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Lst>
  <p:sldIdLst>
    <p:sldId id="257" r:id="rId2"/>
    <p:sldId id="27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 id="293" r:id="rId23"/>
    <p:sldId id="294" r:id="rId24"/>
    <p:sldId id="280" r:id="rId25"/>
    <p:sldId id="291" r:id="rId26"/>
    <p:sldId id="292" r:id="rId27"/>
    <p:sldId id="283" r:id="rId28"/>
    <p:sldId id="295" r:id="rId29"/>
    <p:sldId id="296" r:id="rId30"/>
    <p:sldId id="285" r:id="rId31"/>
    <p:sldId id="286" r:id="rId32"/>
    <p:sldId id="298" r:id="rId33"/>
    <p:sldId id="297" r:id="rId34"/>
    <p:sldId id="287" r:id="rId35"/>
    <p:sldId id="288" r:id="rId36"/>
  </p:sldIdLst>
  <p:sldSz cx="9144000" cy="6858000" type="screen4x3"/>
  <p:notesSz cx="7559675" cy="10691813"/>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4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4680"/>
            <a:ext cx="8229240" cy="1142640"/>
          </a:xfrm>
          <a:prstGeom prst="rect">
            <a:avLst/>
          </a:prstGeom>
        </p:spPr>
        <p:txBody>
          <a:bodyPr lIns="0" tIns="0" rIns="0" bIns="0" anchor="ctr">
            <a:spAutoFit/>
          </a:bodyPr>
          <a:lstStyle/>
          <a:p>
            <a:endParaRPr lang="en-US" sz="1800" b="0" strike="noStrike" spc="-1">
              <a:solidFill>
                <a:srgbClr val="000000"/>
              </a:solidFill>
              <a:latin typeface="Calibri"/>
            </a:endParaRPr>
          </a:p>
        </p:txBody>
      </p:sp>
      <p:sp>
        <p:nvSpPr>
          <p:cNvPr id="68" name="PlaceHolder 2"/>
          <p:cNvSpPr>
            <a:spLocks noGrp="1"/>
          </p:cNvSpPr>
          <p:nvPr>
            <p:ph type="body"/>
          </p:nvPr>
        </p:nvSpPr>
        <p:spPr>
          <a:xfrm>
            <a:off x="457200" y="1600200"/>
            <a:ext cx="82292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69" name="PlaceHolder 3"/>
          <p:cNvSpPr>
            <a:spLocks noGrp="1"/>
          </p:cNvSpPr>
          <p:nvPr>
            <p:ph type="body"/>
          </p:nvPr>
        </p:nvSpPr>
        <p:spPr>
          <a:xfrm>
            <a:off x="457200" y="3964320"/>
            <a:ext cx="82292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457200" y="274680"/>
            <a:ext cx="8229240" cy="1142640"/>
          </a:xfrm>
          <a:prstGeom prst="rect">
            <a:avLst/>
          </a:prstGeom>
        </p:spPr>
        <p:txBody>
          <a:bodyPr lIns="0" tIns="0" rIns="0" bIns="0" anchor="ctr">
            <a:spAutoFit/>
          </a:bodyPr>
          <a:lstStyle/>
          <a:p>
            <a:endParaRPr lang="en-US" sz="1800" b="0" strike="noStrike" spc="-1">
              <a:solidFill>
                <a:srgbClr val="000000"/>
              </a:solidFill>
              <a:latin typeface="Calibri"/>
            </a:endParaRPr>
          </a:p>
        </p:txBody>
      </p:sp>
      <p:sp>
        <p:nvSpPr>
          <p:cNvPr id="71" name="PlaceHolder 2"/>
          <p:cNvSpPr>
            <a:spLocks noGrp="1"/>
          </p:cNvSpPr>
          <p:nvPr>
            <p:ph type="body"/>
          </p:nvPr>
        </p:nvSpPr>
        <p:spPr>
          <a:xfrm>
            <a:off x="457200" y="1600200"/>
            <a:ext cx="40158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2" name="PlaceHolder 3"/>
          <p:cNvSpPr>
            <a:spLocks noGrp="1"/>
          </p:cNvSpPr>
          <p:nvPr>
            <p:ph type="body"/>
          </p:nvPr>
        </p:nvSpPr>
        <p:spPr>
          <a:xfrm>
            <a:off x="4674240" y="1600200"/>
            <a:ext cx="40158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3" name="PlaceHolder 4"/>
          <p:cNvSpPr>
            <a:spLocks noGrp="1"/>
          </p:cNvSpPr>
          <p:nvPr>
            <p:ph type="body"/>
          </p:nvPr>
        </p:nvSpPr>
        <p:spPr>
          <a:xfrm>
            <a:off x="457200" y="3964320"/>
            <a:ext cx="40158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4" name="PlaceHolder 5"/>
          <p:cNvSpPr>
            <a:spLocks noGrp="1"/>
          </p:cNvSpPr>
          <p:nvPr>
            <p:ph type="body"/>
          </p:nvPr>
        </p:nvSpPr>
        <p:spPr>
          <a:xfrm>
            <a:off x="4674240" y="3964320"/>
            <a:ext cx="40158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457200" y="274680"/>
            <a:ext cx="8229240" cy="1142640"/>
          </a:xfrm>
          <a:prstGeom prst="rect">
            <a:avLst/>
          </a:prstGeom>
        </p:spPr>
        <p:txBody>
          <a:bodyPr lIns="0" tIns="0" rIns="0" bIns="0" anchor="ctr">
            <a:spAutoFit/>
          </a:bodyPr>
          <a:lstStyle/>
          <a:p>
            <a:endParaRPr lang="en-US" sz="1800" b="0" strike="noStrike" spc="-1">
              <a:solidFill>
                <a:srgbClr val="000000"/>
              </a:solidFill>
              <a:latin typeface="Calibri"/>
            </a:endParaRPr>
          </a:p>
        </p:txBody>
      </p:sp>
      <p:sp>
        <p:nvSpPr>
          <p:cNvPr id="76" name="PlaceHolder 2"/>
          <p:cNvSpPr>
            <a:spLocks noGrp="1"/>
          </p:cNvSpPr>
          <p:nvPr>
            <p:ph type="body"/>
          </p:nvPr>
        </p:nvSpPr>
        <p:spPr>
          <a:xfrm>
            <a:off x="457200" y="1600200"/>
            <a:ext cx="26496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7" name="PlaceHolder 3"/>
          <p:cNvSpPr>
            <a:spLocks noGrp="1"/>
          </p:cNvSpPr>
          <p:nvPr>
            <p:ph type="body"/>
          </p:nvPr>
        </p:nvSpPr>
        <p:spPr>
          <a:xfrm>
            <a:off x="3239640" y="1600200"/>
            <a:ext cx="26496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8" name="PlaceHolder 4"/>
          <p:cNvSpPr>
            <a:spLocks noGrp="1"/>
          </p:cNvSpPr>
          <p:nvPr>
            <p:ph type="body"/>
          </p:nvPr>
        </p:nvSpPr>
        <p:spPr>
          <a:xfrm>
            <a:off x="6022080" y="1600200"/>
            <a:ext cx="26496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79" name="PlaceHolder 5"/>
          <p:cNvSpPr>
            <a:spLocks noGrp="1"/>
          </p:cNvSpPr>
          <p:nvPr>
            <p:ph type="body"/>
          </p:nvPr>
        </p:nvSpPr>
        <p:spPr>
          <a:xfrm>
            <a:off x="457200" y="3964320"/>
            <a:ext cx="26496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80" name="PlaceHolder 6"/>
          <p:cNvSpPr>
            <a:spLocks noGrp="1"/>
          </p:cNvSpPr>
          <p:nvPr>
            <p:ph type="body"/>
          </p:nvPr>
        </p:nvSpPr>
        <p:spPr>
          <a:xfrm>
            <a:off x="3239640" y="3964320"/>
            <a:ext cx="26496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81" name="PlaceHolder 7"/>
          <p:cNvSpPr>
            <a:spLocks noGrp="1"/>
          </p:cNvSpPr>
          <p:nvPr>
            <p:ph type="body"/>
          </p:nvPr>
        </p:nvSpPr>
        <p:spPr>
          <a:xfrm>
            <a:off x="6022080" y="3964320"/>
            <a:ext cx="26496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4680"/>
            <a:ext cx="8229240" cy="1142640"/>
          </a:xfrm>
          <a:prstGeom prst="rect">
            <a:avLst/>
          </a:prstGeom>
        </p:spPr>
        <p:txBody>
          <a:bodyPr lIns="0" tIns="0" rIns="0" bIns="0" anchor="ctr">
            <a:spAutoFit/>
          </a:bodyPr>
          <a:lstStyle/>
          <a:p>
            <a:endParaRPr lang="en-US" sz="1800" b="0" strike="noStrike" spc="-1">
              <a:solidFill>
                <a:srgbClr val="000000"/>
              </a:solidFill>
              <a:latin typeface="Calibri"/>
            </a:endParaRPr>
          </a:p>
        </p:txBody>
      </p:sp>
      <p:sp>
        <p:nvSpPr>
          <p:cNvPr id="47" name="PlaceHolder 2"/>
          <p:cNvSpPr>
            <a:spLocks noGrp="1"/>
          </p:cNvSpPr>
          <p:nvPr>
            <p:ph type="subTitle"/>
          </p:nvPr>
        </p:nvSpPr>
        <p:spPr>
          <a:xfrm>
            <a:off x="457200" y="1600200"/>
            <a:ext cx="8229240" cy="4525560"/>
          </a:xfrm>
          <a:prstGeom prst="rect">
            <a:avLst/>
          </a:prstGeom>
        </p:spPr>
        <p:txBody>
          <a:bodyPr lIns="0" tIns="0" rIns="0" bIns="0" anchor="ctr">
            <a:spAutoFit/>
          </a:bodyPr>
          <a:lstStyle/>
          <a:p>
            <a:pPr algn="ctr"/>
            <a:endParaRPr lang="ro-RO"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274680"/>
            <a:ext cx="8229240" cy="1142640"/>
          </a:xfrm>
          <a:prstGeom prst="rect">
            <a:avLst/>
          </a:prstGeom>
        </p:spPr>
        <p:txBody>
          <a:bodyPr lIns="0" tIns="0" rIns="0" bIns="0" anchor="ctr">
            <a:spAutoFit/>
          </a:bodyPr>
          <a:lstStyle/>
          <a:p>
            <a:endParaRPr lang="en-US" sz="1800" b="0" strike="noStrike" spc="-1">
              <a:solidFill>
                <a:srgbClr val="000000"/>
              </a:solidFill>
              <a:latin typeface="Calibri"/>
            </a:endParaRPr>
          </a:p>
        </p:txBody>
      </p:sp>
      <p:sp>
        <p:nvSpPr>
          <p:cNvPr id="49" name="PlaceHolder 2"/>
          <p:cNvSpPr>
            <a:spLocks noGrp="1"/>
          </p:cNvSpPr>
          <p:nvPr>
            <p:ph type="body"/>
          </p:nvPr>
        </p:nvSpPr>
        <p:spPr>
          <a:xfrm>
            <a:off x="457200" y="1600200"/>
            <a:ext cx="8229240" cy="4525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4680"/>
            <a:ext cx="8229240" cy="1142640"/>
          </a:xfrm>
          <a:prstGeom prst="rect">
            <a:avLst/>
          </a:prstGeom>
        </p:spPr>
        <p:txBody>
          <a:bodyPr lIns="0" tIns="0" rIns="0" bIns="0" anchor="ctr">
            <a:spAutoFit/>
          </a:bodyPr>
          <a:lstStyle/>
          <a:p>
            <a:endParaRPr lang="en-US" sz="1800" b="0" strike="noStrike" spc="-1">
              <a:solidFill>
                <a:srgbClr val="000000"/>
              </a:solidFill>
              <a:latin typeface="Calibri"/>
            </a:endParaRPr>
          </a:p>
        </p:txBody>
      </p:sp>
      <p:sp>
        <p:nvSpPr>
          <p:cNvPr id="51" name="PlaceHolder 2"/>
          <p:cNvSpPr>
            <a:spLocks noGrp="1"/>
          </p:cNvSpPr>
          <p:nvPr>
            <p:ph type="body"/>
          </p:nvPr>
        </p:nvSpPr>
        <p:spPr>
          <a:xfrm>
            <a:off x="457200" y="1600200"/>
            <a:ext cx="4015800" cy="4525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52" name="PlaceHolder 3"/>
          <p:cNvSpPr>
            <a:spLocks noGrp="1"/>
          </p:cNvSpPr>
          <p:nvPr>
            <p:ph type="body"/>
          </p:nvPr>
        </p:nvSpPr>
        <p:spPr>
          <a:xfrm>
            <a:off x="4674240" y="1600200"/>
            <a:ext cx="4015800" cy="4525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4680"/>
            <a:ext cx="8229240" cy="1142640"/>
          </a:xfrm>
          <a:prstGeom prst="rect">
            <a:avLst/>
          </a:prstGeom>
        </p:spPr>
        <p:txBody>
          <a:bodyPr lIns="0" tIns="0" rIns="0" bIns="0" anchor="ctr">
            <a:spAutoFit/>
          </a:bodyPr>
          <a:lstStyle/>
          <a:p>
            <a:endParaRPr lang="en-US"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457200" y="274680"/>
            <a:ext cx="8229240" cy="5297760"/>
          </a:xfrm>
          <a:prstGeom prst="rect">
            <a:avLst/>
          </a:prstGeom>
        </p:spPr>
        <p:txBody>
          <a:bodyPr lIns="0" tIns="0" rIns="0" bIns="0" anchor="ctr">
            <a:spAutoFit/>
          </a:bodyPr>
          <a:lstStyle/>
          <a:p>
            <a:pPr algn="ctr"/>
            <a:endParaRPr lang="ro-RO"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4680"/>
            <a:ext cx="8229240" cy="1142640"/>
          </a:xfrm>
          <a:prstGeom prst="rect">
            <a:avLst/>
          </a:prstGeom>
        </p:spPr>
        <p:txBody>
          <a:bodyPr lIns="0" tIns="0" rIns="0" bIns="0" anchor="ctr">
            <a:spAutoFit/>
          </a:bodyPr>
          <a:lstStyle/>
          <a:p>
            <a:endParaRPr lang="en-US" sz="1800" b="0" strike="noStrike" spc="-1">
              <a:solidFill>
                <a:srgbClr val="000000"/>
              </a:solidFill>
              <a:latin typeface="Calibri"/>
            </a:endParaRPr>
          </a:p>
        </p:txBody>
      </p:sp>
      <p:sp>
        <p:nvSpPr>
          <p:cNvPr id="56" name="PlaceHolder 2"/>
          <p:cNvSpPr>
            <a:spLocks noGrp="1"/>
          </p:cNvSpPr>
          <p:nvPr>
            <p:ph type="body"/>
          </p:nvPr>
        </p:nvSpPr>
        <p:spPr>
          <a:xfrm>
            <a:off x="457200" y="1600200"/>
            <a:ext cx="40158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57" name="PlaceHolder 3"/>
          <p:cNvSpPr>
            <a:spLocks noGrp="1"/>
          </p:cNvSpPr>
          <p:nvPr>
            <p:ph type="body"/>
          </p:nvPr>
        </p:nvSpPr>
        <p:spPr>
          <a:xfrm>
            <a:off x="4674240" y="1600200"/>
            <a:ext cx="4015800" cy="4525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58" name="PlaceHolder 4"/>
          <p:cNvSpPr>
            <a:spLocks noGrp="1"/>
          </p:cNvSpPr>
          <p:nvPr>
            <p:ph type="body"/>
          </p:nvPr>
        </p:nvSpPr>
        <p:spPr>
          <a:xfrm>
            <a:off x="457200" y="3964320"/>
            <a:ext cx="40158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4680"/>
            <a:ext cx="8229240" cy="1142640"/>
          </a:xfrm>
          <a:prstGeom prst="rect">
            <a:avLst/>
          </a:prstGeom>
        </p:spPr>
        <p:txBody>
          <a:bodyPr lIns="0" tIns="0" rIns="0" bIns="0" anchor="ctr">
            <a:spAutoFit/>
          </a:bodyPr>
          <a:lstStyle/>
          <a:p>
            <a:endParaRPr lang="en-US" sz="1800" b="0" strike="noStrike" spc="-1">
              <a:solidFill>
                <a:srgbClr val="000000"/>
              </a:solidFill>
              <a:latin typeface="Calibri"/>
            </a:endParaRPr>
          </a:p>
        </p:txBody>
      </p:sp>
      <p:sp>
        <p:nvSpPr>
          <p:cNvPr id="60" name="PlaceHolder 2"/>
          <p:cNvSpPr>
            <a:spLocks noGrp="1"/>
          </p:cNvSpPr>
          <p:nvPr>
            <p:ph type="body"/>
          </p:nvPr>
        </p:nvSpPr>
        <p:spPr>
          <a:xfrm>
            <a:off x="457200" y="1600200"/>
            <a:ext cx="4015800" cy="4525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61" name="PlaceHolder 3"/>
          <p:cNvSpPr>
            <a:spLocks noGrp="1"/>
          </p:cNvSpPr>
          <p:nvPr>
            <p:ph type="body"/>
          </p:nvPr>
        </p:nvSpPr>
        <p:spPr>
          <a:xfrm>
            <a:off x="4674240" y="1600200"/>
            <a:ext cx="40158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62" name="PlaceHolder 4"/>
          <p:cNvSpPr>
            <a:spLocks noGrp="1"/>
          </p:cNvSpPr>
          <p:nvPr>
            <p:ph type="body"/>
          </p:nvPr>
        </p:nvSpPr>
        <p:spPr>
          <a:xfrm>
            <a:off x="4674240" y="3964320"/>
            <a:ext cx="40158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4680"/>
            <a:ext cx="8229240" cy="1142640"/>
          </a:xfrm>
          <a:prstGeom prst="rect">
            <a:avLst/>
          </a:prstGeom>
        </p:spPr>
        <p:txBody>
          <a:bodyPr lIns="0" tIns="0" rIns="0" bIns="0" anchor="ctr">
            <a:spAutoFit/>
          </a:bodyPr>
          <a:lstStyle/>
          <a:p>
            <a:endParaRPr lang="en-US" sz="1800" b="0" strike="noStrike" spc="-1">
              <a:solidFill>
                <a:srgbClr val="000000"/>
              </a:solidFill>
              <a:latin typeface="Calibri"/>
            </a:endParaRPr>
          </a:p>
        </p:txBody>
      </p:sp>
      <p:sp>
        <p:nvSpPr>
          <p:cNvPr id="64" name="PlaceHolder 2"/>
          <p:cNvSpPr>
            <a:spLocks noGrp="1"/>
          </p:cNvSpPr>
          <p:nvPr>
            <p:ph type="body"/>
          </p:nvPr>
        </p:nvSpPr>
        <p:spPr>
          <a:xfrm>
            <a:off x="457200" y="1600200"/>
            <a:ext cx="40158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65" name="PlaceHolder 3"/>
          <p:cNvSpPr>
            <a:spLocks noGrp="1"/>
          </p:cNvSpPr>
          <p:nvPr>
            <p:ph type="body"/>
          </p:nvPr>
        </p:nvSpPr>
        <p:spPr>
          <a:xfrm>
            <a:off x="4674240" y="1600200"/>
            <a:ext cx="4015800" cy="2158560"/>
          </a:xfrm>
          <a:prstGeom prst="rect">
            <a:avLst/>
          </a:prstGeom>
        </p:spPr>
        <p:txBody>
          <a:bodyPr lIns="0" tIns="0" rIns="0" bIns="0">
            <a:normAutofit/>
          </a:bodyPr>
          <a:lstStyle/>
          <a:p>
            <a:endParaRPr lang="en-US" sz="3200" b="0" strike="noStrike" spc="-1">
              <a:solidFill>
                <a:srgbClr val="000000"/>
              </a:solidFill>
              <a:latin typeface="Calibri"/>
            </a:endParaRPr>
          </a:p>
        </p:txBody>
      </p:sp>
      <p:sp>
        <p:nvSpPr>
          <p:cNvPr id="66" name="PlaceHolder 4"/>
          <p:cNvSpPr>
            <a:spLocks noGrp="1"/>
          </p:cNvSpPr>
          <p:nvPr>
            <p:ph type="body"/>
          </p:nvPr>
        </p:nvSpPr>
        <p:spPr>
          <a:xfrm>
            <a:off x="457200" y="3964320"/>
            <a:ext cx="8229240" cy="2158560"/>
          </a:xfrm>
          <a:prstGeom prst="rect">
            <a:avLst/>
          </a:prstGeom>
        </p:spPr>
        <p:txBody>
          <a:bodyPr lIns="0" tIns="0" rIns="0" bIns="0">
            <a:normAutofit/>
          </a:bodyPr>
          <a:lstStyle/>
          <a:p>
            <a:endParaRPr lang="en-US" sz="32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457200" y="274680"/>
            <a:ext cx="8229240" cy="1142640"/>
          </a:xfrm>
          <a:prstGeom prst="rect">
            <a:avLst/>
          </a:prstGeom>
        </p:spPr>
        <p:txBody>
          <a:bodyPr anchor="ctr">
            <a:noAutofit/>
          </a:bodyPr>
          <a:lstStyle/>
          <a:p>
            <a:pPr algn="ctr">
              <a:lnSpc>
                <a:spcPct val="100000"/>
              </a:lnSpc>
            </a:pPr>
            <a:r>
              <a:rPr lang="en-US" sz="4400" b="0" strike="noStrike" spc="-1">
                <a:solidFill>
                  <a:srgbClr val="000000"/>
                </a:solidFill>
                <a:latin typeface="Calibri"/>
              </a:rPr>
              <a:t>Click to edit Master title style</a:t>
            </a:r>
          </a:p>
        </p:txBody>
      </p:sp>
      <p:sp>
        <p:nvSpPr>
          <p:cNvPr id="42" name="PlaceHolder 2"/>
          <p:cNvSpPr>
            <a:spLocks noGrp="1"/>
          </p:cNvSpPr>
          <p:nvPr>
            <p:ph type="body"/>
          </p:nvPr>
        </p:nvSpPr>
        <p:spPr>
          <a:xfrm>
            <a:off x="457200" y="1600200"/>
            <a:ext cx="8229240" cy="4525560"/>
          </a:xfrm>
          <a:prstGeom prst="rect">
            <a:avLst/>
          </a:prstGeom>
        </p:spPr>
        <p:txBody>
          <a:bodyPr>
            <a:noAutofit/>
          </a:bodyPr>
          <a:lstStyle/>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Click to edit Master text styles</a:t>
            </a:r>
          </a:p>
          <a:p>
            <a:pPr marL="743040" lvl="1" indent="-285480">
              <a:lnSpc>
                <a:spcPct val="100000"/>
              </a:lnSpc>
              <a:spcBef>
                <a:spcPts val="561"/>
              </a:spcBef>
              <a:buClr>
                <a:srgbClr val="000000"/>
              </a:buClr>
              <a:buFont typeface="Arial"/>
              <a:buChar char="–"/>
            </a:pPr>
            <a:r>
              <a:rPr lang="en-US" sz="2800" b="0" strike="noStrike" spc="-1">
                <a:solidFill>
                  <a:srgbClr val="000000"/>
                </a:solidFill>
                <a:latin typeface="Calibri"/>
              </a:rPr>
              <a:t>Second level</a:t>
            </a:r>
          </a:p>
          <a:p>
            <a:pPr marL="1143000" lvl="2" indent="-228240">
              <a:lnSpc>
                <a:spcPct val="100000"/>
              </a:lnSpc>
              <a:spcBef>
                <a:spcPts val="479"/>
              </a:spcBef>
              <a:buClr>
                <a:srgbClr val="000000"/>
              </a:buClr>
              <a:buFont typeface="Arial"/>
              <a:buChar char="•"/>
            </a:pPr>
            <a:r>
              <a:rPr lang="en-US" sz="2400" b="0" strike="noStrike" spc="-1">
                <a:solidFill>
                  <a:srgbClr val="000000"/>
                </a:solidFill>
                <a:latin typeface="Calibri"/>
              </a:rPr>
              <a:t>Third level</a:t>
            </a:r>
          </a:p>
          <a:p>
            <a:pPr marL="1600200" lvl="3" indent="-228240">
              <a:lnSpc>
                <a:spcPct val="100000"/>
              </a:lnSpc>
              <a:spcBef>
                <a:spcPts val="400"/>
              </a:spcBef>
              <a:buClr>
                <a:srgbClr val="000000"/>
              </a:buClr>
              <a:buFont typeface="Arial"/>
              <a:buChar char="–"/>
            </a:pPr>
            <a:r>
              <a:rPr lang="en-US" sz="2000" b="0" strike="noStrike" spc="-1">
                <a:solidFill>
                  <a:srgbClr val="000000"/>
                </a:solidFill>
                <a:latin typeface="Calibri"/>
              </a:rPr>
              <a:t>Fourth level</a:t>
            </a:r>
          </a:p>
          <a:p>
            <a:pPr marL="2057400" lvl="4" indent="-228240">
              <a:lnSpc>
                <a:spcPct val="100000"/>
              </a:lnSpc>
              <a:spcBef>
                <a:spcPts val="400"/>
              </a:spcBef>
              <a:buClr>
                <a:srgbClr val="000000"/>
              </a:buClr>
              <a:buFont typeface="Arial"/>
              <a:buChar char="»"/>
            </a:pPr>
            <a:r>
              <a:rPr lang="en-US" sz="2000" b="0" strike="noStrike" spc="-1">
                <a:solidFill>
                  <a:srgbClr val="000000"/>
                </a:solidFill>
                <a:latin typeface="Calibri"/>
              </a:rPr>
              <a:t>Fifth level</a:t>
            </a:r>
          </a:p>
        </p:txBody>
      </p:sp>
      <p:sp>
        <p:nvSpPr>
          <p:cNvPr id="43" name="PlaceHolder 3"/>
          <p:cNvSpPr>
            <a:spLocks noGrp="1"/>
          </p:cNvSpPr>
          <p:nvPr>
            <p:ph type="dt"/>
          </p:nvPr>
        </p:nvSpPr>
        <p:spPr>
          <a:xfrm>
            <a:off x="457200" y="6356520"/>
            <a:ext cx="2133360" cy="364680"/>
          </a:xfrm>
          <a:prstGeom prst="rect">
            <a:avLst/>
          </a:prstGeom>
        </p:spPr>
        <p:txBody>
          <a:bodyPr anchor="ctr">
            <a:noAutofit/>
          </a:bodyPr>
          <a:lstStyle/>
          <a:p>
            <a:pPr>
              <a:lnSpc>
                <a:spcPct val="100000"/>
              </a:lnSpc>
            </a:pPr>
            <a:fld id="{BB377976-A70E-4C1B-B73A-00D6DAE76A18}" type="datetime">
              <a:rPr lang="ro-RO" sz="1200" b="0" strike="noStrike" spc="-1">
                <a:solidFill>
                  <a:srgbClr val="8B8B8B"/>
                </a:solidFill>
                <a:latin typeface="Calibri"/>
              </a:rPr>
              <a:t>16.03.2021</a:t>
            </a:fld>
            <a:endParaRPr lang="ro-RO" sz="1200" b="0" strike="noStrike" spc="-1">
              <a:latin typeface="Times New Roman"/>
            </a:endParaRPr>
          </a:p>
        </p:txBody>
      </p:sp>
      <p:sp>
        <p:nvSpPr>
          <p:cNvPr id="44" name="PlaceHolder 4"/>
          <p:cNvSpPr>
            <a:spLocks noGrp="1"/>
          </p:cNvSpPr>
          <p:nvPr>
            <p:ph type="ftr"/>
          </p:nvPr>
        </p:nvSpPr>
        <p:spPr>
          <a:xfrm>
            <a:off x="3124080" y="6356520"/>
            <a:ext cx="2895120" cy="364680"/>
          </a:xfrm>
          <a:prstGeom prst="rect">
            <a:avLst/>
          </a:prstGeom>
        </p:spPr>
        <p:txBody>
          <a:bodyPr anchor="ctr">
            <a:noAutofit/>
          </a:bodyPr>
          <a:lstStyle/>
          <a:p>
            <a:endParaRPr lang="ro-RO" sz="2400" b="0" strike="noStrike" spc="-1">
              <a:latin typeface="Times New Roman"/>
            </a:endParaRPr>
          </a:p>
        </p:txBody>
      </p:sp>
      <p:sp>
        <p:nvSpPr>
          <p:cNvPr id="45" name="PlaceHolder 5"/>
          <p:cNvSpPr>
            <a:spLocks noGrp="1"/>
          </p:cNvSpPr>
          <p:nvPr>
            <p:ph type="sldNum"/>
          </p:nvPr>
        </p:nvSpPr>
        <p:spPr>
          <a:xfrm>
            <a:off x="6553080" y="6356520"/>
            <a:ext cx="2133360" cy="364680"/>
          </a:xfrm>
          <a:prstGeom prst="rect">
            <a:avLst/>
          </a:prstGeom>
        </p:spPr>
        <p:txBody>
          <a:bodyPr anchor="ctr">
            <a:noAutofit/>
          </a:bodyPr>
          <a:lstStyle/>
          <a:p>
            <a:pPr algn="r">
              <a:lnSpc>
                <a:spcPct val="100000"/>
              </a:lnSpc>
            </a:pPr>
            <a:fld id="{C6692DDB-22A5-4E07-AC21-7C1A7846573A}" type="slidenum">
              <a:rPr lang="ro-RO" sz="1200" b="0" strike="noStrike" spc="-1">
                <a:solidFill>
                  <a:srgbClr val="8B8B8B"/>
                </a:solidFill>
                <a:latin typeface="Calibri"/>
              </a:rPr>
              <a:t>‹#›</a:t>
            </a:fld>
            <a:endParaRPr lang="ro-RO"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457200" y="274680"/>
            <a:ext cx="8229240" cy="1142640"/>
          </a:xfrm>
          <a:prstGeom prst="rect">
            <a:avLst/>
          </a:prstGeom>
          <a:noFill/>
          <a:ln>
            <a:noFill/>
          </a:ln>
        </p:spPr>
        <p:txBody>
          <a:bodyPr anchor="ctr">
            <a:noAutofit/>
          </a:bodyPr>
          <a:lstStyle/>
          <a:p>
            <a:pPr algn="ctr">
              <a:lnSpc>
                <a:spcPct val="100000"/>
              </a:lnSpc>
            </a:pPr>
            <a:endParaRPr lang="en-US" sz="4400" b="0" strike="noStrike" spc="-1" dirty="0">
              <a:solidFill>
                <a:srgbClr val="000000"/>
              </a:solidFill>
              <a:latin typeface="Calibri"/>
            </a:endParaRPr>
          </a:p>
        </p:txBody>
      </p:sp>
      <p:sp>
        <p:nvSpPr>
          <p:cNvPr id="85" name="TextShape 2"/>
          <p:cNvSpPr txBox="1"/>
          <p:nvPr/>
        </p:nvSpPr>
        <p:spPr>
          <a:xfrm>
            <a:off x="457200" y="1600200"/>
            <a:ext cx="8229240" cy="4525560"/>
          </a:xfrm>
          <a:prstGeom prst="rect">
            <a:avLst/>
          </a:prstGeom>
          <a:noFill/>
          <a:ln>
            <a:noFill/>
          </a:ln>
        </p:spPr>
        <p:txBody>
          <a:bodyPr>
            <a:noAutofit/>
          </a:bodyPr>
          <a:lstStyle/>
          <a:p>
            <a:pPr marL="360" algn="ctr">
              <a:spcBef>
                <a:spcPts val="641"/>
              </a:spcBef>
              <a:buClr>
                <a:srgbClr val="000000"/>
              </a:buClr>
            </a:pPr>
            <a:r>
              <a:rPr lang="en-US" sz="3200" spc="-1" dirty="0">
                <a:solidFill>
                  <a:srgbClr val="000000"/>
                </a:solidFill>
                <a:latin typeface="Calibri"/>
              </a:rPr>
              <a:t>MASURAREA FRECVENTEI IMBOLNAVIRILOR SAU EVENIMENTELOR DE </a:t>
            </a:r>
            <a:r>
              <a:rPr lang="en-US" sz="3200" spc="-1" dirty="0" smtClean="0">
                <a:solidFill>
                  <a:srgbClr val="000000"/>
                </a:solidFill>
                <a:latin typeface="Calibri"/>
              </a:rPr>
              <a:t>SANATATE</a:t>
            </a:r>
            <a:endParaRPr lang="ro-RO" sz="3200" spc="-1" dirty="0" smtClean="0">
              <a:solidFill>
                <a:srgbClr val="000000"/>
              </a:solidFill>
              <a:latin typeface="Calibri"/>
            </a:endParaRPr>
          </a:p>
          <a:p>
            <a:pPr marL="360" algn="ctr">
              <a:spcBef>
                <a:spcPts val="641"/>
              </a:spcBef>
              <a:buClr>
                <a:srgbClr val="000000"/>
              </a:buClr>
            </a:pPr>
            <a:endParaRPr lang="ro-RO" sz="3200" spc="-1" dirty="0">
              <a:solidFill>
                <a:srgbClr val="000000"/>
              </a:solidFill>
              <a:latin typeface="Calibri"/>
            </a:endParaRPr>
          </a:p>
          <a:p>
            <a:pPr marL="360" algn="ctr">
              <a:spcBef>
                <a:spcPts val="641"/>
              </a:spcBef>
              <a:buClr>
                <a:srgbClr val="000000"/>
              </a:buClr>
            </a:pPr>
            <a:endParaRPr lang="ro-RO" sz="3200" spc="-1" dirty="0" smtClean="0">
              <a:solidFill>
                <a:srgbClr val="000000"/>
              </a:solidFill>
              <a:latin typeface="Calibri"/>
            </a:endParaRPr>
          </a:p>
          <a:p>
            <a:pPr marL="360" algn="ctr">
              <a:spcBef>
                <a:spcPts val="641"/>
              </a:spcBef>
              <a:buClr>
                <a:srgbClr val="000000"/>
              </a:buClr>
            </a:pPr>
            <a:endParaRPr lang="ro-RO" sz="3200" spc="-1" dirty="0">
              <a:solidFill>
                <a:srgbClr val="000000"/>
              </a:solidFill>
              <a:latin typeface="Calibri"/>
            </a:endParaRPr>
          </a:p>
          <a:p>
            <a:pPr marL="360" algn="ctr">
              <a:spcBef>
                <a:spcPts val="641"/>
              </a:spcBef>
              <a:buClr>
                <a:srgbClr val="000000"/>
              </a:buClr>
            </a:pPr>
            <a:r>
              <a:rPr lang="ro-RO" sz="3200" spc="-1" dirty="0" err="1" smtClean="0">
                <a:solidFill>
                  <a:srgbClr val="000000"/>
                </a:solidFill>
                <a:latin typeface="Calibri"/>
              </a:rPr>
              <a:t>Sef</a:t>
            </a:r>
            <a:r>
              <a:rPr lang="ro-RO" sz="3200" spc="-1" dirty="0" smtClean="0">
                <a:solidFill>
                  <a:srgbClr val="000000"/>
                </a:solidFill>
                <a:latin typeface="Calibri"/>
              </a:rPr>
              <a:t> </a:t>
            </a:r>
            <a:r>
              <a:rPr lang="ro-RO" sz="3200" spc="-1" dirty="0" err="1" smtClean="0">
                <a:solidFill>
                  <a:srgbClr val="000000"/>
                </a:solidFill>
                <a:latin typeface="Calibri"/>
              </a:rPr>
              <a:t>lucrari</a:t>
            </a:r>
            <a:r>
              <a:rPr lang="ro-RO" sz="3200" spc="-1" dirty="0" smtClean="0">
                <a:solidFill>
                  <a:srgbClr val="000000"/>
                </a:solidFill>
                <a:latin typeface="Calibri"/>
              </a:rPr>
              <a:t> </a:t>
            </a:r>
            <a:r>
              <a:rPr lang="ro-RO" sz="3200" spc="-1" dirty="0" err="1" smtClean="0">
                <a:solidFill>
                  <a:srgbClr val="000000"/>
                </a:solidFill>
                <a:latin typeface="Calibri"/>
              </a:rPr>
              <a:t>dr</a:t>
            </a:r>
            <a:r>
              <a:rPr lang="ro-RO" sz="3200" spc="-1" dirty="0" smtClean="0">
                <a:solidFill>
                  <a:srgbClr val="000000"/>
                </a:solidFill>
                <a:latin typeface="Calibri"/>
              </a:rPr>
              <a:t> Ramona Vasile</a:t>
            </a:r>
            <a:endParaRPr lang="en-US" sz="3200" spc="-1" dirty="0">
              <a:solidFill>
                <a:srgbClr val="000000"/>
              </a:solidFill>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Shape 1"/>
          <p:cNvSpPr txBox="1"/>
          <p:nvPr/>
        </p:nvSpPr>
        <p:spPr>
          <a:xfrm>
            <a:off x="457200" y="274680"/>
            <a:ext cx="8229240" cy="1142640"/>
          </a:xfrm>
          <a:prstGeom prst="rect">
            <a:avLst/>
          </a:prstGeom>
          <a:noFill/>
          <a:ln>
            <a:noFill/>
          </a:ln>
        </p:spPr>
        <p:txBody>
          <a:bodyPr anchor="ctr">
            <a:normAutofit fontScale="90000" lnSpcReduction="20000"/>
          </a:bodyPr>
          <a:lstStyle/>
          <a:p>
            <a:pPr algn="ctr">
              <a:lnSpc>
                <a:spcPct val="100000"/>
              </a:lnSpc>
            </a:pPr>
            <a:r>
              <a:rPr lang="en-US" sz="4400" b="0" strike="noStrike" spc="-1">
                <a:solidFill>
                  <a:srgbClr val="000000"/>
                </a:solidFill>
                <a:latin typeface="Calibri"/>
              </a:rPr>
              <a:t>TIPURI DE MASURATORI ALE FRECVENTEI</a:t>
            </a:r>
          </a:p>
        </p:txBody>
      </p:sp>
      <p:sp>
        <p:nvSpPr>
          <p:cNvPr id="101" name="TextShape 2"/>
          <p:cNvSpPr txBox="1"/>
          <p:nvPr/>
        </p:nvSpPr>
        <p:spPr>
          <a:xfrm>
            <a:off x="457200" y="1600200"/>
            <a:ext cx="8229240" cy="4525560"/>
          </a:xfrm>
          <a:prstGeom prst="rect">
            <a:avLst/>
          </a:prstGeom>
          <a:noFill/>
          <a:ln>
            <a:noFill/>
          </a:ln>
        </p:spPr>
        <p:txBody>
          <a:bodyPr>
            <a:noAutofit/>
          </a:bodyPr>
          <a:lstStyle/>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INDICATORI DE MORBIDITATE</a:t>
            </a:r>
          </a:p>
          <a:p>
            <a:pPr marL="343080" indent="-342720">
              <a:lnSpc>
                <a:spcPct val="100000"/>
              </a:lnSpc>
              <a:spcBef>
                <a:spcPts val="641"/>
              </a:spcBef>
            </a:pPr>
            <a:r>
              <a:rPr lang="en-US" sz="3200" b="0" strike="noStrike" spc="-1">
                <a:solidFill>
                  <a:srgbClr val="000000"/>
                </a:solidFill>
                <a:latin typeface="Calibri"/>
              </a:rPr>
              <a:t>-INCIDENTA</a:t>
            </a:r>
          </a:p>
          <a:p>
            <a:pPr marL="343080" indent="-342720">
              <a:lnSpc>
                <a:spcPct val="100000"/>
              </a:lnSpc>
              <a:spcBef>
                <a:spcPts val="641"/>
              </a:spcBef>
            </a:pPr>
            <a:r>
              <a:rPr lang="en-US" sz="3200" b="0" strike="noStrike" spc="-1">
                <a:solidFill>
                  <a:srgbClr val="000000"/>
                </a:solidFill>
                <a:latin typeface="Calibri"/>
              </a:rPr>
              <a:t>-PREVALENTA</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INDICATORI DE MORTALITATE</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MORTALITATEA BRUTA</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MORTALITATEA SPECIFICA</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MORTALITATEA INFANTILA</a:t>
            </a:r>
          </a:p>
          <a:p>
            <a:pPr marL="343080" indent="-342720">
              <a:lnSpc>
                <a:spcPct val="100000"/>
              </a:lnSpc>
              <a:spcBef>
                <a:spcPts val="641"/>
              </a:spcBef>
            </a:pPr>
            <a:endParaRPr lang="en-US" sz="3200" b="0" strike="noStrike" spc="-1">
              <a:solidFill>
                <a:srgbClr val="000000"/>
              </a:solidFill>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Shape 1"/>
          <p:cNvSpPr txBox="1"/>
          <p:nvPr/>
        </p:nvSpPr>
        <p:spPr>
          <a:xfrm>
            <a:off x="457200" y="274680"/>
            <a:ext cx="8229240" cy="1142640"/>
          </a:xfrm>
          <a:prstGeom prst="rect">
            <a:avLst/>
          </a:prstGeom>
          <a:noFill/>
          <a:ln>
            <a:noFill/>
          </a:ln>
        </p:spPr>
        <p:txBody>
          <a:bodyPr anchor="ctr">
            <a:noAutofit/>
          </a:bodyPr>
          <a:lstStyle/>
          <a:p>
            <a:pPr algn="ctr">
              <a:lnSpc>
                <a:spcPct val="100000"/>
              </a:lnSpc>
            </a:pPr>
            <a:r>
              <a:rPr lang="en-US" sz="4400" b="0" strike="noStrike" spc="-1">
                <a:solidFill>
                  <a:srgbClr val="000000"/>
                </a:solidFill>
                <a:latin typeface="Calibri"/>
              </a:rPr>
              <a:t>INCIDENTA</a:t>
            </a:r>
          </a:p>
        </p:txBody>
      </p:sp>
      <p:sp>
        <p:nvSpPr>
          <p:cNvPr id="103" name="TextShape 2"/>
          <p:cNvSpPr txBox="1"/>
          <p:nvPr/>
        </p:nvSpPr>
        <p:spPr>
          <a:xfrm>
            <a:off x="457200" y="1600200"/>
            <a:ext cx="8229240" cy="4525560"/>
          </a:xfrm>
          <a:prstGeom prst="rect">
            <a:avLst/>
          </a:prstGeom>
          <a:noFill/>
          <a:ln>
            <a:noFill/>
          </a:ln>
        </p:spPr>
        <p:txBody>
          <a:bodyPr>
            <a:normAutofit lnSpcReduction="10000"/>
          </a:bodyPr>
          <a:lstStyle/>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frecventa  aparitiei de noi cazuri sau evenimente intr-o populatie la risc pe o anumita perioada de timp</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cuvantul noi reprezinta cuvantul cheie in definitia incidentei</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sensul interpretarii incidentei unei boli necesita numarul de cazuri noi (numaratorul), populatia la risc(numitorul), perioada de timp si locul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extShape 1"/>
          <p:cNvSpPr txBox="1"/>
          <p:nvPr/>
        </p:nvSpPr>
        <p:spPr>
          <a:xfrm>
            <a:off x="457200" y="274680"/>
            <a:ext cx="8229240" cy="1142640"/>
          </a:xfrm>
          <a:prstGeom prst="rect">
            <a:avLst/>
          </a:prstGeom>
          <a:noFill/>
          <a:ln>
            <a:noFill/>
          </a:ln>
        </p:spPr>
        <p:txBody>
          <a:bodyPr anchor="ctr">
            <a:noAutofit/>
          </a:bodyPr>
          <a:lstStyle/>
          <a:p>
            <a:pPr algn="ctr">
              <a:lnSpc>
                <a:spcPct val="100000"/>
              </a:lnSpc>
            </a:pPr>
            <a:r>
              <a:rPr lang="en-US" sz="4400" b="0" strike="noStrike" spc="-1">
                <a:solidFill>
                  <a:srgbClr val="000000"/>
                </a:solidFill>
                <a:latin typeface="Calibri"/>
              </a:rPr>
              <a:t>INCIDENTA</a:t>
            </a:r>
          </a:p>
        </p:txBody>
      </p:sp>
      <p:sp>
        <p:nvSpPr>
          <p:cNvPr id="105" name="TextShape 2"/>
          <p:cNvSpPr txBox="1"/>
          <p:nvPr/>
        </p:nvSpPr>
        <p:spPr>
          <a:xfrm>
            <a:off x="457200" y="1600200"/>
            <a:ext cx="8229240" cy="4525560"/>
          </a:xfrm>
          <a:prstGeom prst="rect">
            <a:avLst/>
          </a:prstGeom>
          <a:noFill/>
          <a:ln>
            <a:noFill/>
          </a:ln>
        </p:spPr>
        <p:txBody>
          <a:bodyPr>
            <a:normAutofit lnSpcReduction="10000"/>
          </a:bodyPr>
          <a:lstStyle/>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probabilitatea ca un individ sa faca o anumita boala pe parcursul unei anumite perioade de timp</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Numaratorul provine din randul populatiei la risc de a face boala</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Numitorul se poate modifica in timp pe masura ce noi persoane vor face boala</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Numitorul poate sa nu includa persoanele care sunt deja bolnave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extShape 1"/>
          <p:cNvSpPr txBox="1"/>
          <p:nvPr/>
        </p:nvSpPr>
        <p:spPr>
          <a:xfrm>
            <a:off x="457200" y="274680"/>
            <a:ext cx="8229240" cy="1142640"/>
          </a:xfrm>
          <a:prstGeom prst="rect">
            <a:avLst/>
          </a:prstGeom>
          <a:noFill/>
          <a:ln>
            <a:noFill/>
          </a:ln>
        </p:spPr>
        <p:txBody>
          <a:bodyPr anchor="ctr">
            <a:noAutofit/>
          </a:bodyPr>
          <a:lstStyle/>
          <a:p>
            <a:pPr algn="ctr">
              <a:lnSpc>
                <a:spcPct val="100000"/>
              </a:lnSpc>
            </a:pPr>
            <a:r>
              <a:rPr lang="en-US" sz="4400" b="0" strike="noStrike" spc="-1">
                <a:solidFill>
                  <a:srgbClr val="000000"/>
                </a:solidFill>
                <a:latin typeface="Calibri"/>
              </a:rPr>
              <a:t>INCIDENTA</a:t>
            </a:r>
          </a:p>
        </p:txBody>
      </p:sp>
      <p:sp>
        <p:nvSpPr>
          <p:cNvPr id="107" name="TextShape 2"/>
          <p:cNvSpPr txBox="1"/>
          <p:nvPr/>
        </p:nvSpPr>
        <p:spPr>
          <a:xfrm>
            <a:off x="457200" y="1600200"/>
            <a:ext cx="8229240" cy="4525560"/>
          </a:xfrm>
          <a:prstGeom prst="rect">
            <a:avLst/>
          </a:prstGeom>
          <a:noFill/>
          <a:ln>
            <a:noFill/>
          </a:ln>
        </p:spPr>
        <p:txBody>
          <a:bodyPr>
            <a:noAutofit/>
          </a:bodyPr>
          <a:lstStyle/>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a. identificati populatia</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b.determinati cine este bolnav si cine nu</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c. urmariti doar persoanele care nu erau bolnave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extShape 1"/>
          <p:cNvSpPr txBox="1"/>
          <p:nvPr/>
        </p:nvSpPr>
        <p:spPr>
          <a:xfrm>
            <a:off x="457200" y="274680"/>
            <a:ext cx="8229240" cy="1142640"/>
          </a:xfrm>
          <a:prstGeom prst="rect">
            <a:avLst/>
          </a:prstGeom>
          <a:noFill/>
          <a:ln>
            <a:noFill/>
          </a:ln>
        </p:spPr>
        <p:txBody>
          <a:bodyPr anchor="ctr">
            <a:noAutofit/>
          </a:bodyPr>
          <a:lstStyle/>
          <a:p>
            <a:pPr algn="ctr">
              <a:lnSpc>
                <a:spcPct val="100000"/>
              </a:lnSpc>
            </a:pPr>
            <a:r>
              <a:rPr lang="en-US" sz="4400" b="0" strike="noStrike" spc="-1">
                <a:solidFill>
                  <a:srgbClr val="000000"/>
                </a:solidFill>
                <a:latin typeface="Calibri"/>
              </a:rPr>
              <a:t>PREVALENTA</a:t>
            </a:r>
          </a:p>
        </p:txBody>
      </p:sp>
      <p:sp>
        <p:nvSpPr>
          <p:cNvPr id="109" name="TextShape 2"/>
          <p:cNvSpPr txBox="1"/>
          <p:nvPr/>
        </p:nvSpPr>
        <p:spPr>
          <a:xfrm>
            <a:off x="457200" y="1600200"/>
            <a:ext cx="8229240" cy="4525560"/>
          </a:xfrm>
          <a:prstGeom prst="rect">
            <a:avLst/>
          </a:prstGeom>
          <a:noFill/>
          <a:ln>
            <a:noFill/>
          </a:ln>
        </p:spPr>
        <p:txBody>
          <a:bodyPr>
            <a:normAutofit/>
          </a:bodyPr>
          <a:lstStyle/>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reprezinta cea mai elementara masurare epidemiologica</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este definita ca raportul dintre numarul total de cazuri sau evenimente legate de sanatate raportat la populatia la risc</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masoara frecventa cazurilor existente (noi si vechi) numite cazuri prevalente la un anumit moment precizat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extShape 1"/>
          <p:cNvSpPr txBox="1"/>
          <p:nvPr/>
        </p:nvSpPr>
        <p:spPr>
          <a:xfrm>
            <a:off x="457200" y="274680"/>
            <a:ext cx="8229240" cy="1142640"/>
          </a:xfrm>
          <a:prstGeom prst="rect">
            <a:avLst/>
          </a:prstGeom>
          <a:noFill/>
          <a:ln>
            <a:noFill/>
          </a:ln>
        </p:spPr>
        <p:txBody>
          <a:bodyPr anchor="ctr">
            <a:noAutofit/>
          </a:bodyPr>
          <a:lstStyle/>
          <a:p>
            <a:pPr algn="ctr">
              <a:lnSpc>
                <a:spcPct val="100000"/>
              </a:lnSpc>
            </a:pPr>
            <a:r>
              <a:rPr lang="en-US" sz="4400" b="0" strike="noStrike" spc="-1">
                <a:solidFill>
                  <a:srgbClr val="000000"/>
                </a:solidFill>
                <a:latin typeface="Calibri"/>
              </a:rPr>
              <a:t>PREVALENTA</a:t>
            </a:r>
          </a:p>
        </p:txBody>
      </p:sp>
      <p:sp>
        <p:nvSpPr>
          <p:cNvPr id="111" name="TextShape 2"/>
          <p:cNvSpPr txBox="1"/>
          <p:nvPr/>
        </p:nvSpPr>
        <p:spPr>
          <a:xfrm>
            <a:off x="457200" y="1600200"/>
            <a:ext cx="8229240" cy="4525560"/>
          </a:xfrm>
          <a:prstGeom prst="rect">
            <a:avLst/>
          </a:prstGeom>
          <a:noFill/>
          <a:ln>
            <a:noFill/>
          </a:ln>
        </p:spPr>
        <p:txBody>
          <a:bodyPr>
            <a:normAutofit/>
          </a:bodyPr>
          <a:lstStyle/>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este o proportie</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populatia la risc inseamna,,eligibil in functie de o anumita conditie,</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poate fi folosita pentru estimarea probabilitatii ca o persoanan selectata la intamplare din randul populatiei la risc sa aiba  o anumita boala sau sa fie afectata de un anumit eveniment legat de starea de sanatate</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Shape 1"/>
          <p:cNvSpPr txBox="1"/>
          <p:nvPr/>
        </p:nvSpPr>
        <p:spPr>
          <a:xfrm>
            <a:off x="457200" y="274680"/>
            <a:ext cx="8229240" cy="1142640"/>
          </a:xfrm>
          <a:prstGeom prst="rect">
            <a:avLst/>
          </a:prstGeom>
          <a:noFill/>
          <a:ln>
            <a:noFill/>
          </a:ln>
        </p:spPr>
        <p:txBody>
          <a:bodyPr anchor="ctr">
            <a:noAutofit/>
          </a:bodyPr>
          <a:lstStyle/>
          <a:p>
            <a:endParaRPr lang="en-US" sz="1800" b="0" strike="noStrike" spc="-1">
              <a:solidFill>
                <a:srgbClr val="000000"/>
              </a:solidFill>
              <a:latin typeface="Calibri"/>
            </a:endParaRPr>
          </a:p>
        </p:txBody>
      </p:sp>
      <p:sp>
        <p:nvSpPr>
          <p:cNvPr id="113" name="TextShape 2"/>
          <p:cNvSpPr txBox="1"/>
          <p:nvPr/>
        </p:nvSpPr>
        <p:spPr>
          <a:xfrm>
            <a:off x="457200" y="1600200"/>
            <a:ext cx="8229240" cy="4525560"/>
          </a:xfrm>
          <a:prstGeom prst="rect">
            <a:avLst/>
          </a:prstGeom>
          <a:noFill/>
          <a:ln>
            <a:noFill/>
          </a:ln>
        </p:spPr>
        <p:txBody>
          <a:bodyPr>
            <a:normAutofit lnSpcReduction="10000"/>
          </a:bodyPr>
          <a:lstStyle/>
          <a:p>
            <a:pPr marL="343080" indent="-342720">
              <a:lnSpc>
                <a:spcPct val="90000"/>
              </a:lnSpc>
              <a:spcBef>
                <a:spcPts val="641"/>
              </a:spcBef>
              <a:buClr>
                <a:srgbClr val="000000"/>
              </a:buClr>
              <a:buFont typeface="Arial"/>
              <a:buChar char="•"/>
            </a:pPr>
            <a:r>
              <a:rPr lang="en-US" sz="3200" b="1" strike="noStrike" spc="-1">
                <a:solidFill>
                  <a:srgbClr val="000000"/>
                </a:solidFill>
                <a:latin typeface="Calibri"/>
              </a:rPr>
              <a:t>Într-o comună cu 3600 de locuitori, sunt diagnosticate în anul 2005, 400 de persoane cu o anumită boală.</a:t>
            </a:r>
            <a:endParaRPr lang="en-US" sz="3200" b="0" strike="noStrike" spc="-1">
              <a:solidFill>
                <a:srgbClr val="000000"/>
              </a:solidFill>
              <a:latin typeface="Calibri"/>
            </a:endParaRPr>
          </a:p>
          <a:p>
            <a:pPr marL="343080" indent="-342720">
              <a:lnSpc>
                <a:spcPct val="90000"/>
              </a:lnSpc>
              <a:spcBef>
                <a:spcPts val="641"/>
              </a:spcBef>
              <a:buClr>
                <a:srgbClr val="000000"/>
              </a:buClr>
              <a:buFont typeface="Arial"/>
              <a:buChar char="•"/>
            </a:pPr>
            <a:r>
              <a:rPr lang="en-US" sz="3200" b="1" strike="noStrike" spc="-1">
                <a:solidFill>
                  <a:srgbClr val="000000"/>
                </a:solidFill>
                <a:latin typeface="Calibri"/>
              </a:rPr>
              <a:t>În anul 2006 mai sunt diagnosticate încă 200 de cazuri de aceaşi boală. Boala are o durată lungă dar nu este gravă (fatală).</a:t>
            </a:r>
            <a:endParaRPr lang="en-US" sz="3200" b="0" strike="noStrike" spc="-1">
              <a:solidFill>
                <a:srgbClr val="000000"/>
              </a:solidFill>
              <a:latin typeface="Calibri"/>
            </a:endParaRPr>
          </a:p>
          <a:p>
            <a:pPr marL="343080" indent="-342720">
              <a:lnSpc>
                <a:spcPct val="90000"/>
              </a:lnSpc>
              <a:spcBef>
                <a:spcPts val="879"/>
              </a:spcBef>
            </a:pPr>
            <a:r>
              <a:rPr lang="en-US" sz="4400" b="1" strike="noStrike" spc="-1">
                <a:solidFill>
                  <a:srgbClr val="FFFF00"/>
                </a:solidFill>
                <a:latin typeface="Calibri"/>
              </a:rPr>
              <a:t>				</a:t>
            </a:r>
            <a:r>
              <a:rPr lang="en-US" sz="4400" b="1" strike="noStrike" spc="-1">
                <a:solidFill>
                  <a:srgbClr val="FF6600"/>
                </a:solidFill>
                <a:latin typeface="Calibri"/>
              </a:rPr>
              <a:t>?</a:t>
            </a:r>
            <a:endParaRPr lang="en-US" sz="4400" b="0" strike="noStrike" spc="-1">
              <a:solidFill>
                <a:srgbClr val="000000"/>
              </a:solidFill>
              <a:latin typeface="Calibri"/>
            </a:endParaRPr>
          </a:p>
          <a:p>
            <a:pPr marL="343080" indent="-342720">
              <a:lnSpc>
                <a:spcPct val="90000"/>
              </a:lnSpc>
              <a:spcBef>
                <a:spcPts val="641"/>
              </a:spcBef>
              <a:buClr>
                <a:srgbClr val="000000"/>
              </a:buClr>
              <a:buFont typeface="Arial"/>
              <a:buChar char="•"/>
            </a:pPr>
            <a:r>
              <a:rPr lang="en-US" sz="3200" b="1" strike="noStrike" spc="-1">
                <a:solidFill>
                  <a:srgbClr val="000000"/>
                </a:solidFill>
                <a:latin typeface="Calibri"/>
              </a:rPr>
              <a:t>Cum vom calcula </a:t>
            </a:r>
            <a:r>
              <a:rPr lang="en-US" sz="3200" b="1" u="sng" strike="noStrike" spc="-1">
                <a:solidFill>
                  <a:srgbClr val="000000"/>
                </a:solidFill>
                <a:uFillTx/>
                <a:latin typeface="Calibri"/>
              </a:rPr>
              <a:t>Prevalenţa</a:t>
            </a:r>
            <a:r>
              <a:rPr lang="en-US" sz="3200" b="1" strike="noStrike" spc="-1">
                <a:solidFill>
                  <a:srgbClr val="000000"/>
                </a:solidFill>
                <a:latin typeface="Calibri"/>
              </a:rPr>
              <a:t> în 2005, 2006 ?</a:t>
            </a:r>
            <a:endParaRPr lang="en-US" sz="3200" b="0" strike="noStrike" spc="-1">
              <a:solidFill>
                <a:srgbClr val="000000"/>
              </a:solidFill>
              <a:latin typeface="Calibri"/>
            </a:endParaRPr>
          </a:p>
          <a:p>
            <a:pPr marL="343080" indent="-342720">
              <a:lnSpc>
                <a:spcPct val="90000"/>
              </a:lnSpc>
              <a:spcBef>
                <a:spcPts val="641"/>
              </a:spcBef>
              <a:buClr>
                <a:srgbClr val="000000"/>
              </a:buClr>
              <a:buFont typeface="Arial"/>
              <a:buChar char="•"/>
            </a:pPr>
            <a:r>
              <a:rPr lang="en-US" sz="3200" b="1" strike="noStrike" spc="-1">
                <a:solidFill>
                  <a:srgbClr val="000000"/>
                </a:solidFill>
                <a:latin typeface="Calibri"/>
              </a:rPr>
              <a:t>Cum vom calcula </a:t>
            </a:r>
            <a:r>
              <a:rPr lang="en-US" sz="3200" b="1" u="sng" strike="noStrike" spc="-1">
                <a:solidFill>
                  <a:srgbClr val="000000"/>
                </a:solidFill>
                <a:uFillTx/>
                <a:latin typeface="Calibri"/>
              </a:rPr>
              <a:t>Incidenţa</a:t>
            </a:r>
            <a:r>
              <a:rPr lang="en-US" sz="3200" b="1" strike="noStrike" spc="-1">
                <a:solidFill>
                  <a:srgbClr val="000000"/>
                </a:solidFill>
                <a:latin typeface="Calibri"/>
              </a:rPr>
              <a:t> în 2006 ?</a:t>
            </a:r>
            <a:endParaRPr lang="en-US" sz="3200" b="0" strike="noStrike" spc="-1">
              <a:solidFill>
                <a:srgbClr val="000000"/>
              </a:solidFill>
              <a:latin typeface="Calibri"/>
            </a:endParaRPr>
          </a:p>
          <a:p>
            <a:pPr>
              <a:lnSpc>
                <a:spcPct val="100000"/>
              </a:lnSpc>
              <a:spcBef>
                <a:spcPts val="641"/>
              </a:spcBef>
            </a:pPr>
            <a:endParaRPr lang="en-US" sz="3200" b="0" strike="noStrike" spc="-1">
              <a:solidFill>
                <a:srgbClr val="000000"/>
              </a:solidFill>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Shape 1"/>
          <p:cNvSpPr txBox="1"/>
          <p:nvPr/>
        </p:nvSpPr>
        <p:spPr>
          <a:xfrm>
            <a:off x="457200" y="274680"/>
            <a:ext cx="8229240" cy="1142640"/>
          </a:xfrm>
          <a:prstGeom prst="rect">
            <a:avLst/>
          </a:prstGeom>
          <a:noFill/>
          <a:ln>
            <a:noFill/>
          </a:ln>
        </p:spPr>
        <p:txBody>
          <a:bodyPr anchor="ctr">
            <a:noAutofit/>
          </a:bodyPr>
          <a:lstStyle/>
          <a:p>
            <a:endParaRPr lang="en-US" sz="1800" b="0" strike="noStrike" spc="-1">
              <a:solidFill>
                <a:srgbClr val="000000"/>
              </a:solidFill>
              <a:latin typeface="Calibri"/>
            </a:endParaRPr>
          </a:p>
        </p:txBody>
      </p:sp>
      <p:sp>
        <p:nvSpPr>
          <p:cNvPr id="115" name="TextShape 2"/>
          <p:cNvSpPr txBox="1"/>
          <p:nvPr/>
        </p:nvSpPr>
        <p:spPr>
          <a:xfrm>
            <a:off x="457200" y="1600200"/>
            <a:ext cx="8229240" cy="4525560"/>
          </a:xfrm>
          <a:prstGeom prst="rect">
            <a:avLst/>
          </a:prstGeom>
          <a:noFill/>
          <a:ln>
            <a:noFill/>
          </a:ln>
        </p:spPr>
        <p:txBody>
          <a:bodyPr>
            <a:normAutofit fontScale="92500" lnSpcReduction="10000"/>
          </a:bodyPr>
          <a:lstStyle/>
          <a:p>
            <a:pPr marL="343080" indent="-342720">
              <a:lnSpc>
                <a:spcPct val="100000"/>
              </a:lnSpc>
              <a:spcBef>
                <a:spcPts val="641"/>
              </a:spcBef>
              <a:buClr>
                <a:srgbClr val="000000"/>
              </a:buClr>
              <a:buFont typeface="Arial"/>
              <a:buChar char="•"/>
            </a:pPr>
            <a:r>
              <a:rPr lang="en-US" sz="3200" b="1" strike="noStrike" spc="-1">
                <a:solidFill>
                  <a:srgbClr val="000000"/>
                </a:solidFill>
                <a:latin typeface="Calibri"/>
              </a:rPr>
              <a:t>Populaţia                3600</a:t>
            </a:r>
            <a:endParaRPr lang="en-US" sz="3200" b="0" strike="noStrike" spc="-1">
              <a:solidFill>
                <a:srgbClr val="000000"/>
              </a:solidFill>
              <a:latin typeface="Calibri"/>
            </a:endParaRPr>
          </a:p>
          <a:p>
            <a:pPr marL="343080" indent="-342720">
              <a:lnSpc>
                <a:spcPct val="100000"/>
              </a:lnSpc>
              <a:spcBef>
                <a:spcPts val="641"/>
              </a:spcBef>
              <a:buClr>
                <a:srgbClr val="000000"/>
              </a:buClr>
              <a:buFont typeface="Arial"/>
              <a:buChar char="•"/>
            </a:pPr>
            <a:r>
              <a:rPr lang="en-US" sz="3200" b="1" strike="noStrike" spc="-1">
                <a:solidFill>
                  <a:srgbClr val="000000"/>
                </a:solidFill>
                <a:latin typeface="Calibri"/>
              </a:rPr>
              <a:t>2005                         400 cazuri</a:t>
            </a:r>
            <a:endParaRPr lang="en-US" sz="3200" b="0" strike="noStrike" spc="-1">
              <a:solidFill>
                <a:srgbClr val="000000"/>
              </a:solidFill>
              <a:latin typeface="Calibri"/>
            </a:endParaRPr>
          </a:p>
          <a:p>
            <a:pPr marL="343080" indent="-342720">
              <a:lnSpc>
                <a:spcPct val="100000"/>
              </a:lnSpc>
              <a:spcBef>
                <a:spcPts val="641"/>
              </a:spcBef>
              <a:buClr>
                <a:srgbClr val="000000"/>
              </a:buClr>
              <a:buFont typeface="Arial"/>
              <a:buChar char="•"/>
            </a:pPr>
            <a:r>
              <a:rPr lang="en-US" sz="3200" b="1" strike="noStrike" spc="-1">
                <a:solidFill>
                  <a:srgbClr val="000000"/>
                </a:solidFill>
                <a:latin typeface="Calibri"/>
              </a:rPr>
              <a:t>2006                         200 cazuri</a:t>
            </a:r>
            <a:endParaRPr lang="en-US" sz="3200" b="0" strike="noStrike" spc="-1">
              <a:solidFill>
                <a:srgbClr val="000000"/>
              </a:solidFill>
              <a:latin typeface="Calibri"/>
            </a:endParaRPr>
          </a:p>
          <a:p>
            <a:pPr marL="343080" indent="-342720">
              <a:lnSpc>
                <a:spcPct val="100000"/>
              </a:lnSpc>
              <a:spcBef>
                <a:spcPts val="641"/>
              </a:spcBef>
              <a:buClr>
                <a:srgbClr val="000000"/>
              </a:buClr>
              <a:buFont typeface="Arial"/>
              <a:buChar char="•"/>
            </a:pPr>
            <a:r>
              <a:rPr lang="en-US" sz="3200" b="1" strike="noStrike" spc="-1">
                <a:solidFill>
                  <a:srgbClr val="000000"/>
                </a:solidFill>
                <a:latin typeface="Calibri"/>
              </a:rPr>
              <a:t> Decese/Vindecări</a:t>
            </a:r>
            <a:r>
              <a:rPr lang="en-US" sz="3200" b="0" strike="noStrike" spc="-1">
                <a:solidFill>
                  <a:srgbClr val="000000"/>
                </a:solidFill>
                <a:latin typeface="Calibri"/>
              </a:rPr>
              <a:t>      </a:t>
            </a:r>
            <a:r>
              <a:rPr lang="en-US" sz="3200" b="1" strike="noStrike" spc="-1">
                <a:solidFill>
                  <a:srgbClr val="000000"/>
                </a:solidFill>
                <a:latin typeface="Calibri"/>
              </a:rPr>
              <a:t>0</a:t>
            </a:r>
            <a:endParaRPr lang="en-US" sz="3200" b="0" strike="noStrike" spc="-1">
              <a:solidFill>
                <a:srgbClr val="000000"/>
              </a:solidFill>
              <a:latin typeface="Calibri"/>
            </a:endParaRPr>
          </a:p>
          <a:p>
            <a:pPr marL="343080" indent="-342720">
              <a:lnSpc>
                <a:spcPct val="100000"/>
              </a:lnSpc>
              <a:spcBef>
                <a:spcPts val="641"/>
              </a:spcBef>
            </a:pPr>
            <a:r>
              <a:rPr lang="en-US" sz="3200" b="1" strike="noStrike" spc="-1">
                <a:solidFill>
                  <a:srgbClr val="000000"/>
                </a:solidFill>
                <a:latin typeface="Calibri"/>
              </a:rPr>
              <a:t>PREVALENŢA           </a:t>
            </a:r>
            <a:endParaRPr lang="en-US" sz="3200" b="0" strike="noStrike" spc="-1">
              <a:solidFill>
                <a:srgbClr val="000000"/>
              </a:solidFill>
              <a:latin typeface="Calibri"/>
            </a:endParaRPr>
          </a:p>
          <a:p>
            <a:pPr marL="343080" indent="-342720">
              <a:lnSpc>
                <a:spcPct val="100000"/>
              </a:lnSpc>
              <a:spcBef>
                <a:spcPts val="641"/>
              </a:spcBef>
            </a:pPr>
            <a:r>
              <a:rPr lang="en-US" sz="3200" b="1" strike="noStrike" spc="-1">
                <a:solidFill>
                  <a:srgbClr val="000000"/>
                </a:solidFill>
                <a:latin typeface="Calibri"/>
              </a:rPr>
              <a:t>2005                             2006</a:t>
            </a:r>
            <a:endParaRPr lang="en-US" sz="3200" b="0" strike="noStrike" spc="-1">
              <a:solidFill>
                <a:srgbClr val="000000"/>
              </a:solidFill>
              <a:latin typeface="Calibri"/>
            </a:endParaRPr>
          </a:p>
          <a:p>
            <a:pPr marL="343080" indent="-342720">
              <a:lnSpc>
                <a:spcPct val="100000"/>
              </a:lnSpc>
              <a:spcBef>
                <a:spcPts val="641"/>
              </a:spcBef>
            </a:pPr>
            <a:r>
              <a:rPr lang="en-US" sz="3200" b="1" strike="noStrike" spc="-1">
                <a:solidFill>
                  <a:srgbClr val="000000"/>
                </a:solidFill>
                <a:latin typeface="Calibri"/>
              </a:rPr>
              <a:t>Numarator 400            600</a:t>
            </a:r>
            <a:endParaRPr lang="en-US" sz="3200" b="0" strike="noStrike" spc="-1">
              <a:solidFill>
                <a:srgbClr val="000000"/>
              </a:solidFill>
              <a:latin typeface="Calibri"/>
            </a:endParaRPr>
          </a:p>
          <a:p>
            <a:pPr marL="343080" indent="-342720">
              <a:lnSpc>
                <a:spcPct val="100000"/>
              </a:lnSpc>
              <a:spcBef>
                <a:spcPts val="641"/>
              </a:spcBef>
            </a:pPr>
            <a:r>
              <a:rPr lang="en-US" sz="3200" b="1" strike="noStrike" spc="-1">
                <a:solidFill>
                  <a:srgbClr val="000000"/>
                </a:solidFill>
                <a:latin typeface="Calibri"/>
              </a:rPr>
              <a:t>Numitor 3600             3600</a:t>
            </a:r>
            <a:endParaRPr lang="en-US" sz="3200" b="0" strike="noStrike" spc="-1">
              <a:solidFill>
                <a:srgbClr val="000000"/>
              </a:solidFill>
              <a:latin typeface="Calibri"/>
            </a:endParaRPr>
          </a:p>
          <a:p>
            <a:pPr marL="343080" indent="-342720">
              <a:lnSpc>
                <a:spcPct val="100000"/>
              </a:lnSpc>
              <a:spcBef>
                <a:spcPts val="641"/>
              </a:spcBef>
            </a:pPr>
            <a:r>
              <a:rPr lang="en-US" sz="3200" b="1" strike="noStrike" spc="-1">
                <a:solidFill>
                  <a:srgbClr val="000000"/>
                </a:solidFill>
                <a:latin typeface="Calibri"/>
              </a:rPr>
              <a:t>11.1%                            16,7%</a:t>
            </a:r>
            <a:endParaRPr lang="en-US" sz="3200" b="0" strike="noStrike" spc="-1">
              <a:solidFill>
                <a:srgbClr val="000000"/>
              </a:solidFill>
              <a:latin typeface="Calibri"/>
            </a:endParaRPr>
          </a:p>
          <a:p>
            <a:pPr>
              <a:lnSpc>
                <a:spcPct val="100000"/>
              </a:lnSpc>
              <a:spcBef>
                <a:spcPts val="641"/>
              </a:spcBef>
            </a:pPr>
            <a:endParaRPr lang="en-US" sz="3200" b="0" strike="noStrike" spc="-1">
              <a:solidFill>
                <a:srgbClr val="000000"/>
              </a:solidFill>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TextShape 1"/>
          <p:cNvSpPr txBox="1"/>
          <p:nvPr/>
        </p:nvSpPr>
        <p:spPr>
          <a:xfrm>
            <a:off x="457200" y="274680"/>
            <a:ext cx="8229240" cy="1142640"/>
          </a:xfrm>
          <a:prstGeom prst="rect">
            <a:avLst/>
          </a:prstGeom>
          <a:noFill/>
          <a:ln>
            <a:noFill/>
          </a:ln>
        </p:spPr>
        <p:txBody>
          <a:bodyPr anchor="ctr">
            <a:normAutofit fontScale="90000"/>
          </a:bodyPr>
          <a:lstStyle/>
          <a:p>
            <a:pPr algn="ctr">
              <a:lnSpc>
                <a:spcPct val="100000"/>
              </a:lnSpc>
            </a:pPr>
            <a:r>
              <a:rPr lang="en-US" sz="4400" b="1" strike="noStrike" spc="-1">
                <a:solidFill>
                  <a:srgbClr val="000000"/>
                </a:solidFill>
                <a:latin typeface="Calibri"/>
              </a:rPr>
              <a:t>Diferenţe între prevalenţă şi incidenţă</a:t>
            </a:r>
            <a:endParaRPr lang="en-US" sz="4400" b="0" strike="noStrike" spc="-1">
              <a:solidFill>
                <a:srgbClr val="000000"/>
              </a:solidFill>
              <a:latin typeface="Calibri"/>
            </a:endParaRPr>
          </a:p>
        </p:txBody>
      </p:sp>
      <p:sp>
        <p:nvSpPr>
          <p:cNvPr id="117" name="TextShape 2"/>
          <p:cNvSpPr txBox="1"/>
          <p:nvPr/>
        </p:nvSpPr>
        <p:spPr>
          <a:xfrm>
            <a:off x="457200" y="1600200"/>
            <a:ext cx="8229240" cy="4525560"/>
          </a:xfrm>
          <a:prstGeom prst="rect">
            <a:avLst/>
          </a:prstGeom>
          <a:noFill/>
          <a:ln>
            <a:noFill/>
          </a:ln>
        </p:spPr>
        <p:txBody>
          <a:bodyPr>
            <a:normAutofit lnSpcReduction="10000"/>
          </a:bodyPr>
          <a:lstStyle/>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Incidenta</a:t>
            </a:r>
          </a:p>
          <a:p>
            <a:pPr marL="343080" indent="-342720">
              <a:lnSpc>
                <a:spcPct val="90000"/>
              </a:lnSpc>
              <a:spcBef>
                <a:spcPts val="641"/>
              </a:spcBef>
              <a:buClr>
                <a:srgbClr val="000000"/>
              </a:buClr>
              <a:buFont typeface="Arial"/>
              <a:buChar char="•"/>
            </a:pPr>
            <a:r>
              <a:rPr lang="en-US" sz="3200" b="1" strike="noStrike" spc="-1">
                <a:solidFill>
                  <a:srgbClr val="000000"/>
                </a:solidFill>
                <a:latin typeface="Calibri"/>
              </a:rPr>
              <a:t>Numărător:  cazuri </a:t>
            </a:r>
            <a:r>
              <a:rPr lang="en-US" sz="3200" b="1" u="sng" strike="noStrike" spc="-1">
                <a:solidFill>
                  <a:srgbClr val="000000"/>
                </a:solidFill>
                <a:uFillTx/>
                <a:latin typeface="Calibri"/>
              </a:rPr>
              <a:t>noi</a:t>
            </a:r>
            <a:r>
              <a:rPr lang="en-US" sz="3200" b="1" strike="noStrike" spc="-1">
                <a:solidFill>
                  <a:srgbClr val="000000"/>
                </a:solidFill>
                <a:latin typeface="Calibri"/>
              </a:rPr>
              <a:t> într-o perioadă de timp</a:t>
            </a:r>
            <a:endParaRPr lang="en-US" sz="3200" b="0" strike="noStrike" spc="-1">
              <a:solidFill>
                <a:srgbClr val="000000"/>
              </a:solidFill>
              <a:latin typeface="Calibri"/>
            </a:endParaRPr>
          </a:p>
          <a:p>
            <a:pPr marL="343080" indent="-342720">
              <a:lnSpc>
                <a:spcPct val="90000"/>
              </a:lnSpc>
              <a:spcBef>
                <a:spcPts val="641"/>
              </a:spcBef>
              <a:buClr>
                <a:srgbClr val="000000"/>
              </a:buClr>
              <a:buFont typeface="Arial"/>
              <a:buChar char="•"/>
            </a:pPr>
            <a:r>
              <a:rPr lang="en-US" sz="3200" b="1" strike="noStrike" spc="-1">
                <a:solidFill>
                  <a:srgbClr val="000000"/>
                </a:solidFill>
                <a:latin typeface="Calibri"/>
              </a:rPr>
              <a:t>Numitor:         Numărul persoanelor la risc</a:t>
            </a:r>
            <a:endParaRPr lang="en-US" sz="3200" b="0" strike="noStrike" spc="-1">
              <a:solidFill>
                <a:srgbClr val="000000"/>
              </a:solidFill>
              <a:latin typeface="Calibri"/>
            </a:endParaRPr>
          </a:p>
          <a:p>
            <a:pPr marL="343080" indent="-342720">
              <a:lnSpc>
                <a:spcPct val="90000"/>
              </a:lnSpc>
              <a:spcBef>
                <a:spcPts val="641"/>
              </a:spcBef>
              <a:buClr>
                <a:srgbClr val="000000"/>
              </a:buClr>
              <a:buFont typeface="Arial"/>
              <a:buChar char="•"/>
            </a:pPr>
            <a:r>
              <a:rPr lang="en-US" sz="3200" b="1" strike="noStrike" spc="-1">
                <a:solidFill>
                  <a:srgbClr val="000000"/>
                </a:solidFill>
                <a:latin typeface="Calibri"/>
              </a:rPr>
              <a:t>Prevalenta</a:t>
            </a:r>
            <a:endParaRPr lang="en-US" sz="3200" b="0" strike="noStrike" spc="-1">
              <a:solidFill>
                <a:srgbClr val="000000"/>
              </a:solidFill>
              <a:latin typeface="Calibri"/>
            </a:endParaRPr>
          </a:p>
          <a:p>
            <a:pPr marL="343080" indent="-342720">
              <a:lnSpc>
                <a:spcPct val="100000"/>
              </a:lnSpc>
              <a:spcBef>
                <a:spcPts val="641"/>
              </a:spcBef>
              <a:buClr>
                <a:srgbClr val="000000"/>
              </a:buClr>
              <a:buFont typeface="Arial"/>
              <a:buChar char="•"/>
            </a:pPr>
            <a:r>
              <a:rPr lang="en-US" sz="3200" b="1" strike="noStrike" spc="-1">
                <a:solidFill>
                  <a:srgbClr val="000000"/>
                </a:solidFill>
                <a:latin typeface="Calibri"/>
              </a:rPr>
              <a:t>Numărator:  toate cazurile (</a:t>
            </a:r>
            <a:r>
              <a:rPr lang="en-US" sz="3200" b="1" u="sng" strike="noStrike" spc="-1">
                <a:solidFill>
                  <a:srgbClr val="000000"/>
                </a:solidFill>
                <a:uFillTx/>
                <a:latin typeface="Calibri"/>
              </a:rPr>
              <a:t>noi şi vechi</a:t>
            </a:r>
            <a:r>
              <a:rPr lang="en-US" sz="3200" b="1" strike="noStrike" spc="-1">
                <a:solidFill>
                  <a:srgbClr val="000000"/>
                </a:solidFill>
                <a:latin typeface="Calibri"/>
              </a:rPr>
              <a:t>) într-o perioadă dată</a:t>
            </a:r>
            <a:endParaRPr lang="en-US" sz="3200" b="0" strike="noStrike" spc="-1">
              <a:solidFill>
                <a:srgbClr val="000000"/>
              </a:solidFill>
              <a:latin typeface="Calibri"/>
            </a:endParaRPr>
          </a:p>
          <a:p>
            <a:pPr marL="343080" indent="-342720">
              <a:lnSpc>
                <a:spcPct val="100000"/>
              </a:lnSpc>
              <a:spcBef>
                <a:spcPts val="641"/>
              </a:spcBef>
              <a:buClr>
                <a:srgbClr val="000000"/>
              </a:buClr>
              <a:buFont typeface="Arial"/>
              <a:buChar char="•"/>
            </a:pPr>
            <a:r>
              <a:rPr lang="en-US" sz="3200" b="1" strike="noStrike" spc="-1">
                <a:solidFill>
                  <a:srgbClr val="000000"/>
                </a:solidFill>
                <a:latin typeface="Calibri"/>
              </a:rPr>
              <a:t>Numitor:  </a:t>
            </a:r>
            <a:endParaRPr lang="en-US" sz="3200" b="0" strike="noStrike" spc="-1">
              <a:solidFill>
                <a:srgbClr val="000000"/>
              </a:solidFill>
              <a:latin typeface="Calibri"/>
            </a:endParaRPr>
          </a:p>
          <a:p>
            <a:pPr marL="343080" indent="-342720">
              <a:lnSpc>
                <a:spcPct val="100000"/>
              </a:lnSpc>
              <a:spcBef>
                <a:spcPts val="641"/>
              </a:spcBef>
            </a:pPr>
            <a:r>
              <a:rPr lang="en-US" sz="3200" b="1" strike="noStrike" spc="-1">
                <a:solidFill>
                  <a:srgbClr val="000000"/>
                </a:solidFill>
                <a:latin typeface="Calibri"/>
              </a:rPr>
              <a:t>   Numărul populaţiei</a:t>
            </a:r>
            <a:endParaRPr lang="en-US" sz="3200" b="0" strike="noStrike" spc="-1">
              <a:solidFill>
                <a:srgbClr val="000000"/>
              </a:solidFill>
              <a:latin typeface="Calibri"/>
            </a:endParaRPr>
          </a:p>
          <a:p>
            <a:pPr>
              <a:lnSpc>
                <a:spcPct val="90000"/>
              </a:lnSpc>
              <a:spcBef>
                <a:spcPts val="641"/>
              </a:spcBef>
            </a:pPr>
            <a:endParaRPr lang="en-US" sz="3200" b="0" strike="noStrike" spc="-1">
              <a:solidFill>
                <a:srgbClr val="000000"/>
              </a:solidFill>
              <a:latin typeface="Calibri"/>
            </a:endParaRPr>
          </a:p>
          <a:p>
            <a:pPr>
              <a:lnSpc>
                <a:spcPct val="100000"/>
              </a:lnSpc>
              <a:spcBef>
                <a:spcPts val="641"/>
              </a:spcBef>
            </a:pPr>
            <a:endParaRPr lang="en-US" sz="3200" b="0" strike="noStrike" spc="-1">
              <a:solidFill>
                <a:srgbClr val="000000"/>
              </a:solidFill>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extShape 1"/>
          <p:cNvSpPr txBox="1"/>
          <p:nvPr/>
        </p:nvSpPr>
        <p:spPr>
          <a:xfrm>
            <a:off x="457200" y="274680"/>
            <a:ext cx="8229240" cy="1142640"/>
          </a:xfrm>
          <a:prstGeom prst="rect">
            <a:avLst/>
          </a:prstGeom>
          <a:noFill/>
          <a:ln>
            <a:noFill/>
          </a:ln>
        </p:spPr>
        <p:txBody>
          <a:bodyPr anchor="ctr">
            <a:noAutofit/>
          </a:bodyPr>
          <a:lstStyle/>
          <a:p>
            <a:pPr algn="ctr">
              <a:lnSpc>
                <a:spcPct val="100000"/>
              </a:lnSpc>
            </a:pPr>
            <a:r>
              <a:rPr lang="en-US" sz="4400" b="0" strike="noStrike" spc="-1">
                <a:solidFill>
                  <a:srgbClr val="000000"/>
                </a:solidFill>
                <a:latin typeface="Calibri"/>
              </a:rPr>
              <a:t>FACTORI CARE CRESC PREVALENTA</a:t>
            </a:r>
          </a:p>
        </p:txBody>
      </p:sp>
      <p:sp>
        <p:nvSpPr>
          <p:cNvPr id="119" name="TextShape 2"/>
          <p:cNvSpPr txBox="1"/>
          <p:nvPr/>
        </p:nvSpPr>
        <p:spPr>
          <a:xfrm>
            <a:off x="457200" y="1600200"/>
            <a:ext cx="8229240" cy="4525560"/>
          </a:xfrm>
          <a:prstGeom prst="rect">
            <a:avLst/>
          </a:prstGeom>
          <a:noFill/>
          <a:ln>
            <a:noFill/>
          </a:ln>
        </p:spPr>
        <p:txBody>
          <a:bodyPr>
            <a:normAutofit/>
          </a:bodyPr>
          <a:lstStyle/>
          <a:p>
            <a:pPr marL="343080" indent="-342720">
              <a:lnSpc>
                <a:spcPct val="90000"/>
              </a:lnSpc>
              <a:spcBef>
                <a:spcPts val="641"/>
              </a:spcBef>
              <a:buClr>
                <a:srgbClr val="000000"/>
              </a:buClr>
              <a:buFont typeface="Arial"/>
              <a:buChar char="•"/>
            </a:pPr>
            <a:r>
              <a:rPr lang="en-US" sz="3200" b="0" strike="noStrike" spc="-1">
                <a:solidFill>
                  <a:srgbClr val="000000"/>
                </a:solidFill>
                <a:latin typeface="Calibri"/>
              </a:rPr>
              <a:t>Durata mare a bolii</a:t>
            </a:r>
          </a:p>
          <a:p>
            <a:pPr marL="343080" indent="-342720">
              <a:lnSpc>
                <a:spcPct val="90000"/>
              </a:lnSpc>
              <a:spcBef>
                <a:spcPts val="641"/>
              </a:spcBef>
              <a:buClr>
                <a:srgbClr val="000000"/>
              </a:buClr>
              <a:buFont typeface="Arial"/>
              <a:buChar char="•"/>
            </a:pPr>
            <a:r>
              <a:rPr lang="en-US" sz="3200" b="0" strike="noStrike" spc="-1">
                <a:solidFill>
                  <a:srgbClr val="000000"/>
                </a:solidFill>
                <a:latin typeface="Calibri"/>
              </a:rPr>
              <a:t>Prelungirea duratei de viaţă a pacientului în absenţa tratamentului</a:t>
            </a:r>
          </a:p>
          <a:p>
            <a:pPr marL="343080" indent="-342720">
              <a:lnSpc>
                <a:spcPct val="90000"/>
              </a:lnSpc>
              <a:spcBef>
                <a:spcPts val="641"/>
              </a:spcBef>
              <a:buClr>
                <a:srgbClr val="000000"/>
              </a:buClr>
              <a:buFont typeface="Arial"/>
              <a:buChar char="•"/>
            </a:pPr>
            <a:r>
              <a:rPr lang="en-US" sz="3200" b="0" strike="noStrike" spc="-1">
                <a:solidFill>
                  <a:srgbClr val="000000"/>
                </a:solidFill>
                <a:latin typeface="Calibri"/>
              </a:rPr>
              <a:t>Creşterea nr. cazuri noi (Incidenţei)</a:t>
            </a:r>
          </a:p>
          <a:p>
            <a:pPr marL="343080" indent="-342720">
              <a:lnSpc>
                <a:spcPct val="90000"/>
              </a:lnSpc>
              <a:spcBef>
                <a:spcPts val="641"/>
              </a:spcBef>
              <a:buClr>
                <a:srgbClr val="000000"/>
              </a:buClr>
              <a:buFont typeface="Arial"/>
              <a:buChar char="•"/>
            </a:pPr>
            <a:r>
              <a:rPr lang="en-US" sz="3200" b="0" strike="noStrike" spc="-1">
                <a:solidFill>
                  <a:srgbClr val="000000"/>
                </a:solidFill>
                <a:latin typeface="Calibri"/>
              </a:rPr>
              <a:t>Migrarea din afară a cazurilor (bolnavilor)</a:t>
            </a:r>
          </a:p>
          <a:p>
            <a:pPr marL="343080" indent="-342720">
              <a:lnSpc>
                <a:spcPct val="90000"/>
              </a:lnSpc>
              <a:spcBef>
                <a:spcPts val="641"/>
              </a:spcBef>
              <a:buClr>
                <a:srgbClr val="000000"/>
              </a:buClr>
              <a:buFont typeface="Arial"/>
              <a:buChar char="•"/>
            </a:pPr>
            <a:r>
              <a:rPr lang="en-US" sz="3200" b="0" strike="noStrike" spc="-1">
                <a:solidFill>
                  <a:srgbClr val="000000"/>
                </a:solidFill>
                <a:latin typeface="Calibri"/>
              </a:rPr>
              <a:t>Migarea în afară a sănătoşilor</a:t>
            </a:r>
          </a:p>
          <a:p>
            <a:pPr marL="343080" indent="-342720">
              <a:lnSpc>
                <a:spcPct val="90000"/>
              </a:lnSpc>
              <a:spcBef>
                <a:spcPts val="641"/>
              </a:spcBef>
              <a:buClr>
                <a:srgbClr val="000000"/>
              </a:buClr>
              <a:buFont typeface="Arial"/>
              <a:buChar char="•"/>
            </a:pPr>
            <a:r>
              <a:rPr lang="en-US" sz="3200" b="0" strike="noStrike" spc="-1">
                <a:solidFill>
                  <a:srgbClr val="000000"/>
                </a:solidFill>
                <a:latin typeface="Calibri"/>
              </a:rPr>
              <a:t>Migrarea din afară a susceptibililor</a:t>
            </a:r>
          </a:p>
          <a:p>
            <a:pPr marL="343080" indent="-342720">
              <a:lnSpc>
                <a:spcPct val="90000"/>
              </a:lnSpc>
              <a:spcBef>
                <a:spcPts val="641"/>
              </a:spcBef>
              <a:buClr>
                <a:srgbClr val="000000"/>
              </a:buClr>
              <a:buFont typeface="Arial"/>
              <a:buChar char="•"/>
            </a:pPr>
            <a:r>
              <a:rPr lang="en-US" sz="3200" b="0" strike="noStrike" spc="-1">
                <a:solidFill>
                  <a:srgbClr val="000000"/>
                </a:solidFill>
                <a:latin typeface="Calibri"/>
              </a:rPr>
              <a:t>Îmbunătăţirea diagnosticării (raportarea mai bună)</a:t>
            </a:r>
          </a:p>
          <a:p>
            <a:pPr>
              <a:lnSpc>
                <a:spcPct val="100000"/>
              </a:lnSpc>
              <a:spcBef>
                <a:spcPts val="641"/>
              </a:spcBef>
            </a:pPr>
            <a:endParaRPr lang="en-US" sz="3200" b="0" strike="noStrike" spc="-1">
              <a:solidFill>
                <a:srgbClr val="000000"/>
              </a:solidFill>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541301"/>
            <a:ext cx="8229240" cy="609398"/>
          </a:xfrm>
        </p:spPr>
        <p:txBody>
          <a:bodyPr/>
          <a:lstStyle/>
          <a:p>
            <a:r>
              <a:rPr lang="ro-RO" dirty="0" smtClean="0"/>
              <a:t>SCOP</a:t>
            </a:r>
            <a:endParaRPr lang="ro-RO" dirty="0"/>
          </a:p>
        </p:txBody>
      </p:sp>
      <p:sp>
        <p:nvSpPr>
          <p:cNvPr id="3" name="Subtitlu 2"/>
          <p:cNvSpPr>
            <a:spLocks noGrp="1"/>
          </p:cNvSpPr>
          <p:nvPr>
            <p:ph type="subTitle"/>
          </p:nvPr>
        </p:nvSpPr>
        <p:spPr>
          <a:xfrm>
            <a:off x="457200" y="2489270"/>
            <a:ext cx="8229240" cy="2747419"/>
          </a:xfrm>
        </p:spPr>
        <p:txBody>
          <a:bodyPr/>
          <a:lstStyle/>
          <a:p>
            <a:pPr marL="343080" indent="-342720">
              <a:lnSpc>
                <a:spcPct val="100000"/>
              </a:lnSpc>
              <a:spcBef>
                <a:spcPts val="641"/>
              </a:spcBef>
              <a:buClr>
                <a:srgbClr val="000000"/>
              </a:buClr>
              <a:buFont typeface="Arial"/>
              <a:buChar char="•"/>
            </a:pPr>
            <a:r>
              <a:rPr lang="en-US" spc="-1" dirty="0">
                <a:solidFill>
                  <a:srgbClr val="000000"/>
                </a:solidFill>
                <a:latin typeface="Calibri"/>
              </a:rPr>
              <a:t>A.P.S.S. </a:t>
            </a:r>
            <a:r>
              <a:rPr lang="en-US" spc="-1" dirty="0" err="1">
                <a:solidFill>
                  <a:srgbClr val="000000"/>
                </a:solidFill>
                <a:latin typeface="Calibri"/>
              </a:rPr>
              <a:t>prin</a:t>
            </a:r>
            <a:r>
              <a:rPr lang="en-US" spc="-1" dirty="0">
                <a:solidFill>
                  <a:srgbClr val="000000"/>
                </a:solidFill>
                <a:latin typeface="Calibri"/>
              </a:rPr>
              <a:t> </a:t>
            </a:r>
            <a:r>
              <a:rPr lang="en-US" spc="-1" dirty="0" err="1">
                <a:solidFill>
                  <a:srgbClr val="000000"/>
                </a:solidFill>
                <a:latin typeface="Calibri"/>
              </a:rPr>
              <a:t>Epidemiologia</a:t>
            </a:r>
            <a:r>
              <a:rPr lang="en-US" spc="-1" dirty="0">
                <a:solidFill>
                  <a:srgbClr val="000000"/>
                </a:solidFill>
                <a:latin typeface="Calibri"/>
              </a:rPr>
              <a:t> </a:t>
            </a:r>
            <a:r>
              <a:rPr lang="en-US" spc="-1" dirty="0" err="1">
                <a:solidFill>
                  <a:srgbClr val="000000"/>
                </a:solidFill>
                <a:latin typeface="Calibri"/>
              </a:rPr>
              <a:t>descriptivă</a:t>
            </a:r>
            <a:r>
              <a:rPr lang="en-US" spc="-1" dirty="0">
                <a:solidFill>
                  <a:srgbClr val="000000"/>
                </a:solidFill>
                <a:latin typeface="Calibri"/>
              </a:rPr>
              <a:t> </a:t>
            </a:r>
            <a:r>
              <a:rPr lang="en-US" spc="-1" dirty="0" err="1">
                <a:solidFill>
                  <a:srgbClr val="000000"/>
                </a:solidFill>
                <a:latin typeface="Calibri"/>
              </a:rPr>
              <a:t>apreciază</a:t>
            </a:r>
            <a:r>
              <a:rPr lang="en-US" spc="-1" dirty="0">
                <a:solidFill>
                  <a:srgbClr val="000000"/>
                </a:solidFill>
                <a:latin typeface="Calibri"/>
              </a:rPr>
              <a:t> </a:t>
            </a:r>
            <a:r>
              <a:rPr lang="en-US" spc="-1" dirty="0" err="1">
                <a:solidFill>
                  <a:srgbClr val="000000"/>
                </a:solidFill>
                <a:latin typeface="Calibri"/>
              </a:rPr>
              <a:t>distribuţia</a:t>
            </a:r>
            <a:r>
              <a:rPr lang="en-US" spc="-1" dirty="0">
                <a:solidFill>
                  <a:srgbClr val="000000"/>
                </a:solidFill>
                <a:latin typeface="Calibri"/>
              </a:rPr>
              <a:t> </a:t>
            </a:r>
            <a:r>
              <a:rPr lang="en-US" spc="-1" dirty="0" err="1">
                <a:solidFill>
                  <a:srgbClr val="000000"/>
                </a:solidFill>
                <a:latin typeface="Calibri"/>
              </a:rPr>
              <a:t>factorilor</a:t>
            </a:r>
            <a:r>
              <a:rPr lang="en-US" spc="-1" dirty="0">
                <a:solidFill>
                  <a:srgbClr val="000000"/>
                </a:solidFill>
                <a:latin typeface="Calibri"/>
              </a:rPr>
              <a:t> de </a:t>
            </a:r>
            <a:r>
              <a:rPr lang="en-US" spc="-1" dirty="0" err="1">
                <a:solidFill>
                  <a:srgbClr val="000000"/>
                </a:solidFill>
                <a:latin typeface="Calibri"/>
              </a:rPr>
              <a:t>risc</a:t>
            </a:r>
            <a:r>
              <a:rPr lang="en-US" spc="-1" dirty="0">
                <a:solidFill>
                  <a:srgbClr val="000000"/>
                </a:solidFill>
                <a:latin typeface="Calibri"/>
              </a:rPr>
              <a:t> </a:t>
            </a:r>
            <a:r>
              <a:rPr lang="en-US" spc="-1" dirty="0" err="1">
                <a:solidFill>
                  <a:srgbClr val="000000"/>
                </a:solidFill>
                <a:latin typeface="Calibri"/>
              </a:rPr>
              <a:t>şi</a:t>
            </a:r>
            <a:r>
              <a:rPr lang="en-US" spc="-1" dirty="0">
                <a:solidFill>
                  <a:srgbClr val="000000"/>
                </a:solidFill>
                <a:latin typeface="Calibri"/>
              </a:rPr>
              <a:t> a </a:t>
            </a:r>
            <a:r>
              <a:rPr lang="en-US" spc="-1" dirty="0" err="1">
                <a:solidFill>
                  <a:srgbClr val="000000"/>
                </a:solidFill>
                <a:latin typeface="Calibri"/>
              </a:rPr>
              <a:t>bolilor</a:t>
            </a:r>
            <a:r>
              <a:rPr lang="en-US" spc="-1" dirty="0">
                <a:solidFill>
                  <a:srgbClr val="000000"/>
                </a:solidFill>
                <a:latin typeface="Calibri"/>
              </a:rPr>
              <a:t> </a:t>
            </a:r>
            <a:r>
              <a:rPr lang="en-US" spc="-1" dirty="0" err="1">
                <a:solidFill>
                  <a:srgbClr val="000000"/>
                </a:solidFill>
                <a:latin typeface="Calibri"/>
              </a:rPr>
              <a:t>în</a:t>
            </a:r>
            <a:r>
              <a:rPr lang="en-US" spc="-1" dirty="0">
                <a:solidFill>
                  <a:srgbClr val="000000"/>
                </a:solidFill>
                <a:latin typeface="Calibri"/>
              </a:rPr>
              <a:t> </a:t>
            </a:r>
            <a:r>
              <a:rPr lang="en-US" spc="-1" dirty="0" err="1">
                <a:solidFill>
                  <a:srgbClr val="000000"/>
                </a:solidFill>
                <a:latin typeface="Calibri"/>
              </a:rPr>
              <a:t>populaţie</a:t>
            </a:r>
            <a:r>
              <a:rPr lang="en-US" spc="-1" dirty="0">
                <a:solidFill>
                  <a:srgbClr val="000000"/>
                </a:solidFill>
                <a:latin typeface="Calibri"/>
              </a:rPr>
              <a:t> </a:t>
            </a:r>
            <a:r>
              <a:rPr lang="en-US" spc="-1" dirty="0" err="1">
                <a:solidFill>
                  <a:srgbClr val="000000"/>
                </a:solidFill>
                <a:latin typeface="Calibri"/>
              </a:rPr>
              <a:t>comparând</a:t>
            </a:r>
            <a:r>
              <a:rPr lang="en-US" spc="-1" dirty="0">
                <a:solidFill>
                  <a:srgbClr val="000000"/>
                </a:solidFill>
                <a:latin typeface="Calibri"/>
              </a:rPr>
              <a:t> </a:t>
            </a:r>
            <a:r>
              <a:rPr lang="en-US" spc="-1" dirty="0" err="1">
                <a:solidFill>
                  <a:srgbClr val="000000"/>
                </a:solidFill>
                <a:latin typeface="Calibri"/>
              </a:rPr>
              <a:t>efectul</a:t>
            </a:r>
            <a:r>
              <a:rPr lang="en-US" spc="-1" dirty="0">
                <a:solidFill>
                  <a:srgbClr val="000000"/>
                </a:solidFill>
                <a:latin typeface="Calibri"/>
              </a:rPr>
              <a:t> </a:t>
            </a:r>
            <a:r>
              <a:rPr lang="en-US" spc="-1" dirty="0" err="1">
                <a:solidFill>
                  <a:srgbClr val="000000"/>
                </a:solidFill>
                <a:latin typeface="Calibri"/>
              </a:rPr>
              <a:t>factorilor</a:t>
            </a:r>
            <a:r>
              <a:rPr lang="en-US" spc="-1" dirty="0">
                <a:solidFill>
                  <a:srgbClr val="000000"/>
                </a:solidFill>
                <a:latin typeface="Calibri"/>
              </a:rPr>
              <a:t> de </a:t>
            </a:r>
            <a:r>
              <a:rPr lang="en-US" spc="-1" dirty="0" err="1">
                <a:solidFill>
                  <a:srgbClr val="000000"/>
                </a:solidFill>
                <a:latin typeface="Calibri"/>
              </a:rPr>
              <a:t>risc</a:t>
            </a:r>
            <a:r>
              <a:rPr lang="en-US" spc="-1" dirty="0">
                <a:solidFill>
                  <a:srgbClr val="000000"/>
                </a:solidFill>
                <a:latin typeface="Calibri"/>
              </a:rPr>
              <a:t> </a:t>
            </a:r>
            <a:r>
              <a:rPr lang="en-US" spc="-1" dirty="0" err="1">
                <a:solidFill>
                  <a:srgbClr val="000000"/>
                </a:solidFill>
                <a:latin typeface="Calibri"/>
              </a:rPr>
              <a:t>asupra</a:t>
            </a:r>
            <a:r>
              <a:rPr lang="en-US" spc="-1" dirty="0">
                <a:solidFill>
                  <a:srgbClr val="000000"/>
                </a:solidFill>
                <a:latin typeface="Calibri"/>
              </a:rPr>
              <a:t> </a:t>
            </a:r>
            <a:r>
              <a:rPr lang="en-US" spc="-1" dirty="0" err="1">
                <a:solidFill>
                  <a:srgbClr val="000000"/>
                </a:solidFill>
                <a:latin typeface="Calibri"/>
              </a:rPr>
              <a:t>frecvenţei</a:t>
            </a:r>
            <a:r>
              <a:rPr lang="en-US" spc="-1" dirty="0">
                <a:solidFill>
                  <a:srgbClr val="000000"/>
                </a:solidFill>
                <a:latin typeface="Calibri"/>
              </a:rPr>
              <a:t> </a:t>
            </a:r>
            <a:r>
              <a:rPr lang="en-US" spc="-1" dirty="0" err="1">
                <a:solidFill>
                  <a:srgbClr val="000000"/>
                </a:solidFill>
                <a:latin typeface="Calibri"/>
              </a:rPr>
              <a:t>bolilor</a:t>
            </a:r>
            <a:endParaRPr lang="en-US" spc="-1" dirty="0">
              <a:solidFill>
                <a:srgbClr val="000000"/>
              </a:solidFill>
              <a:latin typeface="Calibri"/>
            </a:endParaRPr>
          </a:p>
          <a:p>
            <a:pPr>
              <a:lnSpc>
                <a:spcPct val="100000"/>
              </a:lnSpc>
              <a:spcBef>
                <a:spcPts val="641"/>
              </a:spcBef>
            </a:pPr>
            <a:endParaRPr lang="en-US" spc="-1" dirty="0">
              <a:solidFill>
                <a:srgbClr val="000000"/>
              </a:solidFill>
              <a:latin typeface="Calibri"/>
            </a:endParaRPr>
          </a:p>
          <a:p>
            <a:endParaRPr lang="ro-RO" dirty="0"/>
          </a:p>
        </p:txBody>
      </p:sp>
    </p:spTree>
    <p:extLst>
      <p:ext uri="{BB962C8B-B14F-4D97-AF65-F5344CB8AC3E}">
        <p14:creationId xmlns:p14="http://schemas.microsoft.com/office/powerpoint/2010/main" val="8579296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457200" y="274680"/>
            <a:ext cx="8229240" cy="1142640"/>
          </a:xfrm>
          <a:prstGeom prst="rect">
            <a:avLst/>
          </a:prstGeom>
          <a:noFill/>
          <a:ln>
            <a:noFill/>
          </a:ln>
        </p:spPr>
        <p:txBody>
          <a:bodyPr anchor="ctr">
            <a:noAutofit/>
          </a:bodyPr>
          <a:lstStyle/>
          <a:p>
            <a:pPr algn="ctr">
              <a:lnSpc>
                <a:spcPct val="100000"/>
              </a:lnSpc>
            </a:pPr>
            <a:r>
              <a:rPr lang="en-US" sz="4400" b="0" strike="noStrike" spc="-1">
                <a:solidFill>
                  <a:srgbClr val="000000"/>
                </a:solidFill>
                <a:latin typeface="Calibri"/>
              </a:rPr>
              <a:t>FACTORI CARE SCAD PREVALENTA</a:t>
            </a:r>
          </a:p>
        </p:txBody>
      </p:sp>
      <p:sp>
        <p:nvSpPr>
          <p:cNvPr id="121" name="TextShape 2"/>
          <p:cNvSpPr txBox="1"/>
          <p:nvPr/>
        </p:nvSpPr>
        <p:spPr>
          <a:xfrm>
            <a:off x="457200" y="1600200"/>
            <a:ext cx="8229240" cy="4525560"/>
          </a:xfrm>
          <a:prstGeom prst="rect">
            <a:avLst/>
          </a:prstGeom>
          <a:noFill/>
          <a:ln>
            <a:noFill/>
          </a:ln>
        </p:spPr>
        <p:txBody>
          <a:bodyPr>
            <a:noAutofit/>
          </a:bodyPr>
          <a:lstStyle/>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Durata scurtă a bolii</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Gravitatea bolii</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Scăderea nr. cazuri noi (Incidenţei)</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Migrarea din afară a sănătoşilor</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Migrarea în afară a cazurilor</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Migrarea în afară a susceptibililor</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Îmbunătăţirea ratei de vindecare a cazurilor</a:t>
            </a:r>
          </a:p>
          <a:p>
            <a:pPr>
              <a:lnSpc>
                <a:spcPct val="100000"/>
              </a:lnSpc>
              <a:spcBef>
                <a:spcPts val="641"/>
              </a:spcBef>
            </a:pPr>
            <a:endParaRPr lang="en-US" sz="3200" b="0" strike="noStrike" spc="-1">
              <a:solidFill>
                <a:srgbClr val="000000"/>
              </a:solidFill>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541301"/>
            <a:ext cx="8229240" cy="609398"/>
          </a:xfrm>
        </p:spPr>
        <p:txBody>
          <a:bodyPr/>
          <a:lstStyle/>
          <a:p>
            <a:r>
              <a:rPr lang="ro-RO" dirty="0" smtClean="0"/>
              <a:t>MORTALITATEA GENERALA</a:t>
            </a:r>
            <a:endParaRPr lang="ro-RO" dirty="0"/>
          </a:p>
        </p:txBody>
      </p:sp>
      <p:sp>
        <p:nvSpPr>
          <p:cNvPr id="3" name="Subtitlu 2"/>
          <p:cNvSpPr>
            <a:spLocks noGrp="1"/>
          </p:cNvSpPr>
          <p:nvPr>
            <p:ph type="subTitle"/>
          </p:nvPr>
        </p:nvSpPr>
        <p:spPr>
          <a:xfrm>
            <a:off x="457200" y="2644185"/>
            <a:ext cx="8229240" cy="2437590"/>
          </a:xfrm>
        </p:spPr>
        <p:txBody>
          <a:bodyPr/>
          <a:lstStyle/>
          <a:p>
            <a:r>
              <a:rPr lang="ro-RO" dirty="0"/>
              <a:t>Mortalitatea măsoară totalitatea deceselor în cadrul unei </a:t>
            </a:r>
            <a:r>
              <a:rPr lang="ro-RO" dirty="0" err="1"/>
              <a:t>populaţii</a:t>
            </a:r>
            <a:r>
              <a:rPr lang="ro-RO" dirty="0"/>
              <a:t> pe parcursul unei perioade definite de </a:t>
            </a:r>
            <a:r>
              <a:rPr lang="ro-RO" dirty="0" smtClean="0"/>
              <a:t>timp.</a:t>
            </a:r>
          </a:p>
        </p:txBody>
      </p:sp>
    </p:spTree>
    <p:extLst>
      <p:ext uri="{BB962C8B-B14F-4D97-AF65-F5344CB8AC3E}">
        <p14:creationId xmlns:p14="http://schemas.microsoft.com/office/powerpoint/2010/main" val="40837888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titlu 2"/>
          <p:cNvSpPr>
            <a:spLocks noGrp="1"/>
          </p:cNvSpPr>
          <p:nvPr>
            <p:ph type="subTitle"/>
          </p:nvPr>
        </p:nvSpPr>
        <p:spPr>
          <a:xfrm>
            <a:off x="457200" y="2829363"/>
            <a:ext cx="8229240" cy="2067233"/>
          </a:xfrm>
        </p:spPr>
        <p:txBody>
          <a:bodyPr/>
          <a:lstStyle/>
          <a:p>
            <a:r>
              <a:rPr lang="ro-RO" dirty="0"/>
              <a:t>mortalitatea este indicatorul cel mai sensibil </a:t>
            </a:r>
            <a:r>
              <a:rPr lang="ro-RO" dirty="0" err="1"/>
              <a:t>influenţat</a:t>
            </a:r>
            <a:r>
              <a:rPr lang="ro-RO" dirty="0"/>
              <a:t> de factori </a:t>
            </a:r>
            <a:r>
              <a:rPr lang="ro-RO" dirty="0" err="1"/>
              <a:t>socio</a:t>
            </a:r>
            <a:r>
              <a:rPr lang="ro-RO" dirty="0"/>
              <a:t>-economici </a:t>
            </a:r>
            <a:r>
              <a:rPr lang="ro-RO" dirty="0" err="1"/>
              <a:t>şi</a:t>
            </a:r>
            <a:r>
              <a:rPr lang="ro-RO" dirty="0"/>
              <a:t> biologici (mediul ambiant, stilul de </a:t>
            </a:r>
            <a:r>
              <a:rPr lang="ro-RO" dirty="0" err="1"/>
              <a:t>viaţă</a:t>
            </a:r>
            <a:r>
              <a:rPr lang="ro-RO" dirty="0"/>
              <a:t>), precum și de serviciile de sănătate</a:t>
            </a:r>
          </a:p>
          <a:p>
            <a:endParaRPr lang="ro-RO" dirty="0"/>
          </a:p>
        </p:txBody>
      </p:sp>
    </p:spTree>
    <p:extLst>
      <p:ext uri="{BB962C8B-B14F-4D97-AF65-F5344CB8AC3E}">
        <p14:creationId xmlns:p14="http://schemas.microsoft.com/office/powerpoint/2010/main" val="28398267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titlu 2"/>
          <p:cNvSpPr>
            <a:spLocks noGrp="1"/>
          </p:cNvSpPr>
          <p:nvPr>
            <p:ph type="subTitle"/>
          </p:nvPr>
        </p:nvSpPr>
        <p:spPr>
          <a:xfrm>
            <a:off x="457200" y="2635464"/>
            <a:ext cx="8229240" cy="2455031"/>
          </a:xfrm>
        </p:spPr>
        <p:txBody>
          <a:bodyPr/>
          <a:lstStyle/>
          <a:p>
            <a:r>
              <a:rPr lang="ro-RO" dirty="0"/>
              <a:t>Rata de mortalitate reprezintă numărul persoanelor decedate dintr-un an calendaristic raportat la </a:t>
            </a:r>
            <a:r>
              <a:rPr lang="ro-RO" dirty="0" err="1"/>
              <a:t>populaţia</a:t>
            </a:r>
            <a:r>
              <a:rPr lang="ro-RO" dirty="0"/>
              <a:t> la 1 iulie din statistica curentă </a:t>
            </a:r>
            <a:r>
              <a:rPr lang="ro-RO" dirty="0" err="1"/>
              <a:t>şi</a:t>
            </a:r>
            <a:r>
              <a:rPr lang="ro-RO" dirty="0"/>
              <a:t> se exprimă în număr de decese la 1000 locuitori.</a:t>
            </a:r>
          </a:p>
          <a:p>
            <a:endParaRPr lang="ro-RO" dirty="0"/>
          </a:p>
        </p:txBody>
      </p:sp>
    </p:spTree>
    <p:extLst>
      <p:ext uri="{BB962C8B-B14F-4D97-AF65-F5344CB8AC3E}">
        <p14:creationId xmlns:p14="http://schemas.microsoft.com/office/powerpoint/2010/main" val="3201439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347401"/>
            <a:ext cx="8229240" cy="997196"/>
          </a:xfrm>
        </p:spPr>
        <p:txBody>
          <a:bodyPr/>
          <a:lstStyle/>
          <a:p>
            <a:r>
              <a:rPr lang="ro-RO" sz="2400" dirty="0"/>
              <a:t>Numărul deceselor înregistrate în România </a:t>
            </a:r>
            <a:r>
              <a:rPr lang="ro-RO" sz="2400" dirty="0" err="1"/>
              <a:t>şi</a:t>
            </a:r>
            <a:r>
              <a:rPr lang="ro-RO" sz="2400" dirty="0"/>
              <a:t> rata </a:t>
            </a:r>
            <a:r>
              <a:rPr lang="ro-RO" sz="2400" dirty="0" err="1"/>
              <a:t>mortalităţii</a:t>
            </a:r>
            <a:r>
              <a:rPr lang="ro-RO" sz="2400" dirty="0"/>
              <a:t>, pe sexe </a:t>
            </a:r>
            <a:r>
              <a:rPr lang="ro-RO" sz="2400" dirty="0" err="1"/>
              <a:t>şi</a:t>
            </a:r>
            <a:r>
              <a:rPr lang="ro-RO" sz="2400" dirty="0"/>
              <a:t> medii de </a:t>
            </a:r>
            <a:r>
              <a:rPr lang="ro-RO" sz="2400" dirty="0" err="1"/>
              <a:t>rezidenţă</a:t>
            </a:r>
            <a:r>
              <a:rPr lang="ro-RO" sz="2400" dirty="0"/>
              <a:t>, în anul 2019 comparativ cu anul 2018 </a:t>
            </a:r>
          </a:p>
        </p:txBody>
      </p:sp>
      <p:sp>
        <p:nvSpPr>
          <p:cNvPr id="3" name="Substituent text 2"/>
          <p:cNvSpPr>
            <a:spLocks noGrp="1"/>
          </p:cNvSpPr>
          <p:nvPr>
            <p:ph type="body"/>
          </p:nvPr>
        </p:nvSpPr>
        <p:spPr>
          <a:xfrm>
            <a:off x="457200" y="274680"/>
            <a:ext cx="8229240" cy="1325522"/>
          </a:xfrm>
        </p:spPr>
        <p:txBody>
          <a:bodyPr/>
          <a:lstStyle/>
          <a:p>
            <a:endParaRPr lang="ro-RO" dirty="0"/>
          </a:p>
        </p:txBody>
      </p:sp>
      <p:graphicFrame>
        <p:nvGraphicFramePr>
          <p:cNvPr id="4" name="Tabel 3"/>
          <p:cNvGraphicFramePr>
            <a:graphicFrameLocks noGrp="1"/>
          </p:cNvGraphicFramePr>
          <p:nvPr>
            <p:extLst>
              <p:ext uri="{D42A27DB-BD31-4B8C-83A1-F6EECF244321}">
                <p14:modId xmlns:p14="http://schemas.microsoft.com/office/powerpoint/2010/main" val="4034578081"/>
              </p:ext>
            </p:extLst>
          </p:nvPr>
        </p:nvGraphicFramePr>
        <p:xfrm>
          <a:off x="457200" y="1600202"/>
          <a:ext cx="8229240" cy="4685700"/>
        </p:xfrm>
        <a:graphic>
          <a:graphicData uri="http://schemas.openxmlformats.org/drawingml/2006/table">
            <a:tbl>
              <a:tblPr firstRow="1" bandRow="1">
                <a:tableStyleId>{5C22544A-7EE6-4342-B048-85BDC9FD1C3A}</a:tableStyleId>
              </a:tblPr>
              <a:tblGrid>
                <a:gridCol w="1371540">
                  <a:extLst>
                    <a:ext uri="{9D8B030D-6E8A-4147-A177-3AD203B41FA5}">
                      <a16:colId xmlns:a16="http://schemas.microsoft.com/office/drawing/2014/main" val="3463914815"/>
                    </a:ext>
                  </a:extLst>
                </a:gridCol>
                <a:gridCol w="1371540">
                  <a:extLst>
                    <a:ext uri="{9D8B030D-6E8A-4147-A177-3AD203B41FA5}">
                      <a16:colId xmlns:a16="http://schemas.microsoft.com/office/drawing/2014/main" val="3126054709"/>
                    </a:ext>
                  </a:extLst>
                </a:gridCol>
                <a:gridCol w="1371540">
                  <a:extLst>
                    <a:ext uri="{9D8B030D-6E8A-4147-A177-3AD203B41FA5}">
                      <a16:colId xmlns:a16="http://schemas.microsoft.com/office/drawing/2014/main" val="2141511530"/>
                    </a:ext>
                  </a:extLst>
                </a:gridCol>
                <a:gridCol w="1371540">
                  <a:extLst>
                    <a:ext uri="{9D8B030D-6E8A-4147-A177-3AD203B41FA5}">
                      <a16:colId xmlns:a16="http://schemas.microsoft.com/office/drawing/2014/main" val="210196931"/>
                    </a:ext>
                  </a:extLst>
                </a:gridCol>
                <a:gridCol w="1371540">
                  <a:extLst>
                    <a:ext uri="{9D8B030D-6E8A-4147-A177-3AD203B41FA5}">
                      <a16:colId xmlns:a16="http://schemas.microsoft.com/office/drawing/2014/main" val="2034825734"/>
                    </a:ext>
                  </a:extLst>
                </a:gridCol>
                <a:gridCol w="1371540">
                  <a:extLst>
                    <a:ext uri="{9D8B030D-6E8A-4147-A177-3AD203B41FA5}">
                      <a16:colId xmlns:a16="http://schemas.microsoft.com/office/drawing/2014/main" val="1882334589"/>
                    </a:ext>
                  </a:extLst>
                </a:gridCol>
              </a:tblGrid>
              <a:tr h="754260">
                <a:tc>
                  <a:txBody>
                    <a:bodyPr/>
                    <a:lstStyle/>
                    <a:p>
                      <a:r>
                        <a:rPr lang="ro-RO" dirty="0" smtClean="0"/>
                        <a:t>Mediul</a:t>
                      </a:r>
                      <a:r>
                        <a:rPr lang="ro-RO" baseline="0" dirty="0" smtClean="0"/>
                        <a:t> de rezidenta</a:t>
                      </a:r>
                      <a:endParaRPr lang="ro-RO" dirty="0"/>
                    </a:p>
                  </a:txBody>
                  <a:tcPr/>
                </a:tc>
                <a:tc>
                  <a:txBody>
                    <a:bodyPr/>
                    <a:lstStyle/>
                    <a:p>
                      <a:r>
                        <a:rPr lang="ro-RO" dirty="0" smtClean="0"/>
                        <a:t>Decese anul 2018</a:t>
                      </a:r>
                      <a:endParaRPr lang="ro-RO" dirty="0"/>
                    </a:p>
                  </a:txBody>
                  <a:tcPr/>
                </a:tc>
                <a:tc>
                  <a:txBody>
                    <a:bodyPr/>
                    <a:lstStyle/>
                    <a:p>
                      <a:r>
                        <a:rPr lang="ro-RO" dirty="0" smtClean="0"/>
                        <a:t>Decese</a:t>
                      </a:r>
                      <a:r>
                        <a:rPr lang="ro-RO" baseline="0" dirty="0" smtClean="0"/>
                        <a:t> anul 2019</a:t>
                      </a:r>
                      <a:endParaRPr lang="ro-RO" dirty="0"/>
                    </a:p>
                  </a:txBody>
                  <a:tcPr/>
                </a:tc>
                <a:tc>
                  <a:txBody>
                    <a:bodyPr/>
                    <a:lstStyle/>
                    <a:p>
                      <a:r>
                        <a:rPr lang="ro-RO" dirty="0" smtClean="0"/>
                        <a:t>Rata </a:t>
                      </a:r>
                      <a:r>
                        <a:rPr lang="ro-RO" dirty="0" err="1" smtClean="0"/>
                        <a:t>mortalitatii</a:t>
                      </a:r>
                      <a:r>
                        <a:rPr lang="ro-RO" dirty="0" smtClean="0"/>
                        <a:t> 2018</a:t>
                      </a:r>
                      <a:endParaRPr lang="ro-RO" dirty="0"/>
                    </a:p>
                  </a:txBody>
                  <a:tcPr/>
                </a:tc>
                <a:tc>
                  <a:txBody>
                    <a:bodyPr/>
                    <a:lstStyle/>
                    <a:p>
                      <a:r>
                        <a:rPr lang="ro-RO" dirty="0" smtClean="0"/>
                        <a:t>Rata  </a:t>
                      </a:r>
                      <a:r>
                        <a:rPr lang="ro-RO" dirty="0" err="1" smtClean="0"/>
                        <a:t>mortalitatii</a:t>
                      </a:r>
                      <a:r>
                        <a:rPr lang="ro-RO" dirty="0" smtClean="0"/>
                        <a:t> 2019</a:t>
                      </a:r>
                      <a:endParaRPr lang="ro-RO" dirty="0"/>
                    </a:p>
                  </a:txBody>
                  <a:tcPr/>
                </a:tc>
                <a:tc>
                  <a:txBody>
                    <a:bodyPr/>
                    <a:lstStyle/>
                    <a:p>
                      <a:endParaRPr lang="ro-RO"/>
                    </a:p>
                  </a:txBody>
                  <a:tcPr/>
                </a:tc>
                <a:extLst>
                  <a:ext uri="{0D108BD9-81ED-4DB2-BD59-A6C34878D82A}">
                    <a16:rowId xmlns:a16="http://schemas.microsoft.com/office/drawing/2014/main" val="3428829009"/>
                  </a:ext>
                </a:extLst>
              </a:tr>
              <a:tr h="754260">
                <a:tc>
                  <a:txBody>
                    <a:bodyPr/>
                    <a:lstStyle/>
                    <a:p>
                      <a:r>
                        <a:rPr lang="ro-RO" dirty="0" smtClean="0"/>
                        <a:t>Total</a:t>
                      </a:r>
                      <a:endParaRPr lang="ro-RO" dirty="0"/>
                    </a:p>
                  </a:txBody>
                  <a:tcPr/>
                </a:tc>
                <a:tc>
                  <a:txBody>
                    <a:bodyPr/>
                    <a:lstStyle/>
                    <a:p>
                      <a:r>
                        <a:rPr lang="ro-RO" dirty="0" smtClean="0"/>
                        <a:t>264317</a:t>
                      </a:r>
                      <a:endParaRPr lang="ro-RO" dirty="0"/>
                    </a:p>
                  </a:txBody>
                  <a:tcPr/>
                </a:tc>
                <a:tc>
                  <a:txBody>
                    <a:bodyPr/>
                    <a:lstStyle/>
                    <a:p>
                      <a:r>
                        <a:rPr lang="ro-RO" dirty="0" smtClean="0"/>
                        <a:t>259721</a:t>
                      </a:r>
                      <a:endParaRPr lang="ro-RO" dirty="0"/>
                    </a:p>
                  </a:txBody>
                  <a:tcPr/>
                </a:tc>
                <a:tc>
                  <a:txBody>
                    <a:bodyPr/>
                    <a:lstStyle/>
                    <a:p>
                      <a:r>
                        <a:rPr lang="ro-RO" dirty="0" smtClean="0"/>
                        <a:t>11,9</a:t>
                      </a:r>
                      <a:endParaRPr lang="ro-RO" dirty="0"/>
                    </a:p>
                  </a:txBody>
                  <a:tcPr/>
                </a:tc>
                <a:tc>
                  <a:txBody>
                    <a:bodyPr/>
                    <a:lstStyle/>
                    <a:p>
                      <a:r>
                        <a:rPr lang="ro-RO" dirty="0" smtClean="0"/>
                        <a:t>11,7</a:t>
                      </a:r>
                      <a:endParaRPr lang="ro-RO" dirty="0"/>
                    </a:p>
                  </a:txBody>
                  <a:tcPr/>
                </a:tc>
                <a:tc>
                  <a:txBody>
                    <a:bodyPr/>
                    <a:lstStyle/>
                    <a:p>
                      <a:endParaRPr lang="ro-RO"/>
                    </a:p>
                  </a:txBody>
                  <a:tcPr/>
                </a:tc>
                <a:extLst>
                  <a:ext uri="{0D108BD9-81ED-4DB2-BD59-A6C34878D82A}">
                    <a16:rowId xmlns:a16="http://schemas.microsoft.com/office/drawing/2014/main" val="1379447627"/>
                  </a:ext>
                </a:extLst>
              </a:tr>
              <a:tr h="754260">
                <a:tc>
                  <a:txBody>
                    <a:bodyPr/>
                    <a:lstStyle/>
                    <a:p>
                      <a:r>
                        <a:rPr lang="ro-RO" dirty="0" smtClean="0"/>
                        <a:t>Masculin </a:t>
                      </a:r>
                      <a:endParaRPr lang="ro-RO" dirty="0"/>
                    </a:p>
                  </a:txBody>
                  <a:tcPr/>
                </a:tc>
                <a:tc>
                  <a:txBody>
                    <a:bodyPr/>
                    <a:lstStyle/>
                    <a:p>
                      <a:r>
                        <a:rPr lang="ro-RO" dirty="0" smtClean="0"/>
                        <a:t>138478</a:t>
                      </a:r>
                      <a:endParaRPr lang="ro-RO" dirty="0"/>
                    </a:p>
                  </a:txBody>
                  <a:tcPr/>
                </a:tc>
                <a:tc>
                  <a:txBody>
                    <a:bodyPr/>
                    <a:lstStyle/>
                    <a:p>
                      <a:r>
                        <a:rPr lang="ro-RO" dirty="0" smtClean="0"/>
                        <a:t>136122</a:t>
                      </a:r>
                      <a:endParaRPr lang="ro-RO" dirty="0"/>
                    </a:p>
                  </a:txBody>
                  <a:tcPr/>
                </a:tc>
                <a:tc>
                  <a:txBody>
                    <a:bodyPr/>
                    <a:lstStyle/>
                    <a:p>
                      <a:r>
                        <a:rPr lang="ro-RO" dirty="0" smtClean="0"/>
                        <a:t>12,8</a:t>
                      </a:r>
                      <a:endParaRPr lang="ro-RO" dirty="0"/>
                    </a:p>
                  </a:txBody>
                  <a:tcPr/>
                </a:tc>
                <a:tc>
                  <a:txBody>
                    <a:bodyPr/>
                    <a:lstStyle/>
                    <a:p>
                      <a:r>
                        <a:rPr lang="ro-RO" dirty="0" smtClean="0"/>
                        <a:t>12,6</a:t>
                      </a:r>
                      <a:endParaRPr lang="ro-RO" dirty="0"/>
                    </a:p>
                  </a:txBody>
                  <a:tcPr/>
                </a:tc>
                <a:tc>
                  <a:txBody>
                    <a:bodyPr/>
                    <a:lstStyle/>
                    <a:p>
                      <a:endParaRPr lang="ro-RO"/>
                    </a:p>
                  </a:txBody>
                  <a:tcPr/>
                </a:tc>
                <a:extLst>
                  <a:ext uri="{0D108BD9-81ED-4DB2-BD59-A6C34878D82A}">
                    <a16:rowId xmlns:a16="http://schemas.microsoft.com/office/drawing/2014/main" val="664116962"/>
                  </a:ext>
                </a:extLst>
              </a:tr>
              <a:tr h="754260">
                <a:tc>
                  <a:txBody>
                    <a:bodyPr/>
                    <a:lstStyle/>
                    <a:p>
                      <a:r>
                        <a:rPr lang="ro-RO" dirty="0" smtClean="0"/>
                        <a:t>Feminin</a:t>
                      </a:r>
                      <a:endParaRPr lang="ro-RO" dirty="0"/>
                    </a:p>
                  </a:txBody>
                  <a:tcPr/>
                </a:tc>
                <a:tc>
                  <a:txBody>
                    <a:bodyPr/>
                    <a:lstStyle/>
                    <a:p>
                      <a:r>
                        <a:rPr lang="ro-RO" dirty="0" smtClean="0"/>
                        <a:t>125839</a:t>
                      </a:r>
                      <a:endParaRPr lang="ro-RO" dirty="0"/>
                    </a:p>
                  </a:txBody>
                  <a:tcPr/>
                </a:tc>
                <a:tc>
                  <a:txBody>
                    <a:bodyPr/>
                    <a:lstStyle/>
                    <a:p>
                      <a:r>
                        <a:rPr lang="ro-RO" dirty="0" smtClean="0"/>
                        <a:t>123599</a:t>
                      </a:r>
                      <a:endParaRPr lang="ro-RO" dirty="0"/>
                    </a:p>
                  </a:txBody>
                  <a:tcPr/>
                </a:tc>
                <a:tc>
                  <a:txBody>
                    <a:bodyPr/>
                    <a:lstStyle/>
                    <a:p>
                      <a:r>
                        <a:rPr lang="ro-RO" dirty="0" smtClean="0"/>
                        <a:t>11,1</a:t>
                      </a:r>
                      <a:endParaRPr lang="ro-RO" dirty="0"/>
                    </a:p>
                  </a:txBody>
                  <a:tcPr/>
                </a:tc>
                <a:tc>
                  <a:txBody>
                    <a:bodyPr/>
                    <a:lstStyle/>
                    <a:p>
                      <a:r>
                        <a:rPr lang="ro-RO" dirty="0" smtClean="0"/>
                        <a:t>10,9</a:t>
                      </a:r>
                      <a:endParaRPr lang="ro-RO" dirty="0"/>
                    </a:p>
                  </a:txBody>
                  <a:tcPr/>
                </a:tc>
                <a:tc>
                  <a:txBody>
                    <a:bodyPr/>
                    <a:lstStyle/>
                    <a:p>
                      <a:endParaRPr lang="ro-RO"/>
                    </a:p>
                  </a:txBody>
                  <a:tcPr/>
                </a:tc>
                <a:extLst>
                  <a:ext uri="{0D108BD9-81ED-4DB2-BD59-A6C34878D82A}">
                    <a16:rowId xmlns:a16="http://schemas.microsoft.com/office/drawing/2014/main" val="784085111"/>
                  </a:ext>
                </a:extLst>
              </a:tr>
              <a:tr h="754260">
                <a:tc>
                  <a:txBody>
                    <a:bodyPr/>
                    <a:lstStyle/>
                    <a:p>
                      <a:r>
                        <a:rPr lang="ro-RO" dirty="0" smtClean="0"/>
                        <a:t>Urban </a:t>
                      </a:r>
                      <a:endParaRPr lang="ro-RO" dirty="0"/>
                    </a:p>
                  </a:txBody>
                  <a:tcPr/>
                </a:tc>
                <a:tc>
                  <a:txBody>
                    <a:bodyPr/>
                    <a:lstStyle/>
                    <a:p>
                      <a:r>
                        <a:rPr lang="ro-RO" dirty="0" smtClean="0"/>
                        <a:t>126258</a:t>
                      </a:r>
                      <a:endParaRPr lang="ro-RO" dirty="0"/>
                    </a:p>
                  </a:txBody>
                  <a:tcPr/>
                </a:tc>
                <a:tc>
                  <a:txBody>
                    <a:bodyPr/>
                    <a:lstStyle/>
                    <a:p>
                      <a:r>
                        <a:rPr lang="ro-RO" dirty="0" smtClean="0"/>
                        <a:t>124956</a:t>
                      </a:r>
                      <a:endParaRPr lang="ro-RO" dirty="0"/>
                    </a:p>
                  </a:txBody>
                  <a:tcPr/>
                </a:tc>
                <a:tc>
                  <a:txBody>
                    <a:bodyPr/>
                    <a:lstStyle/>
                    <a:p>
                      <a:r>
                        <a:rPr lang="ro-RO" dirty="0" smtClean="0"/>
                        <a:t>10,1</a:t>
                      </a:r>
                      <a:endParaRPr lang="ro-RO" dirty="0"/>
                    </a:p>
                  </a:txBody>
                  <a:tcPr/>
                </a:tc>
                <a:tc>
                  <a:txBody>
                    <a:bodyPr/>
                    <a:lstStyle/>
                    <a:p>
                      <a:r>
                        <a:rPr lang="ro-RO" dirty="0" smtClean="0"/>
                        <a:t>10,0</a:t>
                      </a:r>
                      <a:endParaRPr lang="ro-RO" dirty="0"/>
                    </a:p>
                  </a:txBody>
                  <a:tcPr/>
                </a:tc>
                <a:tc>
                  <a:txBody>
                    <a:bodyPr/>
                    <a:lstStyle/>
                    <a:p>
                      <a:endParaRPr lang="ro-RO"/>
                    </a:p>
                  </a:txBody>
                  <a:tcPr/>
                </a:tc>
                <a:extLst>
                  <a:ext uri="{0D108BD9-81ED-4DB2-BD59-A6C34878D82A}">
                    <a16:rowId xmlns:a16="http://schemas.microsoft.com/office/drawing/2014/main" val="1368402679"/>
                  </a:ext>
                </a:extLst>
              </a:tr>
              <a:tr h="754260">
                <a:tc>
                  <a:txBody>
                    <a:bodyPr/>
                    <a:lstStyle/>
                    <a:p>
                      <a:r>
                        <a:rPr lang="ro-RO" dirty="0" smtClean="0"/>
                        <a:t>rural</a:t>
                      </a:r>
                      <a:endParaRPr lang="ro-RO" dirty="0"/>
                    </a:p>
                  </a:txBody>
                  <a:tcPr/>
                </a:tc>
                <a:tc>
                  <a:txBody>
                    <a:bodyPr/>
                    <a:lstStyle/>
                    <a:p>
                      <a:r>
                        <a:rPr lang="ro-RO" dirty="0" smtClean="0"/>
                        <a:t>138059</a:t>
                      </a:r>
                      <a:endParaRPr lang="ro-RO" dirty="0"/>
                    </a:p>
                  </a:txBody>
                  <a:tcPr/>
                </a:tc>
                <a:tc>
                  <a:txBody>
                    <a:bodyPr/>
                    <a:lstStyle/>
                    <a:p>
                      <a:r>
                        <a:rPr lang="ro-RO" dirty="0" smtClean="0"/>
                        <a:t>134765</a:t>
                      </a:r>
                      <a:endParaRPr lang="ro-RO" dirty="0"/>
                    </a:p>
                  </a:txBody>
                  <a:tcPr/>
                </a:tc>
                <a:tc>
                  <a:txBody>
                    <a:bodyPr/>
                    <a:lstStyle/>
                    <a:p>
                      <a:r>
                        <a:rPr lang="ro-RO" dirty="0" smtClean="0"/>
                        <a:t>14,3</a:t>
                      </a:r>
                      <a:endParaRPr lang="ro-RO" dirty="0"/>
                    </a:p>
                  </a:txBody>
                  <a:tcPr/>
                </a:tc>
                <a:tc>
                  <a:txBody>
                    <a:bodyPr/>
                    <a:lstStyle/>
                    <a:p>
                      <a:r>
                        <a:rPr lang="ro-RO" dirty="0" smtClean="0"/>
                        <a:t>14,0</a:t>
                      </a:r>
                      <a:endParaRPr lang="ro-RO" dirty="0"/>
                    </a:p>
                  </a:txBody>
                  <a:tcPr/>
                </a:tc>
                <a:tc>
                  <a:txBody>
                    <a:bodyPr/>
                    <a:lstStyle/>
                    <a:p>
                      <a:endParaRPr lang="ro-RO" dirty="0"/>
                    </a:p>
                  </a:txBody>
                  <a:tcPr/>
                </a:tc>
                <a:extLst>
                  <a:ext uri="{0D108BD9-81ED-4DB2-BD59-A6C34878D82A}">
                    <a16:rowId xmlns:a16="http://schemas.microsoft.com/office/drawing/2014/main" val="491064147"/>
                  </a:ext>
                </a:extLst>
              </a:tr>
            </a:tbl>
          </a:graphicData>
        </a:graphic>
      </p:graphicFrame>
    </p:spTree>
    <p:extLst>
      <p:ext uri="{BB962C8B-B14F-4D97-AF65-F5344CB8AC3E}">
        <p14:creationId xmlns:p14="http://schemas.microsoft.com/office/powerpoint/2010/main" val="16286733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36603"/>
            <a:ext cx="8229240" cy="1218795"/>
          </a:xfrm>
        </p:spPr>
        <p:txBody>
          <a:bodyPr/>
          <a:lstStyle/>
          <a:p>
            <a:r>
              <a:rPr lang="ro-RO" dirty="0" smtClean="0"/>
              <a:t>Decesele in </a:t>
            </a:r>
            <a:r>
              <a:rPr lang="ro-RO" dirty="0" err="1" smtClean="0"/>
              <a:t>functie</a:t>
            </a:r>
            <a:r>
              <a:rPr lang="ro-RO" dirty="0" smtClean="0"/>
              <a:t> de cauze la </a:t>
            </a:r>
            <a:r>
              <a:rPr lang="ro-RO" dirty="0" err="1" smtClean="0"/>
              <a:t>barbati</a:t>
            </a:r>
            <a:r>
              <a:rPr lang="ro-RO" dirty="0" smtClean="0"/>
              <a:t>, Romania 2019</a:t>
            </a:r>
            <a:endParaRPr lang="ro-RO" dirty="0"/>
          </a:p>
        </p:txBody>
      </p:sp>
      <p:sp>
        <p:nvSpPr>
          <p:cNvPr id="3" name="Subtitlu 2"/>
          <p:cNvSpPr>
            <a:spLocks noGrp="1"/>
          </p:cNvSpPr>
          <p:nvPr>
            <p:ph type="subTitle"/>
          </p:nvPr>
        </p:nvSpPr>
        <p:spPr>
          <a:xfrm>
            <a:off x="457200" y="2660073"/>
            <a:ext cx="8229240" cy="2944922"/>
          </a:xfrm>
        </p:spPr>
        <p:txBody>
          <a:bodyPr/>
          <a:lstStyle/>
          <a:p>
            <a:pPr>
              <a:buFontTx/>
              <a:buChar char="-"/>
            </a:pPr>
            <a:r>
              <a:rPr lang="ro-RO" dirty="0"/>
              <a:t>Bolile aparatului circulator 49,6%</a:t>
            </a:r>
          </a:p>
          <a:p>
            <a:pPr>
              <a:buFontTx/>
              <a:buChar char="-"/>
            </a:pPr>
            <a:r>
              <a:rPr lang="ro-RO" dirty="0"/>
              <a:t>Tumori 21,7%</a:t>
            </a:r>
          </a:p>
          <a:p>
            <a:pPr>
              <a:buFontTx/>
              <a:buChar char="-"/>
            </a:pPr>
            <a:r>
              <a:rPr lang="ro-RO" dirty="0"/>
              <a:t>Bolile aparatului respirator 8,0%</a:t>
            </a:r>
          </a:p>
          <a:p>
            <a:pPr>
              <a:buFontTx/>
              <a:buChar char="-"/>
            </a:pPr>
            <a:r>
              <a:rPr lang="ro-RO" dirty="0"/>
              <a:t>Bolile aparatului digestiv 7,2%</a:t>
            </a:r>
          </a:p>
          <a:p>
            <a:pPr>
              <a:buFontTx/>
              <a:buChar char="-"/>
            </a:pPr>
            <a:r>
              <a:rPr lang="it-IT" dirty="0"/>
              <a:t>Leziuni traumatice şi otrăviri 5,6%</a:t>
            </a:r>
            <a:endParaRPr lang="ro-RO" dirty="0"/>
          </a:p>
          <a:p>
            <a:pPr>
              <a:buFontTx/>
              <a:buChar char="-"/>
            </a:pPr>
            <a:r>
              <a:rPr lang="ro-RO" dirty="0"/>
              <a:t>Altele 7,9%</a:t>
            </a:r>
          </a:p>
          <a:p>
            <a:endParaRPr lang="ro-RO" dirty="0"/>
          </a:p>
        </p:txBody>
      </p:sp>
    </p:spTree>
    <p:extLst>
      <p:ext uri="{BB962C8B-B14F-4D97-AF65-F5344CB8AC3E}">
        <p14:creationId xmlns:p14="http://schemas.microsoft.com/office/powerpoint/2010/main" val="30355532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236603"/>
            <a:ext cx="8229240" cy="719361"/>
          </a:xfrm>
        </p:spPr>
        <p:txBody>
          <a:bodyPr/>
          <a:lstStyle/>
          <a:p>
            <a:r>
              <a:rPr lang="ro-RO" dirty="0"/>
              <a:t>Decesele in </a:t>
            </a:r>
            <a:r>
              <a:rPr lang="ro-RO" dirty="0" err="1"/>
              <a:t>functie</a:t>
            </a:r>
            <a:r>
              <a:rPr lang="ro-RO" dirty="0"/>
              <a:t> de cauze la </a:t>
            </a:r>
            <a:r>
              <a:rPr lang="ro-RO" dirty="0" smtClean="0"/>
              <a:t>femei, </a:t>
            </a:r>
            <a:r>
              <a:rPr lang="ro-RO" dirty="0"/>
              <a:t>Romania </a:t>
            </a:r>
            <a:r>
              <a:rPr lang="ro-RO" dirty="0" smtClean="0"/>
              <a:t>2019</a:t>
            </a:r>
            <a:endParaRPr lang="ro-RO" dirty="0"/>
          </a:p>
        </p:txBody>
      </p:sp>
      <p:sp>
        <p:nvSpPr>
          <p:cNvPr id="3" name="Subtitlu 2"/>
          <p:cNvSpPr>
            <a:spLocks noGrp="1"/>
          </p:cNvSpPr>
          <p:nvPr>
            <p:ph type="subTitle"/>
          </p:nvPr>
        </p:nvSpPr>
        <p:spPr>
          <a:xfrm>
            <a:off x="457200" y="2341418"/>
            <a:ext cx="8229240" cy="3263577"/>
          </a:xfrm>
        </p:spPr>
        <p:txBody>
          <a:bodyPr/>
          <a:lstStyle/>
          <a:p>
            <a:pPr>
              <a:buFontTx/>
              <a:buChar char="-"/>
            </a:pPr>
            <a:r>
              <a:rPr lang="ro-RO" dirty="0"/>
              <a:t>Bolile aparatului circulator 62,9%</a:t>
            </a:r>
          </a:p>
          <a:p>
            <a:pPr>
              <a:buFontTx/>
              <a:buChar char="-"/>
            </a:pPr>
            <a:r>
              <a:rPr lang="ro-RO" dirty="0"/>
              <a:t>Tumori 16,9%</a:t>
            </a:r>
          </a:p>
          <a:p>
            <a:pPr>
              <a:buFontTx/>
              <a:buChar char="-"/>
            </a:pPr>
            <a:r>
              <a:rPr lang="ro-RO" dirty="0"/>
              <a:t>Bolile aparatului respirator 5,6%</a:t>
            </a:r>
          </a:p>
          <a:p>
            <a:pPr>
              <a:buFontTx/>
              <a:buChar char="-"/>
            </a:pPr>
            <a:r>
              <a:rPr lang="ro-RO" dirty="0"/>
              <a:t> Bolile aparatului digestiv 4,7%</a:t>
            </a:r>
          </a:p>
          <a:p>
            <a:pPr>
              <a:buFontTx/>
              <a:buChar char="-"/>
            </a:pPr>
            <a:r>
              <a:rPr lang="ro-RO" dirty="0"/>
              <a:t> Leziuni traumatice </a:t>
            </a:r>
            <a:r>
              <a:rPr lang="ro-RO" dirty="0" err="1"/>
              <a:t>şi</a:t>
            </a:r>
            <a:r>
              <a:rPr lang="ro-RO" dirty="0"/>
              <a:t> otrăviri 1,7%</a:t>
            </a:r>
          </a:p>
          <a:p>
            <a:pPr>
              <a:buFontTx/>
              <a:buChar char="-"/>
            </a:pPr>
            <a:r>
              <a:rPr lang="ro-RO" dirty="0"/>
              <a:t>Altele  8,2%</a:t>
            </a:r>
          </a:p>
          <a:p>
            <a:endParaRPr lang="ro-RO" dirty="0"/>
          </a:p>
        </p:txBody>
      </p:sp>
    </p:spTree>
    <p:extLst>
      <p:ext uri="{BB962C8B-B14F-4D97-AF65-F5344CB8AC3E}">
        <p14:creationId xmlns:p14="http://schemas.microsoft.com/office/powerpoint/2010/main" val="20579248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stituent text 2"/>
          <p:cNvSpPr>
            <a:spLocks noGrp="1"/>
          </p:cNvSpPr>
          <p:nvPr>
            <p:ph type="body"/>
          </p:nvPr>
        </p:nvSpPr>
        <p:spPr>
          <a:xfrm>
            <a:off x="457200" y="1961007"/>
            <a:ext cx="8229240" cy="3545586"/>
          </a:xfrm>
        </p:spPr>
        <p:txBody>
          <a:bodyPr/>
          <a:lstStyle/>
          <a:p>
            <a:r>
              <a:rPr lang="ro-RO" sz="3200" dirty="0" err="1"/>
              <a:t>Faţă</a:t>
            </a:r>
            <a:r>
              <a:rPr lang="ro-RO" sz="3200" dirty="0"/>
              <a:t> de o rată a </a:t>
            </a:r>
            <a:r>
              <a:rPr lang="ro-RO" sz="3200" dirty="0" err="1"/>
              <a:t>mortalităţii</a:t>
            </a:r>
            <a:r>
              <a:rPr lang="ro-RO" sz="3200" dirty="0"/>
              <a:t> la nivel </a:t>
            </a:r>
            <a:r>
              <a:rPr lang="ro-RO" sz="3200" dirty="0" err="1"/>
              <a:t>naţional</a:t>
            </a:r>
            <a:r>
              <a:rPr lang="ro-RO" sz="3200" dirty="0"/>
              <a:t> de 11,7‰, cele mai mici rate ale </a:t>
            </a:r>
            <a:r>
              <a:rPr lang="ro-RO" sz="3200" dirty="0" err="1"/>
              <a:t>mortalităţii</a:t>
            </a:r>
            <a:r>
              <a:rPr lang="ro-RO" sz="3200" dirty="0"/>
              <a:t> generale s-au înregistrat în </a:t>
            </a:r>
            <a:r>
              <a:rPr lang="ro-RO" sz="3200" dirty="0" err="1"/>
              <a:t>judeţele</a:t>
            </a:r>
            <a:r>
              <a:rPr lang="ro-RO" sz="3200" dirty="0"/>
              <a:t> Vâlcea (9,0‰) </a:t>
            </a:r>
            <a:r>
              <a:rPr lang="ro-RO" sz="3200" dirty="0" err="1"/>
              <a:t>şi</a:t>
            </a:r>
            <a:r>
              <a:rPr lang="ro-RO" sz="3200" dirty="0"/>
              <a:t> Ilfov (9,2‰), iar cele mai ridicate rate ale </a:t>
            </a:r>
            <a:r>
              <a:rPr lang="ro-RO" sz="3200" dirty="0" err="1"/>
              <a:t>mortalităţii</a:t>
            </a:r>
            <a:r>
              <a:rPr lang="ro-RO" sz="3200" dirty="0"/>
              <a:t> s-au înregistrat în </a:t>
            </a:r>
            <a:r>
              <a:rPr lang="ro-RO" sz="3200" dirty="0" err="1"/>
              <a:t>judeţele</a:t>
            </a:r>
            <a:r>
              <a:rPr lang="ro-RO" sz="3200" dirty="0"/>
              <a:t> Teleorman (16,7‰) </a:t>
            </a:r>
            <a:r>
              <a:rPr lang="ro-RO" sz="3200" dirty="0" err="1"/>
              <a:t>şi</a:t>
            </a:r>
            <a:r>
              <a:rPr lang="ro-RO" sz="3200" dirty="0"/>
              <a:t> Giurgiu (15,9‰). În Municipiul </a:t>
            </a:r>
            <a:r>
              <a:rPr lang="ro-RO" sz="3200" dirty="0" err="1"/>
              <a:t>Bucureşti</a:t>
            </a:r>
            <a:r>
              <a:rPr lang="ro-RO" sz="3200" dirty="0"/>
              <a:t> rata generală a </a:t>
            </a:r>
            <a:r>
              <a:rPr lang="ro-RO" sz="3200" dirty="0" err="1"/>
              <a:t>mortalităţii</a:t>
            </a:r>
            <a:r>
              <a:rPr lang="ro-RO" sz="3200" dirty="0"/>
              <a:t> a fost de 10,3‰.</a:t>
            </a:r>
          </a:p>
        </p:txBody>
      </p:sp>
    </p:spTree>
    <p:extLst>
      <p:ext uri="{BB962C8B-B14F-4D97-AF65-F5344CB8AC3E}">
        <p14:creationId xmlns:p14="http://schemas.microsoft.com/office/powerpoint/2010/main" val="39849804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titlu 2"/>
          <p:cNvSpPr>
            <a:spLocks noGrp="1"/>
          </p:cNvSpPr>
          <p:nvPr>
            <p:ph type="subTitle"/>
          </p:nvPr>
        </p:nvSpPr>
        <p:spPr>
          <a:xfrm>
            <a:off x="457200" y="1343830"/>
            <a:ext cx="8229240" cy="5038302"/>
          </a:xfrm>
        </p:spPr>
        <p:txBody>
          <a:bodyPr/>
          <a:lstStyle/>
          <a:p>
            <a:endParaRPr lang="ro-RO" dirty="0" smtClean="0"/>
          </a:p>
          <a:p>
            <a:endParaRPr lang="ro-RO" dirty="0"/>
          </a:p>
          <a:p>
            <a:r>
              <a:rPr lang="it-IT" dirty="0" smtClean="0"/>
              <a:t>La </a:t>
            </a:r>
            <a:r>
              <a:rPr lang="it-IT" dirty="0"/>
              <a:t>nivel european, România avea în anul 2018  o rată a mortalităţii ridicată (13,6 decese la 1000 locuitori) care se situează peste media europeană (10,3 decese la 1000 locuitori), alături de ţări precum Bulgaria (15,4 decese la 1000 locuitori), Letonia (15,0 decese la 1000 locuitori), Lituania (14,1 decese la 1000 locuitori), Ungaria (13,4 decese la 1000 locuitori) şi Croaţia (12,9 decese la 1000 locuitori). </a:t>
            </a:r>
            <a:endParaRPr lang="ro-RO" dirty="0"/>
          </a:p>
          <a:p>
            <a:pPr marL="0" indent="0">
              <a:buNone/>
            </a:pPr>
            <a:endParaRPr lang="ro-RO" dirty="0"/>
          </a:p>
        </p:txBody>
      </p:sp>
    </p:spTree>
    <p:extLst>
      <p:ext uri="{BB962C8B-B14F-4D97-AF65-F5344CB8AC3E}">
        <p14:creationId xmlns:p14="http://schemas.microsoft.com/office/powerpoint/2010/main" val="28161973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titlu 2"/>
          <p:cNvSpPr>
            <a:spLocks noGrp="1"/>
          </p:cNvSpPr>
          <p:nvPr>
            <p:ph type="subTitle"/>
          </p:nvPr>
        </p:nvSpPr>
        <p:spPr>
          <a:xfrm>
            <a:off x="457200" y="2635464"/>
            <a:ext cx="8229240" cy="2455031"/>
          </a:xfrm>
        </p:spPr>
        <p:txBody>
          <a:bodyPr/>
          <a:lstStyle/>
          <a:p>
            <a:r>
              <a:rPr lang="it-IT" dirty="0"/>
              <a:t>Ţările europene cu cele mai reduse rate ale mortalităţii sunt: Irlanda (6,4 decese la 1000 locuitori), Cipru (6,6 decese la 1000 locuitori), Luxemburg (7,1 decese la 1000 locuitori) şi Malta (7,6 decese la 1000 locuitori).</a:t>
            </a:r>
            <a:endParaRPr lang="ro-RO" dirty="0"/>
          </a:p>
          <a:p>
            <a:endParaRPr lang="ro-RO" dirty="0"/>
          </a:p>
        </p:txBody>
      </p:sp>
    </p:spTree>
    <p:extLst>
      <p:ext uri="{BB962C8B-B14F-4D97-AF65-F5344CB8AC3E}">
        <p14:creationId xmlns:p14="http://schemas.microsoft.com/office/powerpoint/2010/main" val="2029896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457200" y="274680"/>
            <a:ext cx="8229240" cy="1142640"/>
          </a:xfrm>
          <a:prstGeom prst="rect">
            <a:avLst/>
          </a:prstGeom>
          <a:noFill/>
          <a:ln>
            <a:noFill/>
          </a:ln>
        </p:spPr>
        <p:txBody>
          <a:bodyPr anchor="ctr">
            <a:noAutofit/>
          </a:bodyPr>
          <a:lstStyle/>
          <a:p>
            <a:endParaRPr lang="en-US" sz="1800" b="0" strike="noStrike" spc="-1">
              <a:solidFill>
                <a:srgbClr val="000000"/>
              </a:solidFill>
              <a:latin typeface="Calibri"/>
            </a:endParaRPr>
          </a:p>
        </p:txBody>
      </p:sp>
      <p:sp>
        <p:nvSpPr>
          <p:cNvPr id="87" name="TextShape 2"/>
          <p:cNvSpPr txBox="1"/>
          <p:nvPr/>
        </p:nvSpPr>
        <p:spPr>
          <a:xfrm>
            <a:off x="457200" y="1600200"/>
            <a:ext cx="8229240" cy="4525560"/>
          </a:xfrm>
          <a:prstGeom prst="rect">
            <a:avLst/>
          </a:prstGeom>
          <a:noFill/>
          <a:ln>
            <a:noFill/>
          </a:ln>
        </p:spPr>
        <p:txBody>
          <a:bodyPr>
            <a:noAutofit/>
          </a:bodyPr>
          <a:lstStyle/>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Orice abatere subiectiva sau obiectiva de la o stare fiziologica de bine poate fi indicata sintetic prin termenul de MORBIDITATE.</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Datele de morbiditate provin din evidentele primare ale retelei medicale, din evidentele spitalicesti ale serviciilor medicale de specialitate, etc</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a:xfrm>
            <a:off x="457200" y="541301"/>
            <a:ext cx="8229240" cy="609398"/>
          </a:xfrm>
        </p:spPr>
        <p:txBody>
          <a:bodyPr/>
          <a:lstStyle/>
          <a:p>
            <a:r>
              <a:rPr lang="ro-RO" dirty="0" smtClean="0"/>
              <a:t>MORTALITATEA INFANTILA</a:t>
            </a:r>
            <a:endParaRPr lang="ro-RO" dirty="0"/>
          </a:p>
        </p:txBody>
      </p:sp>
      <p:sp>
        <p:nvSpPr>
          <p:cNvPr id="3" name="Substituent text 2"/>
          <p:cNvSpPr>
            <a:spLocks noGrp="1"/>
          </p:cNvSpPr>
          <p:nvPr>
            <p:ph type="body"/>
          </p:nvPr>
        </p:nvSpPr>
        <p:spPr>
          <a:xfrm>
            <a:off x="457200" y="-622094"/>
            <a:ext cx="8229240" cy="7674058"/>
          </a:xfrm>
        </p:spPr>
        <p:txBody>
          <a:bodyPr/>
          <a:lstStyle/>
          <a:p>
            <a:r>
              <a:rPr lang="ro-RO" sz="2400" dirty="0" smtClean="0"/>
              <a:t>Mortalitatea infantila este definita ca </a:t>
            </a:r>
            <a:r>
              <a:rPr lang="ro-RO" sz="2400" dirty="0" err="1" smtClean="0"/>
              <a:t>numarul</a:t>
            </a:r>
            <a:r>
              <a:rPr lang="ro-RO" sz="2400" dirty="0" smtClean="0"/>
              <a:t> de decese a copiilor cu </a:t>
            </a:r>
            <a:r>
              <a:rPr lang="ro-RO" sz="2400" dirty="0" err="1" smtClean="0"/>
              <a:t>varsta</a:t>
            </a:r>
            <a:r>
              <a:rPr lang="ro-RO" sz="2400" dirty="0" smtClean="0"/>
              <a:t> mai mica de un an raportat la </a:t>
            </a:r>
            <a:r>
              <a:rPr lang="ro-RO" sz="2400" dirty="0" err="1" smtClean="0"/>
              <a:t>numarul</a:t>
            </a:r>
            <a:r>
              <a:rPr lang="ro-RO" sz="2400" dirty="0" smtClean="0"/>
              <a:t> de nou </a:t>
            </a:r>
            <a:r>
              <a:rPr lang="ro-RO" sz="2400" dirty="0" err="1" smtClean="0"/>
              <a:t>nascuti</a:t>
            </a:r>
            <a:r>
              <a:rPr lang="ro-RO" sz="2400" dirty="0" smtClean="0"/>
              <a:t> vii din anul respectiv,</a:t>
            </a:r>
          </a:p>
          <a:p>
            <a:r>
              <a:rPr lang="ro-RO" sz="2400" dirty="0" smtClean="0"/>
              <a:t>Rata </a:t>
            </a:r>
            <a:r>
              <a:rPr lang="ro-RO" sz="2400" dirty="0" err="1"/>
              <a:t>mortalităţii</a:t>
            </a:r>
            <a:r>
              <a:rPr lang="ro-RO" sz="2400" dirty="0"/>
              <a:t> infantile – reprezintă numărul de decese în vârstă sub 1 an dintr-un an raportat la numărul de </a:t>
            </a:r>
            <a:r>
              <a:rPr lang="ro-RO" sz="2400" dirty="0" err="1"/>
              <a:t>născuţi</a:t>
            </a:r>
            <a:r>
              <a:rPr lang="ro-RO" sz="2400" dirty="0"/>
              <a:t>-vii din </a:t>
            </a:r>
            <a:r>
              <a:rPr lang="ro-RO" sz="2400" dirty="0" err="1"/>
              <a:t>acelaşi</a:t>
            </a:r>
            <a:r>
              <a:rPr lang="ro-RO" sz="2400" dirty="0"/>
              <a:t> an </a:t>
            </a:r>
            <a:r>
              <a:rPr lang="ro-RO" sz="2400" dirty="0" err="1"/>
              <a:t>şi</a:t>
            </a:r>
            <a:r>
              <a:rPr lang="ro-RO" sz="2400" dirty="0"/>
              <a:t> se exprimă în număr de decese în vârstă sub 1 an la 1000 </a:t>
            </a:r>
            <a:r>
              <a:rPr lang="ro-RO" sz="2400" dirty="0" err="1"/>
              <a:t>născuţi</a:t>
            </a:r>
            <a:r>
              <a:rPr lang="ro-RO" sz="2400" dirty="0"/>
              <a:t>-vii din </a:t>
            </a:r>
            <a:r>
              <a:rPr lang="ro-RO" sz="2400" dirty="0" err="1"/>
              <a:t>acelaşi</a:t>
            </a:r>
            <a:r>
              <a:rPr lang="ro-RO" sz="2400" dirty="0"/>
              <a:t> an. </a:t>
            </a:r>
            <a:endParaRPr lang="ro-RO" sz="2400" dirty="0" smtClean="0"/>
          </a:p>
          <a:p>
            <a:endParaRPr lang="ro-RO" dirty="0"/>
          </a:p>
        </p:txBody>
      </p:sp>
    </p:spTree>
    <p:extLst>
      <p:ext uri="{BB962C8B-B14F-4D97-AF65-F5344CB8AC3E}">
        <p14:creationId xmlns:p14="http://schemas.microsoft.com/office/powerpoint/2010/main" val="10219150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stituent text 2"/>
          <p:cNvSpPr>
            <a:spLocks noGrp="1"/>
          </p:cNvSpPr>
          <p:nvPr>
            <p:ph type="body"/>
          </p:nvPr>
        </p:nvSpPr>
        <p:spPr>
          <a:xfrm>
            <a:off x="457200" y="1939636"/>
            <a:ext cx="8229240" cy="4613564"/>
          </a:xfrm>
        </p:spPr>
        <p:txBody>
          <a:bodyPr>
            <a:normAutofit fontScale="62500" lnSpcReduction="20000"/>
          </a:bodyPr>
          <a:lstStyle/>
          <a:p>
            <a:pPr marL="571500" indent="-571500">
              <a:lnSpc>
                <a:spcPct val="170000"/>
              </a:lnSpc>
              <a:buFontTx/>
              <a:buChar char="-"/>
            </a:pPr>
            <a:r>
              <a:rPr lang="ro-RO" dirty="0" smtClean="0"/>
              <a:t>Aproape </a:t>
            </a:r>
            <a:r>
              <a:rPr lang="ro-RO" dirty="0"/>
              <a:t>40% dintre copiii care au decedat în primul an de </a:t>
            </a:r>
            <a:r>
              <a:rPr lang="ro-RO" dirty="0" err="1"/>
              <a:t>viaţă</a:t>
            </a:r>
            <a:r>
              <a:rPr lang="ro-RO" dirty="0"/>
              <a:t> au avut ca principală cauză de deces </a:t>
            </a:r>
            <a:r>
              <a:rPr lang="ro-RO" dirty="0" err="1"/>
              <a:t>afecţiuni</a:t>
            </a:r>
            <a:r>
              <a:rPr lang="ro-RO" dirty="0"/>
              <a:t> a căror origine se află în perioada </a:t>
            </a:r>
            <a:r>
              <a:rPr lang="ro-RO" dirty="0" err="1"/>
              <a:t>perinatală</a:t>
            </a:r>
            <a:r>
              <a:rPr lang="ro-RO" dirty="0"/>
              <a:t>, urmată de bolile aparatului respirator (23,6%) </a:t>
            </a:r>
            <a:r>
              <a:rPr lang="ro-RO" dirty="0" err="1"/>
              <a:t>şi</a:t>
            </a:r>
            <a:r>
              <a:rPr lang="ro-RO" dirty="0"/>
              <a:t> de </a:t>
            </a:r>
            <a:r>
              <a:rPr lang="ro-RO" dirty="0" err="1"/>
              <a:t>malformaţiile</a:t>
            </a:r>
            <a:r>
              <a:rPr lang="ro-RO" dirty="0"/>
              <a:t> congenitale, </a:t>
            </a:r>
            <a:r>
              <a:rPr lang="ro-RO" dirty="0" err="1"/>
              <a:t>deformaţiile</a:t>
            </a:r>
            <a:r>
              <a:rPr lang="ro-RO" dirty="0"/>
              <a:t> </a:t>
            </a:r>
            <a:r>
              <a:rPr lang="ro-RO" dirty="0" err="1"/>
              <a:t>şi</a:t>
            </a:r>
            <a:r>
              <a:rPr lang="ro-RO" dirty="0"/>
              <a:t> anomaliile cromozomiale (21,4%). </a:t>
            </a:r>
            <a:endParaRPr lang="ro-RO" dirty="0" smtClean="0"/>
          </a:p>
          <a:p>
            <a:endParaRPr lang="ro-RO" dirty="0"/>
          </a:p>
        </p:txBody>
      </p:sp>
    </p:spTree>
    <p:extLst>
      <p:ext uri="{BB962C8B-B14F-4D97-AF65-F5344CB8AC3E}">
        <p14:creationId xmlns:p14="http://schemas.microsoft.com/office/powerpoint/2010/main" val="32513648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titlu 2"/>
          <p:cNvSpPr>
            <a:spLocks noGrp="1"/>
          </p:cNvSpPr>
          <p:nvPr>
            <p:ph type="subTitle"/>
          </p:nvPr>
        </p:nvSpPr>
        <p:spPr>
          <a:xfrm>
            <a:off x="457200" y="1717600"/>
            <a:ext cx="8229240" cy="4572727"/>
          </a:xfrm>
        </p:spPr>
        <p:txBody>
          <a:bodyPr/>
          <a:lstStyle/>
          <a:p>
            <a:pPr>
              <a:lnSpc>
                <a:spcPct val="150000"/>
              </a:lnSpc>
            </a:pPr>
            <a:r>
              <a:rPr lang="ro-RO" dirty="0"/>
              <a:t>Cea mai scăzută rată a </a:t>
            </a:r>
            <a:r>
              <a:rPr lang="ro-RO" dirty="0" err="1"/>
              <a:t>mortalităţii</a:t>
            </a:r>
            <a:r>
              <a:rPr lang="ro-RO" dirty="0"/>
              <a:t> infantile s-a înregistrat în </a:t>
            </a:r>
            <a:r>
              <a:rPr lang="ro-RO" dirty="0" err="1"/>
              <a:t>judeţul</a:t>
            </a:r>
            <a:r>
              <a:rPr lang="ro-RO" dirty="0"/>
              <a:t> Ilfov (3,4 </a:t>
            </a:r>
            <a:r>
              <a:rPr lang="ro-RO" dirty="0" err="1"/>
              <a:t>decedaţi</a:t>
            </a:r>
            <a:r>
              <a:rPr lang="ro-RO" dirty="0"/>
              <a:t> sub 1 an la 1000 de </a:t>
            </a:r>
            <a:r>
              <a:rPr lang="ro-RO" dirty="0" err="1"/>
              <a:t>născuţi</a:t>
            </a:r>
            <a:r>
              <a:rPr lang="ro-RO" dirty="0"/>
              <a:t>-vii) </a:t>
            </a:r>
            <a:r>
              <a:rPr lang="ro-RO" dirty="0" err="1"/>
              <a:t>şi</a:t>
            </a:r>
            <a:r>
              <a:rPr lang="ro-RO" dirty="0"/>
              <a:t> în Municipiul </a:t>
            </a:r>
            <a:r>
              <a:rPr lang="ro-RO" dirty="0" err="1"/>
              <a:t>Bucureşti</a:t>
            </a:r>
            <a:r>
              <a:rPr lang="ro-RO" dirty="0"/>
              <a:t> (2,8 </a:t>
            </a:r>
            <a:r>
              <a:rPr lang="ro-RO" dirty="0" err="1"/>
              <a:t>decedaţi</a:t>
            </a:r>
            <a:r>
              <a:rPr lang="ro-RO" dirty="0"/>
              <a:t> sub 1 an la 1000 de </a:t>
            </a:r>
            <a:r>
              <a:rPr lang="ro-RO" dirty="0" err="1"/>
              <a:t>născuţi</a:t>
            </a:r>
            <a:r>
              <a:rPr lang="ro-RO" dirty="0"/>
              <a:t>-vii), iar cea mai ridicată în </a:t>
            </a:r>
            <a:r>
              <a:rPr lang="ro-RO" dirty="0" err="1"/>
              <a:t>judeţul</a:t>
            </a:r>
            <a:r>
              <a:rPr lang="ro-RO" dirty="0"/>
              <a:t> Tulcea (15,4 </a:t>
            </a:r>
            <a:r>
              <a:rPr lang="ro-RO" dirty="0" err="1"/>
              <a:t>decedaţi</a:t>
            </a:r>
            <a:r>
              <a:rPr lang="ro-RO" dirty="0"/>
              <a:t> sub 1 an la 1000 de </a:t>
            </a:r>
            <a:r>
              <a:rPr lang="ro-RO" dirty="0" err="1"/>
              <a:t>născuţi</a:t>
            </a:r>
            <a:r>
              <a:rPr lang="ro-RO" dirty="0"/>
              <a:t>-vii). </a:t>
            </a:r>
          </a:p>
          <a:p>
            <a:pPr>
              <a:lnSpc>
                <a:spcPct val="150000"/>
              </a:lnSpc>
            </a:pPr>
            <a:endParaRPr lang="ro-RO" dirty="0"/>
          </a:p>
        </p:txBody>
      </p:sp>
    </p:spTree>
    <p:extLst>
      <p:ext uri="{BB962C8B-B14F-4D97-AF65-F5344CB8AC3E}">
        <p14:creationId xmlns:p14="http://schemas.microsoft.com/office/powerpoint/2010/main" val="21892011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titlu 2"/>
          <p:cNvSpPr>
            <a:spLocks noGrp="1"/>
          </p:cNvSpPr>
          <p:nvPr>
            <p:ph type="subTitle"/>
          </p:nvPr>
        </p:nvSpPr>
        <p:spPr>
          <a:xfrm>
            <a:off x="457200" y="1665969"/>
            <a:ext cx="8229240" cy="4394023"/>
          </a:xfrm>
        </p:spPr>
        <p:txBody>
          <a:bodyPr/>
          <a:lstStyle/>
          <a:p>
            <a:pPr>
              <a:lnSpc>
                <a:spcPct val="150000"/>
              </a:lnSpc>
            </a:pPr>
            <a:r>
              <a:rPr lang="ro-RO" dirty="0"/>
              <a:t>Ratele ridicate ale </a:t>
            </a:r>
            <a:r>
              <a:rPr lang="ro-RO" dirty="0" err="1"/>
              <a:t>mortalităţii</a:t>
            </a:r>
            <a:r>
              <a:rPr lang="ro-RO" dirty="0"/>
              <a:t> infantile s-au înregistrat </a:t>
            </a:r>
            <a:r>
              <a:rPr lang="ro-RO" dirty="0" err="1"/>
              <a:t>şi</a:t>
            </a:r>
            <a:r>
              <a:rPr lang="ro-RO" dirty="0"/>
              <a:t> în </a:t>
            </a:r>
            <a:r>
              <a:rPr lang="ro-RO" dirty="0" err="1"/>
              <a:t>judeţele</a:t>
            </a:r>
            <a:r>
              <a:rPr lang="ro-RO" dirty="0"/>
              <a:t> </a:t>
            </a:r>
            <a:r>
              <a:rPr lang="ro-RO" dirty="0" err="1"/>
              <a:t>Constanţa</a:t>
            </a:r>
            <a:r>
              <a:rPr lang="ro-RO" dirty="0"/>
              <a:t> (9,7 </a:t>
            </a:r>
            <a:r>
              <a:rPr lang="ro-RO" dirty="0" err="1"/>
              <a:t>decedaţi</a:t>
            </a:r>
            <a:r>
              <a:rPr lang="ro-RO" dirty="0"/>
              <a:t> sub 1 an la 1000 de </a:t>
            </a:r>
            <a:r>
              <a:rPr lang="ro-RO" dirty="0" err="1"/>
              <a:t>născuţi</a:t>
            </a:r>
            <a:r>
              <a:rPr lang="ro-RO" dirty="0"/>
              <a:t>-vii), </a:t>
            </a:r>
            <a:r>
              <a:rPr lang="ro-RO" dirty="0" err="1"/>
              <a:t>Mehedinţi</a:t>
            </a:r>
            <a:r>
              <a:rPr lang="ro-RO" dirty="0"/>
              <a:t> (9,8 </a:t>
            </a:r>
            <a:r>
              <a:rPr lang="ro-RO" dirty="0" err="1"/>
              <a:t>decedaţi</a:t>
            </a:r>
            <a:r>
              <a:rPr lang="ro-RO" dirty="0"/>
              <a:t> sub 1 an la 1000 de </a:t>
            </a:r>
            <a:r>
              <a:rPr lang="ro-RO" dirty="0" err="1"/>
              <a:t>născuţi</a:t>
            </a:r>
            <a:r>
              <a:rPr lang="ro-RO" dirty="0"/>
              <a:t>-vii) </a:t>
            </a:r>
            <a:r>
              <a:rPr lang="ro-RO" dirty="0" err="1"/>
              <a:t>şi</a:t>
            </a:r>
            <a:r>
              <a:rPr lang="ro-RO" dirty="0"/>
              <a:t> Vrancea (9,4 </a:t>
            </a:r>
            <a:r>
              <a:rPr lang="ro-RO" dirty="0" err="1"/>
              <a:t>decedaţi</a:t>
            </a:r>
            <a:r>
              <a:rPr lang="ro-RO" dirty="0"/>
              <a:t> sub 1 an la 1000 de </a:t>
            </a:r>
            <a:r>
              <a:rPr lang="ro-RO" dirty="0" err="1"/>
              <a:t>născuţi</a:t>
            </a:r>
            <a:r>
              <a:rPr lang="ro-RO" dirty="0"/>
              <a:t>-vii)</a:t>
            </a:r>
          </a:p>
          <a:p>
            <a:endParaRPr lang="ro-RO" dirty="0"/>
          </a:p>
        </p:txBody>
      </p:sp>
    </p:spTree>
    <p:extLst>
      <p:ext uri="{BB962C8B-B14F-4D97-AF65-F5344CB8AC3E}">
        <p14:creationId xmlns:p14="http://schemas.microsoft.com/office/powerpoint/2010/main" val="1870850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stituent text 2"/>
          <p:cNvSpPr>
            <a:spLocks noGrp="1"/>
          </p:cNvSpPr>
          <p:nvPr>
            <p:ph type="body"/>
          </p:nvPr>
        </p:nvSpPr>
        <p:spPr>
          <a:xfrm>
            <a:off x="457200" y="1524000"/>
            <a:ext cx="8229240" cy="4987635"/>
          </a:xfrm>
        </p:spPr>
        <p:txBody>
          <a:bodyPr>
            <a:normAutofit fontScale="47500" lnSpcReduction="20000"/>
          </a:bodyPr>
          <a:lstStyle/>
          <a:p>
            <a:pPr>
              <a:lnSpc>
                <a:spcPct val="170000"/>
              </a:lnSpc>
            </a:pPr>
            <a:r>
              <a:rPr lang="ro-RO" dirty="0"/>
              <a:t>La nivel european, în anul </a:t>
            </a:r>
            <a:r>
              <a:rPr lang="ro-RO" dirty="0" smtClean="0"/>
              <a:t>2018, </a:t>
            </a:r>
            <a:r>
              <a:rPr lang="ro-RO" dirty="0"/>
              <a:t>România (6,0 </a:t>
            </a:r>
            <a:r>
              <a:rPr lang="ro-RO" dirty="0" err="1"/>
              <a:t>decedaţi</a:t>
            </a:r>
            <a:r>
              <a:rPr lang="ro-RO" dirty="0"/>
              <a:t> sub 1 an la 1000 de </a:t>
            </a:r>
            <a:r>
              <a:rPr lang="ro-RO" dirty="0" err="1"/>
              <a:t>născuţi</a:t>
            </a:r>
            <a:r>
              <a:rPr lang="ro-RO" dirty="0"/>
              <a:t>-vii) are cea mai mare rată de mortalitate infantilă </a:t>
            </a:r>
            <a:r>
              <a:rPr lang="ro-RO" dirty="0" smtClean="0"/>
              <a:t> </a:t>
            </a:r>
            <a:r>
              <a:rPr lang="ro-RO" dirty="0"/>
              <a:t>din Uniunea Europeană. </a:t>
            </a:r>
            <a:endParaRPr lang="ro-RO" dirty="0" smtClean="0"/>
          </a:p>
          <a:p>
            <a:pPr>
              <a:lnSpc>
                <a:spcPct val="170000"/>
              </a:lnSpc>
            </a:pPr>
            <a:r>
              <a:rPr lang="ro-RO" dirty="0" smtClean="0"/>
              <a:t>Printre </a:t>
            </a:r>
            <a:r>
              <a:rPr lang="ro-RO" dirty="0" err="1"/>
              <a:t>ţările</a:t>
            </a:r>
            <a:r>
              <a:rPr lang="ro-RO" dirty="0"/>
              <a:t> cu rate ale </a:t>
            </a:r>
            <a:r>
              <a:rPr lang="ro-RO" dirty="0" err="1"/>
              <a:t>mortalităţii</a:t>
            </a:r>
            <a:r>
              <a:rPr lang="ro-RO" dirty="0"/>
              <a:t> infantile ridicate </a:t>
            </a:r>
            <a:r>
              <a:rPr lang="ro-RO" dirty="0" err="1"/>
              <a:t>faţă</a:t>
            </a:r>
            <a:r>
              <a:rPr lang="ro-RO" dirty="0"/>
              <a:t> de media Uniunii Europene (3,5 </a:t>
            </a:r>
            <a:r>
              <a:rPr lang="ro-RO" dirty="0" err="1"/>
              <a:t>decedaţi</a:t>
            </a:r>
            <a:r>
              <a:rPr lang="ro-RO" dirty="0"/>
              <a:t> sub 1 an la 1000 de </a:t>
            </a:r>
            <a:r>
              <a:rPr lang="ro-RO" dirty="0" err="1"/>
              <a:t>născuţi</a:t>
            </a:r>
            <a:r>
              <a:rPr lang="ro-RO" dirty="0"/>
              <a:t>-vii) se mai află Bulgaria (5,8 </a:t>
            </a:r>
            <a:r>
              <a:rPr lang="ro-RO" dirty="0" err="1"/>
              <a:t>decedaţi</a:t>
            </a:r>
            <a:r>
              <a:rPr lang="ro-RO" dirty="0"/>
              <a:t> sub 1 an la 1000 de </a:t>
            </a:r>
            <a:r>
              <a:rPr lang="ro-RO" dirty="0" err="1"/>
              <a:t>născuţi</a:t>
            </a:r>
            <a:r>
              <a:rPr lang="ro-RO" dirty="0"/>
              <a:t>-vii), Malta (5,6 </a:t>
            </a:r>
            <a:r>
              <a:rPr lang="ro-RO" dirty="0" err="1"/>
              <a:t>decedaţi</a:t>
            </a:r>
            <a:r>
              <a:rPr lang="ro-RO" dirty="0"/>
              <a:t> sub 1 an la 1000 de </a:t>
            </a:r>
            <a:r>
              <a:rPr lang="ro-RO" dirty="0" err="1"/>
              <a:t>născuţi</a:t>
            </a:r>
            <a:r>
              <a:rPr lang="ro-RO" dirty="0"/>
              <a:t>-vii), Slovacia (5,0 </a:t>
            </a:r>
            <a:r>
              <a:rPr lang="ro-RO" dirty="0" err="1"/>
              <a:t>decedaţi</a:t>
            </a:r>
            <a:r>
              <a:rPr lang="ro-RO" dirty="0"/>
              <a:t> sub 1 an la 1000 de </a:t>
            </a:r>
            <a:r>
              <a:rPr lang="ro-RO" dirty="0" err="1"/>
              <a:t>născuţi</a:t>
            </a:r>
            <a:r>
              <a:rPr lang="ro-RO" dirty="0"/>
              <a:t>-vii), Luxemburg (4,3 </a:t>
            </a:r>
            <a:r>
              <a:rPr lang="ro-RO" dirty="0" err="1"/>
              <a:t>decedaţi</a:t>
            </a:r>
            <a:r>
              <a:rPr lang="ro-RO" dirty="0"/>
              <a:t> sub 1 an la 1000 de </a:t>
            </a:r>
            <a:r>
              <a:rPr lang="ro-RO" dirty="0" err="1"/>
              <a:t>născuţi</a:t>
            </a:r>
            <a:r>
              <a:rPr lang="ro-RO" dirty="0"/>
              <a:t>-vii) </a:t>
            </a:r>
            <a:r>
              <a:rPr lang="ro-RO" dirty="0" err="1"/>
              <a:t>şi</a:t>
            </a:r>
            <a:r>
              <a:rPr lang="ro-RO" dirty="0"/>
              <a:t> </a:t>
            </a:r>
            <a:r>
              <a:rPr lang="ro-RO" dirty="0" err="1"/>
              <a:t>Croaţia</a:t>
            </a:r>
            <a:r>
              <a:rPr lang="ro-RO" dirty="0"/>
              <a:t> (4,2 </a:t>
            </a:r>
            <a:r>
              <a:rPr lang="ro-RO" dirty="0" err="1"/>
              <a:t>decedaţi</a:t>
            </a:r>
            <a:r>
              <a:rPr lang="ro-RO" dirty="0"/>
              <a:t> sub 1 an la 1000 de </a:t>
            </a:r>
            <a:r>
              <a:rPr lang="ro-RO" dirty="0" err="1"/>
              <a:t>născuţi</a:t>
            </a:r>
            <a:r>
              <a:rPr lang="ro-RO" dirty="0"/>
              <a:t>-vii</a:t>
            </a:r>
            <a:r>
              <a:rPr lang="ro-RO" dirty="0" smtClean="0"/>
              <a:t>)..</a:t>
            </a:r>
            <a:endParaRPr lang="ro-RO" dirty="0"/>
          </a:p>
        </p:txBody>
      </p:sp>
    </p:spTree>
    <p:extLst>
      <p:ext uri="{BB962C8B-B14F-4D97-AF65-F5344CB8AC3E}">
        <p14:creationId xmlns:p14="http://schemas.microsoft.com/office/powerpoint/2010/main" val="30596833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p:cNvSpPr>
            <a:spLocks noGrp="1"/>
          </p:cNvSpPr>
          <p:nvPr>
            <p:ph type="title"/>
          </p:nvPr>
        </p:nvSpPr>
        <p:spPr/>
        <p:txBody>
          <a:bodyPr/>
          <a:lstStyle/>
          <a:p>
            <a:endParaRPr lang="ro-RO"/>
          </a:p>
        </p:txBody>
      </p:sp>
      <p:sp>
        <p:nvSpPr>
          <p:cNvPr id="3" name="Substituent text 2"/>
          <p:cNvSpPr>
            <a:spLocks noGrp="1"/>
          </p:cNvSpPr>
          <p:nvPr>
            <p:ph type="body"/>
          </p:nvPr>
        </p:nvSpPr>
        <p:spPr>
          <a:xfrm>
            <a:off x="457200" y="1620981"/>
            <a:ext cx="8229240" cy="4959927"/>
          </a:xfrm>
        </p:spPr>
        <p:txBody>
          <a:bodyPr>
            <a:normAutofit fontScale="47500" lnSpcReduction="20000"/>
          </a:bodyPr>
          <a:lstStyle/>
          <a:p>
            <a:pPr>
              <a:lnSpc>
                <a:spcPct val="170000"/>
              </a:lnSpc>
            </a:pPr>
            <a:r>
              <a:rPr lang="ro-RO" dirty="0"/>
              <a:t>La polul opus, </a:t>
            </a:r>
            <a:r>
              <a:rPr lang="ro-RO" dirty="0" err="1"/>
              <a:t>ţări</a:t>
            </a:r>
            <a:r>
              <a:rPr lang="ro-RO" dirty="0"/>
              <a:t> precum Irlanda (2,9 </a:t>
            </a:r>
            <a:r>
              <a:rPr lang="ro-RO" dirty="0" err="1"/>
              <a:t>decedaţi</a:t>
            </a:r>
            <a:r>
              <a:rPr lang="ro-RO" dirty="0"/>
              <a:t> sub 1 an la 1000 de </a:t>
            </a:r>
            <a:r>
              <a:rPr lang="ro-RO" dirty="0" err="1"/>
              <a:t>născuţi</a:t>
            </a:r>
            <a:r>
              <a:rPr lang="ro-RO" dirty="0"/>
              <a:t>-vii), Italia (2,8 </a:t>
            </a:r>
            <a:r>
              <a:rPr lang="ro-RO" dirty="0" err="1"/>
              <a:t>decedaţi</a:t>
            </a:r>
            <a:r>
              <a:rPr lang="ro-RO" dirty="0"/>
              <a:t> sub 1 an la 1000 de </a:t>
            </a:r>
            <a:r>
              <a:rPr lang="ro-RO" dirty="0" err="1"/>
              <a:t>născuţi</a:t>
            </a:r>
            <a:r>
              <a:rPr lang="ro-RO" dirty="0"/>
              <a:t>-vii), Austria </a:t>
            </a:r>
            <a:r>
              <a:rPr lang="ro-RO" dirty="0" err="1"/>
              <a:t>şi</a:t>
            </a:r>
            <a:r>
              <a:rPr lang="ro-RO" dirty="0"/>
              <a:t> Spania (2,7 </a:t>
            </a:r>
            <a:r>
              <a:rPr lang="ro-RO" dirty="0" err="1"/>
              <a:t>decedaţi</a:t>
            </a:r>
            <a:r>
              <a:rPr lang="ro-RO" dirty="0"/>
              <a:t> sub 1 an la 1000 de </a:t>
            </a:r>
            <a:r>
              <a:rPr lang="ro-RO" dirty="0" err="1"/>
              <a:t>născuţi</a:t>
            </a:r>
            <a:r>
              <a:rPr lang="ro-RO" dirty="0"/>
              <a:t>-vii), Cehia (2,6 </a:t>
            </a:r>
            <a:r>
              <a:rPr lang="ro-RO" dirty="0" err="1"/>
              <a:t>decedaţi</a:t>
            </a:r>
            <a:r>
              <a:rPr lang="ro-RO" dirty="0"/>
              <a:t> sub 1 an la 1000 de </a:t>
            </a:r>
            <a:r>
              <a:rPr lang="ro-RO" dirty="0" err="1"/>
              <a:t>născuţi</a:t>
            </a:r>
            <a:r>
              <a:rPr lang="ro-RO" dirty="0"/>
              <a:t>-vii), Cipru (2,4 </a:t>
            </a:r>
            <a:r>
              <a:rPr lang="ro-RO" dirty="0" err="1"/>
              <a:t>decedaţi</a:t>
            </a:r>
            <a:r>
              <a:rPr lang="ro-RO" dirty="0"/>
              <a:t> sub 1 an la 1000 de </a:t>
            </a:r>
            <a:r>
              <a:rPr lang="ro-RO" dirty="0" err="1"/>
              <a:t>născuţi</a:t>
            </a:r>
            <a:r>
              <a:rPr lang="ro-RO" dirty="0"/>
              <a:t>-vii), Finlanda (2,1 </a:t>
            </a:r>
            <a:r>
              <a:rPr lang="ro-RO" dirty="0" err="1"/>
              <a:t>decedaţi</a:t>
            </a:r>
            <a:r>
              <a:rPr lang="ro-RO" dirty="0"/>
              <a:t> sub 1 an la 1000 de </a:t>
            </a:r>
            <a:r>
              <a:rPr lang="ro-RO" dirty="0" err="1"/>
              <a:t>născuţi</a:t>
            </a:r>
            <a:r>
              <a:rPr lang="ro-RO" dirty="0"/>
              <a:t>-vii), Suedia (2,0 </a:t>
            </a:r>
            <a:r>
              <a:rPr lang="ro-RO" dirty="0" err="1"/>
              <a:t>decedaţi</a:t>
            </a:r>
            <a:r>
              <a:rPr lang="ro-RO" dirty="0"/>
              <a:t> sub 1 an la 1000 de </a:t>
            </a:r>
            <a:r>
              <a:rPr lang="ro-RO" dirty="0" err="1"/>
              <a:t>născuţi</a:t>
            </a:r>
            <a:r>
              <a:rPr lang="ro-RO" dirty="0"/>
              <a:t>-vii), </a:t>
            </a:r>
            <a:r>
              <a:rPr lang="ro-RO" dirty="0" err="1"/>
              <a:t>Sovenia</a:t>
            </a:r>
            <a:r>
              <a:rPr lang="ro-RO" dirty="0"/>
              <a:t> (1,7 </a:t>
            </a:r>
            <a:r>
              <a:rPr lang="ro-RO" dirty="0" err="1"/>
              <a:t>decedaţi</a:t>
            </a:r>
            <a:r>
              <a:rPr lang="ro-RO" dirty="0"/>
              <a:t> sub 1 an la 1000 de </a:t>
            </a:r>
            <a:r>
              <a:rPr lang="ro-RO" dirty="0" err="1"/>
              <a:t>născuţi</a:t>
            </a:r>
            <a:r>
              <a:rPr lang="ro-RO" dirty="0"/>
              <a:t>-vii) </a:t>
            </a:r>
            <a:r>
              <a:rPr lang="ro-RO" dirty="0" err="1"/>
              <a:t>şi</a:t>
            </a:r>
            <a:r>
              <a:rPr lang="ro-RO" dirty="0"/>
              <a:t> Estonia (1,6 </a:t>
            </a:r>
            <a:r>
              <a:rPr lang="ro-RO" dirty="0" err="1"/>
              <a:t>decedaţi</a:t>
            </a:r>
            <a:r>
              <a:rPr lang="ro-RO" dirty="0"/>
              <a:t> sub 1 an la 1000 de </a:t>
            </a:r>
            <a:r>
              <a:rPr lang="ro-RO" dirty="0" err="1"/>
              <a:t>născuţi</a:t>
            </a:r>
            <a:r>
              <a:rPr lang="ro-RO" dirty="0"/>
              <a:t>-vii) au avut rate ale </a:t>
            </a:r>
            <a:r>
              <a:rPr lang="ro-RO" dirty="0" err="1"/>
              <a:t>mortalităţii</a:t>
            </a:r>
            <a:r>
              <a:rPr lang="ro-RO" dirty="0"/>
              <a:t> infantile sub media europeană</a:t>
            </a:r>
          </a:p>
        </p:txBody>
      </p:sp>
    </p:spTree>
    <p:extLst>
      <p:ext uri="{BB962C8B-B14F-4D97-AF65-F5344CB8AC3E}">
        <p14:creationId xmlns:p14="http://schemas.microsoft.com/office/powerpoint/2010/main" val="3756504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457200" y="274680"/>
            <a:ext cx="8686440" cy="1225080"/>
          </a:xfrm>
          <a:prstGeom prst="rect">
            <a:avLst/>
          </a:prstGeom>
          <a:noFill/>
          <a:ln>
            <a:noFill/>
          </a:ln>
        </p:spPr>
        <p:txBody>
          <a:bodyPr anchor="ctr">
            <a:normAutofit fontScale="92500" lnSpcReduction="10000"/>
          </a:bodyPr>
          <a:lstStyle/>
          <a:p>
            <a:pPr algn="ctr">
              <a:lnSpc>
                <a:spcPct val="100000"/>
              </a:lnSpc>
            </a:pPr>
            <a:r>
              <a:rPr lang="en-US" sz="4400" b="0" strike="noStrike" spc="-1" dirty="0">
                <a:solidFill>
                  <a:srgbClr val="000000"/>
                </a:solidFill>
                <a:latin typeface="Calibri"/>
              </a:rPr>
              <a:t>DEFICIENTA</a:t>
            </a:r>
            <a:r>
              <a:rPr lang="en-US" sz="4400" b="0" strike="noStrike" spc="-1" dirty="0" smtClean="0">
                <a:solidFill>
                  <a:srgbClr val="000000"/>
                </a:solidFill>
                <a:latin typeface="Calibri"/>
              </a:rPr>
              <a:t>.</a:t>
            </a:r>
            <a:endParaRPr lang="ro-RO" sz="4400" b="0" strike="noStrike" spc="-1" dirty="0" smtClean="0">
              <a:solidFill>
                <a:srgbClr val="000000"/>
              </a:solidFill>
              <a:latin typeface="Calibri"/>
            </a:endParaRPr>
          </a:p>
          <a:p>
            <a:pPr algn="ctr">
              <a:lnSpc>
                <a:spcPct val="100000"/>
              </a:lnSpc>
            </a:pPr>
            <a:r>
              <a:rPr lang="en-US" sz="4400" b="0" strike="noStrike" spc="-1" dirty="0" smtClean="0">
                <a:solidFill>
                  <a:srgbClr val="000000"/>
                </a:solidFill>
                <a:latin typeface="Calibri"/>
              </a:rPr>
              <a:t>INVALIDITATEA.HANDICAPUL</a:t>
            </a:r>
            <a:endParaRPr lang="en-US" sz="4400" b="0" strike="noStrike" spc="-1" dirty="0">
              <a:solidFill>
                <a:srgbClr val="000000"/>
              </a:solidFill>
              <a:latin typeface="Calibri"/>
            </a:endParaRPr>
          </a:p>
        </p:txBody>
      </p:sp>
      <p:sp>
        <p:nvSpPr>
          <p:cNvPr id="89" name="TextShape 2"/>
          <p:cNvSpPr txBox="1"/>
          <p:nvPr/>
        </p:nvSpPr>
        <p:spPr>
          <a:xfrm>
            <a:off x="457200" y="1600200"/>
            <a:ext cx="8229240" cy="4525560"/>
          </a:xfrm>
          <a:prstGeom prst="rect">
            <a:avLst/>
          </a:prstGeom>
          <a:noFill/>
          <a:ln>
            <a:noFill/>
          </a:ln>
        </p:spPr>
        <p:txBody>
          <a:bodyPr>
            <a:noAutofit/>
          </a:bodyPr>
          <a:lstStyle/>
          <a:p>
            <a:pPr marL="343080" indent="-342720">
              <a:lnSpc>
                <a:spcPct val="100000"/>
              </a:lnSpc>
              <a:spcBef>
                <a:spcPts val="641"/>
              </a:spcBef>
              <a:buClr>
                <a:srgbClr val="000000"/>
              </a:buClr>
              <a:buFont typeface="Arial"/>
              <a:buChar char="•"/>
            </a:pPr>
            <a:r>
              <a:rPr lang="en-US" sz="3200" b="0" strike="noStrike" spc="-1" dirty="0" err="1">
                <a:solidFill>
                  <a:srgbClr val="000000"/>
                </a:solidFill>
                <a:latin typeface="Calibri"/>
              </a:rPr>
              <a:t>orice</a:t>
            </a:r>
            <a:r>
              <a:rPr lang="en-US" sz="3200" b="0" strike="noStrike" spc="-1" dirty="0">
                <a:solidFill>
                  <a:srgbClr val="000000"/>
                </a:solidFill>
                <a:latin typeface="Calibri"/>
              </a:rPr>
              <a:t> </a:t>
            </a:r>
            <a:r>
              <a:rPr lang="en-US" sz="3200" b="0" strike="noStrike" spc="-1" dirty="0" err="1">
                <a:solidFill>
                  <a:srgbClr val="000000"/>
                </a:solidFill>
                <a:latin typeface="Calibri"/>
              </a:rPr>
              <a:t>pierdere</a:t>
            </a:r>
            <a:r>
              <a:rPr lang="en-US" sz="3200" b="0" strike="noStrike" spc="-1" dirty="0">
                <a:solidFill>
                  <a:srgbClr val="000000"/>
                </a:solidFill>
                <a:latin typeface="Calibri"/>
              </a:rPr>
              <a:t> </a:t>
            </a:r>
            <a:r>
              <a:rPr lang="en-US" sz="3200" b="0" strike="noStrike" spc="-1" dirty="0" err="1">
                <a:solidFill>
                  <a:srgbClr val="000000"/>
                </a:solidFill>
                <a:latin typeface="Calibri"/>
              </a:rPr>
              <a:t>sau</a:t>
            </a:r>
            <a:r>
              <a:rPr lang="en-US" sz="3200" b="0" strike="noStrike" spc="-1" dirty="0">
                <a:solidFill>
                  <a:srgbClr val="000000"/>
                </a:solidFill>
                <a:latin typeface="Calibri"/>
              </a:rPr>
              <a:t> </a:t>
            </a:r>
            <a:r>
              <a:rPr lang="en-US" sz="3200" b="0" strike="noStrike" spc="-1" dirty="0" err="1">
                <a:solidFill>
                  <a:srgbClr val="000000"/>
                </a:solidFill>
                <a:latin typeface="Calibri"/>
              </a:rPr>
              <a:t>anomalie</a:t>
            </a:r>
            <a:r>
              <a:rPr lang="en-US" sz="3200" b="0" strike="noStrike" spc="-1" dirty="0">
                <a:solidFill>
                  <a:srgbClr val="000000"/>
                </a:solidFill>
                <a:latin typeface="Calibri"/>
              </a:rPr>
              <a:t> a </a:t>
            </a:r>
            <a:r>
              <a:rPr lang="en-US" sz="3200" b="0" strike="noStrike" spc="-1" dirty="0" err="1">
                <a:solidFill>
                  <a:srgbClr val="000000"/>
                </a:solidFill>
                <a:latin typeface="Calibri"/>
              </a:rPr>
              <a:t>unei</a:t>
            </a:r>
            <a:r>
              <a:rPr lang="en-US" sz="3200" b="0" strike="noStrike" spc="-1" dirty="0">
                <a:solidFill>
                  <a:srgbClr val="000000"/>
                </a:solidFill>
                <a:latin typeface="Calibri"/>
              </a:rPr>
              <a:t> </a:t>
            </a:r>
            <a:r>
              <a:rPr lang="en-US" sz="3200" b="0" strike="noStrike" spc="-1" dirty="0" err="1">
                <a:solidFill>
                  <a:srgbClr val="000000"/>
                </a:solidFill>
                <a:latin typeface="Calibri"/>
              </a:rPr>
              <a:t>structuri</a:t>
            </a:r>
            <a:r>
              <a:rPr lang="en-US" sz="3200" b="0" strike="noStrike" spc="-1" dirty="0">
                <a:solidFill>
                  <a:srgbClr val="000000"/>
                </a:solidFill>
                <a:latin typeface="Calibri"/>
              </a:rPr>
              <a:t> </a:t>
            </a:r>
            <a:r>
              <a:rPr lang="en-US" sz="3200" b="0" strike="noStrike" spc="-1" dirty="0" err="1">
                <a:solidFill>
                  <a:srgbClr val="000000"/>
                </a:solidFill>
                <a:latin typeface="Calibri"/>
              </a:rPr>
              <a:t>sau</a:t>
            </a:r>
            <a:r>
              <a:rPr lang="en-US" sz="3200" b="0" strike="noStrike" spc="-1" dirty="0">
                <a:solidFill>
                  <a:srgbClr val="000000"/>
                </a:solidFill>
                <a:latin typeface="Calibri"/>
              </a:rPr>
              <a:t> </a:t>
            </a:r>
            <a:r>
              <a:rPr lang="en-US" sz="3200" b="0" strike="noStrike" spc="-1" dirty="0" err="1">
                <a:solidFill>
                  <a:srgbClr val="000000"/>
                </a:solidFill>
                <a:latin typeface="Calibri"/>
              </a:rPr>
              <a:t>functii</a:t>
            </a:r>
            <a:r>
              <a:rPr lang="en-US" sz="3200" b="0" strike="noStrike" spc="-1" dirty="0">
                <a:solidFill>
                  <a:srgbClr val="000000"/>
                </a:solidFill>
                <a:latin typeface="Calibri"/>
              </a:rPr>
              <a:t> </a:t>
            </a:r>
            <a:r>
              <a:rPr lang="en-US" sz="3200" b="0" strike="noStrike" spc="-1" dirty="0" err="1">
                <a:solidFill>
                  <a:srgbClr val="000000"/>
                </a:solidFill>
                <a:latin typeface="Calibri"/>
              </a:rPr>
              <a:t>fiziologice</a:t>
            </a:r>
            <a:r>
              <a:rPr lang="en-US" sz="3200" b="0" strike="noStrike" spc="-1" dirty="0">
                <a:solidFill>
                  <a:srgbClr val="000000"/>
                </a:solidFill>
                <a:latin typeface="Calibri"/>
              </a:rPr>
              <a:t>, </a:t>
            </a:r>
            <a:r>
              <a:rPr lang="en-US" sz="3200" b="0" strike="noStrike" spc="-1" dirty="0" err="1">
                <a:solidFill>
                  <a:srgbClr val="000000"/>
                </a:solidFill>
                <a:latin typeface="Calibri"/>
              </a:rPr>
              <a:t>psihologice</a:t>
            </a:r>
            <a:r>
              <a:rPr lang="en-US" sz="3200" b="0" strike="noStrike" spc="-1" dirty="0">
                <a:solidFill>
                  <a:srgbClr val="000000"/>
                </a:solidFill>
                <a:latin typeface="Calibri"/>
              </a:rPr>
              <a:t> </a:t>
            </a:r>
            <a:r>
              <a:rPr lang="en-US" sz="3200" b="0" strike="noStrike" spc="-1" dirty="0" err="1">
                <a:solidFill>
                  <a:srgbClr val="000000"/>
                </a:solidFill>
                <a:latin typeface="Calibri"/>
              </a:rPr>
              <a:t>sau</a:t>
            </a:r>
            <a:r>
              <a:rPr lang="en-US" sz="3200" b="0" strike="noStrike" spc="-1" dirty="0">
                <a:solidFill>
                  <a:srgbClr val="000000"/>
                </a:solidFill>
                <a:latin typeface="Calibri"/>
              </a:rPr>
              <a:t> </a:t>
            </a:r>
            <a:r>
              <a:rPr lang="en-US" sz="3200" b="0" strike="noStrike" spc="-1" dirty="0" err="1">
                <a:solidFill>
                  <a:srgbClr val="000000"/>
                </a:solidFill>
                <a:latin typeface="Calibri"/>
              </a:rPr>
              <a:t>anatomice</a:t>
            </a:r>
            <a:endParaRPr lang="en-US" sz="3200" b="0" strike="noStrike" spc="-1" dirty="0">
              <a:solidFill>
                <a:srgbClr val="000000"/>
              </a:solidFill>
              <a:latin typeface="Calibri"/>
            </a:endParaRPr>
          </a:p>
          <a:p>
            <a:pPr marL="343080" indent="-342720">
              <a:lnSpc>
                <a:spcPct val="100000"/>
              </a:lnSpc>
              <a:spcBef>
                <a:spcPts val="641"/>
              </a:spcBef>
              <a:buClr>
                <a:srgbClr val="000000"/>
              </a:buClr>
              <a:buFont typeface="Arial"/>
              <a:buChar char="•"/>
            </a:pPr>
            <a:r>
              <a:rPr lang="en-US" sz="3200" b="0" strike="noStrike" spc="-1" dirty="0" err="1">
                <a:solidFill>
                  <a:srgbClr val="000000"/>
                </a:solidFill>
                <a:latin typeface="Calibri"/>
              </a:rPr>
              <a:t>orice</a:t>
            </a:r>
            <a:r>
              <a:rPr lang="en-US" sz="3200" b="0" strike="noStrike" spc="-1" dirty="0">
                <a:solidFill>
                  <a:srgbClr val="000000"/>
                </a:solidFill>
                <a:latin typeface="Calibri"/>
              </a:rPr>
              <a:t> </a:t>
            </a:r>
            <a:r>
              <a:rPr lang="en-US" sz="3200" b="0" strike="noStrike" spc="-1" dirty="0" err="1">
                <a:solidFill>
                  <a:srgbClr val="000000"/>
                </a:solidFill>
                <a:latin typeface="Calibri"/>
              </a:rPr>
              <a:t>limitare</a:t>
            </a:r>
            <a:r>
              <a:rPr lang="en-US" sz="3200" b="0" strike="noStrike" spc="-1" dirty="0">
                <a:solidFill>
                  <a:srgbClr val="000000"/>
                </a:solidFill>
                <a:latin typeface="Calibri"/>
              </a:rPr>
              <a:t> </a:t>
            </a:r>
            <a:r>
              <a:rPr lang="en-US" sz="3200" b="0" strike="noStrike" spc="-1" dirty="0" err="1">
                <a:solidFill>
                  <a:srgbClr val="000000"/>
                </a:solidFill>
                <a:latin typeface="Calibri"/>
              </a:rPr>
              <a:t>sau</a:t>
            </a:r>
            <a:r>
              <a:rPr lang="en-US" sz="3200" b="0" strike="noStrike" spc="-1" dirty="0">
                <a:solidFill>
                  <a:srgbClr val="000000"/>
                </a:solidFill>
                <a:latin typeface="Calibri"/>
              </a:rPr>
              <a:t> </a:t>
            </a:r>
            <a:r>
              <a:rPr lang="en-US" sz="3200" b="0" strike="noStrike" spc="-1" dirty="0" err="1">
                <a:solidFill>
                  <a:srgbClr val="000000"/>
                </a:solidFill>
                <a:latin typeface="Calibri"/>
              </a:rPr>
              <a:t>lipsa</a:t>
            </a:r>
            <a:r>
              <a:rPr lang="en-US" sz="3200" b="0" strike="noStrike" spc="-1" dirty="0">
                <a:solidFill>
                  <a:srgbClr val="000000"/>
                </a:solidFill>
                <a:latin typeface="Calibri"/>
              </a:rPr>
              <a:t> a </a:t>
            </a:r>
            <a:r>
              <a:rPr lang="en-US" sz="3200" b="0" strike="noStrike" spc="-1" dirty="0" err="1">
                <a:solidFill>
                  <a:srgbClr val="000000"/>
                </a:solidFill>
                <a:latin typeface="Calibri"/>
              </a:rPr>
              <a:t>capacitatii</a:t>
            </a:r>
            <a:r>
              <a:rPr lang="en-US" sz="3200" b="0" strike="noStrike" spc="-1" dirty="0">
                <a:solidFill>
                  <a:srgbClr val="000000"/>
                </a:solidFill>
                <a:latin typeface="Calibri"/>
              </a:rPr>
              <a:t> de a </a:t>
            </a:r>
            <a:r>
              <a:rPr lang="en-US" sz="3200" b="0" strike="noStrike" spc="-1" dirty="0" err="1">
                <a:solidFill>
                  <a:srgbClr val="000000"/>
                </a:solidFill>
                <a:latin typeface="Calibri"/>
              </a:rPr>
              <a:t>efectua</a:t>
            </a:r>
            <a:r>
              <a:rPr lang="en-US" sz="3200" b="0" strike="noStrike" spc="-1" dirty="0">
                <a:solidFill>
                  <a:srgbClr val="000000"/>
                </a:solidFill>
                <a:latin typeface="Calibri"/>
              </a:rPr>
              <a:t>  o </a:t>
            </a:r>
            <a:r>
              <a:rPr lang="en-US" sz="3200" b="0" strike="noStrike" spc="-1" dirty="0" err="1">
                <a:solidFill>
                  <a:srgbClr val="000000"/>
                </a:solidFill>
                <a:latin typeface="Calibri"/>
              </a:rPr>
              <a:t>activitate</a:t>
            </a:r>
            <a:r>
              <a:rPr lang="en-US" sz="3200" b="0" strike="noStrike" spc="-1" dirty="0">
                <a:solidFill>
                  <a:srgbClr val="000000"/>
                </a:solidFill>
                <a:latin typeface="Calibri"/>
              </a:rPr>
              <a:t> in </a:t>
            </a:r>
            <a:r>
              <a:rPr lang="en-US" sz="3200" b="0" strike="noStrike" spc="-1" dirty="0" err="1">
                <a:solidFill>
                  <a:srgbClr val="000000"/>
                </a:solidFill>
                <a:latin typeface="Calibri"/>
              </a:rPr>
              <a:t>modul</a:t>
            </a:r>
            <a:r>
              <a:rPr lang="en-US" sz="3200" b="0" strike="noStrike" spc="-1" dirty="0">
                <a:solidFill>
                  <a:srgbClr val="000000"/>
                </a:solidFill>
                <a:latin typeface="Calibri"/>
              </a:rPr>
              <a:t> </a:t>
            </a:r>
            <a:r>
              <a:rPr lang="en-US" sz="3200" b="0" strike="noStrike" spc="-1" dirty="0" err="1">
                <a:solidFill>
                  <a:srgbClr val="000000"/>
                </a:solidFill>
                <a:latin typeface="Calibri"/>
              </a:rPr>
              <a:t>sau</a:t>
            </a:r>
            <a:r>
              <a:rPr lang="en-US" sz="3200" b="0" strike="noStrike" spc="-1" dirty="0">
                <a:solidFill>
                  <a:srgbClr val="000000"/>
                </a:solidFill>
                <a:latin typeface="Calibri"/>
              </a:rPr>
              <a:t> la </a:t>
            </a:r>
            <a:r>
              <a:rPr lang="en-US" sz="3200" b="0" strike="noStrike" spc="-1" dirty="0" err="1">
                <a:solidFill>
                  <a:srgbClr val="000000"/>
                </a:solidFill>
                <a:latin typeface="Calibri"/>
              </a:rPr>
              <a:t>nivelul</a:t>
            </a:r>
            <a:r>
              <a:rPr lang="en-US" sz="3200" b="0" strike="noStrike" spc="-1" dirty="0">
                <a:solidFill>
                  <a:srgbClr val="000000"/>
                </a:solidFill>
                <a:latin typeface="Calibri"/>
              </a:rPr>
              <a:t> </a:t>
            </a:r>
            <a:r>
              <a:rPr lang="en-US" sz="3200" b="0" strike="noStrike" spc="-1" dirty="0" err="1">
                <a:solidFill>
                  <a:srgbClr val="000000"/>
                </a:solidFill>
                <a:latin typeface="Calibri"/>
              </a:rPr>
              <a:t>considerat</a:t>
            </a:r>
            <a:r>
              <a:rPr lang="en-US" sz="3200" b="0" strike="noStrike" spc="-1" dirty="0">
                <a:solidFill>
                  <a:srgbClr val="000000"/>
                </a:solidFill>
                <a:latin typeface="Calibri"/>
              </a:rPr>
              <a:t> normal </a:t>
            </a:r>
            <a:r>
              <a:rPr lang="en-US" sz="3200" b="0" strike="noStrike" spc="-1" dirty="0" err="1">
                <a:solidFill>
                  <a:srgbClr val="000000"/>
                </a:solidFill>
                <a:latin typeface="Calibri"/>
              </a:rPr>
              <a:t>pentru</a:t>
            </a:r>
            <a:r>
              <a:rPr lang="en-US" sz="3200" b="0" strike="noStrike" spc="-1" dirty="0">
                <a:solidFill>
                  <a:srgbClr val="000000"/>
                </a:solidFill>
                <a:latin typeface="Calibri"/>
              </a:rPr>
              <a:t> om</a:t>
            </a:r>
          </a:p>
          <a:p>
            <a:pPr marL="343080" indent="-342720">
              <a:lnSpc>
                <a:spcPct val="100000"/>
              </a:lnSpc>
              <a:spcBef>
                <a:spcPts val="641"/>
              </a:spcBef>
              <a:buClr>
                <a:srgbClr val="000000"/>
              </a:buClr>
              <a:buFont typeface="Arial"/>
              <a:buChar char="•"/>
            </a:pPr>
            <a:r>
              <a:rPr lang="en-US" sz="3200" b="0" strike="noStrike" spc="-1" dirty="0" err="1">
                <a:solidFill>
                  <a:srgbClr val="000000"/>
                </a:solidFill>
                <a:latin typeface="Calibri"/>
              </a:rPr>
              <a:t>limiteaza</a:t>
            </a:r>
            <a:r>
              <a:rPr lang="en-US" sz="3200" b="0" strike="noStrike" spc="-1" dirty="0">
                <a:solidFill>
                  <a:srgbClr val="000000"/>
                </a:solidFill>
                <a:latin typeface="Calibri"/>
              </a:rPr>
              <a:t> </a:t>
            </a:r>
            <a:r>
              <a:rPr lang="en-US" sz="3200" b="0" strike="noStrike" spc="-1" dirty="0" err="1">
                <a:solidFill>
                  <a:srgbClr val="000000"/>
                </a:solidFill>
                <a:latin typeface="Calibri"/>
              </a:rPr>
              <a:t>sau</a:t>
            </a:r>
            <a:r>
              <a:rPr lang="en-US" sz="3200" b="0" strike="noStrike" spc="-1" dirty="0">
                <a:solidFill>
                  <a:srgbClr val="000000"/>
                </a:solidFill>
                <a:latin typeface="Calibri"/>
              </a:rPr>
              <a:t> </a:t>
            </a:r>
            <a:r>
              <a:rPr lang="en-US" sz="3200" b="0" strike="noStrike" spc="-1" dirty="0" err="1" smtClean="0">
                <a:solidFill>
                  <a:srgbClr val="000000"/>
                </a:solidFill>
                <a:latin typeface="Calibri"/>
              </a:rPr>
              <a:t>impiedica</a:t>
            </a:r>
            <a:r>
              <a:rPr lang="en-US" sz="3200" b="0" strike="noStrike" spc="-1" dirty="0" smtClean="0">
                <a:solidFill>
                  <a:srgbClr val="000000"/>
                </a:solidFill>
                <a:latin typeface="Calibri"/>
              </a:rPr>
              <a:t> </a:t>
            </a:r>
            <a:r>
              <a:rPr lang="en-US" sz="3200" b="0" strike="noStrike" spc="-1" dirty="0" err="1">
                <a:solidFill>
                  <a:srgbClr val="000000"/>
                </a:solidFill>
                <a:latin typeface="Calibri"/>
              </a:rPr>
              <a:t>realizarea</a:t>
            </a:r>
            <a:r>
              <a:rPr lang="en-US" sz="3200" b="0" strike="noStrike" spc="-1" dirty="0">
                <a:solidFill>
                  <a:srgbClr val="000000"/>
                </a:solidFill>
                <a:latin typeface="Calibri"/>
              </a:rPr>
              <a:t> </a:t>
            </a:r>
            <a:r>
              <a:rPr lang="en-US" sz="3200" b="0" strike="noStrike" spc="-1" dirty="0" err="1">
                <a:solidFill>
                  <a:srgbClr val="000000"/>
                </a:solidFill>
                <a:latin typeface="Calibri"/>
              </a:rPr>
              <a:t>unei</a:t>
            </a:r>
            <a:r>
              <a:rPr lang="en-US" sz="3200" b="0" strike="noStrike" spc="-1" dirty="0">
                <a:solidFill>
                  <a:srgbClr val="000000"/>
                </a:solidFill>
                <a:latin typeface="Calibri"/>
              </a:rPr>
              <a:t> </a:t>
            </a:r>
            <a:r>
              <a:rPr lang="en-US" sz="3200" b="0" strike="noStrike" spc="-1" dirty="0" err="1">
                <a:solidFill>
                  <a:srgbClr val="000000"/>
                </a:solidFill>
                <a:latin typeface="Calibri"/>
              </a:rPr>
              <a:t>functii</a:t>
            </a:r>
            <a:r>
              <a:rPr lang="en-US" sz="3200" b="0" strike="noStrike" spc="-1" dirty="0">
                <a:solidFill>
                  <a:srgbClr val="000000"/>
                </a:solidFill>
                <a:latin typeface="Calibri"/>
              </a:rPr>
              <a:t> </a:t>
            </a:r>
            <a:r>
              <a:rPr lang="en-US" sz="3200" b="0" strike="noStrike" spc="-1" dirty="0" err="1">
                <a:solidFill>
                  <a:srgbClr val="000000"/>
                </a:solidFill>
                <a:latin typeface="Calibri"/>
              </a:rPr>
              <a:t>normale</a:t>
            </a:r>
            <a:endParaRPr lang="en-US" sz="3200" b="0" strike="noStrike" spc="-1" dirty="0">
              <a:solidFill>
                <a:srgbClr val="000000"/>
              </a:solidFill>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457200" y="274680"/>
            <a:ext cx="8229240" cy="1142640"/>
          </a:xfrm>
          <a:prstGeom prst="rect">
            <a:avLst/>
          </a:prstGeom>
          <a:noFill/>
          <a:ln>
            <a:noFill/>
          </a:ln>
        </p:spPr>
        <p:txBody>
          <a:bodyPr anchor="ctr">
            <a:normAutofit fontScale="90000" lnSpcReduction="20000"/>
          </a:bodyPr>
          <a:lstStyle/>
          <a:p>
            <a:pPr algn="ctr">
              <a:lnSpc>
                <a:spcPct val="100000"/>
              </a:lnSpc>
            </a:pPr>
            <a:r>
              <a:rPr lang="en-US" sz="4400" b="0" strike="noStrike" spc="-1">
                <a:solidFill>
                  <a:srgbClr val="000000"/>
                </a:solidFill>
                <a:latin typeface="Calibri"/>
              </a:rPr>
              <a:t>Cateva argumente care impun monitorizarea frecventei bolilor</a:t>
            </a:r>
          </a:p>
        </p:txBody>
      </p:sp>
      <p:sp>
        <p:nvSpPr>
          <p:cNvPr id="91" name="TextShape 2"/>
          <p:cNvSpPr txBox="1"/>
          <p:nvPr/>
        </p:nvSpPr>
        <p:spPr>
          <a:xfrm>
            <a:off x="457200" y="1600200"/>
            <a:ext cx="8229240" cy="4525560"/>
          </a:xfrm>
          <a:prstGeom prst="rect">
            <a:avLst/>
          </a:prstGeom>
          <a:noFill/>
          <a:ln>
            <a:noFill/>
          </a:ln>
        </p:spPr>
        <p:txBody>
          <a:bodyPr>
            <a:noAutofit/>
          </a:bodyPr>
          <a:lstStyle/>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Ce resurse putem aloca in monitorizarea bolilor</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Ce rezultate  urmarim sa obtinem</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Ce beneficii vom obtine din aceasta si cui ii folosesc</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Metodele folosite sunt acceptate de comunitate</a:t>
            </a:r>
          </a:p>
          <a:p>
            <a:pPr>
              <a:lnSpc>
                <a:spcPct val="100000"/>
              </a:lnSpc>
              <a:spcBef>
                <a:spcPts val="641"/>
              </a:spcBef>
            </a:pPr>
            <a:endParaRPr lang="en-US" sz="3200" b="0" strike="noStrike" spc="-1">
              <a:solidFill>
                <a:srgbClr val="000000"/>
              </a:solidFill>
              <a:latin typeface="Calibri"/>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457200" y="274680"/>
            <a:ext cx="8229240" cy="1142640"/>
          </a:xfrm>
          <a:prstGeom prst="rect">
            <a:avLst/>
          </a:prstGeom>
          <a:noFill/>
          <a:ln>
            <a:noFill/>
          </a:ln>
        </p:spPr>
        <p:txBody>
          <a:bodyPr anchor="ctr">
            <a:noAutofit/>
          </a:bodyPr>
          <a:lstStyle/>
          <a:p>
            <a:pPr algn="ctr">
              <a:lnSpc>
                <a:spcPct val="100000"/>
              </a:lnSpc>
            </a:pPr>
            <a:r>
              <a:rPr lang="en-US" sz="4400" b="0" strike="noStrike" spc="-1">
                <a:solidFill>
                  <a:srgbClr val="000000"/>
                </a:solidFill>
                <a:latin typeface="Calibri"/>
              </a:rPr>
              <a:t>TIPURI DE MASURATORI</a:t>
            </a:r>
          </a:p>
        </p:txBody>
      </p:sp>
      <p:sp>
        <p:nvSpPr>
          <p:cNvPr id="93" name="TextShape 2"/>
          <p:cNvSpPr txBox="1"/>
          <p:nvPr/>
        </p:nvSpPr>
        <p:spPr>
          <a:xfrm>
            <a:off x="457200" y="1600200"/>
            <a:ext cx="8229240" cy="4525560"/>
          </a:xfrm>
          <a:prstGeom prst="rect">
            <a:avLst/>
          </a:prstGeom>
          <a:noFill/>
          <a:ln>
            <a:noFill/>
          </a:ln>
        </p:spPr>
        <p:txBody>
          <a:bodyPr>
            <a:noAutofit/>
          </a:bodyPr>
          <a:lstStyle/>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RATIE(RAPORT)</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PROPORTIE</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RATA</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457200" y="274680"/>
            <a:ext cx="8229240" cy="1142640"/>
          </a:xfrm>
          <a:prstGeom prst="rect">
            <a:avLst/>
          </a:prstGeom>
          <a:noFill/>
          <a:ln>
            <a:noFill/>
          </a:ln>
        </p:spPr>
        <p:txBody>
          <a:bodyPr anchor="ctr">
            <a:noAutofit/>
          </a:bodyPr>
          <a:lstStyle/>
          <a:p>
            <a:pPr algn="ctr">
              <a:lnSpc>
                <a:spcPct val="100000"/>
              </a:lnSpc>
            </a:pPr>
            <a:r>
              <a:rPr lang="en-US" sz="4400" b="0" strike="noStrike" spc="-1">
                <a:solidFill>
                  <a:srgbClr val="000000"/>
                </a:solidFill>
                <a:latin typeface="Calibri"/>
              </a:rPr>
              <a:t>RAPORTUL</a:t>
            </a:r>
          </a:p>
        </p:txBody>
      </p:sp>
      <p:sp>
        <p:nvSpPr>
          <p:cNvPr id="95" name="TextShape 2"/>
          <p:cNvSpPr txBox="1"/>
          <p:nvPr/>
        </p:nvSpPr>
        <p:spPr>
          <a:xfrm>
            <a:off x="457200" y="1600200"/>
            <a:ext cx="8229240" cy="4525560"/>
          </a:xfrm>
          <a:prstGeom prst="rect">
            <a:avLst/>
          </a:prstGeom>
          <a:noFill/>
          <a:ln>
            <a:noFill/>
          </a:ln>
        </p:spPr>
        <p:txBody>
          <a:bodyPr>
            <a:noAutofit/>
          </a:bodyPr>
          <a:lstStyle/>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valoartea obtinuta prin divizarea unei cantitati la alta</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exemplu</a:t>
            </a:r>
          </a:p>
          <a:p>
            <a:pPr marL="343080" indent="-342720">
              <a:lnSpc>
                <a:spcPct val="100000"/>
              </a:lnSpc>
              <a:spcBef>
                <a:spcPts val="641"/>
              </a:spcBef>
            </a:pPr>
            <a:r>
              <a:rPr lang="en-US" sz="3200" b="0" strike="noStrike" spc="-1">
                <a:solidFill>
                  <a:srgbClr val="000000"/>
                </a:solidFill>
                <a:latin typeface="Calibri"/>
              </a:rPr>
              <a:t>raportul dintre femei si barbati</a:t>
            </a:r>
          </a:p>
          <a:p>
            <a:pPr marL="343080" indent="-342720">
              <a:lnSpc>
                <a:spcPct val="100000"/>
              </a:lnSpc>
              <a:spcBef>
                <a:spcPts val="641"/>
              </a:spcBef>
            </a:pPr>
            <a:r>
              <a:rPr lang="en-US" sz="3200" b="0" strike="noStrike" spc="-1">
                <a:solidFill>
                  <a:srgbClr val="000000"/>
                </a:solidFill>
                <a:latin typeface="Calibri"/>
              </a:rPr>
              <a:t>17.791.000/1.703.000</a:t>
            </a:r>
          </a:p>
          <a:p>
            <a:pPr marL="343080" indent="-342720">
              <a:lnSpc>
                <a:spcPct val="100000"/>
              </a:lnSpc>
              <a:spcBef>
                <a:spcPts val="641"/>
              </a:spcBef>
            </a:pPr>
            <a:r>
              <a:rPr lang="en-US" sz="3200" b="0" strike="noStrike" spc="-1">
                <a:solidFill>
                  <a:srgbClr val="000000"/>
                </a:solidFill>
                <a:latin typeface="Calibri"/>
              </a:rPr>
              <a:t>=1052.</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TextShape 1"/>
          <p:cNvSpPr txBox="1"/>
          <p:nvPr/>
        </p:nvSpPr>
        <p:spPr>
          <a:xfrm>
            <a:off x="457200" y="274680"/>
            <a:ext cx="8229240" cy="1142640"/>
          </a:xfrm>
          <a:prstGeom prst="rect">
            <a:avLst/>
          </a:prstGeom>
          <a:noFill/>
          <a:ln>
            <a:noFill/>
          </a:ln>
        </p:spPr>
        <p:txBody>
          <a:bodyPr anchor="ctr">
            <a:noAutofit/>
          </a:bodyPr>
          <a:lstStyle/>
          <a:p>
            <a:pPr algn="ctr">
              <a:lnSpc>
                <a:spcPct val="100000"/>
              </a:lnSpc>
            </a:pPr>
            <a:r>
              <a:rPr lang="en-US" sz="4400" b="0" strike="noStrike" spc="-1">
                <a:solidFill>
                  <a:srgbClr val="000000"/>
                </a:solidFill>
                <a:latin typeface="Calibri"/>
              </a:rPr>
              <a:t>PROPORTIA</a:t>
            </a:r>
          </a:p>
        </p:txBody>
      </p:sp>
      <p:sp>
        <p:nvSpPr>
          <p:cNvPr id="97" name="TextShape 2"/>
          <p:cNvSpPr txBox="1"/>
          <p:nvPr/>
        </p:nvSpPr>
        <p:spPr>
          <a:xfrm>
            <a:off x="457200" y="1600200"/>
            <a:ext cx="8229240" cy="4525560"/>
          </a:xfrm>
          <a:prstGeom prst="rect">
            <a:avLst/>
          </a:prstGeom>
          <a:noFill/>
          <a:ln>
            <a:noFill/>
          </a:ln>
        </p:spPr>
        <p:txBody>
          <a:bodyPr>
            <a:noAutofit/>
          </a:bodyPr>
          <a:lstStyle/>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este proportia unde numaratorul este intotdeauna parte din numitor. adesea se exprima in procente</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exemplu</a:t>
            </a:r>
          </a:p>
          <a:p>
            <a:pPr marL="343080" indent="-342720">
              <a:lnSpc>
                <a:spcPct val="100000"/>
              </a:lnSpc>
              <a:spcBef>
                <a:spcPts val="641"/>
              </a:spcBef>
            </a:pPr>
            <a:r>
              <a:rPr lang="en-US" sz="3200" b="0" strike="noStrike" spc="-1">
                <a:solidFill>
                  <a:srgbClr val="000000"/>
                </a:solidFill>
                <a:latin typeface="Calibri"/>
              </a:rPr>
              <a:t>proportia de barbati din randul populatiei generale</a:t>
            </a:r>
          </a:p>
          <a:p>
            <a:pPr marL="343080" indent="-342720">
              <a:lnSpc>
                <a:spcPct val="100000"/>
              </a:lnSpc>
              <a:spcBef>
                <a:spcPts val="641"/>
              </a:spcBef>
            </a:pPr>
            <a:r>
              <a:rPr lang="en-US" sz="3200" b="0" strike="noStrike" spc="-1">
                <a:solidFill>
                  <a:srgbClr val="000000"/>
                </a:solidFill>
                <a:latin typeface="Calibri"/>
              </a:rPr>
              <a:t>1791000/(1791000 plus 1703000)</a:t>
            </a:r>
          </a:p>
          <a:p>
            <a:pPr marL="343080" indent="-342720">
              <a:lnSpc>
                <a:spcPct val="100000"/>
              </a:lnSpc>
              <a:spcBef>
                <a:spcPts val="641"/>
              </a:spcBef>
            </a:pPr>
            <a:r>
              <a:rPr lang="en-US" sz="3200" b="0" strike="noStrike" spc="-1">
                <a:solidFill>
                  <a:srgbClr val="000000"/>
                </a:solidFill>
                <a:latin typeface="Calibri"/>
              </a:rPr>
              <a:t>=51.3%</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Shape 1"/>
          <p:cNvSpPr txBox="1"/>
          <p:nvPr/>
        </p:nvSpPr>
        <p:spPr>
          <a:xfrm>
            <a:off x="457200" y="274680"/>
            <a:ext cx="8229240" cy="1142640"/>
          </a:xfrm>
          <a:prstGeom prst="rect">
            <a:avLst/>
          </a:prstGeom>
          <a:noFill/>
          <a:ln>
            <a:noFill/>
          </a:ln>
        </p:spPr>
        <p:txBody>
          <a:bodyPr anchor="ctr">
            <a:noAutofit/>
          </a:bodyPr>
          <a:lstStyle/>
          <a:p>
            <a:pPr algn="ctr">
              <a:lnSpc>
                <a:spcPct val="100000"/>
              </a:lnSpc>
            </a:pPr>
            <a:r>
              <a:rPr lang="en-US" sz="4400" b="0" strike="noStrike" spc="-1">
                <a:solidFill>
                  <a:srgbClr val="000000"/>
                </a:solidFill>
                <a:latin typeface="Calibri"/>
              </a:rPr>
              <a:t>RATA</a:t>
            </a:r>
          </a:p>
        </p:txBody>
      </p:sp>
      <p:sp>
        <p:nvSpPr>
          <p:cNvPr id="99" name="TextShape 2"/>
          <p:cNvSpPr txBox="1"/>
          <p:nvPr/>
        </p:nvSpPr>
        <p:spPr>
          <a:xfrm>
            <a:off x="457200" y="1600200"/>
            <a:ext cx="8229240" cy="4525560"/>
          </a:xfrm>
          <a:prstGeom prst="rect">
            <a:avLst/>
          </a:prstGeom>
          <a:noFill/>
          <a:ln>
            <a:noFill/>
          </a:ln>
        </p:spPr>
        <p:txBody>
          <a:bodyPr>
            <a:normAutofit fontScale="83500" lnSpcReduction="20000"/>
          </a:bodyPr>
          <a:lstStyle/>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Rapiditatea cu care apar noi cazuri de boala. Intre numarator si numitor exista o relatie in care modificarea numaratorului antreneaza si modoficarea numitorului. Numitorul este de obicei exprimat in persoane-timp</a:t>
            </a:r>
          </a:p>
          <a:p>
            <a:pPr marL="343080" indent="-342720">
              <a:lnSpc>
                <a:spcPct val="100000"/>
              </a:lnSpc>
              <a:spcBef>
                <a:spcPts val="641"/>
              </a:spcBef>
              <a:buClr>
                <a:srgbClr val="000000"/>
              </a:buClr>
              <a:buFont typeface="Arial"/>
              <a:buChar char="•"/>
            </a:pPr>
            <a:r>
              <a:rPr lang="en-US" sz="3200" b="0" strike="noStrike" spc="-1">
                <a:solidFill>
                  <a:srgbClr val="000000"/>
                </a:solidFill>
                <a:latin typeface="Calibri"/>
              </a:rPr>
              <a:t>Exemplu</a:t>
            </a:r>
          </a:p>
          <a:p>
            <a:pPr marL="343080" indent="-342720">
              <a:lnSpc>
                <a:spcPct val="100000"/>
              </a:lnSpc>
              <a:spcBef>
                <a:spcPts val="641"/>
              </a:spcBef>
            </a:pPr>
            <a:r>
              <a:rPr lang="en-US" sz="3200" b="0" strike="noStrike" spc="-1">
                <a:solidFill>
                  <a:srgbClr val="000000"/>
                </a:solidFill>
                <a:latin typeface="Calibri"/>
              </a:rPr>
              <a:t>Intr-un studiu de cohorta, 50 de participanti au fost urmariti timp de 5 ani pentru a determina rata de aparitie a cancerului de cancer pulmonar.7 dintre participanti au fost diagnosticati cu CP</a:t>
            </a:r>
          </a:p>
          <a:p>
            <a:pPr marL="343080" indent="-342720">
              <a:lnSpc>
                <a:spcPct val="100000"/>
              </a:lnSpc>
              <a:spcBef>
                <a:spcPts val="641"/>
              </a:spcBef>
            </a:pPr>
            <a:r>
              <a:rPr lang="en-US" sz="3200" b="0" strike="noStrike" spc="-1">
                <a:solidFill>
                  <a:srgbClr val="000000"/>
                </a:solidFill>
                <a:latin typeface="Calibri"/>
              </a:rPr>
              <a:t>Rata de aparitie=7/50 subiecti ori 5 ani</a:t>
            </a:r>
          </a:p>
          <a:p>
            <a:pPr marL="343080" indent="-342720">
              <a:lnSpc>
                <a:spcPct val="100000"/>
              </a:lnSpc>
              <a:spcBef>
                <a:spcPts val="641"/>
              </a:spcBef>
            </a:pPr>
            <a:r>
              <a:rPr lang="en-US" sz="3200" b="0" strike="noStrike" spc="-1">
                <a:solidFill>
                  <a:srgbClr val="000000"/>
                </a:solidFill>
                <a:latin typeface="Calibri"/>
              </a:rPr>
              <a:t>                              =0,028  cazuri de CP per persoane ani</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1948</TotalTime>
  <Words>1605</Words>
  <Application>Microsoft Office PowerPoint</Application>
  <PresentationFormat>Expunere pe ecran (4:3)</PresentationFormat>
  <Paragraphs>171</Paragraphs>
  <Slides>35</Slides>
  <Notes>0</Notes>
  <HiddenSlides>0</HiddenSlides>
  <MMClips>0</MMClips>
  <ScaleCrop>false</ScaleCrop>
  <HeadingPairs>
    <vt:vector size="6" baseType="variant">
      <vt:variant>
        <vt:lpstr>Fonturi utilizate</vt:lpstr>
      </vt:variant>
      <vt:variant>
        <vt:i4>4</vt:i4>
      </vt:variant>
      <vt:variant>
        <vt:lpstr>Temă</vt:lpstr>
      </vt:variant>
      <vt:variant>
        <vt:i4>1</vt:i4>
      </vt:variant>
      <vt:variant>
        <vt:lpstr>Titluri diapozitive</vt:lpstr>
      </vt:variant>
      <vt:variant>
        <vt:i4>35</vt:i4>
      </vt:variant>
    </vt:vector>
  </HeadingPairs>
  <TitlesOfParts>
    <vt:vector size="40" baseType="lpstr">
      <vt:lpstr>Arial</vt:lpstr>
      <vt:lpstr>Calibri</vt:lpstr>
      <vt:lpstr>DejaVu Sans</vt:lpstr>
      <vt:lpstr>Times New Roman</vt:lpstr>
      <vt:lpstr>Office Theme</vt:lpstr>
      <vt:lpstr>Prezentare PowerPoint</vt:lpstr>
      <vt:lpstr>SCOP</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MORTALITATEA GENERALA</vt:lpstr>
      <vt:lpstr>Prezentare PowerPoint</vt:lpstr>
      <vt:lpstr>Prezentare PowerPoint</vt:lpstr>
      <vt:lpstr>Numărul deceselor înregistrate în România şi rata mortalităţii, pe sexe şi medii de rezidenţă, în anul 2019 comparativ cu anul 2018 </vt:lpstr>
      <vt:lpstr>Decesele in functie de cauze la barbati, Romania 2019</vt:lpstr>
      <vt:lpstr>Decesele in functie de cauze la femei, Romania 2019</vt:lpstr>
      <vt:lpstr>Prezentare PowerPoint</vt:lpstr>
      <vt:lpstr>Prezentare PowerPoint</vt:lpstr>
      <vt:lpstr>Prezentare PowerPoint</vt:lpstr>
      <vt:lpstr>MORTALITATEA INFANTILA</vt:lpstr>
      <vt:lpstr>Prezentare PowerPoint</vt:lpstr>
      <vt:lpstr>Prezentare PowerPoint</vt:lpstr>
      <vt:lpstr>Prezentare PowerPoint</vt:lpstr>
      <vt:lpstr>Prezentare PowerPoint</vt:lpstr>
      <vt:lpstr>Prezentare PowerPoint</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MASURAREA FRECVENTEI IMBOLNAVIRILOR SAU EVENIMENTELOR DE SANATATE</dc:title>
  <dc:subject/>
  <dc:creator>madi</dc:creator>
  <dc:description/>
  <cp:lastModifiedBy>WINDOWS</cp:lastModifiedBy>
  <cp:revision>35</cp:revision>
  <dcterms:created xsi:type="dcterms:W3CDTF">2016-03-20T20:39:55Z</dcterms:created>
  <dcterms:modified xsi:type="dcterms:W3CDTF">2021-03-16T13:53:03Z</dcterms:modified>
  <dc:language>ro-RO</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Company">
    <vt:lpwstr>Grizli777</vt:lpwstr>
  </property>
  <property fmtid="{D5CDD505-2E9C-101B-9397-08002B2CF9AE}" pid="4" name="HiddenSlides">
    <vt:i4>0</vt:i4>
  </property>
  <property fmtid="{D5CDD505-2E9C-101B-9397-08002B2CF9AE}" pid="5" name="HyperlinksChanged">
    <vt:bool>false</vt:bool>
  </property>
  <property fmtid="{D5CDD505-2E9C-101B-9397-08002B2CF9AE}" pid="6" name="LinksUpToDate">
    <vt:bool>false</vt:bool>
  </property>
  <property fmtid="{D5CDD505-2E9C-101B-9397-08002B2CF9AE}" pid="7" name="MMClips">
    <vt:i4>0</vt:i4>
  </property>
  <property fmtid="{D5CDD505-2E9C-101B-9397-08002B2CF9AE}" pid="8" name="Notes">
    <vt:i4>0</vt:i4>
  </property>
  <property fmtid="{D5CDD505-2E9C-101B-9397-08002B2CF9AE}" pid="9" name="PresentationFormat">
    <vt:lpwstr>On-screen Show (4:3)</vt:lpwstr>
  </property>
  <property fmtid="{D5CDD505-2E9C-101B-9397-08002B2CF9AE}" pid="10" name="ScaleCrop">
    <vt:bool>false</vt:bool>
  </property>
  <property fmtid="{D5CDD505-2E9C-101B-9397-08002B2CF9AE}" pid="11" name="ShareDoc">
    <vt:bool>false</vt:bool>
  </property>
  <property fmtid="{D5CDD505-2E9C-101B-9397-08002B2CF9AE}" pid="12" name="Slides">
    <vt:i4>21</vt:i4>
  </property>
</Properties>
</file>