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0" r:id="rId2"/>
    <p:sldId id="261" r:id="rId3"/>
    <p:sldId id="262" r:id="rId4"/>
    <p:sldId id="266" r:id="rId5"/>
    <p:sldId id="272" r:id="rId6"/>
    <p:sldId id="273" r:id="rId7"/>
    <p:sldId id="263" r:id="rId8"/>
    <p:sldId id="264" r:id="rId9"/>
    <p:sldId id="269" r:id="rId10"/>
    <p:sldId id="265" r:id="rId11"/>
    <p:sldId id="270" r:id="rId12"/>
    <p:sldId id="268" r:id="rId13"/>
    <p:sldId id="267" r:id="rId14"/>
    <p:sldId id="274" r:id="rId15"/>
    <p:sldId id="275" r:id="rId16"/>
    <p:sldId id="276" r:id="rId17"/>
    <p:sldId id="277" r:id="rId18"/>
    <p:sldId id="279" r:id="rId19"/>
    <p:sldId id="280" r:id="rId20"/>
    <p:sldId id="281" r:id="rId21"/>
    <p:sldId id="28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9FC929-7AA2-4657-86CE-2B431473EAEA}" type="datetimeFigureOut">
              <a:rPr lang="en-US" smtClean="0"/>
              <a:pPr/>
              <a:t>12/15/2020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F29022-3EED-490F-A055-0A4E7BC380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29022-3EED-490F-A055-0A4E7BC38047}"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29022-3EED-490F-A055-0A4E7BC3804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22BEB4-37B7-4806-A069-3004C3641D6C}" type="datetimeFigureOut">
              <a:rPr lang="en-US" smtClean="0"/>
              <a:pPr/>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C27F6-2CB7-4107-8023-39632A217A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2BEB4-37B7-4806-A069-3004C3641D6C}" type="datetimeFigureOut">
              <a:rPr lang="en-US" smtClean="0"/>
              <a:pPr/>
              <a:t>12/15/2020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C27F6-2CB7-4107-8023-39632A217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escopera.ro/natura/3654203-inamicul-exotic-ataca-din-no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escopera.ro/stiinta/3250461-cele-mai-temute-10-arme-bacteriologic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descopera.ro/dnews/4086442-tuberculoza-loveste-din-no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descopera.ro/cultura/928843-napoleon-o-legenda-fara-sfarsi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r>
              <a:rPr lang="en-US" sz="9600" dirty="0"/>
              <a:t>APSS-</a:t>
            </a:r>
            <a:r>
              <a:rPr lang="en-US" sz="9600" dirty="0" err="1"/>
              <a:t>Asisten</a:t>
            </a:r>
            <a:r>
              <a:rPr lang="ro-RO" sz="9600" dirty="0"/>
              <a:t>ţă Primară a Stării de Sănătate</a:t>
            </a:r>
            <a:endParaRPr lang="en-US"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INFECŢIA HIV-SIDA</a:t>
            </a:r>
            <a:r>
              <a:rPr lang="en-US" dirty="0"/>
              <a:t> </a:t>
            </a:r>
            <a:r>
              <a:rPr lang="ro-RO" dirty="0"/>
              <a:t>ÎN ROMÂNIA</a:t>
            </a:r>
            <a:endParaRPr lang="en-US" dirty="0"/>
          </a:p>
        </p:txBody>
      </p:sp>
      <p:sp>
        <p:nvSpPr>
          <p:cNvPr id="3" name="Content Placeholder 2"/>
          <p:cNvSpPr>
            <a:spLocks noGrp="1"/>
          </p:cNvSpPr>
          <p:nvPr>
            <p:ph idx="1"/>
          </p:nvPr>
        </p:nvSpPr>
        <p:spPr/>
        <p:txBody>
          <a:bodyPr>
            <a:normAutofit/>
          </a:bodyPr>
          <a:lstStyle/>
          <a:p>
            <a:r>
              <a:rPr lang="vi-VN" dirty="0"/>
              <a:t>31 decembrie 2015: </a:t>
            </a:r>
            <a:r>
              <a:rPr lang="vi-VN" sz="6400" dirty="0"/>
              <a:t>13.766</a:t>
            </a:r>
            <a:r>
              <a:rPr lang="vi-VN" dirty="0"/>
              <a:t> persoane infectate HIV/SIDA în viaţă</a:t>
            </a:r>
            <a:r>
              <a:rPr lang="ro-RO" dirty="0"/>
              <a:t> </a:t>
            </a:r>
          </a:p>
          <a:p>
            <a:r>
              <a:rPr lang="ro-RO" dirty="0"/>
              <a:t>Primul caz inregistrat in anul 1985, la adult</a:t>
            </a:r>
          </a:p>
          <a:p>
            <a:r>
              <a:rPr lang="ro-RO" dirty="0"/>
              <a:t>In 1990 au fost raportate 1094 de infectie la copii institutionalizati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CĂI ŞI MODALITĂŢI DE TRANSMITERE</a:t>
            </a:r>
            <a:endParaRPr lang="en-US" dirty="0"/>
          </a:p>
        </p:txBody>
      </p:sp>
      <p:sp>
        <p:nvSpPr>
          <p:cNvPr id="3" name="Content Placeholder 2"/>
          <p:cNvSpPr>
            <a:spLocks noGrp="1"/>
          </p:cNvSpPr>
          <p:nvPr>
            <p:ph idx="1"/>
          </p:nvPr>
        </p:nvSpPr>
        <p:spPr/>
        <p:txBody>
          <a:bodyPr>
            <a:normAutofit fontScale="85000" lnSpcReduction="10000"/>
          </a:bodyPr>
          <a:lstStyle/>
          <a:p>
            <a:r>
              <a:rPr lang="ro-RO" dirty="0"/>
              <a:t>TRANSMITERE SEXUALĂ – 70-85%: femeile sunt mai predispuse la  infecţie decât bărbaţii -0,1-0,2% în cazul unui singur contact sexual cu un bărbat infectat HIV</a:t>
            </a:r>
          </a:p>
          <a:p>
            <a:pPr>
              <a:buNone/>
            </a:pPr>
            <a:r>
              <a:rPr lang="ro-RO" dirty="0"/>
              <a:t>    -0,05-0,1% în cazul unui contact cu o femeie infectată</a:t>
            </a:r>
          </a:p>
          <a:p>
            <a:r>
              <a:rPr lang="ro-RO" dirty="0"/>
              <a:t>TRANSMITEREA PARENTERALĂ</a:t>
            </a:r>
          </a:p>
          <a:p>
            <a:r>
              <a:rPr lang="ro-RO" dirty="0"/>
              <a:t>TRANSMITEREA VERTICALĂ- intrapartum cel mai frecvent, în timpul travaliului şi a expulziei când mucoasa conjunctivală a copilului intră în contact cu sângele sau cu secreţiile genitale ale mamei infectate, sau prin ingestia acestora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TOP 10 EPIDEMII CARE AU DEVASTAT OMENIREA</a:t>
            </a:r>
            <a:endParaRPr lang="en-US" dirty="0"/>
          </a:p>
        </p:txBody>
      </p:sp>
      <p:sp>
        <p:nvSpPr>
          <p:cNvPr id="3" name="Content Placeholder 2"/>
          <p:cNvSpPr>
            <a:spLocks noGrp="1"/>
          </p:cNvSpPr>
          <p:nvPr>
            <p:ph idx="1"/>
          </p:nvPr>
        </p:nvSpPr>
        <p:spPr/>
        <p:txBody>
          <a:bodyPr>
            <a:normAutofit fontScale="85000" lnSpcReduction="20000"/>
          </a:bodyPr>
          <a:lstStyle/>
          <a:p>
            <a:r>
              <a:rPr lang="ro-RO" dirty="0"/>
              <a:t> VARIOLA</a:t>
            </a:r>
          </a:p>
          <a:p>
            <a:pPr>
              <a:buNone/>
            </a:pPr>
            <a:r>
              <a:rPr lang="ro-RO" dirty="0"/>
              <a:t>Virusul variolic a afectat omenirea de mii de ani- in 1500 Americile numărau peste 100 mil de oameni iar în câteva secole au ajuns la 10-20 mil. În</a:t>
            </a:r>
            <a:r>
              <a:rPr lang="en-US" dirty="0"/>
              <a:t> </a:t>
            </a:r>
            <a:r>
              <a:rPr lang="en-US" dirty="0" err="1"/>
              <a:t>ciuda</a:t>
            </a:r>
            <a:r>
              <a:rPr lang="en-US" dirty="0"/>
              <a:t> </a:t>
            </a:r>
            <a:r>
              <a:rPr lang="en-US" dirty="0" err="1"/>
              <a:t>descoperirii</a:t>
            </a:r>
            <a:r>
              <a:rPr lang="en-US" dirty="0"/>
              <a:t> </a:t>
            </a:r>
            <a:r>
              <a:rPr lang="en-US" dirty="0" err="1"/>
              <a:t>vaccinului</a:t>
            </a:r>
            <a:r>
              <a:rPr lang="en-US" dirty="0"/>
              <a:t>, in 1796, </a:t>
            </a:r>
            <a:r>
              <a:rPr lang="en-US" b="1" u="sng" dirty="0" err="1">
                <a:hlinkClick r:id="rId2"/>
              </a:rPr>
              <a:t>epidemiile</a:t>
            </a:r>
            <a:r>
              <a:rPr lang="en-US" b="1" u="sng" dirty="0">
                <a:hlinkClick r:id="rId2"/>
              </a:rPr>
              <a:t> de </a:t>
            </a:r>
            <a:r>
              <a:rPr lang="en-US" b="1" u="sng" dirty="0" err="1">
                <a:hlinkClick r:id="rId2"/>
              </a:rPr>
              <a:t>variola</a:t>
            </a:r>
            <a:r>
              <a:rPr lang="en-US" b="1" u="sng" dirty="0">
                <a:hlinkClick r:id="rId2"/>
              </a:rPr>
              <a:t> au </a:t>
            </a:r>
            <a:r>
              <a:rPr lang="en-US" b="1" u="sng" dirty="0" err="1">
                <a:hlinkClick r:id="rId2"/>
              </a:rPr>
              <a:t>continuat</a:t>
            </a:r>
            <a:r>
              <a:rPr lang="en-US" b="1" u="sng" dirty="0">
                <a:hlinkClick r:id="rId2"/>
              </a:rPr>
              <a:t> </a:t>
            </a:r>
            <a:r>
              <a:rPr lang="en-US" b="1" u="sng" dirty="0" err="1">
                <a:hlinkClick r:id="rId2"/>
              </a:rPr>
              <a:t>sa</a:t>
            </a:r>
            <a:r>
              <a:rPr lang="en-US" b="1" u="sng" dirty="0">
                <a:hlinkClick r:id="rId2"/>
              </a:rPr>
              <a:t> </a:t>
            </a:r>
            <a:r>
              <a:rPr lang="en-US" b="1" u="sng" dirty="0" err="1">
                <a:hlinkClick r:id="rId2"/>
              </a:rPr>
              <a:t>ameninte</a:t>
            </a:r>
            <a:r>
              <a:rPr lang="en-US" b="1" u="sng" dirty="0">
                <a:hlinkClick r:id="rId2"/>
              </a:rPr>
              <a:t> </a:t>
            </a:r>
            <a:r>
              <a:rPr lang="en-US" b="1" u="sng" dirty="0" err="1">
                <a:hlinkClick r:id="rId2"/>
              </a:rPr>
              <a:t>populatia</a:t>
            </a:r>
            <a:r>
              <a:rPr lang="en-US" b="1" u="sng" dirty="0">
                <a:hlinkClick r:id="rId2"/>
              </a:rPr>
              <a:t> </a:t>
            </a:r>
            <a:r>
              <a:rPr lang="en-US" b="1" u="sng" dirty="0" err="1">
                <a:hlinkClick r:id="rId2"/>
              </a:rPr>
              <a:t>globului</a:t>
            </a:r>
            <a:r>
              <a:rPr lang="en-US" dirty="0"/>
              <a:t>. </a:t>
            </a:r>
            <a:r>
              <a:rPr lang="en-US" b="1" dirty="0"/>
              <a:t>In 1967, </a:t>
            </a:r>
            <a:r>
              <a:rPr lang="en-US" b="1" dirty="0" err="1"/>
              <a:t>virusul</a:t>
            </a:r>
            <a:r>
              <a:rPr lang="en-US" b="1" dirty="0"/>
              <a:t> a </a:t>
            </a:r>
            <a:r>
              <a:rPr lang="en-US" b="1" dirty="0" err="1"/>
              <a:t>ucis</a:t>
            </a:r>
            <a:r>
              <a:rPr lang="en-US" b="1" dirty="0"/>
              <a:t> </a:t>
            </a:r>
            <a:r>
              <a:rPr lang="en-US" b="1" dirty="0" err="1"/>
              <a:t>doua</a:t>
            </a:r>
            <a:r>
              <a:rPr lang="en-US" b="1" dirty="0"/>
              <a:t> </a:t>
            </a:r>
            <a:r>
              <a:rPr lang="en-US" b="1" dirty="0" err="1"/>
              <a:t>milioane</a:t>
            </a:r>
            <a:r>
              <a:rPr lang="en-US" b="1" dirty="0"/>
              <a:t> de </a:t>
            </a:r>
            <a:r>
              <a:rPr lang="en-US" b="1" dirty="0" err="1"/>
              <a:t>oameni</a:t>
            </a:r>
            <a:r>
              <a:rPr lang="en-US" b="1" dirty="0"/>
              <a:t> </a:t>
            </a:r>
            <a:r>
              <a:rPr lang="en-US" b="1" dirty="0" err="1"/>
              <a:t>si</a:t>
            </a:r>
            <a:r>
              <a:rPr lang="en-US" b="1" dirty="0"/>
              <a:t> a </a:t>
            </a:r>
            <a:r>
              <a:rPr lang="en-US" b="1" dirty="0" err="1"/>
              <a:t>afectat</a:t>
            </a:r>
            <a:r>
              <a:rPr lang="en-US" b="1" dirty="0"/>
              <a:t> </a:t>
            </a:r>
            <a:r>
              <a:rPr lang="en-US" b="1" dirty="0" err="1"/>
              <a:t>mai</a:t>
            </a:r>
            <a:r>
              <a:rPr lang="en-US" b="1" dirty="0"/>
              <a:t> </a:t>
            </a:r>
            <a:r>
              <a:rPr lang="en-US" b="1" dirty="0" err="1"/>
              <a:t>multe</a:t>
            </a:r>
            <a:r>
              <a:rPr lang="en-US" b="1" dirty="0"/>
              <a:t> </a:t>
            </a:r>
            <a:r>
              <a:rPr lang="en-US" b="1" dirty="0" err="1"/>
              <a:t>milioane</a:t>
            </a:r>
            <a:r>
              <a:rPr lang="en-US" b="1" dirty="0"/>
              <a:t> in </a:t>
            </a:r>
            <a:r>
              <a:rPr lang="en-US" b="1" dirty="0" err="1"/>
              <a:t>intreaga</a:t>
            </a:r>
            <a:r>
              <a:rPr lang="en-US" b="1" dirty="0"/>
              <a:t> </a:t>
            </a:r>
            <a:r>
              <a:rPr lang="en-US" b="1" dirty="0" err="1"/>
              <a:t>lume</a:t>
            </a:r>
            <a:r>
              <a:rPr lang="en-US" dirty="0"/>
              <a:t>. In </a:t>
            </a:r>
            <a:r>
              <a:rPr lang="en-US" dirty="0" err="1"/>
              <a:t>acelasi</a:t>
            </a:r>
            <a:r>
              <a:rPr lang="en-US" dirty="0"/>
              <a:t> an, </a:t>
            </a:r>
            <a:r>
              <a:rPr lang="en-US" dirty="0" err="1"/>
              <a:t>Organizatia</a:t>
            </a:r>
            <a:r>
              <a:rPr lang="en-US" dirty="0"/>
              <a:t> de </a:t>
            </a:r>
            <a:r>
              <a:rPr lang="en-US" dirty="0" err="1"/>
              <a:t>Sanatate</a:t>
            </a:r>
            <a:r>
              <a:rPr lang="en-US" dirty="0"/>
              <a:t> </a:t>
            </a:r>
            <a:r>
              <a:rPr lang="en-US" dirty="0" err="1"/>
              <a:t>Mondiala</a:t>
            </a:r>
            <a:r>
              <a:rPr lang="en-US" dirty="0"/>
              <a:t> a </a:t>
            </a:r>
            <a:r>
              <a:rPr lang="en-US" dirty="0" err="1"/>
              <a:t>pornit</a:t>
            </a:r>
            <a:r>
              <a:rPr lang="en-US" dirty="0"/>
              <a:t> o </a:t>
            </a:r>
            <a:r>
              <a:rPr lang="en-US" dirty="0" err="1"/>
              <a:t>campanie</a:t>
            </a:r>
            <a:r>
              <a:rPr lang="en-US" dirty="0"/>
              <a:t> de </a:t>
            </a:r>
            <a:r>
              <a:rPr lang="en-US" dirty="0" err="1"/>
              <a:t>eradicare</a:t>
            </a:r>
            <a:r>
              <a:rPr lang="en-US" dirty="0"/>
              <a:t> a </a:t>
            </a:r>
            <a:r>
              <a:rPr lang="en-US" dirty="0" err="1"/>
              <a:t>virusului</a:t>
            </a:r>
            <a:r>
              <a:rPr lang="en-US" dirty="0"/>
              <a:t>, </a:t>
            </a:r>
            <a:r>
              <a:rPr lang="en-US" dirty="0" err="1"/>
              <a:t>prin</a:t>
            </a:r>
            <a:r>
              <a:rPr lang="en-US" dirty="0"/>
              <a:t> </a:t>
            </a:r>
            <a:r>
              <a:rPr lang="en-US" dirty="0" err="1"/>
              <a:t>vaccinarea</a:t>
            </a:r>
            <a:r>
              <a:rPr lang="en-US" dirty="0"/>
              <a:t> </a:t>
            </a:r>
            <a:r>
              <a:rPr lang="en-US" dirty="0" err="1"/>
              <a:t>maselor</a:t>
            </a:r>
            <a:r>
              <a:rPr lang="en-US" dirty="0"/>
              <a:t>. In </a:t>
            </a:r>
            <a:r>
              <a:rPr lang="en-US" dirty="0" err="1"/>
              <a:t>consecinta</a:t>
            </a:r>
            <a:r>
              <a:rPr lang="en-US" dirty="0"/>
              <a:t>, 1977 a </a:t>
            </a:r>
            <a:r>
              <a:rPr lang="en-US" dirty="0" err="1"/>
              <a:t>fost</a:t>
            </a:r>
            <a:r>
              <a:rPr lang="en-US" dirty="0"/>
              <a:t> </a:t>
            </a:r>
            <a:r>
              <a:rPr lang="en-US" dirty="0" err="1"/>
              <a:t>ultimul</a:t>
            </a:r>
            <a:r>
              <a:rPr lang="en-US" dirty="0"/>
              <a:t> an in care au </a:t>
            </a:r>
            <a:r>
              <a:rPr lang="en-US" dirty="0" err="1"/>
              <a:t>mai</a:t>
            </a:r>
            <a:r>
              <a:rPr lang="en-US" dirty="0"/>
              <a:t> </a:t>
            </a:r>
            <a:r>
              <a:rPr lang="en-US" dirty="0" err="1"/>
              <a:t>fost</a:t>
            </a:r>
            <a:r>
              <a:rPr lang="en-US" dirty="0"/>
              <a:t> </a:t>
            </a:r>
            <a:r>
              <a:rPr lang="en-US" dirty="0" err="1"/>
              <a:t>semnalizate</a:t>
            </a:r>
            <a:r>
              <a:rPr lang="en-US" dirty="0"/>
              <a:t> </a:t>
            </a:r>
            <a:r>
              <a:rPr lang="en-US" dirty="0" err="1"/>
              <a:t>cazuri</a:t>
            </a:r>
            <a:r>
              <a:rPr lang="en-US" dirty="0"/>
              <a:t> de </a:t>
            </a:r>
            <a:r>
              <a:rPr lang="en-US" dirty="0" err="1"/>
              <a:t>variola</a:t>
            </a:r>
            <a:r>
              <a:rPr lang="en-US" dirty="0"/>
              <a:t>. </a:t>
            </a:r>
            <a:r>
              <a:rPr lang="en-US" dirty="0" err="1"/>
              <a:t>Eliminat</a:t>
            </a:r>
            <a:r>
              <a:rPr lang="en-US" dirty="0"/>
              <a:t> din </a:t>
            </a:r>
            <a:r>
              <a:rPr lang="en-US" dirty="0" err="1"/>
              <a:t>lumea</a:t>
            </a:r>
            <a:r>
              <a:rPr lang="en-US" dirty="0"/>
              <a:t> </a:t>
            </a:r>
            <a:r>
              <a:rPr lang="en-US" dirty="0" err="1"/>
              <a:t>naturala</a:t>
            </a:r>
            <a:r>
              <a:rPr lang="en-US" dirty="0"/>
              <a:t>, </a:t>
            </a:r>
            <a:r>
              <a:rPr lang="en-US" dirty="0" err="1"/>
              <a:t>virusul</a:t>
            </a:r>
            <a:r>
              <a:rPr lang="en-US" dirty="0"/>
              <a:t> </a:t>
            </a:r>
            <a:r>
              <a:rPr lang="en-US" dirty="0" err="1"/>
              <a:t>exista</a:t>
            </a:r>
            <a:r>
              <a:rPr lang="en-US" dirty="0"/>
              <a:t>, in </a:t>
            </a:r>
            <a:r>
              <a:rPr lang="en-US" dirty="0" err="1"/>
              <a:t>prezent</a:t>
            </a:r>
            <a:r>
              <a:rPr lang="en-US" dirty="0"/>
              <a:t>, </a:t>
            </a:r>
            <a:r>
              <a:rPr lang="en-US" dirty="0" err="1"/>
              <a:t>numai</a:t>
            </a:r>
            <a:r>
              <a:rPr lang="en-US" dirty="0"/>
              <a:t> in </a:t>
            </a:r>
            <a:r>
              <a:rPr lang="en-US" dirty="0" err="1"/>
              <a:t>laborator</a:t>
            </a: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GRIPA SPANIOLĂ DIN 1918</a:t>
            </a: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b="1" dirty="0"/>
              <a:t>20 de </a:t>
            </a:r>
            <a:r>
              <a:rPr lang="en-US" b="1" dirty="0" err="1"/>
              <a:t>milioane</a:t>
            </a:r>
            <a:r>
              <a:rPr lang="en-US" b="1" dirty="0"/>
              <a:t> de </a:t>
            </a:r>
            <a:r>
              <a:rPr lang="en-US" b="1" dirty="0" err="1"/>
              <a:t>victime</a:t>
            </a:r>
            <a:r>
              <a:rPr lang="en-US" b="1" dirty="0"/>
              <a:t> in </a:t>
            </a:r>
            <a:r>
              <a:rPr lang="en-US" b="1" dirty="0" err="1"/>
              <a:t>numai</a:t>
            </a:r>
            <a:r>
              <a:rPr lang="en-US" b="1" dirty="0"/>
              <a:t> </a:t>
            </a:r>
            <a:r>
              <a:rPr lang="en-US" b="1" dirty="0" err="1"/>
              <a:t>cateva</a:t>
            </a:r>
            <a:r>
              <a:rPr lang="en-US" b="1" dirty="0"/>
              <a:t> </a:t>
            </a:r>
            <a:r>
              <a:rPr lang="en-US" b="1" dirty="0" err="1"/>
              <a:t>luni</a:t>
            </a:r>
            <a:r>
              <a:rPr lang="en-US" dirty="0"/>
              <a:t>. </a:t>
            </a:r>
            <a:r>
              <a:rPr lang="en-US" dirty="0" err="1"/>
              <a:t>Timp</a:t>
            </a:r>
            <a:r>
              <a:rPr lang="en-US" dirty="0"/>
              <a:t> de un an, </a:t>
            </a:r>
            <a:r>
              <a:rPr lang="en-US" dirty="0" err="1"/>
              <a:t>gripa</a:t>
            </a:r>
            <a:r>
              <a:rPr lang="en-US" dirty="0"/>
              <a:t> </a:t>
            </a:r>
            <a:r>
              <a:rPr lang="en-US" dirty="0" err="1"/>
              <a:t>si</a:t>
            </a:r>
            <a:r>
              <a:rPr lang="en-US" dirty="0"/>
              <a:t>-a </a:t>
            </a:r>
            <a:r>
              <a:rPr lang="en-US" dirty="0" err="1"/>
              <a:t>urmat</a:t>
            </a:r>
            <a:r>
              <a:rPr lang="en-US" dirty="0"/>
              <a:t> </a:t>
            </a:r>
            <a:r>
              <a:rPr lang="en-US" dirty="0" err="1"/>
              <a:t>cursul</a:t>
            </a:r>
            <a:r>
              <a:rPr lang="en-US" dirty="0"/>
              <a:t>, </a:t>
            </a:r>
            <a:r>
              <a:rPr lang="en-US" dirty="0" err="1"/>
              <a:t>transformandu</a:t>
            </a:r>
            <a:r>
              <a:rPr lang="en-US" dirty="0"/>
              <a:t>-se </a:t>
            </a:r>
            <a:r>
              <a:rPr lang="en-US" dirty="0" err="1"/>
              <a:t>intr</a:t>
            </a:r>
            <a:r>
              <a:rPr lang="en-US" dirty="0"/>
              <a:t>-o </a:t>
            </a:r>
            <a:r>
              <a:rPr lang="en-US" dirty="0" err="1"/>
              <a:t>unealta</a:t>
            </a:r>
            <a:r>
              <a:rPr lang="en-US" dirty="0"/>
              <a:t> </a:t>
            </a:r>
            <a:r>
              <a:rPr lang="en-US" dirty="0" err="1"/>
              <a:t>mondiala</a:t>
            </a:r>
            <a:r>
              <a:rPr lang="en-US" dirty="0"/>
              <a:t> a </a:t>
            </a:r>
            <a:r>
              <a:rPr lang="en-US" dirty="0" err="1"/>
              <a:t>mortii</a:t>
            </a:r>
            <a:r>
              <a:rPr lang="en-US" dirty="0"/>
              <a:t>. </a:t>
            </a:r>
            <a:r>
              <a:rPr lang="en-US" b="1" dirty="0"/>
              <a:t>La </a:t>
            </a:r>
            <a:r>
              <a:rPr lang="en-US" b="1" dirty="0" err="1"/>
              <a:t>nivel</a:t>
            </a:r>
            <a:r>
              <a:rPr lang="en-US" b="1" dirty="0"/>
              <a:t> global, </a:t>
            </a:r>
            <a:r>
              <a:rPr lang="en-US" b="1" dirty="0" err="1"/>
              <a:t>numarul</a:t>
            </a:r>
            <a:r>
              <a:rPr lang="en-US" b="1" dirty="0"/>
              <a:t> </a:t>
            </a:r>
            <a:r>
              <a:rPr lang="en-US" b="1" dirty="0" err="1"/>
              <a:t>victimelor</a:t>
            </a:r>
            <a:r>
              <a:rPr lang="en-US" b="1" dirty="0"/>
              <a:t> s-a </a:t>
            </a:r>
            <a:r>
              <a:rPr lang="en-US" b="1" dirty="0" err="1"/>
              <a:t>ridicat</a:t>
            </a:r>
            <a:r>
              <a:rPr lang="en-US" b="1" dirty="0"/>
              <a:t> la o </a:t>
            </a:r>
            <a:r>
              <a:rPr lang="en-US" b="1" dirty="0" err="1"/>
              <a:t>cifra</a:t>
            </a:r>
            <a:r>
              <a:rPr lang="en-US" b="1" dirty="0"/>
              <a:t> </a:t>
            </a:r>
            <a:r>
              <a:rPr lang="en-US" b="1" dirty="0" err="1"/>
              <a:t>astronomica</a:t>
            </a:r>
            <a:r>
              <a:rPr lang="en-US" b="1" dirty="0"/>
              <a:t>: </a:t>
            </a:r>
            <a:r>
              <a:rPr lang="en-US" b="1" dirty="0" err="1"/>
              <a:t>intre</a:t>
            </a:r>
            <a:r>
              <a:rPr lang="en-US" b="1" dirty="0"/>
              <a:t> 50 </a:t>
            </a:r>
            <a:r>
              <a:rPr lang="en-US" b="1" dirty="0" err="1"/>
              <a:t>si</a:t>
            </a:r>
            <a:r>
              <a:rPr lang="en-US" b="1" dirty="0"/>
              <a:t> 100 de </a:t>
            </a:r>
            <a:r>
              <a:rPr lang="en-US" b="1" dirty="0" err="1"/>
              <a:t>milioane</a:t>
            </a:r>
            <a:r>
              <a:rPr lang="en-US" b="1" dirty="0"/>
              <a:t> de </a:t>
            </a:r>
            <a:r>
              <a:rPr lang="en-US" b="1" dirty="0" err="1"/>
              <a:t>oameni</a:t>
            </a:r>
            <a:r>
              <a:rPr lang="en-US" dirty="0"/>
              <a:t>. Din </a:t>
            </a:r>
            <a:r>
              <a:rPr lang="en-US" dirty="0" err="1"/>
              <a:t>cauza</a:t>
            </a:r>
            <a:r>
              <a:rPr lang="en-US" dirty="0"/>
              <a:t> </a:t>
            </a:r>
            <a:r>
              <a:rPr lang="en-US" dirty="0" err="1"/>
              <a:t>numarului</a:t>
            </a:r>
            <a:r>
              <a:rPr lang="en-US" dirty="0"/>
              <a:t> mare de </a:t>
            </a:r>
            <a:r>
              <a:rPr lang="en-US" dirty="0" err="1"/>
              <a:t>persoane</a:t>
            </a:r>
            <a:r>
              <a:rPr lang="en-US" dirty="0"/>
              <a:t> </a:t>
            </a:r>
            <a:r>
              <a:rPr lang="en-US" dirty="0" err="1"/>
              <a:t>decedate</a:t>
            </a:r>
            <a:r>
              <a:rPr lang="en-US" dirty="0"/>
              <a:t> </a:t>
            </a:r>
            <a:r>
              <a:rPr lang="en-US" dirty="0" err="1"/>
              <a:t>si</a:t>
            </a:r>
            <a:r>
              <a:rPr lang="en-US" dirty="0"/>
              <a:t> a </a:t>
            </a:r>
            <a:r>
              <a:rPr lang="en-US" dirty="0" err="1"/>
              <a:t>ariei</a:t>
            </a:r>
            <a:r>
              <a:rPr lang="en-US" dirty="0"/>
              <a:t> </a:t>
            </a:r>
            <a:r>
              <a:rPr lang="en-US" dirty="0" err="1"/>
              <a:t>intinse</a:t>
            </a:r>
            <a:r>
              <a:rPr lang="en-US" dirty="0"/>
              <a:t> </a:t>
            </a:r>
            <a:r>
              <a:rPr lang="en-US" dirty="0" err="1"/>
              <a:t>afectate</a:t>
            </a:r>
            <a:r>
              <a:rPr lang="en-US" dirty="0"/>
              <a:t>, multi </a:t>
            </a:r>
            <a:r>
              <a:rPr lang="en-US" dirty="0" err="1"/>
              <a:t>considera</a:t>
            </a:r>
            <a:r>
              <a:rPr lang="en-US" dirty="0"/>
              <a:t> </a:t>
            </a:r>
            <a:r>
              <a:rPr lang="en-US" dirty="0" err="1"/>
              <a:t>gripa</a:t>
            </a:r>
            <a:r>
              <a:rPr lang="en-US" dirty="0"/>
              <a:t> din 1918 ca </a:t>
            </a:r>
            <a:r>
              <a:rPr lang="en-US" dirty="0" err="1"/>
              <a:t>fiind</a:t>
            </a:r>
            <a:r>
              <a:rPr lang="en-US" dirty="0"/>
              <a:t> </a:t>
            </a:r>
            <a:r>
              <a:rPr lang="en-US" b="1" dirty="0" err="1"/>
              <a:t>cea</a:t>
            </a:r>
            <a:r>
              <a:rPr lang="en-US" b="1" dirty="0"/>
              <a:t> </a:t>
            </a:r>
            <a:r>
              <a:rPr lang="en-US" b="1" dirty="0" err="1"/>
              <a:t>mai</a:t>
            </a:r>
            <a:r>
              <a:rPr lang="en-US" b="1" dirty="0"/>
              <a:t> mare </a:t>
            </a:r>
            <a:r>
              <a:rPr lang="en-US" b="1" dirty="0" err="1"/>
              <a:t>pandemie</a:t>
            </a:r>
            <a:r>
              <a:rPr lang="en-US" b="1" dirty="0"/>
              <a:t> din </a:t>
            </a:r>
            <a:r>
              <a:rPr lang="en-US" b="1" dirty="0" err="1"/>
              <a:t>istoria</a:t>
            </a:r>
            <a:r>
              <a:rPr lang="en-US" b="1" dirty="0"/>
              <a:t> </a:t>
            </a:r>
            <a:r>
              <a:rPr lang="en-US" b="1" dirty="0" err="1"/>
              <a:t>omenirii</a:t>
            </a:r>
            <a:r>
              <a:rPr lang="en-US" b="1" dirty="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MOARTEA NEAGRA</a:t>
            </a:r>
            <a:endParaRPr lang="en-US" dirty="0"/>
          </a:p>
        </p:txBody>
      </p:sp>
      <p:sp>
        <p:nvSpPr>
          <p:cNvPr id="3" name="Content Placeholder 2"/>
          <p:cNvSpPr>
            <a:spLocks noGrp="1"/>
          </p:cNvSpPr>
          <p:nvPr>
            <p:ph idx="1"/>
          </p:nvPr>
        </p:nvSpPr>
        <p:spPr/>
        <p:txBody>
          <a:bodyPr>
            <a:normAutofit/>
          </a:bodyPr>
          <a:lstStyle/>
          <a:p>
            <a:r>
              <a:rPr lang="en-US" dirty="0"/>
              <a:t>Care </a:t>
            </a:r>
            <a:r>
              <a:rPr lang="en-US" dirty="0" err="1"/>
              <a:t>pline</a:t>
            </a:r>
            <a:r>
              <a:rPr lang="en-US" dirty="0"/>
              <a:t> cu </a:t>
            </a:r>
            <a:r>
              <a:rPr lang="en-US" dirty="0" err="1"/>
              <a:t>cadavre</a:t>
            </a:r>
            <a:r>
              <a:rPr lang="en-US" dirty="0"/>
              <a:t>, </a:t>
            </a:r>
            <a:r>
              <a:rPr lang="en-US" dirty="0" err="1"/>
              <a:t>familii</a:t>
            </a:r>
            <a:r>
              <a:rPr lang="en-US" dirty="0"/>
              <a:t> </a:t>
            </a:r>
            <a:r>
              <a:rPr lang="en-US" dirty="0" err="1"/>
              <a:t>intregi</a:t>
            </a:r>
            <a:r>
              <a:rPr lang="en-US" dirty="0"/>
              <a:t> </a:t>
            </a:r>
            <a:r>
              <a:rPr lang="en-US" dirty="0" err="1"/>
              <a:t>aflate</a:t>
            </a:r>
            <a:r>
              <a:rPr lang="en-US" dirty="0"/>
              <a:t> </a:t>
            </a:r>
            <a:r>
              <a:rPr lang="en-US" dirty="0" err="1"/>
              <a:t>pe</a:t>
            </a:r>
            <a:r>
              <a:rPr lang="en-US" dirty="0"/>
              <a:t> </a:t>
            </a:r>
            <a:r>
              <a:rPr lang="en-US" dirty="0" err="1"/>
              <a:t>patul</a:t>
            </a:r>
            <a:r>
              <a:rPr lang="en-US" dirty="0"/>
              <a:t> de </a:t>
            </a:r>
            <a:r>
              <a:rPr lang="en-US" dirty="0" err="1"/>
              <a:t>moarte</a:t>
            </a:r>
            <a:r>
              <a:rPr lang="en-US" dirty="0"/>
              <a:t>, </a:t>
            </a:r>
            <a:r>
              <a:rPr lang="en-US" dirty="0" err="1"/>
              <a:t>inchise</a:t>
            </a:r>
            <a:r>
              <a:rPr lang="en-US" dirty="0"/>
              <a:t> in </a:t>
            </a:r>
            <a:r>
              <a:rPr lang="en-US" dirty="0" err="1"/>
              <a:t>propria</a:t>
            </a:r>
            <a:r>
              <a:rPr lang="en-US" dirty="0"/>
              <a:t> casa, </a:t>
            </a:r>
            <a:r>
              <a:rPr lang="en-US" dirty="0" err="1"/>
              <a:t>regi</a:t>
            </a:r>
            <a:r>
              <a:rPr lang="en-US" dirty="0"/>
              <a:t> </a:t>
            </a:r>
            <a:r>
              <a:rPr lang="en-US" dirty="0" err="1"/>
              <a:t>si</a:t>
            </a:r>
            <a:r>
              <a:rPr lang="en-US" dirty="0"/>
              <a:t> </a:t>
            </a:r>
            <a:r>
              <a:rPr lang="en-US" dirty="0" err="1"/>
              <a:t>tarani</a:t>
            </a:r>
            <a:r>
              <a:rPr lang="en-US" dirty="0"/>
              <a:t> </a:t>
            </a:r>
            <a:r>
              <a:rPr lang="en-US" dirty="0" err="1"/>
              <a:t>pusi</a:t>
            </a:r>
            <a:r>
              <a:rPr lang="en-US" dirty="0"/>
              <a:t> </a:t>
            </a:r>
            <a:r>
              <a:rPr lang="en-US" dirty="0" err="1"/>
              <a:t>pe</a:t>
            </a:r>
            <a:r>
              <a:rPr lang="en-US" dirty="0"/>
              <a:t> </a:t>
            </a:r>
            <a:r>
              <a:rPr lang="en-US" dirty="0" err="1"/>
              <a:t>acelasi</a:t>
            </a:r>
            <a:r>
              <a:rPr lang="en-US" dirty="0"/>
              <a:t> loc in </a:t>
            </a:r>
            <a:r>
              <a:rPr lang="en-US" dirty="0" err="1"/>
              <a:t>fata</a:t>
            </a:r>
            <a:r>
              <a:rPr lang="en-US" dirty="0"/>
              <a:t> </a:t>
            </a:r>
            <a:r>
              <a:rPr lang="en-US" dirty="0" err="1"/>
              <a:t>mortii</a:t>
            </a:r>
            <a:r>
              <a:rPr lang="en-US" dirty="0"/>
              <a:t> </a:t>
            </a:r>
            <a:r>
              <a:rPr lang="en-US" dirty="0" err="1"/>
              <a:t>implacabile</a:t>
            </a:r>
            <a:r>
              <a:rPr lang="en-US" dirty="0"/>
              <a:t>… </a:t>
            </a:r>
            <a:r>
              <a:rPr lang="en-US" dirty="0" err="1"/>
              <a:t>Atunci</a:t>
            </a:r>
            <a:r>
              <a:rPr lang="en-US" dirty="0"/>
              <a:t> </a:t>
            </a:r>
            <a:r>
              <a:rPr lang="en-US" dirty="0" err="1"/>
              <a:t>cand</a:t>
            </a:r>
            <a:r>
              <a:rPr lang="en-US" dirty="0"/>
              <a:t> vine </a:t>
            </a:r>
            <a:r>
              <a:rPr lang="en-US" dirty="0" err="1"/>
              <a:t>vorba</a:t>
            </a:r>
            <a:r>
              <a:rPr lang="en-US" dirty="0"/>
              <a:t> </a:t>
            </a:r>
            <a:r>
              <a:rPr lang="en-US" dirty="0" err="1"/>
              <a:t>despre</a:t>
            </a:r>
            <a:r>
              <a:rPr lang="en-US" dirty="0"/>
              <a:t> </a:t>
            </a:r>
            <a:r>
              <a:rPr lang="en-US" dirty="0" err="1"/>
              <a:t>epidemii</a:t>
            </a:r>
            <a:r>
              <a:rPr lang="en-US" dirty="0"/>
              <a:t>, </a:t>
            </a:r>
            <a:r>
              <a:rPr lang="en-US" dirty="0" err="1"/>
              <a:t>putine</a:t>
            </a:r>
            <a:r>
              <a:rPr lang="en-US" dirty="0"/>
              <a:t> </a:t>
            </a:r>
            <a:r>
              <a:rPr lang="en-US" dirty="0" err="1"/>
              <a:t>inspira</a:t>
            </a:r>
            <a:r>
              <a:rPr lang="en-US" dirty="0"/>
              <a:t> </a:t>
            </a:r>
            <a:r>
              <a:rPr lang="en-US" dirty="0" err="1"/>
              <a:t>mai</a:t>
            </a:r>
            <a:r>
              <a:rPr lang="en-US" dirty="0"/>
              <a:t> </a:t>
            </a:r>
            <a:r>
              <a:rPr lang="en-US" dirty="0" err="1"/>
              <a:t>multa</a:t>
            </a:r>
            <a:r>
              <a:rPr lang="en-US" dirty="0"/>
              <a:t> </a:t>
            </a:r>
            <a:r>
              <a:rPr lang="en-US" dirty="0" err="1"/>
              <a:t>groaza</a:t>
            </a:r>
            <a:r>
              <a:rPr lang="en-US" dirty="0"/>
              <a:t> </a:t>
            </a:r>
            <a:r>
              <a:rPr lang="en-US" dirty="0" err="1"/>
              <a:t>decat</a:t>
            </a:r>
            <a:r>
              <a:rPr lang="en-US" dirty="0"/>
              <a:t> </a:t>
            </a:r>
            <a:r>
              <a:rPr lang="en-US" b="1" dirty="0" err="1">
                <a:hlinkClick r:id="rId2"/>
              </a:rPr>
              <a:t>Moartea</a:t>
            </a:r>
            <a:r>
              <a:rPr lang="en-US" b="1" dirty="0">
                <a:hlinkClick r:id="rId2"/>
              </a:rPr>
              <a:t> </a:t>
            </a:r>
            <a:r>
              <a:rPr lang="en-US" b="1" dirty="0" err="1">
                <a:hlinkClick r:id="rId2"/>
              </a:rPr>
              <a:t>Neagra</a:t>
            </a:r>
            <a:r>
              <a:rPr lang="en-US" b="1" dirty="0"/>
              <a:t>. </a:t>
            </a:r>
            <a:r>
              <a:rPr lang="en-US" dirty="0" err="1"/>
              <a:t>Considerata</a:t>
            </a:r>
            <a:r>
              <a:rPr lang="en-US" dirty="0"/>
              <a:t> a </a:t>
            </a:r>
            <a:r>
              <a:rPr lang="en-US" dirty="0" err="1"/>
              <a:t>fi</a:t>
            </a:r>
            <a:r>
              <a:rPr lang="en-US" dirty="0"/>
              <a:t> prima </a:t>
            </a:r>
            <a:r>
              <a:rPr lang="en-US" dirty="0" err="1"/>
              <a:t>pandemie</a:t>
            </a:r>
            <a:r>
              <a:rPr lang="en-US" dirty="0"/>
              <a:t> </a:t>
            </a:r>
            <a:r>
              <a:rPr lang="en-US" dirty="0" err="1"/>
              <a:t>adevarata</a:t>
            </a:r>
            <a:r>
              <a:rPr lang="en-US" dirty="0"/>
              <a:t>, </a:t>
            </a:r>
            <a:r>
              <a:rPr lang="en-US" dirty="0" err="1"/>
              <a:t>moartea</a:t>
            </a:r>
            <a:r>
              <a:rPr lang="en-US" dirty="0"/>
              <a:t> </a:t>
            </a:r>
            <a:r>
              <a:rPr lang="en-US" dirty="0" err="1"/>
              <a:t>neagra</a:t>
            </a:r>
            <a:r>
              <a:rPr lang="en-US" dirty="0"/>
              <a:t> a </a:t>
            </a:r>
            <a:r>
              <a:rPr lang="en-US" dirty="0" err="1"/>
              <a:t>ucis</a:t>
            </a:r>
            <a:r>
              <a:rPr lang="en-US" dirty="0"/>
              <a:t> </a:t>
            </a:r>
            <a:r>
              <a:rPr lang="en-US" dirty="0" err="1"/>
              <a:t>jumatate</a:t>
            </a:r>
            <a:r>
              <a:rPr lang="en-US" dirty="0"/>
              <a:t> din </a:t>
            </a:r>
            <a:r>
              <a:rPr lang="en-US" dirty="0" err="1"/>
              <a:t>populatia</a:t>
            </a:r>
            <a:r>
              <a:rPr lang="en-US" dirty="0"/>
              <a:t> </a:t>
            </a:r>
            <a:r>
              <a:rPr lang="en-US" dirty="0" err="1"/>
              <a:t>Europei</a:t>
            </a:r>
            <a:r>
              <a:rPr lang="en-US" dirty="0"/>
              <a:t> din </a:t>
            </a:r>
            <a:r>
              <a:rPr lang="en-US" dirty="0" err="1"/>
              <a:t>anul</a:t>
            </a:r>
            <a:r>
              <a:rPr lang="en-US" dirty="0"/>
              <a:t> 1348, </a:t>
            </a:r>
            <a:r>
              <a:rPr lang="en-US" dirty="0" err="1"/>
              <a:t>ajungand</a:t>
            </a:r>
            <a:r>
              <a:rPr lang="en-US" dirty="0"/>
              <a:t> </a:t>
            </a:r>
            <a:r>
              <a:rPr lang="en-US" dirty="0" err="1"/>
              <a:t>pana</a:t>
            </a:r>
            <a:r>
              <a:rPr lang="en-US" dirty="0"/>
              <a:t> in China </a:t>
            </a:r>
            <a:r>
              <a:rPr lang="en-US" dirty="0" err="1"/>
              <a:t>si</a:t>
            </a:r>
            <a:r>
              <a:rPr lang="en-US" dirty="0"/>
              <a:t> India.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MALARIA</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In 1906, </a:t>
            </a:r>
            <a:r>
              <a:rPr lang="en-US" b="1" dirty="0" err="1"/>
              <a:t>Statele</a:t>
            </a:r>
            <a:r>
              <a:rPr lang="en-US" b="1" dirty="0"/>
              <a:t> Unite ale </a:t>
            </a:r>
            <a:r>
              <a:rPr lang="en-US" b="1" dirty="0" err="1"/>
              <a:t>Americii</a:t>
            </a:r>
            <a:r>
              <a:rPr lang="en-US" b="1" dirty="0"/>
              <a:t> a </a:t>
            </a:r>
            <a:r>
              <a:rPr lang="en-US" b="1" dirty="0" err="1"/>
              <a:t>angajat</a:t>
            </a:r>
            <a:r>
              <a:rPr lang="en-US" b="1" dirty="0"/>
              <a:t> </a:t>
            </a:r>
            <a:r>
              <a:rPr lang="en-US" b="1" dirty="0" err="1"/>
              <a:t>peste</a:t>
            </a:r>
            <a:r>
              <a:rPr lang="en-US" b="1" dirty="0"/>
              <a:t> 26.000 de </a:t>
            </a:r>
            <a:r>
              <a:rPr lang="en-US" b="1" dirty="0" err="1"/>
              <a:t>muncitori</a:t>
            </a:r>
            <a:r>
              <a:rPr lang="en-US" b="1" dirty="0"/>
              <a:t> </a:t>
            </a:r>
            <a:r>
              <a:rPr lang="en-US" b="1" dirty="0" err="1"/>
              <a:t>pentru</a:t>
            </a:r>
            <a:r>
              <a:rPr lang="en-US" b="1" dirty="0"/>
              <a:t> a </a:t>
            </a:r>
            <a:r>
              <a:rPr lang="en-US" b="1" dirty="0" err="1"/>
              <a:t>construi</a:t>
            </a:r>
            <a:r>
              <a:rPr lang="en-US" b="1" dirty="0"/>
              <a:t> </a:t>
            </a:r>
            <a:r>
              <a:rPr lang="en-US" b="1" dirty="0" err="1"/>
              <a:t>Canalul</a:t>
            </a:r>
            <a:r>
              <a:rPr lang="en-US" b="1" dirty="0"/>
              <a:t> Panama. </a:t>
            </a:r>
            <a:r>
              <a:rPr lang="en-US" b="1" dirty="0" err="1"/>
              <a:t>Dintre</a:t>
            </a:r>
            <a:r>
              <a:rPr lang="en-US" b="1" dirty="0"/>
              <a:t> </a:t>
            </a:r>
            <a:r>
              <a:rPr lang="en-US" b="1" dirty="0" err="1"/>
              <a:t>acestia</a:t>
            </a:r>
            <a:r>
              <a:rPr lang="en-US" b="1" dirty="0"/>
              <a:t>, </a:t>
            </a:r>
            <a:r>
              <a:rPr lang="en-US" b="1" dirty="0" err="1"/>
              <a:t>mai</a:t>
            </a:r>
            <a:r>
              <a:rPr lang="en-US" b="1" dirty="0"/>
              <a:t> </a:t>
            </a:r>
            <a:r>
              <a:rPr lang="en-US" b="1" dirty="0" err="1"/>
              <a:t>mult</a:t>
            </a:r>
            <a:r>
              <a:rPr lang="en-US" b="1" dirty="0"/>
              <a:t> de 21.000 au </a:t>
            </a:r>
            <a:r>
              <a:rPr lang="en-US" b="1" dirty="0" err="1"/>
              <a:t>fost</a:t>
            </a:r>
            <a:r>
              <a:rPr lang="en-US" b="1" dirty="0"/>
              <a:t> </a:t>
            </a:r>
            <a:r>
              <a:rPr lang="en-US" b="1" dirty="0" err="1"/>
              <a:t>spitalizati</a:t>
            </a:r>
            <a:r>
              <a:rPr lang="en-US" b="1" dirty="0"/>
              <a:t> in </a:t>
            </a:r>
            <a:r>
              <a:rPr lang="en-US" b="1" dirty="0" err="1"/>
              <a:t>urma</a:t>
            </a:r>
            <a:r>
              <a:rPr lang="en-US" b="1" dirty="0"/>
              <a:t> </a:t>
            </a:r>
            <a:r>
              <a:rPr lang="en-US" b="1" dirty="0" err="1"/>
              <a:t>contactarii</a:t>
            </a:r>
            <a:r>
              <a:rPr lang="en-US" b="1" dirty="0"/>
              <a:t> </a:t>
            </a:r>
            <a:r>
              <a:rPr lang="en-US" b="1" dirty="0" err="1"/>
              <a:t>malariei</a:t>
            </a:r>
            <a:r>
              <a:rPr lang="en-US" b="1" dirty="0"/>
              <a:t>.</a:t>
            </a:r>
            <a:r>
              <a:rPr lang="en-US" dirty="0"/>
              <a:t> </a:t>
            </a:r>
            <a:r>
              <a:rPr lang="en-US" dirty="0" err="1"/>
              <a:t>Soldatii</a:t>
            </a:r>
            <a:r>
              <a:rPr lang="en-US" dirty="0"/>
              <a:t> au </a:t>
            </a:r>
            <a:r>
              <a:rPr lang="en-US" dirty="0" err="1"/>
              <a:t>fost</a:t>
            </a:r>
            <a:r>
              <a:rPr lang="en-US" dirty="0"/>
              <a:t> </a:t>
            </a:r>
            <a:r>
              <a:rPr lang="en-US" dirty="0" err="1"/>
              <a:t>printre</a:t>
            </a:r>
            <a:r>
              <a:rPr lang="en-US" dirty="0"/>
              <a:t> </a:t>
            </a:r>
            <a:r>
              <a:rPr lang="en-US" dirty="0" err="1"/>
              <a:t>cei</a:t>
            </a:r>
            <a:r>
              <a:rPr lang="en-US" dirty="0"/>
              <a:t> </a:t>
            </a:r>
            <a:r>
              <a:rPr lang="en-US" dirty="0" err="1"/>
              <a:t>mai</a:t>
            </a:r>
            <a:r>
              <a:rPr lang="en-US" dirty="0"/>
              <a:t> </a:t>
            </a:r>
            <a:r>
              <a:rPr lang="en-US" dirty="0" err="1"/>
              <a:t>afectati</a:t>
            </a:r>
            <a:r>
              <a:rPr lang="en-US" dirty="0"/>
              <a:t> de </a:t>
            </a:r>
            <a:r>
              <a:rPr lang="en-US" dirty="0" err="1"/>
              <a:t>aceasta</a:t>
            </a:r>
            <a:r>
              <a:rPr lang="en-US" dirty="0"/>
              <a:t> </a:t>
            </a:r>
            <a:r>
              <a:rPr lang="en-US" dirty="0" err="1"/>
              <a:t>boala</a:t>
            </a:r>
            <a:r>
              <a:rPr lang="en-US" dirty="0"/>
              <a:t>. In </a:t>
            </a:r>
            <a:r>
              <a:rPr lang="en-US" dirty="0" err="1"/>
              <a:t>timpul</a:t>
            </a:r>
            <a:r>
              <a:rPr lang="en-US" dirty="0"/>
              <a:t> </a:t>
            </a:r>
            <a:r>
              <a:rPr lang="en-US" dirty="0" err="1"/>
              <a:t>razboiului</a:t>
            </a:r>
            <a:r>
              <a:rPr lang="en-US" dirty="0"/>
              <a:t> civil </a:t>
            </a:r>
            <a:r>
              <a:rPr lang="en-US" dirty="0" err="1"/>
              <a:t>american</a:t>
            </a:r>
            <a:r>
              <a:rPr lang="en-US" dirty="0"/>
              <a:t>, </a:t>
            </a:r>
            <a:r>
              <a:rPr lang="en-US" dirty="0" err="1"/>
              <a:t>peste</a:t>
            </a:r>
            <a:r>
              <a:rPr lang="en-US" dirty="0"/>
              <a:t> 1.316.000 de </a:t>
            </a:r>
            <a:r>
              <a:rPr lang="en-US" dirty="0" err="1"/>
              <a:t>barbati</a:t>
            </a:r>
            <a:r>
              <a:rPr lang="en-US" dirty="0"/>
              <a:t> au </a:t>
            </a:r>
            <a:r>
              <a:rPr lang="en-US" dirty="0" err="1"/>
              <a:t>contactat</a:t>
            </a:r>
            <a:r>
              <a:rPr lang="en-US" dirty="0"/>
              <a:t> </a:t>
            </a:r>
            <a:r>
              <a:rPr lang="en-US" dirty="0" err="1"/>
              <a:t>virusul</a:t>
            </a:r>
            <a:r>
              <a:rPr lang="en-US" dirty="0"/>
              <a:t>, </a:t>
            </a:r>
            <a:r>
              <a:rPr lang="en-US" dirty="0" err="1"/>
              <a:t>dintre</a:t>
            </a:r>
            <a:r>
              <a:rPr lang="en-US" dirty="0"/>
              <a:t> care 10.000 au </a:t>
            </a:r>
            <a:r>
              <a:rPr lang="en-US" dirty="0" err="1"/>
              <a:t>murit</a:t>
            </a:r>
            <a:r>
              <a:rPr lang="en-US" dirty="0"/>
              <a:t>. In </a:t>
            </a:r>
            <a:r>
              <a:rPr lang="en-US" dirty="0" err="1"/>
              <a:t>timpul</a:t>
            </a:r>
            <a:r>
              <a:rPr lang="en-US" dirty="0"/>
              <a:t> </a:t>
            </a:r>
            <a:r>
              <a:rPr lang="en-US" dirty="0" err="1"/>
              <a:t>primului</a:t>
            </a:r>
            <a:r>
              <a:rPr lang="en-US" dirty="0"/>
              <a:t> </a:t>
            </a:r>
            <a:r>
              <a:rPr lang="en-US" dirty="0" err="1"/>
              <a:t>razboi</a:t>
            </a:r>
            <a:r>
              <a:rPr lang="en-US" dirty="0"/>
              <a:t> </a:t>
            </a:r>
            <a:r>
              <a:rPr lang="en-US" dirty="0" err="1"/>
              <a:t>mondial</a:t>
            </a:r>
            <a:r>
              <a:rPr lang="en-US" dirty="0"/>
              <a:t>, malaria a </a:t>
            </a:r>
            <a:r>
              <a:rPr lang="en-US" dirty="0" err="1"/>
              <a:t>imobilizat</a:t>
            </a:r>
            <a:r>
              <a:rPr lang="en-US" dirty="0"/>
              <a:t> </a:t>
            </a:r>
            <a:r>
              <a:rPr lang="en-US" dirty="0" err="1"/>
              <a:t>fortele</a:t>
            </a:r>
            <a:r>
              <a:rPr lang="en-US" dirty="0"/>
              <a:t> </a:t>
            </a:r>
            <a:r>
              <a:rPr lang="en-US" dirty="0" err="1"/>
              <a:t>britanice</a:t>
            </a:r>
            <a:r>
              <a:rPr lang="en-US" dirty="0"/>
              <a:t>, </a:t>
            </a:r>
            <a:r>
              <a:rPr lang="en-US" dirty="0" err="1"/>
              <a:t>franceze</a:t>
            </a:r>
            <a:r>
              <a:rPr lang="en-US" dirty="0"/>
              <a:t> </a:t>
            </a:r>
            <a:r>
              <a:rPr lang="en-US" dirty="0" err="1"/>
              <a:t>si</a:t>
            </a:r>
            <a:r>
              <a:rPr lang="en-US" dirty="0"/>
              <a:t> germane </a:t>
            </a:r>
            <a:r>
              <a:rPr lang="en-US" dirty="0" err="1"/>
              <a:t>timp</a:t>
            </a:r>
            <a:r>
              <a:rPr lang="en-US" dirty="0"/>
              <a:t> de </a:t>
            </a:r>
            <a:r>
              <a:rPr lang="en-US" dirty="0" err="1"/>
              <a:t>trei</a:t>
            </a:r>
            <a:r>
              <a:rPr lang="en-US" dirty="0"/>
              <a:t> </a:t>
            </a:r>
            <a:r>
              <a:rPr lang="en-US" dirty="0" err="1"/>
              <a:t>ani</a:t>
            </a:r>
            <a:r>
              <a:rPr lang="en-US" dirty="0"/>
              <a:t>. </a:t>
            </a:r>
            <a:r>
              <a:rPr lang="en-US" dirty="0" err="1"/>
              <a:t>Aproape</a:t>
            </a:r>
            <a:r>
              <a:rPr lang="en-US" dirty="0"/>
              <a:t> 60.000 de </a:t>
            </a:r>
            <a:r>
              <a:rPr lang="en-US" dirty="0" err="1"/>
              <a:t>soldati</a:t>
            </a:r>
            <a:r>
              <a:rPr lang="en-US" dirty="0"/>
              <a:t> au </a:t>
            </a:r>
            <a:r>
              <a:rPr lang="en-US" dirty="0" err="1"/>
              <a:t>murit</a:t>
            </a:r>
            <a:r>
              <a:rPr lang="en-US" dirty="0"/>
              <a:t> de </a:t>
            </a:r>
            <a:r>
              <a:rPr lang="en-US" dirty="0" err="1"/>
              <a:t>malarie</a:t>
            </a:r>
            <a:r>
              <a:rPr lang="en-US" dirty="0"/>
              <a:t> in Africa </a:t>
            </a:r>
            <a:r>
              <a:rPr lang="en-US" dirty="0" err="1"/>
              <a:t>si</a:t>
            </a:r>
            <a:r>
              <a:rPr lang="en-US" dirty="0"/>
              <a:t> </a:t>
            </a:r>
            <a:r>
              <a:rPr lang="en-US" dirty="0" err="1"/>
              <a:t>Sudul</a:t>
            </a:r>
            <a:r>
              <a:rPr lang="en-US" dirty="0"/>
              <a:t> </a:t>
            </a:r>
            <a:r>
              <a:rPr lang="en-US" dirty="0" err="1"/>
              <a:t>Pacificului</a:t>
            </a:r>
            <a:r>
              <a:rPr lang="en-US" dirty="0"/>
              <a:t> in </a:t>
            </a:r>
            <a:r>
              <a:rPr lang="en-US" dirty="0" err="1"/>
              <a:t>timpul</a:t>
            </a:r>
            <a:r>
              <a:rPr lang="en-US" dirty="0"/>
              <a:t> </a:t>
            </a:r>
            <a:r>
              <a:rPr lang="en-US" dirty="0" err="1"/>
              <a:t>celui</a:t>
            </a:r>
            <a:r>
              <a:rPr lang="en-US" dirty="0"/>
              <a:t> de-al </a:t>
            </a:r>
            <a:r>
              <a:rPr lang="en-US" dirty="0" err="1"/>
              <a:t>doilea</a:t>
            </a:r>
            <a:r>
              <a:rPr lang="en-US" dirty="0"/>
              <a:t> </a:t>
            </a:r>
            <a:r>
              <a:rPr lang="en-US" dirty="0" err="1"/>
              <a:t>razboi</a:t>
            </a:r>
            <a:r>
              <a:rPr lang="en-US" dirty="0"/>
              <a:t> </a:t>
            </a:r>
            <a:r>
              <a:rPr lang="en-US" dirty="0" err="1"/>
              <a:t>mondial</a:t>
            </a:r>
            <a:r>
              <a:rPr lang="en-US" dirty="0"/>
              <a:t>.</a:t>
            </a:r>
            <a:r>
              <a:rPr lang="ro-RO" dirty="0"/>
              <a:t> </a:t>
            </a:r>
            <a:r>
              <a:rPr lang="it-IT" dirty="0"/>
              <a:t>Anual, intre 350 si 500 de milioane de cazuri au loc in aceasta regiune. Dintre acestea, un milion se sfarsesc prin deces.</a:t>
            </a:r>
            <a:br>
              <a:rPr lang="it-IT"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TUBERCULOZA</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Incepand</a:t>
            </a:r>
            <a:r>
              <a:rPr lang="en-US" dirty="0"/>
              <a:t> cu </a:t>
            </a:r>
            <a:r>
              <a:rPr lang="en-US" dirty="0" err="1"/>
              <a:t>anii</a:t>
            </a:r>
            <a:r>
              <a:rPr lang="en-US" dirty="0"/>
              <a:t> 1600, </a:t>
            </a:r>
            <a:r>
              <a:rPr lang="en-US" dirty="0" err="1"/>
              <a:t>epidemia</a:t>
            </a:r>
            <a:r>
              <a:rPr lang="en-US" dirty="0"/>
              <a:t> de </a:t>
            </a:r>
            <a:r>
              <a:rPr lang="en-US" dirty="0" err="1"/>
              <a:t>tuberculoza</a:t>
            </a:r>
            <a:r>
              <a:rPr lang="en-US" dirty="0"/>
              <a:t>, </a:t>
            </a:r>
            <a:r>
              <a:rPr lang="en-US" dirty="0" err="1"/>
              <a:t>cunoscuta</a:t>
            </a:r>
            <a:r>
              <a:rPr lang="en-US" dirty="0"/>
              <a:t> sub </a:t>
            </a:r>
            <a:r>
              <a:rPr lang="en-US" dirty="0" err="1"/>
              <a:t>denumirea</a:t>
            </a:r>
            <a:r>
              <a:rPr lang="en-US" dirty="0"/>
              <a:t> de </a:t>
            </a:r>
            <a:r>
              <a:rPr lang="en-US" b="1" dirty="0" err="1"/>
              <a:t>Marea</a:t>
            </a:r>
            <a:r>
              <a:rPr lang="en-US" b="1" dirty="0"/>
              <a:t> </a:t>
            </a:r>
            <a:r>
              <a:rPr lang="en-US" b="1" dirty="0" err="1"/>
              <a:t>Ciuma</a:t>
            </a:r>
            <a:r>
              <a:rPr lang="en-US" b="1" dirty="0"/>
              <a:t> Alba</a:t>
            </a:r>
            <a:r>
              <a:rPr lang="en-US" dirty="0"/>
              <a:t>, a </a:t>
            </a:r>
            <a:r>
              <a:rPr lang="en-US" dirty="0" err="1"/>
              <a:t>devastat</a:t>
            </a:r>
            <a:r>
              <a:rPr lang="en-US" dirty="0"/>
              <a:t> </a:t>
            </a:r>
            <a:r>
              <a:rPr lang="en-US" dirty="0" err="1"/>
              <a:t>populatia</a:t>
            </a:r>
            <a:r>
              <a:rPr lang="en-US" dirty="0"/>
              <a:t> </a:t>
            </a:r>
            <a:r>
              <a:rPr lang="en-US" dirty="0" err="1"/>
              <a:t>europeana</a:t>
            </a:r>
            <a:r>
              <a:rPr lang="en-US" dirty="0"/>
              <a:t> </a:t>
            </a:r>
            <a:r>
              <a:rPr lang="en-US" dirty="0" err="1"/>
              <a:t>timp</a:t>
            </a:r>
            <a:r>
              <a:rPr lang="en-US" dirty="0"/>
              <a:t> de </a:t>
            </a:r>
            <a:r>
              <a:rPr lang="en-US" dirty="0" err="1"/>
              <a:t>aproximativ</a:t>
            </a:r>
            <a:r>
              <a:rPr lang="en-US" dirty="0"/>
              <a:t> 200 de </a:t>
            </a:r>
            <a:r>
              <a:rPr lang="en-US" dirty="0" err="1"/>
              <a:t>ani</a:t>
            </a:r>
            <a:r>
              <a:rPr lang="en-US" dirty="0"/>
              <a:t>, </a:t>
            </a:r>
            <a:r>
              <a:rPr lang="en-US" dirty="0" err="1"/>
              <a:t>ucigand</a:t>
            </a:r>
            <a:r>
              <a:rPr lang="en-US" dirty="0"/>
              <a:t> </a:t>
            </a:r>
            <a:r>
              <a:rPr lang="en-US" dirty="0" err="1"/>
              <a:t>fiecare</a:t>
            </a:r>
            <a:r>
              <a:rPr lang="en-US" dirty="0"/>
              <a:t> al </a:t>
            </a:r>
            <a:r>
              <a:rPr lang="en-US" dirty="0" err="1"/>
              <a:t>saptelea</a:t>
            </a:r>
            <a:r>
              <a:rPr lang="en-US" dirty="0"/>
              <a:t> </a:t>
            </a:r>
            <a:r>
              <a:rPr lang="en-US" dirty="0" err="1"/>
              <a:t>purtator</a:t>
            </a:r>
            <a:r>
              <a:rPr lang="en-US" dirty="0"/>
              <a:t>. Mai </a:t>
            </a:r>
            <a:r>
              <a:rPr lang="en-US" dirty="0" err="1"/>
              <a:t>tarziu</a:t>
            </a:r>
            <a:r>
              <a:rPr lang="en-US" dirty="0"/>
              <a:t>, </a:t>
            </a:r>
            <a:r>
              <a:rPr lang="en-US" dirty="0" err="1"/>
              <a:t>tuberculoza</a:t>
            </a:r>
            <a:r>
              <a:rPr lang="en-US" dirty="0"/>
              <a:t> a </a:t>
            </a:r>
            <a:r>
              <a:rPr lang="en-US" dirty="0" err="1"/>
              <a:t>devenit</a:t>
            </a:r>
            <a:r>
              <a:rPr lang="en-US" dirty="0"/>
              <a:t> o </a:t>
            </a:r>
            <a:r>
              <a:rPr lang="en-US" dirty="0" err="1"/>
              <a:t>problema</a:t>
            </a:r>
            <a:r>
              <a:rPr lang="en-US" dirty="0"/>
              <a:t> </a:t>
            </a:r>
            <a:r>
              <a:rPr lang="en-US" dirty="0" err="1"/>
              <a:t>constanta</a:t>
            </a:r>
            <a:r>
              <a:rPr lang="en-US" dirty="0"/>
              <a:t> in </a:t>
            </a:r>
            <a:r>
              <a:rPr lang="en-US" dirty="0" err="1"/>
              <a:t>cadrul</a:t>
            </a:r>
            <a:r>
              <a:rPr lang="en-US" dirty="0"/>
              <a:t> </a:t>
            </a:r>
            <a:r>
              <a:rPr lang="en-US" dirty="0" err="1"/>
              <a:t>coloniilor</a:t>
            </a:r>
            <a:r>
              <a:rPr lang="en-US" dirty="0"/>
              <a:t> din America. </a:t>
            </a:r>
            <a:r>
              <a:rPr lang="en-US" dirty="0" err="1"/>
              <a:t>Chiar</a:t>
            </a:r>
            <a:r>
              <a:rPr lang="en-US" dirty="0"/>
              <a:t> </a:t>
            </a:r>
            <a:r>
              <a:rPr lang="en-US" dirty="0" err="1"/>
              <a:t>si</a:t>
            </a:r>
            <a:r>
              <a:rPr lang="en-US" dirty="0"/>
              <a:t> </a:t>
            </a:r>
            <a:r>
              <a:rPr lang="en-US" b="1" dirty="0" err="1"/>
              <a:t>spre</a:t>
            </a:r>
            <a:r>
              <a:rPr lang="en-US" b="1" dirty="0"/>
              <a:t> </a:t>
            </a:r>
            <a:r>
              <a:rPr lang="en-US" b="1" dirty="0" err="1"/>
              <a:t>sfarsitul</a:t>
            </a:r>
            <a:r>
              <a:rPr lang="en-US" b="1" dirty="0"/>
              <a:t> </a:t>
            </a:r>
            <a:r>
              <a:rPr lang="en-US" b="1" dirty="0" err="1"/>
              <a:t>secolului</a:t>
            </a:r>
            <a:r>
              <a:rPr lang="en-US" b="1" dirty="0"/>
              <a:t> XIX, 10% din </a:t>
            </a:r>
            <a:r>
              <a:rPr lang="en-US" b="1" dirty="0" err="1"/>
              <a:t>totalul</a:t>
            </a:r>
            <a:r>
              <a:rPr lang="en-US" b="1" dirty="0"/>
              <a:t> </a:t>
            </a:r>
            <a:r>
              <a:rPr lang="en-US" b="1" dirty="0" err="1"/>
              <a:t>deceselor</a:t>
            </a:r>
            <a:r>
              <a:rPr lang="en-US" b="1" dirty="0"/>
              <a:t> </a:t>
            </a:r>
            <a:r>
              <a:rPr lang="en-US" b="1" dirty="0" err="1"/>
              <a:t>erau</a:t>
            </a:r>
            <a:r>
              <a:rPr lang="en-US" b="1" dirty="0"/>
              <a:t> </a:t>
            </a:r>
            <a:r>
              <a:rPr lang="en-US" b="1" dirty="0" err="1"/>
              <a:t>cauzate</a:t>
            </a:r>
            <a:r>
              <a:rPr lang="en-US" b="1" dirty="0"/>
              <a:t> de </a:t>
            </a:r>
            <a:r>
              <a:rPr lang="en-US" b="1" dirty="0" err="1"/>
              <a:t>tuberculoza</a:t>
            </a:r>
            <a:r>
              <a:rPr lang="en-US" dirty="0"/>
              <a:t>.</a:t>
            </a:r>
            <a:r>
              <a:rPr lang="ro-RO" dirty="0"/>
              <a:t> </a:t>
            </a:r>
            <a:r>
              <a:rPr lang="en-US" dirty="0"/>
              <a:t> </a:t>
            </a:r>
            <a:r>
              <a:rPr lang="en-US" b="1" u="sng" dirty="0">
                <a:hlinkClick r:id="rId2"/>
              </a:rPr>
              <a:t>In </a:t>
            </a:r>
            <a:r>
              <a:rPr lang="en-US" b="1" u="sng" dirty="0" err="1">
                <a:hlinkClick r:id="rId2"/>
              </a:rPr>
              <a:t>ciuda</a:t>
            </a:r>
            <a:r>
              <a:rPr lang="en-US" b="1" u="sng" dirty="0">
                <a:hlinkClick r:id="rId2"/>
              </a:rPr>
              <a:t> </a:t>
            </a:r>
            <a:r>
              <a:rPr lang="en-US" b="1" u="sng" dirty="0" err="1">
                <a:hlinkClick r:id="rId2"/>
              </a:rPr>
              <a:t>descoperirii</a:t>
            </a:r>
            <a:r>
              <a:rPr lang="en-US" b="1" u="sng" dirty="0">
                <a:hlinkClick r:id="rId2"/>
              </a:rPr>
              <a:t> </a:t>
            </a:r>
            <a:r>
              <a:rPr lang="en-US" b="1" u="sng" dirty="0" err="1">
                <a:hlinkClick r:id="rId2"/>
              </a:rPr>
              <a:t>leacului</a:t>
            </a:r>
            <a:r>
              <a:rPr lang="en-US" b="1" u="sng" dirty="0">
                <a:hlinkClick r:id="rId2"/>
              </a:rPr>
              <a:t>, </a:t>
            </a:r>
            <a:r>
              <a:rPr lang="en-US" b="1" u="sng" dirty="0" err="1">
                <a:hlinkClick r:id="rId2"/>
              </a:rPr>
              <a:t>tuberculoza</a:t>
            </a:r>
            <a:r>
              <a:rPr lang="en-US" b="1" u="sng" dirty="0">
                <a:hlinkClick r:id="rId2"/>
              </a:rPr>
              <a:t> continua </a:t>
            </a:r>
            <a:r>
              <a:rPr lang="en-US" b="1" u="sng" dirty="0" err="1">
                <a:hlinkClick r:id="rId2"/>
              </a:rPr>
              <a:t>sa</a:t>
            </a:r>
            <a:r>
              <a:rPr lang="en-US" b="1" u="sng" dirty="0">
                <a:hlinkClick r:id="rId2"/>
              </a:rPr>
              <a:t> </a:t>
            </a:r>
            <a:r>
              <a:rPr lang="en-US" b="1" u="sng" dirty="0" err="1">
                <a:hlinkClick r:id="rId2"/>
              </a:rPr>
              <a:t>infecteze</a:t>
            </a:r>
            <a:r>
              <a:rPr lang="en-US" b="1" u="sng" dirty="0">
                <a:hlinkClick r:id="rId2"/>
              </a:rPr>
              <a:t> 8 </a:t>
            </a:r>
            <a:r>
              <a:rPr lang="en-US" b="1" u="sng" dirty="0" err="1">
                <a:hlinkClick r:id="rId2"/>
              </a:rPr>
              <a:t>milioane</a:t>
            </a:r>
            <a:r>
              <a:rPr lang="en-US" b="1" u="sng" dirty="0">
                <a:hlinkClick r:id="rId2"/>
              </a:rPr>
              <a:t> de </a:t>
            </a:r>
            <a:r>
              <a:rPr lang="en-US" b="1" u="sng" dirty="0" err="1">
                <a:hlinkClick r:id="rId2"/>
              </a:rPr>
              <a:t>oameni</a:t>
            </a:r>
            <a:r>
              <a:rPr lang="en-US" b="1" u="sng" dirty="0">
                <a:hlinkClick r:id="rId2"/>
              </a:rPr>
              <a:t>, </a:t>
            </a:r>
            <a:r>
              <a:rPr lang="en-US" b="1" u="sng" dirty="0" err="1">
                <a:hlinkClick r:id="rId2"/>
              </a:rPr>
              <a:t>dintre</a:t>
            </a:r>
            <a:r>
              <a:rPr lang="en-US" b="1" u="sng" dirty="0">
                <a:hlinkClick r:id="rId2"/>
              </a:rPr>
              <a:t> care 2 </a:t>
            </a:r>
            <a:r>
              <a:rPr lang="en-US" b="1" u="sng" dirty="0" err="1">
                <a:hlinkClick r:id="rId2"/>
              </a:rPr>
              <a:t>milioane</a:t>
            </a:r>
            <a:r>
              <a:rPr lang="en-US" b="1" u="sng" dirty="0">
                <a:hlinkClick r:id="rId2"/>
              </a:rPr>
              <a:t> ii cad </a:t>
            </a:r>
            <a:r>
              <a:rPr lang="en-US" b="1" u="sng" dirty="0" err="1">
                <a:hlinkClick r:id="rId2"/>
              </a:rPr>
              <a:t>victime</a:t>
            </a:r>
            <a:r>
              <a:rPr lang="en-US" b="1" u="sng" dirty="0">
                <a:hlinkClick r:id="rId2"/>
              </a:rPr>
              <a:t> </a:t>
            </a:r>
            <a:r>
              <a:rPr lang="en-US" b="1" u="sng" dirty="0" err="1">
                <a:hlinkClick r:id="rId2"/>
              </a:rPr>
              <a:t>anual</a:t>
            </a:r>
            <a:r>
              <a:rPr lang="en-US" b="1" u="sng" dirty="0">
                <a:hlinkClick r:id="rId2"/>
              </a:rPr>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HOLERA</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t>Locuitorii</a:t>
            </a:r>
            <a:r>
              <a:rPr lang="en-US" dirty="0"/>
              <a:t> </a:t>
            </a:r>
            <a:r>
              <a:rPr lang="en-US" dirty="0" err="1"/>
              <a:t>Indiei</a:t>
            </a:r>
            <a:r>
              <a:rPr lang="en-US" dirty="0"/>
              <a:t> </a:t>
            </a:r>
            <a:r>
              <a:rPr lang="en-US" dirty="0" err="1"/>
              <a:t>sunt</a:t>
            </a:r>
            <a:r>
              <a:rPr lang="en-US" dirty="0"/>
              <a:t> </a:t>
            </a:r>
            <a:r>
              <a:rPr lang="en-US" dirty="0" err="1"/>
              <a:t>veterani</a:t>
            </a:r>
            <a:r>
              <a:rPr lang="en-US" dirty="0"/>
              <a:t> in </a:t>
            </a:r>
            <a:r>
              <a:rPr lang="en-US" dirty="0" err="1"/>
              <a:t>ceea</a:t>
            </a:r>
            <a:r>
              <a:rPr lang="en-US" dirty="0"/>
              <a:t> </a:t>
            </a:r>
            <a:r>
              <a:rPr lang="en-US" dirty="0" err="1"/>
              <a:t>ce</a:t>
            </a:r>
            <a:r>
              <a:rPr lang="en-US" dirty="0"/>
              <a:t> </a:t>
            </a:r>
            <a:r>
              <a:rPr lang="en-US" dirty="0" err="1"/>
              <a:t>priveste</a:t>
            </a:r>
            <a:r>
              <a:rPr lang="en-US" dirty="0"/>
              <a:t> </a:t>
            </a:r>
            <a:r>
              <a:rPr lang="en-US" dirty="0" err="1"/>
              <a:t>lupta</a:t>
            </a:r>
            <a:r>
              <a:rPr lang="en-US" dirty="0"/>
              <a:t> cu </a:t>
            </a:r>
            <a:r>
              <a:rPr lang="en-US" dirty="0" err="1"/>
              <a:t>holera</a:t>
            </a:r>
            <a:r>
              <a:rPr lang="en-US" dirty="0"/>
              <a:t>, </a:t>
            </a:r>
            <a:r>
              <a:rPr lang="en-US" dirty="0" err="1"/>
              <a:t>insa</a:t>
            </a:r>
            <a:r>
              <a:rPr lang="en-US" dirty="0"/>
              <a:t> </a:t>
            </a:r>
            <a:r>
              <a:rPr lang="en-US" dirty="0" err="1"/>
              <a:t>abia</a:t>
            </a:r>
            <a:r>
              <a:rPr lang="en-US" dirty="0"/>
              <a:t> in </a:t>
            </a:r>
            <a:r>
              <a:rPr lang="en-US" dirty="0" err="1"/>
              <a:t>secolul</a:t>
            </a:r>
            <a:r>
              <a:rPr lang="en-US" dirty="0"/>
              <a:t> XIX </a:t>
            </a:r>
            <a:r>
              <a:rPr lang="en-US" dirty="0" err="1"/>
              <a:t>restul</a:t>
            </a:r>
            <a:r>
              <a:rPr lang="en-US" dirty="0"/>
              <a:t> </a:t>
            </a:r>
            <a:r>
              <a:rPr lang="en-US" dirty="0" err="1"/>
              <a:t>lumii</a:t>
            </a:r>
            <a:r>
              <a:rPr lang="en-US" dirty="0"/>
              <a:t> a </a:t>
            </a:r>
            <a:r>
              <a:rPr lang="en-US" dirty="0" err="1"/>
              <a:t>avut</a:t>
            </a:r>
            <a:r>
              <a:rPr lang="en-US" dirty="0"/>
              <a:t> </a:t>
            </a:r>
            <a:r>
              <a:rPr lang="en-US" dirty="0" err="1"/>
              <a:t>ocazia</a:t>
            </a:r>
            <a:r>
              <a:rPr lang="en-US" dirty="0"/>
              <a:t> </a:t>
            </a:r>
            <a:r>
              <a:rPr lang="en-US" dirty="0" err="1"/>
              <a:t>sa</a:t>
            </a:r>
            <a:r>
              <a:rPr lang="en-US" dirty="0"/>
              <a:t> </a:t>
            </a:r>
            <a:r>
              <a:rPr lang="en-US" dirty="0" err="1"/>
              <a:t>vada</a:t>
            </a:r>
            <a:r>
              <a:rPr lang="en-US" dirty="0"/>
              <a:t> cu </a:t>
            </a:r>
            <a:r>
              <a:rPr lang="en-US" dirty="0" err="1"/>
              <a:t>ce</a:t>
            </a:r>
            <a:r>
              <a:rPr lang="en-US" dirty="0"/>
              <a:t> </a:t>
            </a:r>
            <a:r>
              <a:rPr lang="en-US" dirty="0" err="1"/>
              <a:t>monstru</a:t>
            </a:r>
            <a:r>
              <a:rPr lang="en-US" dirty="0"/>
              <a:t> se </a:t>
            </a:r>
            <a:r>
              <a:rPr lang="en-US" dirty="0" err="1"/>
              <a:t>lupta</a:t>
            </a:r>
            <a:r>
              <a:rPr lang="en-US" dirty="0"/>
              <a:t> </a:t>
            </a:r>
            <a:r>
              <a:rPr lang="en-US" dirty="0" err="1"/>
              <a:t>populatia</a:t>
            </a:r>
            <a:r>
              <a:rPr lang="en-US" dirty="0"/>
              <a:t> </a:t>
            </a:r>
            <a:r>
              <a:rPr lang="en-US" dirty="0" err="1"/>
              <a:t>indiana</a:t>
            </a:r>
            <a:r>
              <a:rPr lang="en-US" dirty="0"/>
              <a:t>. In </a:t>
            </a:r>
            <a:r>
              <a:rPr lang="en-US" dirty="0" err="1"/>
              <a:t>aceasta</a:t>
            </a:r>
            <a:r>
              <a:rPr lang="en-US" dirty="0"/>
              <a:t> </a:t>
            </a:r>
            <a:r>
              <a:rPr lang="en-US" dirty="0" err="1"/>
              <a:t>perioada</a:t>
            </a:r>
            <a:r>
              <a:rPr lang="en-US" dirty="0"/>
              <a:t>, </a:t>
            </a:r>
            <a:r>
              <a:rPr lang="en-US" dirty="0" err="1"/>
              <a:t>cand</a:t>
            </a:r>
            <a:r>
              <a:rPr lang="en-US" dirty="0"/>
              <a:t> </a:t>
            </a:r>
            <a:r>
              <a:rPr lang="en-US" dirty="0" err="1"/>
              <a:t>comertul</a:t>
            </a:r>
            <a:r>
              <a:rPr lang="en-US" dirty="0"/>
              <a:t> </a:t>
            </a:r>
            <a:r>
              <a:rPr lang="en-US" dirty="0" err="1"/>
              <a:t>si</a:t>
            </a:r>
            <a:r>
              <a:rPr lang="en-US" dirty="0"/>
              <a:t> </a:t>
            </a:r>
            <a:r>
              <a:rPr lang="en-US" dirty="0" err="1"/>
              <a:t>turismul</a:t>
            </a:r>
            <a:r>
              <a:rPr lang="en-US" dirty="0"/>
              <a:t> au </a:t>
            </a:r>
            <a:r>
              <a:rPr lang="en-US" dirty="0" err="1"/>
              <a:t>cunoscut</a:t>
            </a:r>
            <a:r>
              <a:rPr lang="en-US" dirty="0"/>
              <a:t> o </a:t>
            </a:r>
            <a:r>
              <a:rPr lang="en-US" dirty="0" err="1"/>
              <a:t>inflorire</a:t>
            </a:r>
            <a:r>
              <a:rPr lang="en-US" dirty="0"/>
              <a:t> </a:t>
            </a:r>
            <a:r>
              <a:rPr lang="en-US" dirty="0" err="1"/>
              <a:t>fara</a:t>
            </a:r>
            <a:r>
              <a:rPr lang="en-US" dirty="0"/>
              <a:t> precedent, </a:t>
            </a:r>
            <a:r>
              <a:rPr lang="en-US" dirty="0" err="1"/>
              <a:t>virusul</a:t>
            </a:r>
            <a:r>
              <a:rPr lang="en-US" dirty="0"/>
              <a:t> a </a:t>
            </a:r>
            <a:r>
              <a:rPr lang="en-US" dirty="0" err="1"/>
              <a:t>avut</a:t>
            </a:r>
            <a:r>
              <a:rPr lang="en-US" dirty="0"/>
              <a:t> </a:t>
            </a:r>
            <a:r>
              <a:rPr lang="en-US" dirty="0" err="1"/>
              <a:t>ocazia</a:t>
            </a:r>
            <a:r>
              <a:rPr lang="en-US" dirty="0"/>
              <a:t> </a:t>
            </a:r>
            <a:r>
              <a:rPr lang="en-US" dirty="0" err="1"/>
              <a:t>unica</a:t>
            </a:r>
            <a:r>
              <a:rPr lang="en-US" dirty="0"/>
              <a:t> de a </a:t>
            </a:r>
            <a:r>
              <a:rPr lang="en-US" dirty="0" err="1"/>
              <a:t>calatori</a:t>
            </a:r>
            <a:r>
              <a:rPr lang="en-US" dirty="0"/>
              <a:t> </a:t>
            </a:r>
            <a:r>
              <a:rPr lang="en-US" dirty="0" err="1"/>
              <a:t>fara</a:t>
            </a:r>
            <a:r>
              <a:rPr lang="en-US" dirty="0"/>
              <a:t> </a:t>
            </a:r>
            <a:r>
              <a:rPr lang="en-US" dirty="0" err="1"/>
              <a:t>pasaport</a:t>
            </a:r>
            <a:r>
              <a:rPr lang="en-US" dirty="0"/>
              <a:t> </a:t>
            </a:r>
            <a:r>
              <a:rPr lang="en-US" dirty="0" err="1"/>
              <a:t>peste</a:t>
            </a:r>
            <a:r>
              <a:rPr lang="en-US" dirty="0"/>
              <a:t> granite, </a:t>
            </a:r>
            <a:r>
              <a:rPr lang="en-US" dirty="0" err="1"/>
              <a:t>catre</a:t>
            </a:r>
            <a:r>
              <a:rPr lang="en-US" dirty="0"/>
              <a:t> China, </a:t>
            </a:r>
            <a:r>
              <a:rPr lang="en-US" dirty="0" err="1"/>
              <a:t>Japonia</a:t>
            </a:r>
            <a:r>
              <a:rPr lang="en-US" dirty="0"/>
              <a:t>, Africa de Nord, </a:t>
            </a:r>
            <a:r>
              <a:rPr lang="en-US" dirty="0" err="1"/>
              <a:t>Estul</a:t>
            </a:r>
            <a:r>
              <a:rPr lang="en-US" dirty="0"/>
              <a:t> </a:t>
            </a:r>
            <a:r>
              <a:rPr lang="en-US" dirty="0" err="1"/>
              <a:t>Mijlociu</a:t>
            </a:r>
            <a:r>
              <a:rPr lang="en-US" dirty="0"/>
              <a:t> </a:t>
            </a:r>
            <a:r>
              <a:rPr lang="en-US" dirty="0" err="1"/>
              <a:t>si</a:t>
            </a:r>
            <a:r>
              <a:rPr lang="en-US" dirty="0"/>
              <a:t> </a:t>
            </a:r>
            <a:r>
              <a:rPr lang="en-US" dirty="0" err="1"/>
              <a:t>Europa</a:t>
            </a:r>
            <a:r>
              <a:rPr lang="en-US" dirty="0"/>
              <a:t>. </a:t>
            </a:r>
            <a:r>
              <a:rPr lang="en-US" b="1" dirty="0"/>
              <a:t>Din </a:t>
            </a:r>
            <a:r>
              <a:rPr lang="en-US" b="1" dirty="0" err="1"/>
              <a:t>secolul</a:t>
            </a:r>
            <a:r>
              <a:rPr lang="en-US" b="1" dirty="0"/>
              <a:t> XIX </a:t>
            </a:r>
            <a:r>
              <a:rPr lang="en-US" b="1" dirty="0" err="1"/>
              <a:t>pana</a:t>
            </a:r>
            <a:r>
              <a:rPr lang="en-US" b="1" dirty="0"/>
              <a:t> in </a:t>
            </a:r>
            <a:r>
              <a:rPr lang="en-US" b="1" dirty="0" err="1"/>
              <a:t>prezent</a:t>
            </a:r>
            <a:r>
              <a:rPr lang="en-US" b="1" dirty="0"/>
              <a:t> au </a:t>
            </a:r>
            <a:r>
              <a:rPr lang="en-US" b="1" dirty="0" err="1"/>
              <a:t>avut</a:t>
            </a:r>
            <a:r>
              <a:rPr lang="en-US" b="1" dirty="0"/>
              <a:t> loc </a:t>
            </a:r>
            <a:r>
              <a:rPr lang="en-US" b="1" dirty="0" err="1"/>
              <a:t>sase</a:t>
            </a:r>
            <a:r>
              <a:rPr lang="en-US" b="1" dirty="0"/>
              <a:t> </a:t>
            </a:r>
            <a:r>
              <a:rPr lang="en-US" b="1" dirty="0" err="1"/>
              <a:t>epidemii</a:t>
            </a:r>
            <a:r>
              <a:rPr lang="en-US" b="1" dirty="0"/>
              <a:t> de </a:t>
            </a:r>
            <a:r>
              <a:rPr lang="en-US" b="1" dirty="0" err="1"/>
              <a:t>holera</a:t>
            </a:r>
            <a:r>
              <a:rPr lang="en-US" b="1" dirty="0"/>
              <a:t> care au </a:t>
            </a:r>
            <a:r>
              <a:rPr lang="en-US" b="1" dirty="0" err="1"/>
              <a:t>rapus</a:t>
            </a:r>
            <a:r>
              <a:rPr lang="en-US" b="1" dirty="0"/>
              <a:t> </a:t>
            </a:r>
            <a:r>
              <a:rPr lang="en-US" b="1" dirty="0" err="1"/>
              <a:t>milioane</a:t>
            </a:r>
            <a:r>
              <a:rPr lang="en-US" b="1" dirty="0"/>
              <a:t> de </a:t>
            </a:r>
            <a:r>
              <a:rPr lang="en-US" b="1" dirty="0" err="1"/>
              <a:t>vieti</a:t>
            </a:r>
            <a:r>
              <a:rPr lang="en-US" b="1" dirty="0"/>
              <a:t> </a:t>
            </a:r>
            <a:r>
              <a:rPr lang="en-US" b="1" dirty="0" err="1"/>
              <a:t>omenesti</a:t>
            </a:r>
            <a:r>
              <a:rPr lang="en-US" b="1" dirty="0"/>
              <a:t>.</a:t>
            </a:r>
            <a:r>
              <a:rPr lang="ro-RO" b="1" dirty="0"/>
              <a:t> </a:t>
            </a:r>
            <a:r>
              <a:rPr lang="en-US" dirty="0"/>
              <a:t>in </a:t>
            </a:r>
            <a:r>
              <a:rPr lang="en-US" dirty="0" err="1"/>
              <a:t>anul</a:t>
            </a:r>
            <a:r>
              <a:rPr lang="en-US" dirty="0"/>
              <a:t> 1961 un </a:t>
            </a:r>
            <a:r>
              <a:rPr lang="en-US" dirty="0" err="1"/>
              <a:t>nou</a:t>
            </a:r>
            <a:r>
              <a:rPr lang="en-US" dirty="0"/>
              <a:t> tip de </a:t>
            </a:r>
            <a:r>
              <a:rPr lang="en-US" dirty="0" err="1"/>
              <a:t>holera</a:t>
            </a:r>
            <a:r>
              <a:rPr lang="en-US" dirty="0"/>
              <a:t> </a:t>
            </a:r>
            <a:r>
              <a:rPr lang="en-US" dirty="0" err="1"/>
              <a:t>isi</a:t>
            </a:r>
            <a:r>
              <a:rPr lang="en-US" dirty="0"/>
              <a:t> </a:t>
            </a:r>
            <a:r>
              <a:rPr lang="en-US" dirty="0" err="1"/>
              <a:t>facea</a:t>
            </a:r>
            <a:r>
              <a:rPr lang="en-US" dirty="0"/>
              <a:t> </a:t>
            </a:r>
            <a:r>
              <a:rPr lang="en-US" dirty="0" err="1"/>
              <a:t>aparitia</a:t>
            </a:r>
            <a:r>
              <a:rPr lang="en-US" dirty="0"/>
              <a:t> in </a:t>
            </a:r>
            <a:r>
              <a:rPr lang="en-US" dirty="0" err="1"/>
              <a:t>Indonezia</a:t>
            </a:r>
            <a:r>
              <a:rPr lang="en-US" dirty="0"/>
              <a:t>, </a:t>
            </a:r>
            <a:r>
              <a:rPr lang="en-US" dirty="0" err="1"/>
              <a:t>pentru</a:t>
            </a:r>
            <a:r>
              <a:rPr lang="en-US" dirty="0"/>
              <a:t> a se </a:t>
            </a:r>
            <a:r>
              <a:rPr lang="en-US" dirty="0" err="1"/>
              <a:t>raspandi</a:t>
            </a:r>
            <a:r>
              <a:rPr lang="en-US" dirty="0"/>
              <a:t> in </a:t>
            </a:r>
            <a:r>
              <a:rPr lang="en-US" dirty="0" err="1"/>
              <a:t>cele</a:t>
            </a:r>
            <a:r>
              <a:rPr lang="en-US" dirty="0"/>
              <a:t> din </a:t>
            </a:r>
            <a:r>
              <a:rPr lang="en-US" dirty="0" err="1"/>
              <a:t>urma</a:t>
            </a:r>
            <a:r>
              <a:rPr lang="en-US" dirty="0"/>
              <a:t> in </a:t>
            </a:r>
            <a:r>
              <a:rPr lang="en-US" dirty="0" err="1"/>
              <a:t>intreaga</a:t>
            </a:r>
            <a:r>
              <a:rPr lang="en-US" dirty="0"/>
              <a:t> </a:t>
            </a:r>
            <a:r>
              <a:rPr lang="en-US" dirty="0" err="1"/>
              <a:t>lume</a:t>
            </a:r>
            <a:r>
              <a:rPr lang="en-US" dirty="0"/>
              <a:t>. </a:t>
            </a:r>
            <a:r>
              <a:rPr lang="en-US" b="1" dirty="0" err="1"/>
              <a:t>Tacuta</a:t>
            </a:r>
            <a:r>
              <a:rPr lang="en-US" b="1" dirty="0"/>
              <a:t> </a:t>
            </a:r>
            <a:r>
              <a:rPr lang="en-US" b="1" dirty="0" err="1"/>
              <a:t>pandemie</a:t>
            </a:r>
            <a:r>
              <a:rPr lang="en-US" b="1" dirty="0"/>
              <a:t> continua </a:t>
            </a:r>
            <a:r>
              <a:rPr lang="en-US" b="1" dirty="0" err="1"/>
              <a:t>si</a:t>
            </a:r>
            <a:r>
              <a:rPr lang="en-US" b="1" dirty="0"/>
              <a:t> in </a:t>
            </a:r>
            <a:r>
              <a:rPr lang="en-US" b="1" dirty="0" err="1"/>
              <a:t>prezent</a:t>
            </a:r>
            <a:r>
              <a:rPr lang="en-US" b="1" dirty="0"/>
              <a:t>. In 1991, 300.000 de </a:t>
            </a:r>
            <a:r>
              <a:rPr lang="en-US" b="1" dirty="0" err="1"/>
              <a:t>oameni</a:t>
            </a:r>
            <a:r>
              <a:rPr lang="en-US" b="1" dirty="0"/>
              <a:t> s-au </a:t>
            </a:r>
            <a:r>
              <a:rPr lang="en-US" b="1" dirty="0" err="1"/>
              <a:t>imbolnavit</a:t>
            </a:r>
            <a:r>
              <a:rPr lang="en-US" b="1" dirty="0"/>
              <a:t> de </a:t>
            </a:r>
            <a:r>
              <a:rPr lang="en-US" b="1" dirty="0" err="1"/>
              <a:t>holera</a:t>
            </a:r>
            <a:r>
              <a:rPr lang="en-US" b="1" dirty="0"/>
              <a:t>, </a:t>
            </a:r>
            <a:r>
              <a:rPr lang="en-US" b="1" dirty="0" err="1"/>
              <a:t>iar</a:t>
            </a:r>
            <a:r>
              <a:rPr lang="en-US" b="1" dirty="0"/>
              <a:t> </a:t>
            </a:r>
            <a:r>
              <a:rPr lang="en-US" b="1" dirty="0" err="1"/>
              <a:t>dintre</a:t>
            </a:r>
            <a:r>
              <a:rPr lang="en-US" b="1" dirty="0"/>
              <a:t> </a:t>
            </a:r>
            <a:r>
              <a:rPr lang="en-US" b="1" dirty="0" err="1"/>
              <a:t>acestia</a:t>
            </a:r>
            <a:r>
              <a:rPr lang="en-US" b="1" dirty="0"/>
              <a:t> 4 000 au </a:t>
            </a:r>
            <a:r>
              <a:rPr lang="en-US" b="1" dirty="0" err="1"/>
              <a:t>decedat</a:t>
            </a:r>
            <a:r>
              <a:rPr lang="en-US" b="1" dirty="0"/>
              <a:t> in </a:t>
            </a:r>
            <a:r>
              <a:rPr lang="en-US" b="1" dirty="0" err="1"/>
              <a:t>urma</a:t>
            </a:r>
            <a:r>
              <a:rPr lang="en-US" b="1" dirty="0"/>
              <a:t> </a:t>
            </a:r>
            <a:r>
              <a:rPr lang="en-US" b="1" dirty="0" err="1"/>
              <a:t>contractarii</a:t>
            </a:r>
            <a:r>
              <a:rPr lang="en-US" b="1" dirty="0"/>
              <a:t> </a:t>
            </a:r>
            <a:r>
              <a:rPr lang="en-US" b="1" dirty="0" err="1"/>
              <a:t>bacteriei</a:t>
            </a:r>
            <a:r>
              <a:rPr lang="en-US" b="1" dirty="0"/>
              <a:t>.</a:t>
            </a:r>
            <a:br>
              <a:rPr lang="en-US" b="1"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FEBRA GALBENA</a:t>
            </a:r>
            <a:endParaRPr lang="en-US" dirty="0"/>
          </a:p>
        </p:txBody>
      </p:sp>
      <p:sp>
        <p:nvSpPr>
          <p:cNvPr id="3" name="Content Placeholder 2"/>
          <p:cNvSpPr>
            <a:spLocks noGrp="1"/>
          </p:cNvSpPr>
          <p:nvPr>
            <p:ph idx="1"/>
          </p:nvPr>
        </p:nvSpPr>
        <p:spPr/>
        <p:txBody>
          <a:bodyPr/>
          <a:lstStyle/>
          <a:p>
            <a:r>
              <a:rPr lang="en-US" dirty="0"/>
              <a:t> </a:t>
            </a:r>
            <a:r>
              <a:rPr lang="en-US" dirty="0" err="1"/>
              <a:t>Cand</a:t>
            </a:r>
            <a:r>
              <a:rPr lang="en-US" dirty="0"/>
              <a:t> </a:t>
            </a:r>
            <a:r>
              <a:rPr lang="en-US" b="1" u="sng" dirty="0" err="1">
                <a:hlinkClick r:id="rId2"/>
              </a:rPr>
              <a:t>imparatul</a:t>
            </a:r>
            <a:r>
              <a:rPr lang="en-US" b="1" u="sng" dirty="0">
                <a:hlinkClick r:id="rId2"/>
              </a:rPr>
              <a:t> Napoleon</a:t>
            </a:r>
            <a:r>
              <a:rPr lang="en-US" dirty="0"/>
              <a:t> a </a:t>
            </a:r>
            <a:r>
              <a:rPr lang="en-US" dirty="0" err="1"/>
              <a:t>trimis</a:t>
            </a:r>
            <a:r>
              <a:rPr lang="en-US" dirty="0"/>
              <a:t> o </a:t>
            </a:r>
            <a:r>
              <a:rPr lang="en-US" dirty="0" err="1"/>
              <a:t>armata</a:t>
            </a:r>
            <a:r>
              <a:rPr lang="en-US" dirty="0"/>
              <a:t> de 33.000 de </a:t>
            </a:r>
            <a:r>
              <a:rPr lang="en-US" dirty="0" err="1"/>
              <a:t>soldati</a:t>
            </a:r>
            <a:r>
              <a:rPr lang="en-US" dirty="0"/>
              <a:t> in America de Nord, 29.000 </a:t>
            </a:r>
            <a:r>
              <a:rPr lang="en-US" dirty="0" err="1"/>
              <a:t>dintre</a:t>
            </a:r>
            <a:r>
              <a:rPr lang="en-US" dirty="0"/>
              <a:t> </a:t>
            </a:r>
            <a:r>
              <a:rPr lang="en-US" dirty="0" err="1"/>
              <a:t>acestia</a:t>
            </a:r>
            <a:r>
              <a:rPr lang="en-US" dirty="0"/>
              <a:t> au </a:t>
            </a:r>
            <a:r>
              <a:rPr lang="en-US" dirty="0" err="1"/>
              <a:t>fost</a:t>
            </a:r>
            <a:r>
              <a:rPr lang="en-US" dirty="0"/>
              <a:t> </a:t>
            </a:r>
            <a:r>
              <a:rPr lang="en-US" dirty="0" err="1"/>
              <a:t>rapusi</a:t>
            </a:r>
            <a:r>
              <a:rPr lang="en-US" dirty="0"/>
              <a:t> de </a:t>
            </a:r>
            <a:r>
              <a:rPr lang="en-US" dirty="0" err="1"/>
              <a:t>febra</a:t>
            </a:r>
            <a:r>
              <a:rPr lang="en-US" dirty="0"/>
              <a:t> </a:t>
            </a:r>
            <a:r>
              <a:rPr lang="en-US" dirty="0" err="1"/>
              <a:t>galbena</a:t>
            </a:r>
            <a:r>
              <a:rPr lang="en-US" dirty="0"/>
              <a:t>. Napoleon a </a:t>
            </a:r>
            <a:r>
              <a:rPr lang="en-US" dirty="0" err="1"/>
              <a:t>fost</a:t>
            </a:r>
            <a:r>
              <a:rPr lang="en-US" dirty="0"/>
              <a:t> </a:t>
            </a:r>
            <a:r>
              <a:rPr lang="en-US" dirty="0" err="1"/>
              <a:t>atat</a:t>
            </a:r>
            <a:r>
              <a:rPr lang="en-US" dirty="0"/>
              <a:t> de </a:t>
            </a:r>
            <a:r>
              <a:rPr lang="en-US" dirty="0" err="1"/>
              <a:t>socat</a:t>
            </a:r>
            <a:r>
              <a:rPr lang="en-US" dirty="0"/>
              <a:t> de </a:t>
            </a:r>
            <a:r>
              <a:rPr lang="en-US" dirty="0" err="1"/>
              <a:t>pierderile</a:t>
            </a:r>
            <a:r>
              <a:rPr lang="en-US" dirty="0"/>
              <a:t> </a:t>
            </a:r>
            <a:r>
              <a:rPr lang="en-US" dirty="0" err="1"/>
              <a:t>suferite</a:t>
            </a:r>
            <a:r>
              <a:rPr lang="en-US" dirty="0"/>
              <a:t>, </a:t>
            </a:r>
            <a:r>
              <a:rPr lang="en-US" dirty="0" err="1"/>
              <a:t>incat</a:t>
            </a:r>
            <a:r>
              <a:rPr lang="en-US" dirty="0"/>
              <a:t> a </a:t>
            </a:r>
            <a:r>
              <a:rPr lang="en-US" dirty="0" err="1"/>
              <a:t>decis</a:t>
            </a:r>
            <a:r>
              <a:rPr lang="en-US" dirty="0"/>
              <a:t> ca nu </a:t>
            </a:r>
            <a:r>
              <a:rPr lang="en-US" dirty="0" err="1"/>
              <a:t>merita</a:t>
            </a:r>
            <a:r>
              <a:rPr lang="en-US" dirty="0"/>
              <a:t> </a:t>
            </a:r>
            <a:r>
              <a:rPr lang="en-US" dirty="0" err="1"/>
              <a:t>sa</a:t>
            </a:r>
            <a:r>
              <a:rPr lang="en-US" dirty="0"/>
              <a:t> </a:t>
            </a:r>
            <a:r>
              <a:rPr lang="en-US" dirty="0" err="1"/>
              <a:t>isi</a:t>
            </a:r>
            <a:r>
              <a:rPr lang="en-US" dirty="0"/>
              <a:t> </a:t>
            </a:r>
            <a:r>
              <a:rPr lang="en-US" dirty="0" err="1"/>
              <a:t>asume</a:t>
            </a:r>
            <a:r>
              <a:rPr lang="en-US" dirty="0"/>
              <a:t> un </a:t>
            </a:r>
            <a:r>
              <a:rPr lang="en-US" dirty="0" err="1"/>
              <a:t>risc</a:t>
            </a:r>
            <a:r>
              <a:rPr lang="en-US" dirty="0"/>
              <a:t> </a:t>
            </a:r>
            <a:r>
              <a:rPr lang="en-US" dirty="0" err="1"/>
              <a:t>atat</a:t>
            </a:r>
            <a:r>
              <a:rPr lang="en-US" dirty="0"/>
              <a:t> de mare </a:t>
            </a:r>
            <a:r>
              <a:rPr lang="en-US" dirty="0" err="1"/>
              <a:t>pentru</a:t>
            </a:r>
            <a:r>
              <a:rPr lang="en-US" dirty="0"/>
              <a:t> </a:t>
            </a:r>
            <a:r>
              <a:rPr lang="en-US" dirty="0" err="1"/>
              <a:t>acest</a:t>
            </a:r>
            <a:r>
              <a:rPr lang="en-US" dirty="0"/>
              <a:t> </a:t>
            </a:r>
            <a:r>
              <a:rPr lang="en-US" dirty="0" err="1"/>
              <a:t>teritoriu</a:t>
            </a:r>
            <a:r>
              <a:rPr lang="en-US" dirty="0"/>
              <a:t>, </a:t>
            </a:r>
            <a:r>
              <a:rPr lang="en-US" dirty="0" err="1"/>
              <a:t>prin</a:t>
            </a:r>
            <a:r>
              <a:rPr lang="en-US" dirty="0"/>
              <a:t> </a:t>
            </a:r>
            <a:r>
              <a:rPr lang="en-US" dirty="0" err="1"/>
              <a:t>urmare</a:t>
            </a:r>
            <a:r>
              <a:rPr lang="en-US" dirty="0"/>
              <a:t> </a:t>
            </a:r>
            <a:r>
              <a:rPr lang="en-US" dirty="0" err="1"/>
              <a:t>Franta</a:t>
            </a:r>
            <a:r>
              <a:rPr lang="en-US" dirty="0"/>
              <a:t> a </a:t>
            </a:r>
            <a:r>
              <a:rPr lang="en-US" dirty="0" err="1"/>
              <a:t>vandut</a:t>
            </a:r>
            <a:r>
              <a:rPr lang="en-US" dirty="0"/>
              <a:t> </a:t>
            </a:r>
            <a:r>
              <a:rPr lang="en-US" dirty="0" err="1"/>
              <a:t>teritoriul</a:t>
            </a:r>
            <a:r>
              <a:rPr lang="en-US" dirty="0"/>
              <a:t> </a:t>
            </a:r>
            <a:r>
              <a:rPr lang="en-US" dirty="0" err="1"/>
              <a:t>Statelor</a:t>
            </a:r>
            <a:r>
              <a:rPr lang="en-US" dirty="0"/>
              <a:t> Unite.</a:t>
            </a:r>
            <a:br>
              <a:rPr lang="en-US"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TIFOSUL EPIDEMIC</a:t>
            </a:r>
            <a:endParaRPr lang="en-US" dirty="0"/>
          </a:p>
        </p:txBody>
      </p:sp>
      <p:sp>
        <p:nvSpPr>
          <p:cNvPr id="3" name="Content Placeholder 2"/>
          <p:cNvSpPr>
            <a:spLocks noGrp="1"/>
          </p:cNvSpPr>
          <p:nvPr>
            <p:ph idx="1"/>
          </p:nvPr>
        </p:nvSpPr>
        <p:spPr/>
        <p:txBody>
          <a:bodyPr>
            <a:normAutofit fontScale="77500" lnSpcReduction="20000"/>
          </a:bodyPr>
          <a:lstStyle/>
          <a:p>
            <a:r>
              <a:rPr lang="vi-VN" dirty="0"/>
              <a:t> Acesta a fost menţionat pentru prima dată cel mai probabil în anul 1083 la o mânăstire din apropierea oraşului Salerno, Italia.</a:t>
            </a:r>
            <a:r>
              <a:rPr lang="ro-RO"/>
              <a:t> </a:t>
            </a:r>
            <a:r>
              <a:rPr lang="en-US"/>
              <a:t>Avand</a:t>
            </a:r>
            <a:r>
              <a:rPr lang="en-US" dirty="0"/>
              <a:t> in </a:t>
            </a:r>
            <a:r>
              <a:rPr lang="en-US" dirty="0" err="1"/>
              <a:t>vedere</a:t>
            </a:r>
            <a:r>
              <a:rPr lang="en-US" dirty="0"/>
              <a:t> </a:t>
            </a:r>
            <a:r>
              <a:rPr lang="en-US" dirty="0" err="1"/>
              <a:t>frecventa</a:t>
            </a:r>
            <a:r>
              <a:rPr lang="en-US" dirty="0"/>
              <a:t> </a:t>
            </a:r>
            <a:r>
              <a:rPr lang="en-US" dirty="0" err="1"/>
              <a:t>sa</a:t>
            </a:r>
            <a:r>
              <a:rPr lang="en-US" dirty="0"/>
              <a:t> in </a:t>
            </a:r>
            <a:r>
              <a:rPr lang="en-US" dirty="0" err="1"/>
              <a:t>cadrul</a:t>
            </a:r>
            <a:r>
              <a:rPr lang="en-US" dirty="0"/>
              <a:t> </a:t>
            </a:r>
            <a:r>
              <a:rPr lang="en-US" dirty="0" err="1"/>
              <a:t>armatelor</a:t>
            </a:r>
            <a:r>
              <a:rPr lang="en-US" dirty="0"/>
              <a:t>, a </a:t>
            </a:r>
            <a:r>
              <a:rPr lang="en-US" dirty="0" err="1"/>
              <a:t>fost</a:t>
            </a:r>
            <a:r>
              <a:rPr lang="en-US" dirty="0"/>
              <a:t> </a:t>
            </a:r>
            <a:r>
              <a:rPr lang="en-US" dirty="0" err="1"/>
              <a:t>numita</a:t>
            </a:r>
            <a:r>
              <a:rPr lang="en-US" dirty="0"/>
              <a:t> "</a:t>
            </a:r>
            <a:r>
              <a:rPr lang="en-US" dirty="0" err="1"/>
              <a:t>febra</a:t>
            </a:r>
            <a:r>
              <a:rPr lang="en-US" dirty="0"/>
              <a:t> </a:t>
            </a:r>
            <a:r>
              <a:rPr lang="en-US" dirty="0" err="1"/>
              <a:t>razboiului</a:t>
            </a:r>
            <a:r>
              <a:rPr lang="en-US" dirty="0"/>
              <a:t>". </a:t>
            </a:r>
            <a:r>
              <a:rPr lang="en-US" b="1" dirty="0"/>
              <a:t>In </a:t>
            </a:r>
            <a:r>
              <a:rPr lang="en-US" b="1" dirty="0" err="1"/>
              <a:t>timpul</a:t>
            </a:r>
            <a:r>
              <a:rPr lang="en-US" b="1" dirty="0"/>
              <a:t> </a:t>
            </a:r>
            <a:r>
              <a:rPr lang="en-US" b="1" dirty="0" err="1"/>
              <a:t>razboiului</a:t>
            </a:r>
            <a:r>
              <a:rPr lang="en-US" b="1" dirty="0"/>
              <a:t> de </a:t>
            </a:r>
            <a:r>
              <a:rPr lang="en-US" b="1" dirty="0" err="1"/>
              <a:t>treizeci</a:t>
            </a:r>
            <a:r>
              <a:rPr lang="en-US" b="1" dirty="0"/>
              <a:t> de </a:t>
            </a:r>
            <a:r>
              <a:rPr lang="en-US" b="1" dirty="0" err="1"/>
              <a:t>ani</a:t>
            </a:r>
            <a:r>
              <a:rPr lang="en-US" b="1" dirty="0"/>
              <a:t> din </a:t>
            </a:r>
            <a:r>
              <a:rPr lang="en-US" b="1" dirty="0" err="1"/>
              <a:t>Europa</a:t>
            </a:r>
            <a:r>
              <a:rPr lang="en-US" b="1" dirty="0"/>
              <a:t> (1618 - 1648), </a:t>
            </a:r>
            <a:r>
              <a:rPr lang="en-US" b="1" dirty="0" err="1"/>
              <a:t>tifosul</a:t>
            </a:r>
            <a:r>
              <a:rPr lang="en-US" b="1" dirty="0"/>
              <a:t>, </a:t>
            </a:r>
            <a:r>
              <a:rPr lang="en-US" b="1" dirty="0" err="1"/>
              <a:t>ciuma</a:t>
            </a:r>
            <a:r>
              <a:rPr lang="en-US" b="1" dirty="0"/>
              <a:t> </a:t>
            </a:r>
            <a:r>
              <a:rPr lang="en-US" b="1" dirty="0" err="1"/>
              <a:t>si</a:t>
            </a:r>
            <a:r>
              <a:rPr lang="en-US" b="1" dirty="0"/>
              <a:t> </a:t>
            </a:r>
            <a:r>
              <a:rPr lang="en-US" b="1" dirty="0" err="1"/>
              <a:t>foamea</a:t>
            </a:r>
            <a:r>
              <a:rPr lang="en-US" b="1" dirty="0"/>
              <a:t> au </a:t>
            </a:r>
            <a:r>
              <a:rPr lang="en-US" b="1" dirty="0" err="1"/>
              <a:t>facut</a:t>
            </a:r>
            <a:r>
              <a:rPr lang="en-US" b="1" dirty="0"/>
              <a:t> </a:t>
            </a:r>
            <a:r>
              <a:rPr lang="en-US" b="1" dirty="0" err="1"/>
              <a:t>impreuna</a:t>
            </a:r>
            <a:r>
              <a:rPr lang="en-US" b="1" dirty="0"/>
              <a:t> un </a:t>
            </a:r>
            <a:r>
              <a:rPr lang="en-US" b="1" dirty="0" err="1"/>
              <a:t>numar</a:t>
            </a:r>
            <a:r>
              <a:rPr lang="en-US" b="1" dirty="0"/>
              <a:t> </a:t>
            </a:r>
            <a:r>
              <a:rPr lang="en-US" b="1" dirty="0" err="1"/>
              <a:t>aproximativ</a:t>
            </a:r>
            <a:r>
              <a:rPr lang="en-US" b="1" dirty="0"/>
              <a:t> de 10 </a:t>
            </a:r>
            <a:r>
              <a:rPr lang="en-US" b="1" dirty="0" err="1"/>
              <a:t>milioane</a:t>
            </a:r>
            <a:r>
              <a:rPr lang="en-US" b="1" dirty="0"/>
              <a:t> de </a:t>
            </a:r>
            <a:r>
              <a:rPr lang="en-US" b="1" dirty="0" err="1"/>
              <a:t>victime</a:t>
            </a:r>
            <a:r>
              <a:rPr lang="en-US" dirty="0"/>
              <a:t>. </a:t>
            </a:r>
            <a:r>
              <a:rPr lang="en-US" b="1" dirty="0"/>
              <a:t>In </a:t>
            </a:r>
            <a:r>
              <a:rPr lang="en-US" b="1" dirty="0" err="1"/>
              <a:t>timpul</a:t>
            </a:r>
            <a:r>
              <a:rPr lang="en-US" b="1" dirty="0"/>
              <a:t> </a:t>
            </a:r>
            <a:r>
              <a:rPr lang="en-US" b="1" dirty="0" err="1"/>
              <a:t>primului</a:t>
            </a:r>
            <a:r>
              <a:rPr lang="en-US" b="1" dirty="0"/>
              <a:t> </a:t>
            </a:r>
            <a:r>
              <a:rPr lang="en-US" b="1" dirty="0" err="1"/>
              <a:t>razboi</a:t>
            </a:r>
            <a:r>
              <a:rPr lang="en-US" b="1" dirty="0"/>
              <a:t> </a:t>
            </a:r>
            <a:r>
              <a:rPr lang="en-US" b="1" dirty="0" err="1"/>
              <a:t>mondial</a:t>
            </a:r>
            <a:r>
              <a:rPr lang="en-US" b="1" dirty="0"/>
              <a:t>, </a:t>
            </a:r>
            <a:r>
              <a:rPr lang="en-US" b="1" dirty="0" err="1"/>
              <a:t>boala</a:t>
            </a:r>
            <a:r>
              <a:rPr lang="en-US" b="1" dirty="0"/>
              <a:t> a </a:t>
            </a:r>
            <a:r>
              <a:rPr lang="en-US" b="1" dirty="0" err="1"/>
              <a:t>cauzat</a:t>
            </a:r>
            <a:r>
              <a:rPr lang="en-US" b="1" dirty="0"/>
              <a:t> </a:t>
            </a:r>
            <a:r>
              <a:rPr lang="en-US" b="1" dirty="0" err="1"/>
              <a:t>milioane</a:t>
            </a:r>
            <a:r>
              <a:rPr lang="en-US" b="1" dirty="0"/>
              <a:t> de </a:t>
            </a:r>
            <a:r>
              <a:rPr lang="en-US" b="1" dirty="0" err="1"/>
              <a:t>decese</a:t>
            </a:r>
            <a:r>
              <a:rPr lang="en-US" b="1" dirty="0"/>
              <a:t> in </a:t>
            </a:r>
            <a:r>
              <a:rPr lang="en-US" b="1" dirty="0" err="1"/>
              <a:t>Rusia</a:t>
            </a:r>
            <a:r>
              <a:rPr lang="en-US" b="1" dirty="0"/>
              <a:t>, </a:t>
            </a:r>
            <a:r>
              <a:rPr lang="en-US" b="1" dirty="0" err="1"/>
              <a:t>Polonia</a:t>
            </a:r>
            <a:r>
              <a:rPr lang="en-US" b="1" dirty="0"/>
              <a:t> </a:t>
            </a:r>
            <a:r>
              <a:rPr lang="en-US" b="1" dirty="0" err="1"/>
              <a:t>si</a:t>
            </a:r>
            <a:r>
              <a:rPr lang="en-US" b="1" dirty="0"/>
              <a:t> Romania.</a:t>
            </a:r>
            <a:r>
              <a:rPr lang="en-US" dirty="0"/>
              <a:t> </a:t>
            </a:r>
            <a:r>
              <a:rPr lang="ro-RO" dirty="0"/>
              <a:t>A</a:t>
            </a:r>
            <a:r>
              <a:rPr lang="en-US" dirty="0"/>
              <a:t> </a:t>
            </a:r>
            <a:r>
              <a:rPr lang="en-US" dirty="0" err="1"/>
              <a:t>ucis</a:t>
            </a:r>
            <a:r>
              <a:rPr lang="en-US" dirty="0"/>
              <a:t> 3 </a:t>
            </a:r>
            <a:r>
              <a:rPr lang="en-US" dirty="0" err="1"/>
              <a:t>milioane</a:t>
            </a:r>
            <a:r>
              <a:rPr lang="en-US" dirty="0"/>
              <a:t> de </a:t>
            </a:r>
            <a:r>
              <a:rPr lang="en-US" dirty="0" err="1"/>
              <a:t>oameni</a:t>
            </a:r>
            <a:r>
              <a:rPr lang="en-US" dirty="0"/>
              <a:t> </a:t>
            </a:r>
            <a:r>
              <a:rPr lang="en-US" dirty="0" err="1"/>
              <a:t>numai</a:t>
            </a:r>
            <a:r>
              <a:rPr lang="en-US" dirty="0"/>
              <a:t> </a:t>
            </a:r>
            <a:r>
              <a:rPr lang="en-US" dirty="0" err="1"/>
              <a:t>între</a:t>
            </a:r>
            <a:r>
              <a:rPr lang="en-US" dirty="0"/>
              <a:t> 1918 – 1922 </a:t>
            </a:r>
            <a:r>
              <a:rPr lang="ro-RO" b="1" dirty="0"/>
              <a:t> </a:t>
            </a:r>
            <a:r>
              <a:rPr lang="it-IT" dirty="0"/>
              <a:t>Tratamentele imbunatatite si conditiile sanitare moderne au incetinit considerabil raspandirea bolii, insa scurte izbucniri mai exista inca in America de Sud, Africa si Asia.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DEFINIŢIE - OMS</a:t>
            </a:r>
            <a:endParaRPr lang="en-US" dirty="0"/>
          </a:p>
        </p:txBody>
      </p:sp>
      <p:sp>
        <p:nvSpPr>
          <p:cNvPr id="3" name="Content Placeholder 2"/>
          <p:cNvSpPr>
            <a:spLocks noGrp="1"/>
          </p:cNvSpPr>
          <p:nvPr>
            <p:ph idx="1"/>
          </p:nvPr>
        </p:nvSpPr>
        <p:spPr/>
        <p:txBody>
          <a:bodyPr/>
          <a:lstStyle/>
          <a:p>
            <a:r>
              <a:rPr lang="ro-RO" dirty="0"/>
              <a:t>,,Asistenţa esenţială, fundamentală a stării de sănătate, accesibilă la un preţ suportabil pentru ţară şi pentru comunitate, realizabile prin metode verificate practic şi ştiinţific şi acceptabile social,, </a:t>
            </a:r>
          </a:p>
          <a:p>
            <a:r>
              <a:rPr lang="ro-RO" dirty="0"/>
              <a:t>APSS conţine acţiuni ce revin efectiv în primul rând populaţiei, sub îndrumarea reţelei medicale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POLIOMIELITA</a:t>
            </a:r>
            <a:br>
              <a:rPr lang="ro-RO"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 In 1952, in </a:t>
            </a:r>
            <a:r>
              <a:rPr lang="en-US" dirty="0" err="1"/>
              <a:t>Statele</a:t>
            </a:r>
            <a:r>
              <a:rPr lang="en-US" dirty="0"/>
              <a:t> Unite </a:t>
            </a:r>
            <a:r>
              <a:rPr lang="en-US" dirty="0" err="1"/>
              <a:t>erau</a:t>
            </a:r>
            <a:r>
              <a:rPr lang="en-US" dirty="0"/>
              <a:t> </a:t>
            </a:r>
            <a:r>
              <a:rPr lang="en-US" dirty="0" err="1"/>
              <a:t>inregistrate</a:t>
            </a:r>
            <a:r>
              <a:rPr lang="en-US" dirty="0"/>
              <a:t> 58.000 de </a:t>
            </a:r>
            <a:r>
              <a:rPr lang="en-US" dirty="0" err="1"/>
              <a:t>cazuri</a:t>
            </a:r>
            <a:r>
              <a:rPr lang="en-US" dirty="0"/>
              <a:t> de </a:t>
            </a:r>
            <a:r>
              <a:rPr lang="en-US" dirty="0" err="1"/>
              <a:t>poliomielita</a:t>
            </a:r>
            <a:r>
              <a:rPr lang="en-US" dirty="0"/>
              <a:t>. </a:t>
            </a:r>
            <a:r>
              <a:rPr lang="en-US" dirty="0" err="1"/>
              <a:t>Dintre</a:t>
            </a:r>
            <a:r>
              <a:rPr lang="en-US" dirty="0"/>
              <a:t> </a:t>
            </a:r>
            <a:r>
              <a:rPr lang="en-US" dirty="0" err="1"/>
              <a:t>acestea</a:t>
            </a:r>
            <a:r>
              <a:rPr lang="en-US" dirty="0"/>
              <a:t>, o </a:t>
            </a:r>
            <a:r>
              <a:rPr lang="en-US" dirty="0" err="1"/>
              <a:t>treime</a:t>
            </a:r>
            <a:r>
              <a:rPr lang="en-US" dirty="0"/>
              <a:t> s-au </a:t>
            </a:r>
            <a:r>
              <a:rPr lang="en-US" dirty="0" err="1"/>
              <a:t>sfarsit</a:t>
            </a:r>
            <a:r>
              <a:rPr lang="en-US" dirty="0"/>
              <a:t> </a:t>
            </a:r>
            <a:r>
              <a:rPr lang="en-US" dirty="0" err="1"/>
              <a:t>prin</a:t>
            </a:r>
            <a:r>
              <a:rPr lang="en-US" dirty="0"/>
              <a:t> </a:t>
            </a:r>
            <a:r>
              <a:rPr lang="en-US" dirty="0" err="1"/>
              <a:t>instalarea</a:t>
            </a:r>
            <a:r>
              <a:rPr lang="en-US" dirty="0"/>
              <a:t> </a:t>
            </a:r>
            <a:r>
              <a:rPr lang="en-US" dirty="0" err="1"/>
              <a:t>paraliziei</a:t>
            </a:r>
            <a:r>
              <a:rPr lang="en-US" dirty="0"/>
              <a:t> la </a:t>
            </a:r>
            <a:r>
              <a:rPr lang="en-US" dirty="0" err="1"/>
              <a:t>copii</a:t>
            </a:r>
            <a:r>
              <a:rPr lang="en-US" dirty="0"/>
              <a:t>, </a:t>
            </a:r>
            <a:r>
              <a:rPr lang="en-US" dirty="0" err="1"/>
              <a:t>dintre</a:t>
            </a:r>
            <a:r>
              <a:rPr lang="en-US" dirty="0"/>
              <a:t> care 3.000 au </a:t>
            </a:r>
            <a:r>
              <a:rPr lang="en-US" dirty="0" err="1"/>
              <a:t>decedat</a:t>
            </a:r>
            <a:r>
              <a:rPr lang="en-US" dirty="0"/>
              <a:t>. In </a:t>
            </a:r>
            <a:r>
              <a:rPr lang="en-US" dirty="0" err="1"/>
              <a:t>prezent</a:t>
            </a:r>
            <a:r>
              <a:rPr lang="en-US" dirty="0"/>
              <a:t>, nu </a:t>
            </a:r>
            <a:r>
              <a:rPr lang="en-US" dirty="0" err="1"/>
              <a:t>exista</a:t>
            </a:r>
            <a:r>
              <a:rPr lang="en-US" dirty="0"/>
              <a:t> </a:t>
            </a:r>
            <a:r>
              <a:rPr lang="en-US" dirty="0" err="1"/>
              <a:t>efectiv</a:t>
            </a:r>
            <a:r>
              <a:rPr lang="en-US" dirty="0"/>
              <a:t> un </a:t>
            </a:r>
            <a:r>
              <a:rPr lang="en-US" dirty="0" err="1"/>
              <a:t>tratament</a:t>
            </a:r>
            <a:r>
              <a:rPr lang="en-US" dirty="0"/>
              <a:t> al </a:t>
            </a:r>
            <a:r>
              <a:rPr lang="en-US" dirty="0" err="1"/>
              <a:t>poliomielitei</a:t>
            </a:r>
            <a:r>
              <a:rPr lang="en-US" dirty="0"/>
              <a:t>, </a:t>
            </a:r>
            <a:r>
              <a:rPr lang="en-US" dirty="0" err="1"/>
              <a:t>insa</a:t>
            </a:r>
            <a:r>
              <a:rPr lang="en-US" dirty="0"/>
              <a:t> </a:t>
            </a:r>
            <a:r>
              <a:rPr lang="en-US" b="1" dirty="0" err="1"/>
              <a:t>medicii</a:t>
            </a:r>
            <a:r>
              <a:rPr lang="en-US" b="1" dirty="0"/>
              <a:t> au </a:t>
            </a:r>
            <a:r>
              <a:rPr lang="en-US" b="1" dirty="0" err="1"/>
              <a:t>reusit</a:t>
            </a:r>
            <a:r>
              <a:rPr lang="en-US" b="1" dirty="0"/>
              <a:t> </a:t>
            </a:r>
            <a:r>
              <a:rPr lang="en-US" b="1" dirty="0" err="1"/>
              <a:t>sa</a:t>
            </a:r>
            <a:r>
              <a:rPr lang="en-US" b="1" dirty="0"/>
              <a:t> </a:t>
            </a:r>
            <a:r>
              <a:rPr lang="en-US" b="1" dirty="0" err="1"/>
              <a:t>dezvolte</a:t>
            </a:r>
            <a:r>
              <a:rPr lang="en-US" b="1" dirty="0"/>
              <a:t> un </a:t>
            </a:r>
            <a:r>
              <a:rPr lang="en-US" b="1" dirty="0" err="1"/>
              <a:t>vaccin</a:t>
            </a:r>
            <a:r>
              <a:rPr lang="en-US" b="1" dirty="0"/>
              <a:t> </a:t>
            </a:r>
            <a:r>
              <a:rPr lang="en-US" b="1" dirty="0" err="1"/>
              <a:t>eficient</a:t>
            </a:r>
            <a:r>
              <a:rPr lang="en-US" b="1" dirty="0"/>
              <a:t>, la </a:t>
            </a:r>
            <a:r>
              <a:rPr lang="en-US" b="1" dirty="0" err="1"/>
              <a:t>inceputul</a:t>
            </a:r>
            <a:r>
              <a:rPr lang="en-US" b="1" dirty="0"/>
              <a:t> </a:t>
            </a:r>
            <a:r>
              <a:rPr lang="en-US" b="1" dirty="0" err="1"/>
              <a:t>anilor</a:t>
            </a:r>
            <a:r>
              <a:rPr lang="en-US" b="1" dirty="0"/>
              <a:t> '50. De </a:t>
            </a:r>
            <a:r>
              <a:rPr lang="en-US" b="1" dirty="0" err="1"/>
              <a:t>atunci</a:t>
            </a:r>
            <a:r>
              <a:rPr lang="en-US" b="1" dirty="0"/>
              <a:t>, </a:t>
            </a:r>
            <a:r>
              <a:rPr lang="en-US" b="1" dirty="0" err="1"/>
              <a:t>numarul</a:t>
            </a:r>
            <a:r>
              <a:rPr lang="en-US" b="1" dirty="0"/>
              <a:t> </a:t>
            </a:r>
            <a:r>
              <a:rPr lang="en-US" b="1" dirty="0" err="1"/>
              <a:t>cazurilor</a:t>
            </a:r>
            <a:r>
              <a:rPr lang="en-US" b="1" dirty="0"/>
              <a:t> de </a:t>
            </a:r>
            <a:r>
              <a:rPr lang="en-US" b="1" dirty="0" err="1"/>
              <a:t>poliomielita</a:t>
            </a:r>
            <a:r>
              <a:rPr lang="en-US" b="1" dirty="0"/>
              <a:t> din </a:t>
            </a:r>
            <a:r>
              <a:rPr lang="en-US" b="1" dirty="0" err="1"/>
              <a:t>tarile</a:t>
            </a:r>
            <a:r>
              <a:rPr lang="en-US" b="1" dirty="0"/>
              <a:t> </a:t>
            </a:r>
            <a:r>
              <a:rPr lang="en-US" b="1" dirty="0" err="1"/>
              <a:t>dezvoltate</a:t>
            </a:r>
            <a:r>
              <a:rPr lang="en-US" b="1" dirty="0"/>
              <a:t> a </a:t>
            </a:r>
            <a:r>
              <a:rPr lang="en-US" b="1" dirty="0" err="1"/>
              <a:t>scazut</a:t>
            </a:r>
            <a:r>
              <a:rPr lang="en-US" b="1" dirty="0"/>
              <a:t> dramatic, </a:t>
            </a:r>
            <a:r>
              <a:rPr lang="en-US" b="1" dirty="0" err="1"/>
              <a:t>insa</a:t>
            </a:r>
            <a:r>
              <a:rPr lang="en-US" b="1" dirty="0"/>
              <a:t> </a:t>
            </a:r>
            <a:r>
              <a:rPr lang="en-US" b="1" dirty="0" err="1"/>
              <a:t>boala</a:t>
            </a:r>
            <a:r>
              <a:rPr lang="en-US" b="1" dirty="0"/>
              <a:t> nu a </a:t>
            </a:r>
            <a:r>
              <a:rPr lang="en-US" b="1" dirty="0" err="1"/>
              <a:t>disparut</a:t>
            </a:r>
            <a:r>
              <a:rPr lang="en-US" dirty="0"/>
              <a:t>. </a:t>
            </a:r>
            <a:r>
              <a:rPr lang="en-US" dirty="0" err="1"/>
              <a:t>Campaniile</a:t>
            </a:r>
            <a:r>
              <a:rPr lang="en-US" dirty="0"/>
              <a:t> de </a:t>
            </a:r>
            <a:r>
              <a:rPr lang="en-US" dirty="0" err="1"/>
              <a:t>vaccinare</a:t>
            </a:r>
            <a:r>
              <a:rPr lang="en-US" dirty="0"/>
              <a:t> </a:t>
            </a:r>
            <a:r>
              <a:rPr lang="en-US" dirty="0" err="1"/>
              <a:t>impotriva</a:t>
            </a:r>
            <a:r>
              <a:rPr lang="en-US" dirty="0"/>
              <a:t> </a:t>
            </a:r>
            <a:r>
              <a:rPr lang="en-US" dirty="0" err="1"/>
              <a:t>poliomielitei</a:t>
            </a:r>
            <a:r>
              <a:rPr lang="en-US" dirty="0"/>
              <a:t> </a:t>
            </a:r>
            <a:r>
              <a:rPr lang="en-US" dirty="0" err="1"/>
              <a:t>ce</a:t>
            </a:r>
            <a:r>
              <a:rPr lang="en-US" dirty="0"/>
              <a:t> se </a:t>
            </a:r>
            <a:r>
              <a:rPr lang="en-US" dirty="0" err="1"/>
              <a:t>desfasoara</a:t>
            </a:r>
            <a:r>
              <a:rPr lang="en-US" dirty="0"/>
              <a:t> la </a:t>
            </a:r>
            <a:r>
              <a:rPr lang="en-US" dirty="0" err="1"/>
              <a:t>nivel</a:t>
            </a:r>
            <a:r>
              <a:rPr lang="en-US" dirty="0"/>
              <a:t> global au </a:t>
            </a:r>
            <a:r>
              <a:rPr lang="en-US" dirty="0" err="1"/>
              <a:t>scopul</a:t>
            </a:r>
            <a:r>
              <a:rPr lang="en-US" dirty="0"/>
              <a:t> </a:t>
            </a:r>
            <a:r>
              <a:rPr lang="en-US" dirty="0" err="1"/>
              <a:t>declarat</a:t>
            </a:r>
            <a:r>
              <a:rPr lang="en-US" dirty="0"/>
              <a:t> de a </a:t>
            </a:r>
            <a:r>
              <a:rPr lang="en-US" dirty="0" err="1"/>
              <a:t>eradica</a:t>
            </a:r>
            <a:r>
              <a:rPr lang="en-US" dirty="0"/>
              <a:t> </a:t>
            </a:r>
            <a:r>
              <a:rPr lang="en-US" dirty="0" err="1"/>
              <a:t>complet</a:t>
            </a:r>
            <a:r>
              <a:rPr lang="en-US" dirty="0"/>
              <a:t> </a:t>
            </a:r>
            <a:r>
              <a:rPr lang="en-US" dirty="0" err="1"/>
              <a:t>aceasta</a:t>
            </a:r>
            <a:r>
              <a:rPr lang="en-US" dirty="0"/>
              <a:t> </a:t>
            </a:r>
            <a:r>
              <a:rPr lang="en-US" dirty="0" err="1"/>
              <a:t>afectiune</a:t>
            </a:r>
            <a:r>
              <a:rPr lang="en-US" dirty="0"/>
              <a:t>.</a:t>
            </a:r>
            <a:endParaRPr lang="ro-RO"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VHB</a:t>
            </a:r>
            <a:endParaRPr lang="en-US" dirty="0"/>
          </a:p>
        </p:txBody>
      </p:sp>
      <p:sp>
        <p:nvSpPr>
          <p:cNvPr id="3" name="Content Placeholder 2"/>
          <p:cNvSpPr>
            <a:spLocks noGrp="1"/>
          </p:cNvSpPr>
          <p:nvPr>
            <p:ph idx="1"/>
          </p:nvPr>
        </p:nvSpPr>
        <p:spPr/>
        <p:txBody>
          <a:bodyPr>
            <a:normAutofit fontScale="77500" lnSpcReduction="20000"/>
          </a:bodyPr>
          <a:lstStyle/>
          <a:p>
            <a:r>
              <a:rPr lang="vi-VN" dirty="0"/>
              <a:t>Aproximativ 1 milion de oameni mor anual (~ 2,7% din totalul deceselor) din cauze legate de hepatitele virale.</a:t>
            </a:r>
            <a:endParaRPr lang="en-US" dirty="0"/>
          </a:p>
          <a:p>
            <a:r>
              <a:rPr lang="vi-VN" dirty="0"/>
              <a:t> Aproximativ 57% din cazurile de ciroză hepatică şi 78% din cazurile de cancer la ficat sunt secundare infecţiilor cu VHB sau VHC.</a:t>
            </a:r>
            <a:endParaRPr lang="en-US" dirty="0"/>
          </a:p>
          <a:p>
            <a:r>
              <a:rPr lang="vi-VN" dirty="0"/>
              <a:t> La nivel mondial aproximativ 2 miliarde de persoane au fost infectate până acum cu VHB. </a:t>
            </a:r>
            <a:endParaRPr lang="en-US" dirty="0"/>
          </a:p>
          <a:p>
            <a:r>
              <a:rPr lang="vi-VN" dirty="0"/>
              <a:t>Peste 240 de milioane de persoane sunt infectate cronic cu VHB. Infecţia cu VHB provoacă anual între 500 000 și 700 000 decese. </a:t>
            </a:r>
            <a:endParaRPr lang="en-US" dirty="0"/>
          </a:p>
          <a:p>
            <a:r>
              <a:rPr lang="vi-VN" dirty="0"/>
              <a:t>  Aproximativ 150 milioane de persoane sunt infectate cronic cu VHC. Dintre ele se înregistrează anual peste 350 000 decese prin afecţiuni grave ale ficatului</a:t>
            </a:r>
            <a:r>
              <a:rPr lang="vi-VN"/>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CUM ŞI DE UNDE A APĂRUT CONCEPTUL DE APSS</a:t>
            </a:r>
            <a:endParaRPr lang="en-US" dirty="0"/>
          </a:p>
        </p:txBody>
      </p:sp>
      <p:sp>
        <p:nvSpPr>
          <p:cNvPr id="3" name="Content Placeholder 2"/>
          <p:cNvSpPr>
            <a:spLocks noGrp="1"/>
          </p:cNvSpPr>
          <p:nvPr>
            <p:ph idx="1"/>
          </p:nvPr>
        </p:nvSpPr>
        <p:spPr/>
        <p:txBody>
          <a:bodyPr/>
          <a:lstStyle/>
          <a:p>
            <a:r>
              <a:rPr lang="en-US" dirty="0" err="1"/>
              <a:t>Omenirea</a:t>
            </a:r>
            <a:r>
              <a:rPr lang="ro-RO" dirty="0"/>
              <a:t> este confruntată cu patru mari probleme:</a:t>
            </a:r>
          </a:p>
          <a:p>
            <a:pPr>
              <a:buFont typeface="Wingdings" pitchFamily="2" charset="2"/>
              <a:buChar char="v"/>
            </a:pPr>
            <a:r>
              <a:rPr lang="ro-RO" dirty="0"/>
              <a:t>SĂRĂCIA</a:t>
            </a:r>
          </a:p>
          <a:p>
            <a:pPr>
              <a:buFont typeface="Wingdings" pitchFamily="2" charset="2"/>
              <a:buChar char="v"/>
            </a:pPr>
            <a:r>
              <a:rPr lang="ro-RO" dirty="0"/>
              <a:t>FOAMETEA</a:t>
            </a:r>
          </a:p>
          <a:p>
            <a:pPr>
              <a:buFont typeface="Wingdings" pitchFamily="2" charset="2"/>
              <a:buChar char="v"/>
            </a:pPr>
            <a:r>
              <a:rPr lang="ro-RO" dirty="0"/>
              <a:t>RĂZBOAIELE</a:t>
            </a:r>
          </a:p>
          <a:p>
            <a:pPr>
              <a:buFont typeface="Wingdings" pitchFamily="2" charset="2"/>
              <a:buChar char="v"/>
            </a:pPr>
            <a:r>
              <a:rPr lang="ro-RO" dirty="0"/>
              <a:t>BOLILE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ro-RO" dirty="0"/>
              <a:t>APSS sintetizează şi cuprinde:</a:t>
            </a:r>
          </a:p>
          <a:p>
            <a:r>
              <a:rPr lang="ro-RO" dirty="0"/>
              <a:t>Educarea comunităţii în legătură cu  metodele de prevenire şi control a problemelor de sănătate care pot sa apară</a:t>
            </a:r>
          </a:p>
          <a:p>
            <a:r>
              <a:rPr lang="ro-RO" dirty="0"/>
              <a:t>Igiena alimentaţiei, a apei şi a colectivităţii</a:t>
            </a:r>
          </a:p>
          <a:p>
            <a:r>
              <a:rPr lang="ro-RO" dirty="0"/>
              <a:t>Sănătatea mamei şi copilului, inclusiv planificarea familială</a:t>
            </a:r>
          </a:p>
          <a:p>
            <a:r>
              <a:rPr lang="ro-RO" dirty="0"/>
              <a:t>Imunizarea împotriva bolilor infecţioase</a:t>
            </a:r>
          </a:p>
          <a:p>
            <a:r>
              <a:rPr lang="ro-RO" dirty="0"/>
              <a:t>Tratamentul corect al bolilor ţi al accidentelor comune</a:t>
            </a:r>
          </a:p>
          <a:p>
            <a:r>
              <a:rPr lang="ro-RO" dirty="0"/>
              <a:t>Asigurarea medicamentelor esenţiale</a:t>
            </a:r>
          </a:p>
          <a:p>
            <a:endParaRPr lang="ro-RO"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ro-RO" dirty="0"/>
              <a:t>În ţările în curs de dezvoltare populaţia este compusă din copii- peste 1</a:t>
            </a:r>
            <a:r>
              <a:rPr lang="en-US" dirty="0"/>
              <a:t>/3 </a:t>
            </a:r>
            <a:r>
              <a:rPr lang="en-US" dirty="0" err="1"/>
              <a:t>iar</a:t>
            </a:r>
            <a:r>
              <a:rPr lang="en-US" dirty="0"/>
              <a:t> v</a:t>
            </a:r>
            <a:r>
              <a:rPr lang="ro-RO" dirty="0"/>
              <a:t>ârstnicii şi adulţii de vârsta a doua reprezintă mai puţin de 1</a:t>
            </a:r>
            <a:r>
              <a:rPr lang="en-US" dirty="0"/>
              <a:t>/5</a:t>
            </a:r>
            <a:r>
              <a:rPr lang="ro-RO" dirty="0"/>
              <a:t>. Decesele se produc în populaţia pediatrică peste 40%: cauze infecţioase,bolile aparatului c-v.</a:t>
            </a:r>
          </a:p>
          <a:p>
            <a:r>
              <a:rPr lang="ro-RO" dirty="0"/>
              <a:t>În ţările dezvoltate predomina populaţia vîrstnică iar decesele la copii sunt sub 4%.Cauza deceselor la batrâni: boli c-v de tip degenarativ, cancere etc.Bolile infecţioase nu sunt în primele 10 cauze.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ro-RO" dirty="0"/>
              <a:t>În procesul de APSS un rol major îl au:</a:t>
            </a:r>
          </a:p>
          <a:p>
            <a:pPr>
              <a:buFont typeface="Wingdings" pitchFamily="2" charset="2"/>
              <a:buChar char="v"/>
            </a:pPr>
            <a:r>
              <a:rPr lang="ro-RO" dirty="0"/>
              <a:t>Medicul de familie, rol activ, este oricând disponibil pentru rezolvarea problemelor de sănătate ale populaţiei din comunitatea respectivă</a:t>
            </a:r>
          </a:p>
          <a:p>
            <a:pPr>
              <a:buFont typeface="Wingdings" pitchFamily="2" charset="2"/>
              <a:buChar char="v"/>
            </a:pPr>
            <a:r>
              <a:rPr lang="ro-RO" dirty="0"/>
              <a:t>Populaţia, să fie conştientă că: trebuie să se implice direct în asigurarea sănătăţii sale; starea de sănătate a fiecăruia şi a tuturor nu depinde numai de medic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DEFINIŢIA SĂNĂTĂŢII</a:t>
            </a:r>
            <a:endParaRPr lang="en-US" dirty="0"/>
          </a:p>
        </p:txBody>
      </p:sp>
      <p:sp>
        <p:nvSpPr>
          <p:cNvPr id="3" name="Content Placeholder 2"/>
          <p:cNvSpPr>
            <a:spLocks noGrp="1"/>
          </p:cNvSpPr>
          <p:nvPr>
            <p:ph idx="1"/>
          </p:nvPr>
        </p:nvSpPr>
        <p:spPr/>
        <p:txBody>
          <a:bodyPr/>
          <a:lstStyle/>
          <a:p>
            <a:r>
              <a:rPr lang="ro-RO" dirty="0"/>
              <a:t>Sănătatea este starea completă de bine fizic, mentalşi social, nu numai lipsa bolii (OMS, 1948)</a:t>
            </a:r>
          </a:p>
          <a:p>
            <a:r>
              <a:rPr lang="ro-RO" dirty="0"/>
              <a:t> o persoană este sănătoasă în măsura în care ea este capabilă să activeze fizic, emoţional şi social fără ajutor din partea sistemului de asistenţă a sănătăţii</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FACTORII DETERMINANŢI AI STĂRII DE SĂNĂTATE</a:t>
            </a:r>
            <a:endParaRPr lang="en-US" dirty="0"/>
          </a:p>
        </p:txBody>
      </p:sp>
      <p:sp>
        <p:nvSpPr>
          <p:cNvPr id="3" name="Content Placeholder 2"/>
          <p:cNvSpPr>
            <a:spLocks noGrp="1"/>
          </p:cNvSpPr>
          <p:nvPr>
            <p:ph idx="1"/>
          </p:nvPr>
        </p:nvSpPr>
        <p:spPr/>
        <p:txBody>
          <a:bodyPr>
            <a:normAutofit fontScale="70000" lnSpcReduction="20000"/>
          </a:bodyPr>
          <a:lstStyle/>
          <a:p>
            <a:pPr algn="just"/>
            <a:r>
              <a:rPr lang="ro-RO" dirty="0"/>
              <a:t>Biologia umană: fondul genetic individual, creşterea şi îmbătrânirea.</a:t>
            </a:r>
            <a:endParaRPr lang="en-US" dirty="0"/>
          </a:p>
          <a:p>
            <a:pPr algn="just"/>
            <a:r>
              <a:rPr lang="ro-RO" dirty="0"/>
              <a:t>Mediul ambiant: alimentele, apa, aerul, poluarea, reziduurile, microorganismele, accidentele şi violenţa, urbanizarea, sau din contra izolarea,alienarea şi/sau stresul. </a:t>
            </a:r>
            <a:endParaRPr lang="en-US" dirty="0"/>
          </a:p>
          <a:p>
            <a:pPr algn="just"/>
            <a:r>
              <a:rPr lang="ro-RO" dirty="0"/>
              <a:t>Stilul de viaţă şi comportamentul (obiceiurile):fumatul, excesul de alimente, abuzul de medicamente, alcoolismul, promiscuitatea, conducerea nesigură a maşinii, relaţiile sexuale nesigure, sedentarismul, oboseala excesivă, stresul etc.</a:t>
            </a:r>
            <a:endParaRPr lang="en-US" dirty="0"/>
          </a:p>
          <a:p>
            <a:pPr algn="just"/>
            <a:r>
              <a:rPr lang="ro-RO" dirty="0"/>
              <a:t> Sistemul de asistenţă medicală : măsurile pentru protecţia şi promovarea sănătăţii şi prevenirea bolilor: legislaţia şi practica medicală, existenţa şi aplicarea conceptului de nursing, modul de organizare al spitalizării, existenţa şi folosirea diferitelor tipuri de sanatorii, funcţionalitatea asistenţei stomatologice, asigurarea de medicamente, structurarea şi derularea asistenţei psihiatrice, alte servicii pentru sănătate.</a:t>
            </a:r>
            <a:endParaRPr lang="en-US" dirty="0"/>
          </a:p>
          <a:p>
            <a:pPr algn="just"/>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a:t>
            </a:r>
            <a:r>
              <a:rPr lang="ro-RO" dirty="0"/>
              <a:t>Ţ</a:t>
            </a:r>
            <a:r>
              <a:rPr lang="en-US" dirty="0"/>
              <a:t>IA HIV</a:t>
            </a:r>
            <a:r>
              <a:rPr lang="ro-RO" dirty="0"/>
              <a:t>-SIDA</a:t>
            </a:r>
            <a:endParaRPr lang="en-US" dirty="0"/>
          </a:p>
        </p:txBody>
      </p:sp>
      <p:sp>
        <p:nvSpPr>
          <p:cNvPr id="3" name="Content Placeholder 2"/>
          <p:cNvSpPr>
            <a:spLocks noGrp="1"/>
          </p:cNvSpPr>
          <p:nvPr>
            <p:ph idx="1"/>
          </p:nvPr>
        </p:nvSpPr>
        <p:spPr/>
        <p:txBody>
          <a:bodyPr>
            <a:normAutofit fontScale="77500" lnSpcReduction="20000"/>
          </a:bodyPr>
          <a:lstStyle/>
          <a:p>
            <a:r>
              <a:rPr lang="ro-RO" dirty="0"/>
              <a:t>De la inceputul epidemiei, aproximativ 78 milioane de oameni au fost infectate cu HIV iar 39 milioane au decedat</a:t>
            </a:r>
          </a:p>
          <a:p>
            <a:r>
              <a:rPr lang="ro-RO" dirty="0"/>
              <a:t>In 2014, existau aproximativ 37 milioane de persoane infectate  HIV , peste 16 mil femei si peste 3 mil de copii</a:t>
            </a:r>
          </a:p>
          <a:p>
            <a:r>
              <a:rPr lang="ro-RO" dirty="0"/>
              <a:t>In 2014, 2 mil de noi infecţii</a:t>
            </a:r>
          </a:p>
          <a:p>
            <a:r>
              <a:rPr lang="ro-RO" dirty="0"/>
              <a:t>In 2014, 1,2 milioane de decese datorate SIDA</a:t>
            </a:r>
          </a:p>
          <a:p>
            <a:r>
              <a:rPr lang="ro-RO" dirty="0"/>
              <a:t>In 2015, doar 15,8 mil beneficiau de tratament antiretroviral</a:t>
            </a:r>
          </a:p>
          <a:p>
            <a:r>
              <a:rPr lang="ro-RO" dirty="0"/>
              <a:t>In 2015 s-au cheltuit 22-24 bilioane de dolari pentru HIV-SIDA</a:t>
            </a:r>
          </a:p>
          <a:p>
            <a:r>
              <a:rPr lang="ro-RO" dirty="0"/>
              <a:t>Cele mai afectate regiuni: Africa sub-sahariana, Asia si Pacific</a:t>
            </a:r>
            <a:endParaRPr lang="en-US" dirty="0"/>
          </a:p>
          <a:p>
            <a:endParaRPr lang="ro-RO"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1018</Words>
  <Application>Microsoft Office PowerPoint</Application>
  <PresentationFormat>Expunere pe ecran (4:3)</PresentationFormat>
  <Paragraphs>74</Paragraphs>
  <Slides>21</Slides>
  <Notes>2</Notes>
  <HiddenSlides>0</HiddenSlides>
  <MMClips>0</MMClips>
  <ScaleCrop>false</ScaleCrop>
  <HeadingPairs>
    <vt:vector size="6" baseType="variant">
      <vt:variant>
        <vt:lpstr>Fonturi utilizate</vt:lpstr>
      </vt:variant>
      <vt:variant>
        <vt:i4>3</vt:i4>
      </vt:variant>
      <vt:variant>
        <vt:lpstr>Temă</vt:lpstr>
      </vt:variant>
      <vt:variant>
        <vt:i4>1</vt:i4>
      </vt:variant>
      <vt:variant>
        <vt:lpstr>Titluri diapozitive</vt:lpstr>
      </vt:variant>
      <vt:variant>
        <vt:i4>21</vt:i4>
      </vt:variant>
    </vt:vector>
  </HeadingPairs>
  <TitlesOfParts>
    <vt:vector size="25" baseType="lpstr">
      <vt:lpstr>Arial</vt:lpstr>
      <vt:lpstr>Calibri</vt:lpstr>
      <vt:lpstr>Wingdings</vt:lpstr>
      <vt:lpstr>Office Theme</vt:lpstr>
      <vt:lpstr>Prezentare PowerPoint</vt:lpstr>
      <vt:lpstr>DEFINIŢIE - OMS</vt:lpstr>
      <vt:lpstr>CUM ŞI DE UNDE A APĂRUT CONCEPTUL DE APSS</vt:lpstr>
      <vt:lpstr>Prezentare PowerPoint</vt:lpstr>
      <vt:lpstr>Prezentare PowerPoint</vt:lpstr>
      <vt:lpstr>Prezentare PowerPoint</vt:lpstr>
      <vt:lpstr>DEFINIŢIA SĂNĂTĂŢII</vt:lpstr>
      <vt:lpstr>FACTORII DETERMINANŢI AI STĂRII DE SĂNĂTATE</vt:lpstr>
      <vt:lpstr>INFECŢIA HIV-SIDA</vt:lpstr>
      <vt:lpstr>INFECŢIA HIV-SIDA ÎN ROMÂNIA</vt:lpstr>
      <vt:lpstr>CĂI ŞI MODALITĂŢI DE TRANSMITERE</vt:lpstr>
      <vt:lpstr>TOP 10 EPIDEMII CARE AU DEVASTAT OMENIREA</vt:lpstr>
      <vt:lpstr>GRIPA SPANIOLĂ DIN 1918</vt:lpstr>
      <vt:lpstr>MOARTEA NEAGRA</vt:lpstr>
      <vt:lpstr>MALARIA</vt:lpstr>
      <vt:lpstr>TUBERCULOZA</vt:lpstr>
      <vt:lpstr>HOLERA</vt:lpstr>
      <vt:lpstr>FEBRA GALBENA</vt:lpstr>
      <vt:lpstr>TIFOSUL EPIDEMIC</vt:lpstr>
      <vt:lpstr>POLIOMIELITA </vt:lpstr>
      <vt:lpstr>VHB</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madi</dc:creator>
  <cp:lastModifiedBy>WINDOWS</cp:lastModifiedBy>
  <cp:revision>39</cp:revision>
  <dcterms:created xsi:type="dcterms:W3CDTF">2016-02-24T18:23:56Z</dcterms:created>
  <dcterms:modified xsi:type="dcterms:W3CDTF">2020-12-15T10:53:38Z</dcterms:modified>
</cp:coreProperties>
</file>