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44BF-1865-4610-B15C-3397239464AE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B2F3-41BF-4632-A862-9CF33D72C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INVESTIGATIA UNEI EPIDEMII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</a:t>
            </a:r>
            <a:r>
              <a:rPr lang="en-US" dirty="0" err="1" smtClean="0"/>
              <a:t>Când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afectat</a:t>
            </a:r>
            <a:r>
              <a:rPr lang="en-US" dirty="0" smtClean="0"/>
              <a:t>?</a:t>
            </a:r>
          </a:p>
          <a:p>
            <a:r>
              <a:rPr lang="en-US" dirty="0" smtClean="0"/>
              <a:t>C.</a:t>
            </a:r>
            <a:r>
              <a:rPr lang="vi-VN" dirty="0" smtClean="0"/>
              <a:t>Unde este localizată epidemia ?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 </a:t>
            </a:r>
            <a:r>
              <a:rPr lang="en-US" dirty="0" smtClean="0"/>
              <a:t>LOCUL DE DOMICILIU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LOCUL DE MUNCĂ</a:t>
            </a:r>
          </a:p>
          <a:p>
            <a:pPr>
              <a:buFont typeface="Wingdings" pitchFamily="2" charset="2"/>
              <a:buChar char="§"/>
            </a:pPr>
            <a:r>
              <a:rPr lang="vi-VN" dirty="0" smtClean="0"/>
              <a:t>Există legături epidemiologice între cazuri ?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Epidemia</a:t>
            </a:r>
            <a:r>
              <a:rPr lang="en-US" dirty="0" smtClean="0"/>
              <a:t> se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constitui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La intrarea sau reintrarea în circulaţie a unor agenţi patogeni, urmată de multiplicarea surselor, </a:t>
            </a:r>
            <a:endParaRPr lang="en-US" dirty="0" smtClean="0"/>
          </a:p>
          <a:p>
            <a:r>
              <a:rPr lang="vi-VN" dirty="0" smtClean="0"/>
              <a:t>Contaminarea căilor de transmitere,</a:t>
            </a:r>
            <a:endParaRPr lang="en-US" dirty="0" smtClean="0"/>
          </a:p>
          <a:p>
            <a:r>
              <a:rPr lang="vi-VN" dirty="0" smtClean="0"/>
              <a:t>Acumularea unor cohorte de populaţie receptivă, </a:t>
            </a:r>
            <a:endParaRPr lang="en-US" dirty="0" smtClean="0"/>
          </a:p>
          <a:p>
            <a:r>
              <a:rPr lang="vi-VN" dirty="0" smtClean="0"/>
              <a:t>Intervenţia favorizantă a unor factori naturali şi economico-sociali;</a:t>
            </a:r>
            <a:endParaRPr lang="en-US" dirty="0" smtClean="0"/>
          </a:p>
          <a:p>
            <a:r>
              <a:rPr lang="vi-VN" dirty="0" smtClean="0"/>
              <a:t>Deficienţe în activitatea epidemiologică şi igienico</a:t>
            </a:r>
            <a:r>
              <a:rPr lang="en-US" dirty="0"/>
              <a:t>-</a:t>
            </a:r>
            <a:r>
              <a:rPr lang="vi-VN" dirty="0" smtClean="0"/>
              <a:t>sanitară.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CARANTINA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Masura</a:t>
            </a:r>
            <a:r>
              <a:rPr lang="en-US" dirty="0" smtClean="0"/>
              <a:t> </a:t>
            </a:r>
            <a:r>
              <a:rPr lang="en-US" dirty="0" err="1" smtClean="0"/>
              <a:t>profilactica</a:t>
            </a:r>
            <a:r>
              <a:rPr lang="en-US" dirty="0" smtClean="0"/>
              <a:t> care se </a:t>
            </a:r>
            <a:r>
              <a:rPr lang="en-US" dirty="0" err="1" smtClean="0"/>
              <a:t>utilizeaza</a:t>
            </a:r>
            <a:r>
              <a:rPr lang="en-US" dirty="0" smtClean="0"/>
              <a:t> in </a:t>
            </a:r>
            <a:r>
              <a:rPr lang="en-US" dirty="0" err="1" smtClean="0"/>
              <a:t>cazurile</a:t>
            </a:r>
            <a:r>
              <a:rPr lang="en-US" dirty="0" smtClean="0"/>
              <a:t> de </a:t>
            </a:r>
            <a:r>
              <a:rPr lang="en-US" dirty="0" err="1" smtClean="0"/>
              <a:t>izbucnire</a:t>
            </a:r>
            <a:r>
              <a:rPr lang="en-US" dirty="0" smtClean="0"/>
              <a:t> </a:t>
            </a:r>
            <a:r>
              <a:rPr lang="en-US" dirty="0" err="1" smtClean="0"/>
              <a:t>epidemica</a:t>
            </a:r>
            <a:r>
              <a:rPr lang="en-US" dirty="0" smtClean="0"/>
              <a:t> a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infectioase</a:t>
            </a:r>
            <a:r>
              <a:rPr lang="en-US" dirty="0" smtClean="0"/>
              <a:t> cu </a:t>
            </a:r>
            <a:r>
              <a:rPr lang="en-US" dirty="0" err="1" smtClean="0"/>
              <a:t>caracter</a:t>
            </a:r>
            <a:r>
              <a:rPr lang="en-US" dirty="0" smtClean="0"/>
              <a:t> epidemic </a:t>
            </a:r>
            <a:r>
              <a:rPr lang="en-US" dirty="0" err="1" smtClean="0"/>
              <a:t>sau</a:t>
            </a:r>
            <a:r>
              <a:rPr lang="en-US" dirty="0" smtClean="0"/>
              <a:t> pandemic.</a:t>
            </a:r>
          </a:p>
          <a:p>
            <a:r>
              <a:rPr lang="en-US" dirty="0" err="1" smtClean="0"/>
              <a:t>Cuprinde</a:t>
            </a:r>
            <a:r>
              <a:rPr lang="en-US" dirty="0" smtClean="0"/>
              <a:t> </a:t>
            </a:r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prevenire</a:t>
            </a:r>
            <a:r>
              <a:rPr lang="en-US" dirty="0" smtClean="0"/>
              <a:t> a </a:t>
            </a:r>
            <a:r>
              <a:rPr lang="en-US" dirty="0" err="1" smtClean="0"/>
              <a:t>extinderii</a:t>
            </a:r>
            <a:r>
              <a:rPr lang="en-US" dirty="0" smtClean="0"/>
              <a:t> </a:t>
            </a:r>
            <a:r>
              <a:rPr lang="en-US" dirty="0" err="1" smtClean="0"/>
              <a:t>bolii</a:t>
            </a:r>
            <a:r>
              <a:rPr lang="en-US" dirty="0" smtClean="0"/>
              <a:t>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vitarea</a:t>
            </a:r>
            <a:r>
              <a:rPr lang="en-US" dirty="0" smtClean="0"/>
              <a:t> </a:t>
            </a:r>
            <a:r>
              <a:rPr lang="en-US" dirty="0" err="1" smtClean="0"/>
              <a:t>contactului</a:t>
            </a:r>
            <a:r>
              <a:rPr lang="en-US" dirty="0" smtClean="0"/>
              <a:t> </a:t>
            </a:r>
            <a:r>
              <a:rPr lang="en-US" dirty="0" err="1" smtClean="0"/>
              <a:t>persoanelor</a:t>
            </a:r>
            <a:r>
              <a:rPr lang="en-US" dirty="0" smtClean="0"/>
              <a:t> </a:t>
            </a:r>
            <a:r>
              <a:rPr lang="en-US" dirty="0" err="1" smtClean="0"/>
              <a:t>sanatoase</a:t>
            </a:r>
            <a:r>
              <a:rPr lang="en-US" dirty="0" smtClean="0"/>
              <a:t> cu </a:t>
            </a:r>
            <a:r>
              <a:rPr lang="en-US" dirty="0" err="1" smtClean="0"/>
              <a:t>izolarea</a:t>
            </a:r>
            <a:r>
              <a:rPr lang="en-US" dirty="0" smtClean="0"/>
              <a:t> </a:t>
            </a:r>
            <a:r>
              <a:rPr lang="en-US" dirty="0" err="1" smtClean="0"/>
              <a:t>bolnavilor</a:t>
            </a:r>
            <a:r>
              <a:rPr lang="en-US" dirty="0" smtClean="0"/>
              <a:t>, </a:t>
            </a:r>
            <a:r>
              <a:rPr lang="en-US" dirty="0" err="1" smtClean="0"/>
              <a:t>insotite</a:t>
            </a:r>
            <a:r>
              <a:rPr lang="en-US" dirty="0" smtClean="0"/>
              <a:t> de </a:t>
            </a:r>
            <a:r>
              <a:rPr lang="en-US" dirty="0" err="1" smtClean="0"/>
              <a:t>masuri</a:t>
            </a:r>
            <a:r>
              <a:rPr lang="en-US" dirty="0" smtClean="0"/>
              <a:t> de </a:t>
            </a:r>
            <a:r>
              <a:rPr lang="en-US" dirty="0" err="1" smtClean="0"/>
              <a:t>dezinfectie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eventual </a:t>
            </a:r>
            <a:r>
              <a:rPr lang="en-US" dirty="0" err="1" smtClean="0"/>
              <a:t>vaccinare</a:t>
            </a:r>
            <a:endParaRPr lang="en-US" dirty="0" smtClean="0"/>
          </a:p>
          <a:p>
            <a:r>
              <a:rPr lang="en-US" dirty="0" err="1" smtClean="0"/>
              <a:t>Durata</a:t>
            </a:r>
            <a:r>
              <a:rPr lang="en-US" dirty="0" smtClean="0"/>
              <a:t> de </a:t>
            </a:r>
            <a:r>
              <a:rPr lang="en-US" dirty="0" err="1" smtClean="0"/>
              <a:t>izolare</a:t>
            </a:r>
            <a:r>
              <a:rPr lang="en-US" dirty="0" smtClean="0"/>
              <a:t> a </a:t>
            </a:r>
            <a:r>
              <a:rPr lang="en-US" dirty="0" err="1" smtClean="0"/>
              <a:t>celor</a:t>
            </a:r>
            <a:r>
              <a:rPr lang="en-US" dirty="0" smtClean="0"/>
              <a:t> care au </a:t>
            </a:r>
            <a:r>
              <a:rPr lang="en-US" dirty="0" err="1" smtClean="0"/>
              <a:t>venit</a:t>
            </a:r>
            <a:r>
              <a:rPr lang="en-US" dirty="0" smtClean="0"/>
              <a:t> </a:t>
            </a:r>
            <a:r>
              <a:rPr lang="en-US" dirty="0" err="1" smtClean="0"/>
              <a:t>deja</a:t>
            </a:r>
            <a:r>
              <a:rPr lang="en-US" dirty="0" smtClean="0"/>
              <a:t> in contact cu </a:t>
            </a:r>
            <a:r>
              <a:rPr lang="en-US" dirty="0" err="1" smtClean="0"/>
              <a:t>bolnavii</a:t>
            </a:r>
            <a:r>
              <a:rPr lang="en-US" dirty="0" smtClean="0"/>
              <a:t> </a:t>
            </a:r>
            <a:r>
              <a:rPr lang="en-US" dirty="0" err="1" smtClean="0"/>
              <a:t>dureaza</a:t>
            </a:r>
            <a:r>
              <a:rPr lang="en-US" dirty="0" smtClean="0"/>
              <a:t> in </a:t>
            </a:r>
            <a:r>
              <a:rPr lang="en-US" dirty="0" err="1" smtClean="0"/>
              <a:t>functie</a:t>
            </a:r>
            <a:r>
              <a:rPr lang="en-US" dirty="0" smtClean="0"/>
              <a:t> de </a:t>
            </a:r>
            <a:r>
              <a:rPr lang="en-US" dirty="0" err="1" smtClean="0"/>
              <a:t>perioada</a:t>
            </a:r>
            <a:r>
              <a:rPr lang="en-US" dirty="0" smtClean="0"/>
              <a:t> de </a:t>
            </a:r>
            <a:r>
              <a:rPr lang="en-US" dirty="0" err="1" smtClean="0"/>
              <a:t>incubatie</a:t>
            </a:r>
            <a:r>
              <a:rPr lang="en-US" dirty="0" smtClean="0"/>
              <a:t> a </a:t>
            </a:r>
            <a:r>
              <a:rPr lang="en-US" dirty="0" err="1" smtClean="0"/>
              <a:t>bolii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neobisnuita</a:t>
            </a:r>
            <a:r>
              <a:rPr lang="en-US" dirty="0"/>
              <a:t> a </a:t>
            </a:r>
            <a:r>
              <a:rPr lang="en-US" dirty="0" err="1"/>
              <a:t>numarului</a:t>
            </a:r>
            <a:r>
              <a:rPr lang="en-US" dirty="0"/>
              <a:t> de </a:t>
            </a:r>
            <a:r>
              <a:rPr lang="en-US" dirty="0" err="1"/>
              <a:t>cazuri</a:t>
            </a:r>
            <a:r>
              <a:rPr lang="en-US" dirty="0"/>
              <a:t> de o </a:t>
            </a:r>
            <a:r>
              <a:rPr lang="en-US" dirty="0" err="1"/>
              <a:t>boala</a:t>
            </a:r>
            <a:r>
              <a:rPr lang="en-US" dirty="0"/>
              <a:t> </a:t>
            </a:r>
            <a:r>
              <a:rPr lang="en-US" dirty="0" err="1"/>
              <a:t>transmisibila</a:t>
            </a:r>
            <a:r>
              <a:rPr lang="en-US" dirty="0"/>
              <a:t>, </a:t>
            </a:r>
            <a:r>
              <a:rPr lang="en-US" dirty="0" err="1"/>
              <a:t>intr</a:t>
            </a:r>
            <a:r>
              <a:rPr lang="en-US" dirty="0"/>
              <a:t>-o </a:t>
            </a:r>
            <a:r>
              <a:rPr lang="en-US" dirty="0" err="1"/>
              <a:t>regiune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populatie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 </a:t>
            </a:r>
            <a:r>
              <a:rPr lang="en-US" dirty="0" err="1"/>
              <a:t>multiplicarea</a:t>
            </a:r>
            <a:r>
              <a:rPr lang="en-US" dirty="0"/>
              <a:t> </a:t>
            </a:r>
            <a:r>
              <a:rPr lang="en-US" dirty="0" err="1"/>
              <a:t>considerabila</a:t>
            </a:r>
            <a:r>
              <a:rPr lang="en-US" dirty="0"/>
              <a:t> a </a:t>
            </a:r>
            <a:r>
              <a:rPr lang="en-US" dirty="0" err="1"/>
              <a:t>cazurilor</a:t>
            </a:r>
            <a:r>
              <a:rPr lang="en-US" dirty="0"/>
              <a:t> de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 de </a:t>
            </a:r>
            <a:r>
              <a:rPr lang="en-US" dirty="0" err="1"/>
              <a:t>boala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de </a:t>
            </a:r>
            <a:r>
              <a:rPr lang="en-US" dirty="0" smtClean="0"/>
              <a:t>alt </a:t>
            </a:r>
            <a:r>
              <a:rPr lang="en-US" dirty="0" err="1"/>
              <a:t>fenomen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Motivaţia</a:t>
            </a:r>
            <a:r>
              <a:rPr lang="en-US" dirty="0" smtClean="0"/>
              <a:t> </a:t>
            </a:r>
            <a:r>
              <a:rPr lang="en-US" dirty="0" err="1" smtClean="0"/>
              <a:t>alegerii</a:t>
            </a:r>
            <a:r>
              <a:rPr lang="en-US" dirty="0" smtClean="0"/>
              <a:t> </a:t>
            </a:r>
            <a:r>
              <a:rPr lang="en-US" dirty="0" err="1" smtClean="0"/>
              <a:t>temei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Emergenţa anumitor maladii transmisibile cu etiologie nou apărută, în ultimele decade, precum şi reemergenţa altor afecţiuni infecţioase impun acest subiect;</a:t>
            </a:r>
            <a:endParaRPr lang="en-US" dirty="0" smtClean="0"/>
          </a:p>
          <a:p>
            <a:r>
              <a:rPr lang="vi-VN" dirty="0" smtClean="0"/>
              <a:t>Investigarea epidemiilor stă la baza activităţii oricărui epidemiolog, fiind poate domeniul cel mai incitant dar şi cel mai spectaculos al Sănătăţii Publice.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Prezentare generală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1.</a:t>
            </a:r>
            <a:r>
              <a:rPr lang="vi-VN" dirty="0" smtClean="0"/>
              <a:t>Definirea epidemiei, necesitatea investigării unei epidemii, rolul epidemiologului;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 2. Etapele investigării unei epidemii: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Alcătuirea echipei şi stabilirea sarcinilor,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 Confirmarea epidemiei,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 Colectarea datelor conform definiţiei de caz,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Analiza, interpretarea şi diseminarea datelor,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Comunicarea rezultatelor şi elaborarea propunerilor,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vi-VN" dirty="0" smtClean="0"/>
              <a:t> Planificarea studiilor specifice;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 3. Elaborarea unui raport de epidemie.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Istoric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Prima investigaţie a unei epidemii, conformă cu concepţiile moderne, a fost cea a anestezistului şi epidemiologului englez John Snow (1813-1858), în Londra anului 1849;</a:t>
            </a:r>
            <a:endParaRPr lang="en-US" dirty="0" smtClean="0"/>
          </a:p>
          <a:p>
            <a:r>
              <a:rPr lang="vi-VN" dirty="0" smtClean="0"/>
              <a:t>Acesta a stabilit că holera se transmitea prin apa contaminată şi a introdus măsuri ce s-au soldat cu stoparea epidemiei;</a:t>
            </a:r>
            <a:endParaRPr lang="en-US" dirty="0" smtClean="0"/>
          </a:p>
          <a:p>
            <a:r>
              <a:rPr lang="vi-VN" dirty="0" smtClean="0"/>
              <a:t> Tot el a impus anestezia curentă cu cloroform (descoperită anterior), după ce a aplicat-o în 1853, intrapartum, reginei Victoria!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Anglia – Epidemii de holeră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Acestă primă investigaţie epidemiologică survenea într-un areal endemic, periodic bântuit de epidemii de holeră: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1831 : 22 000 morţi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 1848 : 52 000 morţi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Agentul patogen nu era cunoscut!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SNOW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A întocmit harta cu distribuţia cazurilor de holeră după domiciliu/locul de muncă şi şi-a dat seama că este circumscrisă pompelor de apă de pe Broad Street</a:t>
            </a:r>
            <a:endParaRPr lang="en-US" dirty="0" smtClean="0"/>
          </a:p>
          <a:p>
            <a:r>
              <a:rPr lang="vi-VN" dirty="0" smtClean="0"/>
              <a:t>Mai mult, studiind distribuţia cazurilor, a ajuns la concluzia că apa din pompa A determină îmbolnăvirea de holeră, deoarece: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 Majoritatea bolnavilor de holeră au băut apă de la acestă pompă,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 La fel şi câţiva din bolnavii externi arealului epidemic,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 Nimeni din cei care lucrau în berărie (şi cosumau băuturi alcoolice) nu s-au îmbolnăvit!!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vi-VN" dirty="0" smtClean="0"/>
              <a:t>Legenda spune că Snow a luat mânerul pompei A stopând astfel imediat epidemia;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vi-VN" dirty="0" smtClean="0"/>
              <a:t>Şi pompa fără mâner este încă acolo !!!!!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Ce reprezintă epidemia?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Apariţia mai multor cazuri de o anumită patologie (comparativ cu nivelul de bază), într-o anumită arie geografică, într-o perioadă de timp bine stabilită şi în cadrul unei anumite populaţ</a:t>
            </a:r>
            <a:r>
              <a:rPr lang="en-US" dirty="0" smtClean="0"/>
              <a:t>ii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a.Cine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afectat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vi-VN" sz="1800" dirty="0" smtClean="0"/>
              <a:t>Morbiditatea pe grupe de vârstă. Epidemia de S. typhimurium, din Jura, France, mai-iunie 1997 Sursă: Institut de Veille Sanitaire, Paris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28662" y="2071679"/>
          <a:ext cx="7472387" cy="3337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8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Grupa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varsta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Cazuri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Populatie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Morbiditate</a:t>
                      </a:r>
                      <a:r>
                        <a:rPr lang="en-US" dirty="0" smtClean="0"/>
                        <a:t>/100.000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1-5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6-14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15-64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157989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41948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843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246858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598</Words>
  <Application>Microsoft Office PowerPoint</Application>
  <PresentationFormat>Expunere pe ecran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INVESTIGATIA UNEI EPIDEMII</vt:lpstr>
      <vt:lpstr>EPIDEMIA</vt:lpstr>
      <vt:lpstr>Motivaţia alegerii temei</vt:lpstr>
      <vt:lpstr>Prezentare generală </vt:lpstr>
      <vt:lpstr>Istoric </vt:lpstr>
      <vt:lpstr>Anglia – Epidemii de holeră </vt:lpstr>
      <vt:lpstr>JOHN SNOW </vt:lpstr>
      <vt:lpstr>Ce reprezintă epidemia?</vt:lpstr>
      <vt:lpstr>a.Cine a fost afectat? Morbiditatea pe grupe de vârstă. Epidemia de S. typhimurium, din Jura, France, mai-iunie 1997 Sursă: Institut de Veille Sanitaire, Paris </vt:lpstr>
      <vt:lpstr>Prezentare PowerPoint</vt:lpstr>
      <vt:lpstr>Epidemia se poate constitui: </vt:lpstr>
      <vt:lpstr>CARANTINA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INVESTIGATIA UNEI EPIDEMII</dc:title>
  <dc:creator>madi</dc:creator>
  <cp:lastModifiedBy>WINDOWS</cp:lastModifiedBy>
  <cp:revision>21</cp:revision>
  <dcterms:created xsi:type="dcterms:W3CDTF">2017-01-08T16:36:07Z</dcterms:created>
  <dcterms:modified xsi:type="dcterms:W3CDTF">2020-12-15T10:59:57Z</dcterms:modified>
</cp:coreProperties>
</file>