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4833" y="638314"/>
            <a:ext cx="6948932" cy="270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4937" y="1606054"/>
            <a:ext cx="4037965" cy="4155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FFF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18600" cy="6832600"/>
          </a:xfrm>
          <a:custGeom>
            <a:avLst/>
            <a:gdLst/>
            <a:ahLst/>
            <a:cxnLst/>
            <a:rect l="l" t="t" r="r" b="b"/>
            <a:pathLst>
              <a:path w="9118600" h="6832600">
                <a:moveTo>
                  <a:pt x="9118600" y="6832600"/>
                </a:moveTo>
                <a:lnTo>
                  <a:pt x="9118600" y="0"/>
                </a:lnTo>
                <a:lnTo>
                  <a:pt x="0" y="0"/>
                </a:lnTo>
                <a:lnTo>
                  <a:pt x="0" y="6832600"/>
                </a:lnTo>
                <a:lnTo>
                  <a:pt x="9118600" y="6832600"/>
                </a:lnTo>
                <a:close/>
              </a:path>
            </a:pathLst>
          </a:custGeom>
          <a:solidFill>
            <a:srgbClr val="00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7416" y="805205"/>
            <a:ext cx="3223767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802" y="2981452"/>
            <a:ext cx="3825875" cy="3118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" marR="508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MĂSURAREA</a:t>
            </a:r>
            <a:r>
              <a:rPr spc="-45" dirty="0"/>
              <a:t> </a:t>
            </a:r>
            <a:r>
              <a:rPr spc="-5" dirty="0"/>
              <a:t>FRECVEŢEI  ÎMBOLNĂVIRILOR SAU  EVENIMENTELOR DE  SĂNĂTATE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2267" y="805205"/>
            <a:ext cx="3813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601" y="1987816"/>
            <a:ext cx="7616190" cy="40214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 reprezintă cea mai elementară  măsurare epidemiologică. Este definită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 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raportul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dintre </a:t>
            </a:r>
            <a:r>
              <a:rPr sz="3200" spc="-5" dirty="0">
                <a:solidFill>
                  <a:srgbClr val="FFFF00"/>
                </a:solidFill>
                <a:latin typeface="Times New Roman"/>
                <a:cs typeface="Times New Roman"/>
              </a:rPr>
              <a:t>numărul total de cazuri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sau  evenimente legate de sănătate raportal la </a:t>
            </a:r>
            <a:r>
              <a:rPr sz="3200" spc="-5" dirty="0">
                <a:solidFill>
                  <a:srgbClr val="FFFF00"/>
                </a:solidFill>
                <a:latin typeface="Times New Roman"/>
                <a:cs typeface="Times New Roman"/>
              </a:rPr>
              <a:t> populaţia la</a:t>
            </a:r>
            <a:r>
              <a:rPr sz="32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Times New Roman"/>
                <a:cs typeface="Times New Roman"/>
              </a:rPr>
              <a:t>risc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5600" marR="5080" indent="62230" algn="just">
              <a:lnSpc>
                <a:spcPct val="100000"/>
              </a:lnSpc>
              <a:spcBef>
                <a:spcPts val="750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Ea măsoară frecvenţa cazurilor existente  </a:t>
            </a:r>
            <a:r>
              <a:rPr sz="3200" spc="-5" dirty="0">
                <a:solidFill>
                  <a:srgbClr val="FFFF00"/>
                </a:solidFill>
                <a:latin typeface="Times New Roman"/>
                <a:cs typeface="Times New Roman"/>
              </a:rPr>
              <a:t>(noi şi vechi)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denumite cazuri prevalente la  un anumit moment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precizat.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2267" y="805205"/>
            <a:ext cx="3813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601" y="1899107"/>
            <a:ext cx="7545070" cy="426085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 este o</a:t>
            </a:r>
            <a:r>
              <a:rPr sz="3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proporţie</a:t>
            </a:r>
            <a:endParaRPr sz="3200">
              <a:latin typeface="Times New Roman"/>
              <a:cs typeface="Times New Roman"/>
            </a:endParaRPr>
          </a:p>
          <a:p>
            <a:pPr marL="355600" marR="240029" indent="-342900">
              <a:lnSpc>
                <a:spcPts val="3450"/>
              </a:lnSpc>
              <a:spcBef>
                <a:spcPts val="819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populaţia la risc (PR) înseamnă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“eligibil  în funcţie de o anumită condiţie”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89800"/>
              </a:lnSpc>
              <a:spcBef>
                <a:spcPts val="71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 poate fi folosită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pentru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estimarea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probabilităţii ca o persoană  selectată la întâmpalare din rândul PR </a:t>
            </a:r>
            <a:r>
              <a:rPr sz="3200" b="1" spc="-15" dirty="0">
                <a:solidFill>
                  <a:srgbClr val="FFFF00"/>
                </a:solidFill>
                <a:latin typeface="Times New Roman"/>
                <a:cs typeface="Times New Roman"/>
              </a:rPr>
              <a:t>să 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aibă o anumită boală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sau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să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fie afectată  de un anumit eveniment legat de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starea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 sănătate.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4167" y="271792"/>
            <a:ext cx="3813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2827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5"/>
                </a:moveTo>
                <a:lnTo>
                  <a:pt x="7620000" y="12953"/>
                </a:lnTo>
                <a:lnTo>
                  <a:pt x="7619238" y="7619"/>
                </a:lnTo>
                <a:lnTo>
                  <a:pt x="7616190" y="3809"/>
                </a:lnTo>
                <a:lnTo>
                  <a:pt x="7612380" y="761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19"/>
                </a:lnTo>
                <a:lnTo>
                  <a:pt x="0" y="12954"/>
                </a:lnTo>
                <a:lnTo>
                  <a:pt x="0" y="63245"/>
                </a:lnTo>
                <a:lnTo>
                  <a:pt x="762" y="68580"/>
                </a:lnTo>
                <a:lnTo>
                  <a:pt x="3809" y="72389"/>
                </a:lnTo>
                <a:lnTo>
                  <a:pt x="7619" y="75437"/>
                </a:lnTo>
                <a:lnTo>
                  <a:pt x="12953" y="76200"/>
                </a:lnTo>
                <a:lnTo>
                  <a:pt x="7607046" y="76199"/>
                </a:lnTo>
                <a:lnTo>
                  <a:pt x="7612380" y="75437"/>
                </a:lnTo>
                <a:lnTo>
                  <a:pt x="7616190" y="72389"/>
                </a:lnTo>
                <a:lnTo>
                  <a:pt x="7619238" y="68579"/>
                </a:lnTo>
                <a:lnTo>
                  <a:pt x="7620000" y="63245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38929" y="1990737"/>
            <a:ext cx="3430904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Nr. total de</a:t>
            </a:r>
            <a:r>
              <a:rPr sz="320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cazuri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1401" y="2283523"/>
            <a:ext cx="4127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802" y="2447937"/>
            <a:ext cx="2078989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8350" marR="5080" indent="-756285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CCFFFF"/>
                </a:solidFill>
                <a:latin typeface="Arial"/>
                <a:cs typeface="Arial"/>
              </a:rPr>
              <a:t>Prevale</a:t>
            </a:r>
            <a:r>
              <a:rPr sz="3200" b="1" spc="-5" dirty="0">
                <a:solidFill>
                  <a:srgbClr val="CCFFFF"/>
                </a:solidFill>
                <a:latin typeface="Arial"/>
                <a:cs typeface="Arial"/>
              </a:rPr>
              <a:t>n</a:t>
            </a:r>
            <a:r>
              <a:rPr sz="3200" b="1" spc="-15" dirty="0">
                <a:solidFill>
                  <a:srgbClr val="CCFFFF"/>
                </a:solidFill>
                <a:latin typeface="Arial"/>
                <a:cs typeface="Arial"/>
              </a:rPr>
              <a:t>ţ</a:t>
            </a:r>
            <a:r>
              <a:rPr sz="3200" b="1" spc="-5" dirty="0">
                <a:solidFill>
                  <a:srgbClr val="CCFFFF"/>
                </a:solidFill>
                <a:latin typeface="Arial"/>
                <a:cs typeface="Arial"/>
              </a:rPr>
              <a:t>a  (P)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92500" y="2730500"/>
            <a:ext cx="4800600" cy="0"/>
          </a:xfrm>
          <a:custGeom>
            <a:avLst/>
            <a:gdLst/>
            <a:ahLst/>
            <a:cxnLst/>
            <a:rect l="l" t="t" r="r" b="b"/>
            <a:pathLst>
              <a:path w="4800600">
                <a:moveTo>
                  <a:pt x="0" y="0"/>
                </a:moveTo>
                <a:lnTo>
                  <a:pt x="48006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23361" y="3008782"/>
            <a:ext cx="589153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3795" marR="5080" indent="-114173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Num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ă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rul de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persoane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la risc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al  popula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ţ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iei studiate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63700" y="5053076"/>
            <a:ext cx="4800600" cy="0"/>
          </a:xfrm>
          <a:custGeom>
            <a:avLst/>
            <a:gdLst/>
            <a:ahLst/>
            <a:cxnLst/>
            <a:rect l="l" t="t" r="r" b="b"/>
            <a:pathLst>
              <a:path w="4800600">
                <a:moveTo>
                  <a:pt x="0" y="0"/>
                </a:moveTo>
                <a:lnTo>
                  <a:pt x="48006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73326" y="4314952"/>
            <a:ext cx="4106545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520" marR="5080" indent="-211454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Nr. de persoane cu demenţă  senilă la un moment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dat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23566" y="5333746"/>
            <a:ext cx="5033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Nr. persoanelor la risc în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populaţia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64375" y="4532947"/>
            <a:ext cx="4127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073900" y="5016500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307326" y="4429252"/>
            <a:ext cx="482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175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05800" y="5191252"/>
            <a:ext cx="635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1750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5802" y="5783326"/>
            <a:ext cx="11226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100" baseline="-1286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r>
              <a:rPr sz="8100" spc="-660" baseline="-12860" dirty="0">
                <a:solidFill>
                  <a:srgbClr val="66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0,10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1201" y="5698740"/>
            <a:ext cx="2511425" cy="95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4925">
              <a:lnSpc>
                <a:spcPts val="1845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studiată</a:t>
            </a:r>
            <a:endParaRPr sz="2400">
              <a:latin typeface="Arial"/>
              <a:cs typeface="Arial"/>
            </a:endParaRPr>
          </a:p>
          <a:p>
            <a:pPr marL="38100">
              <a:lnSpc>
                <a:spcPts val="5445"/>
              </a:lnSpc>
            </a:pPr>
            <a:r>
              <a:rPr sz="8100" baseline="-11316" dirty="0">
                <a:solidFill>
                  <a:srgbClr val="66FFFF"/>
                </a:solidFill>
                <a:latin typeface="Times New Roman"/>
                <a:cs typeface="Times New Roman"/>
              </a:rPr>
              <a:t>=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10</a:t>
            </a:r>
            <a:r>
              <a:rPr sz="3200" b="1" spc="-2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%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2401" y="4530483"/>
            <a:ext cx="9969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70865" algn="l"/>
              </a:tabLst>
            </a:pPr>
            <a:r>
              <a:rPr sz="3200" b="1" spc="-5" dirty="0">
                <a:solidFill>
                  <a:srgbClr val="CCFFFF"/>
                </a:solidFill>
                <a:latin typeface="Arial"/>
                <a:cs typeface="Arial"/>
              </a:rPr>
              <a:t>P	</a:t>
            </a:r>
            <a:r>
              <a:rPr sz="8100" baseline="-7716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8100" baseline="-7716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2267" y="805205"/>
            <a:ext cx="3813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802" y="2445016"/>
            <a:ext cx="8121015" cy="3336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Cazurile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existente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Times New Roman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Populaţi la risc de a avea o anumită</a:t>
            </a:r>
            <a:r>
              <a:rPr sz="320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condiţie.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Times New Roman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95630" indent="-343535">
              <a:lnSpc>
                <a:spcPct val="100000"/>
              </a:lnSpc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Un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anumit moment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 timp (sau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uneori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  perioadă) la care se aplică</a:t>
            </a:r>
            <a:r>
              <a:rPr sz="32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4205" y="805205"/>
            <a:ext cx="63296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Tipuri de</a:t>
            </a:r>
            <a:r>
              <a:rPr spc="-45" dirty="0"/>
              <a:t> </a:t>
            </a:r>
            <a:r>
              <a:rPr spc="-5" dirty="0"/>
              <a:t>PREVALENŢĂ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602" y="3055365"/>
            <a:ext cx="8446135" cy="18916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Prevalenţa </a:t>
            </a:r>
            <a:r>
              <a:rPr sz="3600" b="1" dirty="0">
                <a:solidFill>
                  <a:srgbClr val="FFFF00"/>
                </a:solidFill>
                <a:latin typeface="Arial"/>
                <a:cs typeface="Arial"/>
              </a:rPr>
              <a:t>de </a:t>
            </a:r>
            <a:r>
              <a:rPr sz="3600" b="1" spc="-5" dirty="0">
                <a:solidFill>
                  <a:srgbClr val="FFFF00"/>
                </a:solidFill>
                <a:latin typeface="Arial"/>
                <a:cs typeface="Arial"/>
              </a:rPr>
              <a:t>moment 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sau</a:t>
            </a:r>
            <a:r>
              <a:rPr sz="3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punctuală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52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Prevalenţa </a:t>
            </a: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6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FFFF00"/>
                </a:solidFill>
                <a:latin typeface="Arial"/>
                <a:cs typeface="Arial"/>
              </a:rPr>
              <a:t>perioadă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4785" y="469925"/>
            <a:ext cx="4744085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97890" marR="5080" indent="-88582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  <a:r>
              <a:rPr spc="-55" dirty="0"/>
              <a:t> </a:t>
            </a:r>
            <a:r>
              <a:rPr spc="-10" dirty="0"/>
              <a:t>DE  </a:t>
            </a:r>
            <a:r>
              <a:rPr spc="-5" dirty="0"/>
              <a:t>PERIOADĂ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1602" y="1987816"/>
            <a:ext cx="8310245" cy="40214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probabilitatea ca un individ din populaţie să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aibă 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 anumită boală sau eveniment de sănătate într-o  perioadă de timp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precizată.</a:t>
            </a:r>
            <a:endParaRPr sz="3200">
              <a:latin typeface="Times New Roman"/>
              <a:cs typeface="Times New Roman"/>
            </a:endParaRPr>
          </a:p>
          <a:p>
            <a:pPr marL="355600" marR="55880" indent="-3937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Îmbolnăvirile pot fi preexistente perioadei de  timp precizate sau pot apare în intervalul amintit  de aceea este important ca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numărătorul </a:t>
            </a:r>
            <a:r>
              <a:rPr sz="3200" b="1" dirty="0">
                <a:solidFill>
                  <a:srgbClr val="FFFF00"/>
                </a:solidFill>
                <a:latin typeface="Times New Roman"/>
                <a:cs typeface="Times New Roman"/>
              </a:rPr>
              <a:t>să  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includă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toate cazurile de boală existente în  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perioada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de timp dată.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663" y="805205"/>
            <a:ext cx="73837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 DE</a:t>
            </a:r>
            <a:r>
              <a:rPr spc="-30" dirty="0"/>
              <a:t> </a:t>
            </a:r>
            <a:r>
              <a:rPr spc="-5" dirty="0"/>
              <a:t>MOMENT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601" y="1987816"/>
            <a:ext cx="7515859" cy="2462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probabilitatea ca un individ din populaţia să  aibă o anumită boală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la </a:t>
            </a:r>
            <a:r>
              <a:rPr sz="3200" spc="-5" dirty="0">
                <a:solidFill>
                  <a:srgbClr val="FFFF00"/>
                </a:solidFill>
                <a:latin typeface="Times New Roman"/>
                <a:cs typeface="Times New Roman"/>
              </a:rPr>
              <a:t>un anumit moment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de timp. Momentul respectiv poate fi  momentul examinarii fizice sau al colectării  datelor.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7663" y="805205"/>
            <a:ext cx="73837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 DE</a:t>
            </a:r>
            <a:r>
              <a:rPr spc="-30" dirty="0"/>
              <a:t> </a:t>
            </a:r>
            <a:r>
              <a:rPr spc="-5" dirty="0"/>
              <a:t>MOMENT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14814" y="2597251"/>
            <a:ext cx="442341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09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Nr. de cazuri prevalente  la un 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anumit moment</a:t>
            </a:r>
            <a:r>
              <a:rPr sz="32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dat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6002" y="3473767"/>
            <a:ext cx="4127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1555" y="3617607"/>
            <a:ext cx="5848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CCFFFF"/>
                </a:solidFill>
                <a:latin typeface="Arial"/>
                <a:cs typeface="Arial"/>
              </a:rPr>
              <a:t>P</a:t>
            </a:r>
            <a:r>
              <a:rPr sz="3150" b="1" spc="-7" baseline="-21164" dirty="0">
                <a:solidFill>
                  <a:srgbClr val="CCFFFF"/>
                </a:solidFill>
                <a:latin typeface="Arial"/>
                <a:cs typeface="Arial"/>
              </a:rPr>
              <a:t>m</a:t>
            </a:r>
            <a:endParaRPr sz="3150" baseline="-21164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97100" y="3844544"/>
            <a:ext cx="6019800" cy="0"/>
          </a:xfrm>
          <a:custGeom>
            <a:avLst/>
            <a:gdLst/>
            <a:ahLst/>
            <a:cxnLst/>
            <a:rect l="l" t="t" r="r" b="b"/>
            <a:pathLst>
              <a:path w="6019800">
                <a:moveTo>
                  <a:pt x="0" y="0"/>
                </a:moveTo>
                <a:lnTo>
                  <a:pt x="60198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03119" y="4093083"/>
            <a:ext cx="564515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2975" marR="5080" indent="-93091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Nr. total de indivizi al populaţiei  la acelaşi moment dat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6002" y="310657"/>
            <a:ext cx="665480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1550" marR="5080" indent="-222885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Care </a:t>
            </a:r>
            <a:r>
              <a:rPr sz="3600" dirty="0">
                <a:latin typeface="Times New Roman"/>
                <a:cs typeface="Times New Roman"/>
              </a:rPr>
              <a:t>este </a:t>
            </a:r>
            <a:r>
              <a:rPr sz="3600" spc="-5" dirty="0">
                <a:latin typeface="Times New Roman"/>
                <a:cs typeface="Times New Roman"/>
              </a:rPr>
              <a:t>Prevalenţa </a:t>
            </a:r>
            <a:r>
              <a:rPr sz="3600" dirty="0">
                <a:latin typeface="Times New Roman"/>
                <a:cs typeface="Times New Roman"/>
              </a:rPr>
              <a:t>(de moment)  la 1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Aprile?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4100" y="1663700"/>
            <a:ext cx="6829806" cy="4848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2850" y="5857"/>
            <a:ext cx="6464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Care </a:t>
            </a:r>
            <a:r>
              <a:rPr sz="3600" dirty="0">
                <a:latin typeface="Times New Roman"/>
                <a:cs typeface="Times New Roman"/>
              </a:rPr>
              <a:t>este </a:t>
            </a:r>
            <a:r>
              <a:rPr sz="3600" spc="-5" dirty="0">
                <a:latin typeface="Times New Roman"/>
                <a:cs typeface="Times New Roman"/>
              </a:rPr>
              <a:t>Prevalenţa </a:t>
            </a:r>
            <a:r>
              <a:rPr sz="3600" dirty="0">
                <a:latin typeface="Times New Roman"/>
                <a:cs typeface="Times New Roman"/>
              </a:rPr>
              <a:t>la 1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Aprile?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7802" y="6026289"/>
            <a:ext cx="10407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7 /</a:t>
            </a:r>
            <a:r>
              <a:rPr sz="3200" b="1" spc="-8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18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82700" y="901700"/>
            <a:ext cx="7258050" cy="5182235"/>
            <a:chOff x="1282700" y="901700"/>
            <a:chExt cx="7258050" cy="5182235"/>
          </a:xfrm>
        </p:grpSpPr>
        <p:sp>
          <p:nvSpPr>
            <p:cNvPr id="5" name="object 5"/>
            <p:cNvSpPr/>
            <p:nvPr/>
          </p:nvSpPr>
          <p:spPr>
            <a:xfrm>
              <a:off x="1282700" y="901700"/>
              <a:ext cx="6829806" cy="484860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35500" y="5397500"/>
              <a:ext cx="271780" cy="680085"/>
            </a:xfrm>
            <a:custGeom>
              <a:avLst/>
              <a:gdLst/>
              <a:ahLst/>
              <a:cxnLst/>
              <a:rect l="l" t="t" r="r" b="b"/>
              <a:pathLst>
                <a:path w="271779" h="680085">
                  <a:moveTo>
                    <a:pt x="271272" y="169925"/>
                  </a:moveTo>
                  <a:lnTo>
                    <a:pt x="135635" y="0"/>
                  </a:lnTo>
                  <a:lnTo>
                    <a:pt x="0" y="169925"/>
                  </a:lnTo>
                  <a:lnTo>
                    <a:pt x="67817" y="169925"/>
                  </a:lnTo>
                  <a:lnTo>
                    <a:pt x="67817" y="679703"/>
                  </a:lnTo>
                  <a:lnTo>
                    <a:pt x="203453" y="679703"/>
                  </a:lnTo>
                  <a:lnTo>
                    <a:pt x="203453" y="169925"/>
                  </a:lnTo>
                  <a:lnTo>
                    <a:pt x="271272" y="169925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35500" y="5397500"/>
              <a:ext cx="271780" cy="680085"/>
            </a:xfrm>
            <a:custGeom>
              <a:avLst/>
              <a:gdLst/>
              <a:ahLst/>
              <a:cxnLst/>
              <a:rect l="l" t="t" r="r" b="b"/>
              <a:pathLst>
                <a:path w="271779" h="680085">
                  <a:moveTo>
                    <a:pt x="0" y="169925"/>
                  </a:moveTo>
                  <a:lnTo>
                    <a:pt x="67817" y="169925"/>
                  </a:lnTo>
                  <a:lnTo>
                    <a:pt x="67817" y="679703"/>
                  </a:lnTo>
                  <a:lnTo>
                    <a:pt x="203453" y="679703"/>
                  </a:lnTo>
                  <a:lnTo>
                    <a:pt x="203453" y="169925"/>
                  </a:lnTo>
                  <a:lnTo>
                    <a:pt x="271272" y="169925"/>
                  </a:lnTo>
                  <a:lnTo>
                    <a:pt x="135635" y="0"/>
                  </a:lnTo>
                  <a:lnTo>
                    <a:pt x="0" y="169925"/>
                  </a:lnTo>
                  <a:close/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11700" y="2425700"/>
              <a:ext cx="3810000" cy="2362200"/>
            </a:xfrm>
            <a:custGeom>
              <a:avLst/>
              <a:gdLst/>
              <a:ahLst/>
              <a:cxnLst/>
              <a:rect l="l" t="t" r="r" b="b"/>
              <a:pathLst>
                <a:path w="3810000" h="2362200">
                  <a:moveTo>
                    <a:pt x="76200" y="0"/>
                  </a:moveTo>
                  <a:lnTo>
                    <a:pt x="3810000" y="380999"/>
                  </a:lnTo>
                </a:path>
                <a:path w="3810000" h="2362200">
                  <a:moveTo>
                    <a:pt x="76200" y="685800"/>
                  </a:moveTo>
                  <a:lnTo>
                    <a:pt x="3810000" y="380999"/>
                  </a:lnTo>
                </a:path>
                <a:path w="3810000" h="2362200">
                  <a:moveTo>
                    <a:pt x="76200" y="990600"/>
                  </a:moveTo>
                  <a:lnTo>
                    <a:pt x="3810000" y="380999"/>
                  </a:lnTo>
                </a:path>
                <a:path w="3810000" h="2362200">
                  <a:moveTo>
                    <a:pt x="76200" y="1295400"/>
                  </a:moveTo>
                  <a:lnTo>
                    <a:pt x="3810000" y="380999"/>
                  </a:lnTo>
                </a:path>
                <a:path w="3810000" h="2362200">
                  <a:moveTo>
                    <a:pt x="0" y="1524000"/>
                  </a:moveTo>
                  <a:lnTo>
                    <a:pt x="3733800" y="380999"/>
                  </a:lnTo>
                </a:path>
                <a:path w="3810000" h="2362200">
                  <a:moveTo>
                    <a:pt x="0" y="2057400"/>
                  </a:moveTo>
                  <a:lnTo>
                    <a:pt x="3733800" y="380999"/>
                  </a:lnTo>
                </a:path>
                <a:path w="3810000" h="2362200">
                  <a:moveTo>
                    <a:pt x="0" y="2362200"/>
                  </a:moveTo>
                  <a:lnTo>
                    <a:pt x="3733800" y="380999"/>
                  </a:lnTo>
                </a:path>
              </a:pathLst>
            </a:custGeom>
            <a:ln w="38100">
              <a:solidFill>
                <a:srgbClr val="FF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59706" y="2273299"/>
              <a:ext cx="57150" cy="2628900"/>
            </a:xfrm>
            <a:custGeom>
              <a:avLst/>
              <a:gdLst/>
              <a:ahLst/>
              <a:cxnLst/>
              <a:rect l="l" t="t" r="r" b="b"/>
              <a:pathLst>
                <a:path w="57150" h="2628900">
                  <a:moveTo>
                    <a:pt x="57150" y="2400300"/>
                  </a:moveTo>
                  <a:lnTo>
                    <a:pt x="0" y="2400300"/>
                  </a:lnTo>
                  <a:lnTo>
                    <a:pt x="0" y="2628900"/>
                  </a:lnTo>
                  <a:lnTo>
                    <a:pt x="57150" y="2628900"/>
                  </a:lnTo>
                  <a:lnTo>
                    <a:pt x="57150" y="2400300"/>
                  </a:lnTo>
                  <a:close/>
                </a:path>
                <a:path w="57150" h="2628900">
                  <a:moveTo>
                    <a:pt x="57150" y="2000250"/>
                  </a:moveTo>
                  <a:lnTo>
                    <a:pt x="0" y="2000250"/>
                  </a:lnTo>
                  <a:lnTo>
                    <a:pt x="0" y="2228850"/>
                  </a:lnTo>
                  <a:lnTo>
                    <a:pt x="57150" y="2228850"/>
                  </a:lnTo>
                  <a:lnTo>
                    <a:pt x="57150" y="2000250"/>
                  </a:lnTo>
                  <a:close/>
                </a:path>
                <a:path w="57150" h="2628900">
                  <a:moveTo>
                    <a:pt x="57150" y="1600200"/>
                  </a:moveTo>
                  <a:lnTo>
                    <a:pt x="0" y="1600200"/>
                  </a:lnTo>
                  <a:lnTo>
                    <a:pt x="0" y="1828800"/>
                  </a:lnTo>
                  <a:lnTo>
                    <a:pt x="57150" y="1828800"/>
                  </a:lnTo>
                  <a:lnTo>
                    <a:pt x="57150" y="1600200"/>
                  </a:lnTo>
                  <a:close/>
                </a:path>
                <a:path w="57150" h="2628900">
                  <a:moveTo>
                    <a:pt x="57150" y="1200150"/>
                  </a:moveTo>
                  <a:lnTo>
                    <a:pt x="0" y="1200150"/>
                  </a:lnTo>
                  <a:lnTo>
                    <a:pt x="0" y="1428750"/>
                  </a:lnTo>
                  <a:lnTo>
                    <a:pt x="57150" y="1428750"/>
                  </a:lnTo>
                  <a:lnTo>
                    <a:pt x="57150" y="1200150"/>
                  </a:lnTo>
                  <a:close/>
                </a:path>
                <a:path w="57150" h="2628900">
                  <a:moveTo>
                    <a:pt x="57150" y="800100"/>
                  </a:moveTo>
                  <a:lnTo>
                    <a:pt x="0" y="800100"/>
                  </a:lnTo>
                  <a:lnTo>
                    <a:pt x="0" y="1028700"/>
                  </a:lnTo>
                  <a:lnTo>
                    <a:pt x="57150" y="1028700"/>
                  </a:lnTo>
                  <a:lnTo>
                    <a:pt x="57150" y="800100"/>
                  </a:lnTo>
                  <a:close/>
                </a:path>
                <a:path w="57150" h="2628900">
                  <a:moveTo>
                    <a:pt x="57150" y="400050"/>
                  </a:moveTo>
                  <a:lnTo>
                    <a:pt x="0" y="400050"/>
                  </a:lnTo>
                  <a:lnTo>
                    <a:pt x="0" y="628650"/>
                  </a:lnTo>
                  <a:lnTo>
                    <a:pt x="57150" y="628650"/>
                  </a:lnTo>
                  <a:lnTo>
                    <a:pt x="57150" y="400050"/>
                  </a:lnTo>
                  <a:close/>
                </a:path>
                <a:path w="57150" h="2628900">
                  <a:moveTo>
                    <a:pt x="5715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57150" y="2286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585200" y="2285923"/>
            <a:ext cx="3086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FFFF00"/>
                </a:solidFill>
                <a:latin typeface="Arial"/>
                <a:cs typeface="Arial"/>
              </a:rPr>
              <a:t>7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3248" y="25778"/>
            <a:ext cx="7912100" cy="17957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70" algn="ctr">
              <a:lnSpc>
                <a:spcPct val="100200"/>
              </a:lnSpc>
              <a:spcBef>
                <a:spcPts val="90"/>
              </a:spcBef>
              <a:tabLst>
                <a:tab pos="3330575" algn="l"/>
              </a:tabLst>
            </a:pPr>
            <a:r>
              <a:rPr sz="4000" spc="-5" dirty="0">
                <a:latin typeface="Times New Roman"/>
                <a:cs typeface="Times New Roman"/>
              </a:rPr>
              <a:t>Câteva </a:t>
            </a:r>
            <a:r>
              <a:rPr sz="4000" dirty="0">
                <a:latin typeface="Times New Roman"/>
                <a:cs typeface="Times New Roman"/>
              </a:rPr>
              <a:t>argumente care impun  monitorizarea	</a:t>
            </a:r>
            <a:r>
              <a:rPr sz="3600" dirty="0">
                <a:latin typeface="Times New Roman"/>
                <a:cs typeface="Times New Roman"/>
              </a:rPr>
              <a:t>frecvenţei </a:t>
            </a:r>
            <a:r>
              <a:rPr sz="3600" spc="-5" dirty="0">
                <a:latin typeface="Times New Roman"/>
                <a:cs typeface="Times New Roman"/>
              </a:rPr>
              <a:t>bolilor sau </a:t>
            </a:r>
            <a:r>
              <a:rPr sz="3600" dirty="0">
                <a:latin typeface="Times New Roman"/>
                <a:cs typeface="Times New Roman"/>
              </a:rPr>
              <a:t>a  fenomenelor legate </a:t>
            </a:r>
            <a:r>
              <a:rPr sz="3600" spc="-5" dirty="0">
                <a:latin typeface="Times New Roman"/>
                <a:cs typeface="Times New Roman"/>
              </a:rPr>
              <a:t>de starea de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sănătate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239" y="1986292"/>
            <a:ext cx="7571105" cy="3728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51130" indent="-343535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Ce resurse putem aloca în monitorizarea 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bolilor?</a:t>
            </a:r>
            <a:endParaRPr sz="3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Ce rezultate urmărim să</a:t>
            </a:r>
            <a:r>
              <a:rPr sz="32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obţinem?</a:t>
            </a:r>
            <a:endParaRPr sz="3200">
              <a:latin typeface="Times New Roman"/>
              <a:cs typeface="Times New Roman"/>
            </a:endParaRPr>
          </a:p>
          <a:p>
            <a:pPr marL="355600" marR="106045" indent="-343535">
              <a:lnSpc>
                <a:spcPct val="100000"/>
              </a:lnSpc>
              <a:spcBef>
                <a:spcPts val="76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Ce beneficii vom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obţine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din aceasta şi cui  îi folosesc?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75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Metodele folosite vor fi acceptate de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către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comunitate?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5648" y="2481592"/>
            <a:ext cx="306705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INCIDENŢA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INICIDENŢA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537" y="1987816"/>
            <a:ext cx="7615555" cy="4224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frecvenţa apariţiei de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noi cazuri </a:t>
            </a:r>
            <a:r>
              <a:rPr sz="3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sau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evenimente într-o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polulaţie la risc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 o 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anumită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perioadă de</a:t>
            </a:r>
            <a:r>
              <a:rPr sz="32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timp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95"/>
              </a:spcBef>
              <a:buChar char="•"/>
              <a:tabLst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Cuvântul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NOI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reprezintă elementul cheie în  definiţia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incidenţei.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80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Sensul interpretării incidenţei unei boli necesită  numărul de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cazuri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noi (numărătorul), populaţia la  risc (numitorul), perioada de timp şi locul în care  caută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aceasta.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INICIDENŢA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1202" y="3206254"/>
            <a:ext cx="7555865" cy="167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probabilitatea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(riscul) ca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un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individ 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să facă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o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anumită boală pe parcursul  unei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anumite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perioade de</a:t>
            </a:r>
            <a:r>
              <a:rPr sz="3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timp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INICIDENŢA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4743" y="2295537"/>
            <a:ext cx="536892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0025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Numărul de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cazuri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NOI de  boală într-o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periodă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de</a:t>
            </a:r>
            <a:r>
              <a:rPr sz="320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timp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24201" y="3197923"/>
            <a:ext cx="4127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02" y="3284613"/>
            <a:ext cx="1805939" cy="10020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711200" marR="5080" indent="-699135">
              <a:lnSpc>
                <a:spcPct val="100299"/>
              </a:lnSpc>
              <a:spcBef>
                <a:spcPts val="85"/>
              </a:spcBef>
            </a:pPr>
            <a:r>
              <a:rPr sz="3200" b="1" spc="-10" dirty="0">
                <a:solidFill>
                  <a:srgbClr val="CCFFFF"/>
                </a:solidFill>
                <a:latin typeface="Arial"/>
                <a:cs typeface="Arial"/>
              </a:rPr>
              <a:t>Incide</a:t>
            </a:r>
            <a:r>
              <a:rPr sz="3200" b="1" spc="-15" dirty="0">
                <a:solidFill>
                  <a:srgbClr val="CCFFFF"/>
                </a:solidFill>
                <a:latin typeface="Arial"/>
                <a:cs typeface="Arial"/>
              </a:rPr>
              <a:t>n</a:t>
            </a:r>
            <a:r>
              <a:rPr sz="3200" b="1" spc="-10" dirty="0">
                <a:solidFill>
                  <a:srgbClr val="CCFFFF"/>
                </a:solidFill>
                <a:latin typeface="Times New Roman"/>
                <a:cs typeface="Times New Roman"/>
              </a:rPr>
              <a:t>ţ</a:t>
            </a:r>
            <a:r>
              <a:rPr sz="3200" b="1" spc="-5" dirty="0">
                <a:solidFill>
                  <a:srgbClr val="CCFFFF"/>
                </a:solidFill>
                <a:latin typeface="Arial"/>
                <a:cs typeface="Arial"/>
              </a:rPr>
              <a:t>a  </a:t>
            </a:r>
            <a:r>
              <a:rPr sz="3200" b="1" spc="-10" dirty="0">
                <a:solidFill>
                  <a:srgbClr val="CCFFFF"/>
                </a:solidFill>
                <a:latin typeface="Arial"/>
                <a:cs typeface="Arial"/>
              </a:rPr>
              <a:t>(I)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5300" y="3644900"/>
            <a:ext cx="5791200" cy="0"/>
          </a:xfrm>
          <a:custGeom>
            <a:avLst/>
            <a:gdLst/>
            <a:ahLst/>
            <a:cxnLst/>
            <a:rect l="l" t="t" r="r" b="b"/>
            <a:pathLst>
              <a:path w="5791200">
                <a:moveTo>
                  <a:pt x="0" y="0"/>
                </a:moveTo>
                <a:lnTo>
                  <a:pt x="57912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73894" y="3895750"/>
            <a:ext cx="518985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0290" marR="5080" indent="-1038225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Populaţia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la risc în 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aceeaşi  peioadă 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de</a:t>
            </a: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 timp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400" y="916393"/>
            <a:ext cx="353060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9290" algn="l"/>
                <a:tab pos="3517265" algn="l"/>
              </a:tabLst>
            </a:pPr>
            <a:r>
              <a:rPr sz="4400" b="1" u="heavy" spc="-5" dirty="0">
                <a:solidFill>
                  <a:srgbClr val="FFFF00"/>
                </a:solidFill>
                <a:uFill>
                  <a:solidFill>
                    <a:srgbClr val="00FFFF"/>
                  </a:solidFill>
                </a:uFill>
                <a:latin typeface="Times New Roman"/>
                <a:cs typeface="Times New Roman"/>
              </a:rPr>
              <a:t> 	Incidenţa	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358" y="2328430"/>
            <a:ext cx="7600950" cy="289814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562100" indent="-343535">
              <a:lnSpc>
                <a:spcPts val="3450"/>
              </a:lnSpc>
              <a:spcBef>
                <a:spcPts val="535"/>
              </a:spcBef>
              <a:buClr>
                <a:srgbClr val="B2B2B2"/>
              </a:buClr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Numărătorul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provine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din rândul  populaţiei la risc de a face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boala.</a:t>
            </a:r>
            <a:endParaRPr sz="3200">
              <a:latin typeface="Times New Roman"/>
              <a:cs typeface="Times New Roman"/>
            </a:endParaRPr>
          </a:p>
          <a:p>
            <a:pPr marL="355600" marR="347980" indent="-343535">
              <a:lnSpc>
                <a:spcPts val="3450"/>
              </a:lnSpc>
              <a:spcBef>
                <a:spcPts val="770"/>
              </a:spcBef>
              <a:buClr>
                <a:srgbClr val="B2B2B2"/>
              </a:buClr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Numitorul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se poate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modifica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în timp,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pe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măsură ce noi persoane vor face</a:t>
            </a:r>
            <a:r>
              <a:rPr sz="320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boala.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3450"/>
              </a:lnSpc>
              <a:spcBef>
                <a:spcPts val="760"/>
              </a:spcBef>
              <a:buClr>
                <a:srgbClr val="B2B2B2"/>
              </a:buClr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Numitorul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poate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să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nu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includă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persoanele  care sunt deja bolnave.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32373" y="1268222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>
                <a:moveTo>
                  <a:pt x="0" y="0"/>
                </a:moveTo>
                <a:lnTo>
                  <a:pt x="25908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67273" y="380466"/>
            <a:ext cx="28708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latin typeface="Times New Roman"/>
                <a:cs typeface="Times New Roman"/>
              </a:rPr>
              <a:t>numărător</a:t>
            </a:r>
            <a:endParaRPr sz="4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533772" y="975233"/>
            <a:ext cx="394335" cy="909319"/>
            <a:chOff x="4533772" y="975233"/>
            <a:chExt cx="394335" cy="909319"/>
          </a:xfrm>
        </p:grpSpPr>
        <p:sp>
          <p:nvSpPr>
            <p:cNvPr id="7" name="object 7"/>
            <p:cNvSpPr/>
            <p:nvPr/>
          </p:nvSpPr>
          <p:spPr>
            <a:xfrm>
              <a:off x="4540249" y="981710"/>
              <a:ext cx="381000" cy="896619"/>
            </a:xfrm>
            <a:custGeom>
              <a:avLst/>
              <a:gdLst/>
              <a:ahLst/>
              <a:cxnLst/>
              <a:rect l="l" t="t" r="r" b="b"/>
              <a:pathLst>
                <a:path w="381000" h="896619">
                  <a:moveTo>
                    <a:pt x="381000" y="896112"/>
                  </a:moveTo>
                  <a:lnTo>
                    <a:pt x="381000" y="713232"/>
                  </a:lnTo>
                  <a:lnTo>
                    <a:pt x="349758" y="712470"/>
                  </a:lnTo>
                  <a:lnTo>
                    <a:pt x="319277" y="708660"/>
                  </a:lnTo>
                  <a:lnTo>
                    <a:pt x="259841" y="696468"/>
                  </a:lnTo>
                  <a:lnTo>
                    <a:pt x="204215" y="676656"/>
                  </a:lnTo>
                  <a:lnTo>
                    <a:pt x="153162" y="649986"/>
                  </a:lnTo>
                  <a:lnTo>
                    <a:pt x="108203" y="616458"/>
                  </a:lnTo>
                  <a:lnTo>
                    <a:pt x="69341" y="577596"/>
                  </a:lnTo>
                  <a:lnTo>
                    <a:pt x="38862" y="533400"/>
                  </a:lnTo>
                  <a:lnTo>
                    <a:pt x="16001" y="484632"/>
                  </a:lnTo>
                  <a:lnTo>
                    <a:pt x="22860" y="466344"/>
                  </a:lnTo>
                  <a:lnTo>
                    <a:pt x="41148" y="432054"/>
                  </a:lnTo>
                  <a:lnTo>
                    <a:pt x="64008" y="399288"/>
                  </a:lnTo>
                  <a:lnTo>
                    <a:pt x="90677" y="369570"/>
                  </a:lnTo>
                  <a:lnTo>
                    <a:pt x="121158" y="342900"/>
                  </a:lnTo>
                  <a:lnTo>
                    <a:pt x="154686" y="318516"/>
                  </a:lnTo>
                  <a:lnTo>
                    <a:pt x="192024" y="297942"/>
                  </a:lnTo>
                  <a:lnTo>
                    <a:pt x="232410" y="281178"/>
                  </a:lnTo>
                  <a:lnTo>
                    <a:pt x="253746" y="274320"/>
                  </a:lnTo>
                  <a:lnTo>
                    <a:pt x="253746" y="365760"/>
                  </a:lnTo>
                  <a:lnTo>
                    <a:pt x="381000" y="164592"/>
                  </a:lnTo>
                  <a:lnTo>
                    <a:pt x="253746" y="0"/>
                  </a:lnTo>
                  <a:lnTo>
                    <a:pt x="253746" y="91440"/>
                  </a:lnTo>
                  <a:lnTo>
                    <a:pt x="225551" y="100584"/>
                  </a:lnTo>
                  <a:lnTo>
                    <a:pt x="173736" y="124968"/>
                  </a:lnTo>
                  <a:lnTo>
                    <a:pt x="128015" y="154686"/>
                  </a:lnTo>
                  <a:lnTo>
                    <a:pt x="87629" y="189738"/>
                  </a:lnTo>
                  <a:lnTo>
                    <a:pt x="54101" y="228600"/>
                  </a:lnTo>
                  <a:lnTo>
                    <a:pt x="28194" y="272034"/>
                  </a:lnTo>
                  <a:lnTo>
                    <a:pt x="10667" y="319278"/>
                  </a:lnTo>
                  <a:lnTo>
                    <a:pt x="1524" y="368046"/>
                  </a:lnTo>
                  <a:lnTo>
                    <a:pt x="0" y="393192"/>
                  </a:lnTo>
                  <a:lnTo>
                    <a:pt x="0" y="576072"/>
                  </a:lnTo>
                  <a:lnTo>
                    <a:pt x="4572" y="624840"/>
                  </a:lnTo>
                  <a:lnTo>
                    <a:pt x="17525" y="671322"/>
                  </a:lnTo>
                  <a:lnTo>
                    <a:pt x="37337" y="714756"/>
                  </a:lnTo>
                  <a:lnTo>
                    <a:pt x="64770" y="755142"/>
                  </a:lnTo>
                  <a:lnTo>
                    <a:pt x="112013" y="802386"/>
                  </a:lnTo>
                  <a:lnTo>
                    <a:pt x="168401" y="841248"/>
                  </a:lnTo>
                  <a:lnTo>
                    <a:pt x="232410" y="870966"/>
                  </a:lnTo>
                  <a:lnTo>
                    <a:pt x="304038" y="890016"/>
                  </a:lnTo>
                  <a:lnTo>
                    <a:pt x="342138" y="894588"/>
                  </a:lnTo>
                  <a:lnTo>
                    <a:pt x="381000" y="896112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40249" y="1466341"/>
              <a:ext cx="381000" cy="411480"/>
            </a:xfrm>
            <a:custGeom>
              <a:avLst/>
              <a:gdLst/>
              <a:ahLst/>
              <a:cxnLst/>
              <a:rect l="l" t="t" r="r" b="b"/>
              <a:pathLst>
                <a:path w="381000" h="411480">
                  <a:moveTo>
                    <a:pt x="381000" y="411480"/>
                  </a:moveTo>
                  <a:lnTo>
                    <a:pt x="381000" y="228600"/>
                  </a:lnTo>
                  <a:lnTo>
                    <a:pt x="349758" y="227837"/>
                  </a:lnTo>
                  <a:lnTo>
                    <a:pt x="319277" y="224027"/>
                  </a:lnTo>
                  <a:lnTo>
                    <a:pt x="259841" y="211835"/>
                  </a:lnTo>
                  <a:lnTo>
                    <a:pt x="204215" y="192024"/>
                  </a:lnTo>
                  <a:lnTo>
                    <a:pt x="153162" y="165353"/>
                  </a:lnTo>
                  <a:lnTo>
                    <a:pt x="108203" y="131825"/>
                  </a:lnTo>
                  <a:lnTo>
                    <a:pt x="69341" y="92963"/>
                  </a:lnTo>
                  <a:lnTo>
                    <a:pt x="38862" y="48768"/>
                  </a:lnTo>
                  <a:lnTo>
                    <a:pt x="16001" y="0"/>
                  </a:lnTo>
                  <a:lnTo>
                    <a:pt x="9144" y="22859"/>
                  </a:lnTo>
                  <a:lnTo>
                    <a:pt x="3810" y="45719"/>
                  </a:lnTo>
                  <a:lnTo>
                    <a:pt x="762" y="68580"/>
                  </a:lnTo>
                  <a:lnTo>
                    <a:pt x="0" y="91439"/>
                  </a:lnTo>
                  <a:lnTo>
                    <a:pt x="762" y="108203"/>
                  </a:lnTo>
                  <a:lnTo>
                    <a:pt x="7620" y="156209"/>
                  </a:lnTo>
                  <a:lnTo>
                    <a:pt x="22860" y="201168"/>
                  </a:lnTo>
                  <a:lnTo>
                    <a:pt x="45720" y="243839"/>
                  </a:lnTo>
                  <a:lnTo>
                    <a:pt x="86867" y="294894"/>
                  </a:lnTo>
                  <a:lnTo>
                    <a:pt x="138684" y="338327"/>
                  </a:lnTo>
                  <a:lnTo>
                    <a:pt x="199644" y="372618"/>
                  </a:lnTo>
                  <a:lnTo>
                    <a:pt x="267462" y="397001"/>
                  </a:lnTo>
                  <a:lnTo>
                    <a:pt x="342138" y="409956"/>
                  </a:lnTo>
                  <a:lnTo>
                    <a:pt x="381000" y="411480"/>
                  </a:lnTo>
                  <a:close/>
                </a:path>
              </a:pathLst>
            </a:custGeom>
            <a:solidFill>
              <a:srgbClr val="00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40249" y="981710"/>
              <a:ext cx="381000" cy="896619"/>
            </a:xfrm>
            <a:custGeom>
              <a:avLst/>
              <a:gdLst/>
              <a:ahLst/>
              <a:cxnLst/>
              <a:rect l="l" t="t" r="r" b="b"/>
              <a:pathLst>
                <a:path w="381000" h="896619">
                  <a:moveTo>
                    <a:pt x="381000" y="896112"/>
                  </a:moveTo>
                  <a:lnTo>
                    <a:pt x="342138" y="894588"/>
                  </a:lnTo>
                  <a:lnTo>
                    <a:pt x="304038" y="890016"/>
                  </a:lnTo>
                  <a:lnTo>
                    <a:pt x="232410" y="870966"/>
                  </a:lnTo>
                  <a:lnTo>
                    <a:pt x="168401" y="841248"/>
                  </a:lnTo>
                  <a:lnTo>
                    <a:pt x="112013" y="802386"/>
                  </a:lnTo>
                  <a:lnTo>
                    <a:pt x="64770" y="755142"/>
                  </a:lnTo>
                  <a:lnTo>
                    <a:pt x="37337" y="714756"/>
                  </a:lnTo>
                  <a:lnTo>
                    <a:pt x="17525" y="671322"/>
                  </a:lnTo>
                  <a:lnTo>
                    <a:pt x="4572" y="624840"/>
                  </a:lnTo>
                  <a:lnTo>
                    <a:pt x="0" y="576072"/>
                  </a:lnTo>
                  <a:lnTo>
                    <a:pt x="0" y="393192"/>
                  </a:lnTo>
                  <a:lnTo>
                    <a:pt x="4572" y="342900"/>
                  </a:lnTo>
                  <a:lnTo>
                    <a:pt x="18287" y="295656"/>
                  </a:lnTo>
                  <a:lnTo>
                    <a:pt x="40386" y="249936"/>
                  </a:lnTo>
                  <a:lnTo>
                    <a:pt x="70103" y="208788"/>
                  </a:lnTo>
                  <a:lnTo>
                    <a:pt x="106679" y="171450"/>
                  </a:lnTo>
                  <a:lnTo>
                    <a:pt x="150113" y="138684"/>
                  </a:lnTo>
                  <a:lnTo>
                    <a:pt x="199644" y="112014"/>
                  </a:lnTo>
                  <a:lnTo>
                    <a:pt x="253746" y="91440"/>
                  </a:lnTo>
                  <a:lnTo>
                    <a:pt x="253746" y="0"/>
                  </a:lnTo>
                  <a:lnTo>
                    <a:pt x="381000" y="164592"/>
                  </a:lnTo>
                  <a:lnTo>
                    <a:pt x="253746" y="365760"/>
                  </a:lnTo>
                  <a:lnTo>
                    <a:pt x="253746" y="274320"/>
                  </a:lnTo>
                  <a:lnTo>
                    <a:pt x="232410" y="281178"/>
                  </a:lnTo>
                  <a:lnTo>
                    <a:pt x="192024" y="297942"/>
                  </a:lnTo>
                  <a:lnTo>
                    <a:pt x="154686" y="318516"/>
                  </a:lnTo>
                  <a:lnTo>
                    <a:pt x="121158" y="342900"/>
                  </a:lnTo>
                  <a:lnTo>
                    <a:pt x="90677" y="369570"/>
                  </a:lnTo>
                  <a:lnTo>
                    <a:pt x="64008" y="399288"/>
                  </a:lnTo>
                  <a:lnTo>
                    <a:pt x="41148" y="432054"/>
                  </a:lnTo>
                  <a:lnTo>
                    <a:pt x="22860" y="466344"/>
                  </a:lnTo>
                  <a:lnTo>
                    <a:pt x="16001" y="484632"/>
                  </a:lnTo>
                  <a:lnTo>
                    <a:pt x="25908" y="509778"/>
                  </a:lnTo>
                  <a:lnTo>
                    <a:pt x="53339" y="556260"/>
                  </a:lnTo>
                  <a:lnTo>
                    <a:pt x="88391" y="597408"/>
                  </a:lnTo>
                  <a:lnTo>
                    <a:pt x="130301" y="633984"/>
                  </a:lnTo>
                  <a:lnTo>
                    <a:pt x="178308" y="664464"/>
                  </a:lnTo>
                  <a:lnTo>
                    <a:pt x="231648" y="687324"/>
                  </a:lnTo>
                  <a:lnTo>
                    <a:pt x="288798" y="704088"/>
                  </a:lnTo>
                  <a:lnTo>
                    <a:pt x="349758" y="712470"/>
                  </a:lnTo>
                  <a:lnTo>
                    <a:pt x="381000" y="713232"/>
                  </a:lnTo>
                  <a:lnTo>
                    <a:pt x="381000" y="896112"/>
                  </a:lnTo>
                  <a:close/>
                </a:path>
                <a:path w="381000" h="896619">
                  <a:moveTo>
                    <a:pt x="0" y="576072"/>
                  </a:moveTo>
                  <a:lnTo>
                    <a:pt x="762" y="553212"/>
                  </a:lnTo>
                  <a:lnTo>
                    <a:pt x="3810" y="530352"/>
                  </a:lnTo>
                  <a:lnTo>
                    <a:pt x="9144" y="507492"/>
                  </a:lnTo>
                  <a:lnTo>
                    <a:pt x="16001" y="484632"/>
                  </a:lnTo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781802" y="1294866"/>
            <a:ext cx="21609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numitor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652" y="310657"/>
            <a:ext cx="866013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Care </a:t>
            </a:r>
            <a:r>
              <a:rPr sz="3600" dirty="0">
                <a:latin typeface="Times New Roman"/>
                <a:cs typeface="Times New Roman"/>
              </a:rPr>
              <a:t>este rata</a:t>
            </a:r>
            <a:r>
              <a:rPr sz="3600" spc="-5" dirty="0">
                <a:latin typeface="Times New Roman"/>
                <a:cs typeface="Times New Roman"/>
              </a:rPr>
              <a:t> incidenţei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600" spc="-5" dirty="0">
                <a:latin typeface="Times New Roman"/>
                <a:cs typeface="Times New Roman"/>
              </a:rPr>
              <a:t>din </a:t>
            </a:r>
            <a:r>
              <a:rPr sz="3600" dirty="0">
                <a:latin typeface="Times New Roman"/>
                <a:cs typeface="Times New Roman"/>
              </a:rPr>
              <a:t>octombrie 1990 până în </a:t>
            </a:r>
            <a:r>
              <a:rPr sz="3600" spc="-5" dirty="0">
                <a:latin typeface="Times New Roman"/>
                <a:cs typeface="Times New Roman"/>
              </a:rPr>
              <a:t>septembrie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1991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0300" y="1663700"/>
            <a:ext cx="6829806" cy="4848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046" y="562864"/>
            <a:ext cx="72142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FFFFCC"/>
                </a:solidFill>
                <a:latin typeface="Arial"/>
                <a:cs typeface="Arial"/>
              </a:rPr>
              <a:t>IDENTIFICAREA </a:t>
            </a:r>
            <a:r>
              <a:rPr sz="3600" b="0" spc="-5" dirty="0">
                <a:solidFill>
                  <a:srgbClr val="FFFFCC"/>
                </a:solidFill>
                <a:latin typeface="Arial"/>
                <a:cs typeface="Arial"/>
              </a:rPr>
              <a:t>CAZURILOR</a:t>
            </a:r>
            <a:r>
              <a:rPr sz="3600" b="0" spc="-90" dirty="0">
                <a:solidFill>
                  <a:srgbClr val="FFFFCC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FFFFCC"/>
                </a:solidFill>
                <a:latin typeface="Arial"/>
                <a:cs typeface="Arial"/>
              </a:rPr>
              <a:t>NOI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7745" y="1871979"/>
            <a:ext cx="2108200" cy="163576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 indent="635" algn="ctr">
              <a:lnSpc>
                <a:spcPct val="85100"/>
              </a:lnSpc>
              <a:spcBef>
                <a:spcPts val="530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B.      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DETERMIN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Ţ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CINE ESTE 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BOLNAV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ŞI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CINE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NU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4963" y="1734820"/>
            <a:ext cx="2005330" cy="1485900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 indent="836930">
              <a:lnSpc>
                <a:spcPct val="100000"/>
              </a:lnSpc>
              <a:spcBef>
                <a:spcPts val="1525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A.</a:t>
            </a:r>
            <a:endParaRPr sz="2400">
              <a:latin typeface="Arial"/>
              <a:cs typeface="Arial"/>
            </a:endParaRPr>
          </a:p>
          <a:p>
            <a:pPr marL="121285" marR="5080" indent="-109220">
              <a:lnSpc>
                <a:spcPct val="100000"/>
              </a:lnSpc>
              <a:spcBef>
                <a:spcPts val="143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IDENTIFIC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Ţ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POPULAŢIA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3073" y="1856739"/>
            <a:ext cx="2498090" cy="187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83945">
              <a:lnSpc>
                <a:spcPct val="125000"/>
              </a:lnSpc>
              <a:spcBef>
                <a:spcPts val="100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C. 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URMĂRIŢI</a:t>
            </a:r>
            <a:r>
              <a:rPr sz="2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DOAR</a:t>
            </a:r>
            <a:endParaRPr sz="2400">
              <a:latin typeface="Arial"/>
              <a:cs typeface="Arial"/>
            </a:endParaRPr>
          </a:p>
          <a:p>
            <a:pPr marL="79375" marR="71120" indent="-635" algn="ctr">
              <a:lnSpc>
                <a:spcPts val="2450"/>
              </a:lnSpc>
              <a:spcBef>
                <a:spcPts val="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PERSOANELE  CARE 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NU</a:t>
            </a:r>
            <a:r>
              <a:rPr sz="2400" b="1" spc="-9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ERAU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440"/>
              </a:lnSpc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BOLNAVE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21300" y="3873500"/>
            <a:ext cx="304800" cy="762000"/>
          </a:xfrm>
          <a:custGeom>
            <a:avLst/>
            <a:gdLst/>
            <a:ahLst/>
            <a:cxnLst/>
            <a:rect l="l" t="t" r="r" b="b"/>
            <a:pathLst>
              <a:path w="304800" h="762000">
                <a:moveTo>
                  <a:pt x="0" y="0"/>
                </a:moveTo>
                <a:lnTo>
                  <a:pt x="59436" y="5334"/>
                </a:lnTo>
                <a:lnTo>
                  <a:pt x="96774" y="14477"/>
                </a:lnTo>
                <a:lnTo>
                  <a:pt x="134112" y="32765"/>
                </a:lnTo>
                <a:lnTo>
                  <a:pt x="152400" y="63245"/>
                </a:lnTo>
                <a:lnTo>
                  <a:pt x="152400" y="317753"/>
                </a:lnTo>
                <a:lnTo>
                  <a:pt x="153162" y="324611"/>
                </a:lnTo>
                <a:lnTo>
                  <a:pt x="178308" y="353567"/>
                </a:lnTo>
                <a:lnTo>
                  <a:pt x="219455" y="370331"/>
                </a:lnTo>
                <a:lnTo>
                  <a:pt x="274320" y="379475"/>
                </a:lnTo>
                <a:lnTo>
                  <a:pt x="304800" y="380999"/>
                </a:lnTo>
                <a:lnTo>
                  <a:pt x="274320" y="382523"/>
                </a:lnTo>
                <a:lnTo>
                  <a:pt x="232410" y="388619"/>
                </a:lnTo>
                <a:lnTo>
                  <a:pt x="187451" y="403859"/>
                </a:lnTo>
                <a:lnTo>
                  <a:pt x="155448" y="431291"/>
                </a:lnTo>
                <a:lnTo>
                  <a:pt x="152400" y="444245"/>
                </a:lnTo>
                <a:lnTo>
                  <a:pt x="152400" y="698753"/>
                </a:lnTo>
                <a:lnTo>
                  <a:pt x="151637" y="705611"/>
                </a:lnTo>
                <a:lnTo>
                  <a:pt x="126491" y="734567"/>
                </a:lnTo>
                <a:lnTo>
                  <a:pt x="85344" y="751332"/>
                </a:lnTo>
                <a:lnTo>
                  <a:pt x="30479" y="760476"/>
                </a:lnTo>
                <a:lnTo>
                  <a:pt x="0" y="762000"/>
                </a:lnTo>
              </a:path>
            </a:pathLst>
          </a:custGeom>
          <a:ln w="2514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9300" y="3873500"/>
            <a:ext cx="1906270" cy="2363470"/>
          </a:xfrm>
          <a:prstGeom prst="rect">
            <a:avLst/>
          </a:prstGeom>
          <a:solidFill>
            <a:srgbClr val="FFFF99"/>
          </a:solidFill>
          <a:ln w="9144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Times New Roman"/>
              <a:cs typeface="Times New Roman"/>
            </a:endParaRPr>
          </a:p>
          <a:p>
            <a:pPr marL="191770" marR="96520" indent="-176530">
              <a:lnSpc>
                <a:spcPct val="100000"/>
              </a:lnSpc>
            </a:pPr>
            <a:r>
              <a:rPr sz="2400" b="1" spc="-5" dirty="0">
                <a:latin typeface="Tahoma"/>
                <a:cs typeface="Tahoma"/>
              </a:rPr>
              <a:t>POPULA</a:t>
            </a:r>
            <a:r>
              <a:rPr sz="2400" b="1" spc="5" dirty="0">
                <a:latin typeface="Tahoma"/>
                <a:cs typeface="Tahoma"/>
              </a:rPr>
              <a:t>Ţ</a:t>
            </a:r>
            <a:r>
              <a:rPr sz="2400" b="1" spc="-5" dirty="0">
                <a:latin typeface="Tahoma"/>
                <a:cs typeface="Tahoma"/>
              </a:rPr>
              <a:t>IA  DEFINITĂ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635250" y="4178300"/>
            <a:ext cx="628650" cy="1219200"/>
            <a:chOff x="2635250" y="4178300"/>
            <a:chExt cx="628650" cy="1219200"/>
          </a:xfrm>
        </p:grpSpPr>
        <p:sp>
          <p:nvSpPr>
            <p:cNvPr id="9" name="object 9"/>
            <p:cNvSpPr/>
            <p:nvPr/>
          </p:nvSpPr>
          <p:spPr>
            <a:xfrm>
              <a:off x="2654300" y="4314697"/>
              <a:ext cx="510540" cy="702310"/>
            </a:xfrm>
            <a:custGeom>
              <a:avLst/>
              <a:gdLst/>
              <a:ahLst/>
              <a:cxnLst/>
              <a:rect l="l" t="t" r="r" b="b"/>
              <a:pathLst>
                <a:path w="510539" h="702310">
                  <a:moveTo>
                    <a:pt x="0" y="701801"/>
                  </a:moveTo>
                  <a:lnTo>
                    <a:pt x="51053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93973" y="4178300"/>
              <a:ext cx="170180" cy="189865"/>
            </a:xfrm>
            <a:custGeom>
              <a:avLst/>
              <a:gdLst/>
              <a:ahLst/>
              <a:cxnLst/>
              <a:rect l="l" t="t" r="r" b="b"/>
              <a:pathLst>
                <a:path w="170179" h="189864">
                  <a:moveTo>
                    <a:pt x="169925" y="0"/>
                  </a:moveTo>
                  <a:lnTo>
                    <a:pt x="0" y="88391"/>
                  </a:lnTo>
                  <a:lnTo>
                    <a:pt x="138684" y="189737"/>
                  </a:lnTo>
                  <a:lnTo>
                    <a:pt x="1699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54300" y="5016500"/>
              <a:ext cx="466725" cy="292100"/>
            </a:xfrm>
            <a:custGeom>
              <a:avLst/>
              <a:gdLst/>
              <a:ahLst/>
              <a:cxnLst/>
              <a:rect l="l" t="t" r="r" b="b"/>
              <a:pathLst>
                <a:path w="466725" h="292100">
                  <a:moveTo>
                    <a:pt x="0" y="0"/>
                  </a:moveTo>
                  <a:lnTo>
                    <a:pt x="466344" y="291846"/>
                  </a:lnTo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3400" y="5234432"/>
              <a:ext cx="190500" cy="163195"/>
            </a:xfrm>
            <a:custGeom>
              <a:avLst/>
              <a:gdLst/>
              <a:ahLst/>
              <a:cxnLst/>
              <a:rect l="l" t="t" r="r" b="b"/>
              <a:pathLst>
                <a:path w="190500" h="163195">
                  <a:moveTo>
                    <a:pt x="190500" y="163067"/>
                  </a:moveTo>
                  <a:lnTo>
                    <a:pt x="91439" y="0"/>
                  </a:lnTo>
                  <a:lnTo>
                    <a:pt x="0" y="144779"/>
                  </a:lnTo>
                  <a:lnTo>
                    <a:pt x="190500" y="1630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263900" y="4716271"/>
            <a:ext cx="1830070" cy="152019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Times New Roman"/>
              <a:cs typeface="Times New Roman"/>
            </a:endParaRPr>
          </a:p>
          <a:p>
            <a:pPr marL="206375" marR="198755" indent="310515">
              <a:lnSpc>
                <a:spcPct val="100000"/>
              </a:lnSpc>
            </a:pPr>
            <a:r>
              <a:rPr sz="2400" b="1" dirty="0">
                <a:latin typeface="Tahoma"/>
                <a:cs typeface="Tahoma"/>
              </a:rPr>
              <a:t>NON  BOLNAVI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3900" y="3873500"/>
            <a:ext cx="1830070" cy="84328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33679" rIns="0" bIns="0" rtlCol="0">
            <a:spAutoFit/>
          </a:bodyPr>
          <a:lstStyle/>
          <a:p>
            <a:pPr marL="206375">
              <a:lnSpc>
                <a:spcPct val="100000"/>
              </a:lnSpc>
              <a:spcBef>
                <a:spcPts val="1839"/>
              </a:spcBef>
            </a:pPr>
            <a:r>
              <a:rPr sz="2400" b="1" dirty="0">
                <a:solidFill>
                  <a:srgbClr val="FFFF00"/>
                </a:solidFill>
                <a:latin typeface="Tahoma"/>
                <a:cs typeface="Tahoma"/>
              </a:rPr>
              <a:t>BOLNAVI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81802" y="3967479"/>
            <a:ext cx="2595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CC"/>
                </a:solidFill>
                <a:latin typeface="Comic Sans MS"/>
                <a:cs typeface="Comic Sans MS"/>
              </a:rPr>
              <a:t>Cazuri</a:t>
            </a:r>
            <a:r>
              <a:rPr sz="2400" b="1" spc="-95" dirty="0">
                <a:solidFill>
                  <a:srgbClr val="FFFFCC"/>
                </a:solidFill>
                <a:latin typeface="Comic Sans MS"/>
                <a:cs typeface="Comic Sans MS"/>
              </a:rPr>
              <a:t> </a:t>
            </a:r>
            <a:r>
              <a:rPr sz="2400" b="1" spc="-5" dirty="0">
                <a:solidFill>
                  <a:srgbClr val="FFFFCC"/>
                </a:solidFill>
                <a:latin typeface="Comic Sans MS"/>
                <a:cs typeface="Comic Sans MS"/>
              </a:rPr>
              <a:t>prevalente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88100" y="4711700"/>
            <a:ext cx="1830070" cy="1525270"/>
          </a:xfrm>
          <a:prstGeom prst="rect">
            <a:avLst/>
          </a:prstGeom>
          <a:solidFill>
            <a:srgbClr val="FFFFFF"/>
          </a:solidFill>
          <a:ln w="9144">
            <a:solidFill>
              <a:srgbClr val="FF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206375" marR="198755" indent="31051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Tahoma"/>
                <a:cs typeface="Tahoma"/>
              </a:rPr>
              <a:t>NON  BOLNAVI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092700" y="5440934"/>
            <a:ext cx="1219200" cy="219075"/>
            <a:chOff x="5092700" y="5440934"/>
            <a:chExt cx="1219200" cy="219075"/>
          </a:xfrm>
        </p:grpSpPr>
        <p:sp>
          <p:nvSpPr>
            <p:cNvPr id="18" name="object 18"/>
            <p:cNvSpPr/>
            <p:nvPr/>
          </p:nvSpPr>
          <p:spPr>
            <a:xfrm>
              <a:off x="5092700" y="5549900"/>
              <a:ext cx="1002030" cy="0"/>
            </a:xfrm>
            <a:custGeom>
              <a:avLst/>
              <a:gdLst/>
              <a:ahLst/>
              <a:cxnLst/>
              <a:rect l="l" t="t" r="r" b="b"/>
              <a:pathLst>
                <a:path w="1002029">
                  <a:moveTo>
                    <a:pt x="0" y="0"/>
                  </a:moveTo>
                  <a:lnTo>
                    <a:pt x="1002029" y="0"/>
                  </a:lnTo>
                </a:path>
              </a:pathLst>
            </a:custGeom>
            <a:ln w="571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93205" y="5440934"/>
              <a:ext cx="219075" cy="219075"/>
            </a:xfrm>
            <a:custGeom>
              <a:avLst/>
              <a:gdLst/>
              <a:ahLst/>
              <a:cxnLst/>
              <a:rect l="l" t="t" r="r" b="b"/>
              <a:pathLst>
                <a:path w="219075" h="219075">
                  <a:moveTo>
                    <a:pt x="218694" y="108965"/>
                  </a:moveTo>
                  <a:lnTo>
                    <a:pt x="0" y="0"/>
                  </a:lnTo>
                  <a:lnTo>
                    <a:pt x="0" y="218693"/>
                  </a:lnTo>
                  <a:lnTo>
                    <a:pt x="218694" y="1089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5168900" y="6355334"/>
            <a:ext cx="3200400" cy="219075"/>
            <a:chOff x="5168900" y="6355334"/>
            <a:chExt cx="3200400" cy="219075"/>
          </a:xfrm>
        </p:grpSpPr>
        <p:sp>
          <p:nvSpPr>
            <p:cNvPr id="21" name="object 21"/>
            <p:cNvSpPr/>
            <p:nvPr/>
          </p:nvSpPr>
          <p:spPr>
            <a:xfrm>
              <a:off x="5168900" y="6464300"/>
              <a:ext cx="2983230" cy="0"/>
            </a:xfrm>
            <a:custGeom>
              <a:avLst/>
              <a:gdLst/>
              <a:ahLst/>
              <a:cxnLst/>
              <a:rect l="l" t="t" r="r" b="b"/>
              <a:pathLst>
                <a:path w="2983229">
                  <a:moveTo>
                    <a:pt x="0" y="0"/>
                  </a:moveTo>
                  <a:lnTo>
                    <a:pt x="2983229" y="0"/>
                  </a:lnTo>
                </a:path>
              </a:pathLst>
            </a:custGeom>
            <a:ln w="571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50605" y="6355334"/>
              <a:ext cx="219075" cy="219075"/>
            </a:xfrm>
            <a:custGeom>
              <a:avLst/>
              <a:gdLst/>
              <a:ahLst/>
              <a:cxnLst/>
              <a:rect l="l" t="t" r="r" b="b"/>
              <a:pathLst>
                <a:path w="219075" h="219075">
                  <a:moveTo>
                    <a:pt x="218694" y="108966"/>
                  </a:moveTo>
                  <a:lnTo>
                    <a:pt x="0" y="0"/>
                  </a:lnTo>
                  <a:lnTo>
                    <a:pt x="0" y="218694"/>
                  </a:lnTo>
                  <a:lnTo>
                    <a:pt x="218694" y="1089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368030" y="6105652"/>
            <a:ext cx="685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Timp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30700"/>
            <a:ext cx="1830070" cy="1525270"/>
          </a:xfrm>
          <a:prstGeom prst="rect">
            <a:avLst/>
          </a:prstGeom>
          <a:solidFill>
            <a:srgbClr val="FFFFFF"/>
          </a:solidFill>
          <a:ln w="9144">
            <a:solidFill>
              <a:srgbClr val="FF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206375" marR="198755" indent="31051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Tahoma"/>
                <a:cs typeface="Tahoma"/>
              </a:rPr>
              <a:t>NON  BOLNAVI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692400" y="4102100"/>
            <a:ext cx="3162300" cy="952500"/>
            <a:chOff x="2692400" y="4102100"/>
            <a:chExt cx="3162300" cy="952500"/>
          </a:xfrm>
        </p:grpSpPr>
        <p:sp>
          <p:nvSpPr>
            <p:cNvPr id="4" name="object 4"/>
            <p:cNvSpPr/>
            <p:nvPr/>
          </p:nvSpPr>
          <p:spPr>
            <a:xfrm>
              <a:off x="2730500" y="4313174"/>
              <a:ext cx="2966720" cy="703580"/>
            </a:xfrm>
            <a:custGeom>
              <a:avLst/>
              <a:gdLst/>
              <a:ahLst/>
              <a:cxnLst/>
              <a:rect l="l" t="t" r="r" b="b"/>
              <a:pathLst>
                <a:path w="2966720" h="703579">
                  <a:moveTo>
                    <a:pt x="0" y="703326"/>
                  </a:moveTo>
                  <a:lnTo>
                    <a:pt x="2438399" y="703326"/>
                  </a:lnTo>
                </a:path>
                <a:path w="2966720" h="703579">
                  <a:moveTo>
                    <a:pt x="2438399" y="703326"/>
                  </a:moveTo>
                  <a:lnTo>
                    <a:pt x="2966465" y="0"/>
                  </a:lnTo>
                </a:path>
              </a:pathLst>
            </a:custGeom>
            <a:ln w="762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88761" y="4102100"/>
              <a:ext cx="266065" cy="294640"/>
            </a:xfrm>
            <a:custGeom>
              <a:avLst/>
              <a:gdLst/>
              <a:ahLst/>
              <a:cxnLst/>
              <a:rect l="l" t="t" r="r" b="b"/>
              <a:pathLst>
                <a:path w="266064" h="294639">
                  <a:moveTo>
                    <a:pt x="265938" y="0"/>
                  </a:moveTo>
                  <a:lnTo>
                    <a:pt x="0" y="134112"/>
                  </a:lnTo>
                  <a:lnTo>
                    <a:pt x="213360" y="294132"/>
                  </a:lnTo>
                  <a:lnTo>
                    <a:pt x="2659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30900" y="4411471"/>
            <a:ext cx="1830070" cy="1520190"/>
          </a:xfrm>
          <a:prstGeom prst="rect">
            <a:avLst/>
          </a:prstGeom>
          <a:solidFill>
            <a:srgbClr val="FFFFFF"/>
          </a:solidFill>
          <a:ln w="9144">
            <a:solidFill>
              <a:srgbClr val="FF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Times New Roman"/>
              <a:cs typeface="Times New Roman"/>
            </a:endParaRPr>
          </a:p>
          <a:p>
            <a:pPr marL="206375" marR="198755" indent="310515">
              <a:lnSpc>
                <a:spcPct val="100000"/>
              </a:lnSpc>
            </a:pPr>
            <a:r>
              <a:rPr sz="2400" b="1" dirty="0">
                <a:latin typeface="Tahoma"/>
                <a:cs typeface="Tahoma"/>
              </a:rPr>
              <a:t>NON  BOLNAVI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30900" y="3568700"/>
            <a:ext cx="1830070" cy="839469"/>
          </a:xfrm>
          <a:custGeom>
            <a:avLst/>
            <a:gdLst/>
            <a:ahLst/>
            <a:cxnLst/>
            <a:rect l="l" t="t" r="r" b="b"/>
            <a:pathLst>
              <a:path w="1830070" h="839470">
                <a:moveTo>
                  <a:pt x="1829562" y="838962"/>
                </a:moveTo>
                <a:lnTo>
                  <a:pt x="1829562" y="0"/>
                </a:lnTo>
                <a:lnTo>
                  <a:pt x="0" y="0"/>
                </a:lnTo>
                <a:lnTo>
                  <a:pt x="0" y="838962"/>
                </a:lnTo>
                <a:lnTo>
                  <a:pt x="1829562" y="83896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30900" y="3789933"/>
            <a:ext cx="1830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637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00"/>
                </a:solidFill>
                <a:latin typeface="Tahoma"/>
                <a:cs typeface="Tahoma"/>
              </a:rPr>
              <a:t>BOLNAVI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130800" y="4978400"/>
            <a:ext cx="800100" cy="571500"/>
            <a:chOff x="5130800" y="4978400"/>
            <a:chExt cx="800100" cy="571500"/>
          </a:xfrm>
        </p:grpSpPr>
        <p:sp>
          <p:nvSpPr>
            <p:cNvPr id="10" name="object 10"/>
            <p:cNvSpPr/>
            <p:nvPr/>
          </p:nvSpPr>
          <p:spPr>
            <a:xfrm>
              <a:off x="5168900" y="5016500"/>
              <a:ext cx="546100" cy="382905"/>
            </a:xfrm>
            <a:custGeom>
              <a:avLst/>
              <a:gdLst/>
              <a:ahLst/>
              <a:cxnLst/>
              <a:rect l="l" t="t" r="r" b="b"/>
              <a:pathLst>
                <a:path w="546100" h="382904">
                  <a:moveTo>
                    <a:pt x="0" y="0"/>
                  </a:moveTo>
                  <a:lnTo>
                    <a:pt x="545591" y="382523"/>
                  </a:lnTo>
                </a:path>
              </a:pathLst>
            </a:custGeom>
            <a:ln w="761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6005" y="5288534"/>
              <a:ext cx="295275" cy="261620"/>
            </a:xfrm>
            <a:custGeom>
              <a:avLst/>
              <a:gdLst/>
              <a:ahLst/>
              <a:cxnLst/>
              <a:rect l="l" t="t" r="r" b="b"/>
              <a:pathLst>
                <a:path w="295275" h="261620">
                  <a:moveTo>
                    <a:pt x="294894" y="261365"/>
                  </a:moveTo>
                  <a:lnTo>
                    <a:pt x="153161" y="0"/>
                  </a:lnTo>
                  <a:lnTo>
                    <a:pt x="0" y="217931"/>
                  </a:lnTo>
                  <a:lnTo>
                    <a:pt x="294894" y="2613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249802" y="2183002"/>
            <a:ext cx="2827655" cy="1628775"/>
            <a:chOff x="3249802" y="2183002"/>
            <a:chExt cx="2827655" cy="1628775"/>
          </a:xfrm>
        </p:grpSpPr>
        <p:sp>
          <p:nvSpPr>
            <p:cNvPr id="13" name="object 13"/>
            <p:cNvSpPr/>
            <p:nvPr/>
          </p:nvSpPr>
          <p:spPr>
            <a:xfrm>
              <a:off x="5377307" y="3391916"/>
              <a:ext cx="594360" cy="346075"/>
            </a:xfrm>
            <a:custGeom>
              <a:avLst/>
              <a:gdLst/>
              <a:ahLst/>
              <a:cxnLst/>
              <a:rect l="l" t="t" r="r" b="b"/>
              <a:pathLst>
                <a:path w="594360" h="346075">
                  <a:moveTo>
                    <a:pt x="393953" y="133350"/>
                  </a:moveTo>
                  <a:lnTo>
                    <a:pt x="386914" y="97913"/>
                  </a:lnTo>
                  <a:lnTo>
                    <a:pt x="367049" y="66062"/>
                  </a:lnTo>
                  <a:lnTo>
                    <a:pt x="336242" y="39071"/>
                  </a:lnTo>
                  <a:lnTo>
                    <a:pt x="296372" y="18214"/>
                  </a:lnTo>
                  <a:lnTo>
                    <a:pt x="249323" y="4766"/>
                  </a:lnTo>
                  <a:lnTo>
                    <a:pt x="196976" y="0"/>
                  </a:lnTo>
                  <a:lnTo>
                    <a:pt x="144634" y="4766"/>
                  </a:lnTo>
                  <a:lnTo>
                    <a:pt x="97586" y="18214"/>
                  </a:lnTo>
                  <a:lnTo>
                    <a:pt x="57716" y="39071"/>
                  </a:lnTo>
                  <a:lnTo>
                    <a:pt x="26907" y="66062"/>
                  </a:lnTo>
                  <a:lnTo>
                    <a:pt x="0" y="133350"/>
                  </a:lnTo>
                  <a:lnTo>
                    <a:pt x="7040" y="168786"/>
                  </a:lnTo>
                  <a:lnTo>
                    <a:pt x="57716" y="227628"/>
                  </a:lnTo>
                  <a:lnTo>
                    <a:pt x="97586" y="248485"/>
                  </a:lnTo>
                  <a:lnTo>
                    <a:pt x="144634" y="261933"/>
                  </a:lnTo>
                  <a:lnTo>
                    <a:pt x="196976" y="266700"/>
                  </a:lnTo>
                  <a:lnTo>
                    <a:pt x="249323" y="261933"/>
                  </a:lnTo>
                  <a:lnTo>
                    <a:pt x="296372" y="248485"/>
                  </a:lnTo>
                  <a:lnTo>
                    <a:pt x="336242" y="227628"/>
                  </a:lnTo>
                  <a:lnTo>
                    <a:pt x="367049" y="200637"/>
                  </a:lnTo>
                  <a:lnTo>
                    <a:pt x="386914" y="168786"/>
                  </a:lnTo>
                  <a:lnTo>
                    <a:pt x="393953" y="133350"/>
                  </a:lnTo>
                  <a:close/>
                </a:path>
                <a:path w="594360" h="346075">
                  <a:moveTo>
                    <a:pt x="593978" y="256794"/>
                  </a:moveTo>
                  <a:lnTo>
                    <a:pt x="583674" y="222252"/>
                  </a:lnTo>
                  <a:lnTo>
                    <a:pt x="555578" y="194033"/>
                  </a:lnTo>
                  <a:lnTo>
                    <a:pt x="513917" y="175001"/>
                  </a:lnTo>
                  <a:lnTo>
                    <a:pt x="462914" y="168021"/>
                  </a:lnTo>
                  <a:lnTo>
                    <a:pt x="411912" y="175001"/>
                  </a:lnTo>
                  <a:lnTo>
                    <a:pt x="370251" y="194033"/>
                  </a:lnTo>
                  <a:lnTo>
                    <a:pt x="342155" y="222252"/>
                  </a:lnTo>
                  <a:lnTo>
                    <a:pt x="331850" y="256794"/>
                  </a:lnTo>
                  <a:lnTo>
                    <a:pt x="342155" y="291335"/>
                  </a:lnTo>
                  <a:lnTo>
                    <a:pt x="370251" y="319554"/>
                  </a:lnTo>
                  <a:lnTo>
                    <a:pt x="411912" y="338586"/>
                  </a:lnTo>
                  <a:lnTo>
                    <a:pt x="462914" y="345567"/>
                  </a:lnTo>
                  <a:lnTo>
                    <a:pt x="513917" y="338586"/>
                  </a:lnTo>
                  <a:lnTo>
                    <a:pt x="555578" y="319554"/>
                  </a:lnTo>
                  <a:lnTo>
                    <a:pt x="583674" y="291335"/>
                  </a:lnTo>
                  <a:lnTo>
                    <a:pt x="593978" y="256794"/>
                  </a:lnTo>
                  <a:close/>
                </a:path>
              </a:pathLst>
            </a:custGeom>
            <a:ln w="281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17183" y="3664330"/>
              <a:ext cx="160020" cy="11658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63899" y="2197099"/>
              <a:ext cx="2362200" cy="1600200"/>
            </a:xfrm>
            <a:custGeom>
              <a:avLst/>
              <a:gdLst/>
              <a:ahLst/>
              <a:cxnLst/>
              <a:rect l="l" t="t" r="r" b="b"/>
              <a:pathLst>
                <a:path w="2362200" h="1600200">
                  <a:moveTo>
                    <a:pt x="213360" y="531875"/>
                  </a:moveTo>
                  <a:lnTo>
                    <a:pt x="169163" y="540257"/>
                  </a:lnTo>
                  <a:lnTo>
                    <a:pt x="128777" y="554735"/>
                  </a:lnTo>
                  <a:lnTo>
                    <a:pt x="92963" y="576071"/>
                  </a:lnTo>
                  <a:lnTo>
                    <a:pt x="60960" y="603503"/>
                  </a:lnTo>
                  <a:lnTo>
                    <a:pt x="35813" y="634746"/>
                  </a:lnTo>
                  <a:lnTo>
                    <a:pt x="16001" y="670560"/>
                  </a:lnTo>
                  <a:lnTo>
                    <a:pt x="4572" y="709422"/>
                  </a:lnTo>
                  <a:lnTo>
                    <a:pt x="0" y="751332"/>
                  </a:lnTo>
                  <a:lnTo>
                    <a:pt x="762" y="765810"/>
                  </a:lnTo>
                  <a:lnTo>
                    <a:pt x="8382" y="808482"/>
                  </a:lnTo>
                  <a:lnTo>
                    <a:pt x="24384" y="848105"/>
                  </a:lnTo>
                  <a:lnTo>
                    <a:pt x="57912" y="895350"/>
                  </a:lnTo>
                  <a:lnTo>
                    <a:pt x="91439" y="925067"/>
                  </a:lnTo>
                  <a:lnTo>
                    <a:pt x="89153" y="971550"/>
                  </a:lnTo>
                  <a:lnTo>
                    <a:pt x="68579" y="1008126"/>
                  </a:lnTo>
                  <a:lnTo>
                    <a:pt x="56387" y="1046988"/>
                  </a:lnTo>
                  <a:lnTo>
                    <a:pt x="51815" y="1088136"/>
                  </a:lnTo>
                  <a:lnTo>
                    <a:pt x="56387" y="1132332"/>
                  </a:lnTo>
                  <a:lnTo>
                    <a:pt x="70865" y="1173479"/>
                  </a:lnTo>
                  <a:lnTo>
                    <a:pt x="92201" y="1210817"/>
                  </a:lnTo>
                  <a:lnTo>
                    <a:pt x="121920" y="1243584"/>
                  </a:lnTo>
                  <a:lnTo>
                    <a:pt x="156972" y="1270253"/>
                  </a:lnTo>
                  <a:lnTo>
                    <a:pt x="197358" y="1290065"/>
                  </a:lnTo>
                  <a:lnTo>
                    <a:pt x="242315" y="1303020"/>
                  </a:lnTo>
                  <a:lnTo>
                    <a:pt x="290322" y="1307591"/>
                  </a:lnTo>
                  <a:lnTo>
                    <a:pt x="317753" y="1306067"/>
                  </a:lnTo>
                  <a:lnTo>
                    <a:pt x="316991" y="1307591"/>
                  </a:lnTo>
                  <a:lnTo>
                    <a:pt x="348234" y="1351026"/>
                  </a:lnTo>
                  <a:lnTo>
                    <a:pt x="384810" y="1389126"/>
                  </a:lnTo>
                  <a:lnTo>
                    <a:pt x="425958" y="1423415"/>
                  </a:lnTo>
                  <a:lnTo>
                    <a:pt x="471677" y="1451610"/>
                  </a:lnTo>
                  <a:lnTo>
                    <a:pt x="520446" y="1473708"/>
                  </a:lnTo>
                  <a:lnTo>
                    <a:pt x="573024" y="1490472"/>
                  </a:lnTo>
                  <a:lnTo>
                    <a:pt x="627126" y="1500377"/>
                  </a:lnTo>
                  <a:lnTo>
                    <a:pt x="683513" y="1504188"/>
                  </a:lnTo>
                  <a:lnTo>
                    <a:pt x="711708" y="1503426"/>
                  </a:lnTo>
                  <a:lnTo>
                    <a:pt x="768096" y="1495805"/>
                  </a:lnTo>
                  <a:lnTo>
                    <a:pt x="822960" y="1482089"/>
                  </a:lnTo>
                  <a:lnTo>
                    <a:pt x="875538" y="1460753"/>
                  </a:lnTo>
                  <a:lnTo>
                    <a:pt x="900684" y="1447800"/>
                  </a:lnTo>
                  <a:lnTo>
                    <a:pt x="899922" y="1448562"/>
                  </a:lnTo>
                  <a:lnTo>
                    <a:pt x="928115" y="1482089"/>
                  </a:lnTo>
                  <a:lnTo>
                    <a:pt x="959358" y="1511808"/>
                  </a:lnTo>
                  <a:lnTo>
                    <a:pt x="994410" y="1537715"/>
                  </a:lnTo>
                  <a:lnTo>
                    <a:pt x="1033272" y="1559814"/>
                  </a:lnTo>
                  <a:lnTo>
                    <a:pt x="1073658" y="1577339"/>
                  </a:lnTo>
                  <a:lnTo>
                    <a:pt x="1116329" y="1589532"/>
                  </a:lnTo>
                  <a:lnTo>
                    <a:pt x="1161288" y="1597914"/>
                  </a:lnTo>
                  <a:lnTo>
                    <a:pt x="1207008" y="1600200"/>
                  </a:lnTo>
                  <a:lnTo>
                    <a:pt x="1237488" y="1599438"/>
                  </a:lnTo>
                  <a:lnTo>
                    <a:pt x="1296162" y="1590294"/>
                  </a:lnTo>
                  <a:lnTo>
                    <a:pt x="1351788" y="1572767"/>
                  </a:lnTo>
                  <a:lnTo>
                    <a:pt x="1402841" y="1547622"/>
                  </a:lnTo>
                  <a:lnTo>
                    <a:pt x="1449324" y="1515617"/>
                  </a:lnTo>
                  <a:lnTo>
                    <a:pt x="1490472" y="1477517"/>
                  </a:lnTo>
                  <a:lnTo>
                    <a:pt x="1524000" y="1433322"/>
                  </a:lnTo>
                  <a:lnTo>
                    <a:pt x="1550670" y="1383791"/>
                  </a:lnTo>
                  <a:lnTo>
                    <a:pt x="1560576" y="1357122"/>
                  </a:lnTo>
                  <a:lnTo>
                    <a:pt x="1560576" y="1359408"/>
                  </a:lnTo>
                  <a:lnTo>
                    <a:pt x="1599438" y="1378458"/>
                  </a:lnTo>
                  <a:lnTo>
                    <a:pt x="1641348" y="1392174"/>
                  </a:lnTo>
                  <a:lnTo>
                    <a:pt x="1684020" y="1400555"/>
                  </a:lnTo>
                  <a:lnTo>
                    <a:pt x="1728215" y="1403603"/>
                  </a:lnTo>
                  <a:lnTo>
                    <a:pt x="1760220" y="1402079"/>
                  </a:lnTo>
                  <a:lnTo>
                    <a:pt x="1821941" y="1390650"/>
                  </a:lnTo>
                  <a:lnTo>
                    <a:pt x="1878329" y="1368552"/>
                  </a:lnTo>
                  <a:lnTo>
                    <a:pt x="1928622" y="1338072"/>
                  </a:lnTo>
                  <a:lnTo>
                    <a:pt x="1971294" y="1298448"/>
                  </a:lnTo>
                  <a:lnTo>
                    <a:pt x="2005584" y="1252727"/>
                  </a:lnTo>
                  <a:lnTo>
                    <a:pt x="2029967" y="1200912"/>
                  </a:lnTo>
                  <a:lnTo>
                    <a:pt x="2040636" y="1159002"/>
                  </a:lnTo>
                  <a:lnTo>
                    <a:pt x="2044446" y="1114805"/>
                  </a:lnTo>
                  <a:lnTo>
                    <a:pt x="2043684" y="1114044"/>
                  </a:lnTo>
                  <a:lnTo>
                    <a:pt x="2077212" y="1107948"/>
                  </a:lnTo>
                  <a:lnTo>
                    <a:pt x="2141220" y="1088136"/>
                  </a:lnTo>
                  <a:lnTo>
                    <a:pt x="2198370" y="1059179"/>
                  </a:lnTo>
                  <a:lnTo>
                    <a:pt x="2249424" y="1021079"/>
                  </a:lnTo>
                  <a:lnTo>
                    <a:pt x="2292096" y="976121"/>
                  </a:lnTo>
                  <a:lnTo>
                    <a:pt x="2324862" y="924305"/>
                  </a:lnTo>
                  <a:lnTo>
                    <a:pt x="2348484" y="867917"/>
                  </a:lnTo>
                  <a:lnTo>
                    <a:pt x="2358390" y="822959"/>
                  </a:lnTo>
                  <a:lnTo>
                    <a:pt x="2362200" y="791717"/>
                  </a:lnTo>
                  <a:lnTo>
                    <a:pt x="2362200" y="775715"/>
                  </a:lnTo>
                  <a:lnTo>
                    <a:pt x="2356866" y="720089"/>
                  </a:lnTo>
                  <a:lnTo>
                    <a:pt x="2342388" y="665987"/>
                  </a:lnTo>
                  <a:lnTo>
                    <a:pt x="2318004" y="614933"/>
                  </a:lnTo>
                  <a:lnTo>
                    <a:pt x="2285238" y="567689"/>
                  </a:lnTo>
                  <a:lnTo>
                    <a:pt x="2284476" y="567689"/>
                  </a:lnTo>
                  <a:lnTo>
                    <a:pt x="2294382" y="541781"/>
                  </a:lnTo>
                  <a:lnTo>
                    <a:pt x="2302002" y="515873"/>
                  </a:lnTo>
                  <a:lnTo>
                    <a:pt x="2306574" y="488441"/>
                  </a:lnTo>
                  <a:lnTo>
                    <a:pt x="2308098" y="474725"/>
                  </a:lnTo>
                  <a:lnTo>
                    <a:pt x="2308098" y="461009"/>
                  </a:lnTo>
                  <a:lnTo>
                    <a:pt x="2304288" y="416051"/>
                  </a:lnTo>
                  <a:lnTo>
                    <a:pt x="2292096" y="374141"/>
                  </a:lnTo>
                  <a:lnTo>
                    <a:pt x="2273808" y="333755"/>
                  </a:lnTo>
                  <a:lnTo>
                    <a:pt x="2247900" y="297941"/>
                  </a:lnTo>
                  <a:lnTo>
                    <a:pt x="2216658" y="265175"/>
                  </a:lnTo>
                  <a:lnTo>
                    <a:pt x="2180082" y="238505"/>
                  </a:lnTo>
                  <a:lnTo>
                    <a:pt x="2138934" y="216407"/>
                  </a:lnTo>
                  <a:lnTo>
                    <a:pt x="2093214" y="201167"/>
                  </a:lnTo>
                  <a:lnTo>
                    <a:pt x="2093976" y="201167"/>
                  </a:lnTo>
                  <a:lnTo>
                    <a:pt x="2081784" y="159257"/>
                  </a:lnTo>
                  <a:lnTo>
                    <a:pt x="2061972" y="120395"/>
                  </a:lnTo>
                  <a:lnTo>
                    <a:pt x="2035302" y="86105"/>
                  </a:lnTo>
                  <a:lnTo>
                    <a:pt x="2003298" y="57149"/>
                  </a:lnTo>
                  <a:lnTo>
                    <a:pt x="1965960" y="32765"/>
                  </a:lnTo>
                  <a:lnTo>
                    <a:pt x="1924812" y="15239"/>
                  </a:lnTo>
                  <a:lnTo>
                    <a:pt x="1879853" y="3809"/>
                  </a:lnTo>
                  <a:lnTo>
                    <a:pt x="1832610" y="0"/>
                  </a:lnTo>
                  <a:lnTo>
                    <a:pt x="1803653" y="1523"/>
                  </a:lnTo>
                  <a:lnTo>
                    <a:pt x="1747265" y="12953"/>
                  </a:lnTo>
                  <a:lnTo>
                    <a:pt x="1695450" y="35051"/>
                  </a:lnTo>
                  <a:lnTo>
                    <a:pt x="1649729" y="67055"/>
                  </a:lnTo>
                  <a:lnTo>
                    <a:pt x="1592579" y="50291"/>
                  </a:lnTo>
                  <a:lnTo>
                    <a:pt x="1546860" y="22859"/>
                  </a:lnTo>
                  <a:lnTo>
                    <a:pt x="1495805" y="6095"/>
                  </a:lnTo>
                  <a:lnTo>
                    <a:pt x="1440941" y="0"/>
                  </a:lnTo>
                  <a:lnTo>
                    <a:pt x="1424177" y="761"/>
                  </a:lnTo>
                  <a:lnTo>
                    <a:pt x="1374648" y="8381"/>
                  </a:lnTo>
                  <a:lnTo>
                    <a:pt x="1328927" y="25145"/>
                  </a:lnTo>
                  <a:lnTo>
                    <a:pt x="1288541" y="50291"/>
                  </a:lnTo>
                  <a:lnTo>
                    <a:pt x="1253489" y="83057"/>
                  </a:lnTo>
                  <a:lnTo>
                    <a:pt x="1226820" y="121919"/>
                  </a:lnTo>
                  <a:lnTo>
                    <a:pt x="1228344" y="125729"/>
                  </a:lnTo>
                  <a:lnTo>
                    <a:pt x="1207008" y="108203"/>
                  </a:lnTo>
                  <a:lnTo>
                    <a:pt x="1159764" y="79247"/>
                  </a:lnTo>
                  <a:lnTo>
                    <a:pt x="1107948" y="59435"/>
                  </a:lnTo>
                  <a:lnTo>
                    <a:pt x="1052322" y="49529"/>
                  </a:lnTo>
                  <a:lnTo>
                    <a:pt x="1023365" y="48005"/>
                  </a:lnTo>
                  <a:lnTo>
                    <a:pt x="1003553" y="48767"/>
                  </a:lnTo>
                  <a:lnTo>
                    <a:pt x="963929" y="53339"/>
                  </a:lnTo>
                  <a:lnTo>
                    <a:pt x="926591" y="63245"/>
                  </a:lnTo>
                  <a:lnTo>
                    <a:pt x="890777" y="77723"/>
                  </a:lnTo>
                  <a:lnTo>
                    <a:pt x="857250" y="96011"/>
                  </a:lnTo>
                  <a:lnTo>
                    <a:pt x="812291" y="131825"/>
                  </a:lnTo>
                  <a:lnTo>
                    <a:pt x="775715" y="175259"/>
                  </a:lnTo>
                  <a:lnTo>
                    <a:pt x="765048" y="192785"/>
                  </a:lnTo>
                  <a:lnTo>
                    <a:pt x="743712" y="182117"/>
                  </a:lnTo>
                  <a:lnTo>
                    <a:pt x="698753" y="164591"/>
                  </a:lnTo>
                  <a:lnTo>
                    <a:pt x="651510" y="153161"/>
                  </a:lnTo>
                  <a:lnTo>
                    <a:pt x="602741" y="147065"/>
                  </a:lnTo>
                  <a:lnTo>
                    <a:pt x="578358" y="146303"/>
                  </a:lnTo>
                  <a:lnTo>
                    <a:pt x="540258" y="147827"/>
                  </a:lnTo>
                  <a:lnTo>
                    <a:pt x="486155" y="156971"/>
                  </a:lnTo>
                  <a:lnTo>
                    <a:pt x="434339" y="172973"/>
                  </a:lnTo>
                  <a:lnTo>
                    <a:pt x="371855" y="204215"/>
                  </a:lnTo>
                  <a:lnTo>
                    <a:pt x="316991" y="246125"/>
                  </a:lnTo>
                  <a:lnTo>
                    <a:pt x="272034" y="296417"/>
                  </a:lnTo>
                  <a:lnTo>
                    <a:pt x="245363" y="339089"/>
                  </a:lnTo>
                  <a:lnTo>
                    <a:pt x="220217" y="401573"/>
                  </a:lnTo>
                  <a:lnTo>
                    <a:pt x="211074" y="451103"/>
                  </a:lnTo>
                  <a:lnTo>
                    <a:pt x="208787" y="486155"/>
                  </a:lnTo>
                  <a:lnTo>
                    <a:pt x="209550" y="509777"/>
                  </a:lnTo>
                  <a:lnTo>
                    <a:pt x="212598" y="532637"/>
                  </a:lnTo>
                  <a:lnTo>
                    <a:pt x="213360" y="531875"/>
                  </a:lnTo>
                  <a:close/>
                </a:path>
                <a:path w="2362200" h="1600200">
                  <a:moveTo>
                    <a:pt x="117348" y="941070"/>
                  </a:moveTo>
                  <a:lnTo>
                    <a:pt x="160020" y="959358"/>
                  </a:lnTo>
                  <a:lnTo>
                    <a:pt x="205739" y="969263"/>
                  </a:lnTo>
                  <a:lnTo>
                    <a:pt x="237744" y="970788"/>
                  </a:lnTo>
                  <a:lnTo>
                    <a:pt x="256032" y="970788"/>
                  </a:lnTo>
                </a:path>
                <a:path w="2362200" h="1600200">
                  <a:moveTo>
                    <a:pt x="317753" y="1306067"/>
                  </a:moveTo>
                  <a:lnTo>
                    <a:pt x="333755" y="1303782"/>
                  </a:lnTo>
                  <a:lnTo>
                    <a:pt x="348996" y="1300734"/>
                  </a:lnTo>
                  <a:lnTo>
                    <a:pt x="364236" y="1296924"/>
                  </a:lnTo>
                  <a:lnTo>
                    <a:pt x="378713" y="1291589"/>
                  </a:lnTo>
                </a:path>
                <a:path w="2362200" h="1600200">
                  <a:moveTo>
                    <a:pt x="863346" y="1383791"/>
                  </a:moveTo>
                  <a:lnTo>
                    <a:pt x="870965" y="1400555"/>
                  </a:lnTo>
                  <a:lnTo>
                    <a:pt x="880110" y="1417320"/>
                  </a:lnTo>
                  <a:lnTo>
                    <a:pt x="889253" y="1433322"/>
                  </a:lnTo>
                  <a:lnTo>
                    <a:pt x="899922" y="1448562"/>
                  </a:lnTo>
                </a:path>
                <a:path w="2362200" h="1600200">
                  <a:moveTo>
                    <a:pt x="1560576" y="1357122"/>
                  </a:moveTo>
                  <a:lnTo>
                    <a:pt x="1569720" y="1322070"/>
                  </a:lnTo>
                  <a:lnTo>
                    <a:pt x="1572767" y="1304544"/>
                  </a:lnTo>
                  <a:lnTo>
                    <a:pt x="1575053" y="1287017"/>
                  </a:lnTo>
                </a:path>
                <a:path w="2362200" h="1600200">
                  <a:moveTo>
                    <a:pt x="2044446" y="1114805"/>
                  </a:moveTo>
                  <a:lnTo>
                    <a:pt x="2044446" y="1112520"/>
                  </a:lnTo>
                  <a:lnTo>
                    <a:pt x="2043684" y="1091946"/>
                  </a:lnTo>
                  <a:lnTo>
                    <a:pt x="2037588" y="1050798"/>
                  </a:lnTo>
                  <a:lnTo>
                    <a:pt x="2025396" y="1011936"/>
                  </a:lnTo>
                  <a:lnTo>
                    <a:pt x="2007108" y="975360"/>
                  </a:lnTo>
                  <a:lnTo>
                    <a:pt x="1984248" y="941070"/>
                  </a:lnTo>
                  <a:lnTo>
                    <a:pt x="1956053" y="910589"/>
                  </a:lnTo>
                  <a:lnTo>
                    <a:pt x="1923288" y="883158"/>
                  </a:lnTo>
                  <a:lnTo>
                    <a:pt x="1886712" y="860298"/>
                  </a:lnTo>
                  <a:lnTo>
                    <a:pt x="1866900" y="850391"/>
                  </a:lnTo>
                </a:path>
              </a:pathLst>
            </a:custGeom>
            <a:ln w="281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55030" y="2750693"/>
              <a:ext cx="107442" cy="1272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6497" y="2283205"/>
              <a:ext cx="1885950" cy="499109"/>
            </a:xfrm>
            <a:custGeom>
              <a:avLst/>
              <a:gdLst/>
              <a:ahLst/>
              <a:cxnLst/>
              <a:rect l="l" t="t" r="r" b="b"/>
              <a:pathLst>
                <a:path w="1885950" h="499110">
                  <a:moveTo>
                    <a:pt x="1885950" y="161544"/>
                  </a:moveTo>
                  <a:lnTo>
                    <a:pt x="1885950" y="158495"/>
                  </a:lnTo>
                  <a:lnTo>
                    <a:pt x="1885188" y="136398"/>
                  </a:lnTo>
                  <a:lnTo>
                    <a:pt x="1881377" y="115062"/>
                  </a:lnTo>
                </a:path>
                <a:path w="1885950" h="499110">
                  <a:moveTo>
                    <a:pt x="1417319" y="0"/>
                  </a:moveTo>
                  <a:lnTo>
                    <a:pt x="1405127" y="13716"/>
                  </a:lnTo>
                  <a:lnTo>
                    <a:pt x="1385315" y="44195"/>
                  </a:lnTo>
                  <a:lnTo>
                    <a:pt x="1376934" y="60198"/>
                  </a:lnTo>
                </a:path>
                <a:path w="1885950" h="499110">
                  <a:moveTo>
                    <a:pt x="1014222" y="35813"/>
                  </a:moveTo>
                  <a:lnTo>
                    <a:pt x="1008126" y="48006"/>
                  </a:lnTo>
                  <a:lnTo>
                    <a:pt x="1002791" y="60960"/>
                  </a:lnTo>
                  <a:lnTo>
                    <a:pt x="995172" y="86868"/>
                  </a:lnTo>
                </a:path>
                <a:path w="1885950" h="499110">
                  <a:moveTo>
                    <a:pt x="623315" y="156210"/>
                  </a:moveTo>
                  <a:lnTo>
                    <a:pt x="606551" y="142494"/>
                  </a:lnTo>
                  <a:lnTo>
                    <a:pt x="589788" y="129539"/>
                  </a:lnTo>
                  <a:lnTo>
                    <a:pt x="571500" y="117348"/>
                  </a:lnTo>
                  <a:lnTo>
                    <a:pt x="552450" y="106680"/>
                  </a:lnTo>
                </a:path>
                <a:path w="1885950" h="499110">
                  <a:moveTo>
                    <a:pt x="0" y="446531"/>
                  </a:moveTo>
                  <a:lnTo>
                    <a:pt x="2286" y="459486"/>
                  </a:lnTo>
                  <a:lnTo>
                    <a:pt x="5334" y="473201"/>
                  </a:lnTo>
                  <a:lnTo>
                    <a:pt x="12191" y="499110"/>
                  </a:lnTo>
                </a:path>
              </a:pathLst>
            </a:custGeom>
            <a:ln w="281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3751071" y="2452623"/>
            <a:ext cx="1236345" cy="1074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mic Sans MS"/>
                <a:cs typeface="Comic Sans MS"/>
              </a:rPr>
              <a:t>CAZURI  </a:t>
            </a:r>
            <a:r>
              <a:rPr sz="2400" spc="-5" dirty="0">
                <a:latin typeface="Comic Sans MS"/>
                <a:cs typeface="Comic Sans MS"/>
              </a:rPr>
              <a:t>NOI</a:t>
            </a:r>
            <a:endParaRPr sz="2400">
              <a:latin typeface="Comic Sans MS"/>
              <a:cs typeface="Comic Sans MS"/>
            </a:endParaRPr>
          </a:p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2000" b="0" spc="-5" dirty="0">
                <a:latin typeface="Tahoma"/>
                <a:cs typeface="Tahoma"/>
              </a:rPr>
              <a:t>(incidente)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0" y="4960111"/>
            <a:ext cx="825500" cy="266065"/>
            <a:chOff x="0" y="4960111"/>
            <a:chExt cx="825500" cy="266065"/>
          </a:xfrm>
        </p:grpSpPr>
        <p:sp>
          <p:nvSpPr>
            <p:cNvPr id="20" name="object 20"/>
            <p:cNvSpPr/>
            <p:nvPr/>
          </p:nvSpPr>
          <p:spPr>
            <a:xfrm>
              <a:off x="0" y="5054599"/>
              <a:ext cx="561340" cy="76200"/>
            </a:xfrm>
            <a:custGeom>
              <a:avLst/>
              <a:gdLst/>
              <a:ahLst/>
              <a:cxnLst/>
              <a:rect l="l" t="t" r="r" b="b"/>
              <a:pathLst>
                <a:path w="561340" h="76200">
                  <a:moveTo>
                    <a:pt x="561086" y="76200"/>
                  </a:moveTo>
                  <a:lnTo>
                    <a:pt x="561086" y="0"/>
                  </a:lnTo>
                  <a:lnTo>
                    <a:pt x="0" y="0"/>
                  </a:lnTo>
                  <a:lnTo>
                    <a:pt x="0" y="76200"/>
                  </a:lnTo>
                  <a:lnTo>
                    <a:pt x="561086" y="762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9562" y="4960111"/>
              <a:ext cx="266065" cy="266065"/>
            </a:xfrm>
            <a:custGeom>
              <a:avLst/>
              <a:gdLst/>
              <a:ahLst/>
              <a:cxnLst/>
              <a:rect l="l" t="t" r="r" b="b"/>
              <a:pathLst>
                <a:path w="266064" h="266064">
                  <a:moveTo>
                    <a:pt x="265938" y="132587"/>
                  </a:moveTo>
                  <a:lnTo>
                    <a:pt x="0" y="0"/>
                  </a:lnTo>
                  <a:lnTo>
                    <a:pt x="0" y="265938"/>
                  </a:lnTo>
                  <a:lnTo>
                    <a:pt x="265938" y="1325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652" y="310657"/>
            <a:ext cx="866013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Care </a:t>
            </a:r>
            <a:r>
              <a:rPr sz="3600" dirty="0">
                <a:latin typeface="Times New Roman"/>
                <a:cs typeface="Times New Roman"/>
              </a:rPr>
              <a:t>este rata</a:t>
            </a:r>
            <a:r>
              <a:rPr sz="3600" spc="-5" dirty="0">
                <a:latin typeface="Times New Roman"/>
                <a:cs typeface="Times New Roman"/>
              </a:rPr>
              <a:t> incidenţei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600" spc="-5" dirty="0">
                <a:latin typeface="Times New Roman"/>
                <a:cs typeface="Times New Roman"/>
              </a:rPr>
              <a:t>din </a:t>
            </a:r>
            <a:r>
              <a:rPr sz="3600" dirty="0">
                <a:latin typeface="Times New Roman"/>
                <a:cs typeface="Times New Roman"/>
              </a:rPr>
              <a:t>octombrie 1990 până în </a:t>
            </a:r>
            <a:r>
              <a:rPr sz="3600" spc="-5" dirty="0" err="1">
                <a:latin typeface="Times New Roman"/>
                <a:cs typeface="Times New Roman"/>
              </a:rPr>
              <a:t>septembrie</a:t>
            </a:r>
            <a:r>
              <a:rPr sz="3600" spc="-105" dirty="0">
                <a:latin typeface="Times New Roman"/>
                <a:cs typeface="Times New Roman"/>
              </a:rPr>
              <a:t> </a:t>
            </a:r>
            <a:r>
              <a:rPr sz="3600" spc="-5" dirty="0" smtClean="0">
                <a:latin typeface="Times New Roman"/>
                <a:cs typeface="Times New Roman"/>
              </a:rPr>
              <a:t>199</a:t>
            </a:r>
            <a:r>
              <a:rPr lang="ro-RO" sz="3600" spc="-5" dirty="0" smtClean="0">
                <a:latin typeface="Times New Roman"/>
                <a:cs typeface="Times New Roman"/>
              </a:rPr>
              <a:t>0</a:t>
            </a:r>
            <a:endParaRPr sz="36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78206" y="1566925"/>
            <a:ext cx="8010525" cy="4848225"/>
            <a:chOff x="378206" y="1566925"/>
            <a:chExt cx="8010525" cy="4848225"/>
          </a:xfrm>
        </p:grpSpPr>
        <p:sp>
          <p:nvSpPr>
            <p:cNvPr id="4" name="object 4"/>
            <p:cNvSpPr/>
            <p:nvPr/>
          </p:nvSpPr>
          <p:spPr>
            <a:xfrm>
              <a:off x="378206" y="1566925"/>
              <a:ext cx="6829043" cy="48478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87700" y="3568699"/>
              <a:ext cx="5181600" cy="1828800"/>
            </a:xfrm>
            <a:custGeom>
              <a:avLst/>
              <a:gdLst/>
              <a:ahLst/>
              <a:cxnLst/>
              <a:rect l="l" t="t" r="r" b="b"/>
              <a:pathLst>
                <a:path w="5181600" h="1828800">
                  <a:moveTo>
                    <a:pt x="2209800" y="76200"/>
                  </a:moveTo>
                  <a:lnTo>
                    <a:pt x="5029200" y="0"/>
                  </a:lnTo>
                </a:path>
                <a:path w="5181600" h="1828800">
                  <a:moveTo>
                    <a:pt x="381000" y="762000"/>
                  </a:moveTo>
                  <a:lnTo>
                    <a:pt x="5029200" y="0"/>
                  </a:lnTo>
                </a:path>
                <a:path w="5181600" h="1828800">
                  <a:moveTo>
                    <a:pt x="76200" y="1066800"/>
                  </a:moveTo>
                  <a:lnTo>
                    <a:pt x="5181600" y="0"/>
                  </a:lnTo>
                </a:path>
                <a:path w="5181600" h="1828800">
                  <a:moveTo>
                    <a:pt x="0" y="1828800"/>
                  </a:moveTo>
                  <a:lnTo>
                    <a:pt x="5105400" y="0"/>
                  </a:lnTo>
                </a:path>
              </a:pathLst>
            </a:custGeom>
            <a:ln w="38100">
              <a:solidFill>
                <a:srgbClr val="FF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54450" y="3035299"/>
              <a:ext cx="38100" cy="2552700"/>
            </a:xfrm>
            <a:custGeom>
              <a:avLst/>
              <a:gdLst/>
              <a:ahLst/>
              <a:cxnLst/>
              <a:rect l="l" t="t" r="r" b="b"/>
              <a:pathLst>
                <a:path w="38100" h="2552700">
                  <a:moveTo>
                    <a:pt x="38100" y="2400300"/>
                  </a:moveTo>
                  <a:lnTo>
                    <a:pt x="0" y="2400300"/>
                  </a:lnTo>
                  <a:lnTo>
                    <a:pt x="0" y="2552700"/>
                  </a:lnTo>
                  <a:lnTo>
                    <a:pt x="38100" y="2552700"/>
                  </a:lnTo>
                  <a:lnTo>
                    <a:pt x="38100" y="2400300"/>
                  </a:lnTo>
                  <a:close/>
                </a:path>
                <a:path w="38100" h="2552700">
                  <a:moveTo>
                    <a:pt x="38100" y="2133600"/>
                  </a:moveTo>
                  <a:lnTo>
                    <a:pt x="0" y="2133600"/>
                  </a:lnTo>
                  <a:lnTo>
                    <a:pt x="0" y="2286000"/>
                  </a:lnTo>
                  <a:lnTo>
                    <a:pt x="38100" y="2286000"/>
                  </a:lnTo>
                  <a:lnTo>
                    <a:pt x="38100" y="2133600"/>
                  </a:lnTo>
                  <a:close/>
                </a:path>
                <a:path w="38100" h="2552700">
                  <a:moveTo>
                    <a:pt x="38100" y="1866900"/>
                  </a:moveTo>
                  <a:lnTo>
                    <a:pt x="0" y="1866900"/>
                  </a:lnTo>
                  <a:lnTo>
                    <a:pt x="0" y="2019300"/>
                  </a:lnTo>
                  <a:lnTo>
                    <a:pt x="38100" y="2019300"/>
                  </a:lnTo>
                  <a:lnTo>
                    <a:pt x="38100" y="1866900"/>
                  </a:lnTo>
                  <a:close/>
                </a:path>
                <a:path w="38100" h="2552700">
                  <a:moveTo>
                    <a:pt x="38100" y="1600200"/>
                  </a:moveTo>
                  <a:lnTo>
                    <a:pt x="0" y="1600200"/>
                  </a:lnTo>
                  <a:lnTo>
                    <a:pt x="0" y="1752600"/>
                  </a:lnTo>
                  <a:lnTo>
                    <a:pt x="38100" y="1752600"/>
                  </a:lnTo>
                  <a:lnTo>
                    <a:pt x="38100" y="1600200"/>
                  </a:lnTo>
                  <a:close/>
                </a:path>
                <a:path w="38100" h="2552700">
                  <a:moveTo>
                    <a:pt x="38100" y="1333500"/>
                  </a:moveTo>
                  <a:lnTo>
                    <a:pt x="0" y="1333500"/>
                  </a:lnTo>
                  <a:lnTo>
                    <a:pt x="0" y="1485900"/>
                  </a:lnTo>
                  <a:lnTo>
                    <a:pt x="38100" y="1485900"/>
                  </a:lnTo>
                  <a:lnTo>
                    <a:pt x="38100" y="1333500"/>
                  </a:lnTo>
                  <a:close/>
                </a:path>
                <a:path w="38100" h="2552700">
                  <a:moveTo>
                    <a:pt x="38100" y="1066800"/>
                  </a:moveTo>
                  <a:lnTo>
                    <a:pt x="0" y="1066800"/>
                  </a:lnTo>
                  <a:lnTo>
                    <a:pt x="0" y="1219200"/>
                  </a:lnTo>
                  <a:lnTo>
                    <a:pt x="38100" y="1219200"/>
                  </a:lnTo>
                  <a:lnTo>
                    <a:pt x="38100" y="1066800"/>
                  </a:lnTo>
                  <a:close/>
                </a:path>
                <a:path w="38100" h="2552700">
                  <a:moveTo>
                    <a:pt x="38100" y="800100"/>
                  </a:moveTo>
                  <a:lnTo>
                    <a:pt x="0" y="800100"/>
                  </a:lnTo>
                  <a:lnTo>
                    <a:pt x="0" y="952500"/>
                  </a:lnTo>
                  <a:lnTo>
                    <a:pt x="38100" y="952500"/>
                  </a:lnTo>
                  <a:lnTo>
                    <a:pt x="38100" y="800100"/>
                  </a:lnTo>
                  <a:close/>
                </a:path>
                <a:path w="38100" h="2552700">
                  <a:moveTo>
                    <a:pt x="38100" y="533400"/>
                  </a:moveTo>
                  <a:lnTo>
                    <a:pt x="0" y="533400"/>
                  </a:lnTo>
                  <a:lnTo>
                    <a:pt x="0" y="685800"/>
                  </a:lnTo>
                  <a:lnTo>
                    <a:pt x="38100" y="685800"/>
                  </a:lnTo>
                  <a:lnTo>
                    <a:pt x="38100" y="533400"/>
                  </a:lnTo>
                  <a:close/>
                </a:path>
                <a:path w="38100" h="2552700">
                  <a:moveTo>
                    <a:pt x="38100" y="266700"/>
                  </a:moveTo>
                  <a:lnTo>
                    <a:pt x="0" y="266700"/>
                  </a:lnTo>
                  <a:lnTo>
                    <a:pt x="0" y="419100"/>
                  </a:lnTo>
                  <a:lnTo>
                    <a:pt x="38100" y="419100"/>
                  </a:lnTo>
                  <a:lnTo>
                    <a:pt x="38100" y="266700"/>
                  </a:lnTo>
                  <a:close/>
                </a:path>
                <a:path w="38100" h="2552700">
                  <a:moveTo>
                    <a:pt x="381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38100" y="15240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763002" y="3359251"/>
            <a:ext cx="1066800" cy="1960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4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4 /</a:t>
            </a:r>
            <a:r>
              <a:rPr sz="3200" b="1" spc="-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14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6766" y="836599"/>
            <a:ext cx="346582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PREVALE</a:t>
            </a:r>
            <a:r>
              <a:rPr sz="4000" spc="-10" dirty="0"/>
              <a:t>N</a:t>
            </a:r>
            <a:r>
              <a:rPr sz="4000" spc="-5" dirty="0"/>
              <a:t>Ţ</a:t>
            </a:r>
            <a:r>
              <a:rPr sz="4000" dirty="0"/>
              <a:t>A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546095" y="2192527"/>
            <a:ext cx="4758055" cy="3369945"/>
            <a:chOff x="2546095" y="2192527"/>
            <a:chExt cx="4758055" cy="3369945"/>
          </a:xfrm>
        </p:grpSpPr>
        <p:sp>
          <p:nvSpPr>
            <p:cNvPr id="4" name="object 4"/>
            <p:cNvSpPr/>
            <p:nvPr/>
          </p:nvSpPr>
          <p:spPr>
            <a:xfrm>
              <a:off x="3403726" y="2565527"/>
              <a:ext cx="2768346" cy="299694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62097" y="4046473"/>
              <a:ext cx="4726305" cy="17780"/>
            </a:xfrm>
            <a:custGeom>
              <a:avLst/>
              <a:gdLst/>
              <a:ahLst/>
              <a:cxnLst/>
              <a:rect l="l" t="t" r="r" b="b"/>
              <a:pathLst>
                <a:path w="4726305" h="17779">
                  <a:moveTo>
                    <a:pt x="0" y="17526"/>
                  </a:moveTo>
                  <a:lnTo>
                    <a:pt x="4725924" y="0"/>
                  </a:lnTo>
                </a:path>
              </a:pathLst>
            </a:custGeom>
            <a:ln w="3200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59099" y="2197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1143000" y="339089"/>
                  </a:moveTo>
                  <a:lnTo>
                    <a:pt x="986027" y="339089"/>
                  </a:lnTo>
                  <a:lnTo>
                    <a:pt x="985265" y="321563"/>
                  </a:lnTo>
                  <a:lnTo>
                    <a:pt x="983741" y="304037"/>
                  </a:lnTo>
                  <a:lnTo>
                    <a:pt x="963929" y="238505"/>
                  </a:lnTo>
                  <a:lnTo>
                    <a:pt x="937260" y="192023"/>
                  </a:lnTo>
                  <a:lnTo>
                    <a:pt x="901446" y="149351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2"/>
                  </a:lnTo>
                  <a:lnTo>
                    <a:pt x="323088" y="880872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lnTo>
                    <a:pt x="1143000" y="339089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59099" y="2197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829055" y="582929"/>
                  </a:moveTo>
                  <a:lnTo>
                    <a:pt x="1143000" y="339089"/>
                  </a:lnTo>
                  <a:lnTo>
                    <a:pt x="986027" y="339089"/>
                  </a:lnTo>
                  <a:lnTo>
                    <a:pt x="985265" y="321563"/>
                  </a:lnTo>
                  <a:lnTo>
                    <a:pt x="976122" y="270509"/>
                  </a:lnTo>
                  <a:lnTo>
                    <a:pt x="955548" y="222503"/>
                  </a:lnTo>
                  <a:lnTo>
                    <a:pt x="914400" y="163067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321563" y="21335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2"/>
                  </a:lnTo>
                  <a:lnTo>
                    <a:pt x="323088" y="880872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95402" y="3744976"/>
            <a:ext cx="2092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PREVALENŢA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7402" y="6183376"/>
            <a:ext cx="2583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Cazuri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Prevalente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16127" y="6231128"/>
            <a:ext cx="350520" cy="350520"/>
            <a:chOff x="516127" y="6231128"/>
            <a:chExt cx="350520" cy="350520"/>
          </a:xfrm>
        </p:grpSpPr>
        <p:sp>
          <p:nvSpPr>
            <p:cNvPr id="11" name="object 11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341375" y="170688"/>
                  </a:moveTo>
                  <a:lnTo>
                    <a:pt x="333756" y="119633"/>
                  </a:lnTo>
                  <a:lnTo>
                    <a:pt x="312419" y="75438"/>
                  </a:lnTo>
                  <a:lnTo>
                    <a:pt x="279653" y="38861"/>
                  </a:lnTo>
                  <a:lnTo>
                    <a:pt x="236981" y="13716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3" y="13716"/>
                  </a:lnTo>
                  <a:lnTo>
                    <a:pt x="61721" y="38861"/>
                  </a:lnTo>
                  <a:lnTo>
                    <a:pt x="28956" y="75438"/>
                  </a:lnTo>
                  <a:lnTo>
                    <a:pt x="7619" y="119633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1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lnTo>
                    <a:pt x="340613" y="153161"/>
                  </a:lnTo>
                  <a:lnTo>
                    <a:pt x="327659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30" h="341629">
                  <a:moveTo>
                    <a:pt x="78486" y="245364"/>
                  </a:moveTo>
                  <a:lnTo>
                    <a:pt x="113537" y="264414"/>
                  </a:lnTo>
                  <a:lnTo>
                    <a:pt x="159258" y="276605"/>
                  </a:lnTo>
                  <a:lnTo>
                    <a:pt x="182118" y="276605"/>
                  </a:lnTo>
                  <a:lnTo>
                    <a:pt x="228600" y="264414"/>
                  </a:lnTo>
                  <a:lnTo>
                    <a:pt x="251459" y="252983"/>
                  </a:lnTo>
                  <a:lnTo>
                    <a:pt x="262890" y="24536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4" y="21336"/>
                  </a:move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close/>
                </a:path>
                <a:path w="144779" h="35560">
                  <a:moveTo>
                    <a:pt x="144780" y="17525"/>
                  </a:move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8" y="13716"/>
                  </a:ln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close/>
                </a:path>
              </a:pathLst>
            </a:custGeom>
            <a:solidFill>
              <a:srgbClr val="00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6" y="0"/>
                  </a:move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close/>
                </a:path>
                <a:path w="144779" h="35560">
                  <a:moveTo>
                    <a:pt x="127254" y="0"/>
                  </a:move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473" y="576592"/>
            <a:ext cx="508952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Scopul</a:t>
            </a:r>
            <a:r>
              <a:rPr spc="-35" dirty="0"/>
              <a:t> </a:t>
            </a:r>
            <a:r>
              <a:rPr spc="-5" dirty="0"/>
              <a:t>măsurătorii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6401" y="1515496"/>
            <a:ext cx="7515225" cy="475361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500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măsurători ale frecvenţei sau</a:t>
            </a:r>
            <a:r>
              <a:rPr sz="3200" b="1" spc="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extinderii</a:t>
            </a:r>
            <a:endParaRPr sz="3200">
              <a:latin typeface="Times New Roman"/>
              <a:cs typeface="Times New Roman"/>
            </a:endParaRPr>
          </a:p>
          <a:p>
            <a:pPr marL="545465" marR="4803775" algn="just">
              <a:lnSpc>
                <a:spcPct val="110100"/>
              </a:lnSpc>
              <a:spcBef>
                <a:spcPts val="10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Cât de mult ?”  Cât de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mulţi</a:t>
            </a:r>
            <a:r>
              <a:rPr sz="2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?”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Cât de des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?”</a:t>
            </a:r>
            <a:endParaRPr sz="2800">
              <a:latin typeface="Times New Roman"/>
              <a:cs typeface="Times New Roman"/>
            </a:endParaRPr>
          </a:p>
          <a:p>
            <a:pPr marL="545465" algn="just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Cât de probabil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?”,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110"/>
              </a:lnSpc>
              <a:spcBef>
                <a:spcPts val="107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măsura asocierii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 folosesc întrebări legate de  puterea relaţiei dintre diferiţi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factori.</a:t>
            </a:r>
            <a:endParaRPr sz="2800">
              <a:latin typeface="Times New Roman"/>
              <a:cs typeface="Times New Roman"/>
            </a:endParaRPr>
          </a:p>
          <a:p>
            <a:pPr marL="355600" marR="688975" indent="-343535">
              <a:lnSpc>
                <a:spcPts val="3120"/>
              </a:lnSpc>
              <a:spcBef>
                <a:spcPts val="1010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măsurarea impactului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pentru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răspunde  întrebării</a:t>
            </a:r>
            <a:endParaRPr sz="2800">
              <a:latin typeface="Times New Roman"/>
              <a:cs typeface="Times New Roman"/>
            </a:endParaRPr>
          </a:p>
          <a:p>
            <a:pPr marL="368300">
              <a:lnSpc>
                <a:spcPct val="100000"/>
              </a:lnSpc>
              <a:spcBef>
                <a:spcPts val="270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Cât de important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0930" y="836599"/>
            <a:ext cx="69367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PREVALENŢA </a:t>
            </a:r>
            <a:r>
              <a:rPr sz="4000" dirty="0"/>
              <a:t>şi</a:t>
            </a:r>
            <a:r>
              <a:rPr sz="4000" spc="-70" dirty="0"/>
              <a:t> </a:t>
            </a:r>
            <a:r>
              <a:rPr sz="4000" spc="-5" dirty="0"/>
              <a:t>INCIDENŢA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562098" y="1811527"/>
            <a:ext cx="4300855" cy="3750945"/>
            <a:chOff x="2562098" y="1811527"/>
            <a:chExt cx="4300855" cy="3750945"/>
          </a:xfrm>
        </p:grpSpPr>
        <p:sp>
          <p:nvSpPr>
            <p:cNvPr id="4" name="object 4"/>
            <p:cNvSpPr/>
            <p:nvPr/>
          </p:nvSpPr>
          <p:spPr>
            <a:xfrm>
              <a:off x="3335147" y="2184527"/>
              <a:ext cx="2836926" cy="337794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78100" y="3568700"/>
              <a:ext cx="4038600" cy="17780"/>
            </a:xfrm>
            <a:custGeom>
              <a:avLst/>
              <a:gdLst/>
              <a:ahLst/>
              <a:cxnLst/>
              <a:rect l="l" t="t" r="r" b="b"/>
              <a:pathLst>
                <a:path w="4038600" h="17779">
                  <a:moveTo>
                    <a:pt x="0" y="17526"/>
                  </a:moveTo>
                  <a:lnTo>
                    <a:pt x="4038600" y="0"/>
                  </a:lnTo>
                </a:path>
              </a:pathLst>
            </a:custGeom>
            <a:ln w="3200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16300" y="3949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8"/>
                  </a:lnTo>
                  <a:lnTo>
                    <a:pt x="279653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16300" y="3949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14598" y="40518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14598" y="40518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06900" y="38735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8"/>
                  </a:lnTo>
                  <a:lnTo>
                    <a:pt x="279653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06900" y="38735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05198" y="39756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05198" y="39756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117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8"/>
                  </a:lnTo>
                  <a:lnTo>
                    <a:pt x="279653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117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099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099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68900" y="3797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7"/>
                  </a:moveTo>
                  <a:lnTo>
                    <a:pt x="333755" y="119634"/>
                  </a:lnTo>
                  <a:lnTo>
                    <a:pt x="312420" y="75437"/>
                  </a:lnTo>
                  <a:lnTo>
                    <a:pt x="279654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19" y="265938"/>
                  </a:lnTo>
                  <a:lnTo>
                    <a:pt x="333755" y="221741"/>
                  </a:lnTo>
                  <a:lnTo>
                    <a:pt x="341375" y="170687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68900" y="3797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7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1"/>
                  </a:lnTo>
                  <a:lnTo>
                    <a:pt x="327660" y="104393"/>
                  </a:lnTo>
                  <a:lnTo>
                    <a:pt x="302513" y="61721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67198" y="38994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67198" y="38994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499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7"/>
                  </a:moveTo>
                  <a:lnTo>
                    <a:pt x="333755" y="119633"/>
                  </a:lnTo>
                  <a:lnTo>
                    <a:pt x="312420" y="75437"/>
                  </a:lnTo>
                  <a:lnTo>
                    <a:pt x="279653" y="38861"/>
                  </a:lnTo>
                  <a:lnTo>
                    <a:pt x="236982" y="13715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4" y="13715"/>
                  </a:lnTo>
                  <a:lnTo>
                    <a:pt x="61722" y="38861"/>
                  </a:lnTo>
                  <a:lnTo>
                    <a:pt x="28955" y="75437"/>
                  </a:lnTo>
                  <a:lnTo>
                    <a:pt x="7620" y="119633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59"/>
                  </a:lnTo>
                  <a:lnTo>
                    <a:pt x="279653" y="302513"/>
                  </a:lnTo>
                  <a:lnTo>
                    <a:pt x="312420" y="265937"/>
                  </a:lnTo>
                  <a:lnTo>
                    <a:pt x="333755" y="221741"/>
                  </a:lnTo>
                  <a:lnTo>
                    <a:pt x="341375" y="170687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5499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481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89" y="10668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8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8"/>
                  </a:lnTo>
                  <a:lnTo>
                    <a:pt x="34289" y="24383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8"/>
                  </a:lnTo>
                  <a:lnTo>
                    <a:pt x="109727" y="13716"/>
                  </a:ln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481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259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8"/>
                  </a:lnTo>
                  <a:lnTo>
                    <a:pt x="279653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025900" y="40259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1241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24198" y="41280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73500" y="37211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8"/>
                  </a:lnTo>
                  <a:lnTo>
                    <a:pt x="279653" y="38862"/>
                  </a:lnTo>
                  <a:lnTo>
                    <a:pt x="236982" y="13716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6"/>
                  </a:lnTo>
                  <a:lnTo>
                    <a:pt x="61722" y="38862"/>
                  </a:lnTo>
                  <a:lnTo>
                    <a:pt x="28955" y="75438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73500" y="37211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71798" y="38232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5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5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5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71798" y="38232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578100" y="4406900"/>
              <a:ext cx="4038600" cy="17780"/>
            </a:xfrm>
            <a:custGeom>
              <a:avLst/>
              <a:gdLst/>
              <a:ahLst/>
              <a:cxnLst/>
              <a:rect l="l" t="t" r="r" b="b"/>
              <a:pathLst>
                <a:path w="4038600" h="17779">
                  <a:moveTo>
                    <a:pt x="0" y="17526"/>
                  </a:moveTo>
                  <a:lnTo>
                    <a:pt x="4038600" y="0"/>
                  </a:lnTo>
                </a:path>
              </a:pathLst>
            </a:custGeom>
            <a:ln w="3200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59100" y="1816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1143000" y="339089"/>
                  </a:moveTo>
                  <a:lnTo>
                    <a:pt x="986027" y="339089"/>
                  </a:lnTo>
                  <a:lnTo>
                    <a:pt x="985265" y="321563"/>
                  </a:lnTo>
                  <a:lnTo>
                    <a:pt x="983741" y="304037"/>
                  </a:lnTo>
                  <a:lnTo>
                    <a:pt x="963929" y="238505"/>
                  </a:lnTo>
                  <a:lnTo>
                    <a:pt x="937260" y="192023"/>
                  </a:lnTo>
                  <a:lnTo>
                    <a:pt x="901446" y="149351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1"/>
                  </a:lnTo>
                  <a:lnTo>
                    <a:pt x="323088" y="880871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lnTo>
                    <a:pt x="1143000" y="33908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959100" y="1816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829055" y="582929"/>
                  </a:moveTo>
                  <a:lnTo>
                    <a:pt x="1143000" y="339089"/>
                  </a:lnTo>
                  <a:lnTo>
                    <a:pt x="986027" y="339089"/>
                  </a:lnTo>
                  <a:lnTo>
                    <a:pt x="985265" y="321563"/>
                  </a:lnTo>
                  <a:lnTo>
                    <a:pt x="976122" y="270509"/>
                  </a:lnTo>
                  <a:lnTo>
                    <a:pt x="955548" y="222503"/>
                  </a:lnTo>
                  <a:lnTo>
                    <a:pt x="914400" y="163067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321563" y="21335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1"/>
                  </a:lnTo>
                  <a:lnTo>
                    <a:pt x="323088" y="880871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692900" y="3568700"/>
              <a:ext cx="152400" cy="914400"/>
            </a:xfrm>
            <a:custGeom>
              <a:avLst/>
              <a:gdLst/>
              <a:ahLst/>
              <a:cxnLst/>
              <a:rect l="l" t="t" r="r" b="b"/>
              <a:pathLst>
                <a:path w="152400" h="914400">
                  <a:moveTo>
                    <a:pt x="0" y="0"/>
                  </a:moveTo>
                  <a:lnTo>
                    <a:pt x="42672" y="12953"/>
                  </a:lnTo>
                  <a:lnTo>
                    <a:pt x="70103" y="46482"/>
                  </a:lnTo>
                  <a:lnTo>
                    <a:pt x="76200" y="68579"/>
                  </a:lnTo>
                  <a:lnTo>
                    <a:pt x="76200" y="381000"/>
                  </a:lnTo>
                  <a:lnTo>
                    <a:pt x="76961" y="388620"/>
                  </a:lnTo>
                  <a:lnTo>
                    <a:pt x="98298" y="435101"/>
                  </a:lnTo>
                  <a:lnTo>
                    <a:pt x="137159" y="455675"/>
                  </a:lnTo>
                  <a:lnTo>
                    <a:pt x="144779" y="457200"/>
                  </a:lnTo>
                  <a:lnTo>
                    <a:pt x="152400" y="457200"/>
                  </a:lnTo>
                  <a:lnTo>
                    <a:pt x="137159" y="458724"/>
                  </a:lnTo>
                  <a:lnTo>
                    <a:pt x="98298" y="479298"/>
                  </a:lnTo>
                  <a:lnTo>
                    <a:pt x="77724" y="518160"/>
                  </a:lnTo>
                  <a:lnTo>
                    <a:pt x="76200" y="533400"/>
                  </a:lnTo>
                  <a:lnTo>
                    <a:pt x="76200" y="845820"/>
                  </a:lnTo>
                  <a:lnTo>
                    <a:pt x="74675" y="853439"/>
                  </a:lnTo>
                  <a:lnTo>
                    <a:pt x="54101" y="892301"/>
                  </a:lnTo>
                  <a:lnTo>
                    <a:pt x="15240" y="912876"/>
                  </a:lnTo>
                  <a:lnTo>
                    <a:pt x="7620" y="914400"/>
                  </a:lnTo>
                  <a:lnTo>
                    <a:pt x="0" y="914400"/>
                  </a:lnTo>
                </a:path>
              </a:pathLst>
            </a:custGeom>
            <a:ln w="3505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95402" y="3059176"/>
            <a:ext cx="2379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Prevalenţa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nouă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10730" y="3774694"/>
            <a:ext cx="168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INCIDE</a:t>
            </a:r>
            <a:r>
              <a:rPr sz="2400" b="1" spc="5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Ţ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5402" y="4583176"/>
            <a:ext cx="2616200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Prevalenţa</a:t>
            </a:r>
            <a:r>
              <a:rPr sz="24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iniţială  (cazuri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vechi)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57402" y="6183376"/>
            <a:ext cx="2583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Cazuri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Prevalente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38802" y="6183376"/>
            <a:ext cx="1582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Cazuri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NOI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16127" y="6231128"/>
            <a:ext cx="350520" cy="350520"/>
            <a:chOff x="516127" y="6231128"/>
            <a:chExt cx="350520" cy="350520"/>
          </a:xfrm>
        </p:grpSpPr>
        <p:sp>
          <p:nvSpPr>
            <p:cNvPr id="44" name="object 44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341375" y="170688"/>
                  </a:moveTo>
                  <a:lnTo>
                    <a:pt x="333756" y="119633"/>
                  </a:lnTo>
                  <a:lnTo>
                    <a:pt x="312419" y="75438"/>
                  </a:lnTo>
                  <a:lnTo>
                    <a:pt x="279653" y="38861"/>
                  </a:lnTo>
                  <a:lnTo>
                    <a:pt x="236981" y="13716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3" y="13716"/>
                  </a:lnTo>
                  <a:lnTo>
                    <a:pt x="61721" y="38861"/>
                  </a:lnTo>
                  <a:lnTo>
                    <a:pt x="28956" y="75438"/>
                  </a:lnTo>
                  <a:lnTo>
                    <a:pt x="7619" y="119633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1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lnTo>
                    <a:pt x="340613" y="153161"/>
                  </a:lnTo>
                  <a:lnTo>
                    <a:pt x="327659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30" h="341629">
                  <a:moveTo>
                    <a:pt x="78486" y="245364"/>
                  </a:moveTo>
                  <a:lnTo>
                    <a:pt x="113537" y="264414"/>
                  </a:lnTo>
                  <a:lnTo>
                    <a:pt x="159258" y="276605"/>
                  </a:lnTo>
                  <a:lnTo>
                    <a:pt x="182118" y="276605"/>
                  </a:lnTo>
                  <a:lnTo>
                    <a:pt x="228600" y="264414"/>
                  </a:lnTo>
                  <a:lnTo>
                    <a:pt x="251459" y="252983"/>
                  </a:lnTo>
                  <a:lnTo>
                    <a:pt x="262890" y="24536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4" y="21336"/>
                  </a:move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close/>
                </a:path>
                <a:path w="144779" h="35560">
                  <a:moveTo>
                    <a:pt x="144780" y="17525"/>
                  </a:move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8" y="13716"/>
                  </a:ln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close/>
                </a:path>
              </a:pathLst>
            </a:custGeom>
            <a:solidFill>
              <a:srgbClr val="00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6" y="0"/>
                  </a:move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close/>
                </a:path>
                <a:path w="144779" h="35560">
                  <a:moveTo>
                    <a:pt x="127254" y="0"/>
                  </a:move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4021328" y="6231128"/>
            <a:ext cx="350520" cy="350520"/>
            <a:chOff x="4021328" y="6231128"/>
            <a:chExt cx="350520" cy="350520"/>
          </a:xfrm>
        </p:grpSpPr>
        <p:sp>
          <p:nvSpPr>
            <p:cNvPr id="49" name="object 49"/>
            <p:cNvSpPr/>
            <p:nvPr/>
          </p:nvSpPr>
          <p:spPr>
            <a:xfrm>
              <a:off x="40259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3"/>
                  </a:lnTo>
                  <a:lnTo>
                    <a:pt x="312420" y="75438"/>
                  </a:lnTo>
                  <a:lnTo>
                    <a:pt x="279653" y="38861"/>
                  </a:lnTo>
                  <a:lnTo>
                    <a:pt x="236982" y="13716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4" y="13716"/>
                  </a:lnTo>
                  <a:lnTo>
                    <a:pt x="61722" y="38861"/>
                  </a:lnTo>
                  <a:lnTo>
                    <a:pt x="28955" y="75438"/>
                  </a:lnTo>
                  <a:lnTo>
                    <a:pt x="7620" y="119633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0259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1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lnTo>
                    <a:pt x="340613" y="153161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4"/>
                  </a:lnTo>
                  <a:lnTo>
                    <a:pt x="182117" y="245364"/>
                  </a:lnTo>
                  <a:lnTo>
                    <a:pt x="228600" y="257555"/>
                  </a:lnTo>
                  <a:lnTo>
                    <a:pt x="251460" y="268985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241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89" y="10668"/>
                  </a:lnTo>
                  <a:lnTo>
                    <a:pt x="30479" y="5334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8"/>
                  </a:lnTo>
                  <a:lnTo>
                    <a:pt x="34289" y="24384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89" y="10668"/>
                  </a:lnTo>
                  <a:lnTo>
                    <a:pt x="109727" y="13716"/>
                  </a:ln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1241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8"/>
                  </a:lnTo>
                  <a:lnTo>
                    <a:pt x="34289" y="24384"/>
                  </a:lnTo>
                  <a:lnTo>
                    <a:pt x="35813" y="21336"/>
                  </a:lnTo>
                  <a:lnTo>
                    <a:pt x="35813" y="13716"/>
                  </a:lnTo>
                  <a:lnTo>
                    <a:pt x="34289" y="10668"/>
                  </a:lnTo>
                  <a:lnTo>
                    <a:pt x="30479" y="5334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lnTo>
                    <a:pt x="143255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0930" y="836599"/>
            <a:ext cx="69367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PREVALENŢA </a:t>
            </a:r>
            <a:r>
              <a:rPr sz="4000" dirty="0"/>
              <a:t>şi</a:t>
            </a:r>
            <a:r>
              <a:rPr sz="4000" spc="-70" dirty="0"/>
              <a:t> </a:t>
            </a:r>
            <a:r>
              <a:rPr sz="4000" spc="-5" dirty="0"/>
              <a:t>INCIDENŢA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546095" y="2192527"/>
            <a:ext cx="5026660" cy="3627120"/>
            <a:chOff x="2546095" y="2192527"/>
            <a:chExt cx="5026660" cy="3627120"/>
          </a:xfrm>
        </p:grpSpPr>
        <p:sp>
          <p:nvSpPr>
            <p:cNvPr id="4" name="object 4"/>
            <p:cNvSpPr/>
            <p:nvPr/>
          </p:nvSpPr>
          <p:spPr>
            <a:xfrm>
              <a:off x="3403726" y="2565527"/>
              <a:ext cx="2768346" cy="299694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62097" y="4046473"/>
              <a:ext cx="4726305" cy="17780"/>
            </a:xfrm>
            <a:custGeom>
              <a:avLst/>
              <a:gdLst/>
              <a:ahLst/>
              <a:cxnLst/>
              <a:rect l="l" t="t" r="r" b="b"/>
              <a:pathLst>
                <a:path w="4726305" h="17779">
                  <a:moveTo>
                    <a:pt x="0" y="17526"/>
                  </a:moveTo>
                  <a:lnTo>
                    <a:pt x="4725924" y="0"/>
                  </a:lnTo>
                </a:path>
              </a:pathLst>
            </a:custGeom>
            <a:ln w="3200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59099" y="2197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1143000" y="339089"/>
                  </a:moveTo>
                  <a:lnTo>
                    <a:pt x="986027" y="339089"/>
                  </a:lnTo>
                  <a:lnTo>
                    <a:pt x="985265" y="321563"/>
                  </a:lnTo>
                  <a:lnTo>
                    <a:pt x="983741" y="304037"/>
                  </a:lnTo>
                  <a:lnTo>
                    <a:pt x="963929" y="238505"/>
                  </a:lnTo>
                  <a:lnTo>
                    <a:pt x="937260" y="192023"/>
                  </a:lnTo>
                  <a:lnTo>
                    <a:pt x="901446" y="149351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2"/>
                  </a:lnTo>
                  <a:lnTo>
                    <a:pt x="323088" y="880872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lnTo>
                    <a:pt x="1143000" y="339089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59099" y="2197099"/>
              <a:ext cx="1143000" cy="881380"/>
            </a:xfrm>
            <a:custGeom>
              <a:avLst/>
              <a:gdLst/>
              <a:ahLst/>
              <a:cxnLst/>
              <a:rect l="l" t="t" r="r" b="b"/>
              <a:pathLst>
                <a:path w="1143000" h="881380">
                  <a:moveTo>
                    <a:pt x="829055" y="582929"/>
                  </a:moveTo>
                  <a:lnTo>
                    <a:pt x="1143000" y="339089"/>
                  </a:lnTo>
                  <a:lnTo>
                    <a:pt x="986027" y="339089"/>
                  </a:lnTo>
                  <a:lnTo>
                    <a:pt x="985265" y="321563"/>
                  </a:lnTo>
                  <a:lnTo>
                    <a:pt x="976122" y="270509"/>
                  </a:lnTo>
                  <a:lnTo>
                    <a:pt x="955548" y="222503"/>
                  </a:lnTo>
                  <a:lnTo>
                    <a:pt x="914400" y="163067"/>
                  </a:lnTo>
                  <a:lnTo>
                    <a:pt x="872489" y="123443"/>
                  </a:lnTo>
                  <a:lnTo>
                    <a:pt x="840486" y="99059"/>
                  </a:lnTo>
                  <a:lnTo>
                    <a:pt x="805434" y="77723"/>
                  </a:lnTo>
                  <a:lnTo>
                    <a:pt x="767334" y="57911"/>
                  </a:lnTo>
                  <a:lnTo>
                    <a:pt x="726186" y="41147"/>
                  </a:lnTo>
                  <a:lnTo>
                    <a:pt x="682751" y="26669"/>
                  </a:lnTo>
                  <a:lnTo>
                    <a:pt x="637032" y="15239"/>
                  </a:lnTo>
                  <a:lnTo>
                    <a:pt x="589026" y="6857"/>
                  </a:lnTo>
                  <a:lnTo>
                    <a:pt x="540258" y="1523"/>
                  </a:lnTo>
                  <a:lnTo>
                    <a:pt x="489203" y="0"/>
                  </a:lnTo>
                  <a:lnTo>
                    <a:pt x="438912" y="1523"/>
                  </a:lnTo>
                  <a:lnTo>
                    <a:pt x="390905" y="6857"/>
                  </a:lnTo>
                  <a:lnTo>
                    <a:pt x="343662" y="15239"/>
                  </a:lnTo>
                  <a:lnTo>
                    <a:pt x="321563" y="21335"/>
                  </a:lnTo>
                  <a:lnTo>
                    <a:pt x="298703" y="27431"/>
                  </a:lnTo>
                  <a:lnTo>
                    <a:pt x="256032" y="41909"/>
                  </a:lnTo>
                  <a:lnTo>
                    <a:pt x="215646" y="58673"/>
                  </a:lnTo>
                  <a:lnTo>
                    <a:pt x="178308" y="79247"/>
                  </a:lnTo>
                  <a:lnTo>
                    <a:pt x="143255" y="101345"/>
                  </a:lnTo>
                  <a:lnTo>
                    <a:pt x="112013" y="125729"/>
                  </a:lnTo>
                  <a:lnTo>
                    <a:pt x="83820" y="152399"/>
                  </a:lnTo>
                  <a:lnTo>
                    <a:pt x="59436" y="181355"/>
                  </a:lnTo>
                  <a:lnTo>
                    <a:pt x="48005" y="195833"/>
                  </a:lnTo>
                  <a:lnTo>
                    <a:pt x="22098" y="243077"/>
                  </a:lnTo>
                  <a:lnTo>
                    <a:pt x="5334" y="293369"/>
                  </a:lnTo>
                  <a:lnTo>
                    <a:pt x="0" y="345947"/>
                  </a:lnTo>
                  <a:lnTo>
                    <a:pt x="0" y="880872"/>
                  </a:lnTo>
                  <a:lnTo>
                    <a:pt x="323088" y="880872"/>
                  </a:lnTo>
                  <a:lnTo>
                    <a:pt x="323088" y="339089"/>
                  </a:lnTo>
                  <a:lnTo>
                    <a:pt x="323850" y="329183"/>
                  </a:lnTo>
                  <a:lnTo>
                    <a:pt x="341375" y="291083"/>
                  </a:lnTo>
                  <a:lnTo>
                    <a:pt x="377189" y="261365"/>
                  </a:lnTo>
                  <a:lnTo>
                    <a:pt x="413765" y="246125"/>
                  </a:lnTo>
                  <a:lnTo>
                    <a:pt x="456438" y="239267"/>
                  </a:lnTo>
                  <a:lnTo>
                    <a:pt x="471677" y="238505"/>
                  </a:lnTo>
                  <a:lnTo>
                    <a:pt x="514350" y="238505"/>
                  </a:lnTo>
                  <a:lnTo>
                    <a:pt x="558546" y="243077"/>
                  </a:lnTo>
                  <a:lnTo>
                    <a:pt x="597408" y="256031"/>
                  </a:lnTo>
                  <a:lnTo>
                    <a:pt x="637032" y="282701"/>
                  </a:lnTo>
                  <a:lnTo>
                    <a:pt x="659129" y="318515"/>
                  </a:lnTo>
                  <a:lnTo>
                    <a:pt x="662177" y="339089"/>
                  </a:lnTo>
                  <a:lnTo>
                    <a:pt x="514350" y="339089"/>
                  </a:lnTo>
                  <a:lnTo>
                    <a:pt x="829055" y="58292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21099" y="3416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4"/>
                  </a:lnTo>
                  <a:lnTo>
                    <a:pt x="312420" y="75437"/>
                  </a:lnTo>
                  <a:lnTo>
                    <a:pt x="279653" y="38862"/>
                  </a:lnTo>
                  <a:lnTo>
                    <a:pt x="236982" y="13715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5"/>
                  </a:lnTo>
                  <a:lnTo>
                    <a:pt x="61722" y="38862"/>
                  </a:lnTo>
                  <a:lnTo>
                    <a:pt x="28955" y="75437"/>
                  </a:lnTo>
                  <a:lnTo>
                    <a:pt x="7620" y="119634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60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21099" y="3416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19397" y="35184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19397" y="35184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73499" y="2806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30">
                  <a:moveTo>
                    <a:pt x="341375" y="170687"/>
                  </a:moveTo>
                  <a:lnTo>
                    <a:pt x="333755" y="119634"/>
                  </a:lnTo>
                  <a:lnTo>
                    <a:pt x="312420" y="75437"/>
                  </a:lnTo>
                  <a:lnTo>
                    <a:pt x="279653" y="38862"/>
                  </a:lnTo>
                  <a:lnTo>
                    <a:pt x="236982" y="13715"/>
                  </a:lnTo>
                  <a:lnTo>
                    <a:pt x="188213" y="762"/>
                  </a:lnTo>
                  <a:lnTo>
                    <a:pt x="170687" y="0"/>
                  </a:lnTo>
                  <a:lnTo>
                    <a:pt x="153162" y="762"/>
                  </a:lnTo>
                  <a:lnTo>
                    <a:pt x="104394" y="13715"/>
                  </a:lnTo>
                  <a:lnTo>
                    <a:pt x="61722" y="38862"/>
                  </a:lnTo>
                  <a:lnTo>
                    <a:pt x="28955" y="75437"/>
                  </a:lnTo>
                  <a:lnTo>
                    <a:pt x="7620" y="119634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3499" y="2806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30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2"/>
                  </a:lnTo>
                  <a:lnTo>
                    <a:pt x="0" y="170687"/>
                  </a:lnTo>
                  <a:lnTo>
                    <a:pt x="762" y="188213"/>
                  </a:lnTo>
                  <a:lnTo>
                    <a:pt x="13715" y="236982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3"/>
                  </a:lnTo>
                  <a:lnTo>
                    <a:pt x="236982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3" y="153162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30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3"/>
                  </a:lnTo>
                  <a:lnTo>
                    <a:pt x="182117" y="245363"/>
                  </a:lnTo>
                  <a:lnTo>
                    <a:pt x="228600" y="257555"/>
                  </a:lnTo>
                  <a:lnTo>
                    <a:pt x="251460" y="268986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71797" y="2908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89" y="10667"/>
                  </a:lnTo>
                  <a:lnTo>
                    <a:pt x="109727" y="13715"/>
                  </a:ln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71797" y="2908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4" y="29717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7"/>
                  </a:lnTo>
                  <a:lnTo>
                    <a:pt x="34289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89" y="10667"/>
                  </a:lnTo>
                  <a:lnTo>
                    <a:pt x="30479" y="5333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3299" y="4787900"/>
              <a:ext cx="1173480" cy="504825"/>
            </a:xfrm>
            <a:custGeom>
              <a:avLst/>
              <a:gdLst/>
              <a:ahLst/>
              <a:cxnLst/>
              <a:rect l="l" t="t" r="r" b="b"/>
              <a:pathLst>
                <a:path w="1173479" h="504825">
                  <a:moveTo>
                    <a:pt x="1173479" y="277367"/>
                  </a:moveTo>
                  <a:lnTo>
                    <a:pt x="1051559" y="277367"/>
                  </a:lnTo>
                  <a:lnTo>
                    <a:pt x="1038605" y="246125"/>
                  </a:lnTo>
                  <a:lnTo>
                    <a:pt x="1024127" y="216408"/>
                  </a:lnTo>
                  <a:lnTo>
                    <a:pt x="991361" y="162305"/>
                  </a:lnTo>
                  <a:lnTo>
                    <a:pt x="953261" y="115062"/>
                  </a:lnTo>
                  <a:lnTo>
                    <a:pt x="910590" y="74675"/>
                  </a:lnTo>
                  <a:lnTo>
                    <a:pt x="864107" y="42672"/>
                  </a:lnTo>
                  <a:lnTo>
                    <a:pt x="814577" y="19812"/>
                  </a:lnTo>
                  <a:lnTo>
                    <a:pt x="762761" y="5334"/>
                  </a:lnTo>
                  <a:lnTo>
                    <a:pt x="709422" y="0"/>
                  </a:lnTo>
                  <a:lnTo>
                    <a:pt x="383285" y="0"/>
                  </a:lnTo>
                  <a:lnTo>
                    <a:pt x="344424" y="2286"/>
                  </a:lnTo>
                  <a:lnTo>
                    <a:pt x="306324" y="10667"/>
                  </a:lnTo>
                  <a:lnTo>
                    <a:pt x="268985" y="22860"/>
                  </a:lnTo>
                  <a:lnTo>
                    <a:pt x="233933" y="39624"/>
                  </a:lnTo>
                  <a:lnTo>
                    <a:pt x="200405" y="60960"/>
                  </a:lnTo>
                  <a:lnTo>
                    <a:pt x="169164" y="86105"/>
                  </a:lnTo>
                  <a:lnTo>
                    <a:pt x="139446" y="115062"/>
                  </a:lnTo>
                  <a:lnTo>
                    <a:pt x="112014" y="147827"/>
                  </a:lnTo>
                  <a:lnTo>
                    <a:pt x="87629" y="183641"/>
                  </a:lnTo>
                  <a:lnTo>
                    <a:pt x="65531" y="222503"/>
                  </a:lnTo>
                  <a:lnTo>
                    <a:pt x="46481" y="264413"/>
                  </a:lnTo>
                  <a:lnTo>
                    <a:pt x="30479" y="308610"/>
                  </a:lnTo>
                  <a:lnTo>
                    <a:pt x="17525" y="354329"/>
                  </a:lnTo>
                  <a:lnTo>
                    <a:pt x="7620" y="403098"/>
                  </a:lnTo>
                  <a:lnTo>
                    <a:pt x="2285" y="452627"/>
                  </a:lnTo>
                  <a:lnTo>
                    <a:pt x="0" y="504444"/>
                  </a:lnTo>
                  <a:lnTo>
                    <a:pt x="326135" y="504444"/>
                  </a:lnTo>
                  <a:lnTo>
                    <a:pt x="326898" y="467867"/>
                  </a:lnTo>
                  <a:lnTo>
                    <a:pt x="329946" y="432053"/>
                  </a:lnTo>
                  <a:lnTo>
                    <a:pt x="341375" y="362712"/>
                  </a:lnTo>
                  <a:lnTo>
                    <a:pt x="360425" y="296417"/>
                  </a:lnTo>
                  <a:lnTo>
                    <a:pt x="386333" y="233934"/>
                  </a:lnTo>
                  <a:lnTo>
                    <a:pt x="417575" y="177546"/>
                  </a:lnTo>
                  <a:lnTo>
                    <a:pt x="455675" y="127253"/>
                  </a:lnTo>
                  <a:lnTo>
                    <a:pt x="498348" y="83820"/>
                  </a:lnTo>
                  <a:lnTo>
                    <a:pt x="546353" y="48005"/>
                  </a:lnTo>
                  <a:lnTo>
                    <a:pt x="560831" y="57150"/>
                  </a:lnTo>
                  <a:lnTo>
                    <a:pt x="601979" y="89915"/>
                  </a:lnTo>
                  <a:lnTo>
                    <a:pt x="650748" y="143255"/>
                  </a:lnTo>
                  <a:lnTo>
                    <a:pt x="692657" y="205739"/>
                  </a:lnTo>
                  <a:lnTo>
                    <a:pt x="710183" y="240791"/>
                  </a:lnTo>
                  <a:lnTo>
                    <a:pt x="725424" y="277367"/>
                  </a:lnTo>
                  <a:lnTo>
                    <a:pt x="604266" y="277367"/>
                  </a:lnTo>
                  <a:lnTo>
                    <a:pt x="929640" y="504444"/>
                  </a:lnTo>
                  <a:lnTo>
                    <a:pt x="1173479" y="277367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83299" y="4787900"/>
              <a:ext cx="546735" cy="504825"/>
            </a:xfrm>
            <a:custGeom>
              <a:avLst/>
              <a:gdLst/>
              <a:ahLst/>
              <a:cxnLst/>
              <a:rect l="l" t="t" r="r" b="b"/>
              <a:pathLst>
                <a:path w="546734" h="504825">
                  <a:moveTo>
                    <a:pt x="546353" y="48005"/>
                  </a:moveTo>
                  <a:lnTo>
                    <a:pt x="507492" y="27432"/>
                  </a:lnTo>
                  <a:lnTo>
                    <a:pt x="467105" y="12191"/>
                  </a:lnTo>
                  <a:lnTo>
                    <a:pt x="425196" y="3048"/>
                  </a:lnTo>
                  <a:lnTo>
                    <a:pt x="383285" y="0"/>
                  </a:lnTo>
                  <a:lnTo>
                    <a:pt x="363474" y="762"/>
                  </a:lnTo>
                  <a:lnTo>
                    <a:pt x="324611" y="6096"/>
                  </a:lnTo>
                  <a:lnTo>
                    <a:pt x="287274" y="16001"/>
                  </a:lnTo>
                  <a:lnTo>
                    <a:pt x="251459" y="30479"/>
                  </a:lnTo>
                  <a:lnTo>
                    <a:pt x="217170" y="49529"/>
                  </a:lnTo>
                  <a:lnTo>
                    <a:pt x="184403" y="73151"/>
                  </a:lnTo>
                  <a:lnTo>
                    <a:pt x="153924" y="100584"/>
                  </a:lnTo>
                  <a:lnTo>
                    <a:pt x="125729" y="131063"/>
                  </a:lnTo>
                  <a:lnTo>
                    <a:pt x="99822" y="165353"/>
                  </a:lnTo>
                  <a:lnTo>
                    <a:pt x="65531" y="222503"/>
                  </a:lnTo>
                  <a:lnTo>
                    <a:pt x="46481" y="264413"/>
                  </a:lnTo>
                  <a:lnTo>
                    <a:pt x="30479" y="308610"/>
                  </a:lnTo>
                  <a:lnTo>
                    <a:pt x="17525" y="354329"/>
                  </a:lnTo>
                  <a:lnTo>
                    <a:pt x="7620" y="403098"/>
                  </a:lnTo>
                  <a:lnTo>
                    <a:pt x="2285" y="452627"/>
                  </a:lnTo>
                  <a:lnTo>
                    <a:pt x="0" y="504444"/>
                  </a:lnTo>
                  <a:lnTo>
                    <a:pt x="326135" y="504444"/>
                  </a:lnTo>
                  <a:lnTo>
                    <a:pt x="326898" y="467867"/>
                  </a:lnTo>
                  <a:lnTo>
                    <a:pt x="329946" y="432053"/>
                  </a:lnTo>
                  <a:lnTo>
                    <a:pt x="341375" y="362712"/>
                  </a:lnTo>
                  <a:lnTo>
                    <a:pt x="360425" y="296417"/>
                  </a:lnTo>
                  <a:lnTo>
                    <a:pt x="386333" y="233934"/>
                  </a:lnTo>
                  <a:lnTo>
                    <a:pt x="417575" y="177546"/>
                  </a:lnTo>
                  <a:lnTo>
                    <a:pt x="455675" y="127253"/>
                  </a:lnTo>
                  <a:lnTo>
                    <a:pt x="498348" y="83820"/>
                  </a:lnTo>
                  <a:lnTo>
                    <a:pt x="521970" y="64770"/>
                  </a:lnTo>
                  <a:lnTo>
                    <a:pt x="546353" y="48005"/>
                  </a:lnTo>
                  <a:close/>
                </a:path>
              </a:pathLst>
            </a:custGeom>
            <a:solidFill>
              <a:srgbClr val="CD7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83299" y="4787900"/>
              <a:ext cx="1173480" cy="504825"/>
            </a:xfrm>
            <a:custGeom>
              <a:avLst/>
              <a:gdLst/>
              <a:ahLst/>
              <a:cxnLst/>
              <a:rect l="l" t="t" r="r" b="b"/>
              <a:pathLst>
                <a:path w="1173479" h="504825">
                  <a:moveTo>
                    <a:pt x="0" y="504444"/>
                  </a:moveTo>
                  <a:lnTo>
                    <a:pt x="2285" y="452627"/>
                  </a:lnTo>
                  <a:lnTo>
                    <a:pt x="7620" y="403098"/>
                  </a:lnTo>
                  <a:lnTo>
                    <a:pt x="17525" y="354329"/>
                  </a:lnTo>
                  <a:lnTo>
                    <a:pt x="30479" y="308610"/>
                  </a:lnTo>
                  <a:lnTo>
                    <a:pt x="46481" y="264413"/>
                  </a:lnTo>
                  <a:lnTo>
                    <a:pt x="65531" y="222503"/>
                  </a:lnTo>
                  <a:lnTo>
                    <a:pt x="87629" y="183641"/>
                  </a:lnTo>
                  <a:lnTo>
                    <a:pt x="112014" y="147827"/>
                  </a:lnTo>
                  <a:lnTo>
                    <a:pt x="139446" y="115062"/>
                  </a:lnTo>
                  <a:lnTo>
                    <a:pt x="169164" y="86105"/>
                  </a:lnTo>
                  <a:lnTo>
                    <a:pt x="200405" y="60960"/>
                  </a:lnTo>
                  <a:lnTo>
                    <a:pt x="233933" y="39624"/>
                  </a:lnTo>
                  <a:lnTo>
                    <a:pt x="268985" y="22860"/>
                  </a:lnTo>
                  <a:lnTo>
                    <a:pt x="306324" y="10667"/>
                  </a:lnTo>
                  <a:lnTo>
                    <a:pt x="344424" y="2286"/>
                  </a:lnTo>
                  <a:lnTo>
                    <a:pt x="383285" y="0"/>
                  </a:lnTo>
                  <a:lnTo>
                    <a:pt x="709422" y="0"/>
                  </a:lnTo>
                  <a:lnTo>
                    <a:pt x="762761" y="5334"/>
                  </a:lnTo>
                  <a:lnTo>
                    <a:pt x="814577" y="19812"/>
                  </a:lnTo>
                  <a:lnTo>
                    <a:pt x="864107" y="42672"/>
                  </a:lnTo>
                  <a:lnTo>
                    <a:pt x="910590" y="74675"/>
                  </a:lnTo>
                  <a:lnTo>
                    <a:pt x="953261" y="115062"/>
                  </a:lnTo>
                  <a:lnTo>
                    <a:pt x="991361" y="162305"/>
                  </a:lnTo>
                  <a:lnTo>
                    <a:pt x="1024127" y="216408"/>
                  </a:lnTo>
                  <a:lnTo>
                    <a:pt x="1051559" y="277367"/>
                  </a:lnTo>
                  <a:lnTo>
                    <a:pt x="1173479" y="277367"/>
                  </a:lnTo>
                  <a:lnTo>
                    <a:pt x="929640" y="504444"/>
                  </a:lnTo>
                  <a:lnTo>
                    <a:pt x="604266" y="277367"/>
                  </a:lnTo>
                  <a:lnTo>
                    <a:pt x="725424" y="277367"/>
                  </a:lnTo>
                  <a:lnTo>
                    <a:pt x="710183" y="240791"/>
                  </a:lnTo>
                  <a:lnTo>
                    <a:pt x="692657" y="205739"/>
                  </a:lnTo>
                  <a:lnTo>
                    <a:pt x="672846" y="172974"/>
                  </a:lnTo>
                  <a:lnTo>
                    <a:pt x="627126" y="115062"/>
                  </a:lnTo>
                  <a:lnTo>
                    <a:pt x="574548" y="67817"/>
                  </a:lnTo>
                  <a:lnTo>
                    <a:pt x="546353" y="48005"/>
                  </a:lnTo>
                  <a:lnTo>
                    <a:pt x="521970" y="64770"/>
                  </a:lnTo>
                  <a:lnTo>
                    <a:pt x="476250" y="104394"/>
                  </a:lnTo>
                  <a:lnTo>
                    <a:pt x="435864" y="151637"/>
                  </a:lnTo>
                  <a:lnTo>
                    <a:pt x="400811" y="204977"/>
                  </a:lnTo>
                  <a:lnTo>
                    <a:pt x="372618" y="264413"/>
                  </a:lnTo>
                  <a:lnTo>
                    <a:pt x="350520" y="329184"/>
                  </a:lnTo>
                  <a:lnTo>
                    <a:pt x="335279" y="397001"/>
                  </a:lnTo>
                  <a:lnTo>
                    <a:pt x="326898" y="467867"/>
                  </a:lnTo>
                  <a:lnTo>
                    <a:pt x="326135" y="504444"/>
                  </a:lnTo>
                  <a:lnTo>
                    <a:pt x="0" y="504444"/>
                  </a:lnTo>
                  <a:close/>
                </a:path>
                <a:path w="1173479" h="504825">
                  <a:moveTo>
                    <a:pt x="383285" y="0"/>
                  </a:moveTo>
                  <a:lnTo>
                    <a:pt x="425196" y="3048"/>
                  </a:lnTo>
                  <a:lnTo>
                    <a:pt x="467105" y="12191"/>
                  </a:lnTo>
                  <a:lnTo>
                    <a:pt x="507492" y="27432"/>
                  </a:lnTo>
                  <a:lnTo>
                    <a:pt x="527303" y="37337"/>
                  </a:lnTo>
                  <a:lnTo>
                    <a:pt x="546353" y="480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21499" y="5321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7"/>
                  </a:moveTo>
                  <a:lnTo>
                    <a:pt x="333755" y="119633"/>
                  </a:lnTo>
                  <a:lnTo>
                    <a:pt x="312420" y="75437"/>
                  </a:lnTo>
                  <a:lnTo>
                    <a:pt x="279653" y="38861"/>
                  </a:lnTo>
                  <a:lnTo>
                    <a:pt x="236981" y="13715"/>
                  </a:lnTo>
                  <a:lnTo>
                    <a:pt x="188214" y="761"/>
                  </a:lnTo>
                  <a:lnTo>
                    <a:pt x="170688" y="0"/>
                  </a:lnTo>
                  <a:lnTo>
                    <a:pt x="153161" y="761"/>
                  </a:lnTo>
                  <a:lnTo>
                    <a:pt x="104394" y="13715"/>
                  </a:lnTo>
                  <a:lnTo>
                    <a:pt x="61722" y="38861"/>
                  </a:lnTo>
                  <a:lnTo>
                    <a:pt x="28955" y="75437"/>
                  </a:lnTo>
                  <a:lnTo>
                    <a:pt x="7620" y="119633"/>
                  </a:lnTo>
                  <a:lnTo>
                    <a:pt x="0" y="170687"/>
                  </a:lnTo>
                  <a:lnTo>
                    <a:pt x="761" y="188213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3"/>
                  </a:lnTo>
                  <a:lnTo>
                    <a:pt x="236981" y="327659"/>
                  </a:lnTo>
                  <a:lnTo>
                    <a:pt x="279653" y="302513"/>
                  </a:lnTo>
                  <a:lnTo>
                    <a:pt x="312420" y="265937"/>
                  </a:lnTo>
                  <a:lnTo>
                    <a:pt x="333755" y="221741"/>
                  </a:lnTo>
                  <a:lnTo>
                    <a:pt x="341375" y="170687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21499" y="53213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8" y="0"/>
                  </a:moveTo>
                  <a:lnTo>
                    <a:pt x="119633" y="7620"/>
                  </a:lnTo>
                  <a:lnTo>
                    <a:pt x="75438" y="28955"/>
                  </a:lnTo>
                  <a:lnTo>
                    <a:pt x="38861" y="61722"/>
                  </a:lnTo>
                  <a:lnTo>
                    <a:pt x="13716" y="104394"/>
                  </a:lnTo>
                  <a:lnTo>
                    <a:pt x="761" y="153162"/>
                  </a:lnTo>
                  <a:lnTo>
                    <a:pt x="0" y="170687"/>
                  </a:lnTo>
                  <a:lnTo>
                    <a:pt x="761" y="188213"/>
                  </a:lnTo>
                  <a:lnTo>
                    <a:pt x="13716" y="236982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3"/>
                  </a:lnTo>
                  <a:lnTo>
                    <a:pt x="236981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4" y="153162"/>
                  </a:lnTo>
                  <a:lnTo>
                    <a:pt x="327659" y="104394"/>
                  </a:lnTo>
                  <a:lnTo>
                    <a:pt x="302514" y="61722"/>
                  </a:lnTo>
                  <a:lnTo>
                    <a:pt x="265938" y="28955"/>
                  </a:lnTo>
                  <a:lnTo>
                    <a:pt x="221742" y="7620"/>
                  </a:lnTo>
                  <a:lnTo>
                    <a:pt x="170688" y="0"/>
                  </a:lnTo>
                  <a:close/>
                </a:path>
                <a:path w="341629" h="341629">
                  <a:moveTo>
                    <a:pt x="78485" y="245363"/>
                  </a:moveTo>
                  <a:lnTo>
                    <a:pt x="113538" y="264413"/>
                  </a:lnTo>
                  <a:lnTo>
                    <a:pt x="159257" y="276605"/>
                  </a:lnTo>
                  <a:lnTo>
                    <a:pt x="182118" y="276605"/>
                  </a:lnTo>
                  <a:lnTo>
                    <a:pt x="228600" y="264413"/>
                  </a:lnTo>
                  <a:lnTo>
                    <a:pt x="251459" y="252984"/>
                  </a:lnTo>
                  <a:lnTo>
                    <a:pt x="262890" y="24536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019798" y="54234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90" y="10668"/>
                  </a:lnTo>
                  <a:lnTo>
                    <a:pt x="30479" y="5333"/>
                  </a:lnTo>
                  <a:lnTo>
                    <a:pt x="24383" y="1524"/>
                  </a:lnTo>
                  <a:lnTo>
                    <a:pt x="17525" y="0"/>
                  </a:lnTo>
                  <a:lnTo>
                    <a:pt x="10668" y="1524"/>
                  </a:lnTo>
                  <a:lnTo>
                    <a:pt x="5333" y="5333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3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3"/>
                  </a:lnTo>
                  <a:lnTo>
                    <a:pt x="134111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3"/>
                  </a:lnTo>
                  <a:lnTo>
                    <a:pt x="110490" y="10668"/>
                  </a:lnTo>
                  <a:lnTo>
                    <a:pt x="109727" y="13716"/>
                  </a:ln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3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8"/>
                  </a:lnTo>
                  <a:lnTo>
                    <a:pt x="143255" y="24383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5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019798" y="54234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8" y="1524"/>
                  </a:lnTo>
                  <a:lnTo>
                    <a:pt x="5333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3" y="29717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7"/>
                  </a:lnTo>
                  <a:lnTo>
                    <a:pt x="34290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90" y="10667"/>
                  </a:lnTo>
                  <a:lnTo>
                    <a:pt x="30479" y="5333"/>
                  </a:lnTo>
                  <a:lnTo>
                    <a:pt x="24383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1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26299" y="5473699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7"/>
                  </a:moveTo>
                  <a:lnTo>
                    <a:pt x="333755" y="119634"/>
                  </a:lnTo>
                  <a:lnTo>
                    <a:pt x="312420" y="75437"/>
                  </a:lnTo>
                  <a:lnTo>
                    <a:pt x="279653" y="38862"/>
                  </a:lnTo>
                  <a:lnTo>
                    <a:pt x="236981" y="13715"/>
                  </a:lnTo>
                  <a:lnTo>
                    <a:pt x="188214" y="762"/>
                  </a:lnTo>
                  <a:lnTo>
                    <a:pt x="170688" y="0"/>
                  </a:lnTo>
                  <a:lnTo>
                    <a:pt x="153161" y="762"/>
                  </a:lnTo>
                  <a:lnTo>
                    <a:pt x="104394" y="13715"/>
                  </a:lnTo>
                  <a:lnTo>
                    <a:pt x="61722" y="38861"/>
                  </a:lnTo>
                  <a:lnTo>
                    <a:pt x="28955" y="75437"/>
                  </a:lnTo>
                  <a:lnTo>
                    <a:pt x="7620" y="119633"/>
                  </a:lnTo>
                  <a:lnTo>
                    <a:pt x="0" y="170687"/>
                  </a:lnTo>
                  <a:lnTo>
                    <a:pt x="761" y="188213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3"/>
                  </a:lnTo>
                  <a:lnTo>
                    <a:pt x="236981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226299" y="5473699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8" y="0"/>
                  </a:moveTo>
                  <a:lnTo>
                    <a:pt x="119633" y="7620"/>
                  </a:lnTo>
                  <a:lnTo>
                    <a:pt x="75438" y="28955"/>
                  </a:lnTo>
                  <a:lnTo>
                    <a:pt x="38861" y="61722"/>
                  </a:lnTo>
                  <a:lnTo>
                    <a:pt x="13716" y="104394"/>
                  </a:lnTo>
                  <a:lnTo>
                    <a:pt x="761" y="153162"/>
                  </a:lnTo>
                  <a:lnTo>
                    <a:pt x="0" y="170687"/>
                  </a:lnTo>
                  <a:lnTo>
                    <a:pt x="761" y="188213"/>
                  </a:lnTo>
                  <a:lnTo>
                    <a:pt x="13716" y="236982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3"/>
                  </a:lnTo>
                  <a:lnTo>
                    <a:pt x="236981" y="327660"/>
                  </a:lnTo>
                  <a:lnTo>
                    <a:pt x="279653" y="302513"/>
                  </a:lnTo>
                  <a:lnTo>
                    <a:pt x="312420" y="265938"/>
                  </a:lnTo>
                  <a:lnTo>
                    <a:pt x="333755" y="221741"/>
                  </a:lnTo>
                  <a:lnTo>
                    <a:pt x="341375" y="170687"/>
                  </a:lnTo>
                  <a:lnTo>
                    <a:pt x="340614" y="153162"/>
                  </a:lnTo>
                  <a:lnTo>
                    <a:pt x="327659" y="104394"/>
                  </a:lnTo>
                  <a:lnTo>
                    <a:pt x="302514" y="61722"/>
                  </a:lnTo>
                  <a:lnTo>
                    <a:pt x="265938" y="28955"/>
                  </a:lnTo>
                  <a:lnTo>
                    <a:pt x="221742" y="7620"/>
                  </a:lnTo>
                  <a:lnTo>
                    <a:pt x="170688" y="0"/>
                  </a:lnTo>
                  <a:close/>
                </a:path>
                <a:path w="341629" h="341629">
                  <a:moveTo>
                    <a:pt x="78485" y="245363"/>
                  </a:moveTo>
                  <a:lnTo>
                    <a:pt x="113538" y="264413"/>
                  </a:lnTo>
                  <a:lnTo>
                    <a:pt x="159257" y="276605"/>
                  </a:lnTo>
                  <a:lnTo>
                    <a:pt x="182118" y="276605"/>
                  </a:lnTo>
                  <a:lnTo>
                    <a:pt x="228600" y="264413"/>
                  </a:lnTo>
                  <a:lnTo>
                    <a:pt x="251459" y="252984"/>
                  </a:lnTo>
                  <a:lnTo>
                    <a:pt x="262890" y="24536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324598" y="55758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90" y="10668"/>
                  </a:lnTo>
                  <a:lnTo>
                    <a:pt x="30479" y="5333"/>
                  </a:lnTo>
                  <a:lnTo>
                    <a:pt x="24383" y="1524"/>
                  </a:lnTo>
                  <a:lnTo>
                    <a:pt x="17525" y="0"/>
                  </a:lnTo>
                  <a:lnTo>
                    <a:pt x="10668" y="1524"/>
                  </a:lnTo>
                  <a:lnTo>
                    <a:pt x="5333" y="5333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3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6"/>
                  </a:moveTo>
                  <a:lnTo>
                    <a:pt x="143255" y="10668"/>
                  </a:lnTo>
                  <a:lnTo>
                    <a:pt x="139446" y="5334"/>
                  </a:lnTo>
                  <a:lnTo>
                    <a:pt x="134111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7" y="13716"/>
                  </a:lnTo>
                  <a:lnTo>
                    <a:pt x="108966" y="17526"/>
                  </a:lnTo>
                  <a:lnTo>
                    <a:pt x="109727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8"/>
                  </a:lnTo>
                  <a:lnTo>
                    <a:pt x="127253" y="35052"/>
                  </a:lnTo>
                  <a:lnTo>
                    <a:pt x="134111" y="33528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6"/>
                  </a:lnTo>
                  <a:close/>
                </a:path>
              </a:pathLst>
            </a:custGeom>
            <a:solidFill>
              <a:srgbClr val="CD5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324598" y="5575807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8" y="1524"/>
                  </a:lnTo>
                  <a:lnTo>
                    <a:pt x="5333" y="5333"/>
                  </a:lnTo>
                  <a:lnTo>
                    <a:pt x="1524" y="10667"/>
                  </a:lnTo>
                  <a:lnTo>
                    <a:pt x="0" y="17525"/>
                  </a:lnTo>
                  <a:lnTo>
                    <a:pt x="1524" y="24383"/>
                  </a:lnTo>
                  <a:lnTo>
                    <a:pt x="5333" y="29717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7"/>
                  </a:lnTo>
                  <a:lnTo>
                    <a:pt x="34290" y="24383"/>
                  </a:lnTo>
                  <a:lnTo>
                    <a:pt x="35813" y="21336"/>
                  </a:lnTo>
                  <a:lnTo>
                    <a:pt x="35813" y="13715"/>
                  </a:lnTo>
                  <a:lnTo>
                    <a:pt x="34290" y="10667"/>
                  </a:lnTo>
                  <a:lnTo>
                    <a:pt x="30479" y="5333"/>
                  </a:lnTo>
                  <a:lnTo>
                    <a:pt x="24383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3"/>
                  </a:lnTo>
                  <a:lnTo>
                    <a:pt x="114300" y="29717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7"/>
                  </a:lnTo>
                  <a:lnTo>
                    <a:pt x="143255" y="24383"/>
                  </a:lnTo>
                  <a:lnTo>
                    <a:pt x="144779" y="17525"/>
                  </a:lnTo>
                  <a:lnTo>
                    <a:pt x="143255" y="10667"/>
                  </a:lnTo>
                  <a:lnTo>
                    <a:pt x="139446" y="5333"/>
                  </a:lnTo>
                  <a:lnTo>
                    <a:pt x="134111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95402" y="3744976"/>
            <a:ext cx="2092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PREVALENŢA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57402" y="6183376"/>
            <a:ext cx="2583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Cazuri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Prevalente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38802" y="6183376"/>
            <a:ext cx="1582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Cazuri</a:t>
            </a:r>
            <a:r>
              <a:rPr sz="24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NOI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3402" y="6183376"/>
            <a:ext cx="1095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Decese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16127" y="6231128"/>
            <a:ext cx="350520" cy="350520"/>
            <a:chOff x="516127" y="6231128"/>
            <a:chExt cx="350520" cy="350520"/>
          </a:xfrm>
        </p:grpSpPr>
        <p:sp>
          <p:nvSpPr>
            <p:cNvPr id="32" name="object 32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341375" y="170688"/>
                  </a:moveTo>
                  <a:lnTo>
                    <a:pt x="333756" y="119633"/>
                  </a:lnTo>
                  <a:lnTo>
                    <a:pt x="312419" y="75438"/>
                  </a:lnTo>
                  <a:lnTo>
                    <a:pt x="279653" y="38861"/>
                  </a:lnTo>
                  <a:lnTo>
                    <a:pt x="236981" y="13716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3" y="13716"/>
                  </a:lnTo>
                  <a:lnTo>
                    <a:pt x="61721" y="38861"/>
                  </a:lnTo>
                  <a:lnTo>
                    <a:pt x="28956" y="75438"/>
                  </a:lnTo>
                  <a:lnTo>
                    <a:pt x="7619" y="119633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20699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30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1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19" y="265938"/>
                  </a:lnTo>
                  <a:lnTo>
                    <a:pt x="333756" y="221742"/>
                  </a:lnTo>
                  <a:lnTo>
                    <a:pt x="341375" y="170688"/>
                  </a:lnTo>
                  <a:lnTo>
                    <a:pt x="340613" y="153161"/>
                  </a:lnTo>
                  <a:lnTo>
                    <a:pt x="327659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30" h="341629">
                  <a:moveTo>
                    <a:pt x="78486" y="245364"/>
                  </a:moveTo>
                  <a:lnTo>
                    <a:pt x="113537" y="264414"/>
                  </a:lnTo>
                  <a:lnTo>
                    <a:pt x="159258" y="276605"/>
                  </a:lnTo>
                  <a:lnTo>
                    <a:pt x="182118" y="276605"/>
                  </a:lnTo>
                  <a:lnTo>
                    <a:pt x="228600" y="264414"/>
                  </a:lnTo>
                  <a:lnTo>
                    <a:pt x="251459" y="252983"/>
                  </a:lnTo>
                  <a:lnTo>
                    <a:pt x="262890" y="24536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4" y="21336"/>
                  </a:move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close/>
                </a:path>
                <a:path w="144779" h="35560">
                  <a:moveTo>
                    <a:pt x="144780" y="17525"/>
                  </a:move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8" y="13716"/>
                  </a:ln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close/>
                </a:path>
              </a:pathLst>
            </a:custGeom>
            <a:solidFill>
              <a:srgbClr val="00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18997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6" y="0"/>
                  </a:moveTo>
                  <a:lnTo>
                    <a:pt x="10668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8" y="33527"/>
                  </a:lnTo>
                  <a:lnTo>
                    <a:pt x="17526" y="35051"/>
                  </a:lnTo>
                  <a:lnTo>
                    <a:pt x="24384" y="33527"/>
                  </a:lnTo>
                  <a:lnTo>
                    <a:pt x="30480" y="29718"/>
                  </a:lnTo>
                  <a:lnTo>
                    <a:pt x="34290" y="24384"/>
                  </a:lnTo>
                  <a:lnTo>
                    <a:pt x="35814" y="21336"/>
                  </a:lnTo>
                  <a:lnTo>
                    <a:pt x="35814" y="13716"/>
                  </a:lnTo>
                  <a:lnTo>
                    <a:pt x="34290" y="10668"/>
                  </a:lnTo>
                  <a:lnTo>
                    <a:pt x="30480" y="5334"/>
                  </a:lnTo>
                  <a:lnTo>
                    <a:pt x="24384" y="1524"/>
                  </a:lnTo>
                  <a:lnTo>
                    <a:pt x="17526" y="0"/>
                  </a:lnTo>
                  <a:close/>
                </a:path>
                <a:path w="144779" h="35560">
                  <a:moveTo>
                    <a:pt x="127254" y="0"/>
                  </a:moveTo>
                  <a:lnTo>
                    <a:pt x="108965" y="17525"/>
                  </a:lnTo>
                  <a:lnTo>
                    <a:pt x="109728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4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6" y="24384"/>
                  </a:lnTo>
                  <a:lnTo>
                    <a:pt x="144780" y="17525"/>
                  </a:lnTo>
                  <a:lnTo>
                    <a:pt x="143256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4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4021328" y="6231128"/>
            <a:ext cx="350520" cy="350520"/>
            <a:chOff x="4021328" y="6231128"/>
            <a:chExt cx="350520" cy="350520"/>
          </a:xfrm>
        </p:grpSpPr>
        <p:sp>
          <p:nvSpPr>
            <p:cNvPr id="37" name="object 37"/>
            <p:cNvSpPr/>
            <p:nvPr/>
          </p:nvSpPr>
          <p:spPr>
            <a:xfrm>
              <a:off x="40259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3"/>
                  </a:lnTo>
                  <a:lnTo>
                    <a:pt x="312420" y="75438"/>
                  </a:lnTo>
                  <a:lnTo>
                    <a:pt x="279653" y="38861"/>
                  </a:lnTo>
                  <a:lnTo>
                    <a:pt x="236982" y="13716"/>
                  </a:lnTo>
                  <a:lnTo>
                    <a:pt x="188213" y="761"/>
                  </a:lnTo>
                  <a:lnTo>
                    <a:pt x="170687" y="0"/>
                  </a:lnTo>
                  <a:lnTo>
                    <a:pt x="153162" y="761"/>
                  </a:lnTo>
                  <a:lnTo>
                    <a:pt x="104394" y="13716"/>
                  </a:lnTo>
                  <a:lnTo>
                    <a:pt x="61722" y="38861"/>
                  </a:lnTo>
                  <a:lnTo>
                    <a:pt x="28955" y="75438"/>
                  </a:lnTo>
                  <a:lnTo>
                    <a:pt x="7620" y="119633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0259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7" y="0"/>
                  </a:moveTo>
                  <a:lnTo>
                    <a:pt x="119634" y="7620"/>
                  </a:lnTo>
                  <a:lnTo>
                    <a:pt x="75437" y="28955"/>
                  </a:lnTo>
                  <a:lnTo>
                    <a:pt x="38862" y="61722"/>
                  </a:lnTo>
                  <a:lnTo>
                    <a:pt x="13715" y="104394"/>
                  </a:lnTo>
                  <a:lnTo>
                    <a:pt x="762" y="153161"/>
                  </a:lnTo>
                  <a:lnTo>
                    <a:pt x="0" y="170688"/>
                  </a:lnTo>
                  <a:lnTo>
                    <a:pt x="762" y="188214"/>
                  </a:lnTo>
                  <a:lnTo>
                    <a:pt x="13715" y="236981"/>
                  </a:lnTo>
                  <a:lnTo>
                    <a:pt x="38862" y="279653"/>
                  </a:lnTo>
                  <a:lnTo>
                    <a:pt x="75437" y="312420"/>
                  </a:lnTo>
                  <a:lnTo>
                    <a:pt x="119634" y="333755"/>
                  </a:lnTo>
                  <a:lnTo>
                    <a:pt x="170687" y="341375"/>
                  </a:lnTo>
                  <a:lnTo>
                    <a:pt x="188213" y="340614"/>
                  </a:lnTo>
                  <a:lnTo>
                    <a:pt x="236982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lnTo>
                    <a:pt x="340613" y="153161"/>
                  </a:lnTo>
                  <a:lnTo>
                    <a:pt x="327660" y="104394"/>
                  </a:lnTo>
                  <a:lnTo>
                    <a:pt x="302513" y="61722"/>
                  </a:lnTo>
                  <a:lnTo>
                    <a:pt x="265938" y="28955"/>
                  </a:lnTo>
                  <a:lnTo>
                    <a:pt x="221741" y="7620"/>
                  </a:lnTo>
                  <a:lnTo>
                    <a:pt x="170687" y="0"/>
                  </a:lnTo>
                  <a:close/>
                </a:path>
                <a:path w="341629" h="341629">
                  <a:moveTo>
                    <a:pt x="78486" y="276605"/>
                  </a:moveTo>
                  <a:lnTo>
                    <a:pt x="113537" y="257555"/>
                  </a:lnTo>
                  <a:lnTo>
                    <a:pt x="159258" y="245364"/>
                  </a:lnTo>
                  <a:lnTo>
                    <a:pt x="182117" y="245364"/>
                  </a:lnTo>
                  <a:lnTo>
                    <a:pt x="228600" y="257555"/>
                  </a:lnTo>
                  <a:lnTo>
                    <a:pt x="251460" y="268985"/>
                  </a:lnTo>
                  <a:lnTo>
                    <a:pt x="262889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1241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89" y="10668"/>
                  </a:lnTo>
                  <a:lnTo>
                    <a:pt x="30479" y="5334"/>
                  </a:lnTo>
                  <a:lnTo>
                    <a:pt x="24384" y="1524"/>
                  </a:lnTo>
                  <a:lnTo>
                    <a:pt x="17525" y="0"/>
                  </a:lnTo>
                  <a:lnTo>
                    <a:pt x="10667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8"/>
                  </a:lnTo>
                  <a:lnTo>
                    <a:pt x="34289" y="24384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89" y="10668"/>
                  </a:lnTo>
                  <a:lnTo>
                    <a:pt x="109727" y="13716"/>
                  </a:ln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C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1241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7" y="1524"/>
                  </a:lnTo>
                  <a:lnTo>
                    <a:pt x="5334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4" y="29718"/>
                  </a:lnTo>
                  <a:lnTo>
                    <a:pt x="10667" y="33527"/>
                  </a:lnTo>
                  <a:lnTo>
                    <a:pt x="17525" y="35051"/>
                  </a:lnTo>
                  <a:lnTo>
                    <a:pt x="24384" y="33527"/>
                  </a:lnTo>
                  <a:lnTo>
                    <a:pt x="30479" y="29718"/>
                  </a:lnTo>
                  <a:lnTo>
                    <a:pt x="34289" y="24384"/>
                  </a:lnTo>
                  <a:lnTo>
                    <a:pt x="35813" y="21336"/>
                  </a:lnTo>
                  <a:lnTo>
                    <a:pt x="35813" y="13716"/>
                  </a:lnTo>
                  <a:lnTo>
                    <a:pt x="34289" y="10668"/>
                  </a:lnTo>
                  <a:lnTo>
                    <a:pt x="30479" y="5334"/>
                  </a:lnTo>
                  <a:lnTo>
                    <a:pt x="24384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5" y="17525"/>
                  </a:lnTo>
                  <a:lnTo>
                    <a:pt x="109727" y="21336"/>
                  </a:lnTo>
                  <a:lnTo>
                    <a:pt x="110489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2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lnTo>
                    <a:pt x="143255" y="10668"/>
                  </a:lnTo>
                  <a:lnTo>
                    <a:pt x="139446" y="5334"/>
                  </a:lnTo>
                  <a:lnTo>
                    <a:pt x="134112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535928" y="6231128"/>
            <a:ext cx="350520" cy="350520"/>
            <a:chOff x="6535928" y="6231128"/>
            <a:chExt cx="350520" cy="350520"/>
          </a:xfrm>
        </p:grpSpPr>
        <p:sp>
          <p:nvSpPr>
            <p:cNvPr id="42" name="object 42"/>
            <p:cNvSpPr/>
            <p:nvPr/>
          </p:nvSpPr>
          <p:spPr>
            <a:xfrm>
              <a:off x="65405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3"/>
                  </a:lnTo>
                  <a:lnTo>
                    <a:pt x="312420" y="75438"/>
                  </a:lnTo>
                  <a:lnTo>
                    <a:pt x="279653" y="38861"/>
                  </a:lnTo>
                  <a:lnTo>
                    <a:pt x="236981" y="13716"/>
                  </a:lnTo>
                  <a:lnTo>
                    <a:pt x="188214" y="761"/>
                  </a:lnTo>
                  <a:lnTo>
                    <a:pt x="170688" y="0"/>
                  </a:lnTo>
                  <a:lnTo>
                    <a:pt x="153161" y="761"/>
                  </a:lnTo>
                  <a:lnTo>
                    <a:pt x="104394" y="13716"/>
                  </a:lnTo>
                  <a:lnTo>
                    <a:pt x="61722" y="38861"/>
                  </a:lnTo>
                  <a:lnTo>
                    <a:pt x="28955" y="75438"/>
                  </a:lnTo>
                  <a:lnTo>
                    <a:pt x="7620" y="119633"/>
                  </a:lnTo>
                  <a:lnTo>
                    <a:pt x="0" y="170688"/>
                  </a:lnTo>
                  <a:lnTo>
                    <a:pt x="761" y="188214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5405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8" y="0"/>
                  </a:moveTo>
                  <a:lnTo>
                    <a:pt x="119633" y="7620"/>
                  </a:lnTo>
                  <a:lnTo>
                    <a:pt x="75438" y="28955"/>
                  </a:lnTo>
                  <a:lnTo>
                    <a:pt x="38861" y="61722"/>
                  </a:lnTo>
                  <a:lnTo>
                    <a:pt x="13716" y="104394"/>
                  </a:lnTo>
                  <a:lnTo>
                    <a:pt x="761" y="153161"/>
                  </a:lnTo>
                  <a:lnTo>
                    <a:pt x="0" y="170688"/>
                  </a:lnTo>
                  <a:lnTo>
                    <a:pt x="761" y="188214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lnTo>
                    <a:pt x="340614" y="153161"/>
                  </a:lnTo>
                  <a:lnTo>
                    <a:pt x="327659" y="104394"/>
                  </a:lnTo>
                  <a:lnTo>
                    <a:pt x="302514" y="61722"/>
                  </a:lnTo>
                  <a:lnTo>
                    <a:pt x="265938" y="28955"/>
                  </a:lnTo>
                  <a:lnTo>
                    <a:pt x="221742" y="7620"/>
                  </a:lnTo>
                  <a:lnTo>
                    <a:pt x="170688" y="0"/>
                  </a:lnTo>
                  <a:close/>
                </a:path>
                <a:path w="341629" h="341629">
                  <a:moveTo>
                    <a:pt x="78485" y="245364"/>
                  </a:moveTo>
                  <a:lnTo>
                    <a:pt x="113538" y="264414"/>
                  </a:lnTo>
                  <a:lnTo>
                    <a:pt x="159257" y="276605"/>
                  </a:lnTo>
                  <a:lnTo>
                    <a:pt x="182118" y="276605"/>
                  </a:lnTo>
                  <a:lnTo>
                    <a:pt x="228600" y="264414"/>
                  </a:lnTo>
                  <a:lnTo>
                    <a:pt x="251459" y="252983"/>
                  </a:lnTo>
                  <a:lnTo>
                    <a:pt x="262890" y="24536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6387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90" y="10668"/>
                  </a:lnTo>
                  <a:lnTo>
                    <a:pt x="30479" y="5334"/>
                  </a:lnTo>
                  <a:lnTo>
                    <a:pt x="24383" y="1524"/>
                  </a:lnTo>
                  <a:lnTo>
                    <a:pt x="17525" y="0"/>
                  </a:lnTo>
                  <a:lnTo>
                    <a:pt x="10668" y="1524"/>
                  </a:lnTo>
                  <a:lnTo>
                    <a:pt x="5333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4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4"/>
                  </a:lnTo>
                  <a:lnTo>
                    <a:pt x="134111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7" y="13716"/>
                  </a:ln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5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6387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8" y="1524"/>
                  </a:lnTo>
                  <a:lnTo>
                    <a:pt x="5333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4"/>
                  </a:lnTo>
                  <a:lnTo>
                    <a:pt x="35813" y="21336"/>
                  </a:lnTo>
                  <a:lnTo>
                    <a:pt x="35813" y="13716"/>
                  </a:lnTo>
                  <a:lnTo>
                    <a:pt x="34290" y="10668"/>
                  </a:lnTo>
                  <a:lnTo>
                    <a:pt x="30479" y="5334"/>
                  </a:lnTo>
                  <a:lnTo>
                    <a:pt x="24383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lnTo>
                    <a:pt x="143255" y="10668"/>
                  </a:lnTo>
                  <a:lnTo>
                    <a:pt x="139446" y="5334"/>
                  </a:lnTo>
                  <a:lnTo>
                    <a:pt x="134111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5405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341375" y="170688"/>
                  </a:moveTo>
                  <a:lnTo>
                    <a:pt x="333755" y="119633"/>
                  </a:lnTo>
                  <a:lnTo>
                    <a:pt x="312420" y="75438"/>
                  </a:lnTo>
                  <a:lnTo>
                    <a:pt x="279653" y="38861"/>
                  </a:lnTo>
                  <a:lnTo>
                    <a:pt x="236981" y="13716"/>
                  </a:lnTo>
                  <a:lnTo>
                    <a:pt x="188214" y="761"/>
                  </a:lnTo>
                  <a:lnTo>
                    <a:pt x="170688" y="0"/>
                  </a:lnTo>
                  <a:lnTo>
                    <a:pt x="153161" y="761"/>
                  </a:lnTo>
                  <a:lnTo>
                    <a:pt x="104394" y="13716"/>
                  </a:lnTo>
                  <a:lnTo>
                    <a:pt x="61722" y="38861"/>
                  </a:lnTo>
                  <a:lnTo>
                    <a:pt x="28955" y="75438"/>
                  </a:lnTo>
                  <a:lnTo>
                    <a:pt x="7620" y="119633"/>
                  </a:lnTo>
                  <a:lnTo>
                    <a:pt x="0" y="170688"/>
                  </a:lnTo>
                  <a:lnTo>
                    <a:pt x="761" y="188214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540500" y="6235700"/>
              <a:ext cx="341630" cy="341630"/>
            </a:xfrm>
            <a:custGeom>
              <a:avLst/>
              <a:gdLst/>
              <a:ahLst/>
              <a:cxnLst/>
              <a:rect l="l" t="t" r="r" b="b"/>
              <a:pathLst>
                <a:path w="341629" h="341629">
                  <a:moveTo>
                    <a:pt x="170688" y="0"/>
                  </a:moveTo>
                  <a:lnTo>
                    <a:pt x="119633" y="7620"/>
                  </a:lnTo>
                  <a:lnTo>
                    <a:pt x="75438" y="28955"/>
                  </a:lnTo>
                  <a:lnTo>
                    <a:pt x="38861" y="61722"/>
                  </a:lnTo>
                  <a:lnTo>
                    <a:pt x="13716" y="104394"/>
                  </a:lnTo>
                  <a:lnTo>
                    <a:pt x="761" y="153161"/>
                  </a:lnTo>
                  <a:lnTo>
                    <a:pt x="0" y="170688"/>
                  </a:lnTo>
                  <a:lnTo>
                    <a:pt x="761" y="188214"/>
                  </a:lnTo>
                  <a:lnTo>
                    <a:pt x="13716" y="236981"/>
                  </a:lnTo>
                  <a:lnTo>
                    <a:pt x="38861" y="279653"/>
                  </a:lnTo>
                  <a:lnTo>
                    <a:pt x="75438" y="312420"/>
                  </a:lnTo>
                  <a:lnTo>
                    <a:pt x="119633" y="333755"/>
                  </a:lnTo>
                  <a:lnTo>
                    <a:pt x="170688" y="341375"/>
                  </a:lnTo>
                  <a:lnTo>
                    <a:pt x="188214" y="340614"/>
                  </a:lnTo>
                  <a:lnTo>
                    <a:pt x="236981" y="327659"/>
                  </a:lnTo>
                  <a:lnTo>
                    <a:pt x="279653" y="302514"/>
                  </a:lnTo>
                  <a:lnTo>
                    <a:pt x="312420" y="265938"/>
                  </a:lnTo>
                  <a:lnTo>
                    <a:pt x="333755" y="221742"/>
                  </a:lnTo>
                  <a:lnTo>
                    <a:pt x="341375" y="170688"/>
                  </a:lnTo>
                  <a:lnTo>
                    <a:pt x="340614" y="153161"/>
                  </a:lnTo>
                  <a:lnTo>
                    <a:pt x="327659" y="104394"/>
                  </a:lnTo>
                  <a:lnTo>
                    <a:pt x="302514" y="61722"/>
                  </a:lnTo>
                  <a:lnTo>
                    <a:pt x="265938" y="28955"/>
                  </a:lnTo>
                  <a:lnTo>
                    <a:pt x="221742" y="7620"/>
                  </a:lnTo>
                  <a:lnTo>
                    <a:pt x="170688" y="0"/>
                  </a:lnTo>
                  <a:close/>
                </a:path>
                <a:path w="341629" h="341629">
                  <a:moveTo>
                    <a:pt x="78485" y="276605"/>
                  </a:moveTo>
                  <a:lnTo>
                    <a:pt x="113538" y="257555"/>
                  </a:lnTo>
                  <a:lnTo>
                    <a:pt x="159257" y="245364"/>
                  </a:lnTo>
                  <a:lnTo>
                    <a:pt x="182118" y="245364"/>
                  </a:lnTo>
                  <a:lnTo>
                    <a:pt x="228600" y="257555"/>
                  </a:lnTo>
                  <a:lnTo>
                    <a:pt x="251459" y="268985"/>
                  </a:lnTo>
                  <a:lnTo>
                    <a:pt x="262890" y="27660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387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35813" y="21336"/>
                  </a:moveTo>
                  <a:lnTo>
                    <a:pt x="35813" y="13716"/>
                  </a:lnTo>
                  <a:lnTo>
                    <a:pt x="34290" y="10668"/>
                  </a:lnTo>
                  <a:lnTo>
                    <a:pt x="30479" y="5334"/>
                  </a:lnTo>
                  <a:lnTo>
                    <a:pt x="24383" y="1524"/>
                  </a:lnTo>
                  <a:lnTo>
                    <a:pt x="17525" y="0"/>
                  </a:lnTo>
                  <a:lnTo>
                    <a:pt x="10668" y="1524"/>
                  </a:lnTo>
                  <a:lnTo>
                    <a:pt x="5333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4"/>
                  </a:lnTo>
                  <a:lnTo>
                    <a:pt x="35813" y="21336"/>
                  </a:lnTo>
                  <a:close/>
                </a:path>
                <a:path w="144779" h="35560">
                  <a:moveTo>
                    <a:pt x="144779" y="17525"/>
                  </a:moveTo>
                  <a:lnTo>
                    <a:pt x="143255" y="10668"/>
                  </a:lnTo>
                  <a:lnTo>
                    <a:pt x="139446" y="5334"/>
                  </a:lnTo>
                  <a:lnTo>
                    <a:pt x="134111" y="1524"/>
                  </a:lnTo>
                  <a:lnTo>
                    <a:pt x="127253" y="0"/>
                  </a:lnTo>
                  <a:lnTo>
                    <a:pt x="120396" y="1524"/>
                  </a:lnTo>
                  <a:lnTo>
                    <a:pt x="114300" y="5334"/>
                  </a:lnTo>
                  <a:lnTo>
                    <a:pt x="110490" y="10668"/>
                  </a:lnTo>
                  <a:lnTo>
                    <a:pt x="109727" y="13716"/>
                  </a:ln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close/>
                </a:path>
              </a:pathLst>
            </a:custGeom>
            <a:solidFill>
              <a:srgbClr val="CD5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38798" y="6337808"/>
              <a:ext cx="144780" cy="35560"/>
            </a:xfrm>
            <a:custGeom>
              <a:avLst/>
              <a:gdLst/>
              <a:ahLst/>
              <a:cxnLst/>
              <a:rect l="l" t="t" r="r" b="b"/>
              <a:pathLst>
                <a:path w="144779" h="35560">
                  <a:moveTo>
                    <a:pt x="17525" y="0"/>
                  </a:moveTo>
                  <a:lnTo>
                    <a:pt x="10668" y="1524"/>
                  </a:lnTo>
                  <a:lnTo>
                    <a:pt x="5333" y="5334"/>
                  </a:lnTo>
                  <a:lnTo>
                    <a:pt x="1524" y="10668"/>
                  </a:lnTo>
                  <a:lnTo>
                    <a:pt x="0" y="17525"/>
                  </a:lnTo>
                  <a:lnTo>
                    <a:pt x="1524" y="24384"/>
                  </a:lnTo>
                  <a:lnTo>
                    <a:pt x="5333" y="29718"/>
                  </a:lnTo>
                  <a:lnTo>
                    <a:pt x="10668" y="33527"/>
                  </a:lnTo>
                  <a:lnTo>
                    <a:pt x="17525" y="35051"/>
                  </a:lnTo>
                  <a:lnTo>
                    <a:pt x="24383" y="33527"/>
                  </a:lnTo>
                  <a:lnTo>
                    <a:pt x="30479" y="29718"/>
                  </a:lnTo>
                  <a:lnTo>
                    <a:pt x="34290" y="24384"/>
                  </a:lnTo>
                  <a:lnTo>
                    <a:pt x="35813" y="21336"/>
                  </a:lnTo>
                  <a:lnTo>
                    <a:pt x="35813" y="13716"/>
                  </a:lnTo>
                  <a:lnTo>
                    <a:pt x="34290" y="10668"/>
                  </a:lnTo>
                  <a:lnTo>
                    <a:pt x="30479" y="5334"/>
                  </a:lnTo>
                  <a:lnTo>
                    <a:pt x="24383" y="1524"/>
                  </a:lnTo>
                  <a:lnTo>
                    <a:pt x="17525" y="0"/>
                  </a:lnTo>
                  <a:close/>
                </a:path>
                <a:path w="144779" h="35560">
                  <a:moveTo>
                    <a:pt x="127253" y="0"/>
                  </a:moveTo>
                  <a:lnTo>
                    <a:pt x="108966" y="17525"/>
                  </a:lnTo>
                  <a:lnTo>
                    <a:pt x="109727" y="21336"/>
                  </a:lnTo>
                  <a:lnTo>
                    <a:pt x="110490" y="24384"/>
                  </a:lnTo>
                  <a:lnTo>
                    <a:pt x="114300" y="29718"/>
                  </a:lnTo>
                  <a:lnTo>
                    <a:pt x="120396" y="33527"/>
                  </a:lnTo>
                  <a:lnTo>
                    <a:pt x="127253" y="35051"/>
                  </a:lnTo>
                  <a:lnTo>
                    <a:pt x="134111" y="33527"/>
                  </a:lnTo>
                  <a:lnTo>
                    <a:pt x="139446" y="29718"/>
                  </a:lnTo>
                  <a:lnTo>
                    <a:pt x="143255" y="24384"/>
                  </a:lnTo>
                  <a:lnTo>
                    <a:pt x="144779" y="17525"/>
                  </a:lnTo>
                  <a:lnTo>
                    <a:pt x="143255" y="10668"/>
                  </a:lnTo>
                  <a:lnTo>
                    <a:pt x="139446" y="5334"/>
                  </a:lnTo>
                  <a:lnTo>
                    <a:pt x="134111" y="1524"/>
                  </a:lnTo>
                  <a:lnTo>
                    <a:pt x="127253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5573" y="805205"/>
            <a:ext cx="272859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EXEMPLU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2585" y="1955939"/>
            <a:ext cx="7544434" cy="40709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187325" indent="-342900">
              <a:lnSpc>
                <a:spcPts val="3020"/>
              </a:lnSpc>
              <a:spcBef>
                <a:spcPts val="484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Într-o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comună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cu 3600 de locuitori, sunt  diagnosticaţe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în </a:t>
            </a:r>
            <a:r>
              <a:rPr sz="2800" b="1" spc="-5" dirty="0" err="1">
                <a:solidFill>
                  <a:srgbClr val="FFFF00"/>
                </a:solidFill>
                <a:latin typeface="Times New Roman"/>
                <a:cs typeface="Times New Roman"/>
              </a:rPr>
              <a:t>anul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20</a:t>
            </a:r>
            <a:r>
              <a:rPr lang="ro-RO" sz="2800" b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18</a:t>
            </a:r>
            <a:r>
              <a:rPr sz="2800" b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,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400 de persoane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cu  o anumită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boală.</a:t>
            </a:r>
            <a:endParaRPr sz="2800" dirty="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3020"/>
              </a:lnSpc>
              <a:spcBef>
                <a:spcPts val="6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În </a:t>
            </a:r>
            <a:r>
              <a:rPr sz="2800" b="1" dirty="0" err="1">
                <a:solidFill>
                  <a:srgbClr val="FFFF00"/>
                </a:solidFill>
                <a:latin typeface="Times New Roman"/>
                <a:cs typeface="Times New Roman"/>
              </a:rPr>
              <a:t>anul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20</a:t>
            </a:r>
            <a:r>
              <a:rPr lang="ro-RO" sz="28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19</a:t>
            </a:r>
            <a:r>
              <a:rPr sz="28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mai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sunt diagnosticate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încă 200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de  cazuri de aceaşi boală. Boala are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o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durată 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lungă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dar nu este gravă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(fatală).</a:t>
            </a:r>
            <a:endParaRPr sz="2800" dirty="0">
              <a:latin typeface="Times New Roman"/>
              <a:cs typeface="Times New Roman"/>
            </a:endParaRPr>
          </a:p>
          <a:p>
            <a:pPr marR="1770380" algn="ctr">
              <a:lnSpc>
                <a:spcPct val="100000"/>
              </a:lnSpc>
              <a:spcBef>
                <a:spcPts val="425"/>
              </a:spcBef>
            </a:pPr>
            <a:r>
              <a:rPr sz="4000" b="1" dirty="0">
                <a:solidFill>
                  <a:srgbClr val="FF6600"/>
                </a:solidFill>
                <a:latin typeface="Times New Roman"/>
                <a:cs typeface="Times New Roman"/>
              </a:rPr>
              <a:t>?</a:t>
            </a:r>
            <a:endParaRPr sz="40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6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Cum vom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calcula </a:t>
            </a: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Prevalenţa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err="1">
                <a:solidFill>
                  <a:srgbClr val="FFFFFF"/>
                </a:solidFill>
                <a:latin typeface="Times New Roman"/>
                <a:cs typeface="Times New Roman"/>
              </a:rPr>
              <a:t>în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lang="ro-RO"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r>
              <a:rPr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, 20</a:t>
            </a:r>
            <a:r>
              <a:rPr lang="ro-RO"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19</a:t>
            </a:r>
            <a:r>
              <a:rPr sz="28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34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Cum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vom calcula </a:t>
            </a: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Incidenţa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latin typeface="Times New Roman"/>
                <a:cs typeface="Times New Roman"/>
              </a:rPr>
              <a:t>în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lang="ro-RO" sz="28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19</a:t>
            </a:r>
            <a:r>
              <a:rPr sz="28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88028"/>
              </p:ext>
            </p:extLst>
          </p:nvPr>
        </p:nvGraphicFramePr>
        <p:xfrm>
          <a:off x="733531" y="1280298"/>
          <a:ext cx="7080884" cy="1932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2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521">
                <a:tc>
                  <a:txBody>
                    <a:bodyPr/>
                    <a:lstStyle/>
                    <a:p>
                      <a:pPr marL="31750">
                        <a:lnSpc>
                          <a:spcPts val="3060"/>
                        </a:lnSpc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ts val="3055"/>
                        </a:lnSpc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Populaţia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ts val="3055"/>
                        </a:lnSpc>
                      </a:pPr>
                      <a:r>
                        <a:rPr sz="28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3600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82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o-RO" sz="28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18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400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cazuri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diagnosticate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82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o-RO" sz="28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200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cazuri</a:t>
                      </a:r>
                      <a:r>
                        <a:rPr sz="28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diagnosticate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522">
                <a:tc>
                  <a:txBody>
                    <a:bodyPr/>
                    <a:lstStyle/>
                    <a:p>
                      <a:pPr marL="31750">
                        <a:lnSpc>
                          <a:spcPts val="3304"/>
                        </a:lnSpc>
                        <a:spcBef>
                          <a:spcPts val="16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Decese/Vindecări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579755">
                        <a:lnSpc>
                          <a:spcPts val="3304"/>
                        </a:lnSpc>
                        <a:spcBef>
                          <a:spcPts val="160"/>
                        </a:spcBef>
                      </a:pPr>
                      <a:r>
                        <a:rPr sz="28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89480"/>
              </p:ext>
            </p:extLst>
          </p:nvPr>
        </p:nvGraphicFramePr>
        <p:xfrm>
          <a:off x="133222" y="3409822"/>
          <a:ext cx="8763000" cy="2446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3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PREVALENŢA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o-RO"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18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PREVALENŢA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o-RO"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INCIDENŢA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o-RO" sz="2400" b="1" dirty="0" smtClean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9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Numărător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39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Numitor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3600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3600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6858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3200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3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11.1%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16.7%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6477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6.3%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5303" y="85818"/>
            <a:ext cx="6742430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68220" marR="5080" indent="-2256155">
              <a:lnSpc>
                <a:spcPct val="100000"/>
              </a:lnSpc>
              <a:spcBef>
                <a:spcPts val="95"/>
              </a:spcBef>
              <a:tabLst>
                <a:tab pos="2384425" algn="l"/>
                <a:tab pos="3672204" algn="l"/>
              </a:tabLst>
            </a:pPr>
            <a:r>
              <a:rPr spc="-5" dirty="0">
                <a:latin typeface="Times New Roman"/>
                <a:cs typeface="Times New Roman"/>
              </a:rPr>
              <a:t>Diferenţe		între	prevalenţă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şi  incidenţă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9144" y="1410479"/>
            <a:ext cx="4148454" cy="4789170"/>
          </a:xfrm>
          <a:prstGeom prst="rect">
            <a:avLst/>
          </a:prstGeom>
        </p:spPr>
        <p:txBody>
          <a:bodyPr vert="horz" wrap="square" lIns="0" tIns="208280" rIns="0" bIns="0" rtlCol="0">
            <a:spAutoFit/>
          </a:bodyPr>
          <a:lstStyle/>
          <a:p>
            <a:pPr marL="1231900">
              <a:lnSpc>
                <a:spcPct val="100000"/>
              </a:lnSpc>
              <a:spcBef>
                <a:spcPts val="1640"/>
              </a:spcBef>
            </a:pPr>
            <a:r>
              <a:rPr sz="3600" b="1" spc="-5" dirty="0">
                <a:solidFill>
                  <a:srgbClr val="00FFFF"/>
                </a:solidFill>
                <a:latin typeface="Times New Roman"/>
                <a:cs typeface="Times New Roman"/>
              </a:rPr>
              <a:t>Incidenţa</a:t>
            </a:r>
            <a:endParaRPr sz="36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50"/>
              </a:lnSpc>
              <a:spcBef>
                <a:spcPts val="1805"/>
              </a:spcBef>
              <a:buFont typeface="Times New Roman"/>
              <a:buChar char="•"/>
              <a:tabLst>
                <a:tab pos="355600" algn="l"/>
                <a:tab pos="356235" algn="l"/>
                <a:tab pos="2656205" algn="l"/>
              </a:tabLst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Numărător:	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cazuri </a:t>
            </a:r>
            <a:r>
              <a:rPr sz="32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noi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într-o perioadă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de  timp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FF00"/>
              </a:buClr>
              <a:buFont typeface="Times New Roman"/>
              <a:buChar char="•"/>
            </a:pPr>
            <a:endParaRPr sz="3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00"/>
              </a:buClr>
              <a:buFont typeface="Times New Roman"/>
              <a:buChar char="•"/>
            </a:pPr>
            <a:endParaRPr sz="4100">
              <a:latin typeface="Times New Roman"/>
              <a:cs typeface="Times New Roman"/>
            </a:endParaRPr>
          </a:p>
          <a:p>
            <a:pPr marL="355600" indent="-343535">
              <a:lnSpc>
                <a:spcPts val="3645"/>
              </a:lnSpc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Numitor:</a:t>
            </a:r>
            <a:endParaRPr sz="3200">
              <a:latin typeface="Times New Roman"/>
              <a:cs typeface="Times New Roman"/>
            </a:endParaRPr>
          </a:p>
          <a:p>
            <a:pPr marL="355600" marR="48895">
              <a:lnSpc>
                <a:spcPts val="3450"/>
              </a:lnSpc>
              <a:spcBef>
                <a:spcPts val="245"/>
              </a:spcBef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Numărul</a:t>
            </a:r>
            <a:r>
              <a:rPr sz="32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persoanelor  la risc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0"/>
              </a:spcBef>
            </a:pPr>
            <a:r>
              <a:rPr dirty="0"/>
              <a:t>Prevalenţa</a:t>
            </a:r>
          </a:p>
          <a:p>
            <a:pPr marL="355600" marR="5080" indent="-343535">
              <a:lnSpc>
                <a:spcPct val="100000"/>
              </a:lnSpc>
              <a:spcBef>
                <a:spcPts val="2885"/>
              </a:spcBef>
              <a:buFont typeface="Times New Roman"/>
              <a:buChar char="•"/>
              <a:tabLst>
                <a:tab pos="354965" algn="l"/>
                <a:tab pos="356235" algn="l"/>
                <a:tab pos="2656205" algn="l"/>
              </a:tabLst>
            </a:pPr>
            <a:r>
              <a:rPr sz="3200" spc="-5" dirty="0">
                <a:solidFill>
                  <a:srgbClr val="FFFF00"/>
                </a:solidFill>
              </a:rPr>
              <a:t>Numărator:	</a:t>
            </a:r>
            <a:r>
              <a:rPr sz="3200" spc="-5" dirty="0">
                <a:solidFill>
                  <a:srgbClr val="FFFFFF"/>
                </a:solidFill>
              </a:rPr>
              <a:t>toate  cazurile (</a:t>
            </a: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noi şi vechi</a:t>
            </a:r>
            <a:r>
              <a:rPr sz="3200" spc="-5" dirty="0">
                <a:solidFill>
                  <a:srgbClr val="FFFFFF"/>
                </a:solidFill>
              </a:rPr>
              <a:t>)  într-o perioadă</a:t>
            </a:r>
            <a:r>
              <a:rPr sz="3200" spc="-2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dată</a:t>
            </a:r>
            <a:endParaRPr sz="3200"/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00"/>
              </a:buClr>
              <a:buFont typeface="Times New Roman"/>
              <a:buChar char="•"/>
            </a:pPr>
            <a:endParaRPr sz="4650"/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spc="-10" dirty="0">
                <a:solidFill>
                  <a:srgbClr val="FFFF00"/>
                </a:solidFill>
              </a:rPr>
              <a:t>Numitor:</a:t>
            </a:r>
            <a:endParaRPr sz="3200"/>
          </a:p>
          <a:p>
            <a:pPr marL="31623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solidFill>
                  <a:srgbClr val="FFFFFF"/>
                </a:solidFill>
              </a:rPr>
              <a:t>Numărul</a:t>
            </a:r>
            <a:r>
              <a:rPr sz="3200" spc="-2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populaţiei</a:t>
            </a:r>
            <a:endParaRPr sz="3200"/>
          </a:p>
        </p:txBody>
      </p:sp>
      <p:sp>
        <p:nvSpPr>
          <p:cNvPr id="5" name="object 5"/>
          <p:cNvSpPr/>
          <p:nvPr/>
        </p:nvSpPr>
        <p:spPr>
          <a:xfrm>
            <a:off x="825500" y="43307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3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7"/>
                </a:lnTo>
                <a:lnTo>
                  <a:pt x="7616190" y="72389"/>
                </a:lnTo>
                <a:lnTo>
                  <a:pt x="7619238" y="68579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9151" y="1536712"/>
            <a:ext cx="6087110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5984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Relaţia dintre  Prevalenţă </a:t>
            </a:r>
            <a:r>
              <a:rPr dirty="0"/>
              <a:t>şi</a:t>
            </a:r>
            <a:r>
              <a:rPr spc="-30" dirty="0"/>
              <a:t> </a:t>
            </a:r>
            <a:r>
              <a:rPr spc="-5" dirty="0"/>
              <a:t>Incidenţă</a:t>
            </a:r>
          </a:p>
        </p:txBody>
      </p:sp>
      <p:sp>
        <p:nvSpPr>
          <p:cNvPr id="3" name="object 3"/>
          <p:cNvSpPr/>
          <p:nvPr/>
        </p:nvSpPr>
        <p:spPr>
          <a:xfrm>
            <a:off x="2897377" y="2959100"/>
            <a:ext cx="3470402" cy="3512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custGeom>
            <a:avLst/>
            <a:gdLst/>
            <a:ahLst/>
            <a:cxnLst/>
            <a:rect l="l" t="t" r="r" b="b"/>
            <a:pathLst>
              <a:path w="9118600" h="6832600">
                <a:moveTo>
                  <a:pt x="9118600" y="6832600"/>
                </a:moveTo>
                <a:lnTo>
                  <a:pt x="9118600" y="0"/>
                </a:lnTo>
                <a:lnTo>
                  <a:pt x="0" y="0"/>
                </a:lnTo>
                <a:lnTo>
                  <a:pt x="0" y="6832600"/>
                </a:lnTo>
                <a:lnTo>
                  <a:pt x="9118600" y="68326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06500" y="0"/>
            <a:ext cx="7091680" cy="6832600"/>
            <a:chOff x="1206500" y="0"/>
            <a:chExt cx="7091680" cy="6832600"/>
          </a:xfrm>
        </p:grpSpPr>
        <p:sp>
          <p:nvSpPr>
            <p:cNvPr id="4" name="object 4"/>
            <p:cNvSpPr/>
            <p:nvPr/>
          </p:nvSpPr>
          <p:spPr>
            <a:xfrm>
              <a:off x="2730500" y="0"/>
              <a:ext cx="5567171" cy="6832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6500" y="2806700"/>
              <a:ext cx="3733800" cy="457200"/>
            </a:xfrm>
            <a:custGeom>
              <a:avLst/>
              <a:gdLst/>
              <a:ahLst/>
              <a:cxnLst/>
              <a:rect l="l" t="t" r="r" b="b"/>
              <a:pathLst>
                <a:path w="3733800" h="457200">
                  <a:moveTo>
                    <a:pt x="3733800" y="457200"/>
                  </a:moveTo>
                  <a:lnTo>
                    <a:pt x="3733800" y="0"/>
                  </a:lnTo>
                  <a:lnTo>
                    <a:pt x="0" y="0"/>
                  </a:lnTo>
                  <a:lnTo>
                    <a:pt x="0" y="457200"/>
                  </a:lnTo>
                  <a:lnTo>
                    <a:pt x="37338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06500" y="2806700"/>
            <a:ext cx="3733800" cy="4572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85"/>
              </a:spcBef>
            </a:pPr>
            <a:r>
              <a:rPr sz="2400" spc="-5" dirty="0"/>
              <a:t>Cazuri </a:t>
            </a:r>
            <a:r>
              <a:rPr sz="2400" dirty="0"/>
              <a:t>INICDENTE</a:t>
            </a:r>
            <a:r>
              <a:rPr sz="2400" spc="-45" dirty="0"/>
              <a:t> </a:t>
            </a:r>
            <a:r>
              <a:rPr sz="2400" dirty="0"/>
              <a:t>(noi)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20700" y="3797300"/>
            <a:ext cx="5105400" cy="457200"/>
          </a:xfrm>
          <a:custGeom>
            <a:avLst/>
            <a:gdLst/>
            <a:ahLst/>
            <a:cxnLst/>
            <a:rect l="l" t="t" r="r" b="b"/>
            <a:pathLst>
              <a:path w="5105400" h="457200">
                <a:moveTo>
                  <a:pt x="5105400" y="457200"/>
                </a:moveTo>
                <a:lnTo>
                  <a:pt x="5105400" y="0"/>
                </a:lnTo>
                <a:lnTo>
                  <a:pt x="0" y="0"/>
                </a:lnTo>
                <a:lnTo>
                  <a:pt x="0" y="457200"/>
                </a:lnTo>
                <a:lnTo>
                  <a:pt x="51054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20700" y="3797300"/>
            <a:ext cx="5105400" cy="45720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85"/>
              </a:spcBef>
            </a:pPr>
            <a:r>
              <a:rPr sz="2400" b="1" spc="-5" dirty="0">
                <a:solidFill>
                  <a:srgbClr val="FFFF00"/>
                </a:solidFill>
                <a:latin typeface="Arial"/>
                <a:cs typeface="Arial"/>
              </a:rPr>
              <a:t>Cazuri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PREVALENTE</a:t>
            </a:r>
            <a:r>
              <a:rPr sz="2400" b="1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00"/>
                </a:solidFill>
                <a:latin typeface="Arial"/>
                <a:cs typeface="Arial"/>
              </a:rPr>
              <a:t>(existente)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1700" y="4635500"/>
            <a:ext cx="4191000" cy="36703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93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0"/>
              </a:spcBef>
            </a:pP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Decese/ Vindecări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/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Migrări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în</a:t>
            </a:r>
            <a:r>
              <a:rPr sz="1800" b="1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Arial"/>
                <a:cs typeface="Arial"/>
              </a:rPr>
              <a:t>afară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0"/>
            <a:ext cx="9118600" cy="6832600"/>
            <a:chOff x="0" y="0"/>
            <a:chExt cx="9118600" cy="6832600"/>
          </a:xfrm>
        </p:grpSpPr>
        <p:sp>
          <p:nvSpPr>
            <p:cNvPr id="11" name="object 11"/>
            <p:cNvSpPr/>
            <p:nvPr/>
          </p:nvSpPr>
          <p:spPr>
            <a:xfrm>
              <a:off x="0" y="0"/>
              <a:ext cx="9118600" cy="354330"/>
            </a:xfrm>
            <a:custGeom>
              <a:avLst/>
              <a:gdLst/>
              <a:ahLst/>
              <a:cxnLst/>
              <a:rect l="l" t="t" r="r" b="b"/>
              <a:pathLst>
                <a:path w="9118600" h="354330">
                  <a:moveTo>
                    <a:pt x="0" y="353822"/>
                  </a:moveTo>
                  <a:lnTo>
                    <a:pt x="9118600" y="353821"/>
                  </a:lnTo>
                  <a:lnTo>
                    <a:pt x="9118600" y="0"/>
                  </a:lnTo>
                  <a:lnTo>
                    <a:pt x="0" y="0"/>
                  </a:lnTo>
                  <a:lnTo>
                    <a:pt x="0" y="35382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87900" y="3111500"/>
              <a:ext cx="209550" cy="83185"/>
            </a:xfrm>
            <a:custGeom>
              <a:avLst/>
              <a:gdLst/>
              <a:ahLst/>
              <a:cxnLst/>
              <a:rect l="l" t="t" r="r" b="b"/>
              <a:pathLst>
                <a:path w="209550" h="83185">
                  <a:moveTo>
                    <a:pt x="0" y="0"/>
                  </a:moveTo>
                  <a:lnTo>
                    <a:pt x="209550" y="83058"/>
                  </a:lnTo>
                </a:path>
              </a:pathLst>
            </a:custGeom>
            <a:ln w="44196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0873" y="3107689"/>
              <a:ext cx="208279" cy="173990"/>
            </a:xfrm>
            <a:custGeom>
              <a:avLst/>
              <a:gdLst/>
              <a:ahLst/>
              <a:cxnLst/>
              <a:rect l="l" t="t" r="r" b="b"/>
              <a:pathLst>
                <a:path w="208279" h="173989">
                  <a:moveTo>
                    <a:pt x="208025" y="156210"/>
                  </a:moveTo>
                  <a:lnTo>
                    <a:pt x="69341" y="0"/>
                  </a:lnTo>
                  <a:lnTo>
                    <a:pt x="0" y="173736"/>
                  </a:lnTo>
                  <a:lnTo>
                    <a:pt x="208025" y="15621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48682" y="4178300"/>
              <a:ext cx="372745" cy="213360"/>
            </a:xfrm>
            <a:custGeom>
              <a:avLst/>
              <a:gdLst/>
              <a:ahLst/>
              <a:cxnLst/>
              <a:rect l="l" t="t" r="r" b="b"/>
              <a:pathLst>
                <a:path w="372745" h="213360">
                  <a:moveTo>
                    <a:pt x="372617" y="0"/>
                  </a:moveTo>
                  <a:lnTo>
                    <a:pt x="0" y="213360"/>
                  </a:lnTo>
                </a:path>
              </a:pathLst>
            </a:custGeom>
            <a:ln w="44195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87900" y="4309364"/>
              <a:ext cx="209550" cy="173990"/>
            </a:xfrm>
            <a:custGeom>
              <a:avLst/>
              <a:gdLst/>
              <a:ahLst/>
              <a:cxnLst/>
              <a:rect l="l" t="t" r="r" b="b"/>
              <a:pathLst>
                <a:path w="209550" h="173989">
                  <a:moveTo>
                    <a:pt x="209550" y="162306"/>
                  </a:moveTo>
                  <a:lnTo>
                    <a:pt x="116586" y="0"/>
                  </a:lnTo>
                  <a:lnTo>
                    <a:pt x="0" y="173736"/>
                  </a:lnTo>
                  <a:lnTo>
                    <a:pt x="209550" y="162306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13579" y="5046979"/>
              <a:ext cx="274320" cy="45720"/>
            </a:xfrm>
            <a:custGeom>
              <a:avLst/>
              <a:gdLst/>
              <a:ahLst/>
              <a:cxnLst/>
              <a:rect l="l" t="t" r="r" b="b"/>
              <a:pathLst>
                <a:path w="274320" h="45720">
                  <a:moveTo>
                    <a:pt x="274320" y="45720"/>
                  </a:moveTo>
                  <a:lnTo>
                    <a:pt x="0" y="0"/>
                  </a:lnTo>
                </a:path>
              </a:pathLst>
            </a:custGeom>
            <a:ln w="441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78100" y="4954777"/>
              <a:ext cx="6324600" cy="1878330"/>
            </a:xfrm>
            <a:custGeom>
              <a:avLst/>
              <a:gdLst/>
              <a:ahLst/>
              <a:cxnLst/>
              <a:rect l="l" t="t" r="r" b="b"/>
              <a:pathLst>
                <a:path w="6324600" h="1878329">
                  <a:moveTo>
                    <a:pt x="1953006" y="0"/>
                  </a:moveTo>
                  <a:lnTo>
                    <a:pt x="1752600" y="61722"/>
                  </a:lnTo>
                  <a:lnTo>
                    <a:pt x="1922526" y="185166"/>
                  </a:lnTo>
                  <a:lnTo>
                    <a:pt x="1953006" y="0"/>
                  </a:lnTo>
                  <a:close/>
                </a:path>
                <a:path w="6324600" h="1878329">
                  <a:moveTo>
                    <a:pt x="6324600" y="290322"/>
                  </a:moveTo>
                  <a:lnTo>
                    <a:pt x="5867400" y="290322"/>
                  </a:lnTo>
                  <a:lnTo>
                    <a:pt x="5867400" y="285750"/>
                  </a:lnTo>
                  <a:lnTo>
                    <a:pt x="0" y="285750"/>
                  </a:lnTo>
                  <a:lnTo>
                    <a:pt x="0" y="1877822"/>
                  </a:lnTo>
                  <a:lnTo>
                    <a:pt x="5867400" y="1877822"/>
                  </a:lnTo>
                  <a:lnTo>
                    <a:pt x="5867400" y="656844"/>
                  </a:lnTo>
                  <a:lnTo>
                    <a:pt x="6324600" y="656844"/>
                  </a:lnTo>
                  <a:lnTo>
                    <a:pt x="6324600" y="29032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custGeom>
            <a:avLst/>
            <a:gdLst/>
            <a:ahLst/>
            <a:cxnLst/>
            <a:rect l="l" t="t" r="r" b="b"/>
            <a:pathLst>
              <a:path w="9118600" h="6832600">
                <a:moveTo>
                  <a:pt x="9118600" y="6832600"/>
                </a:moveTo>
                <a:lnTo>
                  <a:pt x="9118600" y="0"/>
                </a:lnTo>
                <a:lnTo>
                  <a:pt x="0" y="0"/>
                </a:lnTo>
                <a:lnTo>
                  <a:pt x="0" y="6832600"/>
                </a:lnTo>
                <a:lnTo>
                  <a:pt x="9118600" y="683260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19602" y="9652"/>
            <a:ext cx="2589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Durata mare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bolii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610" y="427230"/>
            <a:ext cx="1882775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" algn="just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Factori care  </a:t>
            </a:r>
            <a:r>
              <a:rPr sz="2800" b="1" dirty="0">
                <a:solidFill>
                  <a:srgbClr val="FFFFCC"/>
                </a:solidFill>
                <a:latin typeface="Times New Roman"/>
                <a:cs typeface="Times New Roman"/>
              </a:rPr>
              <a:t>influe</a:t>
            </a: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rgbClr val="FFFFCC"/>
                </a:solidFill>
                <a:latin typeface="Times New Roman"/>
                <a:cs typeface="Times New Roman"/>
              </a:rPr>
              <a:t>ţ</a:t>
            </a: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ea</a:t>
            </a:r>
            <a:r>
              <a:rPr sz="2800" b="1" spc="-10" dirty="0">
                <a:solidFill>
                  <a:srgbClr val="FFFFCC"/>
                </a:solidFill>
                <a:latin typeface="Times New Roman"/>
                <a:cs typeface="Times New Roman"/>
              </a:rPr>
              <a:t>z</a:t>
            </a:r>
            <a:r>
              <a:rPr sz="2800" b="1" dirty="0">
                <a:solidFill>
                  <a:srgbClr val="FFFFCC"/>
                </a:solidFill>
                <a:latin typeface="Times New Roman"/>
                <a:cs typeface="Times New Roman"/>
              </a:rPr>
              <a:t>ă  </a:t>
            </a:r>
            <a:r>
              <a:rPr sz="2800" b="1" spc="-5" dirty="0">
                <a:solidFill>
                  <a:srgbClr val="FFFFCC"/>
                </a:solidFill>
                <a:latin typeface="Times New Roman"/>
                <a:cs typeface="Times New Roman"/>
              </a:rPr>
              <a:t>Prevalenţa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67602" y="2981452"/>
            <a:ext cx="2081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Gravitatea</a:t>
            </a:r>
            <a:r>
              <a:rPr sz="24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bolii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8802" y="3819652"/>
            <a:ext cx="4180204" cy="191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065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Scăderea nr.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cazuri</a:t>
            </a:r>
            <a:r>
              <a:rPr sz="2400" b="1" spc="-7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noi  (Incidenţei)</a:t>
            </a:r>
            <a:endParaRPr sz="2400">
              <a:latin typeface="Times New Roman"/>
              <a:cs typeface="Times New Roman"/>
            </a:endParaRPr>
          </a:p>
          <a:p>
            <a:pPr marL="545465" marR="892810">
              <a:lnSpc>
                <a:spcPct val="100000"/>
              </a:lnSpc>
              <a:spcBef>
                <a:spcPts val="84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Migrarea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din afară</a:t>
            </a:r>
            <a:r>
              <a:rPr sz="24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sănătoşilor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520"/>
              </a:lnSpc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Migrarea în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afară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cazurilor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0602" y="6044691"/>
            <a:ext cx="45618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Îmbunătăţirea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rtaei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de vindecare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a 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cazurilor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376170" y="282956"/>
            <a:ext cx="6049645" cy="6489700"/>
            <a:chOff x="2376170" y="282956"/>
            <a:chExt cx="6049645" cy="6489700"/>
          </a:xfrm>
        </p:grpSpPr>
        <p:sp>
          <p:nvSpPr>
            <p:cNvPr id="9" name="object 9"/>
            <p:cNvSpPr/>
            <p:nvPr/>
          </p:nvSpPr>
          <p:spPr>
            <a:xfrm>
              <a:off x="2380742" y="287528"/>
              <a:ext cx="5432298" cy="6230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80742" y="287528"/>
              <a:ext cx="5432425" cy="6230620"/>
            </a:xfrm>
            <a:custGeom>
              <a:avLst/>
              <a:gdLst/>
              <a:ahLst/>
              <a:cxnLst/>
              <a:rect l="l" t="t" r="r" b="b"/>
              <a:pathLst>
                <a:path w="5432425" h="6230620">
                  <a:moveTo>
                    <a:pt x="3822191" y="1277111"/>
                  </a:moveTo>
                  <a:lnTo>
                    <a:pt x="3966209" y="1401317"/>
                  </a:lnTo>
                  <a:lnTo>
                    <a:pt x="0" y="5980176"/>
                  </a:lnTo>
                  <a:lnTo>
                    <a:pt x="288035" y="6230112"/>
                  </a:lnTo>
                  <a:lnTo>
                    <a:pt x="4254246" y="1651253"/>
                  </a:lnTo>
                  <a:lnTo>
                    <a:pt x="4398263" y="1775459"/>
                  </a:lnTo>
                  <a:lnTo>
                    <a:pt x="5432298" y="0"/>
                  </a:lnTo>
                  <a:lnTo>
                    <a:pt x="3822191" y="127711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74340" y="549656"/>
              <a:ext cx="5446775" cy="62179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74340" y="549656"/>
              <a:ext cx="5447030" cy="6217920"/>
            </a:xfrm>
            <a:custGeom>
              <a:avLst/>
              <a:gdLst/>
              <a:ahLst/>
              <a:cxnLst/>
              <a:rect l="l" t="t" r="r" b="b"/>
              <a:pathLst>
                <a:path w="5447030" h="6217920">
                  <a:moveTo>
                    <a:pt x="1613154" y="4944618"/>
                  </a:moveTo>
                  <a:lnTo>
                    <a:pt x="1469897" y="4819650"/>
                  </a:lnTo>
                  <a:lnTo>
                    <a:pt x="5446776" y="249935"/>
                  </a:lnTo>
                  <a:lnTo>
                    <a:pt x="5159502" y="0"/>
                  </a:lnTo>
                  <a:lnTo>
                    <a:pt x="1182623" y="4569714"/>
                  </a:lnTo>
                  <a:lnTo>
                    <a:pt x="1038605" y="4444746"/>
                  </a:lnTo>
                  <a:lnTo>
                    <a:pt x="0" y="6217920"/>
                  </a:lnTo>
                  <a:lnTo>
                    <a:pt x="1613154" y="494461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334002" y="5800839"/>
            <a:ext cx="4491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Migrarea în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afară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susceptibililor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6601" y="619252"/>
            <a:ext cx="4069715" cy="2051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Prelungirea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duratei de viaţă</a:t>
            </a:r>
            <a:r>
              <a:rPr sz="24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pacientului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în absenţa 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tratamentului</a:t>
            </a:r>
            <a:endParaRPr sz="2400">
              <a:latin typeface="Times New Roman"/>
              <a:cs typeface="Times New Roman"/>
            </a:endParaRPr>
          </a:p>
          <a:p>
            <a:pPr marL="12700" marR="952500">
              <a:lnSpc>
                <a:spcPct val="100000"/>
              </a:lnSpc>
              <a:spcBef>
                <a:spcPts val="1560"/>
              </a:spcBef>
            </a:pP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Creşterea nr. cazuri noi  (Incidenţei)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63002" y="1533639"/>
            <a:ext cx="106743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Durata  scurtă</a:t>
            </a:r>
            <a:r>
              <a:rPr sz="2400" b="1" spc="-1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00"/>
                </a:solidFill>
                <a:latin typeface="Times New Roman"/>
                <a:cs typeface="Times New Roman"/>
              </a:rPr>
              <a:t>a 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bolii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95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Migrarea </a:t>
            </a:r>
            <a:r>
              <a:rPr spc="-5" dirty="0"/>
              <a:t>din afară</a:t>
            </a:r>
            <a:r>
              <a:rPr spc="-85" dirty="0"/>
              <a:t> </a:t>
            </a:r>
            <a:r>
              <a:rPr dirty="0"/>
              <a:t>a  </a:t>
            </a:r>
            <a:r>
              <a:rPr spc="-5" dirty="0"/>
              <a:t>cazurilor</a:t>
            </a:r>
          </a:p>
          <a:p>
            <a:pPr marL="622300">
              <a:lnSpc>
                <a:spcPts val="2515"/>
              </a:lnSpc>
            </a:pPr>
            <a:r>
              <a:rPr spc="-5" dirty="0">
                <a:solidFill>
                  <a:srgbClr val="FFFF00"/>
                </a:solidFill>
              </a:rPr>
              <a:t>Migarea în afară</a:t>
            </a:r>
            <a:r>
              <a:rPr spc="-30" dirty="0">
                <a:solidFill>
                  <a:srgbClr val="FFFF00"/>
                </a:solidFill>
              </a:rPr>
              <a:t> </a:t>
            </a:r>
            <a:r>
              <a:rPr dirty="0">
                <a:solidFill>
                  <a:srgbClr val="FFFF00"/>
                </a:solidFill>
              </a:rPr>
              <a:t>a</a:t>
            </a:r>
          </a:p>
          <a:p>
            <a:pPr marL="622300">
              <a:lnSpc>
                <a:spcPts val="2875"/>
              </a:lnSpc>
            </a:pPr>
            <a:r>
              <a:rPr spc="-5" dirty="0">
                <a:solidFill>
                  <a:srgbClr val="FFFF00"/>
                </a:solidFill>
              </a:rPr>
              <a:t>sănătoşilor</a:t>
            </a:r>
          </a:p>
          <a:p>
            <a:pPr marL="12700" marR="1072515">
              <a:lnSpc>
                <a:spcPct val="100000"/>
              </a:lnSpc>
              <a:spcBef>
                <a:spcPts val="245"/>
              </a:spcBef>
            </a:pPr>
            <a:r>
              <a:rPr dirty="0"/>
              <a:t>Migrarea </a:t>
            </a:r>
            <a:r>
              <a:rPr spc="-5" dirty="0"/>
              <a:t>din afară</a:t>
            </a:r>
            <a:r>
              <a:rPr spc="-85" dirty="0"/>
              <a:t> </a:t>
            </a:r>
            <a:r>
              <a:rPr dirty="0"/>
              <a:t>a  </a:t>
            </a:r>
            <a:r>
              <a:rPr spc="-5" dirty="0"/>
              <a:t>susceptibililor</a:t>
            </a:r>
          </a:p>
          <a:p>
            <a:pPr marL="12700" marR="1906905">
              <a:lnSpc>
                <a:spcPct val="100000"/>
              </a:lnSpc>
              <a:spcBef>
                <a:spcPts val="1440"/>
              </a:spcBef>
            </a:pPr>
            <a:r>
              <a:rPr dirty="0">
                <a:solidFill>
                  <a:srgbClr val="FFFF00"/>
                </a:solidFill>
              </a:rPr>
              <a:t>Îmbu</a:t>
            </a:r>
            <a:r>
              <a:rPr spc="-5" dirty="0">
                <a:solidFill>
                  <a:srgbClr val="FFFF00"/>
                </a:solidFill>
              </a:rPr>
              <a:t>n</a:t>
            </a:r>
            <a:r>
              <a:rPr dirty="0">
                <a:solidFill>
                  <a:srgbClr val="FFFF00"/>
                </a:solidFill>
              </a:rPr>
              <a:t>ă</a:t>
            </a:r>
            <a:r>
              <a:rPr spc="-5" dirty="0">
                <a:solidFill>
                  <a:srgbClr val="FFFF00"/>
                </a:solidFill>
              </a:rPr>
              <a:t>t</a:t>
            </a:r>
            <a:r>
              <a:rPr spc="5" dirty="0">
                <a:solidFill>
                  <a:srgbClr val="FFFF00"/>
                </a:solidFill>
              </a:rPr>
              <a:t>ă</a:t>
            </a:r>
            <a:r>
              <a:rPr spc="-5" dirty="0">
                <a:solidFill>
                  <a:srgbClr val="FFFF00"/>
                </a:solidFill>
              </a:rPr>
              <a:t>ţ</a:t>
            </a:r>
            <a:r>
              <a:rPr dirty="0">
                <a:solidFill>
                  <a:srgbClr val="FFFF00"/>
                </a:solidFill>
              </a:rPr>
              <a:t>irea  </a:t>
            </a:r>
            <a:r>
              <a:rPr spc="-5" dirty="0">
                <a:solidFill>
                  <a:srgbClr val="FFFF00"/>
                </a:solidFill>
              </a:rPr>
              <a:t>diagnosticării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6805" y="6073644"/>
            <a:ext cx="2115185" cy="75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(raportarea</a:t>
            </a:r>
            <a:r>
              <a:rPr sz="2400" b="1" spc="-9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mai  bună)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4863" y="154398"/>
            <a:ext cx="63925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Incidenţa Cumulativă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(IC)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602" y="1301254"/>
            <a:ext cx="8268970" cy="167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Numărul de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cazuri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noi de boală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care  apar într-o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perioadă dată în populaţia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la  risc.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(de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la începutul</a:t>
            </a:r>
            <a:r>
              <a:rPr sz="36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intervalului)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2500" y="5473700"/>
            <a:ext cx="4800600" cy="0"/>
          </a:xfrm>
          <a:custGeom>
            <a:avLst/>
            <a:gdLst/>
            <a:ahLst/>
            <a:cxnLst/>
            <a:rect l="l" t="t" r="r" b="b"/>
            <a:pathLst>
              <a:path w="4800600">
                <a:moveTo>
                  <a:pt x="0" y="0"/>
                </a:moveTo>
                <a:lnTo>
                  <a:pt x="4800599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02981" y="6070656"/>
            <a:ext cx="3798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începutul</a:t>
            </a:r>
            <a:r>
              <a:rPr sz="3600" b="1" spc="-90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perioadei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6001" y="3968254"/>
            <a:ext cx="5890260" cy="217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9775" marR="314960" indent="-852169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Numărul de </a:t>
            </a: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cazuri</a:t>
            </a:r>
            <a:r>
              <a:rPr sz="3600" b="1" spc="-65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noi  </a:t>
            </a: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perioadă</a:t>
            </a:r>
            <a:r>
              <a:rPr sz="3600" b="1" spc="-20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dată</a:t>
            </a:r>
            <a:endParaRPr sz="3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785"/>
              </a:spcBef>
            </a:pPr>
            <a:r>
              <a:rPr sz="8100" spc="15" baseline="21604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r>
              <a:rPr sz="3600" b="1" spc="10" dirty="0">
                <a:solidFill>
                  <a:srgbClr val="FFFF99"/>
                </a:solidFill>
                <a:latin typeface="Times New Roman"/>
                <a:cs typeface="Times New Roman"/>
              </a:rPr>
              <a:t>Populaţia </a:t>
            </a: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la risc estimată</a:t>
            </a:r>
            <a:r>
              <a:rPr sz="3600" b="1" spc="-90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la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570" y="4624171"/>
            <a:ext cx="2078355" cy="1666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103505" algn="ctr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Incidenţa  </a:t>
            </a:r>
            <a:r>
              <a:rPr sz="32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Cumulati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vă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5240"/>
              </a:lnSpc>
            </a:pPr>
            <a:r>
              <a:rPr sz="44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IC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113" y="154398"/>
            <a:ext cx="62020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Densitatea Incidenţei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(DI)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602" y="1261630"/>
            <a:ext cx="8041640" cy="182753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3535">
              <a:lnSpc>
                <a:spcPts val="3450"/>
              </a:lnSpc>
              <a:spcBef>
                <a:spcPts val="53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cazurile noi de boală apărute într-o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anumită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perioadă de timp raportat la numărul de  persoane-timp la risc, adică la adevărata  populaţie “la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risc”.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7761" y="3892054"/>
            <a:ext cx="396240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Cazuri</a:t>
            </a:r>
            <a:r>
              <a:rPr sz="3600" b="1" spc="-20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noi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într-o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perioadă</a:t>
            </a:r>
            <a:r>
              <a:rPr sz="3600" b="1" spc="-85" dirty="0">
                <a:solidFill>
                  <a:srgbClr val="FFFF9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99"/>
                </a:solidFill>
                <a:latin typeface="Times New Roman"/>
                <a:cs typeface="Times New Roman"/>
              </a:rPr>
              <a:t>dată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106" y="4395571"/>
            <a:ext cx="1859280" cy="1666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0" algn="ctr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Densitatea  Incidenţei</a:t>
            </a:r>
            <a:endParaRPr sz="3200">
              <a:latin typeface="Times New Roman"/>
              <a:cs typeface="Times New Roman"/>
            </a:endParaRPr>
          </a:p>
          <a:p>
            <a:pPr marL="93345" algn="ctr">
              <a:lnSpc>
                <a:spcPts val="5240"/>
              </a:lnSpc>
            </a:pPr>
            <a:r>
              <a:rPr sz="44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DI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1401" y="4798123"/>
            <a:ext cx="4127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66FFFF"/>
                </a:solidFill>
                <a:latin typeface="Times New Roman"/>
                <a:cs typeface="Times New Roman"/>
              </a:rPr>
              <a:t>=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92500" y="5245100"/>
            <a:ext cx="4800600" cy="0"/>
          </a:xfrm>
          <a:custGeom>
            <a:avLst/>
            <a:gdLst/>
            <a:ahLst/>
            <a:cxnLst/>
            <a:rect l="l" t="t" r="r" b="b"/>
            <a:pathLst>
              <a:path w="4800600">
                <a:moveTo>
                  <a:pt x="0" y="0"/>
                </a:moveTo>
                <a:lnTo>
                  <a:pt x="4800600" y="0"/>
                </a:lnTo>
              </a:path>
            </a:pathLst>
          </a:custGeom>
          <a:ln w="51053">
            <a:solidFill>
              <a:srgbClr val="CC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71720" y="5263654"/>
            <a:ext cx="2872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FF99"/>
                </a:solidFill>
                <a:latin typeface="Times New Roman"/>
                <a:cs typeface="Times New Roman"/>
              </a:rPr>
              <a:t>Persoane-timp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0074" y="802093"/>
            <a:ext cx="691705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TIPURI DE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MĂSURĂTORI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0686" y="2155113"/>
            <a:ext cx="3858895" cy="2435225"/>
          </a:xfrm>
          <a:prstGeom prst="rect">
            <a:avLst/>
          </a:prstGeom>
        </p:spPr>
        <p:txBody>
          <a:bodyPr vert="horz" wrap="square" lIns="0" tIns="145415" rIns="0" bIns="0" rtlCol="0">
            <a:spAutoFit/>
          </a:bodyPr>
          <a:lstStyle/>
          <a:p>
            <a:pPr marL="511809" indent="-499109">
              <a:lnSpc>
                <a:spcPct val="100000"/>
              </a:lnSpc>
              <a:spcBef>
                <a:spcPts val="1145"/>
              </a:spcBef>
              <a:buSzPct val="97727"/>
              <a:buFont typeface="Wingdings"/>
              <a:buChar char=""/>
              <a:tabLst>
                <a:tab pos="511809" algn="l"/>
              </a:tabLst>
            </a:pP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Raţie</a:t>
            </a:r>
            <a:r>
              <a:rPr sz="44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(raport)</a:t>
            </a:r>
            <a:endParaRPr sz="4400">
              <a:latin typeface="Times New Roman"/>
              <a:cs typeface="Times New Roman"/>
            </a:endParaRPr>
          </a:p>
          <a:p>
            <a:pPr marL="511809" indent="-499745">
              <a:lnSpc>
                <a:spcPct val="100000"/>
              </a:lnSpc>
              <a:spcBef>
                <a:spcPts val="1040"/>
              </a:spcBef>
              <a:buSzPct val="97727"/>
              <a:buFont typeface="Wingdings"/>
              <a:buChar char=""/>
              <a:tabLst>
                <a:tab pos="512445" algn="l"/>
              </a:tabLst>
            </a:pPr>
            <a:r>
              <a:rPr sz="4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Proporţie</a:t>
            </a:r>
            <a:endParaRPr sz="4400">
              <a:latin typeface="Times New Roman"/>
              <a:cs typeface="Times New Roman"/>
            </a:endParaRPr>
          </a:p>
          <a:p>
            <a:pPr marL="511809" indent="-499745">
              <a:lnSpc>
                <a:spcPct val="100000"/>
              </a:lnSpc>
              <a:spcBef>
                <a:spcPts val="1045"/>
              </a:spcBef>
              <a:buSzPct val="97727"/>
              <a:buFont typeface="Wingdings"/>
              <a:buChar char=""/>
              <a:tabLst>
                <a:tab pos="512445" algn="l"/>
              </a:tabLst>
            </a:pPr>
            <a:r>
              <a:rPr sz="4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Rata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113" y="154398"/>
            <a:ext cx="62020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Densitatea Incidenţei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(DI)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6401" y="2019058"/>
            <a:ext cx="8074025" cy="296100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6985" indent="-342900" algn="just">
              <a:lnSpc>
                <a:spcPts val="3890"/>
              </a:lnSpc>
              <a:spcBef>
                <a:spcPts val="585"/>
              </a:spcBef>
              <a:buFont typeface="Times New Roman"/>
              <a:buChar char="•"/>
              <a:tabLst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Cât de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rapid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apare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o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anumită boală  sau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eveniment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 sănătate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într-o 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populaţie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36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3890"/>
              </a:lnSpc>
              <a:spcBef>
                <a:spcPts val="3235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Care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este intensitatea cu care apare 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boala</a:t>
            </a:r>
            <a:r>
              <a:rPr sz="3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?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113" y="154398"/>
            <a:ext cx="62020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Densitatea Incidenţei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(DI)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552" y="1257058"/>
            <a:ext cx="8375650" cy="53467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715" indent="-342900">
              <a:lnSpc>
                <a:spcPts val="3890"/>
              </a:lnSpc>
              <a:spcBef>
                <a:spcPts val="585"/>
              </a:spcBef>
              <a:buFont typeface="Times New Roman"/>
              <a:buChar char="•"/>
              <a:tabLst>
                <a:tab pos="354965" algn="l"/>
                <a:tab pos="356235" algn="l"/>
                <a:tab pos="1096645" algn="l"/>
                <a:tab pos="2066925" algn="l"/>
                <a:tab pos="2529205" algn="l"/>
                <a:tab pos="3575685" algn="l"/>
                <a:tab pos="4316730" algn="l"/>
                <a:tab pos="4778375" algn="l"/>
                <a:tab pos="686435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I	este	o	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ra</a:t>
            </a:r>
            <a:r>
              <a:rPr sz="36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t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ă	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u	o	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propo</a:t>
            </a:r>
            <a:r>
              <a:rPr sz="3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ţie	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precum  incidenţa cumulativă</a:t>
            </a:r>
            <a:endParaRPr sz="36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9900"/>
              </a:lnSpc>
              <a:spcBef>
                <a:spcPts val="3185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Unitatea de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timp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trebuie specificată  pentru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a elimina interpretarea şi  compararea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necorespunzătoare.</a:t>
            </a:r>
            <a:endParaRPr sz="3600">
              <a:latin typeface="Times New Roman"/>
              <a:cs typeface="Times New Roman"/>
            </a:endParaRPr>
          </a:p>
          <a:p>
            <a:pPr marL="354965" marR="303530" indent="-342900">
              <a:lnSpc>
                <a:spcPts val="3890"/>
              </a:lnSpc>
              <a:spcBef>
                <a:spcPts val="329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Ideal, densitatea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incidenţei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reprezintă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o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rată instantanee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a apariţiei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bolilor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la  fiecare moment al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perioadei de  urmărire.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113" y="154398"/>
            <a:ext cx="620204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Densitatea Incidenţei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(DI)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602" y="1257058"/>
            <a:ext cx="7780020" cy="419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DI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= 10 cazuri / (200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persoane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x 3</a:t>
            </a:r>
            <a:r>
              <a:rPr sz="36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ani)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5"/>
              </a:spcBef>
              <a:tabLst>
                <a:tab pos="104076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•	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= 10 / 600</a:t>
            </a:r>
            <a:r>
              <a:rPr sz="36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persoane-ani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5"/>
              </a:spcBef>
              <a:tabLst>
                <a:tab pos="104076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•	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= 0.167 cazuri /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persoană-ani</a:t>
            </a:r>
            <a:r>
              <a:rPr sz="36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(PA)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5"/>
              </a:spcBef>
              <a:tabLst>
                <a:tab pos="104076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•	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= 0.167 /</a:t>
            </a:r>
            <a:r>
              <a:rPr sz="3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PA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5"/>
              </a:spcBef>
              <a:tabLst>
                <a:tab pos="104076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•	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167 / 1000</a:t>
            </a:r>
            <a:r>
              <a:rPr sz="3600" b="1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PA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359" y="200880"/>
            <a:ext cx="75996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Calcularea Densităţii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Incidenţei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504" y="1257058"/>
            <a:ext cx="8376284" cy="48526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5080" indent="-342900" algn="just">
              <a:lnSpc>
                <a:spcPts val="3890"/>
              </a:lnSpc>
              <a:spcBef>
                <a:spcPts val="585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Dacă persoanele au fost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urmărite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 cunoscând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perioada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fără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boală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pentru 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fiecare persoană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, se adună pur şi simplu  toate perioadele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libere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boală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pentru 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toţi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subiecţii.</a:t>
            </a: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73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6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Populaţia-Timp</a:t>
            </a:r>
            <a:endParaRPr sz="36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ts val="3890"/>
              </a:lnSpc>
              <a:spcBef>
                <a:spcPts val="3300"/>
              </a:spcBef>
            </a:pP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•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= ∑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(perioadelor fără boala pentru  fiecare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subiect)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359" y="200880"/>
            <a:ext cx="75996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Calcularea Densităţii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Incidenţei</a:t>
            </a:r>
          </a:p>
        </p:txBody>
      </p:sp>
      <p:sp>
        <p:nvSpPr>
          <p:cNvPr id="3" name="object 3"/>
          <p:cNvSpPr/>
          <p:nvPr/>
        </p:nvSpPr>
        <p:spPr>
          <a:xfrm>
            <a:off x="749300" y="1130300"/>
            <a:ext cx="7620000" cy="76200"/>
          </a:xfrm>
          <a:custGeom>
            <a:avLst/>
            <a:gdLst/>
            <a:ahLst/>
            <a:cxnLst/>
            <a:rect l="l" t="t" r="r" b="b"/>
            <a:pathLst>
              <a:path w="7620000" h="76200">
                <a:moveTo>
                  <a:pt x="7620000" y="63246"/>
                </a:moveTo>
                <a:lnTo>
                  <a:pt x="7620000" y="12954"/>
                </a:lnTo>
                <a:lnTo>
                  <a:pt x="7619238" y="7620"/>
                </a:lnTo>
                <a:lnTo>
                  <a:pt x="7616190" y="3810"/>
                </a:lnTo>
                <a:lnTo>
                  <a:pt x="7612380" y="762"/>
                </a:lnTo>
                <a:lnTo>
                  <a:pt x="7607046" y="0"/>
                </a:lnTo>
                <a:lnTo>
                  <a:pt x="12953" y="0"/>
                </a:lnTo>
                <a:lnTo>
                  <a:pt x="7619" y="762"/>
                </a:lnTo>
                <a:lnTo>
                  <a:pt x="3809" y="3810"/>
                </a:lnTo>
                <a:lnTo>
                  <a:pt x="762" y="7620"/>
                </a:lnTo>
                <a:lnTo>
                  <a:pt x="0" y="12954"/>
                </a:lnTo>
                <a:lnTo>
                  <a:pt x="0" y="63246"/>
                </a:lnTo>
                <a:lnTo>
                  <a:pt x="762" y="68580"/>
                </a:lnTo>
                <a:lnTo>
                  <a:pt x="3809" y="72390"/>
                </a:lnTo>
                <a:lnTo>
                  <a:pt x="7619" y="75438"/>
                </a:lnTo>
                <a:lnTo>
                  <a:pt x="12953" y="76200"/>
                </a:lnTo>
                <a:lnTo>
                  <a:pt x="7607046" y="76200"/>
                </a:lnTo>
                <a:lnTo>
                  <a:pt x="7612380" y="75438"/>
                </a:lnTo>
                <a:lnTo>
                  <a:pt x="7616190" y="72390"/>
                </a:lnTo>
                <a:lnTo>
                  <a:pt x="7619238" y="68580"/>
                </a:lnTo>
                <a:lnTo>
                  <a:pt x="7620000" y="63246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602" y="1257058"/>
            <a:ext cx="8375650" cy="530161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4965" marR="5080" indent="-342900" algn="just">
              <a:lnSpc>
                <a:spcPts val="3890"/>
              </a:lnSpc>
              <a:spcBef>
                <a:spcPts val="585"/>
              </a:spcBef>
              <a:buFont typeface="Times New Roman"/>
              <a:buChar char="•"/>
              <a:tabLst>
                <a:tab pos="355600" algn="l"/>
              </a:tabLst>
            </a:pP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dacă urmărim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o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cohortă fixă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, dar </a:t>
            </a:r>
            <a:r>
              <a:rPr sz="36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nu 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cunoaştem perioada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fără </a:t>
            </a:r>
            <a:r>
              <a:rPr sz="36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boală pentru 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fiecare subiect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putem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estima </a:t>
            </a:r>
            <a:r>
              <a:rPr sz="3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populaţia  </a:t>
            </a:r>
            <a:r>
              <a:rPr sz="3600" b="1" dirty="0">
                <a:solidFill>
                  <a:srgbClr val="FFFFFF"/>
                </a:solidFill>
                <a:latin typeface="Times New Roman"/>
                <a:cs typeface="Times New Roman"/>
              </a:rPr>
              <a:t>timp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75"/>
              </a:spcBef>
            </a:pPr>
            <a:r>
              <a:rPr sz="32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Times New Roman"/>
                <a:cs typeface="Times New Roman"/>
              </a:rPr>
              <a:t>Populaţia-Timp</a:t>
            </a:r>
            <a:endParaRPr sz="3200">
              <a:latin typeface="Times New Roman"/>
              <a:cs typeface="Times New Roman"/>
            </a:endParaRPr>
          </a:p>
          <a:p>
            <a:pPr marL="354965" marR="5715" indent="-342900">
              <a:lnSpc>
                <a:spcPts val="3460"/>
              </a:lnSpc>
              <a:spcBef>
                <a:spcPts val="2915"/>
              </a:spcBef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media mărimii populaţiei în timpul </a:t>
            </a:r>
            <a:r>
              <a:rPr sz="32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perioadei de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observaţie</a:t>
            </a:r>
            <a:endParaRPr sz="3200">
              <a:latin typeface="Times New Roman"/>
              <a:cs typeface="Times New Roman"/>
            </a:endParaRPr>
          </a:p>
          <a:p>
            <a:pPr marL="12700" marR="2677160" indent="4072254">
              <a:lnSpc>
                <a:spcPts val="4600"/>
              </a:lnSpc>
              <a:spcBef>
                <a:spcPts val="220"/>
              </a:spcBef>
            </a:pP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x 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mărimea perioadei de</a:t>
            </a:r>
            <a:r>
              <a:rPr sz="32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observaţie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15900"/>
            <a:ext cx="8978900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0750" y="2307082"/>
            <a:ext cx="249999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1" spc="-5" dirty="0">
                <a:solidFill>
                  <a:srgbClr val="FFFF00"/>
                </a:solidFill>
                <a:latin typeface="Tahoma"/>
                <a:cs typeface="Tahoma"/>
              </a:rPr>
              <a:t>THE</a:t>
            </a:r>
            <a:r>
              <a:rPr sz="4400" b="1" spc="-80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4400" b="1" spc="-5" dirty="0">
                <a:solidFill>
                  <a:srgbClr val="FFFF00"/>
                </a:solidFill>
                <a:latin typeface="Tahoma"/>
                <a:cs typeface="Tahoma"/>
              </a:rPr>
              <a:t>END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5802" y="3663454"/>
            <a:ext cx="2299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9300" algn="l"/>
              </a:tabLst>
            </a:pP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Of	PART</a:t>
            </a:r>
            <a:r>
              <a:rPr sz="3600" b="1" spc="-9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I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8654" y="392207"/>
            <a:ext cx="33242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RAPORTUL(RAŢIA)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0934" y="392207"/>
            <a:ext cx="16071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Proporţia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66067" y="392207"/>
            <a:ext cx="7988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</a:rPr>
              <a:t>Rata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523949" y="1625460"/>
            <a:ext cx="8127365" cy="4080510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1789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RAPORTUL sau RAŢIA</a:t>
            </a:r>
            <a:r>
              <a:rPr sz="280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valoarea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obţinută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prin divizarea unei cantităţi la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alta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50">
              <a:latin typeface="Arial"/>
              <a:cs typeface="Arial"/>
            </a:endParaRPr>
          </a:p>
          <a:p>
            <a:pPr marL="850900">
              <a:lnSpc>
                <a:spcPct val="100000"/>
              </a:lnSpc>
            </a:pPr>
            <a:r>
              <a:rPr sz="28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Exemplu</a:t>
            </a:r>
            <a:endParaRPr sz="2800">
              <a:latin typeface="Times New Roman"/>
              <a:cs typeface="Times New Roman"/>
            </a:endParaRPr>
          </a:p>
          <a:p>
            <a:pPr marL="850900" marR="2506980">
              <a:lnSpc>
                <a:spcPct val="100000"/>
              </a:lnSpc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raportul dintre femei şi bărbaţi 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17,791,000 /</a:t>
            </a:r>
            <a:r>
              <a:rPr sz="2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1,703,000</a:t>
            </a:r>
            <a:endParaRPr sz="28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1.052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802" y="392182"/>
            <a:ext cx="31826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8475" indent="-48640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98475" algn="l"/>
                <a:tab pos="499109" algn="l"/>
              </a:tabLst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Raportul</a:t>
            </a:r>
            <a:r>
              <a:rPr sz="2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(Raţia)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976" y="392220"/>
            <a:ext cx="213868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PROPO</a:t>
            </a:r>
            <a:r>
              <a:rPr sz="2800" b="1" spc="-10" dirty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Ţ</a:t>
            </a: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04119" y="392220"/>
            <a:ext cx="7969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Rata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181" y="2294013"/>
            <a:ext cx="8533765" cy="4372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Propor</a:t>
            </a:r>
            <a:r>
              <a:rPr sz="32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ţ</a:t>
            </a:r>
            <a:r>
              <a:rPr sz="3200" b="1" spc="-5" dirty="0">
                <a:solidFill>
                  <a:srgbClr val="FFFF00"/>
                </a:solidFill>
                <a:latin typeface="Arial"/>
                <a:cs typeface="Arial"/>
              </a:rPr>
              <a:t>ie:</a:t>
            </a:r>
            <a:endParaRPr sz="3200">
              <a:latin typeface="Arial"/>
              <a:cs typeface="Arial"/>
            </a:endParaRPr>
          </a:p>
          <a:p>
            <a:pPr marL="12700" marR="1887220">
              <a:lnSpc>
                <a:spcPct val="100000"/>
              </a:lnSpc>
              <a:spcBef>
                <a:spcPts val="25"/>
              </a:spcBef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Un raport (raţie)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unde numărătorul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este 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întodeauna parte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din</a:t>
            </a:r>
            <a:r>
              <a:rPr sz="2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numitor.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Adesea se exprimă ca</a:t>
            </a:r>
            <a:r>
              <a:rPr sz="2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procent.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Arial"/>
              <a:cs typeface="Arial"/>
            </a:endParaRPr>
          </a:p>
          <a:p>
            <a:pPr marL="863600">
              <a:lnSpc>
                <a:spcPct val="100000"/>
              </a:lnSpc>
            </a:pPr>
            <a:r>
              <a:rPr sz="28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Exemplu:</a:t>
            </a:r>
            <a:endParaRPr sz="2800">
              <a:latin typeface="Times New Roman"/>
              <a:cs typeface="Times New Roman"/>
            </a:endParaRPr>
          </a:p>
          <a:p>
            <a:pPr marL="1218565" marR="5080" indent="-355600">
              <a:lnSpc>
                <a:spcPct val="100000"/>
              </a:lnSpc>
              <a:tabLst>
                <a:tab pos="4182745" algn="l"/>
              </a:tabLst>
            </a:pP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Proporţia</a:t>
            </a:r>
            <a:r>
              <a:rPr sz="280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sz="2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bărbaţi	din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rândul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populaţiei genera  1,791,000 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/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1,791,000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+1,703,000)</a:t>
            </a:r>
            <a:endParaRPr sz="2800">
              <a:latin typeface="Times New Roman"/>
              <a:cs typeface="Times New Roman"/>
            </a:endParaRPr>
          </a:p>
          <a:p>
            <a:pPr marL="863600">
              <a:lnSpc>
                <a:spcPct val="100000"/>
              </a:lnSpc>
              <a:spcBef>
                <a:spcPts val="5"/>
              </a:spcBef>
              <a:tabLst>
                <a:tab pos="1243965" algn="l"/>
                <a:tab pos="2844165" algn="l"/>
              </a:tabLst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=	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1,791,000	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/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3,494,000</a:t>
            </a:r>
            <a:endParaRPr sz="2800">
              <a:latin typeface="Times New Roman"/>
              <a:cs typeface="Times New Roman"/>
            </a:endParaRPr>
          </a:p>
          <a:p>
            <a:pPr marL="863600">
              <a:lnSpc>
                <a:spcPct val="100000"/>
              </a:lnSpc>
              <a:spcBef>
                <a:spcPts val="5"/>
              </a:spcBef>
              <a:tabLst>
                <a:tab pos="1244600" algn="l"/>
              </a:tabLst>
            </a:pP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=	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51.3%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603" y="392161"/>
            <a:ext cx="269430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</a:rPr>
              <a:t>Raportul</a:t>
            </a:r>
            <a:r>
              <a:rPr sz="2800" spc="-55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(Raţia)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966870" y="392161"/>
            <a:ext cx="16071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Proporţia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25903" y="392161"/>
            <a:ext cx="10121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RATA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663" y="829736"/>
            <a:ext cx="8223884" cy="2683510"/>
          </a:xfrm>
          <a:prstGeom prst="rect">
            <a:avLst/>
          </a:prstGeom>
        </p:spPr>
        <p:txBody>
          <a:bodyPr vert="horz" wrap="square" lIns="0" tIns="259080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2040"/>
              </a:spcBef>
            </a:pPr>
            <a:r>
              <a:rPr sz="3200" b="1" spc="-10" dirty="0">
                <a:solidFill>
                  <a:srgbClr val="FFFF00"/>
                </a:solidFill>
                <a:latin typeface="Arial"/>
                <a:cs typeface="Arial"/>
              </a:rPr>
              <a:t>RATA</a:t>
            </a:r>
            <a:endParaRPr sz="32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700"/>
              </a:spcBef>
            </a:pPr>
            <a:r>
              <a:rPr sz="2800" dirty="0">
                <a:solidFill>
                  <a:srgbClr val="000080"/>
                </a:solidFill>
                <a:latin typeface="Arial"/>
                <a:cs typeface="Arial"/>
              </a:rPr>
              <a:t>1. </a:t>
            </a: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rapiditatea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cu care apar noi cazuri de boală, 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Există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 relaţie între numărător şi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numitor, 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modificarea numărătorului antrenând şi modificarea  numitorului. Numitorul este de obicei exprimat</a:t>
            </a:r>
            <a:r>
              <a:rPr sz="2800" spc="5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în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7640" y="3487378"/>
            <a:ext cx="24028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00"/>
                </a:solidFill>
                <a:latin typeface="Arial"/>
                <a:cs typeface="Arial"/>
              </a:rPr>
              <a:t>persoane-timp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972" y="3743381"/>
            <a:ext cx="848677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Exemplu</a:t>
            </a:r>
            <a:endParaRPr sz="2800">
              <a:latin typeface="Times New Roman"/>
              <a:cs typeface="Times New Roman"/>
            </a:endParaRPr>
          </a:p>
          <a:p>
            <a:pPr marL="368935">
              <a:lnSpc>
                <a:spcPct val="100000"/>
              </a:lnSpc>
              <a:tabLst>
                <a:tab pos="1708150" algn="l"/>
                <a:tab pos="2752725" algn="l"/>
                <a:tab pos="3263265" algn="l"/>
                <a:tab pos="4592320" algn="l"/>
                <a:tab pos="5123815" algn="l"/>
                <a:tab pos="5635625" algn="l"/>
                <a:tab pos="7428230" algn="l"/>
                <a:tab pos="793940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Într-u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studi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u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e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cohor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tă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,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0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e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participa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ţ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	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u	f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489" y="4597799"/>
            <a:ext cx="868045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urmăriţi timp de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5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ani pentru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 determina rata de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apariţie 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cancerului pulmonar.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7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dintre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subiecţii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participanţi au fost  diagnosticaţi cu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CP</a:t>
            </a:r>
            <a:endParaRPr sz="2800">
              <a:latin typeface="Times New Roman"/>
              <a:cs typeface="Times New Roman"/>
            </a:endParaRPr>
          </a:p>
          <a:p>
            <a:pPr marL="205740" algn="just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Rata de apariţie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= 7 /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50 de subiecţi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x 5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ani</a:t>
            </a:r>
            <a:endParaRPr sz="2800">
              <a:latin typeface="Times New Roman"/>
              <a:cs typeface="Times New Roman"/>
            </a:endParaRPr>
          </a:p>
          <a:p>
            <a:pPr marL="2694305" algn="just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0.028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cazuri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CP per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00"/>
                </a:solidFill>
                <a:latin typeface="Times New Roman"/>
                <a:cs typeface="Times New Roman"/>
              </a:rPr>
              <a:t>persoane-ani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039" y="9618"/>
            <a:ext cx="6700520" cy="1365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73760" marR="5080" indent="-861694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Times New Roman"/>
                <a:cs typeface="Times New Roman"/>
              </a:rPr>
              <a:t>TIPURI de MĂSURĂTORI  ALE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FRECVENŢEI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002" y="1992067"/>
            <a:ext cx="5264150" cy="337375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FFFF00"/>
                </a:solidFill>
                <a:latin typeface="Arial"/>
                <a:cs typeface="Arial"/>
              </a:rPr>
              <a:t>Incidenţa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incidenţa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Brută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85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incidenţa cumulativă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densitatea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incidenţei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dirty="0">
                <a:solidFill>
                  <a:srgbClr val="FFFF00"/>
                </a:solidFill>
                <a:latin typeface="Arial"/>
                <a:cs typeface="Arial"/>
              </a:rPr>
              <a:t>Prevalenţa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brută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 de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perioadă</a:t>
            </a:r>
            <a:endParaRPr sz="24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85"/>
              </a:spcBef>
              <a:buFont typeface="Times New Roman"/>
              <a:buChar char="–"/>
              <a:tabLst>
                <a:tab pos="755015" algn="l"/>
                <a:tab pos="755650" algn="l"/>
              </a:tabLst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prevalenţa punctuală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(de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moment)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4667" y="2633992"/>
            <a:ext cx="38138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PREVALENŢA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1287</Words>
  <Application>Microsoft Office PowerPoint</Application>
  <PresentationFormat>Particularizare</PresentationFormat>
  <Paragraphs>275</Paragraphs>
  <Slides>46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46</vt:i4>
      </vt:variant>
    </vt:vector>
  </HeadingPairs>
  <TitlesOfParts>
    <vt:vector size="53" baseType="lpstr">
      <vt:lpstr>Arial</vt:lpstr>
      <vt:lpstr>Calibri</vt:lpstr>
      <vt:lpstr>Comic Sans MS</vt:lpstr>
      <vt:lpstr>Tahoma</vt:lpstr>
      <vt:lpstr>Times New Roman</vt:lpstr>
      <vt:lpstr>Wingdings</vt:lpstr>
      <vt:lpstr>Office Theme</vt:lpstr>
      <vt:lpstr>MĂSURAREA FRECVEŢEI  ÎMBOLNĂVIRILOR SAU  EVENIMENTELOR DE  SĂNĂTATE</vt:lpstr>
      <vt:lpstr>Câteva argumente care impun  monitorizarea frecvenţei bolilor sau a  fenomenelor legate de starea de sănătate</vt:lpstr>
      <vt:lpstr>Scopul măsurătorii</vt:lpstr>
      <vt:lpstr>TIPURI DE MĂSURĂTORI</vt:lpstr>
      <vt:lpstr>Rata</vt:lpstr>
      <vt:lpstr>Prezentare PowerPoint</vt:lpstr>
      <vt:lpstr>Raportul (Raţia)</vt:lpstr>
      <vt:lpstr>TIPURI de MĂSURĂTORI  ALE FRECVENŢEI</vt:lpstr>
      <vt:lpstr>PREVALENŢA</vt:lpstr>
      <vt:lpstr>PREVALENŢA</vt:lpstr>
      <vt:lpstr>PREVALENŢA</vt:lpstr>
      <vt:lpstr>PREVALENŢA</vt:lpstr>
      <vt:lpstr>PREVALENŢA</vt:lpstr>
      <vt:lpstr>Tipuri de PREVALENŢĂ</vt:lpstr>
      <vt:lpstr>PREVALENŢA DE  PERIOADĂ</vt:lpstr>
      <vt:lpstr>PREVALENŢA DE MOMENT</vt:lpstr>
      <vt:lpstr>PREVALENŢA DE MOMENT</vt:lpstr>
      <vt:lpstr>Care este Prevalenţa (de moment)  la 1 Aprile?</vt:lpstr>
      <vt:lpstr>Care este Prevalenţa la 1 Aprile?</vt:lpstr>
      <vt:lpstr>INCIDENŢA</vt:lpstr>
      <vt:lpstr>INICIDENŢA</vt:lpstr>
      <vt:lpstr>INICIDENŢA</vt:lpstr>
      <vt:lpstr>INICIDENŢA</vt:lpstr>
      <vt:lpstr>numărător</vt:lpstr>
      <vt:lpstr>Care este rata incidenţei din octombrie 1990 până în septembrie 1991</vt:lpstr>
      <vt:lpstr>IDENTIFICAREA CAZURILOR NOI</vt:lpstr>
      <vt:lpstr>CAZURI  NOI (incidente)</vt:lpstr>
      <vt:lpstr>Care este rata incidenţei din octombrie 1990 până în septembrie 1990</vt:lpstr>
      <vt:lpstr>PREVALENŢA</vt:lpstr>
      <vt:lpstr>PREVALENŢA şi INCIDENŢA</vt:lpstr>
      <vt:lpstr>PREVALENŢA şi INCIDENŢA</vt:lpstr>
      <vt:lpstr>EXEMPLU</vt:lpstr>
      <vt:lpstr>Prezentare PowerPoint</vt:lpstr>
      <vt:lpstr>Diferenţe  între prevalenţă şi  incidenţă</vt:lpstr>
      <vt:lpstr>Relaţia dintre  Prevalenţă şi Incidenţă</vt:lpstr>
      <vt:lpstr>Cazuri INICDENTE (noi)</vt:lpstr>
      <vt:lpstr>Durata mare a bolii</vt:lpstr>
      <vt:lpstr>Incidenţa Cumulativă (IC)</vt:lpstr>
      <vt:lpstr>Densitatea Incidenţei (DI)</vt:lpstr>
      <vt:lpstr>Densitatea Incidenţei (DI)</vt:lpstr>
      <vt:lpstr>Densitatea Incidenţei (DI)</vt:lpstr>
      <vt:lpstr>Densitatea Incidenţei (DI)</vt:lpstr>
      <vt:lpstr>Calcularea Densităţii Incidenţei</vt:lpstr>
      <vt:lpstr>Calcularea Densităţii Incidenţei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MĂSURAREA FRECVEŢEI  ÎMBOLNĂVIRILOR SAU  EVENIMENTELOR DE  SĂNĂTATE</dc:title>
  <dc:creator>WINDOWS</dc:creator>
  <cp:lastModifiedBy>WINDOWS</cp:lastModifiedBy>
  <cp:revision>3</cp:revision>
  <dcterms:created xsi:type="dcterms:W3CDTF">2020-10-18T19:46:43Z</dcterms:created>
  <dcterms:modified xsi:type="dcterms:W3CDTF">2020-10-18T19:53:15Z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2007-12-13T00:00:00Z</vt:filetime>
  </property>
  <property fmtid="{D5CDD505-2E9C-101B-9397-08002B2CF9AE}" pid="3" name="Creator">
    <vt:lpwstr>Acrobat PDFMaker 5.0 for PowerPoint</vt:lpwstr>
  </property>
  <property fmtid="{D5CDD505-2E9C-101B-9397-08002B2CF9AE}" pid="4" name="LastSaved">
    <vt:filetime>2020-10-18T00:00:00Z</vt:filetime>
  </property>
</Properties>
</file>