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7" r:id="rId30"/>
    <p:sldId id="283" r:id="rId31"/>
    <p:sldId id="284" r:id="rId32"/>
    <p:sldId id="285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81542B4-B337-4A8C-A509-372AE9708447}" type="datetimeFigureOut">
              <a:rPr lang="ro-RO" smtClean="0"/>
              <a:pPr/>
              <a:t>03.06.2020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o-R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37A570-D411-4278-A3F0-16E97D3BBE92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SCREENING</a:t>
            </a:r>
            <a:endParaRPr lang="ro-R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Tipuri de screening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714620"/>
            <a:ext cx="7772400" cy="2574134"/>
          </a:xfrm>
        </p:spPr>
        <p:txBody>
          <a:bodyPr/>
          <a:lstStyle/>
          <a:p>
            <a:r>
              <a:rPr lang="ro-RO" dirty="0" smtClean="0"/>
              <a:t>Unic</a:t>
            </a:r>
          </a:p>
          <a:p>
            <a:r>
              <a:rPr lang="ro-RO" dirty="0" smtClean="0"/>
              <a:t>Repetat</a:t>
            </a:r>
          </a:p>
          <a:p>
            <a:r>
              <a:rPr lang="ro-RO" dirty="0" smtClean="0"/>
              <a:t>Simplu</a:t>
            </a:r>
          </a:p>
          <a:p>
            <a:r>
              <a:rPr lang="ro-RO" dirty="0" smtClean="0"/>
              <a:t>Repetat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Sreening unic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vi-VN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expunere punctuală la un factor de risc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 justifică efectuarea testului</a:t>
            </a:r>
            <a:r>
              <a:rPr lang="ro-RO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o singură dată </a:t>
            </a:r>
            <a:endParaRPr lang="ro-RO" sz="3200" dirty="0" smtClean="0">
              <a:latin typeface="Arial" pitchFamily="34" charset="0"/>
              <a:cs typeface="Arial" pitchFamily="34" charset="0"/>
            </a:endParaRPr>
          </a:p>
          <a:p>
            <a:endParaRPr lang="ro-RO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sz="3200" u="sng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3200" u="sng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. depistarea la nou-născut a</a:t>
            </a:r>
            <a:r>
              <a:rPr lang="ro-RO" sz="3200" dirty="0" smtClean="0">
                <a:latin typeface="Arial" pitchFamily="34" charset="0"/>
                <a:cs typeface="Arial" pitchFamily="34" charset="0"/>
              </a:rPr>
              <a:t> fenilcetonuriei sau a hipotiroidismului congenital.</a:t>
            </a:r>
            <a:endParaRPr lang="ro-RO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Screening repetat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în caz de </a:t>
            </a:r>
            <a:r>
              <a:rPr lang="vi-VN" dirty="0" smtClean="0">
                <a:solidFill>
                  <a:srgbClr val="FFFF00"/>
                </a:solidFill>
              </a:rPr>
              <a:t>expunere continuă la un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factor de risc</a:t>
            </a:r>
            <a:r>
              <a:rPr lang="vi-VN" dirty="0" smtClean="0"/>
              <a:t>, când boala survine după o perioadă îndelungată de latenţă</a:t>
            </a:r>
            <a:endParaRPr lang="ro-RO" dirty="0" smtClean="0"/>
          </a:p>
          <a:p>
            <a:pPr>
              <a:buNone/>
            </a:pPr>
            <a:endParaRPr lang="vi-VN" dirty="0" smtClean="0"/>
          </a:p>
          <a:p>
            <a:r>
              <a:rPr lang="vi-VN" dirty="0" smtClean="0"/>
              <a:t>în cadrul unui </a:t>
            </a:r>
            <a:r>
              <a:rPr lang="vi-VN" dirty="0" smtClean="0">
                <a:solidFill>
                  <a:srgbClr val="FFFF00"/>
                </a:solidFill>
              </a:rPr>
              <a:t>program de supraveghere epidemiologică </a:t>
            </a:r>
            <a:r>
              <a:rPr lang="vi-VN" dirty="0" smtClean="0"/>
              <a:t>a unei populaţii,</a:t>
            </a:r>
            <a:r>
              <a:rPr lang="ro-RO" dirty="0" smtClean="0"/>
              <a:t> </a:t>
            </a:r>
            <a:r>
              <a:rPr lang="vi-VN" dirty="0" smtClean="0"/>
              <a:t>punând problema frecvenţei testării: </a:t>
            </a:r>
            <a:endParaRPr lang="ro-RO" dirty="0" smtClean="0"/>
          </a:p>
          <a:p>
            <a:pPr marL="627063" indent="-558800">
              <a:buNone/>
            </a:pPr>
            <a:r>
              <a:rPr lang="ro-RO" dirty="0" smtClean="0"/>
              <a:t>    -  </a:t>
            </a:r>
            <a:r>
              <a:rPr lang="vi-VN" dirty="0" smtClean="0"/>
              <a:t>suficient de frecvent pentru a nu pierde</a:t>
            </a:r>
            <a:r>
              <a:rPr lang="ro-RO" dirty="0" smtClean="0"/>
              <a:t> </a:t>
            </a:r>
            <a:r>
              <a:rPr lang="vi-VN" dirty="0" smtClean="0"/>
              <a:t>cazurile noi apărute între testări (aşa-numitele “cancere de interval”), </a:t>
            </a:r>
            <a:endParaRPr lang="ro-RO" dirty="0" smtClean="0"/>
          </a:p>
          <a:p>
            <a:pPr marL="627063" indent="-558800">
              <a:buNone/>
            </a:pPr>
            <a:r>
              <a:rPr lang="ro-RO" dirty="0" smtClean="0"/>
              <a:t>     -  </a:t>
            </a:r>
            <a:r>
              <a:rPr lang="vi-VN" dirty="0" smtClean="0"/>
              <a:t>dar</a:t>
            </a:r>
            <a:r>
              <a:rPr lang="ro-RO" dirty="0" smtClean="0"/>
              <a:t> </a:t>
            </a:r>
            <a:r>
              <a:rPr lang="vi-VN" dirty="0" smtClean="0"/>
              <a:t>suportabile pentru societate din punct de vedere al costurilor.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Screening simplu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Se caută identificarea unei singure boli</a:t>
            </a:r>
          </a:p>
          <a:p>
            <a:pPr>
              <a:buNone/>
            </a:pPr>
            <a:r>
              <a:rPr lang="ro-RO" dirty="0" smtClean="0"/>
              <a:t> </a:t>
            </a:r>
            <a:r>
              <a:rPr lang="ro-RO" u="sng" dirty="0" smtClean="0"/>
              <a:t>Ex. </a:t>
            </a:r>
            <a:r>
              <a:rPr lang="ro-RO" dirty="0" smtClean="0"/>
              <a:t>tuberculoză, sifilis</a:t>
            </a:r>
            <a:endParaRPr lang="ro-RO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Screening multiplu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Se urmărește identifcarea </a:t>
            </a:r>
            <a:r>
              <a:rPr lang="ro-RO" dirty="0" smtClean="0">
                <a:solidFill>
                  <a:srgbClr val="FFFF00"/>
                </a:solidFill>
              </a:rPr>
              <a:t>mai multor boli </a:t>
            </a:r>
            <a:r>
              <a:rPr lang="ro-RO" dirty="0" smtClean="0"/>
              <a:t>prin </a:t>
            </a:r>
            <a:r>
              <a:rPr lang="ro-RO" dirty="0" smtClean="0">
                <a:solidFill>
                  <a:srgbClr val="FFFF00"/>
                </a:solidFill>
              </a:rPr>
              <a:t>mai multe teste</a:t>
            </a:r>
          </a:p>
          <a:p>
            <a:endParaRPr lang="ro-RO" dirty="0" smtClean="0"/>
          </a:p>
          <a:p>
            <a:pPr>
              <a:buNone/>
            </a:pPr>
            <a:r>
              <a:rPr lang="ro-RO" dirty="0" smtClean="0"/>
              <a:t>De perspectivă – îmbătrânirea populației</a:t>
            </a:r>
          </a:p>
          <a:p>
            <a:pPr>
              <a:buFontTx/>
              <a:buChar char="-"/>
            </a:pPr>
            <a:r>
              <a:rPr lang="ro-RO" dirty="0" smtClean="0"/>
              <a:t>Cancere</a:t>
            </a:r>
          </a:p>
          <a:p>
            <a:pPr>
              <a:buFontTx/>
              <a:buChar char="-"/>
            </a:pPr>
            <a:r>
              <a:rPr lang="ro-RO" dirty="0" smtClean="0"/>
              <a:t>Boli psihice</a:t>
            </a:r>
          </a:p>
          <a:p>
            <a:pPr>
              <a:buFontTx/>
              <a:buChar char="-"/>
            </a:pPr>
            <a:r>
              <a:rPr lang="ro-RO" dirty="0" smtClean="0"/>
              <a:t>Boli cardiovasculare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Evaluarea screening-ului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788316"/>
          </a:xfrm>
        </p:spPr>
        <p:txBody>
          <a:bodyPr/>
          <a:lstStyle/>
          <a:p>
            <a:r>
              <a:rPr lang="ro-RO" dirty="0" smtClean="0">
                <a:solidFill>
                  <a:srgbClr val="FFFF00"/>
                </a:solidFill>
              </a:rPr>
              <a:t> Validitatea</a:t>
            </a:r>
            <a:r>
              <a:rPr lang="ro-RO" dirty="0" smtClean="0"/>
              <a:t> testului screening;</a:t>
            </a:r>
          </a:p>
          <a:p>
            <a:r>
              <a:rPr lang="ro-RO" dirty="0" smtClean="0">
                <a:solidFill>
                  <a:srgbClr val="FFFF00"/>
                </a:solidFill>
              </a:rPr>
              <a:t>Evaluarea rezultatelor </a:t>
            </a:r>
            <a:r>
              <a:rPr lang="ro-RO" dirty="0" smtClean="0"/>
              <a:t>(eficienţei)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b="1" dirty="0" smtClean="0"/>
              <a:t>Validitatea testului screening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5250" indent="-26988">
              <a:buNone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Validitate reprezintă c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apacitatea testului de a clasifica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corect persoanele testate în persoane bolnave şi sănătoase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ro-RO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nsibilitatea (Se)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este capacitatea testului de a identifica corect persoanele </a:t>
            </a:r>
            <a:r>
              <a:rPr lang="vi-VN" u="sng" dirty="0" smtClean="0">
                <a:latin typeface="Arial" pitchFamily="34" charset="0"/>
                <a:cs typeface="Arial" pitchFamily="34" charset="0"/>
              </a:rPr>
              <a:t>bolnave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o-RO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Specificitatea (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</a:t>
            </a:r>
            <a:r>
              <a:rPr lang="ro-RO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este capacitatea testului de a identifica corect persoanele </a:t>
            </a:r>
            <a:r>
              <a:rPr lang="vi-VN" u="sng" dirty="0" smtClean="0">
                <a:latin typeface="Arial" pitchFamily="34" charset="0"/>
                <a:cs typeface="Arial" pitchFamily="34" charset="0"/>
              </a:rPr>
              <a:t>sănătoase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</a:t>
            </a:r>
            <a:endParaRPr lang="ro-RO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Screening</a:t>
            </a:r>
            <a:endParaRPr lang="ro-RO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501122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SENSIBILITATEA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 smtClean="0">
                <a:latin typeface="Arial" pitchFamily="34" charset="0"/>
                <a:cs typeface="Arial" pitchFamily="34" charset="0"/>
              </a:rPr>
              <a:t>Se reprezintă proporţia bolnavilor cu test pozitiv din totalul bolnavilor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b="1" dirty="0" smtClean="0">
                <a:latin typeface="Arial" pitchFamily="34" charset="0"/>
                <a:cs typeface="Arial" pitchFamily="34" charset="0"/>
              </a:rPr>
              <a:t>testaţi</a:t>
            </a:r>
            <a:r>
              <a:rPr lang="vi-VN" dirty="0" smtClean="0"/>
              <a:t>.</a:t>
            </a:r>
            <a:endParaRPr lang="ro-RO" dirty="0" smtClean="0"/>
          </a:p>
          <a:p>
            <a:r>
              <a:rPr lang="vi-VN" dirty="0" smtClean="0"/>
              <a:t>Cu cât un test este mai sensibil, cu atât are </a:t>
            </a:r>
            <a:r>
              <a:rPr lang="vi-VN" dirty="0" smtClean="0">
                <a:solidFill>
                  <a:srgbClr val="FFFF00"/>
                </a:solidFill>
              </a:rPr>
              <a:t>mai puţine rezultate fals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negative</a:t>
            </a:r>
            <a:r>
              <a:rPr lang="vi-VN" dirty="0" smtClean="0"/>
              <a:t>. </a:t>
            </a:r>
            <a:endParaRPr lang="ro-RO" dirty="0" smtClean="0"/>
          </a:p>
          <a:p>
            <a:r>
              <a:rPr lang="vi-VN" dirty="0" smtClean="0"/>
              <a:t>Un test cu </a:t>
            </a:r>
            <a:r>
              <a:rPr lang="vi-VN" dirty="0" smtClean="0">
                <a:solidFill>
                  <a:srgbClr val="FFFF00"/>
                </a:solidFill>
              </a:rPr>
              <a:t>Se ideală, de 100% ar fi întotdeauna pozitiv </a:t>
            </a:r>
            <a:r>
              <a:rPr lang="vi-VN" dirty="0" smtClean="0"/>
              <a:t>la</a:t>
            </a:r>
            <a:r>
              <a:rPr lang="ro-RO" dirty="0" smtClean="0"/>
              <a:t> </a:t>
            </a:r>
            <a:r>
              <a:rPr lang="vi-VN" dirty="0" smtClean="0"/>
              <a:t>persoanele afectate de boală. </a:t>
            </a:r>
            <a:endParaRPr lang="ro-RO" dirty="0" smtClean="0"/>
          </a:p>
          <a:p>
            <a:r>
              <a:rPr lang="vi-VN" dirty="0" smtClean="0"/>
              <a:t>Un test cu Se înaltă este necesar când</a:t>
            </a:r>
            <a:r>
              <a:rPr lang="ro-RO" dirty="0" smtClean="0"/>
              <a:t> </a:t>
            </a:r>
          </a:p>
          <a:p>
            <a:pPr marL="723900" indent="-273050">
              <a:buFontTx/>
              <a:buChar char="-"/>
            </a:pPr>
            <a:r>
              <a:rPr lang="vi-VN" dirty="0" smtClean="0">
                <a:solidFill>
                  <a:srgbClr val="FFFF00"/>
                </a:solidFill>
              </a:rPr>
              <a:t>tratamentul precoce al bolii este important</a:t>
            </a:r>
            <a:r>
              <a:rPr lang="vi-VN" dirty="0" smtClean="0"/>
              <a:t>,</a:t>
            </a:r>
            <a:endParaRPr lang="ro-RO" dirty="0" smtClean="0"/>
          </a:p>
          <a:p>
            <a:pPr marL="723900" indent="-273050">
              <a:buFontTx/>
              <a:buChar char="-"/>
            </a:pPr>
            <a:r>
              <a:rPr lang="vi-VN" dirty="0" smtClean="0">
                <a:solidFill>
                  <a:srgbClr val="FFFF00"/>
                </a:solidFill>
              </a:rPr>
              <a:t>identificarea fiecărui caz </a:t>
            </a:r>
            <a:r>
              <a:rPr lang="vi-VN" dirty="0" smtClean="0"/>
              <a:t>este necesară.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Sensibilitatea</a:t>
            </a:r>
            <a:endParaRPr lang="ro-RO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572140"/>
            <a:ext cx="1347001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286256"/>
            <a:ext cx="2311579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 b="13183"/>
          <a:stretch>
            <a:fillRect/>
          </a:stretch>
        </p:blipFill>
        <p:spPr bwMode="auto">
          <a:xfrm>
            <a:off x="1000100" y="1643050"/>
            <a:ext cx="714000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500430" y="2643182"/>
            <a:ext cx="2143140" cy="500066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DEFINIȚIE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>
                <a:latin typeface="Arial" pitchFamily="34" charset="0"/>
                <a:cs typeface="Arial" pitchFamily="34" charset="0"/>
              </a:rPr>
              <a:t>Screening-ul reprezintă o acţiune de profilaxie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secundară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care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vizează identificarea prezumptivă a persoanelor afectate de 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problemă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sănătate latentă, necunoscută până în acel moment, prin efectuarea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unui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test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a unei examinări sau a altor tehnici de investigaţie, care pot fi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aplicaterapid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în masă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OMS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ro-RO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SPECIFICITATEA</a:t>
            </a:r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600" b="1" dirty="0" smtClean="0"/>
              <a:t>Spe reprezintă proporţia persoanelor sănătoase cu test negativ din</a:t>
            </a:r>
            <a:r>
              <a:rPr lang="ro-RO" sz="2600" b="1" dirty="0" smtClean="0"/>
              <a:t> </a:t>
            </a:r>
            <a:r>
              <a:rPr lang="vi-VN" sz="2600" b="1" dirty="0" smtClean="0"/>
              <a:t>totalul persoanelor sănătoase testate</a:t>
            </a:r>
            <a:r>
              <a:rPr lang="vi-VN" sz="2600" dirty="0" smtClean="0"/>
              <a:t>. </a:t>
            </a:r>
            <a:endParaRPr lang="ro-RO" sz="2600" dirty="0" smtClean="0"/>
          </a:p>
          <a:p>
            <a:r>
              <a:rPr lang="vi-VN" sz="2600" dirty="0" smtClean="0"/>
              <a:t>Cu cât un test are Spe mai mare, cu atât</a:t>
            </a:r>
            <a:r>
              <a:rPr lang="ro-RO" sz="2600" dirty="0" smtClean="0"/>
              <a:t> </a:t>
            </a:r>
            <a:r>
              <a:rPr lang="vi-VN" sz="2600" dirty="0" smtClean="0"/>
              <a:t>are mai </a:t>
            </a:r>
            <a:r>
              <a:rPr lang="vi-VN" sz="2600" dirty="0" smtClean="0">
                <a:solidFill>
                  <a:srgbClr val="FFFF00"/>
                </a:solidFill>
              </a:rPr>
              <a:t>puţine rezultate fals pozitive</a:t>
            </a:r>
            <a:r>
              <a:rPr lang="vi-VN" sz="2600" dirty="0" smtClean="0"/>
              <a:t>. </a:t>
            </a:r>
            <a:endParaRPr lang="ro-RO" sz="2600" dirty="0" smtClean="0"/>
          </a:p>
          <a:p>
            <a:r>
              <a:rPr lang="vi-VN" sz="2600" dirty="0" smtClean="0"/>
              <a:t>Un test cu Spe ideală de </a:t>
            </a:r>
            <a:r>
              <a:rPr lang="vi-VN" sz="2600" dirty="0" smtClean="0">
                <a:solidFill>
                  <a:srgbClr val="FFFF00"/>
                </a:solidFill>
              </a:rPr>
              <a:t>100% ar fi</a:t>
            </a:r>
            <a:r>
              <a:rPr lang="ro-RO" sz="2600" dirty="0" smtClean="0">
                <a:solidFill>
                  <a:srgbClr val="FFFF00"/>
                </a:solidFill>
              </a:rPr>
              <a:t> </a:t>
            </a:r>
            <a:r>
              <a:rPr lang="vi-VN" sz="2600" dirty="0" smtClean="0">
                <a:solidFill>
                  <a:srgbClr val="FFFF00"/>
                </a:solidFill>
              </a:rPr>
              <a:t>întotdeauna negativ la persoanele sănătoase</a:t>
            </a:r>
            <a:r>
              <a:rPr lang="vi-VN" sz="2600" dirty="0" smtClean="0"/>
              <a:t>.</a:t>
            </a:r>
            <a:endParaRPr lang="ro-RO" sz="2600" dirty="0" smtClean="0"/>
          </a:p>
          <a:p>
            <a:r>
              <a:rPr lang="vi-VN" sz="2600" dirty="0" smtClean="0"/>
              <a:t>Un test cu Spe ridicată este</a:t>
            </a:r>
            <a:r>
              <a:rPr lang="ro-RO" sz="2600" dirty="0" smtClean="0"/>
              <a:t> </a:t>
            </a:r>
            <a:r>
              <a:rPr lang="vi-VN" sz="2600" dirty="0" smtClean="0"/>
              <a:t>important când </a:t>
            </a:r>
            <a:endParaRPr lang="ro-RO" sz="2600" dirty="0" smtClean="0"/>
          </a:p>
          <a:p>
            <a:pPr marL="723900" indent="-273050">
              <a:buFontTx/>
              <a:buChar char="-"/>
            </a:pPr>
            <a:r>
              <a:rPr lang="vi-VN" sz="2600" dirty="0" smtClean="0">
                <a:solidFill>
                  <a:srgbClr val="FFFF00"/>
                </a:solidFill>
              </a:rPr>
              <a:t>retestarea este impracticabilă </a:t>
            </a:r>
            <a:endParaRPr lang="ro-RO" sz="2600" dirty="0" smtClean="0">
              <a:solidFill>
                <a:srgbClr val="FFFF00"/>
              </a:solidFill>
            </a:endParaRPr>
          </a:p>
          <a:p>
            <a:pPr marL="723900" indent="-273050">
              <a:buFontTx/>
              <a:buChar char="-"/>
            </a:pPr>
            <a:r>
              <a:rPr lang="vi-VN" sz="2600" dirty="0" smtClean="0"/>
              <a:t>se urmăreşte obţinerea</a:t>
            </a:r>
            <a:r>
              <a:rPr lang="ro-RO" sz="2600" dirty="0" smtClean="0"/>
              <a:t> </a:t>
            </a:r>
            <a:r>
              <a:rPr lang="vi-VN" sz="2600" dirty="0" smtClean="0">
                <a:solidFill>
                  <a:srgbClr val="FFFF00"/>
                </a:solidFill>
              </a:rPr>
              <a:t>unui număr redus de rezultate fals pozitive</a:t>
            </a:r>
            <a:r>
              <a:rPr lang="vi-VN" sz="2600" dirty="0" smtClean="0"/>
              <a:t>.</a:t>
            </a:r>
            <a:endParaRPr lang="ro-RO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214818"/>
            <a:ext cx="280340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429264"/>
            <a:ext cx="20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b="13183"/>
          <a:stretch>
            <a:fillRect/>
          </a:stretch>
        </p:blipFill>
        <p:spPr bwMode="auto">
          <a:xfrm>
            <a:off x="1000100" y="1643050"/>
            <a:ext cx="714000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643570" y="3143248"/>
            <a:ext cx="2428892" cy="500066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Exercițiu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145374"/>
          </a:xfrm>
        </p:spPr>
        <p:txBody>
          <a:bodyPr>
            <a:noAutofit/>
          </a:bodyPr>
          <a:lstStyle/>
          <a:p>
            <a:r>
              <a:rPr lang="ro-RO" sz="3200" dirty="0" smtClean="0"/>
              <a:t>Într-o populaţie de 1000 de persoane, 100 au boala X.</a:t>
            </a:r>
            <a:endParaRPr lang="ro-RO" sz="3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357562"/>
            <a:ext cx="7015748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5429264"/>
            <a:ext cx="3050526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 b="11764"/>
          <a:stretch>
            <a:fillRect/>
          </a:stretch>
        </p:blipFill>
        <p:spPr bwMode="auto">
          <a:xfrm>
            <a:off x="5643570" y="5357826"/>
            <a:ext cx="3113978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071933" y="4107976"/>
            <a:ext cx="1469057" cy="321156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Rectangle 8"/>
          <p:cNvSpPr/>
          <p:nvPr/>
        </p:nvSpPr>
        <p:spPr>
          <a:xfrm>
            <a:off x="5572132" y="4429132"/>
            <a:ext cx="1214446" cy="357190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Rectangle 9"/>
          <p:cNvSpPr/>
          <p:nvPr/>
        </p:nvSpPr>
        <p:spPr>
          <a:xfrm>
            <a:off x="4071934" y="4786322"/>
            <a:ext cx="1469057" cy="321156"/>
          </a:xfrm>
          <a:prstGeom prst="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Rectangle 10"/>
          <p:cNvSpPr/>
          <p:nvPr/>
        </p:nvSpPr>
        <p:spPr>
          <a:xfrm>
            <a:off x="5527343" y="4790364"/>
            <a:ext cx="1259236" cy="317114"/>
          </a:xfrm>
          <a:prstGeom prst="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 smtClean="0"/>
              <a:t>Teste cu rezultate cantitative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În cazul unui test bazat pe o evaluare cantitativă (de ex. glicemia, tensiunea</a:t>
            </a:r>
            <a:r>
              <a:rPr lang="ro-RO" dirty="0" smtClean="0"/>
              <a:t> </a:t>
            </a:r>
            <a:r>
              <a:rPr lang="vi-VN" dirty="0" smtClean="0"/>
              <a:t>arterială), alegerea unui prag de decizie (cut-off) sau </a:t>
            </a:r>
            <a:r>
              <a:rPr lang="vi-VN" dirty="0" smtClean="0">
                <a:solidFill>
                  <a:srgbClr val="FFFF00"/>
                </a:solidFill>
              </a:rPr>
              <a:t>punct de demarcaţie între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normal şi anormal</a:t>
            </a:r>
            <a:r>
              <a:rPr lang="vi-VN" dirty="0" smtClean="0"/>
              <a:t> va permite clasificarea unui subiect ca bolnav sau sănătos,</a:t>
            </a:r>
            <a:r>
              <a:rPr lang="ro-RO" dirty="0" smtClean="0"/>
              <a:t> </a:t>
            </a:r>
            <a:r>
              <a:rPr lang="vi-VN" dirty="0" smtClean="0"/>
              <a:t>influenţând valoarea Se şi Spe. </a:t>
            </a:r>
            <a:endParaRPr lang="ro-RO" dirty="0" smtClean="0"/>
          </a:p>
          <a:p>
            <a:r>
              <a:rPr lang="vi-VN" dirty="0" smtClean="0"/>
              <a:t>Alegerea pragului de decizie determină valorile fals</a:t>
            </a:r>
            <a:r>
              <a:rPr lang="ro-RO" dirty="0" smtClean="0"/>
              <a:t> </a:t>
            </a:r>
            <a:r>
              <a:rPr lang="vi-VN" dirty="0" smtClean="0"/>
              <a:t>negative şi fals pozitive, </a:t>
            </a:r>
            <a:r>
              <a:rPr lang="vi-VN" dirty="0" smtClean="0">
                <a:solidFill>
                  <a:srgbClr val="FFFF00"/>
                </a:solidFill>
              </a:rPr>
              <a:t>Se şi Spe evoluând în sens contrar</a:t>
            </a:r>
            <a:r>
              <a:rPr lang="vi-VN" dirty="0" smtClean="0"/>
              <a:t>: cu cât Se testului este</a:t>
            </a:r>
            <a:r>
              <a:rPr lang="ro-RO" dirty="0" smtClean="0"/>
              <a:t> </a:t>
            </a:r>
            <a:r>
              <a:rPr lang="vi-VN" dirty="0" smtClean="0"/>
              <a:t>mai mare, cu atât Spe este mai mică şi invers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428868"/>
            <a:ext cx="6095705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 smtClean="0"/>
              <a:t>Teste cu Sensibilitate ridicată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5872178" cy="4572000"/>
          </a:xfrm>
        </p:spPr>
        <p:txBody>
          <a:bodyPr>
            <a:normAutofit/>
          </a:bodyPr>
          <a:lstStyle/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Pentru a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detecta mai bine bolnavii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se alege un prag de decizie coborât,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care va asigura o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 mai mare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, dar în acelaşi timp va determina creşterea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numărului de persoane sănătoase etichetate ca bolnave (Spe scade).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Această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eroare poate fi acceptată într-o oarecare măsură dacă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testele de confirmare</a:t>
            </a:r>
            <a:r>
              <a:rPr lang="ro-RO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sunt puţin costisitoare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şi dacă incertitudinea în aşteptarea confirmării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</a:t>
            </a:r>
            <a:r>
              <a:rPr lang="ro-RO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determină anxietate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sau nu este stigmatizantă.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7286644" y="2071678"/>
            <a:ext cx="1571636" cy="4214842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b="1" dirty="0" smtClean="0">
                <a:solidFill>
                  <a:schemeClr val="bg1"/>
                </a:solidFill>
              </a:rPr>
              <a:t>Spe</a:t>
            </a:r>
            <a:endParaRPr lang="ro-RO" sz="2400" b="1" dirty="0">
              <a:solidFill>
                <a:schemeClr val="bg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6215074" y="2000240"/>
            <a:ext cx="1285884" cy="421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b="1" dirty="0" smtClean="0">
                <a:solidFill>
                  <a:schemeClr val="bg1"/>
                </a:solidFill>
              </a:rPr>
              <a:t>Se</a:t>
            </a:r>
            <a:endParaRPr lang="ro-RO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Teste cu sensibilitate mică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357430"/>
            <a:ext cx="5300674" cy="2788448"/>
          </a:xfrm>
        </p:spPr>
        <p:txBody>
          <a:bodyPr>
            <a:normAutofit/>
          </a:bodyPr>
          <a:lstStyle/>
          <a:p>
            <a:r>
              <a:rPr lang="ro-RO" sz="2400" dirty="0" smtClean="0"/>
              <a:t>P</a:t>
            </a:r>
            <a:r>
              <a:rPr lang="vi-VN" sz="2400" dirty="0" smtClean="0"/>
              <a:t>entru </a:t>
            </a:r>
            <a:r>
              <a:rPr lang="vi-VN" sz="2400" dirty="0" smtClean="0">
                <a:solidFill>
                  <a:srgbClr val="FFFF00"/>
                </a:solidFill>
              </a:rPr>
              <a:t>a evita clasificarea eronată a persoanelor</a:t>
            </a:r>
            <a:r>
              <a:rPr lang="ro-RO" sz="2400" dirty="0" smtClean="0">
                <a:solidFill>
                  <a:srgbClr val="FFFF00"/>
                </a:solidFill>
              </a:rPr>
              <a:t> </a:t>
            </a:r>
            <a:r>
              <a:rPr lang="vi-VN" sz="2400" dirty="0" smtClean="0">
                <a:solidFill>
                  <a:srgbClr val="FFFF00"/>
                </a:solidFill>
              </a:rPr>
              <a:t>sănătoase ca bolnave </a:t>
            </a:r>
            <a:r>
              <a:rPr lang="vi-VN" sz="2400" dirty="0" smtClean="0"/>
              <a:t>(creşterea Spe) se va alege un prag de decizie ridicat,</a:t>
            </a:r>
            <a:r>
              <a:rPr lang="ro-RO" sz="2400" dirty="0" smtClean="0"/>
              <a:t> </a:t>
            </a:r>
            <a:r>
              <a:rPr lang="vi-VN" sz="2400" dirty="0" smtClean="0"/>
              <a:t>ceea ce va antrena o </a:t>
            </a:r>
            <a:r>
              <a:rPr lang="vi-VN" sz="2400" dirty="0" smtClean="0">
                <a:solidFill>
                  <a:srgbClr val="FFFF00"/>
                </a:solidFill>
              </a:rPr>
              <a:t>scădere a Se </a:t>
            </a:r>
            <a:r>
              <a:rPr lang="vi-VN" sz="2400" dirty="0" smtClean="0"/>
              <a:t>cu pierderea cazurilor de boală care au</a:t>
            </a:r>
            <a:r>
              <a:rPr lang="ro-RO" sz="2400" dirty="0" smtClean="0"/>
              <a:t> </a:t>
            </a:r>
            <a:r>
              <a:rPr lang="vi-VN" sz="2400" dirty="0" smtClean="0"/>
              <a:t>valori coborâte la testare.</a:t>
            </a:r>
            <a:endParaRPr lang="ro-RO" sz="2400" dirty="0"/>
          </a:p>
        </p:txBody>
      </p:sp>
      <p:sp>
        <p:nvSpPr>
          <p:cNvPr id="4" name="Down Arrow 3"/>
          <p:cNvSpPr/>
          <p:nvPr/>
        </p:nvSpPr>
        <p:spPr>
          <a:xfrm>
            <a:off x="6000760" y="2000240"/>
            <a:ext cx="1571636" cy="421484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b="1" dirty="0" smtClean="0">
                <a:solidFill>
                  <a:schemeClr val="bg1"/>
                </a:solidFill>
              </a:rPr>
              <a:t>Se</a:t>
            </a:r>
            <a:endParaRPr lang="ro-RO" sz="2400" b="1" dirty="0">
              <a:solidFill>
                <a:schemeClr val="bg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7429520" y="1928802"/>
            <a:ext cx="1428760" cy="4214842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b="1" dirty="0" smtClean="0">
                <a:solidFill>
                  <a:schemeClr val="bg1"/>
                </a:solidFill>
              </a:rPr>
              <a:t>Spe</a:t>
            </a:r>
            <a:endParaRPr lang="ro-RO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Curba ROC</a:t>
            </a:r>
            <a:br>
              <a:rPr lang="ro-RO" dirty="0" smtClean="0"/>
            </a:br>
            <a:r>
              <a:rPr lang="ro-RO" sz="3200" dirty="0" smtClean="0">
                <a:latin typeface="Arial" pitchFamily="34" charset="0"/>
                <a:cs typeface="Arial" pitchFamily="34" charset="0"/>
              </a:rPr>
              <a:t>(receiver operating characteristic)</a:t>
            </a:r>
            <a:endParaRPr lang="ro-RO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78"/>
            <a:ext cx="5358987" cy="418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Curba ROC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Pentru fiecare valoare a pragului de decizie se calculează Se şi Spe</a:t>
            </a:r>
            <a:r>
              <a:rPr lang="ro-RO" dirty="0" smtClean="0"/>
              <a:t> </a:t>
            </a:r>
            <a:r>
              <a:rPr lang="vi-VN" dirty="0" smtClean="0"/>
              <a:t>corespunzătoare. Aceste valori sunt apoi reprezentate pe o diagramă în care</a:t>
            </a:r>
            <a:r>
              <a:rPr lang="ro-RO" dirty="0" smtClean="0"/>
              <a:t> </a:t>
            </a:r>
            <a:r>
              <a:rPr lang="vi-VN" dirty="0" smtClean="0"/>
              <a:t>fiecărui punct echivalent unei valori prag date îi corespunde pe ordonată</a:t>
            </a:r>
            <a:r>
              <a:rPr lang="ro-RO" dirty="0" smtClean="0"/>
              <a:t> </a:t>
            </a:r>
            <a:r>
              <a:rPr lang="vi-VN" dirty="0" smtClean="0"/>
              <a:t>valoarea Se, iar pe abscisă valoarea 1-Spe. </a:t>
            </a:r>
            <a:endParaRPr lang="ro-RO" dirty="0" smtClean="0"/>
          </a:p>
          <a:p>
            <a:r>
              <a:rPr lang="vi-VN" dirty="0" smtClean="0"/>
              <a:t>Curba unui test perfect se va</a:t>
            </a:r>
            <a:r>
              <a:rPr lang="ro-RO" dirty="0" smtClean="0"/>
              <a:t> </a:t>
            </a:r>
            <a:r>
              <a:rPr lang="vi-VN" dirty="0" smtClean="0"/>
              <a:t>apropia de unghiul superior stâng al schemei, în timp ce un test puţin</a:t>
            </a:r>
            <a:r>
              <a:rPr lang="ro-RO" dirty="0" smtClean="0"/>
              <a:t> </a:t>
            </a:r>
            <a:r>
              <a:rPr lang="vi-VN" dirty="0" smtClean="0"/>
              <a:t>informativ va avea o curbă apropiată de bisectoare.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Utilizarea curbelor ROC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 smtClean="0">
                <a:solidFill>
                  <a:srgbClr val="FFFF00"/>
                </a:solidFill>
              </a:rPr>
              <a:t>P</a:t>
            </a:r>
            <a:r>
              <a:rPr lang="vi-VN" dirty="0" smtClean="0">
                <a:solidFill>
                  <a:srgbClr val="FFFF00"/>
                </a:solidFill>
              </a:rPr>
              <a:t>ermit alegerea valorii prag optime</a:t>
            </a:r>
            <a:r>
              <a:rPr lang="vi-VN" dirty="0" smtClean="0"/>
              <a:t>, garantând nivelul de Se şi de Spe</a:t>
            </a:r>
            <a:r>
              <a:rPr lang="ro-RO" dirty="0" smtClean="0"/>
              <a:t> </a:t>
            </a:r>
            <a:r>
              <a:rPr lang="vi-VN" dirty="0" smtClean="0"/>
              <a:t>dorit în funcţie de context (importanţa erorilor de clasificare) şi</a:t>
            </a:r>
            <a:r>
              <a:rPr lang="ro-RO" dirty="0" smtClean="0"/>
              <a:t> </a:t>
            </a:r>
            <a:r>
              <a:rPr lang="vi-VN" dirty="0" smtClean="0"/>
              <a:t>corespunde unui punct de inflexiune apropiat de colţul superior stâng.</a:t>
            </a:r>
          </a:p>
          <a:p>
            <a:r>
              <a:rPr lang="vi-VN" dirty="0" smtClean="0">
                <a:solidFill>
                  <a:srgbClr val="FFFF00"/>
                </a:solidFill>
              </a:rPr>
              <a:t>Compară mai multe teste</a:t>
            </a:r>
            <a:r>
              <a:rPr lang="vi-VN" dirty="0" smtClean="0"/>
              <a:t>, fiecare dintre acestea putând avea mai multe</a:t>
            </a:r>
            <a:r>
              <a:rPr lang="ro-RO" dirty="0" smtClean="0"/>
              <a:t> </a:t>
            </a:r>
            <a:r>
              <a:rPr lang="vi-VN" dirty="0" smtClean="0"/>
              <a:t>praguri de decizie: se pot estima suprafeţele situate sub curba fiecărui test,</a:t>
            </a:r>
            <a:r>
              <a:rPr lang="ro-RO" dirty="0" smtClean="0"/>
              <a:t> </a:t>
            </a:r>
            <a:r>
              <a:rPr lang="vi-VN" dirty="0" smtClean="0"/>
              <a:t>cu compararea acestora.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vi-VN" sz="2800" dirty="0">
                <a:latin typeface="+mj-lt"/>
              </a:rPr>
              <a:t>Prin screening, populaţia asimptomatică testată este împărţită în </a:t>
            </a:r>
            <a:r>
              <a:rPr lang="vi-VN" sz="2800" dirty="0" smtClean="0">
                <a:latin typeface="+mj-lt"/>
              </a:rPr>
              <a:t>două</a:t>
            </a:r>
            <a:r>
              <a:rPr lang="ro-RO" sz="2800" dirty="0" smtClean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grupe</a:t>
            </a:r>
            <a:r>
              <a:rPr lang="vi-VN" sz="2800" dirty="0">
                <a:latin typeface="+mj-lt"/>
              </a:rPr>
              <a:t>: </a:t>
            </a:r>
            <a:endParaRPr lang="ro-RO" sz="2800" dirty="0" smtClean="0">
              <a:latin typeface="+mj-lt"/>
            </a:endParaRPr>
          </a:p>
          <a:p>
            <a:pPr>
              <a:buNone/>
            </a:pPr>
            <a:endParaRPr lang="ro-RO" sz="28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vi-VN" sz="2800" dirty="0" smtClean="0">
                <a:latin typeface="+mj-lt"/>
              </a:rPr>
              <a:t>persoane </a:t>
            </a:r>
            <a:r>
              <a:rPr lang="vi-VN" sz="2800" dirty="0">
                <a:latin typeface="+mj-lt"/>
              </a:rPr>
              <a:t>care probabil sunt 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afectate</a:t>
            </a:r>
            <a:r>
              <a:rPr lang="vi-VN" sz="2800" dirty="0">
                <a:latin typeface="+mj-lt"/>
              </a:rPr>
              <a:t> de boală </a:t>
            </a:r>
            <a:endParaRPr lang="ro-RO" sz="28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vi-VN" sz="2800" dirty="0" smtClean="0">
                <a:latin typeface="+mj-lt"/>
              </a:rPr>
              <a:t>persoane probabil</a:t>
            </a:r>
            <a:r>
              <a:rPr lang="ro-RO" sz="2800" dirty="0" smtClean="0">
                <a:latin typeface="+mj-lt"/>
              </a:rPr>
              <a:t> </a:t>
            </a:r>
            <a:r>
              <a:rPr lang="vi-VN" sz="2800" b="1" dirty="0" smtClean="0">
                <a:solidFill>
                  <a:srgbClr val="FFFF00"/>
                </a:solidFill>
                <a:latin typeface="+mj-lt"/>
              </a:rPr>
              <a:t>sănătoase</a:t>
            </a:r>
            <a:r>
              <a:rPr lang="vi-VN" sz="2800" dirty="0">
                <a:latin typeface="+mj-lt"/>
              </a:rPr>
              <a:t>. </a:t>
            </a:r>
            <a:endParaRPr lang="ro-RO" sz="2800" dirty="0" smtClean="0">
              <a:latin typeface="+mj-lt"/>
            </a:endParaRPr>
          </a:p>
          <a:p>
            <a:pPr>
              <a:buNone/>
            </a:pPr>
            <a:endParaRPr lang="ro-RO" sz="2800" dirty="0" smtClean="0">
              <a:latin typeface="+mj-lt"/>
            </a:endParaRPr>
          </a:p>
          <a:p>
            <a:pPr marL="95250" indent="-26988">
              <a:buNone/>
            </a:pPr>
            <a:r>
              <a:rPr lang="vi-VN" sz="2800" dirty="0" smtClean="0"/>
              <a:t>Persoanele </a:t>
            </a:r>
            <a:r>
              <a:rPr lang="vi-VN" sz="2800" dirty="0"/>
              <a:t>cu rezultat pozitiv la screening vor fi supuse </a:t>
            </a:r>
            <a:r>
              <a:rPr lang="vi-VN" sz="2800" dirty="0" smtClean="0"/>
              <a:t>testelor</a:t>
            </a:r>
            <a:r>
              <a:rPr lang="ro-RO" sz="2800" dirty="0" smtClean="0"/>
              <a:t> </a:t>
            </a:r>
            <a:r>
              <a:rPr lang="it-IT" sz="2800" dirty="0" smtClean="0"/>
              <a:t>diagnostice</a:t>
            </a:r>
            <a:r>
              <a:rPr lang="it-IT" sz="2800" dirty="0"/>
              <a:t>, iar în cazul confirmării diagnosticului, se va institui </a:t>
            </a:r>
            <a:r>
              <a:rPr lang="it-IT" sz="2800" dirty="0" smtClean="0"/>
              <a:t>tratamentul</a:t>
            </a:r>
            <a:r>
              <a:rPr lang="ro-RO" sz="2800" dirty="0" smtClean="0"/>
              <a:t>adecvat</a:t>
            </a:r>
            <a:endParaRPr lang="ro-R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 smtClean="0"/>
              <a:t>Utiilzarea testelor cu </a:t>
            </a:r>
            <a:r>
              <a:rPr lang="ro-RO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mare</a:t>
            </a:r>
            <a:endParaRPr lang="ro-RO" sz="36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Boala poate fi vindecată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şi există un tratament foarte eficient;</a:t>
            </a:r>
          </a:p>
          <a:p>
            <a:pPr>
              <a:spcBef>
                <a:spcPts val="1800"/>
              </a:spcBef>
            </a:pP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Prognosticul afecţiunii este sever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dacă boala nu este depistată şi tratată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precoce;</a:t>
            </a:r>
          </a:p>
          <a:p>
            <a:pPr>
              <a:spcBef>
                <a:spcPts val="1800"/>
              </a:spcBef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Rezultatele fals pozitive nu au </a:t>
            </a:r>
            <a:r>
              <a:rPr lang="vi-VN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consecinţe grave pe plan psihologic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şi nu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antrenează investigaţii diagnostice costisitoare sau invazive.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 smtClean="0"/>
              <a:t>Utiilzarea testelor cu </a:t>
            </a:r>
            <a:r>
              <a:rPr lang="ro-RO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 mare</a:t>
            </a:r>
            <a:endParaRPr lang="ro-RO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vi-VN" sz="2400" dirty="0" smtClean="0">
                <a:solidFill>
                  <a:srgbClr val="FFFF00"/>
                </a:solidFill>
              </a:rPr>
              <a:t>Boala este dificil de vindecat </a:t>
            </a:r>
            <a:r>
              <a:rPr lang="vi-VN" sz="2400" dirty="0" smtClean="0"/>
              <a:t>sau este incurabilă;</a:t>
            </a:r>
          </a:p>
          <a:p>
            <a:pPr>
              <a:spcBef>
                <a:spcPts val="2400"/>
              </a:spcBef>
            </a:pPr>
            <a:r>
              <a:rPr lang="vi-VN" sz="2400" dirty="0" smtClean="0">
                <a:solidFill>
                  <a:srgbClr val="FFFF00"/>
                </a:solidFill>
              </a:rPr>
              <a:t>Rezultatele fals pozitive au consecinţe traumatizante </a:t>
            </a:r>
            <a:r>
              <a:rPr lang="vi-VN" sz="2400" dirty="0" smtClean="0"/>
              <a:t>(ex. persoanele</a:t>
            </a:r>
            <a:r>
              <a:rPr lang="ro-RO" sz="2400" dirty="0" smtClean="0"/>
              <a:t> </a:t>
            </a:r>
            <a:r>
              <a:rPr lang="vi-VN" sz="2400" dirty="0" smtClean="0"/>
              <a:t>infectate cu HIV);</a:t>
            </a:r>
          </a:p>
          <a:p>
            <a:pPr>
              <a:spcBef>
                <a:spcPts val="2400"/>
              </a:spcBef>
            </a:pPr>
            <a:r>
              <a:rPr lang="vi-VN" sz="2400" dirty="0" smtClean="0">
                <a:solidFill>
                  <a:srgbClr val="FFFF00"/>
                </a:solidFill>
              </a:rPr>
              <a:t>Excluderea statutului de boală este important </a:t>
            </a:r>
            <a:r>
              <a:rPr lang="vi-VN" sz="2400" dirty="0" smtClean="0"/>
              <a:t>pe plan individual sau</a:t>
            </a:r>
            <a:r>
              <a:rPr lang="ro-RO" sz="2400" dirty="0" smtClean="0"/>
              <a:t> </a:t>
            </a:r>
            <a:r>
              <a:rPr lang="vi-VN" sz="2400" dirty="0" smtClean="0"/>
              <a:t>colectiv (ex. bolile transmisibile).</a:t>
            </a:r>
            <a:endParaRPr lang="ro-R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Utilizarea testelor multiple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Se şi Spe pot fi influenţate prin </a:t>
            </a:r>
            <a:r>
              <a:rPr lang="vi-VN" dirty="0" smtClean="0">
                <a:solidFill>
                  <a:srgbClr val="FFFF00"/>
                </a:solidFill>
              </a:rPr>
              <a:t>schimbarea pragului de decizie</a:t>
            </a:r>
            <a:r>
              <a:rPr lang="vi-VN" dirty="0" smtClean="0"/>
              <a:t>, dar şi</a:t>
            </a:r>
            <a:r>
              <a:rPr lang="ro-RO" dirty="0" smtClean="0"/>
              <a:t> </a:t>
            </a:r>
            <a:r>
              <a:rPr lang="vi-VN" dirty="0" smtClean="0"/>
              <a:t>prin </a:t>
            </a:r>
            <a:r>
              <a:rPr lang="vi-VN" b="1" dirty="0" smtClean="0">
                <a:solidFill>
                  <a:srgbClr val="FFFF00"/>
                </a:solidFill>
              </a:rPr>
              <a:t>utilizarea combinată a testelor</a:t>
            </a:r>
            <a:r>
              <a:rPr lang="vi-VN" dirty="0" smtClean="0"/>
              <a:t>.</a:t>
            </a:r>
          </a:p>
          <a:p>
            <a:r>
              <a:rPr lang="vi-VN" dirty="0" smtClean="0"/>
              <a:t>Utilizând două sau mai multe teste, se poate îmbunătăţi selectiv Se</a:t>
            </a:r>
            <a:r>
              <a:rPr lang="ro-RO" dirty="0" smtClean="0"/>
              <a:t> </a:t>
            </a:r>
            <a:r>
              <a:rPr lang="vi-VN" dirty="0" smtClean="0"/>
              <a:t>sau Spe.</a:t>
            </a:r>
            <a:endParaRPr lang="ro-RO" dirty="0" smtClean="0"/>
          </a:p>
          <a:p>
            <a:pPr>
              <a:buNone/>
            </a:pPr>
            <a:endParaRPr lang="vi-VN" dirty="0" smtClean="0"/>
          </a:p>
          <a:p>
            <a:r>
              <a:rPr lang="vi-VN" dirty="0" smtClean="0"/>
              <a:t>Combinarea testelor se realizează</a:t>
            </a:r>
            <a:endParaRPr lang="ro-RO" dirty="0" smtClean="0"/>
          </a:p>
          <a:p>
            <a:pPr>
              <a:buFontTx/>
              <a:buChar char="-"/>
            </a:pPr>
            <a:r>
              <a:rPr lang="vi-VN" dirty="0" smtClean="0">
                <a:solidFill>
                  <a:srgbClr val="FFFF00"/>
                </a:solidFill>
              </a:rPr>
              <a:t>în serie </a:t>
            </a:r>
            <a:endParaRPr lang="ro-RO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vi-VN" dirty="0" smtClean="0">
                <a:solidFill>
                  <a:srgbClr val="FFFF00"/>
                </a:solidFill>
              </a:rPr>
              <a:t>în paralel</a:t>
            </a:r>
            <a:endParaRPr lang="ro-RO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dirty="0" smtClean="0"/>
              <a:t>Teste screening combinate </a:t>
            </a:r>
            <a:r>
              <a:rPr lang="ro-RO" sz="3200" b="1" u="sng" dirty="0" smtClean="0"/>
              <a:t>în serie</a:t>
            </a:r>
            <a:endParaRPr lang="ro-RO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3560"/>
            <a:ext cx="8186766" cy="45720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vi-VN" sz="2200" dirty="0" smtClean="0">
                <a:latin typeface="Arial" pitchFamily="34" charset="0"/>
                <a:cs typeface="Arial" pitchFamily="34" charset="0"/>
              </a:rPr>
              <a:t>Persoanele sunt considerate pozitive doar dacă au rezultate </a:t>
            </a: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pozitive la</a:t>
            </a:r>
            <a:r>
              <a:rPr lang="ro-RO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toate testele efectuate în serie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latin typeface="Arial" pitchFamily="34" charset="0"/>
                <a:cs typeface="Arial" pitchFamily="34" charset="0"/>
              </a:rPr>
              <a:t>Persoanele sunt considerate </a:t>
            </a: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negative dacă rezultatele sunt negative la</a:t>
            </a:r>
            <a:r>
              <a:rPr lang="ro-RO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oricare test efectuat în serie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; dacă rezultatul este negativ la primul test, nu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este necesară efectuarea celui de-al doilea;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Testarea în serie creşte Spe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(puţine rezultate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FP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Primul test are Se mare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, decelând majoritatea cazurilor de boală, dar are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un oarecare număr de rezultate fals pozitive.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 doilea test are o Spe mare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şi reduce astfel numărul rezultatelor fals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pozitive de la prima testare.</a:t>
            </a:r>
            <a:endParaRPr lang="ro-RO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15318" cy="914400"/>
          </a:xfrm>
        </p:spPr>
        <p:txBody>
          <a:bodyPr/>
          <a:lstStyle/>
          <a:p>
            <a:r>
              <a:rPr lang="ro-RO" sz="3200" dirty="0" smtClean="0">
                <a:solidFill>
                  <a:srgbClr val="D6ECFF">
                    <a:satMod val="200000"/>
                  </a:srgbClr>
                </a:solidFill>
              </a:rPr>
              <a:t>Teste screening combinate </a:t>
            </a:r>
            <a:r>
              <a:rPr lang="ro-RO" sz="3200" b="1" u="sng" dirty="0" smtClean="0">
                <a:solidFill>
                  <a:srgbClr val="D6ECFF">
                    <a:satMod val="200000"/>
                  </a:srgbClr>
                </a:solidFill>
              </a:rPr>
              <a:t>în paralel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vi-VN" sz="2200" dirty="0" smtClean="0"/>
              <a:t>Persoanele sunt considerate </a:t>
            </a:r>
            <a:r>
              <a:rPr lang="vi-VN" sz="2200" dirty="0" smtClean="0">
                <a:solidFill>
                  <a:srgbClr val="FFFF00"/>
                </a:solidFill>
              </a:rPr>
              <a:t>pozitive dacă rezultatul testului este pozitiv</a:t>
            </a:r>
            <a:r>
              <a:rPr lang="ro-RO" sz="2200" dirty="0" smtClean="0">
                <a:solidFill>
                  <a:srgbClr val="FFFF00"/>
                </a:solidFill>
              </a:rPr>
              <a:t> </a:t>
            </a:r>
            <a:r>
              <a:rPr lang="vi-VN" sz="2200" dirty="0" smtClean="0">
                <a:solidFill>
                  <a:srgbClr val="FFFF00"/>
                </a:solidFill>
              </a:rPr>
              <a:t>la oricare din teste</a:t>
            </a:r>
            <a:r>
              <a:rPr lang="vi-VN" sz="22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vi-VN" sz="2200" dirty="0" smtClean="0"/>
              <a:t>Persoanele sunt considerate </a:t>
            </a:r>
            <a:r>
              <a:rPr lang="vi-VN" sz="2200" dirty="0" smtClean="0">
                <a:solidFill>
                  <a:srgbClr val="FFFF00"/>
                </a:solidFill>
              </a:rPr>
              <a:t>negative doar dacă au rezultate negative la</a:t>
            </a:r>
            <a:r>
              <a:rPr lang="ro-RO" sz="2200" dirty="0" smtClean="0">
                <a:solidFill>
                  <a:srgbClr val="FFFF00"/>
                </a:solidFill>
              </a:rPr>
              <a:t> </a:t>
            </a:r>
            <a:r>
              <a:rPr lang="vi-VN" sz="2200" dirty="0" smtClean="0">
                <a:solidFill>
                  <a:srgbClr val="FFFF00"/>
                </a:solidFill>
              </a:rPr>
              <a:t>toate testele </a:t>
            </a:r>
            <a:r>
              <a:rPr lang="vi-VN" sz="2200" dirty="0" smtClean="0"/>
              <a:t>efectuate în paralel.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solidFill>
                  <a:srgbClr val="FFFF00"/>
                </a:solidFill>
              </a:rPr>
              <a:t>Testarea în paralel creşte Se </a:t>
            </a:r>
            <a:r>
              <a:rPr lang="vi-VN" sz="2200" dirty="0" smtClean="0"/>
              <a:t>şi reduce impactul cauzat de rezultatele fals</a:t>
            </a:r>
            <a:r>
              <a:rPr lang="ro-RO" sz="2200" dirty="0" smtClean="0"/>
              <a:t> </a:t>
            </a:r>
            <a:r>
              <a:rPr lang="vi-VN" sz="2200" dirty="0" smtClean="0"/>
              <a:t>negative.</a:t>
            </a:r>
          </a:p>
          <a:p>
            <a:pPr>
              <a:spcBef>
                <a:spcPts val="1800"/>
              </a:spcBef>
            </a:pPr>
            <a:r>
              <a:rPr lang="vi-VN" sz="2200" dirty="0" smtClean="0">
                <a:solidFill>
                  <a:srgbClr val="FFFF00"/>
                </a:solidFill>
              </a:rPr>
              <a:t>Ordinea aplicării testelor nu este importantă </a:t>
            </a:r>
            <a:r>
              <a:rPr lang="vi-VN" sz="2200" dirty="0" smtClean="0"/>
              <a:t>pentru strategia în paralel,</a:t>
            </a:r>
            <a:r>
              <a:rPr lang="ro-RO" sz="2200" dirty="0" smtClean="0"/>
              <a:t> </a:t>
            </a:r>
            <a:r>
              <a:rPr lang="vi-VN" sz="2200" dirty="0" smtClean="0"/>
              <a:t>întrucât al doilea test se aplică doar subiecţilor cu rezultat negativ la</a:t>
            </a:r>
            <a:r>
              <a:rPr lang="ro-RO" sz="2200" dirty="0" smtClean="0"/>
              <a:t> </a:t>
            </a:r>
            <a:r>
              <a:rPr lang="vi-VN" sz="2200" dirty="0" smtClean="0"/>
              <a:t>primul test. Secvenţa poate fi determinată de costul testelor.</a:t>
            </a:r>
            <a:endParaRPr lang="ro-RO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3600" dirty="0" smtClean="0"/>
              <a:t>Valoarea predictivă a testului screening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Estimează </a:t>
            </a:r>
            <a:r>
              <a:rPr lang="vi-VN" dirty="0" smtClean="0"/>
              <a:t>care este </a:t>
            </a:r>
            <a:r>
              <a:rPr lang="vi-VN" dirty="0" smtClean="0">
                <a:solidFill>
                  <a:srgbClr val="FFFF00"/>
                </a:solidFill>
              </a:rPr>
              <a:t>probabilitatea ca persoana în cauză să fie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bolnavă </a:t>
            </a:r>
            <a:r>
              <a:rPr lang="vi-VN" dirty="0" smtClean="0"/>
              <a:t>(sau sănătoasă)</a:t>
            </a:r>
            <a:r>
              <a:rPr lang="ro-RO" dirty="0" smtClean="0"/>
              <a:t>.</a:t>
            </a:r>
          </a:p>
          <a:p>
            <a:pPr>
              <a:buNone/>
            </a:pPr>
            <a:endParaRPr lang="ro-RO" dirty="0" smtClean="0"/>
          </a:p>
          <a:p>
            <a:r>
              <a:rPr lang="vi-VN" dirty="0" smtClean="0"/>
              <a:t>depinde de</a:t>
            </a:r>
            <a:r>
              <a:rPr lang="ro-RO" dirty="0" smtClean="0"/>
              <a:t>:</a:t>
            </a:r>
          </a:p>
          <a:p>
            <a:pPr>
              <a:buFontTx/>
              <a:buChar char="-"/>
            </a:pPr>
            <a:r>
              <a:rPr lang="vi-VN" dirty="0" smtClean="0"/>
              <a:t>caracteristicile testului, </a:t>
            </a:r>
            <a:r>
              <a:rPr lang="vi-VN" dirty="0" smtClean="0">
                <a:solidFill>
                  <a:srgbClr val="FFFF00"/>
                </a:solidFill>
              </a:rPr>
              <a:t>Se şi Spe</a:t>
            </a:r>
            <a:r>
              <a:rPr lang="vi-VN" dirty="0" smtClean="0"/>
              <a:t>,</a:t>
            </a:r>
            <a:endParaRPr lang="ro-RO" dirty="0" smtClean="0"/>
          </a:p>
          <a:p>
            <a:pPr>
              <a:buFontTx/>
              <a:buChar char="-"/>
            </a:pPr>
            <a:r>
              <a:rPr lang="vi-VN" dirty="0" smtClean="0"/>
              <a:t>probabilitatea anterioară testării, adică de </a:t>
            </a:r>
            <a:r>
              <a:rPr lang="vi-VN" dirty="0" smtClean="0">
                <a:solidFill>
                  <a:srgbClr val="FFFF00"/>
                </a:solidFill>
              </a:rPr>
              <a:t>prevalenţa bolii</a:t>
            </a:r>
            <a:r>
              <a:rPr lang="vi-VN" dirty="0" smtClean="0"/>
              <a:t> în</a:t>
            </a:r>
            <a:r>
              <a:rPr lang="ro-RO" dirty="0" smtClean="0"/>
              <a:t> </a:t>
            </a:r>
            <a:r>
              <a:rPr lang="vi-VN" dirty="0" smtClean="0"/>
              <a:t>populaţia testată</a:t>
            </a:r>
            <a:endParaRPr lang="ro-RO" dirty="0" smtClean="0"/>
          </a:p>
          <a:p>
            <a:pPr>
              <a:buFontTx/>
              <a:buChar char="-"/>
            </a:pPr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Valoarea predictivă pozitivă (VPP)</a:t>
            </a:r>
            <a:endParaRPr lang="ro-RO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85918" y="5429264"/>
            <a:ext cx="264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143248"/>
            <a:ext cx="6945653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5429264"/>
            <a:ext cx="173571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vi-VN" sz="2800" smtClean="0"/>
              <a:t>Valoarea predictivă pozitivă (VPP) </a:t>
            </a:r>
            <a:r>
              <a:rPr lang="vi-VN" sz="2800" dirty="0"/>
              <a:t>reprezintă probabilitatea </a:t>
            </a:r>
            <a:r>
              <a:rPr lang="vi-VN" sz="2800" dirty="0" smtClean="0">
                <a:solidFill>
                  <a:srgbClr val="FFFF00"/>
                </a:solidFill>
              </a:rPr>
              <a:t>prezenţei</a:t>
            </a:r>
            <a:r>
              <a:rPr lang="ro-RO" sz="2800" dirty="0" smtClean="0">
                <a:solidFill>
                  <a:srgbClr val="FFFF00"/>
                </a:solidFill>
              </a:rPr>
              <a:t> </a:t>
            </a:r>
            <a:r>
              <a:rPr lang="vi-VN" sz="2800" dirty="0" smtClean="0">
                <a:solidFill>
                  <a:srgbClr val="FFFF00"/>
                </a:solidFill>
              </a:rPr>
              <a:t>bolii </a:t>
            </a:r>
            <a:r>
              <a:rPr lang="vi-VN" sz="2800" dirty="0">
                <a:solidFill>
                  <a:srgbClr val="FFFF00"/>
                </a:solidFill>
              </a:rPr>
              <a:t>la test screening pozitiv</a:t>
            </a:r>
            <a:r>
              <a:rPr lang="vi-VN" sz="2800" dirty="0"/>
              <a:t>.</a:t>
            </a:r>
            <a:endParaRPr kumimoji="0" lang="ro-R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7554" y="3857628"/>
            <a:ext cx="1469057" cy="321156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Rectangle 11"/>
          <p:cNvSpPr/>
          <p:nvPr/>
        </p:nvSpPr>
        <p:spPr>
          <a:xfrm>
            <a:off x="6357950" y="3857628"/>
            <a:ext cx="1500198" cy="321156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Teorema lui Bayes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002630"/>
          </a:xfrm>
        </p:spPr>
        <p:txBody>
          <a:bodyPr/>
          <a:lstStyle/>
          <a:p>
            <a:r>
              <a:rPr lang="vi-VN" dirty="0" smtClean="0"/>
              <a:t>Teorema lui Bayes permite </a:t>
            </a:r>
            <a:r>
              <a:rPr lang="vi-VN" dirty="0" smtClean="0">
                <a:solidFill>
                  <a:srgbClr val="FFFF00"/>
                </a:solidFill>
              </a:rPr>
              <a:t>calcularea VPP funcţie de sensibilitatea şi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specificitatea </a:t>
            </a:r>
            <a:r>
              <a:rPr lang="vi-VN" dirty="0" smtClean="0"/>
              <a:t>testului utilizat </a:t>
            </a:r>
            <a:r>
              <a:rPr lang="vi-VN" b="1" dirty="0" smtClean="0">
                <a:solidFill>
                  <a:srgbClr val="FFFF00"/>
                </a:solidFill>
              </a:rPr>
              <a:t>şi de prevalenţa (P) </a:t>
            </a:r>
            <a:r>
              <a:rPr lang="vi-VN" dirty="0" smtClean="0"/>
              <a:t>bolii în populaţia testată</a:t>
            </a:r>
            <a:endParaRPr lang="ro-RO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4000504"/>
            <a:ext cx="182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643446"/>
            <a:ext cx="259826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5357826"/>
            <a:ext cx="5469677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Valoarea predictivă negativă (VPN)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645440"/>
          </a:xfrm>
        </p:spPr>
        <p:txBody>
          <a:bodyPr>
            <a:normAutofit/>
          </a:bodyPr>
          <a:lstStyle/>
          <a:p>
            <a:r>
              <a:rPr lang="vi-VN" sz="2800" dirty="0" smtClean="0"/>
              <a:t>Valoarea predictivă negativă (VPN) reprezintă </a:t>
            </a:r>
            <a:r>
              <a:rPr lang="vi-VN" sz="2800" dirty="0" smtClean="0">
                <a:solidFill>
                  <a:srgbClr val="FFFF00"/>
                </a:solidFill>
              </a:rPr>
              <a:t>probabilitatea absenţei</a:t>
            </a:r>
            <a:r>
              <a:rPr lang="ro-RO" sz="2800" dirty="0" smtClean="0">
                <a:solidFill>
                  <a:srgbClr val="FFFF00"/>
                </a:solidFill>
              </a:rPr>
              <a:t> </a:t>
            </a:r>
            <a:r>
              <a:rPr lang="vi-VN" sz="2800" dirty="0" smtClean="0">
                <a:solidFill>
                  <a:srgbClr val="FFFF00"/>
                </a:solidFill>
              </a:rPr>
              <a:t>bolii la test screening negativ</a:t>
            </a:r>
            <a:r>
              <a:rPr lang="vi-VN" sz="2800" dirty="0" smtClean="0"/>
              <a:t>.</a:t>
            </a:r>
            <a:endParaRPr lang="ro-RO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357826"/>
            <a:ext cx="2495172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43248"/>
            <a:ext cx="6945653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786314" y="4189862"/>
            <a:ext cx="1518952" cy="346111"/>
          </a:xfrm>
          <a:prstGeom prst="rect">
            <a:avLst/>
          </a:prstGeom>
          <a:solidFill>
            <a:schemeClr val="accent2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6286921" y="4197112"/>
            <a:ext cx="1500198" cy="321156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Exercițiu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788316"/>
          </a:xfrm>
        </p:spPr>
        <p:txBody>
          <a:bodyPr>
            <a:normAutofit/>
          </a:bodyPr>
          <a:lstStyle/>
          <a:p>
            <a:r>
              <a:rPr lang="vi-VN" sz="2400" dirty="0" smtClean="0"/>
              <a:t>VPP a unui test Elisa de depistare a infecţiei cu virus</a:t>
            </a:r>
            <a:r>
              <a:rPr lang="ro-RO" sz="2400" dirty="0" smtClean="0"/>
              <a:t> </a:t>
            </a:r>
            <a:r>
              <a:rPr lang="vi-VN" sz="2400" dirty="0" smtClean="0"/>
              <a:t>hepatitic C, cu aceeaşi validitate (Se=99% şi Spe =90%), în grupe</a:t>
            </a:r>
            <a:r>
              <a:rPr lang="ro-RO" sz="2400" dirty="0" smtClean="0"/>
              <a:t> </a:t>
            </a:r>
            <a:r>
              <a:rPr lang="vi-VN" sz="2400" dirty="0" smtClean="0"/>
              <a:t>populaţionale cu prevalenţă variabilă</a:t>
            </a:r>
            <a:endParaRPr lang="ro-RO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357562"/>
            <a:ext cx="6050769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28662" y="4857760"/>
            <a:ext cx="7772400" cy="1788316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1609725" lvl="0" indent="-1541463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ro-RO" sz="2400" u="sng" dirty="0" smtClean="0"/>
              <a:t>Interpretare</a:t>
            </a:r>
            <a:r>
              <a:rPr lang="ro-RO" sz="2400" dirty="0" smtClean="0"/>
              <a:t>: </a:t>
            </a:r>
            <a:r>
              <a:rPr lang="vi-VN" sz="2400" dirty="0" smtClean="0"/>
              <a:t>Un </a:t>
            </a:r>
            <a:r>
              <a:rPr lang="vi-VN" sz="2400" dirty="0"/>
              <a:t>test pozitiv la un toxicoman corespunde aproape </a:t>
            </a:r>
            <a:r>
              <a:rPr lang="vi-VN" sz="2400" dirty="0" smtClean="0"/>
              <a:t>întotdeauna</a:t>
            </a:r>
            <a:r>
              <a:rPr lang="ro-RO" sz="2400" dirty="0" smtClean="0"/>
              <a:t> </a:t>
            </a:r>
            <a:r>
              <a:rPr lang="vi-VN" sz="2400" dirty="0" smtClean="0"/>
              <a:t>(97,5</a:t>
            </a:r>
            <a:r>
              <a:rPr lang="vi-VN" sz="2400" dirty="0"/>
              <a:t>%) unei infecţii virale C. Un test pozitiv în populaţia generală </a:t>
            </a:r>
            <a:r>
              <a:rPr lang="vi-VN" sz="2400" dirty="0" smtClean="0"/>
              <a:t>nu</a:t>
            </a:r>
            <a:r>
              <a:rPr lang="ro-RO" sz="2400" dirty="0" smtClean="0"/>
              <a:t> </a:t>
            </a:r>
            <a:r>
              <a:rPr lang="vi-VN" sz="2400" dirty="0" smtClean="0"/>
              <a:t>corespunde </a:t>
            </a:r>
            <a:r>
              <a:rPr lang="vi-VN" sz="2400" dirty="0"/>
              <a:t>unei infecţii confirmate decât într-un caz din 12 (VPP= 8,2%).</a:t>
            </a:r>
            <a:endParaRPr kumimoji="0" lang="ro-RO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000" dirty="0" smtClean="0"/>
              <a:t>Teste screening vs. Teste diagnostice</a:t>
            </a:r>
            <a:endParaRPr lang="ro-RO" sz="3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526316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Evaluarea operațională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800" dirty="0" smtClean="0"/>
              <a:t>Posibilitatea de realizare a unui program este determinată de un</a:t>
            </a:r>
            <a:r>
              <a:rPr lang="ro-RO" sz="2800" dirty="0" smtClean="0"/>
              <a:t> </a:t>
            </a:r>
            <a:r>
              <a:rPr lang="vi-VN" sz="2800" dirty="0" smtClean="0"/>
              <a:t>număr de factori corelaţi cu performanţa programului, referitori la aspecte</a:t>
            </a:r>
            <a:r>
              <a:rPr lang="ro-RO" sz="2800" dirty="0" smtClean="0"/>
              <a:t> </a:t>
            </a:r>
            <a:r>
              <a:rPr lang="vi-VN" sz="2800" dirty="0" smtClean="0"/>
              <a:t>administrative şi organizatorice, care măsoară</a:t>
            </a:r>
            <a:r>
              <a:rPr lang="ro-RO" sz="2800" dirty="0" smtClean="0"/>
              <a:t>:</a:t>
            </a:r>
          </a:p>
          <a:p>
            <a:pPr marL="804863" indent="-273050">
              <a:buFontTx/>
              <a:buChar char="-"/>
            </a:pPr>
            <a:r>
              <a:rPr lang="vi-VN" sz="2800" dirty="0" smtClean="0"/>
              <a:t>acceptabilitatea programului</a:t>
            </a:r>
            <a:r>
              <a:rPr lang="ro-RO" sz="2800" dirty="0" smtClean="0"/>
              <a:t>, </a:t>
            </a:r>
          </a:p>
          <a:p>
            <a:pPr marL="804863" indent="-273050">
              <a:buFontTx/>
              <a:buChar char="-"/>
            </a:pPr>
            <a:r>
              <a:rPr lang="vi-VN" sz="2800" dirty="0" smtClean="0"/>
              <a:t>raportul cost-eficienţă, </a:t>
            </a:r>
            <a:endParaRPr lang="ro-RO" sz="2800" dirty="0" smtClean="0"/>
          </a:p>
          <a:p>
            <a:pPr marL="804863" indent="-273050">
              <a:buFontTx/>
              <a:buChar char="-"/>
            </a:pPr>
            <a:r>
              <a:rPr lang="vi-VN" sz="2800" dirty="0" smtClean="0"/>
              <a:t>diagnosticarea şi tratamentul persoanelor cu test</a:t>
            </a:r>
            <a:r>
              <a:rPr lang="ro-RO" sz="2800" dirty="0" smtClean="0"/>
              <a:t> </a:t>
            </a:r>
            <a:r>
              <a:rPr lang="vi-VN" sz="2800" dirty="0" smtClean="0"/>
              <a:t>pozitiv, </a:t>
            </a:r>
            <a:endParaRPr lang="ro-RO" sz="2800" dirty="0" smtClean="0"/>
          </a:p>
          <a:p>
            <a:pPr marL="804863" indent="-273050">
              <a:buFontTx/>
              <a:buChar char="-"/>
            </a:pPr>
            <a:r>
              <a:rPr lang="vi-VN" sz="2800" dirty="0" smtClean="0"/>
              <a:t>precum şi predicţia cazurilor.</a:t>
            </a:r>
            <a:endParaRPr lang="ro-R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Evaluarea operațională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716878"/>
          </a:xfrm>
        </p:spPr>
        <p:txBody>
          <a:bodyPr/>
          <a:lstStyle/>
          <a:p>
            <a:r>
              <a:rPr lang="ro-RO" dirty="0" smtClean="0"/>
              <a:t>Eficiența </a:t>
            </a:r>
            <a:r>
              <a:rPr lang="vi-VN" dirty="0" smtClean="0"/>
              <a:t>programului este în corelaţie cu </a:t>
            </a:r>
            <a:r>
              <a:rPr lang="vi-VN" dirty="0" smtClean="0">
                <a:solidFill>
                  <a:srgbClr val="FFFF00"/>
                </a:solidFill>
              </a:rPr>
              <a:t>numărul cazurilor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>
                <a:solidFill>
                  <a:srgbClr val="FFFF00"/>
                </a:solidFill>
              </a:rPr>
              <a:t>detectate şi tratate în populaţie</a:t>
            </a:r>
            <a:r>
              <a:rPr lang="vi-VN" dirty="0" smtClean="0"/>
              <a:t>, 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>
                <a:latin typeface="Arial" pitchFamily="34" charset="0"/>
                <a:cs typeface="Arial" pitchFamily="34" charset="0"/>
              </a:rPr>
              <a:t>Eficiența </a:t>
            </a:r>
            <a:r>
              <a:rPr lang="vi-VN" b="1" dirty="0" smtClean="0">
                <a:latin typeface="Arial" pitchFamily="34" charset="0"/>
                <a:cs typeface="Arial" pitchFamily="34" charset="0"/>
              </a:rPr>
              <a:t>programului</a:t>
            </a:r>
            <a:endParaRPr lang="ro-RO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643998" cy="5000660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>
                <a:solidFill>
                  <a:srgbClr val="FFFF00"/>
                </a:solidFill>
              </a:rPr>
              <a:t>Sensibilitatea testului</a:t>
            </a:r>
            <a:r>
              <a:rPr lang="vi-VN" dirty="0" smtClean="0"/>
              <a:t>: cu cât sensibilitatea e mai mare, cu atât va</a:t>
            </a:r>
            <a:r>
              <a:rPr lang="ro-RO" dirty="0" smtClean="0"/>
              <a:t> </a:t>
            </a:r>
            <a:r>
              <a:rPr lang="vi-VN" dirty="0" smtClean="0"/>
              <a:t>detecta mai multe cazuri.</a:t>
            </a:r>
          </a:p>
          <a:p>
            <a:r>
              <a:rPr lang="vi-VN" dirty="0" smtClean="0">
                <a:solidFill>
                  <a:srgbClr val="FFFF00"/>
                </a:solidFill>
              </a:rPr>
              <a:t>Prevalenţa bolii</a:t>
            </a:r>
            <a:r>
              <a:rPr lang="vi-VN" dirty="0" smtClean="0"/>
              <a:t>: prevalenţa cazurilor nedepistate depinde nu numai de</a:t>
            </a:r>
            <a:r>
              <a:rPr lang="ro-RO" dirty="0" smtClean="0"/>
              <a:t> </a:t>
            </a:r>
            <a:r>
              <a:rPr lang="vi-VN" dirty="0" smtClean="0"/>
              <a:t>incidenţa bolii, ci şi de sistemul de supraveghere şi de asistenţă</a:t>
            </a:r>
            <a:r>
              <a:rPr lang="ro-RO" dirty="0" smtClean="0"/>
              <a:t> </a:t>
            </a:r>
            <a:r>
              <a:rPr lang="vi-VN" dirty="0" smtClean="0"/>
              <a:t>medicală.</a:t>
            </a:r>
          </a:p>
          <a:p>
            <a:r>
              <a:rPr lang="vi-VN" dirty="0" smtClean="0">
                <a:solidFill>
                  <a:srgbClr val="FFFF00"/>
                </a:solidFill>
              </a:rPr>
              <a:t>Extinderea programelor screening anterioare</a:t>
            </a:r>
            <a:r>
              <a:rPr lang="vi-VN" dirty="0" smtClean="0"/>
              <a:t>:</a:t>
            </a:r>
          </a:p>
          <a:p>
            <a:pPr marL="723900" indent="-273050">
              <a:buFontTx/>
              <a:buChar char="-"/>
            </a:pPr>
            <a:r>
              <a:rPr lang="vi-VN" u="sng" dirty="0" smtClean="0"/>
              <a:t>Numărul cazurilor</a:t>
            </a:r>
            <a:r>
              <a:rPr lang="vi-VN" dirty="0" smtClean="0"/>
              <a:t> depistate scade în cazul screening-ului repetat</a:t>
            </a:r>
            <a:r>
              <a:rPr lang="ro-RO" dirty="0" smtClean="0"/>
              <a:t> </a:t>
            </a:r>
          </a:p>
          <a:p>
            <a:pPr marL="723900" indent="-273050">
              <a:buFontTx/>
              <a:buChar char="-"/>
            </a:pPr>
            <a:r>
              <a:rPr lang="vi-VN" dirty="0" smtClean="0"/>
              <a:t>Se impune ca </a:t>
            </a:r>
            <a:r>
              <a:rPr lang="vi-VN" u="sng" dirty="0" smtClean="0"/>
              <a:t>intervalul între testări </a:t>
            </a:r>
            <a:r>
              <a:rPr lang="vi-VN" dirty="0" smtClean="0"/>
              <a:t>să fie suficient de mare pentru ca</a:t>
            </a:r>
            <a:r>
              <a:rPr lang="ro-RO" dirty="0" smtClean="0"/>
              <a:t> </a:t>
            </a:r>
            <a:r>
              <a:rPr lang="vi-VN" dirty="0" smtClean="0"/>
              <a:t>screening-ul să fie cost-eficient.</a:t>
            </a:r>
          </a:p>
          <a:p>
            <a:r>
              <a:rPr lang="vi-VN" dirty="0" smtClean="0">
                <a:solidFill>
                  <a:srgbClr val="FFFF00"/>
                </a:solidFill>
              </a:rPr>
              <a:t>Comportamentul populaţiei </a:t>
            </a:r>
            <a:r>
              <a:rPr lang="vi-VN" dirty="0" smtClean="0"/>
              <a:t>faţă de testare: cu cât rata de participare</a:t>
            </a:r>
            <a:r>
              <a:rPr lang="ro-RO" dirty="0" smtClean="0"/>
              <a:t> </a:t>
            </a:r>
            <a:r>
              <a:rPr lang="vi-VN" dirty="0" smtClean="0"/>
              <a:t>este mai ridicată, cu atât screening-ul este mai eficient.</a:t>
            </a:r>
          </a:p>
          <a:p>
            <a:r>
              <a:rPr lang="vi-VN" dirty="0" smtClean="0"/>
              <a:t>Numărul cazurilor depistate creşte în cazul efectuării </a:t>
            </a:r>
            <a:r>
              <a:rPr lang="vi-VN" dirty="0" smtClean="0">
                <a:solidFill>
                  <a:srgbClr val="FFFF00"/>
                </a:solidFill>
              </a:rPr>
              <a:t>screening-ului</a:t>
            </a:r>
            <a:r>
              <a:rPr lang="ro-RO" dirty="0" smtClean="0">
                <a:solidFill>
                  <a:srgbClr val="FFFF00"/>
                </a:solidFill>
              </a:rPr>
              <a:t> multifazic </a:t>
            </a:r>
            <a:endParaRPr lang="ro-RO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b="1" dirty="0" smtClean="0"/>
              <a:t>Evaluarea rezultatelor sau impactului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 smtClean="0"/>
              <a:t>E</a:t>
            </a:r>
            <a:r>
              <a:rPr lang="vi-VN" dirty="0" smtClean="0"/>
              <a:t>valuarea impactului</a:t>
            </a:r>
            <a:r>
              <a:rPr lang="ro-RO" dirty="0" smtClean="0"/>
              <a:t> = </a:t>
            </a:r>
            <a:r>
              <a:rPr lang="vi-VN" dirty="0" smtClean="0"/>
              <a:t>eficienţa </a:t>
            </a:r>
            <a:r>
              <a:rPr lang="vi-VN" dirty="0" smtClean="0">
                <a:solidFill>
                  <a:srgbClr val="FFFF00"/>
                </a:solidFill>
              </a:rPr>
              <a:t>programului de a </a:t>
            </a:r>
            <a:r>
              <a:rPr lang="vi-VN" dirty="0" smtClean="0"/>
              <a:t>reduce incidenţa şi</a:t>
            </a:r>
            <a:r>
              <a:rPr lang="ro-RO" dirty="0" smtClean="0"/>
              <a:t> </a:t>
            </a:r>
            <a:r>
              <a:rPr lang="vi-VN" dirty="0" smtClean="0"/>
              <a:t>mortalitatea prin boala testată.</a:t>
            </a:r>
            <a:endParaRPr lang="ro-RO" dirty="0" smtClean="0"/>
          </a:p>
          <a:p>
            <a:r>
              <a:rPr lang="it-IT" dirty="0" smtClean="0"/>
              <a:t>necesită </a:t>
            </a:r>
            <a:r>
              <a:rPr lang="it-IT" dirty="0" smtClean="0">
                <a:solidFill>
                  <a:srgbClr val="FFFF00"/>
                </a:solidFill>
              </a:rPr>
              <a:t>urmărirea pe termen lung </a:t>
            </a:r>
            <a:r>
              <a:rPr lang="it-IT" dirty="0" smtClean="0"/>
              <a:t>a unei populaţii</a:t>
            </a:r>
            <a:r>
              <a:rPr lang="ro-RO" dirty="0" smtClean="0"/>
              <a:t> numeroase.</a:t>
            </a:r>
          </a:p>
          <a:p>
            <a:r>
              <a:rPr lang="vi-VN" dirty="0" smtClean="0"/>
              <a:t>se utilizează măsurarea unor </a:t>
            </a:r>
            <a:r>
              <a:rPr lang="vi-VN" dirty="0" smtClean="0">
                <a:solidFill>
                  <a:srgbClr val="FFFF00"/>
                </a:solidFill>
              </a:rPr>
              <a:t>rezultate intermediare</a:t>
            </a:r>
            <a:r>
              <a:rPr lang="ro-RO" dirty="0" smtClean="0">
                <a:solidFill>
                  <a:srgbClr val="FFFF00"/>
                </a:solidFill>
              </a:rPr>
              <a:t> </a:t>
            </a:r>
            <a:r>
              <a:rPr lang="vi-VN" dirty="0" smtClean="0"/>
              <a:t>: stadiul în momentul diagnosticării şi supravieţuirea (rata fatalităţii), disponibile în primii ani după introducerea programului</a:t>
            </a:r>
            <a:endParaRPr lang="ro-RO" dirty="0" smtClean="0"/>
          </a:p>
          <a:p>
            <a:r>
              <a:rPr lang="vi-VN" dirty="0" smtClean="0"/>
              <a:t>screening de succes</a:t>
            </a:r>
            <a:r>
              <a:rPr lang="ro-RO" dirty="0" smtClean="0"/>
              <a:t>:</a:t>
            </a:r>
            <a:r>
              <a:rPr lang="vi-VN" dirty="0" smtClean="0"/>
              <a:t> </a:t>
            </a:r>
            <a:endParaRPr lang="ro-RO" dirty="0" smtClean="0"/>
          </a:p>
          <a:p>
            <a:pPr marL="804863" indent="-354013">
              <a:buFontTx/>
              <a:buChar char="-"/>
              <a:tabLst>
                <a:tab pos="723900" algn="l"/>
              </a:tabLst>
            </a:pPr>
            <a:r>
              <a:rPr lang="vi-VN" dirty="0" smtClean="0"/>
              <a:t>cazurile de boală </a:t>
            </a:r>
            <a:r>
              <a:rPr lang="ro-RO" dirty="0" smtClean="0"/>
              <a:t>în </a:t>
            </a:r>
            <a:r>
              <a:rPr lang="vi-VN" dirty="0" smtClean="0">
                <a:solidFill>
                  <a:srgbClr val="FFFF00"/>
                </a:solidFill>
              </a:rPr>
              <a:t>stadii mai puţin avansate</a:t>
            </a:r>
            <a:r>
              <a:rPr lang="vi-VN" dirty="0" smtClean="0"/>
              <a:t>, </a:t>
            </a:r>
            <a:endParaRPr lang="ro-RO" dirty="0" smtClean="0"/>
          </a:p>
          <a:p>
            <a:pPr marL="804863" indent="-354013">
              <a:buFontTx/>
              <a:buChar char="-"/>
              <a:tabLst>
                <a:tab pos="723900" algn="l"/>
              </a:tabLst>
            </a:pPr>
            <a:r>
              <a:rPr lang="vi-VN" dirty="0" smtClean="0"/>
              <a:t>riscul de deces prin boala respectivă trebuie să </a:t>
            </a:r>
            <a:r>
              <a:rPr lang="vi-VN" dirty="0" smtClean="0">
                <a:solidFill>
                  <a:srgbClr val="FFFF00"/>
                </a:solidFill>
              </a:rPr>
              <a:t>fie mai redus la cazurile detectate prin screening</a:t>
            </a:r>
            <a:r>
              <a:rPr lang="ro-RO" dirty="0" smtClean="0"/>
              <a:t> </a:t>
            </a:r>
            <a:r>
              <a:rPr lang="vi-VN" dirty="0" smtClean="0"/>
              <a:t>comparativ cu cazurile diagnosticate în fază simptomatică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OBIECTIVE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Clinică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individual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: scopul este 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depistarea precoce a</a:t>
            </a:r>
            <a:r>
              <a:rPr lang="ro-RO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boli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i, înaintea apariţiei simptomelor, când prognosticul este favorabil prin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instituirea tratamentului înainte ca boala să devină clinic manifestă.</a:t>
            </a:r>
          </a:p>
          <a:p>
            <a:r>
              <a:rPr lang="ro-RO" sz="28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ănăt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ate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public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(comunit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ar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): scopul este de a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descoperi în mod eficient 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persoanele afectate de boală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, în vederea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tratamentului precoce, în cadrul programelor de profilaxie şi control la nivel populaţional.</a:t>
            </a:r>
            <a:endParaRPr lang="ro-RO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3200" b="1" dirty="0" smtClean="0">
                <a:latin typeface="Tahoma (Headings)"/>
              </a:rPr>
              <a:t>Criteriile de justificare a </a:t>
            </a:r>
            <a:r>
              <a:rPr lang="ro-RO" sz="3200" b="1" dirty="0" smtClean="0">
                <a:latin typeface="Tahoma (Headings)"/>
              </a:rPr>
              <a:t> s</a:t>
            </a:r>
            <a:r>
              <a:rPr lang="vi-VN" sz="3200" b="1" dirty="0" smtClean="0">
                <a:latin typeface="Tahoma (Headings)"/>
              </a:rPr>
              <a:t>creeningului în sănătatea publică</a:t>
            </a:r>
            <a:endParaRPr lang="ro-RO" sz="3200" dirty="0">
              <a:latin typeface="Tahoma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429684" cy="507444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Boala pentru care se efectuează screening trebuie să constituie </a:t>
            </a:r>
            <a:r>
              <a:rPr lang="pt-BR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o-RO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problemă importantă de sănătate public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ă (boală gravă, prevalenţă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ridicată).</a:t>
            </a:r>
          </a:p>
          <a:p>
            <a:pPr>
              <a:buFont typeface="+mj-lt"/>
              <a:buAutoNum type="arabicPeriod"/>
            </a:pP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tratament cu eficienţă demonstrat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ă trebuie să poată fi administrat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ubiecţilor la care s-a diagnosticat boala.</a:t>
            </a:r>
          </a:p>
          <a:p>
            <a:pPr>
              <a:buFont typeface="+mj-lt"/>
              <a:buAutoNum type="arabicPeriod"/>
            </a:pP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Mijloacele potrivite de diagnostic şi tratament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trebuie să fie disponibile.</a:t>
            </a:r>
          </a:p>
          <a:p>
            <a:pPr>
              <a:buFont typeface="+mj-lt"/>
              <a:buAutoNum type="arabicPeriod"/>
            </a:pPr>
            <a:r>
              <a:rPr lang="vi-VN" sz="1600" dirty="0" smtClean="0">
                <a:latin typeface="Arial" pitchFamily="34" charset="0"/>
                <a:cs typeface="Arial" pitchFamily="34" charset="0"/>
              </a:rPr>
              <a:t>Boala trebuie să fie </a:t>
            </a: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decelabilă în timpul fazei de latenţă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sau la debutul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fazei clinice.</a:t>
            </a:r>
          </a:p>
          <a:p>
            <a:pPr>
              <a:buFont typeface="+mj-lt"/>
              <a:buAutoNum type="arabicPeriod"/>
            </a:pPr>
            <a:r>
              <a:rPr lang="vi-VN" sz="1600" dirty="0" smtClean="0">
                <a:latin typeface="Arial" pitchFamily="34" charset="0"/>
                <a:cs typeface="Arial" pitchFamily="34" charset="0"/>
              </a:rPr>
              <a:t>Trebuie să existe un </a:t>
            </a: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test sau o examinare eficientă disponibilă.</a:t>
            </a:r>
          </a:p>
          <a:p>
            <a:pPr>
              <a:buFont typeface="+mj-lt"/>
              <a:buAutoNum type="arabicPeriod"/>
            </a:pPr>
            <a:r>
              <a:rPr lang="vi-VN" sz="1600" dirty="0" smtClean="0">
                <a:latin typeface="Arial" pitchFamily="34" charset="0"/>
                <a:cs typeface="Arial" pitchFamily="34" charset="0"/>
              </a:rPr>
              <a:t>Testul utilizat trebuie să fie </a:t>
            </a: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acceptabil pentru populaţie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Istoria naturală a bolii trebuie cunoscută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, în special evoluţia de la faza delatenţă la faza simptomatică.</a:t>
            </a:r>
            <a:endParaRPr lang="ro-RO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Alegerea subiecţilor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care vor primi un tratament trebuie să corespundă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 unor criterii prestabilite.</a:t>
            </a:r>
          </a:p>
          <a:p>
            <a:pPr>
              <a:buFont typeface="+mj-lt"/>
              <a:buAutoNum type="arabicPeriod"/>
            </a:pP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Costul testării screening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pentru decelarea cazurilor (incluzând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diagnosticul şi tratamentul bolnavilor descoperiţi) nu trebuie să fie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disproporţionat în raport cu costul global al îngrijirilor medicale impuse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de boala depistată tardiv.</a:t>
            </a:r>
          </a:p>
          <a:p>
            <a:pPr>
              <a:buFont typeface="+mj-lt"/>
              <a:buAutoNum type="arabicPeriod"/>
            </a:pPr>
            <a:r>
              <a:rPr lang="vi-VN" sz="1600" dirty="0" smtClean="0">
                <a:latin typeface="Arial" pitchFamily="34" charset="0"/>
                <a:cs typeface="Arial" pitchFamily="34" charset="0"/>
              </a:rPr>
              <a:t>Este necesară asigurarea </a:t>
            </a:r>
            <a:r>
              <a:rPr lang="vi-VN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continuităţii acţiunilor de decelare a cazurilor</a:t>
            </a:r>
            <a:r>
              <a:rPr lang="ro-RO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prin testul screening, fără a considera testarea ca o operaţie executată o</a:t>
            </a:r>
            <a:r>
              <a:rPr lang="ro-RO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dată pentru totdeauna.</a:t>
            </a:r>
            <a:endParaRPr lang="ro-RO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Beneficii screeneing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vi-VN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Îmbunătăţirea prognosticului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sau vindecarea majorităţii cazurilor decelate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 prin screening;</a:t>
            </a:r>
          </a:p>
          <a:p>
            <a:pPr>
              <a:spcBef>
                <a:spcPts val="1200"/>
              </a:spcBef>
            </a:pPr>
            <a:r>
              <a:rPr lang="ro-RO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Tratament mai puţin radical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necesar pentru a vindeca unele cazuri diagnosticate precoce;</a:t>
            </a:r>
          </a:p>
          <a:p>
            <a:pPr>
              <a:spcBef>
                <a:spcPts val="1200"/>
              </a:spcBef>
            </a:pPr>
            <a:r>
              <a:rPr lang="ro-RO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Economie de resurse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, în special în termeni de reducere a costurilor pentru tratament mai puţin radical.</a:t>
            </a:r>
            <a:endParaRPr lang="ro-RO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Dezavantaje screeneing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FF00"/>
                </a:solidFill>
              </a:rPr>
              <a:t>Tratament</a:t>
            </a:r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 err="1" smtClean="0">
                <a:solidFill>
                  <a:srgbClr val="FFFF00"/>
                </a:solidFill>
              </a:rPr>
              <a:t>în</a:t>
            </a:r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 err="1" smtClean="0">
                <a:solidFill>
                  <a:srgbClr val="FFFF00"/>
                </a:solidFill>
              </a:rPr>
              <a:t>exces</a:t>
            </a:r>
            <a:r>
              <a:rPr lang="es-ES" dirty="0" smtClean="0"/>
              <a:t> al </a:t>
            </a:r>
            <a:r>
              <a:rPr lang="es-ES" dirty="0" err="1" smtClean="0"/>
              <a:t>anomaliilor</a:t>
            </a:r>
            <a:r>
              <a:rPr lang="es-ES" dirty="0" smtClean="0"/>
              <a:t> la </a:t>
            </a:r>
            <a:r>
              <a:rPr lang="es-ES" dirty="0" err="1" smtClean="0"/>
              <a:t>limită</a:t>
            </a:r>
            <a:r>
              <a:rPr lang="es-ES" dirty="0" smtClean="0"/>
              <a:t> (cancere);</a:t>
            </a:r>
          </a:p>
          <a:p>
            <a:r>
              <a:rPr lang="ro-RO" dirty="0" smtClean="0"/>
              <a:t>Persoanele cu </a:t>
            </a:r>
            <a:r>
              <a:rPr lang="ro-RO" dirty="0" smtClean="0">
                <a:solidFill>
                  <a:srgbClr val="FFFF00"/>
                </a:solidFill>
              </a:rPr>
              <a:t>rezultat fals negativ </a:t>
            </a:r>
            <a:r>
              <a:rPr lang="ro-RO" dirty="0" smtClean="0"/>
              <a:t>nu sunt depistate;</a:t>
            </a:r>
          </a:p>
          <a:p>
            <a:r>
              <a:rPr lang="it-IT" dirty="0" smtClean="0"/>
              <a:t>Posibilă anxietate, morbiditate şi mortalitate asociate investigaţiilor la</a:t>
            </a:r>
            <a:r>
              <a:rPr lang="ro-RO" dirty="0" smtClean="0"/>
              <a:t> indivizii cu </a:t>
            </a:r>
            <a:r>
              <a:rPr lang="ro-RO" dirty="0" smtClean="0">
                <a:solidFill>
                  <a:srgbClr val="FFFF00"/>
                </a:solidFill>
              </a:rPr>
              <a:t>rezultat fals pozitiv</a:t>
            </a:r>
            <a:r>
              <a:rPr lang="ro-RO" dirty="0" smtClean="0"/>
              <a:t>;</a:t>
            </a:r>
          </a:p>
          <a:p>
            <a:r>
              <a:rPr lang="ro-RO" dirty="0" smtClean="0">
                <a:solidFill>
                  <a:srgbClr val="FFFF00"/>
                </a:solidFill>
              </a:rPr>
              <a:t>Reacţii adverse posibile </a:t>
            </a:r>
            <a:r>
              <a:rPr lang="ro-RO" dirty="0" smtClean="0"/>
              <a:t>la efectuarea testului.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dirty="0" smtClean="0"/>
              <a:t>Calitățile unui test screening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60150"/>
          </a:xfrm>
        </p:spPr>
        <p:txBody>
          <a:bodyPr>
            <a:normAutofit fontScale="62500" lnSpcReduction="20000"/>
          </a:bodyPr>
          <a:lstStyle/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abilitatea de a </a:t>
            </a:r>
            <a:r>
              <a:rPr lang="ro-RO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detecta real pozitivii şi real negativii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(sensibilitate şi specificitate cât mai ridicate);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să poată fi </a:t>
            </a:r>
            <a:r>
              <a:rPr lang="vi-VN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administrat unui mare număr de persoane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să fie 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rapid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atât în ceea ce priveşte efectuarea testului, cât şi în obţinerea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rezultatelor;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să fie 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repetabil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să fie </a:t>
            </a:r>
            <a:r>
              <a:rPr lang="it-IT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acceptabil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pentru persoanele testate (rapid, nedureros);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să fie 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puţin costisitor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ca material şi procedură, dar şi ca număr de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personal necesar;</a:t>
            </a:r>
          </a:p>
          <a:p>
            <a:pPr marL="582930" indent="-51435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să aibă </a:t>
            </a:r>
            <a:r>
              <a:rPr lang="vi-VN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puţine efecte secundare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şi să fie pe cât posibil neinvaziv.</a:t>
            </a:r>
            <a:endParaRPr lang="ro-RO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244</TotalTime>
  <Words>2004</Words>
  <Application>Microsoft Office PowerPoint</Application>
  <PresentationFormat>Expunere pe ecran (4:3)</PresentationFormat>
  <Paragraphs>175</Paragraphs>
  <Slides>43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43</vt:i4>
      </vt:variant>
    </vt:vector>
  </HeadingPairs>
  <TitlesOfParts>
    <vt:vector size="52" baseType="lpstr">
      <vt:lpstr>Arial</vt:lpstr>
      <vt:lpstr>Consolas</vt:lpstr>
      <vt:lpstr>Corbel</vt:lpstr>
      <vt:lpstr>Tahoma</vt:lpstr>
      <vt:lpstr>Tahoma (Headings)</vt:lpstr>
      <vt:lpstr>Wingdings</vt:lpstr>
      <vt:lpstr>Wingdings 2</vt:lpstr>
      <vt:lpstr>Wingdings 3</vt:lpstr>
      <vt:lpstr>Metro</vt:lpstr>
      <vt:lpstr>SCREENING</vt:lpstr>
      <vt:lpstr>DEFINIȚIE</vt:lpstr>
      <vt:lpstr>Prezentare PowerPoint</vt:lpstr>
      <vt:lpstr>Teste screening vs. Teste diagnostice</vt:lpstr>
      <vt:lpstr>OBIECTIVE</vt:lpstr>
      <vt:lpstr>Criteriile de justificare a  screeningului în sănătatea publică</vt:lpstr>
      <vt:lpstr>Beneficii screeneing</vt:lpstr>
      <vt:lpstr>Dezavantaje screeneing</vt:lpstr>
      <vt:lpstr>Calitățile unui test screening</vt:lpstr>
      <vt:lpstr>Tipuri de screening</vt:lpstr>
      <vt:lpstr>Sreening unic</vt:lpstr>
      <vt:lpstr>Screening repetat</vt:lpstr>
      <vt:lpstr>Screening simplu</vt:lpstr>
      <vt:lpstr>Screening multiplu</vt:lpstr>
      <vt:lpstr>Evaluarea screening-ului</vt:lpstr>
      <vt:lpstr>Validitatea testului screening</vt:lpstr>
      <vt:lpstr>Screening</vt:lpstr>
      <vt:lpstr>SENSIBILITATEA</vt:lpstr>
      <vt:lpstr>Sensibilitatea</vt:lpstr>
      <vt:lpstr>SPECIFICITATEA</vt:lpstr>
      <vt:lpstr>Prezentare PowerPoint</vt:lpstr>
      <vt:lpstr>Exercițiu</vt:lpstr>
      <vt:lpstr>Teste cu rezultate cantitative</vt:lpstr>
      <vt:lpstr>Prezentare PowerPoint</vt:lpstr>
      <vt:lpstr>Teste cu Sensibilitate ridicată</vt:lpstr>
      <vt:lpstr>Teste cu sensibilitate mică</vt:lpstr>
      <vt:lpstr>Curba ROC (receiver operating characteristic)</vt:lpstr>
      <vt:lpstr>Curba ROC</vt:lpstr>
      <vt:lpstr>Utilizarea curbelor ROC</vt:lpstr>
      <vt:lpstr>Utiilzarea testelor cu Se mare</vt:lpstr>
      <vt:lpstr>Utiilzarea testelor cu Spe mare</vt:lpstr>
      <vt:lpstr>Utilizarea testelor multiple</vt:lpstr>
      <vt:lpstr>Teste screening combinate în serie</vt:lpstr>
      <vt:lpstr>Teste screening combinate în paralel</vt:lpstr>
      <vt:lpstr>Valoarea predictivă a testului screening</vt:lpstr>
      <vt:lpstr>Valoarea predictivă pozitivă (VPP)</vt:lpstr>
      <vt:lpstr>Teorema lui Bayes</vt:lpstr>
      <vt:lpstr>Valoarea predictivă negativă (VPN)</vt:lpstr>
      <vt:lpstr>Exercițiu</vt:lpstr>
      <vt:lpstr>Evaluarea operațională</vt:lpstr>
      <vt:lpstr>Evaluarea operațională</vt:lpstr>
      <vt:lpstr>Eficiența programului</vt:lpstr>
      <vt:lpstr>Evaluarea rezultatelor sau impactului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Sorin Nicolae Dinescu</dc:creator>
  <cp:lastModifiedBy>WINDOWS</cp:lastModifiedBy>
  <cp:revision>31</cp:revision>
  <dcterms:created xsi:type="dcterms:W3CDTF">2009-05-15T09:25:35Z</dcterms:created>
  <dcterms:modified xsi:type="dcterms:W3CDTF">2020-06-03T14:02:55Z</dcterms:modified>
</cp:coreProperties>
</file>