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83" r:id="rId10"/>
    <p:sldId id="28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5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8718" y="2468625"/>
            <a:ext cx="6816928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960"/>
            <a:fld id="{C16525B2-4347-4F72-BAF7-76B19438D329}" type="datetimeFigureOut">
              <a:rPr lang="en-US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11/23/2020</a:t>
            </a:fld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960"/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960"/>
            <a:fld id="{80F073CC-40D5-4B23-8DF0-9BD0A0C12F2C}" type="slidenum">
              <a:rPr lang="en-US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‹#›</a:t>
            </a:fld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8718" y="2468625"/>
            <a:ext cx="6816928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6960"/>
            <a:fld id="{C16525B2-4347-4F72-BAF7-76B19438D329}" type="datetimeFigureOut">
              <a:rPr lang="en-US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11/23/2020</a:t>
            </a:fld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6960"/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6960"/>
            <a:fld id="{80F073CC-40D5-4B23-8DF0-9BD0A0C12F2C}" type="slidenum">
              <a:rPr lang="en-US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‹#›</a:t>
            </a:fld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B0B5-4515-4355-B1BB-71EBEB68014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C4E2-A31C-4494-80F0-84315F2D8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718" y="429326"/>
            <a:ext cx="6816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18" y="2468625"/>
            <a:ext cx="6816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5284" y="9981832"/>
            <a:ext cx="2423796" cy="278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960"/>
            <a:endParaRPr lang="ro-RO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718" y="9981832"/>
            <a:ext cx="1742103" cy="278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960"/>
            <a:fld id="{1D8BD707-D9CF-40AE-B4C6-C98DA3205C09}" type="datetimeFigureOut">
              <a:rPr lang="en-US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11/23/2020</a:t>
            </a:fld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53543" y="9981832"/>
            <a:ext cx="1742103" cy="278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960"/>
            <a:fld id="{B6F15528-21DE-4FAA-801E-634DDDAF4B2B}" type="slidenum">
              <a:rPr lang="ro-RO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‹#›</a:t>
            </a:fld>
            <a:endParaRPr lang="ro-RO" sz="18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8480">
        <a:defRPr>
          <a:latin typeface="+mn-lt"/>
          <a:ea typeface="+mn-ea"/>
          <a:cs typeface="+mn-cs"/>
        </a:defRPr>
      </a:lvl2pPr>
      <a:lvl3pPr marL="916960">
        <a:defRPr>
          <a:latin typeface="+mn-lt"/>
          <a:ea typeface="+mn-ea"/>
          <a:cs typeface="+mn-cs"/>
        </a:defRPr>
      </a:lvl3pPr>
      <a:lvl4pPr marL="1375440">
        <a:defRPr>
          <a:latin typeface="+mn-lt"/>
          <a:ea typeface="+mn-ea"/>
          <a:cs typeface="+mn-cs"/>
        </a:defRPr>
      </a:lvl4pPr>
      <a:lvl5pPr marL="1833921">
        <a:defRPr>
          <a:latin typeface="+mn-lt"/>
          <a:ea typeface="+mn-ea"/>
          <a:cs typeface="+mn-cs"/>
        </a:defRPr>
      </a:lvl5pPr>
      <a:lvl6pPr marL="2292401">
        <a:defRPr>
          <a:latin typeface="+mn-lt"/>
          <a:ea typeface="+mn-ea"/>
          <a:cs typeface="+mn-cs"/>
        </a:defRPr>
      </a:lvl6pPr>
      <a:lvl7pPr marL="2750881">
        <a:defRPr>
          <a:latin typeface="+mn-lt"/>
          <a:ea typeface="+mn-ea"/>
          <a:cs typeface="+mn-cs"/>
        </a:defRPr>
      </a:lvl7pPr>
      <a:lvl8pPr marL="3209361">
        <a:defRPr>
          <a:latin typeface="+mn-lt"/>
          <a:ea typeface="+mn-ea"/>
          <a:cs typeface="+mn-cs"/>
        </a:defRPr>
      </a:lvl8pPr>
      <a:lvl9pPr marL="36678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8480">
        <a:defRPr>
          <a:latin typeface="+mn-lt"/>
          <a:ea typeface="+mn-ea"/>
          <a:cs typeface="+mn-cs"/>
        </a:defRPr>
      </a:lvl2pPr>
      <a:lvl3pPr marL="916960">
        <a:defRPr>
          <a:latin typeface="+mn-lt"/>
          <a:ea typeface="+mn-ea"/>
          <a:cs typeface="+mn-cs"/>
        </a:defRPr>
      </a:lvl3pPr>
      <a:lvl4pPr marL="1375440">
        <a:defRPr>
          <a:latin typeface="+mn-lt"/>
          <a:ea typeface="+mn-ea"/>
          <a:cs typeface="+mn-cs"/>
        </a:defRPr>
      </a:lvl4pPr>
      <a:lvl5pPr marL="1833921">
        <a:defRPr>
          <a:latin typeface="+mn-lt"/>
          <a:ea typeface="+mn-ea"/>
          <a:cs typeface="+mn-cs"/>
        </a:defRPr>
      </a:lvl5pPr>
      <a:lvl6pPr marL="2292401">
        <a:defRPr>
          <a:latin typeface="+mn-lt"/>
          <a:ea typeface="+mn-ea"/>
          <a:cs typeface="+mn-cs"/>
        </a:defRPr>
      </a:lvl6pPr>
      <a:lvl7pPr marL="2750881">
        <a:defRPr>
          <a:latin typeface="+mn-lt"/>
          <a:ea typeface="+mn-ea"/>
          <a:cs typeface="+mn-cs"/>
        </a:defRPr>
      </a:lvl7pPr>
      <a:lvl8pPr marL="3209361">
        <a:defRPr>
          <a:latin typeface="+mn-lt"/>
          <a:ea typeface="+mn-ea"/>
          <a:cs typeface="+mn-cs"/>
        </a:defRPr>
      </a:lvl8pPr>
      <a:lvl9pPr marL="366784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718" y="429326"/>
            <a:ext cx="6816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18" y="2468625"/>
            <a:ext cx="68169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5284" y="9981832"/>
            <a:ext cx="2423796" cy="278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960"/>
            <a:endParaRPr lang="ro-RO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718" y="9981832"/>
            <a:ext cx="1742103" cy="278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960"/>
            <a:fld id="{1D8BD707-D9CF-40AE-B4C6-C98DA3205C09}" type="datetimeFigureOut">
              <a:rPr lang="en-US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11/23/2020</a:t>
            </a:fld>
            <a:endParaRPr lang="en-US" sz="18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53543" y="9981832"/>
            <a:ext cx="1742103" cy="278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6960"/>
            <a:fld id="{B6F15528-21DE-4FAA-801E-634DDDAF4B2B}" type="slidenum">
              <a:rPr lang="ro-RO" sz="1805" smtClean="0">
                <a:solidFill>
                  <a:prstClr val="black">
                    <a:tint val="75000"/>
                  </a:prstClr>
                </a:solidFill>
              </a:rPr>
              <a:pPr defTabSz="916960"/>
              <a:t>‹#›</a:t>
            </a:fld>
            <a:endParaRPr lang="ro-RO" sz="18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8480">
        <a:defRPr>
          <a:latin typeface="+mn-lt"/>
          <a:ea typeface="+mn-ea"/>
          <a:cs typeface="+mn-cs"/>
        </a:defRPr>
      </a:lvl2pPr>
      <a:lvl3pPr marL="916960">
        <a:defRPr>
          <a:latin typeface="+mn-lt"/>
          <a:ea typeface="+mn-ea"/>
          <a:cs typeface="+mn-cs"/>
        </a:defRPr>
      </a:lvl3pPr>
      <a:lvl4pPr marL="1375440">
        <a:defRPr>
          <a:latin typeface="+mn-lt"/>
          <a:ea typeface="+mn-ea"/>
          <a:cs typeface="+mn-cs"/>
        </a:defRPr>
      </a:lvl4pPr>
      <a:lvl5pPr marL="1833921">
        <a:defRPr>
          <a:latin typeface="+mn-lt"/>
          <a:ea typeface="+mn-ea"/>
          <a:cs typeface="+mn-cs"/>
        </a:defRPr>
      </a:lvl5pPr>
      <a:lvl6pPr marL="2292401">
        <a:defRPr>
          <a:latin typeface="+mn-lt"/>
          <a:ea typeface="+mn-ea"/>
          <a:cs typeface="+mn-cs"/>
        </a:defRPr>
      </a:lvl6pPr>
      <a:lvl7pPr marL="2750881">
        <a:defRPr>
          <a:latin typeface="+mn-lt"/>
          <a:ea typeface="+mn-ea"/>
          <a:cs typeface="+mn-cs"/>
        </a:defRPr>
      </a:lvl7pPr>
      <a:lvl8pPr marL="3209361">
        <a:defRPr>
          <a:latin typeface="+mn-lt"/>
          <a:ea typeface="+mn-ea"/>
          <a:cs typeface="+mn-cs"/>
        </a:defRPr>
      </a:lvl8pPr>
      <a:lvl9pPr marL="36678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8480">
        <a:defRPr>
          <a:latin typeface="+mn-lt"/>
          <a:ea typeface="+mn-ea"/>
          <a:cs typeface="+mn-cs"/>
        </a:defRPr>
      </a:lvl2pPr>
      <a:lvl3pPr marL="916960">
        <a:defRPr>
          <a:latin typeface="+mn-lt"/>
          <a:ea typeface="+mn-ea"/>
          <a:cs typeface="+mn-cs"/>
        </a:defRPr>
      </a:lvl3pPr>
      <a:lvl4pPr marL="1375440">
        <a:defRPr>
          <a:latin typeface="+mn-lt"/>
          <a:ea typeface="+mn-ea"/>
          <a:cs typeface="+mn-cs"/>
        </a:defRPr>
      </a:lvl4pPr>
      <a:lvl5pPr marL="1833921">
        <a:defRPr>
          <a:latin typeface="+mn-lt"/>
          <a:ea typeface="+mn-ea"/>
          <a:cs typeface="+mn-cs"/>
        </a:defRPr>
      </a:lvl5pPr>
      <a:lvl6pPr marL="2292401">
        <a:defRPr>
          <a:latin typeface="+mn-lt"/>
          <a:ea typeface="+mn-ea"/>
          <a:cs typeface="+mn-cs"/>
        </a:defRPr>
      </a:lvl6pPr>
      <a:lvl7pPr marL="2750881">
        <a:defRPr>
          <a:latin typeface="+mn-lt"/>
          <a:ea typeface="+mn-ea"/>
          <a:cs typeface="+mn-cs"/>
        </a:defRPr>
      </a:lvl7pPr>
      <a:lvl8pPr marL="3209361">
        <a:defRPr>
          <a:latin typeface="+mn-lt"/>
          <a:ea typeface="+mn-ea"/>
          <a:cs typeface="+mn-cs"/>
        </a:defRPr>
      </a:lvl8pPr>
      <a:lvl9pPr marL="36678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 err="1"/>
              <a:t>Studiile</a:t>
            </a:r>
            <a:r>
              <a:rPr lang="en-US" cap="all" dirty="0"/>
              <a:t> </a:t>
            </a:r>
            <a:r>
              <a:rPr lang="en-US" cap="all" dirty="0" err="1"/>
              <a:t>analitice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DEZAVANTAJE STUDII DE COHORTA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că</a:t>
            </a:r>
            <a:r>
              <a:rPr lang="en-US" dirty="0" smtClean="0"/>
              <a:t> nu se pot </a:t>
            </a:r>
            <a:r>
              <a:rPr lang="en-US" dirty="0" err="1" smtClean="0"/>
              <a:t>aplica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studiul</a:t>
            </a:r>
            <a:r>
              <a:rPr lang="en-US" dirty="0" smtClean="0"/>
              <a:t> </a:t>
            </a:r>
            <a:r>
              <a:rPr lang="en-US" dirty="0" err="1" smtClean="0"/>
              <a:t>bolilor</a:t>
            </a:r>
            <a:r>
              <a:rPr lang="en-US" dirty="0" smtClean="0"/>
              <a:t> rare, </a:t>
            </a:r>
          </a:p>
          <a:p>
            <a:r>
              <a:rPr lang="en-US" dirty="0" err="1" smtClean="0"/>
              <a:t>studiile</a:t>
            </a:r>
            <a:r>
              <a:rPr lang="en-US" dirty="0" smtClean="0"/>
              <a:t> de </a:t>
            </a:r>
            <a:r>
              <a:rPr lang="en-US" dirty="0" err="1" smtClean="0"/>
              <a:t>cohortă</a:t>
            </a:r>
            <a:r>
              <a:rPr lang="en-US" dirty="0" smtClean="0"/>
              <a:t> prospective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extrem</a:t>
            </a:r>
            <a:r>
              <a:rPr lang="en-US" dirty="0" smtClean="0"/>
              <a:t> de </a:t>
            </a:r>
            <a:r>
              <a:rPr lang="en-US" dirty="0" err="1" smtClean="0"/>
              <a:t>costisitoare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de </a:t>
            </a:r>
            <a:r>
              <a:rPr lang="en-US" dirty="0" err="1" smtClean="0"/>
              <a:t>durată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retrospective </a:t>
            </a:r>
            <a:r>
              <a:rPr lang="en-US" dirty="0" err="1" smtClean="0"/>
              <a:t>necesită</a:t>
            </a:r>
            <a:r>
              <a:rPr lang="en-US" dirty="0" smtClean="0"/>
              <a:t> </a:t>
            </a:r>
            <a:r>
              <a:rPr lang="en-US" dirty="0" err="1" smtClean="0"/>
              <a:t>dispunerea</a:t>
            </a:r>
            <a:r>
              <a:rPr lang="en-US" dirty="0" smtClean="0"/>
              <a:t> de </a:t>
            </a:r>
            <a:r>
              <a:rPr lang="en-US" dirty="0" err="1" smtClean="0"/>
              <a:t>înregistrări</a:t>
            </a:r>
            <a:r>
              <a:rPr lang="en-US" dirty="0" smtClean="0"/>
              <a:t> </a:t>
            </a:r>
            <a:r>
              <a:rPr lang="en-US" dirty="0" err="1" smtClean="0"/>
              <a:t>adecvate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validitatea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influenţată</a:t>
            </a:r>
            <a:r>
              <a:rPr lang="en-US" dirty="0" smtClean="0"/>
              <a:t> de </a:t>
            </a:r>
            <a:r>
              <a:rPr lang="en-US" dirty="0" err="1" smtClean="0"/>
              <a:t>subiecţii</a:t>
            </a:r>
            <a:r>
              <a:rPr lang="en-US" dirty="0" smtClean="0"/>
              <a:t> </a:t>
            </a:r>
            <a:r>
              <a:rPr lang="en-US" dirty="0" err="1" smtClean="0"/>
              <a:t>pierduţi</a:t>
            </a:r>
            <a:r>
              <a:rPr lang="en-US" dirty="0" smtClean="0"/>
              <a:t> din </a:t>
            </a:r>
            <a:r>
              <a:rPr lang="en-US" dirty="0" err="1" smtClean="0"/>
              <a:t>vedere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necesită</a:t>
            </a:r>
            <a:r>
              <a:rPr lang="en-US" dirty="0" smtClean="0"/>
              <a:t> un </a:t>
            </a:r>
            <a:r>
              <a:rPr lang="en-US" dirty="0" err="1" smtClean="0"/>
              <a:t>număr</a:t>
            </a:r>
            <a:r>
              <a:rPr lang="en-US" dirty="0" smtClean="0"/>
              <a:t> mare de </a:t>
            </a:r>
            <a:r>
              <a:rPr lang="en-US" dirty="0" err="1" smtClean="0"/>
              <a:t>subiecţi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STUDII CAZ-MARTOR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studiile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se </a:t>
            </a:r>
            <a:r>
              <a:rPr lang="en-US" dirty="0" err="1" smtClean="0"/>
              <a:t>compară</a:t>
            </a:r>
            <a:r>
              <a:rPr lang="en-US" dirty="0" smtClean="0"/>
              <a:t> </a:t>
            </a:r>
            <a:r>
              <a:rPr lang="en-US" dirty="0" err="1" smtClean="0"/>
              <a:t>frecvenţa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determinant (</a:t>
            </a:r>
            <a:r>
              <a:rPr lang="en-US" dirty="0" err="1" smtClean="0"/>
              <a:t>expunere</a:t>
            </a:r>
            <a:r>
              <a:rPr lang="en-US" dirty="0" smtClean="0"/>
              <a:t> la un agent </a:t>
            </a:r>
            <a:r>
              <a:rPr lang="en-US" dirty="0" err="1" smtClean="0"/>
              <a:t>şi</a:t>
            </a:r>
            <a:r>
              <a:rPr lang="en-US" dirty="0" smtClean="0"/>
              <a:t>/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) </a:t>
            </a:r>
            <a:r>
              <a:rPr lang="en-US" dirty="0" err="1" smtClean="0"/>
              <a:t>într</a:t>
            </a:r>
            <a:r>
              <a:rPr lang="en-US" dirty="0" smtClean="0"/>
              <a:t>-un </a:t>
            </a:r>
            <a:r>
              <a:rPr lang="en-US" dirty="0" err="1" smtClean="0"/>
              <a:t>grup</a:t>
            </a:r>
            <a:r>
              <a:rPr lang="en-US" dirty="0" smtClean="0"/>
              <a:t> de </a:t>
            </a:r>
            <a:r>
              <a:rPr lang="en-US" dirty="0" err="1" smtClean="0"/>
              <a:t>subiecţi</a:t>
            </a:r>
            <a:r>
              <a:rPr lang="en-US" dirty="0" smtClean="0"/>
              <a:t> care </a:t>
            </a:r>
            <a:r>
              <a:rPr lang="en-US" dirty="0" err="1" smtClean="0"/>
              <a:t>prezintă</a:t>
            </a:r>
            <a:r>
              <a:rPr lang="en-US" dirty="0" smtClean="0"/>
              <a:t> o </a:t>
            </a:r>
            <a:r>
              <a:rPr lang="en-US" dirty="0" err="1" smtClean="0"/>
              <a:t>anumită</a:t>
            </a:r>
            <a:r>
              <a:rPr lang="en-US" dirty="0" smtClean="0"/>
              <a:t> </a:t>
            </a:r>
            <a:r>
              <a:rPr lang="en-US" dirty="0" err="1" smtClean="0"/>
              <a:t>boală</a:t>
            </a:r>
            <a:r>
              <a:rPr lang="en-US" dirty="0" smtClean="0"/>
              <a:t> (</a:t>
            </a:r>
            <a:r>
              <a:rPr lang="en-US" dirty="0" err="1" smtClean="0"/>
              <a:t>cazuri</a:t>
            </a:r>
            <a:r>
              <a:rPr lang="en-US" dirty="0" smtClean="0"/>
              <a:t>) </a:t>
            </a:r>
            <a:r>
              <a:rPr lang="en-US" dirty="0" err="1" smtClean="0"/>
              <a:t>faţă</a:t>
            </a:r>
            <a:r>
              <a:rPr lang="en-US" dirty="0" smtClean="0"/>
              <a:t> de un alt </a:t>
            </a:r>
            <a:r>
              <a:rPr lang="en-US" dirty="0" err="1" smtClean="0"/>
              <a:t>grup</a:t>
            </a:r>
            <a:r>
              <a:rPr lang="en-US" dirty="0" smtClean="0"/>
              <a:t> de </a:t>
            </a:r>
            <a:r>
              <a:rPr lang="en-US" dirty="0" err="1" smtClean="0"/>
              <a:t>subiecţi</a:t>
            </a:r>
            <a:r>
              <a:rPr lang="en-US" dirty="0" smtClean="0"/>
              <a:t> care nu au </a:t>
            </a:r>
            <a:r>
              <a:rPr lang="en-US" dirty="0" err="1" smtClean="0"/>
              <a:t>boala</a:t>
            </a:r>
            <a:r>
              <a:rPr lang="en-US" dirty="0" smtClean="0"/>
              <a:t> </a:t>
            </a:r>
            <a:r>
              <a:rPr lang="en-US" dirty="0" err="1" smtClean="0"/>
              <a:t>respectivă</a:t>
            </a:r>
            <a:r>
              <a:rPr lang="en-US" dirty="0" smtClean="0"/>
              <a:t> (</a:t>
            </a:r>
            <a:r>
              <a:rPr lang="en-US" dirty="0" err="1" smtClean="0"/>
              <a:t>martori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utilizează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special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investigarea</a:t>
            </a:r>
            <a:r>
              <a:rPr lang="en-US" dirty="0" smtClean="0"/>
              <a:t> </a:t>
            </a:r>
            <a:r>
              <a:rPr lang="en-US" dirty="0" err="1" smtClean="0"/>
              <a:t>cauzelor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rare, cu </a:t>
            </a:r>
            <a:r>
              <a:rPr lang="en-US" dirty="0" err="1" smtClean="0"/>
              <a:t>perioada</a:t>
            </a:r>
            <a:r>
              <a:rPr lang="en-US" dirty="0" smtClean="0"/>
              <a:t> de </a:t>
            </a:r>
            <a:r>
              <a:rPr lang="en-US" dirty="0" err="1" smtClean="0"/>
              <a:t>latenţă</a:t>
            </a:r>
            <a:r>
              <a:rPr lang="en-US" dirty="0" smtClean="0"/>
              <a:t> </a:t>
            </a:r>
            <a:r>
              <a:rPr lang="en-US" dirty="0" err="1" smtClean="0"/>
              <a:t>lungă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programelor</a:t>
            </a:r>
            <a:r>
              <a:rPr lang="en-US" dirty="0" smtClean="0"/>
              <a:t> screening. </a:t>
            </a:r>
            <a:r>
              <a:rPr lang="en-US" dirty="0" err="1" smtClean="0"/>
              <a:t>Pentru</a:t>
            </a:r>
            <a:r>
              <a:rPr lang="en-US" dirty="0" smtClean="0"/>
              <a:t> ca </a:t>
            </a:r>
            <a:r>
              <a:rPr lang="en-US" dirty="0" err="1" smtClean="0"/>
              <a:t>asocierea</a:t>
            </a:r>
            <a:r>
              <a:rPr lang="en-US" dirty="0" smtClean="0"/>
              <a:t> </a:t>
            </a:r>
            <a:r>
              <a:rPr lang="en-US" dirty="0" err="1" smtClean="0"/>
              <a:t>statistică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expunere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validă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 </a:t>
            </a:r>
            <a:r>
              <a:rPr lang="en-US" dirty="0" err="1" smtClean="0"/>
              <a:t>esenţială</a:t>
            </a:r>
            <a:r>
              <a:rPr lang="en-US" dirty="0" smtClean="0"/>
              <a:t> </a:t>
            </a:r>
            <a:r>
              <a:rPr lang="en-US" dirty="0" err="1" smtClean="0"/>
              <a:t>comparabilitatea</a:t>
            </a:r>
            <a:r>
              <a:rPr lang="en-US" dirty="0" smtClean="0"/>
              <a:t> </a:t>
            </a:r>
            <a:r>
              <a:rPr lang="en-US" dirty="0" err="1" smtClean="0"/>
              <a:t>cazurilor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a </a:t>
            </a:r>
            <a:r>
              <a:rPr lang="en-US" dirty="0" err="1" smtClean="0"/>
              <a:t>martorilor</a:t>
            </a:r>
            <a:r>
              <a:rPr lang="en-US" dirty="0" smtClean="0"/>
              <a:t>.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comparabilitate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selectarea</a:t>
            </a:r>
            <a:r>
              <a:rPr lang="en-US" dirty="0" smtClean="0"/>
              <a:t> </a:t>
            </a:r>
            <a:r>
              <a:rPr lang="en-US" dirty="0" err="1" smtClean="0"/>
              <a:t>grupurilor</a:t>
            </a:r>
            <a:r>
              <a:rPr lang="en-US" dirty="0" smtClean="0"/>
              <a:t> de </a:t>
            </a:r>
            <a:r>
              <a:rPr lang="en-US" dirty="0" err="1" smtClean="0"/>
              <a:t>studiu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sursele</a:t>
            </a:r>
            <a:r>
              <a:rPr lang="en-US" dirty="0" smtClean="0"/>
              <a:t> de </a:t>
            </a:r>
            <a:r>
              <a:rPr lang="en-US" dirty="0" err="1" smtClean="0"/>
              <a:t>informaţie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expunere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boală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Definiţia</a:t>
            </a:r>
            <a:r>
              <a:rPr lang="en-US" dirty="0" smtClean="0"/>
              <a:t> de </a:t>
            </a:r>
            <a:r>
              <a:rPr lang="en-US" dirty="0" err="1" smtClean="0"/>
              <a:t>caz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permită</a:t>
            </a:r>
            <a:r>
              <a:rPr lang="en-US" dirty="0" smtClean="0"/>
              <a:t> </a:t>
            </a:r>
            <a:r>
              <a:rPr lang="en-US" dirty="0" err="1" smtClean="0"/>
              <a:t>alegerea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lot </a:t>
            </a:r>
            <a:r>
              <a:rPr lang="en-US" dirty="0" err="1" smtClean="0"/>
              <a:t>omogen</a:t>
            </a:r>
            <a:r>
              <a:rPr lang="en-US" dirty="0" smtClean="0"/>
              <a:t> </a:t>
            </a:r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manifestări</a:t>
            </a:r>
            <a:r>
              <a:rPr lang="en-US" dirty="0" smtClean="0"/>
              <a:t> </a:t>
            </a:r>
            <a:r>
              <a:rPr lang="en-US" dirty="0" err="1" smtClean="0"/>
              <a:t>clinice</a:t>
            </a:r>
            <a:r>
              <a:rPr lang="en-US" dirty="0" smtClean="0"/>
              <a:t> </a:t>
            </a:r>
            <a:r>
              <a:rPr lang="en-US" dirty="0" err="1" smtClean="0"/>
              <a:t>similare</a:t>
            </a:r>
            <a:r>
              <a:rPr lang="en-US" dirty="0" smtClean="0"/>
              <a:t> pot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aibă</a:t>
            </a:r>
            <a:r>
              <a:rPr lang="en-US" dirty="0" smtClean="0"/>
              <a:t> </a:t>
            </a:r>
            <a:r>
              <a:rPr lang="en-US" dirty="0" err="1" smtClean="0"/>
              <a:t>etiologii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. De </a:t>
            </a:r>
            <a:r>
              <a:rPr lang="en-US" dirty="0" err="1" smtClean="0"/>
              <a:t>aceea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primul</a:t>
            </a:r>
            <a:r>
              <a:rPr lang="en-US" dirty="0" smtClean="0"/>
              <a:t> </a:t>
            </a:r>
            <a:r>
              <a:rPr lang="en-US" dirty="0" err="1" smtClean="0"/>
              <a:t>rând</a:t>
            </a:r>
            <a:r>
              <a:rPr lang="en-US" dirty="0" smtClean="0"/>
              <a:t> se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stabilii</a:t>
            </a:r>
            <a:r>
              <a:rPr lang="en-US" dirty="0" smtClean="0"/>
              <a:t> </a:t>
            </a:r>
            <a:r>
              <a:rPr lang="en-US" dirty="0" err="1" smtClean="0"/>
              <a:t>criterii</a:t>
            </a:r>
            <a:r>
              <a:rPr lang="en-US" dirty="0" smtClean="0"/>
              <a:t> </a:t>
            </a:r>
            <a:r>
              <a:rPr lang="en-US" dirty="0" err="1" smtClean="0"/>
              <a:t>stricte</a:t>
            </a:r>
            <a:r>
              <a:rPr lang="en-US" dirty="0" smtClean="0"/>
              <a:t> de diagnostic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boala</a:t>
            </a:r>
            <a:r>
              <a:rPr lang="en-US" dirty="0" smtClean="0"/>
              <a:t> de </a:t>
            </a:r>
            <a:r>
              <a:rPr lang="en-US" dirty="0" err="1" smtClean="0"/>
              <a:t>interes</a:t>
            </a:r>
            <a:r>
              <a:rPr lang="en-US" dirty="0" smtClean="0"/>
              <a:t>.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funcţie</a:t>
            </a:r>
            <a:r>
              <a:rPr lang="en-US" dirty="0" smtClean="0"/>
              <a:t> de </a:t>
            </a:r>
            <a:r>
              <a:rPr lang="en-US" dirty="0" err="1" smtClean="0"/>
              <a:t>certitudinea</a:t>
            </a:r>
            <a:r>
              <a:rPr lang="en-US" dirty="0" smtClean="0"/>
              <a:t> </a:t>
            </a:r>
            <a:r>
              <a:rPr lang="en-US" dirty="0" err="1" smtClean="0"/>
              <a:t>diagnosticului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bine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facă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separată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cazurile</a:t>
            </a:r>
            <a:r>
              <a:rPr lang="en-US" dirty="0" smtClean="0"/>
              <a:t> </a:t>
            </a:r>
            <a:r>
              <a:rPr lang="en-US" dirty="0" err="1" smtClean="0"/>
              <a:t>clasificate</a:t>
            </a:r>
            <a:r>
              <a:rPr lang="en-US" dirty="0" smtClean="0"/>
              <a:t> ca </a:t>
            </a:r>
            <a:r>
              <a:rPr lang="en-US" dirty="0" err="1" smtClean="0"/>
              <a:t>sigure</a:t>
            </a:r>
            <a:r>
              <a:rPr lang="en-US" dirty="0" smtClean="0"/>
              <a:t>, </a:t>
            </a:r>
            <a:r>
              <a:rPr lang="en-US" dirty="0" err="1" smtClean="0"/>
              <a:t>probabile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posibile</a:t>
            </a:r>
            <a:r>
              <a:rPr lang="en-US" dirty="0" smtClean="0"/>
              <a:t>. </a:t>
            </a:r>
            <a:r>
              <a:rPr lang="en-US" dirty="0" err="1" smtClean="0"/>
              <a:t>Alegerea</a:t>
            </a:r>
            <a:r>
              <a:rPr lang="en-US" dirty="0" smtClean="0"/>
              <a:t> </a:t>
            </a:r>
            <a:r>
              <a:rPr lang="en-US" dirty="0" err="1" smtClean="0"/>
              <a:t>loturilor</a:t>
            </a:r>
            <a:r>
              <a:rPr lang="en-US" dirty="0" smtClean="0"/>
              <a:t> din care se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selecta</a:t>
            </a:r>
            <a:r>
              <a:rPr lang="en-US" dirty="0" smtClean="0"/>
              <a:t> </a:t>
            </a:r>
            <a:r>
              <a:rPr lang="en-US" dirty="0" err="1" smtClean="0"/>
              <a:t>subiecţii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selectarea</a:t>
            </a:r>
            <a:r>
              <a:rPr lang="en-US" dirty="0" smtClean="0"/>
              <a:t> </a:t>
            </a:r>
            <a:r>
              <a:rPr lang="en-US" dirty="0" err="1" smtClean="0"/>
              <a:t>propriu-zisă</a:t>
            </a:r>
            <a:r>
              <a:rPr lang="en-US" dirty="0" smtClean="0"/>
              <a:t> a </a:t>
            </a:r>
            <a:r>
              <a:rPr lang="en-US" dirty="0" err="1" smtClean="0"/>
              <a:t>subiecţilor</a:t>
            </a:r>
            <a:r>
              <a:rPr lang="en-US" dirty="0" smtClean="0"/>
              <a:t> se face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prezenţei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absenţei</a:t>
            </a:r>
            <a:r>
              <a:rPr lang="en-US" dirty="0" smtClean="0"/>
              <a:t> </a:t>
            </a:r>
            <a:r>
              <a:rPr lang="en-US" dirty="0" err="1" smtClean="0"/>
              <a:t>bolii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studiu</a:t>
            </a:r>
            <a:r>
              <a:rPr lang="en-US" dirty="0" smtClean="0"/>
              <a:t> (</a:t>
            </a:r>
            <a:r>
              <a:rPr lang="en-US" dirty="0" err="1" smtClean="0"/>
              <a:t>cazuri</a:t>
            </a:r>
            <a:r>
              <a:rPr lang="en-US" dirty="0" smtClean="0"/>
              <a:t>, </a:t>
            </a:r>
            <a:r>
              <a:rPr lang="en-US" dirty="0" err="1" smtClean="0"/>
              <a:t>respectiv</a:t>
            </a:r>
            <a:r>
              <a:rPr lang="en-US" dirty="0" smtClean="0"/>
              <a:t> </a:t>
            </a:r>
            <a:r>
              <a:rPr lang="en-US" dirty="0" err="1" smtClean="0"/>
              <a:t>martori</a:t>
            </a:r>
            <a:r>
              <a:rPr lang="en-US" dirty="0" smtClean="0"/>
              <a:t>) </a:t>
            </a:r>
            <a:r>
              <a:rPr lang="en-US" dirty="0" err="1" smtClean="0"/>
              <a:t>ambele</a:t>
            </a:r>
            <a:r>
              <a:rPr lang="en-US" dirty="0" smtClean="0"/>
              <a:t> </a:t>
            </a:r>
            <a:r>
              <a:rPr lang="en-US" dirty="0" err="1" smtClean="0"/>
              <a:t>grupuri</a:t>
            </a:r>
            <a:r>
              <a:rPr lang="en-US" dirty="0" smtClean="0"/>
              <a:t> </a:t>
            </a:r>
            <a:r>
              <a:rPr lang="en-US" dirty="0" err="1" smtClean="0"/>
              <a:t>având</a:t>
            </a:r>
            <a:r>
              <a:rPr lang="en-US" dirty="0" smtClean="0"/>
              <a:t> </a:t>
            </a:r>
            <a:r>
              <a:rPr lang="en-US" dirty="0" err="1" smtClean="0"/>
              <a:t>aceleaşi</a:t>
            </a:r>
            <a:r>
              <a:rPr lang="en-US" dirty="0" smtClean="0"/>
              <a:t> </a:t>
            </a:r>
            <a:r>
              <a:rPr lang="en-US" dirty="0" err="1" smtClean="0"/>
              <a:t>caracteristici</a:t>
            </a:r>
            <a:r>
              <a:rPr lang="en-US" dirty="0" smtClean="0"/>
              <a:t> (</a:t>
            </a:r>
            <a:r>
              <a:rPr lang="en-US" dirty="0" err="1" smtClean="0"/>
              <a:t>vârsta</a:t>
            </a:r>
            <a:r>
              <a:rPr lang="en-US" dirty="0" smtClean="0"/>
              <a:t>, sex, status </a:t>
            </a:r>
            <a:r>
              <a:rPr lang="en-US" dirty="0" err="1" smtClean="0"/>
              <a:t>economico</a:t>
            </a:r>
            <a:r>
              <a:rPr lang="en-US" dirty="0" smtClean="0"/>
              <a:t>-social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SURSE POSIBILE PENTRU STUDIILE CAZ-MARTOR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Pot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incluşi</a:t>
            </a:r>
            <a:r>
              <a:rPr lang="en-US" dirty="0" smtClean="0"/>
              <a:t> </a:t>
            </a:r>
            <a:r>
              <a:rPr lang="en-US" dirty="0" err="1" smtClean="0"/>
              <a:t>pacienţi</a:t>
            </a:r>
            <a:r>
              <a:rPr lang="en-US" dirty="0" smtClean="0"/>
              <a:t> </a:t>
            </a:r>
            <a:r>
              <a:rPr lang="en-US" dirty="0" err="1" smtClean="0"/>
              <a:t>trataţi</a:t>
            </a:r>
            <a:r>
              <a:rPr lang="en-US" dirty="0" smtClean="0"/>
              <a:t> </a:t>
            </a:r>
            <a:r>
              <a:rPr lang="en-US" dirty="0" err="1" smtClean="0"/>
              <a:t>într</a:t>
            </a:r>
            <a:r>
              <a:rPr lang="en-US" dirty="0" smtClean="0"/>
              <a:t>-un </a:t>
            </a:r>
            <a:r>
              <a:rPr lang="en-US" dirty="0" err="1" smtClean="0"/>
              <a:t>anumit</a:t>
            </a:r>
            <a:r>
              <a:rPr lang="en-US" dirty="0" smtClean="0"/>
              <a:t> </a:t>
            </a:r>
            <a:r>
              <a:rPr lang="en-US" dirty="0" err="1" smtClean="0"/>
              <a:t>spital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serviciu</a:t>
            </a:r>
            <a:r>
              <a:rPr lang="en-US" dirty="0" smtClean="0"/>
              <a:t> medical </a:t>
            </a:r>
            <a:r>
              <a:rPr lang="en-US" dirty="0" err="1" smtClean="0"/>
              <a:t>într</a:t>
            </a:r>
            <a:r>
              <a:rPr lang="en-US" dirty="0" smtClean="0"/>
              <a:t>-o </a:t>
            </a:r>
            <a:r>
              <a:rPr lang="en-US" dirty="0" err="1" smtClean="0"/>
              <a:t>perioadă</a:t>
            </a:r>
            <a:r>
              <a:rPr lang="en-US" dirty="0" smtClean="0"/>
              <a:t> </a:t>
            </a:r>
            <a:r>
              <a:rPr lang="en-US" dirty="0" err="1" smtClean="0"/>
              <a:t>stabilită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Sau</a:t>
            </a:r>
            <a:r>
              <a:rPr lang="en-US" dirty="0" smtClean="0"/>
              <a:t> se </a:t>
            </a:r>
            <a:r>
              <a:rPr lang="en-US" dirty="0" err="1" smtClean="0"/>
              <a:t>selectează</a:t>
            </a:r>
            <a:r>
              <a:rPr lang="en-US" dirty="0" smtClean="0"/>
              <a:t>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persoanele</a:t>
            </a:r>
            <a:r>
              <a:rPr lang="en-US" dirty="0" smtClean="0"/>
              <a:t> cu </a:t>
            </a:r>
            <a:r>
              <a:rPr lang="en-US" dirty="0" err="1" smtClean="0"/>
              <a:t>boala</a:t>
            </a:r>
            <a:r>
              <a:rPr lang="en-US" dirty="0" smtClean="0"/>
              <a:t> </a:t>
            </a:r>
            <a:r>
              <a:rPr lang="en-US" dirty="0" err="1" smtClean="0"/>
              <a:t>respectivă</a:t>
            </a:r>
            <a:r>
              <a:rPr lang="en-US" dirty="0" smtClean="0"/>
              <a:t> </a:t>
            </a:r>
            <a:r>
              <a:rPr lang="en-US" dirty="0" err="1" smtClean="0"/>
              <a:t>dintro</a:t>
            </a:r>
            <a:r>
              <a:rPr lang="en-US" dirty="0" smtClean="0"/>
              <a:t> </a:t>
            </a:r>
            <a:r>
              <a:rPr lang="en-US" dirty="0" err="1" smtClean="0"/>
              <a:t>populaţie</a:t>
            </a:r>
            <a:r>
              <a:rPr lang="en-US" dirty="0" smtClean="0"/>
              <a:t> </a:t>
            </a:r>
            <a:r>
              <a:rPr lang="en-US" dirty="0" err="1" smtClean="0"/>
              <a:t>definită</a:t>
            </a:r>
            <a:r>
              <a:rPr lang="en-US" dirty="0" smtClean="0"/>
              <a:t>, </a:t>
            </a:r>
            <a:r>
              <a:rPr lang="en-US" dirty="0" err="1" smtClean="0"/>
              <a:t>prezente</a:t>
            </a:r>
            <a:r>
              <a:rPr lang="en-US" dirty="0" smtClean="0"/>
              <a:t> la un moment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într</a:t>
            </a:r>
            <a:r>
              <a:rPr lang="en-US" dirty="0" smtClean="0"/>
              <a:t>-o </a:t>
            </a:r>
            <a:r>
              <a:rPr lang="en-US" dirty="0" err="1" smtClean="0"/>
              <a:t>perioadă</a:t>
            </a:r>
            <a:r>
              <a:rPr lang="en-US" dirty="0" smtClean="0"/>
              <a:t> de </a:t>
            </a:r>
            <a:r>
              <a:rPr lang="en-US" dirty="0" err="1" smtClean="0"/>
              <a:t>timp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frecvent</a:t>
            </a:r>
            <a:r>
              <a:rPr lang="en-US" dirty="0" smtClean="0"/>
              <a:t> se </a:t>
            </a:r>
            <a:r>
              <a:rPr lang="en-US" dirty="0" err="1" smtClean="0"/>
              <a:t>utilizează</a:t>
            </a:r>
            <a:r>
              <a:rPr lang="en-US" dirty="0" smtClean="0"/>
              <a:t> </a:t>
            </a:r>
            <a:r>
              <a:rPr lang="en-US" dirty="0" err="1" smtClean="0"/>
              <a:t>cazurile</a:t>
            </a:r>
            <a:r>
              <a:rPr lang="en-US" dirty="0" smtClean="0"/>
              <a:t> din </a:t>
            </a:r>
            <a:r>
              <a:rPr lang="en-US" dirty="0" err="1" smtClean="0"/>
              <a:t>spitale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altă</a:t>
            </a:r>
            <a:r>
              <a:rPr lang="en-US" dirty="0" smtClean="0"/>
              <a:t> </a:t>
            </a:r>
            <a:r>
              <a:rPr lang="en-US" dirty="0" err="1" smtClean="0"/>
              <a:t>posibilitate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de a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obţine</a:t>
            </a:r>
            <a:r>
              <a:rPr lang="en-US" dirty="0" smtClean="0"/>
              <a:t> date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toţi</a:t>
            </a:r>
            <a:r>
              <a:rPr lang="en-US" dirty="0" smtClean="0"/>
              <a:t> </a:t>
            </a:r>
            <a:r>
              <a:rPr lang="en-US" dirty="0" err="1" smtClean="0"/>
              <a:t>indivizii</a:t>
            </a:r>
            <a:r>
              <a:rPr lang="en-US" dirty="0" smtClean="0"/>
              <a:t> </a:t>
            </a:r>
            <a:r>
              <a:rPr lang="en-US" dirty="0" err="1" smtClean="0"/>
              <a:t>afectaţi</a:t>
            </a:r>
            <a:r>
              <a:rPr lang="en-US" dirty="0" smtClean="0"/>
              <a:t> de </a:t>
            </a:r>
            <a:r>
              <a:rPr lang="en-US" dirty="0" err="1" smtClean="0"/>
              <a:t>boala</a:t>
            </a:r>
            <a:r>
              <a:rPr lang="en-US" dirty="0" smtClean="0"/>
              <a:t> </a:t>
            </a:r>
            <a:r>
              <a:rPr lang="en-US" dirty="0" err="1" smtClean="0"/>
              <a:t>respectivă</a:t>
            </a:r>
            <a:r>
              <a:rPr lang="en-US" dirty="0" smtClean="0"/>
              <a:t>, </a:t>
            </a:r>
            <a:r>
              <a:rPr lang="en-US" dirty="0" err="1" smtClean="0"/>
              <a:t>populaţie</a:t>
            </a:r>
            <a:r>
              <a:rPr lang="en-US" dirty="0" smtClean="0"/>
              <a:t> </a:t>
            </a:r>
            <a:r>
              <a:rPr lang="en-US" dirty="0" err="1" smtClean="0"/>
              <a:t>definită</a:t>
            </a:r>
            <a:r>
              <a:rPr lang="en-US" dirty="0" smtClean="0"/>
              <a:t> din care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aleagă</a:t>
            </a:r>
            <a:r>
              <a:rPr lang="en-US" dirty="0" smtClean="0"/>
              <a:t> la </a:t>
            </a:r>
            <a:r>
              <a:rPr lang="en-US" dirty="0" err="1" smtClean="0"/>
              <a:t>întâmplare</a:t>
            </a:r>
            <a:r>
              <a:rPr lang="en-US" dirty="0" smtClean="0"/>
              <a:t> un </a:t>
            </a:r>
            <a:r>
              <a:rPr lang="en-US" dirty="0" err="1" smtClean="0"/>
              <a:t>eşantion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Alegerea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martor</a:t>
            </a:r>
            <a:r>
              <a:rPr lang="en-US" dirty="0" smtClean="0"/>
              <a:t> (control) are </a:t>
            </a:r>
            <a:r>
              <a:rPr lang="en-US" dirty="0" err="1" smtClean="0"/>
              <a:t>drept</a:t>
            </a:r>
            <a:r>
              <a:rPr lang="en-US" dirty="0" smtClean="0"/>
              <a:t> </a:t>
            </a:r>
            <a:r>
              <a:rPr lang="en-US" dirty="0" err="1" smtClean="0"/>
              <a:t>scop</a:t>
            </a:r>
            <a:r>
              <a:rPr lang="en-US" dirty="0" smtClean="0"/>
              <a:t> </a:t>
            </a:r>
            <a:r>
              <a:rPr lang="en-US" dirty="0" err="1" smtClean="0"/>
              <a:t>estimarea</a:t>
            </a:r>
            <a:r>
              <a:rPr lang="en-US" dirty="0" smtClean="0"/>
              <a:t> </a:t>
            </a:r>
            <a:r>
              <a:rPr lang="en-US" dirty="0" err="1" smtClean="0"/>
              <a:t>frecvenţei</a:t>
            </a:r>
            <a:r>
              <a:rPr lang="en-US" dirty="0" smtClean="0"/>
              <a:t> </a:t>
            </a:r>
            <a:r>
              <a:rPr lang="en-US" dirty="0" err="1" smtClean="0"/>
              <a:t>aşteptate</a:t>
            </a:r>
            <a:r>
              <a:rPr lang="en-US" dirty="0" smtClean="0"/>
              <a:t> a </a:t>
            </a:r>
            <a:r>
              <a:rPr lang="en-US" dirty="0" err="1" smtClean="0"/>
              <a:t>determinantului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populaţia</a:t>
            </a:r>
            <a:r>
              <a:rPr lang="en-US" dirty="0" smtClean="0"/>
              <a:t> din care </a:t>
            </a:r>
            <a:r>
              <a:rPr lang="en-US" dirty="0" err="1" smtClean="0"/>
              <a:t>provin</a:t>
            </a:r>
            <a:r>
              <a:rPr lang="en-US" dirty="0" smtClean="0"/>
              <a:t> </a:t>
            </a:r>
            <a:r>
              <a:rPr lang="en-US" dirty="0" err="1" smtClean="0"/>
              <a:t>cazurile</a:t>
            </a:r>
            <a:r>
              <a:rPr lang="en-US" dirty="0" smtClean="0"/>
              <a:t>. </a:t>
            </a:r>
            <a:r>
              <a:rPr lang="en-US" dirty="0" err="1" smtClean="0"/>
              <a:t>Selectarea</a:t>
            </a:r>
            <a:r>
              <a:rPr lang="en-US" dirty="0" smtClean="0"/>
              <a:t> </a:t>
            </a:r>
            <a:r>
              <a:rPr lang="en-US" dirty="0" err="1" smtClean="0"/>
              <a:t>martorilor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face din </a:t>
            </a:r>
            <a:r>
              <a:rPr lang="en-US" dirty="0" err="1" smtClean="0"/>
              <a:t>spitale</a:t>
            </a:r>
            <a:r>
              <a:rPr lang="en-US" dirty="0" smtClean="0"/>
              <a:t>, ca </a:t>
            </a:r>
            <a:r>
              <a:rPr lang="en-US" dirty="0" err="1" smtClean="0"/>
              <a:t>pacienţi</a:t>
            </a:r>
            <a:r>
              <a:rPr lang="en-US" dirty="0" smtClean="0"/>
              <a:t> </a:t>
            </a:r>
            <a:r>
              <a:rPr lang="en-US" dirty="0" err="1" smtClean="0"/>
              <a:t>spitalizaţi</a:t>
            </a:r>
            <a:r>
              <a:rPr lang="en-US" dirty="0" smtClean="0"/>
              <a:t> cu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diagnostice</a:t>
            </a:r>
            <a:r>
              <a:rPr lang="en-US" dirty="0" smtClean="0"/>
              <a:t>, din </a:t>
            </a:r>
            <a:r>
              <a:rPr lang="en-US" dirty="0" err="1" smtClean="0"/>
              <a:t>populaţia</a:t>
            </a:r>
            <a:r>
              <a:rPr lang="en-US" dirty="0" smtClean="0"/>
              <a:t> </a:t>
            </a:r>
            <a:r>
              <a:rPr lang="en-US" dirty="0" err="1" smtClean="0"/>
              <a:t>aceleiaşi</a:t>
            </a:r>
            <a:r>
              <a:rPr lang="en-US" dirty="0" smtClean="0"/>
              <a:t> </a:t>
            </a:r>
            <a:r>
              <a:rPr lang="en-US" dirty="0" err="1" smtClean="0"/>
              <a:t>localităţi</a:t>
            </a:r>
            <a:r>
              <a:rPr lang="en-US" dirty="0" smtClean="0"/>
              <a:t>, din </a:t>
            </a:r>
            <a:r>
              <a:rPr lang="en-US" dirty="0" err="1" smtClean="0"/>
              <a:t>listele</a:t>
            </a:r>
            <a:r>
              <a:rPr lang="en-US" dirty="0" smtClean="0"/>
              <a:t> </a:t>
            </a:r>
            <a:r>
              <a:rPr lang="en-US" dirty="0" err="1" smtClean="0"/>
              <a:t>electorale</a:t>
            </a:r>
            <a:r>
              <a:rPr lang="en-US" dirty="0" smtClean="0"/>
              <a:t>, </a:t>
            </a:r>
            <a:r>
              <a:rPr lang="en-US" dirty="0" err="1" smtClean="0"/>
              <a:t>şcolare</a:t>
            </a:r>
            <a:r>
              <a:rPr lang="en-US" dirty="0" smtClean="0"/>
              <a:t>, </a:t>
            </a:r>
            <a:r>
              <a:rPr lang="en-US" dirty="0" err="1" smtClean="0"/>
              <a:t>telefonice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din </a:t>
            </a:r>
            <a:r>
              <a:rPr lang="en-US" dirty="0" err="1" smtClean="0"/>
              <a:t>grupuri</a:t>
            </a:r>
            <a:r>
              <a:rPr lang="en-US" dirty="0" smtClean="0"/>
              <a:t> </a:t>
            </a:r>
            <a:r>
              <a:rPr lang="en-US" dirty="0" err="1" smtClean="0"/>
              <a:t>particulare</a:t>
            </a:r>
            <a:r>
              <a:rPr lang="en-US" dirty="0" smtClean="0"/>
              <a:t>: </a:t>
            </a:r>
            <a:r>
              <a:rPr lang="en-US" dirty="0" err="1" smtClean="0"/>
              <a:t>prieteni</a:t>
            </a:r>
            <a:r>
              <a:rPr lang="en-US" dirty="0" smtClean="0"/>
              <a:t>, </a:t>
            </a:r>
            <a:r>
              <a:rPr lang="en-US" dirty="0" err="1" smtClean="0"/>
              <a:t>vecini</a:t>
            </a:r>
            <a:r>
              <a:rPr lang="en-US" dirty="0" smtClean="0"/>
              <a:t>, </a:t>
            </a:r>
            <a:r>
              <a:rPr lang="en-US" dirty="0" err="1" smtClean="0"/>
              <a:t>rudenii</a:t>
            </a:r>
            <a:r>
              <a:rPr lang="en-US" dirty="0" smtClean="0"/>
              <a:t> ale </a:t>
            </a:r>
            <a:r>
              <a:rPr lang="en-US" dirty="0" err="1" smtClean="0"/>
              <a:t>cazului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începutul</a:t>
            </a:r>
            <a:r>
              <a:rPr lang="en-US" dirty="0" smtClean="0"/>
              <a:t> </a:t>
            </a:r>
            <a:r>
              <a:rPr lang="en-US" dirty="0" err="1" smtClean="0"/>
              <a:t>studiului</a:t>
            </a:r>
            <a:r>
              <a:rPr lang="en-US" dirty="0" smtClean="0"/>
              <a:t> se </a:t>
            </a:r>
            <a:r>
              <a:rPr lang="en-US" dirty="0" err="1" smtClean="0"/>
              <a:t>stabileşte</a:t>
            </a:r>
            <a:r>
              <a:rPr lang="en-US" dirty="0" smtClean="0"/>
              <a:t> </a:t>
            </a:r>
            <a:r>
              <a:rPr lang="en-US" dirty="0" err="1" smtClean="0"/>
              <a:t>câte</a:t>
            </a:r>
            <a:r>
              <a:rPr lang="en-US" dirty="0" smtClean="0"/>
              <a:t> </a:t>
            </a:r>
            <a:r>
              <a:rPr lang="en-US" dirty="0" err="1" smtClean="0"/>
              <a:t>grupuri</a:t>
            </a:r>
            <a:r>
              <a:rPr lang="en-US" dirty="0" smtClean="0"/>
              <a:t> de </a:t>
            </a:r>
            <a:r>
              <a:rPr lang="en-US" dirty="0" err="1" smtClean="0"/>
              <a:t>comparaţie</a:t>
            </a:r>
            <a:r>
              <a:rPr lang="en-US" dirty="0" smtClean="0"/>
              <a:t> se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</a:t>
            </a:r>
            <a:r>
              <a:rPr lang="en-US" dirty="0" err="1" smtClean="0"/>
              <a:t>unul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, ideal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utilizeze</a:t>
            </a:r>
            <a:r>
              <a:rPr lang="en-US" dirty="0" smtClean="0"/>
              <a:t> </a:t>
            </a:r>
            <a:r>
              <a:rPr lang="en-US" dirty="0" err="1" smtClean="0"/>
              <a:t>unul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posibil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aleagă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Stabilirea</a:t>
            </a:r>
            <a:r>
              <a:rPr lang="en-US" dirty="0" smtClean="0"/>
              <a:t> </a:t>
            </a:r>
            <a:r>
              <a:rPr lang="en-US" dirty="0" err="1" smtClean="0"/>
              <a:t>statusului</a:t>
            </a:r>
            <a:r>
              <a:rPr lang="en-US" dirty="0" smtClean="0"/>
              <a:t> de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de </a:t>
            </a:r>
            <a:r>
              <a:rPr lang="en-US" dirty="0" err="1" smtClean="0"/>
              <a:t>expunere</a:t>
            </a:r>
            <a:r>
              <a:rPr lang="en-US" dirty="0" smtClean="0"/>
              <a:t> se face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informaţiilor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cazul</a:t>
            </a:r>
            <a:r>
              <a:rPr lang="en-US" dirty="0" smtClean="0"/>
              <a:t> de </a:t>
            </a:r>
            <a:r>
              <a:rPr lang="en-US" dirty="0" err="1" smtClean="0"/>
              <a:t>boală</a:t>
            </a:r>
            <a:r>
              <a:rPr lang="en-US" dirty="0" smtClean="0"/>
              <a:t> din certificate de </a:t>
            </a:r>
            <a:r>
              <a:rPr lang="en-US" dirty="0" err="1" smtClean="0"/>
              <a:t>deces</a:t>
            </a:r>
            <a:r>
              <a:rPr lang="en-US" dirty="0" smtClean="0"/>
              <a:t>, </a:t>
            </a:r>
            <a:r>
              <a:rPr lang="en-US" dirty="0" err="1" smtClean="0"/>
              <a:t>fişele</a:t>
            </a:r>
            <a:r>
              <a:rPr lang="en-US" dirty="0" smtClean="0"/>
              <a:t> </a:t>
            </a:r>
            <a:r>
              <a:rPr lang="en-US" dirty="0" err="1" smtClean="0"/>
              <a:t>pacienţilor</a:t>
            </a:r>
            <a:r>
              <a:rPr lang="en-US" dirty="0" smtClean="0"/>
              <a:t>, </a:t>
            </a:r>
            <a:r>
              <a:rPr lang="en-US" dirty="0" err="1" smtClean="0"/>
              <a:t>foile</a:t>
            </a:r>
            <a:r>
              <a:rPr lang="en-US" dirty="0" smtClean="0"/>
              <a:t> de </a:t>
            </a:r>
            <a:r>
              <a:rPr lang="en-US" dirty="0" err="1" smtClean="0"/>
              <a:t>observaţie</a:t>
            </a:r>
            <a:r>
              <a:rPr lang="en-US" dirty="0" smtClean="0"/>
              <a:t>, </a:t>
            </a:r>
            <a:r>
              <a:rPr lang="en-US" dirty="0" err="1" smtClean="0"/>
              <a:t>registre</a:t>
            </a:r>
            <a:r>
              <a:rPr lang="en-US" dirty="0" smtClean="0"/>
              <a:t> etc. </a:t>
            </a:r>
          </a:p>
          <a:p>
            <a:r>
              <a:rPr lang="en-US" dirty="0" err="1" smtClean="0"/>
              <a:t>Informaţii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expunere</a:t>
            </a:r>
            <a:r>
              <a:rPr lang="en-US" dirty="0" smtClean="0"/>
              <a:t> se </a:t>
            </a:r>
            <a:r>
              <a:rPr lang="en-US" dirty="0" err="1" smtClean="0"/>
              <a:t>obţin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interviu</a:t>
            </a:r>
            <a:r>
              <a:rPr lang="en-US" dirty="0" smtClean="0"/>
              <a:t>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completarea</a:t>
            </a:r>
            <a:r>
              <a:rPr lang="en-US" dirty="0" smtClean="0"/>
              <a:t> de </a:t>
            </a:r>
            <a:r>
              <a:rPr lang="en-US" dirty="0" err="1" smtClean="0"/>
              <a:t>chestionare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din </a:t>
            </a:r>
            <a:r>
              <a:rPr lang="en-US" dirty="0" err="1" smtClean="0"/>
              <a:t>înregistrările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. </a:t>
            </a:r>
            <a:r>
              <a:rPr lang="en-US" dirty="0" err="1" smtClean="0"/>
              <a:t>Procedura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similară</a:t>
            </a:r>
            <a:r>
              <a:rPr lang="en-US" dirty="0" smtClean="0"/>
              <a:t> la </a:t>
            </a:r>
            <a:r>
              <a:rPr lang="en-US" dirty="0" err="1" smtClean="0"/>
              <a:t>cazuri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martori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Direcţia</a:t>
            </a:r>
            <a:r>
              <a:rPr lang="en-US" dirty="0" smtClean="0"/>
              <a:t> de </a:t>
            </a:r>
            <a:r>
              <a:rPr lang="en-US" dirty="0" err="1" smtClean="0"/>
              <a:t>urmărire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retrospectivă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, </a:t>
            </a:r>
            <a:r>
              <a:rPr lang="en-US" dirty="0" err="1" smtClean="0"/>
              <a:t>întotdeauna</a:t>
            </a:r>
            <a:r>
              <a:rPr lang="en-US" dirty="0" smtClean="0"/>
              <a:t> </a:t>
            </a:r>
            <a:r>
              <a:rPr lang="en-US" dirty="0" err="1" smtClean="0"/>
              <a:t>expunerea</a:t>
            </a:r>
            <a:r>
              <a:rPr lang="en-US" dirty="0" smtClean="0"/>
              <a:t> precede </a:t>
            </a:r>
            <a:r>
              <a:rPr lang="en-US" dirty="0" err="1" smtClean="0"/>
              <a:t>apariţia</a:t>
            </a:r>
            <a:r>
              <a:rPr lang="en-US" dirty="0" smtClean="0"/>
              <a:t> </a:t>
            </a:r>
            <a:r>
              <a:rPr lang="en-US" dirty="0" err="1" smtClean="0"/>
              <a:t>bolii</a:t>
            </a:r>
            <a:r>
              <a:rPr lang="en-US" dirty="0" smtClean="0"/>
              <a:t>. Se </a:t>
            </a:r>
            <a:r>
              <a:rPr lang="en-US" dirty="0" err="1" smtClean="0"/>
              <a:t>utilizează</a:t>
            </a:r>
            <a:r>
              <a:rPr lang="en-US" dirty="0" smtClean="0"/>
              <a:t> </a:t>
            </a:r>
            <a:r>
              <a:rPr lang="en-US" dirty="0" err="1" smtClean="0"/>
              <a:t>atât</a:t>
            </a:r>
            <a:r>
              <a:rPr lang="en-US" dirty="0" smtClean="0"/>
              <a:t> </a:t>
            </a:r>
            <a:r>
              <a:rPr lang="en-US" dirty="0" err="1" smtClean="0"/>
              <a:t>cazurile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cât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vechi</a:t>
            </a:r>
            <a:r>
              <a:rPr lang="en-US" dirty="0" smtClean="0"/>
              <a:t>. </a:t>
            </a:r>
            <a:r>
              <a:rPr lang="en-US" dirty="0" err="1" smtClean="0"/>
              <a:t>Numărul</a:t>
            </a:r>
            <a:r>
              <a:rPr lang="en-US" dirty="0" smtClean="0"/>
              <a:t> total de </a:t>
            </a:r>
            <a:r>
              <a:rPr lang="en-US" dirty="0" err="1" smtClean="0"/>
              <a:t>cazuri</a:t>
            </a:r>
            <a:r>
              <a:rPr lang="en-US" dirty="0" smtClean="0"/>
              <a:t> </a:t>
            </a:r>
            <a:r>
              <a:rPr lang="en-US" dirty="0" err="1" smtClean="0"/>
              <a:t>prezente</a:t>
            </a:r>
            <a:r>
              <a:rPr lang="en-US" dirty="0" smtClean="0"/>
              <a:t> la un moment </a:t>
            </a:r>
            <a:r>
              <a:rPr lang="en-US" dirty="0" err="1" smtClean="0"/>
              <a:t>dat</a:t>
            </a:r>
            <a:r>
              <a:rPr lang="en-US" dirty="0" smtClean="0"/>
              <a:t> (</a:t>
            </a:r>
            <a:r>
              <a:rPr lang="en-US" dirty="0" err="1" smtClean="0"/>
              <a:t>prevalenţa</a:t>
            </a:r>
            <a:r>
              <a:rPr lang="en-US" dirty="0" smtClean="0"/>
              <a:t>) se </a:t>
            </a:r>
            <a:r>
              <a:rPr lang="en-US" dirty="0" err="1" smtClean="0"/>
              <a:t>utilizează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studierea</a:t>
            </a:r>
            <a:r>
              <a:rPr lang="en-US" dirty="0" smtClean="0"/>
              <a:t> </a:t>
            </a:r>
            <a:r>
              <a:rPr lang="en-US" dirty="0" err="1" smtClean="0"/>
              <a:t>bolilor</a:t>
            </a:r>
            <a:r>
              <a:rPr lang="en-US" dirty="0" smtClean="0"/>
              <a:t> rare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Studii caz martor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48" y="1417638"/>
            <a:ext cx="6115904" cy="4891682"/>
          </a:xfrm>
        </p:spPr>
      </p:pic>
    </p:spTree>
    <p:extLst>
      <p:ext uri="{BB962C8B-B14F-4D97-AF65-F5344CB8AC3E}">
        <p14:creationId xmlns:p14="http://schemas.microsoft.com/office/powerpoint/2010/main" val="135344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AVANTAJE STUDII CAZ-MARTOR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relativ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rapide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puţin</a:t>
            </a:r>
            <a:r>
              <a:rPr lang="en-US" dirty="0" smtClean="0"/>
              <a:t> </a:t>
            </a:r>
            <a:r>
              <a:rPr lang="en-US" dirty="0" err="1" smtClean="0"/>
              <a:t>costisitoare</a:t>
            </a:r>
            <a:r>
              <a:rPr lang="en-US" dirty="0" smtClean="0"/>
              <a:t> </a:t>
            </a:r>
            <a:r>
              <a:rPr lang="en-US" dirty="0" err="1" smtClean="0"/>
              <a:t>faţă</a:t>
            </a:r>
            <a:r>
              <a:rPr lang="en-US" dirty="0" smtClean="0"/>
              <a:t> de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analitice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se </a:t>
            </a:r>
            <a:r>
              <a:rPr lang="en-US" dirty="0" err="1" smtClean="0"/>
              <a:t>utilizează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particular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bolilor</a:t>
            </a:r>
            <a:r>
              <a:rPr lang="en-US" dirty="0" smtClean="0"/>
              <a:t> cu </a:t>
            </a:r>
            <a:r>
              <a:rPr lang="en-US" dirty="0" err="1" smtClean="0"/>
              <a:t>perioadă</a:t>
            </a:r>
            <a:r>
              <a:rPr lang="en-US" dirty="0" smtClean="0"/>
              <a:t> de </a:t>
            </a:r>
            <a:r>
              <a:rPr lang="en-US" dirty="0" err="1" smtClean="0"/>
              <a:t>latenţă</a:t>
            </a:r>
            <a:r>
              <a:rPr lang="en-US" dirty="0" smtClean="0"/>
              <a:t> </a:t>
            </a:r>
            <a:r>
              <a:rPr lang="en-US" dirty="0" err="1" smtClean="0"/>
              <a:t>lungă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optime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bolilor</a:t>
            </a:r>
            <a:r>
              <a:rPr lang="en-US" dirty="0" smtClean="0"/>
              <a:t> rare. </a:t>
            </a:r>
          </a:p>
          <a:p>
            <a:r>
              <a:rPr lang="en-US" dirty="0" err="1" smtClean="0"/>
              <a:t>Factorii</a:t>
            </a:r>
            <a:r>
              <a:rPr lang="en-US" dirty="0" smtClean="0"/>
              <a:t> </a:t>
            </a:r>
            <a:r>
              <a:rPr lang="en-US" dirty="0" err="1" smtClean="0"/>
              <a:t>etiologici</a:t>
            </a:r>
            <a:r>
              <a:rPr lang="en-US" dirty="0" smtClean="0"/>
              <a:t> care pot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evaluaţi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o </a:t>
            </a:r>
            <a:r>
              <a:rPr lang="en-US" dirty="0" err="1" smtClean="0"/>
              <a:t>singură</a:t>
            </a:r>
            <a:r>
              <a:rPr lang="en-US" dirty="0" smtClean="0"/>
              <a:t>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multipli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studiile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 </a:t>
            </a:r>
            <a:r>
              <a:rPr lang="en-US" dirty="0" err="1"/>
              <a:t>compararea</a:t>
            </a:r>
            <a:r>
              <a:rPr lang="en-US" dirty="0"/>
              <a:t> se face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grupuri</a:t>
            </a:r>
            <a:r>
              <a:rPr lang="en-US" dirty="0"/>
              <a:t> de </a:t>
            </a:r>
            <a:r>
              <a:rPr lang="en-US" dirty="0" err="1"/>
              <a:t>indivizi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riscul</a:t>
            </a:r>
            <a:r>
              <a:rPr lang="en-US" dirty="0"/>
              <a:t> de </a:t>
            </a:r>
            <a:r>
              <a:rPr lang="en-US" dirty="0" err="1"/>
              <a:t>boală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diferit</a:t>
            </a:r>
            <a:r>
              <a:rPr lang="en-US" dirty="0"/>
              <a:t> la </a:t>
            </a:r>
            <a:r>
              <a:rPr lang="en-US" dirty="0" err="1"/>
              <a:t>indivizii</a:t>
            </a:r>
            <a:r>
              <a:rPr lang="en-US" dirty="0"/>
              <a:t> </a:t>
            </a:r>
            <a:r>
              <a:rPr lang="en-US" dirty="0" err="1"/>
              <a:t>expuşi</a:t>
            </a:r>
            <a:r>
              <a:rPr lang="en-US" dirty="0"/>
              <a:t>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neexpuşi</a:t>
            </a:r>
            <a:r>
              <a:rPr lang="en-US" dirty="0"/>
              <a:t> la </a:t>
            </a:r>
            <a:r>
              <a:rPr lang="en-US" dirty="0" err="1"/>
              <a:t>factorul</a:t>
            </a:r>
            <a:r>
              <a:rPr lang="en-US" dirty="0"/>
              <a:t> de </a:t>
            </a:r>
            <a:r>
              <a:rPr lang="en-US" dirty="0" err="1"/>
              <a:t>interes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DEZAVANTAJE STUDII CAZ-MARTOR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calcula</a:t>
            </a:r>
            <a:r>
              <a:rPr lang="en-US" dirty="0" smtClean="0"/>
              <a:t> direct rata de </a:t>
            </a:r>
            <a:r>
              <a:rPr lang="en-US" dirty="0" err="1" smtClean="0"/>
              <a:t>incidenţă</a:t>
            </a:r>
            <a:r>
              <a:rPr lang="en-US" dirty="0" smtClean="0"/>
              <a:t> la </a:t>
            </a:r>
            <a:r>
              <a:rPr lang="en-US" dirty="0" err="1" smtClean="0"/>
              <a:t>indivizii</a:t>
            </a:r>
            <a:r>
              <a:rPr lang="en-US" dirty="0" smtClean="0"/>
              <a:t> </a:t>
            </a:r>
            <a:r>
              <a:rPr lang="en-US" dirty="0" err="1" smtClean="0"/>
              <a:t>expuşi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neexpuşi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uneori</a:t>
            </a:r>
            <a:r>
              <a:rPr lang="en-US" dirty="0" smtClean="0"/>
              <a:t> </a:t>
            </a:r>
            <a:r>
              <a:rPr lang="en-US" dirty="0" err="1" smtClean="0"/>
              <a:t>relaţia</a:t>
            </a:r>
            <a:r>
              <a:rPr lang="en-US" dirty="0" smtClean="0"/>
              <a:t> </a:t>
            </a:r>
            <a:r>
              <a:rPr lang="en-US" dirty="0" err="1" smtClean="0"/>
              <a:t>temporară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expunere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boală</a:t>
            </a:r>
            <a:r>
              <a:rPr lang="en-US" dirty="0" smtClean="0"/>
              <a:t> se </a:t>
            </a:r>
            <a:r>
              <a:rPr lang="en-US" dirty="0" err="1" smtClean="0"/>
              <a:t>stabileşte</a:t>
            </a:r>
            <a:r>
              <a:rPr lang="en-US" dirty="0" smtClean="0"/>
              <a:t> </a:t>
            </a:r>
            <a:r>
              <a:rPr lang="en-US" dirty="0" err="1" smtClean="0"/>
              <a:t>dificil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mod particular </a:t>
            </a:r>
            <a:r>
              <a:rPr lang="en-US" dirty="0" err="1" smtClean="0"/>
              <a:t>faţă</a:t>
            </a:r>
            <a:r>
              <a:rPr lang="en-US" dirty="0" smtClean="0"/>
              <a:t> de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analitice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pot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apară</a:t>
            </a:r>
            <a:r>
              <a:rPr lang="en-US" dirty="0" smtClean="0"/>
              <a:t> </a:t>
            </a:r>
            <a:r>
              <a:rPr lang="en-US" dirty="0" err="1" smtClean="0"/>
              <a:t>frecvent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sistematice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special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selectarea</a:t>
            </a:r>
            <a:r>
              <a:rPr lang="en-US" dirty="0" smtClean="0"/>
              <a:t> </a:t>
            </a:r>
            <a:r>
              <a:rPr lang="en-US" dirty="0" err="1" smtClean="0"/>
              <a:t>martorilor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STUDII EXPERIMENTALE</a:t>
            </a:r>
            <a:br>
              <a:rPr lang="en-US" dirty="0" smtClean="0"/>
            </a:br>
            <a:r>
              <a:rPr lang="en-US" dirty="0" smtClean="0"/>
              <a:t>DEFINITIE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asemănătoare</a:t>
            </a:r>
            <a:r>
              <a:rPr lang="en-US" dirty="0" smtClean="0"/>
              <a:t> </a:t>
            </a:r>
            <a:r>
              <a:rPr lang="en-US" dirty="0" err="1" smtClean="0"/>
              <a:t>studiului</a:t>
            </a:r>
            <a:r>
              <a:rPr lang="en-US" dirty="0" smtClean="0"/>
              <a:t> de </a:t>
            </a:r>
            <a:r>
              <a:rPr lang="en-US" dirty="0" err="1" smtClean="0"/>
              <a:t>cohortă</a:t>
            </a:r>
            <a:r>
              <a:rPr lang="en-US" dirty="0" smtClean="0"/>
              <a:t> </a:t>
            </a:r>
            <a:r>
              <a:rPr lang="en-US" dirty="0" err="1" smtClean="0"/>
              <a:t>prospectivă</a:t>
            </a:r>
            <a:r>
              <a:rPr lang="en-US" dirty="0" smtClean="0"/>
              <a:t>, </a:t>
            </a:r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participanţii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identificaţi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expunerii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urmăriţi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dezvoltă</a:t>
            </a:r>
            <a:r>
              <a:rPr lang="en-US" dirty="0" smtClean="0"/>
              <a:t> </a:t>
            </a:r>
            <a:r>
              <a:rPr lang="en-US" dirty="0" err="1" smtClean="0"/>
              <a:t>îmbolnăvirea</a:t>
            </a:r>
            <a:r>
              <a:rPr lang="en-US" dirty="0" smtClean="0"/>
              <a:t> (</a:t>
            </a:r>
            <a:r>
              <a:rPr lang="en-US" dirty="0" err="1" smtClean="0"/>
              <a:t>sau</a:t>
            </a:r>
            <a:r>
              <a:rPr lang="en-US" dirty="0" smtClean="0"/>
              <a:t> un alt </a:t>
            </a:r>
            <a:r>
              <a:rPr lang="en-US" dirty="0" err="1" smtClean="0"/>
              <a:t>efect</a:t>
            </a:r>
            <a:r>
              <a:rPr lang="en-US" dirty="0" smtClean="0"/>
              <a:t>). </a:t>
            </a:r>
            <a:r>
              <a:rPr lang="en-US" dirty="0" err="1" smtClean="0"/>
              <a:t>Particularitatea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legată</a:t>
            </a:r>
            <a:r>
              <a:rPr lang="en-US" dirty="0" smtClean="0"/>
              <a:t> de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statusul</a:t>
            </a:r>
            <a:r>
              <a:rPr lang="en-US" dirty="0" smtClean="0"/>
              <a:t> de </a:t>
            </a:r>
            <a:r>
              <a:rPr lang="en-US" dirty="0" err="1" smtClean="0"/>
              <a:t>expunere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stabilit</a:t>
            </a:r>
            <a:r>
              <a:rPr lang="en-US" dirty="0" smtClean="0"/>
              <a:t> de </a:t>
            </a:r>
            <a:r>
              <a:rPr lang="en-US" dirty="0" err="1" smtClean="0"/>
              <a:t>către</a:t>
            </a:r>
            <a:r>
              <a:rPr lang="en-US" dirty="0" smtClean="0"/>
              <a:t> investigator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alocat</a:t>
            </a:r>
            <a:r>
              <a:rPr lang="en-US" dirty="0" smtClean="0"/>
              <a:t> la </a:t>
            </a:r>
            <a:r>
              <a:rPr lang="en-US" dirty="0" err="1" smtClean="0"/>
              <a:t>întâmplare</a:t>
            </a:r>
            <a:r>
              <a:rPr lang="en-US" dirty="0" smtClean="0"/>
              <a:t>. </a:t>
            </a:r>
            <a:r>
              <a:rPr lang="en-US" dirty="0" err="1" smtClean="0"/>
              <a:t>Alocarea</a:t>
            </a:r>
            <a:r>
              <a:rPr lang="en-US" dirty="0" smtClean="0"/>
              <a:t> </a:t>
            </a:r>
            <a:r>
              <a:rPr lang="en-US" dirty="0" err="1" smtClean="0"/>
              <a:t>întâmplătoare</a:t>
            </a:r>
            <a:r>
              <a:rPr lang="en-US" dirty="0" smtClean="0"/>
              <a:t> a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expuneri</a:t>
            </a:r>
            <a:r>
              <a:rPr lang="en-US" dirty="0" smtClean="0"/>
              <a:t> </a:t>
            </a:r>
            <a:r>
              <a:rPr lang="en-US" dirty="0" err="1" smtClean="0"/>
              <a:t>particulare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controlul</a:t>
            </a:r>
            <a:r>
              <a:rPr lang="en-US" dirty="0" smtClean="0"/>
              <a:t> </a:t>
            </a:r>
            <a:r>
              <a:rPr lang="en-US" dirty="0" err="1" smtClean="0"/>
              <a:t>tuturor</a:t>
            </a:r>
            <a:r>
              <a:rPr lang="en-US" dirty="0" smtClean="0"/>
              <a:t> </a:t>
            </a:r>
            <a:r>
              <a:rPr lang="en-US" dirty="0" err="1" smtClean="0"/>
              <a:t>altor</a:t>
            </a:r>
            <a:r>
              <a:rPr lang="en-US" dirty="0" smtClean="0"/>
              <a:t> </a:t>
            </a:r>
            <a:r>
              <a:rPr lang="en-US" dirty="0" err="1" smtClean="0"/>
              <a:t>factori</a:t>
            </a:r>
            <a:r>
              <a:rPr lang="en-US" dirty="0" smtClean="0"/>
              <a:t> care pot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influenţeze</a:t>
            </a:r>
            <a:r>
              <a:rPr lang="en-US" dirty="0" smtClean="0"/>
              <a:t> </a:t>
            </a:r>
            <a:r>
              <a:rPr lang="en-US" dirty="0" err="1" smtClean="0"/>
              <a:t>riscul</a:t>
            </a:r>
            <a:r>
              <a:rPr lang="en-US" dirty="0" smtClean="0"/>
              <a:t> de </a:t>
            </a:r>
            <a:r>
              <a:rPr lang="en-US" dirty="0" err="1" smtClean="0"/>
              <a:t>boală</a:t>
            </a:r>
            <a:r>
              <a:rPr lang="en-US" dirty="0" smtClean="0"/>
              <a:t>.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particulare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cost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fezabilitatea</a:t>
            </a:r>
            <a:r>
              <a:rPr lang="en-US" dirty="0" smtClean="0"/>
              <a:t> </a:t>
            </a:r>
            <a:r>
              <a:rPr lang="en-US" dirty="0" err="1" smtClean="0"/>
              <a:t>intervenţiilor</a:t>
            </a:r>
            <a:r>
              <a:rPr lang="en-US" dirty="0" smtClean="0"/>
              <a:t> </a:t>
            </a:r>
            <a:r>
              <a:rPr lang="en-US" dirty="0" err="1" smtClean="0"/>
              <a:t>studiate</a:t>
            </a:r>
            <a:r>
              <a:rPr lang="en-US" dirty="0" smtClean="0"/>
              <a:t>. </a:t>
            </a:r>
            <a:r>
              <a:rPr lang="en-US" dirty="0" err="1" smtClean="0"/>
              <a:t>Când</a:t>
            </a:r>
            <a:r>
              <a:rPr lang="en-US" dirty="0" smtClean="0"/>
              <a:t> un </a:t>
            </a:r>
            <a:r>
              <a:rPr lang="en-US" dirty="0" err="1" smtClean="0"/>
              <a:t>astfel</a:t>
            </a:r>
            <a:r>
              <a:rPr lang="en-US" dirty="0" smtClean="0"/>
              <a:t> de </a:t>
            </a:r>
            <a:r>
              <a:rPr lang="en-US" dirty="0" err="1" smtClean="0"/>
              <a:t>studiu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bine</a:t>
            </a:r>
            <a:r>
              <a:rPr lang="en-US" dirty="0" smtClean="0"/>
              <a:t> </a:t>
            </a:r>
            <a:r>
              <a:rPr lang="en-US" dirty="0" err="1" smtClean="0"/>
              <a:t>realizat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condus</a:t>
            </a:r>
            <a:r>
              <a:rPr lang="en-US" dirty="0" smtClean="0"/>
              <a:t>, el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furnizeze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directe</a:t>
            </a:r>
            <a:r>
              <a:rPr lang="en-US" dirty="0" smtClean="0"/>
              <a:t> </a:t>
            </a:r>
            <a:r>
              <a:rPr lang="en-US" dirty="0" err="1" smtClean="0"/>
              <a:t>informaţii</a:t>
            </a:r>
            <a:r>
              <a:rPr lang="en-US" dirty="0" smtClean="0"/>
              <a:t> </a:t>
            </a:r>
            <a:r>
              <a:rPr lang="en-US" dirty="0" err="1" smtClean="0"/>
              <a:t>epidemiologice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putea</a:t>
            </a:r>
            <a:r>
              <a:rPr lang="en-US" dirty="0" smtClean="0"/>
              <a:t> </a:t>
            </a:r>
            <a:r>
              <a:rPr lang="en-US" dirty="0" err="1" smtClean="0"/>
              <a:t>judeca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o </a:t>
            </a:r>
            <a:r>
              <a:rPr lang="en-US" dirty="0" err="1" smtClean="0"/>
              <a:t>expunere</a:t>
            </a:r>
            <a:r>
              <a:rPr lang="en-US" dirty="0" smtClean="0"/>
              <a:t> </a:t>
            </a:r>
            <a:r>
              <a:rPr lang="en-US" dirty="0" err="1" smtClean="0"/>
              <a:t>cauzează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previne</a:t>
            </a:r>
            <a:r>
              <a:rPr lang="en-US" dirty="0" smtClean="0"/>
              <a:t> o </a:t>
            </a:r>
            <a:r>
              <a:rPr lang="en-US" dirty="0" err="1" smtClean="0"/>
              <a:t>boală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DEFINITIE, CLASIFICARE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STUDII PREVENTIVE CAND INTERVIN IN POFILAXIA PRIMARA</a:t>
            </a:r>
          </a:p>
          <a:p>
            <a:r>
              <a:rPr lang="en-US" dirty="0" smtClean="0"/>
              <a:t>STUDII TERAPEUTICE CAND INTERVIN IN PROFILAXIA SECUNDARA</a:t>
            </a:r>
          </a:p>
          <a:p>
            <a:r>
              <a:rPr lang="en-US" dirty="0" err="1" smtClean="0"/>
              <a:t>Studiile</a:t>
            </a:r>
            <a:r>
              <a:rPr lang="en-US" dirty="0" smtClean="0"/>
              <a:t> </a:t>
            </a:r>
            <a:r>
              <a:rPr lang="en-US" dirty="0" err="1" smtClean="0"/>
              <a:t>terapeutice</a:t>
            </a:r>
            <a:r>
              <a:rPr lang="en-US" dirty="0" smtClean="0"/>
              <a:t> (trial clinic) se </a:t>
            </a:r>
            <a:r>
              <a:rPr lang="en-US" dirty="0" err="1" smtClean="0"/>
              <a:t>efectuează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pacienţi</a:t>
            </a:r>
            <a:r>
              <a:rPr lang="en-US" dirty="0" smtClean="0"/>
              <a:t> care au o </a:t>
            </a:r>
            <a:r>
              <a:rPr lang="en-US" dirty="0" err="1" smtClean="0"/>
              <a:t>anumită</a:t>
            </a:r>
            <a:r>
              <a:rPr lang="en-US" dirty="0" smtClean="0"/>
              <a:t>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care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expuşi</a:t>
            </a:r>
            <a:r>
              <a:rPr lang="en-US" dirty="0" smtClean="0"/>
              <a:t> la un </a:t>
            </a:r>
            <a:r>
              <a:rPr lang="en-US" dirty="0" err="1" smtClean="0"/>
              <a:t>anumit</a:t>
            </a:r>
            <a:r>
              <a:rPr lang="en-US" dirty="0" smtClean="0"/>
              <a:t> agent (medicament)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procedură</a:t>
            </a:r>
            <a:r>
              <a:rPr lang="en-US" dirty="0" smtClean="0"/>
              <a:t>, </a:t>
            </a:r>
            <a:r>
              <a:rPr lang="en-US" dirty="0" err="1" smtClean="0"/>
              <a:t>urmărindu</a:t>
            </a:r>
            <a:r>
              <a:rPr lang="en-US" dirty="0" smtClean="0"/>
              <a:t>-se </a:t>
            </a:r>
            <a:r>
              <a:rPr lang="en-US" dirty="0" err="1" smtClean="0"/>
              <a:t>diminuarea</a:t>
            </a:r>
            <a:r>
              <a:rPr lang="en-US" dirty="0" smtClean="0"/>
              <a:t> </a:t>
            </a:r>
            <a:r>
              <a:rPr lang="en-US" dirty="0" err="1" smtClean="0"/>
              <a:t>simptomatologiei</a:t>
            </a:r>
            <a:r>
              <a:rPr lang="en-US" dirty="0" smtClean="0"/>
              <a:t>, </a:t>
            </a:r>
            <a:r>
              <a:rPr lang="en-US" dirty="0" err="1" smtClean="0"/>
              <a:t>prevenirea</a:t>
            </a:r>
            <a:r>
              <a:rPr lang="en-US" dirty="0" smtClean="0"/>
              <a:t> </a:t>
            </a:r>
            <a:r>
              <a:rPr lang="en-US" dirty="0" err="1" smtClean="0"/>
              <a:t>recăderilor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riscului</a:t>
            </a:r>
            <a:r>
              <a:rPr lang="en-US" dirty="0" smtClean="0"/>
              <a:t> de </a:t>
            </a:r>
            <a:r>
              <a:rPr lang="en-US" dirty="0" err="1" smtClean="0"/>
              <a:t>deces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boala</a:t>
            </a:r>
            <a:r>
              <a:rPr lang="en-US" dirty="0" smtClean="0"/>
              <a:t> </a:t>
            </a:r>
            <a:r>
              <a:rPr lang="en-US" dirty="0" err="1" smtClean="0"/>
              <a:t>respectivă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Studiile</a:t>
            </a:r>
            <a:r>
              <a:rPr lang="en-US" dirty="0" smtClean="0"/>
              <a:t> preventive </a:t>
            </a:r>
            <a:r>
              <a:rPr lang="en-US" dirty="0" err="1" smtClean="0"/>
              <a:t>implică</a:t>
            </a:r>
            <a:r>
              <a:rPr lang="en-US" dirty="0" smtClean="0"/>
              <a:t>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agent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procedură</a:t>
            </a:r>
            <a:r>
              <a:rPr lang="en-US" dirty="0" smtClean="0"/>
              <a:t> care reduce </a:t>
            </a:r>
            <a:r>
              <a:rPr lang="en-US" dirty="0" err="1" smtClean="0"/>
              <a:t>riscul</a:t>
            </a:r>
            <a:r>
              <a:rPr lang="en-US" dirty="0" smtClean="0"/>
              <a:t> de </a:t>
            </a:r>
            <a:r>
              <a:rPr lang="en-US" dirty="0" err="1" smtClean="0"/>
              <a:t>dezvoltare</a:t>
            </a:r>
            <a:r>
              <a:rPr lang="en-US" dirty="0" smtClean="0"/>
              <a:t> a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rândul</a:t>
            </a:r>
            <a:r>
              <a:rPr lang="en-US" dirty="0" smtClean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care nu au </a:t>
            </a:r>
            <a:r>
              <a:rPr lang="en-US" dirty="0" err="1" smtClean="0"/>
              <a:t>afecţiunea</a:t>
            </a:r>
            <a:r>
              <a:rPr lang="en-US" dirty="0" smtClean="0"/>
              <a:t> </a:t>
            </a:r>
            <a:r>
              <a:rPr lang="en-US" dirty="0" err="1" smtClean="0"/>
              <a:t>respectivă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conduse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grupuri</a:t>
            </a:r>
            <a:r>
              <a:rPr lang="en-US" dirty="0" smtClean="0"/>
              <a:t> de </a:t>
            </a:r>
            <a:r>
              <a:rPr lang="en-US" dirty="0" err="1" smtClean="0"/>
              <a:t>indivizi</a:t>
            </a:r>
            <a:r>
              <a:rPr lang="en-US" dirty="0" smtClean="0"/>
              <a:t> se </a:t>
            </a:r>
            <a:r>
              <a:rPr lang="en-US" dirty="0" err="1" smtClean="0"/>
              <a:t>numesc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teren</a:t>
            </a:r>
            <a:r>
              <a:rPr lang="en-US" dirty="0" smtClean="0"/>
              <a:t>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conduse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toată</a:t>
            </a:r>
            <a:r>
              <a:rPr lang="en-US" dirty="0" smtClean="0"/>
              <a:t> </a:t>
            </a:r>
            <a:r>
              <a:rPr lang="en-US" dirty="0" err="1" smtClean="0"/>
              <a:t>populaţia</a:t>
            </a:r>
            <a:r>
              <a:rPr lang="en-US" dirty="0" smtClean="0"/>
              <a:t> de </a:t>
            </a:r>
            <a:r>
              <a:rPr lang="en-US" dirty="0" err="1" smtClean="0"/>
              <a:t>interes</a:t>
            </a:r>
            <a:r>
              <a:rPr lang="en-US" dirty="0" smtClean="0"/>
              <a:t> se </a:t>
            </a:r>
            <a:r>
              <a:rPr lang="en-US" dirty="0" err="1" smtClean="0"/>
              <a:t>numesc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de </a:t>
            </a:r>
            <a:r>
              <a:rPr lang="en-US" dirty="0" err="1" smtClean="0"/>
              <a:t>intervenţie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comunitate</a:t>
            </a:r>
            <a:r>
              <a:rPr lang="en-US" dirty="0" smtClean="0"/>
              <a:t> (</a:t>
            </a:r>
            <a:r>
              <a:rPr lang="en-US" dirty="0" err="1" smtClean="0"/>
              <a:t>populaţie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TRIALUL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Măsoara</a:t>
            </a:r>
            <a:r>
              <a:rPr lang="en-US" dirty="0" smtClean="0"/>
              <a:t> </a:t>
            </a:r>
            <a:r>
              <a:rPr lang="en-US" dirty="0" err="1" smtClean="0"/>
              <a:t>eficacitatea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proceduri</a:t>
            </a:r>
            <a:r>
              <a:rPr lang="en-US" dirty="0" smtClean="0"/>
              <a:t> </a:t>
            </a:r>
            <a:r>
              <a:rPr lang="en-US" dirty="0" err="1" smtClean="0"/>
              <a:t>terapeutice</a:t>
            </a:r>
            <a:r>
              <a:rPr lang="en-US" dirty="0" smtClean="0"/>
              <a:t>, </a:t>
            </a:r>
            <a:r>
              <a:rPr lang="en-US" dirty="0" err="1" smtClean="0"/>
              <a:t>măsoara</a:t>
            </a:r>
            <a:r>
              <a:rPr lang="en-US" dirty="0" smtClean="0"/>
              <a:t> </a:t>
            </a:r>
            <a:r>
              <a:rPr lang="en-US" dirty="0" err="1" smtClean="0"/>
              <a:t>reacţiile</a:t>
            </a:r>
            <a:r>
              <a:rPr lang="en-US" dirty="0" smtClean="0"/>
              <a:t> adverse </a:t>
            </a:r>
            <a:r>
              <a:rPr lang="en-US" dirty="0" err="1" smtClean="0"/>
              <a:t>şi</a:t>
            </a:r>
            <a:r>
              <a:rPr lang="en-US" dirty="0" smtClean="0"/>
              <a:t>  </a:t>
            </a:r>
            <a:r>
              <a:rPr lang="en-US" dirty="0" err="1" smtClean="0"/>
              <a:t>variaţiille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rândul</a:t>
            </a:r>
            <a:r>
              <a:rPr lang="en-US" dirty="0" smtClean="0"/>
              <a:t> </a:t>
            </a:r>
            <a:r>
              <a:rPr lang="en-US" dirty="0" err="1" smtClean="0"/>
              <a:t>pacienţilor</a:t>
            </a:r>
            <a:r>
              <a:rPr lang="en-US" dirty="0" smtClean="0"/>
              <a:t> cu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caracteristici</a:t>
            </a:r>
            <a:r>
              <a:rPr lang="en-US" dirty="0" smtClean="0"/>
              <a:t>.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pot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utilizate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compararea</a:t>
            </a:r>
            <a:r>
              <a:rPr lang="en-US" dirty="0" smtClean="0"/>
              <a:t> </a:t>
            </a:r>
            <a:r>
              <a:rPr lang="en-US" dirty="0" err="1" smtClean="0"/>
              <a:t>costurilor</a:t>
            </a:r>
            <a:r>
              <a:rPr lang="en-US" dirty="0" smtClean="0"/>
              <a:t> </a:t>
            </a:r>
            <a:r>
              <a:rPr lang="en-US" dirty="0" err="1" smtClean="0"/>
              <a:t>diferitelor</a:t>
            </a:r>
            <a:r>
              <a:rPr lang="en-US" dirty="0" smtClean="0"/>
              <a:t> </a:t>
            </a:r>
            <a:r>
              <a:rPr lang="en-US" dirty="0" err="1" smtClean="0"/>
              <a:t>proceduri</a:t>
            </a:r>
            <a:r>
              <a:rPr lang="en-US" dirty="0" smtClean="0"/>
              <a:t> care au </a:t>
            </a:r>
            <a:r>
              <a:rPr lang="en-US" dirty="0" err="1" smtClean="0"/>
              <a:t>beneficii</a:t>
            </a:r>
            <a:r>
              <a:rPr lang="en-US" dirty="0" smtClean="0"/>
              <a:t> </a:t>
            </a:r>
            <a:r>
              <a:rPr lang="en-US" dirty="0" err="1" smtClean="0"/>
              <a:t>similare</a:t>
            </a:r>
            <a:r>
              <a:rPr lang="en-US" dirty="0" smtClean="0"/>
              <a:t>.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utilizate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en-US" dirty="0" err="1" smtClean="0"/>
              <a:t>experimentale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b="1" i="1" dirty="0" err="1" smtClean="0"/>
              <a:t>trialurile</a:t>
            </a:r>
            <a:r>
              <a:rPr lang="en-US" b="1" i="1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b="1" i="1" dirty="0" err="1" smtClean="0"/>
              <a:t>studiile</a:t>
            </a:r>
            <a:r>
              <a:rPr lang="en-US" b="1" i="1" dirty="0" smtClean="0"/>
              <a:t> </a:t>
            </a:r>
            <a:r>
              <a:rPr lang="en-US" b="1" i="1" dirty="0" err="1" smtClean="0"/>
              <a:t>clinice</a:t>
            </a:r>
            <a:r>
              <a:rPr lang="en-US" b="1" i="1" dirty="0" smtClean="0"/>
              <a:t> </a:t>
            </a:r>
            <a:r>
              <a:rPr lang="en-US" b="1" i="1" dirty="0" err="1" smtClean="0"/>
              <a:t>randomizate</a:t>
            </a:r>
            <a:r>
              <a:rPr lang="en-US" b="1" i="1" dirty="0" smtClean="0"/>
              <a:t> </a:t>
            </a:r>
            <a:r>
              <a:rPr lang="en-US" b="1" i="1" dirty="0" err="1" smtClean="0"/>
              <a:t>controlate</a:t>
            </a:r>
            <a:r>
              <a:rPr lang="en-US" dirty="0" smtClean="0"/>
              <a:t>, cu </a:t>
            </a:r>
            <a:r>
              <a:rPr lang="en-US" dirty="0" err="1" smtClean="0"/>
              <a:t>largă</a:t>
            </a:r>
            <a:r>
              <a:rPr lang="en-US" dirty="0" smtClean="0"/>
              <a:t> </a:t>
            </a:r>
            <a:r>
              <a:rPr lang="en-US" dirty="0" err="1" smtClean="0"/>
              <a:t>aplicabilitate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medicină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proceduri</a:t>
            </a:r>
            <a:r>
              <a:rPr lang="en-US" dirty="0" smtClean="0"/>
              <a:t> </a:t>
            </a:r>
            <a:r>
              <a:rPr lang="en-US" dirty="0" err="1" smtClean="0"/>
              <a:t>terapeutice</a:t>
            </a:r>
            <a:r>
              <a:rPr lang="en-US" dirty="0" smtClean="0"/>
              <a:t>, </a:t>
            </a:r>
            <a:r>
              <a:rPr lang="en-US" dirty="0" err="1" smtClean="0"/>
              <a:t>testarea</a:t>
            </a:r>
            <a:r>
              <a:rPr lang="en-US" dirty="0" smtClean="0"/>
              <a:t> </a:t>
            </a:r>
            <a:r>
              <a:rPr lang="en-US" dirty="0" err="1" smtClean="0"/>
              <a:t>tuturor</a:t>
            </a:r>
            <a:r>
              <a:rPr lang="en-US" dirty="0" smtClean="0"/>
              <a:t> </a:t>
            </a:r>
            <a:r>
              <a:rPr lang="en-US" dirty="0" err="1" smtClean="0"/>
              <a:t>produselor</a:t>
            </a:r>
            <a:r>
              <a:rPr lang="en-US" dirty="0" smtClean="0"/>
              <a:t> </a:t>
            </a:r>
            <a:r>
              <a:rPr lang="en-US" dirty="0" err="1" smtClean="0"/>
              <a:t>farmaceutice</a:t>
            </a:r>
            <a:r>
              <a:rPr lang="en-US" dirty="0" smtClean="0"/>
              <a:t> </a:t>
            </a:r>
            <a:r>
              <a:rPr lang="en-US" dirty="0" err="1" smtClean="0"/>
              <a:t>înainte</a:t>
            </a:r>
            <a:r>
              <a:rPr lang="en-US" dirty="0" smtClean="0"/>
              <a:t> de </a:t>
            </a:r>
            <a:r>
              <a:rPr lang="en-US" dirty="0" err="1" smtClean="0"/>
              <a:t>obţinerea</a:t>
            </a:r>
            <a:r>
              <a:rPr lang="en-US" dirty="0" smtClean="0"/>
              <a:t> </a:t>
            </a:r>
            <a:r>
              <a:rPr lang="en-US" dirty="0" err="1" smtClean="0"/>
              <a:t>licenţei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lansarea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piaţă</a:t>
            </a:r>
            <a:r>
              <a:rPr lang="en-US" dirty="0" smtClean="0"/>
              <a:t> etc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Populaţia</a:t>
            </a:r>
            <a:r>
              <a:rPr lang="en-US" dirty="0" smtClean="0"/>
              <a:t> </a:t>
            </a:r>
            <a:r>
              <a:rPr lang="en-US" dirty="0" err="1" smtClean="0"/>
              <a:t>căreia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se </a:t>
            </a:r>
            <a:r>
              <a:rPr lang="en-US" dirty="0" err="1" smtClean="0"/>
              <a:t>adresează</a:t>
            </a:r>
            <a:r>
              <a:rPr lang="en-US" dirty="0" smtClean="0"/>
              <a:t> </a:t>
            </a:r>
            <a:r>
              <a:rPr lang="en-US" dirty="0" err="1" smtClean="0"/>
              <a:t>noul</a:t>
            </a:r>
            <a:r>
              <a:rPr lang="en-US" dirty="0" smtClean="0"/>
              <a:t> </a:t>
            </a:r>
            <a:r>
              <a:rPr lang="en-US" dirty="0" err="1" smtClean="0"/>
              <a:t>tratament</a:t>
            </a:r>
            <a:r>
              <a:rPr lang="en-US" dirty="0" smtClean="0"/>
              <a:t>, </a:t>
            </a:r>
            <a:r>
              <a:rPr lang="en-US" dirty="0" err="1" smtClean="0"/>
              <a:t>respectiv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care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studiului</a:t>
            </a:r>
            <a:r>
              <a:rPr lang="en-US" dirty="0" smtClean="0"/>
              <a:t> clinic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aplicabile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denumită</a:t>
            </a:r>
            <a:r>
              <a:rPr lang="en-US" dirty="0" smtClean="0"/>
              <a:t> </a:t>
            </a:r>
            <a:r>
              <a:rPr lang="en-US" cap="all" dirty="0" err="1" smtClean="0"/>
              <a:t>populaţie</a:t>
            </a:r>
            <a:r>
              <a:rPr lang="en-US" cap="all" dirty="0" smtClean="0"/>
              <a:t> de </a:t>
            </a:r>
            <a:r>
              <a:rPr lang="en-US" cap="all" dirty="0" err="1" smtClean="0"/>
              <a:t>referinţă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reprezentată</a:t>
            </a:r>
            <a:r>
              <a:rPr lang="en-US" dirty="0" smtClean="0"/>
              <a:t> de </a:t>
            </a:r>
            <a:r>
              <a:rPr lang="en-US" dirty="0" err="1" smtClean="0"/>
              <a:t>toţi</a:t>
            </a:r>
            <a:r>
              <a:rPr lang="en-US" dirty="0" smtClean="0"/>
              <a:t> </a:t>
            </a:r>
            <a:r>
              <a:rPr lang="en-US" dirty="0" err="1" smtClean="0"/>
              <a:t>pacienţii</a:t>
            </a:r>
            <a:r>
              <a:rPr lang="en-US" dirty="0" smtClean="0"/>
              <a:t> care </a:t>
            </a:r>
            <a:r>
              <a:rPr lang="en-US" dirty="0" err="1" smtClean="0"/>
              <a:t>prezintă</a:t>
            </a:r>
            <a:r>
              <a:rPr lang="en-US" dirty="0" smtClean="0"/>
              <a:t> </a:t>
            </a:r>
            <a:r>
              <a:rPr lang="en-US" dirty="0" err="1" smtClean="0"/>
              <a:t>afecţiunea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cauză</a:t>
            </a:r>
            <a:r>
              <a:rPr lang="en-US" dirty="0" smtClean="0"/>
              <a:t>. Din </a:t>
            </a:r>
            <a:r>
              <a:rPr lang="en-US" dirty="0" err="1" smtClean="0"/>
              <a:t>acestă</a:t>
            </a:r>
            <a:r>
              <a:rPr lang="en-US" dirty="0" smtClean="0"/>
              <a:t> </a:t>
            </a:r>
            <a:r>
              <a:rPr lang="en-US" dirty="0" err="1" smtClean="0"/>
              <a:t>populaţie</a:t>
            </a:r>
            <a:r>
              <a:rPr lang="en-US" dirty="0" smtClean="0"/>
              <a:t> de </a:t>
            </a:r>
            <a:r>
              <a:rPr lang="en-US" dirty="0" err="1" smtClean="0"/>
              <a:t>referinţă</a:t>
            </a:r>
            <a:r>
              <a:rPr lang="en-US" dirty="0" smtClean="0"/>
              <a:t> se </a:t>
            </a:r>
            <a:r>
              <a:rPr lang="en-US" dirty="0" err="1" smtClean="0"/>
              <a:t>alege</a:t>
            </a:r>
            <a:r>
              <a:rPr lang="en-US" dirty="0" smtClean="0"/>
              <a:t> un </a:t>
            </a:r>
            <a:r>
              <a:rPr lang="en-US" dirty="0" err="1" smtClean="0"/>
              <a:t>eşantion</a:t>
            </a:r>
            <a:r>
              <a:rPr lang="en-US" dirty="0" smtClean="0"/>
              <a:t> care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reprezinte</a:t>
            </a:r>
            <a:r>
              <a:rPr lang="en-US" dirty="0" smtClean="0"/>
              <a:t> </a:t>
            </a:r>
            <a:r>
              <a:rPr lang="en-US" dirty="0" err="1" smtClean="0"/>
              <a:t>caracteristicile</a:t>
            </a:r>
            <a:r>
              <a:rPr lang="en-US" dirty="0" smtClean="0"/>
              <a:t> </a:t>
            </a:r>
            <a:r>
              <a:rPr lang="en-US" dirty="0" err="1" smtClean="0"/>
              <a:t>populaţiei</a:t>
            </a:r>
            <a:r>
              <a:rPr lang="en-US" dirty="0" smtClean="0"/>
              <a:t> de </a:t>
            </a:r>
            <a:r>
              <a:rPr lang="en-US" dirty="0" err="1" smtClean="0"/>
              <a:t>referinţă</a:t>
            </a:r>
            <a:r>
              <a:rPr lang="en-US" dirty="0" smtClean="0"/>
              <a:t> (</a:t>
            </a:r>
            <a:r>
              <a:rPr lang="en-US" dirty="0" err="1" smtClean="0"/>
              <a:t>pentru</a:t>
            </a:r>
            <a:r>
              <a:rPr lang="en-US" dirty="0" smtClean="0"/>
              <a:t> a se </a:t>
            </a:r>
            <a:r>
              <a:rPr lang="en-US" dirty="0" err="1" smtClean="0"/>
              <a:t>asigura</a:t>
            </a:r>
            <a:r>
              <a:rPr lang="en-US" dirty="0" smtClean="0"/>
              <a:t> ulterior </a:t>
            </a:r>
            <a:r>
              <a:rPr lang="en-US" dirty="0" err="1" smtClean="0"/>
              <a:t>posibilitatea</a:t>
            </a:r>
            <a:r>
              <a:rPr lang="en-US" dirty="0" smtClean="0"/>
              <a:t> de </a:t>
            </a:r>
            <a:r>
              <a:rPr lang="en-US" dirty="0" err="1" smtClean="0"/>
              <a:t>generalizare</a:t>
            </a:r>
            <a:r>
              <a:rPr lang="en-US" dirty="0" smtClean="0"/>
              <a:t> a </a:t>
            </a:r>
            <a:r>
              <a:rPr lang="en-US" dirty="0" err="1" smtClean="0"/>
              <a:t>rezultatelor</a:t>
            </a:r>
            <a:r>
              <a:rPr lang="en-US" dirty="0" smtClean="0"/>
              <a:t>)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condus</a:t>
            </a:r>
            <a:r>
              <a:rPr lang="en-US" dirty="0" smtClean="0"/>
              <a:t> </a:t>
            </a:r>
            <a:r>
              <a:rPr lang="en-US" dirty="0" err="1" smtClean="0"/>
              <a:t>studiul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denumit</a:t>
            </a:r>
            <a:r>
              <a:rPr lang="en-US" dirty="0" smtClean="0"/>
              <a:t> </a:t>
            </a:r>
            <a:r>
              <a:rPr lang="en-US" cap="all" dirty="0" err="1" smtClean="0"/>
              <a:t>populaţie</a:t>
            </a:r>
            <a:r>
              <a:rPr lang="en-US" cap="all" dirty="0" smtClean="0"/>
              <a:t> </a:t>
            </a:r>
            <a:r>
              <a:rPr lang="en-US" cap="all" dirty="0" err="1" smtClean="0"/>
              <a:t>experimentală</a:t>
            </a:r>
            <a:r>
              <a:rPr lang="en-US" cap="all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Eşantionul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reprezentând</a:t>
            </a:r>
            <a:r>
              <a:rPr lang="en-US" dirty="0" smtClean="0"/>
              <a:t> </a:t>
            </a:r>
            <a:r>
              <a:rPr lang="en-US" dirty="0" err="1" smtClean="0"/>
              <a:t>populaţia</a:t>
            </a:r>
            <a:r>
              <a:rPr lang="en-US" dirty="0" smtClean="0"/>
              <a:t> de </a:t>
            </a:r>
            <a:r>
              <a:rPr lang="en-US" dirty="0" err="1" smtClean="0"/>
              <a:t>studiu</a:t>
            </a:r>
            <a:r>
              <a:rPr lang="en-US" dirty="0" smtClean="0"/>
              <a:t>,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mic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format din </a:t>
            </a:r>
            <a:r>
              <a:rPr lang="en-US" dirty="0" err="1" smtClean="0"/>
              <a:t>subiecţi</a:t>
            </a:r>
            <a:r>
              <a:rPr lang="en-US" dirty="0" smtClean="0"/>
              <a:t> care </a:t>
            </a:r>
            <a:r>
              <a:rPr lang="en-US" dirty="0" err="1" smtClean="0"/>
              <a:t>pe</a:t>
            </a:r>
            <a:r>
              <a:rPr lang="en-US" dirty="0" smtClean="0"/>
              <a:t> de o parte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eligibili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de </a:t>
            </a:r>
            <a:r>
              <a:rPr lang="en-US" dirty="0" err="1" smtClean="0"/>
              <a:t>altă</a:t>
            </a:r>
            <a:r>
              <a:rPr lang="en-US" dirty="0" smtClean="0"/>
              <a:t> parte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dispuşi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participe</a:t>
            </a:r>
            <a:r>
              <a:rPr lang="en-US" dirty="0" smtClean="0"/>
              <a:t> (</a:t>
            </a:r>
            <a:r>
              <a:rPr lang="en-US" dirty="0" err="1" smtClean="0"/>
              <a:t>voluntar</a:t>
            </a:r>
            <a:r>
              <a:rPr lang="en-US" dirty="0" smtClean="0"/>
              <a:t>) la </a:t>
            </a:r>
            <a:r>
              <a:rPr lang="en-US" dirty="0" err="1" smtClean="0"/>
              <a:t>studiu</a:t>
            </a:r>
            <a:r>
              <a:rPr lang="en-US" dirty="0" smtClean="0"/>
              <a:t>.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subgrup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format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probabil</a:t>
            </a:r>
            <a:r>
              <a:rPr lang="en-US" dirty="0" smtClean="0"/>
              <a:t> din </a:t>
            </a:r>
            <a:r>
              <a:rPr lang="en-US" dirty="0" err="1" smtClean="0"/>
              <a:t>subiecţi</a:t>
            </a:r>
            <a:r>
              <a:rPr lang="en-US" dirty="0" smtClean="0"/>
              <a:t> </a:t>
            </a:r>
            <a:r>
              <a:rPr lang="en-US" dirty="0" err="1" smtClean="0"/>
              <a:t>diferiţi</a:t>
            </a:r>
            <a:r>
              <a:rPr lang="en-US" dirty="0" smtClean="0"/>
              <a:t> </a:t>
            </a:r>
            <a:r>
              <a:rPr lang="en-US" dirty="0" err="1" smtClean="0"/>
              <a:t>faţă</a:t>
            </a:r>
            <a:r>
              <a:rPr lang="en-US" dirty="0" smtClean="0"/>
              <a:t> de </a:t>
            </a:r>
            <a:r>
              <a:rPr lang="en-US" dirty="0" err="1" smtClean="0"/>
              <a:t>cei</a:t>
            </a:r>
            <a:r>
              <a:rPr lang="en-US" dirty="0" smtClean="0"/>
              <a:t> care nu </a:t>
            </a:r>
            <a:r>
              <a:rPr lang="en-US" dirty="0" err="1" smtClean="0"/>
              <a:t>participă</a:t>
            </a:r>
            <a:r>
              <a:rPr lang="en-US" dirty="0" smtClean="0"/>
              <a:t> la </a:t>
            </a:r>
            <a:r>
              <a:rPr lang="en-US" dirty="0" err="1" smtClean="0"/>
              <a:t>studiu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studiile</a:t>
            </a:r>
            <a:r>
              <a:rPr lang="en-US" dirty="0" smtClean="0"/>
              <a:t> </a:t>
            </a:r>
            <a:r>
              <a:rPr lang="en-US" dirty="0" err="1" smtClean="0"/>
              <a:t>clinice</a:t>
            </a:r>
            <a:r>
              <a:rPr lang="en-US" dirty="0" smtClean="0"/>
              <a:t> </a:t>
            </a:r>
            <a:r>
              <a:rPr lang="en-US" dirty="0" err="1" smtClean="0"/>
              <a:t>randomizate</a:t>
            </a:r>
            <a:r>
              <a:rPr lang="en-US" dirty="0" smtClean="0"/>
              <a:t> </a:t>
            </a:r>
            <a:r>
              <a:rPr lang="en-US" dirty="0" err="1" smtClean="0"/>
              <a:t>alocarea</a:t>
            </a:r>
            <a:r>
              <a:rPr lang="en-US" dirty="0" smtClean="0"/>
              <a:t> </a:t>
            </a:r>
            <a:r>
              <a:rPr lang="en-US" dirty="0" err="1" smtClean="0"/>
              <a:t>fiecărui</a:t>
            </a:r>
            <a:r>
              <a:rPr lang="en-US" dirty="0" smtClean="0"/>
              <a:t> </a:t>
            </a:r>
            <a:r>
              <a:rPr lang="en-US" dirty="0" err="1" smtClean="0"/>
              <a:t>subiect</a:t>
            </a:r>
            <a:r>
              <a:rPr lang="en-US" dirty="0" smtClean="0"/>
              <a:t> la </a:t>
            </a:r>
            <a:r>
              <a:rPr lang="en-US" dirty="0" err="1" smtClean="0"/>
              <a:t>grupul</a:t>
            </a:r>
            <a:r>
              <a:rPr lang="en-US" dirty="0" smtClean="0"/>
              <a:t> </a:t>
            </a:r>
            <a:r>
              <a:rPr lang="en-US" dirty="0" err="1" smtClean="0"/>
              <a:t>tratat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care nu </a:t>
            </a:r>
            <a:r>
              <a:rPr lang="en-US" dirty="0" err="1" smtClean="0"/>
              <a:t>primeşte</a:t>
            </a:r>
            <a:r>
              <a:rPr lang="en-US" dirty="0" smtClean="0"/>
              <a:t> </a:t>
            </a:r>
            <a:r>
              <a:rPr lang="en-US" dirty="0" err="1" smtClean="0"/>
              <a:t>noul</a:t>
            </a:r>
            <a:r>
              <a:rPr lang="en-US" dirty="0" smtClean="0"/>
              <a:t> </a:t>
            </a:r>
            <a:r>
              <a:rPr lang="en-US" dirty="0" err="1" smtClean="0"/>
              <a:t>tratamentul</a:t>
            </a:r>
            <a:r>
              <a:rPr lang="en-US" dirty="0" smtClean="0"/>
              <a:t> (</a:t>
            </a:r>
            <a:r>
              <a:rPr lang="en-US" dirty="0" err="1" smtClean="0"/>
              <a:t>ci</a:t>
            </a:r>
            <a:r>
              <a:rPr lang="en-US" dirty="0" smtClean="0"/>
              <a:t> </a:t>
            </a:r>
            <a:r>
              <a:rPr lang="en-US" dirty="0" err="1" smtClean="0"/>
              <a:t>primeşte</a:t>
            </a:r>
            <a:r>
              <a:rPr lang="en-US" dirty="0" smtClean="0"/>
              <a:t> </a:t>
            </a:r>
            <a:r>
              <a:rPr lang="en-US" dirty="0" err="1" smtClean="0"/>
              <a:t>tratamentul</a:t>
            </a:r>
            <a:r>
              <a:rPr lang="en-US" dirty="0" smtClean="0"/>
              <a:t> </a:t>
            </a:r>
            <a:r>
              <a:rPr lang="en-US" dirty="0" err="1" smtClean="0"/>
              <a:t>obişnuit</a:t>
            </a:r>
            <a:r>
              <a:rPr lang="en-US" dirty="0" smtClean="0"/>
              <a:t>, placebo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nimic</a:t>
            </a:r>
            <a:r>
              <a:rPr lang="en-US" dirty="0" smtClean="0"/>
              <a:t>), se face la </a:t>
            </a:r>
            <a:r>
              <a:rPr lang="en-US" dirty="0" err="1" smtClean="0"/>
              <a:t>întâmplare</a:t>
            </a:r>
            <a:r>
              <a:rPr lang="en-US" dirty="0" smtClean="0"/>
              <a:t>. </a:t>
            </a:r>
            <a:r>
              <a:rPr lang="en-US" dirty="0" err="1" smtClean="0"/>
              <a:t>Randomizarea</a:t>
            </a:r>
            <a:r>
              <a:rPr lang="en-US" dirty="0" smtClean="0"/>
              <a:t> </a:t>
            </a:r>
            <a:r>
              <a:rPr lang="en-US" dirty="0" err="1" smtClean="0"/>
              <a:t>asigură</a:t>
            </a:r>
            <a:r>
              <a:rPr lang="en-US" dirty="0" smtClean="0"/>
              <a:t> </a:t>
            </a:r>
            <a:r>
              <a:rPr lang="en-US" dirty="0" err="1" smtClean="0"/>
              <a:t>şanse</a:t>
            </a:r>
            <a:r>
              <a:rPr lang="en-US" dirty="0" smtClean="0"/>
              <a:t> </a:t>
            </a:r>
            <a:r>
              <a:rPr lang="en-US" dirty="0" err="1" smtClean="0"/>
              <a:t>egale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pacient</a:t>
            </a:r>
            <a:r>
              <a:rPr lang="en-US" dirty="0" smtClean="0"/>
              <a:t> de a </a:t>
            </a:r>
            <a:r>
              <a:rPr lang="en-US" dirty="0" err="1" smtClean="0"/>
              <a:t>primii</a:t>
            </a:r>
            <a:r>
              <a:rPr lang="en-US" dirty="0" smtClean="0"/>
              <a:t> </a:t>
            </a:r>
            <a:r>
              <a:rPr lang="en-US" dirty="0" err="1" smtClean="0"/>
              <a:t>oricare</a:t>
            </a:r>
            <a:r>
              <a:rPr lang="en-US" dirty="0" smtClean="0"/>
              <a:t> din </a:t>
            </a:r>
            <a:r>
              <a:rPr lang="en-US" dirty="0" err="1" smtClean="0"/>
              <a:t>tratamentele</a:t>
            </a:r>
            <a:r>
              <a:rPr lang="en-US" dirty="0" smtClean="0"/>
              <a:t> </a:t>
            </a:r>
            <a:r>
              <a:rPr lang="en-US" dirty="0" err="1" smtClean="0"/>
              <a:t>posibile</a:t>
            </a:r>
            <a:r>
              <a:rPr lang="en-US" dirty="0" smtClean="0"/>
              <a:t>. </a:t>
            </a:r>
            <a:r>
              <a:rPr lang="en-US" dirty="0" err="1" smtClean="0"/>
              <a:t>Metodele</a:t>
            </a:r>
            <a:r>
              <a:rPr lang="en-US" dirty="0" smtClean="0"/>
              <a:t> de </a:t>
            </a:r>
            <a:r>
              <a:rPr lang="en-US" dirty="0" err="1" smtClean="0"/>
              <a:t>randomizare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utilizate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tabelelor</a:t>
            </a:r>
            <a:r>
              <a:rPr lang="en-US" dirty="0" smtClean="0"/>
              <a:t> cu </a:t>
            </a:r>
            <a:r>
              <a:rPr lang="en-US" dirty="0" err="1" smtClean="0"/>
              <a:t>numere</a:t>
            </a:r>
            <a:r>
              <a:rPr lang="en-US" dirty="0" smtClean="0"/>
              <a:t> </a:t>
            </a:r>
            <a:r>
              <a:rPr lang="en-US" dirty="0" err="1" smtClean="0"/>
              <a:t>întâmplătoare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a </a:t>
            </a:r>
            <a:r>
              <a:rPr lang="en-US" dirty="0" err="1" smtClean="0"/>
              <a:t>generării</a:t>
            </a:r>
            <a:r>
              <a:rPr lang="en-US" dirty="0" smtClean="0"/>
              <a:t> </a:t>
            </a:r>
            <a:r>
              <a:rPr lang="en-US" dirty="0" err="1" smtClean="0"/>
              <a:t>listei</a:t>
            </a:r>
            <a:r>
              <a:rPr lang="en-US" dirty="0" smtClean="0"/>
              <a:t> </a:t>
            </a:r>
            <a:r>
              <a:rPr lang="en-US" dirty="0" err="1" smtClean="0"/>
              <a:t>randomizate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program </a:t>
            </a:r>
            <a:r>
              <a:rPr lang="en-US" dirty="0" err="1" smtClean="0"/>
              <a:t>informatic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studiile</a:t>
            </a:r>
            <a:r>
              <a:rPr lang="en-US" dirty="0" smtClean="0"/>
              <a:t> </a:t>
            </a:r>
            <a:r>
              <a:rPr lang="en-US" dirty="0" err="1" smtClean="0"/>
              <a:t>clinice</a:t>
            </a:r>
            <a:r>
              <a:rPr lang="en-US" dirty="0" smtClean="0"/>
              <a:t> care </a:t>
            </a:r>
            <a:r>
              <a:rPr lang="en-US" dirty="0" err="1" smtClean="0"/>
              <a:t>compară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grupuri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care </a:t>
            </a:r>
            <a:r>
              <a:rPr lang="en-US" dirty="0" err="1" smtClean="0"/>
              <a:t>unul</a:t>
            </a:r>
            <a:r>
              <a:rPr lang="en-US" dirty="0" smtClean="0"/>
              <a:t> </a:t>
            </a:r>
            <a:r>
              <a:rPr lang="en-US" dirty="0" err="1" smtClean="0"/>
              <a:t>primeşte</a:t>
            </a:r>
            <a:r>
              <a:rPr lang="en-US" dirty="0" smtClean="0"/>
              <a:t> </a:t>
            </a:r>
            <a:r>
              <a:rPr lang="en-US" dirty="0" err="1" smtClean="0"/>
              <a:t>noul</a:t>
            </a:r>
            <a:r>
              <a:rPr lang="en-US" dirty="0" smtClean="0"/>
              <a:t> </a:t>
            </a:r>
            <a:r>
              <a:rPr lang="en-US" dirty="0" err="1" smtClean="0"/>
              <a:t>tratament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de al </a:t>
            </a:r>
            <a:r>
              <a:rPr lang="en-US" dirty="0" err="1" smtClean="0"/>
              <a:t>doilea</a:t>
            </a:r>
            <a:r>
              <a:rPr lang="en-US" dirty="0" smtClean="0"/>
              <a:t>, un placebo, s-a </a:t>
            </a:r>
            <a:r>
              <a:rPr lang="en-US" dirty="0" err="1" smtClean="0"/>
              <a:t>evidenţiat</a:t>
            </a:r>
            <a:r>
              <a:rPr lang="en-US" dirty="0" smtClean="0"/>
              <a:t>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uneori</a:t>
            </a:r>
            <a:r>
              <a:rPr lang="en-US" dirty="0" smtClean="0"/>
              <a:t> </a:t>
            </a:r>
            <a:r>
              <a:rPr lang="en-US" dirty="0" err="1" smtClean="0"/>
              <a:t>tendinţa</a:t>
            </a:r>
            <a:r>
              <a:rPr lang="en-US" dirty="0" smtClean="0"/>
              <a:t> </a:t>
            </a:r>
            <a:r>
              <a:rPr lang="en-US" dirty="0" err="1" smtClean="0"/>
              <a:t>indivizilor</a:t>
            </a:r>
            <a:r>
              <a:rPr lang="en-US" dirty="0" smtClean="0"/>
              <a:t> de a </a:t>
            </a:r>
            <a:r>
              <a:rPr lang="en-US" dirty="0" err="1" smtClean="0"/>
              <a:t>prezenta</a:t>
            </a:r>
            <a:r>
              <a:rPr lang="en-US" dirty="0" smtClean="0"/>
              <a:t> </a:t>
            </a:r>
            <a:r>
              <a:rPr lang="en-US" dirty="0" err="1" smtClean="0"/>
              <a:t>efecte</a:t>
            </a:r>
            <a:r>
              <a:rPr lang="en-US" dirty="0" smtClean="0"/>
              <a:t> </a:t>
            </a:r>
            <a:r>
              <a:rPr lang="en-US" dirty="0" err="1" smtClean="0"/>
              <a:t>favorabile</a:t>
            </a:r>
            <a:r>
              <a:rPr lang="en-US" dirty="0" smtClean="0"/>
              <a:t> indifferent de </a:t>
            </a:r>
            <a:r>
              <a:rPr lang="en-US" dirty="0" err="1" smtClean="0"/>
              <a:t>preparatul</a:t>
            </a:r>
            <a:r>
              <a:rPr lang="en-US" dirty="0" smtClean="0"/>
              <a:t> </a:t>
            </a:r>
            <a:r>
              <a:rPr lang="en-US" dirty="0" err="1" smtClean="0"/>
              <a:t>administrat</a:t>
            </a:r>
            <a:r>
              <a:rPr lang="en-US" dirty="0" smtClean="0"/>
              <a:t>: </a:t>
            </a:r>
            <a:r>
              <a:rPr lang="en-US" dirty="0" err="1" smtClean="0"/>
              <a:t>tratamentul</a:t>
            </a:r>
            <a:r>
              <a:rPr lang="en-US" dirty="0" smtClean="0"/>
              <a:t> </a:t>
            </a:r>
            <a:r>
              <a:rPr lang="en-US" dirty="0" err="1" smtClean="0"/>
              <a:t>activ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al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efect</a:t>
            </a:r>
            <a:r>
              <a:rPr lang="en-US" dirty="0" smtClean="0"/>
              <a:t> specific </a:t>
            </a:r>
            <a:r>
              <a:rPr lang="en-US" dirty="0" err="1" smtClean="0"/>
              <a:t>sau</a:t>
            </a:r>
            <a:r>
              <a:rPr lang="en-US" dirty="0" smtClean="0"/>
              <a:t> placebo, </a:t>
            </a:r>
            <a:r>
              <a:rPr lang="en-US" dirty="0" err="1" smtClean="0"/>
              <a:t>reflectând</a:t>
            </a:r>
            <a:r>
              <a:rPr lang="en-US" dirty="0" smtClean="0"/>
              <a:t> un </a:t>
            </a:r>
            <a:r>
              <a:rPr lang="en-US" dirty="0" err="1" smtClean="0"/>
              <a:t>efect</a:t>
            </a:r>
            <a:r>
              <a:rPr lang="en-US" dirty="0" smtClean="0"/>
              <a:t> </a:t>
            </a:r>
            <a:r>
              <a:rPr lang="en-US" dirty="0" err="1" smtClean="0"/>
              <a:t>nespecific</a:t>
            </a:r>
            <a:r>
              <a:rPr lang="en-US" dirty="0" smtClean="0"/>
              <a:t>.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fenomen</a:t>
            </a:r>
            <a:r>
              <a:rPr lang="en-US" dirty="0" smtClean="0"/>
              <a:t> s-a </a:t>
            </a:r>
            <a:r>
              <a:rPr lang="en-US" dirty="0" err="1" smtClean="0"/>
              <a:t>denumit</a:t>
            </a:r>
            <a:r>
              <a:rPr lang="en-US" dirty="0" smtClean="0"/>
              <a:t> </a:t>
            </a:r>
            <a:r>
              <a:rPr lang="en-US" i="1" dirty="0" smtClean="0"/>
              <a:t>effect placebo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AVANTAJE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Studiul</a:t>
            </a:r>
            <a:r>
              <a:rPr lang="en-US" dirty="0" smtClean="0"/>
              <a:t> clinic </a:t>
            </a:r>
            <a:r>
              <a:rPr lang="en-US" dirty="0" err="1" smtClean="0"/>
              <a:t>randomizat</a:t>
            </a:r>
            <a:r>
              <a:rPr lang="en-US" dirty="0" smtClean="0"/>
              <a:t> se </a:t>
            </a:r>
            <a:r>
              <a:rPr lang="en-US" dirty="0" err="1" smtClean="0"/>
              <a:t>consideră</a:t>
            </a:r>
            <a:r>
              <a:rPr lang="en-US" dirty="0" smtClean="0"/>
              <a:t> un “standard de </a:t>
            </a:r>
            <a:r>
              <a:rPr lang="en-US" dirty="0" err="1" smtClean="0"/>
              <a:t>aur</a:t>
            </a:r>
            <a:r>
              <a:rPr lang="en-US" dirty="0" smtClean="0"/>
              <a:t>” </a:t>
            </a:r>
            <a:r>
              <a:rPr lang="en-US" dirty="0" err="1" smtClean="0"/>
              <a:t>datorită</a:t>
            </a:r>
            <a:r>
              <a:rPr lang="en-US" dirty="0" smtClean="0"/>
              <a:t> </a:t>
            </a:r>
            <a:r>
              <a:rPr lang="en-US" dirty="0" err="1" smtClean="0"/>
              <a:t>capacităţii</a:t>
            </a:r>
            <a:r>
              <a:rPr lang="en-US" dirty="0" smtClean="0"/>
              <a:t> de a reduce la minim </a:t>
            </a:r>
            <a:r>
              <a:rPr lang="en-US" dirty="0" err="1" smtClean="0"/>
              <a:t>erorile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studiul</a:t>
            </a:r>
            <a:r>
              <a:rPr lang="en-US" dirty="0" smtClean="0"/>
              <a:t> de </a:t>
            </a:r>
            <a:r>
              <a:rPr lang="en-US" dirty="0" err="1" smtClean="0"/>
              <a:t>referinţă</a:t>
            </a:r>
            <a:r>
              <a:rPr lang="en-US" dirty="0" smtClean="0"/>
              <a:t> cu 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comparate</a:t>
            </a:r>
            <a:r>
              <a:rPr lang="en-US" dirty="0" smtClean="0"/>
              <a:t> </a:t>
            </a:r>
            <a:r>
              <a:rPr lang="en-US" dirty="0" err="1" smtClean="0"/>
              <a:t>celelalte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studii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Costul</a:t>
            </a:r>
            <a:r>
              <a:rPr lang="en-US" dirty="0" smtClean="0"/>
              <a:t> </a:t>
            </a:r>
            <a:r>
              <a:rPr lang="en-US" dirty="0" err="1" smtClean="0"/>
              <a:t>ridicat</a:t>
            </a:r>
            <a:r>
              <a:rPr lang="en-US" dirty="0" smtClean="0"/>
              <a:t>, </a:t>
            </a:r>
            <a:r>
              <a:rPr lang="en-US" dirty="0" err="1" smtClean="0"/>
              <a:t>considerentele</a:t>
            </a:r>
            <a:r>
              <a:rPr lang="en-US" dirty="0" smtClean="0"/>
              <a:t> </a:t>
            </a:r>
            <a:r>
              <a:rPr lang="en-US" dirty="0" err="1" smtClean="0"/>
              <a:t>etice</a:t>
            </a:r>
            <a:r>
              <a:rPr lang="en-US" dirty="0" smtClean="0"/>
              <a:t>, </a:t>
            </a:r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 smtClean="0"/>
              <a:t>participării</a:t>
            </a:r>
            <a:r>
              <a:rPr lang="en-US" dirty="0" smtClean="0"/>
              <a:t> </a:t>
            </a:r>
            <a:r>
              <a:rPr lang="en-US" dirty="0" err="1" smtClean="0"/>
              <a:t>voluntare</a:t>
            </a:r>
            <a:r>
              <a:rPr lang="en-US" dirty="0" smtClean="0"/>
              <a:t> </a:t>
            </a:r>
            <a:r>
              <a:rPr lang="en-US" dirty="0" err="1" smtClean="0"/>
              <a:t>fără</a:t>
            </a:r>
            <a:r>
              <a:rPr lang="en-US" dirty="0" smtClean="0"/>
              <a:t> ca </a:t>
            </a:r>
            <a:r>
              <a:rPr lang="en-US" dirty="0" err="1" smtClean="0"/>
              <a:t>subiectul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ştie</a:t>
            </a:r>
            <a:r>
              <a:rPr lang="en-US" dirty="0" smtClean="0"/>
              <a:t> la care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aparţine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complianţa</a:t>
            </a:r>
            <a:r>
              <a:rPr lang="en-US" dirty="0" smtClean="0"/>
              <a:t> </a:t>
            </a:r>
            <a:r>
              <a:rPr lang="en-US" dirty="0" err="1" smtClean="0"/>
              <a:t>uneori</a:t>
            </a:r>
            <a:r>
              <a:rPr lang="en-US" dirty="0" smtClean="0"/>
              <a:t> </a:t>
            </a:r>
            <a:r>
              <a:rPr lang="en-US" dirty="0" err="1" smtClean="0"/>
              <a:t>redusă</a:t>
            </a:r>
            <a:r>
              <a:rPr lang="en-US" dirty="0" smtClean="0"/>
              <a:t> a </a:t>
            </a:r>
            <a:r>
              <a:rPr lang="en-US" dirty="0" err="1" smtClean="0"/>
              <a:t>participanţilor</a:t>
            </a:r>
            <a:r>
              <a:rPr lang="en-US" dirty="0" smtClean="0"/>
              <a:t> pot </a:t>
            </a:r>
            <a:r>
              <a:rPr lang="en-US" dirty="0" err="1" smtClean="0"/>
              <a:t>constitui</a:t>
            </a:r>
            <a:r>
              <a:rPr lang="en-US" dirty="0" smtClean="0"/>
              <a:t> </a:t>
            </a:r>
            <a:r>
              <a:rPr lang="en-US" dirty="0" err="1" smtClean="0"/>
              <a:t>dezavantaje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limitează</a:t>
            </a:r>
            <a:r>
              <a:rPr lang="en-US" dirty="0" smtClean="0"/>
              <a:t> </a:t>
            </a:r>
            <a:r>
              <a:rPr lang="en-US" dirty="0" err="1" smtClean="0"/>
              <a:t>desfăşurarea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 de </a:t>
            </a:r>
            <a:r>
              <a:rPr lang="en-US" dirty="0" err="1" smtClean="0"/>
              <a:t>studiu</a:t>
            </a:r>
            <a:r>
              <a:rPr lang="en-US" dirty="0" smtClean="0"/>
              <a:t>. </a:t>
            </a:r>
            <a:r>
              <a:rPr lang="en-US" dirty="0" err="1" smtClean="0"/>
              <a:t>Unele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sistematice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minimalizate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randomizare</a:t>
            </a:r>
            <a:r>
              <a:rPr lang="en-US" dirty="0" smtClean="0"/>
              <a:t>,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prospectiv</a:t>
            </a:r>
            <a:r>
              <a:rPr lang="en-US" dirty="0" smtClean="0"/>
              <a:t> de </a:t>
            </a:r>
            <a:r>
              <a:rPr lang="en-US" dirty="0" err="1" smtClean="0"/>
              <a:t>proiectare</a:t>
            </a:r>
            <a:r>
              <a:rPr lang="en-US" dirty="0" smtClean="0"/>
              <a:t> a </a:t>
            </a:r>
            <a:r>
              <a:rPr lang="en-US" dirty="0" err="1" smtClean="0"/>
              <a:t>studiului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procedura</a:t>
            </a:r>
            <a:r>
              <a:rPr lang="en-US" dirty="0" smtClean="0"/>
              <a:t> orb. Pot </a:t>
            </a:r>
            <a:r>
              <a:rPr lang="en-US" dirty="0" err="1" smtClean="0"/>
              <a:t>însă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apară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sistematice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special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pierderea</a:t>
            </a:r>
            <a:r>
              <a:rPr lang="en-US" dirty="0" smtClean="0"/>
              <a:t> de </a:t>
            </a:r>
            <a:r>
              <a:rPr lang="en-US" dirty="0" err="1" smtClean="0"/>
              <a:t>subiecţi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parcursul</a:t>
            </a:r>
            <a:r>
              <a:rPr lang="en-US" dirty="0" smtClean="0"/>
              <a:t> </a:t>
            </a:r>
            <a:r>
              <a:rPr lang="en-US" dirty="0" err="1" smtClean="0"/>
              <a:t>desfăşurării</a:t>
            </a:r>
            <a:r>
              <a:rPr lang="en-US" dirty="0" smtClean="0"/>
              <a:t> </a:t>
            </a:r>
            <a:r>
              <a:rPr lang="en-US" dirty="0" err="1" smtClean="0"/>
              <a:t>perioadei</a:t>
            </a:r>
            <a:r>
              <a:rPr lang="en-US" dirty="0" smtClean="0"/>
              <a:t> de </a:t>
            </a:r>
            <a:r>
              <a:rPr lang="en-US" dirty="0" err="1" smtClean="0"/>
              <a:t>supraveghere</a:t>
            </a:r>
            <a:r>
              <a:rPr lang="en-US" dirty="0" smtClean="0"/>
              <a:t> care </a:t>
            </a:r>
            <a:r>
              <a:rPr lang="en-US" dirty="0" err="1" smtClean="0"/>
              <a:t>uneori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lungă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DEZAVANTAJE TRIAL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Costul</a:t>
            </a:r>
            <a:r>
              <a:rPr lang="en-US" dirty="0" smtClean="0"/>
              <a:t> </a:t>
            </a:r>
            <a:r>
              <a:rPr lang="en-US" dirty="0" err="1" smtClean="0"/>
              <a:t>ridicat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considerentele</a:t>
            </a:r>
            <a:r>
              <a:rPr lang="en-US" dirty="0" smtClean="0"/>
              <a:t> </a:t>
            </a:r>
            <a:r>
              <a:rPr lang="en-US" dirty="0" err="1" smtClean="0"/>
              <a:t>etice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 smtClean="0"/>
              <a:t>participării</a:t>
            </a:r>
            <a:r>
              <a:rPr lang="en-US" dirty="0" smtClean="0"/>
              <a:t> </a:t>
            </a:r>
            <a:r>
              <a:rPr lang="en-US" dirty="0" err="1" smtClean="0"/>
              <a:t>voluntare</a:t>
            </a:r>
            <a:r>
              <a:rPr lang="en-US" dirty="0" smtClean="0"/>
              <a:t> </a:t>
            </a:r>
            <a:r>
              <a:rPr lang="en-US" dirty="0" err="1" smtClean="0"/>
              <a:t>fără</a:t>
            </a:r>
            <a:r>
              <a:rPr lang="en-US" dirty="0" smtClean="0"/>
              <a:t> ca </a:t>
            </a:r>
            <a:r>
              <a:rPr lang="en-US" dirty="0" err="1" smtClean="0"/>
              <a:t>subiectul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ştie</a:t>
            </a:r>
            <a:r>
              <a:rPr lang="en-US" dirty="0" smtClean="0"/>
              <a:t> la care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aparţine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complianţa</a:t>
            </a:r>
            <a:r>
              <a:rPr lang="en-US" dirty="0" smtClean="0"/>
              <a:t> </a:t>
            </a:r>
            <a:r>
              <a:rPr lang="en-US" dirty="0" err="1" smtClean="0"/>
              <a:t>uneori</a:t>
            </a:r>
            <a:r>
              <a:rPr lang="en-US" dirty="0" smtClean="0"/>
              <a:t> </a:t>
            </a:r>
            <a:r>
              <a:rPr lang="en-US" dirty="0" err="1" smtClean="0"/>
              <a:t>redusă</a:t>
            </a:r>
            <a:r>
              <a:rPr lang="en-US" dirty="0" smtClean="0"/>
              <a:t> a </a:t>
            </a:r>
            <a:r>
              <a:rPr lang="en-US" dirty="0" err="1" smtClean="0"/>
              <a:t>participanţilor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Unele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sistematice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minimalizate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randomizare</a:t>
            </a:r>
            <a:r>
              <a:rPr lang="en-US" dirty="0" smtClean="0"/>
              <a:t>,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prospectiv</a:t>
            </a:r>
            <a:r>
              <a:rPr lang="en-US" dirty="0" smtClean="0"/>
              <a:t> de </a:t>
            </a:r>
            <a:r>
              <a:rPr lang="en-US" dirty="0" err="1" smtClean="0"/>
              <a:t>proiectare</a:t>
            </a:r>
            <a:r>
              <a:rPr lang="en-US" dirty="0" smtClean="0"/>
              <a:t> a </a:t>
            </a:r>
            <a:r>
              <a:rPr lang="en-US" dirty="0" err="1" smtClean="0"/>
              <a:t>studiului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procedura</a:t>
            </a:r>
            <a:r>
              <a:rPr lang="en-US" dirty="0" smtClean="0"/>
              <a:t> orb.</a:t>
            </a:r>
          </a:p>
          <a:p>
            <a:r>
              <a:rPr lang="en-US" dirty="0" smtClean="0"/>
              <a:t> Pot </a:t>
            </a:r>
            <a:r>
              <a:rPr lang="en-US" dirty="0" err="1" smtClean="0"/>
              <a:t>însă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apară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sistematice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special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pierderea</a:t>
            </a:r>
            <a:r>
              <a:rPr lang="en-US" dirty="0" smtClean="0"/>
              <a:t> de </a:t>
            </a:r>
            <a:r>
              <a:rPr lang="en-US" dirty="0" err="1" smtClean="0"/>
              <a:t>subiecţi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parcursul</a:t>
            </a:r>
            <a:r>
              <a:rPr lang="en-US" dirty="0" smtClean="0"/>
              <a:t> </a:t>
            </a:r>
            <a:r>
              <a:rPr lang="en-US" dirty="0" err="1" smtClean="0"/>
              <a:t>desfăşurării</a:t>
            </a:r>
            <a:r>
              <a:rPr lang="en-US" dirty="0" smtClean="0"/>
              <a:t> </a:t>
            </a:r>
            <a:r>
              <a:rPr lang="en-US" dirty="0" err="1" smtClean="0"/>
              <a:t>perioadei</a:t>
            </a:r>
            <a:r>
              <a:rPr lang="en-US" dirty="0" smtClean="0"/>
              <a:t> de </a:t>
            </a:r>
            <a:r>
              <a:rPr lang="en-US" dirty="0" err="1" smtClean="0"/>
              <a:t>supraveghere</a:t>
            </a:r>
            <a:r>
              <a:rPr lang="en-US" dirty="0" smtClean="0"/>
              <a:t> care </a:t>
            </a:r>
            <a:r>
              <a:rPr lang="en-US" dirty="0" err="1" smtClean="0"/>
              <a:t>uneori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lungă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Studiile</a:t>
            </a:r>
            <a:r>
              <a:rPr lang="en-US" b="1" dirty="0"/>
              <a:t> de </a:t>
            </a:r>
            <a:r>
              <a:rPr lang="en-US" b="1" dirty="0" err="1"/>
              <a:t>cohortă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expuşi-nonexpuşi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incidenţă</a:t>
            </a:r>
            <a:r>
              <a:rPr lang="en-US" dirty="0" smtClean="0"/>
              <a:t>,</a:t>
            </a:r>
            <a:r>
              <a:rPr lang="en-US" dirty="0"/>
              <a:t> </a:t>
            </a:r>
          </a:p>
          <a:p>
            <a:r>
              <a:rPr lang="en-US" dirty="0" err="1"/>
              <a:t>longitudinale</a:t>
            </a:r>
            <a:r>
              <a:rPr lang="en-US" dirty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prospective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Definitie</a:t>
            </a:r>
            <a:r>
              <a:rPr lang="en-US" dirty="0" smtClean="0"/>
              <a:t>-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/>
              <a:t>studiile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se </a:t>
            </a:r>
            <a:r>
              <a:rPr lang="en-US" dirty="0" err="1"/>
              <a:t>compară</a:t>
            </a:r>
            <a:r>
              <a:rPr lang="en-US" dirty="0"/>
              <a:t> </a:t>
            </a:r>
            <a:r>
              <a:rPr lang="en-US" dirty="0" err="1"/>
              <a:t>subgrupurile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populaţii</a:t>
            </a:r>
            <a:r>
              <a:rPr lang="en-US" dirty="0"/>
              <a:t> </a:t>
            </a:r>
            <a:r>
              <a:rPr lang="en-US" dirty="0" err="1"/>
              <a:t>bine</a:t>
            </a:r>
            <a:r>
              <a:rPr lang="en-US" dirty="0"/>
              <a:t> definite (</a:t>
            </a:r>
            <a:r>
              <a:rPr lang="en-US" dirty="0" err="1"/>
              <a:t>cohortă</a:t>
            </a:r>
            <a:r>
              <a:rPr lang="en-US" dirty="0"/>
              <a:t>), de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expuse</a:t>
            </a:r>
            <a:r>
              <a:rPr lang="en-US" dirty="0"/>
              <a:t> la un determinant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respectiv</a:t>
            </a:r>
            <a:r>
              <a:rPr lang="en-US" dirty="0"/>
              <a:t> de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neexpuse</a:t>
            </a:r>
            <a:r>
              <a:rPr lang="en-US" dirty="0"/>
              <a:t> la </a:t>
            </a:r>
            <a:r>
              <a:rPr lang="en-US" dirty="0" err="1"/>
              <a:t>acel</a:t>
            </a:r>
            <a:r>
              <a:rPr lang="en-US" dirty="0"/>
              <a:t> determinant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evalua</a:t>
            </a:r>
            <a:r>
              <a:rPr lang="en-US" dirty="0"/>
              <a:t> </a:t>
            </a:r>
            <a:r>
              <a:rPr lang="en-US" dirty="0" err="1"/>
              <a:t>probabilitatea</a:t>
            </a:r>
            <a:r>
              <a:rPr lang="en-US" dirty="0"/>
              <a:t> de </a:t>
            </a:r>
            <a:r>
              <a:rPr lang="en-US" dirty="0" err="1"/>
              <a:t>apariţie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evenimente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defTabSz="916960"/>
            <a:endParaRPr sz="180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0525" y="563159"/>
            <a:ext cx="7575907" cy="757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6960">
              <a:lnSpc>
                <a:spcPts val="5661"/>
              </a:lnSpc>
            </a:pPr>
            <a:r>
              <a:rPr sz="3811" dirty="0">
                <a:solidFill>
                  <a:srgbClr val="FEFF00"/>
                </a:solidFill>
                <a:latin typeface="Arial"/>
                <a:cs typeface="Arial"/>
              </a:rPr>
              <a:t>COMPARAŢIA PRIN UTILIZAREA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0525" y="1138686"/>
            <a:ext cx="3893278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6960">
              <a:lnSpc>
                <a:spcPts val="5898"/>
              </a:lnSpc>
            </a:pPr>
            <a:r>
              <a:rPr sz="3811" b="1" dirty="0">
                <a:solidFill>
                  <a:srgbClr val="66FF99"/>
                </a:solidFill>
                <a:latin typeface="Arial"/>
                <a:cs typeface="Arial"/>
              </a:rPr>
              <a:t>RAPOARTELOR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0525" y="1997044"/>
            <a:ext cx="7238427" cy="2619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6960">
              <a:lnSpc>
                <a:spcPts val="4766"/>
              </a:lnSpc>
            </a:pPr>
            <a:r>
              <a:rPr sz="2708" dirty="0">
                <a:solidFill>
                  <a:srgbClr val="DF9142"/>
                </a:solidFill>
                <a:latin typeface="JBBLHJ+Wingdings-Regular"/>
                <a:cs typeface="JBBLHJ+Wingdings-Regular"/>
              </a:rPr>
              <a:t></a:t>
            </a:r>
            <a:r>
              <a:rPr sz="2708" dirty="0">
                <a:solidFill>
                  <a:srgbClr val="DF9142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Raportul este cea mai valoroasa</a:t>
            </a:r>
          </a:p>
          <a:p>
            <a:pPr marL="343860" defTabSz="916960">
              <a:lnSpc>
                <a:spcPts val="3849"/>
              </a:lnSpc>
            </a:pP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măsură</a:t>
            </a:r>
            <a:r>
              <a:rPr sz="3209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pentru forţa asocierii intre</a:t>
            </a:r>
          </a:p>
          <a:p>
            <a:pPr marL="343816" defTabSz="916960">
              <a:lnSpc>
                <a:spcPts val="3845"/>
              </a:lnSpc>
            </a:pP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factorul de risc şi efect şi se numeşte</a:t>
            </a:r>
          </a:p>
          <a:p>
            <a:pPr marL="343778" defTabSz="916960">
              <a:lnSpc>
                <a:spcPts val="3851"/>
              </a:lnSpc>
              <a:spcBef>
                <a:spcPts val="50"/>
              </a:spcBef>
            </a:pPr>
            <a:r>
              <a:rPr sz="3209" b="1" dirty="0">
                <a:solidFill>
                  <a:srgbClr val="000000"/>
                </a:solidFill>
                <a:latin typeface="Arial"/>
                <a:cs typeface="Arial"/>
              </a:rPr>
              <a:t>RISC RELATIV </a:t>
            </a: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sau raportul riscurilor</a:t>
            </a:r>
          </a:p>
          <a:p>
            <a:pPr marL="343778" defTabSz="916960">
              <a:lnSpc>
                <a:spcPts val="3844"/>
              </a:lnSpc>
            </a:pP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(ratelor) - </a:t>
            </a:r>
            <a:r>
              <a:rPr sz="3209" b="1" dirty="0">
                <a:solidFill>
                  <a:srgbClr val="000000"/>
                </a:solidFill>
                <a:latin typeface="Arial"/>
                <a:cs typeface="Arial"/>
              </a:rPr>
              <a:t>RR</a:t>
            </a: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0525" y="4537751"/>
            <a:ext cx="7530745" cy="61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6960">
              <a:lnSpc>
                <a:spcPts val="4766"/>
              </a:lnSpc>
            </a:pPr>
            <a:r>
              <a:rPr sz="2708" dirty="0">
                <a:solidFill>
                  <a:srgbClr val="DF9142"/>
                </a:solidFill>
                <a:latin typeface="JBBLHJ+Wingdings-Regular"/>
                <a:cs typeface="JBBLHJ+Wingdings-Regular"/>
              </a:rPr>
              <a:t></a:t>
            </a:r>
            <a:r>
              <a:rPr sz="2708" dirty="0">
                <a:solidFill>
                  <a:srgbClr val="DF9142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Se pot compara: indicatori de incidenţa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4380" y="5026813"/>
            <a:ext cx="2934292" cy="61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6960">
              <a:lnSpc>
                <a:spcPts val="4766"/>
              </a:lnSpc>
            </a:pPr>
            <a:r>
              <a:rPr sz="3209" dirty="0">
                <a:solidFill>
                  <a:srgbClr val="000000"/>
                </a:solidFill>
                <a:latin typeface="Arial"/>
                <a:cs typeface="Arial"/>
              </a:rPr>
              <a:t>sau prevalenţă,</a:t>
            </a:r>
          </a:p>
        </p:txBody>
      </p:sp>
    </p:spTree>
    <p:extLst>
      <p:ext uri="{BB962C8B-B14F-4D97-AF65-F5344CB8AC3E}">
        <p14:creationId xmlns:p14="http://schemas.microsoft.com/office/powerpoint/2010/main" val="2292970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defTabSz="916960"/>
            <a:endParaRPr sz="180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0525" y="796559"/>
            <a:ext cx="4790966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6960">
              <a:lnSpc>
                <a:spcPts val="6830"/>
              </a:lnSpc>
            </a:pPr>
            <a:r>
              <a:rPr sz="4412" b="1" dirty="0">
                <a:solidFill>
                  <a:srgbClr val="000000"/>
                </a:solidFill>
                <a:latin typeface="Arial"/>
                <a:cs typeface="Arial"/>
              </a:rPr>
              <a:t>RISCUL RELATIV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0525" y="1997043"/>
            <a:ext cx="7638760" cy="4161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6960">
              <a:lnSpc>
                <a:spcPts val="4766"/>
              </a:lnSpc>
            </a:pPr>
            <a:r>
              <a:rPr sz="2708" dirty="0">
                <a:solidFill>
                  <a:srgbClr val="DF9142"/>
                </a:solidFill>
                <a:latin typeface="JBBLHJ+Wingdings-Regular"/>
                <a:cs typeface="JBBLHJ+Wingdings-Regular"/>
              </a:rPr>
              <a:t></a:t>
            </a:r>
            <a:r>
              <a:rPr sz="2708" dirty="0">
                <a:solidFill>
                  <a:srgbClr val="DF9142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Raportul dintre riscul de boală</a:t>
            </a:r>
            <a:r>
              <a:rPr sz="3209" spc="8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la</a:t>
            </a:r>
          </a:p>
          <a:p>
            <a:pPr marL="343816" defTabSz="916960">
              <a:lnSpc>
                <a:spcPts val="3849"/>
              </a:lnSpc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persoanele expuse comparativ cu riscul</a:t>
            </a:r>
          </a:p>
          <a:p>
            <a:pPr marL="343816" defTabSz="916960">
              <a:lnSpc>
                <a:spcPts val="3845"/>
              </a:lnSpc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la cele neexpuse.</a:t>
            </a:r>
          </a:p>
          <a:p>
            <a:pPr defTabSz="916960">
              <a:lnSpc>
                <a:spcPts val="4615"/>
              </a:lnSpc>
            </a:pPr>
            <a:r>
              <a:rPr sz="2708" dirty="0">
                <a:solidFill>
                  <a:srgbClr val="DF9142"/>
                </a:solidFill>
                <a:latin typeface="JBBLHJ+Wingdings-Regular"/>
                <a:cs typeface="JBBLHJ+Wingdings-Regular"/>
              </a:rPr>
              <a:t></a:t>
            </a:r>
            <a:r>
              <a:rPr sz="2708" dirty="0">
                <a:solidFill>
                  <a:srgbClr val="DF9142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Adesea este folosită</a:t>
            </a:r>
            <a:r>
              <a:rPr sz="3209" spc="8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ca o măsură</a:t>
            </a:r>
            <a:r>
              <a:rPr sz="3209" spc="8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</a:p>
          <a:p>
            <a:pPr marL="343816" defTabSz="916960">
              <a:lnSpc>
                <a:spcPts val="3843"/>
              </a:lnSpc>
              <a:spcBef>
                <a:spcPts val="50"/>
              </a:spcBef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asocierii dintre incidenţa unei anumite</a:t>
            </a:r>
          </a:p>
          <a:p>
            <a:pPr marL="343860" defTabSz="916960">
              <a:lnSpc>
                <a:spcPts val="3851"/>
              </a:lnSpc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boli (sau eveniment al st</a:t>
            </a:r>
            <a:r>
              <a:rPr sz="3209" spc="-10" dirty="0">
                <a:solidFill>
                  <a:srgbClr val="323232"/>
                </a:solidFill>
                <a:latin typeface="Arial"/>
                <a:cs typeface="Arial"/>
              </a:rPr>
              <a:t>ă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rii de</a:t>
            </a:r>
          </a:p>
          <a:p>
            <a:pPr marL="343853" defTabSz="916960">
              <a:lnSpc>
                <a:spcPts val="3851"/>
              </a:lnSpc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să</a:t>
            </a:r>
            <a:r>
              <a:rPr sz="3209" spc="-10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ătate) şi expunerea la un anumit</a:t>
            </a:r>
          </a:p>
          <a:p>
            <a:pPr marL="343810" defTabSz="916960">
              <a:lnSpc>
                <a:spcPts val="3845"/>
              </a:lnSpc>
              <a:spcBef>
                <a:spcPts val="50"/>
              </a:spcBef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factor de interes.</a:t>
            </a:r>
          </a:p>
        </p:txBody>
      </p:sp>
    </p:spTree>
    <p:extLst>
      <p:ext uri="{BB962C8B-B14F-4D97-AF65-F5344CB8AC3E}">
        <p14:creationId xmlns:p14="http://schemas.microsoft.com/office/powerpoint/2010/main" val="3578161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5"/>
          </a:p>
        </p:txBody>
      </p:sp>
      <p:sp>
        <p:nvSpPr>
          <p:cNvPr id="3" name="object 3"/>
          <p:cNvSpPr txBox="1"/>
          <p:nvPr/>
        </p:nvSpPr>
        <p:spPr>
          <a:xfrm>
            <a:off x="1340525" y="796559"/>
            <a:ext cx="6254653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30"/>
              </a:lnSpc>
            </a:pPr>
            <a:r>
              <a:rPr sz="4412" b="1" dirty="0">
                <a:solidFill>
                  <a:srgbClr val="0000CC"/>
                </a:solidFill>
                <a:latin typeface="Arial"/>
                <a:cs typeface="Arial"/>
              </a:rPr>
              <a:t>RISCUL RELATIV</a:t>
            </a:r>
            <a:r>
              <a:rPr sz="4412" b="1" spc="123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412" b="1" dirty="0">
                <a:solidFill>
                  <a:srgbClr val="0000CC"/>
                </a:solidFill>
                <a:latin typeface="Arial"/>
                <a:cs typeface="Arial"/>
              </a:rPr>
              <a:t>- RR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4598" y="3140409"/>
            <a:ext cx="712390" cy="79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15"/>
              </a:lnSpc>
            </a:pPr>
            <a:r>
              <a:rPr sz="4011" b="1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4061" b="1" baseline="-25017" dirty="0">
                <a:solidFill>
                  <a:srgbClr val="323232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81406" y="3296052"/>
            <a:ext cx="3434285" cy="1560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240">
              <a:lnSpc>
                <a:spcPts val="4766"/>
              </a:lnSpc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Riscul la expuşi</a:t>
            </a:r>
          </a:p>
          <a:p>
            <a:pPr>
              <a:lnSpc>
                <a:spcPts val="4766"/>
              </a:lnSpc>
              <a:spcBef>
                <a:spcPts val="2453"/>
              </a:spcBef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Riscul la </a:t>
            </a:r>
            <a:r>
              <a:rPr sz="3209" dirty="0">
                <a:solidFill>
                  <a:srgbClr val="0000FF"/>
                </a:solidFill>
                <a:latin typeface="Arial"/>
                <a:cs typeface="Arial"/>
              </a:rPr>
              <a:t>ne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expu</a:t>
            </a:r>
            <a:r>
              <a:rPr sz="3209" spc="71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13616" y="3741769"/>
            <a:ext cx="1327554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15"/>
              </a:lnSpc>
            </a:pPr>
            <a:r>
              <a:rPr sz="4011" b="1" dirty="0">
                <a:solidFill>
                  <a:srgbClr val="323232"/>
                </a:solidFill>
                <a:latin typeface="Arial"/>
                <a:cs typeface="Arial"/>
              </a:rPr>
              <a:t>RR =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4621" y="4210176"/>
            <a:ext cx="712367" cy="79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15"/>
              </a:lnSpc>
            </a:pPr>
            <a:r>
              <a:rPr sz="4011" b="1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4061" b="1" baseline="-25018" dirty="0">
                <a:solidFill>
                  <a:srgbClr val="323232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68377" y="4266693"/>
            <a:ext cx="356462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82"/>
              </a:lnSpc>
            </a:pPr>
            <a:r>
              <a:rPr sz="3209" dirty="0">
                <a:solidFill>
                  <a:srgbClr val="323232"/>
                </a:solidFill>
                <a:latin typeface="Arial"/>
                <a:cs typeface="Arial"/>
              </a:rPr>
              <a:t>ş</a:t>
            </a:r>
          </a:p>
        </p:txBody>
      </p:sp>
    </p:spTree>
    <p:extLst>
      <p:ext uri="{BB962C8B-B14F-4D97-AF65-F5344CB8AC3E}">
        <p14:creationId xmlns:p14="http://schemas.microsoft.com/office/powerpoint/2010/main" val="2524068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5"/>
          </a:p>
        </p:txBody>
      </p:sp>
      <p:sp>
        <p:nvSpPr>
          <p:cNvPr id="3" name="object 3"/>
          <p:cNvSpPr txBox="1"/>
          <p:nvPr/>
        </p:nvSpPr>
        <p:spPr>
          <a:xfrm>
            <a:off x="1340524" y="796559"/>
            <a:ext cx="2489255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30"/>
              </a:lnSpc>
            </a:pPr>
            <a:r>
              <a:rPr sz="4412" b="1" dirty="0">
                <a:solidFill>
                  <a:srgbClr val="80000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5143" y="1839885"/>
            <a:ext cx="7389961" cy="64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67"/>
              </a:lnSpc>
            </a:pPr>
            <a:r>
              <a:rPr sz="3209" b="1" dirty="0">
                <a:solidFill>
                  <a:srgbClr val="323232"/>
                </a:solidFill>
                <a:latin typeface="Arial"/>
                <a:cs typeface="Arial"/>
              </a:rPr>
              <a:t>Riscul Relativ al infarctului miocardic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5143" y="2328902"/>
            <a:ext cx="7751951" cy="64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67"/>
              </a:lnSpc>
            </a:pPr>
            <a:r>
              <a:rPr sz="3209" b="1" dirty="0">
                <a:solidFill>
                  <a:srgbClr val="323232"/>
                </a:solidFill>
                <a:latin typeface="Arial"/>
                <a:cs typeface="Arial"/>
              </a:rPr>
              <a:t>la bărbaţi comparativ cu femeile este: 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83389" y="3243119"/>
            <a:ext cx="448538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98307" y="3484650"/>
            <a:ext cx="1033554" cy="321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1"/>
              </a:lnSpc>
            </a:pPr>
            <a:r>
              <a:rPr sz="2106" b="1" dirty="0">
                <a:solidFill>
                  <a:srgbClr val="323232"/>
                </a:solidFill>
                <a:latin typeface="Tahoma"/>
                <a:cs typeface="Tahoma"/>
              </a:rPr>
              <a:t>expuşi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61510" y="3271138"/>
            <a:ext cx="1592959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91"/>
              </a:lnSpc>
            </a:pPr>
            <a:r>
              <a:rPr sz="3610" b="1" dirty="0">
                <a:solidFill>
                  <a:srgbClr val="FEFF00"/>
                </a:solidFill>
                <a:latin typeface="Arial"/>
                <a:cs typeface="Arial"/>
              </a:rPr>
              <a:t>RR = 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8731" y="3669246"/>
            <a:ext cx="1210512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91"/>
              </a:lnSpc>
            </a:pPr>
            <a:r>
              <a:rPr sz="3610" b="1" dirty="0">
                <a:solidFill>
                  <a:srgbClr val="323232"/>
                </a:solidFill>
                <a:latin typeface="Arial"/>
                <a:cs typeface="Arial"/>
              </a:rPr>
              <a:t>RR 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06977" y="4083654"/>
            <a:ext cx="448538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22659" y="4325185"/>
            <a:ext cx="1196353" cy="321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1"/>
              </a:lnSpc>
            </a:pPr>
            <a:r>
              <a:rPr sz="2106" b="1" dirty="0">
                <a:solidFill>
                  <a:srgbClr val="323232"/>
                </a:solidFill>
                <a:latin typeface="Tahoma"/>
                <a:cs typeface="Tahoma"/>
              </a:rPr>
              <a:t>nexpuş</a:t>
            </a:r>
            <a:r>
              <a:rPr sz="1905" b="1" dirty="0">
                <a:solidFill>
                  <a:srgbClr val="323232"/>
                </a:solidFill>
                <a:latin typeface="Tahoma"/>
                <a:cs typeface="Tahoma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06977" y="5001390"/>
            <a:ext cx="2681579" cy="1156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91"/>
              </a:lnSpc>
            </a:pPr>
            <a:r>
              <a:rPr sz="2808" b="1" dirty="0">
                <a:solidFill>
                  <a:srgbClr val="323232"/>
                </a:solidFill>
                <a:latin typeface="Tahoma"/>
                <a:cs typeface="Tahoma"/>
              </a:rPr>
              <a:t>5 cazuri/1000</a:t>
            </a:r>
          </a:p>
          <a:p>
            <a:pPr marL="152838">
              <a:lnSpc>
                <a:spcPts val="3391"/>
              </a:lnSpc>
              <a:spcBef>
                <a:spcPts val="2023"/>
              </a:spcBef>
            </a:pPr>
            <a:r>
              <a:rPr sz="2808" b="1" dirty="0">
                <a:solidFill>
                  <a:srgbClr val="323232"/>
                </a:solidFill>
                <a:latin typeface="Tahoma"/>
                <a:cs typeface="Tahoma"/>
              </a:rPr>
              <a:t>1 caz /1000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92704" y="5306250"/>
            <a:ext cx="985062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=</a:t>
            </a:r>
            <a:r>
              <a:rPr sz="3209" b="1" spc="945" dirty="0">
                <a:solidFill>
                  <a:srgbClr val="323232"/>
                </a:solidFill>
                <a:latin typeface="Tahoma"/>
                <a:cs typeface="Tahoma"/>
              </a:rPr>
              <a:t> </a:t>
            </a: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66441" y="5372367"/>
            <a:ext cx="325199" cy="45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61"/>
              </a:lnSpc>
            </a:pPr>
            <a:r>
              <a:rPr sz="2407" dirty="0">
                <a:solidFill>
                  <a:srgbClr val="323232"/>
                </a:solidFill>
                <a:latin typeface="CFLLJS+TimesNewRoman"/>
                <a:cs typeface="CFLLJS+TimesNewRoman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27120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5"/>
          </a:p>
        </p:txBody>
      </p:sp>
      <p:sp>
        <p:nvSpPr>
          <p:cNvPr id="3" name="object 3"/>
          <p:cNvSpPr txBox="1"/>
          <p:nvPr/>
        </p:nvSpPr>
        <p:spPr>
          <a:xfrm>
            <a:off x="1340525" y="796559"/>
            <a:ext cx="4670102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30"/>
              </a:lnSpc>
            </a:pPr>
            <a:r>
              <a:rPr sz="4412" b="1" dirty="0">
                <a:solidFill>
                  <a:srgbClr val="800000"/>
                </a:solidFill>
                <a:latin typeface="Arial"/>
                <a:cs typeface="Arial"/>
              </a:rPr>
              <a:t>… alt exemplu 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9728" y="1852369"/>
            <a:ext cx="7522982" cy="1425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Riscul</a:t>
            </a:r>
            <a:r>
              <a:rPr sz="2808" spc="44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Relativ</a:t>
            </a:r>
            <a:r>
              <a:rPr sz="2808" spc="443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pentru</a:t>
            </a:r>
            <a:r>
              <a:rPr sz="2808" spc="443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cancerul</a:t>
            </a:r>
            <a:r>
              <a:rPr sz="2808" spc="44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pulmonar</a:t>
            </a:r>
            <a:r>
              <a:rPr sz="2808" spc="443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este</a:t>
            </a:r>
          </a:p>
          <a:p>
            <a:pPr>
              <a:lnSpc>
                <a:spcPts val="3375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2808" spc="141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10</a:t>
            </a:r>
            <a:r>
              <a:rPr sz="2808" spc="141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ori</a:t>
            </a:r>
            <a:r>
              <a:rPr sz="2808" spc="141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mai</a:t>
            </a:r>
            <a:r>
              <a:rPr sz="2808" spc="14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mare</a:t>
            </a:r>
            <a:r>
              <a:rPr sz="2808" spc="141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la</a:t>
            </a:r>
            <a:r>
              <a:rPr sz="2808" spc="1413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fumători</a:t>
            </a:r>
            <a:r>
              <a:rPr sz="2808" spc="1404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faţă</a:t>
            </a:r>
            <a:r>
              <a:rPr sz="2808" spc="1488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</a:p>
          <a:p>
            <a:pPr>
              <a:lnSpc>
                <a:spcPts val="3368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nefumători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3389" y="3243119"/>
            <a:ext cx="448538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10643" y="3243119"/>
            <a:ext cx="448538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98307" y="3484650"/>
            <a:ext cx="1033554" cy="321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1"/>
              </a:lnSpc>
            </a:pPr>
            <a:r>
              <a:rPr sz="2106" b="1" dirty="0">
                <a:solidFill>
                  <a:srgbClr val="323232"/>
                </a:solidFill>
                <a:latin typeface="Tahoma"/>
                <a:cs typeface="Tahoma"/>
              </a:rPr>
              <a:t>expuşi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25562" y="3484650"/>
            <a:ext cx="1316510" cy="321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1"/>
              </a:lnSpc>
            </a:pPr>
            <a:r>
              <a:rPr sz="2106" b="1" dirty="0">
                <a:solidFill>
                  <a:srgbClr val="323232"/>
                </a:solidFill>
                <a:latin typeface="Tahoma"/>
                <a:cs typeface="Tahoma"/>
              </a:rPr>
              <a:t>fumători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8731" y="3669246"/>
            <a:ext cx="1210512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91"/>
              </a:lnSpc>
            </a:pPr>
            <a:r>
              <a:rPr sz="3610" b="1" dirty="0">
                <a:solidFill>
                  <a:srgbClr val="323232"/>
                </a:solidFill>
                <a:latin typeface="Arial"/>
                <a:cs typeface="Arial"/>
              </a:rPr>
              <a:t>RR 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70108" y="3767709"/>
            <a:ext cx="325199" cy="45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61"/>
              </a:lnSpc>
            </a:pPr>
            <a:r>
              <a:rPr sz="2407" dirty="0">
                <a:solidFill>
                  <a:srgbClr val="323232"/>
                </a:solidFill>
                <a:latin typeface="CFLLJS+TimesNewRoman"/>
                <a:cs typeface="CFLLJS+TimesNewRoman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06977" y="4083654"/>
            <a:ext cx="448538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81406" y="4083654"/>
            <a:ext cx="448538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2659" y="4325185"/>
            <a:ext cx="1196353" cy="321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1"/>
              </a:lnSpc>
            </a:pPr>
            <a:r>
              <a:rPr sz="2106" b="1" dirty="0">
                <a:solidFill>
                  <a:srgbClr val="323232"/>
                </a:solidFill>
                <a:latin typeface="Tahoma"/>
                <a:cs typeface="Tahoma"/>
              </a:rPr>
              <a:t>nexpuş</a:t>
            </a:r>
            <a:r>
              <a:rPr sz="1905" b="1" dirty="0">
                <a:solidFill>
                  <a:srgbClr val="323232"/>
                </a:solidFill>
                <a:latin typeface="Tahoma"/>
                <a:cs typeface="Tahoma"/>
              </a:rPr>
              <a:t>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97088" y="4325185"/>
            <a:ext cx="1646616" cy="321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1"/>
              </a:lnSpc>
            </a:pPr>
            <a:r>
              <a:rPr sz="2106" b="1" dirty="0">
                <a:solidFill>
                  <a:srgbClr val="323232"/>
                </a:solidFill>
                <a:latin typeface="Tahoma"/>
                <a:cs typeface="Tahoma"/>
              </a:rPr>
              <a:t>nefumători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06977" y="5001390"/>
            <a:ext cx="3136878" cy="1156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91"/>
              </a:lnSpc>
            </a:pPr>
            <a:r>
              <a:rPr sz="2808" b="1" dirty="0">
                <a:solidFill>
                  <a:srgbClr val="323232"/>
                </a:solidFill>
                <a:latin typeface="Tahoma"/>
                <a:cs typeface="Tahoma"/>
              </a:rPr>
              <a:t>150 cazuri/1000</a:t>
            </a:r>
          </a:p>
          <a:p>
            <a:pPr>
              <a:lnSpc>
                <a:spcPts val="3391"/>
              </a:lnSpc>
              <a:spcBef>
                <a:spcPts val="2023"/>
              </a:spcBef>
            </a:pPr>
            <a:r>
              <a:rPr sz="2808" b="1" dirty="0">
                <a:solidFill>
                  <a:srgbClr val="323232"/>
                </a:solidFill>
                <a:latin typeface="Tahoma"/>
                <a:cs typeface="Tahoma"/>
              </a:rPr>
              <a:t>15 cazuri /1000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92704" y="5306250"/>
            <a:ext cx="1244376" cy="50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1"/>
              </a:lnSpc>
            </a:pP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=</a:t>
            </a:r>
            <a:r>
              <a:rPr sz="3209" b="1" spc="942" dirty="0">
                <a:solidFill>
                  <a:srgbClr val="323232"/>
                </a:solidFill>
                <a:latin typeface="Tahoma"/>
                <a:cs typeface="Tahoma"/>
              </a:rPr>
              <a:t> </a:t>
            </a:r>
            <a:r>
              <a:rPr sz="3209" b="1" dirty="0">
                <a:solidFill>
                  <a:srgbClr val="323232"/>
                </a:solidFill>
                <a:latin typeface="Tahoma"/>
                <a:cs typeface="Tahoma"/>
              </a:rPr>
              <a:t>10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66441" y="5372367"/>
            <a:ext cx="325199" cy="45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61"/>
              </a:lnSpc>
            </a:pPr>
            <a:r>
              <a:rPr sz="2407" dirty="0">
                <a:solidFill>
                  <a:srgbClr val="323232"/>
                </a:solidFill>
                <a:latin typeface="CFLLJS+TimesNewRoman"/>
                <a:cs typeface="CFLLJS+TimesNewRoman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4003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5"/>
          </a:p>
        </p:txBody>
      </p:sp>
      <p:sp>
        <p:nvSpPr>
          <p:cNvPr id="3" name="object 3"/>
          <p:cNvSpPr txBox="1"/>
          <p:nvPr/>
        </p:nvSpPr>
        <p:spPr>
          <a:xfrm>
            <a:off x="1455143" y="643735"/>
            <a:ext cx="2489255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30"/>
              </a:lnSpc>
            </a:pPr>
            <a:r>
              <a:rPr sz="4412" b="1" dirty="0">
                <a:solidFill>
                  <a:srgbClr val="80000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7119" y="2760769"/>
            <a:ext cx="5896365" cy="1884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270">
              <a:lnSpc>
                <a:spcPts val="5260"/>
              </a:lnSpc>
            </a:pPr>
            <a:r>
              <a:rPr sz="3610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Inciden</a:t>
            </a:r>
            <a:r>
              <a:rPr sz="3610" dirty="0">
                <a:solidFill>
                  <a:srgbClr val="000000"/>
                </a:solidFill>
                <a:latin typeface="URKUSI+TimesNewRoman,Bold"/>
                <a:cs typeface="URKUSI+TimesNewRoman,Bold"/>
              </a:rPr>
              <a:t>ţ</a:t>
            </a:r>
            <a:r>
              <a:rPr sz="3610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a bolii la EXPU</a:t>
            </a:r>
            <a:r>
              <a:rPr sz="3610" dirty="0">
                <a:solidFill>
                  <a:srgbClr val="000000"/>
                </a:solidFill>
                <a:latin typeface="URKUSI+TimesNewRoman,Bold"/>
                <a:cs typeface="URKUSI+TimesNewRoman,Bold"/>
              </a:rPr>
              <a:t>Ş</a:t>
            </a:r>
            <a:r>
              <a:rPr sz="3610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I</a:t>
            </a:r>
          </a:p>
          <a:p>
            <a:pPr>
              <a:lnSpc>
                <a:spcPts val="5260"/>
              </a:lnSpc>
              <a:spcBef>
                <a:spcPts val="4067"/>
              </a:spcBef>
            </a:pPr>
            <a:r>
              <a:rPr sz="3610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Inciden</a:t>
            </a:r>
            <a:r>
              <a:rPr sz="3610" dirty="0">
                <a:solidFill>
                  <a:srgbClr val="000000"/>
                </a:solidFill>
                <a:latin typeface="URKUSI+TimesNewRoman,Bold"/>
                <a:cs typeface="URKUSI+TimesNewRoman,Bold"/>
              </a:rPr>
              <a:t>ţ</a:t>
            </a:r>
            <a:r>
              <a:rPr sz="3610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a bolii la </a:t>
            </a:r>
            <a:r>
              <a:rPr sz="3610" strike="sngStrike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NE</a:t>
            </a:r>
            <a:r>
              <a:rPr sz="3610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EXPU</a:t>
            </a:r>
            <a:r>
              <a:rPr sz="3610" dirty="0">
                <a:solidFill>
                  <a:srgbClr val="000000"/>
                </a:solidFill>
                <a:latin typeface="URKUSI+TimesNewRoman,Bold"/>
                <a:cs typeface="URKUSI+TimesNewRoman,Bold"/>
              </a:rPr>
              <a:t>Ş</a:t>
            </a:r>
            <a:r>
              <a:rPr sz="3610" dirty="0">
                <a:solidFill>
                  <a:srgbClr val="000000"/>
                </a:solidFill>
                <a:latin typeface="BLIJBW+TimesNewRoman,Bold"/>
                <a:cs typeface="BLIJBW+TimesNewRoman,Bold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2319" y="3249307"/>
            <a:ext cx="540669" cy="1027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87"/>
              </a:lnSpc>
            </a:pPr>
            <a:r>
              <a:rPr sz="5415" dirty="0">
                <a:solidFill>
                  <a:srgbClr val="323232"/>
                </a:solidFill>
                <a:latin typeface="CFLLJS+TimesNewRoman"/>
                <a:cs typeface="CFLLJS+TimesNewRoman"/>
              </a:rPr>
              <a:t>=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9922" y="3347062"/>
            <a:ext cx="889128" cy="745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47"/>
              </a:lnSpc>
            </a:pPr>
            <a:r>
              <a:rPr sz="4011" dirty="0">
                <a:solidFill>
                  <a:srgbClr val="FEFF00"/>
                </a:solidFill>
                <a:latin typeface="BLIJBW+TimesNewRoman,Bold"/>
                <a:cs typeface="BLIJBW+TimesNewRoman,Bold"/>
              </a:rPr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2463612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5"/>
          </a:p>
        </p:txBody>
      </p:sp>
      <p:sp>
        <p:nvSpPr>
          <p:cNvPr id="3" name="object 3"/>
          <p:cNvSpPr txBox="1"/>
          <p:nvPr/>
        </p:nvSpPr>
        <p:spPr>
          <a:xfrm>
            <a:off x="1455144" y="796559"/>
            <a:ext cx="3546895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30"/>
              </a:lnSpc>
            </a:pPr>
            <a:r>
              <a:rPr sz="4412" b="1" dirty="0">
                <a:solidFill>
                  <a:srgbClr val="800000"/>
                </a:solidFill>
                <a:latin typeface="Arial"/>
                <a:cs typeface="Arial"/>
              </a:rPr>
              <a:t>Remember 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0793" y="2078975"/>
            <a:ext cx="2073416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Tabelele </a:t>
            </a:r>
            <a:r>
              <a:rPr sz="2407" strike="sngStrike" dirty="0">
                <a:solidFill>
                  <a:srgbClr val="323232"/>
                </a:solidFill>
                <a:latin typeface="Arial"/>
                <a:cs typeface="Arial"/>
              </a:rPr>
              <a:t>2 x 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2666" y="2760934"/>
            <a:ext cx="1125424" cy="56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FEFF00"/>
                </a:solidFill>
                <a:latin typeface="Arial"/>
                <a:cs typeface="Arial"/>
              </a:rPr>
              <a:t>Boala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7968" y="3486850"/>
            <a:ext cx="2156445" cy="277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FEFF00"/>
                </a:solidFill>
                <a:latin typeface="Arial"/>
                <a:cs typeface="Arial"/>
              </a:rPr>
              <a:t>Expunere</a:t>
            </a:r>
          </a:p>
          <a:p>
            <a:pPr>
              <a:lnSpc>
                <a:spcPts val="4351"/>
              </a:lnSpc>
              <a:spcBef>
                <a:spcPts val="1364"/>
              </a:spcBef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Da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(expuşi)</a:t>
            </a:r>
          </a:p>
          <a:p>
            <a:pPr marL="3">
              <a:lnSpc>
                <a:spcPts val="4351"/>
              </a:lnSpc>
              <a:spcBef>
                <a:spcPts val="1363"/>
              </a:spcBef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Nu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(neexpuşi)</a:t>
            </a:r>
          </a:p>
          <a:p>
            <a:pPr>
              <a:lnSpc>
                <a:spcPts val="4176"/>
              </a:lnSpc>
              <a:spcBef>
                <a:spcPts val="1394"/>
              </a:spcBef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Total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97011" y="3486850"/>
            <a:ext cx="608987" cy="1298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128382">
              <a:lnSpc>
                <a:spcPts val="4176"/>
              </a:lnSpc>
              <a:spcBef>
                <a:spcPts val="1394"/>
              </a:spcBef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09214" y="3486850"/>
            <a:ext cx="628502" cy="1298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</a:p>
          <a:p>
            <a:pPr marL="138304">
              <a:lnSpc>
                <a:spcPts val="4176"/>
              </a:lnSpc>
              <a:spcBef>
                <a:spcPts val="1394"/>
              </a:spcBef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62475" y="4333137"/>
            <a:ext cx="1801699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sz="2407" strike="sngStrike" dirty="0">
                <a:solidFill>
                  <a:srgbClr val="FF0000"/>
                </a:solidFill>
                <a:latin typeface="Arial"/>
                <a:cs typeface="Arial"/>
              </a:rPr>
              <a:t>expu</a:t>
            </a:r>
            <a:r>
              <a:rPr sz="2407" u="sng" dirty="0">
                <a:solidFill>
                  <a:srgbClr val="FF0000"/>
                </a:solidFill>
                <a:latin typeface="Arial"/>
                <a:cs typeface="Arial"/>
              </a:rPr>
              <a:t>ş</a:t>
            </a:r>
            <a:r>
              <a:rPr sz="2407" strike="sngStrike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35317" y="4942481"/>
            <a:ext cx="331247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47520" y="4942481"/>
            <a:ext cx="351285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77657" y="5097260"/>
            <a:ext cx="1972097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sz="2407" strike="sngStrike" dirty="0">
                <a:solidFill>
                  <a:srgbClr val="FF0000"/>
                </a:solidFill>
                <a:latin typeface="Arial"/>
                <a:cs typeface="Arial"/>
              </a:rPr>
              <a:t>nexpu</a:t>
            </a:r>
            <a:r>
              <a:rPr sz="2407" u="sng" dirty="0">
                <a:solidFill>
                  <a:srgbClr val="FF0000"/>
                </a:solidFill>
                <a:latin typeface="Arial"/>
                <a:cs typeface="Arial"/>
              </a:rPr>
              <a:t>ş</a:t>
            </a:r>
            <a:r>
              <a:rPr sz="2407" strike="sngStrike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28145" y="5668397"/>
            <a:ext cx="2468090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0000FF"/>
                </a:solidFill>
                <a:latin typeface="Arial"/>
                <a:cs typeface="Arial"/>
              </a:rPr>
              <a:t>Total</a:t>
            </a:r>
            <a:r>
              <a:rPr sz="2808" spc="49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0000FF"/>
                </a:solidFill>
                <a:latin typeface="Arial"/>
                <a:cs typeface="Arial"/>
              </a:rPr>
              <a:t>Total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39952" y="6060055"/>
            <a:ext cx="1428432" cy="85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000000"/>
                </a:solidFill>
                <a:latin typeface="Arial"/>
                <a:cs typeface="Arial"/>
              </a:rPr>
              <a:t>Populaţia</a:t>
            </a:r>
          </a:p>
          <a:p>
            <a:pPr marL="263621">
              <a:lnSpc>
                <a:spcPts val="2881"/>
              </a:lnSpc>
            </a:pPr>
            <a:r>
              <a:rPr sz="2407" dirty="0">
                <a:solidFill>
                  <a:srgbClr val="000000"/>
                </a:solidFill>
                <a:latin typeface="Arial"/>
                <a:cs typeface="Arial"/>
              </a:rPr>
              <a:t>totală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58499" y="6096554"/>
            <a:ext cx="2906549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3"/>
              </a:lnSpc>
            </a:pPr>
            <a:r>
              <a:rPr sz="2808" strike="sngStrike" dirty="0">
                <a:solidFill>
                  <a:srgbClr val="0000FF"/>
                </a:solidFill>
                <a:latin typeface="Arial"/>
                <a:cs typeface="Arial"/>
              </a:rPr>
              <a:t>bolnavi</a:t>
            </a:r>
            <a:r>
              <a:rPr sz="2808" spc="149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8" strike="sngStrike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8" u="sng" dirty="0">
                <a:solidFill>
                  <a:srgbClr val="0000FF"/>
                </a:solidFill>
                <a:latin typeface="Arial"/>
                <a:cs typeface="Arial"/>
              </a:rPr>
              <a:t>ă</a:t>
            </a:r>
            <a:r>
              <a:rPr sz="2808" strike="sngStrike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8" u="sng" dirty="0">
                <a:solidFill>
                  <a:srgbClr val="0000FF"/>
                </a:solidFill>
                <a:latin typeface="Arial"/>
                <a:cs typeface="Arial"/>
              </a:rPr>
              <a:t>ă</a:t>
            </a:r>
            <a:r>
              <a:rPr sz="2808" strike="sngStrike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808" u="sng" dirty="0">
                <a:solidFill>
                  <a:srgbClr val="0000FF"/>
                </a:solidFill>
                <a:latin typeface="Arial"/>
                <a:cs typeface="Arial"/>
              </a:rPr>
              <a:t>ş</a:t>
            </a:r>
            <a:r>
              <a:rPr sz="2808" strike="sngStrike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52767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5"/>
          </a:p>
        </p:txBody>
      </p:sp>
      <p:sp>
        <p:nvSpPr>
          <p:cNvPr id="3" name="object 3"/>
          <p:cNvSpPr txBox="1"/>
          <p:nvPr/>
        </p:nvSpPr>
        <p:spPr>
          <a:xfrm>
            <a:off x="1455144" y="796559"/>
            <a:ext cx="3546895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30"/>
              </a:lnSpc>
            </a:pPr>
            <a:r>
              <a:rPr sz="4412" b="1" dirty="0">
                <a:solidFill>
                  <a:srgbClr val="800000"/>
                </a:solidFill>
                <a:latin typeface="Arial"/>
                <a:cs typeface="Arial"/>
              </a:rPr>
              <a:t>Remember 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73961" y="1996800"/>
            <a:ext cx="1125424" cy="56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0000FF"/>
                </a:solidFill>
                <a:latin typeface="Arial"/>
                <a:cs typeface="Arial"/>
              </a:rPr>
              <a:t>Boala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1582" y="2552300"/>
            <a:ext cx="1780271" cy="1147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FF0000"/>
                </a:solidFill>
                <a:latin typeface="Arial"/>
                <a:cs typeface="Arial"/>
              </a:rPr>
              <a:t>Expunere</a:t>
            </a:r>
          </a:p>
          <a:p>
            <a:pPr marL="906255">
              <a:lnSpc>
                <a:spcPts val="4351"/>
              </a:lnSpc>
              <a:spcBef>
                <a:spcPts val="84"/>
              </a:spcBef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3858" y="2552300"/>
            <a:ext cx="608987" cy="56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72666" y="2552300"/>
            <a:ext cx="628502" cy="1129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1"/>
              </a:lnSpc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</a:p>
          <a:p>
            <a:pPr marL="138279">
              <a:lnSpc>
                <a:spcPts val="4176"/>
              </a:lnSpc>
              <a:spcBef>
                <a:spcPts val="64"/>
              </a:spcBef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63839" y="2621504"/>
            <a:ext cx="840948" cy="1019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8">
              <a:lnSpc>
                <a:spcPts val="3577"/>
              </a:lnSpc>
            </a:pPr>
            <a:r>
              <a:rPr sz="2407" dirty="0">
                <a:solidFill>
                  <a:srgbClr val="323229"/>
                </a:solidFill>
                <a:latin typeface="Arial"/>
                <a:cs typeface="Arial"/>
              </a:rPr>
              <a:t>Total</a:t>
            </a:r>
          </a:p>
          <a:p>
            <a:pPr>
              <a:lnSpc>
                <a:spcPts val="3577"/>
              </a:lnSpc>
              <a:spcBef>
                <a:spcPts val="523"/>
              </a:spcBef>
            </a:pPr>
            <a:r>
              <a:rPr sz="2407" dirty="0">
                <a:solidFill>
                  <a:srgbClr val="FF0000"/>
                </a:solidFill>
                <a:latin typeface="Arial"/>
                <a:cs typeface="Arial"/>
              </a:rPr>
              <a:t>a + 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42215" y="3113171"/>
            <a:ext cx="351285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26247" y="3664893"/>
            <a:ext cx="832326" cy="1053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26">
              <a:lnSpc>
                <a:spcPts val="4351"/>
              </a:lnSpc>
            </a:pPr>
            <a:r>
              <a:rPr sz="2808" b="1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</a:p>
          <a:p>
            <a:pPr>
              <a:lnSpc>
                <a:spcPts val="3577"/>
              </a:lnSpc>
              <a:spcBef>
                <a:spcPts val="67"/>
              </a:spcBef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Total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06086" y="3668688"/>
            <a:ext cx="823784" cy="1049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052"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c</a:t>
            </a:r>
          </a:p>
          <a:p>
            <a:pPr>
              <a:lnSpc>
                <a:spcPts val="3577"/>
              </a:lnSpc>
              <a:spcBef>
                <a:spcPts val="162"/>
              </a:spcBef>
            </a:pPr>
            <a:r>
              <a:rPr sz="2407" dirty="0">
                <a:solidFill>
                  <a:srgbClr val="0000FF"/>
                </a:solidFill>
                <a:latin typeface="Arial"/>
                <a:cs typeface="Arial"/>
              </a:rPr>
              <a:t>a + 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66424" y="3668688"/>
            <a:ext cx="840948" cy="1049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523"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d</a:t>
            </a:r>
          </a:p>
          <a:p>
            <a:pPr>
              <a:lnSpc>
                <a:spcPts val="3577"/>
              </a:lnSpc>
              <a:spcBef>
                <a:spcPts val="162"/>
              </a:spcBef>
            </a:pPr>
            <a:r>
              <a:rPr sz="2407" dirty="0">
                <a:solidFill>
                  <a:srgbClr val="0000FF"/>
                </a:solidFill>
                <a:latin typeface="Arial"/>
                <a:cs typeface="Arial"/>
              </a:rPr>
              <a:t>b + 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59519" y="3734063"/>
            <a:ext cx="1857536" cy="92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262">
              <a:lnSpc>
                <a:spcPts val="3577"/>
              </a:lnSpc>
            </a:pPr>
            <a:r>
              <a:rPr sz="2407" dirty="0">
                <a:solidFill>
                  <a:srgbClr val="FF0000"/>
                </a:solidFill>
                <a:latin typeface="Arial"/>
                <a:cs typeface="Arial"/>
              </a:rPr>
              <a:t>c + d</a:t>
            </a:r>
          </a:p>
          <a:p>
            <a:pPr>
              <a:lnSpc>
                <a:spcPts val="3412"/>
              </a:lnSpc>
            </a:pPr>
            <a:r>
              <a:rPr sz="2407" dirty="0">
                <a:solidFill>
                  <a:srgbClr val="000000"/>
                </a:solidFill>
                <a:latin typeface="Arial"/>
                <a:cs typeface="Arial"/>
              </a:rPr>
              <a:t>a + b + c + 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35222" y="5211878"/>
            <a:ext cx="1730829" cy="1180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7" spc="3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000000"/>
                </a:solidFill>
                <a:latin typeface="Arial"/>
                <a:cs typeface="Arial"/>
              </a:rPr>
              <a:t>(a + b)</a:t>
            </a:r>
          </a:p>
          <a:p>
            <a:pPr>
              <a:lnSpc>
                <a:spcPts val="3577"/>
              </a:lnSpc>
              <a:spcBef>
                <a:spcPts val="1837"/>
              </a:spcBef>
            </a:pPr>
            <a:r>
              <a:rPr sz="2407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407" spc="35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000000"/>
                </a:solidFill>
                <a:latin typeface="Arial"/>
                <a:cs typeface="Arial"/>
              </a:rPr>
              <a:t>(c + d)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47239" y="5431281"/>
            <a:ext cx="1426820" cy="64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67"/>
              </a:lnSpc>
            </a:pPr>
            <a:r>
              <a:rPr sz="3209" b="1" dirty="0">
                <a:solidFill>
                  <a:srgbClr val="000000"/>
                </a:solidFill>
                <a:latin typeface="Arial"/>
                <a:cs typeface="Arial"/>
              </a:rPr>
              <a:t>RR</a:t>
            </a:r>
            <a:r>
              <a:rPr sz="3209" b="1" spc="26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9" b="1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27566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184"/>
            <a:ext cx="9144000" cy="27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5"/>
          </a:p>
        </p:txBody>
      </p:sp>
      <p:sp>
        <p:nvSpPr>
          <p:cNvPr id="3" name="object 3"/>
          <p:cNvSpPr txBox="1"/>
          <p:nvPr/>
        </p:nvSpPr>
        <p:spPr>
          <a:xfrm>
            <a:off x="1455144" y="796559"/>
            <a:ext cx="3546895" cy="905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30"/>
              </a:lnSpc>
            </a:pPr>
            <a:r>
              <a:rPr sz="4412" b="1" dirty="0">
                <a:solidFill>
                  <a:srgbClr val="800000"/>
                </a:solidFill>
                <a:latin typeface="Arial"/>
                <a:cs typeface="Arial"/>
              </a:rPr>
              <a:t>Remember 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4860" y="2153432"/>
            <a:ext cx="5223325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HTA</a:t>
            </a:r>
            <a:r>
              <a:rPr sz="2808" spc="2727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Fă</a:t>
            </a:r>
            <a:r>
              <a:rPr sz="2808" spc="1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ă</a:t>
            </a:r>
            <a:r>
              <a:rPr sz="2808" spc="1827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TOTAL</a:t>
            </a:r>
            <a:r>
              <a:rPr sz="2808" spc="1242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Incidenţa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4739" y="2581325"/>
            <a:ext cx="866515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HTA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7968" y="3264468"/>
            <a:ext cx="1562497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Fumători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1331" y="3266422"/>
            <a:ext cx="3131543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84</a:t>
            </a:r>
            <a:r>
              <a:rPr sz="2407" spc="4513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2916</a:t>
            </a:r>
            <a:r>
              <a:rPr sz="2407" spc="419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3000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65367" y="3266421"/>
            <a:ext cx="747705" cy="121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28.8</a:t>
            </a:r>
          </a:p>
          <a:p>
            <a:pPr>
              <a:lnSpc>
                <a:spcPts val="3577"/>
              </a:lnSpc>
              <a:spcBef>
                <a:spcPts val="2064"/>
              </a:spcBef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17.4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7968" y="3987328"/>
            <a:ext cx="5504906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323232"/>
                </a:solidFill>
                <a:latin typeface="Arial"/>
                <a:cs typeface="Arial"/>
              </a:rPr>
              <a:t>Nefumători</a:t>
            </a:r>
            <a:r>
              <a:rPr sz="2808" spc="4146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87</a:t>
            </a:r>
            <a:r>
              <a:rPr sz="2407" spc="4513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4913</a:t>
            </a:r>
            <a:r>
              <a:rPr sz="2407" spc="419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5000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10643" y="4791611"/>
            <a:ext cx="1426877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2808" spc="29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28.8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94614" y="4829817"/>
            <a:ext cx="3398362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Incidenţa la FUMĂTORI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68125" y="5057099"/>
            <a:ext cx="361216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94604" y="5097260"/>
            <a:ext cx="747939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1.61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40437" y="5440679"/>
            <a:ext cx="361216" cy="54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6"/>
              </a:lnSpc>
            </a:pPr>
            <a:r>
              <a:rPr sz="2808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89947" y="5479321"/>
            <a:ext cx="747705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17.4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81425" y="5517527"/>
            <a:ext cx="3823337" cy="46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7"/>
              </a:lnSpc>
            </a:pPr>
            <a:r>
              <a:rPr sz="2407" dirty="0">
                <a:solidFill>
                  <a:srgbClr val="323232"/>
                </a:solidFill>
                <a:latin typeface="Arial"/>
                <a:cs typeface="Arial"/>
              </a:rPr>
              <a:t>Incidenţa la NEFUMĂTORI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394669" y="6087337"/>
            <a:ext cx="1537767" cy="475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27"/>
              </a:lnSpc>
            </a:pPr>
            <a:r>
              <a:rPr sz="2407" b="1" dirty="0">
                <a:solidFill>
                  <a:srgbClr val="FEFF00"/>
                </a:solidFill>
                <a:latin typeface="Arial"/>
                <a:cs typeface="Arial"/>
              </a:rPr>
              <a:t>RR = 1.61</a:t>
            </a:r>
          </a:p>
        </p:txBody>
      </p:sp>
    </p:spTree>
    <p:extLst>
      <p:ext uri="{BB962C8B-B14F-4D97-AF65-F5344CB8AC3E}">
        <p14:creationId xmlns:p14="http://schemas.microsoft.com/office/powerpoint/2010/main" val="50550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Studiile</a:t>
            </a:r>
            <a:r>
              <a:rPr lang="en-US" dirty="0"/>
              <a:t> de </a:t>
            </a:r>
            <a:r>
              <a:rPr lang="en-US" dirty="0" err="1"/>
              <a:t>cohortă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informaţii</a:t>
            </a:r>
            <a:r>
              <a:rPr lang="en-US" dirty="0"/>
              <a:t> legate de </a:t>
            </a:r>
            <a:r>
              <a:rPr lang="en-US" dirty="0" err="1"/>
              <a:t>cauzalitatea</a:t>
            </a:r>
            <a:r>
              <a:rPr lang="en-US" dirty="0"/>
              <a:t> </a:t>
            </a:r>
            <a:r>
              <a:rPr lang="en-US" dirty="0" err="1"/>
              <a:t>bolilor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metodă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a </a:t>
            </a:r>
            <a:r>
              <a:rPr lang="en-US" dirty="0" err="1" smtClean="0"/>
              <a:t>riscului</a:t>
            </a:r>
            <a:endParaRPr lang="en-US" dirty="0" smtClean="0"/>
          </a:p>
          <a:p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studiile</a:t>
            </a:r>
            <a:r>
              <a:rPr lang="en-US" dirty="0" smtClean="0"/>
              <a:t> de </a:t>
            </a:r>
            <a:r>
              <a:rPr lang="en-US" dirty="0" err="1" smtClean="0"/>
              <a:t>cohortă</a:t>
            </a:r>
            <a:r>
              <a:rPr lang="en-US" dirty="0" smtClean="0"/>
              <a:t> include </a:t>
            </a:r>
            <a:r>
              <a:rPr lang="en-US" dirty="0" err="1" smtClean="0"/>
              <a:t>indivizi</a:t>
            </a:r>
            <a:r>
              <a:rPr lang="en-US" dirty="0" smtClean="0"/>
              <a:t> care </a:t>
            </a:r>
            <a:r>
              <a:rPr lang="en-US" dirty="0" err="1" smtClean="0"/>
              <a:t>iniţial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sănătoşi</a:t>
            </a:r>
            <a:r>
              <a:rPr lang="en-US" dirty="0" smtClean="0"/>
              <a:t> se </a:t>
            </a:r>
            <a:r>
              <a:rPr lang="en-US" dirty="0" err="1" smtClean="0"/>
              <a:t>preferă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investigarea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relativ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, care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apărea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număr</a:t>
            </a:r>
            <a:r>
              <a:rPr lang="en-US" dirty="0" smtClean="0"/>
              <a:t> </a:t>
            </a:r>
            <a:r>
              <a:rPr lang="en-US" dirty="0" err="1" smtClean="0"/>
              <a:t>suficient</a:t>
            </a:r>
            <a:r>
              <a:rPr lang="en-US" dirty="0" smtClean="0"/>
              <a:t> de mare </a:t>
            </a:r>
            <a:r>
              <a:rPr lang="en-US" dirty="0" err="1" smtClean="0"/>
              <a:t>după</a:t>
            </a:r>
            <a:r>
              <a:rPr lang="en-US" dirty="0" smtClean="0"/>
              <a:t> un interval de </a:t>
            </a:r>
            <a:r>
              <a:rPr lang="en-US" dirty="0" err="1" smtClean="0"/>
              <a:t>timp</a:t>
            </a:r>
            <a:r>
              <a:rPr lang="en-US" dirty="0" smtClean="0"/>
              <a:t> de </a:t>
            </a:r>
            <a:r>
              <a:rPr lang="en-US" dirty="0" err="1" smtClean="0"/>
              <a:t>urmărire</a:t>
            </a:r>
            <a:r>
              <a:rPr lang="en-US" dirty="0" smtClean="0"/>
              <a:t> </a:t>
            </a:r>
            <a:r>
              <a:rPr lang="en-US" dirty="0" err="1" smtClean="0"/>
              <a:t>rezonabil</a:t>
            </a:r>
            <a:r>
              <a:rPr lang="en-US" dirty="0" smtClean="0"/>
              <a:t> ca </a:t>
            </a:r>
            <a:r>
              <a:rPr lang="en-US" dirty="0" err="1" smtClean="0"/>
              <a:t>durată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Sursa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selectarea</a:t>
            </a:r>
            <a:r>
              <a:rPr lang="en-US" dirty="0"/>
              <a:t> </a:t>
            </a:r>
            <a:r>
              <a:rPr lang="en-US" dirty="0" err="1"/>
              <a:t>populaţiei</a:t>
            </a:r>
            <a:r>
              <a:rPr lang="en-US" dirty="0"/>
              <a:t> </a:t>
            </a:r>
            <a:r>
              <a:rPr lang="en-US" dirty="0" err="1"/>
              <a:t>expuse</a:t>
            </a:r>
            <a:r>
              <a:rPr lang="en-US" dirty="0"/>
              <a:t> </a:t>
            </a:r>
            <a:r>
              <a:rPr lang="en-US" dirty="0" smtClean="0"/>
              <a:t> in </a:t>
            </a:r>
            <a:r>
              <a:rPr lang="en-US" dirty="0" err="1" smtClean="0"/>
              <a:t>studiile</a:t>
            </a:r>
            <a:r>
              <a:rPr lang="en-US" dirty="0" smtClean="0"/>
              <a:t> de </a:t>
            </a:r>
            <a:r>
              <a:rPr lang="en-US" dirty="0" err="1" smtClean="0"/>
              <a:t>cohorta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expunerile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, ca </a:t>
            </a:r>
            <a:r>
              <a:rPr lang="en-US" dirty="0" err="1"/>
              <a:t>obiceiul</a:t>
            </a:r>
            <a:r>
              <a:rPr lang="en-US" dirty="0"/>
              <a:t> de a </a:t>
            </a:r>
            <a:r>
              <a:rPr lang="en-US" dirty="0" err="1"/>
              <a:t>fuma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consumul</a:t>
            </a:r>
            <a:r>
              <a:rPr lang="en-US" dirty="0"/>
              <a:t> de </a:t>
            </a:r>
            <a:r>
              <a:rPr lang="en-US" dirty="0" err="1"/>
              <a:t>cafea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un </a:t>
            </a:r>
            <a:r>
              <a:rPr lang="en-US" dirty="0" err="1"/>
              <a:t>număr</a:t>
            </a:r>
            <a:r>
              <a:rPr lang="en-US" dirty="0"/>
              <a:t> </a:t>
            </a:r>
            <a:r>
              <a:rPr lang="en-US" dirty="0" err="1"/>
              <a:t>reprezentativ</a:t>
            </a:r>
            <a:r>
              <a:rPr lang="en-US" dirty="0"/>
              <a:t> de </a:t>
            </a:r>
            <a:r>
              <a:rPr lang="en-US" dirty="0" err="1"/>
              <a:t>subiecţi</a:t>
            </a:r>
            <a:r>
              <a:rPr lang="en-US" dirty="0"/>
              <a:t> din </a:t>
            </a:r>
            <a:r>
              <a:rPr lang="en-US" dirty="0" err="1"/>
              <a:t>populaţia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expunerile</a:t>
            </a:r>
            <a:r>
              <a:rPr lang="en-US" dirty="0"/>
              <a:t> rare ca </a:t>
            </a:r>
            <a:r>
              <a:rPr lang="en-US" dirty="0" err="1"/>
              <a:t>cele</a:t>
            </a:r>
            <a:r>
              <a:rPr lang="en-US" dirty="0"/>
              <a:t> legate de o </a:t>
            </a:r>
            <a:r>
              <a:rPr lang="en-US" dirty="0" err="1"/>
              <a:t>profesie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un </a:t>
            </a:r>
            <a:r>
              <a:rPr lang="en-US" dirty="0" err="1"/>
              <a:t>mediu</a:t>
            </a:r>
            <a:r>
              <a:rPr lang="en-US" dirty="0"/>
              <a:t> se </a:t>
            </a:r>
            <a:r>
              <a:rPr lang="en-US" dirty="0" err="1"/>
              <a:t>alege</a:t>
            </a:r>
            <a:r>
              <a:rPr lang="en-US" dirty="0"/>
              <a:t> un </a:t>
            </a:r>
            <a:r>
              <a:rPr lang="en-US" dirty="0" err="1"/>
              <a:t>grup</a:t>
            </a:r>
            <a:r>
              <a:rPr lang="en-US" dirty="0"/>
              <a:t> specific: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ocupaţie</a:t>
            </a:r>
            <a:r>
              <a:rPr lang="en-US" dirty="0"/>
              <a:t>, </a:t>
            </a:r>
            <a:r>
              <a:rPr lang="en-US" dirty="0" err="1"/>
              <a:t>cei</a:t>
            </a:r>
            <a:r>
              <a:rPr lang="en-US" dirty="0"/>
              <a:t> care </a:t>
            </a:r>
            <a:r>
              <a:rPr lang="en-US" dirty="0" err="1"/>
              <a:t>efectuează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terapie</a:t>
            </a:r>
            <a:r>
              <a:rPr lang="en-US" dirty="0"/>
              <a:t>, </a:t>
            </a:r>
            <a:r>
              <a:rPr lang="en-US" dirty="0" err="1"/>
              <a:t>indivizii</a:t>
            </a:r>
            <a:r>
              <a:rPr lang="en-US" dirty="0"/>
              <a:t> care </a:t>
            </a:r>
            <a:r>
              <a:rPr lang="en-US" dirty="0" err="1"/>
              <a:t>locuiesc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zone </a:t>
            </a:r>
            <a:r>
              <a:rPr lang="en-US" dirty="0" err="1"/>
              <a:t>suspectate</a:t>
            </a:r>
            <a:r>
              <a:rPr lang="en-US" dirty="0"/>
              <a:t> a </a:t>
            </a:r>
            <a:r>
              <a:rPr lang="en-US" dirty="0" err="1"/>
              <a:t>fi</a:t>
            </a:r>
            <a:r>
              <a:rPr lang="en-US" dirty="0"/>
              <a:t> </a:t>
            </a:r>
            <a:r>
              <a:rPr lang="en-US" dirty="0" err="1"/>
              <a:t>expuse</a:t>
            </a:r>
            <a:r>
              <a:rPr lang="en-US" dirty="0"/>
              <a:t> la </a:t>
            </a:r>
            <a:r>
              <a:rPr lang="en-US" dirty="0" err="1"/>
              <a:t>toxice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substanţe</a:t>
            </a:r>
            <a:r>
              <a:rPr lang="en-US" dirty="0"/>
              <a:t> radioactive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experimentelor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accidentelor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, </a:t>
            </a:r>
            <a:r>
              <a:rPr lang="en-US" dirty="0" err="1"/>
              <a:t>subiecţii</a:t>
            </a:r>
            <a:r>
              <a:rPr lang="en-US" dirty="0"/>
              <a:t> care au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dietă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de </a:t>
            </a:r>
            <a:r>
              <a:rPr lang="en-US" dirty="0" err="1"/>
              <a:t>viaţă</a:t>
            </a:r>
            <a:r>
              <a:rPr lang="en-US" dirty="0"/>
              <a:t> etc.;</a:t>
            </a:r>
          </a:p>
          <a:p>
            <a:pPr lvl="0"/>
            <a:r>
              <a:rPr lang="en-US" dirty="0" err="1"/>
              <a:t>alegerea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abilitatea</a:t>
            </a:r>
            <a:r>
              <a:rPr lang="en-US" dirty="0"/>
              <a:t> de a </a:t>
            </a:r>
            <a:r>
              <a:rPr lang="en-US" dirty="0" err="1"/>
              <a:t>facilita</a:t>
            </a:r>
            <a:r>
              <a:rPr lang="en-US" dirty="0"/>
              <a:t> </a:t>
            </a:r>
            <a:r>
              <a:rPr lang="en-US" dirty="0" err="1"/>
              <a:t>colectarea</a:t>
            </a:r>
            <a:r>
              <a:rPr lang="en-US" dirty="0"/>
              <a:t> de date </a:t>
            </a:r>
            <a:r>
              <a:rPr lang="en-US" dirty="0" err="1"/>
              <a:t>relevante</a:t>
            </a:r>
            <a:r>
              <a:rPr lang="en-US" dirty="0"/>
              <a:t> cum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medicii</a:t>
            </a:r>
            <a:r>
              <a:rPr lang="en-US" dirty="0"/>
              <a:t>, </a:t>
            </a:r>
            <a:r>
              <a:rPr lang="en-US" dirty="0" err="1"/>
              <a:t>asistente</a:t>
            </a:r>
            <a:r>
              <a:rPr lang="en-US" dirty="0"/>
              <a:t>, </a:t>
            </a:r>
            <a:r>
              <a:rPr lang="en-US" dirty="0" err="1"/>
              <a:t>angajaţii</a:t>
            </a:r>
            <a:r>
              <a:rPr lang="en-US" dirty="0"/>
              <a:t> cu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profesii</a:t>
            </a:r>
            <a:r>
              <a:rPr lang="en-US" dirty="0"/>
              <a:t>, o </a:t>
            </a:r>
            <a:r>
              <a:rPr lang="en-US" dirty="0" err="1"/>
              <a:t>companie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întregime</a:t>
            </a:r>
            <a:r>
              <a:rPr lang="en-US" dirty="0"/>
              <a:t>, </a:t>
            </a:r>
            <a:r>
              <a:rPr lang="en-US" dirty="0" err="1"/>
              <a:t>membrii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societăţi</a:t>
            </a:r>
            <a:r>
              <a:rPr lang="en-US" dirty="0"/>
              <a:t>, </a:t>
            </a:r>
            <a:r>
              <a:rPr lang="en-US" dirty="0" err="1"/>
              <a:t>studenţii</a:t>
            </a:r>
            <a:r>
              <a:rPr lang="en-US" dirty="0"/>
              <a:t>, </a:t>
            </a:r>
            <a:r>
              <a:rPr lang="en-US" dirty="0" err="1"/>
              <a:t>membrii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comunităţi</a:t>
            </a:r>
            <a:r>
              <a:rPr lang="en-US" dirty="0"/>
              <a:t> etc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Informaţiile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expunere</a:t>
            </a:r>
            <a:r>
              <a:rPr lang="en-US" dirty="0" smtClean="0"/>
              <a:t> pot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obţinute</a:t>
            </a:r>
            <a:r>
              <a:rPr lang="en-US" dirty="0" smtClean="0"/>
              <a:t> din </a:t>
            </a:r>
            <a:r>
              <a:rPr lang="en-US" dirty="0" err="1" smtClean="0"/>
              <a:t>înscrierile</a:t>
            </a:r>
            <a:r>
              <a:rPr lang="en-US" dirty="0" smtClean="0"/>
              <a:t> </a:t>
            </a:r>
            <a:r>
              <a:rPr lang="en-US" dirty="0" err="1" smtClean="0"/>
              <a:t>existente</a:t>
            </a:r>
            <a:r>
              <a:rPr lang="en-US" dirty="0" smtClean="0"/>
              <a:t>: </a:t>
            </a:r>
            <a:r>
              <a:rPr lang="en-US" dirty="0" err="1" smtClean="0"/>
              <a:t>medicale</a:t>
            </a:r>
            <a:r>
              <a:rPr lang="en-US" dirty="0" smtClean="0"/>
              <a:t>, de </a:t>
            </a:r>
            <a:r>
              <a:rPr lang="en-US" dirty="0" err="1" smtClean="0"/>
              <a:t>angajare</a:t>
            </a:r>
            <a:r>
              <a:rPr lang="en-US" dirty="0" smtClean="0"/>
              <a:t>,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determinări</a:t>
            </a:r>
            <a:r>
              <a:rPr lang="en-US" dirty="0" smtClean="0"/>
              <a:t> (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dirty="0" err="1" smtClean="0"/>
              <a:t>colesterolului</a:t>
            </a:r>
            <a:r>
              <a:rPr lang="en-US" dirty="0" smtClean="0"/>
              <a:t>), </a:t>
            </a:r>
            <a:r>
              <a:rPr lang="en-US" dirty="0" err="1" smtClean="0"/>
              <a:t>examen</a:t>
            </a:r>
            <a:r>
              <a:rPr lang="en-US" dirty="0" smtClean="0"/>
              <a:t> clinic, </a:t>
            </a:r>
            <a:r>
              <a:rPr lang="en-US" dirty="0" err="1" smtClean="0"/>
              <a:t>măsurători</a:t>
            </a:r>
            <a:r>
              <a:rPr lang="en-US" dirty="0" smtClean="0"/>
              <a:t> de </a:t>
            </a:r>
            <a:r>
              <a:rPr lang="en-US" dirty="0" err="1" smtClean="0"/>
              <a:t>mediu</a:t>
            </a:r>
            <a:r>
              <a:rPr lang="en-US" dirty="0" smtClean="0"/>
              <a:t> (</a:t>
            </a:r>
            <a:r>
              <a:rPr lang="en-US" dirty="0" err="1" smtClean="0"/>
              <a:t>dioxid</a:t>
            </a:r>
            <a:r>
              <a:rPr lang="en-US" dirty="0" smtClean="0"/>
              <a:t> de </a:t>
            </a:r>
            <a:r>
              <a:rPr lang="en-US" dirty="0" err="1" smtClean="0"/>
              <a:t>sulf</a:t>
            </a:r>
            <a:r>
              <a:rPr lang="en-US" dirty="0" smtClean="0"/>
              <a:t>, </a:t>
            </a:r>
            <a:r>
              <a:rPr lang="en-US" dirty="0" err="1" smtClean="0"/>
              <a:t>particule</a:t>
            </a:r>
            <a:r>
              <a:rPr lang="en-US" dirty="0" smtClean="0"/>
              <a:t>, </a:t>
            </a:r>
            <a:r>
              <a:rPr lang="en-US" dirty="0" err="1" smtClean="0"/>
              <a:t>sulfaţi</a:t>
            </a:r>
            <a:r>
              <a:rPr lang="en-US" dirty="0" smtClean="0"/>
              <a:t>, etc.). </a:t>
            </a:r>
            <a:r>
              <a:rPr lang="en-US" dirty="0" err="1" smtClean="0"/>
              <a:t>Expunerea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modifice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perioada</a:t>
            </a:r>
            <a:r>
              <a:rPr lang="en-US" dirty="0" smtClean="0"/>
              <a:t> de </a:t>
            </a:r>
            <a:r>
              <a:rPr lang="en-US" dirty="0" err="1" smtClean="0"/>
              <a:t>supraveghere</a:t>
            </a:r>
            <a:r>
              <a:rPr lang="en-US" dirty="0" smtClean="0"/>
              <a:t>, de  </a:t>
            </a:r>
            <a:r>
              <a:rPr lang="en-US" dirty="0" err="1" smtClean="0"/>
              <a:t>aceea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necesar</a:t>
            </a:r>
            <a:r>
              <a:rPr lang="en-US" dirty="0" smtClean="0"/>
              <a:t> ca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reevalueze</a:t>
            </a:r>
            <a:r>
              <a:rPr lang="en-US" dirty="0" smtClean="0"/>
              <a:t> periodic.</a:t>
            </a:r>
          </a:p>
          <a:p>
            <a:r>
              <a:rPr lang="en-US" dirty="0" err="1" smtClean="0"/>
              <a:t>Sursa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apariţia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reprezentată</a:t>
            </a:r>
            <a:r>
              <a:rPr lang="en-US" dirty="0" smtClean="0"/>
              <a:t> de </a:t>
            </a:r>
            <a:r>
              <a:rPr lang="en-US" dirty="0" err="1" smtClean="0"/>
              <a:t>certificatele</a:t>
            </a:r>
            <a:r>
              <a:rPr lang="en-US" dirty="0" smtClean="0"/>
              <a:t> de </a:t>
            </a:r>
            <a:r>
              <a:rPr lang="en-US" dirty="0" err="1" smtClean="0"/>
              <a:t>deces</a:t>
            </a:r>
            <a:r>
              <a:rPr lang="en-US" dirty="0" smtClean="0"/>
              <a:t>, </a:t>
            </a:r>
            <a:r>
              <a:rPr lang="en-US" dirty="0" err="1" smtClean="0"/>
              <a:t>înregistrările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, direct de la participant </a:t>
            </a:r>
            <a:r>
              <a:rPr lang="en-US" dirty="0" err="1" smtClean="0"/>
              <a:t>sau</a:t>
            </a:r>
            <a:r>
              <a:rPr lang="en-US" dirty="0" smtClean="0"/>
              <a:t> se pot </a:t>
            </a:r>
            <a:r>
              <a:rPr lang="en-US" dirty="0" err="1" smtClean="0"/>
              <a:t>obţine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urma</a:t>
            </a:r>
            <a:r>
              <a:rPr lang="en-US" dirty="0" smtClean="0"/>
              <a:t> </a:t>
            </a:r>
            <a:r>
              <a:rPr lang="en-US" dirty="0" err="1" smtClean="0"/>
              <a:t>examinărilor</a:t>
            </a:r>
            <a:r>
              <a:rPr lang="en-US" dirty="0" smtClean="0"/>
              <a:t> </a:t>
            </a:r>
            <a:r>
              <a:rPr lang="en-US" dirty="0" err="1" smtClean="0"/>
              <a:t>periodice</a:t>
            </a:r>
            <a:r>
              <a:rPr lang="en-US" dirty="0" smtClean="0"/>
              <a:t> ale </a:t>
            </a:r>
            <a:r>
              <a:rPr lang="en-US" dirty="0" err="1" smtClean="0"/>
              <a:t>membrilor</a:t>
            </a:r>
            <a:r>
              <a:rPr lang="en-US" dirty="0" smtClean="0"/>
              <a:t> </a:t>
            </a:r>
            <a:r>
              <a:rPr lang="en-US" dirty="0" err="1" smtClean="0"/>
              <a:t>cohortei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704856" cy="4608512"/>
          </a:xfrm>
        </p:spPr>
      </p:pic>
    </p:spTree>
    <p:extLst>
      <p:ext uri="{BB962C8B-B14F-4D97-AF65-F5344CB8AC3E}">
        <p14:creationId xmlns:p14="http://schemas.microsoft.com/office/powerpoint/2010/main" val="334855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Studii de cohorta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27" y="1772816"/>
            <a:ext cx="6058746" cy="4176464"/>
          </a:xfrm>
        </p:spPr>
      </p:pic>
    </p:spTree>
    <p:extLst>
      <p:ext uri="{BB962C8B-B14F-4D97-AF65-F5344CB8AC3E}">
        <p14:creationId xmlns:p14="http://schemas.microsoft.com/office/powerpoint/2010/main" val="100644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AVANTAJE STUDII DE COHORTA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 smtClean="0"/>
              <a:t>particulară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expuneri</a:t>
            </a:r>
            <a:r>
              <a:rPr lang="en-US" dirty="0" smtClean="0"/>
              <a:t> rare,</a:t>
            </a:r>
          </a:p>
          <a:p>
            <a:r>
              <a:rPr lang="en-US" dirty="0" smtClean="0"/>
              <a:t> pot </a:t>
            </a:r>
            <a:r>
              <a:rPr lang="en-US" dirty="0" err="1" smtClean="0"/>
              <a:t>evalua</a:t>
            </a:r>
            <a:r>
              <a:rPr lang="en-US" dirty="0" smtClean="0"/>
              <a:t> </a:t>
            </a:r>
            <a:r>
              <a:rPr lang="en-US" dirty="0" err="1" smtClean="0"/>
              <a:t>efectele</a:t>
            </a:r>
            <a:r>
              <a:rPr lang="en-US" dirty="0" smtClean="0"/>
              <a:t> multiple ale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expuneri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stabilesc</a:t>
            </a:r>
            <a:r>
              <a:rPr lang="en-US" dirty="0" smtClean="0"/>
              <a:t> exact </a:t>
            </a:r>
            <a:r>
              <a:rPr lang="en-US" dirty="0" err="1" smtClean="0"/>
              <a:t>relaţia</a:t>
            </a:r>
            <a:r>
              <a:rPr lang="en-US" dirty="0" smtClean="0"/>
              <a:t> </a:t>
            </a:r>
            <a:r>
              <a:rPr lang="en-US" dirty="0" err="1" smtClean="0"/>
              <a:t>temporară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expunere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boală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minimalizează</a:t>
            </a:r>
            <a:r>
              <a:rPr lang="en-US" dirty="0" smtClean="0"/>
              <a:t> </a:t>
            </a:r>
            <a:r>
              <a:rPr lang="en-US" dirty="0" err="1" smtClean="0"/>
              <a:t>erorile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stabilirea</a:t>
            </a:r>
            <a:r>
              <a:rPr lang="en-US" dirty="0" smtClean="0"/>
              <a:t> </a:t>
            </a:r>
            <a:r>
              <a:rPr lang="en-US" dirty="0" err="1" smtClean="0"/>
              <a:t>expunerii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şi</a:t>
            </a:r>
            <a:r>
              <a:rPr lang="en-US" dirty="0" smtClean="0"/>
              <a:t> permit </a:t>
            </a:r>
            <a:r>
              <a:rPr lang="en-US" dirty="0" err="1" smtClean="0"/>
              <a:t>măsurarea</a:t>
            </a:r>
            <a:r>
              <a:rPr lang="en-US" dirty="0" smtClean="0"/>
              <a:t> </a:t>
            </a:r>
            <a:r>
              <a:rPr lang="en-US" dirty="0" err="1" smtClean="0"/>
              <a:t>directă</a:t>
            </a:r>
            <a:r>
              <a:rPr lang="en-US" dirty="0" smtClean="0"/>
              <a:t> a </a:t>
            </a:r>
            <a:r>
              <a:rPr lang="en-US" dirty="0" err="1" smtClean="0"/>
              <a:t>incidenţei</a:t>
            </a:r>
            <a:r>
              <a:rPr lang="en-US" dirty="0" smtClean="0"/>
              <a:t> la </a:t>
            </a:r>
            <a:r>
              <a:rPr lang="en-US" dirty="0" err="1" smtClean="0"/>
              <a:t>expuşi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neexpuşi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2068</Words>
  <Application>Microsoft Office PowerPoint</Application>
  <PresentationFormat>Expunere pe ecran (4:3)</PresentationFormat>
  <Paragraphs>195</Paragraphs>
  <Slides>38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38</vt:i4>
      </vt:variant>
    </vt:vector>
  </HeadingPairs>
  <TitlesOfParts>
    <vt:vector size="49" baseType="lpstr">
      <vt:lpstr>Arial</vt:lpstr>
      <vt:lpstr>BLIJBW+TimesNewRoman,Bold</vt:lpstr>
      <vt:lpstr>Calibri</vt:lpstr>
      <vt:lpstr>CFLLJS+TimesNewRoman</vt:lpstr>
      <vt:lpstr>JBBLHJ+Wingdings-Regular</vt:lpstr>
      <vt:lpstr>Tahoma</vt:lpstr>
      <vt:lpstr>Times New Roman</vt:lpstr>
      <vt:lpstr>URKUSI+TimesNewRoman,Bold</vt:lpstr>
      <vt:lpstr>Office Theme</vt:lpstr>
      <vt:lpstr>Theme Office</vt:lpstr>
      <vt:lpstr>1_Theme Office</vt:lpstr>
      <vt:lpstr>Studiile analitice</vt:lpstr>
      <vt:lpstr>Prezentare PowerPoint</vt:lpstr>
      <vt:lpstr>Studiile de cohortă </vt:lpstr>
      <vt:lpstr>Prezentare PowerPoint</vt:lpstr>
      <vt:lpstr>Sursa pentru selectarea populaţiei expuse  in studiile de cohorta</vt:lpstr>
      <vt:lpstr>Prezentare PowerPoint</vt:lpstr>
      <vt:lpstr>Prezentare PowerPoint</vt:lpstr>
      <vt:lpstr>Studii de cohorta</vt:lpstr>
      <vt:lpstr>AVANTAJE STUDII DE COHORTA</vt:lpstr>
      <vt:lpstr>DEZAVANTAJE STUDII DE COHORTA</vt:lpstr>
      <vt:lpstr>STUDII CAZ-MARTOR</vt:lpstr>
      <vt:lpstr>DEFINITIE</vt:lpstr>
      <vt:lpstr>Prezentare PowerPoint</vt:lpstr>
      <vt:lpstr>Prezentare PowerPoint</vt:lpstr>
      <vt:lpstr>SURSE POSIBILE PENTRU STUDIILE CAZ-MARTOR</vt:lpstr>
      <vt:lpstr>Prezentare PowerPoint</vt:lpstr>
      <vt:lpstr>Prezentare PowerPoint</vt:lpstr>
      <vt:lpstr>Studii caz martor</vt:lpstr>
      <vt:lpstr>AVANTAJE STUDII CAZ-MARTOR</vt:lpstr>
      <vt:lpstr>DEZAVANTAJE STUDII CAZ-MARTOR</vt:lpstr>
      <vt:lpstr>STUDII EXPERIMENTALE DEFINITIE</vt:lpstr>
      <vt:lpstr>DEFINITIE, CLASIFICARE</vt:lpstr>
      <vt:lpstr>TRIALUL CLINIC</vt:lpstr>
      <vt:lpstr>Prezentare PowerPoint</vt:lpstr>
      <vt:lpstr>Prezentare PowerPoint</vt:lpstr>
      <vt:lpstr>Prezentare PowerPoint</vt:lpstr>
      <vt:lpstr>Prezentare PowerPoint</vt:lpstr>
      <vt:lpstr>AVANTAJE</vt:lpstr>
      <vt:lpstr>DEZAVANTAJE TRIAL CLINIC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Studiile analitice</dc:title>
  <dc:creator>madi</dc:creator>
  <cp:lastModifiedBy>WINDOWS</cp:lastModifiedBy>
  <cp:revision>11</cp:revision>
  <dcterms:created xsi:type="dcterms:W3CDTF">2016-04-24T19:30:46Z</dcterms:created>
  <dcterms:modified xsi:type="dcterms:W3CDTF">2020-11-23T12:10:43Z</dcterms:modified>
</cp:coreProperties>
</file>