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90" r:id="rId4"/>
    <p:sldId id="291" r:id="rId5"/>
    <p:sldId id="262" r:id="rId6"/>
    <p:sldId id="292" r:id="rId7"/>
    <p:sldId id="293" r:id="rId8"/>
    <p:sldId id="294" r:id="rId9"/>
    <p:sldId id="263" r:id="rId10"/>
    <p:sldId id="264" r:id="rId11"/>
    <p:sldId id="257" r:id="rId12"/>
    <p:sldId id="258" r:id="rId13"/>
    <p:sldId id="259" r:id="rId14"/>
    <p:sldId id="260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6FB8A-94B3-4B50-A590-24882D0C33FB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1B4D5-1E51-4374-A3B8-CA40301B87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	</a:t>
            </a:r>
            <a:br>
              <a:rPr lang="en-US" dirty="0"/>
            </a:br>
            <a:r>
              <a:rPr lang="en-US" sz="6700" b="1" dirty="0"/>
              <a:t>STUDII EPIDEMIOLOGICE</a:t>
            </a:r>
            <a:br>
              <a:rPr lang="en-US" sz="6700" b="1" dirty="0"/>
            </a:br>
            <a:endParaRPr lang="en-US" sz="6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1988 </a:t>
            </a:r>
            <a:r>
              <a:rPr lang="en-US" dirty="0" err="1" smtClean="0"/>
              <a:t>nivelurile</a:t>
            </a:r>
            <a:r>
              <a:rPr lang="en-US" dirty="0" smtClean="0"/>
              <a:t> </a:t>
            </a:r>
            <a:r>
              <a:rPr lang="en-US" dirty="0" err="1" smtClean="0"/>
              <a:t>crescute</a:t>
            </a:r>
            <a:r>
              <a:rPr lang="en-US" dirty="0" smtClean="0"/>
              <a:t> de HDL-C </a:t>
            </a:r>
            <a:r>
              <a:rPr lang="en-US" dirty="0" err="1" smtClean="0"/>
              <a:t>reduc</a:t>
            </a:r>
            <a:r>
              <a:rPr lang="en-US" dirty="0" smtClean="0"/>
              <a:t> </a:t>
            </a:r>
            <a:r>
              <a:rPr lang="en-US" dirty="0" err="1" smtClean="0"/>
              <a:t>riscul</a:t>
            </a:r>
            <a:r>
              <a:rPr lang="en-US" dirty="0" smtClean="0"/>
              <a:t> </a:t>
            </a:r>
            <a:r>
              <a:rPr lang="en-US" dirty="0" err="1" smtClean="0"/>
              <a:t>mortalitatii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1999 </a:t>
            </a:r>
            <a:r>
              <a:rPr lang="en-US" dirty="0" err="1" smtClean="0"/>
              <a:t>riscul</a:t>
            </a:r>
            <a:r>
              <a:rPr lang="en-US" dirty="0" smtClean="0"/>
              <a:t> de </a:t>
            </a:r>
            <a:r>
              <a:rPr lang="en-US" dirty="0" err="1" smtClean="0"/>
              <a:t>declansare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evolutie</a:t>
            </a:r>
            <a:r>
              <a:rPr lang="en-US" dirty="0" smtClean="0"/>
              <a:t> a </a:t>
            </a:r>
            <a:r>
              <a:rPr lang="en-US" dirty="0" err="1" smtClean="0"/>
              <a:t>bolii</a:t>
            </a:r>
            <a:r>
              <a:rPr lang="en-US" dirty="0" smtClean="0"/>
              <a:t> </a:t>
            </a:r>
            <a:r>
              <a:rPr lang="en-US" dirty="0" err="1" smtClean="0"/>
              <a:t>coronariene</a:t>
            </a:r>
            <a:r>
              <a:rPr lang="en-US" dirty="0" smtClean="0"/>
              <a:t> la </a:t>
            </a:r>
            <a:r>
              <a:rPr lang="en-US" dirty="0" err="1" smtClean="0"/>
              <a:t>varsta</a:t>
            </a:r>
            <a:r>
              <a:rPr lang="en-US" dirty="0" smtClean="0"/>
              <a:t> de 40 de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apare</a:t>
            </a:r>
            <a:r>
              <a:rPr lang="en-US" dirty="0" smtClean="0"/>
              <a:t> la </a:t>
            </a:r>
            <a:r>
              <a:rPr lang="en-US" dirty="0" err="1" smtClean="0"/>
              <a:t>unul</a:t>
            </a:r>
            <a:r>
              <a:rPr lang="en-US" dirty="0" smtClean="0"/>
              <a:t> din </a:t>
            </a:r>
            <a:r>
              <a:rPr lang="en-US" dirty="0" err="1" smtClean="0"/>
              <a:t>doi</a:t>
            </a:r>
            <a:r>
              <a:rPr lang="en-US" dirty="0" smtClean="0"/>
              <a:t> </a:t>
            </a:r>
            <a:r>
              <a:rPr lang="en-US" dirty="0" err="1" smtClean="0"/>
              <a:t>barbati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la </a:t>
            </a:r>
            <a:r>
              <a:rPr lang="en-US" dirty="0" err="1" smtClean="0"/>
              <a:t>una</a:t>
            </a:r>
            <a:r>
              <a:rPr lang="en-US" dirty="0" smtClean="0"/>
              <a:t> din </a:t>
            </a:r>
            <a:r>
              <a:rPr lang="en-US" dirty="0" err="1" smtClean="0"/>
              <a:t>trei</a:t>
            </a:r>
            <a:r>
              <a:rPr lang="en-US" dirty="0" smtClean="0"/>
              <a:t> </a:t>
            </a:r>
            <a:r>
              <a:rPr lang="en-US" dirty="0" err="1" smtClean="0"/>
              <a:t>femei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2001 </a:t>
            </a:r>
            <a:r>
              <a:rPr lang="en-US" dirty="0" err="1" smtClean="0"/>
              <a:t>hipertensiunea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asociata</a:t>
            </a:r>
            <a:r>
              <a:rPr lang="en-US" dirty="0" smtClean="0"/>
              <a:t> cu </a:t>
            </a:r>
            <a:r>
              <a:rPr lang="en-US" dirty="0" err="1" smtClean="0"/>
              <a:t>riscul</a:t>
            </a:r>
            <a:r>
              <a:rPr lang="en-US" dirty="0" smtClean="0"/>
              <a:t> </a:t>
            </a:r>
            <a:r>
              <a:rPr lang="en-US" dirty="0" err="1" smtClean="0"/>
              <a:t>crescut</a:t>
            </a:r>
            <a:r>
              <a:rPr lang="en-US" dirty="0" smtClean="0"/>
              <a:t> de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cardiovasculara</a:t>
            </a:r>
            <a:r>
              <a:rPr lang="en-US" dirty="0" smtClean="0"/>
              <a:t>,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necesar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se </a:t>
            </a:r>
            <a:r>
              <a:rPr lang="en-US" dirty="0" err="1" smtClean="0"/>
              <a:t>specifice</a:t>
            </a:r>
            <a:r>
              <a:rPr lang="en-US" dirty="0" smtClean="0"/>
              <a:t> </a:t>
            </a:r>
            <a:r>
              <a:rPr lang="en-US" dirty="0" err="1" smtClean="0"/>
              <a:t>daca</a:t>
            </a:r>
            <a:r>
              <a:rPr lang="en-US" dirty="0" smtClean="0"/>
              <a:t> </a:t>
            </a:r>
            <a:r>
              <a:rPr lang="en-US" dirty="0" err="1" smtClean="0"/>
              <a:t>scaderea</a:t>
            </a:r>
            <a:r>
              <a:rPr lang="en-US" dirty="0" smtClean="0"/>
              <a:t> </a:t>
            </a:r>
            <a:r>
              <a:rPr lang="en-US" dirty="0" err="1" smtClean="0"/>
              <a:t>presiunii</a:t>
            </a:r>
            <a:r>
              <a:rPr lang="en-US" dirty="0" smtClean="0"/>
              <a:t> </a:t>
            </a:r>
            <a:r>
              <a:rPr lang="en-US" dirty="0" err="1" smtClean="0"/>
              <a:t>arteriale</a:t>
            </a:r>
            <a:r>
              <a:rPr lang="en-US" dirty="0" smtClean="0"/>
              <a:t> </a:t>
            </a:r>
            <a:r>
              <a:rPr lang="en-US" dirty="0" err="1" smtClean="0"/>
              <a:t>poate</a:t>
            </a:r>
            <a:r>
              <a:rPr lang="en-US" dirty="0" smtClean="0"/>
              <a:t> reduce </a:t>
            </a:r>
            <a:r>
              <a:rPr lang="en-US" dirty="0" err="1" smtClean="0"/>
              <a:t>riscul</a:t>
            </a:r>
            <a:r>
              <a:rPr lang="en-US" dirty="0" smtClean="0"/>
              <a:t> </a:t>
            </a:r>
            <a:r>
              <a:rPr lang="en-US" dirty="0" err="1" smtClean="0"/>
              <a:t>acestei</a:t>
            </a:r>
            <a:r>
              <a:rPr lang="en-US" dirty="0" smtClean="0"/>
              <a:t> </a:t>
            </a:r>
            <a:r>
              <a:rPr lang="en-US" dirty="0" err="1" smtClean="0"/>
              <a:t>boli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2002 </a:t>
            </a:r>
            <a:r>
              <a:rPr lang="en-US" dirty="0" err="1" smtClean="0"/>
              <a:t>obezitatea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factor de </a:t>
            </a:r>
            <a:r>
              <a:rPr lang="en-US" dirty="0" err="1" smtClean="0"/>
              <a:t>risc</a:t>
            </a:r>
            <a:r>
              <a:rPr lang="en-US" dirty="0" smtClean="0"/>
              <a:t> in </a:t>
            </a:r>
            <a:r>
              <a:rPr lang="en-US" dirty="0" err="1" smtClean="0"/>
              <a:t>insuficienta</a:t>
            </a:r>
            <a:r>
              <a:rPr lang="en-US" dirty="0" smtClean="0"/>
              <a:t> </a:t>
            </a:r>
            <a:r>
              <a:rPr lang="en-US" dirty="0" err="1" smtClean="0"/>
              <a:t>cardiaca</a:t>
            </a:r>
            <a:r>
              <a:rPr lang="en-US" dirty="0" smtClean="0"/>
              <a:t>.</a:t>
            </a:r>
          </a:p>
          <a:p>
            <a:r>
              <a:rPr lang="en-US" dirty="0" smtClean="0"/>
              <a:t>2008 </a:t>
            </a:r>
            <a:r>
              <a:rPr lang="en-US" dirty="0" err="1" smtClean="0"/>
              <a:t>patru</a:t>
            </a:r>
            <a:r>
              <a:rPr lang="en-US" dirty="0" smtClean="0"/>
              <a:t> </a:t>
            </a:r>
            <a:r>
              <a:rPr lang="en-US" dirty="0" err="1" smtClean="0"/>
              <a:t>factori</a:t>
            </a:r>
            <a:r>
              <a:rPr lang="en-US" dirty="0" smtClean="0"/>
              <a:t> de </a:t>
            </a:r>
            <a:r>
              <a:rPr lang="en-US" dirty="0" err="1" smtClean="0"/>
              <a:t>risc</a:t>
            </a:r>
            <a:r>
              <a:rPr lang="en-US" dirty="0" smtClean="0"/>
              <a:t> care </a:t>
            </a:r>
            <a:r>
              <a:rPr lang="en-US" dirty="0" err="1" smtClean="0"/>
              <a:t>cresc</a:t>
            </a:r>
            <a:r>
              <a:rPr lang="en-US" dirty="0" smtClean="0"/>
              <a:t> </a:t>
            </a:r>
            <a:r>
              <a:rPr lang="en-US" dirty="0" err="1" smtClean="0"/>
              <a:t>probabilitatea</a:t>
            </a:r>
            <a:r>
              <a:rPr lang="en-US" dirty="0" smtClean="0"/>
              <a:t> de </a:t>
            </a:r>
            <a:r>
              <a:rPr lang="en-US" dirty="0" err="1" smtClean="0"/>
              <a:t>insuficienta</a:t>
            </a:r>
            <a:r>
              <a:rPr lang="en-US" dirty="0" smtClean="0"/>
              <a:t> </a:t>
            </a:r>
            <a:r>
              <a:rPr lang="en-US" dirty="0" err="1" smtClean="0"/>
              <a:t>cardiaca</a:t>
            </a:r>
            <a:r>
              <a:rPr lang="en-US" dirty="0" smtClean="0"/>
              <a:t>, </a:t>
            </a:r>
            <a:r>
              <a:rPr lang="en-US" dirty="0" err="1" smtClean="0"/>
              <a:t>respectiv</a:t>
            </a:r>
            <a:r>
              <a:rPr lang="en-US" dirty="0" smtClean="0"/>
              <a:t> </a:t>
            </a:r>
            <a:r>
              <a:rPr lang="en-US" dirty="0" err="1" smtClean="0"/>
              <a:t>diabetul</a:t>
            </a:r>
            <a:r>
              <a:rPr lang="en-US" dirty="0" smtClean="0"/>
              <a:t>, </a:t>
            </a:r>
            <a:r>
              <a:rPr lang="en-US" dirty="0" err="1" smtClean="0"/>
              <a:t>hipertensiunea</a:t>
            </a:r>
            <a:r>
              <a:rPr lang="ro-RO" dirty="0" smtClean="0"/>
              <a:t>, </a:t>
            </a:r>
            <a:r>
              <a:rPr lang="en-US" dirty="0" err="1" smtClean="0"/>
              <a:t>hipertrofia</a:t>
            </a:r>
            <a:r>
              <a:rPr lang="en-US" dirty="0" smtClean="0"/>
              <a:t> </a:t>
            </a:r>
            <a:r>
              <a:rPr lang="en-US" dirty="0" err="1" smtClean="0"/>
              <a:t>ventriculara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coronariana</a:t>
            </a:r>
            <a:r>
              <a:rPr lang="en-US" dirty="0" smtClean="0"/>
              <a:t>. 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Studiile</a:t>
            </a:r>
            <a:r>
              <a:rPr lang="en-US" b="1" dirty="0"/>
              <a:t> </a:t>
            </a:r>
            <a:r>
              <a:rPr lang="en-US" b="1" dirty="0" err="1"/>
              <a:t>epidemiologice</a:t>
            </a:r>
            <a:r>
              <a:rPr lang="en-US" b="1" dirty="0"/>
              <a:t> </a:t>
            </a:r>
            <a:r>
              <a:rPr lang="en-US" b="1" dirty="0" err="1"/>
              <a:t>sunt</a:t>
            </a:r>
            <a:r>
              <a:rPr lang="en-US" b="1" dirty="0"/>
              <a:t> </a:t>
            </a:r>
            <a:r>
              <a:rPr lang="en-US" b="1" dirty="0" err="1"/>
              <a:t>studii</a:t>
            </a:r>
            <a:r>
              <a:rPr lang="en-US" b="1" dirty="0"/>
              <a:t> care </a:t>
            </a:r>
            <a:r>
              <a:rPr lang="en-US" b="1" dirty="0" err="1"/>
              <a:t>urmăresc</a:t>
            </a:r>
            <a:r>
              <a:rPr lang="en-US" b="1" dirty="0"/>
              <a:t> </a:t>
            </a:r>
            <a:r>
              <a:rPr lang="en-US" b="1" dirty="0" err="1"/>
              <a:t>să</a:t>
            </a:r>
            <a:r>
              <a:rPr lang="en-US" b="1" dirty="0"/>
              <a:t> determine </a:t>
            </a:r>
            <a:r>
              <a:rPr lang="en-US" b="1" dirty="0" err="1"/>
              <a:t>frecvenţa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/>
              <a:t>distribuţia</a:t>
            </a:r>
            <a:r>
              <a:rPr lang="en-US" b="1" dirty="0"/>
              <a:t> </a:t>
            </a:r>
            <a:r>
              <a:rPr lang="en-US" b="1" dirty="0" err="1"/>
              <a:t>unui</a:t>
            </a:r>
            <a:r>
              <a:rPr lang="en-US" b="1" dirty="0"/>
              <a:t> </a:t>
            </a:r>
            <a:r>
              <a:rPr lang="en-US" b="1" dirty="0" err="1"/>
              <a:t>fenomen</a:t>
            </a:r>
            <a:r>
              <a:rPr lang="en-US" b="1" dirty="0"/>
              <a:t> al </a:t>
            </a:r>
            <a:r>
              <a:rPr lang="en-US" b="1" dirty="0" err="1"/>
              <a:t>stării</a:t>
            </a:r>
            <a:r>
              <a:rPr lang="en-US" b="1" dirty="0"/>
              <a:t> de </a:t>
            </a:r>
            <a:r>
              <a:rPr lang="en-US" b="1" dirty="0" err="1"/>
              <a:t>sănătate</a:t>
            </a:r>
            <a:r>
              <a:rPr lang="en-US" b="1" dirty="0"/>
              <a:t> </a:t>
            </a:r>
            <a:r>
              <a:rPr lang="en-US" b="1" dirty="0" err="1"/>
              <a:t>în</a:t>
            </a:r>
            <a:r>
              <a:rPr lang="en-US" b="1" dirty="0"/>
              <a:t> </a:t>
            </a:r>
            <a:r>
              <a:rPr lang="en-US" b="1" dirty="0" err="1"/>
              <a:t>populaţie</a:t>
            </a:r>
            <a:r>
              <a:rPr lang="en-US" b="1" dirty="0"/>
              <a:t>, </a:t>
            </a:r>
            <a:r>
              <a:rPr lang="en-US" b="1" dirty="0" err="1"/>
              <a:t>să</a:t>
            </a:r>
            <a:r>
              <a:rPr lang="en-US" b="1" dirty="0"/>
              <a:t> </a:t>
            </a:r>
            <a:r>
              <a:rPr lang="en-US" b="1" dirty="0" err="1"/>
              <a:t>identifice</a:t>
            </a:r>
            <a:r>
              <a:rPr lang="en-US" b="1" dirty="0"/>
              <a:t> </a:t>
            </a:r>
            <a:r>
              <a:rPr lang="en-US" b="1" dirty="0" err="1"/>
              <a:t>cauzele</a:t>
            </a:r>
            <a:r>
              <a:rPr lang="en-US" b="1" dirty="0"/>
              <a:t> </a:t>
            </a:r>
            <a:r>
              <a:rPr lang="en-US" b="1" dirty="0" err="1"/>
              <a:t>apariţiei</a:t>
            </a:r>
            <a:r>
              <a:rPr lang="en-US" b="1" dirty="0"/>
              <a:t> </a:t>
            </a:r>
            <a:r>
              <a:rPr lang="en-US" b="1" dirty="0" err="1"/>
              <a:t>acestuia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 </a:t>
            </a:r>
            <a:r>
              <a:rPr lang="en-US" b="1" dirty="0" err="1"/>
              <a:t>să</a:t>
            </a:r>
            <a:r>
              <a:rPr lang="en-US" b="1" dirty="0"/>
              <a:t> </a:t>
            </a:r>
            <a:r>
              <a:rPr lang="en-US" b="1" dirty="0" err="1"/>
              <a:t>măsoare</a:t>
            </a:r>
            <a:r>
              <a:rPr lang="en-US" b="1" dirty="0"/>
              <a:t> </a:t>
            </a:r>
            <a:r>
              <a:rPr lang="en-US" b="1" dirty="0" err="1"/>
              <a:t>eficacitatea</a:t>
            </a:r>
            <a:r>
              <a:rPr lang="en-US" b="1" dirty="0"/>
              <a:t> </a:t>
            </a:r>
            <a:r>
              <a:rPr lang="en-US" b="1" dirty="0" err="1"/>
              <a:t>unei</a:t>
            </a:r>
            <a:r>
              <a:rPr lang="en-US" b="1" dirty="0"/>
              <a:t> </a:t>
            </a:r>
            <a:r>
              <a:rPr lang="en-US" b="1" dirty="0" err="1"/>
              <a:t>intervenţii</a:t>
            </a:r>
            <a:r>
              <a:rPr lang="en-US" b="1" dirty="0"/>
              <a:t> </a:t>
            </a:r>
            <a:r>
              <a:rPr lang="en-US" b="1" dirty="0" err="1"/>
              <a:t>destinate</a:t>
            </a:r>
            <a:r>
              <a:rPr lang="en-US" b="1" dirty="0"/>
              <a:t> </a:t>
            </a:r>
            <a:r>
              <a:rPr lang="en-US" b="1" dirty="0" err="1"/>
              <a:t>modificării</a:t>
            </a:r>
            <a:r>
              <a:rPr lang="en-US" b="1" dirty="0"/>
              <a:t> </a:t>
            </a:r>
            <a:r>
              <a:rPr lang="en-US" b="1" dirty="0" err="1"/>
              <a:t>evoluţiei</a:t>
            </a:r>
            <a:r>
              <a:rPr lang="en-US" b="1" dirty="0"/>
              <a:t> </a:t>
            </a:r>
            <a:r>
              <a:rPr lang="en-US" b="1" dirty="0" err="1"/>
              <a:t>evenimentului</a:t>
            </a:r>
            <a:r>
              <a:rPr lang="en-US" b="1" dirty="0"/>
              <a:t> de </a:t>
            </a:r>
            <a:r>
              <a:rPr lang="en-US" b="1" dirty="0" err="1"/>
              <a:t>sănătate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CLASIFICAREA  STUDIILOR EPIDEMIOLOGICE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lphaUcPeriod"/>
            </a:pPr>
            <a:r>
              <a:rPr lang="en-US" dirty="0" smtClean="0"/>
              <a:t>EXISTENTA UNEI IPOTEZE a priori CARE TREBUIE VERIFICATE</a:t>
            </a:r>
            <a:br>
              <a:rPr lang="en-US" dirty="0" smtClean="0"/>
            </a:br>
            <a:r>
              <a:rPr lang="en-US" dirty="0" smtClean="0"/>
              <a:t>a. </a:t>
            </a:r>
            <a:r>
              <a:rPr lang="en-US" dirty="0" err="1" smtClean="0"/>
              <a:t>absenta</a:t>
            </a:r>
            <a:r>
              <a:rPr lang="en-US" dirty="0" smtClean="0"/>
              <a:t> – STUDII DESCRIPTIVE</a:t>
            </a:r>
          </a:p>
          <a:p>
            <a:pPr marL="514350" indent="-514350">
              <a:buFontTx/>
              <a:buChar char="-"/>
            </a:pPr>
            <a:r>
              <a:rPr lang="en-US" dirty="0" err="1" smtClean="0"/>
              <a:t>Individuale</a:t>
            </a:r>
            <a:r>
              <a:rPr lang="en-US" dirty="0" smtClean="0"/>
              <a:t> – </a:t>
            </a:r>
            <a:r>
              <a:rPr lang="en-US" dirty="0" err="1" smtClean="0"/>
              <a:t>raportarea</a:t>
            </a:r>
            <a:r>
              <a:rPr lang="en-US" dirty="0" smtClean="0"/>
              <a:t> de </a:t>
            </a:r>
            <a:r>
              <a:rPr lang="en-US" dirty="0" err="1" smtClean="0"/>
              <a:t>caz</a:t>
            </a:r>
            <a:r>
              <a:rPr lang="en-US" dirty="0" smtClean="0"/>
              <a:t>, </a:t>
            </a:r>
            <a:r>
              <a:rPr lang="en-US" dirty="0" err="1" smtClean="0"/>
              <a:t>seria</a:t>
            </a:r>
            <a:r>
              <a:rPr lang="en-US" dirty="0" smtClean="0"/>
              <a:t> de </a:t>
            </a:r>
            <a:r>
              <a:rPr lang="en-US" dirty="0" err="1" smtClean="0"/>
              <a:t>cazuri</a:t>
            </a:r>
            <a:endParaRPr lang="en-US" dirty="0" smtClean="0"/>
          </a:p>
          <a:p>
            <a:pPr marL="514350" indent="-514350">
              <a:buFontTx/>
              <a:buChar char="-"/>
            </a:pPr>
            <a:r>
              <a:rPr lang="en-US" dirty="0" err="1" smtClean="0"/>
              <a:t>Populationale</a:t>
            </a:r>
            <a:r>
              <a:rPr lang="en-US" dirty="0" smtClean="0"/>
              <a:t> – </a:t>
            </a:r>
            <a:r>
              <a:rPr lang="en-US" dirty="0" err="1" smtClean="0"/>
              <a:t>corelationale</a:t>
            </a:r>
            <a:r>
              <a:rPr lang="en-US" dirty="0" smtClean="0"/>
              <a:t>, </a:t>
            </a:r>
            <a:r>
              <a:rPr lang="en-US" dirty="0" err="1" smtClean="0"/>
              <a:t>transversale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b. </a:t>
            </a:r>
            <a:r>
              <a:rPr lang="en-US" dirty="0" err="1" smtClean="0"/>
              <a:t>prezenta</a:t>
            </a:r>
            <a:r>
              <a:rPr lang="en-US" dirty="0" smtClean="0"/>
              <a:t> – STUDII ANALITICE</a:t>
            </a:r>
          </a:p>
          <a:p>
            <a:pPr marL="514350" indent="-514350">
              <a:buFontTx/>
              <a:buChar char="-"/>
            </a:pPr>
            <a:r>
              <a:rPr lang="en-US" dirty="0" err="1" smtClean="0"/>
              <a:t>caz</a:t>
            </a:r>
            <a:r>
              <a:rPr lang="en-US" dirty="0" smtClean="0"/>
              <a:t>- </a:t>
            </a:r>
            <a:r>
              <a:rPr lang="en-US" dirty="0" err="1" smtClean="0"/>
              <a:t>martor</a:t>
            </a:r>
            <a:endParaRPr lang="en-US" dirty="0" smtClean="0"/>
          </a:p>
          <a:p>
            <a:pPr marL="514350" indent="-514350">
              <a:buFontTx/>
              <a:buChar char="-"/>
            </a:pPr>
            <a:r>
              <a:rPr lang="en-US" dirty="0" err="1" smtClean="0"/>
              <a:t>cohorta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B. INTERVENTIA ASUPRA SUBIECTILOR DIN STUDIU</a:t>
            </a:r>
          </a:p>
          <a:p>
            <a:r>
              <a:rPr lang="en-US" dirty="0" smtClean="0"/>
              <a:t>a.</a:t>
            </a:r>
            <a:r>
              <a:rPr lang="ro-RO" dirty="0" smtClean="0"/>
              <a:t>ABSENTĂ-</a:t>
            </a:r>
            <a:r>
              <a:rPr lang="en-US" dirty="0" err="1" smtClean="0"/>
              <a:t>Studii</a:t>
            </a:r>
            <a:r>
              <a:rPr lang="en-US" dirty="0" smtClean="0"/>
              <a:t> </a:t>
            </a:r>
            <a:r>
              <a:rPr lang="en-US" dirty="0" err="1" smtClean="0"/>
              <a:t>observationale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Corelationale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Transversale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Caz-martor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Cohorta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b</a:t>
            </a:r>
            <a:r>
              <a:rPr lang="en-US" dirty="0" smtClean="0"/>
              <a:t>. </a:t>
            </a:r>
            <a:r>
              <a:rPr lang="ro-RO" dirty="0" smtClean="0"/>
              <a:t>PREZENTĂ-STUDII EXPERIMENTALE</a:t>
            </a:r>
          </a:p>
          <a:p>
            <a:pPr>
              <a:buFontTx/>
              <a:buChar char="-"/>
            </a:pPr>
            <a:r>
              <a:rPr lang="ro-RO" dirty="0" smtClean="0"/>
              <a:t>Studiu clinic</a:t>
            </a:r>
          </a:p>
          <a:p>
            <a:pPr>
              <a:buFontTx/>
              <a:buChar char="-"/>
            </a:pPr>
            <a:r>
              <a:rPr lang="ro-RO" dirty="0" smtClean="0"/>
              <a:t>Studiu in teren</a:t>
            </a:r>
          </a:p>
          <a:p>
            <a:pPr>
              <a:buFontTx/>
              <a:buChar char="-"/>
            </a:pPr>
            <a:r>
              <a:rPr lang="ro-RO" dirty="0" smtClean="0"/>
              <a:t>Studii de intervenţie în comunitate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PROIECTUL UNUI STUDIU EPIDEMIOLOGIC</a:t>
            </a:r>
            <a:br>
              <a:rPr lang="en-US" sz="3600" b="1" dirty="0" smtClean="0"/>
            </a:br>
            <a:r>
              <a:rPr lang="en-US" sz="3600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prezentarea</a:t>
            </a:r>
            <a:r>
              <a:rPr lang="en-US" dirty="0" smtClean="0"/>
              <a:t> </a:t>
            </a:r>
            <a:r>
              <a:rPr lang="en-US" dirty="0" err="1" smtClean="0"/>
              <a:t>proiectului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studiu</a:t>
            </a:r>
            <a:r>
              <a:rPr lang="en-US" dirty="0" smtClean="0"/>
              <a:t> epidemiologic se </a:t>
            </a:r>
            <a:r>
              <a:rPr lang="en-US" dirty="0" err="1" smtClean="0"/>
              <a:t>vor</a:t>
            </a:r>
            <a:r>
              <a:rPr lang="en-US" dirty="0" smtClean="0"/>
              <a:t> include: </a:t>
            </a:r>
          </a:p>
          <a:p>
            <a:r>
              <a:rPr lang="en-US" b="1" dirty="0" smtClean="0"/>
              <a:t>1. </a:t>
            </a:r>
            <a:r>
              <a:rPr lang="en-US" b="1" dirty="0" err="1" smtClean="0"/>
              <a:t>rezumatul</a:t>
            </a:r>
            <a:endParaRPr lang="en-US" dirty="0" smtClean="0"/>
          </a:p>
          <a:p>
            <a:r>
              <a:rPr lang="en-US" b="1" dirty="0" smtClean="0"/>
              <a:t>2. </a:t>
            </a:r>
            <a:r>
              <a:rPr lang="en-US" b="1" dirty="0" err="1" smtClean="0"/>
              <a:t>descrierea</a:t>
            </a:r>
            <a:r>
              <a:rPr lang="en-US" b="1" dirty="0" smtClean="0"/>
              <a:t> </a:t>
            </a:r>
            <a:r>
              <a:rPr lang="en-US" b="1" dirty="0" err="1" smtClean="0"/>
              <a:t>studiului</a:t>
            </a:r>
            <a:endParaRPr lang="en-US" dirty="0" smtClean="0"/>
          </a:p>
          <a:p>
            <a:r>
              <a:rPr lang="en-US" b="1" dirty="0" smtClean="0"/>
              <a:t>3. </a:t>
            </a:r>
            <a:r>
              <a:rPr lang="en-US" b="1" dirty="0" err="1" smtClean="0"/>
              <a:t>precizarea</a:t>
            </a:r>
            <a:r>
              <a:rPr lang="en-US" b="1" dirty="0" smtClean="0"/>
              <a:t> </a:t>
            </a:r>
            <a:r>
              <a:rPr lang="en-US" b="1" dirty="0" err="1" smtClean="0"/>
              <a:t>aspectelor</a:t>
            </a:r>
            <a:r>
              <a:rPr lang="en-US" b="1" dirty="0" smtClean="0"/>
              <a:t> </a:t>
            </a:r>
            <a:r>
              <a:rPr lang="en-US" b="1" dirty="0" err="1" smtClean="0"/>
              <a:t>etice</a:t>
            </a:r>
            <a:endParaRPr lang="en-US" dirty="0" smtClean="0"/>
          </a:p>
          <a:p>
            <a:r>
              <a:rPr lang="en-US" b="1" dirty="0" smtClean="0"/>
              <a:t>4. </a:t>
            </a:r>
            <a:r>
              <a:rPr lang="en-US" b="1" dirty="0" err="1" smtClean="0"/>
              <a:t>impactul</a:t>
            </a:r>
            <a:r>
              <a:rPr lang="en-US" b="1" dirty="0" smtClean="0"/>
              <a:t> </a:t>
            </a:r>
            <a:r>
              <a:rPr lang="en-US" b="1" dirty="0" err="1" smtClean="0"/>
              <a:t>rezultatelor</a:t>
            </a:r>
            <a:r>
              <a:rPr lang="en-US" b="1" dirty="0" smtClean="0"/>
              <a:t> </a:t>
            </a:r>
            <a:r>
              <a:rPr lang="en-US" b="1" dirty="0" err="1" smtClean="0"/>
              <a:t>aşteptate</a:t>
            </a:r>
            <a:r>
              <a:rPr lang="en-US" b="1" dirty="0" smtClean="0"/>
              <a:t> </a:t>
            </a:r>
            <a:r>
              <a:rPr lang="en-US" b="1" dirty="0" err="1" smtClean="0"/>
              <a:t>asupra</a:t>
            </a:r>
            <a:r>
              <a:rPr lang="en-US" b="1" dirty="0" smtClean="0"/>
              <a:t> </a:t>
            </a:r>
            <a:r>
              <a:rPr lang="en-US" b="1" dirty="0" err="1" smtClean="0"/>
              <a:t>stării</a:t>
            </a:r>
            <a:r>
              <a:rPr lang="en-US" b="1" dirty="0" smtClean="0"/>
              <a:t> de </a:t>
            </a:r>
            <a:r>
              <a:rPr lang="en-US" b="1" dirty="0" err="1" smtClean="0"/>
              <a:t>sănătate</a:t>
            </a:r>
            <a:endParaRPr lang="en-US" dirty="0" smtClean="0"/>
          </a:p>
          <a:p>
            <a:r>
              <a:rPr lang="en-US" b="1" dirty="0" smtClean="0"/>
              <a:t>5. </a:t>
            </a:r>
            <a:r>
              <a:rPr lang="en-US" b="1" dirty="0" err="1" smtClean="0"/>
              <a:t>prezentarea</a:t>
            </a:r>
            <a:r>
              <a:rPr lang="en-US" b="1" dirty="0" smtClean="0"/>
              <a:t> </a:t>
            </a:r>
            <a:r>
              <a:rPr lang="en-US" b="1" dirty="0" err="1" smtClean="0"/>
              <a:t>bugetului</a:t>
            </a:r>
            <a:endParaRPr lang="en-US" dirty="0" smtClean="0"/>
          </a:p>
          <a:p>
            <a:r>
              <a:rPr lang="en-US" b="1" dirty="0" smtClean="0"/>
              <a:t>6. </a:t>
            </a:r>
            <a:r>
              <a:rPr lang="en-US" b="1" dirty="0" err="1" smtClean="0"/>
              <a:t>rolul</a:t>
            </a:r>
            <a:r>
              <a:rPr lang="en-US" b="1" dirty="0" smtClean="0"/>
              <a:t> </a:t>
            </a:r>
            <a:r>
              <a:rPr lang="en-US" b="1" dirty="0" err="1" smtClean="0"/>
              <a:t>fiecărui</a:t>
            </a:r>
            <a:r>
              <a:rPr lang="en-US" b="1" dirty="0" smtClean="0"/>
              <a:t> investigator.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cap="all" dirty="0" err="1" smtClean="0"/>
              <a:t>Rezumatul</a:t>
            </a:r>
            <a:r>
              <a:rPr lang="en-US" dirty="0" smtClean="0"/>
              <a:t> </a:t>
            </a:r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</a:t>
            </a:r>
            <a:r>
              <a:rPr lang="en-US" dirty="0" err="1" smtClean="0"/>
              <a:t>prezinte</a:t>
            </a:r>
            <a:r>
              <a:rPr lang="en-US" dirty="0" smtClean="0"/>
              <a:t> </a:t>
            </a:r>
            <a:r>
              <a:rPr lang="en-US" dirty="0" err="1" smtClean="0"/>
              <a:t>concis</a:t>
            </a:r>
            <a:r>
              <a:rPr lang="en-US" dirty="0" smtClean="0"/>
              <a:t> </a:t>
            </a:r>
            <a:r>
              <a:rPr lang="en-US" dirty="0" err="1" smtClean="0"/>
              <a:t>scopurile</a:t>
            </a:r>
            <a:r>
              <a:rPr lang="en-US" dirty="0" smtClean="0"/>
              <a:t> </a:t>
            </a:r>
            <a:r>
              <a:rPr lang="en-US" dirty="0" err="1" smtClean="0"/>
              <a:t>principale</a:t>
            </a:r>
            <a:r>
              <a:rPr lang="en-US" dirty="0" smtClean="0"/>
              <a:t> ale </a:t>
            </a:r>
            <a:r>
              <a:rPr lang="en-US" dirty="0" err="1" smtClean="0"/>
              <a:t>studiului</a:t>
            </a:r>
            <a:r>
              <a:rPr lang="en-US" dirty="0" smtClean="0"/>
              <a:t>, un plan general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beneficiile</a:t>
            </a:r>
            <a:r>
              <a:rPr lang="en-US" dirty="0" smtClean="0"/>
              <a:t> </a:t>
            </a:r>
            <a:r>
              <a:rPr lang="en-US" dirty="0" err="1" smtClean="0"/>
              <a:t>aşteptate</a:t>
            </a:r>
            <a:r>
              <a:rPr lang="en-US" dirty="0" smtClean="0"/>
              <a:t> de la </a:t>
            </a:r>
            <a:r>
              <a:rPr lang="en-US" dirty="0" err="1" smtClean="0"/>
              <a:t>acesta</a:t>
            </a:r>
            <a:r>
              <a:rPr lang="en-US" dirty="0" smtClean="0"/>
              <a:t>. </a:t>
            </a:r>
            <a:r>
              <a:rPr lang="en-US" dirty="0" err="1" smtClean="0"/>
              <a:t>Rezumatul</a:t>
            </a:r>
            <a:r>
              <a:rPr lang="en-US" dirty="0" smtClean="0"/>
              <a:t> se </a:t>
            </a:r>
            <a:r>
              <a:rPr lang="en-US" dirty="0" err="1" smtClean="0"/>
              <a:t>elaborează</a:t>
            </a:r>
            <a:r>
              <a:rPr lang="en-US" dirty="0" smtClean="0"/>
              <a:t> la </a:t>
            </a:r>
            <a:r>
              <a:rPr lang="en-US" dirty="0" err="1" smtClean="0"/>
              <a:t>sfârşitul</a:t>
            </a:r>
            <a:r>
              <a:rPr lang="en-US" dirty="0" smtClean="0"/>
              <a:t> </a:t>
            </a:r>
            <a:r>
              <a:rPr lang="en-US" dirty="0" err="1" smtClean="0"/>
              <a:t>proiectului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plasat</a:t>
            </a:r>
            <a:r>
              <a:rPr lang="en-US" dirty="0" smtClean="0"/>
              <a:t> la </a:t>
            </a:r>
            <a:r>
              <a:rPr lang="en-US" dirty="0" err="1" smtClean="0"/>
              <a:t>începutul</a:t>
            </a:r>
            <a:r>
              <a:rPr lang="en-US" dirty="0" smtClean="0"/>
              <a:t> </a:t>
            </a:r>
            <a:r>
              <a:rPr lang="en-US" dirty="0" err="1" smtClean="0"/>
              <a:t>acestuia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cap="all" dirty="0" err="1" smtClean="0"/>
              <a:t>descrierea</a:t>
            </a:r>
            <a:r>
              <a:rPr lang="en-US" sz="2400" b="1" cap="all" dirty="0" smtClean="0"/>
              <a:t> </a:t>
            </a:r>
            <a:r>
              <a:rPr lang="en-US" sz="2400" b="1" cap="all" dirty="0" err="1" smtClean="0"/>
              <a:t>unui</a:t>
            </a:r>
            <a:r>
              <a:rPr lang="en-US" sz="2400" b="1" cap="all" dirty="0" smtClean="0"/>
              <a:t> </a:t>
            </a:r>
            <a:r>
              <a:rPr lang="en-US" sz="2400" b="1" cap="all" dirty="0" err="1" smtClean="0"/>
              <a:t>studiu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cuprinde</a:t>
            </a:r>
            <a:r>
              <a:rPr lang="en-US" sz="2400" dirty="0" smtClean="0"/>
              <a:t> </a:t>
            </a:r>
            <a:r>
              <a:rPr lang="en-US" sz="2400" dirty="0" err="1" smtClean="0"/>
              <a:t>următoarele</a:t>
            </a:r>
            <a:r>
              <a:rPr lang="en-US" sz="2400" dirty="0" smtClean="0"/>
              <a:t>:</a:t>
            </a:r>
          </a:p>
          <a:p>
            <a:pPr lvl="0"/>
            <a:r>
              <a:rPr lang="en-US" sz="2400" dirty="0" smtClean="0"/>
              <a:t> </a:t>
            </a:r>
            <a:r>
              <a:rPr lang="en-US" sz="2400" b="1" u="sng" dirty="0" err="1" smtClean="0"/>
              <a:t>întrebarea</a:t>
            </a:r>
            <a:r>
              <a:rPr lang="en-US" sz="2400" dirty="0" smtClean="0"/>
              <a:t> la care </a:t>
            </a:r>
            <a:r>
              <a:rPr lang="en-US" sz="2400" dirty="0" err="1" smtClean="0"/>
              <a:t>trebuie</a:t>
            </a:r>
            <a:r>
              <a:rPr lang="en-US" sz="2400" dirty="0" smtClean="0"/>
              <a:t> </a:t>
            </a:r>
            <a:r>
              <a:rPr lang="en-US" sz="2400" dirty="0" err="1" smtClean="0"/>
              <a:t>să</a:t>
            </a:r>
            <a:r>
              <a:rPr lang="en-US" sz="2400" dirty="0" smtClean="0"/>
              <a:t> </a:t>
            </a:r>
            <a:r>
              <a:rPr lang="en-US" sz="2400" dirty="0" err="1" smtClean="0"/>
              <a:t>răspundă</a:t>
            </a:r>
            <a:r>
              <a:rPr lang="en-US" sz="2400" dirty="0" smtClean="0"/>
              <a:t> </a:t>
            </a:r>
            <a:r>
              <a:rPr lang="en-US" sz="2400" dirty="0" err="1" smtClean="0"/>
              <a:t>studiul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ipoteza</a:t>
            </a:r>
            <a:r>
              <a:rPr lang="en-US" sz="2400" dirty="0" smtClean="0"/>
              <a:t> de </a:t>
            </a:r>
            <a:r>
              <a:rPr lang="en-US" sz="2400" dirty="0" err="1" smtClean="0"/>
              <a:t>lucru</a:t>
            </a:r>
            <a:endParaRPr lang="en-US" sz="2400" dirty="0" smtClean="0"/>
          </a:p>
          <a:p>
            <a:pPr lvl="0"/>
            <a:r>
              <a:rPr lang="en-US" sz="2400" b="1" u="sng" dirty="0" err="1" smtClean="0"/>
              <a:t>raţionamentele</a:t>
            </a:r>
            <a:r>
              <a:rPr lang="en-US" sz="2400" dirty="0" smtClean="0"/>
              <a:t> </a:t>
            </a:r>
            <a:r>
              <a:rPr lang="en-US" sz="2400" dirty="0" err="1" smtClean="0"/>
              <a:t>făcute</a:t>
            </a:r>
            <a:r>
              <a:rPr lang="en-US" sz="2400" dirty="0" smtClean="0"/>
              <a:t> </a:t>
            </a:r>
            <a:r>
              <a:rPr lang="en-US" sz="2400" dirty="0" err="1" smtClean="0"/>
              <a:t>înaintea</a:t>
            </a:r>
            <a:r>
              <a:rPr lang="en-US" sz="2400" dirty="0" smtClean="0"/>
              <a:t> </a:t>
            </a:r>
            <a:r>
              <a:rPr lang="en-US" sz="2400" dirty="0" err="1" smtClean="0"/>
              <a:t>începerii</a:t>
            </a:r>
            <a:r>
              <a:rPr lang="en-US" sz="2400" dirty="0" smtClean="0"/>
              <a:t> </a:t>
            </a:r>
            <a:r>
              <a:rPr lang="en-US" sz="2400" dirty="0" err="1" smtClean="0"/>
              <a:t>studiului</a:t>
            </a:r>
            <a:r>
              <a:rPr lang="en-US" sz="2400" dirty="0" smtClean="0"/>
              <a:t> </a:t>
            </a:r>
            <a:r>
              <a:rPr lang="en-US" sz="2400" dirty="0" err="1" smtClean="0"/>
              <a:t>în</a:t>
            </a:r>
            <a:r>
              <a:rPr lang="en-US" sz="2400" dirty="0" smtClean="0"/>
              <a:t> </a:t>
            </a:r>
            <a:r>
              <a:rPr lang="en-US" sz="2400" dirty="0" err="1" smtClean="0"/>
              <a:t>cauză</a:t>
            </a:r>
            <a:endParaRPr lang="en-US" sz="2400" dirty="0" smtClean="0"/>
          </a:p>
          <a:p>
            <a:pPr lvl="0"/>
            <a:r>
              <a:rPr lang="en-US" sz="2400" b="1" u="sng" dirty="0" err="1" smtClean="0"/>
              <a:t>scopurile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şi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obiectivele</a:t>
            </a:r>
            <a:r>
              <a:rPr lang="en-US" sz="2400" dirty="0" smtClean="0"/>
              <a:t> </a:t>
            </a:r>
            <a:r>
              <a:rPr lang="en-US" sz="2400" dirty="0" err="1" smtClean="0"/>
              <a:t>studiului</a:t>
            </a:r>
            <a:endParaRPr lang="en-US" sz="2400" dirty="0" smtClean="0"/>
          </a:p>
          <a:p>
            <a:pPr lvl="0"/>
            <a:r>
              <a:rPr lang="en-US" sz="2400" b="1" u="sng" dirty="0" smtClean="0"/>
              <a:t>design-</a:t>
            </a:r>
            <a:r>
              <a:rPr lang="en-US" sz="2400" b="1" u="sng" dirty="0" err="1" smtClean="0"/>
              <a:t>ul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studiului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şi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metodele</a:t>
            </a:r>
            <a:r>
              <a:rPr lang="en-US" sz="2400" dirty="0" smtClean="0"/>
              <a:t> de </a:t>
            </a:r>
            <a:r>
              <a:rPr lang="en-US" sz="2400" dirty="0" err="1" smtClean="0"/>
              <a:t>lucru</a:t>
            </a:r>
            <a:r>
              <a:rPr lang="en-US" sz="2400" dirty="0" smtClean="0"/>
              <a:t>:</a:t>
            </a:r>
            <a:r>
              <a:rPr lang="ro-RO" sz="2400" dirty="0" smtClean="0"/>
              <a:t> </a:t>
            </a:r>
            <a:r>
              <a:rPr lang="en-US" sz="2400" dirty="0" smtClean="0"/>
              <a:t>design-</a:t>
            </a:r>
            <a:r>
              <a:rPr lang="en-US" sz="2400" dirty="0" err="1" smtClean="0"/>
              <a:t>ul</a:t>
            </a:r>
            <a:r>
              <a:rPr lang="ro-RO" sz="2400" dirty="0" smtClean="0"/>
              <a:t>,</a:t>
            </a:r>
            <a:r>
              <a:rPr lang="en-US" sz="2400" dirty="0" err="1" smtClean="0"/>
              <a:t>populaţia</a:t>
            </a:r>
            <a:r>
              <a:rPr lang="en-US" sz="2400" dirty="0" smtClean="0"/>
              <a:t> </a:t>
            </a:r>
            <a:r>
              <a:rPr lang="en-US" sz="2400" dirty="0" err="1" smtClean="0"/>
              <a:t>studiată</a:t>
            </a:r>
            <a:r>
              <a:rPr lang="ro-RO" sz="2400" dirty="0" smtClean="0"/>
              <a:t>, </a:t>
            </a:r>
            <a:r>
              <a:rPr lang="en-US" sz="2400" dirty="0" err="1" smtClean="0"/>
              <a:t>mărimea</a:t>
            </a:r>
            <a:r>
              <a:rPr lang="en-US" sz="2400" dirty="0" smtClean="0"/>
              <a:t> </a:t>
            </a:r>
            <a:r>
              <a:rPr lang="en-US" sz="2400" dirty="0" err="1" smtClean="0"/>
              <a:t>eşantionului</a:t>
            </a:r>
            <a:r>
              <a:rPr lang="en-US" sz="2400" dirty="0" smtClean="0"/>
              <a:t> </a:t>
            </a:r>
            <a:r>
              <a:rPr lang="en-US" sz="2400" dirty="0" err="1" smtClean="0"/>
              <a:t>şi</a:t>
            </a:r>
            <a:r>
              <a:rPr lang="en-US" sz="2400" dirty="0" smtClean="0"/>
              <a:t> </a:t>
            </a:r>
            <a:r>
              <a:rPr lang="en-US" sz="2400" dirty="0" err="1" smtClean="0"/>
              <a:t>puterea</a:t>
            </a:r>
            <a:r>
              <a:rPr lang="en-US" sz="2400" dirty="0" smtClean="0"/>
              <a:t> </a:t>
            </a:r>
            <a:r>
              <a:rPr lang="en-US" sz="2400" dirty="0" err="1" smtClean="0"/>
              <a:t>statistică</a:t>
            </a:r>
            <a:r>
              <a:rPr lang="ro-RO" sz="2400" dirty="0" smtClean="0"/>
              <a:t>, definirea si selectarea subiectilor,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de </a:t>
            </a:r>
            <a:r>
              <a:rPr lang="en-US" sz="2400" dirty="0" err="1" smtClean="0"/>
              <a:t>culegerea</a:t>
            </a:r>
            <a:r>
              <a:rPr lang="en-US" sz="2400" dirty="0" smtClean="0"/>
              <a:t> </a:t>
            </a:r>
            <a:r>
              <a:rPr lang="en-US" sz="2400" dirty="0" err="1" smtClean="0"/>
              <a:t>datelor</a:t>
            </a:r>
            <a:r>
              <a:rPr lang="ro-RO" sz="2400" dirty="0" smtClean="0"/>
              <a:t>, </a:t>
            </a:r>
            <a:r>
              <a:rPr lang="en-US" sz="2400" dirty="0" err="1" smtClean="0"/>
              <a:t>managementul</a:t>
            </a:r>
            <a:r>
              <a:rPr lang="en-US" sz="2400" dirty="0" smtClean="0"/>
              <a:t> </a:t>
            </a:r>
            <a:r>
              <a:rPr lang="en-US" sz="2400" dirty="0" err="1" smtClean="0"/>
              <a:t>datelor</a:t>
            </a:r>
            <a:r>
              <a:rPr lang="en-US" sz="2400" dirty="0" smtClean="0"/>
              <a:t> </a:t>
            </a:r>
            <a:r>
              <a:rPr lang="en-US" sz="2400" dirty="0" err="1" smtClean="0"/>
              <a:t>şi</a:t>
            </a:r>
            <a:r>
              <a:rPr lang="en-US" sz="2400" dirty="0" smtClean="0"/>
              <a:t> </a:t>
            </a:r>
            <a:r>
              <a:rPr lang="en-US" sz="2400" dirty="0" err="1" smtClean="0"/>
              <a:t>analiza</a:t>
            </a:r>
            <a:r>
              <a:rPr lang="en-US" sz="2400" dirty="0" smtClean="0"/>
              <a:t> </a:t>
            </a:r>
            <a:r>
              <a:rPr lang="en-US" sz="2400" dirty="0" err="1" smtClean="0"/>
              <a:t>statistică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b="1" u="sng" dirty="0" err="1" smtClean="0"/>
              <a:t>aspectele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manageriale</a:t>
            </a:r>
            <a:r>
              <a:rPr lang="en-US" sz="2400" dirty="0" smtClean="0"/>
              <a:t>:</a:t>
            </a:r>
            <a:r>
              <a:rPr lang="ro-RO" sz="2400" dirty="0" smtClean="0"/>
              <a:t> </a:t>
            </a:r>
            <a:r>
              <a:rPr lang="en-US" sz="2400" dirty="0" err="1" smtClean="0"/>
              <a:t>personalul</a:t>
            </a:r>
            <a:r>
              <a:rPr lang="en-US" sz="2400" dirty="0" smtClean="0"/>
              <a:t> </a:t>
            </a:r>
            <a:r>
              <a:rPr lang="en-US" sz="2400" dirty="0" err="1" smtClean="0"/>
              <a:t>necesar</a:t>
            </a:r>
            <a:r>
              <a:rPr lang="ro-RO" sz="2400" dirty="0" smtClean="0"/>
              <a:t>, </a:t>
            </a:r>
            <a:r>
              <a:rPr lang="en-US" sz="2400" dirty="0" err="1" smtClean="0"/>
              <a:t>durata</a:t>
            </a:r>
            <a:r>
              <a:rPr lang="en-US" sz="2400" dirty="0" smtClean="0"/>
              <a:t> </a:t>
            </a:r>
            <a:r>
              <a:rPr lang="en-US" sz="2400" dirty="0" err="1" smtClean="0"/>
              <a:t>studiului</a:t>
            </a:r>
            <a:r>
              <a:rPr lang="ro-RO" sz="2400" dirty="0" smtClean="0"/>
              <a:t>, </a:t>
            </a:r>
            <a:r>
              <a:rPr lang="en-US" sz="2400" dirty="0" err="1" smtClean="0"/>
              <a:t>urmărirea</a:t>
            </a:r>
            <a:r>
              <a:rPr lang="en-US" sz="2400" dirty="0" smtClean="0"/>
              <a:t> </a:t>
            </a:r>
            <a:r>
              <a:rPr lang="en-US" sz="2400" dirty="0" err="1" smtClean="0"/>
              <a:t>subiecţilor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b="1" u="sng" dirty="0" err="1" smtClean="0"/>
              <a:t>limitele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şi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avantajele</a:t>
            </a:r>
            <a:r>
              <a:rPr lang="en-US" sz="2400" dirty="0" smtClean="0"/>
              <a:t> </a:t>
            </a:r>
            <a:r>
              <a:rPr lang="en-US" sz="2400" dirty="0" err="1" smtClean="0"/>
              <a:t>studiului</a:t>
            </a:r>
            <a:endParaRPr lang="en-US" sz="2400" dirty="0" smtClean="0"/>
          </a:p>
          <a:p>
            <a:pPr lvl="0"/>
            <a:r>
              <a:rPr lang="en-US" sz="2400" b="1" dirty="0" err="1" smtClean="0"/>
              <a:t>bibliografia</a:t>
            </a: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 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ASPECTE ETICE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Proiectarea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realizarea</a:t>
            </a:r>
            <a:r>
              <a:rPr lang="en-US" dirty="0" smtClean="0"/>
              <a:t> </a:t>
            </a:r>
            <a:r>
              <a:rPr lang="en-US" dirty="0" err="1" smtClean="0"/>
              <a:t>oricărui</a:t>
            </a:r>
            <a:r>
              <a:rPr lang="en-US" dirty="0" smtClean="0"/>
              <a:t> </a:t>
            </a:r>
            <a:r>
              <a:rPr lang="en-US" dirty="0" err="1" smtClean="0"/>
              <a:t>studiu</a:t>
            </a:r>
            <a:r>
              <a:rPr lang="en-US" dirty="0" smtClean="0"/>
              <a:t> </a:t>
            </a:r>
            <a:r>
              <a:rPr lang="en-US" dirty="0" err="1" smtClean="0"/>
              <a:t>populaţional</a:t>
            </a:r>
            <a:r>
              <a:rPr lang="en-US" dirty="0" smtClean="0"/>
              <a:t> </a:t>
            </a:r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</a:t>
            </a:r>
            <a:r>
              <a:rPr lang="en-US" dirty="0" err="1" smtClean="0"/>
              <a:t>ţină</a:t>
            </a:r>
            <a:r>
              <a:rPr lang="en-US" dirty="0" smtClean="0"/>
              <a:t> cont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</a:t>
            </a:r>
            <a:r>
              <a:rPr lang="en-US" dirty="0" err="1" smtClean="0"/>
              <a:t>respecte</a:t>
            </a:r>
            <a:r>
              <a:rPr lang="en-US" dirty="0" smtClean="0"/>
              <a:t> </a:t>
            </a:r>
            <a:r>
              <a:rPr lang="en-US" u="sng" dirty="0" err="1" smtClean="0"/>
              <a:t>principiile</a:t>
            </a:r>
            <a:r>
              <a:rPr lang="en-US" u="sng" dirty="0" smtClean="0"/>
              <a:t> </a:t>
            </a:r>
            <a:r>
              <a:rPr lang="en-US" u="sng" dirty="0" err="1" smtClean="0"/>
              <a:t>Declaraţiei</a:t>
            </a:r>
            <a:r>
              <a:rPr lang="en-US" u="sng" dirty="0" smtClean="0"/>
              <a:t> Helsinki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cap="all" dirty="0" err="1" smtClean="0"/>
              <a:t>Impactul</a:t>
            </a:r>
            <a:r>
              <a:rPr lang="en-US" b="1" cap="all" dirty="0" smtClean="0"/>
              <a:t> </a:t>
            </a:r>
            <a:r>
              <a:rPr lang="en-US" b="1" cap="all" dirty="0" err="1" smtClean="0"/>
              <a:t>rezultatelor</a:t>
            </a:r>
            <a:r>
              <a:rPr lang="en-US" dirty="0" smtClean="0"/>
              <a:t> anticipate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politica</a:t>
            </a:r>
            <a:r>
              <a:rPr lang="en-US" dirty="0" smtClean="0"/>
              <a:t> de </a:t>
            </a:r>
            <a:r>
              <a:rPr lang="en-US" dirty="0" err="1" smtClean="0"/>
              <a:t>sănătate</a:t>
            </a:r>
            <a:r>
              <a:rPr lang="en-US" dirty="0" smtClean="0"/>
              <a:t>, </a:t>
            </a:r>
            <a:r>
              <a:rPr lang="en-US" dirty="0" err="1" smtClean="0"/>
              <a:t>comunitate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alte</a:t>
            </a:r>
            <a:r>
              <a:rPr lang="en-US" dirty="0" smtClean="0"/>
              <a:t> </a:t>
            </a:r>
            <a:r>
              <a:rPr lang="en-US" dirty="0" err="1" smtClean="0"/>
              <a:t>cercetări</a:t>
            </a:r>
            <a:r>
              <a:rPr lang="en-US" dirty="0" smtClean="0"/>
              <a:t>, </a:t>
            </a:r>
            <a:r>
              <a:rPr lang="en-US" dirty="0" err="1" smtClean="0"/>
              <a:t>sunt</a:t>
            </a:r>
            <a:r>
              <a:rPr lang="en-US" dirty="0" smtClean="0"/>
              <a:t> un element important de </a:t>
            </a:r>
            <a:r>
              <a:rPr lang="en-US" dirty="0" err="1" smtClean="0"/>
              <a:t>justificare</a:t>
            </a:r>
            <a:r>
              <a:rPr lang="en-US" dirty="0" smtClean="0"/>
              <a:t> a </a:t>
            </a:r>
            <a:r>
              <a:rPr lang="en-US" dirty="0" err="1" smtClean="0"/>
              <a:t>realizării</a:t>
            </a:r>
            <a:r>
              <a:rPr lang="en-US" dirty="0" smtClean="0"/>
              <a:t> </a:t>
            </a:r>
            <a:r>
              <a:rPr lang="en-US" dirty="0" err="1" smtClean="0"/>
              <a:t>studiului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STUDIUL FRAMINGHAM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decursul</a:t>
            </a:r>
            <a:r>
              <a:rPr lang="en-US" dirty="0" smtClean="0"/>
              <a:t> </a:t>
            </a:r>
            <a:r>
              <a:rPr lang="en-US" dirty="0" err="1" smtClean="0"/>
              <a:t>ultimilor</a:t>
            </a:r>
            <a:r>
              <a:rPr lang="en-US" dirty="0" smtClean="0"/>
              <a:t> 60 de </a:t>
            </a:r>
            <a:r>
              <a:rPr lang="en-US" dirty="0" err="1" smtClean="0"/>
              <a:t>ani</a:t>
            </a:r>
            <a:r>
              <a:rPr lang="en-US" dirty="0" smtClean="0"/>
              <a:t>, </a:t>
            </a:r>
            <a:r>
              <a:rPr lang="en-US" dirty="0" err="1" smtClean="0"/>
              <a:t>contributiile</a:t>
            </a:r>
            <a:r>
              <a:rPr lang="en-US" dirty="0" smtClean="0"/>
              <a:t> </a:t>
            </a:r>
            <a:r>
              <a:rPr lang="en-US" dirty="0" err="1" smtClean="0"/>
              <a:t>studiului</a:t>
            </a:r>
            <a:r>
              <a:rPr lang="en-US" dirty="0" smtClean="0"/>
              <a:t> Framingham s-au </a:t>
            </a:r>
            <a:r>
              <a:rPr lang="en-US" dirty="0" err="1" smtClean="0"/>
              <a:t>materializat</a:t>
            </a:r>
            <a:r>
              <a:rPr lang="en-US" dirty="0" smtClean="0"/>
              <a:t> in </a:t>
            </a:r>
            <a:r>
              <a:rPr lang="en-US" dirty="0" err="1" smtClean="0"/>
              <a:t>lansarea</a:t>
            </a:r>
            <a:r>
              <a:rPr lang="en-US" dirty="0" smtClean="0"/>
              <a:t> </a:t>
            </a:r>
            <a:r>
              <a:rPr lang="en-US" dirty="0" err="1" smtClean="0"/>
              <a:t>conceptului</a:t>
            </a:r>
            <a:r>
              <a:rPr lang="en-US" dirty="0" smtClean="0"/>
              <a:t> de </a:t>
            </a:r>
            <a:r>
              <a:rPr lang="en-US" b="1" dirty="0" smtClean="0"/>
              <a:t>factor de </a:t>
            </a:r>
            <a:r>
              <a:rPr lang="en-US" b="1" dirty="0" err="1" smtClean="0"/>
              <a:t>risc</a:t>
            </a:r>
            <a:r>
              <a:rPr lang="en-US" b="1" dirty="0" smtClean="0"/>
              <a:t> cardiovascular</a:t>
            </a:r>
            <a:r>
              <a:rPr lang="en-US" dirty="0" smtClean="0"/>
              <a:t> 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instrumentelor</a:t>
            </a:r>
            <a:r>
              <a:rPr lang="en-US" dirty="0" smtClean="0"/>
              <a:t> de </a:t>
            </a:r>
            <a:r>
              <a:rPr lang="en-US" dirty="0" err="1" smtClean="0"/>
              <a:t>estimare</a:t>
            </a:r>
            <a:r>
              <a:rPr lang="en-US" dirty="0" smtClean="0"/>
              <a:t> a </a:t>
            </a:r>
            <a:r>
              <a:rPr lang="en-US" dirty="0" err="1" smtClean="0"/>
              <a:t>riscului</a:t>
            </a:r>
            <a:r>
              <a:rPr lang="en-US" dirty="0" smtClean="0"/>
              <a:t> de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coronariana</a:t>
            </a:r>
            <a:r>
              <a:rPr lang="en-US" dirty="0" smtClean="0"/>
              <a:t>. </a:t>
            </a:r>
            <a:r>
              <a:rPr lang="en-US" dirty="0" err="1" smtClean="0"/>
              <a:t>Cel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cunoscut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 </a:t>
            </a:r>
            <a:r>
              <a:rPr lang="en-US" b="1" dirty="0" err="1" smtClean="0"/>
              <a:t>scorul</a:t>
            </a:r>
            <a:r>
              <a:rPr lang="en-US" b="1" dirty="0" smtClean="0"/>
              <a:t> de </a:t>
            </a:r>
            <a:r>
              <a:rPr lang="en-US" b="1" dirty="0" err="1" smtClean="0"/>
              <a:t>risc</a:t>
            </a:r>
            <a:r>
              <a:rPr lang="en-US" b="1" dirty="0" smtClean="0"/>
              <a:t> Framingham</a:t>
            </a:r>
            <a:r>
              <a:rPr lang="en-US" dirty="0" smtClean="0"/>
              <a:t> care se </a:t>
            </a:r>
            <a:r>
              <a:rPr lang="en-US" dirty="0" err="1" smtClean="0"/>
              <a:t>evalueaza</a:t>
            </a:r>
            <a:r>
              <a:rPr lang="en-US" dirty="0" smtClean="0"/>
              <a:t> </a:t>
            </a:r>
            <a:r>
              <a:rPr lang="ro-RO" dirty="0" smtClean="0"/>
              <a:t> riscul de BCV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smtClean="0"/>
              <a:t>o </a:t>
            </a:r>
            <a:r>
              <a:rPr lang="en-US" dirty="0" err="1" smtClean="0"/>
              <a:t>perioada</a:t>
            </a:r>
            <a:r>
              <a:rPr lang="en-US" dirty="0" smtClean="0"/>
              <a:t> de 10 </a:t>
            </a:r>
            <a:r>
              <a:rPr lang="en-US" dirty="0" err="1" smtClean="0"/>
              <a:t>ani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Conceptul</a:t>
            </a:r>
            <a:r>
              <a:rPr lang="en-US" dirty="0" smtClean="0"/>
              <a:t> de factor de </a:t>
            </a:r>
            <a:r>
              <a:rPr lang="en-US" dirty="0" err="1" smtClean="0"/>
              <a:t>risc</a:t>
            </a:r>
            <a:r>
              <a:rPr lang="en-US" dirty="0" smtClean="0"/>
              <a:t> cardiovascular, care in </a:t>
            </a:r>
            <a:r>
              <a:rPr lang="en-US" dirty="0" err="1" smtClean="0"/>
              <a:t>prezent</a:t>
            </a:r>
            <a:r>
              <a:rPr lang="en-US" dirty="0" smtClean="0"/>
              <a:t> se </a:t>
            </a:r>
            <a:r>
              <a:rPr lang="en-US" dirty="0" err="1" smtClean="0"/>
              <a:t>refera</a:t>
            </a:r>
            <a:r>
              <a:rPr lang="en-US" dirty="0" smtClean="0"/>
              <a:t> la </a:t>
            </a:r>
            <a:r>
              <a:rPr lang="en-US" dirty="0" err="1" smtClean="0"/>
              <a:t>hipertensiune</a:t>
            </a:r>
            <a:r>
              <a:rPr lang="en-US" dirty="0" smtClean="0"/>
              <a:t>, </a:t>
            </a:r>
            <a:r>
              <a:rPr lang="en-US" dirty="0" err="1" smtClean="0"/>
              <a:t>diabet</a:t>
            </a:r>
            <a:r>
              <a:rPr lang="en-US" dirty="0" smtClean="0"/>
              <a:t>, </a:t>
            </a:r>
            <a:r>
              <a:rPr lang="en-US" dirty="0" err="1" smtClean="0"/>
              <a:t>obezitate</a:t>
            </a:r>
            <a:r>
              <a:rPr lang="en-US" dirty="0" smtClean="0"/>
              <a:t>, </a:t>
            </a:r>
            <a:r>
              <a:rPr lang="en-US" dirty="0" err="1" smtClean="0"/>
              <a:t>fumat</a:t>
            </a:r>
            <a:r>
              <a:rPr lang="en-US" dirty="0" smtClean="0"/>
              <a:t>, </a:t>
            </a:r>
            <a:r>
              <a:rPr lang="en-US" dirty="0" err="1" smtClean="0"/>
              <a:t>dislipidemie</a:t>
            </a:r>
            <a:r>
              <a:rPr lang="en-US" dirty="0" smtClean="0"/>
              <a:t> cu </a:t>
            </a:r>
            <a:r>
              <a:rPr lang="en-US" dirty="0" err="1" smtClean="0"/>
              <a:t>niveluri</a:t>
            </a:r>
            <a:r>
              <a:rPr lang="en-US" dirty="0" smtClean="0"/>
              <a:t> </a:t>
            </a:r>
            <a:r>
              <a:rPr lang="en-US" dirty="0" err="1" smtClean="0"/>
              <a:t>crescute</a:t>
            </a:r>
            <a:r>
              <a:rPr lang="en-US" dirty="0" smtClean="0"/>
              <a:t> ale </a:t>
            </a:r>
            <a:r>
              <a:rPr lang="en-US" dirty="0" err="1" smtClean="0"/>
              <a:t>colesterolului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absenta</a:t>
            </a:r>
            <a:r>
              <a:rPr lang="en-US" dirty="0" smtClean="0"/>
              <a:t> </a:t>
            </a:r>
            <a:r>
              <a:rPr lang="en-US" dirty="0" err="1" smtClean="0"/>
              <a:t>exercitiului</a:t>
            </a:r>
            <a:r>
              <a:rPr lang="en-US" dirty="0" smtClean="0"/>
              <a:t> </a:t>
            </a:r>
            <a:r>
              <a:rPr lang="en-US" dirty="0" err="1" smtClean="0"/>
              <a:t>fizic</a:t>
            </a:r>
            <a:r>
              <a:rPr lang="en-US" dirty="0" smtClean="0"/>
              <a:t> a </a:t>
            </a:r>
            <a:r>
              <a:rPr lang="en-US" dirty="0" err="1" smtClean="0"/>
              <a:t>condus</a:t>
            </a:r>
            <a:r>
              <a:rPr lang="en-US" dirty="0" smtClean="0"/>
              <a:t> la </a:t>
            </a:r>
            <a:r>
              <a:rPr lang="en-US" dirty="0" err="1" smtClean="0"/>
              <a:t>stabilirea</a:t>
            </a:r>
            <a:r>
              <a:rPr lang="en-US" dirty="0" smtClean="0"/>
              <a:t> </a:t>
            </a:r>
            <a:r>
              <a:rPr lang="en-US" dirty="0" err="1" smtClean="0"/>
              <a:t>strategiilor</a:t>
            </a:r>
            <a:r>
              <a:rPr lang="en-US" dirty="0" smtClean="0"/>
              <a:t> de </a:t>
            </a:r>
            <a:r>
              <a:rPr lang="en-US" dirty="0" err="1" smtClean="0"/>
              <a:t>preventie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tratamentelor</a:t>
            </a:r>
            <a:r>
              <a:rPr lang="en-US" dirty="0" smtClean="0"/>
              <a:t> </a:t>
            </a:r>
            <a:r>
              <a:rPr lang="en-US" dirty="0" err="1" smtClean="0"/>
              <a:t>eficace</a:t>
            </a:r>
            <a:r>
              <a:rPr lang="en-US" dirty="0" smtClean="0"/>
              <a:t> ale </a:t>
            </a:r>
            <a:r>
              <a:rPr lang="en-US" dirty="0" err="1" smtClean="0"/>
              <a:t>bolii</a:t>
            </a:r>
            <a:r>
              <a:rPr lang="en-US" dirty="0" smtClean="0"/>
              <a:t> </a:t>
            </a:r>
            <a:r>
              <a:rPr lang="en-US" dirty="0" err="1" smtClean="0"/>
              <a:t>cardiovasculare</a:t>
            </a:r>
            <a:r>
              <a:rPr lang="en-US" dirty="0" smtClean="0"/>
              <a:t> . </a:t>
            </a:r>
            <a:r>
              <a:rPr lang="en-US" dirty="0" err="1" smtClean="0"/>
              <a:t>Contributia</a:t>
            </a:r>
            <a:r>
              <a:rPr lang="en-US" dirty="0" smtClean="0"/>
              <a:t> </a:t>
            </a:r>
            <a:r>
              <a:rPr lang="en-US" dirty="0" err="1" smtClean="0"/>
              <a:t>substantiala</a:t>
            </a:r>
            <a:r>
              <a:rPr lang="en-US" dirty="0" smtClean="0"/>
              <a:t> a </a:t>
            </a:r>
            <a:r>
              <a:rPr lang="en-US" dirty="0" err="1" smtClean="0"/>
              <a:t>studiului</a:t>
            </a:r>
            <a:r>
              <a:rPr lang="en-US" dirty="0" smtClean="0"/>
              <a:t> Framingham </a:t>
            </a:r>
            <a:r>
              <a:rPr lang="en-US" dirty="0" err="1" smtClean="0"/>
              <a:t>ofera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in </a:t>
            </a:r>
            <a:r>
              <a:rPr lang="en-US" dirty="0" err="1" smtClean="0"/>
              <a:t>prezent</a:t>
            </a:r>
            <a:r>
              <a:rPr lang="en-US" dirty="0" smtClean="0"/>
              <a:t> </a:t>
            </a:r>
            <a:r>
              <a:rPr lang="en-US" dirty="0" err="1" smtClean="0"/>
              <a:t>posibilitatea</a:t>
            </a:r>
            <a:r>
              <a:rPr lang="en-US" dirty="0" smtClean="0"/>
              <a:t> </a:t>
            </a:r>
            <a:r>
              <a:rPr lang="en-US" dirty="0" err="1" smtClean="0"/>
              <a:t>extinderii</a:t>
            </a:r>
            <a:r>
              <a:rPr lang="en-US" dirty="0" smtClean="0"/>
              <a:t> </a:t>
            </a:r>
            <a:r>
              <a:rPr lang="en-US" dirty="0" err="1" smtClean="0"/>
              <a:t>investigatiilor</a:t>
            </a:r>
            <a:r>
              <a:rPr lang="en-US" dirty="0" smtClean="0"/>
              <a:t> in </a:t>
            </a:r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patologiei</a:t>
            </a:r>
            <a:r>
              <a:rPr lang="en-US" dirty="0" smtClean="0"/>
              <a:t> </a:t>
            </a:r>
            <a:r>
              <a:rPr lang="en-US" dirty="0" err="1" smtClean="0"/>
              <a:t>cardiovasculare</a:t>
            </a:r>
            <a:r>
              <a:rPr lang="en-US" dirty="0" smtClean="0"/>
              <a:t>. 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STUDII DESCRIPTIVE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DEFINIŢIA S.E.D.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Urmăresc</a:t>
            </a:r>
            <a:r>
              <a:rPr lang="en-US" b="1" dirty="0" smtClean="0"/>
              <a:t> </a:t>
            </a:r>
            <a:r>
              <a:rPr lang="en-US" b="1" dirty="0" err="1" smtClean="0"/>
              <a:t>descrierea</a:t>
            </a:r>
            <a:r>
              <a:rPr lang="en-US" b="1" dirty="0" smtClean="0"/>
              <a:t> </a:t>
            </a:r>
            <a:r>
              <a:rPr lang="en-US" b="1" dirty="0" err="1" smtClean="0"/>
              <a:t>caracteristicilor</a:t>
            </a:r>
            <a:r>
              <a:rPr lang="en-US" b="1" dirty="0" smtClean="0"/>
              <a:t> </a:t>
            </a:r>
            <a:r>
              <a:rPr lang="en-US" b="1" dirty="0" err="1" smtClean="0"/>
              <a:t>generale</a:t>
            </a:r>
            <a:r>
              <a:rPr lang="en-US" b="1" dirty="0" smtClean="0"/>
              <a:t> ale </a:t>
            </a:r>
            <a:r>
              <a:rPr lang="en-US" b="1" dirty="0" err="1" smtClean="0"/>
              <a:t>distribuţiilor</a:t>
            </a:r>
            <a:r>
              <a:rPr lang="en-US" b="1" dirty="0" smtClean="0"/>
              <a:t> </a:t>
            </a:r>
            <a:r>
              <a:rPr lang="en-US" b="1" dirty="0" err="1" smtClean="0"/>
              <a:t>diferitelor</a:t>
            </a:r>
            <a:r>
              <a:rPr lang="en-US" b="1" dirty="0" smtClean="0"/>
              <a:t> </a:t>
            </a:r>
            <a:r>
              <a:rPr lang="en-US" b="1" dirty="0" err="1" smtClean="0"/>
              <a:t>variabile</a:t>
            </a:r>
            <a:r>
              <a:rPr lang="en-US" b="1" dirty="0" smtClean="0"/>
              <a:t>, cu </a:t>
            </a:r>
            <a:r>
              <a:rPr lang="en-US" b="1" dirty="0" err="1" smtClean="0"/>
              <a:t>ajutorul</a:t>
            </a:r>
            <a:r>
              <a:rPr lang="en-US" b="1" dirty="0" smtClean="0"/>
              <a:t> </a:t>
            </a:r>
            <a:r>
              <a:rPr lang="en-US" b="1" dirty="0" err="1" smtClean="0"/>
              <a:t>datelor</a:t>
            </a:r>
            <a:r>
              <a:rPr lang="en-US" b="1" dirty="0" smtClean="0"/>
              <a:t> </a:t>
            </a:r>
            <a:r>
              <a:rPr lang="en-US" b="1" dirty="0" err="1" smtClean="0"/>
              <a:t>existente</a:t>
            </a:r>
            <a:r>
              <a:rPr lang="en-US" b="1" dirty="0" smtClean="0"/>
              <a:t>, </a:t>
            </a:r>
            <a:r>
              <a:rPr lang="en-US" b="1" dirty="0" err="1" smtClean="0"/>
              <a:t>în</a:t>
            </a:r>
            <a:r>
              <a:rPr lang="en-US" b="1" dirty="0" smtClean="0"/>
              <a:t> principal </a:t>
            </a:r>
            <a:r>
              <a:rPr lang="en-US" b="1" dirty="0" err="1" smtClean="0"/>
              <a:t>după</a:t>
            </a:r>
            <a:r>
              <a:rPr lang="en-US" b="1" dirty="0" smtClean="0"/>
              <a:t> </a:t>
            </a:r>
            <a:r>
              <a:rPr lang="en-US" b="1" dirty="0" err="1" smtClean="0"/>
              <a:t>relaţiile</a:t>
            </a:r>
            <a:r>
              <a:rPr lang="en-US" b="1" dirty="0" smtClean="0"/>
              <a:t> </a:t>
            </a:r>
            <a:r>
              <a:rPr lang="en-US" b="1" dirty="0" err="1" smtClean="0"/>
              <a:t>persoană</a:t>
            </a:r>
            <a:r>
              <a:rPr lang="en-US" b="1" dirty="0" smtClean="0"/>
              <a:t>, loc </a:t>
            </a:r>
            <a:r>
              <a:rPr lang="en-US" b="1" dirty="0" err="1" smtClean="0"/>
              <a:t>şi</a:t>
            </a:r>
            <a:r>
              <a:rPr lang="en-US" b="1" dirty="0" smtClean="0"/>
              <a:t> </a:t>
            </a:r>
            <a:r>
              <a:rPr lang="en-US" b="1" dirty="0" err="1" smtClean="0"/>
              <a:t>timp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b="1" dirty="0" err="1" smtClean="0"/>
              <a:t>Fiecare</a:t>
            </a:r>
            <a:r>
              <a:rPr lang="en-US" b="1" dirty="0" smtClean="0"/>
              <a:t> tip de </a:t>
            </a:r>
            <a:r>
              <a:rPr lang="en-US" b="1" dirty="0" err="1" smtClean="0"/>
              <a:t>studiu</a:t>
            </a:r>
            <a:r>
              <a:rPr lang="en-US" b="1" dirty="0" smtClean="0"/>
              <a:t> </a:t>
            </a:r>
            <a:r>
              <a:rPr lang="en-US" b="1" dirty="0" err="1" smtClean="0"/>
              <a:t>descriptiv</a:t>
            </a:r>
            <a:r>
              <a:rPr lang="en-US" b="1" dirty="0" smtClean="0"/>
              <a:t> </a:t>
            </a:r>
            <a:r>
              <a:rPr lang="en-US" b="1" dirty="0" err="1" smtClean="0"/>
              <a:t>oferă</a:t>
            </a:r>
            <a:r>
              <a:rPr lang="en-US" b="1" dirty="0" smtClean="0"/>
              <a:t> </a:t>
            </a:r>
            <a:r>
              <a:rPr lang="en-US" b="1" dirty="0" err="1" smtClean="0"/>
              <a:t>informaţii</a:t>
            </a:r>
            <a:r>
              <a:rPr lang="en-US" b="1" dirty="0" smtClean="0"/>
              <a:t> </a:t>
            </a:r>
            <a:r>
              <a:rPr lang="en-US" b="1" dirty="0" err="1" smtClean="0"/>
              <a:t>despre</a:t>
            </a:r>
            <a:r>
              <a:rPr lang="en-US" b="1" dirty="0" smtClean="0"/>
              <a:t> cine </a:t>
            </a:r>
            <a:r>
              <a:rPr lang="en-US" b="1" dirty="0" err="1" smtClean="0"/>
              <a:t>este</a:t>
            </a:r>
            <a:r>
              <a:rPr lang="en-US" b="1" dirty="0" smtClean="0"/>
              <a:t> </a:t>
            </a:r>
            <a:r>
              <a:rPr lang="en-US" b="1" dirty="0" err="1" smtClean="0"/>
              <a:t>afectat</a:t>
            </a:r>
            <a:r>
              <a:rPr lang="en-US" b="1" dirty="0" smtClean="0"/>
              <a:t> de </a:t>
            </a:r>
            <a:r>
              <a:rPr lang="en-US" b="1" dirty="0" err="1" smtClean="0"/>
              <a:t>boală</a:t>
            </a:r>
            <a:r>
              <a:rPr lang="en-US" b="1" dirty="0" smtClean="0"/>
              <a:t> (</a:t>
            </a:r>
            <a:r>
              <a:rPr lang="en-US" b="1" dirty="0" err="1" smtClean="0"/>
              <a:t>persoane</a:t>
            </a:r>
            <a:r>
              <a:rPr lang="en-US" b="1" dirty="0" smtClean="0"/>
              <a:t>), </a:t>
            </a:r>
            <a:r>
              <a:rPr lang="en-US" b="1" dirty="0" err="1" smtClean="0"/>
              <a:t>unde</a:t>
            </a:r>
            <a:r>
              <a:rPr lang="en-US" b="1" dirty="0" smtClean="0"/>
              <a:t> </a:t>
            </a:r>
            <a:r>
              <a:rPr lang="en-US" b="1" dirty="0" err="1" smtClean="0"/>
              <a:t>este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 nu </a:t>
            </a:r>
            <a:r>
              <a:rPr lang="en-US" b="1" dirty="0" err="1" smtClean="0"/>
              <a:t>obişnuită</a:t>
            </a:r>
            <a:r>
              <a:rPr lang="en-US" b="1" dirty="0" smtClean="0"/>
              <a:t> </a:t>
            </a:r>
            <a:r>
              <a:rPr lang="en-US" b="1" dirty="0" err="1" smtClean="0"/>
              <a:t>boala</a:t>
            </a:r>
            <a:r>
              <a:rPr lang="en-US" b="1" dirty="0" smtClean="0"/>
              <a:t> ca </a:t>
            </a:r>
            <a:r>
              <a:rPr lang="en-US" b="1" dirty="0" err="1" smtClean="0"/>
              <a:t>apariţie</a:t>
            </a:r>
            <a:r>
              <a:rPr lang="en-US" b="1" dirty="0" smtClean="0"/>
              <a:t> (loc) </a:t>
            </a:r>
            <a:r>
              <a:rPr lang="en-US" b="1" dirty="0" err="1" smtClean="0"/>
              <a:t>şi</a:t>
            </a:r>
            <a:r>
              <a:rPr lang="en-US" b="1" dirty="0" smtClean="0"/>
              <a:t> </a:t>
            </a:r>
            <a:r>
              <a:rPr lang="en-US" b="1" dirty="0" err="1" smtClean="0"/>
              <a:t>când</a:t>
            </a:r>
            <a:r>
              <a:rPr lang="en-US" b="1" dirty="0" smtClean="0"/>
              <a:t> a </a:t>
            </a:r>
            <a:r>
              <a:rPr lang="en-US" b="1" dirty="0" err="1" smtClean="0"/>
              <a:t>apărut</a:t>
            </a:r>
            <a:r>
              <a:rPr lang="en-US" b="1" dirty="0" smtClean="0"/>
              <a:t> (</a:t>
            </a:r>
            <a:r>
              <a:rPr lang="en-US" b="1" dirty="0" err="1" smtClean="0"/>
              <a:t>timp</a:t>
            </a:r>
            <a:r>
              <a:rPr lang="en-US" b="1" dirty="0" smtClean="0"/>
              <a:t>).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CARACTERISTICI DE PERSOANĂ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descrie</a:t>
            </a:r>
            <a:r>
              <a:rPr lang="en-US" dirty="0" smtClean="0"/>
              <a:t>: </a:t>
            </a:r>
            <a:r>
              <a:rPr lang="en-US" i="1" dirty="0" smtClean="0"/>
              <a:t>cine </a:t>
            </a:r>
            <a:r>
              <a:rPr lang="en-US" i="1" dirty="0" err="1" smtClean="0"/>
              <a:t>dezvoltã</a:t>
            </a:r>
            <a:r>
              <a:rPr lang="en-US" i="1" dirty="0" smtClean="0"/>
              <a:t> </a:t>
            </a:r>
            <a:r>
              <a:rPr lang="en-US" i="1" dirty="0" err="1" smtClean="0"/>
              <a:t>boala</a:t>
            </a:r>
            <a:r>
              <a:rPr lang="en-US" i="1" dirty="0" smtClean="0"/>
              <a:t>? </a:t>
            </a:r>
            <a:endParaRPr lang="ro-RO" i="1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vârsta</a:t>
            </a:r>
            <a:r>
              <a:rPr lang="en-US" dirty="0" smtClean="0"/>
              <a:t>, </a:t>
            </a:r>
            <a:r>
              <a:rPr lang="en-US" dirty="0" err="1" smtClean="0"/>
              <a:t>sexul</a:t>
            </a:r>
            <a:r>
              <a:rPr lang="en-US" dirty="0" smtClean="0"/>
              <a:t>, </a:t>
            </a:r>
            <a:r>
              <a:rPr lang="en-US" dirty="0" err="1" smtClean="0"/>
              <a:t>statusul</a:t>
            </a:r>
            <a:r>
              <a:rPr lang="en-US" dirty="0" smtClean="0"/>
              <a:t> marital, </a:t>
            </a:r>
            <a:r>
              <a:rPr lang="en-US" dirty="0" err="1" smtClean="0"/>
              <a:t>tipul</a:t>
            </a:r>
            <a:r>
              <a:rPr lang="en-US" dirty="0" smtClean="0"/>
              <a:t> de </a:t>
            </a:r>
            <a:r>
              <a:rPr lang="en-US" dirty="0" err="1" smtClean="0"/>
              <a:t>personalitate</a:t>
            </a:r>
            <a:r>
              <a:rPr lang="en-US" dirty="0" smtClean="0"/>
              <a:t>, </a:t>
            </a:r>
            <a:r>
              <a:rPr lang="en-US" dirty="0" err="1" smtClean="0"/>
              <a:t>nivelul</a:t>
            </a:r>
            <a:r>
              <a:rPr lang="en-US" dirty="0" smtClean="0"/>
              <a:t> </a:t>
            </a:r>
            <a:r>
              <a:rPr lang="en-US" dirty="0" err="1" smtClean="0"/>
              <a:t>educaţional</a:t>
            </a:r>
            <a:r>
              <a:rPr lang="en-US" dirty="0" smtClean="0"/>
              <a:t>, rasa, </a:t>
            </a:r>
            <a:r>
              <a:rPr lang="en-US" dirty="0" err="1" smtClean="0"/>
              <a:t>ocupaţia</a:t>
            </a:r>
            <a:r>
              <a:rPr lang="en-US" dirty="0" smtClean="0"/>
              <a:t>, </a:t>
            </a:r>
            <a:r>
              <a:rPr lang="en-US" dirty="0" err="1" smtClean="0"/>
              <a:t>stilul</a:t>
            </a:r>
            <a:r>
              <a:rPr lang="en-US" dirty="0" smtClean="0"/>
              <a:t> de </a:t>
            </a:r>
            <a:r>
              <a:rPr lang="en-US" dirty="0" err="1" smtClean="0"/>
              <a:t>viaţă</a:t>
            </a:r>
            <a:r>
              <a:rPr lang="en-US" dirty="0" smtClean="0"/>
              <a:t>, </a:t>
            </a:r>
            <a:r>
              <a:rPr lang="en-US" dirty="0" err="1" smtClean="0"/>
              <a:t>uzul</a:t>
            </a:r>
            <a:r>
              <a:rPr lang="en-US" dirty="0" smtClean="0"/>
              <a:t> de </a:t>
            </a:r>
            <a:r>
              <a:rPr lang="en-US" dirty="0" err="1" smtClean="0"/>
              <a:t>medicamete</a:t>
            </a:r>
            <a:r>
              <a:rPr lang="en-US" dirty="0" smtClean="0"/>
              <a:t>,</a:t>
            </a:r>
            <a:r>
              <a:rPr lang="ro-RO" dirty="0" smtClean="0"/>
              <a:t> statusul socio-economic</a:t>
            </a:r>
            <a:r>
              <a:rPr lang="en-US" dirty="0" smtClean="0"/>
              <a:t> etc.</a:t>
            </a:r>
            <a:endParaRPr lang="ro-RO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/>
              <a:t>Caracteristicile</a:t>
            </a:r>
            <a:r>
              <a:rPr lang="en-US" b="1" u="sng" dirty="0" smtClean="0"/>
              <a:t> de loc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stabilesc</a:t>
            </a:r>
            <a:r>
              <a:rPr lang="en-US" dirty="0" smtClean="0"/>
              <a:t> </a:t>
            </a:r>
            <a:r>
              <a:rPr lang="en-US" i="1" dirty="0" err="1" smtClean="0"/>
              <a:t>unde</a:t>
            </a:r>
            <a:r>
              <a:rPr lang="en-US" i="1" dirty="0" smtClean="0"/>
              <a:t> rata </a:t>
            </a:r>
            <a:r>
              <a:rPr lang="en-US" i="1" dirty="0" err="1" smtClean="0"/>
              <a:t>bolii</a:t>
            </a:r>
            <a:r>
              <a:rPr lang="en-US" i="1" dirty="0" smtClean="0"/>
              <a:t> </a:t>
            </a:r>
            <a:r>
              <a:rPr lang="en-US" i="1" dirty="0" err="1" smtClean="0"/>
              <a:t>este</a:t>
            </a:r>
            <a:r>
              <a:rPr lang="en-US" i="1" dirty="0" smtClean="0"/>
              <a:t> </a:t>
            </a:r>
            <a:r>
              <a:rPr lang="en-US" i="1" dirty="0" err="1" smtClean="0"/>
              <a:t>înaltã</a:t>
            </a:r>
            <a:r>
              <a:rPr lang="en-US" i="1" dirty="0" smtClean="0"/>
              <a:t> </a:t>
            </a:r>
            <a:r>
              <a:rPr lang="en-US" i="1" dirty="0" err="1" smtClean="0"/>
              <a:t>sau</a:t>
            </a:r>
            <a:r>
              <a:rPr lang="en-US" i="1" dirty="0" smtClean="0"/>
              <a:t> </a:t>
            </a:r>
            <a:r>
              <a:rPr lang="en-US" i="1" dirty="0" err="1" smtClean="0"/>
              <a:t>joasã</a:t>
            </a:r>
            <a:r>
              <a:rPr lang="en-US" i="1" dirty="0" smtClean="0"/>
              <a:t>? </a:t>
            </a:r>
            <a:r>
              <a:rPr lang="en-US" dirty="0" err="1" smtClean="0"/>
              <a:t>Aceste</a:t>
            </a:r>
            <a:r>
              <a:rPr lang="en-US" dirty="0" smtClean="0"/>
              <a:t> </a:t>
            </a:r>
            <a:r>
              <a:rPr lang="en-US" dirty="0" err="1" smtClean="0"/>
              <a:t>caracteristici</a:t>
            </a:r>
            <a:r>
              <a:rPr lang="en-US" dirty="0" smtClean="0"/>
              <a:t> se </a:t>
            </a:r>
            <a:r>
              <a:rPr lang="en-US" dirty="0" err="1" smtClean="0"/>
              <a:t>referă</a:t>
            </a:r>
            <a:r>
              <a:rPr lang="en-US" dirty="0" smtClean="0"/>
              <a:t> la </a:t>
            </a:r>
            <a:r>
              <a:rPr lang="en-US" dirty="0" err="1" smtClean="0"/>
              <a:t>distribuţia</a:t>
            </a:r>
            <a:r>
              <a:rPr lang="en-US" dirty="0" smtClean="0"/>
              <a:t> </a:t>
            </a:r>
            <a:r>
              <a:rPr lang="en-US" dirty="0" err="1" smtClean="0"/>
              <a:t>geografică</a:t>
            </a:r>
            <a:r>
              <a:rPr lang="en-US" dirty="0" smtClean="0"/>
              <a:t> a </a:t>
            </a:r>
            <a:r>
              <a:rPr lang="en-US" dirty="0" err="1" smtClean="0"/>
              <a:t>bolii</a:t>
            </a:r>
            <a:r>
              <a:rPr lang="en-US" dirty="0" smtClean="0"/>
              <a:t>, </a:t>
            </a:r>
            <a:r>
              <a:rPr lang="en-US" dirty="0" err="1" smtClean="0"/>
              <a:t>incluzând</a:t>
            </a:r>
            <a:r>
              <a:rPr lang="en-US" dirty="0" smtClean="0"/>
              <a:t> </a:t>
            </a:r>
            <a:r>
              <a:rPr lang="en-US" dirty="0" err="1" smtClean="0"/>
              <a:t>variaţii</a:t>
            </a:r>
            <a:r>
              <a:rPr lang="en-US" dirty="0" smtClean="0"/>
              <a:t> </a:t>
            </a:r>
            <a:r>
              <a:rPr lang="en-US" dirty="0" err="1" smtClean="0"/>
              <a:t>între</a:t>
            </a:r>
            <a:r>
              <a:rPr lang="en-US" dirty="0" smtClean="0"/>
              <a:t> zone ale </a:t>
            </a:r>
            <a:r>
              <a:rPr lang="en-US" dirty="0" err="1" smtClean="0"/>
              <a:t>ţării</a:t>
            </a:r>
            <a:r>
              <a:rPr lang="en-US" dirty="0" smtClean="0"/>
              <a:t> (urban </a:t>
            </a:r>
            <a:r>
              <a:rPr lang="en-US" dirty="0" err="1" smtClean="0"/>
              <a:t>şi</a:t>
            </a:r>
            <a:r>
              <a:rPr lang="en-US" dirty="0" smtClean="0"/>
              <a:t> rural), </a:t>
            </a:r>
            <a:r>
              <a:rPr lang="en-US" dirty="0" err="1" smtClean="0"/>
              <a:t>între</a:t>
            </a:r>
            <a:r>
              <a:rPr lang="en-US" dirty="0" smtClean="0"/>
              <a:t> </a:t>
            </a:r>
            <a:r>
              <a:rPr lang="en-US" dirty="0" err="1" smtClean="0"/>
              <a:t>ţări</a:t>
            </a:r>
            <a:r>
              <a:rPr lang="en-US" dirty="0" smtClean="0"/>
              <a:t> </a:t>
            </a:r>
            <a:r>
              <a:rPr lang="en-US" dirty="0" err="1" smtClean="0"/>
              <a:t>diferite</a:t>
            </a:r>
            <a:r>
              <a:rPr lang="en-US" dirty="0" smtClean="0"/>
              <a:t>, </a:t>
            </a:r>
            <a:r>
              <a:rPr lang="en-US" dirty="0" err="1" smtClean="0"/>
              <a:t>localităţi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instituţii</a:t>
            </a:r>
            <a:r>
              <a:rPr lang="en-US" dirty="0" smtClean="0"/>
              <a:t>. </a:t>
            </a:r>
            <a:r>
              <a:rPr lang="en-US" dirty="0" err="1" smtClean="0"/>
              <a:t>Acest</a:t>
            </a:r>
            <a:r>
              <a:rPr lang="en-US" dirty="0" smtClean="0"/>
              <a:t> tip de </a:t>
            </a:r>
            <a:r>
              <a:rPr lang="en-US" dirty="0" err="1" smtClean="0"/>
              <a:t>reprezentare</a:t>
            </a:r>
            <a:r>
              <a:rPr lang="en-US" dirty="0" smtClean="0"/>
              <a:t> (</a:t>
            </a:r>
            <a:r>
              <a:rPr lang="en-US" dirty="0" err="1" smtClean="0"/>
              <a:t>topografică</a:t>
            </a:r>
            <a:r>
              <a:rPr lang="en-US" dirty="0" smtClean="0"/>
              <a:t>)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</a:t>
            </a:r>
            <a:r>
              <a:rPr lang="en-US" dirty="0" err="1" smtClean="0"/>
              <a:t>dea</a:t>
            </a:r>
            <a:r>
              <a:rPr lang="en-US" dirty="0" smtClean="0"/>
              <a:t> </a:t>
            </a:r>
            <a:r>
              <a:rPr lang="en-US" dirty="0" err="1" smtClean="0"/>
              <a:t>relaţii</a:t>
            </a:r>
            <a:r>
              <a:rPr lang="en-US" dirty="0" smtClean="0"/>
              <a:t> </a:t>
            </a:r>
            <a:r>
              <a:rPr lang="en-US" dirty="0" err="1" smtClean="0"/>
              <a:t>despre</a:t>
            </a:r>
            <a:r>
              <a:rPr lang="en-US" dirty="0" smtClean="0"/>
              <a:t> </a:t>
            </a:r>
            <a:r>
              <a:rPr lang="en-US" dirty="0" err="1" smtClean="0"/>
              <a:t>sursa</a:t>
            </a:r>
            <a:r>
              <a:rPr lang="en-US" dirty="0" smtClean="0"/>
              <a:t> de </a:t>
            </a:r>
            <a:r>
              <a:rPr lang="en-US" dirty="0" err="1" smtClean="0"/>
              <a:t>contaminare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transmitere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 </a:t>
            </a:r>
            <a:r>
              <a:rPr lang="ro-RO" b="1" u="sng" dirty="0" err="1" smtClean="0"/>
              <a:t>C</a:t>
            </a:r>
            <a:r>
              <a:rPr lang="en-US" b="1" u="sng" dirty="0" err="1" smtClean="0"/>
              <a:t>aracteristici</a:t>
            </a:r>
            <a:r>
              <a:rPr lang="en-US" b="1" u="sng" dirty="0" smtClean="0"/>
              <a:t> de </a:t>
            </a:r>
            <a:r>
              <a:rPr lang="en-US" b="1" u="sng" dirty="0" err="1" smtClean="0"/>
              <a:t>timp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răspund</a:t>
            </a:r>
            <a:r>
              <a:rPr lang="en-US" dirty="0" smtClean="0"/>
              <a:t> </a:t>
            </a:r>
            <a:r>
              <a:rPr lang="en-US" dirty="0" err="1" smtClean="0"/>
              <a:t>întrebărilor</a:t>
            </a:r>
            <a:r>
              <a:rPr lang="en-US" dirty="0" smtClean="0"/>
              <a:t>: </a:t>
            </a:r>
            <a:r>
              <a:rPr lang="en-US" i="1" dirty="0" err="1" smtClean="0"/>
              <a:t>când</a:t>
            </a:r>
            <a:r>
              <a:rPr lang="en-US" i="1" dirty="0" smtClean="0"/>
              <a:t> </a:t>
            </a:r>
            <a:r>
              <a:rPr lang="en-US" i="1" dirty="0" err="1" smtClean="0"/>
              <a:t>apariþia</a:t>
            </a:r>
            <a:r>
              <a:rPr lang="en-US" i="1" dirty="0" smtClean="0"/>
              <a:t> </a:t>
            </a:r>
            <a:r>
              <a:rPr lang="en-US" i="1" dirty="0" err="1" smtClean="0"/>
              <a:t>bolii</a:t>
            </a:r>
            <a:r>
              <a:rPr lang="en-US" i="1" dirty="0" smtClean="0"/>
              <a:t> </a:t>
            </a:r>
            <a:r>
              <a:rPr lang="en-US" i="1" dirty="0" err="1" smtClean="0"/>
              <a:t>este</a:t>
            </a:r>
            <a:r>
              <a:rPr lang="en-US" i="1" dirty="0" smtClean="0"/>
              <a:t> obi</a:t>
            </a:r>
            <a:r>
              <a:rPr lang="ro-RO" i="1" dirty="0" smtClean="0"/>
              <a:t>ş</a:t>
            </a:r>
            <a:r>
              <a:rPr lang="en-US" i="1" dirty="0" err="1" smtClean="0"/>
              <a:t>nuitã</a:t>
            </a:r>
            <a:r>
              <a:rPr lang="en-US" i="1" dirty="0" smtClean="0"/>
              <a:t> </a:t>
            </a:r>
            <a:r>
              <a:rPr lang="en-US" i="1" dirty="0" err="1" smtClean="0"/>
              <a:t>sau</a:t>
            </a:r>
            <a:r>
              <a:rPr lang="en-US" i="1" dirty="0" smtClean="0"/>
              <a:t> nu? </a:t>
            </a:r>
            <a:r>
              <a:rPr lang="en-US" i="1" dirty="0" err="1" smtClean="0"/>
              <a:t>Frecvenþa</a:t>
            </a:r>
            <a:r>
              <a:rPr lang="en-US" i="1" dirty="0" smtClean="0"/>
              <a:t> </a:t>
            </a:r>
            <a:r>
              <a:rPr lang="en-US" i="1" dirty="0" err="1" smtClean="0"/>
              <a:t>bolii</a:t>
            </a:r>
            <a:r>
              <a:rPr lang="en-US" i="1" dirty="0" smtClean="0"/>
              <a:t> </a:t>
            </a:r>
            <a:r>
              <a:rPr lang="en-US" i="1" dirty="0" err="1" smtClean="0"/>
              <a:t>în</a:t>
            </a:r>
            <a:r>
              <a:rPr lang="en-US" i="1" dirty="0" smtClean="0"/>
              <a:t> </a:t>
            </a:r>
            <a:r>
              <a:rPr lang="en-US" i="1" dirty="0" err="1" smtClean="0"/>
              <a:t>prezent</a:t>
            </a:r>
            <a:r>
              <a:rPr lang="en-US" i="1" dirty="0" smtClean="0"/>
              <a:t> </a:t>
            </a:r>
            <a:r>
              <a:rPr lang="en-US" i="1" dirty="0" err="1" smtClean="0"/>
              <a:t>este</a:t>
            </a:r>
            <a:r>
              <a:rPr lang="en-US" i="1" dirty="0" smtClean="0"/>
              <a:t> </a:t>
            </a:r>
            <a:r>
              <a:rPr lang="en-US" i="1" dirty="0" err="1" smtClean="0"/>
              <a:t>diferitã</a:t>
            </a:r>
            <a:r>
              <a:rPr lang="en-US" i="1" dirty="0" smtClean="0"/>
              <a:t> de </a:t>
            </a:r>
            <a:r>
              <a:rPr lang="en-US" i="1" dirty="0" err="1" smtClean="0"/>
              <a:t>cea</a:t>
            </a:r>
            <a:r>
              <a:rPr lang="en-US" i="1" dirty="0" smtClean="0"/>
              <a:t> din </a:t>
            </a:r>
            <a:r>
              <a:rPr lang="en-US" i="1" dirty="0" err="1" smtClean="0"/>
              <a:t>trecut</a:t>
            </a:r>
            <a:r>
              <a:rPr lang="en-US" i="1" dirty="0" smtClean="0"/>
              <a:t>?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caracteristicile</a:t>
            </a:r>
            <a:r>
              <a:rPr lang="en-US" dirty="0" smtClean="0"/>
              <a:t> de </a:t>
            </a:r>
            <a:r>
              <a:rPr lang="en-US" dirty="0" err="1" smtClean="0"/>
              <a:t>timp</a:t>
            </a:r>
            <a:r>
              <a:rPr lang="en-US" dirty="0" smtClean="0"/>
              <a:t>, se pot </a:t>
            </a:r>
            <a:r>
              <a:rPr lang="en-US" dirty="0" err="1" smtClean="0"/>
              <a:t>examina</a:t>
            </a:r>
            <a:r>
              <a:rPr lang="en-US" dirty="0" smtClean="0"/>
              <a:t> </a:t>
            </a:r>
            <a:r>
              <a:rPr lang="en-US" dirty="0" err="1" smtClean="0"/>
              <a:t>modele</a:t>
            </a:r>
            <a:r>
              <a:rPr lang="en-US" dirty="0" smtClean="0"/>
              <a:t> de </a:t>
            </a:r>
            <a:r>
              <a:rPr lang="en-US" dirty="0" err="1" smtClean="0"/>
              <a:t>evoluţie</a:t>
            </a:r>
            <a:r>
              <a:rPr lang="en-US" dirty="0" smtClean="0"/>
              <a:t> a </a:t>
            </a:r>
            <a:r>
              <a:rPr lang="en-US" dirty="0" err="1" smtClean="0"/>
              <a:t>bolilor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se </a:t>
            </a:r>
            <a:r>
              <a:rPr lang="en-US" dirty="0" err="1" smtClean="0"/>
              <a:t>compară</a:t>
            </a:r>
            <a:r>
              <a:rPr lang="en-US" dirty="0" smtClean="0"/>
              <a:t> </a:t>
            </a:r>
            <a:r>
              <a:rPr lang="en-US" dirty="0" err="1" smtClean="0"/>
              <a:t>frecvenţa</a:t>
            </a:r>
            <a:r>
              <a:rPr lang="en-US" dirty="0" smtClean="0"/>
              <a:t> </a:t>
            </a:r>
            <a:r>
              <a:rPr lang="en-US" dirty="0" err="1" smtClean="0"/>
              <a:t>actuală</a:t>
            </a:r>
            <a:r>
              <a:rPr lang="en-US" dirty="0" smtClean="0"/>
              <a:t> a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boli</a:t>
            </a:r>
            <a:r>
              <a:rPr lang="en-US" dirty="0" smtClean="0"/>
              <a:t> cu </a:t>
            </a:r>
            <a:r>
              <a:rPr lang="en-US" dirty="0" err="1" smtClean="0"/>
              <a:t>cea</a:t>
            </a:r>
            <a:r>
              <a:rPr lang="en-US" dirty="0" smtClean="0"/>
              <a:t> de 5, 10, 50, 100 de </a:t>
            </a:r>
            <a:r>
              <a:rPr lang="en-US" dirty="0" err="1" smtClean="0"/>
              <a:t>ani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urmă</a:t>
            </a:r>
            <a:r>
              <a:rPr lang="en-US" dirty="0" smtClean="0"/>
              <a:t>, </a:t>
            </a:r>
            <a:r>
              <a:rPr lang="en-US" dirty="0" err="1" smtClean="0"/>
              <a:t>având</a:t>
            </a:r>
            <a:r>
              <a:rPr lang="en-US" dirty="0" smtClean="0"/>
              <a:t> </a:t>
            </a:r>
            <a:r>
              <a:rPr lang="en-US" dirty="0" err="1" smtClean="0"/>
              <a:t>importanţă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analiza</a:t>
            </a:r>
            <a:r>
              <a:rPr lang="en-US" dirty="0" smtClean="0"/>
              <a:t> </a:t>
            </a:r>
            <a:r>
              <a:rPr lang="en-US" dirty="0" err="1" smtClean="0"/>
              <a:t>epidemiilor</a:t>
            </a:r>
            <a:r>
              <a:rPr lang="en-US" dirty="0" smtClean="0"/>
              <a:t>, a </a:t>
            </a:r>
            <a:r>
              <a:rPr lang="en-US" dirty="0" err="1" smtClean="0"/>
              <a:t>evoluţiilor</a:t>
            </a:r>
            <a:r>
              <a:rPr lang="en-US" dirty="0" smtClean="0"/>
              <a:t> </a:t>
            </a:r>
            <a:r>
              <a:rPr lang="en-US" dirty="0" err="1" smtClean="0"/>
              <a:t>ciclice</a:t>
            </a:r>
            <a:r>
              <a:rPr lang="en-US" dirty="0" smtClean="0"/>
              <a:t>, </a:t>
            </a:r>
            <a:r>
              <a:rPr lang="en-US" dirty="0" err="1" smtClean="0"/>
              <a:t>descrierea</a:t>
            </a:r>
            <a:r>
              <a:rPr lang="en-US" dirty="0" smtClean="0"/>
              <a:t> </a:t>
            </a:r>
            <a:r>
              <a:rPr lang="en-US" dirty="0" err="1" smtClean="0"/>
              <a:t>sezonalităţii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a </a:t>
            </a:r>
            <a:r>
              <a:rPr lang="en-US" dirty="0" err="1" smtClean="0"/>
              <a:t>tendinţei</a:t>
            </a:r>
            <a:r>
              <a:rPr lang="en-US" dirty="0" smtClean="0"/>
              <a:t> </a:t>
            </a:r>
            <a:r>
              <a:rPr lang="en-US" dirty="0" err="1" smtClean="0"/>
              <a:t>seculare</a:t>
            </a:r>
            <a:r>
              <a:rPr lang="en-US" dirty="0" smtClean="0"/>
              <a:t> (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patologia</a:t>
            </a:r>
            <a:r>
              <a:rPr lang="en-US" dirty="0" smtClean="0"/>
              <a:t> </a:t>
            </a:r>
            <a:r>
              <a:rPr lang="en-US" dirty="0" err="1" smtClean="0"/>
              <a:t>cronică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Limitele</a:t>
            </a:r>
            <a:r>
              <a:rPr lang="en-US" dirty="0" smtClean="0"/>
              <a:t> </a:t>
            </a:r>
            <a:r>
              <a:rPr lang="en-US" dirty="0" err="1" smtClean="0"/>
              <a:t>studiilor</a:t>
            </a:r>
            <a:r>
              <a:rPr lang="en-US" dirty="0" smtClean="0"/>
              <a:t> descriptive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US" dirty="0" err="1" smtClean="0"/>
              <a:t>oferă</a:t>
            </a:r>
            <a:r>
              <a:rPr lang="en-US" dirty="0" smtClean="0"/>
              <a:t> </a:t>
            </a:r>
            <a:r>
              <a:rPr lang="en-US" b="1" dirty="0" err="1" smtClean="0"/>
              <a:t>în</a:t>
            </a:r>
            <a:r>
              <a:rPr lang="en-US" b="1" dirty="0" smtClean="0"/>
              <a:t> principal date </a:t>
            </a:r>
            <a:r>
              <a:rPr lang="en-US" b="1" dirty="0" err="1" smtClean="0"/>
              <a:t>populaţionale</a:t>
            </a:r>
            <a:r>
              <a:rPr lang="en-US" dirty="0" smtClean="0"/>
              <a:t> (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puţin</a:t>
            </a:r>
            <a:r>
              <a:rPr lang="en-US" dirty="0" smtClean="0"/>
              <a:t> </a:t>
            </a:r>
            <a:r>
              <a:rPr lang="en-US" dirty="0" err="1" smtClean="0"/>
              <a:t>individuale</a:t>
            </a:r>
            <a:r>
              <a:rPr lang="en-US" dirty="0" smtClean="0"/>
              <a:t>), </a:t>
            </a:r>
            <a:r>
              <a:rPr lang="en-US" dirty="0" err="1" smtClean="0"/>
              <a:t>anumite</a:t>
            </a:r>
            <a:r>
              <a:rPr lang="en-US" dirty="0" smtClean="0"/>
              <a:t> date </a:t>
            </a:r>
            <a:r>
              <a:rPr lang="en-US" dirty="0" err="1" smtClean="0"/>
              <a:t>despre</a:t>
            </a:r>
            <a:r>
              <a:rPr lang="en-US" dirty="0" smtClean="0"/>
              <a:t> </a:t>
            </a:r>
            <a:r>
              <a:rPr lang="en-US" dirty="0" err="1" smtClean="0"/>
              <a:t>boală</a:t>
            </a:r>
            <a:r>
              <a:rPr lang="en-US" dirty="0" smtClean="0"/>
              <a:t> nu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disponibile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într</a:t>
            </a:r>
            <a:r>
              <a:rPr lang="en-US" dirty="0" smtClean="0"/>
              <a:t>-o </a:t>
            </a:r>
            <a:r>
              <a:rPr lang="en-US" dirty="0" err="1" smtClean="0"/>
              <a:t>altă</a:t>
            </a:r>
            <a:r>
              <a:rPr lang="en-US" dirty="0" smtClean="0"/>
              <a:t> </a:t>
            </a:r>
            <a:r>
              <a:rPr lang="en-US" dirty="0" err="1" smtClean="0"/>
              <a:t>formă</a:t>
            </a:r>
            <a:r>
              <a:rPr lang="en-US" dirty="0" smtClean="0"/>
              <a:t> </a:t>
            </a:r>
            <a:r>
              <a:rPr lang="en-US" dirty="0" err="1" smtClean="0"/>
              <a:t>decât</a:t>
            </a:r>
            <a:r>
              <a:rPr lang="en-US" dirty="0" smtClean="0"/>
              <a:t> </a:t>
            </a:r>
            <a:r>
              <a:rPr lang="en-US" dirty="0" err="1" smtClean="0"/>
              <a:t>cea</a:t>
            </a:r>
            <a:r>
              <a:rPr lang="en-US" dirty="0" smtClean="0"/>
              <a:t> </a:t>
            </a:r>
            <a:r>
              <a:rPr lang="en-US" dirty="0" err="1" smtClean="0"/>
              <a:t>necesară</a:t>
            </a:r>
            <a:r>
              <a:rPr lang="en-US" dirty="0" smtClean="0"/>
              <a:t> </a:t>
            </a:r>
            <a:r>
              <a:rPr lang="en-US" dirty="0" err="1" smtClean="0"/>
              <a:t>studiului</a:t>
            </a:r>
            <a:r>
              <a:rPr lang="en-US" dirty="0" smtClean="0"/>
              <a:t>, </a:t>
            </a:r>
          </a:p>
          <a:p>
            <a:pPr lvl="0"/>
            <a:r>
              <a:rPr lang="en-US" dirty="0" err="1" smtClean="0"/>
              <a:t>metodele</a:t>
            </a:r>
            <a:r>
              <a:rPr lang="en-US" dirty="0" smtClean="0"/>
              <a:t> de </a:t>
            </a:r>
            <a:r>
              <a:rPr lang="en-US" dirty="0" err="1" smtClean="0"/>
              <a:t>culegere</a:t>
            </a:r>
            <a:r>
              <a:rPr lang="en-US" dirty="0" smtClean="0"/>
              <a:t> a </a:t>
            </a:r>
            <a:r>
              <a:rPr lang="en-US" dirty="0" err="1" smtClean="0"/>
              <a:t>datelor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de </a:t>
            </a:r>
            <a:r>
              <a:rPr lang="en-US" dirty="0" err="1" smtClean="0"/>
              <a:t>diagnosticare</a:t>
            </a:r>
            <a:r>
              <a:rPr lang="en-US" dirty="0" smtClean="0"/>
              <a:t> </a:t>
            </a:r>
            <a:r>
              <a:rPr lang="en-US" b="1" cap="all" dirty="0" smtClean="0"/>
              <a:t>nu</a:t>
            </a:r>
            <a:r>
              <a:rPr lang="en-US" b="1" dirty="0" smtClean="0"/>
              <a:t> </a:t>
            </a:r>
            <a:r>
              <a:rPr lang="en-US" b="1" dirty="0" err="1" smtClean="0"/>
              <a:t>sunt</a:t>
            </a:r>
            <a:r>
              <a:rPr lang="en-US" b="1" dirty="0" smtClean="0"/>
              <a:t> </a:t>
            </a:r>
            <a:r>
              <a:rPr lang="en-US" b="1" dirty="0" err="1" smtClean="0"/>
              <a:t>standardizate</a:t>
            </a:r>
            <a:r>
              <a:rPr lang="en-US" dirty="0" smtClean="0"/>
              <a:t>, </a:t>
            </a:r>
          </a:p>
          <a:p>
            <a:pPr lvl="0"/>
            <a:r>
              <a:rPr lang="en-US" b="1" cap="all" dirty="0" smtClean="0"/>
              <a:t>nu</a:t>
            </a:r>
            <a:r>
              <a:rPr lang="en-US" b="1" dirty="0" smtClean="0"/>
              <a:t> au </a:t>
            </a:r>
            <a:r>
              <a:rPr lang="en-US" b="1" dirty="0" err="1" smtClean="0"/>
              <a:t>grup</a:t>
            </a:r>
            <a:r>
              <a:rPr lang="en-US" b="1" dirty="0" smtClean="0"/>
              <a:t> de </a:t>
            </a:r>
            <a:r>
              <a:rPr lang="en-US" b="1" dirty="0" err="1" smtClean="0"/>
              <a:t>comparaţie</a:t>
            </a:r>
            <a:r>
              <a:rPr lang="en-US" b="1" dirty="0" smtClean="0"/>
              <a:t> </a:t>
            </a:r>
            <a:r>
              <a:rPr lang="en-US" b="1" dirty="0" err="1" smtClean="0"/>
              <a:t>adecvat</a:t>
            </a:r>
            <a:r>
              <a:rPr lang="en-US" dirty="0" smtClean="0"/>
              <a:t>, </a:t>
            </a:r>
            <a:endParaRPr lang="ro-RO" dirty="0" smtClean="0"/>
          </a:p>
          <a:p>
            <a:pPr lvl="0"/>
            <a:r>
              <a:rPr lang="en-US" cap="all" dirty="0" smtClean="0"/>
              <a:t>nu</a:t>
            </a:r>
            <a:r>
              <a:rPr lang="en-US" dirty="0" smtClean="0"/>
              <a:t> </a:t>
            </a:r>
            <a:r>
              <a:rPr lang="en-US" dirty="0" err="1" smtClean="0"/>
              <a:t>fac</a:t>
            </a:r>
            <a:r>
              <a:rPr lang="en-US" dirty="0" smtClean="0"/>
              <a:t> </a:t>
            </a:r>
            <a:r>
              <a:rPr lang="en-US" b="1" dirty="0" err="1" smtClean="0"/>
              <a:t>diferenţierea</a:t>
            </a:r>
            <a:r>
              <a:rPr lang="en-US" b="1" dirty="0" smtClean="0"/>
              <a:t> </a:t>
            </a:r>
            <a:r>
              <a:rPr lang="en-US" b="1" dirty="0" err="1" smtClean="0"/>
              <a:t>temporară</a:t>
            </a:r>
            <a:r>
              <a:rPr lang="en-US" b="1" dirty="0" smtClean="0"/>
              <a:t> a </a:t>
            </a:r>
            <a:r>
              <a:rPr lang="en-US" b="1" dirty="0" err="1" smtClean="0"/>
              <a:t>relaţiei</a:t>
            </a:r>
            <a:r>
              <a:rPr lang="en-US" b="1" dirty="0" smtClean="0"/>
              <a:t> </a:t>
            </a:r>
            <a:r>
              <a:rPr lang="en-US" b="1" dirty="0" err="1" smtClean="0"/>
              <a:t>între</a:t>
            </a:r>
            <a:r>
              <a:rPr lang="en-US" b="1" dirty="0" smtClean="0"/>
              <a:t> </a:t>
            </a:r>
            <a:r>
              <a:rPr lang="en-US" b="1" dirty="0" err="1" smtClean="0"/>
              <a:t>expunere</a:t>
            </a:r>
            <a:r>
              <a:rPr lang="en-US" b="1" dirty="0" smtClean="0"/>
              <a:t> </a:t>
            </a:r>
            <a:r>
              <a:rPr lang="en-US" b="1" dirty="0" err="1" smtClean="0"/>
              <a:t>şi</a:t>
            </a:r>
            <a:r>
              <a:rPr lang="en-US" b="1" dirty="0" smtClean="0"/>
              <a:t> </a:t>
            </a:r>
            <a:r>
              <a:rPr lang="en-US" b="1" dirty="0" err="1" smtClean="0"/>
              <a:t>boală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deci</a:t>
            </a:r>
            <a:r>
              <a:rPr lang="en-US" dirty="0" smtClean="0"/>
              <a:t> nu pot </a:t>
            </a:r>
            <a:r>
              <a:rPr lang="en-US" dirty="0" err="1" smtClean="0"/>
              <a:t>să</a:t>
            </a:r>
            <a:r>
              <a:rPr lang="en-US" dirty="0" smtClean="0"/>
              <a:t> </a:t>
            </a:r>
            <a:r>
              <a:rPr lang="en-US" dirty="0" err="1" smtClean="0"/>
              <a:t>testeze</a:t>
            </a:r>
            <a:r>
              <a:rPr lang="en-US" dirty="0" smtClean="0"/>
              <a:t> o </a:t>
            </a:r>
            <a:r>
              <a:rPr lang="en-US" dirty="0" err="1" smtClean="0"/>
              <a:t>ipoteză</a:t>
            </a:r>
            <a:r>
              <a:rPr lang="en-US" dirty="0" smtClean="0"/>
              <a:t> </a:t>
            </a:r>
            <a:r>
              <a:rPr lang="en-US" dirty="0" err="1" smtClean="0"/>
              <a:t>epidemiologică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CLASIFICAREA S.E.D.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b="1" dirty="0" err="1" smtClean="0"/>
              <a:t>Studii</a:t>
            </a:r>
            <a:r>
              <a:rPr lang="en-US" b="1" dirty="0" smtClean="0"/>
              <a:t> </a:t>
            </a:r>
            <a:r>
              <a:rPr lang="en-US" b="1" dirty="0" err="1" smtClean="0"/>
              <a:t>individuale</a:t>
            </a:r>
            <a:r>
              <a:rPr lang="en-US" b="1" dirty="0" smtClean="0"/>
              <a:t>: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raportarea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</a:t>
            </a:r>
            <a:r>
              <a:rPr lang="en-US" dirty="0" err="1" smtClean="0"/>
              <a:t>caz</a:t>
            </a:r>
            <a:r>
              <a:rPr lang="en-US" dirty="0" smtClean="0"/>
              <a:t>,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raportarea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serii</a:t>
            </a:r>
            <a:r>
              <a:rPr lang="en-US" dirty="0" smtClean="0"/>
              <a:t> de </a:t>
            </a:r>
            <a:r>
              <a:rPr lang="en-US" dirty="0" err="1" smtClean="0"/>
              <a:t>cazuri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Studii</a:t>
            </a:r>
            <a:r>
              <a:rPr lang="en-US" b="1" dirty="0" smtClean="0"/>
              <a:t> </a:t>
            </a:r>
            <a:r>
              <a:rPr lang="en-US" b="1" dirty="0" err="1" smtClean="0"/>
              <a:t>populaţionale</a:t>
            </a:r>
            <a:r>
              <a:rPr lang="en-US" b="1" dirty="0" smtClean="0"/>
              <a:t>: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studii</a:t>
            </a:r>
            <a:r>
              <a:rPr lang="en-US" dirty="0" smtClean="0"/>
              <a:t> </a:t>
            </a:r>
            <a:r>
              <a:rPr lang="en-US" dirty="0" err="1" smtClean="0"/>
              <a:t>corelaţionale</a:t>
            </a:r>
            <a:r>
              <a:rPr lang="en-US" dirty="0" smtClean="0"/>
              <a:t>,</a:t>
            </a:r>
          </a:p>
          <a:p>
            <a:pPr lvl="0"/>
            <a:r>
              <a:rPr lang="en-US" dirty="0" err="1" smtClean="0"/>
              <a:t>transversale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 err="1" smtClean="0"/>
              <a:t>Raportarea</a:t>
            </a:r>
            <a:r>
              <a:rPr lang="en-US" b="1" cap="all" dirty="0" smtClean="0"/>
              <a:t> de </a:t>
            </a:r>
            <a:r>
              <a:rPr lang="en-US" b="1" cap="all" dirty="0" err="1" smtClean="0"/>
              <a:t>caz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identificarea</a:t>
            </a:r>
            <a:r>
              <a:rPr lang="en-US" b="1" dirty="0" smtClean="0"/>
              <a:t> </a:t>
            </a:r>
            <a:r>
              <a:rPr lang="en-US" b="1" dirty="0" err="1" smtClean="0"/>
              <a:t>unui</a:t>
            </a:r>
            <a:r>
              <a:rPr lang="en-US" b="1" dirty="0" smtClean="0"/>
              <a:t> aspect particular </a:t>
            </a:r>
            <a:r>
              <a:rPr lang="en-US" b="1" dirty="0" err="1" smtClean="0"/>
              <a:t>legat</a:t>
            </a:r>
            <a:r>
              <a:rPr lang="en-US" b="1" dirty="0" smtClean="0"/>
              <a:t> de </a:t>
            </a:r>
            <a:r>
              <a:rPr lang="en-US" b="1" dirty="0" err="1" smtClean="0"/>
              <a:t>manifestarea</a:t>
            </a:r>
            <a:r>
              <a:rPr lang="en-US" b="1" dirty="0" smtClean="0"/>
              <a:t> </a:t>
            </a:r>
            <a:r>
              <a:rPr lang="en-US" b="1" dirty="0" err="1" smtClean="0"/>
              <a:t>clinică</a:t>
            </a:r>
            <a:r>
              <a:rPr lang="en-US" b="1" dirty="0" smtClean="0"/>
              <a:t> a </a:t>
            </a:r>
            <a:r>
              <a:rPr lang="en-US" b="1" dirty="0" err="1" smtClean="0"/>
              <a:t>unei</a:t>
            </a:r>
            <a:r>
              <a:rPr lang="en-US" b="1" dirty="0" smtClean="0"/>
              <a:t> </a:t>
            </a:r>
            <a:r>
              <a:rPr lang="en-US" b="1" dirty="0" err="1" smtClean="0"/>
              <a:t>boli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 </a:t>
            </a:r>
            <a:r>
              <a:rPr lang="en-US" b="1" dirty="0" err="1" smtClean="0"/>
              <a:t>legat</a:t>
            </a:r>
            <a:r>
              <a:rPr lang="en-US" b="1" dirty="0" smtClean="0"/>
              <a:t> de </a:t>
            </a:r>
            <a:r>
              <a:rPr lang="en-US" b="1" dirty="0" err="1" smtClean="0"/>
              <a:t>istoricul</a:t>
            </a:r>
            <a:r>
              <a:rPr lang="en-US" b="1" dirty="0" smtClean="0"/>
              <a:t> </a:t>
            </a:r>
            <a:r>
              <a:rPr lang="en-US" b="1" dirty="0" err="1" smtClean="0"/>
              <a:t>pacientului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Ipoteza</a:t>
            </a:r>
            <a:r>
              <a:rPr lang="en-US" dirty="0" smtClean="0"/>
              <a:t> </a:t>
            </a:r>
            <a:r>
              <a:rPr lang="en-US" dirty="0" err="1" smtClean="0"/>
              <a:t>lansată</a:t>
            </a:r>
            <a:r>
              <a:rPr lang="en-US" dirty="0" smtClean="0"/>
              <a:t>, </a:t>
            </a:r>
            <a:r>
              <a:rPr lang="en-US" dirty="0" err="1" smtClean="0"/>
              <a:t>plecând</a:t>
            </a:r>
            <a:r>
              <a:rPr lang="en-US" dirty="0" smtClean="0"/>
              <a:t> de la o </a:t>
            </a:r>
            <a:r>
              <a:rPr lang="en-US" dirty="0" err="1" smtClean="0"/>
              <a:t>singură</a:t>
            </a:r>
            <a:r>
              <a:rPr lang="en-US" dirty="0" smtClean="0"/>
              <a:t> </a:t>
            </a:r>
            <a:r>
              <a:rPr lang="en-US" dirty="0" err="1" smtClean="0"/>
              <a:t>observaţie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formulată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baza</a:t>
            </a:r>
            <a:r>
              <a:rPr lang="en-US" dirty="0" smtClean="0"/>
              <a:t> </a:t>
            </a:r>
            <a:r>
              <a:rPr lang="en-US" dirty="0" err="1" smtClean="0"/>
              <a:t>comparării</a:t>
            </a:r>
            <a:r>
              <a:rPr lang="en-US" dirty="0" smtClean="0"/>
              <a:t> cu </a:t>
            </a:r>
            <a:r>
              <a:rPr lang="en-US" dirty="0" err="1" smtClean="0"/>
              <a:t>ceea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cunoscut</a:t>
            </a:r>
            <a:r>
              <a:rPr lang="en-US" dirty="0" smtClean="0"/>
              <a:t> conform </a:t>
            </a:r>
            <a:r>
              <a:rPr lang="en-US" dirty="0" err="1" smtClean="0"/>
              <a:t>experienţei</a:t>
            </a:r>
            <a:r>
              <a:rPr lang="en-US" dirty="0" smtClean="0"/>
              <a:t> </a:t>
            </a:r>
            <a:r>
              <a:rPr lang="en-US" dirty="0" err="1" smtClean="0"/>
              <a:t>clinice</a:t>
            </a:r>
            <a:r>
              <a:rPr lang="en-US" dirty="0" smtClean="0"/>
              <a:t> de </a:t>
            </a:r>
            <a:r>
              <a:rPr lang="en-US" dirty="0" err="1" smtClean="0"/>
              <a:t>până</a:t>
            </a:r>
            <a:r>
              <a:rPr lang="en-US" dirty="0" smtClean="0"/>
              <a:t> </a:t>
            </a:r>
            <a:r>
              <a:rPr lang="en-US" dirty="0" err="1" smtClean="0"/>
              <a:t>atunci</a:t>
            </a:r>
            <a:r>
              <a:rPr lang="en-US" dirty="0" smtClean="0"/>
              <a:t>.</a:t>
            </a:r>
            <a:endParaRPr lang="ro-RO" dirty="0" smtClean="0"/>
          </a:p>
          <a:p>
            <a:r>
              <a:rPr lang="en-US" dirty="0" smtClean="0"/>
              <a:t> </a:t>
            </a:r>
            <a:r>
              <a:rPr lang="en-US" b="1" dirty="0" err="1" smtClean="0"/>
              <a:t>Raportarea</a:t>
            </a:r>
            <a:r>
              <a:rPr lang="en-US" b="1" dirty="0" smtClean="0"/>
              <a:t> de </a:t>
            </a:r>
            <a:r>
              <a:rPr lang="en-US" b="1" dirty="0" err="1" smtClean="0"/>
              <a:t>caz</a:t>
            </a:r>
            <a:r>
              <a:rPr lang="en-US" b="1" dirty="0" smtClean="0"/>
              <a:t> </a:t>
            </a:r>
            <a:r>
              <a:rPr lang="en-US" b="1" dirty="0" err="1" smtClean="0"/>
              <a:t>realizează</a:t>
            </a:r>
            <a:r>
              <a:rPr lang="en-US" b="1" dirty="0" smtClean="0"/>
              <a:t> </a:t>
            </a:r>
            <a:r>
              <a:rPr lang="en-US" b="1" dirty="0" err="1" smtClean="0"/>
              <a:t>legătura</a:t>
            </a:r>
            <a:r>
              <a:rPr lang="en-US" b="1" dirty="0" smtClean="0"/>
              <a:t> </a:t>
            </a:r>
            <a:r>
              <a:rPr lang="en-US" b="1" dirty="0" err="1" smtClean="0"/>
              <a:t>între</a:t>
            </a:r>
            <a:r>
              <a:rPr lang="en-US" b="1" dirty="0" smtClean="0"/>
              <a:t> </a:t>
            </a:r>
            <a:r>
              <a:rPr lang="en-US" b="1" dirty="0" err="1" smtClean="0"/>
              <a:t>cercetarea</a:t>
            </a:r>
            <a:r>
              <a:rPr lang="en-US" b="1" dirty="0" smtClean="0"/>
              <a:t> </a:t>
            </a:r>
            <a:r>
              <a:rPr lang="en-US" b="1" dirty="0" err="1" smtClean="0"/>
              <a:t>clinică</a:t>
            </a:r>
            <a:r>
              <a:rPr lang="en-US" b="1" dirty="0" smtClean="0"/>
              <a:t> </a:t>
            </a:r>
            <a:r>
              <a:rPr lang="en-US" b="1" dirty="0" err="1" smtClean="0"/>
              <a:t>şi</a:t>
            </a:r>
            <a:r>
              <a:rPr lang="en-US" b="1" dirty="0" smtClean="0"/>
              <a:t> </a:t>
            </a:r>
            <a:r>
              <a:rPr lang="en-US" b="1" dirty="0" err="1" smtClean="0"/>
              <a:t>cea</a:t>
            </a:r>
            <a:r>
              <a:rPr lang="en-US" b="1" dirty="0" smtClean="0"/>
              <a:t> </a:t>
            </a:r>
            <a:r>
              <a:rPr lang="en-US" b="1" dirty="0" err="1" smtClean="0"/>
              <a:t>epidemiologică</a:t>
            </a:r>
            <a:r>
              <a:rPr lang="en-US" b="1" dirty="0" smtClean="0"/>
              <a:t>. </a:t>
            </a:r>
            <a:r>
              <a:rPr lang="en-US" b="1" dirty="0" err="1" smtClean="0"/>
              <a:t>Identificarea</a:t>
            </a:r>
            <a:r>
              <a:rPr lang="en-US" b="1" dirty="0" smtClean="0"/>
              <a:t> </a:t>
            </a:r>
            <a:r>
              <a:rPr lang="en-US" b="1" dirty="0" err="1" smtClean="0"/>
              <a:t>unui</a:t>
            </a:r>
            <a:r>
              <a:rPr lang="en-US" b="1" dirty="0" smtClean="0"/>
              <a:t> </a:t>
            </a:r>
            <a:r>
              <a:rPr lang="en-US" b="1" dirty="0" err="1" smtClean="0"/>
              <a:t>caz</a:t>
            </a:r>
            <a:r>
              <a:rPr lang="en-US" b="1" dirty="0" smtClean="0"/>
              <a:t> particular, </a:t>
            </a:r>
            <a:r>
              <a:rPr lang="en-US" b="1" dirty="0" err="1" smtClean="0"/>
              <a:t>poate</a:t>
            </a:r>
            <a:r>
              <a:rPr lang="en-US" b="1" dirty="0" smtClean="0"/>
              <a:t> </a:t>
            </a:r>
            <a:r>
              <a:rPr lang="en-US" b="1" dirty="0" err="1" smtClean="0"/>
              <a:t>să</a:t>
            </a:r>
            <a:r>
              <a:rPr lang="en-US" b="1" dirty="0" smtClean="0"/>
              <a:t> </a:t>
            </a:r>
            <a:r>
              <a:rPr lang="en-US" b="1" dirty="0" err="1" smtClean="0"/>
              <a:t>reprezinte</a:t>
            </a:r>
            <a:r>
              <a:rPr lang="en-US" b="1" dirty="0" smtClean="0"/>
              <a:t> prima </a:t>
            </a:r>
            <a:r>
              <a:rPr lang="en-US" b="1" dirty="0" err="1" smtClean="0"/>
              <a:t>observaţie</a:t>
            </a:r>
            <a:r>
              <a:rPr lang="en-US" b="1" dirty="0" smtClean="0"/>
              <a:t> </a:t>
            </a:r>
            <a:r>
              <a:rPr lang="en-US" b="1" dirty="0" err="1" smtClean="0"/>
              <a:t>în</a:t>
            </a:r>
            <a:r>
              <a:rPr lang="en-US" b="1" dirty="0" smtClean="0"/>
              <a:t> </a:t>
            </a:r>
            <a:r>
              <a:rPr lang="en-US" b="1" dirty="0" err="1" smtClean="0"/>
              <a:t>identificarea</a:t>
            </a:r>
            <a:r>
              <a:rPr lang="en-US" b="1" dirty="0" smtClean="0"/>
              <a:t> </a:t>
            </a:r>
            <a:r>
              <a:rPr lang="en-US" b="1" dirty="0" err="1" smtClean="0"/>
              <a:t>unei</a:t>
            </a:r>
            <a:r>
              <a:rPr lang="en-US" b="1" dirty="0" smtClean="0"/>
              <a:t> </a:t>
            </a:r>
            <a:r>
              <a:rPr lang="en-US" b="1" dirty="0" err="1" smtClean="0"/>
              <a:t>boli</a:t>
            </a:r>
            <a:r>
              <a:rPr lang="en-US" b="1" dirty="0" smtClean="0"/>
              <a:t> </a:t>
            </a:r>
            <a:r>
              <a:rPr lang="en-US" b="1" dirty="0" err="1" smtClean="0"/>
              <a:t>noi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 a </a:t>
            </a:r>
            <a:r>
              <a:rPr lang="en-US" b="1" dirty="0" err="1" smtClean="0"/>
              <a:t>efectelor</a:t>
            </a:r>
            <a:r>
              <a:rPr lang="en-US" b="1" dirty="0" smtClean="0"/>
              <a:t> </a:t>
            </a:r>
            <a:r>
              <a:rPr lang="en-US" b="1" dirty="0" err="1" smtClean="0"/>
              <a:t>unei</a:t>
            </a:r>
            <a:r>
              <a:rPr lang="en-US" b="1" dirty="0" smtClean="0"/>
              <a:t> </a:t>
            </a:r>
            <a:r>
              <a:rPr lang="en-US" b="1" dirty="0" err="1" smtClean="0"/>
              <a:t>expuneri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cap="all" dirty="0" err="1" smtClean="0"/>
              <a:t>Limita</a:t>
            </a:r>
            <a:r>
              <a:rPr lang="en-US" dirty="0" smtClean="0"/>
              <a:t> </a:t>
            </a:r>
            <a:r>
              <a:rPr lang="en-US" dirty="0" err="1" smtClean="0"/>
              <a:t>importantă</a:t>
            </a:r>
            <a:r>
              <a:rPr lang="en-US" dirty="0" smtClean="0"/>
              <a:t> a </a:t>
            </a:r>
            <a:r>
              <a:rPr lang="en-US" dirty="0" err="1" smtClean="0"/>
              <a:t>raportării</a:t>
            </a:r>
            <a:r>
              <a:rPr lang="en-US" dirty="0" smtClean="0"/>
              <a:t> de </a:t>
            </a:r>
            <a:r>
              <a:rPr lang="en-US" dirty="0" err="1" smtClean="0"/>
              <a:t>caz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că</a:t>
            </a:r>
            <a:r>
              <a:rPr lang="en-US" dirty="0" smtClean="0"/>
              <a:t> </a:t>
            </a:r>
            <a:r>
              <a:rPr lang="en-US" b="1" dirty="0" smtClean="0"/>
              <a:t>se </a:t>
            </a:r>
            <a:r>
              <a:rPr lang="en-US" b="1" dirty="0" err="1" smtClean="0"/>
              <a:t>bazează</a:t>
            </a:r>
            <a:r>
              <a:rPr lang="en-US" b="1" dirty="0" smtClean="0"/>
              <a:t> </a:t>
            </a:r>
            <a:r>
              <a:rPr lang="en-US" b="1" dirty="0" err="1" smtClean="0"/>
              <a:t>pe</a:t>
            </a:r>
            <a:r>
              <a:rPr lang="en-US" b="1" dirty="0" smtClean="0"/>
              <a:t> </a:t>
            </a:r>
            <a:r>
              <a:rPr lang="en-US" b="1" dirty="0" err="1" smtClean="0"/>
              <a:t>experienţa</a:t>
            </a:r>
            <a:r>
              <a:rPr lang="en-US" b="1" dirty="0" smtClean="0"/>
              <a:t> </a:t>
            </a:r>
            <a:r>
              <a:rPr lang="en-US" b="1" dirty="0" err="1" smtClean="0"/>
              <a:t>unei</a:t>
            </a:r>
            <a:r>
              <a:rPr lang="en-US" b="1" dirty="0" smtClean="0"/>
              <a:t> </a:t>
            </a:r>
            <a:r>
              <a:rPr lang="en-US" b="1" dirty="0" err="1" smtClean="0"/>
              <a:t>singure</a:t>
            </a:r>
            <a:r>
              <a:rPr lang="en-US" b="1" dirty="0" smtClean="0"/>
              <a:t> </a:t>
            </a:r>
            <a:r>
              <a:rPr lang="en-US" b="1" dirty="0" err="1" smtClean="0"/>
              <a:t>persoane</a:t>
            </a:r>
            <a:r>
              <a:rPr lang="en-US" dirty="0" smtClean="0"/>
              <a:t> </a:t>
            </a:r>
            <a:r>
              <a:rPr lang="en-US" dirty="0" err="1" smtClean="0"/>
              <a:t>iar</a:t>
            </a:r>
            <a:r>
              <a:rPr lang="en-US" dirty="0" smtClean="0"/>
              <a:t>, </a:t>
            </a:r>
            <a:r>
              <a:rPr lang="en-US" dirty="0" err="1" smtClean="0"/>
              <a:t>prezenţa</a:t>
            </a:r>
            <a:r>
              <a:rPr lang="en-US" dirty="0" smtClean="0"/>
              <a:t> </a:t>
            </a:r>
            <a:r>
              <a:rPr lang="en-US" dirty="0" err="1" smtClean="0"/>
              <a:t>unui</a:t>
            </a:r>
            <a:r>
              <a:rPr lang="en-US" dirty="0" smtClean="0"/>
              <a:t> factor </a:t>
            </a:r>
            <a:r>
              <a:rPr lang="en-US" dirty="0" err="1" smtClean="0"/>
              <a:t>sugestiv</a:t>
            </a:r>
            <a:r>
              <a:rPr lang="en-US" dirty="0" smtClean="0"/>
              <a:t> a </a:t>
            </a:r>
            <a:r>
              <a:rPr lang="en-US" dirty="0" err="1" smtClean="0"/>
              <a:t>fi</a:t>
            </a:r>
            <a:r>
              <a:rPr lang="en-US" dirty="0" smtClean="0"/>
              <a:t> de </a:t>
            </a:r>
            <a:r>
              <a:rPr lang="en-US" dirty="0" err="1" smtClean="0"/>
              <a:t>risc</a:t>
            </a:r>
            <a:r>
              <a:rPr lang="en-US" dirty="0" smtClean="0"/>
              <a:t>,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fie de </a:t>
            </a:r>
            <a:r>
              <a:rPr lang="en-US" dirty="0" err="1" smtClean="0"/>
              <a:t>fapt</a:t>
            </a:r>
            <a:r>
              <a:rPr lang="en-US" dirty="0" smtClean="0"/>
              <a:t> o </a:t>
            </a:r>
            <a:r>
              <a:rPr lang="en-US" dirty="0" err="1" smtClean="0"/>
              <a:t>simplă</a:t>
            </a:r>
            <a:r>
              <a:rPr lang="en-US" dirty="0" smtClean="0"/>
              <a:t> </a:t>
            </a:r>
            <a:r>
              <a:rPr lang="en-US" dirty="0" err="1" smtClean="0"/>
              <a:t>coincidenţă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 err="1" smtClean="0"/>
              <a:t>serie</a:t>
            </a:r>
            <a:r>
              <a:rPr lang="en-US" b="1" cap="all" dirty="0" smtClean="0"/>
              <a:t> de </a:t>
            </a:r>
            <a:r>
              <a:rPr lang="en-US" b="1" cap="all" dirty="0" err="1" smtClean="0"/>
              <a:t>cazuri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Descri</a:t>
            </a:r>
            <a:r>
              <a:rPr lang="ro-RO" dirty="0" smtClean="0"/>
              <a:t>e </a:t>
            </a:r>
            <a:r>
              <a:rPr lang="en-US" b="1" dirty="0" err="1" smtClean="0"/>
              <a:t>caracteristicile</a:t>
            </a:r>
            <a:r>
              <a:rPr lang="en-US" b="1" dirty="0" smtClean="0"/>
              <a:t> </a:t>
            </a:r>
            <a:r>
              <a:rPr lang="en-US" b="1" dirty="0" err="1" smtClean="0"/>
              <a:t>unui</a:t>
            </a:r>
            <a:r>
              <a:rPr lang="en-US" b="1" dirty="0" smtClean="0"/>
              <a:t> </a:t>
            </a:r>
            <a:r>
              <a:rPr lang="en-US" b="1" dirty="0" err="1" smtClean="0"/>
              <a:t>număr</a:t>
            </a:r>
            <a:r>
              <a:rPr lang="en-US" b="1" dirty="0" smtClean="0"/>
              <a:t> de </a:t>
            </a:r>
            <a:r>
              <a:rPr lang="en-US" b="1" dirty="0" err="1" smtClean="0"/>
              <a:t>pacienţi</a:t>
            </a:r>
            <a:r>
              <a:rPr lang="en-US" b="1" dirty="0" smtClean="0"/>
              <a:t> cu o </a:t>
            </a:r>
            <a:r>
              <a:rPr lang="en-US" b="1" dirty="0" err="1" smtClean="0"/>
              <a:t>boală</a:t>
            </a:r>
            <a:r>
              <a:rPr lang="en-US" b="1" dirty="0" smtClean="0"/>
              <a:t> </a:t>
            </a:r>
            <a:r>
              <a:rPr lang="en-US" b="1" dirty="0" err="1" smtClean="0"/>
              <a:t>dată</a:t>
            </a:r>
            <a:r>
              <a:rPr lang="en-US" b="1" dirty="0" smtClean="0"/>
              <a:t> </a:t>
            </a:r>
            <a:r>
              <a:rPr lang="en-US" b="1" dirty="0" err="1" smtClean="0"/>
              <a:t>şi</a:t>
            </a:r>
            <a:r>
              <a:rPr lang="en-US" b="1" dirty="0" smtClean="0"/>
              <a:t> care pot </a:t>
            </a:r>
            <a:r>
              <a:rPr lang="en-US" b="1" dirty="0" err="1" smtClean="0"/>
              <a:t>să</a:t>
            </a:r>
            <a:r>
              <a:rPr lang="en-US" b="1" dirty="0" smtClean="0"/>
              <a:t> </a:t>
            </a:r>
            <a:r>
              <a:rPr lang="en-US" b="1" dirty="0" err="1" smtClean="0"/>
              <a:t>apară</a:t>
            </a:r>
            <a:r>
              <a:rPr lang="en-US" b="1" dirty="0" smtClean="0"/>
              <a:t> </a:t>
            </a:r>
            <a:r>
              <a:rPr lang="en-US" b="1" dirty="0" err="1" smtClean="0"/>
              <a:t>într</a:t>
            </a:r>
            <a:r>
              <a:rPr lang="en-US" b="1" dirty="0" smtClean="0"/>
              <a:t>-o </a:t>
            </a:r>
            <a:r>
              <a:rPr lang="en-US" b="1" dirty="0" err="1" smtClean="0"/>
              <a:t>perioadă</a:t>
            </a:r>
            <a:r>
              <a:rPr lang="en-US" b="1" dirty="0" smtClean="0"/>
              <a:t> </a:t>
            </a:r>
            <a:r>
              <a:rPr lang="en-US" b="1" dirty="0" err="1" smtClean="0"/>
              <a:t>scurtă</a:t>
            </a:r>
            <a:r>
              <a:rPr lang="en-US" b="1" dirty="0" smtClean="0"/>
              <a:t> de </a:t>
            </a:r>
            <a:r>
              <a:rPr lang="en-US" b="1" dirty="0" err="1" smtClean="0"/>
              <a:t>timp</a:t>
            </a:r>
            <a:r>
              <a:rPr lang="en-US" b="1" dirty="0" smtClean="0"/>
              <a:t>. </a:t>
            </a:r>
            <a:r>
              <a:rPr lang="en-US" dirty="0" err="1" smtClean="0"/>
              <a:t>Seria</a:t>
            </a:r>
            <a:r>
              <a:rPr lang="en-US" dirty="0" smtClean="0"/>
              <a:t> de </a:t>
            </a:r>
            <a:r>
              <a:rPr lang="en-US" dirty="0" err="1" smtClean="0"/>
              <a:t>cazuri</a:t>
            </a:r>
            <a:r>
              <a:rPr lang="en-US" dirty="0" smtClean="0"/>
              <a:t> a </a:t>
            </a:r>
            <a:r>
              <a:rPr lang="en-US" dirty="0" err="1" smtClean="0"/>
              <a:t>fost</a:t>
            </a:r>
            <a:r>
              <a:rPr lang="en-US" dirty="0" smtClean="0"/>
              <a:t> </a:t>
            </a:r>
            <a:r>
              <a:rPr lang="en-US" dirty="0" err="1" smtClean="0"/>
              <a:t>utilizată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trecut</a:t>
            </a:r>
            <a:r>
              <a:rPr lang="en-US" dirty="0" smtClean="0"/>
              <a:t>,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epidemiologie</a:t>
            </a:r>
            <a:r>
              <a:rPr lang="en-US" dirty="0" smtClean="0"/>
              <a:t> ca </a:t>
            </a:r>
            <a:r>
              <a:rPr lang="en-US" dirty="0" err="1" smtClean="0"/>
              <a:t>mijloc</a:t>
            </a:r>
            <a:r>
              <a:rPr lang="en-US" dirty="0" smtClean="0"/>
              <a:t> de a </a:t>
            </a:r>
            <a:r>
              <a:rPr lang="en-US" dirty="0" err="1" smtClean="0"/>
              <a:t>identifica</a:t>
            </a:r>
            <a:r>
              <a:rPr lang="en-US" dirty="0" smtClean="0"/>
              <a:t> </a:t>
            </a:r>
            <a:r>
              <a:rPr lang="en-US" dirty="0" err="1" smtClean="0"/>
              <a:t>debutul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prezenţa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epidemii</a:t>
            </a:r>
            <a:r>
              <a:rPr lang="en-US" dirty="0" smtClean="0"/>
              <a:t>. Actual, </a:t>
            </a:r>
            <a:r>
              <a:rPr lang="en-US" dirty="0" err="1" smtClean="0"/>
              <a:t>programele</a:t>
            </a:r>
            <a:r>
              <a:rPr lang="en-US" dirty="0" smtClean="0"/>
              <a:t> de </a:t>
            </a:r>
            <a:r>
              <a:rPr lang="en-US" dirty="0" err="1" smtClean="0"/>
              <a:t>supraveghere</a:t>
            </a:r>
            <a:r>
              <a:rPr lang="en-US" dirty="0" smtClean="0"/>
              <a:t> de </a:t>
            </a:r>
            <a:r>
              <a:rPr lang="en-US" dirty="0" err="1" smtClean="0"/>
              <a:t>rutină</a:t>
            </a:r>
            <a:r>
              <a:rPr lang="en-US" dirty="0" smtClean="0"/>
              <a:t>, </a:t>
            </a:r>
            <a:r>
              <a:rPr lang="en-US" dirty="0" err="1" smtClean="0"/>
              <a:t>utilizează</a:t>
            </a:r>
            <a:r>
              <a:rPr lang="en-US" dirty="0" smtClean="0"/>
              <a:t> </a:t>
            </a:r>
            <a:r>
              <a:rPr lang="en-US" dirty="0" err="1" smtClean="0"/>
              <a:t>cumularea</a:t>
            </a:r>
            <a:r>
              <a:rPr lang="en-US" dirty="0" smtClean="0"/>
              <a:t> de </a:t>
            </a:r>
            <a:r>
              <a:rPr lang="en-US" dirty="0" err="1" smtClean="0"/>
              <a:t>raportări</a:t>
            </a:r>
            <a:r>
              <a:rPr lang="en-US" dirty="0" smtClean="0"/>
              <a:t> de </a:t>
            </a:r>
            <a:r>
              <a:rPr lang="en-US" dirty="0" err="1" smtClean="0"/>
              <a:t>cazuri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sugerarea</a:t>
            </a:r>
            <a:r>
              <a:rPr lang="en-US" dirty="0" smtClean="0"/>
              <a:t> </a:t>
            </a:r>
            <a:r>
              <a:rPr lang="en-US" dirty="0" err="1" smtClean="0"/>
              <a:t>apariţiei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boli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a </a:t>
            </a:r>
            <a:r>
              <a:rPr lang="en-US" dirty="0" err="1" smtClean="0"/>
              <a:t>debutului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epidemii</a:t>
            </a:r>
            <a:r>
              <a:rPr lang="en-US" dirty="0" smtClean="0"/>
              <a:t>. De </a:t>
            </a:r>
            <a:r>
              <a:rPr lang="en-US" dirty="0" err="1" smtClean="0"/>
              <a:t>exemplu</a:t>
            </a:r>
            <a:r>
              <a:rPr lang="en-US" dirty="0" smtClean="0"/>
              <a:t> </a:t>
            </a:r>
            <a:r>
              <a:rPr lang="en-US" dirty="0" err="1" smtClean="0"/>
              <a:t>descrierea</a:t>
            </a:r>
            <a:r>
              <a:rPr lang="en-US" dirty="0" smtClean="0"/>
              <a:t> la </a:t>
            </a:r>
            <a:r>
              <a:rPr lang="en-US" dirty="0" err="1" smtClean="0"/>
              <a:t>începutul</a:t>
            </a:r>
            <a:r>
              <a:rPr lang="en-US" dirty="0" smtClean="0"/>
              <a:t> </a:t>
            </a:r>
            <a:r>
              <a:rPr lang="en-US" dirty="0" err="1" smtClean="0"/>
              <a:t>anilor</a:t>
            </a:r>
            <a:r>
              <a:rPr lang="en-US" dirty="0" smtClean="0"/>
              <a:t> 1980 a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boli</a:t>
            </a:r>
            <a:r>
              <a:rPr lang="en-US" dirty="0" smtClean="0"/>
              <a:t> care a </a:t>
            </a:r>
            <a:r>
              <a:rPr lang="en-US" dirty="0" err="1" smtClean="0"/>
              <a:t>fost</a:t>
            </a:r>
            <a:r>
              <a:rPr lang="en-US" dirty="0" smtClean="0"/>
              <a:t> </a:t>
            </a:r>
            <a:r>
              <a:rPr lang="en-US" dirty="0" err="1" smtClean="0"/>
              <a:t>denumită</a:t>
            </a:r>
            <a:r>
              <a:rPr lang="en-US" dirty="0" smtClean="0"/>
              <a:t> (AIDS), s-a </a:t>
            </a:r>
            <a:r>
              <a:rPr lang="en-US" dirty="0" err="1" smtClean="0"/>
              <a:t>bazat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o </a:t>
            </a:r>
            <a:r>
              <a:rPr lang="en-US" dirty="0" err="1" smtClean="0"/>
              <a:t>serie</a:t>
            </a:r>
            <a:r>
              <a:rPr lang="en-US" dirty="0" smtClean="0"/>
              <a:t> de 5 </a:t>
            </a:r>
            <a:r>
              <a:rPr lang="en-US" dirty="0" err="1" smtClean="0"/>
              <a:t>cazuri</a:t>
            </a:r>
            <a:r>
              <a:rPr lang="en-US" dirty="0" smtClean="0"/>
              <a:t> de </a:t>
            </a:r>
            <a:r>
              <a:rPr lang="en-US" dirty="0" err="1" smtClean="0"/>
              <a:t>pneumonie</a:t>
            </a:r>
            <a:r>
              <a:rPr lang="en-US" dirty="0" smtClean="0"/>
              <a:t> cu </a:t>
            </a:r>
            <a:r>
              <a:rPr lang="en-US" i="1" dirty="0" err="1" smtClean="0"/>
              <a:t>Pneumocistis</a:t>
            </a:r>
            <a:r>
              <a:rPr lang="en-US" i="1" dirty="0" smtClean="0"/>
              <a:t> </a:t>
            </a:r>
            <a:r>
              <a:rPr lang="en-US" i="1" dirty="0" err="1" smtClean="0"/>
              <a:t>carinii</a:t>
            </a:r>
            <a:r>
              <a:rPr lang="en-US" dirty="0" smtClean="0"/>
              <a:t>, </a:t>
            </a:r>
            <a:r>
              <a:rPr lang="en-US" dirty="0" err="1" smtClean="0"/>
              <a:t>apărute</a:t>
            </a:r>
            <a:r>
              <a:rPr lang="en-US" dirty="0" smtClean="0"/>
              <a:t> la </a:t>
            </a:r>
            <a:r>
              <a:rPr lang="en-US" dirty="0" err="1" smtClean="0"/>
              <a:t>tineri</a:t>
            </a:r>
            <a:r>
              <a:rPr lang="en-US" dirty="0" smtClean="0"/>
              <a:t>, anterior </a:t>
            </a:r>
            <a:r>
              <a:rPr lang="en-US" dirty="0" err="1" smtClean="0"/>
              <a:t>sănătoşi</a:t>
            </a:r>
            <a:r>
              <a:rPr lang="en-US" dirty="0" smtClean="0"/>
              <a:t>, </a:t>
            </a:r>
            <a:r>
              <a:rPr lang="en-US" dirty="0" err="1" smtClean="0"/>
              <a:t>homosexuali</a:t>
            </a:r>
            <a:r>
              <a:rPr lang="en-US" dirty="0" smtClean="0"/>
              <a:t>, </a:t>
            </a:r>
            <a:r>
              <a:rPr lang="en-US" dirty="0" err="1" smtClean="0"/>
              <a:t>diagnosticaţi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3 </a:t>
            </a:r>
            <a:r>
              <a:rPr lang="en-US" dirty="0" err="1" smtClean="0"/>
              <a:t>spitale</a:t>
            </a:r>
            <a:r>
              <a:rPr lang="en-US" dirty="0" smtClean="0"/>
              <a:t> din Los Angeles </a:t>
            </a:r>
            <a:r>
              <a:rPr lang="en-US" dirty="0" err="1" smtClean="0"/>
              <a:t>în</a:t>
            </a:r>
            <a:r>
              <a:rPr lang="en-US" dirty="0" smtClean="0"/>
              <a:t> o </a:t>
            </a:r>
            <a:r>
              <a:rPr lang="en-US" dirty="0" err="1" smtClean="0"/>
              <a:t>perioadă</a:t>
            </a:r>
            <a:r>
              <a:rPr lang="en-US" dirty="0" smtClean="0"/>
              <a:t> de 6 </a:t>
            </a:r>
            <a:r>
              <a:rPr lang="en-US" dirty="0" err="1" smtClean="0"/>
              <a:t>luni</a:t>
            </a:r>
            <a:r>
              <a:rPr lang="en-US" dirty="0" smtClean="0"/>
              <a:t> </a:t>
            </a:r>
            <a:r>
              <a:rPr lang="en-US" dirty="0" err="1" smtClean="0"/>
              <a:t>între</a:t>
            </a:r>
            <a:r>
              <a:rPr lang="en-US" dirty="0" smtClean="0"/>
              <a:t> 1980 </a:t>
            </a:r>
            <a:r>
              <a:rPr lang="en-US" dirty="0" err="1" smtClean="0"/>
              <a:t>şi</a:t>
            </a:r>
            <a:r>
              <a:rPr lang="en-US" dirty="0" smtClean="0"/>
              <a:t> 1981.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Obiectivul principal al studiului </a:t>
            </a:r>
            <a:r>
              <a:rPr lang="ro-RO" dirty="0" err="1"/>
              <a:t>Framingham</a:t>
            </a:r>
            <a:r>
              <a:rPr lang="ro-RO" dirty="0"/>
              <a:t> a fost acela de a identifica factorii comuni care contribuie la </a:t>
            </a:r>
            <a:r>
              <a:rPr lang="ro-RO" dirty="0" err="1"/>
              <a:t>aparitia</a:t>
            </a:r>
            <a:r>
              <a:rPr lang="ro-RO" dirty="0"/>
              <a:t> BCV prin </a:t>
            </a:r>
            <a:r>
              <a:rPr lang="ro-RO" dirty="0" err="1"/>
              <a:t>urmarirea</a:t>
            </a:r>
            <a:r>
              <a:rPr lang="ro-RO" dirty="0"/>
              <a:t> </a:t>
            </a:r>
            <a:r>
              <a:rPr lang="ro-RO" dirty="0" err="1"/>
              <a:t>evolutiei</a:t>
            </a:r>
            <a:r>
              <a:rPr lang="ro-RO" dirty="0"/>
              <a:t> acestora pe o perioada lunga de timp, pentru un grup mare de </a:t>
            </a:r>
            <a:r>
              <a:rPr lang="ro-RO" dirty="0" err="1"/>
              <a:t>participanti</a:t>
            </a:r>
            <a:r>
              <a:rPr lang="ro-RO" dirty="0"/>
              <a:t>, care la momentul </a:t>
            </a:r>
            <a:r>
              <a:rPr lang="ro-RO" dirty="0" err="1"/>
              <a:t>inrolarii</a:t>
            </a:r>
            <a:r>
              <a:rPr lang="ro-RO" dirty="0"/>
              <a:t> in studiu nu prezentau simptome evidente de BCV si nu aveau un atac de cord sau accident vascular cerebral in antecedente.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3571123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cap="all" dirty="0" err="1" smtClean="0"/>
              <a:t>Limita</a:t>
            </a:r>
            <a:r>
              <a:rPr lang="en-US" dirty="0" smtClean="0"/>
              <a:t> </a:t>
            </a:r>
            <a:r>
              <a:rPr lang="en-US" dirty="0" err="1" smtClean="0"/>
              <a:t>importantă</a:t>
            </a:r>
            <a:r>
              <a:rPr lang="en-US" dirty="0" smtClean="0"/>
              <a:t> a </a:t>
            </a:r>
            <a:r>
              <a:rPr lang="ro-RO" dirty="0" smtClean="0"/>
              <a:t>,,</a:t>
            </a:r>
            <a:r>
              <a:rPr lang="en-US" dirty="0" err="1" smtClean="0"/>
              <a:t>Seria</a:t>
            </a:r>
            <a:r>
              <a:rPr lang="en-US" dirty="0" smtClean="0"/>
              <a:t> de </a:t>
            </a:r>
            <a:r>
              <a:rPr lang="en-US" dirty="0" err="1" smtClean="0"/>
              <a:t>cazuri</a:t>
            </a:r>
            <a:r>
              <a:rPr lang="ro-RO" dirty="0" smtClean="0"/>
              <a:t>,,</a:t>
            </a:r>
            <a:r>
              <a:rPr lang="en-US" dirty="0" smtClean="0"/>
              <a:t> </a:t>
            </a:r>
            <a:r>
              <a:rPr lang="en-US" dirty="0" err="1" smtClean="0"/>
              <a:t>adesea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suficient</a:t>
            </a:r>
            <a:r>
              <a:rPr lang="en-US" dirty="0" smtClean="0"/>
              <a:t> de mare </a:t>
            </a:r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cuantificarea</a:t>
            </a:r>
            <a:r>
              <a:rPr lang="en-US" dirty="0" smtClean="0"/>
              <a:t> </a:t>
            </a:r>
            <a:r>
              <a:rPr lang="en-US" dirty="0" err="1" smtClean="0"/>
              <a:t>frecvenţei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expuneri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, </a:t>
            </a:r>
            <a:r>
              <a:rPr lang="en-US" b="1" dirty="0" err="1" smtClean="0"/>
              <a:t>interpretabilitatea</a:t>
            </a:r>
            <a:r>
              <a:rPr lang="en-US" b="1" dirty="0" smtClean="0"/>
              <a:t> </a:t>
            </a:r>
            <a:r>
              <a:rPr lang="en-US" b="1" dirty="0" err="1" smtClean="0"/>
              <a:t>informaţiilor</a:t>
            </a:r>
            <a:r>
              <a:rPr lang="en-US" b="1" dirty="0" smtClean="0"/>
              <a:t> </a:t>
            </a:r>
            <a:r>
              <a:rPr lang="en-US" b="1" dirty="0" err="1" smtClean="0"/>
              <a:t>este</a:t>
            </a:r>
            <a:r>
              <a:rPr lang="en-US" b="1" dirty="0" smtClean="0"/>
              <a:t> </a:t>
            </a:r>
            <a:r>
              <a:rPr lang="en-US" b="1" dirty="0" err="1" smtClean="0"/>
              <a:t>limitată</a:t>
            </a:r>
            <a:r>
              <a:rPr lang="en-US" b="1" dirty="0" smtClean="0"/>
              <a:t> de </a:t>
            </a:r>
            <a:r>
              <a:rPr lang="en-US" b="1" dirty="0" err="1" smtClean="0"/>
              <a:t>lipsa</a:t>
            </a:r>
            <a:r>
              <a:rPr lang="en-US" b="1" dirty="0" smtClean="0"/>
              <a:t> </a:t>
            </a:r>
            <a:r>
              <a:rPr lang="en-US" b="1" dirty="0" err="1" smtClean="0"/>
              <a:t>unui</a:t>
            </a:r>
            <a:r>
              <a:rPr lang="en-US" b="1" dirty="0" smtClean="0"/>
              <a:t> </a:t>
            </a:r>
            <a:r>
              <a:rPr lang="en-US" b="1" dirty="0" err="1" smtClean="0"/>
              <a:t>grup</a:t>
            </a:r>
            <a:r>
              <a:rPr lang="en-US" b="1" dirty="0" smtClean="0"/>
              <a:t> de </a:t>
            </a:r>
            <a:r>
              <a:rPr lang="en-US" b="1" dirty="0" err="1" smtClean="0"/>
              <a:t>comparaţie</a:t>
            </a:r>
            <a:r>
              <a:rPr lang="en-US" dirty="0" smtClean="0"/>
              <a:t>, </a:t>
            </a:r>
            <a:r>
              <a:rPr lang="en-US" dirty="0" err="1" smtClean="0"/>
              <a:t>fiind</a:t>
            </a:r>
            <a:r>
              <a:rPr lang="en-US" dirty="0" smtClean="0"/>
              <a:t> </a:t>
            </a:r>
            <a:r>
              <a:rPr lang="en-US" dirty="0" err="1" smtClean="0"/>
              <a:t>posibil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nu </a:t>
            </a:r>
            <a:r>
              <a:rPr lang="en-US" dirty="0" err="1" smtClean="0"/>
              <a:t>sesizeze</a:t>
            </a:r>
            <a:r>
              <a:rPr lang="en-US" dirty="0" smtClean="0"/>
              <a:t> o </a:t>
            </a:r>
            <a:r>
              <a:rPr lang="en-US" dirty="0" err="1" smtClean="0"/>
              <a:t>relaţie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</a:t>
            </a:r>
            <a:r>
              <a:rPr lang="en-US" dirty="0" err="1" smtClean="0"/>
              <a:t>sugereze</a:t>
            </a:r>
            <a:r>
              <a:rPr lang="en-US" dirty="0" smtClean="0"/>
              <a:t> o </a:t>
            </a:r>
            <a:r>
              <a:rPr lang="en-US" dirty="0" err="1" smtClean="0"/>
              <a:t>asociere</a:t>
            </a:r>
            <a:r>
              <a:rPr lang="en-US" dirty="0" smtClean="0"/>
              <a:t> </a:t>
            </a:r>
            <a:r>
              <a:rPr lang="en-US" dirty="0" err="1" smtClean="0"/>
              <a:t>când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realitate</a:t>
            </a:r>
            <a:r>
              <a:rPr lang="en-US" dirty="0" smtClean="0"/>
              <a:t> nu </a:t>
            </a:r>
            <a:r>
              <a:rPr lang="en-US" dirty="0" err="1" smtClean="0"/>
              <a:t>există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603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</a:t>
            </a:r>
            <a:r>
              <a:rPr lang="en-US" b="1" dirty="0" err="1" smtClean="0"/>
              <a:t>Studii</a:t>
            </a:r>
            <a:r>
              <a:rPr lang="en-US" b="1" dirty="0" smtClean="0"/>
              <a:t> </a:t>
            </a:r>
            <a:r>
              <a:rPr lang="en-US" b="1" dirty="0" err="1" smtClean="0"/>
              <a:t>corelaţionale</a:t>
            </a:r>
            <a:r>
              <a:rPr lang="en-US" b="1" dirty="0" smtClean="0"/>
              <a:t> (</a:t>
            </a:r>
            <a:r>
              <a:rPr lang="en-US" b="1" dirty="0" err="1" smtClean="0"/>
              <a:t>ecologice</a:t>
            </a:r>
            <a:r>
              <a:rPr lang="en-US" b="1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Utilizează</a:t>
            </a:r>
            <a:r>
              <a:rPr lang="en-US" b="1" dirty="0" smtClean="0"/>
              <a:t> date </a:t>
            </a:r>
            <a:r>
              <a:rPr lang="en-US" b="1" dirty="0" err="1" smtClean="0"/>
              <a:t>despre</a:t>
            </a:r>
            <a:r>
              <a:rPr lang="en-US" b="1" dirty="0" smtClean="0"/>
              <a:t> </a:t>
            </a:r>
            <a:r>
              <a:rPr lang="en-US" b="1" dirty="0" err="1" smtClean="0"/>
              <a:t>populaţia</a:t>
            </a:r>
            <a:r>
              <a:rPr lang="en-US" b="1" dirty="0" smtClean="0"/>
              <a:t> </a:t>
            </a:r>
            <a:r>
              <a:rPr lang="en-US" b="1" dirty="0" err="1" smtClean="0"/>
              <a:t>în</a:t>
            </a:r>
            <a:r>
              <a:rPr lang="en-US" b="1" dirty="0" smtClean="0"/>
              <a:t> </a:t>
            </a:r>
            <a:r>
              <a:rPr lang="en-US" b="1" dirty="0" err="1" smtClean="0"/>
              <a:t>întregime</a:t>
            </a:r>
            <a:r>
              <a:rPr lang="en-US" b="1" dirty="0" smtClean="0"/>
              <a:t> </a:t>
            </a:r>
            <a:r>
              <a:rPr lang="en-US" b="1" dirty="0" err="1" smtClean="0"/>
              <a:t>pentru</a:t>
            </a:r>
            <a:r>
              <a:rPr lang="en-US" b="1" dirty="0" smtClean="0"/>
              <a:t> a </a:t>
            </a:r>
            <a:r>
              <a:rPr lang="en-US" b="1" dirty="0" err="1" smtClean="0"/>
              <a:t>compara</a:t>
            </a:r>
            <a:r>
              <a:rPr lang="en-US" b="1" dirty="0" smtClean="0"/>
              <a:t> </a:t>
            </a:r>
            <a:r>
              <a:rPr lang="en-US" b="1" dirty="0" err="1" smtClean="0"/>
              <a:t>frecvenţa</a:t>
            </a:r>
            <a:r>
              <a:rPr lang="en-US" b="1" dirty="0" smtClean="0"/>
              <a:t> </a:t>
            </a:r>
            <a:r>
              <a:rPr lang="en-US" b="1" dirty="0" err="1" smtClean="0"/>
              <a:t>unei</a:t>
            </a:r>
            <a:r>
              <a:rPr lang="en-US" b="1" dirty="0" smtClean="0"/>
              <a:t> </a:t>
            </a:r>
            <a:r>
              <a:rPr lang="en-US" b="1" dirty="0" err="1" smtClean="0"/>
              <a:t>bolii</a:t>
            </a:r>
            <a:r>
              <a:rPr lang="en-US" b="1" dirty="0" smtClean="0"/>
              <a:t> </a:t>
            </a:r>
            <a:r>
              <a:rPr lang="en-US" b="1" dirty="0" err="1" smtClean="0"/>
              <a:t>între</a:t>
            </a:r>
            <a:r>
              <a:rPr lang="en-US" b="1" dirty="0" smtClean="0"/>
              <a:t> </a:t>
            </a:r>
            <a:r>
              <a:rPr lang="en-US" b="1" dirty="0" err="1" smtClean="0"/>
              <a:t>grupuri</a:t>
            </a:r>
            <a:r>
              <a:rPr lang="en-US" b="1" dirty="0" smtClean="0"/>
              <a:t> </a:t>
            </a:r>
            <a:r>
              <a:rPr lang="en-US" b="1" dirty="0" err="1" smtClean="0"/>
              <a:t>diferite</a:t>
            </a:r>
            <a:r>
              <a:rPr lang="en-US" b="1" dirty="0" smtClean="0"/>
              <a:t> </a:t>
            </a:r>
            <a:r>
              <a:rPr lang="en-US" b="1" dirty="0" err="1" smtClean="0"/>
              <a:t>existente</a:t>
            </a:r>
            <a:r>
              <a:rPr lang="en-US" b="1" dirty="0" smtClean="0"/>
              <a:t> </a:t>
            </a:r>
            <a:r>
              <a:rPr lang="en-US" b="1" dirty="0" err="1" smtClean="0"/>
              <a:t>în</a:t>
            </a:r>
            <a:r>
              <a:rPr lang="en-US" b="1" dirty="0" smtClean="0"/>
              <a:t> </a:t>
            </a:r>
            <a:r>
              <a:rPr lang="en-US" b="1" dirty="0" err="1" smtClean="0"/>
              <a:t>aceeaşi</a:t>
            </a:r>
            <a:r>
              <a:rPr lang="en-US" b="1" dirty="0" smtClean="0"/>
              <a:t> </a:t>
            </a:r>
            <a:r>
              <a:rPr lang="en-US" b="1" dirty="0" err="1" smtClean="0"/>
              <a:t>perioadă</a:t>
            </a:r>
            <a:r>
              <a:rPr lang="en-US" b="1" dirty="0" smtClean="0"/>
              <a:t> de </a:t>
            </a:r>
            <a:r>
              <a:rPr lang="en-US" b="1" dirty="0" err="1" smtClean="0"/>
              <a:t>timp</a:t>
            </a:r>
            <a:r>
              <a:rPr lang="en-US" b="1" dirty="0" smtClean="0"/>
              <a:t> (</a:t>
            </a:r>
            <a:r>
              <a:rPr lang="en-US" b="1" dirty="0" err="1" smtClean="0"/>
              <a:t>studii</a:t>
            </a:r>
            <a:r>
              <a:rPr lang="en-US" b="1" dirty="0" smtClean="0"/>
              <a:t> </a:t>
            </a:r>
            <a:r>
              <a:rPr lang="en-US" b="1" dirty="0" err="1" smtClean="0"/>
              <a:t>ecologice</a:t>
            </a:r>
            <a:r>
              <a:rPr lang="en-US" b="1" dirty="0" smtClean="0"/>
              <a:t> </a:t>
            </a:r>
            <a:r>
              <a:rPr lang="en-US" b="1" dirty="0" err="1" smtClean="0"/>
              <a:t>transversale</a:t>
            </a:r>
            <a:r>
              <a:rPr lang="en-US" b="1" dirty="0" smtClean="0"/>
              <a:t>) </a:t>
            </a:r>
            <a:r>
              <a:rPr lang="en-US" b="1" dirty="0" err="1" smtClean="0"/>
              <a:t>sau</a:t>
            </a:r>
            <a:r>
              <a:rPr lang="en-US" b="1" dirty="0" smtClean="0"/>
              <a:t>, se </a:t>
            </a:r>
            <a:r>
              <a:rPr lang="en-US" b="1" dirty="0" err="1" smtClean="0"/>
              <a:t>compară</a:t>
            </a:r>
            <a:r>
              <a:rPr lang="en-US" b="1" dirty="0" smtClean="0"/>
              <a:t> </a:t>
            </a:r>
            <a:r>
              <a:rPr lang="en-US" b="1" dirty="0" err="1" smtClean="0"/>
              <a:t>aceeaşi</a:t>
            </a:r>
            <a:r>
              <a:rPr lang="en-US" b="1" dirty="0" smtClean="0"/>
              <a:t> </a:t>
            </a:r>
            <a:r>
              <a:rPr lang="en-US" b="1" dirty="0" err="1" smtClean="0"/>
              <a:t>populaţie</a:t>
            </a:r>
            <a:r>
              <a:rPr lang="en-US" b="1" dirty="0" smtClean="0"/>
              <a:t> la </a:t>
            </a:r>
            <a:r>
              <a:rPr lang="en-US" b="1" dirty="0" err="1" smtClean="0"/>
              <a:t>momente</a:t>
            </a:r>
            <a:r>
              <a:rPr lang="en-US" b="1" dirty="0" smtClean="0"/>
              <a:t> </a:t>
            </a:r>
            <a:r>
              <a:rPr lang="en-US" b="1" dirty="0" err="1" smtClean="0"/>
              <a:t>diferite</a:t>
            </a:r>
            <a:r>
              <a:rPr lang="en-US" b="1" dirty="0" smtClean="0"/>
              <a:t> de </a:t>
            </a:r>
            <a:r>
              <a:rPr lang="en-US" b="1" dirty="0" err="1" smtClean="0"/>
              <a:t>timp</a:t>
            </a:r>
            <a:r>
              <a:rPr lang="en-US" b="1" dirty="0" smtClean="0"/>
              <a:t> (</a:t>
            </a:r>
            <a:r>
              <a:rPr lang="en-US" b="1" dirty="0" err="1" smtClean="0"/>
              <a:t>studii</a:t>
            </a:r>
            <a:r>
              <a:rPr lang="en-US" b="1" dirty="0" smtClean="0"/>
              <a:t> </a:t>
            </a:r>
            <a:r>
              <a:rPr lang="en-US" b="1" dirty="0" err="1" smtClean="0"/>
              <a:t>ecologice</a:t>
            </a:r>
            <a:r>
              <a:rPr lang="en-US" b="1" dirty="0" smtClean="0"/>
              <a:t> </a:t>
            </a:r>
            <a:r>
              <a:rPr lang="en-US" b="1" dirty="0" err="1" smtClean="0"/>
              <a:t>longitudinale</a:t>
            </a:r>
            <a:r>
              <a:rPr lang="en-US" b="1" dirty="0" smtClean="0"/>
              <a:t>), </a:t>
            </a:r>
            <a:r>
              <a:rPr lang="en-US" b="1" dirty="0" err="1" smtClean="0"/>
              <a:t>în</a:t>
            </a:r>
            <a:r>
              <a:rPr lang="en-US" b="1" dirty="0" smtClean="0"/>
              <a:t> </a:t>
            </a:r>
            <a:r>
              <a:rPr lang="en-US" b="1" dirty="0" err="1" smtClean="0"/>
              <a:t>relaţie</a:t>
            </a:r>
            <a:r>
              <a:rPr lang="en-US" b="1" dirty="0" smtClean="0"/>
              <a:t> cu </a:t>
            </a:r>
            <a:r>
              <a:rPr lang="en-US" b="1" dirty="0" err="1" smtClean="0"/>
              <a:t>diferiţi</a:t>
            </a:r>
            <a:r>
              <a:rPr lang="en-US" b="1" dirty="0" smtClean="0"/>
              <a:t> </a:t>
            </a:r>
            <a:r>
              <a:rPr lang="en-US" b="1" dirty="0" err="1" smtClean="0"/>
              <a:t>factori</a:t>
            </a:r>
            <a:r>
              <a:rPr lang="en-US" b="1" dirty="0" smtClean="0"/>
              <a:t> de </a:t>
            </a:r>
            <a:r>
              <a:rPr lang="en-US" b="1" dirty="0" err="1" smtClean="0"/>
              <a:t>interes</a:t>
            </a:r>
            <a:r>
              <a:rPr lang="en-US" dirty="0" smtClean="0"/>
              <a:t> (</a:t>
            </a:r>
            <a:r>
              <a:rPr lang="en-US" dirty="0" err="1" smtClean="0"/>
              <a:t>vârstă</a:t>
            </a:r>
            <a:r>
              <a:rPr lang="en-US" dirty="0" smtClean="0"/>
              <a:t>, calendar, </a:t>
            </a:r>
            <a:r>
              <a:rPr lang="en-US" dirty="0" err="1" smtClean="0"/>
              <a:t>utilizarea</a:t>
            </a:r>
            <a:r>
              <a:rPr lang="en-US" dirty="0" smtClean="0"/>
              <a:t> de </a:t>
            </a:r>
            <a:r>
              <a:rPr lang="en-US" dirty="0" err="1" smtClean="0"/>
              <a:t>servicii</a:t>
            </a:r>
            <a:r>
              <a:rPr lang="en-US" dirty="0" smtClean="0"/>
              <a:t> </a:t>
            </a:r>
            <a:r>
              <a:rPr lang="en-US" dirty="0" err="1" smtClean="0"/>
              <a:t>medicale</a:t>
            </a:r>
            <a:r>
              <a:rPr lang="en-US" dirty="0" smtClean="0"/>
              <a:t>, </a:t>
            </a:r>
            <a:r>
              <a:rPr lang="en-US" dirty="0" err="1" smtClean="0"/>
              <a:t>consumul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tipuri</a:t>
            </a:r>
            <a:r>
              <a:rPr lang="en-US" dirty="0" smtClean="0"/>
              <a:t> de </a:t>
            </a:r>
            <a:r>
              <a:rPr lang="en-US" dirty="0" err="1" smtClean="0"/>
              <a:t>alimente</a:t>
            </a:r>
            <a:r>
              <a:rPr lang="en-US" dirty="0" smtClean="0"/>
              <a:t>, </a:t>
            </a:r>
            <a:r>
              <a:rPr lang="en-US" dirty="0" err="1" smtClean="0"/>
              <a:t>utilizarea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produse</a:t>
            </a:r>
            <a:r>
              <a:rPr lang="en-US" dirty="0" smtClean="0"/>
              <a:t>, etc.).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Măsurarea</a:t>
            </a:r>
            <a:r>
              <a:rPr lang="en-US" b="1" dirty="0" smtClean="0"/>
              <a:t> </a:t>
            </a:r>
            <a:r>
              <a:rPr lang="en-US" b="1" dirty="0" err="1" smtClean="0"/>
              <a:t>asocierii</a:t>
            </a:r>
            <a:r>
              <a:rPr lang="en-US" b="1" dirty="0" smtClean="0"/>
              <a:t> se face </a:t>
            </a:r>
            <a:r>
              <a:rPr lang="en-US" b="1" dirty="0" err="1" smtClean="0"/>
              <a:t>prin</a:t>
            </a:r>
            <a:r>
              <a:rPr lang="en-US" b="1" dirty="0" smtClean="0"/>
              <a:t> </a:t>
            </a:r>
            <a:r>
              <a:rPr lang="en-US" b="1" dirty="0" err="1" smtClean="0"/>
              <a:t>coeficientul</a:t>
            </a:r>
            <a:r>
              <a:rPr lang="en-US" b="1" dirty="0" smtClean="0"/>
              <a:t> de </a:t>
            </a:r>
            <a:r>
              <a:rPr lang="en-US" b="1" dirty="0" err="1" smtClean="0"/>
              <a:t>corelaţie</a:t>
            </a:r>
            <a:r>
              <a:rPr lang="en-US" b="1" dirty="0" smtClean="0"/>
              <a:t>, </a:t>
            </a:r>
            <a:r>
              <a:rPr lang="en-US" b="1" i="1" dirty="0" smtClean="0"/>
              <a:t>r</a:t>
            </a:r>
            <a:r>
              <a:rPr lang="en-US" b="1" dirty="0" smtClean="0"/>
              <a:t>, care </a:t>
            </a:r>
            <a:r>
              <a:rPr lang="en-US" b="1" dirty="0" err="1" smtClean="0"/>
              <a:t>cuantifică</a:t>
            </a:r>
            <a:r>
              <a:rPr lang="en-US" b="1" dirty="0" smtClean="0"/>
              <a:t> </a:t>
            </a:r>
            <a:r>
              <a:rPr lang="en-US" b="1" dirty="0" err="1" smtClean="0"/>
              <a:t>existenţa</a:t>
            </a:r>
            <a:r>
              <a:rPr lang="en-US" b="1" dirty="0" smtClean="0"/>
              <a:t> </a:t>
            </a:r>
            <a:r>
              <a:rPr lang="en-US" b="1" dirty="0" err="1" smtClean="0"/>
              <a:t>unei</a:t>
            </a:r>
            <a:r>
              <a:rPr lang="en-US" b="1" dirty="0" smtClean="0"/>
              <a:t> </a:t>
            </a:r>
            <a:r>
              <a:rPr lang="en-US" b="1" dirty="0" err="1" smtClean="0"/>
              <a:t>relaţi</a:t>
            </a:r>
            <a:r>
              <a:rPr lang="en-US" b="1" dirty="0" smtClean="0"/>
              <a:t> </a:t>
            </a:r>
            <a:r>
              <a:rPr lang="en-US" b="1" dirty="0" err="1" smtClean="0"/>
              <a:t>liniare</a:t>
            </a:r>
            <a:r>
              <a:rPr lang="en-US" b="1" dirty="0" smtClean="0"/>
              <a:t> </a:t>
            </a:r>
            <a:r>
              <a:rPr lang="en-US" b="1" dirty="0" err="1" smtClean="0"/>
              <a:t>între</a:t>
            </a:r>
            <a:r>
              <a:rPr lang="en-US" b="1" dirty="0" smtClean="0"/>
              <a:t> </a:t>
            </a:r>
            <a:r>
              <a:rPr lang="en-US" b="1" dirty="0" err="1" smtClean="0"/>
              <a:t>expunere</a:t>
            </a:r>
            <a:r>
              <a:rPr lang="en-US" b="1" dirty="0" smtClean="0"/>
              <a:t> </a:t>
            </a:r>
            <a:r>
              <a:rPr lang="en-US" b="1" dirty="0" err="1" smtClean="0"/>
              <a:t>şi</a:t>
            </a:r>
            <a:r>
              <a:rPr lang="en-US" b="1" dirty="0" smtClean="0"/>
              <a:t> </a:t>
            </a:r>
            <a:r>
              <a:rPr lang="en-US" b="1" dirty="0" err="1" smtClean="0"/>
              <a:t>boală</a:t>
            </a:r>
            <a:r>
              <a:rPr lang="en-US" b="1" dirty="0" smtClean="0"/>
              <a:t>, </a:t>
            </a:r>
            <a:r>
              <a:rPr lang="en-US" b="1" dirty="0" err="1" smtClean="0"/>
              <a:t>respectiv</a:t>
            </a:r>
            <a:r>
              <a:rPr lang="en-US" b="1" dirty="0" smtClean="0"/>
              <a:t> </a:t>
            </a:r>
            <a:r>
              <a:rPr lang="en-US" b="1" dirty="0" err="1" smtClean="0"/>
              <a:t>dacă</a:t>
            </a:r>
            <a:r>
              <a:rPr lang="en-US" b="1" dirty="0" smtClean="0"/>
              <a:t> </a:t>
            </a:r>
            <a:r>
              <a:rPr lang="en-US" b="1" dirty="0" err="1" smtClean="0"/>
              <a:t>pentru</a:t>
            </a:r>
            <a:r>
              <a:rPr lang="en-US" b="1" dirty="0" smtClean="0"/>
              <a:t> </a:t>
            </a:r>
            <a:r>
              <a:rPr lang="en-US" b="1" dirty="0" err="1" smtClean="0"/>
              <a:t>modificări</a:t>
            </a:r>
            <a:r>
              <a:rPr lang="en-US" b="1" dirty="0" smtClean="0"/>
              <a:t> </a:t>
            </a:r>
            <a:r>
              <a:rPr lang="en-US" b="1" dirty="0" err="1" smtClean="0"/>
              <a:t>în</a:t>
            </a:r>
            <a:r>
              <a:rPr lang="en-US" b="1" dirty="0" smtClean="0"/>
              <a:t> </a:t>
            </a:r>
            <a:r>
              <a:rPr lang="en-US" b="1" dirty="0" err="1" smtClean="0"/>
              <a:t>nivelul</a:t>
            </a:r>
            <a:r>
              <a:rPr lang="en-US" b="1" dirty="0" smtClean="0"/>
              <a:t> de </a:t>
            </a:r>
            <a:r>
              <a:rPr lang="en-US" b="1" dirty="0" err="1" smtClean="0"/>
              <a:t>expunere</a:t>
            </a:r>
            <a:r>
              <a:rPr lang="en-US" b="1" dirty="0" smtClean="0"/>
              <a:t>, </a:t>
            </a:r>
            <a:r>
              <a:rPr lang="en-US" b="1" dirty="0" err="1" smtClean="0"/>
              <a:t>frecvenţa</a:t>
            </a:r>
            <a:r>
              <a:rPr lang="en-US" b="1" dirty="0" smtClean="0"/>
              <a:t> </a:t>
            </a:r>
            <a:r>
              <a:rPr lang="en-US" b="1" dirty="0" err="1" smtClean="0"/>
              <a:t>bolii</a:t>
            </a:r>
            <a:r>
              <a:rPr lang="en-US" b="1" dirty="0" smtClean="0"/>
              <a:t> </a:t>
            </a:r>
            <a:r>
              <a:rPr lang="en-US" b="1" dirty="0" err="1" smtClean="0"/>
              <a:t>scade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 </a:t>
            </a:r>
            <a:r>
              <a:rPr lang="en-US" b="1" dirty="0" err="1" smtClean="0"/>
              <a:t>creşte</a:t>
            </a:r>
            <a:r>
              <a:rPr lang="en-US" b="1" dirty="0" smtClean="0"/>
              <a:t> </a:t>
            </a:r>
            <a:r>
              <a:rPr lang="en-US" b="1" dirty="0" err="1" smtClean="0"/>
              <a:t>proporţional</a:t>
            </a:r>
            <a:r>
              <a:rPr lang="en-US" b="1" dirty="0" smtClean="0"/>
              <a:t>. </a:t>
            </a:r>
            <a:r>
              <a:rPr lang="en-US" b="1" dirty="0" err="1" smtClean="0"/>
              <a:t>Coeficientul</a:t>
            </a:r>
            <a:r>
              <a:rPr lang="en-US" b="1" dirty="0" smtClean="0"/>
              <a:t> de </a:t>
            </a:r>
            <a:r>
              <a:rPr lang="en-US" b="1" dirty="0" err="1" smtClean="0"/>
              <a:t>corelaţie</a:t>
            </a:r>
            <a:r>
              <a:rPr lang="en-US" b="1" dirty="0" smtClean="0"/>
              <a:t> </a:t>
            </a:r>
            <a:r>
              <a:rPr lang="en-US" b="1" dirty="0" err="1" smtClean="0"/>
              <a:t>poate</a:t>
            </a:r>
            <a:r>
              <a:rPr lang="en-US" b="1" dirty="0" smtClean="0"/>
              <a:t> </a:t>
            </a:r>
            <a:r>
              <a:rPr lang="en-US" b="1" dirty="0" err="1" smtClean="0"/>
              <a:t>să</a:t>
            </a:r>
            <a:r>
              <a:rPr lang="en-US" b="1" dirty="0" smtClean="0"/>
              <a:t> </a:t>
            </a:r>
            <a:r>
              <a:rPr lang="en-US" b="1" dirty="0" err="1" smtClean="0"/>
              <a:t>ia</a:t>
            </a:r>
            <a:r>
              <a:rPr lang="en-US" b="1" dirty="0" smtClean="0"/>
              <a:t> </a:t>
            </a:r>
            <a:r>
              <a:rPr lang="en-US" b="1" dirty="0" err="1" smtClean="0"/>
              <a:t>valori</a:t>
            </a:r>
            <a:r>
              <a:rPr lang="en-US" b="1" dirty="0" smtClean="0"/>
              <a:t> </a:t>
            </a:r>
            <a:r>
              <a:rPr lang="en-US" b="1" dirty="0" err="1" smtClean="0"/>
              <a:t>între</a:t>
            </a:r>
            <a:r>
              <a:rPr lang="en-US" b="1" dirty="0" smtClean="0"/>
              <a:t> +1 </a:t>
            </a:r>
            <a:r>
              <a:rPr lang="en-US" b="1" dirty="0" err="1" smtClean="0"/>
              <a:t>şi</a:t>
            </a:r>
            <a:r>
              <a:rPr lang="en-US" b="1" dirty="0" smtClean="0"/>
              <a:t> –1, </a:t>
            </a:r>
            <a:r>
              <a:rPr lang="en-US" b="1" dirty="0" err="1" smtClean="0"/>
              <a:t>funcţie</a:t>
            </a:r>
            <a:r>
              <a:rPr lang="en-US" b="1" dirty="0" smtClean="0"/>
              <a:t> de </a:t>
            </a:r>
            <a:r>
              <a:rPr lang="en-US" b="1" dirty="0" err="1" smtClean="0"/>
              <a:t>forţa</a:t>
            </a:r>
            <a:r>
              <a:rPr lang="en-US" b="1" dirty="0" smtClean="0"/>
              <a:t> de </a:t>
            </a:r>
            <a:r>
              <a:rPr lang="en-US" b="1" dirty="0" err="1" smtClean="0"/>
              <a:t>asociere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de </a:t>
            </a:r>
            <a:r>
              <a:rPr lang="en-US" dirty="0" err="1" smtClean="0"/>
              <a:t>variaţia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sens</a:t>
            </a:r>
            <a:r>
              <a:rPr lang="en-US" dirty="0" smtClean="0"/>
              <a:t> </a:t>
            </a:r>
            <a:r>
              <a:rPr lang="en-US" dirty="0" err="1" smtClean="0"/>
              <a:t>pozitiv</a:t>
            </a:r>
            <a:r>
              <a:rPr lang="en-US" dirty="0" smtClean="0"/>
              <a:t> a </a:t>
            </a:r>
            <a:r>
              <a:rPr lang="en-US" dirty="0" err="1" smtClean="0"/>
              <a:t>lui</a:t>
            </a:r>
            <a:r>
              <a:rPr lang="en-US" dirty="0" smtClean="0"/>
              <a:t> x care </a:t>
            </a:r>
            <a:r>
              <a:rPr lang="en-US" dirty="0" err="1" smtClean="0"/>
              <a:t>pote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determine o </a:t>
            </a:r>
            <a:r>
              <a:rPr lang="en-US" dirty="0" err="1" smtClean="0"/>
              <a:t>modificare</a:t>
            </a:r>
            <a:r>
              <a:rPr lang="en-US" dirty="0" smtClean="0"/>
              <a:t> </a:t>
            </a:r>
            <a:r>
              <a:rPr lang="en-US" dirty="0" err="1" smtClean="0"/>
              <a:t>pozitivă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negativă</a:t>
            </a:r>
            <a:r>
              <a:rPr lang="en-US" dirty="0" smtClean="0"/>
              <a:t> a </a:t>
            </a:r>
            <a:r>
              <a:rPr lang="en-US" dirty="0" err="1" smtClean="0"/>
              <a:t>lui</a:t>
            </a:r>
            <a:r>
              <a:rPr lang="en-US" dirty="0" smtClean="0"/>
              <a:t> y. </a:t>
            </a:r>
            <a:r>
              <a:rPr lang="en-US" dirty="0" err="1" smtClean="0"/>
              <a:t>Valoarea</a:t>
            </a:r>
            <a:r>
              <a:rPr lang="en-US" dirty="0" smtClean="0"/>
              <a:t> </a:t>
            </a:r>
            <a:r>
              <a:rPr lang="en-US" dirty="0" err="1" smtClean="0"/>
              <a:t>coeficientului</a:t>
            </a:r>
            <a:r>
              <a:rPr lang="en-US" dirty="0" smtClean="0"/>
              <a:t> de </a:t>
            </a:r>
            <a:r>
              <a:rPr lang="en-US" dirty="0" err="1" smtClean="0"/>
              <a:t>corelaţie</a:t>
            </a:r>
            <a:r>
              <a:rPr lang="en-US" dirty="0" smtClean="0"/>
              <a:t> de </a:t>
            </a:r>
          </a:p>
          <a:p>
            <a:pPr lvl="0"/>
            <a:r>
              <a:rPr lang="en-US" dirty="0" smtClean="0"/>
              <a:t>0 </a:t>
            </a:r>
            <a:r>
              <a:rPr lang="en-US" dirty="0" err="1" smtClean="0"/>
              <a:t>înseamnă</a:t>
            </a:r>
            <a:r>
              <a:rPr lang="en-US" dirty="0" smtClean="0"/>
              <a:t> </a:t>
            </a:r>
            <a:r>
              <a:rPr lang="en-US" dirty="0" err="1" smtClean="0"/>
              <a:t>lipsa</a:t>
            </a:r>
            <a:r>
              <a:rPr lang="en-US" dirty="0" smtClean="0"/>
              <a:t> </a:t>
            </a:r>
            <a:r>
              <a:rPr lang="en-US" dirty="0" err="1" smtClean="0"/>
              <a:t>legăturii</a:t>
            </a:r>
            <a:r>
              <a:rPr lang="en-US" dirty="0" smtClean="0"/>
              <a:t> </a:t>
            </a:r>
            <a:r>
              <a:rPr lang="en-US" dirty="0" err="1" smtClean="0"/>
              <a:t>între</a:t>
            </a:r>
            <a:r>
              <a:rPr lang="en-US" dirty="0" smtClean="0"/>
              <a:t> </a:t>
            </a:r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 smtClean="0"/>
              <a:t>două</a:t>
            </a:r>
            <a:r>
              <a:rPr lang="en-US" dirty="0" smtClean="0"/>
              <a:t> </a:t>
            </a:r>
            <a:r>
              <a:rPr lang="en-US" dirty="0" err="1" smtClean="0"/>
              <a:t>variabile</a:t>
            </a:r>
            <a:r>
              <a:rPr lang="en-US" dirty="0" smtClean="0"/>
              <a:t>, </a:t>
            </a:r>
          </a:p>
          <a:p>
            <a:pPr lvl="0"/>
            <a:r>
              <a:rPr lang="en-US" dirty="0" err="1" smtClean="0"/>
              <a:t>valoarea</a:t>
            </a:r>
            <a:r>
              <a:rPr lang="en-US" dirty="0" smtClean="0"/>
              <a:t> de +1 </a:t>
            </a:r>
            <a:r>
              <a:rPr lang="en-US" dirty="0" err="1" smtClean="0"/>
              <a:t>înseamnă</a:t>
            </a:r>
            <a:r>
              <a:rPr lang="en-US" dirty="0" smtClean="0"/>
              <a:t> o </a:t>
            </a:r>
            <a:r>
              <a:rPr lang="en-US" dirty="0" err="1" smtClean="0"/>
              <a:t>corelaţie</a:t>
            </a:r>
            <a:r>
              <a:rPr lang="en-US" dirty="0" smtClean="0"/>
              <a:t> </a:t>
            </a:r>
            <a:r>
              <a:rPr lang="en-US" dirty="0" err="1" smtClean="0"/>
              <a:t>pozitivă</a:t>
            </a:r>
            <a:r>
              <a:rPr lang="en-US" dirty="0" smtClean="0"/>
              <a:t> </a:t>
            </a:r>
            <a:r>
              <a:rPr lang="en-US" dirty="0" err="1" smtClean="0"/>
              <a:t>perfectă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valoarea</a:t>
            </a:r>
            <a:r>
              <a:rPr lang="en-US" dirty="0" smtClean="0"/>
              <a:t> de –1 o </a:t>
            </a:r>
            <a:r>
              <a:rPr lang="en-US" dirty="0" err="1" smtClean="0"/>
              <a:t>corelaţie</a:t>
            </a:r>
            <a:r>
              <a:rPr lang="en-US" dirty="0" smtClean="0"/>
              <a:t> </a:t>
            </a:r>
            <a:r>
              <a:rPr lang="en-US" dirty="0" err="1" smtClean="0"/>
              <a:t>negativă</a:t>
            </a:r>
            <a:r>
              <a:rPr lang="en-US" dirty="0" smtClean="0"/>
              <a:t> </a:t>
            </a:r>
            <a:r>
              <a:rPr lang="en-US" dirty="0" err="1" smtClean="0"/>
              <a:t>perfectă</a:t>
            </a:r>
            <a:r>
              <a:rPr lang="en-US" dirty="0" smtClean="0"/>
              <a:t> (Fig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Valoarea</a:t>
            </a:r>
            <a:r>
              <a:rPr lang="en-US" dirty="0" smtClean="0"/>
              <a:t> </a:t>
            </a:r>
            <a:r>
              <a:rPr lang="en-US" dirty="0" err="1" smtClean="0"/>
              <a:t>coeficientului</a:t>
            </a:r>
            <a:r>
              <a:rPr lang="en-US" dirty="0" smtClean="0"/>
              <a:t> de </a:t>
            </a:r>
            <a:r>
              <a:rPr lang="en-US" dirty="0" err="1" smtClean="0"/>
              <a:t>corelaţie</a:t>
            </a:r>
            <a:r>
              <a:rPr lang="en-US" dirty="0" smtClean="0"/>
              <a:t> </a:t>
            </a:r>
            <a:r>
              <a:rPr lang="ro-RO" dirty="0" smtClean="0"/>
              <a:t>de </a:t>
            </a:r>
            <a:r>
              <a:rPr lang="en-US" dirty="0" smtClean="0"/>
              <a:t>0 </a:t>
            </a:r>
            <a:r>
              <a:rPr lang="en-US" dirty="0" err="1" smtClean="0"/>
              <a:t>înseamnă</a:t>
            </a:r>
            <a:r>
              <a:rPr lang="en-US" dirty="0" smtClean="0"/>
              <a:t> </a:t>
            </a:r>
            <a:r>
              <a:rPr lang="en-US" dirty="0" err="1" smtClean="0"/>
              <a:t>lipsa</a:t>
            </a:r>
            <a:r>
              <a:rPr lang="en-US" dirty="0" smtClean="0"/>
              <a:t> </a:t>
            </a:r>
            <a:r>
              <a:rPr lang="en-US" dirty="0" err="1" smtClean="0"/>
              <a:t>legăturii</a:t>
            </a:r>
            <a:r>
              <a:rPr lang="en-US" dirty="0" smtClean="0"/>
              <a:t> </a:t>
            </a:r>
            <a:r>
              <a:rPr lang="en-US" dirty="0" err="1" smtClean="0"/>
              <a:t>între</a:t>
            </a:r>
            <a:r>
              <a:rPr lang="en-US" dirty="0" smtClean="0"/>
              <a:t> </a:t>
            </a:r>
            <a:r>
              <a:rPr lang="en-US" dirty="0" err="1" smtClean="0"/>
              <a:t>cele</a:t>
            </a:r>
            <a:r>
              <a:rPr lang="en-US" dirty="0" smtClean="0"/>
              <a:t> </a:t>
            </a:r>
            <a:r>
              <a:rPr lang="en-US" dirty="0" err="1" smtClean="0"/>
              <a:t>două</a:t>
            </a:r>
            <a:r>
              <a:rPr lang="en-US" dirty="0" smtClean="0"/>
              <a:t> </a:t>
            </a:r>
            <a:r>
              <a:rPr lang="en-US" dirty="0" err="1" smtClean="0"/>
              <a:t>variabile</a:t>
            </a:r>
            <a:endParaRPr lang="en-US" dirty="0" smtClean="0"/>
          </a:p>
          <a:p>
            <a:pPr lvl="0"/>
            <a:r>
              <a:rPr lang="en-US" dirty="0" err="1" smtClean="0"/>
              <a:t>valoarea</a:t>
            </a:r>
            <a:r>
              <a:rPr lang="en-US" dirty="0" smtClean="0"/>
              <a:t> de +1 </a:t>
            </a:r>
            <a:r>
              <a:rPr lang="en-US" dirty="0" err="1" smtClean="0"/>
              <a:t>înseamnă</a:t>
            </a:r>
            <a:r>
              <a:rPr lang="en-US" dirty="0" smtClean="0"/>
              <a:t> o </a:t>
            </a:r>
            <a:r>
              <a:rPr lang="en-US" dirty="0" err="1" smtClean="0"/>
              <a:t>corelaţie</a:t>
            </a:r>
            <a:r>
              <a:rPr lang="en-US" dirty="0" smtClean="0"/>
              <a:t> </a:t>
            </a:r>
            <a:r>
              <a:rPr lang="en-US" dirty="0" err="1" smtClean="0"/>
              <a:t>pozitivă</a:t>
            </a:r>
            <a:r>
              <a:rPr lang="en-US" dirty="0" smtClean="0"/>
              <a:t> </a:t>
            </a:r>
            <a:r>
              <a:rPr lang="en-US" dirty="0" err="1" smtClean="0"/>
              <a:t>perfectă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valoarea</a:t>
            </a:r>
            <a:r>
              <a:rPr lang="en-US" dirty="0" smtClean="0"/>
              <a:t> de –1 o </a:t>
            </a:r>
            <a:r>
              <a:rPr lang="en-US" dirty="0" err="1" smtClean="0"/>
              <a:t>corelaţie</a:t>
            </a:r>
            <a:r>
              <a:rPr lang="en-US" dirty="0" smtClean="0"/>
              <a:t> </a:t>
            </a:r>
            <a:r>
              <a:rPr lang="en-US" dirty="0" err="1" smtClean="0"/>
              <a:t>negativă</a:t>
            </a:r>
            <a:r>
              <a:rPr lang="en-US" dirty="0" smtClean="0"/>
              <a:t> </a:t>
            </a:r>
            <a:r>
              <a:rPr lang="en-US" dirty="0" err="1" smtClean="0"/>
              <a:t>perfectă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Funcţie</a:t>
            </a:r>
            <a:r>
              <a:rPr lang="en-US" dirty="0" smtClean="0"/>
              <a:t> de </a:t>
            </a:r>
            <a:r>
              <a:rPr lang="en-US" dirty="0" err="1" smtClean="0"/>
              <a:t>valoarea</a:t>
            </a:r>
            <a:r>
              <a:rPr lang="en-US" dirty="0" smtClean="0"/>
              <a:t> </a:t>
            </a:r>
            <a:r>
              <a:rPr lang="en-US" dirty="0" err="1" smtClean="0"/>
              <a:t>coeficientului</a:t>
            </a:r>
            <a:r>
              <a:rPr lang="en-US" dirty="0" smtClean="0"/>
              <a:t> de </a:t>
            </a:r>
            <a:r>
              <a:rPr lang="en-US" dirty="0" err="1" smtClean="0"/>
              <a:t>corelaţie</a:t>
            </a:r>
            <a:r>
              <a:rPr lang="en-US" dirty="0" smtClean="0"/>
              <a:t> </a:t>
            </a:r>
            <a:r>
              <a:rPr lang="en-US" dirty="0" err="1" smtClean="0"/>
              <a:t>gradul</a:t>
            </a:r>
            <a:r>
              <a:rPr lang="en-US" dirty="0" smtClean="0"/>
              <a:t> </a:t>
            </a:r>
            <a:r>
              <a:rPr lang="en-US" dirty="0" err="1" smtClean="0"/>
              <a:t>asocierii</a:t>
            </a:r>
            <a:r>
              <a:rPr lang="en-US" dirty="0" smtClean="0"/>
              <a:t>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fie </a:t>
            </a:r>
            <a:r>
              <a:rPr lang="en-US" dirty="0" err="1" smtClean="0"/>
              <a:t>apreciat</a:t>
            </a:r>
            <a:r>
              <a:rPr lang="en-US" dirty="0" smtClean="0"/>
              <a:t> ca </a:t>
            </a:r>
            <a:r>
              <a:rPr lang="en-US" dirty="0" err="1" smtClean="0"/>
              <a:t>fiind</a:t>
            </a:r>
            <a:r>
              <a:rPr lang="en-US" dirty="0" smtClean="0"/>
              <a:t> </a:t>
            </a:r>
            <a:r>
              <a:rPr lang="en-US" dirty="0" err="1" smtClean="0"/>
              <a:t>puternic</a:t>
            </a:r>
            <a:r>
              <a:rPr lang="en-US" dirty="0" smtClean="0"/>
              <a:t>, </a:t>
            </a:r>
            <a:r>
              <a:rPr lang="en-US" dirty="0" err="1" smtClean="0"/>
              <a:t>moderat</a:t>
            </a:r>
            <a:r>
              <a:rPr lang="en-US" dirty="0" smtClean="0"/>
              <a:t>, slab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neglijabil</a:t>
            </a:r>
            <a:endParaRPr lang="ro-RO" dirty="0" smtClean="0"/>
          </a:p>
          <a:p>
            <a:pPr>
              <a:buNone/>
            </a:pPr>
            <a:r>
              <a:rPr lang="ro-RO" dirty="0" smtClean="0"/>
              <a:t>- 0,8-1- asociere puternică</a:t>
            </a:r>
          </a:p>
          <a:p>
            <a:pPr>
              <a:buNone/>
            </a:pPr>
            <a:r>
              <a:rPr lang="ro-RO" dirty="0" smtClean="0"/>
              <a:t>- 0,5-0,8- asociere moderată</a:t>
            </a:r>
          </a:p>
          <a:p>
            <a:pPr>
              <a:buNone/>
            </a:pPr>
            <a:r>
              <a:rPr lang="ro-RO" dirty="0" smtClean="0"/>
              <a:t>- 0,2-0,5- asociere slabă</a:t>
            </a:r>
          </a:p>
          <a:p>
            <a:pPr>
              <a:buNone/>
            </a:pPr>
            <a:r>
              <a:rPr lang="ro-RO" dirty="0" smtClean="0"/>
              <a:t>- 0-0,02- asociere neglijabilă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 err="1" smtClean="0"/>
              <a:t>Avantajele</a:t>
            </a:r>
            <a:r>
              <a:rPr lang="ro-RO" b="1" cap="all" dirty="0" smtClean="0"/>
              <a:t> s.e.ecologice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US" b="1" dirty="0" err="1" smtClean="0"/>
              <a:t>rapiditatea</a:t>
            </a:r>
            <a:r>
              <a:rPr lang="en-US" b="1" dirty="0" smtClean="0"/>
              <a:t>, </a:t>
            </a:r>
            <a:endParaRPr lang="en-US" dirty="0" smtClean="0"/>
          </a:p>
          <a:p>
            <a:pPr lvl="0"/>
            <a:r>
              <a:rPr lang="en-US" b="1" dirty="0" err="1" smtClean="0"/>
              <a:t>uşurinţa</a:t>
            </a:r>
            <a:r>
              <a:rPr lang="en-US" b="1" dirty="0" smtClean="0"/>
              <a:t> </a:t>
            </a:r>
            <a:r>
              <a:rPr lang="en-US" b="1" dirty="0" err="1" smtClean="0"/>
              <a:t>realizării</a:t>
            </a:r>
            <a:r>
              <a:rPr lang="en-US" b="1" dirty="0" smtClean="0"/>
              <a:t> </a:t>
            </a:r>
            <a:endParaRPr lang="en-US" dirty="0" smtClean="0"/>
          </a:p>
          <a:p>
            <a:pPr lvl="0"/>
            <a:r>
              <a:rPr lang="en-US" b="1" dirty="0" err="1" smtClean="0"/>
              <a:t>costul</a:t>
            </a:r>
            <a:r>
              <a:rPr lang="en-US" b="1" dirty="0" smtClean="0"/>
              <a:t> </a:t>
            </a:r>
            <a:r>
              <a:rPr lang="en-US" b="1" dirty="0" err="1" smtClean="0"/>
              <a:t>redus</a:t>
            </a:r>
            <a:r>
              <a:rPr lang="en-US" b="1" dirty="0" smtClean="0"/>
              <a:t>.</a:t>
            </a:r>
            <a:r>
              <a:rPr lang="en-US" dirty="0" smtClean="0"/>
              <a:t> </a:t>
            </a:r>
          </a:p>
          <a:p>
            <a:pPr lvl="0">
              <a:buNone/>
            </a:pPr>
            <a:r>
              <a:rPr lang="en-US" dirty="0" err="1" smtClean="0"/>
              <a:t>Corelarea</a:t>
            </a:r>
            <a:r>
              <a:rPr lang="en-US" dirty="0" smtClean="0"/>
              <a:t> </a:t>
            </a:r>
            <a:r>
              <a:rPr lang="en-US" dirty="0" err="1" smtClean="0"/>
              <a:t>acestor</a:t>
            </a:r>
            <a:r>
              <a:rPr lang="en-US" dirty="0" smtClean="0"/>
              <a:t> date se face cu </a:t>
            </a:r>
            <a:r>
              <a:rPr lang="en-US" dirty="0" err="1" smtClean="0"/>
              <a:t>ratele</a:t>
            </a:r>
            <a:r>
              <a:rPr lang="en-US" dirty="0" smtClean="0"/>
              <a:t> de </a:t>
            </a:r>
            <a:r>
              <a:rPr lang="en-US" dirty="0" err="1" smtClean="0"/>
              <a:t>incidenţă</a:t>
            </a:r>
            <a:r>
              <a:rPr lang="en-US" dirty="0" smtClean="0"/>
              <a:t>, </a:t>
            </a:r>
            <a:r>
              <a:rPr lang="en-US" dirty="0" err="1" smtClean="0"/>
              <a:t>mortalitate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utilizarea</a:t>
            </a:r>
            <a:r>
              <a:rPr lang="en-US" dirty="0" smtClean="0"/>
              <a:t> de </a:t>
            </a:r>
            <a:r>
              <a:rPr lang="en-US" dirty="0" err="1" smtClean="0"/>
              <a:t>servicii</a:t>
            </a:r>
            <a:r>
              <a:rPr lang="en-US" dirty="0" smtClean="0"/>
              <a:t> de </a:t>
            </a:r>
            <a:r>
              <a:rPr lang="en-US" dirty="0" err="1" smtClean="0"/>
              <a:t>sănătate</a:t>
            </a:r>
            <a:r>
              <a:rPr lang="en-US" dirty="0" smtClean="0"/>
              <a:t> </a:t>
            </a:r>
            <a:r>
              <a:rPr lang="en-US" dirty="0" err="1" smtClean="0"/>
              <a:t>fiind</a:t>
            </a:r>
            <a:r>
              <a:rPr lang="en-US" dirty="0" smtClean="0"/>
              <a:t> </a:t>
            </a:r>
            <a:r>
              <a:rPr lang="en-US" dirty="0" err="1" smtClean="0"/>
              <a:t>frecvent</a:t>
            </a:r>
            <a:r>
              <a:rPr lang="en-US" dirty="0" smtClean="0"/>
              <a:t> </a:t>
            </a:r>
            <a:r>
              <a:rPr lang="en-US" dirty="0" err="1" smtClean="0"/>
              <a:t>primul</a:t>
            </a:r>
            <a:r>
              <a:rPr lang="en-US" dirty="0" smtClean="0"/>
              <a:t> pas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investigarea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posibile</a:t>
            </a:r>
            <a:r>
              <a:rPr lang="en-US" dirty="0" smtClean="0"/>
              <a:t> </a:t>
            </a:r>
            <a:r>
              <a:rPr lang="en-US" dirty="0" err="1" smtClean="0"/>
              <a:t>asocieri</a:t>
            </a:r>
            <a:r>
              <a:rPr lang="en-US" dirty="0" smtClean="0"/>
              <a:t> </a:t>
            </a:r>
            <a:r>
              <a:rPr lang="en-US" dirty="0" err="1" smtClean="0"/>
              <a:t>între</a:t>
            </a:r>
            <a:r>
              <a:rPr lang="en-US" dirty="0" smtClean="0"/>
              <a:t> o </a:t>
            </a:r>
            <a:r>
              <a:rPr lang="en-US" dirty="0" err="1" smtClean="0"/>
              <a:t>expunere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o </a:t>
            </a:r>
            <a:r>
              <a:rPr lang="en-US" dirty="0" err="1" smtClean="0"/>
              <a:t>boală</a:t>
            </a:r>
            <a:r>
              <a:rPr lang="en-US" dirty="0" smtClean="0"/>
              <a:t>. 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all" dirty="0" err="1" smtClean="0"/>
              <a:t>dezavantajE</a:t>
            </a:r>
            <a:r>
              <a:rPr lang="ro-RO" b="1" cap="all" dirty="0" smtClean="0"/>
              <a:t> se ecologice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b="1" dirty="0" smtClean="0"/>
          </a:p>
          <a:p>
            <a:pPr lvl="0"/>
            <a:r>
              <a:rPr lang="en-US" b="1" dirty="0" smtClean="0"/>
              <a:t>nu au </a:t>
            </a:r>
            <a:r>
              <a:rPr lang="en-US" b="1" dirty="0" err="1" smtClean="0"/>
              <a:t>abilitatea</a:t>
            </a:r>
            <a:r>
              <a:rPr lang="en-US" b="1" dirty="0" smtClean="0"/>
              <a:t> </a:t>
            </a:r>
            <a:r>
              <a:rPr lang="en-US" b="1" dirty="0" err="1" smtClean="0"/>
              <a:t>corelării</a:t>
            </a:r>
            <a:r>
              <a:rPr lang="en-US" b="1" dirty="0" smtClean="0"/>
              <a:t> </a:t>
            </a:r>
            <a:r>
              <a:rPr lang="en-US" b="1" dirty="0" err="1" smtClean="0"/>
              <a:t>expunerii</a:t>
            </a:r>
            <a:r>
              <a:rPr lang="en-US" b="1" dirty="0" smtClean="0"/>
              <a:t> cu </a:t>
            </a:r>
            <a:r>
              <a:rPr lang="en-US" b="1" dirty="0" err="1" smtClean="0"/>
              <a:t>boala</a:t>
            </a:r>
            <a:r>
              <a:rPr lang="en-US" b="1" dirty="0" smtClean="0"/>
              <a:t> la </a:t>
            </a:r>
            <a:r>
              <a:rPr lang="en-US" b="1" dirty="0" err="1" smtClean="0"/>
              <a:t>anumiţi</a:t>
            </a:r>
            <a:r>
              <a:rPr lang="en-US" b="1" dirty="0" smtClean="0"/>
              <a:t> </a:t>
            </a:r>
            <a:r>
              <a:rPr lang="en-US" b="1" dirty="0" err="1" smtClean="0"/>
              <a:t>indivizi</a:t>
            </a:r>
            <a:r>
              <a:rPr lang="en-US" dirty="0" smtClean="0"/>
              <a:t>,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faptul</a:t>
            </a:r>
            <a:r>
              <a:rPr lang="en-US" dirty="0" smtClean="0"/>
              <a:t> </a:t>
            </a:r>
            <a:r>
              <a:rPr lang="en-US" dirty="0" err="1" smtClean="0"/>
              <a:t>că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se </a:t>
            </a:r>
            <a:r>
              <a:rPr lang="en-US" dirty="0" err="1" smtClean="0"/>
              <a:t>referă</a:t>
            </a:r>
            <a:r>
              <a:rPr lang="en-US" dirty="0" smtClean="0"/>
              <a:t> la </a:t>
            </a:r>
            <a:r>
              <a:rPr lang="en-US" dirty="0" err="1" smtClean="0"/>
              <a:t>populaţia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întregime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degrabă</a:t>
            </a:r>
            <a:r>
              <a:rPr lang="en-US" dirty="0" smtClean="0"/>
              <a:t> </a:t>
            </a:r>
            <a:r>
              <a:rPr lang="en-US" dirty="0" err="1" smtClean="0"/>
              <a:t>decât</a:t>
            </a:r>
            <a:r>
              <a:rPr lang="en-US" dirty="0" smtClean="0"/>
              <a:t> la </a:t>
            </a:r>
            <a:r>
              <a:rPr lang="en-US" dirty="0" err="1" smtClean="0"/>
              <a:t>indivizi</a:t>
            </a:r>
            <a:r>
              <a:rPr lang="en-US" dirty="0" smtClean="0"/>
              <a:t>. </a:t>
            </a:r>
          </a:p>
          <a:p>
            <a:pPr lvl="0"/>
            <a:r>
              <a:rPr lang="en-US" b="1" dirty="0" err="1" smtClean="0"/>
              <a:t>măsurarea</a:t>
            </a:r>
            <a:r>
              <a:rPr lang="en-US" b="1" dirty="0" smtClean="0"/>
              <a:t> </a:t>
            </a:r>
            <a:r>
              <a:rPr lang="en-US" b="1" dirty="0" err="1" smtClean="0"/>
              <a:t>concomitentă</a:t>
            </a:r>
            <a:r>
              <a:rPr lang="en-US" b="1" dirty="0" smtClean="0"/>
              <a:t> a </a:t>
            </a:r>
            <a:r>
              <a:rPr lang="en-US" b="1" dirty="0" err="1" smtClean="0"/>
              <a:t>bolii</a:t>
            </a:r>
            <a:r>
              <a:rPr lang="en-US" b="1" dirty="0" smtClean="0"/>
              <a:t> cu </a:t>
            </a:r>
            <a:r>
              <a:rPr lang="en-US" b="1" dirty="0" err="1" smtClean="0"/>
              <a:t>expunerea</a:t>
            </a:r>
            <a:r>
              <a:rPr lang="en-US" dirty="0" smtClean="0"/>
              <a:t>, </a:t>
            </a:r>
            <a:r>
              <a:rPr lang="en-US" dirty="0" err="1" smtClean="0"/>
              <a:t>astfel</a:t>
            </a:r>
            <a:r>
              <a:rPr lang="en-US" dirty="0" smtClean="0"/>
              <a:t> </a:t>
            </a:r>
            <a:r>
              <a:rPr lang="en-US" dirty="0" err="1" smtClean="0"/>
              <a:t>că</a:t>
            </a:r>
            <a:r>
              <a:rPr lang="en-US" dirty="0" smtClean="0"/>
              <a:t> nu se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determina</a:t>
            </a:r>
            <a:r>
              <a:rPr lang="en-US" dirty="0" smtClean="0"/>
              <a:t> </a:t>
            </a:r>
            <a:r>
              <a:rPr lang="en-US" dirty="0" err="1" smtClean="0"/>
              <a:t>dacă</a:t>
            </a:r>
            <a:r>
              <a:rPr lang="en-US" dirty="0" smtClean="0"/>
              <a:t> </a:t>
            </a:r>
            <a:r>
              <a:rPr lang="en-US" dirty="0" err="1" smtClean="0"/>
              <a:t>aceasta</a:t>
            </a:r>
            <a:r>
              <a:rPr lang="en-US" dirty="0" smtClean="0"/>
              <a:t> precede </a:t>
            </a:r>
            <a:r>
              <a:rPr lang="en-US" dirty="0" err="1" smtClean="0"/>
              <a:t>dezvoltatea</a:t>
            </a:r>
            <a:r>
              <a:rPr lang="en-US" dirty="0" smtClean="0"/>
              <a:t> </a:t>
            </a:r>
            <a:r>
              <a:rPr lang="en-US" dirty="0" err="1" smtClean="0"/>
              <a:t>bolii</a:t>
            </a:r>
            <a:r>
              <a:rPr lang="en-US" dirty="0" smtClean="0"/>
              <a:t>, </a:t>
            </a:r>
            <a:r>
              <a:rPr lang="en-US" dirty="0" err="1" smtClean="0"/>
              <a:t>ceea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sugera</a:t>
            </a:r>
            <a:r>
              <a:rPr lang="en-US" dirty="0" smtClean="0"/>
              <a:t> </a:t>
            </a:r>
            <a:r>
              <a:rPr lang="en-US" dirty="0" err="1" smtClean="0"/>
              <a:t>rolul</a:t>
            </a:r>
            <a:r>
              <a:rPr lang="en-US" dirty="0" smtClean="0"/>
              <a:t> etiologic,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dacă</a:t>
            </a:r>
            <a:r>
              <a:rPr lang="en-US" dirty="0" smtClean="0"/>
              <a:t> de </a:t>
            </a:r>
            <a:r>
              <a:rPr lang="en-US" dirty="0" err="1" smtClean="0"/>
              <a:t>fapt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rezultatul</a:t>
            </a:r>
            <a:r>
              <a:rPr lang="en-US" dirty="0" smtClean="0"/>
              <a:t> </a:t>
            </a:r>
            <a:r>
              <a:rPr lang="en-US" dirty="0" err="1" smtClean="0"/>
              <a:t>modificărilor</a:t>
            </a:r>
            <a:r>
              <a:rPr lang="en-US" dirty="0" smtClean="0"/>
              <a:t> generate de </a:t>
            </a:r>
            <a:r>
              <a:rPr lang="en-US" dirty="0" err="1" smtClean="0"/>
              <a:t>prezenţa</a:t>
            </a:r>
            <a:r>
              <a:rPr lang="en-US" dirty="0" smtClean="0"/>
              <a:t> </a:t>
            </a:r>
            <a:r>
              <a:rPr lang="en-US" dirty="0" err="1" smtClean="0"/>
              <a:t>bolii</a:t>
            </a:r>
            <a:r>
              <a:rPr lang="en-US" dirty="0" smtClean="0"/>
              <a:t>. </a:t>
            </a:r>
          </a:p>
          <a:p>
            <a:pPr lvl="0"/>
            <a:r>
              <a:rPr lang="en-US" b="1" dirty="0" err="1" smtClean="0"/>
              <a:t>reprezintă</a:t>
            </a:r>
            <a:r>
              <a:rPr lang="en-US" b="1" dirty="0" smtClean="0"/>
              <a:t> </a:t>
            </a:r>
            <a:r>
              <a:rPr lang="en-US" b="1" dirty="0" err="1" smtClean="0"/>
              <a:t>nivelul</a:t>
            </a:r>
            <a:r>
              <a:rPr lang="en-US" b="1" dirty="0" smtClean="0"/>
              <a:t> </a:t>
            </a:r>
            <a:r>
              <a:rPr lang="en-US" b="1" dirty="0" err="1" smtClean="0"/>
              <a:t>mediu</a:t>
            </a:r>
            <a:r>
              <a:rPr lang="en-US" b="1" dirty="0" smtClean="0"/>
              <a:t> al </a:t>
            </a:r>
            <a:r>
              <a:rPr lang="en-US" b="1" dirty="0" err="1" smtClean="0"/>
              <a:t>expunerii</a:t>
            </a:r>
            <a:r>
              <a:rPr lang="en-US" dirty="0" smtClean="0"/>
              <a:t> (nu </a:t>
            </a:r>
            <a:r>
              <a:rPr lang="en-US" dirty="0" err="1" smtClean="0"/>
              <a:t>reprezintă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 </a:t>
            </a:r>
            <a:r>
              <a:rPr lang="en-US" dirty="0" err="1" smtClean="0"/>
              <a:t>individuale</a:t>
            </a:r>
            <a:r>
              <a:rPr lang="en-US" dirty="0" smtClean="0"/>
              <a:t> </a:t>
            </a:r>
            <a:r>
              <a:rPr lang="en-US" dirty="0" err="1" smtClean="0"/>
              <a:t>actuale</a:t>
            </a:r>
            <a:r>
              <a:rPr lang="en-US" dirty="0" smtClean="0"/>
              <a:t>) </a:t>
            </a:r>
            <a:r>
              <a:rPr lang="en-US" dirty="0" err="1" smtClean="0"/>
              <a:t>iar</a:t>
            </a:r>
            <a:r>
              <a:rPr lang="en-US" dirty="0" smtClean="0"/>
              <a:t> </a:t>
            </a:r>
            <a:r>
              <a:rPr lang="en-US" dirty="0" err="1" smtClean="0"/>
              <a:t>asocierea</a:t>
            </a:r>
            <a:r>
              <a:rPr lang="en-US" dirty="0" smtClean="0"/>
              <a:t> </a:t>
            </a:r>
            <a:r>
              <a:rPr lang="en-US" dirty="0" err="1" smtClean="0"/>
              <a:t>liniară</a:t>
            </a:r>
            <a:r>
              <a:rPr lang="en-US" dirty="0" smtClean="0"/>
              <a:t> </a:t>
            </a:r>
            <a:r>
              <a:rPr lang="en-US" dirty="0" err="1" smtClean="0"/>
              <a:t>pozitivă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negativă</a:t>
            </a:r>
            <a:r>
              <a:rPr lang="en-US" dirty="0" smtClean="0"/>
              <a:t>,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</a:t>
            </a:r>
            <a:r>
              <a:rPr lang="en-US" dirty="0" err="1" smtClean="0"/>
              <a:t>mascheze</a:t>
            </a:r>
            <a:r>
              <a:rPr lang="en-US" dirty="0" smtClean="0"/>
              <a:t> o </a:t>
            </a:r>
            <a:r>
              <a:rPr lang="en-US" dirty="0" err="1" smtClean="0"/>
              <a:t>relaţie</a:t>
            </a:r>
            <a:r>
              <a:rPr lang="en-US" dirty="0" smtClean="0"/>
              <a:t> </a:t>
            </a:r>
            <a:r>
              <a:rPr lang="en-US" dirty="0" err="1" smtClean="0"/>
              <a:t>complexă</a:t>
            </a:r>
            <a:r>
              <a:rPr lang="en-US" dirty="0" smtClean="0"/>
              <a:t> </a:t>
            </a:r>
            <a:r>
              <a:rPr lang="en-US" dirty="0" err="1" smtClean="0"/>
              <a:t>între</a:t>
            </a:r>
            <a:r>
              <a:rPr lang="en-US" dirty="0" smtClean="0"/>
              <a:t> </a:t>
            </a:r>
            <a:r>
              <a:rPr lang="en-US" dirty="0" err="1" smtClean="0"/>
              <a:t>expunere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boală</a:t>
            </a:r>
            <a:r>
              <a:rPr lang="en-US" dirty="0" smtClean="0"/>
              <a:t> (</a:t>
            </a:r>
            <a:r>
              <a:rPr lang="en-US" dirty="0" err="1" smtClean="0"/>
              <a:t>relaţie</a:t>
            </a:r>
            <a:r>
              <a:rPr lang="en-US" dirty="0" smtClean="0"/>
              <a:t> </a:t>
            </a:r>
            <a:r>
              <a:rPr lang="en-US" dirty="0" err="1" smtClean="0"/>
              <a:t>neliniară</a:t>
            </a:r>
            <a:r>
              <a:rPr lang="en-US" dirty="0" smtClean="0"/>
              <a:t>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Studiile</a:t>
            </a:r>
            <a:r>
              <a:rPr lang="en-US" b="1" dirty="0" smtClean="0"/>
              <a:t> </a:t>
            </a:r>
            <a:r>
              <a:rPr lang="en-US" b="1" dirty="0" err="1" smtClean="0"/>
              <a:t>transversale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u="sng" dirty="0" smtClean="0"/>
              <a:t> </a:t>
            </a:r>
            <a:r>
              <a:rPr lang="en-US" b="1" u="sng" dirty="0" err="1" smtClean="0"/>
              <a:t>expunerea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şi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boala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sunt</a:t>
            </a:r>
            <a:r>
              <a:rPr lang="en-US" b="1" u="sng" dirty="0" smtClean="0"/>
              <a:t> evaluate </a:t>
            </a:r>
            <a:r>
              <a:rPr lang="en-US" b="1" u="sng" dirty="0" err="1" smtClean="0"/>
              <a:t>simultan</a:t>
            </a:r>
            <a:r>
              <a:rPr lang="en-US" b="1" dirty="0" smtClean="0"/>
              <a:t> la </a:t>
            </a:r>
            <a:r>
              <a:rPr lang="en-US" b="1" dirty="0" err="1" smtClean="0"/>
              <a:t>indivizii</a:t>
            </a:r>
            <a:r>
              <a:rPr lang="en-US" b="1" dirty="0" smtClean="0"/>
              <a:t> </a:t>
            </a:r>
            <a:r>
              <a:rPr lang="en-US" b="1" dirty="0" err="1" smtClean="0"/>
              <a:t>dintr</a:t>
            </a:r>
            <a:r>
              <a:rPr lang="en-US" b="1" dirty="0" smtClean="0"/>
              <a:t>-o </a:t>
            </a:r>
            <a:r>
              <a:rPr lang="en-US" b="1" dirty="0" err="1" smtClean="0"/>
              <a:t>populaţie</a:t>
            </a:r>
            <a:r>
              <a:rPr lang="en-US" b="1" dirty="0" smtClean="0"/>
              <a:t> </a:t>
            </a:r>
            <a:r>
              <a:rPr lang="en-US" b="1" dirty="0" err="1" smtClean="0"/>
              <a:t>bine</a:t>
            </a:r>
            <a:r>
              <a:rPr lang="en-US" b="1" dirty="0" smtClean="0"/>
              <a:t> </a:t>
            </a:r>
            <a:r>
              <a:rPr lang="en-US" b="1" dirty="0" err="1" smtClean="0"/>
              <a:t>definită</a:t>
            </a:r>
            <a:r>
              <a:rPr lang="en-US" b="1" dirty="0" smtClean="0"/>
              <a:t>. </a:t>
            </a:r>
            <a:r>
              <a:rPr lang="en-US" b="1" dirty="0" err="1" smtClean="0"/>
              <a:t>Studiul</a:t>
            </a:r>
            <a:r>
              <a:rPr lang="en-US" b="1" dirty="0" smtClean="0"/>
              <a:t> </a:t>
            </a:r>
            <a:r>
              <a:rPr lang="en-US" b="1" dirty="0" err="1" smtClean="0"/>
              <a:t>poate</a:t>
            </a:r>
            <a:r>
              <a:rPr lang="en-US" b="1" dirty="0" smtClean="0"/>
              <a:t> </a:t>
            </a:r>
            <a:r>
              <a:rPr lang="en-US" b="1" dirty="0" err="1" smtClean="0"/>
              <a:t>să</a:t>
            </a:r>
            <a:r>
              <a:rPr lang="en-US" b="1" dirty="0" smtClean="0"/>
              <a:t> se </a:t>
            </a:r>
            <a:r>
              <a:rPr lang="en-US" b="1" dirty="0" err="1" smtClean="0"/>
              <a:t>desfăşoare</a:t>
            </a:r>
            <a:r>
              <a:rPr lang="en-US" b="1" dirty="0" smtClean="0"/>
              <a:t> </a:t>
            </a:r>
            <a:r>
              <a:rPr lang="en-US" b="1" dirty="0" err="1" smtClean="0"/>
              <a:t>pe</a:t>
            </a:r>
            <a:r>
              <a:rPr lang="en-US" b="1" dirty="0" smtClean="0"/>
              <a:t> o </a:t>
            </a:r>
            <a:r>
              <a:rPr lang="en-US" b="1" dirty="0" err="1" smtClean="0"/>
              <a:t>perioadă</a:t>
            </a:r>
            <a:r>
              <a:rPr lang="en-US" b="1" dirty="0" smtClean="0"/>
              <a:t> de </a:t>
            </a:r>
            <a:r>
              <a:rPr lang="en-US" b="1" dirty="0" err="1" smtClean="0"/>
              <a:t>timp</a:t>
            </a:r>
            <a:r>
              <a:rPr lang="en-US" b="1" dirty="0" smtClean="0"/>
              <a:t> </a:t>
            </a:r>
            <a:r>
              <a:rPr lang="en-US" b="1" dirty="0" err="1" smtClean="0"/>
              <a:t>specifică</a:t>
            </a:r>
            <a:r>
              <a:rPr lang="ro-RO" b="1" dirty="0" smtClean="0"/>
              <a:t> 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 la un moment fix cum </a:t>
            </a:r>
            <a:r>
              <a:rPr lang="ro-RO" b="1" dirty="0" smtClean="0"/>
              <a:t>ar fi </a:t>
            </a:r>
            <a:r>
              <a:rPr lang="en-US" b="1" dirty="0" err="1" smtClean="0"/>
              <a:t>examenul</a:t>
            </a:r>
            <a:r>
              <a:rPr lang="en-US" b="1" dirty="0" smtClean="0"/>
              <a:t> clinic la </a:t>
            </a:r>
            <a:r>
              <a:rPr lang="en-US" b="1" dirty="0" err="1" smtClean="0"/>
              <a:t>angajare</a:t>
            </a:r>
            <a:r>
              <a:rPr lang="en-US" b="1" dirty="0" smtClean="0"/>
              <a:t>, </a:t>
            </a:r>
            <a:r>
              <a:rPr lang="en-US" b="1" dirty="0" err="1" smtClean="0"/>
              <a:t>intrarea</a:t>
            </a:r>
            <a:r>
              <a:rPr lang="en-US" b="1" dirty="0" smtClean="0"/>
              <a:t> la </a:t>
            </a:r>
            <a:r>
              <a:rPr lang="en-US" b="1" dirty="0" err="1" smtClean="0"/>
              <a:t>colegiu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r>
              <a:rPr lang="en-US" b="1" dirty="0" smtClean="0"/>
              <a:t> </a:t>
            </a:r>
            <a:r>
              <a:rPr lang="en-US" b="1" dirty="0" err="1" smtClean="0"/>
              <a:t>facultate</a:t>
            </a:r>
            <a:r>
              <a:rPr lang="en-US" b="1" dirty="0" smtClean="0"/>
              <a:t>, </a:t>
            </a:r>
            <a:r>
              <a:rPr lang="en-US" b="1" dirty="0" err="1" smtClean="0"/>
              <a:t>căsătorie</a:t>
            </a:r>
            <a:r>
              <a:rPr lang="en-US" b="1" dirty="0" smtClean="0"/>
              <a:t>, </a:t>
            </a:r>
            <a:r>
              <a:rPr lang="en-US" b="1" dirty="0" err="1" smtClean="0"/>
              <a:t>naştere</a:t>
            </a:r>
            <a:r>
              <a:rPr lang="en-US" b="1" dirty="0" smtClean="0"/>
              <a:t>, </a:t>
            </a:r>
            <a:r>
              <a:rPr lang="en-US" b="1" dirty="0" err="1" smtClean="0"/>
              <a:t>obţinerea</a:t>
            </a:r>
            <a:r>
              <a:rPr lang="en-US" b="1" dirty="0" smtClean="0"/>
              <a:t> </a:t>
            </a:r>
            <a:r>
              <a:rPr lang="en-US" b="1" dirty="0" err="1" smtClean="0"/>
              <a:t>carnetului</a:t>
            </a:r>
            <a:r>
              <a:rPr lang="en-US" b="1" dirty="0" smtClean="0"/>
              <a:t> de </a:t>
            </a:r>
            <a:r>
              <a:rPr lang="en-US" b="1" dirty="0" err="1" smtClean="0"/>
              <a:t>conducere</a:t>
            </a:r>
            <a:r>
              <a:rPr lang="en-US" b="1" dirty="0" smtClean="0"/>
              <a:t> auto, </a:t>
            </a:r>
            <a:r>
              <a:rPr lang="en-US" b="1" dirty="0" err="1" smtClean="0"/>
              <a:t>pensionare</a:t>
            </a:r>
            <a:r>
              <a:rPr lang="en-US" b="1" dirty="0" smtClean="0"/>
              <a:t> etc. </a:t>
            </a:r>
            <a:endParaRPr lang="en-US" dirty="0" smtClean="0"/>
          </a:p>
          <a:p>
            <a:r>
              <a:rPr lang="en-US" dirty="0" err="1" smtClean="0"/>
              <a:t>Datele</a:t>
            </a:r>
            <a:r>
              <a:rPr lang="ro-RO" dirty="0" smtClean="0"/>
              <a:t> s</a:t>
            </a:r>
            <a:r>
              <a:rPr lang="en-US" dirty="0" smtClean="0"/>
              <a:t>e </a:t>
            </a:r>
            <a:r>
              <a:rPr lang="en-US" dirty="0" err="1" smtClean="0"/>
              <a:t>folosesc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a </a:t>
            </a:r>
            <a:r>
              <a:rPr lang="en-US" dirty="0" err="1" smtClean="0"/>
              <a:t>evalua</a:t>
            </a:r>
            <a:r>
              <a:rPr lang="en-US" dirty="0" smtClean="0"/>
              <a:t> </a:t>
            </a:r>
            <a:r>
              <a:rPr lang="en-US" dirty="0" err="1" smtClean="0"/>
              <a:t>prevalenţa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boli</a:t>
            </a:r>
            <a:r>
              <a:rPr lang="en-US" dirty="0" smtClean="0"/>
              <a:t> acute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cronice</a:t>
            </a:r>
            <a:r>
              <a:rPr lang="en-US" dirty="0" smtClean="0"/>
              <a:t>, </a:t>
            </a:r>
            <a:r>
              <a:rPr lang="en-US" dirty="0" err="1" smtClean="0"/>
              <a:t>distribuţia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măsurători</a:t>
            </a:r>
            <a:r>
              <a:rPr lang="en-US" dirty="0" smtClean="0"/>
              <a:t> ca </a:t>
            </a:r>
            <a:r>
              <a:rPr lang="en-US" dirty="0" err="1" smtClean="0"/>
              <a:t>greutatea</a:t>
            </a:r>
            <a:r>
              <a:rPr lang="en-US" dirty="0" smtClean="0"/>
              <a:t>, </a:t>
            </a:r>
            <a:r>
              <a:rPr lang="en-US" dirty="0" err="1" smtClean="0"/>
              <a:t>înălţimea</a:t>
            </a:r>
            <a:r>
              <a:rPr lang="en-US" dirty="0" smtClean="0"/>
              <a:t>, </a:t>
            </a:r>
            <a:r>
              <a:rPr lang="en-US" dirty="0" err="1" smtClean="0"/>
              <a:t>nivelul</a:t>
            </a:r>
            <a:r>
              <a:rPr lang="en-US" dirty="0" smtClean="0"/>
              <a:t> </a:t>
            </a:r>
            <a:r>
              <a:rPr lang="en-US" dirty="0" err="1" smtClean="0"/>
              <a:t>colesterolului</a:t>
            </a:r>
            <a:r>
              <a:rPr lang="en-US" dirty="0" smtClean="0"/>
              <a:t>, </a:t>
            </a:r>
            <a:r>
              <a:rPr lang="en-US" dirty="0" err="1" smtClean="0"/>
              <a:t>acuitatea</a:t>
            </a:r>
            <a:r>
              <a:rPr lang="en-US" dirty="0" smtClean="0"/>
              <a:t> </a:t>
            </a:r>
            <a:r>
              <a:rPr lang="en-US" dirty="0" err="1" smtClean="0"/>
              <a:t>vizuală</a:t>
            </a:r>
            <a:r>
              <a:rPr lang="en-US" dirty="0" smtClean="0"/>
              <a:t>, </a:t>
            </a:r>
            <a:r>
              <a:rPr lang="en-US" dirty="0" err="1" smtClean="0"/>
              <a:t>impactul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evenimete</a:t>
            </a:r>
            <a:r>
              <a:rPr lang="en-US" dirty="0" smtClean="0"/>
              <a:t> de </a:t>
            </a:r>
            <a:r>
              <a:rPr lang="en-US" dirty="0" err="1" smtClean="0"/>
              <a:t>sănătate</a:t>
            </a:r>
            <a:r>
              <a:rPr lang="en-US" dirty="0" smtClean="0"/>
              <a:t> </a:t>
            </a:r>
            <a:r>
              <a:rPr lang="en-US" dirty="0" err="1" smtClean="0"/>
              <a:t>măsurat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zile</a:t>
            </a:r>
            <a:r>
              <a:rPr lang="en-US" dirty="0" smtClean="0"/>
              <a:t> de </a:t>
            </a:r>
            <a:r>
              <a:rPr lang="en-US" dirty="0" err="1" smtClean="0"/>
              <a:t>spitalizare</a:t>
            </a:r>
            <a:r>
              <a:rPr lang="en-US" dirty="0" smtClean="0"/>
              <a:t>, </a:t>
            </a:r>
            <a:r>
              <a:rPr lang="en-US" dirty="0" err="1" smtClean="0"/>
              <a:t>zile</a:t>
            </a:r>
            <a:r>
              <a:rPr lang="en-US" dirty="0" smtClean="0"/>
              <a:t> </a:t>
            </a:r>
            <a:r>
              <a:rPr lang="en-US" dirty="0" err="1" smtClean="0"/>
              <a:t>pierdute</a:t>
            </a:r>
            <a:r>
              <a:rPr lang="en-US" dirty="0" smtClean="0"/>
              <a:t> de la </a:t>
            </a:r>
            <a:r>
              <a:rPr lang="en-US" dirty="0" err="1" smtClean="0"/>
              <a:t>serviciu</a:t>
            </a:r>
            <a:r>
              <a:rPr lang="en-US" dirty="0" smtClean="0"/>
              <a:t>, </a:t>
            </a:r>
            <a:r>
              <a:rPr lang="en-US" dirty="0" err="1" smtClean="0"/>
              <a:t>frecvenţa</a:t>
            </a:r>
            <a:r>
              <a:rPr lang="en-US" dirty="0" smtClean="0"/>
              <a:t> </a:t>
            </a:r>
            <a:r>
              <a:rPr lang="en-US" dirty="0" err="1" smtClean="0"/>
              <a:t>vizitelor</a:t>
            </a:r>
            <a:r>
              <a:rPr lang="en-US" dirty="0" smtClean="0"/>
              <a:t> la medic </a:t>
            </a:r>
            <a:r>
              <a:rPr lang="en-US" dirty="0" err="1" smtClean="0"/>
              <a:t>sau</a:t>
            </a:r>
            <a:r>
              <a:rPr lang="en-US" dirty="0" smtClean="0"/>
              <a:t> la dentist, </a:t>
            </a:r>
            <a:r>
              <a:rPr lang="en-US" dirty="0" err="1" smtClean="0"/>
              <a:t>acoperirea</a:t>
            </a:r>
            <a:r>
              <a:rPr lang="en-US" dirty="0" smtClean="0"/>
              <a:t> </a:t>
            </a:r>
            <a:r>
              <a:rPr lang="en-US" dirty="0" err="1" smtClean="0"/>
              <a:t>asigurărilor</a:t>
            </a:r>
            <a:r>
              <a:rPr lang="en-US" dirty="0" smtClean="0"/>
              <a:t> de </a:t>
            </a:r>
            <a:r>
              <a:rPr lang="en-US" dirty="0" err="1" smtClean="0"/>
              <a:t>sănătate</a:t>
            </a:r>
            <a:r>
              <a:rPr lang="en-US" dirty="0" smtClean="0"/>
              <a:t> etc. </a:t>
            </a:r>
            <a:endParaRPr lang="ro-RO" dirty="0" smtClean="0"/>
          </a:p>
          <a:p>
            <a:r>
              <a:rPr lang="en-US" dirty="0" err="1" smtClean="0"/>
              <a:t>Astfel</a:t>
            </a:r>
            <a:r>
              <a:rPr lang="en-US" dirty="0" smtClean="0"/>
              <a:t> de date pot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utilizate</a:t>
            </a:r>
            <a:r>
              <a:rPr lang="en-US" dirty="0" smtClean="0"/>
              <a:t> de </a:t>
            </a:r>
            <a:r>
              <a:rPr lang="en-US" dirty="0" err="1" smtClean="0"/>
              <a:t>adminstratorii</a:t>
            </a:r>
            <a:r>
              <a:rPr lang="en-US" dirty="0" smtClean="0"/>
              <a:t> din </a:t>
            </a:r>
            <a:r>
              <a:rPr lang="en-US" dirty="0" err="1" smtClean="0"/>
              <a:t>sănătatea</a:t>
            </a:r>
            <a:r>
              <a:rPr lang="en-US" dirty="0" smtClean="0"/>
              <a:t> </a:t>
            </a:r>
            <a:r>
              <a:rPr lang="en-US" dirty="0" err="1" smtClean="0"/>
              <a:t>publică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evaluarea</a:t>
            </a:r>
            <a:r>
              <a:rPr lang="en-US" dirty="0" smtClean="0"/>
              <a:t> </a:t>
            </a:r>
            <a:r>
              <a:rPr lang="en-US" dirty="0" err="1" smtClean="0"/>
              <a:t>stării</a:t>
            </a:r>
            <a:r>
              <a:rPr lang="en-US" dirty="0" smtClean="0"/>
              <a:t> de </a:t>
            </a:r>
            <a:r>
              <a:rPr lang="en-US" dirty="0" err="1" smtClean="0"/>
              <a:t>sănătate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a </a:t>
            </a:r>
            <a:r>
              <a:rPr lang="en-US" dirty="0" err="1" smtClean="0"/>
              <a:t>necesităţilor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servicii</a:t>
            </a:r>
            <a:r>
              <a:rPr lang="en-US" dirty="0" smtClean="0"/>
              <a:t> de </a:t>
            </a:r>
            <a:r>
              <a:rPr lang="en-US" dirty="0" err="1" smtClean="0"/>
              <a:t>sănătate</a:t>
            </a:r>
            <a:r>
              <a:rPr lang="en-US" dirty="0" smtClean="0"/>
              <a:t> a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populaţii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AVANTAJE </a:t>
            </a:r>
            <a:r>
              <a:rPr lang="ro-RO" b="1" dirty="0" smtClean="0"/>
              <a:t>S.E. TRANSVERSALE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utilizează</a:t>
            </a:r>
            <a:r>
              <a:rPr lang="en-US" dirty="0" smtClean="0"/>
              <a:t> ca </a:t>
            </a:r>
            <a:r>
              <a:rPr lang="en-US" dirty="0" err="1" smtClean="0"/>
              <a:t>primă</a:t>
            </a:r>
            <a:r>
              <a:rPr lang="en-US" dirty="0" smtClean="0"/>
              <a:t> </a:t>
            </a:r>
            <a:r>
              <a:rPr lang="en-US" dirty="0" err="1" smtClean="0"/>
              <a:t>etapă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investigarea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izbucniri</a:t>
            </a:r>
            <a:r>
              <a:rPr lang="en-US" dirty="0" smtClean="0"/>
              <a:t> </a:t>
            </a:r>
            <a:r>
              <a:rPr lang="en-US" dirty="0" err="1" smtClean="0"/>
              <a:t>epidemice</a:t>
            </a:r>
            <a:r>
              <a:rPr lang="en-US" dirty="0" smtClean="0"/>
              <a:t> de </a:t>
            </a:r>
            <a:r>
              <a:rPr lang="en-US" dirty="0" err="1" smtClean="0"/>
              <a:t>cauză</a:t>
            </a:r>
            <a:r>
              <a:rPr lang="en-US" dirty="0" smtClean="0"/>
              <a:t> </a:t>
            </a:r>
            <a:r>
              <a:rPr lang="en-US" dirty="0" err="1" smtClean="0"/>
              <a:t>necunoscută</a:t>
            </a:r>
            <a:r>
              <a:rPr lang="en-US" dirty="0" smtClean="0"/>
              <a:t>, </a:t>
            </a:r>
            <a:r>
              <a:rPr lang="en-US" dirty="0" err="1" smtClean="0"/>
              <a:t>conturând</a:t>
            </a:r>
            <a:r>
              <a:rPr lang="en-US" dirty="0" smtClean="0"/>
              <a:t> </a:t>
            </a:r>
            <a:r>
              <a:rPr lang="en-US" dirty="0" err="1" smtClean="0"/>
              <a:t>implicarea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posibile</a:t>
            </a:r>
            <a:r>
              <a:rPr lang="en-US" dirty="0" smtClean="0"/>
              <a:t> </a:t>
            </a:r>
            <a:r>
              <a:rPr lang="en-US" dirty="0" err="1" smtClean="0"/>
              <a:t>asocieri</a:t>
            </a:r>
            <a:r>
              <a:rPr lang="en-US" dirty="0" smtClean="0"/>
              <a:t>, </a:t>
            </a:r>
            <a:r>
              <a:rPr lang="en-US" dirty="0" err="1" smtClean="0"/>
              <a:t>ceea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identificarea</a:t>
            </a:r>
            <a:r>
              <a:rPr lang="en-US" dirty="0" smtClean="0"/>
              <a:t> </a:t>
            </a:r>
            <a:r>
              <a:rPr lang="en-US" dirty="0" err="1" smtClean="0"/>
              <a:t>factorilo</a:t>
            </a:r>
            <a:r>
              <a:rPr lang="ro-RO" dirty="0" smtClean="0"/>
              <a:t>r</a:t>
            </a:r>
            <a:r>
              <a:rPr lang="en-US" dirty="0" smtClean="0"/>
              <a:t> care a </a:t>
            </a:r>
            <a:r>
              <a:rPr lang="en-US" dirty="0" err="1" smtClean="0"/>
              <a:t>dus</a:t>
            </a:r>
            <a:r>
              <a:rPr lang="en-US" dirty="0" smtClean="0"/>
              <a:t> la </a:t>
            </a:r>
            <a:r>
              <a:rPr lang="en-US" dirty="0" err="1" smtClean="0"/>
              <a:t>acea</a:t>
            </a:r>
            <a:r>
              <a:rPr lang="en-US" dirty="0" smtClean="0"/>
              <a:t> </a:t>
            </a:r>
            <a:r>
              <a:rPr lang="en-US" dirty="0" err="1" smtClean="0"/>
              <a:t>manifestare</a:t>
            </a:r>
            <a:r>
              <a:rPr lang="en-US" dirty="0" smtClean="0"/>
              <a:t> </a:t>
            </a:r>
            <a:r>
              <a:rPr lang="en-US" dirty="0" err="1" smtClean="0"/>
              <a:t>amplă</a:t>
            </a:r>
            <a:r>
              <a:rPr lang="en-US" dirty="0" smtClean="0"/>
              <a:t> la </a:t>
            </a:r>
            <a:r>
              <a:rPr lang="en-US" dirty="0" err="1" smtClean="0"/>
              <a:t>nivel</a:t>
            </a:r>
            <a:r>
              <a:rPr lang="en-US" dirty="0" smtClean="0"/>
              <a:t> </a:t>
            </a:r>
            <a:r>
              <a:rPr lang="en-US" dirty="0" err="1" smtClean="0"/>
              <a:t>populaţional</a:t>
            </a:r>
            <a:r>
              <a:rPr lang="en-US" dirty="0" smtClean="0"/>
              <a:t>.</a:t>
            </a:r>
            <a:endParaRPr lang="ro-RO" b="1" dirty="0" smtClean="0"/>
          </a:p>
          <a:p>
            <a:r>
              <a:rPr lang="en-US" dirty="0" err="1" smtClean="0"/>
              <a:t>relativ</a:t>
            </a:r>
            <a:r>
              <a:rPr lang="en-US" dirty="0" smtClean="0"/>
              <a:t> </a:t>
            </a:r>
            <a:r>
              <a:rPr lang="en-US" dirty="0" err="1" smtClean="0"/>
              <a:t>simplu</a:t>
            </a:r>
            <a:r>
              <a:rPr lang="en-US" dirty="0" smtClean="0"/>
              <a:t> de </a:t>
            </a:r>
            <a:r>
              <a:rPr lang="en-US" dirty="0" err="1" smtClean="0"/>
              <a:t>realizat</a:t>
            </a:r>
            <a:r>
              <a:rPr lang="en-US" dirty="0" smtClean="0"/>
              <a:t>, </a:t>
            </a:r>
          </a:p>
          <a:p>
            <a:pPr lvl="0"/>
            <a:r>
              <a:rPr lang="en-US" dirty="0" err="1" smtClean="0"/>
              <a:t>rapide</a:t>
            </a:r>
            <a:r>
              <a:rPr lang="en-US" dirty="0" smtClean="0"/>
              <a:t>, </a:t>
            </a:r>
          </a:p>
          <a:p>
            <a:pPr lvl="0"/>
            <a:r>
              <a:rPr lang="en-US" dirty="0" err="1" smtClean="0"/>
              <a:t>ieftine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utile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evaluarea</a:t>
            </a:r>
            <a:r>
              <a:rPr lang="en-US" dirty="0" smtClean="0"/>
              <a:t> </a:t>
            </a:r>
            <a:r>
              <a:rPr lang="en-US" dirty="0" err="1" smtClean="0"/>
              <a:t>caracteristicilor</a:t>
            </a:r>
            <a:r>
              <a:rPr lang="en-US" dirty="0" smtClean="0"/>
              <a:t> </a:t>
            </a:r>
            <a:r>
              <a:rPr lang="en-US" dirty="0" err="1" smtClean="0"/>
              <a:t>unei</a:t>
            </a:r>
            <a:r>
              <a:rPr lang="en-US" dirty="0" smtClean="0"/>
              <a:t> </a:t>
            </a:r>
            <a:r>
              <a:rPr lang="en-US" dirty="0" err="1" smtClean="0"/>
              <a:t>populaţii</a:t>
            </a:r>
            <a:r>
              <a:rPr lang="en-US" dirty="0" smtClean="0"/>
              <a:t> definite.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cap="all" dirty="0" err="1" smtClean="0"/>
              <a:t>Dezavantajele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utilizarea</a:t>
            </a:r>
            <a:r>
              <a:rPr lang="en-US" b="1" dirty="0" smtClean="0"/>
              <a:t> </a:t>
            </a:r>
            <a:r>
              <a:rPr lang="en-US" b="1" dirty="0" err="1" smtClean="0"/>
              <a:t>prevalenţei</a:t>
            </a:r>
            <a:r>
              <a:rPr lang="en-US" dirty="0" smtClean="0"/>
              <a:t>, care </a:t>
            </a:r>
            <a:r>
              <a:rPr lang="en-US" dirty="0" err="1" smtClean="0"/>
              <a:t>reflectă</a:t>
            </a:r>
            <a:r>
              <a:rPr lang="en-US" dirty="0" smtClean="0"/>
              <a:t> </a:t>
            </a:r>
            <a:r>
              <a:rPr lang="en-US" dirty="0" err="1" smtClean="0"/>
              <a:t>doar</a:t>
            </a:r>
            <a:r>
              <a:rPr lang="en-US" dirty="0" smtClean="0"/>
              <a:t> </a:t>
            </a:r>
            <a:r>
              <a:rPr lang="en-US" dirty="0" err="1" smtClean="0"/>
              <a:t>ceea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a </a:t>
            </a:r>
            <a:r>
              <a:rPr lang="en-US" dirty="0" err="1" smtClean="0"/>
              <a:t>fost</a:t>
            </a:r>
            <a:r>
              <a:rPr lang="en-US" dirty="0" smtClean="0"/>
              <a:t> </a:t>
            </a:r>
            <a:r>
              <a:rPr lang="en-US" dirty="0" err="1" smtClean="0"/>
              <a:t>găsit</a:t>
            </a:r>
            <a:r>
              <a:rPr lang="en-US" dirty="0" smtClean="0"/>
              <a:t> la </a:t>
            </a:r>
            <a:r>
              <a:rPr lang="en-US" dirty="0" err="1" smtClean="0"/>
              <a:t>momentul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intervalul</a:t>
            </a:r>
            <a:r>
              <a:rPr lang="en-US" dirty="0" smtClean="0"/>
              <a:t> </a:t>
            </a:r>
            <a:r>
              <a:rPr lang="en-US" dirty="0" err="1" smtClean="0"/>
              <a:t>analizat</a:t>
            </a:r>
            <a:r>
              <a:rPr lang="en-US" smtClean="0"/>
              <a:t> </a:t>
            </a:r>
            <a:endParaRPr lang="en-US" dirty="0" smtClean="0"/>
          </a:p>
          <a:p>
            <a:pPr lvl="0"/>
            <a:r>
              <a:rPr lang="en-US" b="1" dirty="0" smtClean="0"/>
              <a:t>nu pot </a:t>
            </a:r>
            <a:r>
              <a:rPr lang="en-US" b="1" dirty="0" err="1" smtClean="0"/>
              <a:t>să</a:t>
            </a:r>
            <a:r>
              <a:rPr lang="en-US" b="1" dirty="0" smtClean="0"/>
              <a:t> determine </a:t>
            </a:r>
            <a:r>
              <a:rPr lang="en-US" b="1" dirty="0" err="1" smtClean="0"/>
              <a:t>dacă</a:t>
            </a:r>
            <a:r>
              <a:rPr lang="en-US" b="1" dirty="0" smtClean="0"/>
              <a:t> </a:t>
            </a:r>
            <a:r>
              <a:rPr lang="en-US" b="1" dirty="0" err="1" smtClean="0"/>
              <a:t>expunerea</a:t>
            </a:r>
            <a:r>
              <a:rPr lang="en-US" b="1" dirty="0" smtClean="0"/>
              <a:t> precede </a:t>
            </a:r>
            <a:r>
              <a:rPr lang="en-US" b="1" dirty="0" err="1" smtClean="0"/>
              <a:t>dezvoltatea</a:t>
            </a:r>
            <a:r>
              <a:rPr lang="en-US" b="1" dirty="0" smtClean="0"/>
              <a:t> </a:t>
            </a:r>
            <a:r>
              <a:rPr lang="en-US" b="1" dirty="0" err="1" smtClean="0"/>
              <a:t>bolii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dacă</a:t>
            </a:r>
            <a:r>
              <a:rPr lang="en-US" dirty="0" smtClean="0"/>
              <a:t> </a:t>
            </a:r>
            <a:r>
              <a:rPr lang="en-US" dirty="0" err="1" smtClean="0"/>
              <a:t>aceasta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un </a:t>
            </a:r>
            <a:r>
              <a:rPr lang="en-US" dirty="0" err="1" smtClean="0"/>
              <a:t>rezultat</a:t>
            </a:r>
            <a:r>
              <a:rPr lang="en-US" dirty="0" smtClean="0"/>
              <a:t> al </a:t>
            </a:r>
            <a:r>
              <a:rPr lang="en-US" dirty="0" err="1" smtClean="0"/>
              <a:t>bolii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OBIECTIVE SECUNDARE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/>
              <a:t>Sa furnizeze datele cu privire la prevalenta tuturor formelor de BCV </a:t>
            </a:r>
            <a:r>
              <a:rPr lang="ro-RO" dirty="0" err="1"/>
              <a:t>intr</a:t>
            </a:r>
            <a:r>
              <a:rPr lang="ro-RO" dirty="0"/>
              <a:t>-un </a:t>
            </a:r>
            <a:r>
              <a:rPr lang="ro-RO" dirty="0" err="1"/>
              <a:t>esantion</a:t>
            </a:r>
            <a:r>
              <a:rPr lang="ro-RO" dirty="0"/>
              <a:t> de </a:t>
            </a:r>
            <a:r>
              <a:rPr lang="ro-RO" dirty="0" err="1"/>
              <a:t>populatie</a:t>
            </a:r>
            <a:r>
              <a:rPr lang="ro-RO" dirty="0"/>
              <a:t> reprezentativ.</a:t>
            </a:r>
          </a:p>
          <a:p>
            <a:r>
              <a:rPr lang="ro-RO" dirty="0"/>
              <a:t>Sa testeze eficienta diferitelor proceduri de diagnostic</a:t>
            </a:r>
            <a:r>
              <a:rPr lang="ro-RO" dirty="0" smtClean="0"/>
              <a:t>.</a:t>
            </a:r>
          </a:p>
          <a:p>
            <a:r>
              <a:rPr lang="ro-RO" b="1" dirty="0"/>
              <a:t>Scorul de risc </a:t>
            </a:r>
            <a:r>
              <a:rPr lang="ro-RO" b="1" dirty="0" err="1"/>
              <a:t>Framingham</a:t>
            </a:r>
            <a:r>
              <a:rPr lang="ro-RO" dirty="0"/>
              <a:t> este un algoritm specific in </a:t>
            </a:r>
            <a:r>
              <a:rPr lang="ro-RO" dirty="0" err="1"/>
              <a:t>functie</a:t>
            </a:r>
            <a:r>
              <a:rPr lang="ro-RO" dirty="0"/>
              <a:t> de sex, utilizat pentru a estima riscul unui individ de a dezvolta o BCV pe o perioada de 10 ani.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6733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Din 1948 </a:t>
            </a:r>
            <a:r>
              <a:rPr lang="en-US" dirty="0" err="1" smtClean="0"/>
              <a:t>pana</a:t>
            </a:r>
            <a:r>
              <a:rPr lang="en-US" dirty="0" smtClean="0"/>
              <a:t> in </a:t>
            </a:r>
            <a:r>
              <a:rPr lang="en-US" dirty="0" err="1" smtClean="0"/>
              <a:t>prezent</a:t>
            </a:r>
            <a:r>
              <a:rPr lang="en-US" dirty="0" smtClean="0"/>
              <a:t>, </a:t>
            </a:r>
            <a:r>
              <a:rPr lang="en-US" dirty="0" err="1" smtClean="0"/>
              <a:t>trei</a:t>
            </a:r>
            <a:r>
              <a:rPr lang="en-US" dirty="0" smtClean="0"/>
              <a:t> </a:t>
            </a:r>
            <a:r>
              <a:rPr lang="en-US" dirty="0" err="1" smtClean="0"/>
              <a:t>generatii</a:t>
            </a:r>
            <a:r>
              <a:rPr lang="en-US" dirty="0" smtClean="0"/>
              <a:t> de </a:t>
            </a:r>
            <a:r>
              <a:rPr lang="en-US" dirty="0" err="1" smtClean="0"/>
              <a:t>indivizi</a:t>
            </a:r>
            <a:r>
              <a:rPr lang="en-US" dirty="0" smtClean="0"/>
              <a:t> cu </a:t>
            </a:r>
            <a:r>
              <a:rPr lang="en-US" dirty="0" err="1" smtClean="0"/>
              <a:t>varste</a:t>
            </a:r>
            <a:r>
              <a:rPr lang="en-US" dirty="0" smtClean="0"/>
              <a:t> </a:t>
            </a:r>
            <a:r>
              <a:rPr lang="en-US" dirty="0" err="1" smtClean="0"/>
              <a:t>intre</a:t>
            </a:r>
            <a:r>
              <a:rPr lang="en-US" dirty="0" smtClean="0"/>
              <a:t> 30 </a:t>
            </a:r>
            <a:r>
              <a:rPr lang="en-US" dirty="0" err="1" smtClean="0"/>
              <a:t>si</a:t>
            </a:r>
            <a:r>
              <a:rPr lang="en-US" dirty="0" smtClean="0"/>
              <a:t> 62 de </a:t>
            </a:r>
            <a:r>
              <a:rPr lang="en-US" dirty="0" err="1" smtClean="0"/>
              <a:t>ani</a:t>
            </a:r>
            <a:r>
              <a:rPr lang="en-US" dirty="0" smtClean="0"/>
              <a:t> au </a:t>
            </a:r>
            <a:r>
              <a:rPr lang="en-US" dirty="0" err="1" smtClean="0"/>
              <a:t>fost</a:t>
            </a:r>
            <a:r>
              <a:rPr lang="en-US" dirty="0" smtClean="0"/>
              <a:t> </a:t>
            </a:r>
            <a:r>
              <a:rPr lang="en-US" dirty="0" err="1" smtClean="0"/>
              <a:t>incluse</a:t>
            </a:r>
            <a:r>
              <a:rPr lang="en-US" dirty="0" smtClean="0"/>
              <a:t> in </a:t>
            </a:r>
            <a:r>
              <a:rPr lang="en-US" dirty="0" err="1" smtClean="0"/>
              <a:t>studiul</a:t>
            </a:r>
            <a:r>
              <a:rPr lang="en-US" dirty="0" smtClean="0"/>
              <a:t> Framingham, </a:t>
            </a:r>
            <a:r>
              <a:rPr lang="en-US" dirty="0" err="1" smtClean="0"/>
              <a:t>ultima</a:t>
            </a:r>
            <a:r>
              <a:rPr lang="en-US" dirty="0" smtClean="0"/>
              <a:t> </a:t>
            </a:r>
            <a:r>
              <a:rPr lang="en-US" dirty="0" err="1" smtClean="0"/>
              <a:t>dintre</a:t>
            </a:r>
            <a:r>
              <a:rPr lang="en-US" dirty="0" smtClean="0"/>
              <a:t> </a:t>
            </a:r>
            <a:r>
              <a:rPr lang="en-US" dirty="0" err="1" smtClean="0"/>
              <a:t>generatii</a:t>
            </a:r>
            <a:r>
              <a:rPr lang="en-US" dirty="0" smtClean="0"/>
              <a:t> </a:t>
            </a:r>
            <a:r>
              <a:rPr lang="en-US" dirty="0" err="1" smtClean="0"/>
              <a:t>fiind</a:t>
            </a:r>
            <a:r>
              <a:rPr lang="en-US" dirty="0" smtClean="0"/>
              <a:t> </a:t>
            </a:r>
            <a:r>
              <a:rPr lang="en-US" dirty="0" err="1" smtClean="0"/>
              <a:t>recrutata</a:t>
            </a:r>
            <a:r>
              <a:rPr lang="en-US" dirty="0" smtClean="0"/>
              <a:t> </a:t>
            </a:r>
            <a:r>
              <a:rPr lang="en-US" dirty="0" err="1" smtClean="0"/>
              <a:t>incepand</a:t>
            </a:r>
            <a:r>
              <a:rPr lang="en-US" dirty="0" smtClean="0"/>
              <a:t> cu </a:t>
            </a:r>
            <a:r>
              <a:rPr lang="en-US" dirty="0" err="1" smtClean="0"/>
              <a:t>anul</a:t>
            </a:r>
            <a:r>
              <a:rPr lang="en-US" dirty="0" smtClean="0"/>
              <a:t> 2002 </a:t>
            </a:r>
          </a:p>
          <a:p>
            <a:r>
              <a:rPr lang="en-US" dirty="0" smtClean="0"/>
              <a:t> </a:t>
            </a:r>
            <a:r>
              <a:rPr lang="ro-RO" dirty="0" smtClean="0"/>
              <a:t>studiul s-a terminat in anul 2008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</a:t>
            </a:r>
            <a:r>
              <a:rPr lang="ro-RO" dirty="0"/>
              <a:t>ZĂRI ALE STUDIULUI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o-RO" b="1" dirty="0"/>
              <a:t>1960</a:t>
            </a:r>
            <a:endParaRPr lang="ro-RO" dirty="0"/>
          </a:p>
          <a:p>
            <a:r>
              <a:rPr lang="ro-RO" dirty="0"/>
              <a:t>Fumatul creste riscul bolilor cardiovasculare;</a:t>
            </a:r>
          </a:p>
          <a:p>
            <a:r>
              <a:rPr lang="ro-RO" dirty="0"/>
              <a:t>Valorile crescute ale colesterolului si ale tensiunii arteriale duc la </a:t>
            </a:r>
            <a:r>
              <a:rPr lang="ro-RO" dirty="0" err="1"/>
              <a:t>cresterea</a:t>
            </a:r>
            <a:r>
              <a:rPr lang="ro-RO" dirty="0"/>
              <a:t> riscului de boli de inima;</a:t>
            </a:r>
          </a:p>
          <a:p>
            <a:r>
              <a:rPr lang="ro-RO" dirty="0"/>
              <a:t>Obezitatea </a:t>
            </a:r>
            <a:r>
              <a:rPr lang="ro-RO" dirty="0" err="1"/>
              <a:t>reprezinta</a:t>
            </a:r>
            <a:r>
              <a:rPr lang="ro-RO" dirty="0"/>
              <a:t> un factor de risc;</a:t>
            </a:r>
          </a:p>
          <a:p>
            <a:pPr marL="0" indent="0">
              <a:buNone/>
            </a:pPr>
            <a:r>
              <a:rPr lang="ro-RO" b="1" dirty="0"/>
              <a:t>1970</a:t>
            </a:r>
            <a:endParaRPr lang="ro-RO" dirty="0"/>
          </a:p>
          <a:p>
            <a:r>
              <a:rPr lang="ro-RO" dirty="0"/>
              <a:t>Valorile crescute ale tensiunii arteriale cresc riscul de accident vascular cerebral;</a:t>
            </a:r>
          </a:p>
          <a:p>
            <a:r>
              <a:rPr lang="ro-RO" dirty="0"/>
              <a:t>Riscul </a:t>
            </a:r>
            <a:r>
              <a:rPr lang="ro-RO" dirty="0" err="1"/>
              <a:t>afectiunilor</a:t>
            </a:r>
            <a:r>
              <a:rPr lang="ro-RO" dirty="0"/>
              <a:t> cardiace la femei este mai mare post menopauza;</a:t>
            </a:r>
            <a:br>
              <a:rPr lang="ro-RO" dirty="0"/>
            </a:br>
            <a:endParaRPr lang="ro-RO" dirty="0"/>
          </a:p>
          <a:p>
            <a:r>
              <a:rPr lang="ro-RO" dirty="0" err="1"/>
              <a:t>Fibrilatia</a:t>
            </a:r>
            <a:r>
              <a:rPr lang="ro-RO" dirty="0"/>
              <a:t> </a:t>
            </a:r>
            <a:r>
              <a:rPr lang="ro-RO" dirty="0" err="1"/>
              <a:t>atriala</a:t>
            </a:r>
            <a:r>
              <a:rPr lang="ro-RO" dirty="0"/>
              <a:t> creste riscul de accident vascular cerebral de 5 ori;</a:t>
            </a:r>
          </a:p>
          <a:p>
            <a:r>
              <a:rPr lang="ro-RO" dirty="0"/>
              <a:t>Factorii psihosociali </a:t>
            </a:r>
            <a:r>
              <a:rPr lang="ro-RO" dirty="0" err="1"/>
              <a:t>influenteaza</a:t>
            </a:r>
            <a:r>
              <a:rPr lang="ro-RO" dirty="0"/>
              <a:t> riscul </a:t>
            </a:r>
            <a:r>
              <a:rPr lang="ro-RO" dirty="0" err="1"/>
              <a:t>afectiunilor</a:t>
            </a:r>
            <a:r>
              <a:rPr lang="ro-RO" dirty="0"/>
              <a:t> cardiace.</a:t>
            </a:r>
          </a:p>
          <a:p>
            <a:pPr marL="0" indent="0">
              <a:buNone/>
            </a:pPr>
            <a:r>
              <a:rPr lang="ro-RO" b="1" dirty="0"/>
              <a:t>1980</a:t>
            </a:r>
            <a:endParaRPr lang="ro-RO" dirty="0"/>
          </a:p>
          <a:p>
            <a:r>
              <a:rPr lang="ro-RO" dirty="0"/>
              <a:t>Valorile ridicate ale HDL (</a:t>
            </a:r>
            <a:r>
              <a:rPr lang="ro-RO" dirty="0" err="1"/>
              <a:t>High-density</a:t>
            </a:r>
            <a:r>
              <a:rPr lang="ro-RO" dirty="0"/>
              <a:t> </a:t>
            </a:r>
            <a:r>
              <a:rPr lang="ro-RO" dirty="0" err="1"/>
              <a:t>lipoprotein</a:t>
            </a:r>
            <a:r>
              <a:rPr lang="ro-RO" dirty="0"/>
              <a:t>) reduc riscul bolilor cardiace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71433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o-RO" b="1" dirty="0"/>
              <a:t>1990</a:t>
            </a:r>
            <a:endParaRPr lang="ro-RO" dirty="0"/>
          </a:p>
          <a:p>
            <a:r>
              <a:rPr lang="ro-RO" dirty="0"/>
              <a:t>Hipertrofia ventriculara </a:t>
            </a:r>
            <a:r>
              <a:rPr lang="ro-RO" dirty="0" err="1"/>
              <a:t>stanga</a:t>
            </a:r>
            <a:r>
              <a:rPr lang="ro-RO" dirty="0"/>
              <a:t> creste riscul de accident vascular cerebral;</a:t>
            </a:r>
          </a:p>
          <a:p>
            <a:r>
              <a:rPr lang="ro-RO" dirty="0"/>
              <a:t>Tensiunea arteriala crescuta poate duce la insuficienta cardiaca;</a:t>
            </a:r>
            <a:br>
              <a:rPr lang="ro-RO" dirty="0"/>
            </a:br>
            <a:endParaRPr lang="ro-RO" dirty="0"/>
          </a:p>
          <a:p>
            <a:r>
              <a:rPr lang="ro-RO" b="1" dirty="0"/>
              <a:t>Este publicat scorul de risc </a:t>
            </a:r>
            <a:r>
              <a:rPr lang="ro-RO" b="1" dirty="0" err="1"/>
              <a:t>Framingham</a:t>
            </a:r>
            <a:r>
              <a:rPr lang="ro-RO" b="1" dirty="0"/>
              <a:t>.</a:t>
            </a:r>
            <a:r>
              <a:rPr lang="ro-RO" dirty="0"/>
              <a:t> Cu ajutorul lui se </a:t>
            </a:r>
            <a:r>
              <a:rPr lang="ro-RO" dirty="0" err="1"/>
              <a:t>anticipeaza</a:t>
            </a:r>
            <a:r>
              <a:rPr lang="ro-RO" dirty="0"/>
              <a:t> corect riscul pe timp de 10 ani pentru </a:t>
            </a:r>
            <a:r>
              <a:rPr lang="ro-RO" dirty="0" err="1"/>
              <a:t>evolutia</a:t>
            </a:r>
            <a:r>
              <a:rPr lang="ro-RO" dirty="0"/>
              <a:t> </a:t>
            </a:r>
            <a:r>
              <a:rPr lang="ro-RO" dirty="0" err="1"/>
              <a:t>afectiunilor</a:t>
            </a:r>
            <a:r>
              <a:rPr lang="ro-RO" dirty="0"/>
              <a:t> cardiace coronariene (CHD);</a:t>
            </a:r>
            <a:br>
              <a:rPr lang="ro-RO" dirty="0"/>
            </a:br>
            <a:endParaRPr lang="ro-RO" dirty="0"/>
          </a:p>
          <a:p>
            <a:r>
              <a:rPr lang="ro-RO" dirty="0" err="1"/>
              <a:t>Dupa</a:t>
            </a:r>
            <a:r>
              <a:rPr lang="ro-RO" dirty="0"/>
              <a:t> </a:t>
            </a:r>
            <a:r>
              <a:rPr lang="ro-RO" dirty="0" err="1"/>
              <a:t>varsta</a:t>
            </a:r>
            <a:r>
              <a:rPr lang="ro-RO" dirty="0"/>
              <a:t> de 40 de ani, riscul de boala coronariana este de 50% pentru </a:t>
            </a:r>
            <a:r>
              <a:rPr lang="ro-RO" dirty="0" err="1"/>
              <a:t>barbati</a:t>
            </a:r>
            <a:r>
              <a:rPr lang="ro-RO" dirty="0"/>
              <a:t> si de 33% pentru femei;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304003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o-RO" dirty="0" smtClean="0"/>
              <a:t>2000</a:t>
            </a:r>
          </a:p>
          <a:p>
            <a:r>
              <a:rPr lang="ro-RO" dirty="0" err="1" smtClean="0"/>
              <a:t>Asa</a:t>
            </a:r>
            <a:r>
              <a:rPr lang="ro-RO" dirty="0" smtClean="0"/>
              <a:t> </a:t>
            </a:r>
            <a:r>
              <a:rPr lang="ro-RO" dirty="0"/>
              <a:t>numita “tensiune arteriala normal - </a:t>
            </a:r>
            <a:r>
              <a:rPr lang="ro-RO" dirty="0" err="1"/>
              <a:t>inalta</a:t>
            </a:r>
            <a:r>
              <a:rPr lang="ro-RO" dirty="0"/>
              <a:t>” (pre hipertensiune) creste riscul bolilor cardiovasculare; ea este definita ca o presiune sistolica de 130-139 mm Hg si/sau o presiune diastolica de 80-89 mm Hg;</a:t>
            </a:r>
          </a:p>
          <a:p>
            <a:r>
              <a:rPr lang="ro-RO" dirty="0"/>
              <a:t>Riscul de </a:t>
            </a:r>
            <a:r>
              <a:rPr lang="ro-RO" dirty="0" err="1"/>
              <a:t>aparitie</a:t>
            </a:r>
            <a:r>
              <a:rPr lang="ro-RO" dirty="0"/>
              <a:t> a HTA este de 90%;</a:t>
            </a:r>
          </a:p>
          <a:p>
            <a:r>
              <a:rPr lang="ro-RO" dirty="0"/>
              <a:t>Obezitatea este un factor de risc pentru insuficienta cardiaca.</a:t>
            </a:r>
            <a:br>
              <a:rPr lang="ro-RO" dirty="0"/>
            </a:br>
            <a:endParaRPr lang="ro-RO" dirty="0"/>
          </a:p>
          <a:p>
            <a:r>
              <a:rPr lang="ro-RO" dirty="0"/>
              <a:t>Nivelul seric al aldosteronului </a:t>
            </a:r>
            <a:r>
              <a:rPr lang="ro-RO" dirty="0" err="1"/>
              <a:t>reprezinta</a:t>
            </a:r>
            <a:r>
              <a:rPr lang="ro-RO" dirty="0"/>
              <a:t> un factor </a:t>
            </a:r>
            <a:r>
              <a:rPr lang="ro-RO" dirty="0" err="1"/>
              <a:t>predictor</a:t>
            </a:r>
            <a:r>
              <a:rPr lang="ro-RO" dirty="0"/>
              <a:t> al hipertensiunii arteriale;</a:t>
            </a:r>
            <a:br>
              <a:rPr lang="ro-RO" dirty="0"/>
            </a:br>
            <a:endParaRPr lang="ro-RO" dirty="0"/>
          </a:p>
          <a:p>
            <a:r>
              <a:rPr lang="ro-RO" dirty="0" err="1"/>
              <a:t>Sleep</a:t>
            </a:r>
            <a:r>
              <a:rPr lang="ro-RO" dirty="0"/>
              <a:t> </a:t>
            </a:r>
            <a:r>
              <a:rPr lang="ro-RO" dirty="0" err="1"/>
              <a:t>apnea</a:t>
            </a:r>
            <a:r>
              <a:rPr lang="ro-RO" dirty="0"/>
              <a:t> se </a:t>
            </a:r>
            <a:r>
              <a:rPr lang="ro-RO" dirty="0" err="1"/>
              <a:t>coreleaza</a:t>
            </a:r>
            <a:r>
              <a:rPr lang="ro-RO" dirty="0"/>
              <a:t> cu un risc crescut de AVC.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95266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PRECI</a:t>
            </a:r>
            <a:r>
              <a:rPr lang="ro-RO" dirty="0" smtClean="0"/>
              <a:t>ZĂRI ALE STUDIULUI ŞI REPERE TEMPORALE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pPr lvl="1"/>
            <a:r>
              <a:rPr lang="en-US" dirty="0" smtClean="0"/>
              <a:t>1960 </a:t>
            </a:r>
            <a:r>
              <a:rPr lang="en-US" dirty="0" err="1" smtClean="0"/>
              <a:t>fumatul</a:t>
            </a:r>
            <a:r>
              <a:rPr lang="en-US" dirty="0" smtClean="0"/>
              <a:t> </a:t>
            </a:r>
            <a:r>
              <a:rPr lang="en-US" dirty="0" err="1" smtClean="0"/>
              <a:t>creste</a:t>
            </a:r>
            <a:r>
              <a:rPr lang="en-US" dirty="0" smtClean="0"/>
              <a:t> </a:t>
            </a:r>
            <a:r>
              <a:rPr lang="en-US" dirty="0" err="1" smtClean="0"/>
              <a:t>riscul</a:t>
            </a:r>
            <a:r>
              <a:rPr lang="en-US" dirty="0" smtClean="0"/>
              <a:t> de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cardiovasculara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1961 </a:t>
            </a:r>
            <a:r>
              <a:rPr lang="en-US" dirty="0" err="1" smtClean="0"/>
              <a:t>autorii</a:t>
            </a:r>
            <a:r>
              <a:rPr lang="en-US" dirty="0" smtClean="0"/>
              <a:t> </a:t>
            </a:r>
            <a:r>
              <a:rPr lang="en-US" dirty="0" err="1" smtClean="0"/>
              <a:t>aceluiasi</a:t>
            </a:r>
            <a:r>
              <a:rPr lang="en-US" dirty="0" smtClean="0"/>
              <a:t> </a:t>
            </a:r>
            <a:r>
              <a:rPr lang="en-US" dirty="0" err="1" smtClean="0"/>
              <a:t>studiu</a:t>
            </a:r>
            <a:r>
              <a:rPr lang="en-US" dirty="0" smtClean="0"/>
              <a:t> </a:t>
            </a:r>
            <a:r>
              <a:rPr lang="en-US" dirty="0" err="1" smtClean="0"/>
              <a:t>evidentiaza</a:t>
            </a:r>
            <a:r>
              <a:rPr lang="en-US" dirty="0" smtClean="0"/>
              <a:t> ca </a:t>
            </a:r>
            <a:r>
              <a:rPr lang="en-US" dirty="0" err="1" smtClean="0"/>
              <a:t>nivelurile</a:t>
            </a:r>
            <a:r>
              <a:rPr lang="en-US" dirty="0" smtClean="0"/>
              <a:t> </a:t>
            </a:r>
            <a:r>
              <a:rPr lang="en-US" dirty="0" err="1" smtClean="0"/>
              <a:t>colesterolului</a:t>
            </a:r>
            <a:r>
              <a:rPr lang="en-US" dirty="0" smtClean="0"/>
              <a:t>, </a:t>
            </a:r>
            <a:r>
              <a:rPr lang="en-US" dirty="0" err="1" smtClean="0"/>
              <a:t>tensiunea</a:t>
            </a:r>
            <a:r>
              <a:rPr lang="en-US" dirty="0" smtClean="0"/>
              <a:t> </a:t>
            </a:r>
            <a:r>
              <a:rPr lang="en-US" dirty="0" err="1" smtClean="0"/>
              <a:t>arteriala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modificarile</a:t>
            </a:r>
            <a:r>
              <a:rPr lang="en-US" dirty="0" smtClean="0"/>
              <a:t> </a:t>
            </a:r>
            <a:r>
              <a:rPr lang="en-US" dirty="0" err="1" smtClean="0"/>
              <a:t>electrocardiogramei</a:t>
            </a:r>
            <a:r>
              <a:rPr lang="en-US" dirty="0" smtClean="0"/>
              <a:t> pot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indice</a:t>
            </a:r>
            <a:r>
              <a:rPr lang="en-US" dirty="0" smtClean="0"/>
              <a:t> </a:t>
            </a:r>
            <a:r>
              <a:rPr lang="en-US" dirty="0" err="1" smtClean="0"/>
              <a:t>cresterea</a:t>
            </a:r>
            <a:r>
              <a:rPr lang="en-US" dirty="0" smtClean="0"/>
              <a:t> </a:t>
            </a:r>
            <a:r>
              <a:rPr lang="en-US" dirty="0" err="1" smtClean="0"/>
              <a:t>riscului</a:t>
            </a:r>
            <a:r>
              <a:rPr lang="en-US" dirty="0" smtClean="0"/>
              <a:t> de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coronariana</a:t>
            </a:r>
            <a:r>
              <a:rPr lang="en-US" dirty="0" smtClean="0"/>
              <a:t> la </a:t>
            </a:r>
            <a:r>
              <a:rPr lang="en-US" dirty="0" err="1" smtClean="0"/>
              <a:t>persoane</a:t>
            </a:r>
            <a:r>
              <a:rPr lang="en-US" dirty="0" smtClean="0"/>
              <a:t> </a:t>
            </a:r>
            <a:r>
              <a:rPr lang="en-US" dirty="0" err="1" smtClean="0"/>
              <a:t>sanatoase</a:t>
            </a:r>
            <a:r>
              <a:rPr lang="en-US" dirty="0" smtClean="0"/>
              <a:t> s4t. In </a:t>
            </a:r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straina</a:t>
            </a:r>
            <a:r>
              <a:rPr lang="en-US" dirty="0" smtClean="0"/>
              <a:t> de </a:t>
            </a:r>
            <a:r>
              <a:rPr lang="en-US" dirty="0" err="1" smtClean="0"/>
              <a:t>specialitate</a:t>
            </a:r>
            <a:r>
              <a:rPr lang="en-US" dirty="0" smtClean="0"/>
              <a:t>, </a:t>
            </a:r>
            <a:r>
              <a:rPr lang="en-US" dirty="0" err="1" smtClean="0"/>
              <a:t>termenul</a:t>
            </a:r>
            <a:r>
              <a:rPr lang="en-US" dirty="0" smtClean="0"/>
              <a:t> de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coronariana</a:t>
            </a:r>
            <a:r>
              <a:rPr lang="en-US" dirty="0" smtClean="0"/>
              <a:t> include angina </a:t>
            </a:r>
            <a:r>
              <a:rPr lang="en-US" dirty="0" err="1" smtClean="0"/>
              <a:t>pectorala</a:t>
            </a:r>
            <a:r>
              <a:rPr lang="en-US" dirty="0" smtClean="0"/>
              <a:t>,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arteriala</a:t>
            </a:r>
            <a:r>
              <a:rPr lang="en-US" dirty="0" smtClean="0"/>
              <a:t> </a:t>
            </a:r>
            <a:r>
              <a:rPr lang="en-US" dirty="0" err="1" smtClean="0"/>
              <a:t>coronariana</a:t>
            </a:r>
            <a:r>
              <a:rPr lang="en-US" dirty="0" smtClean="0"/>
              <a:t>, </a:t>
            </a:r>
            <a:r>
              <a:rPr lang="en-US" dirty="0" err="1" smtClean="0"/>
              <a:t>infarctul</a:t>
            </a:r>
            <a:r>
              <a:rPr lang="en-US" dirty="0" smtClean="0"/>
              <a:t> </a:t>
            </a:r>
            <a:r>
              <a:rPr lang="en-US" dirty="0" err="1" smtClean="0"/>
              <a:t>miocardic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decesul</a:t>
            </a:r>
            <a:r>
              <a:rPr lang="en-US" dirty="0" smtClean="0"/>
              <a:t>, ale </a:t>
            </a:r>
            <a:r>
              <a:rPr lang="en-US" dirty="0" err="1" smtClean="0"/>
              <a:t>carui</a:t>
            </a:r>
            <a:r>
              <a:rPr lang="en-US" dirty="0" smtClean="0"/>
              <a:t> </a:t>
            </a:r>
            <a:r>
              <a:rPr lang="en-US" dirty="0" err="1" smtClean="0"/>
              <a:t>cauze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cardiovasculare</a:t>
            </a:r>
            <a:r>
              <a:rPr lang="en-US" dirty="0" smtClean="0"/>
              <a:t>. </a:t>
            </a:r>
          </a:p>
          <a:p>
            <a:pPr lvl="1"/>
            <a:r>
              <a:rPr lang="en-US" dirty="0" smtClean="0"/>
              <a:t>1967 </a:t>
            </a:r>
            <a:r>
              <a:rPr lang="en-US" dirty="0" err="1" smtClean="0"/>
              <a:t>exercitiul</a:t>
            </a:r>
            <a:r>
              <a:rPr lang="en-US" dirty="0" smtClean="0"/>
              <a:t> </a:t>
            </a:r>
            <a:r>
              <a:rPr lang="en-US" dirty="0" err="1" smtClean="0"/>
              <a:t>fizic</a:t>
            </a:r>
            <a:r>
              <a:rPr lang="en-US" dirty="0" smtClean="0"/>
              <a:t> reduce </a:t>
            </a:r>
            <a:r>
              <a:rPr lang="en-US" dirty="0" err="1" smtClean="0"/>
              <a:t>riscul</a:t>
            </a:r>
            <a:r>
              <a:rPr lang="en-US" dirty="0" smtClean="0"/>
              <a:t> de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cardiovasculara</a:t>
            </a:r>
            <a:r>
              <a:rPr lang="en-US" dirty="0" smtClean="0"/>
              <a:t>, </a:t>
            </a:r>
            <a:r>
              <a:rPr lang="en-US" dirty="0" err="1" smtClean="0"/>
              <a:t>iar</a:t>
            </a:r>
            <a:r>
              <a:rPr lang="en-US" dirty="0" smtClean="0"/>
              <a:t> </a:t>
            </a:r>
            <a:r>
              <a:rPr lang="en-US" dirty="0" err="1" smtClean="0"/>
              <a:t>obezitatea</a:t>
            </a:r>
            <a:r>
              <a:rPr lang="en-US" dirty="0" smtClean="0"/>
              <a:t> </a:t>
            </a:r>
            <a:r>
              <a:rPr lang="en-US" dirty="0" err="1" smtClean="0"/>
              <a:t>creste</a:t>
            </a:r>
            <a:r>
              <a:rPr lang="en-US" dirty="0" smtClean="0"/>
              <a:t> </a:t>
            </a:r>
            <a:r>
              <a:rPr lang="en-US" dirty="0" err="1" smtClean="0"/>
              <a:t>riscul</a:t>
            </a:r>
            <a:r>
              <a:rPr lang="en-US" dirty="0" smtClean="0"/>
              <a:t> </a:t>
            </a:r>
            <a:r>
              <a:rPr lang="en-US" dirty="0" err="1" smtClean="0"/>
              <a:t>acestei</a:t>
            </a:r>
            <a:r>
              <a:rPr lang="en-US" dirty="0" smtClean="0"/>
              <a:t> </a:t>
            </a:r>
            <a:r>
              <a:rPr lang="en-US" dirty="0" err="1" smtClean="0"/>
              <a:t>boli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1970 </a:t>
            </a:r>
            <a:r>
              <a:rPr lang="en-US" dirty="0" err="1" smtClean="0"/>
              <a:t>hipertensiunea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factor de </a:t>
            </a:r>
            <a:r>
              <a:rPr lang="en-US" dirty="0" err="1" smtClean="0"/>
              <a:t>risc</a:t>
            </a:r>
            <a:r>
              <a:rPr lang="en-US" dirty="0" smtClean="0"/>
              <a:t> de accident vascular cerebral.</a:t>
            </a:r>
          </a:p>
          <a:p>
            <a:pPr lvl="1"/>
            <a:r>
              <a:rPr lang="en-US" dirty="0" smtClean="0"/>
              <a:t>1976 </a:t>
            </a:r>
            <a:r>
              <a:rPr lang="en-US" dirty="0" err="1" smtClean="0"/>
              <a:t>menopauza</a:t>
            </a:r>
            <a:r>
              <a:rPr lang="en-US" dirty="0" smtClean="0"/>
              <a:t> </a:t>
            </a:r>
            <a:r>
              <a:rPr lang="en-US" dirty="0" err="1" smtClean="0"/>
              <a:t>creste</a:t>
            </a:r>
            <a:r>
              <a:rPr lang="en-US" dirty="0" smtClean="0"/>
              <a:t> </a:t>
            </a:r>
            <a:r>
              <a:rPr lang="en-US" dirty="0" err="1" smtClean="0"/>
              <a:t>riscul</a:t>
            </a:r>
            <a:r>
              <a:rPr lang="en-US" dirty="0" smtClean="0"/>
              <a:t> </a:t>
            </a:r>
            <a:r>
              <a:rPr lang="en-US" dirty="0" err="1" smtClean="0"/>
              <a:t>bolii</a:t>
            </a:r>
            <a:r>
              <a:rPr lang="en-US" dirty="0" smtClean="0"/>
              <a:t> </a:t>
            </a:r>
            <a:r>
              <a:rPr lang="en-US" dirty="0" err="1" smtClean="0"/>
              <a:t>cardiovasculare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1978 </a:t>
            </a:r>
            <a:r>
              <a:rPr lang="en-US" dirty="0" err="1" smtClean="0"/>
              <a:t>factorii</a:t>
            </a:r>
            <a:r>
              <a:rPr lang="en-US" dirty="0" smtClean="0"/>
              <a:t> </a:t>
            </a:r>
            <a:r>
              <a:rPr lang="en-US" dirty="0" err="1" smtClean="0"/>
              <a:t>psihosociali</a:t>
            </a:r>
            <a:r>
              <a:rPr lang="en-US" dirty="0" smtClean="0"/>
              <a:t> </a:t>
            </a:r>
            <a:r>
              <a:rPr lang="en-US" dirty="0" err="1" smtClean="0"/>
              <a:t>afecteaza</a:t>
            </a:r>
            <a:r>
              <a:rPr lang="en-US" dirty="0" smtClean="0"/>
              <a:t> </a:t>
            </a:r>
            <a:r>
              <a:rPr lang="en-US" dirty="0" err="1" smtClean="0"/>
              <a:t>boala</a:t>
            </a:r>
            <a:r>
              <a:rPr lang="en-US" dirty="0" smtClean="0"/>
              <a:t> </a:t>
            </a:r>
            <a:r>
              <a:rPr lang="en-US" dirty="0" err="1" smtClean="0"/>
              <a:t>cardiovasculara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2000</Words>
  <Application>Microsoft Office PowerPoint</Application>
  <PresentationFormat>Expunere pe ecran (4:3)</PresentationFormat>
  <Paragraphs>160</Paragraphs>
  <Slides>39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39</vt:i4>
      </vt:variant>
    </vt:vector>
  </HeadingPairs>
  <TitlesOfParts>
    <vt:vector size="42" baseType="lpstr">
      <vt:lpstr>Arial</vt:lpstr>
      <vt:lpstr>Calibri</vt:lpstr>
      <vt:lpstr>Office Theme</vt:lpstr>
      <vt:lpstr>  STUDII EPIDEMIOLOGICE </vt:lpstr>
      <vt:lpstr>STUDIUL FRAMINGHAM</vt:lpstr>
      <vt:lpstr>Prezentare PowerPoint</vt:lpstr>
      <vt:lpstr>OBIECTIVE SECUNDARE</vt:lpstr>
      <vt:lpstr>Prezentare PowerPoint</vt:lpstr>
      <vt:lpstr>PRECIZĂRI ALE STUDIULUI</vt:lpstr>
      <vt:lpstr>Prezentare PowerPoint</vt:lpstr>
      <vt:lpstr>Prezentare PowerPoint</vt:lpstr>
      <vt:lpstr>PRECIZĂRI ALE STUDIULUI ŞI REPERE TEMPORALE</vt:lpstr>
      <vt:lpstr>Prezentare PowerPoint</vt:lpstr>
      <vt:lpstr>DEFINITIE</vt:lpstr>
      <vt:lpstr>CLASIFICAREA  STUDIILOR EPIDEMIOLOGICE</vt:lpstr>
      <vt:lpstr>Prezentare PowerPoint</vt:lpstr>
      <vt:lpstr>Prezentare PowerPoint</vt:lpstr>
      <vt:lpstr>PROIECTUL UNUI STUDIU EPIDEMIOLOGIC   </vt:lpstr>
      <vt:lpstr>Prezentare PowerPoint</vt:lpstr>
      <vt:lpstr>Prezentare PowerPoint</vt:lpstr>
      <vt:lpstr>ASPECTE ETICE  </vt:lpstr>
      <vt:lpstr>Prezentare PowerPoint</vt:lpstr>
      <vt:lpstr>STUDII DESCRIPTIVE</vt:lpstr>
      <vt:lpstr>DEFINIŢIA S.E.D.</vt:lpstr>
      <vt:lpstr>CARACTERISTICI DE PERSOANĂ</vt:lpstr>
      <vt:lpstr>Caracteristicile de loc</vt:lpstr>
      <vt:lpstr> Caracteristici de timp</vt:lpstr>
      <vt:lpstr>Limitele studiilor descriptive</vt:lpstr>
      <vt:lpstr>CLASIFICAREA S.E.D.</vt:lpstr>
      <vt:lpstr>Raportarea de caz</vt:lpstr>
      <vt:lpstr>Prezentare PowerPoint</vt:lpstr>
      <vt:lpstr>serie de cazuri</vt:lpstr>
      <vt:lpstr>Prezentare PowerPoint</vt:lpstr>
      <vt:lpstr>    Studii corelaţionale (ecologice)           </vt:lpstr>
      <vt:lpstr>Prezentare PowerPoint</vt:lpstr>
      <vt:lpstr>Prezentare PowerPoint</vt:lpstr>
      <vt:lpstr>Prezentare PowerPoint</vt:lpstr>
      <vt:lpstr>Avantajele s.e.ecologice</vt:lpstr>
      <vt:lpstr>dezavantajE se ecologice</vt:lpstr>
      <vt:lpstr>Studiile transversale   </vt:lpstr>
      <vt:lpstr>AVANTAJE S.E. TRANSVERSALE </vt:lpstr>
      <vt:lpstr>Dezavantajele  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STUDII EPIDEMIOLOGICE</dc:title>
  <dc:creator>madi</dc:creator>
  <cp:lastModifiedBy>WINDOWS</cp:lastModifiedBy>
  <cp:revision>24</cp:revision>
  <dcterms:created xsi:type="dcterms:W3CDTF">2016-03-30T09:45:35Z</dcterms:created>
  <dcterms:modified xsi:type="dcterms:W3CDTF">2021-03-22T20:09:13Z</dcterms:modified>
</cp:coreProperties>
</file>