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8"/>
  </p:notesMasterIdLst>
  <p:sldIdLst>
    <p:sldId id="256" r:id="rId2"/>
    <p:sldId id="257" r:id="rId3"/>
    <p:sldId id="265" r:id="rId4"/>
    <p:sldId id="258" r:id="rId5"/>
    <p:sldId id="259" r:id="rId6"/>
    <p:sldId id="281" r:id="rId7"/>
    <p:sldId id="282" r:id="rId8"/>
    <p:sldId id="283" r:id="rId9"/>
    <p:sldId id="284" r:id="rId10"/>
    <p:sldId id="286" r:id="rId11"/>
    <p:sldId id="287" r:id="rId12"/>
    <p:sldId id="288" r:id="rId13"/>
    <p:sldId id="289" r:id="rId14"/>
    <p:sldId id="290" r:id="rId15"/>
    <p:sldId id="291" r:id="rId16"/>
    <p:sldId id="292" r:id="rId17"/>
    <p:sldId id="293" r:id="rId18"/>
    <p:sldId id="294"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46" r:id="rId35"/>
    <p:sldId id="295" r:id="rId36"/>
    <p:sldId id="296" r:id="rId37"/>
    <p:sldId id="297" r:id="rId38"/>
    <p:sldId id="298" r:id="rId39"/>
    <p:sldId id="299" r:id="rId40"/>
    <p:sldId id="300" r:id="rId41"/>
    <p:sldId id="301" r:id="rId42"/>
    <p:sldId id="302" r:id="rId43"/>
    <p:sldId id="260" r:id="rId44"/>
    <p:sldId id="303" r:id="rId45"/>
    <p:sldId id="261" r:id="rId46"/>
    <p:sldId id="262" r:id="rId47"/>
    <p:sldId id="263" r:id="rId48"/>
    <p:sldId id="264" r:id="rId49"/>
    <p:sldId id="304" r:id="rId50"/>
    <p:sldId id="267" r:id="rId51"/>
    <p:sldId id="266" r:id="rId52"/>
    <p:sldId id="305" r:id="rId53"/>
    <p:sldId id="268" r:id="rId54"/>
    <p:sldId id="269" r:id="rId55"/>
    <p:sldId id="270" r:id="rId56"/>
    <p:sldId id="271" r:id="rId57"/>
    <p:sldId id="314" r:id="rId58"/>
    <p:sldId id="315" r:id="rId59"/>
    <p:sldId id="272" r:id="rId60"/>
    <p:sldId id="273" r:id="rId61"/>
    <p:sldId id="317" r:id="rId62"/>
    <p:sldId id="316" r:id="rId63"/>
    <p:sldId id="274" r:id="rId64"/>
    <p:sldId id="275" r:id="rId65"/>
    <p:sldId id="276" r:id="rId66"/>
    <p:sldId id="277" r:id="rId67"/>
    <p:sldId id="318" r:id="rId68"/>
    <p:sldId id="278" r:id="rId69"/>
    <p:sldId id="319" r:id="rId70"/>
    <p:sldId id="320" r:id="rId71"/>
    <p:sldId id="321" r:id="rId72"/>
    <p:sldId id="322" r:id="rId73"/>
    <p:sldId id="323" r:id="rId74"/>
    <p:sldId id="279" r:id="rId75"/>
    <p:sldId id="324" r:id="rId76"/>
    <p:sldId id="325" r:id="rId77"/>
    <p:sldId id="326" r:id="rId78"/>
    <p:sldId id="327" r:id="rId79"/>
    <p:sldId id="280" r:id="rId80"/>
    <p:sldId id="328" r:id="rId81"/>
    <p:sldId id="306" r:id="rId82"/>
    <p:sldId id="307" r:id="rId83"/>
    <p:sldId id="310" r:id="rId84"/>
    <p:sldId id="308" r:id="rId85"/>
    <p:sldId id="309" r:id="rId86"/>
    <p:sldId id="347" r:id="rId87"/>
    <p:sldId id="348" r:id="rId88"/>
    <p:sldId id="349" r:id="rId89"/>
    <p:sldId id="350" r:id="rId90"/>
    <p:sldId id="351" r:id="rId91"/>
    <p:sldId id="352" r:id="rId92"/>
    <p:sldId id="353" r:id="rId93"/>
    <p:sldId id="354" r:id="rId94"/>
    <p:sldId id="355" r:id="rId95"/>
    <p:sldId id="356" r:id="rId96"/>
    <p:sldId id="357" r:id="rId97"/>
    <p:sldId id="375" r:id="rId98"/>
    <p:sldId id="376"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7" r:id="rId112"/>
    <p:sldId id="370" r:id="rId113"/>
    <p:sldId id="371" r:id="rId114"/>
    <p:sldId id="372" r:id="rId115"/>
    <p:sldId id="373" r:id="rId116"/>
    <p:sldId id="374" r:id="rId1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B514F1-F875-4CD9-AD0B-C7914E9F4AAD}" type="datetimeFigureOut">
              <a:rPr lang="en-US" smtClean="0"/>
              <a:t>4/5/2021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12938-10CD-4E86-89B3-877C11CA8B06}" type="slidenum">
              <a:rPr lang="en-US" smtClean="0"/>
              <a:t>‹#›</a:t>
            </a:fld>
            <a:endParaRPr lang="en-US"/>
          </a:p>
        </p:txBody>
      </p:sp>
    </p:spTree>
    <p:extLst>
      <p:ext uri="{BB962C8B-B14F-4D97-AF65-F5344CB8AC3E}">
        <p14:creationId xmlns:p14="http://schemas.microsoft.com/office/powerpoint/2010/main" val="964879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6</a:t>
            </a:fld>
            <a:endParaRPr lang="en-US"/>
          </a:p>
        </p:txBody>
      </p:sp>
    </p:spTree>
    <p:extLst>
      <p:ext uri="{BB962C8B-B14F-4D97-AF65-F5344CB8AC3E}">
        <p14:creationId xmlns:p14="http://schemas.microsoft.com/office/powerpoint/2010/main" val="1548876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0467A9B-F86D-434A-9B34-8B431A5263BF}"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val="2527225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16</a:t>
            </a:fld>
            <a:endParaRPr lang="en-US"/>
          </a:p>
        </p:txBody>
      </p:sp>
    </p:spTree>
    <p:extLst>
      <p:ext uri="{BB962C8B-B14F-4D97-AF65-F5344CB8AC3E}">
        <p14:creationId xmlns:p14="http://schemas.microsoft.com/office/powerpoint/2010/main" val="4281526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17</a:t>
            </a:fld>
            <a:endParaRPr lang="en-US"/>
          </a:p>
        </p:txBody>
      </p:sp>
    </p:spTree>
    <p:extLst>
      <p:ext uri="{BB962C8B-B14F-4D97-AF65-F5344CB8AC3E}">
        <p14:creationId xmlns:p14="http://schemas.microsoft.com/office/powerpoint/2010/main" val="341131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DEFFAA3-A178-4190-B7CF-10F942CDC368}" type="slidenum">
              <a:rPr lang="en-US"/>
              <a:pPr fontAlgn="base">
                <a:spcBef>
                  <a:spcPct val="0"/>
                </a:spcBef>
                <a:spcAft>
                  <a:spcPct val="0"/>
                </a:spcAft>
              </a:pPr>
              <a:t>18</a:t>
            </a:fld>
            <a:endParaRPr lang="en-US"/>
          </a:p>
        </p:txBody>
      </p:sp>
    </p:spTree>
    <p:extLst>
      <p:ext uri="{BB962C8B-B14F-4D97-AF65-F5344CB8AC3E}">
        <p14:creationId xmlns:p14="http://schemas.microsoft.com/office/powerpoint/2010/main" val="3728705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35</a:t>
            </a:fld>
            <a:endParaRPr lang="en-US"/>
          </a:p>
        </p:txBody>
      </p:sp>
    </p:spTree>
    <p:extLst>
      <p:ext uri="{BB962C8B-B14F-4D97-AF65-F5344CB8AC3E}">
        <p14:creationId xmlns:p14="http://schemas.microsoft.com/office/powerpoint/2010/main" val="560996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36</a:t>
            </a:fld>
            <a:endParaRPr lang="en-US"/>
          </a:p>
        </p:txBody>
      </p:sp>
    </p:spTree>
    <p:extLst>
      <p:ext uri="{BB962C8B-B14F-4D97-AF65-F5344CB8AC3E}">
        <p14:creationId xmlns:p14="http://schemas.microsoft.com/office/powerpoint/2010/main" val="425954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37</a:t>
            </a:fld>
            <a:endParaRPr lang="en-US"/>
          </a:p>
        </p:txBody>
      </p:sp>
    </p:spTree>
    <p:extLst>
      <p:ext uri="{BB962C8B-B14F-4D97-AF65-F5344CB8AC3E}">
        <p14:creationId xmlns:p14="http://schemas.microsoft.com/office/powerpoint/2010/main" val="578704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38</a:t>
            </a:fld>
            <a:endParaRPr lang="en-US"/>
          </a:p>
        </p:txBody>
      </p:sp>
    </p:spTree>
    <p:extLst>
      <p:ext uri="{BB962C8B-B14F-4D97-AF65-F5344CB8AC3E}">
        <p14:creationId xmlns:p14="http://schemas.microsoft.com/office/powerpoint/2010/main" val="2649871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39</a:t>
            </a:fld>
            <a:endParaRPr lang="en-US"/>
          </a:p>
        </p:txBody>
      </p:sp>
    </p:spTree>
    <p:extLst>
      <p:ext uri="{BB962C8B-B14F-4D97-AF65-F5344CB8AC3E}">
        <p14:creationId xmlns:p14="http://schemas.microsoft.com/office/powerpoint/2010/main" val="583061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40</a:t>
            </a:fld>
            <a:endParaRPr lang="en-US"/>
          </a:p>
        </p:txBody>
      </p:sp>
    </p:spTree>
    <p:extLst>
      <p:ext uri="{BB962C8B-B14F-4D97-AF65-F5344CB8AC3E}">
        <p14:creationId xmlns:p14="http://schemas.microsoft.com/office/powerpoint/2010/main" val="194772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7</a:t>
            </a:fld>
            <a:endParaRPr lang="en-US"/>
          </a:p>
        </p:txBody>
      </p:sp>
    </p:spTree>
    <p:extLst>
      <p:ext uri="{BB962C8B-B14F-4D97-AF65-F5344CB8AC3E}">
        <p14:creationId xmlns:p14="http://schemas.microsoft.com/office/powerpoint/2010/main" val="28202284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41</a:t>
            </a:fld>
            <a:endParaRPr lang="en-US"/>
          </a:p>
        </p:txBody>
      </p:sp>
    </p:spTree>
    <p:extLst>
      <p:ext uri="{BB962C8B-B14F-4D97-AF65-F5344CB8AC3E}">
        <p14:creationId xmlns:p14="http://schemas.microsoft.com/office/powerpoint/2010/main" val="1240412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42</a:t>
            </a:fld>
            <a:endParaRPr lang="en-US"/>
          </a:p>
        </p:txBody>
      </p:sp>
    </p:spTree>
    <p:extLst>
      <p:ext uri="{BB962C8B-B14F-4D97-AF65-F5344CB8AC3E}">
        <p14:creationId xmlns:p14="http://schemas.microsoft.com/office/powerpoint/2010/main" val="2232365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A29A8C2-D287-402F-950C-51AC28F3FEE6}" type="slidenum">
              <a:rPr lang="en-US"/>
              <a:pPr fontAlgn="base">
                <a:spcBef>
                  <a:spcPct val="0"/>
                </a:spcBef>
                <a:spcAft>
                  <a:spcPct val="0"/>
                </a:spcAft>
              </a:pPr>
              <a:t>44</a:t>
            </a:fld>
            <a:endParaRPr lang="en-US"/>
          </a:p>
        </p:txBody>
      </p:sp>
    </p:spTree>
    <p:extLst>
      <p:ext uri="{BB962C8B-B14F-4D97-AF65-F5344CB8AC3E}">
        <p14:creationId xmlns:p14="http://schemas.microsoft.com/office/powerpoint/2010/main" val="24880664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207822A-0C28-4557-A710-93F1CE361681}" type="slidenum">
              <a:rPr lang="en-US"/>
              <a:pPr fontAlgn="base">
                <a:spcBef>
                  <a:spcPct val="0"/>
                </a:spcBef>
                <a:spcAft>
                  <a:spcPct val="0"/>
                </a:spcAft>
              </a:pPr>
              <a:t>49</a:t>
            </a:fld>
            <a:endParaRPr lang="en-US"/>
          </a:p>
        </p:txBody>
      </p:sp>
    </p:spTree>
    <p:extLst>
      <p:ext uri="{BB962C8B-B14F-4D97-AF65-F5344CB8AC3E}">
        <p14:creationId xmlns:p14="http://schemas.microsoft.com/office/powerpoint/2010/main" val="3228664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BB669C0-900D-40AB-965C-0B1F5358DDCE}" type="slidenum">
              <a:rPr lang="en-US"/>
              <a:pPr fontAlgn="base">
                <a:spcBef>
                  <a:spcPct val="0"/>
                </a:spcBef>
                <a:spcAft>
                  <a:spcPct val="0"/>
                </a:spcAft>
              </a:pPr>
              <a:t>52</a:t>
            </a:fld>
            <a:endParaRPr lang="en-US"/>
          </a:p>
        </p:txBody>
      </p:sp>
    </p:spTree>
    <p:extLst>
      <p:ext uri="{BB962C8B-B14F-4D97-AF65-F5344CB8AC3E}">
        <p14:creationId xmlns:p14="http://schemas.microsoft.com/office/powerpoint/2010/main" val="13366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56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9CEEF35-4A77-444B-AC0A-15B8B5DCF1C3}" type="slidenum">
              <a:rPr lang="en-US"/>
              <a:pPr fontAlgn="base">
                <a:spcBef>
                  <a:spcPct val="0"/>
                </a:spcBef>
                <a:spcAft>
                  <a:spcPct val="0"/>
                </a:spcAft>
              </a:pPr>
              <a:t>57</a:t>
            </a:fld>
            <a:endParaRPr lang="en-US"/>
          </a:p>
        </p:txBody>
      </p:sp>
    </p:spTree>
    <p:extLst>
      <p:ext uri="{BB962C8B-B14F-4D97-AF65-F5344CB8AC3E}">
        <p14:creationId xmlns:p14="http://schemas.microsoft.com/office/powerpoint/2010/main" val="714346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0441521-3461-46BD-B8D3-67E6E00F54AC}" type="slidenum">
              <a:rPr lang="en-US"/>
              <a:pPr fontAlgn="base">
                <a:spcBef>
                  <a:spcPct val="0"/>
                </a:spcBef>
                <a:spcAft>
                  <a:spcPct val="0"/>
                </a:spcAft>
              </a:pPr>
              <a:t>58</a:t>
            </a:fld>
            <a:endParaRPr lang="en-US"/>
          </a:p>
        </p:txBody>
      </p:sp>
    </p:spTree>
    <p:extLst>
      <p:ext uri="{BB962C8B-B14F-4D97-AF65-F5344CB8AC3E}">
        <p14:creationId xmlns:p14="http://schemas.microsoft.com/office/powerpoint/2010/main" val="2120801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4090483-7434-44DD-B42B-479376C0F270}" type="slidenum">
              <a:rPr lang="en-US"/>
              <a:pPr fontAlgn="base">
                <a:spcBef>
                  <a:spcPct val="0"/>
                </a:spcBef>
                <a:spcAft>
                  <a:spcPct val="0"/>
                </a:spcAft>
              </a:pPr>
              <a:t>62</a:t>
            </a:fld>
            <a:endParaRPr lang="en-US"/>
          </a:p>
        </p:txBody>
      </p:sp>
    </p:spTree>
    <p:extLst>
      <p:ext uri="{BB962C8B-B14F-4D97-AF65-F5344CB8AC3E}">
        <p14:creationId xmlns:p14="http://schemas.microsoft.com/office/powerpoint/2010/main" val="3280723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42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D3F4260-0693-426B-83AF-954F700AFA15}" type="slidenum">
              <a:rPr lang="en-US"/>
              <a:pPr fontAlgn="base">
                <a:spcBef>
                  <a:spcPct val="0"/>
                </a:spcBef>
                <a:spcAft>
                  <a:spcPct val="0"/>
                </a:spcAft>
              </a:pPr>
              <a:t>70</a:t>
            </a:fld>
            <a:endParaRPr lang="en-US"/>
          </a:p>
        </p:txBody>
      </p:sp>
    </p:spTree>
    <p:extLst>
      <p:ext uri="{BB962C8B-B14F-4D97-AF65-F5344CB8AC3E}">
        <p14:creationId xmlns:p14="http://schemas.microsoft.com/office/powerpoint/2010/main" val="2257229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E876AE0-988D-4EB6-994B-D2523D4CA8E4}" type="slidenum">
              <a:rPr lang="en-US"/>
              <a:pPr fontAlgn="base">
                <a:spcBef>
                  <a:spcPct val="0"/>
                </a:spcBef>
                <a:spcAft>
                  <a:spcPct val="0"/>
                </a:spcAft>
              </a:pPr>
              <a:t>71</a:t>
            </a:fld>
            <a:endParaRPr lang="en-US"/>
          </a:p>
        </p:txBody>
      </p:sp>
    </p:spTree>
    <p:extLst>
      <p:ext uri="{BB962C8B-B14F-4D97-AF65-F5344CB8AC3E}">
        <p14:creationId xmlns:p14="http://schemas.microsoft.com/office/powerpoint/2010/main" val="3295259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8</a:t>
            </a:fld>
            <a:endParaRPr lang="en-US"/>
          </a:p>
        </p:txBody>
      </p:sp>
    </p:spTree>
    <p:extLst>
      <p:ext uri="{BB962C8B-B14F-4D97-AF65-F5344CB8AC3E}">
        <p14:creationId xmlns:p14="http://schemas.microsoft.com/office/powerpoint/2010/main" val="1876296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4643136-950B-4D47-87CE-CA7FD603FBEE}" type="slidenum">
              <a:rPr lang="en-US"/>
              <a:pPr fontAlgn="base">
                <a:spcBef>
                  <a:spcPct val="0"/>
                </a:spcBef>
                <a:spcAft>
                  <a:spcPct val="0"/>
                </a:spcAft>
              </a:pPr>
              <a:t>72</a:t>
            </a:fld>
            <a:endParaRPr lang="en-US"/>
          </a:p>
        </p:txBody>
      </p:sp>
    </p:spTree>
    <p:extLst>
      <p:ext uri="{BB962C8B-B14F-4D97-AF65-F5344CB8AC3E}">
        <p14:creationId xmlns:p14="http://schemas.microsoft.com/office/powerpoint/2010/main" val="3140516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E876AE0-988D-4EB6-994B-D2523D4CA8E4}" type="slidenum">
              <a:rPr lang="en-US"/>
              <a:pPr fontAlgn="base">
                <a:spcBef>
                  <a:spcPct val="0"/>
                </a:spcBef>
                <a:spcAft>
                  <a:spcPct val="0"/>
                </a:spcAft>
              </a:pPr>
              <a:t>73</a:t>
            </a:fld>
            <a:endParaRPr lang="en-US"/>
          </a:p>
        </p:txBody>
      </p:sp>
    </p:spTree>
    <p:extLst>
      <p:ext uri="{BB962C8B-B14F-4D97-AF65-F5344CB8AC3E}">
        <p14:creationId xmlns:p14="http://schemas.microsoft.com/office/powerpoint/2010/main" val="27161201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B057AD1-2784-4ADE-952C-94E891006FBB}" type="slidenum">
              <a:rPr lang="en-US"/>
              <a:pPr fontAlgn="base">
                <a:spcBef>
                  <a:spcPct val="0"/>
                </a:spcBef>
                <a:spcAft>
                  <a:spcPct val="0"/>
                </a:spcAft>
              </a:pPr>
              <a:t>75</a:t>
            </a:fld>
            <a:endParaRPr lang="en-US"/>
          </a:p>
        </p:txBody>
      </p:sp>
    </p:spTree>
    <p:extLst>
      <p:ext uri="{BB962C8B-B14F-4D97-AF65-F5344CB8AC3E}">
        <p14:creationId xmlns:p14="http://schemas.microsoft.com/office/powerpoint/2010/main" val="2182387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EF0FB18-CD40-460E-A753-F57D6B81E3DE}" type="slidenum">
              <a:rPr lang="pt-BR"/>
              <a:pPr fontAlgn="base">
                <a:spcBef>
                  <a:spcPct val="0"/>
                </a:spcBef>
                <a:spcAft>
                  <a:spcPct val="0"/>
                </a:spcAft>
              </a:pPr>
              <a:t>76</a:t>
            </a:fld>
            <a:endParaRPr lang="pt-BR"/>
          </a:p>
        </p:txBody>
      </p:sp>
    </p:spTree>
    <p:extLst>
      <p:ext uri="{BB962C8B-B14F-4D97-AF65-F5344CB8AC3E}">
        <p14:creationId xmlns:p14="http://schemas.microsoft.com/office/powerpoint/2010/main" val="1868530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48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7E725D3-C945-46B4-9FD7-4CB33F5D053E}" type="slidenum">
              <a:rPr lang="en-US"/>
              <a:pPr fontAlgn="base">
                <a:spcBef>
                  <a:spcPct val="0"/>
                </a:spcBef>
                <a:spcAft>
                  <a:spcPct val="0"/>
                </a:spcAft>
              </a:pPr>
              <a:t>77</a:t>
            </a:fld>
            <a:endParaRPr lang="en-US"/>
          </a:p>
        </p:txBody>
      </p:sp>
    </p:spTree>
    <p:extLst>
      <p:ext uri="{BB962C8B-B14F-4D97-AF65-F5344CB8AC3E}">
        <p14:creationId xmlns:p14="http://schemas.microsoft.com/office/powerpoint/2010/main" val="16744281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EC8A7D80-6A58-44BF-97CC-ECF6D6503959}" type="slidenum">
              <a:rPr lang="en-US"/>
              <a:pPr fontAlgn="base">
                <a:spcBef>
                  <a:spcPct val="0"/>
                </a:spcBef>
                <a:spcAft>
                  <a:spcPct val="0"/>
                </a:spcAft>
              </a:pPr>
              <a:t>78</a:t>
            </a:fld>
            <a:endParaRPr lang="en-US"/>
          </a:p>
        </p:txBody>
      </p:sp>
    </p:spTree>
    <p:extLst>
      <p:ext uri="{BB962C8B-B14F-4D97-AF65-F5344CB8AC3E}">
        <p14:creationId xmlns:p14="http://schemas.microsoft.com/office/powerpoint/2010/main" val="1136045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7CBF91E-0004-4A02-B4EF-9ADFEEB5EC43}" type="slidenum">
              <a:rPr lang="en-US"/>
              <a:pPr fontAlgn="base">
                <a:spcBef>
                  <a:spcPct val="0"/>
                </a:spcBef>
                <a:spcAft>
                  <a:spcPct val="0"/>
                </a:spcAft>
              </a:pPr>
              <a:t>81</a:t>
            </a:fld>
            <a:endParaRPr lang="en-US"/>
          </a:p>
        </p:txBody>
      </p:sp>
    </p:spTree>
    <p:extLst>
      <p:ext uri="{BB962C8B-B14F-4D97-AF65-F5344CB8AC3E}">
        <p14:creationId xmlns:p14="http://schemas.microsoft.com/office/powerpoint/2010/main" val="3870957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55EC19C-9D66-4291-A7B9-540A5994B979}" type="slidenum">
              <a:rPr lang="en-US"/>
              <a:pPr fontAlgn="base">
                <a:spcBef>
                  <a:spcPct val="0"/>
                </a:spcBef>
                <a:spcAft>
                  <a:spcPct val="0"/>
                </a:spcAft>
              </a:pPr>
              <a:t>82</a:t>
            </a:fld>
            <a:endParaRPr lang="en-US"/>
          </a:p>
        </p:txBody>
      </p:sp>
    </p:spTree>
    <p:extLst>
      <p:ext uri="{BB962C8B-B14F-4D97-AF65-F5344CB8AC3E}">
        <p14:creationId xmlns:p14="http://schemas.microsoft.com/office/powerpoint/2010/main" val="26507411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32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1E262B7-6D0B-4162-B590-DF259E1922A3}" type="slidenum">
              <a:rPr lang="en-US"/>
              <a:pPr fontAlgn="base">
                <a:spcBef>
                  <a:spcPct val="0"/>
                </a:spcBef>
                <a:spcAft>
                  <a:spcPct val="0"/>
                </a:spcAft>
              </a:pPr>
              <a:t>83</a:t>
            </a:fld>
            <a:endParaRPr lang="en-US"/>
          </a:p>
        </p:txBody>
      </p:sp>
    </p:spTree>
    <p:extLst>
      <p:ext uri="{BB962C8B-B14F-4D97-AF65-F5344CB8AC3E}">
        <p14:creationId xmlns:p14="http://schemas.microsoft.com/office/powerpoint/2010/main" val="1512418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DA77189-4A79-4EBE-A3CC-97EEF50B19E2}" type="slidenum">
              <a:rPr lang="en-US"/>
              <a:pPr fontAlgn="base">
                <a:spcBef>
                  <a:spcPct val="0"/>
                </a:spcBef>
                <a:spcAft>
                  <a:spcPct val="0"/>
                </a:spcAft>
              </a:pPr>
              <a:t>84</a:t>
            </a:fld>
            <a:endParaRPr lang="en-US"/>
          </a:p>
        </p:txBody>
      </p:sp>
    </p:spTree>
    <p:extLst>
      <p:ext uri="{BB962C8B-B14F-4D97-AF65-F5344CB8AC3E}">
        <p14:creationId xmlns:p14="http://schemas.microsoft.com/office/powerpoint/2010/main" val="1458125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9</a:t>
            </a:fld>
            <a:endParaRPr lang="en-US"/>
          </a:p>
        </p:txBody>
      </p:sp>
    </p:spTree>
    <p:extLst>
      <p:ext uri="{BB962C8B-B14F-4D97-AF65-F5344CB8AC3E}">
        <p14:creationId xmlns:p14="http://schemas.microsoft.com/office/powerpoint/2010/main" val="18577758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ro-RO"/>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43718E8-5E7D-4A3B-9D7A-6C11116D7B44}" type="slidenum">
              <a:rPr lang="en-US"/>
              <a:pPr fontAlgn="base">
                <a:spcBef>
                  <a:spcPct val="0"/>
                </a:spcBef>
                <a:spcAft>
                  <a:spcPct val="0"/>
                </a:spcAft>
              </a:pPr>
              <a:t>85</a:t>
            </a:fld>
            <a:endParaRPr lang="en-US"/>
          </a:p>
        </p:txBody>
      </p:sp>
    </p:spTree>
    <p:extLst>
      <p:ext uri="{BB962C8B-B14F-4D97-AF65-F5344CB8AC3E}">
        <p14:creationId xmlns:p14="http://schemas.microsoft.com/office/powerpoint/2010/main" val="32085941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C40438-1E2B-4588-97BE-C2945B2D7F61}" type="slidenum">
              <a:rPr lang="en-US"/>
              <a:pPr/>
              <a:t>96</a:t>
            </a:fld>
            <a:endParaRPr lang="en-US" dirty="0"/>
          </a:p>
        </p:txBody>
      </p:sp>
      <p:sp>
        <p:nvSpPr>
          <p:cNvPr id="35842" name="Rectangle 1026"/>
          <p:cNvSpPr>
            <a:spLocks noGrp="1" noRot="1" noChangeAspect="1" noChangeArrowheads="1" noTextEdit="1"/>
          </p:cNvSpPr>
          <p:nvPr>
            <p:ph type="sldImg"/>
          </p:nvPr>
        </p:nvSpPr>
        <p:spPr>
          <a:ln/>
        </p:spPr>
      </p:sp>
      <p:sp>
        <p:nvSpPr>
          <p:cNvPr id="35843" name="Rectangle 1027"/>
          <p:cNvSpPr>
            <a:spLocks noGrp="1" noChangeArrowheads="1"/>
          </p:cNvSpPr>
          <p:nvPr>
            <p:ph type="body" idx="1"/>
          </p:nvPr>
        </p:nvSpPr>
        <p:spPr/>
        <p:txBody>
          <a:bodyPr/>
          <a:lstStyle/>
          <a:p>
            <a:pPr>
              <a:buFontTx/>
              <a:buChar char="•"/>
            </a:pPr>
            <a:r>
              <a:rPr lang="en-US" dirty="0"/>
              <a:t>This slide illstrates the pathogeneis of CDAD</a:t>
            </a:r>
          </a:p>
          <a:p>
            <a:pPr>
              <a:buFontTx/>
              <a:buChar char="•"/>
            </a:pPr>
            <a:r>
              <a:rPr lang="en-US" dirty="0"/>
              <a:t>AB=antibiotic, AN=antineoplastic</a:t>
            </a:r>
          </a:p>
          <a:p>
            <a:pPr>
              <a:buFontTx/>
              <a:buChar char="•"/>
            </a:pPr>
            <a:r>
              <a:rPr lang="en-US" dirty="0"/>
              <a:t>Each gram of human stool contains 10**12 (a trillion) bacteria belonging to over 30 genuses and 400 to 500 species; this biomass protects against C.difficile colonization</a:t>
            </a:r>
          </a:p>
          <a:p>
            <a:pPr>
              <a:buFontTx/>
              <a:buChar char="•"/>
            </a:pPr>
            <a:r>
              <a:rPr lang="en-US" dirty="0"/>
              <a:t>Antibiotics or some Antineoplastic agents (esp. those with antibiotic activity) kill off this protective biomass enabling C. difficile acquired by the fecal-oral route to colonize the colon</a:t>
            </a:r>
          </a:p>
          <a:p>
            <a:pPr>
              <a:buFontTx/>
              <a:buChar char="•"/>
            </a:pPr>
            <a:r>
              <a:rPr lang="en-US" dirty="0"/>
              <a:t>As C. difficile proliferates it begins to release two exotoxins, named A and B, that mediate the diarrhea and bowel inflammation seen in this disease</a:t>
            </a:r>
          </a:p>
          <a:p>
            <a:pPr>
              <a:buFontTx/>
              <a:buChar char="•"/>
            </a:pPr>
            <a:r>
              <a:rPr lang="en-US" dirty="0"/>
              <a:t>These toxins are some of the most lethal bacterial toxins studied and are active against over 20 kinds of mammalian cell lines and tissues</a:t>
            </a:r>
          </a:p>
          <a:p>
            <a:pPr>
              <a:buFontTx/>
              <a:buChar char="•"/>
            </a:pPr>
            <a:r>
              <a:rPr lang="en-US" dirty="0"/>
              <a:t>Once toxin A and B gain access to the cytoplasm of bowel mucosa cells, they disrupt the skeleton of these cells causing them to round up, retract, and lose their intercellular connections. The cells also die.</a:t>
            </a:r>
          </a:p>
          <a:p>
            <a:pPr>
              <a:buFontTx/>
              <a:buChar char="•"/>
            </a:pPr>
            <a:r>
              <a:rPr lang="en-US" dirty="0"/>
              <a:t>Toxin A also causes intestinal fluid secretion</a:t>
            </a:r>
          </a:p>
          <a:p>
            <a:pPr>
              <a:buFontTx/>
              <a:buChar char="•"/>
            </a:pPr>
            <a:endParaRPr lang="en-US" dirty="0"/>
          </a:p>
        </p:txBody>
      </p:sp>
    </p:spTree>
    <p:extLst>
      <p:ext uri="{BB962C8B-B14F-4D97-AF65-F5344CB8AC3E}">
        <p14:creationId xmlns:p14="http://schemas.microsoft.com/office/powerpoint/2010/main" val="1274191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7A8EB1D-C0EF-4B6B-9157-FE15832D7949}" type="slidenum">
              <a:rPr lang="en-US"/>
              <a:pPr fontAlgn="base">
                <a:spcBef>
                  <a:spcPct val="0"/>
                </a:spcBef>
                <a:spcAft>
                  <a:spcPct val="0"/>
                </a:spcAft>
              </a:pPr>
              <a:t>98</a:t>
            </a:fld>
            <a:endParaRPr lang="en-US"/>
          </a:p>
        </p:txBody>
      </p:sp>
    </p:spTree>
    <p:extLst>
      <p:ext uri="{BB962C8B-B14F-4D97-AF65-F5344CB8AC3E}">
        <p14:creationId xmlns:p14="http://schemas.microsoft.com/office/powerpoint/2010/main" val="10892688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EEDADD-51E6-4244-AB1F-C6335953A472}" type="slidenum">
              <a:rPr lang="en-US"/>
              <a:pPr/>
              <a:t>110</a:t>
            </a:fld>
            <a:endParaRPr lang="en-US" dirty="0"/>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646383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6ADAC-3667-4AEE-90EE-B6B3425D4527}" type="slidenum">
              <a:rPr lang="en-US"/>
              <a:pPr/>
              <a:t>112</a:t>
            </a:fld>
            <a:endParaRPr lang="en-US" dirty="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07227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10</a:t>
            </a:fld>
            <a:endParaRPr lang="en-US"/>
          </a:p>
        </p:txBody>
      </p:sp>
    </p:spTree>
    <p:extLst>
      <p:ext uri="{BB962C8B-B14F-4D97-AF65-F5344CB8AC3E}">
        <p14:creationId xmlns:p14="http://schemas.microsoft.com/office/powerpoint/2010/main" val="307002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11</a:t>
            </a:fld>
            <a:endParaRPr lang="en-US"/>
          </a:p>
        </p:txBody>
      </p:sp>
    </p:spTree>
    <p:extLst>
      <p:ext uri="{BB962C8B-B14F-4D97-AF65-F5344CB8AC3E}">
        <p14:creationId xmlns:p14="http://schemas.microsoft.com/office/powerpoint/2010/main" val="144067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12</a:t>
            </a:fld>
            <a:endParaRPr lang="en-US"/>
          </a:p>
        </p:txBody>
      </p:sp>
    </p:spTree>
    <p:extLst>
      <p:ext uri="{BB962C8B-B14F-4D97-AF65-F5344CB8AC3E}">
        <p14:creationId xmlns:p14="http://schemas.microsoft.com/office/powerpoint/2010/main" val="32997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13</a:t>
            </a:fld>
            <a:endParaRPr lang="en-US"/>
          </a:p>
        </p:txBody>
      </p:sp>
    </p:spTree>
    <p:extLst>
      <p:ext uri="{BB962C8B-B14F-4D97-AF65-F5344CB8AC3E}">
        <p14:creationId xmlns:p14="http://schemas.microsoft.com/office/powerpoint/2010/main" val="2615137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9C256A-0121-49B6-A4BB-0CFB4F8FBE55}" type="slidenum">
              <a:rPr lang="en-US" smtClean="0"/>
              <a:t>14</a:t>
            </a:fld>
            <a:endParaRPr lang="en-US"/>
          </a:p>
        </p:txBody>
      </p:sp>
    </p:spTree>
    <p:extLst>
      <p:ext uri="{BB962C8B-B14F-4D97-AF65-F5344CB8AC3E}">
        <p14:creationId xmlns:p14="http://schemas.microsoft.com/office/powerpoint/2010/main" val="2011964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966421D-B32E-4401-B24C-20003B1D022C}" type="datetimeFigureOut">
              <a:rPr lang="en-US" smtClean="0"/>
              <a:pPr/>
              <a:t>4/5/2021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DE127E8-6B5B-47D9-8A25-67C7E59D839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66421D-B32E-4401-B24C-20003B1D022C}"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27E8-6B5B-47D9-8A25-67C7E59D83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66421D-B32E-4401-B24C-20003B1D022C}"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27E8-6B5B-47D9-8A25-67C7E59D839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endParaRPr lang="ro-RO"/>
          </a:p>
        </p:txBody>
      </p:sp>
      <p:sp>
        <p:nvSpPr>
          <p:cNvPr id="3" name="Chart Placeholder 2"/>
          <p:cNvSpPr>
            <a:spLocks noGrp="1"/>
          </p:cNvSpPr>
          <p:nvPr>
            <p:ph type="chart" sz="half" idx="1"/>
          </p:nvPr>
        </p:nvSpPr>
        <p:spPr>
          <a:xfrm>
            <a:off x="1182688" y="2017713"/>
            <a:ext cx="3810000" cy="4114800"/>
          </a:xfrm>
        </p:spPr>
        <p:txBody>
          <a:bodyPr>
            <a:normAutofit/>
          </a:bodyPr>
          <a:lstStyle/>
          <a:p>
            <a:pPr lvl="0"/>
            <a:endParaRPr lang="ro-RO" noProof="0"/>
          </a:p>
        </p:txBody>
      </p:sp>
      <p:sp>
        <p:nvSpPr>
          <p:cNvPr id="4" name="Text Placeholder 3"/>
          <p:cNvSpPr>
            <a:spLocks noGrp="1"/>
          </p:cNvSpPr>
          <p:nvPr>
            <p:ph type="body" sz="half" idx="2"/>
          </p:nvPr>
        </p:nvSpPr>
        <p:spPr>
          <a:xfrm>
            <a:off x="5145088" y="2017713"/>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Rectangle 11"/>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51F901B-B721-42E5-B7B2-8590E5E74FA3}" type="slidenum">
              <a:rPr lang="en-US"/>
              <a:pPr>
                <a:defRPr/>
              </a:pPr>
              <a:t>‹#›</a:t>
            </a:fld>
            <a:endParaRPr lang="en-US"/>
          </a:p>
        </p:txBody>
      </p:sp>
    </p:spTree>
    <p:extLst>
      <p:ext uri="{BB962C8B-B14F-4D97-AF65-F5344CB8AC3E}">
        <p14:creationId xmlns:p14="http://schemas.microsoft.com/office/powerpoint/2010/main" val="4151652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150938" y="214313"/>
            <a:ext cx="7793037" cy="1462087"/>
          </a:xfrm>
        </p:spPr>
        <p:txBody>
          <a:bodyPr/>
          <a:lstStyle/>
          <a:p>
            <a:r>
              <a:rPr lang="en-US"/>
              <a:t>Click to edit Master title style</a:t>
            </a:r>
            <a:endParaRPr lang="ro-RO"/>
          </a:p>
        </p:txBody>
      </p:sp>
      <p:sp>
        <p:nvSpPr>
          <p:cNvPr id="3" name="Content Placeholder 2"/>
          <p:cNvSpPr>
            <a:spLocks noGrp="1"/>
          </p:cNvSpPr>
          <p:nvPr>
            <p:ph sz="quarter" idx="1"/>
          </p:nvPr>
        </p:nvSpPr>
        <p:spPr>
          <a:xfrm>
            <a:off x="1182688" y="20177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quarter" idx="2"/>
          </p:nvPr>
        </p:nvSpPr>
        <p:spPr>
          <a:xfrm>
            <a:off x="5145088" y="20177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Content Placeholder 4"/>
          <p:cNvSpPr>
            <a:spLocks noGrp="1"/>
          </p:cNvSpPr>
          <p:nvPr>
            <p:ph sz="quarter" idx="3"/>
          </p:nvPr>
        </p:nvSpPr>
        <p:spPr>
          <a:xfrm>
            <a:off x="1182688" y="41513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Content Placeholder 5"/>
          <p:cNvSpPr>
            <a:spLocks noGrp="1"/>
          </p:cNvSpPr>
          <p:nvPr>
            <p:ph sz="quarter" idx="4"/>
          </p:nvPr>
        </p:nvSpPr>
        <p:spPr>
          <a:xfrm>
            <a:off x="5145088" y="4151313"/>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Rectangle 11"/>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7ED2091-EE53-451A-AFA5-338FE87B9B48}" type="slidenum">
              <a:rPr lang="en-US"/>
              <a:pPr>
                <a:defRPr/>
              </a:pPr>
              <a:t>‹#›</a:t>
            </a:fld>
            <a:endParaRPr lang="en-US"/>
          </a:p>
        </p:txBody>
      </p:sp>
    </p:spTree>
    <p:extLst>
      <p:ext uri="{BB962C8B-B14F-4D97-AF65-F5344CB8AC3E}">
        <p14:creationId xmlns:p14="http://schemas.microsoft.com/office/powerpoint/2010/main" val="3505475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966421D-B32E-4401-B24C-20003B1D022C}"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27E8-6B5B-47D9-8A25-67C7E59D83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966421D-B32E-4401-B24C-20003B1D022C}" type="datetimeFigureOut">
              <a:rPr lang="en-US" smtClean="0"/>
              <a:pPr/>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27E8-6B5B-47D9-8A25-67C7E59D839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966421D-B32E-4401-B24C-20003B1D022C}"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127E8-6B5B-47D9-8A25-67C7E59D839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966421D-B32E-4401-B24C-20003B1D022C}" type="datetimeFigureOut">
              <a:rPr lang="en-US" smtClean="0"/>
              <a:pPr/>
              <a:t>4/5/2021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127E8-6B5B-47D9-8A25-67C7E59D839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966421D-B32E-4401-B24C-20003B1D022C}" type="datetimeFigureOut">
              <a:rPr lang="en-US" smtClean="0"/>
              <a:pPr/>
              <a:t>4/5/2021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127E8-6B5B-47D9-8A25-67C7E59D83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66421D-B32E-4401-B24C-20003B1D022C}" type="datetimeFigureOut">
              <a:rPr lang="en-US" smtClean="0"/>
              <a:pPr/>
              <a:t>4/5/2021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127E8-6B5B-47D9-8A25-67C7E59D83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966421D-B32E-4401-B24C-20003B1D022C}"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127E8-6B5B-47D9-8A25-67C7E59D83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966421D-B32E-4401-B24C-20003B1D022C}" type="datetimeFigureOut">
              <a:rPr lang="en-US" smtClean="0"/>
              <a:pPr/>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EDE127E8-6B5B-47D9-8A25-67C7E59D8390}"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966421D-B32E-4401-B24C-20003B1D022C}" type="datetimeFigureOut">
              <a:rPr lang="en-US" smtClean="0"/>
              <a:pPr/>
              <a:t>4/5/2021</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DE127E8-6B5B-47D9-8A25-67C7E59D8390}"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1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jpe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jpeg"/></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en.wikipedia.org/wiki/Latin" TargetMode="External"/><Relationship Id="rId2" Type="http://schemas.openxmlformats.org/officeDocument/2006/relationships/hyperlink" Target="http://en.wikipedia.org/wiki/Greek_(language)" TargetMode="External"/><Relationship Id="rId1" Type="http://schemas.openxmlformats.org/officeDocument/2006/relationships/slideLayout" Target="../slideLayouts/slideLayout2.xml"/><Relationship Id="rId5" Type="http://schemas.openxmlformats.org/officeDocument/2006/relationships/hyperlink" Target="http://en.wikipedia.org/wiki/Clostridium" TargetMode="External"/><Relationship Id="rId4" Type="http://schemas.openxmlformats.org/officeDocument/2006/relationships/hyperlink" Target="http://en.wikipedia.org/wiki/Gram-positive"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BACTERIILE ANAEROBE</a:t>
            </a:r>
            <a:br>
              <a:rPr lang="en-US" b="1" dirty="0"/>
            </a:b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648" y="332656"/>
            <a:ext cx="8229600" cy="1143000"/>
          </a:xfrm>
        </p:spPr>
        <p:txBody>
          <a:bodyPr/>
          <a:lstStyle/>
          <a:p>
            <a:pPr algn="ctr"/>
            <a:r>
              <a:rPr lang="ro-RO" sz="2800" b="1" dirty="0">
                <a:effectLst/>
              </a:rPr>
              <a:t>GERMENI ANAEROBI NESPORULAŢI</a:t>
            </a:r>
            <a:br>
              <a:rPr lang="en-US" sz="2800" b="1" dirty="0">
                <a:effectLst/>
              </a:rPr>
            </a:br>
            <a:endParaRPr lang="en-US" sz="2800" dirty="0"/>
          </a:p>
        </p:txBody>
      </p:sp>
      <p:sp>
        <p:nvSpPr>
          <p:cNvPr id="3" name="Content Placeholder 2"/>
          <p:cNvSpPr>
            <a:spLocks noGrp="1"/>
          </p:cNvSpPr>
          <p:nvPr>
            <p:ph idx="1"/>
          </p:nvPr>
        </p:nvSpPr>
        <p:spPr>
          <a:xfrm>
            <a:off x="457200" y="990600"/>
            <a:ext cx="8229600" cy="5750768"/>
          </a:xfrm>
        </p:spPr>
        <p:txBody>
          <a:bodyPr>
            <a:normAutofit/>
          </a:bodyPr>
          <a:lstStyle/>
          <a:p>
            <a:pPr marL="0" indent="0">
              <a:buNone/>
            </a:pPr>
            <a:endParaRPr lang="ro-RO" sz="2000" dirty="0">
              <a:solidFill>
                <a:srgbClr val="FF0000"/>
              </a:solidFill>
              <a:effectLst/>
            </a:endParaRPr>
          </a:p>
          <a:p>
            <a:pPr>
              <a:buFont typeface="Wingdings" pitchFamily="2" charset="2"/>
              <a:buChar char="q"/>
            </a:pPr>
            <a:r>
              <a:rPr lang="ro-RO" sz="2000" b="1" dirty="0">
                <a:solidFill>
                  <a:srgbClr val="FF0000"/>
                </a:solidFill>
                <a:effectLst/>
              </a:rPr>
              <a:t>1. Genul </a:t>
            </a:r>
            <a:r>
              <a:rPr lang="ro-RO" sz="2000" b="1" dirty="0" err="1">
                <a:solidFill>
                  <a:srgbClr val="FF0000"/>
                </a:solidFill>
                <a:effectLst/>
              </a:rPr>
              <a:t>Veillonella</a:t>
            </a:r>
            <a:r>
              <a:rPr lang="ro-RO" sz="2000" b="1" dirty="0">
                <a:solidFill>
                  <a:srgbClr val="FF0000"/>
                </a:solidFill>
                <a:effectLst/>
              </a:rPr>
              <a:t> </a:t>
            </a:r>
          </a:p>
          <a:p>
            <a:pPr lvl="1">
              <a:buFont typeface="Wingdings" pitchFamily="2" charset="2"/>
              <a:buChar char="q"/>
            </a:pPr>
            <a:r>
              <a:rPr lang="ro-RO" sz="1800" dirty="0"/>
              <a:t>Pe mediul geloză-sânge cresc sub formă de colonii </a:t>
            </a:r>
            <a:r>
              <a:rPr lang="ro-RO" sz="1800" dirty="0" err="1"/>
              <a:t>nehemolitice</a:t>
            </a:r>
            <a:r>
              <a:rPr lang="ro-RO" sz="1800" dirty="0"/>
              <a:t> de 0,1– 0,2 mm, transparente până la albastru verzui în lumina reflectată şi opac-albe la examinare în lumină transmisă.</a:t>
            </a:r>
            <a:endParaRPr lang="en-US" sz="1800" dirty="0"/>
          </a:p>
          <a:p>
            <a:pPr lvl="1">
              <a:buFont typeface="Wingdings" pitchFamily="2" charset="2"/>
              <a:buChar char="q"/>
            </a:pPr>
            <a:r>
              <a:rPr lang="ro-RO" sz="1800" dirty="0"/>
              <a:t>se găsesc în cavitatea orală, participă la placa dentară și carii, pot da infecții pulmonare.</a:t>
            </a:r>
          </a:p>
          <a:p>
            <a:pPr marL="0" indent="0">
              <a:buNone/>
            </a:pPr>
            <a:endParaRPr lang="en-US" sz="2000" dirty="0">
              <a:solidFill>
                <a:srgbClr val="FF0000"/>
              </a:solidFill>
              <a:effectLst/>
            </a:endParaRPr>
          </a:p>
          <a:p>
            <a:pPr>
              <a:buFont typeface="Wingdings" pitchFamily="2" charset="2"/>
              <a:buChar char="q"/>
            </a:pPr>
            <a:r>
              <a:rPr lang="ro-RO" sz="2000" b="1" dirty="0">
                <a:solidFill>
                  <a:srgbClr val="FF0000"/>
                </a:solidFill>
                <a:effectLst/>
              </a:rPr>
              <a:t>2. Genul </a:t>
            </a:r>
            <a:r>
              <a:rPr lang="ro-RO" sz="2000" b="1" dirty="0" err="1">
                <a:solidFill>
                  <a:srgbClr val="FF0000"/>
                </a:solidFill>
                <a:effectLst/>
              </a:rPr>
              <a:t>Megasphaera</a:t>
            </a:r>
            <a:endParaRPr lang="ro-RO" sz="2000" dirty="0">
              <a:solidFill>
                <a:srgbClr val="FF0000"/>
              </a:solidFill>
            </a:endParaRPr>
          </a:p>
          <a:p>
            <a:pPr lvl="1">
              <a:buFont typeface="Wingdings" pitchFamily="2" charset="2"/>
              <a:buChar char="q"/>
            </a:pPr>
            <a:r>
              <a:rPr lang="ro-RO" sz="1800" dirty="0">
                <a:effectLst/>
              </a:rPr>
              <a:t>Au dimensiuni mari, cuprinse între 1,2 µm – 2,5 µm. </a:t>
            </a:r>
            <a:endParaRPr lang="ro-RO" sz="1800" dirty="0"/>
          </a:p>
          <a:p>
            <a:pPr lvl="1">
              <a:buFont typeface="Wingdings" pitchFamily="2" charset="2"/>
              <a:buChar char="q"/>
            </a:pPr>
            <a:r>
              <a:rPr lang="ro-RO" sz="2000" dirty="0">
                <a:effectLst/>
              </a:rPr>
              <a:t>Se diferenţiază prin caractere biochimice.</a:t>
            </a:r>
            <a:endParaRPr lang="ro-RO" sz="2000" dirty="0"/>
          </a:p>
          <a:p>
            <a:pPr lvl="1">
              <a:buFont typeface="Wingdings" pitchFamily="2" charset="2"/>
              <a:buChar char="q"/>
            </a:pPr>
            <a:r>
              <a:rPr lang="ro-RO" sz="2000" dirty="0">
                <a:effectLst/>
              </a:rPr>
              <a:t>În ceea ce priveşte patogenitatea, sunt germeni saprofiţi ai cavităţii orale.</a:t>
            </a:r>
            <a:endParaRPr lang="en-US" sz="2000" dirty="0">
              <a:effectLst/>
            </a:endParaRPr>
          </a:p>
          <a:p>
            <a:pPr>
              <a:buFont typeface="Wingdings" pitchFamily="2" charset="2"/>
              <a:buChar char="q"/>
            </a:pPr>
            <a:r>
              <a:rPr lang="ro-RO" sz="2000" dirty="0">
                <a:effectLst/>
              </a:rPr>
              <a:t> </a:t>
            </a:r>
            <a:r>
              <a:rPr lang="ro-RO" sz="2000" b="1" dirty="0">
                <a:solidFill>
                  <a:srgbClr val="FF0000"/>
                </a:solidFill>
                <a:effectLst/>
              </a:rPr>
              <a:t>3. Genul </a:t>
            </a:r>
            <a:r>
              <a:rPr lang="ro-RO" sz="2000" b="1" dirty="0" err="1">
                <a:solidFill>
                  <a:srgbClr val="FF0000"/>
                </a:solidFill>
                <a:effectLst/>
              </a:rPr>
              <a:t>Acidominococcus</a:t>
            </a:r>
            <a:r>
              <a:rPr lang="ro-RO" sz="2000" dirty="0">
                <a:solidFill>
                  <a:srgbClr val="FF0000"/>
                </a:solidFill>
                <a:effectLst/>
              </a:rPr>
              <a:t> </a:t>
            </a:r>
            <a:r>
              <a:rPr lang="ro-RO" sz="2000" dirty="0">
                <a:effectLst/>
              </a:rPr>
              <a:t>se găseşte în cavitatea orală şi tractul intestinal ca floră saprofită.</a:t>
            </a:r>
            <a:endParaRPr lang="en-US" sz="2000" dirty="0"/>
          </a:p>
        </p:txBody>
      </p:sp>
    </p:spTree>
    <p:extLst>
      <p:ext uri="{BB962C8B-B14F-4D97-AF65-F5344CB8AC3E}">
        <p14:creationId xmlns:p14="http://schemas.microsoft.com/office/powerpoint/2010/main" val="281296639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GB"/>
              <a:t>Toxina A</a:t>
            </a:r>
            <a:endParaRPr lang="en-GB" dirty="0"/>
          </a:p>
        </p:txBody>
      </p:sp>
      <p:sp>
        <p:nvSpPr>
          <p:cNvPr id="30723" name="Rectangle 3"/>
          <p:cNvSpPr>
            <a:spLocks noGrp="1" noChangeArrowheads="1"/>
          </p:cNvSpPr>
          <p:nvPr>
            <p:ph type="body" idx="1"/>
          </p:nvPr>
        </p:nvSpPr>
        <p:spPr/>
        <p:txBody>
          <a:bodyPr/>
          <a:lstStyle/>
          <a:p>
            <a:r>
              <a:rPr lang="en-GB" dirty="0"/>
              <a:t>Se </a:t>
            </a:r>
            <a:r>
              <a:rPr lang="en-GB" dirty="0" err="1"/>
              <a:t>leaga</a:t>
            </a:r>
            <a:r>
              <a:rPr lang="en-GB" dirty="0"/>
              <a:t> de </a:t>
            </a:r>
            <a:r>
              <a:rPr lang="en-GB" dirty="0" err="1"/>
              <a:t>receptori</a:t>
            </a:r>
            <a:r>
              <a:rPr lang="en-GB" dirty="0"/>
              <a:t> </a:t>
            </a:r>
            <a:r>
              <a:rPr lang="en-GB" dirty="0" err="1"/>
              <a:t>specifici</a:t>
            </a:r>
            <a:r>
              <a:rPr lang="en-GB" dirty="0"/>
              <a:t> CHO de </a:t>
            </a:r>
            <a:r>
              <a:rPr lang="en-GB" dirty="0" err="1"/>
              <a:t>pe</a:t>
            </a:r>
            <a:r>
              <a:rPr lang="en-GB" dirty="0"/>
              <a:t> </a:t>
            </a:r>
            <a:r>
              <a:rPr lang="en-GB" dirty="0" err="1"/>
              <a:t>epiteliul</a:t>
            </a:r>
            <a:r>
              <a:rPr lang="en-GB" dirty="0"/>
              <a:t> intestinal</a:t>
            </a:r>
          </a:p>
          <a:p>
            <a:r>
              <a:rPr lang="en-GB" dirty="0" err="1"/>
              <a:t>Toxina</a:t>
            </a:r>
            <a:r>
              <a:rPr lang="en-GB" dirty="0"/>
              <a:t> </a:t>
            </a:r>
            <a:r>
              <a:rPr lang="en-GB" dirty="0" err="1"/>
              <a:t>indu</a:t>
            </a:r>
            <a:r>
              <a:rPr lang="ro-RO" dirty="0"/>
              <a:t>ce</a:t>
            </a:r>
            <a:r>
              <a:rPr lang="en-GB" dirty="0"/>
              <a:t> </a:t>
            </a:r>
            <a:r>
              <a:rPr lang="ro-RO" dirty="0"/>
              <a:t>un </a:t>
            </a:r>
            <a:r>
              <a:rPr lang="en-GB" dirty="0" err="1"/>
              <a:t>proces</a:t>
            </a:r>
            <a:r>
              <a:rPr lang="en-GB" dirty="0"/>
              <a:t> </a:t>
            </a:r>
            <a:r>
              <a:rPr lang="en-GB" dirty="0" err="1"/>
              <a:t>inflamator</a:t>
            </a:r>
            <a:r>
              <a:rPr lang="en-GB" dirty="0"/>
              <a:t>:</a:t>
            </a:r>
          </a:p>
          <a:p>
            <a:pPr lvl="1"/>
            <a:r>
              <a:rPr lang="en-GB" dirty="0"/>
              <a:t>neutrofile</a:t>
            </a:r>
          </a:p>
          <a:p>
            <a:pPr lvl="1"/>
            <a:r>
              <a:rPr lang="en-GB" dirty="0" err="1"/>
              <a:t>mediatori</a:t>
            </a:r>
            <a:r>
              <a:rPr lang="en-GB" dirty="0"/>
              <a:t> </a:t>
            </a:r>
            <a:r>
              <a:rPr lang="en-GB" dirty="0" err="1"/>
              <a:t>inflamatorii</a:t>
            </a:r>
            <a:endParaRPr lang="en-GB" dirty="0"/>
          </a:p>
          <a:p>
            <a:pPr lvl="1"/>
            <a:r>
              <a:rPr lang="en-GB" dirty="0" err="1"/>
              <a:t>secretia</a:t>
            </a:r>
            <a:r>
              <a:rPr lang="en-GB" dirty="0"/>
              <a:t> de </a:t>
            </a:r>
            <a:r>
              <a:rPr lang="en-GB" dirty="0" err="1"/>
              <a:t>lichid</a:t>
            </a:r>
            <a:r>
              <a:rPr lang="ro-RO" dirty="0"/>
              <a:t>e</a:t>
            </a:r>
            <a:endParaRPr lang="en-GB" dirty="0"/>
          </a:p>
          <a:p>
            <a:pPr lvl="1"/>
            <a:r>
              <a:rPr lang="ro-RO" dirty="0"/>
              <a:t>Alterarea </a:t>
            </a:r>
            <a:r>
              <a:rPr lang="en-GB" dirty="0" err="1"/>
              <a:t>permeabilit</a:t>
            </a:r>
            <a:r>
              <a:rPr lang="ro-RO" dirty="0" err="1"/>
              <a:t>ății</a:t>
            </a:r>
            <a:r>
              <a:rPr lang="en-GB" dirty="0"/>
              <a:t> </a:t>
            </a:r>
            <a:r>
              <a:rPr lang="en-GB" dirty="0" err="1"/>
              <a:t>membran</a:t>
            </a:r>
            <a:r>
              <a:rPr lang="ro-RO" dirty="0"/>
              <a:t>are</a:t>
            </a:r>
            <a:endParaRPr lang="en-GB" dirty="0"/>
          </a:p>
          <a:p>
            <a:pPr lvl="1"/>
            <a:r>
              <a:rPr lang="en-GB" dirty="0" err="1"/>
              <a:t>necroza</a:t>
            </a:r>
            <a:r>
              <a:rPr lang="en-GB" dirty="0"/>
              <a:t> </a:t>
            </a:r>
            <a:r>
              <a:rPr lang="en-GB" dirty="0" err="1"/>
              <a:t>hemoragică</a:t>
            </a:r>
            <a:endParaRPr lang="en-GB" dirty="0"/>
          </a:p>
          <a:p>
            <a:pPr lvl="1"/>
            <a:endParaRPr lang="en-GB" dirty="0"/>
          </a:p>
        </p:txBody>
      </p:sp>
    </p:spTree>
    <p:extLst>
      <p:ext uri="{BB962C8B-B14F-4D97-AF65-F5344CB8AC3E}">
        <p14:creationId xmlns:p14="http://schemas.microsoft.com/office/powerpoint/2010/main" val="995516126"/>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GB"/>
              <a:t>Toxina B</a:t>
            </a:r>
            <a:endParaRPr lang="en-GB" dirty="0"/>
          </a:p>
        </p:txBody>
      </p:sp>
      <p:sp>
        <p:nvSpPr>
          <p:cNvPr id="31747" name="Rectangle 3"/>
          <p:cNvSpPr>
            <a:spLocks noGrp="1" noChangeArrowheads="1"/>
          </p:cNvSpPr>
          <p:nvPr>
            <p:ph sz="half" idx="1"/>
          </p:nvPr>
        </p:nvSpPr>
        <p:spPr/>
        <p:txBody>
          <a:bodyPr/>
          <a:lstStyle/>
          <a:p>
            <a:r>
              <a:rPr lang="ro-RO" dirty="0" err="1"/>
              <a:t>Situsul</a:t>
            </a:r>
            <a:r>
              <a:rPr lang="ro-RO" dirty="0"/>
              <a:t> de l</a:t>
            </a:r>
            <a:r>
              <a:rPr lang="en-GB" dirty="0" err="1"/>
              <a:t>egare</a:t>
            </a:r>
            <a:r>
              <a:rPr lang="en-GB" dirty="0"/>
              <a:t> nu a </a:t>
            </a:r>
            <a:r>
              <a:rPr lang="en-GB" dirty="0" err="1"/>
              <a:t>fost</a:t>
            </a:r>
            <a:r>
              <a:rPr lang="en-GB" dirty="0"/>
              <a:t> </a:t>
            </a:r>
            <a:r>
              <a:rPr lang="en-GB" dirty="0" err="1"/>
              <a:t>încă</a:t>
            </a:r>
            <a:r>
              <a:rPr lang="en-GB" dirty="0"/>
              <a:t> </a:t>
            </a:r>
            <a:r>
              <a:rPr lang="en-GB" dirty="0" err="1"/>
              <a:t>identificat</a:t>
            </a:r>
            <a:endParaRPr lang="en-GB" dirty="0"/>
          </a:p>
          <a:p>
            <a:r>
              <a:rPr lang="en-GB" dirty="0" err="1"/>
              <a:t>Depolimerizarea</a:t>
            </a:r>
            <a:r>
              <a:rPr lang="en-GB" dirty="0"/>
              <a:t> </a:t>
            </a:r>
            <a:r>
              <a:rPr lang="en-GB" dirty="0" err="1"/>
              <a:t>actinei</a:t>
            </a:r>
            <a:r>
              <a:rPr lang="en-GB" dirty="0"/>
              <a:t> </a:t>
            </a:r>
            <a:r>
              <a:rPr lang="en-GB" dirty="0" err="1"/>
              <a:t>filamento</a:t>
            </a:r>
            <a:r>
              <a:rPr lang="ro-RO" dirty="0" err="1"/>
              <a:t>ase</a:t>
            </a:r>
            <a:endParaRPr lang="en-GB" dirty="0"/>
          </a:p>
          <a:p>
            <a:pPr lvl="1"/>
            <a:r>
              <a:rPr lang="en-GB" dirty="0" err="1"/>
              <a:t>distrugerea</a:t>
            </a:r>
            <a:r>
              <a:rPr lang="en-GB" dirty="0"/>
              <a:t> </a:t>
            </a:r>
            <a:r>
              <a:rPr lang="en-GB" dirty="0" err="1"/>
              <a:t>citoscheletului</a:t>
            </a:r>
            <a:r>
              <a:rPr lang="en-GB" dirty="0"/>
              <a:t> </a:t>
            </a:r>
            <a:r>
              <a:rPr lang="en-GB" dirty="0" err="1"/>
              <a:t>celul</a:t>
            </a:r>
            <a:r>
              <a:rPr lang="ro-RO" dirty="0"/>
              <a:t>a</a:t>
            </a:r>
            <a:r>
              <a:rPr lang="en-GB" dirty="0"/>
              <a:t>r</a:t>
            </a:r>
          </a:p>
          <a:p>
            <a:pPr lvl="1"/>
            <a:r>
              <a:rPr lang="ro-RO" dirty="0" err="1"/>
              <a:t>balonizarea</a:t>
            </a:r>
            <a:r>
              <a:rPr lang="ro-RO" dirty="0"/>
              <a:t> </a:t>
            </a:r>
            <a:r>
              <a:rPr lang="en-GB" dirty="0" err="1"/>
              <a:t>celulelor</a:t>
            </a:r>
            <a:endParaRPr lang="en-GB" dirty="0"/>
          </a:p>
          <a:p>
            <a:pPr lvl="1"/>
            <a:endParaRPr lang="en-GB" dirty="0"/>
          </a:p>
        </p:txBody>
      </p:sp>
      <p:pic>
        <p:nvPicPr>
          <p:cNvPr id="5122" name="Picture 2"/>
          <p:cNvPicPr>
            <a:picLocks noGrp="1" noChangeAspect="1" noChangeArrowheads="1"/>
          </p:cNvPicPr>
          <p:nvPr>
            <p:ph sz="half" idx="2"/>
          </p:nvPr>
        </p:nvPicPr>
        <p:blipFill>
          <a:blip r:embed="rId2" cstate="print"/>
          <a:srcRect/>
          <a:stretch>
            <a:fillRect/>
          </a:stretch>
        </p:blipFill>
        <p:spPr>
          <a:xfrm>
            <a:off x="4641121" y="2739121"/>
            <a:ext cx="3636000" cy="3029999"/>
          </a:xfrm>
        </p:spPr>
      </p:pic>
    </p:spTree>
    <p:extLst>
      <p:ext uri="{BB962C8B-B14F-4D97-AF65-F5344CB8AC3E}">
        <p14:creationId xmlns:p14="http://schemas.microsoft.com/office/powerpoint/2010/main" val="3779183754"/>
      </p:ext>
    </p:extLst>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ro-RO" dirty="0"/>
              <a:t>Aspecte clinice</a:t>
            </a:r>
            <a:endParaRPr lang="en-GB" dirty="0"/>
          </a:p>
        </p:txBody>
      </p:sp>
      <p:sp>
        <p:nvSpPr>
          <p:cNvPr id="32771" name="Rectangle 3"/>
          <p:cNvSpPr>
            <a:spLocks noGrp="1" noChangeArrowheads="1"/>
          </p:cNvSpPr>
          <p:nvPr>
            <p:ph type="body" idx="1"/>
          </p:nvPr>
        </p:nvSpPr>
        <p:spPr/>
        <p:txBody>
          <a:bodyPr/>
          <a:lstStyle/>
          <a:p>
            <a:r>
              <a:rPr lang="ro-RO" dirty="0"/>
              <a:t>Purtători </a:t>
            </a:r>
            <a:r>
              <a:rPr lang="en-GB" dirty="0" err="1"/>
              <a:t>asimptomatice</a:t>
            </a:r>
            <a:r>
              <a:rPr lang="ro-RO" dirty="0"/>
              <a:t>i</a:t>
            </a:r>
            <a:r>
              <a:rPr lang="en-GB" dirty="0"/>
              <a:t> (</a:t>
            </a:r>
            <a:r>
              <a:rPr lang="en-GB" dirty="0" err="1"/>
              <a:t>nou-născuți</a:t>
            </a:r>
            <a:r>
              <a:rPr lang="en-GB" dirty="0"/>
              <a:t>)</a:t>
            </a:r>
          </a:p>
          <a:p>
            <a:r>
              <a:rPr lang="en-GB" dirty="0" err="1"/>
              <a:t>Diaree</a:t>
            </a:r>
            <a:endParaRPr lang="en-GB" dirty="0"/>
          </a:p>
          <a:p>
            <a:pPr lvl="1"/>
            <a:r>
              <a:rPr lang="en-GB" dirty="0"/>
              <a:t>5-10 </a:t>
            </a:r>
            <a:r>
              <a:rPr lang="en-GB" dirty="0" err="1"/>
              <a:t>zile</a:t>
            </a:r>
            <a:r>
              <a:rPr lang="en-GB" dirty="0"/>
              <a:t> </a:t>
            </a:r>
            <a:r>
              <a:rPr lang="en-GB" dirty="0" err="1"/>
              <a:t>după</a:t>
            </a:r>
            <a:r>
              <a:rPr lang="en-GB" dirty="0"/>
              <a:t> </a:t>
            </a:r>
            <a:r>
              <a:rPr lang="en-GB" dirty="0" err="1"/>
              <a:t>începerea</a:t>
            </a:r>
            <a:r>
              <a:rPr lang="en-GB" dirty="0"/>
              <a:t> </a:t>
            </a:r>
            <a:r>
              <a:rPr lang="ro-RO" dirty="0"/>
              <a:t>tratamentului cu </a:t>
            </a:r>
            <a:r>
              <a:rPr lang="en-GB" dirty="0" err="1"/>
              <a:t>antibiotice</a:t>
            </a:r>
            <a:endParaRPr lang="en-GB" dirty="0"/>
          </a:p>
          <a:p>
            <a:pPr lvl="2"/>
            <a:r>
              <a:rPr lang="en-GB" dirty="0" err="1"/>
              <a:t>Poate</a:t>
            </a:r>
            <a:r>
              <a:rPr lang="en-GB" dirty="0"/>
              <a:t> </a:t>
            </a:r>
            <a:r>
              <a:rPr lang="ro-RO" dirty="0"/>
              <a:t>apare la </a:t>
            </a:r>
            <a:r>
              <a:rPr lang="en-GB" dirty="0"/>
              <a:t>o </a:t>
            </a:r>
            <a:r>
              <a:rPr lang="en-GB" dirty="0" err="1"/>
              <a:t>zi</a:t>
            </a:r>
            <a:r>
              <a:rPr lang="en-GB" dirty="0"/>
              <a:t> </a:t>
            </a:r>
            <a:r>
              <a:rPr lang="ro-RO" dirty="0"/>
              <a:t>sau </a:t>
            </a:r>
            <a:r>
              <a:rPr lang="en-GB" dirty="0" err="1"/>
              <a:t>până</a:t>
            </a:r>
            <a:r>
              <a:rPr lang="en-GB" dirty="0"/>
              <a:t> la 10 </a:t>
            </a:r>
            <a:r>
              <a:rPr lang="en-GB" dirty="0" err="1"/>
              <a:t>săptămâni</a:t>
            </a:r>
            <a:r>
              <a:rPr lang="en-GB" dirty="0"/>
              <a:t> </a:t>
            </a:r>
            <a:r>
              <a:rPr lang="en-GB" dirty="0" err="1"/>
              <a:t>după</a:t>
            </a:r>
            <a:r>
              <a:rPr lang="en-GB" dirty="0"/>
              <a:t> </a:t>
            </a:r>
            <a:r>
              <a:rPr lang="en-GB" dirty="0" err="1"/>
              <a:t>oprirea</a:t>
            </a:r>
            <a:r>
              <a:rPr lang="ro-RO" dirty="0"/>
              <a:t> antibioticelor</a:t>
            </a:r>
            <a:endParaRPr lang="en-GB" dirty="0"/>
          </a:p>
          <a:p>
            <a:pPr lvl="2"/>
            <a:r>
              <a:rPr lang="en-GB" dirty="0" err="1"/>
              <a:t>poate</a:t>
            </a:r>
            <a:r>
              <a:rPr lang="en-GB" dirty="0"/>
              <a:t> </a:t>
            </a:r>
            <a:r>
              <a:rPr lang="ro-RO" dirty="0"/>
              <a:t>apare </a:t>
            </a:r>
            <a:r>
              <a:rPr lang="en-GB" dirty="0" err="1"/>
              <a:t>după</a:t>
            </a:r>
            <a:r>
              <a:rPr lang="en-GB" dirty="0"/>
              <a:t> o </a:t>
            </a:r>
            <a:r>
              <a:rPr lang="en-GB" dirty="0" err="1"/>
              <a:t>singură</a:t>
            </a:r>
            <a:r>
              <a:rPr lang="en-GB" dirty="0"/>
              <a:t> </a:t>
            </a:r>
            <a:r>
              <a:rPr lang="en-GB" dirty="0" err="1"/>
              <a:t>doză</a:t>
            </a:r>
            <a:endParaRPr lang="en-GB" dirty="0"/>
          </a:p>
          <a:p>
            <a:pPr lvl="1"/>
            <a:r>
              <a:rPr lang="ro-RO" dirty="0"/>
              <a:t>forme clinice</a:t>
            </a:r>
            <a:r>
              <a:rPr lang="en-GB" dirty="0"/>
              <a:t>:</a:t>
            </a:r>
          </a:p>
          <a:p>
            <a:pPr lvl="2"/>
            <a:r>
              <a:rPr lang="ro-RO" dirty="0"/>
              <a:t>Forme </a:t>
            </a:r>
            <a:r>
              <a:rPr lang="en-GB" dirty="0" err="1"/>
              <a:t>scurt</a:t>
            </a:r>
            <a:r>
              <a:rPr lang="ro-RO" dirty="0"/>
              <a:t>e</a:t>
            </a:r>
            <a:r>
              <a:rPr lang="en-GB" dirty="0"/>
              <a:t>, auto-</a:t>
            </a:r>
            <a:r>
              <a:rPr lang="en-GB" dirty="0" err="1"/>
              <a:t>limitate</a:t>
            </a:r>
            <a:endParaRPr lang="en-GB" dirty="0"/>
          </a:p>
          <a:p>
            <a:pPr lvl="2"/>
            <a:r>
              <a:rPr lang="ro-RO" dirty="0"/>
              <a:t>Formă </a:t>
            </a:r>
            <a:r>
              <a:rPr lang="en-GB" dirty="0" err="1"/>
              <a:t>holer</a:t>
            </a:r>
            <a:r>
              <a:rPr lang="ro-RO" dirty="0" err="1"/>
              <a:t>iformă</a:t>
            </a:r>
            <a:r>
              <a:rPr lang="en-GB" dirty="0"/>
              <a:t> c</a:t>
            </a:r>
            <a:r>
              <a:rPr lang="ro-RO" dirty="0"/>
              <a:t>cu &gt; 20 scaune apoase / zi</a:t>
            </a:r>
            <a:endParaRPr lang="en-GB" dirty="0"/>
          </a:p>
          <a:p>
            <a:pPr lvl="1"/>
            <a:endParaRPr lang="en-GB" dirty="0"/>
          </a:p>
        </p:txBody>
      </p:sp>
    </p:spTree>
    <p:extLst>
      <p:ext uri="{BB962C8B-B14F-4D97-AF65-F5344CB8AC3E}">
        <p14:creationId xmlns:p14="http://schemas.microsoft.com/office/powerpoint/2010/main" val="685770067"/>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ro-RO" dirty="0"/>
              <a:t>Aspecte clinice</a:t>
            </a:r>
            <a:endParaRPr lang="en-GB" dirty="0"/>
          </a:p>
        </p:txBody>
      </p:sp>
      <p:sp>
        <p:nvSpPr>
          <p:cNvPr id="33795" name="Rectangle 3"/>
          <p:cNvSpPr>
            <a:spLocks noGrp="1" noChangeArrowheads="1"/>
          </p:cNvSpPr>
          <p:nvPr>
            <p:ph type="body" idx="1"/>
          </p:nvPr>
        </p:nvSpPr>
        <p:spPr/>
        <p:txBody>
          <a:bodyPr/>
          <a:lstStyle/>
          <a:p>
            <a:r>
              <a:rPr lang="en-GB" dirty="0" err="1"/>
              <a:t>Simptome</a:t>
            </a:r>
            <a:r>
              <a:rPr lang="en-GB" dirty="0"/>
              <a:t> </a:t>
            </a:r>
            <a:r>
              <a:rPr lang="en-GB" dirty="0" err="1"/>
              <a:t>suplimentare</a:t>
            </a:r>
            <a:r>
              <a:rPr lang="en-GB" dirty="0"/>
              <a:t>:</a:t>
            </a:r>
          </a:p>
          <a:p>
            <a:pPr lvl="1"/>
            <a:r>
              <a:rPr lang="en-GB" dirty="0" err="1"/>
              <a:t>dureri</a:t>
            </a:r>
            <a:r>
              <a:rPr lang="en-GB" dirty="0"/>
              <a:t> </a:t>
            </a:r>
            <a:r>
              <a:rPr lang="en-GB" dirty="0" err="1"/>
              <a:t>abdominale</a:t>
            </a:r>
            <a:r>
              <a:rPr lang="en-GB" dirty="0"/>
              <a:t>, </a:t>
            </a:r>
            <a:r>
              <a:rPr lang="en-GB" dirty="0" err="1"/>
              <a:t>febra</a:t>
            </a:r>
            <a:r>
              <a:rPr lang="en-GB" dirty="0"/>
              <a:t>, </a:t>
            </a:r>
            <a:r>
              <a:rPr lang="en-GB" dirty="0" err="1"/>
              <a:t>greata</a:t>
            </a:r>
            <a:r>
              <a:rPr lang="en-GB" dirty="0"/>
              <a:t>, stare de </a:t>
            </a:r>
            <a:r>
              <a:rPr lang="en-GB" dirty="0" err="1"/>
              <a:t>rău</a:t>
            </a:r>
            <a:r>
              <a:rPr lang="en-GB" dirty="0"/>
              <a:t>, </a:t>
            </a:r>
            <a:r>
              <a:rPr lang="en-GB" dirty="0" err="1"/>
              <a:t>anorexie</a:t>
            </a:r>
            <a:r>
              <a:rPr lang="en-GB" dirty="0"/>
              <a:t>, </a:t>
            </a:r>
            <a:r>
              <a:rPr lang="en-GB" dirty="0" err="1"/>
              <a:t>hipoalbuminemie</a:t>
            </a:r>
            <a:r>
              <a:rPr lang="en-GB" dirty="0"/>
              <a:t>, </a:t>
            </a:r>
            <a:r>
              <a:rPr lang="en-GB" dirty="0" err="1"/>
              <a:t>sângerare</a:t>
            </a:r>
            <a:r>
              <a:rPr lang="en-GB" dirty="0"/>
              <a:t> colon</a:t>
            </a:r>
            <a:r>
              <a:rPr lang="ro-RO" dirty="0" err="1"/>
              <a:t>ică</a:t>
            </a:r>
            <a:r>
              <a:rPr lang="en-GB" dirty="0"/>
              <a:t>, </a:t>
            </a:r>
            <a:r>
              <a:rPr lang="en-GB" dirty="0" err="1"/>
              <a:t>deshidratare</a:t>
            </a:r>
            <a:endParaRPr lang="en-GB" dirty="0"/>
          </a:p>
          <a:p>
            <a:r>
              <a:rPr lang="en-GB" dirty="0" err="1"/>
              <a:t>Megacolon</a:t>
            </a:r>
            <a:r>
              <a:rPr lang="en-GB" dirty="0"/>
              <a:t> toxic </a:t>
            </a:r>
            <a:r>
              <a:rPr lang="en-GB" dirty="0" err="1"/>
              <a:t>acut</a:t>
            </a:r>
            <a:r>
              <a:rPr lang="ro-RO" dirty="0"/>
              <a:t>:</a:t>
            </a:r>
            <a:endParaRPr lang="en-GB" dirty="0"/>
          </a:p>
          <a:p>
            <a:pPr lvl="1"/>
            <a:r>
              <a:rPr lang="en-GB" dirty="0" err="1"/>
              <a:t>dilatarea</a:t>
            </a:r>
            <a:r>
              <a:rPr lang="en-GB" dirty="0"/>
              <a:t> </a:t>
            </a:r>
            <a:r>
              <a:rPr lang="en-GB" dirty="0" err="1"/>
              <a:t>acută</a:t>
            </a:r>
            <a:r>
              <a:rPr lang="en-GB" dirty="0"/>
              <a:t> de colon</a:t>
            </a:r>
          </a:p>
          <a:p>
            <a:pPr lvl="1"/>
            <a:r>
              <a:rPr lang="en-GB" dirty="0" err="1"/>
              <a:t>toxicitate</a:t>
            </a:r>
            <a:r>
              <a:rPr lang="en-GB" dirty="0"/>
              <a:t> </a:t>
            </a:r>
            <a:r>
              <a:rPr lang="en-GB" dirty="0" err="1"/>
              <a:t>sistemică</a:t>
            </a:r>
            <a:endParaRPr lang="en-GB" dirty="0"/>
          </a:p>
          <a:p>
            <a:pPr lvl="1"/>
            <a:r>
              <a:rPr lang="en-GB" dirty="0" err="1"/>
              <a:t>semne</a:t>
            </a:r>
            <a:r>
              <a:rPr lang="en-GB" dirty="0"/>
              <a:t> de </a:t>
            </a:r>
            <a:r>
              <a:rPr lang="en-GB" dirty="0" err="1"/>
              <a:t>obstrucție</a:t>
            </a:r>
            <a:endParaRPr lang="en-GB" dirty="0"/>
          </a:p>
          <a:p>
            <a:pPr lvl="1"/>
            <a:r>
              <a:rPr lang="en-GB" dirty="0" err="1"/>
              <a:t>mortalitate</a:t>
            </a:r>
            <a:r>
              <a:rPr lang="en-GB" dirty="0"/>
              <a:t> </a:t>
            </a:r>
            <a:r>
              <a:rPr lang="en-GB" dirty="0" err="1"/>
              <a:t>ridicată</a:t>
            </a:r>
            <a:r>
              <a:rPr lang="en-GB" dirty="0"/>
              <a:t> (64%)</a:t>
            </a:r>
          </a:p>
          <a:p>
            <a:r>
              <a:rPr lang="en-GB" dirty="0" err="1"/>
              <a:t>Perforație</a:t>
            </a:r>
            <a:r>
              <a:rPr lang="en-GB" dirty="0"/>
              <a:t> </a:t>
            </a:r>
            <a:r>
              <a:rPr lang="en-GB" dirty="0" err="1"/>
              <a:t>colonică</a:t>
            </a:r>
            <a:endParaRPr lang="en-GB" dirty="0"/>
          </a:p>
        </p:txBody>
      </p:sp>
    </p:spTree>
    <p:extLst>
      <p:ext uri="{BB962C8B-B14F-4D97-AF65-F5344CB8AC3E}">
        <p14:creationId xmlns:p14="http://schemas.microsoft.com/office/powerpoint/2010/main" val="2010956392"/>
      </p:ext>
    </p:extLst>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Aspecte clinice</a:t>
            </a:r>
            <a:endParaRPr lang="en-IN" dirty="0"/>
          </a:p>
        </p:txBody>
      </p:sp>
      <p:sp>
        <p:nvSpPr>
          <p:cNvPr id="3" name="Content Placeholder 2"/>
          <p:cNvSpPr>
            <a:spLocks noGrp="1"/>
          </p:cNvSpPr>
          <p:nvPr>
            <p:ph idx="1"/>
          </p:nvPr>
        </p:nvSpPr>
        <p:spPr/>
        <p:txBody>
          <a:bodyPr>
            <a:normAutofit fontScale="92500" lnSpcReduction="20000"/>
          </a:bodyPr>
          <a:lstStyle/>
          <a:p>
            <a:pPr marL="0" indent="0">
              <a:buNone/>
            </a:pPr>
            <a:r>
              <a:rPr lang="ro-RO" b="1" dirty="0"/>
              <a:t>Criterii de diagnostic:</a:t>
            </a:r>
          </a:p>
          <a:p>
            <a:r>
              <a:rPr lang="en-IN" dirty="0" err="1"/>
              <a:t>Diaree</a:t>
            </a:r>
            <a:r>
              <a:rPr lang="en-IN" dirty="0"/>
              <a:t> </a:t>
            </a:r>
            <a:r>
              <a:rPr lang="en-IN" dirty="0" err="1"/>
              <a:t>apoasă</a:t>
            </a:r>
            <a:r>
              <a:rPr lang="en-IN" dirty="0"/>
              <a:t> de </a:t>
            </a:r>
            <a:r>
              <a:rPr lang="en-IN" dirty="0" err="1"/>
              <a:t>trei</a:t>
            </a:r>
            <a:r>
              <a:rPr lang="en-IN" dirty="0"/>
              <a:t> </a:t>
            </a:r>
            <a:r>
              <a:rPr lang="en-IN" dirty="0" err="1"/>
              <a:t>sau</a:t>
            </a:r>
            <a:r>
              <a:rPr lang="en-IN" dirty="0"/>
              <a:t> </a:t>
            </a:r>
            <a:r>
              <a:rPr lang="en-IN" dirty="0" err="1"/>
              <a:t>mai</a:t>
            </a:r>
            <a:r>
              <a:rPr lang="en-IN" dirty="0"/>
              <a:t> </a:t>
            </a:r>
            <a:r>
              <a:rPr lang="en-IN" dirty="0" err="1"/>
              <a:t>multe</a:t>
            </a:r>
            <a:r>
              <a:rPr lang="en-IN" dirty="0"/>
              <a:t> </a:t>
            </a:r>
            <a:r>
              <a:rPr lang="en-IN" dirty="0" err="1"/>
              <a:t>ori</a:t>
            </a:r>
            <a:r>
              <a:rPr lang="en-IN" dirty="0"/>
              <a:t> </a:t>
            </a:r>
            <a:r>
              <a:rPr lang="en-IN" dirty="0" err="1"/>
              <a:t>pe</a:t>
            </a:r>
            <a:r>
              <a:rPr lang="en-IN" dirty="0"/>
              <a:t> </a:t>
            </a:r>
            <a:r>
              <a:rPr lang="en-IN" dirty="0" err="1"/>
              <a:t>zi</a:t>
            </a:r>
            <a:r>
              <a:rPr lang="en-IN" dirty="0"/>
              <a:t> </a:t>
            </a:r>
            <a:r>
              <a:rPr lang="en-IN" dirty="0" err="1"/>
              <a:t>timp</a:t>
            </a:r>
            <a:r>
              <a:rPr lang="en-IN" dirty="0"/>
              <a:t> de </a:t>
            </a:r>
            <a:r>
              <a:rPr lang="en-IN" dirty="0" err="1"/>
              <a:t>două</a:t>
            </a:r>
            <a:r>
              <a:rPr lang="en-IN" dirty="0"/>
              <a:t> </a:t>
            </a:r>
            <a:r>
              <a:rPr lang="en-IN" dirty="0" err="1"/>
              <a:t>sau</a:t>
            </a:r>
            <a:r>
              <a:rPr lang="en-IN" dirty="0"/>
              <a:t> </a:t>
            </a:r>
            <a:r>
              <a:rPr lang="en-IN" dirty="0" err="1"/>
              <a:t>mai</a:t>
            </a:r>
            <a:r>
              <a:rPr lang="en-IN" dirty="0"/>
              <a:t> </a:t>
            </a:r>
            <a:r>
              <a:rPr lang="en-IN" dirty="0" err="1"/>
              <a:t>multe</a:t>
            </a:r>
            <a:r>
              <a:rPr lang="en-IN" dirty="0"/>
              <a:t> </a:t>
            </a:r>
            <a:r>
              <a:rPr lang="en-IN" dirty="0" err="1"/>
              <a:t>zile</a:t>
            </a:r>
            <a:endParaRPr lang="en-IN" dirty="0"/>
          </a:p>
          <a:p>
            <a:r>
              <a:rPr lang="en-IN" dirty="0" err="1"/>
              <a:t>Crampe</a:t>
            </a:r>
            <a:r>
              <a:rPr lang="en-IN" dirty="0"/>
              <a:t> </a:t>
            </a:r>
            <a:r>
              <a:rPr lang="en-IN" dirty="0" err="1"/>
              <a:t>abdominale</a:t>
            </a:r>
            <a:r>
              <a:rPr lang="en-IN" dirty="0"/>
              <a:t> </a:t>
            </a:r>
            <a:r>
              <a:rPr lang="en-IN" dirty="0" err="1"/>
              <a:t>usoare</a:t>
            </a:r>
            <a:r>
              <a:rPr lang="en-IN" dirty="0"/>
              <a:t> </a:t>
            </a:r>
            <a:r>
              <a:rPr lang="en-IN" dirty="0" err="1"/>
              <a:t>si</a:t>
            </a:r>
            <a:r>
              <a:rPr lang="en-IN" dirty="0"/>
              <a:t> </a:t>
            </a:r>
            <a:r>
              <a:rPr lang="en-IN" dirty="0" err="1"/>
              <a:t>sensibilitate</a:t>
            </a:r>
            <a:endParaRPr lang="en-IN" dirty="0"/>
          </a:p>
          <a:p>
            <a:r>
              <a:rPr lang="en-IN" dirty="0" err="1"/>
              <a:t>Diaree</a:t>
            </a:r>
            <a:r>
              <a:rPr lang="en-IN" dirty="0"/>
              <a:t> </a:t>
            </a:r>
            <a:r>
              <a:rPr lang="en-IN" dirty="0" err="1"/>
              <a:t>apoasă</a:t>
            </a:r>
            <a:r>
              <a:rPr lang="en-IN" dirty="0"/>
              <a:t> 10 la 15 </a:t>
            </a:r>
            <a:r>
              <a:rPr lang="en-IN" dirty="0" err="1"/>
              <a:t>ori</a:t>
            </a:r>
            <a:r>
              <a:rPr lang="en-IN" dirty="0"/>
              <a:t> </a:t>
            </a:r>
            <a:r>
              <a:rPr lang="en-IN" dirty="0" err="1"/>
              <a:t>pe</a:t>
            </a:r>
            <a:r>
              <a:rPr lang="en-IN" dirty="0"/>
              <a:t> </a:t>
            </a:r>
            <a:r>
              <a:rPr lang="en-IN" dirty="0" err="1"/>
              <a:t>zi</a:t>
            </a:r>
            <a:endParaRPr lang="en-IN" dirty="0"/>
          </a:p>
          <a:p>
            <a:r>
              <a:rPr lang="en-IN" dirty="0" err="1"/>
              <a:t>Crampe</a:t>
            </a:r>
            <a:r>
              <a:rPr lang="en-IN" dirty="0"/>
              <a:t> </a:t>
            </a:r>
            <a:r>
              <a:rPr lang="en-IN" dirty="0" err="1"/>
              <a:t>abdominale</a:t>
            </a:r>
            <a:r>
              <a:rPr lang="en-IN" dirty="0"/>
              <a:t> </a:t>
            </a:r>
            <a:r>
              <a:rPr lang="en-IN" dirty="0" err="1"/>
              <a:t>și</a:t>
            </a:r>
            <a:r>
              <a:rPr lang="en-IN" dirty="0"/>
              <a:t> </a:t>
            </a:r>
            <a:r>
              <a:rPr lang="en-IN" dirty="0" err="1"/>
              <a:t>dureri</a:t>
            </a:r>
            <a:r>
              <a:rPr lang="en-IN" dirty="0"/>
              <a:t>, care pot fi severe</a:t>
            </a:r>
          </a:p>
          <a:p>
            <a:r>
              <a:rPr lang="en-IN" dirty="0" err="1"/>
              <a:t>Febră</a:t>
            </a:r>
            <a:endParaRPr lang="en-IN" dirty="0"/>
          </a:p>
          <a:p>
            <a:r>
              <a:rPr lang="en-IN" dirty="0" err="1"/>
              <a:t>Sânge</a:t>
            </a:r>
            <a:r>
              <a:rPr lang="en-IN" dirty="0"/>
              <a:t> </a:t>
            </a:r>
            <a:r>
              <a:rPr lang="en-IN" dirty="0" err="1"/>
              <a:t>sau</a:t>
            </a:r>
            <a:r>
              <a:rPr lang="en-IN" dirty="0"/>
              <a:t> </a:t>
            </a:r>
            <a:r>
              <a:rPr lang="en-IN" dirty="0" err="1"/>
              <a:t>puroi</a:t>
            </a:r>
            <a:r>
              <a:rPr lang="en-IN" dirty="0"/>
              <a:t> in </a:t>
            </a:r>
            <a:r>
              <a:rPr lang="en-IN" dirty="0" err="1"/>
              <a:t>scaun</a:t>
            </a:r>
            <a:endParaRPr lang="en-IN" dirty="0"/>
          </a:p>
          <a:p>
            <a:r>
              <a:rPr lang="en-IN" dirty="0" err="1"/>
              <a:t>Greaţă</a:t>
            </a:r>
            <a:endParaRPr lang="en-IN" dirty="0"/>
          </a:p>
          <a:p>
            <a:r>
              <a:rPr lang="en-IN" dirty="0" err="1"/>
              <a:t>Deshidratare</a:t>
            </a:r>
            <a:endParaRPr lang="en-IN" dirty="0"/>
          </a:p>
          <a:p>
            <a:r>
              <a:rPr lang="en-IN" dirty="0" err="1"/>
              <a:t>Pierderea</a:t>
            </a:r>
            <a:r>
              <a:rPr lang="en-IN" dirty="0"/>
              <a:t> </a:t>
            </a:r>
            <a:r>
              <a:rPr lang="en-IN" dirty="0" err="1"/>
              <a:t>poftei</a:t>
            </a:r>
            <a:r>
              <a:rPr lang="en-IN" dirty="0"/>
              <a:t> de </a:t>
            </a:r>
            <a:r>
              <a:rPr lang="en-IN" dirty="0" err="1"/>
              <a:t>mâncare</a:t>
            </a:r>
            <a:endParaRPr lang="en-IN" dirty="0"/>
          </a:p>
          <a:p>
            <a:r>
              <a:rPr lang="en-IN" dirty="0" err="1"/>
              <a:t>Slăbire</a:t>
            </a:r>
            <a:endParaRPr lang="en-IN" dirty="0"/>
          </a:p>
          <a:p>
            <a:endParaRPr lang="en-IN" dirty="0"/>
          </a:p>
        </p:txBody>
      </p:sp>
    </p:spTree>
    <p:extLst>
      <p:ext uri="{BB962C8B-B14F-4D97-AF65-F5344CB8AC3E}">
        <p14:creationId xmlns:p14="http://schemas.microsoft.com/office/powerpoint/2010/main" val="19691689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ro-RO"/>
              <a:t>Aspecte clinice</a:t>
            </a:r>
            <a:endParaRPr lang="en-US" dirty="0"/>
          </a:p>
        </p:txBody>
      </p:sp>
      <p:sp>
        <p:nvSpPr>
          <p:cNvPr id="9219" name="Rectangle 3"/>
          <p:cNvSpPr>
            <a:spLocks noGrp="1" noChangeArrowheads="1"/>
          </p:cNvSpPr>
          <p:nvPr>
            <p:ph type="body" idx="1"/>
          </p:nvPr>
        </p:nvSpPr>
        <p:spPr/>
        <p:txBody>
          <a:bodyPr/>
          <a:lstStyle/>
          <a:p>
            <a:r>
              <a:rPr lang="en-US" dirty="0" err="1"/>
              <a:t>Boală</a:t>
            </a:r>
            <a:r>
              <a:rPr lang="en-US" dirty="0"/>
              <a:t> </a:t>
            </a:r>
            <a:r>
              <a:rPr lang="en-US" dirty="0" err="1"/>
              <a:t>ușoară</a:t>
            </a:r>
            <a:r>
              <a:rPr lang="en-US" dirty="0"/>
              <a:t> - </a:t>
            </a:r>
            <a:r>
              <a:rPr lang="en-US" dirty="0" err="1"/>
              <a:t>Ușoară</a:t>
            </a:r>
            <a:r>
              <a:rPr lang="en-US" dirty="0"/>
              <a:t> </a:t>
            </a:r>
            <a:r>
              <a:rPr lang="en-US" dirty="0" err="1"/>
              <a:t>durere</a:t>
            </a:r>
            <a:r>
              <a:rPr lang="en-US" dirty="0"/>
              <a:t> </a:t>
            </a:r>
            <a:r>
              <a:rPr lang="ro-RO" dirty="0"/>
              <a:t>/ </a:t>
            </a:r>
            <a:r>
              <a:rPr lang="en-US" dirty="0" err="1"/>
              <a:t>crampe</a:t>
            </a:r>
            <a:r>
              <a:rPr lang="en-US" dirty="0"/>
              <a:t> </a:t>
            </a:r>
            <a:r>
              <a:rPr lang="en-US" dirty="0" err="1"/>
              <a:t>abdominale</a:t>
            </a:r>
            <a:r>
              <a:rPr lang="en-US" dirty="0"/>
              <a:t>. </a:t>
            </a:r>
            <a:r>
              <a:rPr lang="ro-RO" dirty="0"/>
              <a:t>E</a:t>
            </a:r>
            <a:r>
              <a:rPr lang="en-US" dirty="0" err="1"/>
              <a:t>ndoscopic</a:t>
            </a:r>
            <a:r>
              <a:rPr lang="ro-RO" dirty="0"/>
              <a:t> se observă semne de colită </a:t>
            </a:r>
            <a:r>
              <a:rPr lang="en-US" dirty="0" err="1"/>
              <a:t>difuz</a:t>
            </a:r>
            <a:r>
              <a:rPr lang="ro-RO" dirty="0"/>
              <a:t>ă</a:t>
            </a:r>
            <a:r>
              <a:rPr lang="en-US" dirty="0"/>
              <a:t> </a:t>
            </a:r>
            <a:r>
              <a:rPr lang="en-US" dirty="0" err="1"/>
              <a:t>sau</a:t>
            </a:r>
            <a:r>
              <a:rPr lang="en-US" dirty="0"/>
              <a:t> </a:t>
            </a:r>
            <a:r>
              <a:rPr lang="en-US" dirty="0" err="1"/>
              <a:t>neuniform</a:t>
            </a:r>
            <a:r>
              <a:rPr lang="ro-RO" dirty="0"/>
              <a:t>ă, </a:t>
            </a:r>
            <a:r>
              <a:rPr lang="en-US" dirty="0" err="1"/>
              <a:t>nespecifice</a:t>
            </a:r>
            <a:endParaRPr lang="en-US" dirty="0"/>
          </a:p>
          <a:p>
            <a:r>
              <a:rPr lang="en-US" dirty="0" err="1"/>
              <a:t>Boală</a:t>
            </a:r>
            <a:r>
              <a:rPr lang="en-US" dirty="0"/>
              <a:t> </a:t>
            </a:r>
            <a:r>
              <a:rPr lang="en-US" dirty="0" err="1"/>
              <a:t>moderată</a:t>
            </a:r>
            <a:r>
              <a:rPr lang="en-US" dirty="0"/>
              <a:t> - </a:t>
            </a:r>
            <a:r>
              <a:rPr lang="en-US" dirty="0" err="1"/>
              <a:t>Febră</a:t>
            </a:r>
            <a:r>
              <a:rPr lang="en-US" dirty="0"/>
              <a:t>, </a:t>
            </a:r>
            <a:r>
              <a:rPr lang="en-US" dirty="0" err="1"/>
              <a:t>deshidratare</a:t>
            </a:r>
            <a:r>
              <a:rPr lang="en-US" dirty="0"/>
              <a:t>, </a:t>
            </a:r>
            <a:r>
              <a:rPr lang="en-US" dirty="0" err="1"/>
              <a:t>greață</a:t>
            </a:r>
            <a:r>
              <a:rPr lang="en-US" dirty="0"/>
              <a:t>, </a:t>
            </a:r>
            <a:r>
              <a:rPr lang="en-US" dirty="0" err="1"/>
              <a:t>anorexie</a:t>
            </a:r>
            <a:r>
              <a:rPr lang="en-US" dirty="0"/>
              <a:t>, stare </a:t>
            </a:r>
            <a:r>
              <a:rPr lang="en-US" dirty="0" err="1"/>
              <a:t>generală</a:t>
            </a:r>
            <a:r>
              <a:rPr lang="en-US" dirty="0"/>
              <a:t> de </a:t>
            </a:r>
            <a:r>
              <a:rPr lang="en-US" dirty="0" err="1"/>
              <a:t>rău</a:t>
            </a:r>
            <a:r>
              <a:rPr lang="en-US" dirty="0"/>
              <a:t>, </a:t>
            </a:r>
            <a:r>
              <a:rPr lang="en-US" dirty="0" err="1"/>
              <a:t>diaree</a:t>
            </a:r>
            <a:r>
              <a:rPr lang="en-US" dirty="0"/>
              <a:t> </a:t>
            </a:r>
            <a:r>
              <a:rPr lang="en-US" dirty="0" err="1"/>
              <a:t>abundent</a:t>
            </a:r>
            <a:r>
              <a:rPr lang="ro-RO" dirty="0"/>
              <a:t>ă</a:t>
            </a:r>
            <a:r>
              <a:rPr lang="en-US" dirty="0"/>
              <a:t>, </a:t>
            </a:r>
            <a:r>
              <a:rPr lang="en-US" dirty="0" err="1"/>
              <a:t>distensie</a:t>
            </a:r>
            <a:r>
              <a:rPr lang="en-US" dirty="0"/>
              <a:t> abdominal</a:t>
            </a:r>
            <a:r>
              <a:rPr lang="ro-RO" dirty="0"/>
              <a:t>ă</a:t>
            </a:r>
            <a:r>
              <a:rPr lang="en-US" dirty="0"/>
              <a:t> </a:t>
            </a:r>
            <a:r>
              <a:rPr lang="en-US" dirty="0" err="1"/>
              <a:t>si</a:t>
            </a:r>
            <a:r>
              <a:rPr lang="en-US" dirty="0"/>
              <a:t> </a:t>
            </a:r>
            <a:r>
              <a:rPr lang="en-US" dirty="0" err="1"/>
              <a:t>durere</a:t>
            </a:r>
            <a:r>
              <a:rPr lang="en-US" dirty="0"/>
              <a:t> </a:t>
            </a:r>
            <a:r>
              <a:rPr lang="ro-RO" dirty="0"/>
              <a:t>(</a:t>
            </a:r>
            <a:r>
              <a:rPr lang="en-US" dirty="0" err="1"/>
              <a:t>crampe</a:t>
            </a:r>
            <a:r>
              <a:rPr lang="ro-RO" dirty="0"/>
              <a:t>)</a:t>
            </a:r>
          </a:p>
          <a:p>
            <a:r>
              <a:rPr lang="en-US" dirty="0" err="1"/>
              <a:t>Leucocitoz</a:t>
            </a:r>
            <a:r>
              <a:rPr lang="ro-RO" dirty="0"/>
              <a:t>ă</a:t>
            </a:r>
            <a:r>
              <a:rPr lang="en-US" dirty="0"/>
              <a:t> </a:t>
            </a:r>
            <a:r>
              <a:rPr lang="en-US" dirty="0" err="1"/>
              <a:t>moderat</a:t>
            </a:r>
            <a:r>
              <a:rPr lang="ro-RO" dirty="0"/>
              <a:t>ă</a:t>
            </a:r>
            <a:r>
              <a:rPr lang="en-US" dirty="0"/>
              <a:t>, </a:t>
            </a:r>
            <a:r>
              <a:rPr lang="en-US" dirty="0" err="1"/>
              <a:t>leucocite</a:t>
            </a:r>
            <a:r>
              <a:rPr lang="ro-RO" dirty="0"/>
              <a:t> în</a:t>
            </a:r>
            <a:r>
              <a:rPr lang="en-US" dirty="0"/>
              <a:t> </a:t>
            </a:r>
            <a:r>
              <a:rPr lang="en-US" dirty="0" err="1"/>
              <a:t>fecale</a:t>
            </a:r>
            <a:r>
              <a:rPr lang="en-US" dirty="0"/>
              <a:t>.		</a:t>
            </a:r>
            <a:r>
              <a:rPr lang="ro-RO" dirty="0"/>
              <a:t>Endoscopic se observă </a:t>
            </a:r>
            <a:r>
              <a:rPr lang="en-US" dirty="0" err="1"/>
              <a:t>colit</a:t>
            </a:r>
            <a:r>
              <a:rPr lang="ro-RO" dirty="0"/>
              <a:t>ă</a:t>
            </a:r>
            <a:r>
              <a:rPr lang="en-US" dirty="0"/>
              <a:t> </a:t>
            </a:r>
            <a:r>
              <a:rPr lang="en-US" dirty="0" err="1"/>
              <a:t>neuniform</a:t>
            </a:r>
            <a:r>
              <a:rPr lang="ro-RO" dirty="0"/>
              <a:t>ă</a:t>
            </a:r>
            <a:endParaRPr lang="en-US" dirty="0"/>
          </a:p>
        </p:txBody>
      </p:sp>
    </p:spTree>
    <p:extLst>
      <p:ext uri="{BB962C8B-B14F-4D97-AF65-F5344CB8AC3E}">
        <p14:creationId xmlns:p14="http://schemas.microsoft.com/office/powerpoint/2010/main" val="146882226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Boala</a:t>
            </a:r>
            <a:r>
              <a:rPr lang="en-US" dirty="0"/>
              <a:t> sever</a:t>
            </a:r>
            <a:r>
              <a:rPr lang="ro-RO" dirty="0"/>
              <a:t>ă</a:t>
            </a:r>
            <a:endParaRPr lang="en-IN" dirty="0"/>
          </a:p>
        </p:txBody>
      </p:sp>
      <p:sp>
        <p:nvSpPr>
          <p:cNvPr id="3" name="Content Placeholder 2"/>
          <p:cNvSpPr>
            <a:spLocks noGrp="1"/>
          </p:cNvSpPr>
          <p:nvPr>
            <p:ph idx="1"/>
          </p:nvPr>
        </p:nvSpPr>
        <p:spPr/>
        <p:txBody>
          <a:bodyPr/>
          <a:lstStyle/>
          <a:p>
            <a:r>
              <a:rPr lang="en-US"/>
              <a:t>Diaree de obicei abundenta, poate fi putin</a:t>
            </a:r>
            <a:r>
              <a:rPr lang="ro-RO"/>
              <a:t>ă</a:t>
            </a:r>
            <a:r>
              <a:rPr lang="en-US"/>
              <a:t> sau </a:t>
            </a:r>
            <a:endParaRPr lang="ro-RO"/>
          </a:p>
          <a:p>
            <a:r>
              <a:rPr lang="en-US"/>
              <a:t>Dureri abdominale </a:t>
            </a:r>
            <a:endParaRPr lang="ro-RO"/>
          </a:p>
          <a:p>
            <a:r>
              <a:rPr lang="ro-RO"/>
              <a:t>F</a:t>
            </a:r>
            <a:r>
              <a:rPr lang="en-US"/>
              <a:t>ebră </a:t>
            </a:r>
            <a:endParaRPr lang="ro-RO"/>
          </a:p>
          <a:p>
            <a:r>
              <a:rPr lang="en-US"/>
              <a:t>Hipovolemie</a:t>
            </a:r>
            <a:endParaRPr lang="ro-RO"/>
          </a:p>
          <a:p>
            <a:r>
              <a:rPr lang="en-US"/>
              <a:t>Leucocitoz</a:t>
            </a:r>
            <a:r>
              <a:rPr lang="ro-RO"/>
              <a:t>ă</a:t>
            </a:r>
            <a:r>
              <a:rPr lang="en-US"/>
              <a:t> marcată </a:t>
            </a:r>
            <a:endParaRPr lang="ro-RO"/>
          </a:p>
          <a:p>
            <a:r>
              <a:rPr lang="ro-RO"/>
              <a:t>S</a:t>
            </a:r>
            <a:r>
              <a:rPr lang="en-US"/>
              <a:t>emne peritoneale </a:t>
            </a:r>
            <a:endParaRPr lang="ro-RO"/>
          </a:p>
          <a:p>
            <a:r>
              <a:rPr lang="en-US"/>
              <a:t>Semne radiologice</a:t>
            </a:r>
            <a:r>
              <a:rPr lang="ro-RO"/>
              <a:t>:</a:t>
            </a:r>
            <a:r>
              <a:rPr lang="en-US"/>
              <a:t> ileus, colon edemato</a:t>
            </a:r>
            <a:r>
              <a:rPr lang="ro-RO"/>
              <a:t>s</a:t>
            </a:r>
          </a:p>
          <a:p>
            <a:r>
              <a:rPr lang="ro-RO"/>
              <a:t>Endoscopic: </a:t>
            </a:r>
            <a:r>
              <a:rPr lang="en-US"/>
              <a:t>pl</a:t>
            </a:r>
            <a:r>
              <a:rPr lang="ro-RO"/>
              <a:t>ă</a:t>
            </a:r>
            <a:r>
              <a:rPr lang="en-US"/>
              <a:t>ci galbene aderente</a:t>
            </a:r>
            <a:endParaRPr lang="en-IN" dirty="0"/>
          </a:p>
        </p:txBody>
      </p:sp>
    </p:spTree>
    <p:extLst>
      <p:ext uri="{BB962C8B-B14F-4D97-AF65-F5344CB8AC3E}">
        <p14:creationId xmlns:p14="http://schemas.microsoft.com/office/powerpoint/2010/main" val="29775147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Aspecte clinice</a:t>
            </a:r>
            <a:endParaRPr lang="en-IN" dirty="0"/>
          </a:p>
        </p:txBody>
      </p:sp>
      <p:pic>
        <p:nvPicPr>
          <p:cNvPr id="4" name="Picture 4" descr="Picture1"/>
          <p:cNvPicPr>
            <a:picLocks noGrp="1" noChangeAspect="1" noChangeArrowheads="1"/>
          </p:cNvPicPr>
          <p:nvPr>
            <p:ph idx="1"/>
          </p:nvPr>
        </p:nvPicPr>
        <p:blipFill rotWithShape="1">
          <a:blip r:embed="rId2" cstate="print"/>
          <a:srcRect l="8737" t="11680" r="11041" b="12162"/>
          <a:stretch/>
        </p:blipFill>
        <p:spPr>
          <a:xfrm>
            <a:off x="1003520" y="2478440"/>
            <a:ext cx="6927359" cy="4055040"/>
          </a:xfrm>
        </p:spPr>
      </p:pic>
    </p:spTree>
    <p:extLst>
      <p:ext uri="{BB962C8B-B14F-4D97-AF65-F5344CB8AC3E}">
        <p14:creationId xmlns:p14="http://schemas.microsoft.com/office/powerpoint/2010/main" val="38624250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t>Deshidratare</a:t>
            </a:r>
            <a:r>
              <a:rPr lang="ro-RO" dirty="0"/>
              <a:t>a</a:t>
            </a:r>
            <a:endParaRPr lang="en-IN" dirty="0"/>
          </a:p>
        </p:txBody>
      </p:sp>
      <p:sp>
        <p:nvSpPr>
          <p:cNvPr id="3" name="Content Placeholder 2"/>
          <p:cNvSpPr>
            <a:spLocks noGrp="1"/>
          </p:cNvSpPr>
          <p:nvPr>
            <p:ph idx="1"/>
          </p:nvPr>
        </p:nvSpPr>
        <p:spPr/>
        <p:txBody>
          <a:bodyPr/>
          <a:lstStyle/>
          <a:p>
            <a:r>
              <a:rPr lang="en-IN" dirty="0" err="1"/>
              <a:t>Diaree</a:t>
            </a:r>
            <a:r>
              <a:rPr lang="en-IN" dirty="0"/>
              <a:t> </a:t>
            </a:r>
            <a:r>
              <a:rPr lang="en-IN" dirty="0" err="1"/>
              <a:t>severă</a:t>
            </a:r>
            <a:r>
              <a:rPr lang="en-IN" dirty="0"/>
              <a:t> </a:t>
            </a:r>
            <a:r>
              <a:rPr lang="en-IN" dirty="0" err="1"/>
              <a:t>poate</a:t>
            </a:r>
            <a:r>
              <a:rPr lang="en-IN" dirty="0"/>
              <a:t> </a:t>
            </a:r>
            <a:r>
              <a:rPr lang="en-IN" dirty="0" err="1"/>
              <a:t>duce</a:t>
            </a:r>
            <a:r>
              <a:rPr lang="en-IN" dirty="0"/>
              <a:t> la o </a:t>
            </a:r>
            <a:r>
              <a:rPr lang="en-IN" dirty="0" err="1"/>
              <a:t>pierdere</a:t>
            </a:r>
            <a:r>
              <a:rPr lang="en-IN" dirty="0"/>
              <a:t> </a:t>
            </a:r>
            <a:r>
              <a:rPr lang="en-IN" dirty="0" err="1"/>
              <a:t>semnificativă</a:t>
            </a:r>
            <a:r>
              <a:rPr lang="en-IN" dirty="0"/>
              <a:t> de </a:t>
            </a:r>
            <a:r>
              <a:rPr lang="en-IN" dirty="0" err="1"/>
              <a:t>lichide</a:t>
            </a:r>
            <a:r>
              <a:rPr lang="en-IN" dirty="0"/>
              <a:t> </a:t>
            </a:r>
            <a:r>
              <a:rPr lang="en-IN" dirty="0" err="1"/>
              <a:t>si</a:t>
            </a:r>
            <a:r>
              <a:rPr lang="en-IN" dirty="0"/>
              <a:t> </a:t>
            </a:r>
            <a:r>
              <a:rPr lang="en-IN" dirty="0" err="1"/>
              <a:t>electroliti</a:t>
            </a:r>
            <a:r>
              <a:rPr lang="en-IN" dirty="0"/>
              <a:t>. </a:t>
            </a:r>
            <a:endParaRPr lang="ro-RO" dirty="0"/>
          </a:p>
          <a:p>
            <a:r>
              <a:rPr lang="en-IN" dirty="0" err="1"/>
              <a:t>Acest</a:t>
            </a:r>
            <a:r>
              <a:rPr lang="en-IN" dirty="0"/>
              <a:t> </a:t>
            </a:r>
            <a:r>
              <a:rPr lang="en-IN" dirty="0" err="1"/>
              <a:t>lucru</a:t>
            </a:r>
            <a:r>
              <a:rPr lang="en-IN" dirty="0"/>
              <a:t> face </a:t>
            </a:r>
            <a:r>
              <a:rPr lang="en-IN" dirty="0" err="1"/>
              <a:t>dificil</a:t>
            </a:r>
            <a:r>
              <a:rPr lang="ro-RO" dirty="0"/>
              <a:t>ă funcționarea normală a </a:t>
            </a:r>
            <a:r>
              <a:rPr lang="en-IN" dirty="0"/>
              <a:t> </a:t>
            </a:r>
            <a:r>
              <a:rPr lang="ro-RO" dirty="0"/>
              <a:t>organismului </a:t>
            </a:r>
            <a:r>
              <a:rPr lang="en-IN" dirty="0" err="1"/>
              <a:t>si</a:t>
            </a:r>
            <a:r>
              <a:rPr lang="en-IN" dirty="0"/>
              <a:t> </a:t>
            </a:r>
            <a:r>
              <a:rPr lang="en-IN" dirty="0" err="1"/>
              <a:t>poate</a:t>
            </a:r>
            <a:r>
              <a:rPr lang="en-IN" dirty="0"/>
              <a:t> </a:t>
            </a:r>
            <a:r>
              <a:rPr lang="en-IN" dirty="0" err="1"/>
              <a:t>provoca</a:t>
            </a:r>
            <a:r>
              <a:rPr lang="en-IN" dirty="0"/>
              <a:t> </a:t>
            </a:r>
            <a:r>
              <a:rPr lang="ro-RO" dirty="0"/>
              <a:t>scăderea </a:t>
            </a:r>
            <a:r>
              <a:rPr lang="en-IN" dirty="0" err="1"/>
              <a:t>tensiunii</a:t>
            </a:r>
            <a:r>
              <a:rPr lang="en-IN" dirty="0"/>
              <a:t> </a:t>
            </a:r>
            <a:r>
              <a:rPr lang="en-IN" dirty="0" err="1"/>
              <a:t>arteriale</a:t>
            </a:r>
            <a:r>
              <a:rPr lang="en-IN" dirty="0"/>
              <a:t> </a:t>
            </a:r>
            <a:r>
              <a:rPr lang="ro-RO" dirty="0"/>
              <a:t>la nivele </a:t>
            </a:r>
            <a:r>
              <a:rPr lang="en-IN" dirty="0" err="1"/>
              <a:t>periculos</a:t>
            </a:r>
            <a:r>
              <a:rPr lang="en-IN" dirty="0"/>
              <a:t> de </a:t>
            </a:r>
            <a:r>
              <a:rPr lang="en-IN" dirty="0" err="1"/>
              <a:t>scăzute</a:t>
            </a:r>
            <a:r>
              <a:rPr lang="en-IN" dirty="0"/>
              <a:t>. </a:t>
            </a:r>
            <a:endParaRPr lang="ro-RO" dirty="0"/>
          </a:p>
          <a:p>
            <a:r>
              <a:rPr lang="en-IN" dirty="0"/>
              <a:t>In </a:t>
            </a:r>
            <a:r>
              <a:rPr lang="en-IN" dirty="0" err="1"/>
              <a:t>unele</a:t>
            </a:r>
            <a:r>
              <a:rPr lang="en-IN" dirty="0"/>
              <a:t> </a:t>
            </a:r>
            <a:r>
              <a:rPr lang="en-IN" dirty="0" err="1"/>
              <a:t>cazuri</a:t>
            </a:r>
            <a:r>
              <a:rPr lang="en-IN" dirty="0"/>
              <a:t>, </a:t>
            </a:r>
            <a:r>
              <a:rPr lang="en-IN" dirty="0" err="1"/>
              <a:t>deshidratarea</a:t>
            </a:r>
            <a:r>
              <a:rPr lang="en-IN" dirty="0"/>
              <a:t> </a:t>
            </a:r>
            <a:r>
              <a:rPr lang="ro-RO" dirty="0"/>
              <a:t>se poate instala rapid cu deteriorarea funcției renale</a:t>
            </a:r>
            <a:r>
              <a:rPr lang="en-IN" dirty="0"/>
              <a:t>(</a:t>
            </a:r>
            <a:r>
              <a:rPr lang="en-IN" dirty="0" err="1"/>
              <a:t>insuficien</a:t>
            </a:r>
            <a:r>
              <a:rPr lang="ro-RO" dirty="0" err="1"/>
              <a:t>ță</a:t>
            </a:r>
            <a:r>
              <a:rPr lang="en-IN" dirty="0"/>
              <a:t> renal</a:t>
            </a:r>
            <a:r>
              <a:rPr lang="ro-RO" dirty="0"/>
              <a:t>ă</a:t>
            </a:r>
            <a:r>
              <a:rPr lang="en-IN" dirty="0"/>
              <a:t>)</a:t>
            </a:r>
          </a:p>
        </p:txBody>
      </p:sp>
    </p:spTree>
    <p:extLst>
      <p:ext uri="{BB962C8B-B14F-4D97-AF65-F5344CB8AC3E}">
        <p14:creationId xmlns:p14="http://schemas.microsoft.com/office/powerpoint/2010/main" val="37171929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err="1"/>
              <a:t>Complicații</a:t>
            </a:r>
            <a:endParaRPr lang="en-US" dirty="0"/>
          </a:p>
        </p:txBody>
      </p:sp>
      <p:sp>
        <p:nvSpPr>
          <p:cNvPr id="98307" name="Rectangle 3"/>
          <p:cNvSpPr>
            <a:spLocks noGrp="1" noChangeArrowheads="1"/>
          </p:cNvSpPr>
          <p:nvPr>
            <p:ph type="body" idx="1"/>
          </p:nvPr>
        </p:nvSpPr>
        <p:spPr/>
        <p:txBody>
          <a:bodyPr>
            <a:normAutofit/>
          </a:bodyPr>
          <a:lstStyle/>
          <a:p>
            <a:r>
              <a:rPr lang="en-US" b="1" dirty="0" err="1">
                <a:solidFill>
                  <a:srgbClr val="FF0000"/>
                </a:solidFill>
              </a:rPr>
              <a:t>Colită</a:t>
            </a:r>
            <a:r>
              <a:rPr lang="en-US" b="1" dirty="0">
                <a:solidFill>
                  <a:srgbClr val="FF0000"/>
                </a:solidFill>
              </a:rPr>
              <a:t> </a:t>
            </a:r>
            <a:r>
              <a:rPr lang="ro-RO" b="1" dirty="0">
                <a:solidFill>
                  <a:srgbClr val="FF0000"/>
                </a:solidFill>
              </a:rPr>
              <a:t>p</a:t>
            </a:r>
            <a:r>
              <a:rPr lang="en-US" b="1" dirty="0" err="1">
                <a:solidFill>
                  <a:srgbClr val="FF0000"/>
                </a:solidFill>
              </a:rPr>
              <a:t>seudomembran</a:t>
            </a:r>
            <a:r>
              <a:rPr lang="ro-RO" b="1" dirty="0" err="1">
                <a:solidFill>
                  <a:srgbClr val="FF0000"/>
                </a:solidFill>
              </a:rPr>
              <a:t>oasă</a:t>
            </a:r>
            <a:endParaRPr lang="en-US" b="1" dirty="0">
              <a:solidFill>
                <a:srgbClr val="FF0000"/>
              </a:solidFill>
            </a:endParaRPr>
          </a:p>
          <a:p>
            <a:endParaRPr lang="en-US" b="1" dirty="0">
              <a:solidFill>
                <a:srgbClr val="FF0000"/>
              </a:solidFill>
            </a:endParaRPr>
          </a:p>
          <a:p>
            <a:r>
              <a:rPr lang="ro-RO" b="1" dirty="0">
                <a:solidFill>
                  <a:srgbClr val="FF0000"/>
                </a:solidFill>
              </a:rPr>
              <a:t>M</a:t>
            </a:r>
            <a:r>
              <a:rPr lang="en-US" b="1" dirty="0" err="1">
                <a:solidFill>
                  <a:srgbClr val="FF0000"/>
                </a:solidFill>
              </a:rPr>
              <a:t>egacolon</a:t>
            </a:r>
            <a:r>
              <a:rPr lang="ro-RO" b="1" dirty="0">
                <a:solidFill>
                  <a:srgbClr val="FF0000"/>
                </a:solidFill>
              </a:rPr>
              <a:t> toxic</a:t>
            </a:r>
            <a:endParaRPr lang="en-US" b="1" dirty="0">
              <a:solidFill>
                <a:srgbClr val="FF0000"/>
              </a:solidFill>
            </a:endParaRPr>
          </a:p>
          <a:p>
            <a:endParaRPr lang="en-US" b="1" dirty="0">
              <a:solidFill>
                <a:srgbClr val="FF0000"/>
              </a:solidFill>
            </a:endParaRPr>
          </a:p>
          <a:p>
            <a:r>
              <a:rPr lang="en-US" b="1" dirty="0" err="1">
                <a:solidFill>
                  <a:srgbClr val="FF0000"/>
                </a:solidFill>
              </a:rPr>
              <a:t>Perfora</a:t>
            </a:r>
            <a:r>
              <a:rPr lang="ro-RO" b="1" dirty="0">
                <a:solidFill>
                  <a:srgbClr val="FF0000"/>
                </a:solidFill>
              </a:rPr>
              <a:t>ție</a:t>
            </a:r>
            <a:r>
              <a:rPr lang="en-US" b="1" dirty="0">
                <a:solidFill>
                  <a:srgbClr val="FF0000"/>
                </a:solidFill>
              </a:rPr>
              <a:t> colon</a:t>
            </a:r>
            <a:r>
              <a:rPr lang="ro-RO" b="1" dirty="0" err="1">
                <a:solidFill>
                  <a:srgbClr val="FF0000"/>
                </a:solidFill>
              </a:rPr>
              <a:t>ică</a:t>
            </a:r>
            <a:endParaRPr lang="en-US" b="1" dirty="0">
              <a:solidFill>
                <a:srgbClr val="FF0000"/>
              </a:solidFill>
            </a:endParaRPr>
          </a:p>
          <a:p>
            <a:endParaRPr lang="en-US" b="1" dirty="0">
              <a:solidFill>
                <a:srgbClr val="FF0000"/>
              </a:solidFill>
            </a:endParaRPr>
          </a:p>
          <a:p>
            <a:r>
              <a:rPr lang="en-US" b="1" dirty="0">
                <a:solidFill>
                  <a:srgbClr val="FF0000"/>
                </a:solidFill>
              </a:rPr>
              <a:t>Sepsis</a:t>
            </a:r>
          </a:p>
          <a:p>
            <a:endParaRPr lang="en-US" b="1" dirty="0">
              <a:solidFill>
                <a:srgbClr val="FF0000"/>
              </a:solidFill>
            </a:endParaRPr>
          </a:p>
          <a:p>
            <a:r>
              <a:rPr lang="en-US" b="1" dirty="0" err="1">
                <a:solidFill>
                  <a:srgbClr val="FF0000"/>
                </a:solidFill>
              </a:rPr>
              <a:t>Moarte</a:t>
            </a:r>
            <a:endParaRPr lang="en-US" b="1" dirty="0">
              <a:solidFill>
                <a:srgbClr val="FF0000"/>
              </a:solidFill>
            </a:endParaRPr>
          </a:p>
        </p:txBody>
      </p:sp>
    </p:spTree>
    <p:extLst>
      <p:ext uri="{BB962C8B-B14F-4D97-AF65-F5344CB8AC3E}">
        <p14:creationId xmlns:p14="http://schemas.microsoft.com/office/powerpoint/2010/main" val="146929842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633" y="419100"/>
            <a:ext cx="8229600" cy="1143000"/>
          </a:xfrm>
        </p:spPr>
        <p:txBody>
          <a:bodyPr>
            <a:normAutofit fontScale="90000"/>
          </a:bodyPr>
          <a:lstStyle/>
          <a:p>
            <a:r>
              <a:rPr lang="ro-RO" b="1" u="sng" dirty="0"/>
              <a:t>Bacili anaerobi </a:t>
            </a:r>
            <a:r>
              <a:rPr lang="ro-RO" b="1" u="sng" dirty="0" err="1"/>
              <a:t>nesporulaţi</a:t>
            </a:r>
            <a:r>
              <a:rPr lang="ro-RO" b="1" u="sng" dirty="0"/>
              <a:t> Gram pozitivi</a:t>
            </a:r>
          </a:p>
        </p:txBody>
      </p:sp>
      <p:sp>
        <p:nvSpPr>
          <p:cNvPr id="3" name="Content Placeholder 2"/>
          <p:cNvSpPr>
            <a:spLocks noGrp="1"/>
          </p:cNvSpPr>
          <p:nvPr>
            <p:ph idx="1"/>
          </p:nvPr>
        </p:nvSpPr>
        <p:spPr>
          <a:xfrm>
            <a:off x="457200" y="1700808"/>
            <a:ext cx="8686800" cy="5080992"/>
          </a:xfrm>
        </p:spPr>
        <p:txBody>
          <a:bodyPr/>
          <a:lstStyle/>
          <a:p>
            <a:r>
              <a:rPr lang="ro-RO" sz="2000" b="1" u="sng" dirty="0">
                <a:solidFill>
                  <a:srgbClr val="FF0000"/>
                </a:solidFill>
                <a:effectLst/>
              </a:rPr>
              <a:t>Genul </a:t>
            </a:r>
            <a:r>
              <a:rPr lang="ro-RO" sz="2000" b="1" u="sng" dirty="0" err="1">
                <a:solidFill>
                  <a:srgbClr val="FF0000"/>
                </a:solidFill>
                <a:effectLst/>
              </a:rPr>
              <a:t>Propionibacterium</a:t>
            </a:r>
            <a:endParaRPr lang="en-US" sz="2000" dirty="0">
              <a:solidFill>
                <a:srgbClr val="FF0000"/>
              </a:solidFill>
              <a:effectLst/>
            </a:endParaRPr>
          </a:p>
          <a:p>
            <a:r>
              <a:rPr lang="ro-RO" sz="2000" i="1" dirty="0">
                <a:solidFill>
                  <a:srgbClr val="FF0000"/>
                </a:solidFill>
                <a:effectLst/>
              </a:rPr>
              <a:t>Specii: </a:t>
            </a:r>
            <a:r>
              <a:rPr lang="ro-RO" sz="2000" i="1" dirty="0" err="1">
                <a:solidFill>
                  <a:srgbClr val="FF0000"/>
                </a:solidFill>
                <a:effectLst/>
              </a:rPr>
              <a:t>Propionibacterium</a:t>
            </a:r>
            <a:r>
              <a:rPr lang="ro-RO" sz="2000" i="1" dirty="0">
                <a:solidFill>
                  <a:srgbClr val="FF0000"/>
                </a:solidFill>
                <a:effectLst/>
              </a:rPr>
              <a:t> </a:t>
            </a:r>
            <a:r>
              <a:rPr lang="ro-RO" sz="2000" i="1" dirty="0" err="1">
                <a:solidFill>
                  <a:srgbClr val="FF0000"/>
                </a:solidFill>
                <a:effectLst/>
              </a:rPr>
              <a:t>acnes</a:t>
            </a:r>
            <a:endParaRPr lang="en-US" sz="2000" dirty="0">
              <a:solidFill>
                <a:srgbClr val="FF0000"/>
              </a:solidFill>
              <a:effectLst/>
            </a:endParaRPr>
          </a:p>
          <a:p>
            <a:pPr marL="0" indent="0">
              <a:buNone/>
            </a:pPr>
            <a:r>
              <a:rPr lang="ro-RO" sz="2000" i="1" dirty="0">
                <a:solidFill>
                  <a:srgbClr val="FF0000"/>
                </a:solidFill>
                <a:effectLst/>
              </a:rPr>
              <a:t>	     </a:t>
            </a:r>
            <a:r>
              <a:rPr lang="ro-RO" sz="2000" i="1" dirty="0" err="1">
                <a:solidFill>
                  <a:srgbClr val="FF0000"/>
                </a:solidFill>
                <a:effectLst/>
              </a:rPr>
              <a:t>Propionibacterium</a:t>
            </a:r>
            <a:r>
              <a:rPr lang="ro-RO" sz="2000" i="1" dirty="0">
                <a:solidFill>
                  <a:srgbClr val="FF0000"/>
                </a:solidFill>
                <a:effectLst/>
              </a:rPr>
              <a:t> </a:t>
            </a:r>
            <a:r>
              <a:rPr lang="ro-RO" sz="2000" i="1" dirty="0" err="1">
                <a:solidFill>
                  <a:srgbClr val="FF0000"/>
                </a:solidFill>
                <a:effectLst/>
              </a:rPr>
              <a:t>propionica</a:t>
            </a:r>
            <a:r>
              <a:rPr lang="ro-RO" sz="2000" i="1" dirty="0">
                <a:solidFill>
                  <a:srgbClr val="FF0000"/>
                </a:solidFill>
                <a:effectLst/>
              </a:rPr>
              <a:t>   (</a:t>
            </a:r>
            <a:r>
              <a:rPr lang="ro-RO" sz="2000" i="1" dirty="0" err="1">
                <a:solidFill>
                  <a:srgbClr val="FF0000"/>
                </a:solidFill>
                <a:effectLst/>
              </a:rPr>
              <a:t>arahnia</a:t>
            </a:r>
            <a:r>
              <a:rPr lang="ro-RO" sz="2000" i="1" dirty="0">
                <a:solidFill>
                  <a:srgbClr val="FF0000"/>
                </a:solidFill>
                <a:effectLst/>
              </a:rPr>
              <a:t> </a:t>
            </a:r>
            <a:r>
              <a:rPr lang="ro-RO" sz="2000" i="1" dirty="0" err="1">
                <a:solidFill>
                  <a:srgbClr val="FF0000"/>
                </a:solidFill>
                <a:effectLst/>
              </a:rPr>
              <a:t>propionica</a:t>
            </a:r>
            <a:r>
              <a:rPr lang="ro-RO" sz="2000" i="1" dirty="0">
                <a:solidFill>
                  <a:srgbClr val="FF0000"/>
                </a:solidFill>
                <a:effectLst/>
              </a:rPr>
              <a:t>)</a:t>
            </a:r>
            <a:endParaRPr lang="en-US" sz="2000" dirty="0">
              <a:solidFill>
                <a:srgbClr val="FF0000"/>
              </a:solidFill>
              <a:effectLst/>
            </a:endParaRPr>
          </a:p>
          <a:p>
            <a:r>
              <a:rPr lang="ro-RO" sz="1600" b="1" i="1" dirty="0">
                <a:solidFill>
                  <a:schemeClr val="accent2">
                    <a:lumMod val="60000"/>
                    <a:lumOff val="40000"/>
                  </a:schemeClr>
                </a:solidFill>
                <a:effectLst/>
              </a:rPr>
              <a:t>1. Habitat</a:t>
            </a:r>
            <a:endParaRPr lang="en-US" sz="1600" dirty="0">
              <a:solidFill>
                <a:schemeClr val="accent2">
                  <a:lumMod val="60000"/>
                  <a:lumOff val="40000"/>
                </a:schemeClr>
              </a:solidFill>
              <a:effectLst/>
            </a:endParaRPr>
          </a:p>
          <a:p>
            <a:pPr marL="0" indent="0">
              <a:buNone/>
            </a:pPr>
            <a:r>
              <a:rPr lang="ro-RO" sz="1600" dirty="0">
                <a:effectLst/>
              </a:rPr>
              <a:t>Germenii extrem </a:t>
            </a:r>
            <a:r>
              <a:rPr lang="ro-RO" sz="1600" dirty="0" err="1">
                <a:effectLst/>
              </a:rPr>
              <a:t>răspânidiţi</a:t>
            </a:r>
            <a:r>
              <a:rPr lang="ro-RO" sz="1600" dirty="0">
                <a:effectLst/>
              </a:rPr>
              <a:t> în cavităţile naturale şi pe tegumente unde reprezintă flora </a:t>
            </a:r>
            <a:r>
              <a:rPr lang="ro-RO" sz="1600" dirty="0" err="1">
                <a:effectLst/>
              </a:rPr>
              <a:t>predominentă</a:t>
            </a:r>
            <a:r>
              <a:rPr lang="ro-RO" sz="1600" dirty="0">
                <a:effectLst/>
              </a:rPr>
              <a:t>.</a:t>
            </a:r>
            <a:endParaRPr lang="en-US" sz="1600" dirty="0">
              <a:effectLst/>
            </a:endParaRPr>
          </a:p>
          <a:p>
            <a:r>
              <a:rPr lang="ro-RO" sz="1600" b="1" i="1" dirty="0">
                <a:solidFill>
                  <a:schemeClr val="accent2">
                    <a:lumMod val="60000"/>
                    <a:lumOff val="40000"/>
                  </a:schemeClr>
                </a:solidFill>
                <a:effectLst/>
              </a:rPr>
              <a:t>2. Caractere morfologice</a:t>
            </a:r>
            <a:endParaRPr lang="en-US" sz="1600" dirty="0">
              <a:solidFill>
                <a:schemeClr val="accent2">
                  <a:lumMod val="60000"/>
                  <a:lumOff val="40000"/>
                </a:schemeClr>
              </a:solidFill>
              <a:effectLst/>
            </a:endParaRPr>
          </a:p>
          <a:p>
            <a:pPr marL="0" indent="0">
              <a:buNone/>
            </a:pPr>
            <a:r>
              <a:rPr lang="ro-RO" sz="1600" dirty="0">
                <a:effectLst/>
              </a:rPr>
              <a:t>Bacili mici Gram-pozitivi frecvent </a:t>
            </a:r>
            <a:r>
              <a:rPr lang="ro-RO" sz="1600" dirty="0" err="1">
                <a:effectLst/>
              </a:rPr>
              <a:t>încurbaţi</a:t>
            </a:r>
            <a:r>
              <a:rPr lang="ro-RO" sz="1600" dirty="0">
                <a:effectLst/>
              </a:rPr>
              <a:t> cu umflături terminale în formă de măciucă (bacilii </a:t>
            </a:r>
            <a:r>
              <a:rPr lang="ro-RO" sz="1600" dirty="0" err="1">
                <a:effectLst/>
              </a:rPr>
              <a:t>difteroizi</a:t>
            </a:r>
            <a:r>
              <a:rPr lang="ro-RO" sz="1600" dirty="0">
                <a:effectLst/>
              </a:rPr>
              <a:t>). Specia </a:t>
            </a:r>
            <a:r>
              <a:rPr lang="ro-RO" sz="1600" dirty="0" err="1">
                <a:effectLst/>
              </a:rPr>
              <a:t>arahnia</a:t>
            </a:r>
            <a:r>
              <a:rPr lang="ro-RO" sz="1600" dirty="0">
                <a:effectLst/>
              </a:rPr>
              <a:t> </a:t>
            </a:r>
            <a:r>
              <a:rPr lang="ro-RO" sz="1600" dirty="0" err="1">
                <a:effectLst/>
              </a:rPr>
              <a:t>propionica</a:t>
            </a:r>
            <a:r>
              <a:rPr lang="ro-RO" sz="1600" dirty="0">
                <a:effectLst/>
              </a:rPr>
              <a:t> se poate prezenta sub formă de bacili ramificaţi sau filamente morfologie similară cu </a:t>
            </a:r>
            <a:r>
              <a:rPr lang="ro-RO" sz="1600" dirty="0" err="1">
                <a:effectLst/>
              </a:rPr>
              <a:t>Actynomices</a:t>
            </a:r>
            <a:r>
              <a:rPr lang="ro-RO" sz="1600" dirty="0">
                <a:effectLst/>
              </a:rPr>
              <a:t> </a:t>
            </a:r>
            <a:r>
              <a:rPr lang="ro-RO" sz="1600" dirty="0" err="1">
                <a:effectLst/>
              </a:rPr>
              <a:t>israelii</a:t>
            </a:r>
            <a:r>
              <a:rPr lang="ro-RO" sz="1600" dirty="0">
                <a:effectLst/>
              </a:rPr>
              <a:t>. Pe frotiu se dispun în grămezi sau în palisadă.</a:t>
            </a:r>
            <a:endParaRPr lang="en-US" sz="1600" dirty="0">
              <a:effectLst/>
            </a:endParaRPr>
          </a:p>
          <a:p>
            <a:r>
              <a:rPr lang="ro-RO" sz="1600" b="1" i="1" dirty="0">
                <a:solidFill>
                  <a:schemeClr val="accent2">
                    <a:lumMod val="60000"/>
                    <a:lumOff val="40000"/>
                  </a:schemeClr>
                </a:solidFill>
                <a:effectLst/>
              </a:rPr>
              <a:t>3. Caractere de cultură</a:t>
            </a:r>
            <a:endParaRPr lang="en-US" sz="1600" dirty="0">
              <a:solidFill>
                <a:schemeClr val="accent2">
                  <a:lumMod val="60000"/>
                  <a:lumOff val="40000"/>
                </a:schemeClr>
              </a:solidFill>
              <a:effectLst/>
            </a:endParaRPr>
          </a:p>
          <a:p>
            <a:pPr marL="0" indent="0">
              <a:buNone/>
            </a:pPr>
            <a:r>
              <a:rPr lang="ro-RO" sz="1600" dirty="0">
                <a:effectLst/>
              </a:rPr>
              <a:t>Aspectul coloniilor pe mediile solide sunt diferite în funcţie de </a:t>
            </a:r>
            <a:r>
              <a:rPr lang="ro-RO" sz="1600" dirty="0" err="1">
                <a:effectLst/>
              </a:rPr>
              <a:t>specie.Propionibacterium</a:t>
            </a:r>
            <a:r>
              <a:rPr lang="ro-RO" sz="1600" dirty="0">
                <a:effectLst/>
              </a:rPr>
              <a:t> </a:t>
            </a:r>
            <a:r>
              <a:rPr lang="ro-RO" sz="1600" dirty="0" err="1">
                <a:effectLst/>
              </a:rPr>
              <a:t>acnes</a:t>
            </a:r>
            <a:r>
              <a:rPr lang="ro-RO" sz="1600" dirty="0">
                <a:effectLst/>
              </a:rPr>
              <a:t> se dezvoltă sub formă de colonii albe sidefii sau pigmentate roz. </a:t>
            </a:r>
          </a:p>
          <a:p>
            <a:pPr marL="0" indent="0">
              <a:buNone/>
            </a:pPr>
            <a:r>
              <a:rPr lang="ro-RO" sz="1600" dirty="0">
                <a:effectLst/>
              </a:rPr>
              <a:t>Coloniile sunt înconjurate de o zonă de hemoliză.</a:t>
            </a:r>
          </a:p>
          <a:p>
            <a:pPr marL="0" indent="0">
              <a:buNone/>
            </a:pPr>
            <a:r>
              <a:rPr lang="ro-RO" sz="1600" dirty="0">
                <a:effectLst/>
              </a:rPr>
              <a:t> Specia </a:t>
            </a:r>
            <a:r>
              <a:rPr lang="ro-RO" sz="1600" dirty="0" err="1">
                <a:effectLst/>
              </a:rPr>
              <a:t>arahnia</a:t>
            </a:r>
            <a:r>
              <a:rPr lang="ro-RO" sz="1600" dirty="0">
                <a:effectLst/>
              </a:rPr>
              <a:t> </a:t>
            </a:r>
            <a:r>
              <a:rPr lang="ro-RO" sz="1600" dirty="0" err="1">
                <a:effectLst/>
              </a:rPr>
              <a:t>propionica</a:t>
            </a:r>
            <a:r>
              <a:rPr lang="ro-RO" sz="1600" dirty="0">
                <a:effectLst/>
              </a:rPr>
              <a:t> se dezvoltă sub formă de colonii filamentoase cu hemoliză. </a:t>
            </a:r>
            <a:endParaRPr lang="en-US" sz="1600" dirty="0">
              <a:effectLst/>
            </a:endParaRPr>
          </a:p>
        </p:txBody>
      </p:sp>
    </p:spTree>
    <p:extLst>
      <p:ext uri="{BB962C8B-B14F-4D97-AF65-F5344CB8AC3E}">
        <p14:creationId xmlns:p14="http://schemas.microsoft.com/office/powerpoint/2010/main" val="3954102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err="1"/>
              <a:t>Diagnos</a:t>
            </a:r>
            <a:r>
              <a:rPr lang="ro-RO" dirty="0"/>
              <a:t>tic</a:t>
            </a:r>
            <a:endParaRPr lang="en-US" dirty="0"/>
          </a:p>
        </p:txBody>
      </p:sp>
      <p:sp>
        <p:nvSpPr>
          <p:cNvPr id="6147" name="Rectangle 3"/>
          <p:cNvSpPr>
            <a:spLocks noGrp="1" noChangeArrowheads="1"/>
          </p:cNvSpPr>
          <p:nvPr>
            <p:ph sz="half" idx="1"/>
          </p:nvPr>
        </p:nvSpPr>
        <p:spPr>
          <a:xfrm>
            <a:off x="457200" y="1920085"/>
            <a:ext cx="4038600" cy="4719598"/>
          </a:xfrm>
        </p:spPr>
        <p:txBody>
          <a:bodyPr>
            <a:normAutofit fontScale="85000" lnSpcReduction="20000"/>
          </a:bodyPr>
          <a:lstStyle/>
          <a:p>
            <a:pPr algn="just"/>
            <a:r>
              <a:rPr lang="en-US" b="1" dirty="0" err="1"/>
              <a:t>Endoscop</a:t>
            </a:r>
            <a:r>
              <a:rPr lang="ro-RO" b="1" dirty="0"/>
              <a:t>ia</a:t>
            </a:r>
            <a:r>
              <a:rPr lang="en-US" b="1" dirty="0"/>
              <a:t> (</a:t>
            </a:r>
            <a:r>
              <a:rPr lang="ro-RO" b="1" dirty="0"/>
              <a:t>colită </a:t>
            </a:r>
            <a:r>
              <a:rPr lang="en-US" b="1" dirty="0" err="1"/>
              <a:t>pseudomembrano</a:t>
            </a:r>
            <a:r>
              <a:rPr lang="ro-RO" b="1" dirty="0" err="1"/>
              <a:t>asă</a:t>
            </a:r>
            <a:r>
              <a:rPr lang="en-US" b="1" dirty="0"/>
              <a:t>)</a:t>
            </a:r>
            <a:endParaRPr lang="ro-RO" b="1" dirty="0"/>
          </a:p>
          <a:p>
            <a:pPr algn="just"/>
            <a:endParaRPr lang="en-US" b="1" dirty="0"/>
          </a:p>
          <a:p>
            <a:pPr algn="just"/>
            <a:r>
              <a:rPr lang="en-US" b="1" dirty="0" err="1"/>
              <a:t>Cultur</a:t>
            </a:r>
            <a:r>
              <a:rPr lang="ro-RO" b="1" dirty="0"/>
              <a:t>a </a:t>
            </a:r>
            <a:r>
              <a:rPr lang="ro-RO" dirty="0"/>
              <a:t>(mediu </a:t>
            </a:r>
            <a:r>
              <a:rPr lang="en-US" dirty="0"/>
              <a:t>CCFA: c</a:t>
            </a:r>
            <a:r>
              <a:rPr lang="ro-RO" dirty="0"/>
              <a:t>i</a:t>
            </a:r>
            <a:r>
              <a:rPr lang="en-US" dirty="0" err="1"/>
              <a:t>closerin</a:t>
            </a:r>
            <a:r>
              <a:rPr lang="ro-RO" dirty="0"/>
              <a:t>ă</a:t>
            </a:r>
            <a:r>
              <a:rPr lang="en-US" dirty="0"/>
              <a:t>, cefoxitin, </a:t>
            </a:r>
            <a:r>
              <a:rPr lang="en-US" dirty="0" err="1"/>
              <a:t>fructo</a:t>
            </a:r>
            <a:r>
              <a:rPr lang="ro-RO" dirty="0" err="1"/>
              <a:t>ză</a:t>
            </a:r>
            <a:r>
              <a:rPr lang="en-US" dirty="0"/>
              <a:t> agar</a:t>
            </a:r>
            <a:r>
              <a:rPr lang="ro-RO" dirty="0"/>
              <a:t>)</a:t>
            </a:r>
          </a:p>
          <a:p>
            <a:pPr algn="just"/>
            <a:endParaRPr lang="en-US" b="1" dirty="0"/>
          </a:p>
          <a:p>
            <a:pPr algn="just"/>
            <a:r>
              <a:rPr lang="ro-RO" b="1" dirty="0"/>
              <a:t>Testul </a:t>
            </a:r>
            <a:r>
              <a:rPr lang="ro-RO" b="1" dirty="0" err="1"/>
              <a:t>citotoxicității</a:t>
            </a:r>
            <a:r>
              <a:rPr lang="ro-RO" b="1" dirty="0"/>
              <a:t> pe culturi de celule</a:t>
            </a:r>
          </a:p>
          <a:p>
            <a:pPr algn="just"/>
            <a:endParaRPr lang="en-US" b="1" dirty="0"/>
          </a:p>
          <a:p>
            <a:pPr algn="just"/>
            <a:r>
              <a:rPr lang="ro-RO" b="1" dirty="0"/>
              <a:t>Detectarea toxinelor prin ELISA sau teste rapide</a:t>
            </a:r>
          </a:p>
          <a:p>
            <a:pPr algn="just"/>
            <a:endParaRPr lang="en-US" b="1" dirty="0"/>
          </a:p>
          <a:p>
            <a:pPr algn="just"/>
            <a:r>
              <a:rPr lang="ro-RO" b="1" dirty="0"/>
              <a:t>Detectarea genei pentru toxine prin PCR</a:t>
            </a:r>
            <a:endParaRPr lang="en-US" b="1" dirty="0"/>
          </a:p>
        </p:txBody>
      </p:sp>
      <p:pic>
        <p:nvPicPr>
          <p:cNvPr id="2" name="Picture 2"/>
          <p:cNvPicPr>
            <a:picLocks noGrp="1" noChangeAspect="1" noChangeArrowheads="1"/>
          </p:cNvPicPr>
          <p:nvPr>
            <p:ph sz="half" idx="2"/>
          </p:nvPr>
        </p:nvPicPr>
        <p:blipFill>
          <a:blip r:embed="rId3" cstate="print"/>
          <a:srcRect/>
          <a:stretch>
            <a:fillRect/>
          </a:stretch>
        </p:blipFill>
        <p:spPr>
          <a:xfrm>
            <a:off x="4665005" y="2328020"/>
            <a:ext cx="2939289" cy="2949120"/>
          </a:xfrm>
        </p:spPr>
      </p:pic>
      <p:pic>
        <p:nvPicPr>
          <p:cNvPr id="8" name="Picture 2"/>
          <p:cNvPicPr>
            <a:picLocks noChangeAspect="1" noChangeArrowheads="1"/>
          </p:cNvPicPr>
          <p:nvPr/>
        </p:nvPicPr>
        <p:blipFill>
          <a:blip r:embed="rId4" cstate="print"/>
          <a:srcRect/>
          <a:stretch>
            <a:fillRect/>
          </a:stretch>
        </p:blipFill>
        <p:spPr>
          <a:xfrm>
            <a:off x="6324480" y="4718632"/>
            <a:ext cx="2563200" cy="1921051"/>
          </a:xfrm>
          <a:prstGeom prst="rect">
            <a:avLst/>
          </a:prstGeom>
        </p:spPr>
      </p:pic>
    </p:spTree>
    <p:extLst>
      <p:ext uri="{BB962C8B-B14F-4D97-AF65-F5344CB8AC3E}">
        <p14:creationId xmlns:p14="http://schemas.microsoft.com/office/powerpoint/2010/main" val="14774333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Diagnostic de laborator</a:t>
            </a:r>
            <a:endParaRPr lang="en-US" dirty="0"/>
          </a:p>
        </p:txBody>
      </p:sp>
      <p:sp>
        <p:nvSpPr>
          <p:cNvPr id="3" name="Content Placeholder 2"/>
          <p:cNvSpPr>
            <a:spLocks noGrp="1"/>
          </p:cNvSpPr>
          <p:nvPr>
            <p:ph idx="1"/>
          </p:nvPr>
        </p:nvSpPr>
        <p:spPr>
          <a:xfrm>
            <a:off x="457200" y="1935480"/>
            <a:ext cx="8229600" cy="917456"/>
          </a:xfrm>
        </p:spPr>
        <p:txBody>
          <a:bodyPr/>
          <a:lstStyle/>
          <a:p>
            <a:r>
              <a:rPr lang="ro-RO" dirty="0"/>
              <a:t>Detectarea antigenului C. </a:t>
            </a:r>
            <a:r>
              <a:rPr lang="ro-RO" dirty="0" err="1"/>
              <a:t>difficile</a:t>
            </a:r>
            <a:r>
              <a:rPr lang="ro-RO" dirty="0"/>
              <a:t> si a toxinelor A și B din materiile fecale cu teste rapide</a:t>
            </a:r>
            <a:endParaRPr lang="en-US" dirty="0"/>
          </a:p>
        </p:txBody>
      </p:sp>
      <p:pic>
        <p:nvPicPr>
          <p:cNvPr id="28676" name="Picture 4" descr="http://www.alere.com/content/alere/us/en/product-details/c-diff-quik-chek-complete/_jcr_content/topImage.img.jpg/14413677764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873" y="2564904"/>
            <a:ext cx="3246909" cy="306818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323528" y="5822429"/>
            <a:ext cx="8229600" cy="917456"/>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ro-RO" dirty="0"/>
              <a:t>Detectarea prin PCR a secvențelor ADN specifice C. </a:t>
            </a:r>
            <a:r>
              <a:rPr lang="ro-RO" dirty="0" err="1"/>
              <a:t>difficile</a:t>
            </a:r>
            <a:r>
              <a:rPr lang="ro-RO" dirty="0"/>
              <a:t> si a genelor pentru toxinele A și B</a:t>
            </a:r>
            <a:endParaRPr lang="en-US" dirty="0"/>
          </a:p>
        </p:txBody>
      </p:sp>
    </p:spTree>
    <p:extLst>
      <p:ext uri="{BB962C8B-B14F-4D97-AF65-F5344CB8AC3E}">
        <p14:creationId xmlns:p14="http://schemas.microsoft.com/office/powerpoint/2010/main" val="38901175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ro-RO" dirty="0"/>
              <a:t>ELISA</a:t>
            </a:r>
            <a:endParaRPr lang="en-US" dirty="0"/>
          </a:p>
        </p:txBody>
      </p:sp>
      <p:sp>
        <p:nvSpPr>
          <p:cNvPr id="15363" name="Rectangle 3"/>
          <p:cNvSpPr>
            <a:spLocks noGrp="1" noChangeArrowheads="1"/>
          </p:cNvSpPr>
          <p:nvPr>
            <p:ph sz="half" idx="1"/>
          </p:nvPr>
        </p:nvSpPr>
        <p:spPr/>
        <p:txBody>
          <a:bodyPr>
            <a:normAutofit fontScale="92500"/>
          </a:bodyPr>
          <a:lstStyle/>
          <a:p>
            <a:r>
              <a:rPr lang="en-US" dirty="0" err="1"/>
              <a:t>Poate</a:t>
            </a:r>
            <a:r>
              <a:rPr lang="en-US" dirty="0"/>
              <a:t> </a:t>
            </a:r>
            <a:r>
              <a:rPr lang="en-US" dirty="0" err="1"/>
              <a:t>detecta</a:t>
            </a:r>
            <a:r>
              <a:rPr lang="en-US" dirty="0"/>
              <a:t> </a:t>
            </a:r>
            <a:r>
              <a:rPr lang="en-US" dirty="0" err="1"/>
              <a:t>toxina</a:t>
            </a:r>
            <a:r>
              <a:rPr lang="en-US" dirty="0"/>
              <a:t> A, B a, </a:t>
            </a:r>
            <a:r>
              <a:rPr lang="en-US" dirty="0" err="1"/>
              <a:t>sau</a:t>
            </a:r>
            <a:r>
              <a:rPr lang="en-US" dirty="0"/>
              <a:t> </a:t>
            </a:r>
            <a:r>
              <a:rPr lang="en-US" dirty="0" err="1"/>
              <a:t>ambele</a:t>
            </a:r>
            <a:endParaRPr lang="en-US" dirty="0"/>
          </a:p>
          <a:p>
            <a:r>
              <a:rPr lang="en-US" dirty="0"/>
              <a:t>Rapid</a:t>
            </a:r>
            <a:r>
              <a:rPr lang="ro-RO" dirty="0"/>
              <a:t>ă</a:t>
            </a:r>
            <a:r>
              <a:rPr lang="en-US" dirty="0"/>
              <a:t>, </a:t>
            </a:r>
            <a:r>
              <a:rPr lang="en-US" dirty="0" err="1"/>
              <a:t>ieftin</a:t>
            </a:r>
            <a:r>
              <a:rPr lang="ro-RO" dirty="0"/>
              <a:t>ă</a:t>
            </a:r>
            <a:r>
              <a:rPr lang="en-US" dirty="0"/>
              <a:t> </a:t>
            </a:r>
            <a:r>
              <a:rPr lang="en-US" dirty="0" err="1"/>
              <a:t>și</a:t>
            </a:r>
            <a:r>
              <a:rPr lang="en-US" dirty="0"/>
              <a:t> specific</a:t>
            </a:r>
            <a:r>
              <a:rPr lang="ro-RO" dirty="0"/>
              <a:t>ă</a:t>
            </a:r>
            <a:endParaRPr lang="en-US" dirty="0"/>
          </a:p>
          <a:p>
            <a:r>
              <a:rPr lang="en-US" dirty="0"/>
              <a:t>Mai </a:t>
            </a:r>
            <a:r>
              <a:rPr lang="en-US" dirty="0" err="1"/>
              <a:t>puțin</a:t>
            </a:r>
            <a:r>
              <a:rPr lang="en-US" dirty="0"/>
              <a:t> </a:t>
            </a:r>
            <a:r>
              <a:rPr lang="en-US" dirty="0" err="1"/>
              <a:t>sensibile</a:t>
            </a:r>
            <a:r>
              <a:rPr lang="en-US" dirty="0"/>
              <a:t> </a:t>
            </a:r>
            <a:r>
              <a:rPr lang="en-US" dirty="0" err="1"/>
              <a:t>decât</a:t>
            </a:r>
            <a:r>
              <a:rPr lang="en-US" dirty="0"/>
              <a:t> de </a:t>
            </a:r>
            <a:r>
              <a:rPr lang="en-US" dirty="0" err="1"/>
              <a:t>testare</a:t>
            </a:r>
            <a:r>
              <a:rPr lang="ro-RO" dirty="0"/>
              <a:t>a</a:t>
            </a:r>
            <a:r>
              <a:rPr lang="en-US" dirty="0"/>
              <a:t> </a:t>
            </a:r>
            <a:r>
              <a:rPr lang="en-US" dirty="0" err="1"/>
              <a:t>citotoxin</a:t>
            </a:r>
            <a:r>
              <a:rPr lang="ro-RO" dirty="0"/>
              <a:t>ei</a:t>
            </a:r>
            <a:endParaRPr lang="en-US" dirty="0"/>
          </a:p>
          <a:p>
            <a:r>
              <a:rPr lang="en-US" dirty="0" err="1"/>
              <a:t>Testele</a:t>
            </a:r>
            <a:r>
              <a:rPr lang="en-US" dirty="0"/>
              <a:t> </a:t>
            </a:r>
            <a:r>
              <a:rPr lang="ro-RO" dirty="0"/>
              <a:t>pentru </a:t>
            </a:r>
            <a:r>
              <a:rPr lang="en-US" dirty="0" err="1"/>
              <a:t>toxina</a:t>
            </a:r>
            <a:r>
              <a:rPr lang="en-US" dirty="0"/>
              <a:t> A </a:t>
            </a:r>
            <a:r>
              <a:rPr lang="ro-RO" dirty="0"/>
              <a:t>vor fi fals negative pentru rare tulpini de </a:t>
            </a:r>
            <a:r>
              <a:rPr lang="ro-RO" dirty="0" err="1"/>
              <a:t>de</a:t>
            </a:r>
            <a:r>
              <a:rPr lang="ro-RO" dirty="0"/>
              <a:t> C. </a:t>
            </a:r>
            <a:r>
              <a:rPr lang="ro-RO" dirty="0" err="1"/>
              <a:t>diff</a:t>
            </a:r>
            <a:r>
              <a:rPr lang="ro-RO" dirty="0"/>
              <a:t>. Care </a:t>
            </a:r>
            <a:r>
              <a:rPr lang="en-US" dirty="0" err="1"/>
              <a:t>produc</a:t>
            </a:r>
            <a:r>
              <a:rPr lang="en-US" dirty="0"/>
              <a:t> </a:t>
            </a:r>
            <a:r>
              <a:rPr lang="ro-RO" dirty="0"/>
              <a:t>numai </a:t>
            </a:r>
            <a:r>
              <a:rPr lang="en-US" dirty="0" err="1"/>
              <a:t>toxina</a:t>
            </a:r>
            <a:r>
              <a:rPr lang="en-US" dirty="0"/>
              <a:t> B </a:t>
            </a:r>
            <a:r>
              <a:rPr lang="ro-RO" dirty="0"/>
              <a:t>(ex. </a:t>
            </a:r>
            <a:r>
              <a:rPr lang="en-US" dirty="0" err="1"/>
              <a:t>focar</a:t>
            </a:r>
            <a:r>
              <a:rPr lang="ro-RO" dirty="0"/>
              <a:t>ul</a:t>
            </a:r>
            <a:r>
              <a:rPr lang="en-US" dirty="0"/>
              <a:t> Winnipeg,</a:t>
            </a:r>
            <a:r>
              <a:rPr lang="ro-RO" dirty="0"/>
              <a:t> Canada,</a:t>
            </a:r>
            <a:r>
              <a:rPr lang="en-US" dirty="0"/>
              <a:t> 1998)</a:t>
            </a:r>
          </a:p>
          <a:p>
            <a:endParaRPr lang="en-US" dirty="0"/>
          </a:p>
        </p:txBody>
      </p:sp>
      <p:pic>
        <p:nvPicPr>
          <p:cNvPr id="4098" name="Picture 2"/>
          <p:cNvPicPr>
            <a:picLocks noGrp="1" noChangeAspect="1" noChangeArrowheads="1"/>
          </p:cNvPicPr>
          <p:nvPr>
            <p:ph sz="half" idx="2"/>
          </p:nvPr>
        </p:nvPicPr>
        <p:blipFill>
          <a:blip r:embed="rId3" cstate="print"/>
          <a:srcRect/>
          <a:stretch>
            <a:fillRect/>
          </a:stretch>
        </p:blipFill>
        <p:spPr>
          <a:xfrm>
            <a:off x="4929840" y="2867400"/>
            <a:ext cx="3058560" cy="2773440"/>
          </a:xfrm>
        </p:spPr>
      </p:pic>
    </p:spTree>
    <p:extLst>
      <p:ext uri="{BB962C8B-B14F-4D97-AF65-F5344CB8AC3E}">
        <p14:creationId xmlns:p14="http://schemas.microsoft.com/office/powerpoint/2010/main" val="285645215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N"/>
              <a:t>Spalarea mainilor</a:t>
            </a:r>
            <a:endParaRPr lang="en-IN" dirty="0"/>
          </a:p>
        </p:txBody>
      </p:sp>
      <p:sp>
        <p:nvSpPr>
          <p:cNvPr id="5" name="Content Placeholder 4"/>
          <p:cNvSpPr>
            <a:spLocks noGrp="1"/>
          </p:cNvSpPr>
          <p:nvPr>
            <p:ph sz="half" idx="1"/>
          </p:nvPr>
        </p:nvSpPr>
        <p:spPr/>
        <p:txBody>
          <a:bodyPr>
            <a:normAutofit lnSpcReduction="10000"/>
          </a:bodyPr>
          <a:lstStyle/>
          <a:p>
            <a:r>
              <a:rPr lang="en-IN" dirty="0"/>
              <a:t>Actual</a:t>
            </a:r>
            <a:r>
              <a:rPr lang="ro-RO" dirty="0"/>
              <a:t>mente</a:t>
            </a:r>
            <a:r>
              <a:rPr lang="en-IN" dirty="0"/>
              <a:t> </a:t>
            </a:r>
            <a:r>
              <a:rPr lang="en-IN" dirty="0" err="1"/>
              <a:t>Centr</a:t>
            </a:r>
            <a:r>
              <a:rPr lang="ro-RO" dirty="0"/>
              <a:t>u</a:t>
            </a:r>
            <a:r>
              <a:rPr lang="en-IN" dirty="0"/>
              <a:t>l </a:t>
            </a:r>
            <a:r>
              <a:rPr lang="en-IN" dirty="0" err="1"/>
              <a:t>pentru</a:t>
            </a:r>
            <a:r>
              <a:rPr lang="en-IN" dirty="0"/>
              <a:t> </a:t>
            </a:r>
            <a:r>
              <a:rPr lang="en-IN" dirty="0" err="1"/>
              <a:t>Controlul</a:t>
            </a:r>
            <a:r>
              <a:rPr lang="en-IN" dirty="0"/>
              <a:t> </a:t>
            </a:r>
            <a:r>
              <a:rPr lang="en-IN" dirty="0" err="1"/>
              <a:t>si</a:t>
            </a:r>
            <a:r>
              <a:rPr lang="en-IN" dirty="0"/>
              <a:t> </a:t>
            </a:r>
            <a:r>
              <a:rPr lang="en-IN" dirty="0" err="1"/>
              <a:t>Prevenirea</a:t>
            </a:r>
            <a:r>
              <a:rPr lang="en-IN" dirty="0"/>
              <a:t> </a:t>
            </a:r>
            <a:r>
              <a:rPr lang="en-IN" dirty="0" err="1"/>
              <a:t>Bolilor</a:t>
            </a:r>
            <a:r>
              <a:rPr lang="en-IN" dirty="0"/>
              <a:t> (CDC) </a:t>
            </a:r>
            <a:r>
              <a:rPr lang="en-IN" dirty="0" err="1"/>
              <a:t>recomandă</a:t>
            </a:r>
            <a:r>
              <a:rPr lang="en-IN" dirty="0"/>
              <a:t> ca </a:t>
            </a:r>
            <a:r>
              <a:rPr lang="en-IN" dirty="0" err="1"/>
              <a:t>personalul</a:t>
            </a:r>
            <a:r>
              <a:rPr lang="en-IN" dirty="0"/>
              <a:t> medical </a:t>
            </a:r>
            <a:r>
              <a:rPr lang="ro-RO" dirty="0"/>
              <a:t>să </a:t>
            </a:r>
            <a:r>
              <a:rPr lang="en-IN" dirty="0" err="1"/>
              <a:t>utiliz</a:t>
            </a:r>
            <a:r>
              <a:rPr lang="ro-RO" dirty="0" err="1"/>
              <a:t>eze</a:t>
            </a:r>
            <a:r>
              <a:rPr lang="ro-RO" dirty="0"/>
              <a:t> soluții de spălare </a:t>
            </a:r>
            <a:r>
              <a:rPr lang="en-IN" dirty="0" err="1"/>
              <a:t>pe</a:t>
            </a:r>
            <a:r>
              <a:rPr lang="en-IN" dirty="0"/>
              <a:t> </a:t>
            </a:r>
            <a:r>
              <a:rPr lang="en-IN" dirty="0" err="1"/>
              <a:t>bază</a:t>
            </a:r>
            <a:r>
              <a:rPr lang="en-IN" dirty="0"/>
              <a:t> de </a:t>
            </a:r>
            <a:r>
              <a:rPr lang="en-IN" dirty="0" err="1"/>
              <a:t>alcool</a:t>
            </a:r>
            <a:r>
              <a:rPr lang="en-IN" dirty="0"/>
              <a:t> Sanitizer </a:t>
            </a:r>
            <a:r>
              <a:rPr lang="en-IN" dirty="0" err="1"/>
              <a:t>sau</a:t>
            </a:r>
            <a:r>
              <a:rPr lang="en-IN" dirty="0"/>
              <a:t> </a:t>
            </a:r>
            <a:r>
              <a:rPr lang="ro-RO" dirty="0"/>
              <a:t>să </a:t>
            </a:r>
            <a:r>
              <a:rPr lang="en-IN" dirty="0"/>
              <a:t>se </a:t>
            </a:r>
            <a:r>
              <a:rPr lang="en-IN" dirty="0" err="1"/>
              <a:t>spele</a:t>
            </a:r>
            <a:r>
              <a:rPr lang="en-IN" dirty="0"/>
              <a:t> </a:t>
            </a:r>
            <a:r>
              <a:rPr lang="en-IN" dirty="0" err="1"/>
              <a:t>pe</a:t>
            </a:r>
            <a:r>
              <a:rPr lang="en-IN" dirty="0"/>
              <a:t> </a:t>
            </a:r>
            <a:r>
              <a:rPr lang="en-IN" dirty="0" err="1"/>
              <a:t>maini</a:t>
            </a:r>
            <a:r>
              <a:rPr lang="en-IN" dirty="0"/>
              <a:t> bine cu </a:t>
            </a:r>
            <a:r>
              <a:rPr lang="en-IN" dirty="0" err="1"/>
              <a:t>apa</a:t>
            </a:r>
            <a:r>
              <a:rPr lang="en-IN" dirty="0"/>
              <a:t> </a:t>
            </a:r>
            <a:r>
              <a:rPr lang="en-IN" dirty="0" err="1"/>
              <a:t>cald</a:t>
            </a:r>
            <a:r>
              <a:rPr lang="ro-RO" dirty="0"/>
              <a:t>ă</a:t>
            </a:r>
            <a:r>
              <a:rPr lang="en-IN" dirty="0"/>
              <a:t> </a:t>
            </a:r>
            <a:r>
              <a:rPr lang="en-IN" dirty="0" err="1"/>
              <a:t>si</a:t>
            </a:r>
            <a:r>
              <a:rPr lang="en-IN" dirty="0"/>
              <a:t> s</a:t>
            </a:r>
            <a:r>
              <a:rPr lang="ro-RO" dirty="0"/>
              <a:t>ă</a:t>
            </a:r>
            <a:r>
              <a:rPr lang="en-IN" dirty="0"/>
              <a:t>pun </a:t>
            </a:r>
            <a:r>
              <a:rPr lang="ro-RO" dirty="0"/>
              <a:t>î</a:t>
            </a:r>
            <a:r>
              <a:rPr lang="en-IN" dirty="0" err="1"/>
              <a:t>nainte</a:t>
            </a:r>
            <a:r>
              <a:rPr lang="en-IN" dirty="0"/>
              <a:t> </a:t>
            </a:r>
            <a:r>
              <a:rPr lang="ro-RO" dirty="0"/>
              <a:t>ș</a:t>
            </a:r>
            <a:r>
              <a:rPr lang="en-IN" dirty="0" err="1"/>
              <a:t>i</a:t>
            </a:r>
            <a:r>
              <a:rPr lang="en-IN" dirty="0"/>
              <a:t> dup</a:t>
            </a:r>
            <a:r>
              <a:rPr lang="ro-RO" dirty="0"/>
              <a:t>ă</a:t>
            </a:r>
            <a:r>
              <a:rPr lang="en-IN" dirty="0"/>
              <a:t> </a:t>
            </a:r>
            <a:r>
              <a:rPr lang="en-IN" dirty="0" err="1"/>
              <a:t>tratarea</a:t>
            </a:r>
            <a:r>
              <a:rPr lang="en-IN" dirty="0"/>
              <a:t> </a:t>
            </a:r>
            <a:r>
              <a:rPr lang="en-IN" dirty="0" err="1"/>
              <a:t>fiec</a:t>
            </a:r>
            <a:r>
              <a:rPr lang="ro-RO" dirty="0" err="1"/>
              <a:t>ărui</a:t>
            </a:r>
            <a:r>
              <a:rPr lang="en-IN" dirty="0"/>
              <a:t> </a:t>
            </a:r>
            <a:r>
              <a:rPr lang="en-IN" dirty="0" err="1"/>
              <a:t>pacient</a:t>
            </a:r>
            <a:r>
              <a:rPr lang="en-IN" dirty="0"/>
              <a:t>.</a:t>
            </a:r>
          </a:p>
        </p:txBody>
      </p:sp>
      <p:pic>
        <p:nvPicPr>
          <p:cNvPr id="3074" name="Picture 2"/>
          <p:cNvPicPr>
            <a:picLocks noGrp="1" noChangeAspect="1" noChangeArrowheads="1"/>
          </p:cNvPicPr>
          <p:nvPr>
            <p:ph sz="half" idx="2"/>
          </p:nvPr>
        </p:nvPicPr>
        <p:blipFill>
          <a:blip r:embed="rId2" cstate="print"/>
          <a:srcRect/>
          <a:stretch>
            <a:fillRect/>
          </a:stretch>
        </p:blipFill>
        <p:spPr>
          <a:xfrm>
            <a:off x="4731120" y="3308040"/>
            <a:ext cx="3456000" cy="1892160"/>
          </a:xfrm>
        </p:spPr>
      </p:pic>
    </p:spTree>
    <p:extLst>
      <p:ext uri="{BB962C8B-B14F-4D97-AF65-F5344CB8AC3E}">
        <p14:creationId xmlns:p14="http://schemas.microsoft.com/office/powerpoint/2010/main" val="11940595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err="1"/>
              <a:t>Precauții</a:t>
            </a:r>
            <a:r>
              <a:rPr lang="en-IN" dirty="0"/>
              <a:t> </a:t>
            </a:r>
            <a:r>
              <a:rPr lang="ro-RO" dirty="0"/>
              <a:t>de c</a:t>
            </a:r>
            <a:r>
              <a:rPr lang="en-IN" dirty="0" err="1"/>
              <a:t>ontact</a:t>
            </a:r>
            <a:endParaRPr lang="en-IN" dirty="0"/>
          </a:p>
        </p:txBody>
      </p:sp>
      <p:pic>
        <p:nvPicPr>
          <p:cNvPr id="2050" name="Picture 2"/>
          <p:cNvPicPr>
            <a:picLocks noGrp="1" noChangeAspect="1" noChangeArrowheads="1"/>
          </p:cNvPicPr>
          <p:nvPr>
            <p:ph sz="half" idx="1"/>
          </p:nvPr>
        </p:nvPicPr>
        <p:blipFill>
          <a:blip r:embed="rId2" cstate="print"/>
          <a:srcRect/>
          <a:stretch>
            <a:fillRect/>
          </a:stretch>
        </p:blipFill>
        <p:spPr>
          <a:xfrm>
            <a:off x="866881" y="3068468"/>
            <a:ext cx="3636000" cy="2371304"/>
          </a:xfrm>
        </p:spPr>
      </p:pic>
      <p:sp>
        <p:nvSpPr>
          <p:cNvPr id="4" name="Content Placeholder 3"/>
          <p:cNvSpPr>
            <a:spLocks noGrp="1"/>
          </p:cNvSpPr>
          <p:nvPr>
            <p:ph sz="half" idx="2"/>
          </p:nvPr>
        </p:nvSpPr>
        <p:spPr/>
        <p:txBody>
          <a:bodyPr>
            <a:normAutofit lnSpcReduction="10000"/>
          </a:bodyPr>
          <a:lstStyle/>
          <a:p>
            <a:r>
              <a:rPr lang="ro-RO" dirty="0"/>
              <a:t>Pacienții </a:t>
            </a:r>
            <a:r>
              <a:rPr lang="en-IN" dirty="0" err="1"/>
              <a:t>spitalizati</a:t>
            </a:r>
            <a:r>
              <a:rPr lang="en-IN" dirty="0"/>
              <a:t> cu C. </a:t>
            </a:r>
            <a:r>
              <a:rPr lang="en-IN" dirty="0" err="1"/>
              <a:t>difficile</a:t>
            </a:r>
            <a:r>
              <a:rPr lang="en-IN" dirty="0"/>
              <a:t> </a:t>
            </a:r>
            <a:r>
              <a:rPr lang="en-IN" dirty="0" err="1"/>
              <a:t>sunt</a:t>
            </a:r>
            <a:r>
              <a:rPr lang="en-IN" dirty="0"/>
              <a:t> </a:t>
            </a:r>
            <a:r>
              <a:rPr lang="en-IN" dirty="0" err="1"/>
              <a:t>ingrijiti</a:t>
            </a:r>
            <a:r>
              <a:rPr lang="en-IN" dirty="0"/>
              <a:t> </a:t>
            </a:r>
            <a:r>
              <a:rPr lang="en-IN" dirty="0" err="1"/>
              <a:t>într</a:t>
            </a:r>
            <a:r>
              <a:rPr lang="en-IN" dirty="0"/>
              <a:t>-o </a:t>
            </a:r>
            <a:r>
              <a:rPr lang="en-IN" dirty="0" err="1"/>
              <a:t>cameră</a:t>
            </a:r>
            <a:r>
              <a:rPr lang="en-IN" dirty="0"/>
              <a:t> </a:t>
            </a:r>
            <a:r>
              <a:rPr lang="en-IN" dirty="0" err="1"/>
              <a:t>privată</a:t>
            </a:r>
            <a:r>
              <a:rPr lang="en-IN" dirty="0"/>
              <a:t> </a:t>
            </a:r>
            <a:endParaRPr lang="ro-RO" dirty="0"/>
          </a:p>
          <a:p>
            <a:r>
              <a:rPr lang="ro-RO" dirty="0"/>
              <a:t>Personalul sanitar trebuie să </a:t>
            </a:r>
            <a:r>
              <a:rPr lang="en-IN" dirty="0" err="1"/>
              <a:t>poarte</a:t>
            </a:r>
            <a:r>
              <a:rPr lang="en-IN" dirty="0"/>
              <a:t> </a:t>
            </a:r>
            <a:r>
              <a:rPr lang="en-IN" dirty="0" err="1"/>
              <a:t>mănuși</a:t>
            </a:r>
            <a:r>
              <a:rPr lang="en-IN" dirty="0"/>
              <a:t> de </a:t>
            </a:r>
            <a:r>
              <a:rPr lang="en-IN" dirty="0" err="1"/>
              <a:t>unică</a:t>
            </a:r>
            <a:r>
              <a:rPr lang="en-IN" dirty="0"/>
              <a:t> </a:t>
            </a:r>
            <a:r>
              <a:rPr lang="en-IN" dirty="0" err="1"/>
              <a:t>folosință</a:t>
            </a:r>
            <a:r>
              <a:rPr lang="en-IN" dirty="0"/>
              <a:t> </a:t>
            </a:r>
            <a:r>
              <a:rPr lang="en-IN" dirty="0" err="1"/>
              <a:t>și</a:t>
            </a:r>
            <a:r>
              <a:rPr lang="en-IN" dirty="0"/>
              <a:t> </a:t>
            </a:r>
            <a:r>
              <a:rPr lang="en-IN" dirty="0" err="1"/>
              <a:t>halate</a:t>
            </a:r>
            <a:r>
              <a:rPr lang="en-IN" dirty="0"/>
              <a:t> </a:t>
            </a:r>
            <a:r>
              <a:rPr lang="en-IN" dirty="0" err="1"/>
              <a:t>în</a:t>
            </a:r>
            <a:r>
              <a:rPr lang="en-IN" dirty="0"/>
              <a:t> </a:t>
            </a:r>
            <a:r>
              <a:rPr lang="en-IN" dirty="0" err="1"/>
              <a:t>timp</a:t>
            </a:r>
            <a:r>
              <a:rPr lang="en-IN" dirty="0"/>
              <a:t> </a:t>
            </a:r>
            <a:r>
              <a:rPr lang="en-IN" dirty="0" err="1"/>
              <a:t>ce</a:t>
            </a:r>
            <a:r>
              <a:rPr lang="en-IN" dirty="0"/>
              <a:t> </a:t>
            </a:r>
            <a:r>
              <a:rPr lang="ro-RO" dirty="0"/>
              <a:t>se află în </a:t>
            </a:r>
            <a:r>
              <a:rPr lang="en-IN" dirty="0" err="1"/>
              <a:t>cameră</a:t>
            </a:r>
            <a:endParaRPr lang="ro-RO" dirty="0"/>
          </a:p>
          <a:p>
            <a:r>
              <a:rPr lang="ro-RO" dirty="0"/>
              <a:t>Este obligatorie </a:t>
            </a:r>
            <a:r>
              <a:rPr lang="ro-RO" dirty="0" err="1"/>
              <a:t>spalarea</a:t>
            </a:r>
            <a:r>
              <a:rPr lang="ro-RO" dirty="0"/>
              <a:t> mâinilor după consultarea pacientului</a:t>
            </a:r>
            <a:endParaRPr lang="en-IN" dirty="0"/>
          </a:p>
        </p:txBody>
      </p:sp>
    </p:spTree>
    <p:extLst>
      <p:ext uri="{BB962C8B-B14F-4D97-AF65-F5344CB8AC3E}">
        <p14:creationId xmlns:p14="http://schemas.microsoft.com/office/powerpoint/2010/main" val="12940065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a:t>Curățare</a:t>
            </a:r>
            <a:endParaRPr lang="en-IN" dirty="0"/>
          </a:p>
        </p:txBody>
      </p:sp>
      <p:sp>
        <p:nvSpPr>
          <p:cNvPr id="3" name="Content Placeholder 2"/>
          <p:cNvSpPr>
            <a:spLocks noGrp="1"/>
          </p:cNvSpPr>
          <p:nvPr>
            <p:ph sz="half" idx="1"/>
          </p:nvPr>
        </p:nvSpPr>
        <p:spPr/>
        <p:txBody>
          <a:bodyPr>
            <a:normAutofit fontScale="85000" lnSpcReduction="10000"/>
          </a:bodyPr>
          <a:lstStyle/>
          <a:p>
            <a:r>
              <a:rPr lang="en-IN" dirty="0" err="1"/>
              <a:t>În</a:t>
            </a:r>
            <a:r>
              <a:rPr lang="en-IN" dirty="0"/>
              <a:t> </a:t>
            </a:r>
            <a:r>
              <a:rPr lang="en-IN" dirty="0" err="1"/>
              <a:t>orice</a:t>
            </a:r>
            <a:r>
              <a:rPr lang="en-IN" dirty="0"/>
              <a:t> </a:t>
            </a:r>
            <a:r>
              <a:rPr lang="ro-RO" dirty="0"/>
              <a:t>facilitate sanitară</a:t>
            </a:r>
            <a:r>
              <a:rPr lang="en-IN" dirty="0"/>
              <a:t>, </a:t>
            </a:r>
            <a:r>
              <a:rPr lang="en-IN" dirty="0" err="1"/>
              <a:t>toate</a:t>
            </a:r>
            <a:r>
              <a:rPr lang="en-IN" dirty="0"/>
              <a:t> </a:t>
            </a:r>
            <a:r>
              <a:rPr lang="en-IN" dirty="0" err="1"/>
              <a:t>suprafețele</a:t>
            </a:r>
            <a:r>
              <a:rPr lang="en-IN" dirty="0"/>
              <a:t> </a:t>
            </a:r>
            <a:r>
              <a:rPr lang="en-IN" dirty="0" err="1"/>
              <a:t>și</a:t>
            </a:r>
            <a:r>
              <a:rPr lang="en-IN" dirty="0"/>
              <a:t> </a:t>
            </a:r>
            <a:r>
              <a:rPr lang="en-IN" dirty="0" err="1"/>
              <a:t>echipamentele</a:t>
            </a:r>
            <a:r>
              <a:rPr lang="en-IN" dirty="0"/>
              <a:t> </a:t>
            </a:r>
            <a:r>
              <a:rPr lang="en-IN" dirty="0" err="1"/>
              <a:t>trebuie</a:t>
            </a:r>
            <a:r>
              <a:rPr lang="en-IN" dirty="0"/>
              <a:t> </a:t>
            </a:r>
            <a:r>
              <a:rPr lang="en-IN" dirty="0" err="1"/>
              <a:t>să</a:t>
            </a:r>
            <a:r>
              <a:rPr lang="en-IN" dirty="0"/>
              <a:t> fie </a:t>
            </a:r>
            <a:r>
              <a:rPr lang="en-IN" dirty="0" err="1"/>
              <a:t>curățate</a:t>
            </a:r>
            <a:r>
              <a:rPr lang="en-IN" dirty="0"/>
              <a:t> cu </a:t>
            </a:r>
            <a:r>
              <a:rPr lang="en-IN" dirty="0" err="1"/>
              <a:t>grijă</a:t>
            </a:r>
            <a:r>
              <a:rPr lang="en-IN" dirty="0"/>
              <a:t> cu un detergent </a:t>
            </a:r>
            <a:r>
              <a:rPr lang="en-IN" dirty="0" err="1"/>
              <a:t>și</a:t>
            </a:r>
            <a:r>
              <a:rPr lang="en-IN" dirty="0"/>
              <a:t> un </a:t>
            </a:r>
            <a:r>
              <a:rPr lang="en-IN" dirty="0" err="1"/>
              <a:t>dezinfectant</a:t>
            </a:r>
            <a:r>
              <a:rPr lang="en-IN" dirty="0"/>
              <a:t> </a:t>
            </a:r>
            <a:r>
              <a:rPr lang="ro-RO" dirty="0"/>
              <a:t>pentru </a:t>
            </a:r>
            <a:r>
              <a:rPr lang="en-IN" dirty="0" err="1"/>
              <a:t>spital</a:t>
            </a:r>
            <a:r>
              <a:rPr lang="en-IN" dirty="0"/>
              <a:t> de grad </a:t>
            </a:r>
            <a:r>
              <a:rPr lang="en-IN" dirty="0" err="1"/>
              <a:t>sau</a:t>
            </a:r>
            <a:r>
              <a:rPr lang="en-IN" dirty="0"/>
              <a:t> </a:t>
            </a:r>
            <a:r>
              <a:rPr lang="ro-RO" dirty="0"/>
              <a:t>compuși </a:t>
            </a:r>
            <a:r>
              <a:rPr lang="en-IN" dirty="0" err="1"/>
              <a:t>clor</a:t>
            </a:r>
            <a:r>
              <a:rPr lang="ro-RO" dirty="0"/>
              <a:t>urați</a:t>
            </a:r>
            <a:r>
              <a:rPr lang="en-IN" dirty="0"/>
              <a:t>. </a:t>
            </a:r>
            <a:r>
              <a:rPr lang="ro-RO" dirty="0"/>
              <a:t>Sporii </a:t>
            </a:r>
            <a:r>
              <a:rPr lang="en-IN" dirty="0"/>
              <a:t>C. </a:t>
            </a:r>
            <a:r>
              <a:rPr lang="en-IN" dirty="0" err="1"/>
              <a:t>difficile</a:t>
            </a:r>
            <a:r>
              <a:rPr lang="en-IN" dirty="0"/>
              <a:t> pot </a:t>
            </a:r>
            <a:r>
              <a:rPr lang="en-IN" dirty="0" err="1"/>
              <a:t>supravietui</a:t>
            </a:r>
            <a:r>
              <a:rPr lang="en-IN" dirty="0"/>
              <a:t> </a:t>
            </a:r>
            <a:r>
              <a:rPr lang="en-IN" dirty="0" err="1"/>
              <a:t>dezinfectante</a:t>
            </a:r>
            <a:r>
              <a:rPr lang="ro-RO" dirty="0"/>
              <a:t>lor</a:t>
            </a:r>
            <a:r>
              <a:rPr lang="en-IN" dirty="0"/>
              <a:t> de </a:t>
            </a:r>
            <a:r>
              <a:rPr lang="en-IN" dirty="0" err="1"/>
              <a:t>uz</a:t>
            </a:r>
            <a:r>
              <a:rPr lang="en-IN" dirty="0"/>
              <a:t> </a:t>
            </a:r>
            <a:r>
              <a:rPr lang="en-IN" dirty="0" err="1"/>
              <a:t>casnic</a:t>
            </a:r>
            <a:r>
              <a:rPr lang="ro-RO" dirty="0"/>
              <a:t>, deoarece rezistă la alcool</a:t>
            </a:r>
            <a:r>
              <a:rPr lang="en-IN" dirty="0"/>
              <a:t>.</a:t>
            </a:r>
            <a:r>
              <a:rPr lang="ro-RO" dirty="0"/>
              <a:t> </a:t>
            </a:r>
            <a:r>
              <a:rPr lang="ro-RO" dirty="0" err="1"/>
              <a:t>Sapunurile</a:t>
            </a:r>
            <a:r>
              <a:rPr lang="ro-RO" dirty="0"/>
              <a:t> îndepărtează mecanic sporii, astfel fiind mai eficiente.</a:t>
            </a:r>
            <a:endParaRPr lang="en-IN" dirty="0"/>
          </a:p>
        </p:txBody>
      </p:sp>
      <p:pic>
        <p:nvPicPr>
          <p:cNvPr id="5122" name="Picture 2"/>
          <p:cNvPicPr>
            <a:picLocks noGrp="1" noChangeAspect="1" noChangeArrowheads="1"/>
          </p:cNvPicPr>
          <p:nvPr>
            <p:ph sz="half" idx="2"/>
          </p:nvPr>
        </p:nvPicPr>
        <p:blipFill>
          <a:blip r:embed="rId2" cstate="print"/>
          <a:srcRect/>
          <a:stretch>
            <a:fillRect/>
          </a:stretch>
        </p:blipFill>
        <p:spPr>
          <a:xfrm>
            <a:off x="5163120" y="2526120"/>
            <a:ext cx="2592000" cy="3456000"/>
          </a:xfrm>
        </p:spPr>
      </p:pic>
    </p:spTree>
    <p:extLst>
      <p:ext uri="{BB962C8B-B14F-4D97-AF65-F5344CB8AC3E}">
        <p14:creationId xmlns:p14="http://schemas.microsoft.com/office/powerpoint/2010/main" val="37729400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a:t>Evitarea unui consum inutil de antibiotice</a:t>
            </a:r>
            <a:endParaRPr lang="en-IN" dirty="0"/>
          </a:p>
        </p:txBody>
      </p:sp>
      <p:pic>
        <p:nvPicPr>
          <p:cNvPr id="6146" name="Picture 2"/>
          <p:cNvPicPr>
            <a:picLocks noGrp="1" noChangeAspect="1" noChangeArrowheads="1"/>
          </p:cNvPicPr>
          <p:nvPr>
            <p:ph sz="half" idx="1"/>
          </p:nvPr>
        </p:nvPicPr>
        <p:blipFill>
          <a:blip r:embed="rId2" cstate="print"/>
          <a:srcRect/>
          <a:stretch>
            <a:fillRect/>
          </a:stretch>
        </p:blipFill>
        <p:spPr>
          <a:xfrm>
            <a:off x="866881" y="3233010"/>
            <a:ext cx="3636000" cy="2042220"/>
          </a:xfrm>
        </p:spPr>
      </p:pic>
      <p:sp>
        <p:nvSpPr>
          <p:cNvPr id="4" name="Content Placeholder 3"/>
          <p:cNvSpPr>
            <a:spLocks noGrp="1"/>
          </p:cNvSpPr>
          <p:nvPr>
            <p:ph sz="half" idx="2"/>
          </p:nvPr>
        </p:nvSpPr>
        <p:spPr/>
        <p:txBody>
          <a:bodyPr>
            <a:normAutofit fontScale="92500" lnSpcReduction="10000"/>
          </a:bodyPr>
          <a:lstStyle/>
          <a:p>
            <a:r>
              <a:rPr lang="en-IN" dirty="0" err="1"/>
              <a:t>Antibioticele</a:t>
            </a:r>
            <a:r>
              <a:rPr lang="en-IN" dirty="0"/>
              <a:t> </a:t>
            </a:r>
            <a:r>
              <a:rPr lang="en-IN" dirty="0" err="1"/>
              <a:t>sunt</a:t>
            </a:r>
            <a:r>
              <a:rPr lang="en-IN" dirty="0"/>
              <a:t> </a:t>
            </a:r>
            <a:r>
              <a:rPr lang="en-IN" dirty="0" err="1"/>
              <a:t>adesea</a:t>
            </a:r>
            <a:r>
              <a:rPr lang="en-IN" dirty="0"/>
              <a:t> </a:t>
            </a:r>
            <a:r>
              <a:rPr lang="en-IN" dirty="0" err="1"/>
              <a:t>prescrise</a:t>
            </a:r>
            <a:r>
              <a:rPr lang="en-IN" dirty="0"/>
              <a:t> </a:t>
            </a:r>
            <a:r>
              <a:rPr lang="en-IN" dirty="0" err="1"/>
              <a:t>pentru</a:t>
            </a:r>
            <a:r>
              <a:rPr lang="en-IN" dirty="0"/>
              <a:t> </a:t>
            </a:r>
            <a:r>
              <a:rPr lang="en-IN" dirty="0" err="1"/>
              <a:t>boli</a:t>
            </a:r>
            <a:r>
              <a:rPr lang="en-IN" dirty="0"/>
              <a:t> </a:t>
            </a:r>
            <a:r>
              <a:rPr lang="en-IN" dirty="0" err="1"/>
              <a:t>virale</a:t>
            </a:r>
            <a:r>
              <a:rPr lang="en-IN" dirty="0"/>
              <a:t> </a:t>
            </a:r>
            <a:r>
              <a:rPr lang="ro-RO" dirty="0"/>
              <a:t>și în consecință nu au efect. </a:t>
            </a:r>
          </a:p>
          <a:p>
            <a:r>
              <a:rPr lang="ro-RO" dirty="0"/>
              <a:t>Se recomandă </a:t>
            </a:r>
            <a:r>
              <a:rPr lang="en-IN" dirty="0"/>
              <a:t>o </a:t>
            </a:r>
            <a:r>
              <a:rPr lang="en-IN" dirty="0" err="1"/>
              <a:t>atitudine</a:t>
            </a:r>
            <a:r>
              <a:rPr lang="en-IN" dirty="0"/>
              <a:t> de </a:t>
            </a:r>
            <a:r>
              <a:rPr lang="en-IN" dirty="0" err="1"/>
              <a:t>așteptare</a:t>
            </a:r>
            <a:r>
              <a:rPr lang="en-IN" dirty="0"/>
              <a:t>. </a:t>
            </a:r>
            <a:endParaRPr lang="ro-RO" dirty="0"/>
          </a:p>
          <a:p>
            <a:r>
              <a:rPr lang="en-IN" dirty="0" err="1"/>
              <a:t>Dacă</a:t>
            </a:r>
            <a:r>
              <a:rPr lang="en-IN" dirty="0"/>
              <a:t> </a:t>
            </a:r>
            <a:r>
              <a:rPr lang="ro-RO" dirty="0"/>
              <a:t>este necesar tratamentul antibiotic, se va prescrie unul cu spectru cât mai îngust și pentru o perioadă cât mai scurtă de timp </a:t>
            </a:r>
            <a:endParaRPr lang="en-IN" dirty="0"/>
          </a:p>
        </p:txBody>
      </p:sp>
    </p:spTree>
    <p:extLst>
      <p:ext uri="{BB962C8B-B14F-4D97-AF65-F5344CB8AC3E}">
        <p14:creationId xmlns:p14="http://schemas.microsoft.com/office/powerpoint/2010/main" val="3049319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763000" cy="6019800"/>
          </a:xfrm>
        </p:spPr>
        <p:txBody>
          <a:bodyPr>
            <a:normAutofit lnSpcReduction="10000"/>
          </a:bodyPr>
          <a:lstStyle/>
          <a:p>
            <a:r>
              <a:rPr lang="ro-RO" sz="1600" b="1" i="1" dirty="0">
                <a:solidFill>
                  <a:srgbClr val="FF0000"/>
                </a:solidFill>
                <a:effectLst/>
              </a:rPr>
              <a:t>4. Caractere metabolice</a:t>
            </a:r>
            <a:endParaRPr lang="en-US" sz="1600" dirty="0">
              <a:solidFill>
                <a:srgbClr val="FF0000"/>
              </a:solidFill>
              <a:effectLst/>
            </a:endParaRPr>
          </a:p>
          <a:p>
            <a:pPr marL="0" indent="0">
              <a:buNone/>
            </a:pPr>
            <a:r>
              <a:rPr lang="ro-RO" sz="1600" dirty="0" err="1">
                <a:effectLst/>
              </a:rPr>
              <a:t>Propionibacterium</a:t>
            </a:r>
            <a:r>
              <a:rPr lang="ro-RO" sz="1600" dirty="0">
                <a:effectLst/>
              </a:rPr>
              <a:t> </a:t>
            </a:r>
            <a:r>
              <a:rPr lang="ro-RO" sz="1600" dirty="0" err="1">
                <a:effectLst/>
              </a:rPr>
              <a:t>acnes</a:t>
            </a:r>
            <a:r>
              <a:rPr lang="ro-RO" sz="1600" dirty="0">
                <a:effectLst/>
              </a:rPr>
              <a:t> este o specie intens </a:t>
            </a:r>
            <a:r>
              <a:rPr lang="ro-RO" sz="1600" dirty="0" err="1">
                <a:effectLst/>
              </a:rPr>
              <a:t>zaharolitică</a:t>
            </a:r>
            <a:r>
              <a:rPr lang="ro-RO" sz="1600" dirty="0">
                <a:effectLst/>
              </a:rPr>
              <a:t>, coagulează şi solidifică laptele </a:t>
            </a:r>
            <a:r>
              <a:rPr lang="ro-RO" sz="1600" dirty="0" err="1">
                <a:effectLst/>
              </a:rPr>
              <a:t>turnesolat</a:t>
            </a:r>
            <a:r>
              <a:rPr lang="ro-RO" sz="1600" dirty="0">
                <a:effectLst/>
              </a:rPr>
              <a:t>, produce indol şi catalază. </a:t>
            </a:r>
            <a:r>
              <a:rPr lang="ro-RO" sz="1600" dirty="0" err="1">
                <a:effectLst/>
              </a:rPr>
              <a:t>Arahnia</a:t>
            </a:r>
            <a:r>
              <a:rPr lang="ro-RO" sz="1600" dirty="0">
                <a:effectLst/>
              </a:rPr>
              <a:t> </a:t>
            </a:r>
            <a:r>
              <a:rPr lang="ro-RO" sz="1600" dirty="0" err="1">
                <a:effectLst/>
              </a:rPr>
              <a:t>propionica</a:t>
            </a:r>
            <a:r>
              <a:rPr lang="ro-RO" sz="1600" dirty="0">
                <a:effectLst/>
              </a:rPr>
              <a:t> produce acid </a:t>
            </a:r>
            <a:r>
              <a:rPr lang="ro-RO" sz="1600" dirty="0" err="1">
                <a:effectLst/>
              </a:rPr>
              <a:t>propionic</a:t>
            </a:r>
            <a:r>
              <a:rPr lang="ro-RO" sz="1600" dirty="0">
                <a:effectLst/>
              </a:rPr>
              <a:t> după fermentarea glucozei.</a:t>
            </a:r>
            <a:endParaRPr lang="en-US" sz="1600" dirty="0">
              <a:effectLst/>
            </a:endParaRPr>
          </a:p>
          <a:p>
            <a:r>
              <a:rPr lang="ro-RO" sz="1600" b="1" i="1" dirty="0">
                <a:solidFill>
                  <a:srgbClr val="FF0000"/>
                </a:solidFill>
                <a:effectLst/>
              </a:rPr>
              <a:t>5. Caractere de patogenitate</a:t>
            </a:r>
            <a:endParaRPr lang="en-US" sz="1600" dirty="0">
              <a:solidFill>
                <a:srgbClr val="FF0000"/>
              </a:solidFill>
              <a:effectLst/>
            </a:endParaRPr>
          </a:p>
          <a:p>
            <a:pPr marL="0" indent="0">
              <a:buNone/>
            </a:pPr>
            <a:r>
              <a:rPr lang="ro-RO" sz="1600" dirty="0">
                <a:effectLst/>
              </a:rPr>
              <a:t>Patogenitatea se bazează pe </a:t>
            </a:r>
            <a:r>
              <a:rPr lang="ro-RO" sz="1600" u="sng" dirty="0">
                <a:effectLst/>
              </a:rPr>
              <a:t>factori de virulenţă </a:t>
            </a:r>
            <a:r>
              <a:rPr lang="ro-RO" sz="1600" dirty="0">
                <a:effectLst/>
              </a:rPr>
              <a:t>cum ar fi: elaborarea de enzime şi capacitatea de aderare la ţesuturi. Are afinitate pentru fixarea pe ţesuturile </a:t>
            </a:r>
            <a:r>
              <a:rPr lang="ro-RO" sz="1600" dirty="0" err="1">
                <a:effectLst/>
              </a:rPr>
              <a:t>reticuloendotelial</a:t>
            </a:r>
            <a:r>
              <a:rPr lang="ro-RO" sz="1600" dirty="0">
                <a:effectLst/>
              </a:rPr>
              <a:t> mai ales în cazul afecţiunilor maligne.</a:t>
            </a:r>
            <a:endParaRPr lang="en-US" sz="1600" dirty="0">
              <a:effectLst/>
            </a:endParaRPr>
          </a:p>
          <a:p>
            <a:r>
              <a:rPr lang="ro-RO" sz="1600" b="1" i="1" dirty="0">
                <a:solidFill>
                  <a:srgbClr val="FF0000"/>
                </a:solidFill>
                <a:effectLst/>
              </a:rPr>
              <a:t>6. Patogenie. Aspecte Clinice</a:t>
            </a:r>
            <a:endParaRPr lang="en-US" sz="1600" dirty="0">
              <a:solidFill>
                <a:srgbClr val="FF0000"/>
              </a:solidFill>
              <a:effectLst/>
            </a:endParaRPr>
          </a:p>
          <a:p>
            <a:pPr marL="0" indent="0">
              <a:buNone/>
            </a:pPr>
            <a:r>
              <a:rPr lang="ro-RO" sz="1600" dirty="0" err="1">
                <a:effectLst/>
              </a:rPr>
              <a:t>Propionibacterium</a:t>
            </a:r>
            <a:r>
              <a:rPr lang="ro-RO" sz="1600" dirty="0">
                <a:effectLst/>
              </a:rPr>
              <a:t> </a:t>
            </a:r>
            <a:r>
              <a:rPr lang="ro-RO" sz="1600" dirty="0" err="1">
                <a:effectLst/>
              </a:rPr>
              <a:t>acnes</a:t>
            </a:r>
            <a:r>
              <a:rPr lang="ro-RO" sz="1600" dirty="0">
                <a:effectLst/>
              </a:rPr>
              <a:t> poate provoca afecţiuni variate cu caracter local         (placă dentară, abcese dentare). Frecvent se asociază cu ceilalţi germeni nesporulaţi patogeni ducând la </a:t>
            </a:r>
            <a:r>
              <a:rPr lang="ro-RO" sz="1600" dirty="0" err="1">
                <a:effectLst/>
              </a:rPr>
              <a:t>aparţia</a:t>
            </a:r>
            <a:r>
              <a:rPr lang="ro-RO" sz="1600" dirty="0">
                <a:effectLst/>
              </a:rPr>
              <a:t> de complicaţii cum ar fi septicemiile, frecvente endocardite, meningite, abcese cerebrale, pulmonare, pleurezii.</a:t>
            </a:r>
            <a:endParaRPr lang="en-US" sz="1600" dirty="0">
              <a:effectLst/>
            </a:endParaRPr>
          </a:p>
          <a:p>
            <a:r>
              <a:rPr lang="ro-RO" sz="1600" b="1" i="1" dirty="0">
                <a:solidFill>
                  <a:srgbClr val="FF0000"/>
                </a:solidFill>
                <a:effectLst/>
              </a:rPr>
              <a:t>7. Tratament</a:t>
            </a:r>
            <a:endParaRPr lang="en-US" sz="1600" dirty="0">
              <a:solidFill>
                <a:srgbClr val="FF0000"/>
              </a:solidFill>
              <a:effectLst/>
            </a:endParaRPr>
          </a:p>
          <a:p>
            <a:pPr marL="0" indent="0">
              <a:buNone/>
            </a:pPr>
            <a:r>
              <a:rPr lang="ro-RO" sz="1600" dirty="0">
                <a:effectLst/>
              </a:rPr>
              <a:t>Constă în asocierea metodelor de medicină dentară precum şi administrarea în doze mari de chimioterapice. </a:t>
            </a:r>
          </a:p>
          <a:p>
            <a:pPr marL="0" indent="0">
              <a:buNone/>
            </a:pPr>
            <a:r>
              <a:rPr lang="ro-RO" sz="1600" dirty="0">
                <a:effectLst/>
              </a:rPr>
              <a:t>Se recomandă iniţierea tratamentului bacterian precoce înainte de apariţia complicaţiilor.</a:t>
            </a:r>
            <a:endParaRPr lang="en-US" sz="1600" dirty="0">
              <a:effectLst/>
            </a:endParaRPr>
          </a:p>
          <a:p>
            <a:r>
              <a:rPr lang="ro-RO" sz="1600" b="1" i="1" dirty="0">
                <a:solidFill>
                  <a:srgbClr val="FF0000"/>
                </a:solidFill>
                <a:effectLst/>
              </a:rPr>
              <a:t>8. Epidemiologie. Profilaxie</a:t>
            </a:r>
            <a:endParaRPr lang="en-US" sz="1600" dirty="0">
              <a:solidFill>
                <a:srgbClr val="FF0000"/>
              </a:solidFill>
              <a:effectLst/>
            </a:endParaRPr>
          </a:p>
          <a:p>
            <a:pPr marL="0" indent="0">
              <a:buNone/>
            </a:pPr>
            <a:r>
              <a:rPr lang="ro-RO" sz="1600" dirty="0">
                <a:effectLst/>
              </a:rPr>
              <a:t>Microorganisme extrem de </a:t>
            </a:r>
            <a:r>
              <a:rPr lang="ro-RO" sz="1600" dirty="0" err="1">
                <a:effectLst/>
              </a:rPr>
              <a:t>raspândite</a:t>
            </a:r>
            <a:r>
              <a:rPr lang="ro-RO" sz="1600" dirty="0">
                <a:effectLst/>
              </a:rPr>
              <a:t> în ecosistemele organismului uman, se asociază cu germeni aerobi sau anaerobi pentru a determina afecţiuni locale sau generale. </a:t>
            </a:r>
          </a:p>
          <a:p>
            <a:pPr marL="0" indent="0">
              <a:buNone/>
            </a:pPr>
            <a:r>
              <a:rPr lang="ro-RO" sz="1600" dirty="0">
                <a:effectLst/>
              </a:rPr>
              <a:t>Măsurile de profilaxie vizează înlăturarea factorilor favorizanţi locali şi generali.</a:t>
            </a:r>
            <a:endParaRPr lang="en-US" sz="1600" dirty="0">
              <a:effectLst/>
            </a:endParaRPr>
          </a:p>
          <a:p>
            <a:pPr marL="0" indent="0">
              <a:buNone/>
            </a:pPr>
            <a:r>
              <a:rPr lang="ro-RO" sz="1600" b="1" i="1" dirty="0">
                <a:effectLst/>
              </a:rPr>
              <a:t> </a:t>
            </a:r>
            <a:endParaRPr lang="en-US" sz="1600" dirty="0">
              <a:effectLst/>
            </a:endParaRPr>
          </a:p>
          <a:p>
            <a:endParaRPr lang="en-US" dirty="0"/>
          </a:p>
        </p:txBody>
      </p:sp>
    </p:spTree>
    <p:extLst>
      <p:ext uri="{BB962C8B-B14F-4D97-AF65-F5344CB8AC3E}">
        <p14:creationId xmlns:p14="http://schemas.microsoft.com/office/powerpoint/2010/main" val="2205592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b="1" i="1" dirty="0">
                <a:effectLst/>
              </a:rPr>
              <a:t> </a:t>
            </a:r>
            <a:r>
              <a:rPr lang="ro-RO" sz="2800" b="1" i="1" u="sng" dirty="0">
                <a:effectLst/>
              </a:rPr>
              <a:t>Genul </a:t>
            </a:r>
            <a:r>
              <a:rPr lang="ro-RO" sz="2800" b="1" i="1" u="sng" dirty="0" err="1">
                <a:effectLst/>
              </a:rPr>
              <a:t>Actinomyces</a:t>
            </a:r>
            <a:br>
              <a:rPr lang="en-US" sz="2800" dirty="0">
                <a:effectLst/>
              </a:rPr>
            </a:br>
            <a:endParaRPr lang="en-US" sz="2800" dirty="0"/>
          </a:p>
        </p:txBody>
      </p:sp>
      <p:sp>
        <p:nvSpPr>
          <p:cNvPr id="3" name="Content Placeholder 2"/>
          <p:cNvSpPr>
            <a:spLocks noGrp="1"/>
          </p:cNvSpPr>
          <p:nvPr>
            <p:ph idx="1"/>
          </p:nvPr>
        </p:nvSpPr>
        <p:spPr/>
        <p:txBody>
          <a:bodyPr/>
          <a:lstStyle/>
          <a:p>
            <a:r>
              <a:rPr lang="ro-RO" i="1" dirty="0">
                <a:effectLst/>
              </a:rPr>
              <a:t>Specii: </a:t>
            </a:r>
            <a:r>
              <a:rPr lang="ro-RO" i="1" dirty="0" err="1">
                <a:effectLst/>
              </a:rPr>
              <a:t>Actinomyces</a:t>
            </a:r>
            <a:r>
              <a:rPr lang="ro-RO" i="1" dirty="0">
                <a:effectLst/>
              </a:rPr>
              <a:t> </a:t>
            </a:r>
            <a:r>
              <a:rPr lang="ro-RO" i="1" dirty="0" err="1">
                <a:effectLst/>
              </a:rPr>
              <a:t>israelii</a:t>
            </a:r>
            <a:r>
              <a:rPr lang="ro-RO" i="1" dirty="0">
                <a:effectLst/>
              </a:rPr>
              <a:t> (specie tip)</a:t>
            </a:r>
            <a:endParaRPr lang="en-US" dirty="0">
              <a:effectLst/>
            </a:endParaRPr>
          </a:p>
          <a:p>
            <a:pPr marL="0" indent="0">
              <a:buNone/>
            </a:pPr>
            <a:r>
              <a:rPr lang="ro-RO" i="1" dirty="0">
                <a:effectLst/>
              </a:rPr>
              <a:t>	      </a:t>
            </a:r>
            <a:r>
              <a:rPr lang="ro-RO" i="1" dirty="0" err="1">
                <a:effectLst/>
              </a:rPr>
              <a:t>Actinomyces</a:t>
            </a:r>
            <a:r>
              <a:rPr lang="ro-RO" i="1" dirty="0">
                <a:effectLst/>
              </a:rPr>
              <a:t> </a:t>
            </a:r>
            <a:r>
              <a:rPr lang="ro-RO" i="1" dirty="0" err="1">
                <a:effectLst/>
              </a:rPr>
              <a:t>odontolyticus</a:t>
            </a:r>
            <a:endParaRPr lang="en-US" dirty="0">
              <a:effectLst/>
            </a:endParaRPr>
          </a:p>
          <a:p>
            <a:pPr marL="0" indent="0">
              <a:buNone/>
            </a:pPr>
            <a:r>
              <a:rPr lang="ro-RO" i="1" dirty="0">
                <a:effectLst/>
              </a:rPr>
              <a:t>	      </a:t>
            </a:r>
            <a:r>
              <a:rPr lang="ro-RO" i="1" dirty="0" err="1">
                <a:effectLst/>
              </a:rPr>
              <a:t>Actinomyces</a:t>
            </a:r>
            <a:r>
              <a:rPr lang="ro-RO" i="1" dirty="0">
                <a:effectLst/>
              </a:rPr>
              <a:t> </a:t>
            </a:r>
            <a:r>
              <a:rPr lang="ro-RO" i="1" dirty="0" err="1">
                <a:effectLst/>
              </a:rPr>
              <a:t>naeslundii</a:t>
            </a:r>
            <a:endParaRPr lang="en-US" dirty="0">
              <a:effectLst/>
            </a:endParaRPr>
          </a:p>
          <a:p>
            <a:pPr marL="0" indent="0">
              <a:buNone/>
            </a:pPr>
            <a:r>
              <a:rPr lang="ro-RO" i="1" dirty="0">
                <a:effectLst/>
              </a:rPr>
              <a:t>              </a:t>
            </a:r>
            <a:r>
              <a:rPr lang="ro-RO" i="1" dirty="0" err="1">
                <a:effectLst/>
              </a:rPr>
              <a:t>Actinomyces</a:t>
            </a:r>
            <a:r>
              <a:rPr lang="ro-RO" i="1" dirty="0">
                <a:effectLst/>
              </a:rPr>
              <a:t> </a:t>
            </a:r>
            <a:r>
              <a:rPr lang="ro-RO" i="1" dirty="0" err="1">
                <a:effectLst/>
              </a:rPr>
              <a:t>bovis</a:t>
            </a:r>
            <a:endParaRPr lang="ro-RO" i="1" dirty="0">
              <a:effectLst/>
            </a:endParaRPr>
          </a:p>
          <a:p>
            <a:pPr marL="0" indent="0">
              <a:buNone/>
            </a:pPr>
            <a:r>
              <a:rPr lang="ro-RO" i="1" dirty="0">
                <a:latin typeface="Arial" pitchFamily="34" charset="0"/>
              </a:rPr>
              <a:t>              </a:t>
            </a:r>
            <a:r>
              <a:rPr lang="en-US" i="1" dirty="0">
                <a:latin typeface="Arial" pitchFamily="34" charset="0"/>
              </a:rPr>
              <a:t>A. </a:t>
            </a:r>
            <a:r>
              <a:rPr lang="en-US" i="1" dirty="0" err="1">
                <a:latin typeface="Arial" pitchFamily="34" charset="0"/>
              </a:rPr>
              <a:t>viscosus</a:t>
            </a:r>
            <a:endParaRPr lang="ro-RO" i="1" dirty="0">
              <a:latin typeface="Arial" pitchFamily="34" charset="0"/>
            </a:endParaRPr>
          </a:p>
          <a:p>
            <a:pPr marL="0" indent="0">
              <a:buNone/>
            </a:pPr>
            <a:r>
              <a:rPr lang="ro-RO" dirty="0"/>
              <a:t>              </a:t>
            </a:r>
            <a:r>
              <a:rPr lang="en-US" dirty="0"/>
              <a:t>A .</a:t>
            </a:r>
            <a:r>
              <a:rPr lang="en-US" i="1" dirty="0" err="1">
                <a:latin typeface="Arial" pitchFamily="34" charset="0"/>
              </a:rPr>
              <a:t>meyeri</a:t>
            </a:r>
            <a:endParaRPr lang="en-US" i="1" dirty="0">
              <a:latin typeface="Arial" pitchFamily="34" charset="0"/>
            </a:endParaRPr>
          </a:p>
          <a:p>
            <a:pPr marL="0" indent="0">
              <a:buNone/>
            </a:pPr>
            <a:endParaRPr lang="en-US" i="1" dirty="0">
              <a:latin typeface="Arial" pitchFamily="34" charset="0"/>
            </a:endParaRPr>
          </a:p>
          <a:p>
            <a:pPr marL="0" indent="0">
              <a:buNone/>
            </a:pPr>
            <a:endParaRPr lang="en-US" dirty="0">
              <a:effectLst/>
            </a:endParaRPr>
          </a:p>
          <a:p>
            <a:pPr marL="0" indent="0">
              <a:buNone/>
            </a:pPr>
            <a:endParaRPr lang="en-US" dirty="0"/>
          </a:p>
        </p:txBody>
      </p:sp>
    </p:spTree>
    <p:extLst>
      <p:ext uri="{BB962C8B-B14F-4D97-AF65-F5344CB8AC3E}">
        <p14:creationId xmlns:p14="http://schemas.microsoft.com/office/powerpoint/2010/main" val="272098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sz="2800" b="1" i="1" u="sng" dirty="0">
                <a:effectLst/>
              </a:rPr>
              <a:t>Genul </a:t>
            </a:r>
            <a:r>
              <a:rPr lang="ro-RO" sz="2800" b="1" i="1" u="sng" dirty="0" err="1">
                <a:effectLst/>
              </a:rPr>
              <a:t>Actinomyces</a:t>
            </a:r>
            <a:br>
              <a:rPr lang="en-US" sz="2800" dirty="0">
                <a:effectLst/>
              </a:rPr>
            </a:br>
            <a:endParaRPr lang="en-US" sz="2800" dirty="0"/>
          </a:p>
        </p:txBody>
      </p:sp>
      <p:sp>
        <p:nvSpPr>
          <p:cNvPr id="3" name="Content Placeholder 2"/>
          <p:cNvSpPr>
            <a:spLocks noGrp="1"/>
          </p:cNvSpPr>
          <p:nvPr>
            <p:ph idx="1"/>
          </p:nvPr>
        </p:nvSpPr>
        <p:spPr>
          <a:xfrm>
            <a:off x="457200" y="1700808"/>
            <a:ext cx="8229600" cy="4928592"/>
          </a:xfrm>
        </p:spPr>
        <p:txBody>
          <a:bodyPr/>
          <a:lstStyle/>
          <a:p>
            <a:r>
              <a:rPr lang="ro-RO" sz="2000" b="1" i="1" dirty="0">
                <a:solidFill>
                  <a:srgbClr val="FF0000"/>
                </a:solidFill>
                <a:effectLst/>
              </a:rPr>
              <a:t>1. Habitat</a:t>
            </a:r>
            <a:endParaRPr lang="en-US" sz="2000" dirty="0">
              <a:solidFill>
                <a:srgbClr val="FF0000"/>
              </a:solidFill>
              <a:effectLst/>
            </a:endParaRPr>
          </a:p>
          <a:p>
            <a:pPr marL="0" indent="0">
              <a:buNone/>
            </a:pPr>
            <a:r>
              <a:rPr lang="ro-RO" sz="2000" dirty="0">
                <a:effectLst/>
              </a:rPr>
              <a:t>Speciile din genul </a:t>
            </a:r>
            <a:r>
              <a:rPr lang="ro-RO" sz="2000" dirty="0" err="1">
                <a:effectLst/>
              </a:rPr>
              <a:t>Actinomyces</a:t>
            </a:r>
            <a:r>
              <a:rPr lang="ro-RO" sz="2000" dirty="0">
                <a:effectLst/>
              </a:rPr>
              <a:t> sunt prezente în </a:t>
            </a:r>
            <a:r>
              <a:rPr lang="ro-RO" sz="2000" dirty="0" err="1">
                <a:effectLst/>
              </a:rPr>
              <a:t>microbiocenoza</a:t>
            </a:r>
            <a:r>
              <a:rPr lang="ro-RO" sz="2000" dirty="0">
                <a:effectLst/>
              </a:rPr>
              <a:t> oro-faringiană şi la nivelul tractului genital feminin. Se găsesc în asociaţii microbiene aerobe anaerobe care au capacitatea de a scade potenţialul redox local şi a elabora factori de creştere necesari actinomicetelor.</a:t>
            </a:r>
            <a:endParaRPr lang="en-US" sz="2000" dirty="0">
              <a:effectLst/>
            </a:endParaRPr>
          </a:p>
          <a:p>
            <a:r>
              <a:rPr lang="ro-RO" sz="2000" b="1" i="1" dirty="0">
                <a:solidFill>
                  <a:srgbClr val="FF0000"/>
                </a:solidFill>
                <a:effectLst/>
              </a:rPr>
              <a:t>2. Caractere morfologice</a:t>
            </a:r>
            <a:endParaRPr lang="en-US" sz="2000" dirty="0">
              <a:solidFill>
                <a:srgbClr val="FF0000"/>
              </a:solidFill>
              <a:effectLst/>
            </a:endParaRPr>
          </a:p>
          <a:p>
            <a:pPr marL="0" indent="0">
              <a:buNone/>
            </a:pPr>
            <a:r>
              <a:rPr lang="ro-RO" sz="2000" dirty="0">
                <a:effectLst/>
              </a:rPr>
              <a:t>Actinomicetele sau bacili Gram pozitivi, nesporulaţi, necapsulaţi,  imobili. </a:t>
            </a:r>
            <a:endParaRPr lang="en-US" sz="2000" dirty="0">
              <a:effectLst/>
            </a:endParaRPr>
          </a:p>
          <a:p>
            <a:pPr marL="0" indent="0">
              <a:buNone/>
            </a:pPr>
            <a:r>
              <a:rPr lang="ro-RO" sz="2000" dirty="0">
                <a:effectLst/>
              </a:rPr>
              <a:t>Morfologia speciilor prezintă anumite caracteristici ce le diferenţiază. </a:t>
            </a:r>
          </a:p>
          <a:p>
            <a:pPr marL="0" indent="0">
              <a:buNone/>
            </a:pPr>
            <a:r>
              <a:rPr lang="ro-RO" sz="2000" dirty="0">
                <a:effectLst/>
              </a:rPr>
              <a:t>In cazul A. </a:t>
            </a:r>
            <a:r>
              <a:rPr lang="ro-RO" sz="2000" dirty="0" err="1">
                <a:effectLst/>
              </a:rPr>
              <a:t>israelii</a:t>
            </a:r>
            <a:r>
              <a:rPr lang="ro-RO" sz="2000" dirty="0">
                <a:effectLst/>
              </a:rPr>
              <a:t> predomină formele bacilare lungi, care se pot segmenta în forme </a:t>
            </a:r>
            <a:r>
              <a:rPr lang="ro-RO" sz="2000" dirty="0" err="1">
                <a:effectLst/>
              </a:rPr>
              <a:t>cocobacilare</a:t>
            </a:r>
            <a:r>
              <a:rPr lang="ro-RO" sz="2000" dirty="0">
                <a:effectLst/>
              </a:rPr>
              <a:t> sau bacilare </a:t>
            </a:r>
            <a:r>
              <a:rPr lang="ro-RO" sz="2000" dirty="0" err="1">
                <a:effectLst/>
              </a:rPr>
              <a:t>difteroide</a:t>
            </a:r>
            <a:r>
              <a:rPr lang="ro-RO" sz="2000" dirty="0">
                <a:effectLst/>
              </a:rPr>
              <a:t>, putând prezenta ramificaţii scurte în V, Y, T. </a:t>
            </a:r>
          </a:p>
          <a:p>
            <a:pPr marL="0" indent="0">
              <a:buNone/>
            </a:pPr>
            <a:r>
              <a:rPr lang="ro-RO" sz="2000" dirty="0">
                <a:effectLst/>
              </a:rPr>
              <a:t>O altă caracteristică importantă este acidorezistenţa, observată după coloraţia </a:t>
            </a:r>
            <a:r>
              <a:rPr lang="ro-RO" sz="2000" dirty="0" err="1">
                <a:effectLst/>
              </a:rPr>
              <a:t>Ziehl-Neelsen</a:t>
            </a:r>
            <a:r>
              <a:rPr lang="ro-RO" sz="2000" dirty="0">
                <a:effectLst/>
              </a:rPr>
              <a:t>.</a:t>
            </a:r>
            <a:endParaRPr lang="en-US" sz="2000" dirty="0">
              <a:effectLst/>
            </a:endParaRPr>
          </a:p>
          <a:p>
            <a:endParaRPr lang="en-US" sz="1400" dirty="0">
              <a:effectLst/>
            </a:endParaRPr>
          </a:p>
        </p:txBody>
      </p:sp>
    </p:spTree>
    <p:extLst>
      <p:ext uri="{BB962C8B-B14F-4D97-AF65-F5344CB8AC3E}">
        <p14:creationId xmlns:p14="http://schemas.microsoft.com/office/powerpoint/2010/main" val="1946946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228600"/>
            <a:ext cx="7772400" cy="762000"/>
          </a:xfrm>
        </p:spPr>
        <p:txBody>
          <a:bodyPr/>
          <a:lstStyle/>
          <a:p>
            <a:r>
              <a:rPr lang="en-US" altLang="en-US" sz="4000" dirty="0"/>
              <a:t>ACTINOM</a:t>
            </a:r>
            <a:r>
              <a:rPr lang="ro-RO" altLang="en-US" sz="4000" dirty="0"/>
              <a:t>YCES</a:t>
            </a:r>
            <a:endParaRPr lang="en-US" sz="4000" dirty="0"/>
          </a:p>
        </p:txBody>
      </p:sp>
      <p:sp>
        <p:nvSpPr>
          <p:cNvPr id="58371" name="Rectangle 3"/>
          <p:cNvSpPr>
            <a:spLocks noGrp="1" noChangeArrowheads="1"/>
          </p:cNvSpPr>
          <p:nvPr>
            <p:ph type="body" sz="half" idx="1"/>
          </p:nvPr>
        </p:nvSpPr>
        <p:spPr>
          <a:xfrm>
            <a:off x="-214313" y="1428750"/>
            <a:ext cx="6715126" cy="4929188"/>
          </a:xfrm>
        </p:spPr>
        <p:txBody>
          <a:bodyPr>
            <a:normAutofit fontScale="62500" lnSpcReduction="20000"/>
          </a:bodyPr>
          <a:lstStyle/>
          <a:p>
            <a:pPr marL="420624" indent="-384048" algn="just" fontAlgn="auto">
              <a:spcAft>
                <a:spcPts val="0"/>
              </a:spcAft>
              <a:buFont typeface="Wingdings" pitchFamily="2" charset="2"/>
              <a:buNone/>
              <a:defRPr/>
            </a:pPr>
            <a:r>
              <a:rPr lang="en-US" altLang="en-US" dirty="0"/>
              <a:t>        </a:t>
            </a:r>
            <a:r>
              <a:rPr lang="ro-RO" altLang="en-US" sz="2900" dirty="0"/>
              <a:t>Sunt germeni oportunişti</a:t>
            </a:r>
          </a:p>
          <a:p>
            <a:pPr marL="722376" lvl="1" indent="-274320" algn="just" fontAlgn="auto">
              <a:spcAft>
                <a:spcPts val="0"/>
              </a:spcAft>
              <a:buFont typeface="Wingdings 2"/>
              <a:buChar char=""/>
              <a:defRPr/>
            </a:pPr>
            <a:r>
              <a:rPr lang="ro-RO" altLang="en-US" sz="2900" dirty="0"/>
              <a:t>Se găsesc în flora orală:</a:t>
            </a:r>
            <a:endParaRPr lang="en-US" altLang="en-US" sz="2900" dirty="0">
              <a:cs typeface="Courier New" pitchFamily="49" charset="0"/>
            </a:endParaRPr>
          </a:p>
          <a:p>
            <a:pPr marL="1005840" lvl="2" indent="-256032" algn="just" fontAlgn="auto">
              <a:spcAft>
                <a:spcPts val="0"/>
              </a:spcAft>
              <a:buFont typeface="Arial"/>
              <a:buChar char="○"/>
              <a:defRPr/>
            </a:pPr>
            <a:r>
              <a:rPr lang="ro-RO" altLang="en-US" sz="2900" dirty="0"/>
              <a:t>Depozite </a:t>
            </a:r>
            <a:r>
              <a:rPr lang="ro-RO" altLang="en-US" sz="2900" dirty="0" err="1"/>
              <a:t>periodontale</a:t>
            </a:r>
            <a:endParaRPr lang="en-US" altLang="en-US" sz="2900" dirty="0">
              <a:cs typeface="Courier New" pitchFamily="49" charset="0"/>
            </a:endParaRPr>
          </a:p>
          <a:p>
            <a:pPr marL="1005840" lvl="2" indent="-256032" algn="just" fontAlgn="auto">
              <a:spcAft>
                <a:spcPts val="0"/>
              </a:spcAft>
              <a:buFont typeface="Arial"/>
              <a:buChar char="○"/>
              <a:defRPr/>
            </a:pPr>
            <a:r>
              <a:rPr lang="ro-RO" altLang="en-US" sz="2900" dirty="0"/>
              <a:t>Placa dentară</a:t>
            </a:r>
            <a:endParaRPr lang="en-US" altLang="en-US" sz="2900" dirty="0">
              <a:cs typeface="Courier New" pitchFamily="49" charset="0"/>
            </a:endParaRPr>
          </a:p>
          <a:p>
            <a:pPr marL="1005840" lvl="2" indent="-256032" algn="just" fontAlgn="auto">
              <a:spcAft>
                <a:spcPts val="0"/>
              </a:spcAft>
              <a:buFont typeface="Arial"/>
              <a:buChar char="○"/>
              <a:defRPr/>
            </a:pPr>
            <a:r>
              <a:rPr lang="ro-RO" altLang="en-US" sz="2900" dirty="0"/>
              <a:t>Criptele amigdaliene</a:t>
            </a:r>
            <a:endParaRPr lang="en-US" altLang="en-US" sz="2900" dirty="0"/>
          </a:p>
          <a:p>
            <a:pPr marL="420624" indent="-384048" algn="just" fontAlgn="auto">
              <a:spcAft>
                <a:spcPts val="0"/>
              </a:spcAft>
              <a:buFont typeface="Wingdings" pitchFamily="2" charset="2"/>
              <a:buNone/>
              <a:defRPr/>
            </a:pPr>
            <a:endParaRPr lang="en-US" altLang="en-US" sz="2900" dirty="0">
              <a:cs typeface="Courier New" pitchFamily="49" charset="0"/>
            </a:endParaRPr>
          </a:p>
          <a:p>
            <a:pPr marL="722376" lvl="1" indent="-274320" algn="just" fontAlgn="auto">
              <a:spcAft>
                <a:spcPts val="0"/>
              </a:spcAft>
              <a:buFont typeface="Wingdings 2"/>
              <a:buChar char=""/>
              <a:defRPr/>
            </a:pPr>
            <a:r>
              <a:rPr lang="vi-VN" altLang="en-US" sz="2900" dirty="0"/>
              <a:t>Sunt bacili filamentoşi; produc infecţii purulente; în puroi se decelează granule de sulf, diametru 2mm, albicioase, formate dintr-o masa miceliană mineralizată.</a:t>
            </a:r>
          </a:p>
          <a:p>
            <a:pPr marL="722376" lvl="1" indent="-274320" algn="just" fontAlgn="auto">
              <a:spcAft>
                <a:spcPts val="0"/>
              </a:spcAft>
              <a:buFont typeface="Wingdings 2"/>
              <a:buChar char=""/>
              <a:defRPr/>
            </a:pPr>
            <a:r>
              <a:rPr lang="ro-RO" altLang="en-US" sz="2900" dirty="0"/>
              <a:t>Pot produce infecţii prin traumatisme ale mucoasei bucale sau în urma intervenţiilor chirurgicale</a:t>
            </a:r>
          </a:p>
          <a:p>
            <a:pPr marL="722376" lvl="1" indent="-274320" algn="just" fontAlgn="auto">
              <a:spcAft>
                <a:spcPts val="0"/>
              </a:spcAft>
              <a:buFont typeface="Wingdings 2"/>
              <a:buChar char=""/>
              <a:defRPr/>
            </a:pPr>
            <a:r>
              <a:rPr lang="en-US" sz="2900" b="1" dirty="0" err="1">
                <a:cs typeface="Times New Roman" pitchFamily="18" charset="0"/>
              </a:rPr>
              <a:t>Actinomyces</a:t>
            </a:r>
            <a:r>
              <a:rPr lang="en-US" sz="2900" b="1" dirty="0">
                <a:cs typeface="Times New Roman" pitchFamily="18" charset="0"/>
              </a:rPr>
              <a:t> </a:t>
            </a:r>
            <a:r>
              <a:rPr lang="en-US" sz="2900" b="1" dirty="0" err="1">
                <a:cs typeface="Times New Roman" pitchFamily="18" charset="0"/>
              </a:rPr>
              <a:t>israelii</a:t>
            </a:r>
            <a:r>
              <a:rPr lang="en-US" sz="2900" dirty="0">
                <a:cs typeface="Times New Roman" pitchFamily="18" charset="0"/>
              </a:rPr>
              <a:t>: </a:t>
            </a:r>
            <a:r>
              <a:rPr lang="ro-RO" sz="2900" dirty="0">
                <a:cs typeface="Times New Roman" pitchFamily="18" charset="0"/>
              </a:rPr>
              <a:t>se găseşte la nivel oral şi în tractul respirator superior. </a:t>
            </a:r>
          </a:p>
          <a:p>
            <a:pPr marL="722376" lvl="1" indent="-274320" algn="just" fontAlgn="auto">
              <a:spcAft>
                <a:spcPts val="0"/>
              </a:spcAft>
              <a:buFont typeface="Wingdings 2"/>
              <a:buChar char=""/>
              <a:defRPr/>
            </a:pPr>
            <a:r>
              <a:rPr lang="ro-RO" sz="2900" dirty="0">
                <a:cs typeface="Times New Roman" pitchFamily="18" charset="0"/>
              </a:rPr>
              <a:t>Produce actinomicoza cronică </a:t>
            </a:r>
            <a:r>
              <a:rPr lang="ro-RO" sz="2900" dirty="0" err="1">
                <a:cs typeface="Times New Roman" pitchFamily="18" charset="0"/>
              </a:rPr>
              <a:t>granulomatoasă</a:t>
            </a:r>
            <a:r>
              <a:rPr lang="ro-RO" sz="2900" dirty="0">
                <a:cs typeface="Times New Roman" pitchFamily="18" charset="0"/>
              </a:rPr>
              <a:t> cu formare de abcese şi diseminare la nivelul cerebral, ţesuturi moi de la nivelul capului şi gâtului, pulmonar, în tractul genital. </a:t>
            </a:r>
          </a:p>
          <a:p>
            <a:pPr marL="722376" lvl="1" indent="-274320" algn="just" fontAlgn="auto">
              <a:spcAft>
                <a:spcPts val="0"/>
              </a:spcAft>
              <a:buFont typeface="Wingdings 2"/>
              <a:buChar char=""/>
              <a:defRPr/>
            </a:pPr>
            <a:r>
              <a:rPr lang="ro-RO" sz="2900" dirty="0">
                <a:cs typeface="Times New Roman" pitchFamily="18" charset="0"/>
              </a:rPr>
              <a:t>În </a:t>
            </a:r>
            <a:r>
              <a:rPr lang="ro-RO" sz="2900" dirty="0" err="1">
                <a:cs typeface="Times New Roman" pitchFamily="18" charset="0"/>
              </a:rPr>
              <a:t>exudat</a:t>
            </a:r>
            <a:r>
              <a:rPr lang="ro-RO" sz="2900" dirty="0">
                <a:cs typeface="Times New Roman" pitchFamily="18" charset="0"/>
              </a:rPr>
              <a:t> se observă granule de sulf, bacili </a:t>
            </a:r>
            <a:r>
              <a:rPr lang="ro-RO" sz="2900" dirty="0" err="1">
                <a:cs typeface="Times New Roman" pitchFamily="18" charset="0"/>
              </a:rPr>
              <a:t>măciucaţi</a:t>
            </a:r>
            <a:r>
              <a:rPr lang="ro-RO" sz="2900" dirty="0">
                <a:cs typeface="Times New Roman" pitchFamily="18" charset="0"/>
              </a:rPr>
              <a:t> sau filamentoşi, Gram pozitivi. Pe mediile de cultură dezvoltă colonii de tip “dinte molar”.</a:t>
            </a:r>
            <a:endParaRPr lang="en-US" sz="2900" dirty="0">
              <a:cs typeface="Times New Roman" pitchFamily="18" charset="0"/>
            </a:endParaRPr>
          </a:p>
          <a:p>
            <a:pPr marL="722376" lvl="1" indent="-274320" algn="just" fontAlgn="auto">
              <a:spcAft>
                <a:spcPts val="0"/>
              </a:spcAft>
              <a:buFont typeface="Wingdings 2"/>
              <a:buChar char=""/>
              <a:defRPr/>
            </a:pPr>
            <a:endParaRPr lang="en-US" sz="2900" dirty="0">
              <a:cs typeface="Times New Roman" pitchFamily="18" charset="0"/>
            </a:endParaRPr>
          </a:p>
        </p:txBody>
      </p:sp>
      <p:pic>
        <p:nvPicPr>
          <p:cNvPr id="358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6563" y="2288532"/>
            <a:ext cx="2190750"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7"/>
          <p:cNvSpPr txBox="1">
            <a:spLocks noChangeArrowheads="1"/>
          </p:cNvSpPr>
          <p:nvPr/>
        </p:nvSpPr>
        <p:spPr bwMode="auto">
          <a:xfrm>
            <a:off x="6643688" y="5866351"/>
            <a:ext cx="250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b="1" dirty="0"/>
              <a:t>Colonii tip “dinte molar”</a:t>
            </a:r>
          </a:p>
        </p:txBody>
      </p:sp>
      <p:pic>
        <p:nvPicPr>
          <p:cNvPr id="3584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0594" y="1441093"/>
            <a:ext cx="1645274" cy="133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0" name="TextBox 10"/>
          <p:cNvSpPr txBox="1">
            <a:spLocks noChangeArrowheads="1"/>
          </p:cNvSpPr>
          <p:nvPr/>
        </p:nvSpPr>
        <p:spPr bwMode="auto">
          <a:xfrm>
            <a:off x="3745708" y="2792675"/>
            <a:ext cx="250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b="1" dirty="0"/>
              <a:t>Granule de sulf în puroi</a:t>
            </a:r>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7810" y="1420074"/>
            <a:ext cx="1733369" cy="1381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6563" y="4149080"/>
            <a:ext cx="2203101" cy="152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007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484187"/>
          </a:xfrm>
        </p:spPr>
        <p:txBody>
          <a:bodyPr>
            <a:normAutofit fontScale="90000"/>
          </a:bodyPr>
          <a:lstStyle/>
          <a:p>
            <a:r>
              <a:rPr lang="ro-RO" b="1" i="1" u="sng" dirty="0">
                <a:effectLst/>
              </a:rPr>
              <a:t>Genul </a:t>
            </a:r>
            <a:r>
              <a:rPr lang="ro-RO" b="1" i="1" u="sng" dirty="0" err="1">
                <a:effectLst/>
              </a:rPr>
              <a:t>Actinomyces</a:t>
            </a:r>
            <a:endParaRPr lang="en-US" dirty="0"/>
          </a:p>
        </p:txBody>
      </p:sp>
      <p:sp>
        <p:nvSpPr>
          <p:cNvPr id="3" name="Content Placeholder 2"/>
          <p:cNvSpPr>
            <a:spLocks noGrp="1"/>
          </p:cNvSpPr>
          <p:nvPr>
            <p:ph idx="1"/>
          </p:nvPr>
        </p:nvSpPr>
        <p:spPr>
          <a:xfrm>
            <a:off x="304800" y="838200"/>
            <a:ext cx="8610600" cy="5638800"/>
          </a:xfrm>
        </p:spPr>
        <p:txBody>
          <a:bodyPr/>
          <a:lstStyle/>
          <a:p>
            <a:r>
              <a:rPr lang="ro-RO" sz="2000" b="1" i="1" dirty="0">
                <a:solidFill>
                  <a:srgbClr val="FF0000"/>
                </a:solidFill>
                <a:effectLst/>
              </a:rPr>
              <a:t>3. Caractere de cultură</a:t>
            </a:r>
            <a:endParaRPr lang="en-US" sz="2000" dirty="0">
              <a:solidFill>
                <a:srgbClr val="FF0000"/>
              </a:solidFill>
              <a:effectLst/>
            </a:endParaRPr>
          </a:p>
          <a:p>
            <a:pPr>
              <a:buFont typeface="Wingdings" pitchFamily="2" charset="2"/>
              <a:buChar char="Ø"/>
            </a:pPr>
            <a:r>
              <a:rPr lang="ro-RO" sz="1800" b="1" i="1" dirty="0">
                <a:effectLst/>
              </a:rPr>
              <a:t> </a:t>
            </a:r>
            <a:r>
              <a:rPr lang="ro-RO" sz="1800" dirty="0">
                <a:effectLst/>
              </a:rPr>
              <a:t>Necesită pentru izolare medii de cultură bogate (infuzie de creier şi cord) incubate în anaerobioză sau aerobioză în prezenţa CO</a:t>
            </a:r>
            <a:r>
              <a:rPr lang="ro-RO" sz="1800" baseline="-25000" dirty="0">
                <a:effectLst/>
              </a:rPr>
              <a:t>2</a:t>
            </a:r>
            <a:r>
              <a:rPr lang="ro-RO" sz="1800" dirty="0">
                <a:effectLst/>
              </a:rPr>
              <a:t> (5-10%).</a:t>
            </a:r>
            <a:endParaRPr lang="en-US" sz="1800" dirty="0">
              <a:effectLst/>
            </a:endParaRPr>
          </a:p>
          <a:p>
            <a:pPr>
              <a:buFont typeface="Wingdings" pitchFamily="2" charset="2"/>
              <a:buChar char="Ø"/>
            </a:pPr>
            <a:r>
              <a:rPr lang="ro-RO" sz="1800" dirty="0">
                <a:effectLst/>
              </a:rPr>
              <a:t>Speciile de </a:t>
            </a:r>
            <a:r>
              <a:rPr lang="ro-RO" sz="1800" dirty="0" err="1">
                <a:effectLst/>
              </a:rPr>
              <a:t>Actinomyces</a:t>
            </a:r>
            <a:r>
              <a:rPr lang="ro-RO" sz="1800" dirty="0">
                <a:effectLst/>
              </a:rPr>
              <a:t> produc 3 tipuri de microcolonii după 18-24 ore de incubaţie:</a:t>
            </a:r>
            <a:endParaRPr lang="en-US" sz="1800" dirty="0">
              <a:effectLst/>
            </a:endParaRPr>
          </a:p>
          <a:p>
            <a:pPr>
              <a:buFont typeface="Wingdings" pitchFamily="2" charset="2"/>
              <a:buChar char="v"/>
            </a:pPr>
            <a:r>
              <a:rPr lang="ro-RO" sz="1800" u="sng" dirty="0">
                <a:effectLst/>
              </a:rPr>
              <a:t>1) </a:t>
            </a:r>
            <a:r>
              <a:rPr lang="ro-RO" sz="1800" i="1" u="sng" dirty="0">
                <a:effectLst/>
              </a:rPr>
              <a:t>colonii lucioase</a:t>
            </a:r>
            <a:r>
              <a:rPr lang="ro-RO" sz="1800" u="sng" dirty="0">
                <a:effectLst/>
              </a:rPr>
              <a:t> </a:t>
            </a:r>
            <a:r>
              <a:rPr lang="ro-RO" sz="1800" dirty="0">
                <a:effectLst/>
              </a:rPr>
              <a:t>cu o suprafaţă fin granulată şi margini neregulate fără filamente periferice (A. </a:t>
            </a:r>
            <a:r>
              <a:rPr lang="ro-RO" sz="1800" dirty="0" err="1">
                <a:effectLst/>
              </a:rPr>
              <a:t>bovis</a:t>
            </a:r>
            <a:r>
              <a:rPr lang="ro-RO" sz="1800" dirty="0">
                <a:effectLst/>
              </a:rPr>
              <a:t>, A. </a:t>
            </a:r>
            <a:r>
              <a:rPr lang="ro-RO" sz="1800" dirty="0" err="1">
                <a:effectLst/>
              </a:rPr>
              <a:t>odontolyticus</a:t>
            </a:r>
            <a:r>
              <a:rPr lang="ro-RO" sz="1800" dirty="0">
                <a:effectLst/>
              </a:rPr>
              <a:t>);</a:t>
            </a:r>
            <a:endParaRPr lang="en-US" sz="1800" dirty="0">
              <a:effectLst/>
            </a:endParaRPr>
          </a:p>
          <a:p>
            <a:pPr>
              <a:buFont typeface="Wingdings" pitchFamily="2" charset="2"/>
              <a:buChar char="v"/>
            </a:pPr>
            <a:r>
              <a:rPr lang="ro-RO" sz="1800" u="sng" dirty="0">
                <a:effectLst/>
              </a:rPr>
              <a:t>2) </a:t>
            </a:r>
            <a:r>
              <a:rPr lang="ro-RO" sz="1800" i="1" u="sng" dirty="0">
                <a:effectLst/>
              </a:rPr>
              <a:t>colonii filamentoase de</a:t>
            </a:r>
            <a:r>
              <a:rPr lang="ro-RO" sz="1800" u="sng" dirty="0">
                <a:effectLst/>
              </a:rPr>
              <a:t> “</a:t>
            </a:r>
            <a:r>
              <a:rPr lang="ro-RO" sz="1800" i="1" u="sng" dirty="0">
                <a:effectLst/>
              </a:rPr>
              <a:t>păianjen</a:t>
            </a:r>
            <a:r>
              <a:rPr lang="ro-RO" sz="1800" dirty="0">
                <a:effectLst/>
              </a:rPr>
              <a:t>”, formate din filamente ramificate, care converg spre un punct unic, se încrucişează în centru formând o marjă centrală bine definită (A. </a:t>
            </a:r>
            <a:r>
              <a:rPr lang="ro-RO" sz="1800" dirty="0" err="1">
                <a:effectLst/>
              </a:rPr>
              <a:t>israelii</a:t>
            </a:r>
            <a:r>
              <a:rPr lang="ro-RO" sz="1800" dirty="0">
                <a:effectLst/>
              </a:rPr>
              <a:t>);   </a:t>
            </a:r>
            <a:endParaRPr lang="en-US" sz="1800" dirty="0">
              <a:effectLst/>
            </a:endParaRPr>
          </a:p>
          <a:p>
            <a:pPr>
              <a:buFont typeface="Wingdings" pitchFamily="2" charset="2"/>
              <a:buChar char="v"/>
            </a:pPr>
            <a:r>
              <a:rPr lang="ro-RO" sz="1800" u="sng" dirty="0">
                <a:effectLst/>
              </a:rPr>
              <a:t>3) </a:t>
            </a:r>
            <a:r>
              <a:rPr lang="ro-RO" sz="1800" i="1" u="sng" dirty="0">
                <a:effectLst/>
              </a:rPr>
              <a:t>colonii filamentoase cu un centru d</a:t>
            </a:r>
            <a:r>
              <a:rPr lang="ro-RO" sz="1800" i="1" dirty="0">
                <a:effectLst/>
              </a:rPr>
              <a:t>ens</a:t>
            </a:r>
            <a:r>
              <a:rPr lang="ro-RO" sz="1800" dirty="0">
                <a:effectLst/>
              </a:rPr>
              <a:t>, lungi filamente ramificate la periferie </a:t>
            </a:r>
            <a:endParaRPr lang="en-US" sz="1800" dirty="0">
              <a:effectLst/>
            </a:endParaRPr>
          </a:p>
          <a:p>
            <a:pPr marL="0" indent="0">
              <a:buNone/>
            </a:pPr>
            <a:r>
              <a:rPr lang="ro-RO" sz="1800" dirty="0">
                <a:effectLst/>
              </a:rPr>
              <a:t>      (A. </a:t>
            </a:r>
            <a:r>
              <a:rPr lang="ro-RO" sz="1800" dirty="0" err="1">
                <a:effectLst/>
              </a:rPr>
              <a:t>naeslundii</a:t>
            </a:r>
            <a:r>
              <a:rPr lang="ro-RO" sz="1800" dirty="0">
                <a:effectLst/>
              </a:rPr>
              <a:t>).</a:t>
            </a:r>
            <a:endParaRPr lang="en-US" sz="1800" dirty="0">
              <a:effectLst/>
            </a:endParaRPr>
          </a:p>
          <a:p>
            <a:pPr>
              <a:buFont typeface="Wingdings" pitchFamily="2" charset="2"/>
              <a:buChar char="Ø"/>
            </a:pPr>
            <a:r>
              <a:rPr lang="ro-RO" sz="1800" dirty="0">
                <a:effectLst/>
              </a:rPr>
              <a:t>După 5-14 zile de incubaţie coloniile mature de </a:t>
            </a:r>
            <a:r>
              <a:rPr lang="ro-RO" sz="1800" dirty="0" err="1">
                <a:effectLst/>
              </a:rPr>
              <a:t>actinomycete</a:t>
            </a:r>
            <a:r>
              <a:rPr lang="ro-RO" sz="1800" dirty="0">
                <a:effectLst/>
              </a:rPr>
              <a:t> pot avea un </a:t>
            </a:r>
            <a:r>
              <a:rPr lang="ro-RO" sz="1800" dirty="0" err="1">
                <a:effectLst/>
              </a:rPr>
              <a:t>diamteru</a:t>
            </a:r>
            <a:r>
              <a:rPr lang="ro-RO" sz="1800" dirty="0">
                <a:effectLst/>
              </a:rPr>
              <a:t> de 0,5-1-3 mm, sunt alb-crem, fie de tip “R” (A. </a:t>
            </a:r>
            <a:r>
              <a:rPr lang="ro-RO" sz="1800" dirty="0" err="1">
                <a:effectLst/>
              </a:rPr>
              <a:t>israelii</a:t>
            </a:r>
            <a:r>
              <a:rPr lang="ro-RO" sz="1800" dirty="0">
                <a:effectLst/>
              </a:rPr>
              <a:t>), R/S (A. </a:t>
            </a:r>
            <a:r>
              <a:rPr lang="ro-RO" sz="1800" dirty="0" err="1">
                <a:effectLst/>
              </a:rPr>
              <a:t>naeslundii</a:t>
            </a:r>
            <a:r>
              <a:rPr lang="ro-RO" sz="1800" dirty="0">
                <a:effectLst/>
              </a:rPr>
              <a:t>),     S/R (A. </a:t>
            </a:r>
            <a:r>
              <a:rPr lang="ro-RO" sz="1800" dirty="0" err="1">
                <a:effectLst/>
              </a:rPr>
              <a:t>odontolitycus</a:t>
            </a:r>
            <a:r>
              <a:rPr lang="ro-RO" sz="1800" dirty="0">
                <a:effectLst/>
              </a:rPr>
              <a:t>) sau S (A. </a:t>
            </a:r>
            <a:r>
              <a:rPr lang="ro-RO" sz="1800" dirty="0" err="1">
                <a:effectLst/>
              </a:rPr>
              <a:t>bovis</a:t>
            </a:r>
            <a:r>
              <a:rPr lang="ro-RO" sz="1800" dirty="0">
                <a:effectLst/>
              </a:rPr>
              <a:t>).</a:t>
            </a:r>
            <a:endParaRPr lang="en-US" sz="1800" dirty="0">
              <a:effectLst/>
            </a:endParaRPr>
          </a:p>
          <a:p>
            <a:pPr>
              <a:buFont typeface="Wingdings" pitchFamily="2" charset="2"/>
              <a:buChar char="Ø"/>
            </a:pPr>
            <a:r>
              <a:rPr lang="ro-RO" sz="1800" dirty="0">
                <a:effectLst/>
              </a:rPr>
              <a:t>Astfel, coloniile de A. </a:t>
            </a:r>
            <a:r>
              <a:rPr lang="ro-RO" sz="1800" dirty="0" err="1">
                <a:effectLst/>
              </a:rPr>
              <a:t>bovis</a:t>
            </a:r>
            <a:r>
              <a:rPr lang="ro-RO" sz="1800" dirty="0">
                <a:effectLst/>
              </a:rPr>
              <a:t>, A. </a:t>
            </a:r>
            <a:r>
              <a:rPr lang="ro-RO" sz="1800" dirty="0" err="1">
                <a:effectLst/>
              </a:rPr>
              <a:t>odontolitycus</a:t>
            </a:r>
            <a:r>
              <a:rPr lang="ro-RO" sz="1800" dirty="0">
                <a:effectLst/>
              </a:rPr>
              <a:t> au diametrul de 0,6-1,0 mm, suprafaţa lucioasă cu o fină granulaţie şi convexe cu margini integre.</a:t>
            </a:r>
            <a:endParaRPr lang="en-US" sz="1800" dirty="0"/>
          </a:p>
        </p:txBody>
      </p:sp>
    </p:spTree>
    <p:extLst>
      <p:ext uri="{BB962C8B-B14F-4D97-AF65-F5344CB8AC3E}">
        <p14:creationId xmlns:p14="http://schemas.microsoft.com/office/powerpoint/2010/main" val="3215267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52336"/>
            <a:ext cx="8229600" cy="1143000"/>
          </a:xfrm>
        </p:spPr>
        <p:txBody>
          <a:bodyPr/>
          <a:lstStyle/>
          <a:p>
            <a:r>
              <a:rPr lang="ro-RO" b="1" i="1" u="sng" dirty="0">
                <a:effectLst/>
              </a:rPr>
              <a:t>Genul </a:t>
            </a:r>
            <a:r>
              <a:rPr lang="ro-RO" b="1" i="1" u="sng" dirty="0" err="1">
                <a:effectLst/>
              </a:rPr>
              <a:t>Actinomyces</a:t>
            </a:r>
            <a:endParaRPr lang="en-US" dirty="0"/>
          </a:p>
        </p:txBody>
      </p:sp>
      <p:sp>
        <p:nvSpPr>
          <p:cNvPr id="3" name="Content Placeholder 2"/>
          <p:cNvSpPr>
            <a:spLocks noGrp="1"/>
          </p:cNvSpPr>
          <p:nvPr>
            <p:ph idx="1"/>
          </p:nvPr>
        </p:nvSpPr>
        <p:spPr>
          <a:xfrm>
            <a:off x="381000" y="1589964"/>
            <a:ext cx="8229600" cy="5257800"/>
          </a:xfrm>
        </p:spPr>
        <p:txBody>
          <a:bodyPr/>
          <a:lstStyle/>
          <a:p>
            <a:r>
              <a:rPr lang="ro-RO" sz="2000" dirty="0">
                <a:effectLst/>
              </a:rPr>
              <a:t>Leziunile </a:t>
            </a:r>
            <a:r>
              <a:rPr lang="ro-RO" sz="2000" dirty="0" err="1">
                <a:effectLst/>
              </a:rPr>
              <a:t>actinomicotice</a:t>
            </a:r>
            <a:r>
              <a:rPr lang="ro-RO" sz="2000" dirty="0">
                <a:effectLst/>
              </a:rPr>
              <a:t> conţin numeroase alte forme bacteriene: stafilococi, streptococi, bacili Gram negativi aerobi (</a:t>
            </a:r>
            <a:r>
              <a:rPr lang="ro-RO" sz="2000" dirty="0" err="1">
                <a:effectLst/>
              </a:rPr>
              <a:t>Haemophilus</a:t>
            </a:r>
            <a:r>
              <a:rPr lang="ro-RO" sz="2000" dirty="0">
                <a:effectLst/>
              </a:rPr>
              <a:t>) şi alte specii anaerobe.</a:t>
            </a:r>
            <a:endParaRPr lang="en-US" sz="2000" dirty="0">
              <a:effectLst/>
            </a:endParaRPr>
          </a:p>
          <a:p>
            <a:r>
              <a:rPr lang="ro-RO" sz="2000" dirty="0">
                <a:effectLst/>
              </a:rPr>
              <a:t>Flora de asociaţie influenţează evoluţia procesului distructiv cu propagarea leziunilor spre vertebre, mediastin, fosa zigomatică sau baza craniului.</a:t>
            </a:r>
            <a:endParaRPr lang="en-US" sz="2000" dirty="0">
              <a:effectLst/>
            </a:endParaRPr>
          </a:p>
          <a:p>
            <a:r>
              <a:rPr lang="ro-RO" sz="2000" dirty="0" err="1">
                <a:effectLst/>
              </a:rPr>
              <a:t>Actinomyces</a:t>
            </a:r>
            <a:r>
              <a:rPr lang="ro-RO" sz="2000" dirty="0">
                <a:effectLst/>
              </a:rPr>
              <a:t> </a:t>
            </a:r>
            <a:r>
              <a:rPr lang="ro-RO" sz="2000" dirty="0" err="1">
                <a:effectLst/>
              </a:rPr>
              <a:t>israelii</a:t>
            </a:r>
            <a:r>
              <a:rPr lang="ro-RO" sz="2000" dirty="0">
                <a:effectLst/>
              </a:rPr>
              <a:t> nu posedă un echipament enzimatic de tipul </a:t>
            </a:r>
            <a:r>
              <a:rPr lang="ro-RO" sz="2000" dirty="0" err="1">
                <a:effectLst/>
              </a:rPr>
              <a:t>hialuronidazei</a:t>
            </a:r>
            <a:r>
              <a:rPr lang="ro-RO" sz="2000" dirty="0">
                <a:effectLst/>
              </a:rPr>
              <a:t> şi este dependent de prezenţa altor germeni aerobi şi anaerobi.</a:t>
            </a:r>
            <a:endParaRPr lang="en-US" sz="2000" dirty="0">
              <a:effectLst/>
            </a:endParaRPr>
          </a:p>
          <a:p>
            <a:r>
              <a:rPr lang="ro-RO" sz="2000" dirty="0">
                <a:effectLst/>
              </a:rPr>
              <a:t>Exista 3 forme distincte de actinomicoza : </a:t>
            </a:r>
            <a:endParaRPr lang="en-US" sz="2000" dirty="0">
              <a:effectLst/>
            </a:endParaRPr>
          </a:p>
          <a:p>
            <a:pPr>
              <a:buFont typeface="Wingdings" pitchFamily="2" charset="2"/>
              <a:buChar char="Ø"/>
            </a:pPr>
            <a:r>
              <a:rPr lang="ro-RO" sz="2000" dirty="0">
                <a:effectLst/>
              </a:rPr>
              <a:t>- actinomicoza </a:t>
            </a:r>
            <a:r>
              <a:rPr lang="ro-RO" sz="2000" dirty="0" err="1">
                <a:effectLst/>
              </a:rPr>
              <a:t>cervico-facială</a:t>
            </a:r>
            <a:r>
              <a:rPr lang="ro-RO" sz="2000" dirty="0">
                <a:effectLst/>
              </a:rPr>
              <a:t> (50%)</a:t>
            </a:r>
            <a:endParaRPr lang="en-US" sz="2000" dirty="0">
              <a:effectLst/>
            </a:endParaRPr>
          </a:p>
          <a:p>
            <a:pPr>
              <a:buFont typeface="Wingdings" pitchFamily="2" charset="2"/>
              <a:buChar char="Ø"/>
            </a:pPr>
            <a:r>
              <a:rPr lang="ro-RO" sz="2000" dirty="0">
                <a:effectLst/>
              </a:rPr>
              <a:t>- actinomicoza </a:t>
            </a:r>
            <a:r>
              <a:rPr lang="ro-RO" sz="2000" dirty="0" err="1">
                <a:effectLst/>
              </a:rPr>
              <a:t>toraco-pulmonară</a:t>
            </a:r>
            <a:r>
              <a:rPr lang="ro-RO" sz="2000" dirty="0">
                <a:effectLst/>
              </a:rPr>
              <a:t> (30%)</a:t>
            </a:r>
            <a:endParaRPr lang="en-US" sz="2000" dirty="0">
              <a:effectLst/>
            </a:endParaRPr>
          </a:p>
          <a:p>
            <a:pPr>
              <a:buFont typeface="Wingdings" pitchFamily="2" charset="2"/>
              <a:buChar char="Ø"/>
            </a:pPr>
            <a:r>
              <a:rPr lang="ro-RO" sz="2000" dirty="0">
                <a:effectLst/>
              </a:rPr>
              <a:t>- actinomicoza </a:t>
            </a:r>
            <a:r>
              <a:rPr lang="ro-RO" sz="2000" dirty="0" err="1">
                <a:effectLst/>
              </a:rPr>
              <a:t>abdomino-pelvină</a:t>
            </a:r>
            <a:r>
              <a:rPr lang="ro-RO" sz="2000" dirty="0">
                <a:effectLst/>
              </a:rPr>
              <a:t> (20%).</a:t>
            </a:r>
            <a:endParaRPr lang="en-US" sz="2000" dirty="0">
              <a:effectLst/>
            </a:endParaRPr>
          </a:p>
          <a:p>
            <a:pPr>
              <a:buFont typeface="Wingdings" pitchFamily="2" charset="2"/>
              <a:buChar char="Ø"/>
            </a:pPr>
            <a:r>
              <a:rPr lang="vi-VN" sz="2000" dirty="0"/>
              <a:t>Actinomicoză cutanată</a:t>
            </a:r>
          </a:p>
          <a:p>
            <a:pPr>
              <a:buFont typeface="Wingdings" pitchFamily="2" charset="2"/>
              <a:buChar char="Ø"/>
            </a:pPr>
            <a:endParaRPr lang="en-US" sz="20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081753"/>
            <a:ext cx="1517650"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267200"/>
            <a:ext cx="193167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655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ro-RO" altLang="en-US"/>
              <a:t>Actinomicoza pulmonară</a:t>
            </a:r>
            <a:endParaRPr lang="en-US" altLang="en-US"/>
          </a:p>
        </p:txBody>
      </p:sp>
      <p:sp>
        <p:nvSpPr>
          <p:cNvPr id="61443" name="Rectangle 3"/>
          <p:cNvSpPr>
            <a:spLocks noGrp="1" noChangeArrowheads="1"/>
          </p:cNvSpPr>
          <p:nvPr>
            <p:ph type="body" sz="half" idx="2"/>
          </p:nvPr>
        </p:nvSpPr>
        <p:spPr>
          <a:xfrm>
            <a:off x="4648200" y="1981200"/>
            <a:ext cx="4495800" cy="4495800"/>
          </a:xfrm>
        </p:spPr>
        <p:txBody>
          <a:bodyPr>
            <a:normAutofit/>
          </a:bodyPr>
          <a:lstStyle/>
          <a:p>
            <a:pPr marL="420624" indent="-384048" fontAlgn="auto">
              <a:lnSpc>
                <a:spcPct val="90000"/>
              </a:lnSpc>
              <a:spcAft>
                <a:spcPts val="0"/>
              </a:spcAft>
              <a:buFont typeface="Wingdings 2"/>
              <a:buChar char=""/>
              <a:defRPr/>
            </a:pPr>
            <a:r>
              <a:rPr lang="en-US" altLang="en-US" sz="2000" dirty="0"/>
              <a:t>15% </a:t>
            </a:r>
            <a:r>
              <a:rPr lang="ro-RO" altLang="en-US" sz="2000" dirty="0"/>
              <a:t>din infecţiile cu </a:t>
            </a:r>
            <a:r>
              <a:rPr lang="ro-RO" altLang="en-US" sz="2000" dirty="0" err="1"/>
              <a:t>Actinomyces</a:t>
            </a:r>
            <a:endParaRPr lang="ro-RO" altLang="en-US" sz="2000" dirty="0"/>
          </a:p>
          <a:p>
            <a:pPr marL="420624" indent="-384048" fontAlgn="auto">
              <a:lnSpc>
                <a:spcPct val="90000"/>
              </a:lnSpc>
              <a:spcAft>
                <a:spcPts val="0"/>
              </a:spcAft>
              <a:buFont typeface="Wingdings 2"/>
              <a:buChar char=""/>
              <a:defRPr/>
            </a:pPr>
            <a:r>
              <a:rPr lang="ro-RO" altLang="en-US" sz="2000" dirty="0"/>
              <a:t>Se produce prin aspiraţia germenilor din </a:t>
            </a:r>
            <a:r>
              <a:rPr lang="ro-RO" altLang="en-US" sz="2000" dirty="0" err="1"/>
              <a:t>orofaringe</a:t>
            </a:r>
            <a:endParaRPr lang="ro-RO" altLang="en-US" sz="2000" dirty="0"/>
          </a:p>
          <a:p>
            <a:pPr marL="420624" indent="-384048" fontAlgn="auto">
              <a:lnSpc>
                <a:spcPct val="90000"/>
              </a:lnSpc>
              <a:spcAft>
                <a:spcPts val="0"/>
              </a:spcAft>
              <a:buFont typeface="Wingdings 2"/>
              <a:buChar char=""/>
              <a:defRPr/>
            </a:pPr>
            <a:r>
              <a:rPr lang="ro-RO" altLang="en-US" sz="2000" dirty="0"/>
              <a:t>Este lent progresivă, către plămâni şi pleură</a:t>
            </a:r>
          </a:p>
          <a:p>
            <a:pPr marL="420624" indent="-384048" fontAlgn="auto">
              <a:lnSpc>
                <a:spcPct val="90000"/>
              </a:lnSpc>
              <a:spcAft>
                <a:spcPts val="0"/>
              </a:spcAft>
              <a:buFont typeface="Wingdings 2"/>
              <a:buChar char=""/>
              <a:defRPr/>
            </a:pPr>
            <a:r>
              <a:rPr lang="ro-RO" altLang="en-US" sz="2000" dirty="0"/>
              <a:t>Simptome: durere toracică, hemoptizii,  febră, pierdere în greutate</a:t>
            </a:r>
          </a:p>
          <a:p>
            <a:pPr marL="420624" indent="-384048" fontAlgn="auto">
              <a:lnSpc>
                <a:spcPct val="90000"/>
              </a:lnSpc>
              <a:spcAft>
                <a:spcPts val="0"/>
              </a:spcAft>
              <a:buFont typeface="Wingdings 2"/>
              <a:buChar char=""/>
              <a:defRPr/>
            </a:pPr>
            <a:r>
              <a:rPr lang="ro-RO" altLang="en-US" sz="2000" dirty="0"/>
              <a:t>Poate fi confundată cu cancerul pulmonar</a:t>
            </a:r>
            <a:endParaRPr lang="en-US" altLang="en-US" sz="2000" dirty="0"/>
          </a:p>
        </p:txBody>
      </p:sp>
      <p:pic>
        <p:nvPicPr>
          <p:cNvPr id="36868" name="Picture 4"/>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0" y="1757363"/>
            <a:ext cx="4724400" cy="4262437"/>
          </a:xfrm>
        </p:spPr>
      </p:pic>
    </p:spTree>
    <p:extLst>
      <p:ext uri="{BB962C8B-B14F-4D97-AF65-F5344CB8AC3E}">
        <p14:creationId xmlns:p14="http://schemas.microsoft.com/office/powerpoint/2010/main" val="1347483678"/>
      </p:ext>
    </p:extLst>
  </p:cSld>
  <p:clrMapOvr>
    <a:masterClrMapping/>
  </p:clrMapOvr>
  <p:transition spd="med">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457172" y="1605033"/>
            <a:ext cx="8228763" cy="3977067"/>
          </a:xfrm>
          <a:prstGeom prst="rect">
            <a:avLst/>
          </a:prstGeom>
          <a:noFill/>
          <a:ln>
            <a:noFill/>
          </a:ln>
        </p:spPr>
        <p:txBody>
          <a:bodyPr lIns="0" tIns="0" rIns="0" bIns="0" anchor="ctr"/>
          <a:lstStyle/>
          <a:p>
            <a:pPr algn="ctr"/>
            <a:endParaRPr sz="1633"/>
          </a:p>
        </p:txBody>
      </p:sp>
      <p:sp>
        <p:nvSpPr>
          <p:cNvPr id="2" name="Title 1"/>
          <p:cNvSpPr>
            <a:spLocks noGrp="1"/>
          </p:cNvSpPr>
          <p:nvPr>
            <p:ph type="ctrTitle"/>
          </p:nvPr>
        </p:nvSpPr>
        <p:spPr/>
        <p:txBody>
          <a:bodyPr/>
          <a:lstStyle/>
          <a:p>
            <a:r>
              <a:rPr lang="ro-RO" sz="4898" dirty="0" err="1">
                <a:latin typeface="Arial"/>
              </a:rPr>
              <a:t>Listeria</a:t>
            </a:r>
            <a:endParaRPr lang="en-US" dirty="0"/>
          </a:p>
        </p:txBody>
      </p:sp>
      <p:sp>
        <p:nvSpPr>
          <p:cNvPr id="3" name="Subtitle 2"/>
          <p:cNvSpPr>
            <a:spLocks noGrp="1"/>
          </p:cNvSpPr>
          <p:nvPr>
            <p:ph type="subTitle" idx="1"/>
          </p:nvPr>
        </p:nvSpPr>
        <p:spPr/>
        <p:txBody>
          <a:bodyPr/>
          <a:lstStyle/>
          <a:p>
            <a:endParaRPr lang="en-US"/>
          </a:p>
        </p:txBody>
      </p:sp>
      <p:pic>
        <p:nvPicPr>
          <p:cNvPr id="6" name="Picture 2" descr="http://www.cdc.gov/media/dpk/2013/images/vitalSigns/listeria/img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823464"/>
            <a:ext cx="3977280" cy="298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62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928670"/>
            <a:ext cx="8229600" cy="5324492"/>
          </a:xfrm>
        </p:spPr>
        <p:txBody>
          <a:bodyPr>
            <a:normAutofit fontScale="70000" lnSpcReduction="20000"/>
          </a:bodyPr>
          <a:lstStyle/>
          <a:p>
            <a:pPr algn="ctr">
              <a:buNone/>
            </a:pPr>
            <a:r>
              <a:rPr lang="en-US" sz="2800" b="1" dirty="0"/>
              <a:t>BACTERIILE ANAEROBE NESPORULATE</a:t>
            </a:r>
          </a:p>
          <a:p>
            <a:pPr algn="ctr">
              <a:buNone/>
            </a:pPr>
            <a:endParaRPr lang="en-US" sz="3200" b="1" dirty="0"/>
          </a:p>
          <a:p>
            <a:r>
              <a:rPr lang="en-US" sz="2800" dirty="0" err="1"/>
              <a:t>Bacteriile</a:t>
            </a:r>
            <a:r>
              <a:rPr lang="en-US" sz="2800" dirty="0"/>
              <a:t> anaerobe </a:t>
            </a:r>
            <a:r>
              <a:rPr lang="en-US" sz="2800" dirty="0" err="1"/>
              <a:t>nesporulate</a:t>
            </a:r>
            <a:r>
              <a:rPr lang="en-US" sz="2800" dirty="0"/>
              <a:t> (</a:t>
            </a:r>
            <a:r>
              <a:rPr lang="en-US" sz="2800" dirty="0" err="1"/>
              <a:t>endogene</a:t>
            </a:r>
            <a:r>
              <a:rPr lang="en-US" sz="2800" dirty="0"/>
              <a:t>, </a:t>
            </a:r>
            <a:r>
              <a:rPr lang="en-US" sz="2800" dirty="0" err="1"/>
              <a:t>netoxigene</a:t>
            </a:r>
            <a:r>
              <a:rPr lang="en-US" sz="2800" b="1" dirty="0"/>
              <a:t>)</a:t>
            </a:r>
            <a:r>
              <a:rPr lang="en-US" sz="2800" dirty="0"/>
              <a:t> </a:t>
            </a:r>
            <a:r>
              <a:rPr lang="en-US" sz="2800" dirty="0" err="1"/>
              <a:t>reprezintă</a:t>
            </a:r>
            <a:r>
              <a:rPr lang="en-US" sz="2800" dirty="0"/>
              <a:t> un </a:t>
            </a:r>
            <a:r>
              <a:rPr lang="en-US" sz="2800" b="1" i="1" dirty="0" err="1"/>
              <a:t>grup</a:t>
            </a:r>
            <a:r>
              <a:rPr lang="en-US" sz="2800" b="1" i="1" dirty="0"/>
              <a:t> vast de </a:t>
            </a:r>
            <a:r>
              <a:rPr lang="en-US" sz="2800" b="1" i="1" dirty="0" err="1"/>
              <a:t>microorganisme</a:t>
            </a:r>
            <a:r>
              <a:rPr lang="en-US" sz="2800" dirty="0"/>
              <a:t>, </a:t>
            </a:r>
            <a:r>
              <a:rPr lang="en-US" sz="2800" dirty="0" err="1"/>
              <a:t>aparţinând</a:t>
            </a:r>
            <a:r>
              <a:rPr lang="en-US" sz="2800" dirty="0"/>
              <a:t> din </a:t>
            </a:r>
            <a:r>
              <a:rPr lang="en-US" sz="2800" dirty="0" err="1"/>
              <a:t>punct</a:t>
            </a:r>
            <a:r>
              <a:rPr lang="en-US" sz="2800" dirty="0"/>
              <a:t> de </a:t>
            </a:r>
            <a:r>
              <a:rPr lang="en-US" sz="2800" dirty="0" err="1"/>
              <a:t>vedere</a:t>
            </a:r>
            <a:r>
              <a:rPr lang="en-US" sz="2800" dirty="0"/>
              <a:t> taxonomic la </a:t>
            </a:r>
            <a:r>
              <a:rPr lang="en-US" sz="2800" dirty="0" err="1"/>
              <a:t>familii</a:t>
            </a:r>
            <a:r>
              <a:rPr lang="en-US" sz="2800" dirty="0"/>
              <a:t>, </a:t>
            </a:r>
            <a:r>
              <a:rPr lang="en-US" sz="2800" dirty="0" err="1"/>
              <a:t>genuri</a:t>
            </a:r>
            <a:r>
              <a:rPr lang="en-US" sz="2800" dirty="0"/>
              <a:t> </a:t>
            </a:r>
            <a:r>
              <a:rPr lang="en-US" sz="2800" dirty="0" err="1"/>
              <a:t>şi</a:t>
            </a:r>
            <a:r>
              <a:rPr lang="en-US" sz="2800" dirty="0"/>
              <a:t> </a:t>
            </a:r>
            <a:r>
              <a:rPr lang="en-US" sz="2800" dirty="0" err="1"/>
              <a:t>specii</a:t>
            </a:r>
            <a:r>
              <a:rPr lang="en-US" sz="2800" dirty="0"/>
              <a:t> </a:t>
            </a:r>
            <a:r>
              <a:rPr lang="en-US" sz="2800" dirty="0" err="1"/>
              <a:t>diferite</a:t>
            </a:r>
            <a:r>
              <a:rPr lang="en-US" sz="2800" dirty="0"/>
              <a:t>, </a:t>
            </a:r>
            <a:r>
              <a:rPr lang="en-US" sz="2800" dirty="0" err="1"/>
              <a:t>având</a:t>
            </a:r>
            <a:r>
              <a:rPr lang="en-US" sz="2800" dirty="0"/>
              <a:t> </a:t>
            </a:r>
            <a:r>
              <a:rPr lang="en-US" sz="2800" dirty="0" err="1"/>
              <a:t>caracterul</a:t>
            </a:r>
            <a:r>
              <a:rPr lang="en-US" sz="2800" dirty="0"/>
              <a:t> </a:t>
            </a:r>
            <a:r>
              <a:rPr lang="en-US" sz="2800" dirty="0" err="1"/>
              <a:t>comun</a:t>
            </a:r>
            <a:r>
              <a:rPr lang="en-US" sz="2800" dirty="0"/>
              <a:t> de a </a:t>
            </a:r>
            <a:r>
              <a:rPr lang="en-US" sz="2800" b="1" i="1" dirty="0" err="1"/>
              <a:t>necesita</a:t>
            </a:r>
            <a:r>
              <a:rPr lang="en-US" sz="2800" b="1" i="1" dirty="0"/>
              <a:t> </a:t>
            </a:r>
            <a:r>
              <a:rPr lang="en-US" sz="2800" b="1" i="1" dirty="0" err="1"/>
              <a:t>condiţii</a:t>
            </a:r>
            <a:r>
              <a:rPr lang="en-US" sz="2800" b="1" i="1" dirty="0"/>
              <a:t> de </a:t>
            </a:r>
            <a:r>
              <a:rPr lang="en-US" sz="2800" b="1" i="1" dirty="0" err="1"/>
              <a:t>anaerobioză</a:t>
            </a:r>
            <a:r>
              <a:rPr lang="en-US" sz="2800" dirty="0"/>
              <a:t>, </a:t>
            </a:r>
            <a:r>
              <a:rPr lang="en-US" sz="2800" dirty="0" err="1"/>
              <a:t>atât</a:t>
            </a:r>
            <a:r>
              <a:rPr lang="en-US" sz="2800" dirty="0"/>
              <a:t> </a:t>
            </a:r>
            <a:r>
              <a:rPr lang="ro-RO" sz="2800" dirty="0"/>
              <a:t>î</a:t>
            </a:r>
            <a:r>
              <a:rPr lang="en-US" sz="2800" dirty="0"/>
              <a:t>n </a:t>
            </a:r>
            <a:r>
              <a:rPr lang="en-US" sz="2800" dirty="0" err="1"/>
              <a:t>mediu</a:t>
            </a:r>
            <a:r>
              <a:rPr lang="en-US" sz="2800" dirty="0"/>
              <a:t> natural, </a:t>
            </a:r>
            <a:r>
              <a:rPr lang="en-US" sz="2800" dirty="0" err="1"/>
              <a:t>cât</a:t>
            </a:r>
            <a:r>
              <a:rPr lang="en-US" sz="2800" dirty="0"/>
              <a:t> </a:t>
            </a:r>
            <a:r>
              <a:rPr lang="en-US" sz="2800" dirty="0" err="1"/>
              <a:t>şi</a:t>
            </a:r>
            <a:r>
              <a:rPr lang="en-US" sz="2800" dirty="0"/>
              <a:t> </a:t>
            </a:r>
            <a:r>
              <a:rPr lang="en-US" sz="2800" dirty="0" err="1"/>
              <a:t>pentru</a:t>
            </a:r>
            <a:r>
              <a:rPr lang="en-US" sz="2800" dirty="0"/>
              <a:t> </a:t>
            </a:r>
            <a:r>
              <a:rPr lang="en-US" sz="2800" dirty="0" err="1"/>
              <a:t>cultivarea</a:t>
            </a:r>
            <a:r>
              <a:rPr lang="en-US" sz="2800" dirty="0"/>
              <a:t> </a:t>
            </a:r>
            <a:r>
              <a:rPr lang="en-US" sz="2800" i="1" dirty="0"/>
              <a:t>in vitro</a:t>
            </a:r>
            <a:r>
              <a:rPr lang="en-US" sz="2800" dirty="0"/>
              <a:t>. </a:t>
            </a:r>
            <a:endParaRPr lang="en-US" sz="3200" dirty="0"/>
          </a:p>
          <a:p>
            <a:pPr>
              <a:buNone/>
            </a:pPr>
            <a:r>
              <a:rPr lang="en-US" sz="2800" dirty="0"/>
              <a:t> </a:t>
            </a:r>
            <a:endParaRPr lang="en-US" sz="3200" dirty="0"/>
          </a:p>
          <a:p>
            <a:r>
              <a:rPr lang="fr-FR" sz="2800" b="1" dirty="0"/>
              <a:t>GENURI ŞI SPECII </a:t>
            </a:r>
            <a:endParaRPr lang="en-US" sz="3200" dirty="0"/>
          </a:p>
          <a:p>
            <a:r>
              <a:rPr lang="fr-FR" sz="2800" b="1" dirty="0" err="1"/>
              <a:t>Coci</a:t>
            </a:r>
            <a:r>
              <a:rPr lang="fr-FR" sz="2800" dirty="0"/>
              <a:t>:</a:t>
            </a:r>
            <a:endParaRPr lang="en-US" sz="3200" dirty="0"/>
          </a:p>
          <a:p>
            <a:pPr lvl="1"/>
            <a:r>
              <a:rPr lang="fr-FR" dirty="0"/>
              <a:t>Gram </a:t>
            </a:r>
            <a:r>
              <a:rPr lang="fr-FR" dirty="0" err="1"/>
              <a:t>pozitivi</a:t>
            </a:r>
            <a:r>
              <a:rPr lang="ro-RO" dirty="0"/>
              <a:t>: </a:t>
            </a:r>
            <a:r>
              <a:rPr lang="fr-FR" i="1" dirty="0" err="1"/>
              <a:t>genul</a:t>
            </a:r>
            <a:r>
              <a:rPr lang="fr-FR" b="1" i="1" dirty="0"/>
              <a:t> </a:t>
            </a:r>
            <a:r>
              <a:rPr lang="fr-FR" b="1" i="1" dirty="0" err="1"/>
              <a:t>Peptococcus</a:t>
            </a:r>
            <a:r>
              <a:rPr lang="fr-FR" dirty="0"/>
              <a:t>-</a:t>
            </a:r>
            <a:r>
              <a:rPr lang="fr-FR" dirty="0" err="1"/>
              <a:t>stafilococi</a:t>
            </a:r>
            <a:r>
              <a:rPr lang="fr-FR" dirty="0"/>
              <a:t> </a:t>
            </a:r>
            <a:r>
              <a:rPr lang="fr-FR" dirty="0" err="1"/>
              <a:t>anaerobi</a:t>
            </a:r>
            <a:r>
              <a:rPr lang="fr-FR" dirty="0"/>
              <a:t>; </a:t>
            </a:r>
            <a:r>
              <a:rPr lang="fr-FR" i="1" dirty="0" err="1"/>
              <a:t>genul</a:t>
            </a:r>
            <a:r>
              <a:rPr lang="fr-FR" dirty="0"/>
              <a:t> </a:t>
            </a:r>
            <a:r>
              <a:rPr lang="fr-FR" b="1" i="1" dirty="0" err="1"/>
              <a:t>Peptostreptococcus</a:t>
            </a:r>
            <a:r>
              <a:rPr lang="fr-FR" dirty="0"/>
              <a:t>-</a:t>
            </a:r>
            <a:r>
              <a:rPr lang="fr-FR" dirty="0" err="1"/>
              <a:t>streptococi</a:t>
            </a:r>
            <a:r>
              <a:rPr lang="fr-FR" dirty="0"/>
              <a:t> </a:t>
            </a:r>
            <a:r>
              <a:rPr lang="fr-FR" dirty="0" err="1"/>
              <a:t>anaerobi</a:t>
            </a:r>
            <a:r>
              <a:rPr lang="fr-FR" dirty="0"/>
              <a:t>;</a:t>
            </a:r>
            <a:endParaRPr lang="en-US" sz="2800" dirty="0"/>
          </a:p>
          <a:p>
            <a:pPr lvl="1"/>
            <a:r>
              <a:rPr lang="fr-FR" dirty="0"/>
              <a:t>Gram </a:t>
            </a:r>
            <a:r>
              <a:rPr lang="fr-FR" dirty="0" err="1"/>
              <a:t>negativi</a:t>
            </a:r>
            <a:r>
              <a:rPr lang="fr-FR" dirty="0"/>
              <a:t>:</a:t>
            </a:r>
            <a:r>
              <a:rPr lang="fr-FR" b="1" dirty="0"/>
              <a:t> </a:t>
            </a:r>
            <a:r>
              <a:rPr lang="fr-FR" i="1" dirty="0" err="1"/>
              <a:t>genul</a:t>
            </a:r>
            <a:r>
              <a:rPr lang="fr-FR" b="1" i="1" dirty="0"/>
              <a:t> </a:t>
            </a:r>
            <a:r>
              <a:rPr lang="fr-FR" b="1" i="1" dirty="0" err="1"/>
              <a:t>Veillonella</a:t>
            </a:r>
            <a:r>
              <a:rPr lang="fr-FR" dirty="0"/>
              <a:t>.</a:t>
            </a:r>
            <a:endParaRPr lang="en-US" sz="2800" dirty="0"/>
          </a:p>
          <a:p>
            <a:r>
              <a:rPr lang="en-US" sz="2800" b="1" dirty="0" err="1"/>
              <a:t>Bacili</a:t>
            </a:r>
            <a:r>
              <a:rPr lang="en-US" sz="2800" dirty="0"/>
              <a:t>:</a:t>
            </a:r>
            <a:endParaRPr lang="en-US" sz="3200" dirty="0"/>
          </a:p>
          <a:p>
            <a:pPr lvl="1"/>
            <a:r>
              <a:rPr lang="en-US" dirty="0"/>
              <a:t>Gram </a:t>
            </a:r>
            <a:r>
              <a:rPr lang="en-US" dirty="0" err="1"/>
              <a:t>pozitivi</a:t>
            </a:r>
            <a:r>
              <a:rPr lang="en-US" dirty="0"/>
              <a:t>: </a:t>
            </a:r>
            <a:r>
              <a:rPr lang="en-US" i="1" dirty="0" err="1"/>
              <a:t>genul</a:t>
            </a:r>
            <a:r>
              <a:rPr lang="en-US" b="1" i="1" dirty="0"/>
              <a:t> </a:t>
            </a:r>
            <a:r>
              <a:rPr lang="en-US" b="1" i="1" dirty="0" err="1"/>
              <a:t>Biphidobacter</a:t>
            </a:r>
            <a:r>
              <a:rPr lang="en-US" dirty="0"/>
              <a:t>; </a:t>
            </a:r>
            <a:r>
              <a:rPr lang="en-US" i="1" dirty="0" err="1"/>
              <a:t>genul</a:t>
            </a:r>
            <a:r>
              <a:rPr lang="en-US" b="1" dirty="0"/>
              <a:t> </a:t>
            </a:r>
            <a:r>
              <a:rPr lang="en-US" b="1" i="1" dirty="0" err="1"/>
              <a:t>Lactobacilus</a:t>
            </a:r>
            <a:r>
              <a:rPr lang="en-US" dirty="0" err="1"/>
              <a:t>;Actynomices</a:t>
            </a:r>
            <a:endParaRPr lang="en-US" sz="2800" dirty="0"/>
          </a:p>
          <a:p>
            <a:pPr lvl="1"/>
            <a:r>
              <a:rPr lang="fr-FR" dirty="0"/>
              <a:t>Gram </a:t>
            </a:r>
            <a:r>
              <a:rPr lang="fr-FR" dirty="0" err="1"/>
              <a:t>negativi</a:t>
            </a:r>
            <a:r>
              <a:rPr lang="fr-FR" dirty="0"/>
              <a:t>: </a:t>
            </a:r>
            <a:r>
              <a:rPr lang="fr-FR" i="1" dirty="0" err="1"/>
              <a:t>genul</a:t>
            </a:r>
            <a:r>
              <a:rPr lang="fr-FR" b="1" i="1" dirty="0"/>
              <a:t> </a:t>
            </a:r>
            <a:r>
              <a:rPr lang="fr-FR" b="1" i="1" dirty="0" err="1"/>
              <a:t>Bacteroides</a:t>
            </a:r>
            <a:r>
              <a:rPr lang="fr-FR" b="1" dirty="0"/>
              <a:t> </a:t>
            </a:r>
            <a:r>
              <a:rPr lang="fr-FR" dirty="0"/>
              <a:t>(</a:t>
            </a:r>
            <a:r>
              <a:rPr lang="fr-FR" dirty="0" err="1"/>
              <a:t>specii</a:t>
            </a:r>
            <a:r>
              <a:rPr lang="fr-FR" dirty="0"/>
              <a:t>: B. </a:t>
            </a:r>
            <a:r>
              <a:rPr lang="fr-FR" dirty="0" err="1"/>
              <a:t>fragilis</a:t>
            </a:r>
            <a:r>
              <a:rPr lang="fr-FR" dirty="0"/>
              <a:t>, B. </a:t>
            </a:r>
            <a:r>
              <a:rPr lang="fr-FR" dirty="0" err="1"/>
              <a:t>melaninogenicus</a:t>
            </a:r>
            <a:r>
              <a:rPr lang="fr-FR" dirty="0"/>
              <a:t>); </a:t>
            </a:r>
            <a:r>
              <a:rPr lang="en-US" i="1" dirty="0" err="1"/>
              <a:t>genul</a:t>
            </a:r>
            <a:r>
              <a:rPr lang="en-US" b="1" i="1" dirty="0"/>
              <a:t> </a:t>
            </a:r>
            <a:r>
              <a:rPr lang="en-US" b="1" i="1" dirty="0" err="1"/>
              <a:t>Fusobacterium</a:t>
            </a:r>
            <a:r>
              <a:rPr lang="en-US" b="1" dirty="0"/>
              <a:t> </a:t>
            </a:r>
            <a:r>
              <a:rPr lang="en-US" dirty="0"/>
              <a:t>(</a:t>
            </a:r>
            <a:r>
              <a:rPr lang="en-US" dirty="0" err="1"/>
              <a:t>specii</a:t>
            </a:r>
            <a:r>
              <a:rPr lang="en-US" dirty="0"/>
              <a:t>: F. </a:t>
            </a:r>
            <a:r>
              <a:rPr lang="en-US" dirty="0" err="1"/>
              <a:t>necrophorum</a:t>
            </a:r>
            <a:r>
              <a:rPr lang="en-US" dirty="0"/>
              <a:t>, F. </a:t>
            </a:r>
            <a:r>
              <a:rPr lang="en-US" dirty="0" err="1"/>
              <a:t>nucleatum</a:t>
            </a:r>
            <a:r>
              <a:rPr lang="en-US" dirty="0"/>
              <a:t>, F. </a:t>
            </a:r>
            <a:r>
              <a:rPr lang="en-US" dirty="0" err="1"/>
              <a:t>varium</a:t>
            </a:r>
            <a:r>
              <a:rPr lang="en-US" dirty="0"/>
              <a:t>).</a:t>
            </a:r>
            <a:endParaRPr lang="en-US" sz="2800" dirty="0"/>
          </a:p>
          <a:p>
            <a:r>
              <a:rPr lang="en-US" sz="2800" b="1" dirty="0" err="1"/>
              <a:t>Spirili</a:t>
            </a:r>
            <a:r>
              <a:rPr lang="en-US" sz="2800" dirty="0"/>
              <a:t>:</a:t>
            </a:r>
            <a:endParaRPr lang="en-US" sz="3200" dirty="0"/>
          </a:p>
          <a:p>
            <a:pPr lvl="1"/>
            <a:r>
              <a:rPr lang="fr-FR" i="1" dirty="0" err="1"/>
              <a:t>genul</a:t>
            </a:r>
            <a:r>
              <a:rPr lang="fr-FR" i="1" dirty="0"/>
              <a:t> </a:t>
            </a:r>
            <a:r>
              <a:rPr lang="fr-FR" b="1" i="1" dirty="0" err="1"/>
              <a:t>Borrelia</a:t>
            </a:r>
            <a:r>
              <a:rPr lang="fr-FR" dirty="0"/>
              <a:t> (</a:t>
            </a:r>
            <a:r>
              <a:rPr lang="fr-FR" dirty="0" err="1"/>
              <a:t>cu</a:t>
            </a:r>
            <a:r>
              <a:rPr lang="fr-FR" dirty="0"/>
              <a:t> </a:t>
            </a:r>
            <a:r>
              <a:rPr lang="fr-FR" dirty="0" err="1"/>
              <a:t>specia</a:t>
            </a:r>
            <a:r>
              <a:rPr lang="fr-FR" dirty="0"/>
              <a:t> </a:t>
            </a:r>
            <a:r>
              <a:rPr lang="fr-FR" dirty="0" err="1"/>
              <a:t>Borrelia</a:t>
            </a:r>
            <a:r>
              <a:rPr lang="fr-FR" dirty="0"/>
              <a:t> </a:t>
            </a:r>
            <a:r>
              <a:rPr lang="fr-FR" dirty="0" err="1"/>
              <a:t>vincenti</a:t>
            </a:r>
            <a:r>
              <a:rPr lang="fr-FR" dirty="0"/>
              <a:t>).</a:t>
            </a:r>
            <a:endParaRPr lang="en-US" sz="2800"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Taxonomie. Habitat</a:t>
            </a:r>
            <a:endParaRPr lang="en-US" dirty="0"/>
          </a:p>
        </p:txBody>
      </p:sp>
      <p:sp>
        <p:nvSpPr>
          <p:cNvPr id="3" name="Content Placeholder 2"/>
          <p:cNvSpPr>
            <a:spLocks noGrp="1"/>
          </p:cNvSpPr>
          <p:nvPr>
            <p:ph idx="1"/>
          </p:nvPr>
        </p:nvSpPr>
        <p:spPr/>
        <p:txBody>
          <a:bodyPr>
            <a:normAutofit fontScale="85000" lnSpcReduction="20000"/>
          </a:bodyPr>
          <a:lstStyle/>
          <a:p>
            <a:r>
              <a:rPr lang="ro-RO"/>
              <a:t>Taxonomie</a:t>
            </a:r>
          </a:p>
          <a:p>
            <a:pPr lvl="1"/>
            <a:r>
              <a:rPr lang="ro-RO"/>
              <a:t>Numele vine de la pionierul chirurgiei sterile, Joseph Lister.</a:t>
            </a:r>
          </a:p>
          <a:p>
            <a:pPr lvl="1"/>
            <a:r>
              <a:rPr lang="ro-RO"/>
              <a:t>Încrengătura Firmicutes </a:t>
            </a:r>
            <a:r>
              <a:rPr lang="ro-RO">
                <a:sym typeface="Wingdings" panose="05000000000000000000" pitchFamily="2" charset="2"/>
              </a:rPr>
              <a:t> clasa Bacilli  Ordinul Bacillales  Familia Listeriaceae  Genul Listeria</a:t>
            </a:r>
            <a:endParaRPr lang="ro-RO"/>
          </a:p>
          <a:p>
            <a:pPr lvl="1"/>
            <a:r>
              <a:rPr lang="ro-RO"/>
              <a:t>Genul Listeria conține 10 specii, fiecare cu câte 2 subspecii. </a:t>
            </a:r>
          </a:p>
          <a:p>
            <a:r>
              <a:rPr lang="ro-RO"/>
              <a:t>Habitat</a:t>
            </a:r>
            <a:r>
              <a:rPr lang="en-US"/>
              <a:t>:</a:t>
            </a:r>
          </a:p>
          <a:p>
            <a:pPr lvl="1"/>
            <a:r>
              <a:rPr lang="ro-RO"/>
              <a:t>Sol și vegetație:</a:t>
            </a:r>
            <a:endParaRPr lang="en-US"/>
          </a:p>
          <a:p>
            <a:pPr lvl="2"/>
            <a:r>
              <a:rPr lang="ro-RO"/>
              <a:t>Iarbă proaspăt cosită</a:t>
            </a:r>
            <a:endParaRPr lang="en-US"/>
          </a:p>
          <a:p>
            <a:pPr lvl="2"/>
            <a:r>
              <a:rPr lang="ro-RO"/>
              <a:t>Iarbă umedă</a:t>
            </a:r>
            <a:endParaRPr lang="en-US"/>
          </a:p>
          <a:p>
            <a:pPr lvl="1"/>
            <a:r>
              <a:rPr lang="ro-RO"/>
              <a:t>Materii f</a:t>
            </a:r>
            <a:r>
              <a:rPr lang="en-US"/>
              <a:t>ecal</a:t>
            </a:r>
            <a:r>
              <a:rPr lang="ro-RO"/>
              <a:t>e (umane și animale</a:t>
            </a:r>
          </a:p>
          <a:p>
            <a:pPr lvl="1"/>
            <a:r>
              <a:rPr lang="en-US"/>
              <a:t> material (uman </a:t>
            </a:r>
            <a:r>
              <a:rPr lang="ro-RO"/>
              <a:t>si </a:t>
            </a:r>
            <a:r>
              <a:rPr lang="en-US"/>
              <a:t>animal)</a:t>
            </a:r>
          </a:p>
          <a:p>
            <a:pPr lvl="2"/>
            <a:r>
              <a:rPr lang="ro-RO"/>
              <a:t>A fost izolată la </a:t>
            </a:r>
            <a:r>
              <a:rPr lang="en-US"/>
              <a:t>2-16%</a:t>
            </a:r>
            <a:r>
              <a:rPr lang="ro-RO"/>
              <a:t> din animalele domestice si salbatice</a:t>
            </a:r>
            <a:endParaRPr lang="en-US"/>
          </a:p>
          <a:p>
            <a:pPr lvl="1"/>
            <a:r>
              <a:rPr lang="ro-RO"/>
              <a:t>Apă poluată</a:t>
            </a:r>
            <a:endParaRPr lang="en-US"/>
          </a:p>
          <a:p>
            <a:pPr lvl="1"/>
            <a:r>
              <a:rPr lang="ro-RO"/>
              <a:t>Fân</a:t>
            </a:r>
            <a:endParaRPr lang="en-US" dirty="0"/>
          </a:p>
        </p:txBody>
      </p:sp>
      <p:pic>
        <p:nvPicPr>
          <p:cNvPr id="5" name="Picture 4" descr="http://www.sigmaaldrich.com/content/dam/sigma-aldrich/articles/microbiology-focus/microbiology-focus0/listeria-a-survivor/figure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29805"/>
            <a:ext cx="2423080" cy="1891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0201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Morfologie</a:t>
            </a:r>
            <a:endParaRPr lang="en-US" dirty="0"/>
          </a:p>
        </p:txBody>
      </p:sp>
      <p:sp>
        <p:nvSpPr>
          <p:cNvPr id="3" name="Content Placeholder 2"/>
          <p:cNvSpPr>
            <a:spLocks noGrp="1"/>
          </p:cNvSpPr>
          <p:nvPr>
            <p:ph idx="1"/>
          </p:nvPr>
        </p:nvSpPr>
        <p:spPr/>
        <p:txBody>
          <a:bodyPr/>
          <a:lstStyle/>
          <a:p>
            <a:r>
              <a:rPr lang="ro-RO" dirty="0"/>
              <a:t>Bacil gram pozitiv, mobil</a:t>
            </a:r>
          </a:p>
          <a:p>
            <a:r>
              <a:rPr lang="en-US" dirty="0"/>
              <a:t>Listeria </a:t>
            </a:r>
            <a:r>
              <a:rPr lang="en-US" dirty="0" err="1"/>
              <a:t>monocytogenes</a:t>
            </a:r>
            <a:r>
              <a:rPr lang="en-US" dirty="0"/>
              <a:t> </a:t>
            </a:r>
            <a:r>
              <a:rPr lang="ro-RO" dirty="0"/>
              <a:t>poate fi identificată prin observarea preparatului proaspăt</a:t>
            </a:r>
          </a:p>
          <a:p>
            <a:r>
              <a:rPr lang="ro-RO" dirty="0"/>
              <a:t>Mobilitate caracteristică – mișcări de rostogolire după incubare la temperatura camerei timp de 1-2 ore în bulion nutritiv</a:t>
            </a:r>
          </a:p>
        </p:txBody>
      </p:sp>
      <p:pic>
        <p:nvPicPr>
          <p:cNvPr id="4" name="Picture 4" descr="flagella"/>
          <p:cNvPicPr>
            <a:picLocks noChangeAspect="1" noChangeArrowheads="1"/>
          </p:cNvPicPr>
          <p:nvPr/>
        </p:nvPicPr>
        <p:blipFill>
          <a:blip r:embed="rId2"/>
          <a:srcRect/>
          <a:stretch>
            <a:fillRect/>
          </a:stretch>
        </p:blipFill>
        <p:spPr bwMode="auto">
          <a:xfrm rot="5400000">
            <a:off x="6630095" y="506662"/>
            <a:ext cx="1858522" cy="2086280"/>
          </a:xfrm>
          <a:prstGeom prst="rect">
            <a:avLst/>
          </a:prstGeom>
          <a:noFill/>
          <a:ln w="9525">
            <a:noFill/>
            <a:miter lim="800000"/>
            <a:headEnd/>
            <a:tailEnd/>
          </a:ln>
        </p:spPr>
      </p:pic>
      <p:pic>
        <p:nvPicPr>
          <p:cNvPr id="1028" name="Picture 4" descr="http://www.foodpoisonjournal.com/files/2015/04/listeri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0479" y="4881167"/>
            <a:ext cx="2428561" cy="16999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fdatraining.wifss.ucdavis.edu/ppts/Listeria/Shape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4580184"/>
            <a:ext cx="2879960" cy="216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836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Caractere de cultură</a:t>
            </a:r>
            <a:endParaRPr lang="en-US" dirty="0"/>
          </a:p>
        </p:txBody>
      </p:sp>
      <p:sp>
        <p:nvSpPr>
          <p:cNvPr id="3" name="Content Placeholder 2"/>
          <p:cNvSpPr>
            <a:spLocks noGrp="1"/>
          </p:cNvSpPr>
          <p:nvPr>
            <p:ph idx="1"/>
          </p:nvPr>
        </p:nvSpPr>
        <p:spPr/>
        <p:txBody>
          <a:bodyPr/>
          <a:lstStyle/>
          <a:p>
            <a:r>
              <a:rPr lang="ro-RO" dirty="0"/>
              <a:t>Nu crește pe mediul </a:t>
            </a:r>
            <a:r>
              <a:rPr lang="ro-RO" dirty="0" err="1"/>
              <a:t>MacConkey</a:t>
            </a:r>
            <a:endParaRPr lang="ro-RO" dirty="0"/>
          </a:p>
          <a:p>
            <a:r>
              <a:rPr lang="ro-RO" dirty="0"/>
              <a:t>Se dezvoltă în bulionul uzual și </a:t>
            </a:r>
            <a:r>
              <a:rPr lang="ro-RO" dirty="0" err="1"/>
              <a:t>îmbogătit</a:t>
            </a:r>
            <a:r>
              <a:rPr lang="ro-RO" dirty="0"/>
              <a:t> (bulion </a:t>
            </a:r>
            <a:r>
              <a:rPr lang="ro-RO" dirty="0" err="1"/>
              <a:t>tioglicolat</a:t>
            </a:r>
            <a:r>
              <a:rPr lang="ro-RO" dirty="0"/>
              <a:t> sau BHI (</a:t>
            </a:r>
            <a:r>
              <a:rPr lang="ro-RO" dirty="0" err="1"/>
              <a:t>Brain</a:t>
            </a:r>
            <a:r>
              <a:rPr lang="ro-RO" dirty="0"/>
              <a:t> </a:t>
            </a:r>
            <a:r>
              <a:rPr lang="ro-RO" dirty="0" err="1"/>
              <a:t>Heart</a:t>
            </a:r>
            <a:r>
              <a:rPr lang="ro-RO" dirty="0"/>
              <a:t> </a:t>
            </a:r>
            <a:r>
              <a:rPr lang="ro-RO" dirty="0" err="1"/>
              <a:t>Infusion</a:t>
            </a:r>
            <a:r>
              <a:rPr lang="ro-RO" dirty="0"/>
              <a:t>)</a:t>
            </a:r>
          </a:p>
          <a:p>
            <a:r>
              <a:rPr lang="ro-RO" dirty="0"/>
              <a:t>Se poate observa motilitatea caracteristică cu creștere în umbrelă pe tuburi cu geloză semisolidă</a:t>
            </a:r>
          </a:p>
          <a:p>
            <a:r>
              <a:rPr lang="ro-RO" dirty="0"/>
              <a:t>Coloniile sunt mici, netede, translucide, umede</a:t>
            </a:r>
          </a:p>
          <a:p>
            <a:r>
              <a:rPr lang="ro-RO" dirty="0"/>
              <a:t>Hemoliza beta pe mediile cu sânge</a:t>
            </a:r>
          </a:p>
          <a:p>
            <a:endParaRPr lang="en-US" dirty="0"/>
          </a:p>
        </p:txBody>
      </p:sp>
    </p:spTree>
    <p:extLst>
      <p:ext uri="{BB962C8B-B14F-4D97-AF65-F5344CB8AC3E}">
        <p14:creationId xmlns:p14="http://schemas.microsoft.com/office/powerpoint/2010/main" val="2017188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Caractere de cultură</a:t>
            </a:r>
            <a:endParaRPr lang="en-US" dirty="0"/>
          </a:p>
        </p:txBody>
      </p:sp>
      <p:pic>
        <p:nvPicPr>
          <p:cNvPr id="5" name="Picture 4"/>
          <p:cNvPicPr>
            <a:picLocks noChangeAspect="1"/>
          </p:cNvPicPr>
          <p:nvPr/>
        </p:nvPicPr>
        <p:blipFill>
          <a:blip r:embed="rId2"/>
          <a:stretch>
            <a:fillRect/>
          </a:stretch>
        </p:blipFill>
        <p:spPr>
          <a:xfrm>
            <a:off x="647476" y="2883708"/>
            <a:ext cx="1935360" cy="1944000"/>
          </a:xfrm>
          <a:prstGeom prst="rect">
            <a:avLst/>
          </a:prstGeom>
        </p:spPr>
      </p:pic>
      <p:sp>
        <p:nvSpPr>
          <p:cNvPr id="6" name="TextBox 5"/>
          <p:cNvSpPr txBox="1"/>
          <p:nvPr/>
        </p:nvSpPr>
        <p:spPr>
          <a:xfrm>
            <a:off x="445252" y="5144509"/>
            <a:ext cx="2339808" cy="343620"/>
          </a:xfrm>
          <a:prstGeom prst="rect">
            <a:avLst/>
          </a:prstGeom>
          <a:noFill/>
        </p:spPr>
        <p:txBody>
          <a:bodyPr wrap="none" rtlCol="0">
            <a:spAutoFit/>
          </a:bodyPr>
          <a:lstStyle/>
          <a:p>
            <a:pPr algn="ctr"/>
            <a:r>
              <a:rPr lang="ro-RO" sz="1633" b="1" dirty="0"/>
              <a:t>Mediu PALMCAR </a:t>
            </a:r>
            <a:r>
              <a:rPr lang="ro-RO" sz="1633" b="1" dirty="0" err="1"/>
              <a:t>agar</a:t>
            </a:r>
            <a:endParaRPr lang="en-US" sz="1633" b="1" dirty="0"/>
          </a:p>
        </p:txBody>
      </p:sp>
      <p:pic>
        <p:nvPicPr>
          <p:cNvPr id="5124" name="Picture 4" descr="http://www.biomerieux-industry.com/sites/industry/files/styles/original/public/alo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559" y="2873124"/>
            <a:ext cx="2102400" cy="213393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93929" y="5228894"/>
            <a:ext cx="1851661" cy="343620"/>
          </a:xfrm>
          <a:prstGeom prst="rect">
            <a:avLst/>
          </a:prstGeom>
          <a:noFill/>
        </p:spPr>
        <p:txBody>
          <a:bodyPr wrap="none" rtlCol="0">
            <a:spAutoFit/>
          </a:bodyPr>
          <a:lstStyle/>
          <a:p>
            <a:pPr algn="ctr"/>
            <a:r>
              <a:rPr lang="ro-RO" sz="1633" b="1" dirty="0"/>
              <a:t>Mediu cromogen</a:t>
            </a:r>
            <a:endParaRPr lang="en-US" sz="1633" b="1" dirty="0"/>
          </a:p>
        </p:txBody>
      </p:sp>
      <p:pic>
        <p:nvPicPr>
          <p:cNvPr id="5126" name="Picture 6" descr="http://www.rapidmicrobiology.com/news_archive/995h96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683" y="2978676"/>
            <a:ext cx="1772928" cy="194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175244" y="5144509"/>
            <a:ext cx="2735814" cy="343620"/>
          </a:xfrm>
          <a:prstGeom prst="rect">
            <a:avLst/>
          </a:prstGeom>
          <a:noFill/>
        </p:spPr>
        <p:txBody>
          <a:bodyPr wrap="none" rtlCol="0">
            <a:spAutoFit/>
          </a:bodyPr>
          <a:lstStyle/>
          <a:p>
            <a:pPr algn="ctr"/>
            <a:r>
              <a:rPr lang="ro-RO" sz="1633" b="1" dirty="0" err="1"/>
              <a:t>Listeria</a:t>
            </a:r>
            <a:r>
              <a:rPr lang="ro-RO" sz="1633" b="1" dirty="0"/>
              <a:t> </a:t>
            </a:r>
            <a:r>
              <a:rPr lang="ro-RO" sz="1633" b="1" dirty="0" err="1"/>
              <a:t>chromogenic</a:t>
            </a:r>
            <a:r>
              <a:rPr lang="ro-RO" sz="1633" b="1" dirty="0"/>
              <a:t> </a:t>
            </a:r>
            <a:r>
              <a:rPr lang="ro-RO" sz="1633" b="1" dirty="0" err="1"/>
              <a:t>agar</a:t>
            </a:r>
            <a:endParaRPr lang="en-US" sz="1633" b="1" dirty="0"/>
          </a:p>
        </p:txBody>
      </p:sp>
    </p:spTree>
    <p:extLst>
      <p:ext uri="{BB962C8B-B14F-4D97-AF65-F5344CB8AC3E}">
        <p14:creationId xmlns:p14="http://schemas.microsoft.com/office/powerpoint/2010/main" val="2381801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Caractere de cultură</a:t>
            </a:r>
            <a:endParaRPr lang="en-US" dirty="0"/>
          </a:p>
        </p:txBody>
      </p:sp>
      <p:pic>
        <p:nvPicPr>
          <p:cNvPr id="6146" name="Picture 2" descr="http://image.slidesharecdn.com/corynebacteriumlisteriaerysipelothrixbacillus-150310090635-conversion-gate01/95/corynebacterium-listeria-erysipelothrixbacillus-28-638.jpg?cb=1425996464"/>
          <p:cNvPicPr>
            <a:picLocks noChangeAspect="1" noChangeArrowheads="1"/>
          </p:cNvPicPr>
          <p:nvPr/>
        </p:nvPicPr>
        <p:blipFill rotWithShape="1">
          <a:blip r:embed="rId2">
            <a:extLst>
              <a:ext uri="{28A0092B-C50C-407E-A947-70E740481C1C}">
                <a14:useLocalDpi xmlns:a14="http://schemas.microsoft.com/office/drawing/2010/main" val="0"/>
              </a:ext>
            </a:extLst>
          </a:blip>
          <a:srcRect l="6514" t="25365" r="7594" b="14509"/>
          <a:stretch/>
        </p:blipFill>
        <p:spPr bwMode="auto">
          <a:xfrm>
            <a:off x="865970" y="2367720"/>
            <a:ext cx="7726800" cy="406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516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Caractere biochimice</a:t>
            </a:r>
            <a:endParaRPr lang="en-US" dirty="0"/>
          </a:p>
        </p:txBody>
      </p:sp>
      <p:sp>
        <p:nvSpPr>
          <p:cNvPr id="7" name="Content Placeholder 6"/>
          <p:cNvSpPr>
            <a:spLocks noGrp="1"/>
          </p:cNvSpPr>
          <p:nvPr>
            <p:ph idx="1"/>
          </p:nvPr>
        </p:nvSpPr>
        <p:spPr>
          <a:xfrm>
            <a:off x="457200" y="1935480"/>
            <a:ext cx="3466728" cy="4805888"/>
          </a:xfrm>
        </p:spPr>
        <p:txBody>
          <a:bodyPr>
            <a:normAutofit fontScale="70000" lnSpcReduction="20000"/>
          </a:bodyPr>
          <a:lstStyle/>
          <a:p>
            <a:r>
              <a:rPr lang="en-US" dirty="0" err="1"/>
              <a:t>Profilul</a:t>
            </a:r>
            <a:r>
              <a:rPr lang="en-US" dirty="0"/>
              <a:t> </a:t>
            </a:r>
            <a:r>
              <a:rPr lang="en-US" dirty="0" err="1"/>
              <a:t>biochimic</a:t>
            </a:r>
            <a:r>
              <a:rPr lang="en-US" dirty="0"/>
              <a:t> de Listeria include: </a:t>
            </a:r>
            <a:endParaRPr lang="ro-RO" dirty="0"/>
          </a:p>
          <a:p>
            <a:pPr lvl="1"/>
            <a:r>
              <a:rPr lang="en-US" dirty="0" err="1"/>
              <a:t>catalază</a:t>
            </a:r>
            <a:r>
              <a:rPr lang="en-US" dirty="0"/>
              <a:t> </a:t>
            </a:r>
            <a:r>
              <a:rPr lang="en-US" dirty="0" err="1"/>
              <a:t>pozitivă</a:t>
            </a:r>
            <a:endParaRPr lang="ro-RO" dirty="0"/>
          </a:p>
          <a:p>
            <a:pPr lvl="1"/>
            <a:r>
              <a:rPr lang="en-US" dirty="0" err="1"/>
              <a:t>oxidază</a:t>
            </a:r>
            <a:r>
              <a:rPr lang="en-US" dirty="0"/>
              <a:t> </a:t>
            </a:r>
            <a:r>
              <a:rPr lang="en-US" dirty="0" err="1"/>
              <a:t>negativă</a:t>
            </a:r>
            <a:endParaRPr lang="ro-RO" dirty="0"/>
          </a:p>
          <a:p>
            <a:pPr lvl="1"/>
            <a:r>
              <a:rPr lang="en-US" dirty="0" err="1"/>
              <a:t>fermentarea</a:t>
            </a:r>
            <a:r>
              <a:rPr lang="en-US" dirty="0"/>
              <a:t> </a:t>
            </a:r>
            <a:r>
              <a:rPr lang="en-US" dirty="0" err="1"/>
              <a:t>carbohidratilor</a:t>
            </a:r>
            <a:r>
              <a:rPr lang="en-US" dirty="0"/>
              <a:t> la </a:t>
            </a:r>
            <a:r>
              <a:rPr lang="en-US" dirty="0" err="1"/>
              <a:t>aci</a:t>
            </a:r>
            <a:r>
              <a:rPr lang="ro-RO" dirty="0"/>
              <a:t>zi</a:t>
            </a:r>
            <a:r>
              <a:rPr lang="en-US" dirty="0"/>
              <a:t>, </a:t>
            </a:r>
            <a:r>
              <a:rPr lang="en-US" dirty="0" err="1"/>
              <a:t>dar</a:t>
            </a:r>
            <a:r>
              <a:rPr lang="en-US" dirty="0"/>
              <a:t> nu </a:t>
            </a:r>
            <a:r>
              <a:rPr lang="ro-RO" dirty="0"/>
              <a:t>cu</a:t>
            </a:r>
            <a:r>
              <a:rPr lang="en-US" dirty="0"/>
              <a:t> </a:t>
            </a:r>
            <a:r>
              <a:rPr lang="en-US" dirty="0" err="1"/>
              <a:t>gaz</a:t>
            </a:r>
            <a:endParaRPr lang="ro-RO" dirty="0"/>
          </a:p>
          <a:p>
            <a:pPr lvl="1"/>
            <a:r>
              <a:rPr lang="en-US" dirty="0" err="1"/>
              <a:t>hidroliza</a:t>
            </a:r>
            <a:r>
              <a:rPr lang="en-US" dirty="0"/>
              <a:t> </a:t>
            </a:r>
            <a:r>
              <a:rPr lang="en-US" dirty="0" err="1"/>
              <a:t>esculin</a:t>
            </a:r>
            <a:r>
              <a:rPr lang="ro-RO" dirty="0"/>
              <a:t>ei</a:t>
            </a:r>
            <a:r>
              <a:rPr lang="en-US" dirty="0"/>
              <a:t> </a:t>
            </a:r>
            <a:r>
              <a:rPr lang="en-US" dirty="0" err="1"/>
              <a:t>și</a:t>
            </a:r>
            <a:r>
              <a:rPr lang="en-US" dirty="0"/>
              <a:t> </a:t>
            </a:r>
            <a:r>
              <a:rPr lang="en-US" dirty="0" err="1"/>
              <a:t>hipurat</a:t>
            </a:r>
            <a:r>
              <a:rPr lang="ro-RO" dirty="0"/>
              <a:t>ului de </a:t>
            </a:r>
            <a:r>
              <a:rPr lang="en-US" dirty="0"/>
              <a:t> </a:t>
            </a:r>
            <a:r>
              <a:rPr lang="en-US" dirty="0" err="1"/>
              <a:t>sodiu</a:t>
            </a:r>
            <a:endParaRPr lang="ro-RO" dirty="0"/>
          </a:p>
          <a:p>
            <a:pPr lvl="1"/>
            <a:r>
              <a:rPr lang="ro-RO" dirty="0"/>
              <a:t>reacția </a:t>
            </a:r>
            <a:r>
              <a:rPr lang="en-US" dirty="0" err="1"/>
              <a:t>roșu</a:t>
            </a:r>
            <a:r>
              <a:rPr lang="en-US" dirty="0"/>
              <a:t> </a:t>
            </a:r>
            <a:r>
              <a:rPr lang="en-US" dirty="0" err="1"/>
              <a:t>metil</a:t>
            </a:r>
            <a:r>
              <a:rPr lang="en-US" dirty="0"/>
              <a:t> </a:t>
            </a:r>
            <a:r>
              <a:rPr lang="en-US" dirty="0" err="1"/>
              <a:t>pozitiv</a:t>
            </a:r>
            <a:r>
              <a:rPr lang="ro-RO" dirty="0"/>
              <a:t>ă</a:t>
            </a:r>
          </a:p>
          <a:p>
            <a:pPr lvl="1"/>
            <a:r>
              <a:rPr lang="ro-RO" dirty="0"/>
              <a:t>producerea de </a:t>
            </a:r>
            <a:r>
              <a:rPr lang="en-US" dirty="0" err="1"/>
              <a:t>amoniac</a:t>
            </a:r>
            <a:r>
              <a:rPr lang="en-US" dirty="0"/>
              <a:t> din </a:t>
            </a:r>
            <a:r>
              <a:rPr lang="en-US" dirty="0" err="1"/>
              <a:t>arginină</a:t>
            </a:r>
            <a:endParaRPr lang="ro-RO" dirty="0"/>
          </a:p>
          <a:p>
            <a:pPr lvl="1"/>
            <a:r>
              <a:rPr lang="ro-RO" dirty="0"/>
              <a:t>nu produce h</a:t>
            </a:r>
            <a:r>
              <a:rPr lang="en-US" dirty="0" err="1"/>
              <a:t>idrogen</a:t>
            </a:r>
            <a:r>
              <a:rPr lang="en-US" dirty="0"/>
              <a:t> </a:t>
            </a:r>
            <a:r>
              <a:rPr lang="en-US" dirty="0" err="1"/>
              <a:t>sulfurat</a:t>
            </a:r>
            <a:endParaRPr lang="ro-RO" dirty="0"/>
          </a:p>
          <a:p>
            <a:pPr lvl="1"/>
            <a:r>
              <a:rPr lang="en-US" dirty="0" err="1"/>
              <a:t>indol</a:t>
            </a:r>
            <a:r>
              <a:rPr lang="en-US" dirty="0"/>
              <a:t> </a:t>
            </a:r>
            <a:r>
              <a:rPr lang="en-US" dirty="0" err="1"/>
              <a:t>negativ</a:t>
            </a:r>
            <a:endParaRPr lang="ro-RO" dirty="0"/>
          </a:p>
          <a:p>
            <a:pPr lvl="1"/>
            <a:r>
              <a:rPr lang="en-US" dirty="0" err="1"/>
              <a:t>azotat</a:t>
            </a:r>
            <a:r>
              <a:rPr lang="en-US" dirty="0"/>
              <a:t> </a:t>
            </a:r>
            <a:r>
              <a:rPr lang="en-US" dirty="0" err="1"/>
              <a:t>reductaz</a:t>
            </a:r>
            <a:r>
              <a:rPr lang="ro-RO" dirty="0"/>
              <a:t>ă</a:t>
            </a:r>
            <a:r>
              <a:rPr lang="en-US" dirty="0"/>
              <a:t> </a:t>
            </a:r>
            <a:r>
              <a:rPr lang="en-US" dirty="0" err="1"/>
              <a:t>negativ</a:t>
            </a:r>
            <a:endParaRPr lang="ro-RO" dirty="0"/>
          </a:p>
          <a:p>
            <a:pPr lvl="1"/>
            <a:r>
              <a:rPr lang="en-US" dirty="0"/>
              <a:t>nu </a:t>
            </a:r>
            <a:r>
              <a:rPr lang="ro-RO" dirty="0"/>
              <a:t>lichefiază </a:t>
            </a:r>
            <a:r>
              <a:rPr lang="en-US" dirty="0" err="1"/>
              <a:t>gelatină</a:t>
            </a:r>
            <a:endParaRPr lang="ro-RO" dirty="0"/>
          </a:p>
          <a:p>
            <a:pPr lvl="1"/>
            <a:r>
              <a:rPr lang="en-US" dirty="0"/>
              <a:t>nu </a:t>
            </a:r>
            <a:r>
              <a:rPr lang="ro-RO" dirty="0" err="1"/>
              <a:t>hidrolizează</a:t>
            </a:r>
            <a:r>
              <a:rPr lang="ro-RO" dirty="0"/>
              <a:t> </a:t>
            </a:r>
            <a:r>
              <a:rPr lang="en-US" dirty="0" err="1"/>
              <a:t>amidonul</a:t>
            </a:r>
            <a:endParaRPr lang="ro-RO" dirty="0"/>
          </a:p>
          <a:p>
            <a:pPr lvl="1"/>
            <a:r>
              <a:rPr lang="en-US" dirty="0"/>
              <a:t>nu </a:t>
            </a:r>
            <a:r>
              <a:rPr lang="en-US" dirty="0" err="1"/>
              <a:t>hidroliz</a:t>
            </a:r>
            <a:r>
              <a:rPr lang="ro-RO" dirty="0" err="1"/>
              <a:t>ează</a:t>
            </a:r>
            <a:r>
              <a:rPr lang="en-US" dirty="0"/>
              <a:t> </a:t>
            </a:r>
            <a:r>
              <a:rPr lang="en-US" dirty="0" err="1"/>
              <a:t>uree</a:t>
            </a:r>
            <a:r>
              <a:rPr lang="ro-RO" dirty="0"/>
              <a:t>a</a:t>
            </a:r>
          </a:p>
        </p:txBody>
      </p:sp>
      <p:sp>
        <p:nvSpPr>
          <p:cNvPr id="6" name="Content Placeholder 6"/>
          <p:cNvSpPr txBox="1">
            <a:spLocks/>
          </p:cNvSpPr>
          <p:nvPr/>
        </p:nvSpPr>
        <p:spPr>
          <a:xfrm>
            <a:off x="4355976" y="1935480"/>
            <a:ext cx="3970784" cy="4389120"/>
          </a:xfrm>
          <a:prstGeom prst="rect">
            <a:avLst/>
          </a:prstGeom>
        </p:spPr>
        <p:txBody>
          <a:bodyPr vert="horz">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ro-RO" dirty="0"/>
              <a:t>Pentru diferențierea </a:t>
            </a:r>
            <a:r>
              <a:rPr lang="en-US" dirty="0"/>
              <a:t>L. </a:t>
            </a:r>
            <a:r>
              <a:rPr lang="en-US" dirty="0" err="1"/>
              <a:t>monocytogenes</a:t>
            </a:r>
            <a:r>
              <a:rPr lang="ro-RO" dirty="0"/>
              <a:t> de alte </a:t>
            </a:r>
            <a:r>
              <a:rPr lang="ro-RO" dirty="0" err="1"/>
              <a:t>listerii</a:t>
            </a:r>
            <a:r>
              <a:rPr lang="ro-RO" dirty="0"/>
              <a:t> </a:t>
            </a:r>
            <a:r>
              <a:rPr lang="ro-RO" dirty="0" err="1"/>
              <a:t>nepatogene</a:t>
            </a:r>
            <a:r>
              <a:rPr lang="ro-RO" dirty="0"/>
              <a:t> se folosesc </a:t>
            </a:r>
            <a:r>
              <a:rPr lang="en-US" dirty="0" err="1"/>
              <a:t>teste</a:t>
            </a:r>
            <a:r>
              <a:rPr lang="en-US" dirty="0"/>
              <a:t> </a:t>
            </a:r>
            <a:r>
              <a:rPr lang="en-US" dirty="0" err="1"/>
              <a:t>biochimice</a:t>
            </a:r>
            <a:r>
              <a:rPr lang="en-US" dirty="0"/>
              <a:t> </a:t>
            </a:r>
            <a:r>
              <a:rPr lang="en-US" dirty="0" err="1"/>
              <a:t>suplimentare</a:t>
            </a:r>
            <a:r>
              <a:rPr lang="ro-RO" dirty="0"/>
              <a:t>: </a:t>
            </a:r>
          </a:p>
          <a:p>
            <a:pPr lvl="1"/>
            <a:r>
              <a:rPr lang="en-US" dirty="0"/>
              <a:t>beta-</a:t>
            </a:r>
            <a:r>
              <a:rPr lang="en-US" dirty="0" err="1"/>
              <a:t>hemoliză</a:t>
            </a:r>
            <a:r>
              <a:rPr lang="en-US" dirty="0"/>
              <a:t> (L. </a:t>
            </a:r>
            <a:r>
              <a:rPr lang="en-US" dirty="0" err="1"/>
              <a:t>monocytogenes</a:t>
            </a:r>
            <a:r>
              <a:rPr lang="en-US" dirty="0"/>
              <a:t> </a:t>
            </a:r>
            <a:r>
              <a:rPr lang="en-US" dirty="0" err="1"/>
              <a:t>este</a:t>
            </a:r>
            <a:r>
              <a:rPr lang="en-US" dirty="0"/>
              <a:t> </a:t>
            </a:r>
            <a:r>
              <a:rPr lang="en-US" dirty="0" err="1"/>
              <a:t>pozitiv</a:t>
            </a:r>
            <a:r>
              <a:rPr lang="en-US" dirty="0"/>
              <a:t>)</a:t>
            </a:r>
            <a:endParaRPr lang="ro-RO" dirty="0"/>
          </a:p>
          <a:p>
            <a:pPr lvl="1"/>
            <a:r>
              <a:rPr lang="ro-RO" dirty="0"/>
              <a:t>capacitatea </a:t>
            </a:r>
            <a:r>
              <a:rPr lang="en-US" dirty="0"/>
              <a:t>de </a:t>
            </a:r>
            <a:r>
              <a:rPr lang="en-US" dirty="0" err="1"/>
              <a:t>fermentare</a:t>
            </a:r>
            <a:r>
              <a:rPr lang="en-US" dirty="0"/>
              <a:t> </a:t>
            </a:r>
            <a:r>
              <a:rPr lang="ro-RO" dirty="0"/>
              <a:t>a glucidelor - </a:t>
            </a:r>
            <a:r>
              <a:rPr lang="en-US" dirty="0" err="1"/>
              <a:t>pozitiv</a:t>
            </a:r>
            <a:r>
              <a:rPr lang="en-US" dirty="0"/>
              <a:t> </a:t>
            </a:r>
            <a:r>
              <a:rPr lang="en-US" dirty="0" err="1"/>
              <a:t>pentru</a:t>
            </a:r>
            <a:r>
              <a:rPr lang="en-US" dirty="0"/>
              <a:t> </a:t>
            </a:r>
            <a:r>
              <a:rPr lang="en-US" dirty="0" err="1"/>
              <a:t>ramnoză</a:t>
            </a:r>
            <a:r>
              <a:rPr lang="en-US" dirty="0"/>
              <a:t> </a:t>
            </a:r>
            <a:r>
              <a:rPr lang="en-US" dirty="0" err="1"/>
              <a:t>și</a:t>
            </a:r>
            <a:r>
              <a:rPr lang="en-US" dirty="0"/>
              <a:t> </a:t>
            </a:r>
            <a:r>
              <a:rPr lang="en-US" dirty="0" err="1"/>
              <a:t>metil</a:t>
            </a:r>
            <a:r>
              <a:rPr lang="en-US" dirty="0"/>
              <a:t> ad-</a:t>
            </a:r>
            <a:r>
              <a:rPr lang="en-US" dirty="0" err="1"/>
              <a:t>mano</a:t>
            </a:r>
            <a:r>
              <a:rPr lang="en-US" dirty="0"/>
              <a:t> </a:t>
            </a:r>
            <a:r>
              <a:rPr lang="en-US" dirty="0" err="1"/>
              <a:t>piranozidă</a:t>
            </a:r>
            <a:r>
              <a:rPr lang="en-US" dirty="0"/>
              <a:t> </a:t>
            </a:r>
            <a:endParaRPr lang="ro-RO" dirty="0"/>
          </a:p>
          <a:p>
            <a:pPr lvl="1"/>
            <a:r>
              <a:rPr lang="ro-RO" dirty="0"/>
              <a:t>test CAMP pozitiv (</a:t>
            </a:r>
            <a:r>
              <a:rPr lang="en-US" dirty="0" err="1"/>
              <a:t>capacitatea</a:t>
            </a:r>
            <a:r>
              <a:rPr lang="en-US" dirty="0"/>
              <a:t> de a </a:t>
            </a:r>
            <a:r>
              <a:rPr lang="en-US" dirty="0" err="1"/>
              <a:t>spori</a:t>
            </a:r>
            <a:r>
              <a:rPr lang="en-US" dirty="0"/>
              <a:t> </a:t>
            </a:r>
            <a:r>
              <a:rPr lang="en-US" dirty="0" err="1"/>
              <a:t>hemoliza</a:t>
            </a:r>
            <a:r>
              <a:rPr lang="en-US" dirty="0"/>
              <a:t> </a:t>
            </a:r>
            <a:r>
              <a:rPr lang="ro-RO" dirty="0"/>
              <a:t>dată </a:t>
            </a:r>
            <a:r>
              <a:rPr lang="en-US" dirty="0"/>
              <a:t>de Staphylococcus aureus</a:t>
            </a:r>
            <a:r>
              <a:rPr lang="ro-RO" dirty="0"/>
              <a:t>)</a:t>
            </a:r>
          </a:p>
        </p:txBody>
      </p:sp>
    </p:spTree>
    <p:extLst>
      <p:ext uri="{BB962C8B-B14F-4D97-AF65-F5344CB8AC3E}">
        <p14:creationId xmlns:p14="http://schemas.microsoft.com/office/powerpoint/2010/main" val="1615156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Caractere biochimice</a:t>
            </a:r>
            <a:endParaRPr lang="en-US" dirty="0"/>
          </a:p>
        </p:txBody>
      </p:sp>
      <p:pic>
        <p:nvPicPr>
          <p:cNvPr id="7172" name="Picture 4" descr="Gram positive and Gram negative bacilli&#10;Genera:&#10;• Corynebacterium&#10;• Listeria&#10;• Erysipelothrix&#10;• Bacillus&#10;Family Enterobact..."/>
          <p:cNvPicPr>
            <a:picLocks noChangeAspect="1" noChangeArrowheads="1"/>
          </p:cNvPicPr>
          <p:nvPr/>
        </p:nvPicPr>
        <p:blipFill rotWithShape="1">
          <a:blip r:embed="rId2">
            <a:extLst>
              <a:ext uri="{28A0092B-C50C-407E-A947-70E740481C1C}">
                <a14:useLocalDpi xmlns:a14="http://schemas.microsoft.com/office/drawing/2010/main" val="0"/>
              </a:ext>
            </a:extLst>
          </a:blip>
          <a:srcRect l="55120" t="26200" r="6322" b="20355"/>
          <a:stretch/>
        </p:blipFill>
        <p:spPr bwMode="auto">
          <a:xfrm>
            <a:off x="1105920" y="2626920"/>
            <a:ext cx="2125441" cy="2211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1200" y="5132521"/>
            <a:ext cx="2540160" cy="1348767"/>
          </a:xfrm>
          <a:prstGeom prst="rect">
            <a:avLst/>
          </a:prstGeom>
          <a:noFill/>
        </p:spPr>
        <p:txBody>
          <a:bodyPr wrap="square" rtlCol="0">
            <a:spAutoFit/>
          </a:bodyPr>
          <a:lstStyle/>
          <a:p>
            <a:pPr algn="ctr"/>
            <a:r>
              <a:rPr lang="ro-RO" sz="1633" b="1" dirty="0"/>
              <a:t>Testul CAMP </a:t>
            </a:r>
          </a:p>
          <a:p>
            <a:pPr algn="ctr"/>
            <a:r>
              <a:rPr lang="ro-RO" sz="1633" b="1" dirty="0"/>
              <a:t>Pozitiv pentru L. </a:t>
            </a:r>
            <a:r>
              <a:rPr lang="ro-RO" sz="1633" b="1" dirty="0" err="1"/>
              <a:t>monocytogenes</a:t>
            </a:r>
            <a:r>
              <a:rPr lang="ro-RO" sz="1633" b="1" dirty="0"/>
              <a:t>.</a:t>
            </a:r>
          </a:p>
          <a:p>
            <a:pPr algn="ctr"/>
            <a:r>
              <a:rPr lang="ro-RO" sz="1633" b="1" dirty="0"/>
              <a:t>Negativ pentru </a:t>
            </a:r>
            <a:r>
              <a:rPr lang="ro-RO" sz="1633" b="1" dirty="0" err="1"/>
              <a:t>Listeria</a:t>
            </a:r>
            <a:r>
              <a:rPr lang="ro-RO" sz="1633" b="1" dirty="0"/>
              <a:t> </a:t>
            </a:r>
            <a:r>
              <a:rPr lang="ro-RO" sz="1633" b="1" dirty="0" err="1"/>
              <a:t>nepatogenă</a:t>
            </a:r>
            <a:endParaRPr lang="en-US" sz="1633" b="1" dirty="0"/>
          </a:p>
        </p:txBody>
      </p:sp>
      <p:pic>
        <p:nvPicPr>
          <p:cNvPr id="7174" name="Picture 6" descr="http://www.sigmaaldrich.com/content/dam/sigma-aldrich/articles/microbiology-focus/microbiology-focus0/listeria-a-survivor/figure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207" y="2795400"/>
            <a:ext cx="2600640" cy="1874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92207" y="4717801"/>
            <a:ext cx="2609280" cy="343620"/>
          </a:xfrm>
          <a:prstGeom prst="rect">
            <a:avLst/>
          </a:prstGeom>
          <a:noFill/>
        </p:spPr>
        <p:txBody>
          <a:bodyPr wrap="square" rtlCol="0">
            <a:spAutoFit/>
          </a:bodyPr>
          <a:lstStyle/>
          <a:p>
            <a:pPr algn="ctr"/>
            <a:r>
              <a:rPr lang="ro-RO" sz="1633" b="1" dirty="0"/>
              <a:t>Bulion </a:t>
            </a:r>
            <a:r>
              <a:rPr lang="ro-RO" sz="1633" b="1" dirty="0" err="1"/>
              <a:t>Fraser</a:t>
            </a:r>
            <a:endParaRPr lang="en-US" sz="1633" b="1" dirty="0"/>
          </a:p>
        </p:txBody>
      </p:sp>
      <p:pic>
        <p:nvPicPr>
          <p:cNvPr id="7176" name="Picture 8" descr="http://www.sigmaaldrich.com/content/dam/sigma-aldrich/articles/microbiology-focus/microbiology-focus0/listeria-a-survivor/figure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160" y="2829959"/>
            <a:ext cx="2505600" cy="184032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448320" y="4636692"/>
            <a:ext cx="2609280" cy="594906"/>
          </a:xfrm>
          <a:prstGeom prst="rect">
            <a:avLst/>
          </a:prstGeom>
          <a:noFill/>
        </p:spPr>
        <p:txBody>
          <a:bodyPr wrap="square" rtlCol="0">
            <a:spAutoFit/>
          </a:bodyPr>
          <a:lstStyle/>
          <a:p>
            <a:pPr algn="ctr"/>
            <a:r>
              <a:rPr lang="ro-RO" sz="1633" b="1" dirty="0" err="1"/>
              <a:t>Listeria</a:t>
            </a:r>
            <a:r>
              <a:rPr lang="ro-RO" sz="1633" b="1" dirty="0"/>
              <a:t> </a:t>
            </a:r>
            <a:r>
              <a:rPr lang="ro-RO" sz="1633" b="1" dirty="0" err="1"/>
              <a:t>confirmatory</a:t>
            </a:r>
            <a:r>
              <a:rPr lang="ro-RO" sz="1633" b="1" dirty="0"/>
              <a:t> </a:t>
            </a:r>
            <a:r>
              <a:rPr lang="ro-RO" sz="1633" b="1" dirty="0" err="1"/>
              <a:t>agar</a:t>
            </a:r>
            <a:endParaRPr lang="en-US" sz="1633" b="1" dirty="0"/>
          </a:p>
        </p:txBody>
      </p:sp>
      <p:sp>
        <p:nvSpPr>
          <p:cNvPr id="6" name="Right Arrow 5"/>
          <p:cNvSpPr/>
          <p:nvPr/>
        </p:nvSpPr>
        <p:spPr>
          <a:xfrm rot="2523202">
            <a:off x="935062" y="2888549"/>
            <a:ext cx="673920" cy="310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Tree>
    <p:extLst>
      <p:ext uri="{BB962C8B-B14F-4D97-AF65-F5344CB8AC3E}">
        <p14:creationId xmlns:p14="http://schemas.microsoft.com/office/powerpoint/2010/main" val="114054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Patogenie</a:t>
            </a:r>
            <a:endParaRPr lang="en-US" dirty="0"/>
          </a:p>
        </p:txBody>
      </p:sp>
      <p:pic>
        <p:nvPicPr>
          <p:cNvPr id="3074" name="Picture 2" descr="http://www.pnas.org/content/108/49/19484/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960" y="2378824"/>
            <a:ext cx="6068160" cy="3768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29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Aspecte clinice</a:t>
            </a:r>
            <a:endParaRPr lang="en-US" dirty="0"/>
          </a:p>
        </p:txBody>
      </p:sp>
      <p:sp>
        <p:nvSpPr>
          <p:cNvPr id="3" name="Content Placeholder 2"/>
          <p:cNvSpPr>
            <a:spLocks noGrp="1"/>
          </p:cNvSpPr>
          <p:nvPr>
            <p:ph idx="1"/>
          </p:nvPr>
        </p:nvSpPr>
        <p:spPr/>
        <p:txBody>
          <a:bodyPr>
            <a:normAutofit/>
          </a:bodyPr>
          <a:lstStyle/>
          <a:p>
            <a:r>
              <a:rPr lang="ro-RO" dirty="0"/>
              <a:t>Simptomele sunt absente </a:t>
            </a:r>
            <a:r>
              <a:rPr lang="ro-RO" dirty="0" err="1"/>
              <a:t>saau</a:t>
            </a:r>
            <a:r>
              <a:rPr lang="ro-RO" dirty="0"/>
              <a:t> se confundă cu o răceală </a:t>
            </a:r>
            <a:r>
              <a:rPr lang="en-US" dirty="0"/>
              <a:t>≈ 20%</a:t>
            </a:r>
          </a:p>
          <a:p>
            <a:r>
              <a:rPr lang="ro-RO" dirty="0"/>
              <a:t>Infecții invazive:</a:t>
            </a:r>
          </a:p>
          <a:p>
            <a:pPr lvl="1"/>
            <a:r>
              <a:rPr lang="ro-RO" dirty="0"/>
              <a:t>Avort, făt născut mort (20% cazuri)</a:t>
            </a:r>
            <a:endParaRPr lang="en-US" dirty="0"/>
          </a:p>
          <a:p>
            <a:pPr lvl="1"/>
            <a:r>
              <a:rPr lang="ro-RO" dirty="0"/>
              <a:t>Infecții la </a:t>
            </a:r>
            <a:r>
              <a:rPr lang="ro-RO" dirty="0" err="1"/>
              <a:t>imunocompromisi</a:t>
            </a:r>
            <a:endParaRPr lang="en-US" dirty="0"/>
          </a:p>
          <a:p>
            <a:pPr lvl="1"/>
            <a:r>
              <a:rPr lang="en-US" dirty="0"/>
              <a:t>Sepsis, </a:t>
            </a:r>
            <a:r>
              <a:rPr lang="en-US" dirty="0" err="1"/>
              <a:t>meningit</a:t>
            </a:r>
            <a:r>
              <a:rPr lang="ro-RO" dirty="0"/>
              <a:t>ă</a:t>
            </a:r>
            <a:r>
              <a:rPr lang="en-US" dirty="0"/>
              <a:t>, </a:t>
            </a:r>
            <a:r>
              <a:rPr lang="en-US" dirty="0" err="1"/>
              <a:t>ence</a:t>
            </a:r>
            <a:r>
              <a:rPr lang="ro-RO" dirty="0"/>
              <a:t>f</a:t>
            </a:r>
            <a:r>
              <a:rPr lang="en-US" dirty="0"/>
              <a:t>alit</a:t>
            </a:r>
            <a:r>
              <a:rPr lang="ro-RO" dirty="0"/>
              <a:t>ă</a:t>
            </a:r>
            <a:endParaRPr lang="en-US" dirty="0"/>
          </a:p>
          <a:p>
            <a:r>
              <a:rPr lang="ro-RO" dirty="0"/>
              <a:t>Rata de spitalizare </a:t>
            </a:r>
            <a:r>
              <a:rPr lang="en-US" dirty="0"/>
              <a:t>≈ 80%</a:t>
            </a:r>
          </a:p>
          <a:p>
            <a:r>
              <a:rPr lang="ro-RO" dirty="0"/>
              <a:t>Este o cauză majoră de mortalitate în toxiinfecțiile alimentare </a:t>
            </a:r>
            <a:r>
              <a:rPr lang="en-US" dirty="0"/>
              <a:t>(20%</a:t>
            </a:r>
            <a:r>
              <a:rPr lang="ro-RO" dirty="0"/>
              <a:t>)</a:t>
            </a:r>
            <a:endParaRPr lang="en-US" dirty="0"/>
          </a:p>
        </p:txBody>
      </p:sp>
    </p:spTree>
    <p:extLst>
      <p:ext uri="{BB962C8B-B14F-4D97-AF65-F5344CB8AC3E}">
        <p14:creationId xmlns:p14="http://schemas.microsoft.com/office/powerpoint/2010/main" val="2045680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Aspecte clinice</a:t>
            </a:r>
            <a:endParaRPr lang="en-US" dirty="0"/>
          </a:p>
        </p:txBody>
      </p:sp>
      <p:pic>
        <p:nvPicPr>
          <p:cNvPr id="3074" name="Picture 2" descr="http://fdatraining.wifss.ucdavis.edu/ppts/Listeria/Shape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440" y="2957001"/>
            <a:ext cx="3559680" cy="24364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fdatraining.wifss.ucdavis.edu/ppts/Listeria/Shape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058561" y="2957001"/>
            <a:ext cx="3460480" cy="24364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440" y="5632361"/>
            <a:ext cx="3559680" cy="846194"/>
          </a:xfrm>
          <a:prstGeom prst="rect">
            <a:avLst/>
          </a:prstGeom>
          <a:noFill/>
        </p:spPr>
        <p:txBody>
          <a:bodyPr wrap="square" rtlCol="0">
            <a:spAutoFit/>
          </a:bodyPr>
          <a:lstStyle/>
          <a:p>
            <a:pPr algn="ctr"/>
            <a:r>
              <a:rPr lang="ro-RO" sz="1633" b="1" dirty="0"/>
              <a:t>Naștere prematură și moartea nou-născutului după expunerea la </a:t>
            </a:r>
            <a:r>
              <a:rPr lang="ro-RO" sz="1633" b="1" dirty="0" err="1"/>
              <a:t>Listeria</a:t>
            </a:r>
            <a:r>
              <a:rPr lang="ro-RO" sz="1633" b="1" dirty="0"/>
              <a:t> din brânză (1997)</a:t>
            </a:r>
            <a:endParaRPr lang="en-US" sz="1633" b="1" dirty="0"/>
          </a:p>
        </p:txBody>
      </p:sp>
      <p:sp>
        <p:nvSpPr>
          <p:cNvPr id="8" name="TextBox 7"/>
          <p:cNvSpPr txBox="1"/>
          <p:nvPr/>
        </p:nvSpPr>
        <p:spPr>
          <a:xfrm>
            <a:off x="4842881" y="5632361"/>
            <a:ext cx="3559680" cy="594906"/>
          </a:xfrm>
          <a:prstGeom prst="rect">
            <a:avLst/>
          </a:prstGeom>
          <a:noFill/>
        </p:spPr>
        <p:txBody>
          <a:bodyPr wrap="square" rtlCol="0">
            <a:spAutoFit/>
          </a:bodyPr>
          <a:lstStyle/>
          <a:p>
            <a:pPr algn="ctr"/>
            <a:r>
              <a:rPr lang="ro-RO" sz="1633" b="1" dirty="0"/>
              <a:t>Nou-născut mort cu infecție cu </a:t>
            </a:r>
            <a:r>
              <a:rPr lang="ro-RO" sz="1633" b="1" dirty="0" err="1"/>
              <a:t>Listeria</a:t>
            </a:r>
            <a:r>
              <a:rPr lang="ro-RO" sz="1633" b="1" dirty="0"/>
              <a:t> generalizată</a:t>
            </a:r>
            <a:endParaRPr lang="en-US" sz="1633" b="1" dirty="0"/>
          </a:p>
        </p:txBody>
      </p:sp>
    </p:spTree>
    <p:extLst>
      <p:ext uri="{BB962C8B-B14F-4D97-AF65-F5344CB8AC3E}">
        <p14:creationId xmlns:p14="http://schemas.microsoft.com/office/powerpoint/2010/main" val="2108212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srcRect/>
          <a:stretch>
            <a:fillRect/>
          </a:stretch>
        </p:blipFill>
        <p:spPr bwMode="auto">
          <a:xfrm>
            <a:off x="1928794" y="1071546"/>
            <a:ext cx="5238786" cy="3929090"/>
          </a:xfrm>
          <a:prstGeom prst="rect">
            <a:avLst/>
          </a:prstGeom>
          <a:noFill/>
          <a:ln w="9525">
            <a:noFill/>
            <a:miter lim="800000"/>
            <a:headEnd/>
            <a:tailEnd/>
          </a:ln>
        </p:spPr>
      </p:pic>
      <p:sp>
        <p:nvSpPr>
          <p:cNvPr id="5" name="TextBox 4"/>
          <p:cNvSpPr txBox="1"/>
          <p:nvPr/>
        </p:nvSpPr>
        <p:spPr>
          <a:xfrm>
            <a:off x="2071670" y="5500702"/>
            <a:ext cx="4857784" cy="646331"/>
          </a:xfrm>
          <a:prstGeom prst="rect">
            <a:avLst/>
          </a:prstGeom>
          <a:noFill/>
        </p:spPr>
        <p:txBody>
          <a:bodyPr wrap="square" rtlCol="0">
            <a:spAutoFit/>
          </a:bodyPr>
          <a:lstStyle/>
          <a:p>
            <a:r>
              <a:rPr lang="ro-RO" dirty="0"/>
              <a:t>Figura 1: Frotiu colorat Gram - Fusobacterium </a:t>
            </a:r>
            <a:endParaRPr lang="en-US" dirty="0"/>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Diagnostic de laborator</a:t>
            </a:r>
            <a:endParaRPr lang="en-US" dirty="0"/>
          </a:p>
        </p:txBody>
      </p:sp>
      <p:pic>
        <p:nvPicPr>
          <p:cNvPr id="8194" name="Picture 2" descr="http://www.sigmaaldrich.com/content/dam/sigma-aldrich/articles/microbiology-focus/microbiology-focus0/listeria-a-survivor/figure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879" y="1561912"/>
            <a:ext cx="5716803" cy="538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446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Epidemiologie</a:t>
            </a:r>
            <a:endParaRPr lang="en-US" dirty="0"/>
          </a:p>
        </p:txBody>
      </p:sp>
      <p:sp>
        <p:nvSpPr>
          <p:cNvPr id="3" name="Content Placeholder 2"/>
          <p:cNvSpPr>
            <a:spLocks noGrp="1"/>
          </p:cNvSpPr>
          <p:nvPr>
            <p:ph idx="1"/>
          </p:nvPr>
        </p:nvSpPr>
        <p:spPr/>
        <p:txBody>
          <a:bodyPr/>
          <a:lstStyle/>
          <a:p>
            <a:r>
              <a:rPr lang="ro-RO" dirty="0"/>
              <a:t>Incidență: 0.33 cazuri / 100.000 locuitori / an</a:t>
            </a:r>
          </a:p>
          <a:p>
            <a:r>
              <a:rPr lang="ro-RO" dirty="0"/>
              <a:t>Mortalitate maximă: 17%</a:t>
            </a:r>
          </a:p>
          <a:p>
            <a:r>
              <a:rPr lang="ro-RO" dirty="0"/>
              <a:t>Rată de spitalizare 90%</a:t>
            </a:r>
          </a:p>
          <a:p>
            <a:r>
              <a:rPr lang="ro-RO" dirty="0"/>
              <a:t>Incidența a </a:t>
            </a:r>
            <a:r>
              <a:rPr lang="ro-RO" dirty="0" err="1"/>
              <a:t>scazut</a:t>
            </a:r>
            <a:r>
              <a:rPr lang="ro-RO" dirty="0"/>
              <a:t> cu 21% din anul 1996 datorita îmbunătățirii măsurilor sanitare</a:t>
            </a:r>
            <a:endParaRPr lang="en-US" dirty="0"/>
          </a:p>
        </p:txBody>
      </p:sp>
    </p:spTree>
    <p:extLst>
      <p:ext uri="{BB962C8B-B14F-4D97-AF65-F5344CB8AC3E}">
        <p14:creationId xmlns:p14="http://schemas.microsoft.com/office/powerpoint/2010/main" val="1519920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Epidemiologie</a:t>
            </a:r>
            <a:endParaRPr lang="en-US" dirty="0"/>
          </a:p>
        </p:txBody>
      </p:sp>
      <p:sp>
        <p:nvSpPr>
          <p:cNvPr id="3" name="Content Placeholder 2"/>
          <p:cNvSpPr>
            <a:spLocks noGrp="1"/>
          </p:cNvSpPr>
          <p:nvPr>
            <p:ph idx="1"/>
          </p:nvPr>
        </p:nvSpPr>
        <p:spPr/>
        <p:txBody>
          <a:bodyPr/>
          <a:lstStyle/>
          <a:p>
            <a:r>
              <a:rPr lang="ro-RO" dirty="0"/>
              <a:t>Temperatura de c</a:t>
            </a:r>
            <a:r>
              <a:rPr lang="en-US" dirty="0" err="1"/>
              <a:t>reștere</a:t>
            </a:r>
            <a:r>
              <a:rPr lang="en-US" dirty="0"/>
              <a:t> = </a:t>
            </a:r>
            <a:r>
              <a:rPr lang="ro-RO" dirty="0"/>
              <a:t>-</a:t>
            </a:r>
            <a:r>
              <a:rPr lang="en-US" dirty="0"/>
              <a:t>1 </a:t>
            </a:r>
            <a:r>
              <a:rPr lang="ro-RO" dirty="0"/>
              <a:t>până </a:t>
            </a:r>
            <a:r>
              <a:rPr lang="en-US" dirty="0"/>
              <a:t>la 45 ° C)</a:t>
            </a:r>
            <a:r>
              <a:rPr lang="ro-RO" dirty="0"/>
              <a:t> – bacterie </a:t>
            </a:r>
            <a:r>
              <a:rPr lang="ro-RO" dirty="0" err="1"/>
              <a:t>psihrotrophică</a:t>
            </a:r>
            <a:endParaRPr lang="en-US" dirty="0"/>
          </a:p>
          <a:p>
            <a:r>
              <a:rPr lang="en-US" dirty="0"/>
              <a:t>Optimum = 30</a:t>
            </a:r>
            <a:r>
              <a:rPr lang="ro-RO" dirty="0"/>
              <a:t>-37</a:t>
            </a:r>
            <a:r>
              <a:rPr lang="en-US" dirty="0"/>
              <a:t> ° C</a:t>
            </a:r>
            <a:r>
              <a:rPr lang="ro-RO" dirty="0"/>
              <a:t> (</a:t>
            </a:r>
            <a:r>
              <a:rPr lang="ro-RO" dirty="0" err="1"/>
              <a:t>mezofilă</a:t>
            </a:r>
            <a:r>
              <a:rPr lang="ro-RO" dirty="0"/>
              <a:t>)</a:t>
            </a:r>
            <a:endParaRPr lang="en-US" dirty="0"/>
          </a:p>
          <a:p>
            <a:r>
              <a:rPr lang="en-US" dirty="0" err="1"/>
              <a:t>Psychrotrophic</a:t>
            </a:r>
            <a:r>
              <a:rPr lang="en-US" dirty="0"/>
              <a:t> (</a:t>
            </a:r>
            <a:r>
              <a:rPr lang="ro-RO" dirty="0"/>
              <a:t>se multiplică la </a:t>
            </a:r>
            <a:r>
              <a:rPr lang="en-US" dirty="0" err="1"/>
              <a:t>temperatura</a:t>
            </a:r>
            <a:r>
              <a:rPr lang="en-US" dirty="0"/>
              <a:t> de </a:t>
            </a:r>
            <a:r>
              <a:rPr lang="en-US" dirty="0" err="1"/>
              <a:t>refrigerare</a:t>
            </a:r>
            <a:r>
              <a:rPr lang="ro-RO" dirty="0"/>
              <a:t> 4 </a:t>
            </a:r>
            <a:r>
              <a:rPr lang="en-US" dirty="0"/>
              <a:t>° C)</a:t>
            </a:r>
          </a:p>
          <a:p>
            <a:r>
              <a:rPr lang="en-US" dirty="0" err="1"/>
              <a:t>Mezofile</a:t>
            </a:r>
            <a:r>
              <a:rPr lang="en-US" dirty="0"/>
              <a:t> (</a:t>
            </a:r>
            <a:r>
              <a:rPr lang="ro-RO" dirty="0"/>
              <a:t>cresc la temperatura </a:t>
            </a:r>
            <a:r>
              <a:rPr lang="en-US" dirty="0" err="1"/>
              <a:t>camer</a:t>
            </a:r>
            <a:r>
              <a:rPr lang="ro-RO" dirty="0"/>
              <a:t>ei</a:t>
            </a:r>
            <a:r>
              <a:rPr lang="en-US" dirty="0"/>
              <a:t> </a:t>
            </a:r>
            <a:r>
              <a:rPr lang="ro-RO" dirty="0"/>
              <a:t>- 18</a:t>
            </a:r>
            <a:r>
              <a:rPr lang="en-US" dirty="0"/>
              <a:t>-</a:t>
            </a:r>
            <a:r>
              <a:rPr lang="ro-RO" dirty="0"/>
              <a:t>37 </a:t>
            </a:r>
            <a:r>
              <a:rPr lang="en-US" dirty="0"/>
              <a:t>° C)</a:t>
            </a:r>
          </a:p>
          <a:p>
            <a:r>
              <a:rPr lang="en-US" dirty="0" err="1"/>
              <a:t>Temperaturile</a:t>
            </a:r>
            <a:r>
              <a:rPr lang="en-US" dirty="0"/>
              <a:t> </a:t>
            </a:r>
            <a:r>
              <a:rPr lang="ro-RO" dirty="0"/>
              <a:t>sub 0 </a:t>
            </a:r>
            <a:r>
              <a:rPr lang="en-US" dirty="0"/>
              <a:t>°C</a:t>
            </a:r>
            <a:r>
              <a:rPr lang="ro-RO" dirty="0"/>
              <a:t> </a:t>
            </a:r>
            <a:r>
              <a:rPr lang="en-US" dirty="0" err="1"/>
              <a:t>inactiv</a:t>
            </a:r>
            <a:r>
              <a:rPr lang="ro-RO" dirty="0" err="1"/>
              <a:t>ează</a:t>
            </a:r>
            <a:r>
              <a:rPr lang="en-US" dirty="0"/>
              <a:t> </a:t>
            </a:r>
            <a:r>
              <a:rPr lang="en-US" dirty="0" err="1"/>
              <a:t>moderat</a:t>
            </a:r>
            <a:r>
              <a:rPr lang="en-US" dirty="0"/>
              <a:t> LM</a:t>
            </a:r>
          </a:p>
          <a:p>
            <a:r>
              <a:rPr lang="en-US" dirty="0"/>
              <a:t>LM </a:t>
            </a:r>
            <a:r>
              <a:rPr lang="en-US" dirty="0" err="1"/>
              <a:t>poate</a:t>
            </a:r>
            <a:r>
              <a:rPr lang="en-US" dirty="0"/>
              <a:t> </a:t>
            </a:r>
            <a:r>
              <a:rPr lang="en-US" dirty="0" err="1"/>
              <a:t>supraviețui</a:t>
            </a:r>
            <a:r>
              <a:rPr lang="en-US" dirty="0"/>
              <a:t> </a:t>
            </a:r>
            <a:r>
              <a:rPr lang="en-US" dirty="0" err="1"/>
              <a:t>congel</a:t>
            </a:r>
            <a:r>
              <a:rPr lang="ro-RO" dirty="0" err="1"/>
              <a:t>ării</a:t>
            </a:r>
            <a:r>
              <a:rPr lang="ro-RO" dirty="0"/>
              <a:t> alimentelor</a:t>
            </a:r>
            <a:endParaRPr lang="en-US" dirty="0"/>
          </a:p>
        </p:txBody>
      </p:sp>
    </p:spTree>
    <p:extLst>
      <p:ext uri="{BB962C8B-B14F-4D97-AF65-F5344CB8AC3E}">
        <p14:creationId xmlns:p14="http://schemas.microsoft.com/office/powerpoint/2010/main" val="557154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a:t>Epidemiologie</a:t>
            </a:r>
            <a:endParaRPr lang="en-US" dirty="0"/>
          </a:p>
        </p:txBody>
      </p:sp>
      <p:sp>
        <p:nvSpPr>
          <p:cNvPr id="3" name="Content Placeholder 2"/>
          <p:cNvSpPr>
            <a:spLocks noGrp="1"/>
          </p:cNvSpPr>
          <p:nvPr>
            <p:ph idx="1"/>
          </p:nvPr>
        </p:nvSpPr>
        <p:spPr/>
        <p:txBody>
          <a:bodyPr/>
          <a:lstStyle/>
          <a:p>
            <a:r>
              <a:rPr lang="ro-RO"/>
              <a:t>Listeria se găsește în toate tipurile de mediu, inclusiv produsele alimentare cultivate în mediu contaminat, alimente slab prelucrate / depozitate, lapte și produse conexe. </a:t>
            </a:r>
          </a:p>
          <a:p>
            <a:r>
              <a:rPr lang="ro-RO"/>
              <a:t>Riscul de a fi afectat de listerioza este mai mare la persoanele imunocompromise, cum ar fi femeile gravide si fetusi lor, copiii, bolnavii cu SIDA, tuberculoză si cancer, pacienti, diabetici și persoane vârstnice</a:t>
            </a:r>
            <a:endParaRPr lang="en-US" dirty="0"/>
          </a:p>
        </p:txBody>
      </p:sp>
    </p:spTree>
    <p:extLst>
      <p:ext uri="{BB962C8B-B14F-4D97-AF65-F5344CB8AC3E}">
        <p14:creationId xmlns:p14="http://schemas.microsoft.com/office/powerpoint/2010/main" val="870876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229600" cy="1143000"/>
          </a:xfrm>
        </p:spPr>
        <p:txBody>
          <a:bodyPr/>
          <a:lstStyle/>
          <a:p>
            <a:r>
              <a:rPr lang="ro-RO" dirty="0"/>
              <a:t>Epidemiologie</a:t>
            </a:r>
            <a:endParaRPr lang="en-US" dirty="0"/>
          </a:p>
        </p:txBody>
      </p:sp>
      <p:pic>
        <p:nvPicPr>
          <p:cNvPr id="5" name="Picture 4"/>
          <p:cNvPicPr>
            <a:picLocks noChangeAspect="1"/>
          </p:cNvPicPr>
          <p:nvPr/>
        </p:nvPicPr>
        <p:blipFill rotWithShape="1">
          <a:blip r:embed="rId2"/>
          <a:srcRect l="9142" t="10642" r="11019" b="9217"/>
          <a:stretch/>
        </p:blipFill>
        <p:spPr>
          <a:xfrm>
            <a:off x="787315" y="1637152"/>
            <a:ext cx="6500984" cy="5220488"/>
          </a:xfrm>
          <a:prstGeom prst="rect">
            <a:avLst/>
          </a:prstGeom>
        </p:spPr>
      </p:pic>
    </p:spTree>
    <p:extLst>
      <p:ext uri="{BB962C8B-B14F-4D97-AF65-F5344CB8AC3E}">
        <p14:creationId xmlns:p14="http://schemas.microsoft.com/office/powerpoint/2010/main" val="1584821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024" y="260648"/>
            <a:ext cx="8229600" cy="1143000"/>
          </a:xfrm>
        </p:spPr>
        <p:txBody>
          <a:bodyPr>
            <a:normAutofit fontScale="90000"/>
          </a:bodyPr>
          <a:lstStyle/>
          <a:p>
            <a:r>
              <a:rPr lang="ro-RO" sz="2400" b="1" u="sng" dirty="0">
                <a:effectLst/>
              </a:rPr>
              <a:t>Bacili anaerobi nesporulaţi Gram negativi</a:t>
            </a:r>
            <a:br>
              <a:rPr lang="en-US" sz="2400" b="1" dirty="0">
                <a:effectLst/>
              </a:rPr>
            </a:br>
            <a:r>
              <a:rPr lang="ro-RO" sz="1800" b="1" i="1" dirty="0">
                <a:effectLst/>
              </a:rPr>
              <a:t> </a:t>
            </a:r>
            <a:r>
              <a:rPr lang="ro-RO" sz="2400" b="1" i="1" u="sng" dirty="0">
                <a:effectLst/>
              </a:rPr>
              <a:t>Gen: </a:t>
            </a:r>
            <a:r>
              <a:rPr lang="ro-RO" sz="2400" b="1" i="1" u="sng" dirty="0" err="1">
                <a:effectLst/>
              </a:rPr>
              <a:t>Bacteroides</a:t>
            </a:r>
            <a:br>
              <a:rPr lang="en-US" sz="2400" dirty="0">
                <a:effectLst/>
              </a:rPr>
            </a:br>
            <a:r>
              <a:rPr lang="ro-RO" sz="1800" i="1" dirty="0">
                <a:effectLst/>
              </a:rPr>
              <a:t> </a:t>
            </a:r>
            <a:r>
              <a:rPr lang="ro-RO" sz="2000" i="1" dirty="0">
                <a:effectLst/>
              </a:rPr>
              <a:t>Specia: </a:t>
            </a:r>
            <a:r>
              <a:rPr lang="ro-RO" sz="2000" i="1" dirty="0" err="1">
                <a:effectLst/>
              </a:rPr>
              <a:t>Bacteroides</a:t>
            </a:r>
            <a:r>
              <a:rPr lang="ro-RO" sz="2000" i="1" dirty="0">
                <a:effectLst/>
              </a:rPr>
              <a:t> </a:t>
            </a:r>
            <a:r>
              <a:rPr lang="ro-RO" sz="2000" i="1" dirty="0" err="1">
                <a:effectLst/>
              </a:rPr>
              <a:t>fragilis</a:t>
            </a:r>
            <a:br>
              <a:rPr lang="en-US" sz="1800" dirty="0">
                <a:effectLst/>
              </a:rPr>
            </a:br>
            <a:endParaRPr lang="en-US" sz="1600" dirty="0"/>
          </a:p>
        </p:txBody>
      </p:sp>
      <p:sp>
        <p:nvSpPr>
          <p:cNvPr id="3" name="Content Placeholder 2"/>
          <p:cNvSpPr>
            <a:spLocks noGrp="1"/>
          </p:cNvSpPr>
          <p:nvPr>
            <p:ph idx="1"/>
          </p:nvPr>
        </p:nvSpPr>
        <p:spPr>
          <a:xfrm>
            <a:off x="457200" y="1295400"/>
            <a:ext cx="8229600" cy="5334000"/>
          </a:xfrm>
        </p:spPr>
        <p:txBody>
          <a:bodyPr/>
          <a:lstStyle/>
          <a:p>
            <a:pPr marL="0" indent="0">
              <a:buNone/>
            </a:pPr>
            <a:r>
              <a:rPr lang="ro-RO" sz="2000" b="1" i="1" dirty="0">
                <a:solidFill>
                  <a:srgbClr val="FF0000"/>
                </a:solidFill>
                <a:effectLst/>
              </a:rPr>
              <a:t>1. Habitat</a:t>
            </a:r>
            <a:endParaRPr lang="en-US" sz="2000" dirty="0">
              <a:solidFill>
                <a:srgbClr val="FF0000"/>
              </a:solidFill>
              <a:effectLst/>
            </a:endParaRPr>
          </a:p>
          <a:p>
            <a:pPr marL="0" indent="0">
              <a:buNone/>
            </a:pPr>
            <a:r>
              <a:rPr lang="ro-RO" sz="2000" dirty="0">
                <a:effectLst/>
              </a:rPr>
              <a:t>Speciile de </a:t>
            </a:r>
            <a:r>
              <a:rPr lang="ro-RO" sz="2000" dirty="0" err="1">
                <a:effectLst/>
              </a:rPr>
              <a:t>Bacteroides</a:t>
            </a:r>
            <a:r>
              <a:rPr lang="ro-RO" sz="2000" dirty="0">
                <a:effectLst/>
              </a:rPr>
              <a:t> predomină în cadrul florei intestinale , dar este prezent şi în celelalte cavităţi naturale umane. </a:t>
            </a:r>
            <a:endParaRPr lang="en-US" sz="2000" dirty="0">
              <a:effectLst/>
            </a:endParaRPr>
          </a:p>
          <a:p>
            <a:pPr marL="0" indent="0">
              <a:buNone/>
            </a:pPr>
            <a:r>
              <a:rPr lang="ro-RO" sz="2000" b="1" i="1" dirty="0">
                <a:solidFill>
                  <a:srgbClr val="FF0000"/>
                </a:solidFill>
                <a:effectLst/>
              </a:rPr>
              <a:t>2. Caractere morfologice</a:t>
            </a:r>
            <a:endParaRPr lang="en-US" sz="2000" dirty="0">
              <a:solidFill>
                <a:srgbClr val="FF0000"/>
              </a:solidFill>
              <a:effectLst/>
            </a:endParaRPr>
          </a:p>
          <a:p>
            <a:pPr marL="0" indent="0">
              <a:buNone/>
            </a:pPr>
            <a:r>
              <a:rPr lang="ro-RO" sz="2000" dirty="0">
                <a:effectLst/>
              </a:rPr>
              <a:t>Speciile de </a:t>
            </a:r>
            <a:r>
              <a:rPr lang="ro-RO" sz="2000" dirty="0" err="1">
                <a:effectLst/>
              </a:rPr>
              <a:t>Bacteroides</a:t>
            </a:r>
            <a:r>
              <a:rPr lang="ro-RO" sz="2000" dirty="0">
                <a:effectLst/>
              </a:rPr>
              <a:t> apar sub formă de bacili sau </a:t>
            </a:r>
            <a:r>
              <a:rPr lang="ro-RO" sz="2000" dirty="0" err="1">
                <a:effectLst/>
              </a:rPr>
              <a:t>cocobacili</a:t>
            </a:r>
            <a:r>
              <a:rPr lang="ro-RO" sz="2000" dirty="0">
                <a:effectLst/>
              </a:rPr>
              <a:t> Gram negativi, cu coloraţie bipolară. </a:t>
            </a:r>
            <a:r>
              <a:rPr lang="ro-RO" sz="2000" dirty="0" err="1">
                <a:effectLst/>
              </a:rPr>
              <a:t>Bacteroides</a:t>
            </a:r>
            <a:r>
              <a:rPr lang="ro-RO" sz="2000" dirty="0">
                <a:effectLst/>
              </a:rPr>
              <a:t> </a:t>
            </a:r>
            <a:r>
              <a:rPr lang="ro-RO" sz="2000" dirty="0" err="1">
                <a:effectLst/>
              </a:rPr>
              <a:t>fragilis</a:t>
            </a:r>
            <a:r>
              <a:rPr lang="ro-RO" sz="2000" dirty="0">
                <a:effectLst/>
              </a:rPr>
              <a:t> prezintă capsulă.  </a:t>
            </a:r>
            <a:endParaRPr lang="en-US" sz="2000" dirty="0">
              <a:effectLst/>
            </a:endParaRPr>
          </a:p>
          <a:p>
            <a:pPr marL="0" indent="0">
              <a:buNone/>
            </a:pPr>
            <a:r>
              <a:rPr lang="ro-RO" sz="2000" b="1" i="1" dirty="0">
                <a:solidFill>
                  <a:srgbClr val="FF0000"/>
                </a:solidFill>
                <a:effectLst/>
              </a:rPr>
              <a:t>3. Caractere de cultură</a:t>
            </a:r>
            <a:endParaRPr lang="en-US" sz="2000" dirty="0">
              <a:solidFill>
                <a:srgbClr val="FF0000"/>
              </a:solidFill>
              <a:effectLst/>
            </a:endParaRPr>
          </a:p>
          <a:p>
            <a:pPr marL="0" indent="0">
              <a:buNone/>
            </a:pPr>
            <a:r>
              <a:rPr lang="ro-RO" sz="2000" dirty="0">
                <a:effectLst/>
              </a:rPr>
              <a:t>Sunt germeni pretenţioşi din punct de vedere metabolic; necesită pentru izolare medii îmbogăţite cu sânge, bilă sau esculină. </a:t>
            </a:r>
          </a:p>
          <a:p>
            <a:pPr marL="0" indent="0">
              <a:buNone/>
            </a:pPr>
            <a:r>
              <a:rPr lang="ro-RO" sz="2000" dirty="0">
                <a:effectLst/>
              </a:rPr>
              <a:t>Necesită factori de creştere: hemină şi </a:t>
            </a:r>
            <a:r>
              <a:rPr lang="ro-RO" sz="2000" dirty="0" err="1">
                <a:effectLst/>
              </a:rPr>
              <a:t>menadionă</a:t>
            </a:r>
            <a:r>
              <a:rPr lang="ro-RO" dirty="0">
                <a:effectLst/>
              </a:rPr>
              <a:t>. </a:t>
            </a:r>
          </a:p>
          <a:p>
            <a:pPr marL="0" indent="0">
              <a:buNone/>
            </a:pPr>
            <a:r>
              <a:rPr lang="ro-RO" sz="2000" dirty="0">
                <a:effectLst/>
              </a:rPr>
              <a:t>B. </a:t>
            </a:r>
            <a:r>
              <a:rPr lang="ro-RO" sz="2000" dirty="0" err="1">
                <a:effectLst/>
              </a:rPr>
              <a:t>fragilis</a:t>
            </a:r>
            <a:r>
              <a:rPr lang="ro-RO" sz="2000" dirty="0">
                <a:effectLst/>
              </a:rPr>
              <a:t> pe mediul selectiv cu bilă şi esculină dezvoltă  colonii cenuşii ce precipită mediul în jurul coloniilor.</a:t>
            </a:r>
            <a:endParaRPr lang="en-US" sz="2000" dirty="0">
              <a:effectLst/>
            </a:endParaRPr>
          </a:p>
          <a:p>
            <a:pPr marL="0" indent="0">
              <a:buNone/>
            </a:pPr>
            <a:r>
              <a:rPr lang="ro-RO" sz="2000" dirty="0">
                <a:effectLst/>
              </a:rPr>
              <a:t>Unele specii (B. </a:t>
            </a:r>
            <a:r>
              <a:rPr lang="ro-RO" sz="2000" dirty="0" err="1">
                <a:effectLst/>
              </a:rPr>
              <a:t>fragilis</a:t>
            </a:r>
            <a:r>
              <a:rPr lang="ro-RO" sz="2000" dirty="0">
                <a:effectLst/>
              </a:rPr>
              <a:t>) necesită pentru izolare medii cu adaos de antibiotice (</a:t>
            </a:r>
            <a:r>
              <a:rPr lang="ro-RO" sz="2000" dirty="0" err="1">
                <a:effectLst/>
              </a:rPr>
              <a:t>kanamicină</a:t>
            </a:r>
            <a:r>
              <a:rPr lang="ro-RO" sz="2000" dirty="0">
                <a:effectLst/>
              </a:rPr>
              <a:t>, streptomicină, neomicină, polimixină B). </a:t>
            </a:r>
            <a:endParaRPr lang="en-US" sz="2000" dirty="0">
              <a:effectLst/>
            </a:endParaRPr>
          </a:p>
          <a:p>
            <a:endParaRPr lang="en-US" dirty="0">
              <a:effectLst/>
            </a:endParaRPr>
          </a:p>
        </p:txBody>
      </p:sp>
    </p:spTree>
    <p:extLst>
      <p:ext uri="{BB962C8B-B14F-4D97-AF65-F5344CB8AC3E}">
        <p14:creationId xmlns:p14="http://schemas.microsoft.com/office/powerpoint/2010/main" val="39138255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7" y="457200"/>
            <a:ext cx="9144000" cy="1017587"/>
          </a:xfrm>
        </p:spPr>
        <p:txBody>
          <a:bodyPr>
            <a:normAutofit fontScale="90000"/>
          </a:bodyPr>
          <a:lstStyle/>
          <a:p>
            <a:r>
              <a:rPr lang="ro-RO" sz="2800" b="1" u="sng" dirty="0">
                <a:effectLst/>
              </a:rPr>
              <a:t>Bacili anaerobi nesporulaţi Gram negativi</a:t>
            </a:r>
            <a:br>
              <a:rPr lang="en-US" sz="2800" b="1" dirty="0">
                <a:effectLst/>
              </a:rPr>
            </a:br>
            <a:r>
              <a:rPr lang="ro-RO" sz="2000" b="1" i="1" dirty="0">
                <a:effectLst/>
              </a:rPr>
              <a:t> </a:t>
            </a:r>
            <a:r>
              <a:rPr lang="ro-RO" sz="2800" b="1" i="1" u="sng" dirty="0">
                <a:effectLst/>
              </a:rPr>
              <a:t>Gen: </a:t>
            </a:r>
            <a:r>
              <a:rPr lang="ro-RO" sz="2800" b="1" i="1" u="sng" dirty="0" err="1">
                <a:effectLst/>
              </a:rPr>
              <a:t>Bacteroides</a:t>
            </a:r>
            <a:br>
              <a:rPr lang="en-US" sz="2800" dirty="0">
                <a:effectLst/>
              </a:rPr>
            </a:br>
            <a:r>
              <a:rPr lang="ro-RO" sz="2000" i="1" dirty="0">
                <a:effectLst/>
              </a:rPr>
              <a:t> </a:t>
            </a:r>
            <a:r>
              <a:rPr lang="ro-RO" sz="2400" i="1" dirty="0">
                <a:effectLst/>
              </a:rPr>
              <a:t>Specia: </a:t>
            </a:r>
            <a:r>
              <a:rPr lang="ro-RO" sz="2400" i="1" dirty="0" err="1">
                <a:effectLst/>
              </a:rPr>
              <a:t>Bacteroides</a:t>
            </a:r>
            <a:r>
              <a:rPr lang="ro-RO" sz="2400" i="1" dirty="0">
                <a:effectLst/>
              </a:rPr>
              <a:t> </a:t>
            </a:r>
            <a:r>
              <a:rPr lang="ro-RO" sz="2400" i="1" dirty="0" err="1">
                <a:effectLst/>
              </a:rPr>
              <a:t>fragilis</a:t>
            </a:r>
            <a:endParaRPr lang="en-US" dirty="0"/>
          </a:p>
        </p:txBody>
      </p:sp>
      <p:sp>
        <p:nvSpPr>
          <p:cNvPr id="3" name="Content Placeholder 2"/>
          <p:cNvSpPr>
            <a:spLocks noGrp="1"/>
          </p:cNvSpPr>
          <p:nvPr>
            <p:ph idx="1"/>
          </p:nvPr>
        </p:nvSpPr>
        <p:spPr>
          <a:xfrm>
            <a:off x="457200" y="1628800"/>
            <a:ext cx="8229600" cy="5112568"/>
          </a:xfrm>
        </p:spPr>
        <p:txBody>
          <a:bodyPr>
            <a:normAutofit/>
          </a:bodyPr>
          <a:lstStyle/>
          <a:p>
            <a:r>
              <a:rPr lang="ro-RO" sz="2400" b="1" i="1" dirty="0">
                <a:solidFill>
                  <a:srgbClr val="FF0000"/>
                </a:solidFill>
                <a:effectLst/>
              </a:rPr>
              <a:t>4. Caractere metabolice</a:t>
            </a:r>
            <a:endParaRPr lang="en-US" sz="2400" dirty="0">
              <a:solidFill>
                <a:srgbClr val="FF0000"/>
              </a:solidFill>
              <a:effectLst/>
            </a:endParaRPr>
          </a:p>
          <a:p>
            <a:pPr marL="0" indent="0">
              <a:buNone/>
            </a:pPr>
            <a:r>
              <a:rPr lang="ro-RO" sz="1800" dirty="0">
                <a:effectLst/>
              </a:rPr>
              <a:t>Poseda un bogat echipament fermentativ (fermentează constant glucoza, maltoza, galactoza, lactoza, zaharoza, </a:t>
            </a:r>
            <a:r>
              <a:rPr lang="ro-RO" sz="1800" dirty="0" err="1">
                <a:effectLst/>
              </a:rPr>
              <a:t>manitolul</a:t>
            </a:r>
            <a:r>
              <a:rPr lang="ro-RO" sz="1800" dirty="0">
                <a:effectLst/>
              </a:rPr>
              <a:t> şi amidonul), pe baza căruia se diferenţiază speciile. Acidifică şi coagulează laptele </a:t>
            </a:r>
            <a:r>
              <a:rPr lang="ro-RO" sz="1800" dirty="0" err="1">
                <a:effectLst/>
              </a:rPr>
              <a:t>turnesolat</a:t>
            </a:r>
            <a:r>
              <a:rPr lang="ro-RO" sz="1800" dirty="0">
                <a:effectLst/>
              </a:rPr>
              <a:t>.</a:t>
            </a:r>
          </a:p>
          <a:p>
            <a:pPr marL="0" indent="0">
              <a:buNone/>
            </a:pPr>
            <a:r>
              <a:rPr lang="ro-RO" sz="1800" b="1" i="1" dirty="0">
                <a:solidFill>
                  <a:srgbClr val="FF0000"/>
                </a:solidFill>
                <a:effectLst/>
              </a:rPr>
              <a:t> </a:t>
            </a:r>
            <a:r>
              <a:rPr lang="ro-RO" sz="2400" b="1" i="1" dirty="0">
                <a:solidFill>
                  <a:srgbClr val="FF0000"/>
                </a:solidFill>
                <a:effectLst/>
              </a:rPr>
              <a:t>5. Caractere de patogenitate</a:t>
            </a:r>
            <a:endParaRPr lang="en-US" sz="2400" b="1" i="1" dirty="0">
              <a:solidFill>
                <a:srgbClr val="FF0000"/>
              </a:solidFill>
              <a:effectLst/>
            </a:endParaRPr>
          </a:p>
          <a:p>
            <a:pPr marL="0" indent="0">
              <a:buNone/>
            </a:pPr>
            <a:r>
              <a:rPr lang="ro-RO" sz="1800" dirty="0">
                <a:effectLst/>
              </a:rPr>
              <a:t> Speciile de </a:t>
            </a:r>
            <a:r>
              <a:rPr lang="ro-RO" sz="1800" dirty="0" err="1">
                <a:effectLst/>
              </a:rPr>
              <a:t>Bacteroides</a:t>
            </a:r>
            <a:r>
              <a:rPr lang="ro-RO" sz="1800" dirty="0">
                <a:effectLst/>
              </a:rPr>
              <a:t> îşi bazează patogenitatea pe virulenţă. Ca factori de virulenţă ar putea fi </a:t>
            </a:r>
            <a:r>
              <a:rPr lang="ro-RO" sz="1800" dirty="0" err="1">
                <a:effectLst/>
              </a:rPr>
              <a:t>incrimanţi</a:t>
            </a:r>
            <a:r>
              <a:rPr lang="ro-RO" sz="1800" dirty="0">
                <a:effectLst/>
              </a:rPr>
              <a:t>: prezenţa capsulei (B. </a:t>
            </a:r>
            <a:r>
              <a:rPr lang="ro-RO" sz="1800" dirty="0" err="1">
                <a:effectLst/>
              </a:rPr>
              <a:t>fragilis</a:t>
            </a:r>
            <a:r>
              <a:rPr lang="ro-RO" sz="1800" dirty="0">
                <a:effectLst/>
              </a:rPr>
              <a:t>), capacitatea de a adera la ţesuturi (epiteliu gingival), elaborarea de enzime (</a:t>
            </a:r>
            <a:r>
              <a:rPr lang="ro-RO" sz="1800" dirty="0" err="1">
                <a:effectLst/>
              </a:rPr>
              <a:t>hialuronidaza</a:t>
            </a:r>
            <a:r>
              <a:rPr lang="ro-RO" sz="1800" dirty="0">
                <a:effectLst/>
              </a:rPr>
              <a:t>, </a:t>
            </a:r>
            <a:r>
              <a:rPr lang="ro-RO" sz="1800" dirty="0" err="1">
                <a:effectLst/>
              </a:rPr>
              <a:t>fibrinolizina</a:t>
            </a:r>
            <a:r>
              <a:rPr lang="ro-RO" sz="1800" dirty="0">
                <a:effectLst/>
              </a:rPr>
              <a:t>, </a:t>
            </a:r>
            <a:r>
              <a:rPr lang="ro-RO" sz="1800" dirty="0" err="1">
                <a:effectLst/>
              </a:rPr>
              <a:t>heparinaza</a:t>
            </a:r>
            <a:r>
              <a:rPr lang="ro-RO" sz="1800" dirty="0">
                <a:effectLst/>
              </a:rPr>
              <a:t>, </a:t>
            </a:r>
            <a:r>
              <a:rPr lang="ro-RO" sz="1800" dirty="0" err="1">
                <a:effectLst/>
              </a:rPr>
              <a:t>colagenaza</a:t>
            </a:r>
            <a:r>
              <a:rPr lang="ro-RO" sz="1800" dirty="0">
                <a:effectLst/>
              </a:rPr>
              <a:t> şi proteazele).</a:t>
            </a:r>
            <a:endParaRPr lang="en-US" sz="1800" dirty="0">
              <a:effectLst/>
            </a:endParaRPr>
          </a:p>
          <a:p>
            <a:pPr marL="0" indent="0">
              <a:buNone/>
            </a:pPr>
            <a:r>
              <a:rPr lang="ro-RO" sz="1800" dirty="0">
                <a:effectLst/>
              </a:rPr>
              <a:t>.Un rol important în manifestarea virulenţei este cooperarea cu </a:t>
            </a:r>
            <a:r>
              <a:rPr lang="ro-RO" sz="1800" dirty="0" err="1">
                <a:effectLst/>
              </a:rPr>
              <a:t>mircroorganismele</a:t>
            </a:r>
            <a:r>
              <a:rPr lang="ro-RO" sz="1800" dirty="0">
                <a:effectLst/>
              </a:rPr>
              <a:t> aerobe, microorganisme care creează climatul de anaerobioză.</a:t>
            </a:r>
            <a:endParaRPr lang="en-US" sz="1800" dirty="0">
              <a:effectLst/>
            </a:endParaRPr>
          </a:p>
          <a:p>
            <a:pPr marL="0" indent="0">
              <a:buNone/>
            </a:pPr>
            <a:r>
              <a:rPr lang="ro-RO" sz="1800" dirty="0">
                <a:effectLst/>
              </a:rPr>
              <a:t>Singura bacterie care poate supravieţui un timp îndelungat în contact cu oxigenul este B. </a:t>
            </a:r>
            <a:r>
              <a:rPr lang="ro-RO" sz="1800" dirty="0" err="1">
                <a:effectLst/>
              </a:rPr>
              <a:t>fragilis</a:t>
            </a:r>
            <a:r>
              <a:rPr lang="ro-RO" sz="1800" dirty="0">
                <a:effectLst/>
              </a:rPr>
              <a:t>, datorită capacităţii de a produce </a:t>
            </a:r>
            <a:r>
              <a:rPr lang="ro-RO" sz="1800" dirty="0" err="1">
                <a:effectLst/>
              </a:rPr>
              <a:t>superoxid-dismutază</a:t>
            </a:r>
            <a:r>
              <a:rPr lang="ro-RO" sz="1800" dirty="0">
                <a:effectLst/>
              </a:rPr>
              <a:t>.</a:t>
            </a:r>
            <a:endParaRPr lang="en-US" sz="1800" dirty="0">
              <a:effectLst/>
            </a:endParaRPr>
          </a:p>
        </p:txBody>
      </p:sp>
    </p:spTree>
    <p:extLst>
      <p:ext uri="{BB962C8B-B14F-4D97-AF65-F5344CB8AC3E}">
        <p14:creationId xmlns:p14="http://schemas.microsoft.com/office/powerpoint/2010/main" val="790269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97" y="457200"/>
            <a:ext cx="9144000" cy="1017587"/>
          </a:xfrm>
        </p:spPr>
        <p:txBody>
          <a:bodyPr>
            <a:normAutofit fontScale="90000"/>
          </a:bodyPr>
          <a:lstStyle/>
          <a:p>
            <a:r>
              <a:rPr lang="ro-RO" sz="2800" b="1" u="sng" dirty="0">
                <a:effectLst/>
              </a:rPr>
              <a:t>Bacili anaerobi nesporulaţi Gram negativi</a:t>
            </a:r>
            <a:br>
              <a:rPr lang="en-US" sz="2800" b="1" dirty="0">
                <a:effectLst/>
              </a:rPr>
            </a:br>
            <a:r>
              <a:rPr lang="ro-RO" sz="2000" b="1" i="1" dirty="0">
                <a:effectLst/>
              </a:rPr>
              <a:t> </a:t>
            </a:r>
            <a:r>
              <a:rPr lang="ro-RO" sz="2800" b="1" i="1" u="sng" dirty="0">
                <a:effectLst/>
              </a:rPr>
              <a:t>Gen: </a:t>
            </a:r>
            <a:r>
              <a:rPr lang="ro-RO" sz="2800" b="1" i="1" u="sng" dirty="0" err="1">
                <a:effectLst/>
              </a:rPr>
              <a:t>Bacteroides</a:t>
            </a:r>
            <a:br>
              <a:rPr lang="en-US" sz="2800" dirty="0">
                <a:effectLst/>
              </a:rPr>
            </a:br>
            <a:r>
              <a:rPr lang="ro-RO" sz="2000" i="1" dirty="0">
                <a:effectLst/>
              </a:rPr>
              <a:t> </a:t>
            </a:r>
            <a:r>
              <a:rPr lang="ro-RO" sz="2400" i="1" dirty="0">
                <a:effectLst/>
              </a:rPr>
              <a:t>Specia: </a:t>
            </a:r>
            <a:r>
              <a:rPr lang="ro-RO" sz="2400" i="1" dirty="0" err="1">
                <a:effectLst/>
              </a:rPr>
              <a:t>Bacteroides</a:t>
            </a:r>
            <a:r>
              <a:rPr lang="ro-RO" sz="2400" i="1" dirty="0">
                <a:effectLst/>
              </a:rPr>
              <a:t> </a:t>
            </a:r>
            <a:r>
              <a:rPr lang="ro-RO" sz="2400" i="1" dirty="0" err="1">
                <a:effectLst/>
              </a:rPr>
              <a:t>fragilis</a:t>
            </a:r>
            <a:endParaRPr lang="en-US" dirty="0"/>
          </a:p>
        </p:txBody>
      </p:sp>
      <p:sp>
        <p:nvSpPr>
          <p:cNvPr id="3" name="Content Placeholder 2"/>
          <p:cNvSpPr>
            <a:spLocks noGrp="1"/>
          </p:cNvSpPr>
          <p:nvPr>
            <p:ph idx="1"/>
          </p:nvPr>
        </p:nvSpPr>
        <p:spPr>
          <a:xfrm>
            <a:off x="323528" y="1556792"/>
            <a:ext cx="8229600" cy="5292635"/>
          </a:xfrm>
        </p:spPr>
        <p:txBody>
          <a:bodyPr>
            <a:normAutofit/>
          </a:bodyPr>
          <a:lstStyle/>
          <a:p>
            <a:r>
              <a:rPr lang="ro-RO" sz="1800" b="1" i="1" dirty="0">
                <a:solidFill>
                  <a:srgbClr val="FF0000"/>
                </a:solidFill>
                <a:effectLst/>
              </a:rPr>
              <a:t>6. Patogenie. Aspecte clinice</a:t>
            </a:r>
            <a:endParaRPr lang="en-US" sz="1800" dirty="0">
              <a:solidFill>
                <a:srgbClr val="FF0000"/>
              </a:solidFill>
              <a:effectLst/>
            </a:endParaRPr>
          </a:p>
          <a:p>
            <a:r>
              <a:rPr lang="ro-RO" sz="1800" dirty="0">
                <a:effectLst/>
              </a:rPr>
              <a:t>B. </a:t>
            </a:r>
            <a:r>
              <a:rPr lang="ro-RO" sz="1800" dirty="0" err="1">
                <a:effectLst/>
              </a:rPr>
              <a:t>fragilis</a:t>
            </a:r>
            <a:r>
              <a:rPr lang="ro-RO" sz="1800" dirty="0">
                <a:effectLst/>
              </a:rPr>
              <a:t> face parte din flora cavităţii orale, fiind considerat principalul factor patogen în afecţiuni ale cavităţii orale, singur sau în asociaţie cu alţi germeni (infecţii </a:t>
            </a:r>
            <a:r>
              <a:rPr lang="ro-RO" sz="1800" dirty="0" err="1">
                <a:effectLst/>
              </a:rPr>
              <a:t>polimicrobiene</a:t>
            </a:r>
            <a:r>
              <a:rPr lang="ro-RO" sz="1800" dirty="0">
                <a:effectLst/>
              </a:rPr>
              <a:t>); poate provoca </a:t>
            </a:r>
            <a:r>
              <a:rPr lang="ro-RO" sz="1800" i="1" dirty="0">
                <a:effectLst/>
              </a:rPr>
              <a:t>gingivite</a:t>
            </a:r>
            <a:r>
              <a:rPr lang="ro-RO" sz="1800" dirty="0">
                <a:effectLst/>
              </a:rPr>
              <a:t>, , </a:t>
            </a:r>
            <a:r>
              <a:rPr lang="ro-RO" sz="1800" i="1" dirty="0">
                <a:effectLst/>
              </a:rPr>
              <a:t>abcese dentare,</a:t>
            </a:r>
            <a:r>
              <a:rPr lang="ro-RO" sz="1800" dirty="0">
                <a:effectLst/>
              </a:rPr>
              <a:t> </a:t>
            </a:r>
            <a:r>
              <a:rPr lang="ro-RO" sz="1800" i="1" dirty="0">
                <a:effectLst/>
              </a:rPr>
              <a:t>gangrene</a:t>
            </a:r>
            <a:r>
              <a:rPr lang="ro-RO" sz="1800" dirty="0">
                <a:effectLst/>
              </a:rPr>
              <a:t> </a:t>
            </a:r>
            <a:r>
              <a:rPr lang="ro-RO" sz="1800" i="1" dirty="0">
                <a:effectLst/>
              </a:rPr>
              <a:t>pulpare</a:t>
            </a:r>
            <a:r>
              <a:rPr lang="ro-RO" sz="1800" dirty="0">
                <a:effectLst/>
              </a:rPr>
              <a:t> şi </a:t>
            </a:r>
            <a:r>
              <a:rPr lang="ro-RO" sz="1800" i="1" dirty="0" err="1">
                <a:effectLst/>
              </a:rPr>
              <a:t>periodontopatii</a:t>
            </a:r>
            <a:r>
              <a:rPr lang="ro-RO" sz="1800" i="1" dirty="0">
                <a:effectLst/>
              </a:rPr>
              <a:t>.</a:t>
            </a:r>
          </a:p>
          <a:p>
            <a:r>
              <a:rPr lang="ro-RO" sz="1800" i="1" dirty="0">
                <a:effectLst/>
              </a:rPr>
              <a:t> </a:t>
            </a:r>
            <a:r>
              <a:rPr lang="ro-RO" sz="1800" dirty="0">
                <a:effectLst/>
              </a:rPr>
              <a:t>Infecţiile cavităţii orale pot evolua cu </a:t>
            </a:r>
            <a:r>
              <a:rPr lang="ro-RO" sz="1800" dirty="0" err="1">
                <a:effectLst/>
              </a:rPr>
              <a:t>bacteriemii</a:t>
            </a:r>
            <a:r>
              <a:rPr lang="ro-RO" sz="1800" dirty="0">
                <a:effectLst/>
              </a:rPr>
              <a:t> şi septicemii cu manifestări clinice grave.</a:t>
            </a:r>
          </a:p>
          <a:p>
            <a:r>
              <a:rPr lang="ro-RO" sz="1800" dirty="0">
                <a:effectLst/>
              </a:rPr>
              <a:t> La nivelul cavităţii orale s-au descris afecţiuni cu etiologii mixte aerobe - anaerobe cum sunt anginele sau leziunile ulcero-necrotice. </a:t>
            </a:r>
          </a:p>
          <a:p>
            <a:r>
              <a:rPr lang="ro-RO" sz="1800" b="1" i="1" dirty="0">
                <a:solidFill>
                  <a:srgbClr val="FF0000"/>
                </a:solidFill>
                <a:effectLst/>
              </a:rPr>
              <a:t>7. Tratament </a:t>
            </a:r>
            <a:endParaRPr lang="en-US" sz="1800" dirty="0">
              <a:solidFill>
                <a:srgbClr val="FF0000"/>
              </a:solidFill>
              <a:effectLst/>
            </a:endParaRPr>
          </a:p>
          <a:p>
            <a:pPr marL="0" indent="0">
              <a:buNone/>
            </a:pPr>
            <a:r>
              <a:rPr lang="ro-RO" sz="1800" dirty="0">
                <a:effectLst/>
              </a:rPr>
              <a:t>Este necesară combinarea tratamentului stomatologic cu chimioterapie.</a:t>
            </a:r>
            <a:endParaRPr lang="en-US" sz="1800" dirty="0">
              <a:effectLst/>
            </a:endParaRPr>
          </a:p>
          <a:p>
            <a:pPr marL="0" indent="0">
              <a:buNone/>
            </a:pPr>
            <a:r>
              <a:rPr lang="ro-RO" sz="1800" dirty="0">
                <a:effectLst/>
              </a:rPr>
              <a:t>Antibiograma este obligatorie, existând deosebiri de sensibilitate la antibiotice în raport cu specia sau tulpina bacteriană izolată.</a:t>
            </a:r>
            <a:endParaRPr lang="en-US" sz="1800" dirty="0">
              <a:effectLst/>
            </a:endParaRPr>
          </a:p>
          <a:p>
            <a:r>
              <a:rPr lang="ro-RO" sz="1800" b="1" i="1" dirty="0">
                <a:solidFill>
                  <a:srgbClr val="FF0000"/>
                </a:solidFill>
                <a:effectLst/>
              </a:rPr>
              <a:t>8. Epidemiologie. Profilaxie</a:t>
            </a:r>
            <a:endParaRPr lang="en-US" sz="1800" dirty="0">
              <a:solidFill>
                <a:srgbClr val="FF0000"/>
              </a:solidFill>
              <a:effectLst/>
            </a:endParaRPr>
          </a:p>
          <a:p>
            <a:pPr marL="0" indent="0">
              <a:buNone/>
            </a:pPr>
            <a:r>
              <a:rPr lang="ro-RO" sz="1800" dirty="0" err="1">
                <a:effectLst/>
              </a:rPr>
              <a:t>Bacteroides</a:t>
            </a:r>
            <a:r>
              <a:rPr lang="ro-RO" sz="1800" dirty="0">
                <a:effectLst/>
              </a:rPr>
              <a:t> </a:t>
            </a:r>
            <a:r>
              <a:rPr lang="ro-RO" sz="1800" dirty="0" err="1">
                <a:effectLst/>
              </a:rPr>
              <a:t>fragilis</a:t>
            </a:r>
            <a:r>
              <a:rPr lang="ro-RO" sz="1800" dirty="0">
                <a:effectLst/>
              </a:rPr>
              <a:t> face parte din flora </a:t>
            </a:r>
            <a:r>
              <a:rPr lang="ro-RO" sz="1800" dirty="0" err="1">
                <a:effectLst/>
              </a:rPr>
              <a:t>comensală</a:t>
            </a:r>
            <a:r>
              <a:rPr lang="ro-RO" sz="1800" dirty="0">
                <a:effectLst/>
              </a:rPr>
              <a:t> a cavităţii orale dar poate fi implicat în procese infecţioase endogene </a:t>
            </a:r>
            <a:r>
              <a:rPr lang="ro-RO" sz="1800" dirty="0" err="1">
                <a:effectLst/>
              </a:rPr>
              <a:t>polimicrobiene</a:t>
            </a:r>
            <a:r>
              <a:rPr lang="ro-RO" sz="1800" dirty="0">
                <a:effectLst/>
              </a:rPr>
              <a:t> cu evoluţie septicemică aproape imposibil de prevenit.</a:t>
            </a:r>
            <a:endParaRPr lang="en-US" sz="1800" dirty="0">
              <a:effectLst/>
            </a:endParaRPr>
          </a:p>
          <a:p>
            <a:pPr marL="0" indent="0">
              <a:buNone/>
            </a:pPr>
            <a:endParaRPr lang="en-US" sz="1800" dirty="0">
              <a:effectLst/>
            </a:endParaRPr>
          </a:p>
          <a:p>
            <a:pPr marL="0" indent="0">
              <a:buNone/>
            </a:pPr>
            <a:endParaRPr lang="en-US" sz="1800" dirty="0">
              <a:effectLst/>
            </a:endParaRPr>
          </a:p>
          <a:p>
            <a:endParaRPr lang="en-US" sz="1800" dirty="0"/>
          </a:p>
        </p:txBody>
      </p:sp>
    </p:spTree>
    <p:extLst>
      <p:ext uri="{BB962C8B-B14F-4D97-AF65-F5344CB8AC3E}">
        <p14:creationId xmlns:p14="http://schemas.microsoft.com/office/powerpoint/2010/main" val="3106677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b="1" i="1" dirty="0">
                <a:solidFill>
                  <a:srgbClr val="FF0000"/>
                </a:solidFill>
                <a:effectLst/>
              </a:rPr>
              <a:t> </a:t>
            </a:r>
            <a:br>
              <a:rPr lang="en-US" dirty="0">
                <a:solidFill>
                  <a:srgbClr val="FF0000"/>
                </a:solidFill>
                <a:effectLst/>
              </a:rPr>
            </a:br>
            <a:r>
              <a:rPr lang="ro-RO" sz="3200" b="1" i="1" u="sng" dirty="0">
                <a:solidFill>
                  <a:srgbClr val="FF0000"/>
                </a:solidFill>
                <a:effectLst/>
              </a:rPr>
              <a:t>Genul </a:t>
            </a:r>
            <a:r>
              <a:rPr lang="ro-RO" sz="3200" b="1" i="1" u="sng" dirty="0" err="1">
                <a:solidFill>
                  <a:srgbClr val="FF0000"/>
                </a:solidFill>
                <a:effectLst/>
              </a:rPr>
              <a:t>Porphyromonas</a:t>
            </a:r>
            <a:br>
              <a:rPr lang="en-US" sz="3200" dirty="0">
                <a:solidFill>
                  <a:srgbClr val="FF0000"/>
                </a:solidFill>
                <a:effectLst/>
              </a:rPr>
            </a:br>
            <a:r>
              <a:rPr lang="ro-RO" sz="2400" i="1" dirty="0">
                <a:solidFill>
                  <a:srgbClr val="FF0000"/>
                </a:solidFill>
                <a:effectLst/>
              </a:rPr>
              <a:t>Specii: </a:t>
            </a:r>
            <a:r>
              <a:rPr lang="ro-RO" sz="2400" i="1" dirty="0" err="1">
                <a:solidFill>
                  <a:srgbClr val="FF0000"/>
                </a:solidFill>
                <a:effectLst/>
              </a:rPr>
              <a:t>Porphyromonas</a:t>
            </a:r>
            <a:r>
              <a:rPr lang="ro-RO" sz="2400" i="1" dirty="0">
                <a:solidFill>
                  <a:srgbClr val="FF0000"/>
                </a:solidFill>
                <a:effectLst/>
              </a:rPr>
              <a:t> </a:t>
            </a:r>
            <a:r>
              <a:rPr lang="ro-RO" sz="2400" i="1" dirty="0" err="1">
                <a:solidFill>
                  <a:srgbClr val="FF0000"/>
                </a:solidFill>
                <a:effectLst/>
              </a:rPr>
              <a:t>gingivalis</a:t>
            </a:r>
            <a:r>
              <a:rPr lang="ro-RO" sz="2400" i="1" dirty="0">
                <a:solidFill>
                  <a:srgbClr val="FF0000"/>
                </a:solidFill>
                <a:effectLst/>
              </a:rPr>
              <a:t> (specie tip)</a:t>
            </a:r>
            <a:br>
              <a:rPr lang="en-US" sz="2400" dirty="0">
                <a:solidFill>
                  <a:srgbClr val="FF0000"/>
                </a:solidFill>
                <a:effectLst/>
              </a:rPr>
            </a:br>
            <a:r>
              <a:rPr lang="ro-RO" sz="2400" i="1" dirty="0">
                <a:solidFill>
                  <a:srgbClr val="FF0000"/>
                </a:solidFill>
                <a:effectLst/>
              </a:rPr>
              <a:t>	  </a:t>
            </a:r>
            <a:r>
              <a:rPr lang="ro-RO" sz="2400" i="1" dirty="0" err="1">
                <a:solidFill>
                  <a:srgbClr val="FF0000"/>
                </a:solidFill>
                <a:effectLst/>
              </a:rPr>
              <a:t>Porphyromonas</a:t>
            </a:r>
            <a:r>
              <a:rPr lang="ro-RO" sz="2400" i="1" dirty="0">
                <a:solidFill>
                  <a:srgbClr val="FF0000"/>
                </a:solidFill>
                <a:effectLst/>
              </a:rPr>
              <a:t> </a:t>
            </a:r>
            <a:r>
              <a:rPr lang="ro-RO" sz="2400" i="1" dirty="0" err="1">
                <a:solidFill>
                  <a:srgbClr val="FF0000"/>
                </a:solidFill>
                <a:effectLst/>
              </a:rPr>
              <a:t>endodontalis</a:t>
            </a:r>
            <a:br>
              <a:rPr lang="en-US" sz="2400" dirty="0">
                <a:solidFill>
                  <a:srgbClr val="FF0000"/>
                </a:solidFill>
                <a:effectLst/>
              </a:rPr>
            </a:br>
            <a:endParaRPr lang="en-US" sz="2400" dirty="0">
              <a:solidFill>
                <a:srgbClr val="FF0000"/>
              </a:solidFill>
            </a:endParaRPr>
          </a:p>
        </p:txBody>
      </p:sp>
      <p:sp>
        <p:nvSpPr>
          <p:cNvPr id="3" name="Content Placeholder 2"/>
          <p:cNvSpPr>
            <a:spLocks noGrp="1"/>
          </p:cNvSpPr>
          <p:nvPr>
            <p:ph idx="1"/>
          </p:nvPr>
        </p:nvSpPr>
        <p:spPr/>
        <p:txBody>
          <a:bodyPr/>
          <a:lstStyle/>
          <a:p>
            <a:r>
              <a:rPr lang="ro-RO" sz="2000" b="1" i="1" dirty="0">
                <a:solidFill>
                  <a:srgbClr val="FF0000"/>
                </a:solidFill>
                <a:effectLst/>
              </a:rPr>
              <a:t>1. Habitat</a:t>
            </a:r>
            <a:endParaRPr lang="en-US" sz="2000" dirty="0">
              <a:solidFill>
                <a:srgbClr val="FF0000"/>
              </a:solidFill>
              <a:effectLst/>
            </a:endParaRPr>
          </a:p>
          <a:p>
            <a:pPr marL="0" indent="0">
              <a:buNone/>
            </a:pPr>
            <a:r>
              <a:rPr lang="ro-RO" sz="2000" dirty="0">
                <a:effectLst/>
              </a:rPr>
              <a:t>Speciile de</a:t>
            </a:r>
            <a:r>
              <a:rPr lang="ro-RO" sz="2000" b="1" dirty="0">
                <a:effectLst/>
              </a:rPr>
              <a:t> </a:t>
            </a:r>
            <a:r>
              <a:rPr lang="ro-RO" sz="2000" dirty="0" err="1">
                <a:effectLst/>
              </a:rPr>
              <a:t>Porphyromonas</a:t>
            </a:r>
            <a:r>
              <a:rPr lang="ro-RO" sz="2000" dirty="0">
                <a:effectLst/>
              </a:rPr>
              <a:t> se găsesc aproape singure în </a:t>
            </a:r>
            <a:r>
              <a:rPr lang="ro-RO" sz="2000" dirty="0" err="1">
                <a:effectLst/>
              </a:rPr>
              <a:t>situsurile</a:t>
            </a:r>
            <a:r>
              <a:rPr lang="ro-RO" sz="2000" dirty="0">
                <a:effectLst/>
              </a:rPr>
              <a:t> </a:t>
            </a:r>
            <a:r>
              <a:rPr lang="ro-RO" sz="2000" dirty="0" err="1">
                <a:effectLst/>
              </a:rPr>
              <a:t>subgingivale</a:t>
            </a:r>
            <a:r>
              <a:rPr lang="ro-RO" sz="2000" dirty="0">
                <a:effectLst/>
              </a:rPr>
              <a:t>,    </a:t>
            </a:r>
            <a:r>
              <a:rPr lang="ro-RO" sz="2000" dirty="0" err="1">
                <a:effectLst/>
              </a:rPr>
              <a:t>în</a:t>
            </a:r>
            <a:r>
              <a:rPr lang="ro-RO" sz="2000" dirty="0">
                <a:effectLst/>
              </a:rPr>
              <a:t> special în boala parodontală avansată.</a:t>
            </a:r>
          </a:p>
          <a:p>
            <a:pPr marL="0" indent="0">
              <a:buNone/>
            </a:pPr>
            <a:r>
              <a:rPr lang="ro-RO" sz="2000" dirty="0">
                <a:effectLst/>
              </a:rPr>
              <a:t> Rar este descoperit pe limbă şi suprafaţa amigdalelor.</a:t>
            </a:r>
            <a:endParaRPr lang="en-US" sz="2000" dirty="0">
              <a:effectLst/>
            </a:endParaRPr>
          </a:p>
          <a:p>
            <a:r>
              <a:rPr lang="ro-RO" sz="2000" b="1" i="1" dirty="0">
                <a:solidFill>
                  <a:srgbClr val="FF0000"/>
                </a:solidFill>
                <a:effectLst/>
              </a:rPr>
              <a:t>2. Caractere morfologice</a:t>
            </a:r>
            <a:endParaRPr lang="en-US" sz="2000" dirty="0">
              <a:solidFill>
                <a:srgbClr val="FF0000"/>
              </a:solidFill>
              <a:effectLst/>
            </a:endParaRPr>
          </a:p>
          <a:p>
            <a:pPr marL="0" indent="0">
              <a:buNone/>
            </a:pPr>
            <a:r>
              <a:rPr lang="ro-RO" sz="2000" dirty="0">
                <a:effectLst/>
              </a:rPr>
              <a:t>Sunt </a:t>
            </a:r>
            <a:r>
              <a:rPr lang="ro-RO" sz="2000" dirty="0" err="1">
                <a:effectLst/>
              </a:rPr>
              <a:t>cocobacili</a:t>
            </a:r>
            <a:r>
              <a:rPr lang="ro-RO" sz="2000" dirty="0">
                <a:effectLst/>
              </a:rPr>
              <a:t> Gram negativi imobili, nesporulaţi şi necapsulaţi</a:t>
            </a:r>
            <a:endParaRPr lang="en-US" sz="2000" dirty="0">
              <a:effectLst/>
            </a:endParaRPr>
          </a:p>
          <a:p>
            <a:r>
              <a:rPr lang="ro-RO" sz="2000" b="1" i="1" dirty="0">
                <a:solidFill>
                  <a:srgbClr val="FF0000"/>
                </a:solidFill>
                <a:effectLst/>
              </a:rPr>
              <a:t>3. Caractere de cultură</a:t>
            </a:r>
            <a:endParaRPr lang="en-US" sz="2000" dirty="0">
              <a:solidFill>
                <a:srgbClr val="FF0000"/>
              </a:solidFill>
              <a:effectLst/>
            </a:endParaRPr>
          </a:p>
          <a:p>
            <a:pPr marL="0" indent="0">
              <a:buNone/>
            </a:pPr>
            <a:r>
              <a:rPr lang="ro-RO" sz="2000" dirty="0">
                <a:effectLst/>
              </a:rPr>
              <a:t>Germeni anaerobi pretenţioşi din punct de vedere metabolic, necesită medii îmbogăţite cu sânge şi factori de creştere. </a:t>
            </a:r>
          </a:p>
          <a:p>
            <a:pPr marL="0" indent="0">
              <a:buNone/>
            </a:pPr>
            <a:r>
              <a:rPr lang="ro-RO" sz="2000" dirty="0">
                <a:effectLst/>
              </a:rPr>
              <a:t>Se dezvoltă sub formă de colonii </a:t>
            </a:r>
            <a:r>
              <a:rPr lang="pt-BR" sz="2000" dirty="0">
                <a:effectLst/>
              </a:rPr>
              <a:t>“</a:t>
            </a:r>
            <a:r>
              <a:rPr lang="ro-RO" sz="2000" dirty="0">
                <a:effectLst/>
              </a:rPr>
              <a:t>S” pigmentate în negru.</a:t>
            </a:r>
            <a:endParaRPr lang="en-US" sz="2000" dirty="0">
              <a:effectLst/>
            </a:endParaRPr>
          </a:p>
        </p:txBody>
      </p:sp>
    </p:spTree>
    <p:extLst>
      <p:ext uri="{BB962C8B-B14F-4D97-AF65-F5344CB8AC3E}">
        <p14:creationId xmlns:p14="http://schemas.microsoft.com/office/powerpoint/2010/main" val="28104055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176"/>
            <a:ext cx="8229600" cy="1143000"/>
          </a:xfrm>
        </p:spPr>
        <p:txBody>
          <a:bodyPr>
            <a:normAutofit fontScale="90000"/>
          </a:bodyPr>
          <a:lstStyle/>
          <a:p>
            <a:r>
              <a:rPr lang="ro-RO" sz="2800" b="1" i="1" u="sng" dirty="0">
                <a:effectLst/>
              </a:rPr>
              <a:t>Genul </a:t>
            </a:r>
            <a:r>
              <a:rPr lang="ro-RO" sz="2800" b="1" i="1" u="sng" dirty="0" err="1">
                <a:effectLst/>
              </a:rPr>
              <a:t>Porphyromonas</a:t>
            </a:r>
            <a:br>
              <a:rPr lang="en-US" sz="2800" dirty="0">
                <a:effectLst/>
              </a:rPr>
            </a:br>
            <a:r>
              <a:rPr lang="ro-RO" sz="2000" i="1" dirty="0">
                <a:effectLst/>
              </a:rPr>
              <a:t>Specii: </a:t>
            </a:r>
            <a:r>
              <a:rPr lang="ro-RO" sz="2000" i="1" dirty="0" err="1">
                <a:effectLst/>
              </a:rPr>
              <a:t>Porphyromonas</a:t>
            </a:r>
            <a:r>
              <a:rPr lang="ro-RO" sz="2000" i="1" dirty="0">
                <a:effectLst/>
              </a:rPr>
              <a:t> </a:t>
            </a:r>
            <a:r>
              <a:rPr lang="ro-RO" sz="2000" i="1" dirty="0" err="1">
                <a:effectLst/>
              </a:rPr>
              <a:t>gingivalis</a:t>
            </a:r>
            <a:r>
              <a:rPr lang="ro-RO" sz="2000" i="1" dirty="0">
                <a:effectLst/>
              </a:rPr>
              <a:t> (specie tip)</a:t>
            </a:r>
            <a:br>
              <a:rPr lang="en-US" sz="2000" dirty="0">
                <a:effectLst/>
              </a:rPr>
            </a:br>
            <a:r>
              <a:rPr lang="ro-RO" sz="2000" i="1" dirty="0">
                <a:effectLst/>
              </a:rPr>
              <a:t>	  </a:t>
            </a:r>
            <a:r>
              <a:rPr lang="ro-RO" sz="2000" i="1" dirty="0" err="1">
                <a:effectLst/>
              </a:rPr>
              <a:t>Porphyromonas</a:t>
            </a:r>
            <a:r>
              <a:rPr lang="ro-RO" sz="2000" i="1" dirty="0">
                <a:effectLst/>
              </a:rPr>
              <a:t> </a:t>
            </a:r>
            <a:r>
              <a:rPr lang="ro-RO" sz="2000" i="1" dirty="0" err="1">
                <a:effectLst/>
              </a:rPr>
              <a:t>endodontalis</a:t>
            </a:r>
            <a:br>
              <a:rPr lang="en-US" sz="2000" dirty="0">
                <a:effectLst/>
              </a:rPr>
            </a:br>
            <a:endParaRPr lang="en-US" sz="2000" dirty="0"/>
          </a:p>
        </p:txBody>
      </p:sp>
      <p:sp>
        <p:nvSpPr>
          <p:cNvPr id="3" name="Content Placeholder 2"/>
          <p:cNvSpPr>
            <a:spLocks noGrp="1"/>
          </p:cNvSpPr>
          <p:nvPr>
            <p:ph idx="1"/>
          </p:nvPr>
        </p:nvSpPr>
        <p:spPr>
          <a:xfrm>
            <a:off x="76200" y="1219200"/>
            <a:ext cx="8839200" cy="4911725"/>
          </a:xfrm>
        </p:spPr>
        <p:txBody>
          <a:bodyPr/>
          <a:lstStyle/>
          <a:p>
            <a:r>
              <a:rPr lang="ro-RO" sz="2000" b="1" i="1" dirty="0">
                <a:solidFill>
                  <a:srgbClr val="FF0000"/>
                </a:solidFill>
                <a:effectLst/>
              </a:rPr>
              <a:t>4. Caractere de patogenitate</a:t>
            </a:r>
            <a:endParaRPr lang="en-US" sz="2000" b="1" i="1" dirty="0">
              <a:solidFill>
                <a:srgbClr val="FF0000"/>
              </a:solidFill>
              <a:effectLst/>
            </a:endParaRPr>
          </a:p>
          <a:p>
            <a:r>
              <a:rPr lang="ro-RO" sz="2000" dirty="0">
                <a:effectLst/>
              </a:rPr>
              <a:t>Patogenitatea microorganismelor se datorează factorilor de virulenţă, prezenţa </a:t>
            </a:r>
            <a:r>
              <a:rPr lang="ro-RO" sz="2000" dirty="0" err="1">
                <a:effectLst/>
              </a:rPr>
              <a:t>fimbriilor</a:t>
            </a:r>
            <a:r>
              <a:rPr lang="ro-RO" sz="2000" dirty="0">
                <a:effectLst/>
              </a:rPr>
              <a:t> ce mediază aderarea la mucoase şi a capsulei cu rol </a:t>
            </a:r>
            <a:r>
              <a:rPr lang="ro-RO" sz="2000" dirty="0" err="1">
                <a:effectLst/>
              </a:rPr>
              <a:t>antifagocitar</a:t>
            </a:r>
            <a:r>
              <a:rPr lang="ro-RO" sz="2000" dirty="0">
                <a:effectLst/>
              </a:rPr>
              <a:t>. Sunt înzestraţi cu un bogat echipament enzimatic: </a:t>
            </a:r>
            <a:r>
              <a:rPr lang="ro-RO" sz="2000" dirty="0" err="1">
                <a:effectLst/>
              </a:rPr>
              <a:t>colagenază</a:t>
            </a:r>
            <a:r>
              <a:rPr lang="ro-RO" sz="2000" dirty="0">
                <a:effectLst/>
              </a:rPr>
              <a:t>, </a:t>
            </a:r>
            <a:r>
              <a:rPr lang="ro-RO" sz="2000" dirty="0" err="1">
                <a:effectLst/>
              </a:rPr>
              <a:t>fibrinolizine</a:t>
            </a:r>
            <a:r>
              <a:rPr lang="ro-RO" sz="2000" dirty="0">
                <a:effectLst/>
              </a:rPr>
              <a:t>, </a:t>
            </a:r>
            <a:r>
              <a:rPr lang="ro-RO" sz="2000" dirty="0" err="1">
                <a:effectLst/>
              </a:rPr>
              <a:t>fosfolipaza</a:t>
            </a:r>
            <a:r>
              <a:rPr lang="ro-RO" sz="2000" dirty="0">
                <a:effectLst/>
              </a:rPr>
              <a:t> A, proteaze care distrug imunoglobulinele. Speciile de </a:t>
            </a:r>
            <a:r>
              <a:rPr lang="ro-RO" sz="2000" dirty="0" err="1">
                <a:effectLst/>
              </a:rPr>
              <a:t>Porphyromonas</a:t>
            </a:r>
            <a:r>
              <a:rPr lang="ro-RO" sz="2000" dirty="0">
                <a:effectLst/>
              </a:rPr>
              <a:t> acţionează prin endotoxine, factor inhibitor al </a:t>
            </a:r>
            <a:r>
              <a:rPr lang="ro-RO" sz="2000" dirty="0" err="1">
                <a:effectLst/>
              </a:rPr>
              <a:t>fibroblaştilor</a:t>
            </a:r>
            <a:r>
              <a:rPr lang="ro-RO" sz="2000" dirty="0">
                <a:effectLst/>
              </a:rPr>
              <a:t>, prin proteine cu acţiune </a:t>
            </a:r>
            <a:r>
              <a:rPr lang="ro-RO" sz="2000" dirty="0" err="1">
                <a:effectLst/>
              </a:rPr>
              <a:t>sechestrantă</a:t>
            </a:r>
            <a:r>
              <a:rPr lang="ro-RO" sz="2000" dirty="0">
                <a:effectLst/>
              </a:rPr>
              <a:t> asupra complementului şi hem–ului, precum şi prin hemolizină.</a:t>
            </a:r>
            <a:endParaRPr lang="en-US" sz="2000" dirty="0">
              <a:effectLst/>
            </a:endParaRPr>
          </a:p>
          <a:p>
            <a:r>
              <a:rPr lang="ro-RO" sz="2000" b="1" i="1" dirty="0">
                <a:solidFill>
                  <a:srgbClr val="FF0000"/>
                </a:solidFill>
                <a:effectLst/>
              </a:rPr>
              <a:t>5. Patogenie. Aspecte clinice</a:t>
            </a:r>
            <a:endParaRPr lang="en-US" sz="2000" b="1" i="1" dirty="0">
              <a:solidFill>
                <a:srgbClr val="FF0000"/>
              </a:solidFill>
              <a:effectLst/>
            </a:endParaRPr>
          </a:p>
          <a:p>
            <a:r>
              <a:rPr lang="ro-RO" sz="2000" dirty="0" err="1">
                <a:effectLst/>
              </a:rPr>
              <a:t>Porphyromonas</a:t>
            </a:r>
            <a:r>
              <a:rPr lang="ro-RO" sz="2000" dirty="0">
                <a:effectLst/>
              </a:rPr>
              <a:t> </a:t>
            </a:r>
            <a:r>
              <a:rPr lang="ro-RO" sz="2000" dirty="0" err="1">
                <a:effectLst/>
              </a:rPr>
              <a:t>gingivalis</a:t>
            </a:r>
            <a:r>
              <a:rPr lang="ro-RO" sz="2000" dirty="0">
                <a:effectLst/>
              </a:rPr>
              <a:t> este asociat cu </a:t>
            </a:r>
            <a:r>
              <a:rPr lang="ro-RO" sz="2000" dirty="0" err="1">
                <a:effectLst/>
              </a:rPr>
              <a:t>parodontoza</a:t>
            </a:r>
            <a:r>
              <a:rPr lang="ro-RO" sz="2000" dirty="0">
                <a:effectLst/>
              </a:rPr>
              <a:t>, mai exact inflamaţia gingiei. </a:t>
            </a:r>
            <a:r>
              <a:rPr lang="pt-BR" sz="2000" dirty="0">
                <a:effectLst/>
              </a:rPr>
              <a:t>Aceasta este principala cauză de pierdere a  dinţilor în întreaga lume, cu impact economic negativ în sistemele de sănătate. P.gingivalis are implicaţii şi în răspunsul imun înnăscut</a:t>
            </a:r>
            <a:r>
              <a:rPr lang="ro-RO" sz="2000" dirty="0">
                <a:effectLst/>
              </a:rPr>
              <a:t>. </a:t>
            </a:r>
            <a:endParaRPr lang="en-US" sz="2000" dirty="0"/>
          </a:p>
        </p:txBody>
      </p:sp>
    </p:spTree>
    <p:extLst>
      <p:ext uri="{BB962C8B-B14F-4D97-AF65-F5344CB8AC3E}">
        <p14:creationId xmlns:p14="http://schemas.microsoft.com/office/powerpoint/2010/main" val="533867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253054"/>
          </a:xfrm>
        </p:spPr>
        <p:txBody>
          <a:bodyPr>
            <a:normAutofit fontScale="70000" lnSpcReduction="20000"/>
          </a:bodyPr>
          <a:lstStyle/>
          <a:p>
            <a:r>
              <a:rPr lang="en-US" b="1" dirty="0"/>
              <a:t>ROLUL ÎN PATOLOGIA UMANĂ</a:t>
            </a:r>
            <a:endParaRPr lang="en-US" dirty="0"/>
          </a:p>
          <a:p>
            <a:r>
              <a:rPr lang="en-US" dirty="0" err="1"/>
              <a:t>Dintre</a:t>
            </a:r>
            <a:r>
              <a:rPr lang="en-US" dirty="0"/>
              <a:t> </a:t>
            </a:r>
            <a:r>
              <a:rPr lang="en-US" dirty="0" err="1"/>
              <a:t>germenii</a:t>
            </a:r>
            <a:r>
              <a:rPr lang="en-US" dirty="0"/>
              <a:t> </a:t>
            </a:r>
            <a:r>
              <a:rPr lang="en-US" dirty="0" err="1"/>
              <a:t>anaerobi</a:t>
            </a:r>
            <a:r>
              <a:rPr lang="en-US" dirty="0"/>
              <a:t> </a:t>
            </a:r>
            <a:r>
              <a:rPr lang="en-US" dirty="0" err="1"/>
              <a:t>întâlniţi</a:t>
            </a:r>
            <a:r>
              <a:rPr lang="en-US" dirty="0"/>
              <a:t> </a:t>
            </a:r>
            <a:r>
              <a:rPr lang="en-US" dirty="0" err="1"/>
              <a:t>mai</a:t>
            </a:r>
            <a:r>
              <a:rPr lang="en-US" dirty="0"/>
              <a:t> </a:t>
            </a:r>
            <a:r>
              <a:rPr lang="en-US" dirty="0" err="1"/>
              <a:t>frecvent</a:t>
            </a:r>
            <a:r>
              <a:rPr lang="en-US" dirty="0"/>
              <a:t> </a:t>
            </a:r>
            <a:r>
              <a:rPr lang="en-US" dirty="0" err="1"/>
              <a:t>în</a:t>
            </a:r>
            <a:r>
              <a:rPr lang="en-US" dirty="0"/>
              <a:t> </a:t>
            </a:r>
            <a:r>
              <a:rPr lang="en-US" dirty="0" err="1"/>
              <a:t>infecţiile</a:t>
            </a:r>
            <a:r>
              <a:rPr lang="en-US" dirty="0"/>
              <a:t> </a:t>
            </a:r>
            <a:r>
              <a:rPr lang="en-US" dirty="0" err="1"/>
              <a:t>umane</a:t>
            </a:r>
            <a:r>
              <a:rPr lang="en-US" dirty="0"/>
              <a:t>, </a:t>
            </a:r>
            <a:r>
              <a:rPr lang="en-US" dirty="0" err="1"/>
              <a:t>menţionăm</a:t>
            </a:r>
            <a:r>
              <a:rPr lang="en-US" dirty="0"/>
              <a:t> </a:t>
            </a:r>
            <a:r>
              <a:rPr lang="en-US" dirty="0" err="1"/>
              <a:t>în</a:t>
            </a:r>
            <a:r>
              <a:rPr lang="en-US" dirty="0"/>
              <a:t> </a:t>
            </a:r>
            <a:r>
              <a:rPr lang="en-US" dirty="0" err="1"/>
              <a:t>ordinea</a:t>
            </a:r>
            <a:r>
              <a:rPr lang="en-US" dirty="0"/>
              <a:t> </a:t>
            </a:r>
            <a:r>
              <a:rPr lang="en-US" dirty="0" err="1"/>
              <a:t>descrescândă</a:t>
            </a:r>
            <a:r>
              <a:rPr lang="en-US" dirty="0"/>
              <a:t> a </a:t>
            </a:r>
            <a:r>
              <a:rPr lang="en-US" dirty="0" err="1"/>
              <a:t>incidenţei</a:t>
            </a:r>
            <a:r>
              <a:rPr lang="en-US" dirty="0"/>
              <a:t> la </a:t>
            </a:r>
            <a:r>
              <a:rPr lang="en-US" dirty="0" err="1"/>
              <a:t>izolare</a:t>
            </a:r>
            <a:r>
              <a:rPr lang="en-US" dirty="0"/>
              <a:t>: </a:t>
            </a:r>
            <a:r>
              <a:rPr lang="en-US" i="1" dirty="0"/>
              <a:t>B. </a:t>
            </a:r>
            <a:r>
              <a:rPr lang="en-US" i="1" dirty="0" err="1"/>
              <a:t>fragilis</a:t>
            </a:r>
            <a:r>
              <a:rPr lang="en-US" i="1" dirty="0"/>
              <a:t>, B. </a:t>
            </a:r>
            <a:r>
              <a:rPr lang="en-US" i="1" dirty="0" err="1"/>
              <a:t>melaninogenicus</a:t>
            </a:r>
            <a:r>
              <a:rPr lang="en-US" i="1" dirty="0"/>
              <a:t>, F. </a:t>
            </a:r>
            <a:r>
              <a:rPr lang="en-US" i="1" dirty="0" err="1"/>
              <a:t>nucleatum</a:t>
            </a:r>
            <a:r>
              <a:rPr lang="en-US" i="1" dirty="0"/>
              <a:t>, F. </a:t>
            </a:r>
            <a:r>
              <a:rPr lang="en-US" i="1" dirty="0" err="1"/>
              <a:t>necrophorum</a:t>
            </a:r>
            <a:r>
              <a:rPr lang="en-US" i="1" dirty="0"/>
              <a:t>, </a:t>
            </a:r>
            <a:r>
              <a:rPr lang="en-US" i="1" dirty="0" err="1"/>
              <a:t>Peptococcus</a:t>
            </a:r>
            <a:r>
              <a:rPr lang="en-US" i="1" dirty="0"/>
              <a:t>, </a:t>
            </a:r>
            <a:r>
              <a:rPr lang="en-US" i="1" dirty="0" err="1"/>
              <a:t>Peptostreptococcus</a:t>
            </a:r>
            <a:r>
              <a:rPr lang="en-US" dirty="0"/>
              <a:t>.</a:t>
            </a:r>
          </a:p>
          <a:p>
            <a:r>
              <a:rPr lang="en-US" dirty="0" err="1"/>
              <a:t>Infecţiile</a:t>
            </a:r>
            <a:r>
              <a:rPr lang="en-US" dirty="0"/>
              <a:t> cu </a:t>
            </a:r>
            <a:r>
              <a:rPr lang="en-US" dirty="0" err="1"/>
              <a:t>germeni</a:t>
            </a:r>
            <a:r>
              <a:rPr lang="en-US" dirty="0"/>
              <a:t> </a:t>
            </a:r>
            <a:r>
              <a:rPr lang="en-US" dirty="0" err="1"/>
              <a:t>anaerobi</a:t>
            </a:r>
            <a:r>
              <a:rPr lang="en-US" dirty="0"/>
              <a:t> </a:t>
            </a:r>
            <a:r>
              <a:rPr lang="en-US" dirty="0" err="1"/>
              <a:t>nesporulaţi</a:t>
            </a:r>
            <a:r>
              <a:rPr lang="en-US" dirty="0"/>
              <a:t> </a:t>
            </a:r>
            <a:r>
              <a:rPr lang="en-US" dirty="0" err="1"/>
              <a:t>apar</a:t>
            </a:r>
            <a:r>
              <a:rPr lang="en-US" dirty="0"/>
              <a:t> de </a:t>
            </a:r>
            <a:r>
              <a:rPr lang="en-US" dirty="0" err="1"/>
              <a:t>obicei</a:t>
            </a:r>
            <a:r>
              <a:rPr lang="en-US" dirty="0"/>
              <a:t> </a:t>
            </a:r>
            <a:r>
              <a:rPr lang="en-US" dirty="0" err="1"/>
              <a:t>în</a:t>
            </a:r>
            <a:r>
              <a:rPr lang="en-US" dirty="0"/>
              <a:t> </a:t>
            </a:r>
            <a:r>
              <a:rPr lang="en-US" b="1" i="1" dirty="0" err="1"/>
              <a:t>condiţii</a:t>
            </a:r>
            <a:r>
              <a:rPr lang="en-US" b="1" i="1" dirty="0"/>
              <a:t> de “</a:t>
            </a:r>
            <a:r>
              <a:rPr lang="en-US" b="1" i="1" dirty="0" err="1"/>
              <a:t>teren</a:t>
            </a:r>
            <a:r>
              <a:rPr lang="en-US" b="1" i="1" dirty="0"/>
              <a:t>” </a:t>
            </a:r>
            <a:r>
              <a:rPr lang="en-US" b="1" i="1" dirty="0" err="1"/>
              <a:t>favorabile</a:t>
            </a:r>
            <a:r>
              <a:rPr lang="en-US" dirty="0"/>
              <a:t> (</a:t>
            </a:r>
            <a:r>
              <a:rPr lang="en-US" i="1" dirty="0" err="1"/>
              <a:t>scăderea</a:t>
            </a:r>
            <a:r>
              <a:rPr lang="en-US" i="1" dirty="0"/>
              <a:t> </a:t>
            </a:r>
            <a:r>
              <a:rPr lang="en-US" i="1" dirty="0" err="1"/>
              <a:t>rezistenţei</a:t>
            </a:r>
            <a:r>
              <a:rPr lang="en-US" i="1" dirty="0"/>
              <a:t> </a:t>
            </a:r>
            <a:r>
              <a:rPr lang="en-US" i="1" dirty="0" err="1"/>
              <a:t>organismului</a:t>
            </a:r>
            <a:r>
              <a:rPr lang="en-US" i="1" dirty="0"/>
              <a:t> </a:t>
            </a:r>
            <a:r>
              <a:rPr lang="en-US" i="1" dirty="0" err="1"/>
              <a:t>în</a:t>
            </a:r>
            <a:r>
              <a:rPr lang="en-US" i="1" dirty="0"/>
              <a:t> cancer, </a:t>
            </a:r>
            <a:r>
              <a:rPr lang="en-US" i="1" dirty="0" err="1"/>
              <a:t>hemopatii</a:t>
            </a:r>
            <a:r>
              <a:rPr lang="en-US" i="1" dirty="0"/>
              <a:t> grave, </a:t>
            </a:r>
            <a:r>
              <a:rPr lang="en-US" i="1" dirty="0" err="1"/>
              <a:t>infecţii</a:t>
            </a:r>
            <a:r>
              <a:rPr lang="en-US" i="1" dirty="0"/>
              <a:t> </a:t>
            </a:r>
            <a:r>
              <a:rPr lang="en-US" i="1" dirty="0" err="1"/>
              <a:t>cronice</a:t>
            </a:r>
            <a:r>
              <a:rPr lang="en-US" i="1" dirty="0"/>
              <a:t>, </a:t>
            </a:r>
            <a:r>
              <a:rPr lang="en-US" i="1" dirty="0" err="1"/>
              <a:t>boli</a:t>
            </a:r>
            <a:r>
              <a:rPr lang="en-US" i="1" dirty="0"/>
              <a:t> degenerative</a:t>
            </a:r>
            <a:r>
              <a:rPr lang="en-US" dirty="0"/>
              <a:t> etc) </a:t>
            </a:r>
            <a:r>
              <a:rPr lang="en-US" dirty="0" err="1"/>
              <a:t>pornind</a:t>
            </a:r>
            <a:r>
              <a:rPr lang="en-US" dirty="0"/>
              <a:t> de la </a:t>
            </a:r>
            <a:r>
              <a:rPr lang="en-US" b="1" i="1" dirty="0" err="1"/>
              <a:t>suprafaţa</a:t>
            </a:r>
            <a:r>
              <a:rPr lang="en-US" b="1" i="1" dirty="0"/>
              <a:t> </a:t>
            </a:r>
            <a:r>
              <a:rPr lang="en-US" b="1" i="1" dirty="0" err="1"/>
              <a:t>mucoaselor</a:t>
            </a:r>
            <a:r>
              <a:rPr lang="en-US" dirty="0"/>
              <a:t> </a:t>
            </a:r>
            <a:r>
              <a:rPr lang="en-US" dirty="0" err="1"/>
              <a:t>unde</a:t>
            </a:r>
            <a:r>
              <a:rPr lang="en-US" dirty="0"/>
              <a:t> </a:t>
            </a:r>
            <a:r>
              <a:rPr lang="en-US" dirty="0" err="1"/>
              <a:t>aceşti</a:t>
            </a:r>
            <a:r>
              <a:rPr lang="en-US" dirty="0"/>
              <a:t> </a:t>
            </a:r>
            <a:r>
              <a:rPr lang="en-US" dirty="0" err="1"/>
              <a:t>germeni</a:t>
            </a:r>
            <a:r>
              <a:rPr lang="en-US" dirty="0"/>
              <a:t> se pot </a:t>
            </a:r>
            <a:r>
              <a:rPr lang="en-US" dirty="0" err="1"/>
              <a:t>găsi</a:t>
            </a:r>
            <a:r>
              <a:rPr lang="en-US" dirty="0"/>
              <a:t> ca </a:t>
            </a:r>
            <a:r>
              <a:rPr lang="en-US" b="1" i="1" dirty="0" err="1"/>
              <a:t>saprofiţi</a:t>
            </a:r>
            <a:r>
              <a:rPr lang="en-US" b="1" i="1" dirty="0"/>
              <a:t> </a:t>
            </a:r>
            <a:r>
              <a:rPr lang="en-US" b="1" i="1" dirty="0" err="1"/>
              <a:t>sau</a:t>
            </a:r>
            <a:r>
              <a:rPr lang="en-US" b="1" i="1" dirty="0"/>
              <a:t> </a:t>
            </a:r>
            <a:r>
              <a:rPr lang="en-US" b="1" i="1" dirty="0" err="1"/>
              <a:t>condiţionat-patogeni</a:t>
            </a:r>
            <a:r>
              <a:rPr lang="en-US" dirty="0"/>
              <a:t>.</a:t>
            </a:r>
          </a:p>
          <a:p>
            <a:r>
              <a:rPr lang="fr-FR" dirty="0" err="1"/>
              <a:t>Menţionăm</a:t>
            </a:r>
            <a:r>
              <a:rPr lang="fr-FR" dirty="0"/>
              <a:t> mai </a:t>
            </a:r>
            <a:r>
              <a:rPr lang="fr-FR" dirty="0" err="1"/>
              <a:t>jos</a:t>
            </a:r>
            <a:r>
              <a:rPr lang="fr-FR" dirty="0"/>
              <a:t> </a:t>
            </a:r>
            <a:r>
              <a:rPr lang="fr-FR" dirty="0" err="1"/>
              <a:t>categoriile</a:t>
            </a:r>
            <a:r>
              <a:rPr lang="fr-FR" dirty="0"/>
              <a:t> de </a:t>
            </a:r>
            <a:r>
              <a:rPr lang="fr-FR" dirty="0" err="1"/>
              <a:t>infecţii</a:t>
            </a:r>
            <a:r>
              <a:rPr lang="fr-FR" dirty="0"/>
              <a:t> </a:t>
            </a:r>
            <a:r>
              <a:rPr lang="fr-FR" dirty="0" err="1"/>
              <a:t>umane</a:t>
            </a:r>
            <a:r>
              <a:rPr lang="fr-FR" dirty="0"/>
              <a:t> </a:t>
            </a:r>
            <a:r>
              <a:rPr lang="fr-FR" dirty="0" err="1"/>
              <a:t>recunoscând</a:t>
            </a:r>
            <a:r>
              <a:rPr lang="fr-FR" dirty="0"/>
              <a:t> la </a:t>
            </a:r>
            <a:r>
              <a:rPr lang="fr-FR" dirty="0" err="1"/>
              <a:t>etiologie</a:t>
            </a:r>
            <a:r>
              <a:rPr lang="fr-FR" dirty="0"/>
              <a:t> </a:t>
            </a:r>
            <a:r>
              <a:rPr lang="fr-FR" dirty="0" err="1"/>
              <a:t>bacterii</a:t>
            </a:r>
            <a:r>
              <a:rPr lang="fr-FR" dirty="0"/>
              <a:t> </a:t>
            </a:r>
            <a:r>
              <a:rPr lang="fr-FR" dirty="0" err="1"/>
              <a:t>anaerobe</a:t>
            </a:r>
            <a:r>
              <a:rPr lang="fr-FR" dirty="0"/>
              <a:t> </a:t>
            </a:r>
            <a:r>
              <a:rPr lang="fr-FR" dirty="0" err="1"/>
              <a:t>nesporulate</a:t>
            </a:r>
            <a:r>
              <a:rPr lang="fr-FR" dirty="0"/>
              <a:t>:</a:t>
            </a:r>
            <a:endParaRPr lang="en-US" dirty="0"/>
          </a:p>
          <a:p>
            <a:pPr lvl="0"/>
            <a:r>
              <a:rPr lang="fr-FR" b="1" i="1" dirty="0" err="1"/>
              <a:t>Angina</a:t>
            </a:r>
            <a:r>
              <a:rPr lang="fr-FR" b="1" i="1" dirty="0"/>
              <a:t> </a:t>
            </a:r>
            <a:r>
              <a:rPr lang="fr-FR" b="1" i="1" dirty="0" err="1"/>
              <a:t>necrotică</a:t>
            </a:r>
            <a:r>
              <a:rPr lang="fr-FR" b="1" i="1" dirty="0"/>
              <a:t> (</a:t>
            </a:r>
            <a:r>
              <a:rPr lang="fr-FR" b="1" i="1" dirty="0" err="1"/>
              <a:t>Plaut</a:t>
            </a:r>
            <a:r>
              <a:rPr lang="fr-FR" b="1" i="1" dirty="0"/>
              <a:t>-Vincent)</a:t>
            </a:r>
            <a:r>
              <a:rPr lang="fr-FR" dirty="0"/>
              <a:t> </a:t>
            </a:r>
            <a:r>
              <a:rPr lang="fr-FR" dirty="0" err="1"/>
              <a:t>cu</a:t>
            </a:r>
            <a:r>
              <a:rPr lang="fr-FR" dirty="0"/>
              <a:t> </a:t>
            </a:r>
            <a:r>
              <a:rPr lang="fr-FR" dirty="0" err="1"/>
              <a:t>speciile</a:t>
            </a:r>
            <a:r>
              <a:rPr lang="fr-FR" dirty="0"/>
              <a:t> F. </a:t>
            </a:r>
            <a:r>
              <a:rPr lang="fr-FR" dirty="0" err="1"/>
              <a:t>necrophorum</a:t>
            </a:r>
            <a:r>
              <a:rPr lang="fr-FR" dirty="0"/>
              <a:t> </a:t>
            </a:r>
            <a:r>
              <a:rPr lang="fr-FR" dirty="0" err="1"/>
              <a:t>şi</a:t>
            </a:r>
            <a:r>
              <a:rPr lang="fr-FR" dirty="0"/>
              <a:t> </a:t>
            </a:r>
            <a:r>
              <a:rPr lang="fr-FR" dirty="0" err="1"/>
              <a:t>Borrelia</a:t>
            </a:r>
            <a:r>
              <a:rPr lang="fr-FR" dirty="0"/>
              <a:t> </a:t>
            </a:r>
            <a:r>
              <a:rPr lang="fr-FR" dirty="0" err="1"/>
              <a:t>vincenti</a:t>
            </a:r>
            <a:r>
              <a:rPr lang="fr-FR" dirty="0"/>
              <a:t>; </a:t>
            </a:r>
            <a:endParaRPr lang="en-US" dirty="0"/>
          </a:p>
          <a:p>
            <a:pPr lvl="0"/>
            <a:r>
              <a:rPr lang="fr-FR" b="1" i="1" dirty="0" err="1"/>
              <a:t>Gingivita</a:t>
            </a:r>
            <a:r>
              <a:rPr lang="fr-FR" b="1" i="1" dirty="0"/>
              <a:t>, </a:t>
            </a:r>
            <a:r>
              <a:rPr lang="fr-FR" b="1" i="1" dirty="0" err="1"/>
              <a:t>abces</a:t>
            </a:r>
            <a:r>
              <a:rPr lang="fr-FR" b="1" i="1" dirty="0"/>
              <a:t> </a:t>
            </a:r>
            <a:r>
              <a:rPr lang="fr-FR" b="1" i="1" dirty="0" err="1"/>
              <a:t>dentar</a:t>
            </a:r>
            <a:r>
              <a:rPr lang="fr-FR" dirty="0"/>
              <a:t> </a:t>
            </a:r>
            <a:r>
              <a:rPr lang="fr-FR" dirty="0" err="1"/>
              <a:t>cu</a:t>
            </a:r>
            <a:r>
              <a:rPr lang="fr-FR" dirty="0"/>
              <a:t> </a:t>
            </a:r>
            <a:r>
              <a:rPr lang="fr-FR" dirty="0" err="1"/>
              <a:t>speciile</a:t>
            </a:r>
            <a:r>
              <a:rPr lang="fr-FR" dirty="0"/>
              <a:t> F. </a:t>
            </a:r>
            <a:r>
              <a:rPr lang="fr-FR" dirty="0" err="1"/>
              <a:t>necrophorum</a:t>
            </a:r>
            <a:r>
              <a:rPr lang="fr-FR" dirty="0"/>
              <a:t>, </a:t>
            </a:r>
            <a:r>
              <a:rPr lang="fr-FR" dirty="0" err="1"/>
              <a:t>Borelia</a:t>
            </a:r>
            <a:r>
              <a:rPr lang="fr-FR" dirty="0"/>
              <a:t> </a:t>
            </a:r>
            <a:r>
              <a:rPr lang="fr-FR" dirty="0" err="1"/>
              <a:t>vincenti</a:t>
            </a:r>
            <a:r>
              <a:rPr lang="fr-FR" dirty="0"/>
              <a:t>, </a:t>
            </a:r>
            <a:r>
              <a:rPr lang="fr-FR" dirty="0" err="1"/>
              <a:t>precum</a:t>
            </a:r>
            <a:r>
              <a:rPr lang="fr-FR" dirty="0"/>
              <a:t> </a:t>
            </a:r>
            <a:r>
              <a:rPr lang="fr-FR" dirty="0" err="1"/>
              <a:t>şi</a:t>
            </a:r>
            <a:r>
              <a:rPr lang="fr-FR" dirty="0"/>
              <a:t> </a:t>
            </a:r>
            <a:r>
              <a:rPr lang="fr-FR" dirty="0" err="1"/>
              <a:t>speciile</a:t>
            </a:r>
            <a:r>
              <a:rPr lang="fr-FR" dirty="0"/>
              <a:t> </a:t>
            </a:r>
            <a:r>
              <a:rPr lang="fr-FR" dirty="0" err="1"/>
              <a:t>din</a:t>
            </a:r>
            <a:r>
              <a:rPr lang="fr-FR" dirty="0"/>
              <a:t> </a:t>
            </a:r>
            <a:r>
              <a:rPr lang="fr-FR" dirty="0" err="1"/>
              <a:t>genurile</a:t>
            </a:r>
            <a:r>
              <a:rPr lang="fr-FR" dirty="0"/>
              <a:t> </a:t>
            </a:r>
            <a:r>
              <a:rPr lang="fr-FR" dirty="0" err="1"/>
              <a:t>Peptococcus</a:t>
            </a:r>
            <a:r>
              <a:rPr lang="fr-FR" dirty="0"/>
              <a:t> </a:t>
            </a:r>
            <a:r>
              <a:rPr lang="fr-FR" dirty="0" err="1"/>
              <a:t>şi</a:t>
            </a:r>
            <a:r>
              <a:rPr lang="fr-FR" dirty="0"/>
              <a:t> </a:t>
            </a:r>
            <a:r>
              <a:rPr lang="fr-FR" dirty="0" err="1"/>
              <a:t>Peptostreptococcus</a:t>
            </a:r>
            <a:r>
              <a:rPr lang="fr-FR" dirty="0"/>
              <a:t>; </a:t>
            </a:r>
            <a:endParaRPr lang="en-US" dirty="0"/>
          </a:p>
          <a:p>
            <a:pPr lvl="0"/>
            <a:r>
              <a:rPr lang="fr-FR" b="1" i="1" dirty="0" err="1"/>
              <a:t>Sinuzita</a:t>
            </a:r>
            <a:r>
              <a:rPr lang="fr-FR" b="1" i="1" dirty="0"/>
              <a:t>, </a:t>
            </a:r>
            <a:r>
              <a:rPr lang="fr-FR" b="1" i="1" dirty="0" err="1"/>
              <a:t>otita</a:t>
            </a:r>
            <a:r>
              <a:rPr lang="fr-FR" b="1" i="1" dirty="0"/>
              <a:t> </a:t>
            </a:r>
            <a:r>
              <a:rPr lang="fr-FR" b="1" i="1" dirty="0" err="1"/>
              <a:t>cronică</a:t>
            </a:r>
            <a:r>
              <a:rPr lang="fr-FR" dirty="0"/>
              <a:t>; </a:t>
            </a:r>
            <a:endParaRPr lang="en-US" dirty="0"/>
          </a:p>
          <a:p>
            <a:pPr lvl="0"/>
            <a:r>
              <a:rPr lang="fr-FR" b="1" i="1" dirty="0"/>
              <a:t>Pneumonie </a:t>
            </a:r>
            <a:r>
              <a:rPr lang="fr-FR" b="1" i="1" dirty="0" err="1"/>
              <a:t>necrotică</a:t>
            </a:r>
            <a:r>
              <a:rPr lang="fr-FR" b="1" i="1" dirty="0"/>
              <a:t> </a:t>
            </a:r>
            <a:r>
              <a:rPr lang="fr-FR" b="1" i="1" dirty="0" err="1"/>
              <a:t>sau</a:t>
            </a:r>
            <a:r>
              <a:rPr lang="fr-FR" b="1" i="1" dirty="0"/>
              <a:t> </a:t>
            </a:r>
            <a:r>
              <a:rPr lang="fr-FR" b="1" i="1" dirty="0" err="1"/>
              <a:t>abces</a:t>
            </a:r>
            <a:r>
              <a:rPr lang="fr-FR" b="1" i="1" dirty="0"/>
              <a:t> </a:t>
            </a:r>
            <a:r>
              <a:rPr lang="fr-FR" b="1" i="1" dirty="0" err="1"/>
              <a:t>pulmonar</a:t>
            </a:r>
            <a:r>
              <a:rPr lang="fr-FR" dirty="0"/>
              <a:t> </a:t>
            </a:r>
            <a:r>
              <a:rPr lang="fr-FR" dirty="0" err="1"/>
              <a:t>cu</a:t>
            </a:r>
            <a:r>
              <a:rPr lang="fr-FR" dirty="0"/>
              <a:t> </a:t>
            </a:r>
            <a:r>
              <a:rPr lang="fr-FR" dirty="0" err="1"/>
              <a:t>speciile</a:t>
            </a:r>
            <a:r>
              <a:rPr lang="fr-FR" dirty="0"/>
              <a:t> F. </a:t>
            </a:r>
            <a:r>
              <a:rPr lang="fr-FR" dirty="0" err="1"/>
              <a:t>nucleatum</a:t>
            </a:r>
            <a:r>
              <a:rPr lang="fr-FR" dirty="0"/>
              <a:t>, B. </a:t>
            </a:r>
            <a:r>
              <a:rPr lang="fr-FR" dirty="0" err="1"/>
              <a:t>melaninogenicus</a:t>
            </a:r>
            <a:r>
              <a:rPr lang="fr-FR" dirty="0"/>
              <a:t>, B. </a:t>
            </a:r>
            <a:r>
              <a:rPr lang="fr-FR" dirty="0" err="1"/>
              <a:t>fragilis</a:t>
            </a:r>
            <a:r>
              <a:rPr lang="fr-FR" dirty="0"/>
              <a:t>, </a:t>
            </a:r>
            <a:r>
              <a:rPr lang="fr-FR" dirty="0" err="1"/>
              <a:t>precum</a:t>
            </a:r>
            <a:r>
              <a:rPr lang="fr-FR" dirty="0"/>
              <a:t> </a:t>
            </a:r>
            <a:r>
              <a:rPr lang="fr-FR" dirty="0" err="1"/>
              <a:t>şi</a:t>
            </a:r>
            <a:r>
              <a:rPr lang="fr-FR" dirty="0"/>
              <a:t> </a:t>
            </a:r>
            <a:r>
              <a:rPr lang="fr-FR" dirty="0" err="1"/>
              <a:t>specii</a:t>
            </a:r>
            <a:r>
              <a:rPr lang="fr-FR" dirty="0"/>
              <a:t> </a:t>
            </a:r>
            <a:r>
              <a:rPr lang="fr-FR" dirty="0" err="1"/>
              <a:t>din</a:t>
            </a:r>
            <a:r>
              <a:rPr lang="fr-FR" dirty="0"/>
              <a:t> </a:t>
            </a:r>
            <a:r>
              <a:rPr lang="fr-FR" dirty="0" err="1"/>
              <a:t>genurile</a:t>
            </a:r>
            <a:r>
              <a:rPr lang="fr-FR" dirty="0"/>
              <a:t> </a:t>
            </a:r>
            <a:r>
              <a:rPr lang="fr-FR" dirty="0" err="1"/>
              <a:t>Peptococcus</a:t>
            </a:r>
            <a:r>
              <a:rPr lang="fr-FR" dirty="0"/>
              <a:t> </a:t>
            </a:r>
            <a:r>
              <a:rPr lang="fr-FR" dirty="0" err="1"/>
              <a:t>şi</a:t>
            </a:r>
            <a:r>
              <a:rPr lang="fr-FR" dirty="0"/>
              <a:t> </a:t>
            </a:r>
            <a:r>
              <a:rPr lang="fr-FR" dirty="0" err="1"/>
              <a:t>Peptostreptococcus</a:t>
            </a:r>
            <a:r>
              <a:rPr lang="fr-FR" dirty="0"/>
              <a:t>; </a:t>
            </a:r>
            <a:endParaRPr lang="en-US" dirty="0"/>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o-RO" sz="3200" b="1" i="1" u="sng" dirty="0">
                <a:effectLst/>
              </a:rPr>
              <a:t>Genul </a:t>
            </a:r>
            <a:r>
              <a:rPr lang="ro-RO" sz="3200" b="1" i="1" u="sng" dirty="0" err="1">
                <a:effectLst/>
              </a:rPr>
              <a:t>Porphyromonas</a:t>
            </a:r>
            <a:br>
              <a:rPr lang="en-US" sz="3200" dirty="0">
                <a:effectLst/>
              </a:rPr>
            </a:br>
            <a:r>
              <a:rPr lang="ro-RO" sz="2400" i="1" dirty="0">
                <a:effectLst/>
              </a:rPr>
              <a:t>Specii: </a:t>
            </a:r>
            <a:r>
              <a:rPr lang="ro-RO" sz="2400" i="1" dirty="0" err="1">
                <a:effectLst/>
              </a:rPr>
              <a:t>Porphyromonas</a:t>
            </a:r>
            <a:r>
              <a:rPr lang="ro-RO" sz="2400" i="1" dirty="0">
                <a:effectLst/>
              </a:rPr>
              <a:t> </a:t>
            </a:r>
            <a:r>
              <a:rPr lang="ro-RO" sz="2400" i="1" dirty="0" err="1">
                <a:effectLst/>
              </a:rPr>
              <a:t>gingivalis</a:t>
            </a:r>
            <a:r>
              <a:rPr lang="ro-RO" sz="2400" i="1" dirty="0">
                <a:effectLst/>
              </a:rPr>
              <a:t> (specie tip)</a:t>
            </a:r>
            <a:br>
              <a:rPr lang="en-US" sz="2400" dirty="0">
                <a:effectLst/>
              </a:rPr>
            </a:br>
            <a:r>
              <a:rPr lang="ro-RO" sz="2400" i="1" dirty="0">
                <a:effectLst/>
              </a:rPr>
              <a:t>	  </a:t>
            </a:r>
            <a:r>
              <a:rPr lang="ro-RO" sz="2400" i="1" dirty="0" err="1">
                <a:effectLst/>
              </a:rPr>
              <a:t>Porphyromonas</a:t>
            </a:r>
            <a:r>
              <a:rPr lang="ro-RO" sz="2400" i="1" dirty="0">
                <a:effectLst/>
              </a:rPr>
              <a:t> </a:t>
            </a:r>
            <a:r>
              <a:rPr lang="ro-RO" sz="2400" i="1" dirty="0" err="1">
                <a:effectLst/>
              </a:rPr>
              <a:t>endodontalis</a:t>
            </a:r>
            <a:br>
              <a:rPr lang="en-US" sz="2400" dirty="0">
                <a:effectLst/>
              </a:rPr>
            </a:br>
            <a:endParaRPr lang="en-US" sz="2400" dirty="0"/>
          </a:p>
        </p:txBody>
      </p:sp>
      <p:sp>
        <p:nvSpPr>
          <p:cNvPr id="3" name="Content Placeholder 2"/>
          <p:cNvSpPr>
            <a:spLocks noGrp="1"/>
          </p:cNvSpPr>
          <p:nvPr>
            <p:ph idx="1"/>
          </p:nvPr>
        </p:nvSpPr>
        <p:spPr>
          <a:xfrm>
            <a:off x="228600" y="1988840"/>
            <a:ext cx="8763000" cy="4869160"/>
          </a:xfrm>
        </p:spPr>
        <p:txBody>
          <a:bodyPr/>
          <a:lstStyle/>
          <a:p>
            <a:r>
              <a:rPr lang="ro-RO" sz="2000" b="1" i="1" dirty="0">
                <a:solidFill>
                  <a:srgbClr val="FF0000"/>
                </a:solidFill>
                <a:effectLst/>
              </a:rPr>
              <a:t>6. Imunitate</a:t>
            </a:r>
            <a:endParaRPr lang="en-US" sz="2000" b="1" i="1" dirty="0">
              <a:solidFill>
                <a:srgbClr val="FF0000"/>
              </a:solidFill>
              <a:effectLst/>
            </a:endParaRPr>
          </a:p>
          <a:p>
            <a:pPr marL="0" indent="0">
              <a:buNone/>
            </a:pPr>
            <a:r>
              <a:rPr lang="ro-RO" sz="1800" b="1" i="1" dirty="0">
                <a:effectLst/>
              </a:rPr>
              <a:t>Imunitate umorală</a:t>
            </a:r>
            <a:r>
              <a:rPr lang="ro-RO" sz="1800" dirty="0">
                <a:effectLst/>
              </a:rPr>
              <a:t>, </a:t>
            </a:r>
            <a:r>
              <a:rPr lang="ro-RO" sz="2000" dirty="0">
                <a:effectLst/>
              </a:rPr>
              <a:t>sistemică şi locală.</a:t>
            </a:r>
            <a:endParaRPr lang="en-US" sz="2000" dirty="0">
              <a:effectLst/>
            </a:endParaRPr>
          </a:p>
          <a:p>
            <a:r>
              <a:rPr lang="ro-RO" sz="2000" b="1" i="1" dirty="0">
                <a:solidFill>
                  <a:srgbClr val="FF0000"/>
                </a:solidFill>
                <a:effectLst/>
              </a:rPr>
              <a:t>7. Tratament</a:t>
            </a:r>
            <a:endParaRPr lang="en-US" sz="2000" b="1" i="1" dirty="0">
              <a:solidFill>
                <a:srgbClr val="FF0000"/>
              </a:solidFill>
              <a:effectLst/>
            </a:endParaRPr>
          </a:p>
          <a:p>
            <a:pPr marL="0" indent="0">
              <a:buNone/>
            </a:pPr>
            <a:r>
              <a:rPr lang="ro-RO" sz="2000" dirty="0">
                <a:effectLst/>
              </a:rPr>
              <a:t>Tratamentul de specialitate asociat cu chimioterapice conform indicaţiilor antibiogramei.</a:t>
            </a:r>
            <a:endParaRPr lang="en-US" sz="2000" dirty="0">
              <a:effectLst/>
            </a:endParaRPr>
          </a:p>
          <a:p>
            <a:pPr marL="0" indent="0">
              <a:buNone/>
            </a:pPr>
            <a:r>
              <a:rPr lang="ro-RO" sz="2000" b="1" i="1" dirty="0">
                <a:solidFill>
                  <a:srgbClr val="FF0000"/>
                </a:solidFill>
                <a:effectLst/>
              </a:rPr>
              <a:t> 8. Epidemiologie. Profilaxie</a:t>
            </a:r>
            <a:endParaRPr lang="en-US" sz="2000" b="1" i="1" dirty="0">
              <a:solidFill>
                <a:srgbClr val="FF0000"/>
              </a:solidFill>
              <a:effectLst/>
            </a:endParaRPr>
          </a:p>
          <a:p>
            <a:pPr marL="0" indent="0">
              <a:buNone/>
            </a:pPr>
            <a:r>
              <a:rPr lang="ro-RO" sz="2000" dirty="0">
                <a:effectLst/>
              </a:rPr>
              <a:t>Speciile de </a:t>
            </a:r>
            <a:r>
              <a:rPr lang="ro-RO" sz="2000" dirty="0" err="1">
                <a:effectLst/>
              </a:rPr>
              <a:t>Porphyromonas</a:t>
            </a:r>
            <a:r>
              <a:rPr lang="ro-RO" sz="2000" dirty="0">
                <a:effectLst/>
              </a:rPr>
              <a:t> prezente în spaţiile </a:t>
            </a:r>
            <a:r>
              <a:rPr lang="ro-RO" sz="2000" dirty="0" err="1">
                <a:effectLst/>
              </a:rPr>
              <a:t>subgingivale</a:t>
            </a:r>
            <a:r>
              <a:rPr lang="ro-RO" sz="2000" dirty="0">
                <a:effectLst/>
              </a:rPr>
              <a:t> pot  fi împiedicate de a determina procese distructive ale parodonţiului prin măsuri locale ce vizează păstrarea unui echilibru între speciile aerobe şi anaerobe locale.</a:t>
            </a:r>
            <a:endParaRPr lang="en-US" sz="2000" dirty="0">
              <a:effectLst/>
            </a:endParaRPr>
          </a:p>
        </p:txBody>
      </p:sp>
    </p:spTree>
    <p:extLst>
      <p:ext uri="{BB962C8B-B14F-4D97-AF65-F5344CB8AC3E}">
        <p14:creationId xmlns:p14="http://schemas.microsoft.com/office/powerpoint/2010/main" val="4116565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371600"/>
          </a:xfrm>
        </p:spPr>
        <p:txBody>
          <a:bodyPr/>
          <a:lstStyle/>
          <a:p>
            <a:r>
              <a:rPr lang="ro-RO" sz="3600" b="1" i="1" u="sng" dirty="0">
                <a:solidFill>
                  <a:srgbClr val="002060"/>
                </a:solidFill>
                <a:effectLst/>
              </a:rPr>
              <a:t>Genul </a:t>
            </a:r>
            <a:r>
              <a:rPr lang="ro-RO" sz="3600" b="1" i="1" u="sng" dirty="0" err="1">
                <a:solidFill>
                  <a:srgbClr val="002060"/>
                </a:solidFill>
                <a:effectLst/>
              </a:rPr>
              <a:t>Capnocytophaga</a:t>
            </a:r>
            <a:br>
              <a:rPr lang="en-US" sz="3600" dirty="0">
                <a:solidFill>
                  <a:srgbClr val="002060"/>
                </a:solidFill>
                <a:effectLst/>
              </a:rPr>
            </a:br>
            <a:endParaRPr lang="en-US" sz="3200" dirty="0">
              <a:solidFill>
                <a:srgbClr val="002060"/>
              </a:solidFill>
            </a:endParaRPr>
          </a:p>
        </p:txBody>
      </p:sp>
      <p:sp>
        <p:nvSpPr>
          <p:cNvPr id="3" name="Content Placeholder 2"/>
          <p:cNvSpPr>
            <a:spLocks noGrp="1"/>
          </p:cNvSpPr>
          <p:nvPr>
            <p:ph idx="1"/>
          </p:nvPr>
        </p:nvSpPr>
        <p:spPr>
          <a:xfrm>
            <a:off x="609600" y="1988840"/>
            <a:ext cx="8229600" cy="5437485"/>
          </a:xfrm>
        </p:spPr>
        <p:txBody>
          <a:bodyPr/>
          <a:lstStyle/>
          <a:p>
            <a:r>
              <a:rPr lang="ro-RO" sz="3600" i="1" dirty="0">
                <a:solidFill>
                  <a:srgbClr val="002060"/>
                </a:solidFill>
                <a:effectLst/>
              </a:rPr>
              <a:t>Specii: </a:t>
            </a:r>
            <a:r>
              <a:rPr lang="ro-RO" sz="3600" i="1" dirty="0" err="1">
                <a:solidFill>
                  <a:srgbClr val="002060"/>
                </a:solidFill>
                <a:effectLst/>
              </a:rPr>
              <a:t>Capnocytophaga</a:t>
            </a:r>
            <a:r>
              <a:rPr lang="ro-RO" sz="3600" i="1" dirty="0">
                <a:solidFill>
                  <a:srgbClr val="002060"/>
                </a:solidFill>
                <a:effectLst/>
              </a:rPr>
              <a:t> </a:t>
            </a:r>
            <a:r>
              <a:rPr lang="ro-RO" sz="3600" i="1" dirty="0" err="1">
                <a:solidFill>
                  <a:srgbClr val="002060"/>
                </a:solidFill>
                <a:effectLst/>
              </a:rPr>
              <a:t>ocheacea</a:t>
            </a:r>
            <a:r>
              <a:rPr lang="ro-RO" sz="3600" i="1" dirty="0">
                <a:solidFill>
                  <a:srgbClr val="002060"/>
                </a:solidFill>
                <a:effectLst/>
              </a:rPr>
              <a:t>    (specia tipică)</a:t>
            </a:r>
            <a:br>
              <a:rPr lang="en-US" sz="3600" dirty="0">
                <a:solidFill>
                  <a:srgbClr val="002060"/>
                </a:solidFill>
                <a:effectLst/>
              </a:rPr>
            </a:br>
            <a:r>
              <a:rPr lang="ro-RO" sz="3600" dirty="0">
                <a:solidFill>
                  <a:srgbClr val="002060"/>
                </a:solidFill>
                <a:effectLst/>
              </a:rPr>
              <a:t>           </a:t>
            </a:r>
            <a:r>
              <a:rPr lang="ro-RO" sz="3600" i="1" dirty="0" err="1">
                <a:solidFill>
                  <a:srgbClr val="002060"/>
                </a:solidFill>
                <a:effectLst/>
              </a:rPr>
              <a:t>Capnocytophaga</a:t>
            </a:r>
            <a:r>
              <a:rPr lang="ro-RO" sz="3600" i="1" dirty="0">
                <a:solidFill>
                  <a:srgbClr val="002060"/>
                </a:solidFill>
                <a:effectLst/>
              </a:rPr>
              <a:t> </a:t>
            </a:r>
            <a:r>
              <a:rPr lang="ro-RO" sz="3600" i="1" dirty="0" err="1">
                <a:solidFill>
                  <a:srgbClr val="002060"/>
                </a:solidFill>
                <a:effectLst/>
              </a:rPr>
              <a:t>sputigena</a:t>
            </a:r>
            <a:br>
              <a:rPr lang="en-US" sz="3600" i="1" dirty="0">
                <a:solidFill>
                  <a:srgbClr val="002060"/>
                </a:solidFill>
                <a:effectLst/>
              </a:rPr>
            </a:br>
            <a:r>
              <a:rPr lang="ro-RO" i="1" dirty="0">
                <a:solidFill>
                  <a:srgbClr val="002060"/>
                </a:solidFill>
                <a:effectLst/>
              </a:rPr>
              <a:t>	       </a:t>
            </a:r>
            <a:r>
              <a:rPr lang="ro-RO" i="1" dirty="0" err="1">
                <a:solidFill>
                  <a:srgbClr val="002060"/>
                </a:solidFill>
                <a:effectLst/>
              </a:rPr>
              <a:t>Capnocytophaga</a:t>
            </a:r>
            <a:r>
              <a:rPr lang="ro-RO" i="1" dirty="0">
                <a:solidFill>
                  <a:srgbClr val="002060"/>
                </a:solidFill>
                <a:effectLst/>
              </a:rPr>
              <a:t> </a:t>
            </a:r>
            <a:r>
              <a:rPr lang="ro-RO" i="1" dirty="0" err="1">
                <a:solidFill>
                  <a:srgbClr val="002060"/>
                </a:solidFill>
                <a:effectLst/>
              </a:rPr>
              <a:t>gingivalis</a:t>
            </a:r>
            <a:br>
              <a:rPr lang="en-US" dirty="0">
                <a:solidFill>
                  <a:srgbClr val="002060"/>
                </a:solidFill>
                <a:effectLst/>
              </a:rPr>
            </a:br>
            <a:r>
              <a:rPr lang="ro-RO" i="1" dirty="0">
                <a:solidFill>
                  <a:srgbClr val="002060"/>
                </a:solidFill>
                <a:effectLst/>
              </a:rPr>
              <a:t>	      </a:t>
            </a:r>
            <a:r>
              <a:rPr lang="ro-RO" i="1" dirty="0" err="1">
                <a:solidFill>
                  <a:srgbClr val="002060"/>
                </a:solidFill>
                <a:effectLst/>
              </a:rPr>
              <a:t>Capnocytophaga</a:t>
            </a:r>
            <a:r>
              <a:rPr lang="ro-RO" i="1" dirty="0">
                <a:solidFill>
                  <a:srgbClr val="002060"/>
                </a:solidFill>
                <a:effectLst/>
              </a:rPr>
              <a:t> </a:t>
            </a:r>
            <a:r>
              <a:rPr lang="ro-RO" i="1" dirty="0" err="1">
                <a:solidFill>
                  <a:srgbClr val="002060"/>
                </a:solidFill>
                <a:effectLst/>
              </a:rPr>
              <a:t>granulosa</a:t>
            </a:r>
            <a:r>
              <a:rPr lang="ro-RO" i="1" dirty="0">
                <a:solidFill>
                  <a:srgbClr val="002060"/>
                </a:solidFill>
                <a:effectLst/>
              </a:rPr>
              <a:t>  </a:t>
            </a:r>
            <a:br>
              <a:rPr lang="en-US" dirty="0">
                <a:solidFill>
                  <a:srgbClr val="002060"/>
                </a:solidFill>
                <a:effectLst/>
              </a:rPr>
            </a:br>
            <a:r>
              <a:rPr lang="ro-RO" i="1" dirty="0">
                <a:solidFill>
                  <a:srgbClr val="002060"/>
                </a:solidFill>
                <a:effectLst/>
              </a:rPr>
              <a:t>	      </a:t>
            </a:r>
            <a:r>
              <a:rPr lang="ro-RO" i="1" dirty="0" err="1">
                <a:solidFill>
                  <a:srgbClr val="002060"/>
                </a:solidFill>
                <a:effectLst/>
              </a:rPr>
              <a:t>Capnocytophaga</a:t>
            </a:r>
            <a:r>
              <a:rPr lang="ro-RO" i="1" dirty="0">
                <a:solidFill>
                  <a:srgbClr val="002060"/>
                </a:solidFill>
                <a:effectLst/>
              </a:rPr>
              <a:t> </a:t>
            </a:r>
            <a:r>
              <a:rPr lang="ro-RO" i="1" dirty="0" err="1">
                <a:solidFill>
                  <a:srgbClr val="002060"/>
                </a:solidFill>
                <a:effectLst/>
              </a:rPr>
              <a:t>haemolytica</a:t>
            </a:r>
            <a:br>
              <a:rPr lang="en-US" dirty="0">
                <a:solidFill>
                  <a:srgbClr val="002060"/>
                </a:solidFill>
                <a:effectLst/>
              </a:rPr>
            </a:br>
            <a:endParaRPr lang="en-US" dirty="0">
              <a:solidFill>
                <a:srgbClr val="002060"/>
              </a:solidFill>
            </a:endParaRPr>
          </a:p>
        </p:txBody>
      </p:sp>
    </p:spTree>
    <p:extLst>
      <p:ext uri="{BB962C8B-B14F-4D97-AF65-F5344CB8AC3E}">
        <p14:creationId xmlns:p14="http://schemas.microsoft.com/office/powerpoint/2010/main" val="6392604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2656"/>
            <a:ext cx="8229600" cy="1143000"/>
          </a:xfrm>
        </p:spPr>
        <p:txBody>
          <a:bodyPr>
            <a:normAutofit fontScale="90000"/>
          </a:bodyPr>
          <a:lstStyle/>
          <a:p>
            <a:r>
              <a:rPr lang="ro-RO" b="1" i="1" u="sng" dirty="0">
                <a:solidFill>
                  <a:srgbClr val="002060"/>
                </a:solidFill>
                <a:effectLst/>
              </a:rPr>
              <a:t>Genul </a:t>
            </a:r>
            <a:r>
              <a:rPr lang="ro-RO" b="1" i="1" u="sng" dirty="0" err="1">
                <a:solidFill>
                  <a:srgbClr val="002060"/>
                </a:solidFill>
                <a:effectLst/>
              </a:rPr>
              <a:t>Capnocytophaga</a:t>
            </a:r>
            <a:br>
              <a:rPr lang="en-US" dirty="0">
                <a:solidFill>
                  <a:srgbClr val="002060"/>
                </a:solidFill>
                <a:effectLst/>
              </a:rPr>
            </a:br>
            <a:endParaRPr lang="en-US" dirty="0">
              <a:solidFill>
                <a:srgbClr val="002060"/>
              </a:solidFill>
            </a:endParaRPr>
          </a:p>
        </p:txBody>
      </p:sp>
      <p:sp>
        <p:nvSpPr>
          <p:cNvPr id="3" name="Content Placeholder 2"/>
          <p:cNvSpPr>
            <a:spLocks noGrp="1"/>
          </p:cNvSpPr>
          <p:nvPr>
            <p:ph idx="1"/>
          </p:nvPr>
        </p:nvSpPr>
        <p:spPr>
          <a:xfrm>
            <a:off x="457200" y="990600"/>
            <a:ext cx="8229600" cy="5140325"/>
          </a:xfrm>
        </p:spPr>
        <p:txBody>
          <a:bodyPr>
            <a:normAutofit fontScale="92500" lnSpcReduction="10000"/>
          </a:bodyPr>
          <a:lstStyle/>
          <a:p>
            <a:r>
              <a:rPr lang="ro-RO" sz="2000" b="1" i="1" dirty="0">
                <a:solidFill>
                  <a:srgbClr val="FF0000"/>
                </a:solidFill>
                <a:effectLst/>
              </a:rPr>
              <a:t>1. Habitat</a:t>
            </a:r>
            <a:endParaRPr lang="en-US" sz="2000" dirty="0">
              <a:solidFill>
                <a:srgbClr val="FF0000"/>
              </a:solidFill>
              <a:effectLst/>
            </a:endParaRPr>
          </a:p>
          <a:p>
            <a:pPr marL="0" indent="0">
              <a:buNone/>
            </a:pPr>
            <a:r>
              <a:rPr lang="ro-RO" sz="1600" dirty="0">
                <a:effectLst/>
              </a:rPr>
              <a:t>Principala nişă ecologică pentru aceste microorganisme este spaţiul </a:t>
            </a:r>
            <a:r>
              <a:rPr lang="ro-RO" sz="1600" dirty="0" err="1">
                <a:effectLst/>
              </a:rPr>
              <a:t>subgingival</a:t>
            </a:r>
            <a:r>
              <a:rPr lang="ro-RO" sz="1600" dirty="0">
                <a:effectLst/>
              </a:rPr>
              <a:t>.</a:t>
            </a:r>
            <a:endParaRPr lang="en-US" sz="1600" dirty="0">
              <a:effectLst/>
            </a:endParaRPr>
          </a:p>
          <a:p>
            <a:r>
              <a:rPr lang="ro-RO" sz="2000" b="1" i="1" dirty="0">
                <a:solidFill>
                  <a:srgbClr val="FF0000"/>
                </a:solidFill>
                <a:effectLst/>
              </a:rPr>
              <a:t>2. Caractere morfologice</a:t>
            </a:r>
            <a:r>
              <a:rPr lang="ro-RO" sz="1200" b="1" i="1" dirty="0">
                <a:solidFill>
                  <a:srgbClr val="FF0000"/>
                </a:solidFill>
                <a:effectLst/>
              </a:rPr>
              <a:t>	</a:t>
            </a:r>
            <a:endParaRPr lang="en-US" sz="1200" dirty="0">
              <a:solidFill>
                <a:srgbClr val="FF0000"/>
              </a:solidFill>
              <a:effectLst/>
            </a:endParaRPr>
          </a:p>
          <a:p>
            <a:pPr marL="0" indent="0">
              <a:buNone/>
            </a:pPr>
            <a:r>
              <a:rPr lang="ro-RO" sz="1600" dirty="0">
                <a:effectLst/>
              </a:rPr>
              <a:t>Organisme fusiforme lungi Gram negative </a:t>
            </a:r>
            <a:r>
              <a:rPr lang="ro-RO" sz="1600" dirty="0" err="1">
                <a:effectLst/>
              </a:rPr>
              <a:t>nesporulate</a:t>
            </a:r>
            <a:r>
              <a:rPr lang="ro-RO" sz="1600" dirty="0">
                <a:effectLst/>
              </a:rPr>
              <a:t>, necapsulate foarte mobile în preparatul proaspăt examinat la microscop.</a:t>
            </a:r>
            <a:endParaRPr lang="en-US" sz="1600" dirty="0">
              <a:effectLst/>
            </a:endParaRPr>
          </a:p>
          <a:p>
            <a:r>
              <a:rPr lang="ro-RO" sz="1800" b="1" i="1" dirty="0">
                <a:solidFill>
                  <a:srgbClr val="FF0000"/>
                </a:solidFill>
                <a:effectLst/>
              </a:rPr>
              <a:t>3. Caractere de cultură</a:t>
            </a:r>
            <a:endParaRPr lang="en-US" sz="1800" dirty="0">
              <a:solidFill>
                <a:srgbClr val="FF0000"/>
              </a:solidFill>
              <a:effectLst/>
            </a:endParaRPr>
          </a:p>
          <a:p>
            <a:pPr>
              <a:buFont typeface="Arial" pitchFamily="34" charset="0"/>
              <a:buChar char="•"/>
            </a:pPr>
            <a:r>
              <a:rPr lang="ro-RO" sz="1600" dirty="0">
                <a:effectLst/>
              </a:rPr>
              <a:t>Facultativ anaerobi necesită pentru creştere cantităţi mari de CO</a:t>
            </a:r>
            <a:r>
              <a:rPr lang="ro-RO" sz="1600" baseline="-25000" dirty="0">
                <a:effectLst/>
              </a:rPr>
              <a:t>2</a:t>
            </a:r>
            <a:r>
              <a:rPr lang="ro-RO" sz="1600" dirty="0">
                <a:effectLst/>
              </a:rPr>
              <a:t> se dezvoltă sub formă de colonii pigmentate roz, galben sau alb. </a:t>
            </a:r>
            <a:endParaRPr lang="en-US" sz="1600" dirty="0">
              <a:effectLst/>
            </a:endParaRPr>
          </a:p>
          <a:p>
            <a:r>
              <a:rPr lang="ro-RO" sz="2000" b="1" i="1" dirty="0">
                <a:solidFill>
                  <a:srgbClr val="FF0000"/>
                </a:solidFill>
                <a:effectLst/>
              </a:rPr>
              <a:t>4. Caractere metabolice</a:t>
            </a:r>
            <a:endParaRPr lang="en-US" sz="3600" dirty="0">
              <a:solidFill>
                <a:srgbClr val="FF0000"/>
              </a:solidFill>
              <a:effectLst/>
            </a:endParaRPr>
          </a:p>
          <a:p>
            <a:pPr marL="0" indent="0">
              <a:buNone/>
            </a:pPr>
            <a:r>
              <a:rPr lang="ro-RO" sz="1600" dirty="0">
                <a:effectLst/>
              </a:rPr>
              <a:t>Fermentează carbohidraţii cu producere de acizi.</a:t>
            </a:r>
            <a:endParaRPr lang="en-US" sz="1600" dirty="0">
              <a:effectLst/>
            </a:endParaRPr>
          </a:p>
          <a:p>
            <a:r>
              <a:rPr lang="ro-RO" sz="2400" b="1" i="1" dirty="0">
                <a:solidFill>
                  <a:srgbClr val="FF0000"/>
                </a:solidFill>
                <a:effectLst/>
              </a:rPr>
              <a:t>5</a:t>
            </a:r>
            <a:r>
              <a:rPr lang="ro-RO" sz="1200" b="1" i="1" dirty="0">
                <a:solidFill>
                  <a:srgbClr val="FF0000"/>
                </a:solidFill>
                <a:effectLst/>
              </a:rPr>
              <a:t>. </a:t>
            </a:r>
            <a:r>
              <a:rPr lang="ro-RO" sz="2000" b="1" i="1" dirty="0">
                <a:solidFill>
                  <a:srgbClr val="FF0000"/>
                </a:solidFill>
                <a:effectLst/>
              </a:rPr>
              <a:t>Caractere de patogenitate</a:t>
            </a:r>
            <a:endParaRPr lang="en-US" sz="2000" dirty="0">
              <a:solidFill>
                <a:srgbClr val="FF0000"/>
              </a:solidFill>
              <a:effectLst/>
            </a:endParaRPr>
          </a:p>
          <a:p>
            <a:pPr>
              <a:buFont typeface="Arial" pitchFamily="34" charset="0"/>
              <a:buChar char="•"/>
            </a:pPr>
            <a:r>
              <a:rPr lang="ro-RO" sz="1600" dirty="0">
                <a:effectLst/>
              </a:rPr>
              <a:t>Germeni oportunişti determină procese infecţioase la pacienţii </a:t>
            </a:r>
            <a:r>
              <a:rPr lang="ro-RO" sz="1600" dirty="0" err="1">
                <a:effectLst/>
              </a:rPr>
              <a:t>imunocompromişi</a:t>
            </a:r>
            <a:r>
              <a:rPr lang="ro-RO" sz="1600" dirty="0">
                <a:effectLst/>
              </a:rPr>
              <a:t>. Unele specii produc o protează IgA</a:t>
            </a:r>
            <a:r>
              <a:rPr lang="ro-RO" sz="1600" baseline="-25000" dirty="0">
                <a:effectLst/>
              </a:rPr>
              <a:t>1</a:t>
            </a:r>
            <a:r>
              <a:rPr lang="ro-RO" sz="1600" dirty="0">
                <a:effectLst/>
              </a:rPr>
              <a:t> cu rol în patogenitate. </a:t>
            </a:r>
            <a:endParaRPr lang="en-US" sz="1600" dirty="0">
              <a:effectLst/>
            </a:endParaRPr>
          </a:p>
          <a:p>
            <a:r>
              <a:rPr lang="ro-RO" sz="2000" b="1" i="1" dirty="0">
                <a:solidFill>
                  <a:srgbClr val="FF0000"/>
                </a:solidFill>
                <a:effectLst/>
              </a:rPr>
              <a:t>6. Patogenie. Aspecte clinice</a:t>
            </a:r>
            <a:endParaRPr lang="en-US" sz="2000" dirty="0">
              <a:solidFill>
                <a:srgbClr val="FF0000"/>
              </a:solidFill>
              <a:effectLst/>
            </a:endParaRPr>
          </a:p>
          <a:p>
            <a:pPr marL="0" indent="0">
              <a:buNone/>
            </a:pPr>
            <a:r>
              <a:rPr lang="ro-RO" sz="1600" dirty="0">
                <a:effectLst/>
              </a:rPr>
              <a:t>La nivelul cavităţii orale determină </a:t>
            </a:r>
            <a:r>
              <a:rPr lang="ro-RO" sz="1600" dirty="0" err="1">
                <a:effectLst/>
              </a:rPr>
              <a:t>coinfecţii</a:t>
            </a:r>
            <a:r>
              <a:rPr lang="ro-RO" sz="1600" dirty="0">
                <a:effectLst/>
              </a:rPr>
              <a:t> împreună cu speciile de </a:t>
            </a:r>
            <a:r>
              <a:rPr lang="ro-RO" sz="1600" dirty="0" err="1">
                <a:effectLst/>
              </a:rPr>
              <a:t>Actinomyces</a:t>
            </a:r>
            <a:r>
              <a:rPr lang="ro-RO" sz="1600" dirty="0">
                <a:effectLst/>
              </a:rPr>
              <a:t>. Sunt izolate din gingivite şi pungile parodontale.</a:t>
            </a:r>
            <a:endParaRPr lang="en-US" sz="1600" dirty="0">
              <a:effectLst/>
            </a:endParaRPr>
          </a:p>
          <a:p>
            <a:r>
              <a:rPr lang="ro-RO" sz="2000" b="1" i="1" dirty="0">
                <a:solidFill>
                  <a:srgbClr val="FF0000"/>
                </a:solidFill>
                <a:effectLst/>
              </a:rPr>
              <a:t>7. Tratament</a:t>
            </a:r>
            <a:endParaRPr lang="en-US" sz="2000" dirty="0">
              <a:solidFill>
                <a:srgbClr val="FF0000"/>
              </a:solidFill>
              <a:effectLst/>
            </a:endParaRPr>
          </a:p>
          <a:p>
            <a:pPr marL="0" indent="0">
              <a:buNone/>
            </a:pPr>
            <a:r>
              <a:rPr lang="ro-RO" sz="1800" dirty="0">
                <a:effectLst/>
              </a:rPr>
              <a:t>Sunt necesare asocierea metodelo</a:t>
            </a:r>
            <a:r>
              <a:rPr lang="ro-RO" sz="1400" dirty="0">
                <a:effectLst/>
              </a:rPr>
              <a:t>r chirurgicale cu administrarea de chimioterapice.</a:t>
            </a:r>
            <a:endParaRPr lang="en-US" sz="1400" dirty="0"/>
          </a:p>
        </p:txBody>
      </p:sp>
    </p:spTree>
    <p:extLst>
      <p:ext uri="{BB962C8B-B14F-4D97-AF65-F5344CB8AC3E}">
        <p14:creationId xmlns:p14="http://schemas.microsoft.com/office/powerpoint/2010/main" val="7129868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4"/>
            <a:ext cx="8229600" cy="2857520"/>
          </a:xfrm>
        </p:spPr>
        <p:txBody>
          <a:bodyPr>
            <a:normAutofit fontScale="70000" lnSpcReduction="20000"/>
          </a:bodyPr>
          <a:lstStyle/>
          <a:p>
            <a:pPr algn="ctr">
              <a:buNone/>
            </a:pPr>
            <a:r>
              <a:rPr lang="fr-FR" b="1" dirty="0"/>
              <a:t>BACTERIILE ANAEROBE SPORULATE</a:t>
            </a:r>
          </a:p>
          <a:p>
            <a:pPr algn="ctr">
              <a:buNone/>
            </a:pPr>
            <a:endParaRPr lang="en-US" dirty="0"/>
          </a:p>
          <a:p>
            <a:r>
              <a:rPr lang="fr-FR" sz="2400" dirty="0" err="1"/>
              <a:t>În</a:t>
            </a:r>
            <a:r>
              <a:rPr lang="fr-FR" sz="2400" dirty="0"/>
              <a:t> </a:t>
            </a:r>
            <a:r>
              <a:rPr lang="fr-FR" sz="2400" dirty="0" err="1"/>
              <a:t>acest</a:t>
            </a:r>
            <a:r>
              <a:rPr lang="fr-FR" sz="2400" dirty="0"/>
              <a:t> </a:t>
            </a:r>
            <a:r>
              <a:rPr lang="fr-FR" sz="2400" dirty="0" err="1"/>
              <a:t>grup</a:t>
            </a:r>
            <a:r>
              <a:rPr lang="fr-FR" sz="2400" dirty="0"/>
              <a:t> </a:t>
            </a:r>
            <a:r>
              <a:rPr lang="fr-FR" sz="2400" dirty="0" err="1"/>
              <a:t>intră</a:t>
            </a:r>
            <a:r>
              <a:rPr lang="fr-FR" sz="2400" dirty="0"/>
              <a:t> </a:t>
            </a:r>
            <a:r>
              <a:rPr lang="fr-FR" sz="2400" dirty="0" err="1"/>
              <a:t>germenii</a:t>
            </a:r>
            <a:r>
              <a:rPr lang="fr-FR" sz="2400" dirty="0"/>
              <a:t> </a:t>
            </a:r>
            <a:r>
              <a:rPr lang="fr-FR" sz="2400" dirty="0" err="1"/>
              <a:t>aparţinând</a:t>
            </a:r>
            <a:r>
              <a:rPr lang="fr-FR" sz="2400" dirty="0"/>
              <a:t> </a:t>
            </a:r>
            <a:r>
              <a:rPr lang="fr-FR" sz="2400" i="1" dirty="0" err="1"/>
              <a:t>genului</a:t>
            </a:r>
            <a:r>
              <a:rPr lang="fr-FR" sz="2400" i="1" dirty="0"/>
              <a:t> </a:t>
            </a:r>
            <a:r>
              <a:rPr lang="fr-FR" sz="2400" b="1" i="1" dirty="0" err="1"/>
              <a:t>Clostridium</a:t>
            </a:r>
            <a:r>
              <a:rPr lang="fr-FR" sz="2400" dirty="0"/>
              <a:t> </a:t>
            </a:r>
            <a:r>
              <a:rPr lang="fr-FR" sz="2400" dirty="0" err="1"/>
              <a:t>şi</a:t>
            </a:r>
            <a:r>
              <a:rPr lang="fr-FR" sz="2400" dirty="0"/>
              <a:t> care </a:t>
            </a:r>
            <a:r>
              <a:rPr lang="fr-FR" sz="2400" dirty="0" err="1"/>
              <a:t>determină</a:t>
            </a:r>
            <a:r>
              <a:rPr lang="fr-FR" sz="2400" dirty="0"/>
              <a:t> </a:t>
            </a:r>
            <a:r>
              <a:rPr lang="fr-FR" sz="2400" dirty="0" err="1"/>
              <a:t>afecţiuni</a:t>
            </a:r>
            <a:r>
              <a:rPr lang="fr-FR" sz="2400" dirty="0"/>
              <a:t> diverse la om: </a:t>
            </a:r>
            <a:r>
              <a:rPr lang="fr-FR" sz="2400" i="1" dirty="0" err="1"/>
              <a:t>tetanos</a:t>
            </a:r>
            <a:r>
              <a:rPr lang="fr-FR" sz="2400" i="1" dirty="0"/>
              <a:t>, gangrena </a:t>
            </a:r>
            <a:r>
              <a:rPr lang="fr-FR" sz="2400" i="1" dirty="0" err="1"/>
              <a:t>gazoasă</a:t>
            </a:r>
            <a:r>
              <a:rPr lang="fr-FR" sz="2400" i="1" dirty="0"/>
              <a:t>, </a:t>
            </a:r>
            <a:r>
              <a:rPr lang="fr-FR" sz="2400" i="1" dirty="0" err="1"/>
              <a:t>intoxicaţie</a:t>
            </a:r>
            <a:r>
              <a:rPr lang="fr-FR" sz="2400" i="1" dirty="0"/>
              <a:t> </a:t>
            </a:r>
            <a:r>
              <a:rPr lang="fr-FR" sz="2400" i="1" dirty="0" err="1"/>
              <a:t>alimentară</a:t>
            </a:r>
            <a:r>
              <a:rPr lang="fr-FR" sz="2400" i="1" dirty="0"/>
              <a:t> (</a:t>
            </a:r>
            <a:r>
              <a:rPr lang="fr-FR" sz="2400" i="1" dirty="0" err="1"/>
              <a:t>botulism</a:t>
            </a:r>
            <a:r>
              <a:rPr lang="fr-FR" sz="2400" i="1" dirty="0"/>
              <a:t>), </a:t>
            </a:r>
            <a:r>
              <a:rPr lang="fr-FR" sz="2400" i="1" dirty="0" err="1"/>
              <a:t>enterite</a:t>
            </a:r>
            <a:r>
              <a:rPr lang="fr-FR" sz="2400" dirty="0"/>
              <a:t>.</a:t>
            </a:r>
            <a:endParaRPr lang="en-US" sz="2400" dirty="0"/>
          </a:p>
          <a:p>
            <a:r>
              <a:rPr lang="fr-FR" sz="2400" b="1" dirty="0"/>
              <a:t> </a:t>
            </a:r>
            <a:endParaRPr lang="en-US" sz="2400" dirty="0"/>
          </a:p>
          <a:p>
            <a:pPr marL="0" indent="0">
              <a:buNone/>
            </a:pPr>
            <a:r>
              <a:rPr lang="fr-FR" sz="2400" b="1" dirty="0"/>
              <a:t>GENERALITĂŢI</a:t>
            </a:r>
            <a:endParaRPr lang="en-US" sz="2400" dirty="0"/>
          </a:p>
          <a:p>
            <a:r>
              <a:rPr lang="fr-FR" sz="2400" b="1" dirty="0"/>
              <a:t>1. ÎNCADRARE TAXONOMICĂ</a:t>
            </a:r>
            <a:endParaRPr lang="en-US" sz="2400" dirty="0"/>
          </a:p>
          <a:p>
            <a:r>
              <a:rPr lang="en-US" sz="2400" i="1" dirty="0" err="1"/>
              <a:t>Ordinul</a:t>
            </a:r>
            <a:r>
              <a:rPr lang="en-US" sz="2400" dirty="0"/>
              <a:t>:</a:t>
            </a:r>
            <a:r>
              <a:rPr lang="en-US" sz="2400" i="1" dirty="0"/>
              <a:t> </a:t>
            </a:r>
            <a:r>
              <a:rPr lang="en-US" sz="2400" b="1" i="1" dirty="0" err="1"/>
              <a:t>Eubacteriales</a:t>
            </a:r>
            <a:r>
              <a:rPr lang="en-US" sz="2400" dirty="0"/>
              <a:t>; </a:t>
            </a:r>
            <a:r>
              <a:rPr lang="en-US" sz="2400" i="1" dirty="0" err="1"/>
              <a:t>familia</a:t>
            </a:r>
            <a:r>
              <a:rPr lang="en-US" sz="2400" i="1" dirty="0"/>
              <a:t> </a:t>
            </a:r>
            <a:r>
              <a:rPr lang="en-US" sz="2400" b="1" i="1" dirty="0" err="1"/>
              <a:t>Bacillaceae</a:t>
            </a:r>
            <a:r>
              <a:rPr lang="en-US" sz="2400" dirty="0"/>
              <a:t>; </a:t>
            </a:r>
            <a:r>
              <a:rPr lang="en-US" sz="2400" i="1" dirty="0" err="1"/>
              <a:t>genul</a:t>
            </a:r>
            <a:r>
              <a:rPr lang="en-US" sz="2400" i="1" dirty="0"/>
              <a:t> </a:t>
            </a:r>
            <a:r>
              <a:rPr lang="en-US" sz="2400" b="1" i="1" dirty="0"/>
              <a:t>Clostridium</a:t>
            </a:r>
            <a:r>
              <a:rPr lang="en-US" sz="2400" dirty="0"/>
              <a:t>. </a:t>
            </a:r>
          </a:p>
          <a:p>
            <a:r>
              <a:rPr lang="fr-FR" sz="2400" dirty="0" err="1"/>
              <a:t>În</a:t>
            </a:r>
            <a:r>
              <a:rPr lang="fr-FR" sz="2400" dirty="0"/>
              <a:t> </a:t>
            </a:r>
            <a:r>
              <a:rPr lang="fr-FR" sz="2400" dirty="0" err="1"/>
              <a:t>tabelul</a:t>
            </a:r>
            <a:r>
              <a:rPr lang="fr-FR" sz="2400" dirty="0"/>
              <a:t> de mai </a:t>
            </a:r>
            <a:r>
              <a:rPr lang="fr-FR" sz="2400" dirty="0" err="1"/>
              <a:t>jos</a:t>
            </a:r>
            <a:r>
              <a:rPr lang="fr-FR" sz="2400" dirty="0"/>
              <a:t> (</a:t>
            </a:r>
            <a:r>
              <a:rPr lang="fr-FR" sz="2400" dirty="0" err="1"/>
              <a:t>tabelul</a:t>
            </a:r>
            <a:r>
              <a:rPr lang="fr-FR" sz="2400" dirty="0"/>
              <a:t> 1), </a:t>
            </a:r>
            <a:r>
              <a:rPr lang="fr-FR" sz="2400" dirty="0" err="1"/>
              <a:t>prezentăm</a:t>
            </a:r>
            <a:r>
              <a:rPr lang="fr-FR" sz="2400" dirty="0"/>
              <a:t> </a:t>
            </a:r>
            <a:r>
              <a:rPr lang="fr-FR" sz="2400" dirty="0" err="1"/>
              <a:t>gruparea</a:t>
            </a:r>
            <a:r>
              <a:rPr lang="fr-FR" sz="2400" dirty="0"/>
              <a:t> </a:t>
            </a:r>
            <a:r>
              <a:rPr lang="fr-FR" sz="2400" dirty="0" err="1"/>
              <a:t>principalelor</a:t>
            </a:r>
            <a:r>
              <a:rPr lang="fr-FR" sz="2400" dirty="0"/>
              <a:t> </a:t>
            </a:r>
            <a:r>
              <a:rPr lang="fr-FR" sz="2400" dirty="0" err="1"/>
              <a:t>specii</a:t>
            </a:r>
            <a:r>
              <a:rPr lang="fr-FR" sz="2400" dirty="0"/>
              <a:t> ale </a:t>
            </a:r>
            <a:r>
              <a:rPr lang="fr-FR" sz="2400" dirty="0" err="1"/>
              <a:t>genului</a:t>
            </a:r>
            <a:r>
              <a:rPr lang="fr-FR" sz="2400" dirty="0"/>
              <a:t> </a:t>
            </a:r>
            <a:r>
              <a:rPr lang="fr-FR" sz="2400" dirty="0" err="1"/>
              <a:t>Clostridium</a:t>
            </a:r>
            <a:r>
              <a:rPr lang="fr-FR" sz="2400" dirty="0"/>
              <a:t>, </a:t>
            </a:r>
            <a:r>
              <a:rPr lang="fr-FR" sz="2400" dirty="0" err="1"/>
              <a:t>cu</a:t>
            </a:r>
            <a:r>
              <a:rPr lang="fr-FR" sz="2400" dirty="0"/>
              <a:t> </a:t>
            </a:r>
            <a:r>
              <a:rPr lang="fr-FR" sz="2400" dirty="0" err="1"/>
              <a:t>afecţiunile</a:t>
            </a:r>
            <a:r>
              <a:rPr lang="fr-FR" sz="2400" dirty="0"/>
              <a:t> </a:t>
            </a:r>
            <a:r>
              <a:rPr lang="fr-FR" sz="2400" dirty="0" err="1"/>
              <a:t>pe</a:t>
            </a:r>
            <a:r>
              <a:rPr lang="fr-FR" sz="2400" dirty="0"/>
              <a:t> care le produc:</a:t>
            </a:r>
            <a:endParaRPr lang="en-US" sz="2400" dirty="0"/>
          </a:p>
          <a:p>
            <a:endParaRPr lang="en-US" dirty="0"/>
          </a:p>
        </p:txBody>
      </p:sp>
      <p:graphicFrame>
        <p:nvGraphicFramePr>
          <p:cNvPr id="4" name="Table 3"/>
          <p:cNvGraphicFramePr>
            <a:graphicFrameLocks noGrp="1"/>
          </p:cNvGraphicFramePr>
          <p:nvPr/>
        </p:nvGraphicFramePr>
        <p:xfrm>
          <a:off x="785786" y="3429000"/>
          <a:ext cx="5214974" cy="3214710"/>
        </p:xfrm>
        <a:graphic>
          <a:graphicData uri="http://schemas.openxmlformats.org/drawingml/2006/table">
            <a:tbl>
              <a:tblPr/>
              <a:tblGrid>
                <a:gridCol w="2763775">
                  <a:extLst>
                    <a:ext uri="{9D8B030D-6E8A-4147-A177-3AD203B41FA5}">
                      <a16:colId xmlns:a16="http://schemas.microsoft.com/office/drawing/2014/main" val="20000"/>
                    </a:ext>
                  </a:extLst>
                </a:gridCol>
                <a:gridCol w="2451199">
                  <a:extLst>
                    <a:ext uri="{9D8B030D-6E8A-4147-A177-3AD203B41FA5}">
                      <a16:colId xmlns:a16="http://schemas.microsoft.com/office/drawing/2014/main" val="20001"/>
                    </a:ext>
                  </a:extLst>
                </a:gridCol>
              </a:tblGrid>
              <a:tr h="357190">
                <a:tc>
                  <a:txBody>
                    <a:bodyPr/>
                    <a:lstStyle/>
                    <a:p>
                      <a:pPr algn="ctr">
                        <a:spcAft>
                          <a:spcPts val="0"/>
                        </a:spcAft>
                      </a:pPr>
                      <a:r>
                        <a:rPr lang="en-US" sz="1600" b="1" dirty="0" err="1">
                          <a:latin typeface="Times New Roman"/>
                          <a:ea typeface="Times New Roman"/>
                        </a:rPr>
                        <a:t>Specia</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600" b="1" dirty="0" err="1">
                          <a:latin typeface="Times New Roman"/>
                          <a:ea typeface="Times New Roman"/>
                        </a:rPr>
                        <a:t>Boala</a:t>
                      </a:r>
                      <a:r>
                        <a:rPr lang="fr-FR" sz="1600" b="1" dirty="0">
                          <a:latin typeface="Times New Roman"/>
                          <a:ea typeface="Times New Roman"/>
                        </a:rPr>
                        <a:t> la om</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7190">
                <a:tc>
                  <a:txBody>
                    <a:bodyPr/>
                    <a:lstStyle/>
                    <a:p>
                      <a:pPr algn="just">
                        <a:spcAft>
                          <a:spcPts val="0"/>
                        </a:spcAft>
                      </a:pPr>
                      <a:r>
                        <a:rPr lang="fr-FR" sz="1600">
                          <a:latin typeface="Times New Roman"/>
                          <a:ea typeface="Times New Roman"/>
                        </a:rPr>
                        <a:t>Cl. tetani</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latin typeface="Times New Roman"/>
                          <a:ea typeface="Times New Roman"/>
                        </a:rPr>
                        <a:t>Tetanos</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7190">
                <a:tc>
                  <a:txBody>
                    <a:bodyPr/>
                    <a:lstStyle/>
                    <a:p>
                      <a:pPr algn="just">
                        <a:spcAft>
                          <a:spcPts val="0"/>
                        </a:spcAft>
                      </a:pPr>
                      <a:r>
                        <a:rPr lang="en-US" sz="1600">
                          <a:latin typeface="Times New Roman"/>
                          <a:ea typeface="Times New Roman"/>
                        </a:rPr>
                        <a:t>Cl. botulinum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a:latin typeface="Times New Roman"/>
                          <a:ea typeface="Times New Roman"/>
                        </a:rPr>
                        <a:t>Botulism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7190">
                <a:tc>
                  <a:txBody>
                    <a:bodyPr/>
                    <a:lstStyle/>
                    <a:p>
                      <a:pPr algn="just">
                        <a:spcAft>
                          <a:spcPts val="0"/>
                        </a:spcAft>
                      </a:pPr>
                      <a:r>
                        <a:rPr lang="fr-FR" sz="1600">
                          <a:latin typeface="Times New Roman"/>
                          <a:ea typeface="Times New Roman"/>
                        </a:rPr>
                        <a:t>Cl. perfrigens (Welchii)</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latin typeface="Times New Roman"/>
                          <a:ea typeface="Times New Roman"/>
                        </a:rPr>
                        <a:t>Gangrena gazoasă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7190">
                <a:tc>
                  <a:txBody>
                    <a:bodyPr/>
                    <a:lstStyle/>
                    <a:p>
                      <a:pPr algn="just">
                        <a:spcAft>
                          <a:spcPts val="0"/>
                        </a:spcAft>
                      </a:pPr>
                      <a:r>
                        <a:rPr lang="en-US" sz="1600">
                          <a:latin typeface="Times New Roman"/>
                          <a:ea typeface="Times New Roman"/>
                        </a:rPr>
                        <a:t>Cl. histolyticum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a:latin typeface="Times New Roman"/>
                          <a:ea typeface="Times New Roman"/>
                        </a:rPr>
                        <a:t>Gangrena gazoasă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7190">
                <a:tc>
                  <a:txBody>
                    <a:bodyPr/>
                    <a:lstStyle/>
                    <a:p>
                      <a:pPr algn="just">
                        <a:spcAft>
                          <a:spcPts val="0"/>
                        </a:spcAft>
                      </a:pPr>
                      <a:r>
                        <a:rPr lang="en-US" sz="1600">
                          <a:latin typeface="Times New Roman"/>
                          <a:ea typeface="Times New Roman"/>
                        </a:rPr>
                        <a:t>Cl. sporogenes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latin typeface="Times New Roman"/>
                          <a:ea typeface="Times New Roman"/>
                        </a:rPr>
                        <a:t>Gangrena gazoasă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7190">
                <a:tc>
                  <a:txBody>
                    <a:bodyPr/>
                    <a:lstStyle/>
                    <a:p>
                      <a:pPr algn="just">
                        <a:spcAft>
                          <a:spcPts val="0"/>
                        </a:spcAft>
                      </a:pPr>
                      <a:r>
                        <a:rPr lang="fr-FR" sz="1600">
                          <a:latin typeface="Times New Roman"/>
                          <a:ea typeface="Times New Roman"/>
                        </a:rPr>
                        <a:t>Cl. oedematiens</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dirty="0">
                          <a:latin typeface="Times New Roman"/>
                          <a:ea typeface="Times New Roman"/>
                        </a:rPr>
                        <a:t>Gangrena </a:t>
                      </a:r>
                      <a:r>
                        <a:rPr lang="fr-FR" sz="1600" dirty="0" err="1">
                          <a:latin typeface="Times New Roman"/>
                          <a:ea typeface="Times New Roman"/>
                        </a:rPr>
                        <a:t>gazoasă</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7190">
                <a:tc>
                  <a:txBody>
                    <a:bodyPr/>
                    <a:lstStyle/>
                    <a:p>
                      <a:pPr algn="just">
                        <a:spcAft>
                          <a:spcPts val="0"/>
                        </a:spcAft>
                      </a:pPr>
                      <a:r>
                        <a:rPr lang="fr-FR" sz="1600">
                          <a:latin typeface="Times New Roman"/>
                          <a:ea typeface="Times New Roman"/>
                        </a:rPr>
                        <a:t>Cl. septicum</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fr-FR" sz="1600">
                          <a:latin typeface="Times New Roman"/>
                          <a:ea typeface="Times New Roman"/>
                        </a:rPr>
                        <a:t>Ganfrena gazoasă</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7190">
                <a:tc>
                  <a:txBody>
                    <a:bodyPr/>
                    <a:lstStyle/>
                    <a:p>
                      <a:pPr algn="just">
                        <a:spcAft>
                          <a:spcPts val="0"/>
                        </a:spcAft>
                      </a:pPr>
                      <a:r>
                        <a:rPr lang="fr-FR" sz="1600">
                          <a:latin typeface="Times New Roman"/>
                          <a:ea typeface="Times New Roman"/>
                        </a:rPr>
                        <a:t>Cl. perfrigenes</a:t>
                      </a:r>
                      <a:endParaRPr lang="en-US"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1600" dirty="0" err="1">
                          <a:latin typeface="Times New Roman"/>
                          <a:ea typeface="Times New Roman"/>
                        </a:rPr>
                        <a:t>Enterita</a:t>
                      </a:r>
                      <a:r>
                        <a:rPr lang="en-US" sz="1600" dirty="0">
                          <a:latin typeface="Times New Roman"/>
                          <a:ea typeface="Times New Roman"/>
                        </a:rPr>
                        <a:t> </a:t>
                      </a:r>
                      <a:r>
                        <a:rPr lang="en-US" sz="1600" dirty="0" err="1">
                          <a:latin typeface="Times New Roman"/>
                          <a:ea typeface="Times New Roman"/>
                        </a:rPr>
                        <a:t>necrotică</a:t>
                      </a:r>
                      <a:endParaRPr lang="en-US"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TextBox 4"/>
          <p:cNvSpPr txBox="1"/>
          <p:nvPr/>
        </p:nvSpPr>
        <p:spPr>
          <a:xfrm>
            <a:off x="6072198" y="4143380"/>
            <a:ext cx="2928958" cy="1200329"/>
          </a:xfrm>
          <a:prstGeom prst="rect">
            <a:avLst/>
          </a:prstGeom>
          <a:noFill/>
        </p:spPr>
        <p:txBody>
          <a:bodyPr wrap="square" rtlCol="0">
            <a:spAutoFit/>
          </a:bodyPr>
          <a:lstStyle/>
          <a:p>
            <a:pPr algn="ctr"/>
            <a:r>
              <a:rPr lang="fr-FR" b="1" dirty="0" err="1"/>
              <a:t>Principalele</a:t>
            </a:r>
            <a:r>
              <a:rPr lang="fr-FR" b="1" dirty="0"/>
              <a:t> </a:t>
            </a:r>
            <a:r>
              <a:rPr lang="fr-FR" b="1" dirty="0" err="1"/>
              <a:t>specii</a:t>
            </a:r>
            <a:r>
              <a:rPr lang="fr-FR" b="1" dirty="0"/>
              <a:t> ale </a:t>
            </a:r>
            <a:r>
              <a:rPr lang="fr-FR" b="1" dirty="0" err="1"/>
              <a:t>genului</a:t>
            </a:r>
            <a:r>
              <a:rPr lang="fr-FR" b="1" dirty="0"/>
              <a:t> Clostridium </a:t>
            </a:r>
            <a:r>
              <a:rPr lang="fr-FR" b="1" dirty="0" err="1"/>
              <a:t>cu</a:t>
            </a:r>
            <a:r>
              <a:rPr lang="fr-FR" b="1" dirty="0"/>
              <a:t> </a:t>
            </a:r>
            <a:r>
              <a:rPr lang="fr-FR" b="1" dirty="0" err="1"/>
              <a:t>afecţiumile</a:t>
            </a:r>
            <a:r>
              <a:rPr lang="fr-FR" b="1" dirty="0"/>
              <a:t> </a:t>
            </a:r>
            <a:r>
              <a:rPr lang="fr-FR" b="1" dirty="0" err="1"/>
              <a:t>determinate</a:t>
            </a:r>
            <a:endParaRPr lang="en-US" b="1" dirty="0"/>
          </a:p>
          <a:p>
            <a:pPr algn="ctr"/>
            <a:endParaRPr lang="en-US"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361"/>
            <a:ext cx="8229600" cy="1143000"/>
          </a:xfrm>
        </p:spPr>
        <p:txBody>
          <a:bodyPr>
            <a:normAutofit fontScale="90000"/>
          </a:bodyPr>
          <a:lstStyle/>
          <a:p>
            <a:pPr fontAlgn="auto">
              <a:spcAft>
                <a:spcPts val="0"/>
              </a:spcAft>
              <a:defRPr/>
            </a:pPr>
            <a:r>
              <a:rPr lang="ro-RO" dirty="0"/>
              <a:t>Infectii umane cauzate de Clostridii</a:t>
            </a:r>
            <a:endParaRPr lang="en-US" dirty="0"/>
          </a:p>
        </p:txBody>
      </p:sp>
      <p:grpSp>
        <p:nvGrpSpPr>
          <p:cNvPr id="44035" name="Group 11"/>
          <p:cNvGrpSpPr>
            <a:grpSpLocks noGrp="1"/>
          </p:cNvGrpSpPr>
          <p:nvPr/>
        </p:nvGrpSpPr>
        <p:grpSpPr bwMode="auto">
          <a:xfrm>
            <a:off x="457200" y="1600200"/>
            <a:ext cx="7467600" cy="4525963"/>
            <a:chOff x="0" y="373"/>
            <a:chExt cx="5664" cy="3707"/>
          </a:xfrm>
        </p:grpSpPr>
        <p:pic>
          <p:nvPicPr>
            <p:cNvPr id="44036" name="Picture 4" descr="ClostridiumDiseases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 y="373"/>
              <a:ext cx="5386" cy="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Line 6"/>
            <p:cNvSpPr>
              <a:spLocks noChangeShapeType="1"/>
            </p:cNvSpPr>
            <p:nvPr/>
          </p:nvSpPr>
          <p:spPr bwMode="auto">
            <a:xfrm>
              <a:off x="0" y="816"/>
              <a:ext cx="280" cy="0"/>
            </a:xfrm>
            <a:prstGeom prst="line">
              <a:avLst/>
            </a:prstGeom>
            <a:noFill/>
            <a:ln w="57150">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38" name="Line 7"/>
            <p:cNvSpPr>
              <a:spLocks noChangeShapeType="1"/>
            </p:cNvSpPr>
            <p:nvPr/>
          </p:nvSpPr>
          <p:spPr bwMode="auto">
            <a:xfrm>
              <a:off x="0" y="1248"/>
              <a:ext cx="280" cy="0"/>
            </a:xfrm>
            <a:prstGeom prst="line">
              <a:avLst/>
            </a:prstGeom>
            <a:noFill/>
            <a:ln w="57150">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39" name="Line 8"/>
            <p:cNvSpPr>
              <a:spLocks noChangeShapeType="1"/>
            </p:cNvSpPr>
            <p:nvPr/>
          </p:nvSpPr>
          <p:spPr bwMode="auto">
            <a:xfrm>
              <a:off x="8" y="2688"/>
              <a:ext cx="280" cy="0"/>
            </a:xfrm>
            <a:prstGeom prst="line">
              <a:avLst/>
            </a:prstGeom>
            <a:noFill/>
            <a:ln w="57150">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4040" name="Line 9"/>
            <p:cNvSpPr>
              <a:spLocks noChangeShapeType="1"/>
            </p:cNvSpPr>
            <p:nvPr/>
          </p:nvSpPr>
          <p:spPr bwMode="auto">
            <a:xfrm>
              <a:off x="0" y="2880"/>
              <a:ext cx="280" cy="0"/>
            </a:xfrm>
            <a:prstGeom prst="line">
              <a:avLst/>
            </a:prstGeom>
            <a:noFill/>
            <a:ln w="57150">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1128734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00108"/>
            <a:ext cx="8229600" cy="5324492"/>
          </a:xfrm>
        </p:spPr>
        <p:txBody>
          <a:bodyPr>
            <a:normAutofit fontScale="70000" lnSpcReduction="20000"/>
          </a:bodyPr>
          <a:lstStyle/>
          <a:p>
            <a:pPr algn="just"/>
            <a:r>
              <a:rPr lang="fr-FR" b="1" dirty="0"/>
              <a:t>2. CARACTERE MORFOLOGICE</a:t>
            </a:r>
            <a:endParaRPr lang="en-US" dirty="0"/>
          </a:p>
          <a:p>
            <a:pPr algn="just"/>
            <a:r>
              <a:rPr lang="fr-FR" dirty="0" err="1"/>
              <a:t>Clostridiile</a:t>
            </a:r>
            <a:r>
              <a:rPr lang="fr-FR" dirty="0"/>
              <a:t> </a:t>
            </a:r>
            <a:r>
              <a:rPr lang="fr-FR" dirty="0" err="1"/>
              <a:t>sunt</a:t>
            </a:r>
            <a:r>
              <a:rPr lang="fr-FR" dirty="0"/>
              <a:t> </a:t>
            </a:r>
            <a:r>
              <a:rPr lang="fr-FR" b="1" i="1" dirty="0" err="1"/>
              <a:t>bacili</a:t>
            </a:r>
            <a:r>
              <a:rPr lang="fr-FR" b="1" i="1" dirty="0"/>
              <a:t> </a:t>
            </a:r>
            <a:r>
              <a:rPr lang="fr-FR" b="1" i="1" dirty="0" err="1"/>
              <a:t>relativi</a:t>
            </a:r>
            <a:r>
              <a:rPr lang="fr-FR" b="1" i="1" dirty="0"/>
              <a:t> </a:t>
            </a:r>
            <a:r>
              <a:rPr lang="fr-FR" b="1" i="1" dirty="0" err="1"/>
              <a:t>lungi</a:t>
            </a:r>
            <a:r>
              <a:rPr lang="fr-FR" b="1" i="1" dirty="0"/>
              <a:t>, </a:t>
            </a:r>
            <a:r>
              <a:rPr lang="fr-FR" b="1" i="1" dirty="0" err="1"/>
              <a:t>subţiri</a:t>
            </a:r>
            <a:r>
              <a:rPr lang="fr-FR" b="1" i="1" dirty="0"/>
              <a:t>, </a:t>
            </a:r>
            <a:r>
              <a:rPr lang="fr-FR" b="1" i="1" dirty="0" err="1"/>
              <a:t>pleomorfi</a:t>
            </a:r>
            <a:r>
              <a:rPr lang="fr-FR" b="1" i="1" dirty="0"/>
              <a:t>, Gram </a:t>
            </a:r>
            <a:r>
              <a:rPr lang="fr-FR" b="1" i="1" dirty="0" err="1"/>
              <a:t>pozitivi</a:t>
            </a:r>
            <a:r>
              <a:rPr lang="fr-FR" dirty="0"/>
              <a:t>. </a:t>
            </a:r>
            <a:r>
              <a:rPr lang="fr-FR" dirty="0" err="1"/>
              <a:t>Lungimea</a:t>
            </a:r>
            <a:r>
              <a:rPr lang="fr-FR" dirty="0"/>
              <a:t> </a:t>
            </a:r>
            <a:r>
              <a:rPr lang="fr-FR" dirty="0" err="1"/>
              <a:t>lor</a:t>
            </a:r>
            <a:r>
              <a:rPr lang="fr-FR" dirty="0"/>
              <a:t> </a:t>
            </a:r>
            <a:r>
              <a:rPr lang="fr-FR" dirty="0" err="1"/>
              <a:t>variază</a:t>
            </a:r>
            <a:r>
              <a:rPr lang="fr-FR" dirty="0"/>
              <a:t> </a:t>
            </a:r>
            <a:r>
              <a:rPr lang="fr-FR" dirty="0" err="1"/>
              <a:t>între</a:t>
            </a:r>
            <a:r>
              <a:rPr lang="fr-FR" dirty="0"/>
              <a:t> 3 si 8 </a:t>
            </a:r>
            <a:r>
              <a:rPr lang="fr-FR" dirty="0" err="1"/>
              <a:t>microni</a:t>
            </a:r>
            <a:r>
              <a:rPr lang="fr-FR" dirty="0"/>
              <a:t>, </a:t>
            </a:r>
            <a:r>
              <a:rPr lang="fr-FR" dirty="0" err="1"/>
              <a:t>grosimea</a:t>
            </a:r>
            <a:r>
              <a:rPr lang="fr-FR" dirty="0"/>
              <a:t> </a:t>
            </a:r>
            <a:r>
              <a:rPr lang="fr-FR" dirty="0" err="1"/>
              <a:t>între</a:t>
            </a:r>
            <a:r>
              <a:rPr lang="fr-FR" dirty="0"/>
              <a:t> 0,4 si 1,2 </a:t>
            </a:r>
            <a:r>
              <a:rPr lang="fr-FR" dirty="0" err="1"/>
              <a:t>microni</a:t>
            </a:r>
            <a:r>
              <a:rPr lang="fr-FR" dirty="0"/>
              <a:t>, </a:t>
            </a:r>
            <a:r>
              <a:rPr lang="fr-FR" dirty="0" err="1"/>
              <a:t>în</a:t>
            </a:r>
            <a:r>
              <a:rPr lang="fr-FR" dirty="0"/>
              <a:t> </a:t>
            </a:r>
            <a:r>
              <a:rPr lang="fr-FR" dirty="0" err="1"/>
              <a:t>funcţie</a:t>
            </a:r>
            <a:r>
              <a:rPr lang="fr-FR" dirty="0"/>
              <a:t> de </a:t>
            </a:r>
            <a:r>
              <a:rPr lang="fr-FR" dirty="0" err="1"/>
              <a:t>specie</a:t>
            </a:r>
            <a:r>
              <a:rPr lang="fr-FR" dirty="0"/>
              <a:t> </a:t>
            </a:r>
            <a:r>
              <a:rPr lang="fr-FR" dirty="0" err="1"/>
              <a:t>şi</a:t>
            </a:r>
            <a:r>
              <a:rPr lang="fr-FR" dirty="0"/>
              <a:t> de </a:t>
            </a:r>
            <a:r>
              <a:rPr lang="fr-FR" dirty="0" err="1"/>
              <a:t>tulpină</a:t>
            </a:r>
            <a:r>
              <a:rPr lang="fr-FR" dirty="0"/>
              <a:t>. </a:t>
            </a:r>
            <a:endParaRPr lang="en-US" dirty="0"/>
          </a:p>
          <a:p>
            <a:pPr algn="just"/>
            <a:r>
              <a:rPr lang="fr-FR" b="1" i="1" dirty="0" err="1"/>
              <a:t>Sporul</a:t>
            </a:r>
            <a:r>
              <a:rPr lang="fr-FR" b="1" i="1" dirty="0"/>
              <a:t> este constant</a:t>
            </a:r>
            <a:r>
              <a:rPr lang="fr-FR" dirty="0"/>
              <a:t> si are </a:t>
            </a:r>
            <a:r>
              <a:rPr lang="fr-FR" b="1" i="1" dirty="0" err="1"/>
              <a:t>poziţia</a:t>
            </a:r>
            <a:r>
              <a:rPr lang="fr-FR" b="1" i="1" dirty="0"/>
              <a:t> de </a:t>
            </a:r>
            <a:r>
              <a:rPr lang="fr-FR" b="1" i="1" dirty="0" err="1"/>
              <a:t>regulă</a:t>
            </a:r>
            <a:r>
              <a:rPr lang="fr-FR" b="1" i="1" dirty="0"/>
              <a:t> </a:t>
            </a:r>
            <a:r>
              <a:rPr lang="fr-FR" b="1" i="1" dirty="0" err="1"/>
              <a:t>terminală</a:t>
            </a:r>
            <a:r>
              <a:rPr lang="fr-FR" b="1" i="1" dirty="0"/>
              <a:t> </a:t>
            </a:r>
            <a:r>
              <a:rPr lang="fr-FR" b="1" i="1" dirty="0" err="1"/>
              <a:t>sau</a:t>
            </a:r>
            <a:r>
              <a:rPr lang="fr-FR" b="1" i="1" dirty="0"/>
              <a:t> </a:t>
            </a:r>
            <a:r>
              <a:rPr lang="fr-FR" b="1" i="1" dirty="0" err="1"/>
              <a:t>subterminală</a:t>
            </a:r>
            <a:r>
              <a:rPr lang="fr-FR" dirty="0"/>
              <a:t>, </a:t>
            </a:r>
            <a:r>
              <a:rPr lang="fr-FR" dirty="0" err="1"/>
              <a:t>prezentând</a:t>
            </a:r>
            <a:r>
              <a:rPr lang="fr-FR" dirty="0"/>
              <a:t> </a:t>
            </a:r>
            <a:r>
              <a:rPr lang="fr-FR" dirty="0" err="1"/>
              <a:t>totdeauna</a:t>
            </a:r>
            <a:r>
              <a:rPr lang="fr-FR" dirty="0"/>
              <a:t> un </a:t>
            </a:r>
            <a:r>
              <a:rPr lang="fr-FR" b="1" i="1" dirty="0" err="1"/>
              <a:t>diametru</a:t>
            </a:r>
            <a:r>
              <a:rPr lang="fr-FR" b="1" i="1" dirty="0"/>
              <a:t> mai mare </a:t>
            </a:r>
            <a:r>
              <a:rPr lang="fr-FR" b="1" i="1" dirty="0" err="1"/>
              <a:t>decât</a:t>
            </a:r>
            <a:r>
              <a:rPr lang="fr-FR" b="1" i="1" dirty="0"/>
              <a:t> </a:t>
            </a:r>
            <a:r>
              <a:rPr lang="fr-FR" b="1" i="1" dirty="0" err="1"/>
              <a:t>grosimea</a:t>
            </a:r>
            <a:r>
              <a:rPr lang="fr-FR" b="1" i="1" dirty="0"/>
              <a:t> </a:t>
            </a:r>
            <a:r>
              <a:rPr lang="fr-FR" b="1" i="1" dirty="0" err="1"/>
              <a:t>formei</a:t>
            </a:r>
            <a:r>
              <a:rPr lang="fr-FR" b="1" i="1" dirty="0"/>
              <a:t> </a:t>
            </a:r>
            <a:r>
              <a:rPr lang="fr-FR" b="1" i="1" dirty="0" err="1"/>
              <a:t>bacilare</a:t>
            </a:r>
            <a:r>
              <a:rPr lang="fr-FR" b="1" i="1" dirty="0"/>
              <a:t> a </a:t>
            </a:r>
            <a:r>
              <a:rPr lang="fr-FR" b="1" i="1" dirty="0" err="1"/>
              <a:t>germenului</a:t>
            </a:r>
            <a:r>
              <a:rPr lang="fr-FR" dirty="0"/>
              <a:t>. </a:t>
            </a:r>
            <a:r>
              <a:rPr lang="fr-FR" dirty="0" err="1"/>
              <a:t>Deşi</a:t>
            </a:r>
            <a:r>
              <a:rPr lang="fr-FR" dirty="0"/>
              <a:t>, </a:t>
            </a:r>
            <a:r>
              <a:rPr lang="fr-FR" dirty="0" err="1"/>
              <a:t>toate</a:t>
            </a:r>
            <a:r>
              <a:rPr lang="fr-FR" dirty="0"/>
              <a:t> </a:t>
            </a:r>
            <a:r>
              <a:rPr lang="fr-FR" dirty="0" err="1"/>
              <a:t>speciile</a:t>
            </a:r>
            <a:r>
              <a:rPr lang="fr-FR" dirty="0"/>
              <a:t> </a:t>
            </a:r>
            <a:r>
              <a:rPr lang="fr-FR" dirty="0" err="1"/>
              <a:t>sunt</a:t>
            </a:r>
            <a:r>
              <a:rPr lang="fr-FR" dirty="0"/>
              <a:t> </a:t>
            </a:r>
            <a:r>
              <a:rPr lang="fr-FR" dirty="0" err="1"/>
              <a:t>sporulate</a:t>
            </a:r>
            <a:r>
              <a:rPr lang="fr-FR" dirty="0"/>
              <a:t>, </a:t>
            </a:r>
            <a:r>
              <a:rPr lang="fr-FR" dirty="0" err="1"/>
              <a:t>există</a:t>
            </a:r>
            <a:r>
              <a:rPr lang="fr-FR" dirty="0"/>
              <a:t> </a:t>
            </a:r>
            <a:r>
              <a:rPr lang="fr-FR" dirty="0" err="1"/>
              <a:t>variaţii</a:t>
            </a:r>
            <a:r>
              <a:rPr lang="fr-FR" dirty="0"/>
              <a:t> </a:t>
            </a:r>
            <a:r>
              <a:rPr lang="fr-FR" dirty="0" err="1"/>
              <a:t>considerabile</a:t>
            </a:r>
            <a:r>
              <a:rPr lang="fr-FR" dirty="0"/>
              <a:t> </a:t>
            </a:r>
            <a:r>
              <a:rPr lang="fr-FR" dirty="0" err="1"/>
              <a:t>privind</a:t>
            </a:r>
            <a:r>
              <a:rPr lang="fr-FR" dirty="0"/>
              <a:t> </a:t>
            </a:r>
            <a:r>
              <a:rPr lang="fr-FR" dirty="0" err="1"/>
              <a:t>rapiditatea</a:t>
            </a:r>
            <a:r>
              <a:rPr lang="fr-FR" dirty="0"/>
              <a:t> </a:t>
            </a:r>
            <a:r>
              <a:rPr lang="fr-FR" dirty="0" err="1"/>
              <a:t>şi</a:t>
            </a:r>
            <a:r>
              <a:rPr lang="fr-FR" dirty="0"/>
              <a:t> </a:t>
            </a:r>
            <a:r>
              <a:rPr lang="fr-FR" dirty="0" err="1"/>
              <a:t>condiţiile</a:t>
            </a:r>
            <a:r>
              <a:rPr lang="fr-FR" dirty="0"/>
              <a:t> </a:t>
            </a:r>
            <a:r>
              <a:rPr lang="fr-FR" dirty="0" err="1"/>
              <a:t>sporulării</a:t>
            </a:r>
            <a:r>
              <a:rPr lang="fr-FR" dirty="0"/>
              <a:t> (la </a:t>
            </a:r>
            <a:r>
              <a:rPr lang="fr-FR" dirty="0" err="1"/>
              <a:t>unele</a:t>
            </a:r>
            <a:r>
              <a:rPr lang="fr-FR" dirty="0"/>
              <a:t> </a:t>
            </a:r>
            <a:r>
              <a:rPr lang="fr-FR" dirty="0" err="1"/>
              <a:t>tulpini</a:t>
            </a:r>
            <a:r>
              <a:rPr lang="fr-FR" dirty="0"/>
              <a:t>, </a:t>
            </a:r>
            <a:r>
              <a:rPr lang="fr-FR" dirty="0" err="1"/>
              <a:t>sporularea</a:t>
            </a:r>
            <a:r>
              <a:rPr lang="fr-FR" dirty="0"/>
              <a:t> are </a:t>
            </a:r>
            <a:r>
              <a:rPr lang="fr-FR" dirty="0" err="1"/>
              <a:t>loc</a:t>
            </a:r>
            <a:r>
              <a:rPr lang="fr-FR" dirty="0"/>
              <a:t> </a:t>
            </a:r>
            <a:r>
              <a:rPr lang="fr-FR" dirty="0" err="1"/>
              <a:t>numai</a:t>
            </a:r>
            <a:r>
              <a:rPr lang="fr-FR" dirty="0"/>
              <a:t> </a:t>
            </a:r>
            <a:r>
              <a:rPr lang="fr-FR" dirty="0" err="1"/>
              <a:t>în</a:t>
            </a:r>
            <a:r>
              <a:rPr lang="fr-FR" dirty="0"/>
              <a:t> </a:t>
            </a:r>
            <a:r>
              <a:rPr lang="fr-FR" dirty="0" err="1"/>
              <a:t>anumite</a:t>
            </a:r>
            <a:r>
              <a:rPr lang="fr-FR" dirty="0"/>
              <a:t> </a:t>
            </a:r>
            <a:r>
              <a:rPr lang="fr-FR" dirty="0" err="1"/>
              <a:t>condiţii</a:t>
            </a:r>
            <a:r>
              <a:rPr lang="fr-FR" dirty="0"/>
              <a:t> de </a:t>
            </a:r>
            <a:r>
              <a:rPr lang="fr-FR" dirty="0" err="1"/>
              <a:t>cultivare</a:t>
            </a:r>
            <a:r>
              <a:rPr lang="fr-FR" dirty="0"/>
              <a:t>). </a:t>
            </a:r>
            <a:endParaRPr lang="en-US" dirty="0"/>
          </a:p>
          <a:p>
            <a:pPr algn="just"/>
            <a:r>
              <a:rPr lang="fr-FR" dirty="0" err="1"/>
              <a:t>Unele</a:t>
            </a:r>
            <a:r>
              <a:rPr lang="fr-FR" dirty="0"/>
              <a:t> </a:t>
            </a:r>
            <a:r>
              <a:rPr lang="fr-FR" dirty="0" err="1"/>
              <a:t>specii</a:t>
            </a:r>
            <a:r>
              <a:rPr lang="fr-FR" dirty="0"/>
              <a:t> de </a:t>
            </a:r>
            <a:r>
              <a:rPr lang="fr-FR" dirty="0" err="1"/>
              <a:t>Clostridium</a:t>
            </a:r>
            <a:r>
              <a:rPr lang="fr-FR" dirty="0"/>
              <a:t> </a:t>
            </a:r>
            <a:r>
              <a:rPr lang="fr-FR" dirty="0" err="1"/>
              <a:t>sunt</a:t>
            </a:r>
            <a:r>
              <a:rPr lang="fr-FR" dirty="0"/>
              <a:t> </a:t>
            </a:r>
            <a:r>
              <a:rPr lang="fr-FR" b="1" i="1" dirty="0"/>
              <a:t>mobile</a:t>
            </a:r>
            <a:r>
              <a:rPr lang="fr-FR" dirty="0"/>
              <a:t>, </a:t>
            </a:r>
            <a:r>
              <a:rPr lang="fr-FR" dirty="0" err="1"/>
              <a:t>prezentând</a:t>
            </a:r>
            <a:r>
              <a:rPr lang="fr-FR" dirty="0"/>
              <a:t> </a:t>
            </a:r>
            <a:r>
              <a:rPr lang="fr-FR" dirty="0" err="1"/>
              <a:t>cili</a:t>
            </a:r>
            <a:r>
              <a:rPr lang="fr-FR" dirty="0"/>
              <a:t> </a:t>
            </a:r>
            <a:r>
              <a:rPr lang="fr-FR" dirty="0" err="1"/>
              <a:t>peritrichi</a:t>
            </a:r>
            <a:r>
              <a:rPr lang="fr-FR" dirty="0"/>
              <a:t>. </a:t>
            </a:r>
            <a:r>
              <a:rPr lang="fr-FR" dirty="0" err="1"/>
              <a:t>Numeroase</a:t>
            </a:r>
            <a:r>
              <a:rPr lang="fr-FR" dirty="0"/>
              <a:t> </a:t>
            </a:r>
            <a:r>
              <a:rPr lang="fr-FR" dirty="0" err="1"/>
              <a:t>tulpini</a:t>
            </a:r>
            <a:r>
              <a:rPr lang="fr-FR" dirty="0"/>
              <a:t> de </a:t>
            </a:r>
            <a:r>
              <a:rPr lang="fr-FR" b="1" dirty="0"/>
              <a:t>Cl. </a:t>
            </a:r>
            <a:r>
              <a:rPr lang="fr-FR" b="1" dirty="0" err="1"/>
              <a:t>perfrigens</a:t>
            </a:r>
            <a:r>
              <a:rPr lang="fr-FR" dirty="0"/>
              <a:t> </a:t>
            </a:r>
            <a:r>
              <a:rPr lang="fr-FR" dirty="0" err="1"/>
              <a:t>prezinta</a:t>
            </a:r>
            <a:r>
              <a:rPr lang="fr-FR" dirty="0"/>
              <a:t> </a:t>
            </a:r>
            <a:r>
              <a:rPr lang="fr-FR" b="1" i="1" dirty="0" err="1"/>
              <a:t>capsulă</a:t>
            </a:r>
            <a:r>
              <a:rPr lang="fr-FR" dirty="0"/>
              <a:t>.</a:t>
            </a:r>
            <a:endParaRPr lang="en-US" dirty="0"/>
          </a:p>
          <a:p>
            <a:pPr algn="just">
              <a:buNone/>
            </a:pPr>
            <a:r>
              <a:rPr lang="fr-FR" b="1" dirty="0"/>
              <a:t> </a:t>
            </a:r>
            <a:endParaRPr lang="en-US" dirty="0"/>
          </a:p>
          <a:p>
            <a:pPr algn="just"/>
            <a:r>
              <a:rPr lang="fr-FR" b="1" dirty="0"/>
              <a:t>3. CARACTERE DE CULTUR</a:t>
            </a:r>
            <a:r>
              <a:rPr lang="ro-RO" b="1" dirty="0"/>
              <a:t>Ă</a:t>
            </a:r>
            <a:endParaRPr lang="en-US" dirty="0"/>
          </a:p>
          <a:p>
            <a:pPr algn="just"/>
            <a:r>
              <a:rPr lang="fr-FR" dirty="0" err="1"/>
              <a:t>Clostridiile</a:t>
            </a:r>
            <a:r>
              <a:rPr lang="fr-FR" dirty="0"/>
              <a:t> </a:t>
            </a:r>
            <a:r>
              <a:rPr lang="fr-FR" dirty="0" err="1"/>
              <a:t>cultivă</a:t>
            </a:r>
            <a:r>
              <a:rPr lang="fr-FR" dirty="0"/>
              <a:t> </a:t>
            </a:r>
            <a:r>
              <a:rPr lang="fr-FR" dirty="0" err="1"/>
              <a:t>numai</a:t>
            </a:r>
            <a:r>
              <a:rPr lang="fr-FR" dirty="0"/>
              <a:t> </a:t>
            </a:r>
            <a:r>
              <a:rPr lang="fr-FR" dirty="0" err="1"/>
              <a:t>în</a:t>
            </a:r>
            <a:r>
              <a:rPr lang="fr-FR" dirty="0"/>
              <a:t> </a:t>
            </a:r>
            <a:r>
              <a:rPr lang="fr-FR" b="1" i="1" dirty="0" err="1"/>
              <a:t>condiţii</a:t>
            </a:r>
            <a:r>
              <a:rPr lang="fr-FR" b="1" i="1" dirty="0"/>
              <a:t> de </a:t>
            </a:r>
            <a:r>
              <a:rPr lang="fr-FR" b="1" i="1" dirty="0" err="1"/>
              <a:t>anaerobioză</a:t>
            </a:r>
            <a:r>
              <a:rPr lang="fr-FR" dirty="0"/>
              <a:t> </a:t>
            </a:r>
            <a:r>
              <a:rPr lang="fr-FR" dirty="0" err="1"/>
              <a:t>realizată</a:t>
            </a:r>
            <a:r>
              <a:rPr lang="fr-FR" dirty="0"/>
              <a:t> </a:t>
            </a:r>
            <a:r>
              <a:rPr lang="fr-FR" dirty="0" err="1"/>
              <a:t>prin</a:t>
            </a:r>
            <a:r>
              <a:rPr lang="fr-FR" dirty="0"/>
              <a:t> </a:t>
            </a:r>
            <a:r>
              <a:rPr lang="fr-FR" dirty="0" err="1"/>
              <a:t>diferite</a:t>
            </a:r>
            <a:r>
              <a:rPr lang="fr-FR" dirty="0"/>
              <a:t> </a:t>
            </a:r>
            <a:r>
              <a:rPr lang="fr-FR" dirty="0" err="1"/>
              <a:t>metode</a:t>
            </a:r>
            <a:r>
              <a:rPr lang="fr-FR" dirty="0"/>
              <a:t>.</a:t>
            </a:r>
            <a:endParaRPr lang="en-US" dirty="0"/>
          </a:p>
          <a:p>
            <a:pPr algn="just"/>
            <a:r>
              <a:rPr lang="fr-FR" b="1" dirty="0"/>
              <a:t>a. </a:t>
            </a:r>
            <a:r>
              <a:rPr lang="fr-FR" b="1" dirty="0" err="1"/>
              <a:t>Caractere</a:t>
            </a:r>
            <a:r>
              <a:rPr lang="fr-FR" b="1" dirty="0"/>
              <a:t> de </a:t>
            </a:r>
            <a:r>
              <a:rPr lang="fr-FR" b="1" dirty="0" err="1"/>
              <a:t>cultură</a:t>
            </a:r>
            <a:r>
              <a:rPr lang="fr-FR" b="1" dirty="0"/>
              <a:t> </a:t>
            </a:r>
            <a:r>
              <a:rPr lang="fr-FR" b="1" dirty="0" err="1"/>
              <a:t>comune</a:t>
            </a:r>
            <a:r>
              <a:rPr lang="fr-FR" dirty="0"/>
              <a:t>	</a:t>
            </a:r>
            <a:endParaRPr lang="en-US" dirty="0"/>
          </a:p>
          <a:p>
            <a:pPr algn="just"/>
            <a:r>
              <a:rPr lang="fr-FR" dirty="0"/>
              <a:t>- </a:t>
            </a:r>
            <a:r>
              <a:rPr lang="fr-FR" dirty="0" err="1"/>
              <a:t>pe</a:t>
            </a:r>
            <a:r>
              <a:rPr lang="fr-FR" dirty="0"/>
              <a:t> </a:t>
            </a:r>
            <a:r>
              <a:rPr lang="fr-FR" dirty="0" err="1"/>
              <a:t>mediile</a:t>
            </a:r>
            <a:r>
              <a:rPr lang="fr-FR" dirty="0"/>
              <a:t> </a:t>
            </a:r>
            <a:r>
              <a:rPr lang="fr-FR" dirty="0" err="1"/>
              <a:t>lichide</a:t>
            </a:r>
            <a:r>
              <a:rPr lang="fr-FR" dirty="0"/>
              <a:t> </a:t>
            </a:r>
            <a:r>
              <a:rPr lang="fr-FR" b="1" i="1" dirty="0" err="1"/>
              <a:t>tulbură</a:t>
            </a:r>
            <a:r>
              <a:rPr lang="fr-FR" b="1" i="1" dirty="0"/>
              <a:t> </a:t>
            </a:r>
            <a:r>
              <a:rPr lang="fr-FR" b="1" i="1" dirty="0" err="1"/>
              <a:t>mediul</a:t>
            </a:r>
            <a:r>
              <a:rPr lang="fr-FR" b="1" i="1" dirty="0"/>
              <a:t> </a:t>
            </a:r>
            <a:r>
              <a:rPr lang="fr-FR" b="1" i="1" dirty="0" err="1"/>
              <a:t>intens</a:t>
            </a:r>
            <a:r>
              <a:rPr lang="fr-FR" i="1" dirty="0"/>
              <a:t>, </a:t>
            </a:r>
            <a:r>
              <a:rPr lang="fr-FR" dirty="0" err="1"/>
              <a:t>cu</a:t>
            </a:r>
            <a:r>
              <a:rPr lang="fr-FR" i="1" dirty="0"/>
              <a:t> </a:t>
            </a:r>
            <a:r>
              <a:rPr lang="fr-FR" b="1" i="1" dirty="0" err="1"/>
              <a:t>depozit</a:t>
            </a:r>
            <a:r>
              <a:rPr lang="fr-FR" b="1" i="1" dirty="0"/>
              <a:t> </a:t>
            </a:r>
            <a:r>
              <a:rPr lang="fr-FR" b="1" i="1" dirty="0" err="1"/>
              <a:t>abundent</a:t>
            </a:r>
            <a:r>
              <a:rPr lang="fr-FR" i="1" dirty="0"/>
              <a:t> </a:t>
            </a:r>
            <a:r>
              <a:rPr lang="fr-FR" dirty="0" err="1"/>
              <a:t>şi</a:t>
            </a:r>
            <a:r>
              <a:rPr lang="fr-FR" dirty="0"/>
              <a:t> </a:t>
            </a:r>
            <a:r>
              <a:rPr lang="fr-FR" b="1" i="1" dirty="0" err="1"/>
              <a:t>degajări</a:t>
            </a:r>
            <a:r>
              <a:rPr lang="fr-FR" b="1" i="1" dirty="0"/>
              <a:t> de gaz</a:t>
            </a:r>
            <a:r>
              <a:rPr lang="fr-FR" dirty="0"/>
              <a:t>;</a:t>
            </a:r>
            <a:endParaRPr lang="en-US" dirty="0"/>
          </a:p>
          <a:p>
            <a:pPr algn="just"/>
            <a:r>
              <a:rPr lang="fr-FR" dirty="0"/>
              <a:t>- </a:t>
            </a:r>
            <a:r>
              <a:rPr lang="fr-FR" dirty="0" err="1"/>
              <a:t>pe</a:t>
            </a:r>
            <a:r>
              <a:rPr lang="fr-FR" dirty="0"/>
              <a:t> </a:t>
            </a:r>
            <a:r>
              <a:rPr lang="fr-FR" dirty="0" err="1"/>
              <a:t>mediile</a:t>
            </a:r>
            <a:r>
              <a:rPr lang="fr-FR" dirty="0"/>
              <a:t> solide (</a:t>
            </a:r>
            <a:r>
              <a:rPr lang="fr-FR" dirty="0" err="1"/>
              <a:t>geloză</a:t>
            </a:r>
            <a:r>
              <a:rPr lang="fr-FR" dirty="0"/>
              <a:t> tare, </a:t>
            </a:r>
            <a:r>
              <a:rPr lang="fr-FR" dirty="0" err="1"/>
              <a:t>în</a:t>
            </a:r>
            <a:r>
              <a:rPr lang="fr-FR" dirty="0"/>
              <a:t> </a:t>
            </a:r>
            <a:r>
              <a:rPr lang="fr-FR" dirty="0" err="1"/>
              <a:t>profunzime</a:t>
            </a:r>
            <a:r>
              <a:rPr lang="fr-FR" dirty="0"/>
              <a:t>), </a:t>
            </a:r>
            <a:r>
              <a:rPr lang="fr-FR" dirty="0" err="1"/>
              <a:t>determină</a:t>
            </a:r>
            <a:r>
              <a:rPr lang="fr-FR" dirty="0"/>
              <a:t> </a:t>
            </a:r>
            <a:r>
              <a:rPr lang="fr-FR" b="1" i="1" dirty="0" err="1"/>
              <a:t>colonii</a:t>
            </a:r>
            <a:r>
              <a:rPr lang="fr-FR" b="1" i="1" dirty="0"/>
              <a:t> </a:t>
            </a:r>
            <a:r>
              <a:rPr lang="fr-FR" b="1" i="1" dirty="0" err="1"/>
              <a:t>sferice</a:t>
            </a:r>
            <a:r>
              <a:rPr lang="fr-FR" b="1" i="1" dirty="0"/>
              <a:t>-</a:t>
            </a:r>
            <a:r>
              <a:rPr lang="fr-FR" b="1" i="1" dirty="0" err="1"/>
              <a:t>leticulare</a:t>
            </a:r>
            <a:r>
              <a:rPr lang="fr-FR" b="1" i="1" dirty="0"/>
              <a:t> </a:t>
            </a:r>
            <a:r>
              <a:rPr lang="fr-FR" b="1" i="1" dirty="0" err="1"/>
              <a:t>sau</a:t>
            </a:r>
            <a:r>
              <a:rPr lang="fr-FR" b="1" i="1" dirty="0"/>
              <a:t> </a:t>
            </a:r>
            <a:r>
              <a:rPr lang="fr-FR" b="1" i="1" dirty="0" err="1"/>
              <a:t>spinoase</a:t>
            </a:r>
            <a:r>
              <a:rPr lang="fr-FR" dirty="0"/>
              <a:t>, </a:t>
            </a:r>
            <a:r>
              <a:rPr lang="fr-FR" dirty="0" err="1"/>
              <a:t>speciile</a:t>
            </a:r>
            <a:r>
              <a:rPr lang="fr-FR" dirty="0"/>
              <a:t> care </a:t>
            </a:r>
            <a:r>
              <a:rPr lang="fr-FR" dirty="0" err="1"/>
              <a:t>fermentează</a:t>
            </a:r>
            <a:r>
              <a:rPr lang="fr-FR" dirty="0"/>
              <a:t> </a:t>
            </a:r>
            <a:r>
              <a:rPr lang="fr-FR" dirty="0" err="1"/>
              <a:t>zaharurile</a:t>
            </a:r>
            <a:r>
              <a:rPr lang="fr-FR" dirty="0"/>
              <a:t> </a:t>
            </a:r>
            <a:r>
              <a:rPr lang="fr-FR" dirty="0" err="1"/>
              <a:t>determinând</a:t>
            </a:r>
            <a:r>
              <a:rPr lang="fr-FR" dirty="0"/>
              <a:t> </a:t>
            </a:r>
            <a:r>
              <a:rPr lang="fr-FR" dirty="0" err="1"/>
              <a:t>în</a:t>
            </a:r>
            <a:r>
              <a:rPr lang="fr-FR" dirty="0"/>
              <a:t> plus </a:t>
            </a:r>
            <a:r>
              <a:rPr lang="fr-FR" dirty="0" err="1"/>
              <a:t>dislocarea</a:t>
            </a:r>
            <a:r>
              <a:rPr lang="fr-FR" dirty="0"/>
              <a:t> </a:t>
            </a:r>
            <a:r>
              <a:rPr lang="fr-FR" dirty="0" err="1"/>
              <a:t>gelozei</a:t>
            </a:r>
            <a:r>
              <a:rPr lang="fr-FR" dirty="0"/>
              <a:t> </a:t>
            </a:r>
            <a:r>
              <a:rPr lang="fr-FR" dirty="0" err="1"/>
              <a:t>prin</a:t>
            </a:r>
            <a:r>
              <a:rPr lang="fr-FR" dirty="0"/>
              <a:t> </a:t>
            </a:r>
            <a:r>
              <a:rPr lang="fr-FR" dirty="0" err="1"/>
              <a:t>producere</a:t>
            </a:r>
            <a:r>
              <a:rPr lang="fr-FR" dirty="0"/>
              <a:t> de gaz.</a:t>
            </a:r>
            <a:endParaRPr lang="en-US" dirty="0"/>
          </a:p>
          <a:p>
            <a:pPr algn="just"/>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3945620"/>
          </a:xfrm>
        </p:spPr>
        <p:txBody>
          <a:bodyPr>
            <a:normAutofit fontScale="85000" lnSpcReduction="10000"/>
          </a:bodyPr>
          <a:lstStyle/>
          <a:p>
            <a:r>
              <a:rPr lang="fr-FR" b="1" dirty="0"/>
              <a:t>b. </a:t>
            </a:r>
            <a:r>
              <a:rPr lang="fr-FR" b="1" dirty="0" err="1"/>
              <a:t>Caractere</a:t>
            </a:r>
            <a:r>
              <a:rPr lang="fr-FR" b="1" dirty="0"/>
              <a:t> de </a:t>
            </a:r>
            <a:r>
              <a:rPr lang="fr-FR" b="1" dirty="0" err="1"/>
              <a:t>cultură</a:t>
            </a:r>
            <a:r>
              <a:rPr lang="fr-FR" b="1" dirty="0"/>
              <a:t> </a:t>
            </a:r>
            <a:r>
              <a:rPr lang="fr-FR" b="1" dirty="0" err="1"/>
              <a:t>diferenţiale</a:t>
            </a:r>
            <a:endParaRPr lang="en-US" dirty="0"/>
          </a:p>
          <a:p>
            <a:r>
              <a:rPr lang="fr-FR" dirty="0"/>
              <a:t>- </a:t>
            </a:r>
            <a:r>
              <a:rPr lang="fr-FR" dirty="0" err="1"/>
              <a:t>pe</a:t>
            </a:r>
            <a:r>
              <a:rPr lang="fr-FR" dirty="0"/>
              <a:t> </a:t>
            </a:r>
            <a:r>
              <a:rPr lang="fr-FR" dirty="0" err="1"/>
              <a:t>geloză</a:t>
            </a:r>
            <a:r>
              <a:rPr lang="fr-FR" dirty="0"/>
              <a:t> </a:t>
            </a:r>
            <a:r>
              <a:rPr lang="fr-FR" dirty="0" err="1"/>
              <a:t>moale</a:t>
            </a:r>
            <a:r>
              <a:rPr lang="fr-FR" dirty="0"/>
              <a:t> (0,5%), </a:t>
            </a:r>
            <a:r>
              <a:rPr lang="fr-FR" b="1" dirty="0" err="1"/>
              <a:t>speciile</a:t>
            </a:r>
            <a:r>
              <a:rPr lang="fr-FR" b="1" dirty="0"/>
              <a:t> mobile</a:t>
            </a:r>
            <a:r>
              <a:rPr lang="fr-FR" dirty="0"/>
              <a:t> (</a:t>
            </a:r>
            <a:r>
              <a:rPr lang="fr-FR" dirty="0" err="1"/>
              <a:t>ciliate</a:t>
            </a:r>
            <a:r>
              <a:rPr lang="fr-FR" dirty="0"/>
              <a:t>) </a:t>
            </a:r>
            <a:r>
              <a:rPr lang="fr-FR" dirty="0" err="1"/>
              <a:t>dau</a:t>
            </a:r>
            <a:r>
              <a:rPr lang="fr-FR" dirty="0"/>
              <a:t> </a:t>
            </a:r>
            <a:r>
              <a:rPr lang="fr-FR" b="1" i="1" dirty="0" err="1"/>
              <a:t>colonii</a:t>
            </a:r>
            <a:r>
              <a:rPr lang="fr-FR" b="1" i="1" dirty="0"/>
              <a:t> </a:t>
            </a:r>
            <a:r>
              <a:rPr lang="fr-FR" b="1" i="1" dirty="0" err="1"/>
              <a:t>pufoase</a:t>
            </a:r>
            <a:r>
              <a:rPr lang="fr-FR" b="1" i="1" dirty="0"/>
              <a:t> </a:t>
            </a:r>
            <a:r>
              <a:rPr lang="fr-FR" b="1" i="1" dirty="0" err="1"/>
              <a:t>cu</a:t>
            </a:r>
            <a:r>
              <a:rPr lang="fr-FR" b="1" i="1" dirty="0"/>
              <a:t> </a:t>
            </a:r>
            <a:r>
              <a:rPr lang="fr-FR" b="1" i="1" dirty="0" err="1"/>
              <a:t>tendinţa</a:t>
            </a:r>
            <a:r>
              <a:rPr lang="fr-FR" b="1" i="1" dirty="0"/>
              <a:t> de </a:t>
            </a:r>
            <a:r>
              <a:rPr lang="fr-FR" b="1" i="1" dirty="0" err="1"/>
              <a:t>invadare</a:t>
            </a:r>
            <a:r>
              <a:rPr lang="fr-FR" b="1" i="1" dirty="0"/>
              <a:t> a </a:t>
            </a:r>
            <a:r>
              <a:rPr lang="fr-FR" b="1" i="1" dirty="0" err="1"/>
              <a:t>mediului</a:t>
            </a:r>
            <a:r>
              <a:rPr lang="fr-FR" dirty="0"/>
              <a:t>, </a:t>
            </a:r>
            <a:r>
              <a:rPr lang="fr-FR" dirty="0" err="1"/>
              <a:t>iar</a:t>
            </a:r>
            <a:r>
              <a:rPr lang="fr-FR" dirty="0"/>
              <a:t> </a:t>
            </a:r>
            <a:r>
              <a:rPr lang="fr-FR" b="1" dirty="0" err="1"/>
              <a:t>speciile</a:t>
            </a:r>
            <a:r>
              <a:rPr lang="fr-FR" b="1" dirty="0"/>
              <a:t> </a:t>
            </a:r>
            <a:r>
              <a:rPr lang="fr-FR" b="1" dirty="0" err="1"/>
              <a:t>imobile</a:t>
            </a:r>
            <a:r>
              <a:rPr lang="fr-FR" dirty="0"/>
              <a:t> (Cl. </a:t>
            </a:r>
            <a:r>
              <a:rPr lang="fr-FR" dirty="0" err="1"/>
              <a:t>perfrigens</a:t>
            </a:r>
            <a:r>
              <a:rPr lang="fr-FR" dirty="0"/>
              <a:t>) </a:t>
            </a:r>
            <a:r>
              <a:rPr lang="fr-FR" dirty="0" err="1"/>
              <a:t>sau</a:t>
            </a:r>
            <a:r>
              <a:rPr lang="fr-FR" dirty="0"/>
              <a:t> </a:t>
            </a:r>
            <a:r>
              <a:rPr lang="fr-FR" dirty="0" err="1"/>
              <a:t>variantele</a:t>
            </a:r>
            <a:r>
              <a:rPr lang="fr-FR" dirty="0"/>
              <a:t> </a:t>
            </a:r>
            <a:r>
              <a:rPr lang="fr-FR" dirty="0" err="1"/>
              <a:t>imobile</a:t>
            </a:r>
            <a:r>
              <a:rPr lang="fr-FR" dirty="0"/>
              <a:t> ale </a:t>
            </a:r>
            <a:r>
              <a:rPr lang="fr-FR" dirty="0" err="1"/>
              <a:t>speciilor</a:t>
            </a:r>
            <a:r>
              <a:rPr lang="fr-FR" dirty="0"/>
              <a:t> mobile </a:t>
            </a:r>
            <a:r>
              <a:rPr lang="fr-FR" dirty="0" err="1"/>
              <a:t>dau</a:t>
            </a:r>
            <a:r>
              <a:rPr lang="fr-FR" dirty="0"/>
              <a:t> </a:t>
            </a:r>
            <a:r>
              <a:rPr lang="fr-FR" b="1" i="1" dirty="0" err="1"/>
              <a:t>colonii</a:t>
            </a:r>
            <a:r>
              <a:rPr lang="fr-FR" b="1" i="1" dirty="0"/>
              <a:t> </a:t>
            </a:r>
            <a:r>
              <a:rPr lang="fr-FR" b="1" i="1" dirty="0" err="1"/>
              <a:t>lenticulare</a:t>
            </a:r>
            <a:r>
              <a:rPr lang="fr-FR" dirty="0"/>
              <a:t>;</a:t>
            </a:r>
            <a:endParaRPr lang="en-US" dirty="0"/>
          </a:p>
          <a:p>
            <a:r>
              <a:rPr lang="fr-FR" dirty="0"/>
              <a:t>- </a:t>
            </a:r>
            <a:r>
              <a:rPr lang="fr-FR" dirty="0" err="1"/>
              <a:t>pe</a:t>
            </a:r>
            <a:r>
              <a:rPr lang="fr-FR" dirty="0"/>
              <a:t> </a:t>
            </a:r>
            <a:r>
              <a:rPr lang="fr-FR" dirty="0" err="1"/>
              <a:t>geloză</a:t>
            </a:r>
            <a:r>
              <a:rPr lang="fr-FR" dirty="0"/>
              <a:t> </a:t>
            </a:r>
            <a:r>
              <a:rPr lang="fr-FR" dirty="0" err="1"/>
              <a:t>sânge</a:t>
            </a:r>
            <a:r>
              <a:rPr lang="fr-FR" dirty="0"/>
              <a:t>, </a:t>
            </a:r>
            <a:r>
              <a:rPr lang="fr-FR" dirty="0" err="1"/>
              <a:t>majoritatea</a:t>
            </a:r>
            <a:r>
              <a:rPr lang="fr-FR" dirty="0"/>
              <a:t> </a:t>
            </a:r>
            <a:r>
              <a:rPr lang="fr-FR" dirty="0" err="1"/>
              <a:t>speciilor</a:t>
            </a:r>
            <a:r>
              <a:rPr lang="fr-FR" dirty="0"/>
              <a:t> de </a:t>
            </a:r>
            <a:r>
              <a:rPr lang="fr-FR" dirty="0" err="1"/>
              <a:t>Clostridium</a:t>
            </a:r>
            <a:r>
              <a:rPr lang="fr-FR" dirty="0"/>
              <a:t> </a:t>
            </a:r>
            <a:r>
              <a:rPr lang="fr-FR" b="1" i="1" dirty="0"/>
              <a:t>produc </a:t>
            </a:r>
            <a:r>
              <a:rPr lang="fr-FR" b="1" i="1" dirty="0" err="1"/>
              <a:t>hemoliză</a:t>
            </a:r>
            <a:r>
              <a:rPr lang="fr-FR" dirty="0"/>
              <a:t> (</a:t>
            </a:r>
            <a:r>
              <a:rPr lang="fr-FR" dirty="0" err="1"/>
              <a:t>cu</a:t>
            </a:r>
            <a:r>
              <a:rPr lang="fr-FR" dirty="0"/>
              <a:t> </a:t>
            </a:r>
            <a:r>
              <a:rPr lang="fr-FR" dirty="0" err="1"/>
              <a:t>intensitate</a:t>
            </a:r>
            <a:r>
              <a:rPr lang="fr-FR" dirty="0"/>
              <a:t> </a:t>
            </a:r>
            <a:r>
              <a:rPr lang="fr-FR" dirty="0" err="1"/>
              <a:t>diferită</a:t>
            </a:r>
            <a:r>
              <a:rPr lang="fr-FR" dirty="0"/>
              <a:t>). </a:t>
            </a:r>
            <a:r>
              <a:rPr lang="fr-FR" dirty="0" err="1"/>
              <a:t>Pe</a:t>
            </a:r>
            <a:r>
              <a:rPr lang="fr-FR" dirty="0"/>
              <a:t> </a:t>
            </a:r>
            <a:r>
              <a:rPr lang="fr-FR" dirty="0" err="1"/>
              <a:t>acest</a:t>
            </a:r>
            <a:r>
              <a:rPr lang="fr-FR" dirty="0"/>
              <a:t>  </a:t>
            </a:r>
            <a:r>
              <a:rPr lang="fr-FR" dirty="0" err="1"/>
              <a:t>mediu</a:t>
            </a:r>
            <a:r>
              <a:rPr lang="fr-FR" dirty="0"/>
              <a:t>, </a:t>
            </a:r>
            <a:r>
              <a:rPr lang="fr-FR" dirty="0" err="1"/>
              <a:t>clostridiile</a:t>
            </a:r>
            <a:r>
              <a:rPr lang="fr-FR" dirty="0"/>
              <a:t> </a:t>
            </a:r>
            <a:r>
              <a:rPr lang="fr-FR" dirty="0" err="1"/>
              <a:t>imobile</a:t>
            </a:r>
            <a:r>
              <a:rPr lang="fr-FR" dirty="0"/>
              <a:t> </a:t>
            </a:r>
            <a:r>
              <a:rPr lang="fr-FR" dirty="0" err="1"/>
              <a:t>dau</a:t>
            </a:r>
            <a:r>
              <a:rPr lang="fr-FR" dirty="0"/>
              <a:t> </a:t>
            </a:r>
            <a:r>
              <a:rPr lang="fr-FR" b="1" i="1" dirty="0" err="1"/>
              <a:t>colonii</a:t>
            </a:r>
            <a:r>
              <a:rPr lang="fr-FR" b="1" i="1" dirty="0"/>
              <a:t> </a:t>
            </a:r>
            <a:r>
              <a:rPr lang="fr-FR" b="1" i="1" dirty="0" err="1"/>
              <a:t>cu</a:t>
            </a:r>
            <a:r>
              <a:rPr lang="fr-FR" b="1" i="1" dirty="0"/>
              <a:t> </a:t>
            </a:r>
            <a:r>
              <a:rPr lang="fr-FR" b="1" i="1" dirty="0" err="1"/>
              <a:t>contur</a:t>
            </a:r>
            <a:r>
              <a:rPr lang="fr-FR" b="1" i="1" dirty="0"/>
              <a:t> </a:t>
            </a:r>
            <a:r>
              <a:rPr lang="fr-FR" b="1" i="1" dirty="0" err="1"/>
              <a:t>şi</a:t>
            </a:r>
            <a:r>
              <a:rPr lang="fr-FR" b="1" i="1" dirty="0"/>
              <a:t> </a:t>
            </a:r>
            <a:r>
              <a:rPr lang="fr-FR" b="1" i="1" dirty="0" err="1"/>
              <a:t>formă</a:t>
            </a:r>
            <a:r>
              <a:rPr lang="fr-FR" b="1" i="1" dirty="0"/>
              <a:t> </a:t>
            </a:r>
            <a:r>
              <a:rPr lang="fr-FR" b="1" i="1" dirty="0" err="1"/>
              <a:t>variabilă</a:t>
            </a:r>
            <a:r>
              <a:rPr lang="fr-FR" dirty="0"/>
              <a:t> </a:t>
            </a:r>
            <a:r>
              <a:rPr lang="fr-FR" i="1" dirty="0" err="1"/>
              <a:t>amoeboidale</a:t>
            </a:r>
            <a:r>
              <a:rPr lang="fr-FR" dirty="0"/>
              <a:t> (Cl. </a:t>
            </a:r>
            <a:r>
              <a:rPr lang="fr-FR" dirty="0" err="1"/>
              <a:t>sporogenes</a:t>
            </a:r>
            <a:r>
              <a:rPr lang="fr-FR" dirty="0"/>
              <a:t>), </a:t>
            </a:r>
            <a:r>
              <a:rPr lang="fr-FR" i="1" dirty="0" err="1"/>
              <a:t>filamentoase</a:t>
            </a:r>
            <a:r>
              <a:rPr lang="fr-FR" dirty="0"/>
              <a:t> (Cl. </a:t>
            </a:r>
            <a:r>
              <a:rPr lang="fr-FR" dirty="0" err="1"/>
              <a:t>botulinum</a:t>
            </a:r>
            <a:r>
              <a:rPr lang="fr-FR" dirty="0"/>
              <a:t>), </a:t>
            </a:r>
            <a:r>
              <a:rPr lang="fr-FR" dirty="0" err="1"/>
              <a:t>precum</a:t>
            </a:r>
            <a:r>
              <a:rPr lang="fr-FR" dirty="0"/>
              <a:t> </a:t>
            </a:r>
            <a:r>
              <a:rPr lang="fr-FR" dirty="0" err="1"/>
              <a:t>şi</a:t>
            </a:r>
            <a:r>
              <a:rPr lang="fr-FR" dirty="0"/>
              <a:t> </a:t>
            </a:r>
            <a:r>
              <a:rPr lang="fr-FR" dirty="0" err="1"/>
              <a:t>cu</a:t>
            </a:r>
            <a:r>
              <a:rPr lang="fr-FR" dirty="0"/>
              <a:t> </a:t>
            </a:r>
            <a:r>
              <a:rPr lang="fr-FR" b="1" i="1" dirty="0" err="1"/>
              <a:t>dimensiuni</a:t>
            </a:r>
            <a:r>
              <a:rPr lang="fr-FR" b="1" i="1" dirty="0"/>
              <a:t> </a:t>
            </a:r>
            <a:r>
              <a:rPr lang="fr-FR" b="1" i="1" dirty="0" err="1"/>
              <a:t>diferite</a:t>
            </a:r>
            <a:r>
              <a:rPr lang="fr-FR" dirty="0"/>
              <a:t>: </a:t>
            </a:r>
            <a:r>
              <a:rPr lang="fr-FR" i="1" dirty="0"/>
              <a:t>mari</a:t>
            </a:r>
            <a:r>
              <a:rPr lang="fr-FR" dirty="0"/>
              <a:t> (Cl. </a:t>
            </a:r>
            <a:r>
              <a:rPr lang="fr-FR" dirty="0" err="1"/>
              <a:t>botulinum</a:t>
            </a:r>
            <a:r>
              <a:rPr lang="fr-FR" dirty="0"/>
              <a:t>) </a:t>
            </a:r>
            <a:r>
              <a:rPr lang="fr-FR" dirty="0" err="1"/>
              <a:t>sau</a:t>
            </a:r>
            <a:r>
              <a:rPr lang="fr-FR" dirty="0"/>
              <a:t> </a:t>
            </a:r>
            <a:r>
              <a:rPr lang="fr-FR" i="1" dirty="0" err="1"/>
              <a:t>mici</a:t>
            </a:r>
            <a:r>
              <a:rPr lang="fr-FR" i="1" dirty="0"/>
              <a:t>, “</a:t>
            </a:r>
            <a:r>
              <a:rPr lang="fr-FR" i="1" dirty="0" err="1"/>
              <a:t>în</a:t>
            </a:r>
            <a:r>
              <a:rPr lang="fr-FR" i="1" dirty="0"/>
              <a:t> </a:t>
            </a:r>
            <a:r>
              <a:rPr lang="fr-FR" i="1" dirty="0" err="1"/>
              <a:t>picatură</a:t>
            </a:r>
            <a:r>
              <a:rPr lang="fr-FR" i="1" dirty="0"/>
              <a:t> de </a:t>
            </a:r>
            <a:r>
              <a:rPr lang="fr-FR" i="1" dirty="0" err="1"/>
              <a:t>rouă</a:t>
            </a:r>
            <a:r>
              <a:rPr lang="fr-FR" i="1" dirty="0"/>
              <a:t>”</a:t>
            </a:r>
            <a:r>
              <a:rPr lang="fr-FR" dirty="0"/>
              <a:t> (Cl. </a:t>
            </a:r>
            <a:r>
              <a:rPr lang="fr-FR" dirty="0" err="1"/>
              <a:t>histolyticum</a:t>
            </a:r>
            <a:r>
              <a:rPr lang="fr-FR" dirty="0"/>
              <a:t>). </a:t>
            </a:r>
            <a:r>
              <a:rPr lang="en-US" dirty="0" err="1"/>
              <a:t>Speciile</a:t>
            </a:r>
            <a:r>
              <a:rPr lang="en-US" dirty="0"/>
              <a:t> </a:t>
            </a:r>
            <a:r>
              <a:rPr lang="en-US" dirty="0" err="1"/>
              <a:t>imobile</a:t>
            </a:r>
            <a:r>
              <a:rPr lang="en-US" dirty="0"/>
              <a:t> </a:t>
            </a:r>
            <a:r>
              <a:rPr lang="en-US" dirty="0" err="1"/>
              <a:t>detremină</a:t>
            </a:r>
            <a:r>
              <a:rPr lang="en-US" dirty="0"/>
              <a:t> </a:t>
            </a:r>
            <a:r>
              <a:rPr lang="en-US" dirty="0" err="1"/>
              <a:t>pe</a:t>
            </a:r>
            <a:r>
              <a:rPr lang="en-US" dirty="0"/>
              <a:t> </a:t>
            </a:r>
            <a:r>
              <a:rPr lang="en-US" dirty="0" err="1"/>
              <a:t>geloză</a:t>
            </a:r>
            <a:r>
              <a:rPr lang="en-US" dirty="0"/>
              <a:t> </a:t>
            </a:r>
            <a:r>
              <a:rPr lang="en-US" dirty="0" err="1"/>
              <a:t>sânge</a:t>
            </a:r>
            <a:r>
              <a:rPr lang="en-US" dirty="0"/>
              <a:t> </a:t>
            </a:r>
            <a:r>
              <a:rPr lang="en-US" dirty="0" err="1"/>
              <a:t>colonii</a:t>
            </a:r>
            <a:r>
              <a:rPr lang="en-US" dirty="0"/>
              <a:t> </a:t>
            </a:r>
            <a:r>
              <a:rPr lang="en-US" dirty="0" err="1"/>
              <a:t>hemolitice</a:t>
            </a:r>
            <a:r>
              <a:rPr lang="en-US" dirty="0"/>
              <a:t> </a:t>
            </a:r>
            <a:r>
              <a:rPr lang="en-US" dirty="0" err="1"/>
              <a:t>mari</a:t>
            </a:r>
            <a:r>
              <a:rPr lang="en-US" dirty="0"/>
              <a:t>, </a:t>
            </a:r>
            <a:r>
              <a:rPr lang="en-US" dirty="0" err="1"/>
              <a:t>rotunde</a:t>
            </a:r>
            <a:r>
              <a:rPr lang="en-US" dirty="0"/>
              <a:t>, </a:t>
            </a:r>
            <a:r>
              <a:rPr lang="en-US" dirty="0" err="1"/>
              <a:t>bine</a:t>
            </a:r>
            <a:r>
              <a:rPr lang="en-US" dirty="0"/>
              <a:t> delimitate.</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433" name="Object 1"/>
          <p:cNvGraphicFramePr>
            <a:graphicFrameLocks noChangeAspect="1"/>
          </p:cNvGraphicFramePr>
          <p:nvPr/>
        </p:nvGraphicFramePr>
        <p:xfrm>
          <a:off x="142843" y="142852"/>
          <a:ext cx="4560801" cy="3071834"/>
        </p:xfrm>
        <a:graphic>
          <a:graphicData uri="http://schemas.openxmlformats.org/presentationml/2006/ole">
            <mc:AlternateContent xmlns:mc="http://schemas.openxmlformats.org/markup-compatibility/2006">
              <mc:Choice xmlns:v="urn:schemas-microsoft-com:vml" Requires="v">
                <p:oleObj r:id="rId2" imgW="8554644" imgH="5763429" progId="">
                  <p:embed/>
                </p:oleObj>
              </mc:Choice>
              <mc:Fallback>
                <p:oleObj r:id="rId2" imgW="8554644" imgH="5763429" progId="">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3" y="142852"/>
                        <a:ext cx="4560801" cy="30718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435" name="Picture 3"/>
          <p:cNvPicPr>
            <a:picLocks noChangeAspect="1" noChangeArrowheads="1"/>
          </p:cNvPicPr>
          <p:nvPr/>
        </p:nvPicPr>
        <p:blipFill>
          <a:blip r:embed="rId4"/>
          <a:srcRect/>
          <a:stretch>
            <a:fillRect/>
          </a:stretch>
        </p:blipFill>
        <p:spPr bwMode="auto">
          <a:xfrm>
            <a:off x="4143372" y="3714752"/>
            <a:ext cx="4840223" cy="3000372"/>
          </a:xfrm>
          <a:prstGeom prst="rect">
            <a:avLst/>
          </a:prstGeom>
          <a:noFill/>
          <a:ln w="9525">
            <a:noFill/>
            <a:miter lim="800000"/>
            <a:headEnd/>
            <a:tailEnd/>
          </a:ln>
        </p:spPr>
      </p:pic>
      <p:sp>
        <p:nvSpPr>
          <p:cNvPr id="7" name="TextBox 6"/>
          <p:cNvSpPr txBox="1"/>
          <p:nvPr/>
        </p:nvSpPr>
        <p:spPr>
          <a:xfrm>
            <a:off x="4929190" y="1000108"/>
            <a:ext cx="3429024" cy="1200329"/>
          </a:xfrm>
          <a:prstGeom prst="rect">
            <a:avLst/>
          </a:prstGeom>
          <a:noFill/>
        </p:spPr>
        <p:txBody>
          <a:bodyPr wrap="square" rtlCol="0">
            <a:spAutoFit/>
          </a:bodyPr>
          <a:lstStyle/>
          <a:p>
            <a:r>
              <a:rPr lang="ro-RO" dirty="0"/>
              <a:t>Figura </a:t>
            </a:r>
            <a:r>
              <a:rPr lang="en-US" dirty="0"/>
              <a:t>2</a:t>
            </a:r>
            <a:r>
              <a:rPr lang="ro-RO" dirty="0"/>
              <a:t>: Frotiu din produs colorat Gram - Clostridium tetani</a:t>
            </a:r>
            <a:endParaRPr lang="en-US" dirty="0"/>
          </a:p>
          <a:p>
            <a:endParaRPr lang="en-US" dirty="0"/>
          </a:p>
        </p:txBody>
      </p:sp>
      <p:sp>
        <p:nvSpPr>
          <p:cNvPr id="8" name="TextBox 7"/>
          <p:cNvSpPr txBox="1"/>
          <p:nvPr/>
        </p:nvSpPr>
        <p:spPr>
          <a:xfrm>
            <a:off x="428596" y="4643446"/>
            <a:ext cx="3143272" cy="923330"/>
          </a:xfrm>
          <a:prstGeom prst="rect">
            <a:avLst/>
          </a:prstGeom>
          <a:noFill/>
        </p:spPr>
        <p:txBody>
          <a:bodyPr wrap="square" rtlCol="0">
            <a:spAutoFit/>
          </a:bodyPr>
          <a:lstStyle/>
          <a:p>
            <a:r>
              <a:rPr lang="en-US" b="1" dirty="0" err="1"/>
              <a:t>Frotiu</a:t>
            </a:r>
            <a:r>
              <a:rPr lang="en-US" b="1" dirty="0"/>
              <a:t> din </a:t>
            </a:r>
            <a:r>
              <a:rPr lang="en-US" b="1" dirty="0" err="1"/>
              <a:t>produs</a:t>
            </a:r>
            <a:r>
              <a:rPr lang="en-US" b="1" dirty="0"/>
              <a:t> </a:t>
            </a:r>
            <a:r>
              <a:rPr lang="en-US" b="1" dirty="0" err="1"/>
              <a:t>colorat</a:t>
            </a:r>
            <a:r>
              <a:rPr lang="en-US" b="1" dirty="0"/>
              <a:t> Gram - Clostridium </a:t>
            </a:r>
            <a:r>
              <a:rPr lang="en-US" b="1" dirty="0" err="1"/>
              <a:t>perfringens</a:t>
            </a:r>
            <a:endParaRPr lang="en-US" b="1"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42844" y="142852"/>
            <a:ext cx="4357686" cy="3261662"/>
          </a:xfrm>
          <a:prstGeom prst="rect">
            <a:avLst/>
          </a:prstGeom>
          <a:noFill/>
          <a:ln w="9525">
            <a:noFill/>
            <a:miter lim="800000"/>
            <a:headEnd/>
            <a:tailEnd/>
          </a:ln>
        </p:spPr>
      </p:pic>
      <p:sp>
        <p:nvSpPr>
          <p:cNvPr id="2150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507" name="Object 3"/>
          <p:cNvGraphicFramePr>
            <a:graphicFrameLocks noChangeAspect="1"/>
          </p:cNvGraphicFramePr>
          <p:nvPr/>
        </p:nvGraphicFramePr>
        <p:xfrm>
          <a:off x="4623410" y="3429000"/>
          <a:ext cx="4371435" cy="3214686"/>
        </p:xfrm>
        <a:graphic>
          <a:graphicData uri="http://schemas.openxmlformats.org/presentationml/2006/ole">
            <mc:AlternateContent xmlns:mc="http://schemas.openxmlformats.org/markup-compatibility/2006">
              <mc:Choice xmlns:v="urn:schemas-microsoft-com:vml" Requires="v">
                <p:oleObj name="Bitmap Image" r:id="rId3" imgW="3095238" imgH="2276793" progId="PBrush">
                  <p:embed/>
                </p:oleObj>
              </mc:Choice>
              <mc:Fallback>
                <p:oleObj name="Bitmap Image" r:id="rId3" imgW="3095238" imgH="2276793" progId="PBrush">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3410" y="3429000"/>
                        <a:ext cx="4371435" cy="3214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4857752" y="928670"/>
            <a:ext cx="3571900" cy="923330"/>
          </a:xfrm>
          <a:prstGeom prst="rect">
            <a:avLst/>
          </a:prstGeom>
          <a:noFill/>
        </p:spPr>
        <p:txBody>
          <a:bodyPr wrap="square" rtlCol="0">
            <a:spAutoFit/>
          </a:bodyPr>
          <a:lstStyle/>
          <a:p>
            <a:r>
              <a:rPr lang="ro-RO" b="1" dirty="0"/>
              <a:t>Frotiu din produs colorat Gram - Clostridium perfringens</a:t>
            </a:r>
            <a:endParaRPr lang="en-US" b="1" dirty="0"/>
          </a:p>
          <a:p>
            <a:endParaRPr lang="en-US" b="1" dirty="0"/>
          </a:p>
        </p:txBody>
      </p:sp>
      <p:sp>
        <p:nvSpPr>
          <p:cNvPr id="8" name="TextBox 7"/>
          <p:cNvSpPr txBox="1"/>
          <p:nvPr/>
        </p:nvSpPr>
        <p:spPr>
          <a:xfrm>
            <a:off x="500034" y="4572008"/>
            <a:ext cx="3643338" cy="923330"/>
          </a:xfrm>
          <a:prstGeom prst="rect">
            <a:avLst/>
          </a:prstGeom>
          <a:noFill/>
        </p:spPr>
        <p:txBody>
          <a:bodyPr wrap="square" rtlCol="0">
            <a:spAutoFit/>
          </a:bodyPr>
          <a:lstStyle/>
          <a:p>
            <a:r>
              <a:rPr lang="ro-RO" b="1" dirty="0"/>
              <a:t>Frotiu din produs colorat Gram - Clostridium botulinum</a:t>
            </a:r>
            <a:endParaRPr lang="en-US" b="1" dirty="0"/>
          </a:p>
          <a:p>
            <a:endParaRPr lang="en-US"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28625" y="-142875"/>
            <a:ext cx="7467600" cy="1143000"/>
          </a:xfrm>
        </p:spPr>
        <p:txBody>
          <a:bodyPr/>
          <a:lstStyle/>
          <a:p>
            <a:pPr algn="ctr"/>
            <a:r>
              <a:rPr lang="ro-RO"/>
              <a:t>Caractere de cultură</a:t>
            </a:r>
            <a:endParaRPr lang="en-US"/>
          </a:p>
        </p:txBody>
      </p:sp>
      <p:pic>
        <p:nvPicPr>
          <p:cNvPr id="45059" name="Picture 5" descr="ClostridiumPerfringensDoubleZoneHemolysis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4000500"/>
            <a:ext cx="23622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8"/>
          <p:cNvSpPr txBox="1">
            <a:spLocks noChangeArrowheads="1"/>
          </p:cNvSpPr>
          <p:nvPr/>
        </p:nvSpPr>
        <p:spPr bwMode="auto">
          <a:xfrm>
            <a:off x="3143250" y="628650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b="1"/>
              <a:t>hemoliză în trunchi de con</a:t>
            </a:r>
            <a:endParaRPr lang="el-GR" b="1">
              <a:cs typeface="Arial" pitchFamily="34" charset="0"/>
            </a:endParaRPr>
          </a:p>
        </p:txBody>
      </p:sp>
      <p:sp>
        <p:nvSpPr>
          <p:cNvPr id="10" name="Rectangle 9"/>
          <p:cNvSpPr/>
          <p:nvPr/>
        </p:nvSpPr>
        <p:spPr>
          <a:xfrm>
            <a:off x="214313" y="785813"/>
            <a:ext cx="7929562" cy="2554287"/>
          </a:xfrm>
          <a:prstGeom prst="rect">
            <a:avLst/>
          </a:prstGeom>
        </p:spPr>
        <p:txBody>
          <a:bodyPr>
            <a:spAutoFit/>
          </a:bodyPr>
          <a:lstStyle/>
          <a:p>
            <a:pPr fontAlgn="auto">
              <a:spcBef>
                <a:spcPts val="0"/>
              </a:spcBef>
              <a:spcAft>
                <a:spcPts val="0"/>
              </a:spcAft>
              <a:defRPr/>
            </a:pPr>
            <a:r>
              <a:rPr lang="ro-RO" sz="1600" dirty="0">
                <a:cs typeface="Arial" pitchFamily="34" charset="0"/>
              </a:rPr>
              <a:t>Se cultivă în condiţii </a:t>
            </a:r>
            <a:r>
              <a:rPr lang="vi-VN" sz="1600" dirty="0">
                <a:cs typeface="Arial" pitchFamily="34" charset="0"/>
              </a:rPr>
              <a:t>de anaerobioză</a:t>
            </a:r>
            <a:r>
              <a:rPr lang="ro-RO" sz="1600" dirty="0">
                <a:cs typeface="Arial" pitchFamily="34" charset="0"/>
              </a:rPr>
              <a:t> realizate prin:</a:t>
            </a:r>
            <a:endParaRPr lang="vi-VN" sz="1600" dirty="0">
              <a:cs typeface="Arial" pitchFamily="34" charset="0"/>
            </a:endParaRPr>
          </a:p>
          <a:p>
            <a:pPr marL="808038" fontAlgn="auto">
              <a:spcBef>
                <a:spcPts val="0"/>
              </a:spcBef>
              <a:spcAft>
                <a:spcPts val="0"/>
              </a:spcAft>
              <a:defRPr/>
            </a:pPr>
            <a:r>
              <a:rPr lang="ro-RO" sz="1600" dirty="0">
                <a:cs typeface="Arial" pitchFamily="34" charset="0"/>
              </a:rPr>
              <a:t>· metode fizice</a:t>
            </a:r>
          </a:p>
          <a:p>
            <a:pPr marL="808038" fontAlgn="auto">
              <a:spcBef>
                <a:spcPts val="0"/>
              </a:spcBef>
              <a:spcAft>
                <a:spcPts val="0"/>
              </a:spcAft>
              <a:defRPr/>
            </a:pPr>
            <a:r>
              <a:rPr lang="vi-VN" sz="1600" dirty="0">
                <a:cs typeface="Arial" pitchFamily="34" charset="0"/>
              </a:rPr>
              <a:t>· metode chimice</a:t>
            </a:r>
            <a:endParaRPr lang="ro-RO" sz="1600" dirty="0">
              <a:cs typeface="Arial" pitchFamily="34" charset="0"/>
            </a:endParaRPr>
          </a:p>
          <a:p>
            <a:pPr marL="808038" fontAlgn="auto">
              <a:spcBef>
                <a:spcPts val="0"/>
              </a:spcBef>
              <a:spcAft>
                <a:spcPts val="0"/>
              </a:spcAft>
              <a:defRPr/>
            </a:pPr>
            <a:r>
              <a:rPr lang="it-IT" sz="1600" dirty="0">
                <a:cs typeface="Arial" pitchFamily="34" charset="0"/>
              </a:rPr>
              <a:t>· metode biologice</a:t>
            </a:r>
          </a:p>
          <a:p>
            <a:pPr fontAlgn="auto">
              <a:spcBef>
                <a:spcPts val="0"/>
              </a:spcBef>
              <a:spcAft>
                <a:spcPts val="0"/>
              </a:spcAft>
              <a:defRPr/>
            </a:pPr>
            <a:r>
              <a:rPr lang="ro-RO" sz="1600" dirty="0">
                <a:cs typeface="Arial" pitchFamily="34" charset="0"/>
              </a:rPr>
              <a:t>M</a:t>
            </a:r>
            <a:r>
              <a:rPr lang="vi-VN" sz="1600" dirty="0">
                <a:cs typeface="Arial" pitchFamily="34" charset="0"/>
              </a:rPr>
              <a:t>edii de cultură folosite</a:t>
            </a:r>
            <a:r>
              <a:rPr lang="ro-RO" sz="1600" dirty="0">
                <a:cs typeface="Arial" pitchFamily="34" charset="0"/>
              </a:rPr>
              <a:t>:</a:t>
            </a:r>
            <a:endParaRPr lang="vi-VN" sz="1600" dirty="0">
              <a:cs typeface="Arial" pitchFamily="34" charset="0"/>
            </a:endParaRPr>
          </a:p>
          <a:p>
            <a:pPr fontAlgn="auto">
              <a:spcBef>
                <a:spcPts val="0"/>
              </a:spcBef>
              <a:spcAft>
                <a:spcPts val="0"/>
              </a:spcAft>
              <a:defRPr/>
            </a:pPr>
            <a:r>
              <a:rPr lang="vi-VN" sz="1600" dirty="0">
                <a:cs typeface="Arial" pitchFamily="34" charset="0"/>
              </a:rPr>
              <a:t>· geloză sânge glucozată</a:t>
            </a:r>
            <a:r>
              <a:rPr lang="ro-RO" sz="1600" dirty="0">
                <a:cs typeface="Arial" pitchFamily="34" charset="0"/>
              </a:rPr>
              <a:t> (</a:t>
            </a:r>
            <a:r>
              <a:rPr lang="vi-VN" sz="1600" dirty="0">
                <a:cs typeface="Arial" pitchFamily="34" charset="0"/>
              </a:rPr>
              <a:t>Schaedler</a:t>
            </a:r>
            <a:r>
              <a:rPr lang="ro-RO" sz="1600" dirty="0">
                <a:cs typeface="Arial" pitchFamily="34" charset="0"/>
              </a:rPr>
              <a:t>)</a:t>
            </a:r>
            <a:r>
              <a:rPr lang="vi-VN" sz="1600" dirty="0">
                <a:cs typeface="Arial" pitchFamily="34" charset="0"/>
              </a:rPr>
              <a:t> </a:t>
            </a:r>
          </a:p>
          <a:p>
            <a:pPr fontAlgn="auto">
              <a:spcBef>
                <a:spcPts val="0"/>
              </a:spcBef>
              <a:spcAft>
                <a:spcPts val="0"/>
              </a:spcAft>
              <a:defRPr/>
            </a:pPr>
            <a:r>
              <a:rPr lang="vi-VN" sz="1600" dirty="0">
                <a:cs typeface="Arial" pitchFamily="34" charset="0"/>
              </a:rPr>
              <a:t>· geloză simplă</a:t>
            </a:r>
          </a:p>
          <a:p>
            <a:pPr fontAlgn="auto">
              <a:spcBef>
                <a:spcPts val="0"/>
              </a:spcBef>
              <a:spcAft>
                <a:spcPts val="0"/>
              </a:spcAft>
              <a:defRPr/>
            </a:pPr>
            <a:r>
              <a:rPr lang="ro-RO" sz="1600" dirty="0">
                <a:cs typeface="Arial" pitchFamily="34" charset="0"/>
              </a:rPr>
              <a:t>· bulion VF cu acid </a:t>
            </a:r>
            <a:r>
              <a:rPr lang="ro-RO" sz="1600" dirty="0" err="1">
                <a:cs typeface="Arial" pitchFamily="34" charset="0"/>
              </a:rPr>
              <a:t>tioglicolic</a:t>
            </a:r>
            <a:endParaRPr lang="ro-RO" sz="1600" dirty="0">
              <a:cs typeface="Arial" pitchFamily="34" charset="0"/>
            </a:endParaRPr>
          </a:p>
          <a:p>
            <a:pPr fontAlgn="auto">
              <a:spcBef>
                <a:spcPts val="0"/>
              </a:spcBef>
              <a:spcAft>
                <a:spcPts val="0"/>
              </a:spcAft>
              <a:defRPr/>
            </a:pPr>
            <a:r>
              <a:rPr lang="ro-RO" sz="1600" dirty="0">
                <a:cs typeface="Arial" pitchFamily="34" charset="0"/>
              </a:rPr>
              <a:t>· bulion </a:t>
            </a:r>
            <a:r>
              <a:rPr lang="ro-RO" sz="1600" dirty="0" err="1">
                <a:cs typeface="Arial" pitchFamily="34" charset="0"/>
              </a:rPr>
              <a:t>tioglocolat</a:t>
            </a:r>
            <a:r>
              <a:rPr lang="ro-RO" sz="1600" dirty="0">
                <a:cs typeface="Arial" pitchFamily="34" charset="0"/>
              </a:rPr>
              <a:t> cu ulei de parafină</a:t>
            </a:r>
          </a:p>
          <a:p>
            <a:pPr fontAlgn="auto">
              <a:spcBef>
                <a:spcPts val="0"/>
              </a:spcBef>
              <a:spcAft>
                <a:spcPts val="0"/>
              </a:spcAft>
              <a:defRPr/>
            </a:pPr>
            <a:endParaRPr lang="ro-RO" sz="1600" dirty="0">
              <a:cs typeface="Arial" pitchFamily="34" charset="0"/>
            </a:endParaRPr>
          </a:p>
        </p:txBody>
      </p:sp>
      <p:sp>
        <p:nvSpPr>
          <p:cNvPr id="45062" name="Rectangle 10"/>
          <p:cNvSpPr>
            <a:spLocks noChangeArrowheads="1"/>
          </p:cNvSpPr>
          <p:nvPr/>
        </p:nvSpPr>
        <p:spPr bwMode="auto">
          <a:xfrm>
            <a:off x="285750" y="3071813"/>
            <a:ext cx="85725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ro-RO" sz="1600">
                <a:latin typeface="Calibri" pitchFamily="34" charset="0"/>
              </a:rPr>
              <a:t>Coloniile de Cl. perfringens apar rapid, după 1-2 zile, sunt mari și se extind. Sunt înconjurate de o dubă zonă de hemoliză în “trunchi de con”: </a:t>
            </a:r>
            <a:r>
              <a:rPr lang="ro-RO" sz="1600">
                <a:latin typeface="Calibri" pitchFamily="34" charset="0"/>
                <a:sym typeface="Symbol" pitchFamily="18" charset="2"/>
              </a:rPr>
              <a:t> toxina dă hemoliză </a:t>
            </a:r>
            <a:r>
              <a:rPr lang="el-GR" sz="1600">
                <a:latin typeface="Calibri" pitchFamily="34" charset="0"/>
                <a:sym typeface="Symbol" pitchFamily="18" charset="2"/>
              </a:rPr>
              <a:t>β</a:t>
            </a:r>
            <a:r>
              <a:rPr lang="ro-RO" sz="1600">
                <a:latin typeface="Calibri" pitchFamily="34" charset="0"/>
                <a:sym typeface="Symbol" pitchFamily="18" charset="2"/>
              </a:rPr>
              <a:t>, iar toxina </a:t>
            </a:r>
            <a:r>
              <a:rPr lang="el-GR" sz="1600">
                <a:latin typeface="Calibri" pitchFamily="34" charset="0"/>
                <a:cs typeface="Arial" pitchFamily="34" charset="0"/>
              </a:rPr>
              <a:t>α</a:t>
            </a:r>
            <a:r>
              <a:rPr lang="ro-RO" sz="1600">
                <a:latin typeface="Calibri" pitchFamily="34" charset="0"/>
                <a:cs typeface="Arial" pitchFamily="34" charset="0"/>
              </a:rPr>
              <a:t> produce hemoliză incompletă.</a:t>
            </a:r>
            <a:r>
              <a:rPr lang="ro-RO" sz="1600">
                <a:latin typeface="Calibri" pitchFamily="34" charset="0"/>
                <a:sym typeface="Symbol" pitchFamily="18" charset="2"/>
              </a:rPr>
              <a:t> </a:t>
            </a:r>
            <a:endParaRPr lang="vi-VN" sz="1600"/>
          </a:p>
        </p:txBody>
      </p:sp>
      <p:pic>
        <p:nvPicPr>
          <p:cNvPr id="45063" name="Picture 14" descr="Clostridium perfringens geloza san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813" y="4000500"/>
            <a:ext cx="2500312"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4" name="Text Box 8"/>
          <p:cNvSpPr txBox="1">
            <a:spLocks noChangeArrowheads="1"/>
          </p:cNvSpPr>
          <p:nvPr/>
        </p:nvSpPr>
        <p:spPr bwMode="auto">
          <a:xfrm>
            <a:off x="142875" y="6269038"/>
            <a:ext cx="3733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b="1" dirty="0"/>
              <a:t>mediul geloză sânge</a:t>
            </a:r>
            <a:endParaRPr lang="el-GR" b="1" dirty="0">
              <a:cs typeface="Arial" pitchFamily="34" charset="0"/>
            </a:endParaRPr>
          </a:p>
        </p:txBody>
      </p:sp>
      <p:pic>
        <p:nvPicPr>
          <p:cNvPr id="45065" name="Picture 1"/>
          <p:cNvPicPr>
            <a:picLocks noChangeAspect="1" noChangeArrowheads="1"/>
          </p:cNvPicPr>
          <p:nvPr/>
        </p:nvPicPr>
        <p:blipFill>
          <a:blip r:embed="rId5">
            <a:extLst>
              <a:ext uri="{28A0092B-C50C-407E-A947-70E740481C1C}">
                <a14:useLocalDpi xmlns:a14="http://schemas.microsoft.com/office/drawing/2010/main" val="0"/>
              </a:ext>
            </a:extLst>
          </a:blip>
          <a:srcRect l="47012"/>
          <a:stretch>
            <a:fillRect/>
          </a:stretch>
        </p:blipFill>
        <p:spPr bwMode="auto">
          <a:xfrm>
            <a:off x="7429500" y="3643313"/>
            <a:ext cx="885825"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6" name="Text Box 8"/>
          <p:cNvSpPr txBox="1">
            <a:spLocks noChangeArrowheads="1"/>
          </p:cNvSpPr>
          <p:nvPr/>
        </p:nvSpPr>
        <p:spPr bwMode="auto">
          <a:xfrm>
            <a:off x="6000750" y="6143625"/>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b="1"/>
              <a:t>mediul bulion tioglicolat </a:t>
            </a:r>
          </a:p>
          <a:p>
            <a:pPr algn="ctr"/>
            <a:r>
              <a:rPr lang="ro-RO" b="1"/>
              <a:t>cu ulei de parafină</a:t>
            </a:r>
            <a:endParaRPr lang="el-GR" b="1">
              <a:cs typeface="Arial" pitchFamily="34" charset="0"/>
            </a:endParaRPr>
          </a:p>
        </p:txBody>
      </p:sp>
      <p:pic>
        <p:nvPicPr>
          <p:cNvPr id="45067" name="Picture 2" descr="D:\LUCICA\Poze\Bacteriologie\Clostridium\Jar anaero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7875" y="857250"/>
            <a:ext cx="14366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534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928670"/>
            <a:ext cx="8229600" cy="5538806"/>
          </a:xfrm>
        </p:spPr>
        <p:txBody>
          <a:bodyPr>
            <a:normAutofit fontScale="70000" lnSpcReduction="20000"/>
          </a:bodyPr>
          <a:lstStyle/>
          <a:p>
            <a:pPr lvl="0"/>
            <a:r>
              <a:rPr lang="fr-FR" b="1" i="1" dirty="0" err="1"/>
              <a:t>Infecţii</a:t>
            </a:r>
            <a:r>
              <a:rPr lang="fr-FR" b="1" i="1" dirty="0"/>
              <a:t> </a:t>
            </a:r>
            <a:r>
              <a:rPr lang="fr-FR" b="1" i="1" dirty="0" err="1"/>
              <a:t>cardio-vasculare</a:t>
            </a:r>
            <a:r>
              <a:rPr lang="fr-FR" dirty="0"/>
              <a:t> (</a:t>
            </a:r>
            <a:r>
              <a:rPr lang="fr-FR" dirty="0" err="1"/>
              <a:t>endocardita</a:t>
            </a:r>
            <a:r>
              <a:rPr lang="fr-FR" dirty="0"/>
              <a:t>, </a:t>
            </a:r>
            <a:r>
              <a:rPr lang="fr-FR" dirty="0" err="1"/>
              <a:t>tromboflebita</a:t>
            </a:r>
            <a:r>
              <a:rPr lang="fr-FR" dirty="0"/>
              <a:t>) </a:t>
            </a:r>
            <a:r>
              <a:rPr lang="fr-FR" dirty="0" err="1"/>
              <a:t>cu</a:t>
            </a:r>
            <a:r>
              <a:rPr lang="fr-FR" dirty="0"/>
              <a:t> </a:t>
            </a:r>
            <a:r>
              <a:rPr lang="fr-FR" dirty="0" err="1"/>
              <a:t>specia</a:t>
            </a:r>
            <a:r>
              <a:rPr lang="fr-FR" dirty="0"/>
              <a:t> B. </a:t>
            </a:r>
            <a:r>
              <a:rPr lang="fr-FR" dirty="0" err="1"/>
              <a:t>fragilis</a:t>
            </a:r>
            <a:r>
              <a:rPr lang="fr-FR" dirty="0"/>
              <a:t> </a:t>
            </a:r>
            <a:r>
              <a:rPr lang="fr-FR" dirty="0" err="1"/>
              <a:t>şi</a:t>
            </a:r>
            <a:r>
              <a:rPr lang="fr-FR" dirty="0"/>
              <a:t> </a:t>
            </a:r>
            <a:r>
              <a:rPr lang="fr-FR" dirty="0" err="1"/>
              <a:t>Peptostreptococcus</a:t>
            </a:r>
            <a:r>
              <a:rPr lang="fr-FR" dirty="0"/>
              <a:t> ca </a:t>
            </a:r>
            <a:r>
              <a:rPr lang="fr-FR" dirty="0" err="1"/>
              <a:t>predominanată</a:t>
            </a:r>
            <a:r>
              <a:rPr lang="fr-FR" dirty="0"/>
              <a:t> </a:t>
            </a:r>
            <a:r>
              <a:rPr lang="fr-FR" dirty="0" err="1"/>
              <a:t>şi</a:t>
            </a:r>
            <a:r>
              <a:rPr lang="fr-FR" dirty="0"/>
              <a:t> </a:t>
            </a:r>
            <a:r>
              <a:rPr lang="fr-FR" dirty="0" err="1"/>
              <a:t>Borrelia</a:t>
            </a:r>
            <a:r>
              <a:rPr lang="fr-FR" dirty="0"/>
              <a:t> </a:t>
            </a:r>
            <a:r>
              <a:rPr lang="fr-FR" dirty="0" err="1"/>
              <a:t>vincenti</a:t>
            </a:r>
            <a:r>
              <a:rPr lang="fr-FR" dirty="0"/>
              <a:t>; </a:t>
            </a:r>
            <a:endParaRPr lang="en-US" dirty="0"/>
          </a:p>
          <a:p>
            <a:pPr lvl="0"/>
            <a:r>
              <a:rPr lang="fr-FR" b="1" i="1" dirty="0" err="1"/>
              <a:t>Infecţii</a:t>
            </a:r>
            <a:r>
              <a:rPr lang="fr-FR" b="1" i="1" dirty="0"/>
              <a:t> </a:t>
            </a:r>
            <a:r>
              <a:rPr lang="fr-FR" b="1" i="1" dirty="0" err="1"/>
              <a:t>intraabdominale</a:t>
            </a:r>
            <a:r>
              <a:rPr lang="fr-FR" b="1" i="1" dirty="0"/>
              <a:t>, de </a:t>
            </a:r>
            <a:r>
              <a:rPr lang="fr-FR" b="1" i="1" dirty="0" err="1"/>
              <a:t>regulă</a:t>
            </a:r>
            <a:r>
              <a:rPr lang="fr-FR" b="1" i="1" dirty="0"/>
              <a:t> </a:t>
            </a:r>
            <a:r>
              <a:rPr lang="fr-FR" b="1" i="1" dirty="0" err="1"/>
              <a:t>postoperatorii</a:t>
            </a:r>
            <a:r>
              <a:rPr lang="fr-FR" dirty="0"/>
              <a:t> (</a:t>
            </a:r>
            <a:r>
              <a:rPr lang="fr-FR" dirty="0" err="1"/>
              <a:t>pertonita</a:t>
            </a:r>
            <a:r>
              <a:rPr lang="fr-FR" dirty="0"/>
              <a:t>, </a:t>
            </a:r>
            <a:r>
              <a:rPr lang="fr-FR" dirty="0" err="1"/>
              <a:t>abces</a:t>
            </a:r>
            <a:r>
              <a:rPr lang="fr-FR" dirty="0"/>
              <a:t> </a:t>
            </a:r>
            <a:r>
              <a:rPr lang="fr-FR" dirty="0" err="1"/>
              <a:t>hepatic</a:t>
            </a:r>
            <a:r>
              <a:rPr lang="fr-FR" dirty="0"/>
              <a:t>, </a:t>
            </a:r>
            <a:r>
              <a:rPr lang="fr-FR" dirty="0" err="1"/>
              <a:t>alte</a:t>
            </a:r>
            <a:r>
              <a:rPr lang="fr-FR" dirty="0"/>
              <a:t> </a:t>
            </a:r>
            <a:r>
              <a:rPr lang="fr-FR" dirty="0" err="1"/>
              <a:t>abcese</a:t>
            </a:r>
            <a:r>
              <a:rPr lang="fr-FR" dirty="0"/>
              <a:t> </a:t>
            </a:r>
            <a:r>
              <a:rPr lang="fr-FR" dirty="0" err="1"/>
              <a:t>intraabdominale</a:t>
            </a:r>
            <a:r>
              <a:rPr lang="fr-FR" dirty="0"/>
              <a:t>), </a:t>
            </a:r>
            <a:r>
              <a:rPr lang="fr-FR" dirty="0" err="1"/>
              <a:t>cu</a:t>
            </a:r>
            <a:r>
              <a:rPr lang="fr-FR" dirty="0"/>
              <a:t> </a:t>
            </a:r>
            <a:r>
              <a:rPr lang="fr-FR" dirty="0" err="1"/>
              <a:t>speciile</a:t>
            </a:r>
            <a:r>
              <a:rPr lang="fr-FR" dirty="0"/>
              <a:t> B. </a:t>
            </a:r>
            <a:r>
              <a:rPr lang="fr-FR" dirty="0" err="1"/>
              <a:t>fragilis</a:t>
            </a:r>
            <a:r>
              <a:rPr lang="fr-FR" dirty="0"/>
              <a:t> </a:t>
            </a:r>
            <a:r>
              <a:rPr lang="fr-FR" dirty="0" err="1"/>
              <a:t>şi</a:t>
            </a:r>
            <a:r>
              <a:rPr lang="fr-FR" dirty="0"/>
              <a:t> B. </a:t>
            </a:r>
            <a:r>
              <a:rPr lang="fr-FR" dirty="0" err="1"/>
              <a:t>melaninogenicus</a:t>
            </a:r>
            <a:r>
              <a:rPr lang="fr-FR" dirty="0"/>
              <a:t>, </a:t>
            </a:r>
            <a:r>
              <a:rPr lang="fr-FR" dirty="0" err="1"/>
              <a:t>precum</a:t>
            </a:r>
            <a:r>
              <a:rPr lang="fr-FR" dirty="0"/>
              <a:t> </a:t>
            </a:r>
            <a:r>
              <a:rPr lang="fr-FR" dirty="0" err="1"/>
              <a:t>şi</a:t>
            </a:r>
            <a:r>
              <a:rPr lang="fr-FR" dirty="0"/>
              <a:t> </a:t>
            </a:r>
            <a:r>
              <a:rPr lang="fr-FR" dirty="0" err="1"/>
              <a:t>cu</a:t>
            </a:r>
            <a:r>
              <a:rPr lang="fr-FR" dirty="0"/>
              <a:t> </a:t>
            </a:r>
            <a:r>
              <a:rPr lang="fr-FR" dirty="0" err="1"/>
              <a:t>germeni</a:t>
            </a:r>
            <a:r>
              <a:rPr lang="fr-FR" dirty="0"/>
              <a:t> </a:t>
            </a:r>
            <a:r>
              <a:rPr lang="fr-FR" dirty="0" err="1"/>
              <a:t>anaerobi</a:t>
            </a:r>
            <a:r>
              <a:rPr lang="fr-FR" dirty="0"/>
              <a:t> </a:t>
            </a:r>
            <a:r>
              <a:rPr lang="fr-FR" dirty="0" err="1"/>
              <a:t>din</a:t>
            </a:r>
            <a:r>
              <a:rPr lang="fr-FR" dirty="0"/>
              <a:t> </a:t>
            </a:r>
            <a:r>
              <a:rPr lang="fr-FR" dirty="0" err="1"/>
              <a:t>grupul</a:t>
            </a:r>
            <a:r>
              <a:rPr lang="fr-FR" dirty="0"/>
              <a:t> </a:t>
            </a:r>
            <a:r>
              <a:rPr lang="fr-FR" dirty="0" err="1"/>
              <a:t>cocilor</a:t>
            </a:r>
            <a:r>
              <a:rPr lang="fr-FR" dirty="0"/>
              <a:t> Gram </a:t>
            </a:r>
            <a:r>
              <a:rPr lang="fr-FR" dirty="0" err="1"/>
              <a:t>pozitivi</a:t>
            </a:r>
            <a:r>
              <a:rPr lang="fr-FR" dirty="0"/>
              <a:t>; </a:t>
            </a:r>
            <a:endParaRPr lang="en-US" dirty="0"/>
          </a:p>
          <a:p>
            <a:pPr lvl="0"/>
            <a:r>
              <a:rPr lang="fr-FR" b="1" i="1" dirty="0" err="1"/>
              <a:t>Infecţii</a:t>
            </a:r>
            <a:r>
              <a:rPr lang="fr-FR" b="1" i="1" dirty="0"/>
              <a:t> </a:t>
            </a:r>
            <a:r>
              <a:rPr lang="fr-FR" b="1" i="1" dirty="0" err="1"/>
              <a:t>în</a:t>
            </a:r>
            <a:r>
              <a:rPr lang="fr-FR" b="1" i="1" dirty="0"/>
              <a:t> </a:t>
            </a:r>
            <a:r>
              <a:rPr lang="fr-FR" b="1" i="1" dirty="0" err="1"/>
              <a:t>sfera</a:t>
            </a:r>
            <a:r>
              <a:rPr lang="fr-FR" b="1" i="1" dirty="0"/>
              <a:t> </a:t>
            </a:r>
            <a:r>
              <a:rPr lang="fr-FR" b="1" i="1" dirty="0" err="1"/>
              <a:t>genitală</a:t>
            </a:r>
            <a:r>
              <a:rPr lang="fr-FR" b="1" i="1" dirty="0"/>
              <a:t> </a:t>
            </a:r>
            <a:r>
              <a:rPr lang="fr-FR" b="1" i="1" dirty="0" err="1"/>
              <a:t>feminină</a:t>
            </a:r>
            <a:r>
              <a:rPr lang="fr-FR" dirty="0"/>
              <a:t> (</a:t>
            </a:r>
            <a:r>
              <a:rPr lang="fr-FR" dirty="0" err="1"/>
              <a:t>stare</a:t>
            </a:r>
            <a:r>
              <a:rPr lang="fr-FR" dirty="0"/>
              <a:t> </a:t>
            </a:r>
            <a:r>
              <a:rPr lang="fr-FR" dirty="0" err="1"/>
              <a:t>septică</a:t>
            </a:r>
            <a:r>
              <a:rPr lang="fr-FR" dirty="0"/>
              <a:t> post-abortum, </a:t>
            </a:r>
            <a:r>
              <a:rPr lang="fr-FR" dirty="0" err="1"/>
              <a:t>abces</a:t>
            </a:r>
            <a:r>
              <a:rPr lang="fr-FR" dirty="0"/>
              <a:t> </a:t>
            </a:r>
            <a:r>
              <a:rPr lang="fr-FR" dirty="0" err="1"/>
              <a:t>tubo</a:t>
            </a:r>
            <a:r>
              <a:rPr lang="fr-FR" dirty="0"/>
              <a:t>-</a:t>
            </a:r>
            <a:r>
              <a:rPr lang="fr-FR" dirty="0" err="1"/>
              <a:t>ovarian</a:t>
            </a:r>
            <a:r>
              <a:rPr lang="fr-FR" dirty="0"/>
              <a:t>, </a:t>
            </a:r>
            <a:r>
              <a:rPr lang="fr-FR" dirty="0" err="1"/>
              <a:t>endometrită</a:t>
            </a:r>
            <a:r>
              <a:rPr lang="fr-FR" dirty="0"/>
              <a:t>, </a:t>
            </a:r>
            <a:r>
              <a:rPr lang="fr-FR" dirty="0" err="1"/>
              <a:t>abces</a:t>
            </a:r>
            <a:r>
              <a:rPr lang="fr-FR" dirty="0"/>
              <a:t> </a:t>
            </a:r>
            <a:r>
              <a:rPr lang="fr-FR" dirty="0" err="1"/>
              <a:t>pelvian</a:t>
            </a:r>
            <a:r>
              <a:rPr lang="fr-FR" dirty="0"/>
              <a:t>, </a:t>
            </a:r>
            <a:r>
              <a:rPr lang="fr-FR" dirty="0" err="1"/>
              <a:t>abces</a:t>
            </a:r>
            <a:r>
              <a:rPr lang="fr-FR" dirty="0"/>
              <a:t> vaginal, </a:t>
            </a:r>
            <a:r>
              <a:rPr lang="fr-FR" dirty="0" err="1"/>
              <a:t>abces</a:t>
            </a:r>
            <a:r>
              <a:rPr lang="fr-FR" dirty="0"/>
              <a:t> al </a:t>
            </a:r>
            <a:r>
              <a:rPr lang="fr-FR" dirty="0" err="1"/>
              <a:t>glandelor</a:t>
            </a:r>
            <a:r>
              <a:rPr lang="fr-FR" dirty="0"/>
              <a:t> Bartholin, </a:t>
            </a:r>
            <a:r>
              <a:rPr lang="fr-FR" dirty="0" err="1"/>
              <a:t>chorioamnionită</a:t>
            </a:r>
            <a:r>
              <a:rPr lang="fr-FR" dirty="0"/>
              <a:t>, </a:t>
            </a:r>
            <a:r>
              <a:rPr lang="fr-FR" dirty="0" err="1"/>
              <a:t>enfizem</a:t>
            </a:r>
            <a:r>
              <a:rPr lang="fr-FR" dirty="0"/>
              <a:t> </a:t>
            </a:r>
            <a:r>
              <a:rPr lang="fr-FR" dirty="0" err="1"/>
              <a:t>fetal</a:t>
            </a:r>
            <a:r>
              <a:rPr lang="fr-FR" dirty="0"/>
              <a:t>), </a:t>
            </a:r>
            <a:r>
              <a:rPr lang="fr-FR" dirty="0" err="1"/>
              <a:t>cu</a:t>
            </a:r>
            <a:r>
              <a:rPr lang="fr-FR" dirty="0"/>
              <a:t> </a:t>
            </a:r>
            <a:r>
              <a:rPr lang="fr-FR" dirty="0" err="1"/>
              <a:t>speciile</a:t>
            </a:r>
            <a:r>
              <a:rPr lang="fr-FR" dirty="0"/>
              <a:t> </a:t>
            </a:r>
            <a:r>
              <a:rPr lang="fr-FR" dirty="0" err="1"/>
              <a:t>predominante</a:t>
            </a:r>
            <a:r>
              <a:rPr lang="fr-FR" dirty="0"/>
              <a:t> B. </a:t>
            </a:r>
            <a:r>
              <a:rPr lang="fr-FR" dirty="0" err="1"/>
              <a:t>fragilis</a:t>
            </a:r>
            <a:r>
              <a:rPr lang="fr-FR" dirty="0"/>
              <a:t> </a:t>
            </a:r>
            <a:r>
              <a:rPr lang="fr-FR" dirty="0" err="1"/>
              <a:t>şi</a:t>
            </a:r>
            <a:r>
              <a:rPr lang="fr-FR" dirty="0"/>
              <a:t> F. </a:t>
            </a:r>
            <a:r>
              <a:rPr lang="fr-FR" dirty="0" err="1"/>
              <a:t>necrophorum</a:t>
            </a:r>
            <a:r>
              <a:rPr lang="fr-FR" dirty="0"/>
              <a:t>; </a:t>
            </a:r>
            <a:endParaRPr lang="en-US" dirty="0"/>
          </a:p>
          <a:p>
            <a:pPr lvl="0"/>
            <a:r>
              <a:rPr lang="fr-FR" b="1" i="1" dirty="0" err="1"/>
              <a:t>Alte</a:t>
            </a:r>
            <a:r>
              <a:rPr lang="fr-FR" b="1" i="1" dirty="0"/>
              <a:t> </a:t>
            </a:r>
            <a:r>
              <a:rPr lang="fr-FR" b="1" i="1" dirty="0" err="1"/>
              <a:t>localizări</a:t>
            </a:r>
            <a:r>
              <a:rPr lang="fr-FR" dirty="0"/>
              <a:t>: </a:t>
            </a:r>
            <a:r>
              <a:rPr lang="fr-FR" i="1" dirty="0" err="1"/>
              <a:t>abces</a:t>
            </a:r>
            <a:r>
              <a:rPr lang="fr-FR" i="1" dirty="0"/>
              <a:t> </a:t>
            </a:r>
            <a:r>
              <a:rPr lang="fr-FR" i="1" dirty="0" err="1"/>
              <a:t>cerebral</a:t>
            </a:r>
            <a:r>
              <a:rPr lang="fr-FR" i="1" dirty="0"/>
              <a:t>, </a:t>
            </a:r>
            <a:r>
              <a:rPr lang="fr-FR" i="1" dirty="0" err="1"/>
              <a:t>osteomielită</a:t>
            </a:r>
            <a:r>
              <a:rPr lang="fr-FR" i="1" dirty="0"/>
              <a:t>, </a:t>
            </a:r>
            <a:r>
              <a:rPr lang="fr-FR" i="1" dirty="0" err="1"/>
              <a:t>celulită</a:t>
            </a:r>
            <a:r>
              <a:rPr lang="fr-FR" i="1" dirty="0"/>
              <a:t> </a:t>
            </a:r>
            <a:r>
              <a:rPr lang="fr-FR" i="1" dirty="0" err="1"/>
              <a:t>necrotică</a:t>
            </a:r>
            <a:r>
              <a:rPr lang="fr-FR" i="1" dirty="0"/>
              <a:t> a </a:t>
            </a:r>
            <a:r>
              <a:rPr lang="fr-FR" i="1" dirty="0" err="1"/>
              <a:t>ţesutului</a:t>
            </a:r>
            <a:r>
              <a:rPr lang="fr-FR" i="1" dirty="0"/>
              <a:t> </a:t>
            </a:r>
            <a:r>
              <a:rPr lang="fr-FR" i="1" dirty="0" err="1"/>
              <a:t>celular</a:t>
            </a:r>
            <a:r>
              <a:rPr lang="fr-FR" i="1" dirty="0"/>
              <a:t> </a:t>
            </a:r>
            <a:r>
              <a:rPr lang="fr-FR" i="1" dirty="0" err="1"/>
              <a:t>subcutanat</a:t>
            </a:r>
            <a:r>
              <a:rPr lang="fr-FR" dirty="0"/>
              <a:t> (</a:t>
            </a:r>
            <a:r>
              <a:rPr lang="fr-FR" dirty="0" err="1"/>
              <a:t>plăgi</a:t>
            </a:r>
            <a:r>
              <a:rPr lang="fr-FR" dirty="0"/>
              <a:t> post </a:t>
            </a:r>
            <a:r>
              <a:rPr lang="fr-FR" dirty="0" err="1"/>
              <a:t>operatorii</a:t>
            </a:r>
            <a:r>
              <a:rPr lang="fr-FR" dirty="0"/>
              <a:t> </a:t>
            </a:r>
            <a:r>
              <a:rPr lang="fr-FR" dirty="0" err="1"/>
              <a:t>suprainfectate</a:t>
            </a:r>
            <a:r>
              <a:rPr lang="fr-FR" dirty="0"/>
              <a:t>).</a:t>
            </a:r>
            <a:endParaRPr lang="en-US" dirty="0"/>
          </a:p>
          <a:p>
            <a:r>
              <a:rPr lang="fr-FR" b="1" dirty="0" err="1"/>
              <a:t>Genul</a:t>
            </a:r>
            <a:r>
              <a:rPr lang="fr-FR" b="1" dirty="0"/>
              <a:t> </a:t>
            </a:r>
            <a:r>
              <a:rPr lang="fr-FR" b="1" dirty="0" err="1"/>
              <a:t>Borrelia</a:t>
            </a:r>
            <a:r>
              <a:rPr lang="fr-FR" dirty="0"/>
              <a:t> este </a:t>
            </a:r>
            <a:r>
              <a:rPr lang="fr-FR" dirty="0" err="1"/>
              <a:t>incriminat</a:t>
            </a:r>
            <a:r>
              <a:rPr lang="fr-FR" dirty="0"/>
              <a:t> </a:t>
            </a:r>
            <a:r>
              <a:rPr lang="fr-FR" dirty="0" err="1"/>
              <a:t>în</a:t>
            </a:r>
            <a:r>
              <a:rPr lang="fr-FR" dirty="0"/>
              <a:t> </a:t>
            </a:r>
            <a:r>
              <a:rPr lang="fr-FR" dirty="0" err="1"/>
              <a:t>etiologia</a:t>
            </a:r>
            <a:r>
              <a:rPr lang="fr-FR" dirty="0"/>
              <a:t> </a:t>
            </a:r>
            <a:r>
              <a:rPr lang="fr-FR" dirty="0" err="1"/>
              <a:t>unei</a:t>
            </a:r>
            <a:r>
              <a:rPr lang="fr-FR" dirty="0"/>
              <a:t> </a:t>
            </a:r>
            <a:r>
              <a:rPr lang="fr-FR" dirty="0" err="1"/>
              <a:t>noi</a:t>
            </a:r>
            <a:r>
              <a:rPr lang="fr-FR" dirty="0"/>
              <a:t> forme de </a:t>
            </a:r>
            <a:r>
              <a:rPr lang="fr-FR" b="1" i="1" dirty="0" err="1"/>
              <a:t>artrită</a:t>
            </a:r>
            <a:r>
              <a:rPr lang="fr-FR" b="1" i="1" dirty="0"/>
              <a:t>, </a:t>
            </a:r>
            <a:r>
              <a:rPr lang="fr-FR" b="1" i="1" dirty="0" err="1"/>
              <a:t>numită</a:t>
            </a:r>
            <a:r>
              <a:rPr lang="fr-FR" b="1" i="1" dirty="0"/>
              <a:t> </a:t>
            </a:r>
            <a:r>
              <a:rPr lang="fr-FR" b="1" i="1" dirty="0" err="1"/>
              <a:t>boala</a:t>
            </a:r>
            <a:r>
              <a:rPr lang="fr-FR" b="1" i="1" dirty="0"/>
              <a:t> </a:t>
            </a:r>
            <a:r>
              <a:rPr lang="fr-FR" b="1" i="1" dirty="0" err="1"/>
              <a:t>Lyme</a:t>
            </a:r>
            <a:r>
              <a:rPr lang="fr-FR" dirty="0"/>
              <a:t>. </a:t>
            </a:r>
            <a:r>
              <a:rPr lang="fr-FR" dirty="0" err="1"/>
              <a:t>Această</a:t>
            </a:r>
            <a:r>
              <a:rPr lang="fr-FR" dirty="0"/>
              <a:t> </a:t>
            </a:r>
            <a:r>
              <a:rPr lang="fr-FR" dirty="0" err="1"/>
              <a:t>afecţiune</a:t>
            </a:r>
            <a:r>
              <a:rPr lang="fr-FR" dirty="0"/>
              <a:t> este </a:t>
            </a:r>
            <a:r>
              <a:rPr lang="fr-FR" dirty="0" err="1"/>
              <a:t>denumită</a:t>
            </a:r>
            <a:r>
              <a:rPr lang="fr-FR" dirty="0"/>
              <a:t> </a:t>
            </a:r>
            <a:r>
              <a:rPr lang="fr-FR" dirty="0" err="1"/>
              <a:t>după</a:t>
            </a:r>
            <a:r>
              <a:rPr lang="fr-FR" dirty="0"/>
              <a:t> </a:t>
            </a:r>
            <a:r>
              <a:rPr lang="fr-FR" dirty="0" err="1"/>
              <a:t>Lyme</a:t>
            </a:r>
            <a:r>
              <a:rPr lang="fr-FR" dirty="0"/>
              <a:t>, Connecticut, </a:t>
            </a:r>
            <a:r>
              <a:rPr lang="fr-FR" dirty="0" err="1"/>
              <a:t>unde</a:t>
            </a:r>
            <a:r>
              <a:rPr lang="fr-FR" dirty="0"/>
              <a:t> a </a:t>
            </a:r>
            <a:r>
              <a:rPr lang="fr-FR" dirty="0" err="1"/>
              <a:t>fost</a:t>
            </a:r>
            <a:r>
              <a:rPr lang="fr-FR" dirty="0"/>
              <a:t> </a:t>
            </a:r>
            <a:r>
              <a:rPr lang="fr-FR" dirty="0" err="1"/>
              <a:t>studiată</a:t>
            </a:r>
            <a:r>
              <a:rPr lang="fr-FR" dirty="0"/>
              <a:t> prima </a:t>
            </a:r>
            <a:r>
              <a:rPr lang="fr-FR" dirty="0" err="1"/>
              <a:t>dată</a:t>
            </a:r>
            <a:r>
              <a:rPr lang="fr-FR" dirty="0"/>
              <a:t> </a:t>
            </a:r>
            <a:r>
              <a:rPr lang="fr-FR" dirty="0" err="1"/>
              <a:t>în</a:t>
            </a:r>
            <a:r>
              <a:rPr lang="fr-FR" dirty="0"/>
              <a:t> 1975. </a:t>
            </a:r>
            <a:r>
              <a:rPr lang="fr-FR" dirty="0" err="1"/>
              <a:t>Infecţia</a:t>
            </a:r>
            <a:r>
              <a:rPr lang="fr-FR" dirty="0"/>
              <a:t> </a:t>
            </a:r>
            <a:r>
              <a:rPr lang="fr-FR" dirty="0" err="1"/>
              <a:t>apare</a:t>
            </a:r>
            <a:r>
              <a:rPr lang="fr-FR" dirty="0"/>
              <a:t> </a:t>
            </a:r>
            <a:r>
              <a:rPr lang="fr-FR" dirty="0" err="1"/>
              <a:t>în</a:t>
            </a:r>
            <a:r>
              <a:rPr lang="fr-FR" dirty="0"/>
              <a:t> </a:t>
            </a:r>
            <a:r>
              <a:rPr lang="fr-FR" dirty="0" err="1"/>
              <a:t>timpul</a:t>
            </a:r>
            <a:r>
              <a:rPr lang="fr-FR" dirty="0"/>
              <a:t> </a:t>
            </a:r>
            <a:r>
              <a:rPr lang="fr-FR" dirty="0" err="1"/>
              <a:t>lunilor</a:t>
            </a:r>
            <a:r>
              <a:rPr lang="fr-FR" dirty="0"/>
              <a:t> de </a:t>
            </a:r>
            <a:r>
              <a:rPr lang="fr-FR" dirty="0" err="1"/>
              <a:t>vară</a:t>
            </a:r>
            <a:r>
              <a:rPr lang="fr-FR" dirty="0"/>
              <a:t> </a:t>
            </a:r>
            <a:r>
              <a:rPr lang="fr-FR" dirty="0" err="1"/>
              <a:t>şi</a:t>
            </a:r>
            <a:r>
              <a:rPr lang="fr-FR" dirty="0"/>
              <a:t> </a:t>
            </a:r>
            <a:r>
              <a:rPr lang="fr-FR" dirty="0" err="1"/>
              <a:t>toamnă</a:t>
            </a:r>
            <a:r>
              <a:rPr lang="fr-FR" dirty="0"/>
              <a:t> </a:t>
            </a:r>
            <a:r>
              <a:rPr lang="fr-FR" dirty="0" err="1"/>
              <a:t>în</a:t>
            </a:r>
            <a:r>
              <a:rPr lang="fr-FR" dirty="0"/>
              <a:t> </a:t>
            </a:r>
            <a:r>
              <a:rPr lang="fr-FR" dirty="0" err="1"/>
              <a:t>regiunile</a:t>
            </a:r>
            <a:r>
              <a:rPr lang="fr-FR" dirty="0"/>
              <a:t> </a:t>
            </a:r>
            <a:r>
              <a:rPr lang="fr-FR" dirty="0" err="1"/>
              <a:t>împădurite</a:t>
            </a:r>
            <a:r>
              <a:rPr lang="fr-FR" dirty="0"/>
              <a:t> </a:t>
            </a:r>
            <a:r>
              <a:rPr lang="fr-FR" dirty="0" err="1"/>
              <a:t>şi</a:t>
            </a:r>
            <a:r>
              <a:rPr lang="fr-FR" dirty="0"/>
              <a:t> se </a:t>
            </a:r>
            <a:r>
              <a:rPr lang="fr-FR" dirty="0" err="1"/>
              <a:t>transmite</a:t>
            </a:r>
            <a:r>
              <a:rPr lang="fr-FR" dirty="0"/>
              <a:t> </a:t>
            </a:r>
            <a:r>
              <a:rPr lang="fr-FR" dirty="0" err="1"/>
              <a:t>prin</a:t>
            </a:r>
            <a:r>
              <a:rPr lang="fr-FR" dirty="0"/>
              <a:t> </a:t>
            </a:r>
            <a:r>
              <a:rPr lang="fr-FR" dirty="0" err="1"/>
              <a:t>căpuşe</a:t>
            </a:r>
            <a:r>
              <a:rPr lang="fr-FR" dirty="0"/>
              <a:t> </a:t>
            </a:r>
            <a:r>
              <a:rPr lang="fr-FR" dirty="0" err="1"/>
              <a:t>numite</a:t>
            </a:r>
            <a:r>
              <a:rPr lang="fr-FR" dirty="0"/>
              <a:t> ixodes.</a:t>
            </a:r>
            <a:endParaRPr lang="en-US" dirty="0"/>
          </a:p>
          <a:p>
            <a:r>
              <a:rPr lang="fr-FR" dirty="0" err="1"/>
              <a:t>Borrelia</a:t>
            </a:r>
            <a:r>
              <a:rPr lang="fr-FR" dirty="0"/>
              <a:t> mai </a:t>
            </a:r>
            <a:r>
              <a:rPr lang="fr-FR" dirty="0" err="1"/>
              <a:t>poate</a:t>
            </a:r>
            <a:r>
              <a:rPr lang="fr-FR" dirty="0"/>
              <a:t> </a:t>
            </a:r>
            <a:r>
              <a:rPr lang="fr-FR" dirty="0" err="1"/>
              <a:t>determina</a:t>
            </a:r>
            <a:r>
              <a:rPr lang="fr-FR" dirty="0"/>
              <a:t> </a:t>
            </a:r>
            <a:r>
              <a:rPr lang="fr-FR" b="1" i="1" dirty="0" err="1"/>
              <a:t>afecţiuni</a:t>
            </a:r>
            <a:r>
              <a:rPr lang="fr-FR" b="1" i="1" dirty="0"/>
              <a:t> ale </a:t>
            </a:r>
            <a:r>
              <a:rPr lang="fr-FR" b="1" i="1" dirty="0" err="1"/>
              <a:t>ţesuturilor</a:t>
            </a:r>
            <a:r>
              <a:rPr lang="fr-FR" b="1" i="1" dirty="0"/>
              <a:t> de </a:t>
            </a:r>
            <a:r>
              <a:rPr lang="fr-FR" b="1" i="1" dirty="0" err="1"/>
              <a:t>susţinere</a:t>
            </a:r>
            <a:r>
              <a:rPr lang="fr-FR" b="1" i="1" dirty="0"/>
              <a:t> de la </a:t>
            </a:r>
            <a:r>
              <a:rPr lang="fr-FR" b="1" i="1" dirty="0" err="1"/>
              <a:t>nivelul</a:t>
            </a:r>
            <a:r>
              <a:rPr lang="fr-FR" b="1" i="1" dirty="0"/>
              <a:t> </a:t>
            </a:r>
            <a:r>
              <a:rPr lang="fr-FR" b="1" i="1" dirty="0" err="1"/>
              <a:t>cavităţii</a:t>
            </a:r>
            <a:r>
              <a:rPr lang="fr-FR" b="1" i="1" dirty="0"/>
              <a:t> </a:t>
            </a:r>
            <a:r>
              <a:rPr lang="fr-FR" b="1" i="1" dirty="0" err="1"/>
              <a:t>bucale</a:t>
            </a:r>
            <a:r>
              <a:rPr lang="fr-FR" dirty="0"/>
              <a:t>.</a:t>
            </a:r>
            <a:endParaRPr lang="en-US" dirty="0"/>
          </a:p>
          <a:p>
            <a:r>
              <a:rPr lang="en-US" dirty="0" err="1"/>
              <a:t>Unii</a:t>
            </a:r>
            <a:r>
              <a:rPr lang="en-US" dirty="0"/>
              <a:t> </a:t>
            </a:r>
            <a:r>
              <a:rPr lang="en-US" dirty="0" err="1"/>
              <a:t>germeni</a:t>
            </a:r>
            <a:r>
              <a:rPr lang="en-US" dirty="0"/>
              <a:t> din </a:t>
            </a:r>
            <a:r>
              <a:rPr lang="en-US" b="1" dirty="0" err="1"/>
              <a:t>genul</a:t>
            </a:r>
            <a:r>
              <a:rPr lang="en-US" b="1" dirty="0"/>
              <a:t> </a:t>
            </a:r>
            <a:r>
              <a:rPr lang="en-US" b="1" dirty="0" err="1"/>
              <a:t>Bacteroides</a:t>
            </a:r>
            <a:r>
              <a:rPr lang="en-US" dirty="0"/>
              <a:t> </a:t>
            </a:r>
            <a:r>
              <a:rPr lang="en-US" dirty="0" err="1"/>
              <a:t>sunt</a:t>
            </a:r>
            <a:r>
              <a:rPr lang="en-US" dirty="0"/>
              <a:t> </a:t>
            </a:r>
            <a:r>
              <a:rPr lang="en-US" dirty="0" err="1"/>
              <a:t>implicaţi</a:t>
            </a:r>
            <a:r>
              <a:rPr lang="en-US" dirty="0"/>
              <a:t> </a:t>
            </a:r>
            <a:r>
              <a:rPr lang="en-US" dirty="0" err="1"/>
              <a:t>în</a:t>
            </a:r>
            <a:r>
              <a:rPr lang="en-US" dirty="0"/>
              <a:t> </a:t>
            </a:r>
            <a:r>
              <a:rPr lang="en-US" dirty="0" err="1"/>
              <a:t>etiologia</a:t>
            </a:r>
            <a:r>
              <a:rPr lang="en-US" dirty="0"/>
              <a:t> </a:t>
            </a:r>
            <a:r>
              <a:rPr lang="en-US" b="1" i="1" dirty="0" err="1"/>
              <a:t>gingivitelor</a:t>
            </a:r>
            <a:r>
              <a:rPr lang="en-US" b="1" i="1" dirty="0"/>
              <a:t> </a:t>
            </a:r>
            <a:r>
              <a:rPr lang="en-US" b="1" i="1" dirty="0" err="1"/>
              <a:t>ulcero-necrotice</a:t>
            </a:r>
            <a:r>
              <a:rPr lang="en-US"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577" name="Object 1"/>
          <p:cNvGraphicFramePr>
            <a:graphicFrameLocks noChangeAspect="1"/>
          </p:cNvGraphicFramePr>
          <p:nvPr/>
        </p:nvGraphicFramePr>
        <p:xfrm>
          <a:off x="1500166" y="1071546"/>
          <a:ext cx="6215107" cy="4125232"/>
        </p:xfrm>
        <a:graphic>
          <a:graphicData uri="http://schemas.openxmlformats.org/presentationml/2006/ole">
            <mc:AlternateContent xmlns:mc="http://schemas.openxmlformats.org/markup-compatibility/2006">
              <mc:Choice xmlns:v="urn:schemas-microsoft-com:vml" Requires="v">
                <p:oleObj r:id="rId2" imgW="8592749" imgH="5698253" progId="">
                  <p:embed/>
                </p:oleObj>
              </mc:Choice>
              <mc:Fallback>
                <p:oleObj r:id="rId2" imgW="8592749" imgH="5698253" progId="">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66" y="1071546"/>
                        <a:ext cx="6215107" cy="41252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857356" y="5715016"/>
            <a:ext cx="5429288" cy="646331"/>
          </a:xfrm>
          <a:prstGeom prst="rect">
            <a:avLst/>
          </a:prstGeom>
          <a:noFill/>
        </p:spPr>
        <p:txBody>
          <a:bodyPr wrap="square" rtlCol="0">
            <a:spAutoFit/>
          </a:bodyPr>
          <a:lstStyle/>
          <a:p>
            <a:pPr algn="ctr"/>
            <a:r>
              <a:rPr lang="ro-RO" b="1" dirty="0"/>
              <a:t>Hemoliză pe geloză sânge - Cl. </a:t>
            </a:r>
            <a:r>
              <a:rPr lang="ro-RO" b="1" dirty="0" err="1"/>
              <a:t>perfringens</a:t>
            </a:r>
            <a:r>
              <a:rPr lang="ro-RO" b="1" dirty="0"/>
              <a:t> </a:t>
            </a:r>
            <a:endParaRPr lang="en-US" b="1" dirty="0"/>
          </a:p>
          <a:p>
            <a:pPr algn="ctr"/>
            <a:endParaRPr lang="en-US"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571480"/>
            <a:ext cx="8229600" cy="1993586"/>
          </a:xfrm>
        </p:spPr>
        <p:txBody>
          <a:bodyPr>
            <a:normAutofit fontScale="85000" lnSpcReduction="10000"/>
          </a:bodyPr>
          <a:lstStyle/>
          <a:p>
            <a:r>
              <a:rPr lang="en-US" b="1" dirty="0"/>
              <a:t>4. CARACTERE METABOLICE</a:t>
            </a:r>
            <a:endParaRPr lang="en-US" dirty="0"/>
          </a:p>
          <a:p>
            <a:r>
              <a:rPr lang="en-US" dirty="0" err="1"/>
              <a:t>Clostridiile</a:t>
            </a:r>
            <a:r>
              <a:rPr lang="en-US" dirty="0"/>
              <a:t> </a:t>
            </a:r>
            <a:r>
              <a:rPr lang="en-US" dirty="0" err="1"/>
              <a:t>sunt</a:t>
            </a:r>
            <a:r>
              <a:rPr lang="en-US" dirty="0"/>
              <a:t> </a:t>
            </a:r>
            <a:r>
              <a:rPr lang="en-US" b="1" i="1" dirty="0" err="1"/>
              <a:t>bacterii</a:t>
            </a:r>
            <a:r>
              <a:rPr lang="en-US" b="1" i="1" dirty="0"/>
              <a:t> anaerobe</a:t>
            </a:r>
            <a:r>
              <a:rPr lang="en-US" dirty="0"/>
              <a:t>, fie </a:t>
            </a:r>
            <a:r>
              <a:rPr lang="en-US" b="1" i="1" dirty="0"/>
              <a:t>anaerobe </a:t>
            </a:r>
            <a:r>
              <a:rPr lang="en-US" b="1" i="1" dirty="0" err="1"/>
              <a:t>stricte</a:t>
            </a:r>
            <a:r>
              <a:rPr lang="en-US" dirty="0"/>
              <a:t> (</a:t>
            </a:r>
            <a:r>
              <a:rPr lang="en-US" i="1" dirty="0"/>
              <a:t>Clostridium </a:t>
            </a:r>
            <a:r>
              <a:rPr lang="en-US" i="1" dirty="0" err="1"/>
              <a:t>tetani</a:t>
            </a:r>
            <a:r>
              <a:rPr lang="en-US" dirty="0"/>
              <a:t>), fie </a:t>
            </a:r>
            <a:r>
              <a:rPr lang="en-US" b="1" i="1" dirty="0" err="1"/>
              <a:t>microaerofile</a:t>
            </a:r>
            <a:r>
              <a:rPr lang="en-US" b="1" i="1" dirty="0"/>
              <a:t> </a:t>
            </a:r>
            <a:r>
              <a:rPr lang="en-US" dirty="0"/>
              <a:t>(</a:t>
            </a:r>
            <a:r>
              <a:rPr lang="en-US" i="1" dirty="0"/>
              <a:t>Clostridium </a:t>
            </a:r>
            <a:r>
              <a:rPr lang="en-US" i="1" dirty="0" err="1"/>
              <a:t>histolyticum</a:t>
            </a:r>
            <a:r>
              <a:rPr lang="en-US" dirty="0"/>
              <a:t>, </a:t>
            </a:r>
            <a:r>
              <a:rPr lang="en-US" dirty="0" err="1"/>
              <a:t>sau</a:t>
            </a:r>
            <a:r>
              <a:rPr lang="en-US" dirty="0"/>
              <a:t>, </a:t>
            </a:r>
            <a:r>
              <a:rPr lang="en-US" dirty="0" err="1"/>
              <a:t>în</a:t>
            </a:r>
            <a:r>
              <a:rPr lang="en-US" dirty="0"/>
              <a:t> </a:t>
            </a:r>
            <a:r>
              <a:rPr lang="en-US" dirty="0" err="1"/>
              <a:t>măsură</a:t>
            </a:r>
            <a:r>
              <a:rPr lang="en-US" dirty="0"/>
              <a:t> </a:t>
            </a:r>
            <a:r>
              <a:rPr lang="en-US" dirty="0" err="1"/>
              <a:t>mai</a:t>
            </a:r>
            <a:r>
              <a:rPr lang="en-US" dirty="0"/>
              <a:t> </a:t>
            </a:r>
            <a:r>
              <a:rPr lang="en-US" dirty="0" err="1"/>
              <a:t>mică</a:t>
            </a:r>
            <a:r>
              <a:rPr lang="en-US" dirty="0"/>
              <a:t>, </a:t>
            </a:r>
            <a:r>
              <a:rPr lang="en-US" i="1" dirty="0"/>
              <a:t>Clostridium </a:t>
            </a:r>
            <a:r>
              <a:rPr lang="en-US" i="1" dirty="0" err="1"/>
              <a:t>perfrigens</a:t>
            </a:r>
            <a:r>
              <a:rPr lang="en-US" dirty="0"/>
              <a:t>). </a:t>
            </a:r>
            <a:r>
              <a:rPr lang="en-US" b="1" i="1" dirty="0" err="1"/>
              <a:t>Activitatea</a:t>
            </a:r>
            <a:r>
              <a:rPr lang="en-US" b="1" i="1" dirty="0"/>
              <a:t> </a:t>
            </a:r>
            <a:r>
              <a:rPr lang="en-US" b="1" i="1" dirty="0" err="1"/>
              <a:t>enzimatică</a:t>
            </a:r>
            <a:r>
              <a:rPr lang="en-US" dirty="0"/>
              <a:t> (</a:t>
            </a:r>
            <a:r>
              <a:rPr lang="en-US" dirty="0" err="1"/>
              <a:t>proteolitică</a:t>
            </a:r>
            <a:r>
              <a:rPr lang="en-US" dirty="0"/>
              <a:t>, </a:t>
            </a:r>
            <a:r>
              <a:rPr lang="en-US" dirty="0" err="1"/>
              <a:t>zaharolitică</a:t>
            </a:r>
            <a:r>
              <a:rPr lang="en-US" dirty="0"/>
              <a:t>) a </a:t>
            </a:r>
            <a:r>
              <a:rPr lang="en-US" dirty="0" err="1"/>
              <a:t>clostridiilor</a:t>
            </a:r>
            <a:r>
              <a:rPr lang="en-US" dirty="0"/>
              <a:t> </a:t>
            </a:r>
            <a:r>
              <a:rPr lang="en-US" dirty="0" err="1"/>
              <a:t>este</a:t>
            </a:r>
            <a:r>
              <a:rPr lang="en-US" dirty="0"/>
              <a:t> </a:t>
            </a:r>
            <a:r>
              <a:rPr lang="en-US" b="1" i="1" dirty="0" err="1"/>
              <a:t>variabilă</a:t>
            </a:r>
            <a:r>
              <a:rPr lang="en-US" dirty="0"/>
              <a:t> </a:t>
            </a:r>
            <a:r>
              <a:rPr lang="en-US" dirty="0" err="1"/>
              <a:t>şi</a:t>
            </a:r>
            <a:r>
              <a:rPr lang="en-US" dirty="0"/>
              <a:t> am </a:t>
            </a:r>
            <a:r>
              <a:rPr lang="en-US" dirty="0" err="1"/>
              <a:t>sistematizat</a:t>
            </a:r>
            <a:r>
              <a:rPr lang="en-US" dirty="0"/>
              <a:t>-o </a:t>
            </a:r>
            <a:r>
              <a:rPr lang="en-US" dirty="0" err="1"/>
              <a:t>în</a:t>
            </a:r>
            <a:r>
              <a:rPr lang="en-US" dirty="0"/>
              <a:t> </a:t>
            </a:r>
            <a:r>
              <a:rPr lang="en-US" dirty="0" err="1"/>
              <a:t>tabelul</a:t>
            </a:r>
            <a:r>
              <a:rPr lang="en-US" dirty="0"/>
              <a:t> 2:</a:t>
            </a:r>
          </a:p>
          <a:p>
            <a:endParaRPr lang="en-US" dirty="0"/>
          </a:p>
        </p:txBody>
      </p:sp>
      <p:graphicFrame>
        <p:nvGraphicFramePr>
          <p:cNvPr id="4" name="Table 3"/>
          <p:cNvGraphicFramePr>
            <a:graphicFrameLocks noGrp="1"/>
          </p:cNvGraphicFramePr>
          <p:nvPr/>
        </p:nvGraphicFramePr>
        <p:xfrm>
          <a:off x="1571604" y="2743200"/>
          <a:ext cx="5786478" cy="2757501"/>
        </p:xfrm>
        <a:graphic>
          <a:graphicData uri="http://schemas.openxmlformats.org/drawingml/2006/table">
            <a:tbl>
              <a:tblPr/>
              <a:tblGrid>
                <a:gridCol w="1301616">
                  <a:extLst>
                    <a:ext uri="{9D8B030D-6E8A-4147-A177-3AD203B41FA5}">
                      <a16:colId xmlns:a16="http://schemas.microsoft.com/office/drawing/2014/main" val="20000"/>
                    </a:ext>
                  </a:extLst>
                </a:gridCol>
                <a:gridCol w="972374">
                  <a:extLst>
                    <a:ext uri="{9D8B030D-6E8A-4147-A177-3AD203B41FA5}">
                      <a16:colId xmlns:a16="http://schemas.microsoft.com/office/drawing/2014/main" val="20001"/>
                    </a:ext>
                  </a:extLst>
                </a:gridCol>
                <a:gridCol w="846136">
                  <a:extLst>
                    <a:ext uri="{9D8B030D-6E8A-4147-A177-3AD203B41FA5}">
                      <a16:colId xmlns:a16="http://schemas.microsoft.com/office/drawing/2014/main" val="20002"/>
                    </a:ext>
                  </a:extLst>
                </a:gridCol>
                <a:gridCol w="846989">
                  <a:extLst>
                    <a:ext uri="{9D8B030D-6E8A-4147-A177-3AD203B41FA5}">
                      <a16:colId xmlns:a16="http://schemas.microsoft.com/office/drawing/2014/main" val="20003"/>
                    </a:ext>
                  </a:extLst>
                </a:gridCol>
                <a:gridCol w="846989">
                  <a:extLst>
                    <a:ext uri="{9D8B030D-6E8A-4147-A177-3AD203B41FA5}">
                      <a16:colId xmlns:a16="http://schemas.microsoft.com/office/drawing/2014/main" val="20004"/>
                    </a:ext>
                  </a:extLst>
                </a:gridCol>
                <a:gridCol w="972374">
                  <a:extLst>
                    <a:ext uri="{9D8B030D-6E8A-4147-A177-3AD203B41FA5}">
                      <a16:colId xmlns:a16="http://schemas.microsoft.com/office/drawing/2014/main" val="20005"/>
                    </a:ext>
                  </a:extLst>
                </a:gridCol>
              </a:tblGrid>
              <a:tr h="306389">
                <a:tc rowSpan="2">
                  <a:txBody>
                    <a:bodyPr/>
                    <a:lstStyle/>
                    <a:p>
                      <a:pPr algn="ctr">
                        <a:spcAft>
                          <a:spcPts val="0"/>
                        </a:spcAft>
                      </a:pPr>
                      <a:r>
                        <a:rPr lang="en-US" sz="1400" dirty="0">
                          <a:latin typeface="Times New Roman"/>
                          <a:ea typeface="Times New Roman"/>
                        </a:rPr>
                        <a:t>Specie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n-US" sz="1400">
                          <a:latin typeface="Times New Roman"/>
                          <a:ea typeface="Times New Roman"/>
                        </a:rPr>
                        <a:t>Capacitate proteolitică</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spcAft>
                          <a:spcPts val="0"/>
                        </a:spcAft>
                      </a:pPr>
                      <a:r>
                        <a:rPr lang="fr-FR" sz="1400">
                          <a:latin typeface="Times New Roman"/>
                          <a:ea typeface="Times New Roman"/>
                        </a:rPr>
                        <a:t>Fermentare zaharuri</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rowSpan="2">
                  <a:txBody>
                    <a:bodyPr/>
                    <a:lstStyle/>
                    <a:p>
                      <a:pPr algn="ctr">
                        <a:spcAft>
                          <a:spcPts val="0"/>
                        </a:spcAft>
                      </a:pPr>
                      <a:r>
                        <a:rPr lang="fr-FR" sz="1400">
                          <a:latin typeface="Times New Roman"/>
                          <a:ea typeface="Times New Roman"/>
                        </a:rPr>
                        <a:t>Producere  de gaz</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6389">
                <a:tc vMerge="1">
                  <a:txBody>
                    <a:bodyPr/>
                    <a:lstStyle/>
                    <a:p>
                      <a:endParaRPr lang="en-US"/>
                    </a:p>
                  </a:txBody>
                  <a:tcPr/>
                </a:tc>
                <a:tc vMerge="1">
                  <a:txBody>
                    <a:bodyPr/>
                    <a:lstStyle/>
                    <a:p>
                      <a:endParaRPr lang="en-US"/>
                    </a:p>
                  </a:txBody>
                  <a:tcPr/>
                </a:tc>
                <a:tc>
                  <a:txBody>
                    <a:bodyPr/>
                    <a:lstStyle/>
                    <a:p>
                      <a:pPr algn="ctr">
                        <a:spcAft>
                          <a:spcPts val="0"/>
                        </a:spcAft>
                      </a:pPr>
                      <a:r>
                        <a:rPr lang="en-US" sz="1400">
                          <a:latin typeface="Times New Roman"/>
                          <a:ea typeface="Times New Roman"/>
                        </a:rPr>
                        <a:t>Dextroza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Lactoza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Sucroza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1"/>
                  </a:ext>
                </a:extLst>
              </a:tr>
              <a:tr h="306389">
                <a:tc>
                  <a:txBody>
                    <a:bodyPr/>
                    <a:lstStyle/>
                    <a:p>
                      <a:pPr algn="just">
                        <a:spcAft>
                          <a:spcPts val="0"/>
                        </a:spcAft>
                      </a:pPr>
                      <a:r>
                        <a:rPr lang="fr-FR" sz="1400">
                          <a:latin typeface="Times New Roman"/>
                          <a:ea typeface="Times New Roman"/>
                        </a:rPr>
                        <a:t>Cl. tetani</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6389">
                <a:tc>
                  <a:txBody>
                    <a:bodyPr/>
                    <a:lstStyle/>
                    <a:p>
                      <a:pPr algn="just">
                        <a:spcAft>
                          <a:spcPts val="0"/>
                        </a:spcAft>
                      </a:pPr>
                      <a:r>
                        <a:rPr lang="fr-FR" sz="1400">
                          <a:latin typeface="Times New Roman"/>
                          <a:ea typeface="Times New Roman"/>
                        </a:rPr>
                        <a:t>Cl. botulinum</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sym typeface="Symbol"/>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sym typeface="Symbol"/>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6389">
                <a:tc>
                  <a:txBody>
                    <a:bodyPr/>
                    <a:lstStyle/>
                    <a:p>
                      <a:pPr algn="just">
                        <a:spcAft>
                          <a:spcPts val="0"/>
                        </a:spcAft>
                      </a:pPr>
                      <a:r>
                        <a:rPr lang="fr-FR" sz="1400">
                          <a:latin typeface="Times New Roman"/>
                          <a:ea typeface="Times New Roman"/>
                        </a:rPr>
                        <a:t>Cl. perfrigens</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 (lent)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6389">
                <a:tc>
                  <a:txBody>
                    <a:bodyPr/>
                    <a:lstStyle/>
                    <a:p>
                      <a:pPr algn="just">
                        <a:spcAft>
                          <a:spcPts val="0"/>
                        </a:spcAft>
                      </a:pPr>
                      <a:r>
                        <a:rPr lang="en-US" sz="1400">
                          <a:latin typeface="Times New Roman"/>
                          <a:ea typeface="Times New Roman"/>
                        </a:rPr>
                        <a:t>Cl. histolycum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6389">
                <a:tc>
                  <a:txBody>
                    <a:bodyPr/>
                    <a:lstStyle/>
                    <a:p>
                      <a:pPr algn="just">
                        <a:spcAft>
                          <a:spcPts val="0"/>
                        </a:spcAft>
                      </a:pPr>
                      <a:r>
                        <a:rPr lang="en-US" sz="1400">
                          <a:latin typeface="Times New Roman"/>
                          <a:ea typeface="Times New Roman"/>
                        </a:rPr>
                        <a:t>Cl. sporogenes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Times New Roman"/>
                          <a:ea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6389">
                <a:tc>
                  <a:txBody>
                    <a:bodyPr/>
                    <a:lstStyle/>
                    <a:p>
                      <a:pPr algn="just">
                        <a:spcAft>
                          <a:spcPts val="0"/>
                        </a:spcAft>
                      </a:pPr>
                      <a:r>
                        <a:rPr lang="en-US" sz="1400">
                          <a:latin typeface="Times New Roman"/>
                          <a:ea typeface="Times New Roman"/>
                        </a:rPr>
                        <a:t>Cl. oedematiens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 (lent)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06389">
                <a:tc>
                  <a:txBody>
                    <a:bodyPr/>
                    <a:lstStyle/>
                    <a:p>
                      <a:pPr algn="just">
                        <a:spcAft>
                          <a:spcPts val="0"/>
                        </a:spcAft>
                      </a:pPr>
                      <a:r>
                        <a:rPr lang="fr-FR" sz="1400">
                          <a:latin typeface="Times New Roman"/>
                          <a:ea typeface="Times New Roman"/>
                        </a:rPr>
                        <a:t>Cl. septicum</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 (lent)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a:latin typeface="Times New Roman"/>
                          <a:ea typeface="Times New Roman"/>
                        </a:rPr>
                        <a:t>-</a:t>
                      </a:r>
                      <a:endParaRPr lang="en-US" sz="14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FR" sz="1400" dirty="0">
                          <a:latin typeface="Times New Roman"/>
                          <a:ea typeface="Times New Roman"/>
                        </a:rPr>
                        <a:t>++</a:t>
                      </a:r>
                      <a:endParaRPr lang="en-US" sz="14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5" name="TextBox 4"/>
          <p:cNvSpPr txBox="1"/>
          <p:nvPr/>
        </p:nvSpPr>
        <p:spPr>
          <a:xfrm>
            <a:off x="571472" y="5929330"/>
            <a:ext cx="7858180" cy="646331"/>
          </a:xfrm>
          <a:prstGeom prst="rect">
            <a:avLst/>
          </a:prstGeom>
          <a:noFill/>
        </p:spPr>
        <p:txBody>
          <a:bodyPr wrap="square" rtlCol="0">
            <a:spAutoFit/>
          </a:bodyPr>
          <a:lstStyle/>
          <a:p>
            <a:r>
              <a:rPr lang="en-US" dirty="0" err="1"/>
              <a:t>Tabelul</a:t>
            </a:r>
            <a:r>
              <a:rPr lang="en-US" dirty="0"/>
              <a:t> 2: </a:t>
            </a:r>
            <a:r>
              <a:rPr lang="en-US" dirty="0" err="1"/>
              <a:t>Principalele</a:t>
            </a:r>
            <a:r>
              <a:rPr lang="en-US" dirty="0"/>
              <a:t> </a:t>
            </a:r>
            <a:r>
              <a:rPr lang="en-US" dirty="0" err="1"/>
              <a:t>caractere</a:t>
            </a:r>
            <a:r>
              <a:rPr lang="en-US" dirty="0"/>
              <a:t> </a:t>
            </a:r>
            <a:r>
              <a:rPr lang="en-US" dirty="0" err="1"/>
              <a:t>metabolice</a:t>
            </a:r>
            <a:r>
              <a:rPr lang="en-US" dirty="0"/>
              <a:t> ale </a:t>
            </a:r>
            <a:r>
              <a:rPr lang="en-US" dirty="0" err="1"/>
              <a:t>speciilor</a:t>
            </a:r>
            <a:r>
              <a:rPr lang="en-US" dirty="0"/>
              <a:t> </a:t>
            </a:r>
            <a:r>
              <a:rPr lang="en-US" dirty="0" err="1"/>
              <a:t>genului</a:t>
            </a:r>
            <a:r>
              <a:rPr lang="en-US" dirty="0"/>
              <a:t> Clostridium</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15300" cy="1143000"/>
          </a:xfrm>
        </p:spPr>
        <p:txBody>
          <a:bodyPr>
            <a:normAutofit fontScale="90000"/>
          </a:bodyPr>
          <a:lstStyle/>
          <a:p>
            <a:pPr algn="ctr" fontAlgn="auto">
              <a:spcAft>
                <a:spcPts val="0"/>
              </a:spcAft>
              <a:defRPr/>
            </a:pPr>
            <a:r>
              <a:rPr lang="ro-RO" sz="4000" dirty="0">
                <a:solidFill>
                  <a:srgbClr val="002060"/>
                </a:solidFill>
              </a:rPr>
              <a:t>Caractere biochimice și de patogenitate</a:t>
            </a:r>
            <a:endParaRPr lang="en-US" sz="4000" dirty="0">
              <a:solidFill>
                <a:srgbClr val="002060"/>
              </a:solidFill>
            </a:endParaRPr>
          </a:p>
        </p:txBody>
      </p:sp>
      <p:sp>
        <p:nvSpPr>
          <p:cNvPr id="46083" name="Content Placeholder 11"/>
          <p:cNvSpPr>
            <a:spLocks noGrp="1"/>
          </p:cNvSpPr>
          <p:nvPr>
            <p:ph idx="1"/>
          </p:nvPr>
        </p:nvSpPr>
        <p:spPr>
          <a:xfrm>
            <a:off x="357188" y="1000125"/>
            <a:ext cx="8115300" cy="5072063"/>
          </a:xfrm>
        </p:spPr>
        <p:txBody>
          <a:bodyPr/>
          <a:lstStyle/>
          <a:p>
            <a:pPr algn="just"/>
            <a:endParaRPr lang="ro-RO" sz="2000" dirty="0"/>
          </a:p>
          <a:p>
            <a:pPr algn="just">
              <a:buFont typeface="Wingdings 2" pitchFamily="18" charset="2"/>
              <a:buNone/>
            </a:pPr>
            <a:r>
              <a:rPr lang="ro-RO" sz="2400" b="1" dirty="0"/>
              <a:t>Cl. </a:t>
            </a:r>
            <a:r>
              <a:rPr lang="ro-RO" sz="2400" b="1" dirty="0" err="1"/>
              <a:t>perfringens</a:t>
            </a:r>
            <a:r>
              <a:rPr lang="ro-RO" sz="2400" b="1" dirty="0"/>
              <a:t>: </a:t>
            </a:r>
          </a:p>
          <a:p>
            <a:pPr algn="just"/>
            <a:r>
              <a:rPr lang="ro-RO" sz="2000" dirty="0"/>
              <a:t>Fermentează glucoza cu producere de gaz.</a:t>
            </a:r>
          </a:p>
          <a:p>
            <a:pPr algn="just"/>
            <a:r>
              <a:rPr lang="ro-RO" sz="2000" dirty="0"/>
              <a:t>Fermentează lactoza din lapte, cu coagulare datorita eliberării de acid și gaz</a:t>
            </a:r>
          </a:p>
          <a:p>
            <a:pPr algn="just"/>
            <a:r>
              <a:rPr lang="ro-RO" sz="2000" dirty="0"/>
              <a:t>Evidențierea </a:t>
            </a:r>
            <a:r>
              <a:rPr lang="ro-RO" sz="2000" dirty="0" err="1"/>
              <a:t>lecitinazei</a:t>
            </a:r>
            <a:r>
              <a:rPr lang="ro-RO" sz="2000" dirty="0"/>
              <a:t> (</a:t>
            </a:r>
            <a:r>
              <a:rPr lang="ro-RO" sz="2000" dirty="0" err="1"/>
              <a:t>fosfolipazei</a:t>
            </a:r>
            <a:r>
              <a:rPr lang="ro-RO" sz="2000" dirty="0"/>
              <a:t> C) pe mediul </a:t>
            </a:r>
            <a:r>
              <a:rPr lang="ro-RO" sz="2000" dirty="0" err="1"/>
              <a:t>Nagler</a:t>
            </a:r>
            <a:r>
              <a:rPr lang="ro-RO" sz="2000" dirty="0"/>
              <a:t>, prin precipitare în medii cu ser sau gălbenuș de ou</a:t>
            </a:r>
          </a:p>
          <a:p>
            <a:pPr algn="just"/>
            <a:endParaRPr lang="ro-RO" sz="2000" dirty="0"/>
          </a:p>
        </p:txBody>
      </p:sp>
      <p:pic>
        <p:nvPicPr>
          <p:cNvPr id="46084" name="Picture 2" descr="NaglersReaction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3929063"/>
            <a:ext cx="1928812"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8"/>
          <p:cNvSpPr txBox="1">
            <a:spLocks noChangeArrowheads="1"/>
          </p:cNvSpPr>
          <p:nvPr/>
        </p:nvSpPr>
        <p:spPr bwMode="auto">
          <a:xfrm>
            <a:off x="642938" y="600075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ro-RO" b="1"/>
              <a:t>Cl. perfringens  evidențierea lecitinazei pe mediul Nagler</a:t>
            </a:r>
            <a:endParaRPr lang="el-GR" b="1">
              <a:cs typeface="Arial" pitchFamily="34" charset="0"/>
            </a:endParaRPr>
          </a:p>
        </p:txBody>
      </p:sp>
      <p:pic>
        <p:nvPicPr>
          <p:cNvPr id="46086" name="Picture 4" descr="Cl perfringen colo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000500"/>
            <a:ext cx="28098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7" name="Text Box 8"/>
          <p:cNvSpPr txBox="1">
            <a:spLocks noChangeArrowheads="1"/>
          </p:cNvSpPr>
          <p:nvPr/>
        </p:nvSpPr>
        <p:spPr bwMode="auto">
          <a:xfrm>
            <a:off x="4214813" y="6211888"/>
            <a:ext cx="373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ro-RO" b="1" dirty="0"/>
              <a:t>Hemoliza</a:t>
            </a:r>
            <a:endParaRPr lang="el-GR" b="1" dirty="0">
              <a:cs typeface="Arial" pitchFamily="34" charset="0"/>
            </a:endParaRPr>
          </a:p>
        </p:txBody>
      </p:sp>
    </p:spTree>
    <p:extLst>
      <p:ext uri="{BB962C8B-B14F-4D97-AF65-F5344CB8AC3E}">
        <p14:creationId xmlns:p14="http://schemas.microsoft.com/office/powerpoint/2010/main" val="3652791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5601" name="Object 1"/>
          <p:cNvGraphicFramePr>
            <a:graphicFrameLocks noChangeAspect="1"/>
          </p:cNvGraphicFramePr>
          <p:nvPr/>
        </p:nvGraphicFramePr>
        <p:xfrm>
          <a:off x="2682358" y="1071546"/>
          <a:ext cx="3152335" cy="3857652"/>
        </p:xfrm>
        <a:graphic>
          <a:graphicData uri="http://schemas.openxmlformats.org/presentationml/2006/ole">
            <mc:AlternateContent xmlns:mc="http://schemas.openxmlformats.org/markup-compatibility/2006">
              <mc:Choice xmlns:v="urn:schemas-microsoft-com:vml" Requires="v">
                <p:oleObj r:id="rId2" imgW="4786017" imgH="5868219" progId="">
                  <p:embed/>
                </p:oleObj>
              </mc:Choice>
              <mc:Fallback>
                <p:oleObj r:id="rId2" imgW="4786017" imgH="5868219" progId="">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358" y="1071546"/>
                        <a:ext cx="3152335" cy="38576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603" name="Group 3"/>
          <p:cNvGrpSpPr>
            <a:grpSpLocks/>
          </p:cNvGrpSpPr>
          <p:nvPr/>
        </p:nvGrpSpPr>
        <p:grpSpPr bwMode="auto">
          <a:xfrm>
            <a:off x="500034" y="357166"/>
            <a:ext cx="7143800" cy="4429156"/>
            <a:chOff x="2272" y="3408"/>
            <a:chExt cx="7810" cy="2982"/>
          </a:xfrm>
        </p:grpSpPr>
        <p:sp>
          <p:nvSpPr>
            <p:cNvPr id="25604" name="Rectangle 4"/>
            <p:cNvSpPr>
              <a:spLocks noChangeArrowheads="1"/>
            </p:cNvSpPr>
            <p:nvPr/>
          </p:nvSpPr>
          <p:spPr bwMode="auto">
            <a:xfrm>
              <a:off x="2272" y="3976"/>
              <a:ext cx="2272" cy="1988"/>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o-RO" sz="1600" b="0" i="0" u="none" strike="noStrike" cap="none" normalizeH="0" baseline="0" dirty="0">
                  <a:ln>
                    <a:noFill/>
                  </a:ln>
                  <a:solidFill>
                    <a:schemeClr val="tx1"/>
                  </a:solidFill>
                  <a:effectLst/>
                  <a:latin typeface="Calibri" pitchFamily="34" charset="0"/>
                </a:rPr>
                <a:t>Cl. perfringens: cheag de cazeină fragmentat de bule de gaz - aspect de “nor de furtună”</a:t>
              </a:r>
              <a:endParaRPr kumimoji="0" lang="en-US" sz="1600" b="0" i="0" u="none" strike="noStrike" cap="none" normalizeH="0" baseline="0" dirty="0">
                <a:ln>
                  <a:noFill/>
                </a:ln>
                <a:solidFill>
                  <a:schemeClr val="tx1"/>
                </a:solidFill>
                <a:effectLst/>
                <a:latin typeface="Arial" pitchFamily="34" charset="0"/>
              </a:endParaRPr>
            </a:p>
          </p:txBody>
        </p:sp>
        <p:sp>
          <p:nvSpPr>
            <p:cNvPr id="25605" name="Rectangle 5"/>
            <p:cNvSpPr>
              <a:spLocks noChangeArrowheads="1"/>
            </p:cNvSpPr>
            <p:nvPr/>
          </p:nvSpPr>
          <p:spPr bwMode="auto">
            <a:xfrm>
              <a:off x="8208" y="3408"/>
              <a:ext cx="1440" cy="1420"/>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o-RO" sz="1600" b="0" i="0" u="none" strike="noStrike" cap="none" normalizeH="0" baseline="0" dirty="0">
                  <a:ln>
                    <a:noFill/>
                  </a:ln>
                  <a:solidFill>
                    <a:schemeClr val="tx1"/>
                  </a:solidFill>
                  <a:effectLst/>
                  <a:latin typeface="Calibri" pitchFamily="34" charset="0"/>
                </a:rPr>
                <a:t>Cl. tetani: cazeificare omogenă a mediului</a:t>
              </a:r>
              <a:endParaRPr kumimoji="0" lang="en-US" sz="1600" b="0" i="0" u="none" strike="noStrike" cap="none" normalizeH="0" baseline="0" dirty="0">
                <a:ln>
                  <a:noFill/>
                </a:ln>
                <a:solidFill>
                  <a:schemeClr val="tx1"/>
                </a:solidFill>
                <a:effectLst/>
                <a:latin typeface="Arial" pitchFamily="34" charset="0"/>
              </a:endParaRPr>
            </a:p>
          </p:txBody>
        </p:sp>
        <p:sp>
          <p:nvSpPr>
            <p:cNvPr id="25606" name="Rectangle 6"/>
            <p:cNvSpPr>
              <a:spLocks noChangeArrowheads="1"/>
            </p:cNvSpPr>
            <p:nvPr/>
          </p:nvSpPr>
          <p:spPr bwMode="auto">
            <a:xfrm>
              <a:off x="8236" y="5396"/>
              <a:ext cx="1846" cy="994"/>
            </a:xfrm>
            <a:prstGeom prst="rect">
              <a:avLst/>
            </a:prstGeom>
            <a:solidFill>
              <a:srgbClr val="FFFFFF"/>
            </a:solidFill>
            <a:ln w="952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ro-RO" sz="1600" b="0" i="0" u="none" strike="noStrike" cap="none" normalizeH="0" baseline="0" dirty="0">
                  <a:ln>
                    <a:noFill/>
                  </a:ln>
                  <a:solidFill>
                    <a:schemeClr val="tx1"/>
                  </a:solidFill>
                  <a:effectLst/>
                  <a:latin typeface="Calibri" pitchFamily="34" charset="0"/>
                </a:rPr>
                <a:t>Cl. sporogenes: precipitarea cazeinei</a:t>
              </a:r>
              <a:endParaRPr kumimoji="0" lang="en-US" sz="1600" b="0" i="0" u="none" strike="noStrike" cap="none" normalizeH="0" baseline="0" dirty="0">
                <a:ln>
                  <a:noFill/>
                </a:ln>
                <a:solidFill>
                  <a:schemeClr val="tx1"/>
                </a:solidFill>
                <a:effectLst/>
                <a:latin typeface="Arial" pitchFamily="34" charset="0"/>
              </a:endParaRPr>
            </a:p>
          </p:txBody>
        </p:sp>
        <p:sp>
          <p:nvSpPr>
            <p:cNvPr id="25607" name="Line 7"/>
            <p:cNvSpPr>
              <a:spLocks noChangeShapeType="1"/>
            </p:cNvSpPr>
            <p:nvPr/>
          </p:nvSpPr>
          <p:spPr bwMode="auto">
            <a:xfrm flipH="1" flipV="1">
              <a:off x="4260" y="4686"/>
              <a:ext cx="1136" cy="1420"/>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5608" name="Line 8"/>
            <p:cNvSpPr>
              <a:spLocks noChangeShapeType="1"/>
            </p:cNvSpPr>
            <p:nvPr/>
          </p:nvSpPr>
          <p:spPr bwMode="auto">
            <a:xfrm flipV="1">
              <a:off x="6340" y="5670"/>
              <a:ext cx="2090" cy="411"/>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25609" name="Line 9"/>
            <p:cNvSpPr>
              <a:spLocks noChangeShapeType="1"/>
            </p:cNvSpPr>
            <p:nvPr/>
          </p:nvSpPr>
          <p:spPr bwMode="auto">
            <a:xfrm flipV="1">
              <a:off x="7384" y="3692"/>
              <a:ext cx="994" cy="1988"/>
            </a:xfrm>
            <a:prstGeom prst="line">
              <a:avLst/>
            </a:prstGeom>
            <a:noFill/>
            <a:ln w="2857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grpSp>
      <p:sp>
        <p:nvSpPr>
          <p:cNvPr id="13" name="TextBox 12"/>
          <p:cNvSpPr txBox="1"/>
          <p:nvPr/>
        </p:nvSpPr>
        <p:spPr>
          <a:xfrm>
            <a:off x="1285852" y="5643578"/>
            <a:ext cx="6429420" cy="369332"/>
          </a:xfrm>
          <a:prstGeom prst="rect">
            <a:avLst/>
          </a:prstGeom>
          <a:noFill/>
        </p:spPr>
        <p:txBody>
          <a:bodyPr wrap="square" rtlCol="0">
            <a:spAutoFit/>
          </a:bodyPr>
          <a:lstStyle/>
          <a:p>
            <a:pPr algn="ctr"/>
            <a:r>
              <a:rPr lang="en-US" b="1" dirty="0" err="1"/>
              <a:t>Acţiunea</a:t>
            </a:r>
            <a:r>
              <a:rPr lang="en-US" b="1" dirty="0"/>
              <a:t> </a:t>
            </a:r>
            <a:r>
              <a:rPr lang="en-US" b="1" dirty="0" err="1"/>
              <a:t>clostridiilor</a:t>
            </a:r>
            <a:r>
              <a:rPr lang="en-US" b="1" dirty="0"/>
              <a:t> </a:t>
            </a:r>
            <a:r>
              <a:rPr lang="en-US" b="1" dirty="0" err="1"/>
              <a:t>pe</a:t>
            </a:r>
            <a:r>
              <a:rPr lang="en-US" b="1" dirty="0"/>
              <a:t> </a:t>
            </a:r>
            <a:r>
              <a:rPr lang="en-US" b="1" dirty="0" err="1"/>
              <a:t>mediul</a:t>
            </a:r>
            <a:r>
              <a:rPr lang="en-US" b="1" dirty="0"/>
              <a:t> cu </a:t>
            </a:r>
            <a:r>
              <a:rPr lang="en-US" b="1" dirty="0" err="1"/>
              <a:t>lapte</a:t>
            </a:r>
            <a:r>
              <a:rPr lang="en-US" b="1" dirty="0"/>
              <a:t> </a:t>
            </a:r>
            <a:r>
              <a:rPr lang="en-US" b="1" dirty="0" err="1"/>
              <a:t>turnesolat</a:t>
            </a:r>
            <a:r>
              <a:rPr lang="en-US" b="1" dirty="0"/>
              <a:t>.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428604"/>
            <a:ext cx="8229600" cy="2065024"/>
          </a:xfrm>
        </p:spPr>
        <p:txBody>
          <a:bodyPr>
            <a:normAutofit fontScale="70000" lnSpcReduction="20000"/>
          </a:bodyPr>
          <a:lstStyle/>
          <a:p>
            <a:r>
              <a:rPr lang="fr-FR" b="1" dirty="0"/>
              <a:t>5. CARACTERE ANTIGENICE</a:t>
            </a:r>
            <a:endParaRPr lang="en-US" dirty="0"/>
          </a:p>
          <a:p>
            <a:r>
              <a:rPr lang="fr-FR" dirty="0" err="1"/>
              <a:t>Clostridiile</a:t>
            </a:r>
            <a:r>
              <a:rPr lang="fr-FR" dirty="0"/>
              <a:t> </a:t>
            </a:r>
            <a:r>
              <a:rPr lang="fr-FR" dirty="0" err="1"/>
              <a:t>conţin</a:t>
            </a:r>
            <a:r>
              <a:rPr lang="fr-FR" dirty="0"/>
              <a:t> </a:t>
            </a:r>
            <a:r>
              <a:rPr lang="fr-FR" dirty="0" err="1"/>
              <a:t>antigene</a:t>
            </a:r>
            <a:r>
              <a:rPr lang="fr-FR" dirty="0"/>
              <a:t> </a:t>
            </a:r>
            <a:r>
              <a:rPr lang="fr-FR" dirty="0" err="1"/>
              <a:t>corpusculare</a:t>
            </a:r>
            <a:r>
              <a:rPr lang="fr-FR" dirty="0"/>
              <a:t> </a:t>
            </a:r>
            <a:r>
              <a:rPr lang="fr-FR" dirty="0" err="1"/>
              <a:t>şi</a:t>
            </a:r>
            <a:r>
              <a:rPr lang="fr-FR" dirty="0"/>
              <a:t> </a:t>
            </a:r>
            <a:r>
              <a:rPr lang="fr-FR" dirty="0" err="1"/>
              <a:t>antigene</a:t>
            </a:r>
            <a:r>
              <a:rPr lang="fr-FR" dirty="0"/>
              <a:t> </a:t>
            </a:r>
            <a:r>
              <a:rPr lang="fr-FR" dirty="0" err="1"/>
              <a:t>solubile</a:t>
            </a:r>
            <a:r>
              <a:rPr lang="fr-FR" dirty="0"/>
              <a:t>.</a:t>
            </a:r>
            <a:endParaRPr lang="en-US" dirty="0"/>
          </a:p>
          <a:p>
            <a:r>
              <a:rPr lang="fr-FR" b="1" dirty="0"/>
              <a:t>- </a:t>
            </a:r>
            <a:r>
              <a:rPr lang="fr-FR" b="1" dirty="0" err="1"/>
              <a:t>Antigenele</a:t>
            </a:r>
            <a:r>
              <a:rPr lang="fr-FR" b="1" dirty="0"/>
              <a:t> </a:t>
            </a:r>
            <a:r>
              <a:rPr lang="fr-FR" b="1" dirty="0" err="1"/>
              <a:t>corpusculare</a:t>
            </a:r>
            <a:r>
              <a:rPr lang="fr-FR" dirty="0"/>
              <a:t> </a:t>
            </a:r>
            <a:r>
              <a:rPr lang="fr-FR" dirty="0" err="1"/>
              <a:t>sunt</a:t>
            </a:r>
            <a:r>
              <a:rPr lang="fr-FR" dirty="0"/>
              <a:t> </a:t>
            </a:r>
            <a:r>
              <a:rPr lang="fr-FR" dirty="0" err="1"/>
              <a:t>reprezentate</a:t>
            </a:r>
            <a:r>
              <a:rPr lang="fr-FR" dirty="0"/>
              <a:t> de </a:t>
            </a:r>
            <a:r>
              <a:rPr lang="fr-FR" b="1" i="1" dirty="0" err="1"/>
              <a:t>antigenul</a:t>
            </a:r>
            <a:r>
              <a:rPr lang="fr-FR" b="1" i="1" dirty="0"/>
              <a:t> </a:t>
            </a:r>
            <a:r>
              <a:rPr lang="fr-FR" b="1" i="1" dirty="0" err="1"/>
              <a:t>somatic</a:t>
            </a:r>
            <a:r>
              <a:rPr lang="fr-FR" b="1" i="1" dirty="0"/>
              <a:t> “O”</a:t>
            </a:r>
            <a:r>
              <a:rPr lang="fr-FR" dirty="0"/>
              <a:t>, </a:t>
            </a:r>
            <a:r>
              <a:rPr lang="fr-FR" dirty="0" err="1"/>
              <a:t>termostabil</a:t>
            </a:r>
            <a:r>
              <a:rPr lang="fr-FR" dirty="0"/>
              <a:t> </a:t>
            </a:r>
            <a:r>
              <a:rPr lang="fr-FR" dirty="0" err="1"/>
              <a:t>şi</a:t>
            </a:r>
            <a:r>
              <a:rPr lang="fr-FR" dirty="0"/>
              <a:t>, </a:t>
            </a:r>
            <a:r>
              <a:rPr lang="fr-FR" dirty="0" err="1"/>
              <a:t>în</a:t>
            </a:r>
            <a:r>
              <a:rPr lang="fr-FR" dirty="0"/>
              <a:t> </a:t>
            </a:r>
            <a:r>
              <a:rPr lang="fr-FR" dirty="0" err="1"/>
              <a:t>cazul</a:t>
            </a:r>
            <a:r>
              <a:rPr lang="fr-FR" dirty="0"/>
              <a:t> </a:t>
            </a:r>
            <a:r>
              <a:rPr lang="fr-FR" dirty="0" err="1"/>
              <a:t>speciilor</a:t>
            </a:r>
            <a:r>
              <a:rPr lang="fr-FR" dirty="0"/>
              <a:t> mobile (</a:t>
            </a:r>
            <a:r>
              <a:rPr lang="fr-FR" dirty="0" err="1"/>
              <a:t>ciliate</a:t>
            </a:r>
            <a:r>
              <a:rPr lang="fr-FR" dirty="0"/>
              <a:t>), de </a:t>
            </a:r>
            <a:r>
              <a:rPr lang="fr-FR" dirty="0" err="1"/>
              <a:t>către</a:t>
            </a:r>
            <a:r>
              <a:rPr lang="fr-FR" dirty="0"/>
              <a:t> </a:t>
            </a:r>
            <a:r>
              <a:rPr lang="fr-FR" b="1" i="1" dirty="0" err="1"/>
              <a:t>antigenul</a:t>
            </a:r>
            <a:r>
              <a:rPr lang="fr-FR" b="1" i="1" dirty="0"/>
              <a:t> </a:t>
            </a:r>
            <a:r>
              <a:rPr lang="fr-FR" b="1" i="1" dirty="0" err="1"/>
              <a:t>flagelor</a:t>
            </a:r>
            <a:r>
              <a:rPr lang="fr-FR" b="1" i="1" dirty="0"/>
              <a:t> “H”</a:t>
            </a:r>
            <a:r>
              <a:rPr lang="fr-FR" dirty="0"/>
              <a:t>, </a:t>
            </a:r>
            <a:r>
              <a:rPr lang="fr-FR" dirty="0" err="1"/>
              <a:t>termolabil</a:t>
            </a:r>
            <a:r>
              <a:rPr lang="fr-FR" dirty="0"/>
              <a:t>.</a:t>
            </a:r>
            <a:endParaRPr lang="en-US" dirty="0"/>
          </a:p>
          <a:p>
            <a:r>
              <a:rPr lang="fr-FR" b="1" dirty="0"/>
              <a:t>- </a:t>
            </a:r>
            <a:r>
              <a:rPr lang="fr-FR" b="1" dirty="0" err="1"/>
              <a:t>Antigenele</a:t>
            </a:r>
            <a:r>
              <a:rPr lang="fr-FR" b="1" dirty="0"/>
              <a:t> </a:t>
            </a:r>
            <a:r>
              <a:rPr lang="fr-FR" b="1" dirty="0" err="1"/>
              <a:t>solubile</a:t>
            </a:r>
            <a:r>
              <a:rPr lang="fr-FR" dirty="0"/>
              <a:t>, </a:t>
            </a:r>
            <a:r>
              <a:rPr lang="fr-FR" dirty="0" err="1"/>
              <a:t>reprezentate</a:t>
            </a:r>
            <a:r>
              <a:rPr lang="fr-FR" dirty="0"/>
              <a:t> de </a:t>
            </a:r>
            <a:r>
              <a:rPr lang="fr-FR" b="1" i="1" dirty="0" err="1"/>
              <a:t>exotoxinele</a:t>
            </a:r>
            <a:r>
              <a:rPr lang="fr-FR" b="1" i="1" dirty="0"/>
              <a:t> </a:t>
            </a:r>
            <a:r>
              <a:rPr lang="fr-FR" b="1" i="1" dirty="0" err="1"/>
              <a:t>clostridiene</a:t>
            </a:r>
            <a:r>
              <a:rPr lang="fr-FR" dirty="0"/>
              <a:t> </a:t>
            </a:r>
            <a:r>
              <a:rPr lang="fr-FR" dirty="0" err="1"/>
              <a:t>sunt</a:t>
            </a:r>
            <a:r>
              <a:rPr lang="fr-FR" dirty="0"/>
              <a:t> </a:t>
            </a:r>
            <a:r>
              <a:rPr lang="fr-FR" dirty="0" err="1"/>
              <a:t>imunogene</a:t>
            </a:r>
            <a:r>
              <a:rPr lang="fr-FR" dirty="0"/>
              <a:t> </a:t>
            </a:r>
            <a:r>
              <a:rPr lang="fr-FR" dirty="0" err="1"/>
              <a:t>foarte</a:t>
            </a:r>
            <a:r>
              <a:rPr lang="fr-FR" dirty="0"/>
              <a:t> </a:t>
            </a:r>
            <a:r>
              <a:rPr lang="fr-FR" dirty="0" err="1"/>
              <a:t>puternice</a:t>
            </a:r>
            <a:r>
              <a:rPr lang="fr-FR" dirty="0"/>
              <a:t> (</a:t>
            </a:r>
            <a:r>
              <a:rPr lang="fr-FR" dirty="0" err="1"/>
              <a:t>toxina</a:t>
            </a:r>
            <a:r>
              <a:rPr lang="fr-FR" dirty="0"/>
              <a:t> </a:t>
            </a:r>
            <a:r>
              <a:rPr lang="fr-FR" dirty="0" err="1"/>
              <a:t>tetanică</a:t>
            </a:r>
            <a:r>
              <a:rPr lang="fr-FR" dirty="0"/>
              <a:t>, </a:t>
            </a:r>
            <a:r>
              <a:rPr lang="fr-FR" dirty="0" err="1"/>
              <a:t>toxina</a:t>
            </a:r>
            <a:r>
              <a:rPr lang="fr-FR" dirty="0"/>
              <a:t> </a:t>
            </a:r>
            <a:r>
              <a:rPr lang="fr-FR" dirty="0" err="1"/>
              <a:t>botulinică</a:t>
            </a:r>
            <a:r>
              <a:rPr lang="fr-FR" dirty="0"/>
              <a:t>, </a:t>
            </a:r>
            <a:r>
              <a:rPr lang="fr-FR" dirty="0" err="1"/>
              <a:t>toxinele</a:t>
            </a:r>
            <a:r>
              <a:rPr lang="fr-FR" dirty="0"/>
              <a:t> </a:t>
            </a:r>
            <a:r>
              <a:rPr lang="fr-FR" dirty="0" err="1"/>
              <a:t>clostridiilor</a:t>
            </a:r>
            <a:r>
              <a:rPr lang="fr-FR" dirty="0"/>
              <a:t> </a:t>
            </a:r>
            <a:r>
              <a:rPr lang="fr-FR" dirty="0" err="1"/>
              <a:t>gangrenei</a:t>
            </a:r>
            <a:r>
              <a:rPr lang="fr-FR" dirty="0"/>
              <a:t> </a:t>
            </a:r>
            <a:r>
              <a:rPr lang="fr-FR" dirty="0" err="1"/>
              <a:t>gazoase</a:t>
            </a:r>
            <a:r>
              <a:rPr lang="fr-FR" dirty="0"/>
              <a:t>, </a:t>
            </a:r>
            <a:r>
              <a:rPr lang="fr-FR" dirty="0" err="1"/>
              <a:t>în</a:t>
            </a:r>
            <a:r>
              <a:rPr lang="fr-FR" dirty="0"/>
              <a:t> </a:t>
            </a:r>
            <a:r>
              <a:rPr lang="fr-FR" dirty="0" err="1"/>
              <a:t>special</a:t>
            </a:r>
            <a:r>
              <a:rPr lang="fr-FR" dirty="0"/>
              <a:t> alfa-</a:t>
            </a:r>
            <a:r>
              <a:rPr lang="fr-FR" dirty="0" err="1"/>
              <a:t>toxina</a:t>
            </a:r>
            <a:r>
              <a:rPr lang="fr-FR" dirty="0"/>
              <a:t> </a:t>
            </a:r>
            <a:r>
              <a:rPr lang="fr-FR" dirty="0" err="1"/>
              <a:t>Cl.perfrigens</a:t>
            </a:r>
            <a:r>
              <a:rPr lang="fr-FR" dirty="0"/>
              <a:t>).</a:t>
            </a:r>
            <a:endParaRPr lang="en-US" dirty="0"/>
          </a:p>
          <a:p>
            <a:endParaRPr lang="en-US" dirty="0"/>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6625" name="Object 1"/>
          <p:cNvGraphicFramePr>
            <a:graphicFrameLocks noChangeAspect="1"/>
          </p:cNvGraphicFramePr>
          <p:nvPr/>
        </p:nvGraphicFramePr>
        <p:xfrm>
          <a:off x="857224" y="2643182"/>
          <a:ext cx="4095963" cy="3929090"/>
        </p:xfrm>
        <a:graphic>
          <a:graphicData uri="http://schemas.openxmlformats.org/presentationml/2006/ole">
            <mc:AlternateContent xmlns:mc="http://schemas.openxmlformats.org/markup-compatibility/2006">
              <mc:Choice xmlns:v="urn:schemas-microsoft-com:vml" Requires="v">
                <p:oleObj r:id="rId2" imgW="6219396" imgH="5953956" progId="">
                  <p:embed/>
                </p:oleObj>
              </mc:Choice>
              <mc:Fallback>
                <p:oleObj r:id="rId2" imgW="6219396" imgH="5953956" progId="">
                  <p:embed/>
                  <p:pic>
                    <p:nvPicPr>
                      <p:cNvPr id="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643182"/>
                        <a:ext cx="4095963" cy="39290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5357818" y="3929066"/>
            <a:ext cx="3143272" cy="923330"/>
          </a:xfrm>
          <a:prstGeom prst="rect">
            <a:avLst/>
          </a:prstGeom>
          <a:noFill/>
        </p:spPr>
        <p:txBody>
          <a:bodyPr wrap="square" rtlCol="0">
            <a:spAutoFit/>
          </a:bodyPr>
          <a:lstStyle/>
          <a:p>
            <a:r>
              <a:rPr lang="ro-RO" dirty="0"/>
              <a:t>Figura </a:t>
            </a:r>
            <a:r>
              <a:rPr lang="en-US" dirty="0"/>
              <a:t>8</a:t>
            </a:r>
            <a:r>
              <a:rPr lang="ro-RO" dirty="0"/>
              <a:t>: Reacţia de seroneutralizare - Cl. tetani. </a:t>
            </a:r>
            <a:endParaRPr lang="en-US" dirty="0"/>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000108"/>
            <a:ext cx="8229600" cy="5467368"/>
          </a:xfrm>
        </p:spPr>
        <p:txBody>
          <a:bodyPr>
            <a:normAutofit fontScale="70000" lnSpcReduction="20000"/>
          </a:bodyPr>
          <a:lstStyle/>
          <a:p>
            <a:r>
              <a:rPr lang="fr-FR" b="1" dirty="0"/>
              <a:t>6. CARACTERE DE PATOGENITATE</a:t>
            </a:r>
            <a:endParaRPr lang="en-US" dirty="0"/>
          </a:p>
          <a:p>
            <a:r>
              <a:rPr lang="fr-FR" dirty="0" err="1"/>
              <a:t>Majoritatea</a:t>
            </a:r>
            <a:r>
              <a:rPr lang="fr-FR" dirty="0"/>
              <a:t> </a:t>
            </a:r>
            <a:r>
              <a:rPr lang="fr-FR" dirty="0" err="1"/>
              <a:t>clostridiilor</a:t>
            </a:r>
            <a:r>
              <a:rPr lang="fr-FR" dirty="0"/>
              <a:t> </a:t>
            </a:r>
            <a:r>
              <a:rPr lang="fr-FR" dirty="0" err="1"/>
              <a:t>recunosc</a:t>
            </a:r>
            <a:r>
              <a:rPr lang="fr-FR" dirty="0"/>
              <a:t> ca </a:t>
            </a:r>
            <a:r>
              <a:rPr lang="fr-FR" dirty="0" err="1"/>
              <a:t>mijloc</a:t>
            </a:r>
            <a:r>
              <a:rPr lang="fr-FR" dirty="0"/>
              <a:t> principal de </a:t>
            </a:r>
            <a:r>
              <a:rPr lang="fr-FR" dirty="0" err="1"/>
              <a:t>patogenitate</a:t>
            </a:r>
            <a:r>
              <a:rPr lang="fr-FR" dirty="0"/>
              <a:t> </a:t>
            </a:r>
            <a:r>
              <a:rPr lang="fr-FR" b="1" i="1" dirty="0" err="1"/>
              <a:t>elaborarea</a:t>
            </a:r>
            <a:r>
              <a:rPr lang="fr-FR" b="1" i="1" dirty="0"/>
              <a:t> de </a:t>
            </a:r>
            <a:r>
              <a:rPr lang="fr-FR" b="1" i="1" dirty="0" err="1"/>
              <a:t>exotoxină</a:t>
            </a:r>
            <a:r>
              <a:rPr lang="fr-FR" dirty="0"/>
              <a:t>, </a:t>
            </a:r>
            <a:r>
              <a:rPr lang="fr-FR" dirty="0" err="1"/>
              <a:t>cu</a:t>
            </a:r>
            <a:r>
              <a:rPr lang="fr-FR" dirty="0"/>
              <a:t> </a:t>
            </a:r>
            <a:r>
              <a:rPr lang="fr-FR" dirty="0" err="1"/>
              <a:t>efecte</a:t>
            </a:r>
            <a:r>
              <a:rPr lang="fr-FR" dirty="0"/>
              <a:t> </a:t>
            </a:r>
            <a:r>
              <a:rPr lang="fr-FR" dirty="0" err="1"/>
              <a:t>specifice</a:t>
            </a:r>
            <a:r>
              <a:rPr lang="fr-FR" dirty="0"/>
              <a:t> (</a:t>
            </a:r>
            <a:r>
              <a:rPr lang="fr-FR" dirty="0" err="1"/>
              <a:t>proteine</a:t>
            </a:r>
            <a:r>
              <a:rPr lang="fr-FR" dirty="0"/>
              <a:t> simple, </a:t>
            </a:r>
            <a:r>
              <a:rPr lang="fr-FR" dirty="0" err="1"/>
              <a:t>termolabile</a:t>
            </a:r>
            <a:r>
              <a:rPr lang="fr-FR" dirty="0"/>
              <a:t>, </a:t>
            </a:r>
            <a:r>
              <a:rPr lang="fr-FR" dirty="0" err="1"/>
              <a:t>puternic</a:t>
            </a:r>
            <a:r>
              <a:rPr lang="fr-FR" dirty="0"/>
              <a:t> </a:t>
            </a:r>
            <a:r>
              <a:rPr lang="fr-FR" dirty="0" err="1"/>
              <a:t>imunogene</a:t>
            </a:r>
            <a:r>
              <a:rPr lang="fr-FR" dirty="0"/>
              <a:t>). </a:t>
            </a:r>
            <a:r>
              <a:rPr lang="fr-FR" dirty="0" err="1"/>
              <a:t>Exemplu</a:t>
            </a:r>
            <a:r>
              <a:rPr lang="fr-FR" dirty="0"/>
              <a:t>: </a:t>
            </a:r>
            <a:r>
              <a:rPr lang="fr-FR" dirty="0" err="1"/>
              <a:t>toxina</a:t>
            </a:r>
            <a:r>
              <a:rPr lang="fr-FR" dirty="0"/>
              <a:t> </a:t>
            </a:r>
            <a:r>
              <a:rPr lang="fr-FR" dirty="0" err="1"/>
              <a:t>tetanică</a:t>
            </a:r>
            <a:r>
              <a:rPr lang="fr-FR" dirty="0"/>
              <a:t>, </a:t>
            </a:r>
            <a:r>
              <a:rPr lang="fr-FR" dirty="0" err="1"/>
              <a:t>toxina</a:t>
            </a:r>
            <a:r>
              <a:rPr lang="fr-FR" dirty="0"/>
              <a:t> </a:t>
            </a:r>
            <a:r>
              <a:rPr lang="fr-FR" dirty="0" err="1"/>
              <a:t>botulinică</a:t>
            </a:r>
            <a:r>
              <a:rPr lang="fr-FR" dirty="0"/>
              <a:t>, </a:t>
            </a:r>
            <a:r>
              <a:rPr lang="fr-FR" dirty="0" err="1"/>
              <a:t>toxinele</a:t>
            </a:r>
            <a:r>
              <a:rPr lang="fr-FR" dirty="0"/>
              <a:t> </a:t>
            </a:r>
            <a:r>
              <a:rPr lang="fr-FR" dirty="0" err="1"/>
              <a:t>clostridiilor</a:t>
            </a:r>
            <a:r>
              <a:rPr lang="fr-FR" dirty="0"/>
              <a:t> </a:t>
            </a:r>
            <a:r>
              <a:rPr lang="fr-FR" dirty="0" err="1"/>
              <a:t>gangrenei</a:t>
            </a:r>
            <a:r>
              <a:rPr lang="fr-FR" dirty="0"/>
              <a:t> </a:t>
            </a:r>
            <a:r>
              <a:rPr lang="fr-FR" dirty="0" err="1"/>
              <a:t>gazoase</a:t>
            </a:r>
            <a:r>
              <a:rPr lang="fr-FR" dirty="0"/>
              <a:t>.</a:t>
            </a:r>
            <a:endParaRPr lang="en-US" dirty="0"/>
          </a:p>
          <a:p>
            <a:r>
              <a:rPr lang="fr-FR" dirty="0" err="1"/>
              <a:t>Specia</a:t>
            </a:r>
            <a:r>
              <a:rPr lang="fr-FR" dirty="0"/>
              <a:t> </a:t>
            </a:r>
            <a:r>
              <a:rPr lang="fr-FR" b="1" i="1" dirty="0" err="1"/>
              <a:t>Clostridium</a:t>
            </a:r>
            <a:r>
              <a:rPr lang="fr-FR" b="1" i="1" dirty="0"/>
              <a:t> perfringens</a:t>
            </a:r>
            <a:r>
              <a:rPr lang="fr-FR" dirty="0"/>
              <a:t>, </a:t>
            </a:r>
            <a:r>
              <a:rPr lang="fr-FR" dirty="0" err="1"/>
              <a:t>în</a:t>
            </a:r>
            <a:r>
              <a:rPr lang="fr-FR" dirty="0"/>
              <a:t> </a:t>
            </a:r>
            <a:r>
              <a:rPr lang="fr-FR" dirty="0" err="1"/>
              <a:t>anumite</a:t>
            </a:r>
            <a:r>
              <a:rPr lang="fr-FR" dirty="0"/>
              <a:t> </a:t>
            </a:r>
            <a:r>
              <a:rPr lang="fr-FR" dirty="0" err="1"/>
              <a:t>condiţii</a:t>
            </a:r>
            <a:r>
              <a:rPr lang="fr-FR" dirty="0"/>
              <a:t>, </a:t>
            </a:r>
            <a:r>
              <a:rPr lang="fr-FR" dirty="0" err="1"/>
              <a:t>poate</a:t>
            </a:r>
            <a:r>
              <a:rPr lang="fr-FR" dirty="0"/>
              <a:t> </a:t>
            </a:r>
            <a:r>
              <a:rPr lang="fr-FR" dirty="0" err="1"/>
              <a:t>avea</a:t>
            </a:r>
            <a:r>
              <a:rPr lang="fr-FR" dirty="0"/>
              <a:t> </a:t>
            </a:r>
            <a:r>
              <a:rPr lang="fr-FR" dirty="0" err="1"/>
              <a:t>şi</a:t>
            </a:r>
            <a:r>
              <a:rPr lang="fr-FR" dirty="0"/>
              <a:t> </a:t>
            </a:r>
            <a:r>
              <a:rPr lang="fr-FR" b="1" i="1" dirty="0" err="1"/>
              <a:t>tendinţa</a:t>
            </a:r>
            <a:r>
              <a:rPr lang="fr-FR" b="1" i="1" dirty="0"/>
              <a:t> de </a:t>
            </a:r>
            <a:r>
              <a:rPr lang="fr-FR" b="1" i="1" dirty="0" err="1"/>
              <a:t>invadare</a:t>
            </a:r>
            <a:r>
              <a:rPr lang="fr-FR" b="1" i="1" dirty="0"/>
              <a:t> </a:t>
            </a:r>
            <a:r>
              <a:rPr lang="fr-FR" b="1" i="1" dirty="0" err="1"/>
              <a:t>dincolo</a:t>
            </a:r>
            <a:r>
              <a:rPr lang="fr-FR" b="1" i="1" dirty="0"/>
              <a:t> de </a:t>
            </a:r>
            <a:r>
              <a:rPr lang="fr-FR" b="1" i="1" dirty="0" err="1"/>
              <a:t>poarta</a:t>
            </a:r>
            <a:r>
              <a:rPr lang="fr-FR" b="1" i="1" dirty="0"/>
              <a:t> de </a:t>
            </a:r>
            <a:r>
              <a:rPr lang="fr-FR" b="1" i="1" dirty="0" err="1"/>
              <a:t>intrare</a:t>
            </a:r>
            <a:r>
              <a:rPr lang="fr-FR" dirty="0"/>
              <a:t> (</a:t>
            </a:r>
            <a:r>
              <a:rPr lang="fr-FR" dirty="0" err="1"/>
              <a:t>acţionează</a:t>
            </a:r>
            <a:r>
              <a:rPr lang="fr-FR" dirty="0"/>
              <a:t> </a:t>
            </a:r>
            <a:r>
              <a:rPr lang="fr-FR" dirty="0" err="1"/>
              <a:t>prin</a:t>
            </a:r>
            <a:r>
              <a:rPr lang="fr-FR" dirty="0"/>
              <a:t> </a:t>
            </a:r>
            <a:r>
              <a:rPr lang="fr-FR" dirty="0" err="1"/>
              <a:t>factori</a:t>
            </a:r>
            <a:r>
              <a:rPr lang="fr-FR" dirty="0"/>
              <a:t> de </a:t>
            </a:r>
            <a:r>
              <a:rPr lang="fr-FR" dirty="0" err="1"/>
              <a:t>virulenţă</a:t>
            </a:r>
            <a:r>
              <a:rPr lang="fr-FR" dirty="0"/>
              <a:t>, </a:t>
            </a:r>
            <a:r>
              <a:rPr lang="fr-FR" dirty="0" err="1"/>
              <a:t>în</a:t>
            </a:r>
            <a:r>
              <a:rPr lang="fr-FR" dirty="0"/>
              <a:t> </a:t>
            </a:r>
            <a:r>
              <a:rPr lang="fr-FR" dirty="0" err="1"/>
              <a:t>special</a:t>
            </a:r>
            <a:r>
              <a:rPr lang="fr-FR" dirty="0"/>
              <a:t> </a:t>
            </a:r>
            <a:r>
              <a:rPr lang="fr-FR" dirty="0" err="1"/>
              <a:t>prin</a:t>
            </a:r>
            <a:r>
              <a:rPr lang="fr-FR" dirty="0"/>
              <a:t> </a:t>
            </a:r>
            <a:r>
              <a:rPr lang="fr-FR" i="1" dirty="0" err="1"/>
              <a:t>capsulă</a:t>
            </a:r>
            <a:r>
              <a:rPr lang="fr-FR" dirty="0"/>
              <a:t>).</a:t>
            </a:r>
            <a:endParaRPr lang="en-US" dirty="0"/>
          </a:p>
          <a:p>
            <a:pPr>
              <a:buNone/>
            </a:pPr>
            <a:endParaRPr lang="en-US" dirty="0"/>
          </a:p>
          <a:p>
            <a:r>
              <a:rPr lang="fr-FR" b="1" dirty="0"/>
              <a:t>7. REZISTENŢA. SENSIBILITATE. </a:t>
            </a:r>
            <a:r>
              <a:rPr lang="en-US" b="1" dirty="0"/>
              <a:t>VARIABILITATE GENETICĂ</a:t>
            </a:r>
            <a:endParaRPr lang="en-US" dirty="0"/>
          </a:p>
          <a:p>
            <a:r>
              <a:rPr lang="en-US" dirty="0" err="1"/>
              <a:t>Clostridiile</a:t>
            </a:r>
            <a:r>
              <a:rPr lang="en-US" dirty="0"/>
              <a:t> </a:t>
            </a:r>
            <a:r>
              <a:rPr lang="en-US" dirty="0" err="1"/>
              <a:t>în</a:t>
            </a:r>
            <a:r>
              <a:rPr lang="en-US" dirty="0"/>
              <a:t> </a:t>
            </a:r>
            <a:r>
              <a:rPr lang="en-US" dirty="0" err="1"/>
              <a:t>formă</a:t>
            </a:r>
            <a:r>
              <a:rPr lang="en-US" dirty="0"/>
              <a:t> </a:t>
            </a:r>
            <a:r>
              <a:rPr lang="en-US" dirty="0" err="1"/>
              <a:t>sporulată</a:t>
            </a:r>
            <a:r>
              <a:rPr lang="en-US" dirty="0"/>
              <a:t> </a:t>
            </a:r>
            <a:r>
              <a:rPr lang="en-US" b="1" i="1" dirty="0" err="1"/>
              <a:t>rezistă</a:t>
            </a:r>
            <a:r>
              <a:rPr lang="en-US" b="1" i="1" dirty="0"/>
              <a:t> </a:t>
            </a:r>
            <a:r>
              <a:rPr lang="en-US" b="1" i="1" dirty="0" err="1"/>
              <a:t>foarte</a:t>
            </a:r>
            <a:r>
              <a:rPr lang="en-US" b="1" i="1" dirty="0"/>
              <a:t> </a:t>
            </a:r>
            <a:r>
              <a:rPr lang="en-US" b="1" i="1" dirty="0" err="1"/>
              <a:t>mult</a:t>
            </a:r>
            <a:r>
              <a:rPr lang="en-US" b="1" i="1" dirty="0"/>
              <a:t> </a:t>
            </a:r>
            <a:r>
              <a:rPr lang="en-US" b="1" i="1" dirty="0" err="1"/>
              <a:t>în</a:t>
            </a:r>
            <a:r>
              <a:rPr lang="en-US" b="1" i="1" dirty="0"/>
              <a:t> </a:t>
            </a:r>
            <a:r>
              <a:rPr lang="en-US" b="1" i="1" dirty="0" err="1"/>
              <a:t>mediul</a:t>
            </a:r>
            <a:r>
              <a:rPr lang="en-US" b="1" i="1" dirty="0"/>
              <a:t> extern</a:t>
            </a:r>
            <a:r>
              <a:rPr lang="en-US" dirty="0"/>
              <a:t> (</a:t>
            </a:r>
            <a:r>
              <a:rPr lang="en-US" dirty="0" err="1"/>
              <a:t>pământ</a:t>
            </a:r>
            <a:r>
              <a:rPr lang="en-US" dirty="0"/>
              <a:t>, </a:t>
            </a:r>
            <a:r>
              <a:rPr lang="en-US" dirty="0" err="1"/>
              <a:t>obiecte</a:t>
            </a:r>
            <a:r>
              <a:rPr lang="en-US" dirty="0"/>
              <a:t> </a:t>
            </a:r>
            <a:r>
              <a:rPr lang="en-US" dirty="0" err="1"/>
              <a:t>ruginite</a:t>
            </a:r>
            <a:r>
              <a:rPr lang="en-US" dirty="0"/>
              <a:t>).</a:t>
            </a:r>
          </a:p>
          <a:p>
            <a:r>
              <a:rPr lang="fr-FR" dirty="0" err="1"/>
              <a:t>Toate</a:t>
            </a:r>
            <a:r>
              <a:rPr lang="fr-FR" dirty="0"/>
              <a:t> </a:t>
            </a:r>
            <a:r>
              <a:rPr lang="fr-FR" dirty="0" err="1"/>
              <a:t>clostridiile</a:t>
            </a:r>
            <a:r>
              <a:rPr lang="fr-FR" dirty="0"/>
              <a:t> </a:t>
            </a:r>
            <a:r>
              <a:rPr lang="fr-FR" dirty="0" err="1"/>
              <a:t>sunt</a:t>
            </a:r>
            <a:r>
              <a:rPr lang="fr-FR" dirty="0"/>
              <a:t> </a:t>
            </a:r>
            <a:r>
              <a:rPr lang="fr-FR" b="1" i="1" dirty="0" err="1"/>
              <a:t>sensibile</a:t>
            </a:r>
            <a:r>
              <a:rPr lang="fr-FR" b="1" i="1" dirty="0"/>
              <a:t> la </a:t>
            </a:r>
            <a:r>
              <a:rPr lang="fr-FR" b="1" i="1" dirty="0" err="1"/>
              <a:t>chimioterapice</a:t>
            </a:r>
            <a:r>
              <a:rPr lang="fr-FR" dirty="0"/>
              <a:t>, </a:t>
            </a:r>
            <a:r>
              <a:rPr lang="fr-FR" dirty="0" err="1"/>
              <a:t>în</a:t>
            </a:r>
            <a:r>
              <a:rPr lang="fr-FR" dirty="0"/>
              <a:t> </a:t>
            </a:r>
            <a:r>
              <a:rPr lang="fr-FR" dirty="0" err="1"/>
              <a:t>special</a:t>
            </a:r>
            <a:r>
              <a:rPr lang="fr-FR" dirty="0"/>
              <a:t> la </a:t>
            </a:r>
            <a:r>
              <a:rPr lang="fr-FR" b="1" i="1" dirty="0" err="1"/>
              <a:t>penicilina</a:t>
            </a:r>
            <a:r>
              <a:rPr lang="fr-FR" dirty="0"/>
              <a:t>. S-au </a:t>
            </a:r>
            <a:r>
              <a:rPr lang="fr-FR" dirty="0" err="1"/>
              <a:t>obţinut</a:t>
            </a:r>
            <a:r>
              <a:rPr lang="fr-FR" dirty="0"/>
              <a:t> variante </a:t>
            </a:r>
            <a:r>
              <a:rPr lang="fr-FR" dirty="0" err="1"/>
              <a:t>netoxigene</a:t>
            </a:r>
            <a:r>
              <a:rPr lang="fr-FR" dirty="0"/>
              <a:t> (</a:t>
            </a:r>
            <a:r>
              <a:rPr lang="fr-FR" dirty="0" err="1"/>
              <a:t>selecţie</a:t>
            </a:r>
            <a:r>
              <a:rPr lang="fr-FR" dirty="0"/>
              <a:t> de mutante) </a:t>
            </a:r>
            <a:r>
              <a:rPr lang="fr-FR" dirty="0" err="1"/>
              <a:t>din</a:t>
            </a:r>
            <a:r>
              <a:rPr lang="fr-FR" dirty="0"/>
              <a:t> Cl. </a:t>
            </a:r>
            <a:r>
              <a:rPr lang="fr-FR" dirty="0" err="1"/>
              <a:t>tetani</a:t>
            </a:r>
            <a:r>
              <a:rPr lang="fr-FR" dirty="0"/>
              <a:t>, </a:t>
            </a:r>
            <a:r>
              <a:rPr lang="fr-FR" dirty="0" err="1"/>
              <a:t>precum</a:t>
            </a:r>
            <a:r>
              <a:rPr lang="fr-FR" dirty="0"/>
              <a:t> </a:t>
            </a:r>
            <a:r>
              <a:rPr lang="fr-FR" dirty="0" err="1"/>
              <a:t>şi</a:t>
            </a:r>
            <a:r>
              <a:rPr lang="fr-FR" dirty="0"/>
              <a:t> </a:t>
            </a:r>
            <a:r>
              <a:rPr lang="fr-FR" dirty="0" err="1"/>
              <a:t>din</a:t>
            </a:r>
            <a:r>
              <a:rPr lang="fr-FR" dirty="0"/>
              <a:t> </a:t>
            </a:r>
            <a:r>
              <a:rPr lang="fr-FR" dirty="0" err="1"/>
              <a:t>unele</a:t>
            </a:r>
            <a:r>
              <a:rPr lang="fr-FR" dirty="0"/>
              <a:t> </a:t>
            </a:r>
            <a:r>
              <a:rPr lang="fr-FR" dirty="0" err="1"/>
              <a:t>specii</a:t>
            </a:r>
            <a:r>
              <a:rPr lang="fr-FR" dirty="0"/>
              <a:t> de </a:t>
            </a:r>
            <a:r>
              <a:rPr lang="fr-FR" dirty="0" err="1"/>
              <a:t>Clostridii</a:t>
            </a:r>
            <a:r>
              <a:rPr lang="fr-FR" dirty="0"/>
              <a:t> ale </a:t>
            </a:r>
            <a:r>
              <a:rPr lang="fr-FR" dirty="0" err="1"/>
              <a:t>gangrenei</a:t>
            </a:r>
            <a:r>
              <a:rPr lang="fr-FR" dirty="0"/>
              <a:t> </a:t>
            </a:r>
            <a:r>
              <a:rPr lang="fr-FR" dirty="0" err="1"/>
              <a:t>gazoase</a:t>
            </a:r>
            <a:r>
              <a:rPr lang="fr-FR" dirty="0"/>
              <a:t>.</a:t>
            </a:r>
            <a:endParaRPr lang="en-US" dirty="0"/>
          </a:p>
          <a:p>
            <a:pPr>
              <a:buNone/>
            </a:pPr>
            <a:endParaRPr lang="en-US" dirty="0"/>
          </a:p>
          <a:p>
            <a:r>
              <a:rPr lang="fr-FR" b="1" dirty="0"/>
              <a:t>8. BOALA LA OM</a:t>
            </a:r>
            <a:endParaRPr lang="en-US" dirty="0"/>
          </a:p>
          <a:p>
            <a:r>
              <a:rPr lang="fr-FR" dirty="0" err="1"/>
              <a:t>Clostridiile</a:t>
            </a:r>
            <a:r>
              <a:rPr lang="fr-FR" dirty="0"/>
              <a:t> </a:t>
            </a:r>
            <a:r>
              <a:rPr lang="fr-FR" dirty="0" err="1"/>
              <a:t>determină</a:t>
            </a:r>
            <a:r>
              <a:rPr lang="fr-FR" dirty="0"/>
              <a:t> la om </a:t>
            </a:r>
            <a:r>
              <a:rPr lang="fr-FR" dirty="0" err="1"/>
              <a:t>trei</a:t>
            </a:r>
            <a:r>
              <a:rPr lang="fr-FR" dirty="0"/>
              <a:t> </a:t>
            </a:r>
            <a:r>
              <a:rPr lang="fr-FR" dirty="0" err="1"/>
              <a:t>categorii</a:t>
            </a:r>
            <a:r>
              <a:rPr lang="fr-FR" dirty="0"/>
              <a:t> de </a:t>
            </a:r>
            <a:r>
              <a:rPr lang="fr-FR" dirty="0" err="1"/>
              <a:t>afecţiuni</a:t>
            </a:r>
            <a:r>
              <a:rPr lang="fr-FR" dirty="0"/>
              <a:t>: </a:t>
            </a:r>
            <a:r>
              <a:rPr lang="fr-FR" dirty="0" err="1"/>
              <a:t>tetanosul</a:t>
            </a:r>
            <a:r>
              <a:rPr lang="fr-FR" dirty="0"/>
              <a:t>, gangrena </a:t>
            </a:r>
            <a:r>
              <a:rPr lang="fr-FR" dirty="0" err="1"/>
              <a:t>gazoasă</a:t>
            </a:r>
            <a:r>
              <a:rPr lang="fr-FR" dirty="0"/>
              <a:t>, </a:t>
            </a:r>
            <a:r>
              <a:rPr lang="fr-FR" dirty="0" err="1"/>
              <a:t>enterita</a:t>
            </a:r>
            <a:r>
              <a:rPr lang="fr-FR" dirty="0"/>
              <a:t>. </a:t>
            </a:r>
            <a:endParaRPr lang="en-US" dirty="0"/>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8670"/>
            <a:ext cx="8229600" cy="5395930"/>
          </a:xfrm>
        </p:spPr>
        <p:txBody>
          <a:bodyPr>
            <a:normAutofit fontScale="77500" lnSpcReduction="20000"/>
          </a:bodyPr>
          <a:lstStyle/>
          <a:p>
            <a:pPr algn="ctr">
              <a:buNone/>
            </a:pPr>
            <a:r>
              <a:rPr lang="fr-FR" b="1" dirty="0"/>
              <a:t>TETANOSUL</a:t>
            </a:r>
          </a:p>
          <a:p>
            <a:pPr>
              <a:buNone/>
            </a:pPr>
            <a:endParaRPr lang="en-US" dirty="0"/>
          </a:p>
          <a:p>
            <a:r>
              <a:rPr lang="fr-FR" b="1" dirty="0"/>
              <a:t>BOALA LA OM</a:t>
            </a:r>
            <a:endParaRPr lang="en-US" dirty="0"/>
          </a:p>
          <a:p>
            <a:r>
              <a:rPr lang="fr-FR" b="1" dirty="0"/>
              <a:t>1. Habitat</a:t>
            </a:r>
            <a:endParaRPr lang="en-US" dirty="0"/>
          </a:p>
          <a:p>
            <a:r>
              <a:rPr lang="fr-FR" b="1" dirty="0" err="1"/>
              <a:t>Clostridium</a:t>
            </a:r>
            <a:r>
              <a:rPr lang="fr-FR" b="1" dirty="0"/>
              <a:t> </a:t>
            </a:r>
            <a:r>
              <a:rPr lang="fr-FR" b="1" dirty="0" err="1"/>
              <a:t>tetani</a:t>
            </a:r>
            <a:r>
              <a:rPr lang="fr-FR" dirty="0"/>
              <a:t> </a:t>
            </a:r>
            <a:r>
              <a:rPr lang="fr-FR" b="1" dirty="0"/>
              <a:t>(</a:t>
            </a:r>
            <a:r>
              <a:rPr lang="fr-FR" b="1" dirty="0" err="1"/>
              <a:t>bacilul</a:t>
            </a:r>
            <a:r>
              <a:rPr lang="fr-FR" b="1" dirty="0"/>
              <a:t> </a:t>
            </a:r>
            <a:r>
              <a:rPr lang="fr-FR" b="1" dirty="0" err="1"/>
              <a:t>tetanic</a:t>
            </a:r>
            <a:r>
              <a:rPr lang="fr-FR" b="1" dirty="0"/>
              <a:t>)</a:t>
            </a:r>
            <a:r>
              <a:rPr lang="fr-FR" dirty="0"/>
              <a:t>, se </a:t>
            </a:r>
            <a:r>
              <a:rPr lang="fr-FR" dirty="0" err="1"/>
              <a:t>găseşte</a:t>
            </a:r>
            <a:r>
              <a:rPr lang="fr-FR" dirty="0"/>
              <a:t> </a:t>
            </a:r>
            <a:r>
              <a:rPr lang="fr-FR" dirty="0" err="1"/>
              <a:t>sub</a:t>
            </a:r>
            <a:r>
              <a:rPr lang="fr-FR" dirty="0"/>
              <a:t> </a:t>
            </a:r>
            <a:r>
              <a:rPr lang="fr-FR" b="1" i="1" dirty="0" err="1"/>
              <a:t>formă</a:t>
            </a:r>
            <a:r>
              <a:rPr lang="fr-FR" b="1" i="1" dirty="0"/>
              <a:t> </a:t>
            </a:r>
            <a:r>
              <a:rPr lang="fr-FR" b="1" i="1" dirty="0" err="1"/>
              <a:t>sporulată</a:t>
            </a:r>
            <a:r>
              <a:rPr lang="fr-FR" b="1" i="1" dirty="0"/>
              <a:t> </a:t>
            </a:r>
            <a:r>
              <a:rPr lang="fr-FR" b="1" i="1" dirty="0" err="1"/>
              <a:t>în</a:t>
            </a:r>
            <a:r>
              <a:rPr lang="fr-FR" b="1" i="1" dirty="0"/>
              <a:t> sol</a:t>
            </a:r>
            <a:r>
              <a:rPr lang="fr-FR" dirty="0"/>
              <a:t> (</a:t>
            </a:r>
            <a:r>
              <a:rPr lang="fr-FR" dirty="0" err="1"/>
              <a:t>persistenţă</a:t>
            </a:r>
            <a:r>
              <a:rPr lang="fr-FR" dirty="0"/>
              <a:t> </a:t>
            </a:r>
            <a:r>
              <a:rPr lang="fr-FR" dirty="0" err="1"/>
              <a:t>îndelungată</a:t>
            </a:r>
            <a:r>
              <a:rPr lang="fr-FR" dirty="0"/>
              <a:t>), ca </a:t>
            </a:r>
            <a:r>
              <a:rPr lang="fr-FR" dirty="0" err="1"/>
              <a:t>şi</a:t>
            </a:r>
            <a:r>
              <a:rPr lang="fr-FR" dirty="0"/>
              <a:t> </a:t>
            </a:r>
            <a:r>
              <a:rPr lang="fr-FR" dirty="0" err="1"/>
              <a:t>pe</a:t>
            </a:r>
            <a:r>
              <a:rPr lang="fr-FR" dirty="0"/>
              <a:t> </a:t>
            </a:r>
            <a:r>
              <a:rPr lang="fr-FR" dirty="0" err="1"/>
              <a:t>obiecte</a:t>
            </a:r>
            <a:r>
              <a:rPr lang="fr-FR" dirty="0"/>
              <a:t> </a:t>
            </a:r>
            <a:r>
              <a:rPr lang="fr-FR" dirty="0" err="1"/>
              <a:t>murdărite</a:t>
            </a:r>
            <a:r>
              <a:rPr lang="fr-FR" dirty="0"/>
              <a:t> </a:t>
            </a:r>
            <a:r>
              <a:rPr lang="fr-FR" dirty="0" err="1"/>
              <a:t>cu</a:t>
            </a:r>
            <a:r>
              <a:rPr lang="fr-FR" dirty="0"/>
              <a:t> </a:t>
            </a:r>
            <a:r>
              <a:rPr lang="fr-FR" dirty="0" err="1"/>
              <a:t>pământ</a:t>
            </a:r>
            <a:r>
              <a:rPr lang="fr-FR" dirty="0"/>
              <a:t> </a:t>
            </a:r>
            <a:r>
              <a:rPr lang="fr-FR" dirty="0" err="1"/>
              <a:t>sau</a:t>
            </a:r>
            <a:r>
              <a:rPr lang="fr-FR" dirty="0"/>
              <a:t> </a:t>
            </a:r>
            <a:r>
              <a:rPr lang="fr-FR" dirty="0" err="1"/>
              <a:t>ruginite</a:t>
            </a:r>
            <a:r>
              <a:rPr lang="fr-FR" dirty="0"/>
              <a:t> </a:t>
            </a:r>
            <a:r>
              <a:rPr lang="fr-FR" dirty="0" err="1"/>
              <a:t>şi</a:t>
            </a:r>
            <a:r>
              <a:rPr lang="fr-FR" dirty="0"/>
              <a:t>, </a:t>
            </a:r>
            <a:r>
              <a:rPr lang="fr-FR" dirty="0" err="1"/>
              <a:t>respectiv</a:t>
            </a:r>
            <a:r>
              <a:rPr lang="fr-FR" dirty="0"/>
              <a:t>, </a:t>
            </a:r>
            <a:r>
              <a:rPr lang="fr-FR" dirty="0" err="1"/>
              <a:t>sub</a:t>
            </a:r>
            <a:r>
              <a:rPr lang="fr-FR" dirty="0"/>
              <a:t> </a:t>
            </a:r>
            <a:r>
              <a:rPr lang="fr-FR" b="1" i="1" dirty="0" err="1"/>
              <a:t>formă</a:t>
            </a:r>
            <a:r>
              <a:rPr lang="fr-FR" b="1" i="1" dirty="0"/>
              <a:t> </a:t>
            </a:r>
            <a:r>
              <a:rPr lang="fr-FR" b="1" i="1" dirty="0" err="1"/>
              <a:t>vegetativă</a:t>
            </a:r>
            <a:r>
              <a:rPr lang="fr-FR" b="1" i="1" dirty="0"/>
              <a:t>, </a:t>
            </a:r>
            <a:r>
              <a:rPr lang="fr-FR" b="1" i="1" dirty="0" err="1"/>
              <a:t>în</a:t>
            </a:r>
            <a:r>
              <a:rPr lang="fr-FR" b="1" i="1" dirty="0"/>
              <a:t> </a:t>
            </a:r>
            <a:r>
              <a:rPr lang="fr-FR" b="1" i="1" dirty="0" err="1"/>
              <a:t>plăgile</a:t>
            </a:r>
            <a:r>
              <a:rPr lang="fr-FR" b="1" i="1" dirty="0"/>
              <a:t> </a:t>
            </a:r>
            <a:r>
              <a:rPr lang="fr-FR" b="1" i="1" dirty="0" err="1"/>
              <a:t>bolnavului</a:t>
            </a:r>
            <a:r>
              <a:rPr lang="fr-FR" b="1" i="1" dirty="0"/>
              <a:t> de </a:t>
            </a:r>
            <a:r>
              <a:rPr lang="fr-FR" b="1" i="1" dirty="0" err="1"/>
              <a:t>tetanos</a:t>
            </a:r>
            <a:r>
              <a:rPr lang="fr-FR" dirty="0"/>
              <a:t>, </a:t>
            </a:r>
            <a:r>
              <a:rPr lang="fr-FR" dirty="0" err="1"/>
              <a:t>unde</a:t>
            </a:r>
            <a:r>
              <a:rPr lang="fr-FR" dirty="0"/>
              <a:t> </a:t>
            </a:r>
            <a:r>
              <a:rPr lang="fr-FR" dirty="0" err="1"/>
              <a:t>rămâne</a:t>
            </a:r>
            <a:r>
              <a:rPr lang="fr-FR" dirty="0"/>
              <a:t> </a:t>
            </a:r>
            <a:r>
              <a:rPr lang="fr-FR" dirty="0" err="1"/>
              <a:t>cantonat</a:t>
            </a:r>
            <a:r>
              <a:rPr lang="fr-FR" dirty="0"/>
              <a:t>.</a:t>
            </a:r>
            <a:endParaRPr lang="en-US" dirty="0"/>
          </a:p>
          <a:p>
            <a:pPr>
              <a:buNone/>
            </a:pPr>
            <a:r>
              <a:rPr lang="fr-FR" b="1" dirty="0"/>
              <a:t> </a:t>
            </a:r>
            <a:endParaRPr lang="en-US" dirty="0"/>
          </a:p>
          <a:p>
            <a:r>
              <a:rPr lang="fr-FR" b="1" dirty="0"/>
              <a:t>2. </a:t>
            </a:r>
            <a:r>
              <a:rPr lang="fr-FR" b="1" dirty="0" err="1"/>
              <a:t>Patogenie</a:t>
            </a:r>
            <a:endParaRPr lang="en-US" dirty="0"/>
          </a:p>
          <a:p>
            <a:r>
              <a:rPr lang="fr-FR" dirty="0" err="1"/>
              <a:t>Tetanosul</a:t>
            </a:r>
            <a:r>
              <a:rPr lang="fr-FR" dirty="0"/>
              <a:t> este o </a:t>
            </a:r>
            <a:r>
              <a:rPr lang="fr-FR" b="1" i="1" dirty="0" err="1"/>
              <a:t>boala</a:t>
            </a:r>
            <a:r>
              <a:rPr lang="fr-FR" b="1" i="1" dirty="0"/>
              <a:t> </a:t>
            </a:r>
            <a:r>
              <a:rPr lang="fr-FR" b="1" i="1" dirty="0" err="1"/>
              <a:t>infecţioasă</a:t>
            </a:r>
            <a:r>
              <a:rPr lang="fr-FR" dirty="0"/>
              <a:t> </a:t>
            </a:r>
            <a:r>
              <a:rPr lang="fr-FR" dirty="0" err="1"/>
              <a:t>datorită</a:t>
            </a:r>
            <a:r>
              <a:rPr lang="fr-FR" dirty="0"/>
              <a:t> </a:t>
            </a:r>
            <a:r>
              <a:rPr lang="fr-FR" dirty="0" err="1"/>
              <a:t>acţiunii</a:t>
            </a:r>
            <a:r>
              <a:rPr lang="fr-FR" dirty="0"/>
              <a:t> </a:t>
            </a:r>
            <a:r>
              <a:rPr lang="fr-FR" dirty="0" err="1"/>
              <a:t>unei</a:t>
            </a:r>
            <a:r>
              <a:rPr lang="fr-FR" dirty="0"/>
              <a:t> toxine </a:t>
            </a:r>
            <a:r>
              <a:rPr lang="fr-FR" dirty="0" err="1"/>
              <a:t>bacteriene</a:t>
            </a:r>
            <a:r>
              <a:rPr lang="fr-FR" dirty="0"/>
              <a:t>.</a:t>
            </a:r>
            <a:endParaRPr lang="en-US" dirty="0"/>
          </a:p>
          <a:p>
            <a:r>
              <a:rPr lang="fr-FR" dirty="0" err="1"/>
              <a:t>Clostridium</a:t>
            </a:r>
            <a:r>
              <a:rPr lang="fr-FR" dirty="0"/>
              <a:t> </a:t>
            </a:r>
            <a:r>
              <a:rPr lang="fr-FR" dirty="0" err="1"/>
              <a:t>tetani</a:t>
            </a:r>
            <a:r>
              <a:rPr lang="fr-FR" dirty="0"/>
              <a:t> este un </a:t>
            </a:r>
            <a:r>
              <a:rPr lang="fr-FR" b="1" i="1" dirty="0"/>
              <a:t>germen </a:t>
            </a:r>
            <a:r>
              <a:rPr lang="fr-FR" b="1" i="1" dirty="0" err="1"/>
              <a:t>anaerob</a:t>
            </a:r>
            <a:r>
              <a:rPr lang="fr-FR" b="1" i="1" dirty="0"/>
              <a:t> </a:t>
            </a:r>
            <a:r>
              <a:rPr lang="fr-FR" b="1" i="1" dirty="0" err="1"/>
              <a:t>neinvaziv</a:t>
            </a:r>
            <a:r>
              <a:rPr lang="fr-FR" dirty="0"/>
              <a:t> care </a:t>
            </a:r>
            <a:r>
              <a:rPr lang="fr-FR" dirty="0" err="1"/>
              <a:t>acţionează</a:t>
            </a:r>
            <a:r>
              <a:rPr lang="fr-FR" dirty="0"/>
              <a:t> </a:t>
            </a:r>
            <a:r>
              <a:rPr lang="fr-FR" dirty="0" err="1"/>
              <a:t>numai</a:t>
            </a:r>
            <a:r>
              <a:rPr lang="fr-FR" dirty="0"/>
              <a:t> </a:t>
            </a:r>
            <a:r>
              <a:rPr lang="fr-FR" dirty="0" err="1"/>
              <a:t>prin</a:t>
            </a:r>
            <a:r>
              <a:rPr lang="fr-FR" dirty="0"/>
              <a:t> </a:t>
            </a:r>
            <a:r>
              <a:rPr lang="fr-FR" b="1" i="1" dirty="0" err="1"/>
              <a:t>toxinogeneză</a:t>
            </a:r>
            <a:r>
              <a:rPr lang="fr-FR" b="1" i="1" dirty="0"/>
              <a:t> </a:t>
            </a:r>
            <a:r>
              <a:rPr lang="fr-FR" dirty="0"/>
              <a:t>(</a:t>
            </a:r>
            <a:r>
              <a:rPr lang="fr-FR" dirty="0" err="1"/>
              <a:t>rarisim</a:t>
            </a:r>
            <a:r>
              <a:rPr lang="fr-FR" dirty="0"/>
              <a:t> s-a </a:t>
            </a:r>
            <a:r>
              <a:rPr lang="fr-FR" dirty="0" err="1"/>
              <a:t>izolat</a:t>
            </a:r>
            <a:r>
              <a:rPr lang="fr-FR" dirty="0"/>
              <a:t> un </a:t>
            </a:r>
            <a:r>
              <a:rPr lang="fr-FR" dirty="0" err="1"/>
              <a:t>bacil</a:t>
            </a:r>
            <a:r>
              <a:rPr lang="fr-FR" dirty="0"/>
              <a:t> </a:t>
            </a:r>
            <a:r>
              <a:rPr lang="fr-FR" dirty="0" err="1"/>
              <a:t>tetanic</a:t>
            </a:r>
            <a:r>
              <a:rPr lang="fr-FR" dirty="0"/>
              <a:t> </a:t>
            </a:r>
            <a:r>
              <a:rPr lang="fr-FR" dirty="0" err="1"/>
              <a:t>din</a:t>
            </a:r>
            <a:r>
              <a:rPr lang="fr-FR" dirty="0"/>
              <a:t> </a:t>
            </a:r>
            <a:r>
              <a:rPr lang="fr-FR" dirty="0" err="1"/>
              <a:t>sânge</a:t>
            </a:r>
            <a:r>
              <a:rPr lang="fr-FR" dirty="0"/>
              <a:t>, dar </a:t>
            </a:r>
            <a:r>
              <a:rPr lang="fr-FR" dirty="0" err="1"/>
              <a:t>şi</a:t>
            </a:r>
            <a:r>
              <a:rPr lang="fr-FR" dirty="0"/>
              <a:t> </a:t>
            </a:r>
            <a:r>
              <a:rPr lang="fr-FR" dirty="0" err="1"/>
              <a:t>în</a:t>
            </a:r>
            <a:r>
              <a:rPr lang="fr-FR" dirty="0"/>
              <a:t> </a:t>
            </a:r>
            <a:r>
              <a:rPr lang="fr-FR" dirty="0" err="1"/>
              <a:t>aceste</a:t>
            </a:r>
            <a:r>
              <a:rPr lang="fr-FR" dirty="0"/>
              <a:t> </a:t>
            </a:r>
            <a:r>
              <a:rPr lang="fr-FR" dirty="0" err="1"/>
              <a:t>cazuri</a:t>
            </a:r>
            <a:r>
              <a:rPr lang="fr-FR" dirty="0"/>
              <a:t> </a:t>
            </a:r>
            <a:r>
              <a:rPr lang="fr-FR" dirty="0" err="1"/>
              <a:t>bacteriemia</a:t>
            </a:r>
            <a:r>
              <a:rPr lang="fr-FR" dirty="0"/>
              <a:t> este </a:t>
            </a:r>
            <a:r>
              <a:rPr lang="fr-FR" dirty="0" err="1"/>
              <a:t>pasageră</a:t>
            </a:r>
            <a:r>
              <a:rPr lang="fr-FR" dirty="0"/>
              <a:t>). De </a:t>
            </a:r>
            <a:r>
              <a:rPr lang="fr-FR" dirty="0" err="1"/>
              <a:t>regulă</a:t>
            </a:r>
            <a:r>
              <a:rPr lang="fr-FR" dirty="0"/>
              <a:t>, </a:t>
            </a:r>
            <a:r>
              <a:rPr lang="fr-FR" b="1" i="1" dirty="0"/>
              <a:t>Cl. </a:t>
            </a:r>
            <a:r>
              <a:rPr lang="fr-FR" b="1" i="1" dirty="0" err="1"/>
              <a:t>tetani</a:t>
            </a:r>
            <a:r>
              <a:rPr lang="fr-FR" b="1" i="1" dirty="0"/>
              <a:t> </a:t>
            </a:r>
            <a:r>
              <a:rPr lang="fr-FR" b="1" i="1" dirty="0" err="1"/>
              <a:t>pătrunde</a:t>
            </a:r>
            <a:r>
              <a:rPr lang="fr-FR" b="1" i="1" dirty="0"/>
              <a:t> </a:t>
            </a:r>
            <a:r>
              <a:rPr lang="fr-FR" b="1" i="1" dirty="0" err="1"/>
              <a:t>într</a:t>
            </a:r>
            <a:r>
              <a:rPr lang="fr-FR" b="1" i="1" dirty="0"/>
              <a:t>-o </a:t>
            </a:r>
            <a:r>
              <a:rPr lang="fr-FR" b="1" i="1" dirty="0" err="1"/>
              <a:t>plagă</a:t>
            </a:r>
            <a:r>
              <a:rPr lang="fr-FR" dirty="0"/>
              <a:t>, </a:t>
            </a:r>
            <a:r>
              <a:rPr lang="fr-FR" dirty="0" err="1"/>
              <a:t>prin</a:t>
            </a:r>
            <a:r>
              <a:rPr lang="fr-FR" dirty="0"/>
              <a:t> </a:t>
            </a:r>
            <a:r>
              <a:rPr lang="fr-FR" dirty="0" err="1"/>
              <a:t>murdărirea</a:t>
            </a:r>
            <a:r>
              <a:rPr lang="fr-FR" dirty="0"/>
              <a:t> </a:t>
            </a:r>
            <a:r>
              <a:rPr lang="fr-FR" dirty="0" err="1"/>
              <a:t>acesteia</a:t>
            </a:r>
            <a:r>
              <a:rPr lang="fr-FR" dirty="0"/>
              <a:t> </a:t>
            </a:r>
            <a:r>
              <a:rPr lang="fr-FR" dirty="0" err="1"/>
              <a:t>cu</a:t>
            </a:r>
            <a:r>
              <a:rPr lang="fr-FR" dirty="0"/>
              <a:t> </a:t>
            </a:r>
            <a:r>
              <a:rPr lang="fr-FR" dirty="0" err="1"/>
              <a:t>pământ</a:t>
            </a:r>
            <a:r>
              <a:rPr lang="fr-FR" dirty="0"/>
              <a:t> </a:t>
            </a:r>
            <a:r>
              <a:rPr lang="fr-FR" dirty="0" err="1"/>
              <a:t>contaminat</a:t>
            </a:r>
            <a:r>
              <a:rPr lang="fr-FR" dirty="0"/>
              <a:t> </a:t>
            </a:r>
            <a:r>
              <a:rPr lang="fr-FR" dirty="0" err="1"/>
              <a:t>cu</a:t>
            </a:r>
            <a:r>
              <a:rPr lang="fr-FR" dirty="0"/>
              <a:t> </a:t>
            </a:r>
            <a:r>
              <a:rPr lang="fr-FR" dirty="0" err="1"/>
              <a:t>spori</a:t>
            </a:r>
            <a:r>
              <a:rPr lang="fr-FR" dirty="0"/>
              <a:t> </a:t>
            </a:r>
            <a:r>
              <a:rPr lang="fr-FR" dirty="0" err="1"/>
              <a:t>bacterieni</a:t>
            </a:r>
            <a:r>
              <a:rPr lang="fr-FR" dirty="0"/>
              <a:t> </a:t>
            </a:r>
            <a:r>
              <a:rPr lang="fr-FR" dirty="0" err="1"/>
              <a:t>sau</a:t>
            </a:r>
            <a:r>
              <a:rPr lang="fr-FR" dirty="0"/>
              <a:t> </a:t>
            </a:r>
            <a:r>
              <a:rPr lang="fr-FR" dirty="0" err="1"/>
              <a:t>prin</a:t>
            </a:r>
            <a:r>
              <a:rPr lang="fr-FR" dirty="0"/>
              <a:t> </a:t>
            </a:r>
            <a:r>
              <a:rPr lang="fr-FR" dirty="0" err="1"/>
              <a:t>vehicularea</a:t>
            </a:r>
            <a:r>
              <a:rPr lang="fr-FR" dirty="0"/>
              <a:t> </a:t>
            </a:r>
            <a:r>
              <a:rPr lang="fr-FR" dirty="0" err="1"/>
              <a:t>sporilor</a:t>
            </a:r>
            <a:r>
              <a:rPr lang="fr-FR" dirty="0"/>
              <a:t> de </a:t>
            </a:r>
            <a:r>
              <a:rPr lang="fr-FR" dirty="0" err="1"/>
              <a:t>pe</a:t>
            </a:r>
            <a:r>
              <a:rPr lang="fr-FR" dirty="0"/>
              <a:t> un </a:t>
            </a:r>
            <a:r>
              <a:rPr lang="fr-FR" dirty="0" err="1"/>
              <a:t>obiect</a:t>
            </a:r>
            <a:r>
              <a:rPr lang="fr-FR" dirty="0"/>
              <a:t> care </a:t>
            </a:r>
            <a:r>
              <a:rPr lang="fr-FR" dirty="0" err="1"/>
              <a:t>conţine</a:t>
            </a:r>
            <a:r>
              <a:rPr lang="fr-FR" dirty="0"/>
              <a:t> </a:t>
            </a:r>
            <a:r>
              <a:rPr lang="fr-FR" dirty="0" err="1"/>
              <a:t>spori</a:t>
            </a:r>
            <a:r>
              <a:rPr lang="fr-FR" dirty="0"/>
              <a:t> (</a:t>
            </a:r>
            <a:r>
              <a:rPr lang="fr-FR" dirty="0" err="1"/>
              <a:t>cui</a:t>
            </a:r>
            <a:r>
              <a:rPr lang="fr-FR" dirty="0"/>
              <a:t> </a:t>
            </a:r>
            <a:r>
              <a:rPr lang="fr-FR" dirty="0" err="1"/>
              <a:t>ruginit</a:t>
            </a:r>
            <a:r>
              <a:rPr lang="fr-FR" dirty="0"/>
              <a:t>, </a:t>
            </a:r>
            <a:r>
              <a:rPr lang="fr-FR" dirty="0" err="1"/>
              <a:t>seceră</a:t>
            </a:r>
            <a:r>
              <a:rPr lang="fr-FR" dirty="0"/>
              <a:t>, </a:t>
            </a:r>
            <a:r>
              <a:rPr lang="fr-FR" dirty="0" err="1"/>
              <a:t>coase</a:t>
            </a:r>
            <a:r>
              <a:rPr lang="fr-FR" dirty="0"/>
              <a:t>, </a:t>
            </a:r>
            <a:r>
              <a:rPr lang="fr-FR" dirty="0" err="1"/>
              <a:t>sticlă</a:t>
            </a:r>
            <a:r>
              <a:rPr lang="fr-FR" dirty="0"/>
              <a:t> </a:t>
            </a:r>
            <a:r>
              <a:rPr lang="fr-FR" dirty="0" err="1"/>
              <a:t>spartă</a:t>
            </a:r>
            <a:r>
              <a:rPr lang="fr-FR" dirty="0"/>
              <a:t> de </a:t>
            </a:r>
            <a:r>
              <a:rPr lang="fr-FR" dirty="0" err="1"/>
              <a:t>geam</a:t>
            </a:r>
            <a:r>
              <a:rPr lang="fr-FR" dirty="0"/>
              <a:t> </a:t>
            </a:r>
            <a:r>
              <a:rPr lang="fr-FR" dirty="0" err="1"/>
              <a:t>prăfuit</a:t>
            </a:r>
            <a:r>
              <a:rPr lang="fr-FR" dirty="0"/>
              <a:t>).</a:t>
            </a:r>
            <a:endParaRPr lang="en-US" dirty="0"/>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1182688" y="4751388"/>
            <a:ext cx="7772400" cy="990600"/>
          </a:xfrm>
        </p:spPr>
        <p:txBody>
          <a:bodyPr>
            <a:normAutofit fontScale="92500" lnSpcReduction="20000"/>
          </a:bodyPr>
          <a:lstStyle/>
          <a:p>
            <a:pPr marL="420624" indent="-384048" fontAlgn="auto">
              <a:spcBef>
                <a:spcPts val="500"/>
              </a:spcBef>
              <a:spcAft>
                <a:spcPts val="500"/>
              </a:spcAft>
              <a:buFont typeface="Wingdings" pitchFamily="2" charset="2"/>
              <a:buNone/>
              <a:defRPr/>
            </a:pPr>
            <a:r>
              <a:rPr lang="en-US" sz="2800" dirty="0">
                <a:solidFill>
                  <a:srgbClr val="C00000"/>
                </a:solidFill>
                <a:latin typeface="Times New Roman" pitchFamily="18" charset="0"/>
              </a:rPr>
              <a:t>A: </a:t>
            </a:r>
            <a:r>
              <a:rPr lang="ro-RO" sz="2800" dirty="0">
                <a:solidFill>
                  <a:srgbClr val="C00000"/>
                </a:solidFill>
                <a:latin typeface="Times New Roman" pitchFamily="18" charset="0"/>
              </a:rPr>
              <a:t>Frotiu secreție purulentă dintr-o infecție cu anaerobi</a:t>
            </a:r>
            <a:r>
              <a:rPr lang="en-US" sz="2800" dirty="0">
                <a:solidFill>
                  <a:srgbClr val="C00000"/>
                </a:solidFill>
                <a:latin typeface="Times New Roman" pitchFamily="18" charset="0"/>
              </a:rPr>
              <a:t> </a:t>
            </a:r>
          </a:p>
          <a:p>
            <a:pPr marL="420624" indent="-384048" fontAlgn="auto">
              <a:spcBef>
                <a:spcPts val="500"/>
              </a:spcBef>
              <a:spcAft>
                <a:spcPts val="500"/>
              </a:spcAft>
              <a:buFont typeface="Wingdings" pitchFamily="2" charset="2"/>
              <a:buNone/>
              <a:defRPr/>
            </a:pPr>
            <a:r>
              <a:rPr lang="en-US" sz="2800" dirty="0">
                <a:latin typeface="Times New Roman" pitchFamily="18" charset="0"/>
              </a:rPr>
              <a:t>B: </a:t>
            </a:r>
            <a:r>
              <a:rPr lang="en-US" sz="2800" i="1" dirty="0">
                <a:latin typeface="Times New Roman" pitchFamily="18" charset="0"/>
              </a:rPr>
              <a:t>Clostridium </a:t>
            </a:r>
            <a:r>
              <a:rPr lang="en-US" sz="2800" i="1" dirty="0" err="1">
                <a:latin typeface="Times New Roman" pitchFamily="18" charset="0"/>
              </a:rPr>
              <a:t>tetani</a:t>
            </a:r>
            <a:r>
              <a:rPr lang="en-US" sz="2800" dirty="0">
                <a:latin typeface="Times New Roman" pitchFamily="18" charset="0"/>
              </a:rPr>
              <a:t> </a:t>
            </a:r>
            <a:r>
              <a:rPr lang="ro-RO" sz="2800" dirty="0">
                <a:latin typeface="Times New Roman" pitchFamily="18" charset="0"/>
              </a:rPr>
              <a:t>- microscopie electronică</a:t>
            </a:r>
            <a:r>
              <a:rPr lang="en-US" sz="2800" dirty="0">
                <a:solidFill>
                  <a:srgbClr val="00FFFF"/>
                </a:solidFill>
                <a:latin typeface="Times New Roman" pitchFamily="18" charset="0"/>
              </a:rPr>
              <a:t> </a:t>
            </a:r>
          </a:p>
          <a:p>
            <a:pPr marL="420624" indent="-384048" fontAlgn="auto">
              <a:spcAft>
                <a:spcPts val="0"/>
              </a:spcAft>
              <a:buFont typeface="Wingdings" pitchFamily="2" charset="2"/>
              <a:buNone/>
              <a:defRPr/>
            </a:pPr>
            <a:endParaRPr lang="en-US" sz="2800" dirty="0">
              <a:solidFill>
                <a:srgbClr val="00FFFF"/>
              </a:solidFill>
              <a:latin typeface="Times New Roman" pitchFamily="18" charset="0"/>
            </a:endParaRPr>
          </a:p>
        </p:txBody>
      </p:sp>
      <p:pic>
        <p:nvPicPr>
          <p:cNvPr id="77827" name="Picture 3" descr="anaerobe_Clostridium teta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820738"/>
            <a:ext cx="29178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descr="anaerobe_mixed clostridi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96938"/>
            <a:ext cx="3581400"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5"/>
          <p:cNvSpPr txBox="1">
            <a:spLocks noChangeArrowheads="1"/>
          </p:cNvSpPr>
          <p:nvPr/>
        </p:nvSpPr>
        <p:spPr bwMode="auto">
          <a:xfrm>
            <a:off x="2438400" y="410527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spcBef>
                <a:spcPct val="50000"/>
              </a:spcBef>
            </a:pPr>
            <a:r>
              <a:rPr lang="en-US" sz="2800" b="1" dirty="0">
                <a:solidFill>
                  <a:srgbClr val="C00000"/>
                </a:solidFill>
                <a:latin typeface="Times New Roman" pitchFamily="18" charset="0"/>
                <a:ea typeface="Angsana New"/>
                <a:cs typeface="Angsana New"/>
              </a:rPr>
              <a:t>A</a:t>
            </a:r>
          </a:p>
        </p:txBody>
      </p:sp>
      <p:sp>
        <p:nvSpPr>
          <p:cNvPr id="77830" name="Text Box 6"/>
          <p:cNvSpPr txBox="1">
            <a:spLocks noChangeArrowheads="1"/>
          </p:cNvSpPr>
          <p:nvPr/>
        </p:nvSpPr>
        <p:spPr bwMode="auto">
          <a:xfrm>
            <a:off x="6553200" y="410527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spcBef>
                <a:spcPct val="50000"/>
              </a:spcBef>
            </a:pPr>
            <a:r>
              <a:rPr lang="en-US" sz="2800" b="1" dirty="0">
                <a:solidFill>
                  <a:srgbClr val="C00000"/>
                </a:solidFill>
                <a:latin typeface="Times New Roman" pitchFamily="18" charset="0"/>
                <a:ea typeface="Angsana New"/>
                <a:cs typeface="Angsana New"/>
              </a:rPr>
              <a:t>B</a:t>
            </a:r>
          </a:p>
        </p:txBody>
      </p:sp>
    </p:spTree>
    <p:extLst>
      <p:ext uri="{BB962C8B-B14F-4D97-AF65-F5344CB8AC3E}">
        <p14:creationId xmlns:p14="http://schemas.microsoft.com/office/powerpoint/2010/main" val="398626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normAutofit fontScale="90000"/>
          </a:bodyPr>
          <a:lstStyle/>
          <a:p>
            <a:r>
              <a:rPr lang="ro-RO" dirty="0">
                <a:latin typeface="Calibri (Headings)"/>
              </a:rPr>
              <a:t>Bacilul tetanic - </a:t>
            </a:r>
            <a:r>
              <a:rPr lang="vi-VN" dirty="0">
                <a:latin typeface="Calibri (Headings)"/>
              </a:rPr>
              <a:t>Caractere de cultură</a:t>
            </a:r>
            <a:endParaRPr lang="en-US" dirty="0">
              <a:latin typeface="Calibri (Headings)"/>
            </a:endParaRPr>
          </a:p>
        </p:txBody>
      </p:sp>
      <p:sp>
        <p:nvSpPr>
          <p:cNvPr id="78851" name="Content Placeholder 2"/>
          <p:cNvSpPr>
            <a:spLocks noGrp="1"/>
          </p:cNvSpPr>
          <p:nvPr>
            <p:ph idx="1"/>
          </p:nvPr>
        </p:nvSpPr>
        <p:spPr/>
        <p:txBody>
          <a:bodyPr/>
          <a:lstStyle/>
          <a:p>
            <a:r>
              <a:rPr lang="vi-VN"/>
              <a:t>crește pe geloza sânge sau mediu cu carne, cu fenomen de invazie</a:t>
            </a:r>
          </a:p>
          <a:p>
            <a:r>
              <a:rPr lang="vi-VN"/>
              <a:t>prezintă beta-hemoliză pe geloză sânge</a:t>
            </a:r>
            <a:endParaRPr lang="vi-VN" dirty="0"/>
          </a:p>
        </p:txBody>
      </p:sp>
      <p:pic>
        <p:nvPicPr>
          <p:cNvPr id="788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98" y="3479847"/>
            <a:ext cx="3150474" cy="229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193" y="3479847"/>
            <a:ext cx="2693230" cy="2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Clostridium tetani geloza sang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4148" y="3087366"/>
            <a:ext cx="2743150" cy="2683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Box 7"/>
          <p:cNvSpPr txBox="1">
            <a:spLocks noChangeArrowheads="1"/>
          </p:cNvSpPr>
          <p:nvPr/>
        </p:nvSpPr>
        <p:spPr bwMode="auto">
          <a:xfrm>
            <a:off x="4368204" y="5801380"/>
            <a:ext cx="35004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sz="2800" b="1" dirty="0"/>
              <a:t>Mediul geloză sânge</a:t>
            </a:r>
          </a:p>
        </p:txBody>
      </p:sp>
      <p:sp>
        <p:nvSpPr>
          <p:cNvPr id="78856" name="TextBox 8"/>
          <p:cNvSpPr txBox="1">
            <a:spLocks noChangeArrowheads="1"/>
          </p:cNvSpPr>
          <p:nvPr/>
        </p:nvSpPr>
        <p:spPr bwMode="auto">
          <a:xfrm>
            <a:off x="-103626" y="5891360"/>
            <a:ext cx="344499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sz="2800" b="1" dirty="0"/>
              <a:t>Producerea de lipază</a:t>
            </a:r>
          </a:p>
        </p:txBody>
      </p:sp>
    </p:spTree>
    <p:extLst>
      <p:ext uri="{BB962C8B-B14F-4D97-AF65-F5344CB8AC3E}">
        <p14:creationId xmlns:p14="http://schemas.microsoft.com/office/powerpoint/2010/main" val="14954219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o-RO" dirty="0"/>
              <a:t>Patogenie</a:t>
            </a:r>
            <a:endParaRPr lang="en-US" dirty="0"/>
          </a:p>
        </p:txBody>
      </p:sp>
      <p:sp>
        <p:nvSpPr>
          <p:cNvPr id="3" name="Content Placeholder 2"/>
          <p:cNvSpPr>
            <a:spLocks noGrp="1"/>
          </p:cNvSpPr>
          <p:nvPr>
            <p:ph idx="1"/>
          </p:nvPr>
        </p:nvSpPr>
        <p:spPr>
          <a:xfrm>
            <a:off x="457200" y="1935480"/>
            <a:ext cx="8229600" cy="4805888"/>
          </a:xfrm>
        </p:spPr>
        <p:txBody>
          <a:bodyPr>
            <a:normAutofit fontScale="92500" lnSpcReduction="20000"/>
          </a:bodyPr>
          <a:lstStyle/>
          <a:p>
            <a:r>
              <a:rPr lang="fr-FR" dirty="0" err="1"/>
              <a:t>Odată</a:t>
            </a:r>
            <a:r>
              <a:rPr lang="fr-FR" dirty="0"/>
              <a:t> </a:t>
            </a:r>
            <a:r>
              <a:rPr lang="fr-FR" dirty="0" err="1"/>
              <a:t>ajunşi</a:t>
            </a:r>
            <a:r>
              <a:rPr lang="fr-FR" dirty="0"/>
              <a:t> </a:t>
            </a:r>
            <a:r>
              <a:rPr lang="fr-FR" dirty="0" err="1"/>
              <a:t>în</a:t>
            </a:r>
            <a:r>
              <a:rPr lang="fr-FR" dirty="0"/>
              <a:t> </a:t>
            </a:r>
            <a:r>
              <a:rPr lang="fr-FR" dirty="0" err="1"/>
              <a:t>plagă</a:t>
            </a:r>
            <a:r>
              <a:rPr lang="fr-FR" dirty="0"/>
              <a:t>, </a:t>
            </a:r>
            <a:r>
              <a:rPr lang="fr-FR" dirty="0" err="1"/>
              <a:t>datorită</a:t>
            </a:r>
            <a:r>
              <a:rPr lang="fr-FR" dirty="0"/>
              <a:t> </a:t>
            </a:r>
            <a:r>
              <a:rPr lang="fr-FR" dirty="0" err="1"/>
              <a:t>unor</a:t>
            </a:r>
            <a:r>
              <a:rPr lang="fr-FR" dirty="0"/>
              <a:t> </a:t>
            </a:r>
            <a:r>
              <a:rPr lang="fr-FR" dirty="0" err="1"/>
              <a:t>condiţii</a:t>
            </a:r>
            <a:r>
              <a:rPr lang="fr-FR" dirty="0"/>
              <a:t> </a:t>
            </a:r>
            <a:r>
              <a:rPr lang="fr-FR" dirty="0" err="1"/>
              <a:t>favorizante</a:t>
            </a:r>
            <a:r>
              <a:rPr lang="fr-FR" dirty="0"/>
              <a:t>, </a:t>
            </a:r>
            <a:r>
              <a:rPr lang="fr-FR" dirty="0" err="1"/>
              <a:t>sporii</a:t>
            </a:r>
            <a:r>
              <a:rPr lang="fr-FR" dirty="0"/>
              <a:t> </a:t>
            </a:r>
            <a:r>
              <a:rPr lang="fr-FR" dirty="0" err="1"/>
              <a:t>bacterieni</a:t>
            </a:r>
            <a:r>
              <a:rPr lang="fr-FR" dirty="0"/>
              <a:t> </a:t>
            </a:r>
            <a:r>
              <a:rPr lang="fr-FR" dirty="0" err="1"/>
              <a:t>suferă</a:t>
            </a:r>
            <a:r>
              <a:rPr lang="fr-FR" dirty="0"/>
              <a:t> </a:t>
            </a:r>
            <a:r>
              <a:rPr lang="fr-FR" dirty="0" err="1"/>
              <a:t>procesul</a:t>
            </a:r>
            <a:r>
              <a:rPr lang="fr-FR" dirty="0"/>
              <a:t> de </a:t>
            </a:r>
            <a:r>
              <a:rPr lang="fr-FR" dirty="0" err="1"/>
              <a:t>germinare</a:t>
            </a:r>
            <a:r>
              <a:rPr lang="fr-FR" dirty="0"/>
              <a:t> (s-a </a:t>
            </a:r>
            <a:r>
              <a:rPr lang="fr-FR" dirty="0" err="1"/>
              <a:t>constatat</a:t>
            </a:r>
            <a:r>
              <a:rPr lang="fr-FR" dirty="0"/>
              <a:t> </a:t>
            </a:r>
            <a:r>
              <a:rPr lang="fr-FR" dirty="0" err="1"/>
              <a:t>că</a:t>
            </a:r>
            <a:r>
              <a:rPr lang="fr-FR" dirty="0"/>
              <a:t> </a:t>
            </a:r>
            <a:r>
              <a:rPr lang="fr-FR" dirty="0" err="1"/>
              <a:t>sporii</a:t>
            </a:r>
            <a:r>
              <a:rPr lang="fr-FR" dirty="0"/>
              <a:t> de </a:t>
            </a:r>
            <a:r>
              <a:rPr lang="fr-FR" dirty="0" err="1"/>
              <a:t>bacili</a:t>
            </a:r>
            <a:r>
              <a:rPr lang="fr-FR" dirty="0"/>
              <a:t> </a:t>
            </a:r>
            <a:r>
              <a:rPr lang="fr-FR" dirty="0" err="1"/>
              <a:t>tetanici</a:t>
            </a:r>
            <a:r>
              <a:rPr lang="fr-FR" dirty="0"/>
              <a:t> pot persista </a:t>
            </a:r>
            <a:r>
              <a:rPr lang="fr-FR" dirty="0" err="1"/>
              <a:t>în</a:t>
            </a:r>
            <a:r>
              <a:rPr lang="fr-FR" dirty="0"/>
              <a:t> </a:t>
            </a:r>
            <a:r>
              <a:rPr lang="fr-FR" dirty="0" err="1"/>
              <a:t>stare</a:t>
            </a:r>
            <a:r>
              <a:rPr lang="fr-FR" dirty="0"/>
              <a:t> “</a:t>
            </a:r>
            <a:r>
              <a:rPr lang="fr-FR" dirty="0" err="1"/>
              <a:t>dormantă</a:t>
            </a:r>
            <a:r>
              <a:rPr lang="fr-FR" dirty="0"/>
              <a:t>” </a:t>
            </a:r>
            <a:r>
              <a:rPr lang="fr-FR" dirty="0" err="1"/>
              <a:t>într</a:t>
            </a:r>
            <a:r>
              <a:rPr lang="fr-FR" dirty="0"/>
              <a:t>-o </a:t>
            </a:r>
            <a:r>
              <a:rPr lang="fr-FR" dirty="0" err="1"/>
              <a:t>plagă</a:t>
            </a:r>
            <a:r>
              <a:rPr lang="fr-FR" dirty="0"/>
              <a:t> </a:t>
            </a:r>
            <a:r>
              <a:rPr lang="fr-FR" dirty="0" err="1"/>
              <a:t>atonă</a:t>
            </a:r>
            <a:r>
              <a:rPr lang="fr-FR" dirty="0"/>
              <a:t> </a:t>
            </a:r>
            <a:r>
              <a:rPr lang="fr-FR" dirty="0" err="1"/>
              <a:t>timp</a:t>
            </a:r>
            <a:r>
              <a:rPr lang="fr-FR" dirty="0"/>
              <a:t> de </a:t>
            </a:r>
            <a:r>
              <a:rPr lang="fr-FR" dirty="0" err="1"/>
              <a:t>luni</a:t>
            </a:r>
            <a:r>
              <a:rPr lang="fr-FR" dirty="0"/>
              <a:t> de </a:t>
            </a:r>
            <a:r>
              <a:rPr lang="fr-FR" dirty="0" err="1"/>
              <a:t>zile</a:t>
            </a:r>
            <a:r>
              <a:rPr lang="fr-FR" dirty="0"/>
              <a:t>, </a:t>
            </a:r>
            <a:r>
              <a:rPr lang="fr-FR" dirty="0" err="1"/>
              <a:t>pentru</a:t>
            </a:r>
            <a:r>
              <a:rPr lang="fr-FR" dirty="0"/>
              <a:t> ca, </a:t>
            </a:r>
            <a:r>
              <a:rPr lang="fr-FR" dirty="0" err="1"/>
              <a:t>în</a:t>
            </a:r>
            <a:r>
              <a:rPr lang="fr-FR" dirty="0"/>
              <a:t> </a:t>
            </a:r>
            <a:r>
              <a:rPr lang="fr-FR" dirty="0" err="1"/>
              <a:t>momentul</a:t>
            </a:r>
            <a:r>
              <a:rPr lang="fr-FR" dirty="0"/>
              <a:t> </a:t>
            </a:r>
            <a:r>
              <a:rPr lang="fr-FR" dirty="0" err="1"/>
              <a:t>unui</a:t>
            </a:r>
            <a:r>
              <a:rPr lang="fr-FR" dirty="0"/>
              <a:t> </a:t>
            </a:r>
            <a:r>
              <a:rPr lang="fr-FR" dirty="0" err="1"/>
              <a:t>traumatism</a:t>
            </a:r>
            <a:r>
              <a:rPr lang="fr-FR" dirty="0"/>
              <a:t> </a:t>
            </a:r>
            <a:r>
              <a:rPr lang="fr-FR" dirty="0" err="1"/>
              <a:t>în</a:t>
            </a:r>
            <a:r>
              <a:rPr lang="fr-FR" dirty="0"/>
              <a:t> zona </a:t>
            </a:r>
            <a:r>
              <a:rPr lang="fr-FR" dirty="0" err="1"/>
              <a:t>plăgii</a:t>
            </a:r>
            <a:r>
              <a:rPr lang="fr-FR" dirty="0"/>
              <a:t>, </a:t>
            </a:r>
            <a:r>
              <a:rPr lang="fr-FR" dirty="0" err="1"/>
              <a:t>să</a:t>
            </a:r>
            <a:r>
              <a:rPr lang="fr-FR" dirty="0"/>
              <a:t> se </a:t>
            </a:r>
            <a:r>
              <a:rPr lang="fr-FR" dirty="0" err="1"/>
              <a:t>producă</a:t>
            </a:r>
            <a:r>
              <a:rPr lang="fr-FR" dirty="0"/>
              <a:t> </a:t>
            </a:r>
            <a:r>
              <a:rPr lang="fr-FR" dirty="0" err="1"/>
              <a:t>germinarea</a:t>
            </a:r>
            <a:r>
              <a:rPr lang="fr-FR" dirty="0"/>
              <a:t> </a:t>
            </a:r>
            <a:r>
              <a:rPr lang="fr-FR" dirty="0" err="1"/>
              <a:t>lor</a:t>
            </a:r>
            <a:r>
              <a:rPr lang="fr-FR" dirty="0"/>
              <a:t>). </a:t>
            </a:r>
            <a:r>
              <a:rPr lang="fr-FR" dirty="0" err="1"/>
              <a:t>În</a:t>
            </a:r>
            <a:r>
              <a:rPr lang="fr-FR" dirty="0"/>
              <a:t> </a:t>
            </a:r>
            <a:r>
              <a:rPr lang="fr-FR" dirty="0" err="1"/>
              <a:t>rănile</a:t>
            </a:r>
            <a:r>
              <a:rPr lang="fr-FR" dirty="0"/>
              <a:t> </a:t>
            </a:r>
            <a:r>
              <a:rPr lang="fr-FR" dirty="0" err="1"/>
              <a:t>deschise</a:t>
            </a:r>
            <a:r>
              <a:rPr lang="fr-FR" dirty="0"/>
              <a:t>, </a:t>
            </a:r>
            <a:r>
              <a:rPr lang="fr-FR" dirty="0" err="1"/>
              <a:t>curate</a:t>
            </a:r>
            <a:r>
              <a:rPr lang="fr-FR" dirty="0"/>
              <a:t>, </a:t>
            </a:r>
            <a:r>
              <a:rPr lang="fr-FR" dirty="0" err="1"/>
              <a:t>unde</a:t>
            </a:r>
            <a:r>
              <a:rPr lang="fr-FR" dirty="0"/>
              <a:t> </a:t>
            </a:r>
            <a:r>
              <a:rPr lang="fr-FR" dirty="0" err="1"/>
              <a:t>circulaţia</a:t>
            </a:r>
            <a:r>
              <a:rPr lang="fr-FR" dirty="0"/>
              <a:t> </a:t>
            </a:r>
            <a:r>
              <a:rPr lang="fr-FR" dirty="0" err="1"/>
              <a:t>sanghină</a:t>
            </a:r>
            <a:r>
              <a:rPr lang="fr-FR" dirty="0"/>
              <a:t> nu este </a:t>
            </a:r>
            <a:r>
              <a:rPr lang="fr-FR" dirty="0" err="1"/>
              <a:t>compromisă</a:t>
            </a:r>
            <a:r>
              <a:rPr lang="fr-FR" dirty="0"/>
              <a:t>, şi </a:t>
            </a:r>
            <a:r>
              <a:rPr lang="fr-FR" dirty="0" err="1"/>
              <a:t>deci</a:t>
            </a:r>
            <a:r>
              <a:rPr lang="fr-FR" dirty="0"/>
              <a:t> are </a:t>
            </a:r>
            <a:r>
              <a:rPr lang="fr-FR" dirty="0" err="1"/>
              <a:t>loc</a:t>
            </a:r>
            <a:r>
              <a:rPr lang="fr-FR" dirty="0"/>
              <a:t> </a:t>
            </a:r>
            <a:r>
              <a:rPr lang="fr-FR" dirty="0" err="1"/>
              <a:t>oxigenarea</a:t>
            </a:r>
            <a:r>
              <a:rPr lang="fr-FR" dirty="0"/>
              <a:t> </a:t>
            </a:r>
            <a:r>
              <a:rPr lang="fr-FR" dirty="0" err="1"/>
              <a:t>normală</a:t>
            </a:r>
            <a:r>
              <a:rPr lang="fr-FR" dirty="0"/>
              <a:t> a </a:t>
            </a:r>
            <a:r>
              <a:rPr lang="fr-FR" dirty="0" err="1"/>
              <a:t>ţesuturilor</a:t>
            </a:r>
            <a:r>
              <a:rPr lang="fr-FR" dirty="0"/>
              <a:t>, </a:t>
            </a:r>
            <a:r>
              <a:rPr lang="fr-FR" dirty="0" err="1"/>
              <a:t>rareori</a:t>
            </a:r>
            <a:r>
              <a:rPr lang="fr-FR" dirty="0"/>
              <a:t> are </a:t>
            </a:r>
            <a:r>
              <a:rPr lang="fr-FR" dirty="0" err="1"/>
              <a:t>loc</a:t>
            </a:r>
            <a:r>
              <a:rPr lang="fr-FR" dirty="0"/>
              <a:t> </a:t>
            </a:r>
            <a:r>
              <a:rPr lang="fr-FR" dirty="0" err="1"/>
              <a:t>germinarea</a:t>
            </a:r>
            <a:r>
              <a:rPr lang="fr-FR" dirty="0"/>
              <a:t> </a:t>
            </a:r>
            <a:r>
              <a:rPr lang="fr-FR" dirty="0" err="1"/>
              <a:t>sporilor</a:t>
            </a:r>
            <a:r>
              <a:rPr lang="fr-FR" dirty="0"/>
              <a:t> de Cl. </a:t>
            </a:r>
            <a:r>
              <a:rPr lang="fr-FR" dirty="0" err="1"/>
              <a:t>tetani</a:t>
            </a:r>
            <a:r>
              <a:rPr lang="fr-FR" dirty="0"/>
              <a:t>, </a:t>
            </a:r>
            <a:r>
              <a:rPr lang="fr-FR" dirty="0" err="1"/>
              <a:t>pe</a:t>
            </a:r>
            <a:r>
              <a:rPr lang="fr-FR" dirty="0"/>
              <a:t> </a:t>
            </a:r>
            <a:r>
              <a:rPr lang="fr-FR" dirty="0" err="1"/>
              <a:t>când</a:t>
            </a:r>
            <a:r>
              <a:rPr lang="fr-FR" dirty="0"/>
              <a:t> </a:t>
            </a:r>
            <a:r>
              <a:rPr lang="fr-FR" dirty="0" err="1"/>
              <a:t>în</a:t>
            </a:r>
            <a:r>
              <a:rPr lang="fr-FR" dirty="0"/>
              <a:t> </a:t>
            </a:r>
            <a:r>
              <a:rPr lang="fr-FR" dirty="0" err="1"/>
              <a:t>rănile</a:t>
            </a:r>
            <a:r>
              <a:rPr lang="fr-FR" dirty="0"/>
              <a:t> </a:t>
            </a:r>
            <a:r>
              <a:rPr lang="fr-FR" dirty="0" err="1"/>
              <a:t>necrotice</a:t>
            </a:r>
            <a:r>
              <a:rPr lang="fr-FR" dirty="0"/>
              <a:t>, </a:t>
            </a:r>
            <a:r>
              <a:rPr lang="fr-FR" dirty="0" err="1"/>
              <a:t>suprainfectate</a:t>
            </a:r>
            <a:r>
              <a:rPr lang="fr-FR" dirty="0"/>
              <a:t>, </a:t>
            </a:r>
            <a:r>
              <a:rPr lang="fr-FR" dirty="0" err="1"/>
              <a:t>extinse</a:t>
            </a:r>
            <a:r>
              <a:rPr lang="fr-FR" dirty="0"/>
              <a:t>, </a:t>
            </a:r>
            <a:r>
              <a:rPr lang="fr-FR" dirty="0" err="1"/>
              <a:t>cu</a:t>
            </a:r>
            <a:r>
              <a:rPr lang="fr-FR" dirty="0"/>
              <a:t> </a:t>
            </a:r>
            <a:r>
              <a:rPr lang="fr-FR" dirty="0" err="1"/>
              <a:t>traiect</a:t>
            </a:r>
            <a:r>
              <a:rPr lang="fr-FR" dirty="0"/>
              <a:t> </a:t>
            </a:r>
            <a:r>
              <a:rPr lang="fr-FR" dirty="0" err="1"/>
              <a:t>anfractuos</a:t>
            </a:r>
            <a:r>
              <a:rPr lang="fr-FR" dirty="0"/>
              <a:t>, </a:t>
            </a:r>
            <a:r>
              <a:rPr lang="fr-FR" dirty="0" err="1"/>
              <a:t>cu</a:t>
            </a:r>
            <a:r>
              <a:rPr lang="fr-FR" dirty="0"/>
              <a:t> </a:t>
            </a:r>
            <a:r>
              <a:rPr lang="fr-FR" dirty="0" err="1"/>
              <a:t>stază</a:t>
            </a:r>
            <a:r>
              <a:rPr lang="fr-FR" dirty="0"/>
              <a:t> </a:t>
            </a:r>
            <a:r>
              <a:rPr lang="fr-FR" dirty="0" err="1"/>
              <a:t>vasculară</a:t>
            </a:r>
            <a:r>
              <a:rPr lang="fr-FR" dirty="0"/>
              <a:t> (care </a:t>
            </a:r>
            <a:r>
              <a:rPr lang="fr-FR" dirty="0" err="1"/>
              <a:t>îngreunează</a:t>
            </a:r>
            <a:r>
              <a:rPr lang="fr-FR" dirty="0"/>
              <a:t> </a:t>
            </a:r>
            <a:r>
              <a:rPr lang="fr-FR" dirty="0" err="1"/>
              <a:t>hematoza</a:t>
            </a:r>
            <a:r>
              <a:rPr lang="fr-FR" dirty="0"/>
              <a:t>) şi </a:t>
            </a:r>
            <a:r>
              <a:rPr lang="fr-FR" dirty="0" err="1"/>
              <a:t>cu</a:t>
            </a:r>
            <a:r>
              <a:rPr lang="fr-FR" dirty="0"/>
              <a:t> </a:t>
            </a:r>
            <a:r>
              <a:rPr lang="fr-FR" dirty="0" err="1"/>
              <a:t>multiplicarea</a:t>
            </a:r>
            <a:r>
              <a:rPr lang="fr-FR" dirty="0"/>
              <a:t> </a:t>
            </a:r>
            <a:r>
              <a:rPr lang="fr-FR" dirty="0" err="1"/>
              <a:t>florei</a:t>
            </a:r>
            <a:r>
              <a:rPr lang="fr-FR" dirty="0"/>
              <a:t> </a:t>
            </a:r>
            <a:r>
              <a:rPr lang="fr-FR" dirty="0" err="1"/>
              <a:t>bacteriene</a:t>
            </a:r>
            <a:r>
              <a:rPr lang="fr-FR" dirty="0"/>
              <a:t> </a:t>
            </a:r>
            <a:r>
              <a:rPr lang="fr-FR" dirty="0" err="1"/>
              <a:t>aerobe</a:t>
            </a:r>
            <a:r>
              <a:rPr lang="fr-FR" dirty="0"/>
              <a:t> (care </a:t>
            </a:r>
            <a:r>
              <a:rPr lang="fr-FR" dirty="0" err="1"/>
              <a:t>consumă</a:t>
            </a:r>
            <a:r>
              <a:rPr lang="fr-FR" dirty="0"/>
              <a:t> </a:t>
            </a:r>
            <a:r>
              <a:rPr lang="fr-FR" dirty="0" err="1"/>
              <a:t>oxigenul</a:t>
            </a:r>
            <a:r>
              <a:rPr lang="fr-FR" dirty="0"/>
              <a:t> local) se </a:t>
            </a:r>
            <a:r>
              <a:rPr lang="fr-FR" dirty="0" err="1"/>
              <a:t>creează</a:t>
            </a:r>
            <a:r>
              <a:rPr lang="fr-FR" dirty="0"/>
              <a:t> </a:t>
            </a:r>
            <a:r>
              <a:rPr lang="fr-FR" dirty="0" err="1"/>
              <a:t>condiţii</a:t>
            </a:r>
            <a:r>
              <a:rPr lang="fr-FR" dirty="0"/>
              <a:t> de </a:t>
            </a:r>
            <a:r>
              <a:rPr lang="fr-FR" dirty="0" err="1"/>
              <a:t>anaerobioză</a:t>
            </a:r>
            <a:r>
              <a:rPr lang="fr-FR" dirty="0"/>
              <a:t> </a:t>
            </a:r>
            <a:r>
              <a:rPr lang="fr-FR" dirty="0" err="1"/>
              <a:t>favorabile</a:t>
            </a:r>
            <a:r>
              <a:rPr lang="fr-FR" dirty="0"/>
              <a:t> </a:t>
            </a:r>
            <a:r>
              <a:rPr lang="fr-FR" dirty="0" err="1"/>
              <a:t>germinării</a:t>
            </a:r>
            <a:r>
              <a:rPr lang="fr-FR" dirty="0"/>
              <a:t> </a:t>
            </a:r>
            <a:r>
              <a:rPr lang="fr-FR" dirty="0" err="1"/>
              <a:t>sporilor</a:t>
            </a:r>
            <a:r>
              <a:rPr lang="fr-FR" dirty="0"/>
              <a:t>. </a:t>
            </a:r>
            <a:r>
              <a:rPr lang="fr-FR" dirty="0" err="1"/>
              <a:t>După</a:t>
            </a:r>
            <a:r>
              <a:rPr lang="fr-FR" dirty="0"/>
              <a:t> </a:t>
            </a:r>
            <a:r>
              <a:rPr lang="fr-FR" dirty="0" err="1"/>
              <a:t>germinare</a:t>
            </a:r>
            <a:r>
              <a:rPr lang="fr-FR" dirty="0"/>
              <a:t>, </a:t>
            </a:r>
            <a:r>
              <a:rPr lang="fr-FR" dirty="0" err="1"/>
              <a:t>în</a:t>
            </a:r>
            <a:r>
              <a:rPr lang="fr-FR" dirty="0"/>
              <a:t> </a:t>
            </a:r>
            <a:r>
              <a:rPr lang="fr-FR" dirty="0" err="1"/>
              <a:t>faza</a:t>
            </a:r>
            <a:r>
              <a:rPr lang="fr-FR" dirty="0"/>
              <a:t> de </a:t>
            </a:r>
            <a:r>
              <a:rPr lang="fr-FR" dirty="0" err="1"/>
              <a:t>creştere</a:t>
            </a:r>
            <a:r>
              <a:rPr lang="fr-FR" dirty="0"/>
              <a:t> </a:t>
            </a:r>
            <a:r>
              <a:rPr lang="fr-FR" dirty="0" err="1"/>
              <a:t>exponenţială</a:t>
            </a:r>
            <a:r>
              <a:rPr lang="fr-FR" dirty="0"/>
              <a:t> a </a:t>
            </a:r>
            <a:r>
              <a:rPr lang="fr-FR" dirty="0" err="1"/>
              <a:t>formelor</a:t>
            </a:r>
            <a:r>
              <a:rPr lang="fr-FR" dirty="0"/>
              <a:t> </a:t>
            </a:r>
            <a:r>
              <a:rPr lang="fr-FR" dirty="0" err="1"/>
              <a:t>vegetative</a:t>
            </a:r>
            <a:r>
              <a:rPr lang="fr-FR" dirty="0"/>
              <a:t> </a:t>
            </a:r>
            <a:r>
              <a:rPr lang="fr-FR" dirty="0" err="1"/>
              <a:t>în</a:t>
            </a:r>
            <a:r>
              <a:rPr lang="fr-FR" dirty="0"/>
              <a:t> </a:t>
            </a:r>
            <a:r>
              <a:rPr lang="fr-FR" dirty="0" err="1"/>
              <a:t>plagă</a:t>
            </a:r>
            <a:r>
              <a:rPr lang="fr-FR" dirty="0"/>
              <a:t>, se </a:t>
            </a:r>
            <a:r>
              <a:rPr lang="fr-FR" dirty="0" err="1"/>
              <a:t>secretă</a:t>
            </a:r>
            <a:r>
              <a:rPr lang="fr-FR" dirty="0"/>
              <a:t> </a:t>
            </a:r>
            <a:r>
              <a:rPr lang="fr-FR" dirty="0" err="1"/>
              <a:t>exotoxina</a:t>
            </a:r>
            <a:r>
              <a:rPr lang="fr-FR" dirty="0"/>
              <a:t> </a:t>
            </a:r>
            <a:r>
              <a:rPr lang="fr-FR" dirty="0" err="1"/>
              <a:t>tetanică</a:t>
            </a:r>
            <a:r>
              <a:rPr lang="fr-FR" dirty="0"/>
              <a:t>, care </a:t>
            </a:r>
            <a:r>
              <a:rPr lang="fr-FR" dirty="0" err="1"/>
              <a:t>difuzează</a:t>
            </a:r>
            <a:r>
              <a:rPr lang="fr-FR" dirty="0"/>
              <a:t> </a:t>
            </a:r>
            <a:r>
              <a:rPr lang="fr-FR" dirty="0" err="1"/>
              <a:t>apoi</a:t>
            </a:r>
            <a:r>
              <a:rPr lang="fr-FR" dirty="0"/>
              <a:t> la </a:t>
            </a:r>
            <a:r>
              <a:rPr lang="fr-FR" dirty="0" err="1"/>
              <a:t>distanţă</a:t>
            </a:r>
            <a:r>
              <a:rPr lang="fr-FR" dirty="0"/>
              <a:t>, </a:t>
            </a:r>
            <a:r>
              <a:rPr lang="fr-FR" dirty="0" err="1"/>
              <a:t>pe</a:t>
            </a:r>
            <a:r>
              <a:rPr lang="fr-FR" dirty="0"/>
              <a:t> cale </a:t>
            </a:r>
            <a:r>
              <a:rPr lang="fr-FR" dirty="0" err="1"/>
              <a:t>circulatorie</a:t>
            </a:r>
            <a:r>
              <a:rPr lang="fr-FR" dirty="0"/>
              <a:t>.</a:t>
            </a:r>
          </a:p>
          <a:p>
            <a:endParaRPr lang="en-US" dirty="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229600" cy="457200"/>
          </a:xfrm>
        </p:spPr>
        <p:txBody>
          <a:bodyPr>
            <a:normAutofit fontScale="90000"/>
          </a:bodyPr>
          <a:lstStyle/>
          <a:p>
            <a:pPr algn="ctr"/>
            <a:r>
              <a:rPr lang="ro-RO" sz="3600" b="1" dirty="0">
                <a:solidFill>
                  <a:schemeClr val="tx1"/>
                </a:solidFill>
                <a:effectLst/>
              </a:rPr>
              <a:t>Genul </a:t>
            </a:r>
            <a:r>
              <a:rPr lang="ro-RO" sz="3600" b="1" dirty="0" err="1">
                <a:solidFill>
                  <a:schemeClr val="tx1"/>
                </a:solidFill>
                <a:effectLst/>
              </a:rPr>
              <a:t>Peptococcus</a:t>
            </a:r>
            <a:endParaRPr lang="en-US" sz="3600" dirty="0">
              <a:solidFill>
                <a:schemeClr val="tx1"/>
              </a:solidFill>
            </a:endParaRPr>
          </a:p>
        </p:txBody>
      </p:sp>
      <p:sp>
        <p:nvSpPr>
          <p:cNvPr id="3" name="Content Placeholder 2"/>
          <p:cNvSpPr>
            <a:spLocks noGrp="1"/>
          </p:cNvSpPr>
          <p:nvPr>
            <p:ph idx="1"/>
          </p:nvPr>
        </p:nvSpPr>
        <p:spPr>
          <a:xfrm>
            <a:off x="251520" y="908720"/>
            <a:ext cx="8763000" cy="5616624"/>
          </a:xfrm>
        </p:spPr>
        <p:txBody>
          <a:bodyPr>
            <a:normAutofit/>
          </a:bodyPr>
          <a:lstStyle/>
          <a:p>
            <a:r>
              <a:rPr lang="ro-RO" sz="2000" b="1" i="1" dirty="0">
                <a:solidFill>
                  <a:srgbClr val="FF0000"/>
                </a:solidFill>
                <a:effectLst/>
              </a:rPr>
              <a:t>1. Habitat</a:t>
            </a:r>
            <a:endParaRPr lang="en-US" sz="2000" dirty="0">
              <a:solidFill>
                <a:srgbClr val="FF0000"/>
              </a:solidFill>
              <a:effectLst/>
            </a:endParaRPr>
          </a:p>
          <a:p>
            <a:pPr marL="0" indent="0">
              <a:buNone/>
            </a:pPr>
            <a:r>
              <a:rPr lang="ro-RO" sz="2000" dirty="0">
                <a:effectLst/>
              </a:rPr>
              <a:t>Speciile de </a:t>
            </a:r>
            <a:r>
              <a:rPr lang="ro-RO" sz="2000" dirty="0" err="1">
                <a:effectLst/>
              </a:rPr>
              <a:t>Peptococcus</a:t>
            </a:r>
            <a:r>
              <a:rPr lang="ro-RO" sz="2000" dirty="0">
                <a:effectLst/>
              </a:rPr>
              <a:t> sunt microorganisme ce se izolează frecvent de la nivelul tractului digestiv (frecvent cavitatea orală – placa dentară), de la nivelul mucoasei foselor nazale şi tractul genital feminin (vagin). </a:t>
            </a:r>
            <a:endParaRPr lang="en-US" sz="2000" dirty="0">
              <a:effectLst/>
            </a:endParaRPr>
          </a:p>
          <a:p>
            <a:r>
              <a:rPr lang="ro-RO" sz="2000" b="1" i="1" dirty="0">
                <a:solidFill>
                  <a:srgbClr val="FF0000"/>
                </a:solidFill>
                <a:effectLst/>
              </a:rPr>
              <a:t>2. Caractere morfologice</a:t>
            </a:r>
            <a:endParaRPr lang="en-US" sz="2000" dirty="0">
              <a:solidFill>
                <a:srgbClr val="FF0000"/>
              </a:solidFill>
              <a:effectLst/>
            </a:endParaRPr>
          </a:p>
          <a:p>
            <a:pPr marL="0" indent="0">
              <a:buNone/>
            </a:pPr>
            <a:r>
              <a:rPr lang="ro-RO" sz="2000" dirty="0">
                <a:effectLst/>
              </a:rPr>
              <a:t>Frotiul colorat Gram : forme sferice Gram pozitive, </a:t>
            </a:r>
            <a:r>
              <a:rPr lang="ro-RO" sz="2000" dirty="0" err="1">
                <a:effectLst/>
              </a:rPr>
              <a:t>nesporulate</a:t>
            </a:r>
            <a:r>
              <a:rPr lang="ro-RO" sz="2000" dirty="0">
                <a:effectLst/>
              </a:rPr>
              <a:t>, necapsulate, izolate sau în grupuri, fără ca distanţa dintre coci să fie totdeauna egală.</a:t>
            </a:r>
            <a:endParaRPr lang="en-US" sz="2000" dirty="0">
              <a:effectLst/>
            </a:endParaRPr>
          </a:p>
          <a:p>
            <a:r>
              <a:rPr lang="ro-RO" sz="2000" b="1" i="1" dirty="0">
                <a:solidFill>
                  <a:srgbClr val="FF0000"/>
                </a:solidFill>
                <a:effectLst/>
              </a:rPr>
              <a:t>3. Caractere de cultură</a:t>
            </a:r>
            <a:endParaRPr lang="en-US" sz="2000" b="1" i="1" dirty="0">
              <a:solidFill>
                <a:srgbClr val="FF0000"/>
              </a:solidFill>
              <a:effectLst/>
            </a:endParaRPr>
          </a:p>
          <a:p>
            <a:pPr marL="0" indent="0">
              <a:buNone/>
            </a:pPr>
            <a:r>
              <a:rPr lang="ro-RO" sz="2000" dirty="0">
                <a:effectLst/>
              </a:rPr>
              <a:t>Sunt nepretenţioşi din punct de vedere metabolic. Cresc bine pe medii cu geloză-sânge în condiţii de anaerobioză. Pe mediile solide produc colonii minuscule, transparente ca picăturile de rouă. Specia de </a:t>
            </a:r>
            <a:r>
              <a:rPr lang="ro-RO" sz="2000" dirty="0" err="1">
                <a:effectLst/>
              </a:rPr>
              <a:t>Peptococcus</a:t>
            </a:r>
            <a:r>
              <a:rPr lang="ro-RO" sz="2000" dirty="0">
                <a:effectLst/>
              </a:rPr>
              <a:t> </a:t>
            </a:r>
            <a:r>
              <a:rPr lang="ro-RO" sz="2000" dirty="0" err="1">
                <a:effectLst/>
              </a:rPr>
              <a:t>niger</a:t>
            </a:r>
            <a:r>
              <a:rPr lang="ro-RO" sz="2000" dirty="0">
                <a:effectLst/>
              </a:rPr>
              <a:t> determină colonii </a:t>
            </a:r>
            <a:r>
              <a:rPr lang="pt-BR" sz="2000" dirty="0">
                <a:effectLst/>
              </a:rPr>
              <a:t>“</a:t>
            </a:r>
            <a:r>
              <a:rPr lang="ro-RO" sz="2000" dirty="0">
                <a:effectLst/>
              </a:rPr>
              <a:t>S</a:t>
            </a:r>
            <a:r>
              <a:rPr lang="pt-BR" sz="2000" dirty="0">
                <a:effectLst/>
              </a:rPr>
              <a:t>” netede lucioase pigmentate în negru sau măsliniu. </a:t>
            </a:r>
            <a:endParaRPr lang="en-US" sz="2000" dirty="0">
              <a:effectLst/>
            </a:endParaRPr>
          </a:p>
          <a:p>
            <a:r>
              <a:rPr lang="ro-RO" sz="2000" b="1" i="1" dirty="0">
                <a:solidFill>
                  <a:srgbClr val="FF0000"/>
                </a:solidFill>
                <a:effectLst/>
              </a:rPr>
              <a:t>4. Caractere metabolice</a:t>
            </a:r>
            <a:endParaRPr lang="en-US" sz="2000" dirty="0">
              <a:solidFill>
                <a:srgbClr val="FF0000"/>
              </a:solidFill>
              <a:effectLst/>
            </a:endParaRPr>
          </a:p>
          <a:p>
            <a:pPr marL="0" indent="0">
              <a:buNone/>
            </a:pPr>
            <a:r>
              <a:rPr lang="ro-RO" sz="2000" dirty="0">
                <a:effectLst/>
              </a:rPr>
              <a:t>P. </a:t>
            </a:r>
            <a:r>
              <a:rPr lang="ro-RO" sz="2000" dirty="0" err="1">
                <a:effectLst/>
              </a:rPr>
              <a:t>asacharolyticus</a:t>
            </a:r>
            <a:r>
              <a:rPr lang="ro-RO" sz="2000" dirty="0">
                <a:effectLst/>
              </a:rPr>
              <a:t> nu fermentează nici un zahar, produc indol – caracter distinctiv pentru această specie. Ambele specii reduc laptele </a:t>
            </a:r>
            <a:r>
              <a:rPr lang="ro-RO" sz="2000" dirty="0" err="1">
                <a:effectLst/>
              </a:rPr>
              <a:t>turnesolat</a:t>
            </a:r>
            <a:r>
              <a:rPr lang="ro-RO" sz="2000" dirty="0"/>
              <a:t>.</a:t>
            </a:r>
            <a:endParaRPr lang="en-US" sz="2000" dirty="0">
              <a:effectLst/>
            </a:endParaRPr>
          </a:p>
        </p:txBody>
      </p:sp>
    </p:spTree>
    <p:extLst>
      <p:ext uri="{BB962C8B-B14F-4D97-AF65-F5344CB8AC3E}">
        <p14:creationId xmlns:p14="http://schemas.microsoft.com/office/powerpoint/2010/main" val="1900529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o-RO" dirty="0"/>
              <a:t>Patogenie</a:t>
            </a:r>
            <a:endParaRPr lang="en-US" dirty="0"/>
          </a:p>
        </p:txBody>
      </p:sp>
      <p:sp>
        <p:nvSpPr>
          <p:cNvPr id="3" name="Content Placeholder 2"/>
          <p:cNvSpPr>
            <a:spLocks noGrp="1"/>
          </p:cNvSpPr>
          <p:nvPr>
            <p:ph idx="1"/>
          </p:nvPr>
        </p:nvSpPr>
        <p:spPr>
          <a:xfrm>
            <a:off x="457200" y="1935480"/>
            <a:ext cx="8229600" cy="4922520"/>
          </a:xfrm>
        </p:spPr>
        <p:txBody>
          <a:bodyPr>
            <a:normAutofit fontScale="85000" lnSpcReduction="20000"/>
          </a:bodyPr>
          <a:lstStyle/>
          <a:p>
            <a:r>
              <a:rPr lang="fr-FR" dirty="0" err="1"/>
              <a:t>Toxina</a:t>
            </a:r>
            <a:r>
              <a:rPr lang="fr-FR" dirty="0"/>
              <a:t> </a:t>
            </a:r>
            <a:r>
              <a:rPr lang="fr-FR" dirty="0" err="1"/>
              <a:t>tetanică</a:t>
            </a:r>
            <a:r>
              <a:rPr lang="fr-FR" dirty="0"/>
              <a:t> este o </a:t>
            </a:r>
            <a:r>
              <a:rPr lang="fr-FR" dirty="0" err="1"/>
              <a:t>proteină</a:t>
            </a:r>
            <a:r>
              <a:rPr lang="fr-FR" dirty="0"/>
              <a:t> </a:t>
            </a:r>
            <a:r>
              <a:rPr lang="fr-FR" dirty="0" err="1"/>
              <a:t>simplă</a:t>
            </a:r>
            <a:r>
              <a:rPr lang="fr-FR" dirty="0"/>
              <a:t>, </a:t>
            </a:r>
            <a:r>
              <a:rPr lang="fr-FR" dirty="0" err="1"/>
              <a:t>cu</a:t>
            </a:r>
            <a:r>
              <a:rPr lang="fr-FR" dirty="0"/>
              <a:t> </a:t>
            </a:r>
            <a:r>
              <a:rPr lang="fr-FR" dirty="0" err="1"/>
              <a:t>greutate</a:t>
            </a:r>
            <a:r>
              <a:rPr lang="fr-FR" dirty="0"/>
              <a:t> </a:t>
            </a:r>
            <a:r>
              <a:rPr lang="fr-FR" dirty="0" err="1"/>
              <a:t>moleculară</a:t>
            </a:r>
            <a:r>
              <a:rPr lang="fr-FR" dirty="0"/>
              <a:t> de 67.000 </a:t>
            </a:r>
            <a:r>
              <a:rPr lang="fr-FR" dirty="0" err="1"/>
              <a:t>daltoni</a:t>
            </a:r>
            <a:r>
              <a:rPr lang="fr-FR" dirty="0"/>
              <a:t>, </a:t>
            </a:r>
            <a:r>
              <a:rPr lang="fr-FR" dirty="0" err="1"/>
              <a:t>termolabilă</a:t>
            </a:r>
            <a:r>
              <a:rPr lang="fr-FR" dirty="0"/>
              <a:t>. </a:t>
            </a:r>
            <a:r>
              <a:rPr lang="fr-FR" dirty="0" err="1"/>
              <a:t>Din</a:t>
            </a:r>
            <a:r>
              <a:rPr lang="fr-FR" dirty="0"/>
              <a:t> </a:t>
            </a:r>
            <a:r>
              <a:rPr lang="fr-FR" dirty="0" err="1"/>
              <a:t>punct</a:t>
            </a:r>
            <a:r>
              <a:rPr lang="fr-FR" dirty="0"/>
              <a:t> de </a:t>
            </a:r>
            <a:r>
              <a:rPr lang="fr-FR" dirty="0" err="1"/>
              <a:t>vedere</a:t>
            </a:r>
            <a:r>
              <a:rPr lang="fr-FR" dirty="0"/>
              <a:t> </a:t>
            </a:r>
            <a:r>
              <a:rPr lang="fr-FR" dirty="0" err="1"/>
              <a:t>biologic</a:t>
            </a:r>
            <a:r>
              <a:rPr lang="fr-FR" dirty="0"/>
              <a:t>, </a:t>
            </a:r>
            <a:r>
              <a:rPr lang="fr-FR" dirty="0" err="1"/>
              <a:t>prezintă</a:t>
            </a:r>
            <a:r>
              <a:rPr lang="fr-FR" dirty="0"/>
              <a:t> 2 </a:t>
            </a:r>
            <a:r>
              <a:rPr lang="fr-FR" dirty="0" err="1"/>
              <a:t>componente</a:t>
            </a:r>
            <a:r>
              <a:rPr lang="fr-FR" dirty="0"/>
              <a:t>: </a:t>
            </a:r>
            <a:r>
              <a:rPr lang="fr-FR" dirty="0" err="1"/>
              <a:t>tetanospasmina</a:t>
            </a:r>
            <a:r>
              <a:rPr lang="fr-FR" dirty="0"/>
              <a:t> si </a:t>
            </a:r>
            <a:r>
              <a:rPr lang="fr-FR" dirty="0" err="1"/>
              <a:t>tetanolizina</a:t>
            </a:r>
            <a:r>
              <a:rPr lang="fr-FR" dirty="0"/>
              <a:t>. </a:t>
            </a:r>
            <a:endParaRPr lang="en-US" dirty="0"/>
          </a:p>
          <a:p>
            <a:pPr lvl="0"/>
            <a:endParaRPr lang="ro-RO" dirty="0"/>
          </a:p>
          <a:p>
            <a:pPr lvl="0"/>
            <a:r>
              <a:rPr lang="fr-FR" b="1" dirty="0" err="1"/>
              <a:t>Tetanospasmina</a:t>
            </a:r>
            <a:r>
              <a:rPr lang="fr-FR" dirty="0"/>
              <a:t> este </a:t>
            </a:r>
            <a:r>
              <a:rPr lang="fr-FR" b="1" i="1" dirty="0" err="1"/>
              <a:t>principiul</a:t>
            </a:r>
            <a:r>
              <a:rPr lang="fr-FR" b="1" i="1" dirty="0"/>
              <a:t> </a:t>
            </a:r>
            <a:r>
              <a:rPr lang="fr-FR" b="1" i="1" dirty="0" err="1"/>
              <a:t>neurotoxic</a:t>
            </a:r>
            <a:r>
              <a:rPr lang="fr-FR" b="1" i="1" dirty="0"/>
              <a:t> al </a:t>
            </a:r>
            <a:r>
              <a:rPr lang="fr-FR" b="1" i="1" dirty="0" err="1"/>
              <a:t>toxinei</a:t>
            </a:r>
            <a:r>
              <a:rPr lang="fr-FR" dirty="0"/>
              <a:t>. </a:t>
            </a:r>
            <a:r>
              <a:rPr lang="fr-FR" dirty="0" err="1"/>
              <a:t>Odată</a:t>
            </a:r>
            <a:r>
              <a:rPr lang="fr-FR" dirty="0"/>
              <a:t> </a:t>
            </a:r>
            <a:r>
              <a:rPr lang="fr-FR" dirty="0" err="1"/>
              <a:t>pătrunsă</a:t>
            </a:r>
            <a:r>
              <a:rPr lang="fr-FR" dirty="0"/>
              <a:t> </a:t>
            </a:r>
            <a:r>
              <a:rPr lang="fr-FR" dirty="0" err="1"/>
              <a:t>în</a:t>
            </a:r>
            <a:r>
              <a:rPr lang="fr-FR" dirty="0"/>
              <a:t> </a:t>
            </a:r>
            <a:r>
              <a:rPr lang="fr-FR" dirty="0" err="1"/>
              <a:t>circulaţie</a:t>
            </a:r>
            <a:r>
              <a:rPr lang="fr-FR" dirty="0"/>
              <a:t>, </a:t>
            </a:r>
            <a:r>
              <a:rPr lang="fr-FR" dirty="0" err="1"/>
              <a:t>toxina</a:t>
            </a:r>
            <a:r>
              <a:rPr lang="fr-FR" dirty="0"/>
              <a:t> </a:t>
            </a:r>
            <a:r>
              <a:rPr lang="fr-FR" dirty="0" err="1"/>
              <a:t>tetanică</a:t>
            </a:r>
            <a:r>
              <a:rPr lang="fr-FR" dirty="0"/>
              <a:t> </a:t>
            </a:r>
            <a:r>
              <a:rPr lang="fr-FR" dirty="0" err="1"/>
              <a:t>prin</a:t>
            </a:r>
            <a:r>
              <a:rPr lang="fr-FR" dirty="0"/>
              <a:t> </a:t>
            </a:r>
            <a:r>
              <a:rPr lang="fr-FR" dirty="0" err="1"/>
              <a:t>componenta</a:t>
            </a:r>
            <a:r>
              <a:rPr lang="fr-FR" dirty="0"/>
              <a:t> </a:t>
            </a:r>
            <a:r>
              <a:rPr lang="fr-FR" dirty="0" err="1"/>
              <a:t>neurotoxică</a:t>
            </a:r>
            <a:r>
              <a:rPr lang="fr-FR" dirty="0"/>
              <a:t> se </a:t>
            </a:r>
            <a:r>
              <a:rPr lang="fr-FR" b="1" i="1" dirty="0" err="1"/>
              <a:t>fixează</a:t>
            </a:r>
            <a:r>
              <a:rPr lang="fr-FR" b="1" i="1" dirty="0"/>
              <a:t> </a:t>
            </a:r>
            <a:r>
              <a:rPr lang="fr-FR" b="1" i="1" dirty="0" err="1"/>
              <a:t>rapid</a:t>
            </a:r>
            <a:r>
              <a:rPr lang="fr-FR" b="1" i="1" dirty="0"/>
              <a:t> la </a:t>
            </a:r>
            <a:r>
              <a:rPr lang="fr-FR" b="1" i="1" dirty="0" err="1"/>
              <a:t>nivelul</a:t>
            </a:r>
            <a:r>
              <a:rPr lang="fr-FR" b="1" i="1" dirty="0"/>
              <a:t> </a:t>
            </a:r>
            <a:r>
              <a:rPr lang="fr-FR" b="1" i="1" dirty="0" err="1"/>
              <a:t>sistemului</a:t>
            </a:r>
            <a:r>
              <a:rPr lang="fr-FR" b="1" i="1" dirty="0"/>
              <a:t> </a:t>
            </a:r>
            <a:r>
              <a:rPr lang="fr-FR" b="1" i="1" dirty="0" err="1"/>
              <a:t>nervos</a:t>
            </a:r>
            <a:r>
              <a:rPr lang="fr-FR" b="1" i="1" dirty="0"/>
              <a:t> central</a:t>
            </a:r>
            <a:r>
              <a:rPr lang="fr-FR" dirty="0"/>
              <a:t>, </a:t>
            </a:r>
            <a:r>
              <a:rPr lang="fr-FR" dirty="0" err="1"/>
              <a:t>cu</a:t>
            </a:r>
            <a:r>
              <a:rPr lang="fr-FR" dirty="0"/>
              <a:t> </a:t>
            </a:r>
            <a:r>
              <a:rPr lang="fr-FR" dirty="0" err="1"/>
              <a:t>afinitate</a:t>
            </a:r>
            <a:r>
              <a:rPr lang="fr-FR" dirty="0"/>
              <a:t> </a:t>
            </a:r>
            <a:r>
              <a:rPr lang="fr-FR" dirty="0" err="1"/>
              <a:t>particulară</a:t>
            </a:r>
            <a:r>
              <a:rPr lang="fr-FR" dirty="0"/>
              <a:t> </a:t>
            </a:r>
            <a:r>
              <a:rPr lang="fr-FR" dirty="0" err="1"/>
              <a:t>faţă</a:t>
            </a:r>
            <a:r>
              <a:rPr lang="fr-FR" dirty="0"/>
              <a:t> de </a:t>
            </a:r>
            <a:r>
              <a:rPr lang="fr-FR" b="1" i="1" dirty="0" err="1"/>
              <a:t>substanţa</a:t>
            </a:r>
            <a:r>
              <a:rPr lang="fr-FR" b="1" i="1" dirty="0"/>
              <a:t> </a:t>
            </a:r>
            <a:r>
              <a:rPr lang="fr-FR" b="1" i="1" dirty="0" err="1"/>
              <a:t>cenuşie</a:t>
            </a:r>
            <a:r>
              <a:rPr lang="fr-FR" b="1" i="1" dirty="0"/>
              <a:t> a </a:t>
            </a:r>
            <a:r>
              <a:rPr lang="fr-FR" b="1" i="1" dirty="0" err="1"/>
              <a:t>nevraxului</a:t>
            </a:r>
            <a:r>
              <a:rPr lang="fr-FR" dirty="0"/>
              <a:t>. </a:t>
            </a:r>
            <a:endParaRPr lang="en-US" dirty="0"/>
          </a:p>
          <a:p>
            <a:r>
              <a:rPr lang="fr-FR" dirty="0" err="1"/>
              <a:t>Componenta</a:t>
            </a:r>
            <a:r>
              <a:rPr lang="fr-FR" dirty="0"/>
              <a:t> </a:t>
            </a:r>
            <a:r>
              <a:rPr lang="fr-FR" dirty="0" err="1"/>
              <a:t>neurotoxică</a:t>
            </a:r>
            <a:r>
              <a:rPr lang="fr-FR" dirty="0"/>
              <a:t> a </a:t>
            </a:r>
            <a:r>
              <a:rPr lang="fr-FR" dirty="0" err="1"/>
              <a:t>toxinei</a:t>
            </a:r>
            <a:r>
              <a:rPr lang="fr-FR" dirty="0"/>
              <a:t> </a:t>
            </a:r>
            <a:r>
              <a:rPr lang="fr-FR" dirty="0" err="1"/>
              <a:t>tetanice</a:t>
            </a:r>
            <a:r>
              <a:rPr lang="fr-FR" dirty="0"/>
              <a:t> (</a:t>
            </a:r>
            <a:r>
              <a:rPr lang="fr-FR" dirty="0" err="1"/>
              <a:t>tetanospasmina</a:t>
            </a:r>
            <a:r>
              <a:rPr lang="fr-FR" dirty="0"/>
              <a:t>) </a:t>
            </a:r>
            <a:r>
              <a:rPr lang="fr-FR" b="1" i="1" dirty="0" err="1"/>
              <a:t>acţionează</a:t>
            </a:r>
            <a:r>
              <a:rPr lang="fr-FR" b="1" i="1" dirty="0"/>
              <a:t> </a:t>
            </a:r>
            <a:r>
              <a:rPr lang="fr-FR" b="1" i="1" dirty="0" err="1"/>
              <a:t>atât</a:t>
            </a:r>
            <a:r>
              <a:rPr lang="fr-FR" b="1" i="1" dirty="0"/>
              <a:t> </a:t>
            </a:r>
            <a:r>
              <a:rPr lang="fr-FR" b="1" i="1" dirty="0" err="1"/>
              <a:t>periferic</a:t>
            </a:r>
            <a:r>
              <a:rPr lang="fr-FR" dirty="0"/>
              <a:t>, la </a:t>
            </a:r>
            <a:r>
              <a:rPr lang="fr-FR" dirty="0" err="1"/>
              <a:t>nivelul</a:t>
            </a:r>
            <a:r>
              <a:rPr lang="fr-FR" dirty="0"/>
              <a:t> </a:t>
            </a:r>
            <a:r>
              <a:rPr lang="fr-FR" b="1" i="1" dirty="0" err="1"/>
              <a:t>terminaţiilor</a:t>
            </a:r>
            <a:r>
              <a:rPr lang="fr-FR" b="1" i="1" dirty="0"/>
              <a:t> </a:t>
            </a:r>
            <a:r>
              <a:rPr lang="fr-FR" b="1" i="1" dirty="0" err="1"/>
              <a:t>colinergice</a:t>
            </a:r>
            <a:r>
              <a:rPr lang="fr-FR" b="1" i="1" dirty="0"/>
              <a:t> ale </a:t>
            </a:r>
            <a:r>
              <a:rPr lang="fr-FR" b="1" i="1" dirty="0" err="1"/>
              <a:t>nervilor</a:t>
            </a:r>
            <a:r>
              <a:rPr lang="fr-FR" b="1" i="1" dirty="0"/>
              <a:t> </a:t>
            </a:r>
            <a:r>
              <a:rPr lang="fr-FR" b="1" i="1" dirty="0" err="1"/>
              <a:t>motori</a:t>
            </a:r>
            <a:r>
              <a:rPr lang="fr-FR" b="1" i="1" dirty="0"/>
              <a:t> </a:t>
            </a:r>
            <a:r>
              <a:rPr lang="fr-FR" dirty="0"/>
              <a:t> (</a:t>
            </a:r>
            <a:r>
              <a:rPr lang="fr-FR" dirty="0" err="1"/>
              <a:t>exemplu</a:t>
            </a:r>
            <a:r>
              <a:rPr lang="fr-FR" dirty="0"/>
              <a:t>: </a:t>
            </a:r>
            <a:r>
              <a:rPr lang="fr-FR" dirty="0" err="1"/>
              <a:t>nervii</a:t>
            </a:r>
            <a:r>
              <a:rPr lang="fr-FR" dirty="0"/>
              <a:t> </a:t>
            </a:r>
            <a:r>
              <a:rPr lang="fr-FR" dirty="0" err="1"/>
              <a:t>muşchilor</a:t>
            </a:r>
            <a:r>
              <a:rPr lang="fr-FR" dirty="0"/>
              <a:t> </a:t>
            </a:r>
            <a:r>
              <a:rPr lang="fr-FR" dirty="0" err="1"/>
              <a:t>intrinseci</a:t>
            </a:r>
            <a:r>
              <a:rPr lang="fr-FR" dirty="0"/>
              <a:t> şi </a:t>
            </a:r>
            <a:r>
              <a:rPr lang="fr-FR" dirty="0" err="1"/>
              <a:t>cei</a:t>
            </a:r>
            <a:r>
              <a:rPr lang="fr-FR" dirty="0"/>
              <a:t> ai </a:t>
            </a:r>
            <a:r>
              <a:rPr lang="fr-FR" dirty="0" err="1"/>
              <a:t>acomodării</a:t>
            </a:r>
            <a:r>
              <a:rPr lang="fr-FR" dirty="0"/>
              <a:t> </a:t>
            </a:r>
            <a:r>
              <a:rPr lang="fr-FR" dirty="0" err="1"/>
              <a:t>globului</a:t>
            </a:r>
            <a:r>
              <a:rPr lang="fr-FR" dirty="0"/>
              <a:t> </a:t>
            </a:r>
            <a:r>
              <a:rPr lang="fr-FR" dirty="0" err="1"/>
              <a:t>ocular</a:t>
            </a:r>
            <a:r>
              <a:rPr lang="fr-FR" dirty="0"/>
              <a:t>), </a:t>
            </a:r>
            <a:r>
              <a:rPr lang="fr-FR" dirty="0" err="1"/>
              <a:t>cât</a:t>
            </a:r>
            <a:r>
              <a:rPr lang="fr-FR" dirty="0"/>
              <a:t> mai ales, </a:t>
            </a:r>
            <a:r>
              <a:rPr lang="fr-FR" dirty="0" err="1"/>
              <a:t>prin</a:t>
            </a:r>
            <a:r>
              <a:rPr lang="fr-FR" dirty="0"/>
              <a:t> </a:t>
            </a:r>
            <a:r>
              <a:rPr lang="fr-FR" dirty="0" err="1"/>
              <a:t>fixarea</a:t>
            </a:r>
            <a:r>
              <a:rPr lang="fr-FR" dirty="0"/>
              <a:t> </a:t>
            </a:r>
            <a:r>
              <a:rPr lang="fr-FR" dirty="0" err="1"/>
              <a:t>directă</a:t>
            </a:r>
            <a:r>
              <a:rPr lang="fr-FR" dirty="0"/>
              <a:t> la </a:t>
            </a:r>
            <a:r>
              <a:rPr lang="fr-FR" dirty="0" err="1"/>
              <a:t>nivelul</a:t>
            </a:r>
            <a:r>
              <a:rPr lang="fr-FR" dirty="0"/>
              <a:t> </a:t>
            </a:r>
            <a:r>
              <a:rPr lang="fr-FR" b="1" i="1" dirty="0" err="1"/>
              <a:t>corpilor</a:t>
            </a:r>
            <a:r>
              <a:rPr lang="fr-FR" b="1" i="1" dirty="0"/>
              <a:t> </a:t>
            </a:r>
            <a:r>
              <a:rPr lang="fr-FR" b="1" i="1" dirty="0" err="1"/>
              <a:t>neuronali</a:t>
            </a:r>
            <a:r>
              <a:rPr lang="fr-FR" b="1" i="1" dirty="0"/>
              <a:t> </a:t>
            </a:r>
            <a:r>
              <a:rPr lang="fr-FR" b="1" i="1" dirty="0" err="1"/>
              <a:t>din</a:t>
            </a:r>
            <a:r>
              <a:rPr lang="fr-FR" b="1" i="1" dirty="0"/>
              <a:t> </a:t>
            </a:r>
            <a:r>
              <a:rPr lang="fr-FR" b="1" i="1" dirty="0" err="1"/>
              <a:t>substanţa</a:t>
            </a:r>
            <a:r>
              <a:rPr lang="fr-FR" b="1" i="1" dirty="0"/>
              <a:t> </a:t>
            </a:r>
            <a:r>
              <a:rPr lang="fr-FR" b="1" i="1" dirty="0" err="1"/>
              <a:t>cenuşie</a:t>
            </a:r>
            <a:r>
              <a:rPr lang="fr-FR" b="1" i="1" dirty="0"/>
              <a:t> a </a:t>
            </a:r>
            <a:r>
              <a:rPr lang="fr-FR" b="1" i="1" dirty="0" err="1"/>
              <a:t>nevraxului</a:t>
            </a:r>
            <a:r>
              <a:rPr lang="fr-FR" dirty="0"/>
              <a:t> (</a:t>
            </a:r>
            <a:r>
              <a:rPr lang="fr-FR" dirty="0" err="1"/>
              <a:t>neuronii</a:t>
            </a:r>
            <a:r>
              <a:rPr lang="fr-FR" dirty="0"/>
              <a:t> </a:t>
            </a:r>
            <a:r>
              <a:rPr lang="fr-FR" dirty="0" err="1"/>
              <a:t>motori</a:t>
            </a:r>
            <a:r>
              <a:rPr lang="fr-FR" dirty="0"/>
              <a:t> </a:t>
            </a:r>
            <a:r>
              <a:rPr lang="fr-FR" dirty="0" err="1"/>
              <a:t>periferici</a:t>
            </a:r>
            <a:r>
              <a:rPr lang="fr-FR" dirty="0"/>
              <a:t> </a:t>
            </a:r>
            <a:r>
              <a:rPr lang="fr-FR" dirty="0" err="1"/>
              <a:t>din</a:t>
            </a:r>
            <a:r>
              <a:rPr lang="fr-FR" dirty="0"/>
              <a:t> </a:t>
            </a:r>
            <a:r>
              <a:rPr lang="fr-FR" dirty="0" err="1"/>
              <a:t>coarnele</a:t>
            </a:r>
            <a:r>
              <a:rPr lang="fr-FR" dirty="0"/>
              <a:t> </a:t>
            </a:r>
            <a:r>
              <a:rPr lang="fr-FR" dirty="0" err="1"/>
              <a:t>anterioare</a:t>
            </a:r>
            <a:r>
              <a:rPr lang="fr-FR" dirty="0"/>
              <a:t> ale </a:t>
            </a:r>
            <a:r>
              <a:rPr lang="fr-FR" dirty="0" err="1"/>
              <a:t>măduvei</a:t>
            </a:r>
            <a:r>
              <a:rPr lang="fr-FR" dirty="0"/>
              <a:t> şi, </a:t>
            </a:r>
            <a:r>
              <a:rPr lang="fr-FR" dirty="0" err="1"/>
              <a:t>respectiv</a:t>
            </a:r>
            <a:r>
              <a:rPr lang="fr-FR" dirty="0"/>
              <a:t>, </a:t>
            </a:r>
            <a:r>
              <a:rPr lang="fr-FR" dirty="0" err="1"/>
              <a:t>nucleii</a:t>
            </a:r>
            <a:r>
              <a:rPr lang="fr-FR" dirty="0"/>
              <a:t> </a:t>
            </a:r>
            <a:r>
              <a:rPr lang="fr-FR" dirty="0" err="1"/>
              <a:t>motori</a:t>
            </a:r>
            <a:r>
              <a:rPr lang="fr-FR" dirty="0"/>
              <a:t> </a:t>
            </a:r>
            <a:r>
              <a:rPr lang="fr-FR" dirty="0" err="1"/>
              <a:t>echivalenţi</a:t>
            </a:r>
            <a:r>
              <a:rPr lang="fr-FR" dirty="0"/>
              <a:t> ai </a:t>
            </a:r>
            <a:r>
              <a:rPr lang="fr-FR" dirty="0" err="1"/>
              <a:t>trunchiului</a:t>
            </a:r>
            <a:r>
              <a:rPr lang="fr-FR" dirty="0"/>
              <a:t> </a:t>
            </a:r>
            <a:r>
              <a:rPr lang="fr-FR" dirty="0" err="1"/>
              <a:t>cerebral</a:t>
            </a:r>
            <a:r>
              <a:rPr lang="fr-FR" dirty="0"/>
              <a:t>). </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176318"/>
            <a:ext cx="8229600" cy="5681682"/>
          </a:xfrm>
        </p:spPr>
        <p:txBody>
          <a:bodyPr>
            <a:normAutofit/>
          </a:bodyPr>
          <a:lstStyle/>
          <a:p>
            <a:pPr lvl="0"/>
            <a:endParaRPr lang="ro-RO" b="1" dirty="0"/>
          </a:p>
          <a:p>
            <a:r>
              <a:rPr lang="fr-FR" dirty="0" err="1"/>
              <a:t>Mecanismul</a:t>
            </a:r>
            <a:r>
              <a:rPr lang="fr-FR" dirty="0"/>
              <a:t> </a:t>
            </a:r>
            <a:r>
              <a:rPr lang="fr-FR" dirty="0" err="1"/>
              <a:t>intim</a:t>
            </a:r>
            <a:r>
              <a:rPr lang="fr-FR" dirty="0"/>
              <a:t> al </a:t>
            </a:r>
            <a:r>
              <a:rPr lang="fr-FR" dirty="0" err="1"/>
              <a:t>acţiunii</a:t>
            </a:r>
            <a:r>
              <a:rPr lang="fr-FR" dirty="0"/>
              <a:t> </a:t>
            </a:r>
            <a:r>
              <a:rPr lang="fr-FR" dirty="0" err="1"/>
              <a:t>spasmogene</a:t>
            </a:r>
            <a:r>
              <a:rPr lang="fr-FR" dirty="0"/>
              <a:t> a </a:t>
            </a:r>
            <a:r>
              <a:rPr lang="fr-FR" dirty="0" err="1"/>
              <a:t>tetanospasminei</a:t>
            </a:r>
            <a:r>
              <a:rPr lang="fr-FR" dirty="0"/>
              <a:t> (</a:t>
            </a:r>
            <a:r>
              <a:rPr lang="fr-FR" dirty="0" err="1"/>
              <a:t>producerea</a:t>
            </a:r>
            <a:r>
              <a:rPr lang="fr-FR" dirty="0"/>
              <a:t> de </a:t>
            </a:r>
            <a:r>
              <a:rPr lang="fr-FR" dirty="0" err="1"/>
              <a:t>contracţii</a:t>
            </a:r>
            <a:r>
              <a:rPr lang="fr-FR" dirty="0"/>
              <a:t> ale </a:t>
            </a:r>
            <a:r>
              <a:rPr lang="fr-FR" dirty="0" err="1"/>
              <a:t>musculaturii</a:t>
            </a:r>
            <a:r>
              <a:rPr lang="fr-FR" dirty="0"/>
              <a:t> </a:t>
            </a:r>
            <a:r>
              <a:rPr lang="fr-FR" dirty="0" err="1"/>
              <a:t>striate</a:t>
            </a:r>
            <a:r>
              <a:rPr lang="fr-FR" dirty="0"/>
              <a:t>) </a:t>
            </a:r>
            <a:r>
              <a:rPr lang="fr-FR" dirty="0" err="1"/>
              <a:t>ar</a:t>
            </a:r>
            <a:r>
              <a:rPr lang="fr-FR" dirty="0"/>
              <a:t> </a:t>
            </a:r>
            <a:r>
              <a:rPr lang="fr-FR" dirty="0" err="1"/>
              <a:t>consta</a:t>
            </a:r>
            <a:r>
              <a:rPr lang="fr-FR" dirty="0"/>
              <a:t> </a:t>
            </a:r>
            <a:r>
              <a:rPr lang="fr-FR" dirty="0" err="1"/>
              <a:t>în</a:t>
            </a:r>
            <a:r>
              <a:rPr lang="fr-FR" dirty="0"/>
              <a:t> </a:t>
            </a:r>
            <a:r>
              <a:rPr lang="fr-FR" dirty="0" err="1"/>
              <a:t>blocarea</a:t>
            </a:r>
            <a:r>
              <a:rPr lang="fr-FR" dirty="0"/>
              <a:t>, la </a:t>
            </a:r>
            <a:r>
              <a:rPr lang="fr-FR" dirty="0" err="1"/>
              <a:t>nivelul</a:t>
            </a:r>
            <a:r>
              <a:rPr lang="fr-FR" dirty="0"/>
              <a:t> </a:t>
            </a:r>
            <a:r>
              <a:rPr lang="fr-FR" dirty="0" err="1"/>
              <a:t>sinapselor</a:t>
            </a:r>
            <a:r>
              <a:rPr lang="fr-FR" dirty="0"/>
              <a:t>, a </a:t>
            </a:r>
            <a:r>
              <a:rPr lang="fr-FR" dirty="0" err="1"/>
              <a:t>funcţiilor</a:t>
            </a:r>
            <a:r>
              <a:rPr lang="fr-FR" dirty="0"/>
              <a:t> normale ale “</a:t>
            </a:r>
            <a:r>
              <a:rPr lang="fr-FR" dirty="0" err="1"/>
              <a:t>transmiţătorului</a:t>
            </a:r>
            <a:r>
              <a:rPr lang="fr-FR" dirty="0"/>
              <a:t> </a:t>
            </a:r>
            <a:r>
              <a:rPr lang="fr-FR" dirty="0" err="1"/>
              <a:t>inhibitor</a:t>
            </a:r>
            <a:r>
              <a:rPr lang="fr-FR" dirty="0"/>
              <a:t>”.</a:t>
            </a:r>
          </a:p>
          <a:p>
            <a:pPr>
              <a:buNone/>
            </a:pPr>
            <a:endParaRPr lang="en-US" dirty="0"/>
          </a:p>
          <a:p>
            <a:pPr lvl="0"/>
            <a:r>
              <a:rPr lang="fr-FR" b="1" dirty="0" err="1"/>
              <a:t>Tetanolizina</a:t>
            </a:r>
            <a:r>
              <a:rPr lang="fr-FR" b="1" dirty="0"/>
              <a:t> </a:t>
            </a:r>
            <a:r>
              <a:rPr lang="fr-FR" dirty="0"/>
              <a:t>este o </a:t>
            </a:r>
            <a:r>
              <a:rPr lang="fr-FR" dirty="0" err="1"/>
              <a:t>componentă</a:t>
            </a:r>
            <a:r>
              <a:rPr lang="fr-FR" dirty="0"/>
              <a:t> a </a:t>
            </a:r>
            <a:r>
              <a:rPr lang="fr-FR" dirty="0" err="1"/>
              <a:t>toxinei</a:t>
            </a:r>
            <a:r>
              <a:rPr lang="fr-FR" dirty="0"/>
              <a:t> </a:t>
            </a:r>
            <a:r>
              <a:rPr lang="fr-FR" dirty="0" err="1"/>
              <a:t>tetanice</a:t>
            </a:r>
            <a:r>
              <a:rPr lang="fr-FR" dirty="0"/>
              <a:t> </a:t>
            </a:r>
            <a:r>
              <a:rPr lang="fr-FR" dirty="0" err="1"/>
              <a:t>cu</a:t>
            </a:r>
            <a:r>
              <a:rPr lang="fr-FR" dirty="0"/>
              <a:t> </a:t>
            </a:r>
            <a:r>
              <a:rPr lang="fr-FR" b="1" i="1" dirty="0" err="1"/>
              <a:t>efect</a:t>
            </a:r>
            <a:r>
              <a:rPr lang="fr-FR" b="1" i="1" dirty="0"/>
              <a:t> de </a:t>
            </a:r>
            <a:r>
              <a:rPr lang="fr-FR" b="1" i="1" dirty="0" err="1"/>
              <a:t>liză</a:t>
            </a:r>
            <a:r>
              <a:rPr lang="fr-FR" b="1" i="1" dirty="0"/>
              <a:t> a </a:t>
            </a:r>
            <a:r>
              <a:rPr lang="fr-FR" b="1" i="1" dirty="0" err="1"/>
              <a:t>eritrocitelor</a:t>
            </a:r>
            <a:r>
              <a:rPr lang="fr-FR" dirty="0"/>
              <a:t>. </a:t>
            </a:r>
            <a:r>
              <a:rPr lang="en-US" dirty="0" err="1"/>
              <a:t>Efectul</a:t>
            </a:r>
            <a:r>
              <a:rPr lang="en-US" dirty="0"/>
              <a:t> </a:t>
            </a:r>
            <a:r>
              <a:rPr lang="en-US" dirty="0" err="1"/>
              <a:t>hemolitic</a:t>
            </a:r>
            <a:r>
              <a:rPr lang="en-US" dirty="0"/>
              <a:t> al </a:t>
            </a:r>
            <a:r>
              <a:rPr lang="en-US" dirty="0" err="1"/>
              <a:t>toxinei</a:t>
            </a:r>
            <a:r>
              <a:rPr lang="en-US" dirty="0"/>
              <a:t> </a:t>
            </a:r>
            <a:r>
              <a:rPr lang="en-US" dirty="0" err="1"/>
              <a:t>tetanice</a:t>
            </a:r>
            <a:r>
              <a:rPr lang="en-US" dirty="0"/>
              <a:t> a </a:t>
            </a:r>
            <a:r>
              <a:rPr lang="en-US" dirty="0" err="1"/>
              <a:t>fost</a:t>
            </a:r>
            <a:r>
              <a:rPr lang="en-US" dirty="0"/>
              <a:t> </a:t>
            </a:r>
            <a:r>
              <a:rPr lang="en-US" dirty="0" err="1"/>
              <a:t>demonstrat</a:t>
            </a:r>
            <a:r>
              <a:rPr lang="en-US" dirty="0"/>
              <a:t> </a:t>
            </a:r>
            <a:r>
              <a:rPr lang="en-US" dirty="0" err="1"/>
              <a:t>atât</a:t>
            </a:r>
            <a:r>
              <a:rPr lang="en-US" dirty="0"/>
              <a:t> </a:t>
            </a:r>
            <a:r>
              <a:rPr lang="en-US" dirty="0" err="1"/>
              <a:t>în</a:t>
            </a:r>
            <a:r>
              <a:rPr lang="en-US" dirty="0"/>
              <a:t> </a:t>
            </a:r>
            <a:r>
              <a:rPr lang="en-US" dirty="0" err="1"/>
              <a:t>infecţia</a:t>
            </a:r>
            <a:r>
              <a:rPr lang="en-US" dirty="0"/>
              <a:t> </a:t>
            </a:r>
            <a:r>
              <a:rPr lang="en-US" dirty="0" err="1"/>
              <a:t>experimentală</a:t>
            </a:r>
            <a:r>
              <a:rPr lang="en-US" dirty="0"/>
              <a:t> la animal, </a:t>
            </a:r>
            <a:r>
              <a:rPr lang="en-US" dirty="0" err="1"/>
              <a:t>cât</a:t>
            </a:r>
            <a:r>
              <a:rPr lang="en-US" dirty="0"/>
              <a:t> </a:t>
            </a:r>
            <a:r>
              <a:rPr lang="en-US" dirty="0" err="1"/>
              <a:t>şi</a:t>
            </a:r>
            <a:r>
              <a:rPr lang="en-US" dirty="0"/>
              <a:t> </a:t>
            </a:r>
            <a:r>
              <a:rPr lang="en-US" i="1" dirty="0"/>
              <a:t>in vitro</a:t>
            </a:r>
            <a:r>
              <a:rPr lang="en-US" dirty="0"/>
              <a:t>.</a:t>
            </a:r>
          </a:p>
          <a:p>
            <a:endParaRPr lang="en-US" dirty="0"/>
          </a:p>
        </p:txBody>
      </p:sp>
      <p:sp>
        <p:nvSpPr>
          <p:cNvPr id="4" name="Title 3"/>
          <p:cNvSpPr>
            <a:spLocks noGrp="1"/>
          </p:cNvSpPr>
          <p:nvPr>
            <p:ph type="title"/>
          </p:nvPr>
        </p:nvSpPr>
        <p:spPr>
          <a:xfrm>
            <a:off x="457200" y="548680"/>
            <a:ext cx="8229600" cy="1143000"/>
          </a:xfrm>
        </p:spPr>
        <p:txBody>
          <a:bodyPr/>
          <a:lstStyle/>
          <a:p>
            <a:r>
              <a:rPr lang="ro-RO" dirty="0"/>
              <a:t>Patogenie</a:t>
            </a:r>
            <a:endParaRPr lang="en-US" dirty="0"/>
          </a:p>
        </p:txBody>
      </p:sp>
    </p:spTree>
    <p:extLst>
      <p:ext uri="{BB962C8B-B14F-4D97-AF65-F5344CB8AC3E}">
        <p14:creationId xmlns:p14="http://schemas.microsoft.com/office/powerpoint/2010/main" val="26354915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72207" y="-18504"/>
            <a:ext cx="8229600" cy="1143000"/>
          </a:xfrm>
        </p:spPr>
        <p:txBody>
          <a:bodyPr/>
          <a:lstStyle/>
          <a:p>
            <a:pPr algn="ctr"/>
            <a:r>
              <a:rPr lang="ro-RO" sz="3200" b="1" dirty="0"/>
              <a:t>Mecanismul de </a:t>
            </a:r>
            <a:r>
              <a:rPr lang="ro-RO" sz="3200" b="1" dirty="0" err="1"/>
              <a:t>actiune</a:t>
            </a:r>
            <a:r>
              <a:rPr lang="ro-RO" sz="3200" b="1" dirty="0"/>
              <a:t> al toxinei tetanice</a:t>
            </a:r>
            <a:endParaRPr lang="en-US" sz="3200" b="1" dirty="0"/>
          </a:p>
        </p:txBody>
      </p:sp>
      <p:pic>
        <p:nvPicPr>
          <p:cNvPr id="80899" name="Picture 2" descr="ClostridiumTetanusToxinMechanism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285875"/>
            <a:ext cx="6888162"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758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85794"/>
            <a:ext cx="8229600" cy="5572164"/>
          </a:xfrm>
        </p:spPr>
        <p:txBody>
          <a:bodyPr>
            <a:normAutofit fontScale="70000" lnSpcReduction="20000"/>
          </a:bodyPr>
          <a:lstStyle/>
          <a:p>
            <a:r>
              <a:rPr lang="en-US" b="1" dirty="0"/>
              <a:t>3. </a:t>
            </a:r>
            <a:r>
              <a:rPr lang="en-US" b="1" dirty="0" err="1"/>
              <a:t>Imunitate</a:t>
            </a:r>
            <a:endParaRPr lang="en-US" dirty="0"/>
          </a:p>
          <a:p>
            <a:r>
              <a:rPr lang="fr-FR" dirty="0"/>
              <a:t>Nu se </a:t>
            </a:r>
            <a:r>
              <a:rPr lang="fr-FR" dirty="0" err="1"/>
              <a:t>cunosc</a:t>
            </a:r>
            <a:r>
              <a:rPr lang="fr-FR" dirty="0"/>
              <a:t> date </a:t>
            </a:r>
            <a:r>
              <a:rPr lang="fr-FR" dirty="0" err="1"/>
              <a:t>despre</a:t>
            </a:r>
            <a:r>
              <a:rPr lang="fr-FR" dirty="0"/>
              <a:t> </a:t>
            </a:r>
            <a:r>
              <a:rPr lang="fr-FR" dirty="0" err="1"/>
              <a:t>imunitatea</a:t>
            </a:r>
            <a:r>
              <a:rPr lang="fr-FR" dirty="0"/>
              <a:t> </a:t>
            </a:r>
            <a:r>
              <a:rPr lang="fr-FR" dirty="0" err="1"/>
              <a:t>celulară</a:t>
            </a:r>
            <a:r>
              <a:rPr lang="fr-FR" dirty="0"/>
              <a:t> </a:t>
            </a:r>
            <a:r>
              <a:rPr lang="fr-FR" dirty="0" err="1"/>
              <a:t>în</a:t>
            </a:r>
            <a:r>
              <a:rPr lang="fr-FR" dirty="0"/>
              <a:t> </a:t>
            </a:r>
            <a:r>
              <a:rPr lang="fr-FR" dirty="0" err="1"/>
              <a:t>tetanos</a:t>
            </a:r>
            <a:r>
              <a:rPr lang="fr-FR" dirty="0"/>
              <a:t>. </a:t>
            </a:r>
            <a:r>
              <a:rPr lang="fr-FR" b="1" i="1" dirty="0" err="1"/>
              <a:t>Imunitatea</a:t>
            </a:r>
            <a:r>
              <a:rPr lang="fr-FR" b="1" i="1" dirty="0"/>
              <a:t> </a:t>
            </a:r>
            <a:r>
              <a:rPr lang="fr-FR" b="1" i="1" dirty="0" err="1"/>
              <a:t>umorală</a:t>
            </a:r>
            <a:r>
              <a:rPr lang="fr-FR" b="1" i="1" dirty="0"/>
              <a:t> este </a:t>
            </a:r>
            <a:r>
              <a:rPr lang="fr-FR" b="1" i="1" dirty="0" err="1"/>
              <a:t>solidă</a:t>
            </a:r>
            <a:r>
              <a:rPr lang="fr-FR" dirty="0"/>
              <a:t>, </a:t>
            </a:r>
            <a:r>
              <a:rPr lang="fr-FR" dirty="0" err="1"/>
              <a:t>pentru</a:t>
            </a:r>
            <a:r>
              <a:rPr lang="fr-FR" dirty="0"/>
              <a:t> </a:t>
            </a:r>
            <a:r>
              <a:rPr lang="fr-FR" dirty="0" err="1"/>
              <a:t>toată</a:t>
            </a:r>
            <a:r>
              <a:rPr lang="fr-FR" dirty="0"/>
              <a:t> </a:t>
            </a:r>
            <a:r>
              <a:rPr lang="fr-FR" dirty="0" err="1"/>
              <a:t>viaţa</a:t>
            </a:r>
            <a:r>
              <a:rPr lang="fr-FR" dirty="0"/>
              <a:t> </a:t>
            </a:r>
            <a:r>
              <a:rPr lang="fr-FR" dirty="0" err="1"/>
              <a:t>şi</a:t>
            </a:r>
            <a:r>
              <a:rPr lang="fr-FR" dirty="0"/>
              <a:t> este </a:t>
            </a:r>
            <a:r>
              <a:rPr lang="fr-FR" dirty="0" err="1"/>
              <a:t>realizată</a:t>
            </a:r>
            <a:r>
              <a:rPr lang="fr-FR" dirty="0"/>
              <a:t> </a:t>
            </a:r>
            <a:r>
              <a:rPr lang="fr-FR" dirty="0" err="1"/>
              <a:t>prin</a:t>
            </a:r>
            <a:r>
              <a:rPr lang="fr-FR" dirty="0"/>
              <a:t> </a:t>
            </a:r>
            <a:r>
              <a:rPr lang="fr-FR" b="1" i="1" dirty="0" err="1"/>
              <a:t>anticorpi</a:t>
            </a:r>
            <a:r>
              <a:rPr lang="fr-FR" b="1" i="1" dirty="0"/>
              <a:t> </a:t>
            </a:r>
            <a:r>
              <a:rPr lang="fr-FR" b="1" i="1" dirty="0" err="1"/>
              <a:t>antitoxici</a:t>
            </a:r>
            <a:r>
              <a:rPr lang="fr-FR" b="1" i="1" dirty="0"/>
              <a:t> </a:t>
            </a:r>
            <a:r>
              <a:rPr lang="fr-FR" b="1" i="1" dirty="0" err="1"/>
              <a:t>neutralizanţi</a:t>
            </a:r>
            <a:r>
              <a:rPr lang="fr-FR" dirty="0"/>
              <a:t>, </a:t>
            </a:r>
            <a:r>
              <a:rPr lang="fr-FR" dirty="0" err="1"/>
              <a:t>induşi</a:t>
            </a:r>
            <a:r>
              <a:rPr lang="fr-FR" dirty="0"/>
              <a:t> de </a:t>
            </a:r>
            <a:r>
              <a:rPr lang="fr-FR" dirty="0" err="1"/>
              <a:t>toxină</a:t>
            </a:r>
            <a:r>
              <a:rPr lang="fr-FR" dirty="0"/>
              <a:t>, care are o </a:t>
            </a:r>
            <a:r>
              <a:rPr lang="fr-FR" dirty="0" err="1"/>
              <a:t>putere</a:t>
            </a:r>
            <a:r>
              <a:rPr lang="fr-FR" dirty="0"/>
              <a:t> </a:t>
            </a:r>
            <a:r>
              <a:rPr lang="fr-FR" dirty="0" err="1"/>
              <a:t>imunogenă</a:t>
            </a:r>
            <a:r>
              <a:rPr lang="fr-FR" dirty="0"/>
              <a:t> </a:t>
            </a:r>
            <a:r>
              <a:rPr lang="fr-FR" dirty="0" err="1"/>
              <a:t>remarcabilă</a:t>
            </a:r>
            <a:r>
              <a:rPr lang="fr-FR" dirty="0"/>
              <a:t>.</a:t>
            </a:r>
            <a:endParaRPr lang="en-US" dirty="0"/>
          </a:p>
          <a:p>
            <a:pPr>
              <a:buNone/>
            </a:pPr>
            <a:r>
              <a:rPr lang="fr-FR" b="1" dirty="0"/>
              <a:t> </a:t>
            </a:r>
            <a:endParaRPr lang="en-US" dirty="0"/>
          </a:p>
          <a:p>
            <a:r>
              <a:rPr lang="fr-FR" b="1" dirty="0"/>
              <a:t>4. Aspecte </a:t>
            </a:r>
            <a:r>
              <a:rPr lang="fr-FR" b="1" dirty="0" err="1"/>
              <a:t>clinice</a:t>
            </a:r>
            <a:endParaRPr lang="en-US" dirty="0"/>
          </a:p>
          <a:p>
            <a:r>
              <a:rPr lang="fr-FR" dirty="0" err="1"/>
              <a:t>Incubaţia</a:t>
            </a:r>
            <a:r>
              <a:rPr lang="fr-FR" dirty="0"/>
              <a:t> </a:t>
            </a:r>
            <a:r>
              <a:rPr lang="fr-FR" dirty="0" err="1"/>
              <a:t>în</a:t>
            </a:r>
            <a:r>
              <a:rPr lang="fr-FR" dirty="0"/>
              <a:t> </a:t>
            </a:r>
            <a:r>
              <a:rPr lang="fr-FR" dirty="0" err="1"/>
              <a:t>tetanos</a:t>
            </a:r>
            <a:r>
              <a:rPr lang="fr-FR" dirty="0"/>
              <a:t> are o </a:t>
            </a:r>
            <a:r>
              <a:rPr lang="fr-FR" dirty="0" err="1"/>
              <a:t>durată</a:t>
            </a:r>
            <a:r>
              <a:rPr lang="fr-FR" dirty="0"/>
              <a:t> </a:t>
            </a:r>
            <a:r>
              <a:rPr lang="fr-FR" dirty="0" err="1"/>
              <a:t>variabilă</a:t>
            </a:r>
            <a:r>
              <a:rPr lang="fr-FR" dirty="0"/>
              <a:t> (de la </a:t>
            </a:r>
            <a:r>
              <a:rPr lang="fr-FR" dirty="0" err="1"/>
              <a:t>câteva</a:t>
            </a:r>
            <a:r>
              <a:rPr lang="fr-FR" dirty="0"/>
              <a:t> </a:t>
            </a:r>
            <a:r>
              <a:rPr lang="fr-FR" dirty="0" err="1"/>
              <a:t>zile</a:t>
            </a:r>
            <a:r>
              <a:rPr lang="fr-FR" dirty="0"/>
              <a:t> la </a:t>
            </a:r>
            <a:r>
              <a:rPr lang="fr-FR" dirty="0" err="1"/>
              <a:t>câteva</a:t>
            </a:r>
            <a:r>
              <a:rPr lang="fr-FR" dirty="0"/>
              <a:t> </a:t>
            </a:r>
            <a:r>
              <a:rPr lang="fr-FR" dirty="0" err="1"/>
              <a:t>săptămâni</a:t>
            </a:r>
            <a:r>
              <a:rPr lang="fr-FR" dirty="0"/>
              <a:t>), </a:t>
            </a:r>
            <a:r>
              <a:rPr lang="fr-FR" dirty="0" err="1"/>
              <a:t>gravitatea</a:t>
            </a:r>
            <a:r>
              <a:rPr lang="fr-FR" dirty="0"/>
              <a:t> </a:t>
            </a:r>
            <a:r>
              <a:rPr lang="fr-FR" dirty="0" err="1"/>
              <a:t>evoluţiei</a:t>
            </a:r>
            <a:r>
              <a:rPr lang="fr-FR" dirty="0"/>
              <a:t> </a:t>
            </a:r>
            <a:r>
              <a:rPr lang="fr-FR" dirty="0" err="1"/>
              <a:t>clinice</a:t>
            </a:r>
            <a:r>
              <a:rPr lang="fr-FR" dirty="0"/>
              <a:t> </a:t>
            </a:r>
            <a:r>
              <a:rPr lang="fr-FR" dirty="0" err="1"/>
              <a:t>fiind</a:t>
            </a:r>
            <a:r>
              <a:rPr lang="fr-FR" dirty="0"/>
              <a:t> de </a:t>
            </a:r>
            <a:r>
              <a:rPr lang="fr-FR" dirty="0" err="1"/>
              <a:t>regulă</a:t>
            </a:r>
            <a:r>
              <a:rPr lang="fr-FR" dirty="0"/>
              <a:t> </a:t>
            </a:r>
            <a:r>
              <a:rPr lang="fr-FR" dirty="0" err="1"/>
              <a:t>invers</a:t>
            </a:r>
            <a:r>
              <a:rPr lang="fr-FR" dirty="0"/>
              <a:t> </a:t>
            </a:r>
            <a:r>
              <a:rPr lang="fr-FR" dirty="0" err="1"/>
              <a:t>proporţională</a:t>
            </a:r>
            <a:r>
              <a:rPr lang="fr-FR" dirty="0"/>
              <a:t> </a:t>
            </a:r>
            <a:r>
              <a:rPr lang="fr-FR" dirty="0" err="1"/>
              <a:t>cu</a:t>
            </a:r>
            <a:r>
              <a:rPr lang="fr-FR" dirty="0"/>
              <a:t> </a:t>
            </a:r>
            <a:r>
              <a:rPr lang="fr-FR" dirty="0" err="1"/>
              <a:t>durata</a:t>
            </a:r>
            <a:r>
              <a:rPr lang="fr-FR" dirty="0"/>
              <a:t> </a:t>
            </a:r>
            <a:r>
              <a:rPr lang="fr-FR" dirty="0" err="1"/>
              <a:t>perioadei</a:t>
            </a:r>
            <a:r>
              <a:rPr lang="fr-FR" dirty="0"/>
              <a:t> de </a:t>
            </a:r>
            <a:r>
              <a:rPr lang="fr-FR" dirty="0" err="1"/>
              <a:t>incubaţie</a:t>
            </a:r>
            <a:r>
              <a:rPr lang="fr-FR" dirty="0"/>
              <a:t>. </a:t>
            </a:r>
            <a:endParaRPr lang="en-US" dirty="0"/>
          </a:p>
          <a:p>
            <a:r>
              <a:rPr lang="fr-FR" dirty="0" err="1"/>
              <a:t>Debutul</a:t>
            </a:r>
            <a:r>
              <a:rPr lang="fr-FR" dirty="0"/>
              <a:t> este </a:t>
            </a:r>
            <a:r>
              <a:rPr lang="fr-FR" dirty="0" err="1"/>
              <a:t>insidios</a:t>
            </a:r>
            <a:r>
              <a:rPr lang="fr-FR" dirty="0"/>
              <a:t>, </a:t>
            </a:r>
            <a:r>
              <a:rPr lang="fr-FR" dirty="0" err="1"/>
              <a:t>cu</a:t>
            </a:r>
            <a:r>
              <a:rPr lang="fr-FR" dirty="0"/>
              <a:t> </a:t>
            </a:r>
            <a:r>
              <a:rPr lang="fr-FR" b="1" i="1" dirty="0"/>
              <a:t>contractura </a:t>
            </a:r>
            <a:r>
              <a:rPr lang="fr-FR" b="1" i="1" dirty="0" err="1"/>
              <a:t>maseterului</a:t>
            </a:r>
            <a:r>
              <a:rPr lang="fr-FR" dirty="0"/>
              <a:t> (</a:t>
            </a:r>
            <a:r>
              <a:rPr lang="fr-FR" dirty="0" err="1"/>
              <a:t>dificultate</a:t>
            </a:r>
            <a:r>
              <a:rPr lang="fr-FR" dirty="0"/>
              <a:t> la </a:t>
            </a:r>
            <a:r>
              <a:rPr lang="fr-FR" dirty="0" err="1"/>
              <a:t>masticaţie</a:t>
            </a:r>
            <a:r>
              <a:rPr lang="fr-FR" dirty="0"/>
              <a:t>), </a:t>
            </a:r>
            <a:r>
              <a:rPr lang="fr-FR" dirty="0" err="1"/>
              <a:t>semn</a:t>
            </a:r>
            <a:r>
              <a:rPr lang="fr-FR" dirty="0"/>
              <a:t> </a:t>
            </a:r>
            <a:r>
              <a:rPr lang="fr-FR" dirty="0" err="1"/>
              <a:t>numit</a:t>
            </a:r>
            <a:r>
              <a:rPr lang="fr-FR" dirty="0"/>
              <a:t> “trismus”. </a:t>
            </a:r>
            <a:r>
              <a:rPr lang="fr-FR" dirty="0" err="1"/>
              <a:t>În</a:t>
            </a:r>
            <a:r>
              <a:rPr lang="fr-FR" dirty="0"/>
              <a:t> </a:t>
            </a:r>
            <a:r>
              <a:rPr lang="fr-FR" dirty="0" err="1"/>
              <a:t>perioada</a:t>
            </a:r>
            <a:r>
              <a:rPr lang="fr-FR" dirty="0"/>
              <a:t> de </a:t>
            </a:r>
            <a:r>
              <a:rPr lang="fr-FR" dirty="0" err="1"/>
              <a:t>stare</a:t>
            </a:r>
            <a:r>
              <a:rPr lang="fr-FR" dirty="0"/>
              <a:t> </a:t>
            </a:r>
            <a:r>
              <a:rPr lang="fr-FR" dirty="0" err="1"/>
              <a:t>apar</a:t>
            </a:r>
            <a:r>
              <a:rPr lang="fr-FR" dirty="0"/>
              <a:t> </a:t>
            </a:r>
            <a:r>
              <a:rPr lang="fr-FR" b="1" i="1" dirty="0" err="1"/>
              <a:t>convulsii</a:t>
            </a:r>
            <a:r>
              <a:rPr lang="fr-FR" b="1" i="1" dirty="0"/>
              <a:t> ale </a:t>
            </a:r>
            <a:r>
              <a:rPr lang="fr-FR" b="1" i="1" dirty="0" err="1"/>
              <a:t>musculaturii</a:t>
            </a:r>
            <a:r>
              <a:rPr lang="fr-FR" b="1" i="1" dirty="0"/>
              <a:t> </a:t>
            </a:r>
            <a:r>
              <a:rPr lang="fr-FR" b="1" i="1" dirty="0" err="1"/>
              <a:t>striate</a:t>
            </a:r>
            <a:r>
              <a:rPr lang="fr-FR" dirty="0"/>
              <a:t> (spasme), </a:t>
            </a:r>
            <a:r>
              <a:rPr lang="fr-FR" dirty="0" err="1"/>
              <a:t>pe</a:t>
            </a:r>
            <a:r>
              <a:rPr lang="fr-FR" dirty="0"/>
              <a:t> </a:t>
            </a:r>
            <a:r>
              <a:rPr lang="fr-FR" dirty="0" err="1"/>
              <a:t>fondul</a:t>
            </a:r>
            <a:r>
              <a:rPr lang="fr-FR" dirty="0"/>
              <a:t> </a:t>
            </a:r>
            <a:r>
              <a:rPr lang="fr-FR" dirty="0" err="1"/>
              <a:t>unei</a:t>
            </a:r>
            <a:r>
              <a:rPr lang="fr-FR" dirty="0"/>
              <a:t> </a:t>
            </a:r>
            <a:r>
              <a:rPr lang="fr-FR" dirty="0" err="1"/>
              <a:t>contracturi</a:t>
            </a:r>
            <a:r>
              <a:rPr lang="fr-FR" dirty="0"/>
              <a:t> </a:t>
            </a:r>
            <a:r>
              <a:rPr lang="fr-FR" dirty="0" err="1"/>
              <a:t>generalizate</a:t>
            </a:r>
            <a:r>
              <a:rPr lang="fr-FR" dirty="0"/>
              <a:t> a </a:t>
            </a:r>
            <a:r>
              <a:rPr lang="fr-FR" dirty="0" err="1"/>
              <a:t>acestei</a:t>
            </a:r>
            <a:r>
              <a:rPr lang="fr-FR" dirty="0"/>
              <a:t> </a:t>
            </a:r>
            <a:r>
              <a:rPr lang="fr-FR" dirty="0" err="1"/>
              <a:t>musculaturi</a:t>
            </a:r>
            <a:r>
              <a:rPr lang="fr-FR" dirty="0"/>
              <a:t>. </a:t>
            </a:r>
            <a:r>
              <a:rPr lang="fr-FR" dirty="0" err="1"/>
              <a:t>Corpul</a:t>
            </a:r>
            <a:r>
              <a:rPr lang="fr-FR" dirty="0"/>
              <a:t> este </a:t>
            </a:r>
            <a:r>
              <a:rPr lang="fr-FR" dirty="0" err="1"/>
              <a:t>întins</a:t>
            </a:r>
            <a:r>
              <a:rPr lang="fr-FR" dirty="0"/>
              <a:t>, </a:t>
            </a:r>
            <a:r>
              <a:rPr lang="fr-FR" dirty="0" err="1"/>
              <a:t>cu</a:t>
            </a:r>
            <a:r>
              <a:rPr lang="fr-FR" dirty="0"/>
              <a:t> </a:t>
            </a:r>
            <a:r>
              <a:rPr lang="fr-FR" dirty="0" err="1"/>
              <a:t>coloana</a:t>
            </a:r>
            <a:r>
              <a:rPr lang="fr-FR" dirty="0"/>
              <a:t> </a:t>
            </a:r>
            <a:r>
              <a:rPr lang="fr-FR" dirty="0" err="1"/>
              <a:t>vertebrală</a:t>
            </a:r>
            <a:r>
              <a:rPr lang="fr-FR" dirty="0"/>
              <a:t> </a:t>
            </a:r>
            <a:r>
              <a:rPr lang="fr-FR" dirty="0" err="1"/>
              <a:t>în</a:t>
            </a:r>
            <a:r>
              <a:rPr lang="fr-FR" dirty="0"/>
              <a:t> </a:t>
            </a:r>
            <a:r>
              <a:rPr lang="fr-FR" dirty="0" err="1"/>
              <a:t>hiperextensie</a:t>
            </a:r>
            <a:r>
              <a:rPr lang="fr-FR" dirty="0"/>
              <a:t> </a:t>
            </a:r>
            <a:r>
              <a:rPr lang="fr-FR" dirty="0" err="1"/>
              <a:t>dureroasă</a:t>
            </a:r>
            <a:r>
              <a:rPr lang="fr-FR" dirty="0"/>
              <a:t> (</a:t>
            </a:r>
            <a:r>
              <a:rPr lang="fr-FR" dirty="0" err="1"/>
              <a:t>opistotonus</a:t>
            </a:r>
            <a:r>
              <a:rPr lang="fr-FR" dirty="0"/>
              <a:t>), </a:t>
            </a:r>
            <a:r>
              <a:rPr lang="fr-FR" dirty="0" err="1"/>
              <a:t>cu</a:t>
            </a:r>
            <a:r>
              <a:rPr lang="fr-FR" dirty="0"/>
              <a:t> </a:t>
            </a:r>
            <a:r>
              <a:rPr lang="fr-FR" dirty="0" err="1"/>
              <a:t>muşchii</a:t>
            </a:r>
            <a:r>
              <a:rPr lang="fr-FR" dirty="0"/>
              <a:t> </a:t>
            </a:r>
            <a:r>
              <a:rPr lang="fr-FR" dirty="0" err="1"/>
              <a:t>feţei</a:t>
            </a:r>
            <a:r>
              <a:rPr lang="fr-FR" dirty="0"/>
              <a:t> </a:t>
            </a:r>
            <a:r>
              <a:rPr lang="fr-FR" dirty="0" err="1"/>
              <a:t>încremeniţi</a:t>
            </a:r>
            <a:r>
              <a:rPr lang="fr-FR" dirty="0"/>
              <a:t> </a:t>
            </a:r>
            <a:r>
              <a:rPr lang="fr-FR" dirty="0" err="1"/>
              <a:t>într</a:t>
            </a:r>
            <a:r>
              <a:rPr lang="fr-FR" dirty="0"/>
              <a:t>-un rictus </a:t>
            </a:r>
            <a:r>
              <a:rPr lang="fr-FR" dirty="0" err="1"/>
              <a:t>caracteristic</a:t>
            </a:r>
            <a:r>
              <a:rPr lang="fr-FR" dirty="0"/>
              <a:t> (“</a:t>
            </a:r>
            <a:r>
              <a:rPr lang="fr-FR" dirty="0" err="1"/>
              <a:t>risus</a:t>
            </a:r>
            <a:r>
              <a:rPr lang="fr-FR" dirty="0"/>
              <a:t> </a:t>
            </a:r>
            <a:r>
              <a:rPr lang="fr-FR" dirty="0" err="1"/>
              <a:t>sardonicus</a:t>
            </a:r>
            <a:r>
              <a:rPr lang="fr-FR" dirty="0"/>
              <a:t>”). </a:t>
            </a:r>
            <a:r>
              <a:rPr lang="fr-FR" dirty="0" err="1"/>
              <a:t>Accesele</a:t>
            </a:r>
            <a:r>
              <a:rPr lang="fr-FR" dirty="0"/>
              <a:t> de </a:t>
            </a:r>
            <a:r>
              <a:rPr lang="fr-FR" dirty="0" err="1"/>
              <a:t>convulsii</a:t>
            </a:r>
            <a:r>
              <a:rPr lang="fr-FR" dirty="0"/>
              <a:t> se </a:t>
            </a:r>
            <a:r>
              <a:rPr lang="fr-FR" dirty="0" err="1"/>
              <a:t>declanşează</a:t>
            </a:r>
            <a:r>
              <a:rPr lang="fr-FR" dirty="0"/>
              <a:t> la </a:t>
            </a:r>
            <a:r>
              <a:rPr lang="fr-FR" dirty="0" err="1"/>
              <a:t>intervenţia</a:t>
            </a:r>
            <a:r>
              <a:rPr lang="fr-FR" dirty="0"/>
              <a:t> </a:t>
            </a:r>
            <a:r>
              <a:rPr lang="fr-FR" dirty="0" err="1"/>
              <a:t>unui</a:t>
            </a:r>
            <a:r>
              <a:rPr lang="fr-FR" dirty="0"/>
              <a:t> excitant mai </a:t>
            </a:r>
            <a:r>
              <a:rPr lang="fr-FR" dirty="0" err="1"/>
              <a:t>puternic</a:t>
            </a:r>
            <a:r>
              <a:rPr lang="fr-FR" dirty="0"/>
              <a:t> (</a:t>
            </a:r>
            <a:r>
              <a:rPr lang="fr-FR" dirty="0" err="1"/>
              <a:t>aprinderea</a:t>
            </a:r>
            <a:r>
              <a:rPr lang="fr-FR" dirty="0"/>
              <a:t> </a:t>
            </a:r>
            <a:r>
              <a:rPr lang="fr-FR" dirty="0" err="1"/>
              <a:t>becului</a:t>
            </a:r>
            <a:r>
              <a:rPr lang="fr-FR" dirty="0"/>
              <a:t> </a:t>
            </a:r>
            <a:r>
              <a:rPr lang="fr-FR" dirty="0" err="1"/>
              <a:t>în</a:t>
            </a:r>
            <a:r>
              <a:rPr lang="fr-FR" dirty="0"/>
              <a:t> salon, </a:t>
            </a:r>
            <a:r>
              <a:rPr lang="fr-FR" dirty="0" err="1"/>
              <a:t>zgomotul</a:t>
            </a:r>
            <a:r>
              <a:rPr lang="fr-FR" dirty="0"/>
              <a:t> </a:t>
            </a:r>
            <a:r>
              <a:rPr lang="fr-FR" dirty="0" err="1"/>
              <a:t>deschiderii</a:t>
            </a:r>
            <a:r>
              <a:rPr lang="fr-FR" dirty="0"/>
              <a:t> </a:t>
            </a:r>
            <a:r>
              <a:rPr lang="fr-FR" dirty="0" err="1"/>
              <a:t>uşii</a:t>
            </a:r>
            <a:r>
              <a:rPr lang="fr-FR" dirty="0"/>
              <a:t>, </a:t>
            </a:r>
            <a:r>
              <a:rPr lang="fr-FR" dirty="0" err="1"/>
              <a:t>mişcarea</a:t>
            </a:r>
            <a:r>
              <a:rPr lang="fr-FR" dirty="0"/>
              <a:t> </a:t>
            </a:r>
            <a:r>
              <a:rPr lang="fr-FR" dirty="0" err="1"/>
              <a:t>uşoară</a:t>
            </a:r>
            <a:r>
              <a:rPr lang="fr-FR" dirty="0"/>
              <a:t> a </a:t>
            </a:r>
            <a:r>
              <a:rPr lang="fr-FR" dirty="0" err="1"/>
              <a:t>patului</a:t>
            </a:r>
            <a:r>
              <a:rPr lang="fr-FR" dirty="0"/>
              <a:t>). </a:t>
            </a:r>
            <a:r>
              <a:rPr lang="fr-FR" dirty="0" err="1"/>
              <a:t>Accesele</a:t>
            </a:r>
            <a:r>
              <a:rPr lang="fr-FR" dirty="0"/>
              <a:t> se </a:t>
            </a:r>
            <a:r>
              <a:rPr lang="fr-FR" dirty="0" err="1"/>
              <a:t>însoţesc</a:t>
            </a:r>
            <a:r>
              <a:rPr lang="fr-FR" dirty="0"/>
              <a:t> de </a:t>
            </a:r>
            <a:r>
              <a:rPr lang="fr-FR" b="1" i="1" dirty="0" err="1"/>
              <a:t>dureri</a:t>
            </a:r>
            <a:r>
              <a:rPr lang="fr-FR" b="1" i="1" dirty="0"/>
              <a:t> </a:t>
            </a:r>
            <a:r>
              <a:rPr lang="fr-FR" b="1" i="1" dirty="0" err="1"/>
              <a:t>musculare</a:t>
            </a:r>
            <a:r>
              <a:rPr lang="fr-FR" b="1" i="1" dirty="0"/>
              <a:t> atroce</a:t>
            </a:r>
            <a:r>
              <a:rPr lang="fr-FR" dirty="0"/>
              <a:t>. </a:t>
            </a:r>
            <a:r>
              <a:rPr lang="fr-FR" dirty="0" err="1"/>
              <a:t>Moartea</a:t>
            </a:r>
            <a:r>
              <a:rPr lang="fr-FR" dirty="0"/>
              <a:t> </a:t>
            </a:r>
            <a:r>
              <a:rPr lang="fr-FR" dirty="0" err="1"/>
              <a:t>survine</a:t>
            </a:r>
            <a:r>
              <a:rPr lang="fr-FR" dirty="0"/>
              <a:t>, de </a:t>
            </a:r>
            <a:r>
              <a:rPr lang="fr-FR" dirty="0" err="1"/>
              <a:t>obicei</a:t>
            </a:r>
            <a:r>
              <a:rPr lang="fr-FR" dirty="0"/>
              <a:t>, </a:t>
            </a:r>
            <a:r>
              <a:rPr lang="fr-FR" dirty="0" err="1"/>
              <a:t>prin</a:t>
            </a:r>
            <a:r>
              <a:rPr lang="fr-FR" dirty="0"/>
              <a:t> </a:t>
            </a:r>
            <a:r>
              <a:rPr lang="fr-FR" b="1" i="1" dirty="0" err="1"/>
              <a:t>axfixiere</a:t>
            </a:r>
            <a:r>
              <a:rPr lang="fr-FR" dirty="0"/>
              <a:t>, </a:t>
            </a:r>
            <a:r>
              <a:rPr lang="fr-FR" dirty="0" err="1"/>
              <a:t>în</a:t>
            </a:r>
            <a:r>
              <a:rPr lang="fr-FR" dirty="0"/>
              <a:t> </a:t>
            </a:r>
            <a:r>
              <a:rPr lang="fr-FR" dirty="0" err="1"/>
              <a:t>urma</a:t>
            </a:r>
            <a:r>
              <a:rPr lang="fr-FR" dirty="0"/>
              <a:t> </a:t>
            </a:r>
            <a:r>
              <a:rPr lang="fr-FR" b="1" i="1" dirty="0" err="1"/>
              <a:t>contracturii</a:t>
            </a:r>
            <a:r>
              <a:rPr lang="fr-FR" b="1" i="1" dirty="0"/>
              <a:t> </a:t>
            </a:r>
            <a:r>
              <a:rPr lang="fr-FR" b="1" i="1" dirty="0" err="1"/>
              <a:t>muşchilor</a:t>
            </a:r>
            <a:r>
              <a:rPr lang="fr-FR" b="1" i="1" dirty="0"/>
              <a:t> </a:t>
            </a:r>
            <a:r>
              <a:rPr lang="fr-FR" b="1" i="1" dirty="0" err="1"/>
              <a:t>respiratorii</a:t>
            </a:r>
            <a:r>
              <a:rPr lang="fr-FR" dirty="0"/>
              <a:t>. </a:t>
            </a:r>
            <a:r>
              <a:rPr lang="fr-FR" dirty="0" err="1"/>
              <a:t>În</a:t>
            </a:r>
            <a:r>
              <a:rPr lang="fr-FR" dirty="0"/>
              <a:t> </a:t>
            </a:r>
            <a:r>
              <a:rPr lang="fr-FR" dirty="0" err="1"/>
              <a:t>perioada</a:t>
            </a:r>
            <a:r>
              <a:rPr lang="fr-FR" dirty="0"/>
              <a:t> de </a:t>
            </a:r>
            <a:r>
              <a:rPr lang="fr-FR" dirty="0" err="1"/>
              <a:t>vârf</a:t>
            </a:r>
            <a:r>
              <a:rPr lang="fr-FR" dirty="0"/>
              <a:t> a </a:t>
            </a:r>
            <a:r>
              <a:rPr lang="fr-FR" dirty="0" err="1"/>
              <a:t>bolii</a:t>
            </a:r>
            <a:r>
              <a:rPr lang="fr-FR" dirty="0"/>
              <a:t>, </a:t>
            </a:r>
            <a:r>
              <a:rPr lang="fr-FR" dirty="0" err="1"/>
              <a:t>febra</a:t>
            </a:r>
            <a:r>
              <a:rPr lang="fr-FR" dirty="0"/>
              <a:t> este un </a:t>
            </a:r>
            <a:r>
              <a:rPr lang="fr-FR" dirty="0" err="1"/>
              <a:t>simptom</a:t>
            </a:r>
            <a:r>
              <a:rPr lang="fr-FR" dirty="0"/>
              <a:t> constant. </a:t>
            </a:r>
            <a:r>
              <a:rPr lang="fr-FR" dirty="0" err="1"/>
              <a:t>În</a:t>
            </a:r>
            <a:r>
              <a:rPr lang="fr-FR" dirty="0"/>
              <a:t> </a:t>
            </a:r>
            <a:r>
              <a:rPr lang="fr-FR" dirty="0" err="1"/>
              <a:t>cazurile</a:t>
            </a:r>
            <a:r>
              <a:rPr lang="fr-FR" dirty="0"/>
              <a:t> de </a:t>
            </a:r>
            <a:r>
              <a:rPr lang="fr-FR" dirty="0" err="1"/>
              <a:t>vindecare</a:t>
            </a:r>
            <a:r>
              <a:rPr lang="fr-FR" dirty="0"/>
              <a:t> </a:t>
            </a:r>
            <a:r>
              <a:rPr lang="fr-FR" dirty="0" err="1"/>
              <a:t>spontană</a:t>
            </a:r>
            <a:r>
              <a:rPr lang="fr-FR" dirty="0"/>
              <a:t> </a:t>
            </a:r>
            <a:r>
              <a:rPr lang="fr-FR" dirty="0" err="1"/>
              <a:t>după</a:t>
            </a:r>
            <a:r>
              <a:rPr lang="fr-FR" dirty="0"/>
              <a:t> </a:t>
            </a:r>
            <a:r>
              <a:rPr lang="fr-FR" dirty="0" err="1"/>
              <a:t>perioada</a:t>
            </a:r>
            <a:r>
              <a:rPr lang="fr-FR" dirty="0"/>
              <a:t> de </a:t>
            </a:r>
            <a:r>
              <a:rPr lang="fr-FR" dirty="0" err="1"/>
              <a:t>stare</a:t>
            </a:r>
            <a:r>
              <a:rPr lang="fr-FR" dirty="0"/>
              <a:t>, </a:t>
            </a:r>
            <a:r>
              <a:rPr lang="fr-FR" dirty="0" err="1"/>
              <a:t>semnele</a:t>
            </a:r>
            <a:r>
              <a:rPr lang="fr-FR" dirty="0"/>
              <a:t> </a:t>
            </a:r>
            <a:r>
              <a:rPr lang="fr-FR" dirty="0" err="1"/>
              <a:t>clinice</a:t>
            </a:r>
            <a:r>
              <a:rPr lang="fr-FR" dirty="0"/>
              <a:t> </a:t>
            </a:r>
            <a:r>
              <a:rPr lang="fr-FR" dirty="0" err="1"/>
              <a:t>diminuă</a:t>
            </a:r>
            <a:r>
              <a:rPr lang="fr-FR" dirty="0"/>
              <a:t> </a:t>
            </a:r>
            <a:r>
              <a:rPr lang="fr-FR" dirty="0" err="1"/>
              <a:t>şi</a:t>
            </a:r>
            <a:r>
              <a:rPr lang="fr-FR" dirty="0"/>
              <a:t> </a:t>
            </a:r>
            <a:r>
              <a:rPr lang="fr-FR" dirty="0" err="1"/>
              <a:t>apoi</a:t>
            </a:r>
            <a:r>
              <a:rPr lang="fr-FR" dirty="0"/>
              <a:t> </a:t>
            </a:r>
            <a:r>
              <a:rPr lang="fr-FR" dirty="0" err="1"/>
              <a:t>dispar</a:t>
            </a:r>
            <a:r>
              <a:rPr lang="fr-FR" dirty="0"/>
              <a:t>. </a:t>
            </a:r>
            <a:endParaRPr lang="en-US" dirty="0"/>
          </a:p>
          <a:p>
            <a:r>
              <a:rPr lang="fr-FR" dirty="0" err="1"/>
              <a:t>Datorită</a:t>
            </a:r>
            <a:r>
              <a:rPr lang="fr-FR" dirty="0"/>
              <a:t> </a:t>
            </a:r>
            <a:r>
              <a:rPr lang="fr-FR" dirty="0" err="1"/>
              <a:t>imunitaţii</a:t>
            </a:r>
            <a:r>
              <a:rPr lang="fr-FR" dirty="0"/>
              <a:t> </a:t>
            </a:r>
            <a:r>
              <a:rPr lang="fr-FR" dirty="0" err="1"/>
              <a:t>umorale</a:t>
            </a:r>
            <a:r>
              <a:rPr lang="fr-FR" dirty="0"/>
              <a:t> solide </a:t>
            </a:r>
            <a:r>
              <a:rPr lang="fr-FR" dirty="0" err="1"/>
              <a:t>după</a:t>
            </a:r>
            <a:r>
              <a:rPr lang="fr-FR" dirty="0"/>
              <a:t> </a:t>
            </a:r>
            <a:r>
              <a:rPr lang="fr-FR" dirty="0" err="1"/>
              <a:t>boală</a:t>
            </a:r>
            <a:r>
              <a:rPr lang="fr-FR" dirty="0"/>
              <a:t>, </a:t>
            </a:r>
            <a:r>
              <a:rPr lang="fr-FR" b="1" i="1" dirty="0"/>
              <a:t>nu se </a:t>
            </a:r>
            <a:r>
              <a:rPr lang="fr-FR" b="1" i="1" dirty="0" err="1"/>
              <a:t>notează</a:t>
            </a:r>
            <a:r>
              <a:rPr lang="fr-FR" b="1" i="1" dirty="0"/>
              <a:t> </a:t>
            </a:r>
            <a:r>
              <a:rPr lang="fr-FR" b="1" i="1" dirty="0" err="1"/>
              <a:t>reinfecţii</a:t>
            </a:r>
            <a:r>
              <a:rPr lang="fr-FR" b="1" i="1" dirty="0"/>
              <a:t> </a:t>
            </a:r>
            <a:r>
              <a:rPr lang="fr-FR" b="1" i="1" dirty="0" err="1"/>
              <a:t>umane</a:t>
            </a:r>
            <a:r>
              <a:rPr lang="fr-FR" b="1" i="1" dirty="0"/>
              <a:t> </a:t>
            </a:r>
            <a:r>
              <a:rPr lang="fr-FR" b="1" i="1" dirty="0" err="1"/>
              <a:t>clinic</a:t>
            </a:r>
            <a:r>
              <a:rPr lang="fr-FR" b="1" i="1" dirty="0"/>
              <a:t> manifeste</a:t>
            </a:r>
            <a:r>
              <a:rPr lang="fr-FR" dirty="0"/>
              <a:t>.</a:t>
            </a:r>
            <a:endParaRPr lang="en-US" dirty="0"/>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data:image/jpeg;base64,/9j/4AAQSkZJRgABAQAAAQABAAD/2wCEAAkGBwgHBgkIBwgKCgkLDRYPDQwMDRsUFRAWIB0iIiAdHx8kKDQsJCYxJx8fLT0tMTU3Ojo6Iys/RD84QzQ5OjcBCgoKDQwNGg8PGjclHyU3Nzc3Nzc3Nzc3Nzc3Nzc3Nzc3Nzc3Nzc3Nzc3Nzc3Nzc3Nzc3Nzc3Nzc3Nzc3Nzc3N//AABEIAFoAiQMBIgACEQEDEQH/xAAbAAACAwEBAQAAAAAAAAAAAAADBAIFBgEHAP/EADoQAAIBAwMBBwIEBAMJAAAAAAECAwAEERIhMQUGEyJBUWGRcYEUMlLRM0KSsRVTgiMkNFRVcpOh8P/EABgBAAMBAQAAAAAAAAAAAAAAAAABAgME/8QAHREAAgIDAQEBAAAAAAAAAAAAAAECEQMSITETYf/aAAwDAQACEQMRAD8A8wMG+Aq5rndhc5VfinHXnnY0F19ufOhm1CxQA/lHxUdK/pHxU5BpOxzQwd96QzrY8lHxUMDOcD4rvIrh9qBjsYSaLGgBl9BXY0UHBRT9qRWRomyhxTKXmRiRfuKlphQZERJB4F+4pyOKMjdE29hSiukgODTUDkjkGpYHWhjyD3a/0il54UjfZFwfarFUBHvQ5owU91pKQqK8ohUju1+K+hiRthGv9NGkUo3rU4VCk486uxUdS3j84o/6RUpIYdH8KPP/AGCip+WpMMpQmFA4bWEuCYYiPdBTv4O3/wCWh/8AGP2qFqoLCrjuxRY6MrNp1HA2z50s5JJxge1HlC74PvzS7kYNUMA49KgPfiuyHA86hkkYoA+OPOvsVLGCKJFDJPIscSFnY4UAbmhsKF8ZqYXA3rZWHYzu0WTqUhDEZ7qPy+pp1uhdMChY7PUfIsxOayeVGnyZ5/xRYZXiYEE4rYS9nbVj/s4QM+WTQF7ONGx1RAqeMHel9UxfNldbziVRg7+9GV8+Bhv/AHqT9FaInSxTfYEUCSyuossVLAfzKc0uMmmgkkYK4PNL6Cj4zXVuZF5wRU9aynIXBFUrEyaccVNwO65FcXANTlI7s1ViO22xFPd79KrYn0kUz3n/ANikMz8hO+DS7MdsipSSEE0MscCtAOM2a+UY3roXP3p6y6ReXekw28jKzBdWNsk4pOSXo0m/Bns/0O463cMkJEcUYzJK3Cj969H6F2esemAdyNcxGDK43P09KsOzfRIul2EdrEcnOZG/U3rWhNnF3ZIXcDauOeRyZ1wxqK/SiubYOQvkPLNJzrHYqQgwzjbJzpqwv5o7NGkbZOTXm/aXtM8l6htmIVNtjzSVy4hukrNvCqCIPjkc0OO415RodSZ2OKyPTu2aRxd3cceoXeoXXbQJIjWSa9JyS+wxT0ldURvGjXmzhl1K8ZUHjNVt30mW3BaE5FG6X2m6d1RV0Sd1P5wybH7Hzq61pKN8Y9Kjq9K5JGCu+mpcktEvdzjleA1VCIyysrAqQPymtx1C0YOZIRupGD9apb2AXWGTwSpsRW0ZGE4FMATRWTw/avnjkibDjTn3yDUi2U48q1uzECo3BouqoxnCjIz9a5qb/KHzTGZ1icmvudqsf8JmZe8JVR6HaoDpzYzq29au0NJh+zcdrJ1NBfFO5UE4c4BPvW3t+oRR9Zt4UYLEg1sAc42OPscj4rCW/TZbiXuoMu+CSB6Vsuk2C21vGrq4l5kL8sQK5czV2dOG6pHoVsxEQ0Akngijz9QeCMvLAxG/8M5PxSksSvFGgcrKo23I39DWcubzrlvf4f8ADzRZw1vG+pl++Biuf1nUkqFe03aG0ktpbaPvA7KVwy6SK8uun1uSOM17D1TpNr1W2MjxgtxgjDD22rzrrfQj02fH5oW4J5B9DW+GSTOfPBtcM157V3Jp94kThfkV1IxjOkfFdWxy6icUmhgw2NXlj1y6hwILtwP0sA396VSHWdhR0t1O2kZzzipdMEqNz2e6svUF0SELcqPEo4Yeo/ahXvT2WZpIwec/WsvavJZ3Ec8eQ0bahXoFheW/UI+9t2DKw8SHlT6YrnktXaNYvZUzNMsc6GNgC3oeaqrm2kgODnQeDWk670t1P4ywPjH5k8vikOn38d05hljIbG64qoyJlHtMz6kbV3UK0y9PtoozO/Ti45GkbD5NVf4q0/6evxV7k6Eri0YxiXUrDZtJYcVXyAsS5GkHhF9avJIowzYdXAbSSN8GleotFbWT3EEsbMG0jPOaNi6AdAgSO9Y3MixNpAVGG7KT5Y8+KserXf4bq8AWUtbyBQ7g8b71lIr6aO9S5JEpB8Wsfm9qc6p1Zr9FDIoC7LgVnLG3LprGdI9r/wB3eMPHIrKRn60O3ZELJhPEc6q8Z6b1m+gCQx3M2jYMurcfQ+nFa/p1xeOxMk7suncq5yayeJo1WVNGynEY1Y0g58X71l+0DWclrcfiAGQYXnn6e4qFwNZ8Tvv6uTVfLFhsDS2PIihQYnkXhi2tpHmKwxsRnAYjG1WNr0dh/EcBq03coNxCgJHOKXkPiwdWRW+zZz0VclgsCFcj12ocUYXbHPnT9xk432HlnmlyCDnemiWDeEMR6VFY3jy0RZT6qSKIz6Vzmuh9K6Vz9c1RLQ7YdcnixHeq0ica/MVbQWFlczJegoRnII2PnzWaJIGSxx5jNF/xF7aBoopAEb+Q781DhfhUZ16E6z2gknlMNllIV8OT/N7/ANqpfxE3+a1d0R+n/ugYWrUUkRKTZa9aub+O4lW3tiqSDBaOMnVsRuRztVIlnc41tbOPdkK5+a9FLssr4YjbyNLiSQzqC7EHOxNZqdG+vTDp0258UghYqRttxUbPp1xcyERKWH6s7fNb/JMe5O43o9l/wv3o3Y9EZ6z6B3bxSNEMoMYAz9SfU1pbQGKIJ3HiHPiqruJpQrYkcf6jVFdXdyHIFxKB6azSfS4wNRc62Y5XH+ofvSRjdDlZCM+pBrP62YqWYn6mmogO7JxvnmgUlTL78YVBXCAfNJXN4iE6m8RH6aTk/NUHUegq0jGTIvOjDdj67bUNrhOBvQX4NLyE+LeqSJbDPcIeeKG0+pdo2bByM7VAflFS/lqhNnWuWZAMEHzoTOSDkb10c11uaBegCT5Ggam9KZelaBH/2Q=="/>
          <p:cNvSpPr>
            <a:spLocks noChangeAspect="1" noChangeArrowheads="1"/>
          </p:cNvSpPr>
          <p:nvPr/>
        </p:nvSpPr>
        <p:spPr bwMode="auto">
          <a:xfrm>
            <a:off x="0" y="-411163"/>
            <a:ext cx="1304925" cy="85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7652" name="AutoShape 4" descr="data:image/jpeg;base64,/9j/4AAQSkZJRgABAQAAAQABAAD/2wCEAAkGBwgHBgkIBwgKCgkLDRYPDQwMDRsUFRAWIB0iIiAdHx8kKDQsJCYxJx8fLT0tMTU3Ojo6Iys/RD84QzQ5OjcBCgoKDQwNGg8PGjclHyU3Nzc3Nzc3Nzc3Nzc3Nzc3Nzc3Nzc3Nzc3Nzc3Nzc3Nzc3Nzc3Nzc3Nzc3Nzc3Nzc3N//AABEIAFoAiQMBIgACEQEDEQH/xAAbAAACAwEBAQAAAAAAAAAAAAADBAIFBgEHAP/EADoQAAIBAwMBBwIEBAMJAAAAAAECAwAEERIhMQUGEyJBUWGRcYEUMlLRM0KSsRVTgiMkNFRVcpOh8P/EABgBAAMBAQAAAAAAAAAAAAAAAAABAgME/8QAHREAAgIDAQEBAAAAAAAAAAAAAAECEQMSITETYf/aAAwDAQACEQMRAD8A8wMG+Aq5rndhc5VfinHXnnY0F19ufOhm1CxQA/lHxUdK/pHxU5BpOxzQwd96QzrY8lHxUMDOcD4rvIrh9qBjsYSaLGgBl9BXY0UHBRT9qRWRomyhxTKXmRiRfuKlphQZERJB4F+4pyOKMjdE29hSiukgODTUDkjkGpYHWhjyD3a/0il54UjfZFwfarFUBHvQ5owU91pKQqK8ohUju1+K+hiRthGv9NGkUo3rU4VCk486uxUdS3j84o/6RUpIYdH8KPP/AGCip+WpMMpQmFA4bWEuCYYiPdBTv4O3/wCWh/8AGP2qFqoLCrjuxRY6MrNp1HA2z50s5JJxge1HlC74PvzS7kYNUMA49KgPfiuyHA86hkkYoA+OPOvsVLGCKJFDJPIscSFnY4UAbmhsKF8ZqYXA3rZWHYzu0WTqUhDEZ7qPy+pp1uhdMChY7PUfIsxOayeVGnyZ5/xRYZXiYEE4rYS9nbVj/s4QM+WTQF7ONGx1RAqeMHel9UxfNldbziVRg7+9GV8+Bhv/AHqT9FaInSxTfYEUCSyuossVLAfzKc0uMmmgkkYK4PNL6Cj4zXVuZF5wRU9aynIXBFUrEyaccVNwO65FcXANTlI7s1ViO22xFPd79KrYn0kUz3n/ANikMz8hO+DS7MdsipSSEE0MscCtAOM2a+UY3roXP3p6y6ReXekw28jKzBdWNsk4pOSXo0m/Bns/0O463cMkJEcUYzJK3Cj969H6F2esemAdyNcxGDK43P09KsOzfRIul2EdrEcnOZG/U3rWhNnF3ZIXcDauOeRyZ1wxqK/SiubYOQvkPLNJzrHYqQgwzjbJzpqwv5o7NGkbZOTXm/aXtM8l6htmIVNtjzSVy4hukrNvCqCIPjkc0OO415RodSZ2OKyPTu2aRxd3cceoXeoXXbQJIjWSa9JyS+wxT0ldURvGjXmzhl1K8ZUHjNVt30mW3BaE5FG6X2m6d1RV0Sd1P5wybH7Hzq61pKN8Y9Kjq9K5JGCu+mpcktEvdzjleA1VCIyysrAqQPymtx1C0YOZIRupGD9apb2AXWGTwSpsRW0ZGE4FMATRWTw/avnjkibDjTn3yDUi2U48q1uzECo3BouqoxnCjIz9a5qb/KHzTGZ1icmvudqsf8JmZe8JVR6HaoDpzYzq29au0NJh+zcdrJ1NBfFO5UE4c4BPvW3t+oRR9Zt4UYLEg1sAc42OPscj4rCW/TZbiXuoMu+CSB6Vsuk2C21vGrq4l5kL8sQK5czV2dOG6pHoVsxEQ0Akngijz9QeCMvLAxG/8M5PxSksSvFGgcrKo23I39DWcubzrlvf4f8ADzRZw1vG+pl++Biuf1nUkqFe03aG0ktpbaPvA7KVwy6SK8uun1uSOM17D1TpNr1W2MjxgtxgjDD22rzrrfQj02fH5oW4J5B9DW+GSTOfPBtcM157V3Jp94kThfkV1IxjOkfFdWxy6icUmhgw2NXlj1y6hwILtwP0sA396VSHWdhR0t1O2kZzzipdMEqNz2e6svUF0SELcqPEo4Yeo/ahXvT2WZpIwec/WsvavJZ3Ec8eQ0bahXoFheW/UI+9t2DKw8SHlT6YrnktXaNYvZUzNMsc6GNgC3oeaqrm2kgODnQeDWk670t1P4ywPjH5k8vikOn38d05hljIbG64qoyJlHtMz6kbV3UK0y9PtoozO/Ti45GkbD5NVf4q0/6evxV7k6Eri0YxiXUrDZtJYcVXyAsS5GkHhF9avJIowzYdXAbSSN8GleotFbWT3EEsbMG0jPOaNi6AdAgSO9Y3MixNpAVGG7KT5Y8+KserXf4bq8AWUtbyBQ7g8b71lIr6aO9S5JEpB8Wsfm9qc6p1Zr9FDIoC7LgVnLG3LprGdI9r/wB3eMPHIrKRn60O3ZELJhPEc6q8Z6b1m+gCQx3M2jYMurcfQ+nFa/p1xeOxMk7suncq5yayeJo1WVNGynEY1Y0g58X71l+0DWclrcfiAGQYXnn6e4qFwNZ8Tvv6uTVfLFhsDS2PIihQYnkXhi2tpHmKwxsRnAYjG1WNr0dh/EcBq03coNxCgJHOKXkPiwdWRW+zZz0VclgsCFcj12ocUYXbHPnT9xk432HlnmlyCDnemiWDeEMR6VFY3jy0RZT6qSKIz6Vzmuh9K6Vz9c1RLQ7YdcnixHeq0ica/MVbQWFlczJegoRnII2PnzWaJIGSxx5jNF/xF7aBoopAEb+Q781DhfhUZ16E6z2gknlMNllIV8OT/N7/ANqpfxE3+a1d0R+n/ugYWrUUkRKTZa9aub+O4lW3tiqSDBaOMnVsRuRztVIlnc41tbOPdkK5+a9FLssr4YjbyNLiSQzqC7EHOxNZqdG+vTDp0258UghYqRttxUbPp1xcyERKWH6s7fNb/JMe5O43o9l/wv3o3Y9EZ6z6B3bxSNEMoMYAz9SfU1pbQGKIJ3HiHPiqruJpQrYkcf6jVFdXdyHIFxKB6azSfS4wNRc62Y5XH+ofvSRjdDlZCM+pBrP62YqWYn6mmogO7JxvnmgUlTL78YVBXCAfNJXN4iE6m8RH6aTk/NUHUegq0jGTIvOjDdj67bUNrhOBvQX4NLyE+LeqSJbDPcIeeKG0+pdo2bByM7VAflFS/lqhNnWuWZAMEHzoTOSDkb10c11uaBegCT5Ggam9KZelaBH/2Q=="/>
          <p:cNvSpPr>
            <a:spLocks noChangeAspect="1" noChangeArrowheads="1"/>
          </p:cNvSpPr>
          <p:nvPr/>
        </p:nvSpPr>
        <p:spPr bwMode="auto">
          <a:xfrm>
            <a:off x="0" y="-411163"/>
            <a:ext cx="1304925" cy="8572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7654" name="Picture 6" descr="http://mymed.ro/img/opistotonus.jpg"/>
          <p:cNvPicPr>
            <a:picLocks noChangeAspect="1" noChangeArrowheads="1"/>
          </p:cNvPicPr>
          <p:nvPr/>
        </p:nvPicPr>
        <p:blipFill>
          <a:blip r:embed="rId2"/>
          <a:srcRect/>
          <a:stretch>
            <a:fillRect/>
          </a:stretch>
        </p:blipFill>
        <p:spPr bwMode="auto">
          <a:xfrm>
            <a:off x="1285852" y="1071546"/>
            <a:ext cx="6286544" cy="4135884"/>
          </a:xfrm>
          <a:prstGeom prst="rect">
            <a:avLst/>
          </a:prstGeom>
          <a:noFill/>
        </p:spPr>
      </p:pic>
      <p:sp>
        <p:nvSpPr>
          <p:cNvPr id="7" name="TextBox 6"/>
          <p:cNvSpPr txBox="1"/>
          <p:nvPr/>
        </p:nvSpPr>
        <p:spPr>
          <a:xfrm>
            <a:off x="1928794" y="5715016"/>
            <a:ext cx="4786346" cy="369332"/>
          </a:xfrm>
          <a:prstGeom prst="rect">
            <a:avLst/>
          </a:prstGeom>
          <a:noFill/>
        </p:spPr>
        <p:txBody>
          <a:bodyPr wrap="square" rtlCol="0">
            <a:spAutoFit/>
          </a:bodyPr>
          <a:lstStyle/>
          <a:p>
            <a:r>
              <a:rPr lang="en-US" dirty="0" err="1"/>
              <a:t>Figura</a:t>
            </a:r>
            <a:r>
              <a:rPr lang="en-US" dirty="0"/>
              <a:t> 9. </a:t>
            </a:r>
            <a:r>
              <a:rPr lang="en-US" dirty="0" err="1"/>
              <a:t>Tetanos</a:t>
            </a:r>
            <a:r>
              <a:rPr lang="en-US" dirty="0"/>
              <a:t>, </a:t>
            </a:r>
            <a:r>
              <a:rPr lang="en-US" dirty="0" err="1"/>
              <a:t>aspecte</a:t>
            </a:r>
            <a:r>
              <a:rPr lang="en-US" dirty="0"/>
              <a:t> </a:t>
            </a:r>
            <a:r>
              <a:rPr lang="en-US" dirty="0" err="1"/>
              <a:t>clinice</a:t>
            </a:r>
            <a:r>
              <a:rPr lang="en-US" dirty="0"/>
              <a:t> – </a:t>
            </a:r>
            <a:r>
              <a:rPr lang="en-US" dirty="0" err="1"/>
              <a:t>opistotonus</a:t>
            </a:r>
            <a:r>
              <a:rPr lang="en-US" dirty="0"/>
              <a:t>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klikdokter.com/uploads/userfiles/teta.JPG"/>
          <p:cNvPicPr>
            <a:picLocks noChangeAspect="1" noChangeArrowheads="1"/>
          </p:cNvPicPr>
          <p:nvPr/>
        </p:nvPicPr>
        <p:blipFill>
          <a:blip r:embed="rId2"/>
          <a:srcRect/>
          <a:stretch>
            <a:fillRect/>
          </a:stretch>
        </p:blipFill>
        <p:spPr bwMode="auto">
          <a:xfrm>
            <a:off x="1320142" y="1041176"/>
            <a:ext cx="6180816" cy="4102311"/>
          </a:xfrm>
          <a:prstGeom prst="rect">
            <a:avLst/>
          </a:prstGeom>
          <a:noFill/>
        </p:spPr>
      </p:pic>
      <p:sp>
        <p:nvSpPr>
          <p:cNvPr id="5" name="TextBox 4"/>
          <p:cNvSpPr txBox="1"/>
          <p:nvPr/>
        </p:nvSpPr>
        <p:spPr>
          <a:xfrm>
            <a:off x="2928926" y="5786454"/>
            <a:ext cx="2857520" cy="369332"/>
          </a:xfrm>
          <a:prstGeom prst="rect">
            <a:avLst/>
          </a:prstGeom>
          <a:noFill/>
        </p:spPr>
        <p:txBody>
          <a:bodyPr wrap="square" rtlCol="0">
            <a:spAutoFit/>
          </a:bodyPr>
          <a:lstStyle/>
          <a:p>
            <a:r>
              <a:rPr lang="en-US" dirty="0" err="1"/>
              <a:t>Figura</a:t>
            </a:r>
            <a:r>
              <a:rPr lang="en-US" dirty="0"/>
              <a:t> 10. </a:t>
            </a:r>
            <a:r>
              <a:rPr lang="en-US" dirty="0" err="1"/>
              <a:t>Tetanos</a:t>
            </a:r>
            <a:r>
              <a:rPr lang="en-US" dirty="0"/>
              <a:t> la </a:t>
            </a:r>
            <a:r>
              <a:rPr lang="en-US" dirty="0" err="1"/>
              <a:t>copil</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681682"/>
          </a:xfrm>
        </p:spPr>
        <p:txBody>
          <a:bodyPr>
            <a:normAutofit fontScale="92500"/>
          </a:bodyPr>
          <a:lstStyle/>
          <a:p>
            <a:r>
              <a:rPr lang="fr-FR" b="1" dirty="0"/>
              <a:t>EPIDEMIOLOGIE</a:t>
            </a:r>
            <a:r>
              <a:rPr lang="fr-FR" dirty="0"/>
              <a:t>.</a:t>
            </a:r>
            <a:r>
              <a:rPr lang="fr-FR" b="1" dirty="0"/>
              <a:t> PROFILAXIE</a:t>
            </a:r>
            <a:r>
              <a:rPr lang="fr-FR" dirty="0"/>
              <a:t>. </a:t>
            </a:r>
            <a:r>
              <a:rPr lang="fr-FR" b="1" dirty="0"/>
              <a:t>TRATAMENT</a:t>
            </a:r>
            <a:endParaRPr lang="en-US" dirty="0"/>
          </a:p>
          <a:p>
            <a:r>
              <a:rPr lang="fr-FR" b="1" dirty="0" err="1"/>
              <a:t>Epidemiologie</a:t>
            </a:r>
            <a:r>
              <a:rPr lang="fr-FR" dirty="0"/>
              <a:t>. </a:t>
            </a:r>
            <a:r>
              <a:rPr lang="fr-FR" dirty="0" err="1"/>
              <a:t>Tetanosul</a:t>
            </a:r>
            <a:r>
              <a:rPr lang="fr-FR" dirty="0"/>
              <a:t> </a:t>
            </a:r>
            <a:r>
              <a:rPr lang="fr-FR" dirty="0" err="1"/>
              <a:t>apare</a:t>
            </a:r>
            <a:r>
              <a:rPr lang="fr-FR" dirty="0"/>
              <a:t> </a:t>
            </a:r>
            <a:r>
              <a:rPr lang="fr-FR" dirty="0" err="1"/>
              <a:t>în</a:t>
            </a:r>
            <a:r>
              <a:rPr lang="fr-FR" dirty="0"/>
              <a:t> </a:t>
            </a:r>
            <a:r>
              <a:rPr lang="fr-FR" dirty="0" err="1"/>
              <a:t>special</a:t>
            </a:r>
            <a:r>
              <a:rPr lang="fr-FR" dirty="0"/>
              <a:t> </a:t>
            </a:r>
            <a:r>
              <a:rPr lang="fr-FR" dirty="0" err="1"/>
              <a:t>în</a:t>
            </a:r>
            <a:r>
              <a:rPr lang="fr-FR" dirty="0"/>
              <a:t> </a:t>
            </a:r>
            <a:r>
              <a:rPr lang="fr-FR" dirty="0" err="1"/>
              <a:t>caz</a:t>
            </a:r>
            <a:r>
              <a:rPr lang="fr-FR" dirty="0"/>
              <a:t> de </a:t>
            </a:r>
            <a:r>
              <a:rPr lang="fr-FR" dirty="0" err="1"/>
              <a:t>război</a:t>
            </a:r>
            <a:r>
              <a:rPr lang="fr-FR" dirty="0"/>
              <a:t> </a:t>
            </a:r>
            <a:r>
              <a:rPr lang="fr-FR" dirty="0" err="1"/>
              <a:t>sau</a:t>
            </a:r>
            <a:r>
              <a:rPr lang="fr-FR" dirty="0"/>
              <a:t> </a:t>
            </a:r>
            <a:r>
              <a:rPr lang="fr-FR" dirty="0" err="1"/>
              <a:t>calamităţi</a:t>
            </a:r>
            <a:r>
              <a:rPr lang="fr-FR" dirty="0"/>
              <a:t> </a:t>
            </a:r>
            <a:r>
              <a:rPr lang="fr-FR" dirty="0" err="1"/>
              <a:t>naturale</a:t>
            </a:r>
            <a:r>
              <a:rPr lang="fr-FR" dirty="0"/>
              <a:t> (</a:t>
            </a:r>
            <a:r>
              <a:rPr lang="fr-FR" dirty="0" err="1"/>
              <a:t>plăgi</a:t>
            </a:r>
            <a:r>
              <a:rPr lang="fr-FR" dirty="0"/>
              <a:t> </a:t>
            </a:r>
            <a:r>
              <a:rPr lang="fr-FR" dirty="0" err="1"/>
              <a:t>extinse</a:t>
            </a:r>
            <a:r>
              <a:rPr lang="fr-FR" dirty="0"/>
              <a:t> </a:t>
            </a:r>
            <a:r>
              <a:rPr lang="fr-FR" dirty="0" err="1"/>
              <a:t>contaminate</a:t>
            </a:r>
            <a:r>
              <a:rPr lang="fr-FR" dirty="0"/>
              <a:t> </a:t>
            </a:r>
            <a:r>
              <a:rPr lang="fr-FR" dirty="0" err="1"/>
              <a:t>cu</a:t>
            </a:r>
            <a:r>
              <a:rPr lang="fr-FR" dirty="0"/>
              <a:t> </a:t>
            </a:r>
            <a:r>
              <a:rPr lang="fr-FR" dirty="0" err="1"/>
              <a:t>spori</a:t>
            </a:r>
            <a:r>
              <a:rPr lang="fr-FR" dirty="0"/>
              <a:t> </a:t>
            </a:r>
            <a:r>
              <a:rPr lang="fr-FR" dirty="0" err="1"/>
              <a:t>din</a:t>
            </a:r>
            <a:r>
              <a:rPr lang="fr-FR" dirty="0"/>
              <a:t> sol). </a:t>
            </a:r>
            <a:r>
              <a:rPr lang="fr-FR" dirty="0" err="1"/>
              <a:t>Există</a:t>
            </a:r>
            <a:r>
              <a:rPr lang="fr-FR" dirty="0"/>
              <a:t> </a:t>
            </a:r>
            <a:r>
              <a:rPr lang="fr-FR" dirty="0" err="1"/>
              <a:t>şi</a:t>
            </a:r>
            <a:r>
              <a:rPr lang="fr-FR" dirty="0"/>
              <a:t> </a:t>
            </a:r>
            <a:r>
              <a:rPr lang="fr-FR" dirty="0" err="1"/>
              <a:t>cazuri</a:t>
            </a:r>
            <a:r>
              <a:rPr lang="fr-FR" dirty="0"/>
              <a:t> </a:t>
            </a:r>
            <a:r>
              <a:rPr lang="fr-FR" dirty="0" err="1"/>
              <a:t>sporadice</a:t>
            </a:r>
            <a:r>
              <a:rPr lang="fr-FR" dirty="0"/>
              <a:t> de </a:t>
            </a:r>
            <a:r>
              <a:rPr lang="fr-FR" dirty="0" err="1"/>
              <a:t>boală</a:t>
            </a:r>
            <a:r>
              <a:rPr lang="fr-FR" dirty="0"/>
              <a:t> la </a:t>
            </a:r>
            <a:r>
              <a:rPr lang="fr-FR" dirty="0" err="1"/>
              <a:t>muncitorii</a:t>
            </a:r>
            <a:r>
              <a:rPr lang="fr-FR" dirty="0"/>
              <a:t> </a:t>
            </a:r>
            <a:r>
              <a:rPr lang="fr-FR" dirty="0" err="1"/>
              <a:t>agricoli</a:t>
            </a:r>
            <a:r>
              <a:rPr lang="fr-FR" dirty="0"/>
              <a:t> care se </a:t>
            </a:r>
            <a:r>
              <a:rPr lang="fr-FR" dirty="0" err="1"/>
              <a:t>rănesc</a:t>
            </a:r>
            <a:r>
              <a:rPr lang="fr-FR" dirty="0"/>
              <a:t> mai ales la </a:t>
            </a:r>
            <a:r>
              <a:rPr lang="fr-FR" dirty="0" err="1"/>
              <a:t>nivelul</a:t>
            </a:r>
            <a:r>
              <a:rPr lang="fr-FR" dirty="0"/>
              <a:t> </a:t>
            </a:r>
            <a:r>
              <a:rPr lang="fr-FR" dirty="0" err="1"/>
              <a:t>piciorului</a:t>
            </a:r>
            <a:r>
              <a:rPr lang="fr-FR" dirty="0"/>
              <a:t> </a:t>
            </a:r>
            <a:r>
              <a:rPr lang="fr-FR" dirty="0" err="1"/>
              <a:t>gol</a:t>
            </a:r>
            <a:r>
              <a:rPr lang="fr-FR" dirty="0"/>
              <a:t>, </a:t>
            </a:r>
            <a:r>
              <a:rPr lang="fr-FR" dirty="0" err="1"/>
              <a:t>cu</a:t>
            </a:r>
            <a:r>
              <a:rPr lang="fr-FR" dirty="0"/>
              <a:t> </a:t>
            </a:r>
            <a:r>
              <a:rPr lang="fr-FR" dirty="0" err="1"/>
              <a:t>obiecte</a:t>
            </a:r>
            <a:r>
              <a:rPr lang="fr-FR" dirty="0"/>
              <a:t> </a:t>
            </a:r>
            <a:r>
              <a:rPr lang="fr-FR" dirty="0" err="1"/>
              <a:t>tăioase</a:t>
            </a:r>
            <a:r>
              <a:rPr lang="fr-FR" dirty="0"/>
              <a:t> </a:t>
            </a:r>
            <a:r>
              <a:rPr lang="fr-FR" dirty="0" err="1"/>
              <a:t>sau</a:t>
            </a:r>
            <a:r>
              <a:rPr lang="fr-FR" dirty="0"/>
              <a:t> </a:t>
            </a:r>
            <a:r>
              <a:rPr lang="fr-FR" dirty="0" err="1"/>
              <a:t>ascuţite</a:t>
            </a:r>
            <a:r>
              <a:rPr lang="fr-FR" dirty="0"/>
              <a:t>, </a:t>
            </a:r>
            <a:r>
              <a:rPr lang="fr-FR" dirty="0" err="1"/>
              <a:t>ruginite</a:t>
            </a:r>
            <a:r>
              <a:rPr lang="fr-FR" dirty="0"/>
              <a:t> </a:t>
            </a:r>
            <a:r>
              <a:rPr lang="fr-FR" dirty="0" err="1"/>
              <a:t>sau</a:t>
            </a:r>
            <a:r>
              <a:rPr lang="fr-FR" dirty="0"/>
              <a:t> </a:t>
            </a:r>
            <a:r>
              <a:rPr lang="fr-FR" dirty="0" err="1"/>
              <a:t>murdărite</a:t>
            </a:r>
            <a:r>
              <a:rPr lang="fr-FR" dirty="0"/>
              <a:t> </a:t>
            </a:r>
            <a:r>
              <a:rPr lang="fr-FR" dirty="0" err="1"/>
              <a:t>cu</a:t>
            </a:r>
            <a:r>
              <a:rPr lang="fr-FR" dirty="0"/>
              <a:t> </a:t>
            </a:r>
            <a:r>
              <a:rPr lang="fr-FR" dirty="0" err="1"/>
              <a:t>pământ</a:t>
            </a:r>
            <a:r>
              <a:rPr lang="fr-FR" dirty="0"/>
              <a:t>. </a:t>
            </a:r>
            <a:r>
              <a:rPr lang="fr-FR" dirty="0" err="1"/>
              <a:t>Altadată</a:t>
            </a:r>
            <a:r>
              <a:rPr lang="fr-FR" dirty="0"/>
              <a:t>, o </a:t>
            </a:r>
            <a:r>
              <a:rPr lang="fr-FR" dirty="0" err="1"/>
              <a:t>complicaţie</a:t>
            </a:r>
            <a:r>
              <a:rPr lang="fr-FR" dirty="0"/>
              <a:t> de </a:t>
            </a:r>
            <a:r>
              <a:rPr lang="fr-FR" dirty="0" err="1"/>
              <a:t>temut</a:t>
            </a:r>
            <a:r>
              <a:rPr lang="fr-FR" dirty="0"/>
              <a:t> a </a:t>
            </a:r>
            <a:r>
              <a:rPr lang="fr-FR" dirty="0" err="1"/>
              <a:t>efectuării</a:t>
            </a:r>
            <a:r>
              <a:rPr lang="fr-FR" dirty="0"/>
              <a:t> </a:t>
            </a:r>
            <a:r>
              <a:rPr lang="fr-FR" dirty="0" err="1"/>
              <a:t>necorespunzătoare</a:t>
            </a:r>
            <a:r>
              <a:rPr lang="fr-FR" dirty="0"/>
              <a:t> a </a:t>
            </a:r>
            <a:r>
              <a:rPr lang="fr-FR" dirty="0" err="1"/>
              <a:t>toaletei</a:t>
            </a:r>
            <a:r>
              <a:rPr lang="fr-FR" dirty="0"/>
              <a:t> </a:t>
            </a:r>
            <a:r>
              <a:rPr lang="fr-FR" dirty="0" err="1"/>
              <a:t>plăgii</a:t>
            </a:r>
            <a:r>
              <a:rPr lang="fr-FR" dirty="0"/>
              <a:t> ombilicale la </a:t>
            </a:r>
            <a:r>
              <a:rPr lang="fr-FR" dirty="0" err="1"/>
              <a:t>naştere</a:t>
            </a:r>
            <a:r>
              <a:rPr lang="fr-FR" dirty="0"/>
              <a:t> (</a:t>
            </a:r>
            <a:r>
              <a:rPr lang="fr-FR" dirty="0" err="1"/>
              <a:t>tăierea</a:t>
            </a:r>
            <a:r>
              <a:rPr lang="fr-FR" dirty="0"/>
              <a:t> </a:t>
            </a:r>
            <a:r>
              <a:rPr lang="fr-FR" dirty="0" err="1"/>
              <a:t>cordonului</a:t>
            </a:r>
            <a:r>
              <a:rPr lang="fr-FR" dirty="0"/>
              <a:t> </a:t>
            </a:r>
            <a:r>
              <a:rPr lang="fr-FR" dirty="0" err="1"/>
              <a:t>cu</a:t>
            </a:r>
            <a:r>
              <a:rPr lang="fr-FR" dirty="0"/>
              <a:t> </a:t>
            </a:r>
            <a:r>
              <a:rPr lang="fr-FR" dirty="0" err="1"/>
              <a:t>cuţit</a:t>
            </a:r>
            <a:r>
              <a:rPr lang="fr-FR" dirty="0"/>
              <a:t> </a:t>
            </a:r>
            <a:r>
              <a:rPr lang="fr-FR" dirty="0" err="1"/>
              <a:t>sau</a:t>
            </a:r>
            <a:r>
              <a:rPr lang="fr-FR" dirty="0"/>
              <a:t> </a:t>
            </a:r>
            <a:r>
              <a:rPr lang="fr-FR" dirty="0" err="1"/>
              <a:t>seceră</a:t>
            </a:r>
            <a:r>
              <a:rPr lang="fr-FR" dirty="0"/>
              <a:t> </a:t>
            </a:r>
            <a:r>
              <a:rPr lang="fr-FR" dirty="0" err="1"/>
              <a:t>ruginită</a:t>
            </a:r>
            <a:r>
              <a:rPr lang="fr-FR" dirty="0"/>
              <a:t>) </a:t>
            </a:r>
            <a:r>
              <a:rPr lang="fr-FR" dirty="0" err="1"/>
              <a:t>era</a:t>
            </a:r>
            <a:r>
              <a:rPr lang="fr-FR" dirty="0"/>
              <a:t> </a:t>
            </a:r>
            <a:r>
              <a:rPr lang="fr-FR" b="1" dirty="0" err="1"/>
              <a:t>tetanosul</a:t>
            </a:r>
            <a:r>
              <a:rPr lang="fr-FR" b="1" dirty="0"/>
              <a:t> </a:t>
            </a:r>
            <a:r>
              <a:rPr lang="fr-FR" b="1" dirty="0" err="1"/>
              <a:t>noului</a:t>
            </a:r>
            <a:r>
              <a:rPr lang="fr-FR" b="1" dirty="0"/>
              <a:t>-</a:t>
            </a:r>
            <a:r>
              <a:rPr lang="fr-FR" b="1" dirty="0" err="1"/>
              <a:t>născut</a:t>
            </a:r>
            <a:r>
              <a:rPr lang="fr-FR" b="1" dirty="0"/>
              <a:t> </a:t>
            </a:r>
            <a:r>
              <a:rPr lang="fr-FR" dirty="0"/>
              <a:t>(</a:t>
            </a:r>
            <a:r>
              <a:rPr lang="fr-FR" dirty="0" err="1"/>
              <a:t>tetanos</a:t>
            </a:r>
            <a:r>
              <a:rPr lang="fr-FR" dirty="0"/>
              <a:t> </a:t>
            </a:r>
            <a:r>
              <a:rPr lang="fr-FR" dirty="0" err="1"/>
              <a:t>neonatorum</a:t>
            </a:r>
            <a:r>
              <a:rPr lang="fr-FR" dirty="0"/>
              <a:t>) </a:t>
            </a:r>
            <a:r>
              <a:rPr lang="fr-FR" dirty="0" err="1"/>
              <a:t>cu</a:t>
            </a:r>
            <a:r>
              <a:rPr lang="fr-FR" dirty="0"/>
              <a:t> </a:t>
            </a:r>
            <a:r>
              <a:rPr lang="fr-FR" dirty="0" err="1"/>
              <a:t>mortalitate</a:t>
            </a:r>
            <a:r>
              <a:rPr lang="fr-FR" dirty="0"/>
              <a:t> </a:t>
            </a:r>
            <a:r>
              <a:rPr lang="fr-FR" dirty="0" err="1"/>
              <a:t>deosebit</a:t>
            </a:r>
            <a:r>
              <a:rPr lang="fr-FR" dirty="0"/>
              <a:t> de </a:t>
            </a:r>
            <a:r>
              <a:rPr lang="fr-FR" dirty="0" err="1"/>
              <a:t>ridicată</a:t>
            </a:r>
            <a:r>
              <a:rPr lang="fr-FR" dirty="0"/>
              <a:t>.</a:t>
            </a:r>
            <a:endParaRPr lang="en-US" dirty="0"/>
          </a:p>
          <a:p>
            <a:r>
              <a:rPr lang="fr-FR" dirty="0"/>
              <a:t>	La </a:t>
            </a:r>
            <a:r>
              <a:rPr lang="fr-FR" dirty="0" err="1"/>
              <a:t>noi</a:t>
            </a:r>
            <a:r>
              <a:rPr lang="fr-FR" dirty="0"/>
              <a:t> </a:t>
            </a:r>
            <a:r>
              <a:rPr lang="fr-FR" dirty="0" err="1"/>
              <a:t>în</a:t>
            </a:r>
            <a:r>
              <a:rPr lang="fr-FR" dirty="0"/>
              <a:t> </a:t>
            </a:r>
            <a:r>
              <a:rPr lang="fr-FR" dirty="0" err="1"/>
              <a:t>ţară</a:t>
            </a:r>
            <a:r>
              <a:rPr lang="fr-FR" dirty="0"/>
              <a:t>, ca şi </a:t>
            </a:r>
            <a:r>
              <a:rPr lang="fr-FR" dirty="0" err="1"/>
              <a:t>în</a:t>
            </a:r>
            <a:r>
              <a:rPr lang="fr-FR" dirty="0"/>
              <a:t> </a:t>
            </a:r>
            <a:r>
              <a:rPr lang="fr-FR" dirty="0" err="1"/>
              <a:t>alte</a:t>
            </a:r>
            <a:r>
              <a:rPr lang="fr-FR" dirty="0"/>
              <a:t> </a:t>
            </a:r>
            <a:r>
              <a:rPr lang="fr-FR" dirty="0" err="1"/>
              <a:t>ţari</a:t>
            </a:r>
            <a:r>
              <a:rPr lang="fr-FR" dirty="0"/>
              <a:t>, </a:t>
            </a:r>
            <a:r>
              <a:rPr lang="fr-FR" dirty="0" err="1"/>
              <a:t>cu</a:t>
            </a:r>
            <a:r>
              <a:rPr lang="fr-FR" dirty="0"/>
              <a:t> standard de </a:t>
            </a:r>
            <a:r>
              <a:rPr lang="fr-FR" dirty="0" err="1"/>
              <a:t>viaţă</a:t>
            </a:r>
            <a:r>
              <a:rPr lang="fr-FR" dirty="0"/>
              <a:t> </a:t>
            </a:r>
            <a:r>
              <a:rPr lang="fr-FR" dirty="0" err="1"/>
              <a:t>ridicat</a:t>
            </a:r>
            <a:r>
              <a:rPr lang="fr-FR" dirty="0"/>
              <a:t>, </a:t>
            </a:r>
            <a:r>
              <a:rPr lang="fr-FR" dirty="0" err="1"/>
              <a:t>tetanosul</a:t>
            </a:r>
            <a:r>
              <a:rPr lang="fr-FR" dirty="0"/>
              <a:t> este </a:t>
            </a:r>
            <a:r>
              <a:rPr lang="fr-FR" dirty="0" err="1"/>
              <a:t>astăzi</a:t>
            </a:r>
            <a:r>
              <a:rPr lang="fr-FR" dirty="0"/>
              <a:t> o </a:t>
            </a:r>
            <a:r>
              <a:rPr lang="fr-FR" b="1" i="1" dirty="0" err="1"/>
              <a:t>boală</a:t>
            </a:r>
            <a:r>
              <a:rPr lang="fr-FR" b="1" i="1" dirty="0"/>
              <a:t> </a:t>
            </a:r>
            <a:r>
              <a:rPr lang="fr-FR" b="1" i="1" dirty="0" err="1"/>
              <a:t>eradicată</a:t>
            </a:r>
            <a:r>
              <a:rPr lang="fr-FR" dirty="0"/>
              <a:t>, </a:t>
            </a:r>
            <a:r>
              <a:rPr lang="fr-FR" dirty="0" err="1"/>
              <a:t>atât</a:t>
            </a:r>
            <a:r>
              <a:rPr lang="fr-FR" dirty="0"/>
              <a:t> </a:t>
            </a:r>
            <a:r>
              <a:rPr lang="fr-FR" dirty="0" err="1"/>
              <a:t>datorită</a:t>
            </a:r>
            <a:r>
              <a:rPr lang="fr-FR" dirty="0"/>
              <a:t> </a:t>
            </a:r>
            <a:r>
              <a:rPr lang="fr-FR" dirty="0" err="1"/>
              <a:t>măsurilor</a:t>
            </a:r>
            <a:r>
              <a:rPr lang="fr-FR" dirty="0"/>
              <a:t> </a:t>
            </a:r>
            <a:r>
              <a:rPr lang="fr-FR" dirty="0" err="1"/>
              <a:t>generale</a:t>
            </a:r>
            <a:r>
              <a:rPr lang="fr-FR" dirty="0"/>
              <a:t> de </a:t>
            </a:r>
            <a:r>
              <a:rPr lang="fr-FR" dirty="0" err="1"/>
              <a:t>profilaxie</a:t>
            </a:r>
            <a:r>
              <a:rPr lang="fr-FR" dirty="0"/>
              <a:t>, </a:t>
            </a:r>
            <a:r>
              <a:rPr lang="fr-FR" dirty="0" err="1"/>
              <a:t>cât</a:t>
            </a:r>
            <a:r>
              <a:rPr lang="fr-FR" dirty="0"/>
              <a:t> şi a </a:t>
            </a:r>
            <a:r>
              <a:rPr lang="fr-FR" dirty="0" err="1"/>
              <a:t>vaccinării</a:t>
            </a:r>
            <a:r>
              <a:rPr lang="fr-FR" dirty="0"/>
              <a:t>.</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42918"/>
            <a:ext cx="8229600" cy="5681682"/>
          </a:xfrm>
        </p:spPr>
        <p:txBody>
          <a:bodyPr>
            <a:normAutofit fontScale="92500" lnSpcReduction="10000"/>
          </a:bodyPr>
          <a:lstStyle/>
          <a:p>
            <a:r>
              <a:rPr lang="fr-FR" b="1" dirty="0"/>
              <a:t>EPIDEMIOLOGIE</a:t>
            </a:r>
            <a:r>
              <a:rPr lang="fr-FR" dirty="0"/>
              <a:t>.</a:t>
            </a:r>
            <a:r>
              <a:rPr lang="fr-FR" b="1" dirty="0"/>
              <a:t> PROFILAXIE</a:t>
            </a:r>
            <a:r>
              <a:rPr lang="fr-FR" dirty="0"/>
              <a:t>. </a:t>
            </a:r>
            <a:r>
              <a:rPr lang="fr-FR" b="1" dirty="0"/>
              <a:t>TRATAMENT</a:t>
            </a:r>
            <a:endParaRPr lang="en-US" dirty="0"/>
          </a:p>
          <a:p>
            <a:r>
              <a:rPr lang="fr-FR" b="1" dirty="0" err="1"/>
              <a:t>Profilaxia</a:t>
            </a:r>
            <a:r>
              <a:rPr lang="fr-FR" b="1" dirty="0"/>
              <a:t> </a:t>
            </a:r>
            <a:r>
              <a:rPr lang="fr-FR" b="1" dirty="0" err="1"/>
              <a:t>generală</a:t>
            </a:r>
            <a:r>
              <a:rPr lang="fr-FR" b="1" dirty="0"/>
              <a:t> (</a:t>
            </a:r>
            <a:r>
              <a:rPr lang="fr-FR" b="1" dirty="0" err="1"/>
              <a:t>nespecifică</a:t>
            </a:r>
            <a:r>
              <a:rPr lang="fr-FR" b="1" dirty="0"/>
              <a:t>)</a:t>
            </a:r>
            <a:r>
              <a:rPr lang="fr-FR" dirty="0"/>
              <a:t> se </a:t>
            </a:r>
            <a:r>
              <a:rPr lang="fr-FR" dirty="0" err="1"/>
              <a:t>referă</a:t>
            </a:r>
            <a:r>
              <a:rPr lang="fr-FR" dirty="0"/>
              <a:t> la </a:t>
            </a:r>
            <a:r>
              <a:rPr lang="fr-FR" dirty="0" err="1"/>
              <a:t>evitarea</a:t>
            </a:r>
            <a:r>
              <a:rPr lang="fr-FR" dirty="0"/>
              <a:t> </a:t>
            </a:r>
            <a:r>
              <a:rPr lang="fr-FR" dirty="0" err="1"/>
              <a:t>contaminării</a:t>
            </a:r>
            <a:r>
              <a:rPr lang="fr-FR" dirty="0"/>
              <a:t> </a:t>
            </a:r>
            <a:r>
              <a:rPr lang="fr-FR" dirty="0" err="1"/>
              <a:t>cu</a:t>
            </a:r>
            <a:r>
              <a:rPr lang="fr-FR" dirty="0"/>
              <a:t> </a:t>
            </a:r>
            <a:r>
              <a:rPr lang="fr-FR" dirty="0" err="1"/>
              <a:t>pământ</a:t>
            </a:r>
            <a:r>
              <a:rPr lang="fr-FR" dirty="0"/>
              <a:t> a </a:t>
            </a:r>
            <a:r>
              <a:rPr lang="fr-FR" dirty="0" err="1"/>
              <a:t>plăgilor</a:t>
            </a:r>
            <a:r>
              <a:rPr lang="fr-FR" dirty="0"/>
              <a:t>, </a:t>
            </a:r>
            <a:r>
              <a:rPr lang="fr-FR" dirty="0" err="1"/>
              <a:t>precum</a:t>
            </a:r>
            <a:r>
              <a:rPr lang="fr-FR" dirty="0"/>
              <a:t> şi la </a:t>
            </a:r>
            <a:r>
              <a:rPr lang="fr-FR" dirty="0" err="1"/>
              <a:t>efectuarea</a:t>
            </a:r>
            <a:r>
              <a:rPr lang="fr-FR" dirty="0"/>
              <a:t> </a:t>
            </a:r>
            <a:r>
              <a:rPr lang="fr-FR" dirty="0" err="1"/>
              <a:t>dezinfecţiei</a:t>
            </a:r>
            <a:r>
              <a:rPr lang="fr-FR" dirty="0"/>
              <a:t> </a:t>
            </a:r>
            <a:r>
              <a:rPr lang="fr-FR" dirty="0" err="1"/>
              <a:t>riguroase</a:t>
            </a:r>
            <a:r>
              <a:rPr lang="fr-FR" dirty="0"/>
              <a:t> a </a:t>
            </a:r>
            <a:r>
              <a:rPr lang="fr-FR" dirty="0" err="1"/>
              <a:t>acestora</a:t>
            </a:r>
            <a:r>
              <a:rPr lang="fr-FR" dirty="0"/>
              <a:t>. </a:t>
            </a:r>
            <a:endParaRPr lang="en-US" dirty="0"/>
          </a:p>
          <a:p>
            <a:r>
              <a:rPr lang="fr-FR" b="1" dirty="0" err="1"/>
              <a:t>Profilaxia</a:t>
            </a:r>
            <a:r>
              <a:rPr lang="fr-FR" b="1" dirty="0"/>
              <a:t> </a:t>
            </a:r>
            <a:r>
              <a:rPr lang="fr-FR" b="1" dirty="0" err="1"/>
              <a:t>specifică</a:t>
            </a:r>
            <a:r>
              <a:rPr lang="fr-FR" b="1" dirty="0"/>
              <a:t> </a:t>
            </a:r>
            <a:r>
              <a:rPr lang="fr-FR" b="1" dirty="0" err="1"/>
              <a:t>pasivă</a:t>
            </a:r>
            <a:r>
              <a:rPr lang="fr-FR" dirty="0"/>
              <a:t> </a:t>
            </a:r>
            <a:r>
              <a:rPr lang="fr-FR" dirty="0" err="1"/>
              <a:t>constă</a:t>
            </a:r>
            <a:r>
              <a:rPr lang="fr-FR" dirty="0"/>
              <a:t> fie </a:t>
            </a:r>
            <a:r>
              <a:rPr lang="fr-FR" dirty="0" err="1"/>
              <a:t>în</a:t>
            </a:r>
            <a:r>
              <a:rPr lang="fr-FR" dirty="0"/>
              <a:t> </a:t>
            </a:r>
            <a:r>
              <a:rPr lang="fr-FR" b="1" i="1" dirty="0" err="1"/>
              <a:t>administrarea</a:t>
            </a:r>
            <a:r>
              <a:rPr lang="fr-FR" b="1" i="1" dirty="0"/>
              <a:t> </a:t>
            </a:r>
            <a:r>
              <a:rPr lang="fr-FR" b="1" i="1" dirty="0" err="1"/>
              <a:t>serului</a:t>
            </a:r>
            <a:r>
              <a:rPr lang="fr-FR" b="1" i="1" dirty="0"/>
              <a:t> </a:t>
            </a:r>
            <a:r>
              <a:rPr lang="fr-FR" b="1" i="1" dirty="0" err="1"/>
              <a:t>antitetanic</a:t>
            </a:r>
            <a:r>
              <a:rPr lang="fr-FR" dirty="0"/>
              <a:t>, la </a:t>
            </a:r>
            <a:r>
              <a:rPr lang="fr-FR" dirty="0" err="1"/>
              <a:t>suspiciunea</a:t>
            </a:r>
            <a:r>
              <a:rPr lang="fr-FR" dirty="0"/>
              <a:t> </a:t>
            </a:r>
            <a:r>
              <a:rPr lang="fr-FR" dirty="0" err="1"/>
              <a:t>unei</a:t>
            </a:r>
            <a:r>
              <a:rPr lang="fr-FR" dirty="0"/>
              <a:t> </a:t>
            </a:r>
            <a:r>
              <a:rPr lang="fr-FR" dirty="0" err="1"/>
              <a:t>eminenţe</a:t>
            </a:r>
            <a:r>
              <a:rPr lang="fr-FR" dirty="0"/>
              <a:t> de </a:t>
            </a:r>
            <a:r>
              <a:rPr lang="fr-FR" dirty="0" err="1"/>
              <a:t>contaminare</a:t>
            </a:r>
            <a:r>
              <a:rPr lang="fr-FR" dirty="0"/>
              <a:t> fie </a:t>
            </a:r>
            <a:r>
              <a:rPr lang="fr-FR" dirty="0" err="1"/>
              <a:t>în</a:t>
            </a:r>
            <a:r>
              <a:rPr lang="fr-FR" dirty="0"/>
              <a:t> </a:t>
            </a:r>
            <a:r>
              <a:rPr lang="fr-FR" b="1" i="1" dirty="0" err="1"/>
              <a:t>administrarea</a:t>
            </a:r>
            <a:r>
              <a:rPr lang="fr-FR" b="1" i="1" dirty="0"/>
              <a:t> de </a:t>
            </a:r>
            <a:r>
              <a:rPr lang="fr-FR" b="1" i="1" dirty="0" err="1"/>
              <a:t>gamaglobulină</a:t>
            </a:r>
            <a:r>
              <a:rPr lang="fr-FR" b="1" i="1" dirty="0"/>
              <a:t> </a:t>
            </a:r>
            <a:r>
              <a:rPr lang="fr-FR" b="1" i="1" dirty="0" err="1"/>
              <a:t>antitetanică</a:t>
            </a:r>
            <a:r>
              <a:rPr lang="fr-FR" b="1" i="1" dirty="0"/>
              <a:t> </a:t>
            </a:r>
            <a:r>
              <a:rPr lang="fr-FR" b="1" i="1" dirty="0" err="1"/>
              <a:t>specifică</a:t>
            </a:r>
            <a:r>
              <a:rPr lang="fr-FR" dirty="0"/>
              <a:t>. Î</a:t>
            </a:r>
            <a:endParaRPr lang="en-US" dirty="0"/>
          </a:p>
          <a:p>
            <a:r>
              <a:rPr lang="fr-FR" dirty="0"/>
              <a:t>	</a:t>
            </a:r>
            <a:r>
              <a:rPr lang="fr-FR" b="1" dirty="0" err="1"/>
              <a:t>Profilaxia</a:t>
            </a:r>
            <a:r>
              <a:rPr lang="fr-FR" b="1" dirty="0"/>
              <a:t> </a:t>
            </a:r>
            <a:r>
              <a:rPr lang="fr-FR" b="1" dirty="0" err="1"/>
              <a:t>specifică</a:t>
            </a:r>
            <a:r>
              <a:rPr lang="fr-FR" b="1" dirty="0"/>
              <a:t> </a:t>
            </a:r>
            <a:r>
              <a:rPr lang="fr-FR" b="1" dirty="0" err="1"/>
              <a:t>activă</a:t>
            </a:r>
            <a:r>
              <a:rPr lang="fr-FR" dirty="0"/>
              <a:t> se face </a:t>
            </a:r>
            <a:r>
              <a:rPr lang="fr-FR" dirty="0" err="1"/>
              <a:t>prin</a:t>
            </a:r>
            <a:r>
              <a:rPr lang="fr-FR" dirty="0"/>
              <a:t> </a:t>
            </a:r>
            <a:r>
              <a:rPr lang="fr-FR" b="1" i="1" dirty="0" err="1"/>
              <a:t>vaccinarea</a:t>
            </a:r>
            <a:r>
              <a:rPr lang="fr-FR" b="1" i="1" dirty="0"/>
              <a:t> </a:t>
            </a:r>
            <a:r>
              <a:rPr lang="fr-FR" b="1" i="1" dirty="0" err="1"/>
              <a:t>antitetanică</a:t>
            </a:r>
            <a:r>
              <a:rPr lang="fr-FR" dirty="0"/>
              <a:t> </a:t>
            </a:r>
            <a:r>
              <a:rPr lang="fr-FR" dirty="0" err="1"/>
              <a:t>folosindu</a:t>
            </a:r>
            <a:r>
              <a:rPr lang="fr-FR" dirty="0"/>
              <a:t>-se ca agent </a:t>
            </a:r>
            <a:r>
              <a:rPr lang="fr-FR" dirty="0" err="1"/>
              <a:t>imunizant</a:t>
            </a:r>
            <a:r>
              <a:rPr lang="fr-FR" dirty="0"/>
              <a:t> </a:t>
            </a:r>
            <a:r>
              <a:rPr lang="fr-FR" b="1" i="1" dirty="0" err="1"/>
              <a:t>anatoxina</a:t>
            </a:r>
            <a:r>
              <a:rPr lang="fr-FR" b="1" i="1" dirty="0"/>
              <a:t> </a:t>
            </a:r>
            <a:r>
              <a:rPr lang="fr-FR" b="1" i="1" dirty="0" err="1"/>
              <a:t>tetanică</a:t>
            </a:r>
            <a:r>
              <a:rPr lang="fr-FR" dirty="0"/>
              <a:t> (</a:t>
            </a:r>
            <a:r>
              <a:rPr lang="fr-FR" dirty="0" err="1"/>
              <a:t>toxina</a:t>
            </a:r>
            <a:r>
              <a:rPr lang="fr-FR" dirty="0"/>
              <a:t> </a:t>
            </a:r>
            <a:r>
              <a:rPr lang="fr-FR" dirty="0" err="1"/>
              <a:t>tetanică</a:t>
            </a:r>
            <a:r>
              <a:rPr lang="fr-FR" dirty="0"/>
              <a:t> </a:t>
            </a:r>
            <a:r>
              <a:rPr lang="fr-FR" dirty="0" err="1"/>
              <a:t>formolată</a:t>
            </a:r>
            <a:r>
              <a:rPr lang="fr-FR" dirty="0"/>
              <a:t> </a:t>
            </a:r>
            <a:r>
              <a:rPr lang="fr-FR" dirty="0" err="1"/>
              <a:t>purificată</a:t>
            </a:r>
            <a:r>
              <a:rPr lang="fr-FR" dirty="0"/>
              <a:t>). </a:t>
            </a:r>
            <a:endParaRPr lang="en-US" dirty="0"/>
          </a:p>
          <a:p>
            <a:r>
              <a:rPr lang="fr-FR" dirty="0"/>
              <a:t>	</a:t>
            </a:r>
            <a:r>
              <a:rPr lang="fr-FR" b="1" dirty="0" err="1"/>
              <a:t>Tratament</a:t>
            </a:r>
            <a:r>
              <a:rPr lang="fr-FR" dirty="0"/>
              <a:t>. </a:t>
            </a:r>
            <a:r>
              <a:rPr lang="fr-FR" dirty="0" err="1"/>
              <a:t>Astăzi</a:t>
            </a:r>
            <a:r>
              <a:rPr lang="fr-FR" dirty="0"/>
              <a:t> se </a:t>
            </a:r>
            <a:r>
              <a:rPr lang="fr-FR" dirty="0" err="1"/>
              <a:t>asociază</a:t>
            </a:r>
            <a:r>
              <a:rPr lang="fr-FR" dirty="0"/>
              <a:t> </a:t>
            </a:r>
            <a:r>
              <a:rPr lang="fr-FR" b="1" i="1" dirty="0" err="1"/>
              <a:t>tratamentul</a:t>
            </a:r>
            <a:r>
              <a:rPr lang="fr-FR" b="1" i="1" dirty="0"/>
              <a:t> </a:t>
            </a:r>
            <a:r>
              <a:rPr lang="fr-FR" b="1" i="1" dirty="0" err="1"/>
              <a:t>masiv</a:t>
            </a:r>
            <a:r>
              <a:rPr lang="fr-FR" b="1" i="1" dirty="0"/>
              <a:t> </a:t>
            </a:r>
            <a:r>
              <a:rPr lang="fr-FR" b="1" i="1" dirty="0" err="1"/>
              <a:t>cu</a:t>
            </a:r>
            <a:r>
              <a:rPr lang="fr-FR" b="1" i="1" dirty="0"/>
              <a:t> </a:t>
            </a:r>
            <a:r>
              <a:rPr lang="fr-FR" b="1" i="1" dirty="0" err="1"/>
              <a:t>chimioterapice</a:t>
            </a:r>
            <a:r>
              <a:rPr lang="fr-FR" b="1" i="1" dirty="0"/>
              <a:t> </a:t>
            </a:r>
            <a:r>
              <a:rPr lang="fr-FR" dirty="0"/>
              <a:t>(</a:t>
            </a:r>
            <a:r>
              <a:rPr lang="fr-FR" dirty="0" err="1"/>
              <a:t>penicilina</a:t>
            </a:r>
            <a:r>
              <a:rPr lang="fr-FR" dirty="0"/>
              <a:t> 2-3.000.000 </a:t>
            </a:r>
            <a:r>
              <a:rPr lang="fr-FR" dirty="0" err="1"/>
              <a:t>unitaţi</a:t>
            </a:r>
            <a:r>
              <a:rPr lang="fr-FR" dirty="0"/>
              <a:t> </a:t>
            </a:r>
            <a:r>
              <a:rPr lang="fr-FR" dirty="0" err="1"/>
              <a:t>internaţionale</a:t>
            </a:r>
            <a:r>
              <a:rPr lang="fr-FR" dirty="0"/>
              <a:t>/</a:t>
            </a:r>
            <a:r>
              <a:rPr lang="fr-FR" dirty="0" err="1"/>
              <a:t>zi</a:t>
            </a:r>
            <a:r>
              <a:rPr lang="fr-FR" dirty="0"/>
              <a:t>) </a:t>
            </a:r>
            <a:r>
              <a:rPr lang="fr-FR" dirty="0" err="1"/>
              <a:t>cu</a:t>
            </a:r>
            <a:r>
              <a:rPr lang="fr-FR" dirty="0"/>
              <a:t> </a:t>
            </a:r>
            <a:r>
              <a:rPr lang="fr-FR" b="1" i="1" dirty="0" err="1"/>
              <a:t>seroterapie</a:t>
            </a:r>
            <a:r>
              <a:rPr lang="fr-FR" dirty="0"/>
              <a:t> (</a:t>
            </a:r>
            <a:r>
              <a:rPr lang="fr-FR" dirty="0" err="1"/>
              <a:t>administrarea</a:t>
            </a:r>
            <a:r>
              <a:rPr lang="fr-FR" dirty="0"/>
              <a:t> de </a:t>
            </a:r>
            <a:r>
              <a:rPr lang="fr-FR" dirty="0" err="1"/>
              <a:t>ser</a:t>
            </a:r>
            <a:r>
              <a:rPr lang="fr-FR" dirty="0"/>
              <a:t> </a:t>
            </a:r>
            <a:r>
              <a:rPr lang="fr-FR" dirty="0" err="1"/>
              <a:t>antitetanic</a:t>
            </a:r>
            <a:r>
              <a:rPr lang="fr-FR" dirty="0"/>
              <a:t> </a:t>
            </a:r>
            <a:r>
              <a:rPr lang="fr-FR" dirty="0" err="1"/>
              <a:t>heterolog</a:t>
            </a:r>
            <a:r>
              <a:rPr lang="fr-FR" dirty="0"/>
              <a:t>, </a:t>
            </a:r>
            <a:r>
              <a:rPr lang="fr-FR" dirty="0" err="1"/>
              <a:t>în</a:t>
            </a:r>
            <a:r>
              <a:rPr lang="fr-FR" dirty="0"/>
              <a:t> </a:t>
            </a:r>
            <a:r>
              <a:rPr lang="fr-FR" dirty="0" err="1"/>
              <a:t>doze</a:t>
            </a:r>
            <a:r>
              <a:rPr lang="fr-FR" dirty="0"/>
              <a:t> de 100.000-200.000 </a:t>
            </a:r>
            <a:r>
              <a:rPr lang="fr-FR" dirty="0" err="1"/>
              <a:t>unitaţi</a:t>
            </a:r>
            <a:r>
              <a:rPr lang="fr-FR" dirty="0"/>
              <a:t> </a:t>
            </a:r>
            <a:r>
              <a:rPr lang="fr-FR" dirty="0" err="1"/>
              <a:t>antitoxice</a:t>
            </a:r>
            <a:r>
              <a:rPr lang="fr-FR" dirty="0"/>
              <a:t>, </a:t>
            </a:r>
            <a:r>
              <a:rPr lang="fr-FR" dirty="0" err="1"/>
              <a:t>pe</a:t>
            </a:r>
            <a:r>
              <a:rPr lang="fr-FR" dirty="0"/>
              <a:t> cale </a:t>
            </a:r>
            <a:r>
              <a:rPr lang="fr-FR" dirty="0" err="1"/>
              <a:t>intramusculară</a:t>
            </a:r>
            <a:r>
              <a:rPr lang="fr-FR" dirty="0"/>
              <a:t>). </a:t>
            </a:r>
            <a:endParaRPr lang="en-US" dirty="0"/>
          </a:p>
          <a:p>
            <a:endParaRPr lang="en-US" dirty="0"/>
          </a:p>
        </p:txBody>
      </p:sp>
    </p:spTree>
    <p:extLst>
      <p:ext uri="{BB962C8B-B14F-4D97-AF65-F5344CB8AC3E}">
        <p14:creationId xmlns:p14="http://schemas.microsoft.com/office/powerpoint/2010/main" val="1646379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85794"/>
            <a:ext cx="8229600" cy="3507302"/>
          </a:xfrm>
        </p:spPr>
        <p:txBody>
          <a:bodyPr>
            <a:normAutofit fontScale="92500" lnSpcReduction="20000"/>
          </a:bodyPr>
          <a:lstStyle/>
          <a:p>
            <a:pPr algn="ctr">
              <a:buNone/>
            </a:pPr>
            <a:r>
              <a:rPr lang="fr-FR" sz="4600" b="1" dirty="0"/>
              <a:t>BOTULISMUL</a:t>
            </a:r>
          </a:p>
          <a:p>
            <a:pPr algn="ctr">
              <a:buNone/>
            </a:pPr>
            <a:endParaRPr lang="en-US" dirty="0"/>
          </a:p>
          <a:p>
            <a:r>
              <a:rPr lang="fr-FR" b="1" dirty="0"/>
              <a:t>BOALA LA OM</a:t>
            </a:r>
            <a:endParaRPr lang="en-US" dirty="0"/>
          </a:p>
          <a:p>
            <a:r>
              <a:rPr lang="fr-FR" b="1" dirty="0"/>
              <a:t>1. Habitat</a:t>
            </a:r>
            <a:endParaRPr lang="en-US" dirty="0"/>
          </a:p>
          <a:p>
            <a:r>
              <a:rPr lang="fr-FR" b="1" dirty="0" err="1"/>
              <a:t>Clostridium</a:t>
            </a:r>
            <a:r>
              <a:rPr lang="fr-FR" b="1" dirty="0"/>
              <a:t> </a:t>
            </a:r>
            <a:r>
              <a:rPr lang="fr-FR" b="1" dirty="0" err="1"/>
              <a:t>botulinum</a:t>
            </a:r>
            <a:r>
              <a:rPr lang="fr-FR" dirty="0"/>
              <a:t> se </a:t>
            </a:r>
            <a:r>
              <a:rPr lang="fr-FR" dirty="0" err="1"/>
              <a:t>găseşte</a:t>
            </a:r>
            <a:r>
              <a:rPr lang="fr-FR" dirty="0"/>
              <a:t> </a:t>
            </a:r>
            <a:r>
              <a:rPr lang="fr-FR" dirty="0" err="1"/>
              <a:t>numai</a:t>
            </a:r>
            <a:r>
              <a:rPr lang="fr-FR" dirty="0"/>
              <a:t> </a:t>
            </a:r>
            <a:r>
              <a:rPr lang="fr-FR" dirty="0" err="1"/>
              <a:t>în</a:t>
            </a:r>
            <a:r>
              <a:rPr lang="fr-FR" dirty="0"/>
              <a:t> </a:t>
            </a:r>
            <a:r>
              <a:rPr lang="fr-FR" b="1" i="1" dirty="0" err="1"/>
              <a:t>conservele</a:t>
            </a:r>
            <a:r>
              <a:rPr lang="fr-FR" b="1" i="1" dirty="0"/>
              <a:t> de alimente</a:t>
            </a:r>
            <a:r>
              <a:rPr lang="fr-FR" dirty="0"/>
              <a:t>, </a:t>
            </a:r>
            <a:r>
              <a:rPr lang="fr-FR" b="1" i="1" dirty="0" err="1"/>
              <a:t>unde</a:t>
            </a:r>
            <a:r>
              <a:rPr lang="fr-FR" b="1" i="1" dirty="0"/>
              <a:t> se </a:t>
            </a:r>
            <a:r>
              <a:rPr lang="fr-FR" b="1" i="1" dirty="0" err="1"/>
              <a:t>întrunesc</a:t>
            </a:r>
            <a:r>
              <a:rPr lang="fr-FR" b="1" i="1" dirty="0"/>
              <a:t> </a:t>
            </a:r>
            <a:r>
              <a:rPr lang="fr-FR" b="1" i="1" dirty="0" err="1"/>
              <a:t>condiţii</a:t>
            </a:r>
            <a:r>
              <a:rPr lang="fr-FR" b="1" i="1" dirty="0"/>
              <a:t> de </a:t>
            </a:r>
            <a:r>
              <a:rPr lang="fr-FR" b="1" i="1" dirty="0" err="1"/>
              <a:t>anaerobioză</a:t>
            </a:r>
            <a:r>
              <a:rPr lang="fr-FR" dirty="0"/>
              <a:t> </a:t>
            </a:r>
            <a:r>
              <a:rPr lang="fr-FR" dirty="0" err="1"/>
              <a:t>necesare</a:t>
            </a:r>
            <a:r>
              <a:rPr lang="fr-FR" dirty="0"/>
              <a:t> </a:t>
            </a:r>
            <a:r>
              <a:rPr lang="fr-FR" dirty="0" err="1"/>
              <a:t>secretării</a:t>
            </a:r>
            <a:r>
              <a:rPr lang="fr-FR" dirty="0"/>
              <a:t> </a:t>
            </a:r>
            <a:r>
              <a:rPr lang="fr-FR" dirty="0" err="1"/>
              <a:t>toxinei</a:t>
            </a:r>
            <a:r>
              <a:rPr lang="fr-FR" dirty="0"/>
              <a:t> </a:t>
            </a:r>
            <a:r>
              <a:rPr lang="fr-FR" dirty="0" err="1"/>
              <a:t>şi</a:t>
            </a:r>
            <a:r>
              <a:rPr lang="fr-FR" dirty="0"/>
              <a:t> </a:t>
            </a:r>
            <a:r>
              <a:rPr lang="fr-FR" dirty="0" err="1"/>
              <a:t>înmulţirii</a:t>
            </a:r>
            <a:r>
              <a:rPr lang="fr-FR" dirty="0"/>
              <a:t> </a:t>
            </a:r>
            <a:r>
              <a:rPr lang="fr-FR" dirty="0" err="1"/>
              <a:t>germenului</a:t>
            </a:r>
            <a:r>
              <a:rPr lang="fr-FR" dirty="0"/>
              <a:t>. </a:t>
            </a:r>
            <a:endParaRPr lang="en-US" dirty="0"/>
          </a:p>
          <a:p>
            <a:pPr>
              <a:buNone/>
            </a:pPr>
            <a:r>
              <a:rPr lang="fr-FR" b="1" dirty="0"/>
              <a:t> </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785794"/>
            <a:ext cx="8229600" cy="5786502"/>
          </a:xfrm>
        </p:spPr>
        <p:txBody>
          <a:bodyPr>
            <a:normAutofit fontScale="85000" lnSpcReduction="20000"/>
          </a:bodyPr>
          <a:lstStyle/>
          <a:p>
            <a:pPr algn="ctr">
              <a:buNone/>
            </a:pPr>
            <a:r>
              <a:rPr lang="fr-FR" sz="4600" b="1" dirty="0"/>
              <a:t>BOTULISMUL</a:t>
            </a:r>
          </a:p>
          <a:p>
            <a:pPr algn="ctr">
              <a:buNone/>
            </a:pPr>
            <a:endParaRPr lang="en-US" dirty="0"/>
          </a:p>
          <a:p>
            <a:r>
              <a:rPr lang="fr-FR" b="1" dirty="0"/>
              <a:t>2. </a:t>
            </a:r>
            <a:r>
              <a:rPr lang="fr-FR" b="1" dirty="0" err="1"/>
              <a:t>Patogenie</a:t>
            </a:r>
            <a:endParaRPr lang="en-US" dirty="0"/>
          </a:p>
          <a:p>
            <a:r>
              <a:rPr lang="fr-FR" dirty="0" err="1"/>
              <a:t>Botulismul</a:t>
            </a:r>
            <a:r>
              <a:rPr lang="fr-FR" dirty="0"/>
              <a:t> este o </a:t>
            </a:r>
            <a:r>
              <a:rPr lang="fr-FR" b="1" i="1" dirty="0" err="1"/>
              <a:t>intoxicaţie</a:t>
            </a:r>
            <a:r>
              <a:rPr lang="fr-FR" b="1" i="1" dirty="0"/>
              <a:t> </a:t>
            </a:r>
            <a:r>
              <a:rPr lang="fr-FR" b="1" i="1" dirty="0" err="1"/>
              <a:t>datorată</a:t>
            </a:r>
            <a:r>
              <a:rPr lang="fr-FR" b="1" i="1" dirty="0"/>
              <a:t> </a:t>
            </a:r>
            <a:r>
              <a:rPr lang="fr-FR" b="1" i="1" dirty="0" err="1"/>
              <a:t>unei</a:t>
            </a:r>
            <a:r>
              <a:rPr lang="fr-FR" b="1" i="1" dirty="0"/>
              <a:t> toxine </a:t>
            </a:r>
            <a:r>
              <a:rPr lang="fr-FR" b="1" i="1" dirty="0" err="1"/>
              <a:t>microbiene</a:t>
            </a:r>
            <a:r>
              <a:rPr lang="fr-FR" dirty="0"/>
              <a:t>, </a:t>
            </a:r>
            <a:r>
              <a:rPr lang="fr-FR" dirty="0" err="1"/>
              <a:t>deci</a:t>
            </a:r>
            <a:r>
              <a:rPr lang="fr-FR" dirty="0"/>
              <a:t> nu o </a:t>
            </a:r>
            <a:r>
              <a:rPr lang="fr-FR" dirty="0" err="1"/>
              <a:t>infecţie</a:t>
            </a:r>
            <a:r>
              <a:rPr lang="fr-FR" dirty="0"/>
              <a:t> </a:t>
            </a:r>
            <a:r>
              <a:rPr lang="fr-FR" dirty="0" err="1"/>
              <a:t>propiu</a:t>
            </a:r>
            <a:r>
              <a:rPr lang="fr-FR" dirty="0"/>
              <a:t>-</a:t>
            </a:r>
            <a:r>
              <a:rPr lang="fr-FR" dirty="0" err="1"/>
              <a:t>zisă</a:t>
            </a:r>
            <a:r>
              <a:rPr lang="fr-FR" dirty="0"/>
              <a:t> (</a:t>
            </a:r>
            <a:r>
              <a:rPr lang="fr-FR" dirty="0" err="1"/>
              <a:t>deoarece</a:t>
            </a:r>
            <a:r>
              <a:rPr lang="fr-FR" dirty="0"/>
              <a:t> </a:t>
            </a:r>
            <a:r>
              <a:rPr lang="fr-FR" dirty="0" err="1"/>
              <a:t>germenul</a:t>
            </a:r>
            <a:r>
              <a:rPr lang="fr-FR" dirty="0"/>
              <a:t> nu </a:t>
            </a:r>
            <a:r>
              <a:rPr lang="fr-FR" dirty="0" err="1"/>
              <a:t>pătrunde</a:t>
            </a:r>
            <a:r>
              <a:rPr lang="fr-FR" dirty="0"/>
              <a:t> </a:t>
            </a:r>
            <a:r>
              <a:rPr lang="fr-FR" dirty="0" err="1"/>
              <a:t>în</a:t>
            </a:r>
            <a:r>
              <a:rPr lang="fr-FR" dirty="0"/>
              <a:t> </a:t>
            </a:r>
            <a:r>
              <a:rPr lang="fr-FR" dirty="0" err="1"/>
              <a:t>organism</a:t>
            </a:r>
            <a:r>
              <a:rPr lang="fr-FR" dirty="0"/>
              <a:t>). </a:t>
            </a:r>
            <a:r>
              <a:rPr lang="fr-FR" dirty="0" err="1"/>
              <a:t>Ingerarea</a:t>
            </a:r>
            <a:r>
              <a:rPr lang="fr-FR" dirty="0"/>
              <a:t> </a:t>
            </a:r>
            <a:r>
              <a:rPr lang="fr-FR" dirty="0" err="1"/>
              <a:t>toxinei</a:t>
            </a:r>
            <a:r>
              <a:rPr lang="fr-FR" dirty="0"/>
              <a:t> se </a:t>
            </a:r>
            <a:r>
              <a:rPr lang="fr-FR" dirty="0" err="1"/>
              <a:t>produce</a:t>
            </a:r>
            <a:r>
              <a:rPr lang="fr-FR" dirty="0"/>
              <a:t> </a:t>
            </a:r>
            <a:r>
              <a:rPr lang="fr-FR" dirty="0" err="1"/>
              <a:t>prin</a:t>
            </a:r>
            <a:r>
              <a:rPr lang="fr-FR" dirty="0"/>
              <a:t> </a:t>
            </a:r>
            <a:r>
              <a:rPr lang="fr-FR" dirty="0" err="1"/>
              <a:t>intermediul</a:t>
            </a:r>
            <a:r>
              <a:rPr lang="fr-FR" dirty="0"/>
              <a:t> </a:t>
            </a:r>
            <a:r>
              <a:rPr lang="fr-FR" dirty="0" err="1"/>
              <a:t>conservelor</a:t>
            </a:r>
            <a:r>
              <a:rPr lang="fr-FR" dirty="0"/>
              <a:t> </a:t>
            </a:r>
            <a:r>
              <a:rPr lang="fr-FR" dirty="0" err="1"/>
              <a:t>alimentare</a:t>
            </a:r>
            <a:r>
              <a:rPr lang="fr-FR" dirty="0"/>
              <a:t>, incomplet </a:t>
            </a:r>
            <a:r>
              <a:rPr lang="fr-FR" dirty="0" err="1"/>
              <a:t>prelucrate</a:t>
            </a:r>
            <a:r>
              <a:rPr lang="fr-FR" dirty="0"/>
              <a:t> </a:t>
            </a:r>
            <a:r>
              <a:rPr lang="fr-FR" dirty="0" err="1"/>
              <a:t>termic</a:t>
            </a:r>
            <a:r>
              <a:rPr lang="fr-FR" dirty="0"/>
              <a:t>, </a:t>
            </a:r>
            <a:r>
              <a:rPr lang="fr-FR" dirty="0" err="1"/>
              <a:t>înainte</a:t>
            </a:r>
            <a:r>
              <a:rPr lang="fr-FR" dirty="0"/>
              <a:t> de </a:t>
            </a:r>
            <a:r>
              <a:rPr lang="fr-FR" dirty="0" err="1"/>
              <a:t>darea</a:t>
            </a:r>
            <a:r>
              <a:rPr lang="fr-FR" dirty="0"/>
              <a:t> </a:t>
            </a:r>
            <a:r>
              <a:rPr lang="fr-FR" dirty="0" err="1"/>
              <a:t>lor</a:t>
            </a:r>
            <a:r>
              <a:rPr lang="fr-FR" dirty="0"/>
              <a:t> </a:t>
            </a:r>
            <a:r>
              <a:rPr lang="fr-FR" dirty="0" err="1"/>
              <a:t>în</a:t>
            </a:r>
            <a:r>
              <a:rPr lang="fr-FR" dirty="0"/>
              <a:t> </a:t>
            </a:r>
            <a:r>
              <a:rPr lang="fr-FR" dirty="0" err="1"/>
              <a:t>consum</a:t>
            </a:r>
            <a:r>
              <a:rPr lang="fr-FR" dirty="0"/>
              <a:t>. </a:t>
            </a:r>
            <a:r>
              <a:rPr lang="fr-FR" dirty="0" err="1"/>
              <a:t>În</a:t>
            </a:r>
            <a:r>
              <a:rPr lang="fr-FR" dirty="0"/>
              <a:t> </a:t>
            </a:r>
            <a:r>
              <a:rPr lang="fr-FR" dirty="0" err="1"/>
              <a:t>aceste</a:t>
            </a:r>
            <a:r>
              <a:rPr lang="fr-FR" dirty="0"/>
              <a:t> </a:t>
            </a:r>
            <a:r>
              <a:rPr lang="fr-FR" dirty="0" err="1"/>
              <a:t>cazuri</a:t>
            </a:r>
            <a:r>
              <a:rPr lang="fr-FR" dirty="0"/>
              <a:t>, </a:t>
            </a:r>
            <a:r>
              <a:rPr lang="fr-FR" b="1" i="1" dirty="0" err="1"/>
              <a:t>sporii</a:t>
            </a:r>
            <a:r>
              <a:rPr lang="fr-FR" b="1" i="1" dirty="0"/>
              <a:t> de </a:t>
            </a:r>
            <a:r>
              <a:rPr lang="fr-FR" b="1" i="1" dirty="0" err="1"/>
              <a:t>Clostridium</a:t>
            </a:r>
            <a:r>
              <a:rPr lang="fr-FR" b="1" i="1" dirty="0"/>
              <a:t> </a:t>
            </a:r>
            <a:r>
              <a:rPr lang="fr-FR" b="1" i="1" dirty="0" err="1"/>
              <a:t>botulinum</a:t>
            </a:r>
            <a:r>
              <a:rPr lang="fr-FR" b="1" i="1" dirty="0"/>
              <a:t> </a:t>
            </a:r>
            <a:r>
              <a:rPr lang="fr-FR" b="1" i="1" dirty="0" err="1"/>
              <a:t>germinează</a:t>
            </a:r>
            <a:r>
              <a:rPr lang="fr-FR" b="1" i="1" dirty="0"/>
              <a:t> </a:t>
            </a:r>
            <a:r>
              <a:rPr lang="fr-FR" b="1" i="1" dirty="0" err="1"/>
              <a:t>în</a:t>
            </a:r>
            <a:r>
              <a:rPr lang="fr-FR" b="1" i="1" dirty="0"/>
              <a:t> </a:t>
            </a:r>
            <a:r>
              <a:rPr lang="fr-FR" b="1" i="1" dirty="0" err="1"/>
              <a:t>produs</a:t>
            </a:r>
            <a:r>
              <a:rPr lang="fr-FR" dirty="0"/>
              <a:t> (</a:t>
            </a:r>
            <a:r>
              <a:rPr lang="fr-FR" dirty="0" err="1"/>
              <a:t>conservă</a:t>
            </a:r>
            <a:r>
              <a:rPr lang="fr-FR" dirty="0"/>
              <a:t>), </a:t>
            </a:r>
            <a:r>
              <a:rPr lang="fr-FR" dirty="0" err="1"/>
              <a:t>cu</a:t>
            </a:r>
            <a:r>
              <a:rPr lang="fr-FR" dirty="0"/>
              <a:t> </a:t>
            </a:r>
            <a:r>
              <a:rPr lang="fr-FR" b="1" i="1" dirty="0" err="1"/>
              <a:t>apariţia</a:t>
            </a:r>
            <a:r>
              <a:rPr lang="fr-FR" b="1" i="1" dirty="0"/>
              <a:t> </a:t>
            </a:r>
            <a:r>
              <a:rPr lang="fr-FR" b="1" i="1" dirty="0" err="1"/>
              <a:t>formelor</a:t>
            </a:r>
            <a:r>
              <a:rPr lang="fr-FR" b="1" i="1" dirty="0"/>
              <a:t> </a:t>
            </a:r>
            <a:r>
              <a:rPr lang="fr-FR" b="1" i="1" dirty="0" err="1"/>
              <a:t>vegetative</a:t>
            </a:r>
            <a:r>
              <a:rPr lang="fr-FR" dirty="0"/>
              <a:t>, care </a:t>
            </a:r>
            <a:r>
              <a:rPr lang="fr-FR" b="1" i="1" dirty="0" err="1"/>
              <a:t>secretă</a:t>
            </a:r>
            <a:r>
              <a:rPr lang="fr-FR" b="1" i="1" dirty="0"/>
              <a:t> o </a:t>
            </a:r>
            <a:r>
              <a:rPr lang="fr-FR" b="1" i="1" dirty="0" err="1"/>
              <a:t>toxină</a:t>
            </a:r>
            <a:r>
              <a:rPr lang="fr-FR" dirty="0"/>
              <a:t> </a:t>
            </a:r>
            <a:r>
              <a:rPr lang="fr-FR" dirty="0" err="1"/>
              <a:t>deosebit</a:t>
            </a:r>
            <a:r>
              <a:rPr lang="fr-FR" dirty="0"/>
              <a:t> de </a:t>
            </a:r>
            <a:r>
              <a:rPr lang="fr-FR" dirty="0" err="1"/>
              <a:t>puternică</a:t>
            </a:r>
            <a:r>
              <a:rPr lang="fr-FR" dirty="0"/>
              <a:t>.</a:t>
            </a:r>
            <a:endParaRPr lang="en-US" dirty="0"/>
          </a:p>
          <a:p>
            <a:r>
              <a:rPr lang="fr-FR" dirty="0" err="1"/>
              <a:t>Comparativ</a:t>
            </a:r>
            <a:r>
              <a:rPr lang="fr-FR" dirty="0"/>
              <a:t> </a:t>
            </a:r>
            <a:r>
              <a:rPr lang="fr-FR" dirty="0" err="1"/>
              <a:t>cu</a:t>
            </a:r>
            <a:r>
              <a:rPr lang="fr-FR" dirty="0"/>
              <a:t> </a:t>
            </a:r>
            <a:r>
              <a:rPr lang="fr-FR" dirty="0" err="1"/>
              <a:t>alte</a:t>
            </a:r>
            <a:r>
              <a:rPr lang="fr-FR" dirty="0"/>
              <a:t> exotoxine (</a:t>
            </a:r>
            <a:r>
              <a:rPr lang="fr-FR" dirty="0" err="1"/>
              <a:t>tetanică</a:t>
            </a:r>
            <a:r>
              <a:rPr lang="fr-FR" dirty="0"/>
              <a:t>, </a:t>
            </a:r>
            <a:r>
              <a:rPr lang="fr-FR" dirty="0" err="1"/>
              <a:t>difterică</a:t>
            </a:r>
            <a:r>
              <a:rPr lang="fr-FR" dirty="0"/>
              <a:t> </a:t>
            </a:r>
            <a:r>
              <a:rPr lang="fr-FR" dirty="0" err="1"/>
              <a:t>etc</a:t>
            </a:r>
            <a:r>
              <a:rPr lang="fr-FR" dirty="0"/>
              <a:t>), </a:t>
            </a:r>
            <a:r>
              <a:rPr lang="fr-FR" dirty="0" err="1"/>
              <a:t>toxina</a:t>
            </a:r>
            <a:r>
              <a:rPr lang="fr-FR" dirty="0"/>
              <a:t> </a:t>
            </a:r>
            <a:r>
              <a:rPr lang="fr-FR" dirty="0" err="1"/>
              <a:t>botulinică</a:t>
            </a:r>
            <a:r>
              <a:rPr lang="fr-FR" dirty="0"/>
              <a:t> este </a:t>
            </a:r>
            <a:r>
              <a:rPr lang="fr-FR" b="1" i="1" dirty="0" err="1"/>
              <a:t>relativ</a:t>
            </a:r>
            <a:r>
              <a:rPr lang="fr-FR" b="1" i="1" dirty="0"/>
              <a:t> </a:t>
            </a:r>
            <a:r>
              <a:rPr lang="fr-FR" b="1" i="1" dirty="0" err="1"/>
              <a:t>termostabilă</a:t>
            </a:r>
            <a:r>
              <a:rPr lang="fr-FR" dirty="0"/>
              <a:t>, </a:t>
            </a:r>
            <a:r>
              <a:rPr lang="fr-FR" dirty="0" err="1"/>
              <a:t>deşi</a:t>
            </a:r>
            <a:r>
              <a:rPr lang="fr-FR" dirty="0"/>
              <a:t> </a:t>
            </a:r>
            <a:r>
              <a:rPr lang="fr-FR" dirty="0" err="1"/>
              <a:t>după</a:t>
            </a:r>
            <a:r>
              <a:rPr lang="fr-FR" dirty="0"/>
              <a:t> 10 minute este </a:t>
            </a:r>
            <a:r>
              <a:rPr lang="fr-FR" dirty="0" err="1"/>
              <a:t>inactivată</a:t>
            </a:r>
            <a:r>
              <a:rPr lang="fr-FR" dirty="0"/>
              <a:t> la 100</a:t>
            </a:r>
            <a:r>
              <a:rPr lang="fr-FR" baseline="30000" dirty="0"/>
              <a:t>0</a:t>
            </a:r>
            <a:r>
              <a:rPr lang="fr-FR" dirty="0"/>
              <a:t>C. </a:t>
            </a:r>
            <a:r>
              <a:rPr lang="fr-FR" dirty="0" err="1"/>
              <a:t>În</a:t>
            </a:r>
            <a:r>
              <a:rPr lang="fr-FR" dirty="0"/>
              <a:t> </a:t>
            </a:r>
            <a:r>
              <a:rPr lang="fr-FR" dirty="0" err="1"/>
              <a:t>organism</a:t>
            </a:r>
            <a:r>
              <a:rPr lang="fr-FR" dirty="0"/>
              <a:t>, </a:t>
            </a:r>
            <a:r>
              <a:rPr lang="fr-FR" dirty="0" err="1"/>
              <a:t>toxina</a:t>
            </a:r>
            <a:r>
              <a:rPr lang="fr-FR" dirty="0"/>
              <a:t> </a:t>
            </a:r>
            <a:r>
              <a:rPr lang="fr-FR" dirty="0" err="1"/>
              <a:t>botulinică</a:t>
            </a:r>
            <a:r>
              <a:rPr lang="fr-FR" dirty="0"/>
              <a:t> </a:t>
            </a:r>
            <a:r>
              <a:rPr lang="fr-FR" b="1" i="1" dirty="0"/>
              <a:t>nu este </a:t>
            </a:r>
            <a:r>
              <a:rPr lang="fr-FR" b="1" i="1" dirty="0" err="1"/>
              <a:t>inactivată</a:t>
            </a:r>
            <a:r>
              <a:rPr lang="fr-FR" b="1" i="1" dirty="0"/>
              <a:t> de </a:t>
            </a:r>
            <a:r>
              <a:rPr lang="fr-FR" b="1" i="1" dirty="0" err="1"/>
              <a:t>sucul</a:t>
            </a:r>
            <a:r>
              <a:rPr lang="fr-FR" b="1" i="1" dirty="0"/>
              <a:t> </a:t>
            </a:r>
            <a:r>
              <a:rPr lang="fr-FR" b="1" i="1" dirty="0" err="1"/>
              <a:t>gastric</a:t>
            </a:r>
            <a:r>
              <a:rPr lang="fr-FR" b="1" i="1" dirty="0"/>
              <a:t> </a:t>
            </a:r>
            <a:r>
              <a:rPr lang="fr-FR" b="1" i="1" dirty="0" err="1"/>
              <a:t>acid</a:t>
            </a:r>
            <a:r>
              <a:rPr lang="fr-FR" b="1" i="1" dirty="0"/>
              <a:t> </a:t>
            </a:r>
            <a:r>
              <a:rPr lang="fr-FR" b="1" i="1" dirty="0" err="1"/>
              <a:t>şi</a:t>
            </a:r>
            <a:r>
              <a:rPr lang="fr-FR" b="1" i="1" dirty="0"/>
              <a:t> </a:t>
            </a:r>
            <a:r>
              <a:rPr lang="fr-FR" b="1" i="1" dirty="0" err="1"/>
              <a:t>nici</a:t>
            </a:r>
            <a:r>
              <a:rPr lang="fr-FR" b="1" i="1" dirty="0"/>
              <a:t> de </a:t>
            </a:r>
            <a:r>
              <a:rPr lang="fr-FR" b="1" i="1" dirty="0" err="1"/>
              <a:t>enzimele</a:t>
            </a:r>
            <a:r>
              <a:rPr lang="fr-FR" b="1" i="1" dirty="0"/>
              <a:t> </a:t>
            </a:r>
            <a:r>
              <a:rPr lang="fr-FR" b="1" i="1" dirty="0" err="1"/>
              <a:t>proteolitice</a:t>
            </a:r>
            <a:r>
              <a:rPr lang="fr-FR" b="1" i="1" dirty="0"/>
              <a:t> ale </a:t>
            </a:r>
            <a:r>
              <a:rPr lang="fr-FR" b="1" i="1" dirty="0" err="1"/>
              <a:t>secreţiei</a:t>
            </a:r>
            <a:r>
              <a:rPr lang="fr-FR" b="1" i="1" dirty="0"/>
              <a:t> </a:t>
            </a:r>
            <a:r>
              <a:rPr lang="fr-FR" b="1" i="1" dirty="0" err="1"/>
              <a:t>pancreatice</a:t>
            </a:r>
            <a:r>
              <a:rPr lang="fr-FR" dirty="0"/>
              <a:t> </a:t>
            </a:r>
            <a:r>
              <a:rPr lang="fr-FR" dirty="0" err="1"/>
              <a:t>şi</a:t>
            </a:r>
            <a:r>
              <a:rPr lang="fr-FR" dirty="0"/>
              <a:t> intestinale. </a:t>
            </a:r>
            <a:endParaRPr lang="en-US" dirty="0"/>
          </a:p>
          <a:p>
            <a:r>
              <a:rPr lang="fr-FR" dirty="0" err="1"/>
              <a:t>Toxina</a:t>
            </a:r>
            <a:r>
              <a:rPr lang="fr-FR" dirty="0"/>
              <a:t> </a:t>
            </a:r>
            <a:r>
              <a:rPr lang="fr-FR" dirty="0" err="1"/>
              <a:t>pătrunde</a:t>
            </a:r>
            <a:r>
              <a:rPr lang="fr-FR" dirty="0"/>
              <a:t> </a:t>
            </a:r>
            <a:r>
              <a:rPr lang="fr-FR" dirty="0" err="1"/>
              <a:t>şi</a:t>
            </a:r>
            <a:r>
              <a:rPr lang="fr-FR" dirty="0"/>
              <a:t> </a:t>
            </a:r>
            <a:r>
              <a:rPr lang="fr-FR" b="1" i="1" dirty="0" err="1"/>
              <a:t>pe</a:t>
            </a:r>
            <a:r>
              <a:rPr lang="fr-FR" b="1" i="1" dirty="0"/>
              <a:t> cale </a:t>
            </a:r>
            <a:r>
              <a:rPr lang="fr-FR" b="1" i="1" dirty="0" err="1"/>
              <a:t>respiratorie</a:t>
            </a:r>
            <a:r>
              <a:rPr lang="fr-FR" dirty="0"/>
              <a:t> (</a:t>
            </a:r>
            <a:r>
              <a:rPr lang="fr-FR" dirty="0" err="1"/>
              <a:t>aerosoli</a:t>
            </a:r>
            <a:r>
              <a:rPr lang="fr-FR" dirty="0"/>
              <a:t>, </a:t>
            </a:r>
            <a:r>
              <a:rPr lang="fr-FR" dirty="0" err="1"/>
              <a:t>inhalarea</a:t>
            </a:r>
            <a:r>
              <a:rPr lang="fr-FR" dirty="0"/>
              <a:t> </a:t>
            </a:r>
            <a:r>
              <a:rPr lang="fr-FR" dirty="0" err="1"/>
              <a:t>toxinei</a:t>
            </a:r>
            <a:r>
              <a:rPr lang="fr-FR" dirty="0"/>
              <a:t>, </a:t>
            </a:r>
            <a:r>
              <a:rPr lang="fr-FR" dirty="0" err="1"/>
              <a:t>accidental</a:t>
            </a:r>
            <a:r>
              <a:rPr lang="fr-FR" dirty="0"/>
              <a:t>, </a:t>
            </a:r>
            <a:r>
              <a:rPr lang="fr-FR" dirty="0" err="1"/>
              <a:t>în</a:t>
            </a:r>
            <a:r>
              <a:rPr lang="fr-FR" dirty="0"/>
              <a:t> </a:t>
            </a:r>
            <a:r>
              <a:rPr lang="fr-FR" dirty="0" err="1"/>
              <a:t>laboratoarele</a:t>
            </a:r>
            <a:r>
              <a:rPr lang="fr-FR" dirty="0"/>
              <a:t> de </a:t>
            </a:r>
            <a:r>
              <a:rPr lang="fr-FR" dirty="0" err="1"/>
              <a:t>specialitate</a:t>
            </a:r>
            <a:r>
              <a:rPr lang="fr-FR" dirty="0"/>
              <a:t>). </a:t>
            </a:r>
            <a:endParaRPr lang="en-US" dirty="0"/>
          </a:p>
          <a:p>
            <a:endParaRPr lang="en-US" dirty="0"/>
          </a:p>
        </p:txBody>
      </p:sp>
    </p:spTree>
    <p:extLst>
      <p:ext uri="{BB962C8B-B14F-4D97-AF65-F5344CB8AC3E}">
        <p14:creationId xmlns:p14="http://schemas.microsoft.com/office/powerpoint/2010/main" val="1685151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636587"/>
          </a:xfrm>
        </p:spPr>
        <p:txBody>
          <a:bodyPr>
            <a:normAutofit/>
          </a:bodyPr>
          <a:lstStyle/>
          <a:p>
            <a:pPr algn="ctr"/>
            <a:r>
              <a:rPr lang="ro-RO" sz="3200" b="1" dirty="0">
                <a:solidFill>
                  <a:schemeClr val="tx1"/>
                </a:solidFill>
                <a:effectLst/>
              </a:rPr>
              <a:t>Genul </a:t>
            </a:r>
            <a:r>
              <a:rPr lang="ro-RO" sz="3200" b="1" dirty="0" err="1">
                <a:solidFill>
                  <a:schemeClr val="tx1"/>
                </a:solidFill>
                <a:effectLst/>
              </a:rPr>
              <a:t>Peptococcus</a:t>
            </a:r>
            <a:endParaRPr lang="en-US" sz="3200" b="1" dirty="0">
              <a:solidFill>
                <a:schemeClr val="tx1"/>
              </a:solidFill>
              <a:effectLst/>
            </a:endParaRPr>
          </a:p>
        </p:txBody>
      </p:sp>
      <p:sp>
        <p:nvSpPr>
          <p:cNvPr id="3" name="Content Placeholder 2"/>
          <p:cNvSpPr>
            <a:spLocks noGrp="1"/>
          </p:cNvSpPr>
          <p:nvPr>
            <p:ph idx="1"/>
          </p:nvPr>
        </p:nvSpPr>
        <p:spPr>
          <a:xfrm>
            <a:off x="228600" y="941386"/>
            <a:ext cx="8763000" cy="5916613"/>
          </a:xfrm>
        </p:spPr>
        <p:txBody>
          <a:bodyPr>
            <a:normAutofit lnSpcReduction="10000"/>
          </a:bodyPr>
          <a:lstStyle/>
          <a:p>
            <a:r>
              <a:rPr lang="ro-RO" sz="2000" dirty="0">
                <a:solidFill>
                  <a:srgbClr val="FF0000"/>
                </a:solidFill>
              </a:rPr>
              <a:t>5</a:t>
            </a:r>
            <a:r>
              <a:rPr lang="vi-VN" sz="2000" dirty="0">
                <a:solidFill>
                  <a:srgbClr val="FF0000"/>
                </a:solidFill>
              </a:rPr>
              <a:t>. Caractere de patogenitate</a:t>
            </a:r>
          </a:p>
          <a:p>
            <a:pPr marL="0" indent="0">
              <a:buNone/>
            </a:pPr>
            <a:r>
              <a:rPr lang="vi-VN" sz="2000" dirty="0"/>
              <a:t>Se manifestă numai în asociaţii microbiene datorită echipamentului enzimatic redus, precum şi a absenţei factorilor corpusculari de virulenţă.</a:t>
            </a:r>
          </a:p>
          <a:p>
            <a:r>
              <a:rPr lang="ro-RO" sz="2000" dirty="0">
                <a:solidFill>
                  <a:srgbClr val="FF0000"/>
                </a:solidFill>
              </a:rPr>
              <a:t>6</a:t>
            </a:r>
            <a:r>
              <a:rPr lang="vi-VN" sz="2000" dirty="0">
                <a:solidFill>
                  <a:srgbClr val="FF0000"/>
                </a:solidFill>
              </a:rPr>
              <a:t>. Patogenie. Aspecte clinice</a:t>
            </a:r>
          </a:p>
          <a:p>
            <a:pPr marL="0" indent="0">
              <a:buNone/>
            </a:pPr>
            <a:r>
              <a:rPr lang="vi-VN" sz="2000" dirty="0"/>
              <a:t>Fac parte din flora cavităţii orale alături de alte microorganisme anaerobe şi aerobe fiind implicaţi în producerea plăcii dentare, a proceselor carioase, abcese dentare sau par</a:t>
            </a:r>
            <a:r>
              <a:rPr lang="ro-RO" sz="2000" dirty="0"/>
              <a:t>o</a:t>
            </a:r>
            <a:r>
              <a:rPr lang="vi-VN" sz="2000" dirty="0"/>
              <a:t>dontopatii.</a:t>
            </a:r>
          </a:p>
          <a:p>
            <a:r>
              <a:rPr lang="ro-RO" sz="2000" dirty="0">
                <a:solidFill>
                  <a:srgbClr val="FF0000"/>
                </a:solidFill>
              </a:rPr>
              <a:t>7</a:t>
            </a:r>
            <a:r>
              <a:rPr lang="vi-VN" sz="2000" dirty="0">
                <a:solidFill>
                  <a:srgbClr val="FF0000"/>
                </a:solidFill>
              </a:rPr>
              <a:t>. Imunitate</a:t>
            </a:r>
          </a:p>
          <a:p>
            <a:pPr marL="0" indent="0">
              <a:buNone/>
            </a:pPr>
            <a:r>
              <a:rPr lang="vi-VN" sz="2000" dirty="0"/>
              <a:t>Imunitate de tip umoral, sistemic şi local IgAs (predomină)</a:t>
            </a:r>
          </a:p>
          <a:p>
            <a:r>
              <a:rPr lang="ro-RO" sz="2000" dirty="0">
                <a:solidFill>
                  <a:srgbClr val="FF0000"/>
                </a:solidFill>
              </a:rPr>
              <a:t>8</a:t>
            </a:r>
            <a:r>
              <a:rPr lang="vi-VN" sz="2000" dirty="0">
                <a:solidFill>
                  <a:srgbClr val="FF0000"/>
                </a:solidFill>
              </a:rPr>
              <a:t>. Tratament</a:t>
            </a:r>
          </a:p>
          <a:p>
            <a:pPr marL="0" indent="0">
              <a:buNone/>
            </a:pPr>
            <a:r>
              <a:rPr lang="vi-VN" sz="2000" dirty="0"/>
              <a:t>Alături de tratamentele de specialitate se administrează chimioterapice indicate de antibiogramă.</a:t>
            </a:r>
          </a:p>
          <a:p>
            <a:r>
              <a:rPr lang="ro-RO" sz="2000" dirty="0">
                <a:solidFill>
                  <a:srgbClr val="FF0000"/>
                </a:solidFill>
              </a:rPr>
              <a:t>9</a:t>
            </a:r>
            <a:r>
              <a:rPr lang="vi-VN" sz="2000" dirty="0">
                <a:solidFill>
                  <a:srgbClr val="FF0000"/>
                </a:solidFill>
              </a:rPr>
              <a:t>. Epidemiologie. Profilaxie.</a:t>
            </a:r>
          </a:p>
          <a:p>
            <a:pPr marL="0" indent="0">
              <a:buNone/>
            </a:pPr>
            <a:r>
              <a:rPr lang="vi-VN" sz="2000" dirty="0"/>
              <a:t>Peptococii se găsesc la nivelul cavităţilor organismului uman, creşterea numărului acestora şi manifestarea patogenităţii este legată de modificările apărute local sau general. </a:t>
            </a:r>
            <a:endParaRPr lang="ro-RO" sz="2000" dirty="0"/>
          </a:p>
          <a:p>
            <a:pPr marL="0" indent="0">
              <a:buNone/>
            </a:pPr>
            <a:r>
              <a:rPr lang="vi-VN" sz="2000" dirty="0"/>
              <a:t>Profilaxia se referă în primul rând la măsuri de igienă şi asanarea tuturor focarelor infecţioase locale.</a:t>
            </a:r>
          </a:p>
          <a:p>
            <a:endParaRPr lang="en-US" dirty="0"/>
          </a:p>
        </p:txBody>
      </p:sp>
    </p:spTree>
    <p:extLst>
      <p:ext uri="{BB962C8B-B14F-4D97-AF65-F5344CB8AC3E}">
        <p14:creationId xmlns:p14="http://schemas.microsoft.com/office/powerpoint/2010/main" val="34900422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96"/>
            <a:ext cx="8229600" cy="1143000"/>
          </a:xfrm>
        </p:spPr>
        <p:txBody>
          <a:bodyPr>
            <a:normAutofit fontScale="90000"/>
          </a:bodyPr>
          <a:lstStyle/>
          <a:p>
            <a:pPr fontAlgn="auto">
              <a:spcAft>
                <a:spcPts val="0"/>
              </a:spcAft>
              <a:defRPr/>
            </a:pPr>
            <a:r>
              <a:rPr lang="ro-RO" dirty="0" err="1"/>
              <a:t>Clostridium</a:t>
            </a:r>
            <a:r>
              <a:rPr lang="ro-RO" dirty="0"/>
              <a:t> </a:t>
            </a:r>
            <a:r>
              <a:rPr lang="ro-RO" dirty="0" err="1"/>
              <a:t>botulinum</a:t>
            </a:r>
            <a:r>
              <a:rPr lang="ro-RO" dirty="0"/>
              <a:t> - Patogenie</a:t>
            </a:r>
          </a:p>
        </p:txBody>
      </p:sp>
      <p:grpSp>
        <p:nvGrpSpPr>
          <p:cNvPr id="63491" name="Group 3"/>
          <p:cNvGrpSpPr>
            <a:grpSpLocks/>
          </p:cNvGrpSpPr>
          <p:nvPr/>
        </p:nvGrpSpPr>
        <p:grpSpPr bwMode="auto">
          <a:xfrm>
            <a:off x="4173538" y="1196975"/>
            <a:ext cx="4641850" cy="4972051"/>
            <a:chOff x="2304" y="1152"/>
            <a:chExt cx="3168" cy="3132"/>
          </a:xfrm>
        </p:grpSpPr>
        <p:sp>
          <p:nvSpPr>
            <p:cNvPr id="63495" name="Text Box 4"/>
            <p:cNvSpPr txBox="1">
              <a:spLocks noChangeArrowheads="1"/>
            </p:cNvSpPr>
            <p:nvPr/>
          </p:nvSpPr>
          <p:spPr bwMode="auto">
            <a:xfrm>
              <a:off x="2448" y="1152"/>
              <a:ext cx="196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pPr>
              <a:r>
                <a:rPr lang="ro-RO" sz="2000" b="1">
                  <a:solidFill>
                    <a:schemeClr val="tx2"/>
                  </a:solidFill>
                </a:rPr>
                <a:t>Ingestia de alimente contaminate</a:t>
              </a:r>
              <a:endParaRPr lang="en-US" sz="2000" b="1">
                <a:solidFill>
                  <a:schemeClr val="tx2"/>
                </a:solidFill>
              </a:endParaRPr>
            </a:p>
          </p:txBody>
        </p:sp>
        <p:sp>
          <p:nvSpPr>
            <p:cNvPr id="63496" name="Text Box 5"/>
            <p:cNvSpPr txBox="1">
              <a:spLocks noChangeArrowheads="1"/>
            </p:cNvSpPr>
            <p:nvPr/>
          </p:nvSpPr>
          <p:spPr bwMode="auto">
            <a:xfrm>
              <a:off x="2304" y="2064"/>
              <a:ext cx="220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pPr>
              <a:r>
                <a:rPr lang="ro-RO" sz="2000" b="1">
                  <a:solidFill>
                    <a:schemeClr val="tx2"/>
                  </a:solidFill>
                </a:rPr>
                <a:t>Dezvoltarea germenilor şi producerea de toxină</a:t>
              </a:r>
              <a:endParaRPr lang="en-US" sz="2000" b="1">
                <a:solidFill>
                  <a:schemeClr val="tx2"/>
                </a:solidFill>
              </a:endParaRPr>
            </a:p>
          </p:txBody>
        </p:sp>
        <p:sp>
          <p:nvSpPr>
            <p:cNvPr id="63497" name="Text Box 6"/>
            <p:cNvSpPr txBox="1">
              <a:spLocks noChangeArrowheads="1"/>
            </p:cNvSpPr>
            <p:nvPr/>
          </p:nvSpPr>
          <p:spPr bwMode="auto">
            <a:xfrm>
              <a:off x="4272" y="1680"/>
              <a:ext cx="1200" cy="233"/>
            </a:xfrm>
            <a:prstGeom prst="rect">
              <a:avLst/>
            </a:prstGeom>
            <a:ln/>
          </p:spPr>
          <p:style>
            <a:lnRef idx="1">
              <a:schemeClr val="dk1"/>
            </a:lnRef>
            <a:fillRef idx="3">
              <a:schemeClr val="dk1"/>
            </a:fillRef>
            <a:effectRef idx="2">
              <a:schemeClr val="dk1"/>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pPr>
              <a:r>
                <a:rPr lang="en-US" b="1" dirty="0" err="1">
                  <a:solidFill>
                    <a:schemeClr val="bg1"/>
                  </a:solidFill>
                </a:rPr>
                <a:t>Anaerobio</a:t>
              </a:r>
              <a:r>
                <a:rPr lang="ro-RO" b="1" dirty="0" err="1">
                  <a:solidFill>
                    <a:schemeClr val="bg1"/>
                  </a:solidFill>
                </a:rPr>
                <a:t>ză</a:t>
              </a:r>
              <a:endParaRPr lang="en-US" b="1" dirty="0">
                <a:solidFill>
                  <a:schemeClr val="bg1"/>
                </a:solidFill>
              </a:endParaRPr>
            </a:p>
          </p:txBody>
        </p:sp>
        <p:sp>
          <p:nvSpPr>
            <p:cNvPr id="63498" name="Text Box 7"/>
            <p:cNvSpPr txBox="1">
              <a:spLocks noChangeArrowheads="1"/>
            </p:cNvSpPr>
            <p:nvPr/>
          </p:nvSpPr>
          <p:spPr bwMode="auto">
            <a:xfrm>
              <a:off x="2352" y="3072"/>
              <a:ext cx="2208"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pPr>
              <a:r>
                <a:rPr lang="ro-RO" sz="2000" b="1">
                  <a:solidFill>
                    <a:schemeClr val="tx2"/>
                  </a:solidFill>
                </a:rPr>
                <a:t>Blocarea eliberării de acetil-colină</a:t>
              </a:r>
            </a:p>
          </p:txBody>
        </p:sp>
        <p:sp>
          <p:nvSpPr>
            <p:cNvPr id="63499" name="Text Box 8"/>
            <p:cNvSpPr txBox="1">
              <a:spLocks noChangeArrowheads="1"/>
            </p:cNvSpPr>
            <p:nvPr/>
          </p:nvSpPr>
          <p:spPr bwMode="auto">
            <a:xfrm>
              <a:off x="2640" y="4032"/>
              <a:ext cx="163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pPr>
              <a:r>
                <a:rPr lang="ro-RO" sz="2000" b="1" dirty="0">
                  <a:solidFill>
                    <a:schemeClr val="tx2"/>
                  </a:solidFill>
                </a:rPr>
                <a:t>Paralizii flasce</a:t>
              </a:r>
              <a:endParaRPr lang="en-US" sz="2000" dirty="0">
                <a:solidFill>
                  <a:schemeClr val="tx2"/>
                </a:solidFill>
              </a:endParaRPr>
            </a:p>
          </p:txBody>
        </p:sp>
        <p:sp>
          <p:nvSpPr>
            <p:cNvPr id="63500" name="Text Box 9"/>
            <p:cNvSpPr txBox="1">
              <a:spLocks noChangeArrowheads="1"/>
            </p:cNvSpPr>
            <p:nvPr/>
          </p:nvSpPr>
          <p:spPr bwMode="auto">
            <a:xfrm>
              <a:off x="4224" y="2592"/>
              <a:ext cx="864" cy="233"/>
            </a:xfrm>
            <a:prstGeom prst="rect">
              <a:avLst/>
            </a:prstGeom>
            <a:ln/>
          </p:spPr>
          <p:style>
            <a:lnRef idx="1">
              <a:schemeClr val="dk1"/>
            </a:lnRef>
            <a:fillRef idx="3">
              <a:schemeClr val="dk1"/>
            </a:fillRef>
            <a:effectRef idx="2">
              <a:schemeClr val="dk1"/>
            </a:effectRef>
            <a:fontRef idx="minor">
              <a:schemeClr val="lt1"/>
            </a:fontRef>
          </p:style>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0" hangingPunct="0">
                <a:spcBef>
                  <a:spcPct val="50000"/>
                </a:spcBef>
              </a:pPr>
              <a:r>
                <a:rPr lang="en-US" b="1">
                  <a:solidFill>
                    <a:schemeClr val="bg1"/>
                  </a:solidFill>
                </a:rPr>
                <a:t>SNC</a:t>
              </a:r>
              <a:endParaRPr lang="en-US">
                <a:solidFill>
                  <a:schemeClr val="bg1"/>
                </a:solidFill>
              </a:endParaRPr>
            </a:p>
          </p:txBody>
        </p:sp>
        <p:sp>
          <p:nvSpPr>
            <p:cNvPr id="63501" name="AutoShape 10"/>
            <p:cNvSpPr>
              <a:spLocks noChangeArrowheads="1"/>
            </p:cNvSpPr>
            <p:nvPr/>
          </p:nvSpPr>
          <p:spPr bwMode="auto">
            <a:xfrm>
              <a:off x="3456" y="1632"/>
              <a:ext cx="48" cy="432"/>
            </a:xfrm>
            <a:prstGeom prst="downArrowCallout">
              <a:avLst>
                <a:gd name="adj1" fmla="val 25000"/>
                <a:gd name="adj2" fmla="val 25000"/>
                <a:gd name="adj3" fmla="val 150000"/>
                <a:gd name="adj4" fmla="val 66667"/>
              </a:avLst>
            </a:prstGeom>
            <a:solidFill>
              <a:schemeClr val="hlink"/>
            </a:solidFill>
            <a:ln w="12700" cap="sq">
              <a:solidFill>
                <a:schemeClr val="tx1"/>
              </a:solidFill>
              <a:miter lim="800000"/>
              <a:headEnd type="none" w="sm" len="sm"/>
              <a:tailEnd type="none" w="sm" len="sm"/>
            </a:ln>
          </p:spPr>
          <p:txBody>
            <a:bodyPr wrap="none" anchor="ctr"/>
            <a:lstStyle/>
            <a:p>
              <a:endParaRPr lang="ro-RO">
                <a:latin typeface="Calibri" pitchFamily="34" charset="0"/>
              </a:endParaRPr>
            </a:p>
          </p:txBody>
        </p:sp>
        <p:sp>
          <p:nvSpPr>
            <p:cNvPr id="63502" name="AutoShape 11"/>
            <p:cNvSpPr>
              <a:spLocks noChangeArrowheads="1"/>
            </p:cNvSpPr>
            <p:nvPr/>
          </p:nvSpPr>
          <p:spPr bwMode="auto">
            <a:xfrm>
              <a:off x="3456" y="2592"/>
              <a:ext cx="48" cy="480"/>
            </a:xfrm>
            <a:prstGeom prst="downArrowCallout">
              <a:avLst>
                <a:gd name="adj1" fmla="val 25000"/>
                <a:gd name="adj2" fmla="val 25000"/>
                <a:gd name="adj3" fmla="val 166667"/>
                <a:gd name="adj4" fmla="val 66667"/>
              </a:avLst>
            </a:prstGeom>
            <a:solidFill>
              <a:schemeClr val="hlink"/>
            </a:solidFill>
            <a:ln w="12700" cap="sq">
              <a:solidFill>
                <a:schemeClr val="tx1"/>
              </a:solidFill>
              <a:miter lim="800000"/>
              <a:headEnd type="none" w="sm" len="sm"/>
              <a:tailEnd type="none" w="sm" len="sm"/>
            </a:ln>
          </p:spPr>
          <p:txBody>
            <a:bodyPr wrap="none" anchor="ctr"/>
            <a:lstStyle/>
            <a:p>
              <a:endParaRPr lang="ro-RO">
                <a:latin typeface="Calibri" pitchFamily="34" charset="0"/>
              </a:endParaRPr>
            </a:p>
          </p:txBody>
        </p:sp>
        <p:sp>
          <p:nvSpPr>
            <p:cNvPr id="63503" name="AutoShape 12"/>
            <p:cNvSpPr>
              <a:spLocks noChangeArrowheads="1"/>
            </p:cNvSpPr>
            <p:nvPr/>
          </p:nvSpPr>
          <p:spPr bwMode="auto">
            <a:xfrm>
              <a:off x="3456" y="3600"/>
              <a:ext cx="48" cy="432"/>
            </a:xfrm>
            <a:prstGeom prst="downArrowCallout">
              <a:avLst>
                <a:gd name="adj1" fmla="val 25000"/>
                <a:gd name="adj2" fmla="val 25000"/>
                <a:gd name="adj3" fmla="val 150000"/>
                <a:gd name="adj4" fmla="val 66667"/>
              </a:avLst>
            </a:prstGeom>
            <a:solidFill>
              <a:schemeClr val="hlink"/>
            </a:solidFill>
            <a:ln w="12700" cap="sq">
              <a:solidFill>
                <a:schemeClr val="tx1"/>
              </a:solidFill>
              <a:miter lim="800000"/>
              <a:headEnd type="none" w="sm" len="sm"/>
              <a:tailEnd type="none" w="sm" len="sm"/>
            </a:ln>
          </p:spPr>
          <p:txBody>
            <a:bodyPr wrap="none" anchor="ctr"/>
            <a:lstStyle/>
            <a:p>
              <a:endParaRPr lang="ro-RO">
                <a:latin typeface="Calibri" pitchFamily="34" charset="0"/>
              </a:endParaRPr>
            </a:p>
          </p:txBody>
        </p:sp>
      </p:grpSp>
      <p:pic>
        <p:nvPicPr>
          <p:cNvPr id="63492" name="Picture 13" descr="botulism - conserv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000500"/>
            <a:ext cx="142875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4" descr="Botulism - preparare alimen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0125" y="1643063"/>
            <a:ext cx="2649538"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5" descr="Botulinum can.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4500563"/>
            <a:ext cx="16287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0909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a:xfrm>
            <a:off x="457200" y="-315416"/>
            <a:ext cx="8686800" cy="1143000"/>
          </a:xfrm>
        </p:spPr>
        <p:txBody>
          <a:bodyPr/>
          <a:lstStyle/>
          <a:p>
            <a:r>
              <a:rPr lang="ro-RO" sz="3600" b="1" dirty="0"/>
              <a:t>Mecanismul de </a:t>
            </a:r>
            <a:r>
              <a:rPr lang="ro-RO" sz="3600" b="1" dirty="0" err="1"/>
              <a:t>actiune</a:t>
            </a:r>
            <a:r>
              <a:rPr lang="ro-RO" sz="3600" b="1" dirty="0"/>
              <a:t> al toxinei </a:t>
            </a:r>
            <a:r>
              <a:rPr lang="ro-RO" sz="3600" b="1" dirty="0" err="1"/>
              <a:t>botulinice</a:t>
            </a:r>
            <a:endParaRPr lang="en-US" sz="3600" b="1" dirty="0"/>
          </a:p>
        </p:txBody>
      </p:sp>
      <p:pic>
        <p:nvPicPr>
          <p:cNvPr id="64516" name="Picture 2" descr="ClostridiumBotulinumToxinMechanismFigu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47664" y="2924944"/>
            <a:ext cx="5904656" cy="3763047"/>
          </a:xfrm>
        </p:spPr>
      </p:pic>
      <p:sp>
        <p:nvSpPr>
          <p:cNvPr id="64517" name="Rectangle 6"/>
          <p:cNvSpPr>
            <a:spLocks noChangeArrowheads="1"/>
          </p:cNvSpPr>
          <p:nvPr/>
        </p:nvSpPr>
        <p:spPr bwMode="auto">
          <a:xfrm>
            <a:off x="179512" y="1340768"/>
            <a:ext cx="856895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19100" indent="-382588">
              <a:spcBef>
                <a:spcPct val="20000"/>
              </a:spcBef>
              <a:buClr>
                <a:schemeClr val="accent1"/>
              </a:buClr>
              <a:buSzPct val="80000"/>
            </a:pPr>
            <a:r>
              <a:rPr lang="ro-RO" sz="2000" dirty="0">
                <a:cs typeface="Arial" pitchFamily="34" charset="0"/>
              </a:rPr>
              <a:t>Posedă doi factori de </a:t>
            </a:r>
            <a:r>
              <a:rPr lang="ro-RO" sz="2000" dirty="0" err="1">
                <a:cs typeface="Arial" pitchFamily="34" charset="0"/>
              </a:rPr>
              <a:t>virulenţă</a:t>
            </a:r>
            <a:r>
              <a:rPr lang="ro-RO" sz="2000" dirty="0">
                <a:cs typeface="Arial" pitchFamily="34" charset="0"/>
              </a:rPr>
              <a:t> principali:</a:t>
            </a:r>
          </a:p>
          <a:p>
            <a:pPr marL="419100" indent="-382588">
              <a:spcBef>
                <a:spcPct val="20000"/>
              </a:spcBef>
              <a:buClr>
                <a:schemeClr val="accent1"/>
              </a:buClr>
              <a:buSzPct val="80000"/>
              <a:buFont typeface="Wingdings 2" pitchFamily="18" charset="2"/>
              <a:buChar char=""/>
            </a:pPr>
            <a:r>
              <a:rPr lang="ro-RO" sz="2000" b="1" dirty="0" err="1">
                <a:cs typeface="Arial" pitchFamily="34" charset="0"/>
              </a:rPr>
              <a:t>Neurotoxina</a:t>
            </a:r>
            <a:r>
              <a:rPr lang="ro-RO" sz="2000" b="1" dirty="0">
                <a:cs typeface="Arial" pitchFamily="34" charset="0"/>
              </a:rPr>
              <a:t> </a:t>
            </a:r>
            <a:r>
              <a:rPr lang="ro-RO" sz="2000" b="1" dirty="0" err="1">
                <a:cs typeface="Arial" pitchFamily="34" charset="0"/>
              </a:rPr>
              <a:t>botulinică</a:t>
            </a:r>
            <a:r>
              <a:rPr lang="ro-RO" sz="2000" b="1" dirty="0">
                <a:cs typeface="Arial" pitchFamily="34" charset="0"/>
              </a:rPr>
              <a:t> </a:t>
            </a:r>
            <a:r>
              <a:rPr lang="ro-RO" sz="2000" dirty="0">
                <a:cs typeface="Arial" pitchFamily="34" charset="0"/>
              </a:rPr>
              <a:t>– </a:t>
            </a:r>
            <a:r>
              <a:rPr lang="ro-RO" sz="2000" dirty="0" err="1">
                <a:cs typeface="Arial" pitchFamily="34" charset="0"/>
              </a:rPr>
              <a:t>acţiune</a:t>
            </a:r>
            <a:r>
              <a:rPr lang="ro-RO" sz="2000" dirty="0">
                <a:cs typeface="Arial" pitchFamily="34" charset="0"/>
              </a:rPr>
              <a:t> </a:t>
            </a:r>
            <a:r>
              <a:rPr lang="ro-RO" sz="2000" dirty="0" err="1">
                <a:cs typeface="Arial" pitchFamily="34" charset="0"/>
              </a:rPr>
              <a:t>anticolinergică</a:t>
            </a:r>
            <a:endParaRPr lang="ro-RO" sz="2000" dirty="0">
              <a:cs typeface="Arial" pitchFamily="34" charset="0"/>
            </a:endParaRPr>
          </a:p>
          <a:p>
            <a:pPr marL="419100" indent="-382588">
              <a:spcBef>
                <a:spcPct val="20000"/>
              </a:spcBef>
              <a:buClr>
                <a:schemeClr val="accent1"/>
              </a:buClr>
              <a:buSzPct val="80000"/>
              <a:buFont typeface="Wingdings 2" pitchFamily="18" charset="2"/>
              <a:buChar char=""/>
            </a:pPr>
            <a:r>
              <a:rPr lang="ro-RO" sz="2000" b="1" dirty="0">
                <a:cs typeface="Arial" pitchFamily="34" charset="0"/>
              </a:rPr>
              <a:t>Toxina binară </a:t>
            </a:r>
            <a:r>
              <a:rPr lang="ro-RO" sz="2000" dirty="0">
                <a:cs typeface="Arial" pitchFamily="34" charset="0"/>
              </a:rPr>
              <a:t>– compusă din 2 componente - A (activă) şi B (de legare pe receptorii specifici)</a:t>
            </a:r>
            <a:endParaRPr lang="ro-RO" sz="2000" b="1" dirty="0">
              <a:cs typeface="Arial" pitchFamily="34" charset="0"/>
            </a:endParaRPr>
          </a:p>
        </p:txBody>
      </p:sp>
    </p:spTree>
    <p:extLst>
      <p:ext uri="{BB962C8B-B14F-4D97-AF65-F5344CB8AC3E}">
        <p14:creationId xmlns:p14="http://schemas.microsoft.com/office/powerpoint/2010/main" val="1670784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7470775" cy="1143000"/>
          </a:xfrm>
        </p:spPr>
        <p:txBody>
          <a:bodyPr/>
          <a:lstStyle/>
          <a:p>
            <a:r>
              <a:rPr lang="en-US"/>
              <a:t>How botox works?</a:t>
            </a:r>
          </a:p>
        </p:txBody>
      </p:sp>
      <p:pic>
        <p:nvPicPr>
          <p:cNvPr id="65539" name="Picture 3" descr="botox"/>
          <p:cNvPicPr>
            <a:picLocks noChangeAspect="1" noChangeArrowheads="1"/>
          </p:cNvPicPr>
          <p:nvPr/>
        </p:nvPicPr>
        <p:blipFill>
          <a:blip r:embed="rId3">
            <a:extLst>
              <a:ext uri="{28A0092B-C50C-407E-A947-70E740481C1C}">
                <a14:useLocalDpi xmlns:a14="http://schemas.microsoft.com/office/drawing/2010/main" val="0"/>
              </a:ext>
            </a:extLst>
          </a:blip>
          <a:srcRect t="6474"/>
          <a:stretch>
            <a:fillRect/>
          </a:stretch>
        </p:blipFill>
        <p:spPr bwMode="auto">
          <a:xfrm>
            <a:off x="1219200" y="381000"/>
            <a:ext cx="67818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2900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tle 1"/>
          <p:cNvSpPr>
            <a:spLocks noGrp="1"/>
          </p:cNvSpPr>
          <p:nvPr>
            <p:ph type="title"/>
          </p:nvPr>
        </p:nvSpPr>
        <p:spPr>
          <a:xfrm>
            <a:off x="449560" y="-571500"/>
            <a:ext cx="8686800" cy="1143000"/>
          </a:xfrm>
        </p:spPr>
        <p:txBody>
          <a:bodyPr/>
          <a:lstStyle/>
          <a:p>
            <a:r>
              <a:rPr lang="ro-RO" sz="3600" b="1" dirty="0"/>
              <a:t>Mecanismul de </a:t>
            </a:r>
            <a:r>
              <a:rPr lang="ro-RO" sz="3600" b="1" dirty="0" err="1"/>
              <a:t>actiune</a:t>
            </a:r>
            <a:r>
              <a:rPr lang="ro-RO" sz="3600" b="1" dirty="0"/>
              <a:t> al toxinei </a:t>
            </a:r>
            <a:r>
              <a:rPr lang="ro-RO" sz="3600" b="1" dirty="0" err="1"/>
              <a:t>botulinice</a:t>
            </a:r>
            <a:endParaRPr lang="en-US" sz="3600" b="1" dirty="0"/>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1948"/>
          <a:stretch/>
        </p:blipFill>
        <p:spPr bwMode="auto">
          <a:xfrm>
            <a:off x="3844734" y="3356993"/>
            <a:ext cx="5331572" cy="3411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8117"/>
          <a:stretch/>
        </p:blipFill>
        <p:spPr bwMode="auto">
          <a:xfrm>
            <a:off x="0" y="620688"/>
            <a:ext cx="5016370"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15561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1546"/>
            <a:ext cx="8229600" cy="5525806"/>
          </a:xfrm>
        </p:spPr>
        <p:txBody>
          <a:bodyPr>
            <a:normAutofit fontScale="77500" lnSpcReduction="20000"/>
          </a:bodyPr>
          <a:lstStyle/>
          <a:p>
            <a:r>
              <a:rPr lang="fr-FR" b="1" dirty="0"/>
              <a:t>3. </a:t>
            </a:r>
            <a:r>
              <a:rPr lang="fr-FR" b="1" dirty="0" err="1"/>
              <a:t>Imunitate</a:t>
            </a:r>
            <a:endParaRPr lang="en-US" dirty="0"/>
          </a:p>
          <a:p>
            <a:r>
              <a:rPr lang="fr-FR" dirty="0" err="1"/>
              <a:t>Imunitatea</a:t>
            </a:r>
            <a:r>
              <a:rPr lang="fr-FR" dirty="0"/>
              <a:t> </a:t>
            </a:r>
            <a:r>
              <a:rPr lang="fr-FR" dirty="0" err="1"/>
              <a:t>botulinică</a:t>
            </a:r>
            <a:r>
              <a:rPr lang="fr-FR" dirty="0"/>
              <a:t> este </a:t>
            </a:r>
            <a:r>
              <a:rPr lang="fr-FR" b="1" i="1" dirty="0" err="1"/>
              <a:t>umorală</a:t>
            </a:r>
            <a:r>
              <a:rPr lang="fr-FR" b="1" i="1" dirty="0"/>
              <a:t>, </a:t>
            </a:r>
            <a:r>
              <a:rPr lang="fr-FR" b="1" i="1" dirty="0" err="1"/>
              <a:t>prin</a:t>
            </a:r>
            <a:r>
              <a:rPr lang="fr-FR" b="1" i="1" dirty="0"/>
              <a:t> </a:t>
            </a:r>
            <a:r>
              <a:rPr lang="fr-FR" b="1" i="1" dirty="0" err="1"/>
              <a:t>elaborarea</a:t>
            </a:r>
            <a:r>
              <a:rPr lang="fr-FR" b="1" i="1" dirty="0"/>
              <a:t> de </a:t>
            </a:r>
            <a:r>
              <a:rPr lang="fr-FR" b="1" i="1" dirty="0" err="1"/>
              <a:t>anticorpi</a:t>
            </a:r>
            <a:r>
              <a:rPr lang="fr-FR" b="1" i="1" dirty="0"/>
              <a:t> </a:t>
            </a:r>
            <a:r>
              <a:rPr lang="fr-FR" b="1" i="1" dirty="0" err="1"/>
              <a:t>antitoxici</a:t>
            </a:r>
            <a:r>
              <a:rPr lang="fr-FR" b="1" i="1" dirty="0"/>
              <a:t> (antitoxine) </a:t>
            </a:r>
            <a:r>
              <a:rPr lang="fr-FR" b="1" i="1" dirty="0" err="1"/>
              <a:t>şi</a:t>
            </a:r>
            <a:r>
              <a:rPr lang="fr-FR" b="1" i="1" dirty="0"/>
              <a:t> este </a:t>
            </a:r>
            <a:r>
              <a:rPr lang="fr-FR" b="1" i="1" dirty="0" err="1"/>
              <a:t>solidă</a:t>
            </a:r>
            <a:r>
              <a:rPr lang="fr-FR" dirty="0"/>
              <a:t> (nu se </a:t>
            </a:r>
            <a:r>
              <a:rPr lang="fr-FR" dirty="0" err="1"/>
              <a:t>notează</a:t>
            </a:r>
            <a:r>
              <a:rPr lang="fr-FR" dirty="0"/>
              <a:t> </a:t>
            </a:r>
            <a:r>
              <a:rPr lang="fr-FR" dirty="0" err="1"/>
              <a:t>recidive</a:t>
            </a:r>
            <a:r>
              <a:rPr lang="fr-FR" dirty="0"/>
              <a:t> de </a:t>
            </a:r>
            <a:r>
              <a:rPr lang="fr-FR" dirty="0" err="1"/>
              <a:t>boală</a:t>
            </a:r>
            <a:r>
              <a:rPr lang="fr-FR" dirty="0"/>
              <a:t> </a:t>
            </a:r>
            <a:r>
              <a:rPr lang="fr-FR" dirty="0" err="1"/>
              <a:t>în</a:t>
            </a:r>
            <a:r>
              <a:rPr lang="fr-FR" dirty="0"/>
              <a:t> </a:t>
            </a:r>
            <a:r>
              <a:rPr lang="fr-FR" dirty="0" err="1"/>
              <a:t>cazul</a:t>
            </a:r>
            <a:r>
              <a:rPr lang="fr-FR" dirty="0"/>
              <a:t> </a:t>
            </a:r>
            <a:r>
              <a:rPr lang="fr-FR" dirty="0" err="1"/>
              <a:t>intoxicaţiei</a:t>
            </a:r>
            <a:r>
              <a:rPr lang="fr-FR" dirty="0"/>
              <a:t> </a:t>
            </a:r>
            <a:r>
              <a:rPr lang="fr-FR" dirty="0" err="1"/>
              <a:t>cu</a:t>
            </a:r>
            <a:r>
              <a:rPr lang="fr-FR" dirty="0"/>
              <a:t> </a:t>
            </a:r>
            <a:r>
              <a:rPr lang="fr-FR" dirty="0" err="1"/>
              <a:t>acelaşi</a:t>
            </a:r>
            <a:r>
              <a:rPr lang="fr-FR" dirty="0"/>
              <a:t> tip </a:t>
            </a:r>
            <a:r>
              <a:rPr lang="fr-FR" dirty="0" err="1"/>
              <a:t>antigenic</a:t>
            </a:r>
            <a:r>
              <a:rPr lang="fr-FR" dirty="0"/>
              <a:t> de </a:t>
            </a:r>
            <a:r>
              <a:rPr lang="fr-FR" dirty="0" err="1"/>
              <a:t>toxină</a:t>
            </a:r>
            <a:r>
              <a:rPr lang="fr-FR" dirty="0"/>
              <a:t>).	</a:t>
            </a:r>
            <a:endParaRPr lang="en-US" dirty="0"/>
          </a:p>
          <a:p>
            <a:pPr>
              <a:buNone/>
            </a:pPr>
            <a:endParaRPr lang="en-US" dirty="0"/>
          </a:p>
          <a:p>
            <a:r>
              <a:rPr lang="fr-FR" b="1" dirty="0"/>
              <a:t>4. Aspecte </a:t>
            </a:r>
            <a:r>
              <a:rPr lang="fr-FR" b="1" dirty="0" err="1"/>
              <a:t>clinice</a:t>
            </a:r>
            <a:endParaRPr lang="en-US" dirty="0"/>
          </a:p>
          <a:p>
            <a:r>
              <a:rPr lang="fr-FR" dirty="0"/>
              <a:t>La 18-96 ore </a:t>
            </a:r>
            <a:r>
              <a:rPr lang="fr-FR" dirty="0" err="1"/>
              <a:t>după</a:t>
            </a:r>
            <a:r>
              <a:rPr lang="fr-FR" dirty="0"/>
              <a:t> </a:t>
            </a:r>
            <a:r>
              <a:rPr lang="fr-FR" dirty="0" err="1"/>
              <a:t>ingerarea</a:t>
            </a:r>
            <a:r>
              <a:rPr lang="fr-FR" dirty="0"/>
              <a:t> </a:t>
            </a:r>
            <a:r>
              <a:rPr lang="fr-FR" dirty="0" err="1"/>
              <a:t>alimentului</a:t>
            </a:r>
            <a:r>
              <a:rPr lang="fr-FR" dirty="0"/>
              <a:t> care </a:t>
            </a:r>
            <a:r>
              <a:rPr lang="fr-FR" dirty="0" err="1"/>
              <a:t>conţine</a:t>
            </a:r>
            <a:r>
              <a:rPr lang="fr-FR" dirty="0"/>
              <a:t> </a:t>
            </a:r>
            <a:r>
              <a:rPr lang="fr-FR" dirty="0" err="1"/>
              <a:t>toxină</a:t>
            </a:r>
            <a:r>
              <a:rPr lang="fr-FR" dirty="0"/>
              <a:t>, </a:t>
            </a:r>
            <a:r>
              <a:rPr lang="fr-FR" dirty="0" err="1"/>
              <a:t>boala</a:t>
            </a:r>
            <a:r>
              <a:rPr lang="fr-FR" dirty="0"/>
              <a:t> </a:t>
            </a:r>
            <a:r>
              <a:rPr lang="fr-FR" dirty="0" err="1"/>
              <a:t>debutează</a:t>
            </a:r>
            <a:r>
              <a:rPr lang="fr-FR" dirty="0"/>
              <a:t> </a:t>
            </a:r>
            <a:r>
              <a:rPr lang="fr-FR" dirty="0" err="1"/>
              <a:t>cu</a:t>
            </a:r>
            <a:r>
              <a:rPr lang="fr-FR" dirty="0"/>
              <a:t> </a:t>
            </a:r>
            <a:r>
              <a:rPr lang="fr-FR" b="1" i="1" dirty="0"/>
              <a:t>diplopie</a:t>
            </a:r>
            <a:r>
              <a:rPr lang="fr-FR" dirty="0"/>
              <a:t> (</a:t>
            </a:r>
            <a:r>
              <a:rPr lang="fr-FR" dirty="0" err="1"/>
              <a:t>vedere</a:t>
            </a:r>
            <a:r>
              <a:rPr lang="fr-FR" dirty="0"/>
              <a:t> </a:t>
            </a:r>
            <a:r>
              <a:rPr lang="fr-FR" dirty="0" err="1"/>
              <a:t>dublă</a:t>
            </a:r>
            <a:r>
              <a:rPr lang="fr-FR" dirty="0"/>
              <a:t>), </a:t>
            </a:r>
            <a:r>
              <a:rPr lang="fr-FR" dirty="0" err="1"/>
              <a:t>încordarea</a:t>
            </a:r>
            <a:r>
              <a:rPr lang="fr-FR" dirty="0"/>
              <a:t> </a:t>
            </a:r>
            <a:r>
              <a:rPr lang="fr-FR" dirty="0" err="1"/>
              <a:t>mişcărilor</a:t>
            </a:r>
            <a:r>
              <a:rPr lang="fr-FR" dirty="0"/>
              <a:t> </a:t>
            </a:r>
            <a:r>
              <a:rPr lang="fr-FR" dirty="0" err="1"/>
              <a:t>globilor</a:t>
            </a:r>
            <a:r>
              <a:rPr lang="fr-FR" dirty="0"/>
              <a:t> </a:t>
            </a:r>
            <a:r>
              <a:rPr lang="fr-FR" dirty="0" err="1"/>
              <a:t>oculari</a:t>
            </a:r>
            <a:r>
              <a:rPr lang="fr-FR" dirty="0"/>
              <a:t> (</a:t>
            </a:r>
            <a:r>
              <a:rPr lang="fr-FR" dirty="0" err="1"/>
              <a:t>datorită</a:t>
            </a:r>
            <a:r>
              <a:rPr lang="fr-FR" dirty="0"/>
              <a:t> </a:t>
            </a:r>
            <a:r>
              <a:rPr lang="fr-FR" dirty="0" err="1"/>
              <a:t>afectării</a:t>
            </a:r>
            <a:r>
              <a:rPr lang="fr-FR" dirty="0"/>
              <a:t> </a:t>
            </a:r>
            <a:r>
              <a:rPr lang="fr-FR" dirty="0" err="1"/>
              <a:t>muşchilor</a:t>
            </a:r>
            <a:r>
              <a:rPr lang="fr-FR" dirty="0"/>
              <a:t> </a:t>
            </a:r>
            <a:r>
              <a:rPr lang="fr-FR" dirty="0" err="1"/>
              <a:t>extrinseci</a:t>
            </a:r>
            <a:r>
              <a:rPr lang="fr-FR" dirty="0"/>
              <a:t> ai </a:t>
            </a:r>
            <a:r>
              <a:rPr lang="fr-FR" dirty="0" err="1"/>
              <a:t>ochilor</a:t>
            </a:r>
            <a:r>
              <a:rPr lang="fr-FR" dirty="0"/>
              <a:t>), </a:t>
            </a:r>
            <a:r>
              <a:rPr lang="fr-FR" dirty="0" err="1"/>
              <a:t>după</a:t>
            </a:r>
            <a:r>
              <a:rPr lang="fr-FR" dirty="0"/>
              <a:t> care se </a:t>
            </a:r>
            <a:r>
              <a:rPr lang="fr-FR" dirty="0" err="1"/>
              <a:t>instalează</a:t>
            </a:r>
            <a:r>
              <a:rPr lang="fr-FR" dirty="0"/>
              <a:t> </a:t>
            </a:r>
            <a:r>
              <a:rPr lang="fr-FR" dirty="0" err="1"/>
              <a:t>celelalte</a:t>
            </a:r>
            <a:r>
              <a:rPr lang="fr-FR" dirty="0"/>
              <a:t> </a:t>
            </a:r>
            <a:r>
              <a:rPr lang="fr-FR" dirty="0" err="1"/>
              <a:t>simptome</a:t>
            </a:r>
            <a:r>
              <a:rPr lang="fr-FR" dirty="0"/>
              <a:t>: </a:t>
            </a:r>
            <a:r>
              <a:rPr lang="fr-FR" b="1" i="1" dirty="0" err="1"/>
              <a:t>disfagie</a:t>
            </a:r>
            <a:r>
              <a:rPr lang="fr-FR" dirty="0"/>
              <a:t> (</a:t>
            </a:r>
            <a:r>
              <a:rPr lang="fr-FR" dirty="0" err="1"/>
              <a:t>dificultate</a:t>
            </a:r>
            <a:r>
              <a:rPr lang="fr-FR" dirty="0"/>
              <a:t> de </a:t>
            </a:r>
            <a:r>
              <a:rPr lang="fr-FR" dirty="0" err="1"/>
              <a:t>înghiţire</a:t>
            </a:r>
            <a:r>
              <a:rPr lang="fr-FR" dirty="0"/>
              <a:t>), </a:t>
            </a:r>
            <a:r>
              <a:rPr lang="fr-FR" b="1" i="1" dirty="0" err="1"/>
              <a:t>dislalie</a:t>
            </a:r>
            <a:r>
              <a:rPr lang="fr-FR" dirty="0"/>
              <a:t> (</a:t>
            </a:r>
            <a:r>
              <a:rPr lang="fr-FR" dirty="0" err="1"/>
              <a:t>dificultate</a:t>
            </a:r>
            <a:r>
              <a:rPr lang="fr-FR" dirty="0"/>
              <a:t> </a:t>
            </a:r>
            <a:r>
              <a:rPr lang="fr-FR" dirty="0" err="1"/>
              <a:t>în</a:t>
            </a:r>
            <a:r>
              <a:rPr lang="fr-FR" dirty="0"/>
              <a:t> </a:t>
            </a:r>
            <a:r>
              <a:rPr lang="fr-FR" dirty="0" err="1"/>
              <a:t>articularea</a:t>
            </a:r>
            <a:r>
              <a:rPr lang="fr-FR" dirty="0"/>
              <a:t> </a:t>
            </a:r>
            <a:r>
              <a:rPr lang="fr-FR" dirty="0" err="1"/>
              <a:t>cuvintelor</a:t>
            </a:r>
            <a:r>
              <a:rPr lang="fr-FR" dirty="0"/>
              <a:t>), </a:t>
            </a:r>
            <a:r>
              <a:rPr lang="fr-FR" b="1" i="1" dirty="0" err="1"/>
              <a:t>semne</a:t>
            </a:r>
            <a:r>
              <a:rPr lang="fr-FR" b="1" i="1" dirty="0"/>
              <a:t> </a:t>
            </a:r>
            <a:r>
              <a:rPr lang="fr-FR" b="1" i="1" dirty="0" err="1"/>
              <a:t>respiratorii</a:t>
            </a:r>
            <a:r>
              <a:rPr lang="fr-FR" b="1" i="1" dirty="0"/>
              <a:t> </a:t>
            </a:r>
            <a:r>
              <a:rPr lang="fr-FR" b="1" i="1" dirty="0" err="1"/>
              <a:t>şi</a:t>
            </a:r>
            <a:r>
              <a:rPr lang="fr-FR" b="1" i="1" dirty="0"/>
              <a:t> </a:t>
            </a:r>
            <a:r>
              <a:rPr lang="fr-FR" b="1" i="1" dirty="0" err="1"/>
              <a:t>circulatorii</a:t>
            </a:r>
            <a:r>
              <a:rPr lang="fr-FR" dirty="0"/>
              <a:t> de </a:t>
            </a:r>
            <a:r>
              <a:rPr lang="fr-FR" dirty="0" err="1"/>
              <a:t>alterare</a:t>
            </a:r>
            <a:r>
              <a:rPr lang="fr-FR" dirty="0"/>
              <a:t> a </a:t>
            </a:r>
            <a:r>
              <a:rPr lang="fr-FR" dirty="0" err="1"/>
              <a:t>ritmurilor</a:t>
            </a:r>
            <a:r>
              <a:rPr lang="fr-FR" dirty="0"/>
              <a:t> normale (</a:t>
            </a:r>
            <a:r>
              <a:rPr lang="fr-FR" dirty="0" err="1"/>
              <a:t>datorită</a:t>
            </a:r>
            <a:r>
              <a:rPr lang="fr-FR" dirty="0"/>
              <a:t> </a:t>
            </a:r>
            <a:r>
              <a:rPr lang="fr-FR" dirty="0" err="1"/>
              <a:t>afectării</a:t>
            </a:r>
            <a:r>
              <a:rPr lang="fr-FR" dirty="0"/>
              <a:t> </a:t>
            </a:r>
            <a:r>
              <a:rPr lang="fr-FR" dirty="0" err="1"/>
              <a:t>centrilor</a:t>
            </a:r>
            <a:r>
              <a:rPr lang="fr-FR" dirty="0"/>
              <a:t> </a:t>
            </a:r>
            <a:r>
              <a:rPr lang="fr-FR" dirty="0" err="1"/>
              <a:t>vegetativi</a:t>
            </a:r>
            <a:r>
              <a:rPr lang="fr-FR" dirty="0"/>
              <a:t> </a:t>
            </a:r>
            <a:r>
              <a:rPr lang="fr-FR" dirty="0" err="1"/>
              <a:t>bulbari</a:t>
            </a:r>
            <a:r>
              <a:rPr lang="fr-FR" dirty="0"/>
              <a:t>). </a:t>
            </a:r>
            <a:endParaRPr lang="en-US" dirty="0"/>
          </a:p>
          <a:p>
            <a:r>
              <a:rPr lang="fr-FR" b="1" dirty="0" err="1"/>
              <a:t>Moartea</a:t>
            </a:r>
            <a:r>
              <a:rPr lang="fr-FR" dirty="0"/>
              <a:t> </a:t>
            </a:r>
            <a:r>
              <a:rPr lang="fr-FR" dirty="0" err="1"/>
              <a:t>survine</a:t>
            </a:r>
            <a:r>
              <a:rPr lang="fr-FR" dirty="0"/>
              <a:t> fie </a:t>
            </a:r>
            <a:r>
              <a:rPr lang="fr-FR" dirty="0" err="1"/>
              <a:t>din</a:t>
            </a:r>
            <a:r>
              <a:rPr lang="fr-FR" dirty="0"/>
              <a:t> </a:t>
            </a:r>
            <a:r>
              <a:rPr lang="fr-FR" dirty="0" err="1"/>
              <a:t>cauza</a:t>
            </a:r>
            <a:r>
              <a:rPr lang="fr-FR" dirty="0"/>
              <a:t> </a:t>
            </a:r>
            <a:r>
              <a:rPr lang="fr-FR" b="1" i="1" dirty="0" err="1"/>
              <a:t>insuficienţei</a:t>
            </a:r>
            <a:r>
              <a:rPr lang="fr-FR" b="1" i="1" dirty="0"/>
              <a:t> </a:t>
            </a:r>
            <a:r>
              <a:rPr lang="fr-FR" b="1" i="1" dirty="0" err="1"/>
              <a:t>respiratorii</a:t>
            </a:r>
            <a:r>
              <a:rPr lang="fr-FR" dirty="0"/>
              <a:t>, fie a </a:t>
            </a:r>
            <a:r>
              <a:rPr lang="fr-FR" b="1" i="1" dirty="0" err="1"/>
              <a:t>stopului</a:t>
            </a:r>
            <a:r>
              <a:rPr lang="fr-FR" b="1" i="1" dirty="0"/>
              <a:t> </a:t>
            </a:r>
            <a:r>
              <a:rPr lang="fr-FR" b="1" i="1" dirty="0" err="1"/>
              <a:t>cardiac</a:t>
            </a:r>
            <a:r>
              <a:rPr lang="fr-FR" dirty="0"/>
              <a:t>. </a:t>
            </a:r>
            <a:r>
              <a:rPr lang="fr-FR" dirty="0" err="1"/>
              <a:t>Deseori</a:t>
            </a:r>
            <a:r>
              <a:rPr lang="fr-FR" dirty="0"/>
              <a:t>, se </a:t>
            </a:r>
            <a:r>
              <a:rPr lang="fr-FR" dirty="0" err="1"/>
              <a:t>asociază</a:t>
            </a:r>
            <a:r>
              <a:rPr lang="fr-FR" dirty="0"/>
              <a:t> </a:t>
            </a:r>
            <a:r>
              <a:rPr lang="fr-FR" dirty="0" err="1"/>
              <a:t>cu</a:t>
            </a:r>
            <a:r>
              <a:rPr lang="fr-FR" dirty="0"/>
              <a:t> </a:t>
            </a:r>
            <a:r>
              <a:rPr lang="fr-FR" b="1" i="1" dirty="0" err="1"/>
              <a:t>tulburări</a:t>
            </a:r>
            <a:r>
              <a:rPr lang="fr-FR" b="1" i="1" dirty="0"/>
              <a:t> ale </a:t>
            </a:r>
            <a:r>
              <a:rPr lang="fr-FR" b="1" i="1" dirty="0" err="1"/>
              <a:t>vederii</a:t>
            </a:r>
            <a:r>
              <a:rPr lang="fr-FR" dirty="0"/>
              <a:t>, </a:t>
            </a:r>
            <a:r>
              <a:rPr lang="fr-FR" dirty="0" err="1"/>
              <a:t>până</a:t>
            </a:r>
            <a:r>
              <a:rPr lang="fr-FR" dirty="0"/>
              <a:t> la </a:t>
            </a:r>
            <a:r>
              <a:rPr lang="fr-FR" dirty="0" err="1"/>
              <a:t>cecitate</a:t>
            </a:r>
            <a:r>
              <a:rPr lang="fr-FR" dirty="0"/>
              <a:t> </a:t>
            </a:r>
            <a:r>
              <a:rPr lang="fr-FR" dirty="0" err="1"/>
              <a:t>completă</a:t>
            </a:r>
            <a:r>
              <a:rPr lang="fr-FR" dirty="0"/>
              <a:t> (</a:t>
            </a:r>
            <a:r>
              <a:rPr lang="fr-FR" dirty="0" err="1"/>
              <a:t>orbire</a:t>
            </a:r>
            <a:r>
              <a:rPr lang="fr-FR" dirty="0"/>
              <a:t>). Inconstant, la </a:t>
            </a:r>
            <a:r>
              <a:rPr lang="fr-FR" dirty="0" err="1"/>
              <a:t>începutul</a:t>
            </a:r>
            <a:r>
              <a:rPr lang="fr-FR" dirty="0"/>
              <a:t> </a:t>
            </a:r>
            <a:r>
              <a:rPr lang="fr-FR" dirty="0" err="1"/>
              <a:t>bolii</a:t>
            </a:r>
            <a:r>
              <a:rPr lang="fr-FR" dirty="0"/>
              <a:t> pot </a:t>
            </a:r>
            <a:r>
              <a:rPr lang="fr-FR" dirty="0" err="1"/>
              <a:t>apărea</a:t>
            </a:r>
            <a:r>
              <a:rPr lang="fr-FR" dirty="0"/>
              <a:t> </a:t>
            </a:r>
            <a:r>
              <a:rPr lang="fr-FR" dirty="0" err="1"/>
              <a:t>greţuri</a:t>
            </a:r>
            <a:r>
              <a:rPr lang="fr-FR" dirty="0"/>
              <a:t> </a:t>
            </a:r>
            <a:r>
              <a:rPr lang="fr-FR" dirty="0" err="1"/>
              <a:t>şi</a:t>
            </a:r>
            <a:r>
              <a:rPr lang="fr-FR" dirty="0"/>
              <a:t> </a:t>
            </a:r>
            <a:r>
              <a:rPr lang="fr-FR" dirty="0" err="1"/>
              <a:t>vărsături</a:t>
            </a:r>
            <a:r>
              <a:rPr lang="fr-FR" dirty="0"/>
              <a:t>. </a:t>
            </a:r>
            <a:r>
              <a:rPr lang="fr-FR" dirty="0" err="1"/>
              <a:t>Mortalitatea</a:t>
            </a:r>
            <a:r>
              <a:rPr lang="fr-FR" dirty="0"/>
              <a:t> </a:t>
            </a:r>
            <a:r>
              <a:rPr lang="fr-FR" dirty="0" err="1"/>
              <a:t>prin</a:t>
            </a:r>
            <a:r>
              <a:rPr lang="fr-FR" dirty="0"/>
              <a:t> </a:t>
            </a:r>
            <a:r>
              <a:rPr lang="fr-FR" dirty="0" err="1"/>
              <a:t>botulism</a:t>
            </a:r>
            <a:r>
              <a:rPr lang="fr-FR" dirty="0"/>
              <a:t>, </a:t>
            </a:r>
            <a:r>
              <a:rPr lang="fr-FR" dirty="0" err="1"/>
              <a:t>în</a:t>
            </a:r>
            <a:r>
              <a:rPr lang="fr-FR" dirty="0"/>
              <a:t> </a:t>
            </a:r>
            <a:r>
              <a:rPr lang="fr-FR" dirty="0" err="1"/>
              <a:t>cazul</a:t>
            </a:r>
            <a:r>
              <a:rPr lang="fr-FR" dirty="0"/>
              <a:t> </a:t>
            </a:r>
            <a:r>
              <a:rPr lang="fr-FR" dirty="0" err="1"/>
              <a:t>toxinei</a:t>
            </a:r>
            <a:r>
              <a:rPr lang="fr-FR" dirty="0"/>
              <a:t> A </a:t>
            </a:r>
            <a:r>
              <a:rPr lang="fr-FR" dirty="0" err="1"/>
              <a:t>sau</a:t>
            </a:r>
            <a:r>
              <a:rPr lang="fr-FR" dirty="0"/>
              <a:t> E este </a:t>
            </a:r>
            <a:r>
              <a:rPr lang="fr-FR" dirty="0" err="1"/>
              <a:t>extrem</a:t>
            </a:r>
            <a:r>
              <a:rPr lang="fr-FR" dirty="0"/>
              <a:t> de </a:t>
            </a:r>
            <a:r>
              <a:rPr lang="fr-FR" dirty="0" err="1"/>
              <a:t>ridicată</a:t>
            </a:r>
            <a:r>
              <a:rPr lang="fr-FR" dirty="0"/>
              <a:t> (75%). </a:t>
            </a:r>
            <a:r>
              <a:rPr lang="fr-FR" dirty="0" err="1"/>
              <a:t>În</a:t>
            </a:r>
            <a:r>
              <a:rPr lang="fr-FR" dirty="0"/>
              <a:t> </a:t>
            </a:r>
            <a:r>
              <a:rPr lang="fr-FR" dirty="0" err="1"/>
              <a:t>cazul</a:t>
            </a:r>
            <a:r>
              <a:rPr lang="fr-FR" dirty="0"/>
              <a:t> </a:t>
            </a:r>
            <a:r>
              <a:rPr lang="fr-FR" dirty="0" err="1"/>
              <a:t>toxinei</a:t>
            </a:r>
            <a:r>
              <a:rPr lang="fr-FR" dirty="0"/>
              <a:t> B, </a:t>
            </a:r>
            <a:r>
              <a:rPr lang="fr-FR" dirty="0" err="1"/>
              <a:t>mortalitatea</a:t>
            </a:r>
            <a:r>
              <a:rPr lang="fr-FR" dirty="0"/>
              <a:t> se </a:t>
            </a:r>
            <a:r>
              <a:rPr lang="fr-FR" dirty="0" err="1"/>
              <a:t>cifrează</a:t>
            </a:r>
            <a:r>
              <a:rPr lang="fr-FR" dirty="0"/>
              <a:t> la 20%.</a:t>
            </a:r>
            <a:endParaRPr lang="en-US" dirty="0"/>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697" y="4281676"/>
            <a:ext cx="3654327" cy="247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214313" y="274638"/>
            <a:ext cx="8786812" cy="1143000"/>
          </a:xfrm>
        </p:spPr>
        <p:txBody>
          <a:bodyPr>
            <a:normAutofit fontScale="90000"/>
          </a:bodyPr>
          <a:lstStyle/>
          <a:p>
            <a:pPr fontAlgn="auto">
              <a:spcAft>
                <a:spcPts val="0"/>
              </a:spcAft>
              <a:defRPr/>
            </a:pPr>
            <a:r>
              <a:rPr lang="ro-RO" dirty="0" err="1"/>
              <a:t>Clostridium</a:t>
            </a:r>
            <a:r>
              <a:rPr lang="ro-RO" dirty="0"/>
              <a:t> </a:t>
            </a:r>
            <a:r>
              <a:rPr lang="ro-RO" dirty="0" err="1"/>
              <a:t>botulinum</a:t>
            </a:r>
            <a:r>
              <a:rPr lang="ro-RO" dirty="0"/>
              <a:t> – aspecte clinice</a:t>
            </a:r>
          </a:p>
        </p:txBody>
      </p:sp>
      <p:pic>
        <p:nvPicPr>
          <p:cNvPr id="67588" name="Picture 7" descr="infant_botuli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873" y="4553174"/>
            <a:ext cx="2198911" cy="225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8"/>
          <p:cNvSpPr txBox="1">
            <a:spLocks noChangeArrowheads="1"/>
          </p:cNvSpPr>
          <p:nvPr/>
        </p:nvSpPr>
        <p:spPr bwMode="auto">
          <a:xfrm>
            <a:off x="8028384" y="5215898"/>
            <a:ext cx="13510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sz="2000" b="1" dirty="0"/>
              <a:t>Plagă</a:t>
            </a:r>
          </a:p>
          <a:p>
            <a:pPr algn="ctr"/>
            <a:r>
              <a:rPr lang="ro-RO" sz="2000" b="1" dirty="0"/>
              <a:t> infectată</a:t>
            </a:r>
          </a:p>
        </p:txBody>
      </p:sp>
      <p:sp>
        <p:nvSpPr>
          <p:cNvPr id="67590" name="TextBox 9"/>
          <p:cNvSpPr txBox="1">
            <a:spLocks noChangeArrowheads="1"/>
          </p:cNvSpPr>
          <p:nvPr/>
        </p:nvSpPr>
        <p:spPr bwMode="auto">
          <a:xfrm>
            <a:off x="2411760" y="6353369"/>
            <a:ext cx="2500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sz="2000" b="1" dirty="0"/>
              <a:t>Botulism infantil</a:t>
            </a:r>
          </a:p>
        </p:txBody>
      </p:sp>
      <p:sp>
        <p:nvSpPr>
          <p:cNvPr id="11" name="Content Placeholder 4"/>
          <p:cNvSpPr txBox="1">
            <a:spLocks/>
          </p:cNvSpPr>
          <p:nvPr/>
        </p:nvSpPr>
        <p:spPr>
          <a:xfrm>
            <a:off x="500034" y="1357298"/>
            <a:ext cx="8115328" cy="1357322"/>
          </a:xfrm>
          <a:prstGeom prst="rect">
            <a:avLst/>
          </a:prstGeom>
        </p:spPr>
        <p:txBody>
          <a:bodyPr numCol="2">
            <a:normAutofit fontScale="55000" lnSpcReduction="20000"/>
          </a:bodyPr>
          <a:lstStyle/>
          <a:p>
            <a:pPr marL="420624" indent="-384048" fontAlgn="auto">
              <a:spcBef>
                <a:spcPct val="20000"/>
              </a:spcBef>
              <a:spcAft>
                <a:spcPts val="0"/>
              </a:spcAft>
              <a:buClr>
                <a:schemeClr val="accent1"/>
              </a:buClr>
              <a:buSzPct val="80000"/>
              <a:defRPr/>
            </a:pPr>
            <a:r>
              <a:rPr lang="ro-RO" sz="3000" b="1" dirty="0">
                <a:cs typeface="Arial" pitchFamily="34" charset="0"/>
              </a:rPr>
              <a:t>       DIAGNOSTIC DIFERENŢIAL</a:t>
            </a:r>
          </a:p>
          <a:p>
            <a:pPr marL="420624" indent="-384048" fontAlgn="auto">
              <a:spcBef>
                <a:spcPct val="20000"/>
              </a:spcBef>
              <a:spcAft>
                <a:spcPts val="0"/>
              </a:spcAft>
              <a:buClr>
                <a:schemeClr val="accent1"/>
              </a:buClr>
              <a:buSzPct val="80000"/>
              <a:buFont typeface="Wingdings 2"/>
              <a:buChar char=""/>
              <a:defRPr/>
            </a:pPr>
            <a:r>
              <a:rPr lang="vi-VN" sz="3000" dirty="0">
                <a:cs typeface="Arial" pitchFamily="34" charset="0"/>
              </a:rPr>
              <a:t>Alte toxiinfectii alimentare;</a:t>
            </a:r>
          </a:p>
          <a:p>
            <a:pPr marL="420624" indent="-384048" fontAlgn="auto">
              <a:spcBef>
                <a:spcPct val="20000"/>
              </a:spcBef>
              <a:spcAft>
                <a:spcPts val="0"/>
              </a:spcAft>
              <a:buClr>
                <a:schemeClr val="accent1"/>
              </a:buClr>
              <a:buSzPct val="80000"/>
              <a:buFont typeface="Wingdings 2"/>
              <a:buChar char=""/>
              <a:defRPr/>
            </a:pPr>
            <a:r>
              <a:rPr lang="vi-VN" sz="3000" dirty="0">
                <a:cs typeface="Arial" pitchFamily="34" charset="0"/>
              </a:rPr>
              <a:t>Boli neurologice (sindromul Guillain-Barre, miastenia grava, accident hemoragic cerebral etc.);</a:t>
            </a:r>
          </a:p>
          <a:p>
            <a:pPr marL="420624" indent="-384048" fontAlgn="auto">
              <a:spcBef>
                <a:spcPct val="20000"/>
              </a:spcBef>
              <a:spcAft>
                <a:spcPts val="0"/>
              </a:spcAft>
              <a:buClr>
                <a:schemeClr val="accent1"/>
              </a:buClr>
              <a:buSzPct val="80000"/>
              <a:buFont typeface="Wingdings 2"/>
              <a:buChar char=""/>
              <a:defRPr/>
            </a:pPr>
            <a:endParaRPr lang="ro-RO" sz="3000" dirty="0">
              <a:cs typeface="Arial" pitchFamily="34" charset="0"/>
            </a:endParaRPr>
          </a:p>
          <a:p>
            <a:pPr marL="420624" indent="-384048" fontAlgn="auto">
              <a:spcBef>
                <a:spcPct val="20000"/>
              </a:spcBef>
              <a:spcAft>
                <a:spcPts val="0"/>
              </a:spcAft>
              <a:buClr>
                <a:schemeClr val="accent1"/>
              </a:buClr>
              <a:buSzPct val="80000"/>
              <a:buFont typeface="Wingdings 2"/>
              <a:buChar char=""/>
              <a:defRPr/>
            </a:pPr>
            <a:r>
              <a:rPr lang="vi-VN" sz="3000" dirty="0">
                <a:cs typeface="Arial" pitchFamily="34" charset="0"/>
              </a:rPr>
              <a:t>Alte intoxicatii (ciuperci, metanol, metilotoxina, atropina etc.);</a:t>
            </a:r>
          </a:p>
          <a:p>
            <a:pPr marL="420624" indent="-384048" fontAlgn="auto">
              <a:spcBef>
                <a:spcPct val="20000"/>
              </a:spcBef>
              <a:spcAft>
                <a:spcPts val="0"/>
              </a:spcAft>
              <a:buClr>
                <a:schemeClr val="accent1"/>
              </a:buClr>
              <a:buSzPct val="80000"/>
              <a:buFont typeface="Wingdings 2"/>
              <a:buChar char=""/>
              <a:defRPr/>
            </a:pPr>
            <a:r>
              <a:rPr lang="vi-VN" sz="3000" dirty="0">
                <a:cs typeface="Arial" pitchFamily="34" charset="0"/>
              </a:rPr>
              <a:t>Polineurita difterica;</a:t>
            </a:r>
          </a:p>
          <a:p>
            <a:pPr marL="420624" indent="-384048" fontAlgn="auto">
              <a:spcBef>
                <a:spcPct val="20000"/>
              </a:spcBef>
              <a:spcAft>
                <a:spcPts val="0"/>
              </a:spcAft>
              <a:buClr>
                <a:schemeClr val="accent1"/>
              </a:buClr>
              <a:buSzPct val="80000"/>
              <a:buFont typeface="Wingdings 2"/>
              <a:buChar char=""/>
              <a:defRPr/>
            </a:pPr>
            <a:r>
              <a:rPr lang="vi-VN" sz="3000" dirty="0">
                <a:cs typeface="Arial" pitchFamily="34" charset="0"/>
              </a:rPr>
              <a:t>Poliomielita.</a:t>
            </a:r>
          </a:p>
        </p:txBody>
      </p:sp>
      <p:sp>
        <p:nvSpPr>
          <p:cNvPr id="13" name="Content Placeholder 4"/>
          <p:cNvSpPr>
            <a:spLocks noGrp="1"/>
          </p:cNvSpPr>
          <p:nvPr>
            <p:ph idx="1"/>
          </p:nvPr>
        </p:nvSpPr>
        <p:spPr>
          <a:xfrm>
            <a:off x="428625" y="2786063"/>
            <a:ext cx="8115300" cy="2000250"/>
          </a:xfrm>
        </p:spPr>
        <p:txBody>
          <a:bodyPr>
            <a:normAutofit fontScale="85000" lnSpcReduction="20000"/>
          </a:bodyPr>
          <a:lstStyle/>
          <a:p>
            <a:pPr marL="420624" indent="-384048" fontAlgn="auto">
              <a:spcAft>
                <a:spcPts val="0"/>
              </a:spcAft>
              <a:buFont typeface="Wingdings 2"/>
              <a:buNone/>
              <a:defRPr/>
            </a:pPr>
            <a:r>
              <a:rPr lang="ro-RO" b="1" dirty="0"/>
              <a:t>BOTULISMUL INFANTIL</a:t>
            </a:r>
          </a:p>
          <a:p>
            <a:pPr marL="420624" indent="-384048" fontAlgn="auto">
              <a:spcAft>
                <a:spcPts val="0"/>
              </a:spcAft>
              <a:buFont typeface="Wingdings 2"/>
              <a:buChar char=""/>
              <a:defRPr/>
            </a:pPr>
            <a:r>
              <a:rPr lang="vi-VN" dirty="0"/>
              <a:t>Apare mai ales în primele 6 luni de viata, având ca prim simptom constipatia, urmata de paralizii ale nervilor cranieni: ptoza palpebrala, oftalmoplegi</a:t>
            </a:r>
            <a:r>
              <a:rPr lang="ro-RO" dirty="0"/>
              <a:t>e</a:t>
            </a:r>
            <a:r>
              <a:rPr lang="vi-VN" dirty="0"/>
              <a:t>, paralizia deglutitiei. </a:t>
            </a:r>
            <a:endParaRPr lang="ro-RO" dirty="0"/>
          </a:p>
          <a:p>
            <a:pPr marL="420624" indent="-384048" fontAlgn="auto">
              <a:spcAft>
                <a:spcPts val="0"/>
              </a:spcAft>
              <a:buFont typeface="Wingdings 2"/>
              <a:buChar char=""/>
              <a:defRPr/>
            </a:pPr>
            <a:r>
              <a:rPr lang="vi-VN" dirty="0"/>
              <a:t>Ulterior paralizia se extinde la muschii trunchiului cu insuficienta respiratorie acuta.</a:t>
            </a:r>
          </a:p>
        </p:txBody>
      </p:sp>
    </p:spTree>
    <p:extLst>
      <p:ext uri="{BB962C8B-B14F-4D97-AF65-F5344CB8AC3E}">
        <p14:creationId xmlns:p14="http://schemas.microsoft.com/office/powerpoint/2010/main" val="18336415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3124200" y="6421438"/>
            <a:ext cx="2895600" cy="365125"/>
          </a:xfrm>
        </p:spPr>
        <p:txBody>
          <a:bodyPr/>
          <a:lstStyle/>
          <a:p>
            <a:pPr algn="ctr">
              <a:defRPr/>
            </a:pPr>
            <a:fld id="{0F7A67C4-B769-4C48-A1EE-18F3B86E079C}" type="slidenum">
              <a:rPr lang="pt-BR"/>
              <a:pPr algn="ctr">
                <a:defRPr/>
              </a:pPr>
              <a:t>76</a:t>
            </a:fld>
            <a:endParaRPr lang="pt-BR"/>
          </a:p>
        </p:txBody>
      </p:sp>
      <p:sp>
        <p:nvSpPr>
          <p:cNvPr id="68611" name="Rectangle 2"/>
          <p:cNvSpPr>
            <a:spLocks noGrp="1" noChangeArrowheads="1"/>
          </p:cNvSpPr>
          <p:nvPr>
            <p:ph type="title"/>
          </p:nvPr>
        </p:nvSpPr>
        <p:spPr>
          <a:xfrm>
            <a:off x="457200" y="274638"/>
            <a:ext cx="7470775" cy="1143000"/>
          </a:xfrm>
        </p:spPr>
        <p:txBody>
          <a:bodyPr/>
          <a:lstStyle/>
          <a:p>
            <a:endParaRPr lang="pt-BR"/>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9144000" cy="667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4283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sz="quarter"/>
          </p:nvPr>
        </p:nvSpPr>
        <p:spPr/>
        <p:txBody>
          <a:bodyPr/>
          <a:lstStyle/>
          <a:p>
            <a:r>
              <a:rPr lang="en-US" sz="4000" dirty="0"/>
              <a:t>BOTOX </a:t>
            </a:r>
            <a:r>
              <a:rPr lang="ro-RO" sz="4000" dirty="0"/>
              <a:t>aplicații medicale/cosmetice</a:t>
            </a:r>
            <a:endParaRPr lang="en-US" sz="4000" dirty="0"/>
          </a:p>
        </p:txBody>
      </p:sp>
      <p:grpSp>
        <p:nvGrpSpPr>
          <p:cNvPr id="69635" name="Group 10"/>
          <p:cNvGrpSpPr>
            <a:grpSpLocks/>
          </p:cNvGrpSpPr>
          <p:nvPr/>
        </p:nvGrpSpPr>
        <p:grpSpPr bwMode="auto">
          <a:xfrm>
            <a:off x="1295400" y="1704975"/>
            <a:ext cx="5719763" cy="4314825"/>
            <a:chOff x="816" y="1074"/>
            <a:chExt cx="3603" cy="2718"/>
          </a:xfrm>
        </p:grpSpPr>
        <p:pic>
          <p:nvPicPr>
            <p:cNvPr id="69639" name="Picture 3" descr="botox_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 y="1074"/>
              <a:ext cx="1680" cy="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4" descr="botox_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104"/>
              <a:ext cx="1632"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5" descr="bot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 y="2352"/>
              <a:ext cx="168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2" name="Picture 6" descr="boto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4" y="2448"/>
              <a:ext cx="1635" cy="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636" name="Text Box 7"/>
          <p:cNvSpPr txBox="1">
            <a:spLocks noChangeArrowheads="1"/>
          </p:cNvSpPr>
          <p:nvPr/>
        </p:nvSpPr>
        <p:spPr bwMode="auto">
          <a:xfrm>
            <a:off x="2117725" y="6056313"/>
            <a:ext cx="857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atin typeface="Arial" pitchFamily="34" charset="0"/>
              </a:rPr>
              <a:t>Before</a:t>
            </a:r>
          </a:p>
        </p:txBody>
      </p:sp>
      <p:sp>
        <p:nvSpPr>
          <p:cNvPr id="69637" name="Text Box 8"/>
          <p:cNvSpPr txBox="1">
            <a:spLocks noChangeArrowheads="1"/>
          </p:cNvSpPr>
          <p:nvPr/>
        </p:nvSpPr>
        <p:spPr bwMode="auto">
          <a:xfrm>
            <a:off x="5165725" y="6056313"/>
            <a:ext cx="666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atin typeface="Arial" pitchFamily="34" charset="0"/>
              </a:rPr>
              <a:t>After</a:t>
            </a:r>
          </a:p>
        </p:txBody>
      </p:sp>
    </p:spTree>
    <p:extLst>
      <p:ext uri="{BB962C8B-B14F-4D97-AF65-F5344CB8AC3E}">
        <p14:creationId xmlns:p14="http://schemas.microsoft.com/office/powerpoint/2010/main" val="2520585214"/>
      </p:ext>
    </p:extLst>
  </p:cSld>
  <p:clrMapOvr>
    <a:masterClrMapping/>
  </p:clrMapOvr>
  <p:transition spd="med">
    <p:dissolv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67544" y="-88602"/>
            <a:ext cx="8229600" cy="1143000"/>
          </a:xfrm>
        </p:spPr>
        <p:txBody>
          <a:bodyPr/>
          <a:lstStyle/>
          <a:p>
            <a:r>
              <a:rPr lang="ro-RO" dirty="0"/>
              <a:t>Diagnostic de laborator</a:t>
            </a:r>
          </a:p>
        </p:txBody>
      </p:sp>
      <p:sp>
        <p:nvSpPr>
          <p:cNvPr id="3" name="Content Placeholder 2"/>
          <p:cNvSpPr>
            <a:spLocks noGrp="1"/>
          </p:cNvSpPr>
          <p:nvPr>
            <p:ph idx="1"/>
          </p:nvPr>
        </p:nvSpPr>
        <p:spPr>
          <a:xfrm>
            <a:off x="0" y="764704"/>
            <a:ext cx="8786813" cy="5257800"/>
          </a:xfrm>
        </p:spPr>
        <p:txBody>
          <a:bodyPr>
            <a:noAutofit/>
          </a:bodyPr>
          <a:lstStyle/>
          <a:p>
            <a:pPr marL="420624" indent="-384048" fontAlgn="auto">
              <a:lnSpc>
                <a:spcPct val="170000"/>
              </a:lnSpc>
              <a:spcAft>
                <a:spcPts val="0"/>
              </a:spcAft>
              <a:buFont typeface="Wingdings 2"/>
              <a:buChar char=""/>
              <a:defRPr/>
            </a:pPr>
            <a:r>
              <a:rPr lang="ro-RO" sz="2000" dirty="0"/>
              <a:t>Izolarea şi identificarea Cl. </a:t>
            </a:r>
            <a:r>
              <a:rPr lang="ro-RO" sz="2000" dirty="0" err="1"/>
              <a:t>botulinum</a:t>
            </a:r>
            <a:r>
              <a:rPr lang="ro-RO" sz="2000" dirty="0"/>
              <a:t> pe medii îmbogăţite. </a:t>
            </a:r>
          </a:p>
          <a:p>
            <a:pPr marL="420624" indent="-384048" algn="just" fontAlgn="auto">
              <a:lnSpc>
                <a:spcPct val="170000"/>
              </a:lnSpc>
              <a:spcAft>
                <a:spcPts val="0"/>
              </a:spcAft>
              <a:buFont typeface="Wingdings 2"/>
              <a:buChar char=""/>
              <a:defRPr/>
            </a:pPr>
            <a:r>
              <a:rPr lang="ro-RO" sz="2000" dirty="0"/>
              <a:t>Detectarea toxinei în sânge sau materiile fecale ale pacientului prin metode imunologice:</a:t>
            </a:r>
          </a:p>
          <a:p>
            <a:pPr marL="722376" lvl="1" indent="-274320" algn="just" fontAlgn="auto">
              <a:lnSpc>
                <a:spcPct val="170000"/>
              </a:lnSpc>
              <a:spcAft>
                <a:spcPts val="0"/>
              </a:spcAft>
              <a:buFont typeface="Wingdings 2"/>
              <a:buChar char=""/>
              <a:defRPr/>
            </a:pPr>
            <a:r>
              <a:rPr lang="ro-RO" sz="1800" dirty="0"/>
              <a:t>Reacţia de </a:t>
            </a:r>
            <a:r>
              <a:rPr lang="ro-RO" sz="1800" dirty="0" err="1"/>
              <a:t>seroneutralizare</a:t>
            </a:r>
            <a:r>
              <a:rPr lang="ro-RO" sz="1800" dirty="0"/>
              <a:t> in </a:t>
            </a:r>
            <a:r>
              <a:rPr lang="ro-RO" sz="1800" dirty="0" err="1"/>
              <a:t>vivo</a:t>
            </a:r>
            <a:r>
              <a:rPr lang="ro-RO" sz="1800" dirty="0"/>
              <a:t>  (pe şoarece)</a:t>
            </a:r>
            <a:endParaRPr lang="en-US" sz="1800" dirty="0"/>
          </a:p>
          <a:p>
            <a:pPr marL="722376" lvl="1" indent="-274320" algn="just" fontAlgn="auto">
              <a:lnSpc>
                <a:spcPct val="170000"/>
              </a:lnSpc>
              <a:spcAft>
                <a:spcPts val="0"/>
              </a:spcAft>
              <a:buFont typeface="Wingdings 2"/>
              <a:buChar char=""/>
              <a:defRPr/>
            </a:pPr>
            <a:r>
              <a:rPr lang="en-US" sz="1800" dirty="0"/>
              <a:t>ELISA</a:t>
            </a:r>
          </a:p>
          <a:p>
            <a:pPr marL="722376" lvl="1" indent="-274320" algn="just" fontAlgn="auto">
              <a:lnSpc>
                <a:spcPct val="170000"/>
              </a:lnSpc>
              <a:spcAft>
                <a:spcPts val="0"/>
              </a:spcAft>
              <a:buFont typeface="Wingdings 2"/>
              <a:buChar char=""/>
              <a:defRPr/>
            </a:pPr>
            <a:r>
              <a:rPr lang="en-US" sz="1800" dirty="0" err="1"/>
              <a:t>Electrochemiluminescen</a:t>
            </a:r>
            <a:r>
              <a:rPr lang="ro-RO" sz="1800" dirty="0" err="1"/>
              <a:t>ţă</a:t>
            </a:r>
            <a:endParaRPr lang="en-US" sz="1800" dirty="0"/>
          </a:p>
          <a:p>
            <a:pPr marL="420624" indent="-384048" algn="just" fontAlgn="auto">
              <a:lnSpc>
                <a:spcPct val="170000"/>
              </a:lnSpc>
              <a:spcAft>
                <a:spcPts val="0"/>
              </a:spcAft>
              <a:buFont typeface="Wingdings 2"/>
              <a:buChar char=""/>
              <a:defRPr/>
            </a:pPr>
            <a:r>
              <a:rPr lang="ro-RO" sz="2000" dirty="0"/>
              <a:t>Detectarea anticorpilor nu se foloseşte deoarece sunt implicate cantităţi mici de toxină şi în majoritatea cazurilor organismul nu dezvoltă anticorpi</a:t>
            </a:r>
          </a:p>
          <a:p>
            <a:pPr marL="420624" indent="-384048" algn="just" fontAlgn="auto">
              <a:lnSpc>
                <a:spcPct val="170000"/>
              </a:lnSpc>
              <a:spcAft>
                <a:spcPts val="0"/>
              </a:spcAft>
              <a:buFont typeface="Wingdings 2"/>
              <a:buChar char=""/>
              <a:defRPr/>
            </a:pPr>
            <a:r>
              <a:rPr lang="ro-RO" sz="2000" dirty="0"/>
              <a:t>E</a:t>
            </a:r>
            <a:r>
              <a:rPr lang="en-US" sz="2000" dirty="0" err="1"/>
              <a:t>lectromiografia</a:t>
            </a:r>
            <a:r>
              <a:rPr lang="ro-RO" sz="2000" dirty="0"/>
              <a:t>.</a:t>
            </a:r>
            <a:r>
              <a:rPr lang="en-US" sz="2000" dirty="0"/>
              <a:t> </a:t>
            </a:r>
            <a:endParaRPr lang="ro-RO" sz="2000" dirty="0"/>
          </a:p>
          <a:p>
            <a:pPr marL="420624" indent="-384048" algn="just" fontAlgn="auto">
              <a:lnSpc>
                <a:spcPct val="170000"/>
              </a:lnSpc>
              <a:spcAft>
                <a:spcPts val="0"/>
              </a:spcAft>
              <a:buFont typeface="Wingdings 2"/>
              <a:buChar char=""/>
              <a:defRPr/>
            </a:pPr>
            <a:r>
              <a:rPr lang="ro-RO" sz="2000" dirty="0"/>
              <a:t>Tomografia </a:t>
            </a:r>
          </a:p>
          <a:p>
            <a:pPr marL="420624" indent="-384048" algn="just" fontAlgn="auto">
              <a:lnSpc>
                <a:spcPct val="170000"/>
              </a:lnSpc>
              <a:spcAft>
                <a:spcPts val="0"/>
              </a:spcAft>
              <a:buFont typeface="Wingdings 2"/>
              <a:buChar char=""/>
              <a:defRPr/>
            </a:pPr>
            <a:r>
              <a:rPr lang="ro-RO" sz="2000" dirty="0"/>
              <a:t>E</a:t>
            </a:r>
            <a:r>
              <a:rPr lang="en-US" sz="2000" dirty="0" err="1"/>
              <a:t>xam</a:t>
            </a:r>
            <a:r>
              <a:rPr lang="ro-RO" sz="2000" dirty="0" err="1"/>
              <a:t>enul</a:t>
            </a:r>
            <a:r>
              <a:rPr lang="en-US" sz="2000" dirty="0"/>
              <a:t> </a:t>
            </a:r>
            <a:r>
              <a:rPr lang="ro-RO" sz="2000" dirty="0"/>
              <a:t>LCR.</a:t>
            </a:r>
            <a:r>
              <a:rPr lang="en-US" sz="2000" dirty="0"/>
              <a:t> </a:t>
            </a:r>
            <a:endParaRPr lang="ro-RO" sz="2000" dirty="0"/>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15820" t="33691" r="37891" b="19576"/>
          <a:stretch>
            <a:fillRect/>
          </a:stretch>
        </p:blipFill>
        <p:spPr bwMode="auto">
          <a:xfrm>
            <a:off x="5868144" y="2492895"/>
            <a:ext cx="2376264" cy="19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1993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a:bodyPr>
          <a:lstStyle/>
          <a:p>
            <a:r>
              <a:rPr lang="fr-FR" b="1" dirty="0"/>
              <a:t>EPIDEMIOLOGIE. PROFILAXIE</a:t>
            </a:r>
            <a:endParaRPr lang="en-US" dirty="0"/>
          </a:p>
          <a:p>
            <a:r>
              <a:rPr lang="fr-FR" dirty="0" err="1"/>
              <a:t>Astăzi</a:t>
            </a:r>
            <a:r>
              <a:rPr lang="fr-FR" dirty="0"/>
              <a:t> </a:t>
            </a:r>
            <a:r>
              <a:rPr lang="fr-FR" dirty="0" err="1"/>
              <a:t>cazurile</a:t>
            </a:r>
            <a:r>
              <a:rPr lang="fr-FR" dirty="0"/>
              <a:t> </a:t>
            </a:r>
            <a:r>
              <a:rPr lang="fr-FR" dirty="0" err="1"/>
              <a:t>umane</a:t>
            </a:r>
            <a:r>
              <a:rPr lang="fr-FR" dirty="0"/>
              <a:t> de </a:t>
            </a:r>
            <a:r>
              <a:rPr lang="fr-FR" dirty="0" err="1"/>
              <a:t>botulism</a:t>
            </a:r>
            <a:r>
              <a:rPr lang="fr-FR" dirty="0"/>
              <a:t> </a:t>
            </a:r>
            <a:r>
              <a:rPr lang="fr-FR" dirty="0" err="1"/>
              <a:t>sunt</a:t>
            </a:r>
            <a:r>
              <a:rPr lang="fr-FR" dirty="0"/>
              <a:t> rare (</a:t>
            </a:r>
            <a:r>
              <a:rPr lang="fr-FR" dirty="0" err="1"/>
              <a:t>datorită</a:t>
            </a:r>
            <a:r>
              <a:rPr lang="fr-FR" dirty="0"/>
              <a:t> </a:t>
            </a:r>
            <a:r>
              <a:rPr lang="fr-FR" dirty="0" err="1"/>
              <a:t>măsurilor</a:t>
            </a:r>
            <a:r>
              <a:rPr lang="fr-FR" dirty="0"/>
              <a:t> de </a:t>
            </a:r>
            <a:r>
              <a:rPr lang="fr-FR" dirty="0" err="1"/>
              <a:t>preparare</a:t>
            </a:r>
            <a:r>
              <a:rPr lang="fr-FR" dirty="0"/>
              <a:t> </a:t>
            </a:r>
            <a:r>
              <a:rPr lang="fr-FR" dirty="0" err="1"/>
              <a:t>termică</a:t>
            </a:r>
            <a:r>
              <a:rPr lang="fr-FR" dirty="0"/>
              <a:t> </a:t>
            </a:r>
            <a:r>
              <a:rPr lang="fr-FR" dirty="0" err="1"/>
              <a:t>corespunzătoare</a:t>
            </a:r>
            <a:r>
              <a:rPr lang="fr-FR" dirty="0"/>
              <a:t> a </a:t>
            </a:r>
            <a:r>
              <a:rPr lang="fr-FR" dirty="0" err="1"/>
              <a:t>conservelor</a:t>
            </a:r>
            <a:r>
              <a:rPr lang="fr-FR" dirty="0"/>
              <a:t>), mai </a:t>
            </a:r>
            <a:r>
              <a:rPr lang="fr-FR" dirty="0" err="1"/>
              <a:t>frecventă</a:t>
            </a:r>
            <a:r>
              <a:rPr lang="fr-FR" dirty="0"/>
              <a:t> </a:t>
            </a:r>
            <a:r>
              <a:rPr lang="fr-FR" dirty="0" err="1"/>
              <a:t>fiind</a:t>
            </a:r>
            <a:r>
              <a:rPr lang="fr-FR" dirty="0"/>
              <a:t> </a:t>
            </a:r>
            <a:r>
              <a:rPr lang="fr-FR" dirty="0" err="1"/>
              <a:t>boala</a:t>
            </a:r>
            <a:r>
              <a:rPr lang="fr-FR" dirty="0"/>
              <a:t> la animale.</a:t>
            </a:r>
            <a:endParaRPr lang="en-US" dirty="0"/>
          </a:p>
          <a:p>
            <a:r>
              <a:rPr lang="fr-FR" dirty="0" err="1"/>
              <a:t>Prevenirea</a:t>
            </a:r>
            <a:r>
              <a:rPr lang="fr-FR" dirty="0"/>
              <a:t> </a:t>
            </a:r>
            <a:r>
              <a:rPr lang="fr-FR" dirty="0" err="1"/>
              <a:t>bolii</a:t>
            </a:r>
            <a:r>
              <a:rPr lang="fr-FR" dirty="0"/>
              <a:t> se face </a:t>
            </a:r>
            <a:r>
              <a:rPr lang="fr-FR" dirty="0" err="1"/>
              <a:t>prin</a:t>
            </a:r>
            <a:r>
              <a:rPr lang="fr-FR" dirty="0"/>
              <a:t> </a:t>
            </a:r>
            <a:r>
              <a:rPr lang="fr-FR" b="1" i="1" dirty="0" err="1"/>
              <a:t>aplicarea</a:t>
            </a:r>
            <a:r>
              <a:rPr lang="fr-FR" b="1" i="1" dirty="0"/>
              <a:t> </a:t>
            </a:r>
            <a:r>
              <a:rPr lang="fr-FR" b="1" i="1" dirty="0" err="1"/>
              <a:t>riguroasă</a:t>
            </a:r>
            <a:r>
              <a:rPr lang="fr-FR" b="1" i="1" dirty="0"/>
              <a:t> a </a:t>
            </a:r>
            <a:r>
              <a:rPr lang="fr-FR" b="1" i="1" dirty="0" err="1"/>
              <a:t>instrucţiunilor</a:t>
            </a:r>
            <a:r>
              <a:rPr lang="fr-FR" b="1" i="1" dirty="0"/>
              <a:t> de </a:t>
            </a:r>
            <a:r>
              <a:rPr lang="fr-FR" b="1" i="1" dirty="0" err="1"/>
              <a:t>preparare</a:t>
            </a:r>
            <a:r>
              <a:rPr lang="fr-FR" b="1" i="1" dirty="0"/>
              <a:t> a </a:t>
            </a:r>
            <a:r>
              <a:rPr lang="fr-FR" b="1" i="1" dirty="0" err="1"/>
              <a:t>conservelor</a:t>
            </a:r>
            <a:r>
              <a:rPr lang="fr-FR" dirty="0"/>
              <a:t> (</a:t>
            </a:r>
            <a:r>
              <a:rPr lang="fr-FR" dirty="0" err="1"/>
              <a:t>pentru</a:t>
            </a:r>
            <a:r>
              <a:rPr lang="fr-FR" dirty="0"/>
              <a:t> </a:t>
            </a:r>
            <a:r>
              <a:rPr lang="fr-FR" dirty="0" err="1"/>
              <a:t>distrugerea</a:t>
            </a:r>
            <a:r>
              <a:rPr lang="fr-FR" dirty="0"/>
              <a:t> </a:t>
            </a:r>
            <a:r>
              <a:rPr lang="fr-FR" dirty="0" err="1"/>
              <a:t>sporilor</a:t>
            </a:r>
            <a:r>
              <a:rPr lang="fr-FR" dirty="0"/>
              <a:t> de </a:t>
            </a:r>
            <a:r>
              <a:rPr lang="fr-FR" dirty="0" err="1"/>
              <a:t>bacil</a:t>
            </a:r>
            <a:r>
              <a:rPr lang="fr-FR" dirty="0"/>
              <a:t> </a:t>
            </a:r>
            <a:r>
              <a:rPr lang="fr-FR" dirty="0" err="1"/>
              <a:t>botulinic</a:t>
            </a:r>
            <a:r>
              <a:rPr lang="fr-FR" dirty="0"/>
              <a:t> </a:t>
            </a:r>
            <a:r>
              <a:rPr lang="fr-FR" dirty="0" err="1"/>
              <a:t>şi</a:t>
            </a:r>
            <a:r>
              <a:rPr lang="fr-FR" dirty="0"/>
              <a:t>, </a:t>
            </a:r>
            <a:r>
              <a:rPr lang="fr-FR" dirty="0" err="1"/>
              <a:t>eventual</a:t>
            </a:r>
            <a:r>
              <a:rPr lang="fr-FR" dirty="0"/>
              <a:t>, a </a:t>
            </a:r>
            <a:r>
              <a:rPr lang="fr-FR" dirty="0" err="1"/>
              <a:t>toxinelor</a:t>
            </a:r>
            <a:r>
              <a:rPr lang="fr-FR" dirty="0"/>
              <a:t> </a:t>
            </a:r>
            <a:r>
              <a:rPr lang="fr-FR" dirty="0" err="1"/>
              <a:t>secretate</a:t>
            </a:r>
            <a:r>
              <a:rPr lang="fr-FR" dirty="0"/>
              <a:t> de </a:t>
            </a:r>
            <a:r>
              <a:rPr lang="fr-FR" dirty="0" err="1"/>
              <a:t>formele</a:t>
            </a:r>
            <a:r>
              <a:rPr lang="fr-FR" dirty="0"/>
              <a:t> </a:t>
            </a:r>
            <a:r>
              <a:rPr lang="fr-FR" dirty="0" err="1"/>
              <a:t>vegetative</a:t>
            </a:r>
            <a:r>
              <a:rPr lang="fr-FR" dirty="0"/>
              <a:t>) </a:t>
            </a:r>
            <a:r>
              <a:rPr lang="fr-FR" dirty="0" err="1"/>
              <a:t>fierbere</a:t>
            </a:r>
            <a:r>
              <a:rPr lang="fr-FR" dirty="0"/>
              <a:t> </a:t>
            </a:r>
            <a:r>
              <a:rPr lang="fr-FR" dirty="0" err="1"/>
              <a:t>cel</a:t>
            </a:r>
            <a:r>
              <a:rPr lang="fr-FR" dirty="0"/>
              <a:t> </a:t>
            </a:r>
            <a:r>
              <a:rPr lang="fr-FR" dirty="0" err="1"/>
              <a:t>putin</a:t>
            </a:r>
            <a:r>
              <a:rPr lang="fr-FR" dirty="0"/>
              <a:t> 10 minute. </a:t>
            </a:r>
            <a:r>
              <a:rPr lang="fr-FR" dirty="0" err="1"/>
              <a:t>Într</a:t>
            </a:r>
            <a:r>
              <a:rPr lang="fr-FR" dirty="0"/>
              <a:t>-o </a:t>
            </a:r>
            <a:r>
              <a:rPr lang="fr-FR" dirty="0" err="1"/>
              <a:t>intoxicaţie</a:t>
            </a:r>
            <a:r>
              <a:rPr lang="fr-FR" dirty="0"/>
              <a:t> </a:t>
            </a:r>
            <a:r>
              <a:rPr lang="fr-FR" dirty="0" err="1"/>
              <a:t>colectivă</a:t>
            </a:r>
            <a:r>
              <a:rPr lang="fr-FR" dirty="0"/>
              <a:t> </a:t>
            </a:r>
            <a:r>
              <a:rPr lang="fr-FR" dirty="0" err="1"/>
              <a:t>cu</a:t>
            </a:r>
            <a:r>
              <a:rPr lang="fr-FR" dirty="0"/>
              <a:t> </a:t>
            </a:r>
            <a:r>
              <a:rPr lang="fr-FR" dirty="0" err="1"/>
              <a:t>toxină</a:t>
            </a:r>
            <a:r>
              <a:rPr lang="fr-FR" dirty="0"/>
              <a:t> </a:t>
            </a:r>
            <a:r>
              <a:rPr lang="fr-FR" dirty="0" err="1"/>
              <a:t>botulinică</a:t>
            </a:r>
            <a:r>
              <a:rPr lang="fr-FR" dirty="0"/>
              <a:t> pot exista şi </a:t>
            </a:r>
            <a:r>
              <a:rPr lang="fr-FR" dirty="0" err="1"/>
              <a:t>cazuri</a:t>
            </a:r>
            <a:r>
              <a:rPr lang="fr-FR" dirty="0"/>
              <a:t> </a:t>
            </a:r>
            <a:r>
              <a:rPr lang="fr-FR" dirty="0" err="1"/>
              <a:t>inaparente</a:t>
            </a:r>
            <a:r>
              <a:rPr lang="fr-FR" dirty="0"/>
              <a:t> de </a:t>
            </a:r>
            <a:r>
              <a:rPr lang="fr-FR" dirty="0" err="1"/>
              <a:t>boală</a:t>
            </a:r>
            <a:r>
              <a:rPr lang="fr-FR" dirty="0"/>
              <a:t>, care </a:t>
            </a:r>
            <a:r>
              <a:rPr lang="fr-FR" dirty="0" err="1"/>
              <a:t>trebuie</a:t>
            </a:r>
            <a:r>
              <a:rPr lang="fr-FR" dirty="0"/>
              <a:t> </a:t>
            </a:r>
            <a:r>
              <a:rPr lang="fr-FR" dirty="0" err="1"/>
              <a:t>totuşi</a:t>
            </a:r>
            <a:r>
              <a:rPr lang="fr-FR" dirty="0"/>
              <a:t> </a:t>
            </a:r>
            <a:r>
              <a:rPr lang="fr-FR" dirty="0" err="1"/>
              <a:t>tratate</a:t>
            </a:r>
            <a:r>
              <a:rPr lang="fr-FR" dirty="0"/>
              <a:t>.</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12787"/>
          </a:xfrm>
        </p:spPr>
        <p:txBody>
          <a:bodyPr>
            <a:normAutofit/>
          </a:bodyPr>
          <a:lstStyle/>
          <a:p>
            <a:pPr algn="ctr"/>
            <a:r>
              <a:rPr lang="ro-RO" sz="3600" b="1" dirty="0">
                <a:solidFill>
                  <a:schemeClr val="tx1"/>
                </a:solidFill>
                <a:effectLst/>
              </a:rPr>
              <a:t> Genul </a:t>
            </a:r>
            <a:r>
              <a:rPr lang="ro-RO" sz="3600" b="1" dirty="0" err="1">
                <a:solidFill>
                  <a:schemeClr val="tx1"/>
                </a:solidFill>
                <a:effectLst/>
              </a:rPr>
              <a:t>Peptostreptococcus</a:t>
            </a:r>
            <a:endParaRPr lang="en-US" sz="3600" dirty="0">
              <a:solidFill>
                <a:schemeClr val="tx1"/>
              </a:solidFill>
            </a:endParaRPr>
          </a:p>
        </p:txBody>
      </p:sp>
      <p:sp>
        <p:nvSpPr>
          <p:cNvPr id="3" name="Content Placeholder 2"/>
          <p:cNvSpPr>
            <a:spLocks noGrp="1"/>
          </p:cNvSpPr>
          <p:nvPr>
            <p:ph idx="1"/>
          </p:nvPr>
        </p:nvSpPr>
        <p:spPr>
          <a:xfrm>
            <a:off x="152400" y="1052736"/>
            <a:ext cx="8763000" cy="5729064"/>
          </a:xfrm>
        </p:spPr>
        <p:txBody>
          <a:bodyPr>
            <a:normAutofit lnSpcReduction="10000"/>
          </a:bodyPr>
          <a:lstStyle/>
          <a:p>
            <a:r>
              <a:rPr lang="ro-RO" sz="2000" b="1" i="1" dirty="0">
                <a:solidFill>
                  <a:srgbClr val="FF0000"/>
                </a:solidFill>
                <a:effectLst/>
              </a:rPr>
              <a:t>1. Habitat</a:t>
            </a:r>
            <a:endParaRPr lang="en-US" sz="2000" dirty="0">
              <a:solidFill>
                <a:srgbClr val="FF0000"/>
              </a:solidFill>
              <a:effectLst/>
            </a:endParaRPr>
          </a:p>
          <a:p>
            <a:pPr marL="0" indent="0">
              <a:buNone/>
            </a:pPr>
            <a:r>
              <a:rPr lang="ro-RO" sz="2000" dirty="0">
                <a:effectLst/>
              </a:rPr>
              <a:t>Frecvent izolaţi în cavităţile organismului uman (cavitatea orală, vagin), de la nivelul tractului respirator şi de la nivelul intestinal. </a:t>
            </a:r>
          </a:p>
          <a:p>
            <a:pPr marL="0" indent="0">
              <a:buNone/>
            </a:pPr>
            <a:r>
              <a:rPr lang="ro-RO" sz="2000" dirty="0">
                <a:effectLst/>
              </a:rPr>
              <a:t>Fac parte din flora normală a organismului.</a:t>
            </a:r>
            <a:endParaRPr lang="en-US" sz="2000" dirty="0">
              <a:effectLst/>
            </a:endParaRPr>
          </a:p>
          <a:p>
            <a:r>
              <a:rPr lang="ro-RO" sz="2000" b="1" i="1" dirty="0">
                <a:solidFill>
                  <a:srgbClr val="FF0000"/>
                </a:solidFill>
                <a:effectLst/>
              </a:rPr>
              <a:t>2. Caractere morfologice </a:t>
            </a:r>
            <a:endParaRPr lang="en-US" sz="2000" dirty="0">
              <a:solidFill>
                <a:srgbClr val="FF0000"/>
              </a:solidFill>
              <a:effectLst/>
            </a:endParaRPr>
          </a:p>
          <a:p>
            <a:pPr marL="0" indent="0">
              <a:buNone/>
            </a:pPr>
            <a:r>
              <a:rPr lang="ro-RO" sz="2000" dirty="0">
                <a:effectLst/>
              </a:rPr>
              <a:t>Coci Gram pozitivi dispuşi în lanţuri scurte, nesporulaţi, necapsulaţi pot forma perechi sau </a:t>
            </a:r>
            <a:r>
              <a:rPr lang="ro-RO" sz="2000" dirty="0" err="1">
                <a:effectLst/>
              </a:rPr>
              <a:t>tetrade</a:t>
            </a:r>
            <a:r>
              <a:rPr lang="ro-RO" sz="2000" dirty="0">
                <a:effectLst/>
              </a:rPr>
              <a:t>.</a:t>
            </a:r>
            <a:endParaRPr lang="en-US" sz="2000" dirty="0">
              <a:effectLst/>
            </a:endParaRPr>
          </a:p>
          <a:p>
            <a:r>
              <a:rPr lang="ro-RO" sz="2000" b="1" i="1" dirty="0">
                <a:solidFill>
                  <a:srgbClr val="FF0000"/>
                </a:solidFill>
                <a:effectLst/>
              </a:rPr>
              <a:t>3. Caractere de cultură</a:t>
            </a:r>
            <a:endParaRPr lang="en-US" sz="2000" dirty="0">
              <a:solidFill>
                <a:srgbClr val="FF0000"/>
              </a:solidFill>
              <a:effectLst/>
            </a:endParaRPr>
          </a:p>
          <a:p>
            <a:pPr marL="0" indent="0">
              <a:buNone/>
            </a:pPr>
            <a:r>
              <a:rPr lang="ro-RO" sz="2000" dirty="0">
                <a:effectLst/>
              </a:rPr>
              <a:t>Pretenţioşi din punct de vedere metabolic. Necesită medii îmbogăţite pe mediu geloză-sânge. Cresc lent după 48 de ore de incubare la 37 grade sub forme de colonii mici rotunde, convexe, </a:t>
            </a:r>
            <a:r>
              <a:rPr lang="ro-RO" sz="2000" dirty="0" err="1">
                <a:effectLst/>
              </a:rPr>
              <a:t>nepigmentate</a:t>
            </a:r>
            <a:r>
              <a:rPr lang="ro-RO" sz="2000" dirty="0">
                <a:effectLst/>
              </a:rPr>
              <a:t>; în marea majoritate </a:t>
            </a:r>
            <a:r>
              <a:rPr lang="ro-RO" sz="2000" dirty="0" err="1">
                <a:effectLst/>
              </a:rPr>
              <a:t>nehemolitice</a:t>
            </a:r>
            <a:r>
              <a:rPr lang="ro-RO" sz="2000" dirty="0">
                <a:effectLst/>
              </a:rPr>
              <a:t>, excepţie P. </a:t>
            </a:r>
            <a:r>
              <a:rPr lang="ro-RO" sz="2000" dirty="0" err="1">
                <a:effectLst/>
              </a:rPr>
              <a:t>magnus</a:t>
            </a:r>
            <a:r>
              <a:rPr lang="ro-RO" sz="2000" dirty="0">
                <a:effectLst/>
              </a:rPr>
              <a:t> care determină o hemoliză de tip β.</a:t>
            </a:r>
            <a:r>
              <a:rPr lang="ro-RO" sz="2000" b="1" i="1" dirty="0">
                <a:effectLst/>
              </a:rPr>
              <a:t> </a:t>
            </a:r>
          </a:p>
          <a:p>
            <a:r>
              <a:rPr lang="ro-RO" sz="2000" b="1" i="1" dirty="0">
                <a:solidFill>
                  <a:srgbClr val="FF0000"/>
                </a:solidFill>
                <a:effectLst/>
              </a:rPr>
              <a:t>4. Caractere de patogenitate</a:t>
            </a:r>
            <a:endParaRPr lang="en-US" sz="2000" dirty="0">
              <a:solidFill>
                <a:srgbClr val="FF0000"/>
              </a:solidFill>
              <a:effectLst/>
            </a:endParaRPr>
          </a:p>
          <a:p>
            <a:pPr marL="0" indent="0">
              <a:buNone/>
            </a:pPr>
            <a:r>
              <a:rPr lang="ro-RO" sz="2000" dirty="0">
                <a:effectLst/>
              </a:rPr>
              <a:t>Poseda un bogat echipament enzimatic ce intervine prin manifestarea virulenţei germenilor. Sunt intens patogeni în asociaţii aerobe – anaerobe.</a:t>
            </a:r>
            <a:endParaRPr lang="en-US" sz="2000" dirty="0">
              <a:effectLst/>
            </a:endParaRPr>
          </a:p>
          <a:p>
            <a:r>
              <a:rPr lang="ro-RO" sz="2000" b="1" i="1" dirty="0">
                <a:solidFill>
                  <a:srgbClr val="FF0000"/>
                </a:solidFill>
                <a:effectLst/>
              </a:rPr>
              <a:t>5. Patogenie. Aspecte clinice</a:t>
            </a:r>
            <a:endParaRPr lang="en-US" sz="2000" dirty="0">
              <a:solidFill>
                <a:srgbClr val="FF0000"/>
              </a:solidFill>
              <a:effectLst/>
            </a:endParaRPr>
          </a:p>
          <a:p>
            <a:pPr marL="0" indent="0">
              <a:buNone/>
            </a:pPr>
            <a:r>
              <a:rPr lang="ro-RO" sz="2000" dirty="0">
                <a:effectLst/>
              </a:rPr>
              <a:t>Au potenţial ridicat de patogenitate. Implicaţi în: abcese dentare, </a:t>
            </a:r>
            <a:r>
              <a:rPr lang="ro-RO" sz="2000" dirty="0" err="1">
                <a:effectLst/>
              </a:rPr>
              <a:t>tonsilite</a:t>
            </a:r>
            <a:r>
              <a:rPr lang="ro-RO" sz="2000" dirty="0">
                <a:effectLst/>
              </a:rPr>
              <a:t>, septicemii cu punct de plecare procese infecţioase orale.</a:t>
            </a:r>
            <a:endParaRPr lang="en-US" sz="2000" dirty="0">
              <a:effectLst/>
            </a:endParaRPr>
          </a:p>
        </p:txBody>
      </p:sp>
    </p:spTree>
    <p:extLst>
      <p:ext uri="{BB962C8B-B14F-4D97-AF65-F5344CB8AC3E}">
        <p14:creationId xmlns:p14="http://schemas.microsoft.com/office/powerpoint/2010/main" val="36445820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57232"/>
            <a:ext cx="8229600" cy="5467368"/>
          </a:xfrm>
        </p:spPr>
        <p:txBody>
          <a:bodyPr>
            <a:normAutofit fontScale="92500" lnSpcReduction="20000"/>
          </a:bodyPr>
          <a:lstStyle/>
          <a:p>
            <a:endParaRPr lang="en-US" dirty="0"/>
          </a:p>
          <a:p>
            <a:r>
              <a:rPr lang="fr-FR" b="1" dirty="0"/>
              <a:t>TRATAMENT</a:t>
            </a:r>
            <a:endParaRPr lang="en-US" dirty="0"/>
          </a:p>
          <a:p>
            <a:r>
              <a:rPr lang="fr-FR" dirty="0"/>
              <a:t>Se </a:t>
            </a:r>
            <a:r>
              <a:rPr lang="fr-FR" dirty="0" err="1"/>
              <a:t>administrează</a:t>
            </a:r>
            <a:r>
              <a:rPr lang="fr-FR" dirty="0"/>
              <a:t> </a:t>
            </a:r>
            <a:r>
              <a:rPr lang="fr-FR" dirty="0" err="1"/>
              <a:t>cât</a:t>
            </a:r>
            <a:r>
              <a:rPr lang="fr-FR" dirty="0"/>
              <a:t> mai urgent </a:t>
            </a:r>
            <a:r>
              <a:rPr lang="fr-FR" b="1" i="1" dirty="0" err="1"/>
              <a:t>ser</a:t>
            </a:r>
            <a:r>
              <a:rPr lang="fr-FR" b="1" i="1" dirty="0"/>
              <a:t> </a:t>
            </a:r>
            <a:r>
              <a:rPr lang="fr-FR" b="1" i="1" dirty="0" err="1"/>
              <a:t>antibotulinic</a:t>
            </a:r>
            <a:r>
              <a:rPr lang="fr-FR" b="1" i="1" dirty="0"/>
              <a:t> </a:t>
            </a:r>
            <a:r>
              <a:rPr lang="fr-FR" b="1" i="1" dirty="0" err="1"/>
              <a:t>intravenos</a:t>
            </a:r>
            <a:r>
              <a:rPr lang="fr-FR" dirty="0"/>
              <a:t>. </a:t>
            </a:r>
            <a:r>
              <a:rPr lang="fr-FR" dirty="0" err="1"/>
              <a:t>Serul</a:t>
            </a:r>
            <a:r>
              <a:rPr lang="fr-FR" dirty="0"/>
              <a:t> este </a:t>
            </a:r>
            <a:r>
              <a:rPr lang="fr-FR" dirty="0" err="1"/>
              <a:t>polivalent</a:t>
            </a:r>
            <a:r>
              <a:rPr lang="fr-FR" dirty="0"/>
              <a:t> (</a:t>
            </a:r>
            <a:r>
              <a:rPr lang="fr-FR" dirty="0" err="1"/>
              <a:t>conţine</a:t>
            </a:r>
            <a:r>
              <a:rPr lang="fr-FR" dirty="0"/>
              <a:t> </a:t>
            </a:r>
            <a:r>
              <a:rPr lang="fr-FR" dirty="0" err="1"/>
              <a:t>anticorpi</a:t>
            </a:r>
            <a:r>
              <a:rPr lang="fr-FR" dirty="0"/>
              <a:t> </a:t>
            </a:r>
            <a:r>
              <a:rPr lang="fr-FR" dirty="0" err="1"/>
              <a:t>faţă</a:t>
            </a:r>
            <a:r>
              <a:rPr lang="fr-FR" dirty="0"/>
              <a:t> de </a:t>
            </a:r>
            <a:r>
              <a:rPr lang="fr-FR" dirty="0" err="1"/>
              <a:t>tipurile</a:t>
            </a:r>
            <a:r>
              <a:rPr lang="fr-FR" dirty="0"/>
              <a:t> A, B </a:t>
            </a:r>
            <a:r>
              <a:rPr lang="fr-FR" dirty="0" err="1"/>
              <a:t>şi</a:t>
            </a:r>
            <a:r>
              <a:rPr lang="fr-FR" dirty="0"/>
              <a:t> E de </a:t>
            </a:r>
            <a:r>
              <a:rPr lang="fr-FR" dirty="0" err="1"/>
              <a:t>toxină</a:t>
            </a:r>
            <a:r>
              <a:rPr lang="fr-FR" dirty="0"/>
              <a:t>). </a:t>
            </a:r>
            <a:r>
              <a:rPr lang="fr-FR" dirty="0" err="1"/>
              <a:t>Seroterapia</a:t>
            </a:r>
            <a:r>
              <a:rPr lang="fr-FR" dirty="0"/>
              <a:t> se </a:t>
            </a:r>
            <a:r>
              <a:rPr lang="fr-FR" dirty="0" err="1"/>
              <a:t>aplică</a:t>
            </a:r>
            <a:r>
              <a:rPr lang="fr-FR" dirty="0"/>
              <a:t> nu </a:t>
            </a:r>
            <a:r>
              <a:rPr lang="fr-FR" dirty="0" err="1"/>
              <a:t>numai</a:t>
            </a:r>
            <a:r>
              <a:rPr lang="fr-FR" dirty="0"/>
              <a:t> </a:t>
            </a:r>
            <a:r>
              <a:rPr lang="fr-FR" dirty="0" err="1"/>
              <a:t>în</a:t>
            </a:r>
            <a:r>
              <a:rPr lang="fr-FR" dirty="0"/>
              <a:t> </a:t>
            </a:r>
            <a:r>
              <a:rPr lang="fr-FR" dirty="0" err="1"/>
              <a:t>cazurile</a:t>
            </a:r>
            <a:r>
              <a:rPr lang="fr-FR" dirty="0"/>
              <a:t> manifeste </a:t>
            </a:r>
            <a:r>
              <a:rPr lang="fr-FR" dirty="0" err="1"/>
              <a:t>clinic</a:t>
            </a:r>
            <a:r>
              <a:rPr lang="fr-FR" dirty="0"/>
              <a:t>, ci </a:t>
            </a:r>
            <a:r>
              <a:rPr lang="fr-FR" dirty="0" err="1"/>
              <a:t>şi</a:t>
            </a:r>
            <a:r>
              <a:rPr lang="fr-FR" dirty="0"/>
              <a:t> la </a:t>
            </a:r>
            <a:r>
              <a:rPr lang="fr-FR" dirty="0" err="1"/>
              <a:t>toate</a:t>
            </a:r>
            <a:r>
              <a:rPr lang="fr-FR" dirty="0"/>
              <a:t> </a:t>
            </a:r>
            <a:r>
              <a:rPr lang="fr-FR" dirty="0" err="1"/>
              <a:t>persoanele</a:t>
            </a:r>
            <a:r>
              <a:rPr lang="fr-FR" dirty="0"/>
              <a:t> care au </a:t>
            </a:r>
            <a:r>
              <a:rPr lang="fr-FR" dirty="0" err="1"/>
              <a:t>ingerat</a:t>
            </a:r>
            <a:r>
              <a:rPr lang="fr-FR" dirty="0"/>
              <a:t> alimente suspecte de a </a:t>
            </a:r>
            <a:r>
              <a:rPr lang="fr-FR" dirty="0" err="1"/>
              <a:t>conţine</a:t>
            </a:r>
            <a:r>
              <a:rPr lang="fr-FR" dirty="0"/>
              <a:t> </a:t>
            </a:r>
            <a:r>
              <a:rPr lang="fr-FR" dirty="0" err="1"/>
              <a:t>toxină</a:t>
            </a:r>
            <a:r>
              <a:rPr lang="fr-FR" dirty="0"/>
              <a:t>. </a:t>
            </a:r>
            <a:r>
              <a:rPr lang="fr-FR" dirty="0" err="1"/>
              <a:t>Tratamentul</a:t>
            </a:r>
            <a:r>
              <a:rPr lang="fr-FR" dirty="0"/>
              <a:t> </a:t>
            </a:r>
            <a:r>
              <a:rPr lang="fr-FR" dirty="0" err="1"/>
              <a:t>trebuie</a:t>
            </a:r>
            <a:r>
              <a:rPr lang="fr-FR" dirty="0"/>
              <a:t> </a:t>
            </a:r>
            <a:r>
              <a:rPr lang="fr-FR" dirty="0" err="1"/>
              <a:t>aplicat</a:t>
            </a:r>
            <a:r>
              <a:rPr lang="fr-FR" dirty="0"/>
              <a:t> </a:t>
            </a:r>
            <a:r>
              <a:rPr lang="fr-FR" dirty="0" err="1"/>
              <a:t>fără</a:t>
            </a:r>
            <a:r>
              <a:rPr lang="fr-FR" dirty="0"/>
              <a:t> a se </a:t>
            </a:r>
            <a:r>
              <a:rPr lang="fr-FR" dirty="0" err="1"/>
              <a:t>aştepta</a:t>
            </a:r>
            <a:r>
              <a:rPr lang="fr-FR" dirty="0"/>
              <a:t> </a:t>
            </a:r>
            <a:r>
              <a:rPr lang="fr-FR" dirty="0" err="1"/>
              <a:t>rezultatul</a:t>
            </a:r>
            <a:r>
              <a:rPr lang="fr-FR" dirty="0"/>
              <a:t> </a:t>
            </a:r>
            <a:r>
              <a:rPr lang="fr-FR" dirty="0" err="1"/>
              <a:t>probelor</a:t>
            </a:r>
            <a:r>
              <a:rPr lang="fr-FR" dirty="0"/>
              <a:t> de </a:t>
            </a:r>
            <a:r>
              <a:rPr lang="fr-FR" dirty="0" err="1"/>
              <a:t>laborator</a:t>
            </a:r>
            <a:r>
              <a:rPr lang="fr-FR" dirty="0"/>
              <a:t> (</a:t>
            </a:r>
            <a:r>
              <a:rPr lang="fr-FR" dirty="0" err="1"/>
              <a:t>dacă</a:t>
            </a:r>
            <a:r>
              <a:rPr lang="fr-FR" dirty="0"/>
              <a:t> </a:t>
            </a:r>
            <a:r>
              <a:rPr lang="fr-FR" dirty="0" err="1"/>
              <a:t>toxina</a:t>
            </a:r>
            <a:r>
              <a:rPr lang="fr-FR" dirty="0"/>
              <a:t> s-a </a:t>
            </a:r>
            <a:r>
              <a:rPr lang="fr-FR" dirty="0" err="1"/>
              <a:t>fixat</a:t>
            </a:r>
            <a:r>
              <a:rPr lang="fr-FR" dirty="0"/>
              <a:t> </a:t>
            </a:r>
            <a:r>
              <a:rPr lang="fr-FR" dirty="0" err="1"/>
              <a:t>deja</a:t>
            </a:r>
            <a:r>
              <a:rPr lang="fr-FR" dirty="0"/>
              <a:t> </a:t>
            </a:r>
            <a:r>
              <a:rPr lang="fr-FR" dirty="0" err="1"/>
              <a:t>în</a:t>
            </a:r>
            <a:r>
              <a:rPr lang="fr-FR" dirty="0"/>
              <a:t> </a:t>
            </a:r>
            <a:r>
              <a:rPr lang="fr-FR" dirty="0" err="1"/>
              <a:t>sistemul</a:t>
            </a:r>
            <a:r>
              <a:rPr lang="fr-FR" dirty="0"/>
              <a:t> </a:t>
            </a:r>
            <a:r>
              <a:rPr lang="fr-FR" dirty="0" err="1"/>
              <a:t>nervos</a:t>
            </a:r>
            <a:r>
              <a:rPr lang="fr-FR" dirty="0"/>
              <a:t> central, </a:t>
            </a:r>
            <a:r>
              <a:rPr lang="fr-FR" dirty="0" err="1"/>
              <a:t>serul</a:t>
            </a:r>
            <a:r>
              <a:rPr lang="fr-FR" dirty="0"/>
              <a:t> </a:t>
            </a:r>
            <a:r>
              <a:rPr lang="fr-FR" dirty="0" err="1"/>
              <a:t>antitoxic</a:t>
            </a:r>
            <a:r>
              <a:rPr lang="fr-FR" dirty="0"/>
              <a:t> nu mai are </a:t>
            </a:r>
            <a:r>
              <a:rPr lang="fr-FR" dirty="0" err="1"/>
              <a:t>nici</a:t>
            </a:r>
            <a:r>
              <a:rPr lang="fr-FR" dirty="0"/>
              <a:t> un </a:t>
            </a:r>
            <a:r>
              <a:rPr lang="fr-FR" dirty="0" err="1"/>
              <a:t>efect</a:t>
            </a:r>
            <a:r>
              <a:rPr lang="fr-FR" dirty="0"/>
              <a:t>). </a:t>
            </a:r>
            <a:endParaRPr lang="en-US" dirty="0"/>
          </a:p>
          <a:p>
            <a:r>
              <a:rPr lang="fr-FR" dirty="0" err="1"/>
              <a:t>Administrarea</a:t>
            </a:r>
            <a:r>
              <a:rPr lang="fr-FR" dirty="0"/>
              <a:t> </a:t>
            </a:r>
            <a:r>
              <a:rPr lang="fr-FR" dirty="0" err="1"/>
              <a:t>serului</a:t>
            </a:r>
            <a:r>
              <a:rPr lang="fr-FR" dirty="0"/>
              <a:t> </a:t>
            </a:r>
            <a:r>
              <a:rPr lang="fr-FR" dirty="0" err="1"/>
              <a:t>antibitulinic</a:t>
            </a:r>
            <a:r>
              <a:rPr lang="fr-FR" dirty="0"/>
              <a:t> se va face </a:t>
            </a:r>
            <a:r>
              <a:rPr lang="fr-FR" dirty="0" err="1"/>
              <a:t>cu</a:t>
            </a:r>
            <a:r>
              <a:rPr lang="fr-FR" dirty="0"/>
              <a:t> </a:t>
            </a:r>
            <a:r>
              <a:rPr lang="fr-FR" b="1" i="1" dirty="0" err="1"/>
              <a:t>precauţiile</a:t>
            </a:r>
            <a:r>
              <a:rPr lang="fr-FR" b="1" i="1" dirty="0"/>
              <a:t> </a:t>
            </a:r>
            <a:r>
              <a:rPr lang="fr-FR" b="1" i="1" dirty="0" err="1"/>
              <a:t>necesare</a:t>
            </a:r>
            <a:r>
              <a:rPr lang="fr-FR" b="1" i="1" dirty="0"/>
              <a:t> </a:t>
            </a:r>
            <a:r>
              <a:rPr lang="fr-FR" b="1" i="1" dirty="0" err="1"/>
              <a:t>în</a:t>
            </a:r>
            <a:r>
              <a:rPr lang="fr-FR" b="1" i="1" dirty="0"/>
              <a:t> </a:t>
            </a:r>
            <a:r>
              <a:rPr lang="fr-FR" b="1" i="1" dirty="0" err="1"/>
              <a:t>vederea</a:t>
            </a:r>
            <a:r>
              <a:rPr lang="fr-FR" b="1" i="1" dirty="0"/>
              <a:t> </a:t>
            </a:r>
            <a:r>
              <a:rPr lang="fr-FR" b="1" i="1" dirty="0" err="1"/>
              <a:t>preîntâmpinării</a:t>
            </a:r>
            <a:r>
              <a:rPr lang="fr-FR" b="1" i="1" dirty="0"/>
              <a:t> </a:t>
            </a:r>
            <a:r>
              <a:rPr lang="fr-FR" b="1" i="1" dirty="0" err="1"/>
              <a:t>declanşării</a:t>
            </a:r>
            <a:r>
              <a:rPr lang="fr-FR" b="1" i="1" dirty="0"/>
              <a:t> </a:t>
            </a:r>
            <a:r>
              <a:rPr lang="fr-FR" b="1" i="1" dirty="0" err="1"/>
              <a:t>accidentelor</a:t>
            </a:r>
            <a:r>
              <a:rPr lang="fr-FR" b="1" i="1" dirty="0"/>
              <a:t> de </a:t>
            </a:r>
            <a:r>
              <a:rPr lang="fr-FR" b="1" i="1" dirty="0" err="1"/>
              <a:t>hipersensibilitate</a:t>
            </a:r>
            <a:r>
              <a:rPr lang="fr-FR" b="1" i="1" dirty="0"/>
              <a:t> </a:t>
            </a:r>
            <a:r>
              <a:rPr lang="fr-FR" b="1" i="1" dirty="0" err="1"/>
              <a:t>imediată</a:t>
            </a:r>
            <a:r>
              <a:rPr lang="fr-FR" b="1" i="1" dirty="0"/>
              <a:t>, de </a:t>
            </a:r>
            <a:r>
              <a:rPr lang="fr-FR" b="1" i="1" dirty="0" err="1"/>
              <a:t>tipul</a:t>
            </a:r>
            <a:r>
              <a:rPr lang="fr-FR" b="1" i="1" dirty="0"/>
              <a:t> “</a:t>
            </a:r>
            <a:r>
              <a:rPr lang="fr-FR" b="1" i="1" dirty="0" err="1"/>
              <a:t>bolii</a:t>
            </a:r>
            <a:r>
              <a:rPr lang="fr-FR" b="1" i="1" dirty="0"/>
              <a:t> </a:t>
            </a:r>
            <a:r>
              <a:rPr lang="fr-FR" b="1" i="1" dirty="0" err="1"/>
              <a:t>serului</a:t>
            </a:r>
            <a:r>
              <a:rPr lang="fr-FR" b="1" i="1" dirty="0"/>
              <a:t>”</a:t>
            </a:r>
            <a:r>
              <a:rPr lang="fr-FR" dirty="0"/>
              <a:t> (</a:t>
            </a:r>
            <a:r>
              <a:rPr lang="fr-FR" dirty="0" err="1"/>
              <a:t>desensibilizare</a:t>
            </a:r>
            <a:r>
              <a:rPr lang="fr-FR" dirty="0"/>
              <a:t> </a:t>
            </a:r>
            <a:r>
              <a:rPr lang="fr-FR" dirty="0" err="1"/>
              <a:t>prin</a:t>
            </a:r>
            <a:r>
              <a:rPr lang="fr-FR" dirty="0"/>
              <a:t> </a:t>
            </a:r>
            <a:r>
              <a:rPr lang="fr-FR" dirty="0" err="1"/>
              <a:t>metoda</a:t>
            </a:r>
            <a:r>
              <a:rPr lang="fr-FR" dirty="0"/>
              <a:t> </a:t>
            </a:r>
            <a:r>
              <a:rPr lang="fr-FR" dirty="0" err="1"/>
              <a:t>Besredka</a:t>
            </a:r>
            <a:r>
              <a:rPr lang="fr-FR" dirty="0"/>
              <a:t>). </a:t>
            </a:r>
            <a:endParaRPr lang="en-US" dirty="0"/>
          </a:p>
          <a:p>
            <a:r>
              <a:rPr lang="fr-FR" dirty="0"/>
              <a:t>Se </a:t>
            </a:r>
            <a:r>
              <a:rPr lang="fr-FR" dirty="0" err="1"/>
              <a:t>administrează</a:t>
            </a:r>
            <a:r>
              <a:rPr lang="fr-FR" dirty="0"/>
              <a:t> </a:t>
            </a:r>
            <a:r>
              <a:rPr lang="fr-FR" dirty="0" err="1"/>
              <a:t>şi</a:t>
            </a:r>
            <a:r>
              <a:rPr lang="fr-FR" dirty="0"/>
              <a:t> </a:t>
            </a:r>
            <a:r>
              <a:rPr lang="fr-FR" b="1" i="1" dirty="0" err="1"/>
              <a:t>antibiotice</a:t>
            </a:r>
            <a:r>
              <a:rPr lang="fr-FR" b="1" i="1" dirty="0"/>
              <a:t> </a:t>
            </a:r>
            <a:r>
              <a:rPr lang="fr-FR" dirty="0" err="1"/>
              <a:t>pentru</a:t>
            </a:r>
            <a:r>
              <a:rPr lang="fr-FR" dirty="0"/>
              <a:t> a </a:t>
            </a:r>
            <a:r>
              <a:rPr lang="fr-FR" dirty="0" err="1"/>
              <a:t>preveni</a:t>
            </a:r>
            <a:r>
              <a:rPr lang="fr-FR" dirty="0"/>
              <a:t> </a:t>
            </a:r>
            <a:r>
              <a:rPr lang="fr-FR" dirty="0" err="1"/>
              <a:t>infecţiile</a:t>
            </a:r>
            <a:r>
              <a:rPr lang="fr-FR" dirty="0"/>
              <a:t> </a:t>
            </a:r>
            <a:r>
              <a:rPr lang="fr-FR" dirty="0" err="1"/>
              <a:t>secundare</a:t>
            </a:r>
            <a:r>
              <a:rPr lang="fr-FR" dirty="0"/>
              <a:t>.</a:t>
            </a:r>
            <a:endParaRPr lang="en-US" dirty="0"/>
          </a:p>
          <a:p>
            <a:endParaRPr lang="en-US" dirty="0"/>
          </a:p>
        </p:txBody>
      </p:sp>
    </p:spTree>
    <p:extLst>
      <p:ext uri="{BB962C8B-B14F-4D97-AF65-F5344CB8AC3E}">
        <p14:creationId xmlns:p14="http://schemas.microsoft.com/office/powerpoint/2010/main" val="22332437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323528" y="236449"/>
            <a:ext cx="8229600" cy="1143000"/>
          </a:xfrm>
        </p:spPr>
        <p:txBody>
          <a:bodyPr/>
          <a:lstStyle/>
          <a:p>
            <a:pPr algn="ctr"/>
            <a:r>
              <a:rPr lang="ro-RO" sz="4000" dirty="0"/>
              <a:t>Gangrena gazoasă</a:t>
            </a:r>
            <a:endParaRPr lang="en-US" sz="4000" dirty="0"/>
          </a:p>
        </p:txBody>
      </p:sp>
      <p:sp>
        <p:nvSpPr>
          <p:cNvPr id="48131" name="Content Placeholder 11"/>
          <p:cNvSpPr>
            <a:spLocks noGrp="1"/>
          </p:cNvSpPr>
          <p:nvPr>
            <p:ph idx="1"/>
          </p:nvPr>
        </p:nvSpPr>
        <p:spPr>
          <a:xfrm>
            <a:off x="428625" y="1357313"/>
            <a:ext cx="8329613" cy="5500687"/>
          </a:xfrm>
        </p:spPr>
        <p:txBody>
          <a:bodyPr/>
          <a:lstStyle/>
          <a:p>
            <a:pPr algn="just">
              <a:buFont typeface="Wingdings 2" pitchFamily="18" charset="2"/>
              <a:buNone/>
            </a:pPr>
            <a:r>
              <a:rPr lang="ro-RO" sz="2000" b="1"/>
              <a:t>Caractere de patogenitate - toxinogeneză</a:t>
            </a:r>
          </a:p>
          <a:p>
            <a:pPr algn="just"/>
            <a:r>
              <a:rPr lang="ro-RO" sz="1800"/>
              <a:t>Eliberează </a:t>
            </a:r>
            <a:r>
              <a:rPr lang="ro-RO" sz="1800" b="1"/>
              <a:t>4 toxine letale majore </a:t>
            </a:r>
            <a:r>
              <a:rPr lang="ro-RO" sz="1800"/>
              <a:t>(alpha, beta, epsilon, și  iota) și o enterotoxină. </a:t>
            </a:r>
          </a:p>
          <a:p>
            <a:pPr algn="just"/>
            <a:r>
              <a:rPr lang="ro-RO" sz="1800"/>
              <a:t>Produce </a:t>
            </a:r>
            <a:r>
              <a:rPr lang="ro-RO" sz="1800" b="1"/>
              <a:t>6 toxine minore și neuraminidază</a:t>
            </a:r>
            <a:r>
              <a:rPr lang="ro-RO" sz="1800"/>
              <a:t>. Pe baza toxinotipiei (toxinele majore letale) se diferențiază 5 tipuri: A-E. </a:t>
            </a:r>
          </a:p>
          <a:p>
            <a:pPr algn="just"/>
            <a:r>
              <a:rPr lang="ro-RO" sz="1800"/>
              <a:t>Tipul A de Cl. perfringens produce toxina alpha și este responsabil de infecțiile histotoxice și enterotoxice. </a:t>
            </a:r>
          </a:p>
          <a:p>
            <a:pPr algn="just"/>
            <a:r>
              <a:rPr lang="ro-RO" sz="1800"/>
              <a:t>Tipul C produce enterita necrozantă.</a:t>
            </a:r>
          </a:p>
          <a:p>
            <a:pPr algn="just"/>
            <a:r>
              <a:rPr lang="ro-RO" sz="1800"/>
              <a:t>Testarea in vivo a toxicității și identificarea tipului toxigen implicat prin metoda toxinotipiei pe șoareci.</a:t>
            </a:r>
          </a:p>
          <a:p>
            <a:endParaRPr lang="ro-RO" sz="1700"/>
          </a:p>
          <a:p>
            <a:endParaRPr lang="vi-VN" sz="1700"/>
          </a:p>
          <a:p>
            <a:endParaRPr lang="ro-RO" sz="2000"/>
          </a:p>
        </p:txBody>
      </p:sp>
      <p:pic>
        <p:nvPicPr>
          <p:cNvPr id="48132" name="Picture 4" descr="ClostridiumPerfringensToxins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4429125"/>
            <a:ext cx="3400425"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C:\Documents and Settings\IDEPC\My Documents\My Pictures\botulism\mous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4857750"/>
            <a:ext cx="1570037" cy="1163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63" y="4714875"/>
            <a:ext cx="2071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019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ro-RO"/>
              <a:t>Patogenie</a:t>
            </a:r>
            <a:endParaRPr lang="en-US"/>
          </a:p>
        </p:txBody>
      </p:sp>
      <p:grpSp>
        <p:nvGrpSpPr>
          <p:cNvPr id="49155" name="Group 13"/>
          <p:cNvGrpSpPr>
            <a:grpSpLocks noGrp="1"/>
          </p:cNvGrpSpPr>
          <p:nvPr/>
        </p:nvGrpSpPr>
        <p:grpSpPr bwMode="auto">
          <a:xfrm>
            <a:off x="457200" y="1600200"/>
            <a:ext cx="7467600" cy="4525963"/>
            <a:chOff x="0" y="558"/>
            <a:chExt cx="5616" cy="3666"/>
          </a:xfrm>
        </p:grpSpPr>
        <p:grpSp>
          <p:nvGrpSpPr>
            <p:cNvPr id="49156" name="Group 10"/>
            <p:cNvGrpSpPr>
              <a:grpSpLocks/>
            </p:cNvGrpSpPr>
            <p:nvPr/>
          </p:nvGrpSpPr>
          <p:grpSpPr bwMode="auto">
            <a:xfrm>
              <a:off x="431" y="558"/>
              <a:ext cx="5185" cy="3666"/>
              <a:chOff x="192" y="558"/>
              <a:chExt cx="5185" cy="3666"/>
            </a:xfrm>
          </p:grpSpPr>
          <p:pic>
            <p:nvPicPr>
              <p:cNvPr id="49159" name="Picture 4" descr="ClostridiumPerfringensVirulenceFactors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558"/>
                <a:ext cx="4993" cy="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AutoShape 7"/>
              <p:cNvSpPr>
                <a:spLocks/>
              </p:cNvSpPr>
              <p:nvPr/>
            </p:nvSpPr>
            <p:spPr bwMode="auto">
              <a:xfrm>
                <a:off x="192" y="1008"/>
                <a:ext cx="192" cy="1152"/>
              </a:xfrm>
              <a:prstGeom prst="leftBrace">
                <a:avLst>
                  <a:gd name="adj1" fmla="val 50000"/>
                  <a:gd name="adj2" fmla="val 50000"/>
                </a:avLst>
              </a:pr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endParaRPr>
              </a:p>
            </p:txBody>
          </p:sp>
          <p:sp>
            <p:nvSpPr>
              <p:cNvPr id="49161" name="AutoShape 8"/>
              <p:cNvSpPr>
                <a:spLocks/>
              </p:cNvSpPr>
              <p:nvPr/>
            </p:nvSpPr>
            <p:spPr bwMode="auto">
              <a:xfrm>
                <a:off x="192" y="2304"/>
                <a:ext cx="192" cy="1152"/>
              </a:xfrm>
              <a:prstGeom prst="leftBrace">
                <a:avLst>
                  <a:gd name="adj1" fmla="val 50000"/>
                  <a:gd name="adj2" fmla="val 50000"/>
                </a:avLst>
              </a:prstGeom>
              <a:noFill/>
              <a:ln w="444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Calibri" pitchFamily="34" charset="0"/>
                </a:endParaRPr>
              </a:p>
            </p:txBody>
          </p:sp>
        </p:grpSp>
        <p:sp>
          <p:nvSpPr>
            <p:cNvPr id="49157" name="Text Box 11"/>
            <p:cNvSpPr txBox="1">
              <a:spLocks noChangeArrowheads="1"/>
            </p:cNvSpPr>
            <p:nvPr/>
          </p:nvSpPr>
          <p:spPr bwMode="auto">
            <a:xfrm rot="-5400000">
              <a:off x="-326" y="1382"/>
              <a:ext cx="105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a:t>Major</a:t>
              </a:r>
            </a:p>
          </p:txBody>
        </p:sp>
        <p:sp>
          <p:nvSpPr>
            <p:cNvPr id="49158" name="Text Box 12"/>
            <p:cNvSpPr txBox="1">
              <a:spLocks noChangeArrowheads="1"/>
            </p:cNvSpPr>
            <p:nvPr/>
          </p:nvSpPr>
          <p:spPr bwMode="auto">
            <a:xfrm rot="-5400000">
              <a:off x="-326" y="2678"/>
              <a:ext cx="1056"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spcBef>
                  <a:spcPct val="50000"/>
                </a:spcBef>
              </a:pPr>
              <a:r>
                <a:rPr lang="en-US"/>
                <a:t>Minor</a:t>
              </a:r>
            </a:p>
          </p:txBody>
        </p:sp>
      </p:grpSp>
    </p:spTree>
    <p:extLst>
      <p:ext uri="{BB962C8B-B14F-4D97-AF65-F5344CB8AC3E}">
        <p14:creationId xmlns:p14="http://schemas.microsoft.com/office/powerpoint/2010/main" val="3605526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447824" y="285750"/>
            <a:ext cx="8229600" cy="1143000"/>
          </a:xfrm>
        </p:spPr>
        <p:txBody>
          <a:bodyPr/>
          <a:lstStyle/>
          <a:p>
            <a:r>
              <a:rPr lang="ro-RO" dirty="0"/>
              <a:t>Aspecte clinice</a:t>
            </a:r>
            <a:endParaRPr lang="en-US" dirty="0"/>
          </a:p>
        </p:txBody>
      </p:sp>
      <p:sp>
        <p:nvSpPr>
          <p:cNvPr id="12" name="Content Placeholder 11"/>
          <p:cNvSpPr>
            <a:spLocks noGrp="1"/>
          </p:cNvSpPr>
          <p:nvPr>
            <p:ph idx="1"/>
          </p:nvPr>
        </p:nvSpPr>
        <p:spPr>
          <a:xfrm>
            <a:off x="457200" y="1428750"/>
            <a:ext cx="8115300" cy="5257800"/>
          </a:xfrm>
        </p:spPr>
        <p:txBody>
          <a:bodyPr>
            <a:normAutofit fontScale="85000" lnSpcReduction="20000"/>
          </a:bodyPr>
          <a:lstStyle/>
          <a:p>
            <a:pPr marL="420624" indent="-384048" algn="just" fontAlgn="auto">
              <a:spcAft>
                <a:spcPts val="0"/>
              </a:spcAft>
              <a:buClr>
                <a:srgbClr val="FFFF00"/>
              </a:buClr>
              <a:buFont typeface="Wingdings 2"/>
              <a:buNone/>
              <a:defRPr/>
            </a:pPr>
            <a:r>
              <a:rPr lang="ro-RO" dirty="0">
                <a:solidFill>
                  <a:srgbClr val="C00000"/>
                </a:solidFill>
              </a:rPr>
              <a:t>Se descriu două forme de infecție clinică </a:t>
            </a:r>
            <a:r>
              <a:rPr lang="ro-RO" dirty="0" err="1">
                <a:solidFill>
                  <a:srgbClr val="C00000"/>
                </a:solidFill>
              </a:rPr>
              <a:t>clostridiană</a:t>
            </a:r>
            <a:r>
              <a:rPr lang="ro-RO" dirty="0">
                <a:solidFill>
                  <a:srgbClr val="C00000"/>
                </a:solidFill>
              </a:rPr>
              <a:t>:</a:t>
            </a:r>
          </a:p>
          <a:p>
            <a:pPr marL="550926" indent="-514350" algn="just" fontAlgn="auto">
              <a:spcAft>
                <a:spcPts val="0"/>
              </a:spcAft>
              <a:buClr>
                <a:srgbClr val="FFFF00"/>
              </a:buClr>
              <a:buFont typeface="+mj-lt"/>
              <a:buAutoNum type="arabicPeriod"/>
              <a:defRPr/>
            </a:pPr>
            <a:r>
              <a:rPr lang="ro-RO" sz="3200" b="1" dirty="0">
                <a:solidFill>
                  <a:srgbClr val="C00000"/>
                </a:solidFill>
              </a:rPr>
              <a:t>Celulita anaerobă</a:t>
            </a:r>
            <a:endParaRPr lang="ro-RO" dirty="0">
              <a:solidFill>
                <a:srgbClr val="C00000"/>
              </a:solidFill>
            </a:endParaRPr>
          </a:p>
          <a:p>
            <a:pPr marL="852678" lvl="1" indent="-514350" algn="just" fontAlgn="auto">
              <a:spcAft>
                <a:spcPts val="0"/>
              </a:spcAft>
              <a:buClr>
                <a:srgbClr val="FFFF00"/>
              </a:buClr>
              <a:buFont typeface="Wingdings 2"/>
              <a:buChar char=""/>
              <a:defRPr/>
            </a:pPr>
            <a:r>
              <a:rPr lang="ro-RO" dirty="0">
                <a:solidFill>
                  <a:srgbClr val="C00000"/>
                </a:solidFill>
              </a:rPr>
              <a:t>S</a:t>
            </a:r>
            <a:r>
              <a:rPr lang="vi-VN" dirty="0">
                <a:solidFill>
                  <a:srgbClr val="C00000"/>
                </a:solidFill>
              </a:rPr>
              <a:t>e manifestă prin semne locale discrete: dureri de intensitate suportabilă şi congestia marginilor plăgii. </a:t>
            </a:r>
            <a:endParaRPr lang="ro-RO" dirty="0">
              <a:solidFill>
                <a:srgbClr val="C00000"/>
              </a:solidFill>
            </a:endParaRPr>
          </a:p>
          <a:p>
            <a:pPr marL="852678" lvl="1" indent="-514350" algn="just" fontAlgn="auto">
              <a:spcAft>
                <a:spcPts val="0"/>
              </a:spcAft>
              <a:buClr>
                <a:srgbClr val="FFFF00"/>
              </a:buClr>
              <a:buFont typeface="Wingdings 2"/>
              <a:buChar char=""/>
              <a:defRPr/>
            </a:pPr>
            <a:r>
              <a:rPr lang="vi-VN" dirty="0">
                <a:solidFill>
                  <a:srgbClr val="C00000"/>
                </a:solidFill>
              </a:rPr>
              <a:t>Zona este edemaţiată, lucioasă, întinsă şi palidă</a:t>
            </a:r>
            <a:endParaRPr lang="ro-RO" dirty="0">
              <a:solidFill>
                <a:srgbClr val="C00000"/>
              </a:solidFill>
            </a:endParaRPr>
          </a:p>
          <a:p>
            <a:pPr marL="852678" lvl="1" indent="-514350" algn="just" fontAlgn="auto">
              <a:spcAft>
                <a:spcPts val="0"/>
              </a:spcAft>
              <a:buClr>
                <a:srgbClr val="FFFF00"/>
              </a:buClr>
              <a:buFont typeface="Wingdings 2"/>
              <a:buChar char=""/>
              <a:defRPr/>
            </a:pPr>
            <a:endParaRPr lang="ro-RO" dirty="0">
              <a:solidFill>
                <a:srgbClr val="C00000"/>
              </a:solidFill>
            </a:endParaRPr>
          </a:p>
          <a:p>
            <a:pPr marL="550926" indent="-514350" algn="just" fontAlgn="auto">
              <a:spcAft>
                <a:spcPts val="0"/>
              </a:spcAft>
              <a:buClr>
                <a:srgbClr val="FFFF00"/>
              </a:buClr>
              <a:buFont typeface="+mj-lt"/>
              <a:buAutoNum type="arabicPeriod"/>
              <a:defRPr/>
            </a:pPr>
            <a:r>
              <a:rPr lang="ro-RO" sz="3400" b="1" dirty="0">
                <a:solidFill>
                  <a:srgbClr val="C00000"/>
                </a:solidFill>
              </a:rPr>
              <a:t>Gangrena gazoasa propriu-zisă </a:t>
            </a:r>
          </a:p>
          <a:p>
            <a:pPr marL="852678" lvl="1" indent="-514350" algn="just" fontAlgn="auto">
              <a:spcAft>
                <a:spcPts val="0"/>
              </a:spcAft>
              <a:buClr>
                <a:srgbClr val="FFFF00"/>
              </a:buClr>
              <a:buFont typeface="Wingdings 2"/>
              <a:buChar char=""/>
              <a:defRPr/>
            </a:pPr>
            <a:r>
              <a:rPr lang="vi-VN" dirty="0">
                <a:solidFill>
                  <a:srgbClr val="C00000"/>
                </a:solidFill>
              </a:rPr>
              <a:t>Este o formă severă de infecţie clostridiană cu prinderea în procesul local inclusiv a musculaturii striate din planurile profunde ale plăgii. </a:t>
            </a:r>
            <a:endParaRPr lang="ro-RO" dirty="0">
              <a:solidFill>
                <a:srgbClr val="C00000"/>
              </a:solidFill>
            </a:endParaRPr>
          </a:p>
          <a:p>
            <a:pPr marL="852678" lvl="1" indent="-514350" algn="just" fontAlgn="auto">
              <a:spcAft>
                <a:spcPts val="0"/>
              </a:spcAft>
              <a:buClr>
                <a:srgbClr val="FFFF00"/>
              </a:buClr>
              <a:buFont typeface="Wingdings 2"/>
              <a:buChar char=""/>
              <a:defRPr/>
            </a:pPr>
            <a:r>
              <a:rPr lang="vi-VN" dirty="0">
                <a:solidFill>
                  <a:srgbClr val="C00000"/>
                </a:solidFill>
              </a:rPr>
              <a:t>Debutul este brusc, cu dureri foarte mari la nivelul plăgii, febră, tahicardie, tahipnee, hipotensiune arterială. </a:t>
            </a:r>
            <a:endParaRPr lang="ro-RO" dirty="0">
              <a:solidFill>
                <a:srgbClr val="C00000"/>
              </a:solidFill>
            </a:endParaRPr>
          </a:p>
          <a:p>
            <a:pPr marL="852678" lvl="1" indent="-514350" algn="just" fontAlgn="auto">
              <a:spcAft>
                <a:spcPts val="0"/>
              </a:spcAft>
              <a:buClr>
                <a:srgbClr val="FFFF00"/>
              </a:buClr>
              <a:buFont typeface="Wingdings 2"/>
              <a:buChar char=""/>
              <a:defRPr/>
            </a:pPr>
            <a:r>
              <a:rPr lang="vi-VN" dirty="0">
                <a:solidFill>
                  <a:srgbClr val="C00000"/>
                </a:solidFill>
              </a:rPr>
              <a:t>Local, plaga supurează, prezentând o secreţie seroasă cu miros fetid. Marginile plăgii sunt tumefiate, de culoare vânătă-cenuşie. La palpare, zona plăgii şi zonele învecinate prezintă crep</a:t>
            </a:r>
            <a:r>
              <a:rPr lang="ro-RO" dirty="0">
                <a:solidFill>
                  <a:srgbClr val="C00000"/>
                </a:solidFill>
              </a:rPr>
              <a:t>i</a:t>
            </a:r>
            <a:r>
              <a:rPr lang="vi-VN" dirty="0">
                <a:solidFill>
                  <a:srgbClr val="C00000"/>
                </a:solidFill>
              </a:rPr>
              <a:t>taţii, datorită gazelor eliberate de bacteriile infectante.</a:t>
            </a:r>
            <a:endParaRPr lang="ro-RO" dirty="0">
              <a:solidFill>
                <a:srgbClr val="C00000"/>
              </a:solidFill>
            </a:endParaRPr>
          </a:p>
          <a:p>
            <a:pPr marL="852678" lvl="1" indent="-514350" algn="just" fontAlgn="auto">
              <a:spcAft>
                <a:spcPts val="0"/>
              </a:spcAft>
              <a:buClr>
                <a:srgbClr val="FFFF00"/>
              </a:buClr>
              <a:buFont typeface="Wingdings 2"/>
              <a:buChar char=""/>
              <a:defRPr/>
            </a:pPr>
            <a:r>
              <a:rPr lang="vi-VN" dirty="0">
                <a:solidFill>
                  <a:srgbClr val="C00000"/>
                </a:solidFill>
              </a:rPr>
              <a:t> În final, se notează apatie, confuzie m</a:t>
            </a:r>
            <a:r>
              <a:rPr lang="ro-RO" dirty="0">
                <a:solidFill>
                  <a:srgbClr val="C00000"/>
                </a:solidFill>
              </a:rPr>
              <a:t>e</a:t>
            </a:r>
            <a:r>
              <a:rPr lang="vi-VN" dirty="0">
                <a:solidFill>
                  <a:srgbClr val="C00000"/>
                </a:solidFill>
              </a:rPr>
              <a:t>ntală, stare de şoc.</a:t>
            </a:r>
            <a:endParaRPr lang="en-US" dirty="0">
              <a:solidFill>
                <a:srgbClr val="C00000"/>
              </a:solidFill>
            </a:endParaRPr>
          </a:p>
        </p:txBody>
      </p:sp>
    </p:spTree>
    <p:extLst>
      <p:ext uri="{BB962C8B-B14F-4D97-AF65-F5344CB8AC3E}">
        <p14:creationId xmlns:p14="http://schemas.microsoft.com/office/powerpoint/2010/main" val="30678068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ro-RO"/>
              <a:t>Aspecte clinice</a:t>
            </a:r>
            <a:endParaRPr lang="en-US"/>
          </a:p>
        </p:txBody>
      </p:sp>
      <p:pic>
        <p:nvPicPr>
          <p:cNvPr id="51203" name="Picture 3" descr="gangrene-le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500063"/>
            <a:ext cx="197961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2000250"/>
            <a:ext cx="20891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gangrene 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063" y="3929063"/>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TextBox 7"/>
          <p:cNvSpPr txBox="1">
            <a:spLocks noChangeArrowheads="1"/>
          </p:cNvSpPr>
          <p:nvPr/>
        </p:nvSpPr>
        <p:spPr bwMode="auto">
          <a:xfrm>
            <a:off x="1285875" y="3500438"/>
            <a:ext cx="2714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a:t>Celulita anaerobă</a:t>
            </a:r>
            <a:endParaRPr lang="en-US"/>
          </a:p>
        </p:txBody>
      </p:sp>
      <p:pic>
        <p:nvPicPr>
          <p:cNvPr id="51207" name="Picture 4" descr="ClostridiumCellulitis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86063" y="1928813"/>
            <a:ext cx="1825625"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9" descr="gangren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0313" y="3929063"/>
            <a:ext cx="2233612"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0" descr="Gangrene 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14938" y="3429000"/>
            <a:ext cx="214947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0" name="TextBox 11"/>
          <p:cNvSpPr txBox="1">
            <a:spLocks noChangeArrowheads="1"/>
          </p:cNvSpPr>
          <p:nvPr/>
        </p:nvSpPr>
        <p:spPr bwMode="auto">
          <a:xfrm>
            <a:off x="6858000" y="1785938"/>
            <a:ext cx="2714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ro-RO"/>
              <a:t>Fasceită</a:t>
            </a:r>
          </a:p>
          <a:p>
            <a:pPr algn="ctr"/>
            <a:r>
              <a:rPr lang="ro-RO"/>
              <a:t>necrozantă</a:t>
            </a:r>
            <a:endParaRPr lang="en-US"/>
          </a:p>
        </p:txBody>
      </p:sp>
      <p:sp>
        <p:nvSpPr>
          <p:cNvPr id="51211" name="TextBox 13"/>
          <p:cNvSpPr txBox="1">
            <a:spLocks noChangeArrowheads="1"/>
          </p:cNvSpPr>
          <p:nvPr/>
        </p:nvSpPr>
        <p:spPr bwMode="auto">
          <a:xfrm>
            <a:off x="1214438" y="5857875"/>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vi-VN">
                <a:latin typeface="Arial" pitchFamily="34" charset="0"/>
              </a:rPr>
              <a:t>Gangrenă</a:t>
            </a:r>
            <a:r>
              <a:rPr lang="ro-RO"/>
              <a:t> gazoasă</a:t>
            </a:r>
            <a:endParaRPr lang="en-US"/>
          </a:p>
        </p:txBody>
      </p:sp>
      <p:pic>
        <p:nvPicPr>
          <p:cNvPr id="51212" name="Picture 1027" descr="gas gangrene"/>
          <p:cNvPicPr>
            <a:picLocks noChangeAspect="1" noChangeArrowheads="1"/>
          </p:cNvPicPr>
          <p:nvPr/>
        </p:nvPicPr>
        <p:blipFill>
          <a:blip r:embed="rId9">
            <a:extLst>
              <a:ext uri="{28A0092B-C50C-407E-A947-70E740481C1C}">
                <a14:useLocalDpi xmlns:a14="http://schemas.microsoft.com/office/drawing/2010/main" val="0"/>
              </a:ext>
            </a:extLst>
          </a:blip>
          <a:srcRect l="2942" t="8139" b="5595"/>
          <a:stretch>
            <a:fillRect/>
          </a:stretch>
        </p:blipFill>
        <p:spPr bwMode="auto">
          <a:xfrm>
            <a:off x="5072063" y="5267325"/>
            <a:ext cx="247650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356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gas gangre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gas gangren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3675"/>
            <a:ext cx="46482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gas gangren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52800"/>
            <a:ext cx="4572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gas_gangrene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528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560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5603"/>
                                        </p:tgtEl>
                                        <p:attrNameLst>
                                          <p:attrName>style.visibility</p:attrName>
                                        </p:attrNameLst>
                                      </p:cBhvr>
                                      <p:to>
                                        <p:strVal val="visible"/>
                                      </p:to>
                                    </p:set>
                                    <p:anim calcmode="lin" valueType="num">
                                      <p:cBhvr additive="base">
                                        <p:cTn id="13" dur="500" fill="hold"/>
                                        <p:tgtEl>
                                          <p:spTgt spid="25603"/>
                                        </p:tgtEl>
                                        <p:attrNameLst>
                                          <p:attrName>ppt_x</p:attrName>
                                        </p:attrNameLst>
                                      </p:cBhvr>
                                      <p:tavLst>
                                        <p:tav tm="0">
                                          <p:val>
                                            <p:strVal val="0-#ppt_w/2"/>
                                          </p:val>
                                        </p:tav>
                                        <p:tav tm="100000">
                                          <p:val>
                                            <p:strVal val="#ppt_x"/>
                                          </p:val>
                                        </p:tav>
                                      </p:tavLst>
                                    </p:anim>
                                    <p:anim calcmode="lin" valueType="num">
                                      <p:cBhvr additive="base">
                                        <p:cTn id="14" dur="500" fill="hold"/>
                                        <p:tgtEl>
                                          <p:spTgt spid="2560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25604"/>
                                        </p:tgtEl>
                                        <p:attrNameLst>
                                          <p:attrName>style.visibility</p:attrName>
                                        </p:attrNameLst>
                                      </p:cBhvr>
                                      <p:to>
                                        <p:strVal val="visible"/>
                                      </p:to>
                                    </p:set>
                                    <p:anim calcmode="lin" valueType="num">
                                      <p:cBhvr additive="base">
                                        <p:cTn id="19" dur="500" fill="hold"/>
                                        <p:tgtEl>
                                          <p:spTgt spid="25604"/>
                                        </p:tgtEl>
                                        <p:attrNameLst>
                                          <p:attrName>ppt_x</p:attrName>
                                        </p:attrNameLst>
                                      </p:cBhvr>
                                      <p:tavLst>
                                        <p:tav tm="0">
                                          <p:val>
                                            <p:strVal val="0-#ppt_w/2"/>
                                          </p:val>
                                        </p:tav>
                                        <p:tav tm="100000">
                                          <p:val>
                                            <p:strVal val="#ppt_x"/>
                                          </p:val>
                                        </p:tav>
                                      </p:tavLst>
                                    </p:anim>
                                    <p:anim calcmode="lin" valueType="num">
                                      <p:cBhvr additive="base">
                                        <p:cTn id="20" dur="500" fill="hold"/>
                                        <p:tgtEl>
                                          <p:spTgt spid="25604"/>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25605"/>
                                        </p:tgtEl>
                                        <p:attrNameLst>
                                          <p:attrName>style.visibility</p:attrName>
                                        </p:attrNameLst>
                                      </p:cBhvr>
                                      <p:to>
                                        <p:strVal val="visible"/>
                                      </p:to>
                                    </p:set>
                                    <p:anim calcmode="lin" valueType="num">
                                      <p:cBhvr additive="base">
                                        <p:cTn id="25" dur="500" fill="hold"/>
                                        <p:tgtEl>
                                          <p:spTgt spid="25605"/>
                                        </p:tgtEl>
                                        <p:attrNameLst>
                                          <p:attrName>ppt_x</p:attrName>
                                        </p:attrNameLst>
                                      </p:cBhvr>
                                      <p:tavLst>
                                        <p:tav tm="0">
                                          <p:val>
                                            <p:strVal val="0-#ppt_w/2"/>
                                          </p:val>
                                        </p:tav>
                                        <p:tav tm="100000">
                                          <p:val>
                                            <p:strVal val="#ppt_x"/>
                                          </p:val>
                                        </p:tav>
                                      </p:tavLst>
                                    </p:anim>
                                    <p:anim calcmode="lin" valueType="num">
                                      <p:cBhvr additive="base">
                                        <p:cTn id="26" dur="500" fill="hold"/>
                                        <p:tgtEl>
                                          <p:spTgt spid="25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Shape 2"/>
          <p:cNvSpPr txBox="1"/>
          <p:nvPr/>
        </p:nvSpPr>
        <p:spPr>
          <a:xfrm>
            <a:off x="457172" y="1605033"/>
            <a:ext cx="8228763" cy="3977067"/>
          </a:xfrm>
          <a:prstGeom prst="rect">
            <a:avLst/>
          </a:prstGeom>
          <a:noFill/>
          <a:ln>
            <a:noFill/>
          </a:ln>
        </p:spPr>
        <p:txBody>
          <a:bodyPr lIns="0" tIns="0" rIns="0" bIns="0" anchor="ctr"/>
          <a:lstStyle/>
          <a:p>
            <a:pPr algn="ctr"/>
            <a:endParaRPr sz="1633"/>
          </a:p>
        </p:txBody>
      </p:sp>
      <p:sp>
        <p:nvSpPr>
          <p:cNvPr id="2" name="Title 1"/>
          <p:cNvSpPr>
            <a:spLocks noGrp="1"/>
          </p:cNvSpPr>
          <p:nvPr>
            <p:ph type="ctrTitle"/>
          </p:nvPr>
        </p:nvSpPr>
        <p:spPr/>
        <p:txBody>
          <a:bodyPr/>
          <a:lstStyle/>
          <a:p>
            <a:r>
              <a:rPr lang="ro-RO" sz="4898" dirty="0" err="1">
                <a:latin typeface="Arial"/>
              </a:rPr>
              <a:t>Clostridium</a:t>
            </a:r>
            <a:r>
              <a:rPr lang="ro-RO" sz="4898" dirty="0">
                <a:latin typeface="Arial"/>
              </a:rPr>
              <a:t> </a:t>
            </a:r>
            <a:r>
              <a:rPr lang="ro-RO" sz="4898" dirty="0" err="1">
                <a:latin typeface="Arial"/>
              </a:rPr>
              <a:t>Difficile</a:t>
            </a:r>
            <a:endParaRPr lang="en-US" dirty="0"/>
          </a:p>
        </p:txBody>
      </p:sp>
      <p:sp>
        <p:nvSpPr>
          <p:cNvPr id="3" name="Subtitle 2"/>
          <p:cNvSpPr>
            <a:spLocks noGrp="1"/>
          </p:cNvSpPr>
          <p:nvPr>
            <p:ph type="subTitle" idx="1"/>
          </p:nvPr>
        </p:nvSpPr>
        <p:spPr/>
        <p:txBody>
          <a:bodyPr/>
          <a:lstStyle/>
          <a:p>
            <a:endParaRPr lang="en-US"/>
          </a:p>
        </p:txBody>
      </p:sp>
      <p:pic>
        <p:nvPicPr>
          <p:cNvPr id="1026" name="Picture 2" descr="http://www.mrsasurvivors.org/mrsa/wp-content/uploads/2010/12/C-Diff-Photo-300x2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200" y="943833"/>
            <a:ext cx="3760320" cy="28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6959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err="1"/>
              <a:t>Clostridium</a:t>
            </a:r>
            <a:r>
              <a:rPr lang="ro-RO" dirty="0"/>
              <a:t> </a:t>
            </a:r>
            <a:r>
              <a:rPr lang="ro-RO" dirty="0" err="1"/>
              <a:t>difficile</a:t>
            </a:r>
            <a:r>
              <a:rPr lang="ro-RO" dirty="0"/>
              <a:t>	</a:t>
            </a:r>
            <a:endParaRPr lang="en-US" dirty="0"/>
          </a:p>
        </p:txBody>
      </p:sp>
      <p:sp>
        <p:nvSpPr>
          <p:cNvPr id="3" name="Content Placeholder 2"/>
          <p:cNvSpPr>
            <a:spLocks noGrp="1"/>
          </p:cNvSpPr>
          <p:nvPr>
            <p:ph idx="1"/>
          </p:nvPr>
        </p:nvSpPr>
        <p:spPr/>
        <p:txBody>
          <a:bodyPr/>
          <a:lstStyle/>
          <a:p>
            <a:r>
              <a:rPr lang="en-IN" b="1" i="1" dirty="0"/>
              <a:t>Clostridium </a:t>
            </a:r>
            <a:r>
              <a:rPr lang="en-IN" b="1" i="1" dirty="0" err="1"/>
              <a:t>difficile</a:t>
            </a:r>
            <a:r>
              <a:rPr lang="en-IN" dirty="0"/>
              <a:t> (</a:t>
            </a:r>
            <a:r>
              <a:rPr lang="ro-RO" dirty="0">
                <a:hlinkClick r:id="rId2" tooltip="Greek  (language)"/>
              </a:rPr>
              <a:t>g</a:t>
            </a:r>
            <a:r>
              <a:rPr lang="en-IN" dirty="0" err="1">
                <a:hlinkClick r:id="rId2" tooltip="Greek  (language)"/>
              </a:rPr>
              <a:t>reacă</a:t>
            </a:r>
            <a:r>
              <a:rPr lang="en-IN" dirty="0"/>
              <a:t> </a:t>
            </a:r>
            <a:r>
              <a:rPr lang="en-IN" i="1" dirty="0" err="1"/>
              <a:t>Kloster</a:t>
            </a:r>
            <a:r>
              <a:rPr lang="en-IN" dirty="0"/>
              <a:t> (</a:t>
            </a:r>
            <a:r>
              <a:rPr lang="en-IN" dirty="0" err="1"/>
              <a:t>κλωστήρ</a:t>
            </a:r>
            <a:r>
              <a:rPr lang="en-IN" dirty="0"/>
              <a:t>)</a:t>
            </a:r>
            <a:r>
              <a:rPr lang="ro-RO" dirty="0"/>
              <a:t>=</a:t>
            </a:r>
            <a:r>
              <a:rPr lang="en-IN" dirty="0"/>
              <a:t> </a:t>
            </a:r>
            <a:r>
              <a:rPr lang="en-IN" dirty="0" err="1"/>
              <a:t>ax</a:t>
            </a:r>
            <a:r>
              <a:rPr lang="en-IN" dirty="0"/>
              <a:t>, </a:t>
            </a:r>
            <a:r>
              <a:rPr lang="en-IN" dirty="0" err="1"/>
              <a:t>și</a:t>
            </a:r>
            <a:r>
              <a:rPr lang="en-IN" dirty="0"/>
              <a:t> </a:t>
            </a:r>
            <a:r>
              <a:rPr lang="en-IN" dirty="0" err="1">
                <a:hlinkClick r:id="rId3" tooltip="Latin"/>
              </a:rPr>
              <a:t>lati</a:t>
            </a:r>
            <a:r>
              <a:rPr lang="ro-RO" dirty="0">
                <a:hlinkClick r:id="rId3" tooltip="Latin"/>
              </a:rPr>
              <a:t>nă</a:t>
            </a:r>
            <a:r>
              <a:rPr lang="en-IN" dirty="0"/>
              <a:t> </a:t>
            </a:r>
            <a:r>
              <a:rPr lang="en-IN" i="1" dirty="0" err="1"/>
              <a:t>difficile</a:t>
            </a:r>
            <a:r>
              <a:rPr lang="en-IN" dirty="0"/>
              <a:t> </a:t>
            </a:r>
            <a:r>
              <a:rPr lang="ro-RO" dirty="0"/>
              <a:t>= </a:t>
            </a:r>
            <a:r>
              <a:rPr lang="en-IN" dirty="0" err="1"/>
              <a:t>dificil</a:t>
            </a:r>
            <a:r>
              <a:rPr lang="en-IN" dirty="0"/>
              <a:t>), de </a:t>
            </a:r>
            <a:r>
              <a:rPr lang="en-IN" dirty="0" err="1"/>
              <a:t>asemenea</a:t>
            </a:r>
            <a:r>
              <a:rPr lang="en-IN" dirty="0"/>
              <a:t> </a:t>
            </a:r>
            <a:r>
              <a:rPr lang="en-IN" dirty="0" err="1"/>
              <a:t>cunoscut</a:t>
            </a:r>
            <a:r>
              <a:rPr lang="en-IN" dirty="0"/>
              <a:t> sub </a:t>
            </a:r>
            <a:r>
              <a:rPr lang="en-IN" dirty="0" err="1"/>
              <a:t>numele</a:t>
            </a:r>
            <a:r>
              <a:rPr lang="en-IN" dirty="0"/>
              <a:t> de "CD</a:t>
            </a:r>
            <a:r>
              <a:rPr lang="ro-RO" dirty="0"/>
              <a:t>I” sau „</a:t>
            </a:r>
            <a:r>
              <a:rPr lang="en-IN" dirty="0"/>
              <a:t>CDF", </a:t>
            </a:r>
            <a:r>
              <a:rPr lang="en-IN" dirty="0" err="1"/>
              <a:t>este</a:t>
            </a:r>
            <a:r>
              <a:rPr lang="en-IN" dirty="0"/>
              <a:t> o specie de </a:t>
            </a:r>
            <a:r>
              <a:rPr lang="ro-RO" dirty="0"/>
              <a:t>bacterie </a:t>
            </a:r>
            <a:r>
              <a:rPr lang="en-IN" dirty="0">
                <a:hlinkClick r:id="rId4" tooltip="Gram-positive"/>
              </a:rPr>
              <a:t>Gram-</a:t>
            </a:r>
            <a:r>
              <a:rPr lang="en-IN" dirty="0" err="1">
                <a:hlinkClick r:id="rId4" tooltip="Gram-positive"/>
              </a:rPr>
              <a:t>pozitive</a:t>
            </a:r>
            <a:r>
              <a:rPr lang="en-IN" dirty="0"/>
              <a:t> </a:t>
            </a:r>
            <a:r>
              <a:rPr lang="ro-RO" dirty="0"/>
              <a:t>din </a:t>
            </a:r>
            <a:r>
              <a:rPr lang="en-IN" dirty="0" err="1"/>
              <a:t>genul</a:t>
            </a:r>
            <a:r>
              <a:rPr lang="en-IN" dirty="0"/>
              <a:t> </a:t>
            </a:r>
            <a:r>
              <a:rPr lang="en-IN" i="1" dirty="0">
                <a:hlinkClick r:id="rId5" tooltip="Clostridium"/>
              </a:rPr>
              <a:t>Clostridium</a:t>
            </a:r>
            <a:r>
              <a:rPr lang="en-IN" dirty="0"/>
              <a:t> care </a:t>
            </a:r>
            <a:r>
              <a:rPr lang="ro-RO" dirty="0"/>
              <a:t>produce </a:t>
            </a:r>
            <a:r>
              <a:rPr lang="en-IN" dirty="0" err="1"/>
              <a:t>diaree</a:t>
            </a:r>
            <a:r>
              <a:rPr lang="en-IN" dirty="0"/>
              <a:t> </a:t>
            </a:r>
            <a:r>
              <a:rPr lang="en-IN" dirty="0" err="1"/>
              <a:t>si</a:t>
            </a:r>
            <a:r>
              <a:rPr lang="en-IN" dirty="0"/>
              <a:t> </a:t>
            </a:r>
            <a:r>
              <a:rPr lang="en-IN" dirty="0" err="1"/>
              <a:t>alte</a:t>
            </a:r>
            <a:r>
              <a:rPr lang="en-IN" dirty="0"/>
              <a:t> </a:t>
            </a:r>
            <a:r>
              <a:rPr lang="en-IN" dirty="0" err="1"/>
              <a:t>boli</a:t>
            </a:r>
            <a:r>
              <a:rPr lang="en-IN" dirty="0"/>
              <a:t> </a:t>
            </a:r>
            <a:r>
              <a:rPr lang="en-IN" dirty="0" err="1"/>
              <a:t>intestinale</a:t>
            </a:r>
            <a:r>
              <a:rPr lang="ro-RO" dirty="0"/>
              <a:t>,</a:t>
            </a:r>
            <a:r>
              <a:rPr lang="en-IN" dirty="0"/>
              <a:t> </a:t>
            </a:r>
            <a:r>
              <a:rPr lang="en-IN" dirty="0" err="1"/>
              <a:t>atunci</a:t>
            </a:r>
            <a:r>
              <a:rPr lang="en-IN" dirty="0"/>
              <a:t> </a:t>
            </a:r>
            <a:r>
              <a:rPr lang="en-IN" dirty="0" err="1"/>
              <a:t>cand</a:t>
            </a:r>
            <a:r>
              <a:rPr lang="en-IN" dirty="0"/>
              <a:t> </a:t>
            </a:r>
            <a:r>
              <a:rPr lang="en-IN" dirty="0" err="1"/>
              <a:t>bacteriile</a:t>
            </a:r>
            <a:r>
              <a:rPr lang="en-IN" dirty="0"/>
              <a:t> </a:t>
            </a:r>
            <a:r>
              <a:rPr lang="ro-RO" dirty="0"/>
              <a:t>indigene </a:t>
            </a:r>
            <a:r>
              <a:rPr lang="en-IN" dirty="0" err="1"/>
              <a:t>concurente</a:t>
            </a:r>
            <a:r>
              <a:rPr lang="en-IN" dirty="0"/>
              <a:t> </a:t>
            </a:r>
            <a:r>
              <a:rPr lang="en-IN" dirty="0" err="1"/>
              <a:t>sunt</a:t>
            </a:r>
            <a:r>
              <a:rPr lang="en-IN" dirty="0"/>
              <a:t> </a:t>
            </a:r>
            <a:r>
              <a:rPr lang="en-IN" dirty="0" err="1"/>
              <a:t>distruse</a:t>
            </a:r>
            <a:r>
              <a:rPr lang="en-IN" dirty="0"/>
              <a:t> de </a:t>
            </a:r>
            <a:r>
              <a:rPr lang="en-IN" dirty="0" err="1"/>
              <a:t>antibiotice</a:t>
            </a:r>
            <a:r>
              <a:rPr lang="ro-RO" dirty="0"/>
              <a:t>.</a:t>
            </a:r>
            <a:endParaRPr lang="en-US" dirty="0"/>
          </a:p>
        </p:txBody>
      </p:sp>
    </p:spTree>
    <p:extLst>
      <p:ext uri="{BB962C8B-B14F-4D97-AF65-F5344CB8AC3E}">
        <p14:creationId xmlns:p14="http://schemas.microsoft.com/office/powerpoint/2010/main" val="25352309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err="1"/>
              <a:t>Istori</a:t>
            </a:r>
            <a:r>
              <a:rPr lang="ro-RO" dirty="0"/>
              <a:t>c</a:t>
            </a:r>
            <a:endParaRPr lang="en-US" dirty="0"/>
          </a:p>
        </p:txBody>
      </p:sp>
      <p:sp>
        <p:nvSpPr>
          <p:cNvPr id="104451" name="Rectangle 3"/>
          <p:cNvSpPr>
            <a:spLocks noGrp="1" noChangeArrowheads="1"/>
          </p:cNvSpPr>
          <p:nvPr>
            <p:ph type="body" idx="1"/>
          </p:nvPr>
        </p:nvSpPr>
        <p:spPr/>
        <p:txBody>
          <a:bodyPr/>
          <a:lstStyle/>
          <a:p>
            <a:r>
              <a:rPr lang="en-US" dirty="0"/>
              <a:t>1893 - </a:t>
            </a:r>
            <a:r>
              <a:rPr lang="en-US" dirty="0" err="1"/>
              <a:t>primul</a:t>
            </a:r>
            <a:r>
              <a:rPr lang="en-US" dirty="0"/>
              <a:t> </a:t>
            </a:r>
            <a:r>
              <a:rPr lang="en-US" dirty="0" err="1"/>
              <a:t>caz</a:t>
            </a:r>
            <a:r>
              <a:rPr lang="en-US" dirty="0"/>
              <a:t> de </a:t>
            </a:r>
            <a:r>
              <a:rPr lang="en-US" dirty="0" err="1"/>
              <a:t>colit</a:t>
            </a:r>
            <a:r>
              <a:rPr lang="ro-RO" dirty="0"/>
              <a:t>ă</a:t>
            </a:r>
            <a:r>
              <a:rPr lang="en-US" dirty="0"/>
              <a:t> </a:t>
            </a:r>
            <a:r>
              <a:rPr lang="en-US" dirty="0" err="1"/>
              <a:t>pseudomembran</a:t>
            </a:r>
            <a:r>
              <a:rPr lang="ro-RO" dirty="0" err="1"/>
              <a:t>oasă</a:t>
            </a:r>
            <a:r>
              <a:rPr lang="en-US" dirty="0"/>
              <a:t> 	   		                         </a:t>
            </a:r>
            <a:r>
              <a:rPr lang="en-US" dirty="0" err="1"/>
              <a:t>raportat</a:t>
            </a:r>
            <a:r>
              <a:rPr lang="ro-RO" dirty="0"/>
              <a:t>ă</a:t>
            </a:r>
            <a:r>
              <a:rPr lang="en-US" dirty="0"/>
              <a:t> ca </a:t>
            </a:r>
            <a:r>
              <a:rPr lang="en-US" dirty="0" err="1"/>
              <a:t>colit</a:t>
            </a:r>
            <a:r>
              <a:rPr lang="ro-RO" dirty="0"/>
              <a:t>ă</a:t>
            </a:r>
            <a:r>
              <a:rPr lang="en-US" dirty="0"/>
              <a:t> di</a:t>
            </a:r>
            <a:r>
              <a:rPr lang="ro-RO" dirty="0"/>
              <a:t>f</a:t>
            </a:r>
            <a:r>
              <a:rPr lang="en-US" dirty="0" err="1"/>
              <a:t>teric</a:t>
            </a:r>
            <a:r>
              <a:rPr lang="ro-RO" dirty="0"/>
              <a:t>ă</a:t>
            </a:r>
            <a:endParaRPr lang="en-US" dirty="0"/>
          </a:p>
          <a:p>
            <a:r>
              <a:rPr lang="en-US" dirty="0"/>
              <a:t>1935 - "Bacillus </a:t>
            </a:r>
            <a:r>
              <a:rPr lang="en-US" dirty="0" err="1"/>
              <a:t>difficile</a:t>
            </a:r>
            <a:r>
              <a:rPr lang="en-US" dirty="0"/>
              <a:t>" </a:t>
            </a:r>
            <a:r>
              <a:rPr lang="ro-RO" dirty="0"/>
              <a:t>a fost </a:t>
            </a:r>
            <a:r>
              <a:rPr lang="en-US" dirty="0" err="1"/>
              <a:t>izolat</a:t>
            </a:r>
            <a:r>
              <a:rPr lang="en-US" dirty="0"/>
              <a:t>.</a:t>
            </a:r>
          </a:p>
          <a:p>
            <a:r>
              <a:rPr lang="en-US" dirty="0"/>
              <a:t>1970 – </a:t>
            </a:r>
            <a:r>
              <a:rPr lang="ro-RO" dirty="0"/>
              <a:t>a fost descrisă </a:t>
            </a:r>
            <a:r>
              <a:rPr lang="en-US" dirty="0" err="1"/>
              <a:t>colita</a:t>
            </a:r>
            <a:r>
              <a:rPr lang="en-US" dirty="0"/>
              <a:t> </a:t>
            </a:r>
            <a:r>
              <a:rPr lang="ro-RO" dirty="0"/>
              <a:t>asociată tratamentului</a:t>
            </a:r>
            <a:endParaRPr lang="en-US" dirty="0"/>
          </a:p>
          <a:p>
            <a:r>
              <a:rPr lang="en-US" dirty="0"/>
              <a:t>1978 -  </a:t>
            </a:r>
            <a:r>
              <a:rPr lang="ro-RO" dirty="0"/>
              <a:t>a fost identificată toxina </a:t>
            </a:r>
            <a:r>
              <a:rPr lang="en-US" dirty="0"/>
              <a:t>C. </a:t>
            </a:r>
            <a:r>
              <a:rPr lang="en-US" dirty="0" err="1"/>
              <a:t>difficile</a:t>
            </a:r>
            <a:r>
              <a:rPr lang="en-US" dirty="0"/>
              <a:t> la om</a:t>
            </a:r>
          </a:p>
          <a:p>
            <a:r>
              <a:rPr lang="en-US" dirty="0"/>
              <a:t>1,979 – </a:t>
            </a:r>
            <a:r>
              <a:rPr lang="ro-RO" dirty="0"/>
              <a:t>s-a introdus </a:t>
            </a:r>
            <a:r>
              <a:rPr lang="en-US" dirty="0" err="1"/>
              <a:t>terapi</a:t>
            </a:r>
            <a:r>
              <a:rPr lang="ro-RO" dirty="0"/>
              <a:t>a</a:t>
            </a:r>
            <a:r>
              <a:rPr lang="en-US" dirty="0"/>
              <a:t> cu </a:t>
            </a:r>
            <a:r>
              <a:rPr lang="en-US" dirty="0" err="1"/>
              <a:t>vancomicină</a:t>
            </a:r>
            <a:r>
              <a:rPr lang="en-US" dirty="0"/>
              <a:t> </a:t>
            </a:r>
            <a:r>
              <a:rPr lang="en-US" dirty="0" err="1"/>
              <a:t>sau</a:t>
            </a:r>
            <a:r>
              <a:rPr lang="en-US" dirty="0"/>
              <a:t> </a:t>
            </a:r>
            <a:r>
              <a:rPr lang="en-US" dirty="0" err="1"/>
              <a:t>metronidazol</a:t>
            </a:r>
            <a:endParaRPr lang="en-US" dirty="0"/>
          </a:p>
          <a:p>
            <a:r>
              <a:rPr lang="en-US" dirty="0"/>
              <a:t>2000 – </a:t>
            </a:r>
            <a:r>
              <a:rPr lang="ro-RO" dirty="0"/>
              <a:t>se raportează </a:t>
            </a:r>
            <a:r>
              <a:rPr lang="en-US" dirty="0"/>
              <a:t>o </a:t>
            </a:r>
            <a:r>
              <a:rPr lang="en-US" dirty="0" err="1"/>
              <a:t>incidență</a:t>
            </a:r>
            <a:r>
              <a:rPr lang="en-US" dirty="0"/>
              <a:t> </a:t>
            </a:r>
            <a:r>
              <a:rPr lang="en-US" dirty="0" err="1"/>
              <a:t>crescută</a:t>
            </a:r>
            <a:r>
              <a:rPr lang="en-US" dirty="0"/>
              <a:t> </a:t>
            </a:r>
            <a:r>
              <a:rPr lang="en-US" dirty="0" err="1"/>
              <a:t>și</a:t>
            </a:r>
            <a:r>
              <a:rPr lang="en-US" dirty="0"/>
              <a:t> </a:t>
            </a:r>
            <a:r>
              <a:rPr lang="en-US" dirty="0" err="1"/>
              <a:t>virulență</a:t>
            </a:r>
            <a:r>
              <a:rPr lang="ro-RO" dirty="0"/>
              <a:t> a infecțiilor cu CDF</a:t>
            </a:r>
            <a:endParaRPr lang="en-US" dirty="0"/>
          </a:p>
          <a:p>
            <a:endParaRPr lang="en-US" dirty="0"/>
          </a:p>
          <a:p>
            <a:endParaRPr lang="en-US" dirty="0"/>
          </a:p>
        </p:txBody>
      </p:sp>
    </p:spTree>
    <p:extLst>
      <p:ext uri="{BB962C8B-B14F-4D97-AF65-F5344CB8AC3E}">
        <p14:creationId xmlns:p14="http://schemas.microsoft.com/office/powerpoint/2010/main" val="18599422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t>Introducere</a:t>
            </a:r>
            <a:endParaRPr lang="en-US" dirty="0"/>
          </a:p>
        </p:txBody>
      </p:sp>
      <p:sp>
        <p:nvSpPr>
          <p:cNvPr id="6147" name="Rectangle 3"/>
          <p:cNvSpPr>
            <a:spLocks noGrp="1" noChangeArrowheads="1"/>
          </p:cNvSpPr>
          <p:nvPr>
            <p:ph type="body" idx="1"/>
          </p:nvPr>
        </p:nvSpPr>
        <p:spPr/>
        <p:txBody>
          <a:bodyPr>
            <a:normAutofit fontScale="92500" lnSpcReduction="10000"/>
          </a:bodyPr>
          <a:lstStyle/>
          <a:p>
            <a:r>
              <a:rPr lang="en-US" dirty="0"/>
              <a:t>Clostridium </a:t>
            </a:r>
            <a:r>
              <a:rPr lang="en-US" dirty="0" err="1"/>
              <a:t>difficile</a:t>
            </a:r>
            <a:r>
              <a:rPr lang="en-US" dirty="0"/>
              <a:t> </a:t>
            </a:r>
            <a:r>
              <a:rPr lang="en-US" dirty="0" err="1"/>
              <a:t>este</a:t>
            </a:r>
            <a:r>
              <a:rPr lang="en-US" dirty="0"/>
              <a:t> un </a:t>
            </a:r>
            <a:r>
              <a:rPr lang="ro-RO" dirty="0"/>
              <a:t>bacil </a:t>
            </a:r>
            <a:r>
              <a:rPr lang="en-US" dirty="0" err="1"/>
              <a:t>anaerob</a:t>
            </a:r>
            <a:r>
              <a:rPr lang="en-US" dirty="0"/>
              <a:t> Gram-</a:t>
            </a:r>
            <a:r>
              <a:rPr lang="en-US" dirty="0" err="1"/>
              <a:t>pozitiv</a:t>
            </a:r>
            <a:r>
              <a:rPr lang="ro-RO" dirty="0"/>
              <a:t> sporulat</a:t>
            </a:r>
            <a:r>
              <a:rPr lang="en-US" dirty="0"/>
              <a:t>.</a:t>
            </a:r>
          </a:p>
          <a:p>
            <a:endParaRPr lang="en-US" dirty="0"/>
          </a:p>
          <a:p>
            <a:r>
              <a:rPr lang="ro-RO" dirty="0"/>
              <a:t>Reprezintă cea </a:t>
            </a:r>
            <a:r>
              <a:rPr lang="en-US" dirty="0" err="1"/>
              <a:t>mai</a:t>
            </a:r>
            <a:r>
              <a:rPr lang="en-US" dirty="0"/>
              <a:t> </a:t>
            </a:r>
            <a:r>
              <a:rPr lang="en-US" dirty="0" err="1"/>
              <a:t>frecvent</a:t>
            </a:r>
            <a:r>
              <a:rPr lang="ro-RO" dirty="0"/>
              <a:t>ă</a:t>
            </a:r>
            <a:r>
              <a:rPr lang="en-US" dirty="0"/>
              <a:t> </a:t>
            </a:r>
            <a:r>
              <a:rPr lang="en-US" dirty="0" err="1"/>
              <a:t>cauz</a:t>
            </a:r>
            <a:r>
              <a:rPr lang="ro-RO" dirty="0"/>
              <a:t>ă</a:t>
            </a:r>
            <a:r>
              <a:rPr lang="en-US" dirty="0"/>
              <a:t> de </a:t>
            </a:r>
            <a:r>
              <a:rPr lang="en-US" dirty="0" err="1"/>
              <a:t>diaree</a:t>
            </a:r>
            <a:r>
              <a:rPr lang="en-US" dirty="0"/>
              <a:t> no</a:t>
            </a:r>
            <a:r>
              <a:rPr lang="ro-RO" dirty="0"/>
              <a:t>z</a:t>
            </a:r>
            <a:r>
              <a:rPr lang="en-US" dirty="0" err="1"/>
              <a:t>ocomial</a:t>
            </a:r>
            <a:r>
              <a:rPr lang="ro-RO" dirty="0"/>
              <a:t>ă (3 milioane cazuri/an în SUA)</a:t>
            </a:r>
            <a:r>
              <a:rPr lang="en-US" dirty="0"/>
              <a:t>.</a:t>
            </a:r>
          </a:p>
          <a:p>
            <a:endParaRPr lang="en-US" dirty="0"/>
          </a:p>
          <a:p>
            <a:r>
              <a:rPr lang="en-US" dirty="0" err="1"/>
              <a:t>Gravitatea</a:t>
            </a:r>
            <a:r>
              <a:rPr lang="en-US" dirty="0"/>
              <a:t> </a:t>
            </a:r>
            <a:r>
              <a:rPr lang="en-US" dirty="0" err="1"/>
              <a:t>și</a:t>
            </a:r>
            <a:r>
              <a:rPr lang="en-US" dirty="0"/>
              <a:t> </a:t>
            </a:r>
            <a:r>
              <a:rPr lang="en-US" dirty="0" err="1"/>
              <a:t>frecvența</a:t>
            </a:r>
            <a:r>
              <a:rPr lang="en-US" dirty="0"/>
              <a:t> </a:t>
            </a:r>
            <a:r>
              <a:rPr lang="ro-RO" dirty="0" err="1"/>
              <a:t>diarrei</a:t>
            </a:r>
            <a:r>
              <a:rPr lang="ro-RO" dirty="0"/>
              <a:t> asociate </a:t>
            </a:r>
            <a:r>
              <a:rPr lang="en-US" dirty="0"/>
              <a:t>C. </a:t>
            </a:r>
            <a:r>
              <a:rPr lang="en-US" dirty="0" err="1"/>
              <a:t>difficile</a:t>
            </a:r>
            <a:r>
              <a:rPr lang="en-US" dirty="0"/>
              <a:t> (CDAD) </a:t>
            </a:r>
            <a:r>
              <a:rPr lang="ro-RO" dirty="0"/>
              <a:t>este </a:t>
            </a:r>
            <a:r>
              <a:rPr lang="en-US" dirty="0" err="1"/>
              <a:t>în</a:t>
            </a:r>
            <a:r>
              <a:rPr lang="en-US" dirty="0"/>
              <a:t> </a:t>
            </a:r>
            <a:r>
              <a:rPr lang="en-US" dirty="0" err="1"/>
              <a:t>creștere</a:t>
            </a:r>
            <a:r>
              <a:rPr lang="en-US" dirty="0"/>
              <a:t>.</a:t>
            </a:r>
          </a:p>
          <a:p>
            <a:endParaRPr lang="en-US" dirty="0"/>
          </a:p>
          <a:p>
            <a:r>
              <a:rPr lang="ro-RO" dirty="0"/>
              <a:t>Au fost identificate o n</a:t>
            </a:r>
            <a:r>
              <a:rPr lang="en-US" dirty="0" err="1"/>
              <a:t>ou</a:t>
            </a:r>
            <a:r>
              <a:rPr lang="ro-RO" dirty="0"/>
              <a:t>ă</a:t>
            </a:r>
            <a:r>
              <a:rPr lang="en-US" dirty="0"/>
              <a:t> </a:t>
            </a:r>
            <a:r>
              <a:rPr lang="en-US" dirty="0" err="1"/>
              <a:t>tulpin</a:t>
            </a:r>
            <a:r>
              <a:rPr lang="ro-RO" dirty="0"/>
              <a:t>ă</a:t>
            </a:r>
            <a:r>
              <a:rPr lang="en-US" dirty="0"/>
              <a:t> de </a:t>
            </a:r>
            <a:r>
              <a:rPr lang="en-US" dirty="0" err="1"/>
              <a:t>C.difficile</a:t>
            </a:r>
            <a:r>
              <a:rPr lang="en-US" dirty="0"/>
              <a:t> cu </a:t>
            </a:r>
            <a:r>
              <a:rPr lang="en-US" dirty="0" err="1"/>
              <a:t>rezistență</a:t>
            </a:r>
            <a:r>
              <a:rPr lang="en-US" dirty="0"/>
              <a:t> </a:t>
            </a:r>
            <a:r>
              <a:rPr lang="en-US" dirty="0" err="1"/>
              <a:t>și</a:t>
            </a:r>
            <a:r>
              <a:rPr lang="en-US" dirty="0"/>
              <a:t> </a:t>
            </a:r>
            <a:r>
              <a:rPr lang="en-US" dirty="0" err="1"/>
              <a:t>virulen</a:t>
            </a:r>
            <a:r>
              <a:rPr lang="ro-RO" dirty="0" err="1"/>
              <a:t>ță</a:t>
            </a:r>
            <a:r>
              <a:rPr lang="ro-RO" dirty="0"/>
              <a:t> sporite – </a:t>
            </a:r>
            <a:r>
              <a:rPr lang="ro-RO" b="1" dirty="0"/>
              <a:t>NAP-1</a:t>
            </a:r>
            <a:endParaRPr lang="en-US" b="1" dirty="0"/>
          </a:p>
          <a:p>
            <a:endParaRPr lang="en-US" dirty="0"/>
          </a:p>
        </p:txBody>
      </p:sp>
    </p:spTree>
    <p:extLst>
      <p:ext uri="{BB962C8B-B14F-4D97-AF65-F5344CB8AC3E}">
        <p14:creationId xmlns:p14="http://schemas.microsoft.com/office/powerpoint/2010/main" val="30475025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331787"/>
          </a:xfrm>
        </p:spPr>
        <p:txBody>
          <a:bodyPr>
            <a:noAutofit/>
          </a:bodyPr>
          <a:lstStyle/>
          <a:p>
            <a:pPr algn="ctr"/>
            <a:r>
              <a:rPr lang="ro-RO" sz="3200" b="1" dirty="0">
                <a:solidFill>
                  <a:schemeClr val="tx1"/>
                </a:solidFill>
                <a:effectLst/>
              </a:rPr>
              <a:t>Genul </a:t>
            </a:r>
            <a:r>
              <a:rPr lang="ro-RO" sz="3200" b="1" dirty="0" err="1">
                <a:solidFill>
                  <a:schemeClr val="tx1"/>
                </a:solidFill>
                <a:effectLst/>
              </a:rPr>
              <a:t>Peptostreptococcus</a:t>
            </a:r>
            <a:endParaRPr lang="en-US" sz="3200" dirty="0">
              <a:solidFill>
                <a:schemeClr val="tx1"/>
              </a:solidFill>
            </a:endParaRPr>
          </a:p>
        </p:txBody>
      </p:sp>
      <p:sp>
        <p:nvSpPr>
          <p:cNvPr id="3" name="Content Placeholder 2"/>
          <p:cNvSpPr>
            <a:spLocks noGrp="1"/>
          </p:cNvSpPr>
          <p:nvPr>
            <p:ph idx="1"/>
          </p:nvPr>
        </p:nvSpPr>
        <p:spPr>
          <a:xfrm>
            <a:off x="152400" y="764704"/>
            <a:ext cx="8915400" cy="5636096"/>
          </a:xfrm>
        </p:spPr>
        <p:txBody>
          <a:bodyPr/>
          <a:lstStyle/>
          <a:p>
            <a:r>
              <a:rPr lang="ro-RO" sz="2000" b="1" i="1" dirty="0">
                <a:solidFill>
                  <a:srgbClr val="FF0000"/>
                </a:solidFill>
                <a:effectLst/>
              </a:rPr>
              <a:t>6. Imunitatea</a:t>
            </a:r>
            <a:endParaRPr lang="en-US" sz="2000" dirty="0">
              <a:solidFill>
                <a:srgbClr val="FF0000"/>
              </a:solidFill>
              <a:effectLst/>
            </a:endParaRPr>
          </a:p>
          <a:p>
            <a:pPr marL="0" indent="0">
              <a:buNone/>
            </a:pPr>
            <a:r>
              <a:rPr lang="ro-RO" sz="2000" dirty="0">
                <a:effectLst/>
              </a:rPr>
              <a:t>Determină un răspuns imun </a:t>
            </a:r>
            <a:r>
              <a:rPr lang="ro-RO" sz="2000" i="1" dirty="0">
                <a:effectLst/>
              </a:rPr>
              <a:t>umoral</a:t>
            </a:r>
            <a:r>
              <a:rPr lang="ro-RO" sz="2000" dirty="0">
                <a:effectLst/>
              </a:rPr>
              <a:t> intens, sistemic şi local.</a:t>
            </a:r>
            <a:endParaRPr lang="en-US" sz="2000" dirty="0">
              <a:effectLst/>
            </a:endParaRPr>
          </a:p>
          <a:p>
            <a:r>
              <a:rPr lang="ro-RO" sz="2000" b="1" i="1" dirty="0">
                <a:solidFill>
                  <a:srgbClr val="FF0000"/>
                </a:solidFill>
                <a:effectLst/>
              </a:rPr>
              <a:t>7. Tratament </a:t>
            </a:r>
            <a:endParaRPr lang="en-US" sz="2000" dirty="0">
              <a:solidFill>
                <a:srgbClr val="FF0000"/>
              </a:solidFill>
              <a:effectLst/>
            </a:endParaRPr>
          </a:p>
          <a:p>
            <a:pPr marL="0" indent="0">
              <a:buNone/>
            </a:pPr>
            <a:r>
              <a:rPr lang="ro-RO" sz="2000" dirty="0" err="1">
                <a:effectLst/>
              </a:rPr>
              <a:t>Peptostreptococii</a:t>
            </a:r>
            <a:r>
              <a:rPr lang="ro-RO" sz="2000" dirty="0">
                <a:effectLst/>
              </a:rPr>
              <a:t> sunt sensibili la penicilină, cloramfenicol, </a:t>
            </a:r>
            <a:r>
              <a:rPr lang="ro-RO" sz="2000" dirty="0" err="1">
                <a:effectLst/>
              </a:rPr>
              <a:t>clindamicină</a:t>
            </a:r>
            <a:r>
              <a:rPr lang="ro-RO" sz="2000" dirty="0">
                <a:effectLst/>
              </a:rPr>
              <a:t>, </a:t>
            </a:r>
            <a:r>
              <a:rPr lang="ro-RO" sz="2000" dirty="0" err="1">
                <a:effectLst/>
              </a:rPr>
              <a:t>metronidazol</a:t>
            </a:r>
            <a:r>
              <a:rPr lang="ro-RO" sz="2000" dirty="0">
                <a:effectLst/>
              </a:rPr>
              <a:t>. Se administrează combinaţii de chimioterapice cu efect bactericid şi bacteriostatic alături de tratamentele de specialitate (efectuate de medicul dentist).</a:t>
            </a:r>
            <a:endParaRPr lang="en-US" sz="2000" dirty="0">
              <a:effectLst/>
            </a:endParaRPr>
          </a:p>
          <a:p>
            <a:r>
              <a:rPr lang="ro-RO" sz="2000" b="1" i="1" dirty="0">
                <a:solidFill>
                  <a:srgbClr val="FF0000"/>
                </a:solidFill>
                <a:effectLst/>
              </a:rPr>
              <a:t>8. Epidemiologie. Profilaxie</a:t>
            </a:r>
            <a:endParaRPr lang="en-US" sz="2000" dirty="0">
              <a:solidFill>
                <a:srgbClr val="FF0000"/>
              </a:solidFill>
              <a:effectLst/>
            </a:endParaRPr>
          </a:p>
          <a:p>
            <a:pPr marL="0" indent="0">
              <a:buNone/>
            </a:pPr>
            <a:r>
              <a:rPr lang="ro-RO" sz="2000" dirty="0">
                <a:effectLst/>
              </a:rPr>
              <a:t>    Infecţiile cu </a:t>
            </a:r>
            <a:r>
              <a:rPr lang="ro-RO" sz="2000" dirty="0" err="1">
                <a:effectLst/>
              </a:rPr>
              <a:t>peptostreptococi</a:t>
            </a:r>
            <a:r>
              <a:rPr lang="ro-RO" sz="2000" dirty="0">
                <a:effectLst/>
              </a:rPr>
              <a:t> sunt frecvent întâlnite la nivelul cavităţii orale alături de alte specii aerobe sau anaerobe.</a:t>
            </a:r>
            <a:endParaRPr lang="en-US" sz="2000" dirty="0">
              <a:effectLst/>
            </a:endParaRPr>
          </a:p>
          <a:p>
            <a:pPr marL="0" indent="0">
              <a:buNone/>
            </a:pPr>
            <a:r>
              <a:rPr lang="ro-RO" sz="2000" dirty="0">
                <a:effectLst/>
              </a:rPr>
              <a:t>    Profilaxia acestora fiind legată de măsuri de igienă locală precum şi de controalele periodice la cabinetul dentar pentru asanarea proceselor </a:t>
            </a:r>
            <a:r>
              <a:rPr lang="ro-RO" sz="2000" dirty="0" err="1">
                <a:effectLst/>
              </a:rPr>
              <a:t>carioase</a:t>
            </a:r>
            <a:r>
              <a:rPr lang="ro-RO" sz="2000" dirty="0">
                <a:effectLst/>
              </a:rPr>
              <a:t>. </a:t>
            </a:r>
            <a:endParaRPr lang="en-US" sz="2000" dirty="0">
              <a:effectLst/>
            </a:endParaRPr>
          </a:p>
          <a:p>
            <a:pPr marL="0" indent="0">
              <a:buNone/>
            </a:pPr>
            <a:r>
              <a:rPr lang="ro-RO" sz="2000" dirty="0">
                <a:effectLst/>
              </a:rPr>
              <a:t>    </a:t>
            </a:r>
            <a:endParaRPr lang="en-US" sz="2000" dirty="0"/>
          </a:p>
        </p:txBody>
      </p:sp>
      <p:pic>
        <p:nvPicPr>
          <p:cNvPr id="27650" name="Picture 2" descr="http://www.bacteriainphotos.com/light%20microscopy%20of%20bacteria/peptostreptococcus%20anaerobi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4911506"/>
            <a:ext cx="2411487" cy="1929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5131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srcRect/>
          <a:stretch>
            <a:fillRect/>
          </a:stretch>
        </p:blipFill>
        <p:spPr>
          <a:xfrm>
            <a:off x="340719" y="2894920"/>
            <a:ext cx="5076240" cy="3331283"/>
          </a:xfrm>
        </p:spPr>
      </p:pic>
      <p:sp>
        <p:nvSpPr>
          <p:cNvPr id="7" name="Title 6"/>
          <p:cNvSpPr>
            <a:spLocks noGrp="1"/>
          </p:cNvSpPr>
          <p:nvPr>
            <p:ph type="title"/>
          </p:nvPr>
        </p:nvSpPr>
        <p:spPr/>
        <p:txBody>
          <a:bodyPr/>
          <a:lstStyle/>
          <a:p>
            <a:r>
              <a:rPr lang="ro-RO" dirty="0"/>
              <a:t>Morfologie</a:t>
            </a:r>
            <a:endParaRPr lang="en-US" dirty="0"/>
          </a:p>
        </p:txBody>
      </p:sp>
      <p:pic>
        <p:nvPicPr>
          <p:cNvPr id="14" name="Picture 2"/>
          <p:cNvPicPr>
            <a:picLocks noGrp="1" noChangeAspect="1" noChangeArrowheads="1"/>
          </p:cNvPicPr>
          <p:nvPr>
            <p:ph sz="half" idx="1"/>
          </p:nvPr>
        </p:nvPicPr>
        <p:blipFill>
          <a:blip r:embed="rId3" cstate="print"/>
          <a:srcRect/>
          <a:stretch>
            <a:fillRect/>
          </a:stretch>
        </p:blipFill>
        <p:spPr bwMode="auto">
          <a:xfrm>
            <a:off x="5898239" y="2630362"/>
            <a:ext cx="3018016" cy="35958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ight Arrow 12"/>
          <p:cNvSpPr/>
          <p:nvPr/>
        </p:nvSpPr>
        <p:spPr>
          <a:xfrm rot="586508">
            <a:off x="3671669" y="4897798"/>
            <a:ext cx="4000600" cy="327681"/>
          </a:xfrm>
          <a:prstGeom prst="rightArrow">
            <a:avLst>
              <a:gd name="adj1" fmla="val 50000"/>
              <a:gd name="adj2" fmla="val 96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3"/>
          </a:p>
        </p:txBody>
      </p:sp>
    </p:spTree>
    <p:extLst>
      <p:ext uri="{BB962C8B-B14F-4D97-AF65-F5344CB8AC3E}">
        <p14:creationId xmlns:p14="http://schemas.microsoft.com/office/powerpoint/2010/main" val="36646030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Tratamentul cu antibiotice</a:t>
            </a:r>
            <a:endParaRPr lang="en-US" dirty="0"/>
          </a:p>
        </p:txBody>
      </p:sp>
      <p:sp>
        <p:nvSpPr>
          <p:cNvPr id="3" name="Content Placeholder 2"/>
          <p:cNvSpPr>
            <a:spLocks noGrp="1"/>
          </p:cNvSpPr>
          <p:nvPr>
            <p:ph idx="1"/>
          </p:nvPr>
        </p:nvSpPr>
        <p:spPr>
          <a:xfrm>
            <a:off x="45865" y="2489299"/>
            <a:ext cx="7982297" cy="4238741"/>
          </a:xfrm>
        </p:spPr>
        <p:txBody>
          <a:bodyPr>
            <a:normAutofit fontScale="85000" lnSpcReduction="20000"/>
          </a:bodyPr>
          <a:lstStyle/>
          <a:p>
            <a:r>
              <a:rPr lang="en-IN" dirty="0" err="1"/>
              <a:t>Aproape</a:t>
            </a:r>
            <a:r>
              <a:rPr lang="en-IN" dirty="0"/>
              <a:t> </a:t>
            </a:r>
            <a:r>
              <a:rPr lang="en-IN" dirty="0" err="1"/>
              <a:t>toate</a:t>
            </a:r>
            <a:r>
              <a:rPr lang="en-IN" dirty="0"/>
              <a:t> </a:t>
            </a:r>
            <a:r>
              <a:rPr lang="en-IN" dirty="0" err="1"/>
              <a:t>antibioticele</a:t>
            </a:r>
            <a:r>
              <a:rPr lang="en-IN" dirty="0"/>
              <a:t> pot </a:t>
            </a:r>
            <a:r>
              <a:rPr lang="en-IN" dirty="0" err="1"/>
              <a:t>cauza</a:t>
            </a:r>
            <a:r>
              <a:rPr lang="en-IN" dirty="0"/>
              <a:t> </a:t>
            </a:r>
            <a:r>
              <a:rPr lang="ro-RO" u="sng" dirty="0"/>
              <a:t>diaree</a:t>
            </a:r>
            <a:r>
              <a:rPr lang="ro-RO" dirty="0"/>
              <a:t> </a:t>
            </a:r>
            <a:r>
              <a:rPr lang="en-IN" dirty="0" err="1"/>
              <a:t>asociat</a:t>
            </a:r>
            <a:r>
              <a:rPr lang="ro-RO" dirty="0"/>
              <a:t>ă</a:t>
            </a:r>
            <a:r>
              <a:rPr lang="en-IN" dirty="0"/>
              <a:t>, </a:t>
            </a:r>
            <a:r>
              <a:rPr lang="en-IN" u="sng" dirty="0" err="1"/>
              <a:t>colită</a:t>
            </a:r>
            <a:r>
              <a:rPr lang="en-IN" u="sng" dirty="0"/>
              <a:t> </a:t>
            </a:r>
            <a:r>
              <a:rPr lang="en-IN" dirty="0" err="1">
                <a:solidFill>
                  <a:schemeClr val="tx1"/>
                </a:solidFill>
              </a:rPr>
              <a:t>sau</a:t>
            </a:r>
            <a:r>
              <a:rPr lang="en-IN" dirty="0">
                <a:solidFill>
                  <a:schemeClr val="tx1"/>
                </a:solidFill>
              </a:rPr>
              <a:t> </a:t>
            </a:r>
            <a:r>
              <a:rPr lang="en-IN" sz="1633" u="sng" dirty="0" err="1"/>
              <a:t>colită</a:t>
            </a:r>
            <a:r>
              <a:rPr lang="en-IN" sz="1633" u="sng" dirty="0"/>
              <a:t> </a:t>
            </a:r>
            <a:r>
              <a:rPr lang="en-IN" sz="1633" u="sng" dirty="0" err="1"/>
              <a:t>pseudomembran</a:t>
            </a:r>
            <a:r>
              <a:rPr lang="ro-RO" sz="1633" u="sng" dirty="0" err="1"/>
              <a:t>oasă</a:t>
            </a:r>
            <a:r>
              <a:rPr lang="en-IN" dirty="0"/>
              <a:t>. </a:t>
            </a:r>
            <a:r>
              <a:rPr lang="en-IN" dirty="0" err="1"/>
              <a:t>Antibioticele</a:t>
            </a:r>
            <a:r>
              <a:rPr lang="en-IN" dirty="0"/>
              <a:t> </a:t>
            </a:r>
            <a:r>
              <a:rPr lang="en-IN" dirty="0" err="1"/>
              <a:t>cel</a:t>
            </a:r>
            <a:r>
              <a:rPr lang="en-IN" dirty="0"/>
              <a:t> </a:t>
            </a:r>
            <a:r>
              <a:rPr lang="en-IN" dirty="0" err="1"/>
              <a:t>mai</a:t>
            </a:r>
            <a:r>
              <a:rPr lang="en-IN" dirty="0"/>
              <a:t> </a:t>
            </a:r>
            <a:r>
              <a:rPr lang="en-IN" dirty="0" err="1"/>
              <a:t>frecvent</a:t>
            </a:r>
            <a:r>
              <a:rPr lang="en-IN" dirty="0"/>
              <a:t> </a:t>
            </a:r>
            <a:r>
              <a:rPr lang="ro-RO" dirty="0"/>
              <a:t>implicate sunt:</a:t>
            </a:r>
          </a:p>
          <a:p>
            <a:r>
              <a:rPr lang="en-US" b="1" dirty="0" err="1"/>
              <a:t>Cefalosporinele</a:t>
            </a:r>
            <a:r>
              <a:rPr lang="en-US" dirty="0"/>
              <a:t>, </a:t>
            </a:r>
            <a:r>
              <a:rPr lang="en-US" dirty="0" err="1"/>
              <a:t>precum</a:t>
            </a:r>
            <a:r>
              <a:rPr lang="en-US" dirty="0"/>
              <a:t> </a:t>
            </a:r>
            <a:r>
              <a:rPr lang="en-US" dirty="0" err="1"/>
              <a:t>cefixim</a:t>
            </a:r>
            <a:r>
              <a:rPr lang="en-US" dirty="0"/>
              <a:t> (</a:t>
            </a:r>
            <a:r>
              <a:rPr lang="en-US" dirty="0" err="1"/>
              <a:t>Suprax</a:t>
            </a:r>
            <a:r>
              <a:rPr lang="en-US" dirty="0"/>
              <a:t>) </a:t>
            </a:r>
            <a:r>
              <a:rPr lang="en-US" dirty="0" err="1"/>
              <a:t>și</a:t>
            </a:r>
            <a:r>
              <a:rPr lang="en-US" dirty="0"/>
              <a:t> </a:t>
            </a:r>
            <a:r>
              <a:rPr lang="en-US" dirty="0" err="1"/>
              <a:t>cefpodoxim</a:t>
            </a:r>
            <a:r>
              <a:rPr lang="en-US" dirty="0"/>
              <a:t> (</a:t>
            </a:r>
            <a:r>
              <a:rPr lang="en-US" dirty="0" err="1"/>
              <a:t>Vantin</a:t>
            </a:r>
            <a:r>
              <a:rPr lang="en-US" dirty="0"/>
              <a:t>)</a:t>
            </a:r>
          </a:p>
          <a:p>
            <a:r>
              <a:rPr lang="en-US" b="1" dirty="0" err="1"/>
              <a:t>Clindam</a:t>
            </a:r>
            <a:r>
              <a:rPr lang="ro-RO" b="1" dirty="0"/>
              <a:t>i</a:t>
            </a:r>
            <a:r>
              <a:rPr lang="en-US" b="1" dirty="0" err="1"/>
              <a:t>cin</a:t>
            </a:r>
            <a:r>
              <a:rPr lang="ro-RO" b="1" dirty="0"/>
              <a:t>a</a:t>
            </a:r>
            <a:r>
              <a:rPr lang="en-US" dirty="0"/>
              <a:t> (</a:t>
            </a:r>
            <a:r>
              <a:rPr lang="en-US" dirty="0" err="1"/>
              <a:t>Cleocin</a:t>
            </a:r>
            <a:r>
              <a:rPr lang="en-US" dirty="0"/>
              <a:t>)</a:t>
            </a:r>
          </a:p>
          <a:p>
            <a:r>
              <a:rPr lang="en-US" b="1" dirty="0" err="1"/>
              <a:t>Eritromicina</a:t>
            </a:r>
            <a:r>
              <a:rPr lang="en-US" dirty="0"/>
              <a:t> (</a:t>
            </a:r>
            <a:r>
              <a:rPr lang="en-US" dirty="0" err="1"/>
              <a:t>Erythrocin</a:t>
            </a:r>
            <a:r>
              <a:rPr lang="en-US" dirty="0"/>
              <a:t>, E.E.S., </a:t>
            </a:r>
            <a:r>
              <a:rPr lang="en-US" dirty="0" err="1"/>
              <a:t>altele</a:t>
            </a:r>
            <a:r>
              <a:rPr lang="en-US" dirty="0"/>
              <a:t>)</a:t>
            </a:r>
          </a:p>
          <a:p>
            <a:r>
              <a:rPr lang="en-US" b="1" dirty="0" err="1"/>
              <a:t>Peniciline</a:t>
            </a:r>
            <a:r>
              <a:rPr lang="en-US" dirty="0"/>
              <a:t>, cum </a:t>
            </a:r>
            <a:r>
              <a:rPr lang="en-US" dirty="0" err="1"/>
              <a:t>ar</a:t>
            </a:r>
            <a:r>
              <a:rPr lang="en-US" dirty="0"/>
              <a:t> fi </a:t>
            </a:r>
            <a:r>
              <a:rPr lang="en-US" u="sng" dirty="0" err="1"/>
              <a:t>amoxicilin</a:t>
            </a:r>
            <a:r>
              <a:rPr lang="ro-RO" u="sng" dirty="0"/>
              <a:t>ă</a:t>
            </a:r>
            <a:r>
              <a:rPr lang="en-US" u="sng" dirty="0"/>
              <a:t> </a:t>
            </a:r>
            <a:r>
              <a:rPr lang="en-US" dirty="0"/>
              <a:t>(</a:t>
            </a:r>
            <a:r>
              <a:rPr lang="en-US" dirty="0" err="1"/>
              <a:t>Larotid</a:t>
            </a:r>
            <a:r>
              <a:rPr lang="en-US" dirty="0"/>
              <a:t>, </a:t>
            </a:r>
            <a:r>
              <a:rPr lang="en-US" dirty="0" err="1"/>
              <a:t>Moxatag</a:t>
            </a:r>
            <a:r>
              <a:rPr lang="en-US" dirty="0"/>
              <a:t>, </a:t>
            </a:r>
            <a:r>
              <a:rPr lang="en-US" dirty="0" err="1"/>
              <a:t>altele</a:t>
            </a:r>
            <a:r>
              <a:rPr lang="en-US" dirty="0"/>
              <a:t>) </a:t>
            </a:r>
            <a:r>
              <a:rPr lang="en-US" dirty="0" err="1"/>
              <a:t>și</a:t>
            </a:r>
            <a:r>
              <a:rPr lang="en-US" dirty="0"/>
              <a:t> </a:t>
            </a:r>
            <a:r>
              <a:rPr lang="en-US" u="sng" dirty="0" err="1"/>
              <a:t>ampicilin</a:t>
            </a:r>
            <a:r>
              <a:rPr lang="ro-RO" u="sng" dirty="0"/>
              <a:t>ă</a:t>
            </a:r>
            <a:endParaRPr lang="en-US" u="sng" dirty="0"/>
          </a:p>
          <a:p>
            <a:r>
              <a:rPr lang="en-US" b="1" dirty="0" err="1"/>
              <a:t>Chinolone</a:t>
            </a:r>
            <a:r>
              <a:rPr lang="en-US" dirty="0"/>
              <a:t>, cum </a:t>
            </a:r>
            <a:r>
              <a:rPr lang="en-US" dirty="0" err="1"/>
              <a:t>ar</a:t>
            </a:r>
            <a:r>
              <a:rPr lang="en-US" dirty="0"/>
              <a:t> fi ciprofloxacin (</a:t>
            </a:r>
            <a:r>
              <a:rPr lang="en-US" dirty="0" err="1"/>
              <a:t>Cipro</a:t>
            </a:r>
            <a:r>
              <a:rPr lang="en-US" dirty="0"/>
              <a:t>) </a:t>
            </a:r>
            <a:r>
              <a:rPr lang="en-US" dirty="0" err="1"/>
              <a:t>și</a:t>
            </a:r>
            <a:r>
              <a:rPr lang="en-US" dirty="0"/>
              <a:t> </a:t>
            </a:r>
            <a:r>
              <a:rPr lang="en-US" u="sng" dirty="0"/>
              <a:t>levofloxacin</a:t>
            </a:r>
            <a:r>
              <a:rPr lang="en-US" dirty="0"/>
              <a:t> (</a:t>
            </a:r>
            <a:r>
              <a:rPr lang="en-US" dirty="0" err="1"/>
              <a:t>Levaquin</a:t>
            </a:r>
            <a:r>
              <a:rPr lang="en-US" dirty="0"/>
              <a:t>)</a:t>
            </a:r>
          </a:p>
          <a:p>
            <a:r>
              <a:rPr lang="en-US" b="1" dirty="0" err="1"/>
              <a:t>Tetracicline</a:t>
            </a:r>
            <a:r>
              <a:rPr lang="en-US" dirty="0"/>
              <a:t>, cum </a:t>
            </a:r>
            <a:r>
              <a:rPr lang="en-US" dirty="0" err="1"/>
              <a:t>ar</a:t>
            </a:r>
            <a:r>
              <a:rPr lang="en-US" dirty="0"/>
              <a:t> fi </a:t>
            </a:r>
            <a:r>
              <a:rPr lang="en-US" u="sng" dirty="0" err="1"/>
              <a:t>doxiciclin</a:t>
            </a:r>
            <a:r>
              <a:rPr lang="ro-RO" u="sng" dirty="0"/>
              <a:t>a</a:t>
            </a:r>
            <a:r>
              <a:rPr lang="en-US" dirty="0"/>
              <a:t> (</a:t>
            </a:r>
            <a:r>
              <a:rPr lang="en-US" dirty="0" err="1"/>
              <a:t>Vibramycin</a:t>
            </a:r>
            <a:r>
              <a:rPr lang="en-US" dirty="0"/>
              <a:t>, </a:t>
            </a:r>
            <a:r>
              <a:rPr lang="en-US" dirty="0" err="1"/>
              <a:t>Periostat</a:t>
            </a:r>
            <a:r>
              <a:rPr lang="en-US" dirty="0"/>
              <a:t>, </a:t>
            </a:r>
            <a:r>
              <a:rPr lang="en-US" dirty="0" err="1"/>
              <a:t>altele</a:t>
            </a:r>
            <a:r>
              <a:rPr lang="en-US" dirty="0"/>
              <a:t>) </a:t>
            </a:r>
            <a:r>
              <a:rPr lang="en-US" dirty="0" err="1"/>
              <a:t>și</a:t>
            </a:r>
            <a:r>
              <a:rPr lang="en-US" dirty="0"/>
              <a:t> </a:t>
            </a:r>
            <a:r>
              <a:rPr lang="en-US" i="1" u="sng" dirty="0" err="1"/>
              <a:t>minociclina</a:t>
            </a:r>
            <a:r>
              <a:rPr lang="en-US" dirty="0"/>
              <a:t> (</a:t>
            </a:r>
            <a:r>
              <a:rPr lang="en-US" dirty="0" err="1"/>
              <a:t>Minocin</a:t>
            </a:r>
            <a:r>
              <a:rPr lang="en-US" dirty="0"/>
              <a:t>, </a:t>
            </a:r>
            <a:r>
              <a:rPr lang="en-US" dirty="0" err="1"/>
              <a:t>Solodyn</a:t>
            </a:r>
            <a:r>
              <a:rPr lang="en-US" dirty="0"/>
              <a:t>, </a:t>
            </a:r>
            <a:r>
              <a:rPr lang="en-US" dirty="0" err="1"/>
              <a:t>altele</a:t>
            </a:r>
            <a:r>
              <a:rPr lang="en-US" dirty="0"/>
              <a:t>)</a:t>
            </a:r>
          </a:p>
          <a:p>
            <a:endParaRPr lang="en-US" dirty="0"/>
          </a:p>
        </p:txBody>
      </p:sp>
    </p:spTree>
    <p:extLst>
      <p:ext uri="{BB962C8B-B14F-4D97-AF65-F5344CB8AC3E}">
        <p14:creationId xmlns:p14="http://schemas.microsoft.com/office/powerpoint/2010/main" val="19858533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Tratamentul cu antibiotice</a:t>
            </a:r>
            <a:endParaRPr lang="en-US" dirty="0"/>
          </a:p>
        </p:txBody>
      </p:sp>
      <p:graphicFrame>
        <p:nvGraphicFramePr>
          <p:cNvPr id="5" name="Group 64"/>
          <p:cNvGraphicFramePr>
            <a:graphicFrameLocks noGrp="1"/>
          </p:cNvGraphicFramePr>
          <p:nvPr>
            <p:ph idx="1"/>
          </p:nvPr>
        </p:nvGraphicFramePr>
        <p:xfrm>
          <a:off x="865971" y="2596769"/>
          <a:ext cx="7188480" cy="3862128"/>
        </p:xfrm>
        <a:graphic>
          <a:graphicData uri="http://schemas.openxmlformats.org/drawingml/2006/table">
            <a:tbl>
              <a:tblPr/>
              <a:tblGrid>
                <a:gridCol w="3870720">
                  <a:extLst>
                    <a:ext uri="{9D8B030D-6E8A-4147-A177-3AD203B41FA5}">
                      <a16:colId xmlns:a16="http://schemas.microsoft.com/office/drawing/2014/main" val="20000"/>
                    </a:ext>
                  </a:extLst>
                </a:gridCol>
                <a:gridCol w="3317760">
                  <a:extLst>
                    <a:ext uri="{9D8B030D-6E8A-4147-A177-3AD203B41FA5}">
                      <a16:colId xmlns:a16="http://schemas.microsoft.com/office/drawing/2014/main" val="20001"/>
                    </a:ext>
                  </a:extLst>
                </a:gridCol>
              </a:tblGrid>
              <a:tr h="4773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500" b="1" i="0" u="none" strike="noStrike" cap="none" normalizeH="0" baseline="0" dirty="0">
                          <a:ln>
                            <a:noFill/>
                          </a:ln>
                          <a:solidFill>
                            <a:schemeClr val="tx1"/>
                          </a:solidFill>
                          <a:effectLst/>
                          <a:latin typeface="Arial" charset="0"/>
                        </a:rPr>
                        <a:t>            Mai frecvente</a:t>
                      </a:r>
                    </a:p>
                  </a:txBody>
                  <a:tcPr marL="82944" marR="82944" marT="41472" marB="414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400" b="1" i="0" u="none" strike="noStrike" cap="none" normalizeH="0" baseline="0" dirty="0">
                          <a:ln>
                            <a:noFill/>
                          </a:ln>
                          <a:solidFill>
                            <a:schemeClr val="tx1"/>
                          </a:solidFill>
                          <a:effectLst/>
                          <a:latin typeface="Arial" charset="0"/>
                        </a:rPr>
                        <a:t>                 </a:t>
                      </a:r>
                      <a:r>
                        <a:rPr kumimoji="0" lang="en-US" sz="1500" b="1" i="0" u="none" strike="noStrike" cap="none" normalizeH="0" baseline="0" dirty="0">
                          <a:ln>
                            <a:noFill/>
                          </a:ln>
                          <a:solidFill>
                            <a:schemeClr val="tx1"/>
                          </a:solidFill>
                          <a:effectLst/>
                          <a:latin typeface="Arial" charset="0"/>
                        </a:rPr>
                        <a:t>Mai puțin frecvente</a:t>
                      </a:r>
                    </a:p>
                  </a:txBody>
                  <a:tcPr marL="82944" marR="82944" marT="41472" marB="414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8849">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Cefalosporine (3</a:t>
                      </a:r>
                      <a:r>
                        <a:rPr kumimoji="0" lang="en-US" sz="1600" b="0" i="0" u="none" strike="noStrike" cap="none" normalizeH="0" baseline="30000" dirty="0">
                          <a:ln>
                            <a:noFill/>
                          </a:ln>
                          <a:solidFill>
                            <a:schemeClr val="tx1"/>
                          </a:solidFill>
                          <a:effectLst/>
                          <a:latin typeface="Arial" charset="0"/>
                        </a:rPr>
                        <a:t>rd</a:t>
                      </a:r>
                      <a:r>
                        <a:rPr kumimoji="0" lang="en-US" sz="1600" b="0" i="0" u="none" strike="noStrike" cap="none" normalizeH="0" baseline="0" dirty="0">
                          <a:ln>
                            <a:noFill/>
                          </a:ln>
                          <a:solidFill>
                            <a:schemeClr val="tx1"/>
                          </a:solidFill>
                          <a:effectLst/>
                          <a:latin typeface="Arial" charset="0"/>
                        </a:rPr>
                        <a:t> și 4</a:t>
                      </a:r>
                      <a:r>
                        <a:rPr kumimoji="0" lang="en-US" sz="1600" b="0" i="0" u="none" strike="noStrike" cap="none" normalizeH="0" baseline="30000" dirty="0">
                          <a:ln>
                            <a:noFill/>
                          </a:ln>
                          <a:solidFill>
                            <a:schemeClr val="tx1"/>
                          </a:solidFill>
                          <a:effectLst/>
                          <a:latin typeface="Arial" charset="0"/>
                        </a:rPr>
                        <a:t>lea</a:t>
                      </a:r>
                      <a:r>
                        <a:rPr kumimoji="0" lang="en-US" sz="1600" b="0" i="0" u="none" strike="noStrike" cap="none" normalizeH="0" baseline="0" dirty="0">
                          <a:ln>
                            <a:noFill/>
                          </a:ln>
                          <a:solidFill>
                            <a:schemeClr val="tx1"/>
                          </a:solidFill>
                          <a:effectLst/>
                          <a:latin typeface="Arial" charset="0"/>
                        </a:rPr>
                        <a:t> generaţie)</a:t>
                      </a:r>
                    </a:p>
                  </a:txBody>
                  <a:tcPr marL="82944" marR="82944" marT="41472" marB="414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Ticarcilina-clavulanat</a:t>
                      </a:r>
                    </a:p>
                  </a:txBody>
                  <a:tcPr marL="82944" marR="82944" marT="41472" marB="414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73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Ampicilină / amoxicilină</a:t>
                      </a:r>
                    </a:p>
                  </a:txBody>
                  <a:tcPr marL="82944" marR="82944" marT="41472" marB="414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Metronidazol</a:t>
                      </a:r>
                    </a:p>
                  </a:txBody>
                  <a:tcPr marL="82944" marR="82944" marT="41472" marB="414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73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Clindamycin</a:t>
                      </a:r>
                    </a:p>
                  </a:txBody>
                  <a:tcPr marL="82944" marR="82944" marT="41472" marB="414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Fluorochinolone</a:t>
                      </a:r>
                    </a:p>
                  </a:txBody>
                  <a:tcPr marL="82944" marR="82944" marT="41472" marB="414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73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Alte peniciline</a:t>
                      </a:r>
                    </a:p>
                  </a:txBody>
                  <a:tcPr marL="82944" marR="82944" marT="41472" marB="414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Rifampicina</a:t>
                      </a:r>
                    </a:p>
                  </a:txBody>
                  <a:tcPr marL="82944" marR="82944" marT="41472" marB="414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922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Macrolide</a:t>
                      </a:r>
                    </a:p>
                  </a:txBody>
                  <a:tcPr marL="82944" marR="82944" marT="41472" marB="414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5-Fluorouracil</a:t>
                      </a:r>
                    </a:p>
                  </a:txBody>
                  <a:tcPr marL="82944" marR="82944" marT="41472" marB="414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73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Tetraciclinele</a:t>
                      </a:r>
                    </a:p>
                  </a:txBody>
                  <a:tcPr marL="82944" marR="82944" marT="41472" marB="414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Metotrexatul</a:t>
                      </a:r>
                    </a:p>
                  </a:txBody>
                  <a:tcPr marL="82944" marR="82944" marT="41472" marB="414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73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Trimetoprim-Sulfametoxazol</a:t>
                      </a:r>
                    </a:p>
                  </a:txBody>
                  <a:tcPr marL="82944" marR="82944" marT="41472" marB="4147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US" sz="1600" b="0" i="0" u="none" strike="noStrike" cap="none" normalizeH="0" baseline="0" dirty="0">
                          <a:ln>
                            <a:noFill/>
                          </a:ln>
                          <a:solidFill>
                            <a:schemeClr val="tx1"/>
                          </a:solidFill>
                          <a:effectLst/>
                          <a:latin typeface="Arial" charset="0"/>
                        </a:rPr>
                        <a:t>Ciclofosfamida</a:t>
                      </a:r>
                    </a:p>
                  </a:txBody>
                  <a:tcPr marL="82944" marR="82944" marT="41472" marB="4147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204336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Epidemiologie</a:t>
            </a:r>
            <a:endParaRPr lang="en-US" dirty="0"/>
          </a:p>
        </p:txBody>
      </p:sp>
      <p:sp>
        <p:nvSpPr>
          <p:cNvPr id="3" name="Content Placeholder 2"/>
          <p:cNvSpPr>
            <a:spLocks noGrp="1"/>
          </p:cNvSpPr>
          <p:nvPr>
            <p:ph idx="1"/>
          </p:nvPr>
        </p:nvSpPr>
        <p:spPr/>
        <p:txBody>
          <a:bodyPr/>
          <a:lstStyle/>
          <a:p>
            <a:r>
              <a:rPr lang="en-IN" dirty="0"/>
              <a:t>C. </a:t>
            </a:r>
            <a:r>
              <a:rPr lang="en-IN" dirty="0" err="1"/>
              <a:t>difficile</a:t>
            </a:r>
            <a:r>
              <a:rPr lang="en-IN" dirty="0"/>
              <a:t> </a:t>
            </a:r>
            <a:r>
              <a:rPr lang="en-IN" dirty="0" err="1"/>
              <a:t>bacterii</a:t>
            </a:r>
            <a:r>
              <a:rPr lang="en-IN" dirty="0"/>
              <a:t> </a:t>
            </a:r>
            <a:r>
              <a:rPr lang="ro-RO" dirty="0"/>
              <a:t>se </a:t>
            </a:r>
            <a:r>
              <a:rPr lang="ro-RO" dirty="0" err="1"/>
              <a:t>gasesc</a:t>
            </a:r>
            <a:r>
              <a:rPr lang="ro-RO" dirty="0"/>
              <a:t> în mediu, </a:t>
            </a:r>
            <a:r>
              <a:rPr lang="en-IN" dirty="0"/>
              <a:t>sol, </a:t>
            </a:r>
            <a:r>
              <a:rPr lang="en-IN" dirty="0" err="1"/>
              <a:t>aer</a:t>
            </a:r>
            <a:r>
              <a:rPr lang="en-IN" dirty="0"/>
              <a:t>, </a:t>
            </a:r>
            <a:r>
              <a:rPr lang="en-IN" dirty="0" err="1"/>
              <a:t>apă</a:t>
            </a:r>
            <a:r>
              <a:rPr lang="en-IN" dirty="0"/>
              <a:t>, </a:t>
            </a:r>
            <a:r>
              <a:rPr lang="en-IN" dirty="0" err="1"/>
              <a:t>și</a:t>
            </a:r>
            <a:r>
              <a:rPr lang="en-IN" dirty="0"/>
              <a:t> </a:t>
            </a:r>
            <a:r>
              <a:rPr lang="ro-RO" dirty="0"/>
              <a:t>materii </a:t>
            </a:r>
            <a:r>
              <a:rPr lang="en-IN" dirty="0" err="1"/>
              <a:t>fecale</a:t>
            </a:r>
            <a:r>
              <a:rPr lang="en-IN" dirty="0"/>
              <a:t> </a:t>
            </a:r>
            <a:r>
              <a:rPr lang="en-IN" dirty="0" err="1"/>
              <a:t>umane</a:t>
            </a:r>
            <a:r>
              <a:rPr lang="en-IN" dirty="0"/>
              <a:t> </a:t>
            </a:r>
            <a:r>
              <a:rPr lang="en-IN" dirty="0" err="1"/>
              <a:t>și</a:t>
            </a:r>
            <a:r>
              <a:rPr lang="en-IN" dirty="0"/>
              <a:t> </a:t>
            </a:r>
            <a:r>
              <a:rPr lang="en-IN" dirty="0" err="1"/>
              <a:t>animale</a:t>
            </a:r>
            <a:r>
              <a:rPr lang="en-IN" dirty="0"/>
              <a:t>. Un </a:t>
            </a:r>
            <a:r>
              <a:rPr lang="en-IN" dirty="0" err="1"/>
              <a:t>număr</a:t>
            </a:r>
            <a:r>
              <a:rPr lang="en-IN" dirty="0"/>
              <a:t> </a:t>
            </a:r>
            <a:r>
              <a:rPr lang="en-IN" dirty="0" err="1"/>
              <a:t>mic</a:t>
            </a:r>
            <a:r>
              <a:rPr lang="en-IN" dirty="0"/>
              <a:t> de </a:t>
            </a:r>
            <a:r>
              <a:rPr lang="ro-RO" dirty="0"/>
              <a:t>persoane </a:t>
            </a:r>
            <a:r>
              <a:rPr lang="en-IN" dirty="0"/>
              <a:t>s</a:t>
            </a:r>
            <a:r>
              <a:rPr lang="ro-RO" dirty="0"/>
              <a:t>ă</a:t>
            </a:r>
            <a:r>
              <a:rPr lang="en-IN" dirty="0"/>
              <a:t>n</a:t>
            </a:r>
            <a:r>
              <a:rPr lang="ro-RO" dirty="0"/>
              <a:t>ă</a:t>
            </a:r>
            <a:r>
              <a:rPr lang="en-IN" dirty="0"/>
              <a:t>to</a:t>
            </a:r>
            <a:r>
              <a:rPr lang="ro-RO" dirty="0"/>
              <a:t>a</a:t>
            </a:r>
            <a:r>
              <a:rPr lang="en-IN" dirty="0"/>
              <a:t>s</a:t>
            </a:r>
            <a:r>
              <a:rPr lang="ro-RO" dirty="0"/>
              <a:t>e</a:t>
            </a:r>
            <a:r>
              <a:rPr lang="en-IN" dirty="0"/>
              <a:t> </a:t>
            </a:r>
            <a:r>
              <a:rPr lang="ro-RO" dirty="0"/>
              <a:t>sunt purtători de CDF în colon</a:t>
            </a:r>
            <a:r>
              <a:rPr lang="en-IN" dirty="0"/>
              <a:t>. C. </a:t>
            </a:r>
            <a:r>
              <a:rPr lang="en-IN" dirty="0" err="1"/>
              <a:t>difficile</a:t>
            </a:r>
            <a:r>
              <a:rPr lang="en-IN" dirty="0"/>
              <a:t> </a:t>
            </a:r>
            <a:r>
              <a:rPr lang="en-IN" dirty="0" err="1"/>
              <a:t>este</a:t>
            </a:r>
            <a:r>
              <a:rPr lang="en-IN" dirty="0"/>
              <a:t> </a:t>
            </a:r>
            <a:r>
              <a:rPr lang="ro-RO" dirty="0"/>
              <a:t>foarte </a:t>
            </a:r>
            <a:r>
              <a:rPr lang="en-IN" dirty="0" err="1"/>
              <a:t>frecvent</a:t>
            </a:r>
            <a:r>
              <a:rPr lang="en-IN" dirty="0"/>
              <a:t> in </a:t>
            </a:r>
            <a:r>
              <a:rPr lang="en-IN" dirty="0" err="1"/>
              <a:t>spitale</a:t>
            </a:r>
            <a:r>
              <a:rPr lang="en-IN" dirty="0"/>
              <a:t> </a:t>
            </a:r>
            <a:r>
              <a:rPr lang="en-IN" dirty="0" err="1"/>
              <a:t>si</a:t>
            </a:r>
            <a:r>
              <a:rPr lang="en-IN" dirty="0"/>
              <a:t> </a:t>
            </a:r>
            <a:r>
              <a:rPr lang="en-IN" dirty="0" err="1"/>
              <a:t>alte</a:t>
            </a:r>
            <a:r>
              <a:rPr lang="en-IN" dirty="0"/>
              <a:t> </a:t>
            </a:r>
            <a:r>
              <a:rPr lang="ro-RO" dirty="0"/>
              <a:t>instituții sanitare, unde frecvența </a:t>
            </a:r>
            <a:r>
              <a:rPr lang="ro-RO" dirty="0" err="1"/>
              <a:t>purtatorilor</a:t>
            </a:r>
            <a:r>
              <a:rPr lang="ro-RO" dirty="0"/>
              <a:t> este mult mai mare. </a:t>
            </a:r>
            <a:endParaRPr lang="en-US" dirty="0"/>
          </a:p>
        </p:txBody>
      </p:sp>
    </p:spTree>
    <p:extLst>
      <p:ext uri="{BB962C8B-B14F-4D97-AF65-F5344CB8AC3E}">
        <p14:creationId xmlns:p14="http://schemas.microsoft.com/office/powerpoint/2010/main" val="923935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dirty="0" err="1"/>
              <a:t>Patogen</a:t>
            </a:r>
            <a:r>
              <a:rPr lang="ro-RO" dirty="0"/>
              <a:t>ie</a:t>
            </a:r>
            <a:endParaRPr lang="en-GB" dirty="0"/>
          </a:p>
        </p:txBody>
      </p:sp>
      <p:sp>
        <p:nvSpPr>
          <p:cNvPr id="37891" name="Rectangle 3"/>
          <p:cNvSpPr>
            <a:spLocks noGrp="1" noChangeArrowheads="1"/>
          </p:cNvSpPr>
          <p:nvPr>
            <p:ph sz="half" idx="1"/>
          </p:nvPr>
        </p:nvSpPr>
        <p:spPr/>
        <p:txBody>
          <a:bodyPr>
            <a:normAutofit lnSpcReduction="10000"/>
          </a:bodyPr>
          <a:lstStyle/>
          <a:p>
            <a:r>
              <a:rPr lang="en-GB" dirty="0" err="1"/>
              <a:t>Perturbarea</a:t>
            </a:r>
            <a:r>
              <a:rPr lang="en-GB" dirty="0"/>
              <a:t> </a:t>
            </a:r>
            <a:r>
              <a:rPr lang="en-GB" dirty="0" err="1"/>
              <a:t>florei</a:t>
            </a:r>
            <a:r>
              <a:rPr lang="en-GB" dirty="0"/>
              <a:t> </a:t>
            </a:r>
            <a:r>
              <a:rPr lang="en-GB" dirty="0" err="1"/>
              <a:t>normale</a:t>
            </a:r>
            <a:r>
              <a:rPr lang="ro-RO" dirty="0"/>
              <a:t> a </a:t>
            </a:r>
            <a:r>
              <a:rPr lang="en-GB" dirty="0" err="1"/>
              <a:t>colonului</a:t>
            </a:r>
            <a:endParaRPr lang="en-GB" dirty="0"/>
          </a:p>
          <a:p>
            <a:r>
              <a:rPr lang="en-GB" dirty="0" err="1"/>
              <a:t>Colonizarea</a:t>
            </a:r>
            <a:r>
              <a:rPr lang="en-GB" dirty="0"/>
              <a:t> cu C. </a:t>
            </a:r>
            <a:r>
              <a:rPr lang="en-GB" dirty="0" err="1"/>
              <a:t>difficile</a:t>
            </a:r>
            <a:endParaRPr lang="en-GB" dirty="0"/>
          </a:p>
          <a:p>
            <a:r>
              <a:rPr lang="en-GB" dirty="0" err="1"/>
              <a:t>Producția</a:t>
            </a:r>
            <a:r>
              <a:rPr lang="en-GB" dirty="0"/>
              <a:t> de toxin</a:t>
            </a:r>
            <a:r>
              <a:rPr lang="ro-RO" dirty="0"/>
              <a:t>ă</a:t>
            </a:r>
            <a:r>
              <a:rPr lang="en-GB" dirty="0"/>
              <a:t> A +/- B</a:t>
            </a:r>
          </a:p>
          <a:p>
            <a:r>
              <a:rPr lang="en-GB" dirty="0" err="1"/>
              <a:t>Leziuni</a:t>
            </a:r>
            <a:r>
              <a:rPr lang="en-GB" dirty="0"/>
              <a:t> ale </a:t>
            </a:r>
            <a:r>
              <a:rPr lang="en-GB" dirty="0" err="1"/>
              <a:t>mucoasei</a:t>
            </a:r>
            <a:r>
              <a:rPr lang="en-GB" dirty="0"/>
              <a:t> </a:t>
            </a:r>
            <a:r>
              <a:rPr lang="en-GB" dirty="0" err="1"/>
              <a:t>și</a:t>
            </a:r>
            <a:r>
              <a:rPr lang="en-GB" dirty="0"/>
              <a:t> </a:t>
            </a:r>
            <a:r>
              <a:rPr lang="en-GB" dirty="0" err="1"/>
              <a:t>inflamați</a:t>
            </a:r>
            <a:r>
              <a:rPr lang="ro-RO" dirty="0"/>
              <a:t>e: apariția de depozite alb/galbene, inițial mici, care se măresc și fuzionează</a:t>
            </a:r>
            <a:endParaRPr lang="en-GB" dirty="0"/>
          </a:p>
        </p:txBody>
      </p:sp>
      <p:pic>
        <p:nvPicPr>
          <p:cNvPr id="2050" name="Picture 2"/>
          <p:cNvPicPr>
            <a:picLocks noGrp="1" noChangeAspect="1" noChangeArrowheads="1"/>
          </p:cNvPicPr>
          <p:nvPr>
            <p:ph sz="half" idx="2"/>
          </p:nvPr>
        </p:nvPicPr>
        <p:blipFill>
          <a:blip r:embed="rId2" cstate="print"/>
          <a:srcRect/>
          <a:stretch>
            <a:fillRect/>
          </a:stretch>
        </p:blipFill>
        <p:spPr>
          <a:xfrm>
            <a:off x="4697768" y="2488680"/>
            <a:ext cx="3522706" cy="3530880"/>
          </a:xfrm>
        </p:spPr>
      </p:pic>
    </p:spTree>
    <p:extLst>
      <p:ext uri="{BB962C8B-B14F-4D97-AF65-F5344CB8AC3E}">
        <p14:creationId xmlns:p14="http://schemas.microsoft.com/office/powerpoint/2010/main" val="374259622"/>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val 2"/>
          <p:cNvSpPr>
            <a:spLocks noChangeArrowheads="1"/>
          </p:cNvSpPr>
          <p:nvPr/>
        </p:nvSpPr>
        <p:spPr bwMode="auto">
          <a:xfrm>
            <a:off x="2195763" y="1551186"/>
            <a:ext cx="4681046" cy="4608028"/>
          </a:xfrm>
          <a:prstGeom prst="ellipse">
            <a:avLst/>
          </a:prstGeom>
          <a:noFill/>
          <a:ln w="76200">
            <a:solidFill>
              <a:schemeClr val="tx1"/>
            </a:solidFill>
            <a:round/>
            <a:headEnd/>
            <a:tailEnd/>
          </a:ln>
        </p:spPr>
        <p:txBody>
          <a:bodyPr wrap="none" anchor="ctr"/>
          <a:lstStyle/>
          <a:p>
            <a:endParaRPr lang="en-US" dirty="0">
              <a:latin typeface="Calibri" pitchFamily="34" charset="0"/>
            </a:endParaRPr>
          </a:p>
        </p:txBody>
      </p:sp>
      <p:sp>
        <p:nvSpPr>
          <p:cNvPr id="7171" name="AutoShape 10"/>
          <p:cNvSpPr>
            <a:spLocks noChangeArrowheads="1"/>
          </p:cNvSpPr>
          <p:nvPr/>
        </p:nvSpPr>
        <p:spPr bwMode="auto">
          <a:xfrm rot="10263626">
            <a:off x="3173560" y="1684522"/>
            <a:ext cx="685728" cy="541280"/>
          </a:xfrm>
          <a:prstGeom prst="triangle">
            <a:avLst>
              <a:gd name="adj" fmla="val 50806"/>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7172" name="Text Box 18"/>
          <p:cNvSpPr txBox="1">
            <a:spLocks noChangeArrowheads="1"/>
          </p:cNvSpPr>
          <p:nvPr/>
        </p:nvSpPr>
        <p:spPr bwMode="auto">
          <a:xfrm>
            <a:off x="5197280" y="2822102"/>
            <a:ext cx="1571460" cy="400110"/>
          </a:xfrm>
          <a:prstGeom prst="rect">
            <a:avLst/>
          </a:prstGeom>
          <a:noFill/>
          <a:ln w="9525">
            <a:noFill/>
            <a:miter lim="800000"/>
            <a:headEnd/>
            <a:tailEnd/>
          </a:ln>
        </p:spPr>
        <p:txBody>
          <a:bodyPr>
            <a:spAutoFit/>
          </a:bodyPr>
          <a:lstStyle/>
          <a:p>
            <a:pPr algn="ctr"/>
            <a:r>
              <a:rPr lang="en-GB" sz="2000" dirty="0">
                <a:solidFill>
                  <a:srgbClr val="009900"/>
                </a:solidFill>
              </a:rPr>
              <a:t>Rezervor</a:t>
            </a:r>
          </a:p>
        </p:txBody>
      </p:sp>
      <p:sp>
        <p:nvSpPr>
          <p:cNvPr id="7173" name="Text Box 19"/>
          <p:cNvSpPr txBox="1">
            <a:spLocks noChangeArrowheads="1"/>
          </p:cNvSpPr>
          <p:nvPr/>
        </p:nvSpPr>
        <p:spPr bwMode="auto">
          <a:xfrm>
            <a:off x="3856451" y="1257528"/>
            <a:ext cx="1846980" cy="677108"/>
          </a:xfrm>
          <a:prstGeom prst="rect">
            <a:avLst/>
          </a:prstGeom>
          <a:solidFill>
            <a:schemeClr val="bg1"/>
          </a:solidFill>
          <a:ln w="9525">
            <a:noFill/>
            <a:miter lim="800000"/>
            <a:headEnd/>
            <a:tailEnd/>
          </a:ln>
        </p:spPr>
        <p:txBody>
          <a:bodyPr wrap="none">
            <a:spAutoFit/>
          </a:bodyPr>
          <a:lstStyle/>
          <a:p>
            <a:pPr algn="ctr"/>
            <a:r>
              <a:rPr lang="en-GB" sz="2000" dirty="0">
                <a:solidFill>
                  <a:srgbClr val="009900"/>
                </a:solidFill>
              </a:rPr>
              <a:t>Agent </a:t>
            </a:r>
            <a:r>
              <a:rPr lang="en-GB" sz="2000" dirty="0" err="1">
                <a:solidFill>
                  <a:srgbClr val="009900"/>
                </a:solidFill>
              </a:rPr>
              <a:t>infecțios</a:t>
            </a:r>
            <a:endParaRPr lang="en-GB" sz="2000" dirty="0">
              <a:solidFill>
                <a:srgbClr val="009900"/>
              </a:solidFill>
            </a:endParaRPr>
          </a:p>
          <a:p>
            <a:pPr algn="ctr"/>
            <a:r>
              <a:rPr lang="en-GB" b="1" i="1" dirty="0">
                <a:solidFill>
                  <a:srgbClr val="C00000"/>
                </a:solidFill>
              </a:rPr>
              <a:t>C.difficile</a:t>
            </a:r>
          </a:p>
        </p:txBody>
      </p:sp>
      <p:sp>
        <p:nvSpPr>
          <p:cNvPr id="7174" name="Text Box 20"/>
          <p:cNvSpPr txBox="1">
            <a:spLocks noChangeArrowheads="1"/>
          </p:cNvSpPr>
          <p:nvPr/>
        </p:nvSpPr>
        <p:spPr bwMode="auto">
          <a:xfrm>
            <a:off x="4468728" y="4671869"/>
            <a:ext cx="2098455" cy="707886"/>
          </a:xfrm>
          <a:prstGeom prst="rect">
            <a:avLst/>
          </a:prstGeom>
          <a:noFill/>
          <a:ln w="9525">
            <a:noFill/>
            <a:miter lim="800000"/>
            <a:headEnd/>
            <a:tailEnd/>
          </a:ln>
        </p:spPr>
        <p:txBody>
          <a:bodyPr>
            <a:spAutoFit/>
          </a:bodyPr>
          <a:lstStyle/>
          <a:p>
            <a:pPr algn="ctr"/>
            <a:r>
              <a:rPr lang="ro-RO" sz="2000" dirty="0">
                <a:solidFill>
                  <a:srgbClr val="009900"/>
                </a:solidFill>
              </a:rPr>
              <a:t>Căi </a:t>
            </a:r>
            <a:r>
              <a:rPr lang="en-GB" sz="2000" dirty="0">
                <a:solidFill>
                  <a:srgbClr val="009900"/>
                </a:solidFill>
              </a:rPr>
              <a:t>de transmitere</a:t>
            </a:r>
          </a:p>
        </p:txBody>
      </p:sp>
      <p:sp>
        <p:nvSpPr>
          <p:cNvPr id="7175" name="Text Box 21"/>
          <p:cNvSpPr txBox="1">
            <a:spLocks noChangeArrowheads="1"/>
          </p:cNvSpPr>
          <p:nvPr/>
        </p:nvSpPr>
        <p:spPr bwMode="auto">
          <a:xfrm>
            <a:off x="2346560" y="4765536"/>
            <a:ext cx="184731" cy="461665"/>
          </a:xfrm>
          <a:prstGeom prst="rect">
            <a:avLst/>
          </a:prstGeom>
          <a:noFill/>
          <a:ln w="9525">
            <a:noFill/>
            <a:miter lim="800000"/>
            <a:headEnd/>
            <a:tailEnd/>
          </a:ln>
        </p:spPr>
        <p:txBody>
          <a:bodyPr wrap="none">
            <a:spAutoFit/>
          </a:bodyPr>
          <a:lstStyle/>
          <a:p>
            <a:endParaRPr lang="en-US" sz="2400" dirty="0"/>
          </a:p>
        </p:txBody>
      </p:sp>
      <p:sp>
        <p:nvSpPr>
          <p:cNvPr id="7176" name="Text Box 22"/>
          <p:cNvSpPr txBox="1">
            <a:spLocks noChangeArrowheads="1"/>
          </p:cNvSpPr>
          <p:nvPr/>
        </p:nvSpPr>
        <p:spPr bwMode="auto">
          <a:xfrm>
            <a:off x="2838287" y="4925247"/>
            <a:ext cx="1857180" cy="1015663"/>
          </a:xfrm>
          <a:prstGeom prst="rect">
            <a:avLst/>
          </a:prstGeom>
          <a:noFill/>
          <a:ln w="9525">
            <a:noFill/>
            <a:miter lim="800000"/>
            <a:headEnd/>
            <a:tailEnd/>
          </a:ln>
        </p:spPr>
        <p:txBody>
          <a:bodyPr>
            <a:spAutoFit/>
          </a:bodyPr>
          <a:lstStyle/>
          <a:p>
            <a:pPr algn="ctr"/>
            <a:r>
              <a:rPr lang="ro-RO" sz="2000" dirty="0">
                <a:solidFill>
                  <a:srgbClr val="009900"/>
                </a:solidFill>
              </a:rPr>
              <a:t>Poarta </a:t>
            </a:r>
            <a:r>
              <a:rPr lang="en-GB" sz="2000" dirty="0">
                <a:solidFill>
                  <a:srgbClr val="009900"/>
                </a:solidFill>
              </a:rPr>
              <a:t>de intrare</a:t>
            </a:r>
          </a:p>
          <a:p>
            <a:pPr algn="ctr"/>
            <a:endParaRPr lang="en-GB" sz="2000" dirty="0">
              <a:solidFill>
                <a:srgbClr val="FF3300"/>
              </a:solidFill>
            </a:endParaRPr>
          </a:p>
        </p:txBody>
      </p:sp>
      <p:sp>
        <p:nvSpPr>
          <p:cNvPr id="7177" name="Text Box 27"/>
          <p:cNvSpPr txBox="1">
            <a:spLocks noChangeArrowheads="1"/>
          </p:cNvSpPr>
          <p:nvPr/>
        </p:nvSpPr>
        <p:spPr bwMode="auto">
          <a:xfrm>
            <a:off x="2249069" y="3154899"/>
            <a:ext cx="2285760" cy="677108"/>
          </a:xfrm>
          <a:prstGeom prst="rect">
            <a:avLst/>
          </a:prstGeom>
          <a:noFill/>
          <a:ln w="9525">
            <a:noFill/>
            <a:miter lim="800000"/>
            <a:headEnd/>
            <a:tailEnd/>
          </a:ln>
        </p:spPr>
        <p:txBody>
          <a:bodyPr>
            <a:spAutoFit/>
          </a:bodyPr>
          <a:lstStyle/>
          <a:p>
            <a:pPr algn="ctr"/>
            <a:r>
              <a:rPr lang="ro-RO" sz="2000" dirty="0">
                <a:solidFill>
                  <a:srgbClr val="009900"/>
                </a:solidFill>
              </a:rPr>
              <a:t>G</a:t>
            </a:r>
            <a:r>
              <a:rPr lang="en-GB" sz="2000" dirty="0" err="1">
                <a:solidFill>
                  <a:srgbClr val="009900"/>
                </a:solidFill>
              </a:rPr>
              <a:t>azdă</a:t>
            </a:r>
            <a:r>
              <a:rPr lang="ro-RO" sz="2000" dirty="0">
                <a:solidFill>
                  <a:srgbClr val="009900"/>
                </a:solidFill>
              </a:rPr>
              <a:t> sensibilă</a:t>
            </a:r>
            <a:endParaRPr lang="en-GB" sz="2000" dirty="0">
              <a:solidFill>
                <a:srgbClr val="009900"/>
              </a:solidFill>
            </a:endParaRPr>
          </a:p>
          <a:p>
            <a:pPr algn="ctr"/>
            <a:endParaRPr lang="en-GB" dirty="0">
              <a:solidFill>
                <a:srgbClr val="FF3300"/>
              </a:solidFill>
            </a:endParaRPr>
          </a:p>
        </p:txBody>
      </p:sp>
      <p:sp>
        <p:nvSpPr>
          <p:cNvPr id="7178" name="AutoShape 32"/>
          <p:cNvSpPr>
            <a:spLocks noChangeArrowheads="1"/>
          </p:cNvSpPr>
          <p:nvPr/>
        </p:nvSpPr>
        <p:spPr bwMode="auto">
          <a:xfrm rot="1937687">
            <a:off x="6216478" y="2095641"/>
            <a:ext cx="647632" cy="576202"/>
          </a:xfrm>
          <a:prstGeom prst="triangle">
            <a:avLst>
              <a:gd name="adj" fmla="val 66495"/>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7179" name="AutoShape 34"/>
          <p:cNvSpPr>
            <a:spLocks noChangeArrowheads="1"/>
          </p:cNvSpPr>
          <p:nvPr/>
        </p:nvSpPr>
        <p:spPr bwMode="auto">
          <a:xfrm rot="6310816">
            <a:off x="2021950" y="3579004"/>
            <a:ext cx="647632" cy="576202"/>
          </a:xfrm>
          <a:prstGeom prst="triangle">
            <a:avLst>
              <a:gd name="adj" fmla="val 50000"/>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7180" name="AutoShape 35"/>
          <p:cNvSpPr>
            <a:spLocks noChangeArrowheads="1"/>
          </p:cNvSpPr>
          <p:nvPr/>
        </p:nvSpPr>
        <p:spPr bwMode="auto">
          <a:xfrm rot="6310816">
            <a:off x="6316778" y="4885379"/>
            <a:ext cx="647632" cy="576202"/>
          </a:xfrm>
          <a:prstGeom prst="triangle">
            <a:avLst>
              <a:gd name="adj" fmla="val 50000"/>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7181" name="AutoShape 37"/>
          <p:cNvSpPr>
            <a:spLocks noChangeArrowheads="1"/>
          </p:cNvSpPr>
          <p:nvPr/>
        </p:nvSpPr>
        <p:spPr bwMode="auto">
          <a:xfrm rot="-4141448">
            <a:off x="3152925" y="5532218"/>
            <a:ext cx="646045" cy="617472"/>
          </a:xfrm>
          <a:prstGeom prst="triangle">
            <a:avLst>
              <a:gd name="adj" fmla="val 50806"/>
            </a:avLst>
          </a:prstGeom>
          <a:solidFill>
            <a:schemeClr val="tx1"/>
          </a:solidFill>
          <a:ln w="9525">
            <a:noFill/>
            <a:miter lim="800000"/>
            <a:headEnd/>
            <a:tailEnd/>
          </a:ln>
        </p:spPr>
        <p:txBody>
          <a:bodyPr wrap="none" anchor="ctr"/>
          <a:lstStyle/>
          <a:p>
            <a:endParaRPr lang="en-US" dirty="0">
              <a:latin typeface="Calibri" pitchFamily="34" charset="0"/>
            </a:endParaRPr>
          </a:p>
        </p:txBody>
      </p:sp>
      <p:sp>
        <p:nvSpPr>
          <p:cNvPr id="7182" name="Rectangle 40"/>
          <p:cNvSpPr>
            <a:spLocks noChangeArrowheads="1"/>
          </p:cNvSpPr>
          <p:nvPr/>
        </p:nvSpPr>
        <p:spPr bwMode="auto">
          <a:xfrm>
            <a:off x="3429120" y="2343265"/>
            <a:ext cx="9143040" cy="369332"/>
          </a:xfrm>
          <a:prstGeom prst="rect">
            <a:avLst/>
          </a:prstGeom>
          <a:noFill/>
          <a:ln w="9525">
            <a:noFill/>
            <a:miter lim="800000"/>
            <a:headEnd/>
            <a:tailEnd/>
          </a:ln>
        </p:spPr>
        <p:txBody>
          <a:bodyPr>
            <a:spAutoFit/>
          </a:bodyPr>
          <a:lstStyle/>
          <a:p>
            <a:endParaRPr lang="en-US" dirty="0">
              <a:latin typeface="Calibri" pitchFamily="34" charset="0"/>
            </a:endParaRPr>
          </a:p>
        </p:txBody>
      </p:sp>
      <p:sp>
        <p:nvSpPr>
          <p:cNvPr id="18" name="Rectangle 17"/>
          <p:cNvSpPr/>
          <p:nvPr/>
        </p:nvSpPr>
        <p:spPr>
          <a:xfrm>
            <a:off x="7072051" y="1786111"/>
            <a:ext cx="1857180" cy="12857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185" name="Rectangle 21"/>
          <p:cNvSpPr>
            <a:spLocks noChangeArrowheads="1"/>
          </p:cNvSpPr>
          <p:nvPr/>
        </p:nvSpPr>
        <p:spPr bwMode="auto">
          <a:xfrm>
            <a:off x="7072051" y="1786112"/>
            <a:ext cx="1857180" cy="646331"/>
          </a:xfrm>
          <a:prstGeom prst="rect">
            <a:avLst/>
          </a:prstGeom>
          <a:noFill/>
          <a:ln w="9525">
            <a:noFill/>
            <a:miter lim="800000"/>
            <a:headEnd/>
            <a:tailEnd/>
          </a:ln>
        </p:spPr>
        <p:txBody>
          <a:bodyPr>
            <a:spAutoFit/>
          </a:bodyPr>
          <a:lstStyle/>
          <a:p>
            <a:pPr algn="ctr"/>
            <a:r>
              <a:rPr lang="en-GB" dirty="0" err="1">
                <a:latin typeface="Arial Narrow" pitchFamily="34" charset="0"/>
              </a:rPr>
              <a:t>Intestin</a:t>
            </a:r>
            <a:r>
              <a:rPr lang="en-GB" dirty="0">
                <a:latin typeface="Arial Narrow" pitchFamily="34" charset="0"/>
              </a:rPr>
              <a:t> si</a:t>
            </a:r>
          </a:p>
          <a:p>
            <a:pPr algn="ctr"/>
            <a:r>
              <a:rPr lang="ro-RO" dirty="0">
                <a:latin typeface="Arial Narrow" pitchFamily="34" charset="0"/>
              </a:rPr>
              <a:t>m</a:t>
            </a:r>
            <a:r>
              <a:rPr lang="en-GB" dirty="0" err="1">
                <a:latin typeface="Arial Narrow" pitchFamily="34" charset="0"/>
              </a:rPr>
              <a:t>ediu</a:t>
            </a:r>
            <a:r>
              <a:rPr lang="en-GB" dirty="0">
                <a:latin typeface="Arial Narrow" pitchFamily="34" charset="0"/>
              </a:rPr>
              <a:t> contaminat</a:t>
            </a:r>
          </a:p>
        </p:txBody>
      </p:sp>
      <p:sp>
        <p:nvSpPr>
          <p:cNvPr id="23" name="Rectangle 22"/>
          <p:cNvSpPr/>
          <p:nvPr/>
        </p:nvSpPr>
        <p:spPr>
          <a:xfrm>
            <a:off x="7000622" y="4429020"/>
            <a:ext cx="1928610" cy="20714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dirty="0">
                <a:solidFill>
                  <a:schemeClr val="tx1"/>
                </a:solidFill>
                <a:latin typeface="Arial Narrow" pitchFamily="34" charset="0"/>
              </a:rPr>
              <a:t>Transmisie prin c</a:t>
            </a:r>
            <a:r>
              <a:rPr lang="en-GB" dirty="0" err="1">
                <a:solidFill>
                  <a:schemeClr val="tx1"/>
                </a:solidFill>
                <a:latin typeface="Arial Narrow" pitchFamily="34" charset="0"/>
              </a:rPr>
              <a:t>ontact</a:t>
            </a:r>
            <a:r>
              <a:rPr lang="ro-RO" dirty="0">
                <a:solidFill>
                  <a:schemeClr val="tx1"/>
                </a:solidFill>
                <a:latin typeface="Arial Narrow" pitchFamily="34" charset="0"/>
              </a:rPr>
              <a:t> cu </a:t>
            </a:r>
            <a:r>
              <a:rPr lang="en-GB" dirty="0" err="1">
                <a:solidFill>
                  <a:schemeClr val="tx1"/>
                </a:solidFill>
                <a:latin typeface="Arial Narrow" pitchFamily="34" charset="0"/>
              </a:rPr>
              <a:t>mâinile</a:t>
            </a:r>
            <a:r>
              <a:rPr lang="en-GB" dirty="0">
                <a:solidFill>
                  <a:schemeClr val="tx1"/>
                </a:solidFill>
                <a:latin typeface="Arial Narrow" pitchFamily="34" charset="0"/>
              </a:rPr>
              <a:t> contaminate,</a:t>
            </a:r>
          </a:p>
          <a:p>
            <a:pPr algn="ctr">
              <a:defRPr/>
            </a:pPr>
            <a:r>
              <a:rPr lang="en-GB" dirty="0">
                <a:solidFill>
                  <a:schemeClr val="tx1"/>
                </a:solidFill>
                <a:latin typeface="Arial Narrow" pitchFamily="34" charset="0"/>
              </a:rPr>
              <a:t>echipamente </a:t>
            </a:r>
            <a:r>
              <a:rPr lang="en-GB" dirty="0" err="1">
                <a:solidFill>
                  <a:schemeClr val="tx1"/>
                </a:solidFill>
                <a:latin typeface="Arial Narrow" pitchFamily="34" charset="0"/>
              </a:rPr>
              <a:t>sau</a:t>
            </a:r>
            <a:r>
              <a:rPr lang="en-GB" dirty="0">
                <a:solidFill>
                  <a:schemeClr val="tx1"/>
                </a:solidFill>
                <a:latin typeface="Arial Narrow" pitchFamily="34" charset="0"/>
              </a:rPr>
              <a:t> </a:t>
            </a:r>
            <a:r>
              <a:rPr lang="en-GB" dirty="0" err="1">
                <a:solidFill>
                  <a:schemeClr val="tx1"/>
                </a:solidFill>
                <a:latin typeface="Arial Narrow" pitchFamily="34" charset="0"/>
              </a:rPr>
              <a:t>mediu</a:t>
            </a:r>
            <a:endParaRPr lang="en-GB" dirty="0">
              <a:solidFill>
                <a:schemeClr val="tx1"/>
              </a:solidFill>
              <a:latin typeface="Arial Narrow" pitchFamily="34" charset="0"/>
            </a:endParaRPr>
          </a:p>
        </p:txBody>
      </p:sp>
      <p:sp>
        <p:nvSpPr>
          <p:cNvPr id="24" name="Rectangle 23"/>
          <p:cNvSpPr/>
          <p:nvPr/>
        </p:nvSpPr>
        <p:spPr>
          <a:xfrm>
            <a:off x="1427624" y="5790198"/>
            <a:ext cx="1642890" cy="9928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o-RO" dirty="0">
                <a:solidFill>
                  <a:schemeClr val="tx1"/>
                </a:solidFill>
                <a:latin typeface="Arial Narrow" pitchFamily="34" charset="0"/>
              </a:rPr>
              <a:t>Cale f</a:t>
            </a:r>
            <a:r>
              <a:rPr lang="en-GB" dirty="0" err="1">
                <a:solidFill>
                  <a:schemeClr val="tx1"/>
                </a:solidFill>
                <a:latin typeface="Arial Narrow" pitchFamily="34" charset="0"/>
              </a:rPr>
              <a:t>ecal</a:t>
            </a:r>
            <a:r>
              <a:rPr lang="en-GB" dirty="0">
                <a:solidFill>
                  <a:schemeClr val="tx1"/>
                </a:solidFill>
                <a:latin typeface="Arial Narrow" pitchFamily="34" charset="0"/>
              </a:rPr>
              <a:t> / </a:t>
            </a:r>
            <a:r>
              <a:rPr lang="ro-RO" dirty="0">
                <a:solidFill>
                  <a:schemeClr val="tx1"/>
                </a:solidFill>
                <a:latin typeface="Arial Narrow" pitchFamily="34" charset="0"/>
              </a:rPr>
              <a:t>o</a:t>
            </a:r>
            <a:r>
              <a:rPr lang="en-GB" dirty="0" err="1">
                <a:solidFill>
                  <a:schemeClr val="tx1"/>
                </a:solidFill>
                <a:latin typeface="Arial Narrow" pitchFamily="34" charset="0"/>
              </a:rPr>
              <a:t>ral</a:t>
            </a:r>
            <a:r>
              <a:rPr lang="ro-RO" dirty="0">
                <a:solidFill>
                  <a:schemeClr val="tx1"/>
                </a:solidFill>
                <a:latin typeface="Arial Narrow" pitchFamily="34" charset="0"/>
              </a:rPr>
              <a:t>ă</a:t>
            </a:r>
            <a:endParaRPr lang="en-US" dirty="0">
              <a:solidFill>
                <a:schemeClr val="tx1"/>
              </a:solidFill>
              <a:latin typeface="Arial Narrow" pitchFamily="34" charset="0"/>
            </a:endParaRPr>
          </a:p>
        </p:txBody>
      </p:sp>
      <p:sp>
        <p:nvSpPr>
          <p:cNvPr id="28" name="Rectangle 27"/>
          <p:cNvSpPr/>
          <p:nvPr/>
        </p:nvSpPr>
        <p:spPr>
          <a:xfrm>
            <a:off x="-93041" y="2002479"/>
            <a:ext cx="2285760" cy="26136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C00000"/>
              </a:solidFill>
              <a:latin typeface="Arial" pitchFamily="34" charset="0"/>
              <a:cs typeface="Arial" pitchFamily="34" charset="0"/>
            </a:endParaRPr>
          </a:p>
          <a:p>
            <a:pPr>
              <a:defRPr/>
            </a:pPr>
            <a:endParaRPr lang="en-GB" dirty="0">
              <a:solidFill>
                <a:srgbClr val="C00000"/>
              </a:solidFill>
              <a:latin typeface="Arial" pitchFamily="34" charset="0"/>
              <a:cs typeface="Arial" pitchFamily="34" charset="0"/>
            </a:endParaRPr>
          </a:p>
          <a:p>
            <a:pPr>
              <a:defRPr/>
            </a:pPr>
            <a:endParaRPr lang="en-GB" dirty="0">
              <a:solidFill>
                <a:srgbClr val="C00000"/>
              </a:solidFill>
              <a:latin typeface="Arial" pitchFamily="34" charset="0"/>
              <a:cs typeface="Arial" pitchFamily="34" charset="0"/>
            </a:endParaRPr>
          </a:p>
          <a:p>
            <a:pPr>
              <a:defRPr/>
            </a:pPr>
            <a:r>
              <a:rPr lang="en-GB" dirty="0">
                <a:solidFill>
                  <a:srgbClr val="C00000"/>
                </a:solidFill>
                <a:latin typeface="Arial Narrow" pitchFamily="34" charset="0"/>
                <a:cs typeface="Arial" pitchFamily="34" charset="0"/>
              </a:rPr>
              <a:t>&gt;</a:t>
            </a:r>
            <a:r>
              <a:rPr lang="en-GB" dirty="0">
                <a:solidFill>
                  <a:schemeClr val="tx1"/>
                </a:solidFill>
                <a:latin typeface="Arial Narrow" pitchFamily="34" charset="0"/>
                <a:cs typeface="Arial" pitchFamily="34" charset="0"/>
              </a:rPr>
              <a:t>65 ani </a:t>
            </a:r>
          </a:p>
          <a:p>
            <a:pPr>
              <a:defRPr/>
            </a:pPr>
            <a:r>
              <a:rPr lang="en-GB" dirty="0" err="1">
                <a:solidFill>
                  <a:schemeClr val="tx1"/>
                </a:solidFill>
                <a:latin typeface="Arial Narrow" pitchFamily="34" charset="0"/>
                <a:cs typeface="Arial" pitchFamily="34" charset="0"/>
              </a:rPr>
              <a:t>Istori</a:t>
            </a:r>
            <a:r>
              <a:rPr lang="ro-RO" dirty="0">
                <a:solidFill>
                  <a:schemeClr val="tx1"/>
                </a:solidFill>
                <a:latin typeface="Arial Narrow" pitchFamily="34" charset="0"/>
                <a:cs typeface="Arial" pitchFamily="34" charset="0"/>
              </a:rPr>
              <a:t>c</a:t>
            </a:r>
            <a:r>
              <a:rPr lang="en-GB" dirty="0">
                <a:solidFill>
                  <a:schemeClr val="tx1"/>
                </a:solidFill>
                <a:latin typeface="Arial Narrow" pitchFamily="34" charset="0"/>
                <a:cs typeface="Arial" pitchFamily="34" charset="0"/>
              </a:rPr>
              <a:t>a </a:t>
            </a:r>
            <a:r>
              <a:rPr lang="ro-RO" dirty="0">
                <a:solidFill>
                  <a:schemeClr val="tx1"/>
                </a:solidFill>
                <a:latin typeface="Arial Narrow" pitchFamily="34" charset="0"/>
                <a:cs typeface="Arial" pitchFamily="34" charset="0"/>
              </a:rPr>
              <a:t>de </a:t>
            </a:r>
            <a:r>
              <a:rPr lang="en-GB" dirty="0" err="1">
                <a:solidFill>
                  <a:schemeClr val="tx1"/>
                </a:solidFill>
                <a:latin typeface="Arial Narrow" pitchFamily="34" charset="0"/>
                <a:cs typeface="Arial" pitchFamily="34" charset="0"/>
              </a:rPr>
              <a:t>utilizare</a:t>
            </a:r>
            <a:r>
              <a:rPr lang="ro-RO" dirty="0">
                <a:solidFill>
                  <a:schemeClr val="tx1"/>
                </a:solidFill>
                <a:latin typeface="Arial Narrow" pitchFamily="34" charset="0"/>
                <a:cs typeface="Arial" pitchFamily="34" charset="0"/>
              </a:rPr>
              <a:t> </a:t>
            </a:r>
            <a:r>
              <a:rPr lang="en-GB" dirty="0">
                <a:solidFill>
                  <a:schemeClr val="tx1"/>
                </a:solidFill>
                <a:latin typeface="Arial Narrow" pitchFamily="34" charset="0"/>
                <a:cs typeface="Arial" pitchFamily="34" charset="0"/>
              </a:rPr>
              <a:t>a </a:t>
            </a:r>
            <a:r>
              <a:rPr lang="en-GB" dirty="0" err="1">
                <a:solidFill>
                  <a:schemeClr val="tx1"/>
                </a:solidFill>
                <a:latin typeface="Arial Narrow" pitchFamily="34" charset="0"/>
                <a:cs typeface="Arial" pitchFamily="34" charset="0"/>
              </a:rPr>
              <a:t>antibiotice</a:t>
            </a:r>
            <a:r>
              <a:rPr lang="ro-RO" dirty="0">
                <a:solidFill>
                  <a:schemeClr val="tx1"/>
                </a:solidFill>
                <a:latin typeface="Arial Narrow" pitchFamily="34" charset="0"/>
                <a:cs typeface="Arial" pitchFamily="34" charset="0"/>
              </a:rPr>
              <a:t>lor</a:t>
            </a:r>
            <a:endParaRPr lang="en-GB" dirty="0">
              <a:solidFill>
                <a:schemeClr val="tx1"/>
              </a:solidFill>
              <a:latin typeface="Arial Narrow" pitchFamily="34" charset="0"/>
              <a:cs typeface="Arial" pitchFamily="34" charset="0"/>
            </a:endParaRPr>
          </a:p>
          <a:p>
            <a:pPr>
              <a:defRPr/>
            </a:pPr>
            <a:r>
              <a:rPr lang="ro-RO" dirty="0">
                <a:solidFill>
                  <a:schemeClr val="tx1"/>
                </a:solidFill>
                <a:latin typeface="Arial Narrow" pitchFamily="34" charset="0"/>
                <a:cs typeface="Arial" pitchFamily="34" charset="0"/>
              </a:rPr>
              <a:t>Asistență medicală recentă</a:t>
            </a:r>
            <a:endParaRPr lang="en-GB" dirty="0">
              <a:solidFill>
                <a:schemeClr val="tx1"/>
              </a:solidFill>
              <a:latin typeface="Arial Narrow" pitchFamily="34" charset="0"/>
              <a:cs typeface="Arial" pitchFamily="34" charset="0"/>
            </a:endParaRPr>
          </a:p>
          <a:p>
            <a:pPr>
              <a:defRPr/>
            </a:pPr>
            <a:r>
              <a:rPr lang="en-GB" dirty="0" err="1">
                <a:solidFill>
                  <a:schemeClr val="tx1"/>
                </a:solidFill>
                <a:latin typeface="Arial Narrow" pitchFamily="34" charset="0"/>
                <a:cs typeface="Arial" pitchFamily="34" charset="0"/>
              </a:rPr>
              <a:t>Interven</a:t>
            </a:r>
            <a:r>
              <a:rPr lang="ro-RO" dirty="0">
                <a:solidFill>
                  <a:schemeClr val="tx1"/>
                </a:solidFill>
                <a:latin typeface="Arial Narrow" pitchFamily="34" charset="0"/>
                <a:cs typeface="Arial" pitchFamily="34" charset="0"/>
              </a:rPr>
              <a:t>ț</a:t>
            </a:r>
            <a:r>
              <a:rPr lang="en-GB" dirty="0">
                <a:solidFill>
                  <a:schemeClr val="tx1"/>
                </a:solidFill>
                <a:latin typeface="Arial Narrow" pitchFamily="34" charset="0"/>
                <a:cs typeface="Arial" pitchFamily="34" charset="0"/>
              </a:rPr>
              <a:t>ii chirurgicale abdominale </a:t>
            </a:r>
          </a:p>
          <a:p>
            <a:pPr>
              <a:defRPr/>
            </a:pPr>
            <a:r>
              <a:rPr lang="ro-RO" dirty="0">
                <a:solidFill>
                  <a:schemeClr val="tx1"/>
                </a:solidFill>
                <a:latin typeface="Arial Narrow" pitchFamily="34" charset="0"/>
                <a:cs typeface="Arial" pitchFamily="34" charset="0"/>
              </a:rPr>
              <a:t>Imunitate scăzută </a:t>
            </a:r>
          </a:p>
          <a:p>
            <a:pPr>
              <a:defRPr/>
            </a:pPr>
            <a:r>
              <a:rPr lang="ro-RO" dirty="0">
                <a:solidFill>
                  <a:schemeClr val="tx1"/>
                </a:solidFill>
                <a:latin typeface="Arial Narrow" pitchFamily="34" charset="0"/>
                <a:cs typeface="Arial" pitchFamily="34" charset="0"/>
              </a:rPr>
              <a:t>Alți factori favorizanți</a:t>
            </a:r>
            <a:endParaRPr lang="en-GB" dirty="0">
              <a:solidFill>
                <a:schemeClr val="tx1"/>
              </a:solidFill>
              <a:latin typeface="Arial Narrow" pitchFamily="34" charset="0"/>
              <a:cs typeface="Arial" pitchFamily="34" charset="0"/>
            </a:endParaRPr>
          </a:p>
          <a:p>
            <a:pPr>
              <a:defRPr/>
            </a:pPr>
            <a:endParaRPr lang="en-GB" dirty="0">
              <a:solidFill>
                <a:srgbClr val="C00000"/>
              </a:solidFill>
              <a:latin typeface="Arial" pitchFamily="34" charset="0"/>
              <a:cs typeface="Arial" pitchFamily="34" charset="0"/>
            </a:endParaRPr>
          </a:p>
          <a:p>
            <a:pPr>
              <a:defRPr/>
            </a:pPr>
            <a:endParaRPr lang="en-GB" dirty="0">
              <a:solidFill>
                <a:srgbClr val="C00000"/>
              </a:solidFill>
              <a:latin typeface="Arial" pitchFamily="34" charset="0"/>
              <a:cs typeface="Arial" pitchFamily="34" charset="0"/>
            </a:endParaRPr>
          </a:p>
          <a:p>
            <a:pPr algn="ctr">
              <a:buFont typeface="Wingdings" pitchFamily="2" charset="2"/>
              <a:buChar char="Ø"/>
              <a:defRPr/>
            </a:pPr>
            <a:endParaRPr lang="en-US" dirty="0">
              <a:solidFill>
                <a:schemeClr val="tx1"/>
              </a:solidFill>
            </a:endParaRPr>
          </a:p>
        </p:txBody>
      </p:sp>
      <p:sp>
        <p:nvSpPr>
          <p:cNvPr id="21" name="Rectangle 2"/>
          <p:cNvSpPr txBox="1">
            <a:spLocks noChangeArrowheads="1"/>
          </p:cNvSpPr>
          <p:nvPr/>
        </p:nvSpPr>
        <p:spPr>
          <a:xfrm>
            <a:off x="866441" y="927362"/>
            <a:ext cx="6345260" cy="709791"/>
          </a:xfrm>
          <a:prstGeom prst="rect">
            <a:avLst/>
          </a:prstGeom>
        </p:spPr>
        <p:txBody>
          <a:bodyPr/>
          <a:lstStyle>
            <a:lvl1pPr algn="l" defTabSz="503972" rtl="0" eaLnBrk="1" latinLnBrk="0" hangingPunct="1">
              <a:spcBef>
                <a:spcPct val="0"/>
              </a:spcBef>
              <a:buNone/>
              <a:defRPr sz="3527"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199" dirty="0" err="1"/>
              <a:t>Patogen</a:t>
            </a:r>
            <a:r>
              <a:rPr lang="ro-RO" sz="3199" dirty="0"/>
              <a:t>ie</a:t>
            </a:r>
            <a:endParaRPr lang="en-GB" sz="3199" dirty="0"/>
          </a:p>
        </p:txBody>
      </p:sp>
    </p:spTree>
    <p:extLst>
      <p:ext uri="{BB962C8B-B14F-4D97-AF65-F5344CB8AC3E}">
        <p14:creationId xmlns:p14="http://schemas.microsoft.com/office/powerpoint/2010/main" val="40669140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738325" y="1729160"/>
            <a:ext cx="4171142" cy="830997"/>
          </a:xfrm>
          <a:prstGeom prst="rect">
            <a:avLst/>
          </a:prstGeom>
          <a:noFill/>
          <a:ln w="9525">
            <a:solidFill>
              <a:schemeClr val="tx1"/>
            </a:solidFill>
            <a:miter lim="800000"/>
            <a:headEnd/>
            <a:tailEnd/>
          </a:ln>
          <a:effectLst/>
        </p:spPr>
        <p:txBody>
          <a:bodyPr wrap="none">
            <a:spAutoFit/>
          </a:bodyPr>
          <a:lstStyle/>
          <a:p>
            <a:r>
              <a:rPr lang="en-US" sz="2400" b="1" dirty="0">
                <a:latin typeface="Arial" charset="0"/>
              </a:rPr>
              <a:t>Perturbarea de protecție</a:t>
            </a:r>
          </a:p>
          <a:p>
            <a:r>
              <a:rPr lang="en-US" sz="2400" b="1" dirty="0">
                <a:latin typeface="Arial" charset="0"/>
              </a:rPr>
              <a:t>flora colonului (AB sau AN)</a:t>
            </a:r>
          </a:p>
        </p:txBody>
      </p:sp>
      <p:sp>
        <p:nvSpPr>
          <p:cNvPr id="23555" name="Text Box 3"/>
          <p:cNvSpPr txBox="1">
            <a:spLocks noChangeArrowheads="1"/>
          </p:cNvSpPr>
          <p:nvPr/>
        </p:nvSpPr>
        <p:spPr bwMode="auto">
          <a:xfrm>
            <a:off x="2031041" y="2909225"/>
            <a:ext cx="5588389" cy="830997"/>
          </a:xfrm>
          <a:prstGeom prst="rect">
            <a:avLst/>
          </a:prstGeom>
          <a:noFill/>
          <a:ln w="9525">
            <a:solidFill>
              <a:schemeClr val="tx1"/>
            </a:solidFill>
            <a:miter lim="800000"/>
            <a:headEnd/>
            <a:tailEnd/>
          </a:ln>
          <a:effectLst/>
        </p:spPr>
        <p:txBody>
          <a:bodyPr wrap="none">
            <a:spAutoFit/>
          </a:bodyPr>
          <a:lstStyle/>
          <a:p>
            <a:r>
              <a:rPr lang="en-US" sz="2400" b="1" dirty="0">
                <a:latin typeface="Arial" charset="0"/>
              </a:rPr>
              <a:t>Colonizarea cu </a:t>
            </a:r>
            <a:r>
              <a:rPr lang="en-US" sz="2400" b="1" i="1" dirty="0">
                <a:latin typeface="Arial" charset="0"/>
              </a:rPr>
              <a:t>C. difficile</a:t>
            </a:r>
            <a:endParaRPr lang="en-US" sz="2400" b="1" dirty="0">
              <a:latin typeface="Arial" charset="0"/>
            </a:endParaRPr>
          </a:p>
          <a:p>
            <a:r>
              <a:rPr lang="en-US" sz="2400" b="1" dirty="0">
                <a:latin typeface="Arial" charset="0"/>
              </a:rPr>
              <a:t>toxigenic </a:t>
            </a:r>
            <a:r>
              <a:rPr lang="en-US" sz="2400" b="1" dirty="0" err="1">
                <a:latin typeface="Arial" charset="0"/>
              </a:rPr>
              <a:t>prin</a:t>
            </a:r>
            <a:r>
              <a:rPr lang="en-US" sz="2400" b="1" dirty="0">
                <a:latin typeface="Arial" charset="0"/>
              </a:rPr>
              <a:t> transmitere fecal-orala</a:t>
            </a:r>
          </a:p>
        </p:txBody>
      </p:sp>
      <p:sp>
        <p:nvSpPr>
          <p:cNvPr id="23557" name="Text Box 5"/>
          <p:cNvSpPr txBox="1">
            <a:spLocks noChangeArrowheads="1"/>
          </p:cNvSpPr>
          <p:nvPr/>
        </p:nvSpPr>
        <p:spPr bwMode="auto">
          <a:xfrm>
            <a:off x="2814344" y="4077770"/>
            <a:ext cx="4016677" cy="461665"/>
          </a:xfrm>
          <a:prstGeom prst="rect">
            <a:avLst/>
          </a:prstGeom>
          <a:noFill/>
          <a:ln w="9525">
            <a:solidFill>
              <a:schemeClr val="tx1"/>
            </a:solidFill>
            <a:miter lim="800000"/>
            <a:headEnd/>
            <a:tailEnd/>
          </a:ln>
          <a:effectLst/>
        </p:spPr>
        <p:txBody>
          <a:bodyPr wrap="none">
            <a:spAutoFit/>
          </a:bodyPr>
          <a:lstStyle/>
          <a:p>
            <a:r>
              <a:rPr lang="en-US" sz="2400" b="1" dirty="0">
                <a:latin typeface="Arial" charset="0"/>
              </a:rPr>
              <a:t>Toxina A și B de productie</a:t>
            </a:r>
          </a:p>
        </p:txBody>
      </p:sp>
      <p:sp>
        <p:nvSpPr>
          <p:cNvPr id="23558" name="Text Box 6"/>
          <p:cNvSpPr txBox="1">
            <a:spLocks noChangeArrowheads="1"/>
          </p:cNvSpPr>
          <p:nvPr/>
        </p:nvSpPr>
        <p:spPr bwMode="auto">
          <a:xfrm>
            <a:off x="509360" y="4870997"/>
            <a:ext cx="8601842" cy="830997"/>
          </a:xfrm>
          <a:prstGeom prst="rect">
            <a:avLst/>
          </a:prstGeom>
          <a:noFill/>
          <a:ln w="9525">
            <a:solidFill>
              <a:schemeClr val="tx1"/>
            </a:solidFill>
            <a:miter lim="800000"/>
            <a:headEnd/>
            <a:tailEnd/>
          </a:ln>
          <a:effectLst/>
        </p:spPr>
        <p:txBody>
          <a:bodyPr wrap="none">
            <a:spAutoFit/>
          </a:bodyPr>
          <a:lstStyle/>
          <a:p>
            <a:r>
              <a:rPr lang="en-US" sz="2400" b="1" dirty="0">
                <a:latin typeface="Arial" charset="0"/>
              </a:rPr>
              <a:t>A / B: daune Citoscheleticăin, pierderea intersectii strans.</a:t>
            </a:r>
          </a:p>
          <a:p>
            <a:r>
              <a:rPr lang="en-US" sz="2400" b="1" dirty="0">
                <a:latin typeface="Arial" charset="0"/>
              </a:rPr>
              <a:t>A: leziuni ale mucoasei, inflamarea, secretia de lichid.</a:t>
            </a:r>
          </a:p>
        </p:txBody>
      </p:sp>
      <p:sp>
        <p:nvSpPr>
          <p:cNvPr id="23559" name="Text Box 7"/>
          <p:cNvSpPr txBox="1">
            <a:spLocks noChangeArrowheads="1"/>
          </p:cNvSpPr>
          <p:nvPr/>
        </p:nvSpPr>
        <p:spPr bwMode="auto">
          <a:xfrm>
            <a:off x="2692293" y="6035339"/>
            <a:ext cx="4637808" cy="830868"/>
          </a:xfrm>
          <a:prstGeom prst="rect">
            <a:avLst/>
          </a:prstGeom>
          <a:noFill/>
          <a:ln w="9525">
            <a:solidFill>
              <a:schemeClr val="tx1"/>
            </a:solidFill>
            <a:miter lim="800000"/>
            <a:headEnd/>
            <a:tailEnd/>
          </a:ln>
          <a:effectLst/>
        </p:spPr>
        <p:txBody>
          <a:bodyPr wrap="none">
            <a:spAutoFit/>
          </a:bodyPr>
          <a:lstStyle/>
          <a:p>
            <a:r>
              <a:rPr lang="en-US" sz="4799" b="1" dirty="0">
                <a:solidFill>
                  <a:schemeClr val="accent1"/>
                </a:solidFill>
                <a:latin typeface="Arial" charset="0"/>
              </a:rPr>
              <a:t>Colita și</a:t>
            </a:r>
            <a:r>
              <a:rPr lang="en-US" sz="4799" b="1" dirty="0">
                <a:latin typeface="Arial" charset="0"/>
              </a:rPr>
              <a:t> </a:t>
            </a:r>
            <a:r>
              <a:rPr lang="en-US" sz="4799" b="1" dirty="0">
                <a:solidFill>
                  <a:schemeClr val="accent1"/>
                </a:solidFill>
                <a:latin typeface="Arial" charset="0"/>
              </a:rPr>
              <a:t>Diaree</a:t>
            </a:r>
            <a:endParaRPr lang="en-US" sz="4799" b="1" dirty="0">
              <a:latin typeface="Arial" charset="0"/>
            </a:endParaRPr>
          </a:p>
        </p:txBody>
      </p:sp>
      <p:sp>
        <p:nvSpPr>
          <p:cNvPr id="23560" name="Line 8"/>
          <p:cNvSpPr>
            <a:spLocks noChangeShapeType="1"/>
          </p:cNvSpPr>
          <p:nvPr/>
        </p:nvSpPr>
        <p:spPr bwMode="auto">
          <a:xfrm>
            <a:off x="4824016" y="2585864"/>
            <a:ext cx="0" cy="304768"/>
          </a:xfrm>
          <a:prstGeom prst="line">
            <a:avLst/>
          </a:prstGeom>
          <a:noFill/>
          <a:ln w="76200">
            <a:solidFill>
              <a:schemeClr val="tx1"/>
            </a:solidFill>
            <a:round/>
            <a:headEnd/>
            <a:tailEnd type="triangle" w="med" len="med"/>
          </a:ln>
          <a:effectLst/>
        </p:spPr>
        <p:txBody>
          <a:bodyPr wrap="none" anchor="ctr"/>
          <a:lstStyle/>
          <a:p>
            <a:endParaRPr lang="en-IN" dirty="0"/>
          </a:p>
        </p:txBody>
      </p:sp>
      <p:sp>
        <p:nvSpPr>
          <p:cNvPr id="23561" name="Line 9"/>
          <p:cNvSpPr>
            <a:spLocks noChangeShapeType="1"/>
          </p:cNvSpPr>
          <p:nvPr/>
        </p:nvSpPr>
        <p:spPr bwMode="auto">
          <a:xfrm flipH="1">
            <a:off x="4824016" y="5674152"/>
            <a:ext cx="0" cy="380960"/>
          </a:xfrm>
          <a:prstGeom prst="line">
            <a:avLst/>
          </a:prstGeom>
          <a:noFill/>
          <a:ln w="76200">
            <a:solidFill>
              <a:schemeClr val="tx1"/>
            </a:solidFill>
            <a:round/>
            <a:headEnd/>
            <a:tailEnd type="triangle" w="med" len="med"/>
          </a:ln>
          <a:effectLst/>
        </p:spPr>
        <p:txBody>
          <a:bodyPr wrap="none" anchor="ctr"/>
          <a:lstStyle/>
          <a:p>
            <a:endParaRPr lang="en-IN" dirty="0"/>
          </a:p>
        </p:txBody>
      </p:sp>
      <p:sp>
        <p:nvSpPr>
          <p:cNvPr id="23562" name="Line 10"/>
          <p:cNvSpPr>
            <a:spLocks noChangeShapeType="1"/>
          </p:cNvSpPr>
          <p:nvPr/>
        </p:nvSpPr>
        <p:spPr bwMode="auto">
          <a:xfrm>
            <a:off x="4824016" y="4565032"/>
            <a:ext cx="0" cy="304768"/>
          </a:xfrm>
          <a:prstGeom prst="line">
            <a:avLst/>
          </a:prstGeom>
          <a:noFill/>
          <a:ln w="76200">
            <a:solidFill>
              <a:schemeClr val="tx1"/>
            </a:solidFill>
            <a:round/>
            <a:headEnd/>
            <a:tailEnd type="triangle" w="med" len="med"/>
          </a:ln>
          <a:effectLst/>
        </p:spPr>
        <p:txBody>
          <a:bodyPr wrap="none" anchor="ctr"/>
          <a:lstStyle/>
          <a:p>
            <a:endParaRPr lang="en-IN" dirty="0"/>
          </a:p>
        </p:txBody>
      </p:sp>
      <p:sp>
        <p:nvSpPr>
          <p:cNvPr id="23563" name="Line 11"/>
          <p:cNvSpPr>
            <a:spLocks noChangeShapeType="1"/>
          </p:cNvSpPr>
          <p:nvPr/>
        </p:nvSpPr>
        <p:spPr bwMode="auto">
          <a:xfrm>
            <a:off x="4824016" y="3777448"/>
            <a:ext cx="0" cy="304768"/>
          </a:xfrm>
          <a:prstGeom prst="line">
            <a:avLst/>
          </a:prstGeom>
          <a:noFill/>
          <a:ln w="76200">
            <a:solidFill>
              <a:schemeClr val="tx1"/>
            </a:solidFill>
            <a:round/>
            <a:headEnd/>
            <a:tailEnd type="triangle" w="med" len="med"/>
          </a:ln>
          <a:effectLst/>
        </p:spPr>
        <p:txBody>
          <a:bodyPr wrap="none" anchor="ctr"/>
          <a:lstStyle/>
          <a:p>
            <a:endParaRPr lang="en-IN" dirty="0"/>
          </a:p>
        </p:txBody>
      </p:sp>
    </p:spTree>
    <p:extLst>
      <p:ext uri="{BB962C8B-B14F-4D97-AF65-F5344CB8AC3E}">
        <p14:creationId xmlns:p14="http://schemas.microsoft.com/office/powerpoint/2010/main" val="15839454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Patogenie – </a:t>
            </a:r>
            <a:r>
              <a:rPr lang="ro-RO" dirty="0" err="1"/>
              <a:t>Clostridium</a:t>
            </a:r>
            <a:r>
              <a:rPr lang="ro-RO" dirty="0"/>
              <a:t> </a:t>
            </a:r>
            <a:r>
              <a:rPr lang="ro-RO" dirty="0" err="1"/>
              <a:t>difficile</a:t>
            </a:r>
            <a:endParaRPr lang="en-US" dirty="0"/>
          </a:p>
        </p:txBody>
      </p:sp>
      <p:pic>
        <p:nvPicPr>
          <p:cNvPr id="4" name="Picture 3"/>
          <p:cNvPicPr>
            <a:picLocks noChangeAspect="1"/>
          </p:cNvPicPr>
          <p:nvPr/>
        </p:nvPicPr>
        <p:blipFill rotWithShape="1">
          <a:blip r:embed="rId2"/>
          <a:srcRect l="18107" t="54429" r="41732" b="25606"/>
          <a:stretch/>
        </p:blipFill>
        <p:spPr>
          <a:xfrm>
            <a:off x="860103" y="2276872"/>
            <a:ext cx="7423793" cy="2952328"/>
          </a:xfrm>
          <a:prstGeom prst="rect">
            <a:avLst/>
          </a:prstGeom>
        </p:spPr>
      </p:pic>
    </p:spTree>
    <p:extLst>
      <p:ext uri="{BB962C8B-B14F-4D97-AF65-F5344CB8AC3E}">
        <p14:creationId xmlns:p14="http://schemas.microsoft.com/office/powerpoint/2010/main" val="25075729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11"/>
          <p:cNvSpPr>
            <a:spLocks noGrp="1"/>
          </p:cNvSpPr>
          <p:nvPr>
            <p:ph idx="1"/>
          </p:nvPr>
        </p:nvSpPr>
        <p:spPr>
          <a:xfrm>
            <a:off x="-68510" y="1331640"/>
            <a:ext cx="3200350" cy="5257800"/>
          </a:xfrm>
        </p:spPr>
        <p:txBody>
          <a:bodyPr>
            <a:normAutofit/>
          </a:bodyPr>
          <a:lstStyle/>
          <a:p>
            <a:pPr marL="0" indent="79375" algn="just">
              <a:buClr>
                <a:srgbClr val="FFFF00"/>
              </a:buClr>
              <a:buFont typeface="Wingdings 2" pitchFamily="18" charset="2"/>
              <a:buNone/>
            </a:pPr>
            <a:r>
              <a:rPr lang="ro-RO" sz="2000" dirty="0">
                <a:solidFill>
                  <a:srgbClr val="C00000"/>
                </a:solidFill>
              </a:rPr>
              <a:t> </a:t>
            </a:r>
            <a:r>
              <a:rPr lang="ro-RO" sz="2000" b="1" dirty="0">
                <a:solidFill>
                  <a:srgbClr val="C00000"/>
                </a:solidFill>
              </a:rPr>
              <a:t>Cl. </a:t>
            </a:r>
            <a:r>
              <a:rPr lang="ro-RO" sz="2000" b="1" dirty="0" err="1">
                <a:solidFill>
                  <a:srgbClr val="C00000"/>
                </a:solidFill>
              </a:rPr>
              <a:t>difficile</a:t>
            </a:r>
            <a:r>
              <a:rPr lang="ro-RO" sz="2000" b="1" dirty="0">
                <a:solidFill>
                  <a:srgbClr val="C00000"/>
                </a:solidFill>
              </a:rPr>
              <a:t> </a:t>
            </a:r>
            <a:r>
              <a:rPr lang="ro-RO" sz="2000" dirty="0">
                <a:solidFill>
                  <a:srgbClr val="C00000"/>
                </a:solidFill>
              </a:rPr>
              <a:t>produce colita </a:t>
            </a:r>
            <a:r>
              <a:rPr lang="ro-RO" sz="2000" dirty="0" err="1">
                <a:solidFill>
                  <a:srgbClr val="C00000"/>
                </a:solidFill>
              </a:rPr>
              <a:t>pseudomembranoasă</a:t>
            </a:r>
            <a:r>
              <a:rPr lang="ro-RO" sz="2000" dirty="0">
                <a:solidFill>
                  <a:srgbClr val="C00000"/>
                </a:solidFill>
              </a:rPr>
              <a:t>:</a:t>
            </a:r>
          </a:p>
          <a:p>
            <a:pPr marL="233363" indent="-153988" algn="just" defTabSz="690563">
              <a:buClr>
                <a:srgbClr val="FFFF00"/>
              </a:buClr>
              <a:buFont typeface="Wingdings 2" pitchFamily="18" charset="2"/>
              <a:buNone/>
            </a:pPr>
            <a:r>
              <a:rPr lang="ro-RO" sz="2000" dirty="0">
                <a:solidFill>
                  <a:srgbClr val="C00000"/>
                </a:solidFill>
              </a:rPr>
              <a:t>	- diaree acută cu pierdere de </a:t>
            </a:r>
            <a:r>
              <a:rPr lang="ro-RO" sz="2000" dirty="0" err="1">
                <a:solidFill>
                  <a:srgbClr val="C00000"/>
                </a:solidFill>
              </a:rPr>
              <a:t>electroliţi</a:t>
            </a:r>
            <a:r>
              <a:rPr lang="ro-RO" sz="2000" dirty="0">
                <a:solidFill>
                  <a:srgbClr val="C00000"/>
                </a:solidFill>
              </a:rPr>
              <a:t>, vomă</a:t>
            </a:r>
          </a:p>
          <a:p>
            <a:pPr marL="233363" indent="-153988" algn="just" defTabSz="690563">
              <a:buClr>
                <a:srgbClr val="FFFF00"/>
              </a:buClr>
              <a:buFont typeface="Wingdings 2" pitchFamily="18" charset="2"/>
              <a:buNone/>
            </a:pPr>
            <a:r>
              <a:rPr lang="ro-RO" sz="2000" dirty="0">
                <a:solidFill>
                  <a:srgbClr val="C00000"/>
                </a:solidFill>
              </a:rPr>
              <a:t>	- </a:t>
            </a:r>
            <a:r>
              <a:rPr lang="ro-RO" sz="2000" dirty="0" err="1">
                <a:solidFill>
                  <a:srgbClr val="C00000"/>
                </a:solidFill>
              </a:rPr>
              <a:t>sepsis</a:t>
            </a:r>
            <a:endParaRPr lang="ro-RO" sz="2000" dirty="0">
              <a:solidFill>
                <a:srgbClr val="C00000"/>
              </a:solidFill>
            </a:endParaRPr>
          </a:p>
          <a:p>
            <a:pPr marL="233363" indent="-153988" algn="just" defTabSz="690563">
              <a:buClr>
                <a:srgbClr val="FFFF00"/>
              </a:buClr>
              <a:buFont typeface="Wingdings 2" pitchFamily="18" charset="2"/>
              <a:buNone/>
            </a:pPr>
            <a:r>
              <a:rPr lang="ro-RO" sz="2000" dirty="0">
                <a:solidFill>
                  <a:srgbClr val="C00000"/>
                </a:solidFill>
              </a:rPr>
              <a:t>	- </a:t>
            </a:r>
            <a:r>
              <a:rPr lang="ro-RO" sz="2000" dirty="0" err="1">
                <a:solidFill>
                  <a:srgbClr val="C00000"/>
                </a:solidFill>
              </a:rPr>
              <a:t>şoc</a:t>
            </a:r>
            <a:r>
              <a:rPr lang="ro-RO" sz="2000" dirty="0">
                <a:solidFill>
                  <a:srgbClr val="C00000"/>
                </a:solidFill>
              </a:rPr>
              <a:t> </a:t>
            </a:r>
            <a:r>
              <a:rPr lang="ro-RO" sz="2000" dirty="0" err="1">
                <a:solidFill>
                  <a:srgbClr val="C00000"/>
                </a:solidFill>
              </a:rPr>
              <a:t>toxico</a:t>
            </a:r>
            <a:r>
              <a:rPr lang="ro-RO" sz="2000" dirty="0">
                <a:solidFill>
                  <a:srgbClr val="C00000"/>
                </a:solidFill>
              </a:rPr>
              <a:t>-septic şi exitus</a:t>
            </a:r>
          </a:p>
          <a:p>
            <a:pPr marL="233363" indent="-153988" algn="just" defTabSz="690563">
              <a:buClr>
                <a:srgbClr val="FFFF00"/>
              </a:buClr>
              <a:buFont typeface="Wingdings 2" pitchFamily="18" charset="2"/>
              <a:buNone/>
            </a:pPr>
            <a:r>
              <a:rPr lang="ro-RO" sz="2000" dirty="0">
                <a:solidFill>
                  <a:srgbClr val="C00000"/>
                </a:solidFill>
              </a:rPr>
              <a:t>	- implicat în </a:t>
            </a:r>
            <a:r>
              <a:rPr lang="ro-RO" sz="2000" dirty="0" err="1">
                <a:solidFill>
                  <a:srgbClr val="C00000"/>
                </a:solidFill>
              </a:rPr>
              <a:t>infecţii</a:t>
            </a:r>
            <a:r>
              <a:rPr lang="ro-RO" sz="2000" dirty="0">
                <a:solidFill>
                  <a:srgbClr val="C00000"/>
                </a:solidFill>
              </a:rPr>
              <a:t> nosocomiale</a:t>
            </a:r>
          </a:p>
          <a:p>
            <a:pPr marL="550863" indent="-514350" algn="just">
              <a:buClr>
                <a:srgbClr val="FFFF00"/>
              </a:buClr>
              <a:buFont typeface="Wingdings 2" pitchFamily="18" charset="2"/>
              <a:buNone/>
            </a:pPr>
            <a:endParaRPr lang="en-US" sz="2000" dirty="0">
              <a:solidFill>
                <a:srgbClr val="C00000"/>
              </a:solidFill>
            </a:endParaRPr>
          </a:p>
        </p:txBody>
      </p:sp>
      <p:pic>
        <p:nvPicPr>
          <p:cNvPr id="2" name="Picture 1"/>
          <p:cNvPicPr>
            <a:picLocks noChangeAspect="1"/>
          </p:cNvPicPr>
          <p:nvPr/>
        </p:nvPicPr>
        <p:blipFill rotWithShape="1">
          <a:blip r:embed="rId3"/>
          <a:srcRect l="30509" t="21208" r="28147" b="12348"/>
          <a:stretch/>
        </p:blipFill>
        <p:spPr>
          <a:xfrm>
            <a:off x="3131840" y="836402"/>
            <a:ext cx="5955010" cy="5989971"/>
          </a:xfrm>
          <a:prstGeom prst="rect">
            <a:avLst/>
          </a:prstGeom>
        </p:spPr>
      </p:pic>
    </p:spTree>
    <p:extLst>
      <p:ext uri="{BB962C8B-B14F-4D97-AF65-F5344CB8AC3E}">
        <p14:creationId xmlns:p14="http://schemas.microsoft.com/office/powerpoint/2010/main" val="34672435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a:t>Patogenie</a:t>
            </a:r>
            <a:endParaRPr lang="en-IN" dirty="0"/>
          </a:p>
        </p:txBody>
      </p:sp>
      <p:sp>
        <p:nvSpPr>
          <p:cNvPr id="3" name="Content Placeholder 2"/>
          <p:cNvSpPr>
            <a:spLocks noGrp="1"/>
          </p:cNvSpPr>
          <p:nvPr>
            <p:ph sz="half" idx="1"/>
          </p:nvPr>
        </p:nvSpPr>
        <p:spPr/>
        <p:txBody>
          <a:bodyPr/>
          <a:lstStyle/>
          <a:p>
            <a:r>
              <a:rPr lang="en-GB" dirty="0" err="1"/>
              <a:t>Tulpini</a:t>
            </a:r>
            <a:r>
              <a:rPr lang="ro-RO" dirty="0"/>
              <a:t>le </a:t>
            </a:r>
            <a:r>
              <a:rPr lang="en-GB" dirty="0"/>
              <a:t> </a:t>
            </a:r>
            <a:r>
              <a:rPr lang="en-GB" dirty="0" err="1"/>
              <a:t>toxigene</a:t>
            </a:r>
            <a:r>
              <a:rPr lang="en-GB" dirty="0"/>
              <a:t> </a:t>
            </a:r>
            <a:r>
              <a:rPr lang="en-GB" dirty="0" err="1"/>
              <a:t>produc</a:t>
            </a:r>
            <a:r>
              <a:rPr lang="en-GB" dirty="0"/>
              <a:t> </a:t>
            </a:r>
            <a:r>
              <a:rPr lang="ro-RO" dirty="0"/>
              <a:t>2 </a:t>
            </a:r>
            <a:r>
              <a:rPr lang="en-GB" dirty="0" err="1"/>
              <a:t>toxine</a:t>
            </a:r>
            <a:r>
              <a:rPr lang="en-GB" dirty="0"/>
              <a:t> </a:t>
            </a:r>
            <a:r>
              <a:rPr lang="en-GB" dirty="0" err="1"/>
              <a:t>majore</a:t>
            </a:r>
            <a:r>
              <a:rPr lang="en-GB" dirty="0"/>
              <a:t>:</a:t>
            </a:r>
          </a:p>
          <a:p>
            <a:pPr lvl="1"/>
            <a:r>
              <a:rPr lang="en-GB" dirty="0" err="1"/>
              <a:t>toxina</a:t>
            </a:r>
            <a:r>
              <a:rPr lang="en-GB" dirty="0"/>
              <a:t> A (</a:t>
            </a:r>
            <a:r>
              <a:rPr lang="en-GB" dirty="0" err="1"/>
              <a:t>enterotoxina</a:t>
            </a:r>
            <a:r>
              <a:rPr lang="en-GB" dirty="0"/>
              <a:t>)</a:t>
            </a:r>
          </a:p>
          <a:p>
            <a:pPr lvl="1"/>
            <a:r>
              <a:rPr lang="en-GB" dirty="0" err="1"/>
              <a:t>toxina</a:t>
            </a:r>
            <a:r>
              <a:rPr lang="en-GB" dirty="0"/>
              <a:t> B (</a:t>
            </a:r>
            <a:r>
              <a:rPr lang="en-GB" dirty="0" err="1"/>
              <a:t>citotoxin</a:t>
            </a:r>
            <a:r>
              <a:rPr lang="ro-RO" dirty="0"/>
              <a:t>a</a:t>
            </a:r>
            <a:r>
              <a:rPr lang="en-GB" dirty="0"/>
              <a:t>)</a:t>
            </a:r>
          </a:p>
          <a:p>
            <a:endParaRPr lang="en-IN" dirty="0"/>
          </a:p>
        </p:txBody>
      </p:sp>
      <p:pic>
        <p:nvPicPr>
          <p:cNvPr id="4098" name="Picture 2"/>
          <p:cNvPicPr>
            <a:picLocks noGrp="1" noChangeAspect="1" noChangeArrowheads="1"/>
          </p:cNvPicPr>
          <p:nvPr>
            <p:ph sz="half" idx="2"/>
          </p:nvPr>
        </p:nvPicPr>
        <p:blipFill>
          <a:blip r:embed="rId2" cstate="print"/>
          <a:srcRect/>
          <a:stretch>
            <a:fillRect/>
          </a:stretch>
        </p:blipFill>
        <p:spPr>
          <a:xfrm>
            <a:off x="5163120" y="2811240"/>
            <a:ext cx="2592000" cy="2885760"/>
          </a:xfrm>
        </p:spPr>
      </p:pic>
    </p:spTree>
    <p:extLst>
      <p:ext uri="{BB962C8B-B14F-4D97-AF65-F5344CB8AC3E}">
        <p14:creationId xmlns:p14="http://schemas.microsoft.com/office/powerpoint/2010/main" val="19780559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448</TotalTime>
  <Words>8440</Words>
  <Application>Microsoft Office PowerPoint</Application>
  <PresentationFormat>On-screen Show (4:3)</PresentationFormat>
  <Paragraphs>838</Paragraphs>
  <Slides>116</Slides>
  <Notes>44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116</vt:i4>
      </vt:variant>
    </vt:vector>
  </HeadingPairs>
  <TitlesOfParts>
    <vt:vector size="126" baseType="lpstr">
      <vt:lpstr>Arial</vt:lpstr>
      <vt:lpstr>Arial Narrow</vt:lpstr>
      <vt:lpstr>Calibri</vt:lpstr>
      <vt:lpstr>Calibri (Headings)</vt:lpstr>
      <vt:lpstr>Constantia</vt:lpstr>
      <vt:lpstr>Times New Roman</vt:lpstr>
      <vt:lpstr>Wingdings</vt:lpstr>
      <vt:lpstr>Wingdings 2</vt:lpstr>
      <vt:lpstr>Flow</vt:lpstr>
      <vt:lpstr>Bitmap Image</vt:lpstr>
      <vt:lpstr>BACTERIILE ANAEROBE </vt:lpstr>
      <vt:lpstr>PowerPoint Presentation</vt:lpstr>
      <vt:lpstr>PowerPoint Presentation</vt:lpstr>
      <vt:lpstr>PowerPoint Presentation</vt:lpstr>
      <vt:lpstr>PowerPoint Presentation</vt:lpstr>
      <vt:lpstr>Genul Peptococcus</vt:lpstr>
      <vt:lpstr>Genul Peptococcus</vt:lpstr>
      <vt:lpstr> Genul Peptostreptococcus</vt:lpstr>
      <vt:lpstr>Genul Peptostreptococcus</vt:lpstr>
      <vt:lpstr>GERMENI ANAEROBI NESPORULAŢI </vt:lpstr>
      <vt:lpstr>Bacili anaerobi nesporulaţi Gram pozitivi</vt:lpstr>
      <vt:lpstr>PowerPoint Presentation</vt:lpstr>
      <vt:lpstr> Genul Actinomyces </vt:lpstr>
      <vt:lpstr>Genul Actinomyces </vt:lpstr>
      <vt:lpstr>ACTINOMYCES</vt:lpstr>
      <vt:lpstr>Genul Actinomyces</vt:lpstr>
      <vt:lpstr>Genul Actinomyces</vt:lpstr>
      <vt:lpstr>Actinomicoza pulmonară</vt:lpstr>
      <vt:lpstr>Listeria</vt:lpstr>
      <vt:lpstr>Taxonomie. Habitat</vt:lpstr>
      <vt:lpstr>Morfologie</vt:lpstr>
      <vt:lpstr>Caractere de cultură</vt:lpstr>
      <vt:lpstr>Caractere de cultură</vt:lpstr>
      <vt:lpstr>Caractere de cultură</vt:lpstr>
      <vt:lpstr>Caractere biochimice</vt:lpstr>
      <vt:lpstr>Caractere biochimice</vt:lpstr>
      <vt:lpstr>Patogenie</vt:lpstr>
      <vt:lpstr>Aspecte clinice</vt:lpstr>
      <vt:lpstr>Aspecte clinice</vt:lpstr>
      <vt:lpstr>Diagnostic de laborator</vt:lpstr>
      <vt:lpstr>Epidemiologie</vt:lpstr>
      <vt:lpstr>Epidemiologie</vt:lpstr>
      <vt:lpstr>Epidemiologie</vt:lpstr>
      <vt:lpstr>Epidemiologie</vt:lpstr>
      <vt:lpstr>Bacili anaerobi nesporulaţi Gram negativi  Gen: Bacteroides  Specia: Bacteroides fragilis </vt:lpstr>
      <vt:lpstr>Bacili anaerobi nesporulaţi Gram negativi  Gen: Bacteroides  Specia: Bacteroides fragilis</vt:lpstr>
      <vt:lpstr>Bacili anaerobi nesporulaţi Gram negativi  Gen: Bacteroides  Specia: Bacteroides fragilis</vt:lpstr>
      <vt:lpstr>  Genul Porphyromonas Specii: Porphyromonas gingivalis (specie tip)    Porphyromonas endodontalis </vt:lpstr>
      <vt:lpstr>Genul Porphyromonas Specii: Porphyromonas gingivalis (specie tip)    Porphyromonas endodontalis </vt:lpstr>
      <vt:lpstr>Genul Porphyromonas Specii: Porphyromonas gingivalis (specie tip)    Porphyromonas endodontalis </vt:lpstr>
      <vt:lpstr>Genul Capnocytophaga </vt:lpstr>
      <vt:lpstr>Genul Capnocytophaga </vt:lpstr>
      <vt:lpstr>PowerPoint Presentation</vt:lpstr>
      <vt:lpstr>Infectii umane cauzate de Clostridii</vt:lpstr>
      <vt:lpstr>PowerPoint Presentation</vt:lpstr>
      <vt:lpstr>PowerPoint Presentation</vt:lpstr>
      <vt:lpstr>PowerPoint Presentation</vt:lpstr>
      <vt:lpstr>PowerPoint Presentation</vt:lpstr>
      <vt:lpstr>Caractere de cultură</vt:lpstr>
      <vt:lpstr>PowerPoint Presentation</vt:lpstr>
      <vt:lpstr>PowerPoint Presentation</vt:lpstr>
      <vt:lpstr>Caractere biochimice și de patogenitate</vt:lpstr>
      <vt:lpstr>PowerPoint Presentation</vt:lpstr>
      <vt:lpstr>PowerPoint Presentation</vt:lpstr>
      <vt:lpstr>PowerPoint Presentation</vt:lpstr>
      <vt:lpstr>PowerPoint Presentation</vt:lpstr>
      <vt:lpstr>PowerPoint Presentation</vt:lpstr>
      <vt:lpstr>Bacilul tetanic - Caractere de cultură</vt:lpstr>
      <vt:lpstr>Patogenie</vt:lpstr>
      <vt:lpstr>Patogenie</vt:lpstr>
      <vt:lpstr>Patogenie</vt:lpstr>
      <vt:lpstr>Mecanismul de actiune al toxinei tetanice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Clostridium botulinum - Patogenie</vt:lpstr>
      <vt:lpstr>Mecanismul de actiune al toxinei botulinice</vt:lpstr>
      <vt:lpstr>How botox works?</vt:lpstr>
      <vt:lpstr>Mecanismul de actiune al toxinei botulinice</vt:lpstr>
      <vt:lpstr>PowerPoint Presentation</vt:lpstr>
      <vt:lpstr>Clostridium botulinum – aspecte clinice</vt:lpstr>
      <vt:lpstr>PowerPoint Presentation</vt:lpstr>
      <vt:lpstr>BOTOX aplicații medicale/cosmetice</vt:lpstr>
      <vt:lpstr>Diagnostic de laborator</vt:lpstr>
      <vt:lpstr>PowerPoint Presentation</vt:lpstr>
      <vt:lpstr>PowerPoint Presentation</vt:lpstr>
      <vt:lpstr>Gangrena gazoasă</vt:lpstr>
      <vt:lpstr>Patogenie</vt:lpstr>
      <vt:lpstr>Aspecte clinice</vt:lpstr>
      <vt:lpstr>Aspecte clinice</vt:lpstr>
      <vt:lpstr>PowerPoint Presentation</vt:lpstr>
      <vt:lpstr>Clostridium Difficile</vt:lpstr>
      <vt:lpstr>Clostridium difficile </vt:lpstr>
      <vt:lpstr>Istoric</vt:lpstr>
      <vt:lpstr>Introducere</vt:lpstr>
      <vt:lpstr>Morfologie</vt:lpstr>
      <vt:lpstr>Tratamentul cu antibiotice</vt:lpstr>
      <vt:lpstr>Tratamentul cu antibiotice</vt:lpstr>
      <vt:lpstr>Epidemiologie</vt:lpstr>
      <vt:lpstr>Patogenie</vt:lpstr>
      <vt:lpstr>PowerPoint Presentation</vt:lpstr>
      <vt:lpstr>PowerPoint Presentation</vt:lpstr>
      <vt:lpstr>Patogenie – Clostridium difficile</vt:lpstr>
      <vt:lpstr>PowerPoint Presentation</vt:lpstr>
      <vt:lpstr>Patogenie</vt:lpstr>
      <vt:lpstr>Toxina A</vt:lpstr>
      <vt:lpstr>Toxina B</vt:lpstr>
      <vt:lpstr>Aspecte clinice</vt:lpstr>
      <vt:lpstr>Aspecte clinice</vt:lpstr>
      <vt:lpstr>Aspecte clinice</vt:lpstr>
      <vt:lpstr>Aspecte clinice</vt:lpstr>
      <vt:lpstr>Boala severă</vt:lpstr>
      <vt:lpstr>Aspecte clinice</vt:lpstr>
      <vt:lpstr>Deshidratarea</vt:lpstr>
      <vt:lpstr>Complicații</vt:lpstr>
      <vt:lpstr>Diagnostic</vt:lpstr>
      <vt:lpstr>Diagnostic de laborator</vt:lpstr>
      <vt:lpstr>ELISA</vt:lpstr>
      <vt:lpstr>Spalarea mainilor</vt:lpstr>
      <vt:lpstr>Precauții de contact</vt:lpstr>
      <vt:lpstr>Curățare</vt:lpstr>
      <vt:lpstr>Evitarea unui consum inutil de antibiotice</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BACTERIILE ANAEROBE</dc:title>
  <dc:creator>Andrei Theodor</dc:creator>
  <cp:lastModifiedBy>Ovidiu Zlatian</cp:lastModifiedBy>
  <cp:revision>48</cp:revision>
  <dcterms:created xsi:type="dcterms:W3CDTF">2013-01-08T17:05:07Z</dcterms:created>
  <dcterms:modified xsi:type="dcterms:W3CDTF">2021-04-05T12:31:52Z</dcterms:modified>
</cp:coreProperties>
</file>