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62" r:id="rId98"/>
    <p:sldId id="363" r:id="rId99"/>
    <p:sldId id="352" r:id="rId100"/>
    <p:sldId id="353" r:id="rId101"/>
    <p:sldId id="354" r:id="rId102"/>
    <p:sldId id="355" r:id="rId103"/>
    <p:sldId id="356" r:id="rId104"/>
    <p:sldId id="357" r:id="rId105"/>
    <p:sldId id="358" r:id="rId106"/>
    <p:sldId id="359" r:id="rId107"/>
    <p:sldId id="360" r:id="rId108"/>
    <p:sldId id="361"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C8E17E-263E-4C03-9A78-2F3CB0AE526B}" type="datetimeFigureOut">
              <a:rPr lang="en-US" smtClean="0"/>
              <a:t>11/26/2011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C8E17E-263E-4C03-9A78-2F3CB0AE526B}"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C8E17E-263E-4C03-9A78-2F3CB0AE526B}" type="datetimeFigureOut">
              <a:rPr lang="en-US" smtClean="0"/>
              <a:t>11/26/2011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C8E17E-263E-4C03-9A78-2F3CB0AE526B}" type="datetimeFigureOut">
              <a:rPr lang="en-US" smtClean="0"/>
              <a:t>11/26/2011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8E17E-263E-4C03-9A78-2F3CB0AE526B}" type="datetimeFigureOut">
              <a:rPr lang="en-US" smtClean="0"/>
              <a:t>11/26/2011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C8E17E-263E-4C03-9A78-2F3CB0AE526B}"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C9FABB-FA53-4B83-80CA-79ED1ED058E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C8E17E-263E-4C03-9A78-2F3CB0AE526B}" type="datetimeFigureOut">
              <a:rPr lang="en-US" smtClean="0"/>
              <a:t>11/26/2011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C9FABB-FA53-4B83-80CA-79ED1ED058E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http://www.microbes-edu.org/professionel/diag/imgvib/gram2.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http://www.microbes-edu.org/professionel/diag/imgvib/bo.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www.microbes-edu.org/professionel/diag/imgvib/dri.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http://www.microbes-edu.org/professionel/diag/imgvib/mh.jpg" TargetMode="Externa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428868"/>
            <a:ext cx="7772400" cy="1470025"/>
          </a:xfrm>
        </p:spPr>
        <p:txBody>
          <a:bodyPr>
            <a:normAutofit fontScale="90000"/>
          </a:bodyPr>
          <a:lstStyle/>
          <a:p>
            <a:r>
              <a:rPr lang="ro-RO" b="1" dirty="0"/>
              <a:t>BACTERIILE INTESTINALE</a:t>
            </a:r>
            <a:r>
              <a:rPr lang="en-US" b="1" dirty="0"/>
              <a:t/>
            </a:r>
            <a:br>
              <a:rPr lang="en-US" b="1"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389120"/>
          </a:xfrm>
        </p:spPr>
        <p:txBody>
          <a:bodyPr>
            <a:normAutofit fontScale="85000" lnSpcReduction="20000"/>
          </a:bodyPr>
          <a:lstStyle/>
          <a:p>
            <a:r>
              <a:rPr lang="ro-RO" b="1" dirty="0" smtClean="0"/>
              <a:t>ANTIGENE DE ÎNVELIŞ</a:t>
            </a:r>
            <a:endParaRPr lang="en-US" b="1" dirty="0" smtClean="0"/>
          </a:p>
          <a:p>
            <a:pPr lvl="0"/>
            <a:r>
              <a:rPr lang="ro-RO" b="1" dirty="0" smtClean="0"/>
              <a:t>Antigenele K</a:t>
            </a:r>
            <a:r>
              <a:rPr lang="ro-RO" dirty="0" smtClean="0"/>
              <a:t>: sunt prezente la </a:t>
            </a:r>
            <a:r>
              <a:rPr lang="ro-RO" b="1" i="1" dirty="0" smtClean="0"/>
              <a:t>nivelul capsulei</a:t>
            </a:r>
            <a:r>
              <a:rPr lang="ro-RO" dirty="0" smtClean="0"/>
              <a:t> (tulpini capsulate de Klebsiella sau E. Coli) sau în </a:t>
            </a:r>
            <a:r>
              <a:rPr lang="ro-RO" b="1" i="1" dirty="0" smtClean="0"/>
              <a:t>peretele celular</a:t>
            </a:r>
            <a:r>
              <a:rPr lang="ro-RO" dirty="0" smtClean="0"/>
              <a:t> (polizaharizi) la exteriorul antigenului O, pe care îl pot masca. Sunt termostabile, </a:t>
            </a:r>
            <a:r>
              <a:rPr lang="ro-RO" b="1" i="1" dirty="0" smtClean="0"/>
              <a:t>legate de regulă de patogenitate şi anume de virulenţă</a:t>
            </a:r>
            <a:r>
              <a:rPr lang="ro-RO" dirty="0" smtClean="0"/>
              <a:t>; se descriu tipurile: </a:t>
            </a:r>
            <a:r>
              <a:rPr lang="ro-RO" b="1" dirty="0" smtClean="0"/>
              <a:t>A, B, „K-de tip L”</a:t>
            </a:r>
            <a:r>
              <a:rPr lang="ro-RO" dirty="0" smtClean="0"/>
              <a:t>, etc. Exemple:</a:t>
            </a:r>
            <a:endParaRPr lang="en-US" dirty="0" smtClean="0"/>
          </a:p>
          <a:p>
            <a:r>
              <a:rPr lang="ro-RO" b="1" dirty="0" smtClean="0"/>
              <a:t>- </a:t>
            </a:r>
            <a:r>
              <a:rPr lang="ro-RO" dirty="0" smtClean="0"/>
              <a:t>antigenul K pentru anumite tipuri enterotoxigene la E.coli la adult;</a:t>
            </a:r>
            <a:endParaRPr lang="en-US" dirty="0" smtClean="0"/>
          </a:p>
          <a:p>
            <a:r>
              <a:rPr lang="ro-RO" b="1" dirty="0" smtClean="0"/>
              <a:t>- </a:t>
            </a:r>
            <a:r>
              <a:rPr lang="ro-RO" dirty="0" smtClean="0"/>
              <a:t>antigenul K (cu determinanţi B) pentru serotipurile OB de E.coli implicate în „diareea malignă a noului născut”.</a:t>
            </a:r>
            <a:endParaRPr lang="en-US" dirty="0" smtClean="0"/>
          </a:p>
          <a:p>
            <a:pPr lvl="0"/>
            <a:r>
              <a:rPr lang="ro-RO" b="1" dirty="0" smtClean="0"/>
              <a:t>Antigenele Vi</a:t>
            </a:r>
            <a:r>
              <a:rPr lang="ro-RO" dirty="0" smtClean="0"/>
              <a:t>: sunt prezente la </a:t>
            </a:r>
            <a:r>
              <a:rPr lang="ro-RO" b="1" i="1" dirty="0" smtClean="0"/>
              <a:t>tulpinile şi speciile virulente de Salmonella</a:t>
            </a:r>
            <a:r>
              <a:rPr lang="ro-RO" dirty="0" smtClean="0"/>
              <a:t>. Sunt de natură proteică. Acoperă antigenul O, pe care îl maschează. Sunt termolabile. Sunt </a:t>
            </a:r>
            <a:r>
              <a:rPr lang="ro-RO" b="1" i="1" dirty="0" smtClean="0"/>
              <a:t>imunogene, inducând anticorpi protectori</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04880"/>
            <a:ext cx="8229600" cy="5467392"/>
          </a:xfrm>
        </p:spPr>
        <p:txBody>
          <a:bodyPr>
            <a:normAutofit fontScale="70000" lnSpcReduction="20000"/>
          </a:bodyPr>
          <a:lstStyle/>
          <a:p>
            <a:pPr algn="ctr">
              <a:buNone/>
            </a:pPr>
            <a:r>
              <a:rPr lang="ro-RO" sz="2900" b="1" dirty="0" smtClean="0"/>
              <a:t>PSEUDOMONAS AERUGINOSA</a:t>
            </a:r>
            <a:endParaRPr lang="en-US" sz="2900" dirty="0" smtClean="0"/>
          </a:p>
          <a:p>
            <a:pPr>
              <a:buNone/>
            </a:pPr>
            <a:endParaRPr lang="en-US" dirty="0" smtClean="0"/>
          </a:p>
          <a:p>
            <a:r>
              <a:rPr lang="ro-RO" b="1" dirty="0" smtClean="0"/>
              <a:t>1. ÎNCADRARE TAXONOMICĂ</a:t>
            </a:r>
            <a:endParaRPr lang="en-US" dirty="0" smtClean="0"/>
          </a:p>
          <a:p>
            <a:r>
              <a:rPr lang="ro-RO" i="1" dirty="0" smtClean="0"/>
              <a:t>Ordinul</a:t>
            </a:r>
            <a:r>
              <a:rPr lang="ro-RO" dirty="0" smtClean="0"/>
              <a:t>: </a:t>
            </a:r>
            <a:r>
              <a:rPr lang="ro-RO" b="1" i="1" dirty="0" smtClean="0"/>
              <a:t>Pseudomonadales</a:t>
            </a:r>
            <a:r>
              <a:rPr lang="ro-RO" dirty="0" smtClean="0"/>
              <a:t>; </a:t>
            </a:r>
            <a:r>
              <a:rPr lang="ro-RO" i="1" dirty="0" smtClean="0"/>
              <a:t>familia</a:t>
            </a:r>
            <a:r>
              <a:rPr lang="ro-RO" dirty="0" smtClean="0"/>
              <a:t>: </a:t>
            </a:r>
            <a:r>
              <a:rPr lang="ro-RO" b="1" i="1" dirty="0" smtClean="0"/>
              <a:t>Pseudomonadaceae</a:t>
            </a:r>
            <a:r>
              <a:rPr lang="ro-RO" dirty="0" smtClean="0"/>
              <a:t>; </a:t>
            </a:r>
            <a:r>
              <a:rPr lang="ro-RO" i="1" dirty="0" smtClean="0"/>
              <a:t>genul</a:t>
            </a:r>
            <a:r>
              <a:rPr lang="ro-RO" dirty="0" smtClean="0"/>
              <a:t>: </a:t>
            </a:r>
            <a:r>
              <a:rPr lang="ro-RO" b="1" i="1" dirty="0" smtClean="0"/>
              <a:t>Pseudomonas</a:t>
            </a:r>
            <a:r>
              <a:rPr lang="ro-RO" dirty="0" smtClean="0"/>
              <a:t>; </a:t>
            </a:r>
            <a:r>
              <a:rPr lang="ro-RO" i="1" dirty="0" smtClean="0"/>
              <a:t>specia</a:t>
            </a:r>
            <a:r>
              <a:rPr lang="ro-RO" dirty="0" smtClean="0"/>
              <a:t>: </a:t>
            </a:r>
            <a:r>
              <a:rPr lang="ro-RO" b="1" i="1" dirty="0" smtClean="0"/>
              <a:t>Pseudomonas aeruginosa</a:t>
            </a:r>
            <a:r>
              <a:rPr lang="ro-RO" dirty="0" smtClean="0"/>
              <a:t>. Specia este cunoscută şi sub numele de </a:t>
            </a:r>
            <a:r>
              <a:rPr lang="ro-RO" b="1" i="1" dirty="0" smtClean="0"/>
              <a:t>Bacillus pyocyaneus</a:t>
            </a:r>
            <a:r>
              <a:rPr lang="ro-RO" dirty="0" smtClean="0"/>
              <a:t> ( bacilul piocianic).</a:t>
            </a:r>
            <a:r>
              <a:rPr lang="ro-RO" b="1" dirty="0" smtClean="0"/>
              <a:t> </a:t>
            </a:r>
            <a:endParaRPr lang="en-US" dirty="0" smtClean="0"/>
          </a:p>
          <a:p>
            <a:pPr>
              <a:buNone/>
            </a:pPr>
            <a:endParaRPr lang="en-US" dirty="0" smtClean="0"/>
          </a:p>
          <a:p>
            <a:r>
              <a:rPr lang="ro-RO" b="1" dirty="0" smtClean="0"/>
              <a:t>2. CARACTERE MORFOLOGICE</a:t>
            </a:r>
            <a:endParaRPr lang="en-US" dirty="0" smtClean="0"/>
          </a:p>
          <a:p>
            <a:r>
              <a:rPr lang="ro-RO" b="1" i="1" dirty="0" smtClean="0"/>
              <a:t>Bacili Gram negativi, mobili</a:t>
            </a:r>
            <a:r>
              <a:rPr lang="ro-RO" dirty="0" smtClean="0"/>
              <a:t>, cu cili dispuşi polar.</a:t>
            </a:r>
            <a:endParaRPr lang="en-US" dirty="0" smtClean="0"/>
          </a:p>
          <a:p>
            <a:pPr>
              <a:buNone/>
            </a:pPr>
            <a:endParaRPr lang="en-US" dirty="0" smtClean="0"/>
          </a:p>
          <a:p>
            <a:r>
              <a:rPr lang="ro-RO" b="1" dirty="0" smtClean="0"/>
              <a:t>3. CARACTERE DE CULTURĂ</a:t>
            </a:r>
            <a:endParaRPr lang="en-US" dirty="0" smtClean="0"/>
          </a:p>
          <a:p>
            <a:r>
              <a:rPr lang="ro-RO" dirty="0" smtClean="0"/>
              <a:t>	Bacilul piocianic </a:t>
            </a:r>
            <a:r>
              <a:rPr lang="ro-RO" b="1" i="1" dirty="0" smtClean="0"/>
              <a:t>cultivă uşor</a:t>
            </a:r>
            <a:r>
              <a:rPr lang="ro-RO" dirty="0" smtClean="0"/>
              <a:t> pe medii uzuale. Caracteristică în cultură este </a:t>
            </a:r>
            <a:r>
              <a:rPr lang="ro-RO" b="1" i="1" dirty="0" smtClean="0"/>
              <a:t>producerea de pigmenţi</a:t>
            </a:r>
            <a:r>
              <a:rPr lang="ro-RO" dirty="0" smtClean="0"/>
              <a:t>: colorarea în verde a bulionului sau colorarea în albastru-verde a coloniilor pe medii solide, colorarea în verde strălucitor a coloniilor pe unele medii solide. Pe medii solide, coloniile de bacil piocianic, pigmentate, mai prezintă şi un alt caracter: </a:t>
            </a:r>
            <a:r>
              <a:rPr lang="ro-RO" b="1" i="1" dirty="0" smtClean="0"/>
              <a:t>aderenţa lor marcată</a:t>
            </a:r>
            <a:r>
              <a:rPr lang="ro-RO" dirty="0" smtClean="0"/>
              <a:t> la suprafaţa mediului. Pe mediile solide cu sânge, se produce </a:t>
            </a:r>
            <a:r>
              <a:rPr lang="ro-RO" b="1" i="1" dirty="0" smtClean="0"/>
              <a:t>hemoliză</a:t>
            </a:r>
            <a:r>
              <a:rPr lang="ro-RO" dirty="0" smtClean="0"/>
              <a:t> în jurul coloniilor.</a:t>
            </a:r>
            <a:endParaRPr lang="en-US" dirty="0" smtClean="0"/>
          </a:p>
          <a:p>
            <a:r>
              <a:rPr lang="ro-RO" dirty="0" smtClean="0"/>
              <a:t>	Atât pe mediile lichide, cât şi pe cele solide, cultura de Pseudomonas aeruginosa exală un </a:t>
            </a:r>
            <a:r>
              <a:rPr lang="ro-RO" b="1" i="1" dirty="0" smtClean="0"/>
              <a:t>miros caracteristic plăcut, aromat de „flori de tei”</a:t>
            </a:r>
            <a:r>
              <a:rPr lang="ro-RO" dirty="0" smtClean="0"/>
              <a:t>. </a:t>
            </a:r>
            <a:endParaRPr lang="en-US" dirty="0" smtClean="0"/>
          </a:p>
          <a:p>
            <a:r>
              <a:rPr lang="ro-RO" dirty="0" smtClean="0"/>
              <a:t>	</a:t>
            </a:r>
            <a:r>
              <a:rPr lang="ro-RO" b="1" i="1" dirty="0" smtClean="0"/>
              <a:t>Reacţia citocromoxidazei</a:t>
            </a:r>
            <a:r>
              <a:rPr lang="ro-RO" dirty="0" smtClean="0"/>
              <a:t> este </a:t>
            </a:r>
            <a:r>
              <a:rPr lang="ro-RO" b="1" i="1" dirty="0" smtClean="0"/>
              <a:t>pozitivă</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1785918" y="1142984"/>
            <a:ext cx="5725208" cy="3643314"/>
          </a:xfrm>
          <a:prstGeom prst="rect">
            <a:avLst/>
          </a:prstGeom>
          <a:noFill/>
          <a:ln w="9525">
            <a:noFill/>
            <a:miter lim="800000"/>
            <a:headEnd/>
            <a:tailEnd/>
          </a:ln>
        </p:spPr>
      </p:pic>
      <p:sp>
        <p:nvSpPr>
          <p:cNvPr id="5" name="TextBox 4"/>
          <p:cNvSpPr txBox="1"/>
          <p:nvPr/>
        </p:nvSpPr>
        <p:spPr>
          <a:xfrm>
            <a:off x="2143108" y="5286388"/>
            <a:ext cx="4929222" cy="646331"/>
          </a:xfrm>
          <a:prstGeom prst="rect">
            <a:avLst/>
          </a:prstGeom>
          <a:noFill/>
        </p:spPr>
        <p:txBody>
          <a:bodyPr wrap="square" rtlCol="0">
            <a:spAutoFit/>
          </a:bodyPr>
          <a:lstStyle/>
          <a:p>
            <a:r>
              <a:rPr lang="en-US" dirty="0" err="1"/>
              <a:t>Figura</a:t>
            </a:r>
            <a:r>
              <a:rPr lang="en-US" dirty="0"/>
              <a:t> </a:t>
            </a:r>
            <a:r>
              <a:rPr lang="en-US" dirty="0" smtClean="0"/>
              <a:t>2</a:t>
            </a:r>
            <a:r>
              <a:rPr lang="ro-RO" dirty="0" smtClean="0"/>
              <a:t>9</a:t>
            </a:r>
            <a:r>
              <a:rPr lang="en-US" dirty="0" smtClean="0"/>
              <a:t>: </a:t>
            </a:r>
            <a:r>
              <a:rPr lang="en-US" dirty="0" err="1"/>
              <a:t>Cili</a:t>
            </a:r>
            <a:r>
              <a:rPr lang="en-US" dirty="0"/>
              <a:t> </a:t>
            </a:r>
            <a:r>
              <a:rPr lang="en-US" dirty="0" err="1"/>
              <a:t>polari</a:t>
            </a:r>
            <a:r>
              <a:rPr lang="en-US" dirty="0"/>
              <a:t> </a:t>
            </a:r>
            <a:r>
              <a:rPr lang="en-US" dirty="0" err="1"/>
              <a:t>lofotrichi</a:t>
            </a:r>
            <a:r>
              <a:rPr lang="en-US" dirty="0"/>
              <a:t> la Pseudomonas </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642910" y="857232"/>
            <a:ext cx="3923040" cy="3786190"/>
          </a:xfrm>
          <a:prstGeom prst="rect">
            <a:avLst/>
          </a:prstGeom>
          <a:noFill/>
          <a:ln w="9525">
            <a:noFill/>
            <a:miter lim="800000"/>
            <a:headEnd/>
            <a:tailEnd/>
          </a:ln>
        </p:spPr>
      </p:pic>
      <p:pic>
        <p:nvPicPr>
          <p:cNvPr id="116739" name="Picture 3"/>
          <p:cNvPicPr>
            <a:picLocks noChangeAspect="1" noChangeArrowheads="1"/>
          </p:cNvPicPr>
          <p:nvPr/>
        </p:nvPicPr>
        <p:blipFill>
          <a:blip r:embed="rId3"/>
          <a:srcRect/>
          <a:stretch>
            <a:fillRect/>
          </a:stretch>
        </p:blipFill>
        <p:spPr bwMode="auto">
          <a:xfrm>
            <a:off x="4572000" y="857232"/>
            <a:ext cx="3857620" cy="3789142"/>
          </a:xfrm>
          <a:prstGeom prst="rect">
            <a:avLst/>
          </a:prstGeom>
          <a:noFill/>
          <a:ln w="9525">
            <a:noFill/>
            <a:miter lim="800000"/>
            <a:headEnd/>
            <a:tailEnd/>
          </a:ln>
        </p:spPr>
      </p:pic>
      <p:sp>
        <p:nvSpPr>
          <p:cNvPr id="6" name="TextBox 5"/>
          <p:cNvSpPr txBox="1"/>
          <p:nvPr/>
        </p:nvSpPr>
        <p:spPr>
          <a:xfrm>
            <a:off x="714348" y="5286388"/>
            <a:ext cx="7643866" cy="923330"/>
          </a:xfrm>
          <a:prstGeom prst="rect">
            <a:avLst/>
          </a:prstGeom>
          <a:noFill/>
        </p:spPr>
        <p:txBody>
          <a:bodyPr wrap="square" rtlCol="0">
            <a:spAutoFit/>
          </a:bodyPr>
          <a:lstStyle/>
          <a:p>
            <a:pPr algn="ctr"/>
            <a:r>
              <a:rPr lang="en-US" dirty="0" err="1"/>
              <a:t>Figura</a:t>
            </a:r>
            <a:r>
              <a:rPr lang="en-US" dirty="0"/>
              <a:t> </a:t>
            </a:r>
            <a:r>
              <a:rPr lang="ro-RO" dirty="0" smtClean="0"/>
              <a:t>30</a:t>
            </a:r>
            <a:r>
              <a:rPr lang="en-US" dirty="0" smtClean="0"/>
              <a:t>: </a:t>
            </a:r>
            <a:r>
              <a:rPr lang="en-US" dirty="0" err="1"/>
              <a:t>Morfologia</a:t>
            </a:r>
            <a:r>
              <a:rPr lang="en-US" dirty="0"/>
              <a:t> Ps. </a:t>
            </a:r>
            <a:r>
              <a:rPr lang="en-US" dirty="0" err="1"/>
              <a:t>aeruginosa</a:t>
            </a:r>
            <a:r>
              <a:rPr lang="en-US" dirty="0"/>
              <a:t>  </a:t>
            </a:r>
            <a:r>
              <a:rPr lang="en-US" dirty="0" err="1"/>
              <a:t>în</a:t>
            </a:r>
            <a:r>
              <a:rPr lang="en-US" dirty="0"/>
              <a:t> </a:t>
            </a:r>
            <a:r>
              <a:rPr lang="en-US" dirty="0" err="1"/>
              <a:t>coloraţia</a:t>
            </a:r>
            <a:r>
              <a:rPr lang="en-US" dirty="0"/>
              <a:t> Gram: </a:t>
            </a:r>
            <a:r>
              <a:rPr lang="en-US" dirty="0" err="1"/>
              <a:t>stânga-frotiu</a:t>
            </a:r>
            <a:r>
              <a:rPr lang="en-US" dirty="0"/>
              <a:t> din </a:t>
            </a:r>
            <a:r>
              <a:rPr lang="en-US" dirty="0" err="1"/>
              <a:t>cultură</a:t>
            </a:r>
            <a:r>
              <a:rPr lang="en-US" dirty="0"/>
              <a:t> </a:t>
            </a:r>
            <a:r>
              <a:rPr lang="en-US" dirty="0" err="1"/>
              <a:t>pură</a:t>
            </a:r>
            <a:r>
              <a:rPr lang="en-US" dirty="0"/>
              <a:t>; </a:t>
            </a:r>
            <a:r>
              <a:rPr lang="en-US" dirty="0" err="1"/>
              <a:t>dreapta-frotiu</a:t>
            </a:r>
            <a:r>
              <a:rPr lang="en-US" dirty="0"/>
              <a:t> din </a:t>
            </a:r>
            <a:r>
              <a:rPr lang="en-US" dirty="0" err="1"/>
              <a:t>produs</a:t>
            </a:r>
            <a:r>
              <a:rPr lang="en-US" dirty="0"/>
              <a:t> </a:t>
            </a:r>
            <a:r>
              <a:rPr lang="en-US" dirty="0" err="1"/>
              <a:t>patologic</a:t>
            </a:r>
            <a:r>
              <a:rPr lang="en-US" dirty="0"/>
              <a:t>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2357422" y="1071546"/>
            <a:ext cx="4286280" cy="4156883"/>
          </a:xfrm>
          <a:prstGeom prst="rect">
            <a:avLst/>
          </a:prstGeom>
          <a:noFill/>
          <a:ln w="9525">
            <a:noFill/>
            <a:miter lim="800000"/>
            <a:headEnd/>
            <a:tailEnd/>
          </a:ln>
        </p:spPr>
      </p:pic>
      <p:sp>
        <p:nvSpPr>
          <p:cNvPr id="5" name="TextBox 4"/>
          <p:cNvSpPr txBox="1"/>
          <p:nvPr/>
        </p:nvSpPr>
        <p:spPr>
          <a:xfrm>
            <a:off x="1643042" y="5643578"/>
            <a:ext cx="5857916" cy="369332"/>
          </a:xfrm>
          <a:prstGeom prst="rect">
            <a:avLst/>
          </a:prstGeom>
          <a:noFill/>
        </p:spPr>
        <p:txBody>
          <a:bodyPr wrap="square" rtlCol="0">
            <a:spAutoFit/>
          </a:bodyPr>
          <a:lstStyle/>
          <a:p>
            <a:r>
              <a:rPr lang="en-US" dirty="0" err="1"/>
              <a:t>Figura</a:t>
            </a:r>
            <a:r>
              <a:rPr lang="en-US" dirty="0"/>
              <a:t> </a:t>
            </a:r>
            <a:r>
              <a:rPr lang="ro-RO" dirty="0" smtClean="0"/>
              <a:t>31</a:t>
            </a:r>
            <a:r>
              <a:rPr lang="en-US" dirty="0" smtClean="0"/>
              <a:t>: </a:t>
            </a:r>
            <a:r>
              <a:rPr lang="en-US" dirty="0" err="1"/>
              <a:t>Tipuri</a:t>
            </a:r>
            <a:r>
              <a:rPr lang="en-US" dirty="0"/>
              <a:t> de </a:t>
            </a:r>
            <a:r>
              <a:rPr lang="en-US" dirty="0" err="1"/>
              <a:t>colonii</a:t>
            </a:r>
            <a:r>
              <a:rPr lang="en-US" dirty="0"/>
              <a:t> de Pseudomonas </a:t>
            </a:r>
            <a:r>
              <a:rPr lang="en-US" dirty="0" err="1"/>
              <a:t>aeruginosa</a:t>
            </a:r>
            <a:r>
              <a:rPr lang="en-US" dirty="0"/>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214282" y="785794"/>
            <a:ext cx="3766802" cy="3500462"/>
          </a:xfrm>
          <a:prstGeom prst="rect">
            <a:avLst/>
          </a:prstGeom>
          <a:noFill/>
          <a:ln w="9525">
            <a:noFill/>
            <a:miter lim="800000"/>
            <a:headEnd/>
            <a:tailEnd/>
          </a:ln>
        </p:spPr>
      </p:pic>
      <p:sp>
        <p:nvSpPr>
          <p:cNvPr id="5" name="TextBox 4"/>
          <p:cNvSpPr txBox="1"/>
          <p:nvPr/>
        </p:nvSpPr>
        <p:spPr>
          <a:xfrm>
            <a:off x="214282" y="4929198"/>
            <a:ext cx="3714776" cy="1200329"/>
          </a:xfrm>
          <a:prstGeom prst="rect">
            <a:avLst/>
          </a:prstGeom>
          <a:noFill/>
        </p:spPr>
        <p:txBody>
          <a:bodyPr wrap="square" rtlCol="0">
            <a:spAutoFit/>
          </a:bodyPr>
          <a:lstStyle/>
          <a:p>
            <a:r>
              <a:rPr lang="en-US" dirty="0" err="1"/>
              <a:t>Figura</a:t>
            </a:r>
            <a:r>
              <a:rPr lang="en-US" dirty="0"/>
              <a:t> </a:t>
            </a:r>
            <a:r>
              <a:rPr lang="en-US" dirty="0" smtClean="0"/>
              <a:t>3</a:t>
            </a:r>
            <a:r>
              <a:rPr lang="ro-RO" dirty="0" smtClean="0"/>
              <a:t>2</a:t>
            </a:r>
            <a:r>
              <a:rPr lang="en-US" dirty="0" smtClean="0"/>
              <a:t>: </a:t>
            </a:r>
            <a:r>
              <a:rPr lang="en-US" dirty="0" err="1"/>
              <a:t>Colonii</a:t>
            </a:r>
            <a:r>
              <a:rPr lang="en-US" dirty="0"/>
              <a:t> </a:t>
            </a:r>
            <a:r>
              <a:rPr lang="en-US" dirty="0" err="1"/>
              <a:t>lactozo</a:t>
            </a:r>
            <a:r>
              <a:rPr lang="en-US" dirty="0"/>
              <a:t>-negative de Ps. </a:t>
            </a:r>
            <a:r>
              <a:rPr lang="en-US" dirty="0" err="1"/>
              <a:t>aeruginosa</a:t>
            </a:r>
            <a:r>
              <a:rPr lang="en-US" dirty="0"/>
              <a:t> </a:t>
            </a:r>
            <a:r>
              <a:rPr lang="en-US" dirty="0" err="1"/>
              <a:t>pe</a:t>
            </a:r>
            <a:r>
              <a:rPr lang="en-US" dirty="0"/>
              <a:t> </a:t>
            </a:r>
            <a:r>
              <a:rPr lang="en-US" dirty="0" err="1"/>
              <a:t>mediul</a:t>
            </a:r>
            <a:r>
              <a:rPr lang="en-US" dirty="0"/>
              <a:t> </a:t>
            </a:r>
            <a:r>
              <a:rPr lang="en-US" dirty="0" err="1"/>
              <a:t>Istrate-Meitert</a:t>
            </a:r>
            <a:endParaRPr lang="en-US" dirty="0"/>
          </a:p>
          <a:p>
            <a:endParaRPr lang="en-US" dirty="0"/>
          </a:p>
        </p:txBody>
      </p:sp>
      <p:pic>
        <p:nvPicPr>
          <p:cNvPr id="118787" name="Picture 3"/>
          <p:cNvPicPr>
            <a:picLocks noChangeAspect="1" noChangeArrowheads="1"/>
          </p:cNvPicPr>
          <p:nvPr/>
        </p:nvPicPr>
        <p:blipFill>
          <a:blip r:embed="rId3"/>
          <a:srcRect/>
          <a:stretch>
            <a:fillRect/>
          </a:stretch>
        </p:blipFill>
        <p:spPr bwMode="auto">
          <a:xfrm>
            <a:off x="4357686" y="1071546"/>
            <a:ext cx="4425960" cy="2963143"/>
          </a:xfrm>
          <a:prstGeom prst="rect">
            <a:avLst/>
          </a:prstGeom>
          <a:noFill/>
          <a:ln w="9525">
            <a:noFill/>
            <a:miter lim="800000"/>
            <a:headEnd/>
            <a:tailEnd/>
          </a:ln>
        </p:spPr>
      </p:pic>
      <p:sp>
        <p:nvSpPr>
          <p:cNvPr id="7" name="TextBox 6"/>
          <p:cNvSpPr txBox="1"/>
          <p:nvPr/>
        </p:nvSpPr>
        <p:spPr>
          <a:xfrm>
            <a:off x="4357686" y="4929198"/>
            <a:ext cx="4357718" cy="646331"/>
          </a:xfrm>
          <a:prstGeom prst="rect">
            <a:avLst/>
          </a:prstGeom>
          <a:noFill/>
        </p:spPr>
        <p:txBody>
          <a:bodyPr wrap="square" rtlCol="0">
            <a:spAutoFit/>
          </a:bodyPr>
          <a:lstStyle/>
          <a:p>
            <a:r>
              <a:rPr lang="en-US" dirty="0" err="1"/>
              <a:t>Figura</a:t>
            </a:r>
            <a:r>
              <a:rPr lang="en-US" dirty="0"/>
              <a:t> </a:t>
            </a:r>
            <a:r>
              <a:rPr lang="en-US" dirty="0" smtClean="0"/>
              <a:t>3</a:t>
            </a:r>
            <a:r>
              <a:rPr lang="ro-RO" dirty="0" smtClean="0"/>
              <a:t>3</a:t>
            </a:r>
            <a:r>
              <a:rPr lang="en-US" dirty="0" smtClean="0"/>
              <a:t>: </a:t>
            </a:r>
            <a:r>
              <a:rPr lang="en-US" dirty="0" err="1"/>
              <a:t>Aspectul</a:t>
            </a:r>
            <a:r>
              <a:rPr lang="en-US" dirty="0"/>
              <a:t> </a:t>
            </a:r>
            <a:r>
              <a:rPr lang="en-US" dirty="0" err="1"/>
              <a:t>coloniilor</a:t>
            </a:r>
            <a:r>
              <a:rPr lang="en-US" dirty="0"/>
              <a:t> de Ps. </a:t>
            </a:r>
            <a:r>
              <a:rPr lang="en-US" dirty="0" err="1"/>
              <a:t>aeruginosa</a:t>
            </a:r>
            <a:r>
              <a:rPr lang="en-US" dirty="0"/>
              <a:t> </a:t>
            </a:r>
            <a:r>
              <a:rPr lang="en-US" dirty="0" err="1"/>
              <a:t>pe</a:t>
            </a:r>
            <a:r>
              <a:rPr lang="en-US" dirty="0"/>
              <a:t> </a:t>
            </a:r>
            <a:r>
              <a:rPr lang="en-US" dirty="0" err="1"/>
              <a:t>geloză</a:t>
            </a:r>
            <a:r>
              <a:rPr lang="en-US" dirty="0"/>
              <a:t> </a:t>
            </a:r>
            <a:r>
              <a:rPr lang="en-US" dirty="0" err="1"/>
              <a:t>simplă</a:t>
            </a:r>
            <a:r>
              <a:rPr lang="en-US" dirty="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2000232" y="1285860"/>
            <a:ext cx="5000628" cy="3520622"/>
          </a:xfrm>
          <a:prstGeom prst="rect">
            <a:avLst/>
          </a:prstGeom>
          <a:noFill/>
          <a:ln w="9525">
            <a:noFill/>
            <a:miter lim="800000"/>
            <a:headEnd/>
            <a:tailEnd/>
          </a:ln>
        </p:spPr>
      </p:pic>
      <p:sp>
        <p:nvSpPr>
          <p:cNvPr id="5" name="TextBox 4"/>
          <p:cNvSpPr txBox="1"/>
          <p:nvPr/>
        </p:nvSpPr>
        <p:spPr>
          <a:xfrm>
            <a:off x="1000100" y="5429264"/>
            <a:ext cx="7000924" cy="646331"/>
          </a:xfrm>
          <a:prstGeom prst="rect">
            <a:avLst/>
          </a:prstGeom>
          <a:noFill/>
        </p:spPr>
        <p:txBody>
          <a:bodyPr wrap="square" rtlCol="0">
            <a:spAutoFit/>
          </a:bodyPr>
          <a:lstStyle/>
          <a:p>
            <a:pPr algn="ctr"/>
            <a:r>
              <a:rPr lang="en-US" dirty="0" err="1"/>
              <a:t>Figura</a:t>
            </a:r>
            <a:r>
              <a:rPr lang="en-US" dirty="0"/>
              <a:t> </a:t>
            </a:r>
            <a:r>
              <a:rPr lang="en-US" dirty="0" smtClean="0"/>
              <a:t>3</a:t>
            </a:r>
            <a:r>
              <a:rPr lang="ro-RO" dirty="0" smtClean="0"/>
              <a:t>4</a:t>
            </a:r>
            <a:r>
              <a:rPr lang="en-US" dirty="0" smtClean="0"/>
              <a:t>: </a:t>
            </a:r>
            <a:r>
              <a:rPr lang="en-US" dirty="0" err="1"/>
              <a:t>Alcalinizarea</a:t>
            </a:r>
            <a:r>
              <a:rPr lang="en-US" dirty="0"/>
              <a:t> </a:t>
            </a:r>
            <a:r>
              <a:rPr lang="en-US" dirty="0" err="1"/>
              <a:t>mediului</a:t>
            </a:r>
            <a:r>
              <a:rPr lang="en-US" dirty="0"/>
              <a:t> TSI de </a:t>
            </a:r>
            <a:r>
              <a:rPr lang="en-US" dirty="0" err="1"/>
              <a:t>catre</a:t>
            </a:r>
            <a:r>
              <a:rPr lang="en-US" dirty="0"/>
              <a:t> Pseudomonas. (</a:t>
            </a:r>
            <a:r>
              <a:rPr lang="en-US" dirty="0" err="1"/>
              <a:t>stânga</a:t>
            </a:r>
            <a:r>
              <a:rPr lang="en-US" dirty="0"/>
              <a:t> - </a:t>
            </a:r>
            <a:r>
              <a:rPr lang="en-US" dirty="0" err="1"/>
              <a:t>mediu</a:t>
            </a:r>
            <a:r>
              <a:rPr lang="en-US" dirty="0"/>
              <a:t> </a:t>
            </a:r>
            <a:r>
              <a:rPr lang="en-US" dirty="0" err="1"/>
              <a:t>neinoculat</a:t>
            </a:r>
            <a:r>
              <a:rPr lang="en-US" dirty="0"/>
              <a:t>; </a:t>
            </a:r>
            <a:r>
              <a:rPr lang="en-US" dirty="0" err="1"/>
              <a:t>dreapta</a:t>
            </a:r>
            <a:r>
              <a:rPr lang="en-US" dirty="0"/>
              <a:t> - </a:t>
            </a:r>
            <a:r>
              <a:rPr lang="en-US" dirty="0" err="1"/>
              <a:t>cultura</a:t>
            </a:r>
            <a:r>
              <a:rPr lang="en-US" dirty="0"/>
              <a:t> de Pseudomonas)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15436" cy="6500834"/>
          </a:xfrm>
        </p:spPr>
        <p:txBody>
          <a:bodyPr>
            <a:normAutofit fontScale="70000" lnSpcReduction="20000"/>
          </a:bodyPr>
          <a:lstStyle/>
          <a:p>
            <a:r>
              <a:rPr lang="ro-RO" b="1" dirty="0" smtClean="0"/>
              <a:t>4. CARACTERE ANTIGENICE</a:t>
            </a:r>
            <a:endParaRPr lang="en-US" dirty="0" smtClean="0"/>
          </a:p>
          <a:p>
            <a:r>
              <a:rPr lang="ro-RO" dirty="0" smtClean="0"/>
              <a:t>	Bacilul piocianic, ca şi ceilalţi reprezentanţi ai genului Pseudomonas, prezintă un antigen comun, </a:t>
            </a:r>
            <a:r>
              <a:rPr lang="ro-RO" b="1" i="1" dirty="0" smtClean="0"/>
              <a:t>antigenul somatic O</a:t>
            </a:r>
            <a:r>
              <a:rPr lang="ro-RO" dirty="0" smtClean="0"/>
              <a:t>.</a:t>
            </a:r>
            <a:endParaRPr lang="en-US" dirty="0" smtClean="0"/>
          </a:p>
          <a:p>
            <a:pPr>
              <a:buNone/>
            </a:pPr>
            <a:endParaRPr lang="en-US" dirty="0" smtClean="0"/>
          </a:p>
          <a:p>
            <a:r>
              <a:rPr lang="ro-RO" b="1" dirty="0" smtClean="0"/>
              <a:t>5. CARACTERE DE PATOGENITATE</a:t>
            </a:r>
            <a:endParaRPr lang="en-US" dirty="0" smtClean="0"/>
          </a:p>
          <a:p>
            <a:r>
              <a:rPr lang="ro-RO" dirty="0" smtClean="0"/>
              <a:t>	Bacilul piocianic poate exista în mediul extern (sol, apă, dejecte, aer) ca şi în intestinul uman, ca saprofit. În unele condiţii, devine patogen, datorită tratamentelor abuzive cu antibiotice. Patogenitatea se realizează atât prin </a:t>
            </a:r>
            <a:r>
              <a:rPr lang="ro-RO" b="1" i="1" dirty="0" smtClean="0"/>
              <a:t>toxinogeneză</a:t>
            </a:r>
            <a:r>
              <a:rPr lang="ro-RO" dirty="0" smtClean="0"/>
              <a:t>, cât şi prin </a:t>
            </a:r>
            <a:r>
              <a:rPr lang="ro-RO" b="1" i="1" dirty="0" smtClean="0"/>
              <a:t>virulenţă</a:t>
            </a:r>
            <a:r>
              <a:rPr lang="ro-RO" dirty="0" smtClean="0"/>
              <a:t>.</a:t>
            </a:r>
            <a:endParaRPr lang="en-US" dirty="0" smtClean="0"/>
          </a:p>
          <a:p>
            <a:pPr>
              <a:buNone/>
            </a:pPr>
            <a:endParaRPr lang="en-US" dirty="0" smtClean="0"/>
          </a:p>
          <a:p>
            <a:r>
              <a:rPr lang="ro-RO" b="1" dirty="0" smtClean="0"/>
              <a:t>6. REZISTENŢĂ. SENSIBILITATE. VARIABILITATE GENETICĂ</a:t>
            </a:r>
            <a:endParaRPr lang="en-US" dirty="0" smtClean="0"/>
          </a:p>
          <a:p>
            <a:r>
              <a:rPr lang="ro-RO" dirty="0" smtClean="0"/>
              <a:t>	Prezintă o </a:t>
            </a:r>
            <a:r>
              <a:rPr lang="ro-RO" b="1" i="1" dirty="0" smtClean="0"/>
              <a:t>rezistenţă remarcabilă la acţiunea factorilor fizici ai mediului extern</a:t>
            </a:r>
            <a:r>
              <a:rPr lang="ro-RO" dirty="0" smtClean="0"/>
              <a:t> (uscăciune, variaţie de temperatură), ceea ce îi asigură rezistenţa pe obiecte, instrumentar, în aerul saloanelor de spital, etc. Bacilul piocianic este un exemplu de </a:t>
            </a:r>
            <a:r>
              <a:rPr lang="ro-RO" b="1" i="1" dirty="0" smtClean="0"/>
              <a:t>rezistenţă fenotipică la chimioterapice</a:t>
            </a:r>
            <a:r>
              <a:rPr lang="ro-RO" dirty="0" smtClean="0"/>
              <a:t>. Tratamentele abuzive cu chimioterapice au favorizat, prin diminuarea florei bacteriene de asociaţie, sensibilă, apariţia infecţiilor cu Pseudomonas aeruginosa, mai ales în mediul spitalicesc.</a:t>
            </a:r>
            <a:endParaRPr lang="en-US" dirty="0" smtClean="0"/>
          </a:p>
          <a:p>
            <a:pPr>
              <a:buNone/>
            </a:pPr>
            <a:endParaRPr lang="en-US" dirty="0" smtClean="0"/>
          </a:p>
          <a:p>
            <a:r>
              <a:rPr lang="ro-RO" b="1" dirty="0" smtClean="0"/>
              <a:t>7. BOALA LA OM</a:t>
            </a:r>
            <a:endParaRPr lang="en-US" dirty="0" smtClean="0"/>
          </a:p>
          <a:p>
            <a:r>
              <a:rPr lang="ro-RO" dirty="0" smtClean="0"/>
              <a:t>	Altădată considerat un saprofit banal, astăzi, bacilul piocuianic reprezintă o problemă, determinând </a:t>
            </a:r>
            <a:r>
              <a:rPr lang="ro-RO" b="1" i="1" dirty="0" smtClean="0"/>
              <a:t>infecţii rebele la tratament</a:t>
            </a:r>
            <a:r>
              <a:rPr lang="ro-RO" dirty="0" smtClean="0"/>
              <a:t>, ca de exemplu: </a:t>
            </a:r>
            <a:r>
              <a:rPr lang="ro-RO" b="1" i="1" dirty="0" smtClean="0"/>
              <a:t>infecţii urinare</a:t>
            </a:r>
            <a:r>
              <a:rPr lang="ro-RO" dirty="0" smtClean="0"/>
              <a:t>, </a:t>
            </a:r>
            <a:r>
              <a:rPr lang="ro-RO" b="1" i="1" dirty="0" smtClean="0"/>
              <a:t>trenante</a:t>
            </a:r>
            <a:r>
              <a:rPr lang="ro-RO" dirty="0" smtClean="0"/>
              <a:t>; </a:t>
            </a:r>
            <a:r>
              <a:rPr lang="ro-RO" b="1" i="1" dirty="0" smtClean="0"/>
              <a:t>infecţii purulente</a:t>
            </a:r>
            <a:r>
              <a:rPr lang="ro-RO" dirty="0" smtClean="0"/>
              <a:t> (puroi de culoare verde-albăstrui, cu miros aromat); rareori </a:t>
            </a:r>
            <a:r>
              <a:rPr lang="ro-RO" b="1" i="1" dirty="0" smtClean="0"/>
              <a:t>meningite</a:t>
            </a:r>
            <a:r>
              <a:rPr lang="ro-RO" dirty="0" smtClean="0"/>
              <a:t>, cu evoluţie gravă; în condiţii de rezistenţă scăzută a organismului, pot </a:t>
            </a:r>
            <a:r>
              <a:rPr lang="ro-RO" b="1" i="1" dirty="0" smtClean="0"/>
              <a:t>apărea infecţii generalizate (septicemii)</a:t>
            </a:r>
            <a:r>
              <a:rPr lang="ro-RO" dirty="0" smtClean="0"/>
              <a:t> cu bacil piocianic. Majoritatea acestor forme au un pronunţat caracter intraspitalicesc.</a:t>
            </a:r>
            <a:endParaRPr lang="en-US" dirty="0" smtClean="0"/>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389120"/>
          </a:xfrm>
        </p:spPr>
        <p:txBody>
          <a:bodyPr>
            <a:normAutofit fontScale="70000" lnSpcReduction="20000"/>
          </a:bodyPr>
          <a:lstStyle/>
          <a:p>
            <a:r>
              <a:rPr lang="ro-RO" b="1" dirty="0" smtClean="0"/>
              <a:t>8. DIAGNOSTIC DE LABORATOR</a:t>
            </a:r>
            <a:r>
              <a:rPr lang="ro-RO" dirty="0" smtClean="0"/>
              <a:t>: vezi Îndrumar lucrări practice</a:t>
            </a:r>
            <a:endParaRPr lang="en-US" dirty="0" smtClean="0"/>
          </a:p>
          <a:p>
            <a:pPr>
              <a:buNone/>
            </a:pPr>
            <a:endParaRPr lang="en-US" dirty="0" smtClean="0"/>
          </a:p>
          <a:p>
            <a:r>
              <a:rPr lang="ro-RO" b="1" dirty="0" smtClean="0"/>
              <a:t>9. EPIDEMIOLOGIE. PROFILAXIE. TRATAMENT</a:t>
            </a:r>
            <a:endParaRPr lang="en-US" dirty="0" smtClean="0"/>
          </a:p>
          <a:p>
            <a:r>
              <a:rPr lang="ro-RO" dirty="0" smtClean="0"/>
              <a:t>	Astăzi, </a:t>
            </a:r>
            <a:r>
              <a:rPr lang="ro-RO" b="1" i="1" dirty="0" smtClean="0"/>
              <a:t>infecţiile intraspitaliceşti cu Pseudomonas aeruginosa</a:t>
            </a:r>
            <a:r>
              <a:rPr lang="ro-RO" dirty="0" smtClean="0"/>
              <a:t> reprezintă o </a:t>
            </a:r>
            <a:r>
              <a:rPr lang="ro-RO" b="1" i="1" dirty="0" smtClean="0"/>
              <a:t>problemă importantă, epidemiologică şi clinică</a:t>
            </a:r>
            <a:r>
              <a:rPr lang="ro-RO" dirty="0" smtClean="0"/>
              <a:t>. Infecţiile urinare, cele purulente, meningitele etc, ocupă un loc important în patologia de spital, atât datorită tratamentelor masive cu chimioterapice şi multirezistenţei speciei Pseudomonas aeruginosa, cât şi rezistenţei marcate a germenului la condiţiile mediului, ceea ce implică unii factori de răspândire: dezinfecţie insuficientă a încăperilor de spital; nerespectarea circuitelor de deplasare a persoanelor în serviciile de chirurgie generală, urologie şi pediatrie; sterilizarea incorectă a instrumentelor etc.</a:t>
            </a:r>
            <a:endParaRPr lang="en-US" dirty="0" smtClean="0"/>
          </a:p>
          <a:p>
            <a:r>
              <a:rPr lang="ro-RO" dirty="0" smtClean="0"/>
              <a:t>	Profilaxia se referă la măsuri de igienă generale, tratament raţional cu chimioterapice şi limitarea răspândirii infecţiilor, regulile profilaxiei pentru infecţiile de spital fiind valabile şi pentru bacilul piocianic. Vaccinarea antipiocianică se poate folosi profilactic în secţiile clinice de arşi.</a:t>
            </a:r>
            <a:endParaRPr lang="en-US" dirty="0" smtClean="0"/>
          </a:p>
          <a:p>
            <a:r>
              <a:rPr lang="ro-RO" dirty="0" smtClean="0"/>
              <a:t>	</a:t>
            </a:r>
            <a:r>
              <a:rPr lang="ro-RO" b="1" i="1" dirty="0" smtClean="0"/>
              <a:t>Polimixina</a:t>
            </a:r>
            <a:r>
              <a:rPr lang="ro-RO" dirty="0" smtClean="0"/>
              <a:t> este singurul chimiterapic la care e sensibil acest bacil, dar are o mare toxicitate pentru om.</a:t>
            </a:r>
            <a:endParaRPr lang="en-US" dirty="0" smtClean="0"/>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70000" lnSpcReduction="20000"/>
          </a:bodyPr>
          <a:lstStyle/>
          <a:p>
            <a:pPr algn="ctr">
              <a:buNone/>
            </a:pPr>
            <a:r>
              <a:rPr lang="ro-RO" sz="2900" b="1" dirty="0" smtClean="0"/>
              <a:t>ACINETOBACTER</a:t>
            </a:r>
            <a:endParaRPr lang="en-US" sz="2900" dirty="0" smtClean="0"/>
          </a:p>
          <a:p>
            <a:endParaRPr lang="en-US" dirty="0" smtClean="0"/>
          </a:p>
          <a:p>
            <a:r>
              <a:rPr lang="ro-RO" dirty="0" smtClean="0"/>
              <a:t>         Face parte din ordinul Pseudomonadalaes şi reprezintă flora saprofită de pe piele şi mucoasele tractelor respirator, gastro-intestinal şi genito-urinar al oamenilor. Determină imbolnăviri la om când -apărarea gazdei este compromisă. În ultima vreme s-a constatat o creştere alarmantă a infecţiilor determinate de microorganisme oportuniste, mai ales cu caracter de focar şi în special infecţii nosocomiale. </a:t>
            </a:r>
            <a:endParaRPr lang="en-US" dirty="0" smtClean="0"/>
          </a:p>
          <a:p>
            <a:r>
              <a:rPr lang="ro-RO" dirty="0" smtClean="0"/>
              <a:t>          Genul Acinetobacter cuprinde bacili sau cocobacili Gram negativi, adesea grupaţi în diplo. Capătă forme cocoide în faza staţionară de creştere şi pe medii sărace, dar se pot întalni pe acelaşi frotiu şi forme filamentoase.</a:t>
            </a:r>
            <a:endParaRPr lang="en-US" dirty="0" smtClean="0"/>
          </a:p>
          <a:p>
            <a:r>
              <a:rPr lang="ro-RO" dirty="0" smtClean="0"/>
              <a:t>          Este stric aerob, imobile, catalază pozitiv, oxidază negativ, glucoză negativ, lizin-decarboxilază negativ, fenilalanin-dezaminază negativ, indol şi hidrogen sulfurat negativ. </a:t>
            </a:r>
            <a:endParaRPr lang="en-US" dirty="0" smtClean="0"/>
          </a:p>
          <a:p>
            <a:r>
              <a:rPr lang="ro-RO" dirty="0" smtClean="0"/>
              <a:t>          Se dezvoltă de medii de cultură uzuale, determinând colonii cu diametru de 2-3 milimetri, de culoare alb-gri. Se dezvolta pe mediul MacConkey şi se diferenţiază de celelalte enterobacterii deoarece nu fermentează glucoza şi e strict aerob. </a:t>
            </a:r>
            <a:endParaRPr lang="en-US" dirty="0" smtClean="0"/>
          </a:p>
          <a:p>
            <a:r>
              <a:rPr lang="ro-RO" dirty="0" smtClean="0"/>
              <a:t>          Speciile frecvent intâlinite în patologie sunt Acinetobacter baumanii, A.lwofii şi A.johnsonii.</a:t>
            </a:r>
            <a:endParaRPr lang="en-US" dirty="0" smtClean="0"/>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www.buddycom.com/bacteria/gnr/acinetc1259th.jpg"/>
          <p:cNvPicPr>
            <a:picLocks noChangeAspect="1" noChangeArrowheads="1"/>
          </p:cNvPicPr>
          <p:nvPr/>
        </p:nvPicPr>
        <p:blipFill>
          <a:blip r:embed="rId2"/>
          <a:srcRect/>
          <a:stretch>
            <a:fillRect/>
          </a:stretch>
        </p:blipFill>
        <p:spPr bwMode="auto">
          <a:xfrm>
            <a:off x="2214546" y="1214422"/>
            <a:ext cx="4214429" cy="3857652"/>
          </a:xfrm>
          <a:prstGeom prst="rect">
            <a:avLst/>
          </a:prstGeom>
          <a:noFill/>
        </p:spPr>
      </p:pic>
      <p:sp>
        <p:nvSpPr>
          <p:cNvPr id="5" name="TextBox 4"/>
          <p:cNvSpPr txBox="1"/>
          <p:nvPr/>
        </p:nvSpPr>
        <p:spPr>
          <a:xfrm>
            <a:off x="1857356" y="5500702"/>
            <a:ext cx="5857916" cy="369332"/>
          </a:xfrm>
          <a:prstGeom prst="rect">
            <a:avLst/>
          </a:prstGeom>
          <a:noFill/>
        </p:spPr>
        <p:txBody>
          <a:bodyPr wrap="square" rtlCol="0">
            <a:spAutoFit/>
          </a:bodyPr>
          <a:lstStyle/>
          <a:p>
            <a:r>
              <a:rPr lang="ro-RO" dirty="0" smtClean="0"/>
              <a:t>Figura 35. Frotiu colorat Gram – Acinetobacter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572560" cy="6572296"/>
          </a:xfrm>
        </p:spPr>
        <p:txBody>
          <a:bodyPr>
            <a:normAutofit fontScale="70000" lnSpcReduction="20000"/>
          </a:bodyPr>
          <a:lstStyle/>
          <a:p>
            <a:pPr algn="ctr">
              <a:buNone/>
            </a:pPr>
            <a:r>
              <a:rPr lang="ro-RO" b="1" dirty="0" smtClean="0"/>
              <a:t>CARACTERE </a:t>
            </a:r>
            <a:r>
              <a:rPr lang="ro-RO" b="1" dirty="0" smtClean="0"/>
              <a:t>DE </a:t>
            </a:r>
            <a:r>
              <a:rPr lang="ro-RO" b="1" dirty="0" smtClean="0"/>
              <a:t>PATOGENITATE</a:t>
            </a:r>
            <a:endParaRPr lang="en-US" b="1" dirty="0" smtClean="0"/>
          </a:p>
          <a:p>
            <a:pPr algn="ctr">
              <a:buNone/>
            </a:pPr>
            <a:endParaRPr lang="en-US" dirty="0" smtClean="0"/>
          </a:p>
          <a:p>
            <a:r>
              <a:rPr lang="ro-RO" b="1" dirty="0" smtClean="0"/>
              <a:t>6.1. Virulenţa</a:t>
            </a:r>
            <a:endParaRPr lang="en-US" dirty="0" smtClean="0"/>
          </a:p>
          <a:p>
            <a:r>
              <a:rPr lang="ro-RO" dirty="0" smtClean="0"/>
              <a:t>Factorii corpusculari de virulenţă sunt reprezentaţi de:</a:t>
            </a:r>
            <a:endParaRPr lang="en-US" dirty="0" smtClean="0"/>
          </a:p>
          <a:p>
            <a:r>
              <a:rPr lang="ro-RO" dirty="0" smtClean="0"/>
              <a:t>- </a:t>
            </a:r>
            <a:r>
              <a:rPr lang="ro-RO" b="1" dirty="0" smtClean="0"/>
              <a:t>Antigenul K şi antigenul Vi</a:t>
            </a:r>
            <a:r>
              <a:rPr lang="ro-RO" dirty="0" smtClean="0"/>
              <a:t> (de înveliş), care sunt </a:t>
            </a:r>
            <a:r>
              <a:rPr lang="ro-RO" b="1" i="1" dirty="0" smtClean="0"/>
              <a:t>corelaţi cu invazivitatea</a:t>
            </a:r>
            <a:r>
              <a:rPr lang="ro-RO" dirty="0" smtClean="0"/>
              <a:t>, determinând deci</a:t>
            </a:r>
            <a:r>
              <a:rPr lang="ro-RO" b="1" i="1" dirty="0" smtClean="0"/>
              <a:t> putere antifagocitară germenului</a:t>
            </a:r>
            <a:r>
              <a:rPr lang="ro-RO" dirty="0" smtClean="0"/>
              <a:t> (E.coli, Salmonella).</a:t>
            </a:r>
            <a:endParaRPr lang="en-US" dirty="0" smtClean="0"/>
          </a:p>
          <a:p>
            <a:r>
              <a:rPr lang="ro-RO" dirty="0" smtClean="0"/>
              <a:t>- </a:t>
            </a:r>
            <a:r>
              <a:rPr lang="ro-RO" b="1" dirty="0" smtClean="0"/>
              <a:t>Factori de „colonizare”</a:t>
            </a:r>
            <a:r>
              <a:rPr lang="ro-RO" dirty="0" smtClean="0"/>
              <a:t>, care sunt </a:t>
            </a:r>
            <a:r>
              <a:rPr lang="ro-RO" b="1" i="1" dirty="0" smtClean="0"/>
              <a:t>corelaţi cu prezenţa antigenului K</a:t>
            </a:r>
            <a:r>
              <a:rPr lang="ro-RO" dirty="0" smtClean="0"/>
              <a:t>, la unele tulpini enteropatogene de E.coli. Se găsesc la suprafaţa </a:t>
            </a:r>
            <a:r>
              <a:rPr lang="ro-RO" b="1" i="1" dirty="0" smtClean="0"/>
              <a:t>fimbriilor</a:t>
            </a:r>
            <a:r>
              <a:rPr lang="ro-RO" dirty="0" smtClean="0"/>
              <a:t>. Determină ataşarea fermă a germenilor de celulele epiteliului intestinal (”cu platou striat”). La om s-au descris „</a:t>
            </a:r>
            <a:r>
              <a:rPr lang="ro-RO" b="1" dirty="0" smtClean="0"/>
              <a:t>factorii de colonizare I şi II</a:t>
            </a:r>
            <a:r>
              <a:rPr lang="ro-RO" dirty="0" smtClean="0"/>
              <a:t>” (determinanţi plasmidici).</a:t>
            </a:r>
            <a:endParaRPr lang="en-US" dirty="0" smtClean="0"/>
          </a:p>
          <a:p>
            <a:pPr>
              <a:buNone/>
            </a:pPr>
            <a:r>
              <a:rPr lang="ro-RO" b="1" dirty="0" smtClean="0"/>
              <a:t> </a:t>
            </a:r>
            <a:endParaRPr lang="en-US" dirty="0" smtClean="0"/>
          </a:p>
          <a:p>
            <a:r>
              <a:rPr lang="ro-RO" b="1" dirty="0" smtClean="0"/>
              <a:t>6.2. Toxinogeneza</a:t>
            </a:r>
            <a:endParaRPr lang="en-US" dirty="0" smtClean="0"/>
          </a:p>
          <a:p>
            <a:r>
              <a:rPr lang="ro-RO" b="1" dirty="0" smtClean="0"/>
              <a:t>Exotoxinele. </a:t>
            </a:r>
            <a:r>
              <a:rPr lang="ro-RO" dirty="0" smtClean="0"/>
              <a:t>Exotoxinele de tipul enterotoxinelor au fost puse în evidenţă la E.coli enterotoxigen şi la Vibrio cholerae. Există o înrudire antigenică a enterotoxinelor celor doi germeni, iar mecanismele patogenice prin care acţionează sunt asemănătoare (prin molecule ciclice). Enterotoxina </a:t>
            </a:r>
            <a:r>
              <a:rPr lang="ro-RO" b="1" dirty="0" smtClean="0"/>
              <a:t>E.coli</a:t>
            </a:r>
            <a:r>
              <a:rPr lang="ro-RO" dirty="0" smtClean="0"/>
              <a:t> este </a:t>
            </a:r>
            <a:r>
              <a:rPr lang="ro-RO" b="1" i="1" dirty="0" smtClean="0"/>
              <a:t>determinată plasmidic</a:t>
            </a:r>
            <a:r>
              <a:rPr lang="ro-RO" dirty="0" smtClean="0"/>
              <a:t> (plasmidele „ent”) iar cea a </a:t>
            </a:r>
            <a:r>
              <a:rPr lang="ro-RO" b="1" dirty="0" smtClean="0"/>
              <a:t>vibrionului holeric</a:t>
            </a:r>
            <a:r>
              <a:rPr lang="ro-RO" dirty="0" smtClean="0"/>
              <a:t> este </a:t>
            </a:r>
            <a:r>
              <a:rPr lang="ro-RO" b="1" i="1" dirty="0" smtClean="0"/>
              <a:t>determinată cromozomial</a:t>
            </a:r>
            <a:r>
              <a:rPr lang="ro-RO" dirty="0" smtClean="0"/>
              <a:t>.</a:t>
            </a:r>
            <a:endParaRPr lang="en-US" dirty="0" smtClean="0"/>
          </a:p>
          <a:p>
            <a:r>
              <a:rPr lang="ro-RO" b="1" dirty="0" smtClean="0"/>
              <a:t>Endotoxinele</a:t>
            </a:r>
            <a:r>
              <a:rPr lang="ro-RO" dirty="0" smtClean="0"/>
              <a:t>.</a:t>
            </a:r>
            <a:r>
              <a:rPr lang="ro-RO" b="1" dirty="0" smtClean="0"/>
              <a:t> </a:t>
            </a:r>
            <a:r>
              <a:rPr lang="ro-RO" dirty="0" smtClean="0"/>
              <a:t>Sunt</a:t>
            </a:r>
            <a:r>
              <a:rPr lang="ro-RO" b="1" i="1" dirty="0" smtClean="0"/>
              <a:t> echivalente antigenului somatic O (LPS) - mai ales lipidul A</a:t>
            </a:r>
            <a:r>
              <a:rPr lang="ro-RO" dirty="0" smtClean="0"/>
              <a:t>. Induc efecte complexe, difuze, şi anume: </a:t>
            </a:r>
            <a:r>
              <a:rPr lang="ro-RO" i="1" dirty="0" smtClean="0"/>
              <a:t>febră; leucopenie; hipotensiune arterială; hipoxie pasageră în organe şi ţesuturi („acidoză”); activarea fracţiunii C3 a complementului; coagularea intravasculară diseminată; fenomene de hipersensibilitate imediată tip I sau tip III; efecte letale (în doze mari); efecte „imunobiologice”</a:t>
            </a:r>
            <a:r>
              <a:rPr lang="ro-RO" dirty="0" smtClean="0"/>
              <a:t> (lipopolizaharid-LPS): imunoadjuvant; mitogen policlonal; în anumite condiţii, imunogen şi pentru imunitate celulară; inductor de imunitate umorală (anticorpi aglutinaţi, protectori), cuplat cu polipeptidul de suport.</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929354"/>
          </a:xfrm>
        </p:spPr>
        <p:txBody>
          <a:bodyPr>
            <a:normAutofit fontScale="70000" lnSpcReduction="20000"/>
          </a:bodyPr>
          <a:lstStyle/>
          <a:p>
            <a:pPr algn="ctr">
              <a:buNone/>
            </a:pPr>
            <a:r>
              <a:rPr lang="ro-RO" b="1" dirty="0" smtClean="0"/>
              <a:t>REZISTENŢĂ</a:t>
            </a:r>
            <a:r>
              <a:rPr lang="ro-RO" b="1" dirty="0" smtClean="0"/>
              <a:t>. SENSIBILITATE. VARIABILITATE </a:t>
            </a:r>
            <a:r>
              <a:rPr lang="ro-RO" b="1" dirty="0" smtClean="0"/>
              <a:t>GENETICĂ</a:t>
            </a:r>
            <a:endParaRPr lang="en-US" b="1" dirty="0" smtClean="0"/>
          </a:p>
          <a:p>
            <a:pPr algn="ctr">
              <a:buNone/>
            </a:pPr>
            <a:endParaRPr lang="en-US" dirty="0" smtClean="0"/>
          </a:p>
          <a:p>
            <a:r>
              <a:rPr lang="ro-RO" b="1" dirty="0" smtClean="0"/>
              <a:t>Factori fizici şi chimici</a:t>
            </a:r>
            <a:r>
              <a:rPr lang="ro-RO" dirty="0" smtClean="0"/>
              <a:t>. În general, bacteriile intestinale sunt </a:t>
            </a:r>
            <a:r>
              <a:rPr lang="ro-RO" b="1" i="1" dirty="0" smtClean="0"/>
              <a:t>foarte rezistente la variaţiile mediului extern</a:t>
            </a:r>
            <a:r>
              <a:rPr lang="ro-RO" dirty="0" smtClean="0"/>
              <a:t>. Rezervorul de germeni îl reprezintă apele reziduale, alimentele (Salmonella, Shigella, Vibrion holeric). Sunt, de asemenea, prezente în aer, pe material moale, în praf (se pune problema infecţiilor interioare cu Proteus, Pseudomonas, E.coli enteropatogen). Sunt sensibile la dezinfectantele uzuale.</a:t>
            </a:r>
            <a:endParaRPr lang="en-US" dirty="0" smtClean="0"/>
          </a:p>
          <a:p>
            <a:r>
              <a:rPr lang="ro-RO" b="1" dirty="0" smtClean="0"/>
              <a:t>Rezistenţa la chimioterapice</a:t>
            </a:r>
            <a:r>
              <a:rPr lang="ro-RO" dirty="0" smtClean="0"/>
              <a:t>. Majoritatea speciilor prezintă </a:t>
            </a:r>
            <a:r>
              <a:rPr lang="ro-RO" b="1" i="1" dirty="0" smtClean="0"/>
              <a:t>fenomenul de plurirezistenţă</a:t>
            </a:r>
            <a:r>
              <a:rPr lang="ro-RO" dirty="0" smtClean="0"/>
              <a:t> (</a:t>
            </a:r>
            <a:r>
              <a:rPr lang="ro-RO" i="1" dirty="0" smtClean="0"/>
              <a:t>genotipică-aproape toţi</a:t>
            </a:r>
            <a:r>
              <a:rPr lang="ro-RO" dirty="0" smtClean="0"/>
              <a:t>;</a:t>
            </a:r>
            <a:r>
              <a:rPr lang="ro-RO" i="1" dirty="0" smtClean="0"/>
              <a:t> fenotipică- Pseudomonas</a:t>
            </a:r>
            <a:r>
              <a:rPr lang="ro-RO" dirty="0" smtClean="0"/>
              <a:t>).</a:t>
            </a:r>
            <a:endParaRPr lang="en-US" dirty="0" smtClean="0"/>
          </a:p>
          <a:p>
            <a:r>
              <a:rPr lang="ro-RO" b="1" dirty="0" smtClean="0"/>
              <a:t>Bacteriofagi</a:t>
            </a:r>
            <a:r>
              <a:rPr lang="ro-RO" dirty="0" smtClean="0"/>
              <a:t>. Se descrie o </a:t>
            </a:r>
            <a:r>
              <a:rPr lang="ro-RO" b="1" i="1" dirty="0" smtClean="0"/>
              <a:t>relaţie bacteriofag-bacterie de tip litic</a:t>
            </a:r>
            <a:r>
              <a:rPr lang="ro-RO" dirty="0" smtClean="0"/>
              <a:t> </a:t>
            </a:r>
            <a:r>
              <a:rPr lang="ro-RO" b="1" i="1" dirty="0" smtClean="0"/>
              <a:t>la Salmonella</a:t>
            </a:r>
            <a:r>
              <a:rPr lang="ro-RO" dirty="0" smtClean="0"/>
              <a:t>, putându-se efectua lizotipia şi, de asemenea, o </a:t>
            </a:r>
            <a:r>
              <a:rPr lang="ro-RO" b="1" i="1" dirty="0" smtClean="0"/>
              <a:t>relaţie de tip simbiotic la E.coli</a:t>
            </a:r>
            <a:r>
              <a:rPr lang="ro-RO" dirty="0" smtClean="0"/>
              <a:t> (uneori se poate produce lizogenizarea E.coli prin fagul O-beta, tulpina devenind enterotoxigenă).</a:t>
            </a:r>
            <a:endParaRPr lang="en-US" dirty="0" smtClean="0"/>
          </a:p>
          <a:p>
            <a:r>
              <a:rPr lang="ro-RO" b="1" dirty="0" smtClean="0"/>
              <a:t>Variabilitate genetică</a:t>
            </a:r>
            <a:r>
              <a:rPr lang="ro-RO" dirty="0" smtClean="0"/>
              <a:t>. S-au descris numeroase variante sau tipuri (serotipuri, biotipuri, lizotipuri). Bacteriile intestinale prezintă o </a:t>
            </a:r>
            <a:r>
              <a:rPr lang="ro-RO" b="1" i="1" dirty="0" smtClean="0"/>
              <a:t>variabilitate extremă</a:t>
            </a:r>
            <a:r>
              <a:rPr lang="ro-RO" dirty="0" smtClean="0"/>
              <a:t> în intestin prin </a:t>
            </a:r>
            <a:r>
              <a:rPr lang="ro-RO" b="1" i="1" dirty="0" smtClean="0"/>
              <a:t>fenomenul de transfer genetic</a:t>
            </a:r>
            <a:r>
              <a:rPr lang="ro-RO" dirty="0" smtClean="0"/>
              <a:t> (transformare, transducţie, conjugare cromozomială şi plasmidică, transfecţie). Consecinţele acestui fenomen sunt </a:t>
            </a:r>
            <a:r>
              <a:rPr lang="ro-RO" b="1" i="1" dirty="0" smtClean="0"/>
              <a:t>schimbarea proprietăţilor de patogenitate şi rezistenţa la antibiotice</a:t>
            </a:r>
            <a:r>
              <a:rPr lang="ro-RO" dirty="0" smtClean="0"/>
              <a:t> (prin transfer de factori „R”).</a:t>
            </a:r>
            <a:endParaRPr lang="en-US" dirty="0" smtClean="0"/>
          </a:p>
          <a:p>
            <a:r>
              <a:rPr lang="ro-RO" dirty="0" smtClean="0"/>
              <a:t>Enterotoxinele E.coli sunt codificate plasmidic, iar enterotoxina vibrionului holeric e codificată de o genă cromozomială.</a:t>
            </a:r>
            <a:endParaRPr lang="en-US" dirty="0" smtClean="0"/>
          </a:p>
          <a:p>
            <a:r>
              <a:rPr lang="ro-RO" dirty="0" smtClean="0"/>
              <a:t>Boala la om, diagnosticul de laborator, epidemiologia, profilaxia şi tratamentul se vor discuta la fiecare germen mai important în parte.</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pPr lvl="0" algn="ctr">
              <a:buNone/>
            </a:pPr>
            <a:r>
              <a:rPr lang="ro-RO" sz="3400" b="1" dirty="0" smtClean="0"/>
              <a:t>BACTERII INTESTINALE PATOGENE</a:t>
            </a:r>
            <a:endParaRPr lang="en-US" sz="3400" dirty="0" smtClean="0"/>
          </a:p>
          <a:p>
            <a:pPr>
              <a:buNone/>
            </a:pPr>
            <a:r>
              <a:rPr lang="ro-RO" b="1" dirty="0" smtClean="0"/>
              <a:t> </a:t>
            </a:r>
            <a:endParaRPr lang="en-US" dirty="0" smtClean="0"/>
          </a:p>
          <a:p>
            <a:pPr algn="ctr">
              <a:buNone/>
            </a:pPr>
            <a:r>
              <a:rPr lang="ro-RO" b="1" dirty="0" smtClean="0"/>
              <a:t>GENUL </a:t>
            </a:r>
            <a:r>
              <a:rPr lang="ro-RO" b="1" dirty="0" smtClean="0"/>
              <a:t>SALMONELLA</a:t>
            </a:r>
            <a:endParaRPr lang="en-US" b="1" dirty="0" smtClean="0"/>
          </a:p>
          <a:p>
            <a:pPr>
              <a:buNone/>
            </a:pPr>
            <a:endParaRPr lang="en-US" b="1" dirty="0" smtClean="0"/>
          </a:p>
          <a:p>
            <a:r>
              <a:rPr lang="ro-RO" b="1" dirty="0" smtClean="0"/>
              <a:t>1. ÎNCADRARE TAXONOMICĂ</a:t>
            </a:r>
            <a:endParaRPr lang="en-US" dirty="0" smtClean="0"/>
          </a:p>
          <a:p>
            <a:r>
              <a:rPr lang="ro-RO" i="1" dirty="0" smtClean="0"/>
              <a:t>Ordinul</a:t>
            </a:r>
            <a:r>
              <a:rPr lang="ro-RO" dirty="0" smtClean="0"/>
              <a:t>: </a:t>
            </a:r>
            <a:r>
              <a:rPr lang="ro-RO" b="1" i="1" dirty="0" smtClean="0"/>
              <a:t>Eubacteriales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trib</a:t>
            </a:r>
            <a:r>
              <a:rPr lang="ro-RO" dirty="0" smtClean="0"/>
              <a:t>: </a:t>
            </a:r>
            <a:r>
              <a:rPr lang="ro-RO" b="1" i="1" dirty="0" smtClean="0"/>
              <a:t>Enterobacteriaceae</a:t>
            </a:r>
            <a:r>
              <a:rPr lang="ro-RO" dirty="0" smtClean="0"/>
              <a:t>; </a:t>
            </a:r>
            <a:r>
              <a:rPr lang="ro-RO" i="1" dirty="0" smtClean="0"/>
              <a:t>gen</a:t>
            </a:r>
            <a:r>
              <a:rPr lang="ro-RO" dirty="0" smtClean="0"/>
              <a:t>: </a:t>
            </a:r>
            <a:r>
              <a:rPr lang="ro-RO" b="1" i="1" dirty="0" smtClean="0"/>
              <a:t>Salmonelleae</a:t>
            </a:r>
            <a:r>
              <a:rPr lang="ro-RO" dirty="0" smtClean="0"/>
              <a:t>; </a:t>
            </a:r>
            <a:r>
              <a:rPr lang="ro-RO" i="1" dirty="0" smtClean="0"/>
              <a:t>speciile</a:t>
            </a:r>
            <a:r>
              <a:rPr lang="ro-RO" dirty="0" smtClean="0"/>
              <a:t>: sunt foarte numeroase. Împărţirea în cadrul genului şi speciei se face pe baza structurii antigenice (grup, serotip) şi a proprietăţilor metabolice (biotip). Menţionăm mai jos speciile mai frecvente în ţara noastră:</a:t>
            </a:r>
            <a:endParaRPr lang="en-US" dirty="0" smtClean="0"/>
          </a:p>
          <a:p>
            <a:pPr lvl="0"/>
            <a:r>
              <a:rPr lang="ro-RO" dirty="0" smtClean="0"/>
              <a:t>grup A: Salmonella paratyphi A;</a:t>
            </a:r>
            <a:endParaRPr lang="en-US" dirty="0" smtClean="0"/>
          </a:p>
          <a:p>
            <a:pPr lvl="0"/>
            <a:r>
              <a:rPr lang="ro-RO" dirty="0" smtClean="0"/>
              <a:t>grup B: Salmonella paratyphi B; Salmonella typhimurium; Salmonella heidelberg;</a:t>
            </a:r>
            <a:endParaRPr lang="en-US" dirty="0" smtClean="0"/>
          </a:p>
          <a:p>
            <a:pPr lvl="0"/>
            <a:r>
              <a:rPr lang="ro-RO" dirty="0" smtClean="0"/>
              <a:t>grup C: Salmonella paratyphi C; Salmonella cholerae suis; Salmonella blocklei;</a:t>
            </a:r>
            <a:endParaRPr lang="en-US" dirty="0" smtClean="0"/>
          </a:p>
          <a:p>
            <a:pPr lvl="0"/>
            <a:r>
              <a:rPr lang="ro-RO" dirty="0" smtClean="0"/>
              <a:t>grup D: Salmonella typhi; Salmonella enteriditis; Salmonella panama;</a:t>
            </a:r>
            <a:endParaRPr lang="en-US" dirty="0" smtClean="0"/>
          </a:p>
          <a:p>
            <a:pPr lvl="0"/>
            <a:r>
              <a:rPr lang="ro-RO" dirty="0" smtClean="0"/>
              <a:t>grup E: Salmonella anatum.</a:t>
            </a:r>
            <a:endParaRPr lang="en-US" dirty="0" smtClean="0"/>
          </a:p>
          <a:p>
            <a:pPr>
              <a:buNone/>
            </a:pPr>
            <a:r>
              <a:rPr lang="ro-RO" b="1" dirty="0" smtClean="0"/>
              <a:t> </a:t>
            </a:r>
            <a:endParaRPr lang="en-US" dirty="0" smtClean="0"/>
          </a:p>
          <a:p>
            <a:r>
              <a:rPr lang="ro-RO" b="1" dirty="0" smtClean="0"/>
              <a:t>2. CARACTERE MORFOLOGICE</a:t>
            </a:r>
            <a:endParaRPr lang="en-US" dirty="0" smtClean="0"/>
          </a:p>
          <a:p>
            <a:r>
              <a:rPr lang="ro-RO" b="1" i="1" dirty="0" smtClean="0"/>
              <a:t>Bacili Gram negativi, cu capetele rotunjite, mobili  </a:t>
            </a:r>
            <a:r>
              <a:rPr lang="ro-RO" dirty="0" smtClean="0"/>
              <a:t>(cili petrichi) (figura 4),</a:t>
            </a:r>
            <a:r>
              <a:rPr lang="ro-RO" b="1" i="1" dirty="0" smtClean="0"/>
              <a:t> necapsulaţi, nesporulaţi</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500594"/>
          </a:xfrm>
        </p:spPr>
        <p:txBody>
          <a:bodyPr>
            <a:normAutofit fontScale="70000" lnSpcReduction="20000"/>
          </a:bodyPr>
          <a:lstStyle/>
          <a:p>
            <a:r>
              <a:rPr lang="ro-RO" b="1" dirty="0" smtClean="0"/>
              <a:t>3. CARACTERE DE </a:t>
            </a:r>
            <a:r>
              <a:rPr lang="ro-RO" b="1" dirty="0" smtClean="0"/>
              <a:t>CULTURĂ</a:t>
            </a:r>
            <a:endParaRPr lang="en-US" b="1" dirty="0" smtClean="0"/>
          </a:p>
          <a:p>
            <a:pPr>
              <a:buNone/>
            </a:pPr>
            <a:endParaRPr lang="en-US" dirty="0" smtClean="0"/>
          </a:p>
          <a:p>
            <a:r>
              <a:rPr lang="ro-RO" dirty="0" smtClean="0"/>
              <a:t>Salmonellele cultivă pe medii uzuale. Pentru diagnostic, se utilizează </a:t>
            </a:r>
            <a:r>
              <a:rPr lang="ro-RO" b="1" dirty="0" smtClean="0"/>
              <a:t>medii de îmbogăţire</a:t>
            </a:r>
            <a:r>
              <a:rPr lang="ro-RO" dirty="0" smtClean="0"/>
              <a:t> (mediul cu selenit, mediul cu bulion tetraionat Muller-Kauffmann), </a:t>
            </a:r>
            <a:r>
              <a:rPr lang="ro-RO" b="1" dirty="0" smtClean="0"/>
              <a:t>medii selective</a:t>
            </a:r>
            <a:r>
              <a:rPr lang="ro-RO" dirty="0" smtClean="0"/>
              <a:t> (mediile cu bilă, lactoză şi indicator, de tip Leifson, McConkey, Istrate-Meitert; mediul Wilson-Blair cu săruri de bismut) precum şi </a:t>
            </a:r>
            <a:r>
              <a:rPr lang="ro-RO" b="1" dirty="0" smtClean="0"/>
              <a:t>medii diferenţiale</a:t>
            </a:r>
            <a:r>
              <a:rPr lang="ro-RO" dirty="0" smtClean="0"/>
              <a:t> (geloză lactozată, plus indicator), ca ,de exemplu, mediul cu geloză lactozată cu albastru-brom timol. La acestea se adaugă </a:t>
            </a:r>
            <a:r>
              <a:rPr lang="ro-RO" b="1" dirty="0" smtClean="0"/>
              <a:t>mediile politrope</a:t>
            </a:r>
            <a:r>
              <a:rPr lang="ro-RO" dirty="0" smtClean="0"/>
              <a:t> (TSI, MIU) care testează mai multe proprietăţi biochimice pe acelaşi tub.</a:t>
            </a:r>
            <a:endParaRPr lang="en-US" dirty="0" smtClean="0"/>
          </a:p>
          <a:p>
            <a:r>
              <a:rPr lang="ro-RO" dirty="0" smtClean="0"/>
              <a:t>Pe </a:t>
            </a:r>
            <a:r>
              <a:rPr lang="ro-RO" i="1" dirty="0" smtClean="0"/>
              <a:t>mediile selective cu bilă, lactoză şi indicator</a:t>
            </a:r>
            <a:r>
              <a:rPr lang="ro-RO" dirty="0" smtClean="0"/>
              <a:t> (albastru de brom timol), salmonellele determină </a:t>
            </a:r>
            <a:r>
              <a:rPr lang="ro-RO" b="1" i="1" dirty="0" smtClean="0"/>
              <a:t>colonii mici, lactozo-negative</a:t>
            </a:r>
            <a:r>
              <a:rPr lang="ro-RO" dirty="0" smtClean="0"/>
              <a:t> (nu virează culoarea mediului), </a:t>
            </a:r>
            <a:r>
              <a:rPr lang="ro-RO" b="1" i="1" dirty="0" smtClean="0"/>
              <a:t>semitransparente, cu uşoară tentă verzuie-albăstruie</a:t>
            </a:r>
            <a:r>
              <a:rPr lang="ro-RO" dirty="0" smtClean="0"/>
              <a:t>. </a:t>
            </a:r>
            <a:endParaRPr lang="en-US" dirty="0" smtClean="0"/>
          </a:p>
          <a:p>
            <a:r>
              <a:rPr lang="ro-RO" dirty="0" smtClean="0"/>
              <a:t>Pe </a:t>
            </a:r>
            <a:r>
              <a:rPr lang="ro-RO" i="1" dirty="0" smtClean="0"/>
              <a:t>mediu selectiv cu bismut (Wilson-Blair),</a:t>
            </a:r>
            <a:r>
              <a:rPr lang="ro-RO" dirty="0" smtClean="0"/>
              <a:t> coloniile de salmonelle sunt </a:t>
            </a:r>
            <a:r>
              <a:rPr lang="ro-RO" b="1" i="1" dirty="0" smtClean="0"/>
              <a:t>mici, aderente, de culoare brună sau neagră, cu luciu metalic</a:t>
            </a:r>
            <a:r>
              <a:rPr lang="ro-RO" dirty="0" smtClean="0"/>
              <a:t>.</a:t>
            </a:r>
            <a:endParaRPr lang="en-US" dirty="0" smtClean="0"/>
          </a:p>
          <a:p>
            <a:r>
              <a:rPr lang="ro-RO" dirty="0" smtClean="0"/>
              <a:t>Pe </a:t>
            </a:r>
            <a:r>
              <a:rPr lang="ro-RO" i="1" dirty="0" smtClean="0"/>
              <a:t>mediile diferenţiale cu lactoză şi indicator</a:t>
            </a:r>
            <a:r>
              <a:rPr lang="ro-RO" dirty="0" smtClean="0"/>
              <a:t>, salmonellele se disting prin </a:t>
            </a:r>
            <a:r>
              <a:rPr lang="ro-RO" b="1" i="1" dirty="0" smtClean="0"/>
              <a:t>colonii mici, lactozo-negative, semitransparente</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500166" y="857232"/>
            <a:ext cx="6138377" cy="4429156"/>
          </a:xfrm>
          <a:prstGeom prst="rect">
            <a:avLst/>
          </a:prstGeom>
          <a:noFill/>
          <a:ln w="9525">
            <a:noFill/>
            <a:miter lim="800000"/>
            <a:headEnd/>
            <a:tailEnd/>
          </a:ln>
        </p:spPr>
      </p:pic>
      <p:sp>
        <p:nvSpPr>
          <p:cNvPr id="5" name="TextBox 4"/>
          <p:cNvSpPr txBox="1"/>
          <p:nvPr/>
        </p:nvSpPr>
        <p:spPr>
          <a:xfrm>
            <a:off x="1714480" y="5286388"/>
            <a:ext cx="5715040" cy="923330"/>
          </a:xfrm>
          <a:prstGeom prst="rect">
            <a:avLst/>
          </a:prstGeom>
          <a:noFill/>
        </p:spPr>
        <p:txBody>
          <a:bodyPr wrap="square" rtlCol="0">
            <a:spAutoFit/>
          </a:bodyPr>
          <a:lstStyle/>
          <a:p>
            <a:r>
              <a:rPr lang="en-US" b="1" dirty="0"/>
              <a:t> </a:t>
            </a:r>
            <a:endParaRPr lang="en-US" dirty="0"/>
          </a:p>
          <a:p>
            <a:r>
              <a:rPr lang="en-US" dirty="0" err="1"/>
              <a:t>Figura</a:t>
            </a:r>
            <a:r>
              <a:rPr lang="en-US" dirty="0"/>
              <a:t> </a:t>
            </a:r>
            <a:r>
              <a:rPr lang="en-US" dirty="0" smtClean="0"/>
              <a:t>1: </a:t>
            </a:r>
            <a:r>
              <a:rPr lang="en-US" dirty="0" err="1"/>
              <a:t>Frotiu</a:t>
            </a:r>
            <a:r>
              <a:rPr lang="en-US" dirty="0"/>
              <a:t> </a:t>
            </a:r>
            <a:r>
              <a:rPr lang="en-US" dirty="0" err="1"/>
              <a:t>colorat</a:t>
            </a:r>
            <a:r>
              <a:rPr lang="en-US" dirty="0"/>
              <a:t> Gram din </a:t>
            </a:r>
            <a:r>
              <a:rPr lang="en-US" dirty="0" err="1"/>
              <a:t>cultură</a:t>
            </a:r>
            <a:r>
              <a:rPr lang="en-US" dirty="0"/>
              <a:t> - Salmonella</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214282" y="357166"/>
          <a:ext cx="3934794" cy="4572008"/>
        </p:xfrm>
        <a:graphic>
          <a:graphicData uri="http://schemas.openxmlformats.org/presentationml/2006/ole">
            <p:oleObj spid="_x0000_s29697" r:id="rId3" imgW="4786017" imgH="5536263" progId="ViewerFrameClass">
              <p:embed/>
            </p:oleObj>
          </a:graphicData>
        </a:graphic>
      </p:graphicFrame>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9" name="Object 3"/>
          <p:cNvGraphicFramePr>
            <a:graphicFrameLocks noChangeAspect="1"/>
          </p:cNvGraphicFramePr>
          <p:nvPr/>
        </p:nvGraphicFramePr>
        <p:xfrm>
          <a:off x="4929190" y="214290"/>
          <a:ext cx="3929058" cy="4798850"/>
        </p:xfrm>
        <a:graphic>
          <a:graphicData uri="http://schemas.openxmlformats.org/presentationml/2006/ole">
            <p:oleObj spid="_x0000_s29699" r:id="rId4" imgW="4786017" imgH="5820587" progId="ViewerFrameClass">
              <p:embed/>
            </p:oleObj>
          </a:graphicData>
        </a:graphic>
      </p:graphicFrame>
      <p:sp>
        <p:nvSpPr>
          <p:cNvPr id="8" name="TextBox 7"/>
          <p:cNvSpPr txBox="1"/>
          <p:nvPr/>
        </p:nvSpPr>
        <p:spPr>
          <a:xfrm>
            <a:off x="4929190" y="5357826"/>
            <a:ext cx="3857652" cy="646331"/>
          </a:xfrm>
          <a:prstGeom prst="rect">
            <a:avLst/>
          </a:prstGeom>
          <a:noFill/>
        </p:spPr>
        <p:txBody>
          <a:bodyPr wrap="square" rtlCol="0">
            <a:spAutoFit/>
          </a:bodyPr>
          <a:lstStyle/>
          <a:p>
            <a:r>
              <a:rPr lang="ro-RO" dirty="0"/>
              <a:t>Figura 3: Colonii de Salmonella typhi pe mediul Wilson-Blair. </a:t>
            </a:r>
            <a:endParaRPr lang="en-US" dirty="0"/>
          </a:p>
        </p:txBody>
      </p:sp>
      <p:sp>
        <p:nvSpPr>
          <p:cNvPr id="9" name="TextBox 8"/>
          <p:cNvSpPr txBox="1"/>
          <p:nvPr/>
        </p:nvSpPr>
        <p:spPr>
          <a:xfrm>
            <a:off x="214282" y="5429264"/>
            <a:ext cx="3857652" cy="646331"/>
          </a:xfrm>
          <a:prstGeom prst="rect">
            <a:avLst/>
          </a:prstGeom>
          <a:noFill/>
        </p:spPr>
        <p:txBody>
          <a:bodyPr wrap="square" rtlCol="0">
            <a:spAutoFit/>
          </a:bodyPr>
          <a:lstStyle/>
          <a:p>
            <a:r>
              <a:rPr lang="ro-RO" dirty="0"/>
              <a:t>Figura </a:t>
            </a:r>
            <a:r>
              <a:rPr lang="en-US" dirty="0" smtClean="0"/>
              <a:t>2</a:t>
            </a:r>
            <a:r>
              <a:rPr lang="ro-RO" dirty="0" smtClean="0"/>
              <a:t>: </a:t>
            </a:r>
            <a:r>
              <a:rPr lang="ro-RO" dirty="0"/>
              <a:t>Colonii de Salmonella typhi pe mediul </a:t>
            </a:r>
            <a:r>
              <a:rPr lang="en-US" dirty="0" err="1"/>
              <a:t>Leifson</a:t>
            </a:r>
            <a:r>
              <a:rPr lang="ro-RO" dirty="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70000" lnSpcReduction="20000"/>
          </a:bodyPr>
          <a:lstStyle/>
          <a:p>
            <a:r>
              <a:rPr lang="ro-RO" b="1" dirty="0" smtClean="0"/>
              <a:t>4. CARACTERE </a:t>
            </a:r>
            <a:r>
              <a:rPr lang="ro-RO" b="1" dirty="0" smtClean="0"/>
              <a:t>METABOLICE</a:t>
            </a:r>
            <a:endParaRPr lang="en-US" b="1" dirty="0" smtClean="0"/>
          </a:p>
          <a:p>
            <a:pPr>
              <a:buNone/>
            </a:pPr>
            <a:endParaRPr lang="en-US" dirty="0" smtClean="0"/>
          </a:p>
          <a:p>
            <a:r>
              <a:rPr lang="ro-RO" dirty="0" smtClean="0"/>
              <a:t>Salmonellele prezintă caractere biochimice de gen, precum şi caractere biochimice de diferenţiere între diferitele specii şi variante (biotipuri).</a:t>
            </a:r>
            <a:endParaRPr lang="en-US" dirty="0" smtClean="0"/>
          </a:p>
          <a:p>
            <a:pPr lvl="0"/>
            <a:r>
              <a:rPr lang="ro-RO" b="1" dirty="0" smtClean="0"/>
              <a:t>Caractere biochimice de gen</a:t>
            </a:r>
            <a:r>
              <a:rPr lang="ro-RO" dirty="0" smtClean="0"/>
              <a:t>:</a:t>
            </a:r>
            <a:endParaRPr lang="en-US" dirty="0" smtClean="0"/>
          </a:p>
          <a:p>
            <a:pPr lvl="0"/>
            <a:r>
              <a:rPr lang="ro-RO" dirty="0" smtClean="0"/>
              <a:t>fermentarea glucozei, cu gaz (excepţie: Salmonella typhi, fără gaz); fermentează manita, sorbitolul, maltoza;</a:t>
            </a:r>
            <a:endParaRPr lang="en-US" dirty="0" smtClean="0"/>
          </a:p>
          <a:p>
            <a:pPr lvl="0"/>
            <a:r>
              <a:rPr lang="ro-RO" dirty="0" smtClean="0"/>
              <a:t>lipsa fermentării lactozei, ca şi a altor zaharuri (zaharoză, adonită, inozită);</a:t>
            </a:r>
            <a:endParaRPr lang="en-US" dirty="0" smtClean="0"/>
          </a:p>
          <a:p>
            <a:pPr lvl="0"/>
            <a:r>
              <a:rPr lang="ro-RO" dirty="0" smtClean="0"/>
              <a:t>lipsa producerii de indol;</a:t>
            </a:r>
            <a:endParaRPr lang="en-US" dirty="0" smtClean="0"/>
          </a:p>
          <a:p>
            <a:pPr lvl="0"/>
            <a:r>
              <a:rPr lang="ro-RO" dirty="0" smtClean="0"/>
              <a:t>reacţia roşu metil negativă;</a:t>
            </a:r>
            <a:endParaRPr lang="en-US" dirty="0" smtClean="0"/>
          </a:p>
          <a:p>
            <a:pPr lvl="0"/>
            <a:r>
              <a:rPr lang="ro-RO" dirty="0" smtClean="0"/>
              <a:t>producerea de lizin-decarboxilază;</a:t>
            </a:r>
            <a:endParaRPr lang="en-US" dirty="0" smtClean="0"/>
          </a:p>
          <a:p>
            <a:pPr lvl="0"/>
            <a:r>
              <a:rPr lang="ro-RO" dirty="0" smtClean="0"/>
              <a:t>lipsa producerii de fenil-alanin-dezaminază;</a:t>
            </a:r>
            <a:endParaRPr lang="en-US" dirty="0" smtClean="0"/>
          </a:p>
          <a:p>
            <a:pPr lvl="0"/>
            <a:r>
              <a:rPr lang="ro-RO" dirty="0" smtClean="0"/>
              <a:t>folosirea citratului ca unică sursă de carbon (cresc pe mediul Simmons cu citrat);</a:t>
            </a:r>
            <a:endParaRPr lang="en-US" dirty="0" smtClean="0"/>
          </a:p>
          <a:p>
            <a:pPr lvl="0"/>
            <a:r>
              <a:rPr lang="ro-RO" dirty="0" smtClean="0"/>
              <a:t>lipsa producerii de acetilmetilcarbinol din glucoză (reacţia Voges-Proskauer negativă);</a:t>
            </a:r>
            <a:endParaRPr lang="en-US" dirty="0" smtClean="0"/>
          </a:p>
          <a:p>
            <a:pPr lvl="0"/>
            <a:r>
              <a:rPr lang="ro-RO" dirty="0" smtClean="0"/>
              <a:t>pe </a:t>
            </a:r>
            <a:r>
              <a:rPr lang="ro-RO" b="1" dirty="0" smtClean="0"/>
              <a:t>mediul TSI</a:t>
            </a:r>
            <a:r>
              <a:rPr lang="ro-RO" dirty="0" smtClean="0"/>
              <a:t>: fermentează glucoza, cu gaz sau fără gaz (Salmonella typhi); produc hidrogen sulfurat şi nu fermentează lactoza şi zaharoza;</a:t>
            </a:r>
            <a:endParaRPr lang="en-US" dirty="0" smtClean="0"/>
          </a:p>
          <a:p>
            <a:pPr lvl="0"/>
            <a:r>
              <a:rPr lang="ro-RO" dirty="0" smtClean="0"/>
              <a:t>pe </a:t>
            </a:r>
            <a:r>
              <a:rPr lang="ro-RO" b="1" dirty="0" smtClean="0"/>
              <a:t>mediul MIU</a:t>
            </a:r>
            <a:r>
              <a:rPr lang="ro-RO" dirty="0" smtClean="0"/>
              <a:t>: sunt mobile, nu produc indol, nu produc urează.</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52"/>
            <a:ext cx="8229600" cy="1564958"/>
          </a:xfrm>
        </p:spPr>
        <p:txBody>
          <a:bodyPr/>
          <a:lstStyle/>
          <a:p>
            <a:pPr lvl="0"/>
            <a:r>
              <a:rPr lang="ro-RO" sz="1800" b="1" dirty="0" smtClean="0"/>
              <a:t>Caractere biochimice de diferenţiere între diferitele specii</a:t>
            </a:r>
            <a:r>
              <a:rPr lang="ro-RO" sz="1800" dirty="0" smtClean="0"/>
              <a:t>:</a:t>
            </a:r>
            <a:endParaRPr lang="en-US" sz="1800" dirty="0" smtClean="0"/>
          </a:p>
          <a:p>
            <a:r>
              <a:rPr lang="ro-RO" sz="1800" dirty="0" smtClean="0"/>
              <a:t>Unele proprietăţi metabolice sunt particulare anumitor specii de Salmonelle, permiţând utilizarea unei </a:t>
            </a:r>
            <a:r>
              <a:rPr lang="ro-RO" sz="1800" b="1" i="1" dirty="0" smtClean="0"/>
              <a:t>scheme biochimice de identificare</a:t>
            </a:r>
            <a:r>
              <a:rPr lang="ro-RO" sz="1800" dirty="0" smtClean="0"/>
              <a:t>. În tabelul 2, redăm caracterele biochimice ale principalelor specii de Salmonella, importante pentru ţara noastră:</a:t>
            </a:r>
            <a:endParaRPr lang="en-US" sz="1800" dirty="0" smtClean="0"/>
          </a:p>
          <a:p>
            <a:endParaRPr lang="en-US" dirty="0"/>
          </a:p>
        </p:txBody>
      </p:sp>
      <p:graphicFrame>
        <p:nvGraphicFramePr>
          <p:cNvPr id="7" name="Table 6"/>
          <p:cNvGraphicFramePr>
            <a:graphicFrameLocks noGrp="1"/>
          </p:cNvGraphicFramePr>
          <p:nvPr/>
        </p:nvGraphicFramePr>
        <p:xfrm>
          <a:off x="642910" y="1857364"/>
          <a:ext cx="7858182" cy="2786085"/>
        </p:xfrm>
        <a:graphic>
          <a:graphicData uri="http://schemas.openxmlformats.org/drawingml/2006/table">
            <a:tbl>
              <a:tblPr/>
              <a:tblGrid>
                <a:gridCol w="1253207"/>
                <a:gridCol w="762601"/>
                <a:gridCol w="915122"/>
                <a:gridCol w="915122"/>
                <a:gridCol w="915122"/>
                <a:gridCol w="961725"/>
                <a:gridCol w="961725"/>
                <a:gridCol w="1173558"/>
              </a:tblGrid>
              <a:tr h="309565">
                <a:tc rowSpan="2">
                  <a:txBody>
                    <a:bodyPr/>
                    <a:lstStyle/>
                    <a:p>
                      <a:pPr algn="ctr">
                        <a:spcAft>
                          <a:spcPts val="0"/>
                        </a:spcAft>
                      </a:pPr>
                      <a:r>
                        <a:rPr lang="ro-RO" sz="1400" b="1">
                          <a:latin typeface="Times New Roman"/>
                          <a:ea typeface="Times New Roman"/>
                        </a:rPr>
                        <a:t>SPECIA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ro-RO" sz="1400" b="1">
                          <a:latin typeface="Times New Roman"/>
                          <a:ea typeface="Times New Roman"/>
                        </a:rPr>
                        <a:t>FERMENTARE ZAHARURI  x)</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spcAft>
                          <a:spcPts val="0"/>
                        </a:spcAft>
                      </a:pPr>
                      <a:r>
                        <a:rPr lang="ro-RO" sz="1400">
                          <a:latin typeface="Times New Roman"/>
                          <a:ea typeface="Times New Roman"/>
                        </a:rPr>
                        <a:t>Producere  H</a:t>
                      </a:r>
                      <a:r>
                        <a:rPr lang="ro-RO" sz="1400" baseline="-25000">
                          <a:latin typeface="Times New Roman"/>
                          <a:ea typeface="Times New Roman"/>
                        </a:rPr>
                        <a:t>2</a:t>
                      </a:r>
                      <a:r>
                        <a:rPr lang="ro-RO" sz="1400">
                          <a:latin typeface="Times New Roman"/>
                          <a:ea typeface="Times New Roman"/>
                        </a:rPr>
                        <a:t>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vMerge="1">
                  <a:txBody>
                    <a:bodyPr/>
                    <a:lstStyle/>
                    <a:p>
                      <a:endParaRPr lang="en-US"/>
                    </a:p>
                  </a:txBody>
                  <a:tcPr/>
                </a:tc>
                <a:tc>
                  <a:txBody>
                    <a:bodyPr/>
                    <a:lstStyle/>
                    <a:p>
                      <a:pPr algn="just">
                        <a:spcAft>
                          <a:spcPts val="0"/>
                        </a:spcAft>
                      </a:pPr>
                      <a:r>
                        <a:rPr lang="ro-RO" sz="1400">
                          <a:latin typeface="Times New Roman"/>
                          <a:ea typeface="Times New Roman"/>
                        </a:rPr>
                        <a:t>Glucoză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Dulcită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Trehaloză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Ramnoză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Xiloză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Arabinoză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9565">
                <a:tc>
                  <a:txBody>
                    <a:bodyPr/>
                    <a:lstStyle/>
                    <a:p>
                      <a:pPr algn="just">
                        <a:spcAft>
                          <a:spcPts val="0"/>
                        </a:spcAft>
                      </a:pPr>
                      <a:r>
                        <a:rPr lang="ro-RO" sz="1400">
                          <a:latin typeface="Times New Roman"/>
                          <a:ea typeface="Times New Roman"/>
                        </a:rPr>
                        <a:t>S. tiphy</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paratiphy 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paratiphy B</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paratiphy C</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typhimurim</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enteriditis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just">
                        <a:spcAft>
                          <a:spcPts val="0"/>
                        </a:spcAft>
                      </a:pPr>
                      <a:r>
                        <a:rPr lang="ro-RO" sz="1400">
                          <a:latin typeface="Times New Roman"/>
                          <a:ea typeface="Times New Roman"/>
                        </a:rPr>
                        <a:t>S. cholerae suis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latin typeface="Times New Roman"/>
                          <a:ea typeface="Times New Roman"/>
                        </a:rPr>
                        <a:t>-</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857224" y="4857760"/>
            <a:ext cx="7715304" cy="1600438"/>
          </a:xfrm>
          <a:prstGeom prst="rect">
            <a:avLst/>
          </a:prstGeom>
          <a:noFill/>
        </p:spPr>
        <p:txBody>
          <a:bodyPr wrap="square" rtlCol="0">
            <a:spAutoFit/>
          </a:bodyPr>
          <a:lstStyle/>
          <a:p>
            <a:r>
              <a:rPr lang="ro-RO" sz="1600" dirty="0"/>
              <a:t>x) Fermentare zaharuri: + = pozitiv; V = variabil; (+ sau – în funcţie de tulpină);</a:t>
            </a:r>
            <a:endParaRPr lang="en-US" sz="1600" dirty="0"/>
          </a:p>
          <a:p>
            <a:r>
              <a:rPr lang="ro-RO" sz="1600" dirty="0"/>
              <a:t>xx) Fermentare glucoză: + = fermentare fără producere de gaz; +g= fermentare cu producere de gaz.</a:t>
            </a:r>
            <a:endParaRPr lang="en-US" sz="1600" dirty="0"/>
          </a:p>
          <a:p>
            <a:r>
              <a:rPr lang="ro-RO" sz="1600" dirty="0"/>
              <a:t> </a:t>
            </a:r>
            <a:endParaRPr lang="en-US" sz="1600" dirty="0"/>
          </a:p>
          <a:p>
            <a:r>
              <a:rPr lang="ro-RO" sz="1600" dirty="0"/>
              <a:t>Tabelul 2: Caractere biochimice la reprezentanţii genului Salmonella</a:t>
            </a:r>
            <a:endParaRPr lang="en-US" sz="1600"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77500" lnSpcReduction="20000"/>
          </a:bodyPr>
          <a:lstStyle/>
          <a:p>
            <a:r>
              <a:rPr lang="ro-RO" dirty="0" smtClean="0"/>
              <a:t>Cele mai importante teste de diferenţiere între specii sunt următoarele :</a:t>
            </a:r>
            <a:endParaRPr lang="en-US" dirty="0" smtClean="0"/>
          </a:p>
          <a:p>
            <a:pPr lvl="0"/>
            <a:r>
              <a:rPr lang="ro-RO" b="1" i="1" dirty="0" smtClean="0"/>
              <a:t>fermentarea celor şase zaharuri</a:t>
            </a:r>
            <a:r>
              <a:rPr lang="ro-RO" dirty="0" smtClean="0"/>
              <a:t> (arabinoză, dulcită, inozită, ramanoză, trehaloză, xiloză);</a:t>
            </a:r>
            <a:endParaRPr lang="en-US" dirty="0" smtClean="0"/>
          </a:p>
          <a:p>
            <a:pPr lvl="0"/>
            <a:r>
              <a:rPr lang="ro-RO" b="1" i="1" dirty="0" smtClean="0"/>
              <a:t>fermentarea glicerolului</a:t>
            </a:r>
            <a:r>
              <a:rPr lang="ro-RO" dirty="0" smtClean="0"/>
              <a:t> (reacţia Stern);</a:t>
            </a:r>
            <a:endParaRPr lang="en-US" dirty="0" smtClean="0"/>
          </a:p>
          <a:p>
            <a:pPr lvl="0"/>
            <a:r>
              <a:rPr lang="ro-RO" b="1" i="1" dirty="0" smtClean="0"/>
              <a:t>lichefierea gelatinei</a:t>
            </a:r>
            <a:r>
              <a:rPr lang="ro-RO" dirty="0" smtClean="0"/>
              <a:t>;</a:t>
            </a:r>
            <a:endParaRPr lang="en-US" dirty="0" smtClean="0"/>
          </a:p>
          <a:p>
            <a:pPr lvl="0"/>
            <a:r>
              <a:rPr lang="ro-RO" b="1" i="1" dirty="0" smtClean="0"/>
              <a:t>acţiunea asupra unor acizi organici</a:t>
            </a:r>
            <a:r>
              <a:rPr lang="ro-RO" dirty="0" smtClean="0"/>
              <a:t>: D-tartrat, L-tartrat, citrat de Na.</a:t>
            </a:r>
            <a:endParaRPr lang="en-US" dirty="0" smtClean="0"/>
          </a:p>
          <a:p>
            <a:r>
              <a:rPr lang="ro-RO" dirty="0" smtClean="0"/>
              <a:t>Deoarece majoritatea speciilor de Salmonella sunt lactozo şi zaharozo-negative, producătoare de hidrogen sulfurat şi glucoză pozitive, pe mediul politrop TSI vor produce virarea în galben a indicatorului în profunzimea stratului de geloză (glucoză +), înnegrirea masei de geloză (H</a:t>
            </a:r>
            <a:r>
              <a:rPr lang="ro-RO" baseline="-25000" dirty="0" smtClean="0"/>
              <a:t>2</a:t>
            </a:r>
            <a:r>
              <a:rPr lang="ro-RO" dirty="0" smtClean="0"/>
              <a:t>S+) şi vor lăsa nevirată culoarea suprafeţei înclinate (lactozo- şi zaharozo-negative).</a:t>
            </a:r>
            <a:endParaRPr lang="en-US" dirty="0" smtClean="0"/>
          </a:p>
          <a:p>
            <a:pPr>
              <a:buNone/>
            </a:pPr>
            <a:endParaRPr lang="en-US" dirty="0" smtClean="0"/>
          </a:p>
          <a:p>
            <a:pPr lvl="0"/>
            <a:r>
              <a:rPr lang="ro-RO" b="1" dirty="0" smtClean="0"/>
              <a:t>Caractere diferenţiale în cadrul speciei (biotipuri)</a:t>
            </a:r>
            <a:endParaRPr lang="en-US" dirty="0" smtClean="0"/>
          </a:p>
          <a:p>
            <a:r>
              <a:rPr lang="ro-RO" dirty="0" smtClean="0"/>
              <a:t>Sunt reprezentate de diverse caractere metabolice de diferenţiere intra-specie. Exemplu: biotipuri în cadrul speciei Salmonella enteriditis: varianta danysh; varianta chaco; varianta essen.</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6286544"/>
          </a:xfrm>
        </p:spPr>
        <p:txBody>
          <a:bodyPr>
            <a:normAutofit fontScale="70000" lnSpcReduction="20000"/>
          </a:bodyPr>
          <a:lstStyle/>
          <a:p>
            <a:pPr algn="ctr">
              <a:buNone/>
            </a:pPr>
            <a:r>
              <a:rPr lang="ro-RO" sz="3400" b="1" dirty="0" smtClean="0"/>
              <a:t>CARACTERISTICILE DE </a:t>
            </a:r>
            <a:r>
              <a:rPr lang="ro-RO" sz="3400" b="1" dirty="0" smtClean="0"/>
              <a:t>ANSAMBLU</a:t>
            </a:r>
            <a:endParaRPr lang="en-US" sz="3400" b="1" dirty="0" smtClean="0"/>
          </a:p>
          <a:p>
            <a:pPr algn="ctr">
              <a:buNone/>
            </a:pPr>
            <a:endParaRPr lang="en-US" dirty="0" smtClean="0"/>
          </a:p>
          <a:p>
            <a:r>
              <a:rPr lang="ro-RO" dirty="0" smtClean="0"/>
              <a:t>Nici un capitol al bacteriologiei speciale nu este astăzi mai vast şi, în acelaşi timp, mai plin de insuficiente clarificări, decât cel privitor la bacteriile care populează intestinul; acestea se datoresc mai multor aspecte şi anume:</a:t>
            </a:r>
            <a:endParaRPr lang="en-US" dirty="0" smtClean="0"/>
          </a:p>
          <a:p>
            <a:pPr lvl="0"/>
            <a:r>
              <a:rPr lang="ro-RO" b="1" i="1" dirty="0" smtClean="0"/>
              <a:t>numărul mare de indivizi bacterieni</a:t>
            </a:r>
            <a:r>
              <a:rPr lang="ro-RO" dirty="0" smtClean="0"/>
              <a:t> care se găsesc în partea inferioară a jejun-ileonului şi în intestinul gros (un gram de materii fecale, la un individ normal, conţine 10</a:t>
            </a:r>
            <a:r>
              <a:rPr lang="ro-RO" baseline="30000" dirty="0" smtClean="0"/>
              <a:t>10 </a:t>
            </a:r>
            <a:r>
              <a:rPr lang="ro-RO" dirty="0" smtClean="0"/>
              <a:t>bacterii);</a:t>
            </a:r>
            <a:endParaRPr lang="en-US" dirty="0" smtClean="0"/>
          </a:p>
          <a:p>
            <a:pPr lvl="0"/>
            <a:r>
              <a:rPr lang="ro-RO" b="1" i="1" dirty="0" smtClean="0"/>
              <a:t>varietatea mare de specii, tulpini, serotipuri, biotipuri, lizotipuri</a:t>
            </a:r>
            <a:r>
              <a:rPr lang="ro-RO" dirty="0" smtClean="0"/>
              <a:t>, care coexistă în microbiocenoza intestinală;</a:t>
            </a:r>
            <a:endParaRPr lang="en-US" dirty="0" smtClean="0"/>
          </a:p>
          <a:p>
            <a:pPr lvl="0"/>
            <a:r>
              <a:rPr lang="ro-RO" b="1" i="1" dirty="0" smtClean="0"/>
              <a:t>relaţiile genetice multiple</a:t>
            </a:r>
            <a:r>
              <a:rPr lang="ro-RO" dirty="0" smtClean="0"/>
              <a:t> care se stabilesc între aceste specii, tulpini şi tipuri (mutaţie şi selecţie adaptativă; recombinare genetică), asigură o continuă acomodare la condiţiile locale, cu schimbarea periodică a configuraţiei antigenice a tulpinilor, dar cu păstrarea echilibrului ecologic;</a:t>
            </a:r>
            <a:endParaRPr lang="en-US" dirty="0" smtClean="0"/>
          </a:p>
          <a:p>
            <a:pPr lvl="0"/>
            <a:r>
              <a:rPr lang="ro-RO" dirty="0" smtClean="0"/>
              <a:t>prezintă o </a:t>
            </a:r>
            <a:r>
              <a:rPr lang="ro-RO" b="1" i="1" dirty="0" smtClean="0"/>
              <a:t>asemănare morfologică (bacili Gram negativi)</a:t>
            </a:r>
            <a:r>
              <a:rPr lang="ro-RO" dirty="0" smtClean="0"/>
              <a:t>, ceea ce face dificilă atestarea prin examen direct sau identificarea morfologică (există totuşi, unele excepţii);</a:t>
            </a:r>
            <a:endParaRPr lang="en-US" dirty="0" smtClean="0"/>
          </a:p>
          <a:p>
            <a:pPr lvl="0"/>
            <a:r>
              <a:rPr lang="ro-RO" b="1" i="1" dirty="0" smtClean="0"/>
              <a:t>se identifică mai ales pe baza caracterelor metabolice sau antigenice</a:t>
            </a:r>
            <a:r>
              <a:rPr lang="ro-RO" dirty="0" smtClean="0"/>
              <a:t> (caractere de gen, specie sau variantă - serotip, biotip);</a:t>
            </a:r>
            <a:endParaRPr lang="en-US" dirty="0" smtClean="0"/>
          </a:p>
          <a:p>
            <a:pPr lvl="0"/>
            <a:r>
              <a:rPr lang="ro-RO" b="1" i="1" dirty="0" smtClean="0"/>
              <a:t>determină o varietate mare de tablouri clinice</a:t>
            </a:r>
            <a:r>
              <a:rPr lang="ro-RO" dirty="0" smtClean="0"/>
              <a:t> cauzând afecţiuni intestinale şi extraintestinale;</a:t>
            </a:r>
            <a:endParaRPr lang="en-US" dirty="0" smtClean="0"/>
          </a:p>
          <a:p>
            <a:pPr lvl="0"/>
            <a:r>
              <a:rPr lang="ro-RO" dirty="0" smtClean="0"/>
              <a:t>sunt reprezentate de </a:t>
            </a:r>
            <a:r>
              <a:rPr lang="ro-RO" b="1" i="1" dirty="0" smtClean="0"/>
              <a:t>tulpini saprofite, condiţionat-patogene, sau patogene(Salmonella ,Shigella ,Yersinia ,Vibrio)</a:t>
            </a:r>
            <a:r>
              <a:rPr lang="ro-RO" dirty="0" smtClean="0"/>
              <a:t>.</a:t>
            </a:r>
            <a:endParaRPr lang="en-US" dirty="0" smtClean="0"/>
          </a:p>
          <a:p>
            <a:pPr lvl="0"/>
            <a:r>
              <a:rPr lang="ro-RO" dirty="0" smtClean="0"/>
              <a:t>unele enterobacterii, având putere patogenă redusă şi cerinţe nutritive limitate, au fost folosite într-o serie de cercetări de genetică moleculară.</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357422" y="1214422"/>
            <a:ext cx="3499214" cy="4151917"/>
          </a:xfrm>
          <a:prstGeom prst="rect">
            <a:avLst/>
          </a:prstGeom>
          <a:noFill/>
          <a:ln w="9525">
            <a:noFill/>
            <a:miter lim="800000"/>
            <a:headEnd/>
            <a:tailEnd/>
          </a:ln>
        </p:spPr>
      </p:pic>
      <p:sp>
        <p:nvSpPr>
          <p:cNvPr id="44035" name="Line 3"/>
          <p:cNvSpPr>
            <a:spLocks noChangeShapeType="1"/>
          </p:cNvSpPr>
          <p:nvPr/>
        </p:nvSpPr>
        <p:spPr bwMode="auto">
          <a:xfrm flipH="1" flipV="1">
            <a:off x="1928794" y="3571876"/>
            <a:ext cx="898528" cy="13112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036" name="Line 4"/>
          <p:cNvSpPr>
            <a:spLocks noChangeShapeType="1"/>
          </p:cNvSpPr>
          <p:nvPr/>
        </p:nvSpPr>
        <p:spPr bwMode="auto">
          <a:xfrm flipV="1">
            <a:off x="5214942" y="3071810"/>
            <a:ext cx="1428760" cy="8794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037" name="Line 5"/>
          <p:cNvSpPr>
            <a:spLocks noChangeShapeType="1"/>
          </p:cNvSpPr>
          <p:nvPr/>
        </p:nvSpPr>
        <p:spPr bwMode="auto">
          <a:xfrm flipV="1">
            <a:off x="4000496" y="4429132"/>
            <a:ext cx="2928958" cy="36036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57224" y="3071810"/>
            <a:ext cx="928694" cy="923330"/>
          </a:xfrm>
          <a:prstGeom prst="rect">
            <a:avLst/>
          </a:prstGeom>
          <a:noFill/>
        </p:spPr>
        <p:txBody>
          <a:bodyPr wrap="square" rtlCol="0">
            <a:spAutoFit/>
          </a:bodyPr>
          <a:lstStyle/>
          <a:p>
            <a:r>
              <a:rPr lang="ro-RO" dirty="0"/>
              <a:t>Mediu control</a:t>
            </a:r>
            <a:endParaRPr lang="en-US" dirty="0"/>
          </a:p>
          <a:p>
            <a:endParaRPr lang="en-US" dirty="0"/>
          </a:p>
        </p:txBody>
      </p:sp>
      <p:sp>
        <p:nvSpPr>
          <p:cNvPr id="10" name="TextBox 9"/>
          <p:cNvSpPr txBox="1"/>
          <p:nvPr/>
        </p:nvSpPr>
        <p:spPr>
          <a:xfrm>
            <a:off x="6715140" y="2214554"/>
            <a:ext cx="2000264" cy="1200329"/>
          </a:xfrm>
          <a:prstGeom prst="rect">
            <a:avLst/>
          </a:prstGeom>
          <a:noFill/>
        </p:spPr>
        <p:txBody>
          <a:bodyPr wrap="square" rtlCol="0">
            <a:spAutoFit/>
          </a:bodyPr>
          <a:lstStyle/>
          <a:p>
            <a:r>
              <a:rPr lang="ro-RO" dirty="0"/>
              <a:t>Salmonella</a:t>
            </a:r>
            <a:endParaRPr lang="en-US" dirty="0"/>
          </a:p>
          <a:p>
            <a:r>
              <a:rPr lang="ro-RO" dirty="0"/>
              <a:t>fără producere</a:t>
            </a:r>
            <a:endParaRPr lang="en-US" dirty="0"/>
          </a:p>
          <a:p>
            <a:r>
              <a:rPr lang="ro-RO" dirty="0"/>
              <a:t>de H</a:t>
            </a:r>
            <a:r>
              <a:rPr lang="ro-RO" baseline="-25000" dirty="0"/>
              <a:t>2</a:t>
            </a:r>
            <a:r>
              <a:rPr lang="ro-RO" dirty="0"/>
              <a:t>S</a:t>
            </a:r>
            <a:endParaRPr lang="en-US" dirty="0"/>
          </a:p>
          <a:p>
            <a:endParaRPr lang="en-US" dirty="0"/>
          </a:p>
        </p:txBody>
      </p:sp>
      <p:sp>
        <p:nvSpPr>
          <p:cNvPr id="11" name="TextBox 10"/>
          <p:cNvSpPr txBox="1"/>
          <p:nvPr/>
        </p:nvSpPr>
        <p:spPr>
          <a:xfrm>
            <a:off x="7000892" y="4071942"/>
            <a:ext cx="1928826" cy="923330"/>
          </a:xfrm>
          <a:prstGeom prst="rect">
            <a:avLst/>
          </a:prstGeom>
          <a:noFill/>
        </p:spPr>
        <p:txBody>
          <a:bodyPr wrap="square" rtlCol="0">
            <a:spAutoFit/>
          </a:bodyPr>
          <a:lstStyle/>
          <a:p>
            <a:r>
              <a:rPr lang="ro-RO" dirty="0"/>
              <a:t>Salmonella cu producere de H</a:t>
            </a:r>
            <a:r>
              <a:rPr lang="ro-RO" baseline="-25000" dirty="0"/>
              <a:t>2</a:t>
            </a:r>
            <a:r>
              <a:rPr lang="ro-RO" dirty="0"/>
              <a:t>S</a:t>
            </a:r>
            <a:endParaRPr lang="en-US" dirty="0"/>
          </a:p>
          <a:p>
            <a:endParaRPr lang="en-US" dirty="0"/>
          </a:p>
        </p:txBody>
      </p:sp>
      <p:sp>
        <p:nvSpPr>
          <p:cNvPr id="12" name="TextBox 11"/>
          <p:cNvSpPr txBox="1"/>
          <p:nvPr/>
        </p:nvSpPr>
        <p:spPr>
          <a:xfrm>
            <a:off x="2786050" y="5715016"/>
            <a:ext cx="2428892" cy="369332"/>
          </a:xfrm>
          <a:prstGeom prst="rect">
            <a:avLst/>
          </a:prstGeom>
          <a:noFill/>
        </p:spPr>
        <p:txBody>
          <a:bodyPr wrap="square" rtlCol="0">
            <a:spAutoFit/>
          </a:bodyPr>
          <a:lstStyle/>
          <a:p>
            <a:r>
              <a:rPr lang="en-US" dirty="0" err="1"/>
              <a:t>Figura</a:t>
            </a:r>
            <a:r>
              <a:rPr lang="en-US" dirty="0"/>
              <a:t> </a:t>
            </a:r>
            <a:r>
              <a:rPr lang="en-US" dirty="0" smtClean="0"/>
              <a:t>4: </a:t>
            </a:r>
            <a:r>
              <a:rPr lang="en-US" dirty="0" err="1"/>
              <a:t>Mediul</a:t>
            </a:r>
            <a:r>
              <a:rPr lang="en-US" dirty="0"/>
              <a:t> TSI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357422" y="1500174"/>
            <a:ext cx="4319719" cy="3500462"/>
          </a:xfrm>
          <a:prstGeom prst="rect">
            <a:avLst/>
          </a:prstGeom>
          <a:noFill/>
          <a:ln w="9525">
            <a:noFill/>
            <a:miter lim="800000"/>
            <a:headEnd/>
            <a:tailEnd/>
          </a:ln>
        </p:spPr>
      </p:pic>
      <p:sp>
        <p:nvSpPr>
          <p:cNvPr id="46083" name="Line 3"/>
          <p:cNvSpPr>
            <a:spLocks noChangeShapeType="1"/>
          </p:cNvSpPr>
          <p:nvPr/>
        </p:nvSpPr>
        <p:spPr bwMode="auto">
          <a:xfrm flipH="1" flipV="1">
            <a:off x="1643042" y="3143248"/>
            <a:ext cx="1116014" cy="13112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4" name="Line 4"/>
          <p:cNvSpPr>
            <a:spLocks noChangeShapeType="1"/>
          </p:cNvSpPr>
          <p:nvPr/>
        </p:nvSpPr>
        <p:spPr bwMode="auto">
          <a:xfrm>
            <a:off x="4429124" y="4357694"/>
            <a:ext cx="2714644" cy="28575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5" name="Line 5"/>
          <p:cNvSpPr>
            <a:spLocks noChangeShapeType="1"/>
          </p:cNvSpPr>
          <p:nvPr/>
        </p:nvSpPr>
        <p:spPr bwMode="auto">
          <a:xfrm flipV="1">
            <a:off x="6143636" y="2428867"/>
            <a:ext cx="1214446" cy="1363667"/>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42910" y="2643182"/>
            <a:ext cx="1143008" cy="923330"/>
          </a:xfrm>
          <a:prstGeom prst="rect">
            <a:avLst/>
          </a:prstGeom>
          <a:noFill/>
        </p:spPr>
        <p:txBody>
          <a:bodyPr wrap="square" rtlCol="0">
            <a:spAutoFit/>
          </a:bodyPr>
          <a:lstStyle/>
          <a:p>
            <a:r>
              <a:rPr lang="ro-RO" dirty="0"/>
              <a:t>Mediu control</a:t>
            </a:r>
            <a:endParaRPr lang="en-US" dirty="0"/>
          </a:p>
          <a:p>
            <a:endParaRPr lang="en-US" dirty="0"/>
          </a:p>
        </p:txBody>
      </p:sp>
      <p:sp>
        <p:nvSpPr>
          <p:cNvPr id="9" name="TextBox 8"/>
          <p:cNvSpPr txBox="1"/>
          <p:nvPr/>
        </p:nvSpPr>
        <p:spPr>
          <a:xfrm>
            <a:off x="7429488" y="1785926"/>
            <a:ext cx="1714512" cy="923330"/>
          </a:xfrm>
          <a:prstGeom prst="rect">
            <a:avLst/>
          </a:prstGeom>
          <a:noFill/>
        </p:spPr>
        <p:txBody>
          <a:bodyPr wrap="square" rtlCol="0">
            <a:spAutoFit/>
          </a:bodyPr>
          <a:lstStyle/>
          <a:p>
            <a:r>
              <a:rPr lang="en-US" dirty="0" err="1"/>
              <a:t>Urează</a:t>
            </a:r>
            <a:r>
              <a:rPr lang="en-US" dirty="0"/>
              <a:t> </a:t>
            </a:r>
            <a:r>
              <a:rPr lang="en-US" dirty="0" err="1"/>
              <a:t>pozitiv</a:t>
            </a:r>
            <a:r>
              <a:rPr lang="en-US" dirty="0"/>
              <a:t>  Proteus</a:t>
            </a:r>
          </a:p>
          <a:p>
            <a:endParaRPr lang="en-US" dirty="0"/>
          </a:p>
        </p:txBody>
      </p:sp>
      <p:sp>
        <p:nvSpPr>
          <p:cNvPr id="10" name="TextBox 9"/>
          <p:cNvSpPr txBox="1"/>
          <p:nvPr/>
        </p:nvSpPr>
        <p:spPr>
          <a:xfrm>
            <a:off x="7215206" y="4429132"/>
            <a:ext cx="1714512" cy="646331"/>
          </a:xfrm>
          <a:prstGeom prst="rect">
            <a:avLst/>
          </a:prstGeom>
          <a:noFill/>
        </p:spPr>
        <p:txBody>
          <a:bodyPr wrap="square" rtlCol="0">
            <a:spAutoFit/>
          </a:bodyPr>
          <a:lstStyle/>
          <a:p>
            <a:r>
              <a:rPr lang="ro-RO" dirty="0"/>
              <a:t>Urează negativ  Salmonella</a:t>
            </a:r>
            <a:endParaRPr lang="en-US" dirty="0"/>
          </a:p>
        </p:txBody>
      </p:sp>
      <p:sp>
        <p:nvSpPr>
          <p:cNvPr id="11" name="TextBox 10"/>
          <p:cNvSpPr txBox="1"/>
          <p:nvPr/>
        </p:nvSpPr>
        <p:spPr>
          <a:xfrm>
            <a:off x="2786050" y="5643578"/>
            <a:ext cx="3357586" cy="369332"/>
          </a:xfrm>
          <a:prstGeom prst="rect">
            <a:avLst/>
          </a:prstGeom>
          <a:noFill/>
        </p:spPr>
        <p:txBody>
          <a:bodyPr wrap="square" rtlCol="0">
            <a:spAutoFit/>
          </a:bodyPr>
          <a:lstStyle/>
          <a:p>
            <a:r>
              <a:rPr lang="en-US" dirty="0" err="1"/>
              <a:t>Figura</a:t>
            </a:r>
            <a:r>
              <a:rPr lang="en-US" dirty="0"/>
              <a:t> </a:t>
            </a:r>
            <a:r>
              <a:rPr lang="en-US" dirty="0" smtClean="0"/>
              <a:t>5: </a:t>
            </a:r>
            <a:r>
              <a:rPr lang="en-US" dirty="0" err="1"/>
              <a:t>Producerea</a:t>
            </a:r>
            <a:r>
              <a:rPr lang="en-US" dirty="0"/>
              <a:t> de </a:t>
            </a:r>
            <a:r>
              <a:rPr lang="en-US" dirty="0" err="1"/>
              <a:t>urează</a:t>
            </a: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786050" y="1214422"/>
            <a:ext cx="3286148" cy="3709118"/>
          </a:xfrm>
          <a:prstGeom prst="rect">
            <a:avLst/>
          </a:prstGeom>
          <a:noFill/>
          <a:ln w="9525">
            <a:noFill/>
            <a:miter lim="800000"/>
            <a:headEnd/>
            <a:tailEnd/>
          </a:ln>
        </p:spPr>
      </p:pic>
      <p:sp>
        <p:nvSpPr>
          <p:cNvPr id="47107" name="Line 3"/>
          <p:cNvSpPr>
            <a:spLocks noChangeShapeType="1"/>
          </p:cNvSpPr>
          <p:nvPr/>
        </p:nvSpPr>
        <p:spPr bwMode="auto">
          <a:xfrm flipH="1" flipV="1">
            <a:off x="2000232" y="3429000"/>
            <a:ext cx="1168402" cy="64770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08" name="Line 4"/>
          <p:cNvSpPr>
            <a:spLocks noChangeShapeType="1"/>
          </p:cNvSpPr>
          <p:nvPr/>
        </p:nvSpPr>
        <p:spPr bwMode="auto">
          <a:xfrm flipV="1">
            <a:off x="4357686" y="2071677"/>
            <a:ext cx="2357454" cy="106045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09" name="Line 5"/>
          <p:cNvSpPr>
            <a:spLocks noChangeShapeType="1"/>
          </p:cNvSpPr>
          <p:nvPr/>
        </p:nvSpPr>
        <p:spPr bwMode="auto">
          <a:xfrm>
            <a:off x="5500694" y="3571876"/>
            <a:ext cx="1173162" cy="45085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142976" y="3214686"/>
            <a:ext cx="1000132" cy="646331"/>
          </a:xfrm>
          <a:prstGeom prst="rect">
            <a:avLst/>
          </a:prstGeom>
          <a:noFill/>
        </p:spPr>
        <p:txBody>
          <a:bodyPr wrap="square" rtlCol="0">
            <a:spAutoFit/>
          </a:bodyPr>
          <a:lstStyle/>
          <a:p>
            <a:r>
              <a:rPr lang="ro-RO" dirty="0"/>
              <a:t>Martor</a:t>
            </a:r>
            <a:endParaRPr lang="en-US" dirty="0"/>
          </a:p>
          <a:p>
            <a:endParaRPr lang="en-US" dirty="0"/>
          </a:p>
        </p:txBody>
      </p:sp>
      <p:sp>
        <p:nvSpPr>
          <p:cNvPr id="9" name="TextBox 8"/>
          <p:cNvSpPr txBox="1"/>
          <p:nvPr/>
        </p:nvSpPr>
        <p:spPr>
          <a:xfrm>
            <a:off x="6715140" y="3786190"/>
            <a:ext cx="1571636" cy="923330"/>
          </a:xfrm>
          <a:prstGeom prst="rect">
            <a:avLst/>
          </a:prstGeom>
          <a:noFill/>
        </p:spPr>
        <p:txBody>
          <a:bodyPr wrap="square" rtlCol="0">
            <a:spAutoFit/>
          </a:bodyPr>
          <a:lstStyle/>
          <a:p>
            <a:r>
              <a:rPr lang="ro-RO" dirty="0"/>
              <a:t>Citrat pozitiv</a:t>
            </a:r>
            <a:endParaRPr lang="en-US" dirty="0"/>
          </a:p>
          <a:p>
            <a:r>
              <a:rPr lang="ro-RO" dirty="0"/>
              <a:t>Salmonella</a:t>
            </a:r>
            <a:endParaRPr lang="en-US" dirty="0"/>
          </a:p>
          <a:p>
            <a:endParaRPr lang="en-US" dirty="0"/>
          </a:p>
        </p:txBody>
      </p:sp>
      <p:sp>
        <p:nvSpPr>
          <p:cNvPr id="10" name="TextBox 9"/>
          <p:cNvSpPr txBox="1"/>
          <p:nvPr/>
        </p:nvSpPr>
        <p:spPr>
          <a:xfrm>
            <a:off x="6786578" y="1714488"/>
            <a:ext cx="2143140" cy="923330"/>
          </a:xfrm>
          <a:prstGeom prst="rect">
            <a:avLst/>
          </a:prstGeom>
          <a:noFill/>
        </p:spPr>
        <p:txBody>
          <a:bodyPr wrap="square" rtlCol="0">
            <a:spAutoFit/>
          </a:bodyPr>
          <a:lstStyle/>
          <a:p>
            <a:r>
              <a:rPr lang="ro-RO" dirty="0"/>
              <a:t>Citrat negativ</a:t>
            </a:r>
            <a:endParaRPr lang="en-US" dirty="0"/>
          </a:p>
          <a:p>
            <a:r>
              <a:rPr lang="ro-RO" dirty="0"/>
              <a:t>Salmonella typhi</a:t>
            </a:r>
            <a:endParaRPr lang="en-US" dirty="0"/>
          </a:p>
          <a:p>
            <a:endParaRPr lang="en-US" dirty="0"/>
          </a:p>
        </p:txBody>
      </p:sp>
      <p:sp>
        <p:nvSpPr>
          <p:cNvPr id="11" name="TextBox 10"/>
          <p:cNvSpPr txBox="1"/>
          <p:nvPr/>
        </p:nvSpPr>
        <p:spPr>
          <a:xfrm>
            <a:off x="1643042" y="5429264"/>
            <a:ext cx="5643602" cy="369332"/>
          </a:xfrm>
          <a:prstGeom prst="rect">
            <a:avLst/>
          </a:prstGeom>
          <a:noFill/>
        </p:spPr>
        <p:txBody>
          <a:bodyPr wrap="square" rtlCol="0">
            <a:spAutoFit/>
          </a:bodyPr>
          <a:lstStyle/>
          <a:p>
            <a:r>
              <a:rPr lang="en-US" dirty="0" err="1"/>
              <a:t>Figura</a:t>
            </a:r>
            <a:r>
              <a:rPr lang="en-US" dirty="0"/>
              <a:t> </a:t>
            </a:r>
            <a:r>
              <a:rPr lang="en-US" dirty="0" smtClean="0"/>
              <a:t>6: </a:t>
            </a:r>
            <a:r>
              <a:rPr lang="en-US" dirty="0" err="1"/>
              <a:t>Virajul</a:t>
            </a:r>
            <a:r>
              <a:rPr lang="en-US" dirty="0"/>
              <a:t> </a:t>
            </a:r>
            <a:r>
              <a:rPr lang="en-US" dirty="0" err="1"/>
              <a:t>culorii</a:t>
            </a:r>
            <a:r>
              <a:rPr lang="en-US" dirty="0"/>
              <a:t> </a:t>
            </a:r>
            <a:r>
              <a:rPr lang="en-US" dirty="0" err="1"/>
              <a:t>pe</a:t>
            </a:r>
            <a:r>
              <a:rPr lang="en-US" dirty="0"/>
              <a:t> </a:t>
            </a:r>
            <a:r>
              <a:rPr lang="en-US" dirty="0" err="1"/>
              <a:t>mediul</a:t>
            </a:r>
            <a:r>
              <a:rPr lang="en-US" dirty="0"/>
              <a:t> cu </a:t>
            </a:r>
            <a:r>
              <a:rPr lang="en-US" dirty="0" err="1"/>
              <a:t>citrat</a:t>
            </a:r>
            <a:r>
              <a:rPr lang="en-US" dirty="0"/>
              <a:t> Simmons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p:spPr>
        <p:txBody>
          <a:bodyPr>
            <a:normAutofit fontScale="62500" lnSpcReduction="20000"/>
          </a:bodyPr>
          <a:lstStyle/>
          <a:p>
            <a:r>
              <a:rPr lang="ro-RO" sz="2900" b="1" dirty="0" smtClean="0"/>
              <a:t>5. CARACTERE </a:t>
            </a:r>
            <a:r>
              <a:rPr lang="ro-RO" sz="2900" b="1" dirty="0" smtClean="0"/>
              <a:t>ANTIGENICE</a:t>
            </a:r>
            <a:endParaRPr lang="en-US" sz="2900" b="1" dirty="0" smtClean="0"/>
          </a:p>
          <a:p>
            <a:endParaRPr lang="en-US" sz="2900" dirty="0" smtClean="0"/>
          </a:p>
          <a:p>
            <a:r>
              <a:rPr lang="ro-RO" dirty="0" smtClean="0"/>
              <a:t>Salmonellele prezintă un adevărat </a:t>
            </a:r>
            <a:r>
              <a:rPr lang="ro-RO" b="1" i="1" dirty="0" smtClean="0"/>
              <a:t>„mozaic” antigenic</a:t>
            </a:r>
            <a:r>
              <a:rPr lang="ro-RO" dirty="0" smtClean="0"/>
              <a:t>. Antigenele salmonellozice pot fi grupate în antigene somatice („O”); antigene flagelare („H”); antigene de suprafaţă (Vi).</a:t>
            </a:r>
            <a:endParaRPr lang="en-US" dirty="0" smtClean="0"/>
          </a:p>
          <a:p>
            <a:pPr>
              <a:buNone/>
            </a:pPr>
            <a:r>
              <a:rPr lang="ro-RO" dirty="0" smtClean="0"/>
              <a:t> </a:t>
            </a:r>
            <a:endParaRPr lang="en-US" dirty="0" smtClean="0"/>
          </a:p>
          <a:p>
            <a:pPr lvl="0"/>
            <a:r>
              <a:rPr lang="ro-RO" b="1" dirty="0" smtClean="0"/>
              <a:t>Antigenele somatice („O”)</a:t>
            </a:r>
            <a:endParaRPr lang="en-US" dirty="0" smtClean="0"/>
          </a:p>
          <a:p>
            <a:r>
              <a:rPr lang="ro-RO" dirty="0" smtClean="0"/>
              <a:t>Sunt legate de </a:t>
            </a:r>
            <a:r>
              <a:rPr lang="ro-RO" b="1" i="1" dirty="0" smtClean="0"/>
              <a:t>peretele celular al germenului</a:t>
            </a:r>
            <a:r>
              <a:rPr lang="ro-RO" dirty="0" smtClean="0"/>
              <a:t>, fiind, din punct de vedere chimic, </a:t>
            </a:r>
            <a:r>
              <a:rPr lang="ro-RO" b="1" i="1" dirty="0" smtClean="0"/>
              <a:t>complexe glucido-lipido-polipeptidice</a:t>
            </a:r>
            <a:r>
              <a:rPr lang="ro-RO" dirty="0" smtClean="0"/>
              <a:t> (Boivin şi Mesrobeanu, 1934). Sunt </a:t>
            </a:r>
            <a:r>
              <a:rPr lang="ro-RO" i="1" dirty="0" smtClean="0"/>
              <a:t>termostabile, sensibile la formol</a:t>
            </a:r>
            <a:r>
              <a:rPr lang="ro-RO" dirty="0" smtClean="0"/>
              <a:t>.</a:t>
            </a:r>
            <a:endParaRPr lang="en-US" dirty="0" smtClean="0"/>
          </a:p>
          <a:p>
            <a:r>
              <a:rPr lang="ro-RO" dirty="0" smtClean="0"/>
              <a:t>Antigenul somatic O determină </a:t>
            </a:r>
            <a:r>
              <a:rPr lang="ro-RO" b="1" i="1" dirty="0" smtClean="0"/>
              <a:t>specificitatea de grup</a:t>
            </a:r>
            <a:r>
              <a:rPr lang="ro-RO" dirty="0" smtClean="0"/>
              <a:t>; astfel că au fost descrise grupe notate cu literele mari ale alfabetului (A-Z), iar majoritatea speciilor sunt incluse în grupele A, B, C, D, E. În cadrul grupului, fiecare specie are mai mulţi determinanţi antigenici O, notaţi cu cifre arabe.</a:t>
            </a:r>
            <a:endParaRPr lang="en-US" dirty="0" smtClean="0"/>
          </a:p>
          <a:p>
            <a:r>
              <a:rPr lang="ro-RO" dirty="0" smtClean="0"/>
              <a:t>A fost descrisă o </a:t>
            </a:r>
            <a:r>
              <a:rPr lang="ro-RO" b="1" i="1" dirty="0" smtClean="0"/>
              <a:t>variaţie calitativă profundă</a:t>
            </a:r>
            <a:r>
              <a:rPr lang="ro-RO" dirty="0" smtClean="0"/>
              <a:t> </a:t>
            </a:r>
            <a:r>
              <a:rPr lang="ro-RO" b="1" i="1" dirty="0" smtClean="0"/>
              <a:t>în cursul trecerii de la S-R</a:t>
            </a:r>
            <a:r>
              <a:rPr lang="ro-RO" dirty="0" smtClean="0"/>
              <a:t>, prin schimbarea polizaharidelor din complex cu lipide, ceea ce se corelează cu </a:t>
            </a:r>
            <a:r>
              <a:rPr lang="ro-RO" b="1" i="1" dirty="0" smtClean="0"/>
              <a:t>pierderea patogenităţii tulpinii prin endotoxină</a:t>
            </a:r>
            <a:r>
              <a:rPr lang="ro-RO" dirty="0" smtClean="0"/>
              <a:t>.</a:t>
            </a:r>
            <a:endParaRPr lang="en-US" dirty="0" smtClean="0"/>
          </a:p>
          <a:p>
            <a:r>
              <a:rPr lang="ro-RO" dirty="0" smtClean="0"/>
              <a:t>Rolul patogenic al antigenului O este identic cu al endotoxinei.</a:t>
            </a:r>
            <a:endParaRPr lang="en-US" dirty="0" smtClean="0"/>
          </a:p>
          <a:p>
            <a:r>
              <a:rPr lang="ro-RO" dirty="0" smtClean="0"/>
              <a:t>Identificabile cu endotoxinele Salmonellelor, antigenele somatice contribuie la </a:t>
            </a:r>
            <a:r>
              <a:rPr lang="ro-RO" b="1" i="1" dirty="0" smtClean="0"/>
              <a:t>patogenitatea tulpinilor bacteriene prin toxinogeneză</a:t>
            </a:r>
            <a:r>
              <a:rPr lang="ro-RO" dirty="0" smtClean="0"/>
              <a:t>. Sunt puternic imunogene, anticorpii anti-O induşi în organism în cazul unor salmonelloze, având o semnificţie diagnostică certă, dacă creşterea în dinamică este prezentă.</a:t>
            </a:r>
            <a:endParaRPr lang="en-US" dirty="0" smtClean="0"/>
          </a:p>
          <a:p>
            <a:r>
              <a:rPr lang="ro-RO" dirty="0" smtClean="0"/>
              <a:t>Decelarea antigenelor somatice se face prin </a:t>
            </a:r>
            <a:r>
              <a:rPr lang="ro-RO" b="1" i="1" dirty="0" smtClean="0"/>
              <a:t>reacţia de aglutinare în prezenţa serurilor standard anti-„O” de grup</a:t>
            </a:r>
            <a:r>
              <a:rPr lang="ro-RO" dirty="0" smtClean="0"/>
              <a:t>. Aglutinarea de tip somatic („O”) apare în </a:t>
            </a:r>
            <a:r>
              <a:rPr lang="ro-RO" i="1" dirty="0" smtClean="0"/>
              <a:t>grunji fini , stabili la agitare</a:t>
            </a:r>
            <a:r>
              <a:rPr lang="ro-RO" dirty="0" smtClean="0"/>
              <a:t>.</a:t>
            </a:r>
            <a:endParaRPr lang="en-US" dirty="0" smtClean="0"/>
          </a:p>
          <a:p>
            <a:r>
              <a:rPr lang="ro-RO" dirty="0" smtClean="0"/>
              <a:t>Pe baza antigenelor somatice, salmonellele au fost împărţite în mai multe grupe antigenice, notate convenţional, cu literele mari ale alfabetului.</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70000" lnSpcReduction="20000"/>
          </a:bodyPr>
          <a:lstStyle/>
          <a:p>
            <a:pPr lvl="0"/>
            <a:r>
              <a:rPr lang="ro-RO" b="1" dirty="0" smtClean="0"/>
              <a:t>Antigenele flagelare („H”)</a:t>
            </a:r>
            <a:endParaRPr lang="en-US" dirty="0" smtClean="0"/>
          </a:p>
          <a:p>
            <a:r>
              <a:rPr lang="ro-RO" dirty="0" smtClean="0"/>
              <a:t>Fac parte din </a:t>
            </a:r>
            <a:r>
              <a:rPr lang="ro-RO" b="1" i="1" dirty="0" smtClean="0"/>
              <a:t>structura cililor</a:t>
            </a:r>
            <a:r>
              <a:rPr lang="ro-RO" dirty="0" smtClean="0"/>
              <a:t> de la suprafaţa celulei bacteriene, De </a:t>
            </a:r>
            <a:r>
              <a:rPr lang="ro-RO" b="1" i="1" dirty="0" smtClean="0"/>
              <a:t>natură proteică</a:t>
            </a:r>
            <a:r>
              <a:rPr lang="ro-RO" dirty="0" smtClean="0"/>
              <a:t>, sunt termostabile, dar rezistente la tratamentul cu formol; determină </a:t>
            </a:r>
            <a:r>
              <a:rPr lang="ro-RO" b="1" i="1" dirty="0" smtClean="0"/>
              <a:t>specificitatea de tip</a:t>
            </a:r>
            <a:r>
              <a:rPr lang="ro-RO" dirty="0" smtClean="0"/>
              <a:t>. Nu există o corelaţie între prezenţa şi tipul antigenelor „H”, pe de o parte şi patogenitatea tulpinii bacteriene, pe de altă parte. </a:t>
            </a:r>
            <a:endParaRPr lang="en-US" dirty="0" smtClean="0"/>
          </a:p>
          <a:p>
            <a:r>
              <a:rPr lang="ro-RO" b="1" i="1" dirty="0" smtClean="0"/>
              <a:t>Anticorpii anti-„H” nu dau indicaţii fidele despre infecţiile salmonellozice generalizate</a:t>
            </a:r>
            <a:r>
              <a:rPr lang="ro-RO" dirty="0" smtClean="0"/>
              <a:t>, titrul lor fiind chiar înalt, putând fi reflectarea răspunsului imun faţă de o vaccinare recentă şi nu un argument cert în sprijinul infecţiei prin boală.</a:t>
            </a:r>
            <a:endParaRPr lang="en-US" dirty="0" smtClean="0"/>
          </a:p>
          <a:p>
            <a:r>
              <a:rPr lang="ro-RO" dirty="0" smtClean="0"/>
              <a:t>Antigenele „H” ale salmonellelor prezintă </a:t>
            </a:r>
            <a:r>
              <a:rPr lang="ro-RO" b="1" i="1" dirty="0" smtClean="0"/>
              <a:t>fenomenul „variaţiei de fază”</a:t>
            </a:r>
            <a:r>
              <a:rPr lang="ro-RO" dirty="0" smtClean="0"/>
              <a:t>: o tulpină de Salmonella, proaspăt izolată, are antigenele „H” în fază specifică, iar tulpinile întreţinute prin subcultivări </a:t>
            </a:r>
            <a:r>
              <a:rPr lang="ro-RO" i="1" dirty="0" smtClean="0"/>
              <a:t>in vitro</a:t>
            </a:r>
            <a:r>
              <a:rPr lang="ro-RO" dirty="0" smtClean="0"/>
              <a:t> în fază nespecifică (reacţionează în reacţia de aglutinare atât cu serul specific de tip, cât şi cu seruri standard cu specificitate mai redusă). Simbolurile  pentru faza specifică, sunt litere mici latine: „Z” cu exponent numeric:IV; pentru faza nespecifică, sunt cifre arabe: e, n sau x.</a:t>
            </a:r>
            <a:endParaRPr lang="en-US" dirty="0" smtClean="0"/>
          </a:p>
          <a:p>
            <a:r>
              <a:rPr lang="ro-RO" dirty="0" smtClean="0"/>
              <a:t>Decelarea antigenelor „H” se efectuează tot prin </a:t>
            </a:r>
            <a:r>
              <a:rPr lang="ro-RO" b="1" i="1" dirty="0" smtClean="0"/>
              <a:t>reacţia de aglutinare în prezenţa serurilor standard anti-„H”</a:t>
            </a:r>
            <a:r>
              <a:rPr lang="ro-RO" dirty="0" smtClean="0"/>
              <a:t>. Aglutinarea de tip flagelar are aspectul de </a:t>
            </a:r>
            <a:r>
              <a:rPr lang="ro-RO" i="1" dirty="0" smtClean="0"/>
              <a:t>flocoane mari, uşor disociabile la agitare</a:t>
            </a:r>
            <a:r>
              <a:rPr lang="ro-RO" dirty="0" smtClean="0"/>
              <a:t>.</a:t>
            </a:r>
            <a:endParaRPr lang="en-US" dirty="0" smtClean="0"/>
          </a:p>
          <a:p>
            <a:r>
              <a:rPr lang="ro-RO" dirty="0" smtClean="0"/>
              <a:t>În cadrul grupelor antigenice „O”, salmonellele prezintă serotipuri diferite, pe baza antigenelor „H”. Antigenul „H” </a:t>
            </a:r>
            <a:r>
              <a:rPr lang="ro-RO" b="1" i="1" dirty="0" smtClean="0"/>
              <a:t>nu intervine esenţial în patogenitatea tulpini</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70000" lnSpcReduction="20000"/>
          </a:bodyPr>
          <a:lstStyle/>
          <a:p>
            <a:pPr lvl="0"/>
            <a:r>
              <a:rPr lang="ro-RO" b="1" dirty="0" smtClean="0"/>
              <a:t>Antigenele de suprafaţă (Vi)</a:t>
            </a:r>
            <a:endParaRPr lang="en-US" dirty="0" smtClean="0"/>
          </a:p>
          <a:p>
            <a:r>
              <a:rPr lang="ro-RO" dirty="0" smtClean="0"/>
              <a:t>Unele specii de Salmonella conţin la </a:t>
            </a:r>
            <a:r>
              <a:rPr lang="ro-RO" b="1" i="1" dirty="0" smtClean="0"/>
              <a:t>suprafaţa peretelui celular</a:t>
            </a:r>
            <a:r>
              <a:rPr lang="ro-RO" dirty="0" smtClean="0"/>
              <a:t> bacterian, în afara antigenelor somatice „O”, un </a:t>
            </a:r>
            <a:r>
              <a:rPr lang="ro-RO" b="1" i="1" dirty="0" smtClean="0"/>
              <a:t>antigen de suprafaţă, numit Vi (Vi = virulenţă)</a:t>
            </a:r>
            <a:r>
              <a:rPr lang="ro-RO" dirty="0" smtClean="0"/>
              <a:t>, termolabil, de natură proteică.</a:t>
            </a:r>
            <a:endParaRPr lang="en-US" dirty="0" smtClean="0"/>
          </a:p>
          <a:p>
            <a:r>
              <a:rPr lang="ro-RO" dirty="0" smtClean="0"/>
              <a:t>Prezenţa antigenului Vi conferă germenului </a:t>
            </a:r>
            <a:r>
              <a:rPr lang="ro-RO" b="1" i="1" dirty="0" smtClean="0"/>
              <a:t>capacitate mare de invazie</a:t>
            </a:r>
            <a:r>
              <a:rPr lang="ro-RO" dirty="0" smtClean="0"/>
              <a:t>, deci este direct legată de virulenţă. Aşa se explica de ce speciile de Salmonele care dau infecţii de tipul febrei enterice, deci cu capacitate de a determina bacteriemie şi chiar leziuni la distanţă de intestin, conţin antigen Vi de suprafaţă.</a:t>
            </a:r>
            <a:endParaRPr lang="en-US" dirty="0" smtClean="0"/>
          </a:p>
          <a:p>
            <a:r>
              <a:rPr lang="ro-RO" dirty="0" smtClean="0"/>
              <a:t>În cazul metodologiei de diagnostic prin identificare serologică a salmonellelor, este important de reţinut că antigenul Vi poate masca antigenul somatic „O”. De aceea, în cazul lipsei aglutinării de tip somatic cu serul standard anti-„O”, trebuie procedat la fierberea suspensiei microbiene (pentru distrugerea antigenului Vi), după care se va repeta aglutinarea somatică.</a:t>
            </a:r>
            <a:endParaRPr lang="en-US" dirty="0" smtClean="0"/>
          </a:p>
          <a:p>
            <a:r>
              <a:rPr lang="ro-RO" dirty="0" smtClean="0"/>
              <a:t>Antigenul Vi </a:t>
            </a:r>
            <a:r>
              <a:rPr lang="ro-RO" b="1" i="1" dirty="0" smtClean="0"/>
              <a:t>poate suferi o variaţie cantitatuvă, corelată cu pierderea virulenţei</a:t>
            </a:r>
            <a:r>
              <a:rPr lang="ro-RO" dirty="0" smtClean="0"/>
              <a:t>. Este imunogen, inducând </a:t>
            </a:r>
            <a:r>
              <a:rPr lang="ro-RO" b="1" i="1" dirty="0" smtClean="0"/>
              <a:t>anticorpi aglutinanţi, de regulă protectori</a:t>
            </a:r>
            <a:r>
              <a:rPr lang="ro-RO" dirty="0" smtClean="0"/>
              <a:t>.</a:t>
            </a:r>
            <a:endParaRPr lang="en-US" dirty="0" smtClean="0"/>
          </a:p>
          <a:p>
            <a:r>
              <a:rPr lang="ro-RO" dirty="0" smtClean="0"/>
              <a:t>Speciile mai frecvente în ţara noastră sunt: S. enteriditis (Gartner), S. heidelberg, S. tyhimurim, S. agona, S. blockley, S. anatum. Mai rar se întâlnesc speciile : S. typhi, S. bovis morbificans, S. derby, S. bredeney, S. newport.</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2500298" y="1142984"/>
          <a:ext cx="3589089" cy="3714776"/>
        </p:xfrm>
        <a:graphic>
          <a:graphicData uri="http://schemas.openxmlformats.org/presentationml/2006/ole">
            <p:oleObj spid="_x0000_s48129" r:id="rId3" imgW="4786017" imgH="4948093" progId="ViewerFrameClass">
              <p:embed/>
            </p:oleObj>
          </a:graphicData>
        </a:graphic>
      </p:graphicFrame>
      <p:sp>
        <p:nvSpPr>
          <p:cNvPr id="48131" name="Line 3"/>
          <p:cNvSpPr>
            <a:spLocks noChangeShapeType="1"/>
          </p:cNvSpPr>
          <p:nvPr/>
        </p:nvSpPr>
        <p:spPr bwMode="auto">
          <a:xfrm flipV="1">
            <a:off x="5000628" y="2500305"/>
            <a:ext cx="1857388" cy="100964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32" name="Line 4"/>
          <p:cNvSpPr>
            <a:spLocks noChangeShapeType="1"/>
          </p:cNvSpPr>
          <p:nvPr/>
        </p:nvSpPr>
        <p:spPr bwMode="auto">
          <a:xfrm flipH="1" flipV="1">
            <a:off x="1857356" y="2428868"/>
            <a:ext cx="1849444" cy="104457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0034" y="2143116"/>
            <a:ext cx="1285884" cy="923330"/>
          </a:xfrm>
          <a:prstGeom prst="rect">
            <a:avLst/>
          </a:prstGeom>
          <a:noFill/>
        </p:spPr>
        <p:txBody>
          <a:bodyPr wrap="square" rtlCol="0">
            <a:spAutoFit/>
          </a:bodyPr>
          <a:lstStyle/>
          <a:p>
            <a:r>
              <a:rPr lang="ro-RO" dirty="0"/>
              <a:t>Aglutinare de tip O</a:t>
            </a:r>
            <a:endParaRPr lang="en-US" dirty="0"/>
          </a:p>
          <a:p>
            <a:endParaRPr lang="en-US" dirty="0"/>
          </a:p>
        </p:txBody>
      </p:sp>
      <p:sp>
        <p:nvSpPr>
          <p:cNvPr id="9" name="TextBox 8"/>
          <p:cNvSpPr txBox="1"/>
          <p:nvPr/>
        </p:nvSpPr>
        <p:spPr>
          <a:xfrm>
            <a:off x="6929454" y="2143116"/>
            <a:ext cx="1500198" cy="923330"/>
          </a:xfrm>
          <a:prstGeom prst="rect">
            <a:avLst/>
          </a:prstGeom>
          <a:noFill/>
        </p:spPr>
        <p:txBody>
          <a:bodyPr wrap="square" rtlCol="0">
            <a:spAutoFit/>
          </a:bodyPr>
          <a:lstStyle/>
          <a:p>
            <a:r>
              <a:rPr lang="ro-RO" dirty="0"/>
              <a:t>Aglutinare de tip H</a:t>
            </a:r>
            <a:endParaRPr lang="en-US" dirty="0"/>
          </a:p>
          <a:p>
            <a:endParaRPr lang="en-US" dirty="0"/>
          </a:p>
        </p:txBody>
      </p:sp>
      <p:sp>
        <p:nvSpPr>
          <p:cNvPr id="10" name="TextBox 9"/>
          <p:cNvSpPr txBox="1"/>
          <p:nvPr/>
        </p:nvSpPr>
        <p:spPr>
          <a:xfrm>
            <a:off x="2214546" y="5429264"/>
            <a:ext cx="4214842" cy="369332"/>
          </a:xfrm>
          <a:prstGeom prst="rect">
            <a:avLst/>
          </a:prstGeom>
          <a:noFill/>
        </p:spPr>
        <p:txBody>
          <a:bodyPr wrap="square" rtlCol="0">
            <a:spAutoFit/>
          </a:bodyPr>
          <a:lstStyle/>
          <a:p>
            <a:r>
              <a:rPr lang="ro-RO" dirty="0"/>
              <a:t>Figura </a:t>
            </a:r>
            <a:r>
              <a:rPr lang="en-US" dirty="0" smtClean="0"/>
              <a:t>7</a:t>
            </a:r>
            <a:r>
              <a:rPr lang="ro-RO" dirty="0" smtClean="0"/>
              <a:t>: </a:t>
            </a:r>
            <a:r>
              <a:rPr lang="ro-RO" dirty="0"/>
              <a:t>Reacţii de aglutinare în tuburi.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77500" lnSpcReduction="20000"/>
          </a:bodyPr>
          <a:lstStyle/>
          <a:p>
            <a:r>
              <a:rPr lang="ro-RO" b="1" dirty="0" smtClean="0"/>
              <a:t>6. CARACTERE DE </a:t>
            </a:r>
            <a:r>
              <a:rPr lang="ro-RO" b="1" dirty="0" smtClean="0"/>
              <a:t>PATOGENITATE</a:t>
            </a:r>
            <a:endParaRPr lang="en-US" b="1" dirty="0" smtClean="0"/>
          </a:p>
          <a:p>
            <a:pPr>
              <a:buNone/>
            </a:pPr>
            <a:endParaRPr lang="en-US" dirty="0" smtClean="0"/>
          </a:p>
          <a:p>
            <a:r>
              <a:rPr lang="ro-RO" b="1" dirty="0" smtClean="0"/>
              <a:t>6.1. Virulenţa</a:t>
            </a:r>
            <a:endParaRPr lang="en-US" dirty="0" smtClean="0"/>
          </a:p>
          <a:p>
            <a:r>
              <a:rPr lang="ro-RO" dirty="0" smtClean="0"/>
              <a:t>Speciile (serotipurile) de </a:t>
            </a:r>
            <a:r>
              <a:rPr lang="ro-RO" b="1" i="1" dirty="0" smtClean="0"/>
              <a:t>salmonelle care conţin antigen de suprafaţă Vi</a:t>
            </a:r>
            <a:r>
              <a:rPr lang="ro-RO" dirty="0" smtClean="0"/>
              <a:t> (de ex: S. typhi), determină </a:t>
            </a:r>
            <a:r>
              <a:rPr lang="ro-RO" b="1" i="1" dirty="0" smtClean="0"/>
              <a:t>infecţii salmonellozice</a:t>
            </a:r>
            <a:r>
              <a:rPr lang="ro-RO" dirty="0" smtClean="0"/>
              <a:t> în care, deşi localizarea predominantă a germenilor rămâne cea intestinală, există </a:t>
            </a:r>
            <a:r>
              <a:rPr lang="ro-RO" b="1" i="1" dirty="0" smtClean="0"/>
              <a:t>diseminări bacteriene şi chiar localizări secundare</a:t>
            </a:r>
            <a:r>
              <a:rPr lang="ro-RO" dirty="0" smtClean="0"/>
              <a:t> în alte teritorii ale organismului. Corelaţia între prezenţa antigenului Vi şi caracterul invaziv al infecţiei induse se explică prin protecţia conferită de acest antigen împotriva fagocitozei şi altor mijloace de apărare ale organismului.</a:t>
            </a:r>
            <a:endParaRPr lang="en-US" dirty="0" smtClean="0"/>
          </a:p>
          <a:p>
            <a:pPr>
              <a:buNone/>
            </a:pPr>
            <a:endParaRPr lang="en-US" dirty="0" smtClean="0"/>
          </a:p>
          <a:p>
            <a:r>
              <a:rPr lang="ro-RO" b="1" dirty="0" smtClean="0"/>
              <a:t>6.2. Toxinogeneza</a:t>
            </a:r>
            <a:endParaRPr lang="en-US" dirty="0" smtClean="0"/>
          </a:p>
          <a:p>
            <a:r>
              <a:rPr lang="ro-RO" dirty="0" smtClean="0"/>
              <a:t>Practic, toate speciile de Salmonelle acţionează local,</a:t>
            </a:r>
            <a:r>
              <a:rPr lang="ro-RO" b="1" i="1" dirty="0" smtClean="0"/>
              <a:t> la nivelul mucoasei intestinale</a:t>
            </a:r>
            <a:r>
              <a:rPr lang="ro-RO" dirty="0" smtClean="0"/>
              <a:t>, ca şi </a:t>
            </a:r>
            <a:r>
              <a:rPr lang="ro-RO" b="1" i="1" dirty="0" smtClean="0"/>
              <a:t>la distanţă</a:t>
            </a:r>
            <a:r>
              <a:rPr lang="ro-RO" dirty="0" smtClean="0"/>
              <a:t> (tulburări hemodinamice, tulburări ale glicemiei, etc), datorită endotoxinelor, identificate cu antigenul somatic „O”.</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ro-RO" b="1" dirty="0" smtClean="0"/>
              <a:t>7. REZISTENŢĂ. SENSIBILITATE. VARIABILITATE GENETICĂ</a:t>
            </a:r>
            <a:endParaRPr lang="en-US" dirty="0" smtClean="0"/>
          </a:p>
          <a:p>
            <a:r>
              <a:rPr lang="ro-RO" b="1" dirty="0" smtClean="0"/>
              <a:t>7.1. Rezistenţa la factorii fizici şi chimici</a:t>
            </a:r>
            <a:endParaRPr lang="en-US" dirty="0" smtClean="0"/>
          </a:p>
          <a:p>
            <a:r>
              <a:rPr lang="ro-RO" dirty="0" smtClean="0"/>
              <a:t>Salmonellele sunt destul de </a:t>
            </a:r>
            <a:r>
              <a:rPr lang="ro-RO" b="1" i="1" dirty="0" smtClean="0"/>
              <a:t>rezistente în mediul extern</a:t>
            </a:r>
            <a:r>
              <a:rPr lang="ro-RO" dirty="0" smtClean="0"/>
              <a:t> (pământ, apă poluată, obiecte, alimente, etc). Sunt </a:t>
            </a:r>
            <a:r>
              <a:rPr lang="ro-RO" b="1" i="1" dirty="0" smtClean="0"/>
              <a:t>sensibile la dezinfectantele obişnuite</a:t>
            </a:r>
            <a:r>
              <a:rPr lang="ro-RO" dirty="0" smtClean="0"/>
              <a:t> (clorură de var). Prezintă rezistenţă mai mare decât E.coli la acţiunea unor coloranţi (verde briliant, fuxină), proprietate folosită la mediile de îmbogăţire şi selective pentru izolarea salmonellelor</a:t>
            </a:r>
            <a:r>
              <a:rPr lang="ro-RO" dirty="0" smtClean="0"/>
              <a:t>.</a:t>
            </a:r>
            <a:endParaRPr lang="en-US" dirty="0" smtClean="0"/>
          </a:p>
          <a:p>
            <a:pPr>
              <a:buNone/>
            </a:pPr>
            <a:r>
              <a:rPr lang="ro-RO" b="1" dirty="0" smtClean="0"/>
              <a:t> </a:t>
            </a:r>
            <a:endParaRPr lang="en-US" dirty="0" smtClean="0"/>
          </a:p>
          <a:p>
            <a:r>
              <a:rPr lang="ro-RO" b="1" dirty="0" smtClean="0"/>
              <a:t>7.2. Sensibilitate la chimioterapice</a:t>
            </a:r>
            <a:endParaRPr lang="en-US" dirty="0" smtClean="0"/>
          </a:p>
          <a:p>
            <a:r>
              <a:rPr lang="ro-RO" dirty="0" smtClean="0"/>
              <a:t>Iniţial sensibile la cloramfenicol, tetraciclină, streptomicină, astăzi se notează tot mai </a:t>
            </a:r>
            <a:r>
              <a:rPr lang="ro-RO" b="1" i="1" dirty="0" smtClean="0"/>
              <a:t>multe tulpini rezistente prin transfer de factor „R” şi prin selecţie de mutante rezistente.</a:t>
            </a:r>
            <a:r>
              <a:rPr lang="ro-RO" dirty="0" smtClean="0"/>
              <a:t> Un rezultat bun îl dă tratamentul cu gentamicină şi septrin, dar şi în acest caz apare, cu timpul, rezistenţă.</a:t>
            </a:r>
            <a:endParaRPr lang="en-US" dirty="0" smtClean="0"/>
          </a:p>
          <a:p>
            <a:pPr>
              <a:buNone/>
            </a:pPr>
            <a:r>
              <a:rPr lang="ro-RO" b="1" dirty="0" smtClean="0"/>
              <a:t> </a:t>
            </a:r>
            <a:endParaRPr lang="en-US" dirty="0" smtClean="0"/>
          </a:p>
          <a:p>
            <a:r>
              <a:rPr lang="ro-RO" b="1" dirty="0" smtClean="0"/>
              <a:t>7.3. Sensibilitatea la bacteriofagi</a:t>
            </a:r>
            <a:endParaRPr lang="en-US" dirty="0" smtClean="0"/>
          </a:p>
          <a:p>
            <a:r>
              <a:rPr lang="ro-RO" dirty="0" smtClean="0"/>
              <a:t>Prezintă o </a:t>
            </a:r>
            <a:r>
              <a:rPr lang="ro-RO" b="1" i="1" dirty="0" smtClean="0"/>
              <a:t>sensibilitate diferită la acţiunea fagilor litici</a:t>
            </a:r>
            <a:r>
              <a:rPr lang="ro-RO" dirty="0" smtClean="0"/>
              <a:t>, ceea ce are o importanţă practică în stabilirea filiaţiei cazurilor în epidemii (lizotipia).</a:t>
            </a:r>
            <a:endParaRPr lang="en-US" dirty="0" smtClean="0"/>
          </a:p>
          <a:p>
            <a:pPr>
              <a:buNone/>
            </a:pPr>
            <a:endParaRPr lang="en-US" dirty="0" smtClean="0"/>
          </a:p>
          <a:p>
            <a:r>
              <a:rPr lang="ro-RO" b="1" dirty="0" smtClean="0"/>
              <a:t>7.4. Variabilitatea genetică</a:t>
            </a:r>
            <a:endParaRPr lang="en-US" dirty="0" smtClean="0"/>
          </a:p>
          <a:p>
            <a:r>
              <a:rPr lang="ro-RO" dirty="0" smtClean="0"/>
              <a:t>În afară de </a:t>
            </a:r>
            <a:r>
              <a:rPr lang="ro-RO" i="1" dirty="0" smtClean="0"/>
              <a:t>rezistenţa genotipică la chimioterapice</a:t>
            </a:r>
            <a:r>
              <a:rPr lang="ro-RO" dirty="0" smtClean="0"/>
              <a:t> (selecţie mutante; transfer de factor”R”), salmonellele prezintă şi alte aspecte de variabilitate genetică, dintre care menţionăm:</a:t>
            </a:r>
            <a:endParaRPr lang="en-US" dirty="0" smtClean="0"/>
          </a:p>
          <a:p>
            <a:r>
              <a:rPr lang="ro-RO" dirty="0" smtClean="0"/>
              <a:t>- </a:t>
            </a:r>
            <a:r>
              <a:rPr lang="ro-RO" i="1" dirty="0" smtClean="0"/>
              <a:t>fenomenul variaţiei de fază a antigenelor „H”</a:t>
            </a:r>
            <a:r>
              <a:rPr lang="ro-RO" dirty="0" smtClean="0"/>
              <a:t>;</a:t>
            </a:r>
            <a:endParaRPr lang="en-US" dirty="0" smtClean="0"/>
          </a:p>
          <a:p>
            <a:r>
              <a:rPr lang="ro-RO" dirty="0" smtClean="0"/>
              <a:t>- </a:t>
            </a:r>
            <a:r>
              <a:rPr lang="ro-RO" i="1" dirty="0" smtClean="0"/>
              <a:t>fenomenul schimbării periodice a serotipurilor şi biotipurilor</a:t>
            </a:r>
            <a:r>
              <a:rPr lang="ro-RO" dirty="0" smtClean="0"/>
              <a:t> de Salmonella care circulă în mediul extern şi, respectiv, se izolează de la bolnavi, într-o anumită zonă geografică şi într-o anumită perioadă de timp (înlocuirea unor populaţii bacteriene cu altele - mutante selectate - prin „concurenţă”);</a:t>
            </a:r>
            <a:endParaRPr lang="en-US" dirty="0" smtClean="0"/>
          </a:p>
          <a:p>
            <a:r>
              <a:rPr lang="ro-RO" dirty="0" smtClean="0"/>
              <a:t>- </a:t>
            </a:r>
            <a:r>
              <a:rPr lang="ro-RO" i="1" dirty="0" smtClean="0"/>
              <a:t>variaţia calitativă a antigenului O</a:t>
            </a:r>
            <a:r>
              <a:rPr lang="ro-RO" dirty="0" smtClean="0"/>
              <a:t> şi </a:t>
            </a:r>
            <a:r>
              <a:rPr lang="ro-RO" i="1" dirty="0" smtClean="0"/>
              <a:t>cantitativă a antigenului V</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396"/>
          </a:xfrm>
        </p:spPr>
        <p:txBody>
          <a:bodyPr>
            <a:normAutofit fontScale="62500" lnSpcReduction="20000"/>
          </a:bodyPr>
          <a:lstStyle/>
          <a:p>
            <a:r>
              <a:rPr lang="ro-RO" sz="2900" b="1" dirty="0" smtClean="0"/>
              <a:t>8. BOALA LA OM</a:t>
            </a:r>
            <a:endParaRPr lang="en-US" sz="2900" dirty="0" smtClean="0"/>
          </a:p>
          <a:p>
            <a:r>
              <a:rPr lang="ro-RO" b="1" dirty="0" smtClean="0"/>
              <a:t>8.1. Habitatat</a:t>
            </a:r>
            <a:endParaRPr lang="en-US" dirty="0" smtClean="0"/>
          </a:p>
          <a:p>
            <a:r>
              <a:rPr lang="ro-RO" dirty="0" smtClean="0"/>
              <a:t>Salmonellele reprezintă </a:t>
            </a:r>
            <a:r>
              <a:rPr lang="ro-RO" b="1" i="1" dirty="0" smtClean="0"/>
              <a:t>floră patogenă intestinală</a:t>
            </a:r>
            <a:r>
              <a:rPr lang="ro-RO" dirty="0" smtClean="0"/>
              <a:t> la om şi la animal. Se mai găsesc în: </a:t>
            </a:r>
            <a:r>
              <a:rPr lang="ro-RO" b="1" i="1" dirty="0" smtClean="0"/>
              <a:t>apă poluată cu reziduuri umane sau animale, alimente</a:t>
            </a:r>
            <a:r>
              <a:rPr lang="ro-RO" dirty="0" smtClean="0"/>
              <a:t> (ouă de raţă, frişcă, creme de cofetărie). O deosebită importanţă în circulaţia salmonellelor o au </a:t>
            </a:r>
            <a:r>
              <a:rPr lang="ro-RO" b="1" i="1" dirty="0" smtClean="0"/>
              <a:t>purtătorii umani aparent sănătoşi</a:t>
            </a:r>
            <a:r>
              <a:rPr lang="ro-RO" dirty="0" smtClean="0"/>
              <a:t>.</a:t>
            </a:r>
            <a:endParaRPr lang="en-US" dirty="0" smtClean="0"/>
          </a:p>
          <a:p>
            <a:pPr>
              <a:buNone/>
            </a:pPr>
            <a:endParaRPr lang="en-US" dirty="0" smtClean="0"/>
          </a:p>
          <a:p>
            <a:r>
              <a:rPr lang="ro-RO" b="1" dirty="0" smtClean="0"/>
              <a:t>8.2. Patogenie</a:t>
            </a:r>
            <a:endParaRPr lang="en-US" dirty="0" smtClean="0"/>
          </a:p>
          <a:p>
            <a:r>
              <a:rPr lang="ro-RO" dirty="0" smtClean="0"/>
              <a:t>Prin îmbinarea </a:t>
            </a:r>
            <a:r>
              <a:rPr lang="ro-RO" b="1" i="1" dirty="0" smtClean="0"/>
              <a:t>factorilor de virulenţă</a:t>
            </a:r>
            <a:r>
              <a:rPr lang="ro-RO" dirty="0" smtClean="0"/>
              <a:t> (antigen de suprafaţă Vi) cu cei de </a:t>
            </a:r>
            <a:r>
              <a:rPr lang="ro-RO" b="1" i="1" dirty="0" smtClean="0"/>
              <a:t>toxinogeneză</a:t>
            </a:r>
            <a:r>
              <a:rPr lang="ro-RO" dirty="0" smtClean="0"/>
              <a:t> (endotoxine, respectiv antigene somatice O), se realizează un complex fiziopatologic al salmonellozellor care poate îmbrăca trei forme: febra enterică, septicemia, gastroenterita.</a:t>
            </a:r>
            <a:endParaRPr lang="en-US" dirty="0" smtClean="0"/>
          </a:p>
          <a:p>
            <a:pPr lvl="0"/>
            <a:r>
              <a:rPr lang="ro-RO" b="1" dirty="0" smtClean="0"/>
              <a:t>Febra enterică</a:t>
            </a:r>
            <a:r>
              <a:rPr lang="ro-RO" dirty="0" smtClean="0"/>
              <a:t> se caracterizează prin </a:t>
            </a:r>
            <a:r>
              <a:rPr lang="ro-RO" b="1" i="1" dirty="0" smtClean="0"/>
              <a:t>localizarea primară a salmonellelor la nivelul intestinului</a:t>
            </a:r>
            <a:r>
              <a:rPr lang="ro-RO" dirty="0" smtClean="0"/>
              <a:t>, cu predominanţă în formaţiunile limfoide din submucoasă, unde se produc </a:t>
            </a:r>
            <a:r>
              <a:rPr lang="ro-RO" i="1" dirty="0" smtClean="0"/>
              <a:t>modificări degenerative până la necroză</a:t>
            </a:r>
            <a:r>
              <a:rPr lang="ro-RO" dirty="0" smtClean="0"/>
              <a:t>. De aici, germenii pătrund prin circulaţia portală în ficat, apoi în splină, căile biliare, rinichi, putând fi eliminaţi, deci, prin urină, fecale, secreţie biliară. Invazia germenilor depinde de antigenul Vi. Bacteriemia coincide cu </a:t>
            </a:r>
            <a:r>
              <a:rPr lang="ro-RO" b="1" i="1" dirty="0" smtClean="0"/>
              <a:t>descărcarea bacteriilor în circulaţie</a:t>
            </a:r>
            <a:r>
              <a:rPr lang="ro-RO" dirty="0" smtClean="0"/>
              <a:t>. În acest context fiziopatologic, apar semnele clinice caracteristice. În determinarea acestora, endotoxina ar avea un rol principal în primele faze ale infecţiei generalizate, pentru ca, ulterior, să se instaleze o stare de „toleranţă” relativă a organismului, chiar la doze mari de endotoxină.</a:t>
            </a:r>
            <a:endParaRPr lang="en-US" dirty="0" smtClean="0"/>
          </a:p>
          <a:p>
            <a:pPr lvl="0"/>
            <a:r>
              <a:rPr lang="ro-RO" b="1" dirty="0" smtClean="0"/>
              <a:t>Septicemia</a:t>
            </a:r>
            <a:r>
              <a:rPr lang="ro-RO" dirty="0" smtClean="0"/>
              <a:t>, deşi tot cu punct de plecare intestinal, reprezintă o </a:t>
            </a:r>
            <a:r>
              <a:rPr lang="ro-RO" b="1" i="1" dirty="0" smtClean="0"/>
              <a:t>infecţie generalizată gravă</a:t>
            </a:r>
            <a:r>
              <a:rPr lang="ro-RO" dirty="0" smtClean="0"/>
              <a:t>, în care, consecutiv </a:t>
            </a:r>
            <a:r>
              <a:rPr lang="ro-RO" b="1" i="1" dirty="0" smtClean="0"/>
              <a:t>bacteriemiei</a:t>
            </a:r>
            <a:r>
              <a:rPr lang="ro-RO" dirty="0" smtClean="0"/>
              <a:t>, survin </a:t>
            </a:r>
            <a:r>
              <a:rPr lang="ro-RO" b="1" i="1" dirty="0" smtClean="0"/>
              <a:t>localizări septice secundare</a:t>
            </a:r>
            <a:r>
              <a:rPr lang="ro-RO" dirty="0" smtClean="0"/>
              <a:t>, cu evoluţie severă, în diferite organe şi ţesuturi. În conturarea tabloului clinic intervin atât factori de patogenitate ai tulpinii bacteriene infectante, cât şi starea de rezistenţă scăzută a organismului. Apare o stare septică datorită resorbţiei toxinelor.</a:t>
            </a:r>
            <a:endParaRPr lang="en-US" dirty="0" smtClean="0"/>
          </a:p>
          <a:p>
            <a:pPr lvl="0"/>
            <a:r>
              <a:rPr lang="ro-RO" b="1" dirty="0" smtClean="0"/>
              <a:t>Gastroenterita</a:t>
            </a:r>
            <a:r>
              <a:rPr lang="ro-RO" dirty="0" smtClean="0"/>
              <a:t> reprezintă o </a:t>
            </a:r>
            <a:r>
              <a:rPr lang="ro-RO" b="1" i="1" dirty="0" smtClean="0"/>
              <a:t>infecţie intestinală strict localizată</a:t>
            </a:r>
            <a:r>
              <a:rPr lang="ro-RO" dirty="0" smtClean="0"/>
              <a:t>, fără diseminare sanguină sau cu bacteriemie pasageră. Manifestările clinice digestive se datoresc prezenţei germenilor şi efectelor localizate ale endotoxinelor bacteriene. Se produce o inflamaţie puternică a mucoasei intestinale. Uneori pot rămâne purtători de germeni.</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0"/>
            <a:ext cx="8229600" cy="1571636"/>
          </a:xfrm>
        </p:spPr>
        <p:txBody>
          <a:bodyPr/>
          <a:lstStyle/>
          <a:p>
            <a:pPr lvl="0" algn="ctr">
              <a:buNone/>
            </a:pPr>
            <a:r>
              <a:rPr lang="ro-RO" sz="2000" b="1" dirty="0" smtClean="0"/>
              <a:t>ÎNCADRARE TAXONOMICĂ</a:t>
            </a:r>
            <a:endParaRPr lang="en-US" sz="2000" dirty="0" smtClean="0"/>
          </a:p>
          <a:p>
            <a:r>
              <a:rPr lang="ro-RO" sz="1800" dirty="0" smtClean="0"/>
              <a:t>Majoritatea bacteriilor intestinale sunt încadrate în </a:t>
            </a:r>
            <a:r>
              <a:rPr lang="ro-RO" sz="1800" i="1" dirty="0" smtClean="0"/>
              <a:t>ordinul</a:t>
            </a:r>
            <a:r>
              <a:rPr lang="ro-RO" sz="1800" dirty="0" smtClean="0"/>
              <a:t>: </a:t>
            </a:r>
            <a:r>
              <a:rPr lang="ro-RO" sz="1800" b="1" i="1" dirty="0" smtClean="0"/>
              <a:t>Eubacteriales</a:t>
            </a:r>
            <a:r>
              <a:rPr lang="ro-RO" sz="1800" dirty="0" smtClean="0"/>
              <a:t>, </a:t>
            </a:r>
            <a:r>
              <a:rPr lang="ro-RO" sz="1800" i="1" dirty="0" smtClean="0"/>
              <a:t>familia</a:t>
            </a:r>
            <a:r>
              <a:rPr lang="ro-RO" sz="1800" dirty="0" smtClean="0"/>
              <a:t>: </a:t>
            </a:r>
            <a:r>
              <a:rPr lang="ro-RO" sz="1800" b="1" i="1" dirty="0" smtClean="0"/>
              <a:t>Enterobacteriaceae</a:t>
            </a:r>
            <a:r>
              <a:rPr lang="ro-RO" sz="1800" dirty="0" smtClean="0"/>
              <a:t>. Altele, cum ar fi </a:t>
            </a:r>
            <a:r>
              <a:rPr lang="ro-RO" sz="1800" b="1" dirty="0" smtClean="0"/>
              <a:t>Pseudomonas</a:t>
            </a:r>
            <a:r>
              <a:rPr lang="ro-RO" sz="1800" dirty="0" smtClean="0"/>
              <a:t> sau </a:t>
            </a:r>
            <a:r>
              <a:rPr lang="ro-RO" sz="1800" b="1" dirty="0" smtClean="0"/>
              <a:t>Vibrio</a:t>
            </a:r>
            <a:r>
              <a:rPr lang="ro-RO" sz="1800" dirty="0" smtClean="0"/>
              <a:t>, fac parte din alte ordine sau familii. În cadrul genurilor, sunt descrise </a:t>
            </a:r>
            <a:r>
              <a:rPr lang="ro-RO" sz="1800" i="1" dirty="0" smtClean="0"/>
              <a:t>specii</a:t>
            </a:r>
            <a:r>
              <a:rPr lang="ro-RO" sz="1800" dirty="0" smtClean="0"/>
              <a:t>, iar în cadrul acestora din urmă există </a:t>
            </a:r>
            <a:r>
              <a:rPr lang="ro-RO" sz="1800" i="1" dirty="0" smtClean="0"/>
              <a:t>variante, tipuri sau </a:t>
            </a:r>
            <a:r>
              <a:rPr lang="ro-RO" sz="1800" i="1" dirty="0" smtClean="0"/>
              <a:t>tulpini</a:t>
            </a:r>
            <a:r>
              <a:rPr lang="ro-RO" sz="1800" dirty="0" smtClean="0"/>
              <a:t>.</a:t>
            </a:r>
            <a:endParaRPr lang="en-US" sz="1800" dirty="0" smtClean="0"/>
          </a:p>
          <a:p>
            <a:pPr>
              <a:buNone/>
            </a:pPr>
            <a:endParaRPr lang="en-US" dirty="0"/>
          </a:p>
        </p:txBody>
      </p:sp>
      <p:graphicFrame>
        <p:nvGraphicFramePr>
          <p:cNvPr id="4" name="Table 3"/>
          <p:cNvGraphicFramePr>
            <a:graphicFrameLocks noGrp="1"/>
          </p:cNvGraphicFramePr>
          <p:nvPr/>
        </p:nvGraphicFramePr>
        <p:xfrm>
          <a:off x="1785918" y="2000240"/>
          <a:ext cx="6858048" cy="4389120"/>
        </p:xfrm>
        <a:graphic>
          <a:graphicData uri="http://schemas.openxmlformats.org/drawingml/2006/table">
            <a:tbl>
              <a:tblPr/>
              <a:tblGrid>
                <a:gridCol w="1740623"/>
                <a:gridCol w="1740623"/>
                <a:gridCol w="1688401"/>
                <a:gridCol w="1688401"/>
              </a:tblGrid>
              <a:tr h="194470">
                <a:tc gridSpan="4">
                  <a:txBody>
                    <a:bodyPr/>
                    <a:lstStyle/>
                    <a:p>
                      <a:pPr algn="ctr">
                        <a:spcAft>
                          <a:spcPts val="0"/>
                        </a:spcAft>
                      </a:pPr>
                      <a:r>
                        <a:rPr lang="ro-RO" sz="1600" b="1" dirty="0">
                          <a:latin typeface="Times New Roman"/>
                          <a:ea typeface="Times New Roman"/>
                        </a:rPr>
                        <a:t>CLASIFICAREA BACTERIILOR INTESTINALE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4470">
                <a:tc>
                  <a:txBody>
                    <a:bodyPr/>
                    <a:lstStyle/>
                    <a:p>
                      <a:pPr algn="ctr">
                        <a:spcAft>
                          <a:spcPts val="0"/>
                        </a:spcAft>
                      </a:pPr>
                      <a:r>
                        <a:rPr lang="ro-RO" sz="1600" b="1">
                          <a:latin typeface="Times New Roman"/>
                          <a:ea typeface="Times New Roman"/>
                        </a:rPr>
                        <a:t>ORDIN</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FAMILIE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TRIB</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GENURI</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rowSpan="14">
                  <a:txBody>
                    <a:bodyPr/>
                    <a:lstStyle/>
                    <a:p>
                      <a:pPr algn="ctr">
                        <a:spcAft>
                          <a:spcPts val="0"/>
                        </a:spcAft>
                      </a:pPr>
                      <a:endParaRPr lang="ro-RO" sz="1600" dirty="0">
                        <a:latin typeface="Times New Roman"/>
                        <a:ea typeface="Times New Roman"/>
                      </a:endParaRPr>
                    </a:p>
                    <a:p>
                      <a:pPr algn="ctr">
                        <a:spcAft>
                          <a:spcPts val="0"/>
                        </a:spcAft>
                      </a:pPr>
                      <a:r>
                        <a:rPr lang="ro-RO" sz="1600" dirty="0">
                          <a:latin typeface="Times New Roman"/>
                          <a:ea typeface="Times New Roman"/>
                        </a:rPr>
                        <a:t>Eurobacteriales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gn="ctr">
                        <a:spcAft>
                          <a:spcPts val="0"/>
                        </a:spcAft>
                      </a:pPr>
                      <a:endParaRPr lang="ro-RO" sz="1600" dirty="0">
                        <a:latin typeface="Times New Roman"/>
                        <a:ea typeface="Times New Roman"/>
                      </a:endParaRPr>
                    </a:p>
                    <a:p>
                      <a:pPr algn="ctr">
                        <a:spcAft>
                          <a:spcPts val="0"/>
                        </a:spcAft>
                      </a:pPr>
                      <a:r>
                        <a:rPr lang="ro-RO" sz="1600" dirty="0">
                          <a:latin typeface="Times New Roman"/>
                          <a:ea typeface="Times New Roman"/>
                        </a:rPr>
                        <a:t>Enterobacteriaceae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1600">
                          <a:latin typeface="Times New Roman"/>
                          <a:ea typeface="Times New Roman"/>
                        </a:rPr>
                        <a:t>Escherichiaceae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Escherichia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Shigella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rowSpan="3">
                  <a:txBody>
                    <a:bodyPr/>
                    <a:lstStyle/>
                    <a:p>
                      <a:pPr algn="ctr">
                        <a:spcAft>
                          <a:spcPts val="0"/>
                        </a:spcAft>
                      </a:pPr>
                      <a:r>
                        <a:rPr lang="ro-RO" sz="1600" dirty="0">
                          <a:latin typeface="Times New Roman"/>
                          <a:ea typeface="Times New Roman"/>
                        </a:rPr>
                        <a:t>Salmonelleae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Salmonella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Arizona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Citrobacter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rowSpan="2">
                  <a:txBody>
                    <a:bodyPr/>
                    <a:lstStyle/>
                    <a:p>
                      <a:pPr algn="ctr">
                        <a:spcAft>
                          <a:spcPts val="0"/>
                        </a:spcAft>
                      </a:pPr>
                      <a:r>
                        <a:rPr lang="ro-RO" sz="1600">
                          <a:latin typeface="Times New Roman"/>
                          <a:ea typeface="Times New Roman"/>
                        </a:rPr>
                        <a:t>Proteeae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Proteus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Providencia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rowSpan="3">
                  <a:txBody>
                    <a:bodyPr/>
                    <a:lstStyle/>
                    <a:p>
                      <a:pPr algn="ctr">
                        <a:spcAft>
                          <a:spcPts val="0"/>
                        </a:spcAft>
                      </a:pPr>
                      <a:r>
                        <a:rPr lang="ro-RO" sz="1600">
                          <a:latin typeface="Times New Roman"/>
                          <a:ea typeface="Times New Roman"/>
                        </a:rPr>
                        <a:t>Klebsielleae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Klebsiella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dirty="0">
                          <a:latin typeface="Times New Roman"/>
                          <a:ea typeface="Times New Roman"/>
                        </a:rPr>
                        <a:t>Enterobacter</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Serratia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Yersinieae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Yersinia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rowSpan="2">
                  <a:txBody>
                    <a:bodyPr/>
                    <a:lstStyle/>
                    <a:p>
                      <a:pPr algn="ctr">
                        <a:spcAft>
                          <a:spcPts val="0"/>
                        </a:spcAft>
                      </a:pPr>
                      <a:r>
                        <a:rPr lang="ro-RO" sz="1600">
                          <a:latin typeface="Times New Roman"/>
                          <a:ea typeface="Times New Roman"/>
                        </a:rPr>
                        <a:t>Erwineae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Erwinia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Pectobacterium</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Edwardsielleae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Edwardsiella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rowSpan="2">
                  <a:txBody>
                    <a:bodyPr/>
                    <a:lstStyle/>
                    <a:p>
                      <a:pPr algn="ctr">
                        <a:spcAft>
                          <a:spcPts val="0"/>
                        </a:spcAft>
                      </a:pPr>
                      <a:r>
                        <a:rPr lang="ro-RO" sz="1600">
                          <a:latin typeface="Times New Roman"/>
                          <a:ea typeface="Times New Roman"/>
                        </a:rPr>
                        <a:t>Pseudomonadales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Pseudomonadaceae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Pseudomonas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70">
                <a:tc vMerge="1">
                  <a:txBody>
                    <a:bodyPr/>
                    <a:lstStyle/>
                    <a:p>
                      <a:endParaRPr lang="en-US"/>
                    </a:p>
                  </a:txBody>
                  <a:tcPr/>
                </a:tc>
                <a:tc>
                  <a:txBody>
                    <a:bodyPr/>
                    <a:lstStyle/>
                    <a:p>
                      <a:pPr algn="ctr">
                        <a:spcAft>
                          <a:spcPts val="0"/>
                        </a:spcAft>
                      </a:pPr>
                      <a:r>
                        <a:rPr lang="ro-RO" sz="1600">
                          <a:latin typeface="Times New Roman"/>
                          <a:ea typeface="Times New Roman"/>
                        </a:rPr>
                        <a:t>Vibrionaceae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dirty="0">
                          <a:latin typeface="Times New Roman"/>
                          <a:ea typeface="Times New Roman"/>
                        </a:rPr>
                        <a:t>Vibrio</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4282" y="2928934"/>
            <a:ext cx="1357322" cy="1477328"/>
          </a:xfrm>
          <a:prstGeom prst="rect">
            <a:avLst/>
          </a:prstGeom>
          <a:noFill/>
        </p:spPr>
        <p:txBody>
          <a:bodyPr wrap="square" rtlCol="0">
            <a:spAutoFit/>
          </a:bodyPr>
          <a:lstStyle/>
          <a:p>
            <a:r>
              <a:rPr lang="ro-RO" dirty="0"/>
              <a:t>Tabel 1: Principalele bacterii intestinale</a:t>
            </a: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389120"/>
          </a:xfrm>
        </p:spPr>
        <p:txBody>
          <a:bodyPr>
            <a:normAutofit fontScale="70000" lnSpcReduction="20000"/>
          </a:bodyPr>
          <a:lstStyle/>
          <a:p>
            <a:r>
              <a:rPr lang="ro-RO" b="1" dirty="0" smtClean="0"/>
              <a:t>8.3. Imunitate</a:t>
            </a:r>
            <a:endParaRPr lang="en-US" dirty="0" smtClean="0"/>
          </a:p>
          <a:p>
            <a:pPr lvl="0"/>
            <a:r>
              <a:rPr lang="ro-RO" b="1" dirty="0" smtClean="0"/>
              <a:t>Imunitate umorală</a:t>
            </a:r>
            <a:r>
              <a:rPr lang="ro-RO" dirty="0" smtClean="0"/>
              <a:t>. S-a demonstrat prezenţa salmonellelor în cadrul infecţiilor generalizate în monocite şi alte celule ale sistemului reticulo-histiocitar, ceea ce ar putea reflecta direct prezenţa fagocitozei limitate, ca fază de prelucrare a antigenului, premergătoare recunoaşterii de către limfocitele B a antigenelor salmonellozice.</a:t>
            </a:r>
            <a:endParaRPr lang="en-US" dirty="0" smtClean="0"/>
          </a:p>
          <a:p>
            <a:r>
              <a:rPr lang="ro-RO" dirty="0" smtClean="0"/>
              <a:t>Imunitatea umorală sistemică este prezentă prin apariţia </a:t>
            </a:r>
            <a:r>
              <a:rPr lang="ro-RO" b="1" i="1" dirty="0" smtClean="0"/>
              <a:t>anticorpilor aglutinaţi anti-O şi anti-H</a:t>
            </a:r>
            <a:r>
              <a:rPr lang="ro-RO" dirty="0" smtClean="0"/>
              <a:t>. Anticorpii anti-O cresc în dinamică în cursul bolii, având probabil un rol protector. Anticorpii anti-H pot avea titruri mari, fără relaţie cu infecţia recentă, fiind corelaţi şi cu o vaccinare recentă. </a:t>
            </a:r>
            <a:endParaRPr lang="en-US" dirty="0" smtClean="0"/>
          </a:p>
          <a:p>
            <a:r>
              <a:rPr lang="ro-RO" dirty="0" smtClean="0"/>
              <a:t>Imunitatea umorală este </a:t>
            </a:r>
            <a:r>
              <a:rPr lang="ro-RO" b="1" i="1" dirty="0" smtClean="0"/>
              <a:t>stabilă după febrele enterice</a:t>
            </a:r>
            <a:r>
              <a:rPr lang="ro-RO" dirty="0" smtClean="0"/>
              <a:t>, un rol protector având anticorpii anti-O şi anti-Vi. De asemenea, în ultimii ani se acordă o atenţie deosebită </a:t>
            </a:r>
            <a:r>
              <a:rPr lang="ro-RO" b="1" i="1" dirty="0" smtClean="0"/>
              <a:t>anticorpilor locali intestinali (IgA secretorii)</a:t>
            </a:r>
            <a:r>
              <a:rPr lang="ro-RO" dirty="0" smtClean="0"/>
              <a:t>, care intervin prioritar în limitarea infecţiei salmonellozice la teritoriul mucoasei intestinale, în cazul gastroenteritelor.</a:t>
            </a:r>
            <a:endParaRPr lang="en-US" dirty="0" smtClean="0"/>
          </a:p>
          <a:p>
            <a:pPr lvl="0"/>
            <a:r>
              <a:rPr lang="ro-RO" b="1" dirty="0" smtClean="0"/>
              <a:t>Imunitatea celulară</a:t>
            </a:r>
            <a:r>
              <a:rPr lang="ro-RO" dirty="0" smtClean="0"/>
              <a:t> este în studiu. Se pare că ar avea un </a:t>
            </a:r>
            <a:r>
              <a:rPr lang="ro-RO" b="1" i="1" dirty="0" smtClean="0"/>
              <a:t>rol protector major</a:t>
            </a:r>
            <a:r>
              <a:rPr lang="ro-RO" dirty="0" smtClean="0"/>
              <a: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643998" cy="5786502"/>
          </a:xfrm>
        </p:spPr>
        <p:txBody>
          <a:bodyPr>
            <a:normAutofit fontScale="62500" lnSpcReduction="20000"/>
          </a:bodyPr>
          <a:lstStyle/>
          <a:p>
            <a:r>
              <a:rPr lang="ro-RO" sz="2900" b="1" dirty="0" smtClean="0"/>
              <a:t>8.4. Aspecte </a:t>
            </a:r>
            <a:r>
              <a:rPr lang="ro-RO" sz="2900" b="1" dirty="0" smtClean="0"/>
              <a:t>clinice</a:t>
            </a:r>
            <a:endParaRPr lang="en-US" sz="2900" dirty="0" smtClean="0"/>
          </a:p>
          <a:p>
            <a:r>
              <a:rPr lang="ro-RO" dirty="0" smtClean="0"/>
              <a:t>Există trei forme clinice principale de infecţie salmonellozică la om şi anume: febra enterică, septicemia şi gastroenterita.</a:t>
            </a:r>
            <a:endParaRPr lang="en-US" dirty="0" smtClean="0"/>
          </a:p>
          <a:p>
            <a:r>
              <a:rPr lang="ro-RO" b="1" dirty="0" smtClean="0"/>
              <a:t>a. Febra enterică</a:t>
            </a:r>
            <a:r>
              <a:rPr lang="ro-RO" dirty="0" smtClean="0"/>
              <a:t>. Vom lua pentru descriere tabloul clinic al febrei tifoide, cea mai de temut dintre infecţiile cu Salmonella din această categorie. După contaminare, urmează o incubaţie de 7-14 zile. Debutul este insidios, cu stare generală alterată, anorexie, cefalee, astenie. Se adaugă: </a:t>
            </a:r>
            <a:r>
              <a:rPr lang="ro-RO" i="1" dirty="0" smtClean="0"/>
              <a:t>febră cu caracter continuu, splenomegalie şi uneori o erupţie discretă (pete roz)</a:t>
            </a:r>
            <a:r>
              <a:rPr lang="ro-RO" dirty="0" smtClean="0"/>
              <a:t>. În perioada de stare febra se menţine, adăugându-se </a:t>
            </a:r>
            <a:r>
              <a:rPr lang="ro-RO" i="1" dirty="0" smtClean="0"/>
              <a:t>semne digestive discrete</a:t>
            </a:r>
            <a:r>
              <a:rPr lang="ro-RO" dirty="0" smtClean="0"/>
              <a:t> (constipaţie, meteorism abdominal), bradicardie. La examenul hematologic, se notează frecvent leucopenie, cu limfocitoză relativă şi neutropenie. După 2-3 săptămâni, dacă evoluţia este normală, febra scade treptat (în „lysis”) şi urmează o perioadă de convalescenţă, cu durată variabilă. Uneori apar </a:t>
            </a:r>
            <a:r>
              <a:rPr lang="ro-RO" b="1" dirty="0" smtClean="0"/>
              <a:t>complicaţii</a:t>
            </a:r>
            <a:r>
              <a:rPr lang="ro-RO" b="1" i="1" dirty="0" smtClean="0"/>
              <a:t> </a:t>
            </a:r>
            <a:r>
              <a:rPr lang="ro-RO" dirty="0" smtClean="0"/>
              <a:t>constituite din </a:t>
            </a:r>
            <a:r>
              <a:rPr lang="ro-RO" b="1" i="1" dirty="0" smtClean="0"/>
              <a:t>hemoragii digestive</a:t>
            </a:r>
            <a:r>
              <a:rPr lang="ro-RO" dirty="0" smtClean="0"/>
              <a:t> (melenă, hematemeză) şi </a:t>
            </a:r>
            <a:r>
              <a:rPr lang="ro-RO" b="1" i="1" dirty="0" smtClean="0"/>
              <a:t>perforaţii intestinale</a:t>
            </a:r>
            <a:r>
              <a:rPr lang="ro-RO" dirty="0" smtClean="0"/>
              <a:t>, cu abdomen acut, datorat necrozei masive a plăcilor Peyer în cursul procesului toxic al infecţiei. Astăzi, această formă „clasică” de boală se întâlneşte mai rar în urma instituirii precoce a tratamentului chimioterapic adecvat.</a:t>
            </a:r>
            <a:endParaRPr lang="en-US" dirty="0" smtClean="0"/>
          </a:p>
          <a:p>
            <a:r>
              <a:rPr lang="ro-RO" b="1" dirty="0" smtClean="0"/>
              <a:t>b. Septicemia</a:t>
            </a:r>
            <a:r>
              <a:rPr lang="ro-RO" dirty="0" smtClean="0"/>
              <a:t> (exemplu: infecţia cu Salmonella cholerae suis). Debutul este insidios sau brusc, cu febră înaltă, remitentă, cu bacteriemie instalată rapid, cu semne digestive estompate sau absente. Apar </a:t>
            </a:r>
            <a:r>
              <a:rPr lang="ro-RO" b="1" i="1" dirty="0" smtClean="0"/>
              <a:t>focare secundare supurative</a:t>
            </a:r>
            <a:r>
              <a:rPr lang="ro-RO" dirty="0" smtClean="0"/>
              <a:t> în: </a:t>
            </a:r>
            <a:r>
              <a:rPr lang="ro-RO" i="1" dirty="0" smtClean="0"/>
              <a:t>căile biliare, ficat, meninge, rinichi, cord, plămân, articulaţii</a:t>
            </a:r>
            <a:r>
              <a:rPr lang="ro-RO" dirty="0" smtClean="0"/>
              <a:t>. Evoluţia este foarte gravă, de multe ori letală, chiar în condiţiile actuale de aplicare a chimioterapiei.</a:t>
            </a:r>
            <a:endParaRPr lang="en-US" dirty="0" smtClean="0"/>
          </a:p>
          <a:p>
            <a:r>
              <a:rPr lang="ro-RO" b="1" dirty="0" smtClean="0"/>
              <a:t>c. Gastroenterita </a:t>
            </a:r>
            <a:r>
              <a:rPr lang="ro-RO" dirty="0" smtClean="0"/>
              <a:t>(exemplu: toxiinfecţiile alimentare cu S. heidelberg, S. agona, S. typhimurim, S. enteriditis). Infecţia, </a:t>
            </a:r>
            <a:r>
              <a:rPr lang="ro-RO" b="1" i="1" dirty="0" smtClean="0"/>
              <a:t>localizată intestinal</a:t>
            </a:r>
            <a:r>
              <a:rPr lang="ro-RO" dirty="0" smtClean="0"/>
              <a:t>, apare în urma consumului de alimente contaminate. Incubaţia este scurtă (8-48 ore), apoi apar </a:t>
            </a:r>
            <a:r>
              <a:rPr lang="ro-RO" i="1" dirty="0" smtClean="0"/>
              <a:t>semne manifeste digestive</a:t>
            </a:r>
            <a:r>
              <a:rPr lang="ro-RO" dirty="0" smtClean="0"/>
              <a:t> (colici abdominale, scaune frecvente, moi) însoţite de </a:t>
            </a:r>
            <a:r>
              <a:rPr lang="ro-RO" i="1" dirty="0" smtClean="0"/>
              <a:t>alterarea stării generale, greţuri, vărsături, uneori febră</a:t>
            </a:r>
            <a:r>
              <a:rPr lang="ro-RO" dirty="0" smtClean="0"/>
              <a:t>. Evoluţia este benignă, mai ales dacă se aplică tratamentul cu chimioterapice. Gastroenterita este forma clinică cea mai des întâlnită astăzi în salmonelloze, inclusiv în ţara noastră. Uneori, rămâne starea de portaj (putători aparent sănătoşi).</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r>
              <a:rPr lang="ro-RO" b="1" dirty="0" smtClean="0"/>
              <a:t>9. DIAGNOSTIC DE LABORATOR</a:t>
            </a:r>
            <a:r>
              <a:rPr lang="ro-RO" dirty="0" smtClean="0"/>
              <a:t>: vezi Îndrumar lucrări practice</a:t>
            </a:r>
            <a:endParaRPr lang="en-US" dirty="0" smtClean="0"/>
          </a:p>
          <a:p>
            <a:pPr>
              <a:buNone/>
            </a:pPr>
            <a:r>
              <a:rPr lang="ro-RO" b="1" dirty="0" smtClean="0"/>
              <a:t> </a:t>
            </a:r>
            <a:endParaRPr lang="en-US" dirty="0" smtClean="0"/>
          </a:p>
          <a:p>
            <a:r>
              <a:rPr lang="ro-RO" b="1" dirty="0" smtClean="0"/>
              <a:t>10. EPIDEMOLOGIE. PROFILAXIE. TRATAMENT</a:t>
            </a:r>
            <a:endParaRPr lang="en-US" dirty="0" smtClean="0"/>
          </a:p>
          <a:p>
            <a:r>
              <a:rPr lang="ro-RO" b="1" dirty="0" smtClean="0"/>
              <a:t>10.1. Epidemiologie</a:t>
            </a:r>
            <a:endParaRPr lang="en-US" dirty="0" smtClean="0"/>
          </a:p>
          <a:p>
            <a:r>
              <a:rPr lang="ro-RO" dirty="0" smtClean="0"/>
              <a:t>Salmonellozele, foarte răspândite în trecut, mai ales </a:t>
            </a:r>
            <a:r>
              <a:rPr lang="ro-RO" b="1" i="1" dirty="0" smtClean="0"/>
              <a:t>febrele enterice</a:t>
            </a:r>
            <a:r>
              <a:rPr lang="ro-RO" dirty="0" smtClean="0"/>
              <a:t> (febra tifoidă, febra paratifoidă), prezintă astăzi o </a:t>
            </a:r>
            <a:r>
              <a:rPr lang="ro-RO" b="1" i="1" dirty="0" smtClean="0"/>
              <a:t>morbiditate în scădere</a:t>
            </a:r>
            <a:r>
              <a:rPr lang="ro-RO" dirty="0" smtClean="0"/>
              <a:t>, datorită aplicării unor măsuri profilactice foarte eficace, ca şi creşterii nivelului de civilizaţie şi de cultură. Cu toate acestea, în ţările subdezvoltate, precum şi în ţările cu un nivel ridicat al condiţiilor de igienă, se mai întâlnesc cazuri izolate şi chiar focare epidemice (de contact sau hidrice), </a:t>
            </a:r>
            <a:r>
              <a:rPr lang="ro-RO" b="1" i="1" dirty="0" smtClean="0"/>
              <a:t>pe primul plan</a:t>
            </a:r>
            <a:r>
              <a:rPr lang="ro-RO" dirty="0" smtClean="0"/>
              <a:t>, ca forme clinice, situându-se </a:t>
            </a:r>
            <a:r>
              <a:rPr lang="ro-RO" b="1" i="1" dirty="0" smtClean="0"/>
              <a:t>gastroenteritele</a:t>
            </a:r>
            <a:r>
              <a:rPr lang="ro-RO" dirty="0" smtClean="0"/>
              <a:t> (toxiinfecţiile alimentare). Situaţiile limită (calamităţi naturale, inundaţii, cutremure, războaie) favorizează condiţiile epidemiologice ale răspândirii salmonellozelor.</a:t>
            </a:r>
            <a:endParaRPr lang="en-US" dirty="0" smtClean="0"/>
          </a:p>
          <a:p>
            <a:r>
              <a:rPr lang="ro-RO" dirty="0" smtClean="0"/>
              <a:t>Astăzi asistăm la izolarea de </a:t>
            </a:r>
            <a:r>
              <a:rPr lang="ro-RO" b="1" i="1" dirty="0" smtClean="0"/>
              <a:t>serotipuri noi în toxiinfecţiile alimentare</a:t>
            </a:r>
            <a:r>
              <a:rPr lang="ro-RO" dirty="0" smtClean="0"/>
              <a:t>, datorită înlocuirii prin „concurenţă” a unor serotipuri cu altele, în cursul pasajelor interumane. Astfel, pentru ţara noastră, unde, până acum câţiva ani, scena izolărilor de salmonelle era dominată de Salmonella typhimurim şi Salmonella enteriditis Gartner, a început să crească incidenţa de izolare a altor serotipuri (Salmonella panama, Salmonella anatum).</a:t>
            </a:r>
            <a:endParaRPr lang="en-US" dirty="0" smtClean="0"/>
          </a:p>
          <a:p>
            <a:r>
              <a:rPr lang="ro-RO" dirty="0" smtClean="0"/>
              <a:t>Speciile mai frecvent întâlnite în România în perioada 1981-1996 sunt următoarele: S. heidelberg, S. enteriditis, S. typhimurim, S. agona. Mai rar se izolează: S. blockley, S. anatum, S. bovis morbificans, S. Derby, S. Bredeney, S. Newport.</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389120"/>
          </a:xfrm>
        </p:spPr>
        <p:txBody>
          <a:bodyPr>
            <a:normAutofit fontScale="77500" lnSpcReduction="20000"/>
          </a:bodyPr>
          <a:lstStyle/>
          <a:p>
            <a:r>
              <a:rPr lang="ro-RO" b="1" dirty="0" smtClean="0"/>
              <a:t>Condiţiile favorizante</a:t>
            </a:r>
            <a:r>
              <a:rPr lang="ro-RO" dirty="0" smtClean="0"/>
              <a:t> ale răspândirii infecţiiloer salmonellozice sunt:</a:t>
            </a:r>
            <a:endParaRPr lang="en-US" dirty="0" smtClean="0"/>
          </a:p>
          <a:p>
            <a:pPr lvl="0"/>
            <a:r>
              <a:rPr lang="ro-RO" b="1" i="1" dirty="0" smtClean="0"/>
              <a:t>Prepararea în condiţii neigienice a alimentelor</a:t>
            </a:r>
            <a:r>
              <a:rPr lang="ro-RO" dirty="0" smtClean="0"/>
              <a:t>, ca şi intervenţia altor </a:t>
            </a:r>
            <a:r>
              <a:rPr lang="ro-RO" b="1" i="1" dirty="0" smtClean="0"/>
              <a:t>factori de vehiculare pe alimente</a:t>
            </a:r>
            <a:r>
              <a:rPr lang="ro-RO" dirty="0" smtClean="0"/>
              <a:t> (muşte, stropirea zarzavaturilor cu apă poluată cu fecale, etc). În acest sens, cele mai periculoase alimente cu potenţial de răspândire al salmonellelor rămân ouăle de raţă (a căror folosire este interzisă prin lege), cremele cu ou, frişca, preparatele din carne (conservele, mezelurile), brânzeturile fermentate.</a:t>
            </a:r>
            <a:endParaRPr lang="en-US" dirty="0" smtClean="0"/>
          </a:p>
          <a:p>
            <a:pPr lvl="0"/>
            <a:r>
              <a:rPr lang="ro-RO" b="1" i="1" dirty="0" smtClean="0"/>
              <a:t>Instalaţiile de alimentare cu apă necorespunzătoare</a:t>
            </a:r>
            <a:r>
              <a:rPr lang="ro-RO" dirty="0" smtClean="0"/>
              <a:t>, mai ales în mediul rural, cu posibilitate de poluare a apei potabile cu rezidii umane sau animale care conţin salmonelle, reprezintă sursa apariţiei unor cazuri izolate sau focare epidemice de infecţii salmonelloze hidrice.</a:t>
            </a:r>
            <a:endParaRPr lang="en-US" dirty="0" smtClean="0"/>
          </a:p>
          <a:p>
            <a:pPr lvl="0"/>
            <a:r>
              <a:rPr lang="ro-RO" b="1" i="1" dirty="0" smtClean="0"/>
              <a:t>Existenţa purtătorilor aparent sănătoşi</a:t>
            </a:r>
            <a:r>
              <a:rPr lang="ro-RO" dirty="0" smtClean="0"/>
              <a:t> (majoritatea lor fiind foşti bolnavi, insuficient sterilizaţi bacteriologic) pot răspândi salmonelloze la contactaţi sau la cei care se alimentează cu apă de la o sursă contaminată cu rezidiile lor.</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43998" cy="6357982"/>
          </a:xfrm>
        </p:spPr>
        <p:txBody>
          <a:bodyPr>
            <a:normAutofit fontScale="62500" lnSpcReduction="20000"/>
          </a:bodyPr>
          <a:lstStyle/>
          <a:p>
            <a:r>
              <a:rPr lang="ro-RO" sz="2900" b="1" dirty="0" smtClean="0"/>
              <a:t>10.2. Profilaxia</a:t>
            </a:r>
            <a:endParaRPr lang="en-US" sz="2900" dirty="0" smtClean="0"/>
          </a:p>
          <a:p>
            <a:r>
              <a:rPr lang="ro-RO" b="1" dirty="0" smtClean="0"/>
              <a:t>Profilaxia nespecifică</a:t>
            </a:r>
            <a:endParaRPr lang="en-US" dirty="0" smtClean="0"/>
          </a:p>
          <a:p>
            <a:r>
              <a:rPr lang="ro-RO" dirty="0" smtClean="0"/>
              <a:t>Constă în:</a:t>
            </a:r>
            <a:endParaRPr lang="en-US" dirty="0" smtClean="0"/>
          </a:p>
          <a:p>
            <a:pPr lvl="0"/>
            <a:r>
              <a:rPr lang="ro-RO" i="1" dirty="0" smtClean="0"/>
              <a:t>Depistarea bolnavilor şi a purtătorilor aparent sănătoşi</a:t>
            </a:r>
            <a:r>
              <a:rPr lang="ro-RO" dirty="0" smtClean="0"/>
              <a:t> (coprocultură), </a:t>
            </a:r>
            <a:r>
              <a:rPr lang="ro-RO" i="1" dirty="0" smtClean="0"/>
              <a:t>izolarea şi tratarea</a:t>
            </a:r>
            <a:r>
              <a:rPr lang="ro-RO" dirty="0" smtClean="0"/>
              <a:t> lor corectă până la completa vindecare bacteriologică (trei coproculturi negative, consecutive).</a:t>
            </a:r>
            <a:endParaRPr lang="en-US" dirty="0" smtClean="0"/>
          </a:p>
          <a:p>
            <a:pPr lvl="0"/>
            <a:r>
              <a:rPr lang="ro-RO" i="1" dirty="0" smtClean="0"/>
              <a:t>Construirea de instalaţii sanitare corespunzătoare</a:t>
            </a:r>
            <a:r>
              <a:rPr lang="ro-RO" dirty="0" smtClean="0"/>
              <a:t>. În mediul rural, sursa de apă trebuie situată pe un plan mai înalt decât WC-ul. În mediul urban, reţeaua de alimentare cu apă potabilă trebuie izolată etanş, fără posibilitatea comunicării cu reţeaua de vehiculare a rezidiilor. Controlul bacteriologic al apei potabile şi industriale este, de asemenea, stabilit prin legislaţia sanitară.</a:t>
            </a:r>
            <a:endParaRPr lang="en-US" dirty="0" smtClean="0"/>
          </a:p>
          <a:p>
            <a:pPr lvl="0"/>
            <a:r>
              <a:rPr lang="ro-RO" i="1" dirty="0" smtClean="0"/>
              <a:t>Prepararea adecvată a alimentelor</a:t>
            </a:r>
            <a:r>
              <a:rPr lang="ro-RO" dirty="0" smtClean="0"/>
              <a:t>, pasteurizarea laptelui, respectarea măsurilor de igienă colectivă şi individuală în timpul manipulării alimentelor, interzicerea consumului unor produse virtual contaminate cu salmonelle.</a:t>
            </a:r>
            <a:endParaRPr lang="en-US" dirty="0" smtClean="0"/>
          </a:p>
          <a:p>
            <a:pPr>
              <a:buNone/>
            </a:pPr>
            <a:r>
              <a:rPr lang="ro-RO" b="1" dirty="0" smtClean="0"/>
              <a:t> </a:t>
            </a:r>
            <a:endParaRPr lang="en-US" b="1" dirty="0" smtClean="0"/>
          </a:p>
          <a:p>
            <a:r>
              <a:rPr lang="ro-RO" b="1" dirty="0" smtClean="0"/>
              <a:t>Profilaxia specifică</a:t>
            </a:r>
            <a:endParaRPr lang="en-US" b="1" dirty="0" smtClean="0"/>
          </a:p>
          <a:p>
            <a:r>
              <a:rPr lang="ro-RO" dirty="0" smtClean="0"/>
              <a:t>Astăzi, se aplică pe scară largă, inclusiv în ţara noastră, </a:t>
            </a:r>
            <a:r>
              <a:rPr lang="ro-RO" b="1" i="1" dirty="0" smtClean="0"/>
              <a:t>vaccinările antitifo-paratifică (TAB)</a:t>
            </a:r>
            <a:r>
              <a:rPr lang="ro-RO" dirty="0" smtClean="0"/>
              <a:t> împotriva febrei tifoide şi febrelor paratifoide. Se foloseşte un vaccin inactivat corpuscular, administrat parenteral. În vaccinare intră colectivităţile de tineri (cazărmi, internate), angajaţii din sectorul alimentar şi sanitar. Vaccinul este destul de greu de tolerat, dând reacţii secundare locale şi uneori, generale, supărătoare. De aceea, astăzi, se studiază </a:t>
            </a:r>
            <a:r>
              <a:rPr lang="ro-RO" b="1" i="1" dirty="0" smtClean="0"/>
              <a:t>vaccinuri antitifoidice cu tulpini de salmonelle atenuate (streptomicin-dependente)</a:t>
            </a:r>
            <a:r>
              <a:rPr lang="ro-RO" dirty="0" smtClean="0"/>
              <a:t>, pe cale orală. În afara toleranţei mai bune, aceste vaccinuri au şi marele avantaj de a fi „fiziologice”, de a proteja poarta naturală de intrare a salmonellelor (mucoasa intestinală). Studii experimentale şi pe voluntari umani au demonstrat creşterea rezistenţei locale a intestinului la reinfecţia cu tulpini patogene de Salmonella, după aplicarea vaccinului antitifoidic viu atenuat pe cale orală, fenomen legat în primul rând de </a:t>
            </a:r>
            <a:r>
              <a:rPr lang="ro-RO" i="1" dirty="0" smtClean="0"/>
              <a:t>apariţia la nivelul mucoasei intestinale a imunoglobulinelor IgA</a:t>
            </a:r>
            <a:r>
              <a:rPr lang="ro-RO" dirty="0" smtClean="0"/>
              <a:t> secretorii specifice, eficiente. Un alt avantaj al vaccinării cu vaccinuri vii, atenuate antitifoidice este </a:t>
            </a:r>
            <a:r>
              <a:rPr lang="ro-RO" i="1" dirty="0" smtClean="0"/>
              <a:t>durabilitatea în timp a imunizării</a:t>
            </a:r>
            <a:r>
              <a:rPr lang="ro-RO" dirty="0" smtClean="0"/>
              <a:t>, superioară celei conferite de vaccinurile inactivate. </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643050"/>
            <a:ext cx="8229600" cy="4065288"/>
          </a:xfrm>
        </p:spPr>
        <p:txBody>
          <a:bodyPr>
            <a:normAutofit fontScale="92500"/>
          </a:bodyPr>
          <a:lstStyle/>
          <a:p>
            <a:r>
              <a:rPr lang="ro-RO" b="1" dirty="0" smtClean="0"/>
              <a:t>10.3. Tratament</a:t>
            </a:r>
            <a:endParaRPr lang="en-US" dirty="0" smtClean="0"/>
          </a:p>
          <a:p>
            <a:r>
              <a:rPr lang="ro-RO" sz="2200" dirty="0" smtClean="0"/>
              <a:t>Până cu câţiva ani în urmă, </a:t>
            </a:r>
            <a:r>
              <a:rPr lang="ro-RO" sz="2200" b="1" i="1" dirty="0" smtClean="0"/>
              <a:t>cloramfenicolul</a:t>
            </a:r>
            <a:r>
              <a:rPr lang="ro-RO" sz="2200" dirty="0" smtClean="0"/>
              <a:t> reprezenta antibioticul de elecţie pentru terapia salmonellozelor, eficient, mai ales, în gastroenterite şi septicemii. Astăzi se izolează tot mai multe tulpini de salmonelle rezistente la cloramfenicol; de altfel, cloramfenicolul are şi numeroase contraindicaţii. Tratamentul cu </a:t>
            </a:r>
            <a:r>
              <a:rPr lang="ro-RO" sz="2200" b="1" i="1" dirty="0" smtClean="0"/>
              <a:t>gentamicină</a:t>
            </a:r>
            <a:r>
              <a:rPr lang="ro-RO" sz="2200" dirty="0" smtClean="0"/>
              <a:t> şi </a:t>
            </a:r>
            <a:r>
              <a:rPr lang="ro-RO" sz="2200" b="1" i="1" dirty="0" smtClean="0"/>
              <a:t>septrin</a:t>
            </a:r>
            <a:r>
              <a:rPr lang="ro-RO" sz="2200" dirty="0" smtClean="0"/>
              <a:t>, chimioterapicele mai recent introduse în tratamentul infecţiilor intestinale bacteriene, dă, deocamdată, rezultate bune. Mai intră în discuţie </a:t>
            </a:r>
            <a:r>
              <a:rPr lang="ro-RO" sz="2200" b="1" i="1" dirty="0" smtClean="0"/>
              <a:t>neomicina</a:t>
            </a:r>
            <a:r>
              <a:rPr lang="ro-RO" sz="2200" dirty="0" smtClean="0"/>
              <a:t> şi </a:t>
            </a:r>
            <a:r>
              <a:rPr lang="ro-RO" sz="2200" b="1" i="1" dirty="0" smtClean="0"/>
              <a:t>nitrofurantoinul</a:t>
            </a:r>
            <a:r>
              <a:rPr lang="ro-RO" sz="2200" dirty="0" smtClean="0"/>
              <a:t>. </a:t>
            </a:r>
            <a:endParaRPr lang="en-US" sz="2200" dirty="0" smtClean="0"/>
          </a:p>
          <a:p>
            <a:r>
              <a:rPr lang="ro-RO" sz="2200" dirty="0" smtClean="0"/>
              <a:t>Tratamentul corect al salmonellozei se face numai </a:t>
            </a:r>
            <a:r>
              <a:rPr lang="ro-RO" sz="2200" b="1" dirty="0" smtClean="0"/>
              <a:t>pe baza antibiogramei</a:t>
            </a:r>
            <a:r>
              <a:rPr lang="ro-RO" sz="2200" dirty="0" smtClean="0"/>
              <a:t>, în doze eficiente, cu control bacteriologic al scaunului, până la vindecarea completă.</a:t>
            </a:r>
            <a:endParaRPr lang="en-US" sz="2200"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0000" lnSpcReduction="20000"/>
          </a:bodyPr>
          <a:lstStyle/>
          <a:p>
            <a:pPr algn="ctr">
              <a:buNone/>
            </a:pPr>
            <a:r>
              <a:rPr lang="ro-RO" b="1" dirty="0" smtClean="0"/>
              <a:t>GENUL SHIGELLA</a:t>
            </a:r>
            <a:endParaRPr lang="en-US" b="1" dirty="0" smtClean="0"/>
          </a:p>
          <a:p>
            <a:pPr>
              <a:buNone/>
            </a:pPr>
            <a:endParaRPr lang="en-US" dirty="0" smtClean="0"/>
          </a:p>
          <a:p>
            <a:r>
              <a:rPr lang="ro-RO" b="1" dirty="0" smtClean="0"/>
              <a:t>1. ÎNCADRARE  TAXONOMICĂ</a:t>
            </a:r>
            <a:endParaRPr lang="en-US" dirty="0" smtClean="0"/>
          </a:p>
          <a:p>
            <a:r>
              <a:rPr lang="ro-RO" i="1" dirty="0" smtClean="0"/>
              <a:t>Ordinul</a:t>
            </a:r>
            <a:r>
              <a:rPr lang="ro-RO" dirty="0" smtClean="0"/>
              <a:t>: </a:t>
            </a:r>
            <a:r>
              <a:rPr lang="ro-RO" b="1" i="1" dirty="0" smtClean="0"/>
              <a:t>Eubacteriales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genul</a:t>
            </a:r>
            <a:r>
              <a:rPr lang="ro-RO" dirty="0" smtClean="0"/>
              <a:t>: </a:t>
            </a:r>
            <a:r>
              <a:rPr lang="ro-RO" b="1" i="1" dirty="0" smtClean="0"/>
              <a:t>Shigella</a:t>
            </a:r>
            <a:r>
              <a:rPr lang="ro-RO" dirty="0" smtClean="0"/>
              <a:t>.</a:t>
            </a:r>
            <a:endParaRPr lang="en-US" dirty="0" smtClean="0"/>
          </a:p>
          <a:p>
            <a:r>
              <a:rPr lang="ro-RO" dirty="0" smtClean="0"/>
              <a:t>Există mai multe specii, grupate pe </a:t>
            </a:r>
            <a:r>
              <a:rPr lang="ro-RO" b="1" i="1" dirty="0" smtClean="0"/>
              <a:t>baza caracterelor metabolice</a:t>
            </a:r>
            <a:r>
              <a:rPr lang="ro-RO" dirty="0" smtClean="0"/>
              <a:t> şi, respectiv, </a:t>
            </a:r>
            <a:r>
              <a:rPr lang="ro-RO" b="1" i="1" dirty="0" smtClean="0"/>
              <a:t>pe baza caracterelor antigenice</a:t>
            </a:r>
            <a:r>
              <a:rPr lang="ro-RO" dirty="0" smtClean="0"/>
              <a:t>, în </a:t>
            </a:r>
            <a:r>
              <a:rPr lang="ro-RO" b="1" dirty="0" smtClean="0"/>
              <a:t>patru subgrupe</a:t>
            </a:r>
            <a:r>
              <a:rPr lang="ro-RO" dirty="0" smtClean="0"/>
              <a:t>, notate </a:t>
            </a:r>
            <a:r>
              <a:rPr lang="ro-RO" b="1" dirty="0" smtClean="0"/>
              <a:t>A, B, C, D</a:t>
            </a:r>
            <a:r>
              <a:rPr lang="ro-RO" dirty="0" smtClean="0"/>
              <a:t>. În cadrul fiecărui subgrup, se găsesc tipuri, variante.</a:t>
            </a:r>
            <a:endParaRPr lang="en-US" dirty="0" smtClean="0"/>
          </a:p>
          <a:p>
            <a:r>
              <a:rPr lang="ro-RO" dirty="0" smtClean="0"/>
              <a:t>Dintre speciile frecvent întâlnite în ţara noastră, menţionăm: Shigella flexneri, Shigella sonnei, Shigella boydii. Mai rar, se poate izola Shigella schmitzi sau Shigella large-sachs. Shigella shigae, responsabilă de epidemiile grave din trecut de dizenterie bacilară, nu se mai izolează de câteva decenii.</a:t>
            </a:r>
            <a:endParaRPr lang="en-US" dirty="0" smtClean="0"/>
          </a:p>
          <a:p>
            <a:pPr>
              <a:buNone/>
            </a:pPr>
            <a:endParaRPr lang="en-US" dirty="0" smtClean="0"/>
          </a:p>
          <a:p>
            <a:r>
              <a:rPr lang="ro-RO" b="1" dirty="0" smtClean="0"/>
              <a:t>2. CARACTERE MORFOLOGICE</a:t>
            </a:r>
            <a:endParaRPr lang="en-US" dirty="0" smtClean="0"/>
          </a:p>
          <a:p>
            <a:r>
              <a:rPr lang="ro-RO" dirty="0" smtClean="0"/>
              <a:t>Sunt </a:t>
            </a:r>
            <a:r>
              <a:rPr lang="ro-RO" b="1" i="1" dirty="0" smtClean="0"/>
              <a:t>bacili Gram negativi, cu capetele rotunjite, nesporulaţi, necapsulaţi, imobili</a:t>
            </a:r>
            <a:r>
              <a:rPr lang="ro-RO" dirty="0" smtClean="0"/>
              <a:t>.</a:t>
            </a:r>
            <a:endParaRPr lang="en-US" dirty="0" smtClean="0"/>
          </a:p>
          <a:p>
            <a:pPr>
              <a:buNone/>
            </a:pPr>
            <a:r>
              <a:rPr lang="ro-RO" b="1" dirty="0" smtClean="0"/>
              <a:t> </a:t>
            </a:r>
            <a:endParaRPr lang="en-US" dirty="0" smtClean="0"/>
          </a:p>
          <a:p>
            <a:r>
              <a:rPr lang="ro-RO" b="1" dirty="0" smtClean="0"/>
              <a:t>3. CARACTERE DE CULTURĂ</a:t>
            </a:r>
            <a:endParaRPr lang="en-US" dirty="0" smtClean="0"/>
          </a:p>
          <a:p>
            <a:r>
              <a:rPr lang="ro-RO" dirty="0" smtClean="0"/>
              <a:t>Pe medii selective comune pentru shigelle şi salmonelle, conţinând geloză, produşi cu bilă, lactoză şi indicator, shigellele </a:t>
            </a:r>
            <a:r>
              <a:rPr lang="ro-RO" b="1" i="1" dirty="0" smtClean="0"/>
              <a:t>dau colonii transparente, strălucitoare, de culoarea mediului (lactozo-negative)</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857356" y="928670"/>
            <a:ext cx="5284709" cy="4357718"/>
          </a:xfrm>
          <a:prstGeom prst="rect">
            <a:avLst/>
          </a:prstGeom>
          <a:noFill/>
          <a:ln w="9525">
            <a:noFill/>
            <a:miter lim="800000"/>
            <a:headEnd/>
            <a:tailEnd/>
          </a:ln>
        </p:spPr>
      </p:pic>
      <p:sp>
        <p:nvSpPr>
          <p:cNvPr id="5" name="TextBox 4"/>
          <p:cNvSpPr txBox="1"/>
          <p:nvPr/>
        </p:nvSpPr>
        <p:spPr>
          <a:xfrm>
            <a:off x="1928794" y="5786454"/>
            <a:ext cx="5143536" cy="369332"/>
          </a:xfrm>
          <a:prstGeom prst="rect">
            <a:avLst/>
          </a:prstGeom>
          <a:noFill/>
        </p:spPr>
        <p:txBody>
          <a:bodyPr wrap="square" rtlCol="0">
            <a:spAutoFit/>
          </a:bodyPr>
          <a:lstStyle/>
          <a:p>
            <a:r>
              <a:rPr lang="en-US" dirty="0" err="1"/>
              <a:t>Figura</a:t>
            </a:r>
            <a:r>
              <a:rPr lang="en-US" dirty="0"/>
              <a:t> </a:t>
            </a:r>
            <a:r>
              <a:rPr lang="en-US" dirty="0" smtClean="0"/>
              <a:t>8: </a:t>
            </a:r>
            <a:r>
              <a:rPr lang="en-US" dirty="0" err="1"/>
              <a:t>Frotiu</a:t>
            </a:r>
            <a:r>
              <a:rPr lang="en-US" dirty="0"/>
              <a:t> </a:t>
            </a:r>
            <a:r>
              <a:rPr lang="en-US" dirty="0" err="1"/>
              <a:t>colorat</a:t>
            </a:r>
            <a:r>
              <a:rPr lang="en-US" dirty="0"/>
              <a:t> Gram din </a:t>
            </a:r>
            <a:r>
              <a:rPr lang="en-US" dirty="0" err="1"/>
              <a:t>cultură</a:t>
            </a:r>
            <a:r>
              <a:rPr lang="en-US" dirty="0"/>
              <a:t> - </a:t>
            </a:r>
            <a:r>
              <a:rPr lang="en-US" dirty="0" err="1"/>
              <a:t>Shigella</a:t>
            </a:r>
            <a:r>
              <a:rPr lang="en-US"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143536"/>
          </a:xfrm>
        </p:spPr>
        <p:txBody>
          <a:bodyPr>
            <a:normAutofit fontScale="70000" lnSpcReduction="20000"/>
          </a:bodyPr>
          <a:lstStyle/>
          <a:p>
            <a:r>
              <a:rPr lang="ro-RO" b="1" dirty="0" smtClean="0"/>
              <a:t>4. CARACTERE </a:t>
            </a:r>
            <a:r>
              <a:rPr lang="ro-RO" b="1" dirty="0" smtClean="0"/>
              <a:t>METABOLICE</a:t>
            </a:r>
            <a:endParaRPr lang="en-US" b="1" dirty="0" smtClean="0"/>
          </a:p>
          <a:p>
            <a:pPr>
              <a:buNone/>
            </a:pPr>
            <a:endParaRPr lang="en-US" dirty="0" smtClean="0"/>
          </a:p>
          <a:p>
            <a:r>
              <a:rPr lang="ro-RO" dirty="0" smtClean="0"/>
              <a:t>Sunt </a:t>
            </a:r>
            <a:r>
              <a:rPr lang="ro-RO" b="1" i="1" dirty="0" smtClean="0"/>
              <a:t>lacozo-negative</a:t>
            </a:r>
            <a:r>
              <a:rPr lang="ro-RO" dirty="0" smtClean="0"/>
              <a:t>, cu excepţia Shigellei sonnei (care poate fermenta, tardiv, acest glucid). Fermentează numeroase zaharuri, fără producere de gaz, caracter care diferenţiază Shigella de Salmonella.</a:t>
            </a:r>
            <a:endParaRPr lang="en-US" dirty="0" smtClean="0"/>
          </a:p>
          <a:p>
            <a:pPr lvl="0"/>
            <a:r>
              <a:rPr lang="ro-RO" b="1" i="1" dirty="0" smtClean="0"/>
              <a:t>Fermentarea manitei</a:t>
            </a:r>
            <a:r>
              <a:rPr lang="ro-RO" dirty="0" smtClean="0"/>
              <a:t> permite stabilirea de deosebiri între speciile de Shigella, astfel:</a:t>
            </a:r>
            <a:endParaRPr lang="en-US" dirty="0" smtClean="0"/>
          </a:p>
          <a:p>
            <a:r>
              <a:rPr lang="ro-RO" dirty="0" smtClean="0"/>
              <a:t>Shigella dysenteriae (shigeae):	manită -</a:t>
            </a:r>
            <a:endParaRPr lang="en-US" dirty="0" smtClean="0"/>
          </a:p>
          <a:p>
            <a:r>
              <a:rPr lang="ro-RO" dirty="0" smtClean="0"/>
              <a:t>Shigella schmitzi:		manită -</a:t>
            </a:r>
            <a:endParaRPr lang="en-US" dirty="0" smtClean="0"/>
          </a:p>
          <a:p>
            <a:r>
              <a:rPr lang="ro-RO" dirty="0" smtClean="0"/>
              <a:t>Shigella flexneri:		manită +</a:t>
            </a:r>
            <a:endParaRPr lang="en-US" dirty="0" smtClean="0"/>
          </a:p>
          <a:p>
            <a:r>
              <a:rPr lang="ro-RO" dirty="0" smtClean="0"/>
              <a:t>Shigella boydii:			manită +</a:t>
            </a:r>
            <a:endParaRPr lang="en-US" dirty="0" smtClean="0"/>
          </a:p>
          <a:p>
            <a:r>
              <a:rPr lang="ro-RO" dirty="0" smtClean="0"/>
              <a:t>Shigella sonnei:			manită +</a:t>
            </a:r>
            <a:endParaRPr lang="en-US" dirty="0" smtClean="0"/>
          </a:p>
          <a:p>
            <a:pPr lvl="0"/>
            <a:r>
              <a:rPr lang="ro-RO" dirty="0" smtClean="0"/>
              <a:t>Alte proprietăţi metabolice pot fi utile diagnosticului de laborator, astfel:</a:t>
            </a:r>
            <a:endParaRPr lang="en-US" dirty="0" smtClean="0"/>
          </a:p>
          <a:p>
            <a:pPr lvl="0"/>
            <a:r>
              <a:rPr lang="ro-RO" b="1" i="1" dirty="0" smtClean="0"/>
              <a:t>indol</a:t>
            </a:r>
            <a:r>
              <a:rPr lang="ro-RO" dirty="0" smtClean="0"/>
              <a:t>: subgrup A şi D (-); subgrup B (+); subgrup C variabil;</a:t>
            </a:r>
            <a:endParaRPr lang="en-US" dirty="0" smtClean="0"/>
          </a:p>
          <a:p>
            <a:pPr lvl="0"/>
            <a:r>
              <a:rPr lang="ro-RO" b="1" i="1" dirty="0" smtClean="0"/>
              <a:t>reduc nitraţii la nitriţi</a:t>
            </a:r>
            <a:r>
              <a:rPr lang="ro-RO" dirty="0" smtClean="0"/>
              <a:t>;</a:t>
            </a:r>
            <a:endParaRPr lang="en-US" dirty="0" smtClean="0"/>
          </a:p>
          <a:p>
            <a:pPr lvl="0"/>
            <a:r>
              <a:rPr lang="ro-RO" b="1" i="1" dirty="0" smtClean="0"/>
              <a:t>nu produc hidrogen sulfurat</a:t>
            </a:r>
            <a:r>
              <a:rPr lang="ro-RO" dirty="0" smtClean="0"/>
              <a:t>; </a:t>
            </a:r>
            <a:endParaRPr lang="en-US" dirty="0" smtClean="0"/>
          </a:p>
          <a:p>
            <a:pPr lvl="0"/>
            <a:r>
              <a:rPr lang="ro-RO" b="1" i="1" dirty="0" smtClean="0"/>
              <a:t>nu produc urează</a:t>
            </a:r>
            <a:r>
              <a:rPr lang="ro-RO" dirty="0" smtClean="0"/>
              <a:t>;</a:t>
            </a:r>
            <a:endParaRPr lang="en-US" dirty="0" smtClean="0"/>
          </a:p>
          <a:p>
            <a:pPr lvl="0"/>
            <a:r>
              <a:rPr lang="ro-RO" b="1" i="1" dirty="0" smtClean="0"/>
              <a:t>nu folosesc citratul ca sursă unică de carbon</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357422" y="928670"/>
            <a:ext cx="4195871" cy="4071942"/>
          </a:xfrm>
          <a:prstGeom prst="rect">
            <a:avLst/>
          </a:prstGeom>
          <a:noFill/>
          <a:ln w="9525">
            <a:noFill/>
            <a:miter lim="800000"/>
            <a:headEnd/>
            <a:tailEnd/>
          </a:ln>
        </p:spPr>
      </p:pic>
      <p:sp>
        <p:nvSpPr>
          <p:cNvPr id="57347" name="Line 3"/>
          <p:cNvSpPr>
            <a:spLocks noChangeShapeType="1"/>
          </p:cNvSpPr>
          <p:nvPr/>
        </p:nvSpPr>
        <p:spPr bwMode="auto">
          <a:xfrm flipH="1" flipV="1">
            <a:off x="1643041" y="3500437"/>
            <a:ext cx="1296989" cy="107791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348" name="Line 4"/>
          <p:cNvSpPr>
            <a:spLocks noChangeShapeType="1"/>
          </p:cNvSpPr>
          <p:nvPr/>
        </p:nvSpPr>
        <p:spPr bwMode="auto">
          <a:xfrm flipV="1">
            <a:off x="4357686" y="1500174"/>
            <a:ext cx="2643206" cy="23717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349" name="Line 5"/>
          <p:cNvSpPr>
            <a:spLocks noChangeShapeType="1"/>
          </p:cNvSpPr>
          <p:nvPr/>
        </p:nvSpPr>
        <p:spPr bwMode="auto">
          <a:xfrm flipV="1">
            <a:off x="5857884" y="3357562"/>
            <a:ext cx="1143008" cy="46990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14348" y="3286124"/>
            <a:ext cx="881716" cy="646331"/>
          </a:xfrm>
          <a:prstGeom prst="rect">
            <a:avLst/>
          </a:prstGeom>
          <a:noFill/>
        </p:spPr>
        <p:txBody>
          <a:bodyPr wrap="none" rtlCol="0">
            <a:spAutoFit/>
          </a:bodyPr>
          <a:lstStyle/>
          <a:p>
            <a:r>
              <a:rPr lang="ro-RO" dirty="0"/>
              <a:t>Martor</a:t>
            </a:r>
            <a:endParaRPr lang="en-US" dirty="0"/>
          </a:p>
          <a:p>
            <a:endParaRPr lang="en-US" dirty="0"/>
          </a:p>
        </p:txBody>
      </p:sp>
      <p:sp>
        <p:nvSpPr>
          <p:cNvPr id="9" name="TextBox 8"/>
          <p:cNvSpPr txBox="1"/>
          <p:nvPr/>
        </p:nvSpPr>
        <p:spPr>
          <a:xfrm>
            <a:off x="7072330" y="1071546"/>
            <a:ext cx="2071670" cy="923330"/>
          </a:xfrm>
          <a:prstGeom prst="rect">
            <a:avLst/>
          </a:prstGeom>
          <a:noFill/>
        </p:spPr>
        <p:txBody>
          <a:bodyPr wrap="square" rtlCol="0">
            <a:spAutoFit/>
          </a:bodyPr>
          <a:lstStyle/>
          <a:p>
            <a:r>
              <a:rPr lang="ro-RO" dirty="0"/>
              <a:t>Indol negativ </a:t>
            </a:r>
            <a:r>
              <a:rPr lang="en-US" dirty="0" err="1"/>
              <a:t>subgrup</a:t>
            </a:r>
            <a:r>
              <a:rPr lang="en-US" dirty="0"/>
              <a:t> A </a:t>
            </a:r>
            <a:r>
              <a:rPr lang="en-US" dirty="0" err="1"/>
              <a:t>şi</a:t>
            </a:r>
            <a:r>
              <a:rPr lang="en-US" dirty="0"/>
              <a:t> D (-)</a:t>
            </a:r>
          </a:p>
          <a:p>
            <a:endParaRPr lang="en-US" dirty="0"/>
          </a:p>
        </p:txBody>
      </p:sp>
      <p:sp>
        <p:nvSpPr>
          <p:cNvPr id="10" name="TextBox 9"/>
          <p:cNvSpPr txBox="1"/>
          <p:nvPr/>
        </p:nvSpPr>
        <p:spPr>
          <a:xfrm>
            <a:off x="7072330" y="2928934"/>
            <a:ext cx="1857388" cy="923330"/>
          </a:xfrm>
          <a:prstGeom prst="rect">
            <a:avLst/>
          </a:prstGeom>
          <a:noFill/>
        </p:spPr>
        <p:txBody>
          <a:bodyPr wrap="square" rtlCol="0">
            <a:spAutoFit/>
          </a:bodyPr>
          <a:lstStyle/>
          <a:p>
            <a:r>
              <a:rPr lang="ro-RO" dirty="0"/>
              <a:t>Indol pozitiv </a:t>
            </a:r>
            <a:r>
              <a:rPr lang="en-US" dirty="0" err="1"/>
              <a:t>subgrup</a:t>
            </a:r>
            <a:r>
              <a:rPr lang="en-US" dirty="0"/>
              <a:t> B (+)</a:t>
            </a:r>
          </a:p>
          <a:p>
            <a:endParaRPr lang="en-US" dirty="0"/>
          </a:p>
        </p:txBody>
      </p:sp>
      <p:sp>
        <p:nvSpPr>
          <p:cNvPr id="11" name="TextBox 10"/>
          <p:cNvSpPr txBox="1"/>
          <p:nvPr/>
        </p:nvSpPr>
        <p:spPr>
          <a:xfrm>
            <a:off x="2857488" y="5429264"/>
            <a:ext cx="3071834" cy="369332"/>
          </a:xfrm>
          <a:prstGeom prst="rect">
            <a:avLst/>
          </a:prstGeom>
          <a:noFill/>
        </p:spPr>
        <p:txBody>
          <a:bodyPr wrap="square" rtlCol="0">
            <a:spAutoFit/>
          </a:bodyPr>
          <a:lstStyle/>
          <a:p>
            <a:r>
              <a:rPr lang="en-US" dirty="0" err="1"/>
              <a:t>Figura</a:t>
            </a:r>
            <a:r>
              <a:rPr lang="en-US" dirty="0"/>
              <a:t> </a:t>
            </a:r>
            <a:r>
              <a:rPr lang="en-US" dirty="0" smtClean="0"/>
              <a:t>9: </a:t>
            </a:r>
            <a:r>
              <a:rPr lang="en-US" dirty="0" err="1"/>
              <a:t>Producere</a:t>
            </a:r>
            <a:r>
              <a:rPr lang="en-US" dirty="0"/>
              <a:t> de </a:t>
            </a:r>
            <a:r>
              <a:rPr lang="en-US" dirty="0" err="1"/>
              <a:t>indol</a:t>
            </a:r>
            <a:r>
              <a:rPr lang="en-US"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389120"/>
          </a:xfrm>
        </p:spPr>
        <p:txBody>
          <a:bodyPr>
            <a:normAutofit fontScale="92500" lnSpcReduction="20000"/>
          </a:bodyPr>
          <a:lstStyle/>
          <a:p>
            <a:pPr algn="ctr">
              <a:buNone/>
            </a:pPr>
            <a:r>
              <a:rPr lang="ro-RO" b="1" dirty="0" smtClean="0"/>
              <a:t> </a:t>
            </a:r>
            <a:r>
              <a:rPr lang="ro-RO" b="1" dirty="0" smtClean="0"/>
              <a:t>CARACTERE </a:t>
            </a:r>
            <a:r>
              <a:rPr lang="ro-RO" b="1" dirty="0" smtClean="0"/>
              <a:t>MORFOLOGICE</a:t>
            </a:r>
            <a:endParaRPr lang="en-US" b="1" dirty="0" smtClean="0"/>
          </a:p>
          <a:p>
            <a:pPr algn="ctr">
              <a:buNone/>
            </a:pPr>
            <a:endParaRPr lang="en-US" dirty="0" smtClean="0"/>
          </a:p>
          <a:p>
            <a:r>
              <a:rPr lang="ro-RO" dirty="0" smtClean="0"/>
              <a:t>Bacteriile intestinale nu formează spori. Sunt </a:t>
            </a:r>
            <a:r>
              <a:rPr lang="ro-RO" b="1" i="1" dirty="0" smtClean="0"/>
              <a:t>bacili Gram negativi</a:t>
            </a:r>
            <a:r>
              <a:rPr lang="ro-RO" dirty="0" smtClean="0"/>
              <a:t> (majoritatea) sau </a:t>
            </a:r>
            <a:r>
              <a:rPr lang="ro-RO" b="1" i="1" dirty="0" smtClean="0"/>
              <a:t>vibrioni Gram negativi</a:t>
            </a:r>
            <a:r>
              <a:rPr lang="ro-RO" dirty="0" smtClean="0"/>
              <a:t> (Vibrio cholerae). Majoritatea sunt </a:t>
            </a:r>
            <a:r>
              <a:rPr lang="ro-RO" b="1" i="1" dirty="0" smtClean="0"/>
              <a:t>mobili</a:t>
            </a:r>
            <a:r>
              <a:rPr lang="ro-RO" dirty="0" smtClean="0"/>
              <a:t>, datorită prezenţei </a:t>
            </a:r>
            <a:r>
              <a:rPr lang="ro-RO" i="1" dirty="0" smtClean="0"/>
              <a:t>cililor peritrichi</a:t>
            </a:r>
            <a:r>
              <a:rPr lang="ro-RO" dirty="0" smtClean="0"/>
              <a:t> (Enterobacteriaceae, Pseudomonas, Proteus) sau a unui </a:t>
            </a:r>
            <a:r>
              <a:rPr lang="ro-RO" i="1" dirty="0" smtClean="0"/>
              <a:t>cil situat polar</a:t>
            </a:r>
            <a:r>
              <a:rPr lang="ro-RO" dirty="0" smtClean="0"/>
              <a:t> (Vibrio cholerae). Excepţie: Shigella, Klebsiella (imobile). Unele specii prezintă </a:t>
            </a:r>
            <a:r>
              <a:rPr lang="ro-RO" b="1" i="1" dirty="0" smtClean="0"/>
              <a:t>fimbrii</a:t>
            </a:r>
            <a:r>
              <a:rPr lang="ro-RO" dirty="0" smtClean="0"/>
              <a:t> cu rol important în realizarea punţilor între doi indivizi bacterieni, în cursul </a:t>
            </a:r>
            <a:r>
              <a:rPr lang="ro-RO" i="1" dirty="0" smtClean="0"/>
              <a:t>procesului de conjugare</a:t>
            </a:r>
            <a:r>
              <a:rPr lang="ro-RO" dirty="0" smtClean="0"/>
              <a:t> (pili sexuali) şi </a:t>
            </a:r>
            <a:r>
              <a:rPr lang="ro-RO" i="1" dirty="0" smtClean="0"/>
              <a:t>pentru ataşarea de mucoasa intestinală</a:t>
            </a:r>
            <a:r>
              <a:rPr lang="ro-RO" dirty="0" smtClean="0"/>
              <a:t> (factori de aderenţă). Klebsiella pneumoniae şi unele tulpini de Escherichia coli prezintă </a:t>
            </a:r>
            <a:r>
              <a:rPr lang="ro-RO" b="1" i="1" dirty="0" smtClean="0"/>
              <a:t>capsulă </a:t>
            </a:r>
            <a:r>
              <a:rPr lang="ro-RO" dirty="0" smtClean="0"/>
              <a:t>(important factor de virulenţă).</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785918" y="1500174"/>
            <a:ext cx="5357818" cy="2928958"/>
          </a:xfrm>
          <a:prstGeom prst="rect">
            <a:avLst/>
          </a:prstGeom>
          <a:noFill/>
          <a:ln w="9525">
            <a:noFill/>
            <a:miter lim="800000"/>
            <a:headEnd/>
            <a:tailEnd/>
          </a:ln>
        </p:spPr>
      </p:pic>
      <p:sp>
        <p:nvSpPr>
          <p:cNvPr id="58371" name="Line 3"/>
          <p:cNvSpPr>
            <a:spLocks noChangeShapeType="1"/>
          </p:cNvSpPr>
          <p:nvPr/>
        </p:nvSpPr>
        <p:spPr bwMode="auto">
          <a:xfrm flipH="1" flipV="1">
            <a:off x="1571604" y="3000372"/>
            <a:ext cx="665164" cy="80804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372" name="Line 4"/>
          <p:cNvSpPr>
            <a:spLocks noChangeShapeType="1"/>
          </p:cNvSpPr>
          <p:nvPr/>
        </p:nvSpPr>
        <p:spPr bwMode="auto">
          <a:xfrm>
            <a:off x="4429124" y="3786190"/>
            <a:ext cx="2857520" cy="35719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373" name="Line 5"/>
          <p:cNvSpPr>
            <a:spLocks noChangeShapeType="1"/>
          </p:cNvSpPr>
          <p:nvPr/>
        </p:nvSpPr>
        <p:spPr bwMode="auto">
          <a:xfrm flipV="1">
            <a:off x="6786578" y="2571744"/>
            <a:ext cx="571504" cy="95091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71472" y="2500306"/>
            <a:ext cx="928694" cy="923330"/>
          </a:xfrm>
          <a:prstGeom prst="rect">
            <a:avLst/>
          </a:prstGeom>
          <a:noFill/>
        </p:spPr>
        <p:txBody>
          <a:bodyPr wrap="square" rtlCol="0">
            <a:spAutoFit/>
          </a:bodyPr>
          <a:lstStyle/>
          <a:p>
            <a:r>
              <a:rPr lang="ro-RO" dirty="0"/>
              <a:t>Martor control</a:t>
            </a:r>
            <a:endParaRPr lang="en-US" dirty="0"/>
          </a:p>
          <a:p>
            <a:endParaRPr lang="en-US" dirty="0"/>
          </a:p>
        </p:txBody>
      </p:sp>
      <p:sp>
        <p:nvSpPr>
          <p:cNvPr id="9" name="TextBox 8"/>
          <p:cNvSpPr txBox="1"/>
          <p:nvPr/>
        </p:nvSpPr>
        <p:spPr>
          <a:xfrm>
            <a:off x="7286644" y="1285860"/>
            <a:ext cx="1714512" cy="1477328"/>
          </a:xfrm>
          <a:prstGeom prst="rect">
            <a:avLst/>
          </a:prstGeom>
          <a:noFill/>
        </p:spPr>
        <p:txBody>
          <a:bodyPr wrap="square" rtlCol="0">
            <a:spAutoFit/>
          </a:bodyPr>
          <a:lstStyle/>
          <a:p>
            <a:r>
              <a:rPr lang="ro-RO" dirty="0"/>
              <a:t>Manită pozitivă</a:t>
            </a:r>
            <a:r>
              <a:rPr lang="en-US" dirty="0"/>
              <a:t>: Sh. </a:t>
            </a:r>
            <a:r>
              <a:rPr lang="en-US" dirty="0" err="1"/>
              <a:t>flexneri</a:t>
            </a:r>
            <a:r>
              <a:rPr lang="en-US" dirty="0"/>
              <a:t>,  </a:t>
            </a:r>
            <a:r>
              <a:rPr lang="en-US" dirty="0" err="1"/>
              <a:t>boydii</a:t>
            </a:r>
            <a:r>
              <a:rPr lang="en-US" dirty="0"/>
              <a:t>, </a:t>
            </a:r>
            <a:r>
              <a:rPr lang="en-US" dirty="0" err="1"/>
              <a:t>sonnei</a:t>
            </a:r>
            <a:endParaRPr lang="en-US" dirty="0"/>
          </a:p>
          <a:p>
            <a:endParaRPr lang="en-US" dirty="0"/>
          </a:p>
        </p:txBody>
      </p:sp>
      <p:sp>
        <p:nvSpPr>
          <p:cNvPr id="10" name="TextBox 9"/>
          <p:cNvSpPr txBox="1"/>
          <p:nvPr/>
        </p:nvSpPr>
        <p:spPr>
          <a:xfrm>
            <a:off x="7358082" y="3429000"/>
            <a:ext cx="1785918" cy="1754326"/>
          </a:xfrm>
          <a:prstGeom prst="rect">
            <a:avLst/>
          </a:prstGeom>
          <a:noFill/>
        </p:spPr>
        <p:txBody>
          <a:bodyPr wrap="square" rtlCol="0">
            <a:spAutoFit/>
          </a:bodyPr>
          <a:lstStyle/>
          <a:p>
            <a:r>
              <a:rPr lang="ro-RO" dirty="0"/>
              <a:t>Manită negativă</a:t>
            </a:r>
            <a:r>
              <a:rPr lang="en-US" dirty="0"/>
              <a:t>:</a:t>
            </a:r>
          </a:p>
          <a:p>
            <a:r>
              <a:rPr lang="en-US" dirty="0"/>
              <a:t>Sh. </a:t>
            </a:r>
            <a:r>
              <a:rPr lang="en-US" dirty="0" err="1"/>
              <a:t>dysenteriae</a:t>
            </a:r>
            <a:r>
              <a:rPr lang="en-US" dirty="0"/>
              <a:t> (</a:t>
            </a:r>
            <a:r>
              <a:rPr lang="en-US" dirty="0" err="1"/>
              <a:t>shigeae</a:t>
            </a:r>
            <a:r>
              <a:rPr lang="en-US" dirty="0"/>
              <a:t>), </a:t>
            </a:r>
            <a:r>
              <a:rPr lang="en-US" dirty="0" err="1"/>
              <a:t>schmitzi</a:t>
            </a:r>
            <a:r>
              <a:rPr lang="en-US" dirty="0"/>
              <a:t> </a:t>
            </a:r>
          </a:p>
          <a:p>
            <a:endParaRPr lang="en-US" dirty="0"/>
          </a:p>
        </p:txBody>
      </p:sp>
      <p:sp>
        <p:nvSpPr>
          <p:cNvPr id="11" name="TextBox 10"/>
          <p:cNvSpPr txBox="1"/>
          <p:nvPr/>
        </p:nvSpPr>
        <p:spPr>
          <a:xfrm>
            <a:off x="2786050" y="5072074"/>
            <a:ext cx="3357586" cy="369332"/>
          </a:xfrm>
          <a:prstGeom prst="rect">
            <a:avLst/>
          </a:prstGeom>
          <a:noFill/>
        </p:spPr>
        <p:txBody>
          <a:bodyPr wrap="square" rtlCol="0">
            <a:spAutoFit/>
          </a:bodyPr>
          <a:lstStyle/>
          <a:p>
            <a:r>
              <a:rPr lang="en-US" dirty="0" err="1"/>
              <a:t>Figura</a:t>
            </a:r>
            <a:r>
              <a:rPr lang="en-US" dirty="0"/>
              <a:t> </a:t>
            </a:r>
            <a:r>
              <a:rPr lang="en-US" dirty="0" smtClean="0"/>
              <a:t>10: </a:t>
            </a:r>
            <a:r>
              <a:rPr lang="en-US" dirty="0" err="1"/>
              <a:t>Fermentarea</a:t>
            </a:r>
            <a:r>
              <a:rPr lang="en-US" dirty="0"/>
              <a:t> </a:t>
            </a:r>
            <a:r>
              <a:rPr lang="en-US" dirty="0" err="1"/>
              <a:t>manitei</a:t>
            </a:r>
            <a:r>
              <a:rPr lang="en-US"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714612" y="1285860"/>
            <a:ext cx="5293513" cy="3000372"/>
          </a:xfrm>
          <a:prstGeom prst="rect">
            <a:avLst/>
          </a:prstGeom>
          <a:noFill/>
          <a:ln w="9525">
            <a:noFill/>
            <a:miter lim="800000"/>
            <a:headEnd/>
            <a:tailEnd/>
          </a:ln>
        </p:spPr>
      </p:pic>
      <p:sp>
        <p:nvSpPr>
          <p:cNvPr id="59395" name="Line 3"/>
          <p:cNvSpPr>
            <a:spLocks noChangeShapeType="1"/>
          </p:cNvSpPr>
          <p:nvPr/>
        </p:nvSpPr>
        <p:spPr bwMode="auto">
          <a:xfrm flipH="1" flipV="1">
            <a:off x="1714480" y="1571611"/>
            <a:ext cx="1544642" cy="48418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396" name="Line 4"/>
          <p:cNvSpPr>
            <a:spLocks noChangeShapeType="1"/>
          </p:cNvSpPr>
          <p:nvPr/>
        </p:nvSpPr>
        <p:spPr bwMode="auto">
          <a:xfrm flipH="1">
            <a:off x="1643042" y="3429000"/>
            <a:ext cx="1687518" cy="285751"/>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71472" y="1000108"/>
            <a:ext cx="1071538" cy="1200329"/>
          </a:xfrm>
          <a:prstGeom prst="rect">
            <a:avLst/>
          </a:prstGeom>
          <a:noFill/>
        </p:spPr>
        <p:txBody>
          <a:bodyPr wrap="square" rtlCol="0">
            <a:spAutoFit/>
          </a:bodyPr>
          <a:lstStyle/>
          <a:p>
            <a:r>
              <a:rPr lang="ro-RO" dirty="0"/>
              <a:t>Citrat negativ Shigella</a:t>
            </a:r>
            <a:endParaRPr lang="en-US" dirty="0"/>
          </a:p>
          <a:p>
            <a:endParaRPr lang="en-US" dirty="0"/>
          </a:p>
        </p:txBody>
      </p:sp>
      <p:sp>
        <p:nvSpPr>
          <p:cNvPr id="8" name="TextBox 7"/>
          <p:cNvSpPr txBox="1"/>
          <p:nvPr/>
        </p:nvSpPr>
        <p:spPr>
          <a:xfrm>
            <a:off x="500034" y="3357562"/>
            <a:ext cx="1357322" cy="1200329"/>
          </a:xfrm>
          <a:prstGeom prst="rect">
            <a:avLst/>
          </a:prstGeom>
          <a:noFill/>
        </p:spPr>
        <p:txBody>
          <a:bodyPr wrap="square" rtlCol="0">
            <a:spAutoFit/>
          </a:bodyPr>
          <a:lstStyle/>
          <a:p>
            <a:r>
              <a:rPr lang="ro-RO" dirty="0"/>
              <a:t>Citrat pozitiv</a:t>
            </a:r>
            <a:endParaRPr lang="en-US" dirty="0"/>
          </a:p>
          <a:p>
            <a:r>
              <a:rPr lang="ro-RO" dirty="0"/>
              <a:t>Salmonella</a:t>
            </a:r>
            <a:endParaRPr lang="en-US" dirty="0"/>
          </a:p>
          <a:p>
            <a:endParaRPr lang="en-US" dirty="0"/>
          </a:p>
        </p:txBody>
      </p:sp>
      <p:sp>
        <p:nvSpPr>
          <p:cNvPr id="9" name="TextBox 8"/>
          <p:cNvSpPr txBox="1"/>
          <p:nvPr/>
        </p:nvSpPr>
        <p:spPr>
          <a:xfrm>
            <a:off x="2643174" y="5072074"/>
            <a:ext cx="5643602" cy="369332"/>
          </a:xfrm>
          <a:prstGeom prst="rect">
            <a:avLst/>
          </a:prstGeom>
          <a:noFill/>
        </p:spPr>
        <p:txBody>
          <a:bodyPr wrap="square" rtlCol="0">
            <a:spAutoFit/>
          </a:bodyPr>
          <a:lstStyle/>
          <a:p>
            <a:r>
              <a:rPr lang="en-US" dirty="0" err="1"/>
              <a:t>Figura</a:t>
            </a:r>
            <a:r>
              <a:rPr lang="en-US" dirty="0"/>
              <a:t> </a:t>
            </a:r>
            <a:r>
              <a:rPr lang="en-US" dirty="0" smtClean="0"/>
              <a:t>11: </a:t>
            </a:r>
            <a:r>
              <a:rPr lang="en-US" dirty="0" err="1"/>
              <a:t>Utilizarea</a:t>
            </a:r>
            <a:r>
              <a:rPr lang="en-US" dirty="0"/>
              <a:t> </a:t>
            </a:r>
            <a:r>
              <a:rPr lang="en-US" dirty="0" err="1"/>
              <a:t>citratului</a:t>
            </a:r>
            <a:r>
              <a:rPr lang="en-US" dirty="0"/>
              <a:t> ca </a:t>
            </a:r>
            <a:r>
              <a:rPr lang="en-US" dirty="0" err="1"/>
              <a:t>unică</a:t>
            </a:r>
            <a:r>
              <a:rPr lang="en-US" dirty="0"/>
              <a:t> </a:t>
            </a:r>
            <a:r>
              <a:rPr lang="en-US" dirty="0" err="1"/>
              <a:t>sursă</a:t>
            </a:r>
            <a:r>
              <a:rPr lang="en-US" dirty="0"/>
              <a:t> de carbon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643998" cy="5786478"/>
          </a:xfrm>
        </p:spPr>
        <p:txBody>
          <a:bodyPr>
            <a:normAutofit fontScale="62500" lnSpcReduction="20000"/>
          </a:bodyPr>
          <a:lstStyle/>
          <a:p>
            <a:r>
              <a:rPr lang="ro-RO" sz="2900" b="1" dirty="0" smtClean="0"/>
              <a:t>5. CARACTERE ANTIGENICE</a:t>
            </a:r>
            <a:endParaRPr lang="en-US" sz="2900" dirty="0" smtClean="0"/>
          </a:p>
          <a:p>
            <a:r>
              <a:rPr lang="ro-RO" dirty="0" smtClean="0"/>
              <a:t>Shigellele, fiind imobile, </a:t>
            </a:r>
            <a:r>
              <a:rPr lang="ro-RO" b="1" i="1" dirty="0" smtClean="0"/>
              <a:t>nu conţin antigene flagelare</a:t>
            </a:r>
            <a:r>
              <a:rPr lang="ro-RO" dirty="0" smtClean="0"/>
              <a:t>, ci doar un </a:t>
            </a:r>
            <a:r>
              <a:rPr lang="ro-RO" b="1" i="1" dirty="0" smtClean="0"/>
              <a:t>antigen somatic O</a:t>
            </a:r>
            <a:r>
              <a:rPr lang="ro-RO" dirty="0" smtClean="0"/>
              <a:t>, glucidolipidopolipeptidic, termostabil, identic cu endotoxina enterotropă a germenului. </a:t>
            </a:r>
            <a:endParaRPr lang="en-US" dirty="0" smtClean="0"/>
          </a:p>
          <a:p>
            <a:r>
              <a:rPr lang="ro-RO" dirty="0" smtClean="0"/>
              <a:t>Pe baza antigenului somatic, s-au descris tipuri, subtipuri şi variante serologice. Bacilii din subgrupurile A şi C sunt omogeni antigenic, cei din subgrupul B sunt heterogeni.</a:t>
            </a:r>
            <a:endParaRPr lang="en-US" dirty="0" smtClean="0"/>
          </a:p>
          <a:p>
            <a:r>
              <a:rPr lang="ro-RO" dirty="0" smtClean="0"/>
              <a:t>Unele tulpini de Shigella mai conţin şi un </a:t>
            </a:r>
            <a:r>
              <a:rPr lang="ro-RO" b="1" i="1" dirty="0" smtClean="0"/>
              <a:t>antigen de înveliş „K”</a:t>
            </a:r>
            <a:r>
              <a:rPr lang="ro-RO" dirty="0" smtClean="0"/>
              <a:t>.</a:t>
            </a:r>
            <a:endParaRPr lang="en-US" dirty="0" smtClean="0"/>
          </a:p>
          <a:p>
            <a:pPr>
              <a:buNone/>
            </a:pPr>
            <a:endParaRPr lang="en-US" dirty="0" smtClean="0"/>
          </a:p>
          <a:p>
            <a:r>
              <a:rPr lang="ro-RO" sz="2900" b="1" dirty="0" smtClean="0"/>
              <a:t>6. CARACTERE DE PATOGENITATE</a:t>
            </a:r>
            <a:endParaRPr lang="en-US" sz="2900" dirty="0" smtClean="0"/>
          </a:p>
          <a:p>
            <a:r>
              <a:rPr lang="ro-RO" b="1" dirty="0" smtClean="0"/>
              <a:t>6.1. Virulenţa</a:t>
            </a:r>
            <a:endParaRPr lang="en-US" dirty="0" smtClean="0"/>
          </a:p>
          <a:p>
            <a:r>
              <a:rPr lang="ro-RO" dirty="0" smtClean="0"/>
              <a:t>Spre deosebire de unele salmonelle, Shigellele</a:t>
            </a:r>
            <a:r>
              <a:rPr lang="ro-RO" b="1" i="1" dirty="0" smtClean="0"/>
              <a:t> nu au capacitate invazivă</a:t>
            </a:r>
            <a:r>
              <a:rPr lang="ro-RO" dirty="0" smtClean="0"/>
              <a:t>, ele rămânând cantonate în intestin. Foarte rar şi numai în condiţii de rezistenţă scăzută a organismului s-au notat bacteriemii trecătoare cu shigelle.</a:t>
            </a:r>
            <a:endParaRPr lang="en-US" dirty="0" smtClean="0"/>
          </a:p>
          <a:p>
            <a:pPr>
              <a:buNone/>
            </a:pPr>
            <a:endParaRPr lang="en-US" dirty="0" smtClean="0"/>
          </a:p>
          <a:p>
            <a:r>
              <a:rPr lang="ro-RO" b="1" dirty="0" smtClean="0"/>
              <a:t>6.2. Toxinogeneza</a:t>
            </a:r>
            <a:r>
              <a:rPr lang="ro-RO" dirty="0" smtClean="0"/>
              <a:t> </a:t>
            </a:r>
            <a:endParaRPr lang="en-US" dirty="0" smtClean="0"/>
          </a:p>
          <a:p>
            <a:r>
              <a:rPr lang="ro-RO" dirty="0" smtClean="0"/>
              <a:t>Toate shigellele acţionează la nivelul inestinului printr-o </a:t>
            </a:r>
            <a:r>
              <a:rPr lang="ro-RO" b="1" dirty="0" smtClean="0"/>
              <a:t>endotoxină, echivalentă antigenului somatic O</a:t>
            </a:r>
            <a:r>
              <a:rPr lang="ro-RO" dirty="0" smtClean="0"/>
              <a:t>. Efectele endotoxinelor shigellozice sunt asemănătoare celor ale endotoxinelor în general, dar mai slabe. Endotoxinele sunt responsabile în mare măsură de </a:t>
            </a:r>
            <a:r>
              <a:rPr lang="ro-RO" b="1" i="1" dirty="0" smtClean="0"/>
              <a:t>fenomenele locale din dizenteria bacilară (ulceraţiile intestinale)</a:t>
            </a:r>
            <a:r>
              <a:rPr lang="ro-RO" dirty="0" smtClean="0"/>
              <a:t>.</a:t>
            </a:r>
            <a:endParaRPr lang="en-US" dirty="0" smtClean="0"/>
          </a:p>
          <a:p>
            <a:r>
              <a:rPr lang="ro-RO" dirty="0" smtClean="0"/>
              <a:t>Specia Shigella dysenteriae (Shigae) secretă şi o </a:t>
            </a:r>
            <a:r>
              <a:rPr lang="ro-RO" b="1" dirty="0" smtClean="0"/>
              <a:t>exotoxină</a:t>
            </a:r>
            <a:r>
              <a:rPr lang="ro-RO" dirty="0" smtClean="0"/>
              <a:t>, de natură proteică, termolabilă cu greutatea moleculară de 75.000 Da. Endotoxina bacilului Shiga este foarte puternică, determinând </a:t>
            </a:r>
            <a:r>
              <a:rPr lang="ro-RO" b="1" i="1" dirty="0" smtClean="0"/>
              <a:t>efecte neurotoxice</a:t>
            </a:r>
            <a:r>
              <a:rPr lang="ro-RO" dirty="0" smtClean="0"/>
              <a:t>: injectată intraperitoneal la iepure, şoarece sau cobai, duce la </a:t>
            </a:r>
            <a:r>
              <a:rPr lang="ro-RO" b="1" i="1" dirty="0" smtClean="0"/>
              <a:t>apariţia de paralizii ale membrelor, diaree şi moarte</a:t>
            </a:r>
            <a:r>
              <a:rPr lang="ro-RO" dirty="0" smtClean="0"/>
              <a:t>. În mod curent şi de mare însemnătate în diagnosticul shigellelor se foloseşte un test de patogenitate </a:t>
            </a:r>
            <a:r>
              <a:rPr lang="ro-RO" i="1" dirty="0" smtClean="0"/>
              <a:t>in vivo</a:t>
            </a:r>
            <a:r>
              <a:rPr lang="ro-RO" dirty="0" smtClean="0"/>
              <a:t> (testul Serenny): inocularea suspensiei în sacul conjunctival la iepure sau cobai produce o kerato-conjunctivită puternică.</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857916"/>
          </a:xfrm>
        </p:spPr>
        <p:txBody>
          <a:bodyPr>
            <a:normAutofit fontScale="70000" lnSpcReduction="20000"/>
          </a:bodyPr>
          <a:lstStyle/>
          <a:p>
            <a:r>
              <a:rPr lang="ro-RO" b="1" dirty="0" smtClean="0"/>
              <a:t>7. REZISTENŢĂ. SENSIBILITATE. VARIABILITATE </a:t>
            </a:r>
            <a:r>
              <a:rPr lang="ro-RO" b="1" dirty="0" smtClean="0"/>
              <a:t>GENETICĂ</a:t>
            </a:r>
            <a:endParaRPr lang="en-US" b="1" dirty="0" smtClean="0"/>
          </a:p>
          <a:p>
            <a:pPr>
              <a:buNone/>
            </a:pPr>
            <a:endParaRPr lang="en-US" b="1" dirty="0" smtClean="0"/>
          </a:p>
          <a:p>
            <a:r>
              <a:rPr lang="ro-RO" b="1" dirty="0" smtClean="0"/>
              <a:t>7.1. Rezistenţă la factorii fizici şi chimici</a:t>
            </a:r>
            <a:endParaRPr lang="en-US" dirty="0" smtClean="0"/>
          </a:p>
          <a:p>
            <a:r>
              <a:rPr lang="ro-RO" dirty="0" smtClean="0"/>
              <a:t>Ca şi salmonellele, shigellele sunt destul de </a:t>
            </a:r>
            <a:r>
              <a:rPr lang="ro-RO" b="1" i="1" dirty="0" smtClean="0"/>
              <a:t>rezistente în mediul extern</a:t>
            </a:r>
            <a:r>
              <a:rPr lang="ro-RO" dirty="0" smtClean="0"/>
              <a:t> (pământ, apă poluată, alimente, mâini murdare). Prezintă </a:t>
            </a:r>
            <a:r>
              <a:rPr lang="ro-RO" b="1" i="1" dirty="0" smtClean="0"/>
              <a:t>rezistenţă la verde briliant</a:t>
            </a:r>
            <a:r>
              <a:rPr lang="ro-RO" dirty="0" smtClean="0"/>
              <a:t> ca şi salmonellele. </a:t>
            </a:r>
            <a:r>
              <a:rPr lang="ro-RO" b="1" i="1" dirty="0" smtClean="0"/>
              <a:t>Sensibilitatea la dezinfectantele uzuale</a:t>
            </a:r>
            <a:r>
              <a:rPr lang="ro-RO" dirty="0" smtClean="0"/>
              <a:t> este mare, mai ales la varul cloros. Fenolul 1% le omoară în 30 minute, sublimatul 0,5% în câteva secunde. La 60</a:t>
            </a:r>
            <a:r>
              <a:rPr lang="ro-RO" dirty="0" smtClean="0">
                <a:sym typeface="Symbol"/>
              </a:rPr>
              <a:t></a:t>
            </a:r>
            <a:r>
              <a:rPr lang="ro-RO" dirty="0" smtClean="0"/>
              <a:t>C mor în 10 minute.</a:t>
            </a:r>
            <a:endParaRPr lang="en-US" dirty="0" smtClean="0"/>
          </a:p>
          <a:p>
            <a:r>
              <a:rPr lang="ro-RO" b="1" dirty="0" smtClean="0"/>
              <a:t>7.2. Sensibilitate la chimioterapice</a:t>
            </a:r>
            <a:endParaRPr lang="en-US" dirty="0" smtClean="0"/>
          </a:p>
          <a:p>
            <a:r>
              <a:rPr lang="ro-RO" dirty="0" smtClean="0"/>
              <a:t>În ultimii ani </a:t>
            </a:r>
            <a:r>
              <a:rPr lang="ro-RO" b="1" i="1" dirty="0" smtClean="0"/>
              <a:t>a crescut procentul de tulpini rezistente</a:t>
            </a:r>
            <a:r>
              <a:rPr lang="ro-RO" dirty="0" smtClean="0"/>
              <a:t> la cloramfenicol, tetraciclină şi alte antibiotice. Rezistenţa este genotipică, prin </a:t>
            </a:r>
            <a:r>
              <a:rPr lang="ro-RO" i="1" dirty="0" smtClean="0"/>
              <a:t>selecţie de mutante şi prin transfer plasmidic de factor R</a:t>
            </a:r>
            <a:r>
              <a:rPr lang="ro-RO" dirty="0" smtClean="0"/>
              <a:t>.</a:t>
            </a:r>
            <a:endParaRPr lang="en-US" dirty="0" smtClean="0"/>
          </a:p>
          <a:p>
            <a:r>
              <a:rPr lang="ro-RO" b="1" dirty="0" smtClean="0"/>
              <a:t>7.3. Sensibilitate la bacteriofagi</a:t>
            </a:r>
            <a:endParaRPr lang="en-US" dirty="0" smtClean="0"/>
          </a:p>
          <a:p>
            <a:r>
              <a:rPr lang="ro-RO" dirty="0" smtClean="0"/>
              <a:t>A fost remarcat </a:t>
            </a:r>
            <a:r>
              <a:rPr lang="ro-RO" b="1" i="1" dirty="0" smtClean="0"/>
              <a:t>fenomenul de conversie lizogenă la shigelle</a:t>
            </a:r>
            <a:r>
              <a:rPr lang="ro-RO" dirty="0" smtClean="0"/>
              <a:t>, deşi nu s-a putut stabili o corelaţie certă între prezenţa fagului temperat în celula bacteriană, pe de o parte şi modificarea patogenităţii tulpinii, pe de altă parte. Deşi este posibilă stabilirea spectrului de sensibilitate la bacteriofagi, lizotipia shigellelor nu a intrat în practica uzuală de diagnostic.</a:t>
            </a:r>
            <a:endParaRPr lang="en-US" dirty="0" smtClean="0"/>
          </a:p>
          <a:p>
            <a:r>
              <a:rPr lang="ro-RO" b="1" dirty="0" smtClean="0"/>
              <a:t>7.4. Variabilitatea genetică</a:t>
            </a:r>
            <a:endParaRPr lang="en-US" dirty="0" smtClean="0"/>
          </a:p>
          <a:p>
            <a:r>
              <a:rPr lang="ro-RO" dirty="0" smtClean="0"/>
              <a:t>Pot apărea variante metabolice. Ca şi în cazul salmonellelor, se produce </a:t>
            </a:r>
            <a:r>
              <a:rPr lang="ro-RO" b="1" i="1" dirty="0" smtClean="0"/>
              <a:t>fenomenul selecţiei unor noi serotipuri prin pasaj interuman</a:t>
            </a:r>
            <a:r>
              <a:rPr lang="ro-RO" dirty="0" smtClean="0"/>
              <a:t>, ceea ce se traduce din izolarea cu predominanţă a unor serotipuri sau subtipuri într-o anumită perioadă şi într-un anumit teritoriu. În cultură este posibilă trecerea S-R, cu pierderea patogenităţii.</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857916"/>
          </a:xfrm>
        </p:spPr>
        <p:txBody>
          <a:bodyPr>
            <a:normAutofit fontScale="62500" lnSpcReduction="20000"/>
          </a:bodyPr>
          <a:lstStyle/>
          <a:p>
            <a:r>
              <a:rPr lang="ro-RO" sz="2900" b="1" dirty="0" smtClean="0"/>
              <a:t>8. BOALA LA OM</a:t>
            </a:r>
            <a:endParaRPr lang="en-US" sz="2900" dirty="0" smtClean="0"/>
          </a:p>
          <a:p>
            <a:r>
              <a:rPr lang="ro-RO" b="1" dirty="0" smtClean="0"/>
              <a:t>8.1. Habitat</a:t>
            </a:r>
            <a:endParaRPr lang="en-US" dirty="0" smtClean="0"/>
          </a:p>
          <a:p>
            <a:r>
              <a:rPr lang="ro-RO" dirty="0" smtClean="0"/>
              <a:t>Shigellele se găsesc în </a:t>
            </a:r>
            <a:r>
              <a:rPr lang="ro-RO" b="1" i="1" dirty="0" smtClean="0"/>
              <a:t>mediul extern</a:t>
            </a:r>
            <a:r>
              <a:rPr lang="ro-RO" dirty="0" smtClean="0"/>
              <a:t> (pământ, apă poluată, zarzavaturi şi fructe, mâini murdare, suprafaţa corpurilor unor vectori, muşte), ca şi în </a:t>
            </a:r>
            <a:r>
              <a:rPr lang="ro-RO" b="1" i="1" dirty="0" smtClean="0"/>
              <a:t>intestinul unor purtători aparent sănătoşi</a:t>
            </a:r>
            <a:r>
              <a:rPr lang="ro-RO" dirty="0" smtClean="0"/>
              <a:t> sau cu dizenterie cronică.</a:t>
            </a:r>
            <a:endParaRPr lang="en-US" dirty="0" smtClean="0"/>
          </a:p>
          <a:p>
            <a:r>
              <a:rPr lang="ro-RO" b="1" dirty="0" smtClean="0"/>
              <a:t>8.2. Patogenie</a:t>
            </a:r>
            <a:endParaRPr lang="en-US" dirty="0" smtClean="0"/>
          </a:p>
          <a:p>
            <a:r>
              <a:rPr lang="ro-RO" dirty="0" smtClean="0"/>
              <a:t>Shigellele se localizează în intestinul uman</a:t>
            </a:r>
            <a:r>
              <a:rPr lang="ro-RO" b="1" i="1" dirty="0" smtClean="0"/>
              <a:t> </a:t>
            </a:r>
            <a:r>
              <a:rPr lang="ro-RO" dirty="0" smtClean="0"/>
              <a:t>şi anume</a:t>
            </a:r>
            <a:r>
              <a:rPr lang="ro-RO" b="1" i="1" dirty="0" smtClean="0"/>
              <a:t> ileonul terminal şi colon</a:t>
            </a:r>
            <a:r>
              <a:rPr lang="ro-RO" dirty="0" smtClean="0"/>
              <a:t>, rămânând cantonate, deci cu </a:t>
            </a:r>
            <a:r>
              <a:rPr lang="ro-RO" b="1" i="1" dirty="0" smtClean="0"/>
              <a:t>putere minimă de invazie</a:t>
            </a:r>
            <a:r>
              <a:rPr lang="ro-RO" dirty="0" smtClean="0"/>
              <a:t> în condiţiile obişnuite. </a:t>
            </a:r>
            <a:r>
              <a:rPr lang="ro-RO" b="1" dirty="0" smtClean="0"/>
              <a:t>Endotoxina</a:t>
            </a:r>
            <a:r>
              <a:rPr lang="ro-RO" dirty="0" smtClean="0"/>
              <a:t> determină leziunea locală din dizenterie bacilară, reprezentată de </a:t>
            </a:r>
            <a:r>
              <a:rPr lang="ro-RO" b="1" i="1" dirty="0" smtClean="0"/>
              <a:t>ulceraţii superficiale şi extinse </a:t>
            </a:r>
            <a:r>
              <a:rPr lang="ro-RO" dirty="0" smtClean="0"/>
              <a:t>ale mucoasei intestinale. Evoluţia leziunii este </a:t>
            </a:r>
            <a:r>
              <a:rPr lang="ro-RO" b="1" i="1" dirty="0" smtClean="0"/>
              <a:t>de la nivelul epiteliului mucoasei către profunzime</a:t>
            </a:r>
            <a:r>
              <a:rPr lang="ro-RO" dirty="0" smtClean="0"/>
              <a:t>, spre deosebire de leziunea din dizenteria amoebiană (abcesul amoebian), care începe în profunzimea peretelui, ulceraţia epiteliului fiind secundară. La suprafaţa ulceraţiei se găsesc </a:t>
            </a:r>
            <a:r>
              <a:rPr lang="ro-RO" b="1" i="1" dirty="0" smtClean="0"/>
              <a:t>pseudomembrane</a:t>
            </a:r>
            <a:r>
              <a:rPr lang="ro-RO" dirty="0" smtClean="0"/>
              <a:t>, compuse din: </a:t>
            </a:r>
            <a:r>
              <a:rPr lang="ro-RO" i="1" dirty="0" smtClean="0"/>
              <a:t>granulocite neutrofile, resturi de celule epiteliale, bacterii incluse în fibrină</a:t>
            </a:r>
            <a:r>
              <a:rPr lang="ro-RO" dirty="0" smtClean="0"/>
              <a:t>. După remisiune, apare un </a:t>
            </a:r>
            <a:r>
              <a:rPr lang="ro-RO" b="1" i="1" dirty="0" smtClean="0"/>
              <a:t>ţesut  conjunctiv de reperaţie („ţesut de granulaţie”)</a:t>
            </a:r>
            <a:r>
              <a:rPr lang="ro-RO" dirty="0" smtClean="0"/>
              <a:t>, la nivelul fostelor ulceraţii. Rar rămân sechele.</a:t>
            </a:r>
            <a:endParaRPr lang="en-US" dirty="0" smtClean="0"/>
          </a:p>
          <a:p>
            <a:r>
              <a:rPr lang="ro-RO" dirty="0" smtClean="0"/>
              <a:t>Boala experimentală a fost reprodusă numai la cobai şi şoareci şi numai după ce, în prealabil infecţiei experimentale cu tulpini patogene de Shigella, animalelor li se administrează chimioterapice cu spectru larg (cloramfenicol, tetraciclină), pentru distrugerea florei intestinale aparţinând microbiocenozei normale. O infecţie experimentală dizenteriformă a fost posibilă şi prin administrarea orală de cultură de Shigelle la animale „germ free” (lipsite de floră bacteriană încă de la naştere, fiind complet izolate şi nutrite cu hrană sterilă). Toate acestea demonstrează cu pregnanţă rolul concurent al florei intestinale umane, în sensul inhibării shigellelor (antagonism bacterian). </a:t>
            </a:r>
            <a:endParaRPr lang="en-US" dirty="0" smtClean="0"/>
          </a:p>
          <a:p>
            <a:r>
              <a:rPr lang="ro-RO" dirty="0" smtClean="0"/>
              <a:t>În formele grave de dizenterie, cu scaune frecvente şi moi, se poate produce deshidratarea şi pierderea de ioni minerali prin scaun, cu apariţia consecutivă a azotemiei extrarenale.</a:t>
            </a: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01080" cy="6143668"/>
          </a:xfrm>
        </p:spPr>
        <p:txBody>
          <a:bodyPr>
            <a:normAutofit fontScale="62500" lnSpcReduction="20000"/>
          </a:bodyPr>
          <a:lstStyle/>
          <a:p>
            <a:r>
              <a:rPr lang="ro-RO" sz="2900" b="1" dirty="0" smtClean="0"/>
              <a:t>8.3. </a:t>
            </a:r>
            <a:r>
              <a:rPr lang="ro-RO" sz="2900" b="1" dirty="0" smtClean="0"/>
              <a:t>Imunitate</a:t>
            </a:r>
            <a:endParaRPr lang="en-US" sz="2900" b="1" dirty="0" smtClean="0"/>
          </a:p>
          <a:p>
            <a:pPr>
              <a:buNone/>
            </a:pPr>
            <a:endParaRPr lang="en-US" sz="2900" dirty="0" smtClean="0"/>
          </a:p>
          <a:p>
            <a:r>
              <a:rPr lang="ro-RO" dirty="0" smtClean="0"/>
              <a:t>Infecţiile cu Shigelle determină o </a:t>
            </a:r>
            <a:r>
              <a:rPr lang="ro-RO" b="1" i="1" dirty="0" smtClean="0"/>
              <a:t>imunitate umorală sistemică solidă</a:t>
            </a:r>
            <a:r>
              <a:rPr lang="ro-RO" dirty="0" smtClean="0"/>
              <a:t>: în regiunile unde circulă un anumit serotip de Shigella, populaţia este rezistentă la infecţia omologă (posibil, datorită unor infecţii inaparente, imunizate natural). </a:t>
            </a:r>
            <a:endParaRPr lang="en-US" dirty="0" smtClean="0"/>
          </a:p>
          <a:p>
            <a:r>
              <a:rPr lang="ro-RO" dirty="0" smtClean="0"/>
              <a:t>Studiile experimentale şi pe voluntari umani au adus date preţioase şi privitoare la </a:t>
            </a:r>
            <a:r>
              <a:rPr lang="ro-RO" b="1" i="1" dirty="0" smtClean="0"/>
              <a:t>imunitatea locală prin anticorpi secretori IgA</a:t>
            </a:r>
            <a:r>
              <a:rPr lang="ro-RO" dirty="0" smtClean="0"/>
              <a:t>, deosebit de eficienţi atât în apărarea mucoasei împotriva germenului (în fazele iniţiale ale infecţiei dizenterice), cât şi în cazul declanşării procesului patologic local. În grăbirea vindecării leziunilor ulcerative intestinale imunitatea locală explică parţial cantonarea germenilor şi nu invazia (motivaţie pentru utilizarea vaccinului viu „per os”).</a:t>
            </a:r>
            <a:endParaRPr lang="en-US" dirty="0" smtClean="0"/>
          </a:p>
          <a:p>
            <a:r>
              <a:rPr lang="ro-RO" b="1" dirty="0" smtClean="0"/>
              <a:t>8.4. Aspecte clinice</a:t>
            </a:r>
            <a:r>
              <a:rPr lang="ro-RO" dirty="0" smtClean="0"/>
              <a:t> </a:t>
            </a:r>
            <a:endParaRPr lang="en-US" dirty="0" smtClean="0"/>
          </a:p>
          <a:p>
            <a:r>
              <a:rPr lang="ro-RO" dirty="0" smtClean="0"/>
              <a:t>Tabloul clinic al dizenteriei bacilare la om poate evolua acut sau cronic.</a:t>
            </a:r>
            <a:endParaRPr lang="en-US" dirty="0" smtClean="0"/>
          </a:p>
          <a:p>
            <a:r>
              <a:rPr lang="ro-RO" b="1" dirty="0" smtClean="0"/>
              <a:t>Dizenteria acută</a:t>
            </a:r>
            <a:r>
              <a:rPr lang="ro-RO" dirty="0" smtClean="0"/>
              <a:t>. După o incubaţie de 2-8 zile, debutul este brusc şi se caracterizează prin: </a:t>
            </a:r>
            <a:r>
              <a:rPr lang="ro-RO" b="1" i="1" dirty="0" smtClean="0"/>
              <a:t>scaune numeroase, moi şi muco-sanghinolente</a:t>
            </a:r>
            <a:r>
              <a:rPr lang="ro-RO" dirty="0" smtClean="0"/>
              <a:t>, însoţite de </a:t>
            </a:r>
            <a:r>
              <a:rPr lang="ro-RO" b="1" i="1" dirty="0" smtClean="0"/>
              <a:t>crampe abdominale</a:t>
            </a:r>
            <a:r>
              <a:rPr lang="ro-RO" dirty="0" smtClean="0"/>
              <a:t> şi </a:t>
            </a:r>
            <a:r>
              <a:rPr lang="ro-RO" b="1" i="1" dirty="0" smtClean="0"/>
              <a:t>dureri atroce la defecare</a:t>
            </a:r>
            <a:r>
              <a:rPr lang="ro-RO" dirty="0" smtClean="0"/>
              <a:t> (tenesme). Uneori se adaugă </a:t>
            </a:r>
            <a:r>
              <a:rPr lang="ro-RO" b="1" i="1" dirty="0" smtClean="0"/>
              <a:t>semne de alterare a stării generale</a:t>
            </a:r>
            <a:r>
              <a:rPr lang="ro-RO" dirty="0" smtClean="0"/>
              <a:t> şi chiar </a:t>
            </a:r>
            <a:r>
              <a:rPr lang="ro-RO" b="1" i="1" dirty="0" smtClean="0"/>
              <a:t>tulburări hemodinamice</a:t>
            </a:r>
            <a:r>
              <a:rPr lang="ro-RO" dirty="0" smtClean="0"/>
              <a:t> (lipotimie, colaps). În formele grave de boală, datorită pierderii de apă şi electroliţi, poate apărea o stare de intoxicaţie endogenă, prin acumularea de produşi azotaţi neproteici (azotemie extrarenală). Astăzi, formele acute pot îmbrăca şi aspectul unei enterite severe necaracteristice.</a:t>
            </a:r>
            <a:endParaRPr lang="en-US" dirty="0" smtClean="0"/>
          </a:p>
          <a:p>
            <a:r>
              <a:rPr lang="ro-RO" b="1" dirty="0" smtClean="0"/>
              <a:t>Dizenteria cronică</a:t>
            </a:r>
            <a:r>
              <a:rPr lang="ro-RO" dirty="0" smtClean="0"/>
              <a:t>. Se instalează fie în urma unei dizenterii acute insuficient tratate, fie datorită infecţiei cu o tulpină de Shigella rezistentă la chimioterapice sau, în cazuri speciale de dezechilibru al florei intestinale. Clinic, dizenteria cronică poate evolua ca o </a:t>
            </a:r>
            <a:r>
              <a:rPr lang="ro-RO" b="1" i="1" dirty="0" smtClean="0"/>
              <a:t>infecţie inaparentă</a:t>
            </a:r>
            <a:r>
              <a:rPr lang="ro-RO" dirty="0" smtClean="0"/>
              <a:t> (diagnosticată numai prin coprocultură pozitivă pentru Shigella) sau cu </a:t>
            </a:r>
            <a:r>
              <a:rPr lang="ro-RO" b="1" i="1" dirty="0" smtClean="0"/>
              <a:t>semne discrete, necaracteristice, de enterocolită</a:t>
            </a:r>
            <a:r>
              <a:rPr lang="ro-RO" dirty="0" smtClean="0"/>
              <a:t> (perioade de alternanţă între constipaţie, diaree, meteorism abdominal).</a:t>
            </a:r>
            <a:endParaRPr lang="en-US" dirty="0" smtClean="0"/>
          </a:p>
          <a:p>
            <a:r>
              <a:rPr lang="ro-RO" dirty="0" smtClean="0"/>
              <a:t>Clinic, în vechile infecţii cu Shigella dysenteriae, se adăugau fenomene nervoase ca paralizia de neuron motor periferic, alte tulburări neurologice, circulatorii şi respiratorii.</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389120"/>
          </a:xfrm>
        </p:spPr>
        <p:txBody>
          <a:bodyPr>
            <a:normAutofit fontScale="70000" lnSpcReduction="20000"/>
          </a:bodyPr>
          <a:lstStyle/>
          <a:p>
            <a:r>
              <a:rPr lang="ro-RO" b="1" dirty="0" smtClean="0"/>
              <a:t>9. DIAGNOSTIC DE LABORATOR</a:t>
            </a:r>
            <a:r>
              <a:rPr lang="ro-RO" dirty="0" smtClean="0"/>
              <a:t>: vezi Îndrumar lucrări practice</a:t>
            </a:r>
            <a:endParaRPr lang="en-US" dirty="0" smtClean="0"/>
          </a:p>
          <a:p>
            <a:pPr>
              <a:buNone/>
            </a:pPr>
            <a:r>
              <a:rPr lang="ro-RO" b="1" dirty="0" smtClean="0"/>
              <a:t> </a:t>
            </a:r>
            <a:endParaRPr lang="en-US" dirty="0" smtClean="0"/>
          </a:p>
          <a:p>
            <a:r>
              <a:rPr lang="ro-RO" b="1" dirty="0" smtClean="0"/>
              <a:t>10. EPIDEMIOLOGIE. PROFILAXIE. TRATAMENT</a:t>
            </a:r>
            <a:endParaRPr lang="en-US" dirty="0" smtClean="0"/>
          </a:p>
          <a:p>
            <a:r>
              <a:rPr lang="ro-RO" b="1" dirty="0" smtClean="0"/>
              <a:t>10.1. Epidemiologie</a:t>
            </a:r>
            <a:endParaRPr lang="en-US" dirty="0" smtClean="0"/>
          </a:p>
          <a:p>
            <a:r>
              <a:rPr lang="ro-RO" dirty="0" smtClean="0"/>
              <a:t>Dizenteria bacilară este o </a:t>
            </a:r>
            <a:r>
              <a:rPr lang="ro-RO" b="1" i="1" dirty="0" smtClean="0"/>
              <a:t>infecţie bacteriană digestivă</a:t>
            </a:r>
            <a:r>
              <a:rPr lang="ro-RO" dirty="0" smtClean="0"/>
              <a:t>, care apare fie sub formă de cazuri sporadice, fie în focare epidemice. </a:t>
            </a:r>
            <a:r>
              <a:rPr lang="ro-RO" b="1" dirty="0" smtClean="0"/>
              <a:t>Sursa de infecţie</a:t>
            </a:r>
            <a:r>
              <a:rPr lang="ro-RO" dirty="0" smtClean="0"/>
              <a:t> este </a:t>
            </a:r>
            <a:r>
              <a:rPr lang="ro-RO" b="1" i="1" dirty="0" smtClean="0"/>
              <a:t>omul bolnav de dizenterie acută sau cronică</a:t>
            </a:r>
            <a:r>
              <a:rPr lang="ro-RO" dirty="0" smtClean="0"/>
              <a:t>, precum şi </a:t>
            </a:r>
            <a:r>
              <a:rPr lang="ro-RO" b="1" i="1" dirty="0" smtClean="0"/>
              <a:t>purtătorii aparent sănătoşi</a:t>
            </a:r>
            <a:r>
              <a:rPr lang="ro-RO" dirty="0" smtClean="0"/>
              <a:t>, care elimină prin scaune shigellele. Acestea contaminează apa, alimentele, obiectele, etc. Un element particular în răspândirea shigellelor îl reprezintă muştele. De asemenea, un rol mai însemnat decât în cazul salmonellelor, îl are vehicularea shigellelor prin intermediul mâinilor (dizenteria = „boala mâinilor murdare”). Apariţia cazurilor este favorizată de marile aglomerări, mai ales în sezonul cald, ca şi în caz de calamitate naturală (inundaţii, cutremur).</a:t>
            </a:r>
            <a:endParaRPr lang="en-US" dirty="0" smtClean="0"/>
          </a:p>
          <a:p>
            <a:r>
              <a:rPr lang="ro-RO" dirty="0" smtClean="0"/>
              <a:t>Există şi </a:t>
            </a:r>
            <a:r>
              <a:rPr lang="ro-RO" b="1" i="1" dirty="0" smtClean="0"/>
              <a:t>factori favorizanţi</a:t>
            </a:r>
            <a:r>
              <a:rPr lang="ro-RO" dirty="0" smtClean="0"/>
              <a:t> pentru apariţia dizenteriei bacilare şi anume: </a:t>
            </a:r>
            <a:r>
              <a:rPr lang="ro-RO" i="1" dirty="0" smtClean="0"/>
              <a:t>scăderea rezistenţei organismului, alte boli digestive</a:t>
            </a:r>
            <a:r>
              <a:rPr lang="ro-RO" dirty="0" smtClean="0"/>
              <a:t>.</a:t>
            </a:r>
            <a:endParaRPr lang="en-US" dirty="0" smtClean="0"/>
          </a:p>
          <a:p>
            <a:r>
              <a:rPr lang="ro-RO" dirty="0" smtClean="0"/>
              <a:t>La noi în ţară se izolează cu precădere Shigella flexnei, Shigella sonnei, şi, mai rar, Shigella boydii, respectiv Shigella schmitzi.</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4389120"/>
          </a:xfrm>
        </p:spPr>
        <p:txBody>
          <a:bodyPr>
            <a:normAutofit fontScale="70000" lnSpcReduction="20000"/>
          </a:bodyPr>
          <a:lstStyle/>
          <a:p>
            <a:r>
              <a:rPr lang="ro-RO" b="1" dirty="0" smtClean="0"/>
              <a:t>10.2. Profilaxia</a:t>
            </a:r>
            <a:endParaRPr lang="en-US" dirty="0" smtClean="0"/>
          </a:p>
          <a:p>
            <a:r>
              <a:rPr lang="ro-RO" b="1" dirty="0" smtClean="0"/>
              <a:t>Profilaxia generală (nespecifică)</a:t>
            </a:r>
            <a:r>
              <a:rPr lang="ro-RO" dirty="0" smtClean="0"/>
              <a:t>. Se referă la măsuri de igienă colectivă şi individuală, la stârpirea vectorilor (muşte), prepararea corectă a alimentelor, controlul bacteriologic al surselor de apă potabilă, depistarea bolnavilor, ca şi a purtătorilor aparent sănătoşi, cu tratarea lor corectă până la obţinerea vindecării bacterilogice.</a:t>
            </a:r>
            <a:endParaRPr lang="en-US" dirty="0" smtClean="0"/>
          </a:p>
          <a:p>
            <a:r>
              <a:rPr lang="ro-RO" b="1" dirty="0" smtClean="0"/>
              <a:t>Profilaxia specifică</a:t>
            </a:r>
            <a:r>
              <a:rPr lang="ro-RO" dirty="0" smtClean="0"/>
              <a:t>. Vaccinarea antidizenterică pe cale orală cu </a:t>
            </a:r>
            <a:r>
              <a:rPr lang="ro-RO" b="1" i="1" dirty="0" smtClean="0"/>
              <a:t>tulpini de Shigella vii, atenuate</a:t>
            </a:r>
            <a:r>
              <a:rPr lang="ro-RO" dirty="0" smtClean="0"/>
              <a:t>, dă rezultate bune. Acest vaccin prezintă avantajul inducerii locale, la nivelul intestinului, a imunităţii umorale, eficiente prin IgA secretorii specifice.</a:t>
            </a:r>
            <a:endParaRPr lang="en-US" dirty="0" smtClean="0"/>
          </a:p>
          <a:p>
            <a:pPr>
              <a:buNone/>
            </a:pPr>
            <a:endParaRPr lang="en-US" dirty="0" smtClean="0"/>
          </a:p>
          <a:p>
            <a:r>
              <a:rPr lang="ro-RO" b="1" dirty="0" smtClean="0"/>
              <a:t>10.3. Tratament</a:t>
            </a:r>
            <a:endParaRPr lang="en-US" dirty="0" smtClean="0"/>
          </a:p>
          <a:p>
            <a:r>
              <a:rPr lang="ro-RO" dirty="0" smtClean="0"/>
              <a:t>Similar cu situaţia din salmonelloze, se notează astăzi </a:t>
            </a:r>
            <a:r>
              <a:rPr lang="ro-RO" b="1" i="1" dirty="0" smtClean="0"/>
              <a:t>fenomenul rezistenţei shigellelor la tratamentul cu cloramfenicol şi tetraciclină</a:t>
            </a:r>
            <a:r>
              <a:rPr lang="ro-RO" dirty="0" smtClean="0"/>
              <a:t>. Se aplică tratamentul după efectuarea antibiogramei. Se obţin rezultate bune cu </a:t>
            </a:r>
            <a:r>
              <a:rPr lang="ro-RO" i="1" dirty="0" smtClean="0"/>
              <a:t>neomicină, gentamicină</a:t>
            </a:r>
            <a:r>
              <a:rPr lang="ro-RO" dirty="0" smtClean="0"/>
              <a:t> sau </a:t>
            </a:r>
            <a:r>
              <a:rPr lang="ro-RO" i="1" dirty="0" smtClean="0"/>
              <a:t>nitrofurantion</a:t>
            </a:r>
            <a:r>
              <a:rPr lang="ro-RO" dirty="0" smtClean="0"/>
              <a:t>. Tratamentul se efectuează până la sterilizarea bacteriologică.</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ctr">
              <a:buNone/>
            </a:pPr>
            <a:r>
              <a:rPr lang="ro-RO" sz="3300" b="1" dirty="0" smtClean="0"/>
              <a:t>VIBRIO CHOLERAE (VIBRIONUL HOLERIC)</a:t>
            </a:r>
            <a:endParaRPr lang="en-US" sz="3300" dirty="0" smtClean="0"/>
          </a:p>
          <a:p>
            <a:pPr>
              <a:buNone/>
            </a:pPr>
            <a:r>
              <a:rPr lang="ro-RO" b="1" dirty="0" smtClean="0"/>
              <a:t> </a:t>
            </a:r>
            <a:endParaRPr lang="en-US" dirty="0" smtClean="0"/>
          </a:p>
          <a:p>
            <a:r>
              <a:rPr lang="ro-RO" b="1" dirty="0" smtClean="0"/>
              <a:t>	</a:t>
            </a:r>
            <a:r>
              <a:rPr lang="ro-RO" dirty="0" smtClean="0"/>
              <a:t>Vibrionul holeric, agentul cauzal al holerei, determina în trecut infecţii cu caracter pandemic sau epidemic.</a:t>
            </a:r>
            <a:endParaRPr lang="en-US" dirty="0" smtClean="0"/>
          </a:p>
          <a:p>
            <a:r>
              <a:rPr lang="ro-RO" dirty="0" smtClean="0"/>
              <a:t>	Astăzi, infecţia evoluează endemic sau în focare epidemice în unele ţări asiatice (India, Iran, Japonia). În ţările europene, cazurile sunt excepţionale. La noi în ţară, s-au semnalat cazuri de holeră în ultimii ani (focare epidemice). Se duce o luptă activă, de ordin epidemiologic, clinic şi microbiologic pentru prevenirea apariţiei unor infecţii „de import”.</a:t>
            </a:r>
            <a:endParaRPr lang="en-US" dirty="0" smtClean="0"/>
          </a:p>
          <a:p>
            <a:pPr>
              <a:buNone/>
            </a:pPr>
            <a:endParaRPr lang="en-US" dirty="0" smtClean="0"/>
          </a:p>
          <a:p>
            <a:r>
              <a:rPr lang="ro-RO" b="1" dirty="0" smtClean="0"/>
              <a:t>1. ÎNCADRARE TAXONOMICĂ</a:t>
            </a:r>
            <a:endParaRPr lang="en-US" dirty="0" smtClean="0"/>
          </a:p>
          <a:p>
            <a:r>
              <a:rPr lang="ro-RO" dirty="0" smtClean="0"/>
              <a:t>	</a:t>
            </a:r>
            <a:r>
              <a:rPr lang="ro-RO" i="1" dirty="0" smtClean="0"/>
              <a:t>Ordinul</a:t>
            </a:r>
            <a:r>
              <a:rPr lang="ro-RO" dirty="0" smtClean="0"/>
              <a:t>: </a:t>
            </a:r>
            <a:r>
              <a:rPr lang="ro-RO" b="1" i="1" dirty="0" smtClean="0"/>
              <a:t>Pseudomonadales</a:t>
            </a:r>
            <a:r>
              <a:rPr lang="ro-RO" dirty="0" smtClean="0"/>
              <a:t>; </a:t>
            </a:r>
            <a:r>
              <a:rPr lang="ro-RO" i="1" dirty="0" smtClean="0"/>
              <a:t>familia</a:t>
            </a:r>
            <a:r>
              <a:rPr lang="ro-RO" dirty="0" smtClean="0"/>
              <a:t>: </a:t>
            </a:r>
            <a:r>
              <a:rPr lang="ro-RO" b="1" i="1" dirty="0" smtClean="0"/>
              <a:t>Spirillaceae</a:t>
            </a:r>
            <a:r>
              <a:rPr lang="ro-RO" dirty="0" smtClean="0"/>
              <a:t>; </a:t>
            </a:r>
            <a:r>
              <a:rPr lang="ro-RO" i="1" dirty="0" smtClean="0"/>
              <a:t>genul</a:t>
            </a:r>
            <a:r>
              <a:rPr lang="ro-RO" dirty="0" smtClean="0"/>
              <a:t>: </a:t>
            </a:r>
            <a:r>
              <a:rPr lang="ro-RO" b="1" i="1" dirty="0" smtClean="0"/>
              <a:t>Vibrio</a:t>
            </a:r>
            <a:r>
              <a:rPr lang="ro-RO" dirty="0" smtClean="0"/>
              <a:t>; Specii: </a:t>
            </a:r>
            <a:r>
              <a:rPr lang="ro-RO" b="1" dirty="0" smtClean="0"/>
              <a:t>Vibrio cholerae (V. comma)</a:t>
            </a:r>
            <a:r>
              <a:rPr lang="ro-RO" dirty="0" smtClean="0"/>
              <a:t> sau vibrionul holeric clasic; </a:t>
            </a:r>
            <a:r>
              <a:rPr lang="ro-RO" b="1" dirty="0" smtClean="0"/>
              <a:t>Vibrio El Tor</a:t>
            </a:r>
            <a:r>
              <a:rPr lang="ro-RO" dirty="0" smtClean="0"/>
              <a:t>: saprofit sau condiţionat-patogen; </a:t>
            </a:r>
            <a:r>
              <a:rPr lang="ro-RO" b="1" dirty="0" smtClean="0"/>
              <a:t>Vibrio non-aglutinabil (NAG)</a:t>
            </a:r>
            <a:r>
              <a:rPr lang="ro-RO" dirty="0" smtClean="0"/>
              <a:t>: nepatogen</a:t>
            </a:r>
            <a:r>
              <a:rPr lang="ro-RO" dirty="0" smtClean="0"/>
              <a:t>.</a:t>
            </a:r>
            <a:endParaRPr lang="en-US" dirty="0" smtClean="0"/>
          </a:p>
          <a:p>
            <a:endParaRPr lang="en-US" dirty="0" smtClean="0"/>
          </a:p>
          <a:p>
            <a:r>
              <a:rPr lang="ro-RO" b="1" dirty="0" smtClean="0"/>
              <a:t>2. CARACTERE MORFOLOGICE</a:t>
            </a:r>
            <a:endParaRPr lang="en-US" dirty="0" smtClean="0"/>
          </a:p>
          <a:p>
            <a:r>
              <a:rPr lang="ro-RO" dirty="0" smtClean="0"/>
              <a:t>	Germenii în formă de virgulă (încurbaţi), </a:t>
            </a:r>
            <a:r>
              <a:rPr lang="ro-RO" b="1" i="1" dirty="0" smtClean="0"/>
              <a:t>Gram negativi, mobili</a:t>
            </a:r>
            <a:r>
              <a:rPr lang="ro-RO" dirty="0" smtClean="0"/>
              <a:t> (prevăzuţi cu câte un cil unic, polar). În produsul patologic recent recoltat, apare morfologia caracteristică: după subcultivări repetate, se întâlnesc şi forme de bacili (curbura virgulei mai puţin accentuată) punând uneori probleme de diagnostic diferenţial cu E.coli, Salmonella</a:t>
            </a:r>
            <a:r>
              <a:rPr lang="ro-RO" dirty="0" smtClean="0"/>
              <a:t>.</a:t>
            </a:r>
            <a:endParaRPr lang="en-US" dirty="0" smtClean="0"/>
          </a:p>
          <a:p>
            <a:r>
              <a:rPr lang="ro-RO" b="1" dirty="0" smtClean="0"/>
              <a:t>3. CARACTERE DE CULTURĂ</a:t>
            </a:r>
            <a:endParaRPr lang="en-US" dirty="0" smtClean="0"/>
          </a:p>
          <a:p>
            <a:r>
              <a:rPr lang="ro-RO" dirty="0" smtClean="0"/>
              <a:t>	Vibrionul holeric </a:t>
            </a:r>
            <a:r>
              <a:rPr lang="ro-RO" b="1" i="1" dirty="0" smtClean="0"/>
              <a:t>cultivă repede şi uşor</a:t>
            </a:r>
            <a:r>
              <a:rPr lang="ro-RO" dirty="0" smtClean="0"/>
              <a:t> pe medii relativ sărace, în </a:t>
            </a:r>
            <a:r>
              <a:rPr lang="ro-RO" b="1" i="1" dirty="0" smtClean="0"/>
              <a:t>condiţii de pH cu valori ridicate (9-9,6)</a:t>
            </a:r>
            <a:r>
              <a:rPr lang="ro-RO" dirty="0" smtClean="0"/>
              <a:t>: </a:t>
            </a:r>
            <a:r>
              <a:rPr lang="ro-RO" b="1" dirty="0" smtClean="0"/>
              <a:t>apă paptonată alcalină</a:t>
            </a:r>
            <a:r>
              <a:rPr lang="ro-RO" dirty="0" smtClean="0"/>
              <a:t>. Cultivarea pe asemenea medii reprezintă şi o metodă de selecţie (alte bacterii intestinale nu rezistă la asemenea valori de pH). </a:t>
            </a:r>
            <a:endParaRPr lang="en-US" dirty="0" smtClean="0"/>
          </a:p>
          <a:p>
            <a:r>
              <a:rPr lang="ro-RO" dirty="0" smtClean="0"/>
              <a:t>	În schimb, vibrionii holerici sunt </a:t>
            </a:r>
            <a:r>
              <a:rPr lang="ro-RO" b="1" i="1" dirty="0" smtClean="0"/>
              <a:t>foarte sensibili la condiţiile mediilor care conţin glucide</a:t>
            </a:r>
            <a:r>
              <a:rPr lang="ro-RO" dirty="0" smtClean="0"/>
              <a:t>, căci, în cazul asocierii de floră bacteriană fermentativă, scăderea pH-ului în urma acidifierii mediului prin fermentarea glucidelor, duce la inactivarea vibrionilor. </a:t>
            </a:r>
            <a:endParaRPr lang="en-US" dirty="0" smtClean="0"/>
          </a:p>
          <a:p>
            <a:r>
              <a:rPr lang="ro-RO" dirty="0" smtClean="0"/>
              <a:t>	Pe </a:t>
            </a:r>
            <a:r>
              <a:rPr lang="ro-RO" i="1" dirty="0" smtClean="0"/>
              <a:t>medii lichide</a:t>
            </a:r>
            <a:r>
              <a:rPr lang="ro-RO" dirty="0" smtClean="0"/>
              <a:t>, vibrionii </a:t>
            </a:r>
            <a:r>
              <a:rPr lang="ro-RO" b="1" i="1" dirty="0" smtClean="0"/>
              <a:t>tulbură uniform, cu văl la suprafaţa</a:t>
            </a:r>
            <a:r>
              <a:rPr lang="ro-RO" dirty="0" smtClean="0"/>
              <a:t> coloanei de mediu, apoi vălul cade şi se formează altul. </a:t>
            </a:r>
            <a:endParaRPr lang="en-US" dirty="0" smtClean="0"/>
          </a:p>
          <a:p>
            <a:r>
              <a:rPr lang="ro-RO" dirty="0" smtClean="0"/>
              <a:t>	Pe </a:t>
            </a:r>
            <a:r>
              <a:rPr lang="ro-RO" i="1" dirty="0" smtClean="0"/>
              <a:t>medii solide</a:t>
            </a:r>
            <a:r>
              <a:rPr lang="ro-RO" dirty="0" smtClean="0"/>
              <a:t> vibrionii determină </a:t>
            </a:r>
            <a:r>
              <a:rPr lang="ro-RO" b="1" i="1" dirty="0" smtClean="0"/>
              <a:t>colonii caracteristice, hipertransparente („ca picăturile mari de rouă”)</a:t>
            </a:r>
            <a:r>
              <a:rPr lang="ro-RO" dirty="0" smtClean="0"/>
              <a:t>. S-a notat, în anumite condiţii şi apariţia de colonii „R”.</a:t>
            </a: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857356" y="1142984"/>
            <a:ext cx="5203067" cy="3286148"/>
          </a:xfrm>
          <a:prstGeom prst="rect">
            <a:avLst/>
          </a:prstGeom>
          <a:noFill/>
          <a:ln w="9525">
            <a:noFill/>
            <a:miter lim="800000"/>
            <a:headEnd/>
            <a:tailEnd/>
          </a:ln>
        </p:spPr>
      </p:pic>
      <p:sp>
        <p:nvSpPr>
          <p:cNvPr id="5" name="TextBox 4"/>
          <p:cNvSpPr txBox="1"/>
          <p:nvPr/>
        </p:nvSpPr>
        <p:spPr>
          <a:xfrm>
            <a:off x="1000100" y="4929198"/>
            <a:ext cx="6929486" cy="646331"/>
          </a:xfrm>
          <a:prstGeom prst="rect">
            <a:avLst/>
          </a:prstGeom>
          <a:noFill/>
        </p:spPr>
        <p:txBody>
          <a:bodyPr wrap="square" rtlCol="0">
            <a:spAutoFit/>
          </a:bodyPr>
          <a:lstStyle/>
          <a:p>
            <a:pPr algn="ctr"/>
            <a:r>
              <a:rPr lang="en-US" dirty="0" err="1"/>
              <a:t>Figura</a:t>
            </a:r>
            <a:r>
              <a:rPr lang="en-US" dirty="0"/>
              <a:t> </a:t>
            </a:r>
            <a:r>
              <a:rPr lang="en-US" dirty="0" smtClean="0"/>
              <a:t>12: </a:t>
            </a:r>
            <a:r>
              <a:rPr lang="en-US" dirty="0"/>
              <a:t>Aspect microscopic V. </a:t>
            </a:r>
            <a:r>
              <a:rPr lang="en-US" dirty="0" err="1"/>
              <a:t>cholerae</a:t>
            </a:r>
            <a:r>
              <a:rPr lang="en-US" dirty="0"/>
              <a:t> - </a:t>
            </a:r>
            <a:r>
              <a:rPr lang="en-US" dirty="0" err="1"/>
              <a:t>coloraţia</a:t>
            </a:r>
            <a:r>
              <a:rPr lang="en-US" dirty="0"/>
              <a:t> cu </a:t>
            </a:r>
            <a:r>
              <a:rPr lang="en-US" dirty="0" err="1"/>
              <a:t>fuxină</a:t>
            </a:r>
            <a:r>
              <a:rPr lang="en-US" dirty="0"/>
              <a:t> </a:t>
            </a:r>
            <a:r>
              <a:rPr lang="en-US" dirty="0" err="1"/>
              <a:t>fenicată</a:t>
            </a:r>
            <a:r>
              <a:rPr lang="en-US" dirty="0"/>
              <a:t> </a:t>
            </a:r>
            <a:r>
              <a:rPr lang="en-US" dirty="0" err="1"/>
              <a:t>Ziehl</a:t>
            </a:r>
            <a:r>
              <a:rPr lang="en-US" dirty="0"/>
              <a:t> (</a:t>
            </a:r>
            <a:r>
              <a:rPr lang="en-US" dirty="0" err="1"/>
              <a:t>cultură</a:t>
            </a:r>
            <a:r>
              <a:rPr lang="en-US" dirty="0"/>
              <a:t> </a:t>
            </a:r>
            <a:r>
              <a:rPr lang="en-US" dirty="0" err="1"/>
              <a:t>proaspătă</a:t>
            </a:r>
            <a:r>
              <a:rPr lang="en-US" dirty="0"/>
              <a:t> </a:t>
            </a:r>
            <a:r>
              <a:rPr lang="en-US" dirty="0" err="1"/>
              <a:t>în</a:t>
            </a:r>
            <a:r>
              <a:rPr lang="en-US" dirty="0"/>
              <a:t> </a:t>
            </a:r>
            <a:r>
              <a:rPr lang="en-US" dirty="0" err="1"/>
              <a:t>apă</a:t>
            </a:r>
            <a:r>
              <a:rPr lang="en-US" dirty="0"/>
              <a:t> </a:t>
            </a:r>
            <a:r>
              <a:rPr lang="en-US" dirty="0" err="1"/>
              <a:t>peptonată</a:t>
            </a:r>
            <a:r>
              <a:rPr lang="en-US"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fontScale="70000" lnSpcReduction="20000"/>
          </a:bodyPr>
          <a:lstStyle/>
          <a:p>
            <a:pPr algn="ctr">
              <a:buNone/>
            </a:pPr>
            <a:r>
              <a:rPr lang="ro-RO" b="1" dirty="0" smtClean="0"/>
              <a:t>CARACTERE </a:t>
            </a:r>
            <a:r>
              <a:rPr lang="ro-RO" b="1" dirty="0" smtClean="0"/>
              <a:t>DE </a:t>
            </a:r>
            <a:r>
              <a:rPr lang="ro-RO" b="1" dirty="0" smtClean="0"/>
              <a:t>CULTURĂ</a:t>
            </a:r>
            <a:endParaRPr lang="en-US" b="1" dirty="0" smtClean="0"/>
          </a:p>
          <a:p>
            <a:pPr algn="ctr">
              <a:buNone/>
            </a:pPr>
            <a:endParaRPr lang="en-US" dirty="0" smtClean="0"/>
          </a:p>
          <a:p>
            <a:r>
              <a:rPr lang="ro-RO" dirty="0" smtClean="0"/>
              <a:t>Bacteriile intestinale sunt, în general, </a:t>
            </a:r>
            <a:r>
              <a:rPr lang="ro-RO" b="1" i="1" dirty="0" smtClean="0"/>
              <a:t>germeni nepretenţioşi</a:t>
            </a:r>
            <a:r>
              <a:rPr lang="ro-RO" dirty="0" smtClean="0"/>
              <a:t> , crescând pe medii uzuale. Determină în general </a:t>
            </a:r>
            <a:r>
              <a:rPr lang="ro-RO" b="1" i="1" dirty="0" smtClean="0"/>
              <a:t>colonii „S” </a:t>
            </a:r>
            <a:r>
              <a:rPr lang="ro-RO" dirty="0" smtClean="0"/>
              <a:t>(tulpinile capsulate de Klebsiella şi Escherichia coli determină colonii mucoide).</a:t>
            </a:r>
            <a:endParaRPr lang="en-US" dirty="0" smtClean="0"/>
          </a:p>
          <a:p>
            <a:r>
              <a:rPr lang="ro-RO" dirty="0" smtClean="0"/>
              <a:t>Se urmăreşte izolarea anumitor specii din multitudinea de germeni, mai ales din fecale (coprocultură). De obicei, flora banală inhibă speciile patogene în cultură şi de aceea se utilizează mai multe categorii de medii:</a:t>
            </a:r>
            <a:endParaRPr lang="en-US" dirty="0" smtClean="0"/>
          </a:p>
          <a:p>
            <a:pPr lvl="0"/>
            <a:r>
              <a:rPr lang="ro-RO" b="1" dirty="0" smtClean="0"/>
              <a:t>medii de transport şi conservare</a:t>
            </a:r>
            <a:r>
              <a:rPr lang="ro-RO" dirty="0" smtClean="0"/>
              <a:t>: </a:t>
            </a:r>
            <a:r>
              <a:rPr lang="ro-RO" i="1" dirty="0" smtClean="0"/>
              <a:t>Carry-Blair</a:t>
            </a:r>
            <a:r>
              <a:rPr lang="ro-RO" dirty="0" smtClean="0"/>
              <a:t>;</a:t>
            </a:r>
            <a:endParaRPr lang="en-US" dirty="0" smtClean="0"/>
          </a:p>
          <a:p>
            <a:pPr lvl="0"/>
            <a:r>
              <a:rPr lang="ro-RO" b="1" dirty="0" smtClean="0"/>
              <a:t>medii de îmbogăţire</a:t>
            </a:r>
            <a:r>
              <a:rPr lang="ro-RO" dirty="0" smtClean="0"/>
              <a:t>:</a:t>
            </a:r>
            <a:endParaRPr lang="en-US" dirty="0" smtClean="0"/>
          </a:p>
          <a:p>
            <a:r>
              <a:rPr lang="ro-RO" dirty="0" smtClean="0"/>
              <a:t>- pentru Enterobacteriaceae: cu </a:t>
            </a:r>
            <a:r>
              <a:rPr lang="ro-RO" i="1" dirty="0" smtClean="0"/>
              <a:t>selenit acid de sodiu; cu bulion tetrationat Muller-Kauffmann</a:t>
            </a:r>
            <a:r>
              <a:rPr lang="ro-RO" dirty="0" smtClean="0"/>
              <a:t>;</a:t>
            </a:r>
            <a:endParaRPr lang="en-US" dirty="0" smtClean="0"/>
          </a:p>
          <a:p>
            <a:r>
              <a:rPr lang="ro-RO" dirty="0" smtClean="0"/>
              <a:t>- pentru vibrionul holeric: </a:t>
            </a:r>
            <a:r>
              <a:rPr lang="ro-RO" i="1" dirty="0" smtClean="0"/>
              <a:t>apă peptonată alcalină</a:t>
            </a:r>
            <a:r>
              <a:rPr lang="ro-RO" dirty="0" smtClean="0"/>
              <a:t>.</a:t>
            </a:r>
            <a:endParaRPr lang="en-US" dirty="0" smtClean="0"/>
          </a:p>
          <a:p>
            <a:pPr lvl="0"/>
            <a:r>
              <a:rPr lang="ro-RO" b="1" dirty="0" smtClean="0"/>
              <a:t>medii selective</a:t>
            </a:r>
            <a:r>
              <a:rPr lang="ro-RO" dirty="0" smtClean="0"/>
              <a:t>: </a:t>
            </a:r>
            <a:endParaRPr lang="en-US" dirty="0" smtClean="0"/>
          </a:p>
          <a:p>
            <a:r>
              <a:rPr lang="ro-RO" dirty="0" smtClean="0"/>
              <a:t>- medii cu bilă, lactoză, săruri (Leifson, Istrate-Meitert, Salmonella-Shigella pentru Enterobacteriaceae);</a:t>
            </a:r>
            <a:endParaRPr lang="en-US" dirty="0" smtClean="0"/>
          </a:p>
          <a:p>
            <a:r>
              <a:rPr lang="ro-RO" dirty="0" smtClean="0"/>
              <a:t>- mediul Levine (Escherichia coli);</a:t>
            </a:r>
            <a:endParaRPr lang="en-US" dirty="0" smtClean="0"/>
          </a:p>
          <a:p>
            <a:r>
              <a:rPr lang="ro-RO" dirty="0" smtClean="0"/>
              <a:t>- mediul cu săruri de bismut Wilson-Blair (Salmonella).</a:t>
            </a:r>
            <a:endParaRPr lang="en-US" dirty="0" smtClean="0"/>
          </a:p>
          <a:p>
            <a:pPr lvl="0"/>
            <a:r>
              <a:rPr lang="ro-RO" b="1" dirty="0" smtClean="0"/>
              <a:t>medii diferenţiale</a:t>
            </a:r>
            <a:r>
              <a:rPr lang="ro-RO" dirty="0" smtClean="0"/>
              <a:t>: </a:t>
            </a:r>
            <a:r>
              <a:rPr lang="ro-RO" i="1" dirty="0" smtClean="0"/>
              <a:t>geloză lactozată cu albastru de bromtimol; Drigalski</a:t>
            </a:r>
            <a:r>
              <a:rPr lang="ro-RO" dirty="0" smtClean="0"/>
              <a:t> (tot lactozat).</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microbes-edu.org/professionel/diag/imgvib/gram2.jpg"/>
          <p:cNvPicPr>
            <a:picLocks noChangeAspect="1" noChangeArrowheads="1"/>
          </p:cNvPicPr>
          <p:nvPr/>
        </p:nvPicPr>
        <p:blipFill>
          <a:blip r:embed="rId2" r:link="rId3"/>
          <a:srcRect/>
          <a:stretch>
            <a:fillRect/>
          </a:stretch>
        </p:blipFill>
        <p:spPr bwMode="auto">
          <a:xfrm>
            <a:off x="2143108" y="1000108"/>
            <a:ext cx="4857784" cy="4043914"/>
          </a:xfrm>
          <a:prstGeom prst="rect">
            <a:avLst/>
          </a:prstGeom>
          <a:noFill/>
          <a:ln w="9525">
            <a:noFill/>
            <a:miter lim="800000"/>
            <a:headEnd/>
            <a:tailEnd/>
          </a:ln>
        </p:spPr>
      </p:pic>
      <p:sp>
        <p:nvSpPr>
          <p:cNvPr id="5" name="TextBox 4"/>
          <p:cNvSpPr txBox="1"/>
          <p:nvPr/>
        </p:nvSpPr>
        <p:spPr>
          <a:xfrm>
            <a:off x="714348" y="5500702"/>
            <a:ext cx="7500990" cy="923330"/>
          </a:xfrm>
          <a:prstGeom prst="rect">
            <a:avLst/>
          </a:prstGeom>
          <a:noFill/>
        </p:spPr>
        <p:txBody>
          <a:bodyPr wrap="square" rtlCol="0">
            <a:spAutoFit/>
          </a:bodyPr>
          <a:lstStyle/>
          <a:p>
            <a:pPr algn="ctr"/>
            <a:r>
              <a:rPr lang="en-US" dirty="0" err="1"/>
              <a:t>Figura</a:t>
            </a:r>
            <a:r>
              <a:rPr lang="en-US" dirty="0"/>
              <a:t> </a:t>
            </a:r>
            <a:r>
              <a:rPr lang="en-US" dirty="0" smtClean="0"/>
              <a:t>13: </a:t>
            </a:r>
            <a:r>
              <a:rPr lang="en-US" dirty="0"/>
              <a:t>Aspect microscopic V. </a:t>
            </a:r>
            <a:r>
              <a:rPr lang="en-US" dirty="0" err="1"/>
              <a:t>cholerae</a:t>
            </a:r>
            <a:r>
              <a:rPr lang="en-US" dirty="0"/>
              <a:t> - </a:t>
            </a:r>
            <a:r>
              <a:rPr lang="en-US" dirty="0" err="1"/>
              <a:t>coloraţia</a:t>
            </a:r>
            <a:r>
              <a:rPr lang="en-US" dirty="0"/>
              <a:t> Gram (</a:t>
            </a:r>
            <a:r>
              <a:rPr lang="en-US" dirty="0" err="1"/>
              <a:t>cultură</a:t>
            </a:r>
            <a:r>
              <a:rPr lang="en-US" dirty="0"/>
              <a:t> </a:t>
            </a:r>
            <a:r>
              <a:rPr lang="en-US" dirty="0" err="1"/>
              <a:t>pe</a:t>
            </a:r>
            <a:r>
              <a:rPr lang="en-US" dirty="0"/>
              <a:t> </a:t>
            </a:r>
            <a:r>
              <a:rPr lang="en-US" dirty="0" err="1"/>
              <a:t>mediu</a:t>
            </a:r>
            <a:r>
              <a:rPr lang="en-US" dirty="0"/>
              <a:t> solid)</a:t>
            </a:r>
          </a:p>
          <a:p>
            <a:pPr algn="ct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microbes-edu.org/professionel/diag/imgvib/bo.jpg"/>
          <p:cNvPicPr>
            <a:picLocks noChangeAspect="1" noChangeArrowheads="1"/>
          </p:cNvPicPr>
          <p:nvPr/>
        </p:nvPicPr>
        <p:blipFill>
          <a:blip r:embed="rId2" r:link="rId3"/>
          <a:srcRect/>
          <a:stretch>
            <a:fillRect/>
          </a:stretch>
        </p:blipFill>
        <p:spPr bwMode="auto">
          <a:xfrm>
            <a:off x="3286116" y="500042"/>
            <a:ext cx="2143108" cy="4714838"/>
          </a:xfrm>
          <a:prstGeom prst="rect">
            <a:avLst/>
          </a:prstGeom>
          <a:noFill/>
          <a:ln w="9525">
            <a:noFill/>
            <a:miter lim="800000"/>
            <a:headEnd/>
            <a:tailEnd/>
          </a:ln>
        </p:spPr>
      </p:pic>
      <p:sp>
        <p:nvSpPr>
          <p:cNvPr id="5" name="TextBox 4"/>
          <p:cNvSpPr txBox="1"/>
          <p:nvPr/>
        </p:nvSpPr>
        <p:spPr>
          <a:xfrm>
            <a:off x="2143108" y="5643578"/>
            <a:ext cx="5214974" cy="369332"/>
          </a:xfrm>
          <a:prstGeom prst="rect">
            <a:avLst/>
          </a:prstGeom>
          <a:noFill/>
        </p:spPr>
        <p:txBody>
          <a:bodyPr wrap="square" rtlCol="0">
            <a:spAutoFit/>
          </a:bodyPr>
          <a:lstStyle/>
          <a:p>
            <a:r>
              <a:rPr lang="en-US" dirty="0" err="1"/>
              <a:t>Figura</a:t>
            </a:r>
            <a:r>
              <a:rPr lang="en-US" dirty="0"/>
              <a:t> </a:t>
            </a:r>
            <a:r>
              <a:rPr lang="en-US" dirty="0" smtClean="0"/>
              <a:t>14: </a:t>
            </a:r>
            <a:r>
              <a:rPr lang="en-US" dirty="0" err="1"/>
              <a:t>Cultura</a:t>
            </a:r>
            <a:r>
              <a:rPr lang="en-US" dirty="0"/>
              <a:t> de V. </a:t>
            </a:r>
            <a:r>
              <a:rPr lang="en-US" dirty="0" err="1"/>
              <a:t>cholerae</a:t>
            </a:r>
            <a:r>
              <a:rPr lang="en-US" dirty="0"/>
              <a:t> </a:t>
            </a:r>
            <a:r>
              <a:rPr lang="en-US" dirty="0" err="1"/>
              <a:t>în</a:t>
            </a:r>
            <a:r>
              <a:rPr lang="en-US" dirty="0"/>
              <a:t> </a:t>
            </a:r>
            <a:r>
              <a:rPr lang="en-US" dirty="0" err="1"/>
              <a:t>mediu</a:t>
            </a:r>
            <a:r>
              <a:rPr lang="en-US" dirty="0"/>
              <a:t> </a:t>
            </a:r>
            <a:r>
              <a:rPr lang="en-US" dirty="0" err="1"/>
              <a:t>lichid</a:t>
            </a:r>
            <a:r>
              <a:rPr lang="en-US" dirty="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microbes-edu.org/professionel/diag/imgvib/dri.jpg"/>
          <p:cNvPicPr>
            <a:picLocks noChangeAspect="1" noChangeArrowheads="1"/>
          </p:cNvPicPr>
          <p:nvPr/>
        </p:nvPicPr>
        <p:blipFill>
          <a:blip r:embed="rId2" r:link="rId3"/>
          <a:srcRect/>
          <a:stretch>
            <a:fillRect/>
          </a:stretch>
        </p:blipFill>
        <p:spPr bwMode="auto">
          <a:xfrm>
            <a:off x="285720" y="857231"/>
            <a:ext cx="4357718" cy="4110856"/>
          </a:xfrm>
          <a:prstGeom prst="rect">
            <a:avLst/>
          </a:prstGeom>
          <a:noFill/>
          <a:ln w="9525">
            <a:noFill/>
            <a:miter lim="800000"/>
            <a:headEnd/>
            <a:tailEnd/>
          </a:ln>
        </p:spPr>
      </p:pic>
      <p:pic>
        <p:nvPicPr>
          <p:cNvPr id="62467" name="Picture 3" descr="http://www.microbes-edu.org/professionel/diag/imgvib/mh.jpg"/>
          <p:cNvPicPr>
            <a:picLocks noChangeAspect="1" noChangeArrowheads="1"/>
          </p:cNvPicPr>
          <p:nvPr/>
        </p:nvPicPr>
        <p:blipFill>
          <a:blip r:embed="rId4" r:link="rId5"/>
          <a:srcRect/>
          <a:stretch>
            <a:fillRect/>
          </a:stretch>
        </p:blipFill>
        <p:spPr bwMode="auto">
          <a:xfrm>
            <a:off x="4857752" y="857231"/>
            <a:ext cx="4071966" cy="4144250"/>
          </a:xfrm>
          <a:prstGeom prst="rect">
            <a:avLst/>
          </a:prstGeom>
          <a:noFill/>
          <a:ln w="9525">
            <a:noFill/>
            <a:miter lim="800000"/>
            <a:headEnd/>
            <a:tailEnd/>
          </a:ln>
        </p:spPr>
      </p:pic>
      <p:sp>
        <p:nvSpPr>
          <p:cNvPr id="6" name="TextBox 5"/>
          <p:cNvSpPr txBox="1"/>
          <p:nvPr/>
        </p:nvSpPr>
        <p:spPr>
          <a:xfrm>
            <a:off x="1142976" y="5357826"/>
            <a:ext cx="6858048" cy="923330"/>
          </a:xfrm>
          <a:prstGeom prst="rect">
            <a:avLst/>
          </a:prstGeom>
          <a:noFill/>
        </p:spPr>
        <p:txBody>
          <a:bodyPr wrap="square" rtlCol="0">
            <a:spAutoFit/>
          </a:bodyPr>
          <a:lstStyle/>
          <a:p>
            <a:pPr algn="ctr"/>
            <a:r>
              <a:rPr lang="en-US" dirty="0" err="1"/>
              <a:t>Figura</a:t>
            </a:r>
            <a:r>
              <a:rPr lang="en-US" dirty="0"/>
              <a:t> </a:t>
            </a:r>
            <a:r>
              <a:rPr lang="en-US" dirty="0" smtClean="0"/>
              <a:t>15: </a:t>
            </a:r>
            <a:r>
              <a:rPr lang="en-US" dirty="0" err="1"/>
              <a:t>Diferite</a:t>
            </a:r>
            <a:r>
              <a:rPr lang="en-US" dirty="0"/>
              <a:t> </a:t>
            </a:r>
            <a:r>
              <a:rPr lang="en-US" dirty="0" err="1"/>
              <a:t>aspecte</a:t>
            </a:r>
            <a:r>
              <a:rPr lang="en-US" dirty="0"/>
              <a:t> ale </a:t>
            </a:r>
            <a:r>
              <a:rPr lang="en-US" dirty="0" err="1"/>
              <a:t>coloniilor</a:t>
            </a:r>
            <a:r>
              <a:rPr lang="en-US" dirty="0"/>
              <a:t> de V. </a:t>
            </a:r>
            <a:r>
              <a:rPr lang="en-US" dirty="0" err="1"/>
              <a:t>cholerae</a:t>
            </a:r>
            <a:r>
              <a:rPr lang="en-US" dirty="0"/>
              <a:t> </a:t>
            </a:r>
            <a:r>
              <a:rPr lang="en-US" dirty="0" err="1"/>
              <a:t>pe</a:t>
            </a:r>
            <a:r>
              <a:rPr lang="en-US" dirty="0"/>
              <a:t> </a:t>
            </a:r>
            <a:r>
              <a:rPr lang="en-US" dirty="0" err="1"/>
              <a:t>medii</a:t>
            </a:r>
            <a:r>
              <a:rPr lang="en-US" dirty="0"/>
              <a:t> </a:t>
            </a:r>
            <a:r>
              <a:rPr lang="en-US" dirty="0" err="1"/>
              <a:t>neselective</a:t>
            </a:r>
            <a:endParaRPr lang="en-US" dirty="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610244"/>
          </a:xfrm>
        </p:spPr>
        <p:txBody>
          <a:bodyPr>
            <a:normAutofit fontScale="70000" lnSpcReduction="20000"/>
          </a:bodyPr>
          <a:lstStyle/>
          <a:p>
            <a:r>
              <a:rPr lang="ro-RO" b="1" dirty="0" smtClean="0"/>
              <a:t>4. CARACTERE METABOLICE</a:t>
            </a:r>
            <a:endParaRPr lang="en-US" dirty="0" smtClean="0"/>
          </a:p>
          <a:p>
            <a:pPr lvl="0"/>
            <a:r>
              <a:rPr lang="ro-RO" i="1" dirty="0" smtClean="0"/>
              <a:t>produce hidrogen sulfurat , indol</a:t>
            </a:r>
            <a:r>
              <a:rPr lang="ro-RO" dirty="0" smtClean="0"/>
              <a:t>;</a:t>
            </a:r>
            <a:endParaRPr lang="en-US" dirty="0" smtClean="0"/>
          </a:p>
          <a:p>
            <a:pPr lvl="0"/>
            <a:r>
              <a:rPr lang="ro-RO" i="1" dirty="0" smtClean="0"/>
              <a:t>nitraţii sunt reduşi la nitriţi</a:t>
            </a:r>
            <a:r>
              <a:rPr lang="ro-RO" dirty="0" smtClean="0"/>
              <a:t> şi la adăugarea de acid sulfuric, la cultura obţinută în apă peptonată, nitratată, apare culoarea roşie (reacţia cholera-red);</a:t>
            </a:r>
            <a:endParaRPr lang="en-US" dirty="0" smtClean="0"/>
          </a:p>
          <a:p>
            <a:pPr lvl="0"/>
            <a:r>
              <a:rPr lang="ro-RO" i="1" dirty="0" smtClean="0"/>
              <a:t>fermentează, fără gaz, glucoza, fructoza, zaharoza, galactoza, maltoza şi manita</a:t>
            </a:r>
            <a:r>
              <a:rPr lang="ro-RO" dirty="0" smtClean="0"/>
              <a:t>;</a:t>
            </a:r>
            <a:endParaRPr lang="en-US" dirty="0" smtClean="0"/>
          </a:p>
          <a:p>
            <a:pPr lvl="0"/>
            <a:r>
              <a:rPr lang="ro-RO" i="1" dirty="0" smtClean="0"/>
              <a:t>fermentează tardiv lactoza</a:t>
            </a:r>
            <a:r>
              <a:rPr lang="ro-RO" dirty="0" smtClean="0"/>
              <a:t>;</a:t>
            </a:r>
            <a:endParaRPr lang="en-US" dirty="0" smtClean="0"/>
          </a:p>
          <a:p>
            <a:pPr lvl="0"/>
            <a:r>
              <a:rPr lang="ro-RO" i="1" dirty="0" smtClean="0"/>
              <a:t>secretă unele proteaze</a:t>
            </a:r>
            <a:r>
              <a:rPr lang="ro-RO" dirty="0" smtClean="0"/>
              <a:t>: colagenaza, lecitinaza, elastinaza, mucinaza.</a:t>
            </a:r>
            <a:endParaRPr lang="en-US" dirty="0" smtClean="0"/>
          </a:p>
          <a:p>
            <a:pPr>
              <a:buNone/>
            </a:pPr>
            <a:endParaRPr lang="en-US" dirty="0" smtClean="0"/>
          </a:p>
          <a:p>
            <a:r>
              <a:rPr lang="ro-RO" b="1" dirty="0" smtClean="0"/>
              <a:t>5. CARACTERE ANTIGENICE</a:t>
            </a:r>
            <a:endParaRPr lang="en-US" dirty="0" smtClean="0"/>
          </a:p>
          <a:p>
            <a:r>
              <a:rPr lang="ro-RO" b="1" dirty="0" smtClean="0"/>
              <a:t>	</a:t>
            </a:r>
            <a:r>
              <a:rPr lang="ro-RO" dirty="0" smtClean="0"/>
              <a:t>Prezintă </a:t>
            </a:r>
            <a:r>
              <a:rPr lang="ro-RO" b="1" i="1" dirty="0" smtClean="0"/>
              <a:t>antigen somatic O</a:t>
            </a:r>
            <a:r>
              <a:rPr lang="ro-RO" dirty="0" smtClean="0"/>
              <a:t> şi </a:t>
            </a:r>
            <a:r>
              <a:rPr lang="ro-RO" b="1" i="1" dirty="0" smtClean="0"/>
              <a:t>flagelar H</a:t>
            </a:r>
            <a:r>
              <a:rPr lang="ro-RO" dirty="0" smtClean="0"/>
              <a:t>. </a:t>
            </a:r>
            <a:endParaRPr lang="en-US" dirty="0" smtClean="0"/>
          </a:p>
          <a:p>
            <a:r>
              <a:rPr lang="ro-RO" dirty="0" smtClean="0"/>
              <a:t>	Pe baza antigenului O s-au notat fracţiuni antigenice, notate cu A-M: </a:t>
            </a:r>
            <a:r>
              <a:rPr lang="ro-RO" b="1" i="1" dirty="0" smtClean="0"/>
              <a:t>fracţiuni majore A, B, C, D, E</a:t>
            </a:r>
            <a:r>
              <a:rPr lang="ro-RO" dirty="0" smtClean="0"/>
              <a:t> </a:t>
            </a:r>
            <a:r>
              <a:rPr lang="ro-RO" b="1" i="1" dirty="0" smtClean="0"/>
              <a:t>şi fracţiuni minore: F, G, H, I, J, K, L, M</a:t>
            </a:r>
            <a:r>
              <a:rPr lang="ro-RO" dirty="0" smtClean="0"/>
              <a:t>. Pe baza combinaţiilor fracţiunilor majore A, B, C s-au descris 4 serotipuri: </a:t>
            </a:r>
            <a:r>
              <a:rPr lang="ro-RO" i="1" dirty="0" smtClean="0"/>
              <a:t>Ogawa</a:t>
            </a:r>
            <a:r>
              <a:rPr lang="ro-RO" dirty="0" smtClean="0"/>
              <a:t>: fracţiunile A şi B; </a:t>
            </a:r>
            <a:r>
              <a:rPr lang="ro-RO" i="1" dirty="0" smtClean="0"/>
              <a:t>Inaba</a:t>
            </a:r>
            <a:r>
              <a:rPr lang="ro-RO" dirty="0" smtClean="0"/>
              <a:t>: fracţiunile A şi C; </a:t>
            </a:r>
            <a:r>
              <a:rPr lang="ro-RO" i="1" dirty="0" smtClean="0"/>
              <a:t>Hikolima</a:t>
            </a:r>
            <a:r>
              <a:rPr lang="ro-RO" dirty="0" smtClean="0"/>
              <a:t>: fracţiunile A, B şi C; </a:t>
            </a:r>
            <a:r>
              <a:rPr lang="ro-RO" i="1" dirty="0" smtClean="0"/>
              <a:t>Serotip 4</a:t>
            </a:r>
            <a:r>
              <a:rPr lang="ro-RO" dirty="0" smtClean="0"/>
              <a:t>: fracţiunea A.</a:t>
            </a:r>
            <a:endParaRPr lang="en-US" dirty="0" smtClean="0"/>
          </a:p>
          <a:p>
            <a:r>
              <a:rPr lang="ro-RO" dirty="0" smtClean="0"/>
              <a:t>	Vibrionul condiţionat-patogen (El Tor) sau saprofiţii pot avea antigene comune cu vibrionul holeric. </a:t>
            </a:r>
            <a:endParaRPr lang="en-US" dirty="0" smtClean="0"/>
          </a:p>
          <a:p>
            <a:r>
              <a:rPr lang="ro-RO" dirty="0" smtClean="0"/>
              <a:t>	Vibrionul NAG (saprofit) nu aglutinează cu serurile de tip corespunzătoare celor 4 serotipuri de vibrion holeric. Vibrionul holeric poate avea înrudire antigenică cu unele salmonelle (S. Enteriditis) sau brucelle.</a:t>
            </a:r>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piea"/>
          <p:cNvPicPr>
            <a:picLocks noChangeAspect="1" noChangeArrowheads="1"/>
          </p:cNvPicPr>
          <p:nvPr/>
        </p:nvPicPr>
        <p:blipFill>
          <a:blip r:embed="rId2"/>
          <a:srcRect/>
          <a:stretch>
            <a:fillRect/>
          </a:stretch>
        </p:blipFill>
        <p:spPr bwMode="auto">
          <a:xfrm>
            <a:off x="1142976" y="714356"/>
            <a:ext cx="6643734" cy="1857388"/>
          </a:xfrm>
          <a:prstGeom prst="rect">
            <a:avLst/>
          </a:prstGeom>
          <a:noFill/>
          <a:ln w="9525">
            <a:noFill/>
            <a:miter lim="800000"/>
            <a:headEnd/>
            <a:tailEnd/>
          </a:ln>
        </p:spPr>
      </p:pic>
      <p:pic>
        <p:nvPicPr>
          <p:cNvPr id="64515" name="Picture 3" descr="apieb"/>
          <p:cNvPicPr>
            <a:picLocks noChangeAspect="1" noChangeArrowheads="1"/>
          </p:cNvPicPr>
          <p:nvPr/>
        </p:nvPicPr>
        <p:blipFill>
          <a:blip r:embed="rId3"/>
          <a:srcRect/>
          <a:stretch>
            <a:fillRect/>
          </a:stretch>
        </p:blipFill>
        <p:spPr bwMode="auto">
          <a:xfrm>
            <a:off x="1142976" y="2714620"/>
            <a:ext cx="6643734" cy="1928826"/>
          </a:xfrm>
          <a:prstGeom prst="rect">
            <a:avLst/>
          </a:prstGeom>
          <a:noFill/>
          <a:ln w="9525">
            <a:noFill/>
            <a:miter lim="800000"/>
            <a:headEnd/>
            <a:tailEnd/>
          </a:ln>
        </p:spPr>
      </p:pic>
      <p:sp>
        <p:nvSpPr>
          <p:cNvPr id="6" name="TextBox 5"/>
          <p:cNvSpPr txBox="1"/>
          <p:nvPr/>
        </p:nvSpPr>
        <p:spPr>
          <a:xfrm>
            <a:off x="1000100" y="5143512"/>
            <a:ext cx="6929486" cy="646331"/>
          </a:xfrm>
          <a:prstGeom prst="rect">
            <a:avLst/>
          </a:prstGeom>
          <a:noFill/>
        </p:spPr>
        <p:txBody>
          <a:bodyPr wrap="square" rtlCol="0">
            <a:spAutoFit/>
          </a:bodyPr>
          <a:lstStyle/>
          <a:p>
            <a:r>
              <a:rPr lang="ro-RO" dirty="0"/>
              <a:t>Figura </a:t>
            </a:r>
            <a:r>
              <a:rPr lang="en-US" dirty="0" smtClean="0"/>
              <a:t>16</a:t>
            </a:r>
            <a:r>
              <a:rPr lang="ro-RO" dirty="0" smtClean="0"/>
              <a:t>: </a:t>
            </a:r>
            <a:r>
              <a:rPr lang="ro-RO" dirty="0"/>
              <a:t>Identificarea unei tulpini de V. cholerae cu galeria API 20 E</a:t>
            </a:r>
            <a:endParaRPr lang="en-US" dirty="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753120"/>
          </a:xfrm>
        </p:spPr>
        <p:txBody>
          <a:bodyPr>
            <a:normAutofit fontScale="70000" lnSpcReduction="20000"/>
          </a:bodyPr>
          <a:lstStyle/>
          <a:p>
            <a:r>
              <a:rPr lang="ro-RO" b="1" dirty="0" smtClean="0"/>
              <a:t>6. CARACTERE DE PATOGENITATE</a:t>
            </a:r>
            <a:endParaRPr lang="en-US" dirty="0" smtClean="0"/>
          </a:p>
          <a:p>
            <a:r>
              <a:rPr lang="ro-RO" b="1" dirty="0" smtClean="0"/>
              <a:t>6.1. Virulenţa</a:t>
            </a:r>
            <a:endParaRPr lang="en-US" dirty="0" smtClean="0"/>
          </a:p>
          <a:p>
            <a:r>
              <a:rPr lang="ro-RO" b="1" dirty="0" smtClean="0"/>
              <a:t>	</a:t>
            </a:r>
            <a:r>
              <a:rPr lang="ro-RO" dirty="0" smtClean="0"/>
              <a:t>Vibrionii holerici </a:t>
            </a:r>
            <a:r>
              <a:rPr lang="ro-RO" b="1" i="1" dirty="0" smtClean="0"/>
              <a:t>nu sunt invazivi</a:t>
            </a:r>
            <a:r>
              <a:rPr lang="ro-RO" dirty="0" smtClean="0"/>
              <a:t> (virulenţă minimă sau absentă). </a:t>
            </a:r>
            <a:r>
              <a:rPr lang="ro-RO" b="1" i="1" dirty="0" smtClean="0"/>
              <a:t>Neuraminidaza</a:t>
            </a:r>
            <a:r>
              <a:rPr lang="ro-RO" dirty="0" smtClean="0"/>
              <a:t>, deşi enzimă bacteriană, acţionează nu invaziv, ci prin </a:t>
            </a:r>
            <a:r>
              <a:rPr lang="ro-RO" i="1" dirty="0" smtClean="0"/>
              <a:t>potenţarea toxinelor</a:t>
            </a:r>
            <a:r>
              <a:rPr lang="ro-RO" dirty="0" smtClean="0"/>
              <a:t>.</a:t>
            </a:r>
            <a:endParaRPr lang="en-US" dirty="0" smtClean="0"/>
          </a:p>
          <a:p>
            <a:pPr>
              <a:buNone/>
            </a:pPr>
            <a:endParaRPr lang="en-US" dirty="0" smtClean="0"/>
          </a:p>
          <a:p>
            <a:r>
              <a:rPr lang="ro-RO" b="1" dirty="0" smtClean="0"/>
              <a:t>6.2. Toxinogeneza</a:t>
            </a:r>
            <a:r>
              <a:rPr lang="ro-RO" dirty="0" smtClean="0"/>
              <a:t> </a:t>
            </a:r>
            <a:endParaRPr lang="en-US" dirty="0" smtClean="0"/>
          </a:p>
          <a:p>
            <a:pPr lvl="0"/>
            <a:r>
              <a:rPr lang="ro-RO" b="1" dirty="0" smtClean="0"/>
              <a:t>Exotoxina</a:t>
            </a:r>
            <a:r>
              <a:rPr lang="ro-RO" dirty="0" smtClean="0"/>
              <a:t> </a:t>
            </a:r>
            <a:endParaRPr lang="en-US" dirty="0" smtClean="0"/>
          </a:p>
          <a:p>
            <a:r>
              <a:rPr lang="ro-RO" dirty="0" smtClean="0"/>
              <a:t>	„Enterotoxina” sau „coleragen” este foarte asemănătoare cu LT de la E.coli enterotoxigen ca înrudire antigenică şi mecanism de acţiune.</a:t>
            </a:r>
            <a:endParaRPr lang="en-US" dirty="0" smtClean="0"/>
          </a:p>
          <a:p>
            <a:r>
              <a:rPr lang="ro-RO" b="1" dirty="0" smtClean="0"/>
              <a:t>	Proprietăţi fizico-chimice</a:t>
            </a:r>
            <a:r>
              <a:rPr lang="ro-RO" dirty="0" smtClean="0"/>
              <a:t>: proteină termolabilă, formată din proteina A (greutate moleculară totală = 29.000 daltoni) şi porţiunea B (5 copii de lanţuri polipeptidice, fiecare cu greutatea moleculară de 11.500 daltoni).</a:t>
            </a:r>
            <a:endParaRPr lang="en-US" dirty="0" smtClean="0"/>
          </a:p>
          <a:p>
            <a:r>
              <a:rPr lang="ro-RO" b="1" dirty="0" smtClean="0"/>
              <a:t>	Proprietăţi biologice</a:t>
            </a:r>
            <a:r>
              <a:rPr lang="ro-RO" dirty="0" smtClean="0"/>
              <a:t> </a:t>
            </a:r>
            <a:endParaRPr lang="en-US" dirty="0" smtClean="0"/>
          </a:p>
          <a:p>
            <a:r>
              <a:rPr lang="ro-RO" dirty="0" smtClean="0"/>
              <a:t>Mecanismul de acţiune:</a:t>
            </a:r>
            <a:endParaRPr lang="en-US" dirty="0" smtClean="0"/>
          </a:p>
          <a:p>
            <a:pPr lvl="0"/>
            <a:r>
              <a:rPr lang="ro-RO" i="1" dirty="0" smtClean="0"/>
              <a:t>Ataşarea toxinei pe receptorul gangliosidic GM1</a:t>
            </a:r>
            <a:r>
              <a:rPr lang="ro-RO" dirty="0" smtClean="0"/>
              <a:t>, </a:t>
            </a:r>
            <a:r>
              <a:rPr lang="ro-RO" i="1" dirty="0" smtClean="0"/>
              <a:t>de la suprafaţa celulei epiteliale a mucoasei intestinale</a:t>
            </a:r>
            <a:r>
              <a:rPr lang="ro-RO" dirty="0" smtClean="0"/>
              <a:t>; celelalte ganglioside de pe suprafaţa epiteliului sunt convertite la GM1 la nivelul acidului neuraminic (sialic), datorită intervenţiei neuraminidazei, produse de Vibrionul holeric.</a:t>
            </a:r>
            <a:endParaRPr lang="en-US" dirty="0" smtClean="0"/>
          </a:p>
          <a:p>
            <a:pPr lvl="0"/>
            <a:r>
              <a:rPr lang="ro-RO" i="1" dirty="0" smtClean="0"/>
              <a:t>Clivarea porţiunii A</a:t>
            </a:r>
            <a:r>
              <a:rPr lang="ro-RO" dirty="0" smtClean="0"/>
              <a:t>, prin reducerea punţii S-S, în </a:t>
            </a:r>
            <a:r>
              <a:rPr lang="ro-RO" i="1" dirty="0" smtClean="0"/>
              <a:t>A1 şi A2</a:t>
            </a:r>
            <a:r>
              <a:rPr lang="ro-RO" dirty="0" smtClean="0"/>
              <a:t>.</a:t>
            </a:r>
            <a:endParaRPr lang="en-US" dirty="0" smtClean="0"/>
          </a:p>
          <a:p>
            <a:pPr lvl="0"/>
            <a:r>
              <a:rPr lang="ro-RO" i="1" dirty="0" smtClean="0"/>
              <a:t>A1</a:t>
            </a:r>
            <a:r>
              <a:rPr lang="ro-RO" dirty="0" smtClean="0"/>
              <a:t> intră în celulă şi </a:t>
            </a:r>
            <a:r>
              <a:rPr lang="ro-RO" i="1" dirty="0" smtClean="0"/>
              <a:t>acţionează asupra NAD</a:t>
            </a:r>
            <a:r>
              <a:rPr lang="ro-RO" dirty="0" smtClean="0"/>
              <a:t> (nicotinamid-adenin-dinucleotid), descompunându-l în </a:t>
            </a:r>
            <a:r>
              <a:rPr lang="ro-RO" i="1" dirty="0" smtClean="0"/>
              <a:t>ADP-riboză şi nicotinamidă</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4389120"/>
          </a:xfrm>
        </p:spPr>
        <p:txBody>
          <a:bodyPr>
            <a:normAutofit fontScale="70000" lnSpcReduction="20000"/>
          </a:bodyPr>
          <a:lstStyle/>
          <a:p>
            <a:pPr lvl="0"/>
            <a:r>
              <a:rPr lang="ro-RO" i="1" dirty="0" smtClean="0"/>
              <a:t>ADP-riboza e transferată</a:t>
            </a:r>
            <a:r>
              <a:rPr lang="ro-RO" dirty="0" smtClean="0"/>
              <a:t> cu ajutorul unei proteine reglatoare (RP- regulatory protein) </a:t>
            </a:r>
            <a:r>
              <a:rPr lang="ro-RO" i="1" dirty="0" smtClean="0"/>
              <a:t>pe proteina de legare GTP</a:t>
            </a:r>
            <a:r>
              <a:rPr lang="ro-RO" dirty="0" smtClean="0"/>
              <a:t> (guanozin trifosfat).</a:t>
            </a:r>
            <a:endParaRPr lang="en-US" dirty="0" smtClean="0"/>
          </a:p>
          <a:p>
            <a:pPr lvl="0"/>
            <a:r>
              <a:rPr lang="ro-RO" i="1" dirty="0" smtClean="0"/>
              <a:t>GTP clivează adenilciclaza</a:t>
            </a:r>
            <a:r>
              <a:rPr lang="ro-RO" dirty="0" smtClean="0"/>
              <a:t>, care conduce la </a:t>
            </a:r>
            <a:r>
              <a:rPr lang="ro-RO" i="1" dirty="0" smtClean="0"/>
              <a:t>creşterea concentraţiei de AMPc</a:t>
            </a:r>
            <a:r>
              <a:rPr lang="ro-RO" dirty="0" smtClean="0"/>
              <a:t>.</a:t>
            </a:r>
            <a:endParaRPr lang="en-US" dirty="0" smtClean="0"/>
          </a:p>
          <a:p>
            <a:pPr lvl="0"/>
            <a:r>
              <a:rPr lang="ro-RO" dirty="0" smtClean="0"/>
              <a:t>AMPc în exces duce la </a:t>
            </a:r>
            <a:r>
              <a:rPr lang="ro-RO" i="1" dirty="0" smtClean="0"/>
              <a:t>tulburarea pompei electrolitice de absorbţie intestinală </a:t>
            </a:r>
            <a:r>
              <a:rPr lang="ro-RO" dirty="0" smtClean="0"/>
              <a:t>(eliminarea în exces prin scaun a ionilor Cl</a:t>
            </a:r>
            <a:r>
              <a:rPr lang="ro-RO" baseline="30000" dirty="0" smtClean="0"/>
              <a:t>-</a:t>
            </a:r>
            <a:r>
              <a:rPr lang="ro-RO" dirty="0" smtClean="0"/>
              <a:t>, K</a:t>
            </a:r>
            <a:r>
              <a:rPr lang="ro-RO" baseline="30000" dirty="0" smtClean="0"/>
              <a:t>+</a:t>
            </a:r>
            <a:r>
              <a:rPr lang="ro-RO" dirty="0" smtClean="0"/>
              <a:t>, HCO</a:t>
            </a:r>
            <a:r>
              <a:rPr lang="ro-RO" baseline="-25000" dirty="0" smtClean="0"/>
              <a:t>3</a:t>
            </a:r>
            <a:r>
              <a:rPr lang="ro-RO" dirty="0" smtClean="0"/>
              <a:t>; inhibiţia reabsorbţiei ionului de Na</a:t>
            </a:r>
            <a:r>
              <a:rPr lang="ro-RO" baseline="30000" dirty="0" smtClean="0"/>
              <a:t>+</a:t>
            </a:r>
            <a:r>
              <a:rPr lang="ro-RO" dirty="0" smtClean="0"/>
              <a:t>).</a:t>
            </a:r>
            <a:endParaRPr lang="en-US" dirty="0" smtClean="0"/>
          </a:p>
          <a:p>
            <a:r>
              <a:rPr lang="ro-RO" dirty="0" smtClean="0"/>
              <a:t>	Enterotoxina vibrionului holeric e codificată de o genă cromozomială, nu de o plasmidă.</a:t>
            </a:r>
            <a:endParaRPr lang="en-US" dirty="0" smtClean="0"/>
          </a:p>
          <a:p>
            <a:r>
              <a:rPr lang="ro-RO" dirty="0" smtClean="0"/>
              <a:t>	</a:t>
            </a:r>
            <a:r>
              <a:rPr lang="ro-RO" b="1" i="1" dirty="0" smtClean="0"/>
              <a:t>Testarea enterotoxinei holerice</a:t>
            </a:r>
            <a:r>
              <a:rPr lang="ro-RO" dirty="0" smtClean="0"/>
              <a:t>: </a:t>
            </a:r>
            <a:r>
              <a:rPr lang="ro-RO" i="1" dirty="0" smtClean="0"/>
              <a:t>in vitro</a:t>
            </a:r>
            <a:r>
              <a:rPr lang="ro-RO" dirty="0" smtClean="0"/>
              <a:t> (în </a:t>
            </a:r>
            <a:r>
              <a:rPr lang="ro-RO" i="1" dirty="0" smtClean="0"/>
              <a:t>culturi celulare</a:t>
            </a:r>
            <a:r>
              <a:rPr lang="ro-RO" dirty="0" smtClean="0"/>
              <a:t>, datorită enterotoxinei, creşte concentraţia AMPc, ceea ce se traduce prin tulburări citotoxice) şi </a:t>
            </a:r>
            <a:r>
              <a:rPr lang="ro-RO" i="1" dirty="0" smtClean="0"/>
              <a:t>in situ</a:t>
            </a:r>
            <a:r>
              <a:rPr lang="ro-RO" dirty="0" smtClean="0"/>
              <a:t> (</a:t>
            </a:r>
            <a:r>
              <a:rPr lang="ro-RO" i="1" dirty="0" smtClean="0"/>
              <a:t>tehnica ansei intestinale izolate</a:t>
            </a:r>
            <a:r>
              <a:rPr lang="ro-RO" dirty="0" smtClean="0"/>
              <a:t>: se cufundă o porţiune a ansei în lichid fiziologic; se inoculează diluţii de enterotoxină holerică; titrul este dat de diluţia maximă unde are loc acumularea de lichid în interiorul ansei).</a:t>
            </a:r>
            <a:endParaRPr lang="en-US" dirty="0" smtClean="0"/>
          </a:p>
          <a:p>
            <a:pPr>
              <a:buNone/>
            </a:pPr>
            <a:endParaRPr lang="en-US" dirty="0" smtClean="0"/>
          </a:p>
          <a:p>
            <a:r>
              <a:rPr lang="ro-RO" b="1" dirty="0" smtClean="0"/>
              <a:t>b. Endotoxina </a:t>
            </a:r>
            <a:r>
              <a:rPr lang="ro-RO" dirty="0" smtClean="0"/>
              <a:t>prezintă efectele endotoxinelor celorlalte bacterii intestinale.</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fontScale="77500" lnSpcReduction="20000"/>
          </a:bodyPr>
          <a:lstStyle/>
          <a:p>
            <a:r>
              <a:rPr lang="ro-RO" b="1" dirty="0" smtClean="0"/>
              <a:t>7. REZISTENŢĂ. SENSIBILITATE. VARIABILITATE </a:t>
            </a:r>
            <a:r>
              <a:rPr lang="ro-RO" b="1" dirty="0" smtClean="0"/>
              <a:t>GENETICĂ</a:t>
            </a:r>
            <a:endParaRPr lang="en-US" b="1" dirty="0" smtClean="0"/>
          </a:p>
          <a:p>
            <a:pPr>
              <a:buNone/>
            </a:pPr>
            <a:endParaRPr lang="en-US" dirty="0" smtClean="0"/>
          </a:p>
          <a:p>
            <a:r>
              <a:rPr lang="ro-RO" b="1" dirty="0" smtClean="0"/>
              <a:t>7.1. Factorii fizici şi chimici</a:t>
            </a:r>
            <a:endParaRPr lang="en-US" dirty="0" smtClean="0"/>
          </a:p>
          <a:p>
            <a:r>
              <a:rPr lang="ro-RO" b="1" i="1" dirty="0" smtClean="0"/>
              <a:t>	Rezistă mult în apele poluate</a:t>
            </a:r>
            <a:r>
              <a:rPr lang="ro-RO" dirty="0" smtClean="0"/>
              <a:t>, iar în alimente rezistă relativ bine. Prezintă o </a:t>
            </a:r>
            <a:r>
              <a:rPr lang="ro-RO" b="1" i="1" dirty="0" smtClean="0"/>
              <a:t>sensibilitate mare la radiaţiile ultraviolete</a:t>
            </a:r>
            <a:r>
              <a:rPr lang="ro-RO" dirty="0" smtClean="0"/>
              <a:t>, iar temperatura de 50</a:t>
            </a:r>
            <a:r>
              <a:rPr lang="ro-RO" baseline="30000" dirty="0" smtClean="0"/>
              <a:t>0</a:t>
            </a:r>
            <a:r>
              <a:rPr lang="ro-RO" dirty="0" smtClean="0"/>
              <a:t>C distruge germenul în câteva minute. Este sensibil la antisepticele uzuale (sublimatul diluat 1:100.000 îl distruge în câteva minute).</a:t>
            </a:r>
            <a:endParaRPr lang="en-US" dirty="0" smtClean="0"/>
          </a:p>
          <a:p>
            <a:r>
              <a:rPr lang="ro-RO" b="1" dirty="0" smtClean="0"/>
              <a:t>7.2. Sensibilitatea la chimioterapice</a:t>
            </a:r>
            <a:endParaRPr lang="en-US" dirty="0" smtClean="0"/>
          </a:p>
          <a:p>
            <a:r>
              <a:rPr lang="ro-RO" dirty="0" smtClean="0"/>
              <a:t>	Multe tulpini sunt sensibile la tetraciclină, altele la cloramfenicol şi nitrofurantoin.</a:t>
            </a:r>
            <a:endParaRPr lang="en-US" dirty="0" smtClean="0"/>
          </a:p>
          <a:p>
            <a:r>
              <a:rPr lang="ro-RO" b="1" dirty="0" smtClean="0"/>
              <a:t>7.3. Sensibilitatea la bacteriofagi</a:t>
            </a:r>
            <a:endParaRPr lang="en-US" dirty="0" smtClean="0"/>
          </a:p>
          <a:p>
            <a:r>
              <a:rPr lang="ro-RO" b="1" dirty="0" smtClean="0"/>
              <a:t>	</a:t>
            </a:r>
            <a:r>
              <a:rPr lang="ro-RO" dirty="0" smtClean="0"/>
              <a:t>Fagii litici acţionează în apele poluate, efectuând o limitare naturală a înmulţirii vibrionilor. Unele tulpini sunt lizogene.</a:t>
            </a:r>
            <a:endParaRPr lang="en-US" dirty="0" smtClean="0"/>
          </a:p>
          <a:p>
            <a:r>
              <a:rPr lang="ro-RO" b="1" dirty="0" smtClean="0"/>
              <a:t>7.4. Variabilitate genetică</a:t>
            </a:r>
            <a:endParaRPr lang="en-US" dirty="0" smtClean="0"/>
          </a:p>
          <a:p>
            <a:r>
              <a:rPr lang="ro-RO" dirty="0" smtClean="0"/>
              <a:t>	Există </a:t>
            </a:r>
            <a:r>
              <a:rPr lang="ro-RO" b="1" i="1" dirty="0" smtClean="0"/>
              <a:t>fenomene numeroase de transfer genetic</a:t>
            </a:r>
            <a:r>
              <a:rPr lang="ro-RO" dirty="0" smtClean="0"/>
              <a:t>, mai ales prin transducţie (fagi temperaţi) variante neaglutinabile, hemolitice.</a:t>
            </a: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ro-RO" b="1" dirty="0" smtClean="0"/>
              <a:t>8. BOALA LA OM</a:t>
            </a:r>
            <a:endParaRPr lang="en-US" dirty="0" smtClean="0"/>
          </a:p>
          <a:p>
            <a:r>
              <a:rPr lang="ro-RO" b="1" dirty="0" smtClean="0"/>
              <a:t>8.1. Habitat</a:t>
            </a:r>
            <a:endParaRPr lang="en-US" dirty="0" smtClean="0"/>
          </a:p>
          <a:p>
            <a:r>
              <a:rPr lang="ro-RO" dirty="0" smtClean="0"/>
              <a:t>	Vibrionii pot fi eliminaţi de către bolnavi sau purtători aparent sănătoşi, prin scaun. </a:t>
            </a:r>
            <a:r>
              <a:rPr lang="ro-RO" b="1" i="1" dirty="0" smtClean="0"/>
              <a:t>Rezistă relativ mult în apele reziduale, pe alimente</a:t>
            </a:r>
            <a:r>
              <a:rPr lang="ro-RO" dirty="0" smtClean="0"/>
              <a:t>, pentru un timp (lapte, fructe, zarzavaturi), în apele stătătoare sau lente din zonele calde ale globului.</a:t>
            </a:r>
            <a:endParaRPr lang="en-US" dirty="0" smtClean="0"/>
          </a:p>
          <a:p>
            <a:pPr>
              <a:buNone/>
            </a:pPr>
            <a:endParaRPr lang="en-US" dirty="0" smtClean="0"/>
          </a:p>
          <a:p>
            <a:r>
              <a:rPr lang="ro-RO" b="1" dirty="0" smtClean="0"/>
              <a:t>8.2. Patogenie</a:t>
            </a:r>
            <a:endParaRPr lang="en-US" dirty="0" smtClean="0"/>
          </a:p>
          <a:p>
            <a:r>
              <a:rPr lang="ro-RO" dirty="0" smtClean="0"/>
              <a:t>	În mod natural, </a:t>
            </a:r>
            <a:r>
              <a:rPr lang="ro-RO" b="1" i="1" dirty="0" smtClean="0"/>
              <a:t>holera „clasică” se întâlneşte numai la om</a:t>
            </a:r>
            <a:r>
              <a:rPr lang="ro-RO" dirty="0" smtClean="0"/>
              <a:t>. S-au obţinut cu greu infecţii experimentale la iepure, cobai şi şoarece. Au mai fost încercate infecţii de laborator la iepuri sau cobai nou-născuţi, trataţi cu streptomicină şi carbonat de calciu şi cărora li se administrează apoi oral vibrioni holerici streptomicinorezistenţi.</a:t>
            </a:r>
            <a:endParaRPr lang="en-US" dirty="0" smtClean="0"/>
          </a:p>
          <a:p>
            <a:r>
              <a:rPr lang="ro-RO" dirty="0" smtClean="0"/>
              <a:t>	Boala la om se produce datorită ingestiei vibrionilor, care se localizează </a:t>
            </a:r>
            <a:r>
              <a:rPr lang="ro-RO" b="1" i="1" dirty="0" smtClean="0"/>
              <a:t>la nivelul intestinului (jejun-ileon)</a:t>
            </a:r>
            <a:r>
              <a:rPr lang="ro-RO" dirty="0" smtClean="0"/>
              <a:t>. Prin neuraminidază, enzimă cu efect de liză a mucoproteinelor membranei celulare, vibrionii se ataşează pe celulele epiteliului mucoasei, apoi </a:t>
            </a:r>
            <a:r>
              <a:rPr lang="ro-RO" b="1" i="1" dirty="0" smtClean="0"/>
              <a:t>secretă endotoxina şi exotoxina</a:t>
            </a:r>
            <a:r>
              <a:rPr lang="ro-RO" dirty="0" smtClean="0"/>
              <a:t>, ale căror efecte se traduc printr-o </a:t>
            </a:r>
            <a:r>
              <a:rPr lang="ro-RO" b="1" i="1" dirty="0" smtClean="0"/>
              <a:t>inflamaţie a mucoasei</a:t>
            </a:r>
            <a:r>
              <a:rPr lang="ro-RO" dirty="0" smtClean="0"/>
              <a:t>.</a:t>
            </a:r>
            <a:endParaRPr lang="en-US" dirty="0" smtClean="0"/>
          </a:p>
          <a:p>
            <a:r>
              <a:rPr lang="ro-RO" dirty="0" smtClean="0"/>
              <a:t>	</a:t>
            </a:r>
            <a:r>
              <a:rPr lang="ro-RO" b="1" i="1" dirty="0" smtClean="0"/>
              <a:t>Procesul de absorbţie intestinală este alterat</a:t>
            </a:r>
            <a:r>
              <a:rPr lang="ro-RO" dirty="0" smtClean="0"/>
              <a:t>, </a:t>
            </a:r>
            <a:r>
              <a:rPr lang="ro-RO" b="1" i="1" dirty="0" smtClean="0"/>
              <a:t>apar scaune frecvente şi apoase</a:t>
            </a:r>
            <a:r>
              <a:rPr lang="ro-RO" dirty="0" smtClean="0"/>
              <a:t>. S-a remarcat că lichidul eliminat prin scaun este foarte sărac în proteine şi foarte bogat în ioni minerali. Concentraţia lichidului în ioni de clor şi sodiu este similară cu cea din plasmă. Această constatare, coroborată cu alte studii asupra toxinogenezei vibrionului holeric explică tulburarea la nivelul „pompei de sodiu-potasiu”. „Paralizia” funcţională a acestei „pompe” de către exotoxina vibrionului are drept consecinţă </a:t>
            </a:r>
            <a:r>
              <a:rPr lang="ro-RO" b="1" i="1" dirty="0" smtClean="0"/>
              <a:t>eliminarea masivă prin scaun a apei şi iuonilor</a:t>
            </a:r>
            <a:r>
              <a:rPr lang="ro-RO" dirty="0" smtClean="0"/>
              <a:t>, cu </a:t>
            </a:r>
            <a:r>
              <a:rPr lang="ro-RO" b="1" i="1" dirty="0" smtClean="0"/>
              <a:t>deshidratare secundară masivă</a:t>
            </a:r>
            <a:r>
              <a:rPr lang="ro-RO" dirty="0" smtClean="0"/>
              <a:t> şi </a:t>
            </a:r>
            <a:r>
              <a:rPr lang="ro-RO" b="1" i="1" dirty="0" smtClean="0"/>
              <a:t>apariţia azotemiei extrarenale</a:t>
            </a:r>
            <a:r>
              <a:rPr lang="ro-RO" dirty="0" smtClean="0"/>
              <a:t>.</a:t>
            </a:r>
            <a:endParaRPr lang="en-US" dirty="0" smtClean="0"/>
          </a:p>
          <a:p>
            <a:r>
              <a:rPr lang="ro-RO" dirty="0" smtClean="0"/>
              <a:t>	Cu alte cuvinte, deşi inflamaţia locală intestinală este relativ discretă şi vibrionii rămân localizaţi la nivelul porţii de intrare digestive, holera este o boală gravă, datorită </a:t>
            </a:r>
            <a:r>
              <a:rPr lang="ro-RO" b="1" i="1" dirty="0" smtClean="0"/>
              <a:t>fenomenelor toxice endogene secundare</a:t>
            </a:r>
            <a:r>
              <a:rPr lang="ro-RO" dirty="0" smtClean="0"/>
              <a:t>, apărute în urma </a:t>
            </a:r>
            <a:r>
              <a:rPr lang="ro-RO" i="1" dirty="0" smtClean="0"/>
              <a:t>pierderii masive de apă şi electroliţi</a:t>
            </a:r>
            <a:r>
              <a:rPr lang="ro-RO" dirty="0" smtClean="0"/>
              <a:t> şi </a:t>
            </a:r>
            <a:r>
              <a:rPr lang="ro-RO" i="1" dirty="0" smtClean="0"/>
              <a:t>hiperconcentraţiei de produşi azotaţi neproteici în umori</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6143668"/>
          </a:xfrm>
        </p:spPr>
        <p:txBody>
          <a:bodyPr>
            <a:normAutofit fontScale="70000" lnSpcReduction="20000"/>
          </a:bodyPr>
          <a:lstStyle/>
          <a:p>
            <a:r>
              <a:rPr lang="ro-RO" b="1" dirty="0" smtClean="0"/>
              <a:t>8.3. Imunitate</a:t>
            </a:r>
            <a:endParaRPr lang="en-US" dirty="0" smtClean="0"/>
          </a:p>
          <a:p>
            <a:r>
              <a:rPr lang="ro-RO" dirty="0" smtClean="0"/>
              <a:t>	Holera apare cu evoluţie severă mai ales la indivizii cu rezistenţă scăzută (subnutriţie). După infecţie, apare </a:t>
            </a:r>
            <a:r>
              <a:rPr lang="ro-RO" b="1" i="1" dirty="0" smtClean="0"/>
              <a:t>răspunsul imun umoral, atât sistemic, cât şi local</a:t>
            </a:r>
            <a:r>
              <a:rPr lang="ro-RO" dirty="0" smtClean="0"/>
              <a:t>. </a:t>
            </a:r>
            <a:endParaRPr lang="en-US" dirty="0" smtClean="0"/>
          </a:p>
          <a:p>
            <a:r>
              <a:rPr lang="ro-RO" dirty="0" smtClean="0"/>
              <a:t>	</a:t>
            </a:r>
            <a:r>
              <a:rPr lang="ro-RO" b="1" i="1" dirty="0" smtClean="0"/>
              <a:t>Imunitatea umorală</a:t>
            </a:r>
            <a:r>
              <a:rPr lang="ro-RO" dirty="0" smtClean="0"/>
              <a:t> în holeră este </a:t>
            </a:r>
            <a:r>
              <a:rPr lang="ro-RO" i="1" dirty="0" smtClean="0"/>
              <a:t>trecătoare</a:t>
            </a:r>
            <a:r>
              <a:rPr lang="ro-RO" dirty="0" smtClean="0"/>
              <a:t> (durează maximum 6 luni), ceea ce are însemnătate în ritmul vaccinărilor şi revaccinărilor antiholerice. </a:t>
            </a:r>
            <a:endParaRPr lang="en-US" dirty="0" smtClean="0"/>
          </a:p>
          <a:p>
            <a:r>
              <a:rPr lang="ro-RO" dirty="0" smtClean="0"/>
              <a:t>	Cercetări recente au scos în evidenţă efectul toxinei holerice de a stimula limfocitele T, ceea ce sugerează </a:t>
            </a:r>
            <a:r>
              <a:rPr lang="ro-RO" b="1" i="1" dirty="0" smtClean="0"/>
              <a:t>contribuţia imunităţii mediate celular</a:t>
            </a:r>
            <a:r>
              <a:rPr lang="ro-RO" dirty="0" smtClean="0"/>
              <a:t> în apărarea specifică locală.</a:t>
            </a:r>
            <a:endParaRPr lang="en-US" dirty="0" smtClean="0"/>
          </a:p>
          <a:p>
            <a:pPr>
              <a:buNone/>
            </a:pPr>
            <a:endParaRPr lang="en-US" dirty="0" smtClean="0"/>
          </a:p>
          <a:p>
            <a:r>
              <a:rPr lang="ro-RO" b="1" dirty="0" smtClean="0"/>
              <a:t>8.4. Aspecte clinice</a:t>
            </a:r>
            <a:endParaRPr lang="en-US" dirty="0" smtClean="0"/>
          </a:p>
          <a:p>
            <a:r>
              <a:rPr lang="ro-RO" dirty="0" smtClean="0"/>
              <a:t>	Evoluţia clasică a holerei se caracterizează prin: incubaţie 2-5 zile, </a:t>
            </a:r>
            <a:r>
              <a:rPr lang="ro-RO" b="1" i="1" dirty="0" smtClean="0"/>
              <a:t>debut brusc</a:t>
            </a:r>
            <a:r>
              <a:rPr lang="ro-RO" dirty="0" smtClean="0"/>
              <a:t>, cu </a:t>
            </a:r>
            <a:r>
              <a:rPr lang="ro-RO" i="1" dirty="0" smtClean="0"/>
              <a:t>greţuri, vărsături, diaree şi dureri abdominale atroce (crampe)</a:t>
            </a:r>
            <a:r>
              <a:rPr lang="ro-RO" dirty="0" smtClean="0"/>
              <a:t>, urmat de </a:t>
            </a:r>
            <a:r>
              <a:rPr lang="ro-RO" b="1" i="1" dirty="0" smtClean="0"/>
              <a:t>perioada de stare</a:t>
            </a:r>
            <a:r>
              <a:rPr lang="ro-RO" dirty="0" smtClean="0"/>
              <a:t> (</a:t>
            </a:r>
            <a:r>
              <a:rPr lang="ro-RO" i="1" dirty="0" smtClean="0"/>
              <a:t>scaune foarte frecvente, apoase, cu aspect de „apă de orez”- scaune „riziforme”</a:t>
            </a:r>
            <a:r>
              <a:rPr lang="ro-RO" dirty="0" smtClean="0"/>
              <a:t>: mici granule albe care conţin celule epiteliale descuamate, mucus şi numeroşi vibrioni). Pierderea de lichide prin scaun (până la 10-12 litri zilnic) duce la </a:t>
            </a:r>
            <a:r>
              <a:rPr lang="ro-RO" i="1" dirty="0" smtClean="0"/>
              <a:t>deshidratare, creşterea azotemiei extrarenale, fenomene toxice endogene, cu tulburări cardio-respiratorii</a:t>
            </a:r>
            <a:r>
              <a:rPr lang="ro-RO" dirty="0" smtClean="0"/>
              <a:t>, care oglindesc afectarea centrilor neurovegetativi din trunchiul cerebral.</a:t>
            </a:r>
            <a:endParaRPr lang="en-US" dirty="0" smtClean="0"/>
          </a:p>
          <a:p>
            <a:r>
              <a:rPr lang="ro-RO" dirty="0" smtClean="0"/>
              <a:t>	Astăzi se întâlnesc numeroase alte forme clinice de holeră, cu evoluţie mai puţin dramatică (enterită severă), ceea ce are o mare importanţă epidemiologică.</a:t>
            </a:r>
            <a:endParaRPr lang="en-US" dirty="0" smtClean="0"/>
          </a:p>
          <a:p>
            <a:pPr>
              <a:buNone/>
            </a:pPr>
            <a:endParaRPr lang="en-US" dirty="0" smtClean="0"/>
          </a:p>
          <a:p>
            <a:r>
              <a:rPr lang="ro-RO" b="1" dirty="0" smtClean="0"/>
              <a:t>9. DIAGNOSTIC DE LABORATOR</a:t>
            </a:r>
            <a:r>
              <a:rPr lang="ro-RO" dirty="0" smtClean="0"/>
              <a:t>: vezi Îndrumar lucrări practice</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pPr algn="ctr">
              <a:buNone/>
            </a:pPr>
            <a:r>
              <a:rPr lang="ro-RO" b="1" dirty="0" smtClean="0"/>
              <a:t>CARACTERE METABOLICE</a:t>
            </a:r>
            <a:endParaRPr lang="en-US" b="1" dirty="0" smtClean="0"/>
          </a:p>
          <a:p>
            <a:pPr algn="ctr">
              <a:buNone/>
            </a:pPr>
            <a:endParaRPr lang="en-US" dirty="0" smtClean="0"/>
          </a:p>
          <a:p>
            <a:r>
              <a:rPr lang="ro-RO" dirty="0" smtClean="0"/>
              <a:t>Bagajul enzimatic bogat al bacteriilor intestinale este folosit în practica diagnosticului de laborator. Există caractere metabolice comune şi caractere de specie sau biotip. În acest sens, de o mare utilitate sunt </a:t>
            </a:r>
            <a:r>
              <a:rPr lang="ro-RO" b="1" i="1" dirty="0" smtClean="0"/>
              <a:t>mediile politrope</a:t>
            </a:r>
            <a:r>
              <a:rPr lang="ro-RO" dirty="0" smtClean="0"/>
              <a:t> (TSI, MIU), care diferenţiază bacteriile după mai multe proprietăţi metabolice concomitent.</a:t>
            </a:r>
            <a:endParaRPr lang="en-US" dirty="0" smtClean="0"/>
          </a:p>
          <a:p>
            <a:r>
              <a:rPr lang="ro-RO" dirty="0" smtClean="0"/>
              <a:t>Dintre caracterele enzimatice folosite curent pentru diagnosticul bacteriilor intestinale, menţionăm:</a:t>
            </a:r>
            <a:endParaRPr lang="en-US" dirty="0" smtClean="0"/>
          </a:p>
          <a:p>
            <a:pPr lvl="0"/>
            <a:r>
              <a:rPr lang="ro-RO" i="1" dirty="0" smtClean="0"/>
              <a:t>fermentarea unor zaharuri</a:t>
            </a:r>
            <a:r>
              <a:rPr lang="ro-RO" dirty="0" smtClean="0"/>
              <a:t> (cu menţiune specială pentru glucoză şi lactoză), cu sau fără producere de gaz;</a:t>
            </a:r>
            <a:endParaRPr lang="en-US" dirty="0" smtClean="0"/>
          </a:p>
          <a:p>
            <a:pPr lvl="0"/>
            <a:r>
              <a:rPr lang="ro-RO" i="1" dirty="0" smtClean="0"/>
              <a:t>producerea de hidrogen sulfurat</a:t>
            </a:r>
            <a:r>
              <a:rPr lang="ro-RO" dirty="0" smtClean="0"/>
              <a:t>;</a:t>
            </a:r>
            <a:endParaRPr lang="en-US" dirty="0" smtClean="0"/>
          </a:p>
          <a:p>
            <a:pPr lvl="0"/>
            <a:r>
              <a:rPr lang="ro-RO" i="1" dirty="0" smtClean="0"/>
              <a:t>folosirea citratului ca unică sursă de carbon</a:t>
            </a:r>
            <a:r>
              <a:rPr lang="ro-RO" dirty="0" smtClean="0"/>
              <a:t>;</a:t>
            </a:r>
            <a:endParaRPr lang="en-US" dirty="0" smtClean="0"/>
          </a:p>
          <a:p>
            <a:pPr lvl="0"/>
            <a:r>
              <a:rPr lang="ro-RO" i="1" dirty="0" smtClean="0"/>
              <a:t>producerea de indol</a:t>
            </a:r>
            <a:r>
              <a:rPr lang="ro-RO" dirty="0" smtClean="0"/>
              <a:t>;</a:t>
            </a:r>
            <a:endParaRPr lang="en-US" dirty="0" smtClean="0"/>
          </a:p>
          <a:p>
            <a:pPr lvl="0"/>
            <a:r>
              <a:rPr lang="ro-RO" i="1" dirty="0" smtClean="0"/>
              <a:t>reacţia roşu-metil</a:t>
            </a:r>
            <a:r>
              <a:rPr lang="ro-RO" dirty="0" smtClean="0"/>
              <a:t>;</a:t>
            </a:r>
            <a:endParaRPr lang="en-US" dirty="0" smtClean="0"/>
          </a:p>
          <a:p>
            <a:pPr lvl="0"/>
            <a:r>
              <a:rPr lang="ro-RO" i="1" dirty="0" smtClean="0"/>
              <a:t>producerea de fenilalanin dezaminază</a:t>
            </a:r>
            <a:r>
              <a:rPr lang="ro-RO" dirty="0" smtClean="0"/>
              <a:t>;</a:t>
            </a:r>
            <a:endParaRPr lang="en-US" dirty="0" smtClean="0"/>
          </a:p>
          <a:p>
            <a:pPr lvl="0"/>
            <a:r>
              <a:rPr lang="ro-RO" i="1" dirty="0" smtClean="0"/>
              <a:t>acţiunea carboxilazelor asupra aminoacizilor diaminaţi</a:t>
            </a:r>
            <a:r>
              <a:rPr lang="ro-RO" dirty="0" smtClean="0"/>
              <a:t> (ornitină, arginină, lizină);</a:t>
            </a:r>
            <a:endParaRPr lang="en-US" dirty="0" smtClean="0"/>
          </a:p>
          <a:p>
            <a:pPr lvl="0"/>
            <a:r>
              <a:rPr lang="ro-RO" i="1" dirty="0" smtClean="0"/>
              <a:t>producerea de acetilmetilcarbinol</a:t>
            </a:r>
            <a:r>
              <a:rPr lang="ro-RO" dirty="0" smtClean="0"/>
              <a:t> (reacţia Voges-Proskauer);</a:t>
            </a:r>
            <a:endParaRPr lang="en-US" dirty="0" smtClean="0"/>
          </a:p>
          <a:p>
            <a:pPr lvl="0"/>
            <a:r>
              <a:rPr lang="ro-RO" i="1" dirty="0" smtClean="0"/>
              <a:t>reducerea nitraţilor la nitriţi</a:t>
            </a:r>
            <a:r>
              <a:rPr lang="ro-RO" dirty="0" smtClean="0"/>
              <a:t>;</a:t>
            </a:r>
            <a:endParaRPr lang="en-US" dirty="0" smtClean="0"/>
          </a:p>
          <a:p>
            <a:pPr lvl="0"/>
            <a:r>
              <a:rPr lang="ro-RO" i="1" dirty="0" smtClean="0"/>
              <a:t>cultivarea pe medii cu cianură de potasiu</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5753120"/>
          </a:xfrm>
        </p:spPr>
        <p:txBody>
          <a:bodyPr>
            <a:normAutofit fontScale="70000" lnSpcReduction="20000"/>
          </a:bodyPr>
          <a:lstStyle/>
          <a:p>
            <a:r>
              <a:rPr lang="ro-RO" b="1" dirty="0" smtClean="0"/>
              <a:t>10. EPIDEMIOLOGIE. PROFILAXIE. TRATAMENT</a:t>
            </a:r>
            <a:endParaRPr lang="en-US" dirty="0" smtClean="0"/>
          </a:p>
          <a:p>
            <a:r>
              <a:rPr lang="ro-RO" b="1" dirty="0" smtClean="0"/>
              <a:t>10.1. Epidemiologie</a:t>
            </a:r>
            <a:endParaRPr lang="en-US" dirty="0" smtClean="0"/>
          </a:p>
          <a:p>
            <a:r>
              <a:rPr lang="ro-RO" dirty="0" smtClean="0"/>
              <a:t>	Până la începutul secolului XX, holera evolua în pandemii şi epidemii, cuprinzând mase mari din populaţia umană, atât în zonele tropicale, cât şi în cele temperate. Astăzi, boala este endemică, în focare epidemice periodice în unele ţări cu climă caldă din Asia, cât şi în unele ţări africane.</a:t>
            </a:r>
            <a:endParaRPr lang="en-US" dirty="0" smtClean="0"/>
          </a:p>
          <a:p>
            <a:r>
              <a:rPr lang="ro-RO" dirty="0" smtClean="0"/>
              <a:t>	Infecţia se produce mai ales prin </a:t>
            </a:r>
            <a:r>
              <a:rPr lang="ro-RO" b="1" i="1" dirty="0" smtClean="0"/>
              <a:t>ingerarea apei contaminate, alimente</a:t>
            </a:r>
            <a:r>
              <a:rPr lang="ro-RO" dirty="0" smtClean="0"/>
              <a:t>. Un rol important în răspândirea bolii îl au </a:t>
            </a:r>
            <a:r>
              <a:rPr lang="ro-RO" b="1" i="1" dirty="0" smtClean="0"/>
              <a:t>purtătorii aparent sănătoşi şi bolnavii cu forme clinice uşoare</a:t>
            </a:r>
            <a:r>
              <a:rPr lang="ro-RO" dirty="0" smtClean="0"/>
              <a:t>.</a:t>
            </a:r>
            <a:endParaRPr lang="en-US" dirty="0" smtClean="0"/>
          </a:p>
          <a:p>
            <a:r>
              <a:rPr lang="ro-RO" dirty="0" smtClean="0"/>
              <a:t>	În zonele temperate se notează numai cazuri sporadice, „de import”.</a:t>
            </a:r>
            <a:endParaRPr lang="en-US" dirty="0" smtClean="0"/>
          </a:p>
          <a:p>
            <a:r>
              <a:rPr lang="ro-RO" b="1" dirty="0" smtClean="0"/>
              <a:t>10.2. Profilaxie</a:t>
            </a:r>
            <a:endParaRPr lang="en-US" dirty="0" smtClean="0"/>
          </a:p>
          <a:p>
            <a:r>
              <a:rPr lang="ro-RO" b="1" dirty="0" smtClean="0"/>
              <a:t>Profilaxia nespecifică </a:t>
            </a:r>
            <a:r>
              <a:rPr lang="ro-RO" dirty="0" smtClean="0"/>
              <a:t>se referă la: cunoaşterea tuturor cazurilor de bolnavi sau purtători, cu depistarea lor prin control activ; tratamentul adecvat al cazurilor; carantinarea şi izolarea contacţilor; reducerea căilor de contaminare, prin măsuri de igienă adecvate.</a:t>
            </a:r>
            <a:endParaRPr lang="en-US" dirty="0" smtClean="0"/>
          </a:p>
          <a:p>
            <a:r>
              <a:rPr lang="ro-RO" b="1" dirty="0" smtClean="0"/>
              <a:t>Profilaxia specifică</a:t>
            </a:r>
            <a:r>
              <a:rPr lang="ro-RO" dirty="0" smtClean="0"/>
              <a:t> se face prin vaccinare. </a:t>
            </a:r>
            <a:r>
              <a:rPr lang="ro-RO" b="1" i="1" dirty="0" smtClean="0"/>
              <a:t>Vaccinul antiholeric</a:t>
            </a:r>
            <a:r>
              <a:rPr lang="ro-RO" dirty="0" smtClean="0"/>
              <a:t> este o </a:t>
            </a:r>
            <a:r>
              <a:rPr lang="ro-RO" i="1" dirty="0" smtClean="0"/>
              <a:t>suspensie de vibrioni holerici inactivată prin căldură şi fenolată</a:t>
            </a:r>
            <a:r>
              <a:rPr lang="ro-RO" dirty="0" smtClean="0"/>
              <a:t>. Vaccinarea constă în două administrări subcutanate, revaccinarea într-o singură administrare. Durata eficienţei vaccinării este de maximum 6 luni. La noi în ţară se recomandă vaccinarea la cetăţenii români care călătoresc în ţări contaminate de holeră. În eventualitatea apariţiei unor cazuri de holeră, vaccinarea se poate aplica şi în mase mai mari de populaţie, începând de la vârsta de 13 luni.</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4389120"/>
          </a:xfrm>
        </p:spPr>
        <p:txBody>
          <a:bodyPr>
            <a:normAutofit fontScale="77500" lnSpcReduction="20000"/>
          </a:bodyPr>
          <a:lstStyle/>
          <a:p>
            <a:r>
              <a:rPr lang="ro-RO" b="1" dirty="0" smtClean="0"/>
              <a:t>10.3. Tratament</a:t>
            </a:r>
            <a:endParaRPr lang="en-US" dirty="0" smtClean="0"/>
          </a:p>
          <a:p>
            <a:r>
              <a:rPr lang="ro-RO" dirty="0" smtClean="0"/>
              <a:t>	Vibrionul holeric este </a:t>
            </a:r>
            <a:r>
              <a:rPr lang="ro-RO" b="1" i="1" dirty="0" smtClean="0"/>
              <a:t>sensibil la antibioticele cu spectru larg</a:t>
            </a:r>
            <a:r>
              <a:rPr lang="ro-RO" dirty="0" smtClean="0"/>
              <a:t> (tetraciclină), ca şi la unele </a:t>
            </a:r>
            <a:r>
              <a:rPr lang="ro-RO" b="1" i="1" dirty="0" smtClean="0"/>
              <a:t>sulfamide</a:t>
            </a:r>
            <a:r>
              <a:rPr lang="ro-RO" dirty="0" smtClean="0"/>
              <a:t>.</a:t>
            </a:r>
            <a:endParaRPr lang="en-US" dirty="0" smtClean="0"/>
          </a:p>
          <a:p>
            <a:r>
              <a:rPr lang="ro-RO" dirty="0" smtClean="0"/>
              <a:t>	Există şi alţi vibrioni, în afara celui holeric, cu interes pentru diagnosticul diferenţial, şi anume:</a:t>
            </a:r>
            <a:endParaRPr lang="en-US" dirty="0" smtClean="0"/>
          </a:p>
          <a:p>
            <a:r>
              <a:rPr lang="ro-RO" b="1" dirty="0" smtClean="0"/>
              <a:t>- Vibrionii El Tor</a:t>
            </a:r>
            <a:r>
              <a:rPr lang="ro-RO" dirty="0" smtClean="0"/>
              <a:t>: </a:t>
            </a:r>
            <a:r>
              <a:rPr lang="ro-RO" b="1" i="1" dirty="0" smtClean="0"/>
              <a:t>saprofiţi</a:t>
            </a:r>
            <a:r>
              <a:rPr lang="ro-RO" dirty="0" smtClean="0"/>
              <a:t>, socotiţi o variantă nepatogenă a vibrionului holeric. Se deosebesc de aceştia prin </a:t>
            </a:r>
            <a:r>
              <a:rPr lang="ro-RO" b="1" i="1" dirty="0" smtClean="0"/>
              <a:t>hemoliză prezentă pe mediile cu sânge</a:t>
            </a:r>
            <a:r>
              <a:rPr lang="ro-RO" dirty="0" smtClean="0"/>
              <a:t>, </a:t>
            </a:r>
            <a:r>
              <a:rPr lang="ro-RO" b="1" i="1" dirty="0" smtClean="0"/>
              <a:t>sensibilitate directă la bacteriofagi</a:t>
            </a:r>
            <a:r>
              <a:rPr lang="ro-RO" dirty="0" smtClean="0"/>
              <a:t>. Din punct de vedere antigenic se încadrează în cele 4 serotipuri ale antigenului somatic O ale vibrionului holeric.</a:t>
            </a:r>
            <a:endParaRPr lang="en-US" dirty="0" smtClean="0"/>
          </a:p>
          <a:p>
            <a:r>
              <a:rPr lang="ro-RO" dirty="0" smtClean="0"/>
              <a:t>- </a:t>
            </a:r>
            <a:r>
              <a:rPr lang="ro-RO" b="1" dirty="0" smtClean="0"/>
              <a:t>Vibrionii neaglutinabili sau NAG</a:t>
            </a:r>
            <a:r>
              <a:rPr lang="ro-RO" dirty="0" smtClean="0"/>
              <a:t>: sunt </a:t>
            </a:r>
            <a:r>
              <a:rPr lang="ro-RO" b="1" i="1" dirty="0" smtClean="0"/>
              <a:t>vibrioni nepatogeni</a:t>
            </a:r>
            <a:r>
              <a:rPr lang="ro-RO" dirty="0" smtClean="0"/>
              <a:t>, care se găsesc frecvent în ape. Se pot izola accidental la om în intestin, fără a da boală. Se deosebesc de vibrionul holeric prin faptul că </a:t>
            </a:r>
            <a:r>
              <a:rPr lang="ro-RO" b="1" i="1" dirty="0" smtClean="0"/>
              <a:t>nu sunt aglutinaţi în prezenţa serului polivalent şi, respectiv, a serurilor specifice standard</a:t>
            </a:r>
            <a:r>
              <a:rPr lang="ro-RO" dirty="0" smtClean="0"/>
              <a:t> de tip antiholerice.</a:t>
            </a: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ctr">
              <a:buNone/>
            </a:pPr>
            <a:r>
              <a:rPr lang="ro-RO" b="1" dirty="0" smtClean="0"/>
              <a:t>YERSINIA </a:t>
            </a:r>
            <a:r>
              <a:rPr lang="ro-RO" b="1" dirty="0" smtClean="0"/>
              <a:t>ENTEROCOLITICA</a:t>
            </a:r>
            <a:r>
              <a:rPr lang="ro-RO" dirty="0" smtClean="0"/>
              <a:t> </a:t>
            </a:r>
            <a:endParaRPr lang="en-US" dirty="0" smtClean="0"/>
          </a:p>
          <a:p>
            <a:pPr algn="ctr">
              <a:buNone/>
            </a:pPr>
            <a:endParaRPr lang="en-US" dirty="0" smtClean="0"/>
          </a:p>
          <a:p>
            <a:r>
              <a:rPr lang="ro-RO" b="1" dirty="0" smtClean="0"/>
              <a:t>1. ÎNCADRARE TAXONOMICĂ	</a:t>
            </a:r>
            <a:endParaRPr lang="en-US" b="1" dirty="0" smtClean="0"/>
          </a:p>
          <a:p>
            <a:r>
              <a:rPr lang="ro-RO" b="1" dirty="0" smtClean="0"/>
              <a:t>	</a:t>
            </a:r>
            <a:r>
              <a:rPr lang="ro-RO" i="1" dirty="0" smtClean="0"/>
              <a:t>Ordin </a:t>
            </a:r>
            <a:r>
              <a:rPr lang="ro-RO" b="1" i="1" dirty="0" smtClean="0"/>
              <a:t>Eurobacteriales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trib</a:t>
            </a:r>
            <a:r>
              <a:rPr lang="ro-RO" dirty="0" smtClean="0"/>
              <a:t> </a:t>
            </a:r>
            <a:r>
              <a:rPr lang="ro-RO" b="1" i="1" dirty="0" smtClean="0"/>
              <a:t>Yersinieae</a:t>
            </a:r>
            <a:r>
              <a:rPr lang="ro-RO" dirty="0" smtClean="0"/>
              <a:t>,</a:t>
            </a:r>
            <a:r>
              <a:rPr lang="ro-RO" b="1" i="1" dirty="0" smtClean="0"/>
              <a:t> </a:t>
            </a:r>
            <a:r>
              <a:rPr lang="ro-RO" i="1" dirty="0" smtClean="0"/>
              <a:t>gen</a:t>
            </a:r>
            <a:r>
              <a:rPr lang="ro-RO" dirty="0" smtClean="0"/>
              <a:t> </a:t>
            </a:r>
            <a:r>
              <a:rPr lang="ro-RO" b="1" i="1" dirty="0" smtClean="0"/>
              <a:t>Yersinia</a:t>
            </a:r>
            <a:r>
              <a:rPr lang="ro-RO" dirty="0" smtClean="0"/>
              <a:t>.</a:t>
            </a:r>
            <a:r>
              <a:rPr lang="ro-RO" b="1" i="1" dirty="0" smtClean="0"/>
              <a:t> </a:t>
            </a:r>
            <a:r>
              <a:rPr lang="ro-RO" dirty="0" smtClean="0"/>
              <a:t>Cuprinde 11 specii, dintre care 3 au fost izolate la om: </a:t>
            </a:r>
            <a:r>
              <a:rPr lang="ro-RO" b="1" i="1" dirty="0" smtClean="0"/>
              <a:t>Yersinia pestis, Yersinia pseudotuberculosis </a:t>
            </a:r>
            <a:r>
              <a:rPr lang="ro-RO" dirty="0" smtClean="0"/>
              <a:t>şi </a:t>
            </a:r>
            <a:r>
              <a:rPr lang="ro-RO" b="1" i="1" dirty="0" smtClean="0"/>
              <a:t>Yersinia enterocolitica</a:t>
            </a:r>
            <a:r>
              <a:rPr lang="ro-RO" dirty="0" smtClean="0"/>
              <a:t>.</a:t>
            </a:r>
            <a:endParaRPr lang="en-US" dirty="0" smtClean="0"/>
          </a:p>
          <a:p>
            <a:r>
              <a:rPr lang="ro-RO" b="1" dirty="0" smtClean="0"/>
              <a:t> </a:t>
            </a:r>
            <a:endParaRPr lang="en-US" dirty="0" smtClean="0"/>
          </a:p>
          <a:p>
            <a:r>
              <a:rPr lang="ro-RO" b="1" dirty="0" smtClean="0"/>
              <a:t>2. CARACTERE MORFOLOGICE</a:t>
            </a:r>
            <a:endParaRPr lang="en-US" dirty="0" smtClean="0"/>
          </a:p>
          <a:p>
            <a:r>
              <a:rPr lang="ro-RO" dirty="0" smtClean="0"/>
              <a:t>	Sunt </a:t>
            </a:r>
            <a:r>
              <a:rPr lang="ro-RO" b="1" i="1" dirty="0" smtClean="0"/>
              <a:t>bacili Gram negativi</a:t>
            </a:r>
            <a:r>
              <a:rPr lang="ro-RO" dirty="0" smtClean="0"/>
              <a:t>, </a:t>
            </a:r>
            <a:r>
              <a:rPr lang="ro-RO" b="1" i="1" dirty="0" smtClean="0"/>
              <a:t>cu capete rotunjite, cu tendinţa la coloraţie bipolară</a:t>
            </a:r>
            <a:r>
              <a:rPr lang="ro-RO" dirty="0" smtClean="0"/>
              <a:t>.</a:t>
            </a:r>
            <a:endParaRPr lang="en-US" dirty="0" smtClean="0"/>
          </a:p>
          <a:p>
            <a:r>
              <a:rPr lang="ro-RO" b="1" dirty="0" smtClean="0"/>
              <a:t>3. CARACTERE DE CULTURĂ</a:t>
            </a:r>
            <a:endParaRPr lang="en-US" dirty="0" smtClean="0"/>
          </a:p>
          <a:p>
            <a:r>
              <a:rPr lang="ro-RO" dirty="0" smtClean="0"/>
              <a:t>	Cresc pe medii obişnuite, la temperatura de </a:t>
            </a:r>
            <a:r>
              <a:rPr lang="ro-RO" b="1" i="1" dirty="0" smtClean="0"/>
              <a:t>29-30</a:t>
            </a:r>
            <a:r>
              <a:rPr lang="ro-RO" b="1" i="1" dirty="0" smtClean="0">
                <a:sym typeface="Symbol"/>
              </a:rPr>
              <a:t></a:t>
            </a:r>
            <a:r>
              <a:rPr lang="ro-RO" b="1" i="1" dirty="0" smtClean="0"/>
              <a:t>C (bulion, geloză nutritivă)</a:t>
            </a:r>
            <a:r>
              <a:rPr lang="ro-RO" dirty="0" smtClean="0"/>
              <a:t> în 18-24 de ore. </a:t>
            </a:r>
            <a:endParaRPr lang="en-US" dirty="0" smtClean="0"/>
          </a:p>
          <a:p>
            <a:r>
              <a:rPr lang="ro-RO" dirty="0" smtClean="0"/>
              <a:t>	Pe medii lichide Y. pestis formează peliculă şi depozit abundent, Y. pseudotuberculosis formează depozit, iar Y. enterocolitica tulbură uniform mediul.</a:t>
            </a:r>
            <a:endParaRPr lang="en-US" dirty="0" smtClean="0"/>
          </a:p>
          <a:p>
            <a:r>
              <a:rPr lang="ro-RO" dirty="0" smtClean="0"/>
              <a:t>	Pe geloză simplă: </a:t>
            </a:r>
            <a:r>
              <a:rPr lang="ro-RO" b="1" i="1" dirty="0" smtClean="0"/>
              <a:t>colonii mici</a:t>
            </a:r>
            <a:r>
              <a:rPr lang="ro-RO" dirty="0" smtClean="0"/>
              <a:t> 0,1-0,2 mm, </a:t>
            </a:r>
            <a:r>
              <a:rPr lang="ro-RO" b="1" i="1" dirty="0" smtClean="0"/>
              <a:t>rotunde cu marginile franjurate, gri cu centrul gălbui şi bombat (pălărie chinezească</a:t>
            </a:r>
            <a:r>
              <a:rPr lang="ro-RO" b="1" i="1" dirty="0" smtClean="0"/>
              <a:t>)</a:t>
            </a:r>
            <a:r>
              <a:rPr lang="ro-RO" dirty="0" smtClean="0"/>
              <a:t>.</a:t>
            </a:r>
            <a:endParaRPr lang="en-US" dirty="0" smtClean="0"/>
          </a:p>
          <a:p>
            <a:endParaRPr lang="en-US" dirty="0" smtClean="0"/>
          </a:p>
          <a:p>
            <a:r>
              <a:rPr lang="ro-RO" b="1" dirty="0" smtClean="0"/>
              <a:t>4. CARACTERE METABOLICE</a:t>
            </a:r>
            <a:endParaRPr lang="en-US" dirty="0" smtClean="0"/>
          </a:p>
          <a:p>
            <a:r>
              <a:rPr lang="ro-RO" dirty="0" smtClean="0"/>
              <a:t>	Genul Yersinia este caracterizat prin următoarele caractere biochimice:</a:t>
            </a:r>
            <a:endParaRPr lang="en-US" dirty="0" smtClean="0"/>
          </a:p>
          <a:p>
            <a:pPr lvl="0"/>
            <a:r>
              <a:rPr lang="ro-RO" i="1" dirty="0" smtClean="0"/>
              <a:t>glucoză pozitivi, maltoză pozitivi, manită pozitivi;</a:t>
            </a:r>
            <a:endParaRPr lang="en-US" dirty="0" smtClean="0"/>
          </a:p>
          <a:p>
            <a:pPr lvl="0"/>
            <a:r>
              <a:rPr lang="ro-RO" i="1" dirty="0" smtClean="0"/>
              <a:t>reducerea nitraţilor la nitriţi; </a:t>
            </a:r>
            <a:endParaRPr lang="en-US" dirty="0" smtClean="0"/>
          </a:p>
          <a:p>
            <a:pPr lvl="0"/>
            <a:r>
              <a:rPr lang="ro-RO" i="1" dirty="0" smtClean="0"/>
              <a:t>urează-pozitivi;</a:t>
            </a:r>
            <a:endParaRPr lang="en-US" dirty="0" smtClean="0"/>
          </a:p>
          <a:p>
            <a:pPr lvl="0"/>
            <a:r>
              <a:rPr lang="ro-RO" i="1" dirty="0" smtClean="0"/>
              <a:t>nu produc H</a:t>
            </a:r>
            <a:r>
              <a:rPr lang="ro-RO" i="1" baseline="-25000" dirty="0" smtClean="0"/>
              <a:t>2</a:t>
            </a:r>
            <a:r>
              <a:rPr lang="ro-RO" i="1" dirty="0" smtClean="0"/>
              <a:t>S;</a:t>
            </a:r>
            <a:endParaRPr lang="en-US" dirty="0" smtClean="0"/>
          </a:p>
          <a:p>
            <a:pPr lvl="0"/>
            <a:r>
              <a:rPr lang="ro-RO" i="1" dirty="0" smtClean="0"/>
              <a:t>lactozo-negativi;</a:t>
            </a:r>
            <a:endParaRPr lang="en-US" dirty="0" smtClean="0"/>
          </a:p>
          <a:p>
            <a:pPr lvl="0"/>
            <a:r>
              <a:rPr lang="ro-RO" i="1" dirty="0" smtClean="0"/>
              <a:t>oxidază-negativi</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wadsworth.org/databank/images/yersinia.gif"/>
          <p:cNvPicPr>
            <a:picLocks noChangeAspect="1" noChangeArrowheads="1"/>
          </p:cNvPicPr>
          <p:nvPr/>
        </p:nvPicPr>
        <p:blipFill>
          <a:blip r:embed="rId2"/>
          <a:srcRect/>
          <a:stretch>
            <a:fillRect/>
          </a:stretch>
        </p:blipFill>
        <p:spPr bwMode="auto">
          <a:xfrm>
            <a:off x="2357422" y="571480"/>
            <a:ext cx="4008434" cy="4993205"/>
          </a:xfrm>
          <a:prstGeom prst="rect">
            <a:avLst/>
          </a:prstGeom>
          <a:noFill/>
        </p:spPr>
      </p:pic>
      <p:sp>
        <p:nvSpPr>
          <p:cNvPr id="6" name="TextBox 5"/>
          <p:cNvSpPr txBox="1"/>
          <p:nvPr/>
        </p:nvSpPr>
        <p:spPr>
          <a:xfrm>
            <a:off x="2714612" y="5929330"/>
            <a:ext cx="5857916" cy="369332"/>
          </a:xfrm>
          <a:prstGeom prst="rect">
            <a:avLst/>
          </a:prstGeom>
          <a:noFill/>
        </p:spPr>
        <p:txBody>
          <a:bodyPr wrap="square" rtlCol="0">
            <a:spAutoFit/>
          </a:bodyPr>
          <a:lstStyle/>
          <a:p>
            <a:r>
              <a:rPr lang="en-US" dirty="0" err="1" smtClean="0"/>
              <a:t>Figura</a:t>
            </a:r>
            <a:r>
              <a:rPr lang="en-US" dirty="0" smtClean="0"/>
              <a:t> 17. </a:t>
            </a:r>
            <a:r>
              <a:rPr lang="en-US" dirty="0" err="1"/>
              <a:t>Y</a:t>
            </a:r>
            <a:r>
              <a:rPr lang="en-US" dirty="0" err="1" smtClean="0"/>
              <a:t>ersinia</a:t>
            </a:r>
            <a:r>
              <a:rPr lang="en-US" dirty="0" smtClean="0"/>
              <a:t> </a:t>
            </a:r>
            <a:r>
              <a:rPr lang="en-US" dirty="0" err="1" smtClean="0"/>
              <a:t>enterocolitica</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0000" lnSpcReduction="20000"/>
          </a:bodyPr>
          <a:lstStyle/>
          <a:p>
            <a:r>
              <a:rPr lang="ro-RO" b="1" dirty="0" smtClean="0"/>
              <a:t>5. CARACTERE ANTIGENICE</a:t>
            </a:r>
            <a:endParaRPr lang="en-US" b="1" dirty="0" smtClean="0"/>
          </a:p>
          <a:p>
            <a:r>
              <a:rPr lang="ro-RO" b="1" dirty="0" smtClean="0"/>
              <a:t>	</a:t>
            </a:r>
            <a:r>
              <a:rPr lang="ro-RO" dirty="0" smtClean="0"/>
              <a:t>Reprezentanţii genului Yersinia prezintă un </a:t>
            </a:r>
            <a:r>
              <a:rPr lang="ro-RO" b="1" i="1" dirty="0" smtClean="0"/>
              <a:t>antigen de înveliş - lipopolizaharid (antigenul O)</a:t>
            </a:r>
            <a:r>
              <a:rPr lang="ro-RO" dirty="0" smtClean="0"/>
              <a:t> cu specificitate de specie şi un </a:t>
            </a:r>
            <a:r>
              <a:rPr lang="ro-RO" b="1" i="1" dirty="0" smtClean="0"/>
              <a:t>antigen H flagelar</a:t>
            </a:r>
            <a:r>
              <a:rPr lang="ro-RO" dirty="0" smtClean="0"/>
              <a:t>.</a:t>
            </a:r>
            <a:endParaRPr lang="en-US" dirty="0" smtClean="0"/>
          </a:p>
          <a:p>
            <a:pPr>
              <a:buNone/>
            </a:pPr>
            <a:endParaRPr lang="en-US" dirty="0" smtClean="0"/>
          </a:p>
          <a:p>
            <a:r>
              <a:rPr lang="ro-RO" b="1" dirty="0" smtClean="0"/>
              <a:t>6. REZISTENŢĂ. SENSIBILITATE. VARIABILITATE GENETICĂ</a:t>
            </a:r>
            <a:endParaRPr lang="en-US" dirty="0" smtClean="0"/>
          </a:p>
          <a:p>
            <a:r>
              <a:rPr lang="ro-RO" b="1" dirty="0" smtClean="0"/>
              <a:t>	</a:t>
            </a:r>
            <a:r>
              <a:rPr lang="ro-RO" dirty="0" smtClean="0"/>
              <a:t>Mor la 55</a:t>
            </a:r>
            <a:r>
              <a:rPr lang="ro-RO" dirty="0" smtClean="0">
                <a:sym typeface="Symbol"/>
              </a:rPr>
              <a:t></a:t>
            </a:r>
            <a:r>
              <a:rPr lang="ro-RO" dirty="0" smtClean="0"/>
              <a:t>C în 5 minute şi la 100</a:t>
            </a:r>
            <a:r>
              <a:rPr lang="ro-RO" dirty="0" smtClean="0">
                <a:sym typeface="Symbol"/>
              </a:rPr>
              <a:t></a:t>
            </a:r>
            <a:r>
              <a:rPr lang="ro-RO" dirty="0" smtClean="0"/>
              <a:t>C într-un minut. Sunt sensibili la fenol. </a:t>
            </a:r>
            <a:endParaRPr lang="en-US" dirty="0" smtClean="0"/>
          </a:p>
          <a:p>
            <a:r>
              <a:rPr lang="ro-RO" dirty="0" smtClean="0"/>
              <a:t>	Sunt sensibili la betalactamine, aminoglicozide, sulfamide, antibiotice cu spectrul larg (tetracicline, cloramfenicol).</a:t>
            </a:r>
            <a:endParaRPr lang="en-US" dirty="0" smtClean="0"/>
          </a:p>
          <a:p>
            <a:r>
              <a:rPr lang="ro-RO" dirty="0" smtClean="0"/>
              <a:t>	Sunt sensibili la unii bacteriofagi.</a:t>
            </a:r>
            <a:endParaRPr lang="en-US" dirty="0" smtClean="0"/>
          </a:p>
          <a:p>
            <a:r>
              <a:rPr lang="ro-RO" dirty="0" smtClean="0"/>
              <a:t>	Y. pestis produce două bacteriocine (pesticina I şi II) cu efect antimicrobian faţă de Y. pestis şi Y. pseudotuberculosis.  </a:t>
            </a:r>
            <a:endParaRPr lang="en-US" dirty="0" smtClean="0"/>
          </a:p>
          <a:p>
            <a:pPr>
              <a:buNone/>
            </a:pPr>
            <a:endParaRPr lang="en-US" dirty="0" smtClean="0"/>
          </a:p>
          <a:p>
            <a:r>
              <a:rPr lang="ro-RO" b="1" dirty="0" smtClean="0"/>
              <a:t>7. BOALA LA OM</a:t>
            </a:r>
            <a:endParaRPr lang="en-US" b="1" dirty="0" smtClean="0"/>
          </a:p>
          <a:p>
            <a:r>
              <a:rPr lang="ro-RO" dirty="0" smtClean="0"/>
              <a:t>	</a:t>
            </a:r>
            <a:r>
              <a:rPr lang="ro-RO" b="1" dirty="0" smtClean="0"/>
              <a:t>Y. pestis</a:t>
            </a:r>
            <a:r>
              <a:rPr lang="ro-RO" dirty="0" smtClean="0"/>
              <a:t>. Rezervorul de infecţie umană îl constituie </a:t>
            </a:r>
            <a:r>
              <a:rPr lang="ro-RO" b="1" i="1" dirty="0" smtClean="0"/>
              <a:t>rozătoarele sălbatice</a:t>
            </a:r>
            <a:r>
              <a:rPr lang="ro-RO" dirty="0" smtClean="0"/>
              <a:t>. Boala se transmite de regulă prin </a:t>
            </a:r>
            <a:r>
              <a:rPr lang="ro-RO" b="1" i="1" dirty="0" smtClean="0"/>
              <a:t>intermediul purecelui de şobolan</a:t>
            </a:r>
            <a:r>
              <a:rPr lang="ro-RO" dirty="0" smtClean="0"/>
              <a:t> </a:t>
            </a:r>
            <a:r>
              <a:rPr lang="ro-RO" b="1" i="1" dirty="0" smtClean="0"/>
              <a:t>prin înţepătură</a:t>
            </a:r>
            <a:r>
              <a:rPr lang="ro-RO" dirty="0" smtClean="0"/>
              <a:t> sau </a:t>
            </a:r>
            <a:r>
              <a:rPr lang="ro-RO" b="1" i="1" dirty="0" smtClean="0"/>
              <a:t>pe cale aeriană</a:t>
            </a:r>
            <a:r>
              <a:rPr lang="ro-RO" dirty="0" smtClean="0"/>
              <a:t>.</a:t>
            </a:r>
            <a:endParaRPr lang="en-US" dirty="0" smtClean="0"/>
          </a:p>
          <a:p>
            <a:r>
              <a:rPr lang="ro-RO" dirty="0" smtClean="0"/>
              <a:t>	La locul înţepăturii poate apare o pustulă. Germenii pătrund prin limfaticele pielii şi ajung în ganglionii limfatici regionali formând </a:t>
            </a:r>
            <a:r>
              <a:rPr lang="ro-RO" b="1" dirty="0" smtClean="0"/>
              <a:t>bubonul pestos (ciuma bubonică)</a:t>
            </a:r>
            <a:r>
              <a:rPr lang="ro-RO" dirty="0" smtClean="0"/>
              <a:t>, de unde poate disemina spre viscere, dând forma septicemică cu leziuni parenchimatoase hemoragice, în ficat, splină, pulmon. </a:t>
            </a: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38806"/>
          </a:xfrm>
        </p:spPr>
        <p:txBody>
          <a:bodyPr>
            <a:normAutofit fontScale="70000" lnSpcReduction="20000"/>
          </a:bodyPr>
          <a:lstStyle/>
          <a:p>
            <a:r>
              <a:rPr lang="ro-RO" dirty="0" smtClean="0"/>
              <a:t>Prin transmitere aeriană determină </a:t>
            </a:r>
            <a:r>
              <a:rPr lang="ro-RO" b="1" dirty="0" smtClean="0"/>
              <a:t>forma pulmonară</a:t>
            </a:r>
            <a:r>
              <a:rPr lang="ro-RO" dirty="0" smtClean="0"/>
              <a:t> care evoluează ca o pneumonie cu evoluţie severă spre septicemie. </a:t>
            </a:r>
            <a:endParaRPr lang="en-US" dirty="0" smtClean="0"/>
          </a:p>
          <a:p>
            <a:r>
              <a:rPr lang="ro-RO" dirty="0" smtClean="0"/>
              <a:t>	</a:t>
            </a:r>
            <a:r>
              <a:rPr lang="ro-RO" b="1" dirty="0" smtClean="0"/>
              <a:t>Y. pseudotuberculosis</a:t>
            </a:r>
            <a:r>
              <a:rPr lang="ro-RO" dirty="0" smtClean="0"/>
              <a:t> determină </a:t>
            </a:r>
            <a:r>
              <a:rPr lang="ro-RO" b="1" i="1" dirty="0" smtClean="0"/>
              <a:t>infecţii intestinale, pseudoapendiculare</a:t>
            </a:r>
            <a:r>
              <a:rPr lang="ro-RO" dirty="0" smtClean="0"/>
              <a:t>.</a:t>
            </a:r>
            <a:endParaRPr lang="en-US" dirty="0" smtClean="0"/>
          </a:p>
          <a:p>
            <a:r>
              <a:rPr lang="ro-RO" dirty="0" smtClean="0"/>
              <a:t>	</a:t>
            </a:r>
            <a:r>
              <a:rPr lang="ro-RO" b="1" dirty="0" smtClean="0"/>
              <a:t>Y. enterocolitica</a:t>
            </a:r>
            <a:r>
              <a:rPr lang="ro-RO" dirty="0" smtClean="0"/>
              <a:t> determină </a:t>
            </a:r>
            <a:r>
              <a:rPr lang="ro-RO" b="1" i="1" dirty="0" smtClean="0"/>
              <a:t>enterite acute, septicemii, eritem nodos, sindromul Reiter</a:t>
            </a:r>
            <a:r>
              <a:rPr lang="ro-RO" dirty="0" smtClean="0"/>
              <a:t>. Enterocolita evoluează cu febră, diaree, dureri abdominale, chiar colici. Uneori, prin inflamaţia ganglionilor mezenterici poate mima clinic o apendicită. Complicaţiile sunt reprezentate de: artrită sau chiar septicemie. Mecanismul artritei este probabil imunologic. Enterita este datorată producerii unei enterotoxine, similară sau chiar identică cu ST de la E. coli enterotoxigenă.</a:t>
            </a:r>
            <a:endParaRPr lang="en-US" dirty="0" smtClean="0"/>
          </a:p>
          <a:p>
            <a:pPr>
              <a:buNone/>
            </a:pPr>
            <a:endParaRPr lang="en-US" dirty="0" smtClean="0"/>
          </a:p>
          <a:p>
            <a:r>
              <a:rPr lang="ro-RO" b="1" dirty="0" smtClean="0"/>
              <a:t>8. DIAGNOSTIC DE LABORATOR</a:t>
            </a:r>
            <a:r>
              <a:rPr lang="ro-RO" dirty="0" smtClean="0"/>
              <a:t>: vezi Îndrumar lucrări practice</a:t>
            </a:r>
            <a:endParaRPr lang="en-US" dirty="0" smtClean="0"/>
          </a:p>
          <a:p>
            <a:pPr>
              <a:buNone/>
            </a:pPr>
            <a:endParaRPr lang="en-US" dirty="0" smtClean="0"/>
          </a:p>
          <a:p>
            <a:r>
              <a:rPr lang="ro-RO" b="1" dirty="0" smtClean="0"/>
              <a:t>9. EPIDEMIOLOGIE. PROFILAXIE. TRATAMENT</a:t>
            </a:r>
            <a:endParaRPr lang="en-US" b="1" dirty="0" smtClean="0"/>
          </a:p>
          <a:p>
            <a:r>
              <a:rPr lang="ro-RO" dirty="0" smtClean="0"/>
              <a:t>	Profilaxia nespecifică</a:t>
            </a:r>
            <a:r>
              <a:rPr lang="ro-RO" b="1" dirty="0" smtClean="0"/>
              <a:t> </a:t>
            </a:r>
            <a:r>
              <a:rPr lang="ro-RO" dirty="0" smtClean="0"/>
              <a:t>constă în stârpirea rozătoarelor (măsuri de deratizare), ca şi din izolarea şi tratarea omului bolnav şi contacţilor.</a:t>
            </a:r>
            <a:endParaRPr lang="en-US" dirty="0" smtClean="0"/>
          </a:p>
          <a:p>
            <a:r>
              <a:rPr lang="ro-RO" dirty="0" smtClean="0"/>
              <a:t>	Profilaxia specifică. Protecţia personalului din spitale şi laboratoare este asigurat prin vaccin cu germeni omorâţi, 2 doze la interval de o lună, ce asigură imunitatea timp de 6 luni până la 12 luni. </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4389120"/>
          </a:xfrm>
        </p:spPr>
        <p:txBody>
          <a:bodyPr/>
          <a:lstStyle/>
          <a:p>
            <a:pPr lvl="0" algn="ctr">
              <a:buNone/>
            </a:pPr>
            <a:r>
              <a:rPr lang="ro-RO" b="1" dirty="0" smtClean="0"/>
              <a:t>BACTERII INTESTINALE CONDIŢIONAT </a:t>
            </a:r>
            <a:r>
              <a:rPr lang="ro-RO" b="1" dirty="0" smtClean="0"/>
              <a:t>PATOGENE</a:t>
            </a:r>
            <a:endParaRPr lang="en-US" dirty="0" smtClean="0"/>
          </a:p>
          <a:p>
            <a:pPr>
              <a:buNone/>
            </a:pPr>
            <a:endParaRPr lang="en-US" dirty="0" smtClean="0"/>
          </a:p>
          <a:p>
            <a:pPr>
              <a:buNone/>
            </a:pPr>
            <a:endParaRPr lang="en-US" dirty="0" smtClean="0"/>
          </a:p>
          <a:p>
            <a:r>
              <a:rPr lang="ro-RO" sz="2400" dirty="0" smtClean="0"/>
              <a:t>Din acest grup, vom descrie speciile cu incidenţă majoră în infecţiile umane şi anume: Escherichia coli (bacilul coli),  Klebsiella, Proteus, Pseudomonas, Citrobacter, Serratia, Providencia, Morganella.</a:t>
            </a:r>
            <a:endParaRPr lang="en-US" sz="2400"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110178"/>
          </a:xfrm>
        </p:spPr>
        <p:txBody>
          <a:bodyPr>
            <a:normAutofit fontScale="70000" lnSpcReduction="20000"/>
          </a:bodyPr>
          <a:lstStyle/>
          <a:p>
            <a:pPr algn="ctr">
              <a:buNone/>
            </a:pPr>
            <a:r>
              <a:rPr lang="ro-RO" sz="2900" b="1" dirty="0" smtClean="0"/>
              <a:t>ESCHERICHIA COLI (BACILUL COLI</a:t>
            </a:r>
            <a:r>
              <a:rPr lang="ro-RO" sz="2900" b="1" dirty="0" smtClean="0"/>
              <a:t>)</a:t>
            </a:r>
            <a:endParaRPr lang="en-US" sz="2900" b="1" dirty="0" smtClean="0"/>
          </a:p>
          <a:p>
            <a:pPr algn="ctr">
              <a:buNone/>
            </a:pPr>
            <a:endParaRPr lang="en-US" dirty="0" smtClean="0"/>
          </a:p>
          <a:p>
            <a:r>
              <a:rPr lang="ro-RO" b="1" dirty="0" smtClean="0"/>
              <a:t>1. ÎNCADRARE TAXONOMICĂ</a:t>
            </a:r>
            <a:endParaRPr lang="en-US" dirty="0" smtClean="0"/>
          </a:p>
          <a:p>
            <a:r>
              <a:rPr lang="ro-RO" i="1" dirty="0" smtClean="0"/>
              <a:t>Ordinul</a:t>
            </a:r>
            <a:r>
              <a:rPr lang="ro-RO" dirty="0" smtClean="0"/>
              <a:t>: </a:t>
            </a:r>
            <a:r>
              <a:rPr lang="ro-RO" b="1" i="1" dirty="0" smtClean="0"/>
              <a:t>Eubacteriales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tribul</a:t>
            </a:r>
            <a:r>
              <a:rPr lang="ro-RO" dirty="0" smtClean="0"/>
              <a:t>: </a:t>
            </a:r>
            <a:r>
              <a:rPr lang="ro-RO" b="1" i="1" dirty="0" smtClean="0"/>
              <a:t>Escherichieae</a:t>
            </a:r>
            <a:r>
              <a:rPr lang="ro-RO" dirty="0" smtClean="0"/>
              <a:t>; </a:t>
            </a:r>
            <a:r>
              <a:rPr lang="ro-RO" i="1" dirty="0" smtClean="0"/>
              <a:t>genul</a:t>
            </a:r>
            <a:r>
              <a:rPr lang="ro-RO" dirty="0" smtClean="0"/>
              <a:t>: </a:t>
            </a:r>
            <a:r>
              <a:rPr lang="ro-RO" b="1" i="1" dirty="0" smtClean="0"/>
              <a:t>Escherichia</a:t>
            </a:r>
            <a:r>
              <a:rPr lang="ro-RO" dirty="0" smtClean="0"/>
              <a:t>; </a:t>
            </a:r>
            <a:r>
              <a:rPr lang="ro-RO" i="1" dirty="0" smtClean="0"/>
              <a:t>specia</a:t>
            </a:r>
            <a:r>
              <a:rPr lang="ro-RO" dirty="0" smtClean="0"/>
              <a:t>: </a:t>
            </a:r>
            <a:r>
              <a:rPr lang="ro-RO" b="1" i="1" dirty="0" smtClean="0"/>
              <a:t>Escherichia</a:t>
            </a:r>
            <a:r>
              <a:rPr lang="ro-RO" i="1" dirty="0" smtClean="0"/>
              <a:t> </a:t>
            </a:r>
            <a:r>
              <a:rPr lang="ro-RO" b="1" i="1" dirty="0" smtClean="0"/>
              <a:t>coli</a:t>
            </a:r>
            <a:r>
              <a:rPr lang="ro-RO" dirty="0" smtClean="0"/>
              <a:t>. </a:t>
            </a:r>
            <a:endParaRPr lang="en-US" dirty="0" smtClean="0"/>
          </a:p>
          <a:p>
            <a:pPr>
              <a:buNone/>
            </a:pPr>
            <a:endParaRPr lang="en-US" dirty="0" smtClean="0"/>
          </a:p>
          <a:p>
            <a:r>
              <a:rPr lang="ro-RO" b="1" dirty="0" smtClean="0"/>
              <a:t>2. CARACTERE MORFOLOGICE</a:t>
            </a:r>
            <a:endParaRPr lang="en-US" dirty="0" smtClean="0"/>
          </a:p>
          <a:p>
            <a:r>
              <a:rPr lang="ro-RO" b="1" i="1" dirty="0" smtClean="0"/>
              <a:t>Bacili Gram negativi</a:t>
            </a:r>
            <a:r>
              <a:rPr lang="ro-RO" dirty="0" smtClean="0"/>
              <a:t>, majoritatea </a:t>
            </a:r>
            <a:r>
              <a:rPr lang="ro-RO" b="1" i="1" dirty="0" smtClean="0"/>
              <a:t>mobili</a:t>
            </a:r>
            <a:r>
              <a:rPr lang="ro-RO" dirty="0" smtClean="0"/>
              <a:t> (cili peristrichi) (figurile 1 şi 2), </a:t>
            </a:r>
            <a:r>
              <a:rPr lang="ro-RO" b="1" i="1" dirty="0" smtClean="0"/>
              <a:t>nesporulaţi</a:t>
            </a:r>
            <a:r>
              <a:rPr lang="ro-RO" dirty="0" smtClean="0"/>
              <a:t>. Unele tulpini au </a:t>
            </a:r>
            <a:r>
              <a:rPr lang="ro-RO" b="1" i="1" dirty="0" smtClean="0"/>
              <a:t>capsulă</a:t>
            </a:r>
            <a:r>
              <a:rPr lang="ro-RO" dirty="0" smtClean="0"/>
              <a:t> (</a:t>
            </a:r>
            <a:r>
              <a:rPr lang="ro-RO" b="1" i="1" dirty="0" smtClean="0"/>
              <a:t>„tulpini mucoide”</a:t>
            </a:r>
            <a:r>
              <a:rPr lang="ro-RO" dirty="0" smtClean="0"/>
              <a:t>, care sunt enteroinvazive).</a:t>
            </a:r>
            <a:endParaRPr lang="en-US" dirty="0" smtClean="0"/>
          </a:p>
          <a:p>
            <a:pPr>
              <a:buNone/>
            </a:pPr>
            <a:endParaRPr lang="en-US" dirty="0" smtClean="0"/>
          </a:p>
          <a:p>
            <a:r>
              <a:rPr lang="ro-RO" b="1" dirty="0" smtClean="0"/>
              <a:t>3. CARACTERE DE CULTURĂ</a:t>
            </a:r>
            <a:endParaRPr lang="en-US" dirty="0" smtClean="0"/>
          </a:p>
          <a:p>
            <a:r>
              <a:rPr lang="ro-RO" dirty="0" smtClean="0"/>
              <a:t>Sunt </a:t>
            </a:r>
            <a:r>
              <a:rPr lang="ro-RO" b="1" i="1" dirty="0" smtClean="0"/>
              <a:t>germeni nepretenţioşi</a:t>
            </a:r>
            <a:r>
              <a:rPr lang="ro-RO" dirty="0" smtClean="0"/>
              <a:t>. Pe bulion </a:t>
            </a:r>
            <a:r>
              <a:rPr lang="ro-RO" b="1" i="1" dirty="0" smtClean="0"/>
              <a:t>tulbură uniform mediul</a:t>
            </a:r>
            <a:r>
              <a:rPr lang="ro-RO" dirty="0" smtClean="0"/>
              <a:t>. Pe geloză, dau </a:t>
            </a:r>
            <a:r>
              <a:rPr lang="ro-RO" b="1" i="1" dirty="0" smtClean="0"/>
              <a:t>colonii mari, lucioase, bombate (”S”)</a:t>
            </a:r>
            <a:r>
              <a:rPr lang="ro-RO" dirty="0" smtClean="0"/>
              <a:t>. În condiţii de trecere repetată pe medii solide, pot apărea colonii rugoase („R”). Pe medii lactozate, produc </a:t>
            </a:r>
            <a:r>
              <a:rPr lang="ro-RO" b="1" i="1" dirty="0" smtClean="0"/>
              <a:t>fermentarea lactozei</a:t>
            </a:r>
            <a:r>
              <a:rPr lang="ro-RO" dirty="0" smtClean="0"/>
              <a:t> (colonii lactozopozitive), cu virarea indicatorului către acid. Pe mediul Levine (cu eozină- albastru de metilen) determină colonii mari, închise la culoare, cu luciu metalic.</a:t>
            </a:r>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214250" y="928670"/>
            <a:ext cx="4266797" cy="3286148"/>
          </a:xfrm>
          <a:prstGeom prst="rect">
            <a:avLst/>
          </a:prstGeom>
          <a:noFill/>
          <a:ln w="9525">
            <a:noFill/>
            <a:miter lim="800000"/>
            <a:headEnd/>
            <a:tailEnd/>
          </a:ln>
        </p:spPr>
      </p:pic>
      <p:pic>
        <p:nvPicPr>
          <p:cNvPr id="90115" name="Picture 3"/>
          <p:cNvPicPr>
            <a:picLocks noChangeAspect="1" noChangeArrowheads="1"/>
          </p:cNvPicPr>
          <p:nvPr/>
        </p:nvPicPr>
        <p:blipFill>
          <a:blip r:embed="rId3"/>
          <a:srcRect/>
          <a:stretch>
            <a:fillRect/>
          </a:stretch>
        </p:blipFill>
        <p:spPr bwMode="auto">
          <a:xfrm>
            <a:off x="4857752" y="928669"/>
            <a:ext cx="4071966" cy="3253677"/>
          </a:xfrm>
          <a:prstGeom prst="rect">
            <a:avLst/>
          </a:prstGeom>
          <a:noFill/>
          <a:ln w="9525">
            <a:noFill/>
            <a:miter lim="800000"/>
            <a:headEnd/>
            <a:tailEnd/>
          </a:ln>
        </p:spPr>
      </p:pic>
      <p:sp>
        <p:nvSpPr>
          <p:cNvPr id="6" name="TextBox 5"/>
          <p:cNvSpPr txBox="1"/>
          <p:nvPr/>
        </p:nvSpPr>
        <p:spPr>
          <a:xfrm>
            <a:off x="5072066" y="4714884"/>
            <a:ext cx="3857652" cy="646331"/>
          </a:xfrm>
          <a:prstGeom prst="rect">
            <a:avLst/>
          </a:prstGeom>
          <a:noFill/>
        </p:spPr>
        <p:txBody>
          <a:bodyPr wrap="square" rtlCol="0">
            <a:spAutoFit/>
          </a:bodyPr>
          <a:lstStyle/>
          <a:p>
            <a:r>
              <a:rPr lang="en-US" dirty="0" err="1"/>
              <a:t>Figura</a:t>
            </a:r>
            <a:r>
              <a:rPr lang="en-US" dirty="0"/>
              <a:t> </a:t>
            </a:r>
            <a:r>
              <a:rPr lang="en-US" dirty="0" smtClean="0"/>
              <a:t>19: </a:t>
            </a:r>
            <a:r>
              <a:rPr lang="en-US" dirty="0" err="1"/>
              <a:t>Colonii</a:t>
            </a:r>
            <a:r>
              <a:rPr lang="en-US" dirty="0"/>
              <a:t> de E. coli </a:t>
            </a:r>
            <a:r>
              <a:rPr lang="en-US" dirty="0" err="1"/>
              <a:t>pe</a:t>
            </a:r>
            <a:r>
              <a:rPr lang="en-US" dirty="0"/>
              <a:t> </a:t>
            </a:r>
            <a:r>
              <a:rPr lang="en-US" dirty="0" err="1"/>
              <a:t>geloză</a:t>
            </a:r>
            <a:r>
              <a:rPr lang="en-US" dirty="0"/>
              <a:t> </a:t>
            </a:r>
            <a:r>
              <a:rPr lang="en-US" dirty="0" err="1"/>
              <a:t>simplă</a:t>
            </a:r>
            <a:r>
              <a:rPr lang="en-US" dirty="0"/>
              <a:t> </a:t>
            </a:r>
          </a:p>
        </p:txBody>
      </p:sp>
      <p:sp>
        <p:nvSpPr>
          <p:cNvPr id="7" name="TextBox 6"/>
          <p:cNvSpPr txBox="1"/>
          <p:nvPr/>
        </p:nvSpPr>
        <p:spPr>
          <a:xfrm>
            <a:off x="214282" y="4786322"/>
            <a:ext cx="4357718" cy="923330"/>
          </a:xfrm>
          <a:prstGeom prst="rect">
            <a:avLst/>
          </a:prstGeom>
          <a:noFill/>
        </p:spPr>
        <p:txBody>
          <a:bodyPr wrap="square" rtlCol="0">
            <a:spAutoFit/>
          </a:bodyPr>
          <a:lstStyle/>
          <a:p>
            <a:r>
              <a:rPr lang="en-US" dirty="0" err="1"/>
              <a:t>Figura</a:t>
            </a:r>
            <a:r>
              <a:rPr lang="en-US" dirty="0"/>
              <a:t> </a:t>
            </a:r>
            <a:r>
              <a:rPr lang="en-US" dirty="0" smtClean="0"/>
              <a:t>18: </a:t>
            </a:r>
            <a:r>
              <a:rPr lang="en-US" dirty="0" err="1"/>
              <a:t>Frotiu</a:t>
            </a:r>
            <a:r>
              <a:rPr lang="en-US" dirty="0"/>
              <a:t> </a:t>
            </a:r>
            <a:r>
              <a:rPr lang="en-US" dirty="0" err="1"/>
              <a:t>colorat</a:t>
            </a:r>
            <a:r>
              <a:rPr lang="en-US" dirty="0"/>
              <a:t> Gram din </a:t>
            </a:r>
            <a:r>
              <a:rPr lang="en-US" dirty="0" err="1"/>
              <a:t>cultură</a:t>
            </a:r>
            <a:r>
              <a:rPr lang="en-US" dirty="0"/>
              <a:t> - E. coli</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fontScale="77500" lnSpcReduction="20000"/>
          </a:bodyPr>
          <a:lstStyle/>
          <a:p>
            <a:r>
              <a:rPr lang="ro-RO" b="1" dirty="0" smtClean="0"/>
              <a:t>4. CARACTERE </a:t>
            </a:r>
            <a:r>
              <a:rPr lang="ro-RO" b="1" dirty="0" smtClean="0"/>
              <a:t>METABOLICE</a:t>
            </a:r>
            <a:endParaRPr lang="en-US" b="1" dirty="0" smtClean="0"/>
          </a:p>
          <a:p>
            <a:pPr>
              <a:buNone/>
            </a:pPr>
            <a:endParaRPr lang="en-US" dirty="0" smtClean="0"/>
          </a:p>
          <a:p>
            <a:pPr lvl="0"/>
            <a:r>
              <a:rPr lang="ro-RO" dirty="0" smtClean="0"/>
              <a:t>fermentează cu gaz: glucoza, lactoza, zaharoza, manoza;</a:t>
            </a:r>
            <a:endParaRPr lang="en-US" dirty="0" smtClean="0"/>
          </a:p>
          <a:p>
            <a:pPr lvl="0"/>
            <a:r>
              <a:rPr lang="ro-RO" dirty="0" smtClean="0"/>
              <a:t>nu produc hidrogen sulfurat;</a:t>
            </a:r>
            <a:endParaRPr lang="en-US" dirty="0" smtClean="0"/>
          </a:p>
          <a:p>
            <a:pPr lvl="0"/>
            <a:r>
              <a:rPr lang="ro-RO" dirty="0" smtClean="0"/>
              <a:t>indol: pozitiv;</a:t>
            </a:r>
            <a:endParaRPr lang="en-US" dirty="0" smtClean="0"/>
          </a:p>
          <a:p>
            <a:pPr lvl="0"/>
            <a:r>
              <a:rPr lang="ro-RO" dirty="0" smtClean="0"/>
              <a:t>reacţia la roşu metil: pozitivă;</a:t>
            </a:r>
            <a:endParaRPr lang="en-US" dirty="0" smtClean="0"/>
          </a:p>
          <a:p>
            <a:pPr lvl="0"/>
            <a:r>
              <a:rPr lang="ro-RO" dirty="0" smtClean="0"/>
              <a:t>urează: negativă;</a:t>
            </a:r>
            <a:endParaRPr lang="en-US" dirty="0" smtClean="0"/>
          </a:p>
          <a:p>
            <a:pPr lvl="0"/>
            <a:r>
              <a:rPr lang="ro-RO" dirty="0" smtClean="0"/>
              <a:t>lizindecarboxilază: variabil;</a:t>
            </a:r>
            <a:endParaRPr lang="en-US" dirty="0" smtClean="0"/>
          </a:p>
          <a:p>
            <a:pPr lvl="0"/>
            <a:r>
              <a:rPr lang="ro-RO" dirty="0" smtClean="0"/>
              <a:t>nu folosesc citratul ca unică sursă de carbon.</a:t>
            </a:r>
            <a:endParaRPr lang="en-US" dirty="0" smtClean="0"/>
          </a:p>
          <a:p>
            <a:endParaRPr lang="en-US" dirty="0" smtClean="0"/>
          </a:p>
          <a:p>
            <a:r>
              <a:rPr lang="ro-RO" dirty="0" smtClean="0"/>
              <a:t>Pe </a:t>
            </a:r>
            <a:r>
              <a:rPr lang="ro-RO" b="1" i="1" dirty="0" smtClean="0"/>
              <a:t>mediul politrop TSI</a:t>
            </a:r>
            <a:r>
              <a:rPr lang="ro-RO" dirty="0" smtClean="0"/>
              <a:t> , prezintă următoarele caractere:</a:t>
            </a:r>
            <a:endParaRPr lang="en-US" dirty="0" smtClean="0"/>
          </a:p>
          <a:p>
            <a:pPr lvl="0"/>
            <a:r>
              <a:rPr lang="ro-RO" dirty="0" smtClean="0"/>
              <a:t>fermentează glucoza, lactoza şi zaharoza cu producere de gaz;</a:t>
            </a:r>
            <a:endParaRPr lang="en-US" dirty="0" smtClean="0"/>
          </a:p>
          <a:p>
            <a:pPr lvl="0"/>
            <a:r>
              <a:rPr lang="ro-RO" dirty="0" smtClean="0"/>
              <a:t>nu produc hidrogen sulfurat.</a:t>
            </a:r>
            <a:endParaRPr lang="en-US" dirty="0" smtClean="0"/>
          </a:p>
          <a:p>
            <a:r>
              <a:rPr lang="ro-RO" dirty="0" smtClean="0"/>
              <a:t>Pe </a:t>
            </a:r>
            <a:r>
              <a:rPr lang="ro-RO" b="1" i="1" dirty="0" smtClean="0"/>
              <a:t>mediul politrop MIU</a:t>
            </a:r>
            <a:r>
              <a:rPr lang="ro-RO" dirty="0" smtClean="0"/>
              <a:t>:</a:t>
            </a:r>
            <a:endParaRPr lang="en-US" dirty="0" smtClean="0"/>
          </a:p>
          <a:p>
            <a:pPr lvl="0"/>
            <a:r>
              <a:rPr lang="ro-RO" dirty="0" smtClean="0"/>
              <a:t>mobilitate: pozitiv; </a:t>
            </a:r>
            <a:endParaRPr lang="en-US" dirty="0" smtClean="0"/>
          </a:p>
          <a:p>
            <a:pPr lvl="0"/>
            <a:r>
              <a:rPr lang="ro-RO" dirty="0" smtClean="0"/>
              <a:t>indol: pozitiv;</a:t>
            </a:r>
            <a:endParaRPr lang="en-US" dirty="0" smtClean="0"/>
          </a:p>
          <a:p>
            <a:pPr lvl="0"/>
            <a:r>
              <a:rPr lang="ro-RO" dirty="0" smtClean="0"/>
              <a:t>urează: negativ.</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389120"/>
          </a:xfrm>
        </p:spPr>
        <p:txBody>
          <a:bodyPr>
            <a:normAutofit/>
          </a:bodyPr>
          <a:lstStyle/>
          <a:p>
            <a:r>
              <a:rPr lang="ro-RO" sz="2400" dirty="0" smtClean="0"/>
              <a:t>Uzual, astăzi se folosesc </a:t>
            </a:r>
            <a:r>
              <a:rPr lang="ro-RO" sz="2400" b="1" dirty="0" smtClean="0"/>
              <a:t>mediile politrope</a:t>
            </a:r>
            <a:r>
              <a:rPr lang="ro-RO" sz="2400" dirty="0" smtClean="0"/>
              <a:t>:</a:t>
            </a:r>
            <a:endParaRPr lang="en-US" sz="2400" dirty="0" smtClean="0"/>
          </a:p>
          <a:p>
            <a:pPr lvl="0"/>
            <a:r>
              <a:rPr lang="ro-RO" sz="2400" b="1" dirty="0" smtClean="0"/>
              <a:t>TSI</a:t>
            </a:r>
            <a:r>
              <a:rPr lang="ro-RO" sz="2400" dirty="0" smtClean="0"/>
              <a:t> (theree sugar iron), care testează:</a:t>
            </a:r>
            <a:endParaRPr lang="en-US" sz="2400" dirty="0" smtClean="0"/>
          </a:p>
          <a:p>
            <a:pPr lvl="0"/>
            <a:r>
              <a:rPr lang="ro-RO" sz="2400" b="1" dirty="0" smtClean="0"/>
              <a:t>porţiunea dreaptă</a:t>
            </a:r>
            <a:r>
              <a:rPr lang="ro-RO" sz="2400" dirty="0" smtClean="0"/>
              <a:t>: </a:t>
            </a:r>
            <a:r>
              <a:rPr lang="ro-RO" sz="2400" i="1" dirty="0" smtClean="0"/>
              <a:t>fermentarea glucozei şi producerea de hidrogen sulfurat</a:t>
            </a:r>
            <a:r>
              <a:rPr lang="ro-RO" sz="2400" dirty="0" smtClean="0"/>
              <a:t>;</a:t>
            </a:r>
            <a:endParaRPr lang="en-US" sz="2400" dirty="0" smtClean="0"/>
          </a:p>
          <a:p>
            <a:pPr lvl="0"/>
            <a:r>
              <a:rPr lang="ro-RO" sz="2400" b="1" dirty="0" smtClean="0"/>
              <a:t>porţiunea înclinată</a:t>
            </a:r>
            <a:r>
              <a:rPr lang="ro-RO" sz="2400" dirty="0" smtClean="0"/>
              <a:t>: </a:t>
            </a:r>
            <a:r>
              <a:rPr lang="ro-RO" sz="2400" i="1" dirty="0" smtClean="0"/>
              <a:t>fermentarea lactozei şi zaharozei</a:t>
            </a:r>
            <a:r>
              <a:rPr lang="ro-RO" sz="2400" dirty="0" smtClean="0"/>
              <a:t>;</a:t>
            </a:r>
            <a:endParaRPr lang="en-US" sz="2400" dirty="0" smtClean="0"/>
          </a:p>
          <a:p>
            <a:pPr lvl="0"/>
            <a:r>
              <a:rPr lang="ro-RO" sz="2400" b="1" dirty="0" smtClean="0"/>
              <a:t>MIU</a:t>
            </a:r>
            <a:r>
              <a:rPr lang="ro-RO" sz="2400" dirty="0" smtClean="0"/>
              <a:t>: </a:t>
            </a:r>
            <a:r>
              <a:rPr lang="ro-RO" sz="2400" i="1" dirty="0" smtClean="0"/>
              <a:t>mobilitate; producerea de indol; producerea de urează</a:t>
            </a:r>
            <a:r>
              <a:rPr lang="ro-RO" sz="2400" dirty="0" smtClean="0"/>
              <a:t>;</a:t>
            </a:r>
            <a:endParaRPr lang="en-US" sz="2400" dirty="0" smtClean="0"/>
          </a:p>
          <a:p>
            <a:pPr lvl="0"/>
            <a:r>
              <a:rPr lang="ro-RO" sz="2400" b="1" dirty="0" smtClean="0"/>
              <a:t>MILF</a:t>
            </a:r>
            <a:r>
              <a:rPr lang="ro-RO" sz="2400" dirty="0" smtClean="0"/>
              <a:t>:</a:t>
            </a:r>
            <a:r>
              <a:rPr lang="ro-RO" sz="2400" b="1" dirty="0" smtClean="0"/>
              <a:t> </a:t>
            </a:r>
            <a:r>
              <a:rPr lang="ro-RO" sz="2400" i="1" dirty="0" smtClean="0"/>
              <a:t>mobilitate; producerea de indol; producerea de: lizindecarboxilază, fenilalnindezaminază</a:t>
            </a:r>
            <a:r>
              <a:rPr lang="ro-RO" sz="2400" dirty="0" smtClean="0"/>
              <a:t>.</a:t>
            </a:r>
            <a:endParaRPr lang="en-US" sz="2400"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1142976" y="1643050"/>
            <a:ext cx="6865600" cy="2428868"/>
          </a:xfrm>
          <a:prstGeom prst="rect">
            <a:avLst/>
          </a:prstGeom>
          <a:noFill/>
          <a:ln w="9525">
            <a:noFill/>
            <a:miter lim="800000"/>
            <a:headEnd/>
            <a:tailEnd/>
          </a:ln>
        </p:spPr>
      </p:pic>
      <p:sp>
        <p:nvSpPr>
          <p:cNvPr id="5" name="TextBox 4"/>
          <p:cNvSpPr txBox="1"/>
          <p:nvPr/>
        </p:nvSpPr>
        <p:spPr>
          <a:xfrm>
            <a:off x="1428728" y="4714884"/>
            <a:ext cx="6429420" cy="646331"/>
          </a:xfrm>
          <a:prstGeom prst="rect">
            <a:avLst/>
          </a:prstGeom>
          <a:noFill/>
        </p:spPr>
        <p:txBody>
          <a:bodyPr wrap="square" rtlCol="0">
            <a:spAutoFit/>
          </a:bodyPr>
          <a:lstStyle/>
          <a:p>
            <a:r>
              <a:rPr lang="en-US" dirty="0" err="1"/>
              <a:t>Figura</a:t>
            </a:r>
            <a:r>
              <a:rPr lang="en-US" dirty="0"/>
              <a:t> </a:t>
            </a:r>
            <a:r>
              <a:rPr lang="en-US" dirty="0" smtClean="0"/>
              <a:t>20: </a:t>
            </a:r>
            <a:r>
              <a:rPr lang="en-US" dirty="0" err="1"/>
              <a:t>Galeria</a:t>
            </a:r>
            <a:r>
              <a:rPr lang="en-US" dirty="0"/>
              <a:t> API 20 E - </a:t>
            </a:r>
            <a:r>
              <a:rPr lang="en-US" dirty="0" err="1"/>
              <a:t>caractere</a:t>
            </a:r>
            <a:r>
              <a:rPr lang="en-US" dirty="0"/>
              <a:t> </a:t>
            </a:r>
            <a:r>
              <a:rPr lang="en-US" dirty="0" err="1"/>
              <a:t>biochimice</a:t>
            </a:r>
            <a:r>
              <a:rPr lang="en-US" dirty="0"/>
              <a:t> </a:t>
            </a:r>
            <a:r>
              <a:rPr lang="en-US" dirty="0" err="1"/>
              <a:t>pentru</a:t>
            </a:r>
            <a:r>
              <a:rPr lang="en-US" dirty="0"/>
              <a:t> E. coli</a:t>
            </a:r>
            <a:endParaRPr lang="en-US" i="1" dirty="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324492"/>
          </a:xfrm>
        </p:spPr>
        <p:txBody>
          <a:bodyPr>
            <a:normAutofit fontScale="70000" lnSpcReduction="20000"/>
          </a:bodyPr>
          <a:lstStyle/>
          <a:p>
            <a:r>
              <a:rPr lang="ro-RO" b="1" dirty="0" smtClean="0"/>
              <a:t>5. CARACTERE ANTIGENICE</a:t>
            </a:r>
            <a:endParaRPr lang="en-US" b="1" dirty="0" smtClean="0"/>
          </a:p>
          <a:p>
            <a:r>
              <a:rPr lang="ro-RO" dirty="0" smtClean="0"/>
              <a:t>Conţin </a:t>
            </a:r>
            <a:r>
              <a:rPr lang="ro-RO" b="1" i="1" dirty="0" smtClean="0"/>
              <a:t>antigene somatice („O”)</a:t>
            </a:r>
            <a:r>
              <a:rPr lang="ro-RO" dirty="0" smtClean="0"/>
              <a:t>, </a:t>
            </a:r>
            <a:r>
              <a:rPr lang="ro-RO" b="1" i="1" dirty="0" smtClean="0"/>
              <a:t>antigene flagelare („H”)</a:t>
            </a:r>
            <a:r>
              <a:rPr lang="ro-RO" dirty="0" smtClean="0"/>
              <a:t>, precum şi </a:t>
            </a:r>
            <a:r>
              <a:rPr lang="ro-RO" b="1" i="1" dirty="0" smtClean="0"/>
              <a:t>antigene de suprafaţă (antigene „K”)</a:t>
            </a:r>
            <a:r>
              <a:rPr lang="ro-RO" dirty="0" smtClean="0"/>
              <a:t>. Pe baza antigenelor „O”, au fost identificate peste 145 tipuri, iar pe baza antigenelor „H” circa 50 tipuri. Dintre antigenele „K”, importanţi sunt determinanţii antigenici A, B de tip L.</a:t>
            </a:r>
            <a:endParaRPr lang="en-US" dirty="0" smtClean="0"/>
          </a:p>
          <a:p>
            <a:r>
              <a:rPr lang="ro-RO" dirty="0" smtClean="0"/>
              <a:t>Au fost descrise diferite serotipuri:</a:t>
            </a:r>
            <a:endParaRPr lang="en-US" dirty="0" smtClean="0"/>
          </a:p>
          <a:p>
            <a:pPr lvl="0"/>
            <a:r>
              <a:rPr lang="ro-RO" dirty="0" smtClean="0"/>
              <a:t>în </a:t>
            </a:r>
            <a:r>
              <a:rPr lang="ro-RO" b="1" i="1" dirty="0" smtClean="0"/>
              <a:t>infecţiile enterice ale noului-născut</a:t>
            </a:r>
            <a:r>
              <a:rPr lang="ro-RO" dirty="0" smtClean="0"/>
              <a:t>, </a:t>
            </a:r>
            <a:r>
              <a:rPr lang="ro-RO" b="1" i="1" dirty="0" smtClean="0"/>
              <a:t>serotipurile OB</a:t>
            </a:r>
            <a:r>
              <a:rPr lang="ro-RO" dirty="0" smtClean="0"/>
              <a:t>: O</a:t>
            </a:r>
            <a:r>
              <a:rPr lang="ro-RO" baseline="-25000" dirty="0" smtClean="0"/>
              <a:t>55</a:t>
            </a:r>
            <a:r>
              <a:rPr lang="ro-RO" dirty="0" smtClean="0"/>
              <a:t>B</a:t>
            </a:r>
            <a:r>
              <a:rPr lang="ro-RO" baseline="-25000" dirty="0" smtClean="0"/>
              <a:t>5</a:t>
            </a:r>
            <a:r>
              <a:rPr lang="ro-RO" dirty="0" smtClean="0"/>
              <a:t>, O</a:t>
            </a:r>
            <a:r>
              <a:rPr lang="ro-RO" baseline="-25000" dirty="0" smtClean="0"/>
              <a:t>111</a:t>
            </a:r>
            <a:r>
              <a:rPr lang="ro-RO" dirty="0" smtClean="0"/>
              <a:t>B</a:t>
            </a:r>
            <a:r>
              <a:rPr lang="ro-RO" baseline="-25000" dirty="0" smtClean="0"/>
              <a:t>4</a:t>
            </a:r>
            <a:r>
              <a:rPr lang="ro-RO" dirty="0" smtClean="0"/>
              <a:t>, O</a:t>
            </a:r>
            <a:r>
              <a:rPr lang="ro-RO" baseline="-25000" dirty="0" smtClean="0"/>
              <a:t>22</a:t>
            </a:r>
            <a:r>
              <a:rPr lang="ro-RO" dirty="0" smtClean="0"/>
              <a:t>B</a:t>
            </a:r>
            <a:r>
              <a:rPr lang="ro-RO" baseline="-25000" dirty="0" smtClean="0"/>
              <a:t>8</a:t>
            </a:r>
            <a:r>
              <a:rPr lang="ro-RO" dirty="0" smtClean="0"/>
              <a:t>,  O</a:t>
            </a:r>
            <a:r>
              <a:rPr lang="ro-RO" baseline="-25000" dirty="0" smtClean="0"/>
              <a:t>55</a:t>
            </a:r>
            <a:r>
              <a:rPr lang="ro-RO" dirty="0" smtClean="0"/>
              <a:t>B</a:t>
            </a:r>
            <a:r>
              <a:rPr lang="ro-RO" baseline="-25000" dirty="0" smtClean="0"/>
              <a:t>5</a:t>
            </a:r>
            <a:r>
              <a:rPr lang="ro-RO" dirty="0" smtClean="0"/>
              <a:t>, O</a:t>
            </a:r>
            <a:r>
              <a:rPr lang="ro-RO" baseline="-25000" dirty="0" smtClean="0"/>
              <a:t>86</a:t>
            </a:r>
            <a:r>
              <a:rPr lang="ro-RO" dirty="0" smtClean="0"/>
              <a:t>B</a:t>
            </a:r>
            <a:r>
              <a:rPr lang="ro-RO" baseline="-25000" dirty="0" smtClean="0"/>
              <a:t>7</a:t>
            </a:r>
            <a:r>
              <a:rPr lang="ro-RO" dirty="0" smtClean="0"/>
              <a:t>,</a:t>
            </a:r>
            <a:r>
              <a:rPr lang="ro-RO" baseline="-25000" dirty="0" smtClean="0"/>
              <a:t> </a:t>
            </a:r>
            <a:r>
              <a:rPr lang="ro-RO" dirty="0" smtClean="0"/>
              <a:t> O</a:t>
            </a:r>
            <a:r>
              <a:rPr lang="ro-RO" baseline="-25000" dirty="0" smtClean="0"/>
              <a:t>128</a:t>
            </a:r>
            <a:r>
              <a:rPr lang="ro-RO" dirty="0" smtClean="0"/>
              <a:t>B</a:t>
            </a:r>
            <a:r>
              <a:rPr lang="ro-RO" baseline="-25000" dirty="0" smtClean="0"/>
              <a:t>12</a:t>
            </a:r>
            <a:r>
              <a:rPr lang="ro-RO" dirty="0" smtClean="0"/>
              <a:t>, O</a:t>
            </a:r>
            <a:r>
              <a:rPr lang="ro-RO" baseline="-25000" dirty="0" smtClean="0"/>
              <a:t>119</a:t>
            </a:r>
            <a:r>
              <a:rPr lang="ro-RO" dirty="0" smtClean="0"/>
              <a:t>B</a:t>
            </a:r>
            <a:r>
              <a:rPr lang="ro-RO" baseline="-25000" dirty="0" smtClean="0"/>
              <a:t>14</a:t>
            </a:r>
            <a:r>
              <a:rPr lang="ro-RO" dirty="0" smtClean="0"/>
              <a:t>, O</a:t>
            </a:r>
            <a:r>
              <a:rPr lang="ro-RO" baseline="-25000" dirty="0" smtClean="0"/>
              <a:t>125</a:t>
            </a:r>
            <a:r>
              <a:rPr lang="ro-RO" dirty="0" smtClean="0"/>
              <a:t>B</a:t>
            </a:r>
            <a:r>
              <a:rPr lang="ro-RO" baseline="-25000" dirty="0" smtClean="0"/>
              <a:t>15</a:t>
            </a:r>
            <a:r>
              <a:rPr lang="ro-RO" dirty="0" smtClean="0"/>
              <a:t>, O</a:t>
            </a:r>
            <a:r>
              <a:rPr lang="ro-RO" baseline="-25000" dirty="0" smtClean="0"/>
              <a:t>126</a:t>
            </a:r>
            <a:r>
              <a:rPr lang="ro-RO" dirty="0" smtClean="0"/>
              <a:t>B</a:t>
            </a:r>
            <a:r>
              <a:rPr lang="ro-RO" baseline="-25000" dirty="0" smtClean="0"/>
              <a:t>16.</a:t>
            </a:r>
            <a:endParaRPr lang="en-US" dirty="0" smtClean="0"/>
          </a:p>
          <a:p>
            <a:pPr lvl="0"/>
            <a:r>
              <a:rPr lang="ro-RO" dirty="0" smtClean="0"/>
              <a:t>în </a:t>
            </a:r>
            <a:r>
              <a:rPr lang="ro-RO" b="1" i="1" dirty="0" smtClean="0"/>
              <a:t>enteritele adultului</a:t>
            </a:r>
            <a:r>
              <a:rPr lang="ro-RO" dirty="0" smtClean="0"/>
              <a:t> (tulpini enterotoxigene) - </a:t>
            </a:r>
            <a:r>
              <a:rPr lang="ro-RO" b="1" i="1" dirty="0" smtClean="0"/>
              <a:t>serotipurile OH</a:t>
            </a:r>
            <a:r>
              <a:rPr lang="ro-RO" dirty="0" smtClean="0"/>
              <a:t>: O</a:t>
            </a:r>
            <a:r>
              <a:rPr lang="ro-RO" baseline="-25000" dirty="0" smtClean="0"/>
              <a:t>78</a:t>
            </a:r>
            <a:r>
              <a:rPr lang="ro-RO" dirty="0" smtClean="0"/>
              <a:t>H</a:t>
            </a:r>
            <a:r>
              <a:rPr lang="ro-RO" baseline="-25000" dirty="0" smtClean="0"/>
              <a:t>12</a:t>
            </a:r>
            <a:r>
              <a:rPr lang="ro-RO" dirty="0" smtClean="0"/>
              <a:t>, O</a:t>
            </a:r>
            <a:r>
              <a:rPr lang="ro-RO" baseline="-25000" dirty="0" smtClean="0"/>
              <a:t>78</a:t>
            </a:r>
            <a:r>
              <a:rPr lang="ro-RO" dirty="0" smtClean="0"/>
              <a:t>H</a:t>
            </a:r>
            <a:r>
              <a:rPr lang="ro-RO" baseline="-25000" dirty="0" smtClean="0"/>
              <a:t>11</a:t>
            </a:r>
            <a:r>
              <a:rPr lang="ro-RO" dirty="0" smtClean="0"/>
              <a:t>, O</a:t>
            </a:r>
            <a:r>
              <a:rPr lang="ro-RO" baseline="-25000" dirty="0" smtClean="0"/>
              <a:t>6</a:t>
            </a:r>
            <a:r>
              <a:rPr lang="ro-RO" dirty="0" smtClean="0"/>
              <a:t>H</a:t>
            </a:r>
            <a:r>
              <a:rPr lang="ro-RO" baseline="-25000" dirty="0" smtClean="0"/>
              <a:t>16</a:t>
            </a:r>
            <a:r>
              <a:rPr lang="ro-RO" dirty="0" smtClean="0"/>
              <a:t>, O</a:t>
            </a:r>
            <a:r>
              <a:rPr lang="ro-RO" baseline="-25000" dirty="0" smtClean="0"/>
              <a:t>139</a:t>
            </a:r>
            <a:r>
              <a:rPr lang="ro-RO" dirty="0" smtClean="0"/>
              <a:t>H</a:t>
            </a:r>
            <a:r>
              <a:rPr lang="ro-RO" baseline="-25000" dirty="0" smtClean="0"/>
              <a:t>28</a:t>
            </a:r>
            <a:r>
              <a:rPr lang="ro-RO" dirty="0" smtClean="0"/>
              <a:t>, O</a:t>
            </a:r>
            <a:r>
              <a:rPr lang="ro-RO" baseline="-25000" dirty="0" smtClean="0"/>
              <a:t>159</a:t>
            </a:r>
            <a:r>
              <a:rPr lang="ro-RO" dirty="0" smtClean="0"/>
              <a:t>H-variabil. La aceste fenotipuri OH, se adaugă uneori </a:t>
            </a:r>
            <a:r>
              <a:rPr lang="ro-RO" b="1" i="1" dirty="0" smtClean="0"/>
              <a:t>determinanţi K (A sau de tip L)</a:t>
            </a:r>
            <a:r>
              <a:rPr lang="ro-RO" dirty="0" smtClean="0"/>
              <a:t>, de exemplu K99 (la tulpinile enterotoxigene sau enteroinvazive cu „factori de colonizare”);</a:t>
            </a:r>
            <a:endParaRPr lang="en-US" dirty="0" smtClean="0"/>
          </a:p>
          <a:p>
            <a:pPr lvl="0"/>
            <a:r>
              <a:rPr lang="ro-RO" dirty="0" smtClean="0"/>
              <a:t>în </a:t>
            </a:r>
            <a:r>
              <a:rPr lang="ro-RO" b="1" i="1" dirty="0" smtClean="0"/>
              <a:t>infecţiile urinare ale adultului </a:t>
            </a:r>
            <a:r>
              <a:rPr lang="ro-RO" dirty="0" smtClean="0"/>
              <a:t>- peste 145 serotipuri O (cele mai frecvente la noi O1-O75).</a:t>
            </a:r>
            <a:endParaRPr lang="en-US" dirty="0" smtClean="0"/>
          </a:p>
          <a:p>
            <a:pPr>
              <a:buNone/>
            </a:pPr>
            <a:endParaRPr lang="en-US" dirty="0" smtClean="0"/>
          </a:p>
          <a:p>
            <a:r>
              <a:rPr lang="ro-RO" b="1" dirty="0" smtClean="0"/>
              <a:t>6. CARACTERE DE PATOGENITATE</a:t>
            </a:r>
            <a:endParaRPr lang="en-US" dirty="0" smtClean="0"/>
          </a:p>
          <a:p>
            <a:r>
              <a:rPr lang="ro-RO" dirty="0" smtClean="0"/>
              <a:t>Escherichia coli face parte din flora intestinală normală. Gene cromozomiale, dar mai ales reasortarea a variaţi factori de patogenitate prin transfer plasmidic şi conversie lizogenică, determină la această bacterie condiţionat patogenă constituirea numeroaselor sale patotipuri diareigene şi uropatogene.</a:t>
            </a:r>
            <a:endParaRPr lang="en-US"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357982"/>
          </a:xfrm>
        </p:spPr>
        <p:txBody>
          <a:bodyPr>
            <a:normAutofit fontScale="70000" lnSpcReduction="20000"/>
          </a:bodyPr>
          <a:lstStyle/>
          <a:p>
            <a:r>
              <a:rPr lang="ro-RO" b="1" dirty="0" smtClean="0"/>
              <a:t>6.1. Virulenţa</a:t>
            </a:r>
            <a:endParaRPr lang="en-US" dirty="0" smtClean="0"/>
          </a:p>
          <a:p>
            <a:r>
              <a:rPr lang="ro-RO" b="1" dirty="0" smtClean="0"/>
              <a:t>         </a:t>
            </a:r>
            <a:r>
              <a:rPr lang="ro-RO" dirty="0" smtClean="0"/>
              <a:t>Pentru colonizare, tulpinile de E.coli prezintă adezine şi fimbrii. Tulpinile dotate cu aceste structuri de suprafaţă(de tip capsular, antigene de tip K) au o rezistenţă specială faţă de fagocitoză, precum şi capacitate de invazivitate(E.coli enteroinvaziv - EIEC). Tulpinile care prezintă antigenul de suprafaţă B(E.coli enteropatogen - EPEC) sunt implicate în apariţia diareei maligne a nou-născutului(sindromul toxico+septic).</a:t>
            </a:r>
            <a:endParaRPr lang="en-US" dirty="0" smtClean="0"/>
          </a:p>
          <a:p>
            <a:r>
              <a:rPr lang="ro-RO" dirty="0" smtClean="0"/>
              <a:t>Factorii corpusculari de virulenţă sunt:</a:t>
            </a:r>
            <a:endParaRPr lang="en-US" dirty="0" smtClean="0"/>
          </a:p>
          <a:p>
            <a:pPr lvl="0"/>
            <a:r>
              <a:rPr lang="ro-RO" b="1" i="1" dirty="0" smtClean="0"/>
              <a:t>antigenul de înveliş K</a:t>
            </a:r>
            <a:r>
              <a:rPr lang="ro-RO" dirty="0" smtClean="0"/>
              <a:t> (cu determinanţi </a:t>
            </a:r>
            <a:r>
              <a:rPr lang="ro-RO" b="1" dirty="0" smtClean="0"/>
              <a:t>B </a:t>
            </a:r>
            <a:r>
              <a:rPr lang="ro-RO" dirty="0" smtClean="0"/>
              <a:t>pentru </a:t>
            </a:r>
            <a:r>
              <a:rPr lang="ro-RO" i="1" dirty="0" smtClean="0"/>
              <a:t>enterite ale noului-născut</a:t>
            </a:r>
            <a:r>
              <a:rPr lang="ro-RO" dirty="0" smtClean="0"/>
              <a:t>; determinanţi </a:t>
            </a:r>
            <a:r>
              <a:rPr lang="ro-RO" b="1" dirty="0" smtClean="0"/>
              <a:t>A</a:t>
            </a:r>
            <a:r>
              <a:rPr lang="ro-RO" dirty="0" smtClean="0"/>
              <a:t> sau </a:t>
            </a:r>
            <a:r>
              <a:rPr lang="ro-RO" b="1" dirty="0" smtClean="0"/>
              <a:t>de tip L</a:t>
            </a:r>
            <a:r>
              <a:rPr lang="ro-RO" dirty="0" smtClean="0"/>
              <a:t> </a:t>
            </a:r>
            <a:r>
              <a:rPr lang="ro-RO" i="1" dirty="0" smtClean="0"/>
              <a:t>pentru enteritele adultului</a:t>
            </a:r>
            <a:r>
              <a:rPr lang="ro-RO" dirty="0" smtClean="0"/>
              <a:t>);</a:t>
            </a:r>
            <a:endParaRPr lang="en-US" dirty="0" smtClean="0"/>
          </a:p>
          <a:p>
            <a:pPr lvl="0"/>
            <a:r>
              <a:rPr lang="ro-RO" b="1" i="1" dirty="0" smtClean="0"/>
              <a:t>capsular</a:t>
            </a:r>
            <a:r>
              <a:rPr lang="ro-RO" dirty="0" smtClean="0"/>
              <a:t>, cu rol antifagocitar (la unele tulpini capsulate);</a:t>
            </a:r>
            <a:endParaRPr lang="en-US" dirty="0" smtClean="0"/>
          </a:p>
          <a:p>
            <a:pPr lvl="0"/>
            <a:r>
              <a:rPr lang="ro-RO" b="1" i="1" dirty="0" smtClean="0"/>
              <a:t>„factorii de colonizare”</a:t>
            </a:r>
            <a:r>
              <a:rPr lang="ro-RO" b="1" dirty="0" smtClean="0"/>
              <a:t> </a:t>
            </a:r>
            <a:r>
              <a:rPr lang="ro-RO" dirty="0" smtClean="0"/>
              <a:t>sunt determinanţi plasmidici, producând </a:t>
            </a:r>
            <a:r>
              <a:rPr lang="ro-RO" i="1" dirty="0" smtClean="0"/>
              <a:t>aderarea germenului la suprafaţa celulelor epiteliale cu platou striat</a:t>
            </a:r>
            <a:r>
              <a:rPr lang="ro-RO" dirty="0" smtClean="0"/>
              <a:t> ale intestinului subţire, cu ajutorul </a:t>
            </a:r>
            <a:r>
              <a:rPr lang="ro-RO" i="1" dirty="0" smtClean="0"/>
              <a:t>fimbriilor</a:t>
            </a:r>
            <a:r>
              <a:rPr lang="ro-RO" dirty="0" smtClean="0"/>
              <a:t> (ca argument, putem arăta că tratarea cu anticorpi anti-fimbriali, împiedică fenomenul de aderare). Se găsesc la tulpinile enteroinvazive, dar şi la unele tulpini enterotoxigene.</a:t>
            </a:r>
            <a:endParaRPr lang="en-US" dirty="0" smtClean="0"/>
          </a:p>
          <a:p>
            <a:r>
              <a:rPr lang="ro-RO" b="1" dirty="0" smtClean="0"/>
              <a:t>6.2. Toxinogeneza</a:t>
            </a:r>
            <a:endParaRPr lang="en-US" dirty="0" smtClean="0"/>
          </a:p>
          <a:p>
            <a:r>
              <a:rPr lang="ro-RO" dirty="0" smtClean="0"/>
              <a:t>Enterotoxinele(exotoxinele) Escherichiei coli enteropatogene </a:t>
            </a:r>
            <a:r>
              <a:rPr lang="ro-RO" b="1" i="1" dirty="0" smtClean="0"/>
              <a:t>au determinare plasmidică</a:t>
            </a:r>
            <a:r>
              <a:rPr lang="ro-RO" dirty="0" smtClean="0"/>
              <a:t> (sau se produce depresia unei gene după lizogenizare cu un fag temperat O-beta). Sunt descrise două enterotoxine: </a:t>
            </a:r>
            <a:r>
              <a:rPr lang="ro-RO" b="1" i="1" dirty="0" smtClean="0"/>
              <a:t>termolabilă LT</a:t>
            </a:r>
            <a:r>
              <a:rPr lang="ro-RO" dirty="0" smtClean="0"/>
              <a:t> („heat-labile-toxin”) şi </a:t>
            </a:r>
            <a:r>
              <a:rPr lang="ro-RO" b="1" i="1" dirty="0" smtClean="0"/>
              <a:t>termostabilă ST</a:t>
            </a:r>
            <a:r>
              <a:rPr lang="ro-RO" dirty="0" smtClean="0"/>
              <a:t> („heat-stabile-toxin”).</a:t>
            </a:r>
            <a:endParaRPr lang="en-US" dirty="0" smtClean="0"/>
          </a:p>
          <a:p>
            <a:r>
              <a:rPr lang="ro-RO" dirty="0" smtClean="0"/>
              <a:t>Exotoxinele sintetizate în cursul metabolismului bacterian(LT, ST, shiga – like) caracterizează anumite tulpini, şi anume: ETEC, EHEC/VTEC/STEC. </a:t>
            </a:r>
            <a:endParaRPr lang="en-US" dirty="0" smtClean="0"/>
          </a:p>
          <a:p>
            <a:pPr lvl="0"/>
            <a:r>
              <a:rPr lang="ro-RO" b="1" dirty="0" smtClean="0"/>
              <a:t>Endotoxina</a:t>
            </a:r>
            <a:endParaRPr lang="en-US" dirty="0" smtClean="0"/>
          </a:p>
          <a:p>
            <a:r>
              <a:rPr lang="ro-RO" dirty="0" smtClean="0"/>
              <a:t>Prezintă proprietăţile generale ale endotoxinelor bacteriilor intestinale (LPS).</a:t>
            </a:r>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5895996"/>
          </a:xfrm>
        </p:spPr>
        <p:txBody>
          <a:bodyPr>
            <a:normAutofit fontScale="70000" lnSpcReduction="20000"/>
          </a:bodyPr>
          <a:lstStyle/>
          <a:p>
            <a:r>
              <a:rPr lang="ro-RO" b="1" dirty="0" smtClean="0"/>
              <a:t>7. REZISTENŢĂ. SENSIBILITATE. VARIABILITATE GENETICĂ</a:t>
            </a:r>
            <a:endParaRPr lang="en-US" dirty="0" smtClean="0"/>
          </a:p>
          <a:p>
            <a:r>
              <a:rPr lang="ro-RO" b="1" dirty="0" smtClean="0"/>
              <a:t>7.1.Rezistenţa la factorii fizici şi chimici</a:t>
            </a:r>
            <a:endParaRPr lang="en-US" dirty="0" smtClean="0"/>
          </a:p>
          <a:p>
            <a:r>
              <a:rPr lang="ro-RO" dirty="0" smtClean="0"/>
              <a:t>Destul </a:t>
            </a:r>
            <a:r>
              <a:rPr lang="ro-RO" b="1" i="1" dirty="0" smtClean="0"/>
              <a:t>de rezistenţi la acţiunea agenţilor fizici şi chimici</a:t>
            </a:r>
            <a:r>
              <a:rPr lang="ro-RO" dirty="0" smtClean="0"/>
              <a:t>, persistă în mediul extern (aer, praf), ceea ce are importanţă în infecţiile intraspitaliceşti. Prezintă </a:t>
            </a:r>
            <a:r>
              <a:rPr lang="ro-RO" b="1" i="1" dirty="0" smtClean="0"/>
              <a:t>sensibilitate marcată faţă de concentraţiile crescute de citraţi </a:t>
            </a:r>
            <a:r>
              <a:rPr lang="ro-RO" dirty="0" smtClean="0"/>
              <a:t>din mediu. Pe această proprietate se bazează utilizarea în diagnosticul enterobacteriaceaelor a mediilor selective (Leifson, Istrate-Meitert), care, prin conţinutul mare de citraţi, inhibă parţial Escherichia coli, permiţând dezvoltarea, cu precădere, a Salmonellelor şi Shigellelor. Au sensibilitate variabilă la dezinfectantele uzuale.</a:t>
            </a:r>
            <a:endParaRPr lang="en-US" dirty="0" smtClean="0"/>
          </a:p>
          <a:p>
            <a:pPr>
              <a:buNone/>
            </a:pPr>
            <a:endParaRPr lang="en-US" dirty="0" smtClean="0"/>
          </a:p>
          <a:p>
            <a:r>
              <a:rPr lang="ro-RO" b="1" dirty="0" smtClean="0"/>
              <a:t>7.2. Rezistenţa la chimioterapice</a:t>
            </a:r>
            <a:endParaRPr lang="en-US" dirty="0" smtClean="0"/>
          </a:p>
          <a:p>
            <a:r>
              <a:rPr lang="ro-RO" dirty="0" smtClean="0"/>
              <a:t>Escherichia coli prezintă </a:t>
            </a:r>
            <a:r>
              <a:rPr lang="ro-RO" b="1" i="1" dirty="0" smtClean="0"/>
              <a:t>sensibilitate la sulfamide şi antibiotice cu spectrul larg </a:t>
            </a:r>
            <a:r>
              <a:rPr lang="ro-RO" dirty="0" smtClean="0"/>
              <a:t>(streptomicină, cloramfenicol, kanamicină, neomicină). S-a notat, totuşi, </a:t>
            </a:r>
            <a:r>
              <a:rPr lang="ro-RO" b="1" i="1" dirty="0" smtClean="0"/>
              <a:t>fenomenul rezistenţei la chimioterapice</a:t>
            </a:r>
            <a:r>
              <a:rPr lang="ro-RO" dirty="0" smtClean="0"/>
              <a:t> (prin transfer de factor „R” sau prin selecţie de mutante rezistente). Selecţia duce, de asemenea, la apariţia de tulpini condiţionat patogene (în anumite circumstanţe de dezechilibru ecologic) în cadrul microbiocenozelor normale, cu declanşarea ulterioară de infecţii intestinale şi urinare grave. </a:t>
            </a:r>
            <a:endParaRPr lang="en-US" dirty="0" smtClean="0"/>
          </a:p>
          <a:p>
            <a:pPr>
              <a:buNone/>
            </a:pPr>
            <a:endParaRPr lang="en-US" dirty="0" smtClean="0"/>
          </a:p>
          <a:p>
            <a:r>
              <a:rPr lang="ro-RO" b="1" dirty="0" smtClean="0"/>
              <a:t>7.3. Sensibilitatea la bacteriofagi</a:t>
            </a:r>
            <a:endParaRPr lang="en-US" dirty="0" smtClean="0"/>
          </a:p>
          <a:p>
            <a:r>
              <a:rPr lang="ro-RO" dirty="0" smtClean="0"/>
              <a:t>Uneori poate avea loc </a:t>
            </a:r>
            <a:r>
              <a:rPr lang="ro-RO" b="1" i="1" dirty="0" smtClean="0"/>
              <a:t>lizogenizarea tulpinilor de Escherichia coli</a:t>
            </a:r>
            <a:r>
              <a:rPr lang="ro-RO" dirty="0" smtClean="0"/>
              <a:t> (fag O-beta), acestea devenind producătoare de enterotoxină.</a:t>
            </a:r>
            <a:endParaRPr lang="en-US" dirty="0" smtClean="0"/>
          </a:p>
          <a:p>
            <a:r>
              <a:rPr lang="ro-RO" b="1" dirty="0" smtClean="0"/>
              <a:t>Bacteriocine </a:t>
            </a:r>
            <a:r>
              <a:rPr lang="ro-RO" dirty="0" smtClean="0"/>
              <a:t>- produc colicine, ceea ce are importanţă în colicinotipie.</a:t>
            </a:r>
            <a:endParaRPr lang="en-US"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715040"/>
          </a:xfrm>
        </p:spPr>
        <p:txBody>
          <a:bodyPr>
            <a:normAutofit fontScale="70000" lnSpcReduction="20000"/>
          </a:bodyPr>
          <a:lstStyle/>
          <a:p>
            <a:r>
              <a:rPr lang="ro-RO" b="1" dirty="0" smtClean="0"/>
              <a:t>8. BOALA LA OM</a:t>
            </a:r>
            <a:endParaRPr lang="en-US" dirty="0" smtClean="0"/>
          </a:p>
          <a:p>
            <a:r>
              <a:rPr lang="ro-RO" b="1" dirty="0" smtClean="0"/>
              <a:t>8.1. Habitat</a:t>
            </a:r>
            <a:endParaRPr lang="en-US" dirty="0" smtClean="0"/>
          </a:p>
          <a:p>
            <a:r>
              <a:rPr lang="ro-RO" dirty="0" smtClean="0"/>
              <a:t>Escherichia coli se găseşte ca </a:t>
            </a:r>
            <a:r>
              <a:rPr lang="ro-RO" b="1" i="1" dirty="0" smtClean="0"/>
              <a:t>saprofit în intestinul uman şi animal</a:t>
            </a:r>
            <a:r>
              <a:rPr lang="ro-RO" dirty="0" smtClean="0"/>
              <a:t> (colon în special), precum şi în </a:t>
            </a:r>
            <a:r>
              <a:rPr lang="ro-RO" b="1" i="1" dirty="0" smtClean="0"/>
              <a:t>flora faringelui</a:t>
            </a:r>
            <a:r>
              <a:rPr lang="ro-RO" dirty="0" smtClean="0"/>
              <a:t>. Selecţia de tulpini condiţionat-patogene din aceste populaţii saprofite duce la actualizarea clinică a unor infecţii diareice sau cisto-pielitice. </a:t>
            </a:r>
            <a:endParaRPr lang="en-US" dirty="0" smtClean="0"/>
          </a:p>
          <a:p>
            <a:r>
              <a:rPr lang="ro-RO" dirty="0" smtClean="0"/>
              <a:t>Datorită rezistenţei mari la variaţiile mediului, se găsesc </a:t>
            </a:r>
            <a:r>
              <a:rPr lang="ro-RO" b="1" i="1" dirty="0" smtClean="0"/>
              <a:t>foarte răspândite în aer, sol, ape poluate, suprafeţe, material moale, instrumentar</a:t>
            </a:r>
            <a:r>
              <a:rPr lang="ro-RO" dirty="0" smtClean="0"/>
              <a:t>. </a:t>
            </a:r>
            <a:endParaRPr lang="en-US" dirty="0" smtClean="0"/>
          </a:p>
          <a:p>
            <a:r>
              <a:rPr lang="ro-RO" dirty="0" smtClean="0"/>
              <a:t>De asemenea, există </a:t>
            </a:r>
            <a:r>
              <a:rPr lang="ro-RO" b="1" i="1" dirty="0" smtClean="0"/>
              <a:t>purtători de Eschirichia coli</a:t>
            </a:r>
            <a:r>
              <a:rPr lang="ro-RO" dirty="0" smtClean="0"/>
              <a:t> (intestin, faringe, căi genitale, căi urinare).</a:t>
            </a:r>
            <a:endParaRPr lang="en-US" dirty="0" smtClean="0"/>
          </a:p>
          <a:p>
            <a:pPr>
              <a:buNone/>
            </a:pPr>
            <a:endParaRPr lang="en-US" dirty="0" smtClean="0"/>
          </a:p>
          <a:p>
            <a:r>
              <a:rPr lang="ro-RO" b="1" dirty="0" smtClean="0"/>
              <a:t>8.2. Patogenie</a:t>
            </a:r>
            <a:endParaRPr lang="en-US" dirty="0" smtClean="0"/>
          </a:p>
          <a:p>
            <a:r>
              <a:rPr lang="ro-RO" dirty="0" smtClean="0"/>
              <a:t>Selecţia tulpinilor condiţionat-patogene (cu diverşi determinanţi antigenici), în anumite împrejurări, determină apariţia de </a:t>
            </a:r>
            <a:r>
              <a:rPr lang="ro-RO" b="1" i="1" dirty="0" smtClean="0"/>
              <a:t>enterite, infecţii urinare, meningite</a:t>
            </a:r>
            <a:r>
              <a:rPr lang="ro-RO" dirty="0" smtClean="0"/>
              <a:t>, mai ales la </a:t>
            </a:r>
            <a:r>
              <a:rPr lang="ro-RO" b="1" i="1" dirty="0" smtClean="0"/>
              <a:t>organismele umane cu rezistenţă scăzută</a:t>
            </a:r>
            <a:r>
              <a:rPr lang="ro-RO" dirty="0" smtClean="0"/>
              <a:t> (noi-născuţi, boli cronice degenerative etc). S-a demonstrat că tulpinile aparţinând serotipurilor OB enteropatogene sunt rezistente la fagocitoză. Şi la adulţi se întâlnesc gastroenterite severe cu Escherichia coli, izolându-se însă alte serotipuri decât cele izolate în caz de diaree malignă a noului-născut (exemple: serotipurile O</a:t>
            </a:r>
            <a:r>
              <a:rPr lang="ro-RO" baseline="-25000" dirty="0" smtClean="0"/>
              <a:t>124</a:t>
            </a:r>
            <a:r>
              <a:rPr lang="ro-RO" dirty="0" smtClean="0"/>
              <a:t>H</a:t>
            </a:r>
            <a:r>
              <a:rPr lang="ro-RO" baseline="-25000" dirty="0" smtClean="0"/>
              <a:t>30 </a:t>
            </a:r>
            <a:r>
              <a:rPr lang="ro-RO" dirty="0" smtClean="0"/>
              <a:t>şi O</a:t>
            </a:r>
            <a:r>
              <a:rPr lang="ro-RO" baseline="-25000" dirty="0" smtClean="0"/>
              <a:t>148</a:t>
            </a:r>
            <a:r>
              <a:rPr lang="ro-RO" dirty="0" smtClean="0"/>
              <a:t>H</a:t>
            </a:r>
            <a:r>
              <a:rPr lang="ro-RO" baseline="-25000" dirty="0" smtClean="0"/>
              <a:t>28</a:t>
            </a:r>
            <a:r>
              <a:rPr lang="ro-RO" dirty="0" smtClean="0"/>
              <a:t>). </a:t>
            </a:r>
            <a:endParaRPr lang="en-US" dirty="0" smtClean="0"/>
          </a:p>
          <a:p>
            <a:r>
              <a:rPr lang="ro-RO" dirty="0" smtClean="0"/>
              <a:t>Pe de altă parte, menţionăm şi lucrări recente care atestă legătura între lizogenizarea tulpinii de Escherichia coli (cu fag temperat O-beta) şi secreţia de enterotoxină.</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00726"/>
          </a:xfrm>
        </p:spPr>
        <p:txBody>
          <a:bodyPr>
            <a:normAutofit fontScale="70000" lnSpcReduction="20000"/>
          </a:bodyPr>
          <a:lstStyle/>
          <a:p>
            <a:r>
              <a:rPr lang="ro-RO" b="1" dirty="0" smtClean="0"/>
              <a:t>a. Enteritele. </a:t>
            </a:r>
            <a:r>
              <a:rPr lang="ro-RO" dirty="0" smtClean="0"/>
              <a:t>Patotipurile diareigene de E.coli recunoscute sunt în număr de 6: enterotoxigen(ETEC), enterohemoragic(EHEC), enteroinvaziv(EIEC), enteroagregativ(EAggEC), enteropatogen(EPEC) şi anteroaderent difuz(DAEC). Exceptân EIEC, care are un mecanism de invazie identic cu Shigella, celelalte patotipuri de E.coli au o fază iniţială de adeziune la epiteliul intestinal, urmată sau nu de colonizarea intestinului. </a:t>
            </a:r>
            <a:endParaRPr lang="en-US" dirty="0" smtClean="0"/>
          </a:p>
          <a:p>
            <a:r>
              <a:rPr lang="ro-RO" dirty="0" smtClean="0"/>
              <a:t>   </a:t>
            </a:r>
            <a:r>
              <a:rPr lang="ro-RO" b="1" dirty="0" smtClean="0"/>
              <a:t>a.1. Escherichia coli enterotoxigen(ETEC). </a:t>
            </a:r>
            <a:r>
              <a:rPr lang="ro-RO" dirty="0" smtClean="0"/>
              <a:t>Este agentul etiologic al unui sindrom diareic holeriform, întâlnit la copii în ţările subdezvoltate şi al “diareei călătorilor” la adulţi din ţările dezvoltate economic, care călătoresc în ariile endemice ale acestui patotip. Cele două tipuri de enterotoxine produse de ETEC – termolabilă LT I(imunogenă) şi termostabilă Sta(neimunogenă), sunt capabile să inducă o secreţie activă de lichid ăn lumenul intestinal, fără ca enterocitul să sufere alterări morfologice vizibile. Evidenţierea toxinelor se face rin metode radiometrice, imunoenyimatice, latex-aglutinare, coaglutinare.</a:t>
            </a:r>
            <a:endParaRPr lang="en-US" dirty="0" smtClean="0"/>
          </a:p>
          <a:p>
            <a:r>
              <a:rPr lang="ro-RO" dirty="0" smtClean="0"/>
              <a:t>   </a:t>
            </a:r>
            <a:r>
              <a:rPr lang="ro-RO" b="1" dirty="0" smtClean="0"/>
              <a:t>a.2. Escherichia coli enterohemoragic(EHEC). </a:t>
            </a:r>
            <a:r>
              <a:rPr lang="ro-RO" dirty="0" smtClean="0"/>
              <a:t>Produce toxinele SLT I si SLT II prin conversie lizogenică, toxine asemănătoare structural toxinei Shiga(Shiga – like – toxins=SLT). După activitatea lor patogenă asupra celulelor VERO, mai sunt numite şi verotoxine(VT). Identificarea EHEC se face prin încadrarea în serogrupul O157(H7 pozitiv sau negativ) şi uneori O26 sau O111(reacţii de aglutinare) şi prin următoarele teste: citoliza asupra celulelor VERO, determinarea genelor care codifică SLT I si SLT II, determinarea genei eae A, care codifică intimina(proteină responsabilă de adeziunea celulară).</a:t>
            </a:r>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r>
              <a:rPr lang="ro-RO" dirty="0" smtClean="0"/>
              <a:t> </a:t>
            </a:r>
            <a:r>
              <a:rPr lang="ro-RO" b="1" dirty="0" smtClean="0"/>
              <a:t>a.3. Escherichia coli enteroinvaziv(EIEC). </a:t>
            </a:r>
            <a:r>
              <a:rPr lang="ro-RO" dirty="0" smtClean="0"/>
              <a:t>Determină un sindrom diareic dizenteriform, întâlnit în special la adulti. Procesul invaziei are patru faze: </a:t>
            </a:r>
            <a:endParaRPr lang="en-US" dirty="0" smtClean="0"/>
          </a:p>
          <a:p>
            <a:r>
              <a:rPr lang="ro-RO" dirty="0" smtClean="0"/>
              <a:t> - penetrarea EIEC în celulele M din mucoasa colonului</a:t>
            </a:r>
            <a:endParaRPr lang="en-US" dirty="0" smtClean="0"/>
          </a:p>
          <a:p>
            <a:r>
              <a:rPr lang="ro-RO" dirty="0" smtClean="0"/>
              <a:t> - captarea de către macrofage şi eliberarea pe suprafaţa bazo-laterală a celulei intestinale</a:t>
            </a:r>
            <a:endParaRPr lang="en-US" dirty="0" smtClean="0"/>
          </a:p>
          <a:p>
            <a:r>
              <a:rPr lang="ro-RO" dirty="0" smtClean="0"/>
              <a:t> - multiplicarea activă a bacteriilor intra- si intercelular în submucoasă, prin intermediul fagocitelor în care supravieţuiesc</a:t>
            </a:r>
            <a:endParaRPr lang="en-US" dirty="0" smtClean="0"/>
          </a:p>
          <a:p>
            <a:r>
              <a:rPr lang="ro-RO" dirty="0" smtClean="0"/>
              <a:t> - moartea celulelor intestinale prin blocarea sintezei proteice şi a leziunilor citoplasmatice ireversibile</a:t>
            </a:r>
            <a:endParaRPr lang="en-US" dirty="0" smtClean="0"/>
          </a:p>
          <a:p>
            <a:r>
              <a:rPr lang="ro-RO" dirty="0" smtClean="0"/>
              <a:t>   Identificarea EIEC se face in vitro, prin încadrarea într-una din grupele serologice cu ajutorul serurilor imune specifice(latex-aglutinare) sau prin deteminarea genei plasmidice ipa H, cu ajutorul PCR. </a:t>
            </a:r>
            <a:endParaRPr lang="en-US" dirty="0" smtClean="0"/>
          </a:p>
          <a:p>
            <a:r>
              <a:rPr lang="ro-RO" dirty="0" smtClean="0"/>
              <a:t>   </a:t>
            </a:r>
            <a:r>
              <a:rPr lang="ro-RO" b="1" dirty="0" smtClean="0"/>
              <a:t>a.4. Escherichia coli enteroagregativ(EAggEC). </a:t>
            </a:r>
            <a:r>
              <a:rPr lang="ro-RO" dirty="0" smtClean="0"/>
              <a:t>Prezintă particularitatea de a se lega agregativ de enterocite. Determină diaree apoasă cu vărsaturi, la toate vârstele. În culturi de celule, s-a demonstrat capacitatea tulpinilor EAggEC de a invada ţesuturile(HeLa). La EAggEC a mai fost identificată o enterotoxină termolabilă(EALT) antigenic înrudită cu hemolizina E.coli, dar fără activitate hemolitică.</a:t>
            </a:r>
            <a:endParaRPr lang="en-US" dirty="0" smtClean="0"/>
          </a:p>
          <a:p>
            <a:r>
              <a:rPr lang="ro-RO" dirty="0" smtClean="0"/>
              <a:t>   </a:t>
            </a:r>
            <a:r>
              <a:rPr lang="ro-RO" b="1" dirty="0" smtClean="0"/>
              <a:t>a.5. Escherichia coli enteropatogen(EPEC). </a:t>
            </a:r>
            <a:r>
              <a:rPr lang="ro-RO" dirty="0" smtClean="0"/>
              <a:t>A fost incriminată în etiologic unor pusee epidemice de diaree maligna la copii cu vârstă sub un an. Până în prezent, la acest patotil nu a fost evidenţiată o toxină, leziunile caracteristice asupra celulelor epiteliale intestinale sunt de tip: aderenţă – ştergere, respectiv aderarea fermă, în unele arii la suprafaţa celulelor, colonizarea intestinală şi ştergerea microvililor. Identificarea acestui patotip se face prin reacţie de identificare antigenică, cu serurile EPEC şi prin detectarea prezenţei genei eae A prin PCR, care tinde să înlocuiască reacţiie serologice.</a:t>
            </a:r>
            <a:endParaRPr lang="en-US" dirty="0" smtClean="0"/>
          </a:p>
          <a:p>
            <a:r>
              <a:rPr lang="ro-RO" dirty="0" smtClean="0"/>
              <a:t>   </a:t>
            </a:r>
            <a:r>
              <a:rPr lang="ro-RO" b="1" dirty="0" smtClean="0"/>
              <a:t>a.6. Escherichia coli difuz aderent(DAEC). </a:t>
            </a:r>
            <a:r>
              <a:rPr lang="ro-RO" dirty="0" smtClean="0"/>
              <a:t>Are rol diareigen controversat, întrucât singurul factor de virulenţă la acest patotip este aderearea difuză de celulele HeLa şi de celulele epiteliale în culturi. Din punct de vedere clinic prezintă diaree apoasă şi vărsături, la toate vârstele. Adezinele identificate la DAEC sunt factorul F1845 şi adezina Afa D, care promovează internalizarea bacteriilor în celule, fiind supranumită invazină. Prezenţa grupului de gene Afa prin PCR reprezintă metoda de identificare a DAEC.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70000" lnSpcReduction="20000"/>
          </a:bodyPr>
          <a:lstStyle/>
          <a:p>
            <a:r>
              <a:rPr lang="ro-RO" b="1" dirty="0" smtClean="0"/>
              <a:t>b. Infecţiile urinare</a:t>
            </a:r>
            <a:r>
              <a:rPr lang="ro-RO" dirty="0" smtClean="0"/>
              <a:t>. E.coli este de departe cel mai frecvent agent etiologic(peste 80%) al infecţiilor tractusului urinar, condiţia gazdei fiind primordială în instalarea ITU(diabet, imunodeficienţe, malformaţii urinare, uropatii obstructive, reflux vezico-urinar). </a:t>
            </a:r>
            <a:endParaRPr lang="en-US" dirty="0" smtClean="0"/>
          </a:p>
          <a:p>
            <a:r>
              <a:rPr lang="ro-RO" dirty="0" smtClean="0"/>
              <a:t>   Factorii de uropatogenitate, recunoscuţi la E.coli uropatogen sunt: </a:t>
            </a:r>
            <a:endParaRPr lang="en-US" dirty="0" smtClean="0"/>
          </a:p>
          <a:p>
            <a:r>
              <a:rPr lang="ro-RO" dirty="0" smtClean="0"/>
              <a:t>   - adezinele</a:t>
            </a:r>
            <a:endParaRPr lang="en-US" dirty="0" smtClean="0"/>
          </a:p>
          <a:p>
            <a:r>
              <a:rPr lang="ro-RO" dirty="0" smtClean="0"/>
              <a:t>   - hemolizina, prevalentă la tulpinile izolate din ITU superior</a:t>
            </a:r>
            <a:endParaRPr lang="en-US" dirty="0" smtClean="0"/>
          </a:p>
          <a:p>
            <a:r>
              <a:rPr lang="ro-RO" dirty="0" smtClean="0"/>
              <a:t>   - aerobactina, un chelator de fier, care permite multiplicarea E.coli în condiţiile feriprive ale tractului urinar</a:t>
            </a:r>
            <a:endParaRPr lang="en-US" dirty="0" smtClean="0"/>
          </a:p>
          <a:p>
            <a:r>
              <a:rPr lang="ro-RO" dirty="0" smtClean="0"/>
              <a:t>   - factorul citotoxic necrozant I (CNF I) este o toxină proteică, ce determină formarea de celule multinucleate în unele linii celulare şi care prin efectul său citopatogen poate facilita răspândirea bilaterală a tupinilor uropatogene din tractul urinar spre şi din torentul sanguin. </a:t>
            </a:r>
            <a:endParaRPr lang="en-US" dirty="0" smtClean="0"/>
          </a:p>
          <a:p>
            <a:r>
              <a:rPr lang="ro-RO" dirty="0" smtClean="0"/>
              <a:t>   - antigenele O – în mod particular 8 serogrupuri se întâlnesc frecvent printre tulpinile uropatogene: O1, O2, O4, O6, O7, O16, O18 şi O75. Antigenele O cresc presistenţa bacteriilor în tractul urinar</a:t>
            </a:r>
            <a:endParaRPr lang="en-US" dirty="0" smtClean="0"/>
          </a:p>
          <a:p>
            <a:r>
              <a:rPr lang="ro-RO" dirty="0" smtClean="0"/>
              <a:t>   - antigenele capsulare. Studiile epidemiologice au relevat prevalenţa unui număr restrâns de antigene K în infecţiile urinare şi anume K1, K2, K5, K13 si K51. Tulpinile nefritogene produc mai mult antigen K, fapt ce imprimă infecţiei o severitate mai mare.</a:t>
            </a:r>
            <a:endParaRPr lang="en-US" dirty="0" smtClean="0"/>
          </a:p>
          <a:p>
            <a:r>
              <a:rPr lang="ro-RO" b="1" dirty="0" smtClean="0"/>
              <a:t>c. Infecţiile cutanate</a:t>
            </a:r>
            <a:r>
              <a:rPr lang="ro-RO" dirty="0" smtClean="0"/>
              <a:t>.</a:t>
            </a:r>
            <a:r>
              <a:rPr lang="ro-RO" b="1" dirty="0" smtClean="0"/>
              <a:t> </a:t>
            </a:r>
            <a:r>
              <a:rPr lang="ro-RO" dirty="0" smtClean="0"/>
              <a:t>Se poate produce mai ales </a:t>
            </a:r>
            <a:r>
              <a:rPr lang="ro-RO" i="1" dirty="0" smtClean="0"/>
              <a:t>suprainfecţia plăgilor postoperatorii</a:t>
            </a:r>
            <a:r>
              <a:rPr lang="ro-RO" dirty="0" smtClean="0"/>
              <a:t>, evoluţia fiind trenantă (are loc reabsorbţia toxinelor).</a:t>
            </a:r>
            <a:endParaRPr lang="en-US" dirty="0" smtClean="0"/>
          </a:p>
          <a:p>
            <a:r>
              <a:rPr lang="ro-RO" b="1" dirty="0" smtClean="0"/>
              <a:t>d. Meningita neonatală şi septicemia. </a:t>
            </a:r>
            <a:r>
              <a:rPr lang="ro-RO" dirty="0" smtClean="0"/>
              <a:t>Sunt produse de tulpinile de E.coli dotate cu structuri de suprafaţă care permit rezistenţa faţă de fagocitoză şi respectiv invazivitatea. </a:t>
            </a:r>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500834"/>
          </a:xfrm>
        </p:spPr>
        <p:txBody>
          <a:bodyPr>
            <a:normAutofit fontScale="70000" lnSpcReduction="20000"/>
          </a:bodyPr>
          <a:lstStyle/>
          <a:p>
            <a:r>
              <a:rPr lang="ro-RO" b="1" dirty="0" smtClean="0"/>
              <a:t>8.3. Imunitate</a:t>
            </a:r>
            <a:endParaRPr lang="en-US" dirty="0" smtClean="0"/>
          </a:p>
          <a:p>
            <a:r>
              <a:rPr lang="ro-RO" b="1" i="1" dirty="0" smtClean="0"/>
              <a:t>Nu apare o imunitate stabilă</a:t>
            </a:r>
            <a:r>
              <a:rPr lang="ro-RO" dirty="0" smtClean="0"/>
              <a:t> (discordanţa între titrul de anticorpi şi rezistenţa efectivă antiinfecţioasă) în colibaciloze. Apar totuşi anticorpi sistemici şi locali anti-enterotoxină LT, neutralizanţi (protectori?). În </a:t>
            </a:r>
            <a:r>
              <a:rPr lang="ro-RO" b="1" i="1" dirty="0" smtClean="0"/>
              <a:t>cazurile cu evoluţie cronică (infecţii urinare)</a:t>
            </a:r>
            <a:r>
              <a:rPr lang="ro-RO" dirty="0" smtClean="0"/>
              <a:t>, este posibilă </a:t>
            </a:r>
            <a:r>
              <a:rPr lang="ro-RO" b="1" i="1" dirty="0" smtClean="0"/>
              <a:t>intervenţia imunităţii mediate celular</a:t>
            </a:r>
            <a:r>
              <a:rPr lang="ro-RO" dirty="0" smtClean="0"/>
              <a:t>.</a:t>
            </a:r>
            <a:endParaRPr lang="en-US" dirty="0" smtClean="0"/>
          </a:p>
          <a:p>
            <a:r>
              <a:rPr lang="ro-RO" b="1" dirty="0" smtClean="0"/>
              <a:t> </a:t>
            </a:r>
            <a:endParaRPr lang="en-US" dirty="0" smtClean="0"/>
          </a:p>
          <a:p>
            <a:r>
              <a:rPr lang="ro-RO" b="1" dirty="0" smtClean="0"/>
              <a:t>8.4. Aspecte clinice</a:t>
            </a:r>
            <a:endParaRPr lang="en-US" dirty="0" smtClean="0"/>
          </a:p>
          <a:p>
            <a:pPr lvl="0"/>
            <a:r>
              <a:rPr lang="ro-RO" b="1" dirty="0" smtClean="0"/>
              <a:t>Enterita noului-născut („diareea malignă”)</a:t>
            </a:r>
            <a:r>
              <a:rPr lang="ro-RO" dirty="0" smtClean="0"/>
              <a:t>.</a:t>
            </a:r>
            <a:r>
              <a:rPr lang="ro-RO" b="1" dirty="0" smtClean="0"/>
              <a:t> </a:t>
            </a:r>
            <a:r>
              <a:rPr lang="ro-RO" dirty="0" smtClean="0"/>
              <a:t>Apare la nou-născuţi sau sugari (maternităţi, servicii de pediatrie) cu </a:t>
            </a:r>
            <a:r>
              <a:rPr lang="ro-RO" b="1" i="1" dirty="0" smtClean="0"/>
              <a:t>transmitere de la purtătorii aparent sănătoşi</a:t>
            </a:r>
            <a:r>
              <a:rPr lang="ro-RO" dirty="0" smtClean="0"/>
              <a:t>. Evoluţia este, de regulă, gravă, cu mortalitate extrem de dezvoltată (tulpinile sunt rezistente la chimioterapice, se produce bacteriemie, deshidratare, şoc endotoxic, colaps vascular periferic). Sunt implicate serotipurile O</a:t>
            </a:r>
            <a:r>
              <a:rPr lang="ro-RO" baseline="-25000" dirty="0" smtClean="0"/>
              <a:t>55</a:t>
            </a:r>
            <a:r>
              <a:rPr lang="ro-RO" dirty="0" smtClean="0"/>
              <a:t>B</a:t>
            </a:r>
            <a:r>
              <a:rPr lang="ro-RO" baseline="-25000" dirty="0" smtClean="0"/>
              <a:t>5</a:t>
            </a:r>
            <a:r>
              <a:rPr lang="ro-RO" dirty="0" smtClean="0"/>
              <a:t>, O</a:t>
            </a:r>
            <a:r>
              <a:rPr lang="ro-RO" baseline="-25000" dirty="0" smtClean="0"/>
              <a:t>111</a:t>
            </a:r>
            <a:r>
              <a:rPr lang="ro-RO" dirty="0" smtClean="0"/>
              <a:t>B</a:t>
            </a:r>
            <a:r>
              <a:rPr lang="ro-RO" baseline="-25000" dirty="0" smtClean="0"/>
              <a:t>4</a:t>
            </a:r>
            <a:r>
              <a:rPr lang="ro-RO" dirty="0" smtClean="0"/>
              <a:t>, etc.</a:t>
            </a:r>
            <a:endParaRPr lang="en-US" dirty="0" smtClean="0"/>
          </a:p>
          <a:p>
            <a:pPr lvl="0"/>
            <a:r>
              <a:rPr lang="ro-RO" b="1" dirty="0" smtClean="0"/>
              <a:t>Meningita</a:t>
            </a:r>
            <a:r>
              <a:rPr lang="ro-RO" dirty="0" smtClean="0"/>
              <a:t>. După descărcări bacteriemice, în cadrul sindromului „diareei maligne” a noului-născut, se pot produce </a:t>
            </a:r>
            <a:r>
              <a:rPr lang="ro-RO" b="1" i="1" dirty="0" smtClean="0"/>
              <a:t>diseminări secundare la nivelul meningelui</a:t>
            </a:r>
            <a:r>
              <a:rPr lang="ro-RO" dirty="0" smtClean="0"/>
              <a:t>, cu evoluţie fatală la 100% din cazuri.</a:t>
            </a:r>
            <a:endParaRPr lang="en-US" dirty="0" smtClean="0"/>
          </a:p>
          <a:p>
            <a:pPr lvl="0"/>
            <a:r>
              <a:rPr lang="ro-RO" b="1" dirty="0" smtClean="0"/>
              <a:t>Infecţii urinare ascendente</a:t>
            </a:r>
            <a:r>
              <a:rPr lang="ro-RO" dirty="0" smtClean="0"/>
              <a:t>. În condiţii de </a:t>
            </a:r>
            <a:r>
              <a:rPr lang="ro-RO" b="1" i="1" dirty="0" smtClean="0"/>
              <a:t>rezistenţă scăzută a organismului</a:t>
            </a:r>
            <a:r>
              <a:rPr lang="ro-RO" dirty="0" smtClean="0"/>
              <a:t>, Escherichia coli patogen poate determina </a:t>
            </a:r>
            <a:r>
              <a:rPr lang="ro-RO" b="1" i="1" dirty="0" smtClean="0"/>
              <a:t>cistite, cistopielite</a:t>
            </a:r>
            <a:r>
              <a:rPr lang="ro-RO" dirty="0" smtClean="0"/>
              <a:t>, rezistente la tratamentul cu chimioterpice, cu evoluţie trenantă (subacută sau cronică). Dacă infecţia cuprinde corticala renală, poate apărea un abces care cuprinde parenchimul (</a:t>
            </a:r>
            <a:r>
              <a:rPr lang="ro-RO" b="1" i="1" dirty="0" smtClean="0"/>
              <a:t>pionefroză</a:t>
            </a:r>
            <a:r>
              <a:rPr lang="ro-RO" dirty="0" smtClean="0"/>
              <a:t>), cu compromiterea funcţională totală a organului.</a:t>
            </a:r>
            <a:endParaRPr lang="en-US" dirty="0" smtClean="0"/>
          </a:p>
          <a:p>
            <a:pPr lvl="0"/>
            <a:r>
              <a:rPr lang="ro-RO" b="1" dirty="0" smtClean="0"/>
              <a:t>Enterite</a:t>
            </a:r>
            <a:r>
              <a:rPr lang="ro-RO" dirty="0" smtClean="0"/>
              <a:t>. La adulţi determină enterite, cu alte serotipuri decât la copii şi anume OHK, de obicei prin </a:t>
            </a:r>
            <a:r>
              <a:rPr lang="ro-RO" b="1" i="1" dirty="0" smtClean="0"/>
              <a:t>disbacterie</a:t>
            </a:r>
            <a:r>
              <a:rPr lang="ro-RO" dirty="0" smtClean="0"/>
              <a:t> (tratament abuziv cu antibiotice </a:t>
            </a:r>
            <a:r>
              <a:rPr lang="ro-RO" i="1" dirty="0" smtClean="0"/>
              <a:t>per os</a:t>
            </a:r>
            <a:r>
              <a:rPr lang="ro-RO" dirty="0" smtClean="0"/>
              <a:t>). Formele grave se întâlnesc mai ales la </a:t>
            </a:r>
            <a:r>
              <a:rPr lang="ro-RO" b="1" i="1" dirty="0" smtClean="0"/>
              <a:t>indivizii cu reactivitate scăzută sau subnutriţi</a:t>
            </a:r>
            <a:r>
              <a:rPr lang="ro-RO" dirty="0" smtClean="0"/>
              <a:t> („gazde compromise”).</a:t>
            </a:r>
            <a:endParaRPr lang="en-US"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3922412"/>
          </a:xfrm>
        </p:spPr>
        <p:txBody>
          <a:bodyPr>
            <a:normAutofit fontScale="77500" lnSpcReduction="20000"/>
          </a:bodyPr>
          <a:lstStyle/>
          <a:p>
            <a:pPr lvl="0"/>
            <a:r>
              <a:rPr lang="ro-RO" b="1" dirty="0" smtClean="0"/>
              <a:t>Infecţii cutanate</a:t>
            </a:r>
            <a:r>
              <a:rPr lang="ro-RO" dirty="0" smtClean="0"/>
              <a:t>. Sunt, mai ales, intraspitaliceşti, în secţiile de chirurgie, producând </a:t>
            </a:r>
            <a:r>
              <a:rPr lang="ro-RO" b="1" i="1" dirty="0" smtClean="0"/>
              <a:t>suprainfecţia plăgilor postoperatorii</a:t>
            </a:r>
            <a:r>
              <a:rPr lang="ro-RO" dirty="0" smtClean="0"/>
              <a:t> (evoluţie lungă, uneori cu semne generale de toxemie).</a:t>
            </a:r>
            <a:endParaRPr lang="en-US" dirty="0" smtClean="0"/>
          </a:p>
          <a:p>
            <a:pPr lvl="0"/>
            <a:r>
              <a:rPr lang="ro-RO" dirty="0" smtClean="0"/>
              <a:t>În anumite condiţii, Escherichia coli mai poate determina </a:t>
            </a:r>
            <a:r>
              <a:rPr lang="ro-RO" b="1" dirty="0" smtClean="0"/>
              <a:t>infecţii ale căilor biliare</a:t>
            </a:r>
            <a:r>
              <a:rPr lang="ro-RO" dirty="0" smtClean="0"/>
              <a:t> (colecistopatii, colangiopatii), </a:t>
            </a:r>
            <a:r>
              <a:rPr lang="ro-RO" b="1" i="1" dirty="0" smtClean="0"/>
              <a:t>peritonită, apendicită</a:t>
            </a:r>
            <a:r>
              <a:rPr lang="ro-RO" dirty="0" smtClean="0"/>
              <a:t> etc.</a:t>
            </a:r>
            <a:endParaRPr lang="en-US" dirty="0" smtClean="0"/>
          </a:p>
          <a:p>
            <a:pPr lvl="0"/>
            <a:r>
              <a:rPr lang="ro-RO" b="1" dirty="0" smtClean="0"/>
              <a:t>Diareea călătorilor</a:t>
            </a:r>
            <a:r>
              <a:rPr lang="ro-RO" dirty="0" smtClean="0"/>
              <a:t>. Anual, mai mult de un sfert de miliard de persoane călătoresc dintr-o ţară în alta. Din păcate, un număr semnificativ de călători prezintă o rapidă stare de deshidratare, numită „diareea călătorilor”. Aceasta este determinată de Escherichia coli enterotoxigenă în cele mai multe cazuri, deşi pot fi implicate şi specii de Salmonella şi Shigella.</a:t>
            </a:r>
            <a:endParaRPr lang="en-US" dirty="0" smtClean="0"/>
          </a:p>
          <a:p>
            <a:pPr>
              <a:buNone/>
            </a:pPr>
            <a:endParaRPr lang="en-US" dirty="0" smtClean="0"/>
          </a:p>
          <a:p>
            <a:r>
              <a:rPr lang="ro-RO" b="1" dirty="0" smtClean="0"/>
              <a:t>9. DIAGNOSTIC DE LABORATOR</a:t>
            </a:r>
            <a:r>
              <a:rPr lang="ro-RO" dirty="0" smtClean="0"/>
              <a:t>: vezi Îndrumar lucrări practice</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pPr algn="ctr">
              <a:buNone/>
            </a:pPr>
            <a:r>
              <a:rPr lang="ro-RO" b="1" dirty="0" smtClean="0"/>
              <a:t>CARACTERE ANTIGENICE</a:t>
            </a:r>
            <a:endParaRPr lang="en-US" b="1" dirty="0" smtClean="0"/>
          </a:p>
          <a:p>
            <a:pPr algn="ctr">
              <a:buNone/>
            </a:pPr>
            <a:endParaRPr lang="en-US" dirty="0" smtClean="0"/>
          </a:p>
          <a:p>
            <a:r>
              <a:rPr lang="ro-RO" dirty="0" smtClean="0"/>
              <a:t>Bacteriile intestinale prezintă numeroase antigene: </a:t>
            </a:r>
            <a:r>
              <a:rPr lang="ro-RO" b="1" i="1" dirty="0" smtClean="0"/>
              <a:t>O, H, de înveliş</a:t>
            </a:r>
            <a:r>
              <a:rPr lang="ro-RO" dirty="0" smtClean="0"/>
              <a:t> (K, Vi):</a:t>
            </a:r>
            <a:endParaRPr lang="en-US" dirty="0" smtClean="0"/>
          </a:p>
          <a:p>
            <a:pPr>
              <a:buNone/>
            </a:pPr>
            <a:r>
              <a:rPr lang="ro-RO" b="1" dirty="0" smtClean="0"/>
              <a:t> </a:t>
            </a:r>
            <a:endParaRPr lang="en-US" dirty="0" smtClean="0"/>
          </a:p>
          <a:p>
            <a:r>
              <a:rPr lang="ro-RO" b="1" dirty="0" smtClean="0"/>
              <a:t>ANTIGENUL O (SOMATIC)</a:t>
            </a:r>
            <a:endParaRPr lang="en-US" dirty="0" smtClean="0"/>
          </a:p>
          <a:p>
            <a:r>
              <a:rPr lang="ro-RO" b="1" dirty="0" smtClean="0"/>
              <a:t>Proprietăţi fizico-chimice</a:t>
            </a:r>
            <a:r>
              <a:rPr lang="ro-RO" dirty="0" smtClean="0"/>
              <a:t>. Este </a:t>
            </a:r>
            <a:r>
              <a:rPr lang="ro-RO" i="1" dirty="0" smtClean="0"/>
              <a:t>termostabil, sensibil la tratamentul cu formol şi rezistă la tratamentul cu alcool</a:t>
            </a:r>
            <a:r>
              <a:rPr lang="ro-RO" dirty="0" smtClean="0"/>
              <a:t>.</a:t>
            </a:r>
            <a:endParaRPr lang="en-US" dirty="0" smtClean="0"/>
          </a:p>
          <a:p>
            <a:r>
              <a:rPr lang="ro-RO" b="1" dirty="0" smtClean="0"/>
              <a:t>Structură</a:t>
            </a:r>
            <a:r>
              <a:rPr lang="ro-RO" dirty="0" smtClean="0"/>
              <a:t>. Este format din </a:t>
            </a:r>
            <a:r>
              <a:rPr lang="ro-RO" b="1" i="1" dirty="0" smtClean="0"/>
              <a:t>complexul glucido-lipido-polipeptidic</a:t>
            </a:r>
            <a:r>
              <a:rPr lang="ro-RO" dirty="0" smtClean="0"/>
              <a:t> (Boivin-Mesrobeanu, 1934), cu greutate moleculară de 100.000- 900.000 daltoni şi care prezintă trei componente (figura 1):</a:t>
            </a:r>
            <a:endParaRPr lang="en-US" dirty="0" smtClean="0"/>
          </a:p>
          <a:p>
            <a:pPr lvl="0"/>
            <a:r>
              <a:rPr lang="ro-RO" b="1" i="1" dirty="0" smtClean="0"/>
              <a:t>polizaharidul specific ”O”</a:t>
            </a:r>
            <a:r>
              <a:rPr lang="ro-RO" dirty="0" smtClean="0"/>
              <a:t>- format din oligozaharide, respectiv manoză, galactoză, ramnoză, fructoză, glucoză;</a:t>
            </a:r>
            <a:endParaRPr lang="en-US" dirty="0" smtClean="0"/>
          </a:p>
          <a:p>
            <a:pPr lvl="0"/>
            <a:r>
              <a:rPr lang="ro-RO" b="1" i="1" dirty="0" smtClean="0"/>
              <a:t>polizaharidul comun „de miez”</a:t>
            </a:r>
            <a:r>
              <a:rPr lang="ro-RO" dirty="0" smtClean="0"/>
              <a:t>, format din: N-acetil-glucozamină, glucoză, galactoză, heptoză (2 monomeri);</a:t>
            </a:r>
            <a:endParaRPr lang="en-US" dirty="0" smtClean="0"/>
          </a:p>
          <a:p>
            <a:pPr lvl="0"/>
            <a:r>
              <a:rPr lang="ro-RO" b="1" i="1" dirty="0" smtClean="0"/>
              <a:t>lipidul A</a:t>
            </a:r>
            <a:r>
              <a:rPr lang="ro-RO" dirty="0" smtClean="0"/>
              <a:t>: este o reţea de unităţi de heptoză şi grupuri fosfat, alternative, legată prin KDO (Keto-deoxi-octanat) de un lipid. Lipidul este ataşat la reţeaua de bază de peptidoglican prin legături glicosidice (alfa, beta, gamma).</a:t>
            </a:r>
            <a:endParaRPr lang="en-US" dirty="0" smtClean="0"/>
          </a:p>
          <a:p>
            <a:r>
              <a:rPr lang="ro-RO" dirty="0" smtClean="0"/>
              <a:t>Diferenţele antigenice O între specii sau serotipuri se datoresc: celor </a:t>
            </a:r>
            <a:r>
              <a:rPr lang="ro-RO" i="1" dirty="0" smtClean="0"/>
              <a:t>3-4 oligozaharide din polizaharidul specific”O”</a:t>
            </a:r>
            <a:r>
              <a:rPr lang="ro-RO" dirty="0" smtClean="0"/>
              <a:t>; </a:t>
            </a:r>
            <a:r>
              <a:rPr lang="ro-RO" i="1" dirty="0" smtClean="0"/>
              <a:t>legăturilor glicosidice alfa, beta, gamma din lipidul A</a:t>
            </a:r>
            <a:r>
              <a:rPr lang="ro-RO" dirty="0" smtClean="0"/>
              <a:t>; </a:t>
            </a:r>
            <a:r>
              <a:rPr lang="ro-RO" i="1" dirty="0" smtClean="0"/>
              <a:t>prezenţei sau absenţei grupurilor substituite prin acetil</a:t>
            </a:r>
            <a:r>
              <a:rPr lang="ro-RO" dirty="0" smtClean="0"/>
              <a:t>. (Exemple: peste 164 serotipuri „O” la Escherichia coli; 64 serotipuri la Salmonella).</a:t>
            </a:r>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253054"/>
          </a:xfrm>
        </p:spPr>
        <p:txBody>
          <a:bodyPr>
            <a:normAutofit fontScale="70000" lnSpcReduction="20000"/>
          </a:bodyPr>
          <a:lstStyle/>
          <a:p>
            <a:r>
              <a:rPr lang="ro-RO" b="1" dirty="0" smtClean="0"/>
              <a:t>10. EPIDEMIOLOGIE. PROFILAXIE. TRATAMENT</a:t>
            </a:r>
            <a:endParaRPr lang="en-US" dirty="0" smtClean="0"/>
          </a:p>
          <a:p>
            <a:r>
              <a:rPr lang="ro-RO" b="1" dirty="0" smtClean="0"/>
              <a:t>Epidemiologie</a:t>
            </a:r>
            <a:r>
              <a:rPr lang="ro-RO" dirty="0" smtClean="0"/>
              <a:t>. Astăzi, atât </a:t>
            </a:r>
            <a:r>
              <a:rPr lang="ro-RO" b="1" i="1" dirty="0" smtClean="0"/>
              <a:t>enterita noului-născut</a:t>
            </a:r>
            <a:r>
              <a:rPr lang="ro-RO" dirty="0" smtClean="0"/>
              <a:t>, cât şi </a:t>
            </a:r>
            <a:r>
              <a:rPr lang="ro-RO" b="1" i="1" dirty="0" smtClean="0"/>
              <a:t>infecţiile urina</a:t>
            </a:r>
            <a:r>
              <a:rPr lang="ro-RO" dirty="0" smtClean="0"/>
              <a:t>re cu Escherichia coli patogen, reprezintă </a:t>
            </a:r>
            <a:r>
              <a:rPr lang="ro-RO" b="1" dirty="0" smtClean="0"/>
              <a:t>infecţii intraspitaliceşti</a:t>
            </a:r>
            <a:r>
              <a:rPr lang="ro-RO" dirty="0" smtClean="0"/>
              <a:t>, cu punct de pornire de la </a:t>
            </a:r>
            <a:r>
              <a:rPr lang="ro-RO" i="1" dirty="0" smtClean="0"/>
              <a:t>purtători aparent sănătoşi</a:t>
            </a:r>
            <a:r>
              <a:rPr lang="ro-RO" dirty="0" smtClean="0"/>
              <a:t> din personalul de îngrijire (maternităţi, servicii de pediatrie), ca şi de la </a:t>
            </a:r>
            <a:r>
              <a:rPr lang="ro-RO" i="1" dirty="0" smtClean="0"/>
              <a:t>obiecte sau instrumentar insuficient sterilizate</a:t>
            </a:r>
            <a:r>
              <a:rPr lang="ro-RO" dirty="0" smtClean="0"/>
              <a:t> (mai ales sondele, în servicii de urologie).</a:t>
            </a:r>
            <a:endParaRPr lang="en-US" dirty="0" smtClean="0"/>
          </a:p>
          <a:p>
            <a:r>
              <a:rPr lang="ro-RO" b="1" dirty="0" smtClean="0"/>
              <a:t>Profilaxia</a:t>
            </a:r>
            <a:r>
              <a:rPr lang="ro-RO" dirty="0" smtClean="0"/>
              <a:t> constă în </a:t>
            </a:r>
            <a:r>
              <a:rPr lang="ro-RO" i="1" dirty="0" smtClean="0"/>
              <a:t>depistarea purtătorilor aparent sănătoşi şi tratarea lor corectă, măsuri generale de igienă în staţionar, limitarea la minimum a circulaţiei personalului</a:t>
            </a:r>
            <a:r>
              <a:rPr lang="ro-RO" dirty="0" smtClean="0"/>
              <a:t> din afara spitalului în saloane etc. În cazul declanşării epidemiei de enterită a noului-născut într-o maternitate sau serviciu de pediatrie, secţia din spital va fi închisă şi se va proceda la dezinfecţia generală.</a:t>
            </a:r>
            <a:endParaRPr lang="en-US" dirty="0" smtClean="0"/>
          </a:p>
          <a:p>
            <a:r>
              <a:rPr lang="ro-RO" b="1" dirty="0" smtClean="0"/>
              <a:t>Tratamentul </a:t>
            </a:r>
            <a:r>
              <a:rPr lang="ro-RO" dirty="0" smtClean="0"/>
              <a:t>se aplică numai după rezultatul de la </a:t>
            </a:r>
            <a:r>
              <a:rPr lang="ro-RO" b="1" i="1" dirty="0" smtClean="0"/>
              <a:t>antibiogramă</a:t>
            </a:r>
            <a:r>
              <a:rPr lang="ro-RO" dirty="0" smtClean="0"/>
              <a:t>. În infecţiile urinare, potrivit cu acest rezultat, se poate încerca tratament cu nitrofurantoin, acid nolixidic, colimicină etc.</a:t>
            </a:r>
            <a:endParaRPr lang="en-US" dirty="0" smtClean="0"/>
          </a:p>
          <a:p>
            <a:r>
              <a:rPr lang="ro-RO" dirty="0" smtClean="0"/>
              <a:t>În infecţiile urinare se poate face </a:t>
            </a:r>
            <a:r>
              <a:rPr lang="ro-RO" b="1" i="1" dirty="0" smtClean="0"/>
              <a:t>autovaccin</a:t>
            </a:r>
            <a:r>
              <a:rPr lang="ro-RO" dirty="0" smtClean="0"/>
              <a:t> cu rezultate bune. Tratamentul cu </a:t>
            </a:r>
            <a:r>
              <a:rPr lang="ro-RO" b="1" i="1" dirty="0" smtClean="0"/>
              <a:t>bacteriofagi anti-coli</a:t>
            </a:r>
            <a:r>
              <a:rPr lang="ro-RO" dirty="0" smtClean="0"/>
              <a:t> a dat rezultate inconstante. Dacă infecţia a invadat rinichiul, supuraţia este rebelă (antibioticul pătrunde greu, chiar dacă germenul este sensibil la tratarea </a:t>
            </a:r>
            <a:r>
              <a:rPr lang="ro-RO" i="1" dirty="0" smtClean="0"/>
              <a:t>in vitro</a:t>
            </a:r>
            <a:r>
              <a:rPr lang="ro-RO" dirty="0" smtClean="0"/>
              <a:t>). De aceea, în aceste cazuri, este preferat </a:t>
            </a:r>
            <a:r>
              <a:rPr lang="ro-RO" b="1" i="1" dirty="0" smtClean="0"/>
              <a:t>tratamentul chirurgical</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5967434"/>
          </a:xfrm>
        </p:spPr>
        <p:txBody>
          <a:bodyPr>
            <a:normAutofit fontScale="62500" lnSpcReduction="20000"/>
          </a:bodyPr>
          <a:lstStyle/>
          <a:p>
            <a:pPr algn="ctr">
              <a:buNone/>
            </a:pPr>
            <a:r>
              <a:rPr lang="ro-RO" sz="3800" b="1" dirty="0" smtClean="0"/>
              <a:t>KLEBSIELLA</a:t>
            </a:r>
            <a:endParaRPr lang="en-US" sz="3800" b="1" dirty="0" smtClean="0"/>
          </a:p>
          <a:p>
            <a:pPr>
              <a:buNone/>
            </a:pPr>
            <a:r>
              <a:rPr lang="ro-RO" dirty="0" smtClean="0"/>
              <a:t> </a:t>
            </a:r>
            <a:endParaRPr lang="en-US" dirty="0" smtClean="0"/>
          </a:p>
          <a:p>
            <a:r>
              <a:rPr lang="ro-RO" b="1" dirty="0" smtClean="0"/>
              <a:t>1. ÎNCADRARE TAXONOMICĂ</a:t>
            </a:r>
            <a:endParaRPr lang="en-US" dirty="0" smtClean="0"/>
          </a:p>
          <a:p>
            <a:r>
              <a:rPr lang="ro-RO" i="1" dirty="0" smtClean="0"/>
              <a:t>Ordinul</a:t>
            </a:r>
            <a:r>
              <a:rPr lang="ro-RO" dirty="0" smtClean="0"/>
              <a:t>: </a:t>
            </a:r>
            <a:r>
              <a:rPr lang="ro-RO" b="1" i="1" dirty="0" smtClean="0"/>
              <a:t>Eubacteriales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tribul</a:t>
            </a:r>
            <a:r>
              <a:rPr lang="ro-RO" dirty="0" smtClean="0"/>
              <a:t>: </a:t>
            </a:r>
            <a:r>
              <a:rPr lang="ro-RO" b="1" i="1" dirty="0" smtClean="0"/>
              <a:t>Klebsielleae</a:t>
            </a:r>
            <a:r>
              <a:rPr lang="ro-RO" dirty="0" smtClean="0"/>
              <a:t>; </a:t>
            </a:r>
            <a:r>
              <a:rPr lang="ro-RO" i="1" dirty="0" smtClean="0"/>
              <a:t>genul</a:t>
            </a:r>
            <a:r>
              <a:rPr lang="ro-RO" dirty="0" smtClean="0"/>
              <a:t>: </a:t>
            </a:r>
            <a:r>
              <a:rPr lang="ro-RO" b="1" i="1" dirty="0" smtClean="0"/>
              <a:t>Klebsiella</a:t>
            </a:r>
            <a:r>
              <a:rPr lang="ro-RO" dirty="0" smtClean="0"/>
              <a:t>; </a:t>
            </a:r>
            <a:r>
              <a:rPr lang="ro-RO" i="1" dirty="0" smtClean="0"/>
              <a:t>specia</a:t>
            </a:r>
            <a:r>
              <a:rPr lang="ro-RO" dirty="0" smtClean="0"/>
              <a:t>: </a:t>
            </a:r>
            <a:r>
              <a:rPr lang="ro-RO" b="1" i="1" dirty="0" smtClean="0"/>
              <a:t>Klebsiella pneumoniae</a:t>
            </a:r>
            <a:r>
              <a:rPr lang="ro-RO" dirty="0" smtClean="0"/>
              <a:t>.</a:t>
            </a:r>
            <a:endParaRPr lang="en-US" dirty="0" smtClean="0"/>
          </a:p>
          <a:p>
            <a:pPr>
              <a:buNone/>
            </a:pPr>
            <a:r>
              <a:rPr lang="ro-RO" b="1" dirty="0" smtClean="0"/>
              <a:t> </a:t>
            </a:r>
            <a:endParaRPr lang="en-US" dirty="0" smtClean="0"/>
          </a:p>
          <a:p>
            <a:r>
              <a:rPr lang="ro-RO" b="1" dirty="0" smtClean="0"/>
              <a:t>2. CARACTERE MORFOLOGICE</a:t>
            </a:r>
            <a:endParaRPr lang="en-US" dirty="0" smtClean="0"/>
          </a:p>
          <a:p>
            <a:r>
              <a:rPr lang="ro-RO" dirty="0" smtClean="0"/>
              <a:t>Sunt </a:t>
            </a:r>
            <a:r>
              <a:rPr lang="ro-RO" b="1" i="1" dirty="0" smtClean="0"/>
              <a:t>bacili Gram negativi, groşi, capsulaţi</a:t>
            </a:r>
            <a:r>
              <a:rPr lang="ro-RO" dirty="0" smtClean="0"/>
              <a:t>.</a:t>
            </a:r>
            <a:endParaRPr lang="en-US" dirty="0" smtClean="0"/>
          </a:p>
          <a:p>
            <a:pPr>
              <a:buNone/>
            </a:pPr>
            <a:endParaRPr lang="en-US" dirty="0" smtClean="0"/>
          </a:p>
          <a:p>
            <a:r>
              <a:rPr lang="ro-RO" b="1" dirty="0" smtClean="0"/>
              <a:t>3. CARACTERE DE CULTURĂ</a:t>
            </a:r>
            <a:endParaRPr lang="en-US" dirty="0" smtClean="0"/>
          </a:p>
          <a:p>
            <a:r>
              <a:rPr lang="ro-RO" dirty="0" smtClean="0"/>
              <a:t>Pe medii selective cu lactoză determină </a:t>
            </a:r>
            <a:r>
              <a:rPr lang="ro-RO" b="1" i="1" dirty="0" smtClean="0"/>
              <a:t>colonii mucoide, filante, lactozo-pozitive</a:t>
            </a:r>
            <a:r>
              <a:rPr lang="ro-RO" dirty="0" smtClean="0"/>
              <a:t>.</a:t>
            </a:r>
            <a:endParaRPr lang="en-US" dirty="0" smtClean="0"/>
          </a:p>
          <a:p>
            <a:pPr>
              <a:buNone/>
            </a:pPr>
            <a:endParaRPr lang="en-US" dirty="0" smtClean="0"/>
          </a:p>
          <a:p>
            <a:r>
              <a:rPr lang="ro-RO" b="1" dirty="0" smtClean="0"/>
              <a:t>4. CARACTERE METABOLICE</a:t>
            </a:r>
            <a:endParaRPr lang="en-US" dirty="0" smtClean="0"/>
          </a:p>
          <a:p>
            <a:r>
              <a:rPr lang="ro-RO" i="1" dirty="0" smtClean="0"/>
              <a:t>Fermentează cu producere de gaz</a:t>
            </a:r>
            <a:r>
              <a:rPr lang="ro-RO" dirty="0" smtClean="0"/>
              <a:t>:</a:t>
            </a:r>
            <a:r>
              <a:rPr lang="ro-RO" i="1" dirty="0" smtClean="0"/>
              <a:t> glucoza, lactoza, zaharoza</a:t>
            </a:r>
            <a:r>
              <a:rPr lang="ro-RO" dirty="0" smtClean="0"/>
              <a:t>. Nu fermentează inulina. Uneori, aciditatea produsă prin fermentare este tranziorie (</a:t>
            </a:r>
            <a:r>
              <a:rPr lang="ro-RO" b="1" dirty="0" smtClean="0"/>
              <a:t>„</a:t>
            </a:r>
            <a:r>
              <a:rPr lang="ro-RO" b="1" i="1" dirty="0" smtClean="0"/>
              <a:t>fenomenul de cameleonaj</a:t>
            </a:r>
            <a:r>
              <a:rPr lang="ro-RO" b="1" dirty="0" smtClean="0"/>
              <a:t>”</a:t>
            </a:r>
            <a:r>
              <a:rPr lang="ro-RO" dirty="0" smtClean="0"/>
              <a:t>).</a:t>
            </a:r>
            <a:endParaRPr lang="en-US" dirty="0" smtClean="0"/>
          </a:p>
          <a:p>
            <a:r>
              <a:rPr lang="ro-RO" i="1" dirty="0" smtClean="0"/>
              <a:t>Nu produc indol</a:t>
            </a:r>
            <a:r>
              <a:rPr lang="ro-RO" dirty="0" smtClean="0"/>
              <a:t>;</a:t>
            </a:r>
            <a:r>
              <a:rPr lang="ro-RO" i="1" dirty="0" smtClean="0"/>
              <a:t> nu produc hidrogen sulfurat</a:t>
            </a:r>
            <a:r>
              <a:rPr lang="ro-RO" dirty="0" smtClean="0"/>
              <a:t>;</a:t>
            </a:r>
            <a:r>
              <a:rPr lang="ro-RO" i="1" dirty="0" smtClean="0"/>
              <a:t> folosesc citratul ca unică sursă de carbon</a:t>
            </a:r>
            <a:r>
              <a:rPr lang="ro-RO" dirty="0" smtClean="0"/>
              <a:t>;</a:t>
            </a:r>
            <a:r>
              <a:rPr lang="ro-RO" i="1" dirty="0" smtClean="0"/>
              <a:t> reduc nitraţii la nitriţi</a:t>
            </a:r>
            <a:r>
              <a:rPr lang="ro-RO" dirty="0" smtClean="0"/>
              <a:t>;</a:t>
            </a:r>
            <a:r>
              <a:rPr lang="ro-RO" i="1" dirty="0" smtClean="0"/>
              <a:t> reacţia roşu-metil este negativă</a:t>
            </a:r>
            <a:r>
              <a:rPr lang="ro-RO" dirty="0" smtClean="0"/>
              <a:t>, </a:t>
            </a:r>
            <a:r>
              <a:rPr lang="ro-RO" i="1" dirty="0" smtClean="0"/>
              <a:t>reacţia Voges-Proskauer pozitivă</a:t>
            </a:r>
            <a:r>
              <a:rPr lang="ro-RO" dirty="0" smtClean="0"/>
              <a:t>;</a:t>
            </a:r>
            <a:r>
              <a:rPr lang="ro-RO" i="1" dirty="0" smtClean="0"/>
              <a:t> produc urează</a:t>
            </a:r>
            <a:r>
              <a:rPr lang="ro-RO" dirty="0" smtClean="0"/>
              <a:t>.</a:t>
            </a:r>
            <a:endParaRPr lang="en-US" dirty="0" smtClean="0"/>
          </a:p>
          <a:p>
            <a:pPr>
              <a:buNone/>
            </a:pPr>
            <a:endParaRPr lang="en-US" dirty="0" smtClean="0"/>
          </a:p>
          <a:p>
            <a:r>
              <a:rPr lang="ro-RO" b="1" dirty="0" smtClean="0"/>
              <a:t>5. CARACTERE ANTIGENICE</a:t>
            </a:r>
            <a:endParaRPr lang="en-US" dirty="0" smtClean="0"/>
          </a:p>
          <a:p>
            <a:r>
              <a:rPr lang="ro-RO" dirty="0" smtClean="0"/>
              <a:t>Prezină un </a:t>
            </a:r>
            <a:r>
              <a:rPr lang="ro-RO" b="1" i="1" dirty="0" smtClean="0"/>
              <a:t>antigen somatic O</a:t>
            </a:r>
            <a:r>
              <a:rPr lang="ro-RO" dirty="0" smtClean="0"/>
              <a:t> şi un </a:t>
            </a:r>
            <a:r>
              <a:rPr lang="ro-RO" b="1" i="1" dirty="0" smtClean="0"/>
              <a:t>antigen capsular K</a:t>
            </a:r>
            <a:r>
              <a:rPr lang="ro-RO" dirty="0" smtClean="0"/>
              <a:t> (ambele termostabile). Pe baza antigenului O s-au descris cinci grupe antigenice, iar pe baza antigenului capsular K s-au descris 72 fracţiuni antigenice.</a:t>
            </a: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1785918" y="1214422"/>
            <a:ext cx="5572128" cy="3714752"/>
          </a:xfrm>
          <a:prstGeom prst="rect">
            <a:avLst/>
          </a:prstGeom>
          <a:noFill/>
          <a:ln w="9525">
            <a:noFill/>
            <a:miter lim="800000"/>
            <a:headEnd/>
            <a:tailEnd/>
          </a:ln>
        </p:spPr>
      </p:pic>
      <p:sp>
        <p:nvSpPr>
          <p:cNvPr id="5" name="TextBox 4"/>
          <p:cNvSpPr txBox="1"/>
          <p:nvPr/>
        </p:nvSpPr>
        <p:spPr>
          <a:xfrm>
            <a:off x="1357290" y="5500702"/>
            <a:ext cx="6429420" cy="369332"/>
          </a:xfrm>
          <a:prstGeom prst="rect">
            <a:avLst/>
          </a:prstGeom>
          <a:noFill/>
        </p:spPr>
        <p:txBody>
          <a:bodyPr wrap="square" rtlCol="0">
            <a:spAutoFit/>
          </a:bodyPr>
          <a:lstStyle/>
          <a:p>
            <a:r>
              <a:rPr lang="en-US" dirty="0" err="1"/>
              <a:t>Figura</a:t>
            </a:r>
            <a:r>
              <a:rPr lang="en-US" dirty="0"/>
              <a:t> </a:t>
            </a:r>
            <a:r>
              <a:rPr lang="en-US" dirty="0" smtClean="0"/>
              <a:t>21: </a:t>
            </a:r>
            <a:r>
              <a:rPr lang="en-US" dirty="0" err="1"/>
              <a:t>Frotiu</a:t>
            </a:r>
            <a:r>
              <a:rPr lang="en-US" dirty="0"/>
              <a:t> din </a:t>
            </a:r>
            <a:r>
              <a:rPr lang="en-US" dirty="0" err="1"/>
              <a:t>produs</a:t>
            </a:r>
            <a:r>
              <a:rPr lang="en-US" dirty="0"/>
              <a:t> </a:t>
            </a:r>
            <a:r>
              <a:rPr lang="en-US" dirty="0" err="1"/>
              <a:t>patologic</a:t>
            </a:r>
            <a:r>
              <a:rPr lang="en-US" dirty="0"/>
              <a:t> </a:t>
            </a:r>
            <a:r>
              <a:rPr lang="en-US" dirty="0" err="1"/>
              <a:t>colorat</a:t>
            </a:r>
            <a:r>
              <a:rPr lang="en-US" dirty="0"/>
              <a:t> Gram - </a:t>
            </a:r>
            <a:r>
              <a:rPr lang="en-US" dirty="0" err="1"/>
              <a:t>Klebsiella</a:t>
            </a:r>
            <a:r>
              <a:rPr lang="en-US" dirty="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214282" y="714356"/>
            <a:ext cx="3826069" cy="3786214"/>
          </a:xfrm>
          <a:prstGeom prst="rect">
            <a:avLst/>
          </a:prstGeom>
          <a:noFill/>
          <a:ln w="9525">
            <a:noFill/>
            <a:miter lim="800000"/>
            <a:headEnd/>
            <a:tailEnd/>
          </a:ln>
        </p:spPr>
      </p:pic>
      <p:pic>
        <p:nvPicPr>
          <p:cNvPr id="93187" name="Picture 3"/>
          <p:cNvPicPr>
            <a:picLocks noChangeAspect="1" noChangeArrowheads="1"/>
          </p:cNvPicPr>
          <p:nvPr/>
        </p:nvPicPr>
        <p:blipFill>
          <a:blip r:embed="rId3"/>
          <a:srcRect/>
          <a:stretch>
            <a:fillRect/>
          </a:stretch>
        </p:blipFill>
        <p:spPr bwMode="auto">
          <a:xfrm>
            <a:off x="4572000" y="1357298"/>
            <a:ext cx="4319000" cy="2857520"/>
          </a:xfrm>
          <a:prstGeom prst="rect">
            <a:avLst/>
          </a:prstGeom>
          <a:noFill/>
          <a:ln w="9525">
            <a:noFill/>
            <a:miter lim="800000"/>
            <a:headEnd/>
            <a:tailEnd/>
          </a:ln>
        </p:spPr>
      </p:pic>
      <p:sp>
        <p:nvSpPr>
          <p:cNvPr id="6" name="TextBox 5"/>
          <p:cNvSpPr txBox="1"/>
          <p:nvPr/>
        </p:nvSpPr>
        <p:spPr>
          <a:xfrm>
            <a:off x="285720" y="5429264"/>
            <a:ext cx="3500462" cy="646331"/>
          </a:xfrm>
          <a:prstGeom prst="rect">
            <a:avLst/>
          </a:prstGeom>
          <a:noFill/>
        </p:spPr>
        <p:txBody>
          <a:bodyPr wrap="square" rtlCol="0">
            <a:spAutoFit/>
          </a:bodyPr>
          <a:lstStyle/>
          <a:p>
            <a:r>
              <a:rPr lang="fr-FR" dirty="0"/>
              <a:t>Figura </a:t>
            </a:r>
            <a:r>
              <a:rPr lang="fr-FR" dirty="0" smtClean="0"/>
              <a:t>22: </a:t>
            </a:r>
            <a:r>
              <a:rPr lang="fr-FR" dirty="0" err="1"/>
              <a:t>Colonii</a:t>
            </a:r>
            <a:r>
              <a:rPr lang="fr-FR" dirty="0"/>
              <a:t> de </a:t>
            </a:r>
            <a:r>
              <a:rPr lang="fr-FR" dirty="0" err="1"/>
              <a:t>Klebsiella</a:t>
            </a:r>
            <a:r>
              <a:rPr lang="fr-FR" dirty="0"/>
              <a:t> </a:t>
            </a:r>
            <a:r>
              <a:rPr lang="fr-FR" dirty="0" err="1"/>
              <a:t>pe</a:t>
            </a:r>
            <a:r>
              <a:rPr lang="fr-FR" dirty="0"/>
              <a:t> </a:t>
            </a:r>
            <a:r>
              <a:rPr lang="fr-FR" dirty="0" err="1"/>
              <a:t>geloză</a:t>
            </a:r>
            <a:r>
              <a:rPr lang="fr-FR" dirty="0"/>
              <a:t> </a:t>
            </a:r>
            <a:r>
              <a:rPr lang="fr-FR" dirty="0" err="1"/>
              <a:t>sânge</a:t>
            </a:r>
            <a:r>
              <a:rPr lang="fr-FR" dirty="0"/>
              <a:t> </a:t>
            </a:r>
            <a:endParaRPr lang="en-US" dirty="0"/>
          </a:p>
        </p:txBody>
      </p:sp>
      <p:sp>
        <p:nvSpPr>
          <p:cNvPr id="7" name="TextBox 6"/>
          <p:cNvSpPr txBox="1"/>
          <p:nvPr/>
        </p:nvSpPr>
        <p:spPr>
          <a:xfrm>
            <a:off x="4572000" y="5357826"/>
            <a:ext cx="4286280" cy="646331"/>
          </a:xfrm>
          <a:prstGeom prst="rect">
            <a:avLst/>
          </a:prstGeom>
          <a:noFill/>
        </p:spPr>
        <p:txBody>
          <a:bodyPr wrap="square" rtlCol="0">
            <a:spAutoFit/>
          </a:bodyPr>
          <a:lstStyle/>
          <a:p>
            <a:r>
              <a:rPr lang="en-US" dirty="0" err="1"/>
              <a:t>Figura</a:t>
            </a:r>
            <a:r>
              <a:rPr lang="en-US" dirty="0"/>
              <a:t> </a:t>
            </a:r>
            <a:r>
              <a:rPr lang="en-US" dirty="0" smtClean="0"/>
              <a:t>23: </a:t>
            </a:r>
            <a:r>
              <a:rPr lang="en-US" dirty="0" err="1"/>
              <a:t>Colonii</a:t>
            </a:r>
            <a:r>
              <a:rPr lang="en-US" dirty="0"/>
              <a:t> </a:t>
            </a:r>
            <a:r>
              <a:rPr lang="en-US" dirty="0" err="1"/>
              <a:t>lactoză</a:t>
            </a:r>
            <a:r>
              <a:rPr lang="en-US" dirty="0"/>
              <a:t> </a:t>
            </a:r>
            <a:r>
              <a:rPr lang="en-US" dirty="0" err="1"/>
              <a:t>pozitive</a:t>
            </a:r>
            <a:r>
              <a:rPr lang="en-US" dirty="0"/>
              <a:t> de </a:t>
            </a:r>
            <a:r>
              <a:rPr lang="en-US" dirty="0" err="1"/>
              <a:t>Klebsiella</a:t>
            </a:r>
            <a:r>
              <a:rPr lang="en-US" dirty="0"/>
              <a:t> </a:t>
            </a:r>
            <a:r>
              <a:rPr lang="en-US" dirty="0" err="1"/>
              <a:t>pe</a:t>
            </a:r>
            <a:r>
              <a:rPr lang="en-US" dirty="0"/>
              <a:t> </a:t>
            </a:r>
            <a:r>
              <a:rPr lang="en-US" dirty="0" err="1"/>
              <a:t>mediul</a:t>
            </a:r>
            <a:r>
              <a:rPr lang="en-US" dirty="0"/>
              <a:t> </a:t>
            </a:r>
            <a:r>
              <a:rPr lang="en-US" dirty="0" err="1"/>
              <a:t>MacConkey</a:t>
            </a:r>
            <a:r>
              <a:rPr lang="en-US" dirty="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714348" y="1643050"/>
            <a:ext cx="7674553" cy="2357430"/>
          </a:xfrm>
          <a:prstGeom prst="rect">
            <a:avLst/>
          </a:prstGeom>
          <a:noFill/>
          <a:ln w="9525">
            <a:noFill/>
            <a:miter lim="800000"/>
            <a:headEnd/>
            <a:tailEnd/>
          </a:ln>
        </p:spPr>
      </p:pic>
      <p:sp>
        <p:nvSpPr>
          <p:cNvPr id="5" name="TextBox 4"/>
          <p:cNvSpPr txBox="1"/>
          <p:nvPr/>
        </p:nvSpPr>
        <p:spPr>
          <a:xfrm>
            <a:off x="1071538" y="4857760"/>
            <a:ext cx="6929486" cy="646331"/>
          </a:xfrm>
          <a:prstGeom prst="rect">
            <a:avLst/>
          </a:prstGeom>
          <a:noFill/>
        </p:spPr>
        <p:txBody>
          <a:bodyPr wrap="square" rtlCol="0">
            <a:spAutoFit/>
          </a:bodyPr>
          <a:lstStyle/>
          <a:p>
            <a:r>
              <a:rPr lang="en-US" dirty="0" err="1"/>
              <a:t>Figura</a:t>
            </a:r>
            <a:r>
              <a:rPr lang="en-US" dirty="0"/>
              <a:t> </a:t>
            </a:r>
            <a:r>
              <a:rPr lang="en-US" dirty="0" smtClean="0"/>
              <a:t>24</a:t>
            </a:r>
            <a:r>
              <a:rPr lang="en-US" dirty="0"/>
              <a:t>: </a:t>
            </a:r>
            <a:r>
              <a:rPr lang="en-US" dirty="0" err="1"/>
              <a:t>Galeria</a:t>
            </a:r>
            <a:r>
              <a:rPr lang="en-US" dirty="0"/>
              <a:t> API 20 E - </a:t>
            </a:r>
            <a:r>
              <a:rPr lang="en-US" dirty="0" err="1"/>
              <a:t>caractere</a:t>
            </a:r>
            <a:r>
              <a:rPr lang="en-US" dirty="0"/>
              <a:t> </a:t>
            </a:r>
            <a:r>
              <a:rPr lang="en-US" dirty="0" err="1"/>
              <a:t>biochimice</a:t>
            </a:r>
            <a:r>
              <a:rPr lang="en-US" dirty="0"/>
              <a:t> </a:t>
            </a:r>
            <a:r>
              <a:rPr lang="en-US" dirty="0" err="1"/>
              <a:t>pentru</a:t>
            </a:r>
            <a:r>
              <a:rPr lang="en-US" dirty="0"/>
              <a:t> </a:t>
            </a:r>
            <a:r>
              <a:rPr lang="en-US" dirty="0" err="1"/>
              <a:t>Klebsiella</a:t>
            </a:r>
            <a:endParaRPr lang="en-US" i="1" dirty="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5895996"/>
          </a:xfrm>
        </p:spPr>
        <p:txBody>
          <a:bodyPr>
            <a:normAutofit fontScale="70000" lnSpcReduction="20000"/>
          </a:bodyPr>
          <a:lstStyle/>
          <a:p>
            <a:r>
              <a:rPr lang="ro-RO" b="1" dirty="0" smtClean="0"/>
              <a:t>6. CARACTERE DE PATOGENITATE</a:t>
            </a:r>
            <a:endParaRPr lang="en-US" dirty="0" smtClean="0"/>
          </a:p>
          <a:p>
            <a:r>
              <a:rPr lang="ro-RO" dirty="0" smtClean="0"/>
              <a:t>Este un </a:t>
            </a:r>
            <a:r>
              <a:rPr lang="ro-RO" b="1" i="1" dirty="0" smtClean="0"/>
              <a:t>germen condiţionat-patogen</a:t>
            </a:r>
            <a:r>
              <a:rPr lang="ro-RO" dirty="0" smtClean="0"/>
              <a:t>. </a:t>
            </a:r>
            <a:endParaRPr lang="en-US" dirty="0" smtClean="0"/>
          </a:p>
          <a:p>
            <a:r>
              <a:rPr lang="ro-RO" b="1" dirty="0" smtClean="0"/>
              <a:t>Virulenţa</a:t>
            </a:r>
            <a:r>
              <a:rPr lang="ro-RO" dirty="0" smtClean="0"/>
              <a:t> depinde de </a:t>
            </a:r>
            <a:r>
              <a:rPr lang="ro-RO" b="1" i="1" dirty="0" smtClean="0"/>
              <a:t>capsulă</a:t>
            </a:r>
            <a:r>
              <a:rPr lang="ro-RO" dirty="0" smtClean="0"/>
              <a:t> (antigenul K de înveliş), ce îi conferă protecţie antifagocitară. </a:t>
            </a:r>
            <a:endParaRPr lang="en-US" dirty="0" smtClean="0"/>
          </a:p>
          <a:p>
            <a:r>
              <a:rPr lang="ro-RO" b="1" dirty="0" smtClean="0"/>
              <a:t>Toxinogeneza</a:t>
            </a:r>
            <a:r>
              <a:rPr lang="ro-RO" dirty="0" smtClean="0"/>
              <a:t> se manifestă prin </a:t>
            </a:r>
            <a:r>
              <a:rPr lang="ro-RO" b="1" i="1" dirty="0" smtClean="0"/>
              <a:t>endotoxină </a:t>
            </a:r>
            <a:r>
              <a:rPr lang="ro-RO" dirty="0" smtClean="0"/>
              <a:t>(antigen somaic O).</a:t>
            </a:r>
            <a:endParaRPr lang="en-US" dirty="0" smtClean="0"/>
          </a:p>
          <a:p>
            <a:pPr>
              <a:buNone/>
            </a:pPr>
            <a:endParaRPr lang="en-US" b="1" dirty="0" smtClean="0"/>
          </a:p>
          <a:p>
            <a:r>
              <a:rPr lang="ro-RO" b="1" dirty="0" smtClean="0"/>
              <a:t>7. REZISTENŢĂ. SENSIBILITATE. VARIABILITATE GENETICĂ</a:t>
            </a:r>
            <a:endParaRPr lang="en-US" b="1" dirty="0" smtClean="0"/>
          </a:p>
          <a:p>
            <a:r>
              <a:rPr lang="ro-RO" dirty="0" smtClean="0"/>
              <a:t>Sunt germeni </a:t>
            </a:r>
            <a:r>
              <a:rPr lang="ro-RO" b="1" i="1" dirty="0" smtClean="0"/>
              <a:t>relativ rezistenţi în mediul extern</a:t>
            </a:r>
            <a:r>
              <a:rPr lang="ro-RO" dirty="0" smtClean="0"/>
              <a:t>. În ultimul timp s-au selectat </a:t>
            </a:r>
            <a:r>
              <a:rPr lang="ro-RO" b="1" i="1" dirty="0" smtClean="0"/>
              <a:t>tulpini rezistente la antibiotice</a:t>
            </a:r>
            <a:r>
              <a:rPr lang="ro-RO" dirty="0" smtClean="0"/>
              <a:t> (mai ales în infecţiile urinare).</a:t>
            </a:r>
            <a:endParaRPr lang="en-US" dirty="0" smtClean="0"/>
          </a:p>
          <a:p>
            <a:pPr>
              <a:buNone/>
            </a:pPr>
            <a:endParaRPr lang="en-US" dirty="0" smtClean="0"/>
          </a:p>
          <a:p>
            <a:r>
              <a:rPr lang="ro-RO" b="1" dirty="0" smtClean="0"/>
              <a:t>8. BOALA LA OM</a:t>
            </a:r>
            <a:endParaRPr lang="en-US" dirty="0" smtClean="0"/>
          </a:p>
          <a:p>
            <a:r>
              <a:rPr lang="ro-RO" b="1" dirty="0" smtClean="0"/>
              <a:t>a. Infecţii pulmonare purulente</a:t>
            </a:r>
            <a:r>
              <a:rPr lang="ro-RO" dirty="0" smtClean="0"/>
              <a:t>, ca floră de invadare secundară, în bronşiectazie, cu evoluţie cronică.</a:t>
            </a:r>
            <a:endParaRPr lang="en-US" dirty="0" smtClean="0"/>
          </a:p>
          <a:p>
            <a:r>
              <a:rPr lang="ro-RO" b="1" dirty="0" smtClean="0"/>
              <a:t>b. Pneumonie, </a:t>
            </a:r>
            <a:r>
              <a:rPr lang="ro-RO" dirty="0" smtClean="0"/>
              <a:t>asemănătoare clinic cu pneumonia pneumococică (evoluţie acută sau subacută; </a:t>
            </a:r>
            <a:r>
              <a:rPr lang="ro-RO" i="1" dirty="0" smtClean="0"/>
              <a:t>expectoraţii cu spută ruginie, gelatinoasă</a:t>
            </a:r>
            <a:r>
              <a:rPr lang="ro-RO" dirty="0" smtClean="0"/>
              <a:t>). Deseori, pneumonia cu Klebsiella se complică, dând </a:t>
            </a:r>
            <a:r>
              <a:rPr lang="ro-RO" b="1" i="1" dirty="0" smtClean="0"/>
              <a:t>abces pulmonar</a:t>
            </a:r>
            <a:r>
              <a:rPr lang="ro-RO" dirty="0" smtClean="0"/>
              <a:t> cu localizare predilectă în zonele de parenchim cu edem, ceea ce s-a demonstrat a fi consecinţa împiedicării fagocitozei locale datorită prezenţei capsulei microbiene.</a:t>
            </a:r>
            <a:endParaRPr lang="en-US" dirty="0" smtClean="0"/>
          </a:p>
          <a:p>
            <a:r>
              <a:rPr lang="ro-RO" b="1" dirty="0" smtClean="0"/>
              <a:t>c. Infecţii urinare</a:t>
            </a:r>
            <a:r>
              <a:rPr lang="ro-RO" dirty="0" smtClean="0"/>
              <a:t>. Alături de Escherchia coli, Pseudomonas aeroginosa şi Proteus, Klebsiella pneumoniae poate fi agentul cauzal al unor infecţii urinare.</a:t>
            </a:r>
            <a:endParaRPr lang="en-US" dirty="0" smtClean="0"/>
          </a:p>
          <a:p>
            <a:r>
              <a:rPr lang="ro-RO" b="1" dirty="0" smtClean="0"/>
              <a:t>d. Infecţii septicemice şi meningită </a:t>
            </a:r>
            <a:r>
              <a:rPr lang="ro-RO" dirty="0" smtClean="0"/>
              <a:t> (mai ales la copii mici, cu rezistenţă scăzută).</a:t>
            </a: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279470"/>
          </a:xfrm>
        </p:spPr>
        <p:txBody>
          <a:bodyPr>
            <a:normAutofit fontScale="77500" lnSpcReduction="20000"/>
          </a:bodyPr>
          <a:lstStyle/>
          <a:p>
            <a:r>
              <a:rPr lang="ro-RO" b="1" dirty="0" smtClean="0"/>
              <a:t>9. EPIDEMIOLOGIE. PROFILAXIE. </a:t>
            </a:r>
            <a:r>
              <a:rPr lang="ro-RO" b="1" dirty="0" smtClean="0"/>
              <a:t>TRATAMENT</a:t>
            </a:r>
            <a:endParaRPr lang="en-US" b="1" dirty="0" smtClean="0"/>
          </a:p>
          <a:p>
            <a:endParaRPr lang="en-US" dirty="0" smtClean="0"/>
          </a:p>
          <a:p>
            <a:r>
              <a:rPr lang="ro-RO" dirty="0" smtClean="0"/>
              <a:t>Sunt valabile problemele infecţiilor interioare. Tratamentul se realizează după indicaţiile antibiogramei.</a:t>
            </a:r>
            <a:endParaRPr lang="en-US" dirty="0" smtClean="0"/>
          </a:p>
          <a:p>
            <a:r>
              <a:rPr lang="ro-RO" dirty="0" smtClean="0"/>
              <a:t>În patologia umană, mai pot interveni şi alte specii ale genului Klebsiella şi anume:</a:t>
            </a:r>
            <a:endParaRPr lang="en-US" dirty="0" smtClean="0"/>
          </a:p>
          <a:p>
            <a:pPr lvl="0"/>
            <a:r>
              <a:rPr lang="ro-RO" b="1" dirty="0" smtClean="0"/>
              <a:t>Klebsiella ozenae</a:t>
            </a:r>
            <a:r>
              <a:rPr lang="ro-RO" dirty="0" smtClean="0"/>
              <a:t>, agentul etiologic al bolii numită</a:t>
            </a:r>
            <a:r>
              <a:rPr lang="ro-RO" b="1" i="1" dirty="0" smtClean="0"/>
              <a:t> „ozenă” </a:t>
            </a:r>
            <a:r>
              <a:rPr lang="ro-RO" dirty="0" smtClean="0"/>
              <a:t>(</a:t>
            </a:r>
            <a:r>
              <a:rPr lang="ro-RO" i="1" dirty="0" smtClean="0"/>
              <a:t>rinită atrofică, fetidă</a:t>
            </a:r>
            <a:r>
              <a:rPr lang="ro-RO" dirty="0" smtClean="0"/>
              <a:t>);</a:t>
            </a:r>
            <a:endParaRPr lang="en-US" dirty="0" smtClean="0"/>
          </a:p>
          <a:p>
            <a:pPr lvl="0"/>
            <a:r>
              <a:rPr lang="ro-RO" b="1" dirty="0" smtClean="0"/>
              <a:t>Klebsiella rhinoscleromatis</a:t>
            </a:r>
            <a:r>
              <a:rPr lang="ro-RO" dirty="0" smtClean="0"/>
              <a:t>, agentul </a:t>
            </a:r>
            <a:r>
              <a:rPr lang="ro-RO" b="1" i="1" dirty="0" smtClean="0"/>
              <a:t>rinoscleromului</a:t>
            </a:r>
            <a:r>
              <a:rPr lang="ro-RO" dirty="0" smtClean="0"/>
              <a:t> (inflamaţie cronică, cu formare de granulom distructiv la nivelul cavităţii nazale şi faringelui).</a:t>
            </a: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643998" cy="6324600"/>
          </a:xfrm>
        </p:spPr>
        <p:txBody>
          <a:bodyPr>
            <a:normAutofit fontScale="62500" lnSpcReduction="20000"/>
          </a:bodyPr>
          <a:lstStyle/>
          <a:p>
            <a:pPr algn="ctr">
              <a:buNone/>
            </a:pPr>
            <a:r>
              <a:rPr lang="ro-RO" sz="3200" b="1" dirty="0" smtClean="0"/>
              <a:t>GENUL PROTEUS</a:t>
            </a:r>
            <a:endParaRPr lang="en-US" sz="3200" b="1" dirty="0" smtClean="0"/>
          </a:p>
          <a:p>
            <a:pPr>
              <a:buNone/>
            </a:pPr>
            <a:endParaRPr lang="en-US" dirty="0" smtClean="0"/>
          </a:p>
          <a:p>
            <a:r>
              <a:rPr lang="ro-RO" b="1" dirty="0" smtClean="0"/>
              <a:t>1. ÎNCADRARE TAXONOMICĂ</a:t>
            </a:r>
            <a:endParaRPr lang="en-US" dirty="0" smtClean="0"/>
          </a:p>
          <a:p>
            <a:r>
              <a:rPr lang="ro-RO" i="1" dirty="0" smtClean="0"/>
              <a:t>Ordinul</a:t>
            </a:r>
            <a:r>
              <a:rPr lang="ro-RO" dirty="0" smtClean="0"/>
              <a:t>: </a:t>
            </a:r>
            <a:r>
              <a:rPr lang="ro-RO" b="1" i="1" dirty="0" smtClean="0"/>
              <a:t>Eubacteriales</a:t>
            </a:r>
            <a:r>
              <a:rPr lang="ro-RO" dirty="0" smtClean="0"/>
              <a:t>; </a:t>
            </a:r>
            <a:r>
              <a:rPr lang="ro-RO" i="1" dirty="0" smtClean="0"/>
              <a:t>familia</a:t>
            </a:r>
            <a:r>
              <a:rPr lang="ro-RO" dirty="0" smtClean="0"/>
              <a:t>: </a:t>
            </a:r>
            <a:r>
              <a:rPr lang="ro-RO" b="1" i="1" dirty="0" smtClean="0"/>
              <a:t>Enterobacteriaceae</a:t>
            </a:r>
            <a:r>
              <a:rPr lang="ro-RO" dirty="0" smtClean="0"/>
              <a:t>; </a:t>
            </a:r>
            <a:r>
              <a:rPr lang="ro-RO" i="1" dirty="0" smtClean="0"/>
              <a:t>genul</a:t>
            </a:r>
            <a:r>
              <a:rPr lang="ro-RO" dirty="0" smtClean="0"/>
              <a:t>: </a:t>
            </a:r>
            <a:r>
              <a:rPr lang="ro-RO" b="1" i="1" dirty="0" smtClean="0"/>
              <a:t>Proteus</a:t>
            </a:r>
            <a:r>
              <a:rPr lang="ro-RO" dirty="0" smtClean="0"/>
              <a:t>. Există mai multe specii, din care menţionăm mai frecvente pentru ţara noastră </a:t>
            </a:r>
            <a:r>
              <a:rPr lang="ro-RO" i="1" dirty="0" smtClean="0"/>
              <a:t>Proteus vulgaris, Proteus mirabilis, Proteus morgani</a:t>
            </a:r>
            <a:r>
              <a:rPr lang="ro-RO" dirty="0" smtClean="0"/>
              <a:t>. Mai rar se întâlneşte </a:t>
            </a:r>
            <a:r>
              <a:rPr lang="ro-RO" i="1" dirty="0" smtClean="0"/>
              <a:t>Proteus rettgeri</a:t>
            </a:r>
            <a:r>
              <a:rPr lang="ro-RO" dirty="0" smtClean="0"/>
              <a:t>.</a:t>
            </a:r>
            <a:endParaRPr lang="en-US" dirty="0" smtClean="0"/>
          </a:p>
          <a:p>
            <a:pPr>
              <a:buNone/>
            </a:pPr>
            <a:endParaRPr lang="en-US" dirty="0" smtClean="0"/>
          </a:p>
          <a:p>
            <a:r>
              <a:rPr lang="ro-RO" b="1" dirty="0" smtClean="0"/>
              <a:t>2. CARACTERE MOTFOLOGICE</a:t>
            </a:r>
            <a:r>
              <a:rPr lang="ro-RO" dirty="0" smtClean="0"/>
              <a:t> </a:t>
            </a:r>
            <a:endParaRPr lang="en-US" dirty="0" smtClean="0"/>
          </a:p>
          <a:p>
            <a:r>
              <a:rPr lang="ro-RO" b="1" i="1" dirty="0" smtClean="0"/>
              <a:t>Bacili Gram negativi, cu capete rotunjite, extrem de mobili</a:t>
            </a:r>
            <a:r>
              <a:rPr lang="ro-RO" dirty="0" smtClean="0"/>
              <a:t> (cili petrichi), </a:t>
            </a:r>
            <a:r>
              <a:rPr lang="ro-RO" b="1" i="1" dirty="0" smtClean="0"/>
              <a:t>necapsulaţi, nesporulaţi</a:t>
            </a:r>
            <a:r>
              <a:rPr lang="ro-RO" dirty="0" smtClean="0"/>
              <a:t>.</a:t>
            </a:r>
            <a:endParaRPr lang="en-US" dirty="0" smtClean="0"/>
          </a:p>
          <a:p>
            <a:pPr>
              <a:buNone/>
            </a:pPr>
            <a:endParaRPr lang="en-US" dirty="0" smtClean="0"/>
          </a:p>
          <a:p>
            <a:r>
              <a:rPr lang="ro-RO" b="1" dirty="0" smtClean="0"/>
              <a:t>3. CARACTERE DE CULTURĂ</a:t>
            </a:r>
            <a:endParaRPr lang="en-US" dirty="0" smtClean="0"/>
          </a:p>
          <a:p>
            <a:r>
              <a:rPr lang="ro-RO" dirty="0" smtClean="0"/>
              <a:t>Germenii din grupul Proteus sunt </a:t>
            </a:r>
            <a:r>
              <a:rPr lang="ro-RO" b="1" i="1" dirty="0" smtClean="0"/>
              <a:t>nepretenţioşi</a:t>
            </a:r>
            <a:r>
              <a:rPr lang="ro-RO" dirty="0" smtClean="0"/>
              <a:t>. Ei cultivă bine pe medii simple (bulion, geloză, etc). Datorită </a:t>
            </a:r>
            <a:r>
              <a:rPr lang="ro-RO" b="1" i="1" dirty="0" smtClean="0"/>
              <a:t>extremei mobilităţi</a:t>
            </a:r>
            <a:r>
              <a:rPr lang="ro-RO" dirty="0" smtClean="0"/>
              <a:t>, pe mediul cu geloză înclinată prezintă </a:t>
            </a:r>
            <a:r>
              <a:rPr lang="ro-RO" b="1" i="1" dirty="0" smtClean="0"/>
              <a:t>fenomenul de „căţărare”</a:t>
            </a:r>
            <a:r>
              <a:rPr lang="ro-RO" dirty="0" smtClean="0"/>
              <a:t> şi, respectiv, de </a:t>
            </a:r>
            <a:r>
              <a:rPr lang="ro-RO" b="1" i="1" dirty="0" smtClean="0"/>
              <a:t>„invazie”</a:t>
            </a:r>
            <a:r>
              <a:rPr lang="ro-RO" dirty="0" smtClean="0"/>
              <a:t>. Cultura de Proteus </a:t>
            </a:r>
            <a:r>
              <a:rPr lang="ro-RO" i="1" dirty="0" smtClean="0"/>
              <a:t>evoluează rapid „în pânză”</a:t>
            </a:r>
            <a:r>
              <a:rPr lang="ro-RO" dirty="0" smtClean="0"/>
              <a:t>, acoperind întreaga suprafaţă a gelozei. Acest fenomen poate împiedica dezvoltarea pe mediu a altor specii bacteriene, creând dificultăţi în diagnosticul bacteriologic al unor infecţii, în special intestinale.</a:t>
            </a:r>
            <a:endParaRPr lang="en-US" dirty="0" smtClean="0"/>
          </a:p>
          <a:p>
            <a:r>
              <a:rPr lang="ro-RO" dirty="0" smtClean="0"/>
              <a:t>Un alt fenomen este cel de </a:t>
            </a:r>
            <a:r>
              <a:rPr lang="ro-RO" b="1" i="1" dirty="0" smtClean="0"/>
              <a:t>„demarcaţie”</a:t>
            </a:r>
            <a:r>
              <a:rPr lang="ro-RO" dirty="0" smtClean="0"/>
              <a:t>- </a:t>
            </a:r>
            <a:r>
              <a:rPr lang="ro-RO" i="1" dirty="0" smtClean="0"/>
              <a:t>antagonism bacterian in vitro</a:t>
            </a:r>
            <a:r>
              <a:rPr lang="ro-RO" dirty="0" smtClean="0"/>
              <a:t> între germenii aparţinând aceluiaşi gen: dacă pe aceeaşi placă Petri cu geloză se cultivă concomitent două specii de Proteus, cultura ambelor specii va avea tendinţa invadării mediului; la un moment dat, la locul de întâlnire între cele două „pânze” de cultură, apare o linie de inhibiţie reciprocă a creşterii.</a:t>
            </a:r>
            <a:endParaRPr lang="en-US" dirty="0" smtClean="0"/>
          </a:p>
          <a:p>
            <a:r>
              <a:rPr lang="ro-RO" dirty="0" smtClean="0"/>
              <a:t>Pe medii selectice pentru Enterobacteriaceae, care conţin lactoză şi citrat de fier, datorită faptului că Proteus este lactozo-negativ şi hidrogen sulfurat pozitiv, coloniile de Proteus prezintă un aspect caracteristic în </a:t>
            </a:r>
            <a:r>
              <a:rPr lang="ro-RO" b="1" i="1" dirty="0" smtClean="0"/>
              <a:t>„ochi de pisică”, colonii verzui, cu marginea uşor alburie (lactozo-negativi) şi cu centru negru</a:t>
            </a:r>
            <a:r>
              <a:rPr lang="ro-RO" dirty="0" smtClean="0"/>
              <a:t>; prezintă </a:t>
            </a:r>
            <a:r>
              <a:rPr lang="ro-RO" b="1" i="1" dirty="0" smtClean="0"/>
              <a:t>fenomenul de „cameleonaj”</a:t>
            </a:r>
            <a:r>
              <a:rPr lang="ro-RO" dirty="0" smtClean="0"/>
              <a:t> (în timp, pot deveni lactozo-pozitivi).</a:t>
            </a:r>
            <a:endParaRPr lang="en-US" dirty="0" smtClean="0"/>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285720" y="642918"/>
            <a:ext cx="4296688" cy="4214842"/>
          </a:xfrm>
          <a:prstGeom prst="rect">
            <a:avLst/>
          </a:prstGeom>
          <a:noFill/>
          <a:ln w="9525">
            <a:noFill/>
            <a:miter lim="800000"/>
            <a:headEnd/>
            <a:tailEnd/>
          </a:ln>
        </p:spPr>
      </p:pic>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5" name="Object 3"/>
          <p:cNvGraphicFramePr>
            <a:graphicFrameLocks noChangeAspect="1"/>
          </p:cNvGraphicFramePr>
          <p:nvPr/>
        </p:nvGraphicFramePr>
        <p:xfrm>
          <a:off x="4786314" y="571480"/>
          <a:ext cx="4143372" cy="4429156"/>
        </p:xfrm>
        <a:graphic>
          <a:graphicData uri="http://schemas.openxmlformats.org/presentationml/2006/ole">
            <p:oleObj spid="_x0000_s95235" r:id="rId4" imgW="4786017" imgH="4948093" progId="ViewerFrameClass">
              <p:embed/>
            </p:oleObj>
          </a:graphicData>
        </a:graphic>
      </p:graphicFrame>
      <p:sp>
        <p:nvSpPr>
          <p:cNvPr id="8" name="TextBox 7"/>
          <p:cNvSpPr txBox="1"/>
          <p:nvPr/>
        </p:nvSpPr>
        <p:spPr>
          <a:xfrm>
            <a:off x="357158" y="5643578"/>
            <a:ext cx="4071966" cy="646331"/>
          </a:xfrm>
          <a:prstGeom prst="rect">
            <a:avLst/>
          </a:prstGeom>
          <a:noFill/>
        </p:spPr>
        <p:txBody>
          <a:bodyPr wrap="square" rtlCol="0">
            <a:spAutoFit/>
          </a:bodyPr>
          <a:lstStyle/>
          <a:p>
            <a:r>
              <a:rPr lang="en-US" dirty="0" err="1"/>
              <a:t>Figura</a:t>
            </a:r>
            <a:r>
              <a:rPr lang="en-US" dirty="0"/>
              <a:t> </a:t>
            </a:r>
            <a:r>
              <a:rPr lang="en-US" dirty="0" smtClean="0"/>
              <a:t>25: </a:t>
            </a:r>
            <a:r>
              <a:rPr lang="en-US" dirty="0" err="1"/>
              <a:t>Fenomenul</a:t>
            </a:r>
            <a:r>
              <a:rPr lang="en-US" dirty="0"/>
              <a:t> de </a:t>
            </a:r>
            <a:r>
              <a:rPr lang="en-US" dirty="0" err="1"/>
              <a:t>invazie</a:t>
            </a:r>
            <a:r>
              <a:rPr lang="en-US" dirty="0"/>
              <a:t> - Proteus</a:t>
            </a:r>
          </a:p>
        </p:txBody>
      </p:sp>
      <p:sp>
        <p:nvSpPr>
          <p:cNvPr id="9" name="TextBox 8"/>
          <p:cNvSpPr txBox="1"/>
          <p:nvPr/>
        </p:nvSpPr>
        <p:spPr>
          <a:xfrm>
            <a:off x="4857752" y="5643578"/>
            <a:ext cx="4071966" cy="369332"/>
          </a:xfrm>
          <a:prstGeom prst="rect">
            <a:avLst/>
          </a:prstGeom>
          <a:noFill/>
        </p:spPr>
        <p:txBody>
          <a:bodyPr wrap="square" rtlCol="0">
            <a:spAutoFit/>
          </a:bodyPr>
          <a:lstStyle/>
          <a:p>
            <a:r>
              <a:rPr lang="ro-RO" dirty="0"/>
              <a:t>Figura </a:t>
            </a:r>
            <a:r>
              <a:rPr lang="en-US" dirty="0" smtClean="0"/>
              <a:t>26</a:t>
            </a:r>
            <a:r>
              <a:rPr lang="ro-RO" dirty="0" smtClean="0"/>
              <a:t>: </a:t>
            </a:r>
            <a:r>
              <a:rPr lang="ro-RO" dirty="0"/>
              <a:t>Fenomenul de demarcaţie.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70000" lnSpcReduction="20000"/>
          </a:bodyPr>
          <a:lstStyle/>
          <a:p>
            <a:r>
              <a:rPr lang="ro-RO" b="1" dirty="0" smtClean="0"/>
              <a:t>4. CARACTERE METABOLICE</a:t>
            </a:r>
            <a:endParaRPr lang="en-US" dirty="0" smtClean="0"/>
          </a:p>
          <a:p>
            <a:r>
              <a:rPr lang="ro-RO" dirty="0" smtClean="0"/>
              <a:t>Germenii grupului Proteus sunt </a:t>
            </a:r>
            <a:r>
              <a:rPr lang="ro-RO" b="1" i="1" dirty="0" smtClean="0"/>
              <a:t>nepretenţioşi</a:t>
            </a:r>
            <a:r>
              <a:rPr lang="ro-RO" dirty="0" smtClean="0"/>
              <a:t>. </a:t>
            </a:r>
            <a:r>
              <a:rPr lang="ro-RO" i="1" dirty="0" smtClean="0"/>
              <a:t>Nu fermentează lactoza, produc hidrogen sulfurat</a:t>
            </a:r>
            <a:r>
              <a:rPr lang="ro-RO" dirty="0" smtClean="0"/>
              <a:t>. Cele mai importante reacţii metabolice pentru diagnostic, sunt: </a:t>
            </a:r>
            <a:r>
              <a:rPr lang="ro-RO" b="1" i="1" dirty="0" smtClean="0"/>
              <a:t>producerea de urează</a:t>
            </a:r>
            <a:r>
              <a:rPr lang="ro-RO" dirty="0" smtClean="0"/>
              <a:t> şi, respectiv, </a:t>
            </a:r>
            <a:r>
              <a:rPr lang="ro-RO" b="1" i="1" dirty="0" smtClean="0"/>
              <a:t>producerea de fenilalanin-dezaminază</a:t>
            </a:r>
            <a:r>
              <a:rPr lang="ro-RO" dirty="0" smtClean="0"/>
              <a:t>. În ceea ce priveşte formarea de indol din triptofan, reacţia este variabilă, în funcţie de specie şi de tulpină.</a:t>
            </a:r>
            <a:endParaRPr lang="en-US" dirty="0" smtClean="0"/>
          </a:p>
          <a:p>
            <a:r>
              <a:rPr lang="ro-RO" dirty="0" smtClean="0"/>
              <a:t>- </a:t>
            </a:r>
            <a:r>
              <a:rPr lang="ro-RO" b="1" dirty="0" smtClean="0"/>
              <a:t>TSI</a:t>
            </a:r>
            <a:r>
              <a:rPr lang="ro-RO" dirty="0" smtClean="0"/>
              <a:t>:	glucoză pozitiv, lactoză negativ, H</a:t>
            </a:r>
            <a:r>
              <a:rPr lang="ro-RO" baseline="-25000" dirty="0" smtClean="0"/>
              <a:t>2</a:t>
            </a:r>
            <a:r>
              <a:rPr lang="ro-RO" dirty="0" smtClean="0"/>
              <a:t>S pozitiv (seamănă cu Salmonella).</a:t>
            </a:r>
            <a:endParaRPr lang="en-US" dirty="0" smtClean="0"/>
          </a:p>
          <a:p>
            <a:r>
              <a:rPr lang="ro-RO" dirty="0" smtClean="0"/>
              <a:t>- </a:t>
            </a:r>
            <a:r>
              <a:rPr lang="ro-RO" b="1" dirty="0" smtClean="0"/>
              <a:t>MIU</a:t>
            </a:r>
            <a:r>
              <a:rPr lang="ro-RO" dirty="0" smtClean="0"/>
              <a:t>:	 mobilitate pozitiv, indol-variabil, urează pozitiv (diferenţiere faţă de Salmonella).</a:t>
            </a:r>
            <a:endParaRPr lang="en-US" dirty="0" smtClean="0"/>
          </a:p>
          <a:p>
            <a:pPr>
              <a:buNone/>
            </a:pPr>
            <a:endParaRPr lang="en-US" dirty="0" smtClean="0"/>
          </a:p>
          <a:p>
            <a:r>
              <a:rPr lang="ro-RO" b="1" dirty="0" smtClean="0"/>
              <a:t>5. CARACTERE ANTIGENICE</a:t>
            </a:r>
            <a:endParaRPr lang="en-US" dirty="0" smtClean="0"/>
          </a:p>
          <a:p>
            <a:r>
              <a:rPr lang="ro-RO" dirty="0" smtClean="0"/>
              <a:t>Conţin un </a:t>
            </a:r>
            <a:r>
              <a:rPr lang="ro-RO" b="1" i="1" dirty="0" smtClean="0"/>
              <a:t>antigen somatic O</a:t>
            </a:r>
            <a:r>
              <a:rPr lang="ro-RO" dirty="0" smtClean="0"/>
              <a:t> şi un </a:t>
            </a:r>
            <a:r>
              <a:rPr lang="ro-RO" b="1" i="1" dirty="0" smtClean="0"/>
              <a:t>antigen flagelar H</a:t>
            </a:r>
            <a:r>
              <a:rPr lang="ro-RO" dirty="0" smtClean="0"/>
              <a:t>. Pe baza antigenului somatic O au fost descrise 49 grupe sau, după o altă clasificare, 12 tipuri antigenice, notate cu X</a:t>
            </a:r>
            <a:r>
              <a:rPr lang="ro-RO" baseline="-25000" dirty="0" smtClean="0"/>
              <a:t>2</a:t>
            </a:r>
            <a:r>
              <a:rPr lang="ro-RO" dirty="0" smtClean="0"/>
              <a:t>, X</a:t>
            </a:r>
            <a:r>
              <a:rPr lang="ro-RO" baseline="-25000" dirty="0" smtClean="0"/>
              <a:t>19</a:t>
            </a:r>
            <a:r>
              <a:rPr lang="ro-RO" dirty="0" smtClean="0"/>
              <a:t>, XL, XK şi A-H.</a:t>
            </a:r>
            <a:endParaRPr lang="en-US" dirty="0" smtClean="0"/>
          </a:p>
          <a:p>
            <a:pPr>
              <a:buNone/>
            </a:pPr>
            <a:endParaRPr lang="en-US" dirty="0" smtClean="0"/>
          </a:p>
          <a:p>
            <a:r>
              <a:rPr lang="ro-RO" b="1" dirty="0" smtClean="0"/>
              <a:t>6. CARACTERE DE PATOGENITATE</a:t>
            </a:r>
            <a:endParaRPr lang="en-US" dirty="0" smtClean="0"/>
          </a:p>
          <a:p>
            <a:r>
              <a:rPr lang="ro-RO" dirty="0" smtClean="0"/>
              <a:t>În general, Proteus constituie un exemplu de </a:t>
            </a:r>
            <a:r>
              <a:rPr lang="ro-RO" b="1" i="1" dirty="0" smtClean="0"/>
              <a:t>germen saprofit</a:t>
            </a:r>
            <a:r>
              <a:rPr lang="ro-RO" dirty="0" smtClean="0"/>
              <a:t>, care populează flora normală a microbiocenozei umane, mai ales intestinale. În anumite condiţii, se pot selecta </a:t>
            </a:r>
            <a:r>
              <a:rPr lang="ro-RO" b="1" i="1" dirty="0" smtClean="0"/>
              <a:t>tulpini condiţionat-patogene</a:t>
            </a:r>
            <a:r>
              <a:rPr lang="ro-RO" dirty="0" smtClean="0"/>
              <a:t>, care determină infecţii aparente clinic (enterite, infecţii urinare). În aceste cazuri, patogenitatea se exprimă atât prin virulenţă, cât şi prin toxinogenoză.</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0000" lnSpcReduction="20000"/>
          </a:bodyPr>
          <a:lstStyle/>
          <a:p>
            <a:r>
              <a:rPr lang="ro-RO" b="1" dirty="0" smtClean="0"/>
              <a:t>Proprietăţi antigenice</a:t>
            </a:r>
            <a:r>
              <a:rPr lang="ro-RO" dirty="0" smtClean="0"/>
              <a:t>. Antigenul somatic O este un </a:t>
            </a:r>
            <a:r>
              <a:rPr lang="ro-RO" b="1" i="1" dirty="0" smtClean="0"/>
              <a:t>imunogen puternic</a:t>
            </a:r>
            <a:r>
              <a:rPr lang="ro-RO" dirty="0" smtClean="0"/>
              <a:t> (prin polizaharidul specific O), foarte specific, determinând </a:t>
            </a:r>
            <a:r>
              <a:rPr lang="ro-RO" b="1" i="1" dirty="0" smtClean="0"/>
              <a:t>apariţia de anticorpi aglutinaţi</a:t>
            </a:r>
            <a:r>
              <a:rPr lang="ro-RO" dirty="0" smtClean="0"/>
              <a:t> (uneori protectori şi cu rol în diagnostic). Caracterele aglutinării „O” sunt: </a:t>
            </a:r>
            <a:r>
              <a:rPr lang="ro-RO" i="1" dirty="0" smtClean="0"/>
              <a:t>formarea de complexe mici, stabile</a:t>
            </a:r>
            <a:r>
              <a:rPr lang="ro-RO" dirty="0" smtClean="0"/>
              <a:t> (nedisociabile la agitare).</a:t>
            </a:r>
            <a:endParaRPr lang="en-US" dirty="0" smtClean="0"/>
          </a:p>
          <a:p>
            <a:r>
              <a:rPr lang="ro-RO" b="1" dirty="0" smtClean="0"/>
              <a:t>Alte proprietăţi biologice</a:t>
            </a:r>
            <a:r>
              <a:rPr lang="ro-RO" dirty="0" smtClean="0"/>
              <a:t>: variaţii de la „S” la „R” (prin subcultivări repetate); proprietatea de endotoxină (datorită lipidului A).</a:t>
            </a:r>
            <a:endParaRPr lang="en-US" dirty="0" smtClean="0"/>
          </a:p>
          <a:p>
            <a:pPr>
              <a:buNone/>
            </a:pPr>
            <a:r>
              <a:rPr lang="ro-RO" dirty="0" smtClean="0"/>
              <a:t> </a:t>
            </a:r>
            <a:endParaRPr lang="en-US" dirty="0" smtClean="0"/>
          </a:p>
          <a:p>
            <a:r>
              <a:rPr lang="ro-RO" b="1" dirty="0" smtClean="0"/>
              <a:t>ANTIGENUL H</a:t>
            </a:r>
            <a:endParaRPr lang="en-US" b="1" dirty="0" smtClean="0"/>
          </a:p>
          <a:p>
            <a:r>
              <a:rPr lang="ro-RO" b="1" dirty="0" smtClean="0"/>
              <a:t>Proprietăţi fizico-chimice</a:t>
            </a:r>
            <a:r>
              <a:rPr lang="ro-RO" dirty="0" smtClean="0"/>
              <a:t>: este </a:t>
            </a:r>
            <a:r>
              <a:rPr lang="ro-RO" i="1" dirty="0" smtClean="0"/>
              <a:t>termostabil, rezistent la tratamentul cu formol şi sensibil la tratamentul cu alcool</a:t>
            </a:r>
            <a:r>
              <a:rPr lang="ro-RO" dirty="0" smtClean="0"/>
              <a:t>.</a:t>
            </a:r>
            <a:endParaRPr lang="en-US" dirty="0" smtClean="0"/>
          </a:p>
          <a:p>
            <a:r>
              <a:rPr lang="ro-RO" b="1" dirty="0" smtClean="0"/>
              <a:t>Structură</a:t>
            </a:r>
            <a:r>
              <a:rPr lang="ro-RO" dirty="0" smtClean="0"/>
              <a:t>: </a:t>
            </a:r>
            <a:r>
              <a:rPr lang="ro-RO" i="1" dirty="0" smtClean="0"/>
              <a:t>holoproteică</a:t>
            </a:r>
            <a:r>
              <a:rPr lang="ro-RO" dirty="0" smtClean="0"/>
              <a:t>.</a:t>
            </a:r>
            <a:endParaRPr lang="en-US" dirty="0" smtClean="0"/>
          </a:p>
          <a:p>
            <a:r>
              <a:rPr lang="ro-RO" b="1" dirty="0" smtClean="0"/>
              <a:t>Proprietăţi antigenice şi alte proprietăţi biologice</a:t>
            </a:r>
            <a:r>
              <a:rPr lang="ro-RO" dirty="0" smtClean="0"/>
              <a:t>. Este </a:t>
            </a:r>
            <a:r>
              <a:rPr lang="ro-RO" b="1" i="1" dirty="0" smtClean="0"/>
              <a:t>prezent numai la speciile şi tulpinile mobile</a:t>
            </a:r>
            <a:r>
              <a:rPr lang="ro-RO" dirty="0" smtClean="0"/>
              <a:t> care prezintă cili. Este un </a:t>
            </a:r>
            <a:r>
              <a:rPr lang="ro-RO" b="1" i="1" dirty="0" smtClean="0"/>
              <a:t>imunogen puternic</a:t>
            </a:r>
            <a:r>
              <a:rPr lang="ro-RO" dirty="0" smtClean="0"/>
              <a:t>, inducând </a:t>
            </a:r>
            <a:r>
              <a:rPr lang="ro-RO" b="1" i="1" dirty="0" smtClean="0"/>
              <a:t>anticorpi aglutinaţi</a:t>
            </a:r>
            <a:r>
              <a:rPr lang="ro-RO" dirty="0" smtClean="0"/>
              <a:t>, necorelabili întotdeauna cu rezistenţa, deci </a:t>
            </a:r>
            <a:r>
              <a:rPr lang="ro-RO" b="1" i="1" dirty="0" smtClean="0"/>
              <a:t>neprotectori</a:t>
            </a:r>
            <a:r>
              <a:rPr lang="ro-RO" dirty="0" smtClean="0"/>
              <a:t>. Caracterele aglutinării de tip „H” sunt: formarea de complexe mari, flonconoase, instabile (disociabile la aglutinare).</a:t>
            </a:r>
            <a:endParaRPr lang="en-US" dirty="0" smtClean="0"/>
          </a:p>
          <a:p>
            <a:r>
              <a:rPr lang="ro-RO" dirty="0" smtClean="0"/>
              <a:t>S</a:t>
            </a:r>
            <a:r>
              <a:rPr lang="ro-RO" b="1" dirty="0" smtClean="0"/>
              <a:t>-</a:t>
            </a:r>
            <a:r>
              <a:rPr lang="ro-RO" dirty="0" smtClean="0"/>
              <a:t>a descris </a:t>
            </a:r>
            <a:r>
              <a:rPr lang="ro-RO" b="1" i="1" dirty="0" smtClean="0"/>
              <a:t>fenomenul  „variaţiei de fază” </a:t>
            </a:r>
            <a:r>
              <a:rPr lang="ro-RO" dirty="0" smtClean="0"/>
              <a:t>(Salmonella) şi anume: </a:t>
            </a:r>
            <a:r>
              <a:rPr lang="ro-RO" i="1" dirty="0" smtClean="0"/>
              <a:t>tulpinile proaspăt izolate</a:t>
            </a:r>
            <a:r>
              <a:rPr lang="ro-RO" dirty="0" smtClean="0"/>
              <a:t> se găsesc în </a:t>
            </a:r>
            <a:r>
              <a:rPr lang="ro-RO" b="1" i="1" dirty="0" smtClean="0"/>
              <a:t>faza specifică</a:t>
            </a:r>
            <a:r>
              <a:rPr lang="ro-RO" dirty="0" smtClean="0"/>
              <a:t>, </a:t>
            </a:r>
            <a:r>
              <a:rPr lang="ro-RO" i="1" dirty="0" smtClean="0"/>
              <a:t>tulpinile întreţinute în laborator</a:t>
            </a:r>
            <a:r>
              <a:rPr lang="ro-RO" dirty="0" smtClean="0"/>
              <a:t> se găsesc în </a:t>
            </a:r>
            <a:r>
              <a:rPr lang="ro-RO" b="1" i="1" dirty="0" smtClean="0"/>
              <a:t>faza nespecifică</a:t>
            </a:r>
            <a:r>
              <a:rPr lang="ro-RO" dirty="0" smtClean="0"/>
              <a:t>. Baza genetică a acestui fenomen este următoarea: faza specifică este codificată de gena </a:t>
            </a:r>
            <a:r>
              <a:rPr lang="ro-RO" b="1" dirty="0" smtClean="0"/>
              <a:t>H</a:t>
            </a:r>
            <a:r>
              <a:rPr lang="ro-RO" b="1" baseline="-25000" dirty="0" smtClean="0"/>
              <a:t>1</a:t>
            </a:r>
            <a:r>
              <a:rPr lang="ro-RO" dirty="0" smtClean="0"/>
              <a:t>; faza nespecifică e codificată de gena </a:t>
            </a:r>
            <a:r>
              <a:rPr lang="ro-RO" b="1" dirty="0" smtClean="0"/>
              <a:t>H</a:t>
            </a:r>
            <a:r>
              <a:rPr lang="ro-RO" b="1" baseline="-25000" dirty="0" smtClean="0"/>
              <a:t>2</a:t>
            </a:r>
            <a:r>
              <a:rPr lang="ro-RO" dirty="0" smtClean="0"/>
              <a:t>. Prin întreţinere </a:t>
            </a:r>
            <a:r>
              <a:rPr lang="ro-RO" i="1" dirty="0" smtClean="0"/>
              <a:t>in vitro</a:t>
            </a:r>
            <a:r>
              <a:rPr lang="ro-RO" dirty="0" smtClean="0"/>
              <a:t>, intră în activitate gena </a:t>
            </a:r>
            <a:r>
              <a:rPr lang="ro-RO" b="1" dirty="0" smtClean="0"/>
              <a:t>rh</a:t>
            </a:r>
            <a:r>
              <a:rPr lang="ro-RO" b="1" baseline="-25000" dirty="0" smtClean="0"/>
              <a:t>1</a:t>
            </a:r>
            <a:r>
              <a:rPr lang="ro-RO" dirty="0" smtClean="0"/>
              <a:t> ce codifică sinteza unei proteine represor pentru exprimarea genei H</a:t>
            </a:r>
            <a:r>
              <a:rPr lang="ro-RO" baseline="-25000" dirty="0" smtClean="0"/>
              <a:t>1</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395930"/>
          </a:xfrm>
        </p:spPr>
        <p:txBody>
          <a:bodyPr>
            <a:normAutofit fontScale="70000" lnSpcReduction="20000"/>
          </a:bodyPr>
          <a:lstStyle/>
          <a:p>
            <a:r>
              <a:rPr lang="ro-RO" b="1" dirty="0" smtClean="0"/>
              <a:t>7. REZISTENŢĂ. SENSIBILITATE. VARIABILITATE GENETICĂ</a:t>
            </a:r>
            <a:endParaRPr lang="en-US" dirty="0" smtClean="0"/>
          </a:p>
          <a:p>
            <a:r>
              <a:rPr lang="ro-RO" dirty="0" smtClean="0"/>
              <a:t>Germenii Proteus </a:t>
            </a:r>
            <a:r>
              <a:rPr lang="ro-RO" b="1" i="1" dirty="0" smtClean="0"/>
              <a:t>rezistă relativ bine la acţiunea factorilor fizici şi chimici </a:t>
            </a:r>
            <a:r>
              <a:rPr lang="ro-RO" dirty="0" smtClean="0"/>
              <a:t>ai mediului aparent. </a:t>
            </a:r>
            <a:endParaRPr lang="en-US" dirty="0" smtClean="0"/>
          </a:p>
          <a:p>
            <a:r>
              <a:rPr lang="ro-RO" dirty="0" smtClean="0"/>
              <a:t>În ceea ce priveşte sensibilitatea la chimioterapice, trebuie menţionat că, în cazul germenilor din genul Proteus, </a:t>
            </a:r>
            <a:r>
              <a:rPr lang="ro-RO" b="1" i="1" dirty="0" smtClean="0"/>
              <a:t>fenomenul de selectare de mutante şi de tulpini antibiotico-rezistente</a:t>
            </a:r>
            <a:r>
              <a:rPr lang="ro-RO" dirty="0" smtClean="0"/>
              <a:t>, în urma tratamentului abuziv cu chimioterapice cu spectru larg, reprezintă una din cauzele importante ale apariţiei infecţiilor urinare sau intestinale intraspitaliceşti, rebele la tratament.</a:t>
            </a:r>
            <a:endParaRPr lang="en-US" dirty="0" smtClean="0"/>
          </a:p>
          <a:p>
            <a:pPr>
              <a:buNone/>
            </a:pPr>
            <a:endParaRPr lang="en-US" dirty="0" smtClean="0"/>
          </a:p>
          <a:p>
            <a:r>
              <a:rPr lang="ro-RO" b="1" dirty="0" smtClean="0"/>
              <a:t>8. BOALA LA OM</a:t>
            </a:r>
            <a:endParaRPr lang="en-US" dirty="0" smtClean="0"/>
          </a:p>
          <a:p>
            <a:r>
              <a:rPr lang="ro-RO" dirty="0" smtClean="0"/>
              <a:t>Exacerbarea patogenităţii germenului la „gazde compromise” determină apariţia </a:t>
            </a:r>
            <a:r>
              <a:rPr lang="ro-RO" b="1" i="1" dirty="0" smtClean="0"/>
              <a:t>infecţiilor de tip „oportunistic”</a:t>
            </a:r>
            <a:r>
              <a:rPr lang="ro-RO" dirty="0" smtClean="0"/>
              <a:t>. </a:t>
            </a:r>
            <a:endParaRPr lang="en-US" dirty="0" smtClean="0"/>
          </a:p>
          <a:p>
            <a:r>
              <a:rPr lang="ro-RO" dirty="0" smtClean="0"/>
              <a:t>Speciile saprofite nu determină îmbolnăviri. </a:t>
            </a:r>
            <a:endParaRPr lang="en-US" dirty="0" smtClean="0"/>
          </a:p>
          <a:p>
            <a:r>
              <a:rPr lang="ro-RO" dirty="0" smtClean="0"/>
              <a:t>Selecţia de tulpini condiţionat-patogene în urma tratamentului oral cu antibiotice cu spectru larg, a dus la apariţia unei patologii „particulare” cu Proteus: infecţii urinare intraspitaliceşti (cistopielite, cistite, chiar pionefroze) la adulţi; enterite acute grave, la copii; infecţii purulente ale pielii (plăgi postoperatorii) cu miros putrid. Aceste afecţiuni sunt greu de stăpânit, datorită rezistenţei înalte a germenilor infectanţi la chimioterapicele uzuale.</a:t>
            </a:r>
            <a:endParaRPr lang="en-US" dirty="0" smtClean="0"/>
          </a:p>
          <a:p>
            <a:pPr>
              <a:buNone/>
            </a:pPr>
            <a:endParaRPr lang="en-US" dirty="0" smtClean="0"/>
          </a:p>
          <a:p>
            <a:r>
              <a:rPr lang="ro-RO" b="1" dirty="0" smtClean="0"/>
              <a:t>9. DIAGNOSTIC DE LABORATOR</a:t>
            </a:r>
            <a:r>
              <a:rPr lang="ro-RO" dirty="0" smtClean="0"/>
              <a:t>: vezi Îndrumar lucrări practice</a:t>
            </a:r>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14488"/>
            <a:ext cx="8229600" cy="3993850"/>
          </a:xfrm>
        </p:spPr>
        <p:txBody>
          <a:bodyPr>
            <a:normAutofit fontScale="77500" lnSpcReduction="20000"/>
          </a:bodyPr>
          <a:lstStyle/>
          <a:p>
            <a:r>
              <a:rPr lang="ro-RO" b="1" dirty="0" smtClean="0"/>
              <a:t>10. EPIDEMIOLOGIE. PROFILAXIE. </a:t>
            </a:r>
            <a:r>
              <a:rPr lang="ro-RO" b="1" dirty="0" smtClean="0"/>
              <a:t>TRATAMENT</a:t>
            </a:r>
            <a:endParaRPr lang="en-US" b="1" dirty="0" smtClean="0"/>
          </a:p>
          <a:p>
            <a:pPr>
              <a:buNone/>
            </a:pPr>
            <a:endParaRPr lang="en-US" dirty="0" smtClean="0"/>
          </a:p>
          <a:p>
            <a:r>
              <a:rPr lang="ro-RO" dirty="0" smtClean="0"/>
              <a:t>Germenii condiţionat patogeni din genul Proteus domină astăzi patologia infecţiilor urinare bacteriene, rezistente la antibiotice. Contaminarea este intraspitalicească, în servicile de urologie. Conduita corectă este detectarea infecţiilor intraspitaliceşti, aplicarea tratamentului numai pe baza indicaţiilor antibiogramei, sterilizarea corectă a instrumentarului şi materialului de efectuare a pansamentelor, dezinfecţie periodică a serviciului spitalicesc, etc.</a:t>
            </a:r>
            <a:endParaRPr lang="en-US" dirty="0" smtClean="0"/>
          </a:p>
          <a:p>
            <a:r>
              <a:rPr lang="ro-RO" dirty="0" smtClean="0"/>
              <a:t>Tulpinile de Proteus izolate de la cazuri cu infecţii urinare sau intestinale sunt rezistente la cloramfenicol, tetracicline. Se aplică cu succes tratamentul </a:t>
            </a:r>
            <a:r>
              <a:rPr lang="ro-RO" b="1" i="1" dirty="0" smtClean="0"/>
              <a:t>cu gentamicină, septrin, neomicină, nitrofurantoin, acid nalidixic</a:t>
            </a:r>
            <a:r>
              <a:rPr lang="ro-RO" dirty="0" smtClean="0"/>
              <a:t>, etc.</a:t>
            </a:r>
            <a:endParaRPr lang="en-US"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643602"/>
          </a:xfrm>
        </p:spPr>
        <p:txBody>
          <a:bodyPr>
            <a:normAutofit fontScale="62500" lnSpcReduction="20000"/>
          </a:bodyPr>
          <a:lstStyle/>
          <a:p>
            <a:pPr algn="ctr">
              <a:buNone/>
            </a:pPr>
            <a:r>
              <a:rPr lang="ro-RO" sz="3200" b="1" dirty="0" smtClean="0"/>
              <a:t>GENUL CITROBACTER</a:t>
            </a:r>
            <a:endParaRPr lang="en-US" sz="3200" dirty="0" smtClean="0"/>
          </a:p>
          <a:p>
            <a:pPr>
              <a:buNone/>
            </a:pPr>
            <a:r>
              <a:rPr lang="ro-RO" b="1" dirty="0" smtClean="0"/>
              <a:t> </a:t>
            </a:r>
            <a:endParaRPr lang="en-US" dirty="0" smtClean="0"/>
          </a:p>
          <a:p>
            <a:r>
              <a:rPr lang="ro-RO" dirty="0" smtClean="0"/>
              <a:t>Sunt înrudite antigenic cu salmonellele. Prezintă anumite diferenţe biochimice faţă de salmonelle (unele tulpini fermentează lent lactoza, testul la malonat poate fi pozitiv, etc).</a:t>
            </a:r>
            <a:endParaRPr lang="en-US" dirty="0" smtClean="0"/>
          </a:p>
          <a:p>
            <a:r>
              <a:rPr lang="ro-RO" dirty="0" smtClean="0"/>
              <a:t>Rezervorul de germeni este reprezentat de animale (mamifere domestice, păsări de curte, etc). Sunt </a:t>
            </a:r>
            <a:r>
              <a:rPr lang="ro-RO" b="1" i="1" dirty="0" smtClean="0"/>
              <a:t>geremeni condiţionat-patogeni</a:t>
            </a:r>
            <a:r>
              <a:rPr lang="ro-RO" dirty="0" smtClean="0"/>
              <a:t>, determinând </a:t>
            </a:r>
            <a:r>
              <a:rPr lang="ro-RO" b="1" i="1" dirty="0" smtClean="0"/>
              <a:t>boală manifestă clinic la „gazde compromise”</a:t>
            </a:r>
            <a:r>
              <a:rPr lang="ro-RO" dirty="0" smtClean="0"/>
              <a:t> (gastroenterită, osteomielită, supuraţii ale plăgilor postoperatorii, infecţii urinare, meningite neonatale) sau </a:t>
            </a:r>
            <a:r>
              <a:rPr lang="ro-RO" b="1" i="1" dirty="0" smtClean="0"/>
              <a:t>stare septică</a:t>
            </a:r>
            <a:r>
              <a:rPr lang="ro-RO" dirty="0" smtClean="0"/>
              <a:t> (infecţie generalizată, gravă).</a:t>
            </a:r>
            <a:endParaRPr lang="en-US" dirty="0" smtClean="0"/>
          </a:p>
          <a:p>
            <a:r>
              <a:rPr lang="ro-RO" dirty="0" smtClean="0"/>
              <a:t>Dintre speciile frecvent întâlnite în patologia umană cităm Citrobacter freundii(determină septicemii accidentale posttransfuzionale) – reprezintă un patogen intestinal, C.diversus, semnalat în septicemii, meningite neonatale, C.farmerii, C.amalonaticus. </a:t>
            </a:r>
            <a:endParaRPr lang="en-US" dirty="0" smtClean="0"/>
          </a:p>
          <a:p>
            <a:r>
              <a:rPr lang="ro-RO" dirty="0" smtClean="0"/>
              <a:t>Este un bacil Gram negativ mobil, pe mediile de cultură slab selective determină colonii mari, lactozo-negative, asemănătoare cu cele de Proteus. Biochimic fermentează glucoza şi nu fermentează lactoza si zaharoza, produc hidrogen sulfurat, nu produc lizin-decarboxilază şi nici fenilalanin-dezaminază. </a:t>
            </a:r>
            <a:endParaRPr lang="en-US" dirty="0" smtClean="0"/>
          </a:p>
          <a:p>
            <a:pPr>
              <a:buNone/>
            </a:pPr>
            <a:r>
              <a:rPr lang="ro-RO" b="1" dirty="0" smtClean="0"/>
              <a:t> </a:t>
            </a:r>
            <a:endParaRPr lang="en-US" dirty="0" smtClean="0"/>
          </a:p>
          <a:p>
            <a:pPr algn="ctr">
              <a:buNone/>
            </a:pPr>
            <a:r>
              <a:rPr lang="ro-RO" sz="3200" b="1" dirty="0" smtClean="0"/>
              <a:t>GENUL ENTEROBACTER</a:t>
            </a:r>
            <a:endParaRPr lang="en-US" sz="3200" dirty="0" smtClean="0"/>
          </a:p>
          <a:p>
            <a:pPr>
              <a:buNone/>
            </a:pPr>
            <a:endParaRPr lang="en-US" dirty="0" smtClean="0"/>
          </a:p>
          <a:p>
            <a:r>
              <a:rPr lang="ro-RO" dirty="0" smtClean="0"/>
              <a:t>Reprezintă un grup de enterobacterii mobile. Sunt ocazional patogene, putând fi întâlnite în spută, urină, exudate purulente. Sunt bacili Gram negativi mobili, cresc pe medii simple, dând colonii mari de 2-3 milimetri de tip S, rotunde, lactozo-pozitive, fermentează glucoza cu formare de gaz, nu produc hidrogen sulfurat, nu fermentează lactoza şi zaharoza, indol negative.</a:t>
            </a:r>
            <a:endParaRPr lang="en-US" dirty="0" smtClean="0"/>
          </a:p>
          <a:p>
            <a:r>
              <a:rPr lang="ro-RO" dirty="0" smtClean="0"/>
              <a:t>Speciile cu interes medical sunt reprezentate de Enterobacter aerogenes şi E.cloacae.</a:t>
            </a:r>
            <a:endParaRPr lang="en-US"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389120"/>
          </a:xfrm>
        </p:spPr>
        <p:txBody>
          <a:bodyPr>
            <a:normAutofit fontScale="70000" lnSpcReduction="20000"/>
          </a:bodyPr>
          <a:lstStyle/>
          <a:p>
            <a:pPr algn="ctr">
              <a:buNone/>
            </a:pPr>
            <a:r>
              <a:rPr lang="ro-RO" sz="2900" b="1" dirty="0" smtClean="0"/>
              <a:t>GENUL </a:t>
            </a:r>
            <a:r>
              <a:rPr lang="ro-RO" sz="2900" b="1" dirty="0" smtClean="0"/>
              <a:t>HAFNIA</a:t>
            </a:r>
            <a:endParaRPr lang="en-US" sz="2900" b="1" dirty="0" smtClean="0"/>
          </a:p>
          <a:p>
            <a:pPr>
              <a:buNone/>
            </a:pPr>
            <a:r>
              <a:rPr lang="ro-RO" b="1" dirty="0" smtClean="0"/>
              <a:t> </a:t>
            </a:r>
            <a:endParaRPr lang="en-US" dirty="0" smtClean="0"/>
          </a:p>
          <a:p>
            <a:r>
              <a:rPr lang="ro-RO" dirty="0" smtClean="0"/>
              <a:t>Constituit dintr-o singură specie – H.alvei, reprezintă o grupare de enterobacterii mobile, izolată la om din materiile fecale. Patogenitatea ei este discutată, posibila implicare fiind în traheobronşite postintubaţie, ori în infecţii de tract urinar.</a:t>
            </a:r>
            <a:endParaRPr lang="en-US" dirty="0" smtClean="0"/>
          </a:p>
          <a:p>
            <a:r>
              <a:rPr lang="ro-RO" dirty="0" smtClean="0"/>
              <a:t>Creşte pe medii uzuale, determinând colonii S mari, lactozo-negative. Sunt bacterii mobile, Gram negative, care fermetează glucoza fără gaz, nu produc hidrogen sulfurat, lizindecarboxilază pozitiv, indol negativ, fenilalanin-dezaminază şi indol negativ.</a:t>
            </a:r>
            <a:endParaRPr lang="en-US" dirty="0" smtClean="0"/>
          </a:p>
          <a:p>
            <a:pPr>
              <a:buNone/>
            </a:pPr>
            <a:endParaRPr lang="en-US" dirty="0" smtClean="0"/>
          </a:p>
          <a:p>
            <a:r>
              <a:rPr lang="ro-RO" dirty="0" smtClean="0"/>
              <a:t>Genurile Providencia şi Morganella, recent reconsiderate ca gen aparte, fac parte din enterobacteriile mobile, urează pozitiv, fenilalanin-dezaminază pozitiv şi indol pozitiv. Cresc uşor pe mediile de cultură slab şi moderat selective, dând colonii de tip S, lactozo negative. Spre deosebire de Proteus, nu produc invazie pe mediile de cultură. Sunt cunoscute ca agenţi etiologici ai unor infecţii urinare postoperatorii.</a:t>
            </a:r>
            <a:endParaRPr lang="en-US"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70000" lnSpcReduction="20000"/>
          </a:bodyPr>
          <a:lstStyle/>
          <a:p>
            <a:pPr algn="ctr">
              <a:buNone/>
            </a:pPr>
            <a:r>
              <a:rPr lang="ro-RO" sz="2900" b="1" dirty="0" smtClean="0"/>
              <a:t>SERRATIA</a:t>
            </a:r>
            <a:endParaRPr lang="en-US" sz="2900" dirty="0" smtClean="0"/>
          </a:p>
          <a:p>
            <a:pPr>
              <a:buNone/>
            </a:pPr>
            <a:r>
              <a:rPr lang="ro-RO" b="1" dirty="0" smtClean="0"/>
              <a:t> </a:t>
            </a:r>
            <a:endParaRPr lang="en-US" dirty="0" smtClean="0"/>
          </a:p>
          <a:p>
            <a:r>
              <a:rPr lang="ro-RO" dirty="0" smtClean="0"/>
              <a:t>          Reprezintă un grup de enterobacteriacee mobile, care a fost considerat multă vreme ca organism saprofit, cu răspândire ubicuitară în apă, alimente, sol. S-au semnalat în ultima vreme numeroase îmbolnăviri accidentale şi infecţii spitaliceşti, cu caracter epidemic, afectând de obicei organismele handicapate. În mediu spitalicesc a fost izolată din sistemele de administrare a oxigenului şi aerosolilor, din aparate pentru respiraţie controlată, din loţiunile dezinfectante.</a:t>
            </a:r>
            <a:endParaRPr lang="en-US" dirty="0" smtClean="0"/>
          </a:p>
          <a:p>
            <a:r>
              <a:rPr lang="ro-RO" dirty="0" smtClean="0"/>
              <a:t>           A fost de asemenea izolată din prelevatele conjunctivale de la persoanele purtătoare de lentile de contact.</a:t>
            </a:r>
            <a:endParaRPr lang="en-US" dirty="0" smtClean="0"/>
          </a:p>
          <a:p>
            <a:r>
              <a:rPr lang="ro-RO" dirty="0" smtClean="0"/>
              <a:t>           Dintre speciile implicate în patologia umană, speciile cel mai frecvent întâlnite au fost Serratia marcescens, S.rubidaea. </a:t>
            </a:r>
            <a:endParaRPr lang="en-US" dirty="0" smtClean="0"/>
          </a:p>
          <a:p>
            <a:r>
              <a:rPr lang="ro-RO" dirty="0" smtClean="0"/>
              <a:t>           Sunt bacili Gram negativi cu cili, deci mobili, toate speciile cresc pe medii nutritive simple, pe mediile gelozate bogate în peptone şi aminoacizi S.marcescens şi S.rubidaea dezvoltă un pigment roşu, care este mai evident după 3-5 zile, la 25-30 de grade Celsius. Pe mediile slab şi moderat selective, S.marcescens determină colonii lactozo-negative mari, bombate, de tip S. </a:t>
            </a:r>
            <a:endParaRPr lang="en-US" dirty="0" smtClean="0"/>
          </a:p>
          <a:p>
            <a:r>
              <a:rPr lang="ro-RO" dirty="0" smtClean="0"/>
              <a:t>                     Din punct de vedere biochimic, fermentează glucoza fară gaz, nu fermentează lactoza, nu produc hidrogen sulfurat, indol negativ, fenilalanin-dezaminază negativ.</a:t>
            </a:r>
            <a:endParaRPr lang="en-US"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29600" cy="5895996"/>
          </a:xfrm>
        </p:spPr>
        <p:txBody>
          <a:bodyPr>
            <a:normAutofit fontScale="62500" lnSpcReduction="20000"/>
          </a:bodyPr>
          <a:lstStyle/>
          <a:p>
            <a:pPr algn="ctr">
              <a:buNone/>
            </a:pPr>
            <a:r>
              <a:rPr lang="ro-RO" sz="3200" b="1" dirty="0" smtClean="0"/>
              <a:t>HELIOBACTER PYLORI</a:t>
            </a:r>
            <a:endParaRPr lang="en-US" sz="3200" b="1" dirty="0" smtClean="0"/>
          </a:p>
          <a:p>
            <a:pPr>
              <a:buNone/>
            </a:pPr>
            <a:endParaRPr lang="en-US" dirty="0" smtClean="0"/>
          </a:p>
          <a:p>
            <a:r>
              <a:rPr lang="ro-RO" b="1" dirty="0" smtClean="0"/>
              <a:t>1. ÎNCADRARE TAXONOMICĂ</a:t>
            </a:r>
            <a:endParaRPr lang="en-US" dirty="0" smtClean="0"/>
          </a:p>
          <a:p>
            <a:r>
              <a:rPr lang="ro-RO" dirty="0" smtClean="0"/>
              <a:t>	Evidenţiat în 1982 prin examen microscopic şi cultură din biopsii ale mucoasei gastrice de către Warren şi Marshall (Australia). Iniţial a fost inclus în genul Campylobacter (Campylobacter pylori), apoi studiile de taxonomie l-au încadrat într-un </a:t>
            </a:r>
            <a:r>
              <a:rPr lang="ro-RO" i="1" dirty="0" smtClean="0"/>
              <a:t>gen</a:t>
            </a:r>
            <a:r>
              <a:rPr lang="ro-RO" dirty="0" smtClean="0"/>
              <a:t> nou </a:t>
            </a:r>
            <a:r>
              <a:rPr lang="ro-RO" b="1" i="1" dirty="0" smtClean="0"/>
              <a:t>Helicobacter</a:t>
            </a:r>
            <a:r>
              <a:rPr lang="ro-RO" dirty="0" smtClean="0"/>
              <a:t>. Normal mucoasa gastrică nu este colonizată cu bacterii, datorită pH-ului foarte acid al secreţiei gastrice (1-4), flora bacteriană introdusă odată cu alimentele fiind distrusă. </a:t>
            </a:r>
            <a:endParaRPr lang="en-US" dirty="0" smtClean="0"/>
          </a:p>
          <a:p>
            <a:r>
              <a:rPr lang="ro-RO" dirty="0" smtClean="0"/>
              <a:t>	La condiţiile ostile oferite de stomac, H. pylori este bine adaptat, capabil să </a:t>
            </a:r>
            <a:r>
              <a:rPr lang="ro-RO" b="1" i="1" dirty="0" smtClean="0"/>
              <a:t>colonizeze cronic mucoasa gastrică</a:t>
            </a:r>
            <a:r>
              <a:rPr lang="ro-RO" dirty="0" smtClean="0"/>
              <a:t>, îndeosebi cea antrală. Trei factori fac posibilă această colonizare:</a:t>
            </a:r>
            <a:endParaRPr lang="en-US" dirty="0" smtClean="0"/>
          </a:p>
          <a:p>
            <a:pPr lvl="0"/>
            <a:r>
              <a:rPr lang="ro-RO" b="1" i="1" dirty="0" smtClean="0"/>
              <a:t>producerea de urează în cantitate mare</a:t>
            </a:r>
            <a:r>
              <a:rPr lang="ro-RO" dirty="0" smtClean="0"/>
              <a:t>, care hidrolizează ureea cu eliberare de amoniac care tamponează pH-ul acid;</a:t>
            </a:r>
            <a:endParaRPr lang="en-US" dirty="0" smtClean="0"/>
          </a:p>
          <a:p>
            <a:pPr lvl="0"/>
            <a:r>
              <a:rPr lang="ro-RO" b="1" i="1" dirty="0" smtClean="0"/>
              <a:t>forma spiralară şi prezenţa flagelilor unipolari</a:t>
            </a:r>
            <a:r>
              <a:rPr lang="ro-RO" dirty="0" smtClean="0"/>
              <a:t> care îi permit traversarea stratului de mucus pentru a ajunge la nivelul celulelor mucoasei gastrice unde pH-ul este aproape de neutralitate;</a:t>
            </a:r>
            <a:endParaRPr lang="en-US" dirty="0" smtClean="0"/>
          </a:p>
          <a:p>
            <a:pPr lvl="0"/>
            <a:r>
              <a:rPr lang="ro-RO" b="1" i="1" dirty="0" smtClean="0"/>
              <a:t>prezenţa de adezine pe suprafaţă celulei bacteriene</a:t>
            </a:r>
            <a:r>
              <a:rPr lang="ro-RO" dirty="0" smtClean="0"/>
              <a:t>, ce realizează fixarea specifică, exclusiv la nivelul receptorilor celulelor epiteliului gastric.</a:t>
            </a:r>
            <a:endParaRPr lang="en-US" dirty="0" smtClean="0"/>
          </a:p>
          <a:p>
            <a:r>
              <a:rPr lang="ro-RO" dirty="0" smtClean="0"/>
              <a:t>	Odată stabilit în stomac, H. pylori produce o protează ce modifică mucusul gastric şi reduce capacitatea acidului de a difuza prin mucus. El poate persista toată viaţa chiar, dispariţia sa spontană fiind condiţionată de instalarea gastritei atrofice cu metaplazie intestinală ce determină dispariţia receptorilor celulari. Această persistenţă este posibilă prin faptul că bacteria este capabilă să </a:t>
            </a:r>
            <a:r>
              <a:rPr lang="ro-RO" b="1" i="1" dirty="0" smtClean="0"/>
              <a:t>reziste la fagocităză şi la apărarea umorală locală</a:t>
            </a:r>
            <a:r>
              <a:rPr lang="ro-RO" dirty="0" smtClean="0"/>
              <a:t>. Prezenţa H. pylori pe suprafaţa mucoasei gastrice se însoţeşte întotdeauna de un infiltrat inflamator (limfocite, plasmocite, PMN), cu apariţia gastritei tip B.</a:t>
            </a:r>
            <a:r>
              <a:rPr lang="ro-RO" b="1" i="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572560" cy="5214974"/>
          </a:xfrm>
        </p:spPr>
        <p:txBody>
          <a:bodyPr>
            <a:normAutofit fontScale="70000" lnSpcReduction="20000"/>
          </a:bodyPr>
          <a:lstStyle/>
          <a:p>
            <a:r>
              <a:rPr lang="ro-RO" b="1" dirty="0" smtClean="0"/>
              <a:t>2. CARACTERE MORFOLOGICE</a:t>
            </a:r>
            <a:endParaRPr lang="en-US" dirty="0" smtClean="0"/>
          </a:p>
          <a:p>
            <a:r>
              <a:rPr lang="ro-RO" dirty="0" smtClean="0"/>
              <a:t>	</a:t>
            </a:r>
            <a:r>
              <a:rPr lang="ro-RO" b="1" i="1" dirty="0" smtClean="0"/>
              <a:t>Bacili sub formă de virgulă, Gram negativi</a:t>
            </a:r>
            <a:r>
              <a:rPr lang="ro-RO" dirty="0" smtClean="0"/>
              <a:t> prezenţi la nivelul mucoasei gastrice. Sunt</a:t>
            </a:r>
            <a:r>
              <a:rPr lang="ro-RO" b="1" i="1" dirty="0" smtClean="0"/>
              <a:t> mobili şi puternic producători de urează.</a:t>
            </a:r>
            <a:endParaRPr lang="en-US" dirty="0" smtClean="0"/>
          </a:p>
          <a:p>
            <a:pPr>
              <a:buNone/>
            </a:pPr>
            <a:endParaRPr lang="en-US" dirty="0" smtClean="0"/>
          </a:p>
          <a:p>
            <a:r>
              <a:rPr lang="ro-RO" b="1" dirty="0" smtClean="0"/>
              <a:t>3. CARACTERE DE CULTURĂ</a:t>
            </a:r>
            <a:endParaRPr lang="en-US" dirty="0" smtClean="0"/>
          </a:p>
          <a:p>
            <a:r>
              <a:rPr lang="ro-RO" b="1" dirty="0" smtClean="0"/>
              <a:t>	</a:t>
            </a:r>
            <a:r>
              <a:rPr lang="ro-RO" dirty="0" smtClean="0"/>
              <a:t>Se cultivă pe medii selective, la 37</a:t>
            </a:r>
            <a:r>
              <a:rPr lang="ro-RO" dirty="0" smtClean="0">
                <a:sym typeface="Symbol"/>
              </a:rPr>
              <a:t></a:t>
            </a:r>
            <a:r>
              <a:rPr lang="ro-RO" dirty="0" smtClean="0"/>
              <a:t>C în atmosferă de 5% O</a:t>
            </a:r>
            <a:r>
              <a:rPr lang="ro-RO" baseline="-25000" dirty="0" smtClean="0"/>
              <a:t>2</a:t>
            </a:r>
            <a:r>
              <a:rPr lang="ro-RO" dirty="0" smtClean="0"/>
              <a:t> şi 10% CO</a:t>
            </a:r>
            <a:r>
              <a:rPr lang="ro-RO" baseline="-25000" dirty="0" smtClean="0"/>
              <a:t>2</a:t>
            </a:r>
            <a:r>
              <a:rPr lang="ro-RO" dirty="0" smtClean="0"/>
              <a:t> şi atmosferă umedă, cu examinarea culturilor 3-7 zile. Cultura poate fi limitată de terapia instituită deja, de contaminarea cu alte bacterii sau alţi factori. Determină </a:t>
            </a:r>
            <a:r>
              <a:rPr lang="ro-RO" b="1" i="1" dirty="0" smtClean="0"/>
              <a:t>colonii mici, transparente</a:t>
            </a:r>
            <a:r>
              <a:rPr lang="ro-RO" dirty="0" smtClean="0"/>
              <a:t>, crescând la un pH de 6-7. </a:t>
            </a:r>
            <a:endParaRPr lang="en-US" dirty="0" smtClean="0"/>
          </a:p>
          <a:p>
            <a:pPr>
              <a:buNone/>
            </a:pPr>
            <a:endParaRPr lang="en-US" dirty="0" smtClean="0"/>
          </a:p>
          <a:p>
            <a:r>
              <a:rPr lang="ro-RO" b="1" dirty="0" smtClean="0"/>
              <a:t>4. DIAGNOSTIC DE LABORATOR</a:t>
            </a:r>
            <a:endParaRPr lang="en-US" dirty="0" smtClean="0"/>
          </a:p>
          <a:p>
            <a:r>
              <a:rPr lang="ro-RO" b="1" dirty="0" smtClean="0"/>
              <a:t>Metode invazive</a:t>
            </a:r>
            <a:r>
              <a:rPr lang="ro-RO" dirty="0" smtClean="0"/>
              <a:t> ce permit evidenţierea H. pylori la nivelul biopsiilor de mucoasă gastrică:</a:t>
            </a:r>
            <a:endParaRPr lang="en-US" dirty="0" smtClean="0"/>
          </a:p>
          <a:p>
            <a:pPr lvl="0"/>
            <a:r>
              <a:rPr lang="ro-RO" b="1" i="1" dirty="0" smtClean="0"/>
              <a:t>examen microscopic</a:t>
            </a:r>
            <a:r>
              <a:rPr lang="ro-RO" dirty="0" smtClean="0"/>
              <a:t>: </a:t>
            </a:r>
            <a:r>
              <a:rPr lang="ro-RO" i="1" dirty="0" smtClean="0"/>
              <a:t>bacili spiralaţi Gram negativi</a:t>
            </a:r>
            <a:r>
              <a:rPr lang="ro-RO" dirty="0" smtClean="0"/>
              <a:t> la nivelul mucoasei gastrice;</a:t>
            </a:r>
            <a:endParaRPr lang="en-US" dirty="0" smtClean="0"/>
          </a:p>
          <a:p>
            <a:pPr lvl="0"/>
            <a:r>
              <a:rPr lang="ro-RO" b="1" i="1" dirty="0" smtClean="0"/>
              <a:t>testul ureazei</a:t>
            </a:r>
            <a:r>
              <a:rPr lang="ro-RO" dirty="0" smtClean="0"/>
              <a:t>: decelarea prezenţei ureazei produse de H. pylori din fragmentul biopsic, prin plasarea lui într-un mediu cu uree 2% şi roşu fenol ca indicator de pH (testul comercial CLO-test);</a:t>
            </a:r>
            <a:endParaRPr lang="en-US" dirty="0" smtClean="0"/>
          </a:p>
          <a:p>
            <a:pPr lvl="0"/>
            <a:r>
              <a:rPr lang="ro-RO" b="1" i="1" dirty="0" smtClean="0"/>
              <a:t>cultura pe medii specifice</a:t>
            </a:r>
            <a:r>
              <a:rPr lang="ro-RO" dirty="0" smtClean="0"/>
              <a:t> cu evidenţierea după 3-7 zile a coloniilor specifice.</a:t>
            </a:r>
            <a:endParaRPr lang="en-US"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med.nyu.edu/medicine/labs/blaserlab/images/H-pylori_100x_mag-01-bg-250.jpg"/>
          <p:cNvPicPr>
            <a:picLocks noChangeAspect="1" noChangeArrowheads="1"/>
          </p:cNvPicPr>
          <p:nvPr/>
        </p:nvPicPr>
        <p:blipFill>
          <a:blip r:embed="rId2"/>
          <a:srcRect/>
          <a:stretch>
            <a:fillRect/>
          </a:stretch>
        </p:blipFill>
        <p:spPr bwMode="auto">
          <a:xfrm>
            <a:off x="857224" y="357166"/>
            <a:ext cx="7421052" cy="5565789"/>
          </a:xfrm>
          <a:prstGeom prst="rect">
            <a:avLst/>
          </a:prstGeom>
          <a:noFill/>
        </p:spPr>
      </p:pic>
      <p:sp>
        <p:nvSpPr>
          <p:cNvPr id="5" name="TextBox 4"/>
          <p:cNvSpPr txBox="1"/>
          <p:nvPr/>
        </p:nvSpPr>
        <p:spPr>
          <a:xfrm>
            <a:off x="785786" y="6000768"/>
            <a:ext cx="7643866" cy="646331"/>
          </a:xfrm>
          <a:prstGeom prst="rect">
            <a:avLst/>
          </a:prstGeom>
          <a:noFill/>
        </p:spPr>
        <p:txBody>
          <a:bodyPr wrap="square" rtlCol="0">
            <a:spAutoFit/>
          </a:bodyPr>
          <a:lstStyle/>
          <a:p>
            <a:pPr algn="ctr"/>
            <a:r>
              <a:rPr lang="en-US" dirty="0" err="1" smtClean="0"/>
              <a:t>Figura</a:t>
            </a:r>
            <a:r>
              <a:rPr lang="en-US" dirty="0" smtClean="0"/>
              <a:t> 27. </a:t>
            </a:r>
            <a:r>
              <a:rPr lang="en-US" dirty="0" err="1" smtClean="0"/>
              <a:t>Biopsie</a:t>
            </a:r>
            <a:r>
              <a:rPr lang="en-US" dirty="0" smtClean="0"/>
              <a:t> </a:t>
            </a:r>
            <a:r>
              <a:rPr lang="ro-RO" dirty="0" smtClean="0"/>
              <a:t> din mucoasa gastrică, coloraţie Gram – H. </a:t>
            </a:r>
            <a:r>
              <a:rPr lang="ro-RO" dirty="0"/>
              <a:t>p</a:t>
            </a:r>
            <a:r>
              <a:rPr lang="ro-RO" dirty="0" smtClean="0"/>
              <a:t>ylori. Microscopie optica</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pylori at high magnification"/>
          <p:cNvPicPr>
            <a:picLocks noChangeAspect="1" noChangeArrowheads="1"/>
          </p:cNvPicPr>
          <p:nvPr/>
        </p:nvPicPr>
        <p:blipFill>
          <a:blip r:embed="rId2"/>
          <a:srcRect/>
          <a:stretch>
            <a:fillRect/>
          </a:stretch>
        </p:blipFill>
        <p:spPr bwMode="auto">
          <a:xfrm>
            <a:off x="1428728" y="857232"/>
            <a:ext cx="6105548" cy="4113211"/>
          </a:xfrm>
          <a:prstGeom prst="rect">
            <a:avLst/>
          </a:prstGeom>
          <a:noFill/>
        </p:spPr>
      </p:pic>
      <p:sp>
        <p:nvSpPr>
          <p:cNvPr id="5" name="TextBox 4"/>
          <p:cNvSpPr txBox="1"/>
          <p:nvPr/>
        </p:nvSpPr>
        <p:spPr>
          <a:xfrm>
            <a:off x="1428728" y="5572140"/>
            <a:ext cx="6357982" cy="646331"/>
          </a:xfrm>
          <a:prstGeom prst="rect">
            <a:avLst/>
          </a:prstGeom>
          <a:noFill/>
        </p:spPr>
        <p:txBody>
          <a:bodyPr wrap="square" rtlCol="0">
            <a:spAutoFit/>
          </a:bodyPr>
          <a:lstStyle/>
          <a:p>
            <a:pPr algn="ctr"/>
            <a:r>
              <a:rPr lang="ro-RO" dirty="0" smtClean="0"/>
              <a:t>Figura 28. Colonizarea mucoasei gastrice de către H. Pylori. Microscopie electronica.</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4389120"/>
          </a:xfrm>
        </p:spPr>
        <p:txBody>
          <a:bodyPr>
            <a:normAutofit fontScale="70000" lnSpcReduction="20000"/>
          </a:bodyPr>
          <a:lstStyle/>
          <a:p>
            <a:r>
              <a:rPr lang="ro-RO" b="1" dirty="0" smtClean="0"/>
              <a:t>Metode neinvazive</a:t>
            </a:r>
            <a:endParaRPr lang="en-US" dirty="0" smtClean="0"/>
          </a:p>
          <a:p>
            <a:r>
              <a:rPr lang="ro-RO" dirty="0" smtClean="0"/>
              <a:t>	Sunt tehnici indirecte, care nu necesită endoscopie, constând în </a:t>
            </a:r>
            <a:r>
              <a:rPr lang="ro-RO" b="1" i="1" dirty="0" smtClean="0"/>
              <a:t>decelarea în ser a anticorpilor anti H. pylori de tip IgG</a:t>
            </a:r>
            <a:r>
              <a:rPr lang="ro-RO" dirty="0" smtClean="0"/>
              <a:t> care însoţesc infecţia. Se practică: </a:t>
            </a:r>
            <a:r>
              <a:rPr lang="ro-RO" i="1" dirty="0" smtClean="0"/>
              <a:t>tehnica ELISA sau teste rapide cromatografice sau de latex aglutinare</a:t>
            </a:r>
            <a:r>
              <a:rPr lang="ro-RO" dirty="0" smtClean="0"/>
              <a:t>, ţinând cont că bolnavii infectaţi cu Heliobacter pylori dezvoltă </a:t>
            </a:r>
            <a:r>
              <a:rPr lang="ro-RO" b="1" i="1" dirty="0" smtClean="0"/>
              <a:t>anticorpi de tip IgM, dar şi anticorpi IgG şi IgA locali</a:t>
            </a:r>
            <a:r>
              <a:rPr lang="ro-RO" dirty="0" smtClean="0"/>
              <a:t> la nivelul mucoasei gastrice, aceştia menţinându-se la titruri ridicate în infecţii cronice.</a:t>
            </a:r>
            <a:endParaRPr lang="en-US" dirty="0" smtClean="0"/>
          </a:p>
          <a:p>
            <a:pPr>
              <a:buNone/>
            </a:pPr>
            <a:endParaRPr lang="en-US" dirty="0" smtClean="0"/>
          </a:p>
          <a:p>
            <a:r>
              <a:rPr lang="ro-RO" b="1" dirty="0" smtClean="0"/>
              <a:t>5. EPIDEMIOLOGIE</a:t>
            </a:r>
            <a:endParaRPr lang="en-US" dirty="0" smtClean="0"/>
          </a:p>
          <a:p>
            <a:r>
              <a:rPr lang="ro-RO" b="1" dirty="0" smtClean="0"/>
              <a:t>	</a:t>
            </a:r>
            <a:r>
              <a:rPr lang="ro-RO" dirty="0" smtClean="0"/>
              <a:t>Infecţia cu H. pylori este </a:t>
            </a:r>
            <a:r>
              <a:rPr lang="ro-RO" b="1" i="1" dirty="0" smtClean="0"/>
              <a:t>cea mai frecventă şi persistentă infecţie din lume</a:t>
            </a:r>
            <a:r>
              <a:rPr lang="ro-RO" dirty="0" smtClean="0"/>
              <a:t>, care afectează ½ din populaţia globului. Este prezent la nivelul mucoasei gastrice la mai puţin de 20% din persoanele sub 30 de ani, dar prezenţa creşte la 40-60% pentru persoanele de peste 60 de ani.</a:t>
            </a:r>
            <a:endParaRPr lang="en-US" dirty="0" smtClean="0"/>
          </a:p>
          <a:p>
            <a:r>
              <a:rPr lang="ro-RO" dirty="0" smtClean="0"/>
              <a:t>	Sursa de infecţie este reprezentată de om, calea de transmitere este fecal-orală şi oral-orală prin contact strâns intrafamilial, bacteria având o rezistenţă scăzută în mediul extern.</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191</TotalTime>
  <Words>9930</Words>
  <Application>Microsoft Office PowerPoint</Application>
  <PresentationFormat>On-screen Show (4:3)</PresentationFormat>
  <Paragraphs>869</Paragraphs>
  <Slides>109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Flow</vt:lpstr>
      <vt:lpstr>ViewerFrameClass</vt:lpstr>
      <vt:lpstr>BACTERIILE INTESTINALE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BACTERIILE INTESTINALE </dc:title>
  <dc:creator>Andrei Theodor</dc:creator>
  <cp:lastModifiedBy>Andrei Theodor</cp:lastModifiedBy>
  <cp:revision>66</cp:revision>
  <dcterms:created xsi:type="dcterms:W3CDTF">2011-11-26T13:25:34Z</dcterms:created>
  <dcterms:modified xsi:type="dcterms:W3CDTF">2011-11-26T16:37:03Z</dcterms:modified>
</cp:coreProperties>
</file>