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57" r:id="rId3"/>
    <p:sldId id="258" r:id="rId4"/>
    <p:sldId id="259" r:id="rId5"/>
    <p:sldId id="341" r:id="rId6"/>
    <p:sldId id="260" r:id="rId7"/>
    <p:sldId id="261" r:id="rId8"/>
    <p:sldId id="342" r:id="rId9"/>
    <p:sldId id="343" r:id="rId10"/>
    <p:sldId id="262" r:id="rId11"/>
    <p:sldId id="344" r:id="rId12"/>
    <p:sldId id="263" r:id="rId13"/>
    <p:sldId id="345" r:id="rId14"/>
    <p:sldId id="346" r:id="rId15"/>
    <p:sldId id="264" r:id="rId16"/>
    <p:sldId id="265" r:id="rId17"/>
    <p:sldId id="266" r:id="rId18"/>
    <p:sldId id="347" r:id="rId19"/>
    <p:sldId id="267" r:id="rId20"/>
    <p:sldId id="268" r:id="rId21"/>
    <p:sldId id="348" r:id="rId22"/>
    <p:sldId id="349" r:id="rId23"/>
    <p:sldId id="269" r:id="rId24"/>
    <p:sldId id="270" r:id="rId25"/>
    <p:sldId id="350" r:id="rId26"/>
    <p:sldId id="271" r:id="rId27"/>
    <p:sldId id="272" r:id="rId28"/>
    <p:sldId id="273" r:id="rId29"/>
    <p:sldId id="274" r:id="rId30"/>
    <p:sldId id="351" r:id="rId31"/>
    <p:sldId id="359" r:id="rId32"/>
    <p:sldId id="360" r:id="rId33"/>
    <p:sldId id="275" r:id="rId34"/>
    <p:sldId id="276" r:id="rId35"/>
    <p:sldId id="277" r:id="rId36"/>
    <p:sldId id="352" r:id="rId37"/>
    <p:sldId id="278" r:id="rId38"/>
    <p:sldId id="353" r:id="rId39"/>
    <p:sldId id="279" r:id="rId40"/>
    <p:sldId id="282" r:id="rId41"/>
    <p:sldId id="283" r:id="rId42"/>
    <p:sldId id="284" r:id="rId43"/>
    <p:sldId id="285" r:id="rId44"/>
    <p:sldId id="286" r:id="rId45"/>
    <p:sldId id="354" r:id="rId46"/>
    <p:sldId id="287" r:id="rId47"/>
    <p:sldId id="355" r:id="rId48"/>
    <p:sldId id="288" r:id="rId49"/>
    <p:sldId id="356" r:id="rId50"/>
    <p:sldId id="357" r:id="rId51"/>
    <p:sldId id="289" r:id="rId52"/>
    <p:sldId id="290" r:id="rId53"/>
    <p:sldId id="291" r:id="rId54"/>
    <p:sldId id="292" r:id="rId55"/>
    <p:sldId id="293" r:id="rId56"/>
    <p:sldId id="294" r:id="rId57"/>
    <p:sldId id="295" r:id="rId58"/>
    <p:sldId id="296" r:id="rId59"/>
    <p:sldId id="297" r:id="rId60"/>
    <p:sldId id="298" r:id="rId61"/>
    <p:sldId id="299" r:id="rId62"/>
    <p:sldId id="361" r:id="rId63"/>
    <p:sldId id="362" r:id="rId64"/>
    <p:sldId id="300" r:id="rId65"/>
    <p:sldId id="301" r:id="rId66"/>
    <p:sldId id="302" r:id="rId67"/>
    <p:sldId id="363" r:id="rId68"/>
    <p:sldId id="303" r:id="rId69"/>
    <p:sldId id="304" r:id="rId70"/>
    <p:sldId id="305" r:id="rId71"/>
    <p:sldId id="306" r:id="rId72"/>
    <p:sldId id="309" r:id="rId73"/>
    <p:sldId id="307" r:id="rId74"/>
    <p:sldId id="364" r:id="rId75"/>
    <p:sldId id="308" r:id="rId76"/>
    <p:sldId id="310" r:id="rId77"/>
    <p:sldId id="365" r:id="rId78"/>
    <p:sldId id="311" r:id="rId79"/>
    <p:sldId id="312" r:id="rId80"/>
    <p:sldId id="313" r:id="rId81"/>
    <p:sldId id="314" r:id="rId82"/>
    <p:sldId id="315" r:id="rId83"/>
    <p:sldId id="316" r:id="rId84"/>
    <p:sldId id="31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9BEE1-9632-41EC-8000-FBD201F960D8}" type="datetimeFigureOut">
              <a:rPr lang="en-US" smtClean="0"/>
              <a:pPr/>
              <a:t>2/22/2021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1F41F-55C4-4B40-90D0-652747F2C8BE}" type="slidenum">
              <a:rPr lang="en-US" smtClean="0"/>
              <a:pPr/>
              <a:t>‹#›</a:t>
            </a:fld>
            <a:endParaRPr lang="en-US"/>
          </a:p>
        </p:txBody>
      </p:sp>
    </p:spTree>
    <p:extLst>
      <p:ext uri="{BB962C8B-B14F-4D97-AF65-F5344CB8AC3E}">
        <p14:creationId xmlns:p14="http://schemas.microsoft.com/office/powerpoint/2010/main" val="385175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a:t>
            </a:fld>
            <a:endParaRPr lang="en-US"/>
          </a:p>
        </p:txBody>
      </p:sp>
    </p:spTree>
    <p:extLst>
      <p:ext uri="{BB962C8B-B14F-4D97-AF65-F5344CB8AC3E}">
        <p14:creationId xmlns:p14="http://schemas.microsoft.com/office/powerpoint/2010/main" val="247910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10</a:t>
            </a:fld>
            <a:endParaRPr lang="en-US"/>
          </a:p>
        </p:txBody>
      </p:sp>
    </p:spTree>
    <p:extLst>
      <p:ext uri="{BB962C8B-B14F-4D97-AF65-F5344CB8AC3E}">
        <p14:creationId xmlns:p14="http://schemas.microsoft.com/office/powerpoint/2010/main" val="325873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11</a:t>
            </a:fld>
            <a:endParaRPr lang="en-US"/>
          </a:p>
        </p:txBody>
      </p:sp>
    </p:spTree>
    <p:extLst>
      <p:ext uri="{BB962C8B-B14F-4D97-AF65-F5344CB8AC3E}">
        <p14:creationId xmlns:p14="http://schemas.microsoft.com/office/powerpoint/2010/main" val="325873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12</a:t>
            </a:fld>
            <a:endParaRPr lang="en-US"/>
          </a:p>
        </p:txBody>
      </p:sp>
    </p:spTree>
    <p:extLst>
      <p:ext uri="{BB962C8B-B14F-4D97-AF65-F5344CB8AC3E}">
        <p14:creationId xmlns:p14="http://schemas.microsoft.com/office/powerpoint/2010/main" val="147847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13</a:t>
            </a:fld>
            <a:endParaRPr lang="en-US"/>
          </a:p>
        </p:txBody>
      </p:sp>
    </p:spTree>
    <p:extLst>
      <p:ext uri="{BB962C8B-B14F-4D97-AF65-F5344CB8AC3E}">
        <p14:creationId xmlns:p14="http://schemas.microsoft.com/office/powerpoint/2010/main" val="147847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14</a:t>
            </a:fld>
            <a:endParaRPr lang="en-US"/>
          </a:p>
        </p:txBody>
      </p:sp>
    </p:spTree>
    <p:extLst>
      <p:ext uri="{BB962C8B-B14F-4D97-AF65-F5344CB8AC3E}">
        <p14:creationId xmlns:p14="http://schemas.microsoft.com/office/powerpoint/2010/main" val="1478471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15</a:t>
            </a:fld>
            <a:endParaRPr lang="en-US"/>
          </a:p>
        </p:txBody>
      </p:sp>
    </p:spTree>
    <p:extLst>
      <p:ext uri="{BB962C8B-B14F-4D97-AF65-F5344CB8AC3E}">
        <p14:creationId xmlns:p14="http://schemas.microsoft.com/office/powerpoint/2010/main" val="165602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16</a:t>
            </a:fld>
            <a:endParaRPr lang="en-US"/>
          </a:p>
        </p:txBody>
      </p:sp>
    </p:spTree>
    <p:extLst>
      <p:ext uri="{BB962C8B-B14F-4D97-AF65-F5344CB8AC3E}">
        <p14:creationId xmlns:p14="http://schemas.microsoft.com/office/powerpoint/2010/main" val="136783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17</a:t>
            </a:fld>
            <a:endParaRPr lang="en-US"/>
          </a:p>
        </p:txBody>
      </p:sp>
    </p:spTree>
    <p:extLst>
      <p:ext uri="{BB962C8B-B14F-4D97-AF65-F5344CB8AC3E}">
        <p14:creationId xmlns:p14="http://schemas.microsoft.com/office/powerpoint/2010/main" val="25853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18</a:t>
            </a:fld>
            <a:endParaRPr lang="en-US"/>
          </a:p>
        </p:txBody>
      </p:sp>
    </p:spTree>
    <p:extLst>
      <p:ext uri="{BB962C8B-B14F-4D97-AF65-F5344CB8AC3E}">
        <p14:creationId xmlns:p14="http://schemas.microsoft.com/office/powerpoint/2010/main" val="25853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19</a:t>
            </a:fld>
            <a:endParaRPr lang="en-US"/>
          </a:p>
        </p:txBody>
      </p:sp>
    </p:spTree>
    <p:extLst>
      <p:ext uri="{BB962C8B-B14F-4D97-AF65-F5344CB8AC3E}">
        <p14:creationId xmlns:p14="http://schemas.microsoft.com/office/powerpoint/2010/main" val="355959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a:t>
            </a:fld>
            <a:endParaRPr lang="en-US"/>
          </a:p>
        </p:txBody>
      </p:sp>
    </p:spTree>
    <p:extLst>
      <p:ext uri="{BB962C8B-B14F-4D97-AF65-F5344CB8AC3E}">
        <p14:creationId xmlns:p14="http://schemas.microsoft.com/office/powerpoint/2010/main" val="343634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20</a:t>
            </a:fld>
            <a:endParaRPr lang="en-US"/>
          </a:p>
        </p:txBody>
      </p:sp>
    </p:spTree>
    <p:extLst>
      <p:ext uri="{BB962C8B-B14F-4D97-AF65-F5344CB8AC3E}">
        <p14:creationId xmlns:p14="http://schemas.microsoft.com/office/powerpoint/2010/main" val="301510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21</a:t>
            </a:fld>
            <a:endParaRPr lang="en-US"/>
          </a:p>
        </p:txBody>
      </p:sp>
    </p:spTree>
    <p:extLst>
      <p:ext uri="{BB962C8B-B14F-4D97-AF65-F5344CB8AC3E}">
        <p14:creationId xmlns:p14="http://schemas.microsoft.com/office/powerpoint/2010/main" val="301510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22</a:t>
            </a:fld>
            <a:endParaRPr lang="en-US"/>
          </a:p>
        </p:txBody>
      </p:sp>
    </p:spTree>
    <p:extLst>
      <p:ext uri="{BB962C8B-B14F-4D97-AF65-F5344CB8AC3E}">
        <p14:creationId xmlns:p14="http://schemas.microsoft.com/office/powerpoint/2010/main" val="398245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23</a:t>
            </a:fld>
            <a:endParaRPr lang="en-US"/>
          </a:p>
        </p:txBody>
      </p:sp>
    </p:spTree>
    <p:extLst>
      <p:ext uri="{BB962C8B-B14F-4D97-AF65-F5344CB8AC3E}">
        <p14:creationId xmlns:p14="http://schemas.microsoft.com/office/powerpoint/2010/main" val="3982450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24</a:t>
            </a:fld>
            <a:endParaRPr lang="en-US"/>
          </a:p>
        </p:txBody>
      </p:sp>
    </p:spTree>
    <p:extLst>
      <p:ext uri="{BB962C8B-B14F-4D97-AF65-F5344CB8AC3E}">
        <p14:creationId xmlns:p14="http://schemas.microsoft.com/office/powerpoint/2010/main" val="56543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25</a:t>
            </a:fld>
            <a:endParaRPr lang="en-US"/>
          </a:p>
        </p:txBody>
      </p:sp>
    </p:spTree>
    <p:extLst>
      <p:ext uri="{BB962C8B-B14F-4D97-AF65-F5344CB8AC3E}">
        <p14:creationId xmlns:p14="http://schemas.microsoft.com/office/powerpoint/2010/main" val="565431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26</a:t>
            </a:fld>
            <a:endParaRPr lang="en-US"/>
          </a:p>
        </p:txBody>
      </p:sp>
    </p:spTree>
    <p:extLst>
      <p:ext uri="{BB962C8B-B14F-4D97-AF65-F5344CB8AC3E}">
        <p14:creationId xmlns:p14="http://schemas.microsoft.com/office/powerpoint/2010/main" val="261568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27</a:t>
            </a:fld>
            <a:endParaRPr lang="en-US"/>
          </a:p>
        </p:txBody>
      </p:sp>
    </p:spTree>
    <p:extLst>
      <p:ext uri="{BB962C8B-B14F-4D97-AF65-F5344CB8AC3E}">
        <p14:creationId xmlns:p14="http://schemas.microsoft.com/office/powerpoint/2010/main" val="86898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28</a:t>
            </a:fld>
            <a:endParaRPr lang="en-US"/>
          </a:p>
        </p:txBody>
      </p:sp>
    </p:spTree>
    <p:extLst>
      <p:ext uri="{BB962C8B-B14F-4D97-AF65-F5344CB8AC3E}">
        <p14:creationId xmlns:p14="http://schemas.microsoft.com/office/powerpoint/2010/main" val="2578789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29</a:t>
            </a:fld>
            <a:endParaRPr lang="en-US"/>
          </a:p>
        </p:txBody>
      </p:sp>
    </p:spTree>
    <p:extLst>
      <p:ext uri="{BB962C8B-B14F-4D97-AF65-F5344CB8AC3E}">
        <p14:creationId xmlns:p14="http://schemas.microsoft.com/office/powerpoint/2010/main" val="278817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a:t>
            </a:fld>
            <a:endParaRPr lang="en-US"/>
          </a:p>
        </p:txBody>
      </p:sp>
    </p:spTree>
    <p:extLst>
      <p:ext uri="{BB962C8B-B14F-4D97-AF65-F5344CB8AC3E}">
        <p14:creationId xmlns:p14="http://schemas.microsoft.com/office/powerpoint/2010/main" val="3367739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30</a:t>
            </a:fld>
            <a:endParaRPr lang="en-US"/>
          </a:p>
        </p:txBody>
      </p:sp>
    </p:spTree>
    <p:extLst>
      <p:ext uri="{BB962C8B-B14F-4D97-AF65-F5344CB8AC3E}">
        <p14:creationId xmlns:p14="http://schemas.microsoft.com/office/powerpoint/2010/main" val="2788170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B8752-5B7F-47CD-8178-B4087CA600E6}" type="slidenum">
              <a:rPr lang="ro-RO" smtClean="0"/>
              <a:pPr fontAlgn="base">
                <a:spcBef>
                  <a:spcPct val="0"/>
                </a:spcBef>
                <a:spcAft>
                  <a:spcPct val="0"/>
                </a:spcAft>
                <a:defRPr/>
              </a:pPr>
              <a:t>31</a:t>
            </a:fld>
            <a:endParaRPr lang="ro-R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459C1A-28D4-4915-9075-82DC12A3096A}" type="slidenum">
              <a:rPr lang="ro-RO" smtClean="0"/>
              <a:pPr fontAlgn="base">
                <a:spcBef>
                  <a:spcPct val="0"/>
                </a:spcBef>
                <a:spcAft>
                  <a:spcPct val="0"/>
                </a:spcAft>
                <a:defRPr/>
              </a:pPr>
              <a:t>32</a:t>
            </a:fld>
            <a:endParaRPr lang="ro-R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33</a:t>
            </a:fld>
            <a:endParaRPr lang="en-US"/>
          </a:p>
        </p:txBody>
      </p:sp>
    </p:spTree>
    <p:extLst>
      <p:ext uri="{BB962C8B-B14F-4D97-AF65-F5344CB8AC3E}">
        <p14:creationId xmlns:p14="http://schemas.microsoft.com/office/powerpoint/2010/main" val="926548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34</a:t>
            </a:fld>
            <a:endParaRPr lang="en-US"/>
          </a:p>
        </p:txBody>
      </p:sp>
    </p:spTree>
    <p:extLst>
      <p:ext uri="{BB962C8B-B14F-4D97-AF65-F5344CB8AC3E}">
        <p14:creationId xmlns:p14="http://schemas.microsoft.com/office/powerpoint/2010/main" val="3262969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35</a:t>
            </a:fld>
            <a:endParaRPr lang="en-US"/>
          </a:p>
        </p:txBody>
      </p:sp>
    </p:spTree>
    <p:extLst>
      <p:ext uri="{BB962C8B-B14F-4D97-AF65-F5344CB8AC3E}">
        <p14:creationId xmlns:p14="http://schemas.microsoft.com/office/powerpoint/2010/main" val="3826058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36</a:t>
            </a:fld>
            <a:endParaRPr lang="en-US"/>
          </a:p>
        </p:txBody>
      </p:sp>
    </p:spTree>
    <p:extLst>
      <p:ext uri="{BB962C8B-B14F-4D97-AF65-F5344CB8AC3E}">
        <p14:creationId xmlns:p14="http://schemas.microsoft.com/office/powerpoint/2010/main" val="3826058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37</a:t>
            </a:fld>
            <a:endParaRPr lang="en-US"/>
          </a:p>
        </p:txBody>
      </p:sp>
    </p:spTree>
    <p:extLst>
      <p:ext uri="{BB962C8B-B14F-4D97-AF65-F5344CB8AC3E}">
        <p14:creationId xmlns:p14="http://schemas.microsoft.com/office/powerpoint/2010/main" val="1476049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38</a:t>
            </a:fld>
            <a:endParaRPr lang="en-US"/>
          </a:p>
        </p:txBody>
      </p:sp>
    </p:spTree>
    <p:extLst>
      <p:ext uri="{BB962C8B-B14F-4D97-AF65-F5344CB8AC3E}">
        <p14:creationId xmlns:p14="http://schemas.microsoft.com/office/powerpoint/2010/main" val="1476049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39</a:t>
            </a:fld>
            <a:endParaRPr lang="en-US"/>
          </a:p>
        </p:txBody>
      </p:sp>
    </p:spTree>
    <p:extLst>
      <p:ext uri="{BB962C8B-B14F-4D97-AF65-F5344CB8AC3E}">
        <p14:creationId xmlns:p14="http://schemas.microsoft.com/office/powerpoint/2010/main" val="156048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a:t>
            </a:fld>
            <a:endParaRPr lang="en-US"/>
          </a:p>
        </p:txBody>
      </p:sp>
    </p:spTree>
    <p:extLst>
      <p:ext uri="{BB962C8B-B14F-4D97-AF65-F5344CB8AC3E}">
        <p14:creationId xmlns:p14="http://schemas.microsoft.com/office/powerpoint/2010/main" val="1873508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40</a:t>
            </a:fld>
            <a:endParaRPr lang="en-US"/>
          </a:p>
        </p:txBody>
      </p:sp>
    </p:spTree>
    <p:extLst>
      <p:ext uri="{BB962C8B-B14F-4D97-AF65-F5344CB8AC3E}">
        <p14:creationId xmlns:p14="http://schemas.microsoft.com/office/powerpoint/2010/main" val="494764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41</a:t>
            </a:fld>
            <a:endParaRPr lang="en-US"/>
          </a:p>
        </p:txBody>
      </p:sp>
    </p:spTree>
    <p:extLst>
      <p:ext uri="{BB962C8B-B14F-4D97-AF65-F5344CB8AC3E}">
        <p14:creationId xmlns:p14="http://schemas.microsoft.com/office/powerpoint/2010/main" val="1737523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42</a:t>
            </a:fld>
            <a:endParaRPr lang="en-US"/>
          </a:p>
        </p:txBody>
      </p:sp>
    </p:spTree>
    <p:extLst>
      <p:ext uri="{BB962C8B-B14F-4D97-AF65-F5344CB8AC3E}">
        <p14:creationId xmlns:p14="http://schemas.microsoft.com/office/powerpoint/2010/main" val="244062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43</a:t>
            </a:fld>
            <a:endParaRPr lang="en-US"/>
          </a:p>
        </p:txBody>
      </p:sp>
    </p:spTree>
    <p:extLst>
      <p:ext uri="{BB962C8B-B14F-4D97-AF65-F5344CB8AC3E}">
        <p14:creationId xmlns:p14="http://schemas.microsoft.com/office/powerpoint/2010/main" val="1266124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44</a:t>
            </a:fld>
            <a:endParaRPr lang="en-US"/>
          </a:p>
        </p:txBody>
      </p:sp>
    </p:spTree>
    <p:extLst>
      <p:ext uri="{BB962C8B-B14F-4D97-AF65-F5344CB8AC3E}">
        <p14:creationId xmlns:p14="http://schemas.microsoft.com/office/powerpoint/2010/main" val="1252865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45</a:t>
            </a:fld>
            <a:endParaRPr lang="en-US"/>
          </a:p>
        </p:txBody>
      </p:sp>
    </p:spTree>
    <p:extLst>
      <p:ext uri="{BB962C8B-B14F-4D97-AF65-F5344CB8AC3E}">
        <p14:creationId xmlns:p14="http://schemas.microsoft.com/office/powerpoint/2010/main" val="1252865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46</a:t>
            </a:fld>
            <a:endParaRPr lang="en-US"/>
          </a:p>
        </p:txBody>
      </p:sp>
    </p:spTree>
    <p:extLst>
      <p:ext uri="{BB962C8B-B14F-4D97-AF65-F5344CB8AC3E}">
        <p14:creationId xmlns:p14="http://schemas.microsoft.com/office/powerpoint/2010/main" val="296999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47</a:t>
            </a:fld>
            <a:endParaRPr lang="en-US"/>
          </a:p>
        </p:txBody>
      </p:sp>
    </p:spTree>
    <p:extLst>
      <p:ext uri="{BB962C8B-B14F-4D97-AF65-F5344CB8AC3E}">
        <p14:creationId xmlns:p14="http://schemas.microsoft.com/office/powerpoint/2010/main" val="296999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48</a:t>
            </a:fld>
            <a:endParaRPr lang="en-US"/>
          </a:p>
        </p:txBody>
      </p:sp>
    </p:spTree>
    <p:extLst>
      <p:ext uri="{BB962C8B-B14F-4D97-AF65-F5344CB8AC3E}">
        <p14:creationId xmlns:p14="http://schemas.microsoft.com/office/powerpoint/2010/main" val="2724116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49</a:t>
            </a:fld>
            <a:endParaRPr lang="en-US"/>
          </a:p>
        </p:txBody>
      </p:sp>
    </p:spTree>
    <p:extLst>
      <p:ext uri="{BB962C8B-B14F-4D97-AF65-F5344CB8AC3E}">
        <p14:creationId xmlns:p14="http://schemas.microsoft.com/office/powerpoint/2010/main" val="272411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5</a:t>
            </a:fld>
            <a:endParaRPr lang="en-US"/>
          </a:p>
        </p:txBody>
      </p:sp>
    </p:spTree>
    <p:extLst>
      <p:ext uri="{BB962C8B-B14F-4D97-AF65-F5344CB8AC3E}">
        <p14:creationId xmlns:p14="http://schemas.microsoft.com/office/powerpoint/2010/main" val="1873508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50</a:t>
            </a:fld>
            <a:endParaRPr lang="en-US"/>
          </a:p>
        </p:txBody>
      </p:sp>
    </p:spTree>
    <p:extLst>
      <p:ext uri="{BB962C8B-B14F-4D97-AF65-F5344CB8AC3E}">
        <p14:creationId xmlns:p14="http://schemas.microsoft.com/office/powerpoint/2010/main" val="525105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51</a:t>
            </a:fld>
            <a:endParaRPr lang="en-US"/>
          </a:p>
        </p:txBody>
      </p:sp>
    </p:spTree>
    <p:extLst>
      <p:ext uri="{BB962C8B-B14F-4D97-AF65-F5344CB8AC3E}">
        <p14:creationId xmlns:p14="http://schemas.microsoft.com/office/powerpoint/2010/main" val="525105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52</a:t>
            </a:fld>
            <a:endParaRPr lang="en-US"/>
          </a:p>
        </p:txBody>
      </p:sp>
    </p:spTree>
    <p:extLst>
      <p:ext uri="{BB962C8B-B14F-4D97-AF65-F5344CB8AC3E}">
        <p14:creationId xmlns:p14="http://schemas.microsoft.com/office/powerpoint/2010/main" val="2917459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58F775-78A8-46AE-B875-BD0AF4130DBC}" type="slidenum">
              <a:rPr lang="en-US" smtClean="0"/>
              <a:pPr fontAlgn="base">
                <a:spcBef>
                  <a:spcPct val="0"/>
                </a:spcBef>
                <a:spcAft>
                  <a:spcPct val="0"/>
                </a:spcAft>
                <a:defRPr/>
              </a:pPr>
              <a:t>62</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D5775AD7-1576-410F-BCE4-97A3170B4A87}" type="slidenum">
              <a:rPr lang="ro-RO" smtClean="0"/>
              <a:pPr>
                <a:defRPr/>
              </a:pPr>
              <a:t>63</a:t>
            </a:fld>
            <a:endParaRPr lang="ro-RO"/>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60258E-CA21-43A6-8D34-182D7489B08A}" type="slidenum">
              <a:rPr lang="ro-RO" smtClean="0"/>
              <a:pPr fontAlgn="base">
                <a:spcBef>
                  <a:spcPct val="0"/>
                </a:spcBef>
                <a:spcAft>
                  <a:spcPct val="0"/>
                </a:spcAft>
                <a:defRPr/>
              </a:pPr>
              <a:t>74</a:t>
            </a:fld>
            <a:endParaRPr lang="ro-R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6</a:t>
            </a:fld>
            <a:endParaRPr lang="en-US"/>
          </a:p>
        </p:txBody>
      </p:sp>
    </p:spTree>
    <p:extLst>
      <p:ext uri="{BB962C8B-B14F-4D97-AF65-F5344CB8AC3E}">
        <p14:creationId xmlns:p14="http://schemas.microsoft.com/office/powerpoint/2010/main" val="307412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7</a:t>
            </a:fld>
            <a:endParaRPr lang="en-US"/>
          </a:p>
        </p:txBody>
      </p:sp>
    </p:spTree>
    <p:extLst>
      <p:ext uri="{BB962C8B-B14F-4D97-AF65-F5344CB8AC3E}">
        <p14:creationId xmlns:p14="http://schemas.microsoft.com/office/powerpoint/2010/main" val="189247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8</a:t>
            </a:fld>
            <a:endParaRPr lang="en-US"/>
          </a:p>
        </p:txBody>
      </p:sp>
    </p:spTree>
    <p:extLst>
      <p:ext uri="{BB962C8B-B14F-4D97-AF65-F5344CB8AC3E}">
        <p14:creationId xmlns:p14="http://schemas.microsoft.com/office/powerpoint/2010/main" val="189247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1F41F-55C4-4B40-90D0-652747F2C8BE}" type="slidenum">
              <a:rPr lang="en-US" smtClean="0"/>
              <a:pPr/>
              <a:t>9</a:t>
            </a:fld>
            <a:endParaRPr lang="en-US"/>
          </a:p>
        </p:txBody>
      </p:sp>
    </p:spTree>
    <p:extLst>
      <p:ext uri="{BB962C8B-B14F-4D97-AF65-F5344CB8AC3E}">
        <p14:creationId xmlns:p14="http://schemas.microsoft.com/office/powerpoint/2010/main" val="189247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2578E32-2D16-41CC-A4EC-F1F3105C39EE}" type="datetimeFigureOut">
              <a:rPr lang="en-US" smtClean="0"/>
              <a:pPr/>
              <a:t>2/22/2021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D7A3E4D-83A0-4CAA-BFAF-B17F03486D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578E32-2D16-41CC-A4EC-F1F3105C39E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578E32-2D16-41CC-A4EC-F1F3105C39E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578E32-2D16-41CC-A4EC-F1F3105C39E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2578E32-2D16-41CC-A4EC-F1F3105C39E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3E4D-83A0-4CAA-BFAF-B17F03486D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578E32-2D16-41CC-A4EC-F1F3105C39EE}"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2578E32-2D16-41CC-A4EC-F1F3105C39EE}"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2578E32-2D16-41CC-A4EC-F1F3105C39EE}"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78E32-2D16-41CC-A4EC-F1F3105C39EE}"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578E32-2D16-41CC-A4EC-F1F3105C39EE}"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A3E4D-83A0-4CAA-BFAF-B17F03486D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2578E32-2D16-41CC-A4EC-F1F3105C39EE}"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D7A3E4D-83A0-4CAA-BFAF-B17F03486D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578E32-2D16-41CC-A4EC-F1F3105C39EE}" type="datetimeFigureOut">
              <a:rPr lang="en-US" smtClean="0"/>
              <a:pPr/>
              <a:t>2/22/2021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7A3E4D-83A0-4CAA-BFAF-B17F03486D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166"/>
            <a:ext cx="7772400" cy="1470025"/>
          </a:xfrm>
        </p:spPr>
        <p:txBody>
          <a:bodyPr>
            <a:normAutofit fontScale="90000"/>
          </a:bodyPr>
          <a:lstStyle/>
          <a:p>
            <a:pPr algn="ctr"/>
            <a:r>
              <a:rPr lang="en-AU" b="1" dirty="0"/>
              <a:t>COCII</a:t>
            </a:r>
            <a:br>
              <a:rPr lang="en-US" dirty="0"/>
            </a:br>
            <a:endParaRPr lang="en-US" dirty="0"/>
          </a:p>
        </p:txBody>
      </p:sp>
      <p:sp>
        <p:nvSpPr>
          <p:cNvPr id="5" name="TextBox 4"/>
          <p:cNvSpPr txBox="1"/>
          <p:nvPr/>
        </p:nvSpPr>
        <p:spPr>
          <a:xfrm>
            <a:off x="428596" y="1142984"/>
            <a:ext cx="8286808" cy="1477328"/>
          </a:xfrm>
          <a:prstGeom prst="rect">
            <a:avLst/>
          </a:prstGeom>
          <a:noFill/>
        </p:spPr>
        <p:txBody>
          <a:bodyPr wrap="square" rtlCol="0">
            <a:spAutoFit/>
          </a:bodyPr>
          <a:lstStyle/>
          <a:p>
            <a:r>
              <a:rPr lang="en-US" dirty="0"/>
              <a:t>	</a:t>
            </a:r>
            <a:r>
              <a:rPr lang="ro-RO" dirty="0"/>
              <a:t>Cocii sunt </a:t>
            </a:r>
            <a:r>
              <a:rPr lang="ro-RO" b="1" i="1" dirty="0"/>
              <a:t>bacterii sferice sau ovalare</a:t>
            </a:r>
            <a:r>
              <a:rPr lang="ro-RO" dirty="0"/>
              <a:t> care, cu excepţia neisseriilor patogene, sunt </a:t>
            </a:r>
            <a:r>
              <a:rPr lang="ro-RO" b="1" i="1" dirty="0"/>
              <a:t>foarte răspândiţi în mediul extern</a:t>
            </a:r>
            <a:r>
              <a:rPr lang="ro-RO" dirty="0"/>
              <a:t>. </a:t>
            </a:r>
            <a:r>
              <a:rPr lang="fr-FR" dirty="0" err="1"/>
              <a:t>În</a:t>
            </a:r>
            <a:r>
              <a:rPr lang="fr-FR" dirty="0"/>
              <a:t> </a:t>
            </a:r>
            <a:r>
              <a:rPr lang="fr-FR" dirty="0" err="1"/>
              <a:t>organismul</a:t>
            </a:r>
            <a:r>
              <a:rPr lang="fr-FR" dirty="0"/>
              <a:t> </a:t>
            </a:r>
            <a:r>
              <a:rPr lang="fr-FR" dirty="0" err="1"/>
              <a:t>uman</a:t>
            </a:r>
            <a:r>
              <a:rPr lang="fr-FR" dirty="0"/>
              <a:t> se </a:t>
            </a:r>
            <a:r>
              <a:rPr lang="fr-FR" dirty="0" err="1"/>
              <a:t>găsesc</a:t>
            </a:r>
            <a:r>
              <a:rPr lang="fr-FR" dirty="0"/>
              <a:t> </a:t>
            </a:r>
            <a:r>
              <a:rPr lang="fr-FR" dirty="0" err="1"/>
              <a:t>comensali</a:t>
            </a:r>
            <a:r>
              <a:rPr lang="fr-FR" dirty="0"/>
              <a:t> </a:t>
            </a:r>
            <a:r>
              <a:rPr lang="fr-FR" dirty="0" err="1"/>
              <a:t>sau</a:t>
            </a:r>
            <a:r>
              <a:rPr lang="fr-FR" dirty="0"/>
              <a:t> </a:t>
            </a:r>
            <a:r>
              <a:rPr lang="fr-FR" dirty="0" err="1"/>
              <a:t>patogeni</a:t>
            </a:r>
            <a:r>
              <a:rPr lang="fr-FR" dirty="0"/>
              <a:t>, </a:t>
            </a:r>
            <a:r>
              <a:rPr lang="fr-FR" dirty="0" err="1"/>
              <a:t>şi</a:t>
            </a:r>
            <a:r>
              <a:rPr lang="fr-FR" dirty="0"/>
              <a:t> pot </a:t>
            </a:r>
            <a:r>
              <a:rPr lang="fr-FR" dirty="0" err="1"/>
              <a:t>determina</a:t>
            </a:r>
            <a:r>
              <a:rPr lang="fr-FR" dirty="0"/>
              <a:t> </a:t>
            </a:r>
            <a:r>
              <a:rPr lang="fr-FR" dirty="0" err="1"/>
              <a:t>numeroase</a:t>
            </a:r>
            <a:r>
              <a:rPr lang="fr-FR" dirty="0"/>
              <a:t> </a:t>
            </a:r>
            <a:r>
              <a:rPr lang="fr-FR" dirty="0" err="1"/>
              <a:t>infecţii</a:t>
            </a:r>
            <a:r>
              <a:rPr lang="fr-FR" dirty="0"/>
              <a:t> </a:t>
            </a:r>
            <a:r>
              <a:rPr lang="fr-FR" dirty="0" err="1"/>
              <a:t>cu</a:t>
            </a:r>
            <a:r>
              <a:rPr lang="fr-FR" dirty="0"/>
              <a:t> </a:t>
            </a:r>
            <a:r>
              <a:rPr lang="fr-FR" dirty="0" err="1"/>
              <a:t>formare</a:t>
            </a:r>
            <a:r>
              <a:rPr lang="fr-FR" dirty="0"/>
              <a:t> de </a:t>
            </a:r>
            <a:r>
              <a:rPr lang="fr-FR" dirty="0" err="1"/>
              <a:t>puroi</a:t>
            </a:r>
            <a:r>
              <a:rPr lang="fr-FR" dirty="0"/>
              <a:t> (</a:t>
            </a:r>
            <a:r>
              <a:rPr lang="fr-FR" dirty="0" err="1"/>
              <a:t>coci</a:t>
            </a:r>
            <a:r>
              <a:rPr lang="fr-FR" dirty="0"/>
              <a:t> </a:t>
            </a:r>
            <a:r>
              <a:rPr lang="fr-FR" dirty="0" err="1"/>
              <a:t>piogeni</a:t>
            </a:r>
            <a:r>
              <a:rPr lang="fr-FR" dirty="0"/>
              <a:t>), </a:t>
            </a:r>
            <a:r>
              <a:rPr lang="fr-FR" dirty="0" err="1"/>
              <a:t>uneori</a:t>
            </a:r>
            <a:r>
              <a:rPr lang="fr-FR" dirty="0"/>
              <a:t> </a:t>
            </a:r>
            <a:r>
              <a:rPr lang="fr-FR" dirty="0" err="1"/>
              <a:t>cu</a:t>
            </a:r>
            <a:r>
              <a:rPr lang="fr-FR" dirty="0"/>
              <a:t> </a:t>
            </a:r>
            <a:r>
              <a:rPr lang="fr-FR" dirty="0" err="1"/>
              <a:t>tendinţă</a:t>
            </a:r>
            <a:r>
              <a:rPr lang="fr-FR" dirty="0"/>
              <a:t> de </a:t>
            </a:r>
            <a:r>
              <a:rPr lang="fr-FR" dirty="0" err="1"/>
              <a:t>generalizare</a:t>
            </a:r>
            <a:r>
              <a:rPr lang="ro-RO" dirty="0"/>
              <a:t> (tabel 1)</a:t>
            </a:r>
            <a:r>
              <a:rPr lang="fr-FR" dirty="0"/>
              <a:t>. </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463172"/>
              </p:ext>
            </p:extLst>
          </p:nvPr>
        </p:nvGraphicFramePr>
        <p:xfrm>
          <a:off x="2500298" y="2571744"/>
          <a:ext cx="5641365" cy="4118634"/>
        </p:xfrm>
        <a:graphic>
          <a:graphicData uri="http://schemas.openxmlformats.org/drawingml/2006/table">
            <a:tbl>
              <a:tblPr/>
              <a:tblGrid>
                <a:gridCol w="1832797">
                  <a:extLst>
                    <a:ext uri="{9D8B030D-6E8A-4147-A177-3AD203B41FA5}">
                      <a16:colId xmlns:a16="http://schemas.microsoft.com/office/drawing/2014/main" val="20000"/>
                    </a:ext>
                  </a:extLst>
                </a:gridCol>
                <a:gridCol w="1904284">
                  <a:extLst>
                    <a:ext uri="{9D8B030D-6E8A-4147-A177-3AD203B41FA5}">
                      <a16:colId xmlns:a16="http://schemas.microsoft.com/office/drawing/2014/main" val="20001"/>
                    </a:ext>
                  </a:extLst>
                </a:gridCol>
                <a:gridCol w="1904284">
                  <a:extLst>
                    <a:ext uri="{9D8B030D-6E8A-4147-A177-3AD203B41FA5}">
                      <a16:colId xmlns:a16="http://schemas.microsoft.com/office/drawing/2014/main" val="20002"/>
                    </a:ext>
                  </a:extLst>
                </a:gridCol>
              </a:tblGrid>
              <a:tr h="261940">
                <a:tc>
                  <a:txBody>
                    <a:bodyPr/>
                    <a:lstStyle/>
                    <a:p>
                      <a:pPr algn="ctr">
                        <a:spcAft>
                          <a:spcPts val="0"/>
                        </a:spcAft>
                      </a:pPr>
                      <a:r>
                        <a:rPr lang="en-AU" sz="1600" b="1" dirty="0">
                          <a:latin typeface="Times New Roman"/>
                          <a:ea typeface="Times New Roman"/>
                          <a:cs typeface="Times New Roman"/>
                        </a:rPr>
                        <a:t>Familia</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600" b="1">
                          <a:latin typeface="Times New Roman"/>
                          <a:ea typeface="Times New Roman"/>
                          <a:cs typeface="Times New Roman"/>
                        </a:rPr>
                        <a:t>Genul</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600" b="1">
                          <a:latin typeface="Times New Roman"/>
                          <a:ea typeface="Times New Roman"/>
                          <a:cs typeface="Times New Roman"/>
                        </a:rPr>
                        <a:t>Speciile</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5818">
                <a:tc>
                  <a:txBody>
                    <a:bodyPr/>
                    <a:lstStyle/>
                    <a:p>
                      <a:pPr>
                        <a:spcAft>
                          <a:spcPts val="0"/>
                        </a:spcAft>
                      </a:pPr>
                      <a:r>
                        <a:rPr lang="fr-FR" sz="1600" b="1" dirty="0" err="1">
                          <a:latin typeface="Times New Roman"/>
                          <a:ea typeface="Times New Roman"/>
                          <a:cs typeface="Times New Roman"/>
                        </a:rPr>
                        <a:t>Micrococcaceae</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b="1" dirty="0" err="1">
                          <a:latin typeface="Times New Roman"/>
                          <a:ea typeface="Times New Roman"/>
                          <a:cs typeface="Times New Roman"/>
                        </a:rPr>
                        <a:t>Staphyloccocus</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latin typeface="Times New Roman"/>
                          <a:ea typeface="Times New Roman"/>
                          <a:cs typeface="Times New Roman"/>
                        </a:rPr>
                        <a:t>St. aureus</a:t>
                      </a:r>
                      <a:endParaRPr lang="en-US" sz="1600" dirty="0">
                        <a:latin typeface="Times New Roman"/>
                        <a:ea typeface="Times New Roman"/>
                        <a:cs typeface="Times New Roman"/>
                      </a:endParaRPr>
                    </a:p>
                    <a:p>
                      <a:pPr>
                        <a:spcAft>
                          <a:spcPts val="0"/>
                        </a:spcAft>
                      </a:pPr>
                      <a:r>
                        <a:rPr lang="en-AU" sz="1600" dirty="0">
                          <a:latin typeface="Times New Roman"/>
                          <a:ea typeface="Times New Roman"/>
                          <a:cs typeface="Times New Roman"/>
                        </a:rPr>
                        <a:t>St. epidermidis</a:t>
                      </a:r>
                      <a:endParaRPr lang="en-US" sz="1600" dirty="0">
                        <a:latin typeface="Times New Roman"/>
                        <a:ea typeface="Times New Roman"/>
                        <a:cs typeface="Times New Roman"/>
                      </a:endParaRPr>
                    </a:p>
                    <a:p>
                      <a:pPr>
                        <a:spcAft>
                          <a:spcPts val="0"/>
                        </a:spcAft>
                      </a:pPr>
                      <a:r>
                        <a:rPr lang="en-AU" sz="1600" dirty="0">
                          <a:latin typeface="Times New Roman"/>
                          <a:ea typeface="Times New Roman"/>
                          <a:cs typeface="Times New Roman"/>
                        </a:rPr>
                        <a:t>St. citreus-</a:t>
                      </a:r>
                      <a:r>
                        <a:rPr lang="en-AU" sz="1600" dirty="0" err="1">
                          <a:latin typeface="Times New Roman"/>
                          <a:ea typeface="Times New Roman"/>
                          <a:cs typeface="Times New Roman"/>
                        </a:rPr>
                        <a:t>saprophiticus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7756">
                <a:tc rowSpan="2">
                  <a:txBody>
                    <a:bodyPr/>
                    <a:lstStyle/>
                    <a:p>
                      <a:pPr>
                        <a:spcAft>
                          <a:spcPts val="0"/>
                        </a:spcAft>
                      </a:pPr>
                      <a:r>
                        <a:rPr lang="fr-FR" sz="1600" b="1">
                          <a:latin typeface="Times New Roman"/>
                          <a:ea typeface="Times New Roman"/>
                          <a:cs typeface="Times New Roman"/>
                        </a:rPr>
                        <a:t>Streptococcaceae</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b="1" dirty="0">
                          <a:latin typeface="Times New Roman"/>
                          <a:ea typeface="Times New Roman"/>
                          <a:cs typeface="Times New Roman"/>
                        </a:rPr>
                        <a:t>Streptococcus</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Times New Roman"/>
                          <a:ea typeface="Times New Roman"/>
                          <a:cs typeface="Times New Roman"/>
                        </a:rPr>
                        <a:t>Str. pyogenes (gr. </a:t>
                      </a:r>
                      <a:r>
                        <a:rPr lang="en-AU" sz="1600">
                          <a:latin typeface="Times New Roman"/>
                          <a:ea typeface="Times New Roman"/>
                          <a:cs typeface="Times New Roman"/>
                        </a:rPr>
                        <a:t>A)</a:t>
                      </a:r>
                      <a:endParaRPr lang="en-US" sz="1600">
                        <a:latin typeface="Times New Roman"/>
                        <a:ea typeface="Times New Roman"/>
                        <a:cs typeface="Times New Roman"/>
                      </a:endParaRPr>
                    </a:p>
                    <a:p>
                      <a:pPr>
                        <a:spcAft>
                          <a:spcPts val="0"/>
                        </a:spcAft>
                      </a:pPr>
                      <a:r>
                        <a:rPr lang="en-AU" sz="1600">
                          <a:latin typeface="Times New Roman"/>
                          <a:ea typeface="Times New Roman"/>
                          <a:cs typeface="Times New Roman"/>
                        </a:rPr>
                        <a:t>Str. agalactiae (gr. B)</a:t>
                      </a:r>
                      <a:endParaRPr lang="en-US" sz="1600">
                        <a:latin typeface="Times New Roman"/>
                        <a:ea typeface="Times New Roman"/>
                        <a:cs typeface="Times New Roman"/>
                      </a:endParaRPr>
                    </a:p>
                    <a:p>
                      <a:pPr>
                        <a:spcAft>
                          <a:spcPts val="0"/>
                        </a:spcAft>
                      </a:pPr>
                      <a:r>
                        <a:rPr lang="en-AU" sz="1600">
                          <a:latin typeface="Times New Roman"/>
                          <a:ea typeface="Times New Roman"/>
                          <a:cs typeface="Times New Roman"/>
                        </a:rPr>
                        <a:t>Str. faeccalis (gr. D)</a:t>
                      </a:r>
                      <a:endParaRPr lang="en-US" sz="1600">
                        <a:latin typeface="Times New Roman"/>
                        <a:ea typeface="Times New Roman"/>
                        <a:cs typeface="Times New Roman"/>
                      </a:endParaRPr>
                    </a:p>
                    <a:p>
                      <a:pPr>
                        <a:spcAft>
                          <a:spcPts val="0"/>
                        </a:spcAft>
                      </a:pPr>
                      <a:r>
                        <a:rPr lang="en-AU" sz="1600">
                          <a:latin typeface="Times New Roman"/>
                          <a:ea typeface="Times New Roman"/>
                          <a:cs typeface="Times New Roman"/>
                        </a:rPr>
                        <a:t>Str. pneumoniae</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940">
                <a:tc vMerge="1">
                  <a:txBody>
                    <a:bodyPr/>
                    <a:lstStyle/>
                    <a:p>
                      <a:endParaRPr lang="en-US"/>
                    </a:p>
                  </a:txBody>
                  <a:tcPr/>
                </a:tc>
                <a:tc>
                  <a:txBody>
                    <a:bodyPr/>
                    <a:lstStyle/>
                    <a:p>
                      <a:pPr>
                        <a:spcAft>
                          <a:spcPts val="0"/>
                        </a:spcAft>
                      </a:pPr>
                      <a:r>
                        <a:rPr lang="fr-FR" sz="1600" b="1">
                          <a:latin typeface="Times New Roman"/>
                          <a:ea typeface="Times New Roman"/>
                          <a:cs typeface="Times New Roman"/>
                        </a:rPr>
                        <a:t>Aerococcus</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Times New Roman"/>
                          <a:ea typeface="Times New Roman"/>
                          <a:cs typeface="Times New Roman"/>
                        </a:rPr>
                        <a:t>Str. viridans</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1940">
                <a:tc rowSpan="2">
                  <a:txBody>
                    <a:bodyPr/>
                    <a:lstStyle/>
                    <a:p>
                      <a:pPr>
                        <a:spcAft>
                          <a:spcPts val="0"/>
                        </a:spcAft>
                      </a:pPr>
                      <a:r>
                        <a:rPr lang="fr-FR" sz="1600" b="1">
                          <a:latin typeface="Times New Roman"/>
                          <a:ea typeface="Times New Roman"/>
                          <a:cs typeface="Times New Roman"/>
                        </a:rPr>
                        <a:t>Peptococcaceae</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b="1">
                          <a:latin typeface="Times New Roman"/>
                          <a:ea typeface="Times New Roman"/>
                          <a:cs typeface="Times New Roman"/>
                        </a:rPr>
                        <a:t>Peptococcus</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Times New Roman"/>
                          <a:ea typeface="Times New Roman"/>
                          <a:cs typeface="Times New Roman"/>
                        </a:rPr>
                        <a:t>Stafilococi anaerobi</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1940">
                <a:tc vMerge="1">
                  <a:txBody>
                    <a:bodyPr/>
                    <a:lstStyle/>
                    <a:p>
                      <a:endParaRPr lang="en-US"/>
                    </a:p>
                  </a:txBody>
                  <a:tcPr/>
                </a:tc>
                <a:tc>
                  <a:txBody>
                    <a:bodyPr/>
                    <a:lstStyle/>
                    <a:p>
                      <a:pPr>
                        <a:spcAft>
                          <a:spcPts val="0"/>
                        </a:spcAft>
                      </a:pPr>
                      <a:r>
                        <a:rPr lang="fr-FR" sz="1600" b="1">
                          <a:latin typeface="Times New Roman"/>
                          <a:ea typeface="Times New Roman"/>
                          <a:cs typeface="Times New Roman"/>
                        </a:rPr>
                        <a:t>Peptostreptococcus</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600">
                          <a:latin typeface="Times New Roman"/>
                          <a:ea typeface="Times New Roman"/>
                          <a:cs typeface="Times New Roman"/>
                        </a:rPr>
                        <a:t>Streptococi anaerobi</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3878">
                <a:tc rowSpan="2">
                  <a:txBody>
                    <a:bodyPr/>
                    <a:lstStyle/>
                    <a:p>
                      <a:pPr>
                        <a:spcAft>
                          <a:spcPts val="0"/>
                        </a:spcAft>
                      </a:pPr>
                      <a:r>
                        <a:rPr lang="en-AU" sz="1600" b="1">
                          <a:latin typeface="Times New Roman"/>
                          <a:ea typeface="Times New Roman"/>
                          <a:cs typeface="Times New Roman"/>
                        </a:rPr>
                        <a:t>Neisseriaceae</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600" b="1">
                          <a:latin typeface="Times New Roman"/>
                          <a:ea typeface="Times New Roman"/>
                          <a:cs typeface="Times New Roman"/>
                        </a:rPr>
                        <a:t>Neisseria</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600">
                          <a:latin typeface="Times New Roman"/>
                          <a:ea typeface="Times New Roman"/>
                          <a:cs typeface="Times New Roman"/>
                        </a:rPr>
                        <a:t>N. meningitidis</a:t>
                      </a:r>
                      <a:endParaRPr lang="en-US" sz="1600">
                        <a:latin typeface="Times New Roman"/>
                        <a:ea typeface="Times New Roman"/>
                        <a:cs typeface="Times New Roman"/>
                      </a:endParaRPr>
                    </a:p>
                    <a:p>
                      <a:pPr>
                        <a:spcAft>
                          <a:spcPts val="0"/>
                        </a:spcAft>
                      </a:pPr>
                      <a:r>
                        <a:rPr lang="en-AU" sz="1600">
                          <a:latin typeface="Times New Roman"/>
                          <a:ea typeface="Times New Roman"/>
                          <a:cs typeface="Times New Roman"/>
                        </a:rPr>
                        <a:t>N. gonorrhoeae</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1940">
                <a:tc vMerge="1">
                  <a:txBody>
                    <a:bodyPr/>
                    <a:lstStyle/>
                    <a:p>
                      <a:endParaRPr lang="en-US"/>
                    </a:p>
                  </a:txBody>
                  <a:tcPr/>
                </a:tc>
                <a:tc>
                  <a:txBody>
                    <a:bodyPr/>
                    <a:lstStyle/>
                    <a:p>
                      <a:pPr>
                        <a:spcAft>
                          <a:spcPts val="0"/>
                        </a:spcAft>
                      </a:pPr>
                      <a:r>
                        <a:rPr lang="fr-FR" sz="1600" b="1" dirty="0" err="1">
                          <a:latin typeface="Times New Roman"/>
                          <a:ea typeface="Times New Roman"/>
                          <a:cs typeface="Times New Roman"/>
                        </a:rPr>
                        <a:t>Branhamella</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latin typeface="Times New Roman"/>
                          <a:ea typeface="Times New Roman"/>
                          <a:cs typeface="Times New Roman"/>
                        </a:rPr>
                        <a:t>B. catarrhalis</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1940">
                <a:tc>
                  <a:txBody>
                    <a:bodyPr/>
                    <a:lstStyle/>
                    <a:p>
                      <a:pPr>
                        <a:spcAft>
                          <a:spcPts val="0"/>
                        </a:spcAft>
                      </a:pPr>
                      <a:r>
                        <a:rPr lang="fr-FR" sz="1600" b="1">
                          <a:latin typeface="Times New Roman"/>
                          <a:ea typeface="Times New Roman"/>
                          <a:cs typeface="Times New Roman"/>
                        </a:rPr>
                        <a:t>Veillonellaceae</a:t>
                      </a:r>
                      <a:endParaRPr lang="en-US" sz="16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b="1" dirty="0" err="1">
                          <a:latin typeface="Times New Roman"/>
                          <a:ea typeface="Times New Roman"/>
                          <a:cs typeface="Times New Roman"/>
                        </a:rPr>
                        <a:t>Veillonella</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err="1">
                          <a:latin typeface="Times New Roman"/>
                          <a:ea typeface="Times New Roman"/>
                          <a:cs typeface="Times New Roman"/>
                        </a:rPr>
                        <a:t>Specii</a:t>
                      </a:r>
                      <a:r>
                        <a:rPr lang="fr-FR" sz="1600" dirty="0">
                          <a:latin typeface="Times New Roman"/>
                          <a:ea typeface="Times New Roman"/>
                          <a:cs typeface="Times New Roman"/>
                        </a:rPr>
                        <a:t> </a:t>
                      </a:r>
                      <a:r>
                        <a:rPr lang="fr-FR" sz="1600" dirty="0" err="1">
                          <a:latin typeface="Times New Roman"/>
                          <a:ea typeface="Times New Roman"/>
                          <a:cs typeface="Times New Roman"/>
                        </a:rPr>
                        <a:t>anaerobe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6"/>
          <p:cNvSpPr txBox="1"/>
          <p:nvPr/>
        </p:nvSpPr>
        <p:spPr>
          <a:xfrm>
            <a:off x="214282" y="3571876"/>
            <a:ext cx="1857356" cy="1477328"/>
          </a:xfrm>
          <a:prstGeom prst="rect">
            <a:avLst/>
          </a:prstGeom>
          <a:noFill/>
        </p:spPr>
        <p:txBody>
          <a:bodyPr wrap="square" rtlCol="0">
            <a:spAutoFit/>
          </a:bodyPr>
          <a:lstStyle/>
          <a:p>
            <a:r>
              <a:rPr lang="ro-RO" dirty="0"/>
              <a:t>Tabel 1: Principalii coci cu importanţă medicală</a:t>
            </a:r>
            <a:endParaRPr lang="en-US" b="1"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643710"/>
          </a:xfrm>
        </p:spPr>
        <p:txBody>
          <a:bodyPr>
            <a:normAutofit fontScale="85000" lnSpcReduction="10000"/>
          </a:bodyPr>
          <a:lstStyle/>
          <a:p>
            <a:pPr algn="just"/>
            <a:r>
              <a:rPr lang="ro-RO" b="1" dirty="0"/>
              <a:t>5. CARACTERE ANTIGENICE</a:t>
            </a:r>
            <a:endParaRPr lang="en-US" b="1" dirty="0"/>
          </a:p>
          <a:p>
            <a:pPr algn="just">
              <a:buNone/>
            </a:pPr>
            <a:endParaRPr lang="en-US" b="1" dirty="0"/>
          </a:p>
          <a:p>
            <a:pPr algn="just"/>
            <a:r>
              <a:rPr lang="ro-RO" dirty="0"/>
              <a:t>S-au identificat trei categorii de antigene stafilococice: polizaharizii specifici A şi B, aglutinogenul A şi antigenul capsular. La acestea s-au mai adăugat şi alte antigene.</a:t>
            </a:r>
            <a:endParaRPr lang="en-US" dirty="0"/>
          </a:p>
          <a:p>
            <a:pPr lvl="0" algn="just"/>
            <a:r>
              <a:rPr lang="ro-RO" b="1" dirty="0"/>
              <a:t>Polizaharizii specifici A şi B</a:t>
            </a:r>
            <a:r>
              <a:rPr lang="ro-RO" dirty="0"/>
              <a:t>. </a:t>
            </a:r>
            <a:r>
              <a:rPr lang="en-AU" dirty="0" err="1"/>
              <a:t>Sunt</a:t>
            </a:r>
            <a:r>
              <a:rPr lang="en-AU" dirty="0"/>
              <a:t> </a:t>
            </a:r>
            <a:r>
              <a:rPr lang="en-AU" dirty="0" err="1"/>
              <a:t>antigene</a:t>
            </a:r>
            <a:r>
              <a:rPr lang="en-AU" dirty="0"/>
              <a:t> </a:t>
            </a:r>
            <a:r>
              <a:rPr lang="en-AU" b="1" i="1" dirty="0"/>
              <a:t>legate de </a:t>
            </a:r>
            <a:r>
              <a:rPr lang="en-AU" b="1" i="1" dirty="0" err="1"/>
              <a:t>peretele</a:t>
            </a:r>
            <a:r>
              <a:rPr lang="en-AU" b="1" i="1" dirty="0"/>
              <a:t> </a:t>
            </a:r>
            <a:r>
              <a:rPr lang="en-AU" b="1" i="1" dirty="0" err="1"/>
              <a:t>celular</a:t>
            </a:r>
            <a:r>
              <a:rPr lang="en-AU" dirty="0"/>
              <a:t>, </a:t>
            </a:r>
            <a:r>
              <a:rPr lang="en-AU" b="1" i="1" dirty="0" err="1"/>
              <a:t>imunologic</a:t>
            </a:r>
            <a:r>
              <a:rPr lang="en-AU" b="1" i="1" dirty="0"/>
              <a:t> </a:t>
            </a:r>
            <a:r>
              <a:rPr lang="en-AU" b="1" i="1" dirty="0" err="1"/>
              <a:t>distincte</a:t>
            </a:r>
            <a:r>
              <a:rPr lang="en-AU" dirty="0"/>
              <a:t> </a:t>
            </a:r>
            <a:r>
              <a:rPr lang="en-AU" dirty="0" err="1"/>
              <a:t>pentru</a:t>
            </a:r>
            <a:r>
              <a:rPr lang="en-AU" dirty="0"/>
              <a:t> Staphylococcus aureus (</a:t>
            </a:r>
            <a:r>
              <a:rPr lang="en-AU" dirty="0" err="1"/>
              <a:t>antigenul</a:t>
            </a:r>
            <a:r>
              <a:rPr lang="en-AU" dirty="0"/>
              <a:t> A) </a:t>
            </a:r>
            <a:r>
              <a:rPr lang="en-AU" dirty="0" err="1"/>
              <a:t>şi</a:t>
            </a:r>
            <a:r>
              <a:rPr lang="en-AU" dirty="0"/>
              <a:t> Staphylococcus albus (</a:t>
            </a:r>
            <a:r>
              <a:rPr lang="en-AU" dirty="0" err="1"/>
              <a:t>antigenul</a:t>
            </a:r>
            <a:r>
              <a:rPr lang="en-AU" dirty="0"/>
              <a:t> B).</a:t>
            </a:r>
            <a:endParaRPr lang="en-US" dirty="0"/>
          </a:p>
          <a:p>
            <a:pPr algn="just"/>
            <a:r>
              <a:rPr lang="en-AU" dirty="0"/>
              <a:t>S-a </a:t>
            </a:r>
            <a:r>
              <a:rPr lang="en-AU" dirty="0" err="1"/>
              <a:t>dovedit</a:t>
            </a:r>
            <a:r>
              <a:rPr lang="en-AU" dirty="0"/>
              <a:t> </a:t>
            </a:r>
            <a:r>
              <a:rPr lang="en-AU" dirty="0" err="1"/>
              <a:t>că</a:t>
            </a:r>
            <a:r>
              <a:rPr lang="en-AU" dirty="0"/>
              <a:t> </a:t>
            </a:r>
            <a:r>
              <a:rPr lang="en-AU" dirty="0" err="1"/>
              <a:t>antigenul</a:t>
            </a:r>
            <a:r>
              <a:rPr lang="en-AU" dirty="0"/>
              <a:t> </a:t>
            </a:r>
            <a:r>
              <a:rPr lang="en-AU" dirty="0" err="1"/>
              <a:t>polizaharidic</a:t>
            </a:r>
            <a:r>
              <a:rPr lang="en-AU" dirty="0"/>
              <a:t> A </a:t>
            </a:r>
            <a:r>
              <a:rPr lang="en-AU" dirty="0" err="1"/>
              <a:t>este</a:t>
            </a:r>
            <a:r>
              <a:rPr lang="en-AU" dirty="0"/>
              <a:t> un </a:t>
            </a:r>
            <a:r>
              <a:rPr lang="en-AU" b="1" i="1" dirty="0"/>
              <a:t>acid-</a:t>
            </a:r>
            <a:r>
              <a:rPr lang="en-AU" b="1" i="1" dirty="0" err="1"/>
              <a:t>teichoic</a:t>
            </a:r>
            <a:r>
              <a:rPr lang="en-AU" dirty="0"/>
              <a:t>, </a:t>
            </a:r>
            <a:r>
              <a:rPr lang="en-AU" dirty="0" err="1"/>
              <a:t>compus</a:t>
            </a:r>
            <a:r>
              <a:rPr lang="en-AU" dirty="0"/>
              <a:t> din </a:t>
            </a:r>
            <a:r>
              <a:rPr lang="en-AU" dirty="0" err="1"/>
              <a:t>rezidii</a:t>
            </a:r>
            <a:r>
              <a:rPr lang="en-AU" dirty="0"/>
              <a:t> reactive de N-</a:t>
            </a:r>
            <a:r>
              <a:rPr lang="en-AU" dirty="0" err="1"/>
              <a:t>acetilglucozamină</a:t>
            </a:r>
            <a:r>
              <a:rPr lang="en-AU" dirty="0"/>
              <a:t> + </a:t>
            </a:r>
            <a:r>
              <a:rPr lang="en-AU" dirty="0" err="1"/>
              <a:t>poliribitol</a:t>
            </a:r>
            <a:r>
              <a:rPr lang="en-AU" dirty="0"/>
              <a:t> </a:t>
            </a:r>
            <a:r>
              <a:rPr lang="en-AU" dirty="0" err="1"/>
              <a:t>fosfat</a:t>
            </a:r>
            <a:r>
              <a:rPr lang="en-AU" dirty="0"/>
              <a:t>, el se </a:t>
            </a:r>
            <a:r>
              <a:rPr lang="en-AU" dirty="0" err="1"/>
              <a:t>leagă</a:t>
            </a:r>
            <a:r>
              <a:rPr lang="en-AU" dirty="0"/>
              <a:t> covalent de </a:t>
            </a:r>
            <a:r>
              <a:rPr lang="en-AU" dirty="0" err="1"/>
              <a:t>acidul</a:t>
            </a:r>
            <a:r>
              <a:rPr lang="en-AU" dirty="0"/>
              <a:t> </a:t>
            </a:r>
            <a:r>
              <a:rPr lang="en-AU" dirty="0" err="1"/>
              <a:t>muramic</a:t>
            </a:r>
            <a:r>
              <a:rPr lang="en-AU" dirty="0"/>
              <a:t> din </a:t>
            </a:r>
            <a:r>
              <a:rPr lang="en-AU" dirty="0" err="1"/>
              <a:t>peretele</a:t>
            </a:r>
            <a:r>
              <a:rPr lang="en-AU" dirty="0"/>
              <a:t> </a:t>
            </a:r>
            <a:r>
              <a:rPr lang="en-AU" dirty="0" err="1"/>
              <a:t>celular</a:t>
            </a:r>
            <a:r>
              <a:rPr lang="en-AU" dirty="0"/>
              <a:t> </a:t>
            </a:r>
            <a:r>
              <a:rPr lang="en-AU" dirty="0" err="1"/>
              <a:t>bacterian</a:t>
            </a:r>
            <a:r>
              <a:rPr lang="en-AU" dirty="0"/>
              <a:t> </a:t>
            </a:r>
            <a:r>
              <a:rPr lang="en-AU" dirty="0" err="1"/>
              <a:t>şi</a:t>
            </a:r>
            <a:r>
              <a:rPr lang="en-AU" dirty="0"/>
              <a:t> nu se </a:t>
            </a:r>
            <a:r>
              <a:rPr lang="en-AU" dirty="0" err="1"/>
              <a:t>exprimă</a:t>
            </a:r>
            <a:r>
              <a:rPr lang="en-AU" dirty="0"/>
              <a:t> la </a:t>
            </a:r>
            <a:r>
              <a:rPr lang="en-AU" dirty="0" err="1"/>
              <a:t>suprafaţa</a:t>
            </a:r>
            <a:r>
              <a:rPr lang="en-AU" dirty="0"/>
              <a:t> </a:t>
            </a:r>
            <a:r>
              <a:rPr lang="en-AU" dirty="0" err="1"/>
              <a:t>celulei</a:t>
            </a:r>
            <a:r>
              <a:rPr lang="en-AU" dirty="0"/>
              <a:t> </a:t>
            </a:r>
            <a:r>
              <a:rPr lang="en-AU" dirty="0" err="1"/>
              <a:t>bacteriene</a:t>
            </a:r>
            <a:r>
              <a:rPr lang="en-AU" dirty="0"/>
              <a:t> </a:t>
            </a:r>
            <a:r>
              <a:rPr lang="en-AU" dirty="0" err="1"/>
              <a:t>intacte</a:t>
            </a:r>
            <a:r>
              <a:rPr lang="en-AU" dirty="0"/>
              <a:t> (</a:t>
            </a:r>
            <a:r>
              <a:rPr lang="en-AU" dirty="0" err="1"/>
              <a:t>deci</a:t>
            </a:r>
            <a:r>
              <a:rPr lang="en-AU" dirty="0"/>
              <a:t> nu </a:t>
            </a:r>
            <a:r>
              <a:rPr lang="en-AU" dirty="0" err="1"/>
              <a:t>este</a:t>
            </a:r>
            <a:r>
              <a:rPr lang="en-AU" dirty="0"/>
              <a:t> </a:t>
            </a:r>
            <a:r>
              <a:rPr lang="en-AU" dirty="0" err="1"/>
              <a:t>aglutinogen</a:t>
            </a:r>
            <a:r>
              <a:rPr lang="en-AU" dirty="0"/>
              <a:t>). </a:t>
            </a:r>
            <a:r>
              <a:rPr lang="en-AU" dirty="0" err="1"/>
              <a:t>Acidul</a:t>
            </a:r>
            <a:r>
              <a:rPr lang="en-AU" dirty="0"/>
              <a:t> </a:t>
            </a:r>
            <a:r>
              <a:rPr lang="en-AU" dirty="0" err="1"/>
              <a:t>teichoic</a:t>
            </a:r>
            <a:r>
              <a:rPr lang="en-AU" dirty="0"/>
              <a:t> </a:t>
            </a:r>
            <a:r>
              <a:rPr lang="en-AU" b="1" i="1" dirty="0" err="1"/>
              <a:t>determină</a:t>
            </a:r>
            <a:r>
              <a:rPr lang="en-AU" b="1" i="1" dirty="0"/>
              <a:t> </a:t>
            </a:r>
            <a:r>
              <a:rPr lang="en-AU" b="1" i="1" dirty="0" err="1"/>
              <a:t>reacţii</a:t>
            </a:r>
            <a:r>
              <a:rPr lang="en-AU" b="1" i="1" dirty="0"/>
              <a:t> de </a:t>
            </a:r>
            <a:r>
              <a:rPr lang="en-AU" b="1" i="1" dirty="0" err="1"/>
              <a:t>hipersensibilizare</a:t>
            </a:r>
            <a:r>
              <a:rPr lang="en-AU" b="1" i="1" dirty="0"/>
              <a:t> </a:t>
            </a:r>
            <a:r>
              <a:rPr lang="en-AU" b="1" i="1" dirty="0" err="1"/>
              <a:t>întârziată</a:t>
            </a:r>
            <a:r>
              <a:rPr lang="en-AU" b="1" i="1" dirty="0"/>
              <a:t> la </a:t>
            </a:r>
            <a:r>
              <a:rPr lang="en-AU" b="1" i="1" dirty="0" err="1"/>
              <a:t>indivizii</a:t>
            </a:r>
            <a:r>
              <a:rPr lang="en-AU" b="1" i="1" dirty="0"/>
              <a:t> cu </a:t>
            </a:r>
            <a:r>
              <a:rPr lang="en-AU" b="1" i="1" dirty="0" err="1"/>
              <a:t>infecţii</a:t>
            </a:r>
            <a:r>
              <a:rPr lang="en-AU" b="1" i="1" dirty="0"/>
              <a:t> </a:t>
            </a:r>
            <a:r>
              <a:rPr lang="en-AU" b="1" i="1" dirty="0" err="1"/>
              <a:t>stafilococice</a:t>
            </a:r>
            <a:r>
              <a:rPr lang="en-AU" b="1" i="1" dirty="0"/>
              <a:t> </a:t>
            </a:r>
            <a:r>
              <a:rPr lang="en-AU" b="1" i="1" dirty="0" err="1"/>
              <a:t>repetate</a:t>
            </a:r>
            <a:r>
              <a:rPr lang="en-AU" dirty="0"/>
              <a:t>.</a:t>
            </a:r>
            <a:endParaRPr lang="en-US" dirty="0"/>
          </a:p>
          <a:p>
            <a:pPr algn="just"/>
            <a:r>
              <a:rPr lang="ro-RO" dirty="0"/>
              <a:t>Antigenul polizaharidic B este un acid teichoic, care conţine poliglicerol-fosfat, fiind şi el legat covalent de mucopeptidele peretelui bacterian. Ambele antigene se pot evidenţia numai după distrugerea celulei bacteriene.</a:t>
            </a:r>
            <a:endParaRPr lang="en-US" dirty="0"/>
          </a:p>
          <a:p>
            <a:pPr algn="just"/>
            <a:r>
              <a:rPr lang="ro-RO" dirty="0"/>
              <a:t>De notat </a:t>
            </a:r>
            <a:r>
              <a:rPr lang="ro-RO" b="1" i="1" dirty="0"/>
              <a:t>corelaţia directă între prezenţa de anticorpi antipolizaharidici stafilococi </a:t>
            </a:r>
            <a:r>
              <a:rPr lang="ro-RO" b="1" dirty="0"/>
              <a:t>şi </a:t>
            </a:r>
            <a:r>
              <a:rPr lang="ro-RO" b="1" i="1" dirty="0"/>
              <a:t>endocardita stafilococică activă</a:t>
            </a:r>
            <a:r>
              <a:rPr lang="ro-RO" dirty="0"/>
              <a:t>.</a:t>
            </a:r>
            <a:endParaRPr lang="en-US" dirty="0"/>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643710"/>
          </a:xfrm>
        </p:spPr>
        <p:txBody>
          <a:bodyPr>
            <a:normAutofit fontScale="85000" lnSpcReduction="10000"/>
          </a:bodyPr>
          <a:lstStyle/>
          <a:p>
            <a:pPr algn="just"/>
            <a:r>
              <a:rPr lang="ro-RO" b="1" dirty="0"/>
              <a:t>5. CARACTERE ANTIGENICE</a:t>
            </a:r>
            <a:endParaRPr lang="en-US" b="1" dirty="0"/>
          </a:p>
          <a:p>
            <a:pPr algn="just">
              <a:buNone/>
            </a:pPr>
            <a:endParaRPr lang="en-US" b="1" dirty="0"/>
          </a:p>
          <a:p>
            <a:pPr lvl="0" algn="just"/>
            <a:r>
              <a:rPr lang="ro-RO" b="1" dirty="0"/>
              <a:t>Aglutinogenul A (proteina A)</a:t>
            </a:r>
            <a:r>
              <a:rPr lang="ro-RO" dirty="0"/>
              <a:t>. </a:t>
            </a:r>
            <a:r>
              <a:rPr lang="en-AU" dirty="0" err="1"/>
              <a:t>Este</a:t>
            </a:r>
            <a:r>
              <a:rPr lang="en-AU" dirty="0"/>
              <a:t> un </a:t>
            </a:r>
            <a:r>
              <a:rPr lang="en-AU" b="1" i="1" dirty="0"/>
              <a:t>antigen proteic </a:t>
            </a:r>
            <a:r>
              <a:rPr lang="en-AU" b="1" i="1" dirty="0" err="1"/>
              <a:t>situat</a:t>
            </a:r>
            <a:r>
              <a:rPr lang="en-AU" b="1" i="1" dirty="0"/>
              <a:t> la </a:t>
            </a:r>
            <a:r>
              <a:rPr lang="en-AU" b="1" i="1" dirty="0" err="1"/>
              <a:t>suprafaţa</a:t>
            </a:r>
            <a:r>
              <a:rPr lang="en-AU" b="1" i="1" dirty="0"/>
              <a:t> </a:t>
            </a:r>
            <a:r>
              <a:rPr lang="en-AU" b="1" i="1" dirty="0" err="1"/>
              <a:t>peretelui</a:t>
            </a:r>
            <a:r>
              <a:rPr lang="en-AU" b="1" i="1" dirty="0"/>
              <a:t> </a:t>
            </a:r>
            <a:r>
              <a:rPr lang="en-AU" b="1" i="1" dirty="0" err="1"/>
              <a:t>celular</a:t>
            </a:r>
            <a:r>
              <a:rPr lang="en-AU" dirty="0"/>
              <a:t>, </a:t>
            </a:r>
            <a:r>
              <a:rPr lang="en-AU" dirty="0" err="1"/>
              <a:t>proteină</a:t>
            </a:r>
            <a:r>
              <a:rPr lang="en-AU" dirty="0"/>
              <a:t> cu </a:t>
            </a:r>
            <a:r>
              <a:rPr lang="en-AU" dirty="0" err="1"/>
              <a:t>greutatea</a:t>
            </a:r>
            <a:r>
              <a:rPr lang="en-AU" dirty="0"/>
              <a:t> </a:t>
            </a:r>
            <a:r>
              <a:rPr lang="en-AU" dirty="0" err="1"/>
              <a:t>moleculară</a:t>
            </a:r>
            <a:r>
              <a:rPr lang="en-AU" dirty="0"/>
              <a:t> 30.000 </a:t>
            </a:r>
            <a:r>
              <a:rPr lang="en-AU" dirty="0" err="1"/>
              <a:t>daltoni</a:t>
            </a:r>
            <a:r>
              <a:rPr lang="en-AU" dirty="0"/>
              <a:t>, </a:t>
            </a:r>
            <a:r>
              <a:rPr lang="en-AU" dirty="0" err="1"/>
              <a:t>sensibilă</a:t>
            </a:r>
            <a:r>
              <a:rPr lang="en-AU" dirty="0"/>
              <a:t> la </a:t>
            </a:r>
            <a:r>
              <a:rPr lang="en-AU" dirty="0" err="1"/>
              <a:t>tratamentul</a:t>
            </a:r>
            <a:r>
              <a:rPr lang="en-AU" dirty="0"/>
              <a:t> cu </a:t>
            </a:r>
            <a:r>
              <a:rPr lang="en-AU" dirty="0" err="1"/>
              <a:t>tripsină</a:t>
            </a:r>
            <a:r>
              <a:rPr lang="en-AU" dirty="0"/>
              <a:t> </a:t>
            </a:r>
            <a:r>
              <a:rPr lang="en-AU" dirty="0" err="1"/>
              <a:t>şi</a:t>
            </a:r>
            <a:r>
              <a:rPr lang="en-AU" dirty="0"/>
              <a:t> </a:t>
            </a:r>
            <a:r>
              <a:rPr lang="en-AU" dirty="0" err="1"/>
              <a:t>chemotripsină</a:t>
            </a:r>
            <a:r>
              <a:rPr lang="en-AU" dirty="0"/>
              <a:t>.</a:t>
            </a:r>
            <a:endParaRPr lang="en-US" dirty="0"/>
          </a:p>
          <a:p>
            <a:pPr algn="just"/>
            <a:r>
              <a:rPr lang="ro-RO" dirty="0"/>
              <a:t>Se evidenţiază prin aglutinare şi </a:t>
            </a:r>
            <a:r>
              <a:rPr lang="ro-RO" b="1" i="1" dirty="0"/>
              <a:t>are afinitate pentru fragmentul Fc al IgG </a:t>
            </a:r>
            <a:r>
              <a:rPr lang="ro-RO" dirty="0"/>
              <a:t>(cu excepţia IgG</a:t>
            </a:r>
            <a:r>
              <a:rPr lang="ro-RO" baseline="-25000" dirty="0"/>
              <a:t>3</a:t>
            </a:r>
            <a:r>
              <a:rPr lang="ro-RO" dirty="0"/>
              <a:t>), proprietate ce îşi găseşte aplicabilitatea în testul de coaglutinare. Deşi acţionează ca un aglutinogen, </a:t>
            </a:r>
            <a:r>
              <a:rPr lang="ro-RO" b="1" i="1" dirty="0"/>
              <a:t>nu are proprietăţi fagocitare</a:t>
            </a:r>
            <a:r>
              <a:rPr lang="ro-RO" dirty="0"/>
              <a:t>. Anticorpii anti-aglutinogen A se găsesc constant în umorile umane ale indivizilor normali.</a:t>
            </a:r>
          </a:p>
          <a:p>
            <a:pPr algn="just"/>
            <a:endParaRPr lang="en-US" dirty="0"/>
          </a:p>
          <a:p>
            <a:pPr lvl="0" algn="just"/>
            <a:r>
              <a:rPr lang="ro-RO" b="1" dirty="0"/>
              <a:t>Antigenul capsular</a:t>
            </a:r>
            <a:r>
              <a:rPr lang="ro-RO" dirty="0"/>
              <a:t>. </a:t>
            </a:r>
            <a:r>
              <a:rPr lang="en-AU" dirty="0" err="1"/>
              <a:t>Este</a:t>
            </a:r>
            <a:r>
              <a:rPr lang="en-AU" dirty="0"/>
              <a:t> </a:t>
            </a:r>
            <a:r>
              <a:rPr lang="en-AU" b="1" i="1" dirty="0" err="1"/>
              <a:t>prezent</a:t>
            </a:r>
            <a:r>
              <a:rPr lang="en-AU" b="1" i="1" dirty="0"/>
              <a:t> </a:t>
            </a:r>
            <a:r>
              <a:rPr lang="en-AU" b="1" i="1" dirty="0" err="1"/>
              <a:t>în</a:t>
            </a:r>
            <a:r>
              <a:rPr lang="en-AU" b="1" i="1" dirty="0"/>
              <a:t> </a:t>
            </a:r>
            <a:r>
              <a:rPr lang="en-AU" b="1" i="1" dirty="0" err="1"/>
              <a:t>tulpinile</a:t>
            </a:r>
            <a:r>
              <a:rPr lang="en-AU" b="1" i="1" dirty="0"/>
              <a:t> capsulate (“</a:t>
            </a:r>
            <a:r>
              <a:rPr lang="en-AU" b="1" i="1" dirty="0" err="1"/>
              <a:t>mucoide</a:t>
            </a:r>
            <a:r>
              <a:rPr lang="en-AU" b="1" i="1" dirty="0"/>
              <a:t>”)</a:t>
            </a:r>
            <a:r>
              <a:rPr lang="en-AU" dirty="0"/>
              <a:t> </a:t>
            </a:r>
            <a:r>
              <a:rPr lang="en-AU" dirty="0" err="1"/>
              <a:t>având</a:t>
            </a:r>
            <a:r>
              <a:rPr lang="en-AU" dirty="0"/>
              <a:t> </a:t>
            </a:r>
            <a:r>
              <a:rPr lang="en-AU" dirty="0" err="1"/>
              <a:t>structura</a:t>
            </a:r>
            <a:r>
              <a:rPr lang="en-AU" dirty="0"/>
              <a:t> de </a:t>
            </a:r>
            <a:r>
              <a:rPr lang="en-AU" dirty="0" err="1"/>
              <a:t>polizaharid</a:t>
            </a:r>
            <a:r>
              <a:rPr lang="en-AU" dirty="0"/>
              <a:t> (70% glucide din care 1/3 </a:t>
            </a:r>
            <a:r>
              <a:rPr lang="en-AU" dirty="0" err="1"/>
              <a:t>glucozamină</a:t>
            </a:r>
            <a:r>
              <a:rPr lang="en-AU" dirty="0"/>
              <a:t>) </a:t>
            </a:r>
            <a:r>
              <a:rPr lang="en-AU" dirty="0" err="1"/>
              <a:t>cuplat</a:t>
            </a:r>
            <a:r>
              <a:rPr lang="en-AU" dirty="0"/>
              <a:t> cu o </a:t>
            </a:r>
            <a:r>
              <a:rPr lang="en-AU" dirty="0" err="1"/>
              <a:t>proteină</a:t>
            </a:r>
            <a:r>
              <a:rPr lang="en-AU" dirty="0"/>
              <a:t> de </a:t>
            </a:r>
            <a:r>
              <a:rPr lang="en-AU" dirty="0" err="1"/>
              <a:t>suport</a:t>
            </a:r>
            <a:r>
              <a:rPr lang="en-AU" dirty="0"/>
              <a:t> (</a:t>
            </a:r>
            <a:r>
              <a:rPr lang="en-AU" dirty="0" err="1"/>
              <a:t>glicoproteină</a:t>
            </a:r>
            <a:r>
              <a:rPr lang="en-AU" dirty="0"/>
              <a:t>). Ca </a:t>
            </a:r>
            <a:r>
              <a:rPr lang="en-AU" dirty="0" err="1"/>
              <a:t>semnificaţie</a:t>
            </a:r>
            <a:r>
              <a:rPr lang="en-AU" dirty="0"/>
              <a:t> </a:t>
            </a:r>
            <a:r>
              <a:rPr lang="en-AU" dirty="0" err="1"/>
              <a:t>notăm</a:t>
            </a:r>
            <a:r>
              <a:rPr lang="en-AU" dirty="0"/>
              <a:t> </a:t>
            </a:r>
            <a:r>
              <a:rPr lang="en-AU" b="1" i="1" dirty="0" err="1"/>
              <a:t>corelaţia</a:t>
            </a:r>
            <a:r>
              <a:rPr lang="en-AU" b="1" i="1" dirty="0"/>
              <a:t> cu </a:t>
            </a:r>
            <a:r>
              <a:rPr lang="en-AU" b="1" i="1" dirty="0" err="1"/>
              <a:t>virulenţa</a:t>
            </a:r>
            <a:r>
              <a:rPr lang="en-AU" b="1" i="1" dirty="0"/>
              <a:t> (</a:t>
            </a:r>
            <a:r>
              <a:rPr lang="en-AU" b="1" i="1" dirty="0" err="1"/>
              <a:t>proprietăţi</a:t>
            </a:r>
            <a:r>
              <a:rPr lang="en-AU" b="1" i="1" dirty="0"/>
              <a:t> </a:t>
            </a:r>
            <a:r>
              <a:rPr lang="en-AU" b="1" i="1" dirty="0" err="1"/>
              <a:t>antifagocitare</a:t>
            </a:r>
            <a:r>
              <a:rPr lang="en-AU" b="1" i="1" dirty="0"/>
              <a:t>)</a:t>
            </a:r>
            <a:r>
              <a:rPr lang="en-AU" dirty="0"/>
              <a:t>.</a:t>
            </a:r>
            <a:endParaRPr lang="en-US" dirty="0"/>
          </a:p>
          <a:p>
            <a:pPr lvl="0" algn="just"/>
            <a:r>
              <a:rPr lang="ro-RO" b="1" dirty="0"/>
              <a:t>Alte antigene</a:t>
            </a:r>
            <a:r>
              <a:rPr lang="ro-RO" dirty="0"/>
              <a:t>. </a:t>
            </a:r>
            <a:r>
              <a:rPr lang="en-AU" dirty="0" err="1"/>
              <a:t>Stafilococii</a:t>
            </a:r>
            <a:r>
              <a:rPr lang="en-AU" dirty="0"/>
              <a:t> </a:t>
            </a:r>
            <a:r>
              <a:rPr lang="en-AU" dirty="0" err="1"/>
              <a:t>mai</a:t>
            </a:r>
            <a:r>
              <a:rPr lang="en-AU" dirty="0"/>
              <a:t> </a:t>
            </a:r>
            <a:r>
              <a:rPr lang="en-AU" dirty="0" err="1"/>
              <a:t>conţin</a:t>
            </a:r>
            <a:r>
              <a:rPr lang="en-AU" dirty="0"/>
              <a:t> </a:t>
            </a:r>
            <a:r>
              <a:rPr lang="en-AU" dirty="0" err="1"/>
              <a:t>şi</a:t>
            </a:r>
            <a:r>
              <a:rPr lang="en-AU" dirty="0"/>
              <a:t> </a:t>
            </a:r>
            <a:r>
              <a:rPr lang="en-AU" b="1" i="1" dirty="0" err="1"/>
              <a:t>antigene</a:t>
            </a:r>
            <a:r>
              <a:rPr lang="en-AU" b="1" i="1" dirty="0"/>
              <a:t> </a:t>
            </a:r>
            <a:r>
              <a:rPr lang="en-AU" b="1" i="1" dirty="0" err="1"/>
              <a:t>profunde</a:t>
            </a:r>
            <a:r>
              <a:rPr lang="en-AU" i="1" dirty="0"/>
              <a:t>, </a:t>
            </a:r>
            <a:r>
              <a:rPr lang="en-AU" dirty="0" err="1"/>
              <a:t>nelegate</a:t>
            </a:r>
            <a:r>
              <a:rPr lang="en-AU" dirty="0"/>
              <a:t> de </a:t>
            </a:r>
            <a:r>
              <a:rPr lang="en-AU" dirty="0" err="1"/>
              <a:t>peretele</a:t>
            </a:r>
            <a:r>
              <a:rPr lang="en-AU" dirty="0"/>
              <a:t> </a:t>
            </a:r>
            <a:r>
              <a:rPr lang="en-AU" dirty="0" err="1"/>
              <a:t>celular</a:t>
            </a:r>
            <a:r>
              <a:rPr lang="en-AU" dirty="0"/>
              <a:t>, formate din acid </a:t>
            </a:r>
            <a:r>
              <a:rPr lang="en-AU" dirty="0" err="1"/>
              <a:t>glicerol-teichoic</a:t>
            </a:r>
            <a:r>
              <a:rPr lang="en-AU" dirty="0"/>
              <a:t> - </a:t>
            </a:r>
            <a:r>
              <a:rPr lang="en-AU" dirty="0" err="1"/>
              <a:t>proteină</a:t>
            </a:r>
            <a:r>
              <a:rPr lang="en-AU" dirty="0"/>
              <a:t>, </a:t>
            </a:r>
            <a:r>
              <a:rPr lang="en-AU" dirty="0" err="1"/>
              <a:t>precum</a:t>
            </a:r>
            <a:r>
              <a:rPr lang="en-AU" dirty="0"/>
              <a:t> </a:t>
            </a:r>
            <a:r>
              <a:rPr lang="en-AU" dirty="0" err="1"/>
              <a:t>şi</a:t>
            </a:r>
            <a:r>
              <a:rPr lang="en-AU" b="1" dirty="0"/>
              <a:t> </a:t>
            </a:r>
            <a:r>
              <a:rPr lang="en-AU" b="1" i="1" dirty="0" err="1"/>
              <a:t>antigene</a:t>
            </a:r>
            <a:r>
              <a:rPr lang="en-AU" b="1" i="1" dirty="0"/>
              <a:t> </a:t>
            </a:r>
            <a:r>
              <a:rPr lang="en-AU" b="1" i="1" dirty="0" err="1"/>
              <a:t>inductoare</a:t>
            </a:r>
            <a:r>
              <a:rPr lang="en-AU" b="1" i="1" dirty="0"/>
              <a:t> de </a:t>
            </a:r>
            <a:r>
              <a:rPr lang="en-AU" b="1" i="1" dirty="0" err="1"/>
              <a:t>hipersensibilitate</a:t>
            </a:r>
            <a:r>
              <a:rPr lang="en-AU" b="1" i="1" dirty="0"/>
              <a:t> </a:t>
            </a:r>
            <a:r>
              <a:rPr lang="en-AU" b="1" i="1" dirty="0" err="1"/>
              <a:t>întârziată</a:t>
            </a:r>
            <a:r>
              <a:rPr lang="en-AU" dirty="0"/>
              <a:t>. </a:t>
            </a:r>
            <a:endParaRPr lang="en-US" dirty="0"/>
          </a:p>
          <a:p>
            <a:pPr lvl="0" algn="just"/>
            <a:r>
              <a:rPr lang="en-AU" b="1" dirty="0" err="1"/>
              <a:t>Toxinele</a:t>
            </a:r>
            <a:r>
              <a:rPr lang="en-AU" b="1" dirty="0"/>
              <a:t> </a:t>
            </a:r>
            <a:r>
              <a:rPr lang="en-AU" b="1" dirty="0" err="1"/>
              <a:t>şi</a:t>
            </a:r>
            <a:r>
              <a:rPr lang="en-AU" b="1" dirty="0"/>
              <a:t> </a:t>
            </a:r>
            <a:r>
              <a:rPr lang="en-AU" b="1" dirty="0" err="1"/>
              <a:t>enzimele</a:t>
            </a:r>
            <a:r>
              <a:rPr lang="en-AU" b="1" dirty="0"/>
              <a:t> </a:t>
            </a:r>
            <a:r>
              <a:rPr lang="en-AU" b="1" dirty="0" err="1"/>
              <a:t>extracelulare</a:t>
            </a:r>
            <a:r>
              <a:rPr lang="en-AU" dirty="0"/>
              <a:t> </a:t>
            </a:r>
            <a:r>
              <a:rPr lang="en-AU" dirty="0" err="1"/>
              <a:t>sunt</a:t>
            </a:r>
            <a:r>
              <a:rPr lang="en-AU" dirty="0"/>
              <a:t> de </a:t>
            </a:r>
            <a:r>
              <a:rPr lang="en-AU" dirty="0" err="1"/>
              <a:t>asemenea</a:t>
            </a:r>
            <a:r>
              <a:rPr lang="en-AU" dirty="0"/>
              <a:t> </a:t>
            </a:r>
            <a:r>
              <a:rPr lang="en-AU" dirty="0" err="1"/>
              <a:t>antigene</a:t>
            </a:r>
            <a:r>
              <a:rPr lang="en-AU" dirty="0"/>
              <a:t>.</a:t>
            </a:r>
            <a:endParaRPr lang="en-US" dirty="0"/>
          </a:p>
          <a:p>
            <a:pPr algn="just"/>
            <a:endParaRPr lang="en-US" dirty="0"/>
          </a:p>
        </p:txBody>
      </p:sp>
    </p:spTree>
    <p:extLst>
      <p:ext uri="{BB962C8B-B14F-4D97-AF65-F5344CB8AC3E}">
        <p14:creationId xmlns:p14="http://schemas.microsoft.com/office/powerpoint/2010/main" val="346741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988840"/>
          </a:xfrm>
        </p:spPr>
        <p:txBody>
          <a:bodyPr>
            <a:normAutofit/>
          </a:bodyPr>
          <a:lstStyle/>
          <a:p>
            <a:r>
              <a:rPr lang="ro-RO" sz="2000" b="1" dirty="0"/>
              <a:t>6.1. Virulenţa</a:t>
            </a:r>
            <a:endParaRPr lang="en-US" sz="2000" b="1" dirty="0"/>
          </a:p>
          <a:p>
            <a:r>
              <a:rPr lang="ro-RO" sz="2000" dirty="0"/>
              <a:t>Se realizează prin </a:t>
            </a:r>
            <a:r>
              <a:rPr lang="ro-RO" sz="2000" b="1" i="1" dirty="0"/>
              <a:t>factori corpusculari</a:t>
            </a:r>
            <a:r>
              <a:rPr lang="ro-RO" sz="2000" dirty="0"/>
              <a:t> (capsula tulpinilor “mucoide” cu rol antifagocitar) şi </a:t>
            </a:r>
            <a:r>
              <a:rPr lang="ro-RO" sz="2000" b="1" i="1" dirty="0"/>
              <a:t>factori exoenzimatici</a:t>
            </a:r>
            <a:r>
              <a:rPr lang="ro-RO" sz="2000" dirty="0"/>
              <a:t> care favorizează pătrunderea germenilor şi îi protejează împotriva factorilor de apărare ai macroorganismului. Dintre exoenzimele cu rol în virulenţă, menţionăm în special: coagulaza, fibrinolizina (stafilokinoza) şi hialuronidaza.</a:t>
            </a:r>
            <a:endParaRPr lang="en-US" sz="2000" dirty="0"/>
          </a:p>
        </p:txBody>
      </p:sp>
      <p:pic>
        <p:nvPicPr>
          <p:cNvPr id="112642" name="Picture 2" descr="Staph virulence-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56" y="2204864"/>
            <a:ext cx="6120680" cy="4536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4248" y="2996952"/>
            <a:ext cx="2232248" cy="1200329"/>
          </a:xfrm>
          <a:prstGeom prst="rect">
            <a:avLst/>
          </a:prstGeom>
          <a:noFill/>
        </p:spPr>
        <p:txBody>
          <a:bodyPr wrap="square" rtlCol="0">
            <a:spAutoFit/>
          </a:bodyPr>
          <a:lstStyle/>
          <a:p>
            <a:pPr algn="ctr"/>
            <a:r>
              <a:rPr lang="ro-RO" b="1" dirty="0"/>
              <a:t>Factori de patogenitate ai Staphylococcus aureus</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ro-RO" b="1" dirty="0"/>
              <a:t>6.1. Virulenţa</a:t>
            </a:r>
            <a:endParaRPr lang="en-US" b="1" dirty="0"/>
          </a:p>
          <a:p>
            <a:pPr lvl="0"/>
            <a:r>
              <a:rPr lang="ro-RO" b="1" dirty="0"/>
              <a:t>Coagulaza</a:t>
            </a:r>
            <a:r>
              <a:rPr lang="ro-RO" dirty="0"/>
              <a:t>. </a:t>
            </a:r>
            <a:r>
              <a:rPr lang="en-AU" dirty="0" err="1"/>
              <a:t>Deşi</a:t>
            </a:r>
            <a:r>
              <a:rPr lang="en-AU" dirty="0"/>
              <a:t>  </a:t>
            </a:r>
            <a:r>
              <a:rPr lang="en-AU" dirty="0" err="1"/>
              <a:t>este</a:t>
            </a:r>
            <a:r>
              <a:rPr lang="en-AU" dirty="0"/>
              <a:t> un </a:t>
            </a:r>
            <a:r>
              <a:rPr lang="en-AU" dirty="0" err="1"/>
              <a:t>atribut</a:t>
            </a:r>
            <a:r>
              <a:rPr lang="en-AU" dirty="0"/>
              <a:t> al </a:t>
            </a:r>
            <a:r>
              <a:rPr lang="en-AU" dirty="0" err="1"/>
              <a:t>tulpinilor</a:t>
            </a:r>
            <a:r>
              <a:rPr lang="en-AU" dirty="0"/>
              <a:t> </a:t>
            </a:r>
            <a:r>
              <a:rPr lang="en-AU" dirty="0" err="1"/>
              <a:t>patogene</a:t>
            </a:r>
            <a:r>
              <a:rPr lang="en-AU" dirty="0"/>
              <a:t> de </a:t>
            </a:r>
            <a:r>
              <a:rPr lang="en-AU" dirty="0" err="1"/>
              <a:t>stafilococ</a:t>
            </a:r>
            <a:r>
              <a:rPr lang="en-AU" dirty="0"/>
              <a:t> (</a:t>
            </a:r>
            <a:r>
              <a:rPr lang="en-AU" dirty="0" err="1"/>
              <a:t>peste</a:t>
            </a:r>
            <a:r>
              <a:rPr lang="en-AU" dirty="0"/>
              <a:t> 90% din </a:t>
            </a:r>
            <a:r>
              <a:rPr lang="en-AU" dirty="0" err="1"/>
              <a:t>tulpinile</a:t>
            </a:r>
            <a:r>
              <a:rPr lang="en-AU" dirty="0"/>
              <a:t> de Staphylococcus aureus </a:t>
            </a:r>
            <a:r>
              <a:rPr lang="en-AU" dirty="0" err="1"/>
              <a:t>patogen</a:t>
            </a:r>
            <a:r>
              <a:rPr lang="en-AU" dirty="0"/>
              <a:t> </a:t>
            </a:r>
            <a:r>
              <a:rPr lang="en-AU" dirty="0" err="1"/>
              <a:t>sunt</a:t>
            </a:r>
            <a:r>
              <a:rPr lang="en-AU" dirty="0"/>
              <a:t> </a:t>
            </a:r>
            <a:r>
              <a:rPr lang="en-AU" dirty="0" err="1"/>
              <a:t>coagulază-pozitive</a:t>
            </a:r>
            <a:r>
              <a:rPr lang="en-AU" dirty="0"/>
              <a:t>), </a:t>
            </a:r>
            <a:r>
              <a:rPr lang="en-AU" dirty="0" err="1"/>
              <a:t>astăzi</a:t>
            </a:r>
            <a:r>
              <a:rPr lang="en-AU" dirty="0"/>
              <a:t> se </a:t>
            </a:r>
            <a:r>
              <a:rPr lang="en-AU" dirty="0" err="1"/>
              <a:t>notează</a:t>
            </a:r>
            <a:r>
              <a:rPr lang="en-AU" dirty="0"/>
              <a:t> </a:t>
            </a:r>
            <a:r>
              <a:rPr lang="en-AU" dirty="0" err="1"/>
              <a:t>şi</a:t>
            </a:r>
            <a:r>
              <a:rPr lang="en-AU" dirty="0"/>
              <a:t> </a:t>
            </a:r>
            <a:r>
              <a:rPr lang="en-AU" dirty="0" err="1"/>
              <a:t>stafilococii</a:t>
            </a:r>
            <a:r>
              <a:rPr lang="en-AU" dirty="0"/>
              <a:t> </a:t>
            </a:r>
            <a:r>
              <a:rPr lang="en-AU" dirty="0" err="1"/>
              <a:t>patogeni</a:t>
            </a:r>
            <a:r>
              <a:rPr lang="en-AU" dirty="0"/>
              <a:t> </a:t>
            </a:r>
            <a:r>
              <a:rPr lang="en-AU" dirty="0" err="1"/>
              <a:t>coagulază-negativi</a:t>
            </a:r>
            <a:r>
              <a:rPr lang="en-AU" dirty="0"/>
              <a:t>, </a:t>
            </a:r>
            <a:r>
              <a:rPr lang="en-AU" dirty="0" err="1"/>
              <a:t>mai</a:t>
            </a:r>
            <a:r>
              <a:rPr lang="en-AU" dirty="0"/>
              <a:t> ales din </a:t>
            </a:r>
            <a:r>
              <a:rPr lang="en-AU" dirty="0" err="1"/>
              <a:t>specia</a:t>
            </a:r>
            <a:r>
              <a:rPr lang="en-AU" dirty="0"/>
              <a:t> Staphylococcus albus. Este o </a:t>
            </a:r>
            <a:r>
              <a:rPr lang="en-AU" b="1" i="1" dirty="0" err="1"/>
              <a:t>enzimă</a:t>
            </a:r>
            <a:r>
              <a:rPr lang="en-AU" b="1" i="1" dirty="0"/>
              <a:t> </a:t>
            </a:r>
            <a:r>
              <a:rPr lang="en-AU" b="1" i="1" dirty="0" err="1"/>
              <a:t>proteolitică</a:t>
            </a:r>
            <a:r>
              <a:rPr lang="en-AU" dirty="0"/>
              <a:t>, </a:t>
            </a:r>
            <a:r>
              <a:rPr lang="en-AU" dirty="0" err="1"/>
              <a:t>ce</a:t>
            </a:r>
            <a:r>
              <a:rPr lang="en-AU" dirty="0"/>
              <a:t> </a:t>
            </a:r>
            <a:r>
              <a:rPr lang="en-AU" dirty="0" err="1"/>
              <a:t>determină</a:t>
            </a:r>
            <a:r>
              <a:rPr lang="en-AU" dirty="0"/>
              <a:t> </a:t>
            </a:r>
            <a:r>
              <a:rPr lang="en-AU" i="1" dirty="0"/>
              <a:t>in vivo</a:t>
            </a:r>
            <a:r>
              <a:rPr lang="en-AU" b="1" i="1" dirty="0"/>
              <a:t> </a:t>
            </a:r>
            <a:r>
              <a:rPr lang="en-AU" b="1" i="1" dirty="0" err="1"/>
              <a:t>coagularea</a:t>
            </a:r>
            <a:r>
              <a:rPr lang="en-AU" b="1" i="1" dirty="0"/>
              <a:t> </a:t>
            </a:r>
            <a:r>
              <a:rPr lang="en-AU" b="1" i="1" dirty="0" err="1"/>
              <a:t>fibrinogenului</a:t>
            </a:r>
            <a:r>
              <a:rPr lang="en-AU" b="1" i="1" dirty="0"/>
              <a:t> cu </a:t>
            </a:r>
            <a:r>
              <a:rPr lang="en-AU" b="1" i="1" dirty="0" err="1"/>
              <a:t>apariţia</a:t>
            </a:r>
            <a:r>
              <a:rPr lang="en-AU" b="1" i="1" dirty="0"/>
              <a:t> </a:t>
            </a:r>
            <a:r>
              <a:rPr lang="en-AU" b="1" i="1" dirty="0" err="1"/>
              <a:t>unui</a:t>
            </a:r>
            <a:r>
              <a:rPr lang="en-AU" b="1" i="1" dirty="0"/>
              <a:t> </a:t>
            </a:r>
            <a:r>
              <a:rPr lang="en-AU" b="1" i="1" dirty="0" err="1"/>
              <a:t>cheag</a:t>
            </a:r>
            <a:r>
              <a:rPr lang="en-AU" b="1" i="1" dirty="0"/>
              <a:t> de </a:t>
            </a:r>
            <a:r>
              <a:rPr lang="en-AU" b="1" i="1" dirty="0" err="1"/>
              <a:t>fibrină</a:t>
            </a:r>
            <a:r>
              <a:rPr lang="en-AU" b="1" i="1" dirty="0"/>
              <a:t> la </a:t>
            </a:r>
            <a:r>
              <a:rPr lang="en-AU" b="1" i="1" dirty="0" err="1"/>
              <a:t>nivelul</a:t>
            </a:r>
            <a:r>
              <a:rPr lang="en-AU" b="1" i="1" dirty="0"/>
              <a:t> </a:t>
            </a:r>
            <a:r>
              <a:rPr lang="en-AU" b="1" i="1" dirty="0" err="1"/>
              <a:t>focarului</a:t>
            </a:r>
            <a:r>
              <a:rPr lang="en-AU" b="1" i="1" dirty="0"/>
              <a:t> </a:t>
            </a:r>
            <a:r>
              <a:rPr lang="en-AU" b="1" i="1" dirty="0" err="1"/>
              <a:t>inflamator</a:t>
            </a:r>
            <a:r>
              <a:rPr lang="en-AU" dirty="0"/>
              <a:t> (</a:t>
            </a:r>
            <a:r>
              <a:rPr lang="en-AU" dirty="0" err="1"/>
              <a:t>cheag</a:t>
            </a:r>
            <a:r>
              <a:rPr lang="en-AU" dirty="0"/>
              <a:t> </a:t>
            </a:r>
            <a:r>
              <a:rPr lang="en-AU" dirty="0" err="1"/>
              <a:t>în</a:t>
            </a:r>
            <a:r>
              <a:rPr lang="en-AU" dirty="0"/>
              <a:t> </a:t>
            </a:r>
            <a:r>
              <a:rPr lang="en-AU" dirty="0" err="1"/>
              <a:t>focar</a:t>
            </a:r>
            <a:r>
              <a:rPr lang="en-AU" dirty="0"/>
              <a:t>), </a:t>
            </a:r>
            <a:r>
              <a:rPr lang="en-AU" dirty="0" err="1"/>
              <a:t>cheag</a:t>
            </a:r>
            <a:r>
              <a:rPr lang="en-AU" dirty="0"/>
              <a:t> care, </a:t>
            </a:r>
            <a:r>
              <a:rPr lang="en-AU" dirty="0" err="1"/>
              <a:t>pe</a:t>
            </a:r>
            <a:r>
              <a:rPr lang="en-AU" dirty="0"/>
              <a:t> de o parte </a:t>
            </a:r>
            <a:r>
              <a:rPr lang="en-AU" b="1" i="1" dirty="0" err="1"/>
              <a:t>favorizează</a:t>
            </a:r>
            <a:r>
              <a:rPr lang="en-AU" b="1" i="1" dirty="0"/>
              <a:t> </a:t>
            </a:r>
            <a:r>
              <a:rPr lang="en-AU" b="1" i="1" dirty="0" err="1"/>
              <a:t>cantonarea</a:t>
            </a:r>
            <a:r>
              <a:rPr lang="en-AU" b="1" i="1" dirty="0"/>
              <a:t> </a:t>
            </a:r>
            <a:r>
              <a:rPr lang="en-AU" b="1" i="1" dirty="0" err="1"/>
              <a:t>zonală</a:t>
            </a:r>
            <a:r>
              <a:rPr lang="en-AU" b="1" i="1" dirty="0"/>
              <a:t> a </a:t>
            </a:r>
            <a:r>
              <a:rPr lang="en-AU" b="1" i="1" dirty="0" err="1"/>
              <a:t>germenului</a:t>
            </a:r>
            <a:r>
              <a:rPr lang="en-AU" dirty="0"/>
              <a:t>, </a:t>
            </a:r>
            <a:r>
              <a:rPr lang="en-AU" dirty="0" err="1"/>
              <a:t>iar</a:t>
            </a:r>
            <a:r>
              <a:rPr lang="en-AU" dirty="0"/>
              <a:t> </a:t>
            </a:r>
            <a:r>
              <a:rPr lang="en-AU" dirty="0" err="1"/>
              <a:t>pe</a:t>
            </a:r>
            <a:r>
              <a:rPr lang="en-AU" dirty="0"/>
              <a:t> de </a:t>
            </a:r>
            <a:r>
              <a:rPr lang="en-AU" dirty="0" err="1"/>
              <a:t>altă</a:t>
            </a:r>
            <a:r>
              <a:rPr lang="en-AU" dirty="0"/>
              <a:t> parte </a:t>
            </a:r>
            <a:r>
              <a:rPr lang="en-AU" b="1" i="1" dirty="0" err="1"/>
              <a:t>îl</a:t>
            </a:r>
            <a:r>
              <a:rPr lang="en-AU" b="1" i="1" dirty="0"/>
              <a:t> </a:t>
            </a:r>
            <a:r>
              <a:rPr lang="en-AU" b="1" i="1" dirty="0" err="1"/>
              <a:t>protejează</a:t>
            </a:r>
            <a:r>
              <a:rPr lang="en-AU" b="1" i="1" dirty="0"/>
              <a:t> </a:t>
            </a:r>
            <a:r>
              <a:rPr lang="en-AU" b="1" i="1" dirty="0" err="1"/>
              <a:t>împotriva</a:t>
            </a:r>
            <a:r>
              <a:rPr lang="en-AU" b="1" i="1" dirty="0"/>
              <a:t> </a:t>
            </a:r>
            <a:r>
              <a:rPr lang="en-AU" b="1" i="1" dirty="0" err="1"/>
              <a:t>fagocitozei</a:t>
            </a:r>
            <a:r>
              <a:rPr lang="en-AU" b="1" i="1" dirty="0"/>
              <a:t> </a:t>
            </a:r>
            <a:r>
              <a:rPr lang="en-AU" b="1" i="1" dirty="0" err="1"/>
              <a:t>şi</a:t>
            </a:r>
            <a:r>
              <a:rPr lang="en-AU" b="1" i="1" dirty="0"/>
              <a:t> </a:t>
            </a:r>
            <a:r>
              <a:rPr lang="en-AU" b="1" i="1" dirty="0" err="1"/>
              <a:t>altor</a:t>
            </a:r>
            <a:r>
              <a:rPr lang="en-AU" b="1" i="1" dirty="0"/>
              <a:t> </a:t>
            </a:r>
            <a:r>
              <a:rPr lang="en-AU" b="1" i="1" dirty="0" err="1"/>
              <a:t>factori</a:t>
            </a:r>
            <a:r>
              <a:rPr lang="en-AU" b="1" i="1" dirty="0"/>
              <a:t> de </a:t>
            </a:r>
            <a:r>
              <a:rPr lang="en-AU" b="1" i="1" dirty="0" err="1"/>
              <a:t>apărare</a:t>
            </a:r>
            <a:r>
              <a:rPr lang="en-AU" b="1" i="1" dirty="0"/>
              <a:t> </a:t>
            </a:r>
            <a:r>
              <a:rPr lang="en-AU" b="1" i="1" dirty="0" err="1"/>
              <a:t>locală</a:t>
            </a:r>
            <a:r>
              <a:rPr lang="en-AU" dirty="0"/>
              <a:t>.</a:t>
            </a:r>
            <a:endParaRPr lang="ro-RO" dirty="0"/>
          </a:p>
          <a:p>
            <a:pPr lvl="0"/>
            <a:endParaRPr lang="en-US" dirty="0"/>
          </a:p>
          <a:p>
            <a:r>
              <a:rPr lang="ro-RO" dirty="0"/>
              <a:t>Coagulaza stafilococică reacţionează cu “factorul coagulază-reactiv” seric, având drept consecinţă creşterea activitaţii esterazice şi în final coagularea; ea intervine la nivelul etapelor precoce ale coagulării, activând factorul V-accelerina, factorul VII-convertina; ulterior are loc activarea protrombinei şi în final transformarea fibrinogenului în fibrină de către trombină. Coagulaza contribuie la </a:t>
            </a:r>
            <a:r>
              <a:rPr lang="ro-RO" b="1" i="1" dirty="0"/>
              <a:t>apariţia trombilor septici endovenoşi</a:t>
            </a:r>
            <a:r>
              <a:rPr lang="ro-RO" dirty="0"/>
              <a:t> în focarul de infecţie stafilococică (originea tromboflebitelor supurate).</a:t>
            </a:r>
            <a:endParaRPr lang="en-US" dirty="0"/>
          </a:p>
          <a:p>
            <a:r>
              <a:rPr lang="ro-RO" i="1" dirty="0"/>
              <a:t>Determinarea coagulazei constituie un test major de identificare a tulpinilor de Staphylococcus aureus</a:t>
            </a:r>
            <a:r>
              <a:rPr lang="ro-RO" dirty="0"/>
              <a:t>.</a:t>
            </a:r>
            <a:endParaRPr lang="en-US" dirty="0"/>
          </a:p>
        </p:txBody>
      </p:sp>
    </p:spTree>
    <p:extLst>
      <p:ext uri="{BB962C8B-B14F-4D97-AF65-F5344CB8AC3E}">
        <p14:creationId xmlns:p14="http://schemas.microsoft.com/office/powerpoint/2010/main" val="345240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ro-RO" b="1" dirty="0"/>
              <a:t>6.1. Virulenţa</a:t>
            </a:r>
            <a:endParaRPr lang="en-US" b="1" dirty="0"/>
          </a:p>
          <a:p>
            <a:pPr lvl="0"/>
            <a:r>
              <a:rPr lang="ro-RO" b="1" dirty="0"/>
              <a:t>Fibrinolizina (stafilokinaza)</a:t>
            </a:r>
            <a:r>
              <a:rPr lang="ro-RO" dirty="0"/>
              <a:t>. </a:t>
            </a:r>
            <a:r>
              <a:rPr lang="en-AU" dirty="0" err="1"/>
              <a:t>Este</a:t>
            </a:r>
            <a:r>
              <a:rPr lang="en-AU" dirty="0"/>
              <a:t> o </a:t>
            </a:r>
            <a:r>
              <a:rPr lang="en-AU" b="1" i="1" dirty="0" err="1"/>
              <a:t>enzimă</a:t>
            </a:r>
            <a:r>
              <a:rPr lang="en-AU" b="1" i="1" dirty="0"/>
              <a:t> </a:t>
            </a:r>
            <a:r>
              <a:rPr lang="en-AU" b="1" i="1" dirty="0" err="1"/>
              <a:t>proteolitică</a:t>
            </a:r>
            <a:r>
              <a:rPr lang="en-AU" dirty="0"/>
              <a:t>, care produce</a:t>
            </a:r>
            <a:r>
              <a:rPr lang="en-AU" b="1" i="1" dirty="0"/>
              <a:t> </a:t>
            </a:r>
            <a:r>
              <a:rPr lang="en-AU" b="1" i="1" dirty="0" err="1"/>
              <a:t>liza</a:t>
            </a:r>
            <a:r>
              <a:rPr lang="en-AU" b="1" i="1" dirty="0"/>
              <a:t> </a:t>
            </a:r>
            <a:r>
              <a:rPr lang="en-AU" b="1" i="1" dirty="0" err="1"/>
              <a:t>cheagului</a:t>
            </a:r>
            <a:r>
              <a:rPr lang="en-AU" b="1" i="1" dirty="0"/>
              <a:t> de </a:t>
            </a:r>
            <a:r>
              <a:rPr lang="en-AU" b="1" i="1" dirty="0" err="1"/>
              <a:t>fibrină</a:t>
            </a:r>
            <a:r>
              <a:rPr lang="en-AU" b="1" i="1" dirty="0"/>
              <a:t> din </a:t>
            </a:r>
            <a:r>
              <a:rPr lang="en-AU" b="1" i="1" dirty="0" err="1"/>
              <a:t>focarul</a:t>
            </a:r>
            <a:r>
              <a:rPr lang="en-AU" b="1" i="1" dirty="0"/>
              <a:t> </a:t>
            </a:r>
            <a:r>
              <a:rPr lang="en-AU" b="1" i="1" dirty="0" err="1"/>
              <a:t>inflamator</a:t>
            </a:r>
            <a:r>
              <a:rPr lang="en-AU" dirty="0"/>
              <a:t>, </a:t>
            </a:r>
            <a:r>
              <a:rPr lang="en-AU" dirty="0" err="1"/>
              <a:t>fiind</a:t>
            </a:r>
            <a:r>
              <a:rPr lang="en-AU" dirty="0"/>
              <a:t> un </a:t>
            </a:r>
            <a:r>
              <a:rPr lang="en-AU" i="1" dirty="0"/>
              <a:t>activator al </a:t>
            </a:r>
            <a:r>
              <a:rPr lang="en-AU" i="1" dirty="0" err="1"/>
              <a:t>sistemului</a:t>
            </a:r>
            <a:r>
              <a:rPr lang="en-AU" i="1" dirty="0"/>
              <a:t> </a:t>
            </a:r>
            <a:r>
              <a:rPr lang="en-AU" i="1" dirty="0" err="1"/>
              <a:t>plasminogenului</a:t>
            </a:r>
            <a:r>
              <a:rPr lang="en-AU" i="1" dirty="0"/>
              <a:t> din </a:t>
            </a:r>
            <a:r>
              <a:rPr lang="en-AU" i="1" dirty="0" err="1"/>
              <a:t>plasmă</a:t>
            </a:r>
            <a:r>
              <a:rPr lang="en-AU" dirty="0"/>
              <a:t> (</a:t>
            </a:r>
            <a:r>
              <a:rPr lang="en-AU" dirty="0" err="1"/>
              <a:t>factori</a:t>
            </a:r>
            <a:r>
              <a:rPr lang="en-AU" dirty="0"/>
              <a:t> </a:t>
            </a:r>
            <a:r>
              <a:rPr lang="en-AU" dirty="0" err="1"/>
              <a:t>serici</a:t>
            </a:r>
            <a:r>
              <a:rPr lang="en-AU" dirty="0"/>
              <a:t> </a:t>
            </a:r>
            <a:r>
              <a:rPr lang="en-AU" dirty="0" err="1"/>
              <a:t>inductori</a:t>
            </a:r>
            <a:r>
              <a:rPr lang="en-AU" dirty="0"/>
              <a:t> de </a:t>
            </a:r>
            <a:r>
              <a:rPr lang="en-AU" dirty="0" err="1"/>
              <a:t>fibrinoliză</a:t>
            </a:r>
            <a:r>
              <a:rPr lang="en-AU" dirty="0"/>
              <a:t>). </a:t>
            </a:r>
            <a:r>
              <a:rPr lang="en-AU" dirty="0" err="1"/>
              <a:t>Consecinţa</a:t>
            </a:r>
            <a:r>
              <a:rPr lang="en-AU" dirty="0"/>
              <a:t> </a:t>
            </a:r>
            <a:r>
              <a:rPr lang="en-AU" dirty="0" err="1"/>
              <a:t>este</a:t>
            </a:r>
            <a:r>
              <a:rPr lang="en-AU" dirty="0"/>
              <a:t> </a:t>
            </a:r>
            <a:r>
              <a:rPr lang="en-AU" b="1" i="1" dirty="0" err="1"/>
              <a:t>favorizarea</a:t>
            </a:r>
            <a:r>
              <a:rPr lang="en-AU" b="1" i="1" dirty="0"/>
              <a:t> </a:t>
            </a:r>
            <a:r>
              <a:rPr lang="en-AU" b="1" i="1" dirty="0" err="1"/>
              <a:t>invaziei</a:t>
            </a:r>
            <a:r>
              <a:rPr lang="en-AU" b="1" i="1" dirty="0"/>
              <a:t> </a:t>
            </a:r>
            <a:r>
              <a:rPr lang="en-AU" b="1" i="1" dirty="0" err="1"/>
              <a:t>microbiene</a:t>
            </a:r>
            <a:r>
              <a:rPr lang="en-AU" dirty="0"/>
              <a:t>. Are </a:t>
            </a:r>
            <a:r>
              <a:rPr lang="en-AU" dirty="0" err="1"/>
              <a:t>acţiune</a:t>
            </a:r>
            <a:r>
              <a:rPr lang="en-AU" dirty="0"/>
              <a:t> </a:t>
            </a:r>
            <a:r>
              <a:rPr lang="en-AU" dirty="0" err="1"/>
              <a:t>mai</a:t>
            </a:r>
            <a:r>
              <a:rPr lang="en-AU" dirty="0"/>
              <a:t> </a:t>
            </a:r>
            <a:r>
              <a:rPr lang="en-AU" dirty="0" err="1"/>
              <a:t>lentă</a:t>
            </a:r>
            <a:r>
              <a:rPr lang="en-AU" dirty="0"/>
              <a:t> </a:t>
            </a:r>
            <a:r>
              <a:rPr lang="en-AU" dirty="0" err="1"/>
              <a:t>decât</a:t>
            </a:r>
            <a:r>
              <a:rPr lang="en-AU" dirty="0"/>
              <a:t> </a:t>
            </a:r>
            <a:r>
              <a:rPr lang="en-AU" dirty="0" err="1"/>
              <a:t>fibrinoliza</a:t>
            </a:r>
            <a:r>
              <a:rPr lang="en-AU" dirty="0"/>
              <a:t> </a:t>
            </a:r>
            <a:r>
              <a:rPr lang="en-AU" dirty="0" err="1"/>
              <a:t>streptococică</a:t>
            </a:r>
            <a:r>
              <a:rPr lang="en-AU" dirty="0"/>
              <a:t> (</a:t>
            </a:r>
            <a:r>
              <a:rPr lang="en-AU" dirty="0" err="1"/>
              <a:t>streptokinaza</a:t>
            </a:r>
            <a:r>
              <a:rPr lang="en-AU" dirty="0"/>
              <a:t>).</a:t>
            </a:r>
            <a:endParaRPr lang="en-US" dirty="0"/>
          </a:p>
          <a:p>
            <a:r>
              <a:rPr lang="ro-RO" i="1" dirty="0"/>
              <a:t>Prezenţa activităţii fibrinolitice</a:t>
            </a:r>
            <a:r>
              <a:rPr lang="ro-RO" dirty="0"/>
              <a:t> este, de asemenea </a:t>
            </a:r>
            <a:r>
              <a:rPr lang="ro-RO" i="1" dirty="0"/>
              <a:t>un test de patogenitate </a:t>
            </a:r>
            <a:r>
              <a:rPr lang="ro-RO" dirty="0"/>
              <a:t>corelabil, de cele mai multe ori, cu agresivitatea tulpinii de stafilococ (favorizează metastaze septice şi permite progresia tisulară).</a:t>
            </a:r>
            <a:endParaRPr lang="en-US" dirty="0"/>
          </a:p>
        </p:txBody>
      </p:sp>
    </p:spTree>
    <p:extLst>
      <p:ext uri="{BB962C8B-B14F-4D97-AF65-F5344CB8AC3E}">
        <p14:creationId xmlns:p14="http://schemas.microsoft.com/office/powerpoint/2010/main" val="158913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69" name="Object 1"/>
          <p:cNvGraphicFramePr>
            <a:graphicFrameLocks noChangeAspect="1"/>
          </p:cNvGraphicFramePr>
          <p:nvPr/>
        </p:nvGraphicFramePr>
        <p:xfrm>
          <a:off x="1000100" y="428604"/>
          <a:ext cx="6990549" cy="4786322"/>
        </p:xfrm>
        <a:graphic>
          <a:graphicData uri="http://schemas.openxmlformats.org/presentationml/2006/ole">
            <mc:AlternateContent xmlns:mc="http://schemas.openxmlformats.org/markup-compatibility/2006">
              <mc:Choice xmlns:v="urn:schemas-microsoft-com:vml" Requires="v">
                <p:oleObj spid="_x0000_s32781" r:id="rId3" imgW="8468907" imgH="5782482" progId="">
                  <p:embed/>
                </p:oleObj>
              </mc:Choice>
              <mc:Fallback>
                <p:oleObj r:id="rId3" imgW="8468907" imgH="5782482"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428604"/>
                        <a:ext cx="6990549" cy="4786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214546" y="5643578"/>
            <a:ext cx="4643470" cy="369332"/>
          </a:xfrm>
          <a:prstGeom prst="rect">
            <a:avLst/>
          </a:prstGeom>
          <a:noFill/>
        </p:spPr>
        <p:txBody>
          <a:bodyPr wrap="square" rtlCol="0">
            <a:spAutoFit/>
          </a:bodyPr>
          <a:lstStyle/>
          <a:p>
            <a:r>
              <a:rPr lang="en-US" dirty="0" err="1"/>
              <a:t>Figura</a:t>
            </a:r>
            <a:r>
              <a:rPr lang="en-US" dirty="0"/>
              <a:t> 5: </a:t>
            </a:r>
            <a:r>
              <a:rPr lang="en-US" dirty="0" err="1"/>
              <a:t>Testul</a:t>
            </a:r>
            <a:r>
              <a:rPr lang="en-US" dirty="0"/>
              <a:t> </a:t>
            </a:r>
            <a:r>
              <a:rPr lang="en-US" dirty="0" err="1"/>
              <a:t>coagul</a:t>
            </a:r>
            <a:r>
              <a:rPr lang="ro-RO" dirty="0"/>
              <a:t>ării plasmei în tuburi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04" y="836712"/>
            <a:ext cx="8842184" cy="6021288"/>
          </a:xfrm>
        </p:spPr>
        <p:txBody>
          <a:bodyPr>
            <a:normAutofit fontScale="77500" lnSpcReduction="20000"/>
          </a:bodyPr>
          <a:lstStyle/>
          <a:p>
            <a:pPr lvl="0" algn="just"/>
            <a:r>
              <a:rPr lang="ro-RO" b="1" dirty="0"/>
              <a:t>Hialuronidaza (“invazina”)</a:t>
            </a:r>
            <a:r>
              <a:rPr lang="ro-RO" dirty="0"/>
              <a:t>. </a:t>
            </a:r>
            <a:r>
              <a:rPr lang="en-AU" b="1" i="1" dirty="0" err="1"/>
              <a:t>Enzimă</a:t>
            </a:r>
            <a:r>
              <a:rPr lang="en-AU" b="1" i="1" dirty="0"/>
              <a:t> </a:t>
            </a:r>
            <a:r>
              <a:rPr lang="en-AU" b="1" i="1" dirty="0" err="1"/>
              <a:t>proteolitică</a:t>
            </a:r>
            <a:r>
              <a:rPr lang="en-AU" dirty="0"/>
              <a:t>, </a:t>
            </a:r>
            <a:r>
              <a:rPr lang="en-AU" dirty="0" err="1"/>
              <a:t>ce</a:t>
            </a:r>
            <a:r>
              <a:rPr lang="en-AU" dirty="0"/>
              <a:t> produce </a:t>
            </a:r>
            <a:r>
              <a:rPr lang="en-AU" b="1" i="1" dirty="0" err="1"/>
              <a:t>scindarea</a:t>
            </a:r>
            <a:r>
              <a:rPr lang="en-AU" b="1" i="1" dirty="0"/>
              <a:t> </a:t>
            </a:r>
            <a:r>
              <a:rPr lang="en-AU" b="1" i="1" dirty="0" err="1"/>
              <a:t>acidului</a:t>
            </a:r>
            <a:r>
              <a:rPr lang="en-AU" b="1" i="1" dirty="0"/>
              <a:t> </a:t>
            </a:r>
            <a:r>
              <a:rPr lang="en-AU" b="1" i="1" dirty="0" err="1"/>
              <a:t>hialuronic</a:t>
            </a:r>
            <a:r>
              <a:rPr lang="en-AU" b="1" i="1" dirty="0"/>
              <a:t> </a:t>
            </a:r>
            <a:r>
              <a:rPr lang="en-AU" dirty="0"/>
              <a:t>din</a:t>
            </a:r>
            <a:r>
              <a:rPr lang="en-AU" i="1" dirty="0"/>
              <a:t> </a:t>
            </a:r>
            <a:r>
              <a:rPr lang="en-AU" i="1" dirty="0" err="1"/>
              <a:t>cimentul</a:t>
            </a:r>
            <a:r>
              <a:rPr lang="en-AU" i="1" dirty="0"/>
              <a:t> </a:t>
            </a:r>
            <a:r>
              <a:rPr lang="en-AU" i="1" dirty="0" err="1"/>
              <a:t>intercelular</a:t>
            </a:r>
            <a:r>
              <a:rPr lang="en-AU" dirty="0"/>
              <a:t> (</a:t>
            </a:r>
            <a:r>
              <a:rPr lang="en-AU" i="1" dirty="0" err="1"/>
              <a:t>ţesutul</a:t>
            </a:r>
            <a:r>
              <a:rPr lang="en-AU" i="1" dirty="0"/>
              <a:t> </a:t>
            </a:r>
            <a:r>
              <a:rPr lang="en-AU" i="1" dirty="0" err="1"/>
              <a:t>epitelial</a:t>
            </a:r>
            <a:r>
              <a:rPr lang="en-AU" dirty="0"/>
              <a:t>) </a:t>
            </a:r>
            <a:r>
              <a:rPr lang="en-AU" dirty="0" err="1"/>
              <a:t>sau</a:t>
            </a:r>
            <a:r>
              <a:rPr lang="en-AU" dirty="0"/>
              <a:t> din </a:t>
            </a:r>
            <a:r>
              <a:rPr lang="en-AU" i="1" dirty="0" err="1"/>
              <a:t>substanţa</a:t>
            </a:r>
            <a:r>
              <a:rPr lang="en-AU" i="1" dirty="0"/>
              <a:t> </a:t>
            </a:r>
            <a:r>
              <a:rPr lang="en-AU" i="1" dirty="0" err="1"/>
              <a:t>fundamentală</a:t>
            </a:r>
            <a:r>
              <a:rPr lang="en-AU" dirty="0"/>
              <a:t> (</a:t>
            </a:r>
            <a:r>
              <a:rPr lang="en-AU" i="1" dirty="0" err="1"/>
              <a:t>ţesutul</a:t>
            </a:r>
            <a:r>
              <a:rPr lang="en-AU" i="1" dirty="0"/>
              <a:t> </a:t>
            </a:r>
            <a:r>
              <a:rPr lang="en-AU" i="1" dirty="0" err="1"/>
              <a:t>conjunctiv</a:t>
            </a:r>
            <a:r>
              <a:rPr lang="en-AU" dirty="0"/>
              <a:t>). </a:t>
            </a:r>
            <a:r>
              <a:rPr lang="en-AU" dirty="0" err="1"/>
              <a:t>Reprezintă</a:t>
            </a:r>
            <a:r>
              <a:rPr lang="en-AU" dirty="0"/>
              <a:t>, </a:t>
            </a:r>
            <a:r>
              <a:rPr lang="en-AU" dirty="0" err="1"/>
              <a:t>deci</a:t>
            </a:r>
            <a:r>
              <a:rPr lang="en-AU" dirty="0"/>
              <a:t>, un </a:t>
            </a:r>
            <a:r>
              <a:rPr lang="en-AU" b="1" i="1" dirty="0"/>
              <a:t>factor de </a:t>
            </a:r>
            <a:r>
              <a:rPr lang="en-AU" b="1" i="1" dirty="0" err="1"/>
              <a:t>difuziune</a:t>
            </a:r>
            <a:r>
              <a:rPr lang="en-AU" b="1" i="1" dirty="0"/>
              <a:t> a </a:t>
            </a:r>
            <a:r>
              <a:rPr lang="en-AU" b="1" i="1" dirty="0" err="1"/>
              <a:t>stafilococului</a:t>
            </a:r>
            <a:r>
              <a:rPr lang="en-AU" dirty="0"/>
              <a:t> </a:t>
            </a:r>
            <a:r>
              <a:rPr lang="en-AU" dirty="0" err="1"/>
              <a:t>favorizându-i</a:t>
            </a:r>
            <a:r>
              <a:rPr lang="en-AU" dirty="0"/>
              <a:t> </a:t>
            </a:r>
            <a:r>
              <a:rPr lang="en-AU" dirty="0" err="1"/>
              <a:t>invazia</a:t>
            </a:r>
            <a:r>
              <a:rPr lang="en-AU" dirty="0"/>
              <a:t>.</a:t>
            </a:r>
            <a:endParaRPr lang="ro-RO" dirty="0"/>
          </a:p>
          <a:p>
            <a:pPr lvl="0" algn="just"/>
            <a:endParaRPr lang="en-US" dirty="0"/>
          </a:p>
          <a:p>
            <a:pPr lvl="0" algn="just"/>
            <a:r>
              <a:rPr lang="ro-RO" b="1" dirty="0"/>
              <a:t>Nucleaze (DN-aza şi RN-aza</a:t>
            </a:r>
            <a:r>
              <a:rPr lang="ro-RO" b="1" i="1" dirty="0"/>
              <a:t>)</a:t>
            </a:r>
            <a:r>
              <a:rPr lang="ro-RO" dirty="0"/>
              <a:t>.</a:t>
            </a:r>
            <a:r>
              <a:rPr lang="ro-RO" b="1" i="1" dirty="0"/>
              <a:t> </a:t>
            </a:r>
            <a:r>
              <a:rPr lang="en-AU" b="1" i="1" dirty="0" err="1"/>
              <a:t>Degradează</a:t>
            </a:r>
            <a:r>
              <a:rPr lang="en-AU" b="1" i="1" dirty="0"/>
              <a:t> ADN </a:t>
            </a:r>
            <a:r>
              <a:rPr lang="en-AU" b="1" i="1" dirty="0" err="1"/>
              <a:t>sau</a:t>
            </a:r>
            <a:r>
              <a:rPr lang="en-AU" b="1" i="1" dirty="0"/>
              <a:t> ARN </a:t>
            </a:r>
            <a:r>
              <a:rPr lang="en-AU" b="1" i="1" dirty="0" err="1"/>
              <a:t>leucocitar</a:t>
            </a:r>
            <a:r>
              <a:rPr lang="en-AU" dirty="0"/>
              <a:t>, </a:t>
            </a:r>
            <a:r>
              <a:rPr lang="en-AU" dirty="0" err="1"/>
              <a:t>reprezentând</a:t>
            </a:r>
            <a:r>
              <a:rPr lang="en-AU" dirty="0"/>
              <a:t> </a:t>
            </a:r>
            <a:r>
              <a:rPr lang="en-AU" dirty="0" err="1"/>
              <a:t>în</a:t>
            </a:r>
            <a:r>
              <a:rPr lang="en-AU" dirty="0"/>
              <a:t> acest fel </a:t>
            </a:r>
            <a:r>
              <a:rPr lang="en-AU" b="1" i="1" dirty="0" err="1"/>
              <a:t>factori</a:t>
            </a:r>
            <a:r>
              <a:rPr lang="en-AU" b="1" i="1" dirty="0"/>
              <a:t> </a:t>
            </a:r>
            <a:r>
              <a:rPr lang="en-AU" b="1" i="1" dirty="0" err="1"/>
              <a:t>antifagocitari</a:t>
            </a:r>
            <a:r>
              <a:rPr lang="en-AU" b="1" i="1" dirty="0"/>
              <a:t> </a:t>
            </a:r>
            <a:r>
              <a:rPr lang="en-AU" b="1" i="1" dirty="0" err="1"/>
              <a:t>şi</a:t>
            </a:r>
            <a:r>
              <a:rPr lang="en-AU" b="1" i="1" dirty="0"/>
              <a:t> de </a:t>
            </a:r>
            <a:r>
              <a:rPr lang="en-AU" b="1" i="1" dirty="0" err="1"/>
              <a:t>invazie</a:t>
            </a:r>
            <a:r>
              <a:rPr lang="en-AU" dirty="0"/>
              <a:t>. DN-</a:t>
            </a:r>
            <a:r>
              <a:rPr lang="en-AU" dirty="0" err="1"/>
              <a:t>aza</a:t>
            </a:r>
            <a:r>
              <a:rPr lang="en-AU" dirty="0"/>
              <a:t> </a:t>
            </a:r>
            <a:r>
              <a:rPr lang="en-AU" dirty="0" err="1"/>
              <a:t>este</a:t>
            </a:r>
            <a:r>
              <a:rPr lang="en-AU" dirty="0"/>
              <a:t> </a:t>
            </a:r>
            <a:r>
              <a:rPr lang="en-AU" dirty="0" err="1"/>
              <a:t>termostabilă</a:t>
            </a:r>
            <a:r>
              <a:rPr lang="en-AU" dirty="0"/>
              <a:t>. Ea</a:t>
            </a:r>
            <a:r>
              <a:rPr lang="ro-RO" dirty="0"/>
              <a:t> este prezentă la peste 90% din stafilococi coagulază-pozitivi.</a:t>
            </a:r>
          </a:p>
          <a:p>
            <a:pPr lvl="0" algn="just"/>
            <a:endParaRPr lang="en-US" dirty="0"/>
          </a:p>
          <a:p>
            <a:pPr lvl="0" algn="just"/>
            <a:r>
              <a:rPr lang="ro-RO" b="1" dirty="0"/>
              <a:t>Lipazele</a:t>
            </a:r>
            <a:r>
              <a:rPr lang="ro-RO" dirty="0"/>
              <a:t>. </a:t>
            </a:r>
            <a:r>
              <a:rPr lang="en-AU" dirty="0" err="1"/>
              <a:t>Sunt</a:t>
            </a:r>
            <a:r>
              <a:rPr lang="en-AU" dirty="0"/>
              <a:t> </a:t>
            </a:r>
            <a:r>
              <a:rPr lang="en-AU" b="1" i="1" dirty="0" err="1"/>
              <a:t>enzime</a:t>
            </a:r>
            <a:r>
              <a:rPr lang="en-AU" b="1" i="1" dirty="0"/>
              <a:t> </a:t>
            </a:r>
            <a:r>
              <a:rPr lang="en-AU" b="1" i="1" dirty="0" err="1"/>
              <a:t>lipolitice</a:t>
            </a:r>
            <a:r>
              <a:rPr lang="en-AU" dirty="0"/>
              <a:t>, care </a:t>
            </a:r>
            <a:r>
              <a:rPr lang="en-AU" b="1" i="1" dirty="0" err="1"/>
              <a:t>clivează</a:t>
            </a:r>
            <a:r>
              <a:rPr lang="en-AU" b="1" i="1" dirty="0"/>
              <a:t> </a:t>
            </a:r>
            <a:r>
              <a:rPr lang="en-AU" b="1" i="1" dirty="0" err="1"/>
              <a:t>lipidele</a:t>
            </a:r>
            <a:r>
              <a:rPr lang="en-AU" b="1" i="1" dirty="0"/>
              <a:t> din sebum </a:t>
            </a:r>
            <a:r>
              <a:rPr lang="en-AU" b="1" i="1" dirty="0" err="1"/>
              <a:t>şi</a:t>
            </a:r>
            <a:r>
              <a:rPr lang="en-AU" b="1" i="1" dirty="0"/>
              <a:t> din </a:t>
            </a:r>
            <a:r>
              <a:rPr lang="en-AU" b="1" i="1" dirty="0" err="1"/>
              <a:t>sânge</a:t>
            </a:r>
            <a:r>
              <a:rPr lang="en-AU" dirty="0"/>
              <a:t>. </a:t>
            </a:r>
            <a:r>
              <a:rPr lang="en-AU" dirty="0" err="1"/>
              <a:t>Stafilococii</a:t>
            </a:r>
            <a:r>
              <a:rPr lang="en-AU" dirty="0"/>
              <a:t> </a:t>
            </a:r>
            <a:r>
              <a:rPr lang="en-AU" dirty="0" err="1"/>
              <a:t>utilizează</a:t>
            </a:r>
            <a:r>
              <a:rPr lang="en-AU" dirty="0"/>
              <a:t> </a:t>
            </a:r>
            <a:r>
              <a:rPr lang="en-AU" dirty="0" err="1"/>
              <a:t>produşii</a:t>
            </a:r>
            <a:r>
              <a:rPr lang="en-AU" dirty="0"/>
              <a:t> </a:t>
            </a:r>
            <a:r>
              <a:rPr lang="en-AU" dirty="0" err="1"/>
              <a:t>rezultaţi</a:t>
            </a:r>
            <a:r>
              <a:rPr lang="en-AU" dirty="0"/>
              <a:t> din acest </a:t>
            </a:r>
            <a:r>
              <a:rPr lang="en-AU" dirty="0" err="1"/>
              <a:t>proces</a:t>
            </a:r>
            <a:r>
              <a:rPr lang="en-AU" dirty="0"/>
              <a:t> </a:t>
            </a:r>
            <a:r>
              <a:rPr lang="en-AU" dirty="0" err="1"/>
              <a:t>enzimatic</a:t>
            </a:r>
            <a:r>
              <a:rPr lang="en-AU" dirty="0"/>
              <a:t> (acest </a:t>
            </a:r>
            <a:r>
              <a:rPr lang="en-AU" dirty="0" err="1"/>
              <a:t>fapt</a:t>
            </a:r>
            <a:r>
              <a:rPr lang="en-AU" dirty="0"/>
              <a:t> </a:t>
            </a:r>
            <a:r>
              <a:rPr lang="en-AU" dirty="0" err="1"/>
              <a:t>explică</a:t>
            </a:r>
            <a:r>
              <a:rPr lang="en-AU" dirty="0"/>
              <a:t> </a:t>
            </a:r>
            <a:r>
              <a:rPr lang="en-AU" dirty="0" err="1"/>
              <a:t>intensa</a:t>
            </a:r>
            <a:r>
              <a:rPr lang="en-AU" dirty="0"/>
              <a:t> </a:t>
            </a:r>
            <a:r>
              <a:rPr lang="en-AU" dirty="0" err="1"/>
              <a:t>colonizare</a:t>
            </a:r>
            <a:r>
              <a:rPr lang="en-AU" dirty="0"/>
              <a:t> cu </a:t>
            </a:r>
            <a:r>
              <a:rPr lang="en-AU" dirty="0" err="1"/>
              <a:t>stafilococi</a:t>
            </a:r>
            <a:r>
              <a:rPr lang="en-AU" dirty="0"/>
              <a:t> la </a:t>
            </a:r>
            <a:r>
              <a:rPr lang="en-AU" dirty="0" err="1"/>
              <a:t>suprafaţa</a:t>
            </a:r>
            <a:r>
              <a:rPr lang="en-AU" dirty="0"/>
              <a:t> </a:t>
            </a:r>
            <a:r>
              <a:rPr lang="en-AU" dirty="0" err="1"/>
              <a:t>pielii</a:t>
            </a:r>
            <a:r>
              <a:rPr lang="en-AU" dirty="0"/>
              <a:t>). </a:t>
            </a:r>
            <a:r>
              <a:rPr lang="en-AU" b="1" i="1" dirty="0" err="1"/>
              <a:t>Stafilococii</a:t>
            </a:r>
            <a:r>
              <a:rPr lang="en-AU" b="1" i="1" dirty="0"/>
              <a:t> </a:t>
            </a:r>
            <a:r>
              <a:rPr lang="en-AU" b="1" i="1" dirty="0" err="1"/>
              <a:t>lipază-pozitivi</a:t>
            </a:r>
            <a:r>
              <a:rPr lang="en-AU" i="1" dirty="0"/>
              <a:t> </a:t>
            </a:r>
            <a:r>
              <a:rPr lang="en-AU" dirty="0" err="1"/>
              <a:t>determină</a:t>
            </a:r>
            <a:r>
              <a:rPr lang="en-AU" i="1" dirty="0"/>
              <a:t> </a:t>
            </a:r>
            <a:r>
              <a:rPr lang="en-AU" b="1" i="1" dirty="0" err="1"/>
              <a:t>abcese</a:t>
            </a:r>
            <a:r>
              <a:rPr lang="en-AU" b="1" dirty="0"/>
              <a:t> </a:t>
            </a:r>
            <a:r>
              <a:rPr lang="en-AU" dirty="0"/>
              <a:t>(</a:t>
            </a:r>
            <a:r>
              <a:rPr lang="en-AU" dirty="0" err="1"/>
              <a:t>leziuni</a:t>
            </a:r>
            <a:r>
              <a:rPr lang="en-AU" dirty="0"/>
              <a:t> </a:t>
            </a:r>
            <a:r>
              <a:rPr lang="en-AU" dirty="0" err="1"/>
              <a:t>localizate</a:t>
            </a:r>
            <a:r>
              <a:rPr lang="en-AU" dirty="0"/>
              <a:t>) </a:t>
            </a:r>
            <a:r>
              <a:rPr lang="en-AU" dirty="0" err="1"/>
              <a:t>şi</a:t>
            </a:r>
            <a:r>
              <a:rPr lang="en-AU" dirty="0"/>
              <a:t> </a:t>
            </a:r>
            <a:r>
              <a:rPr lang="en-AU" b="1" i="1" dirty="0" err="1"/>
              <a:t>sunt</a:t>
            </a:r>
            <a:r>
              <a:rPr lang="en-AU" b="1" i="1" dirty="0"/>
              <a:t> </a:t>
            </a:r>
            <a:r>
              <a:rPr lang="en-AU" b="1" i="1" dirty="0" err="1"/>
              <a:t>mai</a:t>
            </a:r>
            <a:r>
              <a:rPr lang="en-AU" b="1" i="1" dirty="0"/>
              <a:t> </a:t>
            </a:r>
            <a:r>
              <a:rPr lang="en-AU" b="1" i="1" dirty="0" err="1"/>
              <a:t>puţin</a:t>
            </a:r>
            <a:r>
              <a:rPr lang="en-AU" b="1" i="1" dirty="0"/>
              <a:t> </a:t>
            </a:r>
            <a:r>
              <a:rPr lang="en-AU" b="1" i="1" dirty="0" err="1"/>
              <a:t>invazivi</a:t>
            </a:r>
            <a:r>
              <a:rPr lang="en-AU" dirty="0"/>
              <a:t> (</a:t>
            </a:r>
            <a:r>
              <a:rPr lang="en-AU" dirty="0" err="1"/>
              <a:t>datorită</a:t>
            </a:r>
            <a:r>
              <a:rPr lang="en-AU" dirty="0"/>
              <a:t> </a:t>
            </a:r>
            <a:r>
              <a:rPr lang="en-AU" dirty="0" err="1"/>
              <a:t>lipazei</a:t>
            </a:r>
            <a:r>
              <a:rPr lang="en-AU" dirty="0"/>
              <a:t> </a:t>
            </a:r>
            <a:r>
              <a:rPr lang="en-AU" dirty="0" err="1"/>
              <a:t>pătrund</a:t>
            </a:r>
            <a:r>
              <a:rPr lang="en-AU" dirty="0"/>
              <a:t> </a:t>
            </a:r>
            <a:r>
              <a:rPr lang="en-AU" dirty="0" err="1"/>
              <a:t>în</a:t>
            </a:r>
            <a:r>
              <a:rPr lang="en-AU" dirty="0"/>
              <a:t> </a:t>
            </a:r>
            <a:r>
              <a:rPr lang="en-AU" dirty="0" err="1"/>
              <a:t>ţesutul</a:t>
            </a:r>
            <a:r>
              <a:rPr lang="en-AU" dirty="0"/>
              <a:t> </a:t>
            </a:r>
            <a:r>
              <a:rPr lang="en-AU" dirty="0" err="1"/>
              <a:t>celular</a:t>
            </a:r>
            <a:r>
              <a:rPr lang="en-AU" dirty="0"/>
              <a:t> </a:t>
            </a:r>
            <a:r>
              <a:rPr lang="en-AU" dirty="0" err="1"/>
              <a:t>subcutanat</a:t>
            </a:r>
            <a:r>
              <a:rPr lang="en-AU" dirty="0"/>
              <a:t>, </a:t>
            </a:r>
            <a:r>
              <a:rPr lang="en-AU" dirty="0" err="1"/>
              <a:t>dar</a:t>
            </a:r>
            <a:r>
              <a:rPr lang="en-AU" dirty="0"/>
              <a:t> nu </a:t>
            </a:r>
            <a:r>
              <a:rPr lang="en-AU" dirty="0" err="1"/>
              <a:t>mai</a:t>
            </a:r>
            <a:r>
              <a:rPr lang="en-AU" dirty="0"/>
              <a:t> </a:t>
            </a:r>
            <a:r>
              <a:rPr lang="en-AU" dirty="0" err="1"/>
              <a:t>departe</a:t>
            </a:r>
            <a:r>
              <a:rPr lang="en-AU" dirty="0"/>
              <a:t>). </a:t>
            </a:r>
            <a:r>
              <a:rPr lang="en-AU" dirty="0" err="1"/>
              <a:t>Virulenţa</a:t>
            </a:r>
            <a:r>
              <a:rPr lang="en-AU" dirty="0"/>
              <a:t> S. aureus </a:t>
            </a:r>
            <a:r>
              <a:rPr lang="en-AU" dirty="0" err="1"/>
              <a:t>scade</a:t>
            </a:r>
            <a:r>
              <a:rPr lang="en-AU" dirty="0"/>
              <a:t> </a:t>
            </a:r>
            <a:r>
              <a:rPr lang="en-AU" dirty="0" err="1"/>
              <a:t>semnificativ</a:t>
            </a:r>
            <a:r>
              <a:rPr lang="en-AU" dirty="0"/>
              <a:t> </a:t>
            </a:r>
            <a:r>
              <a:rPr lang="en-AU" dirty="0" err="1"/>
              <a:t>în</a:t>
            </a:r>
            <a:r>
              <a:rPr lang="en-AU" dirty="0"/>
              <a:t> </a:t>
            </a:r>
            <a:r>
              <a:rPr lang="en-AU" dirty="0" err="1"/>
              <a:t>situaţia</a:t>
            </a:r>
            <a:r>
              <a:rPr lang="en-AU" dirty="0"/>
              <a:t> </a:t>
            </a:r>
            <a:r>
              <a:rPr lang="en-AU" dirty="0" err="1"/>
              <a:t>în</a:t>
            </a:r>
            <a:r>
              <a:rPr lang="en-AU" dirty="0"/>
              <a:t> care un </a:t>
            </a:r>
            <a:r>
              <a:rPr lang="en-AU" dirty="0" err="1"/>
              <a:t>profag</a:t>
            </a:r>
            <a:r>
              <a:rPr lang="en-AU" dirty="0"/>
              <a:t> </a:t>
            </a:r>
            <a:r>
              <a:rPr lang="en-AU" dirty="0" err="1"/>
              <a:t>găzduit</a:t>
            </a:r>
            <a:r>
              <a:rPr lang="en-AU" dirty="0"/>
              <a:t> de </a:t>
            </a:r>
            <a:r>
              <a:rPr lang="en-AU" dirty="0" err="1"/>
              <a:t>bacterie</a:t>
            </a:r>
            <a:r>
              <a:rPr lang="en-AU" dirty="0"/>
              <a:t> </a:t>
            </a:r>
            <a:r>
              <a:rPr lang="en-AU" dirty="0" err="1"/>
              <a:t>reprimă</a:t>
            </a:r>
            <a:r>
              <a:rPr lang="en-AU" dirty="0"/>
              <a:t> </a:t>
            </a:r>
            <a:r>
              <a:rPr lang="en-AU" dirty="0" err="1"/>
              <a:t>sinteza</a:t>
            </a:r>
            <a:r>
              <a:rPr lang="en-AU" dirty="0"/>
              <a:t> </a:t>
            </a:r>
            <a:r>
              <a:rPr lang="en-AU" dirty="0" err="1"/>
              <a:t>lipazelor</a:t>
            </a:r>
            <a:r>
              <a:rPr lang="en-AU" dirty="0"/>
              <a:t>.</a:t>
            </a:r>
            <a:endParaRPr lang="ro-RO" dirty="0"/>
          </a:p>
          <a:p>
            <a:pPr lvl="0" algn="just"/>
            <a:endParaRPr lang="en-US" dirty="0"/>
          </a:p>
          <a:p>
            <a:pPr lvl="0" algn="just"/>
            <a:r>
              <a:rPr lang="ro-RO" b="1" dirty="0"/>
              <a:t>Beta-lactamaza (penicilinaza)</a:t>
            </a:r>
            <a:r>
              <a:rPr lang="ro-RO" dirty="0"/>
              <a:t>. Enzima, întâlnită la stafilococii penicilino-rezistenţi, este cu determinare plasmidică, producând </a:t>
            </a:r>
            <a:r>
              <a:rPr lang="ro-RO" b="1" i="1" dirty="0"/>
              <a:t>clivarea nucleului beta-lactam din penicilină </a:t>
            </a:r>
            <a:r>
              <a:rPr lang="ro-RO" dirty="0"/>
              <a:t>care astfel devine ineficientă.</a:t>
            </a:r>
            <a:endParaRPr lang="en-US" dirty="0"/>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572272"/>
          </a:xfrm>
        </p:spPr>
        <p:txBody>
          <a:bodyPr>
            <a:normAutofit fontScale="77500" lnSpcReduction="20000"/>
          </a:bodyPr>
          <a:lstStyle/>
          <a:p>
            <a:r>
              <a:rPr lang="ro-RO" b="1" dirty="0"/>
              <a:t>6.2. Toxinogeneza</a:t>
            </a:r>
            <a:endParaRPr lang="en-US" b="1" dirty="0"/>
          </a:p>
          <a:p>
            <a:r>
              <a:rPr lang="ro-RO" dirty="0"/>
              <a:t>Stafilococii patogeni sau condiţionat patogeni pot </a:t>
            </a:r>
            <a:r>
              <a:rPr lang="ro-RO" b="1" i="1" dirty="0"/>
              <a:t>secreta exotoxine</a:t>
            </a:r>
            <a:r>
              <a:rPr lang="ro-RO" dirty="0"/>
              <a:t> (se eliberează în mediu, fără moartea consecutivă a individului bacterian secretant). Elaborarea </a:t>
            </a:r>
            <a:r>
              <a:rPr lang="ro-RO" i="1" dirty="0"/>
              <a:t>in vitro</a:t>
            </a:r>
            <a:r>
              <a:rPr lang="ro-RO" dirty="0"/>
              <a:t> a acestor exotoxine este stimulată de prezenţa atmosferei de CO</a:t>
            </a:r>
            <a:r>
              <a:rPr lang="ro-RO" baseline="-25000" dirty="0"/>
              <a:t>2 </a:t>
            </a:r>
            <a:r>
              <a:rPr lang="ro-RO" dirty="0"/>
              <a:t>- 30%. Dintre exotoxinele stafilococice menţionăm: hemolizinele, leucocidinele, enterotoxina, exfoliatina şi toxina sindromului de şoc infecţios.</a:t>
            </a:r>
            <a:endParaRPr lang="en-US" dirty="0"/>
          </a:p>
          <a:p>
            <a:pPr lvl="0"/>
            <a:r>
              <a:rPr lang="ro-RO" b="1" dirty="0"/>
              <a:t>Hemolizinele</a:t>
            </a:r>
            <a:r>
              <a:rPr lang="ro-RO" dirty="0"/>
              <a:t>. </a:t>
            </a:r>
            <a:r>
              <a:rPr lang="en-AU" dirty="0" err="1"/>
              <a:t>Determină</a:t>
            </a:r>
            <a:r>
              <a:rPr lang="en-AU" dirty="0"/>
              <a:t> </a:t>
            </a:r>
            <a:r>
              <a:rPr lang="en-AU" b="1" i="1" dirty="0" err="1"/>
              <a:t>liza</a:t>
            </a:r>
            <a:r>
              <a:rPr lang="en-AU" b="1" i="1" dirty="0"/>
              <a:t> </a:t>
            </a:r>
            <a:r>
              <a:rPr lang="en-AU" b="1" i="1" dirty="0" err="1"/>
              <a:t>eritrocitelor</a:t>
            </a:r>
            <a:r>
              <a:rPr lang="en-AU" dirty="0"/>
              <a:t> </a:t>
            </a:r>
            <a:r>
              <a:rPr lang="en-AU" b="1" i="1" dirty="0" err="1"/>
              <a:t>diferitelor</a:t>
            </a:r>
            <a:r>
              <a:rPr lang="en-AU" b="1" i="1" dirty="0"/>
              <a:t> </a:t>
            </a:r>
            <a:r>
              <a:rPr lang="en-AU" b="1" i="1" dirty="0" err="1"/>
              <a:t>specii</a:t>
            </a:r>
            <a:r>
              <a:rPr lang="en-AU" dirty="0"/>
              <a:t> (</a:t>
            </a:r>
            <a:r>
              <a:rPr lang="en-AU" dirty="0" err="1"/>
              <a:t>iepure</a:t>
            </a:r>
            <a:r>
              <a:rPr lang="en-AU" dirty="0"/>
              <a:t>, </a:t>
            </a:r>
            <a:r>
              <a:rPr lang="en-AU" dirty="0" err="1"/>
              <a:t>oaie</a:t>
            </a:r>
            <a:r>
              <a:rPr lang="en-AU" dirty="0"/>
              <a:t>, </a:t>
            </a:r>
            <a:r>
              <a:rPr lang="en-AU" dirty="0" err="1"/>
              <a:t>om</a:t>
            </a:r>
            <a:r>
              <a:rPr lang="en-AU" dirty="0"/>
              <a:t> etc), </a:t>
            </a:r>
            <a:r>
              <a:rPr lang="en-AU" dirty="0" err="1"/>
              <a:t>în</a:t>
            </a:r>
            <a:r>
              <a:rPr lang="en-AU" dirty="0"/>
              <a:t> plus, </a:t>
            </a:r>
            <a:r>
              <a:rPr lang="en-AU" dirty="0" err="1"/>
              <a:t>acţionează</a:t>
            </a:r>
            <a:r>
              <a:rPr lang="en-AU" dirty="0"/>
              <a:t> </a:t>
            </a:r>
            <a:r>
              <a:rPr lang="en-AU" dirty="0" err="1"/>
              <a:t>şi</a:t>
            </a:r>
            <a:r>
              <a:rPr lang="en-AU" dirty="0"/>
              <a:t> ca </a:t>
            </a:r>
            <a:r>
              <a:rPr lang="en-AU" b="1" i="1" dirty="0" err="1"/>
              <a:t>factori</a:t>
            </a:r>
            <a:r>
              <a:rPr lang="en-AU" b="1" i="1" dirty="0"/>
              <a:t> de </a:t>
            </a:r>
            <a:r>
              <a:rPr lang="en-AU" b="1" i="1" dirty="0" err="1"/>
              <a:t>patogenitate</a:t>
            </a:r>
            <a:r>
              <a:rPr lang="en-AU" dirty="0"/>
              <a:t> </a:t>
            </a:r>
            <a:r>
              <a:rPr lang="en-AU" b="1" i="1" dirty="0"/>
              <a:t>(</a:t>
            </a:r>
            <a:r>
              <a:rPr lang="en-AU" b="1" i="1" dirty="0" err="1"/>
              <a:t>acţiune</a:t>
            </a:r>
            <a:r>
              <a:rPr lang="en-AU" b="1" i="1" dirty="0"/>
              <a:t> </a:t>
            </a:r>
            <a:r>
              <a:rPr lang="en-AU" b="1" i="1" dirty="0" err="1"/>
              <a:t>letală</a:t>
            </a:r>
            <a:r>
              <a:rPr lang="en-AU" b="1" i="1" dirty="0"/>
              <a:t>, dermo-</a:t>
            </a:r>
            <a:r>
              <a:rPr lang="en-AU" b="1" i="1" dirty="0" err="1"/>
              <a:t>necrotică</a:t>
            </a:r>
            <a:r>
              <a:rPr lang="en-AU" b="1" i="1" dirty="0"/>
              <a:t> etc)</a:t>
            </a:r>
            <a:r>
              <a:rPr lang="en-AU" dirty="0"/>
              <a:t>. </a:t>
            </a:r>
            <a:r>
              <a:rPr lang="ro-RO" dirty="0"/>
              <a:t>S-au descris 4 hemolizine stafilococice: alfa, beta, gama şi delta, acestea determinând </a:t>
            </a:r>
            <a:r>
              <a:rPr lang="ro-RO" i="1" dirty="0"/>
              <a:t>in vitro</a:t>
            </a:r>
            <a:r>
              <a:rPr lang="ro-RO" dirty="0"/>
              <a:t> fie hemoliză completă, fie de tip cald-rece.</a:t>
            </a:r>
            <a:endParaRPr lang="en-US" dirty="0"/>
          </a:p>
          <a:p>
            <a:r>
              <a:rPr lang="ro-RO" b="1" i="1" dirty="0"/>
              <a:t>Hemolizina alfa</a:t>
            </a:r>
            <a:r>
              <a:rPr lang="ro-RO" dirty="0"/>
              <a:t>: lizează hematiile de iepure, lizează trombocitele, posedă </a:t>
            </a:r>
            <a:r>
              <a:rPr lang="ro-RO" i="1" dirty="0"/>
              <a:t>efecte dermonecrotice, efecte citotoxice</a:t>
            </a:r>
            <a:r>
              <a:rPr lang="ro-RO" dirty="0"/>
              <a:t> (pe muşchiul neted al capilarelor sanguine) şi </a:t>
            </a:r>
            <a:r>
              <a:rPr lang="ro-RO" i="1" dirty="0"/>
              <a:t>efect letal în doze mari la animal</a:t>
            </a:r>
            <a:r>
              <a:rPr lang="ro-RO" dirty="0"/>
              <a:t> (iepure, şoarece); poate fi transformată în anatoxină.</a:t>
            </a:r>
            <a:endParaRPr lang="en-US" dirty="0"/>
          </a:p>
          <a:p>
            <a:r>
              <a:rPr lang="ro-RO" b="1" i="1" dirty="0"/>
              <a:t>Hemolizina beta</a:t>
            </a:r>
            <a:r>
              <a:rPr lang="ro-RO" dirty="0"/>
              <a:t>: lizează hematiile de oaie (nu cele de iepure) după 1 oră la 37</a:t>
            </a:r>
            <a:r>
              <a:rPr lang="ro-RO" baseline="30000" dirty="0"/>
              <a:t>0</a:t>
            </a:r>
            <a:r>
              <a:rPr lang="ro-RO" dirty="0"/>
              <a:t>C şi 10 ore la 0</a:t>
            </a:r>
            <a:r>
              <a:rPr lang="ro-RO" baseline="30000" dirty="0"/>
              <a:t>0</a:t>
            </a:r>
            <a:r>
              <a:rPr lang="ro-RO" dirty="0"/>
              <a:t>C, fiind </a:t>
            </a:r>
            <a:r>
              <a:rPr lang="ro-RO" i="1" dirty="0"/>
              <a:t>responsabilă de fenomenul hemolizei cald-rece</a:t>
            </a:r>
            <a:r>
              <a:rPr lang="ro-RO" dirty="0"/>
              <a:t>.</a:t>
            </a:r>
            <a:endParaRPr lang="en-US" dirty="0"/>
          </a:p>
          <a:p>
            <a:r>
              <a:rPr lang="ro-RO" b="1" i="1" dirty="0"/>
              <a:t>Hemolizinele gama şi delta</a:t>
            </a:r>
            <a:r>
              <a:rPr lang="ro-RO" dirty="0"/>
              <a:t>: </a:t>
            </a:r>
            <a:r>
              <a:rPr lang="ro-RO" i="1" dirty="0"/>
              <a:t>posedă acţiune hemolitică şi dermonecrotică mai slabă</a:t>
            </a:r>
            <a:r>
              <a:rPr lang="ro-RO" dirty="0"/>
              <a:t>. Hemolizina delta inhibă absorbţia apei în intestin. Este discutată incriminarea hemolizinei delta în patogenia unor enterocolite post-antibiotice.</a:t>
            </a:r>
            <a:endParaRPr lang="en-US" dirty="0"/>
          </a:p>
          <a:p>
            <a:r>
              <a:rPr lang="ro-RO" dirty="0"/>
              <a:t>Hemolizinele sunt termolabile şi distincte din punct de vedere antigenic; </a:t>
            </a:r>
            <a:r>
              <a:rPr lang="ro-RO" b="1" i="1" dirty="0"/>
              <a:t>prin formolare se obţine anatoxina stafilococică</a:t>
            </a:r>
            <a:r>
              <a:rPr lang="ro-RO" dirty="0"/>
              <a:t>, cu rezultate bune în terapia curativă a infecţiilor stafilococice.</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572272"/>
          </a:xfrm>
        </p:spPr>
        <p:txBody>
          <a:bodyPr>
            <a:normAutofit fontScale="85000" lnSpcReduction="20000"/>
          </a:bodyPr>
          <a:lstStyle/>
          <a:p>
            <a:r>
              <a:rPr lang="ro-RO" b="1" dirty="0"/>
              <a:t>6.2. Toxinogeneza</a:t>
            </a:r>
            <a:endParaRPr lang="en-US" b="1" dirty="0"/>
          </a:p>
          <a:p>
            <a:pPr lvl="0"/>
            <a:r>
              <a:rPr lang="ro-RO" b="1" dirty="0"/>
              <a:t>Leucocidinele</a:t>
            </a:r>
            <a:r>
              <a:rPr lang="ro-RO" dirty="0"/>
              <a:t>. </a:t>
            </a:r>
            <a:r>
              <a:rPr lang="en-AU" dirty="0" err="1"/>
              <a:t>Produc</a:t>
            </a:r>
            <a:r>
              <a:rPr lang="en-AU" dirty="0"/>
              <a:t> </a:t>
            </a:r>
            <a:r>
              <a:rPr lang="en-AU" b="1" i="1" dirty="0" err="1"/>
              <a:t>distrugerea</a:t>
            </a:r>
            <a:r>
              <a:rPr lang="en-AU" b="1" i="1" dirty="0"/>
              <a:t> </a:t>
            </a:r>
            <a:r>
              <a:rPr lang="en-AU" b="1" i="1" dirty="0" err="1"/>
              <a:t>leucocitelor</a:t>
            </a:r>
            <a:r>
              <a:rPr lang="en-AU" b="1" i="1" dirty="0"/>
              <a:t> din </a:t>
            </a:r>
            <a:r>
              <a:rPr lang="en-AU" b="1" i="1" dirty="0" err="1"/>
              <a:t>focarul</a:t>
            </a:r>
            <a:r>
              <a:rPr lang="en-AU" b="1" i="1" dirty="0"/>
              <a:t> </a:t>
            </a:r>
            <a:r>
              <a:rPr lang="en-AU" b="1" i="1" dirty="0" err="1"/>
              <a:t>inflamator</a:t>
            </a:r>
            <a:r>
              <a:rPr lang="en-AU" dirty="0"/>
              <a:t>, </a:t>
            </a:r>
            <a:r>
              <a:rPr lang="en-AU" dirty="0" err="1"/>
              <a:t>proces</a:t>
            </a:r>
            <a:r>
              <a:rPr lang="en-AU" dirty="0"/>
              <a:t> </a:t>
            </a:r>
            <a:r>
              <a:rPr lang="en-AU" dirty="0" err="1"/>
              <a:t>premergător</a:t>
            </a:r>
            <a:r>
              <a:rPr lang="en-AU" dirty="0"/>
              <a:t> </a:t>
            </a:r>
            <a:r>
              <a:rPr lang="en-AU" dirty="0" err="1"/>
              <a:t>acţiunii</a:t>
            </a:r>
            <a:r>
              <a:rPr lang="en-AU" dirty="0"/>
              <a:t> </a:t>
            </a:r>
            <a:r>
              <a:rPr lang="en-AU" dirty="0" err="1"/>
              <a:t>nucleazelor</a:t>
            </a:r>
            <a:r>
              <a:rPr lang="en-AU" dirty="0"/>
              <a:t> </a:t>
            </a:r>
            <a:r>
              <a:rPr lang="en-AU" dirty="0" err="1"/>
              <a:t>stafilococice</a:t>
            </a:r>
            <a:r>
              <a:rPr lang="en-AU" dirty="0"/>
              <a:t> </a:t>
            </a:r>
            <a:r>
              <a:rPr lang="en-AU" dirty="0" err="1"/>
              <a:t>asupra</a:t>
            </a:r>
            <a:r>
              <a:rPr lang="en-AU" dirty="0"/>
              <a:t> ADN </a:t>
            </a:r>
            <a:r>
              <a:rPr lang="en-AU" dirty="0" err="1"/>
              <a:t>şi</a:t>
            </a:r>
            <a:r>
              <a:rPr lang="en-AU" dirty="0"/>
              <a:t> ARN </a:t>
            </a:r>
            <a:r>
              <a:rPr lang="en-AU" dirty="0" err="1"/>
              <a:t>leucocitar</a:t>
            </a:r>
            <a:r>
              <a:rPr lang="en-AU" dirty="0"/>
              <a:t>. Se pare </a:t>
            </a:r>
            <a:r>
              <a:rPr lang="en-AU" dirty="0" err="1"/>
              <a:t>că</a:t>
            </a:r>
            <a:r>
              <a:rPr lang="en-AU" dirty="0"/>
              <a:t> </a:t>
            </a:r>
            <a:r>
              <a:rPr lang="en-AU" dirty="0" err="1"/>
              <a:t>ar</a:t>
            </a:r>
            <a:r>
              <a:rPr lang="en-AU" dirty="0"/>
              <a:t> </a:t>
            </a:r>
            <a:r>
              <a:rPr lang="en-AU" dirty="0" err="1"/>
              <a:t>acţiona</a:t>
            </a:r>
            <a:r>
              <a:rPr lang="en-AU" dirty="0"/>
              <a:t> </a:t>
            </a:r>
            <a:r>
              <a:rPr lang="en-AU" dirty="0" err="1"/>
              <a:t>şi</a:t>
            </a:r>
            <a:r>
              <a:rPr lang="en-AU" dirty="0"/>
              <a:t> </a:t>
            </a:r>
            <a:r>
              <a:rPr lang="en-AU" dirty="0" err="1"/>
              <a:t>intracelular</a:t>
            </a:r>
            <a:r>
              <a:rPr lang="en-AU" dirty="0"/>
              <a:t> (</a:t>
            </a:r>
            <a:r>
              <a:rPr lang="en-AU" dirty="0" err="1"/>
              <a:t>după</a:t>
            </a:r>
            <a:r>
              <a:rPr lang="en-AU" dirty="0"/>
              <a:t> </a:t>
            </a:r>
            <a:r>
              <a:rPr lang="en-AU" dirty="0" err="1"/>
              <a:t>fagocitare</a:t>
            </a:r>
            <a:r>
              <a:rPr lang="en-AU" dirty="0"/>
              <a:t>, </a:t>
            </a:r>
            <a:r>
              <a:rPr lang="en-AU" dirty="0" err="1"/>
              <a:t>tulpinile</a:t>
            </a:r>
            <a:r>
              <a:rPr lang="en-AU" dirty="0"/>
              <a:t> </a:t>
            </a:r>
            <a:r>
              <a:rPr lang="en-AU" dirty="0" err="1"/>
              <a:t>patogene</a:t>
            </a:r>
            <a:r>
              <a:rPr lang="en-AU" dirty="0"/>
              <a:t> de </a:t>
            </a:r>
            <a:r>
              <a:rPr lang="en-AU" dirty="0" err="1"/>
              <a:t>stafilococ</a:t>
            </a:r>
            <a:r>
              <a:rPr lang="en-AU" dirty="0"/>
              <a:t> </a:t>
            </a:r>
            <a:r>
              <a:rPr lang="en-AU" dirty="0" err="1"/>
              <a:t>sunt</a:t>
            </a:r>
            <a:r>
              <a:rPr lang="en-AU" dirty="0"/>
              <a:t> </a:t>
            </a:r>
            <a:r>
              <a:rPr lang="en-AU" dirty="0" err="1"/>
              <a:t>digerate</a:t>
            </a:r>
            <a:r>
              <a:rPr lang="en-AU" dirty="0"/>
              <a:t> </a:t>
            </a:r>
            <a:r>
              <a:rPr lang="en-AU" dirty="0" err="1"/>
              <a:t>mai</a:t>
            </a:r>
            <a:r>
              <a:rPr lang="en-AU" dirty="0"/>
              <a:t> </a:t>
            </a:r>
            <a:r>
              <a:rPr lang="en-AU" dirty="0" err="1"/>
              <a:t>greu</a:t>
            </a:r>
            <a:r>
              <a:rPr lang="en-AU" dirty="0"/>
              <a:t> </a:t>
            </a:r>
            <a:r>
              <a:rPr lang="en-AU" dirty="0" err="1"/>
              <a:t>sau</a:t>
            </a:r>
            <a:r>
              <a:rPr lang="en-AU" dirty="0"/>
              <a:t> </a:t>
            </a:r>
            <a:r>
              <a:rPr lang="en-AU" dirty="0" err="1"/>
              <a:t>deloc</a:t>
            </a:r>
            <a:r>
              <a:rPr lang="en-AU" dirty="0"/>
              <a:t>, </a:t>
            </a:r>
            <a:r>
              <a:rPr lang="en-AU" dirty="0" err="1"/>
              <a:t>pe</a:t>
            </a:r>
            <a:r>
              <a:rPr lang="en-AU" dirty="0"/>
              <a:t> </a:t>
            </a:r>
            <a:r>
              <a:rPr lang="en-AU" dirty="0" err="1"/>
              <a:t>când</a:t>
            </a:r>
            <a:r>
              <a:rPr lang="en-AU" dirty="0"/>
              <a:t> </a:t>
            </a:r>
            <a:r>
              <a:rPr lang="en-AU" dirty="0" err="1"/>
              <a:t>cele</a:t>
            </a:r>
            <a:r>
              <a:rPr lang="en-AU" dirty="0"/>
              <a:t> </a:t>
            </a:r>
            <a:r>
              <a:rPr lang="en-AU" dirty="0" err="1"/>
              <a:t>nepatogene</a:t>
            </a:r>
            <a:r>
              <a:rPr lang="en-AU" dirty="0"/>
              <a:t> </a:t>
            </a:r>
            <a:r>
              <a:rPr lang="en-AU" dirty="0" err="1"/>
              <a:t>sunt</a:t>
            </a:r>
            <a:r>
              <a:rPr lang="en-AU" dirty="0"/>
              <a:t> </a:t>
            </a:r>
            <a:r>
              <a:rPr lang="en-AU" dirty="0" err="1"/>
              <a:t>distruse</a:t>
            </a:r>
            <a:r>
              <a:rPr lang="en-AU" dirty="0"/>
              <a:t>; </a:t>
            </a:r>
            <a:r>
              <a:rPr lang="en-AU" dirty="0" err="1"/>
              <a:t>această</a:t>
            </a:r>
            <a:r>
              <a:rPr lang="en-AU" dirty="0"/>
              <a:t> </a:t>
            </a:r>
            <a:r>
              <a:rPr lang="en-AU" dirty="0" err="1"/>
              <a:t>rezistenţă</a:t>
            </a:r>
            <a:r>
              <a:rPr lang="en-AU" dirty="0"/>
              <a:t> se </a:t>
            </a:r>
            <a:r>
              <a:rPr lang="en-AU" dirty="0" err="1"/>
              <a:t>presupune</a:t>
            </a:r>
            <a:r>
              <a:rPr lang="en-AU" dirty="0"/>
              <a:t> a </a:t>
            </a:r>
            <a:r>
              <a:rPr lang="en-AU" dirty="0" err="1"/>
              <a:t>fi</a:t>
            </a:r>
            <a:r>
              <a:rPr lang="en-AU" dirty="0"/>
              <a:t> </a:t>
            </a:r>
            <a:r>
              <a:rPr lang="en-AU" dirty="0" err="1"/>
              <a:t>determinată</a:t>
            </a:r>
            <a:r>
              <a:rPr lang="en-AU" dirty="0"/>
              <a:t> de </a:t>
            </a:r>
            <a:r>
              <a:rPr lang="en-AU" dirty="0" err="1"/>
              <a:t>leucocidine</a:t>
            </a:r>
            <a:r>
              <a:rPr lang="en-AU" dirty="0"/>
              <a:t>). Indirect, </a:t>
            </a:r>
            <a:r>
              <a:rPr lang="en-AU" dirty="0" err="1"/>
              <a:t>leucocidinele</a:t>
            </a:r>
            <a:r>
              <a:rPr lang="en-AU" dirty="0"/>
              <a:t> </a:t>
            </a:r>
            <a:r>
              <a:rPr lang="en-AU" dirty="0" err="1"/>
              <a:t>reprezintă</a:t>
            </a:r>
            <a:r>
              <a:rPr lang="en-AU" dirty="0"/>
              <a:t>, </a:t>
            </a:r>
            <a:r>
              <a:rPr lang="en-AU" dirty="0" err="1"/>
              <a:t>deci</a:t>
            </a:r>
            <a:r>
              <a:rPr lang="en-AU" dirty="0"/>
              <a:t>, </a:t>
            </a:r>
            <a:r>
              <a:rPr lang="en-AU" b="1" i="1" dirty="0" err="1"/>
              <a:t>factori</a:t>
            </a:r>
            <a:r>
              <a:rPr lang="en-AU" b="1" i="1" dirty="0"/>
              <a:t> de </a:t>
            </a:r>
            <a:r>
              <a:rPr lang="en-AU" b="1" i="1" dirty="0" err="1"/>
              <a:t>diminuare</a:t>
            </a:r>
            <a:r>
              <a:rPr lang="en-AU" b="1" i="1" dirty="0"/>
              <a:t> a </a:t>
            </a:r>
            <a:r>
              <a:rPr lang="en-AU" b="1" i="1" dirty="0" err="1"/>
              <a:t>apărării</a:t>
            </a:r>
            <a:r>
              <a:rPr lang="en-AU" b="1" i="1" dirty="0"/>
              <a:t> locale</a:t>
            </a:r>
            <a:r>
              <a:rPr lang="en-AU" dirty="0"/>
              <a:t>, </a:t>
            </a:r>
            <a:r>
              <a:rPr lang="en-AU" dirty="0" err="1"/>
              <a:t>în</a:t>
            </a:r>
            <a:r>
              <a:rPr lang="en-AU" dirty="0"/>
              <a:t> special a</a:t>
            </a:r>
            <a:r>
              <a:rPr lang="en-AU" b="1" i="1" dirty="0"/>
              <a:t> </a:t>
            </a:r>
            <a:r>
              <a:rPr lang="en-AU" b="1" i="1" dirty="0" err="1"/>
              <a:t>fagocitozei</a:t>
            </a:r>
            <a:r>
              <a:rPr lang="en-AU" b="1" i="1" dirty="0"/>
              <a:t> </a:t>
            </a:r>
            <a:r>
              <a:rPr lang="en-AU" dirty="0" err="1"/>
              <a:t>şi</a:t>
            </a:r>
            <a:r>
              <a:rPr lang="en-AU" dirty="0"/>
              <a:t> a</a:t>
            </a:r>
            <a:r>
              <a:rPr lang="en-AU" b="1" i="1" dirty="0"/>
              <a:t> </a:t>
            </a:r>
            <a:r>
              <a:rPr lang="en-AU" b="1" i="1" dirty="0" err="1"/>
              <a:t>diapedezei</a:t>
            </a:r>
            <a:r>
              <a:rPr lang="en-AU" b="1" i="1" dirty="0"/>
              <a:t> </a:t>
            </a:r>
            <a:r>
              <a:rPr lang="en-AU" b="1" i="1" dirty="0" err="1"/>
              <a:t>leucocitare</a:t>
            </a:r>
            <a:r>
              <a:rPr lang="en-AU" dirty="0"/>
              <a:t>. </a:t>
            </a:r>
            <a:r>
              <a:rPr lang="en-AU" dirty="0" err="1"/>
              <a:t>Electroforetic</a:t>
            </a:r>
            <a:r>
              <a:rPr lang="en-AU" dirty="0"/>
              <a:t> au </a:t>
            </a:r>
            <a:r>
              <a:rPr lang="en-AU" dirty="0" err="1"/>
              <a:t>fost</a:t>
            </a:r>
            <a:r>
              <a:rPr lang="en-AU" dirty="0"/>
              <a:t> separate </a:t>
            </a:r>
            <a:r>
              <a:rPr lang="en-AU" dirty="0" err="1"/>
              <a:t>două</a:t>
            </a:r>
            <a:r>
              <a:rPr lang="en-AU" dirty="0"/>
              <a:t> </a:t>
            </a:r>
            <a:r>
              <a:rPr lang="en-AU" dirty="0" err="1"/>
              <a:t>fracţiuni</a:t>
            </a:r>
            <a:r>
              <a:rPr lang="en-AU" dirty="0"/>
              <a:t>: </a:t>
            </a:r>
            <a:r>
              <a:rPr lang="en-AU" dirty="0" err="1"/>
              <a:t>fracţiunea</a:t>
            </a:r>
            <a:r>
              <a:rPr lang="en-AU" dirty="0"/>
              <a:t> F (“fast”) </a:t>
            </a:r>
            <a:r>
              <a:rPr lang="en-AU" dirty="0" err="1"/>
              <a:t>sau</a:t>
            </a:r>
            <a:r>
              <a:rPr lang="en-AU" dirty="0"/>
              <a:t> </a:t>
            </a:r>
            <a:r>
              <a:rPr lang="en-AU" dirty="0" err="1"/>
              <a:t>rapidă</a:t>
            </a:r>
            <a:r>
              <a:rPr lang="en-AU" dirty="0"/>
              <a:t> </a:t>
            </a:r>
            <a:r>
              <a:rPr lang="en-AU" dirty="0" err="1"/>
              <a:t>şi</a:t>
            </a:r>
            <a:r>
              <a:rPr lang="en-AU" dirty="0"/>
              <a:t> </a:t>
            </a:r>
            <a:r>
              <a:rPr lang="en-AU" dirty="0" err="1"/>
              <a:t>fracţiunea</a:t>
            </a:r>
            <a:r>
              <a:rPr lang="en-AU" dirty="0"/>
              <a:t> S (“slow”) </a:t>
            </a:r>
            <a:r>
              <a:rPr lang="en-AU" dirty="0" err="1"/>
              <a:t>sau</a:t>
            </a:r>
            <a:r>
              <a:rPr lang="en-AU" dirty="0"/>
              <a:t> </a:t>
            </a:r>
            <a:r>
              <a:rPr lang="en-AU" dirty="0" err="1"/>
              <a:t>lentă</a:t>
            </a:r>
            <a:r>
              <a:rPr lang="en-AU" dirty="0"/>
              <a:t>, cu </a:t>
            </a:r>
            <a:r>
              <a:rPr lang="en-AU" dirty="0" err="1"/>
              <a:t>viteze</a:t>
            </a:r>
            <a:r>
              <a:rPr lang="en-AU" dirty="0"/>
              <a:t> de </a:t>
            </a:r>
            <a:r>
              <a:rPr lang="en-AU" dirty="0" err="1"/>
              <a:t>migrare</a:t>
            </a:r>
            <a:r>
              <a:rPr lang="en-AU" dirty="0"/>
              <a:t> </a:t>
            </a:r>
            <a:r>
              <a:rPr lang="en-AU" dirty="0" err="1"/>
              <a:t>diferite</a:t>
            </a:r>
            <a:r>
              <a:rPr lang="en-AU" dirty="0"/>
              <a:t>; </a:t>
            </a:r>
            <a:r>
              <a:rPr lang="en-AU" dirty="0" err="1"/>
              <a:t>ambele</a:t>
            </a:r>
            <a:r>
              <a:rPr lang="en-AU" dirty="0"/>
              <a:t> </a:t>
            </a:r>
            <a:r>
              <a:rPr lang="en-AU" dirty="0" err="1"/>
              <a:t>fracţiuni</a:t>
            </a:r>
            <a:r>
              <a:rPr lang="en-AU" dirty="0"/>
              <a:t> </a:t>
            </a:r>
            <a:r>
              <a:rPr lang="en-AU" dirty="0" err="1"/>
              <a:t>sunt</a:t>
            </a:r>
            <a:r>
              <a:rPr lang="en-AU" dirty="0"/>
              <a:t> </a:t>
            </a:r>
            <a:r>
              <a:rPr lang="en-AU" dirty="0" err="1"/>
              <a:t>antigenice</a:t>
            </a:r>
            <a:r>
              <a:rPr lang="en-AU" dirty="0"/>
              <a:t>. </a:t>
            </a:r>
            <a:r>
              <a:rPr lang="en-AU" i="1" dirty="0" err="1"/>
              <a:t>Anticorpii</a:t>
            </a:r>
            <a:r>
              <a:rPr lang="en-AU" i="1" dirty="0"/>
              <a:t> </a:t>
            </a:r>
            <a:r>
              <a:rPr lang="en-AU" i="1" dirty="0" err="1"/>
              <a:t>antileucocidine</a:t>
            </a:r>
            <a:r>
              <a:rPr lang="en-AU" i="1" dirty="0"/>
              <a:t> </a:t>
            </a:r>
            <a:r>
              <a:rPr lang="en-AU" i="1" dirty="0" err="1"/>
              <a:t>ar</a:t>
            </a:r>
            <a:r>
              <a:rPr lang="en-AU" i="1" dirty="0"/>
              <a:t> </a:t>
            </a:r>
            <a:r>
              <a:rPr lang="en-AU" i="1" dirty="0" err="1"/>
              <a:t>juca</a:t>
            </a:r>
            <a:r>
              <a:rPr lang="en-AU" i="1" dirty="0"/>
              <a:t> </a:t>
            </a:r>
            <a:r>
              <a:rPr lang="en-AU" i="1" dirty="0" err="1"/>
              <a:t>rol</a:t>
            </a:r>
            <a:r>
              <a:rPr lang="en-AU" i="1" dirty="0"/>
              <a:t> </a:t>
            </a:r>
            <a:r>
              <a:rPr lang="en-AU" i="1" dirty="0" err="1"/>
              <a:t>în</a:t>
            </a:r>
            <a:r>
              <a:rPr lang="en-AU" i="1" dirty="0"/>
              <a:t> </a:t>
            </a:r>
            <a:r>
              <a:rPr lang="en-AU" i="1" dirty="0" err="1"/>
              <a:t>rezistenţa</a:t>
            </a:r>
            <a:r>
              <a:rPr lang="en-AU" i="1" dirty="0"/>
              <a:t> </a:t>
            </a:r>
            <a:r>
              <a:rPr lang="en-AU" i="1" dirty="0" err="1"/>
              <a:t>organismului</a:t>
            </a:r>
            <a:r>
              <a:rPr lang="en-AU" i="1" dirty="0"/>
              <a:t> la </a:t>
            </a:r>
            <a:r>
              <a:rPr lang="en-AU" i="1" dirty="0" err="1"/>
              <a:t>infecţiile</a:t>
            </a:r>
            <a:r>
              <a:rPr lang="en-AU" i="1" dirty="0"/>
              <a:t> </a:t>
            </a:r>
            <a:r>
              <a:rPr lang="en-AU" i="1" dirty="0" err="1"/>
              <a:t>stafilococice</a:t>
            </a:r>
            <a:r>
              <a:rPr lang="en-AU" i="1" dirty="0"/>
              <a:t> </a:t>
            </a:r>
            <a:r>
              <a:rPr lang="en-AU" i="1" dirty="0" err="1"/>
              <a:t>repetate</a:t>
            </a:r>
            <a:r>
              <a:rPr lang="en-AU" dirty="0"/>
              <a:t>.</a:t>
            </a:r>
            <a:endParaRPr lang="ro-RO" dirty="0"/>
          </a:p>
          <a:p>
            <a:pPr lvl="0"/>
            <a:r>
              <a:rPr lang="ro-RO" b="1" dirty="0"/>
              <a:t>Exfoliatina (toxina de exfoliere)</a:t>
            </a:r>
            <a:r>
              <a:rPr lang="ro-RO" dirty="0"/>
              <a:t>. </a:t>
            </a:r>
            <a:r>
              <a:rPr lang="en-AU" dirty="0"/>
              <a:t>Este </a:t>
            </a:r>
            <a:r>
              <a:rPr lang="en-AU" dirty="0" err="1"/>
              <a:t>elaborată</a:t>
            </a:r>
            <a:r>
              <a:rPr lang="en-AU" dirty="0"/>
              <a:t> de </a:t>
            </a:r>
            <a:r>
              <a:rPr lang="en-AU" b="1" i="1" dirty="0" err="1"/>
              <a:t>stafilococii</a:t>
            </a:r>
            <a:r>
              <a:rPr lang="en-AU" b="1" i="1" dirty="0"/>
              <a:t> de </a:t>
            </a:r>
            <a:r>
              <a:rPr lang="en-AU" b="1" i="1" dirty="0" err="1"/>
              <a:t>grup</a:t>
            </a:r>
            <a:r>
              <a:rPr lang="en-AU" b="1" i="1" dirty="0"/>
              <a:t> </a:t>
            </a:r>
            <a:r>
              <a:rPr lang="en-AU" b="1" i="1" dirty="0" err="1"/>
              <a:t>fagic</a:t>
            </a:r>
            <a:r>
              <a:rPr lang="en-AU" b="1" i="1" dirty="0"/>
              <a:t> II</a:t>
            </a:r>
            <a:r>
              <a:rPr lang="en-AU" dirty="0"/>
              <a:t>, </a:t>
            </a:r>
            <a:r>
              <a:rPr lang="en-AU" dirty="0" err="1"/>
              <a:t>codificată</a:t>
            </a:r>
            <a:r>
              <a:rPr lang="en-AU" dirty="0"/>
              <a:t> de o </a:t>
            </a:r>
            <a:r>
              <a:rPr lang="en-AU" dirty="0" err="1"/>
              <a:t>plasmidă</a:t>
            </a:r>
            <a:r>
              <a:rPr lang="en-AU" dirty="0"/>
              <a:t> </a:t>
            </a:r>
            <a:r>
              <a:rPr lang="en-AU" dirty="0" err="1"/>
              <a:t>şi</a:t>
            </a:r>
            <a:r>
              <a:rPr lang="en-AU" dirty="0"/>
              <a:t> </a:t>
            </a:r>
            <a:r>
              <a:rPr lang="en-AU" dirty="0" err="1"/>
              <a:t>responsabilă</a:t>
            </a:r>
            <a:r>
              <a:rPr lang="en-AU" dirty="0"/>
              <a:t> de </a:t>
            </a:r>
            <a:r>
              <a:rPr lang="en-AU" b="1" i="1" dirty="0"/>
              <a:t>“</a:t>
            </a:r>
            <a:r>
              <a:rPr lang="en-AU" b="1" i="1" dirty="0" err="1"/>
              <a:t>sindromul</a:t>
            </a:r>
            <a:r>
              <a:rPr lang="en-AU" b="1" i="1" dirty="0"/>
              <a:t> de </a:t>
            </a:r>
            <a:r>
              <a:rPr lang="en-AU" b="1" i="1" dirty="0" err="1"/>
              <a:t>arsură</a:t>
            </a:r>
            <a:r>
              <a:rPr lang="en-AU" b="1" i="1" dirty="0"/>
              <a:t> </a:t>
            </a:r>
            <a:r>
              <a:rPr lang="en-AU" b="1" i="1" dirty="0" err="1"/>
              <a:t>exfoliativă</a:t>
            </a:r>
            <a:r>
              <a:rPr lang="en-AU" b="1" i="1" dirty="0"/>
              <a:t> </a:t>
            </a:r>
            <a:r>
              <a:rPr lang="en-AU" b="1" i="1" dirty="0" err="1"/>
              <a:t>cutanată</a:t>
            </a:r>
            <a:r>
              <a:rPr lang="en-AU" b="1" i="1" dirty="0"/>
              <a:t>”</a:t>
            </a:r>
            <a:r>
              <a:rPr lang="en-AU" i="1" dirty="0"/>
              <a:t> </a:t>
            </a:r>
            <a:r>
              <a:rPr lang="en-AU" dirty="0"/>
              <a:t>(</a:t>
            </a:r>
            <a:r>
              <a:rPr lang="en-AU" dirty="0" err="1"/>
              <a:t>sindrom</a:t>
            </a:r>
            <a:r>
              <a:rPr lang="en-AU" dirty="0"/>
              <a:t> </a:t>
            </a:r>
            <a:r>
              <a:rPr lang="en-AU" dirty="0" err="1"/>
              <a:t>descris</a:t>
            </a:r>
            <a:r>
              <a:rPr lang="en-AU" dirty="0"/>
              <a:t> la </a:t>
            </a:r>
            <a:r>
              <a:rPr lang="en-AU" dirty="0" err="1"/>
              <a:t>copii</a:t>
            </a:r>
            <a:r>
              <a:rPr lang="en-AU" dirty="0"/>
              <a:t> </a:t>
            </a:r>
            <a:r>
              <a:rPr lang="en-AU" dirty="0" err="1"/>
              <a:t>mici</a:t>
            </a:r>
            <a:r>
              <a:rPr lang="en-AU" dirty="0"/>
              <a:t> </a:t>
            </a:r>
            <a:r>
              <a:rPr lang="en-AU" dirty="0" err="1"/>
              <a:t>ca</a:t>
            </a:r>
            <a:r>
              <a:rPr lang="en-AU" dirty="0"/>
              <a:t> o </a:t>
            </a:r>
            <a:r>
              <a:rPr lang="en-AU" dirty="0" err="1"/>
              <a:t>descuamare</a:t>
            </a:r>
            <a:r>
              <a:rPr lang="en-AU" dirty="0"/>
              <a:t> </a:t>
            </a:r>
            <a:r>
              <a:rPr lang="en-AU" dirty="0" err="1"/>
              <a:t>buloasă</a:t>
            </a:r>
            <a:r>
              <a:rPr lang="en-AU" dirty="0"/>
              <a:t> </a:t>
            </a:r>
            <a:r>
              <a:rPr lang="en-AU" dirty="0" err="1"/>
              <a:t>prin</a:t>
            </a:r>
            <a:r>
              <a:rPr lang="en-AU" dirty="0"/>
              <a:t> </a:t>
            </a:r>
            <a:r>
              <a:rPr lang="en-AU" dirty="0" err="1"/>
              <a:t>alterarea</a:t>
            </a:r>
            <a:r>
              <a:rPr lang="en-AU" dirty="0"/>
              <a:t> </a:t>
            </a:r>
            <a:r>
              <a:rPr lang="en-AU" dirty="0" err="1"/>
              <a:t>straturilor</a:t>
            </a:r>
            <a:r>
              <a:rPr lang="en-AU" dirty="0"/>
              <a:t> </a:t>
            </a:r>
            <a:r>
              <a:rPr lang="en-AU" dirty="0" err="1"/>
              <a:t>superficiale</a:t>
            </a:r>
            <a:r>
              <a:rPr lang="en-AU" dirty="0"/>
              <a:t> ale </a:t>
            </a:r>
            <a:r>
              <a:rPr lang="en-AU" dirty="0" err="1"/>
              <a:t>epidermului</a:t>
            </a:r>
            <a:r>
              <a:rPr lang="en-AU" dirty="0"/>
              <a:t>).</a:t>
            </a:r>
            <a:endParaRPr lang="en-US" dirty="0"/>
          </a:p>
          <a:p>
            <a:pPr lvl="0"/>
            <a:r>
              <a:rPr lang="ro-RO" b="1" dirty="0"/>
              <a:t>Toxina “sindromului de şoc toxic”</a:t>
            </a:r>
            <a:r>
              <a:rPr lang="ro-RO" dirty="0"/>
              <a:t>. </a:t>
            </a:r>
            <a:r>
              <a:rPr lang="en-AU" dirty="0" err="1"/>
              <a:t>Sindromul</a:t>
            </a:r>
            <a:r>
              <a:rPr lang="en-AU" dirty="0"/>
              <a:t> </a:t>
            </a:r>
            <a:r>
              <a:rPr lang="en-AU" dirty="0" err="1"/>
              <a:t>este</a:t>
            </a:r>
            <a:r>
              <a:rPr lang="en-AU" dirty="0"/>
              <a:t> </a:t>
            </a:r>
            <a:r>
              <a:rPr lang="en-AU" dirty="0" err="1"/>
              <a:t>descris</a:t>
            </a:r>
            <a:r>
              <a:rPr lang="en-AU" dirty="0"/>
              <a:t> la </a:t>
            </a:r>
            <a:r>
              <a:rPr lang="en-AU" dirty="0" err="1"/>
              <a:t>femeile</a:t>
            </a:r>
            <a:r>
              <a:rPr lang="en-AU" dirty="0"/>
              <a:t> care </a:t>
            </a:r>
            <a:r>
              <a:rPr lang="en-AU" dirty="0" err="1"/>
              <a:t>în</a:t>
            </a:r>
            <a:r>
              <a:rPr lang="en-AU" dirty="0"/>
              <a:t> </a:t>
            </a:r>
            <a:r>
              <a:rPr lang="en-AU" dirty="0" err="1"/>
              <a:t>timpul</a:t>
            </a:r>
            <a:r>
              <a:rPr lang="en-AU" dirty="0"/>
              <a:t> </a:t>
            </a:r>
            <a:r>
              <a:rPr lang="en-AU" dirty="0" err="1"/>
              <a:t>menstrei</a:t>
            </a:r>
            <a:r>
              <a:rPr lang="en-AU" dirty="0"/>
              <a:t> </a:t>
            </a:r>
            <a:r>
              <a:rPr lang="en-AU" dirty="0" err="1"/>
              <a:t>uzează</a:t>
            </a:r>
            <a:r>
              <a:rPr lang="en-AU" dirty="0"/>
              <a:t> de </a:t>
            </a:r>
            <a:r>
              <a:rPr lang="en-AU" dirty="0" err="1"/>
              <a:t>tampoane</a:t>
            </a:r>
            <a:r>
              <a:rPr lang="en-AU" dirty="0"/>
              <a:t> </a:t>
            </a:r>
            <a:r>
              <a:rPr lang="en-AU" dirty="0" err="1"/>
              <a:t>şi</a:t>
            </a:r>
            <a:r>
              <a:rPr lang="en-AU" dirty="0"/>
              <a:t> </a:t>
            </a:r>
            <a:r>
              <a:rPr lang="en-AU" dirty="0" err="1"/>
              <a:t>este</a:t>
            </a:r>
            <a:r>
              <a:rPr lang="en-AU" dirty="0"/>
              <a:t> </a:t>
            </a:r>
            <a:r>
              <a:rPr lang="en-AU" dirty="0" err="1"/>
              <a:t>produs</a:t>
            </a:r>
            <a:r>
              <a:rPr lang="en-AU" dirty="0"/>
              <a:t> de </a:t>
            </a:r>
            <a:r>
              <a:rPr lang="en-AU" b="1" i="1" dirty="0" err="1"/>
              <a:t>anumite</a:t>
            </a:r>
            <a:r>
              <a:rPr lang="en-AU" b="1" i="1" dirty="0"/>
              <a:t> </a:t>
            </a:r>
            <a:r>
              <a:rPr lang="en-AU" b="1" i="1" dirty="0" err="1"/>
              <a:t>tulpini</a:t>
            </a:r>
            <a:r>
              <a:rPr lang="en-AU" b="1" i="1" dirty="0"/>
              <a:t> de </a:t>
            </a:r>
            <a:r>
              <a:rPr lang="en-AU" b="1" i="1" dirty="0" err="1"/>
              <a:t>stafilococ</a:t>
            </a:r>
            <a:r>
              <a:rPr lang="en-AU" b="1" i="1" dirty="0"/>
              <a:t> </a:t>
            </a:r>
            <a:r>
              <a:rPr lang="en-AU" b="1" i="1" dirty="0" err="1"/>
              <a:t>existente</a:t>
            </a:r>
            <a:r>
              <a:rPr lang="en-AU" b="1" i="1" dirty="0"/>
              <a:t> </a:t>
            </a:r>
            <a:r>
              <a:rPr lang="en-AU" b="1" i="1" dirty="0" err="1"/>
              <a:t>în</a:t>
            </a:r>
            <a:r>
              <a:rPr lang="en-AU" b="1" i="1" dirty="0"/>
              <a:t> </a:t>
            </a:r>
            <a:r>
              <a:rPr lang="en-AU" b="1" i="1" dirty="0" err="1"/>
              <a:t>cavitatea</a:t>
            </a:r>
            <a:r>
              <a:rPr lang="en-AU" b="1" i="1" dirty="0"/>
              <a:t> </a:t>
            </a:r>
            <a:r>
              <a:rPr lang="en-AU" b="1" i="1" dirty="0" err="1"/>
              <a:t>genitală</a:t>
            </a:r>
            <a:r>
              <a:rPr lang="en-AU" dirty="0"/>
              <a:t>.</a:t>
            </a:r>
            <a:endParaRPr lang="en-US" dirty="0"/>
          </a:p>
          <a:p>
            <a:pPr lvl="0"/>
            <a:endParaRPr lang="en-US" dirty="0"/>
          </a:p>
          <a:p>
            <a:endParaRPr lang="en-US" dirty="0"/>
          </a:p>
        </p:txBody>
      </p:sp>
    </p:spTree>
    <p:extLst>
      <p:ext uri="{BB962C8B-B14F-4D97-AF65-F5344CB8AC3E}">
        <p14:creationId xmlns:p14="http://schemas.microsoft.com/office/powerpoint/2010/main" val="166437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715436" cy="6072230"/>
          </a:xfrm>
        </p:spPr>
        <p:txBody>
          <a:bodyPr>
            <a:normAutofit fontScale="77500" lnSpcReduction="20000"/>
          </a:bodyPr>
          <a:lstStyle/>
          <a:p>
            <a:pPr lvl="0"/>
            <a:r>
              <a:rPr lang="ro-RO" b="1" dirty="0"/>
              <a:t>Enterotoxina</a:t>
            </a:r>
            <a:r>
              <a:rPr lang="ro-RO" dirty="0"/>
              <a:t>. </a:t>
            </a:r>
            <a:r>
              <a:rPr lang="en-AU" dirty="0" err="1"/>
              <a:t>Este</a:t>
            </a:r>
            <a:r>
              <a:rPr lang="en-AU" dirty="0"/>
              <a:t> o </a:t>
            </a:r>
            <a:r>
              <a:rPr lang="en-AU" b="1" i="1" dirty="0" err="1"/>
              <a:t>toxină</a:t>
            </a:r>
            <a:r>
              <a:rPr lang="en-AU" b="1" i="1" dirty="0"/>
              <a:t> </a:t>
            </a:r>
            <a:r>
              <a:rPr lang="en-AU" b="1" i="1" dirty="0" err="1"/>
              <a:t>eliberată</a:t>
            </a:r>
            <a:r>
              <a:rPr lang="en-AU" dirty="0"/>
              <a:t> </a:t>
            </a:r>
            <a:r>
              <a:rPr lang="en-AU" dirty="0" err="1"/>
              <a:t>numai</a:t>
            </a:r>
            <a:r>
              <a:rPr lang="en-AU" dirty="0"/>
              <a:t> de</a:t>
            </a:r>
            <a:r>
              <a:rPr lang="en-AU" b="1" i="1" dirty="0"/>
              <a:t> </a:t>
            </a:r>
            <a:r>
              <a:rPr lang="en-AU" b="1" i="1" dirty="0" err="1"/>
              <a:t>stafilococii</a:t>
            </a:r>
            <a:r>
              <a:rPr lang="en-AU" b="1" i="1" dirty="0"/>
              <a:t> </a:t>
            </a:r>
            <a:r>
              <a:rPr lang="en-AU" b="1" i="1" dirty="0" err="1"/>
              <a:t>responsabili</a:t>
            </a:r>
            <a:r>
              <a:rPr lang="en-AU" b="1" i="1" dirty="0"/>
              <a:t> de </a:t>
            </a:r>
            <a:r>
              <a:rPr lang="en-AU" b="1" i="1" dirty="0" err="1"/>
              <a:t>producerea</a:t>
            </a:r>
            <a:r>
              <a:rPr lang="en-AU" b="1" i="1" dirty="0"/>
              <a:t> </a:t>
            </a:r>
            <a:r>
              <a:rPr lang="en-AU" b="1" i="1" dirty="0" err="1"/>
              <a:t>toxiinfecţiilor</a:t>
            </a:r>
            <a:r>
              <a:rPr lang="en-AU" b="1" i="1" dirty="0"/>
              <a:t> </a:t>
            </a:r>
            <a:r>
              <a:rPr lang="en-AU" b="1" i="1" dirty="0" err="1"/>
              <a:t>alimentare</a:t>
            </a:r>
            <a:r>
              <a:rPr lang="en-AU" dirty="0"/>
              <a:t>. Din </a:t>
            </a:r>
            <a:r>
              <a:rPr lang="en-AU" dirty="0" err="1"/>
              <a:t>punct</a:t>
            </a:r>
            <a:r>
              <a:rPr lang="en-AU" dirty="0"/>
              <a:t> de </a:t>
            </a:r>
            <a:r>
              <a:rPr lang="en-AU" dirty="0" err="1"/>
              <a:t>vedere</a:t>
            </a:r>
            <a:r>
              <a:rPr lang="en-AU" dirty="0"/>
              <a:t> </a:t>
            </a:r>
            <a:r>
              <a:rPr lang="en-AU" dirty="0" err="1"/>
              <a:t>chimic</a:t>
            </a:r>
            <a:r>
              <a:rPr lang="en-AU" dirty="0"/>
              <a:t> </a:t>
            </a:r>
            <a:r>
              <a:rPr lang="en-AU" dirty="0" err="1"/>
              <a:t>este</a:t>
            </a:r>
            <a:r>
              <a:rPr lang="en-AU" dirty="0"/>
              <a:t> o </a:t>
            </a:r>
            <a:r>
              <a:rPr lang="en-AU" dirty="0" err="1"/>
              <a:t>proteină</a:t>
            </a:r>
            <a:r>
              <a:rPr lang="en-AU" dirty="0"/>
              <a:t> cu </a:t>
            </a:r>
            <a:r>
              <a:rPr lang="en-AU" dirty="0" err="1"/>
              <a:t>greutate</a:t>
            </a:r>
            <a:r>
              <a:rPr lang="en-AU" dirty="0"/>
              <a:t> </a:t>
            </a:r>
            <a:r>
              <a:rPr lang="en-AU" dirty="0" err="1"/>
              <a:t>moleculară</a:t>
            </a:r>
            <a:r>
              <a:rPr lang="en-AU" dirty="0"/>
              <a:t> de 35.000 </a:t>
            </a:r>
            <a:r>
              <a:rPr lang="en-AU" dirty="0" err="1"/>
              <a:t>daltoni</a:t>
            </a:r>
            <a:r>
              <a:rPr lang="en-AU" dirty="0"/>
              <a:t>, </a:t>
            </a:r>
            <a:r>
              <a:rPr lang="en-AU" b="1" i="1" dirty="0" err="1"/>
              <a:t>înalt</a:t>
            </a:r>
            <a:r>
              <a:rPr lang="en-AU" b="1" i="1" dirty="0"/>
              <a:t> </a:t>
            </a:r>
            <a:r>
              <a:rPr lang="en-AU" b="1" i="1" dirty="0" err="1"/>
              <a:t>termostabilă</a:t>
            </a:r>
            <a:r>
              <a:rPr lang="en-AU" dirty="0"/>
              <a:t> (</a:t>
            </a:r>
            <a:r>
              <a:rPr lang="en-AU" dirty="0" err="1"/>
              <a:t>rezistă</a:t>
            </a:r>
            <a:r>
              <a:rPr lang="en-AU" dirty="0"/>
              <a:t> la </a:t>
            </a:r>
            <a:r>
              <a:rPr lang="en-AU" dirty="0" err="1"/>
              <a:t>fierbere</a:t>
            </a:r>
            <a:r>
              <a:rPr lang="en-AU" dirty="0"/>
              <a:t> 30 minute),</a:t>
            </a:r>
            <a:r>
              <a:rPr lang="en-AU" b="1" dirty="0"/>
              <a:t> </a:t>
            </a:r>
            <a:r>
              <a:rPr lang="en-AU" b="1" i="1" dirty="0" err="1"/>
              <a:t>rezistă</a:t>
            </a:r>
            <a:r>
              <a:rPr lang="en-AU" b="1" i="1" dirty="0"/>
              <a:t> la </a:t>
            </a:r>
            <a:r>
              <a:rPr lang="en-AU" b="1" i="1" dirty="0" err="1"/>
              <a:t>acţiunea</a:t>
            </a:r>
            <a:r>
              <a:rPr lang="en-AU" b="1" i="1" dirty="0"/>
              <a:t> </a:t>
            </a:r>
            <a:r>
              <a:rPr lang="en-AU" b="1" i="1" dirty="0" err="1"/>
              <a:t>enzimelor</a:t>
            </a:r>
            <a:r>
              <a:rPr lang="en-AU" b="1" i="1" dirty="0"/>
              <a:t> digestive</a:t>
            </a:r>
            <a:r>
              <a:rPr lang="en-AU" dirty="0"/>
              <a:t>.</a:t>
            </a:r>
            <a:endParaRPr lang="en-US" dirty="0"/>
          </a:p>
          <a:p>
            <a:r>
              <a:rPr lang="ro-RO" dirty="0"/>
              <a:t>S-au descris </a:t>
            </a:r>
            <a:r>
              <a:rPr lang="ro-RO" b="1" i="1" dirty="0"/>
              <a:t>cinci tipuri antigenic distincte de enterotoxină</a:t>
            </a:r>
            <a:r>
              <a:rPr lang="ro-RO" dirty="0"/>
              <a:t> </a:t>
            </a:r>
            <a:r>
              <a:rPr lang="ro-RO" b="1" i="1" dirty="0"/>
              <a:t>(A, B, C, D, E)</a:t>
            </a:r>
            <a:r>
              <a:rPr lang="ro-RO" dirty="0"/>
              <a:t>. Pentru producerea ei </a:t>
            </a:r>
            <a:r>
              <a:rPr lang="ro-RO" i="1" dirty="0"/>
              <a:t>in vitro</a:t>
            </a:r>
            <a:r>
              <a:rPr lang="ro-RO" dirty="0"/>
              <a:t> sunt necesare </a:t>
            </a:r>
            <a:r>
              <a:rPr lang="ro-RO" i="1" dirty="0"/>
              <a:t>medii semisolide şi incubare în atmosferă CO</a:t>
            </a:r>
            <a:r>
              <a:rPr lang="ro-RO" i="1" baseline="-25000" dirty="0"/>
              <a:t>2</a:t>
            </a:r>
            <a:r>
              <a:rPr lang="ro-RO" i="1" dirty="0"/>
              <a:t> 30%</a:t>
            </a:r>
            <a:r>
              <a:rPr lang="ro-RO" dirty="0"/>
              <a:t>, iar </a:t>
            </a:r>
            <a:r>
              <a:rPr lang="ro-RO" i="1" dirty="0"/>
              <a:t>in vivo</a:t>
            </a:r>
            <a:r>
              <a:rPr lang="ro-RO" dirty="0"/>
              <a:t> e produsă mai ales de stafilococii din </a:t>
            </a:r>
            <a:r>
              <a:rPr lang="ro-RO" i="1" dirty="0"/>
              <a:t>alimente care conţin glucide şi proteine</a:t>
            </a:r>
            <a:r>
              <a:rPr lang="ro-RO" dirty="0"/>
              <a:t>. Sinteza enterotoxinei este codificată de o genă cromozomială controlată de o plasmidă. Acţiunea ei se exercită indirect prin </a:t>
            </a:r>
            <a:r>
              <a:rPr lang="ro-RO" b="1" i="1" dirty="0"/>
              <a:t>excitarea centrului vomei din nevrax</a:t>
            </a:r>
            <a:r>
              <a:rPr lang="ro-RO" dirty="0"/>
              <a:t> (declanşează un arc reflex cu punct de plecare intestinal) cu </a:t>
            </a:r>
            <a:r>
              <a:rPr lang="ro-RO" b="1" i="1" dirty="0"/>
              <a:t>tulburarea motricităţii intestinale</a:t>
            </a:r>
            <a:r>
              <a:rPr lang="ro-RO" dirty="0"/>
              <a:t>. Clinic se constată: vărsături, diaree, tulburări hemodinamice. </a:t>
            </a:r>
            <a:r>
              <a:rPr lang="ro-RO" b="1" i="1" dirty="0"/>
              <a:t>Evidenţierea enterotoxinei</a:t>
            </a:r>
            <a:r>
              <a:rPr lang="ro-RO" dirty="0"/>
              <a:t> stafilococice se face </a:t>
            </a:r>
            <a:r>
              <a:rPr lang="ro-RO" i="1" dirty="0"/>
              <a:t>in vivo</a:t>
            </a:r>
            <a:r>
              <a:rPr lang="ro-RO" dirty="0"/>
              <a:t> prin </a:t>
            </a:r>
            <a:r>
              <a:rPr lang="ro-RO" b="1" i="1" dirty="0"/>
              <a:t>testul Dolman</a:t>
            </a:r>
            <a:r>
              <a:rPr lang="ro-RO" dirty="0"/>
              <a:t> (inocularea intraperitoneală la pisici de câteva săptămâni) şi </a:t>
            </a:r>
            <a:r>
              <a:rPr lang="ro-RO" i="1" dirty="0"/>
              <a:t>in vitro</a:t>
            </a:r>
            <a:r>
              <a:rPr lang="ro-RO" dirty="0"/>
              <a:t> prin </a:t>
            </a:r>
            <a:r>
              <a:rPr lang="ro-RO" b="1" i="1" dirty="0"/>
              <a:t>reacţia de precipitare în gel faţă de ser standard anti-enterotoxină</a:t>
            </a:r>
            <a:r>
              <a:rPr lang="ro-RO" dirty="0"/>
              <a:t> (A, B, C, D, E). Speciile sensibile la enterotoxina stafilococcică sunt omul şi maimuţele.</a:t>
            </a:r>
            <a:endParaRPr lang="en-US" dirty="0"/>
          </a:p>
          <a:p>
            <a:r>
              <a:rPr lang="ro-RO" dirty="0"/>
              <a:t>S-au descris cinci tipuri antigenice, dintre care mai frecvent implicate în </a:t>
            </a:r>
            <a:r>
              <a:rPr lang="ro-RO" b="1" i="1" dirty="0"/>
              <a:t>intoxicaţiile alimentare</a:t>
            </a:r>
            <a:r>
              <a:rPr lang="ro-RO" dirty="0"/>
              <a:t> sunt tipurile </a:t>
            </a:r>
            <a:r>
              <a:rPr lang="ro-RO" b="1" i="1" dirty="0"/>
              <a:t>A </a:t>
            </a:r>
            <a:r>
              <a:rPr lang="ro-RO" dirty="0"/>
              <a:t>şi</a:t>
            </a:r>
            <a:r>
              <a:rPr lang="ro-RO" b="1" i="1" dirty="0"/>
              <a:t> D</a:t>
            </a:r>
            <a:r>
              <a:rPr lang="ro-RO" dirty="0"/>
              <a:t>. În patogenia </a:t>
            </a:r>
            <a:r>
              <a:rPr lang="ro-RO" b="1" i="1" dirty="0"/>
              <a:t>sindromului de şoc toxic stafilococic </a:t>
            </a:r>
            <a:r>
              <a:rPr lang="ro-RO" dirty="0"/>
              <a:t>şi a</a:t>
            </a:r>
            <a:r>
              <a:rPr lang="ro-RO" b="1" i="1" dirty="0"/>
              <a:t> enterocolitei stafilococice post antibiotice</a:t>
            </a:r>
            <a:r>
              <a:rPr lang="ro-RO" dirty="0"/>
              <a:t> este implicată enterotoxina </a:t>
            </a:r>
            <a:r>
              <a:rPr lang="ro-RO" b="1" dirty="0"/>
              <a:t>B</a:t>
            </a:r>
            <a:r>
              <a:rPr lang="ro-RO" dirty="0"/>
              <a: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229600" cy="1714512"/>
          </a:xfrm>
        </p:spPr>
        <p:txBody>
          <a:bodyPr>
            <a:normAutofit/>
          </a:bodyPr>
          <a:lstStyle/>
          <a:p>
            <a:pPr algn="ctr"/>
            <a:r>
              <a:rPr lang="ro-RO" sz="1800" b="1" dirty="0"/>
              <a:t>STAFILOCOCUL</a:t>
            </a:r>
            <a:endParaRPr lang="en-US" sz="1800" b="1" dirty="0"/>
          </a:p>
          <a:p>
            <a:pPr algn="ctr">
              <a:buNone/>
            </a:pPr>
            <a:endParaRPr lang="en-US" sz="1800" b="1" dirty="0"/>
          </a:p>
          <a:p>
            <a:r>
              <a:rPr lang="ro-RO" sz="1800" b="1" dirty="0"/>
              <a:t>1. ÎNCADRARE TAXONOMICĂ</a:t>
            </a:r>
            <a:endParaRPr lang="en-US" sz="1800" b="1" dirty="0"/>
          </a:p>
          <a:p>
            <a:r>
              <a:rPr lang="ro-RO" sz="1800" i="1" dirty="0"/>
              <a:t>Ordinul</a:t>
            </a:r>
            <a:r>
              <a:rPr lang="ro-RO" sz="1800" dirty="0"/>
              <a:t>:</a:t>
            </a:r>
            <a:r>
              <a:rPr lang="ro-RO" sz="1800" b="1" dirty="0"/>
              <a:t> </a:t>
            </a:r>
            <a:r>
              <a:rPr lang="ro-RO" sz="1800" b="1" i="1" dirty="0"/>
              <a:t>Eubacteriales</a:t>
            </a:r>
            <a:r>
              <a:rPr lang="ro-RO" sz="1800" dirty="0"/>
              <a:t>, </a:t>
            </a:r>
            <a:r>
              <a:rPr lang="ro-RO" sz="1800" i="1" dirty="0"/>
              <a:t>familia</a:t>
            </a:r>
            <a:r>
              <a:rPr lang="ro-RO" sz="1800" dirty="0"/>
              <a:t>: </a:t>
            </a:r>
            <a:r>
              <a:rPr lang="ro-RO" sz="1800" b="1" i="1" dirty="0"/>
              <a:t>Micrococcaceae</a:t>
            </a:r>
            <a:r>
              <a:rPr lang="ro-RO" sz="1800" dirty="0"/>
              <a:t>, </a:t>
            </a:r>
            <a:r>
              <a:rPr lang="ro-RO" sz="1800" i="1" dirty="0"/>
              <a:t>genul</a:t>
            </a:r>
            <a:r>
              <a:rPr lang="ro-RO" sz="1800" dirty="0"/>
              <a:t>: </a:t>
            </a:r>
            <a:r>
              <a:rPr lang="ro-RO" sz="1800" b="1" i="1" dirty="0"/>
              <a:t>Staphylococcus</a:t>
            </a:r>
            <a:r>
              <a:rPr lang="ro-RO" sz="1800" dirty="0"/>
              <a:t>. </a:t>
            </a:r>
            <a:r>
              <a:rPr lang="ro-RO" sz="1800" b="1" i="1" dirty="0"/>
              <a:t>Stafilococi coagulazo-pozitivi</a:t>
            </a:r>
            <a:r>
              <a:rPr lang="ro-RO" sz="1800" i="1" dirty="0"/>
              <a:t>: Staphylococcus aureus</a:t>
            </a:r>
          </a:p>
        </p:txBody>
      </p:sp>
      <p:sp>
        <p:nvSpPr>
          <p:cNvPr id="4" name="Content Placeholder 2"/>
          <p:cNvSpPr txBox="1">
            <a:spLocks/>
          </p:cNvSpPr>
          <p:nvPr/>
        </p:nvSpPr>
        <p:spPr>
          <a:xfrm>
            <a:off x="214250" y="1948070"/>
            <a:ext cx="8929750" cy="4909930"/>
          </a:xfrm>
          <a:prstGeom prst="rect">
            <a:avLst/>
          </a:prstGeom>
        </p:spPr>
        <p:txBody>
          <a:bodyPr vert="horz" numCol="2">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2000" b="0" i="1" u="none" strike="noStrike" kern="1200" cap="none" spc="0" normalizeH="0" baseline="0" noProof="0" dirty="0">
                <a:ln>
                  <a:noFill/>
                </a:ln>
                <a:solidFill>
                  <a:schemeClr val="tx1"/>
                </a:solidFill>
                <a:effectLst/>
                <a:uLnTx/>
                <a:uFillTx/>
                <a:latin typeface="+mn-lt"/>
                <a:ea typeface="+mn-ea"/>
                <a:cs typeface="+mn-cs"/>
              </a:rPr>
              <a:t>Stafilococi coagulazo-negativ </a:t>
            </a:r>
            <a:r>
              <a:rPr kumimoji="0" lang="ro-RO" sz="2000" b="0" i="0" u="none" strike="noStrike" kern="1200" cap="none" spc="0" normalizeH="0" baseline="0" noProof="0" dirty="0">
                <a:ln>
                  <a:noFill/>
                </a:ln>
                <a:solidFill>
                  <a:schemeClr val="tx1"/>
                </a:solidFill>
                <a:effectLst/>
                <a:uLnTx/>
                <a:uFillTx/>
                <a:latin typeface="+mn-lt"/>
                <a:ea typeface="+mn-ea"/>
                <a:cs typeface="+mn-cs"/>
              </a:rPr>
              <a:t>frecvent întâlniți</a:t>
            </a:r>
            <a:r>
              <a:rPr kumimoji="0" lang="ro-RO" sz="2000" b="0" i="1" u="none" strike="noStrike" kern="1200" cap="none" spc="0" normalizeH="0" baseline="0" noProof="0" dirty="0">
                <a:ln>
                  <a:noFill/>
                </a:ln>
                <a:solidFill>
                  <a:schemeClr val="tx1"/>
                </a:solidFill>
                <a:effectLst/>
                <a:uLnTx/>
                <a:uFillTx/>
                <a:latin typeface="+mn-lt"/>
                <a:ea typeface="+mn-ea"/>
                <a:cs typeface="+mn-cs"/>
              </a:rPr>
              <a:t>:</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epidermidis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haemolyticus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saprophyticus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lugdunensis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schleiferi</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2000" b="1" i="1" u="none" strike="noStrike" kern="1200" cap="none" spc="0" normalizeH="0" baseline="0" noProof="0" dirty="0">
                <a:ln>
                  <a:noFill/>
                </a:ln>
                <a:solidFill>
                  <a:schemeClr val="tx1"/>
                </a:solidFill>
                <a:effectLst/>
                <a:uLnTx/>
                <a:uFillTx/>
                <a:latin typeface="+mn-lt"/>
                <a:ea typeface="+mn-ea"/>
                <a:cs typeface="+mn-cs"/>
              </a:rPr>
              <a:t>Stafilococi coagulazo-negativi </a:t>
            </a:r>
            <a:r>
              <a:rPr kumimoji="0" lang="ro-RO" sz="2000" b="0" i="0" u="none" strike="noStrike" kern="1200" cap="none" spc="0" normalizeH="0" baseline="0" noProof="0" dirty="0">
                <a:ln>
                  <a:noFill/>
                </a:ln>
                <a:solidFill>
                  <a:schemeClr val="tx1"/>
                </a:solidFill>
                <a:effectLst/>
                <a:uLnTx/>
                <a:uFillTx/>
                <a:latin typeface="+mn-lt"/>
                <a:ea typeface="+mn-ea"/>
                <a:cs typeface="+mn-cs"/>
              </a:rPr>
              <a:t>mai rari:</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hyicus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chromogenes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capitis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ureolyticus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caprae</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warneri</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hominis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auricularis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cohnii</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ureolyticus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xylosus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simulans</a:t>
            </a:r>
            <a:endParaRPr kumimoji="0" lang="ro-RO"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2000" b="1" i="1" u="none" strike="noStrike" kern="1200" cap="none" spc="0" normalizeH="0" baseline="0" noProof="0" dirty="0">
                <a:ln>
                  <a:noFill/>
                </a:ln>
                <a:solidFill>
                  <a:schemeClr val="tx1"/>
                </a:solidFill>
                <a:effectLst/>
                <a:uLnTx/>
                <a:uFillTx/>
                <a:latin typeface="+mn-lt"/>
                <a:ea typeface="+mn-ea"/>
                <a:cs typeface="+mn-cs"/>
              </a:rPr>
              <a:t>Stafilococi coagulazo-variabili</a:t>
            </a:r>
            <a:r>
              <a:rPr kumimoji="0" lang="ro-RO" sz="2000" b="0" i="0" u="none" strike="noStrike" kern="1200" cap="none" spc="0" normalizeH="0" baseline="0" noProof="0" dirty="0">
                <a:ln>
                  <a:noFill/>
                </a:ln>
                <a:solidFill>
                  <a:schemeClr val="tx1"/>
                </a:solidFill>
                <a:effectLst/>
                <a:uLnTx/>
                <a:uFillTx/>
                <a:latin typeface="+mn-lt"/>
                <a:ea typeface="+mn-ea"/>
                <a:cs typeface="+mn-cs"/>
              </a:rPr>
              <a:t>:</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intermedius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pseudointermedius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ro-RO" b="0" i="1" u="none" strike="noStrike" kern="1200" cap="none" spc="0" normalizeH="0" baseline="0" noProof="0" dirty="0">
                <a:ln>
                  <a:noFill/>
                </a:ln>
                <a:solidFill>
                  <a:schemeClr val="tx1"/>
                </a:solidFill>
                <a:effectLst/>
                <a:uLnTx/>
                <a:uFillTx/>
                <a:latin typeface="+mn-lt"/>
                <a:ea typeface="+mn-ea"/>
                <a:cs typeface="+mn-cs"/>
              </a:rPr>
              <a:t>Staphylococcus delphini</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o-RO" sz="2000" b="1" i="0" u="none" strike="noStrike" kern="1200" cap="none" spc="0" normalizeH="0" baseline="0" noProof="0" dirty="0">
                <a:ln>
                  <a:noFill/>
                </a:ln>
                <a:solidFill>
                  <a:schemeClr val="tx1"/>
                </a:solidFill>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643602"/>
          </a:xfrm>
        </p:spPr>
        <p:txBody>
          <a:bodyPr>
            <a:normAutofit fontScale="85000" lnSpcReduction="10000"/>
          </a:bodyPr>
          <a:lstStyle/>
          <a:p>
            <a:pPr algn="ctr">
              <a:buNone/>
            </a:pPr>
            <a:r>
              <a:rPr lang="ro-RO" b="1" dirty="0"/>
              <a:t>7. REZISTENŢĂ. SENSIBILITATE. VARIABILITATE GENETICĂ</a:t>
            </a:r>
            <a:endParaRPr lang="en-US" b="1" dirty="0"/>
          </a:p>
          <a:p>
            <a:pPr algn="ctr">
              <a:buNone/>
            </a:pPr>
            <a:endParaRPr lang="en-US" dirty="0"/>
          </a:p>
          <a:p>
            <a:r>
              <a:rPr lang="ro-RO" b="1" dirty="0"/>
              <a:t>7. 1. Rezistenţă</a:t>
            </a:r>
            <a:endParaRPr lang="en-US" dirty="0"/>
          </a:p>
          <a:p>
            <a:r>
              <a:rPr lang="ro-RO" b="1" dirty="0"/>
              <a:t>Rezistenţa la factorii fizici şi chimici</a:t>
            </a:r>
            <a:r>
              <a:rPr lang="ro-RO" dirty="0"/>
              <a:t>. </a:t>
            </a:r>
            <a:endParaRPr lang="en-US" b="1" dirty="0"/>
          </a:p>
          <a:p>
            <a:r>
              <a:rPr lang="ro-RO" dirty="0"/>
              <a:t>Stafilococii sunt germeni care </a:t>
            </a:r>
            <a:r>
              <a:rPr lang="ro-RO" b="1" i="1" dirty="0"/>
              <a:t>rezistă bine la variaţiile mediului extren</a:t>
            </a:r>
            <a:r>
              <a:rPr lang="ro-RO" dirty="0"/>
              <a:t> astfel: rezistă 30 minute la 60</a:t>
            </a:r>
            <a:r>
              <a:rPr lang="ro-RO" baseline="30000" dirty="0"/>
              <a:t>0</a:t>
            </a:r>
            <a:r>
              <a:rPr lang="ro-RO" dirty="0"/>
              <a:t>C (unele tulpini chiar 80</a:t>
            </a:r>
            <a:r>
              <a:rPr lang="ro-RO" baseline="30000" dirty="0"/>
              <a:t>0</a:t>
            </a:r>
            <a:r>
              <a:rPr lang="ro-RO" dirty="0"/>
              <a:t>C - 30 minute) şi prezintă </a:t>
            </a:r>
            <a:r>
              <a:rPr lang="ro-RO" b="1" i="1" dirty="0"/>
              <a:t>rezistenţă remarcabilă la uscăciune </a:t>
            </a:r>
            <a:r>
              <a:rPr lang="ro-RO" dirty="0"/>
              <a:t>(persistă în particulele de praf sau puroi uscat câteva săptămâni sau luni). În schimb, sunt </a:t>
            </a:r>
            <a:r>
              <a:rPr lang="ro-RO" b="1" i="1" dirty="0"/>
              <a:t>foarte sensibili la acţiunea unor coloranţi bazici</a:t>
            </a:r>
            <a:r>
              <a:rPr lang="ro-RO" dirty="0"/>
              <a:t> (violet de genţiană), relativ rezistenţi la fenol, cloramină, sublimat, dar </a:t>
            </a:r>
            <a:r>
              <a:rPr lang="ro-RO" b="1" i="1" dirty="0"/>
              <a:t>sensibili la hexaclorofen</a:t>
            </a:r>
            <a:r>
              <a:rPr lang="ro-RO" dirty="0"/>
              <a:t>. În ceea ce priveşte acţiunea sărurilor, reţinem că stafilococul </a:t>
            </a:r>
            <a:r>
              <a:rPr lang="ro-RO" b="1" i="1" dirty="0"/>
              <a:t>rezistă până la 75% clorură de sodiu în mediu</a:t>
            </a:r>
            <a:r>
              <a:rPr lang="ro-RO" dirty="0"/>
              <a:t> (acest fapt permite stafilococilor enterotoxigeni să persiste mult timp în alimentele conservate, ca peştele sărat, brânză). </a:t>
            </a:r>
            <a:endParaRPr lang="en-US" dirty="0"/>
          </a:p>
          <a:p>
            <a:r>
              <a:rPr lang="ro-RO" dirty="0"/>
              <a:t>Este rezistent la acţiunea acizilor graşi de pe tegument.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643602"/>
          </a:xfrm>
        </p:spPr>
        <p:txBody>
          <a:bodyPr>
            <a:normAutofit fontScale="92500" lnSpcReduction="20000"/>
          </a:bodyPr>
          <a:lstStyle/>
          <a:p>
            <a:pPr algn="ctr">
              <a:buNone/>
            </a:pPr>
            <a:r>
              <a:rPr lang="ro-RO" b="1" dirty="0"/>
              <a:t>7. REZISTENŢĂ. SENSIBILITATE. VARIABILITATE GENETICĂ</a:t>
            </a:r>
            <a:endParaRPr lang="en-US" b="1" dirty="0"/>
          </a:p>
          <a:p>
            <a:pPr algn="ctr">
              <a:buNone/>
            </a:pPr>
            <a:endParaRPr lang="en-US" dirty="0"/>
          </a:p>
          <a:p>
            <a:r>
              <a:rPr lang="ro-RO" b="1" dirty="0"/>
              <a:t>7. 1. Rezistenţă</a:t>
            </a:r>
            <a:endParaRPr lang="en-US" dirty="0"/>
          </a:p>
          <a:p>
            <a:r>
              <a:rPr lang="ro-RO" b="1" dirty="0"/>
              <a:t>Rezistenţa la chimioterapice</a:t>
            </a:r>
            <a:endParaRPr lang="en-US" b="1" dirty="0"/>
          </a:p>
          <a:p>
            <a:r>
              <a:rPr lang="en-AU" dirty="0" err="1"/>
              <a:t>Dacă</a:t>
            </a:r>
            <a:r>
              <a:rPr lang="en-AU" dirty="0"/>
              <a:t> la </a:t>
            </a:r>
            <a:r>
              <a:rPr lang="en-AU" dirty="0" err="1"/>
              <a:t>introducerea</a:t>
            </a:r>
            <a:r>
              <a:rPr lang="en-AU" dirty="0"/>
              <a:t> </a:t>
            </a:r>
            <a:r>
              <a:rPr lang="en-AU" dirty="0" err="1"/>
              <a:t>penicilinoterapiei</a:t>
            </a:r>
            <a:r>
              <a:rPr lang="en-AU" dirty="0"/>
              <a:t> </a:t>
            </a:r>
            <a:r>
              <a:rPr lang="en-AU" dirty="0" err="1"/>
              <a:t>şi</a:t>
            </a:r>
            <a:r>
              <a:rPr lang="en-AU" dirty="0"/>
              <a:t> </a:t>
            </a:r>
            <a:r>
              <a:rPr lang="en-AU" dirty="0" err="1"/>
              <a:t>sulfamidoterapiei</a:t>
            </a:r>
            <a:r>
              <a:rPr lang="en-AU" dirty="0"/>
              <a:t> s-au </a:t>
            </a:r>
            <a:r>
              <a:rPr lang="en-AU" dirty="0" err="1"/>
              <a:t>înregistrat</a:t>
            </a:r>
            <a:r>
              <a:rPr lang="en-AU" dirty="0"/>
              <a:t> </a:t>
            </a:r>
            <a:r>
              <a:rPr lang="en-AU" dirty="0" err="1"/>
              <a:t>rezultate</a:t>
            </a:r>
            <a:r>
              <a:rPr lang="en-AU" dirty="0"/>
              <a:t> </a:t>
            </a:r>
            <a:r>
              <a:rPr lang="en-AU" dirty="0" err="1"/>
              <a:t>spectaculoase</a:t>
            </a:r>
            <a:r>
              <a:rPr lang="en-AU" dirty="0"/>
              <a:t> </a:t>
            </a:r>
            <a:r>
              <a:rPr lang="en-AU" dirty="0" err="1"/>
              <a:t>în</a:t>
            </a:r>
            <a:r>
              <a:rPr lang="en-AU" dirty="0"/>
              <a:t> </a:t>
            </a:r>
            <a:r>
              <a:rPr lang="en-AU" dirty="0" err="1"/>
              <a:t>tratamentul</a:t>
            </a:r>
            <a:r>
              <a:rPr lang="en-AU" dirty="0"/>
              <a:t> </a:t>
            </a:r>
            <a:r>
              <a:rPr lang="en-AU" dirty="0" err="1"/>
              <a:t>infecţiilor</a:t>
            </a:r>
            <a:r>
              <a:rPr lang="en-AU" dirty="0"/>
              <a:t> </a:t>
            </a:r>
            <a:r>
              <a:rPr lang="en-AU" dirty="0" err="1"/>
              <a:t>stafilococice</a:t>
            </a:r>
            <a:r>
              <a:rPr lang="en-AU" dirty="0"/>
              <a:t>, </a:t>
            </a:r>
            <a:r>
              <a:rPr lang="en-AU" dirty="0" err="1"/>
              <a:t>astăzi</a:t>
            </a:r>
            <a:r>
              <a:rPr lang="en-AU" dirty="0"/>
              <a:t> </a:t>
            </a:r>
            <a:r>
              <a:rPr lang="en-AU" dirty="0" err="1"/>
              <a:t>asistăm</a:t>
            </a:r>
            <a:r>
              <a:rPr lang="en-AU" dirty="0"/>
              <a:t> la </a:t>
            </a:r>
            <a:r>
              <a:rPr lang="en-AU" b="1" i="1" dirty="0" err="1"/>
              <a:t>instalarea</a:t>
            </a:r>
            <a:r>
              <a:rPr lang="en-AU" b="1" i="1" dirty="0"/>
              <a:t> </a:t>
            </a:r>
            <a:r>
              <a:rPr lang="en-AU" b="1" i="1" dirty="0" err="1"/>
              <a:t>rezistenţei</a:t>
            </a:r>
            <a:r>
              <a:rPr lang="en-AU" b="1" i="1" dirty="0"/>
              <a:t> </a:t>
            </a:r>
            <a:r>
              <a:rPr lang="en-AU" b="1" i="1" dirty="0" err="1"/>
              <a:t>faţă</a:t>
            </a:r>
            <a:r>
              <a:rPr lang="en-AU" b="1" i="1" dirty="0"/>
              <a:t> de </a:t>
            </a:r>
            <a:r>
              <a:rPr lang="en-AU" b="1" i="1" dirty="0" err="1"/>
              <a:t>penicilină</a:t>
            </a:r>
            <a:r>
              <a:rPr lang="en-AU" dirty="0"/>
              <a:t> (</a:t>
            </a:r>
            <a:r>
              <a:rPr lang="en-AU" dirty="0" err="1"/>
              <a:t>peste</a:t>
            </a:r>
            <a:r>
              <a:rPr lang="en-AU" dirty="0"/>
              <a:t> 80% prin beta-</a:t>
            </a:r>
            <a:r>
              <a:rPr lang="en-AU" dirty="0" err="1"/>
              <a:t>lactamază</a:t>
            </a:r>
            <a:r>
              <a:rPr lang="en-AU" dirty="0"/>
              <a:t>), </a:t>
            </a:r>
            <a:r>
              <a:rPr lang="en-AU" dirty="0" err="1"/>
              <a:t>precum</a:t>
            </a:r>
            <a:r>
              <a:rPr lang="en-AU" dirty="0"/>
              <a:t> </a:t>
            </a:r>
            <a:r>
              <a:rPr lang="en-AU" dirty="0" err="1"/>
              <a:t>şi</a:t>
            </a:r>
            <a:r>
              <a:rPr lang="en-AU" dirty="0"/>
              <a:t> </a:t>
            </a:r>
            <a:r>
              <a:rPr lang="en-AU" dirty="0" err="1"/>
              <a:t>faţă</a:t>
            </a:r>
            <a:r>
              <a:rPr lang="en-AU" dirty="0"/>
              <a:t> de </a:t>
            </a:r>
            <a:r>
              <a:rPr lang="en-AU" b="1" i="1" dirty="0" err="1"/>
              <a:t>alte</a:t>
            </a:r>
            <a:r>
              <a:rPr lang="en-AU" b="1" i="1" dirty="0"/>
              <a:t> </a:t>
            </a:r>
            <a:r>
              <a:rPr lang="en-AU" b="1" i="1" dirty="0" err="1"/>
              <a:t>antibiotice</a:t>
            </a:r>
            <a:r>
              <a:rPr lang="en-AU" b="1" i="1" dirty="0"/>
              <a:t> </a:t>
            </a:r>
            <a:r>
              <a:rPr lang="en-AU" b="1" i="1" dirty="0" err="1"/>
              <a:t>şi</a:t>
            </a:r>
            <a:r>
              <a:rPr lang="en-AU" b="1" i="1" dirty="0"/>
              <a:t> </a:t>
            </a:r>
            <a:r>
              <a:rPr lang="en-AU" b="1" i="1" dirty="0" err="1"/>
              <a:t>chimioterapice</a:t>
            </a:r>
            <a:r>
              <a:rPr lang="en-AU" dirty="0"/>
              <a:t> (</a:t>
            </a:r>
            <a:r>
              <a:rPr lang="en-AU" dirty="0" err="1"/>
              <a:t>sulfamide</a:t>
            </a:r>
            <a:r>
              <a:rPr lang="en-AU" dirty="0"/>
              <a:t>, </a:t>
            </a:r>
            <a:r>
              <a:rPr lang="en-AU" dirty="0" err="1"/>
              <a:t>streptomicină</a:t>
            </a:r>
            <a:r>
              <a:rPr lang="en-AU" dirty="0"/>
              <a:t>, </a:t>
            </a:r>
            <a:r>
              <a:rPr lang="en-AU" dirty="0" err="1"/>
              <a:t>teraciclină</a:t>
            </a:r>
            <a:r>
              <a:rPr lang="en-AU" dirty="0"/>
              <a:t> etc.).</a:t>
            </a:r>
            <a:endParaRPr lang="en-US" dirty="0"/>
          </a:p>
          <a:p>
            <a:r>
              <a:rPr lang="ro-RO" b="1" i="1" dirty="0"/>
              <a:t>Rezistenţa la chimioterapice</a:t>
            </a:r>
            <a:r>
              <a:rPr lang="ro-RO" dirty="0"/>
              <a:t> a stafilococilor este </a:t>
            </a:r>
            <a:r>
              <a:rPr lang="ro-RO" b="1" i="1" dirty="0"/>
              <a:t>genotipică</a:t>
            </a:r>
            <a:r>
              <a:rPr lang="ro-RO" dirty="0"/>
              <a:t>, </a:t>
            </a:r>
            <a:r>
              <a:rPr lang="ro-RO" b="1" dirty="0"/>
              <a:t>prin </a:t>
            </a:r>
            <a:r>
              <a:rPr lang="ro-RO" b="1" i="1" dirty="0"/>
              <a:t>transfer plasmidic (factor R)</a:t>
            </a:r>
            <a:r>
              <a:rPr lang="ro-RO" dirty="0"/>
              <a:t> şi reprezintă o problemă majoră deopotrivă pentru clinician, microbiolog şi epidemiolog.</a:t>
            </a:r>
            <a:endParaRPr lang="en-US" dirty="0"/>
          </a:p>
          <a:p>
            <a:endParaRPr lang="en-US" dirty="0"/>
          </a:p>
        </p:txBody>
      </p:sp>
    </p:spTree>
    <p:extLst>
      <p:ext uri="{BB962C8B-B14F-4D97-AF65-F5344CB8AC3E}">
        <p14:creationId xmlns:p14="http://schemas.microsoft.com/office/powerpoint/2010/main" val="34932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429420"/>
          </a:xfrm>
        </p:spPr>
        <p:txBody>
          <a:bodyPr>
            <a:normAutofit fontScale="85000" lnSpcReduction="10000"/>
          </a:bodyPr>
          <a:lstStyle/>
          <a:p>
            <a:r>
              <a:rPr lang="ro-RO" b="1" dirty="0"/>
              <a:t>7.2. Sensibilitatea la bacteriofagi</a:t>
            </a:r>
            <a:endParaRPr lang="en-US" dirty="0"/>
          </a:p>
          <a:p>
            <a:r>
              <a:rPr lang="ro-RO" b="1" dirty="0"/>
              <a:t>Lizotipuri</a:t>
            </a:r>
            <a:r>
              <a:rPr lang="ro-RO" dirty="0"/>
              <a:t>. </a:t>
            </a:r>
            <a:r>
              <a:rPr lang="en-AU" dirty="0" err="1"/>
              <a:t>Pe</a:t>
            </a:r>
            <a:r>
              <a:rPr lang="en-AU" dirty="0"/>
              <a:t> </a:t>
            </a:r>
            <a:r>
              <a:rPr lang="en-AU" dirty="0" err="1"/>
              <a:t>baza</a:t>
            </a:r>
            <a:r>
              <a:rPr lang="en-AU" dirty="0"/>
              <a:t> </a:t>
            </a:r>
            <a:r>
              <a:rPr lang="en-AU" dirty="0" err="1"/>
              <a:t>sensibilităţii</a:t>
            </a:r>
            <a:r>
              <a:rPr lang="en-AU" dirty="0"/>
              <a:t> variate la </a:t>
            </a:r>
            <a:r>
              <a:rPr lang="en-AU" dirty="0" err="1"/>
              <a:t>seturi</a:t>
            </a:r>
            <a:r>
              <a:rPr lang="en-AU" dirty="0"/>
              <a:t> de </a:t>
            </a:r>
            <a:r>
              <a:rPr lang="en-AU" dirty="0" err="1"/>
              <a:t>bacteriofagi</a:t>
            </a:r>
            <a:r>
              <a:rPr lang="en-AU" dirty="0"/>
              <a:t> </a:t>
            </a:r>
            <a:r>
              <a:rPr lang="en-AU" dirty="0" err="1"/>
              <a:t>antistafilococici</a:t>
            </a:r>
            <a:r>
              <a:rPr lang="en-AU" dirty="0"/>
              <a:t>, s-a </a:t>
            </a:r>
            <a:r>
              <a:rPr lang="en-AU" dirty="0" err="1"/>
              <a:t>determinat</a:t>
            </a:r>
            <a:r>
              <a:rPr lang="en-AU" dirty="0"/>
              <a:t> o </a:t>
            </a:r>
            <a:r>
              <a:rPr lang="en-AU" dirty="0" err="1"/>
              <a:t>schemă</a:t>
            </a:r>
            <a:r>
              <a:rPr lang="en-AU" dirty="0"/>
              <a:t> de </a:t>
            </a:r>
            <a:r>
              <a:rPr lang="en-AU" dirty="0" err="1"/>
              <a:t>lizotipie</a:t>
            </a:r>
            <a:r>
              <a:rPr lang="en-AU" dirty="0"/>
              <a:t>, </a:t>
            </a:r>
            <a:r>
              <a:rPr lang="en-AU" dirty="0" err="1"/>
              <a:t>deosebit</a:t>
            </a:r>
            <a:r>
              <a:rPr lang="en-AU" dirty="0"/>
              <a:t> de </a:t>
            </a:r>
            <a:r>
              <a:rPr lang="en-AU" dirty="0" err="1"/>
              <a:t>utilă</a:t>
            </a:r>
            <a:r>
              <a:rPr lang="en-AU" dirty="0"/>
              <a:t> </a:t>
            </a:r>
            <a:r>
              <a:rPr lang="en-AU" dirty="0" err="1"/>
              <a:t>în</a:t>
            </a:r>
            <a:r>
              <a:rPr lang="en-AU" dirty="0"/>
              <a:t> </a:t>
            </a:r>
            <a:r>
              <a:rPr lang="en-AU" dirty="0" err="1"/>
              <a:t>cercetările</a:t>
            </a:r>
            <a:r>
              <a:rPr lang="en-AU" dirty="0"/>
              <a:t> </a:t>
            </a:r>
            <a:r>
              <a:rPr lang="en-AU" dirty="0" err="1"/>
              <a:t>epidemiologice</a:t>
            </a:r>
            <a:r>
              <a:rPr lang="en-AU" dirty="0"/>
              <a:t>, </a:t>
            </a:r>
            <a:r>
              <a:rPr lang="en-AU" dirty="0" err="1"/>
              <a:t>permiţând</a:t>
            </a:r>
            <a:r>
              <a:rPr lang="en-AU" dirty="0"/>
              <a:t> </a:t>
            </a:r>
            <a:r>
              <a:rPr lang="en-AU" dirty="0" err="1"/>
              <a:t>stabilirea</a:t>
            </a:r>
            <a:r>
              <a:rPr lang="en-AU" dirty="0"/>
              <a:t> </a:t>
            </a:r>
            <a:r>
              <a:rPr lang="en-AU" dirty="0" err="1"/>
              <a:t>filiaţiei</a:t>
            </a:r>
            <a:r>
              <a:rPr lang="en-AU" dirty="0"/>
              <a:t> </a:t>
            </a:r>
            <a:r>
              <a:rPr lang="en-AU" dirty="0" err="1"/>
              <a:t>unor</a:t>
            </a:r>
            <a:r>
              <a:rPr lang="en-AU" dirty="0"/>
              <a:t> </a:t>
            </a:r>
            <a:r>
              <a:rPr lang="en-AU" dirty="0" err="1"/>
              <a:t>cazuri</a:t>
            </a:r>
            <a:r>
              <a:rPr lang="en-AU" dirty="0"/>
              <a:t>, </a:t>
            </a:r>
            <a:r>
              <a:rPr lang="en-AU" dirty="0" err="1"/>
              <a:t>precum</a:t>
            </a:r>
            <a:r>
              <a:rPr lang="en-AU" dirty="0"/>
              <a:t> </a:t>
            </a:r>
            <a:r>
              <a:rPr lang="en-AU" dirty="0" err="1"/>
              <a:t>şi</a:t>
            </a:r>
            <a:r>
              <a:rPr lang="en-AU" dirty="0"/>
              <a:t> a </a:t>
            </a:r>
            <a:r>
              <a:rPr lang="en-AU" dirty="0" err="1"/>
              <a:t>frecvenţei</a:t>
            </a:r>
            <a:r>
              <a:rPr lang="en-AU" dirty="0"/>
              <a:t> </a:t>
            </a:r>
            <a:r>
              <a:rPr lang="en-AU" dirty="0" err="1"/>
              <a:t>unor</a:t>
            </a:r>
            <a:r>
              <a:rPr lang="en-AU" dirty="0"/>
              <a:t> </a:t>
            </a:r>
            <a:r>
              <a:rPr lang="en-AU" dirty="0" err="1"/>
              <a:t>lizotipuri</a:t>
            </a:r>
            <a:r>
              <a:rPr lang="en-AU" dirty="0"/>
              <a:t> </a:t>
            </a:r>
            <a:r>
              <a:rPr lang="en-AU" dirty="0" err="1"/>
              <a:t>într</a:t>
            </a:r>
            <a:r>
              <a:rPr lang="en-AU" dirty="0"/>
              <a:t>-o </a:t>
            </a:r>
            <a:r>
              <a:rPr lang="en-AU" dirty="0" err="1"/>
              <a:t>anumită</a:t>
            </a:r>
            <a:r>
              <a:rPr lang="en-AU" dirty="0"/>
              <a:t> </a:t>
            </a:r>
            <a:r>
              <a:rPr lang="en-AU" dirty="0" err="1"/>
              <a:t>perioadă</a:t>
            </a:r>
            <a:r>
              <a:rPr lang="en-AU" dirty="0"/>
              <a:t> </a:t>
            </a:r>
            <a:r>
              <a:rPr lang="en-AU" dirty="0" err="1"/>
              <a:t>şi</a:t>
            </a:r>
            <a:r>
              <a:rPr lang="en-AU" dirty="0"/>
              <a:t> </a:t>
            </a:r>
            <a:r>
              <a:rPr lang="en-AU" dirty="0" err="1"/>
              <a:t>zonă</a:t>
            </a:r>
            <a:r>
              <a:rPr lang="en-AU" dirty="0"/>
              <a:t> </a:t>
            </a:r>
            <a:r>
              <a:rPr lang="en-AU" dirty="0" err="1"/>
              <a:t>geografică</a:t>
            </a:r>
            <a:r>
              <a:rPr lang="en-AU" dirty="0"/>
              <a:t>. </a:t>
            </a:r>
            <a:r>
              <a:rPr lang="en-AU" dirty="0" err="1"/>
              <a:t>Astfel</a:t>
            </a:r>
            <a:r>
              <a:rPr lang="en-AU" dirty="0"/>
              <a:t>, </a:t>
            </a:r>
            <a:r>
              <a:rPr lang="en-AU" dirty="0" err="1"/>
              <a:t>pentru</a:t>
            </a:r>
            <a:r>
              <a:rPr lang="en-AU" dirty="0"/>
              <a:t> Staphylococcus aureus </a:t>
            </a:r>
            <a:r>
              <a:rPr lang="en-AU" dirty="0" err="1"/>
              <a:t>există</a:t>
            </a:r>
            <a:r>
              <a:rPr lang="en-AU" dirty="0"/>
              <a:t> 5 </a:t>
            </a:r>
            <a:r>
              <a:rPr lang="en-AU" dirty="0" err="1"/>
              <a:t>grupe</a:t>
            </a:r>
            <a:r>
              <a:rPr lang="en-AU" dirty="0"/>
              <a:t> de </a:t>
            </a:r>
            <a:r>
              <a:rPr lang="en-AU" dirty="0" err="1"/>
              <a:t>fagi</a:t>
            </a:r>
            <a:r>
              <a:rPr lang="en-AU" dirty="0"/>
              <a:t> (I, II, III, IV, V), </a:t>
            </a:r>
            <a:r>
              <a:rPr lang="en-AU" dirty="0" err="1"/>
              <a:t>cele</a:t>
            </a:r>
            <a:r>
              <a:rPr lang="en-AU" dirty="0"/>
              <a:t> </a:t>
            </a:r>
            <a:r>
              <a:rPr lang="en-AU" dirty="0" err="1"/>
              <a:t>mai</a:t>
            </a:r>
            <a:r>
              <a:rPr lang="en-AU" dirty="0"/>
              <a:t> </a:t>
            </a:r>
            <a:r>
              <a:rPr lang="en-AU" dirty="0" err="1"/>
              <a:t>frecvente</a:t>
            </a:r>
            <a:r>
              <a:rPr lang="en-AU" dirty="0"/>
              <a:t> </a:t>
            </a:r>
            <a:r>
              <a:rPr lang="en-AU" dirty="0" err="1"/>
              <a:t>grupe</a:t>
            </a:r>
            <a:r>
              <a:rPr lang="en-AU" dirty="0"/>
              <a:t> </a:t>
            </a:r>
            <a:r>
              <a:rPr lang="en-AU" dirty="0" err="1"/>
              <a:t>şi</a:t>
            </a:r>
            <a:r>
              <a:rPr lang="en-AU" dirty="0"/>
              <a:t> </a:t>
            </a:r>
            <a:r>
              <a:rPr lang="en-AU" dirty="0" err="1"/>
              <a:t>lizotipuri</a:t>
            </a:r>
            <a:r>
              <a:rPr lang="en-AU" dirty="0"/>
              <a:t> </a:t>
            </a:r>
            <a:r>
              <a:rPr lang="en-AU" dirty="0" err="1"/>
              <a:t>fiind</a:t>
            </a:r>
            <a:r>
              <a:rPr lang="en-AU" dirty="0"/>
              <a:t>:</a:t>
            </a:r>
            <a:endParaRPr lang="en-US" dirty="0"/>
          </a:p>
          <a:p>
            <a:pPr lvl="0"/>
            <a:r>
              <a:rPr lang="ro-RO" dirty="0"/>
              <a:t>I: 29, 52, 52A, 79, 80;</a:t>
            </a:r>
            <a:endParaRPr lang="en-US" dirty="0"/>
          </a:p>
          <a:p>
            <a:pPr lvl="0"/>
            <a:r>
              <a:rPr lang="ro-RO" dirty="0"/>
              <a:t>II: 3A, 3C, 55, 71;</a:t>
            </a:r>
            <a:endParaRPr lang="en-US" dirty="0"/>
          </a:p>
          <a:p>
            <a:pPr lvl="0"/>
            <a:r>
              <a:rPr lang="ro-RO" dirty="0"/>
              <a:t>III: 6, 42E, 47, 53, 54, 75, 77, 83A, 84, 85;</a:t>
            </a:r>
            <a:endParaRPr lang="en-US" dirty="0"/>
          </a:p>
          <a:p>
            <a:pPr lvl="0"/>
            <a:r>
              <a:rPr lang="ro-RO" dirty="0"/>
              <a:t>IV </a:t>
            </a:r>
            <a:r>
              <a:rPr lang="en-AU" dirty="0" err="1"/>
              <a:t>şi</a:t>
            </a:r>
            <a:r>
              <a:rPr lang="ro-RO" dirty="0"/>
              <a:t> V: 81, 94, 95, 96.</a:t>
            </a:r>
            <a:endParaRPr lang="en-US" dirty="0"/>
          </a:p>
          <a:p>
            <a:r>
              <a:rPr lang="en-AU" dirty="0" err="1"/>
              <a:t>În</a:t>
            </a:r>
            <a:r>
              <a:rPr lang="en-AU" dirty="0"/>
              <a:t> </a:t>
            </a:r>
            <a:r>
              <a:rPr lang="en-AU" dirty="0" err="1"/>
              <a:t>ţara</a:t>
            </a:r>
            <a:r>
              <a:rPr lang="en-AU" dirty="0"/>
              <a:t> </a:t>
            </a:r>
            <a:r>
              <a:rPr lang="en-AU" dirty="0" err="1"/>
              <a:t>noastră</a:t>
            </a:r>
            <a:r>
              <a:rPr lang="en-AU" dirty="0"/>
              <a:t> </a:t>
            </a:r>
            <a:r>
              <a:rPr lang="en-AU" dirty="0" err="1"/>
              <a:t>circulă</a:t>
            </a:r>
            <a:r>
              <a:rPr lang="en-AU" dirty="0"/>
              <a:t> </a:t>
            </a:r>
            <a:r>
              <a:rPr lang="en-AU" dirty="0" err="1"/>
              <a:t>îndeosebi</a:t>
            </a:r>
            <a:r>
              <a:rPr lang="en-AU" dirty="0"/>
              <a:t> </a:t>
            </a:r>
            <a:r>
              <a:rPr lang="en-AU" dirty="0" err="1"/>
              <a:t>stafilococii</a:t>
            </a:r>
            <a:r>
              <a:rPr lang="en-AU" dirty="0"/>
              <a:t> </a:t>
            </a:r>
            <a:r>
              <a:rPr lang="en-AU" dirty="0" err="1"/>
              <a:t>aurei</a:t>
            </a:r>
            <a:r>
              <a:rPr lang="en-AU" dirty="0"/>
              <a:t> </a:t>
            </a:r>
            <a:r>
              <a:rPr lang="en-AU" dirty="0" err="1"/>
              <a:t>patogeni</a:t>
            </a:r>
            <a:r>
              <a:rPr lang="en-AU" dirty="0"/>
              <a:t> </a:t>
            </a:r>
            <a:r>
              <a:rPr lang="en-AU" dirty="0" err="1"/>
              <a:t>lizotipurile</a:t>
            </a:r>
            <a:r>
              <a:rPr lang="en-AU" dirty="0"/>
              <a:t> 80 </a:t>
            </a:r>
            <a:r>
              <a:rPr lang="en-AU" dirty="0" err="1"/>
              <a:t>şi</a:t>
            </a:r>
            <a:r>
              <a:rPr lang="en-AU" dirty="0"/>
              <a:t> 81, </a:t>
            </a:r>
            <a:r>
              <a:rPr lang="en-AU" dirty="0" err="1"/>
              <a:t>precum</a:t>
            </a:r>
            <a:r>
              <a:rPr lang="en-AU" dirty="0"/>
              <a:t> </a:t>
            </a:r>
            <a:r>
              <a:rPr lang="en-AU" dirty="0" err="1"/>
              <a:t>şi</a:t>
            </a:r>
            <a:r>
              <a:rPr lang="en-AU" dirty="0"/>
              <a:t> </a:t>
            </a:r>
            <a:r>
              <a:rPr lang="en-AU" dirty="0" err="1"/>
              <a:t>stafilococii</a:t>
            </a:r>
            <a:r>
              <a:rPr lang="en-AU" dirty="0"/>
              <a:t> </a:t>
            </a:r>
            <a:r>
              <a:rPr lang="en-AU" dirty="0" err="1"/>
              <a:t>albi</a:t>
            </a:r>
            <a:r>
              <a:rPr lang="en-AU" dirty="0"/>
              <a:t> </a:t>
            </a:r>
            <a:r>
              <a:rPr lang="en-AU" dirty="0" err="1"/>
              <a:t>coagulază-pozitivi</a:t>
            </a:r>
            <a:r>
              <a:rPr lang="en-AU" dirty="0"/>
              <a:t> </a:t>
            </a:r>
            <a:r>
              <a:rPr lang="en-AU" dirty="0" err="1"/>
              <a:t>lizotipurile</a:t>
            </a:r>
            <a:r>
              <a:rPr lang="en-AU" dirty="0"/>
              <a:t> 9 </a:t>
            </a:r>
            <a:r>
              <a:rPr lang="en-AU" dirty="0" err="1"/>
              <a:t>şi</a:t>
            </a:r>
            <a:r>
              <a:rPr lang="en-AU" dirty="0"/>
              <a:t> 134.</a:t>
            </a:r>
            <a:endParaRPr lang="en-US" dirty="0"/>
          </a:p>
          <a:p>
            <a:r>
              <a:rPr lang="ro-RO" b="1" dirty="0"/>
              <a:t>Lizogenie</a:t>
            </a:r>
            <a:r>
              <a:rPr lang="ro-RO" dirty="0"/>
              <a:t>. Multe </a:t>
            </a:r>
            <a:r>
              <a:rPr lang="ro-RO" b="1" i="1" dirty="0"/>
              <a:t>tulpini de stafilococ sunt lizogene</a:t>
            </a:r>
            <a:r>
              <a:rPr lang="ro-RO" dirty="0"/>
              <a:t>, uneori existând posibilitatea ca fagul temperat să determine derepresia unor gene sau plasmide care codifică sinteza de toxine stafilococice.</a:t>
            </a:r>
            <a:endParaRPr lang="en-US" dirty="0"/>
          </a:p>
        </p:txBody>
      </p:sp>
    </p:spTree>
    <p:extLst>
      <p:ext uri="{BB962C8B-B14F-4D97-AF65-F5344CB8AC3E}">
        <p14:creationId xmlns:p14="http://schemas.microsoft.com/office/powerpoint/2010/main" val="243880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429420"/>
          </a:xfrm>
        </p:spPr>
        <p:txBody>
          <a:bodyPr>
            <a:normAutofit fontScale="92500" lnSpcReduction="20000"/>
          </a:bodyPr>
          <a:lstStyle/>
          <a:p>
            <a:r>
              <a:rPr lang="ro-RO" b="1" dirty="0"/>
              <a:t>7.3. Variabilitate genetică</a:t>
            </a:r>
            <a:endParaRPr lang="en-US" dirty="0"/>
          </a:p>
          <a:p>
            <a:r>
              <a:rPr lang="ro-RO" dirty="0"/>
              <a:t>Au fost descrise </a:t>
            </a:r>
            <a:r>
              <a:rPr lang="ro-RO" b="1" i="1" dirty="0"/>
              <a:t>numeroase varietăţi</a:t>
            </a:r>
            <a:r>
              <a:rPr lang="ro-RO" dirty="0"/>
              <a:t>: </a:t>
            </a:r>
            <a:r>
              <a:rPr lang="ro-RO" b="1" i="1" dirty="0"/>
              <a:t>morfologice</a:t>
            </a:r>
            <a:r>
              <a:rPr lang="ro-RO" dirty="0"/>
              <a:t> (mărime, aşezare, număr de indivizi în grămadă, colorabilitate, capsulă), </a:t>
            </a:r>
            <a:r>
              <a:rPr lang="ro-RO" b="1" i="1" dirty="0"/>
              <a:t>de cultură</a:t>
            </a:r>
            <a:r>
              <a:rPr lang="ro-RO" dirty="0"/>
              <a:t> (aspectul coloniilor - S, R, mucoide, producere de pigment, hemoliză), </a:t>
            </a:r>
            <a:r>
              <a:rPr lang="ro-RO" b="1" i="1" dirty="0"/>
              <a:t>metabolice</a:t>
            </a:r>
            <a:r>
              <a:rPr lang="ro-RO" dirty="0"/>
              <a:t> (legate de echipamentul enzimatic),</a:t>
            </a:r>
            <a:r>
              <a:rPr lang="ro-RO" b="1" i="1" dirty="0"/>
              <a:t> de patogenitate</a:t>
            </a:r>
            <a:r>
              <a:rPr lang="ro-RO" dirty="0"/>
              <a:t> (privind virulenţa - capsula la coloniile mucoide, cât şi toxinogenaza - plasmidică, cromozomială).</a:t>
            </a:r>
            <a:endParaRPr lang="en-US" dirty="0"/>
          </a:p>
          <a:p>
            <a:r>
              <a:rPr lang="ro-RO" dirty="0"/>
              <a:t>În </a:t>
            </a:r>
            <a:r>
              <a:rPr lang="ro-RO" b="1" i="1" dirty="0"/>
              <a:t>mediul cu penicilină</a:t>
            </a:r>
            <a:r>
              <a:rPr lang="ro-RO" dirty="0"/>
              <a:t> s-au obţinut diferite mutante de stafilococi, ca:</a:t>
            </a:r>
            <a:endParaRPr lang="en-US" dirty="0"/>
          </a:p>
          <a:p>
            <a:r>
              <a:rPr lang="ro-RO" dirty="0"/>
              <a:t>- </a:t>
            </a:r>
            <a:r>
              <a:rPr lang="ro-RO" b="1" i="1" dirty="0"/>
              <a:t>formele minuscule</a:t>
            </a:r>
            <a:r>
              <a:rPr lang="ro-RO" dirty="0"/>
              <a:t>: indivizi bacterieni “cu peretele deficient”, stadiu premergător formării de sferoplaşti, care se vizualizează în cultură sub formă de colonii mici; prin treceri repetate pe mediu fără penicilină, aceste mutante revin la proprietăţile speciei (colonii mari), fenomen numit “revers-mutaţie”;</a:t>
            </a:r>
            <a:endParaRPr lang="en-US" dirty="0"/>
          </a:p>
          <a:p>
            <a:r>
              <a:rPr lang="ro-RO" dirty="0"/>
              <a:t>- </a:t>
            </a:r>
            <a:r>
              <a:rPr lang="ro-RO" b="1" i="1" dirty="0"/>
              <a:t>formele L</a:t>
            </a:r>
            <a:r>
              <a:rPr lang="ro-RO" dirty="0"/>
              <a:t>: indivizii cu morfologie variată, polimorfă, necesitând pentru creştere condiţii de anaerobioză. Formele L, fiind foarte mici, traversează filtrele bacteriologice.</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00792"/>
          </a:xfrm>
        </p:spPr>
        <p:txBody>
          <a:bodyPr>
            <a:normAutofit fontScale="92500" lnSpcReduction="10000"/>
          </a:bodyPr>
          <a:lstStyle/>
          <a:p>
            <a:pPr algn="ctr">
              <a:buNone/>
            </a:pPr>
            <a:r>
              <a:rPr lang="ro-RO" b="1" dirty="0"/>
              <a:t>8. BOALA LA OM</a:t>
            </a:r>
            <a:endParaRPr lang="en-US" b="1" dirty="0"/>
          </a:p>
          <a:p>
            <a:pPr algn="ctr">
              <a:buNone/>
            </a:pPr>
            <a:endParaRPr lang="en-US" b="1" dirty="0"/>
          </a:p>
          <a:p>
            <a:r>
              <a:rPr lang="ro-RO" b="1" dirty="0"/>
              <a:t>8.1. Habitat</a:t>
            </a:r>
            <a:endParaRPr lang="en-US" dirty="0"/>
          </a:p>
          <a:p>
            <a:r>
              <a:rPr lang="ro-RO" dirty="0"/>
              <a:t>Stafilococii sunt </a:t>
            </a:r>
            <a:r>
              <a:rPr lang="ro-RO" b="1" i="1" dirty="0"/>
              <a:t>foarte răspândiţi în mediul extern şi intern</a:t>
            </a:r>
            <a:r>
              <a:rPr lang="ro-RO" dirty="0"/>
              <a:t>, dotaţi cu rezistenţă faţă de factorii fizici şi chimici şi la variaţiile acestora. Astfel îi găsim în:</a:t>
            </a:r>
            <a:endParaRPr lang="en-US" dirty="0"/>
          </a:p>
          <a:p>
            <a:r>
              <a:rPr lang="ro-RO" dirty="0"/>
              <a:t>- </a:t>
            </a:r>
            <a:r>
              <a:rPr lang="ro-RO" i="1" dirty="0"/>
              <a:t>mediul extern</a:t>
            </a:r>
            <a:r>
              <a:rPr lang="ro-RO" dirty="0"/>
              <a:t>, în aer (praf), puroi uscat, pe suprafeţe (mese, podele, instrumentar, câmpuri operatorii, lenjerie etc), alimente, apă reziduală sau stătătoare.</a:t>
            </a:r>
            <a:endParaRPr lang="en-US" dirty="0"/>
          </a:p>
          <a:p>
            <a:r>
              <a:rPr lang="ro-RO" dirty="0"/>
              <a:t>- </a:t>
            </a:r>
            <a:r>
              <a:rPr lang="ro-RO" i="1" dirty="0"/>
              <a:t>mediul intern</a:t>
            </a:r>
            <a:r>
              <a:rPr lang="ro-RO" dirty="0"/>
              <a:t>: ca floră saprofită (S. citreus, S. albus) sau condiţionat patogenă (S. albus) pe piele sau în cadrul altor microbiocenoze normale (faringe şi căi respiratorii superioare, intestin, etc.).</a:t>
            </a:r>
            <a:endParaRPr lang="en-US" dirty="0"/>
          </a:p>
          <a:p>
            <a:r>
              <a:rPr lang="ro-RO" b="1" i="1" dirty="0"/>
              <a:t>S. aureus</a:t>
            </a:r>
            <a:r>
              <a:rPr lang="ro-RO" dirty="0"/>
              <a:t>, de regulă patogen, poate fi întâlnit </a:t>
            </a:r>
            <a:r>
              <a:rPr lang="ro-RO" b="1" i="1" dirty="0"/>
              <a:t>pe piele şi în faringe</a:t>
            </a:r>
            <a:r>
              <a:rPr lang="ro-RO" dirty="0"/>
              <a:t>, </a:t>
            </a:r>
            <a:r>
              <a:rPr lang="ro-RO" b="1" i="1" dirty="0"/>
              <a:t>iar stafilococul enterotoxigen în intestin</a:t>
            </a:r>
            <a:r>
              <a:rPr lang="ro-RO" dirty="0"/>
              <a:t>.</a:t>
            </a:r>
            <a:endParaRPr lang="en-US" dirty="0"/>
          </a:p>
          <a:p>
            <a:r>
              <a:rPr lang="ro-RO" b="1" dirty="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00792"/>
          </a:xfrm>
        </p:spPr>
        <p:txBody>
          <a:bodyPr>
            <a:normAutofit fontScale="77500" lnSpcReduction="20000"/>
          </a:bodyPr>
          <a:lstStyle/>
          <a:p>
            <a:pPr algn="ctr">
              <a:buNone/>
            </a:pPr>
            <a:r>
              <a:rPr lang="ro-RO" b="1" dirty="0"/>
              <a:t>8. BOALA LA OM</a:t>
            </a:r>
            <a:endParaRPr lang="en-US" b="1" dirty="0"/>
          </a:p>
          <a:p>
            <a:pPr marL="0" indent="0">
              <a:buNone/>
            </a:pPr>
            <a:r>
              <a:rPr lang="ro-RO" b="1" dirty="0"/>
              <a:t> </a:t>
            </a:r>
            <a:endParaRPr lang="en-US" dirty="0"/>
          </a:p>
          <a:p>
            <a:pPr marL="0" indent="0">
              <a:buNone/>
            </a:pPr>
            <a:r>
              <a:rPr lang="ro-RO" b="1" dirty="0"/>
              <a:t>8.2. Patogenie</a:t>
            </a:r>
            <a:endParaRPr lang="en-US" dirty="0"/>
          </a:p>
          <a:p>
            <a:r>
              <a:rPr lang="ro-RO" dirty="0"/>
              <a:t>În funcţie de potenţialul de a determina boala la om, stafilococii pot fi </a:t>
            </a:r>
            <a:r>
              <a:rPr lang="ro-RO" b="1" i="1" dirty="0"/>
              <a:t>saprofiţi, condiţionat patogeni şi patogeni</a:t>
            </a:r>
            <a:r>
              <a:rPr lang="ro-RO" dirty="0"/>
              <a:t>. Se consideră că majoritatea stafilococilor aurii sunt patogeni sau condiţionat patogeni, dar astăzi se observă infecţii stafilococice tot mai frecvente şi cu stafilococii albi, coagulază-pozitivi.</a:t>
            </a:r>
            <a:endParaRPr lang="en-US" dirty="0"/>
          </a:p>
          <a:p>
            <a:r>
              <a:rPr lang="ro-RO" dirty="0"/>
              <a:t>În determinarea patogenităţii unei tulpini de stafilococ intervin cele două atribute ale acesteia: virulenţa şi toxinogeneza, precum şi o serie de factori legaţi de organism.</a:t>
            </a:r>
            <a:endParaRPr lang="en-US" dirty="0"/>
          </a:p>
          <a:p>
            <a:r>
              <a:rPr lang="ro-RO" b="1" dirty="0"/>
              <a:t>a. Virulenţa</a:t>
            </a:r>
            <a:r>
              <a:rPr lang="ro-RO" dirty="0"/>
              <a:t> intervine prin </a:t>
            </a:r>
            <a:r>
              <a:rPr lang="ro-RO" b="1" i="1" dirty="0"/>
              <a:t>factori corpusculari </a:t>
            </a:r>
            <a:r>
              <a:rPr lang="ro-RO" dirty="0"/>
              <a:t>şi enzimatici. Astfel, </a:t>
            </a:r>
            <a:r>
              <a:rPr lang="ro-RO" b="1" i="1" dirty="0"/>
              <a:t>capsula</a:t>
            </a:r>
            <a:r>
              <a:rPr lang="ro-RO" dirty="0"/>
              <a:t>, ca factor corpuscular, prezentă la tulpinile “mucoide” conferă </a:t>
            </a:r>
            <a:r>
              <a:rPr lang="ro-RO" i="1" dirty="0"/>
              <a:t>protecţie antifagocitară, favorizând invazia germenilor</a:t>
            </a:r>
            <a:r>
              <a:rPr lang="ro-RO" dirty="0"/>
              <a:t>.</a:t>
            </a:r>
            <a:endParaRPr lang="en-US" dirty="0"/>
          </a:p>
          <a:p>
            <a:r>
              <a:rPr lang="ro-RO" b="1" i="1" dirty="0"/>
              <a:t>Factorii enzimatici</a:t>
            </a:r>
            <a:r>
              <a:rPr lang="ro-RO" dirty="0"/>
              <a:t>: </a:t>
            </a:r>
            <a:r>
              <a:rPr lang="ro-RO" b="1" i="1" dirty="0"/>
              <a:t>coagulaza, fibrinolizina, hialuronidaza</a:t>
            </a:r>
            <a:r>
              <a:rPr lang="ro-RO" dirty="0"/>
              <a:t>, pe de o parte </a:t>
            </a:r>
            <a:r>
              <a:rPr lang="ro-RO" i="1" dirty="0"/>
              <a:t>protejează stafilococii de fagocitoză şi de alţi factori de apărare locală</a:t>
            </a:r>
            <a:r>
              <a:rPr lang="ro-RO" dirty="0"/>
              <a:t>, iar pe de altă parte </a:t>
            </a:r>
            <a:r>
              <a:rPr lang="ro-RO" i="1" dirty="0"/>
              <a:t>contribuie la invazivitatea infecţiei</a:t>
            </a:r>
            <a:r>
              <a:rPr lang="ro-RO" dirty="0"/>
              <a:t>. Prezenţa lipazelor determină localizarea leziunilor şi invazivitatea redusă a stafilococilor producători.</a:t>
            </a:r>
            <a:endParaRPr lang="en-US" dirty="0"/>
          </a:p>
        </p:txBody>
      </p:sp>
    </p:spTree>
    <p:extLst>
      <p:ext uri="{BB962C8B-B14F-4D97-AF65-F5344CB8AC3E}">
        <p14:creationId xmlns:p14="http://schemas.microsoft.com/office/powerpoint/2010/main" val="39584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5526946"/>
          </a:xfrm>
        </p:spPr>
        <p:txBody>
          <a:bodyPr>
            <a:normAutofit fontScale="77500" lnSpcReduction="20000"/>
          </a:bodyPr>
          <a:lstStyle/>
          <a:p>
            <a:r>
              <a:rPr lang="ro-RO" b="1" dirty="0"/>
              <a:t>b. Toxinogeneza</a:t>
            </a:r>
            <a:r>
              <a:rPr lang="ro-RO" dirty="0"/>
              <a:t> intervine prin producerea de </a:t>
            </a:r>
            <a:r>
              <a:rPr lang="ro-RO" b="1" i="1" dirty="0"/>
              <a:t>hemolizine şi leucocidine</a:t>
            </a:r>
            <a:r>
              <a:rPr lang="ro-RO" dirty="0"/>
              <a:t> (care împiedică acţiunea factorilor celulari de apărare nespecifică, în special fagocitoza), </a:t>
            </a:r>
            <a:r>
              <a:rPr lang="ro-RO" b="1" i="1" dirty="0"/>
              <a:t>enterotoxina</a:t>
            </a:r>
            <a:r>
              <a:rPr lang="ro-RO" dirty="0"/>
              <a:t> producătoare de toxiinfecţii alimentare, </a:t>
            </a:r>
            <a:r>
              <a:rPr lang="ro-RO" b="1" i="1" dirty="0"/>
              <a:t>exfoliatina </a:t>
            </a:r>
            <a:r>
              <a:rPr lang="ro-RO" dirty="0"/>
              <a:t>şi</a:t>
            </a:r>
            <a:r>
              <a:rPr lang="ro-RO" b="1" i="1" dirty="0"/>
              <a:t> toxina sindromului de şoc toxic</a:t>
            </a:r>
            <a:r>
              <a:rPr lang="ro-RO" dirty="0"/>
              <a:t>.</a:t>
            </a:r>
          </a:p>
          <a:p>
            <a:endParaRPr lang="en-US" dirty="0"/>
          </a:p>
          <a:p>
            <a:r>
              <a:rPr lang="ro-RO" b="1" dirty="0"/>
              <a:t>c. Factorii de reactivitate a organismului (factori favorizanţi)</a:t>
            </a:r>
            <a:r>
              <a:rPr lang="ro-RO" dirty="0"/>
              <a:t>: </a:t>
            </a:r>
            <a:endParaRPr lang="en-US" dirty="0"/>
          </a:p>
          <a:p>
            <a:pPr lvl="0"/>
            <a:r>
              <a:rPr lang="ro-RO" i="1" dirty="0"/>
              <a:t>traumatisme accidentale sau operatorii</a:t>
            </a:r>
            <a:r>
              <a:rPr lang="ro-RO" dirty="0"/>
              <a:t>;</a:t>
            </a:r>
            <a:endParaRPr lang="en-US" dirty="0"/>
          </a:p>
          <a:p>
            <a:pPr lvl="0"/>
            <a:r>
              <a:rPr lang="ro-RO" i="1" dirty="0"/>
              <a:t>arsuri</a:t>
            </a:r>
            <a:r>
              <a:rPr lang="ro-RO" dirty="0"/>
              <a:t>; </a:t>
            </a:r>
            <a:endParaRPr lang="en-US" dirty="0"/>
          </a:p>
          <a:p>
            <a:pPr lvl="0"/>
            <a:r>
              <a:rPr lang="ro-RO" i="1" dirty="0"/>
              <a:t>leziuni cutanate alergice</a:t>
            </a:r>
            <a:r>
              <a:rPr lang="ro-RO" dirty="0"/>
              <a:t> (eczeme);</a:t>
            </a:r>
            <a:endParaRPr lang="en-US" dirty="0"/>
          </a:p>
          <a:p>
            <a:pPr lvl="0"/>
            <a:r>
              <a:rPr lang="ro-RO" i="1" dirty="0"/>
              <a:t>modificarea unor factori locali de apărare la nivelul porţii de intrare</a:t>
            </a:r>
            <a:r>
              <a:rPr lang="ro-RO" dirty="0"/>
              <a:t>: creşterea pH-ului pielii, scăderea producţiei de lizozim la suprafaţa unor mucoase, dezechilibrul florei endogene din unele microbiocenoze (ex. intestin după antibioticoterapie per os);</a:t>
            </a:r>
            <a:endParaRPr lang="en-US" dirty="0"/>
          </a:p>
          <a:p>
            <a:pPr lvl="0"/>
            <a:r>
              <a:rPr lang="ro-RO" i="1" dirty="0"/>
              <a:t>tratamente cu imunosupresive</a:t>
            </a:r>
            <a:r>
              <a:rPr lang="ro-RO" dirty="0"/>
              <a:t> (corticoterapie în special);</a:t>
            </a:r>
            <a:endParaRPr lang="en-US" dirty="0"/>
          </a:p>
          <a:p>
            <a:pPr lvl="0"/>
            <a:r>
              <a:rPr lang="ro-RO" i="1" dirty="0"/>
              <a:t>gazde “compromise”</a:t>
            </a:r>
            <a:r>
              <a:rPr lang="ro-RO" dirty="0"/>
              <a:t>: boli de nutriţie (diabet), boli degenerative (ciroză hepatică, amiloidoză, anemie pernicioasă, cancer, TBC avansată, lepră, malarie, leishmanioză, SIDA).</a:t>
            </a: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20688"/>
            <a:ext cx="8229600" cy="6120680"/>
          </a:xfrm>
        </p:spPr>
        <p:txBody>
          <a:bodyPr>
            <a:normAutofit fontScale="85000" lnSpcReduction="20000"/>
          </a:bodyPr>
          <a:lstStyle/>
          <a:p>
            <a:r>
              <a:rPr lang="en-AU" b="1" dirty="0"/>
              <a:t>8.3. </a:t>
            </a:r>
            <a:r>
              <a:rPr lang="en-AU" b="1" dirty="0" err="1"/>
              <a:t>Imunitate</a:t>
            </a:r>
            <a:endParaRPr lang="en-US" dirty="0"/>
          </a:p>
          <a:p>
            <a:pPr lvl="0"/>
            <a:r>
              <a:rPr lang="en-AU" b="1" dirty="0" err="1"/>
              <a:t>Imunitatea</a:t>
            </a:r>
            <a:r>
              <a:rPr lang="en-AU" b="1" dirty="0"/>
              <a:t> </a:t>
            </a:r>
            <a:r>
              <a:rPr lang="en-AU" b="1" dirty="0" err="1"/>
              <a:t>umorală</a:t>
            </a:r>
            <a:r>
              <a:rPr lang="en-AU" dirty="0"/>
              <a:t>. </a:t>
            </a:r>
            <a:r>
              <a:rPr lang="en-AU" dirty="0" err="1"/>
              <a:t>Prezenţa</a:t>
            </a:r>
            <a:r>
              <a:rPr lang="en-AU" dirty="0"/>
              <a:t> </a:t>
            </a:r>
            <a:r>
              <a:rPr lang="en-AU" dirty="0" err="1"/>
              <a:t>stafilococilor</a:t>
            </a:r>
            <a:r>
              <a:rPr lang="en-AU" dirty="0"/>
              <a:t> </a:t>
            </a:r>
            <a:r>
              <a:rPr lang="en-AU" dirty="0" err="1"/>
              <a:t>ubicuitar</a:t>
            </a:r>
            <a:r>
              <a:rPr lang="en-AU" dirty="0"/>
              <a:t> are </a:t>
            </a:r>
            <a:r>
              <a:rPr lang="en-AU" dirty="0" err="1"/>
              <a:t>drept</a:t>
            </a:r>
            <a:r>
              <a:rPr lang="en-AU" dirty="0"/>
              <a:t> </a:t>
            </a:r>
            <a:r>
              <a:rPr lang="en-AU" dirty="0" err="1"/>
              <a:t>consecinţă</a:t>
            </a:r>
            <a:r>
              <a:rPr lang="en-AU" dirty="0"/>
              <a:t> </a:t>
            </a:r>
            <a:r>
              <a:rPr lang="en-AU" dirty="0" err="1"/>
              <a:t>apariţia</a:t>
            </a:r>
            <a:r>
              <a:rPr lang="en-AU" dirty="0"/>
              <a:t> </a:t>
            </a:r>
            <a:r>
              <a:rPr lang="en-AU" dirty="0" err="1"/>
              <a:t>unor</a:t>
            </a:r>
            <a:r>
              <a:rPr lang="en-AU" dirty="0"/>
              <a:t> </a:t>
            </a:r>
            <a:r>
              <a:rPr lang="en-AU" dirty="0" err="1"/>
              <a:t>titruri</a:t>
            </a:r>
            <a:r>
              <a:rPr lang="en-AU" dirty="0"/>
              <a:t> </a:t>
            </a:r>
            <a:r>
              <a:rPr lang="en-AU" dirty="0" err="1"/>
              <a:t>semnificative</a:t>
            </a:r>
            <a:r>
              <a:rPr lang="en-AU" dirty="0"/>
              <a:t> de </a:t>
            </a:r>
            <a:r>
              <a:rPr lang="en-AU" b="1" i="1" dirty="0" err="1"/>
              <a:t>anticorpi</a:t>
            </a:r>
            <a:r>
              <a:rPr lang="en-AU" b="1" i="1" dirty="0"/>
              <a:t> </a:t>
            </a:r>
            <a:r>
              <a:rPr lang="en-AU" b="1" i="1" dirty="0" err="1"/>
              <a:t>sistemici</a:t>
            </a:r>
            <a:r>
              <a:rPr lang="en-AU" dirty="0"/>
              <a:t> (</a:t>
            </a:r>
            <a:r>
              <a:rPr lang="en-AU" dirty="0" err="1"/>
              <a:t>aglutinanţi</a:t>
            </a:r>
            <a:r>
              <a:rPr lang="en-AU" dirty="0"/>
              <a:t>, </a:t>
            </a:r>
            <a:r>
              <a:rPr lang="en-AU" dirty="0" err="1"/>
              <a:t>antitoxici</a:t>
            </a:r>
            <a:r>
              <a:rPr lang="en-AU" dirty="0"/>
              <a:t> etc) </a:t>
            </a:r>
            <a:r>
              <a:rPr lang="en-AU" dirty="0" err="1"/>
              <a:t>dar</a:t>
            </a:r>
            <a:r>
              <a:rPr lang="en-AU" dirty="0"/>
              <a:t> </a:t>
            </a:r>
            <a:r>
              <a:rPr lang="en-AU" b="1" i="1" dirty="0" err="1"/>
              <a:t>fără</a:t>
            </a:r>
            <a:r>
              <a:rPr lang="en-AU" b="1" i="1" dirty="0"/>
              <a:t> </a:t>
            </a:r>
            <a:r>
              <a:rPr lang="en-AU" b="1" i="1" dirty="0" err="1"/>
              <a:t>rol</a:t>
            </a:r>
            <a:r>
              <a:rPr lang="en-AU" b="1" i="1" dirty="0"/>
              <a:t> protector</a:t>
            </a:r>
            <a:r>
              <a:rPr lang="en-AU" dirty="0"/>
              <a:t>, </a:t>
            </a:r>
            <a:r>
              <a:rPr lang="en-AU" i="1" dirty="0" err="1"/>
              <a:t>necorelându</a:t>
            </a:r>
            <a:r>
              <a:rPr lang="en-AU" i="1" dirty="0"/>
              <a:t>-se </a:t>
            </a:r>
            <a:r>
              <a:rPr lang="en-AU" i="1" dirty="0" err="1"/>
              <a:t>titrul</a:t>
            </a:r>
            <a:r>
              <a:rPr lang="en-AU" i="1" dirty="0"/>
              <a:t> de </a:t>
            </a:r>
            <a:r>
              <a:rPr lang="en-AU" i="1" dirty="0" err="1"/>
              <a:t>anticorpi</a:t>
            </a:r>
            <a:r>
              <a:rPr lang="en-AU" i="1" dirty="0"/>
              <a:t> cu </a:t>
            </a:r>
            <a:r>
              <a:rPr lang="en-AU" i="1" dirty="0" err="1"/>
              <a:t>starea</a:t>
            </a:r>
            <a:r>
              <a:rPr lang="en-AU" i="1" dirty="0"/>
              <a:t> de </a:t>
            </a:r>
            <a:r>
              <a:rPr lang="en-AU" i="1" dirty="0" err="1"/>
              <a:t>rezistenţă</a:t>
            </a:r>
            <a:r>
              <a:rPr lang="en-AU" i="1" dirty="0"/>
              <a:t> a </a:t>
            </a:r>
            <a:r>
              <a:rPr lang="en-AU" i="1" dirty="0" err="1"/>
              <a:t>organismului</a:t>
            </a:r>
            <a:r>
              <a:rPr lang="en-AU" dirty="0"/>
              <a:t>. </a:t>
            </a:r>
            <a:r>
              <a:rPr lang="en-AU" dirty="0" err="1"/>
              <a:t>Chiar</a:t>
            </a:r>
            <a:r>
              <a:rPr lang="en-AU" dirty="0"/>
              <a:t> </a:t>
            </a:r>
            <a:r>
              <a:rPr lang="en-AU" dirty="0" err="1"/>
              <a:t>creşterea</a:t>
            </a:r>
            <a:r>
              <a:rPr lang="en-AU" dirty="0"/>
              <a:t> </a:t>
            </a:r>
            <a:r>
              <a:rPr lang="en-AU" dirty="0" err="1"/>
              <a:t>în</a:t>
            </a:r>
            <a:r>
              <a:rPr lang="en-AU" dirty="0"/>
              <a:t> </a:t>
            </a:r>
            <a:r>
              <a:rPr lang="en-AU" dirty="0" err="1"/>
              <a:t>diamică</a:t>
            </a:r>
            <a:r>
              <a:rPr lang="en-AU" dirty="0"/>
              <a:t> a </a:t>
            </a:r>
            <a:r>
              <a:rPr lang="en-AU" dirty="0" err="1"/>
              <a:t>titrului</a:t>
            </a:r>
            <a:r>
              <a:rPr lang="en-AU" dirty="0"/>
              <a:t> de </a:t>
            </a:r>
            <a:r>
              <a:rPr lang="en-AU" dirty="0" err="1"/>
              <a:t>anticorpi</a:t>
            </a:r>
            <a:r>
              <a:rPr lang="en-AU" dirty="0"/>
              <a:t> </a:t>
            </a:r>
            <a:r>
              <a:rPr lang="en-AU" dirty="0" err="1"/>
              <a:t>legată</a:t>
            </a:r>
            <a:r>
              <a:rPr lang="en-AU" dirty="0"/>
              <a:t> de o </a:t>
            </a:r>
            <a:r>
              <a:rPr lang="en-AU" dirty="0" err="1"/>
              <a:t>infecţie</a:t>
            </a:r>
            <a:r>
              <a:rPr lang="en-AU" dirty="0"/>
              <a:t> </a:t>
            </a:r>
            <a:r>
              <a:rPr lang="en-AU" dirty="0" err="1"/>
              <a:t>stafilococică</a:t>
            </a:r>
            <a:r>
              <a:rPr lang="en-AU" dirty="0"/>
              <a:t> perfect </a:t>
            </a:r>
            <a:r>
              <a:rPr lang="en-AU" dirty="0" err="1"/>
              <a:t>atestată</a:t>
            </a:r>
            <a:r>
              <a:rPr lang="en-AU" dirty="0"/>
              <a:t>, nu se </a:t>
            </a:r>
            <a:r>
              <a:rPr lang="en-AU" dirty="0" err="1"/>
              <a:t>corelează</a:t>
            </a:r>
            <a:r>
              <a:rPr lang="en-AU" dirty="0"/>
              <a:t> </a:t>
            </a:r>
            <a:r>
              <a:rPr lang="en-AU" dirty="0" err="1"/>
              <a:t>totdeuna</a:t>
            </a:r>
            <a:r>
              <a:rPr lang="en-AU" dirty="0"/>
              <a:t> cu </a:t>
            </a:r>
            <a:r>
              <a:rPr lang="en-AU" dirty="0" err="1"/>
              <a:t>evoluţia</a:t>
            </a:r>
            <a:r>
              <a:rPr lang="en-AU" dirty="0"/>
              <a:t> </a:t>
            </a:r>
            <a:r>
              <a:rPr lang="en-AU" dirty="0" err="1"/>
              <a:t>clinică</a:t>
            </a:r>
            <a:r>
              <a:rPr lang="en-AU" dirty="0"/>
              <a:t>. Acest </a:t>
            </a:r>
            <a:r>
              <a:rPr lang="en-AU" dirty="0" err="1"/>
              <a:t>fapt</a:t>
            </a:r>
            <a:r>
              <a:rPr lang="en-AU" dirty="0"/>
              <a:t> </a:t>
            </a:r>
            <a:r>
              <a:rPr lang="en-AU" dirty="0" err="1"/>
              <a:t>explică</a:t>
            </a:r>
            <a:r>
              <a:rPr lang="en-AU" dirty="0"/>
              <a:t> de </a:t>
            </a:r>
            <a:r>
              <a:rPr lang="en-AU" dirty="0" err="1"/>
              <a:t>ce</a:t>
            </a:r>
            <a:r>
              <a:rPr lang="en-AU" dirty="0"/>
              <a:t> </a:t>
            </a:r>
            <a:r>
              <a:rPr lang="en-AU" i="1" dirty="0" err="1"/>
              <a:t>diagnosticul</a:t>
            </a:r>
            <a:r>
              <a:rPr lang="en-AU" i="1" dirty="0"/>
              <a:t> </a:t>
            </a:r>
            <a:r>
              <a:rPr lang="en-AU" i="1" dirty="0" err="1"/>
              <a:t>imunologic</a:t>
            </a:r>
            <a:r>
              <a:rPr lang="en-AU" i="1" dirty="0"/>
              <a:t> </a:t>
            </a:r>
            <a:r>
              <a:rPr lang="en-AU" i="1" dirty="0" err="1"/>
              <a:t>umoral</a:t>
            </a:r>
            <a:r>
              <a:rPr lang="en-AU" i="1" dirty="0"/>
              <a:t> </a:t>
            </a:r>
            <a:r>
              <a:rPr lang="en-AU" i="1" dirty="0" err="1"/>
              <a:t>este</a:t>
            </a:r>
            <a:r>
              <a:rPr lang="en-AU" i="1" dirty="0"/>
              <a:t> </a:t>
            </a:r>
            <a:r>
              <a:rPr lang="en-AU" i="1" dirty="0" err="1"/>
              <a:t>fără</a:t>
            </a:r>
            <a:r>
              <a:rPr lang="en-AU" i="1" dirty="0"/>
              <a:t> </a:t>
            </a:r>
            <a:r>
              <a:rPr lang="en-AU" i="1" dirty="0" err="1"/>
              <a:t>valoare</a:t>
            </a:r>
            <a:r>
              <a:rPr lang="en-AU" i="1" dirty="0"/>
              <a:t> </a:t>
            </a:r>
            <a:r>
              <a:rPr lang="en-AU" i="1" dirty="0" err="1"/>
              <a:t>practică</a:t>
            </a:r>
            <a:r>
              <a:rPr lang="en-AU" i="1" dirty="0"/>
              <a:t> </a:t>
            </a:r>
            <a:r>
              <a:rPr lang="en-AU" i="1" dirty="0" err="1"/>
              <a:t>în</a:t>
            </a:r>
            <a:r>
              <a:rPr lang="en-AU" i="1" dirty="0"/>
              <a:t> </a:t>
            </a:r>
            <a:r>
              <a:rPr lang="en-AU" i="1" dirty="0" err="1"/>
              <a:t>infecţiile</a:t>
            </a:r>
            <a:r>
              <a:rPr lang="en-AU" i="1" dirty="0"/>
              <a:t> </a:t>
            </a:r>
            <a:r>
              <a:rPr lang="en-AU" i="1" dirty="0" err="1"/>
              <a:t>stafilococice</a:t>
            </a:r>
            <a:r>
              <a:rPr lang="en-AU" dirty="0"/>
              <a:t>.</a:t>
            </a:r>
            <a:endParaRPr lang="en-US" dirty="0"/>
          </a:p>
          <a:p>
            <a:pPr lvl="0"/>
            <a:r>
              <a:rPr lang="ro-RO" b="1" dirty="0"/>
              <a:t>Imunitatea celulară</a:t>
            </a:r>
            <a:r>
              <a:rPr lang="ro-RO" dirty="0"/>
              <a:t>. S-a demonstrat în cazul unor </a:t>
            </a:r>
            <a:r>
              <a:rPr lang="ro-RO" i="1" dirty="0"/>
              <a:t>infecţii stafilococice persistente sau recidivante</a:t>
            </a:r>
            <a:r>
              <a:rPr lang="ro-RO" dirty="0"/>
              <a:t>, instalarea </a:t>
            </a:r>
            <a:r>
              <a:rPr lang="ro-RO" b="1" i="1" dirty="0"/>
              <a:t>stării de imunitate celulară (hipersensibilitate întârziată)</a:t>
            </a:r>
            <a:r>
              <a:rPr lang="ro-RO" dirty="0"/>
              <a:t>. În acest sens pledează pozitivarea uneori a unor indicatori de imunitate celulară (IDR cu antigene stafilococice şi inhibiţia migrării macrofagelor).</a:t>
            </a:r>
            <a:endParaRPr lang="en-US" dirty="0"/>
          </a:p>
          <a:p>
            <a:pPr lvl="0"/>
            <a:r>
              <a:rPr lang="ro-RO" b="1" dirty="0"/>
              <a:t>Autoimunitatea</a:t>
            </a:r>
            <a:r>
              <a:rPr lang="ro-RO" dirty="0"/>
              <a:t>. S-a dovedit o </a:t>
            </a:r>
            <a:r>
              <a:rPr lang="ro-RO" b="1" i="1" dirty="0"/>
              <a:t>corelaţie între anticorpii anti-polizaharizi stafilococici A sau B</a:t>
            </a:r>
            <a:r>
              <a:rPr lang="ro-RO" dirty="0"/>
              <a:t> şi </a:t>
            </a:r>
            <a:r>
              <a:rPr lang="ro-RO" b="1" i="1" dirty="0"/>
              <a:t>endocardita activă</a:t>
            </a:r>
            <a:r>
              <a:rPr lang="ro-RO" dirty="0"/>
              <a:t>, de unde posibilitatea ipotezei încrucişării antigenice a stafilococului cu ţesutul endocardic.</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12" y="548680"/>
            <a:ext cx="8698168" cy="6309320"/>
          </a:xfrm>
        </p:spPr>
        <p:txBody>
          <a:bodyPr>
            <a:normAutofit fontScale="85000" lnSpcReduction="20000"/>
          </a:bodyPr>
          <a:lstStyle/>
          <a:p>
            <a:pPr marL="0" indent="0">
              <a:buNone/>
            </a:pPr>
            <a:r>
              <a:rPr lang="ro-RO" b="1" dirty="0"/>
              <a:t>8.4. Aspecte clinice</a:t>
            </a:r>
            <a:endParaRPr lang="en-US" dirty="0"/>
          </a:p>
          <a:p>
            <a:pPr marL="0" indent="0">
              <a:buNone/>
            </a:pPr>
            <a:r>
              <a:rPr lang="ro-RO" dirty="0"/>
              <a:t>Stafilococii patogeni sau condiţionat-patogeni pot determina la om:</a:t>
            </a:r>
            <a:endParaRPr lang="en-US" dirty="0"/>
          </a:p>
          <a:p>
            <a:pPr lvl="0"/>
            <a:r>
              <a:rPr lang="ro-RO" b="1" i="1" dirty="0"/>
              <a:t>Infectii cutanate supurative</a:t>
            </a:r>
            <a:r>
              <a:rPr lang="ro-RO" dirty="0"/>
              <a:t> (peste 95% din totalul infecţiilor cutanate):</a:t>
            </a:r>
            <a:endParaRPr lang="en-US" dirty="0"/>
          </a:p>
          <a:p>
            <a:pPr lvl="1"/>
            <a:r>
              <a:rPr lang="ro-RO" i="1" dirty="0"/>
              <a:t>furuncul</a:t>
            </a:r>
            <a:r>
              <a:rPr lang="ro-RO" dirty="0"/>
              <a:t> (colecţie purulentă cu un singur crater - “burbion”), carbuncul (colecţie purulentă cu multiple cratere);</a:t>
            </a:r>
            <a:endParaRPr lang="en-US" dirty="0"/>
          </a:p>
          <a:p>
            <a:pPr lvl="1"/>
            <a:r>
              <a:rPr lang="ro-RO" i="1" dirty="0"/>
              <a:t>impedigo</a:t>
            </a:r>
            <a:r>
              <a:rPr lang="ro-RO" dirty="0"/>
              <a:t> (leziuni supurative superficiale ale feţei, mai ales la copii, perilabial);</a:t>
            </a:r>
            <a:endParaRPr lang="en-US" dirty="0"/>
          </a:p>
          <a:p>
            <a:pPr lvl="1"/>
            <a:r>
              <a:rPr lang="ro-RO" i="1" dirty="0"/>
              <a:t>intertrigo</a:t>
            </a:r>
            <a:r>
              <a:rPr lang="ro-RO" dirty="0"/>
              <a:t> (leziuni supurative la nivelul plicilor interdigitale);</a:t>
            </a:r>
            <a:endParaRPr lang="en-US" dirty="0"/>
          </a:p>
          <a:p>
            <a:pPr lvl="1"/>
            <a:r>
              <a:rPr lang="ro-RO" i="1" dirty="0"/>
              <a:t>sycosis</a:t>
            </a:r>
            <a:r>
              <a:rPr lang="ro-RO" dirty="0"/>
              <a:t> (supuraţie localizată la nivelul rădăcinii firelor de păr din barbă);</a:t>
            </a:r>
            <a:endParaRPr lang="en-US" dirty="0"/>
          </a:p>
          <a:p>
            <a:pPr lvl="1"/>
            <a:r>
              <a:rPr lang="ro-RO" i="1" dirty="0"/>
              <a:t>panariţiu</a:t>
            </a:r>
            <a:r>
              <a:rPr lang="ro-RO" dirty="0"/>
              <a:t> (colecţie purulentă la nivelul unghiei şi a falangei);</a:t>
            </a:r>
            <a:endParaRPr lang="en-US" dirty="0"/>
          </a:p>
          <a:p>
            <a:pPr lvl="1"/>
            <a:r>
              <a:rPr lang="ro-RO" i="1" dirty="0"/>
              <a:t>eczeme suprainfectate</a:t>
            </a:r>
            <a:r>
              <a:rPr lang="ro-RO" dirty="0"/>
              <a:t>;</a:t>
            </a:r>
            <a:endParaRPr lang="en-US" dirty="0"/>
          </a:p>
          <a:p>
            <a:pPr lvl="1"/>
            <a:r>
              <a:rPr lang="ro-RO" i="1" dirty="0"/>
              <a:t>hidrosadenita</a:t>
            </a:r>
            <a:r>
              <a:rPr lang="ro-RO" dirty="0"/>
              <a:t> (infecţia glandelor sudoripare axiale);</a:t>
            </a:r>
            <a:endParaRPr lang="en-US" dirty="0"/>
          </a:p>
          <a:p>
            <a:pPr lvl="1"/>
            <a:r>
              <a:rPr lang="ro-RO" i="1" dirty="0"/>
              <a:t>sindromul de arsură exfoliativă</a:t>
            </a:r>
            <a:r>
              <a:rPr lang="ro-RO" dirty="0"/>
              <a:t> (la nou-născuţi şi sugari manifestat prin eritem şi scuame secundare exfolierii straturilor superficiale ale epidermului);</a:t>
            </a:r>
            <a:endParaRPr lang="en-US" dirty="0"/>
          </a:p>
          <a:p>
            <a:pPr lvl="1"/>
            <a:r>
              <a:rPr lang="ro-RO" i="1" dirty="0"/>
              <a:t>acnee</a:t>
            </a:r>
            <a:r>
              <a:rPr lang="ro-RO" dirty="0"/>
              <a:t> (infecţie localizată la nivelul feţei).</a:t>
            </a:r>
            <a:endParaRPr lang="en-US" dirty="0"/>
          </a:p>
          <a:p>
            <a:pPr>
              <a:buNone/>
            </a:pPr>
            <a:endParaRPr lang="en-US" dirty="0"/>
          </a:p>
          <a:p>
            <a:pPr lvl="0"/>
            <a:r>
              <a:rPr lang="ro-RO" b="1" i="1" dirty="0"/>
              <a:t>Angine</a:t>
            </a:r>
            <a:r>
              <a:rPr lang="ro-RO" dirty="0"/>
              <a:t>, de obicei cu aspect pultaceu, apărând sub formă de puncte albe pe fondul roşu al mucoasei faringoamigdaliene. </a:t>
            </a:r>
            <a:endParaRPr lang="en-US" dirty="0"/>
          </a:p>
          <a:p>
            <a:pPr lvl="0">
              <a:buNone/>
            </a:pP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572560" cy="6000792"/>
          </a:xfrm>
        </p:spPr>
        <p:txBody>
          <a:bodyPr>
            <a:normAutofit fontScale="92500" lnSpcReduction="20000"/>
          </a:bodyPr>
          <a:lstStyle/>
          <a:p>
            <a:pPr lvl="0"/>
            <a:r>
              <a:rPr lang="en-AU" b="1" i="1" dirty="0" err="1"/>
              <a:t>Septicemii</a:t>
            </a:r>
            <a:r>
              <a:rPr lang="en-AU" dirty="0"/>
              <a:t>. </a:t>
            </a:r>
            <a:r>
              <a:rPr lang="en-AU" dirty="0" err="1"/>
              <a:t>Apar</a:t>
            </a:r>
            <a:r>
              <a:rPr lang="en-AU" dirty="0"/>
              <a:t>, de </a:t>
            </a:r>
            <a:r>
              <a:rPr lang="en-AU" dirty="0" err="1"/>
              <a:t>regulă</a:t>
            </a:r>
            <a:r>
              <a:rPr lang="en-AU" dirty="0"/>
              <a:t>, </a:t>
            </a:r>
            <a:r>
              <a:rPr lang="en-AU" dirty="0" err="1"/>
              <a:t>pe</a:t>
            </a:r>
            <a:r>
              <a:rPr lang="en-AU" dirty="0"/>
              <a:t> un </a:t>
            </a:r>
            <a:r>
              <a:rPr lang="en-AU" b="1" i="1" dirty="0" err="1"/>
              <a:t>teren</a:t>
            </a:r>
            <a:r>
              <a:rPr lang="en-AU" b="1" i="1" dirty="0"/>
              <a:t> de </a:t>
            </a:r>
            <a:r>
              <a:rPr lang="en-AU" b="1" i="1" dirty="0" err="1"/>
              <a:t>rezistenţă</a:t>
            </a:r>
            <a:r>
              <a:rPr lang="en-AU" b="1" i="1" dirty="0"/>
              <a:t> </a:t>
            </a:r>
            <a:r>
              <a:rPr lang="en-AU" b="1" i="1" dirty="0" err="1"/>
              <a:t>scăzută</a:t>
            </a:r>
            <a:r>
              <a:rPr lang="en-AU" dirty="0"/>
              <a:t>, de la o </a:t>
            </a:r>
            <a:r>
              <a:rPr lang="en-AU" dirty="0" err="1"/>
              <a:t>leziune</a:t>
            </a:r>
            <a:r>
              <a:rPr lang="en-AU" dirty="0"/>
              <a:t> </a:t>
            </a:r>
            <a:r>
              <a:rPr lang="en-AU" dirty="0" err="1"/>
              <a:t>stafilococică</a:t>
            </a:r>
            <a:r>
              <a:rPr lang="en-AU" dirty="0"/>
              <a:t> </a:t>
            </a:r>
            <a:r>
              <a:rPr lang="en-AU" dirty="0" err="1"/>
              <a:t>localizată</a:t>
            </a:r>
            <a:r>
              <a:rPr lang="en-AU" dirty="0"/>
              <a:t>. Din acest </a:t>
            </a:r>
            <a:r>
              <a:rPr lang="en-AU" dirty="0" err="1"/>
              <a:t>considerent</a:t>
            </a:r>
            <a:r>
              <a:rPr lang="en-AU" dirty="0"/>
              <a:t>, le </a:t>
            </a:r>
            <a:r>
              <a:rPr lang="en-AU" dirty="0" err="1"/>
              <a:t>întâlnim</a:t>
            </a:r>
            <a:r>
              <a:rPr lang="en-AU" dirty="0"/>
              <a:t> la </a:t>
            </a:r>
            <a:r>
              <a:rPr lang="en-AU" i="1" dirty="0" err="1"/>
              <a:t>sugari</a:t>
            </a:r>
            <a:r>
              <a:rPr lang="en-AU" i="1" dirty="0"/>
              <a:t>, </a:t>
            </a:r>
            <a:r>
              <a:rPr lang="en-AU" i="1" dirty="0" err="1"/>
              <a:t>bolnavi</a:t>
            </a:r>
            <a:r>
              <a:rPr lang="en-AU" i="1" dirty="0"/>
              <a:t> cu neoplasm, </a:t>
            </a:r>
            <a:r>
              <a:rPr lang="en-AU" i="1" dirty="0" err="1"/>
              <a:t>boli</a:t>
            </a:r>
            <a:r>
              <a:rPr lang="en-AU" i="1" dirty="0"/>
              <a:t> degenerative </a:t>
            </a:r>
            <a:r>
              <a:rPr lang="en-AU" i="1" dirty="0" err="1"/>
              <a:t>sau</a:t>
            </a:r>
            <a:r>
              <a:rPr lang="en-AU" i="1" dirty="0"/>
              <a:t> </a:t>
            </a:r>
            <a:r>
              <a:rPr lang="en-AU" i="1" dirty="0" err="1"/>
              <a:t>metabolice</a:t>
            </a:r>
            <a:r>
              <a:rPr lang="en-AU" i="1" dirty="0"/>
              <a:t>, </a:t>
            </a:r>
            <a:r>
              <a:rPr lang="en-AU" i="1" dirty="0" err="1"/>
              <a:t>după</a:t>
            </a:r>
            <a:r>
              <a:rPr lang="en-AU" i="1" dirty="0"/>
              <a:t> </a:t>
            </a:r>
            <a:r>
              <a:rPr lang="en-AU" i="1" dirty="0" err="1"/>
              <a:t>tratament</a:t>
            </a:r>
            <a:r>
              <a:rPr lang="en-AU" i="1" dirty="0"/>
              <a:t> </a:t>
            </a:r>
            <a:r>
              <a:rPr lang="en-AU" i="1" dirty="0" err="1"/>
              <a:t>imunosupresor</a:t>
            </a:r>
            <a:r>
              <a:rPr lang="en-AU" i="1" dirty="0"/>
              <a:t>, SIDA</a:t>
            </a:r>
            <a:r>
              <a:rPr lang="en-AU" dirty="0"/>
              <a:t>. </a:t>
            </a:r>
            <a:endParaRPr lang="en-US" dirty="0"/>
          </a:p>
          <a:p>
            <a:pPr lvl="0"/>
            <a:r>
              <a:rPr lang="en-AU" b="1" i="1" dirty="0" err="1"/>
              <a:t>Sindromul</a:t>
            </a:r>
            <a:r>
              <a:rPr lang="en-AU" b="1" i="1" dirty="0"/>
              <a:t> de </a:t>
            </a:r>
            <a:r>
              <a:rPr lang="en-AU" b="1" i="1" dirty="0" err="1"/>
              <a:t>şoc</a:t>
            </a:r>
            <a:r>
              <a:rPr lang="en-AU" b="1" i="1" dirty="0"/>
              <a:t> toxic</a:t>
            </a:r>
            <a:r>
              <a:rPr lang="en-AU" dirty="0"/>
              <a:t>. Se </a:t>
            </a:r>
            <a:r>
              <a:rPr lang="en-AU" dirty="0" err="1"/>
              <a:t>întâlneşte</a:t>
            </a:r>
            <a:r>
              <a:rPr lang="en-AU" dirty="0"/>
              <a:t> la </a:t>
            </a:r>
            <a:r>
              <a:rPr lang="en-AU" dirty="0" err="1"/>
              <a:t>femei</a:t>
            </a:r>
            <a:r>
              <a:rPr lang="en-AU" dirty="0"/>
              <a:t> </a:t>
            </a:r>
            <a:r>
              <a:rPr lang="en-AU" dirty="0" err="1"/>
              <a:t>tinere</a:t>
            </a:r>
            <a:r>
              <a:rPr lang="en-AU" dirty="0"/>
              <a:t> care </a:t>
            </a:r>
            <a:r>
              <a:rPr lang="en-AU" dirty="0" err="1"/>
              <a:t>utilizează</a:t>
            </a:r>
            <a:r>
              <a:rPr lang="en-AU" dirty="0"/>
              <a:t> </a:t>
            </a:r>
            <a:r>
              <a:rPr lang="en-AU" dirty="0" err="1"/>
              <a:t>tampoane</a:t>
            </a:r>
            <a:r>
              <a:rPr lang="en-AU" dirty="0"/>
              <a:t> </a:t>
            </a:r>
            <a:r>
              <a:rPr lang="en-AU" dirty="0" err="1"/>
              <a:t>intravaginale</a:t>
            </a:r>
            <a:r>
              <a:rPr lang="en-AU" dirty="0"/>
              <a:t> la </a:t>
            </a:r>
            <a:r>
              <a:rPr lang="en-AU" dirty="0" err="1"/>
              <a:t>menstră</a:t>
            </a:r>
            <a:r>
              <a:rPr lang="en-AU" dirty="0"/>
              <a:t>, </a:t>
            </a:r>
            <a:r>
              <a:rPr lang="en-AU" dirty="0" err="1"/>
              <a:t>semnele</a:t>
            </a:r>
            <a:r>
              <a:rPr lang="en-AU" dirty="0"/>
              <a:t> </a:t>
            </a:r>
            <a:r>
              <a:rPr lang="en-AU" dirty="0" err="1"/>
              <a:t>clinice</a:t>
            </a:r>
            <a:r>
              <a:rPr lang="en-AU" dirty="0"/>
              <a:t> </a:t>
            </a:r>
            <a:r>
              <a:rPr lang="en-AU" dirty="0" err="1"/>
              <a:t>debutând</a:t>
            </a:r>
            <a:r>
              <a:rPr lang="en-AU" dirty="0"/>
              <a:t> </a:t>
            </a:r>
            <a:r>
              <a:rPr lang="en-AU" dirty="0" err="1"/>
              <a:t>în</a:t>
            </a:r>
            <a:r>
              <a:rPr lang="en-AU" dirty="0"/>
              <a:t> </a:t>
            </a:r>
            <a:r>
              <a:rPr lang="en-AU" dirty="0" err="1"/>
              <a:t>primele</a:t>
            </a:r>
            <a:r>
              <a:rPr lang="en-AU" dirty="0"/>
              <a:t> 5 </a:t>
            </a:r>
            <a:r>
              <a:rPr lang="en-AU" dirty="0" err="1"/>
              <a:t>zile</a:t>
            </a:r>
            <a:r>
              <a:rPr lang="en-AU" dirty="0"/>
              <a:t> de la </a:t>
            </a:r>
            <a:r>
              <a:rPr lang="en-AU" dirty="0" err="1"/>
              <a:t>instalarea</a:t>
            </a:r>
            <a:r>
              <a:rPr lang="en-AU" dirty="0"/>
              <a:t> </a:t>
            </a:r>
            <a:r>
              <a:rPr lang="en-AU" dirty="0" err="1"/>
              <a:t>acesteia</a:t>
            </a:r>
            <a:r>
              <a:rPr lang="en-AU" dirty="0"/>
              <a:t>. </a:t>
            </a:r>
            <a:r>
              <a:rPr lang="en-AU" dirty="0" err="1"/>
              <a:t>Brusc</a:t>
            </a:r>
            <a:r>
              <a:rPr lang="en-AU" dirty="0"/>
              <a:t> </a:t>
            </a:r>
            <a:r>
              <a:rPr lang="en-AU" dirty="0" err="1"/>
              <a:t>apare</a:t>
            </a:r>
            <a:r>
              <a:rPr lang="en-AU" dirty="0"/>
              <a:t> </a:t>
            </a:r>
            <a:r>
              <a:rPr lang="en-AU" dirty="0" err="1"/>
              <a:t>febră</a:t>
            </a:r>
            <a:r>
              <a:rPr lang="en-AU" dirty="0"/>
              <a:t> </a:t>
            </a:r>
            <a:r>
              <a:rPr lang="en-AU" dirty="0" err="1"/>
              <a:t>înaltă</a:t>
            </a:r>
            <a:r>
              <a:rPr lang="en-AU" dirty="0"/>
              <a:t>, </a:t>
            </a:r>
            <a:r>
              <a:rPr lang="en-AU" dirty="0" err="1"/>
              <a:t>vărsături</a:t>
            </a:r>
            <a:r>
              <a:rPr lang="en-AU" dirty="0"/>
              <a:t>, </a:t>
            </a:r>
            <a:r>
              <a:rPr lang="en-AU" dirty="0" err="1"/>
              <a:t>diaree</a:t>
            </a:r>
            <a:r>
              <a:rPr lang="en-AU" dirty="0"/>
              <a:t>, </a:t>
            </a:r>
            <a:r>
              <a:rPr lang="en-AU" dirty="0" err="1"/>
              <a:t>mialgii</a:t>
            </a:r>
            <a:r>
              <a:rPr lang="en-AU" dirty="0"/>
              <a:t>, </a:t>
            </a:r>
            <a:r>
              <a:rPr lang="en-AU" dirty="0" err="1"/>
              <a:t>apoi</a:t>
            </a:r>
            <a:r>
              <a:rPr lang="en-AU" dirty="0"/>
              <a:t> rash scarlatiniform, </a:t>
            </a:r>
            <a:r>
              <a:rPr lang="en-AU" dirty="0" err="1"/>
              <a:t>hipotensiune</a:t>
            </a:r>
            <a:r>
              <a:rPr lang="en-AU" dirty="0"/>
              <a:t>, </a:t>
            </a:r>
            <a:r>
              <a:rPr lang="en-AU" dirty="0" err="1"/>
              <a:t>în</a:t>
            </a:r>
            <a:r>
              <a:rPr lang="en-AU" dirty="0"/>
              <a:t> </a:t>
            </a:r>
            <a:r>
              <a:rPr lang="en-AU" dirty="0" err="1"/>
              <a:t>cazuri</a:t>
            </a:r>
            <a:r>
              <a:rPr lang="en-AU" dirty="0"/>
              <a:t> grave </a:t>
            </a:r>
            <a:r>
              <a:rPr lang="en-AU" dirty="0" err="1"/>
              <a:t>semnalându</a:t>
            </a:r>
            <a:r>
              <a:rPr lang="en-AU" dirty="0"/>
              <a:t>-se </a:t>
            </a:r>
            <a:r>
              <a:rPr lang="en-AU" dirty="0" err="1"/>
              <a:t>tulburări</a:t>
            </a:r>
            <a:r>
              <a:rPr lang="en-AU" dirty="0"/>
              <a:t> </a:t>
            </a:r>
            <a:r>
              <a:rPr lang="en-AU" dirty="0" err="1"/>
              <a:t>cardiace</a:t>
            </a:r>
            <a:r>
              <a:rPr lang="en-AU" dirty="0"/>
              <a:t> </a:t>
            </a:r>
            <a:r>
              <a:rPr lang="en-AU" dirty="0" err="1"/>
              <a:t>şi</a:t>
            </a:r>
            <a:r>
              <a:rPr lang="en-AU" dirty="0"/>
              <a:t> renale (</a:t>
            </a:r>
            <a:r>
              <a:rPr lang="en-AU" dirty="0" err="1"/>
              <a:t>posibil</a:t>
            </a:r>
            <a:r>
              <a:rPr lang="en-AU" dirty="0"/>
              <a:t> exitus </a:t>
            </a:r>
            <a:r>
              <a:rPr lang="en-AU" dirty="0" err="1"/>
              <a:t>în</a:t>
            </a:r>
            <a:r>
              <a:rPr lang="en-AU" dirty="0"/>
              <a:t> 5-10% din </a:t>
            </a:r>
            <a:r>
              <a:rPr lang="en-AU" dirty="0" err="1"/>
              <a:t>cazuri</a:t>
            </a:r>
            <a:r>
              <a:rPr lang="en-AU" dirty="0"/>
              <a:t>). </a:t>
            </a:r>
            <a:r>
              <a:rPr lang="en-AU" dirty="0" err="1"/>
              <a:t>Boala</a:t>
            </a:r>
            <a:r>
              <a:rPr lang="en-AU" dirty="0"/>
              <a:t> </a:t>
            </a:r>
            <a:r>
              <a:rPr lang="en-AU" dirty="0" err="1"/>
              <a:t>îmbracă</a:t>
            </a:r>
            <a:r>
              <a:rPr lang="en-AU" dirty="0"/>
              <a:t> </a:t>
            </a:r>
            <a:r>
              <a:rPr lang="en-AU" dirty="0" err="1"/>
              <a:t>caracter</a:t>
            </a:r>
            <a:r>
              <a:rPr lang="en-AU" dirty="0"/>
              <a:t> </a:t>
            </a:r>
            <a:r>
              <a:rPr lang="en-AU" dirty="0" err="1"/>
              <a:t>recurent</a:t>
            </a:r>
            <a:r>
              <a:rPr lang="en-AU" dirty="0"/>
              <a:t>, </a:t>
            </a:r>
            <a:r>
              <a:rPr lang="en-AU" dirty="0" err="1"/>
              <a:t>semnele</a:t>
            </a:r>
            <a:r>
              <a:rPr lang="en-AU" dirty="0"/>
              <a:t> </a:t>
            </a:r>
            <a:r>
              <a:rPr lang="en-AU" dirty="0" err="1"/>
              <a:t>clinice</a:t>
            </a:r>
            <a:r>
              <a:rPr lang="en-AU" dirty="0"/>
              <a:t> </a:t>
            </a:r>
            <a:r>
              <a:rPr lang="en-AU" dirty="0" err="1"/>
              <a:t>revenind</a:t>
            </a:r>
            <a:r>
              <a:rPr lang="en-AU" dirty="0"/>
              <a:t> </a:t>
            </a:r>
            <a:r>
              <a:rPr lang="en-AU" dirty="0" err="1"/>
              <a:t>ciclic</a:t>
            </a:r>
            <a:r>
              <a:rPr lang="en-AU" dirty="0"/>
              <a:t>. </a:t>
            </a:r>
            <a:r>
              <a:rPr lang="en-AU" dirty="0" err="1"/>
              <a:t>Stafilococii</a:t>
            </a:r>
            <a:r>
              <a:rPr lang="en-AU" dirty="0"/>
              <a:t> </a:t>
            </a:r>
            <a:r>
              <a:rPr lang="en-AU" dirty="0" err="1"/>
              <a:t>ce</a:t>
            </a:r>
            <a:r>
              <a:rPr lang="en-AU" dirty="0"/>
              <a:t> </a:t>
            </a:r>
            <a:r>
              <a:rPr lang="en-AU" dirty="0" err="1"/>
              <a:t>determină</a:t>
            </a:r>
            <a:r>
              <a:rPr lang="en-AU" dirty="0"/>
              <a:t> acest </a:t>
            </a:r>
            <a:r>
              <a:rPr lang="en-AU" dirty="0" err="1"/>
              <a:t>sindrom</a:t>
            </a:r>
            <a:r>
              <a:rPr lang="en-AU" dirty="0"/>
              <a:t> </a:t>
            </a:r>
            <a:r>
              <a:rPr lang="en-AU" dirty="0" err="1"/>
              <a:t>aparţin</a:t>
            </a:r>
            <a:r>
              <a:rPr lang="en-AU" dirty="0"/>
              <a:t> </a:t>
            </a:r>
            <a:r>
              <a:rPr lang="en-AU" dirty="0" err="1"/>
              <a:t>anumitor</a:t>
            </a:r>
            <a:r>
              <a:rPr lang="en-AU" dirty="0"/>
              <a:t> </a:t>
            </a:r>
            <a:r>
              <a:rPr lang="en-AU" dirty="0" err="1"/>
              <a:t>lizotipuri</a:t>
            </a:r>
            <a:r>
              <a:rPr lang="en-AU" dirty="0"/>
              <a:t>, </a:t>
            </a:r>
            <a:r>
              <a:rPr lang="en-AU" dirty="0" err="1"/>
              <a:t>şi</a:t>
            </a:r>
            <a:r>
              <a:rPr lang="en-AU" dirty="0"/>
              <a:t> se </a:t>
            </a:r>
            <a:r>
              <a:rPr lang="en-AU" dirty="0" err="1"/>
              <a:t>presupune</a:t>
            </a:r>
            <a:r>
              <a:rPr lang="en-AU" dirty="0"/>
              <a:t> </a:t>
            </a:r>
            <a:r>
              <a:rPr lang="en-AU" dirty="0" err="1"/>
              <a:t>posibilitatea</a:t>
            </a:r>
            <a:r>
              <a:rPr lang="en-AU" dirty="0"/>
              <a:t> </a:t>
            </a:r>
            <a:r>
              <a:rPr lang="en-AU" dirty="0" err="1"/>
              <a:t>descărcării</a:t>
            </a:r>
            <a:r>
              <a:rPr lang="en-AU" dirty="0"/>
              <a:t> de </a:t>
            </a:r>
            <a:r>
              <a:rPr lang="en-AU" dirty="0" err="1"/>
              <a:t>toxină</a:t>
            </a:r>
            <a:r>
              <a:rPr lang="en-AU" dirty="0"/>
              <a:t> </a:t>
            </a:r>
            <a:r>
              <a:rPr lang="en-AU" dirty="0" err="1"/>
              <a:t>stafilococică</a:t>
            </a:r>
            <a:r>
              <a:rPr lang="en-AU" dirty="0"/>
              <a:t> </a:t>
            </a:r>
            <a:r>
              <a:rPr lang="en-AU" dirty="0" err="1"/>
              <a:t>în</a:t>
            </a:r>
            <a:r>
              <a:rPr lang="en-AU" dirty="0"/>
              <a:t> </a:t>
            </a:r>
            <a:r>
              <a:rPr lang="en-AU" dirty="0" err="1"/>
              <a:t>umori</a:t>
            </a:r>
            <a:r>
              <a:rPr lang="en-AU" dirty="0"/>
              <a:t>.</a:t>
            </a:r>
            <a:endParaRPr lang="en-US" dirty="0"/>
          </a:p>
          <a:p>
            <a:pPr lvl="0"/>
            <a:r>
              <a:rPr lang="en-AU" b="1" i="1" dirty="0" err="1"/>
              <a:t>Osteomielită</a:t>
            </a:r>
            <a:r>
              <a:rPr lang="en-AU" dirty="0"/>
              <a:t>. </a:t>
            </a:r>
            <a:r>
              <a:rPr lang="en-AU" dirty="0" err="1"/>
              <a:t>Procesul</a:t>
            </a:r>
            <a:r>
              <a:rPr lang="en-AU" dirty="0"/>
              <a:t> </a:t>
            </a:r>
            <a:r>
              <a:rPr lang="en-AU" dirty="0" err="1"/>
              <a:t>infecţios</a:t>
            </a:r>
            <a:r>
              <a:rPr lang="en-AU" dirty="0"/>
              <a:t> se </a:t>
            </a:r>
            <a:r>
              <a:rPr lang="en-AU" dirty="0" err="1"/>
              <a:t>localizează</a:t>
            </a:r>
            <a:r>
              <a:rPr lang="en-AU" dirty="0"/>
              <a:t> </a:t>
            </a:r>
            <a:r>
              <a:rPr lang="en-AU" i="1" dirty="0"/>
              <a:t>la </a:t>
            </a:r>
            <a:r>
              <a:rPr lang="en-AU" i="1" dirty="0" err="1"/>
              <a:t>nivelul</a:t>
            </a:r>
            <a:r>
              <a:rPr lang="en-AU" i="1" dirty="0"/>
              <a:t> </a:t>
            </a:r>
            <a:r>
              <a:rPr lang="en-AU" i="1" dirty="0" err="1"/>
              <a:t>oaselor</a:t>
            </a:r>
            <a:r>
              <a:rPr lang="en-AU" i="1" dirty="0"/>
              <a:t> lungi</a:t>
            </a:r>
            <a:r>
              <a:rPr lang="en-AU" dirty="0"/>
              <a:t> (</a:t>
            </a:r>
            <a:r>
              <a:rPr lang="en-AU" dirty="0" err="1"/>
              <a:t>metafiză</a:t>
            </a:r>
            <a:r>
              <a:rPr lang="en-AU" dirty="0"/>
              <a:t>), </a:t>
            </a:r>
            <a:r>
              <a:rPr lang="en-AU" dirty="0" err="1"/>
              <a:t>iniţial</a:t>
            </a:r>
            <a:r>
              <a:rPr lang="en-AU" dirty="0"/>
              <a:t> la </a:t>
            </a:r>
            <a:r>
              <a:rPr lang="en-AU" dirty="0" err="1"/>
              <a:t>vasele</a:t>
            </a:r>
            <a:r>
              <a:rPr lang="en-AU" dirty="0"/>
              <a:t> terminale, </a:t>
            </a:r>
            <a:r>
              <a:rPr lang="en-AU" dirty="0" err="1"/>
              <a:t>urmând</a:t>
            </a:r>
            <a:r>
              <a:rPr lang="en-AU" dirty="0"/>
              <a:t> </a:t>
            </a:r>
            <a:r>
              <a:rPr lang="en-AU" dirty="0" err="1"/>
              <a:t>apoi</a:t>
            </a:r>
            <a:r>
              <a:rPr lang="en-AU" dirty="0"/>
              <a:t> </a:t>
            </a:r>
            <a:r>
              <a:rPr lang="en-AU" i="1" dirty="0" err="1"/>
              <a:t>necroză</a:t>
            </a:r>
            <a:r>
              <a:rPr lang="en-AU" i="1" dirty="0"/>
              <a:t> </a:t>
            </a:r>
            <a:r>
              <a:rPr lang="en-AU" i="1" dirty="0" err="1"/>
              <a:t>osoasă</a:t>
            </a:r>
            <a:r>
              <a:rPr lang="en-AU" dirty="0"/>
              <a:t> </a:t>
            </a:r>
            <a:r>
              <a:rPr lang="en-AU" dirty="0" err="1"/>
              <a:t>şi</a:t>
            </a:r>
            <a:r>
              <a:rPr lang="en-AU" dirty="0"/>
              <a:t> </a:t>
            </a:r>
            <a:r>
              <a:rPr lang="en-AU" i="1" dirty="0" err="1"/>
              <a:t>supuraţie</a:t>
            </a:r>
            <a:r>
              <a:rPr lang="en-AU" i="1" dirty="0"/>
              <a:t> </a:t>
            </a:r>
            <a:r>
              <a:rPr lang="en-AU" i="1" dirty="0" err="1"/>
              <a:t>cronică</a:t>
            </a:r>
            <a:r>
              <a:rPr lang="en-AU" dirty="0"/>
              <a:t> (</a:t>
            </a:r>
            <a:r>
              <a:rPr lang="en-AU" dirty="0" err="1"/>
              <a:t>uneori</a:t>
            </a:r>
            <a:r>
              <a:rPr lang="en-AU" dirty="0"/>
              <a:t> cu </a:t>
            </a:r>
            <a:r>
              <a:rPr lang="en-AU" dirty="0" err="1"/>
              <a:t>fistulizări</a:t>
            </a:r>
            <a:r>
              <a:rPr lang="en-AU" dirty="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72206"/>
            <a:ext cx="8229600" cy="714380"/>
          </a:xfrm>
        </p:spPr>
        <p:txBody>
          <a:bodyPr>
            <a:normAutofit fontScale="92500" lnSpcReduction="20000"/>
          </a:bodyPr>
          <a:lstStyle/>
          <a:p>
            <a:pPr>
              <a:buNone/>
            </a:pPr>
            <a:endParaRPr lang="en-US" dirty="0"/>
          </a:p>
          <a:p>
            <a:pPr algn="ctr">
              <a:buNone/>
            </a:pPr>
            <a:r>
              <a:rPr lang="ro-RO" sz="1900" dirty="0"/>
              <a:t>Frotiu colorat Gram din sputa unui pacient cu pneumonie stafilococică </a:t>
            </a:r>
            <a:endParaRPr lang="en-US" sz="1900" dirty="0"/>
          </a:p>
          <a:p>
            <a:endParaRPr lang="en-US" dirty="0"/>
          </a:p>
        </p:txBody>
      </p:sp>
      <p:sp>
        <p:nvSpPr>
          <p:cNvPr id="276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0" name="Object 2"/>
          <p:cNvGraphicFramePr>
            <a:graphicFrameLocks noChangeAspect="1"/>
          </p:cNvGraphicFramePr>
          <p:nvPr/>
        </p:nvGraphicFramePr>
        <p:xfrm>
          <a:off x="2571737" y="4071942"/>
          <a:ext cx="3373636" cy="2286016"/>
        </p:xfrm>
        <a:graphic>
          <a:graphicData uri="http://schemas.openxmlformats.org/presentationml/2006/ole">
            <mc:AlternateContent xmlns:mc="http://schemas.openxmlformats.org/markup-compatibility/2006">
              <mc:Choice xmlns:v="urn:schemas-microsoft-com:vml" Requires="v">
                <p:oleObj spid="_x0000_s27664" r:id="rId3" imgW="8573697" imgH="5820587" progId="">
                  <p:embed/>
                </p:oleObj>
              </mc:Choice>
              <mc:Fallback>
                <p:oleObj r:id="rId3" imgW="8573697" imgH="5820587"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7" y="4071942"/>
                        <a:ext cx="3373636" cy="2286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txBox="1">
            <a:spLocks/>
          </p:cNvSpPr>
          <p:nvPr/>
        </p:nvSpPr>
        <p:spPr>
          <a:xfrm>
            <a:off x="428596" y="642918"/>
            <a:ext cx="8229600" cy="5681682"/>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1800" b="1" i="0" u="none" strike="noStrike" kern="1200" cap="none" spc="0" normalizeH="0" baseline="0" noProof="0" dirty="0">
                <a:ln>
                  <a:noFill/>
                </a:ln>
                <a:solidFill>
                  <a:schemeClr val="tx1"/>
                </a:solidFill>
                <a:effectLst/>
                <a:uLnTx/>
                <a:uFillTx/>
                <a:latin typeface="+mn-lt"/>
                <a:ea typeface="+mn-ea"/>
                <a:cs typeface="+mn-cs"/>
              </a:rPr>
              <a:t>STAFILOCOCUL</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1800" b="1" i="0" u="none" strike="noStrike" kern="1200" cap="none" spc="0" normalizeH="0" baseline="0" noProof="0" dirty="0">
                <a:ln>
                  <a:noFill/>
                </a:ln>
                <a:solidFill>
                  <a:schemeClr val="tx1"/>
                </a:solidFill>
                <a:effectLst/>
                <a:uLnTx/>
                <a:uFillTx/>
                <a:latin typeface="+mn-lt"/>
                <a:ea typeface="+mn-ea"/>
                <a:cs typeface="+mn-cs"/>
              </a:rPr>
              <a:t>2. CARACTERE MORFOLOGICE</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1800" b="0" i="0" u="none" strike="noStrike" kern="1200" cap="none" spc="0" normalizeH="0" baseline="0" noProof="0" dirty="0">
                <a:ln>
                  <a:noFill/>
                </a:ln>
                <a:solidFill>
                  <a:schemeClr val="tx1"/>
                </a:solidFill>
                <a:effectLst/>
                <a:uLnTx/>
                <a:uFillTx/>
                <a:latin typeface="+mn-lt"/>
                <a:ea typeface="+mn-ea"/>
                <a:cs typeface="+mn-cs"/>
              </a:rPr>
              <a:t>Stafilococii sunt </a:t>
            </a:r>
            <a:r>
              <a:rPr kumimoji="0" lang="ro-RO" sz="1800" b="1" i="1" u="none" strike="noStrike" kern="1200" cap="none" spc="0" normalizeH="0" baseline="0" noProof="0" dirty="0">
                <a:ln>
                  <a:noFill/>
                </a:ln>
                <a:solidFill>
                  <a:schemeClr val="tx1"/>
                </a:solidFill>
                <a:effectLst/>
                <a:uLnTx/>
                <a:uFillTx/>
                <a:latin typeface="+mn-lt"/>
                <a:ea typeface="+mn-ea"/>
                <a:cs typeface="+mn-cs"/>
              </a:rPr>
              <a:t>coci sferici</a:t>
            </a:r>
            <a:r>
              <a:rPr kumimoji="0" lang="ro-RO" sz="1800" b="0" i="0" u="none" strike="noStrike" kern="1200" cap="none" spc="0" normalizeH="0" baseline="0" noProof="0" dirty="0">
                <a:ln>
                  <a:noFill/>
                </a:ln>
                <a:solidFill>
                  <a:schemeClr val="tx1"/>
                </a:solidFill>
                <a:effectLst/>
                <a:uLnTx/>
                <a:uFillTx/>
                <a:latin typeface="+mn-lt"/>
                <a:ea typeface="+mn-ea"/>
                <a:cs typeface="+mn-cs"/>
              </a:rPr>
              <a:t> (Φ = 1μ), </a:t>
            </a:r>
            <a:r>
              <a:rPr kumimoji="0" lang="ro-RO" sz="1800" b="1" i="1" u="none" strike="noStrike" kern="1200" cap="none" spc="0" normalizeH="0" baseline="0" noProof="0" dirty="0">
                <a:ln>
                  <a:noFill/>
                </a:ln>
                <a:solidFill>
                  <a:schemeClr val="tx1"/>
                </a:solidFill>
                <a:effectLst/>
                <a:uLnTx/>
                <a:uFillTx/>
                <a:latin typeface="+mn-lt"/>
                <a:ea typeface="+mn-ea"/>
                <a:cs typeface="+mn-cs"/>
              </a:rPr>
              <a:t>aşezaţi în grămezi</a:t>
            </a:r>
            <a:r>
              <a:rPr kumimoji="0" lang="ro-RO" sz="1800" b="0" i="0" u="none" strike="noStrike" kern="1200" cap="none" spc="0" normalizeH="0" baseline="0" noProof="0" dirty="0">
                <a:ln>
                  <a:noFill/>
                </a:ln>
                <a:solidFill>
                  <a:schemeClr val="tx1"/>
                </a:solidFill>
                <a:effectLst/>
                <a:uLnTx/>
                <a:uFillTx/>
                <a:latin typeface="+mn-lt"/>
                <a:ea typeface="+mn-ea"/>
                <a:cs typeface="+mn-cs"/>
              </a:rPr>
              <a:t> (ciorchine), </a:t>
            </a:r>
            <a:r>
              <a:rPr kumimoji="0" lang="ro-RO" sz="1800" b="1" i="1" u="none" strike="noStrike" kern="1200" cap="none" spc="0" normalizeH="0" baseline="0" noProof="0" dirty="0">
                <a:ln>
                  <a:noFill/>
                </a:ln>
                <a:solidFill>
                  <a:schemeClr val="tx1"/>
                </a:solidFill>
                <a:effectLst/>
                <a:uLnTx/>
                <a:uFillTx/>
                <a:latin typeface="+mn-lt"/>
                <a:ea typeface="+mn-ea"/>
                <a:cs typeface="+mn-cs"/>
              </a:rPr>
              <a:t>Gram pozitivi</a:t>
            </a:r>
            <a:r>
              <a:rPr kumimoji="0" lang="ro-RO" sz="1800" b="0" i="0" u="none" strike="noStrike" kern="1200" cap="none" spc="0" normalizeH="0" baseline="0" noProof="0" dirty="0">
                <a:ln>
                  <a:noFill/>
                </a:ln>
                <a:solidFill>
                  <a:schemeClr val="tx1"/>
                </a:solidFill>
                <a:effectLst/>
                <a:uLnTx/>
                <a:uFillTx/>
                <a:latin typeface="+mn-lt"/>
                <a:ea typeface="+mn-ea"/>
                <a:cs typeface="+mn-cs"/>
              </a:rPr>
              <a:t>. Indivizii tulpinilor patogene prezintă un diametru ceva mai mic decât al tulpinilor nepatogene (saprofite). Aspectul aşezării în grămezi se notează mai ales pe preparatele obţinute din culturile de pe medii solide.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1800" b="0" i="0" u="none" strike="noStrike" kern="1200" cap="none" spc="0" normalizeH="0" baseline="0" noProof="0" dirty="0">
                <a:ln>
                  <a:noFill/>
                </a:ln>
                <a:solidFill>
                  <a:schemeClr val="tx1"/>
                </a:solidFill>
                <a:effectLst/>
                <a:uLnTx/>
                <a:uFillTx/>
                <a:latin typeface="+mn-lt"/>
                <a:ea typeface="+mn-ea"/>
                <a:cs typeface="+mn-cs"/>
              </a:rPr>
              <a:t>În medii lichide pot apărea aşezări în lanţuri scurte, dar inconstant, comparativ cu streptococii.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o-RO" sz="1800" b="1" i="1" u="none" strike="noStrike" kern="1200" cap="none" spc="0" normalizeH="0" baseline="0" noProof="0" dirty="0">
                <a:ln>
                  <a:noFill/>
                </a:ln>
                <a:solidFill>
                  <a:schemeClr val="tx1"/>
                </a:solidFill>
                <a:effectLst/>
                <a:uLnTx/>
                <a:uFillTx/>
                <a:latin typeface="+mn-lt"/>
                <a:ea typeface="+mn-ea"/>
                <a:cs typeface="+mn-cs"/>
              </a:rPr>
              <a:t>Uneori</a:t>
            </a:r>
            <a:r>
              <a:rPr kumimoji="0" lang="ro-RO" sz="1800" b="0" i="0" u="none" strike="noStrike" kern="1200" cap="none" spc="0" normalizeH="0" baseline="0" noProof="0" dirty="0">
                <a:ln>
                  <a:noFill/>
                </a:ln>
                <a:solidFill>
                  <a:schemeClr val="tx1"/>
                </a:solidFill>
                <a:effectLst/>
                <a:uLnTx/>
                <a:uFillTx/>
                <a:latin typeface="+mn-lt"/>
                <a:ea typeface="+mn-ea"/>
                <a:cs typeface="+mn-cs"/>
              </a:rPr>
              <a:t>, se pot întâlni </a:t>
            </a:r>
            <a:r>
              <a:rPr kumimoji="0" lang="ro-RO" sz="1800" b="1" i="1" u="none" strike="noStrike" kern="1200" cap="none" spc="0" normalizeH="0" baseline="0" noProof="0" dirty="0">
                <a:ln>
                  <a:noFill/>
                </a:ln>
                <a:solidFill>
                  <a:schemeClr val="tx1"/>
                </a:solidFill>
                <a:effectLst/>
                <a:uLnTx/>
                <a:uFillTx/>
                <a:latin typeface="+mn-lt"/>
                <a:ea typeface="+mn-ea"/>
                <a:cs typeface="+mn-cs"/>
              </a:rPr>
              <a:t>forme capsulate</a:t>
            </a:r>
            <a:r>
              <a:rPr kumimoji="0" lang="ro-RO" sz="1800" b="0" i="0" u="none" strike="noStrike" kern="1200" cap="none" spc="0" normalizeH="0" baseline="0" noProof="0" dirty="0">
                <a:ln>
                  <a:noFill/>
                </a:ln>
                <a:solidFill>
                  <a:schemeClr val="tx1"/>
                </a:solidFill>
                <a:effectLst/>
                <a:uLnTx/>
                <a:uFillTx/>
                <a:latin typeface="+mn-lt"/>
                <a:ea typeface="+mn-ea"/>
                <a:cs typeface="+mn-cs"/>
              </a:rPr>
              <a:t> (tulpini “mucoide”) în cadrul speciei Staphylococcus aureus.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572560" cy="6000792"/>
          </a:xfrm>
        </p:spPr>
        <p:txBody>
          <a:bodyPr>
            <a:normAutofit lnSpcReduction="10000"/>
          </a:bodyPr>
          <a:lstStyle/>
          <a:p>
            <a:pPr lvl="0"/>
            <a:r>
              <a:rPr lang="ro-RO" b="1" i="1" dirty="0"/>
              <a:t>Enterite</a:t>
            </a:r>
            <a:r>
              <a:rPr lang="ro-RO" dirty="0"/>
              <a:t>:</a:t>
            </a:r>
            <a:endParaRPr lang="en-US" dirty="0"/>
          </a:p>
          <a:p>
            <a:pPr lvl="1"/>
            <a:r>
              <a:rPr lang="en-AU" i="1" dirty="0" err="1"/>
              <a:t>Toxiinfecţia</a:t>
            </a:r>
            <a:r>
              <a:rPr lang="en-AU" i="1" dirty="0"/>
              <a:t> </a:t>
            </a:r>
            <a:r>
              <a:rPr lang="en-AU" i="1" dirty="0" err="1"/>
              <a:t>alimentară</a:t>
            </a:r>
            <a:r>
              <a:rPr lang="en-AU" dirty="0"/>
              <a:t> cu </a:t>
            </a:r>
            <a:r>
              <a:rPr lang="en-AU" dirty="0" err="1"/>
              <a:t>stafilococi</a:t>
            </a:r>
            <a:r>
              <a:rPr lang="en-AU" dirty="0"/>
              <a:t> </a:t>
            </a:r>
            <a:r>
              <a:rPr lang="en-AU" dirty="0" err="1"/>
              <a:t>enterotoxici</a:t>
            </a:r>
            <a:r>
              <a:rPr lang="en-AU" dirty="0"/>
              <a:t> se </a:t>
            </a:r>
            <a:r>
              <a:rPr lang="en-AU" dirty="0" err="1"/>
              <a:t>caracterizează</a:t>
            </a:r>
            <a:r>
              <a:rPr lang="en-AU" dirty="0"/>
              <a:t> prin </a:t>
            </a:r>
            <a:r>
              <a:rPr lang="en-AU" dirty="0" err="1"/>
              <a:t>incubaţie</a:t>
            </a:r>
            <a:r>
              <a:rPr lang="en-AU" dirty="0"/>
              <a:t> 1-8 ore (</a:t>
            </a:r>
            <a:r>
              <a:rPr lang="en-AU" dirty="0" err="1"/>
              <a:t>enterotoxina</a:t>
            </a:r>
            <a:r>
              <a:rPr lang="en-AU" dirty="0"/>
              <a:t> </a:t>
            </a:r>
            <a:r>
              <a:rPr lang="en-AU" dirty="0" err="1"/>
              <a:t>este</a:t>
            </a:r>
            <a:r>
              <a:rPr lang="en-AU" dirty="0"/>
              <a:t> </a:t>
            </a:r>
            <a:r>
              <a:rPr lang="en-AU" dirty="0" err="1"/>
              <a:t>în</a:t>
            </a:r>
            <a:r>
              <a:rPr lang="en-AU" dirty="0"/>
              <a:t> aliment), </a:t>
            </a:r>
            <a:r>
              <a:rPr lang="en-AU" dirty="0" err="1"/>
              <a:t>greaţă</a:t>
            </a:r>
            <a:r>
              <a:rPr lang="en-AU" dirty="0"/>
              <a:t> </a:t>
            </a:r>
            <a:r>
              <a:rPr lang="en-AU" dirty="0" err="1"/>
              <a:t>violentă</a:t>
            </a:r>
            <a:r>
              <a:rPr lang="en-AU" dirty="0"/>
              <a:t>, </a:t>
            </a:r>
            <a:r>
              <a:rPr lang="en-AU" dirty="0" err="1"/>
              <a:t>vărsături</a:t>
            </a:r>
            <a:r>
              <a:rPr lang="en-AU" dirty="0"/>
              <a:t>, </a:t>
            </a:r>
            <a:r>
              <a:rPr lang="en-AU" dirty="0" err="1"/>
              <a:t>diaree</a:t>
            </a:r>
            <a:r>
              <a:rPr lang="en-AU" dirty="0"/>
              <a:t>, </a:t>
            </a:r>
            <a:r>
              <a:rPr lang="en-AU" dirty="0" err="1"/>
              <a:t>uneori</a:t>
            </a:r>
            <a:r>
              <a:rPr lang="en-AU" dirty="0"/>
              <a:t> </a:t>
            </a:r>
            <a:r>
              <a:rPr lang="en-AU" dirty="0" err="1"/>
              <a:t>tulburări</a:t>
            </a:r>
            <a:r>
              <a:rPr lang="en-AU" dirty="0"/>
              <a:t> </a:t>
            </a:r>
            <a:r>
              <a:rPr lang="en-AU" dirty="0" err="1"/>
              <a:t>hemodinamice</a:t>
            </a:r>
            <a:r>
              <a:rPr lang="en-AU" dirty="0"/>
              <a:t>, de </a:t>
            </a:r>
            <a:r>
              <a:rPr lang="en-AU" dirty="0" err="1"/>
              <a:t>regulă</a:t>
            </a:r>
            <a:r>
              <a:rPr lang="en-AU" dirty="0"/>
              <a:t> </a:t>
            </a:r>
            <a:r>
              <a:rPr lang="en-AU" dirty="0" err="1"/>
              <a:t>convalescenţă</a:t>
            </a:r>
            <a:r>
              <a:rPr lang="en-AU" dirty="0"/>
              <a:t> </a:t>
            </a:r>
            <a:r>
              <a:rPr lang="en-AU" dirty="0" err="1"/>
              <a:t>rapidă</a:t>
            </a:r>
            <a:r>
              <a:rPr lang="en-AU" dirty="0"/>
              <a:t>; se </a:t>
            </a:r>
            <a:r>
              <a:rPr lang="en-AU" dirty="0" err="1"/>
              <a:t>rezolvă</a:t>
            </a:r>
            <a:r>
              <a:rPr lang="en-AU" dirty="0"/>
              <a:t> </a:t>
            </a:r>
            <a:r>
              <a:rPr lang="en-AU" dirty="0" err="1"/>
              <a:t>fără</a:t>
            </a:r>
            <a:r>
              <a:rPr lang="en-AU" dirty="0"/>
              <a:t> </a:t>
            </a:r>
            <a:r>
              <a:rPr lang="en-AU" dirty="0" err="1"/>
              <a:t>urmări</a:t>
            </a:r>
            <a:r>
              <a:rPr lang="en-AU" dirty="0"/>
              <a:t>.</a:t>
            </a:r>
            <a:endParaRPr lang="en-US" dirty="0"/>
          </a:p>
          <a:p>
            <a:pPr lvl="1"/>
            <a:r>
              <a:rPr lang="en-AU" i="1" dirty="0" err="1"/>
              <a:t>Enterita</a:t>
            </a:r>
            <a:r>
              <a:rPr lang="en-AU" i="1" dirty="0"/>
              <a:t> cu </a:t>
            </a:r>
            <a:r>
              <a:rPr lang="en-AU" i="1" dirty="0" err="1"/>
              <a:t>stafilococi</a:t>
            </a:r>
            <a:r>
              <a:rPr lang="en-AU" i="1" dirty="0"/>
              <a:t> </a:t>
            </a:r>
            <a:r>
              <a:rPr lang="en-AU" i="1" dirty="0" err="1"/>
              <a:t>rezistenţi</a:t>
            </a:r>
            <a:r>
              <a:rPr lang="en-AU" i="1" dirty="0"/>
              <a:t> la </a:t>
            </a:r>
            <a:r>
              <a:rPr lang="en-AU" i="1" dirty="0" err="1"/>
              <a:t>antibiotice</a:t>
            </a:r>
            <a:r>
              <a:rPr lang="en-AU" dirty="0"/>
              <a:t> (prin </a:t>
            </a:r>
            <a:r>
              <a:rPr lang="en-AU" dirty="0" err="1"/>
              <a:t>dezechilibrul</a:t>
            </a:r>
            <a:r>
              <a:rPr lang="en-AU" dirty="0"/>
              <a:t> </a:t>
            </a:r>
            <a:r>
              <a:rPr lang="en-AU" dirty="0" err="1"/>
              <a:t>florei</a:t>
            </a:r>
            <a:r>
              <a:rPr lang="en-AU" dirty="0"/>
              <a:t> </a:t>
            </a:r>
            <a:r>
              <a:rPr lang="en-AU" dirty="0" err="1"/>
              <a:t>intestinale</a:t>
            </a:r>
            <a:r>
              <a:rPr lang="en-AU" dirty="0"/>
              <a:t>), se </a:t>
            </a:r>
            <a:r>
              <a:rPr lang="en-AU" dirty="0" err="1"/>
              <a:t>întâlneşte</a:t>
            </a:r>
            <a:r>
              <a:rPr lang="en-AU" dirty="0"/>
              <a:t> la </a:t>
            </a:r>
            <a:r>
              <a:rPr lang="en-AU" dirty="0" err="1"/>
              <a:t>persoane</a:t>
            </a:r>
            <a:r>
              <a:rPr lang="en-AU" dirty="0"/>
              <a:t> cu </a:t>
            </a:r>
            <a:r>
              <a:rPr lang="en-AU" dirty="0" err="1"/>
              <a:t>tratament</a:t>
            </a:r>
            <a:r>
              <a:rPr lang="en-AU" dirty="0"/>
              <a:t> </a:t>
            </a:r>
            <a:r>
              <a:rPr lang="en-AU" dirty="0" err="1"/>
              <a:t>prelungit</a:t>
            </a:r>
            <a:r>
              <a:rPr lang="en-AU" dirty="0"/>
              <a:t> </a:t>
            </a:r>
            <a:r>
              <a:rPr lang="en-AU" i="1" dirty="0"/>
              <a:t>per </a:t>
            </a:r>
            <a:r>
              <a:rPr lang="en-AU" i="1" dirty="0" err="1"/>
              <a:t>os</a:t>
            </a:r>
            <a:r>
              <a:rPr lang="en-AU" dirty="0"/>
              <a:t> cu </a:t>
            </a:r>
            <a:r>
              <a:rPr lang="en-AU" dirty="0" err="1"/>
              <a:t>kanamicină</a:t>
            </a:r>
            <a:r>
              <a:rPr lang="en-AU" dirty="0"/>
              <a:t>, </a:t>
            </a:r>
            <a:r>
              <a:rPr lang="en-AU" dirty="0" err="1"/>
              <a:t>neomicină</a:t>
            </a:r>
            <a:r>
              <a:rPr lang="en-AU" dirty="0"/>
              <a:t>, </a:t>
            </a:r>
            <a:r>
              <a:rPr lang="en-AU" dirty="0" err="1"/>
              <a:t>tetraciclină</a:t>
            </a:r>
            <a:r>
              <a:rPr lang="en-AU" dirty="0"/>
              <a:t>, </a:t>
            </a:r>
            <a:r>
              <a:rPr lang="en-AU" dirty="0" err="1"/>
              <a:t>cloramfenicol</a:t>
            </a:r>
            <a:r>
              <a:rPr lang="en-AU" dirty="0"/>
              <a:t>. </a:t>
            </a:r>
            <a:r>
              <a:rPr lang="en-AU" dirty="0" err="1"/>
              <a:t>Boala</a:t>
            </a:r>
            <a:r>
              <a:rPr lang="en-AU" dirty="0"/>
              <a:t> </a:t>
            </a:r>
            <a:r>
              <a:rPr lang="en-AU" dirty="0" err="1"/>
              <a:t>îmbracă</a:t>
            </a:r>
            <a:r>
              <a:rPr lang="en-AU" dirty="0"/>
              <a:t> </a:t>
            </a:r>
            <a:r>
              <a:rPr lang="en-AU" dirty="0" err="1"/>
              <a:t>aspectul</a:t>
            </a:r>
            <a:r>
              <a:rPr lang="en-AU" dirty="0"/>
              <a:t> clinic al </a:t>
            </a:r>
            <a:r>
              <a:rPr lang="en-AU" dirty="0" err="1"/>
              <a:t>unei</a:t>
            </a:r>
            <a:r>
              <a:rPr lang="en-AU" dirty="0"/>
              <a:t> </a:t>
            </a:r>
            <a:r>
              <a:rPr lang="en-AU" dirty="0" err="1"/>
              <a:t>enterocolite</a:t>
            </a:r>
            <a:r>
              <a:rPr lang="en-AU" dirty="0"/>
              <a:t> </a:t>
            </a:r>
            <a:r>
              <a:rPr lang="en-AU" dirty="0" err="1"/>
              <a:t>cronice</a:t>
            </a:r>
            <a:r>
              <a:rPr lang="en-AU" dirty="0"/>
              <a:t>, </a:t>
            </a:r>
            <a:r>
              <a:rPr lang="en-AU" dirty="0" err="1"/>
              <a:t>rebelă</a:t>
            </a:r>
            <a:r>
              <a:rPr lang="en-AU" dirty="0"/>
              <a:t> la </a:t>
            </a:r>
            <a:r>
              <a:rPr lang="en-AU" dirty="0" err="1"/>
              <a:t>tratamentul</a:t>
            </a:r>
            <a:r>
              <a:rPr lang="en-AU" dirty="0"/>
              <a:t> etiologic (</a:t>
            </a:r>
            <a:r>
              <a:rPr lang="en-AU" dirty="0" err="1"/>
              <a:t>plurirezistentă</a:t>
            </a:r>
            <a:r>
              <a:rPr lang="en-AU" dirty="0"/>
              <a:t>).</a:t>
            </a:r>
            <a:endParaRPr lang="en-US" dirty="0"/>
          </a:p>
          <a:p>
            <a:endParaRPr lang="en-US" b="1" dirty="0"/>
          </a:p>
          <a:p>
            <a:r>
              <a:rPr lang="en-AU" b="1" dirty="0"/>
              <a:t>9. DIAGNOSTIC DE LABORATOR: </a:t>
            </a:r>
            <a:r>
              <a:rPr lang="en-AU" dirty="0" err="1"/>
              <a:t>vezi</a:t>
            </a:r>
            <a:r>
              <a:rPr lang="en-AU" dirty="0"/>
              <a:t> </a:t>
            </a:r>
            <a:r>
              <a:rPr lang="ro-RO" dirty="0"/>
              <a:t>Îndrumar lucrări practice</a:t>
            </a:r>
            <a:endParaRPr lang="en-US" b="1" dirty="0"/>
          </a:p>
          <a:p>
            <a:endParaRPr lang="en-US" dirty="0"/>
          </a:p>
        </p:txBody>
      </p:sp>
    </p:spTree>
    <p:extLst>
      <p:ext uri="{BB962C8B-B14F-4D97-AF65-F5344CB8AC3E}">
        <p14:creationId xmlns:p14="http://schemas.microsoft.com/office/powerpoint/2010/main" val="379952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RSA staph_on_l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1500188"/>
            <a:ext cx="22669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mrsa 2.jpg"/>
          <p:cNvPicPr>
            <a:picLocks noChangeAspect="1"/>
          </p:cNvPicPr>
          <p:nvPr/>
        </p:nvPicPr>
        <p:blipFill>
          <a:blip r:embed="rId4">
            <a:extLst>
              <a:ext uri="{28A0092B-C50C-407E-A947-70E740481C1C}">
                <a14:useLocalDpi xmlns:a14="http://schemas.microsoft.com/office/drawing/2010/main" val="0"/>
              </a:ext>
            </a:extLst>
          </a:blip>
          <a:srcRect l="4723" r="49619"/>
          <a:stretch>
            <a:fillRect/>
          </a:stretch>
        </p:blipFill>
        <p:spPr bwMode="auto">
          <a:xfrm>
            <a:off x="214313" y="1357313"/>
            <a:ext cx="205422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tafilococ - boli.jpg"/>
          <p:cNvPicPr>
            <a:picLocks noChangeAspect="1"/>
          </p:cNvPicPr>
          <p:nvPr/>
        </p:nvPicPr>
        <p:blipFill>
          <a:blip r:embed="rId5">
            <a:extLst>
              <a:ext uri="{28A0092B-C50C-407E-A947-70E740481C1C}">
                <a14:useLocalDpi xmlns:a14="http://schemas.microsoft.com/office/drawing/2010/main" val="0"/>
              </a:ext>
            </a:extLst>
          </a:blip>
          <a:srcRect l="33801" t="75237" b="2170"/>
          <a:stretch>
            <a:fillRect/>
          </a:stretch>
        </p:blipFill>
        <p:spPr bwMode="auto">
          <a:xfrm>
            <a:off x="3143250" y="1571625"/>
            <a:ext cx="328612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Sycosis_Barbae_Staphyloccocal_Folliculitis_0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929063"/>
            <a:ext cx="245268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staph infection picture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25" y="5500688"/>
            <a:ext cx="23336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428596" y="0"/>
            <a:ext cx="8229600" cy="1143000"/>
          </a:xfrm>
        </p:spPr>
        <p:txBody>
          <a:bodyPr>
            <a:noAutofit/>
          </a:bodyPr>
          <a:lstStyle/>
          <a:p>
            <a:pPr eaLnBrk="1" fontAlgn="auto" hangingPunct="1">
              <a:spcAft>
                <a:spcPts val="0"/>
              </a:spcAft>
              <a:defRPr/>
            </a:pPr>
            <a:r>
              <a:rPr lang="ro-RO" sz="3200" dirty="0"/>
              <a:t>STAPHYLOCOCCUS. Aspecte clinice</a:t>
            </a:r>
            <a:endParaRPr lang="en-US" sz="3200" dirty="0"/>
          </a:p>
        </p:txBody>
      </p:sp>
      <p:pic>
        <p:nvPicPr>
          <p:cNvPr id="13320" name="Picture 2"/>
          <p:cNvPicPr>
            <a:picLocks noChangeAspect="1" noChangeArrowheads="1"/>
          </p:cNvPicPr>
          <p:nvPr/>
        </p:nvPicPr>
        <p:blipFill>
          <a:blip r:embed="rId8">
            <a:extLst>
              <a:ext uri="{28A0092B-C50C-407E-A947-70E740481C1C}">
                <a14:useLocalDpi xmlns:a14="http://schemas.microsoft.com/office/drawing/2010/main" val="0"/>
              </a:ext>
            </a:extLst>
          </a:blip>
          <a:srcRect r="5263"/>
          <a:stretch>
            <a:fillRect/>
          </a:stretch>
        </p:blipFill>
        <p:spPr bwMode="auto">
          <a:xfrm>
            <a:off x="3071813" y="4392613"/>
            <a:ext cx="257175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7938" y="4357688"/>
            <a:ext cx="221456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800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ro-RO" dirty="0"/>
              <a:t>Aspecte clinice</a:t>
            </a:r>
            <a:endParaRPr lang="en-US" dirty="0"/>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14438"/>
            <a:ext cx="3829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428750"/>
            <a:ext cx="2079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1781175"/>
            <a:ext cx="24288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000625"/>
            <a:ext cx="22860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4881563"/>
            <a:ext cx="24701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296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p:spPr>
        <p:txBody>
          <a:bodyPr>
            <a:normAutofit fontScale="77500" lnSpcReduction="20000"/>
          </a:bodyPr>
          <a:lstStyle/>
          <a:p>
            <a:pPr algn="ctr">
              <a:buNone/>
            </a:pPr>
            <a:r>
              <a:rPr lang="en-AU" b="1" dirty="0"/>
              <a:t>10. EPIDEMIOLOGIE. PROFILAXIE. TRATAMENT</a:t>
            </a:r>
          </a:p>
          <a:p>
            <a:pPr algn="ctr">
              <a:buNone/>
            </a:pPr>
            <a:endParaRPr lang="en-US" dirty="0"/>
          </a:p>
          <a:p>
            <a:r>
              <a:rPr lang="en-AU" b="1" dirty="0"/>
              <a:t>10.1. </a:t>
            </a:r>
            <a:r>
              <a:rPr lang="en-AU" b="1" dirty="0" err="1"/>
              <a:t>Epidemiologie</a:t>
            </a:r>
            <a:endParaRPr lang="en-US" dirty="0"/>
          </a:p>
          <a:p>
            <a:r>
              <a:rPr lang="en-AU" dirty="0" err="1"/>
              <a:t>Deoarece</a:t>
            </a:r>
            <a:r>
              <a:rPr lang="en-AU" dirty="0"/>
              <a:t> </a:t>
            </a:r>
            <a:r>
              <a:rPr lang="en-AU" dirty="0" err="1"/>
              <a:t>stafilococii</a:t>
            </a:r>
            <a:r>
              <a:rPr lang="en-AU" dirty="0"/>
              <a:t> </a:t>
            </a:r>
            <a:r>
              <a:rPr lang="en-AU" dirty="0" err="1"/>
              <a:t>sunt</a:t>
            </a:r>
            <a:r>
              <a:rPr lang="en-AU" dirty="0"/>
              <a:t> </a:t>
            </a:r>
            <a:r>
              <a:rPr lang="en-AU" b="1" i="1" dirty="0" err="1"/>
              <a:t>germeni</a:t>
            </a:r>
            <a:r>
              <a:rPr lang="en-AU" b="1" i="1" dirty="0"/>
              <a:t> </a:t>
            </a:r>
            <a:r>
              <a:rPr lang="en-AU" b="1" i="1" dirty="0" err="1"/>
              <a:t>foarte</a:t>
            </a:r>
            <a:r>
              <a:rPr lang="en-AU" b="1" i="1" dirty="0"/>
              <a:t> </a:t>
            </a:r>
            <a:r>
              <a:rPr lang="en-AU" b="1" i="1" dirty="0" err="1"/>
              <a:t>larg</a:t>
            </a:r>
            <a:r>
              <a:rPr lang="en-AU" b="1" i="1" dirty="0"/>
              <a:t> </a:t>
            </a:r>
            <a:r>
              <a:rPr lang="en-AU" b="1" i="1" dirty="0" err="1"/>
              <a:t>răspândiţi</a:t>
            </a:r>
            <a:r>
              <a:rPr lang="en-AU" b="1" i="1" dirty="0"/>
              <a:t> </a:t>
            </a:r>
            <a:r>
              <a:rPr lang="en-AU" b="1" i="1" dirty="0" err="1"/>
              <a:t>şi</a:t>
            </a:r>
            <a:r>
              <a:rPr lang="en-AU" b="1" i="1" dirty="0"/>
              <a:t> </a:t>
            </a:r>
            <a:r>
              <a:rPr lang="en-AU" b="1" i="1" dirty="0" err="1"/>
              <a:t>foarte</a:t>
            </a:r>
            <a:r>
              <a:rPr lang="en-AU" b="1" i="1" dirty="0"/>
              <a:t> </a:t>
            </a:r>
            <a:r>
              <a:rPr lang="en-AU" b="1" i="1" dirty="0" err="1"/>
              <a:t>rezistenţi</a:t>
            </a:r>
            <a:r>
              <a:rPr lang="en-AU" b="1" i="1" dirty="0"/>
              <a:t> la </a:t>
            </a:r>
            <a:r>
              <a:rPr lang="en-AU" b="1" i="1" dirty="0" err="1"/>
              <a:t>variaţiile</a:t>
            </a:r>
            <a:r>
              <a:rPr lang="en-AU" b="1" i="1" dirty="0"/>
              <a:t> de </a:t>
            </a:r>
            <a:r>
              <a:rPr lang="en-AU" b="1" i="1" dirty="0" err="1"/>
              <a:t>mediu</a:t>
            </a:r>
            <a:r>
              <a:rPr lang="en-AU" dirty="0"/>
              <a:t>, </a:t>
            </a:r>
            <a:r>
              <a:rPr lang="en-AU" dirty="0" err="1"/>
              <a:t>problemele</a:t>
            </a:r>
            <a:r>
              <a:rPr lang="en-AU" dirty="0"/>
              <a:t> </a:t>
            </a:r>
            <a:r>
              <a:rPr lang="en-AU" dirty="0" err="1"/>
              <a:t>epidemiologice</a:t>
            </a:r>
            <a:r>
              <a:rPr lang="en-AU" dirty="0"/>
              <a:t> ale </a:t>
            </a:r>
            <a:r>
              <a:rPr lang="en-AU" dirty="0" err="1"/>
              <a:t>bolilor</a:t>
            </a:r>
            <a:r>
              <a:rPr lang="en-AU" dirty="0"/>
              <a:t> </a:t>
            </a:r>
            <a:r>
              <a:rPr lang="en-AU" dirty="0" err="1"/>
              <a:t>ce</a:t>
            </a:r>
            <a:r>
              <a:rPr lang="en-AU" dirty="0"/>
              <a:t> le </a:t>
            </a:r>
            <a:r>
              <a:rPr lang="en-AU" dirty="0" err="1"/>
              <a:t>determină</a:t>
            </a:r>
            <a:r>
              <a:rPr lang="en-AU" dirty="0"/>
              <a:t> </a:t>
            </a:r>
            <a:r>
              <a:rPr lang="en-AU" dirty="0" err="1"/>
              <a:t>sunt</a:t>
            </a:r>
            <a:r>
              <a:rPr lang="en-AU" dirty="0"/>
              <a:t> legate de </a:t>
            </a:r>
            <a:r>
              <a:rPr lang="en-AU" dirty="0" err="1"/>
              <a:t>următoarele</a:t>
            </a:r>
            <a:r>
              <a:rPr lang="en-AU" dirty="0"/>
              <a:t> </a:t>
            </a:r>
            <a:r>
              <a:rPr lang="en-AU" dirty="0" err="1"/>
              <a:t>aspecte</a:t>
            </a:r>
            <a:r>
              <a:rPr lang="en-AU" dirty="0"/>
              <a:t>:</a:t>
            </a:r>
            <a:endParaRPr lang="en-US" dirty="0"/>
          </a:p>
          <a:p>
            <a:pPr lvl="0"/>
            <a:r>
              <a:rPr lang="en-AU" dirty="0" err="1"/>
              <a:t>surse</a:t>
            </a:r>
            <a:r>
              <a:rPr lang="en-AU" dirty="0"/>
              <a:t> de </a:t>
            </a:r>
            <a:r>
              <a:rPr lang="en-AU" dirty="0" err="1"/>
              <a:t>infecţie</a:t>
            </a:r>
            <a:r>
              <a:rPr lang="en-AU" dirty="0"/>
              <a:t>: </a:t>
            </a:r>
            <a:r>
              <a:rPr lang="en-AU" i="1" dirty="0" err="1"/>
              <a:t>purtătorii</a:t>
            </a:r>
            <a:r>
              <a:rPr lang="en-AU" i="1" dirty="0"/>
              <a:t> </a:t>
            </a:r>
            <a:r>
              <a:rPr lang="en-AU" i="1" dirty="0" err="1"/>
              <a:t>aparent</a:t>
            </a:r>
            <a:r>
              <a:rPr lang="en-AU" i="1" dirty="0"/>
              <a:t> </a:t>
            </a:r>
            <a:r>
              <a:rPr lang="en-AU" i="1" dirty="0" err="1"/>
              <a:t>sănătoşi</a:t>
            </a:r>
            <a:r>
              <a:rPr lang="en-AU" i="1" dirty="0"/>
              <a:t> de </a:t>
            </a:r>
            <a:r>
              <a:rPr lang="en-AU" i="1" dirty="0" err="1"/>
              <a:t>tulpini</a:t>
            </a:r>
            <a:r>
              <a:rPr lang="en-AU" i="1" dirty="0"/>
              <a:t> </a:t>
            </a:r>
            <a:r>
              <a:rPr lang="en-AU" i="1" dirty="0" err="1"/>
              <a:t>patogene</a:t>
            </a:r>
            <a:r>
              <a:rPr lang="en-AU" i="1" dirty="0"/>
              <a:t> </a:t>
            </a:r>
            <a:r>
              <a:rPr lang="en-AU" i="1" dirty="0" err="1"/>
              <a:t>sau</a:t>
            </a:r>
            <a:r>
              <a:rPr lang="en-AU" i="1" dirty="0"/>
              <a:t> </a:t>
            </a:r>
            <a:r>
              <a:rPr lang="en-AU" i="1" dirty="0" err="1"/>
              <a:t>condiţionat</a:t>
            </a:r>
            <a:r>
              <a:rPr lang="en-AU" i="1" dirty="0"/>
              <a:t> </a:t>
            </a:r>
            <a:r>
              <a:rPr lang="en-AU" i="1" dirty="0" err="1"/>
              <a:t>patogene</a:t>
            </a:r>
            <a:r>
              <a:rPr lang="en-AU" dirty="0"/>
              <a:t>;</a:t>
            </a:r>
            <a:endParaRPr lang="en-US" dirty="0"/>
          </a:p>
          <a:p>
            <a:pPr lvl="0"/>
            <a:r>
              <a:rPr lang="en-AU" dirty="0" err="1"/>
              <a:t>căile</a:t>
            </a:r>
            <a:r>
              <a:rPr lang="en-AU" dirty="0"/>
              <a:t> de </a:t>
            </a:r>
            <a:r>
              <a:rPr lang="en-AU" dirty="0" err="1"/>
              <a:t>pătrundere</a:t>
            </a:r>
            <a:r>
              <a:rPr lang="en-AU" dirty="0"/>
              <a:t>: </a:t>
            </a:r>
            <a:r>
              <a:rPr lang="en-AU" i="1" dirty="0" err="1"/>
              <a:t>calea</a:t>
            </a:r>
            <a:r>
              <a:rPr lang="en-AU" i="1" dirty="0"/>
              <a:t> </a:t>
            </a:r>
            <a:r>
              <a:rPr lang="en-AU" i="1" dirty="0" err="1"/>
              <a:t>directă</a:t>
            </a:r>
            <a:r>
              <a:rPr lang="en-AU" i="1" dirty="0"/>
              <a:t> </a:t>
            </a:r>
            <a:r>
              <a:rPr lang="en-AU" i="1" dirty="0" err="1"/>
              <a:t>respiratorie</a:t>
            </a:r>
            <a:r>
              <a:rPr lang="en-AU" i="1" dirty="0"/>
              <a:t>, </a:t>
            </a:r>
            <a:r>
              <a:rPr lang="en-AU" i="1" dirty="0" err="1"/>
              <a:t>alimente</a:t>
            </a:r>
            <a:r>
              <a:rPr lang="en-AU" i="1" dirty="0"/>
              <a:t> contaminate</a:t>
            </a:r>
            <a:r>
              <a:rPr lang="en-AU" dirty="0"/>
              <a:t>;</a:t>
            </a:r>
            <a:endParaRPr lang="en-US" dirty="0"/>
          </a:p>
          <a:p>
            <a:pPr lvl="0"/>
            <a:r>
              <a:rPr lang="en-AU" i="1" dirty="0" err="1"/>
              <a:t>determinarea</a:t>
            </a:r>
            <a:r>
              <a:rPr lang="en-AU" i="1" dirty="0"/>
              <a:t> </a:t>
            </a:r>
            <a:r>
              <a:rPr lang="en-AU" i="1" dirty="0" err="1"/>
              <a:t>factorilor</a:t>
            </a:r>
            <a:r>
              <a:rPr lang="en-AU" i="1" dirty="0"/>
              <a:t> </a:t>
            </a:r>
            <a:r>
              <a:rPr lang="en-AU" i="1" dirty="0" err="1"/>
              <a:t>favorizanţi</a:t>
            </a:r>
            <a:r>
              <a:rPr lang="en-AU" dirty="0"/>
              <a:t> </a:t>
            </a:r>
            <a:r>
              <a:rPr lang="en-AU" dirty="0" err="1"/>
              <a:t>pentru</a:t>
            </a:r>
            <a:r>
              <a:rPr lang="en-AU" dirty="0"/>
              <a:t> </a:t>
            </a:r>
            <a:r>
              <a:rPr lang="en-AU" dirty="0" err="1"/>
              <a:t>transformarea</a:t>
            </a:r>
            <a:r>
              <a:rPr lang="en-AU" dirty="0"/>
              <a:t> </a:t>
            </a:r>
            <a:r>
              <a:rPr lang="en-AU" dirty="0" err="1"/>
              <a:t>unei</a:t>
            </a:r>
            <a:r>
              <a:rPr lang="en-AU" dirty="0"/>
              <a:t> </a:t>
            </a:r>
            <a:r>
              <a:rPr lang="en-AU" dirty="0" err="1"/>
              <a:t>infecţii</a:t>
            </a:r>
            <a:r>
              <a:rPr lang="en-AU" dirty="0"/>
              <a:t> </a:t>
            </a:r>
            <a:r>
              <a:rPr lang="en-AU" dirty="0" err="1"/>
              <a:t>inaparente</a:t>
            </a:r>
            <a:r>
              <a:rPr lang="en-AU" dirty="0"/>
              <a:t> </a:t>
            </a:r>
            <a:r>
              <a:rPr lang="en-AU" dirty="0" err="1"/>
              <a:t>într</a:t>
            </a:r>
            <a:r>
              <a:rPr lang="en-AU" dirty="0"/>
              <a:t>-o </a:t>
            </a:r>
            <a:r>
              <a:rPr lang="en-AU" dirty="0" err="1"/>
              <a:t>infecţie</a:t>
            </a:r>
            <a:r>
              <a:rPr lang="en-AU" dirty="0"/>
              <a:t> clinic </a:t>
            </a:r>
            <a:r>
              <a:rPr lang="en-AU" dirty="0" err="1"/>
              <a:t>manifestă</a:t>
            </a:r>
            <a:r>
              <a:rPr lang="en-AU" dirty="0"/>
              <a:t> (</a:t>
            </a:r>
            <a:r>
              <a:rPr lang="en-AU" dirty="0" err="1"/>
              <a:t>igiena</a:t>
            </a:r>
            <a:r>
              <a:rPr lang="en-AU" dirty="0"/>
              <a:t> </a:t>
            </a:r>
            <a:r>
              <a:rPr lang="en-AU" dirty="0" err="1"/>
              <a:t>individuală</a:t>
            </a:r>
            <a:r>
              <a:rPr lang="en-AU" dirty="0"/>
              <a:t> </a:t>
            </a:r>
            <a:r>
              <a:rPr lang="en-AU" dirty="0" err="1"/>
              <a:t>şi</a:t>
            </a:r>
            <a:r>
              <a:rPr lang="en-AU" dirty="0"/>
              <a:t> </a:t>
            </a:r>
            <a:r>
              <a:rPr lang="en-AU" dirty="0" err="1"/>
              <a:t>colectivă</a:t>
            </a:r>
            <a:r>
              <a:rPr lang="en-AU" dirty="0"/>
              <a:t> </a:t>
            </a:r>
            <a:r>
              <a:rPr lang="en-AU" dirty="0" err="1"/>
              <a:t>precară</a:t>
            </a:r>
            <a:r>
              <a:rPr lang="en-AU" dirty="0"/>
              <a:t>, </a:t>
            </a:r>
            <a:r>
              <a:rPr lang="en-AU" dirty="0" err="1"/>
              <a:t>subnutriţie</a:t>
            </a:r>
            <a:r>
              <a:rPr lang="en-AU" dirty="0"/>
              <a:t>, </a:t>
            </a:r>
            <a:r>
              <a:rPr lang="en-AU" dirty="0" err="1"/>
              <a:t>boli</a:t>
            </a:r>
            <a:r>
              <a:rPr lang="en-AU" dirty="0"/>
              <a:t> degenerative </a:t>
            </a:r>
            <a:r>
              <a:rPr lang="en-AU" dirty="0" err="1"/>
              <a:t>sau</a:t>
            </a:r>
            <a:r>
              <a:rPr lang="en-AU" dirty="0"/>
              <a:t> </a:t>
            </a:r>
            <a:r>
              <a:rPr lang="en-AU" dirty="0" err="1"/>
              <a:t>metabolice</a:t>
            </a:r>
            <a:r>
              <a:rPr lang="en-AU" dirty="0"/>
              <a:t>, </a:t>
            </a:r>
            <a:r>
              <a:rPr lang="en-AU" dirty="0" err="1"/>
              <a:t>tratament</a:t>
            </a:r>
            <a:r>
              <a:rPr lang="en-AU" dirty="0"/>
              <a:t> cu </a:t>
            </a:r>
            <a:r>
              <a:rPr lang="en-AU" dirty="0" err="1"/>
              <a:t>imunosupresive</a:t>
            </a:r>
            <a:r>
              <a:rPr lang="en-AU" dirty="0"/>
              <a:t>);</a:t>
            </a:r>
            <a:endParaRPr lang="en-US" dirty="0"/>
          </a:p>
          <a:p>
            <a:pPr lvl="0"/>
            <a:r>
              <a:rPr lang="en-AU" i="1" dirty="0" err="1"/>
              <a:t>tratamentul</a:t>
            </a:r>
            <a:r>
              <a:rPr lang="en-AU" i="1" dirty="0"/>
              <a:t> </a:t>
            </a:r>
            <a:r>
              <a:rPr lang="en-AU" i="1" dirty="0" err="1"/>
              <a:t>abuziv</a:t>
            </a:r>
            <a:r>
              <a:rPr lang="en-AU" i="1" dirty="0"/>
              <a:t> cu </a:t>
            </a:r>
            <a:r>
              <a:rPr lang="en-AU" i="1" dirty="0" err="1"/>
              <a:t>chimioterapice</a:t>
            </a:r>
            <a:r>
              <a:rPr lang="en-AU" dirty="0"/>
              <a:t> a </a:t>
            </a:r>
            <a:r>
              <a:rPr lang="en-AU" dirty="0" err="1"/>
              <a:t>dus</a:t>
            </a:r>
            <a:r>
              <a:rPr lang="en-AU" dirty="0"/>
              <a:t> la </a:t>
            </a:r>
            <a:r>
              <a:rPr lang="en-AU" dirty="0" err="1"/>
              <a:t>apariţia</a:t>
            </a:r>
            <a:r>
              <a:rPr lang="en-AU" dirty="0"/>
              <a:t> </a:t>
            </a:r>
            <a:r>
              <a:rPr lang="en-AU" dirty="0" err="1"/>
              <a:t>unor</a:t>
            </a:r>
            <a:r>
              <a:rPr lang="en-AU" dirty="0"/>
              <a:t> </a:t>
            </a:r>
            <a:r>
              <a:rPr lang="en-AU" i="1" dirty="0" err="1"/>
              <a:t>infecţii</a:t>
            </a:r>
            <a:r>
              <a:rPr lang="en-AU" i="1" dirty="0"/>
              <a:t> </a:t>
            </a:r>
            <a:r>
              <a:rPr lang="en-AU" i="1" dirty="0" err="1"/>
              <a:t>nosocomiale</a:t>
            </a:r>
            <a:r>
              <a:rPr lang="en-AU" dirty="0"/>
              <a:t> (</a:t>
            </a:r>
            <a:r>
              <a:rPr lang="en-AU" dirty="0" err="1"/>
              <a:t>interioare</a:t>
            </a:r>
            <a:r>
              <a:rPr lang="en-AU" dirty="0"/>
              <a:t>) cu </a:t>
            </a:r>
            <a:r>
              <a:rPr lang="en-AU" dirty="0" err="1"/>
              <a:t>stafilococi</a:t>
            </a:r>
            <a:r>
              <a:rPr lang="en-AU" dirty="0"/>
              <a:t> </a:t>
            </a:r>
            <a:r>
              <a:rPr lang="en-AU" dirty="0" err="1"/>
              <a:t>rezistenţi</a:t>
            </a:r>
            <a:r>
              <a:rPr lang="en-AU" dirty="0"/>
              <a:t> la </a:t>
            </a:r>
            <a:r>
              <a:rPr lang="en-AU" dirty="0" err="1"/>
              <a:t>acestea</a:t>
            </a:r>
            <a:r>
              <a:rPr lang="en-AU" dirty="0"/>
              <a:t> (</a:t>
            </a:r>
            <a:r>
              <a:rPr lang="en-AU" dirty="0" err="1"/>
              <a:t>în</a:t>
            </a:r>
            <a:r>
              <a:rPr lang="en-AU" dirty="0"/>
              <a:t> </a:t>
            </a:r>
            <a:r>
              <a:rPr lang="en-AU" dirty="0" err="1"/>
              <a:t>serviciile</a:t>
            </a:r>
            <a:r>
              <a:rPr lang="en-AU" dirty="0"/>
              <a:t> de </a:t>
            </a:r>
            <a:r>
              <a:rPr lang="en-AU" dirty="0" err="1"/>
              <a:t>chirurgie</a:t>
            </a:r>
            <a:r>
              <a:rPr lang="en-AU" dirty="0"/>
              <a:t> - </a:t>
            </a:r>
            <a:r>
              <a:rPr lang="en-AU" dirty="0" err="1"/>
              <a:t>plagi</a:t>
            </a:r>
            <a:r>
              <a:rPr lang="en-AU" dirty="0"/>
              <a:t> </a:t>
            </a:r>
            <a:r>
              <a:rPr lang="en-AU" dirty="0" err="1"/>
              <a:t>suprainfectate</a:t>
            </a:r>
            <a:r>
              <a:rPr lang="en-AU" dirty="0"/>
              <a:t>, </a:t>
            </a:r>
            <a:r>
              <a:rPr lang="en-AU" dirty="0" err="1"/>
              <a:t>în</a:t>
            </a:r>
            <a:r>
              <a:rPr lang="en-AU" dirty="0"/>
              <a:t> </a:t>
            </a:r>
            <a:r>
              <a:rPr lang="en-AU" dirty="0" err="1"/>
              <a:t>serviciile</a:t>
            </a:r>
            <a:r>
              <a:rPr lang="en-AU" dirty="0"/>
              <a:t> de </a:t>
            </a:r>
            <a:r>
              <a:rPr lang="en-AU" dirty="0" err="1"/>
              <a:t>nou-născuţi</a:t>
            </a:r>
            <a:r>
              <a:rPr lang="en-AU" dirty="0"/>
              <a:t> - </a:t>
            </a:r>
            <a:r>
              <a:rPr lang="en-AU" dirty="0" err="1"/>
              <a:t>piodermite</a:t>
            </a:r>
            <a:r>
              <a:rPr lang="en-AU" dirty="0"/>
              <a:t> </a:t>
            </a:r>
            <a:r>
              <a:rPr lang="en-AU" dirty="0" err="1"/>
              <a:t>şi</a:t>
            </a:r>
            <a:r>
              <a:rPr lang="en-AU" dirty="0"/>
              <a:t> </a:t>
            </a:r>
            <a:r>
              <a:rPr lang="en-AU" dirty="0" err="1"/>
              <a:t>septicemii</a:t>
            </a:r>
            <a:r>
              <a:rPr lang="en-AU" dirty="0"/>
              <a:t>), </a:t>
            </a:r>
            <a:r>
              <a:rPr lang="en-AU" dirty="0" err="1"/>
              <a:t>precum</a:t>
            </a:r>
            <a:r>
              <a:rPr lang="en-AU" dirty="0"/>
              <a:t> </a:t>
            </a:r>
            <a:r>
              <a:rPr lang="en-AU" dirty="0" err="1"/>
              <a:t>şi</a:t>
            </a:r>
            <a:r>
              <a:rPr lang="en-AU" dirty="0"/>
              <a:t> la </a:t>
            </a:r>
            <a:r>
              <a:rPr lang="en-AU" dirty="0" err="1"/>
              <a:t>apariţia</a:t>
            </a:r>
            <a:r>
              <a:rPr lang="en-AU" dirty="0"/>
              <a:t> de </a:t>
            </a:r>
            <a:r>
              <a:rPr lang="en-AU" dirty="0" err="1"/>
              <a:t>enterite</a:t>
            </a:r>
            <a:r>
              <a:rPr lang="en-AU" dirty="0"/>
              <a:t> prin </a:t>
            </a:r>
            <a:r>
              <a:rPr lang="en-AU" dirty="0" err="1"/>
              <a:t>disbacterie</a:t>
            </a:r>
            <a:r>
              <a:rPr lang="en-AU" dirty="0"/>
              <a:t> </a:t>
            </a:r>
            <a:r>
              <a:rPr lang="en-AU" dirty="0" err="1"/>
              <a:t>intestinală</a:t>
            </a:r>
            <a:r>
              <a:rPr lang="en-AU" dirty="0"/>
              <a:t>;</a:t>
            </a:r>
            <a:endParaRPr lang="en-US" dirty="0"/>
          </a:p>
          <a:p>
            <a:pPr lvl="0"/>
            <a:r>
              <a:rPr lang="en-AU" i="1" dirty="0" err="1"/>
              <a:t>toxiinfecţiile</a:t>
            </a:r>
            <a:r>
              <a:rPr lang="en-AU" i="1" dirty="0"/>
              <a:t> </a:t>
            </a:r>
            <a:r>
              <a:rPr lang="en-AU" i="1" dirty="0" err="1"/>
              <a:t>alimentare</a:t>
            </a:r>
            <a:r>
              <a:rPr lang="en-AU" dirty="0"/>
              <a:t> prin </a:t>
            </a:r>
            <a:r>
              <a:rPr lang="en-AU" dirty="0" err="1"/>
              <a:t>consum</a:t>
            </a:r>
            <a:r>
              <a:rPr lang="en-AU" dirty="0"/>
              <a:t> de </a:t>
            </a:r>
            <a:r>
              <a:rPr lang="en-AU" dirty="0" err="1"/>
              <a:t>alimente</a:t>
            </a:r>
            <a:r>
              <a:rPr lang="en-AU" dirty="0"/>
              <a:t> </a:t>
            </a:r>
            <a:r>
              <a:rPr lang="en-AU" dirty="0" err="1"/>
              <a:t>conservate</a:t>
            </a:r>
            <a:r>
              <a:rPr lang="en-AU" dirty="0"/>
              <a:t> (carne, </a:t>
            </a:r>
            <a:r>
              <a:rPr lang="en-AU" dirty="0" err="1"/>
              <a:t>peşte</a:t>
            </a:r>
            <a:r>
              <a:rPr lang="en-AU" dirty="0"/>
              <a:t>, </a:t>
            </a:r>
            <a:r>
              <a:rPr lang="en-AU" dirty="0" err="1"/>
              <a:t>ouă</a:t>
            </a:r>
            <a:r>
              <a:rPr lang="en-AU" dirty="0"/>
              <a:t>, creme, </a:t>
            </a:r>
            <a:r>
              <a:rPr lang="en-AU" dirty="0" err="1"/>
              <a:t>lapte</a:t>
            </a:r>
            <a:r>
              <a:rPr lang="en-AU" dirty="0"/>
              <a:t> etc.) contaminate cu </a:t>
            </a:r>
            <a:r>
              <a:rPr lang="en-AU" dirty="0" err="1"/>
              <a:t>stafilococi</a:t>
            </a:r>
            <a:r>
              <a:rPr lang="en-AU" dirty="0"/>
              <a:t> </a:t>
            </a:r>
            <a:r>
              <a:rPr lang="en-AU" dirty="0" err="1"/>
              <a:t>enterotoxigeni</a:t>
            </a:r>
            <a:r>
              <a:rPr lang="en-AU" dirty="0"/>
              <a:t>.</a:t>
            </a: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12" y="620688"/>
            <a:ext cx="8698168" cy="5904656"/>
          </a:xfrm>
        </p:spPr>
        <p:txBody>
          <a:bodyPr>
            <a:normAutofit fontScale="77500" lnSpcReduction="20000"/>
          </a:bodyPr>
          <a:lstStyle/>
          <a:p>
            <a:pPr algn="just"/>
            <a:r>
              <a:rPr lang="en-AU" b="1" dirty="0"/>
              <a:t>10.2. </a:t>
            </a:r>
            <a:r>
              <a:rPr lang="en-AU" b="1" dirty="0" err="1"/>
              <a:t>Profilaxie</a:t>
            </a:r>
            <a:endParaRPr lang="en-US" dirty="0"/>
          </a:p>
          <a:p>
            <a:pPr algn="just"/>
            <a:r>
              <a:rPr lang="en-AU" dirty="0" err="1"/>
              <a:t>Profilaxia</a:t>
            </a:r>
            <a:r>
              <a:rPr lang="en-AU" dirty="0"/>
              <a:t> </a:t>
            </a:r>
            <a:r>
              <a:rPr lang="en-AU" dirty="0" err="1"/>
              <a:t>infecţiilor</a:t>
            </a:r>
            <a:r>
              <a:rPr lang="en-AU" dirty="0"/>
              <a:t> </a:t>
            </a:r>
            <a:r>
              <a:rPr lang="en-AU" dirty="0" err="1"/>
              <a:t>stafilococice</a:t>
            </a:r>
            <a:r>
              <a:rPr lang="en-AU" dirty="0"/>
              <a:t> </a:t>
            </a:r>
            <a:r>
              <a:rPr lang="en-AU" dirty="0" err="1"/>
              <a:t>impune</a:t>
            </a:r>
            <a:r>
              <a:rPr lang="ro-RO" dirty="0"/>
              <a:t>:</a:t>
            </a:r>
            <a:endParaRPr lang="en-US" dirty="0"/>
          </a:p>
          <a:p>
            <a:pPr lvl="0" algn="just"/>
            <a:r>
              <a:rPr lang="en-AU" i="1" dirty="0" err="1"/>
              <a:t>măsuri</a:t>
            </a:r>
            <a:r>
              <a:rPr lang="en-AU" i="1" dirty="0"/>
              <a:t> de </a:t>
            </a:r>
            <a:r>
              <a:rPr lang="en-AU" i="1" dirty="0" err="1"/>
              <a:t>igienă</a:t>
            </a:r>
            <a:r>
              <a:rPr lang="en-AU" i="1" dirty="0"/>
              <a:t> </a:t>
            </a:r>
            <a:r>
              <a:rPr lang="en-AU" i="1" dirty="0" err="1"/>
              <a:t>individuală</a:t>
            </a:r>
            <a:r>
              <a:rPr lang="en-AU" i="1" dirty="0"/>
              <a:t> </a:t>
            </a:r>
            <a:r>
              <a:rPr lang="en-AU" i="1" dirty="0" err="1"/>
              <a:t>şi</a:t>
            </a:r>
            <a:r>
              <a:rPr lang="en-AU" i="1" dirty="0"/>
              <a:t> </a:t>
            </a:r>
            <a:r>
              <a:rPr lang="en-AU" i="1" dirty="0" err="1"/>
              <a:t>colectivă</a:t>
            </a:r>
            <a:r>
              <a:rPr lang="en-AU" dirty="0"/>
              <a:t>; </a:t>
            </a:r>
            <a:endParaRPr lang="en-US" dirty="0"/>
          </a:p>
          <a:p>
            <a:pPr lvl="0" algn="just"/>
            <a:r>
              <a:rPr lang="en-AU" i="1" dirty="0" err="1"/>
              <a:t>cunoaşterea</a:t>
            </a:r>
            <a:r>
              <a:rPr lang="en-AU" i="1" dirty="0"/>
              <a:t> </a:t>
            </a:r>
            <a:r>
              <a:rPr lang="en-AU" i="1" dirty="0" err="1"/>
              <a:t>sursei</a:t>
            </a:r>
            <a:r>
              <a:rPr lang="en-AU" i="1" dirty="0"/>
              <a:t> de </a:t>
            </a:r>
            <a:r>
              <a:rPr lang="en-AU" i="1" dirty="0" err="1"/>
              <a:t>infecţie</a:t>
            </a:r>
            <a:r>
              <a:rPr lang="en-AU" dirty="0"/>
              <a:t> (</a:t>
            </a:r>
            <a:r>
              <a:rPr lang="en-AU" dirty="0" err="1"/>
              <a:t>umană</a:t>
            </a:r>
            <a:r>
              <a:rPr lang="en-AU" dirty="0"/>
              <a:t> </a:t>
            </a:r>
            <a:r>
              <a:rPr lang="en-AU" dirty="0" err="1"/>
              <a:t>şi</a:t>
            </a:r>
            <a:r>
              <a:rPr lang="en-AU" dirty="0"/>
              <a:t> din </a:t>
            </a:r>
            <a:r>
              <a:rPr lang="en-AU" dirty="0" err="1"/>
              <a:t>mediul</a:t>
            </a:r>
            <a:r>
              <a:rPr lang="en-AU" dirty="0"/>
              <a:t> extern); </a:t>
            </a:r>
            <a:endParaRPr lang="en-US" dirty="0"/>
          </a:p>
          <a:p>
            <a:pPr lvl="0" algn="just"/>
            <a:r>
              <a:rPr lang="en-AU" i="1" dirty="0" err="1"/>
              <a:t>cunoaşterea</a:t>
            </a:r>
            <a:r>
              <a:rPr lang="en-AU" i="1" dirty="0"/>
              <a:t> </a:t>
            </a:r>
            <a:r>
              <a:rPr lang="en-AU" i="1" dirty="0" err="1"/>
              <a:t>tulpinilor</a:t>
            </a:r>
            <a:r>
              <a:rPr lang="en-AU" i="1" dirty="0"/>
              <a:t> </a:t>
            </a:r>
            <a:r>
              <a:rPr lang="en-AU" i="1" dirty="0" err="1"/>
              <a:t>circulante</a:t>
            </a:r>
            <a:r>
              <a:rPr lang="en-AU" dirty="0"/>
              <a:t> (sub aspect de </a:t>
            </a:r>
            <a:r>
              <a:rPr lang="en-AU" dirty="0" err="1"/>
              <a:t>lizotip</a:t>
            </a:r>
            <a:r>
              <a:rPr lang="en-AU" dirty="0"/>
              <a:t> </a:t>
            </a:r>
            <a:r>
              <a:rPr lang="en-AU" dirty="0" err="1"/>
              <a:t>şi</a:t>
            </a:r>
            <a:r>
              <a:rPr lang="en-AU" dirty="0"/>
              <a:t> </a:t>
            </a:r>
            <a:r>
              <a:rPr lang="en-AU" dirty="0" err="1"/>
              <a:t>rezistenţă</a:t>
            </a:r>
            <a:r>
              <a:rPr lang="en-AU" dirty="0"/>
              <a:t> la </a:t>
            </a:r>
            <a:r>
              <a:rPr lang="en-AU" dirty="0" err="1"/>
              <a:t>antibiotice</a:t>
            </a:r>
            <a:r>
              <a:rPr lang="en-AU" dirty="0"/>
              <a:t>); </a:t>
            </a:r>
            <a:endParaRPr lang="en-US" dirty="0"/>
          </a:p>
          <a:p>
            <a:pPr lvl="0" algn="just"/>
            <a:r>
              <a:rPr lang="en-AU" i="1" dirty="0" err="1"/>
              <a:t>măsuri</a:t>
            </a:r>
            <a:r>
              <a:rPr lang="en-AU" i="1" dirty="0"/>
              <a:t> ferme </a:t>
            </a:r>
            <a:r>
              <a:rPr lang="en-AU" i="1" dirty="0" err="1"/>
              <a:t>pentru</a:t>
            </a:r>
            <a:r>
              <a:rPr lang="en-AU" i="1" dirty="0"/>
              <a:t> </a:t>
            </a:r>
            <a:r>
              <a:rPr lang="en-AU" i="1" dirty="0" err="1"/>
              <a:t>prevenirea</a:t>
            </a:r>
            <a:r>
              <a:rPr lang="en-AU" i="1" dirty="0"/>
              <a:t> </a:t>
            </a:r>
            <a:r>
              <a:rPr lang="en-AU" i="1" dirty="0" err="1"/>
              <a:t>infecţiilor</a:t>
            </a:r>
            <a:r>
              <a:rPr lang="en-AU" i="1" dirty="0"/>
              <a:t> </a:t>
            </a:r>
            <a:r>
              <a:rPr lang="en-AU" i="1" dirty="0" err="1"/>
              <a:t>nosocomiale</a:t>
            </a:r>
            <a:r>
              <a:rPr lang="en-AU" dirty="0"/>
              <a:t>; </a:t>
            </a:r>
            <a:endParaRPr lang="en-US" dirty="0"/>
          </a:p>
          <a:p>
            <a:pPr lvl="0" algn="just"/>
            <a:r>
              <a:rPr lang="en-AU" i="1" dirty="0" err="1"/>
              <a:t>tratament</a:t>
            </a:r>
            <a:r>
              <a:rPr lang="en-AU" i="1" dirty="0"/>
              <a:t> </a:t>
            </a:r>
            <a:r>
              <a:rPr lang="en-AU" i="1" dirty="0" err="1"/>
              <a:t>adecvat</a:t>
            </a:r>
            <a:r>
              <a:rPr lang="en-AU" i="1" dirty="0"/>
              <a:t> </a:t>
            </a:r>
            <a:r>
              <a:rPr lang="en-AU" i="1" dirty="0" err="1"/>
              <a:t>în</a:t>
            </a:r>
            <a:r>
              <a:rPr lang="en-AU" i="1" dirty="0"/>
              <a:t> </a:t>
            </a:r>
            <a:r>
              <a:rPr lang="en-AU" i="1" dirty="0" err="1"/>
              <a:t>cazul</a:t>
            </a:r>
            <a:r>
              <a:rPr lang="en-AU" i="1" dirty="0"/>
              <a:t> </a:t>
            </a:r>
            <a:r>
              <a:rPr lang="en-AU" i="1" dirty="0" err="1"/>
              <a:t>prezenţei</a:t>
            </a:r>
            <a:r>
              <a:rPr lang="en-AU" i="1" dirty="0"/>
              <a:t> </a:t>
            </a:r>
            <a:r>
              <a:rPr lang="en-AU" i="1" dirty="0" err="1"/>
              <a:t>factorilor</a:t>
            </a:r>
            <a:r>
              <a:rPr lang="en-AU" i="1" dirty="0"/>
              <a:t> </a:t>
            </a:r>
            <a:r>
              <a:rPr lang="en-AU" i="1" dirty="0" err="1"/>
              <a:t>predispozanţi</a:t>
            </a:r>
            <a:r>
              <a:rPr lang="en-AU" i="1" dirty="0"/>
              <a:t> la </a:t>
            </a:r>
            <a:r>
              <a:rPr lang="en-AU" i="1" dirty="0" err="1"/>
              <a:t>infecţii</a:t>
            </a:r>
            <a:r>
              <a:rPr lang="en-AU" dirty="0"/>
              <a:t>.</a:t>
            </a:r>
            <a:endParaRPr lang="en-US" dirty="0"/>
          </a:p>
          <a:p>
            <a:pPr algn="just">
              <a:buNone/>
            </a:pPr>
            <a:r>
              <a:rPr lang="en-AU" b="1" dirty="0"/>
              <a:t> </a:t>
            </a:r>
            <a:endParaRPr lang="en-US" dirty="0"/>
          </a:p>
          <a:p>
            <a:pPr algn="just"/>
            <a:r>
              <a:rPr lang="en-AU" b="1" dirty="0"/>
              <a:t>10.3. </a:t>
            </a:r>
            <a:r>
              <a:rPr lang="en-AU" b="1" dirty="0" err="1"/>
              <a:t>Tratament</a:t>
            </a:r>
            <a:endParaRPr lang="en-US" dirty="0"/>
          </a:p>
          <a:p>
            <a:pPr algn="just"/>
            <a:r>
              <a:rPr lang="en-AU" dirty="0" err="1"/>
              <a:t>Terapia</a:t>
            </a:r>
            <a:r>
              <a:rPr lang="en-AU" dirty="0"/>
              <a:t> </a:t>
            </a:r>
            <a:r>
              <a:rPr lang="en-AU" dirty="0" err="1"/>
              <a:t>etiologică</a:t>
            </a:r>
            <a:r>
              <a:rPr lang="en-AU" dirty="0"/>
              <a:t> </a:t>
            </a:r>
            <a:r>
              <a:rPr lang="en-AU" dirty="0" err="1"/>
              <a:t>constă</a:t>
            </a:r>
            <a:r>
              <a:rPr lang="en-AU" dirty="0"/>
              <a:t> </a:t>
            </a:r>
            <a:r>
              <a:rPr lang="en-AU" dirty="0" err="1"/>
              <a:t>în</a:t>
            </a:r>
            <a:r>
              <a:rPr lang="en-AU" dirty="0"/>
              <a:t> </a:t>
            </a:r>
            <a:r>
              <a:rPr lang="en-AU" dirty="0" err="1"/>
              <a:t>administrarea</a:t>
            </a:r>
            <a:r>
              <a:rPr lang="en-AU" dirty="0"/>
              <a:t> </a:t>
            </a:r>
            <a:r>
              <a:rPr lang="en-AU" dirty="0" err="1"/>
              <a:t>unui</a:t>
            </a:r>
            <a:r>
              <a:rPr lang="en-AU" dirty="0"/>
              <a:t> </a:t>
            </a:r>
            <a:r>
              <a:rPr lang="en-AU" dirty="0" err="1"/>
              <a:t>tratament</a:t>
            </a:r>
            <a:r>
              <a:rPr lang="en-AU" dirty="0"/>
              <a:t> cu </a:t>
            </a:r>
            <a:r>
              <a:rPr lang="en-AU" dirty="0" err="1"/>
              <a:t>antibiotice</a:t>
            </a:r>
            <a:r>
              <a:rPr lang="en-AU" dirty="0"/>
              <a:t> </a:t>
            </a:r>
            <a:r>
              <a:rPr lang="en-AU" dirty="0" err="1"/>
              <a:t>ţintit</a:t>
            </a:r>
            <a:r>
              <a:rPr lang="en-AU" dirty="0"/>
              <a:t>, </a:t>
            </a:r>
            <a:r>
              <a:rPr lang="en-AU" dirty="0" err="1"/>
              <a:t>în</a:t>
            </a:r>
            <a:r>
              <a:rPr lang="en-AU" dirty="0"/>
              <a:t> </a:t>
            </a:r>
            <a:r>
              <a:rPr lang="en-AU" dirty="0" err="1"/>
              <a:t>funcţie</a:t>
            </a:r>
            <a:r>
              <a:rPr lang="en-AU" dirty="0"/>
              <a:t> de</a:t>
            </a:r>
            <a:r>
              <a:rPr lang="en-AU" b="1" i="1" dirty="0"/>
              <a:t> </a:t>
            </a:r>
            <a:r>
              <a:rPr lang="en-AU" b="1" i="1" dirty="0" err="1"/>
              <a:t>indicaţiile</a:t>
            </a:r>
            <a:r>
              <a:rPr lang="en-AU" b="1" i="1" dirty="0"/>
              <a:t> </a:t>
            </a:r>
            <a:r>
              <a:rPr lang="en-AU" b="1" i="1" dirty="0" err="1"/>
              <a:t>antibiogramei</a:t>
            </a:r>
            <a:r>
              <a:rPr lang="en-AU" dirty="0"/>
              <a:t>.</a:t>
            </a:r>
            <a:endParaRPr lang="en-US" dirty="0"/>
          </a:p>
          <a:p>
            <a:pPr algn="just"/>
            <a:r>
              <a:rPr lang="en-AU" b="1" i="1" dirty="0" err="1"/>
              <a:t>Anatoxina</a:t>
            </a:r>
            <a:r>
              <a:rPr lang="en-AU" b="1" i="1" dirty="0"/>
              <a:t> </a:t>
            </a:r>
            <a:r>
              <a:rPr lang="en-AU" b="1" i="1" dirty="0" err="1"/>
              <a:t>stafilococică</a:t>
            </a:r>
            <a:r>
              <a:rPr lang="en-AU" dirty="0"/>
              <a:t> </a:t>
            </a:r>
            <a:r>
              <a:rPr lang="en-AU" dirty="0" err="1"/>
              <a:t>îşi</a:t>
            </a:r>
            <a:r>
              <a:rPr lang="en-AU" dirty="0"/>
              <a:t> </a:t>
            </a:r>
            <a:r>
              <a:rPr lang="en-AU" dirty="0" err="1"/>
              <a:t>găseşte</a:t>
            </a:r>
            <a:r>
              <a:rPr lang="en-AU" dirty="0"/>
              <a:t> </a:t>
            </a:r>
            <a:r>
              <a:rPr lang="en-AU" dirty="0" err="1"/>
              <a:t>indicaţia</a:t>
            </a:r>
            <a:r>
              <a:rPr lang="en-AU" dirty="0"/>
              <a:t> </a:t>
            </a:r>
            <a:r>
              <a:rPr lang="en-AU" dirty="0" err="1"/>
              <a:t>în</a:t>
            </a:r>
            <a:r>
              <a:rPr lang="en-AU" dirty="0"/>
              <a:t> </a:t>
            </a:r>
            <a:r>
              <a:rPr lang="en-AU" i="1" dirty="0" err="1"/>
              <a:t>infecţiile</a:t>
            </a:r>
            <a:r>
              <a:rPr lang="en-AU" i="1" dirty="0"/>
              <a:t> </a:t>
            </a:r>
            <a:r>
              <a:rPr lang="en-AU" i="1" dirty="0" err="1"/>
              <a:t>recidivante</a:t>
            </a:r>
            <a:r>
              <a:rPr lang="en-AU" i="1" dirty="0"/>
              <a:t> ale </a:t>
            </a:r>
            <a:r>
              <a:rPr lang="en-AU" i="1" dirty="0" err="1"/>
              <a:t>pielii</a:t>
            </a:r>
            <a:r>
              <a:rPr lang="en-AU" dirty="0"/>
              <a:t>; tot </a:t>
            </a:r>
            <a:r>
              <a:rPr lang="en-AU" dirty="0" err="1"/>
              <a:t>în</a:t>
            </a:r>
            <a:r>
              <a:rPr lang="en-AU" dirty="0"/>
              <a:t> </a:t>
            </a:r>
            <a:r>
              <a:rPr lang="en-AU" dirty="0" err="1"/>
              <a:t>aceste</a:t>
            </a:r>
            <a:r>
              <a:rPr lang="en-AU" dirty="0"/>
              <a:t> </a:t>
            </a:r>
            <a:r>
              <a:rPr lang="en-AU" dirty="0" err="1"/>
              <a:t>afecţiuni</a:t>
            </a:r>
            <a:r>
              <a:rPr lang="en-AU" dirty="0"/>
              <a:t>, ca </a:t>
            </a:r>
            <a:r>
              <a:rPr lang="en-AU" dirty="0" err="1"/>
              <a:t>şi</a:t>
            </a:r>
            <a:r>
              <a:rPr lang="en-AU" dirty="0"/>
              <a:t> </a:t>
            </a:r>
            <a:r>
              <a:rPr lang="en-AU" dirty="0" err="1"/>
              <a:t>în</a:t>
            </a:r>
            <a:r>
              <a:rPr lang="en-AU" dirty="0"/>
              <a:t> </a:t>
            </a:r>
            <a:r>
              <a:rPr lang="en-AU" dirty="0" err="1"/>
              <a:t>infecţiile</a:t>
            </a:r>
            <a:r>
              <a:rPr lang="en-AU" dirty="0"/>
              <a:t> </a:t>
            </a:r>
            <a:r>
              <a:rPr lang="en-AU" dirty="0" err="1"/>
              <a:t>recidivante</a:t>
            </a:r>
            <a:r>
              <a:rPr lang="en-AU" dirty="0"/>
              <a:t> ale </a:t>
            </a:r>
            <a:r>
              <a:rPr lang="en-AU" dirty="0" err="1"/>
              <a:t>căilor</a:t>
            </a:r>
            <a:r>
              <a:rPr lang="en-AU" dirty="0"/>
              <a:t> respiratorii se </a:t>
            </a:r>
            <a:r>
              <a:rPr lang="en-AU" dirty="0" err="1"/>
              <a:t>poate</a:t>
            </a:r>
            <a:r>
              <a:rPr lang="en-AU" dirty="0"/>
              <a:t> </a:t>
            </a:r>
            <a:r>
              <a:rPr lang="en-AU" dirty="0" err="1"/>
              <a:t>recurge</a:t>
            </a:r>
            <a:r>
              <a:rPr lang="en-AU" dirty="0"/>
              <a:t> la </a:t>
            </a:r>
            <a:r>
              <a:rPr lang="en-AU" dirty="0" err="1"/>
              <a:t>administrarea</a:t>
            </a:r>
            <a:r>
              <a:rPr lang="en-AU" dirty="0"/>
              <a:t> de </a:t>
            </a:r>
            <a:r>
              <a:rPr lang="en-AU" b="1" i="1" dirty="0" err="1"/>
              <a:t>autovaccin</a:t>
            </a:r>
            <a:r>
              <a:rPr lang="en-AU" dirty="0"/>
              <a:t>.</a:t>
            </a:r>
            <a:endParaRPr lang="en-US" dirty="0"/>
          </a:p>
          <a:p>
            <a:pPr algn="just"/>
            <a:r>
              <a:rPr lang="en-AU" dirty="0" err="1"/>
              <a:t>Leziunile</a:t>
            </a:r>
            <a:r>
              <a:rPr lang="en-AU" dirty="0"/>
              <a:t> </a:t>
            </a:r>
            <a:r>
              <a:rPr lang="en-AU" dirty="0" err="1"/>
              <a:t>supurative</a:t>
            </a:r>
            <a:r>
              <a:rPr lang="en-AU" dirty="0"/>
              <a:t> </a:t>
            </a:r>
            <a:r>
              <a:rPr lang="en-AU" dirty="0" err="1"/>
              <a:t>cutanate</a:t>
            </a:r>
            <a:r>
              <a:rPr lang="en-AU" dirty="0"/>
              <a:t> pot </a:t>
            </a:r>
            <a:r>
              <a:rPr lang="en-AU" dirty="0" err="1"/>
              <a:t>fi</a:t>
            </a:r>
            <a:r>
              <a:rPr lang="en-AU" dirty="0"/>
              <a:t> </a:t>
            </a:r>
            <a:r>
              <a:rPr lang="en-AU" dirty="0" err="1"/>
              <a:t>rezolvate</a:t>
            </a:r>
            <a:r>
              <a:rPr lang="en-AU" dirty="0"/>
              <a:t> prin </a:t>
            </a:r>
            <a:r>
              <a:rPr lang="en-AU" dirty="0" err="1"/>
              <a:t>drenare</a:t>
            </a:r>
            <a:r>
              <a:rPr lang="en-AU" dirty="0"/>
              <a:t>, ca </a:t>
            </a:r>
            <a:r>
              <a:rPr lang="en-AU" dirty="0" err="1"/>
              <a:t>şi</a:t>
            </a:r>
            <a:r>
              <a:rPr lang="en-AU" dirty="0"/>
              <a:t> prin </a:t>
            </a:r>
            <a:r>
              <a:rPr lang="en-AU" dirty="0" err="1"/>
              <a:t>tratamentul</a:t>
            </a:r>
            <a:r>
              <a:rPr lang="en-AU" dirty="0"/>
              <a:t> local cu </a:t>
            </a:r>
            <a:r>
              <a:rPr lang="en-AU" dirty="0" err="1"/>
              <a:t>coloranţi</a:t>
            </a:r>
            <a:r>
              <a:rPr lang="en-AU" dirty="0"/>
              <a:t> </a:t>
            </a:r>
            <a:r>
              <a:rPr lang="en-AU" dirty="0" err="1"/>
              <a:t>bazici</a:t>
            </a:r>
            <a:r>
              <a:rPr lang="en-AU" dirty="0"/>
              <a:t>.</a:t>
            </a:r>
            <a:endParaRPr lang="en-US" dirty="0"/>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3791344"/>
          </a:xfrm>
        </p:spPr>
        <p:txBody>
          <a:bodyPr>
            <a:normAutofit fontScale="85000" lnSpcReduction="20000"/>
          </a:bodyPr>
          <a:lstStyle/>
          <a:p>
            <a:pPr algn="just">
              <a:buNone/>
            </a:pPr>
            <a:r>
              <a:rPr lang="ro-RO" b="1" dirty="0"/>
              <a:t>STREPTOCOCUL</a:t>
            </a:r>
            <a:endParaRPr lang="en-US" b="1" dirty="0"/>
          </a:p>
          <a:p>
            <a:pPr algn="just">
              <a:buNone/>
            </a:pPr>
            <a:endParaRPr lang="en-US" b="1" dirty="0"/>
          </a:p>
          <a:p>
            <a:pPr algn="just"/>
            <a:r>
              <a:rPr lang="en-US" b="1" dirty="0"/>
              <a:t>GENERALITĂŢ</a:t>
            </a:r>
            <a:r>
              <a:rPr lang="ro-RO" b="1" dirty="0"/>
              <a:t>I. CLASIFICARE</a:t>
            </a:r>
            <a:endParaRPr lang="en-US" dirty="0"/>
          </a:p>
          <a:p>
            <a:pPr algn="just"/>
            <a:r>
              <a:rPr lang="ro-RO" dirty="0"/>
              <a:t>Streptococii sunt </a:t>
            </a:r>
            <a:r>
              <a:rPr lang="ro-RO" b="1" i="1" dirty="0"/>
              <a:t>coci Gram pozitivi aşezaţi în lanţuri</a:t>
            </a:r>
            <a:r>
              <a:rPr lang="ro-RO" dirty="0"/>
              <a:t>. </a:t>
            </a:r>
          </a:p>
          <a:p>
            <a:pPr algn="just"/>
            <a:r>
              <a:rPr lang="ro-RO" dirty="0"/>
              <a:t>Din punct de vedere al patogenităţii, sunt germeni </a:t>
            </a:r>
            <a:r>
              <a:rPr lang="ro-RO" b="1" i="1" dirty="0"/>
              <a:t>patogeni</a:t>
            </a:r>
            <a:r>
              <a:rPr lang="ro-RO" dirty="0"/>
              <a:t> (Streptococcus pyogenes grup A), </a:t>
            </a:r>
            <a:r>
              <a:rPr lang="ro-RO" b="1" i="1" dirty="0"/>
              <a:t>condiţionat patogeni</a:t>
            </a:r>
            <a:r>
              <a:rPr lang="ro-RO" dirty="0"/>
              <a:t> (Streptococcus faeccalis-enterococi-streptococi de grup D; streptococi viridans) şi </a:t>
            </a:r>
            <a:r>
              <a:rPr lang="ro-RO" b="1" i="1" dirty="0"/>
              <a:t>saprofiţi</a:t>
            </a:r>
            <a:r>
              <a:rPr lang="ro-RO" dirty="0"/>
              <a:t> (streptococi lactici). </a:t>
            </a:r>
          </a:p>
          <a:p>
            <a:pPr algn="just"/>
            <a:r>
              <a:rPr lang="ro-RO" dirty="0"/>
              <a:t>Determină la om diferite afecţiuni, caracterizate prin polimorfism clinic şi fiziopatologic; astăzi este recunoscut faptul că sindroamele post streptococice se datoresc imunităţii celulare şi autoimunităţii.</a:t>
            </a:r>
            <a:endParaRPr lang="en-US" dirty="0"/>
          </a:p>
          <a:p>
            <a:pPr algn="just"/>
            <a:endParaRPr lang="en-US" dirty="0"/>
          </a:p>
        </p:txBody>
      </p:sp>
      <p:pic>
        <p:nvPicPr>
          <p:cNvPr id="4" name="Picture 2"/>
          <p:cNvPicPr>
            <a:picLocks noChangeAspect="1" noChangeArrowheads="1"/>
          </p:cNvPicPr>
          <p:nvPr/>
        </p:nvPicPr>
        <p:blipFill>
          <a:blip r:embed="rId3"/>
          <a:srcRect/>
          <a:stretch>
            <a:fillRect/>
          </a:stretch>
        </p:blipFill>
        <p:spPr bwMode="auto">
          <a:xfrm>
            <a:off x="2555776" y="3933056"/>
            <a:ext cx="3134146" cy="2194916"/>
          </a:xfrm>
          <a:prstGeom prst="rect">
            <a:avLst/>
          </a:prstGeom>
          <a:noFill/>
          <a:ln w="9525">
            <a:noFill/>
            <a:miter lim="800000"/>
            <a:headEnd/>
            <a:tailEnd/>
          </a:ln>
        </p:spPr>
      </p:pic>
      <p:sp>
        <p:nvSpPr>
          <p:cNvPr id="5" name="TextBox 4"/>
          <p:cNvSpPr txBox="1"/>
          <p:nvPr/>
        </p:nvSpPr>
        <p:spPr>
          <a:xfrm>
            <a:off x="2908403" y="6309320"/>
            <a:ext cx="2428892" cy="369332"/>
          </a:xfrm>
          <a:prstGeom prst="rect">
            <a:avLst/>
          </a:prstGeom>
          <a:noFill/>
        </p:spPr>
        <p:txBody>
          <a:bodyPr wrap="square" rtlCol="0">
            <a:spAutoFit/>
          </a:bodyPr>
          <a:lstStyle/>
          <a:p>
            <a:r>
              <a:rPr lang="en-US" dirty="0" err="1"/>
              <a:t>Figura</a:t>
            </a:r>
            <a:r>
              <a:rPr lang="en-US" dirty="0"/>
              <a:t> 6: </a:t>
            </a:r>
            <a:r>
              <a:rPr lang="en-US" dirty="0" err="1"/>
              <a:t>Streptococi</a:t>
            </a:r>
            <a:r>
              <a:rPr 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572272"/>
          </a:xfrm>
        </p:spPr>
        <p:txBody>
          <a:bodyPr>
            <a:normAutofit fontScale="77500" lnSpcReduction="20000"/>
          </a:bodyPr>
          <a:lstStyle/>
          <a:p>
            <a:pPr algn="ctr">
              <a:buNone/>
            </a:pPr>
            <a:r>
              <a:rPr lang="ro-RO" b="1" dirty="0"/>
              <a:t>STREPTOCOCUL</a:t>
            </a:r>
            <a:endParaRPr lang="en-US" b="1" dirty="0"/>
          </a:p>
          <a:p>
            <a:pPr algn="ctr">
              <a:buNone/>
            </a:pPr>
            <a:endParaRPr lang="en-US" b="1" dirty="0"/>
          </a:p>
          <a:p>
            <a:r>
              <a:rPr lang="ro-RO" b="1" dirty="0"/>
              <a:t>CLASIFICARE</a:t>
            </a:r>
            <a:endParaRPr lang="en-US" dirty="0"/>
          </a:p>
          <a:p>
            <a:r>
              <a:rPr lang="ro-RO" dirty="0"/>
              <a:t>Grupul mare al streptococilor implicaţi în patologia umană pot fi clasificaţi după mai multe criterii şi anume:</a:t>
            </a:r>
            <a:endParaRPr lang="en-US" dirty="0"/>
          </a:p>
          <a:p>
            <a:pPr>
              <a:buNone/>
            </a:pPr>
            <a:endParaRPr lang="en-US" dirty="0"/>
          </a:p>
          <a:p>
            <a:r>
              <a:rPr lang="ro-RO" b="1" dirty="0"/>
              <a:t>După criteriul hemolizei</a:t>
            </a:r>
            <a:r>
              <a:rPr lang="ro-RO" dirty="0"/>
              <a:t> produse pe mediul cu geloză sânge se disting:</a:t>
            </a:r>
            <a:endParaRPr lang="en-US" dirty="0"/>
          </a:p>
          <a:p>
            <a:pPr lvl="0"/>
            <a:r>
              <a:rPr lang="ro-RO" b="1" i="1" dirty="0"/>
              <a:t>Streptococii beta-hemolitici</a:t>
            </a:r>
            <a:r>
              <a:rPr lang="ro-RO" dirty="0"/>
              <a:t>: </a:t>
            </a:r>
            <a:r>
              <a:rPr lang="ro-RO" i="1" dirty="0"/>
              <a:t>hemoliză clară în jurul coloniei, cu diametrul mare în raport cu diametrul coloniei</a:t>
            </a:r>
            <a:r>
              <a:rPr lang="ro-RO" dirty="0"/>
              <a:t> (nici un eritrocit vizibil la controlul microscopic al hemolizei). Exemplu: Streptococcus pyogenes.</a:t>
            </a:r>
            <a:endParaRPr lang="en-US" dirty="0"/>
          </a:p>
          <a:p>
            <a:pPr lvl="0"/>
            <a:r>
              <a:rPr lang="ro-RO" b="1" i="1" dirty="0"/>
              <a:t>Streptococii alfa-hemolitici</a:t>
            </a:r>
            <a:r>
              <a:rPr lang="ro-RO" dirty="0"/>
              <a:t>: </a:t>
            </a:r>
            <a:r>
              <a:rPr lang="ro-RO" i="1" dirty="0"/>
              <a:t>zonă de hemoliză incompletă în jurul coloniei cu diametrul mare, zona având o tentă verzuie</a:t>
            </a:r>
            <a:r>
              <a:rPr lang="ro-RO" dirty="0"/>
              <a:t> (la controlul microscopic se remarcă prezenţa câtorva hematii integre). Exemplu: Streptococcus viridans, Streptococcus pneumoniae.</a:t>
            </a:r>
            <a:endParaRPr lang="en-US" dirty="0"/>
          </a:p>
          <a:p>
            <a:pPr lvl="0"/>
            <a:r>
              <a:rPr lang="ro-RO" b="1" i="1" dirty="0"/>
              <a:t>Streptococii alfa-prim-hemolitici</a:t>
            </a:r>
            <a:r>
              <a:rPr lang="ro-RO" dirty="0"/>
              <a:t>: </a:t>
            </a:r>
            <a:r>
              <a:rPr lang="ro-RO" i="1" dirty="0"/>
              <a:t>zonă de hemoliză parţială în jurul coloniei, apoi clară la marginile ariei hemolitice</a:t>
            </a:r>
            <a:r>
              <a:rPr lang="ro-RO" dirty="0"/>
              <a:t> (“în trunchi de con”). Exemplu: Streptococcus agalactiae.</a:t>
            </a:r>
            <a:endParaRPr lang="en-US" dirty="0"/>
          </a:p>
          <a:p>
            <a:pPr lvl="0"/>
            <a:r>
              <a:rPr lang="ro-RO" b="1" i="1" dirty="0"/>
              <a:t>Streptococii gama-hemolitici (nehemolitici)</a:t>
            </a:r>
            <a:r>
              <a:rPr lang="ro-RO" dirty="0"/>
              <a:t>: </a:t>
            </a:r>
            <a:r>
              <a:rPr lang="ro-RO" i="1" dirty="0"/>
              <a:t>absenţa zonei de hemoliză în jurul coloniei</a:t>
            </a:r>
            <a:r>
              <a:rPr lang="ro-RO" dirty="0"/>
              <a:t>. Exemplu: unii enterococi (Streptococcus faecalis), unii streptococi lactici.</a:t>
            </a:r>
            <a:endParaRPr lang="en-US" dirty="0"/>
          </a:p>
          <a:p>
            <a:endParaRPr lang="en-US" dirty="0"/>
          </a:p>
        </p:txBody>
      </p:sp>
    </p:spTree>
    <p:extLst>
      <p:ext uri="{BB962C8B-B14F-4D97-AF65-F5344CB8AC3E}">
        <p14:creationId xmlns:p14="http://schemas.microsoft.com/office/powerpoint/2010/main" val="1251622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a:bodyPr>
          <a:lstStyle/>
          <a:p>
            <a:r>
              <a:rPr lang="ro-RO" b="1" dirty="0"/>
              <a:t>După grupul antigenic</a:t>
            </a:r>
            <a:r>
              <a:rPr lang="ro-RO" dirty="0"/>
              <a:t>,</a:t>
            </a:r>
            <a:r>
              <a:rPr lang="ro-RO" b="1" dirty="0"/>
              <a:t> </a:t>
            </a:r>
            <a:r>
              <a:rPr lang="ro-RO" dirty="0"/>
              <a:t>pe </a:t>
            </a:r>
            <a:r>
              <a:rPr lang="ro-RO" b="1" i="1" dirty="0"/>
              <a:t>baza polizaharidului C,</a:t>
            </a:r>
            <a:r>
              <a:rPr lang="ro-RO" dirty="0"/>
              <a:t> au fost descrise 13 grupe Lancefield, notate cu literele alfabetului latin (A, B, C, D, E, F, G, H, I, J, K, L, M, N, O şi S). Pentru patologia umană, un interes deosebit prezintă streptococii din:</a:t>
            </a:r>
            <a:endParaRPr lang="en-US" dirty="0"/>
          </a:p>
          <a:p>
            <a:pPr lvl="0"/>
            <a:r>
              <a:rPr lang="ro-RO" b="1" dirty="0"/>
              <a:t>grupul A</a:t>
            </a:r>
            <a:r>
              <a:rPr lang="ro-RO" dirty="0"/>
              <a:t>: </a:t>
            </a:r>
            <a:r>
              <a:rPr lang="ro-RO" b="1" i="1" dirty="0"/>
              <a:t>Streptococus pyogenes </a:t>
            </a:r>
            <a:r>
              <a:rPr lang="ro-RO" dirty="0"/>
              <a:t>(beta-hemolitic);</a:t>
            </a:r>
            <a:endParaRPr lang="en-US" dirty="0"/>
          </a:p>
          <a:p>
            <a:pPr lvl="0"/>
            <a:r>
              <a:rPr lang="ro-RO" b="1" dirty="0"/>
              <a:t>grupul D</a:t>
            </a:r>
            <a:r>
              <a:rPr lang="ro-RO" dirty="0"/>
              <a:t>: </a:t>
            </a:r>
            <a:r>
              <a:rPr lang="ro-RO" b="1" i="1" dirty="0"/>
              <a:t>Streptococcus faecalis </a:t>
            </a:r>
            <a:r>
              <a:rPr lang="ro-RO" dirty="0"/>
              <a:t>(enterococi);</a:t>
            </a:r>
            <a:endParaRPr lang="en-US" dirty="0"/>
          </a:p>
          <a:p>
            <a:pPr lvl="0"/>
            <a:r>
              <a:rPr lang="ro-RO" b="1" dirty="0"/>
              <a:t>grupul B</a:t>
            </a:r>
            <a:r>
              <a:rPr lang="ro-RO" dirty="0"/>
              <a:t>: </a:t>
            </a:r>
            <a:r>
              <a:rPr lang="ro-RO" b="1" i="1" dirty="0"/>
              <a:t>Streptococcus agalactiae</a:t>
            </a:r>
            <a:r>
              <a:rPr lang="ro-RO" dirty="0"/>
              <a:t>;</a:t>
            </a:r>
            <a:endParaRPr lang="en-US" dirty="0"/>
          </a:p>
          <a:p>
            <a:pPr lvl="0"/>
            <a:r>
              <a:rPr lang="ro-RO" b="1" dirty="0"/>
              <a:t>grupul C</a:t>
            </a:r>
            <a:r>
              <a:rPr lang="ro-RO" dirty="0"/>
              <a:t>: </a:t>
            </a:r>
            <a:r>
              <a:rPr lang="ro-RO" b="1" i="1" dirty="0"/>
              <a:t>Streptococcus equi</a:t>
            </a:r>
            <a:r>
              <a:rPr lang="ro-RO" dirty="0"/>
              <a:t>, </a:t>
            </a:r>
            <a:r>
              <a:rPr lang="ro-RO" b="1" i="1" dirty="0"/>
              <a:t>Streptococcus dysgalactiae</a:t>
            </a:r>
            <a:r>
              <a:rPr lang="ro-RO" dirty="0"/>
              <a:t>;</a:t>
            </a:r>
            <a:endParaRPr lang="en-US" dirty="0"/>
          </a:p>
          <a:p>
            <a:pPr lvl="0"/>
            <a:r>
              <a:rPr lang="ro-RO" b="1" dirty="0"/>
              <a:t>grupul G</a:t>
            </a:r>
            <a:r>
              <a:rPr lang="ro-RO" dirty="0"/>
              <a:t>: </a:t>
            </a:r>
            <a:r>
              <a:rPr lang="ro-RO" b="1" i="1" dirty="0"/>
              <a:t>Streptococcus anginosus</a:t>
            </a:r>
            <a:r>
              <a:rPr lang="ro-RO" dirty="0"/>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fontScale="92500" lnSpcReduction="10000"/>
          </a:bodyPr>
          <a:lstStyle/>
          <a:p>
            <a:pPr>
              <a:buNone/>
            </a:pPr>
            <a:endParaRPr lang="en-US" dirty="0"/>
          </a:p>
          <a:p>
            <a:r>
              <a:rPr lang="ro-RO" b="1" dirty="0"/>
              <a:t>După patogenitate şi localizare</a:t>
            </a:r>
            <a:r>
              <a:rPr lang="ro-RO" dirty="0"/>
              <a:t>, streptococii îi putem clasifica în:</a:t>
            </a:r>
            <a:endParaRPr lang="en-US" dirty="0"/>
          </a:p>
          <a:p>
            <a:pPr lvl="0"/>
            <a:r>
              <a:rPr lang="ro-RO" dirty="0"/>
              <a:t>grupul streptococi piogeni. Exemplu: Streptococcus pyogenes;</a:t>
            </a:r>
            <a:endParaRPr lang="en-US" dirty="0"/>
          </a:p>
          <a:p>
            <a:pPr lvl="0"/>
            <a:r>
              <a:rPr lang="ro-RO" dirty="0"/>
              <a:t>grupul streptococi viridans. Exemplu: Streptococcus viridans;</a:t>
            </a:r>
            <a:endParaRPr lang="en-US" dirty="0"/>
          </a:p>
          <a:p>
            <a:pPr lvl="0"/>
            <a:r>
              <a:rPr lang="ro-RO" dirty="0"/>
              <a:t>grupul enterococi. Exemplu: Streptococcus faecalis, Streptococcus faecium;</a:t>
            </a:r>
            <a:endParaRPr lang="en-US" dirty="0"/>
          </a:p>
          <a:p>
            <a:pPr lvl="0"/>
            <a:r>
              <a:rPr lang="ro-RO" dirty="0"/>
              <a:t>grupul streptococi lactici. Exemplu: Streptococcus lactis.</a:t>
            </a:r>
            <a:endParaRPr lang="en-US" dirty="0"/>
          </a:p>
          <a:p>
            <a:pPr>
              <a:buNone/>
            </a:pPr>
            <a:endParaRPr lang="en-US" dirty="0"/>
          </a:p>
          <a:p>
            <a:r>
              <a:rPr lang="ro-RO" dirty="0"/>
              <a:t>În funcţie de criteriile enumerate mai sus, putem sistematiza datele privitoare la streptococii implicaţi în infecţiile umane, după următoarea schemă (tabel 2):</a:t>
            </a:r>
            <a:endParaRPr lang="en-US" dirty="0"/>
          </a:p>
          <a:p>
            <a:endParaRPr lang="en-US" dirty="0"/>
          </a:p>
        </p:txBody>
      </p:sp>
    </p:spTree>
    <p:extLst>
      <p:ext uri="{BB962C8B-B14F-4D97-AF65-F5344CB8AC3E}">
        <p14:creationId xmlns:p14="http://schemas.microsoft.com/office/powerpoint/2010/main" val="75927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6757212"/>
              </p:ext>
            </p:extLst>
          </p:nvPr>
        </p:nvGraphicFramePr>
        <p:xfrm>
          <a:off x="683569" y="1142984"/>
          <a:ext cx="7992887" cy="3857653"/>
        </p:xfrm>
        <a:graphic>
          <a:graphicData uri="http://schemas.openxmlformats.org/drawingml/2006/table">
            <a:tbl>
              <a:tblPr/>
              <a:tblGrid>
                <a:gridCol w="1505258">
                  <a:extLst>
                    <a:ext uri="{9D8B030D-6E8A-4147-A177-3AD203B41FA5}">
                      <a16:colId xmlns:a16="http://schemas.microsoft.com/office/drawing/2014/main" val="20000"/>
                    </a:ext>
                  </a:extLst>
                </a:gridCol>
                <a:gridCol w="1787279">
                  <a:extLst>
                    <a:ext uri="{9D8B030D-6E8A-4147-A177-3AD203B41FA5}">
                      <a16:colId xmlns:a16="http://schemas.microsoft.com/office/drawing/2014/main" val="20001"/>
                    </a:ext>
                  </a:extLst>
                </a:gridCol>
                <a:gridCol w="1462841">
                  <a:extLst>
                    <a:ext uri="{9D8B030D-6E8A-4147-A177-3AD203B41FA5}">
                      <a16:colId xmlns:a16="http://schemas.microsoft.com/office/drawing/2014/main" val="20002"/>
                    </a:ext>
                  </a:extLst>
                </a:gridCol>
                <a:gridCol w="1624488">
                  <a:extLst>
                    <a:ext uri="{9D8B030D-6E8A-4147-A177-3AD203B41FA5}">
                      <a16:colId xmlns:a16="http://schemas.microsoft.com/office/drawing/2014/main" val="20003"/>
                    </a:ext>
                  </a:extLst>
                </a:gridCol>
                <a:gridCol w="1613021">
                  <a:extLst>
                    <a:ext uri="{9D8B030D-6E8A-4147-A177-3AD203B41FA5}">
                      <a16:colId xmlns:a16="http://schemas.microsoft.com/office/drawing/2014/main" val="20004"/>
                    </a:ext>
                  </a:extLst>
                </a:gridCol>
              </a:tblGrid>
              <a:tr h="919858">
                <a:tc>
                  <a:txBody>
                    <a:bodyPr/>
                    <a:lstStyle/>
                    <a:p>
                      <a:pPr algn="ctr">
                        <a:spcAft>
                          <a:spcPts val="0"/>
                        </a:spcAft>
                      </a:pPr>
                      <a:r>
                        <a:rPr lang="ro-RO" sz="2000" b="1" dirty="0">
                          <a:latin typeface="Times New Roman"/>
                          <a:ea typeface="Times New Roman"/>
                        </a:rPr>
                        <a:t>Caracter</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b="1" dirty="0">
                          <a:latin typeface="Times New Roman"/>
                          <a:ea typeface="Times New Roman"/>
                        </a:rPr>
                        <a:t>Streptococi hemolitici</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b="1">
                          <a:latin typeface="Times New Roman"/>
                          <a:ea typeface="Times New Roman"/>
                        </a:rPr>
                        <a:t>Streptococi viridans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AU" sz="2000" b="1" u="none" strike="noStrike" dirty="0" err="1">
                          <a:latin typeface="Times New Roman"/>
                        </a:rPr>
                        <a:t>Enterococi</a:t>
                      </a:r>
                      <a:endParaRPr lang="en-US" sz="2000" b="1" u="sng" dirty="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b="1">
                          <a:latin typeface="Times New Roman"/>
                          <a:ea typeface="Times New Roman"/>
                        </a:rPr>
                        <a:t>Streptococi lactici</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9858">
                <a:tc>
                  <a:txBody>
                    <a:bodyPr/>
                    <a:lstStyle/>
                    <a:p>
                      <a:pPr algn="just">
                        <a:spcAft>
                          <a:spcPts val="0"/>
                        </a:spcAft>
                      </a:pPr>
                      <a:r>
                        <a:rPr lang="ro-RO" sz="2000" b="1">
                          <a:latin typeface="Times New Roman"/>
                          <a:ea typeface="Times New Roman"/>
                        </a:rPr>
                        <a:t>Grup serologic</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A, B, C, E, F, G, H, K, L, M, O</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D</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N</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9858">
                <a:tc>
                  <a:txBody>
                    <a:bodyPr/>
                    <a:lstStyle/>
                    <a:p>
                      <a:pPr algn="just">
                        <a:spcAft>
                          <a:spcPts val="0"/>
                        </a:spcAft>
                      </a:pPr>
                      <a:r>
                        <a:rPr lang="ro-RO" sz="2000" b="1" dirty="0">
                          <a:latin typeface="Times New Roman"/>
                          <a:ea typeface="Times New Roman"/>
                        </a:rPr>
                        <a:t>Hemoliză</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de regulă beta</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alfa</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gama (rar alfa sau beta)</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alfa sau gama</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8079">
                <a:tc>
                  <a:txBody>
                    <a:bodyPr/>
                    <a:lstStyle/>
                    <a:p>
                      <a:pPr algn="just">
                        <a:spcAft>
                          <a:spcPts val="0"/>
                        </a:spcAft>
                      </a:pPr>
                      <a:r>
                        <a:rPr lang="ro-RO" sz="2000" b="1">
                          <a:latin typeface="Times New Roman"/>
                          <a:ea typeface="Times New Roman"/>
                        </a:rPr>
                        <a:t>Patogenitate</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patogeni</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a:latin typeface="Times New Roman"/>
                          <a:ea typeface="Times New Roman"/>
                        </a:rPr>
                        <a:t>condiţionat patogeni</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37155" algn="ctr"/>
                          <a:tab pos="5274310" algn="r"/>
                          <a:tab pos="457200" algn="l"/>
                        </a:tabLst>
                      </a:pPr>
                      <a:r>
                        <a:rPr lang="ro-RO" sz="2000">
                          <a:latin typeface="Times New Roman"/>
                          <a:ea typeface="Times New Roman"/>
                        </a:rPr>
                        <a:t>condiţionat patogeni</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2000" dirty="0">
                          <a:latin typeface="Times New Roman"/>
                          <a:ea typeface="Times New Roman"/>
                        </a:rPr>
                        <a:t>saprofiţi (nepatogeni)</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1285852" y="5429264"/>
            <a:ext cx="7072362" cy="1200329"/>
          </a:xfrm>
          <a:prstGeom prst="rect">
            <a:avLst/>
          </a:prstGeom>
          <a:noFill/>
        </p:spPr>
        <p:txBody>
          <a:bodyPr wrap="square" rtlCol="0">
            <a:spAutoFit/>
          </a:bodyPr>
          <a:lstStyle/>
          <a:p>
            <a:pPr algn="ctr"/>
            <a:r>
              <a:rPr lang="en-AU" sz="2400" dirty="0" err="1"/>
              <a:t>Tabel</a:t>
            </a:r>
            <a:r>
              <a:rPr lang="en-AU" sz="2400" dirty="0"/>
              <a:t> 2: </a:t>
            </a:r>
            <a:r>
              <a:rPr lang="en-AU" sz="2400" dirty="0" err="1"/>
              <a:t>Caracteristici</a:t>
            </a:r>
            <a:r>
              <a:rPr lang="en-AU" sz="2400" dirty="0"/>
              <a:t> ale </a:t>
            </a:r>
            <a:r>
              <a:rPr lang="en-AU" sz="2400" dirty="0" err="1"/>
              <a:t>principalilor</a:t>
            </a:r>
            <a:r>
              <a:rPr lang="en-AU" sz="2400" dirty="0"/>
              <a:t> </a:t>
            </a:r>
            <a:r>
              <a:rPr lang="ro-RO" sz="2400" dirty="0"/>
              <a:t>grupe de </a:t>
            </a:r>
            <a:r>
              <a:rPr lang="en-AU" sz="2400" dirty="0" err="1"/>
              <a:t>streptococi</a:t>
            </a:r>
            <a:r>
              <a:rPr lang="en-AU" sz="2400" dirty="0"/>
              <a:t> </a:t>
            </a:r>
            <a:r>
              <a:rPr lang="en-AU" sz="2400" dirty="0" err="1"/>
              <a:t>implicaţi</a:t>
            </a:r>
            <a:r>
              <a:rPr lang="en-AU" sz="2400" dirty="0"/>
              <a:t> </a:t>
            </a:r>
            <a:r>
              <a:rPr lang="en-AU" sz="2400" dirty="0" err="1"/>
              <a:t>în</a:t>
            </a:r>
            <a:r>
              <a:rPr lang="en-AU" sz="2400" dirty="0"/>
              <a:t> </a:t>
            </a:r>
            <a:r>
              <a:rPr lang="en-AU" sz="2400" dirty="0" err="1"/>
              <a:t>infecţiile</a:t>
            </a:r>
            <a:r>
              <a:rPr lang="en-AU" sz="2400" dirty="0"/>
              <a:t> </a:t>
            </a:r>
            <a:r>
              <a:rPr lang="en-AU" sz="2400" dirty="0" err="1"/>
              <a:t>umane</a:t>
            </a:r>
            <a:endParaRPr lang="en-US" sz="2400" dirty="0"/>
          </a:p>
          <a:p>
            <a:pPr algn="ct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6159628" cy="5596674"/>
          </a:xfrm>
        </p:spPr>
        <p:txBody>
          <a:bodyPr>
            <a:normAutofit fontScale="77500" lnSpcReduction="20000"/>
          </a:bodyPr>
          <a:lstStyle/>
          <a:p>
            <a:pPr algn="just"/>
            <a:r>
              <a:rPr lang="ro-RO" b="1" dirty="0"/>
              <a:t>3. CARACTERE DE CULTURĂ</a:t>
            </a:r>
          </a:p>
          <a:p>
            <a:pPr algn="just"/>
            <a:endParaRPr lang="en-US" b="1" dirty="0"/>
          </a:p>
          <a:p>
            <a:pPr algn="just"/>
            <a:r>
              <a:rPr lang="ro-RO" b="1" i="1" dirty="0"/>
              <a:t>Germeni nepretenţioşi</a:t>
            </a:r>
            <a:r>
              <a:rPr lang="ro-RO" dirty="0"/>
              <a:t>, stafilococii cresc pe medii uzuale (bulion, geloză simplă) în condiţii de aerobioză sau anaerobioză. Temperatura obtimă de dezvoltare este de 37</a:t>
            </a:r>
            <a:r>
              <a:rPr lang="ro-RO" baseline="30000" dirty="0"/>
              <a:t>0</a:t>
            </a:r>
            <a:r>
              <a:rPr lang="ro-RO" dirty="0"/>
              <a:t>C. </a:t>
            </a:r>
            <a:r>
              <a:rPr lang="ro-RO" b="1" i="1" dirty="0"/>
              <a:t>Rezistă la concentraţii mari de clorură de sodiu</a:t>
            </a:r>
            <a:r>
              <a:rPr lang="ro-RO" dirty="0"/>
              <a:t>, caracter pe care se bazează prepararea mediilor de îmbogăţire (Chapman) în vederea cultivării exclusive a stafilococilor dintr-o floră bacteriană mixtă.</a:t>
            </a:r>
          </a:p>
          <a:p>
            <a:pPr algn="just"/>
            <a:endParaRPr lang="ro-RO" dirty="0"/>
          </a:p>
          <a:p>
            <a:pPr algn="just"/>
            <a:endParaRPr lang="en-US" dirty="0"/>
          </a:p>
          <a:p>
            <a:pPr algn="just"/>
            <a:r>
              <a:rPr lang="ro-RO" dirty="0"/>
              <a:t>Pe </a:t>
            </a:r>
            <a:r>
              <a:rPr lang="ro-RO" b="1" i="1" dirty="0"/>
              <a:t>medii lichide</a:t>
            </a:r>
            <a:r>
              <a:rPr lang="ro-RO" i="1" dirty="0"/>
              <a:t>, tulbură uniform masa mediului</a:t>
            </a:r>
            <a:r>
              <a:rPr lang="ro-RO" dirty="0"/>
              <a:t>. Pe </a:t>
            </a:r>
            <a:r>
              <a:rPr lang="ro-RO" b="1" i="1" dirty="0"/>
              <a:t>geloză simplă</a:t>
            </a:r>
            <a:r>
              <a:rPr lang="ro-RO" dirty="0"/>
              <a:t>, determină</a:t>
            </a:r>
            <a:r>
              <a:rPr lang="ro-RO" i="1" dirty="0"/>
              <a:t> colonii mari, bombate, lucioase, opace</a:t>
            </a:r>
            <a:r>
              <a:rPr lang="ro-RO" dirty="0"/>
              <a:t> (de tip “S”). Cele trei specii se pot deosebi prin </a:t>
            </a:r>
            <a:r>
              <a:rPr lang="ro-RO" b="1" i="1" dirty="0"/>
              <a:t>pigmentarea coloniilor</a:t>
            </a:r>
            <a:r>
              <a:rPr lang="ro-RO" dirty="0"/>
              <a:t> pe mediu solid: </a:t>
            </a:r>
            <a:r>
              <a:rPr lang="ro-RO" i="1" dirty="0"/>
              <a:t>în auriu</a:t>
            </a:r>
            <a:r>
              <a:rPr lang="ro-RO" dirty="0"/>
              <a:t> (Staphylococcus aureus), </a:t>
            </a:r>
            <a:r>
              <a:rPr lang="ro-RO" i="1" dirty="0"/>
              <a:t>galben</a:t>
            </a:r>
            <a:r>
              <a:rPr lang="ro-RO" dirty="0"/>
              <a:t> (Staphylococcus citreus) sau </a:t>
            </a:r>
            <a:r>
              <a:rPr lang="ro-RO" i="1" dirty="0"/>
              <a:t>nepigmentate</a:t>
            </a:r>
            <a:r>
              <a:rPr lang="ro-RO" dirty="0"/>
              <a:t> (Staphylococcus albus), producerea de pigment fiind favorizată de temperatura de 20</a:t>
            </a:r>
            <a:r>
              <a:rPr lang="ro-RO" baseline="30000" dirty="0"/>
              <a:t>0</a:t>
            </a:r>
            <a:r>
              <a:rPr lang="ro-RO" dirty="0"/>
              <a:t>C şi </a:t>
            </a:r>
            <a:r>
              <a:rPr lang="ro-RO" b="1" i="1" dirty="0"/>
              <a:t>corelată cu patogenitatea</a:t>
            </a:r>
            <a:r>
              <a:rPr lang="ro-RO" dirty="0"/>
              <a:t>.</a:t>
            </a:r>
            <a:endParaRPr lang="en-US" dirty="0"/>
          </a:p>
          <a:p>
            <a:pPr algn="just"/>
            <a:endParaRPr lang="en-US" dirty="0"/>
          </a:p>
        </p:txBody>
      </p:sp>
      <p:sp>
        <p:nvSpPr>
          <p:cNvPr id="2" name="AutoShape 2" descr="data:image/jpeg;base64,/9j/4AAQSkZJRgABAQAAAQABAAD/2wCEAAkGBxQQEhQQEBQUFBQUFBQPDxUUFA8PDw8PFBQWFhQUFBQYHCggGBolHBQUITEhJSkrLi4uFx8zODMsNygtLisBCgoKDg0OGBAQFywcHBwsLCwsLCwsLCwsLCwsLCwsLCwsLCwsLCwsLCwsLCwsLCwsLCwsLCwsLCwsLCwsLCwsLP/AABEIAM4A9QMBIgACEQEDEQH/xAAbAAACAwEBAQAAAAAAAAAAAAADBAACBQEGB//EADgQAAICAQIEBAQFAgQHAAAAAAABAgMRBCEFEjFBE1FhcQYygbEHQpGh0RQiFTNy4SNikqKy0vD/xAAaAQEBAQEBAQEAAAAAAAAAAAAAAQMCBAUG/8QAIhEBAQACAgICAwEBAAAAAAAAAAECEQMSITETUQQyQXEU/9oADAMBAAIRAxEAPwDwOneG4P3iM17MU1K7rqgtV2Vk/RYXzp8+mnI5zAY2djilg0tQypEk1gX8QjmL6QZ7lYS7MEpnXLJnt2OiwtzZI7Dm0M8xxyFXaUVpKpuUgeos6RXfr7A4Wt9f1KuO+SoZWFsgNkExadjQSF2SwGqk+j37FIyOtlGyhqi1fLLdPZ5MTi/DvDlmPR7x749B9+Ybm548su26MuTCZR1jlp5uu3GzGVYmV4jpuV7dGDr08msw3813X8nl73C6rXXbybos3OW3TT6tCtdg9D/iL1Rtjn3mo4s0Y0usmlu9u4WfFoy+atE0Glysvp0XqMPQx8jw/l57y1P4145qbKPV0vrX9g1WtoX5Cz4fEq+HRPI12e03GaYbKLRqR+Kqmsbr6M80+GIq+GE6xdvZQ+K6cdfuQ8U+GvzITpDtftZW5QGqfK2u3UBCzDwyOe5+hl87eHRqVhZ29xRTJGZptzo54hJWCniHXItpo0rC6mJKwsrTLa6OKRyUxXxSKwbUWUinMUcivMTYKtRgJVqExOfQBKTiS56XW2pZuJzzHoV0+qzsxqcU0dTKZTwmtBQ1L7h6rs7CM1jZplFeo9E/qc99e1010u7BqzfboJf1rlszimS8kOtN3R519ivBKn4mPfPtgpprN0es+FOC+Ip2vZZ5IeuN5P7fueX8mzrtpx/RC/hsJ/NFZ8+j/VAauDVxeUn7NvB7OfAfJi1nBpLufPmVnqttMDwsHHWa0+GyQvPTNdjkIOBzkG5VlHEiluU5yjLgVcAAYIH5CBHjrZZWUcVmUK13Y2ZbOHsfW+WXzGHUx4hIz3AMmTr5KdTDmXjYKuWSRmdfKnUd274LKYnOWHnzLKZj8vny66m/EIrBTxDvOPmXoc8Q45iqsO84vMdDCsx9StiATkWjZlbk+WXwdAprDD0atxBtcw9pOA32JOMNnunJqKwY/JcLuV3137WWsi+oK22L6HoOHfBUpf5tkYruopyf6vB6/h/whpa4tuvxHj5rHzP6Lov0GX5l0Tij5Q2dUj6lrfh6myEISjhJPDi+VrO4lD4I07/Nb+sP/Uy/6NuujyHw7wyWpujXHZfNOXVQgurf2XufX9Do41QjXBYjFYX8v1E+DcKq00eSqOM7yb3lJ+rNaBnycty/xZjpSUBa2A9JC9kTPa1mXQM++s17kZ96CMe+AnNGpchSyJVLQDcqOcpdI5V2NCZAsCFR8rcfMikl3BzeWdibS3aUVWlucml0s7pKFcJTk+kYRcpfsW12mlTN1TxzRwpqLU+WXeLa2yu+DTvl9uesVyWxkBnJeLO5mmhHU2W8HHQqrC6sLJjTdU8Mm3ctJoDgyymnUomUd5yqRaKJIGIQR1RXl1Gaacxfv/BXw90vIuPso/DtI7LI1ru935JdWe+rrwkksJbL0SMn4b4dyQdzW89o/wCjz+r+xtJGXLlu6+lxhnSGytoMyNGtzU1m1L9jGui+o25V6L7EqOajqvZF6UIG6kNVxA0obggONC9sRxoXtRUZ10TPvRqXozNSijNuE5jlwlYANs7GRRskWFN1kK1vYgHzHRaGy6ShVFyk3jZZS932XufROAfANUUpap+JLryJuNafk31kb2jpjWuWEYxXlFJL9jTpZ3c/pzp434241/h6hpNFGFLnDnslCMVJQbcUl6vEtz5tjz9/VnufxT0bV9V/5ZV+FnspwlKWPqp/szxUonWE8bK4oljsUX5TRyodUTZ4B8OXayWKo/2p/wB9ksquH17v0R9G4b8F6aiKUoK2f5pT6N+keiRzlnIsj5Pp9LKb5YRcn5RTl9jep+EL5VucsRaTcIP5pNdvTJ9N8CMFiEVFeUUor9EAnEzvJtdPjDhjZrD6POzT8jsIn0Pj3wxDUN2QfJZ3f5J/6l2fqYem+Drm8TcIru8ubfsl/KO5nDRRRxFpL/7b/Y2eAcCTxbam094xeyfq/NG/wr4agpLxN1FOWEvnllpJ+mxqy0uXnt9DG8n060TuisJR/wBgcK8mhLS7euemNse5VaRnG10roo7mjxD/ACv0QvXW49gmrt5opYaeV90S00FqPmC0oHb8z9w1R0hyoagK1DMGRV2BsDAbRsJXmbqEaN5nag6Rm3ITsQ7cKWALSicUS7Iii8EdOxIQa1Q9QZ9THqGEMazh9eprdV0VKD6p7NNdGmt0/VHlr/wwqbfh3ziuynCFmPqsHsaGO1iZWel0+e1/hZ56lY9KXn/zNnhv4c6Wp81rnc12k1Cv/pj1+rZ7CJGPky+zUL10RrioQioxW0YxSjFL0SAWobmLWHKkrUKziPWIWmjpCriVUQ8ijAapk0008PZrpnK37gpxl5v7hHDYrFM+Zcs5fFemdQ5TlhfwhqizlWZQjL38VP8A7ZIplnYtj5M/o64jzvUlhVxj6p3P7yA8uzzvnH0+hdQZ1Vl753+6NYwpY/7mGqAWfMw1R78P1jC+zlbGYCtbDRkKCtgbJF3IDYwFrmZ17HbmIXs6iErRWwZtYpMqBM4iM7EAkEQkSEGlUO0sQqHaTpGjSx2uRnUsdrZxXRuMjuQUWXIOSYCxhpC9hYAWC02HmgE0VAZFQjRXBQ5FbIiiWrWyLxifNr0K8heEC6iEjE5HFAHNDLQCwsGXJ7v3CVsC+rCQPoz1GF9m4MLGQtBhFIgM5gbJklIDZIAVshG5jNrE7WdQK2C0xmxi02VAZETJIiQBIshxEA0axuoTrG6mVD1LHa5GfUxutnNdHYMvkBBl8nIvJi82XlIFNlgFMBINIGyoE0VLsqwHa+iCwQKrohiCPm16FlEJFESLRRyJIUtG5id72ZYjLyXiwaOpn02A6ZfmAJneYKJKQKciOQKciAdkhW1h5sVsZUBsYvMNMBIoo2cyTBALohVMgGhBjVbE4DFbKh6uQ1XIRrYzCRFORmEUhaMi6ZFFcijZzJxsDkgbLFGEVaKtFjjFDdL2QxWK1dEMVs+bW5lFkDTLJnKpYxLUPZ+w1YxLUvZnWPuIzjpGzh9JgtknMVbKtgdcgcmRyByYFZsXsYSbATZQKbAyYSbBSAqzmTpUC6R0qiFDsGMVsWgHgwhutjEGJ1sYgyKbgwmRaMgqkQFTOZKpncgQqyzOAVZxlsEwAatbIYrJVXlJhoVHza3Qsi3IdUDkBsEdV0NGdYlr4Yj7s04/2iX0zmyrOtFWfQYuMq2RlGyiSYKRaTBSYFJgZhJAZsAcgMgsmCZRUhGcQHckOIgDsWGgJwsDwsCHYMPBiMLA0LCKdgwsWKRsCxmAymWQCMy6kQGRCikWUgLYJgiZZAO8Mef7e/VGnHTnm79Uqlzt4xumW4L+IGnnLw9Rmp5xGbTdcvfG8ft6ni5+K77Rthl/Hpf6c7/Tjml1VNq5q7a5p9HGcJL9mC1/EtPQua66qC/5pwTfss5f0PL5aaKTpMHilqcsLpHb69zI+JPxCi3yaOLcfzWSTjzLyhHqvd/oD4VxSOojlbPuvU9vBx39qyzv8NsowrQOaPUyDZRhGDkUDkDkEkwUwBSYKQSQGYA5FGWkDZUcZxsjZUKtkhXJ0Acbg0LjIVwWF4RswuDwtMaGoGIagitiNoaNpkQ1AeN4GpG0JG0zY3hFcBpRsCKZmxvDRuINCMgikIwtDeJsSq898W6ptKK79Ty70+eh6D4gjl5MvTvcxzrvED/DG+warg0uuMG3o8D08YPJly5bbzGWPJ2aTkLcI1Dqt26PZjmvMuDxJM9XFkwyj6FRbzIs0ZvDLv7UaTPQzDkgcgrBSKAzBSDSBTADIDINIDIIFIHJhJIE0UUbKuRZlWFcyQhCI82rgkbzOUiymXQ1I6gNDUmOrC6sGlbkdUHhqzAVwSN7A9DHVhI6s88tSy61LIPRx1YevUnmFqmHp1bA9VXqBmN55ujVM0Kbtskqq8V3MSDwzT1tmUZDluefNpGxpbRyV2xjU2DDsPNlj5ayh66WTM/MN6iQk+p6OKMsnpuEW7G5VM8xwuZv0TPSzpuQKRZSyUkVA5AZBZA2AGSBSQaQGQQGQJhpoDJFFGyjLSKMCHDh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5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022" r="25255"/>
          <a:stretch/>
        </p:blipFill>
        <p:spPr bwMode="auto">
          <a:xfrm>
            <a:off x="7327572" y="2420888"/>
            <a:ext cx="1623009" cy="26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6968" y="5157192"/>
            <a:ext cx="1944216" cy="954107"/>
          </a:xfrm>
          <a:prstGeom prst="rect">
            <a:avLst/>
          </a:prstGeom>
          <a:noFill/>
        </p:spPr>
        <p:txBody>
          <a:bodyPr wrap="square" rtlCol="0">
            <a:spAutoFit/>
          </a:bodyPr>
          <a:lstStyle/>
          <a:p>
            <a:pPr algn="ctr"/>
            <a:r>
              <a:rPr lang="ro-RO" sz="1400" b="1" dirty="0"/>
              <a:t>Cultură în mediu lichid de Staphylococcus aureus</a:t>
            </a:r>
            <a:endParaRPr lang="en-US" sz="1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229600" cy="6000768"/>
          </a:xfrm>
        </p:spPr>
        <p:txBody>
          <a:bodyPr>
            <a:normAutofit fontScale="70000" lnSpcReduction="20000"/>
          </a:bodyPr>
          <a:lstStyle/>
          <a:p>
            <a:pPr algn="ctr">
              <a:buNone/>
            </a:pPr>
            <a:r>
              <a:rPr lang="ro-RO" b="1" dirty="0"/>
              <a:t>STREPTOCOCII BETA-HEMOLITICI</a:t>
            </a:r>
            <a:endParaRPr lang="en-US" b="1" dirty="0"/>
          </a:p>
          <a:p>
            <a:pPr algn="ctr">
              <a:buNone/>
            </a:pPr>
            <a:endParaRPr lang="en-US" b="1" dirty="0"/>
          </a:p>
          <a:p>
            <a:r>
              <a:rPr lang="ro-RO" b="1" dirty="0"/>
              <a:t>1. ÎNCADRARE TAXONOMICĂ</a:t>
            </a:r>
            <a:endParaRPr lang="en-US" b="1" dirty="0"/>
          </a:p>
          <a:p>
            <a:r>
              <a:rPr lang="ro-RO" i="1" dirty="0"/>
              <a:t>Ordinul</a:t>
            </a:r>
            <a:r>
              <a:rPr lang="ro-RO" dirty="0"/>
              <a:t>: </a:t>
            </a:r>
            <a:r>
              <a:rPr lang="ro-RO" b="1" i="1" dirty="0"/>
              <a:t>Eurobacteriales</a:t>
            </a:r>
            <a:r>
              <a:rPr lang="ro-RO" dirty="0"/>
              <a:t>; </a:t>
            </a:r>
            <a:r>
              <a:rPr lang="ro-RO" i="1" dirty="0"/>
              <a:t>familia</a:t>
            </a:r>
            <a:r>
              <a:rPr lang="ro-RO" dirty="0"/>
              <a:t>: </a:t>
            </a:r>
            <a:r>
              <a:rPr lang="ro-RO" b="1" i="1" dirty="0"/>
              <a:t>Streptobacteriaceae</a:t>
            </a:r>
            <a:r>
              <a:rPr lang="ro-RO" i="1" dirty="0"/>
              <a:t> (</a:t>
            </a:r>
            <a:r>
              <a:rPr lang="ro-RO" b="1" i="1" dirty="0"/>
              <a:t>Lactobacteriaceae</a:t>
            </a:r>
            <a:r>
              <a:rPr lang="ro-RO" i="1" dirty="0"/>
              <a:t>)</a:t>
            </a:r>
            <a:r>
              <a:rPr lang="ro-RO" dirty="0"/>
              <a:t>; </a:t>
            </a:r>
            <a:r>
              <a:rPr lang="ro-RO" i="1" dirty="0"/>
              <a:t>genul</a:t>
            </a:r>
            <a:r>
              <a:rPr lang="ro-RO" dirty="0"/>
              <a:t> </a:t>
            </a:r>
            <a:r>
              <a:rPr lang="ro-RO" b="1" i="1" dirty="0"/>
              <a:t>Streptococcus</a:t>
            </a:r>
            <a:r>
              <a:rPr lang="ro-RO" dirty="0"/>
              <a:t>; </a:t>
            </a:r>
            <a:r>
              <a:rPr lang="ro-RO" i="1" dirty="0"/>
              <a:t>specia</a:t>
            </a:r>
            <a:r>
              <a:rPr lang="ro-RO" dirty="0"/>
              <a:t>:</a:t>
            </a:r>
            <a:r>
              <a:rPr lang="ro-RO" i="1" dirty="0"/>
              <a:t> </a:t>
            </a:r>
            <a:r>
              <a:rPr lang="ro-RO" b="1" i="1" dirty="0"/>
              <a:t>Streptococcus</a:t>
            </a:r>
            <a:r>
              <a:rPr lang="ro-RO" i="1" dirty="0"/>
              <a:t> </a:t>
            </a:r>
            <a:r>
              <a:rPr lang="ro-RO" b="1" i="1" dirty="0"/>
              <a:t>pyogenes</a:t>
            </a:r>
            <a:r>
              <a:rPr lang="ro-RO" i="1" dirty="0"/>
              <a:t> </a:t>
            </a:r>
            <a:r>
              <a:rPr lang="ro-RO" b="1" i="1" dirty="0"/>
              <a:t>grup</a:t>
            </a:r>
            <a:r>
              <a:rPr lang="ro-RO" i="1" dirty="0"/>
              <a:t> </a:t>
            </a:r>
            <a:r>
              <a:rPr lang="ro-RO" b="1" i="1" dirty="0"/>
              <a:t>A</a:t>
            </a:r>
            <a:r>
              <a:rPr lang="ro-RO" dirty="0"/>
              <a:t>.</a:t>
            </a:r>
            <a:endParaRPr lang="en-US" dirty="0"/>
          </a:p>
          <a:p>
            <a:pPr>
              <a:buNone/>
            </a:pPr>
            <a:r>
              <a:rPr lang="ro-RO" dirty="0"/>
              <a:t> </a:t>
            </a:r>
            <a:endParaRPr lang="en-US" dirty="0"/>
          </a:p>
          <a:p>
            <a:r>
              <a:rPr lang="ro-RO" b="1" dirty="0"/>
              <a:t>2. CARACTERE MORFOLOGICE. STRUCTURĂ</a:t>
            </a:r>
            <a:endParaRPr lang="en-US" b="1" dirty="0"/>
          </a:p>
          <a:p>
            <a:r>
              <a:rPr lang="ro-RO" b="1" dirty="0"/>
              <a:t>2.1. Caractere morfologice</a:t>
            </a:r>
            <a:endParaRPr lang="en-US" b="1" dirty="0"/>
          </a:p>
          <a:p>
            <a:r>
              <a:rPr lang="ro-RO" dirty="0"/>
              <a:t>Streptococii beta-hemolitici sunt </a:t>
            </a:r>
            <a:r>
              <a:rPr lang="ro-RO" b="1" i="1" dirty="0"/>
              <a:t>coci sferici</a:t>
            </a:r>
            <a:r>
              <a:rPr lang="ro-RO" dirty="0"/>
              <a:t> (diametrul 1 micron), </a:t>
            </a:r>
            <a:r>
              <a:rPr lang="ro-RO" b="1" i="1" dirty="0"/>
              <a:t>Gram pozitivi, aşezaţi în lanţuri</a:t>
            </a:r>
            <a:r>
              <a:rPr lang="ro-RO" dirty="0"/>
              <a:t>, datorită faptului că diviziunea are loc într-un singur plan, iar indivizii rezultaţi din mai multe generaţii de diviziune rămân alipiţi. </a:t>
            </a:r>
            <a:r>
              <a:rPr lang="ro-RO" b="1" i="1" dirty="0"/>
              <a:t>Lungimea lanţurilor în cultură este invers proporţională cu condiţiile de mediu</a:t>
            </a:r>
            <a:r>
              <a:rPr lang="ro-RO" dirty="0"/>
              <a:t>: în condiţii mai precare de mediu sau în medii care conţin factori cu acţiune antibacteriană, lanţurile sunt mai lungi (circa 50 indivizi sau mai mulţi), în timp ce în condiţii optime de mediu, lanţurile sunt mai scurte (6-8 indivizi). </a:t>
            </a:r>
            <a:r>
              <a:rPr lang="ro-RO" b="1" i="1" dirty="0"/>
              <a:t>Unele tulpini</a:t>
            </a:r>
            <a:r>
              <a:rPr lang="ro-RO" dirty="0"/>
              <a:t> de streptococi beta-hemolitici produc </a:t>
            </a:r>
            <a:r>
              <a:rPr lang="ro-RO" b="1" i="1" dirty="0"/>
              <a:t>capsulă</a:t>
            </a:r>
            <a:r>
              <a:rPr lang="ro-RO" dirty="0"/>
              <a:t>, formată din </a:t>
            </a:r>
            <a:r>
              <a:rPr lang="ro-RO" i="1" dirty="0"/>
              <a:t>acid hialuronic</a:t>
            </a:r>
            <a:r>
              <a:rPr lang="ro-RO" dirty="0"/>
              <a:t>. Evidenţierea capsulei este posibilă în mediu lichid, numai în culturi foarte tinere (2-6 ore), deoarece mai târziu materialul capsular are tendinţa de a difuza rapid în mediu. Sunt </a:t>
            </a:r>
            <a:r>
              <a:rPr lang="ro-RO" b="1" i="1" dirty="0"/>
              <a:t>germeni nesporulaţi</a:t>
            </a:r>
            <a:r>
              <a:rPr lang="ro-RO" dirty="0"/>
              <a:t>.</a:t>
            </a:r>
            <a:endParaRPr lang="en-US" dirty="0"/>
          </a:p>
          <a:p>
            <a:r>
              <a:rPr lang="ro-RO" dirty="0"/>
              <a:t>În condiţii speciale s-au obţinut şi </a:t>
            </a:r>
            <a:r>
              <a:rPr lang="ro-RO" b="1" i="1" dirty="0"/>
              <a:t>sferoplaşti</a:t>
            </a:r>
            <a:r>
              <a:rPr lang="ro-RO" dirty="0"/>
              <a:t> (tratament cu lizozim, în mediu hiperton) sau </a:t>
            </a:r>
            <a:r>
              <a:rPr lang="ro-RO" b="1" i="1" dirty="0"/>
              <a:t>protoplaşti </a:t>
            </a:r>
            <a:r>
              <a:rPr lang="ro-RO" dirty="0"/>
              <a:t>(tratament cu penicilină, în mediu hiperton). S-au descris de asemenea, </a:t>
            </a:r>
            <a:r>
              <a:rPr lang="ro-RO" b="1" i="1" dirty="0"/>
              <a:t>forme L - granulare</a:t>
            </a:r>
            <a:r>
              <a:rPr lang="ro-RO" dirty="0"/>
              <a:t>, capabile să producă în continuare antigene de grup, streptolizine şi DN-ază.</a:t>
            </a: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3347864" cy="6741368"/>
          </a:xfrm>
        </p:spPr>
        <p:txBody>
          <a:bodyPr>
            <a:noAutofit/>
          </a:bodyPr>
          <a:lstStyle/>
          <a:p>
            <a:r>
              <a:rPr lang="ro-RO" sz="1800" b="1" dirty="0"/>
              <a:t>2.2. Structură</a:t>
            </a:r>
            <a:endParaRPr lang="en-US" sz="1800" dirty="0"/>
          </a:p>
          <a:p>
            <a:r>
              <a:rPr lang="ro-RO" sz="1800" dirty="0"/>
              <a:t>În structura streptococului sunt descrise următoarele elemente (figura </a:t>
            </a:r>
            <a:r>
              <a:rPr lang="en-US" sz="1800" dirty="0"/>
              <a:t>7</a:t>
            </a:r>
            <a:r>
              <a:rPr lang="ro-RO" sz="1800" dirty="0"/>
              <a:t>):</a:t>
            </a:r>
          </a:p>
          <a:p>
            <a:endParaRPr lang="en-US" sz="1100" dirty="0"/>
          </a:p>
          <a:p>
            <a:pPr lvl="0"/>
            <a:r>
              <a:rPr lang="ro-RO" sz="1800" i="1" dirty="0"/>
              <a:t>acidul hialuronic</a:t>
            </a:r>
            <a:r>
              <a:rPr lang="ro-RO" sz="1800" dirty="0"/>
              <a:t>, legat de capsulă;</a:t>
            </a:r>
          </a:p>
          <a:p>
            <a:pPr lvl="0"/>
            <a:endParaRPr lang="en-US" sz="1050" dirty="0"/>
          </a:p>
          <a:p>
            <a:pPr lvl="0"/>
            <a:r>
              <a:rPr lang="ro-RO" sz="1800" i="1" dirty="0"/>
              <a:t>proteina M (de tip)</a:t>
            </a:r>
            <a:r>
              <a:rPr lang="ro-RO" sz="1800" dirty="0"/>
              <a:t>, legată de fimbrii;</a:t>
            </a:r>
          </a:p>
          <a:p>
            <a:pPr lvl="0"/>
            <a:endParaRPr lang="en-US" sz="1100" dirty="0"/>
          </a:p>
          <a:p>
            <a:pPr lvl="0"/>
            <a:r>
              <a:rPr lang="ro-RO" sz="1800" i="1" dirty="0"/>
              <a:t>carbohidratul C (de grup)</a:t>
            </a:r>
            <a:r>
              <a:rPr lang="ro-RO" sz="1800" dirty="0"/>
              <a:t>, legat de stratul extern al peretelui celular;</a:t>
            </a:r>
          </a:p>
          <a:p>
            <a:pPr lvl="0"/>
            <a:endParaRPr lang="en-US" sz="1100" dirty="0"/>
          </a:p>
          <a:p>
            <a:pPr lvl="0"/>
            <a:r>
              <a:rPr lang="ro-RO" sz="1800" i="1" dirty="0"/>
              <a:t>acidul glicerol-teichoic</a:t>
            </a:r>
            <a:r>
              <a:rPr lang="ro-RO" sz="1800" dirty="0"/>
              <a:t>, legat de stratul intermediar al peretelui celular;</a:t>
            </a:r>
          </a:p>
          <a:p>
            <a:pPr lvl="0"/>
            <a:endParaRPr lang="en-US" sz="1100" dirty="0"/>
          </a:p>
          <a:p>
            <a:pPr lvl="0"/>
            <a:r>
              <a:rPr lang="ro-RO" sz="1800" i="1" dirty="0"/>
              <a:t>reţeaua de peptidoglican</a:t>
            </a:r>
            <a:r>
              <a:rPr lang="ro-RO" sz="1800" dirty="0"/>
              <a:t> care realizează stratul profund al peretelui celular;</a:t>
            </a:r>
          </a:p>
          <a:p>
            <a:pPr lvl="0"/>
            <a:endParaRPr lang="en-US" sz="1100" dirty="0"/>
          </a:p>
          <a:p>
            <a:pPr lvl="0"/>
            <a:r>
              <a:rPr lang="ro-RO" sz="1800" i="1" dirty="0"/>
              <a:t>membrana citoplasmatică</a:t>
            </a:r>
            <a:r>
              <a:rPr lang="ro-RO" sz="1800" dirty="0"/>
              <a:t>;</a:t>
            </a:r>
          </a:p>
          <a:p>
            <a:pPr lvl="0"/>
            <a:endParaRPr lang="en-US" sz="1800" dirty="0"/>
          </a:p>
          <a:p>
            <a:pPr lvl="0"/>
            <a:r>
              <a:rPr lang="ro-RO" sz="1800" i="1" dirty="0"/>
              <a:t>masa citoplasmatică</a:t>
            </a:r>
            <a:r>
              <a:rPr lang="ro-RO" sz="1800" dirty="0"/>
              <a:t> ce conţine unii factori solubili, în faza de preeliberare în mediu (toxine, enzime).</a:t>
            </a:r>
            <a:endParaRPr lang="en-US" sz="1800" dirty="0"/>
          </a:p>
          <a:p>
            <a:endParaRPr lang="en-US" sz="1800" dirty="0"/>
          </a:p>
        </p:txBody>
      </p:sp>
      <p:pic>
        <p:nvPicPr>
          <p:cNvPr id="4" name="Picture 2" descr="Poz5a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3466942" y="1016845"/>
            <a:ext cx="5648851" cy="3929090"/>
          </a:xfrm>
          <a:prstGeom prst="rect">
            <a:avLst/>
          </a:prstGeom>
          <a:noFill/>
          <a:ln w="9525">
            <a:noFill/>
            <a:miter lim="800000"/>
            <a:headEnd/>
            <a:tailEnd/>
          </a:ln>
        </p:spPr>
      </p:pic>
      <p:sp>
        <p:nvSpPr>
          <p:cNvPr id="5" name="TextBox 4"/>
          <p:cNvSpPr txBox="1"/>
          <p:nvPr/>
        </p:nvSpPr>
        <p:spPr>
          <a:xfrm>
            <a:off x="3643306" y="5500702"/>
            <a:ext cx="3571900" cy="369332"/>
          </a:xfrm>
          <a:prstGeom prst="rect">
            <a:avLst/>
          </a:prstGeom>
          <a:noFill/>
        </p:spPr>
        <p:txBody>
          <a:bodyPr wrap="square" rtlCol="0">
            <a:spAutoFit/>
          </a:bodyPr>
          <a:lstStyle/>
          <a:p>
            <a:r>
              <a:rPr lang="fr-FR" dirty="0"/>
              <a:t>Figura 7: Structura </a:t>
            </a:r>
            <a:r>
              <a:rPr lang="fr-FR" dirty="0" err="1"/>
              <a:t>streptococului</a:t>
            </a:r>
            <a:r>
              <a:rPr lang="fr-FR" dirty="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928992" cy="5775920"/>
          </a:xfrm>
        </p:spPr>
        <p:txBody>
          <a:bodyPr>
            <a:noAutofit/>
          </a:bodyPr>
          <a:lstStyle/>
          <a:p>
            <a:pPr algn="ctr">
              <a:buNone/>
            </a:pPr>
            <a:r>
              <a:rPr lang="ro-RO" sz="1900" b="1" dirty="0"/>
              <a:t>3. CARACTERE DE CULTURĂ</a:t>
            </a:r>
            <a:endParaRPr lang="en-US" sz="1900" b="1" dirty="0"/>
          </a:p>
          <a:p>
            <a:pPr algn="ctr">
              <a:buNone/>
            </a:pPr>
            <a:endParaRPr lang="en-US" sz="900" b="1" dirty="0"/>
          </a:p>
          <a:p>
            <a:r>
              <a:rPr lang="ro-RO" sz="1900" dirty="0"/>
              <a:t>Streptococii sunt </a:t>
            </a:r>
            <a:r>
              <a:rPr lang="ro-RO" sz="1900" b="1" i="1" dirty="0"/>
              <a:t>germeni pretenţioşi</a:t>
            </a:r>
            <a:r>
              <a:rPr lang="ro-RO" sz="1900" dirty="0"/>
              <a:t>, care pentru dezvoltare </a:t>
            </a:r>
            <a:r>
              <a:rPr lang="ro-RO" sz="1900" i="1" dirty="0"/>
              <a:t>necesită suplimentarea mediilor de cultură cu ser sau sânge integral</a:t>
            </a:r>
            <a:r>
              <a:rPr lang="ro-RO" sz="1900" dirty="0"/>
              <a:t>; sunt </a:t>
            </a:r>
            <a:r>
              <a:rPr lang="ro-RO" sz="1900" b="1" i="1" dirty="0"/>
              <a:t>aerobi sau anaerobi</a:t>
            </a:r>
            <a:r>
              <a:rPr lang="ro-RO" sz="1900" dirty="0"/>
              <a:t>.</a:t>
            </a:r>
            <a:endParaRPr lang="en-US" sz="1900" b="1" dirty="0"/>
          </a:p>
          <a:p>
            <a:r>
              <a:rPr lang="ro-RO" sz="1900" dirty="0"/>
              <a:t>În </a:t>
            </a:r>
            <a:r>
              <a:rPr lang="ro-RO" sz="1900" i="1" dirty="0"/>
              <a:t>mediul lichid cu sânge</a:t>
            </a:r>
            <a:r>
              <a:rPr lang="ro-RO" sz="1900" dirty="0"/>
              <a:t>, streptococii beta-hemolitici </a:t>
            </a:r>
            <a:r>
              <a:rPr lang="ro-RO" sz="1900" b="1" i="1" dirty="0"/>
              <a:t>tulbură neuniform mediul şi produc depozit la baza recipientului</a:t>
            </a:r>
            <a:r>
              <a:rPr lang="ro-RO" sz="1900" dirty="0"/>
              <a:t>.</a:t>
            </a:r>
            <a:endParaRPr lang="en-US" sz="1900" dirty="0"/>
          </a:p>
          <a:p>
            <a:r>
              <a:rPr lang="ro-RO" sz="1900" dirty="0"/>
              <a:t>În </a:t>
            </a:r>
            <a:r>
              <a:rPr lang="ro-RO" sz="1900" i="1" dirty="0"/>
              <a:t>mediul solid (geloză-sânge)</a:t>
            </a:r>
            <a:r>
              <a:rPr lang="ro-RO" sz="1900" dirty="0"/>
              <a:t> produc </a:t>
            </a:r>
            <a:r>
              <a:rPr lang="ro-RO" sz="1900" b="1" i="1" dirty="0"/>
              <a:t>colonii mici, cu o zonă clară de hemoliză (beta-hemoliză), diametrul zonei de hemoliză fiind proporţional mai mare decât diametrul coloniei</a:t>
            </a:r>
            <a:r>
              <a:rPr lang="ro-RO" sz="1900" dirty="0"/>
              <a:t>, element de diagnostic diferenţial important faţă de stafilococii hemolitici. În plus caracterul hemolizei beta oferă posibilitatea diagnosticului diferenţial faţă de streptococul viridans (hemoliză alfa) şi streptococii grupului B (hemoliză alfa prim). După aspectul coloniilor pe geloză-sânge, se disting:</a:t>
            </a:r>
            <a:endParaRPr lang="en-US" sz="1900" dirty="0"/>
          </a:p>
          <a:p>
            <a:pPr lvl="0"/>
            <a:r>
              <a:rPr lang="ro-RO" sz="1900" b="1" i="1" dirty="0"/>
              <a:t>colonii “mucoide”</a:t>
            </a:r>
            <a:r>
              <a:rPr lang="ro-RO" sz="1900" dirty="0"/>
              <a:t> (produse de tulpinile ce posedă capsulă</a:t>
            </a:r>
            <a:r>
              <a:rPr lang="ro-RO" sz="1900" i="1" dirty="0"/>
              <a:t>)</a:t>
            </a:r>
            <a:r>
              <a:rPr lang="ro-RO" sz="1900" dirty="0"/>
              <a:t>:</a:t>
            </a:r>
            <a:r>
              <a:rPr lang="ro-RO" sz="1900" i="1" dirty="0"/>
              <a:t> mici, mucoase, filante</a:t>
            </a:r>
            <a:r>
              <a:rPr lang="ro-RO" sz="1900" dirty="0"/>
              <a:t> (la încercarea de etalare cu ansa, materialul se întinde asemeni mucusului);</a:t>
            </a:r>
            <a:endParaRPr lang="en-US" sz="1900" dirty="0"/>
          </a:p>
          <a:p>
            <a:pPr lvl="0"/>
            <a:r>
              <a:rPr lang="ro-RO" sz="1900" b="1" i="1" dirty="0"/>
              <a:t>colonii “mate”</a:t>
            </a:r>
            <a:r>
              <a:rPr lang="ro-RO" sz="1900" dirty="0"/>
              <a:t>: </a:t>
            </a:r>
            <a:r>
              <a:rPr lang="ro-RO" sz="1900" i="1" dirty="0"/>
              <a:t>mici, bombate, consistente</a:t>
            </a:r>
            <a:r>
              <a:rPr lang="ro-RO" sz="1900" dirty="0"/>
              <a:t>, </a:t>
            </a:r>
            <a:r>
              <a:rPr lang="ro-RO" sz="1900" i="1" dirty="0"/>
              <a:t>conţin proteină M</a:t>
            </a:r>
            <a:r>
              <a:rPr lang="ro-RO" sz="1900" dirty="0"/>
              <a:t>, aparţin tulpinilor virulente;</a:t>
            </a:r>
            <a:endParaRPr lang="en-US" sz="1900" dirty="0"/>
          </a:p>
          <a:p>
            <a:pPr lvl="0"/>
            <a:r>
              <a:rPr lang="ro-RO" sz="1900" b="1" i="1" dirty="0"/>
              <a:t>colonii “lucioase” (“glossy”)</a:t>
            </a:r>
            <a:r>
              <a:rPr lang="ro-RO" sz="1900" dirty="0"/>
              <a:t>: </a:t>
            </a:r>
            <a:r>
              <a:rPr lang="ro-RO" sz="1900" i="1" dirty="0"/>
              <a:t>mai mici decât coloniile “mucoide”, bombate, strălucitoare</a:t>
            </a:r>
            <a:r>
              <a:rPr lang="ro-RO" sz="1900" dirty="0"/>
              <a:t>.</a:t>
            </a:r>
            <a:endParaRPr lang="en-US" sz="1900" dirty="0"/>
          </a:p>
          <a:p>
            <a:endParaRPr lang="en-US" sz="1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214282" y="1428736"/>
            <a:ext cx="4277794" cy="3929090"/>
          </a:xfrm>
          <a:prstGeom prst="rect">
            <a:avLst/>
          </a:prstGeom>
          <a:noFill/>
          <a:ln w="9525">
            <a:noFill/>
            <a:miter lim="800000"/>
            <a:headEnd/>
            <a:tailEnd/>
          </a:ln>
        </p:spPr>
      </p:pic>
      <p:sp>
        <p:nvSpPr>
          <p:cNvPr id="5" name="TextBox 4"/>
          <p:cNvSpPr txBox="1"/>
          <p:nvPr/>
        </p:nvSpPr>
        <p:spPr>
          <a:xfrm>
            <a:off x="428596" y="5929330"/>
            <a:ext cx="3786214" cy="369332"/>
          </a:xfrm>
          <a:prstGeom prst="rect">
            <a:avLst/>
          </a:prstGeom>
          <a:noFill/>
        </p:spPr>
        <p:txBody>
          <a:bodyPr wrap="square" rtlCol="0">
            <a:spAutoFit/>
          </a:bodyPr>
          <a:lstStyle/>
          <a:p>
            <a:r>
              <a:rPr lang="en-US" dirty="0" err="1"/>
              <a:t>Figura</a:t>
            </a:r>
            <a:r>
              <a:rPr lang="en-US" dirty="0"/>
              <a:t> 8: </a:t>
            </a:r>
            <a:r>
              <a:rPr lang="en-US" dirty="0" err="1"/>
              <a:t>Streptococi</a:t>
            </a:r>
            <a:r>
              <a:rPr lang="en-US" dirty="0"/>
              <a:t> beta </a:t>
            </a:r>
            <a:r>
              <a:rPr lang="en-US" dirty="0" err="1"/>
              <a:t>hemolitici</a:t>
            </a:r>
            <a:endParaRPr lang="en-US" dirty="0"/>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7" name="Object 3"/>
          <p:cNvGraphicFramePr>
            <a:graphicFrameLocks noChangeAspect="1"/>
          </p:cNvGraphicFramePr>
          <p:nvPr/>
        </p:nvGraphicFramePr>
        <p:xfrm>
          <a:off x="5143504" y="1285860"/>
          <a:ext cx="3824298" cy="4133254"/>
        </p:xfrm>
        <a:graphic>
          <a:graphicData uri="http://schemas.openxmlformats.org/presentationml/2006/ole">
            <mc:AlternateContent xmlns:mc="http://schemas.openxmlformats.org/markup-compatibility/2006">
              <mc:Choice xmlns:v="urn:schemas-microsoft-com:vml" Requires="v">
                <p:oleObj spid="_x0000_s52239" r:id="rId4" imgW="4786017" imgH="5849166" progId="">
                  <p:embed/>
                </p:oleObj>
              </mc:Choice>
              <mc:Fallback>
                <p:oleObj r:id="rId4" imgW="4786017" imgH="5849166"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4" y="1285860"/>
                        <a:ext cx="3824298" cy="4133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929190" y="5857892"/>
            <a:ext cx="4000528" cy="369332"/>
          </a:xfrm>
          <a:prstGeom prst="rect">
            <a:avLst/>
          </a:prstGeom>
          <a:noFill/>
        </p:spPr>
        <p:txBody>
          <a:bodyPr wrap="square" rtlCol="0">
            <a:spAutoFit/>
          </a:bodyPr>
          <a:lstStyle/>
          <a:p>
            <a:r>
              <a:rPr lang="en-US" dirty="0" err="1"/>
              <a:t>Figura</a:t>
            </a:r>
            <a:r>
              <a:rPr lang="en-US" dirty="0"/>
              <a:t> 9: </a:t>
            </a:r>
            <a:r>
              <a:rPr lang="en-US" dirty="0" err="1"/>
              <a:t>Streptococi</a:t>
            </a:r>
            <a:r>
              <a:rPr lang="en-US" dirty="0"/>
              <a:t> </a:t>
            </a:r>
            <a:r>
              <a:rPr lang="en-US" dirty="0" err="1"/>
              <a:t>alfa-hemolitici</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64704"/>
            <a:ext cx="8229600" cy="5904656"/>
          </a:xfrm>
        </p:spPr>
        <p:txBody>
          <a:bodyPr>
            <a:normAutofit/>
          </a:bodyPr>
          <a:lstStyle/>
          <a:p>
            <a:pPr algn="just">
              <a:buNone/>
            </a:pPr>
            <a:r>
              <a:rPr lang="ro-RO" b="1" dirty="0"/>
              <a:t>4. CARACTERE METABOLICE</a:t>
            </a:r>
            <a:endParaRPr lang="en-US" b="1" dirty="0"/>
          </a:p>
          <a:p>
            <a:pPr algn="just">
              <a:buNone/>
            </a:pPr>
            <a:endParaRPr lang="en-US" b="1" dirty="0"/>
          </a:p>
          <a:p>
            <a:pPr algn="just"/>
            <a:r>
              <a:rPr lang="ro-RO" dirty="0"/>
              <a:t>Streptococii beta-hemolitici posedă un </a:t>
            </a:r>
            <a:r>
              <a:rPr lang="ro-RO" b="1" i="1" dirty="0"/>
              <a:t>heterotrofism accentuat </a:t>
            </a:r>
            <a:r>
              <a:rPr lang="ro-RO" dirty="0"/>
              <a:t>(necesităţi nutritive mari, oferite de proteinele animale din mediu). </a:t>
            </a:r>
          </a:p>
          <a:p>
            <a:pPr algn="just"/>
            <a:r>
              <a:rPr lang="ro-RO" dirty="0"/>
              <a:t>Sunt </a:t>
            </a:r>
            <a:r>
              <a:rPr lang="ro-RO" b="1" i="1" dirty="0"/>
              <a:t>germeni aerobi</a:t>
            </a:r>
            <a:r>
              <a:rPr lang="ro-RO" dirty="0"/>
              <a:t>, dar astăzi se izolează frecvent tulpini de streptococi </a:t>
            </a:r>
            <a:r>
              <a:rPr lang="ro-RO" b="1" i="1" dirty="0"/>
              <a:t>anaerobi </a:t>
            </a:r>
            <a:r>
              <a:rPr lang="ro-RO" dirty="0"/>
              <a:t>(Peptostreptococcus). </a:t>
            </a:r>
          </a:p>
          <a:p>
            <a:pPr algn="just"/>
            <a:r>
              <a:rPr lang="ro-RO" dirty="0"/>
              <a:t>Cei aerobi nu conţin catalaze sau oxidaze, de unde rezultă imposibilitatea degradării peroxidului de hidrogen rezultat din metabolismul bacterian, ceea ce duce la scăderea marcată a pH-ului, cu influenţă defavorabilă asupra multiplicării germenilor.</a:t>
            </a:r>
          </a:p>
          <a:p>
            <a:pPr algn="just"/>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64704"/>
            <a:ext cx="8229600" cy="3168352"/>
          </a:xfrm>
        </p:spPr>
        <p:txBody>
          <a:bodyPr>
            <a:normAutofit fontScale="92500" lnSpcReduction="20000"/>
          </a:bodyPr>
          <a:lstStyle/>
          <a:p>
            <a:pPr algn="just">
              <a:buNone/>
            </a:pPr>
            <a:r>
              <a:rPr lang="ro-RO" b="1" dirty="0"/>
              <a:t>4. CARACTERE METABOLICE</a:t>
            </a:r>
            <a:endParaRPr lang="en-US" b="1" dirty="0"/>
          </a:p>
          <a:p>
            <a:pPr marL="0" indent="0" algn="just">
              <a:buNone/>
            </a:pPr>
            <a:endParaRPr lang="en-US" dirty="0"/>
          </a:p>
          <a:p>
            <a:pPr algn="just"/>
            <a:r>
              <a:rPr lang="ro-RO" dirty="0"/>
              <a:t>Streptococii beta-hemolitici</a:t>
            </a:r>
            <a:r>
              <a:rPr lang="ro-RO" b="1" i="1" dirty="0"/>
              <a:t> nu se lizează în bilă, nu fermentează inulina,</a:t>
            </a:r>
            <a:r>
              <a:rPr lang="ro-RO" dirty="0"/>
              <a:t> caractere metabolice ce permit </a:t>
            </a:r>
            <a:r>
              <a:rPr lang="ro-RO" b="1" i="1" dirty="0"/>
              <a:t>diferenţierea de pneumococ</a:t>
            </a:r>
            <a:r>
              <a:rPr lang="ro-RO" dirty="0"/>
              <a:t>. Necesită pentru metabolism </a:t>
            </a:r>
            <a:r>
              <a:rPr lang="ro-RO" b="1" i="1" dirty="0"/>
              <a:t>izoionie</a:t>
            </a:r>
            <a:r>
              <a:rPr lang="ro-RO" dirty="0"/>
              <a:t>, fiind inhibate în dezvoltare de concentraţii mari de NaCl, acest caracter metabolic reprezentând un element de diagnostic diferenţial faţă de streptococii grupului D-enterococi şi faţă de stafilococi.</a:t>
            </a:r>
            <a:endParaRPr lang="en-US" dirty="0"/>
          </a:p>
          <a:p>
            <a:pPr algn="just"/>
            <a:endParaRPr lang="en-US" dirty="0"/>
          </a:p>
        </p:txBody>
      </p:sp>
      <p:pic>
        <p:nvPicPr>
          <p:cNvPr id="113666" name="Picture 2" descr="https://upload.wikimedia.org/wikipedia/commons/thumb/5/53/Bile_esculin_agar.jpg/220px-Bile_esculin_ag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89039"/>
            <a:ext cx="2808312" cy="2629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6453336"/>
            <a:ext cx="3600400" cy="338554"/>
          </a:xfrm>
          <a:prstGeom prst="rect">
            <a:avLst/>
          </a:prstGeom>
          <a:noFill/>
        </p:spPr>
        <p:txBody>
          <a:bodyPr wrap="square" rtlCol="0">
            <a:spAutoFit/>
          </a:bodyPr>
          <a:lstStyle/>
          <a:p>
            <a:pPr algn="ctr"/>
            <a:r>
              <a:rPr lang="ro-RO" sz="1600" b="1" dirty="0"/>
              <a:t>Streptococi pe mediul bilă-esculină</a:t>
            </a:r>
            <a:endParaRPr lang="en-US" sz="1600" b="1" dirty="0"/>
          </a:p>
        </p:txBody>
      </p:sp>
      <p:sp>
        <p:nvSpPr>
          <p:cNvPr id="5" name="TextBox 4"/>
          <p:cNvSpPr txBox="1"/>
          <p:nvPr/>
        </p:nvSpPr>
        <p:spPr>
          <a:xfrm>
            <a:off x="-468560" y="3789039"/>
            <a:ext cx="1944216" cy="338554"/>
          </a:xfrm>
          <a:prstGeom prst="rect">
            <a:avLst/>
          </a:prstGeom>
          <a:noFill/>
        </p:spPr>
        <p:txBody>
          <a:bodyPr wrap="square" rtlCol="0">
            <a:spAutoFit/>
          </a:bodyPr>
          <a:lstStyle/>
          <a:p>
            <a:pPr algn="ctr"/>
            <a:r>
              <a:rPr lang="ro-RO" sz="1600" b="1" dirty="0"/>
              <a:t>Enterococcus</a:t>
            </a:r>
            <a:endParaRPr lang="en-US" sz="1600" b="1" dirty="0"/>
          </a:p>
        </p:txBody>
      </p:sp>
      <p:cxnSp>
        <p:nvCxnSpPr>
          <p:cNvPr id="6" name="Straight Arrow Connector 5"/>
          <p:cNvCxnSpPr/>
          <p:nvPr/>
        </p:nvCxnSpPr>
        <p:spPr>
          <a:xfrm>
            <a:off x="1115616" y="4127593"/>
            <a:ext cx="1224136" cy="4535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503548" y="4127593"/>
            <a:ext cx="612068" cy="9762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79812" y="5949280"/>
            <a:ext cx="1944216" cy="338554"/>
          </a:xfrm>
          <a:prstGeom prst="rect">
            <a:avLst/>
          </a:prstGeom>
          <a:noFill/>
        </p:spPr>
        <p:txBody>
          <a:bodyPr wrap="square" rtlCol="0">
            <a:spAutoFit/>
          </a:bodyPr>
          <a:lstStyle/>
          <a:p>
            <a:pPr algn="ctr"/>
            <a:r>
              <a:rPr lang="ro-RO" sz="1600" b="1" dirty="0"/>
              <a:t>Streptococ grup B</a:t>
            </a:r>
            <a:endParaRPr lang="en-US" sz="1600" b="1" dirty="0"/>
          </a:p>
        </p:txBody>
      </p:sp>
      <p:cxnSp>
        <p:nvCxnSpPr>
          <p:cNvPr id="12" name="Straight Arrow Connector 11"/>
          <p:cNvCxnSpPr/>
          <p:nvPr/>
        </p:nvCxnSpPr>
        <p:spPr>
          <a:xfrm flipH="1" flipV="1">
            <a:off x="2879812" y="5589240"/>
            <a:ext cx="756084" cy="3600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13668" name="Picture 4" descr="http://4.bp.blogspot.com/-pGWy_YzoaD4/UZXnPopWsUI/AAAAAAAAAH0/nrnpu-kKutg/s1600/slide+catalase+test+resul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283968" y="3751621"/>
            <a:ext cx="2930213" cy="21976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44008" y="6409184"/>
            <a:ext cx="3600400" cy="338554"/>
          </a:xfrm>
          <a:prstGeom prst="rect">
            <a:avLst/>
          </a:prstGeom>
          <a:noFill/>
        </p:spPr>
        <p:txBody>
          <a:bodyPr wrap="square" rtlCol="0">
            <a:spAutoFit/>
          </a:bodyPr>
          <a:lstStyle/>
          <a:p>
            <a:pPr algn="ctr"/>
            <a:r>
              <a:rPr lang="ro-RO" sz="1600" b="1" dirty="0"/>
              <a:t>Testul catalazei</a:t>
            </a:r>
            <a:endParaRPr lang="en-US" sz="1600" b="1" dirty="0"/>
          </a:p>
        </p:txBody>
      </p:sp>
      <p:sp>
        <p:nvSpPr>
          <p:cNvPr id="17" name="TextBox 16"/>
          <p:cNvSpPr txBox="1"/>
          <p:nvPr/>
        </p:nvSpPr>
        <p:spPr>
          <a:xfrm>
            <a:off x="7343800" y="4265676"/>
            <a:ext cx="1800200" cy="584775"/>
          </a:xfrm>
          <a:prstGeom prst="rect">
            <a:avLst/>
          </a:prstGeom>
          <a:noFill/>
        </p:spPr>
        <p:txBody>
          <a:bodyPr wrap="square" rtlCol="0">
            <a:spAutoFit/>
          </a:bodyPr>
          <a:lstStyle/>
          <a:p>
            <a:pPr algn="ctr"/>
            <a:r>
              <a:rPr lang="ro-RO" sz="1600" b="1" dirty="0"/>
              <a:t>Streptococcus –</a:t>
            </a:r>
          </a:p>
          <a:p>
            <a:pPr algn="ctr"/>
            <a:r>
              <a:rPr lang="ro-RO" sz="1600" b="1" dirty="0"/>
              <a:t>Catalază -</a:t>
            </a:r>
            <a:endParaRPr lang="en-US" sz="1600" b="1" dirty="0"/>
          </a:p>
        </p:txBody>
      </p:sp>
      <p:sp>
        <p:nvSpPr>
          <p:cNvPr id="18" name="TextBox 17"/>
          <p:cNvSpPr txBox="1"/>
          <p:nvPr/>
        </p:nvSpPr>
        <p:spPr>
          <a:xfrm>
            <a:off x="7344308" y="5103838"/>
            <a:ext cx="1800200" cy="584775"/>
          </a:xfrm>
          <a:prstGeom prst="rect">
            <a:avLst/>
          </a:prstGeom>
          <a:noFill/>
        </p:spPr>
        <p:txBody>
          <a:bodyPr wrap="square" rtlCol="0">
            <a:spAutoFit/>
          </a:bodyPr>
          <a:lstStyle/>
          <a:p>
            <a:pPr algn="ctr"/>
            <a:r>
              <a:rPr lang="ro-RO" sz="1600" b="1" dirty="0"/>
              <a:t>Staphylococcus–</a:t>
            </a:r>
          </a:p>
          <a:p>
            <a:pPr algn="ctr"/>
            <a:r>
              <a:rPr lang="ro-RO" sz="1600" b="1" dirty="0"/>
              <a:t>Catalază +</a:t>
            </a:r>
            <a:endParaRPr lang="en-US" sz="1600" b="1" dirty="0"/>
          </a:p>
        </p:txBody>
      </p:sp>
      <p:cxnSp>
        <p:nvCxnSpPr>
          <p:cNvPr id="19" name="Straight Arrow Connector 18"/>
          <p:cNvCxnSpPr/>
          <p:nvPr/>
        </p:nvCxnSpPr>
        <p:spPr>
          <a:xfrm flipH="1">
            <a:off x="5868144" y="5283860"/>
            <a:ext cx="14716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872612" y="4546592"/>
            <a:ext cx="1723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48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857916"/>
          </a:xfrm>
        </p:spPr>
        <p:txBody>
          <a:bodyPr>
            <a:normAutofit fontScale="77500" lnSpcReduction="20000"/>
          </a:bodyPr>
          <a:lstStyle/>
          <a:p>
            <a:pPr algn="ctr">
              <a:buNone/>
            </a:pPr>
            <a:r>
              <a:rPr lang="ro-RO" sz="2900" b="1" dirty="0"/>
              <a:t>5. CARACTERE ANTIGENICE</a:t>
            </a:r>
            <a:endParaRPr lang="en-US" sz="2900" b="1" dirty="0"/>
          </a:p>
          <a:p>
            <a:pPr algn="ctr">
              <a:buNone/>
            </a:pPr>
            <a:endParaRPr lang="en-US" b="1" dirty="0"/>
          </a:p>
          <a:p>
            <a:r>
              <a:rPr lang="ro-RO" sz="2700" dirty="0"/>
              <a:t>Streptococii beta-hemolitici (grup A) prezintă numeroase antigene şi anume:</a:t>
            </a:r>
            <a:endParaRPr lang="en-US" sz="2700" dirty="0"/>
          </a:p>
          <a:p>
            <a:pPr lvl="0"/>
            <a:r>
              <a:rPr lang="ro-RO" sz="2700" b="1" dirty="0"/>
              <a:t>Antigenul glucidic (carbohidratul C sau CHO</a:t>
            </a:r>
            <a:r>
              <a:rPr lang="ro-RO" sz="2700" b="1" i="1" dirty="0"/>
              <a:t>)</a:t>
            </a:r>
            <a:r>
              <a:rPr lang="ro-RO" sz="2700" dirty="0"/>
              <a:t>. Conţine, din punct de vedere chimic, polimeri de ramnoză şi N-acetil glucozamină, având greutatea moleculară de 10.000 daltoni. </a:t>
            </a:r>
            <a:r>
              <a:rPr lang="ro-RO" sz="2700" b="1" i="1" dirty="0"/>
              <a:t>Conferă specificitatea de grup</a:t>
            </a:r>
            <a:r>
              <a:rPr lang="ro-RO" sz="2700" dirty="0"/>
              <a:t>, determinantul antigenic fiind N-acetil glucozaminic. Din acest punct de vedere în cadrul grupului A pot exista şi variante de antigen glucidic intermediare (în cursul sintezei de antigen de grup complet).</a:t>
            </a:r>
            <a:endParaRPr lang="en-US" sz="2700" dirty="0"/>
          </a:p>
          <a:p>
            <a:r>
              <a:rPr lang="ro-RO" sz="2700" dirty="0"/>
              <a:t>Se recunoaşte o </a:t>
            </a:r>
            <a:r>
              <a:rPr lang="ro-RO" sz="2700" b="1" i="1" dirty="0"/>
              <a:t>posibilă înrudire a antigenului glucidic</a:t>
            </a:r>
            <a:r>
              <a:rPr lang="ro-RO" sz="2700" dirty="0"/>
              <a:t> al streptococului de grup A </a:t>
            </a:r>
            <a:r>
              <a:rPr lang="ro-RO" sz="2700" b="1" i="1" dirty="0"/>
              <a:t>cu antigenele valvulelor cardiace</a:t>
            </a:r>
            <a:r>
              <a:rPr lang="ro-RO" sz="2700" dirty="0"/>
              <a:t>, de unde rezultă implicarea acestuia în </a:t>
            </a:r>
            <a:r>
              <a:rPr lang="ro-RO" sz="2700" b="1" dirty="0"/>
              <a:t>procesele autoimune</a:t>
            </a:r>
            <a:r>
              <a:rPr lang="ro-RO" sz="2700" dirty="0"/>
              <a:t>.</a:t>
            </a:r>
            <a:endParaRPr lang="en-US" sz="2700" dirty="0"/>
          </a:p>
          <a:p>
            <a:r>
              <a:rPr lang="ro-RO" sz="2700" dirty="0"/>
              <a:t>Determinarea acestui antigen este posibilă prin:</a:t>
            </a:r>
            <a:endParaRPr lang="en-US" sz="2700" dirty="0"/>
          </a:p>
          <a:p>
            <a:pPr lvl="0"/>
            <a:r>
              <a:rPr lang="ro-RO" sz="2700" i="1" dirty="0"/>
              <a:t>extracţie la cald cu acid clorhidric</a:t>
            </a:r>
            <a:r>
              <a:rPr lang="ro-RO" sz="2700" dirty="0"/>
              <a:t> (sau acid nitros sau formamidă) </a:t>
            </a:r>
            <a:r>
              <a:rPr lang="ro-RO" sz="2700" i="1" dirty="0"/>
              <a:t>urmată de precipitare cu seruri de grup</a:t>
            </a:r>
            <a:r>
              <a:rPr lang="ro-RO" sz="2700" dirty="0"/>
              <a:t>: metoda Lancefield;</a:t>
            </a:r>
            <a:endParaRPr lang="en-US" sz="2700" dirty="0"/>
          </a:p>
          <a:p>
            <a:pPr lvl="0"/>
            <a:r>
              <a:rPr lang="ro-RO" sz="2700" i="1" dirty="0"/>
              <a:t>coaglutinare</a:t>
            </a:r>
            <a:r>
              <a:rPr lang="ro-RO" sz="2700" dirty="0"/>
              <a:t>: punerea în contact a streptococului cu serul specific de grup şi proteina A stafilococică, ultima prezentând afinitate pentru fragmentul Fc al IgG.</a:t>
            </a:r>
            <a:endParaRPr lang="en-US" sz="2700"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857916"/>
          </a:xfrm>
        </p:spPr>
        <p:txBody>
          <a:bodyPr>
            <a:normAutofit/>
          </a:bodyPr>
          <a:lstStyle/>
          <a:p>
            <a:pPr algn="ctr">
              <a:buNone/>
            </a:pPr>
            <a:r>
              <a:rPr lang="ro-RO" sz="2900" b="1" dirty="0"/>
              <a:t>5. CARACTERE ANTIGENICE</a:t>
            </a:r>
            <a:endParaRPr lang="en-US" sz="2900" b="1" dirty="0"/>
          </a:p>
          <a:p>
            <a:pPr algn="ctr">
              <a:buNone/>
            </a:pPr>
            <a:endParaRPr lang="en-US" b="1" dirty="0"/>
          </a:p>
          <a:p>
            <a:pPr lvl="0"/>
            <a:r>
              <a:rPr lang="ro-RO" sz="2700" b="1" dirty="0"/>
              <a:t>Antigenul capsular</a:t>
            </a:r>
            <a:r>
              <a:rPr lang="ro-RO" sz="2700" dirty="0"/>
              <a:t>. Este format din </a:t>
            </a:r>
            <a:r>
              <a:rPr lang="ro-RO" sz="2700" i="1" dirty="0"/>
              <a:t>acid hialuronic</a:t>
            </a:r>
            <a:r>
              <a:rPr lang="ro-RO" sz="2700" dirty="0"/>
              <a:t>. </a:t>
            </a:r>
            <a:r>
              <a:rPr lang="ro-RO" sz="2700" b="1" i="1" dirty="0"/>
              <a:t>Nu este imunogen</a:t>
            </a:r>
            <a:r>
              <a:rPr lang="ro-RO" sz="2700" dirty="0"/>
              <a:t>, ci numai haptenă. Este interesant de semnalat faptul că </a:t>
            </a:r>
            <a:r>
              <a:rPr lang="ro-RO" sz="2700" b="1" i="1" dirty="0"/>
              <a:t>organismul uman nu recunoaşte ca “non self” acidul hialuronic streptococic</a:t>
            </a:r>
            <a:r>
              <a:rPr lang="ro-RO" sz="2700" dirty="0"/>
              <a:t>, nediferenţiindu-l de acidul hialuronic propriu din ţesutul conjunctiv.</a:t>
            </a:r>
            <a:endParaRPr lang="en-US" sz="2700" dirty="0"/>
          </a:p>
          <a:p>
            <a:r>
              <a:rPr lang="ro-RO" sz="2700" dirty="0"/>
              <a:t>Antigenul capsular persistă în focarul inflamator spre deosebire de cultura</a:t>
            </a:r>
            <a:r>
              <a:rPr lang="ro-RO" sz="2700" i="1" dirty="0"/>
              <a:t> in vitro</a:t>
            </a:r>
            <a:r>
              <a:rPr lang="ro-RO" sz="2700" dirty="0"/>
              <a:t> unde capsula difuzează repede, </a:t>
            </a:r>
            <a:r>
              <a:rPr lang="ro-RO" sz="2700" b="1" i="1" dirty="0"/>
              <a:t>constituind un factor de virulenţă prin protecţia antifagocitară</a:t>
            </a:r>
            <a:r>
              <a:rPr lang="ro-RO" sz="2700" b="1" dirty="0"/>
              <a:t> </a:t>
            </a:r>
            <a:r>
              <a:rPr lang="ro-RO" sz="2700" dirty="0"/>
              <a:t>ce o conferă germenului.</a:t>
            </a:r>
            <a:endParaRPr lang="en-US" sz="2700" dirty="0"/>
          </a:p>
          <a:p>
            <a:endParaRPr lang="en-US" dirty="0"/>
          </a:p>
        </p:txBody>
      </p:sp>
    </p:spTree>
    <p:extLst>
      <p:ext uri="{BB962C8B-B14F-4D97-AF65-F5344CB8AC3E}">
        <p14:creationId xmlns:p14="http://schemas.microsoft.com/office/powerpoint/2010/main" val="857909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429420"/>
          </a:xfrm>
        </p:spPr>
        <p:txBody>
          <a:bodyPr>
            <a:normAutofit fontScale="85000" lnSpcReduction="10000"/>
          </a:bodyPr>
          <a:lstStyle/>
          <a:p>
            <a:pPr lvl="0"/>
            <a:r>
              <a:rPr lang="fr-FR" b="1" dirty="0" err="1"/>
              <a:t>Antigenul</a:t>
            </a:r>
            <a:r>
              <a:rPr lang="fr-FR" b="1" dirty="0"/>
              <a:t> M</a:t>
            </a:r>
            <a:r>
              <a:rPr lang="fr-FR" dirty="0"/>
              <a:t> </a:t>
            </a:r>
            <a:r>
              <a:rPr lang="fr-FR" b="1" dirty="0"/>
              <a:t>(</a:t>
            </a:r>
            <a:r>
              <a:rPr lang="fr-FR" b="1" dirty="0" err="1"/>
              <a:t>proteina</a:t>
            </a:r>
            <a:r>
              <a:rPr lang="fr-FR" b="1" dirty="0"/>
              <a:t> MAP - “M-</a:t>
            </a:r>
            <a:r>
              <a:rPr lang="fr-FR" b="1" dirty="0" err="1"/>
              <a:t>associated</a:t>
            </a:r>
            <a:r>
              <a:rPr lang="fr-FR" b="1" dirty="0"/>
              <a:t>-</a:t>
            </a:r>
            <a:r>
              <a:rPr lang="fr-FR" b="1" dirty="0" err="1"/>
              <a:t>protein</a:t>
            </a:r>
            <a:r>
              <a:rPr lang="fr-FR" b="1" dirty="0"/>
              <a:t>”)</a:t>
            </a:r>
            <a:r>
              <a:rPr lang="fr-FR" dirty="0"/>
              <a:t>. Este </a:t>
            </a:r>
            <a:r>
              <a:rPr lang="fr-FR" dirty="0" err="1"/>
              <a:t>localizat</a:t>
            </a:r>
            <a:r>
              <a:rPr lang="fr-FR" dirty="0"/>
              <a:t> </a:t>
            </a:r>
            <a:r>
              <a:rPr lang="fr-FR" dirty="0" err="1"/>
              <a:t>superficial</a:t>
            </a:r>
            <a:r>
              <a:rPr lang="fr-FR" dirty="0"/>
              <a:t>, </a:t>
            </a:r>
            <a:r>
              <a:rPr lang="fr-FR" b="1" i="1" dirty="0"/>
              <a:t>la </a:t>
            </a:r>
            <a:r>
              <a:rPr lang="fr-FR" b="1" i="1" dirty="0" err="1"/>
              <a:t>nivelul</a:t>
            </a:r>
            <a:r>
              <a:rPr lang="fr-FR" b="1" i="1" dirty="0"/>
              <a:t> </a:t>
            </a:r>
            <a:r>
              <a:rPr lang="fr-FR" b="1" i="1" dirty="0" err="1"/>
              <a:t>fimbriilor</a:t>
            </a:r>
            <a:r>
              <a:rPr lang="fr-FR" dirty="0"/>
              <a:t>. </a:t>
            </a:r>
            <a:r>
              <a:rPr lang="fr-FR" dirty="0" err="1"/>
              <a:t>Din</a:t>
            </a:r>
            <a:r>
              <a:rPr lang="fr-FR" dirty="0"/>
              <a:t> </a:t>
            </a:r>
            <a:r>
              <a:rPr lang="fr-FR" dirty="0" err="1"/>
              <a:t>punct</a:t>
            </a:r>
            <a:r>
              <a:rPr lang="fr-FR" dirty="0"/>
              <a:t> de </a:t>
            </a:r>
            <a:r>
              <a:rPr lang="fr-FR" dirty="0" err="1"/>
              <a:t>vedere</a:t>
            </a:r>
            <a:r>
              <a:rPr lang="fr-FR" dirty="0"/>
              <a:t> </a:t>
            </a:r>
            <a:r>
              <a:rPr lang="fr-FR" dirty="0" err="1"/>
              <a:t>chimic</a:t>
            </a:r>
            <a:r>
              <a:rPr lang="fr-FR" dirty="0"/>
              <a:t> este </a:t>
            </a:r>
            <a:r>
              <a:rPr lang="fr-FR" i="1" dirty="0"/>
              <a:t>de </a:t>
            </a:r>
            <a:r>
              <a:rPr lang="fr-FR" i="1" dirty="0" err="1"/>
              <a:t>natură</a:t>
            </a:r>
            <a:r>
              <a:rPr lang="fr-FR" i="1" dirty="0"/>
              <a:t> </a:t>
            </a:r>
            <a:r>
              <a:rPr lang="fr-FR" i="1" dirty="0" err="1"/>
              <a:t>proteică</a:t>
            </a:r>
            <a:r>
              <a:rPr lang="fr-FR" dirty="0"/>
              <a:t>, </a:t>
            </a:r>
            <a:r>
              <a:rPr lang="fr-FR" dirty="0" err="1"/>
              <a:t>greutatea</a:t>
            </a:r>
            <a:r>
              <a:rPr lang="fr-FR" dirty="0"/>
              <a:t> </a:t>
            </a:r>
            <a:r>
              <a:rPr lang="fr-FR" dirty="0" err="1"/>
              <a:t>moleculară</a:t>
            </a:r>
            <a:r>
              <a:rPr lang="fr-FR" dirty="0"/>
              <a:t> de 30.000-35.000 </a:t>
            </a:r>
            <a:r>
              <a:rPr lang="fr-FR" dirty="0" err="1"/>
              <a:t>daltoni</a:t>
            </a:r>
            <a:r>
              <a:rPr lang="fr-FR" dirty="0"/>
              <a:t>, </a:t>
            </a:r>
            <a:r>
              <a:rPr lang="fr-FR" dirty="0" err="1"/>
              <a:t>sensibilă</a:t>
            </a:r>
            <a:r>
              <a:rPr lang="fr-FR" dirty="0"/>
              <a:t> la </a:t>
            </a:r>
            <a:r>
              <a:rPr lang="fr-FR" dirty="0" err="1"/>
              <a:t>tratamentul</a:t>
            </a:r>
            <a:r>
              <a:rPr lang="fr-FR" dirty="0"/>
              <a:t> </a:t>
            </a:r>
            <a:r>
              <a:rPr lang="fr-FR" dirty="0" err="1"/>
              <a:t>cu</a:t>
            </a:r>
            <a:r>
              <a:rPr lang="fr-FR" dirty="0"/>
              <a:t> </a:t>
            </a:r>
            <a:r>
              <a:rPr lang="fr-FR" dirty="0" err="1"/>
              <a:t>enzime</a:t>
            </a:r>
            <a:r>
              <a:rPr lang="fr-FR" dirty="0"/>
              <a:t> </a:t>
            </a:r>
            <a:r>
              <a:rPr lang="fr-FR" dirty="0" err="1"/>
              <a:t>proteolitice</a:t>
            </a:r>
            <a:r>
              <a:rPr lang="fr-FR" dirty="0"/>
              <a:t> (</a:t>
            </a:r>
            <a:r>
              <a:rPr lang="fr-FR" dirty="0" err="1"/>
              <a:t>tripsină</a:t>
            </a:r>
            <a:r>
              <a:rPr lang="fr-FR" dirty="0"/>
              <a:t>). Este un </a:t>
            </a:r>
            <a:r>
              <a:rPr lang="fr-FR" dirty="0" err="1"/>
              <a:t>antigen</a:t>
            </a:r>
            <a:r>
              <a:rPr lang="fr-FR" dirty="0"/>
              <a:t> </a:t>
            </a:r>
            <a:r>
              <a:rPr lang="fr-FR" b="1" i="1" dirty="0" err="1"/>
              <a:t>specific</a:t>
            </a:r>
            <a:r>
              <a:rPr lang="fr-FR" b="1" i="1" dirty="0"/>
              <a:t> de tip</a:t>
            </a:r>
            <a:r>
              <a:rPr lang="fr-FR" dirty="0"/>
              <a:t>, </a:t>
            </a:r>
            <a:r>
              <a:rPr lang="fr-FR" dirty="0" err="1"/>
              <a:t>pe</a:t>
            </a:r>
            <a:r>
              <a:rPr lang="fr-FR" dirty="0"/>
              <a:t> </a:t>
            </a:r>
            <a:r>
              <a:rPr lang="fr-FR" dirty="0" err="1"/>
              <a:t>baza</a:t>
            </a:r>
            <a:r>
              <a:rPr lang="fr-FR" dirty="0"/>
              <a:t> </a:t>
            </a:r>
            <a:r>
              <a:rPr lang="fr-FR" dirty="0" err="1"/>
              <a:t>căruia</a:t>
            </a:r>
            <a:r>
              <a:rPr lang="fr-FR" dirty="0"/>
              <a:t> s-au </a:t>
            </a:r>
            <a:r>
              <a:rPr lang="fr-FR" dirty="0" err="1"/>
              <a:t>descris</a:t>
            </a:r>
            <a:r>
              <a:rPr lang="fr-FR" dirty="0"/>
              <a:t> peste 60 </a:t>
            </a:r>
            <a:r>
              <a:rPr lang="fr-FR" dirty="0" err="1"/>
              <a:t>tipuri</a:t>
            </a:r>
            <a:r>
              <a:rPr lang="fr-FR" dirty="0"/>
              <a:t> </a:t>
            </a:r>
            <a:r>
              <a:rPr lang="fr-FR" dirty="0" err="1"/>
              <a:t>antigenice</a:t>
            </a:r>
            <a:r>
              <a:rPr lang="fr-FR" dirty="0"/>
              <a:t> distincte, </a:t>
            </a:r>
            <a:r>
              <a:rPr lang="fr-FR" dirty="0" err="1"/>
              <a:t>notate</a:t>
            </a:r>
            <a:r>
              <a:rPr lang="fr-FR" dirty="0"/>
              <a:t> </a:t>
            </a:r>
            <a:r>
              <a:rPr lang="fr-FR" dirty="0" err="1"/>
              <a:t>cu</a:t>
            </a:r>
            <a:r>
              <a:rPr lang="fr-FR" dirty="0"/>
              <a:t> </a:t>
            </a:r>
            <a:r>
              <a:rPr lang="fr-FR" dirty="0" err="1"/>
              <a:t>cifre</a:t>
            </a:r>
            <a:r>
              <a:rPr lang="fr-FR" dirty="0"/>
              <a:t> arabe. </a:t>
            </a:r>
            <a:r>
              <a:rPr lang="ro-RO" dirty="0"/>
              <a:t>Extragerea antigenului M este posibilă prin tratament cu acid (fierbere în prezenţă de acizi, la pH 2), sau liză enzimatică.</a:t>
            </a:r>
            <a:endParaRPr lang="en-US" dirty="0"/>
          </a:p>
          <a:p>
            <a:r>
              <a:rPr lang="ro-RO" dirty="0"/>
              <a:t>Antigenul M este </a:t>
            </a:r>
            <a:r>
              <a:rPr lang="ro-RO" b="1" i="1" dirty="0"/>
              <a:t>“înrudit” cu antigenele cordului uman</a:t>
            </a:r>
            <a:r>
              <a:rPr lang="ro-RO" dirty="0"/>
              <a:t>, ceea ce explică, foarte probabil, </a:t>
            </a:r>
            <a:r>
              <a:rPr lang="ro-RO" i="1" dirty="0"/>
              <a:t>teoria patogenităţii autoimune a carditei poststreptococice</a:t>
            </a:r>
            <a:r>
              <a:rPr lang="ro-RO" dirty="0"/>
              <a:t>. </a:t>
            </a:r>
            <a:endParaRPr lang="en-US" dirty="0"/>
          </a:p>
          <a:p>
            <a:r>
              <a:rPr lang="ro-RO" dirty="0"/>
              <a:t>Proteina MAP este </a:t>
            </a:r>
            <a:r>
              <a:rPr lang="ro-RO" b="1" i="1" dirty="0"/>
              <a:t>prezentă în</a:t>
            </a:r>
            <a:r>
              <a:rPr lang="ro-RO" dirty="0"/>
              <a:t> </a:t>
            </a:r>
            <a:r>
              <a:rPr lang="ro-RO" b="1" i="1" dirty="0"/>
              <a:t>tulpinile virulente</a:t>
            </a:r>
            <a:r>
              <a:rPr lang="ro-RO" dirty="0"/>
              <a:t> (coloniile “mate” sau “mucoide”) şi are o </a:t>
            </a:r>
            <a:r>
              <a:rPr lang="ro-RO" b="1" i="1" dirty="0"/>
              <a:t>acţiune net fagocitară</a:t>
            </a:r>
            <a:r>
              <a:rPr lang="ro-RO" dirty="0"/>
              <a:t>: tulpinile întreţinute </a:t>
            </a:r>
            <a:r>
              <a:rPr lang="ro-RO" i="1" dirty="0"/>
              <a:t>in vitro</a:t>
            </a:r>
            <a:r>
              <a:rPr lang="ro-RO" dirty="0"/>
              <a:t> pierd această componentă antigenică, pentru a şi-o recăpăta în urma trecerii pe animal. </a:t>
            </a:r>
            <a:endParaRPr lang="en-US" dirty="0"/>
          </a:p>
          <a:p>
            <a:r>
              <a:rPr lang="ro-RO" dirty="0"/>
              <a:t>Decelarea antigenului M este posibilă prin </a:t>
            </a:r>
            <a:r>
              <a:rPr lang="ro-RO" i="1" dirty="0"/>
              <a:t>precipitarea cu seruri de tip</a:t>
            </a:r>
            <a:r>
              <a:rPr lang="ro-RO" dirty="0"/>
              <a:t> şi prin </a:t>
            </a:r>
            <a:r>
              <a:rPr lang="ro-RO" i="1" dirty="0"/>
              <a:t>coaglutinare</a:t>
            </a:r>
            <a:r>
              <a:rPr lang="ro-RO" dirty="0"/>
              <a:t>. În organism </a:t>
            </a:r>
            <a:r>
              <a:rPr lang="ro-RO" b="1" i="1" dirty="0"/>
              <a:t>induce producerea de anticorpi cu caracter protector</a:t>
            </a:r>
            <a:r>
              <a:rPr lang="ro-RO" dirty="0"/>
              <a:t>. Rareori unele tipuri de streptococi beta-hemolitici pot conţine concomitent mai multe tipuri de antigen 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429420"/>
          </a:xfrm>
        </p:spPr>
        <p:txBody>
          <a:bodyPr>
            <a:normAutofit fontScale="92500" lnSpcReduction="20000"/>
          </a:bodyPr>
          <a:lstStyle/>
          <a:p>
            <a:pPr lvl="0"/>
            <a:r>
              <a:rPr lang="ro-RO" b="1" dirty="0"/>
              <a:t>Antigenul T</a:t>
            </a:r>
            <a:r>
              <a:rPr lang="ro-RO" dirty="0"/>
              <a:t>. Este de natură proteică, dar rezistent la tratamentul cu tripsină, </a:t>
            </a:r>
            <a:r>
              <a:rPr lang="ro-RO" b="1" i="1" dirty="0"/>
              <a:t>neimunogen, nelegat de virulenţă</a:t>
            </a:r>
            <a:r>
              <a:rPr lang="ro-RO" dirty="0"/>
              <a:t>. Poate fi preparat prin tratament enzimatic (tripsină) sau extracţie cu acid la cald, </a:t>
            </a:r>
            <a:r>
              <a:rPr lang="ro-RO" i="1" dirty="0"/>
              <a:t>decelat prin reacţii de aglutinare în prezenţa serurilor specifice standard</a:t>
            </a:r>
            <a:r>
              <a:rPr lang="ro-RO" dirty="0"/>
              <a:t>.</a:t>
            </a:r>
            <a:endParaRPr lang="en-US" dirty="0"/>
          </a:p>
          <a:p>
            <a:pPr lvl="0"/>
            <a:r>
              <a:rPr lang="ro-RO" b="1" dirty="0"/>
              <a:t>Antigenul R</a:t>
            </a:r>
            <a:r>
              <a:rPr lang="ro-RO" dirty="0"/>
              <a:t>. De natură proteică, rezistent la acţiunea tripsinei şi prezent numai la anumite tipuri M. Nu are specificitate de tip şi </a:t>
            </a:r>
            <a:r>
              <a:rPr lang="ro-RO" b="1" i="1" dirty="0"/>
              <a:t>nu este imunogen</a:t>
            </a:r>
            <a:r>
              <a:rPr lang="ro-RO" dirty="0"/>
              <a:t>. Se prepară prin tratare cu tripsină, </a:t>
            </a:r>
            <a:r>
              <a:rPr lang="ro-RO" i="1" dirty="0"/>
              <a:t>decelarea asigurându-se prin reacţii de aglutinare în prezenţa serurilor anti-R</a:t>
            </a:r>
            <a:r>
              <a:rPr lang="ro-RO" dirty="0"/>
              <a:t>.</a:t>
            </a:r>
            <a:endParaRPr lang="en-US" dirty="0"/>
          </a:p>
          <a:p>
            <a:pPr lvl="0"/>
            <a:r>
              <a:rPr lang="ro-RO" b="1" dirty="0"/>
              <a:t>Antigenul glicerol-teichoic</a:t>
            </a:r>
            <a:r>
              <a:rPr lang="ro-RO" dirty="0"/>
              <a:t>. Este un mucopeptid (5.000-10.000 daltoni), situat mai </a:t>
            </a:r>
            <a:r>
              <a:rPr lang="ro-RO" b="1" i="1" dirty="0"/>
              <a:t>profund în peretele celular</a:t>
            </a:r>
            <a:r>
              <a:rPr lang="ro-RO" dirty="0"/>
              <a:t>; prezintă înrudire cu acizii teichoici ai altor specii bacteriene.</a:t>
            </a:r>
            <a:endParaRPr lang="en-US" dirty="0"/>
          </a:p>
          <a:p>
            <a:pPr lvl="0"/>
            <a:r>
              <a:rPr lang="ro-RO" b="1" dirty="0"/>
              <a:t>Antigenul profund nucleoproteic</a:t>
            </a:r>
            <a:r>
              <a:rPr lang="ro-RO" dirty="0"/>
              <a:t> (antigenul P). Situat </a:t>
            </a:r>
            <a:r>
              <a:rPr lang="ro-RO" b="1" i="1" dirty="0"/>
              <a:t>în nucleoidul celulei bacteriene</a:t>
            </a:r>
            <a:r>
              <a:rPr lang="ro-RO" dirty="0"/>
              <a:t>, poate fi preparat prin extracţie cu soluţii alcaline slabe şi </a:t>
            </a:r>
            <a:r>
              <a:rPr lang="ro-RO" i="1" dirty="0"/>
              <a:t>decelat prin aglutinare sau precipitare în prezenţa serului specific anti P</a:t>
            </a:r>
            <a:r>
              <a:rPr lang="ro-RO" dirty="0"/>
              <a:t>. Este un </a:t>
            </a:r>
            <a:r>
              <a:rPr lang="ro-RO" i="1" dirty="0"/>
              <a:t>antigen comun streptococilor beta-hemolitici, altor grupe de streptococi şi pneumococilor</a:t>
            </a:r>
            <a:r>
              <a:rPr lang="ro-RO" dirty="0"/>
              <a:t>.</a:t>
            </a:r>
            <a:endParaRPr lang="en-US" dirty="0"/>
          </a:p>
          <a:p>
            <a:endParaRPr lang="en-US" dirty="0"/>
          </a:p>
        </p:txBody>
      </p:sp>
    </p:spTree>
    <p:extLst>
      <p:ext uri="{BB962C8B-B14F-4D97-AF65-F5344CB8AC3E}">
        <p14:creationId xmlns:p14="http://schemas.microsoft.com/office/powerpoint/2010/main" val="135521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5812698"/>
          </a:xfrm>
        </p:spPr>
        <p:txBody>
          <a:bodyPr>
            <a:normAutofit lnSpcReduction="10000"/>
          </a:bodyPr>
          <a:lstStyle/>
          <a:p>
            <a:r>
              <a:rPr lang="ro-RO" b="1" dirty="0"/>
              <a:t>3. CARACTERE DE CULTURĂ</a:t>
            </a:r>
            <a:endParaRPr lang="en-US" b="1" dirty="0"/>
          </a:p>
          <a:p>
            <a:r>
              <a:rPr lang="ro-RO" dirty="0"/>
              <a:t>Pe </a:t>
            </a:r>
            <a:r>
              <a:rPr lang="ro-RO" b="1" i="1" dirty="0"/>
              <a:t>geloză sânge</a:t>
            </a:r>
            <a:r>
              <a:rPr lang="ro-RO" dirty="0"/>
              <a:t> se remarcă în plus uneori o </a:t>
            </a:r>
            <a:r>
              <a:rPr lang="ro-RO" i="1" dirty="0"/>
              <a:t>zonă de hemoliză de tip </a:t>
            </a:r>
            <a:r>
              <a:rPr lang="ro-RO" i="1" u="sng" dirty="0"/>
              <a:t>beta</a:t>
            </a:r>
            <a:r>
              <a:rPr lang="ro-RO" dirty="0"/>
              <a:t> (clară), </a:t>
            </a:r>
            <a:r>
              <a:rPr lang="ro-RO" i="1" dirty="0"/>
              <a:t>diametrul zonei de hemoliză fiind proporţional mai mic decât diametrul coloniei</a:t>
            </a:r>
            <a:r>
              <a:rPr lang="ro-RO" dirty="0"/>
              <a:t>, caracter de cultură foarte important pentru diferenţierea de streptococii beta-hemolitici. Alteori, hemoliza din jurul coloniei de stafilococ este incompletă şi se clarifică după menţinerea la frigider (+4</a:t>
            </a:r>
            <a:r>
              <a:rPr lang="ro-RO" baseline="30000" dirty="0"/>
              <a:t>0</a:t>
            </a:r>
            <a:r>
              <a:rPr lang="ro-RO" dirty="0"/>
              <a:t>C) câteva ore (</a:t>
            </a:r>
            <a:r>
              <a:rPr lang="ro-RO" b="1" i="1" dirty="0"/>
              <a:t>hemoliză de tip “cald-rece”</a:t>
            </a:r>
            <a:r>
              <a:rPr lang="ro-RO" dirty="0"/>
              <a:t>).</a:t>
            </a:r>
          </a:p>
          <a:p>
            <a:endParaRPr lang="en-US" dirty="0"/>
          </a:p>
          <a:p>
            <a:r>
              <a:rPr lang="ro-RO" b="1" i="1" dirty="0"/>
              <a:t>Mediul solid hiperclorurat Chapman</a:t>
            </a:r>
            <a:r>
              <a:rPr lang="ro-RO" dirty="0"/>
              <a:t>, permite, în afară de </a:t>
            </a:r>
            <a:r>
              <a:rPr lang="ro-RO" i="1" dirty="0"/>
              <a:t>cultivarea selectivă a stafilococului dintr-o floră bacteriană mixtă</a:t>
            </a:r>
            <a:r>
              <a:rPr lang="ro-RO" dirty="0"/>
              <a:t> şi evidenţierea unui </a:t>
            </a:r>
            <a:r>
              <a:rPr lang="ro-RO" i="1" dirty="0"/>
              <a:t>caracter biochimic corelabil cu patogenitatea tulpinii</a:t>
            </a:r>
            <a:r>
              <a:rPr lang="ro-RO" b="1" i="1" dirty="0"/>
              <a:t> </a:t>
            </a:r>
            <a:r>
              <a:rPr lang="ro-RO" dirty="0"/>
              <a:t>şi anume, </a:t>
            </a:r>
            <a:r>
              <a:rPr lang="ro-RO" i="1" dirty="0"/>
              <a:t>fermentarea manitei</a:t>
            </a:r>
            <a:r>
              <a:rPr lang="ro-RO" dirty="0"/>
              <a:t> (colonii galbene).</a:t>
            </a:r>
            <a:endParaRPr lang="en-US" dirty="0"/>
          </a:p>
          <a:p>
            <a:endParaRPr lang="en-US" dirty="0"/>
          </a:p>
        </p:txBody>
      </p:sp>
    </p:spTree>
    <p:extLst>
      <p:ext uri="{BB962C8B-B14F-4D97-AF65-F5344CB8AC3E}">
        <p14:creationId xmlns:p14="http://schemas.microsoft.com/office/powerpoint/2010/main" val="1966288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6000792"/>
          </a:xfrm>
        </p:spPr>
        <p:txBody>
          <a:bodyPr>
            <a:normAutofit fontScale="92500" lnSpcReduction="10000"/>
          </a:bodyPr>
          <a:lstStyle/>
          <a:p>
            <a:pPr algn="ctr">
              <a:buNone/>
            </a:pPr>
            <a:r>
              <a:rPr lang="ro-RO" b="1" dirty="0"/>
              <a:t>6. CARACTERE DE PATOGENITATE</a:t>
            </a:r>
            <a:endParaRPr lang="en-US" b="1" dirty="0"/>
          </a:p>
          <a:p>
            <a:pPr algn="just">
              <a:buNone/>
            </a:pPr>
            <a:endParaRPr lang="en-US" b="1" dirty="0"/>
          </a:p>
          <a:p>
            <a:pPr algn="just"/>
            <a:r>
              <a:rPr lang="ro-RO" dirty="0"/>
              <a:t>Streptococii beta-hemolitici îşi exercită patogenitatea prin virulenţă şi prin toxinogeneză.</a:t>
            </a:r>
            <a:endParaRPr lang="en-US" dirty="0"/>
          </a:p>
          <a:p>
            <a:pPr algn="just">
              <a:buNone/>
            </a:pPr>
            <a:endParaRPr lang="en-US" dirty="0"/>
          </a:p>
          <a:p>
            <a:pPr algn="just"/>
            <a:r>
              <a:rPr lang="ro-RO" b="1" dirty="0"/>
              <a:t>6.1. Virulenţa</a:t>
            </a:r>
            <a:endParaRPr lang="en-US" dirty="0"/>
          </a:p>
          <a:p>
            <a:pPr algn="just"/>
            <a:r>
              <a:rPr lang="ro-RO" b="1" dirty="0"/>
              <a:t>a. Factori corpusculari</a:t>
            </a:r>
            <a:endParaRPr lang="en-US" dirty="0"/>
          </a:p>
          <a:p>
            <a:pPr algn="just"/>
            <a:r>
              <a:rPr lang="ro-RO" dirty="0"/>
              <a:t>Atât </a:t>
            </a:r>
            <a:r>
              <a:rPr lang="ro-RO" b="1" dirty="0"/>
              <a:t>acidul hialuronic capsular</a:t>
            </a:r>
            <a:r>
              <a:rPr lang="ro-RO" dirty="0"/>
              <a:t> al tulpinilor “mucoide”, cât şi </a:t>
            </a:r>
            <a:r>
              <a:rPr lang="ro-RO" b="1" dirty="0"/>
              <a:t>proteina M</a:t>
            </a:r>
            <a:r>
              <a:rPr lang="ro-RO" dirty="0"/>
              <a:t> prezentă la tulpinile virulente, au o </a:t>
            </a:r>
            <a:r>
              <a:rPr lang="ro-RO" b="1" i="1" dirty="0"/>
              <a:t>puternică acţiune antifagocitară în focarul inflamator</a:t>
            </a:r>
            <a:r>
              <a:rPr lang="ro-RO" dirty="0"/>
              <a:t>, conferind astfel germenilor protecţie faţă de elementele fagocitare. Tulpinile patogene întreţinute </a:t>
            </a:r>
            <a:r>
              <a:rPr lang="ro-RO" i="1" dirty="0"/>
              <a:t>in vitro</a:t>
            </a:r>
            <a:r>
              <a:rPr lang="ro-RO" dirty="0"/>
              <a:t> pierd proteina M, factor de virulenţă ce reapare prin pasaj pe animal.</a:t>
            </a:r>
            <a:endParaRPr lang="en-US" dirty="0"/>
          </a:p>
          <a:p>
            <a:pPr algn="just">
              <a:buNone/>
            </a:pPr>
            <a:r>
              <a:rPr lang="ro-RO" b="1" dirty="0"/>
              <a:t> </a:t>
            </a:r>
            <a:endParaRPr lang="en-US" dirty="0"/>
          </a:p>
        </p:txBody>
      </p:sp>
    </p:spTree>
    <p:extLst>
      <p:ext uri="{BB962C8B-B14F-4D97-AF65-F5344CB8AC3E}">
        <p14:creationId xmlns:p14="http://schemas.microsoft.com/office/powerpoint/2010/main" val="1777061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6000792"/>
          </a:xfrm>
        </p:spPr>
        <p:txBody>
          <a:bodyPr>
            <a:normAutofit fontScale="77500" lnSpcReduction="20000"/>
          </a:bodyPr>
          <a:lstStyle/>
          <a:p>
            <a:pPr algn="ctr">
              <a:buNone/>
            </a:pPr>
            <a:r>
              <a:rPr lang="ro-RO" b="1" dirty="0"/>
              <a:t>6. CARACTERE DE PATOGENITATE</a:t>
            </a:r>
            <a:endParaRPr lang="en-US" b="1" dirty="0"/>
          </a:p>
          <a:p>
            <a:pPr algn="just">
              <a:buNone/>
            </a:pPr>
            <a:endParaRPr lang="en-US" b="1" dirty="0"/>
          </a:p>
          <a:p>
            <a:pPr algn="just">
              <a:buNone/>
            </a:pPr>
            <a:r>
              <a:rPr lang="ro-RO" b="1" dirty="0"/>
              <a:t> </a:t>
            </a:r>
            <a:endParaRPr lang="en-US" dirty="0"/>
          </a:p>
          <a:p>
            <a:pPr algn="just"/>
            <a:r>
              <a:rPr lang="ro-RO" b="1" dirty="0"/>
              <a:t>b. Factori enzimatici</a:t>
            </a:r>
            <a:endParaRPr lang="en-US" dirty="0"/>
          </a:p>
          <a:p>
            <a:pPr algn="just"/>
            <a:r>
              <a:rPr lang="ro-RO" dirty="0"/>
              <a:t>Streptococii beta-hemolitici secretă numeroase enzime cu rol de favorizare a difuziunii germenului şi anume:</a:t>
            </a:r>
            <a:endParaRPr lang="en-US" dirty="0"/>
          </a:p>
          <a:p>
            <a:pPr lvl="0" algn="just"/>
            <a:r>
              <a:rPr lang="en-AU" b="1" dirty="0" err="1"/>
              <a:t>Streptokinaza</a:t>
            </a:r>
            <a:r>
              <a:rPr lang="en-AU" b="1" dirty="0"/>
              <a:t> (</a:t>
            </a:r>
            <a:r>
              <a:rPr lang="en-AU" b="1" dirty="0" err="1"/>
              <a:t>fibrinolizina</a:t>
            </a:r>
            <a:r>
              <a:rPr lang="en-AU" b="1" dirty="0"/>
              <a:t>)</a:t>
            </a:r>
            <a:r>
              <a:rPr lang="en-AU" dirty="0"/>
              <a:t>. </a:t>
            </a:r>
            <a:r>
              <a:rPr lang="en-AU" dirty="0" err="1"/>
              <a:t>Este</a:t>
            </a:r>
            <a:r>
              <a:rPr lang="en-AU" dirty="0"/>
              <a:t> un </a:t>
            </a:r>
            <a:r>
              <a:rPr lang="en-AU" i="1" dirty="0"/>
              <a:t>activator al </a:t>
            </a:r>
            <a:r>
              <a:rPr lang="en-AU" i="1" dirty="0" err="1"/>
              <a:t>plasminogenului</a:t>
            </a:r>
            <a:r>
              <a:rPr lang="en-AU" i="1" dirty="0"/>
              <a:t> la </a:t>
            </a:r>
            <a:r>
              <a:rPr lang="en-AU" i="1" dirty="0" err="1"/>
              <a:t>plasmină</a:t>
            </a:r>
            <a:r>
              <a:rPr lang="en-AU" dirty="0"/>
              <a:t>, </a:t>
            </a:r>
            <a:r>
              <a:rPr lang="en-AU" dirty="0" err="1"/>
              <a:t>aceasta</a:t>
            </a:r>
            <a:r>
              <a:rPr lang="en-AU" dirty="0"/>
              <a:t> </a:t>
            </a:r>
            <a:r>
              <a:rPr lang="en-AU" dirty="0" err="1"/>
              <a:t>fiind</a:t>
            </a:r>
            <a:r>
              <a:rPr lang="en-AU" dirty="0"/>
              <a:t> la </a:t>
            </a:r>
            <a:r>
              <a:rPr lang="en-AU" dirty="0" err="1"/>
              <a:t>rândul</a:t>
            </a:r>
            <a:r>
              <a:rPr lang="en-AU" dirty="0"/>
              <a:t> </a:t>
            </a:r>
            <a:r>
              <a:rPr lang="en-AU" dirty="0" err="1"/>
              <a:t>său</a:t>
            </a:r>
            <a:r>
              <a:rPr lang="en-AU" dirty="0"/>
              <a:t> o </a:t>
            </a:r>
            <a:r>
              <a:rPr lang="en-AU" i="1" dirty="0" err="1"/>
              <a:t>enzimă</a:t>
            </a:r>
            <a:r>
              <a:rPr lang="en-AU" i="1" dirty="0"/>
              <a:t> </a:t>
            </a:r>
            <a:r>
              <a:rPr lang="en-AU" i="1" dirty="0" err="1"/>
              <a:t>proteolitică</a:t>
            </a:r>
            <a:r>
              <a:rPr lang="en-AU" i="1" dirty="0"/>
              <a:t> </a:t>
            </a:r>
            <a:r>
              <a:rPr lang="en-AU" i="1" dirty="0" err="1"/>
              <a:t>ce</a:t>
            </a:r>
            <a:r>
              <a:rPr lang="en-AU" i="1" dirty="0"/>
              <a:t> </a:t>
            </a:r>
            <a:r>
              <a:rPr lang="en-AU" i="1" dirty="0" err="1"/>
              <a:t>lizează</a:t>
            </a:r>
            <a:r>
              <a:rPr lang="en-AU" i="1" dirty="0"/>
              <a:t> </a:t>
            </a:r>
            <a:r>
              <a:rPr lang="en-AU" i="1" dirty="0" err="1"/>
              <a:t>fibrina</a:t>
            </a:r>
            <a:r>
              <a:rPr lang="en-AU" i="1" dirty="0"/>
              <a:t> </a:t>
            </a:r>
            <a:r>
              <a:rPr lang="en-AU" i="1" dirty="0" err="1"/>
              <a:t>şi</a:t>
            </a:r>
            <a:r>
              <a:rPr lang="en-AU" i="1" dirty="0"/>
              <a:t> </a:t>
            </a:r>
            <a:r>
              <a:rPr lang="en-AU" i="1" dirty="0" err="1"/>
              <a:t>alţi</a:t>
            </a:r>
            <a:r>
              <a:rPr lang="en-AU" i="1" dirty="0"/>
              <a:t> </a:t>
            </a:r>
            <a:r>
              <a:rPr lang="en-AU" i="1" dirty="0" err="1"/>
              <a:t>produşi</a:t>
            </a:r>
            <a:r>
              <a:rPr lang="en-AU" i="1" dirty="0"/>
              <a:t> </a:t>
            </a:r>
            <a:r>
              <a:rPr lang="en-AU" i="1" dirty="0" err="1"/>
              <a:t>proteici</a:t>
            </a:r>
            <a:r>
              <a:rPr lang="en-AU" i="1" dirty="0"/>
              <a:t> </a:t>
            </a:r>
            <a:r>
              <a:rPr lang="en-AU" i="1" dirty="0" err="1"/>
              <a:t>insolubili</a:t>
            </a:r>
            <a:r>
              <a:rPr lang="en-AU" dirty="0"/>
              <a:t>. </a:t>
            </a:r>
            <a:r>
              <a:rPr lang="fr-FR" dirty="0" err="1"/>
              <a:t>Prin</a:t>
            </a:r>
            <a:r>
              <a:rPr lang="fr-FR" dirty="0"/>
              <a:t> </a:t>
            </a:r>
            <a:r>
              <a:rPr lang="fr-FR" dirty="0" err="1"/>
              <a:t>liza</a:t>
            </a:r>
            <a:r>
              <a:rPr lang="fr-FR" dirty="0"/>
              <a:t> </a:t>
            </a:r>
            <a:r>
              <a:rPr lang="fr-FR" dirty="0" err="1"/>
              <a:t>cheagului</a:t>
            </a:r>
            <a:r>
              <a:rPr lang="fr-FR" dirty="0"/>
              <a:t> de </a:t>
            </a:r>
            <a:r>
              <a:rPr lang="fr-FR" dirty="0" err="1"/>
              <a:t>fibrină</a:t>
            </a:r>
            <a:r>
              <a:rPr lang="fr-FR" dirty="0"/>
              <a:t> </a:t>
            </a:r>
            <a:r>
              <a:rPr lang="fr-FR" dirty="0" err="1"/>
              <a:t>în</a:t>
            </a:r>
            <a:r>
              <a:rPr lang="fr-FR" dirty="0"/>
              <a:t> </a:t>
            </a:r>
            <a:r>
              <a:rPr lang="fr-FR" dirty="0" err="1"/>
              <a:t>focar</a:t>
            </a:r>
            <a:r>
              <a:rPr lang="fr-FR" dirty="0"/>
              <a:t> se </a:t>
            </a:r>
            <a:r>
              <a:rPr lang="fr-FR" dirty="0" err="1"/>
              <a:t>produce</a:t>
            </a:r>
            <a:r>
              <a:rPr lang="fr-FR" dirty="0"/>
              <a:t> </a:t>
            </a:r>
            <a:r>
              <a:rPr lang="fr-FR" b="1" dirty="0" err="1"/>
              <a:t>invazia</a:t>
            </a:r>
            <a:r>
              <a:rPr lang="fr-FR" b="1" dirty="0"/>
              <a:t> </a:t>
            </a:r>
            <a:r>
              <a:rPr lang="fr-FR" b="1" dirty="0" err="1"/>
              <a:t>germenilor</a:t>
            </a:r>
            <a:r>
              <a:rPr lang="fr-FR" dirty="0"/>
              <a:t>, </a:t>
            </a:r>
            <a:r>
              <a:rPr lang="fr-FR" dirty="0" err="1"/>
              <a:t>ceea</a:t>
            </a:r>
            <a:r>
              <a:rPr lang="fr-FR" dirty="0"/>
              <a:t> ce </a:t>
            </a:r>
            <a:r>
              <a:rPr lang="fr-FR" dirty="0" err="1"/>
              <a:t>explică</a:t>
            </a:r>
            <a:r>
              <a:rPr lang="fr-FR" dirty="0"/>
              <a:t> </a:t>
            </a:r>
            <a:r>
              <a:rPr lang="fr-FR" dirty="0" err="1"/>
              <a:t>intervenţia</a:t>
            </a:r>
            <a:r>
              <a:rPr lang="fr-FR" dirty="0"/>
              <a:t> </a:t>
            </a:r>
            <a:r>
              <a:rPr lang="fr-FR" dirty="0" err="1"/>
              <a:t>streptokinazei</a:t>
            </a:r>
            <a:r>
              <a:rPr lang="fr-FR" dirty="0"/>
              <a:t> </a:t>
            </a:r>
            <a:r>
              <a:rPr lang="fr-FR" dirty="0" err="1"/>
              <a:t>în</a:t>
            </a:r>
            <a:r>
              <a:rPr lang="fr-FR" dirty="0"/>
              <a:t> </a:t>
            </a:r>
            <a:r>
              <a:rPr lang="fr-FR" dirty="0" err="1"/>
              <a:t>virulenţă</a:t>
            </a:r>
            <a:r>
              <a:rPr lang="fr-FR" dirty="0"/>
              <a:t>. </a:t>
            </a:r>
            <a:r>
              <a:rPr lang="en-AU" dirty="0" err="1"/>
              <a:t>Pe</a:t>
            </a:r>
            <a:r>
              <a:rPr lang="en-AU" dirty="0"/>
              <a:t> </a:t>
            </a:r>
            <a:r>
              <a:rPr lang="en-AU" dirty="0" err="1"/>
              <a:t>baza</a:t>
            </a:r>
            <a:r>
              <a:rPr lang="en-AU" dirty="0"/>
              <a:t> </a:t>
            </a:r>
            <a:r>
              <a:rPr lang="en-AU" dirty="0" err="1"/>
              <a:t>mobilităţii</a:t>
            </a:r>
            <a:r>
              <a:rPr lang="en-AU" dirty="0"/>
              <a:t> </a:t>
            </a:r>
            <a:r>
              <a:rPr lang="en-AU" dirty="0" err="1"/>
              <a:t>electroforetice</a:t>
            </a:r>
            <a:r>
              <a:rPr lang="en-AU" dirty="0"/>
              <a:t> </a:t>
            </a:r>
            <a:r>
              <a:rPr lang="en-AU" dirty="0" err="1"/>
              <a:t>şi</a:t>
            </a:r>
            <a:r>
              <a:rPr lang="en-AU" dirty="0"/>
              <a:t> </a:t>
            </a:r>
            <a:r>
              <a:rPr lang="en-AU" dirty="0" err="1"/>
              <a:t>antigenităţii</a:t>
            </a:r>
            <a:r>
              <a:rPr lang="en-AU" dirty="0"/>
              <a:t> au </a:t>
            </a:r>
            <a:r>
              <a:rPr lang="en-AU" dirty="0" err="1"/>
              <a:t>fost</a:t>
            </a:r>
            <a:r>
              <a:rPr lang="en-AU" dirty="0"/>
              <a:t> </a:t>
            </a:r>
            <a:r>
              <a:rPr lang="en-AU" dirty="0" err="1"/>
              <a:t>descrise</a:t>
            </a:r>
            <a:r>
              <a:rPr lang="en-AU" dirty="0"/>
              <a:t> </a:t>
            </a:r>
            <a:r>
              <a:rPr lang="en-AU" dirty="0" err="1"/>
              <a:t>două</a:t>
            </a:r>
            <a:r>
              <a:rPr lang="en-AU" dirty="0"/>
              <a:t> </a:t>
            </a:r>
            <a:r>
              <a:rPr lang="en-AU" dirty="0" err="1"/>
              <a:t>categorii</a:t>
            </a:r>
            <a:r>
              <a:rPr lang="en-AU" dirty="0"/>
              <a:t> de </a:t>
            </a:r>
            <a:r>
              <a:rPr lang="en-AU" dirty="0" err="1"/>
              <a:t>streptokinaze</a:t>
            </a:r>
            <a:r>
              <a:rPr lang="en-AU" dirty="0"/>
              <a:t>: A </a:t>
            </a:r>
            <a:r>
              <a:rPr lang="en-AU" dirty="0" err="1"/>
              <a:t>şi</a:t>
            </a:r>
            <a:r>
              <a:rPr lang="en-AU" dirty="0"/>
              <a:t> B.</a:t>
            </a:r>
            <a:endParaRPr lang="en-US" dirty="0"/>
          </a:p>
          <a:p>
            <a:pPr algn="just"/>
            <a:r>
              <a:rPr lang="ro-RO" dirty="0"/>
              <a:t>Streptokinaza </a:t>
            </a:r>
            <a:r>
              <a:rPr lang="ro-RO" b="1" i="1" dirty="0"/>
              <a:t>prezintă imunogenitate</a:t>
            </a:r>
            <a:r>
              <a:rPr lang="ro-RO" dirty="0"/>
              <a:t> implicându-se atât în </a:t>
            </a:r>
            <a:r>
              <a:rPr lang="ro-RO" b="1" i="1" dirty="0"/>
              <a:t>imunitatea umorală</a:t>
            </a:r>
            <a:r>
              <a:rPr lang="ro-RO" dirty="0"/>
              <a:t> cât şi în </a:t>
            </a:r>
            <a:r>
              <a:rPr lang="ro-RO" b="1" i="1" dirty="0"/>
              <a:t>imunitatea celulară</a:t>
            </a:r>
            <a:r>
              <a:rPr lang="ro-RO" dirty="0"/>
              <a:t>. Cu toate că în majoritatea bolilor determinate de streptococii beta-hemolitici grup A a fost pusă în evidenţă </a:t>
            </a:r>
            <a:r>
              <a:rPr lang="ro-RO" i="1" dirty="0"/>
              <a:t>prezenţa de anticorpi antistreptokinază</a:t>
            </a:r>
            <a:r>
              <a:rPr lang="ro-RO" dirty="0"/>
              <a:t>, experimental nu s-a putut demonstra rolul acestora de limitare a difuziunii germenului dincolo de poarta de intrare. În ceea ce priveşte implicaţia în imunitatea celulară, semnalăm </a:t>
            </a:r>
            <a:r>
              <a:rPr lang="ro-RO" i="1" dirty="0"/>
              <a:t>testul intradermoreacţiei la streptodornază</a:t>
            </a:r>
            <a:r>
              <a:rPr lang="ro-RO" dirty="0"/>
              <a:t> în infecţiile streptococice recidivante.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85860"/>
            <a:ext cx="8870644" cy="5239484"/>
          </a:xfrm>
        </p:spPr>
        <p:txBody>
          <a:bodyPr>
            <a:normAutofit fontScale="77500" lnSpcReduction="20000"/>
          </a:bodyPr>
          <a:lstStyle/>
          <a:p>
            <a:pPr lvl="0"/>
            <a:r>
              <a:rPr lang="ro-RO" b="1" dirty="0"/>
              <a:t>Hialuronidaza</a:t>
            </a:r>
            <a:r>
              <a:rPr lang="ro-RO" dirty="0"/>
              <a:t>. Enzimă secretată de unele tipuri de streptococi beta-hemolitici (4, 22), contribuie la </a:t>
            </a:r>
            <a:r>
              <a:rPr lang="ro-RO" i="1" dirty="0"/>
              <a:t>depolimerizarea acidului hialuronic </a:t>
            </a:r>
            <a:r>
              <a:rPr lang="ro-RO" dirty="0"/>
              <a:t>din</a:t>
            </a:r>
            <a:r>
              <a:rPr lang="ro-RO" i="1" dirty="0"/>
              <a:t> substanţa fundamentală a ţesutului conjunctiv</a:t>
            </a:r>
            <a:r>
              <a:rPr lang="ro-RO" dirty="0"/>
              <a:t>, cât şi </a:t>
            </a:r>
            <a:r>
              <a:rPr lang="ro-RO" i="1" dirty="0"/>
              <a:t>de la nivelul capsulei</a:t>
            </a:r>
            <a:r>
              <a:rPr lang="ro-RO" dirty="0"/>
              <a:t> (după ce capsula şi-a exercitat rolul său antifagocitar), reprezentând astfel un </a:t>
            </a:r>
            <a:r>
              <a:rPr lang="ro-RO" b="1" i="1" dirty="0"/>
              <a:t>factor de invazie a bacteriilor dincolo de poarta de intrare</a:t>
            </a:r>
            <a:r>
              <a:rPr lang="ro-RO" dirty="0"/>
              <a:t>. Hialuronidaza este dotată cu </a:t>
            </a:r>
            <a:r>
              <a:rPr lang="ro-RO" b="1" i="1" dirty="0"/>
              <a:t>putere antigenică</a:t>
            </a:r>
            <a:r>
              <a:rPr lang="ro-RO" dirty="0"/>
              <a:t> (specifică de tip sau de tulpină), însă</a:t>
            </a:r>
            <a:r>
              <a:rPr lang="ro-RO" b="1" i="1" dirty="0"/>
              <a:t> anticorpii induşi sunt neprotectori</a:t>
            </a:r>
            <a:r>
              <a:rPr lang="ro-RO" dirty="0"/>
              <a:t>.</a:t>
            </a:r>
            <a:endParaRPr lang="en-US" dirty="0"/>
          </a:p>
          <a:p>
            <a:pPr lvl="0"/>
            <a:r>
              <a:rPr lang="ro-RO" b="1" dirty="0"/>
              <a:t>Difosfopiridin nucleotidaza</a:t>
            </a:r>
            <a:r>
              <a:rPr lang="ro-RO" dirty="0"/>
              <a:t>. Este o enzimă eliberată mai ales de </a:t>
            </a:r>
            <a:r>
              <a:rPr lang="ro-RO" i="1" dirty="0"/>
              <a:t>tipurile nefritogene</a:t>
            </a:r>
            <a:r>
              <a:rPr lang="ro-RO" dirty="0"/>
              <a:t> (în special 12), producând </a:t>
            </a:r>
            <a:r>
              <a:rPr lang="ro-RO" i="1" dirty="0"/>
              <a:t>eliberarea nicotinamidei din DPN</a:t>
            </a:r>
            <a:r>
              <a:rPr lang="ro-RO" b="1" i="1" dirty="0"/>
              <a:t> </a:t>
            </a:r>
            <a:r>
              <a:rPr lang="ro-RO" dirty="0"/>
              <a:t>(difosfopiridinnucleotid), în plus având şi </a:t>
            </a:r>
            <a:r>
              <a:rPr lang="ro-RO" b="1" i="1" dirty="0"/>
              <a:t>acţiune leucocidinică</a:t>
            </a:r>
            <a:r>
              <a:rPr lang="ro-RO" dirty="0"/>
              <a:t>.</a:t>
            </a:r>
            <a:endParaRPr lang="en-US" dirty="0"/>
          </a:p>
          <a:p>
            <a:pPr lvl="0"/>
            <a:r>
              <a:rPr lang="ro-RO" b="1" dirty="0"/>
              <a:t>DN-aza (streptodornaza)</a:t>
            </a:r>
            <a:r>
              <a:rPr lang="ro-RO" dirty="0"/>
              <a:t>. Pe baza mobilităţii electroforetice şi antigenităţii au fost descrise 4 DN-aze notate A, B, C, D cu </a:t>
            </a:r>
            <a:r>
              <a:rPr lang="ro-RO" b="1" i="1" dirty="0"/>
              <a:t>acţiune de dezintegrare a leucocitelor granulocite neutrofile</a:t>
            </a:r>
            <a:r>
              <a:rPr lang="ro-RO" dirty="0"/>
              <a:t>.</a:t>
            </a:r>
            <a:endParaRPr lang="en-US" dirty="0"/>
          </a:p>
          <a:p>
            <a:r>
              <a:rPr lang="ro-RO" dirty="0"/>
              <a:t>Astăzi se folosesc în terapeutică preparate mixte de streptokinază-streptodornază, cu aplicare largă în scopul fluidificării colecţiilor purulente (ex. pleurezia purulentă).</a:t>
            </a:r>
            <a:endParaRPr lang="en-US" dirty="0"/>
          </a:p>
          <a:p>
            <a:r>
              <a:rPr lang="ro-RO" dirty="0"/>
              <a:t>În cadrul diagnosticului imunobiologic al infecţiilor streptococice, se utilizează IDR la streptokinază şi streptodornază ca teste de imunitate celulară.</a:t>
            </a:r>
            <a:endParaRPr lang="en-US"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857916"/>
          </a:xfrm>
        </p:spPr>
        <p:txBody>
          <a:bodyPr>
            <a:normAutofit fontScale="70000" lnSpcReduction="20000"/>
          </a:bodyPr>
          <a:lstStyle/>
          <a:p>
            <a:r>
              <a:rPr lang="ro-RO" b="1" dirty="0"/>
              <a:t>6.2. Toxinogeneza</a:t>
            </a:r>
            <a:endParaRPr lang="en-US" dirty="0"/>
          </a:p>
          <a:p>
            <a:pPr lvl="0"/>
            <a:r>
              <a:rPr lang="ro-RO" b="1" dirty="0"/>
              <a:t>Hemolizinele </a:t>
            </a:r>
            <a:r>
              <a:rPr lang="ro-RO" dirty="0"/>
              <a:t>(Streptolizina O şi S) sunt responsabile de beta-hemoliza streptococilor.</a:t>
            </a:r>
            <a:endParaRPr lang="en-US" dirty="0"/>
          </a:p>
          <a:p>
            <a:pPr lvl="0"/>
            <a:r>
              <a:rPr lang="ro-RO" b="1" dirty="0"/>
              <a:t>Streptolizina O (SLO)</a:t>
            </a:r>
            <a:r>
              <a:rPr lang="ro-RO" dirty="0"/>
              <a:t> </a:t>
            </a:r>
            <a:endParaRPr lang="en-US" dirty="0"/>
          </a:p>
          <a:p>
            <a:r>
              <a:rPr lang="fr-FR" dirty="0"/>
              <a:t>O </a:t>
            </a:r>
            <a:r>
              <a:rPr lang="fr-FR" dirty="0" err="1"/>
              <a:t>întâlnim</a:t>
            </a:r>
            <a:r>
              <a:rPr lang="fr-FR" dirty="0"/>
              <a:t> la </a:t>
            </a:r>
            <a:r>
              <a:rPr lang="fr-FR" b="1" i="1" dirty="0" err="1"/>
              <a:t>tulpinile</a:t>
            </a:r>
            <a:r>
              <a:rPr lang="fr-FR" b="1" i="1" dirty="0"/>
              <a:t> </a:t>
            </a:r>
            <a:r>
              <a:rPr lang="fr-FR" b="1" i="1" dirty="0" err="1"/>
              <a:t>aerobe</a:t>
            </a:r>
            <a:r>
              <a:rPr lang="fr-FR" b="1" i="1" dirty="0"/>
              <a:t> </a:t>
            </a:r>
            <a:r>
              <a:rPr lang="fr-FR" b="1" i="1" dirty="0" err="1"/>
              <a:t>sau</a:t>
            </a:r>
            <a:r>
              <a:rPr lang="fr-FR" b="1" i="1" dirty="0"/>
              <a:t> </a:t>
            </a:r>
            <a:r>
              <a:rPr lang="fr-FR" b="1" i="1" dirty="0" err="1"/>
              <a:t>microaerofile</a:t>
            </a:r>
            <a:r>
              <a:rPr lang="fr-FR" b="1" i="1" dirty="0"/>
              <a:t> de </a:t>
            </a:r>
            <a:r>
              <a:rPr lang="fr-FR" b="1" i="1" dirty="0" err="1"/>
              <a:t>streptococi</a:t>
            </a:r>
            <a:r>
              <a:rPr lang="fr-FR" dirty="0"/>
              <a:t>. </a:t>
            </a:r>
            <a:r>
              <a:rPr lang="fr-FR" dirty="0" err="1"/>
              <a:t>Din</a:t>
            </a:r>
            <a:r>
              <a:rPr lang="fr-FR" dirty="0"/>
              <a:t> </a:t>
            </a:r>
            <a:r>
              <a:rPr lang="fr-FR" dirty="0" err="1"/>
              <a:t>punct</a:t>
            </a:r>
            <a:r>
              <a:rPr lang="fr-FR" dirty="0"/>
              <a:t> de </a:t>
            </a:r>
            <a:r>
              <a:rPr lang="fr-FR" dirty="0" err="1"/>
              <a:t>vedere</a:t>
            </a:r>
            <a:r>
              <a:rPr lang="fr-FR" dirty="0"/>
              <a:t> </a:t>
            </a:r>
            <a:r>
              <a:rPr lang="fr-FR" dirty="0" err="1"/>
              <a:t>chimic</a:t>
            </a:r>
            <a:r>
              <a:rPr lang="fr-FR" dirty="0"/>
              <a:t> este o </a:t>
            </a:r>
            <a:r>
              <a:rPr lang="fr-FR" dirty="0" err="1"/>
              <a:t>proteină</a:t>
            </a:r>
            <a:r>
              <a:rPr lang="fr-FR" dirty="0"/>
              <a:t> </a:t>
            </a:r>
            <a:r>
              <a:rPr lang="fr-FR" dirty="0" err="1"/>
              <a:t>cu</a:t>
            </a:r>
            <a:r>
              <a:rPr lang="fr-FR" dirty="0"/>
              <a:t> o </a:t>
            </a:r>
            <a:r>
              <a:rPr lang="fr-FR" dirty="0" err="1"/>
              <a:t>greutate</a:t>
            </a:r>
            <a:r>
              <a:rPr lang="fr-FR" dirty="0"/>
              <a:t> </a:t>
            </a:r>
            <a:r>
              <a:rPr lang="fr-FR" dirty="0" err="1"/>
              <a:t>moleculară</a:t>
            </a:r>
            <a:r>
              <a:rPr lang="fr-FR" dirty="0"/>
              <a:t> de 60.000 </a:t>
            </a:r>
            <a:r>
              <a:rPr lang="fr-FR" dirty="0" err="1"/>
              <a:t>daltoni</a:t>
            </a:r>
            <a:r>
              <a:rPr lang="fr-FR" dirty="0"/>
              <a:t> </a:t>
            </a:r>
            <a:r>
              <a:rPr lang="fr-FR" dirty="0" err="1"/>
              <a:t>cu</a:t>
            </a:r>
            <a:r>
              <a:rPr lang="fr-FR" dirty="0"/>
              <a:t> </a:t>
            </a:r>
            <a:r>
              <a:rPr lang="fr-FR" dirty="0" err="1"/>
              <a:t>acţiune</a:t>
            </a:r>
            <a:r>
              <a:rPr lang="fr-FR" dirty="0"/>
              <a:t> </a:t>
            </a:r>
            <a:r>
              <a:rPr lang="fr-FR" dirty="0" err="1"/>
              <a:t>hemolitică</a:t>
            </a:r>
            <a:r>
              <a:rPr lang="fr-FR" dirty="0"/>
              <a:t> </a:t>
            </a:r>
            <a:r>
              <a:rPr lang="fr-FR" dirty="0" err="1"/>
              <a:t>în</a:t>
            </a:r>
            <a:r>
              <a:rPr lang="fr-FR" dirty="0"/>
              <a:t> </a:t>
            </a:r>
            <a:r>
              <a:rPr lang="fr-FR" dirty="0" err="1"/>
              <a:t>formă</a:t>
            </a:r>
            <a:r>
              <a:rPr lang="fr-FR" dirty="0"/>
              <a:t> </a:t>
            </a:r>
            <a:r>
              <a:rPr lang="fr-FR" dirty="0" err="1"/>
              <a:t>redusă</a:t>
            </a:r>
            <a:r>
              <a:rPr lang="fr-FR" dirty="0"/>
              <a:t> (</a:t>
            </a:r>
            <a:r>
              <a:rPr lang="fr-FR" dirty="0" err="1"/>
              <a:t>cu</a:t>
            </a:r>
            <a:r>
              <a:rPr lang="fr-FR" dirty="0"/>
              <a:t> </a:t>
            </a:r>
            <a:r>
              <a:rPr lang="fr-FR" dirty="0" err="1"/>
              <a:t>grupări</a:t>
            </a:r>
            <a:r>
              <a:rPr lang="fr-FR" dirty="0"/>
              <a:t>-SH </a:t>
            </a:r>
            <a:r>
              <a:rPr lang="fr-FR" dirty="0" err="1"/>
              <a:t>libere</a:t>
            </a:r>
            <a:r>
              <a:rPr lang="fr-FR" dirty="0"/>
              <a:t>); este </a:t>
            </a:r>
            <a:r>
              <a:rPr lang="fr-FR" dirty="0" err="1"/>
              <a:t>inactivată</a:t>
            </a:r>
            <a:r>
              <a:rPr lang="fr-FR" dirty="0"/>
              <a:t> </a:t>
            </a:r>
            <a:r>
              <a:rPr lang="fr-FR" dirty="0" err="1"/>
              <a:t>rapid</a:t>
            </a:r>
            <a:r>
              <a:rPr lang="fr-FR" dirty="0"/>
              <a:t> </a:t>
            </a:r>
            <a:r>
              <a:rPr lang="fr-FR" dirty="0" err="1"/>
              <a:t>în</a:t>
            </a:r>
            <a:r>
              <a:rPr lang="fr-FR" dirty="0"/>
              <a:t> contact </a:t>
            </a:r>
            <a:r>
              <a:rPr lang="fr-FR" dirty="0" err="1"/>
              <a:t>cu</a:t>
            </a:r>
            <a:r>
              <a:rPr lang="fr-FR" dirty="0"/>
              <a:t> </a:t>
            </a:r>
            <a:r>
              <a:rPr lang="fr-FR" dirty="0" err="1"/>
              <a:t>oxigenul</a:t>
            </a:r>
            <a:r>
              <a:rPr lang="fr-FR" dirty="0"/>
              <a:t> </a:t>
            </a:r>
            <a:r>
              <a:rPr lang="fr-FR" dirty="0" err="1"/>
              <a:t>atmosferic</a:t>
            </a:r>
            <a:r>
              <a:rPr lang="fr-FR" dirty="0"/>
              <a:t> (“</a:t>
            </a:r>
            <a:r>
              <a:rPr lang="fr-FR" dirty="0" err="1"/>
              <a:t>oxygen</a:t>
            </a:r>
            <a:r>
              <a:rPr lang="fr-FR" dirty="0"/>
              <a:t>-</a:t>
            </a:r>
            <a:r>
              <a:rPr lang="fr-FR" dirty="0" err="1"/>
              <a:t>unstable</a:t>
            </a:r>
            <a:r>
              <a:rPr lang="fr-FR" dirty="0"/>
              <a:t>”). </a:t>
            </a:r>
            <a:r>
              <a:rPr lang="fr-FR" dirty="0" err="1"/>
              <a:t>Acţiunea</a:t>
            </a:r>
            <a:r>
              <a:rPr lang="fr-FR" dirty="0"/>
              <a:t> sa </a:t>
            </a:r>
            <a:r>
              <a:rPr lang="fr-FR" dirty="0" err="1"/>
              <a:t>toxică</a:t>
            </a:r>
            <a:r>
              <a:rPr lang="fr-FR" dirty="0"/>
              <a:t> se </a:t>
            </a:r>
            <a:r>
              <a:rPr lang="fr-FR" dirty="0" err="1"/>
              <a:t>manifestă</a:t>
            </a:r>
            <a:r>
              <a:rPr lang="fr-FR" dirty="0"/>
              <a:t> la </a:t>
            </a:r>
            <a:r>
              <a:rPr lang="fr-FR" dirty="0" err="1"/>
              <a:t>nivelul</a:t>
            </a:r>
            <a:r>
              <a:rPr lang="fr-FR" dirty="0"/>
              <a:t> </a:t>
            </a:r>
            <a:r>
              <a:rPr lang="fr-FR" dirty="0" err="1"/>
              <a:t>leucocitelor</a:t>
            </a:r>
            <a:r>
              <a:rPr lang="fr-FR" dirty="0"/>
              <a:t> </a:t>
            </a:r>
            <a:r>
              <a:rPr lang="fr-FR" dirty="0" err="1"/>
              <a:t>şi</a:t>
            </a:r>
            <a:r>
              <a:rPr lang="fr-FR" dirty="0"/>
              <a:t> la </a:t>
            </a:r>
            <a:r>
              <a:rPr lang="fr-FR" dirty="0" err="1"/>
              <a:t>nivelul</a:t>
            </a:r>
            <a:r>
              <a:rPr lang="fr-FR" dirty="0"/>
              <a:t> </a:t>
            </a:r>
            <a:r>
              <a:rPr lang="fr-FR" dirty="0" err="1"/>
              <a:t>cordului</a:t>
            </a:r>
            <a:r>
              <a:rPr lang="fr-FR" dirty="0"/>
              <a:t>. </a:t>
            </a:r>
            <a:r>
              <a:rPr lang="fr-FR" b="1" i="1" dirty="0" err="1"/>
              <a:t>Acţiunea</a:t>
            </a:r>
            <a:r>
              <a:rPr lang="fr-FR" b="1" i="1" dirty="0"/>
              <a:t> </a:t>
            </a:r>
            <a:r>
              <a:rPr lang="fr-FR" b="1" i="1" dirty="0" err="1"/>
              <a:t>leucocidinică</a:t>
            </a:r>
            <a:r>
              <a:rPr lang="fr-FR" dirty="0"/>
              <a:t> se </a:t>
            </a:r>
            <a:r>
              <a:rPr lang="fr-FR" dirty="0" err="1"/>
              <a:t>manifestă</a:t>
            </a:r>
            <a:r>
              <a:rPr lang="fr-FR" dirty="0"/>
              <a:t> </a:t>
            </a:r>
            <a:r>
              <a:rPr lang="fr-FR" dirty="0" err="1"/>
              <a:t>prin</a:t>
            </a:r>
            <a:r>
              <a:rPr lang="fr-FR" dirty="0"/>
              <a:t> </a:t>
            </a:r>
            <a:r>
              <a:rPr lang="fr-FR" i="1" dirty="0" err="1"/>
              <a:t>degranularea</a:t>
            </a:r>
            <a:r>
              <a:rPr lang="fr-FR" i="1" dirty="0"/>
              <a:t> </a:t>
            </a:r>
            <a:r>
              <a:rPr lang="fr-FR" i="1" dirty="0" err="1"/>
              <a:t>citoplasmei</a:t>
            </a:r>
            <a:r>
              <a:rPr lang="fr-FR" dirty="0"/>
              <a:t> </a:t>
            </a:r>
            <a:r>
              <a:rPr lang="fr-FR" dirty="0" err="1"/>
              <a:t>cu</a:t>
            </a:r>
            <a:r>
              <a:rPr lang="fr-FR" dirty="0"/>
              <a:t> </a:t>
            </a:r>
            <a:r>
              <a:rPr lang="fr-FR" i="1" dirty="0" err="1"/>
              <a:t>apariţia</a:t>
            </a:r>
            <a:r>
              <a:rPr lang="fr-FR" i="1" dirty="0"/>
              <a:t> de vacuole, </a:t>
            </a:r>
            <a:r>
              <a:rPr lang="fr-FR" i="1" dirty="0" err="1"/>
              <a:t>modificări</a:t>
            </a:r>
            <a:r>
              <a:rPr lang="fr-FR" i="1" dirty="0"/>
              <a:t> </a:t>
            </a:r>
            <a:r>
              <a:rPr lang="fr-FR" i="1" dirty="0" err="1"/>
              <a:t>nucleare</a:t>
            </a:r>
            <a:r>
              <a:rPr lang="fr-FR" i="1" dirty="0"/>
              <a:t> </a:t>
            </a:r>
            <a:r>
              <a:rPr lang="fr-FR" i="1" dirty="0" err="1"/>
              <a:t>profunde</a:t>
            </a:r>
            <a:r>
              <a:rPr lang="fr-FR" dirty="0"/>
              <a:t> (</a:t>
            </a:r>
            <a:r>
              <a:rPr lang="fr-FR" dirty="0" err="1"/>
              <a:t>fuziune</a:t>
            </a:r>
            <a:r>
              <a:rPr lang="fr-FR" dirty="0"/>
              <a:t> de lobi), </a:t>
            </a:r>
            <a:r>
              <a:rPr lang="fr-FR" i="1" dirty="0" err="1"/>
              <a:t>alterări</a:t>
            </a:r>
            <a:r>
              <a:rPr lang="fr-FR" i="1" dirty="0"/>
              <a:t> ale </a:t>
            </a:r>
            <a:r>
              <a:rPr lang="fr-FR" i="1" dirty="0" err="1"/>
              <a:t>membranei</a:t>
            </a:r>
            <a:r>
              <a:rPr lang="fr-FR" i="1" dirty="0"/>
              <a:t> </a:t>
            </a:r>
            <a:r>
              <a:rPr lang="fr-FR" i="1" dirty="0" err="1"/>
              <a:t>leucocitare</a:t>
            </a:r>
            <a:r>
              <a:rPr lang="fr-FR" dirty="0"/>
              <a:t> (</a:t>
            </a:r>
            <a:r>
              <a:rPr lang="fr-FR" dirty="0" err="1"/>
              <a:t>apariţia</a:t>
            </a:r>
            <a:r>
              <a:rPr lang="fr-FR" dirty="0"/>
              <a:t> de </a:t>
            </a:r>
            <a:r>
              <a:rPr lang="fr-FR" dirty="0" err="1"/>
              <a:t>prelungiri</a:t>
            </a:r>
            <a:r>
              <a:rPr lang="fr-FR" dirty="0"/>
              <a:t> “</a:t>
            </a:r>
            <a:r>
              <a:rPr lang="fr-FR" dirty="0" err="1"/>
              <a:t>păroase</a:t>
            </a:r>
            <a:r>
              <a:rPr lang="fr-FR" dirty="0"/>
              <a:t>”), </a:t>
            </a:r>
            <a:r>
              <a:rPr lang="fr-FR" i="1" dirty="0" err="1"/>
              <a:t>eliberarea</a:t>
            </a:r>
            <a:r>
              <a:rPr lang="fr-FR" i="1" dirty="0"/>
              <a:t> de </a:t>
            </a:r>
            <a:r>
              <a:rPr lang="fr-FR" i="1" dirty="0" err="1"/>
              <a:t>enzime</a:t>
            </a:r>
            <a:r>
              <a:rPr lang="fr-FR" i="1" dirty="0"/>
              <a:t> </a:t>
            </a:r>
            <a:r>
              <a:rPr lang="fr-FR" i="1" dirty="0" err="1"/>
              <a:t>lizo</a:t>
            </a:r>
            <a:r>
              <a:rPr lang="ro-RO" i="1" dirty="0"/>
              <a:t>zo</a:t>
            </a:r>
            <a:r>
              <a:rPr lang="fr-FR" i="1" dirty="0"/>
              <a:t>male</a:t>
            </a:r>
            <a:r>
              <a:rPr lang="fr-FR" dirty="0"/>
              <a:t>, care, </a:t>
            </a:r>
            <a:r>
              <a:rPr lang="fr-FR" dirty="0" err="1"/>
              <a:t>acţionând</a:t>
            </a:r>
            <a:r>
              <a:rPr lang="fr-FR" dirty="0"/>
              <a:t> </a:t>
            </a:r>
            <a:r>
              <a:rPr lang="fr-FR" dirty="0" err="1"/>
              <a:t>extracelular</a:t>
            </a:r>
            <a:r>
              <a:rPr lang="fr-FR" dirty="0"/>
              <a:t>, </a:t>
            </a:r>
            <a:r>
              <a:rPr lang="fr-FR" dirty="0" err="1"/>
              <a:t>accentuează</a:t>
            </a:r>
            <a:r>
              <a:rPr lang="fr-FR" dirty="0"/>
              <a:t> </a:t>
            </a:r>
            <a:r>
              <a:rPr lang="fr-FR" dirty="0" err="1"/>
              <a:t>efectele</a:t>
            </a:r>
            <a:r>
              <a:rPr lang="fr-FR" dirty="0"/>
              <a:t> </a:t>
            </a:r>
            <a:r>
              <a:rPr lang="fr-FR" dirty="0" err="1"/>
              <a:t>lezionale</a:t>
            </a:r>
            <a:r>
              <a:rPr lang="fr-FR" dirty="0"/>
              <a:t> </a:t>
            </a:r>
            <a:r>
              <a:rPr lang="fr-FR" dirty="0" err="1"/>
              <a:t>în</a:t>
            </a:r>
            <a:r>
              <a:rPr lang="fr-FR" dirty="0"/>
              <a:t> </a:t>
            </a:r>
            <a:r>
              <a:rPr lang="fr-FR" dirty="0" err="1"/>
              <a:t>focarul</a:t>
            </a:r>
            <a:r>
              <a:rPr lang="fr-FR" dirty="0"/>
              <a:t> de </a:t>
            </a:r>
            <a:r>
              <a:rPr lang="fr-FR" dirty="0" err="1"/>
              <a:t>infecţie</a:t>
            </a:r>
            <a:r>
              <a:rPr lang="fr-FR" dirty="0"/>
              <a:t> </a:t>
            </a:r>
            <a:r>
              <a:rPr lang="fr-FR" dirty="0" err="1"/>
              <a:t>streptococică</a:t>
            </a:r>
            <a:r>
              <a:rPr lang="fr-FR" dirty="0"/>
              <a:t>. </a:t>
            </a:r>
            <a:r>
              <a:rPr lang="fr-FR" b="1" i="1" dirty="0"/>
              <a:t>La </a:t>
            </a:r>
            <a:r>
              <a:rPr lang="fr-FR" b="1" i="1" dirty="0" err="1"/>
              <a:t>nivelul</a:t>
            </a:r>
            <a:r>
              <a:rPr lang="fr-FR" b="1" i="1" dirty="0"/>
              <a:t> </a:t>
            </a:r>
            <a:r>
              <a:rPr lang="fr-FR" b="1" i="1" dirty="0" err="1"/>
              <a:t>cordului</a:t>
            </a:r>
            <a:r>
              <a:rPr lang="fr-FR" dirty="0"/>
              <a:t> </a:t>
            </a:r>
            <a:r>
              <a:rPr lang="fr-FR" dirty="0" err="1"/>
              <a:t>acţiunea</a:t>
            </a:r>
            <a:r>
              <a:rPr lang="fr-FR" dirty="0"/>
              <a:t> se </a:t>
            </a:r>
            <a:r>
              <a:rPr lang="fr-FR" dirty="0" err="1"/>
              <a:t>exercită</a:t>
            </a:r>
            <a:r>
              <a:rPr lang="fr-FR" dirty="0"/>
              <a:t> mai ales </a:t>
            </a:r>
            <a:r>
              <a:rPr lang="fr-FR" dirty="0" err="1"/>
              <a:t>pe</a:t>
            </a:r>
            <a:r>
              <a:rPr lang="fr-FR" dirty="0"/>
              <a:t> </a:t>
            </a:r>
            <a:r>
              <a:rPr lang="fr-FR" i="1" dirty="0" err="1"/>
              <a:t>miocard</a:t>
            </a:r>
            <a:r>
              <a:rPr lang="fr-FR" dirty="0"/>
              <a:t>, dar </a:t>
            </a:r>
            <a:r>
              <a:rPr lang="fr-FR" dirty="0" err="1"/>
              <a:t>şi</a:t>
            </a:r>
            <a:r>
              <a:rPr lang="fr-FR" dirty="0"/>
              <a:t> </a:t>
            </a:r>
            <a:r>
              <a:rPr lang="fr-FR" dirty="0" err="1"/>
              <a:t>pe</a:t>
            </a:r>
            <a:r>
              <a:rPr lang="fr-FR" dirty="0"/>
              <a:t> </a:t>
            </a:r>
            <a:r>
              <a:rPr lang="fr-FR" i="1" dirty="0" err="1"/>
              <a:t>endocard</a:t>
            </a:r>
            <a:r>
              <a:rPr lang="fr-FR" i="1" dirty="0"/>
              <a:t> </a:t>
            </a:r>
            <a:r>
              <a:rPr lang="fr-FR" dirty="0" err="1"/>
              <a:t>şi</a:t>
            </a:r>
            <a:r>
              <a:rPr lang="fr-FR" dirty="0"/>
              <a:t> </a:t>
            </a:r>
            <a:r>
              <a:rPr lang="fr-FR" i="1" dirty="0" err="1"/>
              <a:t>pericard</a:t>
            </a:r>
            <a:r>
              <a:rPr lang="fr-FR" dirty="0"/>
              <a:t>, </a:t>
            </a:r>
            <a:r>
              <a:rPr lang="fr-FR" dirty="0" err="1"/>
              <a:t>în</a:t>
            </a:r>
            <a:r>
              <a:rPr lang="fr-FR" dirty="0"/>
              <a:t> </a:t>
            </a:r>
            <a:r>
              <a:rPr lang="fr-FR" dirty="0" err="1"/>
              <a:t>sensul</a:t>
            </a:r>
            <a:r>
              <a:rPr lang="fr-FR" dirty="0"/>
              <a:t> </a:t>
            </a:r>
            <a:r>
              <a:rPr lang="fr-FR" i="1" dirty="0" err="1"/>
              <a:t>modificării</a:t>
            </a:r>
            <a:r>
              <a:rPr lang="fr-FR" i="1" dirty="0"/>
              <a:t> </a:t>
            </a:r>
            <a:r>
              <a:rPr lang="fr-FR" i="1" dirty="0" err="1"/>
              <a:t>spre</a:t>
            </a:r>
            <a:r>
              <a:rPr lang="fr-FR" i="1" dirty="0"/>
              <a:t> “non self” a </a:t>
            </a:r>
            <a:r>
              <a:rPr lang="fr-FR" i="1" dirty="0" err="1"/>
              <a:t>ţesutului</a:t>
            </a:r>
            <a:r>
              <a:rPr lang="fr-FR" i="1" dirty="0"/>
              <a:t> </a:t>
            </a:r>
            <a:r>
              <a:rPr lang="fr-FR" i="1" dirty="0" err="1"/>
              <a:t>cardiac</a:t>
            </a:r>
            <a:r>
              <a:rPr lang="fr-FR" dirty="0"/>
              <a:t>; </a:t>
            </a:r>
            <a:r>
              <a:rPr lang="fr-FR" dirty="0" err="1"/>
              <a:t>acest</a:t>
            </a:r>
            <a:r>
              <a:rPr lang="fr-FR" dirty="0"/>
              <a:t> </a:t>
            </a:r>
            <a:r>
              <a:rPr lang="fr-FR" dirty="0" err="1"/>
              <a:t>mecanism</a:t>
            </a:r>
            <a:r>
              <a:rPr lang="fr-FR" dirty="0"/>
              <a:t> este </a:t>
            </a:r>
            <a:r>
              <a:rPr lang="fr-FR" dirty="0" err="1"/>
              <a:t>incriminat</a:t>
            </a:r>
            <a:r>
              <a:rPr lang="fr-FR" dirty="0"/>
              <a:t> </a:t>
            </a:r>
            <a:r>
              <a:rPr lang="fr-FR" dirty="0" err="1"/>
              <a:t>în</a:t>
            </a:r>
            <a:r>
              <a:rPr lang="fr-FR" dirty="0"/>
              <a:t> </a:t>
            </a:r>
            <a:r>
              <a:rPr lang="fr-FR" i="1" dirty="0" err="1"/>
              <a:t>patogenia</a:t>
            </a:r>
            <a:r>
              <a:rPr lang="fr-FR" i="1" dirty="0"/>
              <a:t> </a:t>
            </a:r>
            <a:r>
              <a:rPr lang="fr-FR" i="1" dirty="0" err="1"/>
              <a:t>carditei</a:t>
            </a:r>
            <a:r>
              <a:rPr lang="fr-FR" i="1" dirty="0"/>
              <a:t> </a:t>
            </a:r>
            <a:r>
              <a:rPr lang="fr-FR" i="1" dirty="0" err="1"/>
              <a:t>reumatismale</a:t>
            </a:r>
            <a:r>
              <a:rPr lang="fr-FR" i="1" dirty="0"/>
              <a:t> </a:t>
            </a:r>
            <a:r>
              <a:rPr lang="fr-FR" i="1" dirty="0" err="1"/>
              <a:t>din</a:t>
            </a:r>
            <a:r>
              <a:rPr lang="fr-FR" i="1" dirty="0"/>
              <a:t> </a:t>
            </a:r>
            <a:r>
              <a:rPr lang="fr-FR" i="1" dirty="0" err="1"/>
              <a:t>reumatismul</a:t>
            </a:r>
            <a:r>
              <a:rPr lang="fr-FR" i="1" dirty="0"/>
              <a:t> </a:t>
            </a:r>
            <a:r>
              <a:rPr lang="fr-FR" i="1" dirty="0" err="1"/>
              <a:t>articular</a:t>
            </a:r>
            <a:r>
              <a:rPr lang="fr-FR" i="1" dirty="0"/>
              <a:t> acut</a:t>
            </a:r>
            <a:r>
              <a:rPr lang="fr-FR" dirty="0"/>
              <a:t>.</a:t>
            </a:r>
            <a:endParaRPr lang="en-US" dirty="0"/>
          </a:p>
          <a:p>
            <a:r>
              <a:rPr lang="ro-RO" dirty="0"/>
              <a:t>Streptolizina O este un </a:t>
            </a:r>
            <a:r>
              <a:rPr lang="ro-RO" b="1" i="1" dirty="0"/>
              <a:t>imunogen puternic</a:t>
            </a:r>
            <a:r>
              <a:rPr lang="ro-RO" dirty="0"/>
              <a:t>, implicându-se în </a:t>
            </a:r>
            <a:r>
              <a:rPr lang="ro-RO" b="1" dirty="0"/>
              <a:t>imunitatea umorală</a:t>
            </a:r>
            <a:r>
              <a:rPr lang="ro-RO" dirty="0"/>
              <a:t>. Induce în organism </a:t>
            </a:r>
            <a:r>
              <a:rPr lang="ro-RO" b="1" i="1" dirty="0"/>
              <a:t>apariţia de anticorpi antistreptolizină O (ASLO), cu caracter neprotector, dar cu semnificaţie de indicator al infecţiei streptococice</a:t>
            </a:r>
            <a:r>
              <a:rPr lang="ro-RO" dirty="0"/>
              <a:t>; iată de ce un titru ASLO semnificativ impune depistarea şi tratarea bolii în vederea prevenirii consecinţelor tardive. În ceea ce priveşte </a:t>
            </a:r>
            <a:r>
              <a:rPr lang="ro-RO" b="1" dirty="0"/>
              <a:t>imunitatea celulară</a:t>
            </a:r>
            <a:r>
              <a:rPr lang="ro-RO" dirty="0"/>
              <a:t>, aceasta se realizează probabil mediat prin </a:t>
            </a:r>
            <a:r>
              <a:rPr lang="ro-RO" b="1" i="1" dirty="0"/>
              <a:t>modificare spre non self a ţesutului cardiac (autoimunitate pe linie celulară)</a:t>
            </a:r>
            <a:r>
              <a:rPr lang="ro-RO" dirty="0"/>
              <a:t>.</a:t>
            </a:r>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929354"/>
          </a:xfrm>
        </p:spPr>
        <p:txBody>
          <a:bodyPr>
            <a:normAutofit fontScale="62500" lnSpcReduction="20000"/>
          </a:bodyPr>
          <a:lstStyle/>
          <a:p>
            <a:pPr lvl="0"/>
            <a:r>
              <a:rPr lang="ro-RO" b="1" dirty="0"/>
              <a:t>Streptolizina S</a:t>
            </a:r>
            <a:endParaRPr lang="en-US" dirty="0"/>
          </a:p>
          <a:p>
            <a:r>
              <a:rPr lang="ro-RO" dirty="0"/>
              <a:t>Este prezentă la </a:t>
            </a:r>
            <a:r>
              <a:rPr lang="ro-RO" b="1" i="1" dirty="0"/>
              <a:t>tulpinile aerobe de streptococi</a:t>
            </a:r>
            <a:r>
              <a:rPr lang="ro-RO" dirty="0"/>
              <a:t>, fiind de natură proteică, stabilă în prezenţa oxigenului (“oxygen-stable”), în mare măsură legată de corpul bacterian. Formarea sa este stimulată de un constituient lipidic din ser, încă neidentificat, ca şi de ARN din mediu. Nu i s-a descris acţiune antigenică şi nici imunogenă, în schimb este un </a:t>
            </a:r>
            <a:r>
              <a:rPr lang="ro-RO" b="1" i="1" dirty="0"/>
              <a:t>agent mitogen nespecific</a:t>
            </a:r>
            <a:r>
              <a:rPr lang="ro-RO" dirty="0"/>
              <a:t> care produce </a:t>
            </a:r>
            <a:r>
              <a:rPr lang="ro-RO" i="1" dirty="0"/>
              <a:t>transformarea blastică a limfocitelor B</a:t>
            </a:r>
            <a:r>
              <a:rPr lang="ro-RO" dirty="0"/>
              <a:t>, la o rată înaltă.</a:t>
            </a:r>
            <a:endParaRPr lang="en-US" dirty="0"/>
          </a:p>
          <a:p>
            <a:r>
              <a:rPr lang="ro-RO" dirty="0"/>
              <a:t>Manifestă o </a:t>
            </a:r>
            <a:r>
              <a:rPr lang="ro-RO" b="1" i="1" dirty="0"/>
              <a:t>puternică acţiune leucocidinică</a:t>
            </a:r>
            <a:r>
              <a:rPr lang="ro-RO" dirty="0"/>
              <a:t> (similar streptolizinei O) în timp ce </a:t>
            </a:r>
            <a:r>
              <a:rPr lang="ro-RO" b="1" i="1" dirty="0"/>
              <a:t>acţiunea cardiotoxică este mai slabă</a:t>
            </a:r>
            <a:r>
              <a:rPr lang="ro-RO" dirty="0"/>
              <a:t> sau absentă.</a:t>
            </a:r>
            <a:endParaRPr lang="en-US" dirty="0"/>
          </a:p>
          <a:p>
            <a:pPr lvl="0"/>
            <a:r>
              <a:rPr lang="ro-RO" b="1" dirty="0"/>
              <a:t>Toxina eritrogenă (eritrotoxina)</a:t>
            </a:r>
            <a:endParaRPr lang="en-US" dirty="0"/>
          </a:p>
          <a:p>
            <a:r>
              <a:rPr lang="ro-RO" dirty="0"/>
              <a:t>Este o exotoxină termostabilă (1 oră la 100</a:t>
            </a:r>
            <a:r>
              <a:rPr lang="ro-RO" baseline="30000" dirty="0"/>
              <a:t>0</a:t>
            </a:r>
            <a:r>
              <a:rPr lang="ro-RO" dirty="0"/>
              <a:t>C) produsă numai de </a:t>
            </a:r>
            <a:r>
              <a:rPr lang="ro-RO" b="1" i="1" dirty="0"/>
              <a:t>tulpinile “scarlatinogene” de streptococi beta-hemolitici</a:t>
            </a:r>
            <a:r>
              <a:rPr lang="ro-RO" dirty="0"/>
              <a:t>, tulpini care sunt </a:t>
            </a:r>
            <a:r>
              <a:rPr lang="ro-RO" b="1" i="1" dirty="0"/>
              <a:t>lizogene</a:t>
            </a:r>
            <a:r>
              <a:rPr lang="ro-RO" dirty="0"/>
              <a:t> </a:t>
            </a:r>
            <a:r>
              <a:rPr lang="ro-RO" b="1" i="1" dirty="0"/>
              <a:t>(purtătoare de fagi temperaţi)</a:t>
            </a:r>
            <a:r>
              <a:rPr lang="ro-RO" dirty="0"/>
              <a:t>, fenomen similar cu cel întâlnit la Corynebacterium diphteriae toxigen. Fenomenele toxice descrise în scarlatină sunt produse de această toxină: </a:t>
            </a:r>
            <a:r>
              <a:rPr lang="ro-RO" i="1" dirty="0"/>
              <a:t>rash-ul cutanat, tulburări cardiotoxice, hepatotoxice, tulburări hemodinamice</a:t>
            </a:r>
            <a:r>
              <a:rPr lang="ro-RO" dirty="0"/>
              <a:t>, mecanismul de acţiune în intimitatea sa nefiind bine cunoscut. S-au descris trei forme imunogene distincte de toxină eritrogenă: </a:t>
            </a:r>
            <a:r>
              <a:rPr lang="ro-RO" b="1" i="1" dirty="0"/>
              <a:t>tip A, tip B şi tip C</a:t>
            </a:r>
            <a:r>
              <a:rPr lang="ro-RO" dirty="0"/>
              <a:t>, toate fiind de natură proteică.</a:t>
            </a:r>
            <a:endParaRPr lang="en-US" dirty="0"/>
          </a:p>
          <a:p>
            <a:r>
              <a:rPr lang="ro-RO" b="1" i="1" dirty="0"/>
              <a:t>Anticorpii antitoxici cu acţiune neutralizantă</a:t>
            </a:r>
            <a:r>
              <a:rPr lang="ro-RO" dirty="0"/>
              <a:t> se pot pune în evidenţă prin diverse teste. Dacă toxina eritrogenă este injectată intradermic la copii susceptibili de scarlatină, apare o reacţie eritematoasă localizată cu maximum de intensitate la 24 de ore </a:t>
            </a:r>
            <a:r>
              <a:rPr lang="ro-RO" i="1" dirty="0"/>
              <a:t>(</a:t>
            </a:r>
            <a:r>
              <a:rPr lang="ro-RO" b="1" i="1" dirty="0"/>
              <a:t>testul Dick</a:t>
            </a:r>
            <a:r>
              <a:rPr lang="ro-RO" i="1" dirty="0"/>
              <a:t>)</a:t>
            </a:r>
            <a:r>
              <a:rPr lang="ro-RO" dirty="0"/>
              <a:t>; la copii imunizaţi (foşti bolnavi de scarlatină) reacţia este negativă, demonstrând existenţa în umori a anticorpilor neutralizanţi specifici. Testul este foarte util din punct de vedere epidemiologic.</a:t>
            </a:r>
            <a:endParaRPr lang="en-US" dirty="0"/>
          </a:p>
          <a:p>
            <a:r>
              <a:rPr lang="ro-RO" dirty="0"/>
              <a:t>Pe de altă parte, dacă se injectează ser de convalescent după scarlatină (conţinând anticorpi neutralizanţi antitoxină eritrogenă) intradermic la nivelul unui eritem de scarlatină, în cazul diagnosticului pozitiv, se observă dispariţia locală a eritemului </a:t>
            </a:r>
            <a:r>
              <a:rPr lang="ro-RO" i="1" dirty="0"/>
              <a:t>(</a:t>
            </a:r>
            <a:r>
              <a:rPr lang="ro-RO" b="1" i="1" dirty="0"/>
              <a:t>fenomenul de stingere Schultz-Charlton</a:t>
            </a:r>
            <a:r>
              <a:rPr lang="ro-RO" i="1" dirty="0"/>
              <a:t>)</a:t>
            </a:r>
            <a:r>
              <a:rPr lang="ro-RO" dirty="0"/>
              <a:t>.</a:t>
            </a:r>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6429396"/>
          </a:xfrm>
        </p:spPr>
        <p:txBody>
          <a:bodyPr>
            <a:normAutofit fontScale="62500" lnSpcReduction="20000"/>
          </a:bodyPr>
          <a:lstStyle/>
          <a:p>
            <a:pPr algn="ctr">
              <a:buNone/>
            </a:pPr>
            <a:r>
              <a:rPr lang="ro-RO" b="1" dirty="0"/>
              <a:t>7. REZISTENŢĂ. SENSIBILITATE. VARIABILITATE GENETICĂ</a:t>
            </a:r>
            <a:endParaRPr lang="en-US" b="1" dirty="0"/>
          </a:p>
          <a:p>
            <a:pPr algn="ctr">
              <a:buNone/>
            </a:pPr>
            <a:endParaRPr lang="en-US" dirty="0"/>
          </a:p>
          <a:p>
            <a:r>
              <a:rPr lang="ro-RO" b="1" dirty="0"/>
              <a:t>7.1. Rezistenţa la factori fizici şi chimici</a:t>
            </a:r>
            <a:r>
              <a:rPr lang="ro-RO" dirty="0"/>
              <a:t> </a:t>
            </a:r>
            <a:endParaRPr lang="en-US" dirty="0"/>
          </a:p>
          <a:p>
            <a:r>
              <a:rPr lang="ro-RO" dirty="0"/>
              <a:t>Streptococii beta-hemolitici sunt </a:t>
            </a:r>
            <a:r>
              <a:rPr lang="ro-RO" b="1" i="1" dirty="0"/>
              <a:t>mult mai sensibili decât stafilococii la variaţiile mediului extern</a:t>
            </a:r>
            <a:r>
              <a:rPr lang="ro-RO" dirty="0"/>
              <a:t>; sunt sensibili la uscăciune, la căldură (30-60 minute la 60</a:t>
            </a:r>
            <a:r>
              <a:rPr lang="ro-RO" baseline="30000" dirty="0"/>
              <a:t>0</a:t>
            </a:r>
            <a:r>
              <a:rPr lang="ro-RO" dirty="0"/>
              <a:t>C). Nu rezistă la acţiunea NaCl în concentraţii mari, sunt sensibili la acţiunea dezinfectantelor (distruşi în 15 minute în prezenţa tincturii de iod, fenol 1/200 sau alcool izopropilic 70%).</a:t>
            </a:r>
            <a:endParaRPr lang="en-US" dirty="0"/>
          </a:p>
          <a:p>
            <a:pPr>
              <a:buNone/>
            </a:pPr>
            <a:r>
              <a:rPr lang="ro-RO" b="1" dirty="0"/>
              <a:t> </a:t>
            </a:r>
            <a:endParaRPr lang="en-US" dirty="0"/>
          </a:p>
          <a:p>
            <a:r>
              <a:rPr lang="ro-RO" b="1" dirty="0"/>
              <a:t>7.2. Sensibilitate </a:t>
            </a:r>
            <a:endParaRPr lang="en-US" dirty="0"/>
          </a:p>
          <a:p>
            <a:r>
              <a:rPr lang="ro-RO" b="1" dirty="0"/>
              <a:t>Sensibilitatea la antibiotice şi chimioterapice</a:t>
            </a:r>
            <a:r>
              <a:rPr lang="ro-RO" dirty="0"/>
              <a:t>. </a:t>
            </a:r>
            <a:r>
              <a:rPr lang="fr-FR" dirty="0" err="1"/>
              <a:t>Streptococii</a:t>
            </a:r>
            <a:r>
              <a:rPr lang="fr-FR" dirty="0"/>
              <a:t> beta-</a:t>
            </a:r>
            <a:r>
              <a:rPr lang="fr-FR" dirty="0" err="1"/>
              <a:t>hemolitici</a:t>
            </a:r>
            <a:r>
              <a:rPr lang="fr-FR" dirty="0"/>
              <a:t> </a:t>
            </a:r>
            <a:r>
              <a:rPr lang="fr-FR" dirty="0" err="1"/>
              <a:t>sunt</a:t>
            </a:r>
            <a:r>
              <a:rPr lang="fr-FR" dirty="0"/>
              <a:t> </a:t>
            </a:r>
            <a:r>
              <a:rPr lang="fr-FR" dirty="0" err="1"/>
              <a:t>germeni</a:t>
            </a:r>
            <a:r>
              <a:rPr lang="fr-FR" dirty="0"/>
              <a:t> </a:t>
            </a:r>
            <a:r>
              <a:rPr lang="fr-FR" b="1" i="1" dirty="0" err="1"/>
              <a:t>foarte</a:t>
            </a:r>
            <a:r>
              <a:rPr lang="fr-FR" b="1" i="1" dirty="0"/>
              <a:t> </a:t>
            </a:r>
            <a:r>
              <a:rPr lang="fr-FR" b="1" i="1" dirty="0" err="1"/>
              <a:t>sensibili</a:t>
            </a:r>
            <a:r>
              <a:rPr lang="fr-FR" b="1" i="1" dirty="0"/>
              <a:t> la </a:t>
            </a:r>
            <a:r>
              <a:rPr lang="fr-FR" b="1" i="1" dirty="0" err="1"/>
              <a:t>penicilină</a:t>
            </a:r>
            <a:r>
              <a:rPr lang="fr-FR" dirty="0"/>
              <a:t>, </a:t>
            </a:r>
            <a:r>
              <a:rPr lang="fr-FR" dirty="0" err="1"/>
              <a:t>reprezentând</a:t>
            </a:r>
            <a:r>
              <a:rPr lang="fr-FR" dirty="0"/>
              <a:t> </a:t>
            </a:r>
            <a:r>
              <a:rPr lang="fr-FR" dirty="0" err="1"/>
              <a:t>unul</a:t>
            </a:r>
            <a:r>
              <a:rPr lang="fr-FR" dirty="0"/>
              <a:t> </a:t>
            </a:r>
            <a:r>
              <a:rPr lang="fr-FR" dirty="0" err="1"/>
              <a:t>din</a:t>
            </a:r>
            <a:r>
              <a:rPr lang="fr-FR" dirty="0"/>
              <a:t> </a:t>
            </a:r>
            <a:r>
              <a:rPr lang="fr-FR" dirty="0" err="1"/>
              <a:t>puţinele</a:t>
            </a:r>
            <a:r>
              <a:rPr lang="fr-FR" dirty="0"/>
              <a:t> </a:t>
            </a:r>
            <a:r>
              <a:rPr lang="fr-FR" dirty="0" err="1"/>
              <a:t>cazuri</a:t>
            </a:r>
            <a:r>
              <a:rPr lang="fr-FR" dirty="0"/>
              <a:t> </a:t>
            </a:r>
            <a:r>
              <a:rPr lang="fr-FR" dirty="0" err="1"/>
              <a:t>fericite</a:t>
            </a:r>
            <a:r>
              <a:rPr lang="fr-FR" dirty="0"/>
              <a:t> </a:t>
            </a:r>
            <a:r>
              <a:rPr lang="fr-FR" dirty="0" err="1"/>
              <a:t>în</a:t>
            </a:r>
            <a:r>
              <a:rPr lang="fr-FR" dirty="0"/>
              <a:t> care nu s-au </a:t>
            </a:r>
            <a:r>
              <a:rPr lang="fr-FR" dirty="0" err="1"/>
              <a:t>citat</a:t>
            </a:r>
            <a:r>
              <a:rPr lang="fr-FR" dirty="0"/>
              <a:t> </a:t>
            </a:r>
            <a:r>
              <a:rPr lang="fr-FR" dirty="0" err="1"/>
              <a:t>cazuri</a:t>
            </a:r>
            <a:r>
              <a:rPr lang="fr-FR" dirty="0"/>
              <a:t> de </a:t>
            </a:r>
            <a:r>
              <a:rPr lang="fr-FR" dirty="0" err="1"/>
              <a:t>tulpini</a:t>
            </a:r>
            <a:r>
              <a:rPr lang="fr-FR" dirty="0"/>
              <a:t> </a:t>
            </a:r>
            <a:r>
              <a:rPr lang="fr-FR" dirty="0" err="1"/>
              <a:t>rezistente</a:t>
            </a:r>
            <a:r>
              <a:rPr lang="fr-FR" dirty="0"/>
              <a:t>. Au </a:t>
            </a:r>
            <a:r>
              <a:rPr lang="fr-FR" dirty="0" err="1"/>
              <a:t>fost</a:t>
            </a:r>
            <a:r>
              <a:rPr lang="fr-FR" dirty="0"/>
              <a:t> </a:t>
            </a:r>
            <a:r>
              <a:rPr lang="fr-FR" dirty="0" err="1"/>
              <a:t>descrise</a:t>
            </a:r>
            <a:r>
              <a:rPr lang="fr-FR" dirty="0"/>
              <a:t> </a:t>
            </a:r>
            <a:r>
              <a:rPr lang="fr-FR" dirty="0" err="1"/>
              <a:t>tulpini</a:t>
            </a:r>
            <a:r>
              <a:rPr lang="fr-FR" dirty="0"/>
              <a:t> </a:t>
            </a:r>
            <a:r>
              <a:rPr lang="fr-FR" dirty="0" err="1"/>
              <a:t>rezistente</a:t>
            </a:r>
            <a:r>
              <a:rPr lang="fr-FR" dirty="0"/>
              <a:t> </a:t>
            </a:r>
            <a:r>
              <a:rPr lang="fr-FR" dirty="0" err="1"/>
              <a:t>selectate</a:t>
            </a:r>
            <a:r>
              <a:rPr lang="fr-FR" dirty="0"/>
              <a:t>, la </a:t>
            </a:r>
            <a:r>
              <a:rPr lang="fr-FR" dirty="0" err="1"/>
              <a:t>tetraciclină</a:t>
            </a:r>
            <a:r>
              <a:rPr lang="fr-FR" dirty="0"/>
              <a:t>, sulfamide.</a:t>
            </a:r>
            <a:endParaRPr lang="en-US" dirty="0"/>
          </a:p>
          <a:p>
            <a:r>
              <a:rPr lang="ro-RO" b="1" dirty="0"/>
              <a:t>Sensibilitatea la bacteriofagi</a:t>
            </a:r>
            <a:r>
              <a:rPr lang="ro-RO" dirty="0"/>
              <a:t>. Am amintit la fenomenul de toxinogeneză, că numai tulpinile lizogene de streptococi beta-hemolitici produc scarlatină (secretă toxină eritrogenă).</a:t>
            </a:r>
            <a:endParaRPr lang="en-US" dirty="0"/>
          </a:p>
          <a:p>
            <a:pPr>
              <a:buNone/>
            </a:pPr>
            <a:r>
              <a:rPr lang="ro-RO" b="1" dirty="0"/>
              <a:t> </a:t>
            </a:r>
            <a:endParaRPr lang="en-US" dirty="0"/>
          </a:p>
          <a:p>
            <a:r>
              <a:rPr lang="ro-RO" b="1" dirty="0"/>
              <a:t>7.3. Variabilitatea genetică</a:t>
            </a:r>
            <a:r>
              <a:rPr lang="ro-RO" dirty="0"/>
              <a:t> </a:t>
            </a:r>
            <a:endParaRPr lang="en-US" dirty="0"/>
          </a:p>
          <a:p>
            <a:r>
              <a:rPr lang="fr-FR" dirty="0"/>
              <a:t>S-au </a:t>
            </a:r>
            <a:r>
              <a:rPr lang="fr-FR" dirty="0" err="1"/>
              <a:t>notat</a:t>
            </a:r>
            <a:r>
              <a:rPr lang="fr-FR" dirty="0"/>
              <a:t> </a:t>
            </a:r>
            <a:r>
              <a:rPr lang="fr-FR" b="1" i="1" dirty="0" err="1"/>
              <a:t>numeroase</a:t>
            </a:r>
            <a:r>
              <a:rPr lang="fr-FR" b="1" i="1" dirty="0"/>
              <a:t> variante </a:t>
            </a:r>
            <a:r>
              <a:rPr lang="fr-FR" b="1" i="1" dirty="0" err="1"/>
              <a:t>genetice</a:t>
            </a:r>
            <a:r>
              <a:rPr lang="fr-FR" dirty="0"/>
              <a:t> de </a:t>
            </a:r>
            <a:r>
              <a:rPr lang="fr-FR" dirty="0" err="1"/>
              <a:t>streptococi</a:t>
            </a:r>
            <a:r>
              <a:rPr lang="fr-FR" dirty="0"/>
              <a:t> beta-</a:t>
            </a:r>
            <a:r>
              <a:rPr lang="fr-FR" dirty="0" err="1"/>
              <a:t>hemolitici</a:t>
            </a:r>
            <a:r>
              <a:rPr lang="fr-FR" dirty="0"/>
              <a:t>, </a:t>
            </a:r>
            <a:r>
              <a:rPr lang="fr-FR" dirty="0" err="1"/>
              <a:t>legate</a:t>
            </a:r>
            <a:r>
              <a:rPr lang="fr-FR" dirty="0"/>
              <a:t> de </a:t>
            </a:r>
            <a:r>
              <a:rPr lang="fr-FR" dirty="0" err="1"/>
              <a:t>modificarea</a:t>
            </a:r>
            <a:r>
              <a:rPr lang="fr-FR" dirty="0"/>
              <a:t> </a:t>
            </a:r>
            <a:r>
              <a:rPr lang="fr-FR" dirty="0" err="1"/>
              <a:t>unor</a:t>
            </a:r>
            <a:r>
              <a:rPr lang="fr-FR" dirty="0"/>
              <a:t> </a:t>
            </a:r>
            <a:r>
              <a:rPr lang="fr-FR" i="1" dirty="0" err="1"/>
              <a:t>caractere</a:t>
            </a:r>
            <a:r>
              <a:rPr lang="fr-FR" i="1" dirty="0"/>
              <a:t> </a:t>
            </a:r>
            <a:r>
              <a:rPr lang="fr-FR" i="1" dirty="0" err="1"/>
              <a:t>morfologice</a:t>
            </a:r>
            <a:r>
              <a:rPr lang="fr-FR" dirty="0"/>
              <a:t> (</a:t>
            </a:r>
            <a:r>
              <a:rPr lang="fr-FR" dirty="0" err="1"/>
              <a:t>tulpini</a:t>
            </a:r>
            <a:r>
              <a:rPr lang="fr-FR" dirty="0"/>
              <a:t> </a:t>
            </a:r>
            <a:r>
              <a:rPr lang="fr-FR" dirty="0" err="1"/>
              <a:t>capsulate</a:t>
            </a:r>
            <a:r>
              <a:rPr lang="fr-FR" dirty="0"/>
              <a:t>, “</a:t>
            </a:r>
            <a:r>
              <a:rPr lang="fr-FR" dirty="0" err="1"/>
              <a:t>mucoide</a:t>
            </a:r>
            <a:r>
              <a:rPr lang="fr-FR" dirty="0"/>
              <a:t>”, virulente), </a:t>
            </a:r>
            <a:r>
              <a:rPr lang="fr-FR" i="1" dirty="0"/>
              <a:t>de </a:t>
            </a:r>
            <a:r>
              <a:rPr lang="fr-FR" i="1" dirty="0" err="1"/>
              <a:t>cultură</a:t>
            </a:r>
            <a:r>
              <a:rPr lang="fr-FR" dirty="0"/>
              <a:t> (variante de </a:t>
            </a:r>
            <a:r>
              <a:rPr lang="fr-FR" dirty="0" err="1"/>
              <a:t>colonii</a:t>
            </a:r>
            <a:r>
              <a:rPr lang="fr-FR" dirty="0"/>
              <a:t> “mate”, “</a:t>
            </a:r>
            <a:r>
              <a:rPr lang="fr-FR" dirty="0" err="1"/>
              <a:t>mucoide</a:t>
            </a:r>
            <a:r>
              <a:rPr lang="fr-FR" dirty="0"/>
              <a:t>”, </a:t>
            </a:r>
            <a:r>
              <a:rPr lang="fr-FR" dirty="0" err="1"/>
              <a:t>lucioase</a:t>
            </a:r>
            <a:r>
              <a:rPr lang="fr-FR" dirty="0"/>
              <a:t>), </a:t>
            </a:r>
            <a:r>
              <a:rPr lang="fr-FR" i="1" dirty="0"/>
              <a:t>variante de beta-</a:t>
            </a:r>
            <a:r>
              <a:rPr lang="fr-FR" i="1" dirty="0" err="1"/>
              <a:t>hemoliză</a:t>
            </a:r>
            <a:r>
              <a:rPr lang="fr-FR" dirty="0"/>
              <a:t> (</a:t>
            </a:r>
            <a:r>
              <a:rPr lang="fr-FR" dirty="0" err="1"/>
              <a:t>descriindu</a:t>
            </a:r>
            <a:r>
              <a:rPr lang="fr-FR" dirty="0"/>
              <a:t>-se </a:t>
            </a:r>
            <a:r>
              <a:rPr lang="fr-FR" dirty="0" err="1"/>
              <a:t>tendinţa</a:t>
            </a:r>
            <a:r>
              <a:rPr lang="fr-FR" dirty="0"/>
              <a:t> </a:t>
            </a:r>
            <a:r>
              <a:rPr lang="fr-FR" dirty="0" err="1"/>
              <a:t>spre</a:t>
            </a:r>
            <a:r>
              <a:rPr lang="fr-FR" dirty="0"/>
              <a:t> alfa </a:t>
            </a:r>
            <a:r>
              <a:rPr lang="fr-FR" dirty="0" err="1"/>
              <a:t>prim</a:t>
            </a:r>
            <a:r>
              <a:rPr lang="fr-FR" dirty="0"/>
              <a:t> </a:t>
            </a:r>
            <a:r>
              <a:rPr lang="fr-FR" dirty="0" err="1"/>
              <a:t>hemoliză</a:t>
            </a:r>
            <a:r>
              <a:rPr lang="fr-FR" dirty="0"/>
              <a:t>), </a:t>
            </a:r>
            <a:r>
              <a:rPr lang="fr-FR" i="1" dirty="0" err="1"/>
              <a:t>antigenice</a:t>
            </a:r>
            <a:r>
              <a:rPr lang="fr-FR" dirty="0"/>
              <a:t> </a:t>
            </a:r>
            <a:r>
              <a:rPr lang="fr-FR" dirty="0" err="1"/>
              <a:t>şi</a:t>
            </a:r>
            <a:r>
              <a:rPr lang="fr-FR" dirty="0"/>
              <a:t> </a:t>
            </a:r>
            <a:r>
              <a:rPr lang="fr-FR" i="1" dirty="0"/>
              <a:t>de </a:t>
            </a:r>
            <a:r>
              <a:rPr lang="fr-FR" i="1" dirty="0" err="1"/>
              <a:t>patogenitate</a:t>
            </a:r>
            <a:r>
              <a:rPr lang="fr-FR" dirty="0"/>
              <a:t>.</a:t>
            </a:r>
            <a:endParaRPr lang="en-US" dirty="0"/>
          </a:p>
          <a:p>
            <a:r>
              <a:rPr lang="ro-RO" dirty="0"/>
              <a:t>În ultima categorie de variante se înscriu </a:t>
            </a:r>
            <a:r>
              <a:rPr lang="ro-RO" b="1" i="1" dirty="0"/>
              <a:t>variaţiile antigenului polizaharidic C</a:t>
            </a:r>
            <a:r>
              <a:rPr lang="ro-RO" i="1" dirty="0"/>
              <a:t>, </a:t>
            </a:r>
            <a:r>
              <a:rPr lang="ro-RO" b="1" i="1" dirty="0"/>
              <a:t>nelegate de patogenitate </a:t>
            </a:r>
            <a:r>
              <a:rPr lang="ro-RO" dirty="0"/>
              <a:t>şi </a:t>
            </a:r>
            <a:r>
              <a:rPr lang="ro-RO" b="1" i="1" dirty="0"/>
              <a:t>variaţiile antigenului M, corelat cu patogenitatea</a:t>
            </a:r>
            <a:r>
              <a:rPr lang="ro-RO" dirty="0"/>
              <a:t>. Astfel, s-au descris variante M+ (producătoare de antigen M) şi variante M- (neproducătoare de antigen M). Tulpinile izolate din cazuri de angină streptococică la om sunt de regulă M+ (virulente), prin întreţinerea lor în laborator se pot selecta mutante, şi, în final, populaţii bacteriene M-. Dacă aceste noi populaţii M- sunt inoculate la animal (şoarece) asistăm la recuperarea de tulpini virulente M+ (selecţii de revers-mutante).</a:t>
            </a: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5" name="Object 1"/>
          <p:cNvGraphicFramePr>
            <a:graphicFrameLocks noChangeAspect="1"/>
          </p:cNvGraphicFramePr>
          <p:nvPr/>
        </p:nvGraphicFramePr>
        <p:xfrm>
          <a:off x="2143108" y="1142984"/>
          <a:ext cx="4897904" cy="3714776"/>
        </p:xfrm>
        <a:graphic>
          <a:graphicData uri="http://schemas.openxmlformats.org/presentationml/2006/ole">
            <mc:AlternateContent xmlns:mc="http://schemas.openxmlformats.org/markup-compatibility/2006">
              <mc:Choice xmlns:v="urn:schemas-microsoft-com:vml" Requires="v">
                <p:oleObj spid="_x0000_s57357" r:id="rId2" imgW="7245763" imgH="5763429" progId="">
                  <p:embed/>
                </p:oleObj>
              </mc:Choice>
              <mc:Fallback>
                <p:oleObj r:id="rId2" imgW="7245763" imgH="5763429" progId="">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08" y="1142984"/>
                        <a:ext cx="4897904" cy="3714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347" name="Group 3"/>
          <p:cNvGrpSpPr>
            <a:grpSpLocks/>
          </p:cNvGrpSpPr>
          <p:nvPr/>
        </p:nvGrpSpPr>
        <p:grpSpPr bwMode="auto">
          <a:xfrm>
            <a:off x="1071538" y="2071678"/>
            <a:ext cx="6941115" cy="2349509"/>
            <a:chOff x="2024" y="9798"/>
            <a:chExt cx="8356" cy="1562"/>
          </a:xfrm>
        </p:grpSpPr>
        <p:sp>
          <p:nvSpPr>
            <p:cNvPr id="57348" name="Rectangle 4"/>
            <p:cNvSpPr>
              <a:spLocks noChangeArrowheads="1"/>
            </p:cNvSpPr>
            <p:nvPr/>
          </p:nvSpPr>
          <p:spPr bwMode="auto">
            <a:xfrm>
              <a:off x="9248" y="10510"/>
              <a:ext cx="1132" cy="56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a:ln>
                    <a:noFill/>
                  </a:ln>
                  <a:solidFill>
                    <a:schemeClr val="tx1"/>
                  </a:solidFill>
                  <a:effectLst/>
                  <a:latin typeface="Calibri" pitchFamily="34" charset="0"/>
                </a:rPr>
                <a:t>Test </a:t>
              </a:r>
              <a:r>
                <a:rPr kumimoji="0" lang="en-US" b="0" i="0" u="none" strike="noStrike" cap="none" normalizeH="0" baseline="0" dirty="0" err="1">
                  <a:ln>
                    <a:noFill/>
                  </a:ln>
                  <a:solidFill>
                    <a:schemeClr val="tx1"/>
                  </a:solidFill>
                  <a:effectLst/>
                  <a:latin typeface="Calibri" pitchFamily="34" charset="0"/>
                </a:rPr>
                <a:t>po</a:t>
              </a:r>
              <a:r>
                <a:rPr kumimoji="0" lang="ro-RO" b="0" i="0" u="none" strike="noStrike" cap="none" normalizeH="0" baseline="0" dirty="0">
                  <a:ln>
                    <a:noFill/>
                  </a:ln>
                  <a:solidFill>
                    <a:schemeClr val="tx1"/>
                  </a:solidFill>
                  <a:effectLst/>
                  <a:latin typeface="Calibri" pitchFamily="34" charset="0"/>
                </a:rPr>
                <a:t>zitiv</a:t>
              </a:r>
              <a:endParaRPr kumimoji="0" lang="en-US" b="0" i="0" u="none" strike="noStrike" cap="none" normalizeH="0" baseline="0" dirty="0">
                <a:ln>
                  <a:noFill/>
                </a:ln>
                <a:solidFill>
                  <a:schemeClr val="tx1"/>
                </a:solidFill>
                <a:effectLst/>
                <a:latin typeface="Arial" pitchFamily="34" charset="0"/>
              </a:endParaRPr>
            </a:p>
          </p:txBody>
        </p:sp>
        <p:sp>
          <p:nvSpPr>
            <p:cNvPr id="57349" name="Rectangle 5"/>
            <p:cNvSpPr>
              <a:spLocks noChangeArrowheads="1"/>
            </p:cNvSpPr>
            <p:nvPr/>
          </p:nvSpPr>
          <p:spPr bwMode="auto">
            <a:xfrm>
              <a:off x="2024" y="10035"/>
              <a:ext cx="1118" cy="56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b="0" i="0" u="none" strike="noStrike" cap="none" normalizeH="0" baseline="0" dirty="0">
                  <a:ln>
                    <a:noFill/>
                  </a:ln>
                  <a:solidFill>
                    <a:schemeClr val="tx1"/>
                  </a:solidFill>
                  <a:effectLst/>
                  <a:latin typeface="Calibri" pitchFamily="34" charset="0"/>
                </a:rPr>
                <a:t>Test negativ</a:t>
              </a:r>
              <a:endParaRPr kumimoji="0" lang="en-US" b="0" i="0" u="none" strike="noStrike" cap="none" normalizeH="0" baseline="0" dirty="0">
                <a:ln>
                  <a:noFill/>
                </a:ln>
                <a:solidFill>
                  <a:schemeClr val="tx1"/>
                </a:solidFill>
                <a:effectLst/>
                <a:latin typeface="Arial" pitchFamily="34" charset="0"/>
              </a:endParaRPr>
            </a:p>
          </p:txBody>
        </p:sp>
        <p:sp>
          <p:nvSpPr>
            <p:cNvPr id="57350" name="Line 6"/>
            <p:cNvSpPr>
              <a:spLocks noChangeShapeType="1"/>
            </p:cNvSpPr>
            <p:nvPr/>
          </p:nvSpPr>
          <p:spPr bwMode="auto">
            <a:xfrm flipH="1" flipV="1">
              <a:off x="6674" y="9798"/>
              <a:ext cx="2660" cy="85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351" name="Line 7"/>
            <p:cNvSpPr>
              <a:spLocks noChangeShapeType="1"/>
            </p:cNvSpPr>
            <p:nvPr/>
          </p:nvSpPr>
          <p:spPr bwMode="auto">
            <a:xfrm>
              <a:off x="2840" y="10508"/>
              <a:ext cx="2982" cy="85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1" name="TextBox 10"/>
          <p:cNvSpPr txBox="1"/>
          <p:nvPr/>
        </p:nvSpPr>
        <p:spPr>
          <a:xfrm>
            <a:off x="2786050" y="5500702"/>
            <a:ext cx="3214710" cy="369332"/>
          </a:xfrm>
          <a:prstGeom prst="rect">
            <a:avLst/>
          </a:prstGeom>
          <a:noFill/>
        </p:spPr>
        <p:txBody>
          <a:bodyPr wrap="square" rtlCol="0">
            <a:spAutoFit/>
          </a:bodyPr>
          <a:lstStyle/>
          <a:p>
            <a:r>
              <a:rPr lang="ro-RO" dirty="0"/>
              <a:t>Figura 1</a:t>
            </a:r>
            <a:r>
              <a:rPr lang="en-US" dirty="0"/>
              <a:t>0</a:t>
            </a:r>
            <a:r>
              <a:rPr lang="ro-RO" dirty="0"/>
              <a:t>: Testul la bacitracină.</a:t>
            </a:r>
            <a:endParaRPr lang="en-US" dirty="0"/>
          </a:p>
        </p:txBody>
      </p:sp>
      <p:sp>
        <p:nvSpPr>
          <p:cNvPr id="2" name="TextBox 1"/>
          <p:cNvSpPr txBox="1"/>
          <p:nvPr/>
        </p:nvSpPr>
        <p:spPr>
          <a:xfrm>
            <a:off x="4472696" y="1858472"/>
            <a:ext cx="332110" cy="338554"/>
          </a:xfrm>
          <a:prstGeom prst="rect">
            <a:avLst/>
          </a:prstGeom>
          <a:noFill/>
        </p:spPr>
        <p:txBody>
          <a:bodyPr wrap="square" rtlCol="0">
            <a:spAutoFit/>
          </a:bodyPr>
          <a:lstStyle/>
          <a:p>
            <a:r>
              <a:rPr lang="ro-RO" sz="1600" b="1" dirty="0"/>
              <a:t>B</a:t>
            </a:r>
            <a:endParaRPr lang="en-US" sz="1600" b="1" dirty="0"/>
          </a:p>
        </p:txBody>
      </p:sp>
      <p:sp>
        <p:nvSpPr>
          <p:cNvPr id="12" name="TextBox 11"/>
          <p:cNvSpPr txBox="1"/>
          <p:nvPr/>
        </p:nvSpPr>
        <p:spPr>
          <a:xfrm>
            <a:off x="4498504" y="4010660"/>
            <a:ext cx="332110" cy="338554"/>
          </a:xfrm>
          <a:prstGeom prst="rect">
            <a:avLst/>
          </a:prstGeom>
          <a:noFill/>
        </p:spPr>
        <p:txBody>
          <a:bodyPr wrap="square" rtlCol="0">
            <a:spAutoFit/>
          </a:bodyPr>
          <a:lstStyle/>
          <a:p>
            <a:r>
              <a:rPr lang="ro-RO" sz="1600" b="1" dirty="0"/>
              <a:t>B</a:t>
            </a:r>
            <a:endParaRPr lang="en-US" sz="16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000792"/>
          </a:xfrm>
        </p:spPr>
        <p:txBody>
          <a:bodyPr>
            <a:normAutofit fontScale="62500" lnSpcReduction="20000"/>
          </a:bodyPr>
          <a:lstStyle/>
          <a:p>
            <a:pPr algn="ctr">
              <a:buNone/>
            </a:pPr>
            <a:r>
              <a:rPr lang="ro-RO" b="1" dirty="0"/>
              <a:t>8. BOALA LA OM</a:t>
            </a:r>
            <a:endParaRPr lang="en-US" b="1" dirty="0"/>
          </a:p>
          <a:p>
            <a:pPr algn="ctr">
              <a:buNone/>
            </a:pPr>
            <a:endParaRPr lang="en-US" b="1" dirty="0"/>
          </a:p>
          <a:p>
            <a:r>
              <a:rPr lang="ro-RO" b="1" dirty="0"/>
              <a:t>8.1. Habitat</a:t>
            </a:r>
            <a:endParaRPr lang="en-US" dirty="0"/>
          </a:p>
          <a:p>
            <a:r>
              <a:rPr lang="ro-RO" dirty="0"/>
              <a:t>Streptococii beta-hemolitici </a:t>
            </a:r>
            <a:r>
              <a:rPr lang="ro-RO" b="1" i="1" dirty="0"/>
              <a:t>nu se găsesc în microbiocenozele normale ale organismului uman</a:t>
            </a:r>
            <a:r>
              <a:rPr lang="ro-RO" b="1" dirty="0"/>
              <a:t> </a:t>
            </a:r>
            <a:r>
              <a:rPr lang="ro-RO" dirty="0"/>
              <a:t>de unde rezultă concluzia că izolarea lor la om are </a:t>
            </a:r>
            <a:r>
              <a:rPr lang="ro-RO" b="1" i="1" dirty="0"/>
              <a:t>semnificaţie patologică</a:t>
            </a:r>
            <a:r>
              <a:rPr lang="ro-RO" dirty="0"/>
              <a:t> (</a:t>
            </a:r>
            <a:r>
              <a:rPr lang="ro-RO" i="1" dirty="0"/>
              <a:t>bolnav sau purtător sănătos</a:t>
            </a:r>
            <a:r>
              <a:rPr lang="ro-RO" dirty="0"/>
              <a:t>). Deoarece aceşti germeni sunt sensibili la variaţiile mediului extern, ei nu sunt decelabili în mediul ambiant, decât scurt timp de la eliminarea lor din organism.</a:t>
            </a:r>
            <a:endParaRPr lang="en-US" dirty="0"/>
          </a:p>
          <a:p>
            <a:pPr>
              <a:buNone/>
            </a:pPr>
            <a:endParaRPr lang="en-US" b="1" dirty="0"/>
          </a:p>
          <a:p>
            <a:r>
              <a:rPr lang="ro-RO" b="1" dirty="0"/>
              <a:t>8.2. Patogenie</a:t>
            </a:r>
            <a:endParaRPr lang="en-US" b="1" dirty="0"/>
          </a:p>
          <a:p>
            <a:r>
              <a:rPr lang="ro-RO" b="1" dirty="0"/>
              <a:t>a. Infecţii acute</a:t>
            </a:r>
            <a:endParaRPr lang="en-US" dirty="0"/>
          </a:p>
          <a:p>
            <a:pPr lvl="0"/>
            <a:r>
              <a:rPr lang="ro-RO" b="1" dirty="0"/>
              <a:t>Supurative</a:t>
            </a:r>
            <a:r>
              <a:rPr lang="ro-RO" dirty="0"/>
              <a:t> ca: </a:t>
            </a:r>
            <a:r>
              <a:rPr lang="ro-RO" i="1" dirty="0"/>
              <a:t>angină, impetigo, erizipel, endocardită acută, bronhopneumonie</a:t>
            </a:r>
            <a:r>
              <a:rPr lang="ro-RO" dirty="0"/>
              <a:t>. Procesul inflamator se caracterizează prin număr redus de celule, mult lichid (edem) şi relativ puţină fibrină.</a:t>
            </a:r>
            <a:endParaRPr lang="en-US" dirty="0"/>
          </a:p>
          <a:p>
            <a:r>
              <a:rPr lang="ro-RO" dirty="0"/>
              <a:t>În patogenia afecţiunilor streptococice supurative, recunoaştem intervenţia atât a </a:t>
            </a:r>
            <a:r>
              <a:rPr lang="ro-RO" b="1" i="1" dirty="0"/>
              <a:t>factorilor de patogenitate ai germenului</a:t>
            </a:r>
            <a:r>
              <a:rPr lang="ro-RO" dirty="0"/>
              <a:t>, cât şi a </a:t>
            </a:r>
            <a:r>
              <a:rPr lang="ro-RO" b="1" i="1" dirty="0"/>
              <a:t>factorilor de apărare ai organismului (fagocitoza)</a:t>
            </a:r>
            <a:r>
              <a:rPr lang="ro-RO" dirty="0"/>
              <a:t>. Odată ajunşi la poarta de intrare, germenii sunt în mare parte fagocitaţi eficient datorită factorilor de virulenţă care deprimă fagocitoza (capsula, proteina M) şi a căror acţiune coordonată şi sinergică a fost demonstrată experimental şi </a:t>
            </a:r>
            <a:r>
              <a:rPr lang="ro-RO" i="1" dirty="0"/>
              <a:t>in vitro</a:t>
            </a:r>
            <a:r>
              <a:rPr lang="ro-RO" dirty="0"/>
              <a:t> (distrugerea cu tripsină a proteinei M în cultură, ca şi a acidului hialuronic cu hialuronidaza, este urmată de creşterea valorii indicelui opsono-citofagic). Pe de altă parte, dintre streptococii fagocitaţi, unii sunt capabili să iasă din celule, viabili şi apţi de invazie (</a:t>
            </a:r>
            <a:r>
              <a:rPr lang="ro-RO" i="1" dirty="0"/>
              <a:t>fenomenul de “egestie”</a:t>
            </a:r>
            <a:r>
              <a:rPr lang="ro-RO" dirty="0"/>
              <a:t>). La aceasta se adaugă inhibiţia directă a fagocitozei şi prin </a:t>
            </a:r>
            <a:r>
              <a:rPr lang="ro-RO" i="1" dirty="0"/>
              <a:t>acţiunea leucocidinică a unor factori de virulenţă </a:t>
            </a:r>
            <a:r>
              <a:rPr lang="ro-RO" dirty="0"/>
              <a:t>(streptolizinele O şi S, difosfopiridinnucleotidaza, streptokinaza, hialuronidaza, DN-aza). Nu trebuie omisă nici </a:t>
            </a:r>
            <a:r>
              <a:rPr lang="ro-RO" i="1" dirty="0"/>
              <a:t>activitatea unor factori de virulenţă enzimatici</a:t>
            </a:r>
            <a:r>
              <a:rPr lang="ro-RO" dirty="0"/>
              <a:t> (fibrinolizina, hialuronidaza, streptodornaza etc.) </a:t>
            </a:r>
            <a:r>
              <a:rPr lang="ro-RO" i="1" dirty="0"/>
              <a:t>în invazia </a:t>
            </a:r>
            <a:r>
              <a:rPr lang="ro-RO" dirty="0"/>
              <a:t>streptococilor dincolo de poarta de intrare.</a:t>
            </a:r>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6143668"/>
          </a:xfrm>
        </p:spPr>
        <p:txBody>
          <a:bodyPr>
            <a:normAutofit fontScale="70000" lnSpcReduction="20000"/>
          </a:bodyPr>
          <a:lstStyle/>
          <a:p>
            <a:pPr lvl="0"/>
            <a:r>
              <a:rPr lang="ro-RO" b="1" dirty="0"/>
              <a:t>Nesupurative (scarlatina)</a:t>
            </a:r>
            <a:r>
              <a:rPr lang="ro-RO" dirty="0"/>
              <a:t>. Boala se declanşează dacă se realizează două condiţii: </a:t>
            </a:r>
            <a:r>
              <a:rPr lang="ro-RO" b="1" i="1" dirty="0"/>
              <a:t>tulpina de streptococ beta-hemolitic să fie lizogenă</a:t>
            </a:r>
            <a:r>
              <a:rPr lang="ro-RO" dirty="0"/>
              <a:t> (purtătoare de bacteriofag simbiotic), iar organismul receptorului să prezinte o </a:t>
            </a:r>
            <a:r>
              <a:rPr lang="ro-RO" b="1" i="1" dirty="0"/>
              <a:t>stare de susceptibilitate la acţiunea toxinei respective</a:t>
            </a:r>
            <a:r>
              <a:rPr lang="ro-RO" dirty="0"/>
              <a:t>. Toxina eritrogenă prin acţiunea toxică, determină </a:t>
            </a:r>
            <a:r>
              <a:rPr lang="ro-RO" i="1" dirty="0"/>
              <a:t>apariţia eritemului</a:t>
            </a:r>
            <a:r>
              <a:rPr lang="ro-RO" dirty="0"/>
              <a:t> şi </a:t>
            </a:r>
            <a:r>
              <a:rPr lang="ro-RO" i="1" dirty="0"/>
              <a:t>declanşează fenomene de hipersensibilitate imediată tip I</a:t>
            </a:r>
            <a:r>
              <a:rPr lang="ro-RO" dirty="0"/>
              <a:t> cu apariţia unui proces de vasculită; în acelaşi timp este responsabilă de </a:t>
            </a:r>
            <a:r>
              <a:rPr lang="ro-RO" i="1" dirty="0"/>
              <a:t>fenomene hepatotoxice şi cardiotoxice</a:t>
            </a:r>
            <a:r>
              <a:rPr lang="ro-RO" dirty="0"/>
              <a:t>.</a:t>
            </a:r>
            <a:endParaRPr lang="en-US" dirty="0"/>
          </a:p>
          <a:p>
            <a:r>
              <a:rPr lang="ro-RO" b="1" dirty="0"/>
              <a:t> </a:t>
            </a:r>
            <a:endParaRPr lang="en-US" dirty="0"/>
          </a:p>
          <a:p>
            <a:r>
              <a:rPr lang="ro-RO" b="1" dirty="0"/>
              <a:t>b. Complicaţii poststreptococice (sindroame poststreptococice)</a:t>
            </a:r>
            <a:endParaRPr lang="en-US" dirty="0"/>
          </a:p>
          <a:p>
            <a:pPr lvl="0"/>
            <a:r>
              <a:rPr lang="ro-RO" b="1" dirty="0"/>
              <a:t>Glomerulonefrita acută difuză</a:t>
            </a:r>
            <a:r>
              <a:rPr lang="ro-RO" dirty="0"/>
              <a:t>, complicaţie relativ frecventă a infecţiilor streptococice, se datorează unor tulpini bacteriene nefritogene, bogate în proteina M (tipurile 2, 4, 6, 12, 25, 49). </a:t>
            </a:r>
            <a:r>
              <a:rPr lang="ro-RO" b="1" i="1" dirty="0"/>
              <a:t>Produşii toxici ai germenului</a:t>
            </a:r>
            <a:r>
              <a:rPr lang="ro-RO" dirty="0"/>
              <a:t>, ca şi alţi produşi (DPN-nucleotidaza) ajung prin circulaţie la nivelul </a:t>
            </a:r>
            <a:r>
              <a:rPr lang="ro-RO" b="1" i="1" dirty="0"/>
              <a:t>membranelor bazale ale glomerulilor renali</a:t>
            </a:r>
            <a:r>
              <a:rPr lang="ro-RO" dirty="0"/>
              <a:t>, determinând </a:t>
            </a:r>
            <a:r>
              <a:rPr lang="ro-RO" b="1" i="1" dirty="0"/>
              <a:t>fenomene toxice locale</a:t>
            </a:r>
            <a:r>
              <a:rPr lang="ro-RO" dirty="0"/>
              <a:t>. Are loc declanşarea unor </a:t>
            </a:r>
            <a:r>
              <a:rPr lang="ro-RO" b="1" i="1" dirty="0"/>
              <a:t>mecanisme imunopatologice de hipersensibilitate imediată tip III</a:t>
            </a:r>
            <a:r>
              <a:rPr lang="ro-RO" dirty="0"/>
              <a:t>.</a:t>
            </a:r>
            <a:endParaRPr lang="en-US" dirty="0"/>
          </a:p>
          <a:p>
            <a:pPr lvl="0"/>
            <a:r>
              <a:rPr lang="ro-RO" b="1" dirty="0"/>
              <a:t>Reumatismul articular acut (RAA) </a:t>
            </a:r>
            <a:r>
              <a:rPr lang="ro-RO" dirty="0"/>
              <a:t>apare după o perioadă latentă de 2-3 săptămâni ce urmează după puseul acut streptococic (faringită, amigdalită). </a:t>
            </a:r>
            <a:r>
              <a:rPr lang="en-AU" dirty="0"/>
              <a:t>Virtual, </a:t>
            </a:r>
            <a:r>
              <a:rPr lang="en-AU" i="1" dirty="0" err="1"/>
              <a:t>orice</a:t>
            </a:r>
            <a:r>
              <a:rPr lang="en-AU" i="1" dirty="0"/>
              <a:t> </a:t>
            </a:r>
            <a:r>
              <a:rPr lang="en-AU" i="1" dirty="0" err="1"/>
              <a:t>tulpină</a:t>
            </a:r>
            <a:r>
              <a:rPr lang="en-AU" i="1" dirty="0"/>
              <a:t> de </a:t>
            </a:r>
            <a:r>
              <a:rPr lang="en-AU" i="1" dirty="0" err="1"/>
              <a:t>streptococ</a:t>
            </a:r>
            <a:r>
              <a:rPr lang="en-AU" i="1" dirty="0"/>
              <a:t> beta-</a:t>
            </a:r>
            <a:r>
              <a:rPr lang="en-AU" i="1" dirty="0" err="1"/>
              <a:t>hemolitic</a:t>
            </a:r>
            <a:r>
              <a:rPr lang="en-AU" i="1" dirty="0"/>
              <a:t> </a:t>
            </a:r>
            <a:r>
              <a:rPr lang="en-AU" i="1" dirty="0" err="1"/>
              <a:t>bogat</a:t>
            </a:r>
            <a:r>
              <a:rPr lang="en-AU" i="1" dirty="0"/>
              <a:t> </a:t>
            </a:r>
            <a:r>
              <a:rPr lang="en-AU" i="1" dirty="0" err="1"/>
              <a:t>în</a:t>
            </a:r>
            <a:r>
              <a:rPr lang="en-AU" i="1" dirty="0"/>
              <a:t> </a:t>
            </a:r>
            <a:r>
              <a:rPr lang="en-AU" i="1" dirty="0" err="1"/>
              <a:t>proteina</a:t>
            </a:r>
            <a:r>
              <a:rPr lang="en-AU" i="1" dirty="0"/>
              <a:t> M</a:t>
            </a:r>
            <a:r>
              <a:rPr lang="en-AU" dirty="0"/>
              <a:t>, </a:t>
            </a:r>
            <a:r>
              <a:rPr lang="en-AU" dirty="0" err="1"/>
              <a:t>poate</a:t>
            </a:r>
            <a:r>
              <a:rPr lang="en-AU" dirty="0"/>
              <a:t> </a:t>
            </a:r>
            <a:r>
              <a:rPr lang="en-AU" dirty="0" err="1"/>
              <a:t>determina</a:t>
            </a:r>
            <a:r>
              <a:rPr lang="en-AU" dirty="0"/>
              <a:t> </a:t>
            </a:r>
            <a:r>
              <a:rPr lang="en-AU" dirty="0" err="1"/>
              <a:t>această</a:t>
            </a:r>
            <a:r>
              <a:rPr lang="en-AU" dirty="0"/>
              <a:t> </a:t>
            </a:r>
            <a:r>
              <a:rPr lang="en-AU" dirty="0" err="1"/>
              <a:t>complicaţie</a:t>
            </a:r>
            <a:r>
              <a:rPr lang="en-AU" dirty="0"/>
              <a:t>. </a:t>
            </a:r>
            <a:r>
              <a:rPr lang="en-AU" dirty="0" err="1"/>
              <a:t>Boala</a:t>
            </a:r>
            <a:r>
              <a:rPr lang="en-AU" dirty="0"/>
              <a:t> se </a:t>
            </a:r>
            <a:r>
              <a:rPr lang="en-AU" dirty="0" err="1"/>
              <a:t>manifestă</a:t>
            </a:r>
            <a:r>
              <a:rPr lang="en-AU" dirty="0"/>
              <a:t> prin </a:t>
            </a:r>
            <a:r>
              <a:rPr lang="en-AU" dirty="0" err="1"/>
              <a:t>fenomene</a:t>
            </a:r>
            <a:r>
              <a:rPr lang="en-AU" dirty="0"/>
              <a:t> de </a:t>
            </a:r>
            <a:r>
              <a:rPr lang="en-AU" b="1" i="1" dirty="0" err="1"/>
              <a:t>artrită</a:t>
            </a:r>
            <a:r>
              <a:rPr lang="en-AU" b="1" i="1" dirty="0"/>
              <a:t> </a:t>
            </a:r>
            <a:r>
              <a:rPr lang="en-AU" b="1" i="1" dirty="0" err="1"/>
              <a:t>şi</a:t>
            </a:r>
            <a:r>
              <a:rPr lang="en-AU" b="1" i="1" dirty="0"/>
              <a:t> </a:t>
            </a:r>
            <a:r>
              <a:rPr lang="en-AU" b="1" i="1" dirty="0" err="1"/>
              <a:t>cardită</a:t>
            </a:r>
            <a:r>
              <a:rPr lang="en-AU" dirty="0"/>
              <a:t> (</a:t>
            </a:r>
            <a:r>
              <a:rPr lang="en-AU" dirty="0" err="1"/>
              <a:t>sunt</a:t>
            </a:r>
            <a:r>
              <a:rPr lang="en-AU" dirty="0"/>
              <a:t> </a:t>
            </a:r>
            <a:r>
              <a:rPr lang="en-AU" dirty="0" err="1"/>
              <a:t>afectate</a:t>
            </a:r>
            <a:r>
              <a:rPr lang="en-AU" dirty="0"/>
              <a:t> </a:t>
            </a:r>
            <a:r>
              <a:rPr lang="en-AU" dirty="0" err="1"/>
              <a:t>toate</a:t>
            </a:r>
            <a:r>
              <a:rPr lang="en-AU" dirty="0"/>
              <a:t> </a:t>
            </a:r>
            <a:r>
              <a:rPr lang="en-AU" dirty="0" err="1"/>
              <a:t>straturile</a:t>
            </a:r>
            <a:r>
              <a:rPr lang="en-AU" dirty="0"/>
              <a:t>), </a:t>
            </a:r>
            <a:r>
              <a:rPr lang="en-AU" dirty="0" err="1"/>
              <a:t>leziunea</a:t>
            </a:r>
            <a:r>
              <a:rPr lang="en-AU" dirty="0"/>
              <a:t> </a:t>
            </a:r>
            <a:r>
              <a:rPr lang="en-AU" dirty="0" err="1"/>
              <a:t>caracteristică</a:t>
            </a:r>
            <a:r>
              <a:rPr lang="en-AU" dirty="0"/>
              <a:t> </a:t>
            </a:r>
            <a:r>
              <a:rPr lang="en-AU" dirty="0" err="1"/>
              <a:t>fiind</a:t>
            </a:r>
            <a:r>
              <a:rPr lang="en-AU" dirty="0"/>
              <a:t> </a:t>
            </a:r>
            <a:r>
              <a:rPr lang="en-AU" b="1" i="1" dirty="0" err="1"/>
              <a:t>nodulul</a:t>
            </a:r>
            <a:r>
              <a:rPr lang="en-AU" b="1" i="1" dirty="0"/>
              <a:t> Aschoff</a:t>
            </a:r>
            <a:r>
              <a:rPr lang="en-AU" dirty="0"/>
              <a:t>, </a:t>
            </a:r>
            <a:r>
              <a:rPr lang="en-AU" dirty="0" err="1"/>
              <a:t>apoi</a:t>
            </a:r>
            <a:r>
              <a:rPr lang="en-AU" dirty="0"/>
              <a:t> </a:t>
            </a:r>
            <a:r>
              <a:rPr lang="en-AU" i="1" dirty="0" err="1"/>
              <a:t>degenerescenţa</a:t>
            </a:r>
            <a:r>
              <a:rPr lang="en-AU" i="1" dirty="0"/>
              <a:t> </a:t>
            </a:r>
            <a:r>
              <a:rPr lang="en-AU" i="1" dirty="0" err="1"/>
              <a:t>fibrinică</a:t>
            </a:r>
            <a:r>
              <a:rPr lang="en-AU" i="1" dirty="0"/>
              <a:t> </a:t>
            </a:r>
            <a:r>
              <a:rPr lang="en-AU" i="1" dirty="0" err="1"/>
              <a:t>perivasculară</a:t>
            </a:r>
            <a:r>
              <a:rPr lang="en-AU" i="1" dirty="0"/>
              <a:t>, </a:t>
            </a:r>
            <a:r>
              <a:rPr lang="en-AU" i="1" dirty="0" err="1"/>
              <a:t>necroza</a:t>
            </a:r>
            <a:r>
              <a:rPr lang="en-AU" i="1" dirty="0"/>
              <a:t> </a:t>
            </a:r>
            <a:r>
              <a:rPr lang="en-AU" i="1" dirty="0" err="1"/>
              <a:t>ţesutului</a:t>
            </a:r>
            <a:r>
              <a:rPr lang="en-AU" i="1" dirty="0"/>
              <a:t> </a:t>
            </a:r>
            <a:r>
              <a:rPr lang="en-AU" i="1" dirty="0" err="1"/>
              <a:t>conjunctiv</a:t>
            </a:r>
            <a:r>
              <a:rPr lang="en-AU" i="1" dirty="0"/>
              <a:t> </a:t>
            </a:r>
            <a:r>
              <a:rPr lang="en-AU" dirty="0" err="1"/>
              <a:t>şi</a:t>
            </a:r>
            <a:r>
              <a:rPr lang="en-AU" dirty="0"/>
              <a:t> </a:t>
            </a:r>
            <a:r>
              <a:rPr lang="en-AU" i="1" dirty="0" err="1"/>
              <a:t>reacţie</a:t>
            </a:r>
            <a:r>
              <a:rPr lang="en-AU" i="1" dirty="0"/>
              <a:t> </a:t>
            </a:r>
            <a:r>
              <a:rPr lang="en-AU" i="1" dirty="0" err="1"/>
              <a:t>celulară</a:t>
            </a:r>
            <a:r>
              <a:rPr lang="en-AU" i="1" dirty="0"/>
              <a:t> cu </a:t>
            </a:r>
            <a:r>
              <a:rPr lang="en-AU" i="1" dirty="0" err="1"/>
              <a:t>histiocite</a:t>
            </a:r>
            <a:r>
              <a:rPr lang="en-AU" dirty="0"/>
              <a:t>.</a:t>
            </a:r>
            <a:endParaRPr lang="en-US" dirty="0"/>
          </a:p>
          <a:p>
            <a:r>
              <a:rPr lang="ro-RO" dirty="0"/>
              <a:t>Mecanismul patogenic al bolii recunoaşte </a:t>
            </a:r>
            <a:r>
              <a:rPr lang="ro-RO" b="1" i="1" dirty="0"/>
              <a:t>producerea leziunilor iniţial toxice</a:t>
            </a:r>
            <a:r>
              <a:rPr lang="ro-RO" dirty="0"/>
              <a:t> determinate de germen, alături de </a:t>
            </a:r>
            <a:r>
              <a:rPr lang="ro-RO" b="1" i="1" dirty="0"/>
              <a:t>înrudirea antigenică între streptococ şi ţesutul cardiac</a:t>
            </a:r>
            <a:r>
              <a:rPr lang="ro-RO" dirty="0"/>
              <a:t>, ceea ce explică autoimunitatea.</a:t>
            </a:r>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324492"/>
          </a:xfrm>
        </p:spPr>
        <p:txBody>
          <a:bodyPr>
            <a:normAutofit fontScale="70000" lnSpcReduction="20000"/>
          </a:bodyPr>
          <a:lstStyle/>
          <a:p>
            <a:r>
              <a:rPr lang="ro-RO" b="1" dirty="0"/>
              <a:t>8.3. Imunitatea</a:t>
            </a:r>
            <a:endParaRPr lang="en-US" dirty="0"/>
          </a:p>
          <a:p>
            <a:r>
              <a:rPr lang="ro-RO" b="1" dirty="0"/>
              <a:t>a. Infecţiile acute sau recidivante</a:t>
            </a:r>
            <a:endParaRPr lang="en-US" dirty="0"/>
          </a:p>
          <a:p>
            <a:r>
              <a:rPr lang="ro-RO" dirty="0"/>
              <a:t>În</a:t>
            </a:r>
            <a:r>
              <a:rPr lang="ro-RO" b="1" dirty="0"/>
              <a:t> imunitatea umorală sistemică </a:t>
            </a:r>
            <a:r>
              <a:rPr lang="ro-RO" dirty="0"/>
              <a:t>intervin următoarele categorii de anticorpi: </a:t>
            </a:r>
            <a:r>
              <a:rPr lang="ro-RO" i="1" dirty="0"/>
              <a:t>anticorpi ASLO</a:t>
            </a:r>
            <a:r>
              <a:rPr lang="ro-RO" dirty="0"/>
              <a:t> (indicatori de infecţie recentă sau persistentă, fără rol protector), </a:t>
            </a:r>
            <a:r>
              <a:rPr lang="ro-RO" i="1" dirty="0"/>
              <a:t>anticorpi anti MAP</a:t>
            </a:r>
            <a:r>
              <a:rPr lang="ro-RO" dirty="0"/>
              <a:t> (cu rol protector) şi </a:t>
            </a:r>
            <a:r>
              <a:rPr lang="ro-RO" i="1" dirty="0"/>
              <a:t>anticorpi anti-toxină eritrogenă</a:t>
            </a:r>
            <a:r>
              <a:rPr lang="ro-RO" dirty="0"/>
              <a:t> (protectori).</a:t>
            </a:r>
            <a:endParaRPr lang="en-US" dirty="0"/>
          </a:p>
          <a:p>
            <a:r>
              <a:rPr lang="ro-RO" b="1" dirty="0"/>
              <a:t>Imunitatea celulară </a:t>
            </a:r>
            <a:r>
              <a:rPr lang="ro-RO" dirty="0"/>
              <a:t>este prezentă mai ales în infecţiile recidivante, antigenele responsabile fiind </a:t>
            </a:r>
            <a:r>
              <a:rPr lang="ro-RO" i="1" dirty="0"/>
              <a:t>streptokinaza, streptodornaza</a:t>
            </a:r>
            <a:r>
              <a:rPr lang="ro-RO" dirty="0"/>
              <a:t> şi posibil, </a:t>
            </a:r>
            <a:r>
              <a:rPr lang="ro-RO" i="1" dirty="0"/>
              <a:t>streptolizina O</a:t>
            </a:r>
            <a:r>
              <a:rPr lang="ro-RO" dirty="0"/>
              <a:t>.</a:t>
            </a:r>
            <a:endParaRPr lang="en-US" dirty="0"/>
          </a:p>
          <a:p>
            <a:r>
              <a:rPr lang="ro-RO" b="1" dirty="0"/>
              <a:t>Aspecte imunopatologice</a:t>
            </a:r>
            <a:r>
              <a:rPr lang="ro-RO" dirty="0"/>
              <a:t>. În </a:t>
            </a:r>
            <a:r>
              <a:rPr lang="ro-RO" b="1" dirty="0"/>
              <a:t>scarlatină</a:t>
            </a:r>
            <a:r>
              <a:rPr lang="ro-RO" dirty="0"/>
              <a:t> modificarea reactivităţii organismului este urmarea acţiunii directe a toxinei eritrogene cu declanşarea </a:t>
            </a:r>
            <a:r>
              <a:rPr lang="ro-RO" b="1" i="1" dirty="0"/>
              <a:t>stării de hipersensibilitate imediată tip I prin IgE</a:t>
            </a:r>
            <a:r>
              <a:rPr lang="ro-RO" dirty="0"/>
              <a:t> ce acţionează pe mastocite cu eliberare de amine vasoactive (dovadă indirectă: scarlatina apare la copii mai mari, după maturarea sistemului imunoreactiv).</a:t>
            </a:r>
            <a:endParaRPr lang="en-US" dirty="0"/>
          </a:p>
          <a:p>
            <a:r>
              <a:rPr lang="ro-RO" b="1" dirty="0"/>
              <a:t>b. Complicaţii (sindroame) post streptococice</a:t>
            </a:r>
            <a:endParaRPr lang="en-US" dirty="0"/>
          </a:p>
          <a:p>
            <a:r>
              <a:rPr lang="ro-RO" dirty="0"/>
              <a:t>În glomerulonefrita acută difuză şi reumatismul articular acut sunt implicate ca fenomene imunopatologice, </a:t>
            </a:r>
            <a:r>
              <a:rPr lang="ro-RO" b="1" dirty="0"/>
              <a:t>autoimunitatea</a:t>
            </a:r>
            <a:r>
              <a:rPr lang="ro-RO" dirty="0"/>
              <a:t>, asociată sau nu, cu </a:t>
            </a:r>
            <a:r>
              <a:rPr lang="ro-RO" b="1" dirty="0"/>
              <a:t>hipersensibilitatea</a:t>
            </a:r>
            <a:r>
              <a:rPr lang="ro-RO" dirty="0"/>
              <a:t> </a:t>
            </a:r>
            <a:r>
              <a:rPr lang="ro-RO" b="1" dirty="0"/>
              <a:t>imediată tip III</a:t>
            </a:r>
            <a:r>
              <a:rPr lang="ro-RO" dirty="0"/>
              <a:t>, cu două mecanisme principale:</a:t>
            </a:r>
            <a:endParaRPr lang="en-US" dirty="0"/>
          </a:p>
          <a:p>
            <a:pPr lvl="0"/>
            <a:r>
              <a:rPr lang="ro-RO" b="1" i="1" dirty="0"/>
              <a:t>înrudire antigenică între streptococ (antigenele M, CHO) şi ţesuturile umane </a:t>
            </a:r>
            <a:r>
              <a:rPr lang="ro-RO" dirty="0"/>
              <a:t>(membrană glomerulară, miocard);</a:t>
            </a:r>
            <a:endParaRPr lang="en-US" dirty="0"/>
          </a:p>
          <a:p>
            <a:pPr lvl="0"/>
            <a:r>
              <a:rPr lang="ro-RO" b="1" i="1" dirty="0"/>
              <a:t>acţiunea toxinelor streptococice (SLO) asupra ţesuturilor (rinichi, cord) cu modificarea antigenelor proprii spre „non self”</a:t>
            </a:r>
            <a:r>
              <a:rPr lang="ro-RO" dirty="0"/>
              <a:t>.</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214282" y="357166"/>
            <a:ext cx="3766798" cy="3786214"/>
          </a:xfrm>
          <a:prstGeom prst="rect">
            <a:avLst/>
          </a:prstGeom>
          <a:noFill/>
          <a:ln w="9525">
            <a:noFill/>
            <a:miter lim="800000"/>
            <a:headEnd/>
            <a:tailEnd/>
          </a:ln>
        </p:spPr>
      </p:pic>
      <p:pic>
        <p:nvPicPr>
          <p:cNvPr id="28675" name="Picture 3"/>
          <p:cNvPicPr>
            <a:picLocks noChangeAspect="1" noChangeArrowheads="1"/>
          </p:cNvPicPr>
          <p:nvPr/>
        </p:nvPicPr>
        <p:blipFill>
          <a:blip r:embed="rId4"/>
          <a:srcRect/>
          <a:stretch>
            <a:fillRect/>
          </a:stretch>
        </p:blipFill>
        <p:spPr bwMode="auto">
          <a:xfrm>
            <a:off x="4643438" y="571479"/>
            <a:ext cx="4109880" cy="3542303"/>
          </a:xfrm>
          <a:prstGeom prst="rect">
            <a:avLst/>
          </a:prstGeom>
          <a:noFill/>
          <a:ln w="9525">
            <a:noFill/>
            <a:miter lim="800000"/>
            <a:headEnd/>
            <a:tailEnd/>
          </a:ln>
        </p:spPr>
      </p:pic>
      <p:sp>
        <p:nvSpPr>
          <p:cNvPr id="6" name="TextBox 5"/>
          <p:cNvSpPr txBox="1"/>
          <p:nvPr/>
        </p:nvSpPr>
        <p:spPr>
          <a:xfrm>
            <a:off x="142844" y="4714884"/>
            <a:ext cx="3429024" cy="646331"/>
          </a:xfrm>
          <a:prstGeom prst="rect">
            <a:avLst/>
          </a:prstGeom>
          <a:noFill/>
        </p:spPr>
        <p:txBody>
          <a:bodyPr wrap="square" rtlCol="0">
            <a:spAutoFit/>
          </a:bodyPr>
          <a:lstStyle/>
          <a:p>
            <a:r>
              <a:rPr lang="en-US" dirty="0" err="1"/>
              <a:t>Figura</a:t>
            </a:r>
            <a:r>
              <a:rPr lang="en-US" dirty="0"/>
              <a:t> 2: </a:t>
            </a:r>
            <a:r>
              <a:rPr lang="en-US" dirty="0" err="1"/>
              <a:t>Stafilococi</a:t>
            </a:r>
            <a:r>
              <a:rPr lang="en-US" dirty="0"/>
              <a:t> </a:t>
            </a:r>
            <a:r>
              <a:rPr lang="en-US" dirty="0" err="1"/>
              <a:t>albi</a:t>
            </a:r>
            <a:r>
              <a:rPr lang="en-US" dirty="0"/>
              <a:t> - </a:t>
            </a:r>
            <a:r>
              <a:rPr lang="en-US" dirty="0" err="1"/>
              <a:t>geloză</a:t>
            </a:r>
            <a:r>
              <a:rPr lang="en-US" dirty="0"/>
              <a:t> </a:t>
            </a:r>
            <a:r>
              <a:rPr lang="en-US" dirty="0" err="1"/>
              <a:t>sânge</a:t>
            </a:r>
            <a:r>
              <a:rPr lang="en-US" dirty="0"/>
              <a:t> </a:t>
            </a:r>
          </a:p>
        </p:txBody>
      </p:sp>
      <p:sp>
        <p:nvSpPr>
          <p:cNvPr id="7" name="TextBox 6"/>
          <p:cNvSpPr txBox="1"/>
          <p:nvPr/>
        </p:nvSpPr>
        <p:spPr>
          <a:xfrm>
            <a:off x="4500562" y="4786322"/>
            <a:ext cx="4286280" cy="369332"/>
          </a:xfrm>
          <a:prstGeom prst="rect">
            <a:avLst/>
          </a:prstGeom>
          <a:noFill/>
        </p:spPr>
        <p:txBody>
          <a:bodyPr wrap="square" rtlCol="0">
            <a:spAutoFit/>
          </a:bodyPr>
          <a:lstStyle/>
          <a:p>
            <a:r>
              <a:rPr lang="en-US" dirty="0" err="1"/>
              <a:t>Figura</a:t>
            </a:r>
            <a:r>
              <a:rPr lang="en-US" dirty="0"/>
              <a:t> 3: </a:t>
            </a:r>
            <a:r>
              <a:rPr lang="en-US" dirty="0" err="1"/>
              <a:t>Stafilococi</a:t>
            </a:r>
            <a:r>
              <a:rPr lang="en-US" dirty="0"/>
              <a:t> </a:t>
            </a:r>
            <a:r>
              <a:rPr lang="en-US" dirty="0" err="1"/>
              <a:t>aurei</a:t>
            </a:r>
            <a:r>
              <a:rPr lang="en-US" dirty="0"/>
              <a:t> - </a:t>
            </a:r>
            <a:r>
              <a:rPr lang="en-US" dirty="0" err="1"/>
              <a:t>geloză</a:t>
            </a:r>
            <a:r>
              <a:rPr lang="en-US" dirty="0"/>
              <a:t> </a:t>
            </a:r>
            <a:r>
              <a:rPr lang="en-US" dirty="0" err="1"/>
              <a:t>sânge</a:t>
            </a:r>
            <a:r>
              <a:rPr lang="en-US" dirty="0"/>
              <a:t> </a:t>
            </a:r>
          </a:p>
        </p:txBody>
      </p:sp>
      <p:sp>
        <p:nvSpPr>
          <p:cNvPr id="2" name="TextBox 1"/>
          <p:cNvSpPr txBox="1"/>
          <p:nvPr/>
        </p:nvSpPr>
        <p:spPr>
          <a:xfrm>
            <a:off x="4788024" y="764704"/>
            <a:ext cx="1296144" cy="584775"/>
          </a:xfrm>
          <a:prstGeom prst="rect">
            <a:avLst/>
          </a:prstGeom>
          <a:noFill/>
        </p:spPr>
        <p:txBody>
          <a:bodyPr wrap="square" rtlCol="0">
            <a:spAutoFit/>
          </a:bodyPr>
          <a:lstStyle/>
          <a:p>
            <a:pPr algn="ctr"/>
            <a:r>
              <a:rPr lang="ro-RO" sz="1600" b="1" dirty="0">
                <a:solidFill>
                  <a:schemeClr val="bg1"/>
                </a:solidFill>
              </a:rPr>
              <a:t>Hemoliză beta</a:t>
            </a:r>
            <a:endParaRPr lang="en-US" sz="1600" b="1" dirty="0">
              <a:solidFill>
                <a:schemeClr val="bg1"/>
              </a:solidFill>
            </a:endParaRPr>
          </a:p>
        </p:txBody>
      </p:sp>
      <p:cxnSp>
        <p:nvCxnSpPr>
          <p:cNvPr id="4" name="Straight Arrow Connector 3"/>
          <p:cNvCxnSpPr/>
          <p:nvPr/>
        </p:nvCxnSpPr>
        <p:spPr>
          <a:xfrm>
            <a:off x="5436096" y="1349479"/>
            <a:ext cx="216024" cy="993151"/>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4389120"/>
          </a:xfrm>
        </p:spPr>
        <p:txBody>
          <a:bodyPr>
            <a:normAutofit fontScale="77500" lnSpcReduction="20000"/>
          </a:bodyPr>
          <a:lstStyle/>
          <a:p>
            <a:r>
              <a:rPr lang="ro-RO" dirty="0"/>
              <a:t>În</a:t>
            </a:r>
            <a:r>
              <a:rPr lang="ro-RO" b="1" dirty="0"/>
              <a:t> glomerulonefrita acută difuză</a:t>
            </a:r>
            <a:r>
              <a:rPr lang="ro-RO" dirty="0"/>
              <a:t> tulpinile nefritogene de streptococ determină </a:t>
            </a:r>
            <a:r>
              <a:rPr lang="ro-RO" b="1" i="1" dirty="0"/>
              <a:t>leziuni discrete ale membranei glomerulare</a:t>
            </a:r>
            <a:r>
              <a:rPr lang="ro-RO" dirty="0"/>
              <a:t>. Are loc eliberarea din rinichi de </a:t>
            </a:r>
            <a:r>
              <a:rPr lang="ro-RO" i="1" dirty="0"/>
              <a:t>autoantigene modificate spre „non self”</a:t>
            </a:r>
            <a:r>
              <a:rPr lang="ro-RO" dirty="0"/>
              <a:t>; de asemenea, există o </a:t>
            </a:r>
            <a:r>
              <a:rPr lang="ro-RO" b="1" i="1" dirty="0"/>
              <a:t>înrudire antigenică a streptococului (antigenele M şi CHO) cu membrana bazală glomerulară</a:t>
            </a:r>
            <a:r>
              <a:rPr lang="ro-RO" dirty="0"/>
              <a:t>, ceea ce facilitează virajul spre „non self”. Apar astfel </a:t>
            </a:r>
            <a:r>
              <a:rPr lang="ro-RO" i="1" dirty="0"/>
              <a:t>complexe imune circulante</a:t>
            </a:r>
            <a:r>
              <a:rPr lang="ro-RO" dirty="0"/>
              <a:t>, IgG sau IgM/antigen modificat sau înrudit/C1q sau C</a:t>
            </a:r>
            <a:r>
              <a:rPr lang="ro-RO" baseline="-25000" dirty="0"/>
              <a:t>3</a:t>
            </a:r>
            <a:r>
              <a:rPr lang="ro-RO" dirty="0"/>
              <a:t>b</a:t>
            </a:r>
            <a:r>
              <a:rPr lang="ro-RO" baseline="-25000" dirty="0"/>
              <a:t>1</a:t>
            </a:r>
            <a:r>
              <a:rPr lang="ro-RO" dirty="0"/>
              <a:t> </a:t>
            </a:r>
            <a:r>
              <a:rPr lang="ro-RO" i="1" dirty="0"/>
              <a:t>care se depun de-a lungul membranei bazale glomerulare</a:t>
            </a:r>
            <a:r>
              <a:rPr lang="ro-RO" dirty="0"/>
              <a:t>. Se produc </a:t>
            </a:r>
            <a:r>
              <a:rPr lang="ro-RO" i="1" dirty="0"/>
              <a:t>leziuni glomerulare</a:t>
            </a:r>
            <a:r>
              <a:rPr lang="ro-RO" dirty="0"/>
              <a:t> cum ar fi: </a:t>
            </a:r>
            <a:r>
              <a:rPr lang="ro-RO" i="1" dirty="0"/>
              <a:t>îngroşarea membranei bazale </a:t>
            </a:r>
            <a:r>
              <a:rPr lang="ro-RO" dirty="0"/>
              <a:t>şi</a:t>
            </a:r>
            <a:r>
              <a:rPr lang="ro-RO" i="1" dirty="0"/>
              <a:t> reacţia mezangială</a:t>
            </a:r>
            <a:r>
              <a:rPr lang="ro-RO" dirty="0"/>
              <a:t>, care accentuează caracterul „non self”, determinând un cerc vicios de autoîntreţinere.</a:t>
            </a:r>
            <a:endParaRPr lang="en-US" dirty="0"/>
          </a:p>
          <a:p>
            <a:pPr>
              <a:buNone/>
            </a:pPr>
            <a:endParaRPr lang="en-US" dirty="0"/>
          </a:p>
          <a:p>
            <a:r>
              <a:rPr lang="ro-RO" b="1" dirty="0"/>
              <a:t>Reumatismul articular acut</a:t>
            </a:r>
            <a:r>
              <a:rPr lang="ro-RO" dirty="0"/>
              <a:t>: tulpinile de streptococ cu proteină M, datorită </a:t>
            </a:r>
            <a:r>
              <a:rPr lang="ro-RO" i="1" dirty="0"/>
              <a:t>înrudirii antigenice cu miocardul</a:t>
            </a:r>
            <a:r>
              <a:rPr lang="ro-RO" dirty="0"/>
              <a:t>, declanşează un </a:t>
            </a:r>
            <a:r>
              <a:rPr lang="ro-RO" b="1" i="1" dirty="0"/>
              <a:t>proces de autoimunitate pe linie umorală şi celulară</a:t>
            </a:r>
            <a:r>
              <a:rPr lang="ro-RO" dirty="0"/>
              <a:t>. Toxinele streptococice (SLO) modifică iniţial discret celula cardiacă spre „non self” apoi având loc declanşarea autoimunităţii pe linie umorală şi celulară.</a:t>
            </a:r>
            <a:endParaRPr lang="en-US"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715040"/>
          </a:xfrm>
        </p:spPr>
        <p:txBody>
          <a:bodyPr>
            <a:normAutofit fontScale="70000" lnSpcReduction="20000"/>
          </a:bodyPr>
          <a:lstStyle/>
          <a:p>
            <a:r>
              <a:rPr lang="ro-RO" b="1" dirty="0"/>
              <a:t>8.4. Aspecte clinice</a:t>
            </a:r>
            <a:endParaRPr lang="en-US" dirty="0"/>
          </a:p>
          <a:p>
            <a:pPr lvl="0"/>
            <a:r>
              <a:rPr lang="en-US" b="1" dirty="0"/>
              <a:t>a.   </a:t>
            </a:r>
            <a:r>
              <a:rPr lang="ro-RO" b="1" dirty="0"/>
              <a:t>Infecţii acute </a:t>
            </a:r>
            <a:endParaRPr lang="en-US" b="1" dirty="0"/>
          </a:p>
          <a:p>
            <a:pPr lvl="0">
              <a:buNone/>
            </a:pPr>
            <a:endParaRPr lang="en-US" dirty="0"/>
          </a:p>
          <a:p>
            <a:pPr lvl="0"/>
            <a:r>
              <a:rPr lang="ro-RO" b="1" dirty="0"/>
              <a:t>Supurative</a:t>
            </a:r>
            <a:endParaRPr lang="en-US" dirty="0"/>
          </a:p>
          <a:p>
            <a:pPr lvl="0"/>
            <a:r>
              <a:rPr lang="ro-RO" i="1" dirty="0"/>
              <a:t>Angina streptococică</a:t>
            </a:r>
            <a:r>
              <a:rPr lang="ro-RO" b="1" dirty="0"/>
              <a:t> </a:t>
            </a:r>
            <a:r>
              <a:rPr lang="ro-RO" dirty="0"/>
              <a:t>este destul de frecventă şi se caracterizează printr-o zonă de eritem bine delimitată de mucoasa sănătoasă din jur.</a:t>
            </a:r>
            <a:endParaRPr lang="en-US" dirty="0"/>
          </a:p>
          <a:p>
            <a:pPr lvl="0"/>
            <a:r>
              <a:rPr lang="ro-RO" i="1" dirty="0"/>
              <a:t>Erizipelul</a:t>
            </a:r>
            <a:r>
              <a:rPr lang="ro-RO" dirty="0"/>
              <a:t> (zonă de eritem ca un burelet); </a:t>
            </a:r>
            <a:r>
              <a:rPr lang="ro-RO" i="1" dirty="0"/>
              <a:t>Impetigo</a:t>
            </a:r>
            <a:r>
              <a:rPr lang="ro-RO" dirty="0"/>
              <a:t> (vezicule purulente şi cruste);</a:t>
            </a:r>
            <a:endParaRPr lang="en-US" dirty="0"/>
          </a:p>
          <a:p>
            <a:pPr lvl="0"/>
            <a:r>
              <a:rPr lang="ro-RO" i="1" dirty="0"/>
              <a:t>Endocardite acute</a:t>
            </a:r>
            <a:r>
              <a:rPr lang="ro-RO" dirty="0"/>
              <a:t> (uneori sunt ulcerative);</a:t>
            </a:r>
            <a:endParaRPr lang="en-US" dirty="0"/>
          </a:p>
          <a:p>
            <a:pPr lvl="0"/>
            <a:r>
              <a:rPr lang="ro-RO" i="1" dirty="0"/>
              <a:t>Afecţiuni purulente</a:t>
            </a:r>
            <a:r>
              <a:rPr lang="ro-RO" dirty="0"/>
              <a:t>: abcese, limfangită, otită medie, mastoidită, pneumonii, bronhopneumonii;</a:t>
            </a:r>
            <a:endParaRPr lang="en-US" dirty="0"/>
          </a:p>
          <a:p>
            <a:pPr lvl="0"/>
            <a:r>
              <a:rPr lang="ro-RO" i="1" dirty="0"/>
              <a:t>Septicemie</a:t>
            </a:r>
            <a:r>
              <a:rPr lang="ro-RO" dirty="0"/>
              <a:t>: apare la gazde „compromise” (copii distrofici, stări de hiporeactivitate în bolile de sistem);</a:t>
            </a:r>
            <a:endParaRPr lang="en-US" dirty="0"/>
          </a:p>
          <a:p>
            <a:pPr lvl="0"/>
            <a:r>
              <a:rPr lang="ro-RO" i="1" dirty="0"/>
              <a:t>Febra puerperală</a:t>
            </a:r>
            <a:r>
              <a:rPr lang="ro-RO" dirty="0"/>
              <a:t>.</a:t>
            </a:r>
            <a:endParaRPr lang="en-US" dirty="0"/>
          </a:p>
          <a:p>
            <a:pPr lvl="0"/>
            <a:r>
              <a:rPr lang="ro-RO" b="1" dirty="0"/>
              <a:t>Nesupurative</a:t>
            </a:r>
            <a:endParaRPr lang="en-US" dirty="0"/>
          </a:p>
          <a:p>
            <a:r>
              <a:rPr lang="ro-RO" b="1" dirty="0"/>
              <a:t>Scarlatina</a:t>
            </a:r>
            <a:r>
              <a:rPr lang="ro-RO" dirty="0"/>
              <a:t> este o boală eruptivă, afectând cu precădere copii preşcolari şi din primele clase. Incubaţia este de 10-14 zile, iar debutul este brusc, cu febră, vărsături, dureri în gât. La examenul obiectiv se notează </a:t>
            </a:r>
            <a:r>
              <a:rPr lang="ro-RO" b="1" i="1" dirty="0"/>
              <a:t>angină eritematoasă</a:t>
            </a:r>
            <a:r>
              <a:rPr lang="ro-RO" dirty="0"/>
              <a:t> şi </a:t>
            </a:r>
            <a:r>
              <a:rPr lang="ro-RO" b="1" i="1" dirty="0"/>
              <a:t>limba roşie cu foliculi linguali hipertrofiaţi</a:t>
            </a:r>
            <a:r>
              <a:rPr lang="ro-RO" i="1" dirty="0"/>
              <a:t> </a:t>
            </a:r>
            <a:r>
              <a:rPr lang="ro-RO" dirty="0"/>
              <a:t>(limbă de zmeură). În perioada de stare se adaugă </a:t>
            </a:r>
            <a:r>
              <a:rPr lang="ro-RO" b="1" i="1" dirty="0"/>
              <a:t>erupţia (exantem)</a:t>
            </a:r>
            <a:r>
              <a:rPr lang="ro-RO" dirty="0"/>
              <a:t>: </a:t>
            </a:r>
            <a:r>
              <a:rPr lang="ro-RO" i="1" dirty="0"/>
              <a:t>micropapule în placarde, care respectă faţa (masca lui Filatov)</a:t>
            </a:r>
            <a:r>
              <a:rPr lang="ro-RO" dirty="0"/>
              <a:t>. </a:t>
            </a:r>
            <a:r>
              <a:rPr lang="ro-RO" b="1" i="1" dirty="0"/>
              <a:t>Complicaţiile</a:t>
            </a:r>
            <a:r>
              <a:rPr lang="ro-RO" dirty="0"/>
              <a:t> sunt reprezentate de </a:t>
            </a:r>
            <a:r>
              <a:rPr lang="ro-RO" b="1" i="1" dirty="0"/>
              <a:t>glomerulonefrita în focar sau difuză</a:t>
            </a:r>
            <a:r>
              <a:rPr lang="ro-RO" dirty="0"/>
              <a:t>.</a:t>
            </a:r>
            <a:endParaRPr lang="en-US"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treptococ - Boli cauzate"/>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571625" y="939800"/>
            <a:ext cx="6227763"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696" y="293497"/>
            <a:ext cx="6768752" cy="369332"/>
          </a:xfrm>
          <a:prstGeom prst="rect">
            <a:avLst/>
          </a:prstGeom>
        </p:spPr>
        <p:txBody>
          <a:bodyPr wrap="square">
            <a:spAutoFit/>
          </a:bodyPr>
          <a:lstStyle/>
          <a:p>
            <a:pPr algn="ctr" eaLnBrk="1" hangingPunct="1"/>
            <a:r>
              <a:rPr lang="ro-RO" b="1" dirty="0">
                <a:latin typeface="Book Antiqua" pitchFamily="18" charset="0"/>
              </a:rPr>
              <a:t>GENUL STREPTOCOCCUS. Aspecte clinice</a:t>
            </a:r>
          </a:p>
        </p:txBody>
      </p:sp>
    </p:spTree>
    <p:extLst>
      <p:ext uri="{BB962C8B-B14F-4D97-AF65-F5344CB8AC3E}">
        <p14:creationId xmlns:p14="http://schemas.microsoft.com/office/powerpoint/2010/main" val="191696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000250"/>
            <a:ext cx="3429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28688" y="4572000"/>
            <a:ext cx="328612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Faringita</a:t>
            </a:r>
            <a:endParaRPr lang="en-US" dirty="0"/>
          </a:p>
        </p:txBody>
      </p:sp>
      <p:sp>
        <p:nvSpPr>
          <p:cNvPr id="6" name="Rectangle 5"/>
          <p:cNvSpPr/>
          <p:nvPr/>
        </p:nvSpPr>
        <p:spPr>
          <a:xfrm>
            <a:off x="1285875" y="428625"/>
            <a:ext cx="7286625"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2000" b="1" dirty="0"/>
              <a:t>ASPECTE CLINICE</a:t>
            </a:r>
            <a:endParaRPr lang="en-US" sz="2000" b="1" dirty="0"/>
          </a:p>
        </p:txBody>
      </p:sp>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2071688"/>
            <a:ext cx="2786063"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86375" y="4572000"/>
            <a:ext cx="2714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Celulita</a:t>
            </a:r>
            <a:endParaRPr lang="en-US" dirty="0"/>
          </a:p>
        </p:txBody>
      </p:sp>
    </p:spTree>
    <p:extLst>
      <p:ext uri="{BB962C8B-B14F-4D97-AF65-F5344CB8AC3E}">
        <p14:creationId xmlns:p14="http://schemas.microsoft.com/office/powerpoint/2010/main" val="1591350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389120"/>
          </a:xfrm>
        </p:spPr>
        <p:txBody>
          <a:bodyPr>
            <a:normAutofit fontScale="92500"/>
          </a:bodyPr>
          <a:lstStyle/>
          <a:p>
            <a:r>
              <a:rPr lang="ro-RO" sz="2200" b="1" dirty="0"/>
              <a:t>b. Complcaţii (sindroame) poststreptococice</a:t>
            </a:r>
            <a:endParaRPr lang="en-US" sz="2200" b="1" dirty="0"/>
          </a:p>
          <a:p>
            <a:pPr>
              <a:buNone/>
            </a:pPr>
            <a:endParaRPr lang="en-US" sz="2200" dirty="0"/>
          </a:p>
          <a:p>
            <a:pPr lvl="0"/>
            <a:r>
              <a:rPr lang="ro-RO" sz="2200" b="1" dirty="0"/>
              <a:t>Glomerulonefrita acută difuză (GNAD</a:t>
            </a:r>
            <a:r>
              <a:rPr lang="ro-RO" sz="2200" dirty="0"/>
              <a:t>) apare după o infecţie cu tulpini de streptococ, iar clinic evoluează cu </a:t>
            </a:r>
            <a:r>
              <a:rPr lang="ro-RO" sz="2200" i="1" dirty="0"/>
              <a:t>albuminurie şi hematurie</a:t>
            </a:r>
            <a:r>
              <a:rPr lang="ro-RO" sz="2200" dirty="0"/>
              <a:t>.</a:t>
            </a:r>
            <a:endParaRPr lang="en-US" sz="2200" dirty="0"/>
          </a:p>
          <a:p>
            <a:pPr lvl="0"/>
            <a:r>
              <a:rPr lang="ro-RO" sz="2200" b="1" dirty="0"/>
              <a:t>Reumatismunl aticular acut (RAA</a:t>
            </a:r>
            <a:r>
              <a:rPr lang="ro-RO" sz="2200" dirty="0"/>
              <a:t>) apare  consecutiv unei angine, după o perioadă de latenţă de 18-20 zile. Evoluează clinic cu </a:t>
            </a:r>
            <a:r>
              <a:rPr lang="ro-RO" sz="2200" i="1" dirty="0"/>
              <a:t>dureri şi inflamaţii articulare (simetric, bilateral)</a:t>
            </a:r>
            <a:r>
              <a:rPr lang="ro-RO" sz="2200" dirty="0"/>
              <a:t> şi cu </a:t>
            </a:r>
            <a:r>
              <a:rPr lang="ro-RO" sz="2200" i="1" dirty="0"/>
              <a:t>fenomene de cardită</a:t>
            </a:r>
            <a:r>
              <a:rPr lang="ro-RO" sz="2200" dirty="0"/>
              <a:t>. Pot rămâne sechele valvulare şi/sau miocardice.</a:t>
            </a:r>
            <a:endParaRPr lang="en-US" sz="2200" dirty="0"/>
          </a:p>
          <a:p>
            <a:pPr lvl="0"/>
            <a:r>
              <a:rPr lang="ro-RO" sz="2200" b="1" dirty="0"/>
              <a:t>Eritemul nodos</a:t>
            </a:r>
            <a:r>
              <a:rPr lang="ro-RO" sz="2200" dirty="0"/>
              <a:t>: </a:t>
            </a:r>
            <a:r>
              <a:rPr lang="ro-RO" sz="2200" i="1" dirty="0"/>
              <a:t>pe piele, apar formaţiuni de culoare roşie-vânătă, diseminate, dureroase</a:t>
            </a:r>
            <a:r>
              <a:rPr lang="ro-RO" sz="2200" dirty="0"/>
              <a:t>.</a:t>
            </a:r>
            <a:endParaRPr lang="en-US" sz="2200" dirty="0"/>
          </a:p>
          <a:p>
            <a:pPr>
              <a:buNone/>
            </a:pPr>
            <a:endParaRPr lang="en-US" sz="2200" dirty="0"/>
          </a:p>
          <a:p>
            <a:r>
              <a:rPr lang="ro-RO" sz="2200" b="1" dirty="0"/>
              <a:t>9. DIAGNOSTICUL DE LABORATOR</a:t>
            </a:r>
            <a:r>
              <a:rPr lang="en-AU" sz="2200" dirty="0"/>
              <a:t>:</a:t>
            </a:r>
            <a:r>
              <a:rPr lang="en-AU" sz="2200" b="1" dirty="0"/>
              <a:t> </a:t>
            </a:r>
            <a:r>
              <a:rPr lang="en-AU" sz="2200" dirty="0" err="1"/>
              <a:t>vezi</a:t>
            </a:r>
            <a:r>
              <a:rPr lang="en-AU" sz="2200" dirty="0"/>
              <a:t> </a:t>
            </a:r>
            <a:r>
              <a:rPr lang="ro-RO" sz="2200" dirty="0"/>
              <a:t>Îndrumar lucrări practice</a:t>
            </a:r>
            <a:endParaRPr lang="en-US" sz="2200" b="1" dirty="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normAutofit fontScale="70000" lnSpcReduction="20000"/>
          </a:bodyPr>
          <a:lstStyle/>
          <a:p>
            <a:pPr algn="ctr">
              <a:buNone/>
            </a:pPr>
            <a:r>
              <a:rPr lang="ro-RO" b="1" dirty="0"/>
              <a:t>10. EPIDEMILOGIE. PROFILAXIE. TRATAMENT</a:t>
            </a:r>
            <a:endParaRPr lang="en-US" b="1" dirty="0"/>
          </a:p>
          <a:p>
            <a:pPr algn="ctr">
              <a:buNone/>
            </a:pPr>
            <a:endParaRPr lang="en-US" dirty="0"/>
          </a:p>
          <a:p>
            <a:r>
              <a:rPr lang="ro-RO" b="1" dirty="0"/>
              <a:t>10.1. Epidemiologie</a:t>
            </a:r>
            <a:endParaRPr lang="en-US" dirty="0"/>
          </a:p>
          <a:p>
            <a:r>
              <a:rPr lang="ro-RO" dirty="0"/>
              <a:t>Incidenţa infecţiilor cu streptococi beta-hemolotici este variabilă pe glob, predominând în regiunile temperate. </a:t>
            </a:r>
            <a:r>
              <a:rPr lang="ro-RO" b="1" i="1" dirty="0"/>
              <a:t>Rezervorul</a:t>
            </a:r>
            <a:r>
              <a:rPr lang="ro-RO" dirty="0"/>
              <a:t> e reprezentat de </a:t>
            </a:r>
            <a:r>
              <a:rPr lang="ro-RO" i="1" dirty="0"/>
              <a:t>purtătorii aparent sănătoşi</a:t>
            </a:r>
            <a:r>
              <a:rPr lang="ro-RO" dirty="0"/>
              <a:t> (10%) şi </a:t>
            </a:r>
            <a:r>
              <a:rPr lang="ro-RO" i="1" dirty="0"/>
              <a:t>bolnavii cu</a:t>
            </a:r>
            <a:r>
              <a:rPr lang="ro-RO" dirty="0"/>
              <a:t> </a:t>
            </a:r>
            <a:r>
              <a:rPr lang="ro-RO" i="1" dirty="0"/>
              <a:t>angine</a:t>
            </a:r>
            <a:r>
              <a:rPr lang="ro-RO" dirty="0"/>
              <a:t>. </a:t>
            </a:r>
            <a:r>
              <a:rPr lang="ro-RO" b="1" i="1" dirty="0"/>
              <a:t>Căile de transmitere</a:t>
            </a:r>
            <a:r>
              <a:rPr lang="ro-RO" dirty="0"/>
              <a:t> sunt </a:t>
            </a:r>
            <a:r>
              <a:rPr lang="ro-RO" i="1" dirty="0"/>
              <a:t>directe (prin picături Pflügge)</a:t>
            </a:r>
            <a:r>
              <a:rPr lang="ro-RO" dirty="0"/>
              <a:t> şi </a:t>
            </a:r>
            <a:r>
              <a:rPr lang="ro-RO" i="1" dirty="0"/>
              <a:t>indirecte (prin obiecte)</a:t>
            </a:r>
            <a:r>
              <a:rPr lang="ro-RO" dirty="0"/>
              <a:t>. În ceea ce priveşte </a:t>
            </a:r>
            <a:r>
              <a:rPr lang="ro-RO" b="1" i="1" dirty="0"/>
              <a:t>frecvenţa afecţiunilor</a:t>
            </a:r>
            <a:r>
              <a:rPr lang="ro-RO" dirty="0"/>
              <a:t>, pe primul loc sunt </a:t>
            </a:r>
            <a:r>
              <a:rPr lang="ro-RO" i="1" dirty="0"/>
              <a:t>anginele, apoi infecţiile pielii</a:t>
            </a:r>
            <a:r>
              <a:rPr lang="ro-RO" dirty="0"/>
              <a:t> (erizipel, impetigo), </a:t>
            </a:r>
            <a:r>
              <a:rPr lang="ro-RO" i="1" dirty="0"/>
              <a:t>scarlatina </a:t>
            </a:r>
            <a:r>
              <a:rPr lang="ro-RO" dirty="0"/>
              <a:t>şi </a:t>
            </a:r>
            <a:r>
              <a:rPr lang="ro-RO" i="1" dirty="0"/>
              <a:t>alte afecţiuni supurative</a:t>
            </a:r>
            <a:r>
              <a:rPr lang="ro-RO" dirty="0"/>
              <a:t>. Problema majoră o pun </a:t>
            </a:r>
            <a:r>
              <a:rPr lang="ro-RO" b="1" i="1" dirty="0"/>
              <a:t>complicaţiile poststreptococice</a:t>
            </a:r>
            <a:r>
              <a:rPr lang="ro-RO" dirty="0"/>
              <a:t> (GNAD şi RAA) la copii mari, adolescenţi şi tineri, apărând sechele cardiace sau renale.</a:t>
            </a:r>
            <a:endParaRPr lang="en-US" dirty="0"/>
          </a:p>
          <a:p>
            <a:pPr>
              <a:buNone/>
            </a:pPr>
            <a:endParaRPr lang="en-US" dirty="0"/>
          </a:p>
          <a:p>
            <a:r>
              <a:rPr lang="ro-RO" b="1" dirty="0"/>
              <a:t>10.2. Profilaxie</a:t>
            </a:r>
            <a:endParaRPr lang="en-US" dirty="0"/>
          </a:p>
          <a:p>
            <a:r>
              <a:rPr lang="ro-RO" b="1" dirty="0"/>
              <a:t>Nespecifică</a:t>
            </a:r>
            <a:r>
              <a:rPr lang="ro-RO" dirty="0"/>
              <a:t>: măsurile luate se referă la </a:t>
            </a:r>
            <a:r>
              <a:rPr lang="ro-RO" i="1" dirty="0"/>
              <a:t>depistarea activă a purtătorilor aparent sănătoşi sau a celor cu angine streptococice</a:t>
            </a:r>
            <a:r>
              <a:rPr lang="ro-RO" dirty="0"/>
              <a:t>; </a:t>
            </a:r>
            <a:r>
              <a:rPr lang="ro-RO" i="1" dirty="0"/>
              <a:t>chimioprofilaxia cu penicilină injectabilă</a:t>
            </a:r>
            <a:r>
              <a:rPr lang="ro-RO" dirty="0"/>
              <a:t>; </a:t>
            </a:r>
            <a:r>
              <a:rPr lang="ro-RO" i="1" dirty="0"/>
              <a:t>determinarea titrului anticorpilor ASLO</a:t>
            </a:r>
            <a:r>
              <a:rPr lang="ro-RO" dirty="0"/>
              <a:t> (ca indicator de infecţie) şi </a:t>
            </a:r>
            <a:r>
              <a:rPr lang="ro-RO" i="1" dirty="0"/>
              <a:t>anti-MAP</a:t>
            </a:r>
            <a:r>
              <a:rPr lang="ro-RO" dirty="0"/>
              <a:t> (ca indicator de protecţie); </a:t>
            </a:r>
            <a:r>
              <a:rPr lang="ro-RO" i="1" dirty="0"/>
              <a:t>testul Dick</a:t>
            </a:r>
            <a:r>
              <a:rPr lang="ro-RO" dirty="0"/>
              <a:t>, pentru depistarea susceptibilităţii la scarlatină sau a imunizării după boală; studiul tulpinilor (tipaj M) pentru decelarea celor potenţial nefritogene.</a:t>
            </a:r>
            <a:endParaRPr lang="en-US" dirty="0"/>
          </a:p>
          <a:p>
            <a:pPr>
              <a:buNone/>
            </a:pPr>
            <a:endParaRPr lang="en-US" dirty="0"/>
          </a:p>
          <a:p>
            <a:r>
              <a:rPr lang="ro-RO" b="1" dirty="0"/>
              <a:t>10.3. Tratament</a:t>
            </a:r>
            <a:endParaRPr lang="en-US" dirty="0"/>
          </a:p>
          <a:p>
            <a:r>
              <a:rPr lang="ro-RO" i="1" dirty="0"/>
              <a:t>Streptococii sunt sensibili la penicilină</a:t>
            </a:r>
            <a:r>
              <a:rPr lang="ro-RO" dirty="0"/>
              <a:t> (nu s-au selectat tulpini rezistente).</a:t>
            </a:r>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fontScale="77500" lnSpcReduction="20000"/>
          </a:bodyPr>
          <a:lstStyle/>
          <a:p>
            <a:pPr algn="ctr">
              <a:buNone/>
            </a:pPr>
            <a:r>
              <a:rPr lang="ro-RO" b="1" dirty="0"/>
              <a:t>PNEUMOCOCUL</a:t>
            </a:r>
            <a:endParaRPr lang="en-US" b="1" dirty="0"/>
          </a:p>
          <a:p>
            <a:pPr algn="ctr">
              <a:buNone/>
            </a:pPr>
            <a:endParaRPr lang="en-US" b="1" dirty="0"/>
          </a:p>
          <a:p>
            <a:pPr algn="ctr">
              <a:buNone/>
            </a:pPr>
            <a:r>
              <a:rPr lang="ro-RO" b="1" dirty="0"/>
              <a:t>1. ÎNCADRAREA TAXONOMICĂ</a:t>
            </a:r>
            <a:endParaRPr lang="en-US" b="1" dirty="0"/>
          </a:p>
          <a:p>
            <a:pPr algn="ctr">
              <a:buNone/>
            </a:pPr>
            <a:endParaRPr lang="en-US" dirty="0"/>
          </a:p>
          <a:p>
            <a:r>
              <a:rPr lang="ro-RO" i="1" dirty="0"/>
              <a:t>Ordinul</a:t>
            </a:r>
            <a:r>
              <a:rPr lang="ro-RO" dirty="0"/>
              <a:t> </a:t>
            </a:r>
            <a:r>
              <a:rPr lang="ro-RO" b="1" i="1" dirty="0"/>
              <a:t>Eubacteriles</a:t>
            </a:r>
            <a:r>
              <a:rPr lang="ro-RO" dirty="0"/>
              <a:t>; </a:t>
            </a:r>
            <a:r>
              <a:rPr lang="ro-RO" i="1" dirty="0"/>
              <a:t>familia</a:t>
            </a:r>
            <a:r>
              <a:rPr lang="ro-RO" dirty="0"/>
              <a:t>: </a:t>
            </a:r>
            <a:r>
              <a:rPr lang="ro-RO" b="1" i="1" dirty="0"/>
              <a:t>Lactobacteriaceae</a:t>
            </a:r>
            <a:r>
              <a:rPr lang="ro-RO" dirty="0"/>
              <a:t>; </a:t>
            </a:r>
            <a:r>
              <a:rPr lang="ro-RO" i="1" dirty="0"/>
              <a:t>tribul</a:t>
            </a:r>
            <a:r>
              <a:rPr lang="ro-RO" dirty="0"/>
              <a:t>: </a:t>
            </a:r>
            <a:r>
              <a:rPr lang="ro-RO" b="1" i="1" dirty="0"/>
              <a:t>Streptococceae</a:t>
            </a:r>
            <a:r>
              <a:rPr lang="ro-RO" dirty="0"/>
              <a:t>; </a:t>
            </a:r>
            <a:r>
              <a:rPr lang="ro-RO" i="1" dirty="0"/>
              <a:t>genul</a:t>
            </a:r>
            <a:r>
              <a:rPr lang="ro-RO" dirty="0"/>
              <a:t> </a:t>
            </a:r>
            <a:r>
              <a:rPr lang="ro-RO" b="1" i="1" dirty="0"/>
              <a:t>Streptococcus (Diplococcus) pneumoniae</a:t>
            </a:r>
            <a:r>
              <a:rPr lang="ro-RO" dirty="0"/>
              <a:t>.</a:t>
            </a:r>
            <a:endParaRPr lang="en-US" dirty="0"/>
          </a:p>
          <a:p>
            <a:r>
              <a:rPr lang="ro-RO" b="1" dirty="0"/>
              <a:t> </a:t>
            </a:r>
            <a:endParaRPr lang="en-US" dirty="0"/>
          </a:p>
          <a:p>
            <a:pPr algn="ctr">
              <a:buNone/>
            </a:pPr>
            <a:r>
              <a:rPr lang="fr-FR" b="1" dirty="0"/>
              <a:t>2. CARACTERE MORFOLOGICE</a:t>
            </a:r>
          </a:p>
          <a:p>
            <a:pPr algn="ctr">
              <a:buNone/>
            </a:pPr>
            <a:endParaRPr lang="en-US" dirty="0"/>
          </a:p>
          <a:p>
            <a:r>
              <a:rPr lang="fr-FR" b="1" i="1" dirty="0" err="1"/>
              <a:t>Coci</a:t>
            </a:r>
            <a:r>
              <a:rPr lang="fr-FR" b="1" i="1" dirty="0"/>
              <a:t> Gram </a:t>
            </a:r>
            <a:r>
              <a:rPr lang="fr-FR" b="1" i="1" dirty="0" err="1"/>
              <a:t>pozitivi</a:t>
            </a:r>
            <a:r>
              <a:rPr lang="fr-FR" b="1" i="1" dirty="0"/>
              <a:t>, </a:t>
            </a:r>
            <a:r>
              <a:rPr lang="fr-FR" b="1" i="1" dirty="0" err="1"/>
              <a:t>în</a:t>
            </a:r>
            <a:r>
              <a:rPr lang="fr-FR" b="1" i="1" dirty="0"/>
              <a:t> </a:t>
            </a:r>
            <a:r>
              <a:rPr lang="fr-FR" b="1" i="1" dirty="0" err="1"/>
              <a:t>formă</a:t>
            </a:r>
            <a:r>
              <a:rPr lang="fr-FR" b="1" i="1" dirty="0"/>
              <a:t> de “</a:t>
            </a:r>
            <a:r>
              <a:rPr lang="fr-FR" b="1" i="1" dirty="0" err="1"/>
              <a:t>flacără</a:t>
            </a:r>
            <a:r>
              <a:rPr lang="fr-FR" b="1" i="1" dirty="0"/>
              <a:t> de </a:t>
            </a:r>
            <a:r>
              <a:rPr lang="fr-FR" b="1" i="1" dirty="0" err="1"/>
              <a:t>lumânare</a:t>
            </a:r>
            <a:r>
              <a:rPr lang="fr-FR" b="1" i="1" dirty="0"/>
              <a:t>” </a:t>
            </a:r>
            <a:r>
              <a:rPr lang="fr-FR" b="1" i="1" dirty="0" err="1"/>
              <a:t>sau</a:t>
            </a:r>
            <a:r>
              <a:rPr lang="fr-FR" b="1" i="1" dirty="0"/>
              <a:t> “</a:t>
            </a:r>
            <a:r>
              <a:rPr lang="fr-FR" b="1" i="1" dirty="0" err="1"/>
              <a:t>vârf</a:t>
            </a:r>
            <a:r>
              <a:rPr lang="fr-FR" b="1" i="1" dirty="0"/>
              <a:t> de lance”</a:t>
            </a:r>
            <a:r>
              <a:rPr lang="fr-FR" dirty="0"/>
              <a:t>. De </a:t>
            </a:r>
            <a:r>
              <a:rPr lang="fr-FR" dirty="0" err="1"/>
              <a:t>obicei</a:t>
            </a:r>
            <a:r>
              <a:rPr lang="fr-FR" dirty="0"/>
              <a:t> </a:t>
            </a:r>
            <a:r>
              <a:rPr lang="fr-FR" dirty="0" err="1"/>
              <a:t>în</a:t>
            </a:r>
            <a:r>
              <a:rPr lang="fr-FR" dirty="0"/>
              <a:t> </a:t>
            </a:r>
            <a:r>
              <a:rPr lang="fr-FR" dirty="0" err="1"/>
              <a:t>produsul</a:t>
            </a:r>
            <a:r>
              <a:rPr lang="fr-FR" dirty="0"/>
              <a:t> </a:t>
            </a:r>
            <a:r>
              <a:rPr lang="fr-FR" dirty="0" err="1"/>
              <a:t>patologic</a:t>
            </a:r>
            <a:r>
              <a:rPr lang="fr-FR" dirty="0"/>
              <a:t> se </a:t>
            </a:r>
            <a:r>
              <a:rPr lang="fr-FR" dirty="0" err="1"/>
              <a:t>găsesc</a:t>
            </a:r>
            <a:r>
              <a:rPr lang="fr-FR" dirty="0"/>
              <a:t> </a:t>
            </a:r>
            <a:r>
              <a:rPr lang="fr-FR" dirty="0" err="1"/>
              <a:t>grupaţi</a:t>
            </a:r>
            <a:r>
              <a:rPr lang="fr-FR" dirty="0"/>
              <a:t> </a:t>
            </a:r>
            <a:r>
              <a:rPr lang="fr-FR" dirty="0" err="1"/>
              <a:t>câte</a:t>
            </a:r>
            <a:r>
              <a:rPr lang="fr-FR" dirty="0"/>
              <a:t> </a:t>
            </a:r>
            <a:r>
              <a:rPr lang="fr-FR" dirty="0" err="1"/>
              <a:t>doi</a:t>
            </a:r>
            <a:r>
              <a:rPr lang="fr-FR" dirty="0"/>
              <a:t> </a:t>
            </a:r>
            <a:r>
              <a:rPr lang="fr-FR" dirty="0" err="1"/>
              <a:t>indivizi</a:t>
            </a:r>
            <a:r>
              <a:rPr lang="fr-FR" dirty="0"/>
              <a:t> - </a:t>
            </a:r>
            <a:r>
              <a:rPr lang="fr-FR" b="1" i="1" dirty="0" err="1"/>
              <a:t>aşezaţi</a:t>
            </a:r>
            <a:r>
              <a:rPr lang="fr-FR" b="1" i="1" dirty="0"/>
              <a:t> </a:t>
            </a:r>
            <a:r>
              <a:rPr lang="fr-FR" b="1" i="1" dirty="0" err="1"/>
              <a:t>în</a:t>
            </a:r>
            <a:r>
              <a:rPr lang="fr-FR" b="1" i="1" dirty="0"/>
              <a:t> </a:t>
            </a:r>
            <a:r>
              <a:rPr lang="fr-FR" b="1" i="1" dirty="0" err="1"/>
              <a:t>diplo</a:t>
            </a:r>
            <a:r>
              <a:rPr lang="fr-FR" b="1" i="1" dirty="0"/>
              <a:t>, </a:t>
            </a:r>
            <a:r>
              <a:rPr lang="fr-FR" b="1" i="1" dirty="0" err="1"/>
              <a:t>cu</a:t>
            </a:r>
            <a:r>
              <a:rPr lang="fr-FR" b="1" i="1" dirty="0"/>
              <a:t> </a:t>
            </a:r>
            <a:r>
              <a:rPr lang="fr-FR" b="1" i="1" dirty="0" err="1"/>
              <a:t>predominenţă</a:t>
            </a:r>
            <a:r>
              <a:rPr lang="fr-FR" b="1" i="1" dirty="0"/>
              <a:t> </a:t>
            </a:r>
            <a:r>
              <a:rPr lang="fr-FR" b="1" i="1" dirty="0" err="1"/>
              <a:t>extracelulară</a:t>
            </a:r>
            <a:r>
              <a:rPr lang="fr-FR" dirty="0"/>
              <a:t>. </a:t>
            </a:r>
            <a:r>
              <a:rPr lang="fr-FR" dirty="0" err="1"/>
              <a:t>În</a:t>
            </a:r>
            <a:r>
              <a:rPr lang="fr-FR" dirty="0"/>
              <a:t> </a:t>
            </a:r>
            <a:r>
              <a:rPr lang="fr-FR" dirty="0" err="1"/>
              <a:t>cultură</a:t>
            </a:r>
            <a:r>
              <a:rPr lang="fr-FR" dirty="0"/>
              <a:t>, </a:t>
            </a:r>
            <a:r>
              <a:rPr lang="fr-FR" dirty="0" err="1"/>
              <a:t>sunt</a:t>
            </a:r>
            <a:r>
              <a:rPr lang="fr-FR" dirty="0"/>
              <a:t> </a:t>
            </a:r>
            <a:r>
              <a:rPr lang="fr-FR" dirty="0" err="1"/>
              <a:t>aşezaţi</a:t>
            </a:r>
            <a:r>
              <a:rPr lang="fr-FR" dirty="0"/>
              <a:t> </a:t>
            </a:r>
            <a:r>
              <a:rPr lang="fr-FR" dirty="0" err="1"/>
              <a:t>tot</a:t>
            </a:r>
            <a:r>
              <a:rPr lang="fr-FR" dirty="0"/>
              <a:t> </a:t>
            </a:r>
            <a:r>
              <a:rPr lang="fr-FR" dirty="0" err="1"/>
              <a:t>în</a:t>
            </a:r>
            <a:r>
              <a:rPr lang="fr-FR" dirty="0"/>
              <a:t> </a:t>
            </a:r>
            <a:r>
              <a:rPr lang="fr-FR" dirty="0" err="1"/>
              <a:t>perechi</a:t>
            </a:r>
            <a:r>
              <a:rPr lang="fr-FR" dirty="0"/>
              <a:t> (</a:t>
            </a:r>
            <a:r>
              <a:rPr lang="fr-FR" dirty="0" err="1"/>
              <a:t>diplo</a:t>
            </a:r>
            <a:r>
              <a:rPr lang="fr-FR" dirty="0"/>
              <a:t>) </a:t>
            </a:r>
            <a:r>
              <a:rPr lang="fr-FR" dirty="0" err="1"/>
              <a:t>sau</a:t>
            </a:r>
            <a:r>
              <a:rPr lang="fr-FR" dirty="0"/>
              <a:t> </a:t>
            </a:r>
            <a:r>
              <a:rPr lang="fr-FR" dirty="0" err="1"/>
              <a:t>în</a:t>
            </a:r>
            <a:r>
              <a:rPr lang="fr-FR" dirty="0"/>
              <a:t> </a:t>
            </a:r>
            <a:r>
              <a:rPr lang="fr-FR" dirty="0" err="1"/>
              <a:t>lanţuri</a:t>
            </a:r>
            <a:r>
              <a:rPr lang="fr-FR" dirty="0"/>
              <a:t> </a:t>
            </a:r>
            <a:r>
              <a:rPr lang="fr-FR" dirty="0" err="1"/>
              <a:t>scurte</a:t>
            </a:r>
            <a:r>
              <a:rPr lang="fr-FR" dirty="0"/>
              <a:t> (</a:t>
            </a:r>
            <a:r>
              <a:rPr lang="fr-FR" dirty="0" err="1"/>
              <a:t>în</a:t>
            </a:r>
            <a:r>
              <a:rPr lang="fr-FR" dirty="0"/>
              <a:t> </a:t>
            </a:r>
            <a:r>
              <a:rPr lang="fr-FR" dirty="0" err="1"/>
              <a:t>condiţii</a:t>
            </a:r>
            <a:r>
              <a:rPr lang="fr-FR" dirty="0"/>
              <a:t> </a:t>
            </a:r>
            <a:r>
              <a:rPr lang="fr-FR" dirty="0" err="1"/>
              <a:t>nefavorabile</a:t>
            </a:r>
            <a:r>
              <a:rPr lang="fr-FR" dirty="0"/>
              <a:t> de </a:t>
            </a:r>
            <a:r>
              <a:rPr lang="fr-FR" dirty="0" err="1"/>
              <a:t>mediu</a:t>
            </a:r>
            <a:r>
              <a:rPr lang="fr-FR" dirty="0"/>
              <a:t>), mai ales </a:t>
            </a:r>
            <a:r>
              <a:rPr lang="fr-FR" dirty="0" err="1"/>
              <a:t>când</a:t>
            </a:r>
            <a:r>
              <a:rPr lang="fr-FR" dirty="0"/>
              <a:t> </a:t>
            </a:r>
            <a:r>
              <a:rPr lang="fr-FR" dirty="0" err="1"/>
              <a:t>concentraţia</a:t>
            </a:r>
            <a:r>
              <a:rPr lang="fr-FR" dirty="0"/>
              <a:t> </a:t>
            </a:r>
            <a:r>
              <a:rPr lang="fr-FR" dirty="0" err="1"/>
              <a:t>ionilor</a:t>
            </a:r>
            <a:r>
              <a:rPr lang="fr-FR" dirty="0"/>
              <a:t> de </a:t>
            </a:r>
            <a:r>
              <a:rPr lang="fr-FR" dirty="0" err="1"/>
              <a:t>magneziu</a:t>
            </a:r>
            <a:r>
              <a:rPr lang="fr-FR" dirty="0"/>
              <a:t> este </a:t>
            </a:r>
            <a:r>
              <a:rPr lang="fr-FR" dirty="0" err="1"/>
              <a:t>scăzută</a:t>
            </a:r>
            <a:r>
              <a:rPr lang="fr-FR" dirty="0"/>
              <a:t>. </a:t>
            </a:r>
            <a:r>
              <a:rPr lang="fr-FR" dirty="0" err="1"/>
              <a:t>În</a:t>
            </a:r>
            <a:r>
              <a:rPr lang="fr-FR" dirty="0"/>
              <a:t> </a:t>
            </a:r>
            <a:r>
              <a:rPr lang="fr-FR" dirty="0" err="1"/>
              <a:t>culturile</a:t>
            </a:r>
            <a:r>
              <a:rPr lang="fr-FR" dirty="0"/>
              <a:t> </a:t>
            </a:r>
            <a:r>
              <a:rPr lang="fr-FR" dirty="0" err="1"/>
              <a:t>vechi</a:t>
            </a:r>
            <a:r>
              <a:rPr lang="fr-FR" dirty="0"/>
              <a:t> </a:t>
            </a:r>
            <a:r>
              <a:rPr lang="fr-FR" dirty="0" err="1"/>
              <a:t>alături</a:t>
            </a:r>
            <a:r>
              <a:rPr lang="fr-FR" dirty="0"/>
              <a:t> de </a:t>
            </a:r>
            <a:r>
              <a:rPr lang="fr-FR" dirty="0" err="1"/>
              <a:t>fenomenul</a:t>
            </a:r>
            <a:r>
              <a:rPr lang="fr-FR" dirty="0"/>
              <a:t> “</a:t>
            </a:r>
            <a:r>
              <a:rPr lang="fr-FR" dirty="0" err="1"/>
              <a:t>autolizei</a:t>
            </a:r>
            <a:r>
              <a:rPr lang="fr-FR" dirty="0"/>
              <a:t>”, se </a:t>
            </a:r>
            <a:r>
              <a:rPr lang="fr-FR" dirty="0" err="1"/>
              <a:t>notează</a:t>
            </a:r>
            <a:r>
              <a:rPr lang="fr-FR" dirty="0"/>
              <a:t> </a:t>
            </a:r>
            <a:r>
              <a:rPr lang="fr-FR" dirty="0" err="1"/>
              <a:t>apariţia</a:t>
            </a:r>
            <a:r>
              <a:rPr lang="fr-FR" dirty="0"/>
              <a:t> </a:t>
            </a:r>
            <a:r>
              <a:rPr lang="fr-FR" dirty="0" err="1"/>
              <a:t>unor</a:t>
            </a:r>
            <a:r>
              <a:rPr lang="fr-FR" dirty="0"/>
              <a:t> </a:t>
            </a:r>
            <a:r>
              <a:rPr lang="fr-FR" dirty="0" err="1"/>
              <a:t>indivizi</a:t>
            </a:r>
            <a:r>
              <a:rPr lang="fr-FR" dirty="0"/>
              <a:t> Gram </a:t>
            </a:r>
            <a:r>
              <a:rPr lang="fr-FR" dirty="0" err="1"/>
              <a:t>negativi</a:t>
            </a:r>
            <a:r>
              <a:rPr lang="fr-FR" dirty="0"/>
              <a:t>.</a:t>
            </a:r>
            <a:endParaRPr lang="en-US" dirty="0"/>
          </a:p>
          <a:p>
            <a:r>
              <a:rPr lang="fr-FR" dirty="0" err="1"/>
              <a:t>Prezintă</a:t>
            </a:r>
            <a:r>
              <a:rPr lang="fr-FR" dirty="0"/>
              <a:t> </a:t>
            </a:r>
            <a:r>
              <a:rPr lang="fr-FR" b="1" i="1" dirty="0" err="1"/>
              <a:t>capsulă</a:t>
            </a:r>
            <a:r>
              <a:rPr lang="fr-FR" b="1" i="1" dirty="0"/>
              <a:t> </a:t>
            </a:r>
            <a:r>
              <a:rPr lang="fr-FR" dirty="0"/>
              <a:t>(de </a:t>
            </a:r>
            <a:r>
              <a:rPr lang="fr-FR" dirty="0" err="1"/>
              <a:t>natură</a:t>
            </a:r>
            <a:r>
              <a:rPr lang="fr-FR" dirty="0"/>
              <a:t> </a:t>
            </a:r>
            <a:r>
              <a:rPr lang="fr-FR" dirty="0" err="1"/>
              <a:t>polizaharidică</a:t>
            </a:r>
            <a:r>
              <a:rPr lang="fr-FR" dirty="0"/>
              <a:t>) care </a:t>
            </a:r>
            <a:r>
              <a:rPr lang="fr-FR" dirty="0" err="1"/>
              <a:t>apare</a:t>
            </a:r>
            <a:r>
              <a:rPr lang="fr-FR" dirty="0"/>
              <a:t>, </a:t>
            </a:r>
            <a:r>
              <a:rPr lang="fr-FR" dirty="0" err="1"/>
              <a:t>în</a:t>
            </a:r>
            <a:r>
              <a:rPr lang="fr-FR" dirty="0"/>
              <a:t> </a:t>
            </a:r>
            <a:r>
              <a:rPr lang="fr-FR" dirty="0" err="1"/>
              <a:t>coloraţiile</a:t>
            </a:r>
            <a:r>
              <a:rPr lang="fr-FR" dirty="0"/>
              <a:t> </a:t>
            </a:r>
            <a:r>
              <a:rPr lang="fr-FR" dirty="0" err="1"/>
              <a:t>obişnuite</a:t>
            </a:r>
            <a:r>
              <a:rPr lang="fr-FR" dirty="0"/>
              <a:t>, ca un </a:t>
            </a:r>
            <a:r>
              <a:rPr lang="fr-FR" dirty="0" err="1"/>
              <a:t>halou</a:t>
            </a:r>
            <a:r>
              <a:rPr lang="fr-FR" dirty="0"/>
              <a:t> </a:t>
            </a:r>
            <a:r>
              <a:rPr lang="fr-FR" dirty="0" err="1"/>
              <a:t>clar</a:t>
            </a:r>
            <a:r>
              <a:rPr lang="fr-FR" dirty="0"/>
              <a:t> </a:t>
            </a:r>
            <a:r>
              <a:rPr lang="fr-FR" dirty="0" err="1"/>
              <a:t>necolorat</a:t>
            </a:r>
            <a:r>
              <a:rPr lang="fr-FR" dirty="0"/>
              <a:t> </a:t>
            </a:r>
            <a:r>
              <a:rPr lang="fr-FR" dirty="0" err="1"/>
              <a:t>în</a:t>
            </a:r>
            <a:r>
              <a:rPr lang="fr-FR" dirty="0"/>
              <a:t> </a:t>
            </a:r>
            <a:r>
              <a:rPr lang="fr-FR" dirty="0" err="1"/>
              <a:t>jurul</a:t>
            </a:r>
            <a:r>
              <a:rPr lang="fr-FR" dirty="0"/>
              <a:t> </a:t>
            </a:r>
            <a:r>
              <a:rPr lang="fr-FR" dirty="0" err="1"/>
              <a:t>perechii</a:t>
            </a:r>
            <a:r>
              <a:rPr lang="fr-FR" dirty="0"/>
              <a:t> de </a:t>
            </a:r>
            <a:r>
              <a:rPr lang="fr-FR" dirty="0" err="1"/>
              <a:t>coci</a:t>
            </a:r>
            <a:r>
              <a:rPr lang="fr-FR" dirty="0"/>
              <a:t>. </a:t>
            </a:r>
            <a:r>
              <a:rPr lang="fr-FR" dirty="0" err="1"/>
              <a:t>Sunt</a:t>
            </a:r>
            <a:r>
              <a:rPr lang="fr-FR" dirty="0"/>
              <a:t> </a:t>
            </a:r>
            <a:r>
              <a:rPr lang="fr-FR" b="1" i="1" dirty="0" err="1"/>
              <a:t>imobili</a:t>
            </a:r>
            <a:r>
              <a:rPr lang="fr-FR" b="1" i="1" dirty="0"/>
              <a:t>, </a:t>
            </a:r>
            <a:r>
              <a:rPr lang="fr-FR" b="1" i="1" dirty="0" err="1"/>
              <a:t>nesporulaţi</a:t>
            </a:r>
            <a:r>
              <a:rPr lang="fr-FR" dirty="0"/>
              <a:t>.</a:t>
            </a:r>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Caractere morfologice</a:t>
            </a:r>
            <a:endParaRPr lang="en-US" dirty="0"/>
          </a:p>
        </p:txBody>
      </p:sp>
      <p:sp>
        <p:nvSpPr>
          <p:cNvPr id="4" name="Rectangle 3"/>
          <p:cNvSpPr/>
          <p:nvPr/>
        </p:nvSpPr>
        <p:spPr>
          <a:xfrm>
            <a:off x="1691680" y="6309320"/>
            <a:ext cx="5026297" cy="258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b="1" dirty="0"/>
              <a:t>Caractere morfologice</a:t>
            </a:r>
            <a:endParaRPr lang="en-US" b="1" dirty="0"/>
          </a:p>
        </p:txBody>
      </p:sp>
      <p:pic>
        <p:nvPicPr>
          <p:cNvPr id="5" name="Picture 4" descr="Pneumococ - Structur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765413"/>
            <a:ext cx="3150236" cy="213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http://textbookofbacteriology.net/S.pneumoniae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3" y="3933056"/>
            <a:ext cx="2754350" cy="2134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rotiu pneumococ.jpg"/>
          <p:cNvPicPr>
            <a:picLocks noChangeAspect="1"/>
          </p:cNvPicPr>
          <p:nvPr/>
        </p:nvPicPr>
        <p:blipFill>
          <a:blip r:embed="rId4">
            <a:extLst>
              <a:ext uri="{28A0092B-C50C-407E-A947-70E740481C1C}">
                <a14:useLocalDpi xmlns:a14="http://schemas.microsoft.com/office/drawing/2010/main" val="0"/>
              </a:ext>
            </a:extLst>
          </a:blip>
          <a:srcRect l="13882" t="42017" b="1962"/>
          <a:stretch>
            <a:fillRect/>
          </a:stretch>
        </p:blipFill>
        <p:spPr bwMode="auto">
          <a:xfrm>
            <a:off x="4964566" y="4037623"/>
            <a:ext cx="3506822" cy="201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121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37" name="Object 1"/>
          <p:cNvGraphicFramePr>
            <a:graphicFrameLocks noChangeAspect="1"/>
          </p:cNvGraphicFramePr>
          <p:nvPr/>
        </p:nvGraphicFramePr>
        <p:xfrm>
          <a:off x="1428728" y="714356"/>
          <a:ext cx="6420757" cy="4357694"/>
        </p:xfrm>
        <a:graphic>
          <a:graphicData uri="http://schemas.openxmlformats.org/presentationml/2006/ole">
            <mc:AlternateContent xmlns:mc="http://schemas.openxmlformats.org/markup-compatibility/2006">
              <mc:Choice xmlns:v="urn:schemas-microsoft-com:vml" Requires="v">
                <p:oleObj spid="_x0000_s65549" r:id="rId2" imgW="8545118" imgH="5801535" progId="">
                  <p:embed/>
                </p:oleObj>
              </mc:Choice>
              <mc:Fallback>
                <p:oleObj r:id="rId2" imgW="8545118" imgH="5801535" progId="">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714356"/>
                        <a:ext cx="6420757" cy="4357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857356" y="5429264"/>
            <a:ext cx="5500726" cy="646331"/>
          </a:xfrm>
          <a:prstGeom prst="rect">
            <a:avLst/>
          </a:prstGeom>
          <a:noFill/>
        </p:spPr>
        <p:txBody>
          <a:bodyPr wrap="square" rtlCol="0">
            <a:spAutoFit/>
          </a:bodyPr>
          <a:lstStyle/>
          <a:p>
            <a:r>
              <a:rPr lang="ro-RO" dirty="0"/>
              <a:t>Figura </a:t>
            </a:r>
            <a:r>
              <a:rPr lang="en-US" dirty="0"/>
              <a:t>11</a:t>
            </a:r>
            <a:r>
              <a:rPr lang="ro-RO" dirty="0"/>
              <a:t>: Frotiu colorat Gram din produs patologic - pneumococi.</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1785918" y="785794"/>
            <a:ext cx="5429256" cy="4305962"/>
          </a:xfrm>
          <a:prstGeom prst="rect">
            <a:avLst/>
          </a:prstGeom>
          <a:noFill/>
          <a:ln w="9525">
            <a:noFill/>
            <a:miter lim="800000"/>
            <a:headEnd/>
            <a:tailEnd/>
          </a:ln>
        </p:spPr>
      </p:pic>
      <p:sp>
        <p:nvSpPr>
          <p:cNvPr id="5" name="TextBox 4"/>
          <p:cNvSpPr txBox="1"/>
          <p:nvPr/>
        </p:nvSpPr>
        <p:spPr>
          <a:xfrm>
            <a:off x="2000232" y="5786454"/>
            <a:ext cx="5572164" cy="369332"/>
          </a:xfrm>
          <a:prstGeom prst="rect">
            <a:avLst/>
          </a:prstGeom>
          <a:noFill/>
        </p:spPr>
        <p:txBody>
          <a:bodyPr wrap="square" rtlCol="0">
            <a:spAutoFit/>
          </a:bodyPr>
          <a:lstStyle/>
          <a:p>
            <a:r>
              <a:rPr lang="en-US" dirty="0" err="1"/>
              <a:t>Figura</a:t>
            </a:r>
            <a:r>
              <a:rPr lang="en-US" dirty="0"/>
              <a:t> 12: </a:t>
            </a:r>
            <a:r>
              <a:rPr lang="en-US" dirty="0" err="1"/>
              <a:t>Pneumococi</a:t>
            </a:r>
            <a:r>
              <a:rPr lang="en-US" dirty="0"/>
              <a:t> </a:t>
            </a:r>
            <a:r>
              <a:rPr lang="en-US" dirty="0" err="1"/>
              <a:t>capsulaţi</a:t>
            </a:r>
            <a:r>
              <a:rPr lang="en-US" dirty="0"/>
              <a:t> </a:t>
            </a:r>
            <a:r>
              <a:rPr lang="en-US" dirty="0" err="1"/>
              <a:t>în</a:t>
            </a:r>
            <a:r>
              <a:rPr lang="en-US" dirty="0"/>
              <a:t> </a:t>
            </a:r>
            <a:r>
              <a:rPr lang="en-US" dirty="0" err="1"/>
              <a:t>produs</a:t>
            </a:r>
            <a:r>
              <a:rPr lang="en-US" dirty="0"/>
              <a:t> </a:t>
            </a:r>
            <a:r>
              <a:rPr lang="en-US" dirty="0" err="1"/>
              <a:t>patologic</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3352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5" name="Rectangle 9"/>
          <p:cNvSpPr>
            <a:spLocks noChangeArrowheads="1"/>
          </p:cNvSpPr>
          <p:nvPr/>
        </p:nvSpPr>
        <p:spPr bwMode="auto">
          <a:xfrm>
            <a:off x="0" y="62484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9707" name="Picture 11"/>
          <p:cNvPicPr>
            <a:picLocks noChangeAspect="1" noChangeArrowheads="1"/>
          </p:cNvPicPr>
          <p:nvPr/>
        </p:nvPicPr>
        <p:blipFill>
          <a:blip r:embed="rId3"/>
          <a:srcRect/>
          <a:stretch>
            <a:fillRect/>
          </a:stretch>
        </p:blipFill>
        <p:spPr bwMode="auto">
          <a:xfrm>
            <a:off x="4865006" y="1196752"/>
            <a:ext cx="1923084" cy="3700111"/>
          </a:xfrm>
          <a:prstGeom prst="rect">
            <a:avLst/>
          </a:prstGeom>
          <a:noFill/>
        </p:spPr>
      </p:pic>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709" name="Rectangle 13"/>
          <p:cNvSpPr>
            <a:spLocks noChangeArrowheads="1"/>
          </p:cNvSpPr>
          <p:nvPr/>
        </p:nvSpPr>
        <p:spPr bwMode="auto">
          <a:xfrm>
            <a:off x="0" y="3352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0" name="Rectangle 14"/>
          <p:cNvSpPr>
            <a:spLocks noChangeArrowheads="1"/>
          </p:cNvSpPr>
          <p:nvPr/>
        </p:nvSpPr>
        <p:spPr bwMode="auto">
          <a:xfrm>
            <a:off x="0" y="62484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TextBox 16"/>
          <p:cNvSpPr txBox="1"/>
          <p:nvPr/>
        </p:nvSpPr>
        <p:spPr>
          <a:xfrm>
            <a:off x="950468" y="5589240"/>
            <a:ext cx="6861892" cy="646331"/>
          </a:xfrm>
          <a:prstGeom prst="rect">
            <a:avLst/>
          </a:prstGeom>
          <a:noFill/>
        </p:spPr>
        <p:txBody>
          <a:bodyPr wrap="square" rtlCol="0">
            <a:spAutoFit/>
          </a:bodyPr>
          <a:lstStyle/>
          <a:p>
            <a:r>
              <a:rPr lang="ro-RO" dirty="0"/>
              <a:t>Figura </a:t>
            </a:r>
            <a:r>
              <a:rPr lang="en-US" dirty="0"/>
              <a:t>4</a:t>
            </a:r>
            <a:r>
              <a:rPr lang="ro-RO" dirty="0"/>
              <a:t>: Testul fermentării manitei pe mediul Chapman: negativ (roşu)  şi pozitiv (viraj în galben)  </a:t>
            </a:r>
            <a:endParaRPr lang="en-US" dirty="0"/>
          </a:p>
        </p:txBody>
      </p:sp>
      <p:pic>
        <p:nvPicPr>
          <p:cNvPr id="1095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1264606" y="1192188"/>
            <a:ext cx="2001353" cy="367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64606" y="5013176"/>
            <a:ext cx="2001353" cy="646331"/>
          </a:xfrm>
          <a:prstGeom prst="rect">
            <a:avLst/>
          </a:prstGeom>
          <a:noFill/>
        </p:spPr>
        <p:txBody>
          <a:bodyPr wrap="square" rtlCol="0">
            <a:spAutoFit/>
          </a:bodyPr>
          <a:lstStyle/>
          <a:p>
            <a:pPr algn="ctr"/>
            <a:r>
              <a:rPr lang="ro-RO" dirty="0"/>
              <a:t>Tulpină </a:t>
            </a:r>
          </a:p>
          <a:p>
            <a:pPr algn="ctr"/>
            <a:r>
              <a:rPr lang="ro-RO" dirty="0"/>
              <a:t>manito +</a:t>
            </a:r>
            <a:endParaRPr lang="en-US" dirty="0"/>
          </a:p>
        </p:txBody>
      </p:sp>
      <p:sp>
        <p:nvSpPr>
          <p:cNvPr id="15" name="TextBox 14"/>
          <p:cNvSpPr txBox="1"/>
          <p:nvPr/>
        </p:nvSpPr>
        <p:spPr>
          <a:xfrm>
            <a:off x="4786737" y="5022552"/>
            <a:ext cx="2001353" cy="646331"/>
          </a:xfrm>
          <a:prstGeom prst="rect">
            <a:avLst/>
          </a:prstGeom>
          <a:noFill/>
        </p:spPr>
        <p:txBody>
          <a:bodyPr wrap="square" rtlCol="0">
            <a:spAutoFit/>
          </a:bodyPr>
          <a:lstStyle/>
          <a:p>
            <a:pPr algn="ctr"/>
            <a:r>
              <a:rPr lang="ro-RO" dirty="0"/>
              <a:t>Tulpină </a:t>
            </a:r>
          </a:p>
          <a:p>
            <a:pPr algn="ctr"/>
            <a:r>
              <a:rPr lang="ro-RO" dirty="0"/>
              <a:t>manito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4389120"/>
          </a:xfrm>
        </p:spPr>
        <p:txBody>
          <a:bodyPr>
            <a:normAutofit fontScale="70000" lnSpcReduction="20000"/>
          </a:bodyPr>
          <a:lstStyle/>
          <a:p>
            <a:pPr algn="ctr">
              <a:buNone/>
            </a:pPr>
            <a:r>
              <a:rPr lang="fr-FR" b="1" dirty="0"/>
              <a:t>3. CARACTERE DE CULTURA</a:t>
            </a:r>
          </a:p>
          <a:p>
            <a:pPr algn="ctr">
              <a:buNone/>
            </a:pPr>
            <a:endParaRPr lang="en-US" dirty="0"/>
          </a:p>
          <a:p>
            <a:r>
              <a:rPr lang="fr-FR" dirty="0" err="1"/>
              <a:t>Pneumococii</a:t>
            </a:r>
            <a:r>
              <a:rPr lang="fr-FR" dirty="0"/>
              <a:t> </a:t>
            </a:r>
            <a:r>
              <a:rPr lang="fr-FR" dirty="0" err="1"/>
              <a:t>sunt</a:t>
            </a:r>
            <a:r>
              <a:rPr lang="fr-FR" dirty="0"/>
              <a:t> </a:t>
            </a:r>
            <a:r>
              <a:rPr lang="fr-FR" b="1" i="1" dirty="0" err="1"/>
              <a:t>germeni</a:t>
            </a:r>
            <a:r>
              <a:rPr lang="fr-FR" b="1" i="1" dirty="0"/>
              <a:t> </a:t>
            </a:r>
            <a:r>
              <a:rPr lang="fr-FR" b="1" i="1" dirty="0" err="1"/>
              <a:t>pretenţioşi</a:t>
            </a:r>
            <a:r>
              <a:rPr lang="fr-FR" dirty="0"/>
              <a:t>, </a:t>
            </a:r>
            <a:r>
              <a:rPr lang="fr-FR" dirty="0" err="1"/>
              <a:t>cultivând</a:t>
            </a:r>
            <a:r>
              <a:rPr lang="fr-FR" dirty="0"/>
              <a:t> </a:t>
            </a:r>
            <a:r>
              <a:rPr lang="fr-FR" dirty="0" err="1"/>
              <a:t>numai</a:t>
            </a:r>
            <a:r>
              <a:rPr lang="fr-FR" dirty="0"/>
              <a:t> </a:t>
            </a:r>
            <a:r>
              <a:rPr lang="fr-FR" dirty="0" err="1"/>
              <a:t>pe</a:t>
            </a:r>
            <a:r>
              <a:rPr lang="fr-FR" dirty="0"/>
              <a:t> </a:t>
            </a:r>
            <a:r>
              <a:rPr lang="fr-FR" b="1" i="1" dirty="0" err="1"/>
              <a:t>medii</a:t>
            </a:r>
            <a:r>
              <a:rPr lang="fr-FR" b="1" i="1" dirty="0"/>
              <a:t> complexe </a:t>
            </a:r>
            <a:r>
              <a:rPr lang="fr-FR" b="1" i="1" dirty="0" err="1"/>
              <a:t>cu</a:t>
            </a:r>
            <a:r>
              <a:rPr lang="fr-FR" b="1" i="1" dirty="0"/>
              <a:t> </a:t>
            </a:r>
            <a:r>
              <a:rPr lang="fr-FR" b="1" i="1" dirty="0" err="1"/>
              <a:t>adaus</a:t>
            </a:r>
            <a:r>
              <a:rPr lang="fr-FR" b="1" i="1" dirty="0"/>
              <a:t> de </a:t>
            </a:r>
            <a:r>
              <a:rPr lang="fr-FR" b="1" i="1" dirty="0" err="1"/>
              <a:t>aminoacizi</a:t>
            </a:r>
            <a:r>
              <a:rPr lang="fr-FR" b="1" i="1" dirty="0"/>
              <a:t> </a:t>
            </a:r>
            <a:r>
              <a:rPr lang="fr-FR" b="1" i="1" dirty="0" err="1"/>
              <a:t>şi</a:t>
            </a:r>
            <a:r>
              <a:rPr lang="fr-FR" b="1" i="1" dirty="0"/>
              <a:t> </a:t>
            </a:r>
            <a:r>
              <a:rPr lang="fr-FR" b="1" i="1" dirty="0" err="1"/>
              <a:t>lichide</a:t>
            </a:r>
            <a:r>
              <a:rPr lang="fr-FR" b="1" i="1" dirty="0"/>
              <a:t> </a:t>
            </a:r>
            <a:r>
              <a:rPr lang="fr-FR" b="1" i="1" dirty="0" err="1"/>
              <a:t>organice</a:t>
            </a:r>
            <a:r>
              <a:rPr lang="fr-FR" dirty="0"/>
              <a:t> (</a:t>
            </a:r>
            <a:r>
              <a:rPr lang="fr-FR" dirty="0" err="1"/>
              <a:t>sânge</a:t>
            </a:r>
            <a:r>
              <a:rPr lang="fr-FR" dirty="0"/>
              <a:t>, </a:t>
            </a:r>
            <a:r>
              <a:rPr lang="fr-FR" dirty="0" err="1"/>
              <a:t>ser</a:t>
            </a:r>
            <a:r>
              <a:rPr lang="fr-FR" dirty="0"/>
              <a:t>, </a:t>
            </a:r>
            <a:r>
              <a:rPr lang="fr-FR" dirty="0" err="1"/>
              <a:t>ascită</a:t>
            </a:r>
            <a:r>
              <a:rPr lang="fr-FR" dirty="0"/>
              <a:t>). </a:t>
            </a:r>
            <a:r>
              <a:rPr lang="fr-FR" dirty="0" err="1"/>
              <a:t>Mediile</a:t>
            </a:r>
            <a:r>
              <a:rPr lang="fr-FR" dirty="0"/>
              <a:t> de </a:t>
            </a:r>
            <a:r>
              <a:rPr lang="fr-FR" dirty="0" err="1"/>
              <a:t>cultură</a:t>
            </a:r>
            <a:r>
              <a:rPr lang="fr-FR" dirty="0"/>
              <a:t> </a:t>
            </a:r>
            <a:r>
              <a:rPr lang="fr-FR" dirty="0" err="1"/>
              <a:t>trebuie</a:t>
            </a:r>
            <a:r>
              <a:rPr lang="fr-FR" dirty="0"/>
              <a:t> </a:t>
            </a:r>
            <a:r>
              <a:rPr lang="fr-FR" dirty="0" err="1"/>
              <a:t>să</a:t>
            </a:r>
            <a:r>
              <a:rPr lang="fr-FR" dirty="0"/>
              <a:t> fie</a:t>
            </a:r>
            <a:r>
              <a:rPr lang="fr-FR" i="1" dirty="0"/>
              <a:t> bine </a:t>
            </a:r>
            <a:r>
              <a:rPr lang="fr-FR" i="1" dirty="0" err="1"/>
              <a:t>tamponate</a:t>
            </a:r>
            <a:r>
              <a:rPr lang="fr-FR" i="1" dirty="0"/>
              <a:t>, </a:t>
            </a:r>
            <a:r>
              <a:rPr lang="fr-FR" i="1" dirty="0" err="1"/>
              <a:t>să</a:t>
            </a:r>
            <a:r>
              <a:rPr lang="fr-FR" i="1" dirty="0"/>
              <a:t> fie </a:t>
            </a:r>
            <a:r>
              <a:rPr lang="fr-FR" i="1" dirty="0" err="1"/>
              <a:t>uşor</a:t>
            </a:r>
            <a:r>
              <a:rPr lang="fr-FR" i="1" dirty="0"/>
              <a:t> alcaline, </a:t>
            </a:r>
            <a:r>
              <a:rPr lang="fr-FR" i="1" dirty="0" err="1"/>
              <a:t>să</a:t>
            </a:r>
            <a:r>
              <a:rPr lang="fr-FR" i="1" dirty="0"/>
              <a:t> </a:t>
            </a:r>
            <a:r>
              <a:rPr lang="fr-FR" i="1" dirty="0" err="1"/>
              <a:t>aibă</a:t>
            </a:r>
            <a:r>
              <a:rPr lang="fr-FR" i="1" dirty="0"/>
              <a:t> </a:t>
            </a:r>
            <a:r>
              <a:rPr lang="fr-FR" i="1" dirty="0" err="1"/>
              <a:t>rezerve</a:t>
            </a:r>
            <a:r>
              <a:rPr lang="fr-FR" i="1" dirty="0"/>
              <a:t> de </a:t>
            </a:r>
            <a:r>
              <a:rPr lang="fr-FR" i="1" dirty="0" err="1"/>
              <a:t>catalază</a:t>
            </a:r>
            <a:r>
              <a:rPr lang="fr-FR" i="1" dirty="0"/>
              <a:t> (</a:t>
            </a:r>
            <a:r>
              <a:rPr lang="fr-FR" i="1" dirty="0" err="1"/>
              <a:t>sânge</a:t>
            </a:r>
            <a:r>
              <a:rPr lang="fr-FR" i="1" dirty="0"/>
              <a:t>), </a:t>
            </a:r>
            <a:r>
              <a:rPr lang="fr-FR" i="1" dirty="0" err="1"/>
              <a:t>iar</a:t>
            </a:r>
            <a:r>
              <a:rPr lang="fr-FR" i="1" dirty="0"/>
              <a:t> </a:t>
            </a:r>
            <a:r>
              <a:rPr lang="fr-FR" i="1" dirty="0" err="1"/>
              <a:t>incubarea</a:t>
            </a:r>
            <a:r>
              <a:rPr lang="fr-FR" i="1" dirty="0"/>
              <a:t> </a:t>
            </a:r>
            <a:r>
              <a:rPr lang="fr-FR" i="1" dirty="0" err="1"/>
              <a:t>să</a:t>
            </a:r>
            <a:r>
              <a:rPr lang="fr-FR" i="1" dirty="0"/>
              <a:t> se </a:t>
            </a:r>
            <a:r>
              <a:rPr lang="fr-FR" i="1" dirty="0" err="1"/>
              <a:t>facă</a:t>
            </a:r>
            <a:r>
              <a:rPr lang="fr-FR" i="1" dirty="0"/>
              <a:t> </a:t>
            </a:r>
            <a:r>
              <a:rPr lang="fr-FR" i="1" dirty="0" err="1"/>
              <a:t>în</a:t>
            </a:r>
            <a:r>
              <a:rPr lang="fr-FR" i="1" dirty="0"/>
              <a:t> </a:t>
            </a:r>
            <a:r>
              <a:rPr lang="fr-FR" i="1" dirty="0" err="1"/>
              <a:t>atmosferă</a:t>
            </a:r>
            <a:r>
              <a:rPr lang="fr-FR" i="1" dirty="0"/>
              <a:t> de CO</a:t>
            </a:r>
            <a:r>
              <a:rPr lang="fr-FR" i="1" baseline="-25000" dirty="0"/>
              <a:t>2</a:t>
            </a:r>
            <a:r>
              <a:rPr lang="fr-FR" i="1" dirty="0"/>
              <a:t> 5-10%</a:t>
            </a:r>
            <a:r>
              <a:rPr lang="fr-FR" dirty="0"/>
              <a:t>.</a:t>
            </a:r>
            <a:endParaRPr lang="en-US" dirty="0"/>
          </a:p>
          <a:p>
            <a:r>
              <a:rPr lang="fr-FR" b="1" i="1" dirty="0" err="1"/>
              <a:t>În</a:t>
            </a:r>
            <a:r>
              <a:rPr lang="fr-FR" b="1" i="1" dirty="0"/>
              <a:t> </a:t>
            </a:r>
            <a:r>
              <a:rPr lang="fr-FR" b="1" i="1" dirty="0" err="1"/>
              <a:t>mediul</a:t>
            </a:r>
            <a:r>
              <a:rPr lang="fr-FR" b="1" i="1" dirty="0"/>
              <a:t> </a:t>
            </a:r>
            <a:r>
              <a:rPr lang="fr-FR" b="1" i="1" dirty="0" err="1"/>
              <a:t>lichid</a:t>
            </a:r>
            <a:r>
              <a:rPr lang="fr-FR" dirty="0"/>
              <a:t> </a:t>
            </a:r>
            <a:r>
              <a:rPr lang="fr-FR" dirty="0" err="1"/>
              <a:t>pneumococii</a:t>
            </a:r>
            <a:r>
              <a:rPr lang="fr-FR" dirty="0"/>
              <a:t> </a:t>
            </a:r>
            <a:r>
              <a:rPr lang="fr-FR" dirty="0" err="1"/>
              <a:t>prezintă</a:t>
            </a:r>
            <a:r>
              <a:rPr lang="fr-FR" dirty="0"/>
              <a:t>, la </a:t>
            </a:r>
            <a:r>
              <a:rPr lang="fr-FR" dirty="0" err="1"/>
              <a:t>început</a:t>
            </a:r>
            <a:r>
              <a:rPr lang="fr-FR" dirty="0"/>
              <a:t>, o </a:t>
            </a:r>
            <a:r>
              <a:rPr lang="fr-FR" dirty="0" err="1"/>
              <a:t>rată</a:t>
            </a:r>
            <a:r>
              <a:rPr lang="fr-FR" dirty="0"/>
              <a:t> </a:t>
            </a:r>
            <a:r>
              <a:rPr lang="fr-FR" dirty="0" err="1"/>
              <a:t>înaltă</a:t>
            </a:r>
            <a:r>
              <a:rPr lang="fr-FR" dirty="0"/>
              <a:t> de </a:t>
            </a:r>
            <a:r>
              <a:rPr lang="fr-FR" dirty="0" err="1"/>
              <a:t>creştere</a:t>
            </a:r>
            <a:r>
              <a:rPr lang="fr-FR" dirty="0"/>
              <a:t> </a:t>
            </a:r>
            <a:r>
              <a:rPr lang="fr-FR" dirty="0" err="1"/>
              <a:t>şi</a:t>
            </a:r>
            <a:r>
              <a:rPr lang="fr-FR" dirty="0"/>
              <a:t> </a:t>
            </a:r>
            <a:r>
              <a:rPr lang="fr-FR" dirty="0" err="1"/>
              <a:t>multiplicare</a:t>
            </a:r>
            <a:r>
              <a:rPr lang="fr-FR" dirty="0"/>
              <a:t>, </a:t>
            </a:r>
            <a:r>
              <a:rPr lang="fr-FR" dirty="0" err="1"/>
              <a:t>producând</a:t>
            </a:r>
            <a:r>
              <a:rPr lang="fr-FR" dirty="0"/>
              <a:t> </a:t>
            </a:r>
            <a:r>
              <a:rPr lang="fr-FR" b="1" i="1" dirty="0" err="1"/>
              <a:t>tulburarea</a:t>
            </a:r>
            <a:r>
              <a:rPr lang="fr-FR" b="1" i="1" dirty="0"/>
              <a:t> </a:t>
            </a:r>
            <a:r>
              <a:rPr lang="fr-FR" b="1" i="1" dirty="0" err="1"/>
              <a:t>mediului</a:t>
            </a:r>
            <a:r>
              <a:rPr lang="fr-FR" dirty="0"/>
              <a:t>, </a:t>
            </a:r>
            <a:r>
              <a:rPr lang="fr-FR" dirty="0" err="1"/>
              <a:t>pentru</a:t>
            </a:r>
            <a:r>
              <a:rPr lang="fr-FR" dirty="0"/>
              <a:t> ca </a:t>
            </a:r>
            <a:r>
              <a:rPr lang="fr-FR" dirty="0" err="1"/>
              <a:t>după</a:t>
            </a:r>
            <a:r>
              <a:rPr lang="fr-FR" dirty="0"/>
              <a:t> 24 de ore, </a:t>
            </a:r>
            <a:r>
              <a:rPr lang="fr-FR" dirty="0" err="1"/>
              <a:t>să</a:t>
            </a:r>
            <a:r>
              <a:rPr lang="fr-FR" dirty="0"/>
              <a:t> se </a:t>
            </a:r>
            <a:r>
              <a:rPr lang="fr-FR" dirty="0" err="1"/>
              <a:t>producă</a:t>
            </a:r>
            <a:r>
              <a:rPr lang="fr-FR" dirty="0"/>
              <a:t> </a:t>
            </a:r>
            <a:r>
              <a:rPr lang="fr-FR" b="1" i="1" dirty="0" err="1"/>
              <a:t>autoliza</a:t>
            </a:r>
            <a:r>
              <a:rPr lang="fr-FR" b="1" i="1" dirty="0"/>
              <a:t> </a:t>
            </a:r>
            <a:r>
              <a:rPr lang="fr-FR" b="1" i="1" dirty="0" err="1"/>
              <a:t>germenilor</a:t>
            </a:r>
            <a:r>
              <a:rPr lang="fr-FR" dirty="0"/>
              <a:t>. </a:t>
            </a:r>
            <a:r>
              <a:rPr lang="fr-FR" dirty="0" err="1"/>
              <a:t>Distrugerea</a:t>
            </a:r>
            <a:r>
              <a:rPr lang="fr-FR" dirty="0"/>
              <a:t> </a:t>
            </a:r>
            <a:r>
              <a:rPr lang="fr-FR" dirty="0" err="1"/>
              <a:t>corpilor</a:t>
            </a:r>
            <a:r>
              <a:rPr lang="fr-FR" dirty="0"/>
              <a:t> </a:t>
            </a:r>
            <a:r>
              <a:rPr lang="fr-FR" dirty="0" err="1"/>
              <a:t>microbieni</a:t>
            </a:r>
            <a:r>
              <a:rPr lang="fr-FR" dirty="0"/>
              <a:t> are </a:t>
            </a:r>
            <a:r>
              <a:rPr lang="fr-FR" dirty="0" err="1"/>
              <a:t>loc</a:t>
            </a:r>
            <a:r>
              <a:rPr lang="fr-FR" dirty="0"/>
              <a:t> </a:t>
            </a:r>
            <a:r>
              <a:rPr lang="fr-FR" dirty="0" err="1"/>
              <a:t>atât</a:t>
            </a:r>
            <a:r>
              <a:rPr lang="fr-FR" dirty="0"/>
              <a:t> </a:t>
            </a:r>
            <a:r>
              <a:rPr lang="fr-FR" dirty="0" err="1"/>
              <a:t>prin</a:t>
            </a:r>
            <a:r>
              <a:rPr lang="fr-FR" dirty="0"/>
              <a:t> </a:t>
            </a:r>
            <a:r>
              <a:rPr lang="fr-FR" i="1" dirty="0" err="1"/>
              <a:t>acumularea</a:t>
            </a:r>
            <a:r>
              <a:rPr lang="fr-FR" i="1" dirty="0"/>
              <a:t> de </a:t>
            </a:r>
            <a:r>
              <a:rPr lang="fr-FR" i="1" dirty="0" err="1"/>
              <a:t>acid</a:t>
            </a:r>
            <a:r>
              <a:rPr lang="fr-FR" i="1" dirty="0"/>
              <a:t> </a:t>
            </a:r>
            <a:r>
              <a:rPr lang="fr-FR" i="1" dirty="0" err="1"/>
              <a:t>lactic</a:t>
            </a:r>
            <a:r>
              <a:rPr lang="fr-FR" dirty="0"/>
              <a:t> ca </a:t>
            </a:r>
            <a:r>
              <a:rPr lang="fr-FR" dirty="0" err="1"/>
              <a:t>urmare</a:t>
            </a:r>
            <a:r>
              <a:rPr lang="fr-FR" dirty="0"/>
              <a:t> a </a:t>
            </a:r>
            <a:r>
              <a:rPr lang="fr-FR" dirty="0" err="1"/>
              <a:t>catabolismului</a:t>
            </a:r>
            <a:r>
              <a:rPr lang="fr-FR" dirty="0"/>
              <a:t> </a:t>
            </a:r>
            <a:r>
              <a:rPr lang="fr-FR" dirty="0" err="1"/>
              <a:t>glucidic</a:t>
            </a:r>
            <a:r>
              <a:rPr lang="fr-FR" dirty="0"/>
              <a:t>, </a:t>
            </a:r>
            <a:r>
              <a:rPr lang="fr-FR" dirty="0" err="1"/>
              <a:t>cât</a:t>
            </a:r>
            <a:r>
              <a:rPr lang="fr-FR" dirty="0"/>
              <a:t> </a:t>
            </a:r>
            <a:r>
              <a:rPr lang="fr-FR" dirty="0" err="1"/>
              <a:t>şi</a:t>
            </a:r>
            <a:r>
              <a:rPr lang="fr-FR" dirty="0"/>
              <a:t> </a:t>
            </a:r>
            <a:r>
              <a:rPr lang="fr-FR" dirty="0" err="1"/>
              <a:t>prin</a:t>
            </a:r>
            <a:r>
              <a:rPr lang="fr-FR" dirty="0"/>
              <a:t> </a:t>
            </a:r>
            <a:r>
              <a:rPr lang="fr-FR" dirty="0" err="1"/>
              <a:t>eliberarea</a:t>
            </a:r>
            <a:r>
              <a:rPr lang="fr-FR" dirty="0"/>
              <a:t> de </a:t>
            </a:r>
            <a:r>
              <a:rPr lang="fr-FR" dirty="0" err="1"/>
              <a:t>către</a:t>
            </a:r>
            <a:r>
              <a:rPr lang="fr-FR" dirty="0"/>
              <a:t> </a:t>
            </a:r>
            <a:r>
              <a:rPr lang="fr-FR" dirty="0" err="1"/>
              <a:t>germeni</a:t>
            </a:r>
            <a:r>
              <a:rPr lang="fr-FR" dirty="0"/>
              <a:t> a </a:t>
            </a:r>
            <a:r>
              <a:rPr lang="fr-FR" dirty="0" err="1"/>
              <a:t>unor</a:t>
            </a:r>
            <a:r>
              <a:rPr lang="fr-FR" dirty="0"/>
              <a:t> </a:t>
            </a:r>
            <a:r>
              <a:rPr lang="fr-FR" i="1" dirty="0" err="1"/>
              <a:t>enzime</a:t>
            </a:r>
            <a:r>
              <a:rPr lang="fr-FR" i="1" dirty="0"/>
              <a:t> </a:t>
            </a:r>
            <a:r>
              <a:rPr lang="fr-FR" i="1" dirty="0" err="1"/>
              <a:t>proteolitice</a:t>
            </a:r>
            <a:r>
              <a:rPr lang="fr-FR" dirty="0"/>
              <a:t>, ce produc </a:t>
            </a:r>
            <a:r>
              <a:rPr lang="fr-FR" dirty="0" err="1"/>
              <a:t>degradarea</a:t>
            </a:r>
            <a:r>
              <a:rPr lang="fr-FR" dirty="0"/>
              <a:t> </a:t>
            </a:r>
            <a:r>
              <a:rPr lang="fr-FR" dirty="0" err="1"/>
              <a:t>propriilor</a:t>
            </a:r>
            <a:r>
              <a:rPr lang="fr-FR" dirty="0"/>
              <a:t> </a:t>
            </a:r>
            <a:r>
              <a:rPr lang="fr-FR" dirty="0" err="1"/>
              <a:t>corpi</a:t>
            </a:r>
            <a:r>
              <a:rPr lang="fr-FR" dirty="0"/>
              <a:t> </a:t>
            </a:r>
            <a:r>
              <a:rPr lang="fr-FR" dirty="0" err="1"/>
              <a:t>microbieni</a:t>
            </a:r>
            <a:r>
              <a:rPr lang="fr-FR" dirty="0"/>
              <a:t>.</a:t>
            </a:r>
            <a:endParaRPr lang="en-US" dirty="0"/>
          </a:p>
          <a:p>
            <a:r>
              <a:rPr lang="fr-FR" b="1" i="1" dirty="0" err="1"/>
              <a:t>În</a:t>
            </a:r>
            <a:r>
              <a:rPr lang="fr-FR" b="1" i="1" dirty="0"/>
              <a:t> </a:t>
            </a:r>
            <a:r>
              <a:rPr lang="fr-FR" b="1" i="1" dirty="0" err="1"/>
              <a:t>mediul</a:t>
            </a:r>
            <a:r>
              <a:rPr lang="fr-FR" b="1" i="1" dirty="0"/>
              <a:t> </a:t>
            </a:r>
            <a:r>
              <a:rPr lang="fr-FR" b="1" i="1" dirty="0" err="1"/>
              <a:t>solid</a:t>
            </a:r>
            <a:r>
              <a:rPr lang="fr-FR" b="1" i="1" dirty="0"/>
              <a:t> </a:t>
            </a:r>
            <a:r>
              <a:rPr lang="fr-FR" b="1" i="1" dirty="0" err="1"/>
              <a:t>cu</a:t>
            </a:r>
            <a:r>
              <a:rPr lang="fr-FR" b="1" i="1" dirty="0"/>
              <a:t> </a:t>
            </a:r>
            <a:r>
              <a:rPr lang="fr-FR" b="1" i="1" dirty="0" err="1"/>
              <a:t>geloză</a:t>
            </a:r>
            <a:r>
              <a:rPr lang="fr-FR" b="1" i="1" dirty="0"/>
              <a:t> </a:t>
            </a:r>
            <a:r>
              <a:rPr lang="fr-FR" b="1" i="1" dirty="0" err="1"/>
              <a:t>sânge</a:t>
            </a:r>
            <a:r>
              <a:rPr lang="fr-FR" dirty="0"/>
              <a:t>, </a:t>
            </a:r>
            <a:r>
              <a:rPr lang="fr-FR" dirty="0" err="1"/>
              <a:t>pneumococii</a:t>
            </a:r>
            <a:r>
              <a:rPr lang="fr-FR" dirty="0"/>
              <a:t> </a:t>
            </a:r>
            <a:r>
              <a:rPr lang="fr-FR" dirty="0" err="1"/>
              <a:t>dau</a:t>
            </a:r>
            <a:r>
              <a:rPr lang="fr-FR" dirty="0"/>
              <a:t> </a:t>
            </a:r>
            <a:r>
              <a:rPr lang="fr-FR" b="1" i="1" dirty="0" err="1"/>
              <a:t>colonii</a:t>
            </a:r>
            <a:r>
              <a:rPr lang="fr-FR" b="1" i="1" dirty="0"/>
              <a:t> </a:t>
            </a:r>
            <a:r>
              <a:rPr lang="fr-FR" b="1" i="1" dirty="0" err="1"/>
              <a:t>mici</a:t>
            </a:r>
            <a:r>
              <a:rPr lang="fr-FR" b="1" i="1" dirty="0"/>
              <a:t>, </a:t>
            </a:r>
            <a:r>
              <a:rPr lang="fr-FR" b="1" i="1" dirty="0" err="1"/>
              <a:t>rotunde</a:t>
            </a:r>
            <a:r>
              <a:rPr lang="fr-FR" b="1" i="1" dirty="0"/>
              <a:t>, </a:t>
            </a:r>
            <a:r>
              <a:rPr lang="fr-FR" b="1" i="1" dirty="0" err="1"/>
              <a:t>strălucitoare</a:t>
            </a:r>
            <a:r>
              <a:rPr lang="fr-FR" b="1" i="1" dirty="0"/>
              <a:t>, </a:t>
            </a:r>
            <a:r>
              <a:rPr lang="fr-FR" b="1" i="1" dirty="0" err="1"/>
              <a:t>cu</a:t>
            </a:r>
            <a:r>
              <a:rPr lang="fr-FR" b="1" i="1" dirty="0"/>
              <a:t> </a:t>
            </a:r>
            <a:r>
              <a:rPr lang="fr-FR" b="1" i="1" dirty="0" err="1"/>
              <a:t>zonă</a:t>
            </a:r>
            <a:r>
              <a:rPr lang="fr-FR" b="1" i="1" dirty="0"/>
              <a:t> de </a:t>
            </a:r>
            <a:r>
              <a:rPr lang="fr-FR" b="1" i="1" dirty="0" err="1"/>
              <a:t>hemoliză</a:t>
            </a:r>
            <a:r>
              <a:rPr lang="fr-FR" b="1" i="1" dirty="0"/>
              <a:t> alfa</a:t>
            </a:r>
            <a:r>
              <a:rPr lang="fr-FR" i="1" dirty="0"/>
              <a:t> </a:t>
            </a:r>
            <a:r>
              <a:rPr lang="fr-FR" dirty="0" err="1"/>
              <a:t>în</a:t>
            </a:r>
            <a:r>
              <a:rPr lang="fr-FR" dirty="0"/>
              <a:t> </a:t>
            </a:r>
            <a:r>
              <a:rPr lang="fr-FR" dirty="0" err="1"/>
              <a:t>jur</a:t>
            </a:r>
            <a:r>
              <a:rPr lang="fr-FR" dirty="0"/>
              <a:t> (</a:t>
            </a:r>
            <a:r>
              <a:rPr lang="fr-FR" dirty="0" err="1"/>
              <a:t>zonă</a:t>
            </a:r>
            <a:r>
              <a:rPr lang="fr-FR" dirty="0"/>
              <a:t> </a:t>
            </a:r>
            <a:r>
              <a:rPr lang="fr-FR" dirty="0" err="1"/>
              <a:t>largă</a:t>
            </a:r>
            <a:r>
              <a:rPr lang="fr-FR" dirty="0"/>
              <a:t> de </a:t>
            </a:r>
            <a:r>
              <a:rPr lang="fr-FR" dirty="0" err="1"/>
              <a:t>hemoliză</a:t>
            </a:r>
            <a:r>
              <a:rPr lang="fr-FR" dirty="0"/>
              <a:t> </a:t>
            </a:r>
            <a:r>
              <a:rPr lang="fr-FR" dirty="0" err="1"/>
              <a:t>incompletă</a:t>
            </a:r>
            <a:r>
              <a:rPr lang="fr-FR" dirty="0"/>
              <a:t>, </a:t>
            </a:r>
            <a:r>
              <a:rPr lang="fr-FR" dirty="0" err="1"/>
              <a:t>cu</a:t>
            </a:r>
            <a:r>
              <a:rPr lang="fr-FR" dirty="0"/>
              <a:t> </a:t>
            </a:r>
            <a:r>
              <a:rPr lang="fr-FR" dirty="0" err="1"/>
              <a:t>tentă</a:t>
            </a:r>
            <a:r>
              <a:rPr lang="fr-FR" dirty="0"/>
              <a:t> </a:t>
            </a:r>
            <a:r>
              <a:rPr lang="fr-FR" dirty="0" err="1"/>
              <a:t>verzuie</a:t>
            </a:r>
            <a:r>
              <a:rPr lang="fr-FR" dirty="0"/>
              <a:t>). </a:t>
            </a:r>
            <a:r>
              <a:rPr lang="fr-FR" dirty="0" err="1"/>
              <a:t>Coloniile</a:t>
            </a:r>
            <a:r>
              <a:rPr lang="fr-FR" dirty="0"/>
              <a:t> au </a:t>
            </a:r>
            <a:r>
              <a:rPr lang="fr-FR" dirty="0" err="1"/>
              <a:t>iniţial</a:t>
            </a:r>
            <a:r>
              <a:rPr lang="fr-FR" dirty="0"/>
              <a:t> </a:t>
            </a:r>
            <a:r>
              <a:rPr lang="fr-FR" dirty="0" err="1"/>
              <a:t>formă</a:t>
            </a:r>
            <a:r>
              <a:rPr lang="fr-FR" dirty="0"/>
              <a:t> de </a:t>
            </a:r>
            <a:r>
              <a:rPr lang="fr-FR" b="1" i="1" dirty="0"/>
              <a:t>“</a:t>
            </a:r>
            <a:r>
              <a:rPr lang="fr-FR" b="1" i="1" dirty="0" err="1"/>
              <a:t>cupolă</a:t>
            </a:r>
            <a:r>
              <a:rPr lang="fr-FR" b="1" i="1" dirty="0"/>
              <a:t> de </a:t>
            </a:r>
            <a:r>
              <a:rPr lang="fr-FR" b="1" i="1" dirty="0" err="1"/>
              <a:t>catedrală</a:t>
            </a:r>
            <a:r>
              <a:rPr lang="fr-FR" b="1" i="1" dirty="0"/>
              <a:t>”</a:t>
            </a:r>
            <a:r>
              <a:rPr lang="fr-FR" i="1" dirty="0"/>
              <a:t> </a:t>
            </a:r>
            <a:r>
              <a:rPr lang="fr-FR" dirty="0" err="1"/>
              <a:t>apoi</a:t>
            </a:r>
            <a:r>
              <a:rPr lang="fr-FR" dirty="0"/>
              <a:t> </a:t>
            </a:r>
            <a:r>
              <a:rPr lang="fr-FR" dirty="0" err="1"/>
              <a:t>tendinţă</a:t>
            </a:r>
            <a:r>
              <a:rPr lang="fr-FR" dirty="0"/>
              <a:t> de </a:t>
            </a:r>
            <a:r>
              <a:rPr lang="fr-FR" dirty="0" err="1"/>
              <a:t>aplatizare</a:t>
            </a:r>
            <a:r>
              <a:rPr lang="fr-FR" dirty="0"/>
              <a:t> </a:t>
            </a:r>
            <a:r>
              <a:rPr lang="fr-FR" dirty="0" err="1"/>
              <a:t>centrală</a:t>
            </a:r>
            <a:r>
              <a:rPr lang="fr-FR" dirty="0"/>
              <a:t> </a:t>
            </a:r>
            <a:r>
              <a:rPr lang="fr-FR" b="1" i="1" dirty="0"/>
              <a:t>“</a:t>
            </a:r>
            <a:r>
              <a:rPr lang="fr-FR" b="1" i="1" dirty="0" err="1"/>
              <a:t>strachină</a:t>
            </a:r>
            <a:r>
              <a:rPr lang="fr-FR" b="1" i="1" dirty="0"/>
              <a:t>”</a:t>
            </a:r>
            <a:r>
              <a:rPr lang="fr-FR" i="1" dirty="0"/>
              <a:t> </a:t>
            </a:r>
            <a:r>
              <a:rPr lang="fr-FR" dirty="0" err="1"/>
              <a:t>sau</a:t>
            </a:r>
            <a:r>
              <a:rPr lang="fr-FR" i="1" dirty="0"/>
              <a:t> </a:t>
            </a:r>
            <a:r>
              <a:rPr lang="fr-FR" b="1" i="1" dirty="0"/>
              <a:t>“</a:t>
            </a:r>
            <a:r>
              <a:rPr lang="fr-FR" b="1" i="1" dirty="0" err="1"/>
              <a:t>blid</a:t>
            </a:r>
            <a:r>
              <a:rPr lang="fr-FR" b="1" i="1" dirty="0"/>
              <a:t>”</a:t>
            </a:r>
            <a:r>
              <a:rPr lang="fr-FR" i="1" dirty="0"/>
              <a:t> </a:t>
            </a:r>
            <a:r>
              <a:rPr lang="fr-FR" dirty="0"/>
              <a:t>.</a:t>
            </a:r>
            <a:endParaRPr lang="en-US"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5777" name="Object 1"/>
          <p:cNvGraphicFramePr>
            <a:graphicFrameLocks noChangeAspect="1"/>
          </p:cNvGraphicFramePr>
          <p:nvPr/>
        </p:nvGraphicFramePr>
        <p:xfrm>
          <a:off x="1500166" y="785794"/>
          <a:ext cx="6000792" cy="4554172"/>
        </p:xfrm>
        <a:graphic>
          <a:graphicData uri="http://schemas.openxmlformats.org/presentationml/2006/ole">
            <mc:AlternateContent xmlns:mc="http://schemas.openxmlformats.org/markup-compatibility/2006">
              <mc:Choice xmlns:v="urn:schemas-microsoft-com:vml" Requires="v">
                <p:oleObj spid="_x0000_s75789" r:id="rId2" imgW="7729944" imgH="5868219" progId="">
                  <p:embed/>
                </p:oleObj>
              </mc:Choice>
              <mc:Fallback>
                <p:oleObj r:id="rId2" imgW="7729944" imgH="5868219" progId="">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66" y="785794"/>
                        <a:ext cx="6000792" cy="45541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000232" y="6000768"/>
            <a:ext cx="5072098" cy="369332"/>
          </a:xfrm>
          <a:prstGeom prst="rect">
            <a:avLst/>
          </a:prstGeom>
          <a:noFill/>
        </p:spPr>
        <p:txBody>
          <a:bodyPr wrap="square" rtlCol="0">
            <a:spAutoFit/>
          </a:bodyPr>
          <a:lstStyle/>
          <a:p>
            <a:r>
              <a:rPr lang="ro-RO" dirty="0"/>
              <a:t>Figura </a:t>
            </a:r>
            <a:r>
              <a:rPr lang="en-US" dirty="0"/>
              <a:t>13</a:t>
            </a:r>
            <a:r>
              <a:rPr lang="ro-RO" dirty="0"/>
              <a:t>: Cultură de pneumococ pe geloză sânge.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5" name="Object 1"/>
          <p:cNvGraphicFramePr>
            <a:graphicFrameLocks noChangeAspect="1"/>
          </p:cNvGraphicFramePr>
          <p:nvPr/>
        </p:nvGraphicFramePr>
        <p:xfrm>
          <a:off x="3500430" y="928670"/>
          <a:ext cx="4500562" cy="5512156"/>
        </p:xfrm>
        <a:graphic>
          <a:graphicData uri="http://schemas.openxmlformats.org/presentationml/2006/ole">
            <mc:AlternateContent xmlns:mc="http://schemas.openxmlformats.org/markup-compatibility/2006">
              <mc:Choice xmlns:v="urn:schemas-microsoft-com:vml" Requires="v">
                <p:oleObj spid="_x0000_s77837" r:id="rId2" imgW="4786017" imgH="5820587" progId="">
                  <p:embed/>
                </p:oleObj>
              </mc:Choice>
              <mc:Fallback>
                <p:oleObj r:id="rId2" imgW="4786017" imgH="5820587" progId="">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0" y="928670"/>
                        <a:ext cx="4500562" cy="5512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5720" y="2571744"/>
            <a:ext cx="2786082" cy="1477328"/>
          </a:xfrm>
          <a:prstGeom prst="rect">
            <a:avLst/>
          </a:prstGeom>
          <a:noFill/>
        </p:spPr>
        <p:txBody>
          <a:bodyPr wrap="square" rtlCol="0">
            <a:spAutoFit/>
          </a:bodyPr>
          <a:lstStyle/>
          <a:p>
            <a:r>
              <a:rPr lang="ro-RO" dirty="0"/>
              <a:t> </a:t>
            </a:r>
            <a:endParaRPr lang="en-US" dirty="0"/>
          </a:p>
          <a:p>
            <a:r>
              <a:rPr lang="ro-RO" dirty="0"/>
              <a:t>Figura </a:t>
            </a:r>
            <a:r>
              <a:rPr lang="en-US" dirty="0"/>
              <a:t>14</a:t>
            </a:r>
            <a:r>
              <a:rPr lang="ro-RO" dirty="0"/>
              <a:t>: Geloză sânge: colonii de pneumococ „în strachină”. </a:t>
            </a:r>
            <a:endParaRPr lang="en-US" dirty="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4389120"/>
          </a:xfrm>
        </p:spPr>
        <p:txBody>
          <a:bodyPr>
            <a:normAutofit fontScale="92500"/>
          </a:bodyPr>
          <a:lstStyle/>
          <a:p>
            <a:pPr algn="ctr">
              <a:buNone/>
            </a:pPr>
            <a:r>
              <a:rPr lang="fr-FR" sz="2200" b="1" dirty="0"/>
              <a:t>4. CARACTERE METABOLICE</a:t>
            </a:r>
          </a:p>
          <a:p>
            <a:pPr algn="ctr">
              <a:buNone/>
            </a:pPr>
            <a:endParaRPr lang="en-US" sz="2200" dirty="0"/>
          </a:p>
          <a:p>
            <a:r>
              <a:rPr lang="fr-FR" sz="2200" dirty="0" err="1"/>
              <a:t>Germeni</a:t>
            </a:r>
            <a:r>
              <a:rPr lang="fr-FR" sz="2200" dirty="0"/>
              <a:t> </a:t>
            </a:r>
            <a:r>
              <a:rPr lang="fr-FR" sz="2200" dirty="0" err="1"/>
              <a:t>cu</a:t>
            </a:r>
            <a:r>
              <a:rPr lang="fr-FR" sz="2200" dirty="0"/>
              <a:t> </a:t>
            </a:r>
            <a:r>
              <a:rPr lang="fr-FR" sz="2200" dirty="0" err="1"/>
              <a:t>necesităţi</a:t>
            </a:r>
            <a:r>
              <a:rPr lang="fr-FR" sz="2200" dirty="0"/>
              <a:t> nutritive mari (</a:t>
            </a:r>
            <a:r>
              <a:rPr lang="fr-FR" sz="2200" dirty="0" err="1"/>
              <a:t>pretenţioşi</a:t>
            </a:r>
            <a:r>
              <a:rPr lang="fr-FR" sz="2200" dirty="0"/>
              <a:t> la </a:t>
            </a:r>
            <a:r>
              <a:rPr lang="fr-FR" sz="2200" dirty="0" err="1"/>
              <a:t>cultivare</a:t>
            </a:r>
            <a:r>
              <a:rPr lang="fr-FR" sz="2200" dirty="0"/>
              <a:t>), </a:t>
            </a:r>
            <a:r>
              <a:rPr lang="fr-FR" sz="2200" dirty="0" err="1"/>
              <a:t>pneumococii</a:t>
            </a:r>
            <a:r>
              <a:rPr lang="fr-FR" sz="2200" dirty="0"/>
              <a:t> </a:t>
            </a:r>
            <a:r>
              <a:rPr lang="fr-FR" sz="2200" b="1" i="1" dirty="0" err="1"/>
              <a:t>fermentează</a:t>
            </a:r>
            <a:r>
              <a:rPr lang="fr-FR" sz="2200" b="1" i="1" dirty="0"/>
              <a:t> </a:t>
            </a:r>
            <a:r>
              <a:rPr lang="fr-FR" sz="2200" b="1" i="1" dirty="0" err="1"/>
              <a:t>glucoza</a:t>
            </a:r>
            <a:r>
              <a:rPr lang="fr-FR" sz="2200" dirty="0"/>
              <a:t> </a:t>
            </a:r>
            <a:r>
              <a:rPr lang="fr-FR" sz="2200" dirty="0" err="1"/>
              <a:t>până</a:t>
            </a:r>
            <a:r>
              <a:rPr lang="fr-FR" sz="2200" dirty="0"/>
              <a:t> la </a:t>
            </a:r>
            <a:r>
              <a:rPr lang="fr-FR" sz="2200" dirty="0" err="1"/>
              <a:t>acid</a:t>
            </a:r>
            <a:r>
              <a:rPr lang="fr-FR" sz="2200" dirty="0"/>
              <a:t> </a:t>
            </a:r>
            <a:r>
              <a:rPr lang="fr-FR" sz="2200" dirty="0" err="1"/>
              <a:t>lactic</a:t>
            </a:r>
            <a:r>
              <a:rPr lang="fr-FR" sz="2200" dirty="0"/>
              <a:t>. Un </a:t>
            </a:r>
            <a:r>
              <a:rPr lang="fr-FR" sz="2200" dirty="0" err="1"/>
              <a:t>caracter</a:t>
            </a:r>
            <a:r>
              <a:rPr lang="fr-FR" sz="2200" dirty="0"/>
              <a:t> </a:t>
            </a:r>
            <a:r>
              <a:rPr lang="fr-FR" sz="2200" dirty="0" err="1"/>
              <a:t>fermentativ</a:t>
            </a:r>
            <a:r>
              <a:rPr lang="fr-FR" sz="2200" dirty="0"/>
              <a:t> </a:t>
            </a:r>
            <a:r>
              <a:rPr lang="fr-FR" sz="2200" dirty="0" err="1"/>
              <a:t>foarte</a:t>
            </a:r>
            <a:r>
              <a:rPr lang="fr-FR" sz="2200" dirty="0"/>
              <a:t> important este </a:t>
            </a:r>
            <a:r>
              <a:rPr lang="fr-FR" sz="2200" b="1" i="1" dirty="0" err="1"/>
              <a:t>metabolizarea</a:t>
            </a:r>
            <a:r>
              <a:rPr lang="fr-FR" sz="2200" b="1" i="1" dirty="0"/>
              <a:t> </a:t>
            </a:r>
            <a:r>
              <a:rPr lang="fr-FR" sz="2200" b="1" i="1" dirty="0" err="1"/>
              <a:t>inulinei</a:t>
            </a:r>
            <a:r>
              <a:rPr lang="fr-FR" sz="2200" dirty="0"/>
              <a:t> (test important de </a:t>
            </a:r>
            <a:r>
              <a:rPr lang="fr-FR" sz="2200" dirty="0" err="1"/>
              <a:t>diferenţiere</a:t>
            </a:r>
            <a:r>
              <a:rPr lang="fr-FR" sz="2200" dirty="0"/>
              <a:t> </a:t>
            </a:r>
            <a:r>
              <a:rPr lang="fr-FR" sz="2200" dirty="0" err="1"/>
              <a:t>faţă</a:t>
            </a:r>
            <a:r>
              <a:rPr lang="fr-FR" sz="2200" dirty="0"/>
              <a:t> de </a:t>
            </a:r>
            <a:r>
              <a:rPr lang="fr-FR" sz="2200" dirty="0" err="1"/>
              <a:t>streptococii</a:t>
            </a:r>
            <a:r>
              <a:rPr lang="fr-FR" sz="2200" dirty="0"/>
              <a:t> </a:t>
            </a:r>
            <a:r>
              <a:rPr lang="fr-FR" sz="2200" dirty="0" err="1"/>
              <a:t>viridans</a:t>
            </a:r>
            <a:r>
              <a:rPr lang="fr-FR" sz="2200" dirty="0"/>
              <a:t>).</a:t>
            </a:r>
            <a:endParaRPr lang="en-US" sz="2200" dirty="0"/>
          </a:p>
          <a:p>
            <a:r>
              <a:rPr lang="fr-FR" sz="2200" dirty="0"/>
              <a:t>Alt </a:t>
            </a:r>
            <a:r>
              <a:rPr lang="fr-FR" sz="2200" dirty="0" err="1"/>
              <a:t>caracter</a:t>
            </a:r>
            <a:r>
              <a:rPr lang="fr-FR" sz="2200" dirty="0"/>
              <a:t> important este </a:t>
            </a:r>
            <a:r>
              <a:rPr lang="fr-FR" sz="2200" b="1" i="1" dirty="0" err="1"/>
              <a:t>biloliza</a:t>
            </a:r>
            <a:r>
              <a:rPr lang="fr-FR" sz="2200" i="1" dirty="0"/>
              <a:t> </a:t>
            </a:r>
            <a:r>
              <a:rPr lang="fr-FR" sz="2200" dirty="0"/>
              <a:t>(</a:t>
            </a:r>
            <a:r>
              <a:rPr lang="fr-FR" sz="2200" dirty="0" err="1"/>
              <a:t>dacă</a:t>
            </a:r>
            <a:r>
              <a:rPr lang="fr-FR" sz="2200" dirty="0"/>
              <a:t> se </a:t>
            </a:r>
            <a:r>
              <a:rPr lang="fr-FR" sz="2200" dirty="0" err="1"/>
              <a:t>adaugă</a:t>
            </a:r>
            <a:r>
              <a:rPr lang="fr-FR" sz="2200" dirty="0"/>
              <a:t> </a:t>
            </a:r>
            <a:r>
              <a:rPr lang="fr-FR" sz="2200" dirty="0" err="1"/>
              <a:t>bilă</a:t>
            </a:r>
            <a:r>
              <a:rPr lang="fr-FR" sz="2200" dirty="0"/>
              <a:t> </a:t>
            </a:r>
            <a:r>
              <a:rPr lang="fr-FR" sz="2200" dirty="0" err="1"/>
              <a:t>într</a:t>
            </a:r>
            <a:r>
              <a:rPr lang="fr-FR" sz="2200" dirty="0"/>
              <a:t>-o </a:t>
            </a:r>
            <a:r>
              <a:rPr lang="fr-FR" sz="2200" dirty="0" err="1"/>
              <a:t>cultură</a:t>
            </a:r>
            <a:r>
              <a:rPr lang="fr-FR" sz="2200" dirty="0"/>
              <a:t> de </a:t>
            </a:r>
            <a:r>
              <a:rPr lang="fr-FR" sz="2200" dirty="0" err="1"/>
              <a:t>pneumococi</a:t>
            </a:r>
            <a:r>
              <a:rPr lang="fr-FR" sz="2200" dirty="0"/>
              <a:t>, </a:t>
            </a:r>
            <a:r>
              <a:rPr lang="fr-FR" sz="2200" dirty="0" err="1"/>
              <a:t>în</a:t>
            </a:r>
            <a:r>
              <a:rPr lang="fr-FR" sz="2200" dirty="0"/>
              <a:t> 30 de minute se </a:t>
            </a:r>
            <a:r>
              <a:rPr lang="fr-FR" sz="2200" dirty="0" err="1"/>
              <a:t>produce</a:t>
            </a:r>
            <a:r>
              <a:rPr lang="fr-FR" sz="2200" dirty="0"/>
              <a:t> </a:t>
            </a:r>
            <a:r>
              <a:rPr lang="fr-FR" sz="2200" dirty="0" err="1"/>
              <a:t>clarificarea</a:t>
            </a:r>
            <a:r>
              <a:rPr lang="fr-FR" sz="2200" dirty="0"/>
              <a:t> </a:t>
            </a:r>
            <a:r>
              <a:rPr lang="fr-FR" sz="2200" dirty="0" err="1"/>
              <a:t>mediului</a:t>
            </a:r>
            <a:r>
              <a:rPr lang="fr-FR" sz="2200" dirty="0"/>
              <a:t> </a:t>
            </a:r>
            <a:r>
              <a:rPr lang="fr-FR" sz="2200" dirty="0" err="1"/>
              <a:t>lichid</a:t>
            </a:r>
            <a:r>
              <a:rPr lang="fr-FR" sz="2200" dirty="0"/>
              <a:t>) </a:t>
            </a:r>
            <a:r>
              <a:rPr lang="fr-FR" sz="2200" dirty="0" err="1"/>
              <a:t>prin</a:t>
            </a:r>
            <a:r>
              <a:rPr lang="fr-FR" sz="2200" dirty="0"/>
              <a:t> </a:t>
            </a:r>
            <a:r>
              <a:rPr lang="fr-FR" sz="2200" i="1" dirty="0" err="1"/>
              <a:t>stimularea</a:t>
            </a:r>
            <a:r>
              <a:rPr lang="fr-FR" sz="2200" i="1" dirty="0"/>
              <a:t> </a:t>
            </a:r>
            <a:r>
              <a:rPr lang="fr-FR" sz="2200" i="1" dirty="0" err="1"/>
              <a:t>fermenţilor</a:t>
            </a:r>
            <a:r>
              <a:rPr lang="fr-FR" sz="2200" i="1" dirty="0"/>
              <a:t> </a:t>
            </a:r>
            <a:r>
              <a:rPr lang="fr-FR" sz="2200" i="1" dirty="0" err="1"/>
              <a:t>autolitici</a:t>
            </a:r>
            <a:r>
              <a:rPr lang="fr-FR" sz="2200" dirty="0"/>
              <a:t>.</a:t>
            </a:r>
            <a:endParaRPr lang="en-US" sz="2200" dirty="0"/>
          </a:p>
          <a:p>
            <a:r>
              <a:rPr lang="fr-FR" sz="2200" dirty="0" err="1"/>
              <a:t>Sunt</a:t>
            </a:r>
            <a:r>
              <a:rPr lang="fr-FR" sz="2200" dirty="0"/>
              <a:t> </a:t>
            </a:r>
            <a:r>
              <a:rPr lang="fr-FR" sz="2200" b="1" i="1" dirty="0" err="1"/>
              <a:t>aerobi</a:t>
            </a:r>
            <a:r>
              <a:rPr lang="fr-FR" sz="2200" dirty="0"/>
              <a:t>, dar pot fi </a:t>
            </a:r>
            <a:r>
              <a:rPr lang="fr-FR" sz="2200" dirty="0" err="1"/>
              <a:t>şi</a:t>
            </a:r>
            <a:r>
              <a:rPr lang="fr-FR" sz="2200" dirty="0"/>
              <a:t> </a:t>
            </a:r>
            <a:r>
              <a:rPr lang="fr-FR" sz="2200" b="1" i="1" dirty="0" err="1"/>
              <a:t>facultativ</a:t>
            </a:r>
            <a:r>
              <a:rPr lang="fr-FR" sz="2200" b="1" i="1" dirty="0"/>
              <a:t> </a:t>
            </a:r>
            <a:r>
              <a:rPr lang="fr-FR" sz="2200" b="1" i="1" dirty="0" err="1"/>
              <a:t>anaerobi</a:t>
            </a:r>
            <a:r>
              <a:rPr lang="fr-FR" sz="2200" dirty="0"/>
              <a:t>. Nu produc </a:t>
            </a:r>
            <a:r>
              <a:rPr lang="fr-FR" sz="2200" dirty="0" err="1"/>
              <a:t>nici</a:t>
            </a:r>
            <a:r>
              <a:rPr lang="fr-FR" sz="2200" dirty="0"/>
              <a:t> </a:t>
            </a:r>
            <a:r>
              <a:rPr lang="fr-FR" sz="2200" dirty="0" err="1"/>
              <a:t>peroxidază</a:t>
            </a:r>
            <a:r>
              <a:rPr lang="fr-FR" sz="2200" dirty="0"/>
              <a:t>, </a:t>
            </a:r>
            <a:r>
              <a:rPr lang="fr-FR" sz="2200" dirty="0" err="1"/>
              <a:t>nici</a:t>
            </a:r>
            <a:r>
              <a:rPr lang="fr-FR" sz="2200" dirty="0"/>
              <a:t> </a:t>
            </a:r>
            <a:r>
              <a:rPr lang="fr-FR" sz="2200" dirty="0" err="1"/>
              <a:t>catalază</a:t>
            </a:r>
            <a:r>
              <a:rPr lang="fr-FR" sz="2200" dirty="0"/>
              <a:t> (</a:t>
            </a:r>
            <a:r>
              <a:rPr lang="fr-FR" sz="2200" dirty="0" err="1"/>
              <a:t>creşterea</a:t>
            </a:r>
            <a:r>
              <a:rPr lang="fr-FR" sz="2200" dirty="0"/>
              <a:t> </a:t>
            </a:r>
            <a:r>
              <a:rPr lang="fr-FR" sz="2200" dirty="0" err="1"/>
              <a:t>în</a:t>
            </a:r>
            <a:r>
              <a:rPr lang="fr-FR" sz="2200" dirty="0"/>
              <a:t> </a:t>
            </a:r>
            <a:r>
              <a:rPr lang="fr-FR" sz="2200" dirty="0" err="1"/>
              <a:t>cultură</a:t>
            </a:r>
            <a:r>
              <a:rPr lang="fr-FR" sz="2200" dirty="0"/>
              <a:t> este </a:t>
            </a:r>
            <a:r>
              <a:rPr lang="fr-FR" sz="2200" dirty="0" err="1"/>
              <a:t>rapid</a:t>
            </a:r>
            <a:r>
              <a:rPr lang="fr-FR" sz="2200" dirty="0"/>
              <a:t> </a:t>
            </a:r>
            <a:r>
              <a:rPr lang="fr-FR" sz="2200" dirty="0" err="1"/>
              <a:t>inhibată</a:t>
            </a:r>
            <a:r>
              <a:rPr lang="fr-FR" sz="2200" dirty="0"/>
              <a:t> </a:t>
            </a:r>
            <a:r>
              <a:rPr lang="fr-FR" sz="2200" dirty="0" err="1"/>
              <a:t>datorită</a:t>
            </a:r>
            <a:r>
              <a:rPr lang="fr-FR" sz="2200" dirty="0"/>
              <a:t> </a:t>
            </a:r>
            <a:r>
              <a:rPr lang="fr-FR" sz="2200" dirty="0" err="1"/>
              <a:t>producerii</a:t>
            </a:r>
            <a:r>
              <a:rPr lang="fr-FR" sz="2200" dirty="0"/>
              <a:t> de </a:t>
            </a:r>
            <a:r>
              <a:rPr lang="fr-FR" sz="2200" dirty="0" err="1"/>
              <a:t>peroxid</a:t>
            </a:r>
            <a:r>
              <a:rPr lang="fr-FR" sz="2200" dirty="0"/>
              <a:t> de </a:t>
            </a:r>
            <a:r>
              <a:rPr lang="fr-FR" sz="2200" dirty="0" err="1"/>
              <a:t>hidrogen</a:t>
            </a:r>
            <a:r>
              <a:rPr lang="fr-FR" sz="2200" dirty="0"/>
              <a:t>, </a:t>
            </a:r>
            <a:r>
              <a:rPr lang="fr-FR" sz="2200" dirty="0" err="1"/>
              <a:t>cu</a:t>
            </a:r>
            <a:r>
              <a:rPr lang="fr-FR" sz="2200" dirty="0"/>
              <a:t> </a:t>
            </a:r>
            <a:r>
              <a:rPr lang="fr-FR" sz="2200" dirty="0" err="1"/>
              <a:t>efect</a:t>
            </a:r>
            <a:r>
              <a:rPr lang="fr-FR" sz="2200" dirty="0"/>
              <a:t> </a:t>
            </a:r>
            <a:r>
              <a:rPr lang="fr-FR" sz="2200" dirty="0" err="1"/>
              <a:t>toxic</a:t>
            </a:r>
            <a:r>
              <a:rPr lang="fr-FR" sz="2200" dirty="0"/>
              <a:t> </a:t>
            </a:r>
            <a:r>
              <a:rPr lang="fr-FR" sz="2200" dirty="0" err="1"/>
              <a:t>asupra</a:t>
            </a:r>
            <a:r>
              <a:rPr lang="fr-FR" sz="2200" dirty="0"/>
              <a:t> </a:t>
            </a:r>
            <a:r>
              <a:rPr lang="fr-FR" sz="2200" dirty="0" err="1"/>
              <a:t>germenilor</a:t>
            </a:r>
            <a:r>
              <a:rPr lang="fr-FR" sz="2200" dirty="0"/>
              <a:t>). </a:t>
            </a:r>
            <a:endParaRPr lang="en-US" sz="2200" dirty="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666750" y="263525"/>
            <a:ext cx="781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o-RO" sz="2400" b="1">
                <a:latin typeface="Book Antiqua" pitchFamily="18" charset="0"/>
              </a:rPr>
              <a:t>STREPTOCOCCUS PNEUMONIAE</a:t>
            </a:r>
          </a:p>
        </p:txBody>
      </p:sp>
      <p:pic>
        <p:nvPicPr>
          <p:cNvPr id="25603" name="Picture 3" descr="bil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695" y="2271397"/>
            <a:ext cx="4218305" cy="30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opto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0024" y="2310026"/>
            <a:ext cx="3666728" cy="270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355566" y="5662389"/>
            <a:ext cx="2214562"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Biloliza</a:t>
            </a:r>
            <a:endParaRPr lang="en-US" dirty="0"/>
          </a:p>
        </p:txBody>
      </p:sp>
      <p:sp>
        <p:nvSpPr>
          <p:cNvPr id="15" name="Rectangle 14"/>
          <p:cNvSpPr/>
          <p:nvPr/>
        </p:nvSpPr>
        <p:spPr>
          <a:xfrm>
            <a:off x="2120612" y="980728"/>
            <a:ext cx="49027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2800" b="1" dirty="0"/>
              <a:t>CARACTERE BIOCHIMICE</a:t>
            </a:r>
            <a:endParaRPr lang="en-US" sz="2800" b="1" dirty="0"/>
          </a:p>
        </p:txBody>
      </p:sp>
      <p:sp>
        <p:nvSpPr>
          <p:cNvPr id="17" name="Rectangle 16"/>
          <p:cNvSpPr/>
          <p:nvPr/>
        </p:nvSpPr>
        <p:spPr>
          <a:xfrm>
            <a:off x="5659746" y="5569521"/>
            <a:ext cx="2214562" cy="378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Testul la </a:t>
            </a:r>
            <a:r>
              <a:rPr lang="ro-RO" dirty="0" err="1"/>
              <a:t>optochin</a:t>
            </a:r>
            <a:endParaRPr lang="en-US" dirty="0"/>
          </a:p>
        </p:txBody>
      </p:sp>
    </p:spTree>
    <p:extLst>
      <p:ext uri="{BB962C8B-B14F-4D97-AF65-F5344CB8AC3E}">
        <p14:creationId xmlns:p14="http://schemas.microsoft.com/office/powerpoint/2010/main" val="3894857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a:srcRect/>
          <a:stretch>
            <a:fillRect/>
          </a:stretch>
        </p:blipFill>
        <p:spPr bwMode="auto">
          <a:xfrm>
            <a:off x="1868463" y="1142983"/>
            <a:ext cx="5346743" cy="3982553"/>
          </a:xfrm>
          <a:prstGeom prst="rect">
            <a:avLst/>
          </a:prstGeom>
          <a:noFill/>
          <a:ln w="9525">
            <a:noFill/>
            <a:miter lim="800000"/>
            <a:headEnd/>
            <a:tailEnd/>
          </a:ln>
        </p:spPr>
      </p:pic>
      <p:sp>
        <p:nvSpPr>
          <p:cNvPr id="78850" name="Line 2"/>
          <p:cNvSpPr>
            <a:spLocks noChangeShapeType="1"/>
          </p:cNvSpPr>
          <p:nvPr/>
        </p:nvSpPr>
        <p:spPr bwMode="auto">
          <a:xfrm flipH="1" flipV="1">
            <a:off x="1142975" y="2214554"/>
            <a:ext cx="1720857" cy="165259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51" name="Line 3"/>
          <p:cNvSpPr>
            <a:spLocks noChangeShapeType="1"/>
          </p:cNvSpPr>
          <p:nvPr/>
        </p:nvSpPr>
        <p:spPr bwMode="auto">
          <a:xfrm flipV="1">
            <a:off x="6643702" y="2571744"/>
            <a:ext cx="1149353" cy="135732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52" name="Rectangle 4"/>
          <p:cNvSpPr>
            <a:spLocks noChangeArrowheads="1"/>
          </p:cNvSpPr>
          <p:nvPr/>
        </p:nvSpPr>
        <p:spPr bwMode="auto">
          <a:xfrm>
            <a:off x="7715272" y="1928802"/>
            <a:ext cx="1128714" cy="541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a:ln>
                  <a:noFill/>
                </a:ln>
                <a:solidFill>
                  <a:schemeClr val="tx1"/>
                </a:solidFill>
                <a:effectLst/>
                <a:latin typeface="Times New Roman" pitchFamily="18" charset="0"/>
              </a:rPr>
              <a:t>Reacţie pozitivă</a:t>
            </a:r>
            <a:endParaRPr kumimoji="0" lang="en-US" b="0" i="0" u="none" strike="noStrike" cap="none" normalizeH="0" baseline="0" dirty="0">
              <a:ln>
                <a:noFill/>
              </a:ln>
              <a:solidFill>
                <a:schemeClr val="tx1"/>
              </a:solidFill>
              <a:effectLst/>
              <a:latin typeface="Arial" pitchFamily="34" charset="0"/>
            </a:endParaRPr>
          </a:p>
        </p:txBody>
      </p:sp>
      <p:sp>
        <p:nvSpPr>
          <p:cNvPr id="78853" name="Rectangle 5"/>
          <p:cNvSpPr>
            <a:spLocks noChangeArrowheads="1"/>
          </p:cNvSpPr>
          <p:nvPr/>
        </p:nvSpPr>
        <p:spPr bwMode="auto">
          <a:xfrm>
            <a:off x="0" y="1643050"/>
            <a:ext cx="1285852" cy="5413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b="0" i="0" u="none" strike="noStrike" cap="none" normalizeH="0" baseline="0" dirty="0">
                <a:ln>
                  <a:noFill/>
                </a:ln>
                <a:solidFill>
                  <a:schemeClr val="tx1"/>
                </a:solidFill>
                <a:effectLst/>
                <a:latin typeface="Calibri" pitchFamily="34" charset="0"/>
              </a:rPr>
              <a:t>Reacţie negativă</a:t>
            </a:r>
            <a:endParaRPr kumimoji="0" lang="en-US" b="0" i="0" u="none" strike="noStrike" cap="none" normalizeH="0" baseline="0" dirty="0">
              <a:ln>
                <a:noFill/>
              </a:ln>
              <a:solidFill>
                <a:schemeClr val="tx1"/>
              </a:solidFill>
              <a:effectLst/>
              <a:latin typeface="Arial" pitchFamily="34" charset="0"/>
            </a:endParaRPr>
          </a:p>
        </p:txBody>
      </p:sp>
      <p:sp>
        <p:nvSpPr>
          <p:cNvPr id="9" name="TextBox 8"/>
          <p:cNvSpPr txBox="1"/>
          <p:nvPr/>
        </p:nvSpPr>
        <p:spPr>
          <a:xfrm>
            <a:off x="2714612" y="5643578"/>
            <a:ext cx="3500462" cy="646331"/>
          </a:xfrm>
          <a:prstGeom prst="rect">
            <a:avLst/>
          </a:prstGeom>
          <a:noFill/>
        </p:spPr>
        <p:txBody>
          <a:bodyPr wrap="square" rtlCol="0">
            <a:spAutoFit/>
          </a:bodyPr>
          <a:lstStyle/>
          <a:p>
            <a:r>
              <a:rPr lang="ro-RO" dirty="0"/>
              <a:t>Figura 1</a:t>
            </a:r>
            <a:r>
              <a:rPr lang="en-US" dirty="0"/>
              <a:t>5</a:t>
            </a:r>
            <a:r>
              <a:rPr lang="ro-RO" dirty="0"/>
              <a:t>: Fermentarea inulinei. </a:t>
            </a:r>
            <a:endParaRPr lang="en-US" dirty="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55647"/>
            <a:ext cx="8229600" cy="4152524"/>
          </a:xfrm>
        </p:spPr>
        <p:txBody>
          <a:bodyPr>
            <a:normAutofit fontScale="70000" lnSpcReduction="20000"/>
          </a:bodyPr>
          <a:lstStyle/>
          <a:p>
            <a:pPr algn="ctr">
              <a:buNone/>
            </a:pPr>
            <a:r>
              <a:rPr lang="fr-FR" b="1" dirty="0"/>
              <a:t>5. CARACTERE ANTIGENICE</a:t>
            </a:r>
          </a:p>
          <a:p>
            <a:pPr algn="ctr">
              <a:buNone/>
            </a:pPr>
            <a:endParaRPr lang="en-US" dirty="0"/>
          </a:p>
          <a:p>
            <a:r>
              <a:rPr lang="fr-FR" dirty="0" err="1"/>
              <a:t>Pneumococii</a:t>
            </a:r>
            <a:r>
              <a:rPr lang="fr-FR" dirty="0"/>
              <a:t> </a:t>
            </a:r>
            <a:r>
              <a:rPr lang="fr-FR" dirty="0" err="1"/>
              <a:t>prezintă</a:t>
            </a:r>
            <a:r>
              <a:rPr lang="fr-FR" dirty="0"/>
              <a:t> </a:t>
            </a:r>
            <a:r>
              <a:rPr lang="fr-FR" dirty="0" err="1"/>
              <a:t>antigene</a:t>
            </a:r>
            <a:r>
              <a:rPr lang="fr-FR" dirty="0"/>
              <a:t> </a:t>
            </a:r>
            <a:r>
              <a:rPr lang="fr-FR" dirty="0" err="1"/>
              <a:t>capsulare</a:t>
            </a:r>
            <a:r>
              <a:rPr lang="fr-FR" dirty="0"/>
              <a:t> </a:t>
            </a:r>
            <a:r>
              <a:rPr lang="fr-FR" dirty="0" err="1"/>
              <a:t>şi</a:t>
            </a:r>
            <a:r>
              <a:rPr lang="fr-FR" dirty="0"/>
              <a:t> </a:t>
            </a:r>
            <a:r>
              <a:rPr lang="fr-FR" dirty="0" err="1"/>
              <a:t>antigene</a:t>
            </a:r>
            <a:r>
              <a:rPr lang="fr-FR" dirty="0"/>
              <a:t> </a:t>
            </a:r>
            <a:r>
              <a:rPr lang="fr-FR" dirty="0" err="1"/>
              <a:t>somatice</a:t>
            </a:r>
            <a:r>
              <a:rPr lang="fr-FR" dirty="0"/>
              <a:t>.</a:t>
            </a:r>
            <a:endParaRPr lang="en-US" dirty="0"/>
          </a:p>
          <a:p>
            <a:r>
              <a:rPr lang="en-US" b="1" i="1" dirty="0"/>
              <a:t>a. </a:t>
            </a:r>
            <a:r>
              <a:rPr lang="en-US" b="1" i="1" dirty="0" err="1"/>
              <a:t>Antigenele</a:t>
            </a:r>
            <a:r>
              <a:rPr lang="en-US" b="1" i="1" dirty="0"/>
              <a:t> </a:t>
            </a:r>
            <a:r>
              <a:rPr lang="en-US" b="1" i="1" dirty="0" err="1"/>
              <a:t>capsulare</a:t>
            </a:r>
            <a:r>
              <a:rPr lang="en-US" dirty="0"/>
              <a:t> </a:t>
            </a:r>
            <a:r>
              <a:rPr lang="en-US" b="1" i="1" dirty="0"/>
              <a:t>(SSS -“specific soluble substance”)</a:t>
            </a:r>
            <a:endParaRPr lang="en-US" dirty="0"/>
          </a:p>
          <a:p>
            <a:r>
              <a:rPr lang="ro-RO" dirty="0"/>
              <a:t>Sunt de </a:t>
            </a:r>
            <a:r>
              <a:rPr lang="ro-RO" b="1" i="1" dirty="0"/>
              <a:t>natură polizaharidică</a:t>
            </a:r>
            <a:r>
              <a:rPr lang="ro-RO" dirty="0"/>
              <a:t> şi sunt legate de capsula bacteriană. Pe baza antigenelor capsulare, s-au descris peste </a:t>
            </a:r>
            <a:r>
              <a:rPr lang="ro-RO" i="1" dirty="0"/>
              <a:t>80 de serotipuri de pneumococi</a:t>
            </a:r>
            <a:r>
              <a:rPr lang="ro-RO" dirty="0"/>
              <a:t>, dintre care, pentru pneumococii izolaţi de la om, au importanţă maximă tipurile </a:t>
            </a:r>
            <a:r>
              <a:rPr lang="ro-RO" i="1" dirty="0"/>
              <a:t>1, 2, 3</a:t>
            </a:r>
            <a:r>
              <a:rPr lang="ro-RO" dirty="0"/>
              <a:t>.</a:t>
            </a:r>
            <a:endParaRPr lang="en-US" dirty="0"/>
          </a:p>
          <a:p>
            <a:r>
              <a:rPr lang="ro-RO" b="1" i="1" dirty="0"/>
              <a:t>Antigenele capsulare</a:t>
            </a:r>
            <a:r>
              <a:rPr lang="ro-RO" dirty="0"/>
              <a:t> ale pneumococilor au mare </a:t>
            </a:r>
            <a:r>
              <a:rPr lang="ro-RO" b="1" i="1" dirty="0"/>
              <a:t>importanţă diagnostică</a:t>
            </a:r>
            <a:r>
              <a:rPr lang="ro-RO" dirty="0"/>
              <a:t>, pe baza lor efectuându-se </a:t>
            </a:r>
            <a:r>
              <a:rPr lang="ro-RO" b="1" i="1" dirty="0"/>
              <a:t>identificarea serologică a unei tulpini izolate</a:t>
            </a:r>
            <a:r>
              <a:rPr lang="ro-RO" dirty="0"/>
              <a:t>, prin </a:t>
            </a:r>
            <a:r>
              <a:rPr lang="ro-RO" b="1" i="1" dirty="0"/>
              <a:t>reacţia antigen-anticorp de umflare a capsulei</a:t>
            </a:r>
            <a:r>
              <a:rPr lang="ro-RO" dirty="0"/>
              <a:t> </a:t>
            </a:r>
            <a:r>
              <a:rPr lang="ro-RO" b="1" i="1" dirty="0"/>
              <a:t>(Neufeld)</a:t>
            </a:r>
            <a:r>
              <a:rPr lang="ro-RO" dirty="0"/>
              <a:t>: punerea în contact a tulpinii de pneumococ cu ser standard antipneumococic de tip şi cu un colorant, urmată de examinarea rapidă la microscop. În cazul corespondenţei imune, apare îngroşarea zonei capsulare în jurul indivizilor bacterieni.</a:t>
            </a:r>
            <a:endParaRPr lang="en-US" dirty="0"/>
          </a:p>
          <a:p>
            <a:r>
              <a:rPr lang="ro-RO" dirty="0"/>
              <a:t>Antigenele capsulare se corelează şi cu </a:t>
            </a:r>
            <a:r>
              <a:rPr lang="ro-RO" b="1" i="1" dirty="0"/>
              <a:t>patogenitatea germenului</a:t>
            </a:r>
            <a:r>
              <a:rPr lang="ro-RO" dirty="0"/>
              <a:t> (numai tulpinile “S”, capsulate, sunt patogene pentru om şi animal).</a:t>
            </a:r>
            <a:endParaRPr lang="en-US" dirty="0"/>
          </a:p>
          <a:p>
            <a:pPr>
              <a:buNone/>
            </a:pPr>
            <a:endParaRPr lang="en-US" dirty="0"/>
          </a:p>
        </p:txBody>
      </p:sp>
      <p:sp>
        <p:nvSpPr>
          <p:cNvPr id="4" name="Rectangle 3"/>
          <p:cNvSpPr/>
          <p:nvPr/>
        </p:nvSpPr>
        <p:spPr>
          <a:xfrm>
            <a:off x="3923928" y="5586377"/>
            <a:ext cx="3509630" cy="49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b="1" dirty="0"/>
              <a:t>Identificare serologică</a:t>
            </a:r>
          </a:p>
          <a:p>
            <a:pPr algn="ctr">
              <a:defRPr/>
            </a:pPr>
            <a:r>
              <a:rPr lang="ro-RO" dirty="0"/>
              <a:t>Reacţia de umflare a capsulei</a:t>
            </a:r>
            <a:endParaRPr lang="en-US" dirty="0"/>
          </a:p>
        </p:txBody>
      </p:sp>
      <p:pic>
        <p:nvPicPr>
          <p:cNvPr id="5" name="Picture 17" descr="http://textbookofbacteriology.net/SpQuellu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12940"/>
            <a:ext cx="3049154" cy="2430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429396"/>
          </a:xfrm>
        </p:spPr>
        <p:txBody>
          <a:bodyPr>
            <a:normAutofit fontScale="85000" lnSpcReduction="20000"/>
          </a:bodyPr>
          <a:lstStyle/>
          <a:p>
            <a:pPr algn="ctr">
              <a:buNone/>
            </a:pPr>
            <a:r>
              <a:rPr lang="fr-FR" b="1" dirty="0"/>
              <a:t>5. CARACTERE ANTIGENICE</a:t>
            </a:r>
          </a:p>
          <a:p>
            <a:pPr algn="ctr">
              <a:buNone/>
            </a:pPr>
            <a:endParaRPr lang="en-US" dirty="0"/>
          </a:p>
          <a:p>
            <a:pPr>
              <a:buNone/>
            </a:pPr>
            <a:r>
              <a:rPr lang="fr-FR" b="1" i="1" dirty="0"/>
              <a:t> </a:t>
            </a:r>
            <a:endParaRPr lang="en-US" dirty="0"/>
          </a:p>
          <a:p>
            <a:r>
              <a:rPr lang="fr-FR" b="1" i="1" dirty="0"/>
              <a:t>b. </a:t>
            </a:r>
            <a:r>
              <a:rPr lang="fr-FR" b="1" i="1" dirty="0" err="1"/>
              <a:t>Antigenele</a:t>
            </a:r>
            <a:r>
              <a:rPr lang="fr-FR" b="1" i="1" dirty="0"/>
              <a:t> </a:t>
            </a:r>
            <a:r>
              <a:rPr lang="fr-FR" b="1" i="1" dirty="0" err="1"/>
              <a:t>somatice</a:t>
            </a:r>
            <a:endParaRPr lang="en-US" dirty="0"/>
          </a:p>
          <a:p>
            <a:r>
              <a:rPr lang="fr-FR" dirty="0"/>
              <a:t>	</a:t>
            </a:r>
            <a:r>
              <a:rPr lang="fr-FR" dirty="0" err="1"/>
              <a:t>Antigenele</a:t>
            </a:r>
            <a:r>
              <a:rPr lang="fr-FR" dirty="0"/>
              <a:t> </a:t>
            </a:r>
            <a:r>
              <a:rPr lang="fr-FR" dirty="0" err="1"/>
              <a:t>somatice</a:t>
            </a:r>
            <a:r>
              <a:rPr lang="fr-FR" dirty="0"/>
              <a:t> (</a:t>
            </a:r>
            <a:r>
              <a:rPr lang="fr-FR" dirty="0" err="1"/>
              <a:t>legate</a:t>
            </a:r>
            <a:r>
              <a:rPr lang="fr-FR" dirty="0"/>
              <a:t> de </a:t>
            </a:r>
            <a:r>
              <a:rPr lang="fr-FR" dirty="0" err="1"/>
              <a:t>corpul</a:t>
            </a:r>
            <a:r>
              <a:rPr lang="fr-FR" dirty="0"/>
              <a:t> </a:t>
            </a:r>
            <a:r>
              <a:rPr lang="fr-FR" dirty="0" err="1"/>
              <a:t>microbian</a:t>
            </a:r>
            <a:r>
              <a:rPr lang="fr-FR" dirty="0"/>
              <a:t>) </a:t>
            </a:r>
            <a:r>
              <a:rPr lang="fr-FR" dirty="0" err="1"/>
              <a:t>sunt</a:t>
            </a:r>
            <a:r>
              <a:rPr lang="fr-FR" dirty="0"/>
              <a:t> de 3 </a:t>
            </a:r>
            <a:r>
              <a:rPr lang="fr-FR" dirty="0" err="1"/>
              <a:t>categorii</a:t>
            </a:r>
            <a:r>
              <a:rPr lang="fr-FR" dirty="0"/>
              <a:t>: </a:t>
            </a:r>
            <a:r>
              <a:rPr lang="fr-FR" dirty="0" err="1"/>
              <a:t>antigenul</a:t>
            </a:r>
            <a:r>
              <a:rPr lang="fr-FR" dirty="0"/>
              <a:t> “R”, </a:t>
            </a:r>
            <a:r>
              <a:rPr lang="fr-FR" dirty="0" err="1"/>
              <a:t>antigenul</a:t>
            </a:r>
            <a:r>
              <a:rPr lang="fr-FR" dirty="0"/>
              <a:t> “C” </a:t>
            </a:r>
            <a:r>
              <a:rPr lang="fr-FR" dirty="0" err="1"/>
              <a:t>şi</a:t>
            </a:r>
            <a:r>
              <a:rPr lang="fr-FR" dirty="0"/>
              <a:t> </a:t>
            </a:r>
            <a:r>
              <a:rPr lang="fr-FR" dirty="0" err="1"/>
              <a:t>antigenul</a:t>
            </a:r>
            <a:r>
              <a:rPr lang="fr-FR" dirty="0"/>
              <a:t> “M”.</a:t>
            </a:r>
            <a:r>
              <a:rPr lang="fr-FR" b="1" i="1" dirty="0"/>
              <a:t> </a:t>
            </a:r>
            <a:endParaRPr lang="en-US" dirty="0"/>
          </a:p>
          <a:p>
            <a:pPr lvl="0"/>
            <a:r>
              <a:rPr lang="fr-FR" b="1" dirty="0" err="1"/>
              <a:t>Antigenul</a:t>
            </a:r>
            <a:r>
              <a:rPr lang="fr-FR" b="1" dirty="0"/>
              <a:t> </a:t>
            </a:r>
            <a:r>
              <a:rPr lang="fr-FR" b="1" dirty="0" err="1"/>
              <a:t>proteic</a:t>
            </a:r>
            <a:r>
              <a:rPr lang="fr-FR" b="1" dirty="0"/>
              <a:t> ”M“</a:t>
            </a:r>
            <a:r>
              <a:rPr lang="fr-FR" dirty="0"/>
              <a:t>. Este </a:t>
            </a:r>
            <a:r>
              <a:rPr lang="fr-FR" i="1" dirty="0" err="1"/>
              <a:t>specific</a:t>
            </a:r>
            <a:r>
              <a:rPr lang="fr-FR" i="1" dirty="0"/>
              <a:t> de tip</a:t>
            </a:r>
            <a:r>
              <a:rPr lang="fr-FR" dirty="0"/>
              <a:t>, </a:t>
            </a:r>
            <a:r>
              <a:rPr lang="fr-FR" dirty="0" err="1"/>
              <a:t>fiind</a:t>
            </a:r>
            <a:r>
              <a:rPr lang="fr-FR" dirty="0"/>
              <a:t> </a:t>
            </a:r>
            <a:r>
              <a:rPr lang="fr-FR" dirty="0" err="1"/>
              <a:t>similar</a:t>
            </a:r>
            <a:r>
              <a:rPr lang="fr-FR" dirty="0"/>
              <a:t> </a:t>
            </a:r>
            <a:r>
              <a:rPr lang="fr-FR" dirty="0" err="1"/>
              <a:t>antigenului</a:t>
            </a:r>
            <a:r>
              <a:rPr lang="fr-FR" dirty="0"/>
              <a:t> </a:t>
            </a:r>
            <a:r>
              <a:rPr lang="fr-FR" dirty="0" err="1"/>
              <a:t>specific</a:t>
            </a:r>
            <a:r>
              <a:rPr lang="fr-FR" dirty="0"/>
              <a:t> M </a:t>
            </a:r>
            <a:r>
              <a:rPr lang="fr-FR" dirty="0" err="1"/>
              <a:t>din</a:t>
            </a:r>
            <a:r>
              <a:rPr lang="fr-FR" dirty="0"/>
              <a:t> </a:t>
            </a:r>
            <a:r>
              <a:rPr lang="fr-FR" dirty="0" err="1"/>
              <a:t>cadrul</a:t>
            </a:r>
            <a:r>
              <a:rPr lang="fr-FR" dirty="0"/>
              <a:t> </a:t>
            </a:r>
            <a:r>
              <a:rPr lang="fr-FR" dirty="0" err="1"/>
              <a:t>grupului</a:t>
            </a:r>
            <a:r>
              <a:rPr lang="fr-FR" dirty="0"/>
              <a:t> A de </a:t>
            </a:r>
            <a:r>
              <a:rPr lang="fr-FR" dirty="0" err="1"/>
              <a:t>streptococi</a:t>
            </a:r>
            <a:r>
              <a:rPr lang="fr-FR" dirty="0"/>
              <a:t>, </a:t>
            </a:r>
            <a:r>
              <a:rPr lang="fr-FR" dirty="0" err="1"/>
              <a:t>deşi</a:t>
            </a:r>
            <a:r>
              <a:rPr lang="fr-FR" dirty="0"/>
              <a:t>, </a:t>
            </a:r>
            <a:r>
              <a:rPr lang="fr-FR" dirty="0" err="1"/>
              <a:t>spre</a:t>
            </a:r>
            <a:r>
              <a:rPr lang="fr-FR" dirty="0"/>
              <a:t> </a:t>
            </a:r>
            <a:r>
              <a:rPr lang="fr-FR" dirty="0" err="1"/>
              <a:t>deosebire</a:t>
            </a:r>
            <a:r>
              <a:rPr lang="fr-FR" dirty="0"/>
              <a:t> de </a:t>
            </a:r>
            <a:r>
              <a:rPr lang="fr-FR" dirty="0" err="1"/>
              <a:t>acesta</a:t>
            </a:r>
            <a:r>
              <a:rPr lang="fr-FR" dirty="0"/>
              <a:t>, </a:t>
            </a:r>
            <a:r>
              <a:rPr lang="fr-FR" i="1" dirty="0"/>
              <a:t>nu are </a:t>
            </a:r>
            <a:r>
              <a:rPr lang="fr-FR" i="1" dirty="0" err="1"/>
              <a:t>acţiune</a:t>
            </a:r>
            <a:r>
              <a:rPr lang="fr-FR" i="1" dirty="0"/>
              <a:t> </a:t>
            </a:r>
            <a:r>
              <a:rPr lang="fr-FR" i="1" dirty="0" err="1"/>
              <a:t>antifagocitară</a:t>
            </a:r>
            <a:r>
              <a:rPr lang="fr-FR" dirty="0"/>
              <a:t> </a:t>
            </a:r>
            <a:r>
              <a:rPr lang="fr-FR" dirty="0" err="1"/>
              <a:t>şi</a:t>
            </a:r>
            <a:r>
              <a:rPr lang="fr-FR" dirty="0"/>
              <a:t> </a:t>
            </a:r>
            <a:r>
              <a:rPr lang="fr-FR" dirty="0" err="1"/>
              <a:t>nici</a:t>
            </a:r>
            <a:r>
              <a:rPr lang="fr-FR" dirty="0"/>
              <a:t> </a:t>
            </a:r>
            <a:r>
              <a:rPr lang="fr-FR" i="1" dirty="0"/>
              <a:t>nu </a:t>
            </a:r>
            <a:r>
              <a:rPr lang="fr-FR" i="1" dirty="0" err="1"/>
              <a:t>induce</a:t>
            </a:r>
            <a:r>
              <a:rPr lang="fr-FR" i="1" dirty="0"/>
              <a:t> </a:t>
            </a:r>
            <a:r>
              <a:rPr lang="fr-FR" i="1" dirty="0" err="1"/>
              <a:t>în</a:t>
            </a:r>
            <a:r>
              <a:rPr lang="fr-FR" i="1" dirty="0"/>
              <a:t> </a:t>
            </a:r>
            <a:r>
              <a:rPr lang="fr-FR" i="1" dirty="0" err="1"/>
              <a:t>organism</a:t>
            </a:r>
            <a:r>
              <a:rPr lang="fr-FR" i="1" dirty="0"/>
              <a:t> </a:t>
            </a:r>
            <a:r>
              <a:rPr lang="fr-FR" i="1" dirty="0" err="1"/>
              <a:t>anticorpii</a:t>
            </a:r>
            <a:r>
              <a:rPr lang="fr-FR" i="1" dirty="0"/>
              <a:t> </a:t>
            </a:r>
            <a:r>
              <a:rPr lang="fr-FR" i="1" dirty="0" err="1"/>
              <a:t>anti-M</a:t>
            </a:r>
            <a:r>
              <a:rPr lang="fr-FR" i="1" dirty="0"/>
              <a:t> </a:t>
            </a:r>
            <a:r>
              <a:rPr lang="fr-FR" i="1" dirty="0" err="1"/>
              <a:t>decelabili</a:t>
            </a:r>
            <a:r>
              <a:rPr lang="fr-FR" dirty="0"/>
              <a:t>.</a:t>
            </a:r>
            <a:endParaRPr lang="en-US" dirty="0"/>
          </a:p>
          <a:p>
            <a:pPr lvl="0"/>
            <a:r>
              <a:rPr lang="fr-FR" b="1" dirty="0" err="1"/>
              <a:t>Antigenul</a:t>
            </a:r>
            <a:r>
              <a:rPr lang="fr-FR" b="1" dirty="0"/>
              <a:t> “R” </a:t>
            </a:r>
            <a:r>
              <a:rPr lang="fr-FR" dirty="0"/>
              <a:t>- este de </a:t>
            </a:r>
            <a:r>
              <a:rPr lang="fr-FR" i="1" dirty="0" err="1"/>
              <a:t>natură</a:t>
            </a:r>
            <a:r>
              <a:rPr lang="fr-FR" i="1" dirty="0"/>
              <a:t> </a:t>
            </a:r>
            <a:r>
              <a:rPr lang="fr-FR" i="1" dirty="0" err="1"/>
              <a:t>proteică</a:t>
            </a:r>
            <a:r>
              <a:rPr lang="fr-FR" i="1" dirty="0"/>
              <a:t> </a:t>
            </a:r>
            <a:r>
              <a:rPr lang="fr-FR" i="1" dirty="0" err="1"/>
              <a:t>şi</a:t>
            </a:r>
            <a:r>
              <a:rPr lang="fr-FR" i="1" dirty="0"/>
              <a:t> este </a:t>
            </a:r>
            <a:r>
              <a:rPr lang="fr-FR" i="1" dirty="0" err="1"/>
              <a:t>prezent</a:t>
            </a:r>
            <a:r>
              <a:rPr lang="fr-FR" i="1" dirty="0"/>
              <a:t> la </a:t>
            </a:r>
            <a:r>
              <a:rPr lang="fr-FR" i="1" dirty="0" err="1"/>
              <a:t>tulpinile</a:t>
            </a:r>
            <a:r>
              <a:rPr lang="fr-FR" i="1" dirty="0"/>
              <a:t> </a:t>
            </a:r>
            <a:r>
              <a:rPr lang="fr-FR" i="1" dirty="0" err="1"/>
              <a:t>necapsulate</a:t>
            </a:r>
            <a:r>
              <a:rPr lang="fr-FR" i="1" dirty="0"/>
              <a:t>, </a:t>
            </a:r>
            <a:r>
              <a:rPr lang="fr-FR" i="1" dirty="0" err="1"/>
              <a:t>nevirulente</a:t>
            </a:r>
            <a:r>
              <a:rPr lang="fr-FR" dirty="0"/>
              <a:t> (la </a:t>
            </a:r>
            <a:r>
              <a:rPr lang="fr-FR" dirty="0" err="1"/>
              <a:t>purtători</a:t>
            </a:r>
            <a:r>
              <a:rPr lang="fr-FR" dirty="0"/>
              <a:t> </a:t>
            </a:r>
            <a:r>
              <a:rPr lang="fr-FR" dirty="0" err="1"/>
              <a:t>aparent</a:t>
            </a:r>
            <a:r>
              <a:rPr lang="fr-FR" dirty="0"/>
              <a:t> </a:t>
            </a:r>
            <a:r>
              <a:rPr lang="fr-FR" dirty="0" err="1"/>
              <a:t>sănătoşi</a:t>
            </a:r>
            <a:r>
              <a:rPr lang="fr-FR" dirty="0"/>
              <a:t> </a:t>
            </a:r>
            <a:r>
              <a:rPr lang="fr-FR" dirty="0" err="1"/>
              <a:t>şi</a:t>
            </a:r>
            <a:r>
              <a:rPr lang="fr-FR" dirty="0"/>
              <a:t> la </a:t>
            </a:r>
            <a:r>
              <a:rPr lang="fr-FR" dirty="0" err="1"/>
              <a:t>tulpini</a:t>
            </a:r>
            <a:r>
              <a:rPr lang="fr-FR" dirty="0"/>
              <a:t> </a:t>
            </a:r>
            <a:r>
              <a:rPr lang="fr-FR" dirty="0" err="1"/>
              <a:t>întreţinute</a:t>
            </a:r>
            <a:r>
              <a:rPr lang="fr-FR" dirty="0"/>
              <a:t> </a:t>
            </a:r>
            <a:r>
              <a:rPr lang="fr-FR" dirty="0" err="1"/>
              <a:t>mult</a:t>
            </a:r>
            <a:r>
              <a:rPr lang="fr-FR" dirty="0"/>
              <a:t> </a:t>
            </a:r>
            <a:r>
              <a:rPr lang="fr-FR" dirty="0" err="1"/>
              <a:t>timp</a:t>
            </a:r>
            <a:r>
              <a:rPr lang="fr-FR" dirty="0"/>
              <a:t> </a:t>
            </a:r>
            <a:r>
              <a:rPr lang="fr-FR" i="1" dirty="0"/>
              <a:t>in vitro</a:t>
            </a:r>
            <a:r>
              <a:rPr lang="fr-FR" dirty="0"/>
              <a:t>).</a:t>
            </a:r>
            <a:endParaRPr lang="en-US" dirty="0"/>
          </a:p>
          <a:p>
            <a:pPr lvl="0"/>
            <a:r>
              <a:rPr lang="fr-FR" b="1" dirty="0" err="1"/>
              <a:t>Antigenul</a:t>
            </a:r>
            <a:r>
              <a:rPr lang="fr-FR" b="1" dirty="0"/>
              <a:t> </a:t>
            </a:r>
            <a:r>
              <a:rPr lang="fr-FR" b="1" dirty="0" err="1"/>
              <a:t>pneumococic</a:t>
            </a:r>
            <a:r>
              <a:rPr lang="fr-FR" b="1" dirty="0"/>
              <a:t> “C”</a:t>
            </a:r>
            <a:r>
              <a:rPr lang="fr-FR" b="1" i="1" dirty="0"/>
              <a:t> </a:t>
            </a:r>
            <a:r>
              <a:rPr lang="fr-FR" dirty="0"/>
              <a:t>este </a:t>
            </a:r>
            <a:r>
              <a:rPr lang="fr-FR" dirty="0" err="1"/>
              <a:t>precipitat</a:t>
            </a:r>
            <a:r>
              <a:rPr lang="fr-FR" dirty="0"/>
              <a:t> </a:t>
            </a:r>
            <a:r>
              <a:rPr lang="fr-FR" dirty="0" err="1"/>
              <a:t>în</a:t>
            </a:r>
            <a:r>
              <a:rPr lang="fr-FR" dirty="0"/>
              <a:t> </a:t>
            </a:r>
            <a:r>
              <a:rPr lang="fr-FR" dirty="0" err="1"/>
              <a:t>prezenţa</a:t>
            </a:r>
            <a:r>
              <a:rPr lang="fr-FR" dirty="0"/>
              <a:t> </a:t>
            </a:r>
            <a:r>
              <a:rPr lang="fr-FR" dirty="0" err="1"/>
              <a:t>ionilor</a:t>
            </a:r>
            <a:r>
              <a:rPr lang="fr-FR" dirty="0"/>
              <a:t> de </a:t>
            </a:r>
            <a:r>
              <a:rPr lang="fr-FR" dirty="0" err="1"/>
              <a:t>calciu</a:t>
            </a:r>
            <a:r>
              <a:rPr lang="fr-FR" dirty="0"/>
              <a:t> de </a:t>
            </a:r>
            <a:r>
              <a:rPr lang="fr-FR" dirty="0" err="1"/>
              <a:t>către</a:t>
            </a:r>
            <a:r>
              <a:rPr lang="fr-FR" dirty="0"/>
              <a:t> o beta-</a:t>
            </a:r>
            <a:r>
              <a:rPr lang="fr-FR" dirty="0" err="1"/>
              <a:t>globulină</a:t>
            </a:r>
            <a:r>
              <a:rPr lang="fr-FR" dirty="0"/>
              <a:t> </a:t>
            </a:r>
            <a:r>
              <a:rPr lang="fr-FR" dirty="0" err="1"/>
              <a:t>din</a:t>
            </a:r>
            <a:r>
              <a:rPr lang="fr-FR" dirty="0"/>
              <a:t> </a:t>
            </a:r>
            <a:r>
              <a:rPr lang="fr-FR" dirty="0" err="1"/>
              <a:t>serul</a:t>
            </a:r>
            <a:r>
              <a:rPr lang="fr-FR" dirty="0"/>
              <a:t> </a:t>
            </a:r>
            <a:r>
              <a:rPr lang="fr-FR" dirty="0" err="1"/>
              <a:t>uman</a:t>
            </a:r>
            <a:r>
              <a:rPr lang="fr-FR" dirty="0"/>
              <a:t> “</a:t>
            </a:r>
            <a:r>
              <a:rPr lang="fr-FR" dirty="0" err="1"/>
              <a:t>proteina</a:t>
            </a:r>
            <a:r>
              <a:rPr lang="fr-FR" dirty="0"/>
              <a:t> C </a:t>
            </a:r>
            <a:r>
              <a:rPr lang="fr-FR" dirty="0" err="1"/>
              <a:t>reactivă</a:t>
            </a:r>
            <a:r>
              <a:rPr lang="fr-FR" dirty="0"/>
              <a:t>”. </a:t>
            </a:r>
            <a:r>
              <a:rPr lang="fr-FR" dirty="0" err="1"/>
              <a:t>Aceasta</a:t>
            </a:r>
            <a:r>
              <a:rPr lang="fr-FR" dirty="0"/>
              <a:t> nu </a:t>
            </a:r>
            <a:r>
              <a:rPr lang="fr-FR" dirty="0" err="1"/>
              <a:t>reprezintă</a:t>
            </a:r>
            <a:r>
              <a:rPr lang="fr-FR" dirty="0"/>
              <a:t> un </a:t>
            </a:r>
            <a:r>
              <a:rPr lang="fr-FR" dirty="0" err="1"/>
              <a:t>anticorp</a:t>
            </a:r>
            <a:r>
              <a:rPr lang="fr-FR" dirty="0"/>
              <a:t>, ci o </a:t>
            </a:r>
            <a:r>
              <a:rPr lang="fr-FR" dirty="0" err="1"/>
              <a:t>proteină</a:t>
            </a:r>
            <a:r>
              <a:rPr lang="fr-FR" dirty="0"/>
              <a:t> </a:t>
            </a:r>
            <a:r>
              <a:rPr lang="fr-FR" dirty="0" err="1"/>
              <a:t>anormală</a:t>
            </a:r>
            <a:r>
              <a:rPr lang="fr-FR" dirty="0"/>
              <a:t>, care se </a:t>
            </a:r>
            <a:r>
              <a:rPr lang="fr-FR" dirty="0" err="1"/>
              <a:t>decelează</a:t>
            </a:r>
            <a:r>
              <a:rPr lang="fr-FR" dirty="0"/>
              <a:t> </a:t>
            </a:r>
            <a:r>
              <a:rPr lang="fr-FR" dirty="0" err="1"/>
              <a:t>în</a:t>
            </a:r>
            <a:r>
              <a:rPr lang="fr-FR" dirty="0"/>
              <a:t> </a:t>
            </a:r>
            <a:r>
              <a:rPr lang="fr-FR" dirty="0" err="1"/>
              <a:t>sânge</a:t>
            </a:r>
            <a:r>
              <a:rPr lang="fr-FR" dirty="0"/>
              <a:t> </a:t>
            </a:r>
            <a:r>
              <a:rPr lang="fr-FR" dirty="0" err="1"/>
              <a:t>numai</a:t>
            </a:r>
            <a:r>
              <a:rPr lang="fr-FR" dirty="0"/>
              <a:t> </a:t>
            </a:r>
            <a:r>
              <a:rPr lang="fr-FR" dirty="0" err="1"/>
              <a:t>în</a:t>
            </a:r>
            <a:r>
              <a:rPr lang="fr-FR" dirty="0"/>
              <a:t> </a:t>
            </a:r>
            <a:r>
              <a:rPr lang="fr-FR" dirty="0" err="1"/>
              <a:t>fazele</a:t>
            </a:r>
            <a:r>
              <a:rPr lang="fr-FR" dirty="0"/>
              <a:t> acute ale </a:t>
            </a:r>
            <a:r>
              <a:rPr lang="fr-FR" dirty="0" err="1"/>
              <a:t>unor</a:t>
            </a:r>
            <a:r>
              <a:rPr lang="fr-FR" dirty="0"/>
              <a:t> </a:t>
            </a:r>
            <a:r>
              <a:rPr lang="fr-FR" dirty="0" err="1"/>
              <a:t>boli</a:t>
            </a:r>
            <a:r>
              <a:rPr lang="fr-FR" dirty="0"/>
              <a:t>. </a:t>
            </a:r>
            <a:r>
              <a:rPr lang="fr-FR" dirty="0" err="1"/>
              <a:t>Determinarea</a:t>
            </a:r>
            <a:r>
              <a:rPr lang="fr-FR" dirty="0"/>
              <a:t> </a:t>
            </a:r>
            <a:r>
              <a:rPr lang="fr-FR" dirty="0" err="1"/>
              <a:t>prezenţei</a:t>
            </a:r>
            <a:r>
              <a:rPr lang="fr-FR" dirty="0"/>
              <a:t> </a:t>
            </a:r>
            <a:r>
              <a:rPr lang="fr-FR" dirty="0" err="1"/>
              <a:t>în</a:t>
            </a:r>
            <a:r>
              <a:rPr lang="fr-FR" dirty="0"/>
              <a:t> </a:t>
            </a:r>
            <a:r>
              <a:rPr lang="fr-FR" dirty="0" err="1"/>
              <a:t>sânge</a:t>
            </a:r>
            <a:r>
              <a:rPr lang="fr-FR" dirty="0"/>
              <a:t> a </a:t>
            </a:r>
            <a:r>
              <a:rPr lang="fr-FR" dirty="0" err="1"/>
              <a:t>proteinei</a:t>
            </a:r>
            <a:r>
              <a:rPr lang="fr-FR" dirty="0"/>
              <a:t> C </a:t>
            </a:r>
            <a:r>
              <a:rPr lang="fr-FR" dirty="0" err="1"/>
              <a:t>reactive</a:t>
            </a:r>
            <a:r>
              <a:rPr lang="fr-FR" dirty="0"/>
              <a:t> are mare </a:t>
            </a:r>
            <a:r>
              <a:rPr lang="fr-FR" dirty="0" err="1"/>
              <a:t>importanţă</a:t>
            </a:r>
            <a:r>
              <a:rPr lang="fr-FR" dirty="0"/>
              <a:t> </a:t>
            </a:r>
            <a:r>
              <a:rPr lang="fr-FR" dirty="0" err="1"/>
              <a:t>clinică</a:t>
            </a:r>
            <a:r>
              <a:rPr lang="fr-FR" dirty="0"/>
              <a:t>, </a:t>
            </a:r>
            <a:r>
              <a:rPr lang="fr-FR" dirty="0" err="1"/>
              <a:t>în</a:t>
            </a:r>
            <a:r>
              <a:rPr lang="fr-FR" dirty="0"/>
              <a:t> </a:t>
            </a:r>
            <a:r>
              <a:rPr lang="fr-FR" dirty="0" err="1"/>
              <a:t>anumite</a:t>
            </a:r>
            <a:r>
              <a:rPr lang="fr-FR" dirty="0"/>
              <a:t> forme de </a:t>
            </a:r>
            <a:r>
              <a:rPr lang="fr-FR" dirty="0" err="1"/>
              <a:t>reumatism</a:t>
            </a:r>
            <a:r>
              <a:rPr lang="fr-FR" dirty="0"/>
              <a:t>, </a:t>
            </a:r>
            <a:r>
              <a:rPr lang="fr-FR" dirty="0" err="1"/>
              <a:t>în</a:t>
            </a:r>
            <a:r>
              <a:rPr lang="fr-FR" dirty="0"/>
              <a:t> </a:t>
            </a:r>
            <a:r>
              <a:rPr lang="fr-FR" dirty="0" err="1"/>
              <a:t>perioadele</a:t>
            </a:r>
            <a:r>
              <a:rPr lang="fr-FR" dirty="0"/>
              <a:t> de </a:t>
            </a:r>
            <a:r>
              <a:rPr lang="fr-FR" dirty="0" err="1"/>
              <a:t>activare</a:t>
            </a:r>
            <a:r>
              <a:rPr lang="fr-FR" dirty="0"/>
              <a:t> a </a:t>
            </a:r>
            <a:r>
              <a:rPr lang="fr-FR" dirty="0" err="1"/>
              <a:t>bolii</a:t>
            </a:r>
            <a:r>
              <a:rPr lang="fr-FR" dirty="0"/>
              <a:t>.</a:t>
            </a:r>
            <a:endParaRPr lang="en-US" dirty="0"/>
          </a:p>
          <a:p>
            <a:endParaRPr lang="en-US" dirty="0"/>
          </a:p>
        </p:txBody>
      </p:sp>
    </p:spTree>
    <p:extLst>
      <p:ext uri="{BB962C8B-B14F-4D97-AF65-F5344CB8AC3E}">
        <p14:creationId xmlns:p14="http://schemas.microsoft.com/office/powerpoint/2010/main" val="2254433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857916"/>
          </a:xfrm>
        </p:spPr>
        <p:txBody>
          <a:bodyPr>
            <a:normAutofit fontScale="62500" lnSpcReduction="20000"/>
          </a:bodyPr>
          <a:lstStyle/>
          <a:p>
            <a:pPr algn="ctr">
              <a:buNone/>
            </a:pPr>
            <a:r>
              <a:rPr lang="fr-FR" b="1" dirty="0"/>
              <a:t>6. CARACTERE DE PATOGENITATE </a:t>
            </a:r>
          </a:p>
          <a:p>
            <a:pPr algn="ctr">
              <a:buNone/>
            </a:pPr>
            <a:endParaRPr lang="en-US" dirty="0"/>
          </a:p>
          <a:p>
            <a:r>
              <a:rPr lang="ro-RO" dirty="0"/>
              <a:t>Pneumococii îşi exercită efectul patogen atât prin virulenţă cât şi prin toxinogeneză.</a:t>
            </a:r>
            <a:endParaRPr lang="en-US" dirty="0"/>
          </a:p>
          <a:p>
            <a:r>
              <a:rPr lang="ro-RO" b="1" dirty="0"/>
              <a:t>6.1. Virulenţa</a:t>
            </a:r>
            <a:endParaRPr lang="en-US" dirty="0"/>
          </a:p>
          <a:p>
            <a:r>
              <a:rPr lang="ro-RO" dirty="0"/>
              <a:t>S-a stabilit că virulenţa pneumococilor este direct corelată cu prezenţa </a:t>
            </a:r>
            <a:r>
              <a:rPr lang="ro-RO" b="1" i="1" dirty="0"/>
              <a:t>antigenelor capsulare</a:t>
            </a:r>
            <a:r>
              <a:rPr lang="ro-RO" dirty="0"/>
              <a:t>, acestea având </a:t>
            </a:r>
            <a:r>
              <a:rPr lang="ro-RO" b="1" i="1" dirty="0"/>
              <a:t>rol de protecţie antifagocitară</a:t>
            </a:r>
            <a:r>
              <a:rPr lang="ro-RO" dirty="0"/>
              <a:t> şi favorizând astfel </a:t>
            </a:r>
            <a:r>
              <a:rPr lang="ro-RO" b="1" i="1" dirty="0"/>
              <a:t>invazia microbiană în organism</a:t>
            </a:r>
            <a:r>
              <a:rPr lang="ro-RO" dirty="0"/>
              <a:t>. S-a putut stabili o relaţie strânsă între mărimea capsulei pneumococilor şi virulenţa germenilor. </a:t>
            </a:r>
            <a:r>
              <a:rPr lang="fr-FR" dirty="0" err="1"/>
              <a:t>Exemplu</a:t>
            </a:r>
            <a:r>
              <a:rPr lang="fr-FR" dirty="0"/>
              <a:t>: </a:t>
            </a:r>
            <a:r>
              <a:rPr lang="fr-FR" dirty="0" err="1"/>
              <a:t>tipul</a:t>
            </a:r>
            <a:r>
              <a:rPr lang="fr-FR" dirty="0"/>
              <a:t> 3 de </a:t>
            </a:r>
            <a:r>
              <a:rPr lang="fr-FR" dirty="0" err="1"/>
              <a:t>pneumococ</a:t>
            </a:r>
            <a:r>
              <a:rPr lang="fr-FR" dirty="0"/>
              <a:t>, </a:t>
            </a:r>
            <a:r>
              <a:rPr lang="fr-FR" dirty="0" err="1"/>
              <a:t>cu</a:t>
            </a:r>
            <a:r>
              <a:rPr lang="fr-FR" dirty="0"/>
              <a:t> </a:t>
            </a:r>
            <a:r>
              <a:rPr lang="fr-FR" dirty="0" err="1"/>
              <a:t>diametrul</a:t>
            </a:r>
            <a:r>
              <a:rPr lang="fr-FR" dirty="0"/>
              <a:t> </a:t>
            </a:r>
            <a:r>
              <a:rPr lang="fr-FR" dirty="0" err="1"/>
              <a:t>capsular</a:t>
            </a:r>
            <a:r>
              <a:rPr lang="fr-FR" dirty="0"/>
              <a:t> mai mare, este </a:t>
            </a:r>
            <a:r>
              <a:rPr lang="fr-FR" dirty="0" err="1"/>
              <a:t>şi</a:t>
            </a:r>
            <a:r>
              <a:rPr lang="fr-FR" dirty="0"/>
              <a:t> </a:t>
            </a:r>
            <a:r>
              <a:rPr lang="fr-FR" dirty="0" err="1"/>
              <a:t>cel</a:t>
            </a:r>
            <a:r>
              <a:rPr lang="fr-FR" dirty="0"/>
              <a:t> mai virulent, la om </a:t>
            </a:r>
            <a:r>
              <a:rPr lang="fr-FR" dirty="0" err="1"/>
              <a:t>şi</a:t>
            </a:r>
            <a:r>
              <a:rPr lang="fr-FR" dirty="0"/>
              <a:t> </a:t>
            </a:r>
            <a:r>
              <a:rPr lang="fr-FR" dirty="0" err="1"/>
              <a:t>şoarece</a:t>
            </a:r>
            <a:r>
              <a:rPr lang="fr-FR" dirty="0"/>
              <a:t>.</a:t>
            </a:r>
            <a:endParaRPr lang="en-US" dirty="0"/>
          </a:p>
          <a:p>
            <a:r>
              <a:rPr lang="fr-FR" dirty="0" err="1"/>
              <a:t>În</a:t>
            </a:r>
            <a:r>
              <a:rPr lang="fr-FR" dirty="0"/>
              <a:t> </a:t>
            </a:r>
            <a:r>
              <a:rPr lang="fr-FR" dirty="0" err="1"/>
              <a:t>virulenţă</a:t>
            </a:r>
            <a:r>
              <a:rPr lang="fr-FR" dirty="0"/>
              <a:t> mai au </a:t>
            </a:r>
            <a:r>
              <a:rPr lang="fr-FR" dirty="0" err="1"/>
              <a:t>rol</a:t>
            </a:r>
            <a:r>
              <a:rPr lang="fr-FR" dirty="0"/>
              <a:t>: </a:t>
            </a:r>
            <a:r>
              <a:rPr lang="fr-FR" b="1" i="1" dirty="0" err="1"/>
              <a:t>hialuronidaza</a:t>
            </a:r>
            <a:r>
              <a:rPr lang="fr-FR" dirty="0"/>
              <a:t>, ce </a:t>
            </a:r>
            <a:r>
              <a:rPr lang="fr-FR" dirty="0" err="1"/>
              <a:t>produce</a:t>
            </a:r>
            <a:r>
              <a:rPr lang="fr-FR" dirty="0"/>
              <a:t> </a:t>
            </a:r>
            <a:r>
              <a:rPr lang="fr-FR" dirty="0" err="1"/>
              <a:t>depolimerizarea</a:t>
            </a:r>
            <a:r>
              <a:rPr lang="fr-FR" dirty="0"/>
              <a:t> </a:t>
            </a:r>
            <a:r>
              <a:rPr lang="fr-FR" dirty="0" err="1"/>
              <a:t>acidului</a:t>
            </a:r>
            <a:r>
              <a:rPr lang="fr-FR" dirty="0"/>
              <a:t> </a:t>
            </a:r>
            <a:r>
              <a:rPr lang="fr-FR" dirty="0" err="1"/>
              <a:t>hialuronic</a:t>
            </a:r>
            <a:r>
              <a:rPr lang="fr-FR" dirty="0"/>
              <a:t>, </a:t>
            </a:r>
            <a:r>
              <a:rPr lang="fr-FR" i="1" dirty="0" err="1"/>
              <a:t>favorizând</a:t>
            </a:r>
            <a:r>
              <a:rPr lang="fr-FR" i="1" dirty="0"/>
              <a:t> </a:t>
            </a:r>
            <a:r>
              <a:rPr lang="fr-FR" i="1" dirty="0" err="1"/>
              <a:t>invazia</a:t>
            </a:r>
            <a:r>
              <a:rPr lang="fr-FR" dirty="0"/>
              <a:t>; </a:t>
            </a:r>
            <a:r>
              <a:rPr lang="fr-FR" b="1" i="1" dirty="0" err="1"/>
              <a:t>neuramidaza</a:t>
            </a:r>
            <a:r>
              <a:rPr lang="fr-FR" dirty="0"/>
              <a:t> care </a:t>
            </a:r>
            <a:r>
              <a:rPr lang="fr-FR" dirty="0" err="1"/>
              <a:t>contribuie</a:t>
            </a:r>
            <a:r>
              <a:rPr lang="fr-FR" dirty="0"/>
              <a:t> la </a:t>
            </a:r>
            <a:r>
              <a:rPr lang="fr-FR" i="1" dirty="0" err="1"/>
              <a:t>ataşarea</a:t>
            </a:r>
            <a:r>
              <a:rPr lang="fr-FR" i="1" dirty="0"/>
              <a:t> de </a:t>
            </a:r>
            <a:r>
              <a:rPr lang="fr-FR" i="1" dirty="0" err="1"/>
              <a:t>suprafaţa</a:t>
            </a:r>
            <a:r>
              <a:rPr lang="fr-FR" i="1" dirty="0"/>
              <a:t> </a:t>
            </a:r>
            <a:r>
              <a:rPr lang="fr-FR" i="1" dirty="0" err="1"/>
              <a:t>epiteliului</a:t>
            </a:r>
            <a:r>
              <a:rPr lang="fr-FR" i="1" dirty="0"/>
              <a:t> </a:t>
            </a:r>
            <a:r>
              <a:rPr lang="fr-FR" i="1" dirty="0" err="1"/>
              <a:t>respirator</a:t>
            </a:r>
            <a:r>
              <a:rPr lang="fr-FR" dirty="0"/>
              <a:t>; </a:t>
            </a:r>
            <a:r>
              <a:rPr lang="fr-FR" b="1" i="1" dirty="0" err="1"/>
              <a:t>enzime</a:t>
            </a:r>
            <a:r>
              <a:rPr lang="fr-FR" b="1" i="1" dirty="0"/>
              <a:t> </a:t>
            </a:r>
            <a:r>
              <a:rPr lang="fr-FR" b="1" i="1" dirty="0" err="1"/>
              <a:t>proteolitice</a:t>
            </a:r>
            <a:r>
              <a:rPr lang="fr-FR" b="1" i="1" dirty="0"/>
              <a:t>, </a:t>
            </a:r>
            <a:r>
              <a:rPr lang="fr-FR" b="1" i="1" dirty="0" err="1"/>
              <a:t>lipolitice</a:t>
            </a:r>
            <a:r>
              <a:rPr lang="fr-FR" b="1" i="1" dirty="0"/>
              <a:t>, </a:t>
            </a:r>
            <a:r>
              <a:rPr lang="fr-FR" b="1" i="1" dirty="0" err="1"/>
              <a:t>glicolitice</a:t>
            </a:r>
            <a:r>
              <a:rPr lang="fr-FR" dirty="0"/>
              <a:t>.</a:t>
            </a:r>
            <a:r>
              <a:rPr lang="fr-FR" b="1" dirty="0"/>
              <a:t> </a:t>
            </a:r>
            <a:endParaRPr lang="en-US" dirty="0"/>
          </a:p>
          <a:p>
            <a:r>
              <a:rPr lang="fr-FR" b="1" dirty="0"/>
              <a:t>6.2. </a:t>
            </a:r>
            <a:r>
              <a:rPr lang="fr-FR" b="1" dirty="0" err="1"/>
              <a:t>Toxinogeneza</a:t>
            </a:r>
            <a:endParaRPr lang="en-US" dirty="0"/>
          </a:p>
          <a:p>
            <a:r>
              <a:rPr lang="fr-FR" dirty="0" err="1"/>
              <a:t>Pneumococii</a:t>
            </a:r>
            <a:r>
              <a:rPr lang="fr-FR" dirty="0"/>
              <a:t> </a:t>
            </a:r>
            <a:r>
              <a:rPr lang="fr-FR" dirty="0" err="1"/>
              <a:t>secretă</a:t>
            </a:r>
            <a:r>
              <a:rPr lang="fr-FR" dirty="0"/>
              <a:t> o </a:t>
            </a:r>
            <a:r>
              <a:rPr lang="fr-FR" dirty="0" err="1"/>
              <a:t>toxină</a:t>
            </a:r>
            <a:r>
              <a:rPr lang="fr-FR" dirty="0"/>
              <a:t> </a:t>
            </a:r>
            <a:r>
              <a:rPr lang="fr-FR" dirty="0" err="1"/>
              <a:t>cu</a:t>
            </a:r>
            <a:r>
              <a:rPr lang="fr-FR" dirty="0"/>
              <a:t> </a:t>
            </a:r>
            <a:r>
              <a:rPr lang="fr-FR" dirty="0" err="1"/>
              <a:t>efect</a:t>
            </a:r>
            <a:r>
              <a:rPr lang="fr-FR" dirty="0"/>
              <a:t> </a:t>
            </a:r>
            <a:r>
              <a:rPr lang="fr-FR" dirty="0" err="1"/>
              <a:t>hemolitic</a:t>
            </a:r>
            <a:r>
              <a:rPr lang="fr-FR" dirty="0"/>
              <a:t> </a:t>
            </a:r>
            <a:r>
              <a:rPr lang="fr-FR" b="1" i="1" dirty="0" err="1"/>
              <a:t>pneumolizina</a:t>
            </a:r>
            <a:r>
              <a:rPr lang="fr-FR" dirty="0"/>
              <a:t>, </a:t>
            </a:r>
            <a:r>
              <a:rPr lang="fr-FR" i="1" dirty="0" err="1"/>
              <a:t>înrudită</a:t>
            </a:r>
            <a:r>
              <a:rPr lang="fr-FR" i="1" dirty="0"/>
              <a:t> </a:t>
            </a:r>
            <a:r>
              <a:rPr lang="fr-FR" i="1" dirty="0" err="1"/>
              <a:t>antigenic</a:t>
            </a:r>
            <a:r>
              <a:rPr lang="fr-FR" i="1" dirty="0"/>
              <a:t> </a:t>
            </a:r>
            <a:r>
              <a:rPr lang="fr-FR" i="1" dirty="0" err="1"/>
              <a:t>cu</a:t>
            </a:r>
            <a:r>
              <a:rPr lang="fr-FR" i="1" dirty="0"/>
              <a:t> </a:t>
            </a:r>
            <a:r>
              <a:rPr lang="fr-FR" i="1" dirty="0" err="1"/>
              <a:t>streptolizina</a:t>
            </a:r>
            <a:r>
              <a:rPr lang="fr-FR" i="1" dirty="0"/>
              <a:t> O a </a:t>
            </a:r>
            <a:r>
              <a:rPr lang="fr-FR" i="1" dirty="0" err="1"/>
              <a:t>streptococilor</a:t>
            </a:r>
            <a:r>
              <a:rPr lang="fr-FR" i="1" dirty="0"/>
              <a:t> beta-</a:t>
            </a:r>
            <a:r>
              <a:rPr lang="fr-FR" i="1" dirty="0" err="1"/>
              <a:t>hemolitici</a:t>
            </a:r>
            <a:r>
              <a:rPr lang="fr-FR" i="1" dirty="0"/>
              <a:t>, </a:t>
            </a:r>
            <a:r>
              <a:rPr lang="fr-FR" i="1" dirty="0" err="1"/>
              <a:t>precum</a:t>
            </a:r>
            <a:r>
              <a:rPr lang="fr-FR" i="1" dirty="0"/>
              <a:t> </a:t>
            </a:r>
            <a:r>
              <a:rPr lang="fr-FR" i="1" dirty="0" err="1"/>
              <a:t>şi</a:t>
            </a:r>
            <a:r>
              <a:rPr lang="fr-FR" i="1" dirty="0"/>
              <a:t> </a:t>
            </a:r>
            <a:r>
              <a:rPr lang="fr-FR" i="1" dirty="0" err="1"/>
              <a:t>cu</a:t>
            </a:r>
            <a:r>
              <a:rPr lang="fr-FR" i="1" dirty="0"/>
              <a:t> </a:t>
            </a:r>
            <a:r>
              <a:rPr lang="fr-FR" i="1" dirty="0" err="1"/>
              <a:t>hemolizinele</a:t>
            </a:r>
            <a:r>
              <a:rPr lang="fr-FR" i="1" dirty="0"/>
              <a:t> </a:t>
            </a:r>
            <a:r>
              <a:rPr lang="fr-FR" i="1" dirty="0" err="1"/>
              <a:t>unor</a:t>
            </a:r>
            <a:r>
              <a:rPr lang="fr-FR" i="1" dirty="0"/>
              <a:t> </a:t>
            </a:r>
            <a:r>
              <a:rPr lang="fr-FR" i="1" dirty="0" err="1"/>
              <a:t>clostridii</a:t>
            </a:r>
            <a:r>
              <a:rPr lang="fr-FR" dirty="0"/>
              <a:t> (</a:t>
            </a:r>
            <a:r>
              <a:rPr lang="fr-FR" dirty="0" err="1"/>
              <a:t>Clostridium</a:t>
            </a:r>
            <a:r>
              <a:rPr lang="fr-FR" dirty="0"/>
              <a:t> </a:t>
            </a:r>
            <a:r>
              <a:rPr lang="fr-FR" dirty="0" err="1"/>
              <a:t>tetani</a:t>
            </a:r>
            <a:r>
              <a:rPr lang="fr-FR" dirty="0"/>
              <a:t>, </a:t>
            </a:r>
            <a:r>
              <a:rPr lang="fr-FR" dirty="0" err="1"/>
              <a:t>Clostridium</a:t>
            </a:r>
            <a:r>
              <a:rPr lang="fr-FR" dirty="0"/>
              <a:t> perfringens).</a:t>
            </a:r>
            <a:endParaRPr lang="en-US" dirty="0"/>
          </a:p>
          <a:p>
            <a:r>
              <a:rPr lang="fr-FR" dirty="0"/>
              <a:t>O </a:t>
            </a:r>
            <a:r>
              <a:rPr lang="fr-FR" dirty="0" err="1"/>
              <a:t>altă</a:t>
            </a:r>
            <a:r>
              <a:rPr lang="fr-FR" dirty="0"/>
              <a:t> </a:t>
            </a:r>
            <a:r>
              <a:rPr lang="fr-FR" dirty="0" err="1"/>
              <a:t>toxină</a:t>
            </a:r>
            <a:r>
              <a:rPr lang="fr-FR" dirty="0"/>
              <a:t> </a:t>
            </a:r>
            <a:r>
              <a:rPr lang="fr-FR" dirty="0" err="1"/>
              <a:t>pneumococică</a:t>
            </a:r>
            <a:r>
              <a:rPr lang="fr-FR" dirty="0"/>
              <a:t> este un </a:t>
            </a:r>
            <a:r>
              <a:rPr lang="fr-FR" dirty="0" err="1"/>
              <a:t>principiu</a:t>
            </a:r>
            <a:r>
              <a:rPr lang="fr-FR" dirty="0"/>
              <a:t> </a:t>
            </a:r>
            <a:r>
              <a:rPr lang="fr-FR" dirty="0" err="1"/>
              <a:t>hemoragic</a:t>
            </a:r>
            <a:r>
              <a:rPr lang="fr-FR" dirty="0"/>
              <a:t> - </a:t>
            </a:r>
            <a:r>
              <a:rPr lang="fr-FR" b="1" i="1" dirty="0" err="1"/>
              <a:t>principiu</a:t>
            </a:r>
            <a:r>
              <a:rPr lang="fr-FR" b="1" i="1" dirty="0"/>
              <a:t> </a:t>
            </a:r>
            <a:r>
              <a:rPr lang="fr-FR" b="1" i="1" dirty="0" err="1"/>
              <a:t>producător</a:t>
            </a:r>
            <a:r>
              <a:rPr lang="fr-FR" b="1" i="1" dirty="0"/>
              <a:t> de </a:t>
            </a:r>
            <a:r>
              <a:rPr lang="fr-FR" b="1" i="1" dirty="0" err="1"/>
              <a:t>purpură</a:t>
            </a:r>
            <a:r>
              <a:rPr lang="fr-FR" b="1" i="1" dirty="0"/>
              <a:t> </a:t>
            </a:r>
            <a:r>
              <a:rPr lang="fr-FR" b="1" i="1" dirty="0" err="1"/>
              <a:t>hemoragică</a:t>
            </a:r>
            <a:r>
              <a:rPr lang="fr-FR" b="1" i="1" dirty="0"/>
              <a:t> </a:t>
            </a:r>
            <a:r>
              <a:rPr lang="fr-FR" dirty="0"/>
              <a:t>- care </a:t>
            </a:r>
            <a:r>
              <a:rPr lang="fr-FR" dirty="0" err="1"/>
              <a:t>injectat</a:t>
            </a:r>
            <a:r>
              <a:rPr lang="fr-FR" dirty="0"/>
              <a:t> la </a:t>
            </a:r>
            <a:r>
              <a:rPr lang="fr-FR" dirty="0" err="1"/>
              <a:t>iepure</a:t>
            </a:r>
            <a:r>
              <a:rPr lang="fr-FR" dirty="0"/>
              <a:t>, </a:t>
            </a:r>
            <a:r>
              <a:rPr lang="fr-FR" i="1" dirty="0" err="1"/>
              <a:t>provoacă</a:t>
            </a:r>
            <a:r>
              <a:rPr lang="fr-FR" i="1" dirty="0"/>
              <a:t> </a:t>
            </a:r>
            <a:r>
              <a:rPr lang="fr-FR" i="1" dirty="0" err="1"/>
              <a:t>hemoragii</a:t>
            </a:r>
            <a:r>
              <a:rPr lang="fr-FR" i="1" dirty="0"/>
              <a:t> </a:t>
            </a:r>
            <a:r>
              <a:rPr lang="fr-FR" i="1" dirty="0" err="1"/>
              <a:t>în</a:t>
            </a:r>
            <a:r>
              <a:rPr lang="fr-FR" i="1" dirty="0"/>
              <a:t> </a:t>
            </a:r>
            <a:r>
              <a:rPr lang="fr-FR" i="1" dirty="0" err="1"/>
              <a:t>derm</a:t>
            </a:r>
            <a:r>
              <a:rPr lang="fr-FR" i="1" dirty="0"/>
              <a:t> </a:t>
            </a:r>
            <a:r>
              <a:rPr lang="fr-FR" i="1" dirty="0" err="1"/>
              <a:t>şi</a:t>
            </a:r>
            <a:r>
              <a:rPr lang="fr-FR" i="1" dirty="0"/>
              <a:t> </a:t>
            </a:r>
            <a:r>
              <a:rPr lang="fr-FR" i="1" dirty="0" err="1"/>
              <a:t>în</a:t>
            </a:r>
            <a:r>
              <a:rPr lang="fr-FR" i="1" dirty="0"/>
              <a:t> </a:t>
            </a:r>
            <a:r>
              <a:rPr lang="fr-FR" i="1" dirty="0" err="1"/>
              <a:t>organele</a:t>
            </a:r>
            <a:r>
              <a:rPr lang="fr-FR" i="1" dirty="0"/>
              <a:t> interne</a:t>
            </a:r>
            <a:r>
              <a:rPr lang="fr-FR" dirty="0"/>
              <a:t>.</a:t>
            </a:r>
            <a:endParaRPr lang="en-US" dirty="0"/>
          </a:p>
          <a:p>
            <a:r>
              <a:rPr lang="fr-FR" dirty="0" err="1"/>
              <a:t>Alte</a:t>
            </a:r>
            <a:r>
              <a:rPr lang="fr-FR" dirty="0"/>
              <a:t> toxine </a:t>
            </a:r>
            <a:r>
              <a:rPr lang="ro-RO" dirty="0"/>
              <a:t>implicate în patogenia afecţiunilor determinate de pneumococ sunt </a:t>
            </a:r>
            <a:r>
              <a:rPr lang="ro-RO" b="1" i="1" dirty="0"/>
              <a:t>l</a:t>
            </a:r>
            <a:r>
              <a:rPr lang="fr-FR" b="1" i="1" dirty="0" err="1"/>
              <a:t>eucocidinele</a:t>
            </a:r>
            <a:r>
              <a:rPr lang="fr-FR" i="1" dirty="0"/>
              <a:t> </a:t>
            </a:r>
            <a:r>
              <a:rPr lang="fr-FR" dirty="0"/>
              <a:t>(</a:t>
            </a:r>
            <a:r>
              <a:rPr lang="fr-FR" i="1" dirty="0" err="1"/>
              <a:t>distrugerea</a:t>
            </a:r>
            <a:r>
              <a:rPr lang="fr-FR" i="1" dirty="0"/>
              <a:t> </a:t>
            </a:r>
            <a:r>
              <a:rPr lang="fr-FR" i="1" dirty="0" err="1"/>
              <a:t>leucocitelor</a:t>
            </a:r>
            <a:r>
              <a:rPr lang="fr-FR" i="1" dirty="0"/>
              <a:t> </a:t>
            </a:r>
            <a:r>
              <a:rPr lang="fr-FR" i="1" dirty="0" err="1"/>
              <a:t>şi</a:t>
            </a:r>
            <a:r>
              <a:rPr lang="fr-FR" i="1" dirty="0"/>
              <a:t> </a:t>
            </a:r>
            <a:r>
              <a:rPr lang="fr-FR" i="1" dirty="0" err="1"/>
              <a:t>efect</a:t>
            </a:r>
            <a:r>
              <a:rPr lang="fr-FR" i="1" dirty="0"/>
              <a:t> </a:t>
            </a:r>
            <a:r>
              <a:rPr lang="fr-FR" i="1" dirty="0" err="1"/>
              <a:t>antifagocitar</a:t>
            </a:r>
            <a:r>
              <a:rPr lang="fr-FR" dirty="0"/>
              <a:t>) </a:t>
            </a:r>
            <a:r>
              <a:rPr lang="fr-FR" dirty="0" err="1"/>
              <a:t>şi</a:t>
            </a:r>
            <a:r>
              <a:rPr lang="fr-FR" dirty="0"/>
              <a:t> </a:t>
            </a:r>
            <a:r>
              <a:rPr lang="fr-FR" b="1" i="1" dirty="0" err="1"/>
              <a:t>factorii</a:t>
            </a:r>
            <a:r>
              <a:rPr lang="fr-FR" b="1" i="1" dirty="0"/>
              <a:t> </a:t>
            </a:r>
            <a:r>
              <a:rPr lang="fr-FR" b="1" i="1" dirty="0" err="1"/>
              <a:t>necrozanţi</a:t>
            </a:r>
            <a:r>
              <a:rPr lang="fr-FR" dirty="0"/>
              <a:t>.</a:t>
            </a:r>
            <a:endParaRPr lang="en-US" dirty="0"/>
          </a:p>
          <a:p>
            <a:r>
              <a:rPr lang="fr-FR" dirty="0" err="1"/>
              <a:t>În</a:t>
            </a:r>
            <a:r>
              <a:rPr lang="fr-FR" dirty="0"/>
              <a:t> </a:t>
            </a:r>
            <a:r>
              <a:rPr lang="fr-FR" dirty="0" err="1"/>
              <a:t>general</a:t>
            </a:r>
            <a:r>
              <a:rPr lang="fr-FR" dirty="0"/>
              <a:t>, </a:t>
            </a:r>
            <a:r>
              <a:rPr lang="fr-FR" dirty="0" err="1"/>
              <a:t>elaborarea</a:t>
            </a:r>
            <a:r>
              <a:rPr lang="fr-FR" dirty="0"/>
              <a:t> de toxine </a:t>
            </a:r>
            <a:r>
              <a:rPr lang="fr-FR" dirty="0" err="1"/>
              <a:t>pneumococice</a:t>
            </a:r>
            <a:r>
              <a:rPr lang="fr-FR" dirty="0"/>
              <a:t> nu a </a:t>
            </a:r>
            <a:r>
              <a:rPr lang="fr-FR" dirty="0" err="1"/>
              <a:t>putut</a:t>
            </a:r>
            <a:r>
              <a:rPr lang="fr-FR" dirty="0"/>
              <a:t> fi </a:t>
            </a:r>
            <a:r>
              <a:rPr lang="fr-FR" dirty="0" err="1"/>
              <a:t>corelată</a:t>
            </a:r>
            <a:r>
              <a:rPr lang="fr-FR" dirty="0"/>
              <a:t> direct </a:t>
            </a:r>
            <a:r>
              <a:rPr lang="fr-FR" dirty="0" err="1"/>
              <a:t>cu</a:t>
            </a:r>
            <a:r>
              <a:rPr lang="fr-FR" dirty="0"/>
              <a:t> </a:t>
            </a:r>
            <a:r>
              <a:rPr lang="fr-FR" dirty="0" err="1"/>
              <a:t>patogenitatea</a:t>
            </a:r>
            <a:r>
              <a:rPr lang="fr-FR" dirty="0"/>
              <a:t> </a:t>
            </a:r>
            <a:r>
              <a:rPr lang="fr-FR" dirty="0" err="1"/>
              <a:t>tulpinii</a:t>
            </a:r>
            <a:r>
              <a:rPr lang="fr-FR" dirty="0"/>
              <a:t> (ca </a:t>
            </a:r>
            <a:r>
              <a:rPr lang="fr-FR" dirty="0" err="1"/>
              <a:t>în</a:t>
            </a:r>
            <a:r>
              <a:rPr lang="fr-FR" dirty="0"/>
              <a:t> </a:t>
            </a:r>
            <a:r>
              <a:rPr lang="fr-FR" dirty="0" err="1"/>
              <a:t>cazul</a:t>
            </a:r>
            <a:r>
              <a:rPr lang="fr-FR" dirty="0"/>
              <a:t> </a:t>
            </a:r>
            <a:r>
              <a:rPr lang="fr-FR" dirty="0" err="1"/>
              <a:t>factorilor</a:t>
            </a:r>
            <a:r>
              <a:rPr lang="fr-FR" dirty="0"/>
              <a:t> de </a:t>
            </a:r>
            <a:r>
              <a:rPr lang="fr-FR" dirty="0" err="1"/>
              <a:t>virulenţă</a:t>
            </a:r>
            <a:r>
              <a:rPr lang="fr-FR" dirty="0"/>
              <a:t>). Cu </a:t>
            </a:r>
            <a:r>
              <a:rPr lang="fr-FR" dirty="0" err="1"/>
              <a:t>toate</a:t>
            </a:r>
            <a:r>
              <a:rPr lang="fr-FR" dirty="0"/>
              <a:t> </a:t>
            </a:r>
            <a:r>
              <a:rPr lang="fr-FR" dirty="0" err="1"/>
              <a:t>acestea</a:t>
            </a:r>
            <a:r>
              <a:rPr lang="fr-FR" dirty="0"/>
              <a:t>, </a:t>
            </a:r>
            <a:r>
              <a:rPr lang="fr-FR" dirty="0" err="1"/>
              <a:t>cauza</a:t>
            </a:r>
            <a:r>
              <a:rPr lang="fr-FR" dirty="0"/>
              <a:t> </a:t>
            </a:r>
            <a:r>
              <a:rPr lang="fr-FR" dirty="0" err="1"/>
              <a:t>morţii</a:t>
            </a:r>
            <a:r>
              <a:rPr lang="fr-FR" dirty="0"/>
              <a:t> </a:t>
            </a:r>
            <a:r>
              <a:rPr lang="fr-FR" dirty="0" err="1"/>
              <a:t>în</a:t>
            </a:r>
            <a:r>
              <a:rPr lang="fr-FR" dirty="0"/>
              <a:t> </a:t>
            </a:r>
            <a:r>
              <a:rPr lang="fr-FR" dirty="0" err="1"/>
              <a:t>infecţiile</a:t>
            </a:r>
            <a:r>
              <a:rPr lang="fr-FR" dirty="0"/>
              <a:t> </a:t>
            </a:r>
            <a:r>
              <a:rPr lang="fr-FR" dirty="0" err="1"/>
              <a:t>pneumococice</a:t>
            </a:r>
            <a:r>
              <a:rPr lang="fr-FR" dirty="0"/>
              <a:t> grave la om </a:t>
            </a:r>
            <a:r>
              <a:rPr lang="fr-FR" dirty="0" err="1"/>
              <a:t>şi</a:t>
            </a:r>
            <a:r>
              <a:rPr lang="fr-FR" dirty="0"/>
              <a:t> animal nu </a:t>
            </a:r>
            <a:r>
              <a:rPr lang="fr-FR" dirty="0" err="1"/>
              <a:t>poate</a:t>
            </a:r>
            <a:r>
              <a:rPr lang="fr-FR" dirty="0"/>
              <a:t> fi </a:t>
            </a:r>
            <a:r>
              <a:rPr lang="fr-FR" dirty="0" err="1"/>
              <a:t>explicată</a:t>
            </a:r>
            <a:r>
              <a:rPr lang="fr-FR" dirty="0"/>
              <a:t> </a:t>
            </a:r>
            <a:r>
              <a:rPr lang="fr-FR" dirty="0" err="1"/>
              <a:t>numai</a:t>
            </a:r>
            <a:r>
              <a:rPr lang="fr-FR" dirty="0"/>
              <a:t> </a:t>
            </a:r>
            <a:r>
              <a:rPr lang="fr-FR" dirty="0" err="1"/>
              <a:t>prin</a:t>
            </a:r>
            <a:r>
              <a:rPr lang="fr-FR" dirty="0"/>
              <a:t> </a:t>
            </a:r>
            <a:r>
              <a:rPr lang="fr-FR" dirty="0" err="1"/>
              <a:t>virulenţă</a:t>
            </a:r>
            <a:r>
              <a:rPr lang="fr-FR" dirty="0"/>
              <a:t> (</a:t>
            </a:r>
            <a:r>
              <a:rPr lang="fr-FR" dirty="0" err="1"/>
              <a:t>multiplicarea</a:t>
            </a:r>
            <a:r>
              <a:rPr lang="fr-FR" dirty="0"/>
              <a:t> </a:t>
            </a:r>
            <a:r>
              <a:rPr lang="fr-FR" dirty="0" err="1"/>
              <a:t>germenilor</a:t>
            </a:r>
            <a:r>
              <a:rPr lang="fr-FR" dirty="0"/>
              <a:t> </a:t>
            </a:r>
            <a:r>
              <a:rPr lang="fr-FR" dirty="0" err="1"/>
              <a:t>în</a:t>
            </a:r>
            <a:r>
              <a:rPr lang="fr-FR" dirty="0"/>
              <a:t> </a:t>
            </a:r>
            <a:r>
              <a:rPr lang="fr-FR" dirty="0" err="1"/>
              <a:t>ţesuturi</a:t>
            </a:r>
            <a:r>
              <a:rPr lang="fr-FR" dirty="0"/>
              <a:t> </a:t>
            </a:r>
            <a:r>
              <a:rPr lang="fr-FR" dirty="0" err="1"/>
              <a:t>şi</a:t>
            </a:r>
            <a:r>
              <a:rPr lang="fr-FR" dirty="0"/>
              <a:t> organe), ci </a:t>
            </a:r>
            <a:r>
              <a:rPr lang="fr-FR" dirty="0" err="1"/>
              <a:t>probabil</a:t>
            </a:r>
            <a:r>
              <a:rPr lang="fr-FR" dirty="0"/>
              <a:t> </a:t>
            </a:r>
            <a:r>
              <a:rPr lang="fr-FR" dirty="0" err="1"/>
              <a:t>şi</a:t>
            </a:r>
            <a:r>
              <a:rPr lang="fr-FR" dirty="0"/>
              <a:t> </a:t>
            </a:r>
            <a:r>
              <a:rPr lang="fr-FR" dirty="0" err="1"/>
              <a:t>prin</a:t>
            </a:r>
            <a:r>
              <a:rPr lang="fr-FR" dirty="0"/>
              <a:t> </a:t>
            </a:r>
            <a:r>
              <a:rPr lang="fr-FR" dirty="0" err="1"/>
              <a:t>intervenţia</a:t>
            </a:r>
            <a:r>
              <a:rPr lang="fr-FR" dirty="0"/>
              <a:t> </a:t>
            </a:r>
            <a:r>
              <a:rPr lang="fr-FR" dirty="0" err="1"/>
              <a:t>unei</a:t>
            </a:r>
            <a:r>
              <a:rPr lang="fr-FR" dirty="0"/>
              <a:t> toxine </a:t>
            </a:r>
            <a:r>
              <a:rPr lang="fr-FR" dirty="0" err="1"/>
              <a:t>pneumococice</a:t>
            </a:r>
            <a:r>
              <a:rPr lang="fr-FR" dirty="0"/>
              <a:t> </a:t>
            </a:r>
            <a:r>
              <a:rPr lang="fr-FR" dirty="0" err="1"/>
              <a:t>letale</a:t>
            </a:r>
            <a:r>
              <a:rPr lang="fr-FR" dirty="0"/>
              <a:t>.</a:t>
            </a:r>
            <a:endParaRPr lang="en-US" dirty="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143668"/>
          </a:xfrm>
        </p:spPr>
        <p:txBody>
          <a:bodyPr>
            <a:normAutofit fontScale="62500" lnSpcReduction="20000"/>
          </a:bodyPr>
          <a:lstStyle/>
          <a:p>
            <a:pPr algn="ctr">
              <a:buNone/>
            </a:pPr>
            <a:r>
              <a:rPr lang="fr-FR" b="1" dirty="0"/>
              <a:t>7. REZISTENŢĂ. SENSIBILITATE. VARIABILITATE GENETICĂ</a:t>
            </a:r>
          </a:p>
          <a:p>
            <a:pPr algn="ctr">
              <a:buNone/>
            </a:pPr>
            <a:endParaRPr lang="en-US" dirty="0"/>
          </a:p>
          <a:p>
            <a:r>
              <a:rPr lang="fr-FR" b="1" dirty="0"/>
              <a:t>7.1.  </a:t>
            </a:r>
            <a:r>
              <a:rPr lang="fr-FR" b="1" dirty="0" err="1"/>
              <a:t>Rezistenţă</a:t>
            </a:r>
            <a:r>
              <a:rPr lang="fr-FR" b="1" dirty="0"/>
              <a:t> </a:t>
            </a:r>
            <a:r>
              <a:rPr lang="fr-FR" b="1" dirty="0" err="1"/>
              <a:t>şi</a:t>
            </a:r>
            <a:r>
              <a:rPr lang="fr-FR" b="1" dirty="0"/>
              <a:t> </a:t>
            </a:r>
            <a:r>
              <a:rPr lang="fr-FR" b="1" dirty="0" err="1"/>
              <a:t>sensibilitate</a:t>
            </a:r>
            <a:endParaRPr lang="en-US" b="1" dirty="0"/>
          </a:p>
          <a:p>
            <a:r>
              <a:rPr lang="fr-FR" dirty="0" err="1"/>
              <a:t>Pneumococii</a:t>
            </a:r>
            <a:r>
              <a:rPr lang="fr-FR" dirty="0"/>
              <a:t> </a:t>
            </a:r>
            <a:r>
              <a:rPr lang="fr-FR" dirty="0" err="1"/>
              <a:t>sunt</a:t>
            </a:r>
            <a:r>
              <a:rPr lang="fr-FR" dirty="0"/>
              <a:t> </a:t>
            </a:r>
            <a:r>
              <a:rPr lang="fr-FR" b="1" i="1" dirty="0" err="1"/>
              <a:t>foarte</a:t>
            </a:r>
            <a:r>
              <a:rPr lang="fr-FR" b="1" i="1" dirty="0"/>
              <a:t> </a:t>
            </a:r>
            <a:r>
              <a:rPr lang="fr-FR" b="1" i="1" dirty="0" err="1"/>
              <a:t>sensibili</a:t>
            </a:r>
            <a:r>
              <a:rPr lang="fr-FR" dirty="0"/>
              <a:t> </a:t>
            </a:r>
            <a:r>
              <a:rPr lang="fr-FR" b="1" i="1" dirty="0"/>
              <a:t>la </a:t>
            </a:r>
            <a:r>
              <a:rPr lang="fr-FR" b="1" i="1" dirty="0" err="1"/>
              <a:t>acţiunea</a:t>
            </a:r>
            <a:r>
              <a:rPr lang="fr-FR" b="1" i="1" dirty="0"/>
              <a:t> </a:t>
            </a:r>
            <a:r>
              <a:rPr lang="fr-FR" b="1" i="1" dirty="0" err="1"/>
              <a:t>factorilor</a:t>
            </a:r>
            <a:r>
              <a:rPr lang="fr-FR" b="1" i="1" dirty="0"/>
              <a:t> de </a:t>
            </a:r>
            <a:r>
              <a:rPr lang="fr-FR" b="1" i="1" dirty="0" err="1"/>
              <a:t>mediu</a:t>
            </a:r>
            <a:r>
              <a:rPr lang="fr-FR" b="1" i="1" dirty="0"/>
              <a:t> </a:t>
            </a:r>
            <a:r>
              <a:rPr lang="fr-FR" b="1" i="1" dirty="0" err="1"/>
              <a:t>extern</a:t>
            </a:r>
            <a:r>
              <a:rPr lang="fr-FR" dirty="0"/>
              <a:t>. </a:t>
            </a:r>
            <a:r>
              <a:rPr lang="fr-FR" dirty="0" err="1"/>
              <a:t>Uscăciunea</a:t>
            </a:r>
            <a:r>
              <a:rPr lang="fr-FR" dirty="0"/>
              <a:t> </a:t>
            </a:r>
            <a:r>
              <a:rPr lang="fr-FR" dirty="0" err="1"/>
              <a:t>şi</a:t>
            </a:r>
            <a:r>
              <a:rPr lang="fr-FR" dirty="0"/>
              <a:t> </a:t>
            </a:r>
            <a:r>
              <a:rPr lang="fr-FR" dirty="0" err="1"/>
              <a:t>lumina</a:t>
            </a:r>
            <a:r>
              <a:rPr lang="fr-FR" dirty="0"/>
              <a:t> </a:t>
            </a:r>
            <a:r>
              <a:rPr lang="fr-FR" dirty="0" err="1"/>
              <a:t>solară</a:t>
            </a:r>
            <a:r>
              <a:rPr lang="fr-FR" dirty="0"/>
              <a:t> au o </a:t>
            </a:r>
            <a:r>
              <a:rPr lang="fr-FR" dirty="0" err="1"/>
              <a:t>acţiune</a:t>
            </a:r>
            <a:r>
              <a:rPr lang="fr-FR" dirty="0"/>
              <a:t> </a:t>
            </a:r>
            <a:r>
              <a:rPr lang="fr-FR" dirty="0" err="1"/>
              <a:t>distructivă</a:t>
            </a:r>
            <a:r>
              <a:rPr lang="fr-FR" dirty="0"/>
              <a:t> </a:t>
            </a:r>
            <a:r>
              <a:rPr lang="fr-FR" dirty="0" err="1"/>
              <a:t>rapidă</a:t>
            </a:r>
            <a:r>
              <a:rPr lang="fr-FR" dirty="0"/>
              <a:t>. </a:t>
            </a:r>
            <a:r>
              <a:rPr lang="fr-FR" dirty="0" err="1"/>
              <a:t>Rezistă</a:t>
            </a:r>
            <a:r>
              <a:rPr lang="fr-FR" dirty="0"/>
              <a:t> mai </a:t>
            </a:r>
            <a:r>
              <a:rPr lang="fr-FR" dirty="0" err="1"/>
              <a:t>mult</a:t>
            </a:r>
            <a:r>
              <a:rPr lang="fr-FR" dirty="0"/>
              <a:t> </a:t>
            </a:r>
            <a:r>
              <a:rPr lang="fr-FR" dirty="0" err="1"/>
              <a:t>în</a:t>
            </a:r>
            <a:r>
              <a:rPr lang="fr-FR" dirty="0"/>
              <a:t> </a:t>
            </a:r>
            <a:r>
              <a:rPr lang="fr-FR" dirty="0" err="1"/>
              <a:t>produsele</a:t>
            </a:r>
            <a:r>
              <a:rPr lang="fr-FR" dirty="0"/>
              <a:t> </a:t>
            </a:r>
            <a:r>
              <a:rPr lang="fr-FR" dirty="0" err="1"/>
              <a:t>patologice</a:t>
            </a:r>
            <a:r>
              <a:rPr lang="fr-FR" dirty="0"/>
              <a:t>.</a:t>
            </a:r>
            <a:endParaRPr lang="en-US" dirty="0"/>
          </a:p>
          <a:p>
            <a:r>
              <a:rPr lang="fr-FR" dirty="0" err="1"/>
              <a:t>Pneumococii</a:t>
            </a:r>
            <a:r>
              <a:rPr lang="fr-FR" dirty="0"/>
              <a:t> </a:t>
            </a:r>
            <a:r>
              <a:rPr lang="fr-FR" dirty="0" err="1"/>
              <a:t>prezintă</a:t>
            </a:r>
            <a:r>
              <a:rPr lang="fr-FR" dirty="0"/>
              <a:t> o </a:t>
            </a:r>
            <a:r>
              <a:rPr lang="fr-FR" b="1" i="1" dirty="0" err="1"/>
              <a:t>susceptibilitate</a:t>
            </a:r>
            <a:r>
              <a:rPr lang="fr-FR" b="1" i="1" dirty="0"/>
              <a:t> </a:t>
            </a:r>
            <a:r>
              <a:rPr lang="fr-FR" b="1" i="1" dirty="0" err="1"/>
              <a:t>marcată</a:t>
            </a:r>
            <a:r>
              <a:rPr lang="fr-FR" b="1" i="1" dirty="0"/>
              <a:t> </a:t>
            </a:r>
            <a:r>
              <a:rPr lang="fr-FR" b="1" i="1" dirty="0" err="1"/>
              <a:t>faţă</a:t>
            </a:r>
            <a:r>
              <a:rPr lang="fr-FR" b="1" i="1" dirty="0"/>
              <a:t> de </a:t>
            </a:r>
            <a:r>
              <a:rPr lang="fr-FR" b="1" i="1" dirty="0" err="1"/>
              <a:t>enzimele</a:t>
            </a:r>
            <a:r>
              <a:rPr lang="fr-FR" b="1" i="1" dirty="0"/>
              <a:t> </a:t>
            </a:r>
            <a:r>
              <a:rPr lang="fr-FR" b="1" i="1" dirty="0" err="1"/>
              <a:t>autolitice</a:t>
            </a:r>
            <a:r>
              <a:rPr lang="fr-FR" dirty="0"/>
              <a:t> </a:t>
            </a:r>
            <a:r>
              <a:rPr lang="fr-FR" dirty="0" err="1"/>
              <a:t>eliberate</a:t>
            </a:r>
            <a:r>
              <a:rPr lang="fr-FR" dirty="0"/>
              <a:t> </a:t>
            </a:r>
            <a:r>
              <a:rPr lang="fr-FR" dirty="0" err="1"/>
              <a:t>în</a:t>
            </a:r>
            <a:r>
              <a:rPr lang="fr-FR" dirty="0"/>
              <a:t> </a:t>
            </a:r>
            <a:r>
              <a:rPr lang="fr-FR" dirty="0" err="1"/>
              <a:t>cultură</a:t>
            </a:r>
            <a:r>
              <a:rPr lang="fr-FR" dirty="0"/>
              <a:t> de </a:t>
            </a:r>
            <a:r>
              <a:rPr lang="fr-FR" dirty="0" err="1"/>
              <a:t>către</a:t>
            </a:r>
            <a:r>
              <a:rPr lang="fr-FR" dirty="0"/>
              <a:t> </a:t>
            </a:r>
            <a:r>
              <a:rPr lang="fr-FR" dirty="0" err="1"/>
              <a:t>corpii</a:t>
            </a:r>
            <a:r>
              <a:rPr lang="fr-FR" dirty="0"/>
              <a:t> </a:t>
            </a:r>
            <a:r>
              <a:rPr lang="fr-FR" dirty="0" err="1"/>
              <a:t>microbieni</a:t>
            </a:r>
            <a:r>
              <a:rPr lang="fr-FR" dirty="0"/>
              <a:t> </a:t>
            </a:r>
            <a:r>
              <a:rPr lang="fr-FR" dirty="0" err="1"/>
              <a:t>dezintegraţi</a:t>
            </a:r>
            <a:r>
              <a:rPr lang="fr-FR" dirty="0"/>
              <a:t>, </a:t>
            </a:r>
            <a:r>
              <a:rPr lang="fr-FR" dirty="0" err="1"/>
              <a:t>faţă</a:t>
            </a:r>
            <a:r>
              <a:rPr lang="fr-FR" dirty="0"/>
              <a:t> de </a:t>
            </a:r>
            <a:r>
              <a:rPr lang="fr-FR" b="1" i="1" dirty="0" err="1"/>
              <a:t>peroxidul</a:t>
            </a:r>
            <a:r>
              <a:rPr lang="fr-FR" b="1" i="1" dirty="0"/>
              <a:t> de </a:t>
            </a:r>
            <a:r>
              <a:rPr lang="fr-FR" b="1" i="1" dirty="0" err="1"/>
              <a:t>hidrogen</a:t>
            </a:r>
            <a:r>
              <a:rPr lang="fr-FR" dirty="0"/>
              <a:t> </a:t>
            </a:r>
            <a:r>
              <a:rPr lang="fr-FR" dirty="0" err="1"/>
              <a:t>rezultat</a:t>
            </a:r>
            <a:r>
              <a:rPr lang="fr-FR" dirty="0"/>
              <a:t> </a:t>
            </a:r>
            <a:r>
              <a:rPr lang="fr-FR" dirty="0" err="1"/>
              <a:t>în</a:t>
            </a:r>
            <a:r>
              <a:rPr lang="fr-FR" dirty="0"/>
              <a:t> </a:t>
            </a:r>
            <a:r>
              <a:rPr lang="fr-FR" dirty="0" err="1"/>
              <a:t>cursul</a:t>
            </a:r>
            <a:r>
              <a:rPr lang="fr-FR" dirty="0"/>
              <a:t> </a:t>
            </a:r>
            <a:r>
              <a:rPr lang="fr-FR" dirty="0" err="1"/>
              <a:t>metabolismului</a:t>
            </a:r>
            <a:r>
              <a:rPr lang="fr-FR" dirty="0"/>
              <a:t> </a:t>
            </a:r>
            <a:r>
              <a:rPr lang="fr-FR" dirty="0" err="1"/>
              <a:t>bacterian</a:t>
            </a:r>
            <a:r>
              <a:rPr lang="fr-FR" dirty="0"/>
              <a:t>, </a:t>
            </a:r>
            <a:r>
              <a:rPr lang="fr-FR" dirty="0" err="1"/>
              <a:t>faţă</a:t>
            </a:r>
            <a:r>
              <a:rPr lang="fr-FR" dirty="0"/>
              <a:t> de </a:t>
            </a:r>
            <a:r>
              <a:rPr lang="fr-FR" b="1" i="1" dirty="0" err="1"/>
              <a:t>sărurile</a:t>
            </a:r>
            <a:r>
              <a:rPr lang="fr-FR" b="1" i="1" dirty="0"/>
              <a:t> </a:t>
            </a:r>
            <a:r>
              <a:rPr lang="fr-FR" b="1" i="1" dirty="0" err="1"/>
              <a:t>biliare</a:t>
            </a:r>
            <a:r>
              <a:rPr lang="fr-FR" dirty="0"/>
              <a:t> (</a:t>
            </a:r>
            <a:r>
              <a:rPr lang="fr-FR" dirty="0" err="1"/>
              <a:t>proprietate</a:t>
            </a:r>
            <a:r>
              <a:rPr lang="fr-FR" dirty="0"/>
              <a:t> </a:t>
            </a:r>
            <a:r>
              <a:rPr lang="fr-FR" dirty="0" err="1"/>
              <a:t>pe</a:t>
            </a:r>
            <a:r>
              <a:rPr lang="fr-FR" dirty="0"/>
              <a:t> care se </a:t>
            </a:r>
            <a:r>
              <a:rPr lang="fr-FR" dirty="0" err="1"/>
              <a:t>bazează</a:t>
            </a:r>
            <a:r>
              <a:rPr lang="fr-FR" dirty="0"/>
              <a:t> </a:t>
            </a:r>
            <a:r>
              <a:rPr lang="fr-FR" dirty="0" err="1"/>
              <a:t>testul</a:t>
            </a:r>
            <a:r>
              <a:rPr lang="fr-FR" dirty="0"/>
              <a:t> </a:t>
            </a:r>
            <a:r>
              <a:rPr lang="fr-FR" dirty="0" err="1"/>
              <a:t>bilolizei</a:t>
            </a:r>
            <a:r>
              <a:rPr lang="fr-FR" dirty="0"/>
              <a:t> </a:t>
            </a:r>
            <a:r>
              <a:rPr lang="fr-FR" dirty="0" err="1"/>
              <a:t>cu</a:t>
            </a:r>
            <a:r>
              <a:rPr lang="fr-FR" dirty="0"/>
              <a:t> mare </a:t>
            </a:r>
            <a:r>
              <a:rPr lang="fr-FR" dirty="0" err="1"/>
              <a:t>importanţă</a:t>
            </a:r>
            <a:r>
              <a:rPr lang="fr-FR" dirty="0"/>
              <a:t> </a:t>
            </a:r>
            <a:r>
              <a:rPr lang="fr-FR" dirty="0" err="1"/>
              <a:t>în</a:t>
            </a:r>
            <a:r>
              <a:rPr lang="fr-FR" dirty="0"/>
              <a:t> </a:t>
            </a:r>
            <a:r>
              <a:rPr lang="fr-FR" dirty="0" err="1"/>
              <a:t>diagnosticul</a:t>
            </a:r>
            <a:r>
              <a:rPr lang="fr-FR" dirty="0"/>
              <a:t> de </a:t>
            </a:r>
            <a:r>
              <a:rPr lang="fr-FR" dirty="0" err="1"/>
              <a:t>laborator</a:t>
            </a:r>
            <a:r>
              <a:rPr lang="fr-FR" dirty="0"/>
              <a:t> al </a:t>
            </a:r>
            <a:r>
              <a:rPr lang="fr-FR" dirty="0" err="1"/>
              <a:t>infecţiilor</a:t>
            </a:r>
            <a:r>
              <a:rPr lang="fr-FR" dirty="0"/>
              <a:t> </a:t>
            </a:r>
            <a:r>
              <a:rPr lang="fr-FR" dirty="0" err="1"/>
              <a:t>cu</a:t>
            </a:r>
            <a:r>
              <a:rPr lang="fr-FR" dirty="0"/>
              <a:t> </a:t>
            </a:r>
            <a:r>
              <a:rPr lang="fr-FR" dirty="0" err="1"/>
              <a:t>pneumococi</a:t>
            </a:r>
            <a:r>
              <a:rPr lang="fr-FR" dirty="0"/>
              <a:t>).</a:t>
            </a:r>
            <a:endParaRPr lang="en-US" dirty="0"/>
          </a:p>
          <a:p>
            <a:pPr>
              <a:buNone/>
            </a:pPr>
            <a:r>
              <a:rPr lang="fr-FR" b="1" i="1" dirty="0"/>
              <a:t> </a:t>
            </a:r>
            <a:endParaRPr lang="en-US" dirty="0"/>
          </a:p>
          <a:p>
            <a:r>
              <a:rPr lang="fr-FR" b="1" i="1" dirty="0"/>
              <a:t>7.2. </a:t>
            </a:r>
            <a:r>
              <a:rPr lang="fr-FR" b="1" i="1" dirty="0" err="1"/>
              <a:t>Sensibilitate</a:t>
            </a:r>
            <a:r>
              <a:rPr lang="fr-FR" b="1" i="1" dirty="0"/>
              <a:t> la </a:t>
            </a:r>
            <a:r>
              <a:rPr lang="fr-FR" b="1" i="1" dirty="0" err="1"/>
              <a:t>chimioterapice</a:t>
            </a:r>
            <a:endParaRPr lang="en-US" dirty="0"/>
          </a:p>
          <a:p>
            <a:r>
              <a:rPr lang="fr-FR" dirty="0" err="1"/>
              <a:t>Fenomenul</a:t>
            </a:r>
            <a:r>
              <a:rPr lang="fr-FR" dirty="0"/>
              <a:t> </a:t>
            </a:r>
            <a:r>
              <a:rPr lang="fr-FR" dirty="0" err="1"/>
              <a:t>rezistenţei</a:t>
            </a:r>
            <a:r>
              <a:rPr lang="fr-FR" dirty="0"/>
              <a:t> la </a:t>
            </a:r>
            <a:r>
              <a:rPr lang="fr-FR" dirty="0" err="1"/>
              <a:t>chimioterapicele</a:t>
            </a:r>
            <a:r>
              <a:rPr lang="fr-FR" dirty="0"/>
              <a:t> </a:t>
            </a:r>
            <a:r>
              <a:rPr lang="fr-FR" dirty="0" err="1"/>
              <a:t>uzuale</a:t>
            </a:r>
            <a:r>
              <a:rPr lang="fr-FR" dirty="0"/>
              <a:t> este </a:t>
            </a:r>
            <a:r>
              <a:rPr lang="fr-FR" dirty="0" err="1"/>
              <a:t>variabil</a:t>
            </a:r>
            <a:r>
              <a:rPr lang="fr-FR" dirty="0"/>
              <a:t>, </a:t>
            </a:r>
            <a:r>
              <a:rPr lang="fr-FR" dirty="0" err="1"/>
              <a:t>tulpinile</a:t>
            </a:r>
            <a:r>
              <a:rPr lang="fr-FR" dirty="0"/>
              <a:t> circulante </a:t>
            </a:r>
            <a:r>
              <a:rPr lang="fr-FR" dirty="0" err="1"/>
              <a:t>astăzi</a:t>
            </a:r>
            <a:r>
              <a:rPr lang="fr-FR" dirty="0"/>
              <a:t> </a:t>
            </a:r>
            <a:r>
              <a:rPr lang="fr-FR" dirty="0" err="1"/>
              <a:t>fiind</a:t>
            </a:r>
            <a:r>
              <a:rPr lang="fr-FR" dirty="0"/>
              <a:t> </a:t>
            </a:r>
            <a:r>
              <a:rPr lang="fr-FR" dirty="0" err="1"/>
              <a:t>în</a:t>
            </a:r>
            <a:r>
              <a:rPr lang="fr-FR" dirty="0"/>
              <a:t> </a:t>
            </a:r>
            <a:r>
              <a:rPr lang="fr-FR" dirty="0" err="1"/>
              <a:t>general</a:t>
            </a:r>
            <a:r>
              <a:rPr lang="fr-FR" dirty="0"/>
              <a:t> </a:t>
            </a:r>
            <a:r>
              <a:rPr lang="fr-FR" b="1" i="1" dirty="0" err="1"/>
              <a:t>sensibile</a:t>
            </a:r>
            <a:r>
              <a:rPr lang="fr-FR" b="1" i="1" dirty="0"/>
              <a:t> la </a:t>
            </a:r>
            <a:r>
              <a:rPr lang="fr-FR" b="1" i="1" dirty="0" err="1"/>
              <a:t>penicilină</a:t>
            </a:r>
            <a:r>
              <a:rPr lang="fr-FR" b="1" i="1" dirty="0"/>
              <a:t> </a:t>
            </a:r>
            <a:r>
              <a:rPr lang="fr-FR" b="1" i="1" dirty="0" err="1"/>
              <a:t>şi</a:t>
            </a:r>
            <a:r>
              <a:rPr lang="fr-FR" b="1" i="1" dirty="0"/>
              <a:t> </a:t>
            </a:r>
            <a:r>
              <a:rPr lang="fr-FR" b="1" i="1" dirty="0" err="1"/>
              <a:t>tetracicline</a:t>
            </a:r>
            <a:r>
              <a:rPr lang="fr-FR" dirty="0"/>
              <a:t>. O </a:t>
            </a:r>
            <a:r>
              <a:rPr lang="fr-FR" dirty="0" err="1"/>
              <a:t>sensibilitate</a:t>
            </a:r>
            <a:r>
              <a:rPr lang="fr-FR" dirty="0"/>
              <a:t> mare </a:t>
            </a:r>
            <a:r>
              <a:rPr lang="fr-FR" dirty="0" err="1"/>
              <a:t>prezintă</a:t>
            </a:r>
            <a:r>
              <a:rPr lang="fr-FR" dirty="0"/>
              <a:t> </a:t>
            </a:r>
            <a:r>
              <a:rPr lang="fr-FR" dirty="0" err="1"/>
              <a:t>pneumococii</a:t>
            </a:r>
            <a:r>
              <a:rPr lang="fr-FR" dirty="0"/>
              <a:t> </a:t>
            </a:r>
            <a:r>
              <a:rPr lang="fr-FR" dirty="0" err="1"/>
              <a:t>faţă</a:t>
            </a:r>
            <a:r>
              <a:rPr lang="fr-FR" dirty="0"/>
              <a:t> de </a:t>
            </a:r>
            <a:r>
              <a:rPr lang="fr-FR" b="1" i="1" dirty="0" err="1"/>
              <a:t>optochin</a:t>
            </a:r>
            <a:r>
              <a:rPr lang="fr-FR" dirty="0"/>
              <a:t> (care este </a:t>
            </a:r>
            <a:r>
              <a:rPr lang="fr-FR" dirty="0" err="1"/>
              <a:t>activ</a:t>
            </a:r>
            <a:r>
              <a:rPr lang="fr-FR" dirty="0"/>
              <a:t> la </a:t>
            </a:r>
            <a:r>
              <a:rPr lang="fr-FR" dirty="0" err="1"/>
              <a:t>concentraţii</a:t>
            </a:r>
            <a:r>
              <a:rPr lang="fr-FR" dirty="0"/>
              <a:t> </a:t>
            </a:r>
            <a:r>
              <a:rPr lang="fr-FR" dirty="0" err="1"/>
              <a:t>chiar</a:t>
            </a:r>
            <a:r>
              <a:rPr lang="fr-FR" dirty="0"/>
              <a:t> de 1/50000-1/100000), </a:t>
            </a:r>
            <a:r>
              <a:rPr lang="fr-FR" dirty="0" err="1"/>
              <a:t>proprietate</a:t>
            </a:r>
            <a:r>
              <a:rPr lang="fr-FR" dirty="0"/>
              <a:t> care se </a:t>
            </a:r>
            <a:r>
              <a:rPr lang="fr-FR" dirty="0" err="1"/>
              <a:t>foloseşte</a:t>
            </a:r>
            <a:r>
              <a:rPr lang="fr-FR" dirty="0"/>
              <a:t> ca test de diagnostic.</a:t>
            </a:r>
            <a:endParaRPr lang="en-US" dirty="0"/>
          </a:p>
          <a:p>
            <a:r>
              <a:rPr lang="fr-FR" dirty="0" err="1"/>
              <a:t>După</a:t>
            </a:r>
            <a:r>
              <a:rPr lang="fr-FR" dirty="0"/>
              <a:t> </a:t>
            </a:r>
            <a:r>
              <a:rPr lang="fr-FR" dirty="0" err="1"/>
              <a:t>unele</a:t>
            </a:r>
            <a:r>
              <a:rPr lang="fr-FR" dirty="0"/>
              <a:t> date mai </a:t>
            </a:r>
            <a:r>
              <a:rPr lang="fr-FR" dirty="0" err="1"/>
              <a:t>recente</a:t>
            </a:r>
            <a:r>
              <a:rPr lang="fr-FR" dirty="0"/>
              <a:t>, </a:t>
            </a:r>
            <a:r>
              <a:rPr lang="fr-FR" dirty="0" err="1"/>
              <a:t>există</a:t>
            </a:r>
            <a:r>
              <a:rPr lang="fr-FR" dirty="0"/>
              <a:t> </a:t>
            </a:r>
            <a:r>
              <a:rPr lang="fr-FR" dirty="0" err="1"/>
              <a:t>şi</a:t>
            </a:r>
            <a:r>
              <a:rPr lang="fr-FR" b="1" i="1" dirty="0"/>
              <a:t> </a:t>
            </a:r>
            <a:r>
              <a:rPr lang="fr-FR" b="1" i="1" dirty="0" err="1"/>
              <a:t>tulpini</a:t>
            </a:r>
            <a:r>
              <a:rPr lang="fr-FR" b="1" i="1" dirty="0"/>
              <a:t> de </a:t>
            </a:r>
            <a:r>
              <a:rPr lang="fr-FR" b="1" i="1" dirty="0" err="1"/>
              <a:t>pneumococi</a:t>
            </a:r>
            <a:r>
              <a:rPr lang="fr-FR" b="1" i="1" dirty="0"/>
              <a:t> </a:t>
            </a:r>
            <a:r>
              <a:rPr lang="fr-FR" b="1" i="1" dirty="0" err="1"/>
              <a:t>penicilinorezistente</a:t>
            </a:r>
            <a:r>
              <a:rPr lang="fr-FR" dirty="0"/>
              <a:t> (</a:t>
            </a:r>
            <a:r>
              <a:rPr lang="fr-FR" dirty="0" err="1"/>
              <a:t>circa</a:t>
            </a:r>
            <a:r>
              <a:rPr lang="fr-FR" dirty="0"/>
              <a:t> 30% </a:t>
            </a:r>
            <a:r>
              <a:rPr lang="fr-FR" dirty="0" err="1"/>
              <a:t>din</a:t>
            </a:r>
            <a:r>
              <a:rPr lang="fr-FR" dirty="0"/>
              <a:t> </a:t>
            </a:r>
            <a:r>
              <a:rPr lang="fr-FR" dirty="0" err="1"/>
              <a:t>totalul</a:t>
            </a:r>
            <a:r>
              <a:rPr lang="fr-FR" dirty="0"/>
              <a:t> </a:t>
            </a:r>
            <a:r>
              <a:rPr lang="fr-FR" dirty="0" err="1"/>
              <a:t>tulpinilor</a:t>
            </a:r>
            <a:r>
              <a:rPr lang="fr-FR" dirty="0"/>
              <a:t> </a:t>
            </a:r>
            <a:r>
              <a:rPr lang="fr-FR" dirty="0" err="1"/>
              <a:t>izolate</a:t>
            </a:r>
            <a:r>
              <a:rPr lang="fr-FR" dirty="0"/>
              <a:t>).</a:t>
            </a:r>
            <a:endParaRPr lang="en-US" dirty="0"/>
          </a:p>
          <a:p>
            <a:pPr>
              <a:buNone/>
            </a:pPr>
            <a:endParaRPr lang="en-US" dirty="0"/>
          </a:p>
          <a:p>
            <a:r>
              <a:rPr lang="fr-FR" b="1" i="1" dirty="0"/>
              <a:t>7.3. </a:t>
            </a:r>
            <a:r>
              <a:rPr lang="fr-FR" b="1" i="1" dirty="0" err="1"/>
              <a:t>Variabilitate</a:t>
            </a:r>
            <a:r>
              <a:rPr lang="fr-FR" b="1" i="1" dirty="0"/>
              <a:t> </a:t>
            </a:r>
            <a:r>
              <a:rPr lang="fr-FR" b="1" i="1" dirty="0" err="1"/>
              <a:t>genetică</a:t>
            </a:r>
            <a:endParaRPr lang="en-US" dirty="0"/>
          </a:p>
          <a:p>
            <a:r>
              <a:rPr lang="fr-FR" dirty="0" err="1"/>
              <a:t>Pneumococii</a:t>
            </a:r>
            <a:r>
              <a:rPr lang="fr-FR" dirty="0"/>
              <a:t> </a:t>
            </a:r>
            <a:r>
              <a:rPr lang="fr-FR" dirty="0" err="1"/>
              <a:t>reprezintă</a:t>
            </a:r>
            <a:r>
              <a:rPr lang="fr-FR" dirty="0"/>
              <a:t> prima </a:t>
            </a:r>
            <a:r>
              <a:rPr lang="fr-FR" dirty="0" err="1"/>
              <a:t>specie</a:t>
            </a:r>
            <a:r>
              <a:rPr lang="fr-FR" dirty="0"/>
              <a:t> </a:t>
            </a:r>
            <a:r>
              <a:rPr lang="fr-FR" dirty="0" err="1"/>
              <a:t>bacteriană</a:t>
            </a:r>
            <a:r>
              <a:rPr lang="fr-FR" dirty="0"/>
              <a:t> la care s-a </a:t>
            </a:r>
            <a:r>
              <a:rPr lang="fr-FR" dirty="0" err="1"/>
              <a:t>notat</a:t>
            </a:r>
            <a:r>
              <a:rPr lang="fr-FR" dirty="0"/>
              <a:t> </a:t>
            </a:r>
            <a:r>
              <a:rPr lang="fr-FR" b="1" i="1" dirty="0" err="1"/>
              <a:t>fenomenul</a:t>
            </a:r>
            <a:r>
              <a:rPr lang="fr-FR" b="1" i="1" dirty="0"/>
              <a:t> de </a:t>
            </a:r>
            <a:r>
              <a:rPr lang="fr-FR" b="1" i="1" dirty="0" err="1"/>
              <a:t>trasfer</a:t>
            </a:r>
            <a:r>
              <a:rPr lang="fr-FR" b="1" i="1" dirty="0"/>
              <a:t> </a:t>
            </a:r>
            <a:r>
              <a:rPr lang="fr-FR" b="1" i="1" dirty="0" err="1"/>
              <a:t>genetic</a:t>
            </a:r>
            <a:r>
              <a:rPr lang="fr-FR" b="1" i="1" dirty="0"/>
              <a:t> </a:t>
            </a:r>
            <a:r>
              <a:rPr lang="fr-FR" b="1" i="1" dirty="0" err="1"/>
              <a:t>prin</a:t>
            </a:r>
            <a:r>
              <a:rPr lang="fr-FR" b="1" i="1" dirty="0"/>
              <a:t> </a:t>
            </a:r>
            <a:r>
              <a:rPr lang="fr-FR" b="1" i="1" dirty="0" err="1"/>
              <a:t>transformare</a:t>
            </a:r>
            <a:r>
              <a:rPr lang="fr-FR" dirty="0"/>
              <a:t> (</a:t>
            </a:r>
            <a:r>
              <a:rPr lang="fr-FR" dirty="0" err="1"/>
              <a:t>trecerea</a:t>
            </a:r>
            <a:r>
              <a:rPr lang="fr-FR" dirty="0"/>
              <a:t> de ADN liber de la o </a:t>
            </a:r>
            <a:r>
              <a:rPr lang="fr-FR" dirty="0" err="1"/>
              <a:t>celulă</a:t>
            </a:r>
            <a:r>
              <a:rPr lang="fr-FR" dirty="0"/>
              <a:t> </a:t>
            </a:r>
            <a:r>
              <a:rPr lang="fr-FR" dirty="0" err="1"/>
              <a:t>bacteriană</a:t>
            </a:r>
            <a:r>
              <a:rPr lang="fr-FR" dirty="0"/>
              <a:t> la </a:t>
            </a:r>
            <a:r>
              <a:rPr lang="fr-FR" dirty="0" err="1"/>
              <a:t>alta</a:t>
            </a:r>
            <a:r>
              <a:rPr lang="fr-FR" dirty="0"/>
              <a:t>, </a:t>
            </a:r>
            <a:r>
              <a:rPr lang="fr-FR" dirty="0" err="1"/>
              <a:t>fără</a:t>
            </a:r>
            <a:r>
              <a:rPr lang="fr-FR" dirty="0"/>
              <a:t> </a:t>
            </a:r>
            <a:r>
              <a:rPr lang="fr-FR" dirty="0" err="1"/>
              <a:t>intermediar</a:t>
            </a:r>
            <a:r>
              <a:rPr lang="fr-FR" dirty="0"/>
              <a:t> </a:t>
            </a:r>
            <a:r>
              <a:rPr lang="fr-FR" dirty="0" err="1"/>
              <a:t>şi</a:t>
            </a:r>
            <a:r>
              <a:rPr lang="fr-FR" dirty="0"/>
              <a:t> </a:t>
            </a:r>
            <a:r>
              <a:rPr lang="fr-FR" dirty="0" err="1"/>
              <a:t>fără</a:t>
            </a:r>
            <a:r>
              <a:rPr lang="fr-FR" dirty="0"/>
              <a:t> </a:t>
            </a:r>
            <a:r>
              <a:rPr lang="fr-FR" dirty="0" err="1"/>
              <a:t>contactul</a:t>
            </a:r>
            <a:r>
              <a:rPr lang="fr-FR" dirty="0"/>
              <a:t> direct </a:t>
            </a:r>
            <a:r>
              <a:rPr lang="fr-FR" dirty="0" err="1"/>
              <a:t>celulă</a:t>
            </a:r>
            <a:r>
              <a:rPr lang="fr-FR" dirty="0"/>
              <a:t> </a:t>
            </a:r>
            <a:r>
              <a:rPr lang="fr-FR" dirty="0" err="1"/>
              <a:t>donatoare</a:t>
            </a:r>
            <a:r>
              <a:rPr lang="fr-FR" dirty="0"/>
              <a:t>-</a:t>
            </a:r>
            <a:r>
              <a:rPr lang="fr-FR" dirty="0" err="1"/>
              <a:t>celulă</a:t>
            </a:r>
            <a:r>
              <a:rPr lang="fr-FR" dirty="0"/>
              <a:t> </a:t>
            </a:r>
            <a:r>
              <a:rPr lang="fr-FR" dirty="0" err="1"/>
              <a:t>receptoare</a:t>
            </a:r>
            <a:r>
              <a:rPr lang="fr-FR" dirty="0"/>
              <a:t>).</a:t>
            </a:r>
            <a:endParaRPr lang="en-US" dirty="0"/>
          </a:p>
          <a:p>
            <a:r>
              <a:rPr lang="fr-FR" dirty="0" err="1"/>
              <a:t>În</a:t>
            </a:r>
            <a:r>
              <a:rPr lang="fr-FR" dirty="0"/>
              <a:t> </a:t>
            </a:r>
            <a:r>
              <a:rPr lang="fr-FR" dirty="0" err="1"/>
              <a:t>perioada</a:t>
            </a:r>
            <a:r>
              <a:rPr lang="fr-FR" dirty="0"/>
              <a:t> </a:t>
            </a:r>
            <a:r>
              <a:rPr lang="fr-FR" dirty="0" err="1"/>
              <a:t>modernă</a:t>
            </a:r>
            <a:r>
              <a:rPr lang="fr-FR" dirty="0"/>
              <a:t> a </a:t>
            </a:r>
            <a:r>
              <a:rPr lang="fr-FR" dirty="0" err="1"/>
              <a:t>microbiologiei</a:t>
            </a:r>
            <a:r>
              <a:rPr lang="fr-FR" dirty="0"/>
              <a:t>, s-au mai </a:t>
            </a:r>
            <a:r>
              <a:rPr lang="fr-FR" dirty="0" err="1"/>
              <a:t>notat</a:t>
            </a:r>
            <a:r>
              <a:rPr lang="fr-FR" dirty="0"/>
              <a:t> </a:t>
            </a:r>
            <a:r>
              <a:rPr lang="fr-FR" dirty="0" err="1"/>
              <a:t>numeroase</a:t>
            </a:r>
            <a:r>
              <a:rPr lang="fr-FR" dirty="0"/>
              <a:t> </a:t>
            </a:r>
            <a:r>
              <a:rPr lang="fr-FR" dirty="0" err="1"/>
              <a:t>alte</a:t>
            </a:r>
            <a:r>
              <a:rPr lang="fr-FR" dirty="0"/>
              <a:t> </a:t>
            </a:r>
            <a:r>
              <a:rPr lang="fr-FR" dirty="0" err="1"/>
              <a:t>caractere</a:t>
            </a:r>
            <a:r>
              <a:rPr lang="fr-FR" dirty="0"/>
              <a:t> </a:t>
            </a:r>
            <a:r>
              <a:rPr lang="fr-FR" dirty="0" err="1"/>
              <a:t>modificate</a:t>
            </a:r>
            <a:r>
              <a:rPr lang="fr-FR" dirty="0"/>
              <a:t> la </a:t>
            </a:r>
            <a:r>
              <a:rPr lang="fr-FR" dirty="0" err="1"/>
              <a:t>pneumococ</a:t>
            </a:r>
            <a:r>
              <a:rPr lang="fr-FR" dirty="0"/>
              <a:t> </a:t>
            </a:r>
            <a:r>
              <a:rPr lang="fr-FR" dirty="0" err="1"/>
              <a:t>prin</a:t>
            </a:r>
            <a:r>
              <a:rPr lang="fr-FR" dirty="0"/>
              <a:t> “</a:t>
            </a:r>
            <a:r>
              <a:rPr lang="fr-FR" dirty="0" err="1"/>
              <a:t>transformare</a:t>
            </a:r>
            <a:r>
              <a:rPr lang="fr-FR" dirty="0"/>
              <a:t>”, ca de </a:t>
            </a:r>
            <a:r>
              <a:rPr lang="fr-FR" dirty="0" err="1"/>
              <a:t>pildă</a:t>
            </a:r>
            <a:r>
              <a:rPr lang="fr-FR" dirty="0"/>
              <a:t>: </a:t>
            </a:r>
            <a:r>
              <a:rPr lang="fr-FR" i="1" dirty="0" err="1"/>
              <a:t>capacitatea</a:t>
            </a:r>
            <a:r>
              <a:rPr lang="fr-FR" i="1" dirty="0"/>
              <a:t> de a </a:t>
            </a:r>
            <a:r>
              <a:rPr lang="fr-FR" i="1" dirty="0" err="1"/>
              <a:t>induce</a:t>
            </a:r>
            <a:r>
              <a:rPr lang="fr-FR" i="1" dirty="0"/>
              <a:t> </a:t>
            </a:r>
            <a:r>
              <a:rPr lang="fr-FR" i="1" dirty="0" err="1"/>
              <a:t>rezistenţa</a:t>
            </a:r>
            <a:r>
              <a:rPr lang="fr-FR" i="1" dirty="0"/>
              <a:t> la </a:t>
            </a:r>
            <a:r>
              <a:rPr lang="fr-FR" i="1" dirty="0" err="1"/>
              <a:t>optochin</a:t>
            </a:r>
            <a:r>
              <a:rPr lang="fr-FR" i="1" dirty="0"/>
              <a:t>, sulfamide, </a:t>
            </a:r>
            <a:r>
              <a:rPr lang="fr-FR" i="1" dirty="0" err="1"/>
              <a:t>streptomicină</a:t>
            </a:r>
            <a:r>
              <a:rPr lang="fr-FR" i="1" dirty="0"/>
              <a:t>; </a:t>
            </a:r>
            <a:r>
              <a:rPr lang="fr-FR" i="1" dirty="0" err="1"/>
              <a:t>schimbarea</a:t>
            </a:r>
            <a:r>
              <a:rPr lang="fr-FR" i="1" dirty="0"/>
              <a:t> </a:t>
            </a:r>
            <a:r>
              <a:rPr lang="fr-FR" i="1" dirty="0" err="1"/>
              <a:t>specificităţii</a:t>
            </a:r>
            <a:r>
              <a:rPr lang="fr-FR" i="1" dirty="0"/>
              <a:t> </a:t>
            </a:r>
            <a:r>
              <a:rPr lang="fr-FR" i="1" dirty="0" err="1"/>
              <a:t>antigenului</a:t>
            </a:r>
            <a:r>
              <a:rPr lang="fr-FR" i="1" dirty="0"/>
              <a:t> “M”; </a:t>
            </a:r>
            <a:r>
              <a:rPr lang="fr-FR" i="1" dirty="0" err="1"/>
              <a:t>capacitatea</a:t>
            </a:r>
            <a:r>
              <a:rPr lang="fr-FR" i="1" dirty="0"/>
              <a:t> de </a:t>
            </a:r>
            <a:r>
              <a:rPr lang="fr-FR" i="1" dirty="0" err="1"/>
              <a:t>sinteză</a:t>
            </a:r>
            <a:r>
              <a:rPr lang="fr-FR" i="1" dirty="0"/>
              <a:t> a </a:t>
            </a:r>
            <a:r>
              <a:rPr lang="fr-FR" i="1" dirty="0" err="1"/>
              <a:t>unor</a:t>
            </a:r>
            <a:r>
              <a:rPr lang="fr-FR" i="1" dirty="0"/>
              <a:t> </a:t>
            </a:r>
            <a:r>
              <a:rPr lang="fr-FR" i="1" dirty="0" err="1"/>
              <a:t>enzime</a:t>
            </a:r>
            <a:r>
              <a:rPr lang="fr-FR" dirty="0"/>
              <a:t> (</a:t>
            </a:r>
            <a:r>
              <a:rPr lang="fr-FR" dirty="0" err="1"/>
              <a:t>manito</a:t>
            </a:r>
            <a:r>
              <a:rPr lang="fr-FR" dirty="0"/>
              <a:t>-</a:t>
            </a:r>
            <a:r>
              <a:rPr lang="fr-FR" dirty="0" err="1"/>
              <a:t>fosfat</a:t>
            </a:r>
            <a:r>
              <a:rPr lang="fr-FR" dirty="0"/>
              <a:t>-</a:t>
            </a:r>
            <a:r>
              <a:rPr lang="fr-FR" dirty="0" err="1"/>
              <a:t>dehidrogenaza</a:t>
            </a:r>
            <a:r>
              <a:rPr lang="fr-FR" dirty="0"/>
              <a:t>).</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3862782"/>
          </a:xfrm>
        </p:spPr>
        <p:txBody>
          <a:bodyPr>
            <a:normAutofit/>
          </a:bodyPr>
          <a:lstStyle/>
          <a:p>
            <a:pPr algn="just"/>
            <a:r>
              <a:rPr lang="ro-RO" b="1" dirty="0"/>
              <a:t>4. CARACTERE METABOLICE</a:t>
            </a:r>
            <a:endParaRPr lang="en-US" b="1" dirty="0"/>
          </a:p>
          <a:p>
            <a:pPr algn="just"/>
            <a:r>
              <a:rPr lang="ro-RO" dirty="0"/>
              <a:t>Sunt </a:t>
            </a:r>
            <a:r>
              <a:rPr lang="ro-RO" b="1" i="1" dirty="0"/>
              <a:t>germeni aerobi, facultativ anaerobi</a:t>
            </a:r>
            <a:r>
              <a:rPr lang="ro-RO" dirty="0"/>
              <a:t>, dar există şi </a:t>
            </a:r>
            <a:r>
              <a:rPr lang="ro-RO" b="1" i="1" dirty="0"/>
              <a:t>tulpini cu anaerobioză strictă</a:t>
            </a:r>
            <a:r>
              <a:rPr lang="ro-RO" dirty="0"/>
              <a:t>. Stafilococii aerobi sunt </a:t>
            </a:r>
            <a:r>
              <a:rPr lang="ro-RO" b="1" i="1" dirty="0"/>
              <a:t>nepretenţioşi</a:t>
            </a:r>
            <a:r>
              <a:rPr lang="ro-RO" dirty="0"/>
              <a:t>, necesitând substraturi nutritive minime, </a:t>
            </a:r>
            <a:r>
              <a:rPr lang="ro-RO" b="1" i="1" dirty="0"/>
              <a:t>suportă limite largi de pH</a:t>
            </a:r>
            <a:r>
              <a:rPr lang="ro-RO" dirty="0"/>
              <a:t> (4,8- 9,4) şi sunt </a:t>
            </a:r>
            <a:r>
              <a:rPr lang="ro-RO" b="1" i="1" dirty="0"/>
              <a:t>producători de catalază</a:t>
            </a:r>
            <a:r>
              <a:rPr lang="ro-RO" dirty="0"/>
              <a:t>, care distruge peroxidul de hidrogen rezultat din procesele de oxido-reducere microbiană.</a:t>
            </a:r>
          </a:p>
          <a:p>
            <a:pPr algn="just"/>
            <a:endParaRPr lang="en-US" dirty="0"/>
          </a:p>
          <a:p>
            <a:pPr algn="just"/>
            <a:endParaRPr lang="en-US" dirty="0"/>
          </a:p>
        </p:txBody>
      </p:sp>
      <p:sp>
        <p:nvSpPr>
          <p:cNvPr id="297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3352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5" name="Rectangle 9"/>
          <p:cNvSpPr>
            <a:spLocks noChangeArrowheads="1"/>
          </p:cNvSpPr>
          <p:nvPr/>
        </p:nvSpPr>
        <p:spPr bwMode="auto">
          <a:xfrm>
            <a:off x="0" y="62484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709" name="Rectangle 13"/>
          <p:cNvSpPr>
            <a:spLocks noChangeArrowheads="1"/>
          </p:cNvSpPr>
          <p:nvPr/>
        </p:nvSpPr>
        <p:spPr bwMode="auto">
          <a:xfrm>
            <a:off x="0" y="3352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0" name="Rectangle 14"/>
          <p:cNvSpPr>
            <a:spLocks noChangeArrowheads="1"/>
          </p:cNvSpPr>
          <p:nvPr/>
        </p:nvSpPr>
        <p:spPr bwMode="auto">
          <a:xfrm>
            <a:off x="0" y="62484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10594" name="Picture 2" descr="http://www.biomerieux-industry.com/sites/industry/files/styles/original/public/id_32_staph_pos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7" y="3789040"/>
            <a:ext cx="6753225" cy="1819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1720" y="5805264"/>
            <a:ext cx="5184576" cy="646331"/>
          </a:xfrm>
          <a:prstGeom prst="rect">
            <a:avLst/>
          </a:prstGeom>
          <a:noFill/>
        </p:spPr>
        <p:txBody>
          <a:bodyPr wrap="square" rtlCol="0">
            <a:spAutoFit/>
          </a:bodyPr>
          <a:lstStyle/>
          <a:p>
            <a:pPr algn="ctr"/>
            <a:r>
              <a:rPr lang="ro-RO" b="1" dirty="0"/>
              <a:t>Identificarea biochimică a stafilococilor prin galerii API</a:t>
            </a:r>
            <a:endParaRPr lang="en-US" b="1" dirty="0"/>
          </a:p>
        </p:txBody>
      </p:sp>
    </p:spTree>
    <p:extLst>
      <p:ext uri="{BB962C8B-B14F-4D97-AF65-F5344CB8AC3E}">
        <p14:creationId xmlns:p14="http://schemas.microsoft.com/office/powerpoint/2010/main" val="2425516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1857356" y="1071546"/>
          <a:ext cx="5299401" cy="4286280"/>
        </p:xfrm>
        <a:graphic>
          <a:graphicData uri="http://schemas.openxmlformats.org/presentationml/2006/ole">
            <mc:AlternateContent xmlns:mc="http://schemas.openxmlformats.org/markup-compatibility/2006">
              <mc:Choice xmlns:v="urn:schemas-microsoft-com:vml" Requires="v">
                <p:oleObj spid="_x0000_s80909" r:id="rId2" imgW="8611802" imgH="5839640" progId="">
                  <p:embed/>
                </p:oleObj>
              </mc:Choice>
              <mc:Fallback>
                <p:oleObj r:id="rId2" imgW="8611802" imgH="5839640" progId="">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1071546"/>
                        <a:ext cx="5299401" cy="4286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357290" y="5786454"/>
            <a:ext cx="6429420" cy="646331"/>
          </a:xfrm>
          <a:prstGeom prst="rect">
            <a:avLst/>
          </a:prstGeom>
          <a:noFill/>
        </p:spPr>
        <p:txBody>
          <a:bodyPr wrap="square" rtlCol="0">
            <a:spAutoFit/>
          </a:bodyPr>
          <a:lstStyle/>
          <a:p>
            <a:r>
              <a:rPr lang="ro-RO" dirty="0"/>
              <a:t> </a:t>
            </a:r>
            <a:endParaRPr lang="en-US" dirty="0"/>
          </a:p>
          <a:p>
            <a:r>
              <a:rPr lang="ro-RO" dirty="0"/>
              <a:t>Figura 1</a:t>
            </a:r>
            <a:r>
              <a:rPr lang="en-US" dirty="0"/>
              <a:t>6</a:t>
            </a:r>
            <a:r>
              <a:rPr lang="ro-RO" dirty="0"/>
              <a:t>: Sensibilitatea la optochin - test pozitiv (pneumococ).</a:t>
            </a:r>
            <a:endParaRPr lang="en-US" dirty="0"/>
          </a:p>
        </p:txBody>
      </p:sp>
      <p:sp>
        <p:nvSpPr>
          <p:cNvPr id="2" name="TextBox 1"/>
          <p:cNvSpPr txBox="1"/>
          <p:nvPr/>
        </p:nvSpPr>
        <p:spPr>
          <a:xfrm>
            <a:off x="4468816" y="3028310"/>
            <a:ext cx="516488" cy="369332"/>
          </a:xfrm>
          <a:prstGeom prst="rect">
            <a:avLst/>
          </a:prstGeom>
          <a:noFill/>
        </p:spPr>
        <p:txBody>
          <a:bodyPr wrap="none" rtlCol="0">
            <a:spAutoFit/>
          </a:bodyPr>
          <a:lstStyle/>
          <a:p>
            <a:r>
              <a:rPr lang="ro-RO" b="1" dirty="0"/>
              <a:t>Op</a:t>
            </a:r>
            <a:endParaRPr lang="en-US"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929354"/>
          </a:xfrm>
        </p:spPr>
        <p:txBody>
          <a:bodyPr>
            <a:normAutofit fontScale="62500" lnSpcReduction="20000"/>
          </a:bodyPr>
          <a:lstStyle/>
          <a:p>
            <a:pPr algn="ctr">
              <a:buNone/>
            </a:pPr>
            <a:r>
              <a:rPr lang="fr-FR" b="1" dirty="0"/>
              <a:t>8. BOALA LA OM</a:t>
            </a:r>
          </a:p>
          <a:p>
            <a:pPr algn="ctr">
              <a:buNone/>
            </a:pPr>
            <a:endParaRPr lang="en-US" dirty="0"/>
          </a:p>
          <a:p>
            <a:r>
              <a:rPr lang="fr-FR" b="1" dirty="0"/>
              <a:t>8.1. Habitat </a:t>
            </a:r>
            <a:endParaRPr lang="en-US" dirty="0"/>
          </a:p>
          <a:p>
            <a:r>
              <a:rPr lang="fr-FR" dirty="0" err="1"/>
              <a:t>Pneumococii</a:t>
            </a:r>
            <a:r>
              <a:rPr lang="fr-FR" dirty="0"/>
              <a:t> </a:t>
            </a:r>
            <a:r>
              <a:rPr lang="fr-FR" dirty="0" err="1"/>
              <a:t>sunt</a:t>
            </a:r>
            <a:r>
              <a:rPr lang="fr-FR" dirty="0"/>
              <a:t> </a:t>
            </a:r>
            <a:r>
              <a:rPr lang="fr-FR" b="1" i="1" dirty="0" err="1"/>
              <a:t>germeni</a:t>
            </a:r>
            <a:r>
              <a:rPr lang="fr-FR" b="1" i="1" dirty="0"/>
              <a:t> </a:t>
            </a:r>
            <a:r>
              <a:rPr lang="fr-FR" b="1" i="1" dirty="0" err="1"/>
              <a:t>condiţionat</a:t>
            </a:r>
            <a:r>
              <a:rPr lang="fr-FR" b="1" i="1" dirty="0"/>
              <a:t> </a:t>
            </a:r>
            <a:r>
              <a:rPr lang="fr-FR" b="1" i="1" dirty="0" err="1"/>
              <a:t>patogeni</a:t>
            </a:r>
            <a:r>
              <a:rPr lang="fr-FR" dirty="0"/>
              <a:t>, care </a:t>
            </a:r>
            <a:r>
              <a:rPr lang="fr-FR" dirty="0" err="1"/>
              <a:t>populează</a:t>
            </a:r>
            <a:r>
              <a:rPr lang="fr-FR" dirty="0"/>
              <a:t> </a:t>
            </a:r>
            <a:r>
              <a:rPr lang="fr-FR" dirty="0" err="1"/>
              <a:t>în</a:t>
            </a:r>
            <a:r>
              <a:rPr lang="fr-FR" dirty="0"/>
              <a:t> </a:t>
            </a:r>
            <a:r>
              <a:rPr lang="fr-FR" dirty="0" err="1"/>
              <a:t>mod</a:t>
            </a:r>
            <a:r>
              <a:rPr lang="fr-FR" dirty="0"/>
              <a:t> </a:t>
            </a:r>
            <a:r>
              <a:rPr lang="fr-FR" dirty="0" err="1"/>
              <a:t>frecvent</a:t>
            </a:r>
            <a:r>
              <a:rPr lang="fr-FR" dirty="0"/>
              <a:t> </a:t>
            </a:r>
            <a:r>
              <a:rPr lang="fr-FR" b="1" i="1" dirty="0" err="1"/>
              <a:t>mucoasa</a:t>
            </a:r>
            <a:r>
              <a:rPr lang="fr-FR" b="1" i="1" dirty="0"/>
              <a:t> </a:t>
            </a:r>
            <a:r>
              <a:rPr lang="fr-FR" b="1" i="1" dirty="0" err="1"/>
              <a:t>căilor</a:t>
            </a:r>
            <a:r>
              <a:rPr lang="fr-FR" b="1" i="1" dirty="0"/>
              <a:t> </a:t>
            </a:r>
            <a:r>
              <a:rPr lang="fr-FR" b="1" i="1" dirty="0" err="1"/>
              <a:t>respiratorii</a:t>
            </a:r>
            <a:r>
              <a:rPr lang="fr-FR" b="1" i="1" dirty="0"/>
              <a:t> </a:t>
            </a:r>
            <a:r>
              <a:rPr lang="fr-FR" b="1" i="1" dirty="0" err="1"/>
              <a:t>superioare</a:t>
            </a:r>
            <a:r>
              <a:rPr lang="fr-FR" b="1" i="1" dirty="0"/>
              <a:t>, </a:t>
            </a:r>
            <a:r>
              <a:rPr lang="fr-FR" b="1" i="1" dirty="0" err="1"/>
              <a:t>faringele</a:t>
            </a:r>
            <a:r>
              <a:rPr lang="fr-FR" dirty="0"/>
              <a:t> (</a:t>
            </a:r>
            <a:r>
              <a:rPr lang="fr-FR" i="1" dirty="0"/>
              <a:t>40-70% </a:t>
            </a:r>
            <a:r>
              <a:rPr lang="fr-FR" i="1" dirty="0" err="1"/>
              <a:t>din</a:t>
            </a:r>
            <a:r>
              <a:rPr lang="fr-FR" i="1" dirty="0"/>
              <a:t> </a:t>
            </a:r>
            <a:r>
              <a:rPr lang="fr-FR" i="1" dirty="0" err="1"/>
              <a:t>populaţia</a:t>
            </a:r>
            <a:r>
              <a:rPr lang="fr-FR" i="1" dirty="0"/>
              <a:t> </a:t>
            </a:r>
            <a:r>
              <a:rPr lang="fr-FR" i="1" dirty="0" err="1"/>
              <a:t>sănătoasă</a:t>
            </a:r>
            <a:r>
              <a:rPr lang="fr-FR" i="1" dirty="0"/>
              <a:t> este </a:t>
            </a:r>
            <a:r>
              <a:rPr lang="fr-FR" i="1" dirty="0" err="1"/>
              <a:t>purtătoare</a:t>
            </a:r>
            <a:r>
              <a:rPr lang="fr-FR" dirty="0"/>
              <a:t>). Cu </a:t>
            </a:r>
            <a:r>
              <a:rPr lang="fr-FR" dirty="0" err="1"/>
              <a:t>toate</a:t>
            </a:r>
            <a:r>
              <a:rPr lang="fr-FR" dirty="0"/>
              <a:t> </a:t>
            </a:r>
            <a:r>
              <a:rPr lang="fr-FR" dirty="0" err="1"/>
              <a:t>acestea</a:t>
            </a:r>
            <a:r>
              <a:rPr lang="fr-FR" dirty="0"/>
              <a:t>, </a:t>
            </a:r>
            <a:r>
              <a:rPr lang="fr-FR" dirty="0" err="1"/>
              <a:t>morbiditatea</a:t>
            </a:r>
            <a:r>
              <a:rPr lang="fr-FR" dirty="0"/>
              <a:t> </a:t>
            </a:r>
            <a:r>
              <a:rPr lang="fr-FR" dirty="0" err="1"/>
              <a:t>prin</a:t>
            </a:r>
            <a:r>
              <a:rPr lang="fr-FR" dirty="0"/>
              <a:t> </a:t>
            </a:r>
            <a:r>
              <a:rPr lang="fr-FR" dirty="0" err="1"/>
              <a:t>infecţii</a:t>
            </a:r>
            <a:r>
              <a:rPr lang="fr-FR" dirty="0"/>
              <a:t> </a:t>
            </a:r>
            <a:r>
              <a:rPr lang="fr-FR" dirty="0" err="1"/>
              <a:t>clinice</a:t>
            </a:r>
            <a:r>
              <a:rPr lang="fr-FR" dirty="0"/>
              <a:t> este </a:t>
            </a:r>
            <a:r>
              <a:rPr lang="fr-FR" dirty="0" err="1"/>
              <a:t>relativ</a:t>
            </a:r>
            <a:r>
              <a:rPr lang="fr-FR" dirty="0"/>
              <a:t> </a:t>
            </a:r>
            <a:r>
              <a:rPr lang="fr-FR" dirty="0" err="1"/>
              <a:t>scăzută</a:t>
            </a:r>
            <a:r>
              <a:rPr lang="fr-FR" dirty="0"/>
              <a:t>, </a:t>
            </a:r>
            <a:r>
              <a:rPr lang="fr-FR" dirty="0" err="1"/>
              <a:t>datorită</a:t>
            </a:r>
            <a:r>
              <a:rPr lang="fr-FR" dirty="0"/>
              <a:t> </a:t>
            </a:r>
            <a:r>
              <a:rPr lang="fr-FR" dirty="0" err="1"/>
              <a:t>eficienţei</a:t>
            </a:r>
            <a:r>
              <a:rPr lang="fr-FR" dirty="0"/>
              <a:t> </a:t>
            </a:r>
            <a:r>
              <a:rPr lang="fr-FR" dirty="0" err="1"/>
              <a:t>mecanismelor</a:t>
            </a:r>
            <a:r>
              <a:rPr lang="fr-FR" dirty="0"/>
              <a:t> de </a:t>
            </a:r>
            <a:r>
              <a:rPr lang="fr-FR" dirty="0" err="1"/>
              <a:t>apărare</a:t>
            </a:r>
            <a:r>
              <a:rPr lang="fr-FR" dirty="0"/>
              <a:t> ale </a:t>
            </a:r>
            <a:r>
              <a:rPr lang="fr-FR" dirty="0" err="1"/>
              <a:t>organismului</a:t>
            </a:r>
            <a:r>
              <a:rPr lang="fr-FR" dirty="0"/>
              <a:t>. </a:t>
            </a:r>
            <a:r>
              <a:rPr lang="fr-FR" dirty="0" err="1"/>
              <a:t>Incidenţa</a:t>
            </a:r>
            <a:r>
              <a:rPr lang="fr-FR" dirty="0"/>
              <a:t> </a:t>
            </a:r>
            <a:r>
              <a:rPr lang="fr-FR" dirty="0" err="1"/>
              <a:t>cea</a:t>
            </a:r>
            <a:r>
              <a:rPr lang="fr-FR" dirty="0"/>
              <a:t> mai mare se </a:t>
            </a:r>
            <a:r>
              <a:rPr lang="fr-FR" dirty="0" err="1"/>
              <a:t>notează</a:t>
            </a:r>
            <a:r>
              <a:rPr lang="fr-FR" dirty="0"/>
              <a:t> </a:t>
            </a:r>
            <a:r>
              <a:rPr lang="fr-FR" dirty="0" err="1"/>
              <a:t>prin</a:t>
            </a:r>
            <a:r>
              <a:rPr lang="fr-FR" dirty="0"/>
              <a:t> </a:t>
            </a:r>
            <a:r>
              <a:rPr lang="fr-FR" dirty="0" err="1"/>
              <a:t>tipurile</a:t>
            </a:r>
            <a:r>
              <a:rPr lang="fr-FR" dirty="0"/>
              <a:t> 1, 2 </a:t>
            </a:r>
            <a:r>
              <a:rPr lang="fr-FR" dirty="0" err="1"/>
              <a:t>şi</a:t>
            </a:r>
            <a:r>
              <a:rPr lang="fr-FR" dirty="0"/>
              <a:t> 3, </a:t>
            </a:r>
            <a:r>
              <a:rPr lang="fr-FR" dirty="0" err="1"/>
              <a:t>tipul</a:t>
            </a:r>
            <a:r>
              <a:rPr lang="fr-FR" dirty="0"/>
              <a:t> 3 </a:t>
            </a:r>
            <a:r>
              <a:rPr lang="fr-FR" dirty="0" err="1"/>
              <a:t>determinând</a:t>
            </a:r>
            <a:r>
              <a:rPr lang="fr-FR" dirty="0"/>
              <a:t> </a:t>
            </a:r>
            <a:r>
              <a:rPr lang="fr-FR" dirty="0" err="1"/>
              <a:t>infecţii</a:t>
            </a:r>
            <a:r>
              <a:rPr lang="fr-FR" dirty="0"/>
              <a:t> mai grave.</a:t>
            </a:r>
            <a:endParaRPr lang="en-US" dirty="0"/>
          </a:p>
          <a:p>
            <a:pPr>
              <a:buNone/>
            </a:pPr>
            <a:endParaRPr lang="en-US" dirty="0"/>
          </a:p>
          <a:p>
            <a:r>
              <a:rPr lang="fr-FR" b="1" dirty="0"/>
              <a:t>8.2. </a:t>
            </a:r>
            <a:r>
              <a:rPr lang="fr-FR" b="1" dirty="0" err="1"/>
              <a:t>Patogenie</a:t>
            </a:r>
            <a:endParaRPr lang="en-US" dirty="0"/>
          </a:p>
          <a:p>
            <a:r>
              <a:rPr lang="fr-FR" dirty="0"/>
              <a:t>	</a:t>
            </a:r>
            <a:r>
              <a:rPr lang="fr-FR" dirty="0" err="1"/>
              <a:t>Factorii</a:t>
            </a:r>
            <a:r>
              <a:rPr lang="fr-FR" dirty="0"/>
              <a:t> de </a:t>
            </a:r>
            <a:r>
              <a:rPr lang="fr-FR" dirty="0" err="1"/>
              <a:t>patogenitate</a:t>
            </a:r>
            <a:r>
              <a:rPr lang="fr-FR" dirty="0"/>
              <a:t> ai </a:t>
            </a:r>
            <a:r>
              <a:rPr lang="fr-FR" dirty="0" err="1"/>
              <a:t>germenului</a:t>
            </a:r>
            <a:r>
              <a:rPr lang="fr-FR" dirty="0"/>
              <a:t> </a:t>
            </a:r>
            <a:r>
              <a:rPr lang="fr-FR" dirty="0" err="1"/>
              <a:t>sunt</a:t>
            </a:r>
            <a:r>
              <a:rPr lang="fr-FR" dirty="0"/>
              <a:t> </a:t>
            </a:r>
            <a:r>
              <a:rPr lang="fr-FR" dirty="0" err="1"/>
              <a:t>reprezentaţi</a:t>
            </a:r>
            <a:r>
              <a:rPr lang="fr-FR" dirty="0"/>
              <a:t> de</a:t>
            </a:r>
            <a:r>
              <a:rPr lang="fr-FR" b="1" i="1" dirty="0"/>
              <a:t> </a:t>
            </a:r>
            <a:r>
              <a:rPr lang="fr-FR" b="1" i="1" dirty="0" err="1"/>
              <a:t>factorii</a:t>
            </a:r>
            <a:r>
              <a:rPr lang="fr-FR" b="1" i="1" dirty="0"/>
              <a:t> de </a:t>
            </a:r>
            <a:r>
              <a:rPr lang="fr-FR" b="1" i="1" dirty="0" err="1"/>
              <a:t>virulenţă</a:t>
            </a:r>
            <a:r>
              <a:rPr lang="fr-FR" b="1" i="1" dirty="0"/>
              <a:t> </a:t>
            </a:r>
            <a:r>
              <a:rPr lang="fr-FR" b="1" i="1" dirty="0" err="1"/>
              <a:t>corpusculari</a:t>
            </a:r>
            <a:r>
              <a:rPr lang="fr-FR" dirty="0"/>
              <a:t> (</a:t>
            </a:r>
            <a:r>
              <a:rPr lang="fr-FR" i="1" dirty="0"/>
              <a:t>capsula</a:t>
            </a:r>
            <a:r>
              <a:rPr lang="fr-FR" dirty="0"/>
              <a:t> </a:t>
            </a:r>
            <a:r>
              <a:rPr lang="fr-FR" dirty="0" err="1"/>
              <a:t>cu</a:t>
            </a:r>
            <a:r>
              <a:rPr lang="fr-FR" dirty="0"/>
              <a:t> </a:t>
            </a:r>
            <a:r>
              <a:rPr lang="fr-FR" dirty="0" err="1"/>
              <a:t>acţiune</a:t>
            </a:r>
            <a:r>
              <a:rPr lang="fr-FR" dirty="0"/>
              <a:t> </a:t>
            </a:r>
            <a:r>
              <a:rPr lang="fr-FR" dirty="0" err="1"/>
              <a:t>antifagocitară</a:t>
            </a:r>
            <a:r>
              <a:rPr lang="fr-FR" dirty="0"/>
              <a:t> </a:t>
            </a:r>
            <a:r>
              <a:rPr lang="fr-FR" dirty="0" err="1"/>
              <a:t>prin</a:t>
            </a:r>
            <a:r>
              <a:rPr lang="fr-FR" dirty="0"/>
              <a:t> </a:t>
            </a:r>
            <a:r>
              <a:rPr lang="fr-FR" dirty="0" err="1"/>
              <a:t>natura</a:t>
            </a:r>
            <a:r>
              <a:rPr lang="fr-FR" dirty="0"/>
              <a:t> </a:t>
            </a:r>
            <a:r>
              <a:rPr lang="fr-FR" dirty="0" err="1"/>
              <a:t>puternic</a:t>
            </a:r>
            <a:r>
              <a:rPr lang="fr-FR" dirty="0"/>
              <a:t> </a:t>
            </a:r>
            <a:r>
              <a:rPr lang="fr-FR" dirty="0" err="1"/>
              <a:t>acidă</a:t>
            </a:r>
            <a:r>
              <a:rPr lang="fr-FR" dirty="0"/>
              <a:t> a </a:t>
            </a:r>
            <a:r>
              <a:rPr lang="fr-FR" dirty="0" err="1"/>
              <a:t>materialului</a:t>
            </a:r>
            <a:r>
              <a:rPr lang="fr-FR" dirty="0"/>
              <a:t> </a:t>
            </a:r>
            <a:r>
              <a:rPr lang="fr-FR" dirty="0" err="1"/>
              <a:t>capsular</a:t>
            </a:r>
            <a:r>
              <a:rPr lang="fr-FR" dirty="0"/>
              <a:t>, ca </a:t>
            </a:r>
            <a:r>
              <a:rPr lang="fr-FR" dirty="0" err="1"/>
              <a:t>şi</a:t>
            </a:r>
            <a:r>
              <a:rPr lang="fr-FR" dirty="0"/>
              <a:t> </a:t>
            </a:r>
            <a:r>
              <a:rPr lang="fr-FR" dirty="0" err="1"/>
              <a:t>prin</a:t>
            </a:r>
            <a:r>
              <a:rPr lang="fr-FR" dirty="0"/>
              <a:t> </a:t>
            </a:r>
            <a:r>
              <a:rPr lang="fr-FR" dirty="0" err="1"/>
              <a:t>proprietăţile</a:t>
            </a:r>
            <a:r>
              <a:rPr lang="fr-FR" dirty="0"/>
              <a:t> </a:t>
            </a:r>
            <a:r>
              <a:rPr lang="fr-FR" dirty="0" err="1"/>
              <a:t>hidrofile</a:t>
            </a:r>
            <a:r>
              <a:rPr lang="fr-FR" dirty="0"/>
              <a:t> ale </a:t>
            </a:r>
            <a:r>
              <a:rPr lang="fr-FR" dirty="0" err="1"/>
              <a:t>acesteia</a:t>
            </a:r>
            <a:r>
              <a:rPr lang="fr-FR" dirty="0"/>
              <a:t>); </a:t>
            </a:r>
            <a:r>
              <a:rPr lang="fr-FR" b="1" i="1" dirty="0" err="1"/>
              <a:t>factori</a:t>
            </a:r>
            <a:r>
              <a:rPr lang="fr-FR" b="1" i="1" dirty="0"/>
              <a:t> </a:t>
            </a:r>
            <a:r>
              <a:rPr lang="fr-FR" b="1" i="1" dirty="0" err="1"/>
              <a:t>enzimatici</a:t>
            </a:r>
            <a:r>
              <a:rPr lang="fr-FR" b="1" i="1" dirty="0"/>
              <a:t> </a:t>
            </a:r>
            <a:r>
              <a:rPr lang="fr-FR" b="1" i="1" dirty="0" err="1"/>
              <a:t>invazivi</a:t>
            </a:r>
            <a:r>
              <a:rPr lang="fr-FR" dirty="0"/>
              <a:t> (</a:t>
            </a:r>
            <a:r>
              <a:rPr lang="fr-FR" i="1" dirty="0" err="1"/>
              <a:t>hialuronidază</a:t>
            </a:r>
            <a:r>
              <a:rPr lang="fr-FR" i="1" dirty="0"/>
              <a:t> </a:t>
            </a:r>
            <a:r>
              <a:rPr lang="fr-FR" dirty="0" err="1"/>
              <a:t>şi</a:t>
            </a:r>
            <a:r>
              <a:rPr lang="fr-FR" i="1" dirty="0"/>
              <a:t> </a:t>
            </a:r>
            <a:r>
              <a:rPr lang="fr-FR" i="1" dirty="0" err="1"/>
              <a:t>neuraminidază</a:t>
            </a:r>
            <a:r>
              <a:rPr lang="fr-FR" dirty="0"/>
              <a:t>); </a:t>
            </a:r>
            <a:r>
              <a:rPr lang="fr-FR" b="1" i="1" dirty="0" err="1"/>
              <a:t>factori</a:t>
            </a:r>
            <a:r>
              <a:rPr lang="fr-FR" b="1" i="1" dirty="0"/>
              <a:t> </a:t>
            </a:r>
            <a:r>
              <a:rPr lang="fr-FR" b="1" i="1" dirty="0" err="1"/>
              <a:t>toxigeni</a:t>
            </a:r>
            <a:r>
              <a:rPr lang="fr-FR" dirty="0"/>
              <a:t> (</a:t>
            </a:r>
            <a:r>
              <a:rPr lang="fr-FR" i="1" dirty="0" err="1"/>
              <a:t>hemolizine</a:t>
            </a:r>
            <a:r>
              <a:rPr lang="fr-FR" i="1" dirty="0"/>
              <a:t>, </a:t>
            </a:r>
            <a:r>
              <a:rPr lang="fr-FR" i="1" dirty="0" err="1"/>
              <a:t>leucocidine</a:t>
            </a:r>
            <a:r>
              <a:rPr lang="fr-FR" i="1" dirty="0"/>
              <a:t>, “</a:t>
            </a:r>
            <a:r>
              <a:rPr lang="fr-FR" i="1" dirty="0" err="1"/>
              <a:t>principiul</a:t>
            </a:r>
            <a:r>
              <a:rPr lang="fr-FR" i="1" dirty="0"/>
              <a:t> </a:t>
            </a:r>
            <a:r>
              <a:rPr lang="fr-FR" i="1" dirty="0" err="1"/>
              <a:t>producător</a:t>
            </a:r>
            <a:r>
              <a:rPr lang="fr-FR" i="1" dirty="0"/>
              <a:t> de </a:t>
            </a:r>
            <a:r>
              <a:rPr lang="fr-FR" i="1" dirty="0" err="1"/>
              <a:t>purpură</a:t>
            </a:r>
            <a:r>
              <a:rPr lang="fr-FR" i="1" dirty="0"/>
              <a:t> </a:t>
            </a:r>
            <a:r>
              <a:rPr lang="fr-FR" i="1" dirty="0" err="1"/>
              <a:t>hemoragică</a:t>
            </a:r>
            <a:r>
              <a:rPr lang="fr-FR" i="1" dirty="0"/>
              <a:t>”</a:t>
            </a:r>
            <a:r>
              <a:rPr lang="fr-FR" dirty="0"/>
              <a:t>). </a:t>
            </a:r>
            <a:r>
              <a:rPr lang="fr-FR" dirty="0" err="1"/>
              <a:t>Toţi</a:t>
            </a:r>
            <a:r>
              <a:rPr lang="fr-FR" dirty="0"/>
              <a:t> </a:t>
            </a:r>
            <a:r>
              <a:rPr lang="fr-FR" dirty="0" err="1"/>
              <a:t>aceşti</a:t>
            </a:r>
            <a:r>
              <a:rPr lang="fr-FR" dirty="0"/>
              <a:t> </a:t>
            </a:r>
            <a:r>
              <a:rPr lang="fr-FR" dirty="0" err="1"/>
              <a:t>factori</a:t>
            </a:r>
            <a:r>
              <a:rPr lang="fr-FR" dirty="0"/>
              <a:t> </a:t>
            </a:r>
            <a:r>
              <a:rPr lang="fr-FR" dirty="0" err="1"/>
              <a:t>determină</a:t>
            </a:r>
            <a:r>
              <a:rPr lang="fr-FR" dirty="0"/>
              <a:t> </a:t>
            </a:r>
            <a:r>
              <a:rPr lang="fr-FR" dirty="0" err="1"/>
              <a:t>fenomene</a:t>
            </a:r>
            <a:r>
              <a:rPr lang="fr-FR" dirty="0"/>
              <a:t> </a:t>
            </a:r>
            <a:r>
              <a:rPr lang="fr-FR" dirty="0" err="1"/>
              <a:t>toxice</a:t>
            </a:r>
            <a:r>
              <a:rPr lang="fr-FR" dirty="0"/>
              <a:t> locale </a:t>
            </a:r>
            <a:r>
              <a:rPr lang="fr-FR" dirty="0" err="1"/>
              <a:t>şi</a:t>
            </a:r>
            <a:r>
              <a:rPr lang="fr-FR" dirty="0"/>
              <a:t> </a:t>
            </a:r>
            <a:r>
              <a:rPr lang="fr-FR" dirty="0" err="1"/>
              <a:t>generale</a:t>
            </a:r>
            <a:r>
              <a:rPr lang="fr-FR" dirty="0"/>
              <a:t>.</a:t>
            </a:r>
            <a:endParaRPr lang="en-US" dirty="0"/>
          </a:p>
          <a:p>
            <a:r>
              <a:rPr lang="fr-FR" dirty="0"/>
              <a:t>	Cu </a:t>
            </a:r>
            <a:r>
              <a:rPr lang="fr-FR" dirty="0" err="1"/>
              <a:t>toate</a:t>
            </a:r>
            <a:r>
              <a:rPr lang="fr-FR" dirty="0"/>
              <a:t> </a:t>
            </a:r>
            <a:r>
              <a:rPr lang="fr-FR" dirty="0" err="1"/>
              <a:t>că</a:t>
            </a:r>
            <a:r>
              <a:rPr lang="fr-FR" dirty="0"/>
              <a:t> </a:t>
            </a:r>
            <a:r>
              <a:rPr lang="fr-FR" dirty="0" err="1"/>
              <a:t>există</a:t>
            </a:r>
            <a:r>
              <a:rPr lang="fr-FR" dirty="0"/>
              <a:t> </a:t>
            </a:r>
            <a:r>
              <a:rPr lang="fr-FR" dirty="0" err="1"/>
              <a:t>numeroşi</a:t>
            </a:r>
            <a:r>
              <a:rPr lang="fr-FR" dirty="0"/>
              <a:t> </a:t>
            </a:r>
            <a:r>
              <a:rPr lang="fr-FR" dirty="0" err="1"/>
              <a:t>purtători</a:t>
            </a:r>
            <a:r>
              <a:rPr lang="fr-FR" dirty="0"/>
              <a:t> </a:t>
            </a:r>
            <a:r>
              <a:rPr lang="fr-FR" dirty="0" err="1"/>
              <a:t>aparent</a:t>
            </a:r>
            <a:r>
              <a:rPr lang="fr-FR" dirty="0"/>
              <a:t> </a:t>
            </a:r>
            <a:r>
              <a:rPr lang="fr-FR" dirty="0" err="1"/>
              <a:t>sănătoşi</a:t>
            </a:r>
            <a:r>
              <a:rPr lang="fr-FR" dirty="0"/>
              <a:t>, </a:t>
            </a:r>
            <a:r>
              <a:rPr lang="fr-FR" b="1" i="1" dirty="0" err="1"/>
              <a:t>declanşarea</a:t>
            </a:r>
            <a:r>
              <a:rPr lang="fr-FR" b="1" i="1" dirty="0"/>
              <a:t> </a:t>
            </a:r>
            <a:r>
              <a:rPr lang="fr-FR" b="1" i="1" dirty="0" err="1"/>
              <a:t>fenomenelor</a:t>
            </a:r>
            <a:r>
              <a:rPr lang="fr-FR" b="1" i="1" dirty="0"/>
              <a:t> </a:t>
            </a:r>
            <a:r>
              <a:rPr lang="fr-FR" b="1" i="1" dirty="0" err="1"/>
              <a:t>clinic</a:t>
            </a:r>
            <a:r>
              <a:rPr lang="fr-FR" b="1" i="1" dirty="0"/>
              <a:t> manifeste are </a:t>
            </a:r>
            <a:r>
              <a:rPr lang="fr-FR" b="1" i="1" dirty="0" err="1"/>
              <a:t>loc</a:t>
            </a:r>
            <a:r>
              <a:rPr lang="fr-FR" b="1" i="1" dirty="0"/>
              <a:t> </a:t>
            </a:r>
            <a:r>
              <a:rPr lang="fr-FR" b="1" i="1" dirty="0" err="1"/>
              <a:t>relativ</a:t>
            </a:r>
            <a:r>
              <a:rPr lang="fr-FR" b="1" i="1" dirty="0"/>
              <a:t> </a:t>
            </a:r>
            <a:r>
              <a:rPr lang="fr-FR" b="1" i="1" dirty="0" err="1"/>
              <a:t>rar</a:t>
            </a:r>
            <a:r>
              <a:rPr lang="fr-FR" dirty="0"/>
              <a:t>, </a:t>
            </a:r>
            <a:r>
              <a:rPr lang="fr-FR" dirty="0" err="1"/>
              <a:t>datorită</a:t>
            </a:r>
            <a:r>
              <a:rPr lang="fr-FR" dirty="0"/>
              <a:t> </a:t>
            </a:r>
            <a:r>
              <a:rPr lang="fr-FR" dirty="0" err="1"/>
              <a:t>în</a:t>
            </a:r>
            <a:r>
              <a:rPr lang="fr-FR" dirty="0"/>
              <a:t> </a:t>
            </a:r>
            <a:r>
              <a:rPr lang="fr-FR" dirty="0" err="1"/>
              <a:t>special</a:t>
            </a:r>
            <a:r>
              <a:rPr lang="fr-FR" dirty="0"/>
              <a:t> </a:t>
            </a:r>
            <a:r>
              <a:rPr lang="fr-FR" b="1" i="1" dirty="0" err="1"/>
              <a:t>eficienţei</a:t>
            </a:r>
            <a:r>
              <a:rPr lang="fr-FR" b="1" i="1" dirty="0"/>
              <a:t> </a:t>
            </a:r>
            <a:r>
              <a:rPr lang="fr-FR" b="1" i="1" dirty="0" err="1"/>
              <a:t>mijloacelor</a:t>
            </a:r>
            <a:r>
              <a:rPr lang="fr-FR" b="1" i="1" dirty="0"/>
              <a:t> de </a:t>
            </a:r>
            <a:r>
              <a:rPr lang="fr-FR" b="1" i="1" dirty="0" err="1"/>
              <a:t>apărare</a:t>
            </a:r>
            <a:r>
              <a:rPr lang="fr-FR" b="1" i="1" dirty="0"/>
              <a:t> </a:t>
            </a:r>
            <a:r>
              <a:rPr lang="fr-FR" b="1" i="1" dirty="0" err="1"/>
              <a:t>locală</a:t>
            </a:r>
            <a:r>
              <a:rPr lang="fr-FR" b="1" i="1" dirty="0"/>
              <a:t> la </a:t>
            </a:r>
            <a:r>
              <a:rPr lang="fr-FR" b="1" i="1" dirty="0" err="1"/>
              <a:t>nivelul</a:t>
            </a:r>
            <a:r>
              <a:rPr lang="fr-FR" b="1" i="1" dirty="0"/>
              <a:t> </a:t>
            </a:r>
            <a:r>
              <a:rPr lang="fr-FR" b="1" i="1" dirty="0" err="1"/>
              <a:t>tractului</a:t>
            </a:r>
            <a:r>
              <a:rPr lang="fr-FR" b="1" i="1" dirty="0"/>
              <a:t> </a:t>
            </a:r>
            <a:r>
              <a:rPr lang="fr-FR" b="1" i="1" dirty="0" err="1"/>
              <a:t>respirator</a:t>
            </a:r>
            <a:r>
              <a:rPr lang="fr-FR" b="1" i="1" dirty="0"/>
              <a:t> </a:t>
            </a:r>
            <a:r>
              <a:rPr lang="fr-FR" dirty="0" err="1"/>
              <a:t>şi</a:t>
            </a:r>
            <a:r>
              <a:rPr lang="fr-FR" dirty="0"/>
              <a:t> </a:t>
            </a:r>
            <a:r>
              <a:rPr lang="fr-FR" dirty="0" err="1"/>
              <a:t>anume</a:t>
            </a:r>
            <a:r>
              <a:rPr lang="fr-FR" dirty="0"/>
              <a:t>:</a:t>
            </a:r>
            <a:endParaRPr lang="en-US" dirty="0"/>
          </a:p>
          <a:p>
            <a:pPr lvl="0"/>
            <a:r>
              <a:rPr lang="en-AU" i="1" dirty="0" err="1"/>
              <a:t>refelexul</a:t>
            </a:r>
            <a:r>
              <a:rPr lang="en-AU" i="1" dirty="0"/>
              <a:t> </a:t>
            </a:r>
            <a:r>
              <a:rPr lang="en-AU" i="1" dirty="0" err="1"/>
              <a:t>epiglotic</a:t>
            </a:r>
            <a:r>
              <a:rPr lang="en-AU" dirty="0"/>
              <a:t>, care </a:t>
            </a:r>
            <a:r>
              <a:rPr lang="en-AU" dirty="0" err="1"/>
              <a:t>împiedică</a:t>
            </a:r>
            <a:r>
              <a:rPr lang="en-AU" dirty="0"/>
              <a:t> </a:t>
            </a:r>
            <a:r>
              <a:rPr lang="en-AU" dirty="0" err="1"/>
              <a:t>aspirarea</a:t>
            </a:r>
            <a:r>
              <a:rPr lang="en-AU" dirty="0"/>
              <a:t> </a:t>
            </a:r>
            <a:r>
              <a:rPr lang="en-AU" dirty="0" err="1"/>
              <a:t>masivă</a:t>
            </a:r>
            <a:r>
              <a:rPr lang="en-AU" dirty="0"/>
              <a:t> a </a:t>
            </a:r>
            <a:r>
              <a:rPr lang="en-AU" dirty="0" err="1"/>
              <a:t>secreţiilor</a:t>
            </a:r>
            <a:r>
              <a:rPr lang="en-AU" dirty="0"/>
              <a:t> contaminate cu </a:t>
            </a:r>
            <a:r>
              <a:rPr lang="en-AU" dirty="0" err="1"/>
              <a:t>pneumococi</a:t>
            </a:r>
            <a:r>
              <a:rPr lang="en-AU" dirty="0"/>
              <a:t>;</a:t>
            </a:r>
            <a:endParaRPr lang="en-US" dirty="0"/>
          </a:p>
          <a:p>
            <a:pPr lvl="0"/>
            <a:r>
              <a:rPr lang="fr-FR" i="1" dirty="0" err="1"/>
              <a:t>mucusul</a:t>
            </a:r>
            <a:r>
              <a:rPr lang="fr-FR" i="1" dirty="0"/>
              <a:t> </a:t>
            </a:r>
            <a:r>
              <a:rPr lang="fr-FR" dirty="0"/>
              <a:t>de la </a:t>
            </a:r>
            <a:r>
              <a:rPr lang="fr-FR" dirty="0" err="1"/>
              <a:t>suprafaţa</a:t>
            </a:r>
            <a:r>
              <a:rPr lang="fr-FR" dirty="0"/>
              <a:t> </a:t>
            </a:r>
            <a:r>
              <a:rPr lang="fr-FR" dirty="0" err="1"/>
              <a:t>epiteliului</a:t>
            </a:r>
            <a:r>
              <a:rPr lang="fr-FR" dirty="0"/>
              <a:t> </a:t>
            </a:r>
            <a:r>
              <a:rPr lang="fr-FR" dirty="0" err="1"/>
              <a:t>căilor</a:t>
            </a:r>
            <a:r>
              <a:rPr lang="fr-FR" dirty="0"/>
              <a:t> </a:t>
            </a:r>
            <a:r>
              <a:rPr lang="fr-FR" dirty="0" err="1"/>
              <a:t>respiratorii</a:t>
            </a:r>
            <a:r>
              <a:rPr lang="fr-FR" dirty="0"/>
              <a:t>, de care </a:t>
            </a:r>
            <a:r>
              <a:rPr lang="fr-FR" dirty="0" err="1"/>
              <a:t>aderă</a:t>
            </a:r>
            <a:r>
              <a:rPr lang="fr-FR" dirty="0"/>
              <a:t> </a:t>
            </a:r>
            <a:r>
              <a:rPr lang="fr-FR" dirty="0" err="1"/>
              <a:t>microorganismele</a:t>
            </a:r>
            <a:r>
              <a:rPr lang="fr-FR" dirty="0"/>
              <a:t> </a:t>
            </a:r>
            <a:r>
              <a:rPr lang="fr-FR" dirty="0" err="1"/>
              <a:t>introduse</a:t>
            </a:r>
            <a:r>
              <a:rPr lang="fr-FR" dirty="0"/>
              <a:t> </a:t>
            </a:r>
            <a:r>
              <a:rPr lang="fr-FR" dirty="0" err="1"/>
              <a:t>odată</a:t>
            </a:r>
            <a:r>
              <a:rPr lang="fr-FR" dirty="0"/>
              <a:t> </a:t>
            </a:r>
            <a:r>
              <a:rPr lang="fr-FR" dirty="0" err="1"/>
              <a:t>cu</a:t>
            </a:r>
            <a:r>
              <a:rPr lang="fr-FR" dirty="0"/>
              <a:t> </a:t>
            </a:r>
            <a:r>
              <a:rPr lang="fr-FR" dirty="0" err="1"/>
              <a:t>aerul</a:t>
            </a:r>
            <a:r>
              <a:rPr lang="fr-FR" dirty="0"/>
              <a:t>;</a:t>
            </a:r>
            <a:endParaRPr lang="en-US" dirty="0"/>
          </a:p>
          <a:p>
            <a:pPr lvl="0"/>
            <a:r>
              <a:rPr lang="fr-FR" i="1" dirty="0" err="1"/>
              <a:t>cilii</a:t>
            </a:r>
            <a:r>
              <a:rPr lang="fr-FR" i="1" dirty="0"/>
              <a:t> </a:t>
            </a:r>
            <a:r>
              <a:rPr lang="fr-FR" i="1" dirty="0" err="1"/>
              <a:t>epiteliului</a:t>
            </a:r>
            <a:r>
              <a:rPr lang="fr-FR" i="1" dirty="0"/>
              <a:t> </a:t>
            </a:r>
            <a:r>
              <a:rPr lang="fr-FR" i="1" dirty="0" err="1"/>
              <a:t>căilor</a:t>
            </a:r>
            <a:r>
              <a:rPr lang="fr-FR" i="1" dirty="0"/>
              <a:t> </a:t>
            </a:r>
            <a:r>
              <a:rPr lang="fr-FR" i="1" dirty="0" err="1"/>
              <a:t>respiratorii</a:t>
            </a:r>
            <a:r>
              <a:rPr lang="fr-FR" dirty="0"/>
              <a:t>, care </a:t>
            </a:r>
            <a:r>
              <a:rPr lang="fr-FR" dirty="0" err="1"/>
              <a:t>orientează</a:t>
            </a:r>
            <a:r>
              <a:rPr lang="fr-FR" dirty="0"/>
              <a:t> </a:t>
            </a:r>
            <a:r>
              <a:rPr lang="fr-FR" dirty="0" err="1"/>
              <a:t>mucusul</a:t>
            </a:r>
            <a:r>
              <a:rPr lang="fr-FR" dirty="0"/>
              <a:t> </a:t>
            </a:r>
            <a:r>
              <a:rPr lang="fr-FR" dirty="0" err="1"/>
              <a:t>purtător</a:t>
            </a:r>
            <a:r>
              <a:rPr lang="fr-FR" dirty="0"/>
              <a:t> de </a:t>
            </a:r>
            <a:r>
              <a:rPr lang="fr-FR" dirty="0" err="1"/>
              <a:t>pneumococi</a:t>
            </a:r>
            <a:r>
              <a:rPr lang="fr-FR" dirty="0"/>
              <a:t> </a:t>
            </a:r>
            <a:r>
              <a:rPr lang="fr-FR" dirty="0" err="1"/>
              <a:t>prioritar</a:t>
            </a:r>
            <a:r>
              <a:rPr lang="fr-FR" dirty="0"/>
              <a:t> </a:t>
            </a:r>
            <a:r>
              <a:rPr lang="fr-FR" dirty="0" err="1"/>
              <a:t>către</a:t>
            </a:r>
            <a:r>
              <a:rPr lang="fr-FR" dirty="0"/>
              <a:t> </a:t>
            </a:r>
            <a:r>
              <a:rPr lang="fr-FR" dirty="0" err="1"/>
              <a:t>faringe</a:t>
            </a:r>
            <a:r>
              <a:rPr lang="fr-FR" dirty="0"/>
              <a:t> </a:t>
            </a:r>
            <a:r>
              <a:rPr lang="fr-FR" dirty="0" err="1"/>
              <a:t>şi</a:t>
            </a:r>
            <a:r>
              <a:rPr lang="fr-FR" dirty="0"/>
              <a:t> nu </a:t>
            </a:r>
            <a:r>
              <a:rPr lang="fr-FR" dirty="0" err="1"/>
              <a:t>către</a:t>
            </a:r>
            <a:r>
              <a:rPr lang="fr-FR" dirty="0"/>
              <a:t> </a:t>
            </a:r>
            <a:r>
              <a:rPr lang="fr-FR" dirty="0" err="1"/>
              <a:t>trahee</a:t>
            </a:r>
            <a:r>
              <a:rPr lang="fr-FR" dirty="0"/>
              <a:t> </a:t>
            </a:r>
            <a:r>
              <a:rPr lang="fr-FR" dirty="0" err="1"/>
              <a:t>sau</a:t>
            </a:r>
            <a:r>
              <a:rPr lang="fr-FR" dirty="0"/>
              <a:t> </a:t>
            </a:r>
            <a:r>
              <a:rPr lang="fr-FR" dirty="0" err="1"/>
              <a:t>plămâni</a:t>
            </a:r>
            <a:r>
              <a:rPr lang="fr-FR" dirty="0"/>
              <a:t>;</a:t>
            </a:r>
            <a:endParaRPr lang="en-US" dirty="0"/>
          </a:p>
          <a:p>
            <a:pPr lvl="0"/>
            <a:r>
              <a:rPr lang="fr-FR" i="1" dirty="0" err="1"/>
              <a:t>reflexul</a:t>
            </a:r>
            <a:r>
              <a:rPr lang="fr-FR" i="1" dirty="0"/>
              <a:t> de </a:t>
            </a:r>
            <a:r>
              <a:rPr lang="fr-FR" i="1" dirty="0" err="1"/>
              <a:t>tuse</a:t>
            </a:r>
            <a:r>
              <a:rPr lang="fr-FR" dirty="0"/>
              <a:t>, care “</a:t>
            </a:r>
            <a:r>
              <a:rPr lang="fr-FR" dirty="0" err="1"/>
              <a:t>ajută</a:t>
            </a:r>
            <a:r>
              <a:rPr lang="fr-FR" dirty="0"/>
              <a:t>” </a:t>
            </a:r>
            <a:r>
              <a:rPr lang="fr-FR" dirty="0" err="1"/>
              <a:t>acţiunea</a:t>
            </a:r>
            <a:r>
              <a:rPr lang="fr-FR" dirty="0"/>
              <a:t> </a:t>
            </a:r>
            <a:r>
              <a:rPr lang="fr-FR" dirty="0" err="1"/>
              <a:t>cililor</a:t>
            </a:r>
            <a:r>
              <a:rPr lang="fr-FR" dirty="0"/>
              <a:t> de </a:t>
            </a:r>
            <a:r>
              <a:rPr lang="fr-FR" dirty="0" err="1"/>
              <a:t>orientare</a:t>
            </a:r>
            <a:r>
              <a:rPr lang="fr-FR" dirty="0"/>
              <a:t> </a:t>
            </a:r>
            <a:r>
              <a:rPr lang="fr-FR" dirty="0" err="1"/>
              <a:t>în</a:t>
            </a:r>
            <a:r>
              <a:rPr lang="fr-FR" dirty="0"/>
              <a:t> </a:t>
            </a:r>
            <a:r>
              <a:rPr lang="fr-FR" dirty="0" err="1"/>
              <a:t>direcţia</a:t>
            </a:r>
            <a:r>
              <a:rPr lang="fr-FR" dirty="0"/>
              <a:t> </a:t>
            </a:r>
            <a:r>
              <a:rPr lang="fr-FR" dirty="0" err="1"/>
              <a:t>superioară</a:t>
            </a:r>
            <a:r>
              <a:rPr lang="fr-FR" dirty="0"/>
              <a:t> a </a:t>
            </a:r>
            <a:r>
              <a:rPr lang="fr-FR" dirty="0" err="1"/>
              <a:t>mucusului</a:t>
            </a:r>
            <a:r>
              <a:rPr lang="fr-FR" dirty="0"/>
              <a:t> </a:t>
            </a:r>
            <a:r>
              <a:rPr lang="fr-FR" dirty="0" err="1"/>
              <a:t>contaminat</a:t>
            </a:r>
            <a:r>
              <a:rPr lang="fr-FR" dirty="0"/>
              <a:t>;</a:t>
            </a:r>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753120"/>
          </a:xfrm>
        </p:spPr>
        <p:txBody>
          <a:bodyPr>
            <a:normAutofit fontScale="62500" lnSpcReduction="20000"/>
          </a:bodyPr>
          <a:lstStyle/>
          <a:p>
            <a:pPr lvl="0"/>
            <a:r>
              <a:rPr lang="fr-FR" i="1" dirty="0" err="1"/>
              <a:t>fagocitarea</a:t>
            </a:r>
            <a:r>
              <a:rPr lang="fr-FR" i="1" dirty="0"/>
              <a:t> </a:t>
            </a:r>
            <a:r>
              <a:rPr lang="fr-FR" dirty="0" err="1"/>
              <a:t>eficientă</a:t>
            </a:r>
            <a:r>
              <a:rPr lang="fr-FR" dirty="0"/>
              <a:t> a </a:t>
            </a:r>
            <a:r>
              <a:rPr lang="fr-FR" dirty="0" err="1"/>
              <a:t>germenilor</a:t>
            </a:r>
            <a:r>
              <a:rPr lang="fr-FR" dirty="0"/>
              <a:t> la </a:t>
            </a:r>
            <a:r>
              <a:rPr lang="fr-FR" dirty="0" err="1"/>
              <a:t>nivelul</a:t>
            </a:r>
            <a:r>
              <a:rPr lang="fr-FR" dirty="0"/>
              <a:t> </a:t>
            </a:r>
            <a:r>
              <a:rPr lang="fr-FR" dirty="0" err="1"/>
              <a:t>macrofagelor</a:t>
            </a:r>
            <a:r>
              <a:rPr lang="fr-FR" dirty="0"/>
              <a:t> </a:t>
            </a:r>
            <a:r>
              <a:rPr lang="fr-FR" dirty="0" err="1"/>
              <a:t>alveolare</a:t>
            </a:r>
            <a:r>
              <a:rPr lang="fr-FR" dirty="0"/>
              <a:t> (“</a:t>
            </a:r>
            <a:r>
              <a:rPr lang="fr-FR" dirty="0" err="1"/>
              <a:t>celulelor</a:t>
            </a:r>
            <a:r>
              <a:rPr lang="fr-FR" dirty="0"/>
              <a:t> de </a:t>
            </a:r>
            <a:r>
              <a:rPr lang="fr-FR" dirty="0" err="1"/>
              <a:t>praf</a:t>
            </a:r>
            <a:r>
              <a:rPr lang="fr-FR" dirty="0"/>
              <a:t>”);</a:t>
            </a:r>
            <a:endParaRPr lang="en-US" dirty="0"/>
          </a:p>
          <a:p>
            <a:pPr lvl="0"/>
            <a:r>
              <a:rPr lang="fr-FR" i="1" dirty="0" err="1"/>
              <a:t>intervenţia</a:t>
            </a:r>
            <a:r>
              <a:rPr lang="fr-FR" i="1" dirty="0"/>
              <a:t> </a:t>
            </a:r>
            <a:r>
              <a:rPr lang="fr-FR" i="1" dirty="0" err="1"/>
              <a:t>puternică</a:t>
            </a:r>
            <a:r>
              <a:rPr lang="fr-FR" i="1" dirty="0"/>
              <a:t> a </a:t>
            </a:r>
            <a:r>
              <a:rPr lang="fr-FR" i="1" dirty="0" err="1"/>
              <a:t>mijloacelor</a:t>
            </a:r>
            <a:r>
              <a:rPr lang="fr-FR" i="1" dirty="0"/>
              <a:t> de </a:t>
            </a:r>
            <a:r>
              <a:rPr lang="fr-FR" i="1" dirty="0" err="1"/>
              <a:t>apărare</a:t>
            </a:r>
            <a:r>
              <a:rPr lang="fr-FR" i="1" dirty="0"/>
              <a:t> </a:t>
            </a:r>
            <a:r>
              <a:rPr lang="fr-FR" i="1" dirty="0" err="1"/>
              <a:t>specifică</a:t>
            </a:r>
            <a:r>
              <a:rPr lang="fr-FR" dirty="0"/>
              <a:t> (</a:t>
            </a:r>
            <a:r>
              <a:rPr lang="fr-FR" dirty="0" err="1"/>
              <a:t>imună</a:t>
            </a:r>
            <a:r>
              <a:rPr lang="fr-FR" dirty="0"/>
              <a:t>) </a:t>
            </a:r>
            <a:r>
              <a:rPr lang="fr-FR" i="1" dirty="0"/>
              <a:t>la </a:t>
            </a:r>
            <a:r>
              <a:rPr lang="fr-FR" i="1" dirty="0" err="1"/>
              <a:t>nivelul</a:t>
            </a:r>
            <a:r>
              <a:rPr lang="fr-FR" i="1" dirty="0"/>
              <a:t> </a:t>
            </a:r>
            <a:r>
              <a:rPr lang="fr-FR" i="1" dirty="0" err="1"/>
              <a:t>căilor</a:t>
            </a:r>
            <a:r>
              <a:rPr lang="fr-FR" i="1" dirty="0"/>
              <a:t> </a:t>
            </a:r>
            <a:r>
              <a:rPr lang="fr-FR" i="1" dirty="0" err="1"/>
              <a:t>respiratorii</a:t>
            </a:r>
            <a:r>
              <a:rPr lang="fr-FR" dirty="0"/>
              <a:t> </a:t>
            </a:r>
            <a:r>
              <a:rPr lang="fr-FR" dirty="0" err="1"/>
              <a:t>superioare</a:t>
            </a:r>
            <a:r>
              <a:rPr lang="fr-FR" dirty="0"/>
              <a:t> </a:t>
            </a:r>
            <a:r>
              <a:rPr lang="fr-FR" dirty="0" err="1"/>
              <a:t>şi</a:t>
            </a:r>
            <a:r>
              <a:rPr lang="fr-FR" dirty="0"/>
              <a:t> </a:t>
            </a:r>
            <a:r>
              <a:rPr lang="fr-FR" dirty="0" err="1"/>
              <a:t>inferioare</a:t>
            </a:r>
            <a:r>
              <a:rPr lang="fr-FR" dirty="0"/>
              <a:t>, </a:t>
            </a:r>
            <a:r>
              <a:rPr lang="fr-FR" dirty="0" err="1"/>
              <a:t>atât</a:t>
            </a:r>
            <a:r>
              <a:rPr lang="fr-FR" dirty="0"/>
              <a:t> </a:t>
            </a:r>
            <a:r>
              <a:rPr lang="fr-FR" i="1" dirty="0" err="1"/>
              <a:t>pe</a:t>
            </a:r>
            <a:r>
              <a:rPr lang="fr-FR" i="1" dirty="0"/>
              <a:t> </a:t>
            </a:r>
            <a:r>
              <a:rPr lang="fr-FR" i="1" dirty="0" err="1"/>
              <a:t>linie</a:t>
            </a:r>
            <a:r>
              <a:rPr lang="fr-FR" i="1" dirty="0"/>
              <a:t> </a:t>
            </a:r>
            <a:r>
              <a:rPr lang="fr-FR" i="1" dirty="0" err="1"/>
              <a:t>umorală</a:t>
            </a:r>
            <a:r>
              <a:rPr lang="fr-FR" dirty="0"/>
              <a:t> (</a:t>
            </a:r>
            <a:r>
              <a:rPr lang="fr-FR" i="1" dirty="0" err="1"/>
              <a:t>IgA</a:t>
            </a:r>
            <a:r>
              <a:rPr lang="fr-FR" i="1" dirty="0"/>
              <a:t> </a:t>
            </a:r>
            <a:r>
              <a:rPr lang="fr-FR" i="1" dirty="0" err="1"/>
              <a:t>secretorii</a:t>
            </a:r>
            <a:r>
              <a:rPr lang="fr-FR" dirty="0"/>
              <a:t>), </a:t>
            </a:r>
            <a:r>
              <a:rPr lang="fr-FR" dirty="0" err="1"/>
              <a:t>cât</a:t>
            </a:r>
            <a:r>
              <a:rPr lang="fr-FR" dirty="0"/>
              <a:t> </a:t>
            </a:r>
            <a:r>
              <a:rPr lang="fr-FR" dirty="0" err="1"/>
              <a:t>şi</a:t>
            </a:r>
            <a:r>
              <a:rPr lang="fr-FR" dirty="0"/>
              <a:t> </a:t>
            </a:r>
            <a:r>
              <a:rPr lang="fr-FR" i="1" dirty="0" err="1"/>
              <a:t>pe</a:t>
            </a:r>
            <a:r>
              <a:rPr lang="fr-FR" i="1" dirty="0"/>
              <a:t> </a:t>
            </a:r>
            <a:r>
              <a:rPr lang="fr-FR" i="1" dirty="0" err="1"/>
              <a:t>linie</a:t>
            </a:r>
            <a:r>
              <a:rPr lang="fr-FR" i="1" dirty="0"/>
              <a:t> </a:t>
            </a:r>
            <a:r>
              <a:rPr lang="fr-FR" i="1" dirty="0" err="1"/>
              <a:t>celulară</a:t>
            </a:r>
            <a:r>
              <a:rPr lang="fr-FR" dirty="0"/>
              <a:t> (</a:t>
            </a:r>
            <a:r>
              <a:rPr lang="fr-FR" i="1" dirty="0" err="1"/>
              <a:t>limfocite</a:t>
            </a:r>
            <a:r>
              <a:rPr lang="fr-FR" i="1" dirty="0"/>
              <a:t> T </a:t>
            </a:r>
            <a:r>
              <a:rPr lang="fr-FR" i="1" dirty="0" err="1"/>
              <a:t>sensibilizate</a:t>
            </a:r>
            <a:r>
              <a:rPr lang="fr-FR" i="1" dirty="0"/>
              <a:t> locale</a:t>
            </a:r>
            <a:r>
              <a:rPr lang="fr-FR" dirty="0"/>
              <a:t>).</a:t>
            </a:r>
            <a:endParaRPr lang="en-US" dirty="0"/>
          </a:p>
          <a:p>
            <a:r>
              <a:rPr lang="fr-FR" dirty="0"/>
              <a:t>	</a:t>
            </a:r>
            <a:r>
              <a:rPr lang="fr-FR" dirty="0" err="1"/>
              <a:t>Pe</a:t>
            </a:r>
            <a:r>
              <a:rPr lang="fr-FR" dirty="0"/>
              <a:t> de </a:t>
            </a:r>
            <a:r>
              <a:rPr lang="fr-FR" dirty="0" err="1"/>
              <a:t>altă</a:t>
            </a:r>
            <a:r>
              <a:rPr lang="fr-FR" dirty="0"/>
              <a:t> parte, </a:t>
            </a:r>
            <a:r>
              <a:rPr lang="fr-FR" dirty="0" err="1"/>
              <a:t>trebuie</a:t>
            </a:r>
            <a:r>
              <a:rPr lang="fr-FR" dirty="0"/>
              <a:t> </a:t>
            </a:r>
            <a:r>
              <a:rPr lang="fr-FR" dirty="0" err="1"/>
              <a:t>ţinut</a:t>
            </a:r>
            <a:r>
              <a:rPr lang="fr-FR" dirty="0"/>
              <a:t> </a:t>
            </a:r>
            <a:r>
              <a:rPr lang="fr-FR" dirty="0" err="1"/>
              <a:t>seama</a:t>
            </a:r>
            <a:r>
              <a:rPr lang="fr-FR" dirty="0"/>
              <a:t> de </a:t>
            </a:r>
            <a:r>
              <a:rPr lang="fr-FR" b="1" i="1" dirty="0" err="1"/>
              <a:t>existenţa</a:t>
            </a:r>
            <a:r>
              <a:rPr lang="fr-FR" b="1" i="1" dirty="0"/>
              <a:t> </a:t>
            </a:r>
            <a:r>
              <a:rPr lang="fr-FR" b="1" i="1" dirty="0" err="1"/>
              <a:t>unor</a:t>
            </a:r>
            <a:r>
              <a:rPr lang="fr-FR" b="1" i="1" dirty="0"/>
              <a:t> </a:t>
            </a:r>
            <a:r>
              <a:rPr lang="fr-FR" b="1" i="1" dirty="0" err="1"/>
              <a:t>factori</a:t>
            </a:r>
            <a:r>
              <a:rPr lang="fr-FR" b="1" i="1" dirty="0"/>
              <a:t> </a:t>
            </a:r>
            <a:r>
              <a:rPr lang="fr-FR" b="1" i="1" dirty="0" err="1"/>
              <a:t>predispozanţi</a:t>
            </a:r>
            <a:r>
              <a:rPr lang="fr-FR" b="1" dirty="0"/>
              <a:t> </a:t>
            </a:r>
            <a:r>
              <a:rPr lang="fr-FR" dirty="0"/>
              <a:t>ai </a:t>
            </a:r>
            <a:r>
              <a:rPr lang="fr-FR" dirty="0" err="1"/>
              <a:t>infecţiei</a:t>
            </a:r>
            <a:r>
              <a:rPr lang="fr-FR" dirty="0"/>
              <a:t> </a:t>
            </a:r>
            <a:r>
              <a:rPr lang="fr-FR" dirty="0" err="1"/>
              <a:t>pneumococice</a:t>
            </a:r>
            <a:r>
              <a:rPr lang="fr-FR" dirty="0"/>
              <a:t>, ca de </a:t>
            </a:r>
            <a:r>
              <a:rPr lang="fr-FR" dirty="0" err="1"/>
              <a:t>pildă</a:t>
            </a:r>
            <a:r>
              <a:rPr lang="fr-FR" dirty="0"/>
              <a:t>:</a:t>
            </a:r>
            <a:endParaRPr lang="en-US" dirty="0"/>
          </a:p>
          <a:p>
            <a:pPr lvl="0"/>
            <a:r>
              <a:rPr lang="fr-FR" i="1" dirty="0" err="1"/>
              <a:t>infecţiile</a:t>
            </a:r>
            <a:r>
              <a:rPr lang="fr-FR" i="1" dirty="0"/>
              <a:t> virale </a:t>
            </a:r>
            <a:r>
              <a:rPr lang="fr-FR" i="1" dirty="0" err="1"/>
              <a:t>anergizante</a:t>
            </a:r>
            <a:r>
              <a:rPr lang="fr-FR" dirty="0"/>
              <a:t> ale </a:t>
            </a:r>
            <a:r>
              <a:rPr lang="fr-FR" dirty="0" err="1"/>
              <a:t>căilor</a:t>
            </a:r>
            <a:r>
              <a:rPr lang="fr-FR" dirty="0"/>
              <a:t> </a:t>
            </a:r>
            <a:r>
              <a:rPr lang="fr-FR" dirty="0" err="1"/>
              <a:t>respiratorii</a:t>
            </a:r>
            <a:r>
              <a:rPr lang="fr-FR" dirty="0"/>
              <a:t> (</a:t>
            </a:r>
            <a:r>
              <a:rPr lang="fr-FR" dirty="0" err="1"/>
              <a:t>gripă</a:t>
            </a:r>
            <a:r>
              <a:rPr lang="fr-FR" dirty="0"/>
              <a:t>, </a:t>
            </a:r>
            <a:r>
              <a:rPr lang="fr-FR" dirty="0" err="1"/>
              <a:t>rujeolă</a:t>
            </a:r>
            <a:r>
              <a:rPr lang="fr-FR" dirty="0"/>
              <a:t>, </a:t>
            </a:r>
            <a:r>
              <a:rPr lang="fr-FR" dirty="0" err="1"/>
              <a:t>adenoviroze</a:t>
            </a:r>
            <a:r>
              <a:rPr lang="fr-FR" dirty="0"/>
              <a:t> etc.); </a:t>
            </a:r>
            <a:endParaRPr lang="en-US" dirty="0"/>
          </a:p>
          <a:p>
            <a:pPr lvl="0"/>
            <a:r>
              <a:rPr lang="fr-FR" i="1" dirty="0" err="1"/>
              <a:t>factorii</a:t>
            </a:r>
            <a:r>
              <a:rPr lang="fr-FR" i="1" dirty="0"/>
              <a:t> care produc </a:t>
            </a:r>
            <a:r>
              <a:rPr lang="fr-FR" i="1" dirty="0" err="1"/>
              <a:t>edemul</a:t>
            </a:r>
            <a:r>
              <a:rPr lang="fr-FR" i="1" dirty="0"/>
              <a:t> </a:t>
            </a:r>
            <a:r>
              <a:rPr lang="fr-FR" i="1" dirty="0" err="1"/>
              <a:t>pulmonar</a:t>
            </a:r>
            <a:r>
              <a:rPr lang="fr-FR" dirty="0"/>
              <a:t>, </a:t>
            </a:r>
            <a:r>
              <a:rPr lang="fr-FR" dirty="0" err="1"/>
              <a:t>generalizat</a:t>
            </a:r>
            <a:r>
              <a:rPr lang="fr-FR" dirty="0"/>
              <a:t> </a:t>
            </a:r>
            <a:r>
              <a:rPr lang="fr-FR" dirty="0" err="1"/>
              <a:t>sau</a:t>
            </a:r>
            <a:r>
              <a:rPr lang="fr-FR" dirty="0"/>
              <a:t> </a:t>
            </a:r>
            <a:r>
              <a:rPr lang="fr-FR" dirty="0" err="1"/>
              <a:t>localizat</a:t>
            </a:r>
            <a:r>
              <a:rPr lang="fr-FR" dirty="0"/>
              <a:t>, </a:t>
            </a:r>
            <a:r>
              <a:rPr lang="fr-FR" dirty="0" err="1"/>
              <a:t>favorizează</a:t>
            </a:r>
            <a:r>
              <a:rPr lang="fr-FR" dirty="0"/>
              <a:t> </a:t>
            </a:r>
            <a:r>
              <a:rPr lang="fr-FR" dirty="0" err="1"/>
              <a:t>apariţia</a:t>
            </a:r>
            <a:r>
              <a:rPr lang="fr-FR" dirty="0"/>
              <a:t> </a:t>
            </a:r>
            <a:r>
              <a:rPr lang="fr-FR" dirty="0" err="1"/>
              <a:t>pneumoniei</a:t>
            </a:r>
            <a:r>
              <a:rPr lang="fr-FR" dirty="0"/>
              <a:t> </a:t>
            </a:r>
            <a:r>
              <a:rPr lang="fr-FR" dirty="0" err="1"/>
              <a:t>pneumococice</a:t>
            </a:r>
            <a:r>
              <a:rPr lang="fr-FR" dirty="0"/>
              <a:t> (</a:t>
            </a:r>
            <a:r>
              <a:rPr lang="fr-FR" dirty="0" err="1"/>
              <a:t>experimental</a:t>
            </a:r>
            <a:r>
              <a:rPr lang="fr-FR" dirty="0"/>
              <a:t> s-a </a:t>
            </a:r>
            <a:r>
              <a:rPr lang="fr-FR" dirty="0" err="1"/>
              <a:t>dovedit</a:t>
            </a:r>
            <a:r>
              <a:rPr lang="fr-FR" dirty="0"/>
              <a:t> </a:t>
            </a:r>
            <a:r>
              <a:rPr lang="fr-FR" dirty="0" err="1"/>
              <a:t>că</a:t>
            </a:r>
            <a:r>
              <a:rPr lang="fr-FR" dirty="0"/>
              <a:t> </a:t>
            </a:r>
            <a:r>
              <a:rPr lang="fr-FR" dirty="0" err="1"/>
              <a:t>edemul</a:t>
            </a:r>
            <a:r>
              <a:rPr lang="fr-FR" dirty="0"/>
              <a:t> </a:t>
            </a:r>
            <a:r>
              <a:rPr lang="fr-FR" dirty="0" err="1"/>
              <a:t>pulmonar</a:t>
            </a:r>
            <a:r>
              <a:rPr lang="fr-FR" dirty="0"/>
              <a:t> </a:t>
            </a:r>
            <a:r>
              <a:rPr lang="fr-FR" dirty="0" err="1"/>
              <a:t>diminuă</a:t>
            </a:r>
            <a:r>
              <a:rPr lang="fr-FR" dirty="0"/>
              <a:t> </a:t>
            </a:r>
            <a:r>
              <a:rPr lang="fr-FR" dirty="0" err="1"/>
              <a:t>activitatea</a:t>
            </a:r>
            <a:r>
              <a:rPr lang="fr-FR" dirty="0"/>
              <a:t> </a:t>
            </a:r>
            <a:r>
              <a:rPr lang="fr-FR" dirty="0" err="1"/>
              <a:t>fagocitelor</a:t>
            </a:r>
            <a:r>
              <a:rPr lang="fr-FR" dirty="0"/>
              <a:t> </a:t>
            </a:r>
            <a:r>
              <a:rPr lang="fr-FR" dirty="0" err="1"/>
              <a:t>alveolare</a:t>
            </a:r>
            <a:r>
              <a:rPr lang="fr-FR" dirty="0"/>
              <a:t> </a:t>
            </a:r>
            <a:r>
              <a:rPr lang="fr-FR" dirty="0" err="1"/>
              <a:t>asupra</a:t>
            </a:r>
            <a:r>
              <a:rPr lang="fr-FR" dirty="0"/>
              <a:t> </a:t>
            </a:r>
            <a:r>
              <a:rPr lang="fr-FR" dirty="0" err="1"/>
              <a:t>pneumococilor</a:t>
            </a:r>
            <a:r>
              <a:rPr lang="fr-FR" dirty="0"/>
              <a:t>);</a:t>
            </a:r>
            <a:endParaRPr lang="en-US" dirty="0"/>
          </a:p>
          <a:p>
            <a:pPr lvl="0"/>
            <a:r>
              <a:rPr lang="en-AU" i="1" dirty="0" err="1"/>
              <a:t>hipogamaglobulinemia</a:t>
            </a:r>
            <a:r>
              <a:rPr lang="en-AU" i="1" dirty="0"/>
              <a:t>, </a:t>
            </a:r>
            <a:r>
              <a:rPr lang="en-AU" i="1" dirty="0" err="1"/>
              <a:t>asplenismul</a:t>
            </a:r>
            <a:r>
              <a:rPr lang="en-AU" dirty="0"/>
              <a:t> </a:t>
            </a:r>
            <a:r>
              <a:rPr lang="en-AU" dirty="0" err="1"/>
              <a:t>sau</a:t>
            </a:r>
            <a:r>
              <a:rPr lang="en-AU" dirty="0"/>
              <a:t> </a:t>
            </a:r>
            <a:r>
              <a:rPr lang="en-AU" i="1" dirty="0" err="1"/>
              <a:t>hiposplenismul</a:t>
            </a:r>
            <a:r>
              <a:rPr lang="en-AU" dirty="0"/>
              <a:t>;</a:t>
            </a:r>
            <a:endParaRPr lang="en-US" dirty="0"/>
          </a:p>
          <a:p>
            <a:pPr lvl="0"/>
            <a:r>
              <a:rPr lang="en-AU" i="1" dirty="0" err="1"/>
              <a:t>în</a:t>
            </a:r>
            <a:r>
              <a:rPr lang="en-AU" i="1" dirty="0"/>
              <a:t> </a:t>
            </a:r>
            <a:r>
              <a:rPr lang="en-AU" i="1" dirty="0" err="1"/>
              <a:t>stări</a:t>
            </a:r>
            <a:r>
              <a:rPr lang="en-AU" i="1" dirty="0"/>
              <a:t> de </a:t>
            </a:r>
            <a:r>
              <a:rPr lang="en-AU" i="1" dirty="0" err="1"/>
              <a:t>rezistenţă</a:t>
            </a:r>
            <a:r>
              <a:rPr lang="en-AU" i="1" dirty="0"/>
              <a:t> </a:t>
            </a:r>
            <a:r>
              <a:rPr lang="en-AU" i="1" dirty="0" err="1"/>
              <a:t>scăzută</a:t>
            </a:r>
            <a:r>
              <a:rPr lang="en-AU" i="1" dirty="0"/>
              <a:t> a </a:t>
            </a:r>
            <a:r>
              <a:rPr lang="en-AU" i="1" dirty="0" err="1"/>
              <a:t>organismului</a:t>
            </a:r>
            <a:r>
              <a:rPr lang="en-AU" dirty="0"/>
              <a:t> (</a:t>
            </a:r>
            <a:r>
              <a:rPr lang="en-AU" dirty="0" err="1"/>
              <a:t>vârstele</a:t>
            </a:r>
            <a:r>
              <a:rPr lang="en-AU" dirty="0"/>
              <a:t> </a:t>
            </a:r>
            <a:r>
              <a:rPr lang="en-AU" dirty="0" err="1"/>
              <a:t>înaintate</a:t>
            </a:r>
            <a:r>
              <a:rPr lang="en-AU" dirty="0"/>
              <a:t>, </a:t>
            </a:r>
            <a:r>
              <a:rPr lang="en-AU" dirty="0" err="1"/>
              <a:t>boli</a:t>
            </a:r>
            <a:r>
              <a:rPr lang="en-AU" dirty="0"/>
              <a:t> </a:t>
            </a:r>
            <a:r>
              <a:rPr lang="en-AU" dirty="0" err="1"/>
              <a:t>cronice</a:t>
            </a:r>
            <a:r>
              <a:rPr lang="en-AU" dirty="0"/>
              <a:t> degenerative, renale, </a:t>
            </a:r>
            <a:r>
              <a:rPr lang="en-AU" dirty="0" err="1"/>
              <a:t>hepatice</a:t>
            </a:r>
            <a:r>
              <a:rPr lang="en-AU" dirty="0"/>
              <a:t>, </a:t>
            </a:r>
            <a:r>
              <a:rPr lang="en-AU" dirty="0" err="1"/>
              <a:t>hemopatii</a:t>
            </a:r>
            <a:r>
              <a:rPr lang="en-AU" dirty="0"/>
              <a:t> </a:t>
            </a:r>
            <a:r>
              <a:rPr lang="en-AU" dirty="0" err="1"/>
              <a:t>maligne</a:t>
            </a:r>
            <a:r>
              <a:rPr lang="en-AU" dirty="0"/>
              <a:t>, cancer), </a:t>
            </a:r>
            <a:r>
              <a:rPr lang="en-AU" dirty="0" err="1"/>
              <a:t>pneumococii</a:t>
            </a:r>
            <a:r>
              <a:rPr lang="en-AU" dirty="0"/>
              <a:t> pot </a:t>
            </a:r>
            <a:r>
              <a:rPr lang="en-AU" dirty="0" err="1"/>
              <a:t>pătrunde</a:t>
            </a:r>
            <a:r>
              <a:rPr lang="en-AU" dirty="0"/>
              <a:t> </a:t>
            </a:r>
            <a:r>
              <a:rPr lang="en-AU" dirty="0" err="1"/>
              <a:t>în</a:t>
            </a:r>
            <a:r>
              <a:rPr lang="en-AU" dirty="0"/>
              <a:t> </a:t>
            </a:r>
            <a:r>
              <a:rPr lang="en-AU" dirty="0" err="1"/>
              <a:t>sânge</a:t>
            </a:r>
            <a:r>
              <a:rPr lang="en-AU" dirty="0"/>
              <a:t>, </a:t>
            </a:r>
            <a:r>
              <a:rPr lang="en-AU" dirty="0" err="1"/>
              <a:t>dând</a:t>
            </a:r>
            <a:r>
              <a:rPr lang="en-AU" dirty="0"/>
              <a:t> </a:t>
            </a:r>
            <a:r>
              <a:rPr lang="en-AU" i="1" dirty="0" err="1"/>
              <a:t>septicemie</a:t>
            </a:r>
            <a:r>
              <a:rPr lang="en-AU" i="1" dirty="0"/>
              <a:t>, cu </a:t>
            </a:r>
            <a:r>
              <a:rPr lang="en-AU" i="1" dirty="0" err="1"/>
              <a:t>focare</a:t>
            </a:r>
            <a:r>
              <a:rPr lang="en-AU" i="1" dirty="0"/>
              <a:t> </a:t>
            </a:r>
            <a:r>
              <a:rPr lang="en-AU" i="1" dirty="0" err="1"/>
              <a:t>secundare</a:t>
            </a:r>
            <a:r>
              <a:rPr lang="en-AU" i="1" dirty="0"/>
              <a:t> de </a:t>
            </a:r>
            <a:r>
              <a:rPr lang="en-AU" i="1" dirty="0" err="1"/>
              <a:t>diseminare</a:t>
            </a:r>
            <a:r>
              <a:rPr lang="en-AU" dirty="0"/>
              <a:t> (</a:t>
            </a:r>
            <a:r>
              <a:rPr lang="en-AU" dirty="0" err="1"/>
              <a:t>colecţie</a:t>
            </a:r>
            <a:r>
              <a:rPr lang="en-AU" dirty="0"/>
              <a:t> </a:t>
            </a:r>
            <a:r>
              <a:rPr lang="en-AU" dirty="0" err="1"/>
              <a:t>purulentă</a:t>
            </a:r>
            <a:r>
              <a:rPr lang="en-AU" dirty="0"/>
              <a:t> </a:t>
            </a:r>
            <a:r>
              <a:rPr lang="en-AU" dirty="0" err="1"/>
              <a:t>pleurală-empiem</a:t>
            </a:r>
            <a:r>
              <a:rPr lang="en-AU" dirty="0"/>
              <a:t>; </a:t>
            </a:r>
            <a:r>
              <a:rPr lang="en-AU" dirty="0" err="1"/>
              <a:t>meningită</a:t>
            </a:r>
            <a:r>
              <a:rPr lang="en-AU" dirty="0"/>
              <a:t> </a:t>
            </a:r>
            <a:r>
              <a:rPr lang="en-AU" dirty="0" err="1"/>
              <a:t>pneumococică</a:t>
            </a:r>
            <a:r>
              <a:rPr lang="en-AU" dirty="0"/>
              <a:t> etc.);</a:t>
            </a:r>
            <a:endParaRPr lang="en-US" dirty="0"/>
          </a:p>
          <a:p>
            <a:pPr lvl="0"/>
            <a:r>
              <a:rPr lang="fr-FR" i="1" dirty="0" err="1"/>
              <a:t>infecţia</a:t>
            </a:r>
            <a:r>
              <a:rPr lang="fr-FR" i="1" dirty="0"/>
              <a:t> </a:t>
            </a:r>
            <a:r>
              <a:rPr lang="fr-FR" i="1" dirty="0" err="1"/>
              <a:t>cu</a:t>
            </a:r>
            <a:r>
              <a:rPr lang="fr-FR" i="1" dirty="0"/>
              <a:t> HIV</a:t>
            </a:r>
            <a:r>
              <a:rPr lang="fr-FR" dirty="0"/>
              <a:t> </a:t>
            </a:r>
            <a:r>
              <a:rPr lang="fr-FR" dirty="0" err="1"/>
              <a:t>creşte</a:t>
            </a:r>
            <a:r>
              <a:rPr lang="fr-FR" dirty="0"/>
              <a:t> </a:t>
            </a:r>
            <a:r>
              <a:rPr lang="fr-FR" dirty="0" err="1"/>
              <a:t>riscul</a:t>
            </a:r>
            <a:r>
              <a:rPr lang="fr-FR" dirty="0"/>
              <a:t> </a:t>
            </a:r>
            <a:r>
              <a:rPr lang="fr-FR" dirty="0" err="1"/>
              <a:t>infecţiei</a:t>
            </a:r>
            <a:r>
              <a:rPr lang="fr-FR" dirty="0"/>
              <a:t> </a:t>
            </a:r>
            <a:r>
              <a:rPr lang="fr-FR" dirty="0" err="1"/>
              <a:t>cu</a:t>
            </a:r>
            <a:r>
              <a:rPr lang="fr-FR" dirty="0"/>
              <a:t> </a:t>
            </a:r>
            <a:r>
              <a:rPr lang="fr-FR" dirty="0" err="1"/>
              <a:t>pneumococ</a:t>
            </a:r>
            <a:r>
              <a:rPr lang="fr-FR" dirty="0"/>
              <a:t> mai ales la </a:t>
            </a:r>
            <a:r>
              <a:rPr lang="fr-FR" dirty="0" err="1"/>
              <a:t>copii</a:t>
            </a:r>
            <a:r>
              <a:rPr lang="fr-FR" dirty="0"/>
              <a:t>.</a:t>
            </a:r>
            <a:endParaRPr lang="en-US" dirty="0"/>
          </a:p>
          <a:p>
            <a:pPr>
              <a:buNone/>
            </a:pPr>
            <a:endParaRPr lang="en-US" dirty="0"/>
          </a:p>
          <a:p>
            <a:r>
              <a:rPr lang="fr-FR" b="1" dirty="0"/>
              <a:t>8.3. </a:t>
            </a:r>
            <a:r>
              <a:rPr lang="fr-FR" b="1" dirty="0" err="1"/>
              <a:t>Imunitate</a:t>
            </a:r>
            <a:endParaRPr lang="en-US" dirty="0"/>
          </a:p>
          <a:p>
            <a:r>
              <a:rPr lang="fr-FR" dirty="0"/>
              <a:t>Nu s-a </a:t>
            </a:r>
            <a:r>
              <a:rPr lang="fr-FR" dirty="0" err="1"/>
              <a:t>putut</a:t>
            </a:r>
            <a:r>
              <a:rPr lang="fr-FR" dirty="0"/>
              <a:t> </a:t>
            </a:r>
            <a:r>
              <a:rPr lang="fr-FR" dirty="0" err="1"/>
              <a:t>demonstra</a:t>
            </a:r>
            <a:r>
              <a:rPr lang="fr-FR" dirty="0"/>
              <a:t> </a:t>
            </a:r>
            <a:r>
              <a:rPr lang="fr-FR" dirty="0" err="1"/>
              <a:t>creşterea</a:t>
            </a:r>
            <a:r>
              <a:rPr lang="fr-FR" dirty="0"/>
              <a:t> </a:t>
            </a:r>
            <a:r>
              <a:rPr lang="fr-FR" dirty="0" err="1"/>
              <a:t>titrului</a:t>
            </a:r>
            <a:r>
              <a:rPr lang="fr-FR" dirty="0"/>
              <a:t> de </a:t>
            </a:r>
            <a:r>
              <a:rPr lang="fr-FR" dirty="0" err="1"/>
              <a:t>anticorpi</a:t>
            </a:r>
            <a:r>
              <a:rPr lang="fr-FR" dirty="0"/>
              <a:t> </a:t>
            </a:r>
            <a:r>
              <a:rPr lang="fr-FR" dirty="0" err="1"/>
              <a:t>specifici</a:t>
            </a:r>
            <a:r>
              <a:rPr lang="fr-FR" dirty="0"/>
              <a:t> </a:t>
            </a:r>
            <a:r>
              <a:rPr lang="fr-FR" dirty="0" err="1"/>
              <a:t>faţă</a:t>
            </a:r>
            <a:r>
              <a:rPr lang="fr-FR" dirty="0"/>
              <a:t> de </a:t>
            </a:r>
            <a:r>
              <a:rPr lang="fr-FR" dirty="0" err="1"/>
              <a:t>serotipul</a:t>
            </a:r>
            <a:r>
              <a:rPr lang="fr-FR" dirty="0"/>
              <a:t> infectant, </a:t>
            </a:r>
            <a:r>
              <a:rPr lang="fr-FR" dirty="0" err="1"/>
              <a:t>paralel</a:t>
            </a:r>
            <a:r>
              <a:rPr lang="fr-FR" dirty="0"/>
              <a:t> </a:t>
            </a:r>
            <a:r>
              <a:rPr lang="fr-FR" dirty="0" err="1"/>
              <a:t>cu</a:t>
            </a:r>
            <a:r>
              <a:rPr lang="fr-FR" dirty="0"/>
              <a:t> </a:t>
            </a:r>
            <a:r>
              <a:rPr lang="fr-FR" dirty="0" err="1"/>
              <a:t>evoluţia</a:t>
            </a:r>
            <a:r>
              <a:rPr lang="fr-FR" dirty="0"/>
              <a:t> </a:t>
            </a:r>
            <a:r>
              <a:rPr lang="fr-FR" dirty="0" err="1"/>
              <a:t>favorabilă</a:t>
            </a:r>
            <a:r>
              <a:rPr lang="fr-FR" dirty="0"/>
              <a:t> a </a:t>
            </a:r>
            <a:r>
              <a:rPr lang="fr-FR" dirty="0" err="1"/>
              <a:t>bolii</a:t>
            </a:r>
            <a:r>
              <a:rPr lang="fr-FR" dirty="0"/>
              <a:t>. </a:t>
            </a:r>
            <a:r>
              <a:rPr lang="fr-FR" dirty="0" err="1"/>
              <a:t>După</a:t>
            </a:r>
            <a:r>
              <a:rPr lang="fr-FR" dirty="0"/>
              <a:t> </a:t>
            </a:r>
            <a:r>
              <a:rPr lang="fr-FR" dirty="0" err="1"/>
              <a:t>vindecarea</a:t>
            </a:r>
            <a:r>
              <a:rPr lang="fr-FR" dirty="0"/>
              <a:t> </a:t>
            </a:r>
            <a:r>
              <a:rPr lang="fr-FR" dirty="0" err="1"/>
              <a:t>clinică</a:t>
            </a:r>
            <a:r>
              <a:rPr lang="fr-FR" dirty="0"/>
              <a:t>, </a:t>
            </a:r>
            <a:r>
              <a:rPr lang="fr-FR" dirty="0" err="1"/>
              <a:t>foştii</a:t>
            </a:r>
            <a:r>
              <a:rPr lang="fr-FR" dirty="0"/>
              <a:t> </a:t>
            </a:r>
            <a:r>
              <a:rPr lang="fr-FR" dirty="0" err="1"/>
              <a:t>bolnavi</a:t>
            </a:r>
            <a:r>
              <a:rPr lang="fr-FR" dirty="0"/>
              <a:t> pot continua </a:t>
            </a:r>
            <a:r>
              <a:rPr lang="fr-FR" dirty="0" err="1"/>
              <a:t>să</a:t>
            </a:r>
            <a:r>
              <a:rPr lang="fr-FR" dirty="0"/>
              <a:t> “</a:t>
            </a:r>
            <a:r>
              <a:rPr lang="fr-FR" dirty="0" err="1"/>
              <a:t>poarte</a:t>
            </a:r>
            <a:r>
              <a:rPr lang="fr-FR" dirty="0"/>
              <a:t>” </a:t>
            </a:r>
            <a:r>
              <a:rPr lang="fr-FR" dirty="0" err="1"/>
              <a:t>pneumococi</a:t>
            </a:r>
            <a:r>
              <a:rPr lang="fr-FR" dirty="0"/>
              <a:t> </a:t>
            </a:r>
            <a:r>
              <a:rPr lang="fr-FR" dirty="0" err="1"/>
              <a:t>în</a:t>
            </a:r>
            <a:r>
              <a:rPr lang="fr-FR" dirty="0"/>
              <a:t> </a:t>
            </a:r>
            <a:r>
              <a:rPr lang="fr-FR" dirty="0" err="1"/>
              <a:t>nazofaringe</a:t>
            </a:r>
            <a:r>
              <a:rPr lang="fr-FR" dirty="0"/>
              <a:t> </a:t>
            </a:r>
            <a:r>
              <a:rPr lang="fr-FR" dirty="0" err="1"/>
              <a:t>zile</a:t>
            </a:r>
            <a:r>
              <a:rPr lang="fr-FR" dirty="0"/>
              <a:t> </a:t>
            </a:r>
            <a:r>
              <a:rPr lang="fr-FR" dirty="0" err="1"/>
              <a:t>sau</a:t>
            </a:r>
            <a:r>
              <a:rPr lang="fr-FR" dirty="0"/>
              <a:t> </a:t>
            </a:r>
            <a:r>
              <a:rPr lang="fr-FR" dirty="0" err="1"/>
              <a:t>luni</a:t>
            </a:r>
            <a:r>
              <a:rPr lang="fr-FR" dirty="0"/>
              <a:t>, </a:t>
            </a:r>
            <a:r>
              <a:rPr lang="fr-FR" dirty="0" err="1"/>
              <a:t>concomitent</a:t>
            </a:r>
            <a:r>
              <a:rPr lang="fr-FR" dirty="0"/>
              <a:t> </a:t>
            </a:r>
            <a:r>
              <a:rPr lang="fr-FR" dirty="0" err="1"/>
              <a:t>cu</a:t>
            </a:r>
            <a:r>
              <a:rPr lang="fr-FR" dirty="0"/>
              <a:t> </a:t>
            </a:r>
            <a:r>
              <a:rPr lang="fr-FR" dirty="0" err="1"/>
              <a:t>existenţa</a:t>
            </a:r>
            <a:r>
              <a:rPr lang="fr-FR" dirty="0"/>
              <a:t> </a:t>
            </a:r>
            <a:r>
              <a:rPr lang="fr-FR" dirty="0" err="1"/>
              <a:t>titrului</a:t>
            </a:r>
            <a:r>
              <a:rPr lang="fr-FR" dirty="0"/>
              <a:t> </a:t>
            </a:r>
            <a:r>
              <a:rPr lang="fr-FR" dirty="0" err="1"/>
              <a:t>înalt</a:t>
            </a:r>
            <a:r>
              <a:rPr lang="fr-FR" dirty="0"/>
              <a:t> de </a:t>
            </a:r>
            <a:r>
              <a:rPr lang="fr-FR" dirty="0" err="1"/>
              <a:t>anticorpi</a:t>
            </a:r>
            <a:r>
              <a:rPr lang="fr-FR" dirty="0"/>
              <a:t> </a:t>
            </a:r>
            <a:r>
              <a:rPr lang="fr-FR" dirty="0" err="1"/>
              <a:t>în</a:t>
            </a:r>
            <a:r>
              <a:rPr lang="fr-FR" dirty="0"/>
              <a:t> </a:t>
            </a:r>
            <a:r>
              <a:rPr lang="fr-FR" dirty="0" err="1"/>
              <a:t>ser</a:t>
            </a:r>
            <a:r>
              <a:rPr lang="fr-FR" dirty="0"/>
              <a:t>.</a:t>
            </a:r>
            <a:endParaRPr lang="en-US" dirty="0"/>
          </a:p>
          <a:p>
            <a:r>
              <a:rPr lang="fr-FR" dirty="0" err="1"/>
              <a:t>Îmunitatea</a:t>
            </a:r>
            <a:r>
              <a:rPr lang="fr-FR" dirty="0"/>
              <a:t> </a:t>
            </a:r>
            <a:r>
              <a:rPr lang="fr-FR" dirty="0" err="1"/>
              <a:t>în</a:t>
            </a:r>
            <a:r>
              <a:rPr lang="fr-FR" dirty="0"/>
              <a:t> </a:t>
            </a:r>
            <a:r>
              <a:rPr lang="fr-FR" dirty="0" err="1"/>
              <a:t>pneumococii</a:t>
            </a:r>
            <a:r>
              <a:rPr lang="fr-FR" dirty="0"/>
              <a:t> este </a:t>
            </a:r>
            <a:r>
              <a:rPr lang="fr-FR" dirty="0" err="1"/>
              <a:t>importantă</a:t>
            </a:r>
            <a:r>
              <a:rPr lang="fr-FR" dirty="0"/>
              <a:t> mai ales la </a:t>
            </a:r>
            <a:r>
              <a:rPr lang="fr-FR" dirty="0" err="1"/>
              <a:t>nivelul</a:t>
            </a:r>
            <a:r>
              <a:rPr lang="fr-FR" dirty="0"/>
              <a:t> </a:t>
            </a:r>
            <a:r>
              <a:rPr lang="fr-FR" b="1" i="1" dirty="0" err="1"/>
              <a:t>porţii</a:t>
            </a:r>
            <a:r>
              <a:rPr lang="fr-FR" b="1" i="1" dirty="0"/>
              <a:t> de </a:t>
            </a:r>
            <a:r>
              <a:rPr lang="fr-FR" b="1" i="1" dirty="0" err="1"/>
              <a:t>intrare</a:t>
            </a:r>
            <a:r>
              <a:rPr lang="fr-FR" dirty="0"/>
              <a:t> (</a:t>
            </a:r>
            <a:r>
              <a:rPr lang="fr-FR" dirty="0" err="1"/>
              <a:t>căile</a:t>
            </a:r>
            <a:r>
              <a:rPr lang="fr-FR" dirty="0"/>
              <a:t> </a:t>
            </a:r>
            <a:r>
              <a:rPr lang="fr-FR" dirty="0" err="1"/>
              <a:t>respiratorii</a:t>
            </a:r>
            <a:r>
              <a:rPr lang="fr-FR" dirty="0"/>
              <a:t>), </a:t>
            </a:r>
            <a:r>
              <a:rPr lang="fr-FR" dirty="0" err="1"/>
              <a:t>prin</a:t>
            </a:r>
            <a:r>
              <a:rPr lang="fr-FR" dirty="0"/>
              <a:t> </a:t>
            </a:r>
            <a:r>
              <a:rPr lang="fr-FR" b="1" i="1" dirty="0" err="1"/>
              <a:t>IgA</a:t>
            </a:r>
            <a:r>
              <a:rPr lang="fr-FR" b="1" i="1" dirty="0"/>
              <a:t> </a:t>
            </a:r>
            <a:r>
              <a:rPr lang="fr-FR" b="1" i="1" dirty="0" err="1"/>
              <a:t>secretorii</a:t>
            </a:r>
            <a:r>
              <a:rPr lang="fr-FR" dirty="0"/>
              <a:t> </a:t>
            </a:r>
            <a:r>
              <a:rPr lang="fr-FR" dirty="0" err="1"/>
              <a:t>şi</a:t>
            </a:r>
            <a:r>
              <a:rPr lang="fr-FR" dirty="0"/>
              <a:t> </a:t>
            </a:r>
            <a:r>
              <a:rPr lang="fr-FR" dirty="0" err="1"/>
              <a:t>prin</a:t>
            </a:r>
            <a:r>
              <a:rPr lang="fr-FR" dirty="0"/>
              <a:t> </a:t>
            </a:r>
            <a:r>
              <a:rPr lang="fr-FR" b="1" i="1" dirty="0" err="1"/>
              <a:t>limfocite</a:t>
            </a:r>
            <a:r>
              <a:rPr lang="fr-FR" b="1" i="1" dirty="0"/>
              <a:t> T locale</a:t>
            </a:r>
            <a:r>
              <a:rPr lang="fr-FR" dirty="0"/>
              <a:t>, care </a:t>
            </a:r>
            <a:r>
              <a:rPr lang="fr-FR" dirty="0" err="1"/>
              <a:t>asigură</a:t>
            </a:r>
            <a:r>
              <a:rPr lang="fr-FR" dirty="0"/>
              <a:t>, cum </a:t>
            </a:r>
            <a:r>
              <a:rPr lang="fr-FR" dirty="0" err="1"/>
              <a:t>arătăm</a:t>
            </a:r>
            <a:r>
              <a:rPr lang="fr-FR" dirty="0"/>
              <a:t> mai sus, </a:t>
            </a:r>
            <a:r>
              <a:rPr lang="fr-FR" dirty="0" err="1"/>
              <a:t>apariţia</a:t>
            </a:r>
            <a:r>
              <a:rPr lang="fr-FR" dirty="0"/>
              <a:t> </a:t>
            </a:r>
            <a:r>
              <a:rPr lang="fr-FR" dirty="0" err="1"/>
              <a:t>relativ</a:t>
            </a:r>
            <a:r>
              <a:rPr lang="fr-FR" dirty="0"/>
              <a:t> </a:t>
            </a:r>
            <a:r>
              <a:rPr lang="fr-FR" dirty="0" err="1"/>
              <a:t>rară</a:t>
            </a:r>
            <a:r>
              <a:rPr lang="fr-FR" dirty="0"/>
              <a:t>, a </a:t>
            </a:r>
            <a:r>
              <a:rPr lang="fr-FR" dirty="0" err="1"/>
              <a:t>cazurilor</a:t>
            </a:r>
            <a:r>
              <a:rPr lang="fr-FR" dirty="0"/>
              <a:t> de </a:t>
            </a:r>
            <a:r>
              <a:rPr lang="fr-FR" dirty="0" err="1"/>
              <a:t>infecţie</a:t>
            </a:r>
            <a:r>
              <a:rPr lang="fr-FR" dirty="0"/>
              <a:t> </a:t>
            </a:r>
            <a:r>
              <a:rPr lang="fr-FR" dirty="0" err="1"/>
              <a:t>clinic</a:t>
            </a:r>
            <a:r>
              <a:rPr lang="fr-FR" dirty="0"/>
              <a:t> </a:t>
            </a:r>
            <a:r>
              <a:rPr lang="fr-FR" dirty="0" err="1"/>
              <a:t>manifestă</a:t>
            </a:r>
            <a:r>
              <a:rPr lang="fr-FR" dirty="0"/>
              <a:t>.</a:t>
            </a:r>
            <a:endParaRPr lang="en-US" dirty="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895864"/>
          </a:xfrm>
        </p:spPr>
        <p:txBody>
          <a:bodyPr>
            <a:normAutofit fontScale="70000" lnSpcReduction="20000"/>
          </a:bodyPr>
          <a:lstStyle/>
          <a:p>
            <a:r>
              <a:rPr lang="fr-FR" b="1" dirty="0"/>
              <a:t>8.4. Aspecte </a:t>
            </a:r>
            <a:r>
              <a:rPr lang="fr-FR" b="1" dirty="0" err="1"/>
              <a:t>clinice</a:t>
            </a:r>
            <a:endParaRPr lang="en-US" dirty="0"/>
          </a:p>
          <a:p>
            <a:r>
              <a:rPr lang="fr-FR" b="1" dirty="0" err="1"/>
              <a:t>Pneumonia</a:t>
            </a:r>
            <a:r>
              <a:rPr lang="fr-FR" b="1" dirty="0"/>
              <a:t> </a:t>
            </a:r>
            <a:r>
              <a:rPr lang="fr-FR" b="1" dirty="0" err="1"/>
              <a:t>francă</a:t>
            </a:r>
            <a:r>
              <a:rPr lang="fr-FR" b="1" dirty="0"/>
              <a:t> </a:t>
            </a:r>
            <a:r>
              <a:rPr lang="fr-FR" b="1" dirty="0" err="1"/>
              <a:t>lobară</a:t>
            </a:r>
            <a:r>
              <a:rPr lang="fr-FR" dirty="0"/>
              <a:t>.</a:t>
            </a:r>
            <a:r>
              <a:rPr lang="fr-FR" b="1" dirty="0"/>
              <a:t> </a:t>
            </a:r>
            <a:r>
              <a:rPr lang="fr-FR" dirty="0"/>
              <a:t>Este </a:t>
            </a:r>
            <a:r>
              <a:rPr lang="fr-FR" dirty="0" err="1"/>
              <a:t>cel</a:t>
            </a:r>
            <a:r>
              <a:rPr lang="fr-FR" dirty="0"/>
              <a:t> mai </a:t>
            </a:r>
            <a:r>
              <a:rPr lang="fr-FR" dirty="0" err="1"/>
              <a:t>frecvent</a:t>
            </a:r>
            <a:r>
              <a:rPr lang="fr-FR" dirty="0"/>
              <a:t> </a:t>
            </a:r>
            <a:r>
              <a:rPr lang="fr-FR" dirty="0" err="1"/>
              <a:t>tablou</a:t>
            </a:r>
            <a:r>
              <a:rPr lang="fr-FR" dirty="0"/>
              <a:t> </a:t>
            </a:r>
            <a:r>
              <a:rPr lang="fr-FR" dirty="0" err="1"/>
              <a:t>clinic</a:t>
            </a:r>
            <a:r>
              <a:rPr lang="fr-FR" dirty="0"/>
              <a:t> al </a:t>
            </a:r>
            <a:r>
              <a:rPr lang="fr-FR" dirty="0" err="1"/>
              <a:t>infecţiei</a:t>
            </a:r>
            <a:r>
              <a:rPr lang="fr-FR" dirty="0"/>
              <a:t> </a:t>
            </a:r>
            <a:r>
              <a:rPr lang="fr-FR" dirty="0" err="1"/>
              <a:t>pneumococice</a:t>
            </a:r>
            <a:r>
              <a:rPr lang="fr-FR" dirty="0"/>
              <a:t> la om. </a:t>
            </a:r>
            <a:r>
              <a:rPr lang="en-AU" dirty="0" err="1"/>
              <a:t>Debutul</a:t>
            </a:r>
            <a:r>
              <a:rPr lang="en-AU" dirty="0"/>
              <a:t> </a:t>
            </a:r>
            <a:r>
              <a:rPr lang="en-AU" dirty="0" err="1"/>
              <a:t>bolii</a:t>
            </a:r>
            <a:r>
              <a:rPr lang="en-AU" dirty="0"/>
              <a:t> </a:t>
            </a:r>
            <a:r>
              <a:rPr lang="en-AU" dirty="0" err="1"/>
              <a:t>este</a:t>
            </a:r>
            <a:r>
              <a:rPr lang="en-AU" dirty="0"/>
              <a:t> </a:t>
            </a:r>
            <a:r>
              <a:rPr lang="en-AU" dirty="0" err="1"/>
              <a:t>brusc</a:t>
            </a:r>
            <a:r>
              <a:rPr lang="en-AU" dirty="0"/>
              <a:t>, cu </a:t>
            </a:r>
            <a:r>
              <a:rPr lang="en-AU" i="1" dirty="0" err="1"/>
              <a:t>febră</a:t>
            </a:r>
            <a:r>
              <a:rPr lang="en-AU" i="1" dirty="0"/>
              <a:t> mare, </a:t>
            </a:r>
            <a:r>
              <a:rPr lang="en-AU" i="1" dirty="0" err="1"/>
              <a:t>tuse</a:t>
            </a:r>
            <a:r>
              <a:rPr lang="en-AU" i="1" dirty="0"/>
              <a:t>, stare </a:t>
            </a:r>
            <a:r>
              <a:rPr lang="en-AU" i="1" dirty="0" err="1"/>
              <a:t>generală</a:t>
            </a:r>
            <a:r>
              <a:rPr lang="en-AU" i="1" dirty="0"/>
              <a:t> </a:t>
            </a:r>
            <a:r>
              <a:rPr lang="en-AU" i="1" dirty="0" err="1"/>
              <a:t>alterată</a:t>
            </a:r>
            <a:r>
              <a:rPr lang="en-AU" dirty="0"/>
              <a:t>. </a:t>
            </a:r>
            <a:r>
              <a:rPr lang="fr-FR" dirty="0" err="1"/>
              <a:t>În</a:t>
            </a:r>
            <a:r>
              <a:rPr lang="fr-FR" dirty="0"/>
              <a:t> </a:t>
            </a:r>
            <a:r>
              <a:rPr lang="fr-FR" dirty="0" err="1"/>
              <a:t>perioada</a:t>
            </a:r>
            <a:r>
              <a:rPr lang="fr-FR" dirty="0"/>
              <a:t> de </a:t>
            </a:r>
            <a:r>
              <a:rPr lang="fr-FR" dirty="0" err="1"/>
              <a:t>stare</a:t>
            </a:r>
            <a:r>
              <a:rPr lang="fr-FR" dirty="0"/>
              <a:t>, se </a:t>
            </a:r>
            <a:r>
              <a:rPr lang="fr-FR" dirty="0" err="1"/>
              <a:t>notează</a:t>
            </a:r>
            <a:r>
              <a:rPr lang="fr-FR" dirty="0"/>
              <a:t> </a:t>
            </a:r>
            <a:r>
              <a:rPr lang="fr-FR" i="1" dirty="0" err="1"/>
              <a:t>tuse</a:t>
            </a:r>
            <a:r>
              <a:rPr lang="fr-FR" i="1" dirty="0"/>
              <a:t>, </a:t>
            </a:r>
            <a:r>
              <a:rPr lang="fr-FR" i="1" dirty="0" err="1"/>
              <a:t>dispnee</a:t>
            </a:r>
            <a:r>
              <a:rPr lang="fr-FR" i="1" dirty="0"/>
              <a:t> (</a:t>
            </a:r>
            <a:r>
              <a:rPr lang="fr-FR" i="1" dirty="0" err="1"/>
              <a:t>greutate</a:t>
            </a:r>
            <a:r>
              <a:rPr lang="fr-FR" i="1" dirty="0"/>
              <a:t> la </a:t>
            </a:r>
            <a:r>
              <a:rPr lang="fr-FR" i="1" dirty="0" err="1"/>
              <a:t>respirat</a:t>
            </a:r>
            <a:r>
              <a:rPr lang="fr-FR" i="1" dirty="0"/>
              <a:t>), </a:t>
            </a:r>
            <a:r>
              <a:rPr lang="fr-FR" i="1" dirty="0" err="1"/>
              <a:t>expectoraţie</a:t>
            </a:r>
            <a:r>
              <a:rPr lang="fr-FR" i="1" dirty="0"/>
              <a:t> </a:t>
            </a:r>
            <a:r>
              <a:rPr lang="fr-FR" i="1" dirty="0" err="1"/>
              <a:t>ruginie</a:t>
            </a:r>
            <a:r>
              <a:rPr lang="fr-FR" dirty="0"/>
              <a:t>. </a:t>
            </a:r>
            <a:r>
              <a:rPr lang="fr-FR" dirty="0" err="1"/>
              <a:t>Convalescenţa</a:t>
            </a:r>
            <a:r>
              <a:rPr lang="fr-FR" dirty="0"/>
              <a:t> este de la </a:t>
            </a:r>
            <a:r>
              <a:rPr lang="fr-FR" dirty="0" err="1"/>
              <a:t>câteva</a:t>
            </a:r>
            <a:r>
              <a:rPr lang="fr-FR" dirty="0"/>
              <a:t> </a:t>
            </a:r>
            <a:r>
              <a:rPr lang="fr-FR" dirty="0" err="1"/>
              <a:t>zile</a:t>
            </a:r>
            <a:r>
              <a:rPr lang="fr-FR" dirty="0"/>
              <a:t> </a:t>
            </a:r>
            <a:r>
              <a:rPr lang="fr-FR" dirty="0" err="1"/>
              <a:t>până</a:t>
            </a:r>
            <a:r>
              <a:rPr lang="fr-FR" dirty="0"/>
              <a:t> la 1-2 </a:t>
            </a:r>
            <a:r>
              <a:rPr lang="fr-FR" dirty="0" err="1"/>
              <a:t>săptămâni</a:t>
            </a:r>
            <a:r>
              <a:rPr lang="fr-FR" dirty="0"/>
              <a:t>. </a:t>
            </a:r>
            <a:r>
              <a:rPr lang="fr-FR" dirty="0" err="1"/>
              <a:t>Aspectul</a:t>
            </a:r>
            <a:r>
              <a:rPr lang="fr-FR" dirty="0"/>
              <a:t> “</a:t>
            </a:r>
            <a:r>
              <a:rPr lang="fr-FR" dirty="0" err="1"/>
              <a:t>clasic</a:t>
            </a:r>
            <a:r>
              <a:rPr lang="fr-FR" dirty="0"/>
              <a:t>” al </a:t>
            </a:r>
            <a:r>
              <a:rPr lang="fr-FR" dirty="0" err="1"/>
              <a:t>pneumoniei</a:t>
            </a:r>
            <a:r>
              <a:rPr lang="fr-FR" dirty="0"/>
              <a:t> </a:t>
            </a:r>
            <a:r>
              <a:rPr lang="fr-FR" dirty="0" err="1"/>
              <a:t>pneumococice</a:t>
            </a:r>
            <a:r>
              <a:rPr lang="fr-FR" dirty="0"/>
              <a:t> se </a:t>
            </a:r>
            <a:r>
              <a:rPr lang="fr-FR" dirty="0" err="1"/>
              <a:t>întâlneşte</a:t>
            </a:r>
            <a:r>
              <a:rPr lang="fr-FR" dirty="0"/>
              <a:t> </a:t>
            </a:r>
            <a:r>
              <a:rPr lang="fr-FR" dirty="0" err="1"/>
              <a:t>astăzi</a:t>
            </a:r>
            <a:r>
              <a:rPr lang="fr-FR" dirty="0"/>
              <a:t> </a:t>
            </a:r>
            <a:r>
              <a:rPr lang="fr-FR" dirty="0" err="1"/>
              <a:t>din</a:t>
            </a:r>
            <a:r>
              <a:rPr lang="fr-FR" dirty="0"/>
              <a:t> ce </a:t>
            </a:r>
            <a:r>
              <a:rPr lang="fr-FR" dirty="0" err="1"/>
              <a:t>în</a:t>
            </a:r>
            <a:r>
              <a:rPr lang="fr-FR" dirty="0"/>
              <a:t> ce mai </a:t>
            </a:r>
            <a:r>
              <a:rPr lang="fr-FR" dirty="0" err="1"/>
              <a:t>rar</a:t>
            </a:r>
            <a:r>
              <a:rPr lang="fr-FR" dirty="0"/>
              <a:t>, </a:t>
            </a:r>
            <a:r>
              <a:rPr lang="fr-FR" dirty="0" err="1"/>
              <a:t>datorită</a:t>
            </a:r>
            <a:r>
              <a:rPr lang="fr-FR" dirty="0"/>
              <a:t> </a:t>
            </a:r>
            <a:r>
              <a:rPr lang="fr-FR" dirty="0" err="1"/>
              <a:t>tratamentului</a:t>
            </a:r>
            <a:r>
              <a:rPr lang="fr-FR" dirty="0"/>
              <a:t> </a:t>
            </a:r>
            <a:r>
              <a:rPr lang="fr-FR" dirty="0" err="1"/>
              <a:t>cu</a:t>
            </a:r>
            <a:r>
              <a:rPr lang="fr-FR" dirty="0"/>
              <a:t> </a:t>
            </a:r>
            <a:r>
              <a:rPr lang="fr-FR" dirty="0" err="1"/>
              <a:t>chimioterapice</a:t>
            </a:r>
            <a:r>
              <a:rPr lang="fr-FR" dirty="0"/>
              <a:t>, care </a:t>
            </a:r>
            <a:r>
              <a:rPr lang="fr-FR" dirty="0" err="1"/>
              <a:t>scurtează</a:t>
            </a:r>
            <a:r>
              <a:rPr lang="fr-FR" dirty="0"/>
              <a:t> </a:t>
            </a:r>
            <a:r>
              <a:rPr lang="fr-FR" dirty="0" err="1"/>
              <a:t>evoluţia</a:t>
            </a:r>
            <a:r>
              <a:rPr lang="fr-FR" dirty="0"/>
              <a:t> </a:t>
            </a:r>
            <a:r>
              <a:rPr lang="fr-FR" dirty="0" err="1"/>
              <a:t>bolii</a:t>
            </a:r>
            <a:r>
              <a:rPr lang="fr-FR" dirty="0"/>
              <a:t> </a:t>
            </a:r>
            <a:r>
              <a:rPr lang="fr-FR" dirty="0" err="1"/>
              <a:t>şi</a:t>
            </a:r>
            <a:r>
              <a:rPr lang="fr-FR" dirty="0"/>
              <a:t> </a:t>
            </a:r>
            <a:r>
              <a:rPr lang="fr-FR" dirty="0" err="1"/>
              <a:t>determină</a:t>
            </a:r>
            <a:r>
              <a:rPr lang="fr-FR" dirty="0"/>
              <a:t> un </a:t>
            </a:r>
            <a:r>
              <a:rPr lang="fr-FR" dirty="0" err="1"/>
              <a:t>tablou</a:t>
            </a:r>
            <a:r>
              <a:rPr lang="fr-FR" dirty="0"/>
              <a:t> </a:t>
            </a:r>
            <a:r>
              <a:rPr lang="fr-FR" dirty="0" err="1"/>
              <a:t>clinic</a:t>
            </a:r>
            <a:r>
              <a:rPr lang="fr-FR" dirty="0"/>
              <a:t> mai </a:t>
            </a:r>
            <a:r>
              <a:rPr lang="fr-FR" dirty="0" err="1"/>
              <a:t>benign</a:t>
            </a:r>
            <a:r>
              <a:rPr lang="fr-FR" dirty="0"/>
              <a:t>.</a:t>
            </a:r>
            <a:endParaRPr lang="en-US" dirty="0"/>
          </a:p>
          <a:p>
            <a:r>
              <a:rPr lang="fr-FR" b="1" dirty="0" err="1"/>
              <a:t>Bronhopneumonia</a:t>
            </a:r>
            <a:r>
              <a:rPr lang="fr-FR" dirty="0"/>
              <a:t>.</a:t>
            </a:r>
            <a:r>
              <a:rPr lang="fr-FR" b="1" dirty="0"/>
              <a:t> </a:t>
            </a:r>
            <a:r>
              <a:rPr lang="fr-FR" dirty="0" err="1"/>
              <a:t>Leziunea</a:t>
            </a:r>
            <a:r>
              <a:rPr lang="fr-FR" dirty="0"/>
              <a:t> </a:t>
            </a:r>
            <a:r>
              <a:rPr lang="fr-FR" dirty="0" err="1"/>
              <a:t>cuprinde</a:t>
            </a:r>
            <a:r>
              <a:rPr lang="fr-FR" dirty="0"/>
              <a:t> mai </a:t>
            </a:r>
            <a:r>
              <a:rPr lang="fr-FR" dirty="0" err="1"/>
              <a:t>multe</a:t>
            </a:r>
            <a:r>
              <a:rPr lang="fr-FR" dirty="0"/>
              <a:t> zone </a:t>
            </a:r>
            <a:r>
              <a:rPr lang="fr-FR" dirty="0" err="1"/>
              <a:t>din</a:t>
            </a:r>
            <a:r>
              <a:rPr lang="fr-FR" dirty="0"/>
              <a:t> </a:t>
            </a:r>
            <a:r>
              <a:rPr lang="fr-FR" dirty="0" err="1"/>
              <a:t>plămân</a:t>
            </a:r>
            <a:r>
              <a:rPr lang="fr-FR" dirty="0"/>
              <a:t>. </a:t>
            </a:r>
            <a:r>
              <a:rPr lang="fr-FR" dirty="0" err="1"/>
              <a:t>Boala</a:t>
            </a:r>
            <a:r>
              <a:rPr lang="fr-FR" dirty="0"/>
              <a:t> se </a:t>
            </a:r>
            <a:r>
              <a:rPr lang="fr-FR" dirty="0" err="1"/>
              <a:t>întâlneşte</a:t>
            </a:r>
            <a:r>
              <a:rPr lang="fr-FR" dirty="0"/>
              <a:t> la </a:t>
            </a:r>
            <a:r>
              <a:rPr lang="fr-FR" i="1" dirty="0" err="1"/>
              <a:t>copii</a:t>
            </a:r>
            <a:r>
              <a:rPr lang="fr-FR" i="1" dirty="0"/>
              <a:t>, la </a:t>
            </a:r>
            <a:r>
              <a:rPr lang="fr-FR" i="1" dirty="0" err="1"/>
              <a:t>batrâni</a:t>
            </a:r>
            <a:r>
              <a:rPr lang="fr-FR" i="1" dirty="0"/>
              <a:t> </a:t>
            </a:r>
            <a:r>
              <a:rPr lang="fr-FR" i="1" dirty="0" err="1"/>
              <a:t>sau</a:t>
            </a:r>
            <a:r>
              <a:rPr lang="fr-FR" i="1" dirty="0"/>
              <a:t> la </a:t>
            </a:r>
            <a:r>
              <a:rPr lang="fr-FR" i="1" dirty="0" err="1"/>
              <a:t>persoane</a:t>
            </a:r>
            <a:r>
              <a:rPr lang="fr-FR" i="1" dirty="0"/>
              <a:t> </a:t>
            </a:r>
            <a:r>
              <a:rPr lang="fr-FR" i="1" dirty="0" err="1"/>
              <a:t>cu</a:t>
            </a:r>
            <a:r>
              <a:rPr lang="fr-FR" i="1" dirty="0"/>
              <a:t> </a:t>
            </a:r>
            <a:r>
              <a:rPr lang="fr-FR" i="1" dirty="0" err="1"/>
              <a:t>stare</a:t>
            </a:r>
            <a:r>
              <a:rPr lang="fr-FR" i="1" dirty="0"/>
              <a:t> de </a:t>
            </a:r>
            <a:r>
              <a:rPr lang="fr-FR" i="1" dirty="0" err="1"/>
              <a:t>rezistenţă</a:t>
            </a:r>
            <a:r>
              <a:rPr lang="fr-FR" i="1" dirty="0"/>
              <a:t> </a:t>
            </a:r>
            <a:r>
              <a:rPr lang="fr-FR" i="1" dirty="0" err="1"/>
              <a:t>precară</a:t>
            </a:r>
            <a:r>
              <a:rPr lang="fr-FR" i="1" dirty="0"/>
              <a:t> </a:t>
            </a:r>
            <a:r>
              <a:rPr lang="fr-FR" dirty="0"/>
              <a:t>(</a:t>
            </a:r>
            <a:r>
              <a:rPr lang="fr-FR" dirty="0" err="1"/>
              <a:t>boli</a:t>
            </a:r>
            <a:r>
              <a:rPr lang="fr-FR" dirty="0"/>
              <a:t> </a:t>
            </a:r>
            <a:r>
              <a:rPr lang="fr-FR" dirty="0" err="1"/>
              <a:t>cronice</a:t>
            </a:r>
            <a:r>
              <a:rPr lang="fr-FR" dirty="0"/>
              <a:t> </a:t>
            </a:r>
            <a:r>
              <a:rPr lang="fr-FR" dirty="0" err="1"/>
              <a:t>degenerative</a:t>
            </a:r>
            <a:r>
              <a:rPr lang="fr-FR" dirty="0"/>
              <a:t>, cancer </a:t>
            </a:r>
            <a:r>
              <a:rPr lang="fr-FR" dirty="0" err="1"/>
              <a:t>etc</a:t>
            </a:r>
            <a:r>
              <a:rPr lang="fr-FR" dirty="0"/>
              <a:t>).</a:t>
            </a:r>
            <a:endParaRPr lang="en-US" dirty="0"/>
          </a:p>
          <a:p>
            <a:r>
              <a:rPr lang="fr-FR" dirty="0" err="1"/>
              <a:t>Alte</a:t>
            </a:r>
            <a:r>
              <a:rPr lang="fr-FR" dirty="0"/>
              <a:t> aspecte</a:t>
            </a:r>
            <a:r>
              <a:rPr lang="fr-FR" b="1" dirty="0"/>
              <a:t> </a:t>
            </a:r>
            <a:r>
              <a:rPr lang="fr-FR" dirty="0"/>
              <a:t>ale </a:t>
            </a:r>
            <a:r>
              <a:rPr lang="fr-FR" dirty="0" err="1"/>
              <a:t>infecţiei</a:t>
            </a:r>
            <a:r>
              <a:rPr lang="fr-FR" dirty="0"/>
              <a:t> </a:t>
            </a:r>
            <a:r>
              <a:rPr lang="fr-FR" dirty="0" err="1"/>
              <a:t>pneumococice</a:t>
            </a:r>
            <a:r>
              <a:rPr lang="fr-FR" dirty="0"/>
              <a:t>: </a:t>
            </a:r>
            <a:r>
              <a:rPr lang="fr-FR" b="1" dirty="0" err="1"/>
              <a:t>septicemii</a:t>
            </a:r>
            <a:r>
              <a:rPr lang="fr-FR" dirty="0"/>
              <a:t> </a:t>
            </a:r>
            <a:r>
              <a:rPr lang="fr-FR" dirty="0" err="1"/>
              <a:t>cu</a:t>
            </a:r>
            <a:r>
              <a:rPr lang="fr-FR" dirty="0"/>
              <a:t> </a:t>
            </a:r>
            <a:r>
              <a:rPr lang="fr-FR" i="1" dirty="0" err="1"/>
              <a:t>focare</a:t>
            </a:r>
            <a:r>
              <a:rPr lang="fr-FR" i="1" dirty="0"/>
              <a:t> </a:t>
            </a:r>
            <a:r>
              <a:rPr lang="fr-FR" i="1" dirty="0" err="1"/>
              <a:t>secundare</a:t>
            </a:r>
            <a:r>
              <a:rPr lang="fr-FR" i="1" dirty="0"/>
              <a:t> de </a:t>
            </a:r>
            <a:r>
              <a:rPr lang="fr-FR" i="1" dirty="0" err="1"/>
              <a:t>pericardită</a:t>
            </a:r>
            <a:r>
              <a:rPr lang="fr-FR" dirty="0"/>
              <a:t> (</a:t>
            </a:r>
            <a:r>
              <a:rPr lang="fr-FR" dirty="0" err="1"/>
              <a:t>seroasă</a:t>
            </a:r>
            <a:r>
              <a:rPr lang="fr-FR" dirty="0"/>
              <a:t> </a:t>
            </a:r>
            <a:r>
              <a:rPr lang="fr-FR" dirty="0" err="1"/>
              <a:t>sau</a:t>
            </a:r>
            <a:r>
              <a:rPr lang="fr-FR" dirty="0"/>
              <a:t> </a:t>
            </a:r>
            <a:r>
              <a:rPr lang="fr-FR" dirty="0" err="1"/>
              <a:t>purulentă</a:t>
            </a:r>
            <a:r>
              <a:rPr lang="fr-FR" dirty="0"/>
              <a:t>), </a:t>
            </a:r>
            <a:r>
              <a:rPr lang="fr-FR" i="1" dirty="0" err="1"/>
              <a:t>peritonită</a:t>
            </a:r>
            <a:r>
              <a:rPr lang="fr-FR" i="1" dirty="0"/>
              <a:t> </a:t>
            </a:r>
            <a:r>
              <a:rPr lang="fr-FR" dirty="0"/>
              <a:t>(mai ales la </a:t>
            </a:r>
            <a:r>
              <a:rPr lang="fr-FR" dirty="0" err="1"/>
              <a:t>copii</a:t>
            </a:r>
            <a:r>
              <a:rPr lang="fr-FR" dirty="0"/>
              <a:t>) </a:t>
            </a:r>
            <a:r>
              <a:rPr lang="fr-FR" dirty="0" err="1"/>
              <a:t>asociată</a:t>
            </a:r>
            <a:r>
              <a:rPr lang="fr-FR" dirty="0"/>
              <a:t> </a:t>
            </a:r>
            <a:r>
              <a:rPr lang="fr-FR" dirty="0" err="1"/>
              <a:t>cu</a:t>
            </a:r>
            <a:r>
              <a:rPr lang="fr-FR" dirty="0"/>
              <a:t> </a:t>
            </a:r>
            <a:r>
              <a:rPr lang="fr-FR" dirty="0" err="1"/>
              <a:t>ascită</a:t>
            </a:r>
            <a:r>
              <a:rPr lang="fr-FR" dirty="0"/>
              <a:t> </a:t>
            </a:r>
            <a:r>
              <a:rPr lang="fr-FR" dirty="0" err="1"/>
              <a:t>şi</a:t>
            </a:r>
            <a:r>
              <a:rPr lang="fr-FR" dirty="0"/>
              <a:t> </a:t>
            </a:r>
            <a:r>
              <a:rPr lang="fr-FR" dirty="0" err="1"/>
              <a:t>nefroză</a:t>
            </a:r>
            <a:r>
              <a:rPr lang="fr-FR" dirty="0"/>
              <a:t>, </a:t>
            </a:r>
            <a:r>
              <a:rPr lang="fr-FR" dirty="0" err="1"/>
              <a:t>consecutivă</a:t>
            </a:r>
            <a:r>
              <a:rPr lang="fr-FR" dirty="0"/>
              <a:t> </a:t>
            </a:r>
            <a:r>
              <a:rPr lang="fr-FR" dirty="0" err="1"/>
              <a:t>unei</a:t>
            </a:r>
            <a:r>
              <a:rPr lang="fr-FR" dirty="0"/>
              <a:t> </a:t>
            </a:r>
            <a:r>
              <a:rPr lang="fr-FR" dirty="0" err="1"/>
              <a:t>pneumonii</a:t>
            </a:r>
            <a:r>
              <a:rPr lang="fr-FR" dirty="0"/>
              <a:t> </a:t>
            </a:r>
            <a:r>
              <a:rPr lang="fr-FR" dirty="0" err="1"/>
              <a:t>pneumococice</a:t>
            </a:r>
            <a:r>
              <a:rPr lang="fr-FR" dirty="0"/>
              <a:t>; </a:t>
            </a:r>
            <a:r>
              <a:rPr lang="fr-FR" i="1" dirty="0" err="1"/>
              <a:t>meningită</a:t>
            </a:r>
            <a:r>
              <a:rPr lang="fr-FR" b="1" dirty="0"/>
              <a:t> </a:t>
            </a:r>
            <a:r>
              <a:rPr lang="fr-FR" dirty="0"/>
              <a:t>(LCR </a:t>
            </a:r>
            <a:r>
              <a:rPr lang="fr-FR" dirty="0" err="1"/>
              <a:t>bogat</a:t>
            </a:r>
            <a:r>
              <a:rPr lang="fr-FR" dirty="0"/>
              <a:t> </a:t>
            </a:r>
            <a:r>
              <a:rPr lang="fr-FR" dirty="0" err="1"/>
              <a:t>în</a:t>
            </a:r>
            <a:r>
              <a:rPr lang="fr-FR" dirty="0"/>
              <a:t> </a:t>
            </a:r>
            <a:r>
              <a:rPr lang="fr-FR" dirty="0" err="1"/>
              <a:t>germeni</a:t>
            </a:r>
            <a:r>
              <a:rPr lang="fr-FR" dirty="0"/>
              <a:t> </a:t>
            </a:r>
            <a:r>
              <a:rPr lang="fr-FR" dirty="0" err="1"/>
              <a:t>şi</a:t>
            </a:r>
            <a:r>
              <a:rPr lang="fr-FR" dirty="0"/>
              <a:t> </a:t>
            </a:r>
            <a:r>
              <a:rPr lang="fr-FR" dirty="0" err="1"/>
              <a:t>relativ</a:t>
            </a:r>
            <a:r>
              <a:rPr lang="fr-FR" dirty="0"/>
              <a:t> </a:t>
            </a:r>
            <a:r>
              <a:rPr lang="fr-FR" dirty="0" err="1"/>
              <a:t>sărac</a:t>
            </a:r>
            <a:r>
              <a:rPr lang="fr-FR" dirty="0"/>
              <a:t> </a:t>
            </a:r>
            <a:r>
              <a:rPr lang="fr-FR" dirty="0" err="1"/>
              <a:t>în</a:t>
            </a:r>
            <a:r>
              <a:rPr lang="fr-FR" dirty="0"/>
              <a:t> </a:t>
            </a:r>
            <a:r>
              <a:rPr lang="fr-FR" dirty="0" err="1"/>
              <a:t>celule</a:t>
            </a:r>
            <a:r>
              <a:rPr lang="fr-FR" dirty="0"/>
              <a:t>, </a:t>
            </a:r>
            <a:r>
              <a:rPr lang="fr-FR" dirty="0" err="1"/>
              <a:t>germenii</a:t>
            </a:r>
            <a:r>
              <a:rPr lang="fr-FR" dirty="0"/>
              <a:t> </a:t>
            </a:r>
            <a:r>
              <a:rPr lang="fr-FR" dirty="0" err="1"/>
              <a:t>fiind</a:t>
            </a:r>
            <a:r>
              <a:rPr lang="fr-FR" dirty="0"/>
              <a:t> </a:t>
            </a:r>
            <a:r>
              <a:rPr lang="fr-FR" dirty="0" err="1"/>
              <a:t>situaţi</a:t>
            </a:r>
            <a:r>
              <a:rPr lang="fr-FR" dirty="0"/>
              <a:t> </a:t>
            </a:r>
            <a:r>
              <a:rPr lang="fr-FR" dirty="0" err="1"/>
              <a:t>predominant</a:t>
            </a:r>
            <a:r>
              <a:rPr lang="fr-FR" dirty="0"/>
              <a:t> </a:t>
            </a:r>
            <a:r>
              <a:rPr lang="fr-FR" dirty="0" err="1"/>
              <a:t>extracelular</a:t>
            </a:r>
            <a:r>
              <a:rPr lang="fr-FR" dirty="0"/>
              <a:t>); </a:t>
            </a:r>
            <a:r>
              <a:rPr lang="fr-FR" b="1" dirty="0" err="1"/>
              <a:t>sinuzită</a:t>
            </a:r>
            <a:r>
              <a:rPr lang="fr-FR" dirty="0"/>
              <a:t> </a:t>
            </a:r>
            <a:r>
              <a:rPr lang="fr-FR" dirty="0" err="1"/>
              <a:t>sau</a:t>
            </a:r>
            <a:r>
              <a:rPr lang="fr-FR" dirty="0"/>
              <a:t> </a:t>
            </a:r>
            <a:r>
              <a:rPr lang="fr-FR" b="1" dirty="0" err="1"/>
              <a:t>otită</a:t>
            </a:r>
            <a:r>
              <a:rPr lang="fr-FR" b="1" dirty="0"/>
              <a:t> </a:t>
            </a:r>
            <a:r>
              <a:rPr lang="fr-FR" b="1" dirty="0" err="1"/>
              <a:t>medie</a:t>
            </a:r>
            <a:r>
              <a:rPr lang="fr-FR" b="1" dirty="0"/>
              <a:t> </a:t>
            </a:r>
            <a:r>
              <a:rPr lang="fr-FR" dirty="0"/>
              <a:t>(</a:t>
            </a:r>
            <a:r>
              <a:rPr lang="fr-FR" dirty="0" err="1"/>
              <a:t>complicată</a:t>
            </a:r>
            <a:r>
              <a:rPr lang="fr-FR" dirty="0"/>
              <a:t> la </a:t>
            </a:r>
            <a:r>
              <a:rPr lang="fr-FR" dirty="0" err="1"/>
              <a:t>sugari</a:t>
            </a:r>
            <a:r>
              <a:rPr lang="fr-FR" dirty="0"/>
              <a:t> </a:t>
            </a:r>
            <a:r>
              <a:rPr lang="fr-FR" dirty="0" err="1"/>
              <a:t>deseori</a:t>
            </a:r>
            <a:r>
              <a:rPr lang="fr-FR" dirty="0"/>
              <a:t> </a:t>
            </a:r>
            <a:r>
              <a:rPr lang="fr-FR" dirty="0" err="1"/>
              <a:t>cu</a:t>
            </a:r>
            <a:r>
              <a:rPr lang="fr-FR" dirty="0"/>
              <a:t> </a:t>
            </a:r>
            <a:r>
              <a:rPr lang="fr-FR" dirty="0" err="1"/>
              <a:t>mastoidită</a:t>
            </a:r>
            <a:r>
              <a:rPr lang="fr-FR" dirty="0"/>
              <a:t>).</a:t>
            </a:r>
            <a:endParaRPr lang="en-US" dirty="0"/>
          </a:p>
          <a:p>
            <a:pPr>
              <a:buNone/>
            </a:pPr>
            <a:r>
              <a:rPr lang="fr-FR" dirty="0"/>
              <a:t> </a:t>
            </a:r>
            <a:endParaRPr lang="en-US" dirty="0"/>
          </a:p>
          <a:p>
            <a:r>
              <a:rPr lang="fr-FR" b="1" dirty="0"/>
              <a:t>9. DIAGNOSTIC DE LABORATOR</a:t>
            </a:r>
            <a:r>
              <a:rPr lang="en-AU" dirty="0"/>
              <a:t>: </a:t>
            </a:r>
            <a:r>
              <a:rPr lang="en-AU" dirty="0" err="1"/>
              <a:t>vezi</a:t>
            </a:r>
            <a:r>
              <a:rPr lang="en-AU" dirty="0"/>
              <a:t> </a:t>
            </a:r>
            <a:r>
              <a:rPr lang="ro-RO" dirty="0"/>
              <a:t>Îndrumar lucrări practice</a:t>
            </a:r>
            <a:endParaRPr lang="en-US" b="1" dirty="0"/>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786478"/>
          </a:xfrm>
        </p:spPr>
        <p:txBody>
          <a:bodyPr>
            <a:normAutofit fontScale="62500" lnSpcReduction="20000"/>
          </a:bodyPr>
          <a:lstStyle/>
          <a:p>
            <a:pPr algn="ctr">
              <a:buNone/>
            </a:pPr>
            <a:r>
              <a:rPr lang="fr-FR" b="1" dirty="0"/>
              <a:t>10. EPIDEMIOLOGIE. PROFILAXIE. TRATAMENT</a:t>
            </a:r>
          </a:p>
          <a:p>
            <a:pPr algn="ctr">
              <a:buNone/>
            </a:pPr>
            <a:endParaRPr lang="en-US" dirty="0"/>
          </a:p>
          <a:p>
            <a:r>
              <a:rPr lang="fr-FR" b="1" dirty="0"/>
              <a:t>10.1. </a:t>
            </a:r>
            <a:r>
              <a:rPr lang="fr-FR" b="1" dirty="0" err="1"/>
              <a:t>Epidemiologie</a:t>
            </a:r>
            <a:endParaRPr lang="en-US" dirty="0"/>
          </a:p>
          <a:p>
            <a:r>
              <a:rPr lang="fr-FR" dirty="0" err="1"/>
              <a:t>Există</a:t>
            </a:r>
            <a:r>
              <a:rPr lang="fr-FR" dirty="0"/>
              <a:t> </a:t>
            </a:r>
            <a:r>
              <a:rPr lang="fr-FR" b="1" i="1" dirty="0" err="1"/>
              <a:t>mulţi</a:t>
            </a:r>
            <a:r>
              <a:rPr lang="fr-FR" b="1" i="1" dirty="0"/>
              <a:t> </a:t>
            </a:r>
            <a:r>
              <a:rPr lang="fr-FR" b="1" i="1" dirty="0" err="1"/>
              <a:t>purtători</a:t>
            </a:r>
            <a:r>
              <a:rPr lang="fr-FR" b="1" i="1" dirty="0"/>
              <a:t> </a:t>
            </a:r>
            <a:r>
              <a:rPr lang="fr-FR" b="1" i="1" dirty="0" err="1"/>
              <a:t>aparent</a:t>
            </a:r>
            <a:r>
              <a:rPr lang="fr-FR" b="1" i="1" dirty="0"/>
              <a:t> </a:t>
            </a:r>
            <a:r>
              <a:rPr lang="fr-FR" b="1" i="1" dirty="0" err="1"/>
              <a:t>sănătoşi</a:t>
            </a:r>
            <a:r>
              <a:rPr lang="fr-FR" dirty="0"/>
              <a:t>, care </a:t>
            </a:r>
            <a:r>
              <a:rPr lang="fr-FR" dirty="0" err="1"/>
              <a:t>reprezintă</a:t>
            </a:r>
            <a:r>
              <a:rPr lang="fr-FR" dirty="0"/>
              <a:t> un </a:t>
            </a:r>
            <a:r>
              <a:rPr lang="fr-FR" dirty="0" err="1"/>
              <a:t>potenţial</a:t>
            </a:r>
            <a:r>
              <a:rPr lang="fr-FR" dirty="0"/>
              <a:t> de </a:t>
            </a:r>
            <a:r>
              <a:rPr lang="fr-FR" dirty="0" err="1"/>
              <a:t>răspândire</a:t>
            </a:r>
            <a:r>
              <a:rPr lang="fr-FR" dirty="0"/>
              <a:t> a </a:t>
            </a:r>
            <a:r>
              <a:rPr lang="fr-FR" dirty="0" err="1"/>
              <a:t>infecţiilor</a:t>
            </a:r>
            <a:r>
              <a:rPr lang="fr-FR" dirty="0"/>
              <a:t> </a:t>
            </a:r>
            <a:r>
              <a:rPr lang="fr-FR" dirty="0" err="1"/>
              <a:t>pneumococice</a:t>
            </a:r>
            <a:r>
              <a:rPr lang="fr-FR" dirty="0"/>
              <a:t>, mai ales </a:t>
            </a:r>
            <a:r>
              <a:rPr lang="fr-FR" dirty="0" err="1"/>
              <a:t>pentru</a:t>
            </a:r>
            <a:r>
              <a:rPr lang="fr-FR" dirty="0"/>
              <a:t> </a:t>
            </a:r>
            <a:r>
              <a:rPr lang="fr-FR" dirty="0" err="1"/>
              <a:t>contacţii</a:t>
            </a:r>
            <a:r>
              <a:rPr lang="fr-FR" dirty="0"/>
              <a:t> </a:t>
            </a:r>
            <a:r>
              <a:rPr lang="fr-FR" dirty="0" err="1"/>
              <a:t>cu</a:t>
            </a:r>
            <a:r>
              <a:rPr lang="fr-FR" dirty="0"/>
              <a:t> </a:t>
            </a:r>
            <a:r>
              <a:rPr lang="fr-FR" dirty="0" err="1"/>
              <a:t>stare</a:t>
            </a:r>
            <a:r>
              <a:rPr lang="fr-FR" dirty="0"/>
              <a:t> de </a:t>
            </a:r>
            <a:r>
              <a:rPr lang="fr-FR" dirty="0" err="1"/>
              <a:t>rezistenţă</a:t>
            </a:r>
            <a:r>
              <a:rPr lang="fr-FR" dirty="0"/>
              <a:t> </a:t>
            </a:r>
            <a:r>
              <a:rPr lang="fr-FR" dirty="0" err="1"/>
              <a:t>scăzută</a:t>
            </a:r>
            <a:r>
              <a:rPr lang="fr-FR" dirty="0"/>
              <a:t> </a:t>
            </a:r>
            <a:r>
              <a:rPr lang="fr-FR" dirty="0" err="1"/>
              <a:t>sau</a:t>
            </a:r>
            <a:r>
              <a:rPr lang="fr-FR" dirty="0"/>
              <a:t> </a:t>
            </a:r>
            <a:r>
              <a:rPr lang="fr-FR" dirty="0" err="1"/>
              <a:t>cu</a:t>
            </a:r>
            <a:r>
              <a:rPr lang="fr-FR" dirty="0"/>
              <a:t> </a:t>
            </a:r>
            <a:r>
              <a:rPr lang="fr-FR" dirty="0" err="1"/>
              <a:t>condiţii</a:t>
            </a:r>
            <a:r>
              <a:rPr lang="fr-FR" dirty="0"/>
              <a:t> </a:t>
            </a:r>
            <a:r>
              <a:rPr lang="fr-FR" dirty="0" err="1"/>
              <a:t>favorizante</a:t>
            </a:r>
            <a:r>
              <a:rPr lang="fr-FR" dirty="0"/>
              <a:t>. </a:t>
            </a:r>
            <a:r>
              <a:rPr lang="fr-FR" b="1" i="1" dirty="0" err="1"/>
              <a:t>Infecţia</a:t>
            </a:r>
            <a:r>
              <a:rPr lang="fr-FR" b="1" i="1" dirty="0"/>
              <a:t> se face de </a:t>
            </a:r>
            <a:r>
              <a:rPr lang="fr-FR" b="1" i="1" dirty="0" err="1"/>
              <a:t>obicei</a:t>
            </a:r>
            <a:r>
              <a:rPr lang="fr-FR" b="1" i="1" dirty="0"/>
              <a:t> </a:t>
            </a:r>
            <a:r>
              <a:rPr lang="fr-FR" b="1" i="1" dirty="0" err="1"/>
              <a:t>prin</a:t>
            </a:r>
            <a:r>
              <a:rPr lang="fr-FR" b="1" i="1" dirty="0"/>
              <a:t> contact direct</a:t>
            </a:r>
            <a:r>
              <a:rPr lang="fr-FR" dirty="0"/>
              <a:t> </a:t>
            </a:r>
            <a:r>
              <a:rPr lang="fr-FR" dirty="0" err="1"/>
              <a:t>cu</a:t>
            </a:r>
            <a:r>
              <a:rPr lang="fr-FR" dirty="0"/>
              <a:t> </a:t>
            </a:r>
            <a:r>
              <a:rPr lang="fr-FR" dirty="0" err="1"/>
              <a:t>omul</a:t>
            </a:r>
            <a:r>
              <a:rPr lang="fr-FR" dirty="0"/>
              <a:t> </a:t>
            </a:r>
            <a:r>
              <a:rPr lang="fr-FR" dirty="0" err="1"/>
              <a:t>bolnav</a:t>
            </a:r>
            <a:r>
              <a:rPr lang="fr-FR" dirty="0"/>
              <a:t> </a:t>
            </a:r>
            <a:r>
              <a:rPr lang="fr-FR" dirty="0" err="1"/>
              <a:t>sau</a:t>
            </a:r>
            <a:r>
              <a:rPr lang="fr-FR" dirty="0"/>
              <a:t> </a:t>
            </a:r>
            <a:r>
              <a:rPr lang="fr-FR" dirty="0" err="1"/>
              <a:t>cu</a:t>
            </a:r>
            <a:r>
              <a:rPr lang="fr-FR" dirty="0"/>
              <a:t> </a:t>
            </a:r>
            <a:r>
              <a:rPr lang="fr-FR" dirty="0" err="1"/>
              <a:t>purtătorul</a:t>
            </a:r>
            <a:r>
              <a:rPr lang="fr-FR" dirty="0"/>
              <a:t> </a:t>
            </a:r>
            <a:r>
              <a:rPr lang="fr-FR" dirty="0" err="1"/>
              <a:t>aparent</a:t>
            </a:r>
            <a:r>
              <a:rPr lang="fr-FR" dirty="0"/>
              <a:t> </a:t>
            </a:r>
            <a:r>
              <a:rPr lang="fr-FR" dirty="0" err="1"/>
              <a:t>sănătos</a:t>
            </a:r>
            <a:r>
              <a:rPr lang="fr-FR" dirty="0"/>
              <a:t>, </a:t>
            </a:r>
            <a:r>
              <a:rPr lang="fr-FR" dirty="0" err="1"/>
              <a:t>infecţia</a:t>
            </a:r>
            <a:r>
              <a:rPr lang="fr-FR" dirty="0"/>
              <a:t> </a:t>
            </a:r>
            <a:r>
              <a:rPr lang="fr-FR" dirty="0" err="1"/>
              <a:t>indirectă</a:t>
            </a:r>
            <a:r>
              <a:rPr lang="fr-FR" dirty="0"/>
              <a:t> </a:t>
            </a:r>
            <a:r>
              <a:rPr lang="fr-FR" dirty="0" err="1"/>
              <a:t>fiind</a:t>
            </a:r>
            <a:r>
              <a:rPr lang="fr-FR" dirty="0"/>
              <a:t> </a:t>
            </a:r>
            <a:r>
              <a:rPr lang="fr-FR" dirty="0" err="1"/>
              <a:t>rară</a:t>
            </a:r>
            <a:r>
              <a:rPr lang="fr-FR" dirty="0"/>
              <a:t>, </a:t>
            </a:r>
            <a:r>
              <a:rPr lang="fr-FR" dirty="0" err="1"/>
              <a:t>dată</a:t>
            </a:r>
            <a:r>
              <a:rPr lang="fr-FR" dirty="0"/>
              <a:t> </a:t>
            </a:r>
            <a:r>
              <a:rPr lang="fr-FR" dirty="0" err="1"/>
              <a:t>fiind</a:t>
            </a:r>
            <a:r>
              <a:rPr lang="fr-FR" dirty="0"/>
              <a:t> </a:t>
            </a:r>
            <a:r>
              <a:rPr lang="fr-FR" dirty="0" err="1"/>
              <a:t>rezistenţa</a:t>
            </a:r>
            <a:r>
              <a:rPr lang="fr-FR" dirty="0"/>
              <a:t> </a:t>
            </a:r>
            <a:r>
              <a:rPr lang="fr-FR" dirty="0" err="1"/>
              <a:t>scăzută</a:t>
            </a:r>
            <a:r>
              <a:rPr lang="fr-FR" dirty="0"/>
              <a:t> a </a:t>
            </a:r>
            <a:r>
              <a:rPr lang="fr-FR" dirty="0" err="1"/>
              <a:t>germenilor</a:t>
            </a:r>
            <a:r>
              <a:rPr lang="fr-FR" dirty="0"/>
              <a:t> </a:t>
            </a:r>
            <a:r>
              <a:rPr lang="fr-FR" dirty="0" err="1"/>
              <a:t>în</a:t>
            </a:r>
            <a:r>
              <a:rPr lang="fr-FR" dirty="0"/>
              <a:t> </a:t>
            </a:r>
            <a:r>
              <a:rPr lang="fr-FR" dirty="0" err="1"/>
              <a:t>mediul</a:t>
            </a:r>
            <a:r>
              <a:rPr lang="fr-FR" dirty="0"/>
              <a:t> </a:t>
            </a:r>
            <a:r>
              <a:rPr lang="fr-FR" dirty="0" err="1"/>
              <a:t>extern</a:t>
            </a:r>
            <a:r>
              <a:rPr lang="fr-FR" dirty="0"/>
              <a:t>.</a:t>
            </a:r>
            <a:endParaRPr lang="en-US" dirty="0"/>
          </a:p>
          <a:p>
            <a:pPr>
              <a:buNone/>
            </a:pPr>
            <a:endParaRPr lang="en-US" dirty="0"/>
          </a:p>
          <a:p>
            <a:r>
              <a:rPr lang="fr-FR" b="1" dirty="0"/>
              <a:t>10.2. </a:t>
            </a:r>
            <a:r>
              <a:rPr lang="fr-FR" b="1" dirty="0" err="1"/>
              <a:t>Profilaxie</a:t>
            </a:r>
            <a:endParaRPr lang="en-US" dirty="0"/>
          </a:p>
          <a:p>
            <a:r>
              <a:rPr lang="fr-FR" dirty="0" err="1"/>
              <a:t>Deoarece</a:t>
            </a:r>
            <a:r>
              <a:rPr lang="fr-FR" dirty="0"/>
              <a:t> </a:t>
            </a:r>
            <a:r>
              <a:rPr lang="fr-FR" dirty="0" err="1"/>
              <a:t>infecţiile</a:t>
            </a:r>
            <a:r>
              <a:rPr lang="fr-FR" dirty="0"/>
              <a:t> </a:t>
            </a:r>
            <a:r>
              <a:rPr lang="fr-FR" dirty="0" err="1"/>
              <a:t>pneumococice</a:t>
            </a:r>
            <a:r>
              <a:rPr lang="fr-FR" dirty="0"/>
              <a:t> </a:t>
            </a:r>
            <a:r>
              <a:rPr lang="fr-FR" dirty="0" err="1"/>
              <a:t>răspund</a:t>
            </a:r>
            <a:r>
              <a:rPr lang="fr-FR" dirty="0"/>
              <a:t> bine la </a:t>
            </a:r>
            <a:r>
              <a:rPr lang="fr-FR" dirty="0" err="1"/>
              <a:t>tratamentul</a:t>
            </a:r>
            <a:r>
              <a:rPr lang="fr-FR" dirty="0"/>
              <a:t> </a:t>
            </a:r>
            <a:r>
              <a:rPr lang="fr-FR" dirty="0" err="1"/>
              <a:t>cu</a:t>
            </a:r>
            <a:r>
              <a:rPr lang="fr-FR" dirty="0"/>
              <a:t> </a:t>
            </a:r>
            <a:r>
              <a:rPr lang="fr-FR" dirty="0" err="1"/>
              <a:t>chimioterapice</a:t>
            </a:r>
            <a:r>
              <a:rPr lang="fr-FR" dirty="0"/>
              <a:t>, nu se </a:t>
            </a:r>
            <a:r>
              <a:rPr lang="fr-FR" dirty="0" err="1"/>
              <a:t>impun</a:t>
            </a:r>
            <a:r>
              <a:rPr lang="fr-FR" dirty="0"/>
              <a:t> </a:t>
            </a:r>
            <a:r>
              <a:rPr lang="fr-FR" dirty="0" err="1"/>
              <a:t>măsuri</a:t>
            </a:r>
            <a:r>
              <a:rPr lang="fr-FR" dirty="0"/>
              <a:t> </a:t>
            </a:r>
            <a:r>
              <a:rPr lang="fr-FR" dirty="0" err="1"/>
              <a:t>profilactice</a:t>
            </a:r>
            <a:r>
              <a:rPr lang="fr-FR" dirty="0"/>
              <a:t> </a:t>
            </a:r>
            <a:r>
              <a:rPr lang="fr-FR" dirty="0" err="1"/>
              <a:t>generale</a:t>
            </a:r>
            <a:r>
              <a:rPr lang="fr-FR" dirty="0"/>
              <a:t> </a:t>
            </a:r>
            <a:r>
              <a:rPr lang="fr-FR" dirty="0" err="1"/>
              <a:t>deosebite</a:t>
            </a:r>
            <a:r>
              <a:rPr lang="fr-FR" dirty="0"/>
              <a:t>, </a:t>
            </a:r>
            <a:r>
              <a:rPr lang="fr-FR" dirty="0" err="1"/>
              <a:t>în</a:t>
            </a:r>
            <a:r>
              <a:rPr lang="fr-FR" dirty="0"/>
              <a:t> </a:t>
            </a:r>
            <a:r>
              <a:rPr lang="fr-FR" dirty="0" err="1"/>
              <a:t>afara</a:t>
            </a:r>
            <a:r>
              <a:rPr lang="fr-FR" dirty="0"/>
              <a:t> </a:t>
            </a:r>
            <a:r>
              <a:rPr lang="fr-FR" dirty="0" err="1"/>
              <a:t>celor</a:t>
            </a:r>
            <a:r>
              <a:rPr lang="fr-FR" dirty="0"/>
              <a:t> </a:t>
            </a:r>
            <a:r>
              <a:rPr lang="fr-FR" dirty="0" err="1"/>
              <a:t>vizând</a:t>
            </a:r>
            <a:r>
              <a:rPr lang="fr-FR" dirty="0"/>
              <a:t> </a:t>
            </a:r>
            <a:r>
              <a:rPr lang="fr-FR" b="1" i="1" dirty="0" err="1"/>
              <a:t>depistarea</a:t>
            </a:r>
            <a:r>
              <a:rPr lang="fr-FR" b="1" i="1" dirty="0"/>
              <a:t> </a:t>
            </a:r>
            <a:r>
              <a:rPr lang="fr-FR" b="1" i="1" dirty="0" err="1"/>
              <a:t>şi</a:t>
            </a:r>
            <a:r>
              <a:rPr lang="fr-FR" b="1" i="1" dirty="0"/>
              <a:t> </a:t>
            </a:r>
            <a:r>
              <a:rPr lang="fr-FR" b="1" i="1" dirty="0" err="1"/>
              <a:t>sterilizarea</a:t>
            </a:r>
            <a:r>
              <a:rPr lang="fr-FR" b="1" i="1" dirty="0"/>
              <a:t> </a:t>
            </a:r>
            <a:r>
              <a:rPr lang="fr-FR" b="1" i="1" dirty="0" err="1"/>
              <a:t>prin</a:t>
            </a:r>
            <a:r>
              <a:rPr lang="fr-FR" b="1" i="1" dirty="0"/>
              <a:t> </a:t>
            </a:r>
            <a:r>
              <a:rPr lang="fr-FR" b="1" i="1" dirty="0" err="1"/>
              <a:t>tratament</a:t>
            </a:r>
            <a:r>
              <a:rPr lang="fr-FR" b="1" i="1" dirty="0"/>
              <a:t> a </a:t>
            </a:r>
            <a:r>
              <a:rPr lang="fr-FR" b="1" i="1" dirty="0" err="1"/>
              <a:t>purtătorilor</a:t>
            </a:r>
            <a:r>
              <a:rPr lang="fr-FR" b="1" i="1" dirty="0"/>
              <a:t> </a:t>
            </a:r>
            <a:r>
              <a:rPr lang="fr-FR" b="1" i="1" dirty="0" err="1"/>
              <a:t>aparent</a:t>
            </a:r>
            <a:r>
              <a:rPr lang="fr-FR" b="1" i="1" dirty="0"/>
              <a:t> </a:t>
            </a:r>
            <a:r>
              <a:rPr lang="fr-FR" b="1" i="1" dirty="0" err="1"/>
              <a:t>sănătoşi</a:t>
            </a:r>
            <a:r>
              <a:rPr lang="fr-FR" dirty="0"/>
              <a:t>.</a:t>
            </a:r>
            <a:endParaRPr lang="en-US" dirty="0"/>
          </a:p>
          <a:p>
            <a:r>
              <a:rPr lang="fr-FR" dirty="0" err="1"/>
              <a:t>Măsurile</a:t>
            </a:r>
            <a:r>
              <a:rPr lang="fr-FR" dirty="0"/>
              <a:t> de </a:t>
            </a:r>
            <a:r>
              <a:rPr lang="fr-FR" i="1" dirty="0" err="1"/>
              <a:t>profilaxie</a:t>
            </a:r>
            <a:r>
              <a:rPr lang="fr-FR" i="1" dirty="0"/>
              <a:t> </a:t>
            </a:r>
            <a:r>
              <a:rPr lang="fr-FR" i="1" dirty="0" err="1"/>
              <a:t>nespecifică</a:t>
            </a:r>
            <a:r>
              <a:rPr lang="fr-FR" dirty="0"/>
              <a:t> se </a:t>
            </a:r>
            <a:r>
              <a:rPr lang="fr-FR" dirty="0" err="1"/>
              <a:t>referă</a:t>
            </a:r>
            <a:r>
              <a:rPr lang="fr-FR" dirty="0"/>
              <a:t> la </a:t>
            </a:r>
            <a:r>
              <a:rPr lang="fr-FR" i="1" dirty="0" err="1"/>
              <a:t>cunoaşterea</a:t>
            </a:r>
            <a:r>
              <a:rPr lang="fr-FR" i="1" dirty="0"/>
              <a:t> </a:t>
            </a:r>
            <a:r>
              <a:rPr lang="fr-FR" i="1" dirty="0" err="1"/>
              <a:t>incidenţei</a:t>
            </a:r>
            <a:r>
              <a:rPr lang="fr-FR" i="1" dirty="0"/>
              <a:t> </a:t>
            </a:r>
            <a:r>
              <a:rPr lang="fr-FR" i="1" dirty="0" err="1"/>
              <a:t>purtătorilor</a:t>
            </a:r>
            <a:r>
              <a:rPr lang="fr-FR" i="1" dirty="0"/>
              <a:t>, </a:t>
            </a:r>
            <a:r>
              <a:rPr lang="fr-FR" i="1" dirty="0" err="1"/>
              <a:t>respectarea</a:t>
            </a:r>
            <a:r>
              <a:rPr lang="fr-FR" i="1" dirty="0"/>
              <a:t> </a:t>
            </a:r>
            <a:r>
              <a:rPr lang="fr-FR" i="1" dirty="0" err="1"/>
              <a:t>regulilor</a:t>
            </a:r>
            <a:r>
              <a:rPr lang="fr-FR" i="1" dirty="0"/>
              <a:t> de </a:t>
            </a:r>
            <a:r>
              <a:rPr lang="fr-FR" i="1" dirty="0" err="1"/>
              <a:t>igienă</a:t>
            </a:r>
            <a:r>
              <a:rPr lang="fr-FR" i="1" dirty="0"/>
              <a:t> </a:t>
            </a:r>
            <a:r>
              <a:rPr lang="fr-FR" i="1" dirty="0" err="1"/>
              <a:t>colectivă</a:t>
            </a:r>
            <a:r>
              <a:rPr lang="fr-FR" i="1" dirty="0"/>
              <a:t> </a:t>
            </a:r>
            <a:r>
              <a:rPr lang="fr-FR" i="1" dirty="0" err="1"/>
              <a:t>şi</a:t>
            </a:r>
            <a:r>
              <a:rPr lang="fr-FR" i="1" dirty="0"/>
              <a:t> </a:t>
            </a:r>
            <a:r>
              <a:rPr lang="fr-FR" i="1" dirty="0" err="1"/>
              <a:t>individuală</a:t>
            </a:r>
            <a:r>
              <a:rPr lang="fr-FR" i="1" dirty="0"/>
              <a:t> </a:t>
            </a:r>
            <a:r>
              <a:rPr lang="fr-FR" i="1" dirty="0" err="1"/>
              <a:t>şi</a:t>
            </a:r>
            <a:r>
              <a:rPr lang="fr-FR" i="1" dirty="0"/>
              <a:t> </a:t>
            </a:r>
            <a:r>
              <a:rPr lang="fr-FR" i="1" dirty="0" err="1"/>
              <a:t>efectuarea</a:t>
            </a:r>
            <a:r>
              <a:rPr lang="fr-FR" i="1" dirty="0"/>
              <a:t> </a:t>
            </a:r>
            <a:r>
              <a:rPr lang="fr-FR" i="1" dirty="0" err="1"/>
              <a:t>dezinfecţiei</a:t>
            </a:r>
            <a:r>
              <a:rPr lang="fr-FR" i="1" dirty="0"/>
              <a:t> </a:t>
            </a:r>
            <a:r>
              <a:rPr lang="fr-FR" i="1" dirty="0" err="1"/>
              <a:t>în</a:t>
            </a:r>
            <a:r>
              <a:rPr lang="fr-FR" i="1" dirty="0"/>
              <a:t> </a:t>
            </a:r>
            <a:r>
              <a:rPr lang="fr-FR" i="1" dirty="0" err="1"/>
              <a:t>focar</a:t>
            </a:r>
            <a:r>
              <a:rPr lang="fr-FR" dirty="0"/>
              <a:t>.</a:t>
            </a:r>
            <a:endParaRPr lang="en-US" dirty="0"/>
          </a:p>
          <a:p>
            <a:r>
              <a:rPr lang="fr-FR" dirty="0" err="1"/>
              <a:t>În</a:t>
            </a:r>
            <a:r>
              <a:rPr lang="fr-FR" dirty="0"/>
              <a:t> </a:t>
            </a:r>
            <a:r>
              <a:rPr lang="fr-FR" dirty="0" err="1"/>
              <a:t>ceea</a:t>
            </a:r>
            <a:r>
              <a:rPr lang="fr-FR" dirty="0"/>
              <a:t> ce </a:t>
            </a:r>
            <a:r>
              <a:rPr lang="fr-FR" dirty="0" err="1"/>
              <a:t>priveşte</a:t>
            </a:r>
            <a:r>
              <a:rPr lang="fr-FR" dirty="0"/>
              <a:t> </a:t>
            </a:r>
            <a:r>
              <a:rPr lang="fr-FR" i="1" dirty="0" err="1"/>
              <a:t>profilaxia</a:t>
            </a:r>
            <a:r>
              <a:rPr lang="fr-FR" i="1" dirty="0"/>
              <a:t> </a:t>
            </a:r>
            <a:r>
              <a:rPr lang="fr-FR" i="1" dirty="0" err="1"/>
              <a:t>specifică</a:t>
            </a:r>
            <a:r>
              <a:rPr lang="fr-FR" dirty="0"/>
              <a:t>, </a:t>
            </a:r>
            <a:r>
              <a:rPr lang="fr-FR" dirty="0" err="1"/>
              <a:t>în</a:t>
            </a:r>
            <a:r>
              <a:rPr lang="fr-FR" dirty="0"/>
              <a:t> </a:t>
            </a:r>
            <a:r>
              <a:rPr lang="fr-FR" dirty="0" err="1"/>
              <a:t>unele</a:t>
            </a:r>
            <a:r>
              <a:rPr lang="fr-FR" dirty="0"/>
              <a:t> </a:t>
            </a:r>
            <a:r>
              <a:rPr lang="fr-FR" dirty="0" err="1"/>
              <a:t>ţări</a:t>
            </a:r>
            <a:r>
              <a:rPr lang="fr-FR" dirty="0"/>
              <a:t> se </a:t>
            </a:r>
            <a:r>
              <a:rPr lang="fr-FR" dirty="0" err="1"/>
              <a:t>foloseşte</a:t>
            </a:r>
            <a:r>
              <a:rPr lang="fr-FR" dirty="0"/>
              <a:t> un </a:t>
            </a:r>
            <a:r>
              <a:rPr lang="fr-FR" i="1" dirty="0"/>
              <a:t>vaccin </a:t>
            </a:r>
            <a:r>
              <a:rPr lang="fr-FR" i="1" dirty="0" err="1"/>
              <a:t>corpuscular</a:t>
            </a:r>
            <a:r>
              <a:rPr lang="fr-FR" i="1" dirty="0"/>
              <a:t> </a:t>
            </a:r>
            <a:r>
              <a:rPr lang="fr-FR" i="1" dirty="0" err="1"/>
              <a:t>inactivat</a:t>
            </a:r>
            <a:r>
              <a:rPr lang="fr-FR" dirty="0"/>
              <a:t> </a:t>
            </a:r>
            <a:r>
              <a:rPr lang="fr-FR" i="1" dirty="0" err="1"/>
              <a:t>polivalent</a:t>
            </a:r>
            <a:r>
              <a:rPr lang="fr-FR" i="1" dirty="0"/>
              <a:t> </a:t>
            </a:r>
            <a:r>
              <a:rPr lang="fr-FR" dirty="0"/>
              <a:t>(</a:t>
            </a:r>
            <a:r>
              <a:rPr lang="fr-FR" dirty="0" err="1"/>
              <a:t>cu</a:t>
            </a:r>
            <a:r>
              <a:rPr lang="fr-FR" dirty="0"/>
              <a:t> </a:t>
            </a:r>
            <a:r>
              <a:rPr lang="fr-FR" dirty="0" err="1"/>
              <a:t>serotipurile</a:t>
            </a:r>
            <a:r>
              <a:rPr lang="fr-FR" dirty="0"/>
              <a:t> circulante </a:t>
            </a:r>
            <a:r>
              <a:rPr lang="fr-FR" dirty="0" err="1"/>
              <a:t>cel</a:t>
            </a:r>
            <a:r>
              <a:rPr lang="fr-FR" dirty="0"/>
              <a:t> mai </a:t>
            </a:r>
            <a:r>
              <a:rPr lang="fr-FR" dirty="0" err="1"/>
              <a:t>frecvent</a:t>
            </a:r>
            <a:r>
              <a:rPr lang="fr-FR" dirty="0"/>
              <a:t>).</a:t>
            </a:r>
            <a:endParaRPr lang="en-US" dirty="0"/>
          </a:p>
          <a:p>
            <a:pPr>
              <a:buNone/>
            </a:pPr>
            <a:endParaRPr lang="en-US" dirty="0"/>
          </a:p>
          <a:p>
            <a:r>
              <a:rPr lang="fr-FR" b="1" dirty="0"/>
              <a:t>10.3. </a:t>
            </a:r>
            <a:r>
              <a:rPr lang="fr-FR" b="1" dirty="0" err="1"/>
              <a:t>Tratament</a:t>
            </a:r>
            <a:endParaRPr lang="en-US" dirty="0"/>
          </a:p>
          <a:p>
            <a:r>
              <a:rPr lang="fr-FR" dirty="0" err="1"/>
              <a:t>Pneumococii</a:t>
            </a:r>
            <a:r>
              <a:rPr lang="fr-FR" dirty="0"/>
              <a:t>, ca </a:t>
            </a:r>
            <a:r>
              <a:rPr lang="fr-FR" dirty="0" err="1"/>
              <a:t>şi</a:t>
            </a:r>
            <a:r>
              <a:rPr lang="fr-FR" dirty="0"/>
              <a:t> </a:t>
            </a:r>
            <a:r>
              <a:rPr lang="fr-FR" dirty="0" err="1"/>
              <a:t>streptococii</a:t>
            </a:r>
            <a:r>
              <a:rPr lang="fr-FR" dirty="0"/>
              <a:t> beta-</a:t>
            </a:r>
            <a:r>
              <a:rPr lang="fr-FR" dirty="0" err="1"/>
              <a:t>hemolitici</a:t>
            </a:r>
            <a:r>
              <a:rPr lang="fr-FR" dirty="0"/>
              <a:t>, </a:t>
            </a:r>
            <a:r>
              <a:rPr lang="fr-FR" dirty="0" err="1"/>
              <a:t>sunt</a:t>
            </a:r>
            <a:r>
              <a:rPr lang="fr-FR" dirty="0"/>
              <a:t> </a:t>
            </a:r>
            <a:r>
              <a:rPr lang="fr-FR" dirty="0" err="1"/>
              <a:t>în</a:t>
            </a:r>
            <a:r>
              <a:rPr lang="fr-FR" dirty="0"/>
              <a:t> </a:t>
            </a:r>
            <a:r>
              <a:rPr lang="fr-FR" dirty="0" err="1"/>
              <a:t>general</a:t>
            </a:r>
            <a:r>
              <a:rPr lang="fr-FR" dirty="0"/>
              <a:t> </a:t>
            </a:r>
            <a:r>
              <a:rPr lang="fr-FR" b="1" i="1" dirty="0" err="1"/>
              <a:t>sensibili</a:t>
            </a:r>
            <a:r>
              <a:rPr lang="fr-FR" b="1" i="1" dirty="0"/>
              <a:t> la </a:t>
            </a:r>
            <a:r>
              <a:rPr lang="fr-FR" b="1" i="1" dirty="0" err="1"/>
              <a:t>penicilină</a:t>
            </a:r>
            <a:r>
              <a:rPr lang="fr-FR" dirty="0"/>
              <a:t>, </a:t>
            </a:r>
            <a:r>
              <a:rPr lang="fr-FR" dirty="0" err="1"/>
              <a:t>acest</a:t>
            </a:r>
            <a:r>
              <a:rPr lang="fr-FR" dirty="0"/>
              <a:t> </a:t>
            </a:r>
            <a:r>
              <a:rPr lang="fr-FR" dirty="0" err="1"/>
              <a:t>tratament</a:t>
            </a:r>
            <a:r>
              <a:rPr lang="fr-FR" dirty="0"/>
              <a:t> </a:t>
            </a:r>
            <a:r>
              <a:rPr lang="fr-FR" dirty="0" err="1"/>
              <a:t>fiind</a:t>
            </a:r>
            <a:r>
              <a:rPr lang="fr-FR" dirty="0"/>
              <a:t> de </a:t>
            </a:r>
            <a:r>
              <a:rPr lang="fr-FR" dirty="0" err="1"/>
              <a:t>regulă</a:t>
            </a:r>
            <a:r>
              <a:rPr lang="fr-FR" dirty="0"/>
              <a:t> </a:t>
            </a:r>
            <a:r>
              <a:rPr lang="fr-FR" dirty="0" err="1"/>
              <a:t>eficient</a:t>
            </a:r>
            <a:r>
              <a:rPr lang="fr-FR" dirty="0"/>
              <a:t> </a:t>
            </a:r>
            <a:r>
              <a:rPr lang="fr-FR" dirty="0" err="1"/>
              <a:t>şi</a:t>
            </a:r>
            <a:r>
              <a:rPr lang="fr-FR" dirty="0"/>
              <a:t> </a:t>
            </a:r>
            <a:r>
              <a:rPr lang="fr-FR" dirty="0" err="1"/>
              <a:t>sigur</a:t>
            </a:r>
            <a:r>
              <a:rPr lang="fr-FR" dirty="0"/>
              <a:t>. </a:t>
            </a:r>
            <a:r>
              <a:rPr lang="fr-FR" b="1" i="1" dirty="0" err="1"/>
              <a:t>Antibioticele</a:t>
            </a:r>
            <a:r>
              <a:rPr lang="fr-FR" b="1" i="1" dirty="0"/>
              <a:t> </a:t>
            </a:r>
            <a:r>
              <a:rPr lang="fr-FR" b="1" i="1" dirty="0" err="1"/>
              <a:t>cu</a:t>
            </a:r>
            <a:r>
              <a:rPr lang="fr-FR" b="1" i="1" dirty="0"/>
              <a:t> </a:t>
            </a:r>
            <a:r>
              <a:rPr lang="fr-FR" b="1" i="1" dirty="0" err="1"/>
              <a:t>spectru</a:t>
            </a:r>
            <a:r>
              <a:rPr lang="fr-FR" b="1" i="1" dirty="0"/>
              <a:t> </a:t>
            </a:r>
            <a:r>
              <a:rPr lang="fr-FR" b="1" i="1" dirty="0" err="1"/>
              <a:t>larg</a:t>
            </a:r>
            <a:r>
              <a:rPr lang="fr-FR" dirty="0"/>
              <a:t> (</a:t>
            </a:r>
            <a:r>
              <a:rPr lang="fr-FR" dirty="0" err="1"/>
              <a:t>tetraciclinele</a:t>
            </a:r>
            <a:r>
              <a:rPr lang="fr-FR" dirty="0"/>
              <a:t>), ca </a:t>
            </a:r>
            <a:r>
              <a:rPr lang="fr-FR" dirty="0" err="1"/>
              <a:t>şi</a:t>
            </a:r>
            <a:r>
              <a:rPr lang="fr-FR" dirty="0"/>
              <a:t> </a:t>
            </a:r>
            <a:r>
              <a:rPr lang="fr-FR" b="1" i="1" dirty="0" err="1"/>
              <a:t>preparatele</a:t>
            </a:r>
            <a:r>
              <a:rPr lang="fr-FR" b="1" i="1" dirty="0"/>
              <a:t> de </a:t>
            </a:r>
            <a:r>
              <a:rPr lang="fr-FR" b="1" i="1" dirty="0" err="1"/>
              <a:t>penicilină</a:t>
            </a:r>
            <a:r>
              <a:rPr lang="fr-FR" b="1" i="1" dirty="0"/>
              <a:t> </a:t>
            </a:r>
            <a:r>
              <a:rPr lang="fr-FR" b="1" i="1" dirty="0" err="1"/>
              <a:t>cu</a:t>
            </a:r>
            <a:r>
              <a:rPr lang="fr-FR" b="1" i="1" dirty="0"/>
              <a:t> </a:t>
            </a:r>
            <a:r>
              <a:rPr lang="fr-FR" b="1" i="1" dirty="0" err="1"/>
              <a:t>acţiune</a:t>
            </a:r>
            <a:r>
              <a:rPr lang="fr-FR" b="1" i="1" dirty="0"/>
              <a:t> </a:t>
            </a:r>
            <a:r>
              <a:rPr lang="fr-FR" b="1" i="1" dirty="0" err="1"/>
              <a:t>prelungită</a:t>
            </a:r>
            <a:r>
              <a:rPr lang="fr-FR" dirty="0"/>
              <a:t> (“</a:t>
            </a:r>
            <a:r>
              <a:rPr lang="fr-FR" dirty="0" err="1"/>
              <a:t>depozit</a:t>
            </a:r>
            <a:r>
              <a:rPr lang="fr-FR" dirty="0"/>
              <a:t>”) </a:t>
            </a:r>
            <a:r>
              <a:rPr lang="fr-FR" dirty="0" err="1"/>
              <a:t>sunt</a:t>
            </a:r>
            <a:r>
              <a:rPr lang="fr-FR" dirty="0"/>
              <a:t> de </a:t>
            </a:r>
            <a:r>
              <a:rPr lang="fr-FR" dirty="0" err="1"/>
              <a:t>asemenea</a:t>
            </a:r>
            <a:r>
              <a:rPr lang="fr-FR" dirty="0"/>
              <a:t> </a:t>
            </a:r>
            <a:r>
              <a:rPr lang="fr-FR" dirty="0" err="1"/>
              <a:t>indicate</a:t>
            </a:r>
            <a:r>
              <a:rPr lang="fr-FR" dirty="0"/>
              <a:t>, </a:t>
            </a:r>
            <a:r>
              <a:rPr lang="fr-FR" dirty="0" err="1"/>
              <a:t>deşi</a:t>
            </a:r>
            <a:r>
              <a:rPr lang="fr-FR" dirty="0"/>
              <a:t> s-au </a:t>
            </a:r>
            <a:r>
              <a:rPr lang="fr-FR" dirty="0" err="1"/>
              <a:t>semnalat</a:t>
            </a:r>
            <a:r>
              <a:rPr lang="fr-FR" dirty="0"/>
              <a:t> </a:t>
            </a:r>
            <a:r>
              <a:rPr lang="fr-FR" dirty="0" err="1"/>
              <a:t>tulpini</a:t>
            </a:r>
            <a:r>
              <a:rPr lang="fr-FR" dirty="0"/>
              <a:t> de </a:t>
            </a:r>
            <a:r>
              <a:rPr lang="fr-FR" dirty="0" err="1"/>
              <a:t>pneumococi</a:t>
            </a:r>
            <a:r>
              <a:rPr lang="fr-FR" dirty="0"/>
              <a:t> </a:t>
            </a:r>
            <a:r>
              <a:rPr lang="fr-FR" dirty="0" err="1"/>
              <a:t>rezistente</a:t>
            </a:r>
            <a:r>
              <a:rPr lang="fr-FR" dirty="0"/>
              <a:t> la </a:t>
            </a:r>
            <a:r>
              <a:rPr lang="fr-FR" dirty="0" err="1"/>
              <a:t>tetraciclină</a:t>
            </a:r>
            <a:r>
              <a:rPr lang="fr-FR" dirty="0"/>
              <a:t>. Este bine ca </a:t>
            </a:r>
            <a:r>
              <a:rPr lang="fr-FR" dirty="0" err="1"/>
              <a:t>tratamentul</a:t>
            </a:r>
            <a:r>
              <a:rPr lang="fr-FR" dirty="0"/>
              <a:t> </a:t>
            </a:r>
            <a:r>
              <a:rPr lang="fr-FR" dirty="0" err="1"/>
              <a:t>să</a:t>
            </a:r>
            <a:r>
              <a:rPr lang="fr-FR" dirty="0"/>
              <a:t> se </a:t>
            </a:r>
            <a:r>
              <a:rPr lang="fr-FR" dirty="0" err="1"/>
              <a:t>facă</a:t>
            </a:r>
            <a:r>
              <a:rPr lang="fr-FR" dirty="0"/>
              <a:t> </a:t>
            </a:r>
            <a:r>
              <a:rPr lang="fr-FR" dirty="0" err="1"/>
              <a:t>după</a:t>
            </a:r>
            <a:r>
              <a:rPr lang="fr-FR" dirty="0"/>
              <a:t> </a:t>
            </a:r>
            <a:r>
              <a:rPr lang="fr-FR" b="1" i="1" dirty="0" err="1"/>
              <a:t>indicaţiile</a:t>
            </a:r>
            <a:r>
              <a:rPr lang="fr-FR" b="1" i="1" dirty="0"/>
              <a:t> </a:t>
            </a:r>
            <a:r>
              <a:rPr lang="fr-FR" b="1" i="1" dirty="0" err="1"/>
              <a:t>antibiogramei</a:t>
            </a:r>
            <a:r>
              <a:rPr lang="fr-FR" dirty="0"/>
              <a:t>. </a:t>
            </a:r>
            <a:r>
              <a:rPr lang="fr-FR" b="1" i="1" dirty="0" err="1"/>
              <a:t>Cefalosporinele</a:t>
            </a:r>
            <a:r>
              <a:rPr lang="fr-FR" b="1" dirty="0"/>
              <a:t> </a:t>
            </a:r>
            <a:r>
              <a:rPr lang="fr-FR" dirty="0" err="1"/>
              <a:t>din</a:t>
            </a:r>
            <a:r>
              <a:rPr lang="fr-FR" dirty="0"/>
              <a:t> </a:t>
            </a:r>
            <a:r>
              <a:rPr lang="fr-FR" dirty="0" err="1"/>
              <a:t>generaţiile</a:t>
            </a:r>
            <a:r>
              <a:rPr lang="fr-FR" dirty="0"/>
              <a:t> </a:t>
            </a:r>
            <a:r>
              <a:rPr lang="fr-FR" dirty="0" err="1"/>
              <a:t>superioare</a:t>
            </a:r>
            <a:r>
              <a:rPr lang="fr-FR" dirty="0"/>
              <a:t> </a:t>
            </a:r>
            <a:r>
              <a:rPr lang="fr-FR" dirty="0" err="1"/>
              <a:t>reprezintă</a:t>
            </a:r>
            <a:r>
              <a:rPr lang="fr-FR" dirty="0"/>
              <a:t> </a:t>
            </a:r>
            <a:r>
              <a:rPr lang="fr-FR" dirty="0" err="1"/>
              <a:t>alternativa</a:t>
            </a:r>
            <a:r>
              <a:rPr lang="fr-FR" dirty="0"/>
              <a:t> </a:t>
            </a:r>
            <a:r>
              <a:rPr lang="fr-FR" dirty="0" err="1"/>
              <a:t>optimă</a:t>
            </a:r>
            <a:r>
              <a:rPr lang="fr-FR" dirty="0"/>
              <a:t> de </a:t>
            </a:r>
            <a:r>
              <a:rPr lang="fr-FR" dirty="0" err="1"/>
              <a:t>terapie</a:t>
            </a:r>
            <a:r>
              <a:rPr lang="fr-FR" dirty="0"/>
              <a:t> </a:t>
            </a:r>
            <a:r>
              <a:rPr lang="fr-FR" dirty="0" err="1"/>
              <a:t>în</a:t>
            </a:r>
            <a:r>
              <a:rPr lang="fr-FR" dirty="0"/>
              <a:t> </a:t>
            </a:r>
            <a:r>
              <a:rPr lang="fr-FR" dirty="0" err="1"/>
              <a:t>cazul</a:t>
            </a:r>
            <a:r>
              <a:rPr lang="fr-FR" dirty="0"/>
              <a:t> </a:t>
            </a:r>
            <a:r>
              <a:rPr lang="fr-FR" dirty="0" err="1"/>
              <a:t>tulpinilor</a:t>
            </a:r>
            <a:r>
              <a:rPr lang="fr-FR" dirty="0"/>
              <a:t> </a:t>
            </a:r>
            <a:r>
              <a:rPr lang="fr-FR" dirty="0" err="1"/>
              <a:t>penicilinorezistente</a:t>
            </a:r>
            <a:r>
              <a:rPr lang="fr-FR" dirty="0"/>
              <a:t>.</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3646758"/>
          </a:xfrm>
        </p:spPr>
        <p:txBody>
          <a:bodyPr>
            <a:normAutofit fontScale="85000" lnSpcReduction="10000"/>
          </a:bodyPr>
          <a:lstStyle/>
          <a:p>
            <a:pPr algn="just"/>
            <a:r>
              <a:rPr lang="ro-RO" b="1" dirty="0"/>
              <a:t>4. CARACTERE METABOLICE</a:t>
            </a:r>
            <a:endParaRPr lang="en-US" b="1" dirty="0"/>
          </a:p>
          <a:p>
            <a:pPr algn="just"/>
            <a:endParaRPr lang="en-US" dirty="0"/>
          </a:p>
          <a:p>
            <a:pPr algn="just"/>
            <a:r>
              <a:rPr lang="ro-RO" dirty="0"/>
              <a:t>Unele tulpini de stafilococ prezintă </a:t>
            </a:r>
            <a:r>
              <a:rPr lang="ro-RO" b="1" i="1" dirty="0"/>
              <a:t>enzime</a:t>
            </a:r>
            <a:r>
              <a:rPr lang="ro-RO" dirty="0"/>
              <a:t>, a căror existenţă se corelează de cele mai multe ori cu patogenitatea tulpinii: </a:t>
            </a:r>
          </a:p>
          <a:p>
            <a:pPr lvl="1" algn="just"/>
            <a:r>
              <a:rPr lang="ro-RO" dirty="0"/>
              <a:t>enzime </a:t>
            </a:r>
            <a:r>
              <a:rPr lang="ro-RO" i="1" dirty="0"/>
              <a:t>glicolitice</a:t>
            </a:r>
            <a:r>
              <a:rPr lang="ro-RO" dirty="0"/>
              <a:t> (produc acizi fără gaz) - fermentarea manitei, </a:t>
            </a:r>
          </a:p>
          <a:p>
            <a:pPr lvl="1" algn="just"/>
            <a:r>
              <a:rPr lang="ro-RO" dirty="0"/>
              <a:t>enzime </a:t>
            </a:r>
            <a:r>
              <a:rPr lang="ro-RO" i="1" dirty="0"/>
              <a:t>proteolitice</a:t>
            </a:r>
            <a:r>
              <a:rPr lang="ro-RO" dirty="0"/>
              <a:t> (coagulaze, fibrinolizine), enzime </a:t>
            </a:r>
            <a:r>
              <a:rPr lang="ro-RO" i="1" dirty="0"/>
              <a:t>lipolitice</a:t>
            </a:r>
            <a:r>
              <a:rPr lang="ro-RO" dirty="0"/>
              <a:t> (care conferă rezistenţă relativă la acţiunea lipidelor bactericide de pe suprafaţa pielii). </a:t>
            </a:r>
          </a:p>
          <a:p>
            <a:pPr lvl="1" algn="just"/>
            <a:r>
              <a:rPr lang="ro-RO" dirty="0"/>
              <a:t>Uneori exprimarea enzimelor se realizează doar </a:t>
            </a:r>
            <a:r>
              <a:rPr lang="ro-RO" i="1" dirty="0"/>
              <a:t>in vivo</a:t>
            </a:r>
            <a:r>
              <a:rPr lang="ro-RO" dirty="0"/>
              <a:t>, rezultând diverse variante.</a:t>
            </a:r>
            <a:endParaRPr lang="en-US" dirty="0"/>
          </a:p>
          <a:p>
            <a:pPr algn="just"/>
            <a:endParaRPr lang="en-US" dirty="0"/>
          </a:p>
        </p:txBody>
      </p:sp>
      <p:sp>
        <p:nvSpPr>
          <p:cNvPr id="297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3352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5" name="Rectangle 9"/>
          <p:cNvSpPr>
            <a:spLocks noChangeArrowheads="1"/>
          </p:cNvSpPr>
          <p:nvPr/>
        </p:nvSpPr>
        <p:spPr bwMode="auto">
          <a:xfrm>
            <a:off x="0" y="62484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7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709" name="Rectangle 13"/>
          <p:cNvSpPr>
            <a:spLocks noChangeArrowheads="1"/>
          </p:cNvSpPr>
          <p:nvPr/>
        </p:nvSpPr>
        <p:spPr bwMode="auto">
          <a:xfrm>
            <a:off x="0" y="33528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10" name="Rectangle 14"/>
          <p:cNvSpPr>
            <a:spLocks noChangeArrowheads="1"/>
          </p:cNvSpPr>
          <p:nvPr/>
        </p:nvSpPr>
        <p:spPr bwMode="auto">
          <a:xfrm>
            <a:off x="0" y="62484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11618" name="Picture 2" descr="http://www.bacteriainphotos.com/photo%20gallery/staphylococcus%20aureus%20baird%20on%20parker%20ag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573016"/>
            <a:ext cx="3888432" cy="3110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0232" y="4437112"/>
            <a:ext cx="2304256" cy="1754326"/>
          </a:xfrm>
          <a:prstGeom prst="rect">
            <a:avLst/>
          </a:prstGeom>
          <a:noFill/>
        </p:spPr>
        <p:txBody>
          <a:bodyPr wrap="square" rtlCol="0">
            <a:spAutoFit/>
          </a:bodyPr>
          <a:lstStyle/>
          <a:p>
            <a:pPr algn="ctr"/>
            <a:r>
              <a:rPr lang="ro-RO" dirty="0"/>
              <a:t>Identificarea producerii de lecitinază şi lipază </a:t>
            </a:r>
          </a:p>
          <a:p>
            <a:pPr algn="ctr"/>
            <a:r>
              <a:rPr lang="ro-RO" dirty="0"/>
              <a:t>de către </a:t>
            </a:r>
          </a:p>
          <a:p>
            <a:pPr algn="ctr"/>
            <a:r>
              <a:rPr lang="ro-RO" dirty="0"/>
              <a:t>Staphylococcus aureus</a:t>
            </a:r>
            <a:endParaRPr lang="en-US" dirty="0"/>
          </a:p>
        </p:txBody>
      </p:sp>
    </p:spTree>
    <p:extLst>
      <p:ext uri="{BB962C8B-B14F-4D97-AF65-F5344CB8AC3E}">
        <p14:creationId xmlns:p14="http://schemas.microsoft.com/office/powerpoint/2010/main" val="3614615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271</TotalTime>
  <Words>11177</Words>
  <Application>Microsoft Office PowerPoint</Application>
  <PresentationFormat>On-screen Show (4:3)</PresentationFormat>
  <Paragraphs>655</Paragraphs>
  <Slides>84</Slides>
  <Notes>55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84</vt:i4>
      </vt:variant>
    </vt:vector>
  </HeadingPairs>
  <TitlesOfParts>
    <vt:vector size="91" baseType="lpstr">
      <vt:lpstr>Arial</vt:lpstr>
      <vt:lpstr>Book Antiqua</vt:lpstr>
      <vt:lpstr>Calibri</vt:lpstr>
      <vt:lpstr>Constantia</vt:lpstr>
      <vt:lpstr>Times New Roman</vt:lpstr>
      <vt:lpstr>Wingdings 2</vt:lpstr>
      <vt:lpstr>Flow</vt:lpstr>
      <vt:lpstr>COCII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STAPHYLOCOCCUS. Aspecte clinice</vt:lpstr>
      <vt:lpstr>Aspecte clinice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Caractere morfologice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COCII </dc:title>
  <dc:creator>Andrei Theodor</dc:creator>
  <cp:lastModifiedBy>Ovidiu Zlatian</cp:lastModifiedBy>
  <cp:revision>86</cp:revision>
  <dcterms:created xsi:type="dcterms:W3CDTF">2011-11-10T09:41:17Z</dcterms:created>
  <dcterms:modified xsi:type="dcterms:W3CDTF">2021-02-22T10:42:43Z</dcterms:modified>
</cp:coreProperties>
</file>