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8"/>
  </p:notesMasterIdLst>
  <p:sldIdLst>
    <p:sldId id="318" r:id="rId2"/>
    <p:sldId id="319" r:id="rId3"/>
    <p:sldId id="320" r:id="rId4"/>
    <p:sldId id="321" r:id="rId5"/>
    <p:sldId id="367" r:id="rId6"/>
    <p:sldId id="322" r:id="rId7"/>
    <p:sldId id="323" r:id="rId8"/>
    <p:sldId id="368" r:id="rId9"/>
    <p:sldId id="324" r:id="rId10"/>
    <p:sldId id="369" r:id="rId11"/>
    <p:sldId id="325" r:id="rId12"/>
    <p:sldId id="326" r:id="rId13"/>
    <p:sldId id="327" r:id="rId14"/>
    <p:sldId id="328" r:id="rId15"/>
    <p:sldId id="370" r:id="rId16"/>
    <p:sldId id="366" r:id="rId17"/>
    <p:sldId id="329" r:id="rId18"/>
    <p:sldId id="371" r:id="rId19"/>
    <p:sldId id="330" r:id="rId20"/>
    <p:sldId id="331" r:id="rId21"/>
    <p:sldId id="332" r:id="rId22"/>
    <p:sldId id="333" r:id="rId23"/>
    <p:sldId id="334" r:id="rId24"/>
    <p:sldId id="335" r:id="rId25"/>
    <p:sldId id="336" r:id="rId26"/>
    <p:sldId id="337" r:id="rId27"/>
    <p:sldId id="372" r:id="rId28"/>
    <p:sldId id="338" r:id="rId29"/>
    <p:sldId id="373" r:id="rId30"/>
    <p:sldId id="339" r:id="rId31"/>
    <p:sldId id="374" r:id="rId32"/>
    <p:sldId id="340" r:id="rId33"/>
    <p:sldId id="256" r:id="rId34"/>
    <p:sldId id="375" r:id="rId35"/>
    <p:sldId id="376" r:id="rId36"/>
    <p:sldId id="257" r:id="rId37"/>
    <p:sldId id="260" r:id="rId38"/>
    <p:sldId id="258" r:id="rId39"/>
    <p:sldId id="300" r:id="rId40"/>
    <p:sldId id="301" r:id="rId41"/>
    <p:sldId id="302" r:id="rId42"/>
    <p:sldId id="261" r:id="rId43"/>
    <p:sldId id="262" r:id="rId44"/>
    <p:sldId id="377" r:id="rId45"/>
    <p:sldId id="263" r:id="rId46"/>
    <p:sldId id="378" r:id="rId47"/>
    <p:sldId id="264" r:id="rId48"/>
    <p:sldId id="265" r:id="rId49"/>
    <p:sldId id="266" r:id="rId50"/>
    <p:sldId id="267" r:id="rId51"/>
    <p:sldId id="268" r:id="rId52"/>
    <p:sldId id="303" r:id="rId53"/>
    <p:sldId id="269" r:id="rId54"/>
    <p:sldId id="304" r:id="rId55"/>
    <p:sldId id="379" r:id="rId56"/>
    <p:sldId id="270" r:id="rId57"/>
    <p:sldId id="271" r:id="rId58"/>
    <p:sldId id="305" r:id="rId59"/>
    <p:sldId id="272" r:id="rId60"/>
    <p:sldId id="380" r:id="rId61"/>
    <p:sldId id="381" r:id="rId62"/>
    <p:sldId id="273" r:id="rId63"/>
    <p:sldId id="306" r:id="rId64"/>
    <p:sldId id="382" r:id="rId65"/>
    <p:sldId id="274" r:id="rId66"/>
    <p:sldId id="275" r:id="rId67"/>
    <p:sldId id="276" r:id="rId68"/>
    <p:sldId id="277" r:id="rId69"/>
    <p:sldId id="281" r:id="rId70"/>
    <p:sldId id="307" r:id="rId71"/>
    <p:sldId id="309" r:id="rId72"/>
    <p:sldId id="308" r:id="rId73"/>
    <p:sldId id="278" r:id="rId74"/>
    <p:sldId id="310" r:id="rId75"/>
    <p:sldId id="279" r:id="rId76"/>
    <p:sldId id="311" r:id="rId77"/>
    <p:sldId id="280" r:id="rId78"/>
    <p:sldId id="282" r:id="rId79"/>
    <p:sldId id="312" r:id="rId80"/>
    <p:sldId id="283" r:id="rId81"/>
    <p:sldId id="284" r:id="rId82"/>
    <p:sldId id="285" r:id="rId83"/>
    <p:sldId id="286" r:id="rId84"/>
    <p:sldId id="287" r:id="rId85"/>
    <p:sldId id="288" r:id="rId86"/>
    <p:sldId id="289" r:id="rId87"/>
    <p:sldId id="290" r:id="rId88"/>
    <p:sldId id="383" r:id="rId89"/>
    <p:sldId id="315" r:id="rId90"/>
    <p:sldId id="291" r:id="rId91"/>
    <p:sldId id="316" r:id="rId92"/>
    <p:sldId id="292" r:id="rId93"/>
    <p:sldId id="317" r:id="rId94"/>
    <p:sldId id="293" r:id="rId95"/>
    <p:sldId id="294" r:id="rId96"/>
    <p:sldId id="295" r:id="rId97"/>
    <p:sldId id="313" r:id="rId98"/>
    <p:sldId id="384" r:id="rId99"/>
    <p:sldId id="385" r:id="rId100"/>
    <p:sldId id="296" r:id="rId101"/>
    <p:sldId id="386" r:id="rId102"/>
    <p:sldId id="351" r:id="rId103"/>
    <p:sldId id="345" r:id="rId104"/>
    <p:sldId id="387" r:id="rId105"/>
    <p:sldId id="297" r:id="rId106"/>
    <p:sldId id="298" r:id="rId107"/>
    <p:sldId id="299" r:id="rId108"/>
    <p:sldId id="388" r:id="rId109"/>
    <p:sldId id="389" r:id="rId110"/>
    <p:sldId id="347" r:id="rId111"/>
    <p:sldId id="390" r:id="rId112"/>
    <p:sldId id="391" r:id="rId113"/>
    <p:sldId id="392" r:id="rId114"/>
    <p:sldId id="393" r:id="rId115"/>
    <p:sldId id="394" r:id="rId116"/>
    <p:sldId id="395" r:id="rId117"/>
    <p:sldId id="346" r:id="rId118"/>
    <p:sldId id="342" r:id="rId119"/>
    <p:sldId id="353" r:id="rId120"/>
    <p:sldId id="352" r:id="rId121"/>
    <p:sldId id="343" r:id="rId122"/>
    <p:sldId id="344" r:id="rId123"/>
    <p:sldId id="341" r:id="rId124"/>
    <p:sldId id="396" r:id="rId125"/>
    <p:sldId id="348" r:id="rId126"/>
    <p:sldId id="349" r:id="rId127"/>
    <p:sldId id="350" r:id="rId128"/>
    <p:sldId id="354" r:id="rId129"/>
    <p:sldId id="355" r:id="rId130"/>
    <p:sldId id="356" r:id="rId131"/>
    <p:sldId id="357" r:id="rId132"/>
    <p:sldId id="358" r:id="rId133"/>
    <p:sldId id="359" r:id="rId134"/>
    <p:sldId id="360" r:id="rId135"/>
    <p:sldId id="362" r:id="rId136"/>
    <p:sldId id="361" r:id="rId1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9BEE1-9632-41EC-8000-FBD201F960D8}" type="datetimeFigureOut">
              <a:rPr lang="en-US" smtClean="0"/>
              <a:pPr/>
              <a:t>2/22/2021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81F41F-55C4-4B40-90D0-652747F2C8BE}" type="slidenum">
              <a:rPr lang="en-US" smtClean="0"/>
              <a:pPr/>
              <a:t>‹#›</a:t>
            </a:fld>
            <a:endParaRPr lang="en-US"/>
          </a:p>
        </p:txBody>
      </p:sp>
    </p:spTree>
    <p:extLst>
      <p:ext uri="{BB962C8B-B14F-4D97-AF65-F5344CB8AC3E}">
        <p14:creationId xmlns:p14="http://schemas.microsoft.com/office/powerpoint/2010/main" val="3851750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BCEBD06-7C7C-4F61-A2D4-FF647E6C606E}" type="slidenum">
              <a:rPr lang="en-US" smtClean="0">
                <a:latin typeface="Arial" pitchFamily="34" charset="0"/>
              </a:rPr>
              <a:pPr/>
              <a:t>16</a:t>
            </a:fld>
            <a:endParaRPr lang="en-US">
              <a:latin typeface="Arial"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B2E4F29-D212-4813-A0A9-A970750C12C3}" type="slidenum">
              <a:rPr lang="en-US" smtClean="0">
                <a:latin typeface="Arial" charset="0"/>
              </a:rPr>
              <a:pPr/>
              <a:t>40</a:t>
            </a:fld>
            <a:endParaRPr lang="en-US">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31196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B2E4F29-D212-4813-A0A9-A970750C12C3}" type="slidenum">
              <a:rPr lang="en-US" smtClean="0">
                <a:latin typeface="Arial" charset="0"/>
              </a:rPr>
              <a:pPr/>
              <a:t>41</a:t>
            </a:fld>
            <a:endParaRPr lang="en-US">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6077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DCBA7-EF71-45ED-9966-6C544B335E1F}" type="slidenum">
              <a:rPr lang="en-US"/>
              <a:pPr/>
              <a:t>79</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198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E1A046-2F22-4737-A583-CAD6011691A5}" type="slidenum">
              <a:rPr lang="en-US" smtClean="0"/>
              <a:pPr/>
              <a:t>89</a:t>
            </a:fld>
            <a:endParaRPr lang="en-US"/>
          </a:p>
        </p:txBody>
      </p:sp>
    </p:spTree>
    <p:extLst>
      <p:ext uri="{BB962C8B-B14F-4D97-AF65-F5344CB8AC3E}">
        <p14:creationId xmlns:p14="http://schemas.microsoft.com/office/powerpoint/2010/main" val="1060553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75A1AE23-AEE0-4254-928D-0B6362B69310}" type="slidenum">
              <a:rPr lang="en-US" smtClean="0"/>
              <a:pPr/>
              <a:t>97</a:t>
            </a:fld>
            <a:endParaRPr lang="en-US"/>
          </a:p>
        </p:txBody>
      </p:sp>
    </p:spTree>
    <p:extLst>
      <p:ext uri="{BB962C8B-B14F-4D97-AF65-F5344CB8AC3E}">
        <p14:creationId xmlns:p14="http://schemas.microsoft.com/office/powerpoint/2010/main" val="421694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2F7283-AD79-4A73-B25B-7DF404535750}" type="slidenum">
              <a:rPr lang="en-US" altLang="en-US"/>
              <a:pPr/>
              <a:t>113</a:t>
            </a:fld>
            <a:endParaRPr lang="en-US" alt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8265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2578E32-2D16-41CC-A4EC-F1F3105C39EE}" type="datetimeFigureOut">
              <a:rPr lang="en-US" smtClean="0"/>
              <a:pPr/>
              <a:t>2/22/2021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D7A3E4D-83A0-4CAA-BFAF-B17F03486D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2578E32-2D16-41CC-A4EC-F1F3105C39EE}"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2578E32-2D16-41CC-A4EC-F1F3105C39EE}"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2578E32-2D16-41CC-A4EC-F1F3105C39EE}"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2578E32-2D16-41CC-A4EC-F1F3105C39EE}"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A3E4D-83A0-4CAA-BFAF-B17F03486D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2578E32-2D16-41CC-A4EC-F1F3105C39EE}" type="datetimeFigureOut">
              <a:rPr lang="en-US" smtClean="0"/>
              <a:pPr/>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2578E32-2D16-41CC-A4EC-F1F3105C39EE}" type="datetimeFigureOut">
              <a:rPr lang="en-US" smtClean="0"/>
              <a:pPr/>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2578E32-2D16-41CC-A4EC-F1F3105C39EE}" type="datetimeFigureOut">
              <a:rPr lang="en-US" smtClean="0"/>
              <a:pPr/>
              <a:t>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578E32-2D16-41CC-A4EC-F1F3105C39EE}" type="datetimeFigureOut">
              <a:rPr lang="en-US" smtClean="0"/>
              <a:pPr/>
              <a:t>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2578E32-2D16-41CC-A4EC-F1F3105C39EE}" type="datetimeFigureOut">
              <a:rPr lang="en-US" smtClean="0"/>
              <a:pPr/>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2578E32-2D16-41CC-A4EC-F1F3105C39EE}" type="datetimeFigureOut">
              <a:rPr lang="en-US" smtClean="0"/>
              <a:pPr/>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D7A3E4D-83A0-4CAA-BFAF-B17F03486D2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2578E32-2D16-41CC-A4EC-F1F3105C39EE}" type="datetimeFigureOut">
              <a:rPr lang="en-US" smtClean="0"/>
              <a:pPr/>
              <a:t>2/22/2021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D7A3E4D-83A0-4CAA-BFAF-B17F03486D28}"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oleObject" Target="../embeddings/oleObject3.bin"/><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microbewiki.kenyon.edu/index.php/Image:Throat.jp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381328"/>
          </a:xfrm>
        </p:spPr>
        <p:txBody>
          <a:bodyPr>
            <a:normAutofit fontScale="92500"/>
          </a:bodyPr>
          <a:lstStyle/>
          <a:p>
            <a:pPr algn="ctr">
              <a:buNone/>
            </a:pPr>
            <a:r>
              <a:rPr lang="ro-RO" b="1" dirty="0"/>
              <a:t>NEISSERIILE</a:t>
            </a:r>
            <a:endParaRPr lang="en-US" b="1" dirty="0"/>
          </a:p>
          <a:p>
            <a:pPr algn="ctr">
              <a:buNone/>
            </a:pPr>
            <a:endParaRPr lang="en-US" b="1" dirty="0"/>
          </a:p>
          <a:p>
            <a:r>
              <a:rPr lang="ro-RO" b="1" dirty="0"/>
              <a:t>GENERALITĂŢI</a:t>
            </a:r>
            <a:endParaRPr lang="en-US" b="1" dirty="0"/>
          </a:p>
          <a:p>
            <a:pPr>
              <a:buNone/>
            </a:pPr>
            <a:endParaRPr lang="en-US" b="1" dirty="0"/>
          </a:p>
          <a:p>
            <a:r>
              <a:rPr lang="ro-RO" dirty="0"/>
              <a:t>Neisseriile îşi trag denumirea de la apartenenţa lor la genul Neisseria. Sunt </a:t>
            </a:r>
            <a:r>
              <a:rPr lang="ro-RO" b="1" i="1" dirty="0"/>
              <a:t>coci Gram negativi, reniformi, aşezaţi in “diplo”</a:t>
            </a:r>
            <a:r>
              <a:rPr lang="ro-RO" dirty="0"/>
              <a:t>.</a:t>
            </a:r>
            <a:endParaRPr lang="en-US" b="1" dirty="0"/>
          </a:p>
          <a:p>
            <a:r>
              <a:rPr lang="ro-RO" dirty="0"/>
              <a:t>Dintre reprezentanţii genului, cu importanţă în patologia umană se disting: </a:t>
            </a:r>
            <a:r>
              <a:rPr lang="ro-RO" b="1" i="1" dirty="0"/>
              <a:t>Neisseria meningitidis</a:t>
            </a:r>
            <a:r>
              <a:rPr lang="ro-RO" i="1" dirty="0"/>
              <a:t> </a:t>
            </a:r>
            <a:r>
              <a:rPr lang="ro-RO" dirty="0"/>
              <a:t>sau</a:t>
            </a:r>
            <a:r>
              <a:rPr lang="ro-RO" i="1" dirty="0"/>
              <a:t> </a:t>
            </a:r>
            <a:r>
              <a:rPr lang="ro-RO" b="1" i="1" dirty="0"/>
              <a:t>meningococul</a:t>
            </a:r>
            <a:r>
              <a:rPr lang="ro-RO" i="1" dirty="0"/>
              <a:t> </a:t>
            </a:r>
            <a:r>
              <a:rPr lang="ro-RO" dirty="0"/>
              <a:t>(agentul etiologic al meningitei cerebro-spinale endemice) şi </a:t>
            </a:r>
            <a:r>
              <a:rPr lang="ro-RO" b="1" i="1" dirty="0"/>
              <a:t>Neisseria gonorrhoeae</a:t>
            </a:r>
            <a:r>
              <a:rPr lang="ro-RO" dirty="0"/>
              <a:t> sau </a:t>
            </a:r>
            <a:r>
              <a:rPr lang="ro-RO" b="1" i="1" dirty="0"/>
              <a:t>gonococul</a:t>
            </a:r>
            <a:r>
              <a:rPr lang="ro-RO" b="1" dirty="0"/>
              <a:t> </a:t>
            </a:r>
            <a:r>
              <a:rPr lang="ro-RO" dirty="0"/>
              <a:t>(agentul etiologic al gonoreei sau blenoragiei). Există şi o specie saprofită sau condiţionat-patogenă care populează microbiocenozele normale (tractul respirator superior, faringe): </a:t>
            </a:r>
            <a:r>
              <a:rPr lang="ro-RO" b="1" i="1" dirty="0"/>
              <a:t>Neisseria catarrhalis</a:t>
            </a:r>
            <a:r>
              <a:rPr lang="ro-RO" b="1" dirty="0"/>
              <a:t> (</a:t>
            </a:r>
            <a:r>
              <a:rPr lang="ro-RO" b="1" i="1" dirty="0"/>
              <a:t>micrococul cataral</a:t>
            </a:r>
            <a:r>
              <a:rPr lang="ro-RO" b="1" dirty="0"/>
              <a:t>)</a:t>
            </a:r>
            <a:r>
              <a:rPr lang="ro-RO" dirty="0"/>
              <a:t>.</a:t>
            </a:r>
            <a:endParaRPr lang="en-US" b="1"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6072206"/>
          </a:xfrm>
        </p:spPr>
        <p:txBody>
          <a:bodyPr>
            <a:normAutofit fontScale="85000" lnSpcReduction="20000"/>
          </a:bodyPr>
          <a:lstStyle/>
          <a:p>
            <a:pPr>
              <a:buNone/>
            </a:pPr>
            <a:r>
              <a:rPr lang="ro-RO" dirty="0"/>
              <a:t> </a:t>
            </a:r>
            <a:endParaRPr lang="en-US" dirty="0"/>
          </a:p>
          <a:p>
            <a:pPr algn="ctr">
              <a:buNone/>
            </a:pPr>
            <a:r>
              <a:rPr lang="ro-RO" b="1" dirty="0"/>
              <a:t>5. CARACTERE ANTIGENICE</a:t>
            </a:r>
            <a:endParaRPr lang="en-US" b="1" dirty="0"/>
          </a:p>
          <a:p>
            <a:pPr algn="ctr">
              <a:buNone/>
            </a:pPr>
            <a:endParaRPr lang="en-US" dirty="0"/>
          </a:p>
          <a:p>
            <a:r>
              <a:rPr lang="ro-RO" dirty="0"/>
              <a:t>Neisseria meningitidis conţine ca antigene o </a:t>
            </a:r>
            <a:r>
              <a:rPr lang="ro-RO" b="1" i="1" dirty="0"/>
              <a:t>fracţiune somatică nucleoproteică </a:t>
            </a:r>
            <a:r>
              <a:rPr lang="ro-RO" dirty="0"/>
              <a:t>(antigenul P), o </a:t>
            </a:r>
            <a:r>
              <a:rPr lang="ro-RO" b="1" i="1" dirty="0"/>
              <a:t>fracţiune glucidică</a:t>
            </a:r>
            <a:r>
              <a:rPr lang="ro-RO" dirty="0"/>
              <a:t> şi </a:t>
            </a:r>
            <a:r>
              <a:rPr lang="ro-RO" b="1" i="1" dirty="0"/>
              <a:t>antigene capsulare polizaharidice</a:t>
            </a:r>
            <a:r>
              <a:rPr lang="ro-RO" dirty="0"/>
              <a:t>, ultimele determinând specificitatea de grup.</a:t>
            </a:r>
            <a:endParaRPr lang="en-US" dirty="0"/>
          </a:p>
          <a:p>
            <a:r>
              <a:rPr lang="ro-RO" dirty="0"/>
              <a:t>Cele mai importante sunt </a:t>
            </a:r>
            <a:r>
              <a:rPr lang="ro-RO" b="1" i="1" dirty="0"/>
              <a:t>antigenele capsulare</a:t>
            </a:r>
            <a:r>
              <a:rPr lang="ro-RO" dirty="0"/>
              <a:t>, pe baza cărora meningococii au fost împărţiţi în mai multe </a:t>
            </a:r>
            <a:r>
              <a:rPr lang="ro-RO" b="1" i="1" dirty="0"/>
              <a:t>grupuri antigenice</a:t>
            </a:r>
            <a:r>
              <a:rPr lang="ro-RO" dirty="0"/>
              <a:t>, notate: </a:t>
            </a:r>
            <a:r>
              <a:rPr lang="ro-RO" b="1" i="1" dirty="0"/>
              <a:t>A, B, C, D, X, Y, Z, Z’, W 135</a:t>
            </a:r>
            <a:r>
              <a:rPr lang="ro-RO" dirty="0"/>
              <a:t>. Dintre acestea, cel mai frecvent întâlnite sunt grupurile A, B, C şi D izolate în cazuri de infecţii ale căilor aeriene superioare; grupurile </a:t>
            </a:r>
            <a:r>
              <a:rPr lang="ro-RO" i="1" dirty="0"/>
              <a:t>A şi C determină meningite severe</a:t>
            </a:r>
            <a:r>
              <a:rPr lang="ro-RO" dirty="0"/>
              <a:t>. În grupul C, se disting două subgrupuri antigenice: C</a:t>
            </a:r>
            <a:r>
              <a:rPr lang="ro-RO" baseline="-25000" dirty="0"/>
              <a:t>1</a:t>
            </a:r>
            <a:r>
              <a:rPr lang="ro-RO" baseline="30000" dirty="0"/>
              <a:t>- </a:t>
            </a:r>
            <a:r>
              <a:rPr lang="ro-RO" dirty="0"/>
              <a:t>şi C</a:t>
            </a:r>
            <a:r>
              <a:rPr lang="ro-RO" baseline="-25000" dirty="0"/>
              <a:t>1</a:t>
            </a:r>
            <a:r>
              <a:rPr lang="ro-RO" baseline="30000" dirty="0"/>
              <a:t>+</a:t>
            </a:r>
            <a:r>
              <a:rPr lang="ro-RO" dirty="0"/>
              <a:t>. </a:t>
            </a:r>
            <a:endParaRPr lang="en-US" dirty="0"/>
          </a:p>
          <a:p>
            <a:r>
              <a:rPr lang="ro-RO" b="1" i="1" dirty="0"/>
              <a:t>Determinarea antigenelor capsulare de grup</a:t>
            </a:r>
            <a:r>
              <a:rPr lang="ro-RO" dirty="0"/>
              <a:t> se face prin </a:t>
            </a:r>
            <a:r>
              <a:rPr lang="ro-RO" i="1" dirty="0"/>
              <a:t>reacţii de aglutinare pe lamă sau în tuburi</a:t>
            </a:r>
            <a:r>
              <a:rPr lang="ro-RO" dirty="0"/>
              <a:t>, în prezenţa germenului ca antigen necunoscut şi a serurilor standard antimeningococice de grup, precum şi prin </a:t>
            </a:r>
            <a:r>
              <a:rPr lang="ro-RO" i="1" dirty="0"/>
              <a:t>reacţia de umflare a capsulei</a:t>
            </a:r>
            <a:r>
              <a:rPr lang="ro-RO" dirty="0"/>
              <a:t>. În ceea ce priveşte compoziţia chimică a antigenelor capsulare, menţionăm că antigenul de grup C conţine acid sialic şi hexozamină.</a:t>
            </a:r>
            <a:endParaRPr lang="en-US" dirty="0"/>
          </a:p>
          <a:p>
            <a:endParaRPr lang="en-US" dirty="0"/>
          </a:p>
        </p:txBody>
      </p:sp>
    </p:spTree>
    <p:extLst>
      <p:ext uri="{BB962C8B-B14F-4D97-AF65-F5344CB8AC3E}">
        <p14:creationId xmlns:p14="http://schemas.microsoft.com/office/powerpoint/2010/main" val="17155903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77500" lnSpcReduction="20000"/>
          </a:bodyPr>
          <a:lstStyle/>
          <a:p>
            <a:r>
              <a:rPr lang="ro-RO" b="1" dirty="0"/>
              <a:t>9. DIAGNOSTICUL DE LABORATOR</a:t>
            </a:r>
            <a:r>
              <a:rPr lang="ro-RO" dirty="0"/>
              <a:t>: vezi Îndrumar lucrări practice</a:t>
            </a:r>
            <a:endParaRPr lang="en-US" dirty="0"/>
          </a:p>
          <a:p>
            <a:pPr>
              <a:buNone/>
            </a:pPr>
            <a:r>
              <a:rPr lang="ro-RO" dirty="0"/>
              <a:t>	</a:t>
            </a:r>
            <a:endParaRPr lang="en-US" dirty="0"/>
          </a:p>
          <a:p>
            <a:r>
              <a:rPr lang="ro-RO" b="1" dirty="0"/>
              <a:t>10. EPIDEMIOLOGIE. PROFILAXIE. TRATAMENT</a:t>
            </a:r>
            <a:endParaRPr lang="en-US" dirty="0"/>
          </a:p>
          <a:p>
            <a:r>
              <a:rPr lang="ro-RO" b="1" dirty="0"/>
              <a:t>10.1. Epidemiologie</a:t>
            </a:r>
            <a:endParaRPr lang="en-US" dirty="0"/>
          </a:p>
          <a:p>
            <a:r>
              <a:rPr lang="ro-RO" dirty="0"/>
              <a:t>	Tuberculoza, boală cu răspândire endemică în trecut, una din principalele cauze ale morbidităţii şi mortalităţii prin infecţii, legată îndeosebi de condiţiile precare de viaţă, prezintă astăzi în ţările civilizate şi cu standard economico-social ridicat o scădere spectaculoasă a morbidităţii şi o diminuare pe măsură a mortalităţii, dar cu fond rămas (mai ales anumite zone). Aceasta se datoreşte atât aplicării cu succes a chimioprofilaxiei şi chimioterapiei antituberculoase, cât şi unui complex de măsuri profilactice organizate de reţelele antituberculoase naţionale şi internaţionale.</a:t>
            </a:r>
            <a:endParaRPr lang="en-US" dirty="0"/>
          </a:p>
          <a:p>
            <a:r>
              <a:rPr lang="ro-RO" dirty="0"/>
              <a:t>	În epidemiologia tuberculozei, trebuie avute în vedere ca </a:t>
            </a:r>
            <a:r>
              <a:rPr lang="ro-RO" b="1" dirty="0"/>
              <a:t>surse de infecţie</a:t>
            </a:r>
            <a:r>
              <a:rPr lang="ro-RO" dirty="0"/>
              <a:t>: </a:t>
            </a:r>
            <a:r>
              <a:rPr lang="ro-RO" b="1" i="1" dirty="0"/>
              <a:t>excretorii de bacili tuberculoşi cu leziuni deschise</a:t>
            </a:r>
            <a:r>
              <a:rPr lang="ro-RO" dirty="0"/>
              <a:t> (mai ales pulmonare), </a:t>
            </a:r>
            <a:r>
              <a:rPr lang="ro-RO" b="1" i="1" dirty="0"/>
              <a:t>copiii cu boală manifestă sau inaparentă</a:t>
            </a:r>
            <a:r>
              <a:rPr lang="ro-RO" dirty="0"/>
              <a:t>. O verigă deosebit de importantă în întreţinerea potenţialului de infectare a populaţiei umane cu bacili tuberculoşi o </a:t>
            </a:r>
            <a:r>
              <a:rPr lang="ro-RO" b="1" i="1" dirty="0"/>
              <a:t>constituie condiţiile precare de viaţă</a:t>
            </a:r>
            <a:r>
              <a:rPr lang="ro-RO" dirty="0"/>
              <a:t> (igienă deficitară, locuinţe insalubre, aglomerări urbane, lipsa expunerii la lumina solară), </a:t>
            </a:r>
            <a:r>
              <a:rPr lang="ro-RO" b="1" i="1" dirty="0"/>
              <a:t>condiţiile de subnutriţie şi de stres psihic</a:t>
            </a:r>
            <a:r>
              <a:rPr lang="ro-RO" dirty="0"/>
              <a:t>, precum şi </a:t>
            </a:r>
            <a:r>
              <a:rPr lang="ro-RO" b="1" i="1" dirty="0"/>
              <a:t>fluctuaţiile de populaţie</a:t>
            </a:r>
            <a:r>
              <a:rPr lang="ro-RO" dirty="0"/>
              <a:t>.</a:t>
            </a:r>
            <a:endParaRPr lang="en-US" dirty="0"/>
          </a:p>
          <a:p>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lstStyle/>
          <a:p>
            <a:r>
              <a:rPr lang="ro-RO" dirty="0"/>
              <a:t>Epidemiologia tuberculozei</a:t>
            </a:r>
            <a:endParaRPr lang="en-US" dirty="0"/>
          </a:p>
        </p:txBody>
      </p:sp>
      <p:pic>
        <p:nvPicPr>
          <p:cNvPr id="5" name="Picture 4"/>
          <p:cNvPicPr>
            <a:picLocks noChangeAspect="1"/>
          </p:cNvPicPr>
          <p:nvPr/>
        </p:nvPicPr>
        <p:blipFill rotWithShape="1">
          <a:blip r:embed="rId2"/>
          <a:srcRect l="17450" t="25641" r="17975" b="5481"/>
          <a:stretch/>
        </p:blipFill>
        <p:spPr>
          <a:xfrm>
            <a:off x="945940" y="1556792"/>
            <a:ext cx="7560840" cy="5040560"/>
          </a:xfrm>
          <a:prstGeom prst="rect">
            <a:avLst/>
          </a:prstGeom>
        </p:spPr>
      </p:pic>
    </p:spTree>
    <p:extLst>
      <p:ext uri="{BB962C8B-B14F-4D97-AF65-F5344CB8AC3E}">
        <p14:creationId xmlns:p14="http://schemas.microsoft.com/office/powerpoint/2010/main" val="9747577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Epidemiologia tuberculozei</a:t>
            </a:r>
            <a:endParaRPr lang="en-US" dirty="0"/>
          </a:p>
        </p:txBody>
      </p:sp>
      <p:pic>
        <p:nvPicPr>
          <p:cNvPr id="4" name="Picture 3"/>
          <p:cNvPicPr>
            <a:picLocks noChangeAspect="1"/>
          </p:cNvPicPr>
          <p:nvPr/>
        </p:nvPicPr>
        <p:blipFill rotWithShape="1">
          <a:blip r:embed="rId2"/>
          <a:srcRect l="20075" t="23119" r="20600" b="15561"/>
          <a:stretch/>
        </p:blipFill>
        <p:spPr>
          <a:xfrm>
            <a:off x="881844" y="1877491"/>
            <a:ext cx="7380312" cy="4767812"/>
          </a:xfrm>
          <a:prstGeom prst="rect">
            <a:avLst/>
          </a:prstGeom>
        </p:spPr>
      </p:pic>
    </p:spTree>
    <p:extLst>
      <p:ext uri="{BB962C8B-B14F-4D97-AF65-F5344CB8AC3E}">
        <p14:creationId xmlns:p14="http://schemas.microsoft.com/office/powerpoint/2010/main" val="3464536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315416"/>
            <a:ext cx="8229600" cy="1143000"/>
          </a:xfrm>
        </p:spPr>
        <p:txBody>
          <a:bodyPr/>
          <a:lstStyle/>
          <a:p>
            <a:r>
              <a:rPr lang="ro-RO" dirty="0"/>
              <a:t>Epidemiologia tuberculozei</a:t>
            </a:r>
            <a:endParaRPr lang="en-US" dirty="0"/>
          </a:p>
        </p:txBody>
      </p:sp>
      <p:pic>
        <p:nvPicPr>
          <p:cNvPr id="3" name="Picture 2"/>
          <p:cNvPicPr>
            <a:picLocks noChangeAspect="1"/>
          </p:cNvPicPr>
          <p:nvPr/>
        </p:nvPicPr>
        <p:blipFill rotWithShape="1">
          <a:blip r:embed="rId2"/>
          <a:srcRect l="22700" t="24801" r="21126" b="8840"/>
          <a:stretch/>
        </p:blipFill>
        <p:spPr>
          <a:xfrm>
            <a:off x="827584" y="827584"/>
            <a:ext cx="7704856" cy="5697760"/>
          </a:xfrm>
          <a:prstGeom prst="rect">
            <a:avLst/>
          </a:prstGeom>
        </p:spPr>
      </p:pic>
    </p:spTree>
    <p:extLst>
      <p:ext uri="{BB962C8B-B14F-4D97-AF65-F5344CB8AC3E}">
        <p14:creationId xmlns:p14="http://schemas.microsoft.com/office/powerpoint/2010/main" val="3293467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Epidemiologia tuberculozei</a:t>
            </a:r>
            <a:endParaRPr lang="en-US" dirty="0"/>
          </a:p>
        </p:txBody>
      </p:sp>
      <p:pic>
        <p:nvPicPr>
          <p:cNvPr id="3" name="Picture 2"/>
          <p:cNvPicPr>
            <a:picLocks noChangeAspect="1"/>
          </p:cNvPicPr>
          <p:nvPr/>
        </p:nvPicPr>
        <p:blipFill rotWithShape="1">
          <a:blip r:embed="rId2"/>
          <a:srcRect l="15875" t="18921" r="18500" b="13041"/>
          <a:stretch/>
        </p:blipFill>
        <p:spPr>
          <a:xfrm>
            <a:off x="899592" y="1847088"/>
            <a:ext cx="7344816" cy="4759441"/>
          </a:xfrm>
          <a:prstGeom prst="rect">
            <a:avLst/>
          </a:prstGeom>
        </p:spPr>
      </p:pic>
    </p:spTree>
    <p:extLst>
      <p:ext uri="{BB962C8B-B14F-4D97-AF65-F5344CB8AC3E}">
        <p14:creationId xmlns:p14="http://schemas.microsoft.com/office/powerpoint/2010/main" val="29068951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857916"/>
          </a:xfrm>
        </p:spPr>
        <p:txBody>
          <a:bodyPr>
            <a:normAutofit fontScale="70000" lnSpcReduction="20000"/>
          </a:bodyPr>
          <a:lstStyle/>
          <a:p>
            <a:r>
              <a:rPr lang="ro-RO" b="1" dirty="0"/>
              <a:t>10.2. Profilaxia</a:t>
            </a:r>
            <a:endParaRPr lang="en-US" dirty="0"/>
          </a:p>
          <a:p>
            <a:r>
              <a:rPr lang="ro-RO" dirty="0"/>
              <a:t>	Astăzi profilaxia antituberculoasă se duce pe un front larg, organizată prin reţelele antituberculoase, inclusiv în ţara noastră. După indicaţiile Organizaţiei Mondiale a Sănătăţii, lupta antituberculoasă trebuie orientată după anumite reguli şi anume: programul să fie aplicat pe ansamblul întregii ţări; acţiunile să se desfăşoare permanent; ele să fie integrate în structura sanitară a colectivităţilor.</a:t>
            </a:r>
            <a:endParaRPr lang="en-US" dirty="0"/>
          </a:p>
          <a:p>
            <a:r>
              <a:rPr lang="ro-RO" b="1" dirty="0"/>
              <a:t> </a:t>
            </a:r>
            <a:endParaRPr lang="en-US" dirty="0"/>
          </a:p>
          <a:p>
            <a:r>
              <a:rPr lang="ro-RO" b="1" dirty="0"/>
              <a:t>Profilaxia nespecifică</a:t>
            </a:r>
            <a:r>
              <a:rPr lang="ro-RO" dirty="0"/>
              <a:t>:</a:t>
            </a:r>
            <a:endParaRPr lang="en-US" dirty="0"/>
          </a:p>
          <a:p>
            <a:pPr lvl="0"/>
            <a:r>
              <a:rPr lang="ro-RO" b="1" i="1" dirty="0"/>
              <a:t>măsuri generale de igienă</a:t>
            </a:r>
            <a:r>
              <a:rPr lang="ro-RO" dirty="0"/>
              <a:t> şi ridicare a standardului de viaţă;</a:t>
            </a:r>
            <a:endParaRPr lang="en-US" dirty="0"/>
          </a:p>
          <a:p>
            <a:pPr lvl="0"/>
            <a:r>
              <a:rPr lang="ro-RO" b="1" i="1" dirty="0"/>
              <a:t>depistarea activă a cazurilor</a:t>
            </a:r>
            <a:r>
              <a:rPr lang="ro-RO" dirty="0"/>
              <a:t> prin: examen clinic şi radiologic (microradiofotografii) periodic la copii şi tineri, populaţia adultă în anumite sectoare ale oraşelor şi satelor, contacţii din focarele de tuberculoză cunoscute; depistarea clinică şi examenul bacteriologic al sputei la bolnavii cu manifestări clinice pentru evidenţierea excretorilor de germeni; intradermoreacţia efectuată periodic la copii, adolescenţi, tineri şi coroborarea rezultatului cu aplicarea vaccinării BCG; examenul periodic, clinic şi radiologic la angajare, în sectorul alimantar şi medico-sanitar, la căsătorie etc.;</a:t>
            </a:r>
            <a:endParaRPr lang="en-US" dirty="0"/>
          </a:p>
          <a:p>
            <a:pPr lvl="0"/>
            <a:r>
              <a:rPr lang="ro-RO" b="1" i="1" dirty="0"/>
              <a:t>aplicarea chimioterapiei</a:t>
            </a:r>
            <a:r>
              <a:rPr lang="ro-RO" dirty="0"/>
              <a:t> (hidrazidă, PAS) </a:t>
            </a:r>
            <a:r>
              <a:rPr lang="ro-RO" b="1" i="1" dirty="0"/>
              <a:t>la copiii contacţi</a:t>
            </a:r>
            <a:r>
              <a:rPr lang="ro-RO" dirty="0"/>
              <a:t> din focarele de tuberculoză cunoscute;</a:t>
            </a:r>
            <a:endParaRPr lang="en-US" dirty="0"/>
          </a:p>
          <a:p>
            <a:pPr lvl="0"/>
            <a:r>
              <a:rPr lang="ro-RO" b="1" i="1" dirty="0"/>
              <a:t>dezinfecţia riguroasă a focarelor de tuberculoză</a:t>
            </a:r>
            <a:r>
              <a:rPr lang="ro-RO" dirty="0"/>
              <a:t>;</a:t>
            </a:r>
            <a:endParaRPr lang="en-US" dirty="0"/>
          </a:p>
          <a:p>
            <a:pPr lvl="0"/>
            <a:r>
              <a:rPr lang="ro-RO" b="1" i="1" dirty="0"/>
              <a:t>izolarea bolnavilor în servicii de ftiziologie</a:t>
            </a:r>
            <a:r>
              <a:rPr lang="ro-RO" dirty="0"/>
              <a:t> până la vindecarea completă, clinică şi bacteriologică; </a:t>
            </a:r>
            <a:endParaRPr lang="en-US" dirty="0"/>
          </a:p>
          <a:p>
            <a:pPr lvl="0"/>
            <a:r>
              <a:rPr lang="ro-RO" b="1" i="1" dirty="0"/>
              <a:t>educaţia sanitară</a:t>
            </a:r>
            <a:r>
              <a:rPr lang="ro-RO" dirty="0"/>
              <a:t>.</a:t>
            </a:r>
            <a:endParaRPr lang="en-US" dirty="0"/>
          </a:p>
          <a:p>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7500" lnSpcReduction="20000"/>
          </a:bodyPr>
          <a:lstStyle/>
          <a:p>
            <a:r>
              <a:rPr lang="ro-RO" b="1" dirty="0"/>
              <a:t>Profilaxia specifică</a:t>
            </a:r>
            <a:endParaRPr lang="en-US" dirty="0"/>
          </a:p>
          <a:p>
            <a:r>
              <a:rPr lang="ro-RO" dirty="0"/>
              <a:t>	</a:t>
            </a:r>
            <a:r>
              <a:rPr lang="ro-RO" b="1" i="1" dirty="0"/>
              <a:t>Vaccinul antituberculos (BCG) </a:t>
            </a:r>
            <a:r>
              <a:rPr lang="ro-RO" dirty="0"/>
              <a:t>îşi trage numele de la cei doi cercetători francezi care l-au preparat (Calmette şi Guerin), cultivând o tulpină de bacil tuberculos variantă bovină timp de 12 ani pe mediu de cartof, glicerină şi bilă. S-a obţinut astfel o populaţie de germeni vii atenuaţi, care şi-au pierdut capacitatea patogenă la om. Vaccinul BCG este deci un </a:t>
            </a:r>
            <a:r>
              <a:rPr lang="ro-RO" b="1" dirty="0"/>
              <a:t>vaccin bacterian corpuscular, viu atenuat</a:t>
            </a:r>
            <a:r>
              <a:rPr lang="ro-RO" dirty="0"/>
              <a:t>. Astăzi, se folosesc </a:t>
            </a:r>
            <a:r>
              <a:rPr lang="ro-RO" b="1" dirty="0"/>
              <a:t>preparate optimizate</a:t>
            </a:r>
            <a:r>
              <a:rPr lang="ro-RO" dirty="0"/>
              <a:t> </a:t>
            </a:r>
            <a:r>
              <a:rPr lang="ro-RO" b="1" dirty="0"/>
              <a:t>de vaccin BCG</a:t>
            </a:r>
            <a:r>
              <a:rPr lang="ro-RO" dirty="0"/>
              <a:t> (institutul Cantacuzino), cu acţiune imunogenă puternică, persistentă şi care pot fi conservate mult timp sub formă liofilizată (uscare în vid la temperaturi foarte scăzute). În afara avantajului conservabilităţi, vaccinul optimizat şi liofilizat îl mai prezintă şi pe acela al posibilităţii unui dozaj mai exact şi mai comod.</a:t>
            </a:r>
            <a:endParaRPr lang="en-US" dirty="0"/>
          </a:p>
          <a:p>
            <a:r>
              <a:rPr lang="ro-RO" dirty="0"/>
              <a:t>	Vaccinarea antituberculoasă se aplică </a:t>
            </a:r>
            <a:r>
              <a:rPr lang="ro-RO" b="1" i="1" dirty="0"/>
              <a:t>obligatoriu la toţi nou-născuţii eutrofic (normali)</a:t>
            </a:r>
            <a:r>
              <a:rPr lang="ro-RO" dirty="0"/>
              <a:t>. După 1-2 ani, respectiv la intervale de 6-7 ani, pâna la vârsta de 21 de ani, se fac </a:t>
            </a:r>
            <a:r>
              <a:rPr lang="ro-RO" b="1" i="1" dirty="0"/>
              <a:t>testări prin intradermoreacţia la tuberculină</a:t>
            </a:r>
            <a:r>
              <a:rPr lang="ro-RO" dirty="0"/>
              <a:t>. Cei cu </a:t>
            </a:r>
            <a:r>
              <a:rPr lang="ro-RO" b="1" i="1" dirty="0"/>
              <a:t>reacţie negativă (receptivi) sunt revaccinaţi BCG</a:t>
            </a:r>
            <a:r>
              <a:rPr lang="ro-RO" dirty="0"/>
              <a:t>. Controlul cel mai larg răspândit, cel al eficienţei vaccinării, este pozitivarea reacţiei la tuberculină (care dovedeşte acţiunea vaccinului de inducere a stării de hipersensibilitate întârziată, deci a imunităţii celulare antituberculoase).</a:t>
            </a:r>
            <a:endParaRPr lang="en-US" dirty="0"/>
          </a:p>
          <a:p>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4422"/>
            <a:ext cx="8229600" cy="5110178"/>
          </a:xfrm>
        </p:spPr>
        <p:txBody>
          <a:bodyPr>
            <a:normAutofit fontScale="77500" lnSpcReduction="20000"/>
          </a:bodyPr>
          <a:lstStyle/>
          <a:p>
            <a:r>
              <a:rPr lang="ro-RO" b="1" dirty="0"/>
              <a:t>10.3. Tratament</a:t>
            </a:r>
            <a:endParaRPr lang="en-US" dirty="0"/>
          </a:p>
          <a:p>
            <a:r>
              <a:rPr lang="ro-RO" dirty="0"/>
              <a:t>	Altă dată incurabilă, tuberculoza se tratează astfel eficient, mai ales dacă boala este depistată precoce. Chimioterapia antituberculoasă se face cu diferite chimioterapice ca: </a:t>
            </a:r>
            <a:r>
              <a:rPr lang="ro-RO" i="1" dirty="0"/>
              <a:t>hidrazida acidului izonicotinic (HIN), acidul paraaminosalicilic (PAS), streptomicină</a:t>
            </a:r>
            <a:r>
              <a:rPr lang="ro-RO" b="1" dirty="0"/>
              <a:t> </a:t>
            </a:r>
            <a:r>
              <a:rPr lang="ro-RO" dirty="0"/>
              <a:t>etc.</a:t>
            </a:r>
            <a:endParaRPr lang="en-US" dirty="0"/>
          </a:p>
          <a:p>
            <a:r>
              <a:rPr lang="ro-RO" b="1" dirty="0"/>
              <a:t>	</a:t>
            </a:r>
            <a:r>
              <a:rPr lang="ro-RO" dirty="0"/>
              <a:t>S-a remarcat </a:t>
            </a:r>
            <a:r>
              <a:rPr lang="ro-RO" b="1" i="1" dirty="0"/>
              <a:t>apariţia rezistenţei la unele chimioterapice</a:t>
            </a:r>
            <a:r>
              <a:rPr lang="ro-RO" dirty="0"/>
              <a:t> (mai ales la streptomicină şi PAS). De aceea, </a:t>
            </a:r>
            <a:r>
              <a:rPr lang="ro-RO" b="1" i="1" dirty="0"/>
              <a:t>antibiograma este obligatorie</a:t>
            </a:r>
            <a:r>
              <a:rPr lang="ro-RO" dirty="0"/>
              <a:t>, în cazul izolării germenului la bolnav. Se mai recomandă, pentru limitarea procesului de selectare a populaţiilor de bacili tuberculoşi cu chimiorezistenţă, alternarea în acelaşi serviciu de ftiziologie şi, respectiv la acelaşi bolnav, a unor </a:t>
            </a:r>
            <a:r>
              <a:rPr lang="ro-RO" b="1" i="1" dirty="0"/>
              <a:t>tratamente combinate</a:t>
            </a:r>
            <a:r>
              <a:rPr lang="ro-RO" dirty="0"/>
              <a:t>: HIN+PAS; HIN+streptomicină etc.</a:t>
            </a:r>
            <a:endParaRPr lang="en-US" dirty="0"/>
          </a:p>
          <a:p>
            <a:r>
              <a:rPr lang="ro-RO" dirty="0"/>
              <a:t>	O altă problemă privind terapia antituberculoasă modernă este şi </a:t>
            </a:r>
            <a:r>
              <a:rPr lang="ro-RO" b="1" i="1" dirty="0"/>
              <a:t>toxicitatea unor chimioterapice aplicate</a:t>
            </a:r>
            <a:r>
              <a:rPr lang="ro-RO" dirty="0"/>
              <a:t> - cum este cazul în tuberculoză - timp îndelungat. De exemplu: streptomicina are efect toxic, prin cumulare, asupra nervului acustic, dând surditate în grade diferite, eventualitate de care clinicianul trebuie să ţină seama.</a:t>
            </a:r>
            <a:endParaRPr lang="en-US" dirty="0"/>
          </a:p>
          <a:p>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b="1" dirty="0"/>
              <a:t>10.4. Diagnostic</a:t>
            </a:r>
            <a:endParaRPr lang="en-US" dirty="0"/>
          </a:p>
        </p:txBody>
      </p:sp>
      <p:sp>
        <p:nvSpPr>
          <p:cNvPr id="4" name="Content Placeholder 3"/>
          <p:cNvSpPr>
            <a:spLocks noGrp="1"/>
          </p:cNvSpPr>
          <p:nvPr>
            <p:ph idx="1"/>
          </p:nvPr>
        </p:nvSpPr>
        <p:spPr/>
        <p:txBody>
          <a:bodyPr/>
          <a:lstStyle/>
          <a:p>
            <a:r>
              <a:rPr lang="ro-RO" b="1" dirty="0"/>
              <a:t>Diagnostic clinic</a:t>
            </a:r>
          </a:p>
          <a:p>
            <a:r>
              <a:rPr lang="ro-RO" b="1" dirty="0"/>
              <a:t>Diagnostic paraclinic</a:t>
            </a:r>
          </a:p>
          <a:p>
            <a:pPr lvl="1"/>
            <a:r>
              <a:rPr lang="ro-RO" dirty="0"/>
              <a:t>Investigații imagistice (radiografie </a:t>
            </a:r>
            <a:r>
              <a:rPr lang="ro-RO" dirty="0" err="1"/>
              <a:t>toracopulmonară</a:t>
            </a:r>
            <a:r>
              <a:rPr lang="ro-RO" dirty="0"/>
              <a:t>)</a:t>
            </a:r>
            <a:endParaRPr lang="en-US" dirty="0"/>
          </a:p>
          <a:p>
            <a:r>
              <a:rPr lang="ro-RO" b="1" dirty="0"/>
              <a:t>Diagnostic de laborator</a:t>
            </a:r>
          </a:p>
          <a:p>
            <a:pPr lvl="1"/>
            <a:r>
              <a:rPr lang="ro-RO" dirty="0"/>
              <a:t>Identificarea morfologică a BK în spută sau alte produse</a:t>
            </a:r>
          </a:p>
          <a:p>
            <a:pPr lvl="1"/>
            <a:r>
              <a:rPr lang="ro-RO" dirty="0"/>
              <a:t>Cultura pe mediul </a:t>
            </a:r>
            <a:r>
              <a:rPr lang="ro-RO" dirty="0" err="1"/>
              <a:t>Lowenstein</a:t>
            </a:r>
            <a:r>
              <a:rPr lang="ro-RO" dirty="0"/>
              <a:t>-Jensen</a:t>
            </a:r>
          </a:p>
          <a:p>
            <a:pPr lvl="1"/>
            <a:r>
              <a:rPr lang="ro-RO" dirty="0"/>
              <a:t>Testul IDR (intradermoreacția la tuberculină)</a:t>
            </a:r>
          </a:p>
          <a:p>
            <a:pPr lvl="1"/>
            <a:r>
              <a:rPr lang="ro-RO" dirty="0"/>
              <a:t>Testul de producere interferon (</a:t>
            </a:r>
            <a:r>
              <a:rPr lang="ro-RO" dirty="0" err="1"/>
              <a:t>Quantiferon</a:t>
            </a:r>
            <a:r>
              <a:rPr lang="ro-RO" dirty="0"/>
              <a:t>)</a:t>
            </a:r>
          </a:p>
          <a:p>
            <a:pPr lvl="1"/>
            <a:r>
              <a:rPr lang="ro-RO" dirty="0"/>
              <a:t>Identificarea ADN BK prin PCR</a:t>
            </a:r>
          </a:p>
        </p:txBody>
      </p:sp>
    </p:spTree>
    <p:extLst>
      <p:ext uri="{BB962C8B-B14F-4D97-AF65-F5344CB8AC3E}">
        <p14:creationId xmlns:p14="http://schemas.microsoft.com/office/powerpoint/2010/main" val="30170136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92696"/>
            <a:ext cx="8229600" cy="702410"/>
          </a:xfrm>
        </p:spPr>
        <p:txBody>
          <a:bodyPr>
            <a:normAutofit fontScale="85000" lnSpcReduction="20000"/>
          </a:bodyPr>
          <a:lstStyle/>
          <a:p>
            <a:pPr marL="0" indent="0">
              <a:buNone/>
            </a:pPr>
            <a:r>
              <a:rPr lang="ro-RO" b="1" dirty="0"/>
              <a:t>10.4. Diagnostic</a:t>
            </a:r>
          </a:p>
          <a:p>
            <a:pPr marL="0" indent="0">
              <a:buNone/>
            </a:pPr>
            <a:r>
              <a:rPr lang="ro-RO" b="1" dirty="0"/>
              <a:t>Dezavantaje ale testului IDR</a:t>
            </a:r>
            <a:endParaRPr lang="en-US" dirty="0"/>
          </a:p>
          <a:p>
            <a:endParaRPr lang="en-US" dirty="0"/>
          </a:p>
        </p:txBody>
      </p:sp>
      <p:sp>
        <p:nvSpPr>
          <p:cNvPr id="4" name="Rectangle 3"/>
          <p:cNvSpPr>
            <a:spLocks noGrp="1" noChangeArrowheads="1"/>
          </p:cNvSpPr>
          <p:nvPr/>
        </p:nvSpPr>
        <p:spPr bwMode="auto">
          <a:xfrm>
            <a:off x="450528" y="1628800"/>
            <a:ext cx="4224338" cy="499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1" compatLnSpc="1">
            <a:prstTxWarp prst="textNoShape">
              <a:avLst/>
            </a:prstTxWarp>
            <a:spAutoFit/>
          </a:bodyPr>
          <a:lstStyle>
            <a:lvl1pPr marL="222250" indent="-222250" algn="l" rtl="0" eaLnBrk="0" fontAlgn="base" hangingPunct="0">
              <a:lnSpc>
                <a:spcPct val="90000"/>
              </a:lnSpc>
              <a:spcBef>
                <a:spcPct val="75000"/>
              </a:spcBef>
              <a:spcAft>
                <a:spcPct val="0"/>
              </a:spcAft>
              <a:buChar char="•"/>
              <a:defRPr sz="2700" b="1" kern="1200">
                <a:solidFill>
                  <a:srgbClr val="000A66"/>
                </a:solidFill>
                <a:latin typeface="+mn-lt"/>
                <a:ea typeface="+mn-ea"/>
                <a:cs typeface="+mn-cs"/>
              </a:defRPr>
            </a:lvl1pPr>
            <a:lvl2pPr marL="742950" indent="-285750" algn="l" rtl="0" eaLnBrk="0" fontAlgn="base" hangingPunct="0">
              <a:lnSpc>
                <a:spcPct val="90000"/>
              </a:lnSpc>
              <a:spcBef>
                <a:spcPct val="20000"/>
              </a:spcBef>
              <a:spcAft>
                <a:spcPct val="0"/>
              </a:spcAft>
              <a:buChar char="–"/>
              <a:defRPr sz="2500" kern="1200">
                <a:solidFill>
                  <a:srgbClr val="000A66"/>
                </a:solidFill>
                <a:latin typeface="+mn-lt"/>
                <a:ea typeface="+mn-ea"/>
                <a:cs typeface="+mn-cs"/>
              </a:defRPr>
            </a:lvl2pPr>
            <a:lvl3pPr marL="1143000" indent="-228600" algn="l" rtl="0" eaLnBrk="0" fontAlgn="base" hangingPunct="0">
              <a:lnSpc>
                <a:spcPct val="90000"/>
              </a:lnSpc>
              <a:spcBef>
                <a:spcPct val="50000"/>
              </a:spcBef>
              <a:spcAft>
                <a:spcPct val="0"/>
              </a:spcAft>
              <a:buChar char="•"/>
              <a:defRPr sz="2400" kern="1200">
                <a:solidFill>
                  <a:srgbClr val="000A66"/>
                </a:solidFill>
                <a:latin typeface="+mn-lt"/>
                <a:ea typeface="+mn-ea"/>
                <a:cs typeface="+mn-cs"/>
              </a:defRPr>
            </a:lvl3pPr>
            <a:lvl4pPr marL="1600200" indent="-228600" algn="l" rtl="0" eaLnBrk="0" fontAlgn="base" hangingPunct="0">
              <a:lnSpc>
                <a:spcPct val="90000"/>
              </a:lnSpc>
              <a:spcBef>
                <a:spcPct val="50000"/>
              </a:spcBef>
              <a:spcAft>
                <a:spcPct val="0"/>
              </a:spcAft>
              <a:buChar char="–"/>
              <a:defRPr sz="2000" kern="1200">
                <a:solidFill>
                  <a:srgbClr val="000A66"/>
                </a:solidFill>
                <a:latin typeface="+mn-lt"/>
                <a:ea typeface="+mn-ea"/>
                <a:cs typeface="+mn-cs"/>
              </a:defRPr>
            </a:lvl4pPr>
            <a:lvl5pPr marL="2057400" indent="-228600" algn="l" rtl="0" eaLnBrk="0" fontAlgn="base" hangingPunct="0">
              <a:lnSpc>
                <a:spcPct val="90000"/>
              </a:lnSpc>
              <a:spcBef>
                <a:spcPct val="50000"/>
              </a:spcBef>
              <a:spcAft>
                <a:spcPct val="0"/>
              </a:spcAft>
              <a:buChar char="»"/>
              <a:defRPr sz="2000" kern="1200">
                <a:solidFill>
                  <a:srgbClr val="000A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300" dirty="0"/>
              <a:t>False </a:t>
            </a:r>
            <a:r>
              <a:rPr lang="en-US" altLang="en-US" sz="2300" dirty="0" err="1"/>
              <a:t>negativ</a:t>
            </a:r>
            <a:endParaRPr lang="en-US" altLang="en-US" sz="2300" dirty="0"/>
          </a:p>
          <a:p>
            <a:r>
              <a:rPr lang="ro-RO" altLang="en-US" sz="2300" dirty="0"/>
              <a:t>Factori tehnici</a:t>
            </a:r>
            <a:endParaRPr lang="en-US" altLang="en-US" sz="2300" dirty="0"/>
          </a:p>
          <a:p>
            <a:pPr lvl="1"/>
            <a:r>
              <a:rPr lang="en-US" altLang="en-US" sz="2300" dirty="0" err="1"/>
              <a:t>Aplica</a:t>
            </a:r>
            <a:r>
              <a:rPr lang="ro-RO" altLang="en-US" sz="2300" dirty="0"/>
              <a:t>re</a:t>
            </a:r>
            <a:endParaRPr lang="en-US" altLang="en-US" sz="2300" dirty="0"/>
          </a:p>
          <a:p>
            <a:pPr lvl="1"/>
            <a:r>
              <a:rPr lang="ro-RO" altLang="en-US" sz="2300" dirty="0"/>
              <a:t>Citire</a:t>
            </a:r>
            <a:endParaRPr lang="en-US" altLang="en-US" sz="2300" dirty="0"/>
          </a:p>
          <a:p>
            <a:pPr lvl="1"/>
            <a:r>
              <a:rPr lang="ro-RO" altLang="en-US" sz="2300" dirty="0"/>
              <a:t>Stocare inadecvata a </a:t>
            </a:r>
            <a:r>
              <a:rPr lang="en-US" altLang="en-US" sz="2300" dirty="0"/>
              <a:t>PPD</a:t>
            </a:r>
          </a:p>
          <a:p>
            <a:r>
              <a:rPr lang="ro-RO" altLang="en-US" sz="2300" dirty="0"/>
              <a:t>Factori biologici</a:t>
            </a:r>
            <a:endParaRPr lang="en-US" altLang="en-US" sz="2300" dirty="0"/>
          </a:p>
          <a:p>
            <a:pPr lvl="1"/>
            <a:r>
              <a:rPr lang="ro-RO" altLang="en-US" sz="2300" dirty="0"/>
              <a:t>Nutriție insuficientă</a:t>
            </a:r>
            <a:endParaRPr lang="en-US" altLang="en-US" sz="2300" dirty="0"/>
          </a:p>
          <a:p>
            <a:pPr lvl="1"/>
            <a:r>
              <a:rPr lang="ro-RO" altLang="en-US" sz="2300" dirty="0"/>
              <a:t>Infecție</a:t>
            </a:r>
            <a:endParaRPr lang="en-US" altLang="en-US" sz="2300" dirty="0"/>
          </a:p>
          <a:p>
            <a:pPr lvl="1"/>
            <a:r>
              <a:rPr lang="ro-RO" altLang="en-US" sz="2300" dirty="0"/>
              <a:t>Imunosupresive</a:t>
            </a:r>
            <a:endParaRPr lang="en-US" altLang="en-US" sz="2300" dirty="0"/>
          </a:p>
          <a:p>
            <a:pPr lvl="1"/>
            <a:r>
              <a:rPr lang="ro-RO" altLang="en-US" sz="2300" dirty="0"/>
              <a:t>Tumori maligne</a:t>
            </a:r>
            <a:endParaRPr lang="en-US" altLang="en-US" sz="2300" dirty="0"/>
          </a:p>
          <a:p>
            <a:pPr lvl="1"/>
            <a:r>
              <a:rPr lang="ro-RO" altLang="en-US" sz="2300" dirty="0"/>
              <a:t>Vârsta înaintată</a:t>
            </a:r>
            <a:endParaRPr lang="en-US" altLang="en-US" sz="2300" dirty="0"/>
          </a:p>
          <a:p>
            <a:pPr lvl="1"/>
            <a:r>
              <a:rPr lang="en-US" altLang="en-US" sz="2300" dirty="0" err="1"/>
              <a:t>Stres</a:t>
            </a:r>
            <a:endParaRPr lang="en-US" altLang="en-US" sz="2300" dirty="0"/>
          </a:p>
        </p:txBody>
      </p:sp>
      <p:sp>
        <p:nvSpPr>
          <p:cNvPr id="5" name="Rectangle 4"/>
          <p:cNvSpPr>
            <a:spLocks noGrp="1" noChangeArrowheads="1"/>
          </p:cNvSpPr>
          <p:nvPr/>
        </p:nvSpPr>
        <p:spPr bwMode="auto">
          <a:xfrm>
            <a:off x="4793928" y="1628800"/>
            <a:ext cx="4225925" cy="180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1" compatLnSpc="1">
            <a:prstTxWarp prst="textNoShape">
              <a:avLst/>
            </a:prstTxWarp>
            <a:spAutoFit/>
          </a:bodyPr>
          <a:lstStyle>
            <a:lvl1pPr marL="222250" indent="-222250" algn="l" rtl="0" eaLnBrk="0" fontAlgn="base" hangingPunct="0">
              <a:lnSpc>
                <a:spcPct val="90000"/>
              </a:lnSpc>
              <a:spcBef>
                <a:spcPct val="75000"/>
              </a:spcBef>
              <a:spcAft>
                <a:spcPct val="0"/>
              </a:spcAft>
              <a:buChar char="•"/>
              <a:defRPr sz="2700" b="1" kern="1200">
                <a:solidFill>
                  <a:srgbClr val="000A66"/>
                </a:solidFill>
                <a:latin typeface="+mn-lt"/>
                <a:ea typeface="+mn-ea"/>
                <a:cs typeface="+mn-cs"/>
              </a:defRPr>
            </a:lvl1pPr>
            <a:lvl2pPr marL="742950" indent="-285750" algn="l" rtl="0" eaLnBrk="0" fontAlgn="base" hangingPunct="0">
              <a:lnSpc>
                <a:spcPct val="90000"/>
              </a:lnSpc>
              <a:spcBef>
                <a:spcPct val="20000"/>
              </a:spcBef>
              <a:spcAft>
                <a:spcPct val="0"/>
              </a:spcAft>
              <a:buChar char="–"/>
              <a:defRPr sz="2500" kern="1200">
                <a:solidFill>
                  <a:srgbClr val="000A66"/>
                </a:solidFill>
                <a:latin typeface="+mn-lt"/>
                <a:ea typeface="+mn-ea"/>
                <a:cs typeface="+mn-cs"/>
              </a:defRPr>
            </a:lvl2pPr>
            <a:lvl3pPr marL="1143000" indent="-228600" algn="l" rtl="0" eaLnBrk="0" fontAlgn="base" hangingPunct="0">
              <a:lnSpc>
                <a:spcPct val="90000"/>
              </a:lnSpc>
              <a:spcBef>
                <a:spcPct val="50000"/>
              </a:spcBef>
              <a:spcAft>
                <a:spcPct val="0"/>
              </a:spcAft>
              <a:buChar char="•"/>
              <a:defRPr sz="2400" kern="1200">
                <a:solidFill>
                  <a:srgbClr val="000A66"/>
                </a:solidFill>
                <a:latin typeface="+mn-lt"/>
                <a:ea typeface="+mn-ea"/>
                <a:cs typeface="+mn-cs"/>
              </a:defRPr>
            </a:lvl3pPr>
            <a:lvl4pPr marL="1600200" indent="-228600" algn="l" rtl="0" eaLnBrk="0" fontAlgn="base" hangingPunct="0">
              <a:lnSpc>
                <a:spcPct val="90000"/>
              </a:lnSpc>
              <a:spcBef>
                <a:spcPct val="50000"/>
              </a:spcBef>
              <a:spcAft>
                <a:spcPct val="0"/>
              </a:spcAft>
              <a:buChar char="–"/>
              <a:defRPr sz="2000" kern="1200">
                <a:solidFill>
                  <a:srgbClr val="000A66"/>
                </a:solidFill>
                <a:latin typeface="+mn-lt"/>
                <a:ea typeface="+mn-ea"/>
                <a:cs typeface="+mn-cs"/>
              </a:defRPr>
            </a:lvl4pPr>
            <a:lvl5pPr marL="2057400" indent="-228600" algn="l" rtl="0" eaLnBrk="0" fontAlgn="base" hangingPunct="0">
              <a:lnSpc>
                <a:spcPct val="90000"/>
              </a:lnSpc>
              <a:spcBef>
                <a:spcPct val="50000"/>
              </a:spcBef>
              <a:spcAft>
                <a:spcPct val="0"/>
              </a:spcAft>
              <a:buChar char="»"/>
              <a:defRPr sz="2000" kern="1200">
                <a:solidFill>
                  <a:srgbClr val="000A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300" dirty="0"/>
              <a:t>False positives</a:t>
            </a:r>
          </a:p>
          <a:p>
            <a:r>
              <a:rPr lang="ro-RO" altLang="en-US" sz="2300" dirty="0"/>
              <a:t>Infecții cu </a:t>
            </a:r>
            <a:r>
              <a:rPr lang="ro-RO" altLang="en-US" sz="2300" dirty="0" err="1"/>
              <a:t>micobacterii</a:t>
            </a:r>
            <a:r>
              <a:rPr lang="ro-RO" altLang="en-US" sz="2300" dirty="0"/>
              <a:t> </a:t>
            </a:r>
            <a:r>
              <a:rPr lang="ro-RO" altLang="en-US" sz="2300" dirty="0" err="1"/>
              <a:t>nontuberculoase</a:t>
            </a:r>
            <a:endParaRPr lang="en-US" altLang="en-US" sz="2300" dirty="0"/>
          </a:p>
          <a:p>
            <a:r>
              <a:rPr lang="ro-RO" altLang="en-US" sz="2300" dirty="0"/>
              <a:t>Vaccinarea </a:t>
            </a:r>
            <a:r>
              <a:rPr lang="en-US" altLang="en-US" sz="2300" dirty="0"/>
              <a:t>BCG</a:t>
            </a:r>
          </a:p>
        </p:txBody>
      </p:sp>
    </p:spTree>
    <p:extLst>
      <p:ext uri="{BB962C8B-B14F-4D97-AF65-F5344CB8AC3E}">
        <p14:creationId xmlns:p14="http://schemas.microsoft.com/office/powerpoint/2010/main" val="2805196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332656"/>
            <a:ext cx="8229600" cy="6264696"/>
          </a:xfrm>
        </p:spPr>
        <p:txBody>
          <a:bodyPr>
            <a:normAutofit fontScale="92500" lnSpcReduction="20000"/>
          </a:bodyPr>
          <a:lstStyle/>
          <a:p>
            <a:pPr algn="ctr">
              <a:buNone/>
            </a:pPr>
            <a:r>
              <a:rPr lang="ro-RO" b="1" dirty="0"/>
              <a:t>6. CARACTERE DE PATOGENITATE</a:t>
            </a:r>
            <a:endParaRPr lang="en-US" b="1" dirty="0"/>
          </a:p>
          <a:p>
            <a:pPr algn="ctr">
              <a:buNone/>
            </a:pPr>
            <a:endParaRPr lang="en-US" dirty="0"/>
          </a:p>
          <a:p>
            <a:r>
              <a:rPr lang="ro-RO" b="1" dirty="0"/>
              <a:t>6.1. Virulenţa</a:t>
            </a:r>
            <a:endParaRPr lang="en-US" dirty="0"/>
          </a:p>
          <a:p>
            <a:r>
              <a:rPr lang="ro-RO" b="1" dirty="0"/>
              <a:t>Capsula</a:t>
            </a:r>
            <a:r>
              <a:rPr lang="ro-RO" dirty="0"/>
              <a:t> meningococilor are </a:t>
            </a:r>
            <a:r>
              <a:rPr lang="ro-RO" b="1" i="1" dirty="0"/>
              <a:t>rol antifagocitar net</a:t>
            </a:r>
            <a:r>
              <a:rPr lang="ro-RO" dirty="0"/>
              <a:t>. S-a demonstrat, pe de altă parte, că odată fagocitaţi, deşi germenii apar cu morfologie distinctă în citoplasma fagocitului, ei nu mai sunt capabili de multiplicare intracelulară, deci nu-şi recuperează activitatea patogenă.</a:t>
            </a:r>
            <a:endParaRPr lang="en-US" dirty="0"/>
          </a:p>
          <a:p>
            <a:r>
              <a:rPr lang="en-AU" b="1" dirty="0"/>
              <a:t>6.2. </a:t>
            </a:r>
            <a:r>
              <a:rPr lang="en-AU" b="1" dirty="0" err="1"/>
              <a:t>Toxinogeneza</a:t>
            </a:r>
            <a:endParaRPr lang="en-US" dirty="0"/>
          </a:p>
          <a:p>
            <a:r>
              <a:rPr lang="ro-RO" dirty="0"/>
              <a:t>Experimental, a fost demonstrată existenţa unei </a:t>
            </a:r>
            <a:r>
              <a:rPr lang="ro-RO" b="1" i="1" dirty="0"/>
              <a:t>endotoxine meningococice</a:t>
            </a:r>
            <a:r>
              <a:rPr lang="ro-RO" dirty="0"/>
              <a:t>, a cărei injectare la animal reproduce parţial tabloul clinic al unei meningite. Tot experimental, s-a dovedit că, concentraţiile mari de endotoxină prezintă </a:t>
            </a:r>
            <a:r>
              <a:rPr lang="ro-RO" b="1" i="1" dirty="0"/>
              <a:t>efect antifagocitar</a:t>
            </a:r>
            <a:r>
              <a:rPr lang="ro-RO" dirty="0"/>
              <a:t>. Mecanismul intim de acţiune a endotoxinei nu este perfect clarificat. Se ştie că, din punct de vedere fiziopatologic, apar </a:t>
            </a:r>
            <a:r>
              <a:rPr lang="ro-RO" b="1" dirty="0"/>
              <a:t>fenomene hemodinamice </a:t>
            </a:r>
            <a:r>
              <a:rPr lang="ro-RO" dirty="0"/>
              <a:t>(</a:t>
            </a:r>
            <a:r>
              <a:rPr lang="ro-RO" b="1" dirty="0"/>
              <a:t>capilarodilataţie</a:t>
            </a:r>
            <a:r>
              <a:rPr lang="ro-RO" dirty="0"/>
              <a:t>) şi de</a:t>
            </a:r>
            <a:r>
              <a:rPr lang="ro-RO" b="1" dirty="0"/>
              <a:t> hipercoagulabilitate</a:t>
            </a:r>
            <a:r>
              <a:rPr lang="ro-RO" dirty="0"/>
              <a:t> (</a:t>
            </a:r>
            <a:r>
              <a:rPr lang="ro-RO" b="1" dirty="0"/>
              <a:t>tromboembolii</a:t>
            </a:r>
            <a:r>
              <a:rPr lang="ro-RO" dirty="0"/>
              <a:t>), care schiţează un tablou similar al stărilor de hipersensibilitate imediată.</a:t>
            </a:r>
            <a:endParaRPr lang="en-US" dirty="0"/>
          </a:p>
          <a:p>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72" y="10525"/>
            <a:ext cx="8229600" cy="1143000"/>
          </a:xfrm>
        </p:spPr>
        <p:txBody>
          <a:bodyPr/>
          <a:lstStyle/>
          <a:p>
            <a:r>
              <a:rPr lang="ro-RO" dirty="0"/>
              <a:t>BIOMARKERI </a:t>
            </a:r>
            <a:r>
              <a:rPr lang="ro-RO" dirty="0" err="1"/>
              <a:t>pt</a:t>
            </a:r>
            <a:r>
              <a:rPr lang="ro-RO" dirty="0"/>
              <a:t> </a:t>
            </a:r>
            <a:r>
              <a:rPr lang="ro-RO" dirty="0" err="1"/>
              <a:t>infectia</a:t>
            </a:r>
            <a:r>
              <a:rPr lang="ro-RO" dirty="0"/>
              <a:t> TB</a:t>
            </a:r>
            <a:endParaRPr lang="en-US" dirty="0"/>
          </a:p>
        </p:txBody>
      </p:sp>
      <p:sp>
        <p:nvSpPr>
          <p:cNvPr id="3" name="Content Placeholder 2"/>
          <p:cNvSpPr>
            <a:spLocks noGrp="1"/>
          </p:cNvSpPr>
          <p:nvPr>
            <p:ph idx="1"/>
          </p:nvPr>
        </p:nvSpPr>
        <p:spPr>
          <a:xfrm>
            <a:off x="251520" y="1153525"/>
            <a:ext cx="8568952" cy="5587843"/>
          </a:xfrm>
        </p:spPr>
        <p:txBody>
          <a:bodyPr>
            <a:normAutofit fontScale="92500" lnSpcReduction="10000"/>
          </a:bodyPr>
          <a:lstStyle/>
          <a:p>
            <a:r>
              <a:rPr lang="ro-RO" dirty="0"/>
              <a:t>Inactivarea BK de </a:t>
            </a:r>
            <a:r>
              <a:rPr lang="ro-RO" dirty="0" err="1"/>
              <a:t>catre</a:t>
            </a:r>
            <a:r>
              <a:rPr lang="ro-RO" dirty="0"/>
              <a:t> </a:t>
            </a:r>
            <a:r>
              <a:rPr lang="ro-RO" dirty="0" err="1"/>
              <a:t>sangele</a:t>
            </a:r>
            <a:r>
              <a:rPr lang="ro-RO" dirty="0"/>
              <a:t> pacientului </a:t>
            </a:r>
            <a:endParaRPr lang="en-US" dirty="0"/>
          </a:p>
          <a:p>
            <a:r>
              <a:rPr lang="ro-RO" dirty="0"/>
              <a:t>Eliberarea de </a:t>
            </a:r>
            <a:r>
              <a:rPr lang="en-US" dirty="0"/>
              <a:t>I</a:t>
            </a:r>
            <a:r>
              <a:rPr lang="ro-RO" dirty="0" err="1"/>
              <a:t>nterferon</a:t>
            </a:r>
            <a:r>
              <a:rPr lang="ro-RO" dirty="0"/>
              <a:t> Gamma</a:t>
            </a:r>
            <a:endParaRPr lang="en-US" dirty="0"/>
          </a:p>
          <a:p>
            <a:r>
              <a:rPr lang="en-US" dirty="0" err="1"/>
              <a:t>TNFa</a:t>
            </a:r>
            <a:r>
              <a:rPr lang="ro-RO" dirty="0" err="1"/>
              <a:t>lpha</a:t>
            </a:r>
            <a:endParaRPr lang="en-US" dirty="0"/>
          </a:p>
          <a:p>
            <a:r>
              <a:rPr lang="en-US" dirty="0"/>
              <a:t>IP-10</a:t>
            </a:r>
          </a:p>
          <a:p>
            <a:r>
              <a:rPr lang="en-US" dirty="0"/>
              <a:t>slCAM-1</a:t>
            </a:r>
          </a:p>
          <a:p>
            <a:r>
              <a:rPr lang="ro-RO" dirty="0"/>
              <a:t>Alte citokine T </a:t>
            </a:r>
            <a:r>
              <a:rPr lang="en-US" dirty="0"/>
              <a:t>CD4 </a:t>
            </a:r>
            <a:r>
              <a:rPr lang="ro-RO" dirty="0"/>
              <a:t>+ </a:t>
            </a:r>
            <a:endParaRPr lang="en-US" dirty="0"/>
          </a:p>
          <a:p>
            <a:r>
              <a:rPr lang="ro-RO" dirty="0"/>
              <a:t>Proteina C reactivă</a:t>
            </a:r>
            <a:endParaRPr lang="en-US" dirty="0"/>
          </a:p>
          <a:p>
            <a:r>
              <a:rPr lang="en-US" dirty="0" err="1"/>
              <a:t>Adeno</a:t>
            </a:r>
            <a:r>
              <a:rPr lang="ro-RO" dirty="0"/>
              <a:t>z</a:t>
            </a:r>
            <a:r>
              <a:rPr lang="en-US" dirty="0" err="1"/>
              <a:t>ine</a:t>
            </a:r>
            <a:r>
              <a:rPr lang="en-US" dirty="0"/>
              <a:t> </a:t>
            </a:r>
            <a:r>
              <a:rPr lang="en-US" dirty="0" err="1"/>
              <a:t>Deamina</a:t>
            </a:r>
            <a:r>
              <a:rPr lang="ro-RO" dirty="0"/>
              <a:t>za</a:t>
            </a:r>
            <a:r>
              <a:rPr lang="en-US" dirty="0"/>
              <a:t> +/- IL-27/33</a:t>
            </a:r>
            <a:endParaRPr lang="ro-RO" dirty="0"/>
          </a:p>
          <a:p>
            <a:r>
              <a:rPr lang="ro-RO" dirty="0"/>
              <a:t>Ag 85 in spută</a:t>
            </a:r>
          </a:p>
          <a:p>
            <a:r>
              <a:rPr lang="ro-RO" dirty="0"/>
              <a:t>ARNm</a:t>
            </a:r>
          </a:p>
          <a:p>
            <a:r>
              <a:rPr lang="ro-RO" dirty="0"/>
              <a:t>Fragmente IS6110 (proteina implicata in apoptoza BK)</a:t>
            </a:r>
          </a:p>
          <a:p>
            <a:r>
              <a:rPr lang="ro-RO" dirty="0" err="1"/>
              <a:t>Lipo-arabino-manani</a:t>
            </a:r>
            <a:r>
              <a:rPr lang="ro-RO" dirty="0"/>
              <a:t> </a:t>
            </a:r>
            <a:r>
              <a:rPr lang="ro-RO" dirty="0" err="1"/>
              <a:t>micobacteriali</a:t>
            </a:r>
            <a:r>
              <a:rPr lang="ro-RO" dirty="0"/>
              <a:t> in sputa</a:t>
            </a:r>
          </a:p>
          <a:p>
            <a:r>
              <a:rPr lang="ro-RO" u="sng" dirty="0"/>
              <a:t>Anticorpi față de diferite antigene BK</a:t>
            </a:r>
            <a:endParaRPr lang="en-US" u="sng" dirty="0"/>
          </a:p>
          <a:p>
            <a:r>
              <a:rPr lang="en-US" sz="1700" dirty="0"/>
              <a:t>Systematic review &amp; meta-analysis in Int. J. </a:t>
            </a:r>
            <a:r>
              <a:rPr lang="en-US" sz="1700" dirty="0" err="1"/>
              <a:t>Clin</a:t>
            </a:r>
            <a:r>
              <a:rPr lang="en-US" sz="1700" dirty="0"/>
              <a:t>. Exp. Med. 2014;7:3126-35</a:t>
            </a:r>
          </a:p>
          <a:p>
            <a:endParaRPr lang="en-US" dirty="0"/>
          </a:p>
        </p:txBody>
      </p:sp>
    </p:spTree>
    <p:extLst>
      <p:ext uri="{BB962C8B-B14F-4D97-AF65-F5344CB8AC3E}">
        <p14:creationId xmlns:p14="http://schemas.microsoft.com/office/powerpoint/2010/main" val="40564277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92696"/>
            <a:ext cx="8229600" cy="702410"/>
          </a:xfrm>
        </p:spPr>
        <p:txBody>
          <a:bodyPr>
            <a:normAutofit/>
          </a:bodyPr>
          <a:lstStyle/>
          <a:p>
            <a:r>
              <a:rPr lang="ro-RO" b="1" dirty="0"/>
              <a:t>10.4. Diagnostic</a:t>
            </a:r>
            <a:endParaRPr lang="en-US" dirty="0"/>
          </a:p>
          <a:p>
            <a:endParaRPr lang="en-US" dirty="0"/>
          </a:p>
        </p:txBody>
      </p:sp>
      <p:sp>
        <p:nvSpPr>
          <p:cNvPr id="4" name="Rectangle 2"/>
          <p:cNvSpPr>
            <a:spLocks noGrp="1" noChangeArrowheads="1"/>
          </p:cNvSpPr>
          <p:nvPr>
            <p:ph type="title"/>
          </p:nvPr>
        </p:nvSpPr>
        <p:spPr>
          <a:xfrm>
            <a:off x="333053" y="1417182"/>
            <a:ext cx="8515350" cy="439737"/>
          </a:xfrm>
        </p:spPr>
        <p:txBody>
          <a:bodyPr>
            <a:normAutofit fontScale="90000"/>
          </a:bodyPr>
          <a:lstStyle/>
          <a:p>
            <a:r>
              <a:rPr lang="en-US" altLang="en-US" dirty="0" err="1"/>
              <a:t>Quanti</a:t>
            </a:r>
            <a:r>
              <a:rPr lang="en-US" altLang="en-US" dirty="0"/>
              <a:t>-FERON</a:t>
            </a:r>
            <a:r>
              <a:rPr lang="en-US" altLang="en-US" baseline="30000" dirty="0"/>
              <a:t>®</a:t>
            </a:r>
            <a:r>
              <a:rPr lang="en-US" altLang="en-US" dirty="0"/>
              <a:t>-TB Gold</a:t>
            </a:r>
          </a:p>
        </p:txBody>
      </p:sp>
      <p:sp>
        <p:nvSpPr>
          <p:cNvPr id="5" name="Rectangle 3"/>
          <p:cNvSpPr txBox="1">
            <a:spLocks noChangeArrowheads="1"/>
          </p:cNvSpPr>
          <p:nvPr/>
        </p:nvSpPr>
        <p:spPr>
          <a:xfrm>
            <a:off x="333053" y="2005774"/>
            <a:ext cx="8602663" cy="1402027"/>
          </a:xfrm>
          <a:prstGeom prst="rect">
            <a:avLst/>
          </a:prstGeom>
        </p:spPr>
        <p:txBody>
          <a:bodyPr vert="horz">
            <a:normAutofit fontScale="850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ro-RO" altLang="en-US" dirty="0"/>
              <a:t>Este un test serologic care </a:t>
            </a:r>
            <a:r>
              <a:rPr lang="ro-RO" altLang="en-US" dirty="0" err="1"/>
              <a:t>foloseste</a:t>
            </a:r>
            <a:r>
              <a:rPr lang="ro-RO" altLang="en-US" dirty="0"/>
              <a:t> </a:t>
            </a:r>
            <a:r>
              <a:rPr lang="ro-RO" altLang="en-US" dirty="0" err="1"/>
              <a:t>sange</a:t>
            </a:r>
            <a:r>
              <a:rPr lang="ro-RO" altLang="en-US" dirty="0"/>
              <a:t> recoltat de la pacient</a:t>
            </a:r>
          </a:p>
          <a:p>
            <a:r>
              <a:rPr lang="ro-RO" altLang="en-US" dirty="0"/>
              <a:t>Se </a:t>
            </a:r>
            <a:r>
              <a:rPr lang="ro-RO" altLang="en-US" dirty="0" err="1"/>
              <a:t>bazeaza</a:t>
            </a:r>
            <a:r>
              <a:rPr lang="ro-RO" altLang="en-US" dirty="0"/>
              <a:t> pe eliberarea interferonului </a:t>
            </a:r>
            <a:r>
              <a:rPr lang="el-GR" altLang="en-US" dirty="0">
                <a:cs typeface="Arial" panose="020B0604020202020204" pitchFamily="34" charset="0"/>
              </a:rPr>
              <a:t>γ</a:t>
            </a:r>
            <a:endParaRPr lang="ro-RO" altLang="en-US" dirty="0">
              <a:cs typeface="Arial" panose="020B0604020202020204" pitchFamily="34" charset="0"/>
            </a:endParaRPr>
          </a:p>
          <a:p>
            <a:r>
              <a:rPr lang="ro-RO" altLang="en-US" dirty="0">
                <a:cs typeface="Arial" panose="020B0604020202020204" pitchFamily="34" charset="0"/>
              </a:rPr>
              <a:t>Poate diagnostica </a:t>
            </a:r>
            <a:r>
              <a:rPr lang="ro-RO" altLang="en-US" dirty="0" err="1">
                <a:cs typeface="Arial" panose="020B0604020202020204" pitchFamily="34" charset="0"/>
              </a:rPr>
              <a:t>atat</a:t>
            </a:r>
            <a:r>
              <a:rPr lang="ro-RO" altLang="en-US" dirty="0">
                <a:cs typeface="Arial" panose="020B0604020202020204" pitchFamily="34" charset="0"/>
              </a:rPr>
              <a:t> </a:t>
            </a:r>
            <a:r>
              <a:rPr lang="ro-RO" altLang="en-US" dirty="0" err="1">
                <a:cs typeface="Arial" panose="020B0604020202020204" pitchFamily="34" charset="0"/>
              </a:rPr>
              <a:t>infectia</a:t>
            </a:r>
            <a:r>
              <a:rPr lang="ro-RO" altLang="en-US" dirty="0">
                <a:cs typeface="Arial" panose="020B0604020202020204" pitchFamily="34" charset="0"/>
              </a:rPr>
              <a:t> activa, cat si pe cea pasiva</a:t>
            </a:r>
            <a:endParaRPr lang="en-US" altLang="en-US" dirty="0"/>
          </a:p>
          <a:p>
            <a:endParaRPr lang="en-US" altLang="en-US" dirty="0"/>
          </a:p>
        </p:txBody>
      </p:sp>
      <p:pic>
        <p:nvPicPr>
          <p:cNvPr id="49154" name="Picture 2" descr="http://www.catalog.medequip-integrated.com/384-874-thickbox/quantiferon-tb-gold-in-tube.jpg"/>
          <p:cNvPicPr>
            <a:picLocks noChangeAspect="1" noChangeArrowheads="1"/>
          </p:cNvPicPr>
          <p:nvPr/>
        </p:nvPicPr>
        <p:blipFill rotWithShape="1">
          <a:blip r:embed="rId2">
            <a:extLst>
              <a:ext uri="{28A0092B-C50C-407E-A947-70E740481C1C}">
                <a14:useLocalDpi xmlns:a14="http://schemas.microsoft.com/office/drawing/2010/main" val="0"/>
              </a:ext>
            </a:extLst>
          </a:blip>
          <a:srcRect t="9642"/>
          <a:stretch/>
        </p:blipFill>
        <p:spPr bwMode="auto">
          <a:xfrm>
            <a:off x="2339752" y="3407801"/>
            <a:ext cx="3842792" cy="347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881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92696"/>
            <a:ext cx="8229600" cy="702410"/>
          </a:xfrm>
        </p:spPr>
        <p:txBody>
          <a:bodyPr>
            <a:normAutofit/>
          </a:bodyPr>
          <a:lstStyle/>
          <a:p>
            <a:r>
              <a:rPr lang="ro-RO" b="1" dirty="0"/>
              <a:t>10.4. Diagnostic</a:t>
            </a:r>
            <a:endParaRPr lang="en-US" dirty="0"/>
          </a:p>
          <a:p>
            <a:endParaRPr lang="en-US" dirty="0"/>
          </a:p>
        </p:txBody>
      </p:sp>
      <p:sp>
        <p:nvSpPr>
          <p:cNvPr id="4" name="Rectangle 2"/>
          <p:cNvSpPr>
            <a:spLocks noGrp="1" noChangeArrowheads="1"/>
          </p:cNvSpPr>
          <p:nvPr>
            <p:ph type="title"/>
          </p:nvPr>
        </p:nvSpPr>
        <p:spPr>
          <a:xfrm>
            <a:off x="333053" y="1417182"/>
            <a:ext cx="8515350" cy="439737"/>
          </a:xfrm>
        </p:spPr>
        <p:txBody>
          <a:bodyPr>
            <a:normAutofit fontScale="90000"/>
          </a:bodyPr>
          <a:lstStyle/>
          <a:p>
            <a:r>
              <a:rPr lang="en-US" altLang="en-US" dirty="0" err="1"/>
              <a:t>Quanti</a:t>
            </a:r>
            <a:r>
              <a:rPr lang="en-US" altLang="en-US" dirty="0"/>
              <a:t>-FERON</a:t>
            </a:r>
            <a:r>
              <a:rPr lang="en-US" altLang="en-US" baseline="30000" dirty="0"/>
              <a:t>®</a:t>
            </a:r>
            <a:r>
              <a:rPr lang="en-US" altLang="en-US" dirty="0"/>
              <a:t>-TB Gold</a:t>
            </a:r>
          </a:p>
        </p:txBody>
      </p:sp>
      <p:sp>
        <p:nvSpPr>
          <p:cNvPr id="5" name="Rectangle 3"/>
          <p:cNvSpPr txBox="1">
            <a:spLocks noChangeArrowheads="1"/>
          </p:cNvSpPr>
          <p:nvPr/>
        </p:nvSpPr>
        <p:spPr>
          <a:xfrm>
            <a:off x="306041" y="2132856"/>
            <a:ext cx="8602663" cy="4591578"/>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pPr>
            <a:r>
              <a:rPr lang="ro-RO" altLang="en-US" b="1" dirty="0"/>
              <a:t>PRINCIPIU</a:t>
            </a:r>
          </a:p>
          <a:p>
            <a:pPr marL="0" indent="0" algn="just">
              <a:buNone/>
            </a:pPr>
            <a:endParaRPr lang="ro-RO" altLang="en-US" dirty="0"/>
          </a:p>
          <a:p>
            <a:pPr algn="just"/>
            <a:r>
              <a:rPr lang="ro-RO" dirty="0"/>
              <a:t>Testul măsoară răspunsul imun celular specific față de antigenele BK prin evaluarea producerii de citokine.</a:t>
            </a:r>
          </a:p>
          <a:p>
            <a:pPr algn="just"/>
            <a:r>
              <a:rPr lang="ro-RO" dirty="0"/>
              <a:t>Sângele integral colectat de la pacient este pus în contact cu antigene ale bacilului tuberculos.</a:t>
            </a:r>
          </a:p>
          <a:p>
            <a:pPr algn="just"/>
            <a:r>
              <a:rPr lang="ro-RO" dirty="0"/>
              <a:t>Dacă pacientul are o tuberculoză activă sau pasivă limfocitele T din sânge sensibilizate față de BK răspund prin secreție de </a:t>
            </a:r>
            <a:r>
              <a:rPr lang="en-US" dirty="0"/>
              <a:t>IFN-y.</a:t>
            </a:r>
            <a:r>
              <a:rPr lang="en-US" i="1" dirty="0"/>
              <a:t> </a:t>
            </a:r>
            <a:endParaRPr lang="ro-RO" i="1" dirty="0"/>
          </a:p>
          <a:p>
            <a:pPr algn="just"/>
            <a:r>
              <a:rPr lang="ro-RO" dirty="0"/>
              <a:t>Concentrația plasmatică a </a:t>
            </a:r>
            <a:r>
              <a:rPr lang="en-US" dirty="0"/>
              <a:t>IFN-y </a:t>
            </a:r>
            <a:r>
              <a:rPr lang="ro-RO" dirty="0"/>
              <a:t>este determinată prin ELISA.</a:t>
            </a:r>
          </a:p>
          <a:p>
            <a:pPr algn="just"/>
            <a:endParaRPr lang="en-US" altLang="en-US" dirty="0"/>
          </a:p>
        </p:txBody>
      </p:sp>
    </p:spTree>
    <p:extLst>
      <p:ext uri="{BB962C8B-B14F-4D97-AF65-F5344CB8AC3E}">
        <p14:creationId xmlns:p14="http://schemas.microsoft.com/office/powerpoint/2010/main" val="9385637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title"/>
          </p:nvPr>
        </p:nvSpPr>
        <p:spPr>
          <a:xfrm>
            <a:off x="419100" y="116632"/>
            <a:ext cx="8229600" cy="1143000"/>
          </a:xfrm>
        </p:spPr>
        <p:txBody>
          <a:bodyPr/>
          <a:lstStyle/>
          <a:p>
            <a:r>
              <a:rPr lang="ro-RO" altLang="en-US" dirty="0"/>
              <a:t>Testul </a:t>
            </a:r>
            <a:r>
              <a:rPr lang="ro-RO" altLang="en-US" dirty="0" err="1"/>
              <a:t>Quanti</a:t>
            </a:r>
            <a:r>
              <a:rPr lang="ro-RO" altLang="en-US" dirty="0"/>
              <a:t>-FERON</a:t>
            </a:r>
            <a:endParaRPr lang="en-US" altLang="en-US" dirty="0"/>
          </a:p>
        </p:txBody>
      </p:sp>
      <p:pic>
        <p:nvPicPr>
          <p:cNvPr id="31753"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447800"/>
            <a:ext cx="8610600" cy="5105400"/>
          </a:xfrm>
          <a:noFill/>
          <a:ln/>
        </p:spPr>
      </p:pic>
    </p:spTree>
    <p:extLst>
      <p:ext uri="{BB962C8B-B14F-4D97-AF65-F5344CB8AC3E}">
        <p14:creationId xmlns:p14="http://schemas.microsoft.com/office/powerpoint/2010/main" val="35167000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67544" y="0"/>
            <a:ext cx="8229600" cy="1143000"/>
          </a:xfrm>
        </p:spPr>
        <p:txBody>
          <a:bodyPr/>
          <a:lstStyle/>
          <a:p>
            <a:r>
              <a:rPr lang="en-US" altLang="en-US" dirty="0"/>
              <a:t>Results and Interpretation</a:t>
            </a:r>
          </a:p>
        </p:txBody>
      </p:sp>
      <p:graphicFrame>
        <p:nvGraphicFramePr>
          <p:cNvPr id="74790" name="Group 38"/>
          <p:cNvGraphicFramePr>
            <a:graphicFrameLocks noGrp="1"/>
          </p:cNvGraphicFramePr>
          <p:nvPr>
            <p:ph idx="1"/>
          </p:nvPr>
        </p:nvGraphicFramePr>
        <p:xfrm>
          <a:off x="338138" y="1524001"/>
          <a:ext cx="8482334" cy="1971874"/>
        </p:xfrm>
        <a:graphic>
          <a:graphicData uri="http://schemas.openxmlformats.org/drawingml/2006/table">
            <a:tbl>
              <a:tblPr/>
              <a:tblGrid>
                <a:gridCol w="3273032">
                  <a:extLst>
                    <a:ext uri="{9D8B030D-6E8A-4147-A177-3AD203B41FA5}">
                      <a16:colId xmlns:a16="http://schemas.microsoft.com/office/drawing/2014/main" val="20000"/>
                    </a:ext>
                  </a:extLst>
                </a:gridCol>
                <a:gridCol w="5209302">
                  <a:extLst>
                    <a:ext uri="{9D8B030D-6E8A-4147-A177-3AD203B41FA5}">
                      <a16:colId xmlns:a16="http://schemas.microsoft.com/office/drawing/2014/main" val="20001"/>
                    </a:ext>
                  </a:extLst>
                </a:gridCol>
              </a:tblGrid>
              <a:tr h="399342">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a:ln>
                            <a:noFill/>
                          </a:ln>
                          <a:solidFill>
                            <a:srgbClr val="000A66"/>
                          </a:solidFill>
                          <a:effectLst/>
                          <a:latin typeface="Arial" panose="020B0604020202020204" pitchFamily="34" charset="0"/>
                        </a:rPr>
                        <a:t>RESULT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a:ln>
                            <a:noFill/>
                          </a:ln>
                          <a:solidFill>
                            <a:srgbClr val="000A66"/>
                          </a:solidFill>
                          <a:effectLst/>
                          <a:latin typeface="Arial" panose="020B0604020202020204" pitchFamily="34" charset="0"/>
                        </a:rPr>
                        <a:t>INTERPRETA</a:t>
                      </a:r>
                      <a:r>
                        <a:rPr kumimoji="0" lang="ro-RO" altLang="en-US" sz="1800" b="1" i="0" u="none" strike="noStrike" cap="none" normalizeH="0" baseline="0" dirty="0">
                          <a:ln>
                            <a:noFill/>
                          </a:ln>
                          <a:solidFill>
                            <a:srgbClr val="000A66"/>
                          </a:solidFill>
                          <a:effectLst/>
                          <a:latin typeface="Arial" panose="020B0604020202020204" pitchFamily="34" charset="0"/>
                        </a:rPr>
                        <a:t>RE</a:t>
                      </a:r>
                      <a:endParaRPr kumimoji="0" lang="en-US" altLang="en-US" sz="1800" b="1" i="0" u="none" strike="noStrike" cap="none" normalizeH="0" baseline="0" dirty="0">
                        <a:ln>
                          <a:noFill/>
                        </a:ln>
                        <a:solidFill>
                          <a:srgbClr val="000A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0065">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a:ln>
                            <a:noFill/>
                          </a:ln>
                          <a:solidFill>
                            <a:srgbClr val="000A66"/>
                          </a:solidFill>
                          <a:effectLst/>
                          <a:latin typeface="Arial" panose="020B0604020202020204" pitchFamily="34" charset="0"/>
                        </a:rPr>
                        <a:t>PO</a:t>
                      </a:r>
                      <a:r>
                        <a:rPr kumimoji="0" lang="ro-RO" altLang="en-US" sz="1800" b="1" i="0" u="none" strike="noStrike" cap="none" normalizeH="0" baseline="0" dirty="0">
                          <a:ln>
                            <a:noFill/>
                          </a:ln>
                          <a:solidFill>
                            <a:srgbClr val="000A66"/>
                          </a:solidFill>
                          <a:effectLst/>
                          <a:latin typeface="Arial" panose="020B0604020202020204" pitchFamily="34" charset="0"/>
                        </a:rPr>
                        <a:t>Z</a:t>
                      </a:r>
                      <a:r>
                        <a:rPr kumimoji="0" lang="en-US" altLang="en-US" sz="1800" b="1" i="0" u="none" strike="noStrike" cap="none" normalizeH="0" baseline="0" dirty="0">
                          <a:ln>
                            <a:noFill/>
                          </a:ln>
                          <a:solidFill>
                            <a:srgbClr val="000A66"/>
                          </a:solidFill>
                          <a:effectLst/>
                          <a:latin typeface="Arial" panose="020B0604020202020204" pitchFamily="34" charset="0"/>
                        </a:rPr>
                        <a:t>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ro-RO" altLang="en-US" sz="1800" b="1" i="0" u="none" strike="noStrike" cap="none" normalizeH="0" baseline="0" dirty="0" err="1">
                          <a:ln>
                            <a:noFill/>
                          </a:ln>
                          <a:solidFill>
                            <a:srgbClr val="000A66"/>
                          </a:solidFill>
                          <a:effectLst/>
                          <a:latin typeface="Arial" panose="020B0604020202020204" pitchFamily="34" charset="0"/>
                        </a:rPr>
                        <a:t>Raspuns</a:t>
                      </a:r>
                      <a:r>
                        <a:rPr kumimoji="0" lang="ro-RO" altLang="en-US" sz="1800" b="1" i="0" u="none" strike="noStrike" cap="none" normalizeH="0" baseline="0" dirty="0">
                          <a:ln>
                            <a:noFill/>
                          </a:ln>
                          <a:solidFill>
                            <a:srgbClr val="000A66"/>
                          </a:solidFill>
                          <a:effectLst/>
                          <a:latin typeface="Arial" panose="020B0604020202020204" pitchFamily="34" charset="0"/>
                        </a:rPr>
                        <a:t> </a:t>
                      </a:r>
                      <a:r>
                        <a:rPr kumimoji="0" lang="en-US" altLang="en-US" sz="1800" b="1" i="0" u="none" strike="noStrike" cap="none" normalizeH="0" baseline="0" dirty="0">
                          <a:ln>
                            <a:noFill/>
                          </a:ln>
                          <a:solidFill>
                            <a:srgbClr val="000A66"/>
                          </a:solidFill>
                          <a:effectLst/>
                          <a:latin typeface="Arial" panose="020B0604020202020204" pitchFamily="34" charset="0"/>
                        </a:rPr>
                        <a:t>ESAT-6 </a:t>
                      </a:r>
                      <a:r>
                        <a:rPr kumimoji="0" lang="ro-RO" altLang="en-US" sz="1800" b="1" i="0" u="none" strike="noStrike" cap="none" normalizeH="0" baseline="0" dirty="0">
                          <a:ln>
                            <a:noFill/>
                          </a:ln>
                          <a:solidFill>
                            <a:srgbClr val="000A66"/>
                          </a:solidFill>
                          <a:effectLst/>
                          <a:latin typeface="Arial" panose="020B0604020202020204" pitchFamily="34" charset="0"/>
                        </a:rPr>
                        <a:t>și/sau</a:t>
                      </a:r>
                      <a:r>
                        <a:rPr kumimoji="0" lang="en-US" altLang="en-US" sz="1800" b="1" i="0" u="none" strike="noStrike" cap="none" normalizeH="0" baseline="0" dirty="0">
                          <a:ln>
                            <a:noFill/>
                          </a:ln>
                          <a:solidFill>
                            <a:srgbClr val="000A66"/>
                          </a:solidFill>
                          <a:effectLst/>
                          <a:latin typeface="Arial" panose="020B0604020202020204" pitchFamily="34" charset="0"/>
                        </a:rPr>
                        <a:t> CFP-10</a:t>
                      </a:r>
                    </a:p>
                    <a:p>
                      <a:pPr marL="0" marR="0" lvl="0" indent="0" algn="l" defTabSz="914400" rtl="0" eaLnBrk="0" fontAlgn="base" latinLnBrk="0" hangingPunct="0">
                        <a:lnSpc>
                          <a:spcPct val="90000"/>
                        </a:lnSpc>
                        <a:spcBef>
                          <a:spcPct val="75000"/>
                        </a:spcBef>
                        <a:spcAft>
                          <a:spcPct val="0"/>
                        </a:spcAft>
                        <a:buClrTx/>
                        <a:buSzTx/>
                        <a:buFontTx/>
                        <a:buNone/>
                        <a:tabLst/>
                      </a:pPr>
                      <a:r>
                        <a:rPr kumimoji="0" lang="ro-RO" altLang="en-US" sz="1800" b="1" i="1" u="none" strike="noStrike" cap="none" normalizeH="0" baseline="0" dirty="0">
                          <a:ln>
                            <a:noFill/>
                          </a:ln>
                          <a:solidFill>
                            <a:srgbClr val="000A66"/>
                          </a:solidFill>
                          <a:effectLst/>
                          <a:latin typeface="Arial" panose="020B0604020202020204" pitchFamily="34" charset="0"/>
                        </a:rPr>
                        <a:t>Infecție cu </a:t>
                      </a:r>
                      <a:r>
                        <a:rPr kumimoji="0" lang="en-US" altLang="en-US" sz="1800" b="1" i="1" u="none" strike="noStrike" cap="none" normalizeH="0" baseline="0" dirty="0">
                          <a:ln>
                            <a:noFill/>
                          </a:ln>
                          <a:solidFill>
                            <a:srgbClr val="000A66"/>
                          </a:solidFill>
                          <a:effectLst/>
                          <a:latin typeface="Arial" panose="020B0604020202020204" pitchFamily="34" charset="0"/>
                        </a:rPr>
                        <a:t>M. tuberculosis</a:t>
                      </a:r>
                      <a:r>
                        <a:rPr kumimoji="0" lang="ro-RO" altLang="en-US" sz="1800" b="1" i="1" u="none" strike="noStrike" cap="none" normalizeH="0" baseline="0" dirty="0">
                          <a:ln>
                            <a:noFill/>
                          </a:ln>
                          <a:solidFill>
                            <a:srgbClr val="000A66"/>
                          </a:solidFill>
                          <a:effectLst/>
                          <a:latin typeface="Arial" panose="020B0604020202020204" pitchFamily="34" charset="0"/>
                        </a:rPr>
                        <a:t> probabilă</a:t>
                      </a:r>
                      <a:endParaRPr kumimoji="0" lang="en-US" altLang="en-US" sz="1800" b="1" i="1" u="none" strike="noStrike" cap="none" normalizeH="0" baseline="0" dirty="0">
                        <a:ln>
                          <a:noFill/>
                        </a:ln>
                        <a:solidFill>
                          <a:srgbClr val="000A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0788">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a:ln>
                            <a:noFill/>
                          </a:ln>
                          <a:solidFill>
                            <a:srgbClr val="000A66"/>
                          </a:solidFill>
                          <a:effectLst/>
                          <a:latin typeface="Arial" panose="020B0604020202020204" pitchFamily="34"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ro-RO" altLang="en-US" sz="1800" b="1" i="1" u="none" strike="noStrike" cap="none" normalizeH="0" baseline="0" dirty="0">
                          <a:ln>
                            <a:noFill/>
                          </a:ln>
                          <a:solidFill>
                            <a:srgbClr val="000A66"/>
                          </a:solidFill>
                          <a:effectLst/>
                          <a:latin typeface="Arial" panose="020B0604020202020204" pitchFamily="34" charset="0"/>
                        </a:rPr>
                        <a:t>Infecție cu </a:t>
                      </a:r>
                      <a:r>
                        <a:rPr kumimoji="0" lang="en-US" altLang="en-US" sz="1800" b="1" i="1" u="none" strike="noStrike" cap="none" normalizeH="0" baseline="0" dirty="0">
                          <a:ln>
                            <a:noFill/>
                          </a:ln>
                          <a:solidFill>
                            <a:srgbClr val="000A66"/>
                          </a:solidFill>
                          <a:effectLst/>
                          <a:latin typeface="Arial" panose="020B0604020202020204" pitchFamily="34" charset="0"/>
                        </a:rPr>
                        <a:t>M. tuberculosis</a:t>
                      </a:r>
                      <a:r>
                        <a:rPr kumimoji="0" lang="ro-RO" altLang="en-US" sz="1800" b="1" i="1" u="none" strike="noStrike" cap="none" normalizeH="0" baseline="0" dirty="0">
                          <a:ln>
                            <a:noFill/>
                          </a:ln>
                          <a:solidFill>
                            <a:srgbClr val="000A66"/>
                          </a:solidFill>
                          <a:effectLst/>
                          <a:latin typeface="Arial" panose="020B0604020202020204" pitchFamily="34" charset="0"/>
                        </a:rPr>
                        <a:t> improbabilă</a:t>
                      </a:r>
                      <a:endParaRPr kumimoji="0" lang="en-US" altLang="en-US" sz="1800" b="1" i="1" u="none" strike="noStrike" cap="none" normalizeH="0" baseline="0" dirty="0">
                        <a:ln>
                          <a:noFill/>
                        </a:ln>
                        <a:solidFill>
                          <a:srgbClr val="000A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0788">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en-US" altLang="en-US" sz="1800" b="1" i="0" u="none" strike="noStrike" cap="none" normalizeH="0" baseline="0" dirty="0">
                          <a:ln>
                            <a:noFill/>
                          </a:ln>
                          <a:solidFill>
                            <a:srgbClr val="000A66"/>
                          </a:solidFill>
                          <a:effectLst/>
                          <a:latin typeface="Arial" panose="020B0604020202020204" pitchFamily="34" charset="0"/>
                        </a:rPr>
                        <a:t>INDETERMINAT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90000"/>
                        </a:lnSpc>
                        <a:spcBef>
                          <a:spcPct val="75000"/>
                        </a:spcBef>
                        <a:defRPr sz="2300" b="1">
                          <a:solidFill>
                            <a:srgbClr val="000A66"/>
                          </a:solidFill>
                          <a:latin typeface="Arial" panose="020B0604020202020204" pitchFamily="34" charset="0"/>
                        </a:defRPr>
                      </a:lvl1pPr>
                      <a:lvl2pPr algn="l">
                        <a:lnSpc>
                          <a:spcPct val="90000"/>
                        </a:lnSpc>
                        <a:spcBef>
                          <a:spcPct val="20000"/>
                        </a:spcBef>
                        <a:defRPr sz="2100">
                          <a:solidFill>
                            <a:srgbClr val="000A66"/>
                          </a:solidFill>
                          <a:latin typeface="Arial" panose="020B0604020202020204" pitchFamily="34" charset="0"/>
                        </a:defRPr>
                      </a:lvl2pPr>
                      <a:lvl3pPr algn="l">
                        <a:lnSpc>
                          <a:spcPct val="90000"/>
                        </a:lnSpc>
                        <a:spcBef>
                          <a:spcPct val="50000"/>
                        </a:spcBef>
                        <a:defRPr sz="2000">
                          <a:solidFill>
                            <a:srgbClr val="000A66"/>
                          </a:solidFill>
                          <a:latin typeface="Arial" panose="020B0604020202020204" pitchFamily="34" charset="0"/>
                        </a:defRPr>
                      </a:lvl3pPr>
                      <a:lvl4pPr algn="l">
                        <a:lnSpc>
                          <a:spcPct val="90000"/>
                        </a:lnSpc>
                        <a:spcBef>
                          <a:spcPct val="50000"/>
                        </a:spcBef>
                        <a:defRPr>
                          <a:solidFill>
                            <a:srgbClr val="000A66"/>
                          </a:solidFill>
                          <a:latin typeface="Arial" panose="020B0604020202020204" pitchFamily="34" charset="0"/>
                        </a:defRPr>
                      </a:lvl4pPr>
                      <a:lvl5pPr algn="l">
                        <a:lnSpc>
                          <a:spcPct val="90000"/>
                        </a:lnSpc>
                        <a:spcBef>
                          <a:spcPct val="50000"/>
                        </a:spcBef>
                        <a:defRPr>
                          <a:solidFill>
                            <a:srgbClr val="000A66"/>
                          </a:solidFill>
                          <a:latin typeface="Arial" panose="020B0604020202020204" pitchFamily="34" charset="0"/>
                        </a:defRPr>
                      </a:lvl5pPr>
                      <a:lvl6pPr eaLnBrk="0" fontAlgn="base" hangingPunct="0">
                        <a:lnSpc>
                          <a:spcPct val="90000"/>
                        </a:lnSpc>
                        <a:spcBef>
                          <a:spcPct val="50000"/>
                        </a:spcBef>
                        <a:spcAft>
                          <a:spcPct val="0"/>
                        </a:spcAft>
                        <a:defRPr>
                          <a:solidFill>
                            <a:srgbClr val="000A66"/>
                          </a:solidFill>
                          <a:latin typeface="Arial" panose="020B0604020202020204" pitchFamily="34" charset="0"/>
                        </a:defRPr>
                      </a:lvl6pPr>
                      <a:lvl7pPr eaLnBrk="0" fontAlgn="base" hangingPunct="0">
                        <a:lnSpc>
                          <a:spcPct val="90000"/>
                        </a:lnSpc>
                        <a:spcBef>
                          <a:spcPct val="50000"/>
                        </a:spcBef>
                        <a:spcAft>
                          <a:spcPct val="0"/>
                        </a:spcAft>
                        <a:defRPr>
                          <a:solidFill>
                            <a:srgbClr val="000A66"/>
                          </a:solidFill>
                          <a:latin typeface="Arial" panose="020B0604020202020204" pitchFamily="34" charset="0"/>
                        </a:defRPr>
                      </a:lvl7pPr>
                      <a:lvl8pPr eaLnBrk="0" fontAlgn="base" hangingPunct="0">
                        <a:lnSpc>
                          <a:spcPct val="90000"/>
                        </a:lnSpc>
                        <a:spcBef>
                          <a:spcPct val="50000"/>
                        </a:spcBef>
                        <a:spcAft>
                          <a:spcPct val="0"/>
                        </a:spcAft>
                        <a:defRPr>
                          <a:solidFill>
                            <a:srgbClr val="000A66"/>
                          </a:solidFill>
                          <a:latin typeface="Arial" panose="020B0604020202020204" pitchFamily="34" charset="0"/>
                        </a:defRPr>
                      </a:lvl8pPr>
                      <a:lvl9pPr eaLnBrk="0" fontAlgn="base" hangingPunct="0">
                        <a:lnSpc>
                          <a:spcPct val="90000"/>
                        </a:lnSpc>
                        <a:spcBef>
                          <a:spcPct val="50000"/>
                        </a:spcBef>
                        <a:spcAft>
                          <a:spcPct val="0"/>
                        </a:spcAft>
                        <a:defRPr>
                          <a:solidFill>
                            <a:srgbClr val="000A66"/>
                          </a:solidFill>
                          <a:latin typeface="Arial" panose="020B0604020202020204" pitchFamily="34" charset="0"/>
                        </a:defRPr>
                      </a:lvl9pPr>
                    </a:lstStyle>
                    <a:p>
                      <a:pPr marL="0" marR="0" lvl="0" indent="0" algn="l" defTabSz="914400" rtl="0" eaLnBrk="0" fontAlgn="base" latinLnBrk="0" hangingPunct="0">
                        <a:lnSpc>
                          <a:spcPct val="90000"/>
                        </a:lnSpc>
                        <a:spcBef>
                          <a:spcPct val="75000"/>
                        </a:spcBef>
                        <a:spcAft>
                          <a:spcPct val="0"/>
                        </a:spcAft>
                        <a:buClrTx/>
                        <a:buSzTx/>
                        <a:buFontTx/>
                        <a:buNone/>
                        <a:tabLst/>
                      </a:pPr>
                      <a:r>
                        <a:rPr kumimoji="0" lang="ro-RO" altLang="en-US" sz="1800" b="1" i="0" u="none" strike="noStrike" cap="none" normalizeH="0" baseline="0" dirty="0">
                          <a:ln>
                            <a:noFill/>
                          </a:ln>
                          <a:solidFill>
                            <a:srgbClr val="000A66"/>
                          </a:solidFill>
                          <a:effectLst/>
                          <a:latin typeface="Arial" panose="020B0604020202020204" pitchFamily="34" charset="0"/>
                        </a:rPr>
                        <a:t>Nu se poate determina statusul de infecție</a:t>
                      </a:r>
                      <a:endParaRPr kumimoji="0" lang="en-US" altLang="en-US" sz="1800" b="1" i="0" u="none" strike="noStrike" cap="none" normalizeH="0" baseline="0" dirty="0">
                        <a:ln>
                          <a:noFill/>
                        </a:ln>
                        <a:solidFill>
                          <a:srgbClr val="000A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1202" name="Picture 2" descr="Interpretation criteria for QuantiFERON-TB 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45024"/>
            <a:ext cx="8565211"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1528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67544" y="0"/>
            <a:ext cx="8229600" cy="1143000"/>
          </a:xfrm>
        </p:spPr>
        <p:txBody>
          <a:bodyPr/>
          <a:lstStyle/>
          <a:p>
            <a:r>
              <a:rPr lang="ro-RO" altLang="en-US" dirty="0"/>
              <a:t>Performante</a:t>
            </a:r>
            <a:endParaRPr lang="en-US" altLang="en-US" dirty="0"/>
          </a:p>
        </p:txBody>
      </p:sp>
      <p:pic>
        <p:nvPicPr>
          <p:cNvPr id="50178" name="Picture 2" descr="QuantiFERON-TB Gold vs. other IGRAs on the  market"/>
          <p:cNvPicPr>
            <a:picLocks noChangeAspect="1" noChangeArrowheads="1"/>
          </p:cNvPicPr>
          <p:nvPr/>
        </p:nvPicPr>
        <p:blipFill rotWithShape="1">
          <a:blip r:embed="rId2">
            <a:extLst>
              <a:ext uri="{28A0092B-C50C-407E-A947-70E740481C1C}">
                <a14:useLocalDpi xmlns:a14="http://schemas.microsoft.com/office/drawing/2010/main" val="0"/>
              </a:ext>
            </a:extLst>
          </a:blip>
          <a:srcRect b="35944"/>
          <a:stretch/>
        </p:blipFill>
        <p:spPr bwMode="auto">
          <a:xfrm>
            <a:off x="107504" y="1268760"/>
            <a:ext cx="9045262"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499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a:t>Teste moleculare</a:t>
            </a:r>
            <a:endParaRPr lang="en-US" dirty="0"/>
          </a:p>
        </p:txBody>
      </p:sp>
      <p:sp>
        <p:nvSpPr>
          <p:cNvPr id="3" name="Content Placeholder 2"/>
          <p:cNvSpPr>
            <a:spLocks noGrp="1"/>
          </p:cNvSpPr>
          <p:nvPr>
            <p:ph idx="1"/>
          </p:nvPr>
        </p:nvSpPr>
        <p:spPr>
          <a:xfrm>
            <a:off x="461279" y="1143000"/>
            <a:ext cx="8229600" cy="845448"/>
          </a:xfrm>
        </p:spPr>
        <p:txBody>
          <a:bodyPr>
            <a:normAutofit lnSpcReduction="10000"/>
          </a:bodyPr>
          <a:lstStyle/>
          <a:p>
            <a:pPr algn="just"/>
            <a:r>
              <a:rPr lang="ro-RO" dirty="0"/>
              <a:t>Metodele bazate pe PCR (NAAT) au sensibilitate de 98% si specificitate de 98%</a:t>
            </a:r>
            <a:endParaRPr lang="en-US" dirty="0"/>
          </a:p>
        </p:txBody>
      </p:sp>
      <p:pic>
        <p:nvPicPr>
          <p:cNvPr id="4" name="Picture 3"/>
          <p:cNvPicPr>
            <a:picLocks noChangeAspect="1"/>
          </p:cNvPicPr>
          <p:nvPr/>
        </p:nvPicPr>
        <p:blipFill rotWithShape="1">
          <a:blip r:embed="rId2"/>
          <a:srcRect l="20601" t="19760" r="21651" b="13880"/>
          <a:stretch/>
        </p:blipFill>
        <p:spPr>
          <a:xfrm>
            <a:off x="1043608" y="1988448"/>
            <a:ext cx="6802766" cy="4752921"/>
          </a:xfrm>
          <a:prstGeom prst="rect">
            <a:avLst/>
          </a:prstGeom>
        </p:spPr>
      </p:pic>
    </p:spTree>
    <p:extLst>
      <p:ext uri="{BB962C8B-B14F-4D97-AF65-F5344CB8AC3E}">
        <p14:creationId xmlns:p14="http://schemas.microsoft.com/office/powerpoint/2010/main" val="24568526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76640"/>
          </a:xfrm>
        </p:spPr>
        <p:txBody>
          <a:bodyPr>
            <a:normAutofit fontScale="90000"/>
          </a:bodyPr>
          <a:lstStyle/>
          <a:p>
            <a:r>
              <a:rPr lang="ro-RO" b="1" dirty="0"/>
              <a:t>10.4. Diagnostic</a:t>
            </a:r>
            <a:endParaRPr lang="en-US" dirty="0"/>
          </a:p>
        </p:txBody>
      </p:sp>
      <p:pic>
        <p:nvPicPr>
          <p:cNvPr id="6" name="Picture 5"/>
          <p:cNvPicPr>
            <a:picLocks noChangeAspect="1"/>
          </p:cNvPicPr>
          <p:nvPr/>
        </p:nvPicPr>
        <p:blipFill rotWithShape="1">
          <a:blip r:embed="rId2"/>
          <a:srcRect l="21126" t="23960" r="21650" b="8001"/>
          <a:stretch/>
        </p:blipFill>
        <p:spPr>
          <a:xfrm>
            <a:off x="899592" y="1196752"/>
            <a:ext cx="7344816" cy="5458074"/>
          </a:xfrm>
          <a:prstGeom prst="rect">
            <a:avLst/>
          </a:prstGeom>
        </p:spPr>
      </p:pic>
    </p:spTree>
    <p:extLst>
      <p:ext uri="{BB962C8B-B14F-4D97-AF65-F5344CB8AC3E}">
        <p14:creationId xmlns:p14="http://schemas.microsoft.com/office/powerpoint/2010/main" val="3887776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a:t>Teste moleculare</a:t>
            </a:r>
            <a:endParaRPr lang="en-US" dirty="0"/>
          </a:p>
        </p:txBody>
      </p:sp>
      <p:pic>
        <p:nvPicPr>
          <p:cNvPr id="6" name="Picture 5"/>
          <p:cNvPicPr>
            <a:picLocks noChangeAspect="1"/>
          </p:cNvPicPr>
          <p:nvPr/>
        </p:nvPicPr>
        <p:blipFill rotWithShape="1">
          <a:blip r:embed="rId2"/>
          <a:srcRect l="29802" t="18080" r="34082" b="22914"/>
          <a:stretch/>
        </p:blipFill>
        <p:spPr>
          <a:xfrm>
            <a:off x="323528" y="1163825"/>
            <a:ext cx="6480720" cy="5217503"/>
          </a:xfrm>
          <a:prstGeom prst="rect">
            <a:avLst/>
          </a:prstGeom>
        </p:spPr>
      </p:pic>
      <p:sp>
        <p:nvSpPr>
          <p:cNvPr id="7" name="TextBox 6"/>
          <p:cNvSpPr txBox="1"/>
          <p:nvPr/>
        </p:nvSpPr>
        <p:spPr>
          <a:xfrm>
            <a:off x="7142199" y="2492896"/>
            <a:ext cx="200180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o-RO" b="1" dirty="0"/>
              <a:t>Sistemul este funcțional în unitatea A.T.I. a</a:t>
            </a:r>
          </a:p>
          <a:p>
            <a:r>
              <a:rPr lang="ro-RO" b="1" dirty="0"/>
              <a:t> SCJU Craiova</a:t>
            </a:r>
            <a:endParaRPr lang="en-US" b="1" dirty="0"/>
          </a:p>
        </p:txBody>
      </p:sp>
    </p:spTree>
    <p:extLst>
      <p:ext uri="{BB962C8B-B14F-4D97-AF65-F5344CB8AC3E}">
        <p14:creationId xmlns:p14="http://schemas.microsoft.com/office/powerpoint/2010/main" val="15957125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a:t>Teste moleculare</a:t>
            </a:r>
            <a:endParaRPr lang="en-US" dirty="0"/>
          </a:p>
        </p:txBody>
      </p:sp>
      <p:pic>
        <p:nvPicPr>
          <p:cNvPr id="3" name="Picture 2"/>
          <p:cNvPicPr>
            <a:picLocks noChangeAspect="1"/>
          </p:cNvPicPr>
          <p:nvPr/>
        </p:nvPicPr>
        <p:blipFill rotWithShape="1">
          <a:blip r:embed="rId2"/>
          <a:srcRect l="52625" t="39080" r="9050" b="25640"/>
          <a:stretch/>
        </p:blipFill>
        <p:spPr>
          <a:xfrm>
            <a:off x="1134268" y="2276872"/>
            <a:ext cx="6883622" cy="3960440"/>
          </a:xfrm>
          <a:prstGeom prst="rect">
            <a:avLst/>
          </a:prstGeom>
        </p:spPr>
      </p:pic>
      <p:sp>
        <p:nvSpPr>
          <p:cNvPr id="4" name="TextBox 3"/>
          <p:cNvSpPr txBox="1"/>
          <p:nvPr/>
        </p:nvSpPr>
        <p:spPr>
          <a:xfrm>
            <a:off x="899592" y="1484784"/>
            <a:ext cx="7791287" cy="523220"/>
          </a:xfrm>
          <a:prstGeom prst="rect">
            <a:avLst/>
          </a:prstGeom>
          <a:noFill/>
        </p:spPr>
        <p:txBody>
          <a:bodyPr wrap="square" rtlCol="0">
            <a:spAutoFit/>
          </a:bodyPr>
          <a:lstStyle/>
          <a:p>
            <a:pPr algn="ctr"/>
            <a:r>
              <a:rPr lang="ro-RO" sz="2800" b="1" dirty="0" err="1"/>
              <a:t>SpeedOligo</a:t>
            </a:r>
            <a:r>
              <a:rPr lang="ro-RO" sz="2800" b="1" dirty="0"/>
              <a:t> </a:t>
            </a:r>
            <a:r>
              <a:rPr lang="ro-RO" sz="2800" b="1" dirty="0" err="1"/>
              <a:t>Mycobacteria</a:t>
            </a:r>
            <a:r>
              <a:rPr lang="ro-RO" sz="2800" b="1" dirty="0"/>
              <a:t> PCR </a:t>
            </a:r>
            <a:r>
              <a:rPr lang="ro-RO" sz="2800" b="1" dirty="0" err="1"/>
              <a:t>Assay</a:t>
            </a:r>
            <a:endParaRPr lang="en-US" sz="2800" b="1" dirty="0"/>
          </a:p>
        </p:txBody>
      </p:sp>
    </p:spTree>
    <p:extLst>
      <p:ext uri="{BB962C8B-B14F-4D97-AF65-F5344CB8AC3E}">
        <p14:creationId xmlns:p14="http://schemas.microsoft.com/office/powerpoint/2010/main" val="365995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071546"/>
            <a:ext cx="8229600" cy="5395930"/>
          </a:xfrm>
        </p:spPr>
        <p:txBody>
          <a:bodyPr>
            <a:normAutofit fontScale="70000" lnSpcReduction="20000"/>
          </a:bodyPr>
          <a:lstStyle/>
          <a:p>
            <a:pPr algn="ctr">
              <a:buNone/>
            </a:pPr>
            <a:r>
              <a:rPr lang="ro-RO" b="1" dirty="0"/>
              <a:t>7. REZISTENŢĂ. SENSIBILITATE. VARIABILITATE GENETICĂ</a:t>
            </a:r>
            <a:endParaRPr lang="en-US" b="1" dirty="0"/>
          </a:p>
          <a:p>
            <a:pPr algn="ctr">
              <a:buNone/>
            </a:pPr>
            <a:endParaRPr lang="en-US" dirty="0"/>
          </a:p>
          <a:p>
            <a:r>
              <a:rPr lang="ro-RO" b="1" dirty="0"/>
              <a:t>7.1. Rezistenţă faţă de factorii din mediul extern</a:t>
            </a:r>
            <a:endParaRPr lang="en-US" dirty="0"/>
          </a:p>
          <a:p>
            <a:r>
              <a:rPr lang="ro-RO" dirty="0"/>
              <a:t>Meningococii sunt </a:t>
            </a:r>
            <a:r>
              <a:rPr lang="ro-RO" b="1" i="1" dirty="0"/>
              <a:t>foarte sensibili la variaţiile condiţiilor de mediu extern</a:t>
            </a:r>
            <a:r>
              <a:rPr lang="ro-RO" dirty="0"/>
              <a:t>. Îndeosebi susceptibili la radiaţiile solare, la uscăciune şi, de asemenea, termosensibili (la 55</a:t>
            </a:r>
            <a:r>
              <a:rPr lang="ro-RO" baseline="30000" dirty="0"/>
              <a:t>0</a:t>
            </a:r>
            <a:r>
              <a:rPr lang="ro-RO" dirty="0"/>
              <a:t>C sunt distruşi după 30 minute). De asemenea, este cunoscută eficienţa dezinfectantelor uzuale.</a:t>
            </a:r>
            <a:endParaRPr lang="en-US" dirty="0"/>
          </a:p>
          <a:p>
            <a:pPr>
              <a:buNone/>
            </a:pPr>
            <a:r>
              <a:rPr lang="ro-RO" b="1" dirty="0"/>
              <a:t> </a:t>
            </a:r>
            <a:endParaRPr lang="en-US" dirty="0"/>
          </a:p>
          <a:p>
            <a:r>
              <a:rPr lang="ro-RO" b="1" dirty="0"/>
              <a:t>7.2. Rezistenţa la chimioterapice</a:t>
            </a:r>
            <a:endParaRPr lang="en-US" dirty="0"/>
          </a:p>
          <a:p>
            <a:r>
              <a:rPr lang="ro-RO" dirty="0"/>
              <a:t>La începutul erei chimioterapiei, meningococii erau înalt sensibili la penicilină, streptomicină, sulfamidă. Astăzi se izolează tot mai multe </a:t>
            </a:r>
            <a:r>
              <a:rPr lang="ro-RO" b="1" i="1" dirty="0"/>
              <a:t>tulpini rezistente</a:t>
            </a:r>
            <a:r>
              <a:rPr lang="ro-RO" dirty="0"/>
              <a:t>. Tulpinile din </a:t>
            </a:r>
            <a:r>
              <a:rPr lang="ro-RO" b="1" dirty="0"/>
              <a:t>grupul antigenic B</a:t>
            </a:r>
            <a:r>
              <a:rPr lang="ro-RO" dirty="0"/>
              <a:t> prezintă tendinţa de </a:t>
            </a:r>
            <a:r>
              <a:rPr lang="ro-RO" b="1" i="1" dirty="0"/>
              <a:t>selecţie marcată a rezistenţei faţă de sulfamide</a:t>
            </a:r>
            <a:r>
              <a:rPr lang="ro-RO" dirty="0"/>
              <a:t>, notându-se chiar prezenţa de tulpini dependente. Au fost notate, de asemenea, </a:t>
            </a:r>
            <a:r>
              <a:rPr lang="ro-RO" b="1" i="1" dirty="0"/>
              <a:t>tulpini de meningococi streptomicin-dependente</a:t>
            </a:r>
            <a:r>
              <a:rPr lang="ro-RO" dirty="0"/>
              <a:t>.</a:t>
            </a:r>
            <a:endParaRPr lang="en-US" dirty="0"/>
          </a:p>
          <a:p>
            <a:pPr>
              <a:buNone/>
            </a:pPr>
            <a:r>
              <a:rPr lang="ro-RO" b="1" dirty="0"/>
              <a:t> </a:t>
            </a:r>
            <a:endParaRPr lang="en-US" dirty="0"/>
          </a:p>
          <a:p>
            <a:r>
              <a:rPr lang="ro-RO" b="1" dirty="0"/>
              <a:t>7.3. Variabilitate genetică</a:t>
            </a:r>
            <a:endParaRPr lang="en-US" dirty="0"/>
          </a:p>
          <a:p>
            <a:r>
              <a:rPr lang="ro-RO" dirty="0"/>
              <a:t>În cultură pe mediu solid pot apărea variante „S” (capsulate) sau variante „R” (lipsite de capsulă, nevirulente). Ca şi la pneumococi, s-a descris fenomenul de transformare a formelor „R” şi „S” prin transfer de ADN solubil de la forma „S”.</a:t>
            </a:r>
            <a:endParaRPr lang="en-US" dirty="0"/>
          </a:p>
          <a:p>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a:t>Teste moleculare</a:t>
            </a:r>
            <a:endParaRPr lang="en-US" dirty="0"/>
          </a:p>
        </p:txBody>
      </p:sp>
      <p:sp>
        <p:nvSpPr>
          <p:cNvPr id="4" name="TextBox 3"/>
          <p:cNvSpPr txBox="1"/>
          <p:nvPr/>
        </p:nvSpPr>
        <p:spPr>
          <a:xfrm>
            <a:off x="461279" y="1268760"/>
            <a:ext cx="8229600" cy="461665"/>
          </a:xfrm>
          <a:prstGeom prst="rect">
            <a:avLst/>
          </a:prstGeom>
          <a:noFill/>
        </p:spPr>
        <p:txBody>
          <a:bodyPr wrap="square" rtlCol="0">
            <a:spAutoFit/>
          </a:bodyPr>
          <a:lstStyle/>
          <a:p>
            <a:pPr algn="ctr"/>
            <a:r>
              <a:rPr lang="ro-RO" sz="2400" b="1" dirty="0"/>
              <a:t>Detecția mutațiilor de rezistență la tuberculostatice</a:t>
            </a:r>
            <a:endParaRPr lang="en-US" sz="2400" b="1" dirty="0"/>
          </a:p>
        </p:txBody>
      </p:sp>
      <p:pic>
        <p:nvPicPr>
          <p:cNvPr id="3" name="Picture 2"/>
          <p:cNvPicPr>
            <a:picLocks noChangeAspect="1"/>
          </p:cNvPicPr>
          <p:nvPr/>
        </p:nvPicPr>
        <p:blipFill rotWithShape="1">
          <a:blip r:embed="rId2"/>
          <a:srcRect l="20075" t="18921" r="22700" b="15561"/>
          <a:stretch/>
        </p:blipFill>
        <p:spPr>
          <a:xfrm>
            <a:off x="323528" y="1168896"/>
            <a:ext cx="8568951" cy="5616624"/>
          </a:xfrm>
          <a:prstGeom prst="rect">
            <a:avLst/>
          </a:prstGeom>
        </p:spPr>
      </p:pic>
    </p:spTree>
    <p:extLst>
      <p:ext uri="{BB962C8B-B14F-4D97-AF65-F5344CB8AC3E}">
        <p14:creationId xmlns:p14="http://schemas.microsoft.com/office/powerpoint/2010/main" val="31311872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a:t>Teste moleculare</a:t>
            </a:r>
            <a:endParaRPr lang="en-US" dirty="0"/>
          </a:p>
        </p:txBody>
      </p:sp>
      <p:pic>
        <p:nvPicPr>
          <p:cNvPr id="3" name="Picture 2"/>
          <p:cNvPicPr>
            <a:picLocks noChangeAspect="1"/>
          </p:cNvPicPr>
          <p:nvPr/>
        </p:nvPicPr>
        <p:blipFill rotWithShape="1">
          <a:blip r:embed="rId2"/>
          <a:srcRect l="22175" t="20601" r="20600" b="13040"/>
          <a:stretch/>
        </p:blipFill>
        <p:spPr>
          <a:xfrm>
            <a:off x="1331640" y="1700808"/>
            <a:ext cx="6840760" cy="4957982"/>
          </a:xfrm>
          <a:prstGeom prst="rect">
            <a:avLst/>
          </a:prstGeom>
        </p:spPr>
      </p:pic>
      <p:sp>
        <p:nvSpPr>
          <p:cNvPr id="4" name="TextBox 3"/>
          <p:cNvSpPr txBox="1"/>
          <p:nvPr/>
        </p:nvSpPr>
        <p:spPr>
          <a:xfrm>
            <a:off x="461279" y="1268760"/>
            <a:ext cx="8229600" cy="461665"/>
          </a:xfrm>
          <a:prstGeom prst="rect">
            <a:avLst/>
          </a:prstGeom>
          <a:noFill/>
        </p:spPr>
        <p:txBody>
          <a:bodyPr wrap="square" rtlCol="0">
            <a:spAutoFit/>
          </a:bodyPr>
          <a:lstStyle/>
          <a:p>
            <a:pPr algn="ctr"/>
            <a:r>
              <a:rPr lang="ro-RO" sz="2400" b="1" dirty="0"/>
              <a:t>Detecția mutațiilor de rezistență la tuberculostatice</a:t>
            </a:r>
            <a:endParaRPr lang="en-US" sz="2400" b="1" dirty="0"/>
          </a:p>
        </p:txBody>
      </p:sp>
    </p:spTree>
    <p:extLst>
      <p:ext uri="{BB962C8B-B14F-4D97-AF65-F5344CB8AC3E}">
        <p14:creationId xmlns:p14="http://schemas.microsoft.com/office/powerpoint/2010/main" val="29525642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79" y="0"/>
            <a:ext cx="8229600" cy="1143000"/>
          </a:xfrm>
        </p:spPr>
        <p:txBody>
          <a:bodyPr/>
          <a:lstStyle/>
          <a:p>
            <a:r>
              <a:rPr lang="ro-RO" dirty="0"/>
              <a:t>Teste moleculare</a:t>
            </a:r>
            <a:endParaRPr lang="en-US" dirty="0"/>
          </a:p>
        </p:txBody>
      </p:sp>
      <p:sp>
        <p:nvSpPr>
          <p:cNvPr id="4" name="TextBox 3"/>
          <p:cNvSpPr txBox="1"/>
          <p:nvPr/>
        </p:nvSpPr>
        <p:spPr>
          <a:xfrm>
            <a:off x="461279" y="1268760"/>
            <a:ext cx="8229600" cy="461665"/>
          </a:xfrm>
          <a:prstGeom prst="rect">
            <a:avLst/>
          </a:prstGeom>
          <a:noFill/>
        </p:spPr>
        <p:txBody>
          <a:bodyPr wrap="square" rtlCol="0">
            <a:spAutoFit/>
          </a:bodyPr>
          <a:lstStyle/>
          <a:p>
            <a:pPr algn="ctr"/>
            <a:r>
              <a:rPr lang="ro-RO" sz="2400" b="1" dirty="0"/>
              <a:t>Detecția mutațiilor de rezistență la tuberculostatice</a:t>
            </a:r>
            <a:endParaRPr lang="en-US" sz="2400" b="1" dirty="0"/>
          </a:p>
        </p:txBody>
      </p:sp>
      <p:pic>
        <p:nvPicPr>
          <p:cNvPr id="5" name="Picture 4"/>
          <p:cNvPicPr>
            <a:picLocks noChangeAspect="1"/>
          </p:cNvPicPr>
          <p:nvPr/>
        </p:nvPicPr>
        <p:blipFill rotWithShape="1">
          <a:blip r:embed="rId2"/>
          <a:srcRect l="21126" t="14721" r="23225" b="18081"/>
          <a:stretch/>
        </p:blipFill>
        <p:spPr>
          <a:xfrm>
            <a:off x="1403648" y="1860806"/>
            <a:ext cx="6336704" cy="4782418"/>
          </a:xfrm>
          <a:prstGeom prst="rect">
            <a:avLst/>
          </a:prstGeom>
        </p:spPr>
      </p:pic>
    </p:spTree>
    <p:extLst>
      <p:ext uri="{BB962C8B-B14F-4D97-AF65-F5344CB8AC3E}">
        <p14:creationId xmlns:p14="http://schemas.microsoft.com/office/powerpoint/2010/main" val="25339175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Teste moleculare</a:t>
            </a:r>
            <a:endParaRPr lang="en-US" dirty="0"/>
          </a:p>
        </p:txBody>
      </p:sp>
      <p:sp>
        <p:nvSpPr>
          <p:cNvPr id="3" name="Content Placeholder 2"/>
          <p:cNvSpPr>
            <a:spLocks noGrp="1"/>
          </p:cNvSpPr>
          <p:nvPr>
            <p:ph idx="1"/>
          </p:nvPr>
        </p:nvSpPr>
        <p:spPr/>
        <p:txBody>
          <a:bodyPr>
            <a:normAutofit fontScale="77500" lnSpcReduction="20000"/>
          </a:bodyPr>
          <a:lstStyle/>
          <a:p>
            <a:pPr algn="just"/>
            <a:r>
              <a:rPr lang="en-US" dirty="0"/>
              <a:t>Bio Concept Corporation </a:t>
            </a:r>
            <a:r>
              <a:rPr lang="en-US" dirty="0" err="1"/>
              <a:t>în</a:t>
            </a:r>
            <a:r>
              <a:rPr lang="en-US" dirty="0"/>
              <a:t> Taiwan, a </a:t>
            </a:r>
            <a:r>
              <a:rPr lang="en-US" dirty="0" err="1"/>
              <a:t>dezvoltat</a:t>
            </a:r>
            <a:r>
              <a:rPr lang="en-US" dirty="0"/>
              <a:t> </a:t>
            </a:r>
            <a:r>
              <a:rPr lang="ro-RO" dirty="0"/>
              <a:t>un test pe </a:t>
            </a:r>
            <a:r>
              <a:rPr lang="en-US" dirty="0" err="1"/>
              <a:t>membrană</a:t>
            </a:r>
            <a:r>
              <a:rPr lang="ro-RO" dirty="0"/>
              <a:t>  </a:t>
            </a:r>
            <a:r>
              <a:rPr lang="en-US" dirty="0"/>
              <a:t>(</a:t>
            </a:r>
            <a:r>
              <a:rPr lang="en-US" dirty="0" err="1"/>
              <a:t>Bluepoint</a:t>
            </a:r>
            <a:r>
              <a:rPr lang="en-US" dirty="0"/>
              <a:t> </a:t>
            </a:r>
            <a:r>
              <a:rPr lang="en-US" dirty="0" err="1"/>
              <a:t>MycoID</a:t>
            </a:r>
            <a:r>
              <a:rPr lang="en-US" dirty="0"/>
              <a:t> plus kit) </a:t>
            </a:r>
            <a:r>
              <a:rPr lang="en-US" dirty="0" err="1"/>
              <a:t>capabil</a:t>
            </a:r>
            <a:r>
              <a:rPr lang="en-US" dirty="0"/>
              <a:t> de a </a:t>
            </a:r>
            <a:r>
              <a:rPr lang="ro-RO" dirty="0"/>
              <a:t>detecta </a:t>
            </a:r>
            <a:r>
              <a:rPr lang="en-US" dirty="0" err="1"/>
              <a:t>doua</a:t>
            </a:r>
            <a:r>
              <a:rPr lang="en-US" dirty="0"/>
              <a:t> </a:t>
            </a:r>
            <a:r>
              <a:rPr lang="en-US" dirty="0" err="1"/>
              <a:t>complexe</a:t>
            </a:r>
            <a:r>
              <a:rPr lang="en-US" dirty="0"/>
              <a:t> NTM </a:t>
            </a:r>
            <a:r>
              <a:rPr lang="ro-RO" dirty="0"/>
              <a:t>(Non </a:t>
            </a:r>
            <a:r>
              <a:rPr lang="ro-RO" dirty="0" err="1"/>
              <a:t>Tuberculous</a:t>
            </a:r>
            <a:r>
              <a:rPr lang="ro-RO" dirty="0"/>
              <a:t> </a:t>
            </a:r>
            <a:r>
              <a:rPr lang="ro-RO" dirty="0" err="1"/>
              <a:t>Mycobacteria</a:t>
            </a:r>
            <a:r>
              <a:rPr lang="ro-RO" dirty="0"/>
              <a:t>)</a:t>
            </a:r>
            <a:r>
              <a:rPr lang="en-US" dirty="0"/>
              <a:t>(M. </a:t>
            </a:r>
            <a:r>
              <a:rPr lang="en-US" dirty="0" err="1"/>
              <a:t>avium</a:t>
            </a:r>
            <a:r>
              <a:rPr lang="en-US" dirty="0"/>
              <a:t> complex </a:t>
            </a:r>
            <a:r>
              <a:rPr lang="ro-RO" dirty="0"/>
              <a:t>și </a:t>
            </a:r>
            <a:r>
              <a:rPr lang="en-US" dirty="0"/>
              <a:t>M. </a:t>
            </a:r>
            <a:r>
              <a:rPr lang="en-US" dirty="0" err="1"/>
              <a:t>abscessus</a:t>
            </a:r>
            <a:r>
              <a:rPr lang="en-US" dirty="0"/>
              <a:t> complex), 18 </a:t>
            </a:r>
            <a:r>
              <a:rPr lang="ro-RO" dirty="0"/>
              <a:t>specii </a:t>
            </a:r>
            <a:r>
              <a:rPr lang="en-US" dirty="0"/>
              <a:t>NTM (M. </a:t>
            </a:r>
            <a:r>
              <a:rPr lang="en-US" dirty="0" err="1"/>
              <a:t>avium</a:t>
            </a:r>
            <a:r>
              <a:rPr lang="en-US" dirty="0"/>
              <a:t>, M. </a:t>
            </a:r>
            <a:r>
              <a:rPr lang="en-US" dirty="0" err="1"/>
              <a:t>chelonae</a:t>
            </a:r>
            <a:r>
              <a:rPr lang="en-US" dirty="0"/>
              <a:t>, M. </a:t>
            </a:r>
            <a:r>
              <a:rPr lang="en-US" dirty="0" err="1"/>
              <a:t>fortuitum</a:t>
            </a:r>
            <a:r>
              <a:rPr lang="en-US" dirty="0"/>
              <a:t>,</a:t>
            </a:r>
            <a:r>
              <a:rPr lang="ro-RO" dirty="0"/>
              <a:t> </a:t>
            </a:r>
            <a:r>
              <a:rPr lang="en-US" dirty="0"/>
              <a:t>M. </a:t>
            </a:r>
            <a:r>
              <a:rPr lang="en-US" dirty="0" err="1"/>
              <a:t>gastri</a:t>
            </a:r>
            <a:r>
              <a:rPr lang="en-US" dirty="0"/>
              <a:t>, M. </a:t>
            </a:r>
            <a:r>
              <a:rPr lang="en-US" dirty="0" err="1"/>
              <a:t>gordonae</a:t>
            </a:r>
            <a:r>
              <a:rPr lang="en-US" dirty="0"/>
              <a:t>, M. </a:t>
            </a:r>
            <a:r>
              <a:rPr lang="en-US" dirty="0" err="1"/>
              <a:t>haemophilum</a:t>
            </a:r>
            <a:r>
              <a:rPr lang="en-US" dirty="0"/>
              <a:t>, M. </a:t>
            </a:r>
            <a:r>
              <a:rPr lang="en-US" dirty="0" err="1"/>
              <a:t>intracellulare</a:t>
            </a:r>
            <a:r>
              <a:rPr lang="en-US" dirty="0"/>
              <a:t>, M. </a:t>
            </a:r>
            <a:r>
              <a:rPr lang="en-US" dirty="0" err="1"/>
              <a:t>kansasii</a:t>
            </a:r>
            <a:r>
              <a:rPr lang="en-US" dirty="0"/>
              <a:t>, M. </a:t>
            </a:r>
            <a:r>
              <a:rPr lang="en-US" dirty="0" err="1"/>
              <a:t>marinum</a:t>
            </a:r>
            <a:r>
              <a:rPr lang="en-US" dirty="0"/>
              <a:t> /M. </a:t>
            </a:r>
            <a:r>
              <a:rPr lang="en-US" dirty="0" err="1"/>
              <a:t>ulcerans</a:t>
            </a:r>
            <a:r>
              <a:rPr lang="en-US" dirty="0"/>
              <a:t>, M. </a:t>
            </a:r>
            <a:r>
              <a:rPr lang="en-US" dirty="0" err="1"/>
              <a:t>malmoense</a:t>
            </a:r>
            <a:r>
              <a:rPr lang="en-US" dirty="0"/>
              <a:t>, M. </a:t>
            </a:r>
            <a:r>
              <a:rPr lang="en-US" dirty="0" err="1"/>
              <a:t>nonchromogenicum</a:t>
            </a:r>
            <a:r>
              <a:rPr lang="en-US" dirty="0"/>
              <a:t>, M. </a:t>
            </a:r>
            <a:r>
              <a:rPr lang="en-US" dirty="0" err="1"/>
              <a:t>peregrinum</a:t>
            </a:r>
            <a:r>
              <a:rPr lang="en-US" dirty="0"/>
              <a:t>, M. </a:t>
            </a:r>
            <a:r>
              <a:rPr lang="en-US" dirty="0" err="1"/>
              <a:t>scrofulaceum</a:t>
            </a:r>
            <a:r>
              <a:rPr lang="en-US" dirty="0"/>
              <a:t>, M.</a:t>
            </a:r>
            <a:r>
              <a:rPr lang="ro-RO" dirty="0"/>
              <a:t> </a:t>
            </a:r>
            <a:r>
              <a:rPr lang="en-US" dirty="0" err="1"/>
              <a:t>simiae</a:t>
            </a:r>
            <a:r>
              <a:rPr lang="en-US" dirty="0"/>
              <a:t> / M. </a:t>
            </a:r>
            <a:r>
              <a:rPr lang="en-US" dirty="0" err="1"/>
              <a:t>lentiflavum</a:t>
            </a:r>
            <a:r>
              <a:rPr lang="en-US" dirty="0"/>
              <a:t>, M. </a:t>
            </a:r>
            <a:r>
              <a:rPr lang="en-US" dirty="0" err="1"/>
              <a:t>szulgai</a:t>
            </a:r>
            <a:r>
              <a:rPr lang="en-US" dirty="0"/>
              <a:t>, M. terrae, M. </a:t>
            </a:r>
            <a:r>
              <a:rPr lang="en-US" dirty="0" err="1"/>
              <a:t>xenopi</a:t>
            </a:r>
            <a:r>
              <a:rPr lang="en-US" dirty="0"/>
              <a:t> </a:t>
            </a:r>
            <a:r>
              <a:rPr lang="en-US" dirty="0" err="1"/>
              <a:t>și</a:t>
            </a:r>
            <a:r>
              <a:rPr lang="en-US" dirty="0"/>
              <a:t> M. </a:t>
            </a:r>
            <a:r>
              <a:rPr lang="en-US" dirty="0" err="1"/>
              <a:t>smegmatis</a:t>
            </a:r>
            <a:r>
              <a:rPr lang="en-US" dirty="0"/>
              <a:t> </a:t>
            </a:r>
            <a:r>
              <a:rPr lang="en-US" dirty="0" err="1"/>
              <a:t>grup</a:t>
            </a:r>
            <a:r>
              <a:rPr lang="en-US" dirty="0"/>
              <a:t> [M. </a:t>
            </a:r>
            <a:r>
              <a:rPr lang="en-US" dirty="0" err="1"/>
              <a:t>smegmatis</a:t>
            </a:r>
            <a:r>
              <a:rPr lang="ro-RO" dirty="0"/>
              <a:t> </a:t>
            </a:r>
            <a:r>
              <a:rPr lang="en-US" dirty="0" err="1"/>
              <a:t>și</a:t>
            </a:r>
            <a:r>
              <a:rPr lang="en-US" dirty="0"/>
              <a:t> M. goodie]) </a:t>
            </a:r>
            <a:r>
              <a:rPr lang="en-US" dirty="0" err="1"/>
              <a:t>și</a:t>
            </a:r>
            <a:r>
              <a:rPr lang="en-US" dirty="0"/>
              <a:t> MTBC (</a:t>
            </a:r>
            <a:r>
              <a:rPr lang="en-US" dirty="0" err="1"/>
              <a:t>inclusiv</a:t>
            </a:r>
            <a:r>
              <a:rPr lang="en-US" dirty="0"/>
              <a:t> MTB </a:t>
            </a:r>
            <a:r>
              <a:rPr lang="en-US" dirty="0" err="1"/>
              <a:t>și</a:t>
            </a:r>
            <a:r>
              <a:rPr lang="en-US" dirty="0"/>
              <a:t> M. </a:t>
            </a:r>
            <a:r>
              <a:rPr lang="en-US" dirty="0" err="1"/>
              <a:t>bovis</a:t>
            </a:r>
            <a:r>
              <a:rPr lang="en-US" dirty="0"/>
              <a:t>), </a:t>
            </a:r>
            <a:r>
              <a:rPr lang="en-US" dirty="0" err="1"/>
              <a:t>precum</a:t>
            </a:r>
            <a:r>
              <a:rPr lang="en-US" dirty="0"/>
              <a:t> </a:t>
            </a:r>
            <a:r>
              <a:rPr lang="en-US" dirty="0" err="1"/>
              <a:t>și</a:t>
            </a:r>
            <a:r>
              <a:rPr lang="en-US" dirty="0"/>
              <a:t> 26</a:t>
            </a:r>
            <a:r>
              <a:rPr lang="ro-RO" dirty="0"/>
              <a:t> mutații asociate cu rezistenta la </a:t>
            </a:r>
            <a:r>
              <a:rPr lang="en-US" dirty="0"/>
              <a:t> rifampicin</a:t>
            </a:r>
            <a:r>
              <a:rPr lang="ro-RO" dirty="0"/>
              <a:t>a</a:t>
            </a:r>
            <a:r>
              <a:rPr lang="en-US" dirty="0"/>
              <a:t> </a:t>
            </a:r>
            <a:r>
              <a:rPr lang="en-US" dirty="0" err="1"/>
              <a:t>și</a:t>
            </a:r>
            <a:r>
              <a:rPr lang="en-US" dirty="0"/>
              <a:t> </a:t>
            </a:r>
            <a:r>
              <a:rPr lang="en-US" dirty="0" err="1"/>
              <a:t>izoniazida</a:t>
            </a:r>
            <a:r>
              <a:rPr lang="ro-RO" dirty="0"/>
              <a:t> în 3 gene </a:t>
            </a:r>
            <a:r>
              <a:rPr lang="en-US" dirty="0"/>
              <a:t>(</a:t>
            </a:r>
            <a:r>
              <a:rPr lang="en-US" dirty="0" err="1"/>
              <a:t>rpoB</a:t>
            </a:r>
            <a:r>
              <a:rPr lang="en-US" dirty="0"/>
              <a:t>, </a:t>
            </a:r>
            <a:r>
              <a:rPr lang="en-US" dirty="0" err="1"/>
              <a:t>katG</a:t>
            </a:r>
            <a:r>
              <a:rPr lang="en-US" dirty="0"/>
              <a:t> </a:t>
            </a:r>
            <a:r>
              <a:rPr lang="en-US" dirty="0" err="1"/>
              <a:t>și</a:t>
            </a:r>
            <a:r>
              <a:rPr lang="en-US" dirty="0"/>
              <a:t> INHA) </a:t>
            </a:r>
            <a:r>
              <a:rPr lang="ro-RO" dirty="0"/>
              <a:t>ale BK</a:t>
            </a:r>
            <a:r>
              <a:rPr lang="en-US" dirty="0"/>
              <a:t>.</a:t>
            </a:r>
          </a:p>
          <a:p>
            <a:pPr algn="just"/>
            <a:r>
              <a:rPr lang="en-US" dirty="0" err="1"/>
              <a:t>Tehnica</a:t>
            </a:r>
            <a:r>
              <a:rPr lang="en-US" dirty="0"/>
              <a:t> se </a:t>
            </a:r>
            <a:r>
              <a:rPr lang="en-US" dirty="0" err="1"/>
              <a:t>bazează</a:t>
            </a:r>
            <a:r>
              <a:rPr lang="en-US" dirty="0"/>
              <a:t> </a:t>
            </a:r>
            <a:r>
              <a:rPr lang="en-US" dirty="0" err="1"/>
              <a:t>pe</a:t>
            </a:r>
            <a:r>
              <a:rPr lang="en-US" dirty="0"/>
              <a:t> </a:t>
            </a:r>
            <a:r>
              <a:rPr lang="en-US" dirty="0" err="1"/>
              <a:t>hibridizarea</a:t>
            </a:r>
            <a:r>
              <a:rPr lang="en-US" dirty="0"/>
              <a:t> </a:t>
            </a:r>
            <a:r>
              <a:rPr lang="en-US" dirty="0" err="1"/>
              <a:t>inversă</a:t>
            </a:r>
            <a:r>
              <a:rPr lang="en-US" dirty="0"/>
              <a:t> </a:t>
            </a:r>
            <a:r>
              <a:rPr lang="ro-RO" dirty="0"/>
              <a:t>cu </a:t>
            </a:r>
            <a:r>
              <a:rPr lang="ro-RO" dirty="0" err="1"/>
              <a:t>oligonucleotide</a:t>
            </a:r>
            <a:r>
              <a:rPr lang="ro-RO" dirty="0"/>
              <a:t> a </a:t>
            </a:r>
            <a:r>
              <a:rPr lang="en-US" dirty="0" err="1"/>
              <a:t>produșilor</a:t>
            </a:r>
            <a:r>
              <a:rPr lang="en-US" dirty="0"/>
              <a:t> </a:t>
            </a:r>
            <a:r>
              <a:rPr lang="en-US" dirty="0" err="1"/>
              <a:t>reacție</a:t>
            </a:r>
            <a:r>
              <a:rPr lang="ro-RO" dirty="0"/>
              <a:t>i de polimerizare </a:t>
            </a:r>
            <a:r>
              <a:rPr lang="en-US" dirty="0"/>
              <a:t> </a:t>
            </a:r>
            <a:r>
              <a:rPr lang="en-US" dirty="0" err="1"/>
              <a:t>în</a:t>
            </a:r>
            <a:r>
              <a:rPr lang="en-US" dirty="0"/>
              <a:t> </a:t>
            </a:r>
            <a:r>
              <a:rPr lang="en-US" dirty="0" err="1"/>
              <a:t>lanț</a:t>
            </a:r>
            <a:r>
              <a:rPr lang="en-US" dirty="0"/>
              <a:t> (PCR) cu</a:t>
            </a:r>
            <a:r>
              <a:rPr lang="ro-RO" dirty="0"/>
              <a:t> </a:t>
            </a:r>
            <a:r>
              <a:rPr lang="en-US" dirty="0"/>
              <a:t>o </a:t>
            </a:r>
            <a:r>
              <a:rPr lang="en-US" dirty="0" err="1"/>
              <a:t>matrice</a:t>
            </a:r>
            <a:r>
              <a:rPr lang="en-US" dirty="0"/>
              <a:t> de </a:t>
            </a:r>
            <a:r>
              <a:rPr lang="en-US" dirty="0" err="1"/>
              <a:t>membran</a:t>
            </a:r>
            <a:r>
              <a:rPr lang="ro-RO" dirty="0"/>
              <a:t>ă.</a:t>
            </a:r>
          </a:p>
          <a:p>
            <a:pPr algn="just"/>
            <a:r>
              <a:rPr lang="en-US" dirty="0" err="1"/>
              <a:t>Genele</a:t>
            </a:r>
            <a:r>
              <a:rPr lang="en-US" dirty="0"/>
              <a:t> </a:t>
            </a:r>
            <a:r>
              <a:rPr lang="en-US" dirty="0" err="1"/>
              <a:t>țintă</a:t>
            </a:r>
            <a:r>
              <a:rPr lang="en-US" dirty="0"/>
              <a:t> ale </a:t>
            </a:r>
            <a:r>
              <a:rPr lang="en-US" dirty="0" err="1"/>
              <a:t>kitului</a:t>
            </a:r>
            <a:r>
              <a:rPr lang="en-US" dirty="0"/>
              <a:t> </a:t>
            </a:r>
            <a:r>
              <a:rPr lang="en-US" dirty="0" err="1"/>
              <a:t>sunt</a:t>
            </a:r>
            <a:r>
              <a:rPr lang="en-US" dirty="0"/>
              <a:t> </a:t>
            </a:r>
            <a:r>
              <a:rPr lang="en-US" dirty="0" err="1"/>
              <a:t>transcrise</a:t>
            </a:r>
            <a:r>
              <a:rPr lang="en-US" dirty="0"/>
              <a:t> intern</a:t>
            </a:r>
            <a:r>
              <a:rPr lang="ro-RO" dirty="0"/>
              <a:t> in </a:t>
            </a:r>
            <a:r>
              <a:rPr lang="en-US" dirty="0" err="1"/>
              <a:t>regiunea</a:t>
            </a:r>
            <a:r>
              <a:rPr lang="en-US" dirty="0"/>
              <a:t> </a:t>
            </a:r>
            <a:r>
              <a:rPr lang="ro-RO" dirty="0" err="1"/>
              <a:t>spacer</a:t>
            </a:r>
            <a:r>
              <a:rPr lang="ro-RO" dirty="0"/>
              <a:t> </a:t>
            </a:r>
            <a:r>
              <a:rPr lang="en-US" dirty="0"/>
              <a:t>(ITS) </a:t>
            </a:r>
            <a:r>
              <a:rPr lang="en-US" dirty="0" err="1"/>
              <a:t>între</a:t>
            </a:r>
            <a:r>
              <a:rPr lang="en-US" dirty="0"/>
              <a:t> </a:t>
            </a:r>
            <a:r>
              <a:rPr lang="en-US" dirty="0" err="1"/>
              <a:t>genele</a:t>
            </a:r>
            <a:r>
              <a:rPr lang="en-US" dirty="0"/>
              <a:t> care </a:t>
            </a:r>
            <a:r>
              <a:rPr lang="en-US" dirty="0" err="1"/>
              <a:t>codifică</a:t>
            </a:r>
            <a:r>
              <a:rPr lang="en-US" dirty="0"/>
              <a:t> </a:t>
            </a:r>
            <a:r>
              <a:rPr lang="en-US" dirty="0" err="1"/>
              <a:t>subunități</a:t>
            </a:r>
            <a:r>
              <a:rPr lang="en-US" dirty="0"/>
              <a:t> </a:t>
            </a:r>
            <a:r>
              <a:rPr lang="en-US" dirty="0" err="1"/>
              <a:t>ribozomale</a:t>
            </a:r>
            <a:r>
              <a:rPr lang="en-US" dirty="0"/>
              <a:t> </a:t>
            </a:r>
            <a:r>
              <a:rPr lang="en-US" dirty="0" err="1"/>
              <a:t>ARNr</a:t>
            </a:r>
            <a:r>
              <a:rPr lang="en-US" dirty="0"/>
              <a:t> 16S </a:t>
            </a:r>
            <a:r>
              <a:rPr lang="en-US" dirty="0" err="1"/>
              <a:t>și</a:t>
            </a:r>
            <a:r>
              <a:rPr lang="en-US" dirty="0"/>
              <a:t> 23S</a:t>
            </a:r>
            <a:r>
              <a:rPr lang="ro-RO" dirty="0"/>
              <a:t> </a:t>
            </a:r>
            <a:r>
              <a:rPr lang="en-US" dirty="0" err="1"/>
              <a:t>și</a:t>
            </a:r>
            <a:r>
              <a:rPr lang="en-US" dirty="0"/>
              <a:t> </a:t>
            </a:r>
            <a:r>
              <a:rPr lang="en-US" dirty="0" err="1"/>
              <a:t>gena</a:t>
            </a:r>
            <a:r>
              <a:rPr lang="en-US" dirty="0"/>
              <a:t> care </a:t>
            </a:r>
            <a:r>
              <a:rPr lang="en-US" dirty="0" err="1"/>
              <a:t>codifică</a:t>
            </a:r>
            <a:r>
              <a:rPr lang="en-US" dirty="0"/>
              <a:t> </a:t>
            </a:r>
            <a:r>
              <a:rPr lang="en-US" dirty="0" err="1"/>
              <a:t>subunitatea</a:t>
            </a:r>
            <a:r>
              <a:rPr lang="en-US" dirty="0"/>
              <a:t> B a ADN </a:t>
            </a:r>
            <a:r>
              <a:rPr lang="en-US" dirty="0" err="1"/>
              <a:t>girazei</a:t>
            </a:r>
            <a:r>
              <a:rPr lang="en-US" dirty="0"/>
              <a:t> (</a:t>
            </a:r>
            <a:r>
              <a:rPr lang="en-US" dirty="0" err="1"/>
              <a:t>gir</a:t>
            </a:r>
            <a:r>
              <a:rPr lang="en-US" dirty="0"/>
              <a:t>).</a:t>
            </a:r>
          </a:p>
        </p:txBody>
      </p:sp>
    </p:spTree>
    <p:extLst>
      <p:ext uri="{BB962C8B-B14F-4D97-AF65-F5344CB8AC3E}">
        <p14:creationId xmlns:p14="http://schemas.microsoft.com/office/powerpoint/2010/main" val="25666777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ro-RO" dirty="0"/>
              <a:t>Teste moleculare</a:t>
            </a:r>
            <a:endParaRPr lang="en-US" dirty="0"/>
          </a:p>
        </p:txBody>
      </p:sp>
      <p:pic>
        <p:nvPicPr>
          <p:cNvPr id="5" name="Picture 4"/>
          <p:cNvPicPr>
            <a:picLocks noChangeAspect="1"/>
          </p:cNvPicPr>
          <p:nvPr/>
        </p:nvPicPr>
        <p:blipFill rotWithShape="1">
          <a:blip r:embed="rId2"/>
          <a:srcRect l="19026" t="18080" r="22175" b="5481"/>
          <a:stretch/>
        </p:blipFill>
        <p:spPr>
          <a:xfrm>
            <a:off x="1403648" y="1232756"/>
            <a:ext cx="6480720" cy="5265585"/>
          </a:xfrm>
          <a:prstGeom prst="rect">
            <a:avLst/>
          </a:prstGeom>
        </p:spPr>
      </p:pic>
    </p:spTree>
    <p:extLst>
      <p:ext uri="{BB962C8B-B14F-4D97-AF65-F5344CB8AC3E}">
        <p14:creationId xmlns:p14="http://schemas.microsoft.com/office/powerpoint/2010/main" val="3184360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pPr algn="ctr"/>
            <a:r>
              <a:rPr lang="ro-RO" dirty="0"/>
              <a:t>Teste moleculare – spectrometria de masa</a:t>
            </a:r>
            <a:endParaRPr lang="en-US" dirty="0"/>
          </a:p>
        </p:txBody>
      </p:sp>
      <p:pic>
        <p:nvPicPr>
          <p:cNvPr id="3" name="Picture 2"/>
          <p:cNvPicPr>
            <a:picLocks noChangeAspect="1"/>
          </p:cNvPicPr>
          <p:nvPr/>
        </p:nvPicPr>
        <p:blipFill rotWithShape="1">
          <a:blip r:embed="rId2"/>
          <a:srcRect l="17451" t="14721" r="17451" b="9680"/>
          <a:stretch/>
        </p:blipFill>
        <p:spPr>
          <a:xfrm>
            <a:off x="251520" y="1120981"/>
            <a:ext cx="8640959" cy="5548379"/>
          </a:xfrm>
          <a:prstGeom prst="rect">
            <a:avLst/>
          </a:prstGeom>
        </p:spPr>
      </p:pic>
    </p:spTree>
    <p:extLst>
      <p:ext uri="{BB962C8B-B14F-4D97-AF65-F5344CB8AC3E}">
        <p14:creationId xmlns:p14="http://schemas.microsoft.com/office/powerpoint/2010/main" val="2518632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pPr algn="ctr"/>
            <a:r>
              <a:rPr lang="ro-RO" dirty="0"/>
              <a:t>Teste moleculare – spectrometria de masa</a:t>
            </a:r>
            <a:endParaRPr lang="en-US" dirty="0"/>
          </a:p>
        </p:txBody>
      </p:sp>
      <p:pic>
        <p:nvPicPr>
          <p:cNvPr id="4" name="Picture 3"/>
          <p:cNvPicPr>
            <a:picLocks noChangeAspect="1"/>
          </p:cNvPicPr>
          <p:nvPr/>
        </p:nvPicPr>
        <p:blipFill rotWithShape="1">
          <a:blip r:embed="rId2"/>
          <a:srcRect l="24275" t="29001" r="23750" b="32359"/>
          <a:stretch/>
        </p:blipFill>
        <p:spPr>
          <a:xfrm>
            <a:off x="1979712" y="1484784"/>
            <a:ext cx="5506532" cy="2558591"/>
          </a:xfrm>
          <a:prstGeom prst="rect">
            <a:avLst/>
          </a:prstGeom>
        </p:spPr>
      </p:pic>
      <p:pic>
        <p:nvPicPr>
          <p:cNvPr id="5" name="Picture 4"/>
          <p:cNvPicPr>
            <a:picLocks noChangeAspect="1"/>
          </p:cNvPicPr>
          <p:nvPr/>
        </p:nvPicPr>
        <p:blipFill rotWithShape="1">
          <a:blip r:embed="rId3"/>
          <a:srcRect l="18500" t="19760" r="21125" b="27320"/>
          <a:stretch/>
        </p:blipFill>
        <p:spPr>
          <a:xfrm>
            <a:off x="2361886" y="4043375"/>
            <a:ext cx="4742184" cy="2597892"/>
          </a:xfrm>
          <a:prstGeom prst="rect">
            <a:avLst/>
          </a:prstGeom>
        </p:spPr>
      </p:pic>
    </p:spTree>
    <p:extLst>
      <p:ext uri="{BB962C8B-B14F-4D97-AF65-F5344CB8AC3E}">
        <p14:creationId xmlns:p14="http://schemas.microsoft.com/office/powerpoint/2010/main" val="8090844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Diagnostic TB – viitor apropiat</a:t>
            </a:r>
            <a:endParaRPr lang="en-US" dirty="0"/>
          </a:p>
        </p:txBody>
      </p:sp>
      <p:sp>
        <p:nvSpPr>
          <p:cNvPr id="3" name="Content Placeholder 2"/>
          <p:cNvSpPr>
            <a:spLocks noGrp="1"/>
          </p:cNvSpPr>
          <p:nvPr>
            <p:ph idx="1"/>
          </p:nvPr>
        </p:nvSpPr>
        <p:spPr/>
        <p:txBody>
          <a:bodyPr/>
          <a:lstStyle/>
          <a:p>
            <a:r>
              <a:rPr lang="ro-RO" dirty="0"/>
              <a:t>Sunt in dezvoltare </a:t>
            </a:r>
            <a:r>
              <a:rPr lang="ro-RO" u="sng" dirty="0"/>
              <a:t>teste rapide </a:t>
            </a:r>
            <a:r>
              <a:rPr lang="ro-RO" dirty="0"/>
              <a:t>de detectare a anticorpilor anti-TB</a:t>
            </a:r>
          </a:p>
          <a:p>
            <a:endParaRPr lang="en-US" dirty="0"/>
          </a:p>
        </p:txBody>
      </p:sp>
    </p:spTree>
    <p:extLst>
      <p:ext uri="{BB962C8B-B14F-4D97-AF65-F5344CB8AC3E}">
        <p14:creationId xmlns:p14="http://schemas.microsoft.com/office/powerpoint/2010/main" val="30544356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MYCOBACTERIUM LEPRAE</a:t>
            </a:r>
          </a:p>
        </p:txBody>
      </p:sp>
      <p:sp>
        <p:nvSpPr>
          <p:cNvPr id="3" name="Content Placeholder 2"/>
          <p:cNvSpPr>
            <a:spLocks noGrp="1"/>
          </p:cNvSpPr>
          <p:nvPr>
            <p:ph idx="1"/>
          </p:nvPr>
        </p:nvSpPr>
        <p:spPr>
          <a:xfrm>
            <a:off x="457200" y="1935480"/>
            <a:ext cx="5614998" cy="4389120"/>
          </a:xfrm>
        </p:spPr>
        <p:txBody>
          <a:bodyPr>
            <a:normAutofit/>
          </a:bodyPr>
          <a:lstStyle/>
          <a:p>
            <a:r>
              <a:rPr lang="ro-RO" sz="3200" dirty="0"/>
              <a:t>Este cea mai veche boală cu documentație</a:t>
            </a:r>
          </a:p>
          <a:p>
            <a:r>
              <a:rPr lang="ro-RO" sz="3200" dirty="0"/>
              <a:t>În momentul de față are doar importanță istorică</a:t>
            </a:r>
          </a:p>
          <a:p>
            <a:r>
              <a:rPr lang="ro-RO" sz="3200" dirty="0"/>
              <a:t>Descrisă de Gerhard Henrick Armauer Hansen</a:t>
            </a:r>
          </a:p>
          <a:p>
            <a:endParaRPr lang="ro-RO" sz="3200" dirty="0"/>
          </a:p>
        </p:txBody>
      </p:sp>
      <p:pic>
        <p:nvPicPr>
          <p:cNvPr id="93186" name="Picture 2"/>
          <p:cNvPicPr>
            <a:picLocks noChangeAspect="1" noChangeArrowheads="1"/>
          </p:cNvPicPr>
          <p:nvPr/>
        </p:nvPicPr>
        <p:blipFill>
          <a:blip r:embed="rId2"/>
          <a:srcRect l="49805" t="36562" r="37890" b="18437"/>
          <a:stretch>
            <a:fillRect/>
          </a:stretch>
        </p:blipFill>
        <p:spPr bwMode="auto">
          <a:xfrm>
            <a:off x="6429388" y="1785926"/>
            <a:ext cx="2000264" cy="4572032"/>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MYCOBACTERIUM LEPRAE</a:t>
            </a:r>
          </a:p>
        </p:txBody>
      </p:sp>
      <p:pic>
        <p:nvPicPr>
          <p:cNvPr id="94210" name="Picture 2"/>
          <p:cNvPicPr>
            <a:picLocks noGrp="1" noChangeAspect="1" noChangeArrowheads="1"/>
          </p:cNvPicPr>
          <p:nvPr>
            <p:ph idx="1"/>
          </p:nvPr>
        </p:nvPicPr>
        <p:blipFill>
          <a:blip r:embed="rId2"/>
          <a:srcRect l="14758" t="36135" r="67430" b="37402"/>
          <a:stretch>
            <a:fillRect/>
          </a:stretch>
        </p:blipFill>
        <p:spPr bwMode="auto">
          <a:xfrm>
            <a:off x="571472" y="1857364"/>
            <a:ext cx="2769596" cy="2571768"/>
          </a:xfrm>
          <a:prstGeom prst="rect">
            <a:avLst/>
          </a:prstGeom>
          <a:noFill/>
          <a:ln w="9525">
            <a:noFill/>
            <a:miter lim="800000"/>
            <a:headEnd/>
            <a:tailEnd/>
          </a:ln>
          <a:effectLst/>
        </p:spPr>
      </p:pic>
      <p:sp>
        <p:nvSpPr>
          <p:cNvPr id="6" name="TextBox 5"/>
          <p:cNvSpPr txBox="1"/>
          <p:nvPr/>
        </p:nvSpPr>
        <p:spPr>
          <a:xfrm>
            <a:off x="3786182" y="2000240"/>
            <a:ext cx="4429156" cy="4154984"/>
          </a:xfrm>
          <a:prstGeom prst="rect">
            <a:avLst/>
          </a:prstGeom>
          <a:noFill/>
        </p:spPr>
        <p:txBody>
          <a:bodyPr wrap="square" rtlCol="0">
            <a:spAutoFit/>
          </a:bodyPr>
          <a:lstStyle/>
          <a:p>
            <a:r>
              <a:rPr lang="ro-RO" sz="2400" b="1" dirty="0"/>
              <a:t>CARACTERE MORFOLOGICE</a:t>
            </a:r>
          </a:p>
          <a:p>
            <a:pPr>
              <a:buFont typeface="Arial" pitchFamily="34" charset="0"/>
              <a:buChar char="•"/>
            </a:pPr>
            <a:r>
              <a:rPr lang="ro-RO" sz="2400" dirty="0"/>
              <a:t>Bacili drepți sau incurbași cu lungime 1-8 microni, diametru O,5 microni</a:t>
            </a:r>
          </a:p>
          <a:p>
            <a:pPr>
              <a:buFont typeface="Arial" pitchFamily="34" charset="0"/>
              <a:buChar char="•"/>
            </a:pPr>
            <a:endParaRPr lang="ro-RO" sz="2400" dirty="0"/>
          </a:p>
          <a:p>
            <a:pPr>
              <a:buFont typeface="Arial" pitchFamily="34" charset="0"/>
              <a:buChar char="•"/>
            </a:pPr>
            <a:r>
              <a:rPr lang="ro-RO" sz="2400" dirty="0"/>
              <a:t>Pot fi ramificați</a:t>
            </a:r>
          </a:p>
          <a:p>
            <a:pPr>
              <a:buFont typeface="Arial" pitchFamily="34" charset="0"/>
              <a:buChar char="•"/>
            </a:pPr>
            <a:r>
              <a:rPr lang="ro-RO" sz="2400" dirty="0"/>
              <a:t>Sunt bacili acid-alcoolo rezistenți</a:t>
            </a:r>
          </a:p>
          <a:p>
            <a:pPr>
              <a:buFont typeface="Arial" pitchFamily="34" charset="0"/>
              <a:buChar char="•"/>
            </a:pPr>
            <a:r>
              <a:rPr lang="ro-RO" sz="2400" dirty="0"/>
              <a:t>Se gasesc intracelular</a:t>
            </a:r>
          </a:p>
          <a:p>
            <a:pPr>
              <a:buFont typeface="Arial" pitchFamily="34" charset="0"/>
              <a:buChar char="•"/>
            </a:pPr>
            <a:r>
              <a:rPr lang="ro-RO" sz="2400" dirty="0"/>
              <a:t>Pot fi aglomerați datorită unei substanțe lipidice din perete</a:t>
            </a:r>
          </a:p>
        </p:txBody>
      </p:sp>
      <p:pic>
        <p:nvPicPr>
          <p:cNvPr id="94214" name="Picture 6" descr="Imagini pentru mycobacterium leprae ppt"/>
          <p:cNvPicPr>
            <a:picLocks noChangeAspect="1" noChangeArrowheads="1"/>
          </p:cNvPicPr>
          <p:nvPr/>
        </p:nvPicPr>
        <p:blipFill>
          <a:blip r:embed="rId3"/>
          <a:srcRect l="24533" t="23365" r="33410" b="25233"/>
          <a:stretch>
            <a:fillRect/>
          </a:stretch>
        </p:blipFill>
        <p:spPr bwMode="auto">
          <a:xfrm>
            <a:off x="571472" y="4369576"/>
            <a:ext cx="2714644" cy="248842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5929330"/>
          </a:xfrm>
        </p:spPr>
        <p:txBody>
          <a:bodyPr>
            <a:normAutofit fontScale="70000" lnSpcReduction="20000"/>
          </a:bodyPr>
          <a:lstStyle/>
          <a:p>
            <a:pPr algn="ctr">
              <a:buNone/>
            </a:pPr>
            <a:r>
              <a:rPr lang="ro-RO" b="1" dirty="0"/>
              <a:t>8. BOALA LA OM</a:t>
            </a:r>
            <a:endParaRPr lang="en-US" b="1" dirty="0"/>
          </a:p>
          <a:p>
            <a:pPr algn="ctr">
              <a:buNone/>
            </a:pPr>
            <a:endParaRPr lang="en-US" dirty="0"/>
          </a:p>
          <a:p>
            <a:r>
              <a:rPr lang="ro-RO" b="1" dirty="0"/>
              <a:t>8.1. Habitat</a:t>
            </a:r>
            <a:endParaRPr lang="en-US" dirty="0"/>
          </a:p>
          <a:p>
            <a:r>
              <a:rPr lang="ro-RO" dirty="0"/>
              <a:t>Meningococii se găsesc la nivelul </a:t>
            </a:r>
            <a:r>
              <a:rPr lang="ro-RO" b="1" i="1" dirty="0"/>
              <a:t>tractului respirator superior</a:t>
            </a:r>
            <a:r>
              <a:rPr lang="ro-RO" dirty="0"/>
              <a:t>. Există </a:t>
            </a:r>
            <a:r>
              <a:rPr lang="ro-RO" b="1" i="1" dirty="0"/>
              <a:t>purtători aparent sănătoşi de meningococi</a:t>
            </a:r>
            <a:r>
              <a:rPr lang="ro-RO" dirty="0"/>
              <a:t> care pot constitui surse de contaminare prin contact direct. Starea de purtător se întâlneşte la </a:t>
            </a:r>
            <a:r>
              <a:rPr lang="ro-RO" b="1" i="1" dirty="0"/>
              <a:t>30% din populaţia</a:t>
            </a:r>
            <a:r>
              <a:rPr lang="ro-RO" dirty="0"/>
              <a:t> </a:t>
            </a:r>
            <a:r>
              <a:rPr lang="ro-RO" b="1" i="1" dirty="0"/>
              <a:t>urbană</a:t>
            </a:r>
            <a:r>
              <a:rPr lang="ro-RO" dirty="0"/>
              <a:t> cu sănătate aparentă. Nu rezistă mult în mediul extern.</a:t>
            </a:r>
            <a:endParaRPr lang="en-US" dirty="0"/>
          </a:p>
          <a:p>
            <a:endParaRPr lang="en-US" dirty="0"/>
          </a:p>
          <a:p>
            <a:r>
              <a:rPr lang="ro-RO" b="1" dirty="0"/>
              <a:t>8.2. Patogenie</a:t>
            </a:r>
            <a:endParaRPr lang="en-US" dirty="0"/>
          </a:p>
          <a:p>
            <a:r>
              <a:rPr lang="ro-RO" dirty="0"/>
              <a:t>În anumite condiţii, de </a:t>
            </a:r>
            <a:r>
              <a:rPr lang="ro-RO" b="1" i="1" dirty="0"/>
              <a:t>apărare precară</a:t>
            </a:r>
            <a:r>
              <a:rPr lang="ro-RO" dirty="0"/>
              <a:t> (sau reactivitate particulară), ca şi în cazul pneumococilor, meningococii din tractul respirator </a:t>
            </a:r>
            <a:r>
              <a:rPr lang="ro-RO" b="1" i="1" dirty="0"/>
              <a:t>pot depăşi barierele de apărare locală</a:t>
            </a:r>
            <a:r>
              <a:rPr lang="ro-RO" dirty="0"/>
              <a:t>, cu</a:t>
            </a:r>
            <a:r>
              <a:rPr lang="ro-RO" i="1" dirty="0"/>
              <a:t> </a:t>
            </a:r>
            <a:r>
              <a:rPr lang="ro-RO" b="1" i="1" dirty="0"/>
              <a:t>descărcare sanguină </a:t>
            </a:r>
            <a:r>
              <a:rPr lang="ro-RO" dirty="0"/>
              <a:t>(</a:t>
            </a:r>
            <a:r>
              <a:rPr lang="ro-RO" b="1" i="1" dirty="0"/>
              <a:t>meningococemia</a:t>
            </a:r>
            <a:r>
              <a:rPr lang="ro-RO" dirty="0"/>
              <a:t>) şi </a:t>
            </a:r>
            <a:r>
              <a:rPr lang="ro-RO" b="1" i="1" dirty="0"/>
              <a:t>localizare secundară în meninge</a:t>
            </a:r>
            <a:r>
              <a:rPr lang="ro-RO" dirty="0"/>
              <a:t> (meningită purulentă). Uneori, chiar după dispariţia semnelor clinice meningeale, meningococemia persistă. Pot apărea şi alte </a:t>
            </a:r>
            <a:r>
              <a:rPr lang="ro-RO" b="1" i="1" dirty="0"/>
              <a:t>diseminări secundare</a:t>
            </a:r>
            <a:r>
              <a:rPr lang="ro-RO" dirty="0"/>
              <a:t>: </a:t>
            </a:r>
            <a:r>
              <a:rPr lang="ro-RO" i="1" dirty="0"/>
              <a:t>cutanate, articulare, pulmonare, otice şi suprarenale</a:t>
            </a:r>
            <a:r>
              <a:rPr lang="ro-RO" dirty="0"/>
              <a:t>. </a:t>
            </a:r>
            <a:endParaRPr lang="en-US" dirty="0"/>
          </a:p>
          <a:p>
            <a:r>
              <a:rPr lang="ro-RO" dirty="0"/>
              <a:t>În infecţiile grave generalizate cu meningococi, s-a remarcat apariţia </a:t>
            </a:r>
            <a:r>
              <a:rPr lang="ro-RO" b="1" i="1" dirty="0"/>
              <a:t>insuficienţei suprarenaliene acute</a:t>
            </a:r>
            <a:r>
              <a:rPr lang="ro-RO" dirty="0"/>
              <a:t> (</a:t>
            </a:r>
            <a:r>
              <a:rPr lang="ro-RO" b="1" dirty="0"/>
              <a:t>sindromul Waterhouse-Friedrichsen</a:t>
            </a:r>
            <a:r>
              <a:rPr lang="ro-RO" dirty="0"/>
              <a:t>), leziunea locală fiind predominant hemoragică şi afectând tot complexul hormonal al glandei, cu precădere însă hormonii glucocorticoizi.</a:t>
            </a:r>
            <a:endParaRPr lang="en-US" dirty="0"/>
          </a:p>
          <a:p>
            <a:r>
              <a:rPr lang="ro-RO" dirty="0"/>
              <a:t>Cauzele care favorizează trecerea de la o infecţie meningococică inaparentă la boala manifestă clinic sunt multiple: </a:t>
            </a:r>
            <a:r>
              <a:rPr lang="ro-RO" i="1" dirty="0"/>
              <a:t>virozele respiratorii acute sezoniere</a:t>
            </a:r>
            <a:r>
              <a:rPr lang="ro-RO" dirty="0"/>
              <a:t> (virusuri gripale, paragripale) </a:t>
            </a:r>
            <a:r>
              <a:rPr lang="ro-RO" i="1" dirty="0"/>
              <a:t>tratamente imunosupresive</a:t>
            </a:r>
            <a:r>
              <a:rPr lang="ro-RO" dirty="0"/>
              <a:t> (cortizon), </a:t>
            </a:r>
            <a:r>
              <a:rPr lang="ro-RO" i="1" dirty="0"/>
              <a:t>boli de sistem</a:t>
            </a:r>
            <a:r>
              <a:rPr lang="ro-RO" dirty="0"/>
              <a:t> (leucemii, cancer, Hodgkin).</a:t>
            </a:r>
            <a:endParaRPr lang="en-US" dirty="0"/>
          </a:p>
          <a:p>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MYCOBACTERIUM LEPRAE</a:t>
            </a:r>
          </a:p>
        </p:txBody>
      </p:sp>
      <p:sp>
        <p:nvSpPr>
          <p:cNvPr id="7" name="Content Placeholder 6"/>
          <p:cNvSpPr>
            <a:spLocks noGrp="1"/>
          </p:cNvSpPr>
          <p:nvPr>
            <p:ph idx="1"/>
          </p:nvPr>
        </p:nvSpPr>
        <p:spPr>
          <a:xfrm>
            <a:off x="500034" y="1928802"/>
            <a:ext cx="8229600" cy="1928826"/>
          </a:xfrm>
        </p:spPr>
        <p:txBody>
          <a:bodyPr/>
          <a:lstStyle/>
          <a:p>
            <a:pPr>
              <a:buNone/>
            </a:pPr>
            <a:r>
              <a:rPr lang="ro-RO" b="1" dirty="0"/>
              <a:t>CARACTERE DE CULTURĂ</a:t>
            </a:r>
          </a:p>
          <a:p>
            <a:r>
              <a:rPr lang="ro-RO" dirty="0"/>
              <a:t>Nu poate fi cultivat in vitro pe medii de cultură</a:t>
            </a:r>
          </a:p>
          <a:p>
            <a:r>
              <a:rPr lang="ro-RO" dirty="0"/>
              <a:t>Pot fi izolați in vivo prin injectare la șoarece, unde dezvoltă granuloame caracteristice după 12-13 zile.</a:t>
            </a:r>
          </a:p>
        </p:txBody>
      </p:sp>
      <p:sp>
        <p:nvSpPr>
          <p:cNvPr id="8" name="Content Placeholder 6"/>
          <p:cNvSpPr txBox="1">
            <a:spLocks/>
          </p:cNvSpPr>
          <p:nvPr/>
        </p:nvSpPr>
        <p:spPr>
          <a:xfrm>
            <a:off x="500034" y="4214818"/>
            <a:ext cx="8229600" cy="1928826"/>
          </a:xfrm>
          <a:prstGeom prst="rect">
            <a:avLst/>
          </a:prstGeom>
        </p:spPr>
        <p:txBody>
          <a:bodyPr vert="horz">
            <a:normAutofit fontScale="8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ro-RO" sz="2600" b="1" i="0" u="none" strike="noStrike" kern="1200" cap="none" spc="0" normalizeH="0" baseline="0" noProof="0" dirty="0">
                <a:ln>
                  <a:noFill/>
                </a:ln>
                <a:solidFill>
                  <a:schemeClr val="tx1"/>
                </a:solidFill>
                <a:effectLst/>
                <a:uLnTx/>
                <a:uFillTx/>
                <a:latin typeface="+mn-lt"/>
                <a:ea typeface="+mn-ea"/>
                <a:cs typeface="+mn-cs"/>
              </a:rPr>
              <a:t>REZISTENȚĂ. VARIABILITATE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Rezistă </a:t>
            </a:r>
            <a:r>
              <a:rPr kumimoji="0" lang="ro-RO" sz="2600" b="0" i="0" u="none" strike="noStrike" kern="1200" cap="none" spc="0" normalizeH="0" noProof="0" dirty="0">
                <a:ln>
                  <a:noFill/>
                </a:ln>
                <a:solidFill>
                  <a:schemeClr val="tx1"/>
                </a:solidFill>
                <a:effectLst/>
                <a:uLnTx/>
                <a:uFillTx/>
                <a:latin typeface="+mn-lt"/>
                <a:ea typeface="+mn-ea"/>
                <a:cs typeface="+mn-cs"/>
              </a:rPr>
              <a:t> în mediul extern 9-16 zile, iar în solul umed până la 46 zile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a:t>Este inactivat de lumina solară în 2 ore și de lumina ultravioletă în 30 de minute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noProof="0" dirty="0">
                <a:ln>
                  <a:noFill/>
                </a:ln>
                <a:solidFill>
                  <a:schemeClr val="tx1"/>
                </a:solidFill>
                <a:effectLst/>
                <a:uLnTx/>
                <a:uFillTx/>
                <a:latin typeface="+mn-lt"/>
                <a:ea typeface="+mn-ea"/>
                <a:cs typeface="+mn-cs"/>
              </a:rPr>
              <a:t> </a:t>
            </a:r>
            <a:endParaRPr kumimoji="0" lang="ro-RO"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MYCOBACTERIUM LEPRAE</a:t>
            </a:r>
          </a:p>
        </p:txBody>
      </p:sp>
      <p:sp>
        <p:nvSpPr>
          <p:cNvPr id="7" name="Content Placeholder 6"/>
          <p:cNvSpPr>
            <a:spLocks noGrp="1"/>
          </p:cNvSpPr>
          <p:nvPr>
            <p:ph idx="1"/>
          </p:nvPr>
        </p:nvSpPr>
        <p:spPr>
          <a:xfrm>
            <a:off x="500034" y="1928802"/>
            <a:ext cx="8229600" cy="1928826"/>
          </a:xfrm>
        </p:spPr>
        <p:txBody>
          <a:bodyPr>
            <a:normAutofit fontScale="85000" lnSpcReduction="20000"/>
          </a:bodyPr>
          <a:lstStyle/>
          <a:p>
            <a:pPr>
              <a:buNone/>
            </a:pPr>
            <a:r>
              <a:rPr lang="ro-RO" b="1" dirty="0"/>
              <a:t>PATOGENIE. BOALA LA OM</a:t>
            </a:r>
          </a:p>
          <a:p>
            <a:r>
              <a:rPr lang="ro-RO" dirty="0"/>
              <a:t>Lepra este o boală cronică granulomatoasă ce afectează pielea, nervii periferici, mucoasa nazală, diferite țesuturi și organe</a:t>
            </a:r>
          </a:p>
          <a:p>
            <a:r>
              <a:rPr lang="ro-RO" dirty="0"/>
              <a:t>Există patru forme clinice de lepră : lepromatoasă, tuberculoidă, dimorfă, intermediară în funcție de statusul imun al persoanei afectate și tratament</a:t>
            </a:r>
          </a:p>
          <a:p>
            <a:endParaRPr lang="ro-RO" dirty="0"/>
          </a:p>
          <a:p>
            <a:endParaRPr lang="ro-RO" dirty="0"/>
          </a:p>
          <a:p>
            <a:endParaRPr lang="ro-RO" dirty="0"/>
          </a:p>
        </p:txBody>
      </p:sp>
      <p:sp>
        <p:nvSpPr>
          <p:cNvPr id="5" name="Content Placeholder 6"/>
          <p:cNvSpPr txBox="1">
            <a:spLocks/>
          </p:cNvSpPr>
          <p:nvPr/>
        </p:nvSpPr>
        <p:spPr>
          <a:xfrm>
            <a:off x="214282" y="3857628"/>
            <a:ext cx="3929090" cy="2786082"/>
          </a:xfrm>
          <a:prstGeom prst="rect">
            <a:avLst/>
          </a:prstGeom>
        </p:spPr>
        <p:txBody>
          <a:bodyPr vert="horz">
            <a:normAutofit fontScale="8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1" i="0" u="none" strike="noStrike" kern="1200" cap="none" spc="0" normalizeH="0" baseline="0" noProof="0" dirty="0">
                <a:ln>
                  <a:noFill/>
                </a:ln>
                <a:solidFill>
                  <a:schemeClr val="tx1"/>
                </a:solidFill>
                <a:effectLst/>
                <a:uLnTx/>
                <a:uFillTx/>
                <a:latin typeface="+mn-lt"/>
                <a:ea typeface="+mn-ea"/>
                <a:cs typeface="+mn-cs"/>
              </a:rPr>
              <a:t>Forma tuberculoidă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Dureri severe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Astenie musculară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Piele indurată și uscată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Căderea degetelor de la mâini și picioare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Tulburări de vedere până la orbire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6"/>
          <p:cNvSpPr txBox="1">
            <a:spLocks/>
          </p:cNvSpPr>
          <p:nvPr/>
        </p:nvSpPr>
        <p:spPr>
          <a:xfrm>
            <a:off x="4429124" y="3786190"/>
            <a:ext cx="3929090" cy="3071810"/>
          </a:xfrm>
          <a:prstGeom prst="rect">
            <a:avLst/>
          </a:prstGeom>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1" i="0" u="none" strike="noStrike" kern="1200" cap="none" spc="0" normalizeH="0" baseline="0" noProof="0" dirty="0">
                <a:ln>
                  <a:noFill/>
                </a:ln>
                <a:solidFill>
                  <a:schemeClr val="tx1"/>
                </a:solidFill>
                <a:effectLst/>
                <a:uLnTx/>
                <a:uFillTx/>
                <a:latin typeface="+mn-lt"/>
                <a:ea typeface="+mn-ea"/>
                <a:cs typeface="+mn-cs"/>
              </a:rPr>
              <a:t>Forma lepromatoasă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Subțierea pielii de pe față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a:t>Indurarea nasului</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Rinoragie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a:t>Laringită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Colapsul piramidei nazale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a:t>Adenopatie laterocervicală și axilară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Indurare</a:t>
            </a:r>
            <a:r>
              <a:rPr kumimoji="0" lang="ro-RO" sz="2600" b="0" i="0" u="none" strike="noStrike" kern="1200" cap="none" spc="0" normalizeH="0" noProof="0" dirty="0">
                <a:ln>
                  <a:noFill/>
                </a:ln>
                <a:solidFill>
                  <a:schemeClr val="tx1"/>
                </a:solidFill>
                <a:effectLst/>
                <a:uLnTx/>
                <a:uFillTx/>
                <a:latin typeface="+mn-lt"/>
                <a:ea typeface="+mn-ea"/>
                <a:cs typeface="+mn-cs"/>
              </a:rPr>
              <a:t> testiculară cu infertilitate masculină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a:t>Parestezii până la anestezia nervilor periferici</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noProof="0" dirty="0">
                <a:ln>
                  <a:noFill/>
                </a:ln>
                <a:solidFill>
                  <a:schemeClr val="tx1"/>
                </a:solidFill>
                <a:effectLst/>
                <a:uLnTx/>
                <a:uFillTx/>
                <a:latin typeface="+mn-lt"/>
                <a:ea typeface="+mn-ea"/>
                <a:cs typeface="+mn-cs"/>
              </a:rPr>
              <a:t>Implicare renală și osoasă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MYCOBACTERIUM LEPRAE</a:t>
            </a:r>
          </a:p>
        </p:txBody>
      </p:sp>
      <p:sp>
        <p:nvSpPr>
          <p:cNvPr id="7" name="Content Placeholder 6"/>
          <p:cNvSpPr>
            <a:spLocks noGrp="1"/>
          </p:cNvSpPr>
          <p:nvPr>
            <p:ph idx="1"/>
          </p:nvPr>
        </p:nvSpPr>
        <p:spPr>
          <a:xfrm>
            <a:off x="500034" y="1928802"/>
            <a:ext cx="8229600" cy="1928826"/>
          </a:xfrm>
        </p:spPr>
        <p:txBody>
          <a:bodyPr>
            <a:normAutofit/>
          </a:bodyPr>
          <a:lstStyle/>
          <a:p>
            <a:pPr>
              <a:buNone/>
            </a:pPr>
            <a:r>
              <a:rPr lang="ro-RO" b="1" dirty="0"/>
              <a:t>BOALA LA OM</a:t>
            </a:r>
          </a:p>
          <a:p>
            <a:r>
              <a:rPr lang="ro-RO" dirty="0"/>
              <a:t>Clasificarea clinică  a leprei după OMS recunoaște două forme: forma paucibacilară și forma multibacilară</a:t>
            </a:r>
          </a:p>
          <a:p>
            <a:endParaRPr lang="ro-RO" dirty="0"/>
          </a:p>
          <a:p>
            <a:endParaRPr lang="ro-RO" dirty="0"/>
          </a:p>
          <a:p>
            <a:endParaRPr lang="ro-RO" dirty="0"/>
          </a:p>
        </p:txBody>
      </p:sp>
      <p:sp>
        <p:nvSpPr>
          <p:cNvPr id="5" name="Content Placeholder 6"/>
          <p:cNvSpPr txBox="1">
            <a:spLocks/>
          </p:cNvSpPr>
          <p:nvPr/>
        </p:nvSpPr>
        <p:spPr>
          <a:xfrm>
            <a:off x="214282" y="3857628"/>
            <a:ext cx="3929090" cy="2786082"/>
          </a:xfrm>
          <a:prstGeom prst="rect">
            <a:avLst/>
          </a:prstGeom>
        </p:spPr>
        <p:txBody>
          <a:bodyPr vert="horz">
            <a:normAutofit fontScale="7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1" i="0" u="none" strike="noStrike" kern="1200" cap="none" spc="0" normalizeH="0" baseline="0" noProof="0" dirty="0">
                <a:ln>
                  <a:noFill/>
                </a:ln>
                <a:solidFill>
                  <a:schemeClr val="tx1"/>
                </a:solidFill>
                <a:effectLst/>
                <a:uLnTx/>
                <a:uFillTx/>
                <a:latin typeface="+mn-lt"/>
                <a:ea typeface="+mn-ea"/>
                <a:cs typeface="+mn-cs"/>
              </a:rPr>
              <a:t>Forma paucibacilară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Numărul total de bacili M. leprae din organism este mic (sub 1 milion)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a:t>Frotiul de pe piele este negativ</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baseline="0" noProof="0" dirty="0">
                <a:ln>
                  <a:noFill/>
                </a:ln>
                <a:solidFill>
                  <a:schemeClr val="tx1"/>
                </a:solidFill>
                <a:effectLst/>
                <a:uLnTx/>
                <a:uFillTx/>
                <a:latin typeface="+mn-lt"/>
                <a:ea typeface="+mn-ea"/>
                <a:cs typeface="+mn-cs"/>
              </a:rPr>
              <a:t>Pacientul</a:t>
            </a:r>
            <a:r>
              <a:rPr kumimoji="0" lang="ro-RO" sz="2600" b="0" i="0" u="none" strike="noStrike" kern="1200" cap="none" spc="0" normalizeH="0" noProof="0" dirty="0">
                <a:ln>
                  <a:noFill/>
                </a:ln>
                <a:solidFill>
                  <a:schemeClr val="tx1"/>
                </a:solidFill>
                <a:effectLst/>
                <a:uLnTx/>
                <a:uFillTx/>
                <a:latin typeface="+mn-lt"/>
                <a:ea typeface="+mn-ea"/>
                <a:cs typeface="+mn-cs"/>
              </a:rPr>
              <a:t> prezintă cinci sau mai puține leziuni cutanate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baseline="0" dirty="0"/>
              <a:t>Majoritatea</a:t>
            </a:r>
            <a:r>
              <a:rPr lang="ro-RO" sz="2600" dirty="0"/>
              <a:t> cazurilor de lepră sunt paucibacilare</a:t>
            </a: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6"/>
          <p:cNvSpPr txBox="1">
            <a:spLocks/>
          </p:cNvSpPr>
          <p:nvPr/>
        </p:nvSpPr>
        <p:spPr>
          <a:xfrm>
            <a:off x="4429124" y="3786190"/>
            <a:ext cx="3929090" cy="2786082"/>
          </a:xfrm>
          <a:prstGeom prst="rect">
            <a:avLst/>
          </a:prstGeom>
        </p:spPr>
        <p:txBody>
          <a:bodyPr vert="horz">
            <a:normAutofit fontScale="7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1" i="0" u="none" strike="noStrike" kern="1200" cap="none" spc="0" normalizeH="0" baseline="0" noProof="0" dirty="0">
                <a:ln>
                  <a:noFill/>
                </a:ln>
                <a:solidFill>
                  <a:schemeClr val="tx1"/>
                </a:solidFill>
                <a:effectLst/>
                <a:uLnTx/>
                <a:uFillTx/>
                <a:latin typeface="+mn-lt"/>
                <a:ea typeface="+mn-ea"/>
                <a:cs typeface="+mn-cs"/>
              </a:rPr>
              <a:t>Forma multibacilară</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noProof="0" dirty="0">
                <a:ln>
                  <a:noFill/>
                </a:ln>
                <a:solidFill>
                  <a:schemeClr val="tx1"/>
                </a:solidFill>
                <a:effectLst/>
                <a:uLnTx/>
                <a:uFillTx/>
                <a:latin typeface="+mn-lt"/>
                <a:ea typeface="+mn-ea"/>
                <a:cs typeface="+mn-cs"/>
              </a:rPr>
              <a:t>M. leprae se multiplică intens în organism</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a:t>Bacteria este răspândită pe suprafața pielii și în nervii periferici</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600" b="0" i="0" u="none" strike="noStrike" kern="1200" cap="none" spc="0" normalizeH="0" noProof="0" dirty="0">
                <a:ln>
                  <a:noFill/>
                </a:ln>
                <a:solidFill>
                  <a:schemeClr val="tx1"/>
                </a:solidFill>
                <a:effectLst/>
                <a:uLnTx/>
                <a:uFillTx/>
                <a:latin typeface="+mn-lt"/>
                <a:ea typeface="+mn-ea"/>
                <a:cs typeface="+mn-cs"/>
              </a:rPr>
              <a:t>Frotiul de pe piele este pozitiv</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600" dirty="0"/>
              <a:t>Sunt prezente numeroase leziuni cutanate</a:t>
            </a:r>
            <a:endParaRPr kumimoji="0" lang="ro-RO" sz="2600" b="0" i="0" u="none" strike="noStrike" kern="1200" cap="none" spc="0" normalizeH="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71500"/>
            <a:ext cx="8229600" cy="1143000"/>
          </a:xfrm>
        </p:spPr>
        <p:txBody>
          <a:bodyPr/>
          <a:lstStyle/>
          <a:p>
            <a:r>
              <a:rPr lang="ro-RO" dirty="0"/>
              <a:t>Lepra – aspecte clinice</a:t>
            </a:r>
          </a:p>
        </p:txBody>
      </p:sp>
      <p:pic>
        <p:nvPicPr>
          <p:cNvPr id="4" name="Picture 6" descr="IB071_lepre"/>
          <p:cNvPicPr>
            <a:picLocks noGrp="1" noChangeAspect="1" noChangeArrowheads="1"/>
          </p:cNvPicPr>
          <p:nvPr>
            <p:ph idx="1"/>
          </p:nvPr>
        </p:nvPicPr>
        <p:blipFill>
          <a:blip r:embed="rId2"/>
          <a:srcRect/>
          <a:stretch>
            <a:fillRect/>
          </a:stretch>
        </p:blipFill>
        <p:spPr>
          <a:xfrm>
            <a:off x="500034" y="2000240"/>
            <a:ext cx="3214678" cy="2062752"/>
          </a:xfrm>
          <a:noFill/>
        </p:spPr>
      </p:pic>
      <p:pic>
        <p:nvPicPr>
          <p:cNvPr id="5" name="Picture 5" descr="leprosy2"/>
          <p:cNvPicPr>
            <a:picLocks noChangeAspect="1" noChangeArrowheads="1"/>
          </p:cNvPicPr>
          <p:nvPr/>
        </p:nvPicPr>
        <p:blipFill>
          <a:blip r:embed="rId3"/>
          <a:srcRect t="6000" r="7872"/>
          <a:stretch>
            <a:fillRect/>
          </a:stretch>
        </p:blipFill>
        <p:spPr bwMode="auto">
          <a:xfrm>
            <a:off x="4357686" y="1928802"/>
            <a:ext cx="2263761" cy="2459207"/>
          </a:xfrm>
          <a:prstGeom prst="rect">
            <a:avLst/>
          </a:prstGeom>
          <a:noFill/>
          <a:ln w="28575">
            <a:solidFill>
              <a:srgbClr val="000000"/>
            </a:solidFill>
            <a:miter lim="800000"/>
            <a:headEnd/>
            <a:tailEnd/>
          </a:ln>
        </p:spPr>
      </p:pic>
      <p:pic>
        <p:nvPicPr>
          <p:cNvPr id="6" name="Picture 9" descr="head-leprosy"/>
          <p:cNvPicPr>
            <a:picLocks noChangeAspect="1" noChangeArrowheads="1"/>
          </p:cNvPicPr>
          <p:nvPr/>
        </p:nvPicPr>
        <p:blipFill>
          <a:blip r:embed="rId4" cstate="print"/>
          <a:srcRect/>
          <a:stretch>
            <a:fillRect/>
          </a:stretch>
        </p:blipFill>
        <p:spPr bwMode="auto">
          <a:xfrm>
            <a:off x="6858016" y="2000240"/>
            <a:ext cx="2285984" cy="2302722"/>
          </a:xfrm>
          <a:prstGeom prst="rect">
            <a:avLst/>
          </a:prstGeom>
          <a:noFill/>
          <a:ln w="28575">
            <a:solidFill>
              <a:srgbClr val="000000"/>
            </a:solidFill>
            <a:miter lim="800000"/>
            <a:headEnd/>
            <a:tailEnd/>
          </a:ln>
        </p:spPr>
      </p:pic>
      <p:pic>
        <p:nvPicPr>
          <p:cNvPr id="7" name="Picture 3" descr="LL"/>
          <p:cNvPicPr>
            <a:picLocks noChangeAspect="1" noChangeArrowheads="1"/>
          </p:cNvPicPr>
          <p:nvPr/>
        </p:nvPicPr>
        <p:blipFill>
          <a:blip r:embed="rId5"/>
          <a:srcRect b="11110"/>
          <a:stretch>
            <a:fillRect/>
          </a:stretch>
        </p:blipFill>
        <p:spPr bwMode="auto">
          <a:xfrm>
            <a:off x="7286644" y="4572008"/>
            <a:ext cx="1538302" cy="1930418"/>
          </a:xfrm>
          <a:prstGeom prst="rect">
            <a:avLst/>
          </a:prstGeom>
          <a:noFill/>
          <a:ln w="38100">
            <a:solidFill>
              <a:schemeClr val="tx1"/>
            </a:solidFill>
            <a:miter lim="800000"/>
            <a:headEnd/>
            <a:tailEnd/>
          </a:ln>
        </p:spPr>
      </p:pic>
      <p:sp>
        <p:nvSpPr>
          <p:cNvPr id="8" name="TextBox 7"/>
          <p:cNvSpPr txBox="1"/>
          <p:nvPr/>
        </p:nvSpPr>
        <p:spPr>
          <a:xfrm>
            <a:off x="4357686" y="1142984"/>
            <a:ext cx="4572032" cy="523220"/>
          </a:xfrm>
          <a:prstGeom prst="rect">
            <a:avLst/>
          </a:prstGeom>
          <a:noFill/>
        </p:spPr>
        <p:txBody>
          <a:bodyPr wrap="square" rtlCol="0">
            <a:spAutoFit/>
          </a:bodyPr>
          <a:lstStyle/>
          <a:p>
            <a:pPr algn="ctr"/>
            <a:r>
              <a:rPr lang="ro-RO" sz="2800" b="1" dirty="0"/>
              <a:t>Forma lepromatoasă</a:t>
            </a:r>
          </a:p>
        </p:txBody>
      </p:sp>
      <p:sp>
        <p:nvSpPr>
          <p:cNvPr id="9" name="TextBox 8"/>
          <p:cNvSpPr txBox="1"/>
          <p:nvPr/>
        </p:nvSpPr>
        <p:spPr>
          <a:xfrm>
            <a:off x="0" y="1214422"/>
            <a:ext cx="4572032" cy="523220"/>
          </a:xfrm>
          <a:prstGeom prst="rect">
            <a:avLst/>
          </a:prstGeom>
          <a:noFill/>
        </p:spPr>
        <p:txBody>
          <a:bodyPr wrap="square" rtlCol="0">
            <a:spAutoFit/>
          </a:bodyPr>
          <a:lstStyle/>
          <a:p>
            <a:pPr algn="ctr"/>
            <a:r>
              <a:rPr lang="ro-RO" sz="2800" b="1" dirty="0"/>
              <a:t>Forma tuberculoidă</a:t>
            </a:r>
          </a:p>
        </p:txBody>
      </p:sp>
      <p:pic>
        <p:nvPicPr>
          <p:cNvPr id="10" name="Picture 6" descr="leprosy_eyes"/>
          <p:cNvPicPr>
            <a:picLocks noChangeAspect="1" noChangeArrowheads="1"/>
          </p:cNvPicPr>
          <p:nvPr/>
        </p:nvPicPr>
        <p:blipFill>
          <a:blip r:embed="rId6"/>
          <a:srcRect/>
          <a:stretch>
            <a:fillRect/>
          </a:stretch>
        </p:blipFill>
        <p:spPr bwMode="auto">
          <a:xfrm>
            <a:off x="4214810" y="4440244"/>
            <a:ext cx="2505176" cy="2417756"/>
          </a:xfrm>
          <a:prstGeom prst="rect">
            <a:avLst/>
          </a:prstGeom>
          <a:noFill/>
          <a:ln w="9525">
            <a:solidFill>
              <a:schemeClr val="tx1"/>
            </a:solidFill>
            <a:miter lim="800000"/>
            <a:headEnd/>
            <a:tailEnd/>
          </a:ln>
        </p:spPr>
      </p:pic>
      <p:pic>
        <p:nvPicPr>
          <p:cNvPr id="11" name="Picture 4" descr="F:\class\my class\TB\pix laprosy\LL nodule.jpg"/>
          <p:cNvPicPr>
            <a:picLocks noChangeAspect="1" noChangeArrowheads="1"/>
          </p:cNvPicPr>
          <p:nvPr/>
        </p:nvPicPr>
        <p:blipFill>
          <a:blip r:embed="rId7"/>
          <a:srcRect/>
          <a:stretch>
            <a:fillRect/>
          </a:stretch>
        </p:blipFill>
        <p:spPr bwMode="auto">
          <a:xfrm>
            <a:off x="714348" y="4214818"/>
            <a:ext cx="2357454" cy="2631472"/>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Mycobacterium leprae</a:t>
            </a:r>
          </a:p>
        </p:txBody>
      </p:sp>
      <p:sp>
        <p:nvSpPr>
          <p:cNvPr id="3" name="Content Placeholder 2"/>
          <p:cNvSpPr>
            <a:spLocks noGrp="1"/>
          </p:cNvSpPr>
          <p:nvPr>
            <p:ph idx="1"/>
          </p:nvPr>
        </p:nvSpPr>
        <p:spPr/>
        <p:txBody>
          <a:bodyPr>
            <a:normAutofit/>
          </a:bodyPr>
          <a:lstStyle/>
          <a:p>
            <a:pPr>
              <a:buNone/>
            </a:pPr>
            <a:r>
              <a:rPr lang="ro-RO" sz="2800" b="1" dirty="0"/>
              <a:t>Imunitate</a:t>
            </a:r>
          </a:p>
          <a:p>
            <a:r>
              <a:rPr lang="ro-RO" sz="2800" dirty="0"/>
              <a:t>Este stimulată atât imunitatea celulară cât și umorală</a:t>
            </a:r>
          </a:p>
          <a:p>
            <a:r>
              <a:rPr lang="ro-RO" sz="2800" dirty="0"/>
              <a:t>Anticorpii sunt ineficienți</a:t>
            </a:r>
          </a:p>
          <a:p>
            <a:r>
              <a:rPr lang="ro-RO" sz="2800" dirty="0"/>
              <a:t>Răspunsul imun pe linie Th1 este stimulat în forma tuberculoidă și cel pe linie Th2 în forma lepromatoasă</a:t>
            </a:r>
          </a:p>
          <a:p>
            <a:endParaRPr lang="ro-RO" sz="28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Mycobacterium leprae</a:t>
            </a:r>
          </a:p>
        </p:txBody>
      </p:sp>
      <p:sp>
        <p:nvSpPr>
          <p:cNvPr id="3" name="Content Placeholder 2"/>
          <p:cNvSpPr>
            <a:spLocks noGrp="1"/>
          </p:cNvSpPr>
          <p:nvPr>
            <p:ph idx="1"/>
          </p:nvPr>
        </p:nvSpPr>
        <p:spPr/>
        <p:txBody>
          <a:bodyPr>
            <a:normAutofit lnSpcReduction="10000"/>
          </a:bodyPr>
          <a:lstStyle/>
          <a:p>
            <a:pPr>
              <a:buNone/>
            </a:pPr>
            <a:r>
              <a:rPr lang="ro-RO" sz="2800" b="1" dirty="0"/>
              <a:t>Diagnostic de laborator</a:t>
            </a:r>
          </a:p>
          <a:p>
            <a:r>
              <a:rPr lang="ro-RO" sz="2800" dirty="0"/>
              <a:t>Efectuarea de frotiuri de pe piele în care se observă bacili alcool-acido rezistenți, care sunt necultivabili pe medii de cultură</a:t>
            </a:r>
          </a:p>
          <a:p>
            <a:r>
              <a:rPr lang="ro-RO" sz="2800" dirty="0"/>
              <a:t>Izolarea in vivo la animal</a:t>
            </a:r>
          </a:p>
          <a:p>
            <a:r>
              <a:rPr lang="ro-RO" sz="2800" dirty="0"/>
              <a:t>Testul cutanat de hipersensibilitate întârziată la lepromină</a:t>
            </a:r>
          </a:p>
          <a:p>
            <a:r>
              <a:rPr lang="ro-RO" sz="2800" dirty="0"/>
              <a:t>Anticorpii anti PGL-I detectați prin ELISA sau imunofluorescență indirectă </a:t>
            </a:r>
          </a:p>
          <a:p>
            <a:r>
              <a:rPr lang="ro-RO" sz="2800" dirty="0"/>
              <a:t>Diagnostic molecular</a:t>
            </a:r>
          </a:p>
          <a:p>
            <a:endParaRPr lang="ro-RO" sz="2800" dirty="0"/>
          </a:p>
          <a:p>
            <a:endParaRPr lang="ro-RO" sz="28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Mycobacterium leprae</a:t>
            </a:r>
          </a:p>
        </p:txBody>
      </p:sp>
      <p:sp>
        <p:nvSpPr>
          <p:cNvPr id="3" name="Content Placeholder 2"/>
          <p:cNvSpPr>
            <a:spLocks noGrp="1"/>
          </p:cNvSpPr>
          <p:nvPr>
            <p:ph idx="1"/>
          </p:nvPr>
        </p:nvSpPr>
        <p:spPr>
          <a:xfrm>
            <a:off x="457200" y="1935480"/>
            <a:ext cx="8229600" cy="2136462"/>
          </a:xfrm>
        </p:spPr>
        <p:txBody>
          <a:bodyPr>
            <a:normAutofit fontScale="70000" lnSpcReduction="20000"/>
          </a:bodyPr>
          <a:lstStyle/>
          <a:p>
            <a:pPr>
              <a:buNone/>
            </a:pPr>
            <a:r>
              <a:rPr lang="ro-RO" sz="2800" b="1" dirty="0"/>
              <a:t>Epidemiologie. Profilaxie</a:t>
            </a:r>
          </a:p>
          <a:p>
            <a:r>
              <a:rPr lang="ro-RO" sz="2800" dirty="0"/>
              <a:t>Singurele gazde sensibile sunt oamenii si tatoo din specia Armadillo</a:t>
            </a:r>
          </a:p>
          <a:p>
            <a:r>
              <a:rPr lang="ro-RO" sz="2800" dirty="0"/>
              <a:t>Receptivitatea este generală</a:t>
            </a:r>
          </a:p>
          <a:p>
            <a:r>
              <a:rPr lang="ro-RO" sz="2800" dirty="0"/>
              <a:t>Transmiterea este interumană</a:t>
            </a:r>
          </a:p>
          <a:p>
            <a:r>
              <a:rPr lang="ro-RO" sz="2800" dirty="0"/>
              <a:t>Lepra este eradicată în Europa, dar este prezentă în India, Brazilia</a:t>
            </a:r>
            <a:r>
              <a:rPr lang="ro-RO" sz="2800"/>
              <a:t>, Indonezia, Nepal, Buthan și în unele țări din Africa (Tanzania, Mozambic, Madagascar) și insulele din Pacificul de Est</a:t>
            </a:r>
            <a:endParaRPr lang="ro-RO" sz="2800" dirty="0"/>
          </a:p>
          <a:p>
            <a:endParaRPr lang="ro-RO" sz="2800" dirty="0"/>
          </a:p>
          <a:p>
            <a:endParaRPr lang="ro-RO" sz="2800" dirty="0"/>
          </a:p>
        </p:txBody>
      </p:sp>
      <p:sp>
        <p:nvSpPr>
          <p:cNvPr id="4" name="Content Placeholder 2"/>
          <p:cNvSpPr txBox="1">
            <a:spLocks/>
          </p:cNvSpPr>
          <p:nvPr/>
        </p:nvSpPr>
        <p:spPr>
          <a:xfrm>
            <a:off x="428596" y="4286256"/>
            <a:ext cx="8229600" cy="2136462"/>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ro-RO" sz="2800" b="1" i="0" u="none" strike="noStrike" kern="1200" cap="none" spc="0" normalizeH="0" baseline="0" noProof="0" dirty="0">
                <a:ln>
                  <a:noFill/>
                </a:ln>
                <a:solidFill>
                  <a:schemeClr val="tx1"/>
                </a:solidFill>
                <a:effectLst/>
                <a:uLnTx/>
                <a:uFillTx/>
                <a:latin typeface="+mn-lt"/>
                <a:ea typeface="+mn-ea"/>
                <a:cs typeface="+mn-cs"/>
              </a:rPr>
              <a:t>Tratament</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800" b="0" i="0" u="none" strike="noStrike" kern="1200" cap="none" spc="0" normalizeH="0" baseline="0" noProof="0" dirty="0">
                <a:ln>
                  <a:noFill/>
                </a:ln>
                <a:solidFill>
                  <a:schemeClr val="tx1"/>
                </a:solidFill>
                <a:effectLst/>
                <a:uLnTx/>
                <a:uFillTx/>
                <a:latin typeface="+mn-lt"/>
                <a:ea typeface="+mn-ea"/>
                <a:cs typeface="+mn-cs"/>
              </a:rPr>
              <a:t>Se recomandă un regim diferențiat în funcție de forma clinică.</a:t>
            </a:r>
            <a:r>
              <a:rPr kumimoji="0" lang="ro-RO" sz="2800" b="0" i="0" u="none" strike="noStrike" kern="1200" cap="none" spc="0" normalizeH="0" noProof="0" dirty="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ro-RO" sz="2800" baseline="0" dirty="0"/>
              <a:t>Antileprotice:</a:t>
            </a:r>
            <a:r>
              <a:rPr lang="ro-RO" sz="2800" dirty="0"/>
              <a:t> dapsonă, rifampicină, clofazimină</a:t>
            </a:r>
            <a:endParaRPr kumimoji="0" lang="ro-RO" sz="28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8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ro-RO"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14290"/>
            <a:ext cx="8572560" cy="6643710"/>
          </a:xfrm>
        </p:spPr>
        <p:txBody>
          <a:bodyPr>
            <a:normAutofit fontScale="92500" lnSpcReduction="10000"/>
          </a:bodyPr>
          <a:lstStyle/>
          <a:p>
            <a:r>
              <a:rPr lang="ro-RO" b="1" dirty="0"/>
              <a:t>8.3. Imunitatea</a:t>
            </a:r>
            <a:endParaRPr lang="en-US" dirty="0"/>
          </a:p>
          <a:p>
            <a:pPr lvl="0"/>
            <a:r>
              <a:rPr lang="ro-RO" b="1" dirty="0"/>
              <a:t>Imunitatea umorală sistemică</a:t>
            </a:r>
            <a:r>
              <a:rPr lang="ro-RO" dirty="0"/>
              <a:t>.</a:t>
            </a:r>
            <a:r>
              <a:rPr lang="ro-RO" b="1" dirty="0"/>
              <a:t> </a:t>
            </a:r>
            <a:r>
              <a:rPr lang="ro-RO" b="1" i="1" dirty="0"/>
              <a:t>Anticorpii antimeningococici</a:t>
            </a:r>
            <a:r>
              <a:rPr lang="ro-RO" dirty="0"/>
              <a:t> (aglutinanţi, protectori pentru şoarece, etc.) sunt prezenţi chiar în serul unor indivizi aparent sănătoşi. În cazul unei infecţii meningococice manifeste, titrul creşte în dinamică. Efectul protector al anticorpilor este legat în special de </a:t>
            </a:r>
            <a:r>
              <a:rPr lang="ro-RO" b="1" i="1" dirty="0"/>
              <a:t>rolul lor potenţator asupra fagocitozei</a:t>
            </a:r>
            <a:r>
              <a:rPr lang="ro-RO" dirty="0"/>
              <a:t> (opsonizant). </a:t>
            </a:r>
            <a:endParaRPr lang="en-US" dirty="0"/>
          </a:p>
          <a:p>
            <a:pPr lvl="0"/>
            <a:r>
              <a:rPr lang="ro-RO" b="1" dirty="0"/>
              <a:t>Imunitatea umorală locală</a:t>
            </a:r>
            <a:r>
              <a:rPr lang="ro-RO" dirty="0"/>
              <a:t> intervine prin </a:t>
            </a:r>
            <a:r>
              <a:rPr lang="ro-RO" b="1" i="1" dirty="0"/>
              <a:t>IgA secretor</a:t>
            </a:r>
            <a:r>
              <a:rPr lang="ro-RO" dirty="0"/>
              <a:t> la nivelul faringelui şi căilor respiratorii, </a:t>
            </a:r>
            <a:r>
              <a:rPr lang="ro-RO" i="1" dirty="0"/>
              <a:t>limitând trecerea de la stadiul de purtător la cel de bolnav</a:t>
            </a:r>
            <a:r>
              <a:rPr lang="ro-RO" dirty="0"/>
              <a:t>. </a:t>
            </a:r>
            <a:endParaRPr lang="en-US" dirty="0"/>
          </a:p>
          <a:p>
            <a:r>
              <a:rPr lang="ro-RO" dirty="0"/>
              <a:t>S-au notat </a:t>
            </a:r>
            <a:r>
              <a:rPr lang="ro-RO" b="1" i="1" dirty="0"/>
              <a:t>stări de hipersensibilitate imediată de tip I</a:t>
            </a:r>
            <a:r>
              <a:rPr lang="ro-RO" dirty="0"/>
              <a:t> (atopică) sau </a:t>
            </a:r>
            <a:r>
              <a:rPr lang="ro-RO" b="1" i="1" dirty="0"/>
              <a:t>tip III</a:t>
            </a:r>
            <a:r>
              <a:rPr lang="ro-RO" dirty="0"/>
              <a:t> (prin complexe imune circulante) cu capilarodilataţie şi tromboembolii generalizate, în infecţiile meningococice grave.</a:t>
            </a:r>
            <a:endParaRPr lang="en-US" dirty="0"/>
          </a:p>
          <a:p>
            <a:pPr lvl="0"/>
            <a:r>
              <a:rPr lang="ro-RO" b="1" dirty="0"/>
              <a:t>Imunitatea celulară</a:t>
            </a:r>
            <a:r>
              <a:rPr lang="ro-RO" dirty="0"/>
              <a:t>. În cazuri de </a:t>
            </a:r>
            <a:r>
              <a:rPr lang="ro-RO" b="1" i="1" dirty="0"/>
              <a:t>leziuni secundare supurative articulare sau otice</a:t>
            </a:r>
            <a:r>
              <a:rPr lang="ro-RO" dirty="0"/>
              <a:t>, se </a:t>
            </a:r>
            <a:r>
              <a:rPr lang="ro-RO" i="1" dirty="0"/>
              <a:t>pozitivează unii indicatori de imunitate mediată celular</a:t>
            </a:r>
            <a:r>
              <a:rPr lang="ro-RO" dirty="0"/>
              <a:t> (inhibiţia migrării macrofagelor, transformarea blastică limfocitară).</a:t>
            </a:r>
            <a:endParaRPr lang="en-US" dirty="0"/>
          </a:p>
          <a:p>
            <a:pPr>
              <a:buNone/>
            </a:pP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14290"/>
            <a:ext cx="8572560" cy="6643710"/>
          </a:xfrm>
        </p:spPr>
        <p:txBody>
          <a:bodyPr>
            <a:normAutofit fontScale="85000" lnSpcReduction="20000"/>
          </a:bodyPr>
          <a:lstStyle/>
          <a:p>
            <a:pPr>
              <a:buNone/>
            </a:pPr>
            <a:endParaRPr lang="en-US" dirty="0"/>
          </a:p>
          <a:p>
            <a:r>
              <a:rPr lang="ro-RO" b="1" dirty="0"/>
              <a:t>8.4. Aspecte clinice</a:t>
            </a:r>
            <a:endParaRPr lang="en-US" dirty="0"/>
          </a:p>
          <a:p>
            <a:r>
              <a:rPr lang="ro-RO" b="1" dirty="0"/>
              <a:t>Meningita cerebro-spinală epidemică</a:t>
            </a:r>
            <a:r>
              <a:rPr lang="ro-RO" dirty="0"/>
              <a:t>, forma clinică cea mai frecvent întâlnită, debutează brusc, cu </a:t>
            </a:r>
            <a:r>
              <a:rPr lang="ro-RO" i="1" dirty="0"/>
              <a:t>fenomene de faringo-amigdalită, febră, vărsături, cefalee, redoarea cefei (înţepenirea)</a:t>
            </a:r>
            <a:r>
              <a:rPr lang="ro-RO" dirty="0"/>
              <a:t>. În perioada de stare, se adaugă şi alte semne </a:t>
            </a:r>
            <a:r>
              <a:rPr lang="ro-RO" i="1" dirty="0"/>
              <a:t>meningeale (rigiditatea coloanei vertebrale, fotofobie, greaţă cu vărsături incoercibile</a:t>
            </a:r>
            <a:r>
              <a:rPr lang="ro-RO" dirty="0"/>
              <a:t>). </a:t>
            </a:r>
            <a:endParaRPr lang="en-US" dirty="0"/>
          </a:p>
          <a:p>
            <a:r>
              <a:rPr lang="ro-RO" dirty="0"/>
              <a:t>La puncţia rahidiană, se extrage </a:t>
            </a:r>
            <a:r>
              <a:rPr lang="ro-RO" b="1" i="1" dirty="0"/>
              <a:t>lichidul cefalorahidian purulent sau tulbure, sub presiune</a:t>
            </a:r>
            <a:r>
              <a:rPr lang="ro-RO" dirty="0"/>
              <a:t>. La examenul microscopic al lichidului, se remarcă </a:t>
            </a:r>
            <a:r>
              <a:rPr lang="ro-RO" b="1" i="1" dirty="0"/>
              <a:t>abundenţa de celule granulocite neutrofile şi coci reniformi, Gram negativi, aşezaţi in “diplo”, predominant intracelular</a:t>
            </a:r>
            <a:r>
              <a:rPr lang="ro-RO" dirty="0"/>
              <a:t>. </a:t>
            </a:r>
            <a:endParaRPr lang="en-US" dirty="0"/>
          </a:p>
          <a:p>
            <a:r>
              <a:rPr lang="ro-RO" dirty="0"/>
              <a:t>Evoluţia este gravă, dacă nu se intervine cu tratament etiologic eficient. </a:t>
            </a:r>
            <a:endParaRPr lang="en-US" dirty="0"/>
          </a:p>
          <a:p>
            <a:r>
              <a:rPr lang="ro-RO" b="1" i="1" dirty="0"/>
              <a:t>Complicaţiile</a:t>
            </a:r>
            <a:r>
              <a:rPr lang="ro-RO" dirty="0"/>
              <a:t> la distanţă pot apărea la nivelul </a:t>
            </a:r>
            <a:r>
              <a:rPr lang="ro-RO" i="1" dirty="0"/>
              <a:t>pielii, plămânului, articulaţiilor, urechii medii</a:t>
            </a:r>
            <a:r>
              <a:rPr lang="ro-RO" dirty="0"/>
              <a:t> (otită, mastoidită). Cea mai gravă complicaţie este </a:t>
            </a:r>
            <a:r>
              <a:rPr lang="ro-RO" i="1" dirty="0"/>
              <a:t>sindromul de insuficienţă suprarenaliană acută (Waterhouse-Friedrichsen)</a:t>
            </a:r>
            <a:r>
              <a:rPr lang="ro-RO" dirty="0"/>
              <a:t>, de obicei cu mortalitate 100% (astenie profundă, stare toxică).</a:t>
            </a:r>
            <a:endParaRPr lang="en-US" dirty="0"/>
          </a:p>
          <a:p>
            <a:pPr>
              <a:buNone/>
            </a:pPr>
            <a:r>
              <a:rPr lang="ro-RO" dirty="0"/>
              <a:t>	</a:t>
            </a:r>
            <a:endParaRPr lang="en-US" dirty="0"/>
          </a:p>
          <a:p>
            <a:r>
              <a:rPr lang="ro-RO" b="1" dirty="0"/>
              <a:t>9. DIAGNOSTIC DE LABORATOR</a:t>
            </a:r>
            <a:r>
              <a:rPr lang="ro-RO" dirty="0"/>
              <a:t>: vezi Îndrumar lucrări practice</a:t>
            </a:r>
            <a:endParaRPr lang="en-US" dirty="0"/>
          </a:p>
          <a:p>
            <a:endParaRPr lang="en-US" dirty="0"/>
          </a:p>
        </p:txBody>
      </p:sp>
    </p:spTree>
    <p:extLst>
      <p:ext uri="{BB962C8B-B14F-4D97-AF65-F5344CB8AC3E}">
        <p14:creationId xmlns:p14="http://schemas.microsoft.com/office/powerpoint/2010/main" val="2092873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8"/>
          <p:cNvSpPr txBox="1">
            <a:spLocks noChangeArrowheads="1"/>
          </p:cNvSpPr>
          <p:nvPr/>
        </p:nvSpPr>
        <p:spPr bwMode="auto">
          <a:xfrm>
            <a:off x="661716" y="441944"/>
            <a:ext cx="3744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sz="2000" b="1" dirty="0">
                <a:latin typeface="Arial" pitchFamily="34" charset="0"/>
              </a:rPr>
              <a:t>Aspecte clinice</a:t>
            </a:r>
            <a:endParaRPr lang="en-US" b="1" dirty="0">
              <a:latin typeface="Arial" pitchFamily="34" charset="0"/>
            </a:endParaRPr>
          </a:p>
        </p:txBody>
      </p:sp>
      <p:pic>
        <p:nvPicPr>
          <p:cNvPr id="1030" name="Picture 12" descr="080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743" y="960266"/>
            <a:ext cx="2666868" cy="235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4" descr="The image “http://erl.pathology.iupui.edu/C604/IMAGES/ENDO/19FAWF1.JPG” cannot be displayed, because it contains err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716" y="4099809"/>
            <a:ext cx="2376562" cy="22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15"/>
          <p:cNvSpPr txBox="1">
            <a:spLocks noChangeArrowheads="1"/>
          </p:cNvSpPr>
          <p:nvPr/>
        </p:nvSpPr>
        <p:spPr bwMode="auto">
          <a:xfrm>
            <a:off x="-21545" y="6380592"/>
            <a:ext cx="4002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sz="1400" b="1" dirty="0"/>
              <a:t>Sindrom </a:t>
            </a:r>
            <a:r>
              <a:rPr lang="ro-RO" sz="1400" b="1" dirty="0" err="1"/>
              <a:t>Waterhouse-Friedrichsen</a:t>
            </a:r>
            <a:r>
              <a:rPr lang="ro-RO" sz="1400" b="1" dirty="0"/>
              <a:t>:</a:t>
            </a:r>
          </a:p>
          <a:p>
            <a:pPr algn="ctr"/>
            <a:r>
              <a:rPr lang="ro-RO" sz="1400" b="1" dirty="0"/>
              <a:t>Necroza capsulei suprarenale</a:t>
            </a:r>
            <a:endParaRPr lang="en-US" sz="1400" b="1" dirty="0"/>
          </a:p>
        </p:txBody>
      </p:sp>
      <p:sp>
        <p:nvSpPr>
          <p:cNvPr id="1033" name="Text Box 16"/>
          <p:cNvSpPr txBox="1">
            <a:spLocks noChangeArrowheads="1"/>
          </p:cNvSpPr>
          <p:nvPr/>
        </p:nvSpPr>
        <p:spPr bwMode="auto">
          <a:xfrm>
            <a:off x="4673383" y="6488314"/>
            <a:ext cx="3600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sz="1400" b="1" dirty="0" err="1"/>
              <a:t>Meningococemie</a:t>
            </a:r>
            <a:endParaRPr lang="en-US" sz="1400" b="1" dirty="0"/>
          </a:p>
        </p:txBody>
      </p:sp>
      <p:graphicFrame>
        <p:nvGraphicFramePr>
          <p:cNvPr id="1026" name="Object 17"/>
          <p:cNvGraphicFramePr>
            <a:graphicFrameLocks noChangeAspect="1"/>
          </p:cNvGraphicFramePr>
          <p:nvPr>
            <p:extLst>
              <p:ext uri="{D42A27DB-BD31-4B8C-83A1-F6EECF244321}">
                <p14:modId xmlns:p14="http://schemas.microsoft.com/office/powerpoint/2010/main" val="722603763"/>
              </p:ext>
            </p:extLst>
          </p:nvPr>
        </p:nvGraphicFramePr>
        <p:xfrm>
          <a:off x="648191" y="1105232"/>
          <a:ext cx="3113217" cy="2234021"/>
        </p:xfrm>
        <a:graphic>
          <a:graphicData uri="http://schemas.openxmlformats.org/presentationml/2006/ole">
            <mc:AlternateContent xmlns:mc="http://schemas.openxmlformats.org/markup-compatibility/2006">
              <mc:Choice xmlns:v="urn:schemas-microsoft-com:vml" Requires="v">
                <p:oleObj spid="_x0000_s114694" name="Image" r:id="rId5" imgW="2057404" imgH="1476759" progId="">
                  <p:embed/>
                </p:oleObj>
              </mc:Choice>
              <mc:Fallback>
                <p:oleObj name="Image" r:id="rId5" imgW="2057404" imgH="1476759"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191" y="1105232"/>
                        <a:ext cx="3113217" cy="22340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3"/>
          <p:cNvSpPr txBox="1">
            <a:spLocks noChangeArrowheads="1"/>
          </p:cNvSpPr>
          <p:nvPr/>
        </p:nvSpPr>
        <p:spPr bwMode="auto">
          <a:xfrm>
            <a:off x="360038" y="-5991"/>
            <a:ext cx="8629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ro-RO" sz="2400" b="1" dirty="0">
                <a:latin typeface="Arial" pitchFamily="34" charset="0"/>
              </a:rPr>
              <a:t>NEISSERIA MENINGITIDIS</a:t>
            </a:r>
            <a:endParaRPr lang="en-US" sz="2000" b="1" dirty="0">
              <a:latin typeface="Arial" pitchFamily="34" charset="0"/>
            </a:endParaRPr>
          </a:p>
        </p:txBody>
      </p:sp>
      <p:pic>
        <p:nvPicPr>
          <p:cNvPr id="1079" name="Picture 55" descr="http://textbookofbacteriology.net/meningococcemia1.jpg"/>
          <p:cNvPicPr>
            <a:picLocks noChangeAspect="1" noChangeArrowheads="1"/>
          </p:cNvPicPr>
          <p:nvPr/>
        </p:nvPicPr>
        <p:blipFill rotWithShape="1">
          <a:blip r:embed="rId7">
            <a:extLst>
              <a:ext uri="{28A0092B-C50C-407E-A947-70E740481C1C}">
                <a14:useLocalDpi xmlns:a14="http://schemas.microsoft.com/office/drawing/2010/main" val="0"/>
              </a:ext>
            </a:extLst>
          </a:blip>
          <a:srcRect t="32314" b="10461"/>
          <a:stretch/>
        </p:blipFill>
        <p:spPr bwMode="auto">
          <a:xfrm>
            <a:off x="3761409" y="4279210"/>
            <a:ext cx="5241536" cy="16707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8"/>
          <p:cNvSpPr txBox="1">
            <a:spLocks noChangeArrowheads="1"/>
          </p:cNvSpPr>
          <p:nvPr/>
        </p:nvSpPr>
        <p:spPr bwMode="auto">
          <a:xfrm>
            <a:off x="107157" y="3478728"/>
            <a:ext cx="3744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sz="2000" b="1" dirty="0">
                <a:latin typeface="Arial" pitchFamily="34" charset="0"/>
              </a:rPr>
              <a:t>Aspecte anatomopatologice</a:t>
            </a:r>
            <a:endParaRPr lang="en-US" b="1" dirty="0">
              <a:latin typeface="Arial" pitchFamily="34" charset="0"/>
            </a:endParaRPr>
          </a:p>
        </p:txBody>
      </p:sp>
    </p:spTree>
    <p:extLst>
      <p:ext uri="{BB962C8B-B14F-4D97-AF65-F5344CB8AC3E}">
        <p14:creationId xmlns:p14="http://schemas.microsoft.com/office/powerpoint/2010/main" val="2636464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29600" cy="6643710"/>
          </a:xfrm>
        </p:spPr>
        <p:txBody>
          <a:bodyPr>
            <a:normAutofit fontScale="92500" lnSpcReduction="20000"/>
          </a:bodyPr>
          <a:lstStyle/>
          <a:p>
            <a:pPr algn="ctr">
              <a:buNone/>
            </a:pPr>
            <a:r>
              <a:rPr lang="ro-RO" b="1" dirty="0"/>
              <a:t>10. EPIDEMIOLOGIE. PROFILAXIE. TRATAMENT</a:t>
            </a:r>
            <a:endParaRPr lang="en-US" b="1" dirty="0"/>
          </a:p>
          <a:p>
            <a:pPr algn="just">
              <a:buNone/>
            </a:pPr>
            <a:endParaRPr lang="en-US" dirty="0"/>
          </a:p>
          <a:p>
            <a:pPr marL="0" indent="0" algn="just">
              <a:buNone/>
            </a:pPr>
            <a:r>
              <a:rPr lang="ro-RO" b="1" dirty="0"/>
              <a:t>10.1. Epidemiologie</a:t>
            </a:r>
            <a:endParaRPr lang="en-US" dirty="0"/>
          </a:p>
          <a:p>
            <a:pPr algn="just"/>
            <a:r>
              <a:rPr lang="ro-RO" dirty="0"/>
              <a:t>Înainte de aplicarea chimioterapiei, boala evolua sub formă de valuri epidemice (copii, tineri, adulţi). O dată cu introducerea sulfamidelor, mortalitatea a scăzut spectaculos, situaţie care s-a consolidat pe măsura introducerii antibioticelor (penicilină). </a:t>
            </a:r>
            <a:endParaRPr lang="en-US" dirty="0"/>
          </a:p>
          <a:p>
            <a:pPr algn="just"/>
            <a:r>
              <a:rPr lang="ro-RO" dirty="0"/>
              <a:t>În ultimul deceniu s-au descris mai multe cazuri sporadice sau chiar focare epidemice cu tulpini de meningococi rezistente la sulfamide şi penicilină, inclusiv în ţara noastră. Tulpinile rezistente din </a:t>
            </a:r>
            <a:r>
              <a:rPr lang="ro-RO" b="1" dirty="0"/>
              <a:t>grupul A</a:t>
            </a:r>
            <a:r>
              <a:rPr lang="ro-RO" dirty="0"/>
              <a:t> dau de obicei </a:t>
            </a:r>
            <a:r>
              <a:rPr lang="ro-RO" b="1" i="1" dirty="0"/>
              <a:t>focare epidemice</a:t>
            </a:r>
            <a:r>
              <a:rPr lang="ro-RO" dirty="0"/>
              <a:t> (internate, cămine, cazărmi), iar tulpinile din grupurile </a:t>
            </a:r>
            <a:r>
              <a:rPr lang="ro-RO" b="1" dirty="0"/>
              <a:t>B, C şi D</a:t>
            </a:r>
            <a:r>
              <a:rPr lang="ro-RO" dirty="0"/>
              <a:t> determină </a:t>
            </a:r>
            <a:r>
              <a:rPr lang="ro-RO" b="1" i="1" dirty="0"/>
              <a:t>cazuri sporadice</a:t>
            </a:r>
            <a:r>
              <a:rPr lang="ro-RO" dirty="0"/>
              <a:t>.</a:t>
            </a:r>
            <a:endParaRPr lang="en-US" dirty="0"/>
          </a:p>
          <a:p>
            <a:pPr algn="just"/>
            <a:r>
              <a:rPr lang="ro-RO" dirty="0"/>
              <a:t>Problema cea mai importantă din punct de vedere epidemiologic este cea a </a:t>
            </a:r>
            <a:r>
              <a:rPr lang="ro-RO" b="1" i="1" dirty="0"/>
              <a:t>purtătorilor aparent sănătoşi de tulpini chimioterapic-rezistente</a:t>
            </a:r>
            <a:r>
              <a:rPr lang="ro-RO" dirty="0"/>
              <a:t>, care reprezintă o sursă potenţială de contaminare a indivizilor susceptibili, prin contact direct.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29600" cy="6643710"/>
          </a:xfrm>
        </p:spPr>
        <p:txBody>
          <a:bodyPr>
            <a:normAutofit fontScale="85000" lnSpcReduction="20000"/>
          </a:bodyPr>
          <a:lstStyle/>
          <a:p>
            <a:pPr algn="ctr">
              <a:buNone/>
            </a:pPr>
            <a:r>
              <a:rPr lang="ro-RO" b="1" dirty="0"/>
              <a:t>10. EPIDEMIOLOGIE. PROFILAXIE. TRATAMENT</a:t>
            </a:r>
            <a:endParaRPr lang="en-US" b="1" dirty="0"/>
          </a:p>
          <a:p>
            <a:pPr algn="just">
              <a:buNone/>
            </a:pPr>
            <a:endParaRPr lang="en-US" dirty="0"/>
          </a:p>
          <a:p>
            <a:pPr marL="0" indent="0" algn="just">
              <a:buNone/>
            </a:pPr>
            <a:r>
              <a:rPr lang="ro-RO" b="1" dirty="0"/>
              <a:t>10.2. Profilaxie</a:t>
            </a:r>
            <a:endParaRPr lang="en-US" dirty="0"/>
          </a:p>
          <a:p>
            <a:pPr algn="just"/>
            <a:r>
              <a:rPr lang="ro-RO" i="1" dirty="0"/>
              <a:t>Măsuri nespecifice profilactice</a:t>
            </a:r>
            <a:r>
              <a:rPr lang="ro-RO" dirty="0"/>
              <a:t>: depistarea purtătorilor şi tratament etiologic corect până la sterilizare; izolarea şi tratarea bolnavilor, în funcţie de rezistenţa tulpinii la chimioterapice, pentru a limita cât mai mult selectarea de tulpini rezistente (în stadiul actual, se recomandă preparate de sulfamide cu efect prelungit sau antibiotice de tipul eritromicinei, tetraciclinelor sau cefalosporinelor); respectarea unei igiene riguroase; evitarea contactului cu bolnavul; creşterea rezistenţei organismului.</a:t>
            </a:r>
            <a:endParaRPr lang="en-US" dirty="0"/>
          </a:p>
          <a:p>
            <a:pPr algn="just"/>
            <a:r>
              <a:rPr lang="ro-RO" i="1" dirty="0"/>
              <a:t>Măsuri specifice profilactice</a:t>
            </a:r>
            <a:r>
              <a:rPr lang="ro-RO" dirty="0"/>
              <a:t>: aplicarea unui </a:t>
            </a:r>
            <a:r>
              <a:rPr lang="ro-RO" b="1" i="1" dirty="0"/>
              <a:t>vaccin antimeningococic</a:t>
            </a:r>
            <a:r>
              <a:rPr lang="ro-RO" dirty="0"/>
              <a:t> (vaccin corpuscular; inactivat, format din subfracţiuni de antigene capsulare purificate) în ţările unde morbiditatea prin meningită cerebrospinală epidemică a reînceput să crească. În ţara noastră nu se aplică vaccinare.</a:t>
            </a:r>
            <a:endParaRPr lang="en-US" dirty="0"/>
          </a:p>
          <a:p>
            <a:pPr algn="just"/>
            <a:endParaRPr lang="en-US" b="1" dirty="0"/>
          </a:p>
          <a:p>
            <a:pPr algn="just"/>
            <a:r>
              <a:rPr lang="fr-FR" b="1" dirty="0"/>
              <a:t>10.3. </a:t>
            </a:r>
            <a:r>
              <a:rPr lang="fr-FR" b="1" dirty="0" err="1"/>
              <a:t>Tratament</a:t>
            </a:r>
            <a:endParaRPr lang="en-US" b="1" dirty="0"/>
          </a:p>
          <a:p>
            <a:pPr algn="just"/>
            <a:r>
              <a:rPr lang="ro-RO" dirty="0"/>
              <a:t>Tratamentul se va aplica de urgenţă cu chimioterapice, </a:t>
            </a:r>
            <a:r>
              <a:rPr lang="ro-RO" b="1" i="1" dirty="0"/>
              <a:t>în funcţie de rezultatul antibiogramei</a:t>
            </a:r>
            <a:r>
              <a:rPr lang="ro-RO" dirty="0"/>
              <a:t>. Astăzi, se preferă preparate de sulfamidă cu efect prelungit şi antibiotice cu spectru larg (eritromicină, tetracicline, cefalosporine etc.).</a:t>
            </a:r>
            <a:endParaRPr lang="en-US" dirty="0"/>
          </a:p>
          <a:p>
            <a:pPr algn="just"/>
            <a:endParaRPr lang="en-US" dirty="0"/>
          </a:p>
        </p:txBody>
      </p:sp>
    </p:spTree>
    <p:extLst>
      <p:ext uri="{BB962C8B-B14F-4D97-AF65-F5344CB8AC3E}">
        <p14:creationId xmlns:p14="http://schemas.microsoft.com/office/powerpoint/2010/main" val="2053009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320" y="404664"/>
            <a:ext cx="8554152" cy="5976664"/>
          </a:xfrm>
        </p:spPr>
        <p:txBody>
          <a:bodyPr>
            <a:normAutofit fontScale="92500" lnSpcReduction="20000"/>
          </a:bodyPr>
          <a:lstStyle/>
          <a:p>
            <a:pPr algn="ctr">
              <a:buNone/>
            </a:pPr>
            <a:r>
              <a:rPr lang="ro-RO" sz="3500" b="1" dirty="0"/>
              <a:t>NEISSERIA GONORRHOEAE</a:t>
            </a:r>
            <a:endParaRPr lang="en-US" sz="3500" b="1" dirty="0"/>
          </a:p>
          <a:p>
            <a:pPr algn="just">
              <a:buNone/>
            </a:pPr>
            <a:endParaRPr lang="en-US" b="1" dirty="0"/>
          </a:p>
          <a:p>
            <a:pPr algn="just">
              <a:buNone/>
            </a:pPr>
            <a:r>
              <a:rPr lang="ro-RO" b="1" dirty="0"/>
              <a:t>1. ÎNCADRAREA TAXONOMICĂ</a:t>
            </a:r>
            <a:endParaRPr lang="en-US" b="1" dirty="0"/>
          </a:p>
          <a:p>
            <a:pPr algn="just">
              <a:buNone/>
            </a:pPr>
            <a:endParaRPr lang="en-US" b="1" dirty="0"/>
          </a:p>
          <a:p>
            <a:pPr algn="just"/>
            <a:r>
              <a:rPr lang="ro-RO" i="1" dirty="0"/>
              <a:t>Ordinul</a:t>
            </a:r>
            <a:r>
              <a:rPr lang="ro-RO" dirty="0"/>
              <a:t>: </a:t>
            </a:r>
            <a:r>
              <a:rPr lang="ro-RO" b="1" i="1" dirty="0"/>
              <a:t>Eubacteriales</a:t>
            </a:r>
            <a:r>
              <a:rPr lang="ro-RO" dirty="0"/>
              <a:t>; </a:t>
            </a:r>
            <a:r>
              <a:rPr lang="ro-RO" i="1" dirty="0"/>
              <a:t>familia</a:t>
            </a:r>
            <a:r>
              <a:rPr lang="ro-RO" dirty="0"/>
              <a:t>: </a:t>
            </a:r>
            <a:r>
              <a:rPr lang="ro-RO" b="1" i="1" dirty="0"/>
              <a:t>Neisseriaceae</a:t>
            </a:r>
            <a:r>
              <a:rPr lang="ro-RO" dirty="0"/>
              <a:t>; </a:t>
            </a:r>
            <a:r>
              <a:rPr lang="ro-RO" i="1" dirty="0"/>
              <a:t>genul</a:t>
            </a:r>
            <a:r>
              <a:rPr lang="ro-RO" dirty="0"/>
              <a:t>: </a:t>
            </a:r>
            <a:r>
              <a:rPr lang="ro-RO" b="1" i="1" dirty="0"/>
              <a:t>Neisseria</a:t>
            </a:r>
            <a:r>
              <a:rPr lang="ro-RO" dirty="0"/>
              <a:t>; </a:t>
            </a:r>
            <a:r>
              <a:rPr lang="ro-RO" i="1" dirty="0"/>
              <a:t>specia</a:t>
            </a:r>
            <a:r>
              <a:rPr lang="ro-RO" b="1" i="1" dirty="0"/>
              <a:t>: Neisseria gonorrhoeae </a:t>
            </a:r>
            <a:r>
              <a:rPr lang="ro-RO" dirty="0"/>
              <a:t>(gonococul).</a:t>
            </a:r>
            <a:endParaRPr lang="en-US" dirty="0"/>
          </a:p>
          <a:p>
            <a:pPr algn="just">
              <a:buNone/>
            </a:pPr>
            <a:r>
              <a:rPr lang="ro-RO" b="1" dirty="0"/>
              <a:t> </a:t>
            </a:r>
            <a:endParaRPr lang="en-US" dirty="0"/>
          </a:p>
          <a:p>
            <a:pPr algn="just">
              <a:buNone/>
            </a:pPr>
            <a:r>
              <a:rPr lang="ro-RO" b="1" dirty="0"/>
              <a:t>2. CARACTERE MORFOLOGICE</a:t>
            </a:r>
            <a:endParaRPr lang="en-US" b="1" dirty="0"/>
          </a:p>
          <a:p>
            <a:pPr algn="just">
              <a:buNone/>
            </a:pPr>
            <a:endParaRPr lang="en-US" dirty="0"/>
          </a:p>
          <a:p>
            <a:pPr algn="just"/>
            <a:r>
              <a:rPr lang="ro-RO" b="1" i="1" dirty="0"/>
              <a:t>Coci Gram negativi, reniformi</a:t>
            </a:r>
            <a:r>
              <a:rPr lang="ro-RO" dirty="0"/>
              <a:t> (formă de “boabă de cafea”), aşezaţi </a:t>
            </a:r>
            <a:r>
              <a:rPr lang="ro-RO" b="1" i="1" dirty="0"/>
              <a:t>in “diplo”</a:t>
            </a:r>
            <a:r>
              <a:rPr lang="ro-RO" b="1" dirty="0"/>
              <a:t>, </a:t>
            </a:r>
            <a:r>
              <a:rPr lang="ro-RO" b="1" i="1" dirty="0"/>
              <a:t>predominant intracelular</a:t>
            </a:r>
            <a:r>
              <a:rPr lang="ro-RO" b="1" dirty="0"/>
              <a:t> </a:t>
            </a:r>
            <a:r>
              <a:rPr lang="ro-RO" dirty="0"/>
              <a:t>(fagocitaţi de polimorfonucleare). </a:t>
            </a:r>
            <a:r>
              <a:rPr lang="ro-RO" b="1" i="1" dirty="0"/>
              <a:t>Gonococii virulenţi</a:t>
            </a:r>
            <a:r>
              <a:rPr lang="ro-RO" dirty="0"/>
              <a:t> posedă </a:t>
            </a:r>
            <a:r>
              <a:rPr lang="ro-RO" b="1" i="1" dirty="0"/>
              <a:t>fimbrii</a:t>
            </a:r>
            <a:r>
              <a:rPr lang="ro-RO" b="1" dirty="0"/>
              <a:t> </a:t>
            </a:r>
            <a:r>
              <a:rPr lang="ro-RO" dirty="0"/>
              <a:t>(tipurile 1 şi 2, virulente, prezintă fimbrii, iar tipurile 3 şi 4, avirulente, nu prezintă fimbrii). Sunt </a:t>
            </a:r>
            <a:r>
              <a:rPr lang="ro-RO" b="1" i="1" dirty="0"/>
              <a:t>nesporulaţi, imobili</a:t>
            </a:r>
            <a:r>
              <a:rPr lang="ro-RO" dirty="0"/>
              <a:t>. Pot prezenta o </a:t>
            </a:r>
            <a:r>
              <a:rPr lang="ro-RO" b="1" i="1" dirty="0"/>
              <a:t>capsulă</a:t>
            </a:r>
            <a:r>
              <a:rPr lang="ro-RO" dirty="0"/>
              <a:t> în produsele patologice şi în culturile tinere.</a:t>
            </a:r>
            <a:endParaRPr lang="en-US" dirty="0"/>
          </a:p>
          <a:p>
            <a:pPr algn="just"/>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49672228"/>
              </p:ext>
            </p:extLst>
          </p:nvPr>
        </p:nvGraphicFramePr>
        <p:xfrm>
          <a:off x="1151793" y="3068960"/>
          <a:ext cx="6715172" cy="2694004"/>
        </p:xfrm>
        <a:graphic>
          <a:graphicData uri="http://schemas.openxmlformats.org/drawingml/2006/table">
            <a:tbl>
              <a:tblPr/>
              <a:tblGrid>
                <a:gridCol w="1757539">
                  <a:extLst>
                    <a:ext uri="{9D8B030D-6E8A-4147-A177-3AD203B41FA5}">
                      <a16:colId xmlns:a16="http://schemas.microsoft.com/office/drawing/2014/main" val="20000"/>
                    </a:ext>
                  </a:extLst>
                </a:gridCol>
                <a:gridCol w="2142537">
                  <a:extLst>
                    <a:ext uri="{9D8B030D-6E8A-4147-A177-3AD203B41FA5}">
                      <a16:colId xmlns:a16="http://schemas.microsoft.com/office/drawing/2014/main" val="20001"/>
                    </a:ext>
                  </a:extLst>
                </a:gridCol>
                <a:gridCol w="974310">
                  <a:extLst>
                    <a:ext uri="{9D8B030D-6E8A-4147-A177-3AD203B41FA5}">
                      <a16:colId xmlns:a16="http://schemas.microsoft.com/office/drawing/2014/main" val="20002"/>
                    </a:ext>
                  </a:extLst>
                </a:gridCol>
                <a:gridCol w="920393">
                  <a:extLst>
                    <a:ext uri="{9D8B030D-6E8A-4147-A177-3AD203B41FA5}">
                      <a16:colId xmlns:a16="http://schemas.microsoft.com/office/drawing/2014/main" val="20003"/>
                    </a:ext>
                  </a:extLst>
                </a:gridCol>
                <a:gridCol w="920393">
                  <a:extLst>
                    <a:ext uri="{9D8B030D-6E8A-4147-A177-3AD203B41FA5}">
                      <a16:colId xmlns:a16="http://schemas.microsoft.com/office/drawing/2014/main" val="20004"/>
                    </a:ext>
                  </a:extLst>
                </a:gridCol>
              </a:tblGrid>
              <a:tr h="745315">
                <a:tc rowSpan="2">
                  <a:txBody>
                    <a:bodyPr/>
                    <a:lstStyle/>
                    <a:p>
                      <a:pPr algn="ctr">
                        <a:spcAft>
                          <a:spcPts val="0"/>
                        </a:spcAft>
                      </a:pPr>
                      <a:r>
                        <a:rPr lang="ro-RO" sz="1600" b="1" dirty="0">
                          <a:latin typeface="Times New Roman"/>
                          <a:ea typeface="Times New Roman"/>
                        </a:rPr>
                        <a:t>Microorganism</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o-RO" sz="1600" b="1">
                          <a:latin typeface="Times New Roman"/>
                          <a:ea typeface="Times New Roman"/>
                        </a:rPr>
                        <a:t>Capacitate de cultivare pe geloză fără sânge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o-RO" sz="1600" b="1">
                          <a:latin typeface="Times New Roman"/>
                          <a:ea typeface="Times New Roman"/>
                        </a:rPr>
                        <a:t>Cultivare la    22</a:t>
                      </a:r>
                      <a:r>
                        <a:rPr lang="ro-RO" sz="1600" b="1" baseline="30000">
                          <a:latin typeface="Times New Roman"/>
                          <a:ea typeface="Times New Roman"/>
                        </a:rPr>
                        <a:t>0</a:t>
                      </a:r>
                      <a:r>
                        <a:rPr lang="ro-RO" sz="1600" b="1">
                          <a:latin typeface="Times New Roman"/>
                          <a:ea typeface="Times New Roman"/>
                        </a:rPr>
                        <a:t>C</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o-RO" sz="1600" b="1">
                          <a:latin typeface="Times New Roman"/>
                          <a:ea typeface="Times New Roman"/>
                        </a:rPr>
                        <a:t>Capacitate fermentativă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726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b="1">
                          <a:latin typeface="Times New Roman"/>
                          <a:ea typeface="Times New Roman"/>
                        </a:rPr>
                        <a:t>Glucoză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Maltoză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5315">
                <a:tc>
                  <a:txBody>
                    <a:bodyPr/>
                    <a:lstStyle/>
                    <a:p>
                      <a:pPr indent="457200">
                        <a:spcAft>
                          <a:spcPts val="0"/>
                        </a:spcAft>
                      </a:pPr>
                      <a:r>
                        <a:rPr lang="ro-RO" sz="1600" b="1">
                          <a:latin typeface="Times New Roman"/>
                        </a:rPr>
                        <a:t>N. meningitidis</a:t>
                      </a:r>
                      <a:endParaRPr lang="en-US" sz="1600" b="1">
                        <a:latin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2658">
                <a:tc>
                  <a:txBody>
                    <a:bodyPr/>
                    <a:lstStyle/>
                    <a:p>
                      <a:pPr algn="just">
                        <a:spcAft>
                          <a:spcPts val="0"/>
                        </a:spcAft>
                      </a:pPr>
                      <a:r>
                        <a:rPr lang="ro-RO" sz="1600" b="1">
                          <a:latin typeface="Times New Roman"/>
                          <a:ea typeface="Times New Roman"/>
                        </a:rPr>
                        <a:t>N. gonorrhoeae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8058">
                <a:tc>
                  <a:txBody>
                    <a:bodyPr/>
                    <a:lstStyle/>
                    <a:p>
                      <a:pPr algn="just">
                        <a:spcAft>
                          <a:spcPts val="0"/>
                        </a:spcAft>
                      </a:pPr>
                      <a:r>
                        <a:rPr lang="ro-RO" sz="1600" b="1">
                          <a:latin typeface="Times New Roman"/>
                          <a:ea typeface="Times New Roman"/>
                        </a:rPr>
                        <a:t>N. catarrhalis</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dirty="0">
                          <a:latin typeface="Times New Roman"/>
                          <a:ea typeface="Times New Roman"/>
                        </a:rPr>
                        <a:t>+</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dirty="0">
                          <a:latin typeface="Times New Roman"/>
                          <a:ea typeface="Times New Roman"/>
                        </a:rPr>
                        <a:t>-</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p:cNvSpPr txBox="1"/>
          <p:nvPr/>
        </p:nvSpPr>
        <p:spPr>
          <a:xfrm>
            <a:off x="1116074" y="5916129"/>
            <a:ext cx="6786610" cy="923330"/>
          </a:xfrm>
          <a:prstGeom prst="rect">
            <a:avLst/>
          </a:prstGeom>
          <a:noFill/>
        </p:spPr>
        <p:txBody>
          <a:bodyPr wrap="square" rtlCol="0">
            <a:spAutoFit/>
          </a:bodyPr>
          <a:lstStyle/>
          <a:p>
            <a:r>
              <a:rPr lang="ro-RO" dirty="0"/>
              <a:t>Tabel 3: Caractere metabolice importante ale reprezentanţilor genului Neisseria</a:t>
            </a:r>
            <a:endParaRPr lang="en-US" dirty="0"/>
          </a:p>
          <a:p>
            <a:endParaRPr lang="en-US" dirty="0"/>
          </a:p>
        </p:txBody>
      </p:sp>
      <p:sp>
        <p:nvSpPr>
          <p:cNvPr id="2" name="Rectangle 1"/>
          <p:cNvSpPr/>
          <p:nvPr/>
        </p:nvSpPr>
        <p:spPr>
          <a:xfrm>
            <a:off x="963668" y="1436876"/>
            <a:ext cx="7560840" cy="1200329"/>
          </a:xfrm>
          <a:prstGeom prst="rect">
            <a:avLst/>
          </a:prstGeom>
        </p:spPr>
        <p:txBody>
          <a:bodyPr wrap="square">
            <a:spAutoFit/>
          </a:bodyPr>
          <a:lstStyle/>
          <a:p>
            <a:pPr algn="ctr"/>
            <a:r>
              <a:rPr lang="ro-RO" dirty="0"/>
              <a:t>Neisseriile sunt </a:t>
            </a:r>
            <a:r>
              <a:rPr lang="ro-RO" b="1" i="1" dirty="0"/>
              <a:t>germeni pretenţioşi</a:t>
            </a:r>
            <a:r>
              <a:rPr lang="ro-RO" dirty="0"/>
              <a:t>, cultivându-se greu, numai pe </a:t>
            </a:r>
            <a:r>
              <a:rPr lang="ro-RO" b="1" i="1" dirty="0"/>
              <a:t>medii speciale, bogate în factori de creştere</a:t>
            </a:r>
            <a:r>
              <a:rPr lang="ro-RO" dirty="0"/>
              <a:t>. Pe baza unor caractere metabolice şi a capacităţii de a cultiva la anumite temperaturi, se poate face distincţia între cele trei specii de neisserii umane (tabel 3):</a:t>
            </a:r>
            <a:endParaRPr lang="en-US" b="1" dirty="0"/>
          </a:p>
        </p:txBody>
      </p:sp>
      <p:sp>
        <p:nvSpPr>
          <p:cNvPr id="6" name="Content Placeholder 2"/>
          <p:cNvSpPr>
            <a:spLocks noGrp="1"/>
          </p:cNvSpPr>
          <p:nvPr>
            <p:ph idx="1"/>
          </p:nvPr>
        </p:nvSpPr>
        <p:spPr>
          <a:xfrm>
            <a:off x="457200" y="476672"/>
            <a:ext cx="8229600" cy="792088"/>
          </a:xfrm>
        </p:spPr>
        <p:txBody>
          <a:bodyPr>
            <a:normAutofit/>
          </a:bodyPr>
          <a:lstStyle/>
          <a:p>
            <a:pPr algn="ctr">
              <a:buNone/>
            </a:pPr>
            <a:r>
              <a:rPr lang="ro-RO" b="1" dirty="0"/>
              <a:t>CLASIFICARE</a:t>
            </a:r>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rotWithShape="1">
          <a:blip r:embed="rId2"/>
          <a:srcRect b="11266"/>
          <a:stretch/>
        </p:blipFill>
        <p:spPr bwMode="auto">
          <a:xfrm>
            <a:off x="1285852" y="285728"/>
            <a:ext cx="6592167" cy="4627466"/>
          </a:xfrm>
          <a:prstGeom prst="rect">
            <a:avLst/>
          </a:prstGeom>
          <a:noFill/>
          <a:ln w="9525">
            <a:noFill/>
            <a:miter lim="800000"/>
            <a:headEnd/>
            <a:tailEnd/>
          </a:ln>
        </p:spPr>
      </p:pic>
      <p:sp>
        <p:nvSpPr>
          <p:cNvPr id="5" name="TextBox 4"/>
          <p:cNvSpPr txBox="1"/>
          <p:nvPr/>
        </p:nvSpPr>
        <p:spPr>
          <a:xfrm>
            <a:off x="2786050" y="5786454"/>
            <a:ext cx="3429024" cy="369332"/>
          </a:xfrm>
          <a:prstGeom prst="rect">
            <a:avLst/>
          </a:prstGeom>
          <a:noFill/>
        </p:spPr>
        <p:txBody>
          <a:bodyPr wrap="square" rtlCol="0">
            <a:spAutoFit/>
          </a:bodyPr>
          <a:lstStyle/>
          <a:p>
            <a:r>
              <a:rPr lang="en-US" dirty="0" err="1"/>
              <a:t>Figura</a:t>
            </a:r>
            <a:r>
              <a:rPr lang="en-US" dirty="0"/>
              <a:t> 19: N</a:t>
            </a:r>
            <a:r>
              <a:rPr lang="en-AU" dirty="0" err="1"/>
              <a:t>eisseria</a:t>
            </a:r>
            <a:r>
              <a:rPr lang="en-AU" dirty="0"/>
              <a:t> gonorrhoeae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6257" name="Object 1"/>
          <p:cNvGraphicFramePr>
            <a:graphicFrameLocks noChangeAspect="1"/>
          </p:cNvGraphicFramePr>
          <p:nvPr>
            <p:extLst>
              <p:ext uri="{D42A27DB-BD31-4B8C-83A1-F6EECF244321}">
                <p14:modId xmlns:p14="http://schemas.microsoft.com/office/powerpoint/2010/main" val="598910336"/>
              </p:ext>
            </p:extLst>
          </p:nvPr>
        </p:nvGraphicFramePr>
        <p:xfrm>
          <a:off x="878978" y="1054526"/>
          <a:ext cx="3857652" cy="4643446"/>
        </p:xfrm>
        <a:graphic>
          <a:graphicData uri="http://schemas.openxmlformats.org/presentationml/2006/ole">
            <mc:AlternateContent xmlns:mc="http://schemas.openxmlformats.org/markup-compatibility/2006">
              <mc:Choice xmlns:v="urn:schemas-microsoft-com:vml" Requires="v">
                <p:oleObj spid="_x0000_s96269" r:id="rId2" imgW="4786017" imgH="5868219" progId="">
                  <p:embed/>
                </p:oleObj>
              </mc:Choice>
              <mc:Fallback>
                <p:oleObj r:id="rId2" imgW="4786017" imgH="5868219" progId="">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78" y="1054526"/>
                        <a:ext cx="3857652" cy="46434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683568" y="5697972"/>
            <a:ext cx="4248472" cy="923330"/>
          </a:xfrm>
          <a:prstGeom prst="rect">
            <a:avLst/>
          </a:prstGeom>
          <a:noFill/>
        </p:spPr>
        <p:txBody>
          <a:bodyPr wrap="square" rtlCol="0">
            <a:spAutoFit/>
          </a:bodyPr>
          <a:lstStyle/>
          <a:p>
            <a:r>
              <a:rPr lang="ro-RO" dirty="0"/>
              <a:t> </a:t>
            </a:r>
            <a:endParaRPr lang="en-US" dirty="0"/>
          </a:p>
          <a:p>
            <a:pPr algn="ctr"/>
            <a:r>
              <a:rPr lang="ro-RO" dirty="0"/>
              <a:t>Figura </a:t>
            </a:r>
            <a:r>
              <a:rPr lang="en-US" dirty="0"/>
              <a:t>20</a:t>
            </a:r>
            <a:r>
              <a:rPr lang="ro-RO" dirty="0"/>
              <a:t>: Frotiu colorat Gram din secreţie uretrală: gonococi.</a:t>
            </a:r>
            <a:endParaRPr lang="en-US" dirty="0"/>
          </a:p>
        </p:txBody>
      </p:sp>
      <p:pic>
        <p:nvPicPr>
          <p:cNvPr id="5" name="Picture 11" descr="edg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850" y="1772816"/>
            <a:ext cx="3190173"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5362865" y="5898027"/>
            <a:ext cx="3595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b="1" dirty="0"/>
              <a:t>Coloraţie albastru</a:t>
            </a:r>
          </a:p>
          <a:p>
            <a:pPr algn="ctr"/>
            <a:r>
              <a:rPr lang="ro-RO" b="1" dirty="0"/>
              <a:t>de metilen</a:t>
            </a:r>
            <a:endParaRPr lang="en-US"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48680"/>
            <a:ext cx="8229600" cy="5832648"/>
          </a:xfrm>
        </p:spPr>
        <p:txBody>
          <a:bodyPr>
            <a:normAutofit/>
          </a:bodyPr>
          <a:lstStyle/>
          <a:p>
            <a:pPr algn="ctr">
              <a:buNone/>
            </a:pPr>
            <a:r>
              <a:rPr lang="ro-RO" sz="2800" b="1" dirty="0"/>
              <a:t>3. CARACTERE DE CULTURĂ</a:t>
            </a:r>
            <a:endParaRPr lang="en-US" sz="2800" b="1" dirty="0"/>
          </a:p>
          <a:p>
            <a:pPr algn="ctr">
              <a:buNone/>
            </a:pPr>
            <a:endParaRPr lang="en-US" sz="2800" dirty="0"/>
          </a:p>
          <a:p>
            <a:r>
              <a:rPr lang="ro-RO" sz="2800" b="1" dirty="0"/>
              <a:t>	</a:t>
            </a:r>
            <a:r>
              <a:rPr lang="ro-RO" sz="2800" dirty="0"/>
              <a:t>Sunt </a:t>
            </a:r>
            <a:r>
              <a:rPr lang="ro-RO" sz="2800" b="1" i="1" dirty="0"/>
              <a:t>germeni</a:t>
            </a:r>
            <a:r>
              <a:rPr lang="ro-RO" sz="2800" dirty="0"/>
              <a:t> </a:t>
            </a:r>
            <a:r>
              <a:rPr lang="ro-RO" sz="2800" b="1" i="1" dirty="0"/>
              <a:t>foarte pretenţioşi</a:t>
            </a:r>
            <a:r>
              <a:rPr lang="ro-RO" sz="2800" dirty="0"/>
              <a:t>, cultivă foarte greu pe medii, ca şi N. meningitidis. </a:t>
            </a:r>
            <a:endParaRPr lang="en-US" sz="2800" dirty="0"/>
          </a:p>
          <a:p>
            <a:r>
              <a:rPr lang="ro-RO" sz="2800" dirty="0"/>
              <a:t>Pentru cultivare, se folosesc </a:t>
            </a:r>
            <a:r>
              <a:rPr lang="ro-RO" sz="2800" b="1" i="1" dirty="0"/>
              <a:t>medii speciale complexe</a:t>
            </a:r>
            <a:r>
              <a:rPr lang="ro-RO" sz="2800" dirty="0"/>
              <a:t> (Muller-Hinton; Peizer-Steffen, mediul Hill), incubarea în </a:t>
            </a:r>
            <a:r>
              <a:rPr lang="ro-RO" sz="2800" b="1" i="1" dirty="0"/>
              <a:t>atmosferă de bioxid de carbon</a:t>
            </a:r>
            <a:r>
              <a:rPr lang="ro-RO" sz="2800" dirty="0"/>
              <a:t> fiind obligatorie (5-10%). În cultură se produce</a:t>
            </a:r>
            <a:r>
              <a:rPr lang="ro-RO" sz="2800" b="1" dirty="0"/>
              <a:t> </a:t>
            </a:r>
            <a:r>
              <a:rPr lang="ro-RO" sz="2800" b="1" i="1" dirty="0"/>
              <a:t>fenomenul de autoliză rapidă</a:t>
            </a:r>
            <a:r>
              <a:rPr lang="ro-RO" sz="2800" dirty="0"/>
              <a:t>, ca şi la meningococ şi pneumococ. În culturi vechi, ca şi la bolnavii trataţi cu antibiotice, pot apare modificări dimensionale şi tinctoriale.</a:t>
            </a:r>
            <a:endParaRPr lang="en-US" sz="2800" dirty="0"/>
          </a:p>
          <a:p>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4449" name="Object 1"/>
          <p:cNvGraphicFramePr>
            <a:graphicFrameLocks noChangeAspect="1"/>
          </p:cNvGraphicFramePr>
          <p:nvPr>
            <p:extLst>
              <p:ext uri="{D42A27DB-BD31-4B8C-83A1-F6EECF244321}">
                <p14:modId xmlns:p14="http://schemas.microsoft.com/office/powerpoint/2010/main" val="2238347305"/>
              </p:ext>
            </p:extLst>
          </p:nvPr>
        </p:nvGraphicFramePr>
        <p:xfrm>
          <a:off x="323528" y="836712"/>
          <a:ext cx="6368648" cy="4286256"/>
        </p:xfrm>
        <a:graphic>
          <a:graphicData uri="http://schemas.openxmlformats.org/presentationml/2006/ole">
            <mc:AlternateContent xmlns:mc="http://schemas.openxmlformats.org/markup-compatibility/2006">
              <mc:Choice xmlns:v="urn:schemas-microsoft-com:vml" Requires="v">
                <p:oleObj spid="_x0000_s104461" r:id="rId2" imgW="8564170" imgH="5726840" progId="">
                  <p:embed/>
                </p:oleObj>
              </mc:Choice>
              <mc:Fallback>
                <p:oleObj r:id="rId2" imgW="8564170" imgH="5726840" progId="">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6368648" cy="42862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214414" y="5572140"/>
            <a:ext cx="6715172" cy="923330"/>
          </a:xfrm>
          <a:prstGeom prst="rect">
            <a:avLst/>
          </a:prstGeom>
          <a:noFill/>
        </p:spPr>
        <p:txBody>
          <a:bodyPr wrap="square" rtlCol="0">
            <a:spAutoFit/>
          </a:bodyPr>
          <a:lstStyle/>
          <a:p>
            <a:r>
              <a:rPr lang="ro-RO" dirty="0"/>
              <a:t>Figura </a:t>
            </a:r>
            <a:r>
              <a:rPr lang="en-US" dirty="0"/>
              <a:t>21</a:t>
            </a:r>
            <a:r>
              <a:rPr lang="ro-RO" dirty="0"/>
              <a:t>: Cultură din col uterin. Stânga: mediul geloză-şocolat: mai multe tipuri de colonii. Dreapta: mediul Thayer-Martin: cultură pură de gonococi.</a:t>
            </a:r>
            <a:endParaRPr lang="en-US" dirty="0"/>
          </a:p>
        </p:txBody>
      </p:sp>
      <p:pic>
        <p:nvPicPr>
          <p:cNvPr id="5" name="Picture 2" descr="Neisseria gonorrhoeae colon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9" t="2562" r="5158" b="11474"/>
          <a:stretch/>
        </p:blipFill>
        <p:spPr bwMode="auto">
          <a:xfrm>
            <a:off x="6875438" y="3717032"/>
            <a:ext cx="2268562" cy="1671546"/>
          </a:xfrm>
          <a:prstGeom prst="rect">
            <a:avLst/>
          </a:prstGeom>
          <a:noFill/>
          <a:extLst>
            <a:ext uri="{909E8E84-426E-40DD-AFC4-6F175D3DCCD1}">
              <a14:hiddenFill xmlns:a14="http://schemas.microsoft.com/office/drawing/2010/main">
                <a:solidFill>
                  <a:srgbClr val="FFFFFF"/>
                </a:solidFill>
              </a14:hiddenFill>
            </a:ext>
          </a:extLst>
        </p:spPr>
      </p:pic>
      <p:sp>
        <p:nvSpPr>
          <p:cNvPr id="2" name="Notched Right Arrow 1"/>
          <p:cNvSpPr/>
          <p:nvPr/>
        </p:nvSpPr>
        <p:spPr>
          <a:xfrm>
            <a:off x="6100280" y="4092591"/>
            <a:ext cx="1224136" cy="27768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643050"/>
            <a:ext cx="3714776" cy="3636660"/>
          </a:xfrm>
        </p:spPr>
        <p:txBody>
          <a:bodyPr>
            <a:normAutofit fontScale="85000" lnSpcReduction="20000"/>
          </a:bodyPr>
          <a:lstStyle/>
          <a:p>
            <a:pPr algn="ctr">
              <a:buNone/>
            </a:pPr>
            <a:r>
              <a:rPr lang="ro-RO" b="1" dirty="0"/>
              <a:t>4. CARACTERE METABOLICE</a:t>
            </a:r>
            <a:endParaRPr lang="en-US" b="1" dirty="0"/>
          </a:p>
          <a:p>
            <a:pPr algn="ctr">
              <a:buNone/>
            </a:pPr>
            <a:endParaRPr lang="en-US" dirty="0"/>
          </a:p>
          <a:p>
            <a:r>
              <a:rPr lang="ro-RO" dirty="0"/>
              <a:t>Sunt </a:t>
            </a:r>
            <a:r>
              <a:rPr lang="ro-RO" b="1" i="1" dirty="0"/>
              <a:t>germeni aerobi</a:t>
            </a:r>
            <a:r>
              <a:rPr lang="ro-RO" dirty="0"/>
              <a:t>, foarte pretenţioşi sub raportul exigenţelor nutritive. </a:t>
            </a:r>
            <a:r>
              <a:rPr lang="ro-RO" b="1" i="1" dirty="0"/>
              <a:t>Fermentează glucoza</a:t>
            </a:r>
            <a:r>
              <a:rPr lang="ro-RO" dirty="0"/>
              <a:t>, </a:t>
            </a:r>
            <a:r>
              <a:rPr lang="ro-RO" b="1" i="1" dirty="0"/>
              <a:t>dar nu şi maltoza</a:t>
            </a:r>
            <a:r>
              <a:rPr lang="ro-RO" dirty="0"/>
              <a:t>, ceea ce îl diferenţiază de meningococ. </a:t>
            </a:r>
            <a:r>
              <a:rPr lang="ro-RO" b="1" i="1" dirty="0"/>
              <a:t>Sunt oxidazo-pozitivi</a:t>
            </a:r>
            <a:r>
              <a:rPr lang="ro-RO" dirty="0"/>
              <a:t>.</a:t>
            </a:r>
            <a:endParaRPr lang="en-US" dirty="0"/>
          </a:p>
          <a:p>
            <a:endParaRPr lang="en-US" dirty="0"/>
          </a:p>
        </p:txBody>
      </p:sp>
      <p:pic>
        <p:nvPicPr>
          <p:cNvPr id="106498" name="Picture 2"/>
          <p:cNvPicPr>
            <a:picLocks noChangeAspect="1" noChangeArrowheads="1"/>
          </p:cNvPicPr>
          <p:nvPr/>
        </p:nvPicPr>
        <p:blipFill>
          <a:blip r:embed="rId2"/>
          <a:srcRect/>
          <a:stretch>
            <a:fillRect/>
          </a:stretch>
        </p:blipFill>
        <p:spPr bwMode="auto">
          <a:xfrm>
            <a:off x="4643438" y="571480"/>
            <a:ext cx="3714776" cy="5260677"/>
          </a:xfrm>
          <a:prstGeom prst="rect">
            <a:avLst/>
          </a:prstGeom>
          <a:noFill/>
          <a:ln w="9525">
            <a:noFill/>
            <a:miter lim="800000"/>
            <a:headEnd/>
            <a:tailEnd/>
          </a:ln>
        </p:spPr>
      </p:pic>
      <p:sp>
        <p:nvSpPr>
          <p:cNvPr id="5" name="TextBox 4"/>
          <p:cNvSpPr txBox="1"/>
          <p:nvPr/>
        </p:nvSpPr>
        <p:spPr>
          <a:xfrm>
            <a:off x="4071934" y="6143644"/>
            <a:ext cx="4572032" cy="369332"/>
          </a:xfrm>
          <a:prstGeom prst="rect">
            <a:avLst/>
          </a:prstGeom>
          <a:noFill/>
        </p:spPr>
        <p:txBody>
          <a:bodyPr wrap="square" rtlCol="0">
            <a:spAutoFit/>
          </a:bodyPr>
          <a:lstStyle/>
          <a:p>
            <a:r>
              <a:rPr lang="ro-RO" dirty="0"/>
              <a:t>Figura </a:t>
            </a:r>
            <a:r>
              <a:rPr lang="en-US" dirty="0"/>
              <a:t>22</a:t>
            </a:r>
            <a:r>
              <a:rPr lang="ro-RO" dirty="0"/>
              <a:t>: Fermentarea glucozei  gonococ.</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7521" name="Object 1"/>
          <p:cNvGraphicFramePr>
            <a:graphicFrameLocks noChangeAspect="1"/>
          </p:cNvGraphicFramePr>
          <p:nvPr/>
        </p:nvGraphicFramePr>
        <p:xfrm>
          <a:off x="1519770" y="1000108"/>
          <a:ext cx="6081866" cy="3714776"/>
        </p:xfrm>
        <a:graphic>
          <a:graphicData uri="http://schemas.openxmlformats.org/presentationml/2006/ole">
            <mc:AlternateContent xmlns:mc="http://schemas.openxmlformats.org/markup-compatibility/2006">
              <mc:Choice xmlns:v="urn:schemas-microsoft-com:vml" Requires="v">
                <p:oleObj spid="_x0000_s107533" r:id="rId2" imgW="7367752" imgH="5906324" progId="">
                  <p:embed/>
                </p:oleObj>
              </mc:Choice>
              <mc:Fallback>
                <p:oleObj r:id="rId2" imgW="7367752" imgH="5906324" progId="">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770" y="1000108"/>
                        <a:ext cx="6081866" cy="3714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23" name="Line 3"/>
          <p:cNvSpPr>
            <a:spLocks noChangeShapeType="1"/>
          </p:cNvSpPr>
          <p:nvPr/>
        </p:nvSpPr>
        <p:spPr bwMode="auto">
          <a:xfrm>
            <a:off x="5929322" y="1928802"/>
            <a:ext cx="1857388" cy="928694"/>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524" name="Line 4"/>
          <p:cNvSpPr>
            <a:spLocks noChangeShapeType="1"/>
          </p:cNvSpPr>
          <p:nvPr/>
        </p:nvSpPr>
        <p:spPr bwMode="auto">
          <a:xfrm flipH="1" flipV="1">
            <a:off x="1142976" y="2357430"/>
            <a:ext cx="928694" cy="78581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525" name="Rectangle 5"/>
          <p:cNvSpPr>
            <a:spLocks noChangeArrowheads="1"/>
          </p:cNvSpPr>
          <p:nvPr/>
        </p:nvSpPr>
        <p:spPr bwMode="auto">
          <a:xfrm>
            <a:off x="7858148" y="2643182"/>
            <a:ext cx="1071570" cy="71438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o-RO" sz="2000" b="0" i="0" u="none" strike="noStrike" cap="none" normalizeH="0" baseline="0" dirty="0">
                <a:ln>
                  <a:noFill/>
                </a:ln>
                <a:solidFill>
                  <a:schemeClr val="tx1"/>
                </a:solidFill>
                <a:effectLst/>
                <a:latin typeface="Calibri" pitchFamily="34" charset="0"/>
              </a:rPr>
              <a:t>Test pozitiv</a:t>
            </a:r>
            <a:endParaRPr kumimoji="0" lang="en-US" sz="2000" b="0" i="0" u="none" strike="noStrike" cap="none" normalizeH="0" baseline="0" dirty="0">
              <a:ln>
                <a:noFill/>
              </a:ln>
              <a:solidFill>
                <a:schemeClr val="tx1"/>
              </a:solidFill>
              <a:effectLst/>
              <a:latin typeface="Arial" pitchFamily="34" charset="0"/>
            </a:endParaRPr>
          </a:p>
        </p:txBody>
      </p:sp>
      <p:sp>
        <p:nvSpPr>
          <p:cNvPr id="107526" name="Rectangle 6"/>
          <p:cNvSpPr>
            <a:spLocks noChangeArrowheads="1"/>
          </p:cNvSpPr>
          <p:nvPr/>
        </p:nvSpPr>
        <p:spPr bwMode="auto">
          <a:xfrm>
            <a:off x="0" y="1928802"/>
            <a:ext cx="1000099" cy="71438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o-RO" sz="2000" b="0" i="0" u="none" strike="noStrike" cap="none" normalizeH="0" baseline="0" dirty="0">
                <a:ln>
                  <a:noFill/>
                </a:ln>
                <a:solidFill>
                  <a:schemeClr val="tx1"/>
                </a:solidFill>
                <a:effectLst/>
                <a:latin typeface="Calibri" pitchFamily="34" charset="0"/>
              </a:rPr>
              <a:t>Test negativ</a:t>
            </a:r>
            <a:endParaRPr kumimoji="0" lang="en-US" sz="2000" b="0" i="0" u="none" strike="noStrike" cap="none" normalizeH="0" baseline="0" dirty="0">
              <a:ln>
                <a:noFill/>
              </a:ln>
              <a:solidFill>
                <a:schemeClr val="tx1"/>
              </a:solidFill>
              <a:effectLst/>
              <a:latin typeface="Arial" pitchFamily="34" charset="0"/>
            </a:endParaRPr>
          </a:p>
        </p:txBody>
      </p:sp>
      <p:sp>
        <p:nvSpPr>
          <p:cNvPr id="10" name="TextBox 9"/>
          <p:cNvSpPr txBox="1"/>
          <p:nvPr/>
        </p:nvSpPr>
        <p:spPr>
          <a:xfrm>
            <a:off x="2285984" y="5286388"/>
            <a:ext cx="3857652" cy="369332"/>
          </a:xfrm>
          <a:prstGeom prst="rect">
            <a:avLst/>
          </a:prstGeom>
          <a:noFill/>
        </p:spPr>
        <p:txBody>
          <a:bodyPr wrap="square" rtlCol="0">
            <a:spAutoFit/>
          </a:bodyPr>
          <a:lstStyle/>
          <a:p>
            <a:r>
              <a:rPr lang="ro-RO" dirty="0"/>
              <a:t>Figura </a:t>
            </a:r>
            <a:r>
              <a:rPr lang="en-US" dirty="0"/>
              <a:t>23</a:t>
            </a:r>
            <a:r>
              <a:rPr lang="ro-RO" dirty="0"/>
              <a:t>: Testul oxidazei - gonococ.</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00018"/>
            <a:ext cx="8229600" cy="6357982"/>
          </a:xfrm>
        </p:spPr>
        <p:txBody>
          <a:bodyPr>
            <a:normAutofit fontScale="77500" lnSpcReduction="20000"/>
          </a:bodyPr>
          <a:lstStyle/>
          <a:p>
            <a:pPr algn="ctr">
              <a:buNone/>
            </a:pPr>
            <a:r>
              <a:rPr lang="ro-RO" b="1" dirty="0"/>
              <a:t>5. CARACTERE ANTIGENICE</a:t>
            </a:r>
            <a:endParaRPr lang="en-US" dirty="0"/>
          </a:p>
          <a:p>
            <a:r>
              <a:rPr lang="ro-RO" dirty="0"/>
              <a:t>Clasificarea serologică a gonococilor este mai dificilă decât a meningococilor. Prezintă un </a:t>
            </a:r>
            <a:r>
              <a:rPr lang="ro-RO" b="1" i="1" dirty="0"/>
              <a:t>antigen nucleoproteic (P)</a:t>
            </a:r>
            <a:r>
              <a:rPr lang="ro-RO" dirty="0"/>
              <a:t> şi un </a:t>
            </a:r>
            <a:r>
              <a:rPr lang="ro-RO" b="1" i="1" dirty="0"/>
              <a:t>antigen comun glucidic (antigenul K)</a:t>
            </a:r>
            <a:r>
              <a:rPr lang="ro-RO" dirty="0"/>
              <a:t>, care este rezistent la tratamentul cu formol (corespunzător numai formelor “S”, virulente); pe baza lui se face identificarea serologică prin imunofluorescenţă.</a:t>
            </a:r>
            <a:endParaRPr lang="en-US" dirty="0"/>
          </a:p>
          <a:p>
            <a:pPr>
              <a:buNone/>
            </a:pPr>
            <a:r>
              <a:rPr lang="ro-RO" dirty="0"/>
              <a:t> </a:t>
            </a:r>
            <a:endParaRPr lang="en-US" dirty="0"/>
          </a:p>
          <a:p>
            <a:pPr algn="ctr">
              <a:buNone/>
            </a:pPr>
            <a:r>
              <a:rPr lang="ro-RO" b="1" dirty="0"/>
              <a:t>6. CARACTERE DE PATOGENITATE</a:t>
            </a:r>
            <a:endParaRPr lang="en-US" dirty="0"/>
          </a:p>
          <a:p>
            <a:r>
              <a:rPr lang="ro-RO" dirty="0"/>
              <a:t>Patogenitatea gonococilor este greu de studiat, dată fiind reproductibilitatea precară a infecţiei gonococice la animalul de experienţă. S-au obţinut infecţii letale cu culturi de gonococi injectate la şoarece, fără suprapunere pe tabloul clinic al infecţiei umane.</a:t>
            </a:r>
            <a:endParaRPr lang="en-US" dirty="0"/>
          </a:p>
          <a:p>
            <a:r>
              <a:rPr lang="ro-RO" dirty="0"/>
              <a:t>	Este un </a:t>
            </a:r>
            <a:r>
              <a:rPr lang="ro-RO" b="1" i="1" dirty="0"/>
              <a:t>germen virulent, netoxigen</a:t>
            </a:r>
            <a:r>
              <a:rPr lang="ro-RO" dirty="0"/>
              <a:t>. Factorii de virulenţă sunt reprezentaţi de:</a:t>
            </a:r>
            <a:endParaRPr lang="en-US" dirty="0"/>
          </a:p>
          <a:p>
            <a:r>
              <a:rPr lang="ro-RO" dirty="0"/>
              <a:t>- </a:t>
            </a:r>
            <a:r>
              <a:rPr lang="ro-RO" b="1" i="1" dirty="0"/>
              <a:t>fimbrii </a:t>
            </a:r>
            <a:r>
              <a:rPr lang="ro-RO" dirty="0"/>
              <a:t>care se ataşează de mucoasa căilor genitale; acestea au </a:t>
            </a:r>
            <a:r>
              <a:rPr lang="ro-RO" b="1" i="1" dirty="0"/>
              <a:t>rol antifagocitar</a:t>
            </a:r>
            <a:r>
              <a:rPr lang="ro-RO" dirty="0"/>
              <a:t> (dacă se îndepărtează fimbriile prin tratament cu tripsină, gonococii devin mai uşor fagocitabili);</a:t>
            </a:r>
            <a:endParaRPr lang="en-US" dirty="0"/>
          </a:p>
          <a:p>
            <a:r>
              <a:rPr lang="ro-RO" b="1" i="1" dirty="0"/>
              <a:t>- antigenul K</a:t>
            </a:r>
            <a:r>
              <a:rPr lang="ro-RO" dirty="0"/>
              <a:t>, cu </a:t>
            </a:r>
            <a:r>
              <a:rPr lang="ro-RO" b="1" i="1" dirty="0"/>
              <a:t>rol antifagocitar</a:t>
            </a:r>
            <a:r>
              <a:rPr lang="ro-RO" dirty="0"/>
              <a:t>, protejând germenul împotriva digestiei intracelulare după înglobarea în fagocit;</a:t>
            </a:r>
            <a:endParaRPr lang="en-US" dirty="0"/>
          </a:p>
          <a:p>
            <a:r>
              <a:rPr lang="ro-RO" dirty="0"/>
              <a:t>- </a:t>
            </a:r>
            <a:r>
              <a:rPr lang="ro-RO" b="1" i="1" dirty="0"/>
              <a:t>proteaza</a:t>
            </a:r>
            <a:r>
              <a:rPr lang="ro-RO" dirty="0"/>
              <a:t>,</a:t>
            </a:r>
            <a:r>
              <a:rPr lang="ro-RO" b="1" i="1" dirty="0"/>
              <a:t> </a:t>
            </a:r>
            <a:r>
              <a:rPr lang="ro-RO" dirty="0"/>
              <a:t>capabilă să </a:t>
            </a:r>
            <a:r>
              <a:rPr lang="ro-RO" b="1" i="1" dirty="0"/>
              <a:t>cliveze IgA secretorie</a:t>
            </a:r>
            <a:r>
              <a:rPr lang="ro-RO" dirty="0"/>
              <a:t>, rezultând scăderea activităţii locale antimicrobiene.</a:t>
            </a:r>
            <a:endParaRPr lang="en-US" dirty="0"/>
          </a:p>
          <a:p>
            <a:pPr>
              <a:buNone/>
            </a:pPr>
            <a:r>
              <a:rPr lang="ro-RO" b="1" dirty="0"/>
              <a:t> </a:t>
            </a:r>
            <a:endParaRPr lang="en-US" dirty="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88" y="186915"/>
            <a:ext cx="9123312" cy="3361030"/>
          </a:xfrm>
        </p:spPr>
        <p:txBody>
          <a:bodyPr>
            <a:noAutofit/>
          </a:bodyPr>
          <a:lstStyle/>
          <a:p>
            <a:pPr>
              <a:buNone/>
            </a:pPr>
            <a:r>
              <a:rPr lang="ro-RO" sz="1900" b="1" dirty="0"/>
              <a:t> </a:t>
            </a:r>
            <a:endParaRPr lang="en-US" sz="1900" dirty="0"/>
          </a:p>
          <a:p>
            <a:pPr algn="ctr">
              <a:buNone/>
            </a:pPr>
            <a:r>
              <a:rPr lang="ro-RO" sz="1900" b="1" dirty="0"/>
              <a:t>7. REZISTENŢĂ. SENSIBILITATE</a:t>
            </a:r>
            <a:endParaRPr lang="en-US" sz="1900" dirty="0"/>
          </a:p>
          <a:p>
            <a:r>
              <a:rPr lang="ro-RO" sz="1900" b="1" dirty="0"/>
              <a:t>	</a:t>
            </a:r>
            <a:r>
              <a:rPr lang="ro-RO" sz="1900" dirty="0"/>
              <a:t>Gonococii sunt </a:t>
            </a:r>
            <a:r>
              <a:rPr lang="ro-RO" sz="1900" b="1" i="1" dirty="0"/>
              <a:t>foarte sensibili la variaţiile mediului extern</a:t>
            </a:r>
            <a:r>
              <a:rPr lang="ro-RO" sz="1900" dirty="0"/>
              <a:t>. Mor rapid peste 41ºC. Foarte </a:t>
            </a:r>
            <a:r>
              <a:rPr lang="ro-RO" sz="1900" b="1" i="1" dirty="0"/>
              <a:t>sensibili la acţiunea antisepticelor/dezinfectantelor</a:t>
            </a:r>
            <a:r>
              <a:rPr lang="ro-RO" sz="1900" dirty="0"/>
              <a:t>. Nitratul de Ag soluţie 1/400, îl distruge în câteva minute. </a:t>
            </a:r>
            <a:endParaRPr lang="en-US" sz="1900" dirty="0"/>
          </a:p>
          <a:p>
            <a:r>
              <a:rPr lang="ro-RO" sz="1900" dirty="0"/>
              <a:t>Majoritatea tulpinilor sunt sensibile la penicilină, sulfamide şi antibioticele cu spectru larg. Se notează astăzi, ca şi la meningococ, </a:t>
            </a:r>
            <a:r>
              <a:rPr lang="ro-RO" sz="1900" b="1" i="1" dirty="0"/>
              <a:t>fenomenul selecţiei de tulpini rezistente</a:t>
            </a:r>
            <a:r>
              <a:rPr lang="ro-RO" sz="1900" dirty="0"/>
              <a:t>, mai ales la penicilină şi streptomicină. </a:t>
            </a:r>
            <a:endParaRPr lang="en-US" sz="1900" dirty="0"/>
          </a:p>
          <a:p>
            <a:r>
              <a:rPr lang="ro-RO" sz="1900" dirty="0"/>
              <a:t>Este de remarcat că producerea de penicilinază, de către alţi germeni din flora asociată a uretrei, poate favoriza rezistenţa gonococilor la penicilină. </a:t>
            </a:r>
            <a:endParaRPr lang="en-US" sz="1900" dirty="0"/>
          </a:p>
        </p:txBody>
      </p:sp>
      <p:pic>
        <p:nvPicPr>
          <p:cNvPr id="5" name="Picture 17" descr="etestc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719611"/>
            <a:ext cx="2088232" cy="280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gonocoque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548945"/>
            <a:ext cx="3084102" cy="297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265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429396"/>
          </a:xfrm>
        </p:spPr>
        <p:txBody>
          <a:bodyPr>
            <a:normAutofit fontScale="92500" lnSpcReduction="20000"/>
          </a:bodyPr>
          <a:lstStyle/>
          <a:p>
            <a:pPr algn="ctr">
              <a:buNone/>
            </a:pPr>
            <a:r>
              <a:rPr lang="ro-RO" b="1" dirty="0"/>
              <a:t>8. BOALA LA OM</a:t>
            </a:r>
            <a:endParaRPr lang="en-US" dirty="0"/>
          </a:p>
          <a:p>
            <a:r>
              <a:rPr lang="ro-RO" b="1" dirty="0"/>
              <a:t>8.1. Habitat</a:t>
            </a:r>
            <a:endParaRPr lang="en-US" b="1" u="sng" dirty="0"/>
          </a:p>
          <a:p>
            <a:r>
              <a:rPr lang="ro-RO" dirty="0"/>
              <a:t>Gonococul este un </a:t>
            </a:r>
            <a:r>
              <a:rPr lang="ro-RO" b="1" i="1" dirty="0"/>
              <a:t>microb specific omului</a:t>
            </a:r>
            <a:r>
              <a:rPr lang="ro-RO" dirty="0"/>
              <a:t>. Se găseşte în secreţia uretrală, vaginală, prostatică a persoanelor bolnave. Datorită sensibilităţii marcate la factorii mediului ambiant, </a:t>
            </a:r>
            <a:r>
              <a:rPr lang="ro-RO" b="1" i="1" dirty="0"/>
              <a:t>gonococii se găsesc numai la omul bolnav</a:t>
            </a:r>
            <a:r>
              <a:rPr lang="ro-RO" dirty="0"/>
              <a:t> (clinic manifest sau cu infecţie inaparentă).</a:t>
            </a:r>
            <a:endParaRPr lang="en-US" dirty="0"/>
          </a:p>
          <a:p>
            <a:r>
              <a:rPr lang="ro-RO" dirty="0"/>
              <a:t>	</a:t>
            </a:r>
            <a:endParaRPr lang="en-US" dirty="0"/>
          </a:p>
          <a:p>
            <a:r>
              <a:rPr lang="ro-RO" b="1" dirty="0"/>
              <a:t>8.2. Patogenie</a:t>
            </a:r>
            <a:endParaRPr lang="en-US" dirty="0"/>
          </a:p>
          <a:p>
            <a:r>
              <a:rPr lang="ro-RO" dirty="0"/>
              <a:t>Germenii intră în organism de obicei pe cale genitală, </a:t>
            </a:r>
            <a:r>
              <a:rPr lang="ro-RO" b="1" i="1" dirty="0"/>
              <a:t>prin contact sexual (boală venerică)</a:t>
            </a:r>
            <a:r>
              <a:rPr lang="ro-RO" dirty="0"/>
              <a:t>, producând o infecţie localizată la nivelul mucoasei genitourinare. Apare o</a:t>
            </a:r>
            <a:r>
              <a:rPr lang="ro-RO" b="1" dirty="0"/>
              <a:t> </a:t>
            </a:r>
            <a:r>
              <a:rPr lang="ro-RO" b="1" i="1" dirty="0"/>
              <a:t>inflamaţie cu secreţie purulentă</a:t>
            </a:r>
            <a:r>
              <a:rPr lang="ro-RO" i="1" dirty="0"/>
              <a:t> </a:t>
            </a:r>
            <a:r>
              <a:rPr lang="ro-RO" dirty="0"/>
              <a:t>(mai evidentă la bărbaţi decât la femei). La bărbat, </a:t>
            </a:r>
            <a:r>
              <a:rPr lang="ro-RO" i="1" dirty="0"/>
              <a:t>se poate extinde la prostată sau epididim</a:t>
            </a:r>
            <a:r>
              <a:rPr lang="ro-RO" dirty="0"/>
              <a:t>, iar la femeie poate ascensiona către </a:t>
            </a:r>
            <a:r>
              <a:rPr lang="ro-RO" i="1" dirty="0"/>
              <a:t>uter, trompe şi ovare (anexită gonococică)</a:t>
            </a:r>
            <a:r>
              <a:rPr lang="ro-RO" dirty="0"/>
              <a:t>. </a:t>
            </a:r>
            <a:endParaRPr lang="en-US" dirty="0"/>
          </a:p>
          <a:p>
            <a:r>
              <a:rPr lang="ro-RO" dirty="0"/>
              <a:t>O complicaţie datorită diseminării sanguine este </a:t>
            </a:r>
            <a:r>
              <a:rPr lang="ro-RO" b="1" i="1" dirty="0"/>
              <a:t>artrita gonococică</a:t>
            </a:r>
            <a:r>
              <a:rPr lang="ro-RO" dirty="0"/>
              <a:t> (fenomene inflamatorii intense la nivelul sinovialei).</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088628"/>
          </a:xfrm>
        </p:spPr>
        <p:txBody>
          <a:bodyPr>
            <a:normAutofit fontScale="85000" lnSpcReduction="10000"/>
          </a:bodyPr>
          <a:lstStyle/>
          <a:p>
            <a:pPr algn="ctr">
              <a:buNone/>
            </a:pPr>
            <a:r>
              <a:rPr lang="ro-RO" b="1" dirty="0"/>
              <a:t>8. BOALA LA OM</a:t>
            </a:r>
            <a:endParaRPr lang="en-US" dirty="0"/>
          </a:p>
          <a:p>
            <a:r>
              <a:rPr lang="ro-RO" dirty="0"/>
              <a:t>	</a:t>
            </a:r>
            <a:endParaRPr lang="en-US" dirty="0"/>
          </a:p>
          <a:p>
            <a:pPr algn="ctr"/>
            <a:r>
              <a:rPr lang="ro-RO" b="1" dirty="0"/>
              <a:t>8.3. Imunitate</a:t>
            </a:r>
          </a:p>
          <a:p>
            <a:pPr algn="ctr"/>
            <a:endParaRPr lang="en-US" dirty="0"/>
          </a:p>
          <a:p>
            <a:pPr algn="just"/>
            <a:r>
              <a:rPr lang="ro-RO" b="1" dirty="0"/>
              <a:t>Imunitate umorală</a:t>
            </a:r>
            <a:r>
              <a:rPr lang="ro-RO" dirty="0"/>
              <a:t>. </a:t>
            </a:r>
            <a:r>
              <a:rPr lang="ro-RO" b="1" i="1" dirty="0"/>
              <a:t>Titrul de anticorpi sistemici nu se corelează cu evoluţia clinică a infecţiei</a:t>
            </a:r>
            <a:r>
              <a:rPr lang="ro-RO" dirty="0"/>
              <a:t>. Anticorpii de tip IgA secretor antifibriali sunt eficienţi. Ei pot </a:t>
            </a:r>
            <a:r>
              <a:rPr lang="ro-RO" i="1" dirty="0"/>
              <a:t>inhiba ataşarea bacteriilor pe epiteliul mucoasei</a:t>
            </a:r>
            <a:r>
              <a:rPr lang="ro-RO" dirty="0"/>
              <a:t>, reducând astfel invadarea ţesuturilor. De asemenea, pot opsoniza gonococii, favorizând ingestia lor de către fagocite. </a:t>
            </a:r>
            <a:r>
              <a:rPr lang="ro-RO" b="1" i="1" dirty="0"/>
              <a:t>Infecţiile gonococice nu lasă imunitate</a:t>
            </a:r>
            <a:r>
              <a:rPr lang="ro-RO" dirty="0"/>
              <a:t>, de aceea se pot produce numeroase recăderi.</a:t>
            </a:r>
            <a:endParaRPr lang="en-US" dirty="0"/>
          </a:p>
          <a:p>
            <a:endParaRPr lang="ro-RO" b="1" dirty="0"/>
          </a:p>
          <a:p>
            <a:pPr algn="just"/>
            <a:r>
              <a:rPr lang="ro-RO" b="1" dirty="0"/>
              <a:t>Imunitate celulară</a:t>
            </a:r>
            <a:r>
              <a:rPr lang="ro-RO" dirty="0"/>
              <a:t>. În cazuri cu evoluţie subacută sau cronică, s-au notat </a:t>
            </a:r>
            <a:r>
              <a:rPr lang="ro-RO" b="1" i="1" dirty="0"/>
              <a:t>fenomene de hipersensibilitate întârziată</a:t>
            </a:r>
            <a:r>
              <a:rPr lang="ro-RO" dirty="0"/>
              <a:t> şi pozitivarea testelor de imunitate celulară.</a:t>
            </a:r>
            <a:endParaRPr lang="en-US" dirty="0"/>
          </a:p>
          <a:p>
            <a:endParaRPr lang="en-US" dirty="0"/>
          </a:p>
        </p:txBody>
      </p:sp>
    </p:spTree>
    <p:extLst>
      <p:ext uri="{BB962C8B-B14F-4D97-AF65-F5344CB8AC3E}">
        <p14:creationId xmlns:p14="http://schemas.microsoft.com/office/powerpoint/2010/main" val="32747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8640"/>
            <a:ext cx="8229600" cy="6192688"/>
          </a:xfrm>
        </p:spPr>
        <p:txBody>
          <a:bodyPr>
            <a:normAutofit fontScale="92500" lnSpcReduction="10000"/>
          </a:bodyPr>
          <a:lstStyle/>
          <a:p>
            <a:pPr algn="ctr">
              <a:buNone/>
            </a:pPr>
            <a:r>
              <a:rPr lang="ro-RO" b="1" dirty="0"/>
              <a:t>NEISSERIA MENINGITIDIS</a:t>
            </a:r>
            <a:endParaRPr lang="en-US" b="1" dirty="0"/>
          </a:p>
          <a:p>
            <a:pPr algn="ctr">
              <a:buNone/>
            </a:pPr>
            <a:endParaRPr lang="en-US" b="1" dirty="0"/>
          </a:p>
          <a:p>
            <a:pPr algn="ctr">
              <a:buNone/>
            </a:pPr>
            <a:r>
              <a:rPr lang="ro-RO" b="1" dirty="0"/>
              <a:t>1. ÎNCADRARE TAXONOMICĂ</a:t>
            </a:r>
            <a:endParaRPr lang="en-US" b="1" dirty="0"/>
          </a:p>
          <a:p>
            <a:pPr algn="ctr">
              <a:buNone/>
            </a:pPr>
            <a:endParaRPr lang="en-US" sz="800" b="1" dirty="0"/>
          </a:p>
          <a:p>
            <a:r>
              <a:rPr lang="en-AU" b="1" i="1" dirty="0" err="1"/>
              <a:t>Ordinul</a:t>
            </a:r>
            <a:r>
              <a:rPr lang="en-AU" b="1" dirty="0"/>
              <a:t>: </a:t>
            </a:r>
            <a:r>
              <a:rPr lang="en-AU" b="1" dirty="0" err="1"/>
              <a:t>Eurobacteriales</a:t>
            </a:r>
            <a:r>
              <a:rPr lang="en-AU" dirty="0"/>
              <a:t>; </a:t>
            </a:r>
            <a:r>
              <a:rPr lang="en-AU" b="1" i="1" dirty="0"/>
              <a:t>Familia</a:t>
            </a:r>
            <a:r>
              <a:rPr lang="en-AU" b="1" dirty="0"/>
              <a:t>: </a:t>
            </a:r>
            <a:r>
              <a:rPr lang="en-AU" b="1" dirty="0" err="1"/>
              <a:t>Neisseriaceae</a:t>
            </a:r>
            <a:r>
              <a:rPr lang="en-AU" dirty="0"/>
              <a:t>; </a:t>
            </a:r>
            <a:r>
              <a:rPr lang="en-AU" b="1" i="1" dirty="0" err="1"/>
              <a:t>Genul</a:t>
            </a:r>
            <a:r>
              <a:rPr lang="en-AU" b="1" dirty="0"/>
              <a:t>: Neisseria</a:t>
            </a:r>
            <a:r>
              <a:rPr lang="en-AU" dirty="0"/>
              <a:t>; </a:t>
            </a:r>
            <a:r>
              <a:rPr lang="en-AU" b="1" i="1" dirty="0" err="1"/>
              <a:t>Specia</a:t>
            </a:r>
            <a:r>
              <a:rPr lang="en-AU" b="1" dirty="0"/>
              <a:t>: Neisseria meningitidis (</a:t>
            </a:r>
            <a:r>
              <a:rPr lang="en-AU" b="1" dirty="0" err="1"/>
              <a:t>meningococul</a:t>
            </a:r>
            <a:r>
              <a:rPr lang="en-AU" b="1" dirty="0"/>
              <a:t>)</a:t>
            </a:r>
            <a:r>
              <a:rPr lang="en-AU" dirty="0"/>
              <a:t>.</a:t>
            </a:r>
            <a:endParaRPr lang="en-US" dirty="0"/>
          </a:p>
          <a:p>
            <a:pPr>
              <a:buNone/>
            </a:pPr>
            <a:r>
              <a:rPr lang="en-AU" b="1" dirty="0"/>
              <a:t> </a:t>
            </a:r>
            <a:endParaRPr lang="en-US" dirty="0"/>
          </a:p>
          <a:p>
            <a:pPr algn="ctr">
              <a:buNone/>
            </a:pPr>
            <a:r>
              <a:rPr lang="en-AU" b="1" dirty="0"/>
              <a:t>2. CARACTERE MORFOLOGICE</a:t>
            </a:r>
          </a:p>
          <a:p>
            <a:pPr algn="ctr">
              <a:buNone/>
            </a:pPr>
            <a:endParaRPr lang="en-US" sz="1000" dirty="0"/>
          </a:p>
          <a:p>
            <a:r>
              <a:rPr lang="en-AU" b="1" i="1" dirty="0" err="1"/>
              <a:t>Coci</a:t>
            </a:r>
            <a:r>
              <a:rPr lang="en-AU" b="1" i="1" dirty="0"/>
              <a:t> Gram </a:t>
            </a:r>
            <a:r>
              <a:rPr lang="en-AU" b="1" i="1" dirty="0" err="1"/>
              <a:t>negativi</a:t>
            </a:r>
            <a:r>
              <a:rPr lang="en-AU" b="1" i="1" dirty="0"/>
              <a:t>, </a:t>
            </a:r>
            <a:r>
              <a:rPr lang="en-AU" b="1" i="1" dirty="0" err="1"/>
              <a:t>reniformi</a:t>
            </a:r>
            <a:r>
              <a:rPr lang="en-AU" b="1" dirty="0"/>
              <a:t> </a:t>
            </a:r>
            <a:r>
              <a:rPr lang="en-AU" dirty="0"/>
              <a:t>(</a:t>
            </a:r>
            <a:r>
              <a:rPr lang="en-AU" dirty="0" err="1"/>
              <a:t>în</a:t>
            </a:r>
            <a:r>
              <a:rPr lang="en-AU" dirty="0"/>
              <a:t> </a:t>
            </a:r>
            <a:r>
              <a:rPr lang="en-AU" dirty="0" err="1"/>
              <a:t>formă</a:t>
            </a:r>
            <a:r>
              <a:rPr lang="en-AU" dirty="0"/>
              <a:t> de “</a:t>
            </a:r>
            <a:r>
              <a:rPr lang="en-AU" dirty="0" err="1"/>
              <a:t>boabă</a:t>
            </a:r>
            <a:r>
              <a:rPr lang="en-AU" dirty="0"/>
              <a:t> de </a:t>
            </a:r>
            <a:r>
              <a:rPr lang="en-AU" dirty="0" err="1"/>
              <a:t>cafea</a:t>
            </a:r>
            <a:r>
              <a:rPr lang="en-AU" dirty="0"/>
              <a:t>”), </a:t>
            </a:r>
            <a:r>
              <a:rPr lang="en-AU" b="1" i="1" dirty="0" err="1"/>
              <a:t>aşezaţi</a:t>
            </a:r>
            <a:r>
              <a:rPr lang="en-AU" b="1" i="1" dirty="0"/>
              <a:t> in “</a:t>
            </a:r>
            <a:r>
              <a:rPr lang="en-AU" b="1" i="1" dirty="0" err="1"/>
              <a:t>diplo</a:t>
            </a:r>
            <a:r>
              <a:rPr lang="en-AU" i="1" dirty="0"/>
              <a:t>”</a:t>
            </a:r>
            <a:r>
              <a:rPr lang="en-AU" dirty="0"/>
              <a:t>. </a:t>
            </a:r>
            <a:r>
              <a:rPr lang="en-AU" dirty="0" err="1"/>
              <a:t>În</a:t>
            </a:r>
            <a:r>
              <a:rPr lang="en-AU" dirty="0"/>
              <a:t> </a:t>
            </a:r>
            <a:r>
              <a:rPr lang="en-AU" dirty="0" err="1"/>
              <a:t>produsul</a:t>
            </a:r>
            <a:r>
              <a:rPr lang="en-AU" dirty="0"/>
              <a:t> </a:t>
            </a:r>
            <a:r>
              <a:rPr lang="en-AU" dirty="0" err="1"/>
              <a:t>patologic</a:t>
            </a:r>
            <a:r>
              <a:rPr lang="en-AU" dirty="0"/>
              <a:t> (</a:t>
            </a:r>
            <a:r>
              <a:rPr lang="en-AU" dirty="0" err="1"/>
              <a:t>lichid</a:t>
            </a:r>
            <a:r>
              <a:rPr lang="en-AU" dirty="0"/>
              <a:t> </a:t>
            </a:r>
            <a:r>
              <a:rPr lang="en-AU" dirty="0" err="1"/>
              <a:t>cefalo-rahidian</a:t>
            </a:r>
            <a:r>
              <a:rPr lang="en-AU" dirty="0"/>
              <a:t>), </a:t>
            </a:r>
            <a:r>
              <a:rPr lang="en-AU" dirty="0" err="1"/>
              <a:t>sunt</a:t>
            </a:r>
            <a:r>
              <a:rPr lang="en-AU" b="1" dirty="0"/>
              <a:t> </a:t>
            </a:r>
            <a:r>
              <a:rPr lang="en-AU" b="1" i="1" dirty="0" err="1"/>
              <a:t>situaţi</a:t>
            </a:r>
            <a:r>
              <a:rPr lang="en-AU" b="1" i="1" dirty="0"/>
              <a:t> predominant </a:t>
            </a:r>
            <a:r>
              <a:rPr lang="en-AU" b="1" i="1" dirty="0" err="1"/>
              <a:t>intracelular</a:t>
            </a:r>
            <a:r>
              <a:rPr lang="en-AU" b="1" dirty="0"/>
              <a:t> </a:t>
            </a:r>
            <a:r>
              <a:rPr lang="en-AU" dirty="0"/>
              <a:t>(</a:t>
            </a:r>
            <a:r>
              <a:rPr lang="en-AU" dirty="0" err="1"/>
              <a:t>în</a:t>
            </a:r>
            <a:r>
              <a:rPr lang="en-AU" dirty="0"/>
              <a:t> </a:t>
            </a:r>
            <a:r>
              <a:rPr lang="en-AU" dirty="0" err="1"/>
              <a:t>citoplasma</a:t>
            </a:r>
            <a:r>
              <a:rPr lang="en-AU" dirty="0"/>
              <a:t> </a:t>
            </a:r>
            <a:r>
              <a:rPr lang="en-AU" dirty="0" err="1"/>
              <a:t>granulocitelor</a:t>
            </a:r>
            <a:r>
              <a:rPr lang="en-AU" dirty="0"/>
              <a:t> </a:t>
            </a:r>
            <a:r>
              <a:rPr lang="en-AU" dirty="0" err="1"/>
              <a:t>neutrofile</a:t>
            </a:r>
            <a:r>
              <a:rPr lang="en-AU" dirty="0"/>
              <a:t> care au </a:t>
            </a:r>
            <a:r>
              <a:rPr lang="en-AU" dirty="0" err="1"/>
              <a:t>fagocitat</a:t>
            </a:r>
            <a:r>
              <a:rPr lang="en-AU" dirty="0"/>
              <a:t> </a:t>
            </a:r>
            <a:r>
              <a:rPr lang="en-AU" dirty="0" err="1"/>
              <a:t>germenii</a:t>
            </a:r>
            <a:r>
              <a:rPr lang="en-AU" dirty="0"/>
              <a:t>, </a:t>
            </a:r>
            <a:r>
              <a:rPr lang="en-AU" dirty="0" err="1"/>
              <a:t>fără</a:t>
            </a:r>
            <a:r>
              <a:rPr lang="en-AU" dirty="0"/>
              <a:t> a-</a:t>
            </a:r>
            <a:r>
              <a:rPr lang="en-AU" dirty="0" err="1"/>
              <a:t>i</a:t>
            </a:r>
            <a:r>
              <a:rPr lang="en-AU" dirty="0"/>
              <a:t> </a:t>
            </a:r>
            <a:r>
              <a:rPr lang="en-AU" dirty="0" err="1"/>
              <a:t>digera</a:t>
            </a:r>
            <a:r>
              <a:rPr lang="en-AU" dirty="0"/>
              <a:t> total).</a:t>
            </a:r>
            <a:r>
              <a:rPr lang="en-AU" b="1" dirty="0"/>
              <a:t> </a:t>
            </a:r>
            <a:r>
              <a:rPr lang="en-AU" dirty="0" err="1"/>
              <a:t>Tulpinile</a:t>
            </a:r>
            <a:r>
              <a:rPr lang="en-AU" dirty="0"/>
              <a:t> </a:t>
            </a:r>
            <a:r>
              <a:rPr lang="en-AU" dirty="0" err="1"/>
              <a:t>proaspăt</a:t>
            </a:r>
            <a:r>
              <a:rPr lang="en-AU" dirty="0"/>
              <a:t> </a:t>
            </a:r>
            <a:r>
              <a:rPr lang="en-AU" dirty="0" err="1"/>
              <a:t>izolate</a:t>
            </a:r>
            <a:r>
              <a:rPr lang="en-AU" dirty="0"/>
              <a:t> </a:t>
            </a:r>
            <a:r>
              <a:rPr lang="en-AU" dirty="0" err="1"/>
              <a:t>prezintă</a:t>
            </a:r>
            <a:r>
              <a:rPr lang="en-AU" dirty="0"/>
              <a:t> o</a:t>
            </a:r>
            <a:r>
              <a:rPr lang="en-AU" b="1" dirty="0"/>
              <a:t> </a:t>
            </a:r>
            <a:r>
              <a:rPr lang="en-AU" b="1" i="1" dirty="0" err="1"/>
              <a:t>capsulă</a:t>
            </a:r>
            <a:r>
              <a:rPr lang="en-AU" b="1" i="1" dirty="0"/>
              <a:t> de </a:t>
            </a:r>
            <a:r>
              <a:rPr lang="en-AU" b="1" i="1" dirty="0" err="1"/>
              <a:t>natură</a:t>
            </a:r>
            <a:r>
              <a:rPr lang="en-AU" b="1" i="1" dirty="0"/>
              <a:t> </a:t>
            </a:r>
            <a:r>
              <a:rPr lang="en-AU" b="1" i="1" dirty="0" err="1"/>
              <a:t>polizaharidică</a:t>
            </a:r>
            <a:r>
              <a:rPr lang="en-AU" dirty="0"/>
              <a:t>. </a:t>
            </a:r>
            <a:r>
              <a:rPr lang="en-AU" dirty="0" err="1"/>
              <a:t>Sunt</a:t>
            </a:r>
            <a:r>
              <a:rPr lang="en-AU" b="1" dirty="0"/>
              <a:t> </a:t>
            </a:r>
            <a:r>
              <a:rPr lang="en-AU" b="1" i="1" dirty="0" err="1"/>
              <a:t>imobili</a:t>
            </a:r>
            <a:r>
              <a:rPr lang="en-AU" b="1" i="1" dirty="0"/>
              <a:t>, </a:t>
            </a:r>
            <a:r>
              <a:rPr lang="en-AU" b="1" i="1" dirty="0" err="1"/>
              <a:t>nesporulaţi</a:t>
            </a:r>
            <a:r>
              <a:rPr lang="en-AU" b="1" dirty="0"/>
              <a:t>.</a:t>
            </a:r>
            <a:endParaRPr lang="en-US"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60648"/>
            <a:ext cx="8229600" cy="6264696"/>
          </a:xfrm>
        </p:spPr>
        <p:txBody>
          <a:bodyPr>
            <a:normAutofit fontScale="85000" lnSpcReduction="20000"/>
          </a:bodyPr>
          <a:lstStyle/>
          <a:p>
            <a:pPr algn="ctr"/>
            <a:r>
              <a:rPr lang="ro-RO" b="1" dirty="0"/>
              <a:t>8.4. Aspecte clinice</a:t>
            </a:r>
            <a:endParaRPr lang="en-US" dirty="0"/>
          </a:p>
          <a:p>
            <a:r>
              <a:rPr lang="ro-RO" b="1" dirty="0"/>
              <a:t>Uretrita gonococică (gonoreea sau blenoragia)</a:t>
            </a:r>
            <a:r>
              <a:rPr lang="ro-RO" dirty="0"/>
              <a:t>. La bărbat, semnele clinice sunt mai evidente: </a:t>
            </a:r>
            <a:r>
              <a:rPr lang="ro-RO" i="1" dirty="0"/>
              <a:t>prurit şi durere locală</a:t>
            </a:r>
            <a:r>
              <a:rPr lang="ro-RO" dirty="0"/>
              <a:t> la nivelul uretrei peniene, însoţite apoi de o </a:t>
            </a:r>
            <a:r>
              <a:rPr lang="ro-RO" i="1" dirty="0"/>
              <a:t>secreţie purulentă galben-verzui</a:t>
            </a:r>
            <a:r>
              <a:rPr lang="ro-RO" dirty="0"/>
              <a:t>. Complicaţiile gonoreei la bărbat sunt: </a:t>
            </a:r>
            <a:r>
              <a:rPr lang="ro-RO" i="1" dirty="0"/>
              <a:t>orhiepididimita şi artrita gonococică</a:t>
            </a:r>
            <a:r>
              <a:rPr lang="ro-RO" dirty="0"/>
              <a:t> (inflamaţia puternică a articulaţiilor).</a:t>
            </a:r>
            <a:endParaRPr lang="en-US" dirty="0"/>
          </a:p>
          <a:p>
            <a:r>
              <a:rPr lang="ro-RO" i="1" dirty="0"/>
              <a:t>La femeie, semnele clinice sunt mai atenuate</a:t>
            </a:r>
            <a:r>
              <a:rPr lang="ro-RO" dirty="0"/>
              <a:t>, chiar absente (vulvovaginită). Netratată, se poate extinde dând </a:t>
            </a:r>
            <a:r>
              <a:rPr lang="ro-RO" i="1" dirty="0"/>
              <a:t>cervicite, salpingite</a:t>
            </a:r>
            <a:r>
              <a:rPr lang="ro-RO" dirty="0"/>
              <a:t>, ce pot duce la </a:t>
            </a:r>
            <a:r>
              <a:rPr lang="ro-RO" i="1" dirty="0"/>
              <a:t>sterilitate</a:t>
            </a:r>
            <a:r>
              <a:rPr lang="ro-RO" dirty="0"/>
              <a:t>.</a:t>
            </a:r>
            <a:endParaRPr lang="en-US" dirty="0"/>
          </a:p>
          <a:p>
            <a:r>
              <a:rPr lang="ro-RO" b="1" dirty="0"/>
              <a:t>Vulvovaginita gonococică a fetiţelor</a:t>
            </a:r>
            <a:r>
              <a:rPr lang="ro-RO" dirty="0"/>
              <a:t>, de obicei rebelă la tratament, se produce prin contaminarea de la lenjeria mamei.</a:t>
            </a:r>
            <a:endParaRPr lang="en-US" dirty="0"/>
          </a:p>
          <a:p>
            <a:r>
              <a:rPr lang="ro-RO" b="1" dirty="0"/>
              <a:t>Oftalmia noului-născut</a:t>
            </a:r>
            <a:r>
              <a:rPr lang="ro-RO" dirty="0"/>
              <a:t>: </a:t>
            </a:r>
            <a:r>
              <a:rPr lang="ro-RO" i="1" dirty="0"/>
              <a:t>kerato-conjunctivită purulentă</a:t>
            </a:r>
            <a:r>
              <a:rPr lang="ro-RO" dirty="0"/>
              <a:t>, care poate evolua până la </a:t>
            </a:r>
            <a:r>
              <a:rPr lang="ro-RO" i="1" dirty="0"/>
              <a:t>panoftalmie</a:t>
            </a:r>
            <a:r>
              <a:rPr lang="ro-RO" dirty="0"/>
              <a:t> (abces al întregului glob ocular), în urma contaminării fătului în timpul travaliului, prin traversarea căilor genitale contaminate (pentru prevenire, la naştere, se aplică pe conjunctivele nou-născutului instilaţii cu nitrat de Ag 1%).</a:t>
            </a:r>
            <a:endParaRPr lang="en-US" dirty="0"/>
          </a:p>
          <a:p>
            <a:pPr>
              <a:buNone/>
            </a:pPr>
            <a:r>
              <a:rPr lang="ro-RO" dirty="0"/>
              <a:t>	</a:t>
            </a:r>
            <a:endParaRPr lang="en-US" dirty="0"/>
          </a:p>
          <a:p>
            <a:r>
              <a:rPr lang="ro-RO" b="1" dirty="0"/>
              <a:t>9. DIAGNOSTIC DE LABORATOR</a:t>
            </a:r>
            <a:r>
              <a:rPr lang="ro-RO" dirty="0"/>
              <a:t>: vezi Îndrumar lucrări practice</a:t>
            </a:r>
            <a:endParaRPr lang="en-US" dirty="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64672"/>
          </a:xfrm>
        </p:spPr>
        <p:txBody>
          <a:bodyPr>
            <a:normAutofit fontScale="90000"/>
          </a:bodyPr>
          <a:lstStyle/>
          <a:p>
            <a:pPr algn="ctr"/>
            <a:r>
              <a:rPr lang="ro-RO" dirty="0"/>
              <a:t>Aspecte clinice</a:t>
            </a:r>
            <a:endParaRPr lang="en-US" dirty="0"/>
          </a:p>
        </p:txBody>
      </p:sp>
      <p:sp>
        <p:nvSpPr>
          <p:cNvPr id="5" name="Text Box 16"/>
          <p:cNvSpPr txBox="1">
            <a:spLocks noChangeArrowheads="1"/>
          </p:cNvSpPr>
          <p:nvPr/>
        </p:nvSpPr>
        <p:spPr bwMode="auto">
          <a:xfrm>
            <a:off x="4966784" y="3558431"/>
            <a:ext cx="2629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ro-RO" b="1" dirty="0">
                <a:latin typeface="+mj-lt"/>
              </a:rPr>
              <a:t>Cervicita gonococică</a:t>
            </a:r>
            <a:endParaRPr lang="en-US" b="1" dirty="0">
              <a:latin typeface="+mj-lt"/>
            </a:endParaRPr>
          </a:p>
        </p:txBody>
      </p:sp>
      <p:pic>
        <p:nvPicPr>
          <p:cNvPr id="6" name="Picture 11" descr="NeoGon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6" y="1296076"/>
            <a:ext cx="3119745"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Uretrita gonococ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1175" y="4445263"/>
            <a:ext cx="2604844" cy="17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GynCervicalColposcopyVaginoCervici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818" y="1296076"/>
            <a:ext cx="2053485" cy="210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p:cNvSpPr txBox="1">
            <a:spLocks noChangeArrowheads="1"/>
          </p:cNvSpPr>
          <p:nvPr/>
        </p:nvSpPr>
        <p:spPr bwMode="auto">
          <a:xfrm>
            <a:off x="683565" y="3635375"/>
            <a:ext cx="3119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ro-RO" b="1" dirty="0">
                <a:latin typeface="+mj-lt"/>
              </a:rPr>
              <a:t>Oftalmia gonococică</a:t>
            </a:r>
            <a:endParaRPr lang="en-US" b="1" dirty="0">
              <a:latin typeface="+mj-lt"/>
            </a:endParaRPr>
          </a:p>
        </p:txBody>
      </p:sp>
      <p:sp>
        <p:nvSpPr>
          <p:cNvPr id="10" name="Text Box 15"/>
          <p:cNvSpPr txBox="1">
            <a:spLocks noChangeArrowheads="1"/>
          </p:cNvSpPr>
          <p:nvPr/>
        </p:nvSpPr>
        <p:spPr bwMode="auto">
          <a:xfrm>
            <a:off x="3145268" y="6338138"/>
            <a:ext cx="2794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ro-RO" sz="1400" b="1" dirty="0"/>
              <a:t>Uretrita gonococică</a:t>
            </a:r>
            <a:endParaRPr lang="en-US" sz="1400" b="1" dirty="0"/>
          </a:p>
        </p:txBody>
      </p:sp>
    </p:spTree>
    <p:extLst>
      <p:ext uri="{BB962C8B-B14F-4D97-AF65-F5344CB8AC3E}">
        <p14:creationId xmlns:p14="http://schemas.microsoft.com/office/powerpoint/2010/main" val="3269169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929354"/>
          </a:xfrm>
        </p:spPr>
        <p:txBody>
          <a:bodyPr>
            <a:normAutofit fontScale="70000" lnSpcReduction="20000"/>
          </a:bodyPr>
          <a:lstStyle/>
          <a:p>
            <a:pPr algn="ctr">
              <a:buNone/>
            </a:pPr>
            <a:r>
              <a:rPr lang="ro-RO" b="1" dirty="0"/>
              <a:t>10. EPIDEMIOLOGIE. PROFILAXIE. TRATAMENT</a:t>
            </a:r>
            <a:endParaRPr lang="en-US" b="1" dirty="0"/>
          </a:p>
          <a:p>
            <a:pPr algn="ctr">
              <a:buNone/>
            </a:pPr>
            <a:endParaRPr lang="en-US" dirty="0"/>
          </a:p>
          <a:p>
            <a:r>
              <a:rPr lang="ro-RO" b="1" dirty="0"/>
              <a:t>10.1. Epidemiologie</a:t>
            </a:r>
            <a:endParaRPr lang="en-US" dirty="0"/>
          </a:p>
          <a:p>
            <a:r>
              <a:rPr lang="ro-RO" dirty="0"/>
              <a:t>Gonoreea sau blenoragia a reprezentat una din cele mai frecvente boli venerice până la aplicarea sulfamidoterapiei, apoi a penicilinoterapiei. </a:t>
            </a:r>
            <a:endParaRPr lang="en-US" dirty="0"/>
          </a:p>
          <a:p>
            <a:r>
              <a:rPr lang="ro-RO" dirty="0"/>
              <a:t>Astăzi se notează tot mai multe cazuri de gonoree cu gonococi rezistenţi la sulfamide şi antibiotice, în special la penicilină. </a:t>
            </a:r>
            <a:r>
              <a:rPr lang="ro-RO" b="1" i="1" dirty="0"/>
              <a:t>Sursa de îmbolnăvire</a:t>
            </a:r>
            <a:r>
              <a:rPr lang="ro-RO" dirty="0"/>
              <a:t> este </a:t>
            </a:r>
            <a:r>
              <a:rPr lang="ro-RO" i="1" dirty="0"/>
              <a:t>omul bolnav</a:t>
            </a:r>
            <a:r>
              <a:rPr lang="ro-RO" dirty="0"/>
              <a:t>, pericolul cel mai mare reprezentându-l din acest punct de vedere, cazurile de femei cu gonoree, cu semne clinice minime. </a:t>
            </a:r>
            <a:endParaRPr lang="en-US" dirty="0"/>
          </a:p>
          <a:p>
            <a:r>
              <a:rPr lang="ro-RO" b="1" dirty="0"/>
              <a:t> </a:t>
            </a:r>
            <a:endParaRPr lang="en-US" dirty="0"/>
          </a:p>
          <a:p>
            <a:r>
              <a:rPr lang="ro-RO" b="1" dirty="0"/>
              <a:t>10.2. Profilaxie</a:t>
            </a:r>
            <a:endParaRPr lang="en-US" dirty="0"/>
          </a:p>
          <a:p>
            <a:r>
              <a:rPr lang="ro-RO" i="1" dirty="0"/>
              <a:t>Profilaxia nespecifică</a:t>
            </a:r>
            <a:r>
              <a:rPr lang="ro-RO" dirty="0"/>
              <a:t> se referă la: </a:t>
            </a:r>
            <a:r>
              <a:rPr lang="ro-RO" i="1" dirty="0"/>
              <a:t>limitarea condiţiilor care favorizează răspândirea bolii</a:t>
            </a:r>
            <a:r>
              <a:rPr lang="ro-RO" dirty="0"/>
              <a:t> (aglomerări demografice, condiţii precare de locuit, contacte sexuale ocazionale); </a:t>
            </a:r>
            <a:r>
              <a:rPr lang="ro-RO" i="1" dirty="0"/>
              <a:t>depistarea bolnavilor şi tratamentul corect</a:t>
            </a:r>
            <a:r>
              <a:rPr lang="ro-RO" dirty="0"/>
              <a:t>, de preferinţă conform rezultatelor antibiogramei (în cazul obţinerii cultivării tulpinii de gonococ infectante); </a:t>
            </a:r>
            <a:r>
              <a:rPr lang="ro-RO" i="1" dirty="0"/>
              <a:t>ancheta epidemiologică</a:t>
            </a:r>
            <a:r>
              <a:rPr lang="ro-RO" dirty="0"/>
              <a:t> severă pentru stabilirea filiaţiei cazurilor; </a:t>
            </a:r>
            <a:r>
              <a:rPr lang="ro-RO" i="1" dirty="0"/>
              <a:t>profilaxia oftalmiei nou-născutului</a:t>
            </a:r>
            <a:r>
              <a:rPr lang="ro-RO" dirty="0"/>
              <a:t>.</a:t>
            </a:r>
            <a:endParaRPr lang="en-US" dirty="0"/>
          </a:p>
          <a:p>
            <a:r>
              <a:rPr lang="ro-RO" b="1" i="1" dirty="0"/>
              <a:t> </a:t>
            </a:r>
            <a:endParaRPr lang="en-US" dirty="0"/>
          </a:p>
          <a:p>
            <a:r>
              <a:rPr lang="ro-RO" b="1" dirty="0"/>
              <a:t>10.3. Tratament</a:t>
            </a:r>
            <a:endParaRPr lang="en-US" dirty="0"/>
          </a:p>
          <a:p>
            <a:r>
              <a:rPr lang="ro-RO" dirty="0"/>
              <a:t>Deşi se notează </a:t>
            </a:r>
            <a:r>
              <a:rPr lang="ro-RO" b="1" i="1" dirty="0"/>
              <a:t>multe tulpini rezistente la penicilină</a:t>
            </a:r>
            <a:r>
              <a:rPr lang="ro-RO" dirty="0"/>
              <a:t>, continuă azi tratamentul cu aceasta în doze eficiente (fenomenul rezistenţei la penicilină nu creează atâtea probleme practice ca în cazul infecţiilor stafilococice sau meningococice). Ideal este </a:t>
            </a:r>
            <a:r>
              <a:rPr lang="ro-RO" b="1" i="1" dirty="0"/>
              <a:t>tratamentul etiologic</a:t>
            </a:r>
            <a:r>
              <a:rPr lang="ro-RO" dirty="0"/>
              <a:t> cu chimioterapice conform cu </a:t>
            </a:r>
            <a:r>
              <a:rPr lang="ro-RO" b="1" i="1" dirty="0"/>
              <a:t>rezultatul antibiogramei</a:t>
            </a:r>
            <a:r>
              <a:rPr lang="ro-RO" dirty="0"/>
              <a:t>.</a:t>
            </a:r>
            <a:endParaRPr lang="en-US" dirty="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34" y="714356"/>
            <a:ext cx="7851648" cy="1828800"/>
          </a:xfrm>
        </p:spPr>
        <p:txBody>
          <a:bodyPr/>
          <a:lstStyle/>
          <a:p>
            <a:pPr algn="ctr"/>
            <a:r>
              <a:rPr lang="en-US" dirty="0"/>
              <a:t>CORINEBACTERIILE</a:t>
            </a:r>
            <a:br>
              <a:rPr lang="en-US" dirty="0"/>
            </a:br>
            <a:endParaRPr lang="en-US" dirty="0"/>
          </a:p>
        </p:txBody>
      </p:sp>
      <p:sp>
        <p:nvSpPr>
          <p:cNvPr id="3" name="Subtitle 2"/>
          <p:cNvSpPr>
            <a:spLocks noGrp="1"/>
          </p:cNvSpPr>
          <p:nvPr>
            <p:ph type="subTitle" idx="1"/>
          </p:nvPr>
        </p:nvSpPr>
        <p:spPr>
          <a:xfrm>
            <a:off x="533400" y="1857364"/>
            <a:ext cx="8359080" cy="4572032"/>
          </a:xfrm>
        </p:spPr>
        <p:txBody>
          <a:bodyPr>
            <a:normAutofit fontScale="77500" lnSpcReduction="20000"/>
          </a:bodyPr>
          <a:lstStyle/>
          <a:p>
            <a:pPr algn="ctr"/>
            <a:r>
              <a:rPr lang="en-US" b="1" dirty="0"/>
              <a:t>GENERALIT</a:t>
            </a:r>
            <a:r>
              <a:rPr lang="ro-RO" b="1" dirty="0"/>
              <a:t>ĂŢI</a:t>
            </a:r>
            <a:endParaRPr lang="en-US" dirty="0"/>
          </a:p>
          <a:p>
            <a:pPr algn="l"/>
            <a:r>
              <a:rPr lang="ro-RO" dirty="0"/>
              <a:t>Corinebacteriile, aparţinând genului</a:t>
            </a:r>
            <a:r>
              <a:rPr lang="ro-RO" i="1" dirty="0"/>
              <a:t> </a:t>
            </a:r>
            <a:r>
              <a:rPr lang="ro-RO" b="1" dirty="0"/>
              <a:t>Corynebacterium</a:t>
            </a:r>
            <a:r>
              <a:rPr lang="ro-RO" dirty="0"/>
              <a:t>, sunt </a:t>
            </a:r>
            <a:r>
              <a:rPr lang="ro-RO" b="1" i="1" dirty="0"/>
              <a:t>germeni Gram pozitivi, care cresc pe mediu cu telurit de potasiu</a:t>
            </a:r>
            <a:r>
              <a:rPr lang="ro-RO" dirty="0"/>
              <a:t>. Ele cuprind: </a:t>
            </a:r>
            <a:endParaRPr lang="en-US" dirty="0"/>
          </a:p>
          <a:p>
            <a:pPr algn="l"/>
            <a:endParaRPr lang="en-US" dirty="0"/>
          </a:p>
          <a:p>
            <a:pPr lvl="0" algn="l"/>
            <a:r>
              <a:rPr lang="ro-RO" i="1" dirty="0"/>
              <a:t>Corinebacterii patogene</a:t>
            </a:r>
            <a:r>
              <a:rPr lang="ro-RO" dirty="0"/>
              <a:t>: </a:t>
            </a:r>
            <a:r>
              <a:rPr lang="ro-RO" b="1" i="1" dirty="0" err="1"/>
              <a:t>Corynebacterium</a:t>
            </a:r>
            <a:r>
              <a:rPr lang="ro-RO" b="1" i="1" dirty="0"/>
              <a:t> </a:t>
            </a:r>
            <a:r>
              <a:rPr lang="ro-RO" b="1" i="1" dirty="0" err="1"/>
              <a:t>diphteriae</a:t>
            </a:r>
            <a:r>
              <a:rPr lang="ro-RO" b="1" i="1" dirty="0"/>
              <a:t> – </a:t>
            </a:r>
            <a:r>
              <a:rPr lang="ro-RO" dirty="0"/>
              <a:t>infectează omul;</a:t>
            </a:r>
            <a:endParaRPr lang="en-US" dirty="0"/>
          </a:p>
          <a:p>
            <a:pPr lvl="0" algn="l"/>
            <a:endParaRPr lang="en-US" dirty="0"/>
          </a:p>
          <a:p>
            <a:pPr lvl="0" algn="l"/>
            <a:r>
              <a:rPr lang="ro-RO" i="1" dirty="0"/>
              <a:t>Corinebacterii saprofite</a:t>
            </a:r>
            <a:r>
              <a:rPr lang="ro-RO" dirty="0"/>
              <a:t>: </a:t>
            </a:r>
            <a:r>
              <a:rPr lang="ro-RO" b="1" i="1" dirty="0"/>
              <a:t>Corynebacterium parvum (acnes)</a:t>
            </a:r>
            <a:r>
              <a:rPr lang="ro-RO" dirty="0"/>
              <a:t>, folosit ca imunoadjuvant bacterian în tratamentul cancerului;</a:t>
            </a:r>
            <a:endParaRPr lang="en-US" dirty="0"/>
          </a:p>
          <a:p>
            <a:pPr lvl="0" algn="l"/>
            <a:endParaRPr lang="en-US" dirty="0"/>
          </a:p>
          <a:p>
            <a:pPr lvl="0" algn="l"/>
            <a:r>
              <a:rPr lang="ro-RO" i="1" dirty="0"/>
              <a:t>Corinebacterii condiţionat patogene</a:t>
            </a:r>
            <a:r>
              <a:rPr lang="ro-RO" dirty="0"/>
              <a:t> (în condiţii excepţionale): </a:t>
            </a:r>
            <a:r>
              <a:rPr lang="ro-RO" b="1" i="1" dirty="0"/>
              <a:t>Corynebacterium hoffmani</a:t>
            </a:r>
            <a:r>
              <a:rPr lang="ro-RO" dirty="0"/>
              <a:t>;</a:t>
            </a:r>
            <a:r>
              <a:rPr lang="ro-RO" b="1" i="1" dirty="0"/>
              <a:t> Corynebacterium xerosis</a:t>
            </a:r>
            <a:r>
              <a:rPr lang="ro-RO" dirty="0"/>
              <a:t>;</a:t>
            </a:r>
            <a:r>
              <a:rPr lang="ro-RO" b="1" i="1" dirty="0"/>
              <a:t> </a:t>
            </a:r>
            <a:r>
              <a:rPr lang="ro-RO" b="1" i="1" dirty="0" err="1"/>
              <a:t>Corynebacterium</a:t>
            </a:r>
            <a:r>
              <a:rPr lang="ro-RO" b="1" i="1" dirty="0"/>
              <a:t> pyogenes (haemolyticum)</a:t>
            </a:r>
            <a:r>
              <a:rPr lang="ro-RO" dirty="0"/>
              <a:t>;</a:t>
            </a:r>
            <a:r>
              <a:rPr lang="ro-RO" b="1" i="1" dirty="0"/>
              <a:t> </a:t>
            </a:r>
            <a:r>
              <a:rPr lang="ro-RO" b="1" i="1" dirty="0" err="1"/>
              <a:t>Corynebacterium</a:t>
            </a:r>
            <a:r>
              <a:rPr lang="ro-RO" b="1" i="1" dirty="0"/>
              <a:t> </a:t>
            </a:r>
            <a:r>
              <a:rPr lang="ro-RO" b="1" i="1" dirty="0" err="1"/>
              <a:t>ulcerans</a:t>
            </a:r>
            <a:r>
              <a:rPr lang="ro-RO" b="1" i="1" dirty="0"/>
              <a:t> – </a:t>
            </a:r>
            <a:r>
              <a:rPr lang="ro-RO" i="1" dirty="0"/>
              <a:t>pot da infecții la pacienți imunocompromiși</a:t>
            </a:r>
            <a:r>
              <a:rPr lang="ro-RO" dirty="0"/>
              <a:t>.</a:t>
            </a:r>
            <a:endParaRPr lang="en-US" dirty="0"/>
          </a:p>
          <a:p>
            <a:pPr algn="l"/>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rmAutofit fontScale="90000"/>
          </a:bodyPr>
          <a:lstStyle/>
          <a:p>
            <a:pPr algn="ctr"/>
            <a:r>
              <a:rPr lang="ro-RO" dirty="0"/>
              <a:t>CORINEBACTERIILE</a:t>
            </a:r>
            <a:endParaRPr lang="en-US" dirty="0"/>
          </a:p>
        </p:txBody>
      </p:sp>
      <p:sp>
        <p:nvSpPr>
          <p:cNvPr id="3" name="Content Placeholder 2"/>
          <p:cNvSpPr>
            <a:spLocks noGrp="1"/>
          </p:cNvSpPr>
          <p:nvPr>
            <p:ph idx="1"/>
          </p:nvPr>
        </p:nvSpPr>
        <p:spPr>
          <a:xfrm>
            <a:off x="457200" y="1268760"/>
            <a:ext cx="8229600" cy="5055840"/>
          </a:xfrm>
        </p:spPr>
        <p:txBody>
          <a:bodyPr>
            <a:normAutofit/>
          </a:bodyPr>
          <a:lstStyle/>
          <a:p>
            <a:pPr marL="0" indent="0" algn="ctr">
              <a:buNone/>
            </a:pPr>
            <a:r>
              <a:rPr lang="ro-RO" b="1" dirty="0"/>
              <a:t>GENERALITĂȚI</a:t>
            </a:r>
          </a:p>
          <a:p>
            <a:pPr algn="just"/>
            <a:r>
              <a:rPr lang="it-IT" dirty="0"/>
              <a:t>Genul </a:t>
            </a:r>
            <a:r>
              <a:rPr lang="it-IT" i="1" dirty="0"/>
              <a:t>Corynebacterium</a:t>
            </a:r>
            <a:r>
              <a:rPr lang="it-IT" dirty="0"/>
              <a:t> include în prezent peste 125 de specii şi subspecii, multe dintre aceste specii prezintă importanţă din punct de vedere medical. </a:t>
            </a:r>
            <a:endParaRPr lang="ro-RO" dirty="0"/>
          </a:p>
          <a:p>
            <a:pPr algn="just"/>
            <a:endParaRPr lang="ro-RO" dirty="0"/>
          </a:p>
          <a:p>
            <a:pPr algn="just"/>
            <a:r>
              <a:rPr lang="it-IT" dirty="0"/>
              <a:t>În afară de </a:t>
            </a:r>
            <a:r>
              <a:rPr lang="it-IT" i="1" dirty="0"/>
              <a:t>C. diphtheriae</a:t>
            </a:r>
            <a:r>
              <a:rPr lang="it-IT" dirty="0"/>
              <a:t>, agentul etiologic al difteriei (microorganismul reprezentativ al genului), tot mai multe specii considerate iniţial saprofite, sunt implicate în infecţii superficiale sau invazive la om, atât la gazde imunocompetente cât mai ales la cele imunocompromise </a:t>
            </a:r>
            <a:endParaRPr lang="en-US" dirty="0"/>
          </a:p>
        </p:txBody>
      </p:sp>
    </p:spTree>
    <p:extLst>
      <p:ext uri="{BB962C8B-B14F-4D97-AF65-F5344CB8AC3E}">
        <p14:creationId xmlns:p14="http://schemas.microsoft.com/office/powerpoint/2010/main" val="1302623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720080"/>
          </a:xfrm>
        </p:spPr>
        <p:txBody>
          <a:bodyPr>
            <a:normAutofit fontScale="90000"/>
          </a:bodyPr>
          <a:lstStyle/>
          <a:p>
            <a:pPr algn="ctr"/>
            <a:r>
              <a:rPr lang="ro-RO" dirty="0"/>
              <a:t>CORINEBACTERIILE</a:t>
            </a:r>
            <a:endParaRPr lang="en-US" dirty="0"/>
          </a:p>
        </p:txBody>
      </p:sp>
      <p:graphicFrame>
        <p:nvGraphicFramePr>
          <p:cNvPr id="4" name="Table 3"/>
          <p:cNvGraphicFramePr>
            <a:graphicFrameLocks noGrp="1"/>
          </p:cNvGraphicFramePr>
          <p:nvPr/>
        </p:nvGraphicFramePr>
        <p:xfrm>
          <a:off x="0" y="980728"/>
          <a:ext cx="3059832" cy="5654082"/>
        </p:xfrm>
        <a:graphic>
          <a:graphicData uri="http://schemas.openxmlformats.org/drawingml/2006/table">
            <a:tbl>
              <a:tblPr firstRow="1" firstCol="1" bandRow="1">
                <a:tableStyleId>{5C22544A-7EE6-4342-B048-85BDC9FD1C3A}</a:tableStyleId>
              </a:tblPr>
              <a:tblGrid>
                <a:gridCol w="815825">
                  <a:extLst>
                    <a:ext uri="{9D8B030D-6E8A-4147-A177-3AD203B41FA5}">
                      <a16:colId xmlns:a16="http://schemas.microsoft.com/office/drawing/2014/main" val="20000"/>
                    </a:ext>
                  </a:extLst>
                </a:gridCol>
                <a:gridCol w="2244007">
                  <a:extLst>
                    <a:ext uri="{9D8B030D-6E8A-4147-A177-3AD203B41FA5}">
                      <a16:colId xmlns:a16="http://schemas.microsoft.com/office/drawing/2014/main" val="20001"/>
                    </a:ext>
                  </a:extLst>
                </a:gridCol>
              </a:tblGrid>
              <a:tr h="337322">
                <a:tc>
                  <a:txBody>
                    <a:bodyPr/>
                    <a:lstStyle/>
                    <a:p>
                      <a:pPr algn="ctr">
                        <a:lnSpc>
                          <a:spcPct val="150000"/>
                        </a:lnSpc>
                        <a:spcAft>
                          <a:spcPts val="0"/>
                        </a:spcAft>
                      </a:pPr>
                      <a:r>
                        <a:rPr lang="it-IT" sz="700" dirty="0">
                          <a:effectLst/>
                        </a:rPr>
                        <a:t>SPECIA</a:t>
                      </a:r>
                      <a:endParaRPr lang="en-US" sz="700" dirty="0">
                        <a:effectLst/>
                        <a:latin typeface="Times New Roman" panose="02020603050405020304" pitchFamily="18" charset="0"/>
                        <a:ea typeface="Calibri" panose="020F0502020204030204" pitchFamily="34" charset="0"/>
                      </a:endParaRPr>
                    </a:p>
                  </a:txBody>
                  <a:tcPr marL="18417" marR="18417" marT="0" marB="0"/>
                </a:tc>
                <a:tc>
                  <a:txBody>
                    <a:bodyPr/>
                    <a:lstStyle/>
                    <a:p>
                      <a:pPr algn="ctr">
                        <a:lnSpc>
                          <a:spcPct val="150000"/>
                        </a:lnSpc>
                        <a:spcAft>
                          <a:spcPts val="0"/>
                        </a:spcAft>
                      </a:pPr>
                      <a:r>
                        <a:rPr lang="it-IT" sz="700" dirty="0">
                          <a:effectLst/>
                        </a:rPr>
                        <a:t>INFECŢII PRODUSE/PRODUSUL DIN CARE AU FOST IZOLATE</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0"/>
                  </a:ext>
                </a:extLst>
              </a:tr>
              <a:tr h="237939">
                <a:tc>
                  <a:txBody>
                    <a:bodyPr/>
                    <a:lstStyle/>
                    <a:p>
                      <a:pPr algn="ctr">
                        <a:lnSpc>
                          <a:spcPct val="150000"/>
                        </a:lnSpc>
                        <a:spcAft>
                          <a:spcPts val="0"/>
                        </a:spcAft>
                      </a:pPr>
                      <a:r>
                        <a:rPr lang="it-IT" sz="700" dirty="0">
                          <a:effectLst/>
                        </a:rPr>
                        <a:t>C. accolens</a:t>
                      </a:r>
                      <a:endParaRPr lang="en-US" sz="700"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sânge, osteomielită, abcese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1"/>
                  </a:ext>
                </a:extLst>
              </a:tr>
              <a:tr h="237939">
                <a:tc>
                  <a:txBody>
                    <a:bodyPr/>
                    <a:lstStyle/>
                    <a:p>
                      <a:pPr algn="ctr">
                        <a:lnSpc>
                          <a:spcPct val="150000"/>
                        </a:lnSpc>
                        <a:spcAft>
                          <a:spcPts val="0"/>
                        </a:spcAft>
                      </a:pPr>
                      <a:r>
                        <a:rPr lang="it-IT" sz="700">
                          <a:effectLst/>
                        </a:rPr>
                        <a:t>C. afermentans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sânge, abcese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2"/>
                  </a:ext>
                </a:extLst>
              </a:tr>
              <a:tr h="237939">
                <a:tc>
                  <a:txBody>
                    <a:bodyPr/>
                    <a:lstStyle/>
                    <a:p>
                      <a:pPr algn="ctr">
                        <a:lnSpc>
                          <a:spcPct val="150000"/>
                        </a:lnSpc>
                        <a:spcAft>
                          <a:spcPts val="0"/>
                        </a:spcAft>
                      </a:pPr>
                      <a:r>
                        <a:rPr lang="it-IT" sz="700">
                          <a:effectLst/>
                        </a:rPr>
                        <a:t>C. ammoniagenes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materii fecale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3"/>
                  </a:ext>
                </a:extLst>
              </a:tr>
              <a:tr h="237939">
                <a:tc>
                  <a:txBody>
                    <a:bodyPr/>
                    <a:lstStyle/>
                    <a:p>
                      <a:pPr algn="ctr">
                        <a:lnSpc>
                          <a:spcPct val="150000"/>
                        </a:lnSpc>
                        <a:spcAft>
                          <a:spcPts val="0"/>
                        </a:spcAft>
                      </a:pPr>
                      <a:r>
                        <a:rPr lang="it-IT" sz="700">
                          <a:effectLst/>
                        </a:rPr>
                        <a:t>C. amycolatum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sânge, plăgi, celulite, sepsis, endocardite, peritonite</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4"/>
                  </a:ext>
                </a:extLst>
              </a:tr>
              <a:tr h="237939">
                <a:tc>
                  <a:txBody>
                    <a:bodyPr/>
                    <a:lstStyle/>
                    <a:p>
                      <a:pPr algn="ctr">
                        <a:lnSpc>
                          <a:spcPct val="150000"/>
                        </a:lnSpc>
                        <a:spcAft>
                          <a:spcPts val="0"/>
                        </a:spcAft>
                      </a:pPr>
                      <a:r>
                        <a:rPr lang="it-IT" sz="700">
                          <a:effectLst/>
                        </a:rPr>
                        <a:t>C. apendicis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abcese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5"/>
                  </a:ext>
                </a:extLst>
              </a:tr>
              <a:tr h="237939">
                <a:tc>
                  <a:txBody>
                    <a:bodyPr/>
                    <a:lstStyle/>
                    <a:p>
                      <a:pPr algn="ctr">
                        <a:lnSpc>
                          <a:spcPct val="150000"/>
                        </a:lnSpc>
                        <a:spcAft>
                          <a:spcPts val="0"/>
                        </a:spcAft>
                      </a:pPr>
                      <a:r>
                        <a:rPr lang="it-IT" sz="700">
                          <a:effectLst/>
                        </a:rPr>
                        <a:t>C. argentoratense</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tract respirator, hemoculturi</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6"/>
                  </a:ext>
                </a:extLst>
              </a:tr>
              <a:tr h="237939">
                <a:tc>
                  <a:txBody>
                    <a:bodyPr/>
                    <a:lstStyle/>
                    <a:p>
                      <a:pPr algn="ctr">
                        <a:lnSpc>
                          <a:spcPct val="150000"/>
                        </a:lnSpc>
                        <a:spcAft>
                          <a:spcPts val="0"/>
                        </a:spcAft>
                      </a:pPr>
                      <a:r>
                        <a:rPr lang="it-IT" sz="700">
                          <a:effectLst/>
                        </a:rPr>
                        <a:t>C. atypicum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necunoscut</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7"/>
                  </a:ext>
                </a:extLst>
              </a:tr>
              <a:tr h="237939">
                <a:tc>
                  <a:txBody>
                    <a:bodyPr/>
                    <a:lstStyle/>
                    <a:p>
                      <a:pPr algn="ctr">
                        <a:lnSpc>
                          <a:spcPct val="150000"/>
                        </a:lnSpc>
                        <a:spcAft>
                          <a:spcPts val="0"/>
                        </a:spcAft>
                      </a:pPr>
                      <a:r>
                        <a:rPr lang="it-IT" sz="700">
                          <a:effectLst/>
                        </a:rPr>
                        <a:t>C. aurimucosum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tract genitourinar, complicaţii ale sarcinii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8"/>
                  </a:ext>
                </a:extLst>
              </a:tr>
              <a:tr h="237939">
                <a:tc>
                  <a:txBody>
                    <a:bodyPr/>
                    <a:lstStyle/>
                    <a:p>
                      <a:pPr algn="ctr">
                        <a:lnSpc>
                          <a:spcPct val="150000"/>
                        </a:lnSpc>
                        <a:spcAft>
                          <a:spcPts val="0"/>
                        </a:spcAft>
                      </a:pPr>
                      <a:r>
                        <a:rPr lang="it-IT" sz="700">
                          <a:effectLst/>
                        </a:rPr>
                        <a:t>C. auris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secreţii otice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9"/>
                  </a:ext>
                </a:extLst>
              </a:tr>
              <a:tr h="237939">
                <a:tc>
                  <a:txBody>
                    <a:bodyPr/>
                    <a:lstStyle/>
                    <a:p>
                      <a:pPr algn="ctr">
                        <a:lnSpc>
                          <a:spcPct val="150000"/>
                        </a:lnSpc>
                        <a:spcAft>
                          <a:spcPts val="0"/>
                        </a:spcAft>
                      </a:pPr>
                      <a:r>
                        <a:rPr lang="it-IT" sz="700">
                          <a:effectLst/>
                        </a:rPr>
                        <a:t>C. bovis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0"/>
                  </a:ext>
                </a:extLst>
              </a:tr>
              <a:tr h="237939">
                <a:tc>
                  <a:txBody>
                    <a:bodyPr/>
                    <a:lstStyle/>
                    <a:p>
                      <a:pPr algn="ctr">
                        <a:lnSpc>
                          <a:spcPct val="150000"/>
                        </a:lnSpc>
                        <a:spcAft>
                          <a:spcPts val="0"/>
                        </a:spcAft>
                      </a:pPr>
                      <a:r>
                        <a:rPr lang="it-IT" sz="700">
                          <a:effectLst/>
                        </a:rPr>
                        <a:t>C. canis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plăgi (om) după muşcături de câine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1"/>
                  </a:ext>
                </a:extLst>
              </a:tr>
              <a:tr h="237939">
                <a:tc>
                  <a:txBody>
                    <a:bodyPr/>
                    <a:lstStyle/>
                    <a:p>
                      <a:pPr algn="ctr">
                        <a:lnSpc>
                          <a:spcPct val="150000"/>
                        </a:lnSpc>
                        <a:spcAft>
                          <a:spcPts val="0"/>
                        </a:spcAft>
                      </a:pPr>
                      <a:r>
                        <a:rPr lang="it-IT" sz="700">
                          <a:effectLst/>
                        </a:rPr>
                        <a:t>C. confusum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abcese, hemoculturi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2"/>
                  </a:ext>
                </a:extLst>
              </a:tr>
              <a:tr h="237939">
                <a:tc>
                  <a:txBody>
                    <a:bodyPr/>
                    <a:lstStyle/>
                    <a:p>
                      <a:pPr algn="ctr">
                        <a:lnSpc>
                          <a:spcPct val="150000"/>
                        </a:lnSpc>
                        <a:spcAft>
                          <a:spcPts val="0"/>
                        </a:spcAft>
                      </a:pPr>
                      <a:r>
                        <a:rPr lang="it-IT" sz="700">
                          <a:effectLst/>
                        </a:rPr>
                        <a:t>C. coyleae</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abcese, sepsis, ulcere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3"/>
                  </a:ext>
                </a:extLst>
              </a:tr>
              <a:tr h="237939">
                <a:tc>
                  <a:txBody>
                    <a:bodyPr/>
                    <a:lstStyle/>
                    <a:p>
                      <a:pPr algn="ctr">
                        <a:lnSpc>
                          <a:spcPct val="150000"/>
                        </a:lnSpc>
                        <a:spcAft>
                          <a:spcPts val="0"/>
                        </a:spcAft>
                      </a:pPr>
                      <a:r>
                        <a:rPr lang="it-IT" sz="700">
                          <a:effectLst/>
                        </a:rPr>
                        <a:t>C. diphtheriae</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difterie respiratorie sau cutanată, hemoculturi, abcese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4"/>
                  </a:ext>
                </a:extLst>
              </a:tr>
              <a:tr h="237939">
                <a:tc>
                  <a:txBody>
                    <a:bodyPr/>
                    <a:lstStyle/>
                    <a:p>
                      <a:pPr algn="ctr">
                        <a:lnSpc>
                          <a:spcPct val="150000"/>
                        </a:lnSpc>
                        <a:spcAft>
                          <a:spcPts val="0"/>
                        </a:spcAft>
                      </a:pPr>
                      <a:r>
                        <a:rPr lang="it-IT" sz="700">
                          <a:effectLst/>
                        </a:rPr>
                        <a:t>C. durum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faringe, tractul respirator, hemoculturi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5"/>
                  </a:ext>
                </a:extLst>
              </a:tr>
              <a:tr h="237939">
                <a:tc>
                  <a:txBody>
                    <a:bodyPr/>
                    <a:lstStyle/>
                    <a:p>
                      <a:pPr algn="ctr">
                        <a:lnSpc>
                          <a:spcPct val="150000"/>
                        </a:lnSpc>
                        <a:spcAft>
                          <a:spcPts val="0"/>
                        </a:spcAft>
                      </a:pPr>
                      <a:r>
                        <a:rPr lang="it-IT" sz="700">
                          <a:effectLst/>
                        </a:rPr>
                        <a:t>C. falsenii</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LCR</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6"/>
                  </a:ext>
                </a:extLst>
              </a:tr>
              <a:tr h="237939">
                <a:tc>
                  <a:txBody>
                    <a:bodyPr/>
                    <a:lstStyle/>
                    <a:p>
                      <a:pPr algn="ctr">
                        <a:lnSpc>
                          <a:spcPct val="150000"/>
                        </a:lnSpc>
                        <a:spcAft>
                          <a:spcPts val="0"/>
                        </a:spcAft>
                      </a:pPr>
                      <a:r>
                        <a:rPr lang="it-IT" sz="700">
                          <a:effectLst/>
                        </a:rPr>
                        <a:t>C. freiburgense</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plăgi (om) după muşcături de câine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7"/>
                  </a:ext>
                </a:extLst>
              </a:tr>
              <a:tr h="237939">
                <a:tc>
                  <a:txBody>
                    <a:bodyPr/>
                    <a:lstStyle/>
                    <a:p>
                      <a:pPr algn="ctr">
                        <a:lnSpc>
                          <a:spcPct val="150000"/>
                        </a:lnSpc>
                        <a:spcAft>
                          <a:spcPts val="0"/>
                        </a:spcAft>
                      </a:pPr>
                      <a:r>
                        <a:rPr lang="it-IT" sz="700">
                          <a:effectLst/>
                        </a:rPr>
                        <a:t>C. freneyi</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plăgi, abcese, ulcere, sepsis, spermă, tract genital feminin, sânge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8"/>
                  </a:ext>
                </a:extLst>
              </a:tr>
              <a:tr h="475879">
                <a:tc>
                  <a:txBody>
                    <a:bodyPr/>
                    <a:lstStyle/>
                    <a:p>
                      <a:pPr algn="ctr">
                        <a:lnSpc>
                          <a:spcPct val="150000"/>
                        </a:lnSpc>
                        <a:spcAft>
                          <a:spcPts val="0"/>
                        </a:spcAft>
                      </a:pPr>
                      <a:r>
                        <a:rPr lang="it-IT" sz="700">
                          <a:effectLst/>
                        </a:rPr>
                        <a:t>C. glucuronolyticum</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prostatite, uretrite, tract urogenital masculin, spermă, sânge, lichid peritoneal </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9"/>
                  </a:ext>
                </a:extLst>
              </a:tr>
              <a:tr h="237939">
                <a:tc>
                  <a:txBody>
                    <a:bodyPr/>
                    <a:lstStyle/>
                    <a:p>
                      <a:pPr algn="ctr">
                        <a:lnSpc>
                          <a:spcPct val="150000"/>
                        </a:lnSpc>
                        <a:spcAft>
                          <a:spcPts val="0"/>
                        </a:spcAft>
                      </a:pPr>
                      <a:r>
                        <a:rPr lang="it-IT" sz="700">
                          <a:effectLst/>
                        </a:rPr>
                        <a:t>C. hansenii</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puroi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20"/>
                  </a:ext>
                </a:extLst>
              </a:tr>
              <a:tr h="237939">
                <a:tc>
                  <a:txBody>
                    <a:bodyPr/>
                    <a:lstStyle/>
                    <a:p>
                      <a:pPr algn="ctr">
                        <a:lnSpc>
                          <a:spcPct val="150000"/>
                        </a:lnSpc>
                        <a:spcAft>
                          <a:spcPts val="0"/>
                        </a:spcAft>
                      </a:pPr>
                      <a:r>
                        <a:rPr lang="it-IT" sz="700">
                          <a:effectLst/>
                        </a:rPr>
                        <a:t>C. imitans</a:t>
                      </a:r>
                      <a:endParaRPr lang="en-US" sz="70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infecţii faringiene, faringe, hemoculturi</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21"/>
                  </a:ext>
                </a:extLst>
              </a:tr>
            </a:tbl>
          </a:graphicData>
        </a:graphic>
      </p:graphicFrame>
      <p:graphicFrame>
        <p:nvGraphicFramePr>
          <p:cNvPr id="5" name="Table 4"/>
          <p:cNvGraphicFramePr>
            <a:graphicFrameLocks noGrp="1"/>
          </p:cNvGraphicFramePr>
          <p:nvPr/>
        </p:nvGraphicFramePr>
        <p:xfrm>
          <a:off x="3131840" y="980728"/>
          <a:ext cx="2747120" cy="5844140"/>
        </p:xfrm>
        <a:graphic>
          <a:graphicData uri="http://schemas.openxmlformats.org/drawingml/2006/table">
            <a:tbl>
              <a:tblPr firstRow="1" firstCol="1" bandRow="1">
                <a:tableStyleId>{5C22544A-7EE6-4342-B048-85BDC9FD1C3A}</a:tableStyleId>
              </a:tblPr>
              <a:tblGrid>
                <a:gridCol w="732449">
                  <a:extLst>
                    <a:ext uri="{9D8B030D-6E8A-4147-A177-3AD203B41FA5}">
                      <a16:colId xmlns:a16="http://schemas.microsoft.com/office/drawing/2014/main" val="20000"/>
                    </a:ext>
                  </a:extLst>
                </a:gridCol>
                <a:gridCol w="2014671">
                  <a:extLst>
                    <a:ext uri="{9D8B030D-6E8A-4147-A177-3AD203B41FA5}">
                      <a16:colId xmlns:a16="http://schemas.microsoft.com/office/drawing/2014/main" val="20001"/>
                    </a:ext>
                  </a:extLst>
                </a:gridCol>
              </a:tblGrid>
              <a:tr h="488402">
                <a:tc>
                  <a:txBody>
                    <a:bodyPr/>
                    <a:lstStyle/>
                    <a:p>
                      <a:pPr algn="ctr">
                        <a:lnSpc>
                          <a:spcPct val="150000"/>
                        </a:lnSpc>
                        <a:spcAft>
                          <a:spcPts val="0"/>
                        </a:spcAft>
                      </a:pPr>
                      <a:r>
                        <a:rPr lang="it-IT" sz="700" dirty="0">
                          <a:effectLst/>
                        </a:rPr>
                        <a:t>SPECIA</a:t>
                      </a:r>
                      <a:endParaRPr lang="en-US" sz="700" dirty="0">
                        <a:effectLst/>
                        <a:latin typeface="Times New Roman" panose="02020603050405020304" pitchFamily="18" charset="0"/>
                        <a:ea typeface="Calibri" panose="020F0502020204030204" pitchFamily="34" charset="0"/>
                      </a:endParaRPr>
                    </a:p>
                  </a:txBody>
                  <a:tcPr marL="18417" marR="18417" marT="0" marB="0"/>
                </a:tc>
                <a:tc>
                  <a:txBody>
                    <a:bodyPr/>
                    <a:lstStyle/>
                    <a:p>
                      <a:pPr algn="ctr">
                        <a:lnSpc>
                          <a:spcPct val="150000"/>
                        </a:lnSpc>
                        <a:spcAft>
                          <a:spcPts val="0"/>
                        </a:spcAft>
                      </a:pPr>
                      <a:r>
                        <a:rPr lang="it-IT" sz="700" dirty="0">
                          <a:effectLst/>
                        </a:rPr>
                        <a:t>INFECŢII PRODUSE/PRODUSUL DIN CARE AU FOST IZOLATE</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0"/>
                  </a:ext>
                </a:extLst>
              </a:tr>
              <a:tr h="488402">
                <a:tc>
                  <a:txBody>
                    <a:bodyPr/>
                    <a:lstStyle/>
                    <a:p>
                      <a:pPr algn="ctr">
                        <a:lnSpc>
                          <a:spcPct val="150000"/>
                        </a:lnSpc>
                        <a:spcAft>
                          <a:spcPts val="0"/>
                        </a:spcAft>
                      </a:pPr>
                      <a:r>
                        <a:rPr lang="it-IT" sz="600" b="1" dirty="0">
                          <a:effectLst/>
                        </a:rPr>
                        <a:t>C. jeikeium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endocardite, sepsis, infecţia dispozitivelor protetice, hemoculturi, valve cardiace, maduvă osoasă, bilă, altele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1"/>
                  </a:ext>
                </a:extLst>
              </a:tr>
              <a:tr h="244201">
                <a:tc>
                  <a:txBody>
                    <a:bodyPr/>
                    <a:lstStyle/>
                    <a:p>
                      <a:pPr algn="ctr">
                        <a:lnSpc>
                          <a:spcPct val="150000"/>
                        </a:lnSpc>
                        <a:spcAft>
                          <a:spcPts val="0"/>
                        </a:spcAft>
                      </a:pPr>
                      <a:r>
                        <a:rPr lang="it-IT" sz="600" b="1">
                          <a:effectLst/>
                        </a:rPr>
                        <a:t>C. kroppenstedtii</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mastită granulomatoasă, abcese de sân, otită externă</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2"/>
                  </a:ext>
                </a:extLst>
              </a:tr>
              <a:tr h="244201">
                <a:tc>
                  <a:txBody>
                    <a:bodyPr/>
                    <a:lstStyle/>
                    <a:p>
                      <a:pPr algn="ctr">
                        <a:lnSpc>
                          <a:spcPct val="150000"/>
                        </a:lnSpc>
                        <a:spcAft>
                          <a:spcPts val="0"/>
                        </a:spcAft>
                      </a:pPr>
                      <a:r>
                        <a:rPr lang="it-IT" sz="600" b="1" dirty="0">
                          <a:effectLst/>
                        </a:rPr>
                        <a:t>C. kutscheri</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ţesuturi moi, infecţii tegumentare (om) după muşcături de şobolan</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3"/>
                  </a:ext>
                </a:extLst>
              </a:tr>
              <a:tr h="244201">
                <a:tc>
                  <a:txBody>
                    <a:bodyPr/>
                    <a:lstStyle/>
                    <a:p>
                      <a:pPr algn="ctr">
                        <a:lnSpc>
                          <a:spcPct val="150000"/>
                        </a:lnSpc>
                        <a:spcAft>
                          <a:spcPts val="0"/>
                        </a:spcAft>
                      </a:pPr>
                      <a:r>
                        <a:rPr lang="it-IT" sz="600" b="1" dirty="0">
                          <a:effectLst/>
                        </a:rPr>
                        <a:t>C. lipophiloflavum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secreţii vaginale</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4"/>
                  </a:ext>
                </a:extLst>
              </a:tr>
              <a:tr h="488402">
                <a:tc>
                  <a:txBody>
                    <a:bodyPr/>
                    <a:lstStyle/>
                    <a:p>
                      <a:pPr algn="ctr">
                        <a:lnSpc>
                          <a:spcPct val="150000"/>
                        </a:lnSpc>
                        <a:spcAft>
                          <a:spcPts val="0"/>
                        </a:spcAft>
                      </a:pPr>
                      <a:r>
                        <a:rPr lang="it-IT" sz="600" b="1" dirty="0">
                          <a:effectLst/>
                        </a:rPr>
                        <a:t>C. macginleyi</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conjunctivite, infecţii oculare, bacteriemie, endocardite, abcese aortice, urină, traheostomie</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5"/>
                  </a:ext>
                </a:extLst>
              </a:tr>
              <a:tr h="488402">
                <a:tc>
                  <a:txBody>
                    <a:bodyPr/>
                    <a:lstStyle/>
                    <a:p>
                      <a:pPr algn="ctr">
                        <a:lnSpc>
                          <a:spcPct val="150000"/>
                        </a:lnSpc>
                        <a:spcAft>
                          <a:spcPts val="0"/>
                        </a:spcAft>
                      </a:pPr>
                      <a:r>
                        <a:rPr lang="it-IT" sz="600" b="1" dirty="0">
                          <a:effectLst/>
                        </a:rPr>
                        <a:t>C. massiliense</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lichid articular articulaţie coxo-femurală cu proteză artificială de şold</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6"/>
                  </a:ext>
                </a:extLst>
              </a:tr>
              <a:tr h="244201">
                <a:tc>
                  <a:txBody>
                    <a:bodyPr/>
                    <a:lstStyle/>
                    <a:p>
                      <a:pPr algn="ctr">
                        <a:lnSpc>
                          <a:spcPct val="150000"/>
                        </a:lnSpc>
                        <a:spcAft>
                          <a:spcPts val="0"/>
                        </a:spcAft>
                      </a:pPr>
                      <a:r>
                        <a:rPr lang="it-IT" sz="600" b="1" dirty="0">
                          <a:effectLst/>
                        </a:rPr>
                        <a:t>C. mastitidis-like</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cataractă, retinopatie diabetică, </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7"/>
                  </a:ext>
                </a:extLst>
              </a:tr>
              <a:tr h="244201">
                <a:tc>
                  <a:txBody>
                    <a:bodyPr/>
                    <a:lstStyle/>
                    <a:p>
                      <a:pPr algn="ctr">
                        <a:lnSpc>
                          <a:spcPct val="150000"/>
                        </a:lnSpc>
                        <a:spcAft>
                          <a:spcPts val="0"/>
                        </a:spcAft>
                      </a:pPr>
                      <a:r>
                        <a:rPr lang="it-IT" sz="600" b="1">
                          <a:effectLst/>
                        </a:rPr>
                        <a:t>C. matruchotii</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cavitatea orală</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8"/>
                  </a:ext>
                </a:extLst>
              </a:tr>
              <a:tr h="488402">
                <a:tc>
                  <a:txBody>
                    <a:bodyPr/>
                    <a:lstStyle/>
                    <a:p>
                      <a:pPr algn="ctr">
                        <a:lnSpc>
                          <a:spcPct val="150000"/>
                        </a:lnSpc>
                        <a:spcAft>
                          <a:spcPts val="0"/>
                        </a:spcAft>
                      </a:pPr>
                      <a:r>
                        <a:rPr lang="it-IT" sz="600" b="1" dirty="0">
                          <a:effectLst/>
                        </a:rPr>
                        <a:t>C. minutissimum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bacteriemie, meningite, endocardite, celulite, abcese, peritonite, pielonefrite </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9"/>
                  </a:ext>
                </a:extLst>
              </a:tr>
              <a:tr h="488402">
                <a:tc>
                  <a:txBody>
                    <a:bodyPr/>
                    <a:lstStyle/>
                    <a:p>
                      <a:pPr algn="ctr">
                        <a:lnSpc>
                          <a:spcPct val="150000"/>
                        </a:lnSpc>
                        <a:spcAft>
                          <a:spcPts val="0"/>
                        </a:spcAft>
                      </a:pPr>
                      <a:r>
                        <a:rPr lang="it-IT" sz="600" b="1" dirty="0">
                          <a:effectLst/>
                        </a:rPr>
                        <a:t>C. mucifaciens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en-US" sz="700">
                          <a:effectLst/>
                        </a:rPr>
                        <a:t>bacteriemie, plagă, abcese, lichid peritoneal, biopsii tisulare, pneumonie cavitară</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0"/>
                  </a:ext>
                </a:extLst>
              </a:tr>
              <a:tr h="244201">
                <a:tc>
                  <a:txBody>
                    <a:bodyPr/>
                    <a:lstStyle/>
                    <a:p>
                      <a:pPr algn="ctr">
                        <a:lnSpc>
                          <a:spcPct val="150000"/>
                        </a:lnSpc>
                        <a:spcAft>
                          <a:spcPts val="0"/>
                        </a:spcAft>
                      </a:pPr>
                      <a:r>
                        <a:rPr lang="it-IT" sz="600" b="1" dirty="0">
                          <a:effectLst/>
                        </a:rPr>
                        <a:t>C. mycetoides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ulcere tegumentare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1"/>
                  </a:ext>
                </a:extLst>
              </a:tr>
              <a:tr h="244201">
                <a:tc>
                  <a:txBody>
                    <a:bodyPr/>
                    <a:lstStyle/>
                    <a:p>
                      <a:pPr algn="ctr">
                        <a:lnSpc>
                          <a:spcPct val="150000"/>
                        </a:lnSpc>
                        <a:spcAft>
                          <a:spcPts val="0"/>
                        </a:spcAft>
                      </a:pPr>
                      <a:r>
                        <a:rPr lang="it-IT" sz="600" b="1" dirty="0">
                          <a:effectLst/>
                        </a:rPr>
                        <a:t>C. pilbarense</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aspirat articulaţia gleznei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2"/>
                  </a:ext>
                </a:extLst>
              </a:tr>
              <a:tr h="244201">
                <a:tc>
                  <a:txBody>
                    <a:bodyPr/>
                    <a:lstStyle/>
                    <a:p>
                      <a:pPr algn="ctr">
                        <a:lnSpc>
                          <a:spcPct val="150000"/>
                        </a:lnSpc>
                        <a:spcAft>
                          <a:spcPts val="0"/>
                        </a:spcAft>
                      </a:pPr>
                      <a:r>
                        <a:rPr lang="it-IT" sz="600" b="1" dirty="0">
                          <a:effectLst/>
                        </a:rPr>
                        <a:t>C. propinquum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specimene respiratorii, endocardite, pleurezii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3"/>
                  </a:ext>
                </a:extLst>
              </a:tr>
              <a:tr h="732603">
                <a:tc>
                  <a:txBody>
                    <a:bodyPr/>
                    <a:lstStyle/>
                    <a:p>
                      <a:pPr algn="ctr">
                        <a:lnSpc>
                          <a:spcPct val="150000"/>
                        </a:lnSpc>
                        <a:spcAft>
                          <a:spcPts val="0"/>
                        </a:spcAft>
                      </a:pPr>
                      <a:r>
                        <a:rPr lang="it-IT" sz="600" b="1" dirty="0">
                          <a:effectLst/>
                        </a:rPr>
                        <a:t>C. pseudodiphtheriticum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en-US" sz="700" dirty="0" err="1">
                          <a:effectLst/>
                        </a:rPr>
                        <a:t>specimene</a:t>
                      </a:r>
                      <a:r>
                        <a:rPr lang="en-US" sz="700" dirty="0">
                          <a:effectLst/>
                        </a:rPr>
                        <a:t> </a:t>
                      </a:r>
                      <a:r>
                        <a:rPr lang="en-US" sz="700" dirty="0" err="1">
                          <a:effectLst/>
                        </a:rPr>
                        <a:t>respiratoratorii</a:t>
                      </a:r>
                      <a:r>
                        <a:rPr lang="en-US" sz="700" dirty="0">
                          <a:effectLst/>
                        </a:rPr>
                        <a:t> </a:t>
                      </a:r>
                      <a:r>
                        <a:rPr lang="en-US" sz="700" dirty="0" err="1">
                          <a:effectLst/>
                        </a:rPr>
                        <a:t>după</a:t>
                      </a:r>
                      <a:r>
                        <a:rPr lang="en-US" sz="700" dirty="0">
                          <a:effectLst/>
                        </a:rPr>
                        <a:t> </a:t>
                      </a:r>
                      <a:r>
                        <a:rPr lang="en-US" sz="700" dirty="0" err="1">
                          <a:effectLst/>
                        </a:rPr>
                        <a:t>pneumonii</a:t>
                      </a:r>
                      <a:r>
                        <a:rPr lang="en-US" sz="700" dirty="0">
                          <a:effectLst/>
                        </a:rPr>
                        <a:t>, </a:t>
                      </a:r>
                      <a:r>
                        <a:rPr lang="en-US" sz="700" dirty="0" err="1">
                          <a:effectLst/>
                        </a:rPr>
                        <a:t>faringite</a:t>
                      </a:r>
                      <a:r>
                        <a:rPr lang="en-US" sz="700" dirty="0">
                          <a:effectLst/>
                        </a:rPr>
                        <a:t> exudative, </a:t>
                      </a:r>
                      <a:r>
                        <a:rPr lang="en-US" sz="700" dirty="0" err="1">
                          <a:effectLst/>
                        </a:rPr>
                        <a:t>sânge</a:t>
                      </a:r>
                      <a:r>
                        <a:rPr lang="en-US" sz="700" dirty="0">
                          <a:effectLst/>
                        </a:rPr>
                        <a:t>, </a:t>
                      </a:r>
                      <a:r>
                        <a:rPr lang="en-US" sz="700" dirty="0" err="1">
                          <a:effectLst/>
                        </a:rPr>
                        <a:t>plăgi</a:t>
                      </a:r>
                      <a:r>
                        <a:rPr lang="en-US" sz="700" dirty="0">
                          <a:effectLst/>
                        </a:rPr>
                        <a:t>, </a:t>
                      </a:r>
                      <a:r>
                        <a:rPr lang="en-US" sz="700" dirty="0" err="1">
                          <a:effectLst/>
                        </a:rPr>
                        <a:t>keratite</a:t>
                      </a:r>
                      <a:r>
                        <a:rPr lang="en-US" sz="700" dirty="0">
                          <a:effectLst/>
                        </a:rPr>
                        <a:t>, </a:t>
                      </a:r>
                      <a:r>
                        <a:rPr lang="en-US" sz="700" dirty="0" err="1">
                          <a:effectLst/>
                        </a:rPr>
                        <a:t>conjunctivite</a:t>
                      </a:r>
                      <a:r>
                        <a:rPr lang="en-US" sz="700" dirty="0">
                          <a:effectLst/>
                        </a:rPr>
                        <a:t>, </a:t>
                      </a:r>
                      <a:r>
                        <a:rPr lang="en-US" sz="700" dirty="0" err="1">
                          <a:effectLst/>
                        </a:rPr>
                        <a:t>urină</a:t>
                      </a:r>
                      <a:r>
                        <a:rPr lang="en-US" sz="700" dirty="0">
                          <a:effectLst/>
                        </a:rPr>
                        <a:t>, </a:t>
                      </a:r>
                      <a:r>
                        <a:rPr lang="en-US" sz="700" dirty="0" err="1">
                          <a:effectLst/>
                        </a:rPr>
                        <a:t>lichid</a:t>
                      </a:r>
                      <a:r>
                        <a:rPr lang="en-US" sz="700" dirty="0">
                          <a:effectLst/>
                        </a:rPr>
                        <a:t> peritoneal, </a:t>
                      </a:r>
                      <a:r>
                        <a:rPr lang="en-US" sz="700" dirty="0" err="1">
                          <a:effectLst/>
                        </a:rPr>
                        <a:t>necroză</a:t>
                      </a:r>
                      <a:r>
                        <a:rPr lang="en-US" sz="700" dirty="0">
                          <a:effectLst/>
                        </a:rPr>
                        <a:t> </a:t>
                      </a:r>
                      <a:r>
                        <a:rPr lang="en-US" sz="700" dirty="0" err="1">
                          <a:effectLst/>
                        </a:rPr>
                        <a:t>cervicală</a:t>
                      </a:r>
                      <a:r>
                        <a:rPr lang="en-US" sz="700" dirty="0">
                          <a:effectLst/>
                        </a:rPr>
                        <a:t>, </a:t>
                      </a:r>
                      <a:r>
                        <a:rPr lang="en-US" sz="700" dirty="0" err="1">
                          <a:effectLst/>
                        </a:rPr>
                        <a:t>ureche</a:t>
                      </a:r>
                      <a:r>
                        <a:rPr lang="en-US" sz="700" dirty="0">
                          <a:effectLst/>
                        </a:rPr>
                        <a:t>, </a:t>
                      </a:r>
                      <a:r>
                        <a:rPr lang="en-US" sz="700" dirty="0" err="1">
                          <a:effectLst/>
                        </a:rPr>
                        <a:t>lichid</a:t>
                      </a:r>
                      <a:r>
                        <a:rPr lang="en-US" sz="700" dirty="0">
                          <a:effectLst/>
                        </a:rPr>
                        <a:t> </a:t>
                      </a:r>
                      <a:r>
                        <a:rPr lang="en-US" sz="700" dirty="0" err="1">
                          <a:effectLst/>
                        </a:rPr>
                        <a:t>sinovial</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4"/>
                  </a:ext>
                </a:extLst>
              </a:tr>
            </a:tbl>
          </a:graphicData>
        </a:graphic>
      </p:graphicFrame>
      <p:graphicFrame>
        <p:nvGraphicFramePr>
          <p:cNvPr id="6" name="Table 5"/>
          <p:cNvGraphicFramePr>
            <a:graphicFrameLocks noGrp="1"/>
          </p:cNvGraphicFramePr>
          <p:nvPr/>
        </p:nvGraphicFramePr>
        <p:xfrm>
          <a:off x="6012160" y="980729"/>
          <a:ext cx="2913842" cy="5783628"/>
        </p:xfrm>
        <a:graphic>
          <a:graphicData uri="http://schemas.openxmlformats.org/drawingml/2006/table">
            <a:tbl>
              <a:tblPr firstRow="1" firstCol="1" bandRow="1">
                <a:tableStyleId>{5C22544A-7EE6-4342-B048-85BDC9FD1C3A}</a:tableStyleId>
              </a:tblPr>
              <a:tblGrid>
                <a:gridCol w="883967">
                  <a:extLst>
                    <a:ext uri="{9D8B030D-6E8A-4147-A177-3AD203B41FA5}">
                      <a16:colId xmlns:a16="http://schemas.microsoft.com/office/drawing/2014/main" val="20000"/>
                    </a:ext>
                  </a:extLst>
                </a:gridCol>
                <a:gridCol w="2029875">
                  <a:extLst>
                    <a:ext uri="{9D8B030D-6E8A-4147-A177-3AD203B41FA5}">
                      <a16:colId xmlns:a16="http://schemas.microsoft.com/office/drawing/2014/main" val="20001"/>
                    </a:ext>
                  </a:extLst>
                </a:gridCol>
              </a:tblGrid>
              <a:tr h="346685">
                <a:tc>
                  <a:txBody>
                    <a:bodyPr/>
                    <a:lstStyle/>
                    <a:p>
                      <a:pPr algn="ctr">
                        <a:lnSpc>
                          <a:spcPct val="150000"/>
                        </a:lnSpc>
                        <a:spcAft>
                          <a:spcPts val="0"/>
                        </a:spcAft>
                      </a:pPr>
                      <a:r>
                        <a:rPr lang="it-IT" sz="700" dirty="0">
                          <a:effectLst/>
                        </a:rPr>
                        <a:t>SPECIA</a:t>
                      </a:r>
                      <a:endParaRPr lang="en-US" sz="700" dirty="0">
                        <a:effectLst/>
                        <a:latin typeface="Times New Roman" panose="02020603050405020304" pitchFamily="18" charset="0"/>
                        <a:ea typeface="Calibri" panose="020F0502020204030204" pitchFamily="34" charset="0"/>
                      </a:endParaRPr>
                    </a:p>
                  </a:txBody>
                  <a:tcPr marL="18417" marR="18417" marT="0" marB="0"/>
                </a:tc>
                <a:tc>
                  <a:txBody>
                    <a:bodyPr/>
                    <a:lstStyle/>
                    <a:p>
                      <a:pPr algn="ctr">
                        <a:lnSpc>
                          <a:spcPct val="150000"/>
                        </a:lnSpc>
                        <a:spcAft>
                          <a:spcPts val="0"/>
                        </a:spcAft>
                      </a:pPr>
                      <a:r>
                        <a:rPr lang="it-IT" sz="700" dirty="0">
                          <a:effectLst/>
                        </a:rPr>
                        <a:t>INFECŢII PRODUSE/PRODUSUL DIN CARE AU FOST IZOLATE</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0"/>
                  </a:ext>
                </a:extLst>
              </a:tr>
              <a:tr h="313473">
                <a:tc>
                  <a:txBody>
                    <a:bodyPr/>
                    <a:lstStyle/>
                    <a:p>
                      <a:pPr algn="ctr">
                        <a:lnSpc>
                          <a:spcPct val="150000"/>
                        </a:lnSpc>
                        <a:spcAft>
                          <a:spcPts val="0"/>
                        </a:spcAft>
                      </a:pPr>
                      <a:r>
                        <a:rPr lang="it-IT" sz="600" b="1" dirty="0">
                          <a:effectLst/>
                        </a:rPr>
                        <a:t>C. pseudotuberculosis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limfadenite, potenţial microorganism pentru infecţii difteria-like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1"/>
                  </a:ext>
                </a:extLst>
              </a:tr>
              <a:tr h="226370">
                <a:tc>
                  <a:txBody>
                    <a:bodyPr/>
                    <a:lstStyle/>
                    <a:p>
                      <a:pPr algn="ctr">
                        <a:lnSpc>
                          <a:spcPct val="150000"/>
                        </a:lnSpc>
                        <a:spcAft>
                          <a:spcPts val="0"/>
                        </a:spcAft>
                      </a:pPr>
                      <a:r>
                        <a:rPr lang="it-IT" sz="600" b="1">
                          <a:effectLst/>
                        </a:rPr>
                        <a:t>C. pyruviciproducens</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sânge, lichid sinovial</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2"/>
                  </a:ext>
                </a:extLst>
              </a:tr>
              <a:tr h="226370">
                <a:tc>
                  <a:txBody>
                    <a:bodyPr/>
                    <a:lstStyle/>
                    <a:p>
                      <a:pPr algn="ctr">
                        <a:lnSpc>
                          <a:spcPct val="150000"/>
                        </a:lnSpc>
                        <a:spcAft>
                          <a:spcPts val="0"/>
                        </a:spcAft>
                      </a:pPr>
                      <a:r>
                        <a:rPr lang="it-IT" sz="600" b="1">
                          <a:effectLst/>
                        </a:rPr>
                        <a:t>C. resistans</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aspirate bronhiale, celulite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3"/>
                  </a:ext>
                </a:extLst>
              </a:tr>
              <a:tr h="226370">
                <a:tc>
                  <a:txBody>
                    <a:bodyPr/>
                    <a:lstStyle/>
                    <a:p>
                      <a:pPr algn="ctr">
                        <a:lnSpc>
                          <a:spcPct val="150000"/>
                        </a:lnSpc>
                        <a:spcAft>
                          <a:spcPts val="0"/>
                        </a:spcAft>
                      </a:pPr>
                      <a:r>
                        <a:rPr lang="it-IT" sz="600" b="1" dirty="0">
                          <a:effectLst/>
                        </a:rPr>
                        <a:t>C. riegelii</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infecţii tract urinar, urosepsis, hemoculturi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4"/>
                  </a:ext>
                </a:extLst>
              </a:tr>
              <a:tr h="226370">
                <a:tc>
                  <a:txBody>
                    <a:bodyPr/>
                    <a:lstStyle/>
                    <a:p>
                      <a:pPr algn="ctr">
                        <a:lnSpc>
                          <a:spcPct val="150000"/>
                        </a:lnSpc>
                        <a:spcAft>
                          <a:spcPts val="0"/>
                        </a:spcAft>
                      </a:pPr>
                      <a:r>
                        <a:rPr lang="it-IT" sz="600" b="1" dirty="0">
                          <a:effectLst/>
                        </a:rPr>
                        <a:t>C. simulans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abcese, furuncul, nodul limfatic axilar, sânge, bilă</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5"/>
                  </a:ext>
                </a:extLst>
              </a:tr>
              <a:tr h="226370">
                <a:tc>
                  <a:txBody>
                    <a:bodyPr/>
                    <a:lstStyle/>
                    <a:p>
                      <a:pPr algn="ctr">
                        <a:lnSpc>
                          <a:spcPct val="150000"/>
                        </a:lnSpc>
                        <a:spcAft>
                          <a:spcPts val="0"/>
                        </a:spcAft>
                      </a:pPr>
                      <a:r>
                        <a:rPr lang="it-IT" sz="600" b="1">
                          <a:effectLst/>
                        </a:rPr>
                        <a:t>C. singulare</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lichid spermatic, hemocultură</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6"/>
                  </a:ext>
                </a:extLst>
              </a:tr>
              <a:tr h="226370">
                <a:tc>
                  <a:txBody>
                    <a:bodyPr/>
                    <a:lstStyle/>
                    <a:p>
                      <a:pPr algn="ctr">
                        <a:lnSpc>
                          <a:spcPct val="150000"/>
                        </a:lnSpc>
                        <a:spcAft>
                          <a:spcPts val="0"/>
                        </a:spcAft>
                      </a:pPr>
                      <a:r>
                        <a:rPr lang="it-IT" sz="600" b="1">
                          <a:effectLst/>
                        </a:rPr>
                        <a:t>C. sputi</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pneumonie-spută</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7"/>
                  </a:ext>
                </a:extLst>
              </a:tr>
              <a:tr h="226370">
                <a:tc>
                  <a:txBody>
                    <a:bodyPr/>
                    <a:lstStyle/>
                    <a:p>
                      <a:pPr algn="ctr">
                        <a:lnSpc>
                          <a:spcPct val="150000"/>
                        </a:lnSpc>
                        <a:spcAft>
                          <a:spcPts val="0"/>
                        </a:spcAft>
                      </a:pPr>
                      <a:r>
                        <a:rPr lang="it-IT" sz="600" b="1" dirty="0">
                          <a:effectLst/>
                        </a:rPr>
                        <a:t>C. stationis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materii fecale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8"/>
                  </a:ext>
                </a:extLst>
              </a:tr>
              <a:tr h="452742">
                <a:tc>
                  <a:txBody>
                    <a:bodyPr/>
                    <a:lstStyle/>
                    <a:p>
                      <a:pPr algn="ctr">
                        <a:lnSpc>
                          <a:spcPct val="150000"/>
                        </a:lnSpc>
                        <a:spcAft>
                          <a:spcPts val="0"/>
                        </a:spcAft>
                      </a:pPr>
                      <a:r>
                        <a:rPr lang="it-IT" sz="600" b="1" dirty="0">
                          <a:effectLst/>
                        </a:rPr>
                        <a:t>C. striatum</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bacteriemie, pneumonie, bronşite, endocardite, osteomielite, fasceite necrozante, abcese, plăgi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09"/>
                  </a:ext>
                </a:extLst>
              </a:tr>
              <a:tr h="313473">
                <a:tc>
                  <a:txBody>
                    <a:bodyPr/>
                    <a:lstStyle/>
                    <a:p>
                      <a:pPr algn="ctr">
                        <a:lnSpc>
                          <a:spcPct val="150000"/>
                        </a:lnSpc>
                        <a:spcAft>
                          <a:spcPts val="0"/>
                        </a:spcAft>
                      </a:pPr>
                      <a:r>
                        <a:rPr lang="it-IT" sz="600" b="1" dirty="0">
                          <a:effectLst/>
                        </a:rPr>
                        <a:t>C. sundsvallense</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dispozitive intrauterine, drenaj sinusal</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0"/>
                  </a:ext>
                </a:extLst>
              </a:tr>
              <a:tr h="226370">
                <a:tc>
                  <a:txBody>
                    <a:bodyPr/>
                    <a:lstStyle/>
                    <a:p>
                      <a:pPr algn="ctr">
                        <a:lnSpc>
                          <a:spcPct val="150000"/>
                        </a:lnSpc>
                        <a:spcAft>
                          <a:spcPts val="0"/>
                        </a:spcAft>
                      </a:pPr>
                      <a:r>
                        <a:rPr lang="it-IT" sz="600" b="1">
                          <a:effectLst/>
                        </a:rPr>
                        <a:t>C. thomsenii</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lichid pleural</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1"/>
                  </a:ext>
                </a:extLst>
              </a:tr>
              <a:tr h="226370">
                <a:tc>
                  <a:txBody>
                    <a:bodyPr/>
                    <a:lstStyle/>
                    <a:p>
                      <a:pPr algn="ctr">
                        <a:lnSpc>
                          <a:spcPct val="150000"/>
                        </a:lnSpc>
                        <a:spcAft>
                          <a:spcPts val="0"/>
                        </a:spcAft>
                      </a:pPr>
                      <a:r>
                        <a:rPr lang="it-IT" sz="600" b="1">
                          <a:effectLst/>
                        </a:rPr>
                        <a:t>C. timonense</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endocardite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2"/>
                  </a:ext>
                </a:extLst>
              </a:tr>
              <a:tr h="470209">
                <a:tc>
                  <a:txBody>
                    <a:bodyPr/>
                    <a:lstStyle/>
                    <a:p>
                      <a:pPr algn="ctr">
                        <a:lnSpc>
                          <a:spcPct val="150000"/>
                        </a:lnSpc>
                        <a:spcAft>
                          <a:spcPts val="0"/>
                        </a:spcAft>
                      </a:pPr>
                      <a:r>
                        <a:rPr lang="it-IT" sz="600" b="1">
                          <a:effectLst/>
                        </a:rPr>
                        <a:t>C. tuberculostearicum</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noduli limfatici, uretră, tegument, urină, peritoneu/peritonite, tract urogenital, abcese, LCR, lichid sinovial</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3"/>
                  </a:ext>
                </a:extLst>
              </a:tr>
              <a:tr h="226370">
                <a:tc>
                  <a:txBody>
                    <a:bodyPr/>
                    <a:lstStyle/>
                    <a:p>
                      <a:pPr algn="ctr">
                        <a:lnSpc>
                          <a:spcPct val="150000"/>
                        </a:lnSpc>
                        <a:spcAft>
                          <a:spcPts val="0"/>
                        </a:spcAft>
                      </a:pPr>
                      <a:r>
                        <a:rPr lang="it-IT" sz="600" b="1">
                          <a:effectLst/>
                        </a:rPr>
                        <a:t>C. tuscaniense</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hemoculturi/endocardite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4"/>
                  </a:ext>
                </a:extLst>
              </a:tr>
              <a:tr h="468507">
                <a:tc>
                  <a:txBody>
                    <a:bodyPr/>
                    <a:lstStyle/>
                    <a:p>
                      <a:pPr algn="ctr">
                        <a:lnSpc>
                          <a:spcPct val="150000"/>
                        </a:lnSpc>
                        <a:spcAft>
                          <a:spcPts val="0"/>
                        </a:spcAft>
                      </a:pPr>
                      <a:r>
                        <a:rPr lang="it-IT" sz="600" b="1">
                          <a:effectLst/>
                        </a:rPr>
                        <a:t>C. ulcerans</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infecţii difteria-like, faringite, sinuzite, amigdalite, ulcere tegumentare, afecţiuni pulmonare</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5"/>
                  </a:ext>
                </a:extLst>
              </a:tr>
              <a:tr h="452742">
                <a:tc>
                  <a:txBody>
                    <a:bodyPr/>
                    <a:lstStyle/>
                    <a:p>
                      <a:pPr algn="ctr">
                        <a:lnSpc>
                          <a:spcPct val="150000"/>
                        </a:lnSpc>
                        <a:spcAft>
                          <a:spcPts val="0"/>
                        </a:spcAft>
                      </a:pPr>
                      <a:r>
                        <a:rPr lang="it-IT" sz="600" b="1">
                          <a:effectLst/>
                        </a:rPr>
                        <a:t>C. urealyticum</a:t>
                      </a:r>
                      <a:endParaRPr lang="en-US" sz="600" b="1">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pt-BR" sz="700">
                          <a:effectLst/>
                        </a:rPr>
                        <a:t>infecţii de tract urinar, hemoculturi, endocardite, pneumonii, infecţii de ţesuturi moi</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6"/>
                  </a:ext>
                </a:extLst>
              </a:tr>
              <a:tr h="226370">
                <a:tc>
                  <a:txBody>
                    <a:bodyPr/>
                    <a:lstStyle/>
                    <a:p>
                      <a:pPr algn="ctr">
                        <a:lnSpc>
                          <a:spcPct val="150000"/>
                        </a:lnSpc>
                        <a:spcAft>
                          <a:spcPts val="0"/>
                        </a:spcAft>
                      </a:pPr>
                      <a:r>
                        <a:rPr lang="it-IT" sz="600" b="1" dirty="0">
                          <a:effectLst/>
                        </a:rPr>
                        <a:t>C. ureicelerivorans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a:effectLst/>
                        </a:rPr>
                        <a:t>hemoculturi, lichid de ascită</a:t>
                      </a:r>
                      <a:endParaRPr lang="en-US" sz="70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7"/>
                  </a:ext>
                </a:extLst>
              </a:tr>
              <a:tr h="452742">
                <a:tc>
                  <a:txBody>
                    <a:bodyPr/>
                    <a:lstStyle/>
                    <a:p>
                      <a:pPr algn="ctr">
                        <a:lnSpc>
                          <a:spcPct val="150000"/>
                        </a:lnSpc>
                        <a:spcAft>
                          <a:spcPts val="0"/>
                        </a:spcAft>
                      </a:pPr>
                      <a:r>
                        <a:rPr lang="it-IT" sz="600" b="1" dirty="0">
                          <a:effectLst/>
                        </a:rPr>
                        <a:t>C. xerosis</a:t>
                      </a:r>
                      <a:endParaRPr lang="en-US" sz="600" b="1" dirty="0">
                        <a:effectLst/>
                        <a:latin typeface="Times New Roman" panose="02020603050405020304" pitchFamily="18" charset="0"/>
                        <a:ea typeface="Calibri" panose="020F0502020204030204" pitchFamily="34" charset="0"/>
                      </a:endParaRPr>
                    </a:p>
                  </a:txBody>
                  <a:tcPr marL="18417" marR="18417" marT="0" marB="0"/>
                </a:tc>
                <a:tc>
                  <a:txBody>
                    <a:bodyPr/>
                    <a:lstStyle/>
                    <a:p>
                      <a:pPr algn="just">
                        <a:lnSpc>
                          <a:spcPct val="150000"/>
                        </a:lnSpc>
                        <a:spcAft>
                          <a:spcPts val="0"/>
                        </a:spcAft>
                      </a:pPr>
                      <a:r>
                        <a:rPr lang="it-IT" sz="700" dirty="0">
                          <a:effectLst/>
                        </a:rPr>
                        <a:t>otite, abcese cerebrale, osteomielite, artrite, mastite, avort, septicemie</a:t>
                      </a:r>
                      <a:endParaRPr lang="en-US" sz="700" dirty="0">
                        <a:effectLst/>
                        <a:latin typeface="Times New Roman" panose="02020603050405020304" pitchFamily="18" charset="0"/>
                        <a:ea typeface="Calibri" panose="020F0502020204030204" pitchFamily="34" charset="0"/>
                      </a:endParaRPr>
                    </a:p>
                  </a:txBody>
                  <a:tcPr marL="18417" marR="18417" marT="0" marB="0"/>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066470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681682"/>
          </a:xfrm>
        </p:spPr>
        <p:txBody>
          <a:bodyPr>
            <a:normAutofit fontScale="77500" lnSpcReduction="20000"/>
          </a:bodyPr>
          <a:lstStyle/>
          <a:p>
            <a:pPr algn="ctr">
              <a:buNone/>
            </a:pPr>
            <a:r>
              <a:rPr lang="ro-RO" b="1" dirty="0"/>
              <a:t>CORYNEBACTERIUM DIPHTERIAE (BACILUL DIFTERIC)</a:t>
            </a:r>
            <a:endParaRPr lang="en-US" b="1" dirty="0"/>
          </a:p>
          <a:p>
            <a:endParaRPr lang="en-US" dirty="0"/>
          </a:p>
          <a:p>
            <a:r>
              <a:rPr lang="ro-RO" b="1" dirty="0"/>
              <a:t>1. ÎNCADRARE TAXONOMICĂ</a:t>
            </a:r>
            <a:endParaRPr lang="en-US" dirty="0"/>
          </a:p>
          <a:p>
            <a:r>
              <a:rPr lang="ro-RO" i="1" dirty="0"/>
              <a:t>Ordinul </a:t>
            </a:r>
            <a:r>
              <a:rPr lang="ro-RO" b="1" i="1" dirty="0"/>
              <a:t>Eurobacteriales</a:t>
            </a:r>
            <a:r>
              <a:rPr lang="ro-RO" dirty="0"/>
              <a:t>; </a:t>
            </a:r>
            <a:r>
              <a:rPr lang="ro-RO" i="1" dirty="0"/>
              <a:t>familia</a:t>
            </a:r>
            <a:r>
              <a:rPr lang="ro-RO" dirty="0"/>
              <a:t>: </a:t>
            </a:r>
            <a:r>
              <a:rPr lang="ro-RO" b="1" i="1" dirty="0"/>
              <a:t>Corynebacteriaceae</a:t>
            </a:r>
            <a:r>
              <a:rPr lang="ro-RO" dirty="0"/>
              <a:t>; </a:t>
            </a:r>
            <a:r>
              <a:rPr lang="ro-RO" i="1" dirty="0"/>
              <a:t>genul</a:t>
            </a:r>
            <a:r>
              <a:rPr lang="ro-RO" dirty="0"/>
              <a:t>: </a:t>
            </a:r>
            <a:r>
              <a:rPr lang="ro-RO" b="1" i="1" dirty="0"/>
              <a:t>Corynebacterium</a:t>
            </a:r>
            <a:r>
              <a:rPr lang="ro-RO" dirty="0"/>
              <a:t>; </a:t>
            </a:r>
            <a:r>
              <a:rPr lang="ro-RO" i="1" dirty="0"/>
              <a:t>specia</a:t>
            </a:r>
            <a:r>
              <a:rPr lang="ro-RO" dirty="0"/>
              <a:t>: </a:t>
            </a:r>
            <a:r>
              <a:rPr lang="ro-RO" b="1" i="1" dirty="0"/>
              <a:t>Corynebacterium diphteriae (bacilul difteric</a:t>
            </a:r>
            <a:r>
              <a:rPr lang="ro-RO" i="1" dirty="0"/>
              <a:t>)</a:t>
            </a:r>
            <a:r>
              <a:rPr lang="ro-RO" dirty="0"/>
              <a:t>.</a:t>
            </a:r>
            <a:endParaRPr lang="en-US" dirty="0"/>
          </a:p>
          <a:p>
            <a:pPr>
              <a:buNone/>
            </a:pPr>
            <a:r>
              <a:rPr lang="ro-RO" dirty="0"/>
              <a:t> </a:t>
            </a:r>
            <a:endParaRPr lang="en-US" dirty="0"/>
          </a:p>
          <a:p>
            <a:r>
              <a:rPr lang="ro-RO" b="1" dirty="0"/>
              <a:t>2. CARACTERE MORFOLOGICE</a:t>
            </a:r>
            <a:endParaRPr lang="en-US" dirty="0"/>
          </a:p>
          <a:p>
            <a:r>
              <a:rPr lang="ro-RO" b="1" i="1" dirty="0"/>
              <a:t>Bacili Gram pozitivi</a:t>
            </a:r>
            <a:r>
              <a:rPr lang="ro-RO" dirty="0"/>
              <a:t> (la limită), cu capetele mai groase - </a:t>
            </a:r>
            <a:r>
              <a:rPr lang="ro-RO" b="1" i="1" dirty="0"/>
              <a:t>măciucaţi</a:t>
            </a:r>
            <a:r>
              <a:rPr lang="ro-RO" dirty="0"/>
              <a:t>, având formă generală de „pişcot”. Dimensiuni: 2-6 microni lungime/0,5-1 micron grosime. Sunt bacili </a:t>
            </a:r>
            <a:r>
              <a:rPr lang="ro-RO" b="1" i="1" dirty="0"/>
              <a:t>nesporulaţi, neciliaţi, necapsulaţi</a:t>
            </a:r>
            <a:r>
              <a:rPr lang="ro-RO" dirty="0"/>
              <a:t>. Prin </a:t>
            </a:r>
            <a:r>
              <a:rPr lang="ro-RO" b="1" dirty="0"/>
              <a:t>coloraţia specială Del Vecchio</a:t>
            </a:r>
            <a:r>
              <a:rPr lang="ro-RO" dirty="0"/>
              <a:t> (cu albastru de metilen Löeffler), se remarcă apariţia la capele îngroşate ale bacilului a </a:t>
            </a:r>
            <a:r>
              <a:rPr lang="ro-RO" b="1" i="1" dirty="0"/>
              <a:t>granulaţiilor metacromatice (corpusculuii lui Babeş-Ernst)</a:t>
            </a:r>
            <a:r>
              <a:rPr lang="ro-RO" dirty="0"/>
              <a:t> de culoare verde-brun, iar corpul bacterian apare colorat în gălbui.</a:t>
            </a:r>
            <a:endParaRPr lang="en-US" dirty="0"/>
          </a:p>
          <a:p>
            <a:r>
              <a:rPr lang="ro-RO" dirty="0"/>
              <a:t>În produsul patologic, bacilii difterici sunt aşezaţi în </a:t>
            </a:r>
            <a:r>
              <a:rPr lang="ro-RO" b="1" i="1" dirty="0"/>
              <a:t>forma literelor chinezeşti sau latine</a:t>
            </a:r>
            <a:r>
              <a:rPr lang="ro-RO" dirty="0"/>
              <a:t> (L, X, V, Y) sau a </a:t>
            </a:r>
            <a:r>
              <a:rPr lang="ro-RO" b="1" i="1" dirty="0"/>
              <a:t>„unui mănunchi de chibrituri răsfirat pe masă”</a:t>
            </a:r>
            <a:r>
              <a:rPr lang="ro-RO" dirty="0"/>
              <a:t>. Corpusculii Babeş-Ernst reprezintă un </a:t>
            </a:r>
            <a:r>
              <a:rPr lang="ro-RO" b="1" dirty="0"/>
              <a:t>element patognomonic de diagnostic</a:t>
            </a:r>
            <a:r>
              <a:rPr lang="ro-RO" dirty="0"/>
              <a:t>.</a:t>
            </a:r>
            <a:endParaRPr lang="en-US" dirty="0"/>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7" descr="corynebacterium"/>
          <p:cNvPicPr>
            <a:picLocks noChangeAspect="1" noChangeArrowheads="1"/>
          </p:cNvPicPr>
          <p:nvPr/>
        </p:nvPicPr>
        <p:blipFill>
          <a:blip r:embed="rId2" cstate="print"/>
          <a:srcRect/>
          <a:stretch>
            <a:fillRect/>
          </a:stretch>
        </p:blipFill>
        <p:spPr bwMode="auto">
          <a:xfrm>
            <a:off x="4714083" y="2132856"/>
            <a:ext cx="4108713" cy="3375060"/>
          </a:xfrm>
          <a:prstGeom prst="rect">
            <a:avLst/>
          </a:prstGeom>
          <a:noFill/>
          <a:ln w="9525">
            <a:noFill/>
            <a:miter lim="800000"/>
            <a:headEnd/>
            <a:tailEnd/>
          </a:ln>
        </p:spPr>
      </p:pic>
      <p:sp>
        <p:nvSpPr>
          <p:cNvPr id="7" name="Text Box 10"/>
          <p:cNvSpPr txBox="1">
            <a:spLocks noChangeArrowheads="1"/>
          </p:cNvSpPr>
          <p:nvPr/>
        </p:nvSpPr>
        <p:spPr bwMode="auto">
          <a:xfrm>
            <a:off x="467544" y="6202318"/>
            <a:ext cx="3803506" cy="369332"/>
          </a:xfrm>
          <a:prstGeom prst="rect">
            <a:avLst/>
          </a:prstGeom>
          <a:noFill/>
          <a:ln w="9525">
            <a:noFill/>
            <a:miter lim="800000"/>
            <a:headEnd/>
            <a:tailEnd/>
          </a:ln>
        </p:spPr>
        <p:txBody>
          <a:bodyPr wrap="square">
            <a:spAutoFit/>
          </a:bodyPr>
          <a:lstStyle/>
          <a:p>
            <a:pPr algn="ctr">
              <a:spcBef>
                <a:spcPct val="50000"/>
              </a:spcBef>
            </a:pPr>
            <a:r>
              <a:rPr lang="ro-RO" b="1" dirty="0"/>
              <a:t>Coloraţia Gram</a:t>
            </a:r>
            <a:endParaRPr lang="en-US" b="1" dirty="0"/>
          </a:p>
        </p:txBody>
      </p:sp>
      <p:sp>
        <p:nvSpPr>
          <p:cNvPr id="8" name="Text Box 11"/>
          <p:cNvSpPr txBox="1">
            <a:spLocks noChangeArrowheads="1"/>
          </p:cNvSpPr>
          <p:nvPr/>
        </p:nvSpPr>
        <p:spPr bwMode="auto">
          <a:xfrm>
            <a:off x="4515694" y="5858240"/>
            <a:ext cx="4505490" cy="369332"/>
          </a:xfrm>
          <a:prstGeom prst="rect">
            <a:avLst/>
          </a:prstGeom>
          <a:noFill/>
          <a:ln w="9525">
            <a:noFill/>
            <a:miter lim="800000"/>
            <a:headEnd/>
            <a:tailEnd/>
          </a:ln>
        </p:spPr>
        <p:txBody>
          <a:bodyPr wrap="square">
            <a:spAutoFit/>
          </a:bodyPr>
          <a:lstStyle/>
          <a:p>
            <a:pPr algn="ctr">
              <a:spcBef>
                <a:spcPct val="50000"/>
              </a:spcBef>
            </a:pPr>
            <a:r>
              <a:rPr lang="ro-RO" b="1" dirty="0"/>
              <a:t>Coloraţia Del Vecchio</a:t>
            </a:r>
            <a:endParaRPr lang="en-US" b="1" dirty="0"/>
          </a:p>
        </p:txBody>
      </p:sp>
      <p:pic>
        <p:nvPicPr>
          <p:cNvPr id="9" name="Picture 2" descr="http://t1.gstatic.com/images?q=tbn:ANd9GcT2tnWSqjgIJtHBXiKhNgJw1IUiszN5_C0ICkRlK80dLZwNrX0SHfeAqS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645024"/>
            <a:ext cx="2962958" cy="2368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719425"/>
            <a:ext cx="5904656" cy="461665"/>
          </a:xfrm>
          <a:prstGeom prst="rect">
            <a:avLst/>
          </a:prstGeom>
          <a:noFill/>
        </p:spPr>
        <p:txBody>
          <a:bodyPr wrap="square" rtlCol="0">
            <a:spAutoFit/>
          </a:bodyPr>
          <a:lstStyle/>
          <a:p>
            <a:pPr algn="ctr"/>
            <a:r>
              <a:rPr lang="ro-RO" sz="2400" b="1" dirty="0"/>
              <a:t>BACILUL DIFTERIC - MORFOLOGIE</a:t>
            </a:r>
            <a:endParaRPr lang="en-US" sz="2400" b="1" dirty="0"/>
          </a:p>
        </p:txBody>
      </p:sp>
      <p:pic>
        <p:nvPicPr>
          <p:cNvPr id="1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27" b="11302"/>
          <a:stretch/>
        </p:blipFill>
        <p:spPr bwMode="auto">
          <a:xfrm>
            <a:off x="1122862" y="1516442"/>
            <a:ext cx="2955712" cy="212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6143668"/>
          </a:xfrm>
        </p:spPr>
        <p:txBody>
          <a:bodyPr>
            <a:normAutofit/>
          </a:bodyPr>
          <a:lstStyle/>
          <a:p>
            <a:r>
              <a:rPr lang="ro-RO" b="1" dirty="0"/>
              <a:t>3. CARACTERE DE CULTURĂ</a:t>
            </a:r>
            <a:endParaRPr lang="en-US" b="1" dirty="0"/>
          </a:p>
          <a:p>
            <a:pPr>
              <a:buNone/>
            </a:pPr>
            <a:endParaRPr lang="en-US" dirty="0"/>
          </a:p>
          <a:p>
            <a:pPr algn="just"/>
            <a:r>
              <a:rPr lang="ro-RO" dirty="0"/>
              <a:t>Bacilii difterici necesită pentru cultivare </a:t>
            </a:r>
            <a:r>
              <a:rPr lang="ro-RO" b="1" i="1" dirty="0"/>
              <a:t>medii complexe</a:t>
            </a:r>
            <a:r>
              <a:rPr lang="ro-RO" dirty="0"/>
              <a:t>, care să conţină ser, telurit, cistină etc. Se disting mai multe medii pentru cultivarea C. Diphteriae şi anume: </a:t>
            </a:r>
            <a:r>
              <a:rPr lang="ro-RO" b="1" dirty="0"/>
              <a:t>mediul de</a:t>
            </a:r>
            <a:r>
              <a:rPr lang="ro-RO" dirty="0"/>
              <a:t> </a:t>
            </a:r>
            <a:r>
              <a:rPr lang="ro-RO" b="1" dirty="0"/>
              <a:t>îmbogăţire OCST</a:t>
            </a:r>
            <a:r>
              <a:rPr lang="ro-RO" dirty="0"/>
              <a:t> (ou-cistină-ser-telurit); </a:t>
            </a:r>
            <a:r>
              <a:rPr lang="ro-RO" b="1" dirty="0"/>
              <a:t>mediul electiv Löeffler</a:t>
            </a:r>
            <a:r>
              <a:rPr lang="ro-RO" dirty="0"/>
              <a:t> (cu ser coagulat de bou); </a:t>
            </a:r>
            <a:r>
              <a:rPr lang="ro-RO" b="1" dirty="0"/>
              <a:t>medii</a:t>
            </a:r>
            <a:r>
              <a:rPr lang="ro-RO" dirty="0"/>
              <a:t> </a:t>
            </a:r>
            <a:r>
              <a:rPr lang="ro-RO" b="1" dirty="0"/>
              <a:t>selective </a:t>
            </a:r>
            <a:r>
              <a:rPr lang="ro-RO" dirty="0"/>
              <a:t>solide cu telurit şi sânge</a:t>
            </a:r>
            <a:r>
              <a:rPr lang="ro-RO" b="1" dirty="0"/>
              <a:t> </a:t>
            </a:r>
            <a:r>
              <a:rPr lang="ro-RO" dirty="0"/>
              <a:t>(</a:t>
            </a:r>
            <a:r>
              <a:rPr lang="ro-RO" b="1" dirty="0"/>
              <a:t>Gundel-Tietz</a:t>
            </a:r>
            <a:r>
              <a:rPr lang="ro-RO" dirty="0"/>
              <a:t>;</a:t>
            </a:r>
            <a:r>
              <a:rPr lang="ro-RO" b="1" dirty="0"/>
              <a:t> Tinsdale</a:t>
            </a:r>
            <a:r>
              <a:rPr lang="ro-RO" dirty="0"/>
              <a:t>; </a:t>
            </a:r>
            <a:r>
              <a:rPr lang="ro-RO" b="1" dirty="0"/>
              <a:t>Clauberg</a:t>
            </a:r>
            <a:r>
              <a:rPr lang="ro-RO" dirty="0"/>
              <a:t>).</a:t>
            </a:r>
            <a:endParaRPr lang="en-US" dirty="0"/>
          </a:p>
          <a:p>
            <a:pPr algn="just"/>
            <a:r>
              <a:rPr lang="ro-RO" dirty="0"/>
              <a:t>Pe </a:t>
            </a:r>
            <a:r>
              <a:rPr lang="ro-RO" b="1" i="1" dirty="0"/>
              <a:t>mediul Löeffler</a:t>
            </a:r>
            <a:r>
              <a:rPr lang="ro-RO" dirty="0"/>
              <a:t>, bacilii difterici dau </a:t>
            </a:r>
            <a:r>
              <a:rPr lang="ro-RO" i="1" dirty="0"/>
              <a:t>colonii în forma „picăturilor de spermanţet”</a:t>
            </a:r>
            <a:r>
              <a:rPr lang="ro-RO" dirty="0"/>
              <a:t>, de culoare gălbuie.</a:t>
            </a:r>
            <a:endParaRPr lang="en-US" dirty="0"/>
          </a:p>
          <a:p>
            <a:pPr algn="just"/>
            <a:r>
              <a:rPr lang="ro-RO" dirty="0"/>
              <a:t>Pe </a:t>
            </a:r>
            <a:r>
              <a:rPr lang="ro-RO" b="1" i="1" dirty="0"/>
              <a:t>mediile solide cu telurit şi sânge</a:t>
            </a:r>
            <a:r>
              <a:rPr lang="ro-RO" dirty="0"/>
              <a:t> se disting trei categorii de colonii, care permit împărţirea bacililor difterici în trei variante: </a:t>
            </a:r>
            <a:r>
              <a:rPr lang="ro-RO" b="1" i="1" dirty="0"/>
              <a:t>gravis</a:t>
            </a:r>
            <a:r>
              <a:rPr lang="ro-RO" dirty="0"/>
              <a:t>,</a:t>
            </a:r>
            <a:r>
              <a:rPr lang="ro-RO" b="1" i="1" dirty="0"/>
              <a:t> mitis </a:t>
            </a:r>
            <a:r>
              <a:rPr lang="ro-RO" dirty="0"/>
              <a:t>şi</a:t>
            </a:r>
            <a:r>
              <a:rPr lang="ro-RO" b="1" i="1" dirty="0"/>
              <a:t> intermedius</a:t>
            </a:r>
            <a:r>
              <a:rPr lang="ro-RO" dirty="0"/>
              <a:t>.</a:t>
            </a:r>
            <a:endParaRPr lang="en-US" dirty="0"/>
          </a:p>
          <a:p>
            <a:pPr algn="just"/>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6143668"/>
          </a:xfrm>
        </p:spPr>
        <p:txBody>
          <a:bodyPr>
            <a:normAutofit fontScale="92500" lnSpcReduction="20000"/>
          </a:bodyPr>
          <a:lstStyle/>
          <a:p>
            <a:r>
              <a:rPr lang="ro-RO" b="1" dirty="0"/>
              <a:t>3. CARACTERE DE CULTURĂ</a:t>
            </a:r>
            <a:endParaRPr lang="en-US" b="1" dirty="0"/>
          </a:p>
          <a:p>
            <a:pPr>
              <a:buNone/>
            </a:pPr>
            <a:endParaRPr lang="en-US" dirty="0"/>
          </a:p>
          <a:p>
            <a:pPr lvl="0" algn="just"/>
            <a:r>
              <a:rPr lang="ro-RO" dirty="0"/>
              <a:t>Varianta </a:t>
            </a:r>
            <a:r>
              <a:rPr lang="ro-RO" b="1" dirty="0"/>
              <a:t>gravis</a:t>
            </a:r>
            <a:r>
              <a:rPr lang="ro-RO" dirty="0"/>
              <a:t> determină </a:t>
            </a:r>
            <a:r>
              <a:rPr lang="ro-RO" i="1" dirty="0"/>
              <a:t>colonii mari, de culoare neagră sau gri închis</a:t>
            </a:r>
            <a:r>
              <a:rPr lang="ro-RO" dirty="0"/>
              <a:t> (datorită reducerii teluritului la telur metalic), cu </a:t>
            </a:r>
            <a:r>
              <a:rPr lang="ro-RO" i="1" dirty="0"/>
              <a:t>suprafaţa rugoasă, mamelonată şi contur festonat</a:t>
            </a:r>
            <a:r>
              <a:rPr lang="ro-RO" dirty="0"/>
              <a:t> (colonii „R” patogene), dând în general aspectul de „floare de margaretă”.</a:t>
            </a:r>
            <a:endParaRPr lang="en-US" dirty="0"/>
          </a:p>
          <a:p>
            <a:pPr lvl="0" algn="just"/>
            <a:r>
              <a:rPr lang="ro-RO" dirty="0"/>
              <a:t>Varianta </a:t>
            </a:r>
            <a:r>
              <a:rPr lang="ro-RO" b="1" dirty="0"/>
              <a:t>mitis</a:t>
            </a:r>
            <a:r>
              <a:rPr lang="ro-RO" dirty="0"/>
              <a:t> prezintă colonii cu </a:t>
            </a:r>
            <a:r>
              <a:rPr lang="ro-RO" i="1" dirty="0"/>
              <a:t>diametrul mai mic, negre, cu suprafaţa netedă, conturul circular</a:t>
            </a:r>
            <a:r>
              <a:rPr lang="ro-RO" dirty="0"/>
              <a:t>.</a:t>
            </a:r>
            <a:endParaRPr lang="en-US" dirty="0"/>
          </a:p>
          <a:p>
            <a:pPr lvl="0" algn="just"/>
            <a:r>
              <a:rPr lang="ro-RO" dirty="0"/>
              <a:t>Varianta </a:t>
            </a:r>
            <a:r>
              <a:rPr lang="ro-RO" b="1" dirty="0"/>
              <a:t>intermedius</a:t>
            </a:r>
            <a:r>
              <a:rPr lang="ro-RO" dirty="0"/>
              <a:t>: </a:t>
            </a:r>
            <a:r>
              <a:rPr lang="ro-RO" i="1" dirty="0"/>
              <a:t>colonii gri-negre, „pitice”, cu suprafaţa de regulă rugoasă dar cu conturul circular (nefestonat)</a:t>
            </a:r>
            <a:r>
              <a:rPr lang="ro-RO" dirty="0"/>
              <a:t>.</a:t>
            </a:r>
            <a:endParaRPr lang="en-US" dirty="0"/>
          </a:p>
          <a:p>
            <a:pPr algn="just"/>
            <a:r>
              <a:rPr lang="ro-RO" dirty="0"/>
              <a:t>O vreme s-a crezut că există o corelaţie strictă între aspectul coloniilor de bacili difterici pe mediile cu telurit şi patogenitatea tulpinii bacteriene, în sensul că tulpinile „gravis” ar fi toxigene, iar cele de „mitis” netoxigene. Astăzi, această corelaţie nu mai este considerată rigid. Există tulpini „gravis” netoxigene, după cum se izolează destul de frecvent tulpini „intermedius” şi „mitis” toxigene.</a:t>
            </a:r>
            <a:endParaRPr lang="en-US" dirty="0"/>
          </a:p>
          <a:p>
            <a:endParaRPr lang="en-US" dirty="0"/>
          </a:p>
        </p:txBody>
      </p:sp>
    </p:spTree>
    <p:extLst>
      <p:ext uri="{BB962C8B-B14F-4D97-AF65-F5344CB8AC3E}">
        <p14:creationId xmlns:p14="http://schemas.microsoft.com/office/powerpoint/2010/main" val="97621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1137" name="Object 1"/>
          <p:cNvGraphicFramePr>
            <a:graphicFrameLocks noChangeAspect="1"/>
          </p:cNvGraphicFramePr>
          <p:nvPr/>
        </p:nvGraphicFramePr>
        <p:xfrm>
          <a:off x="1428728" y="928670"/>
          <a:ext cx="6008358" cy="4214818"/>
        </p:xfrm>
        <a:graphic>
          <a:graphicData uri="http://schemas.openxmlformats.org/presentationml/2006/ole">
            <mc:AlternateContent xmlns:mc="http://schemas.openxmlformats.org/markup-compatibility/2006">
              <mc:Choice xmlns:v="urn:schemas-microsoft-com:vml" Requires="v">
                <p:oleObj spid="_x0000_s91149" r:id="rId2" imgW="8392696" imgH="5896798" progId="">
                  <p:embed/>
                </p:oleObj>
              </mc:Choice>
              <mc:Fallback>
                <p:oleObj r:id="rId2" imgW="8392696" imgH="5896798" progId="">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28" y="928670"/>
                        <a:ext cx="6008358" cy="42148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857224" y="5715016"/>
            <a:ext cx="7072362" cy="369332"/>
          </a:xfrm>
          <a:prstGeom prst="rect">
            <a:avLst/>
          </a:prstGeom>
          <a:noFill/>
        </p:spPr>
        <p:txBody>
          <a:bodyPr wrap="square" rtlCol="0">
            <a:spAutoFit/>
          </a:bodyPr>
          <a:lstStyle/>
          <a:p>
            <a:r>
              <a:rPr lang="ro-RO" dirty="0"/>
              <a:t>Figura 1</a:t>
            </a:r>
            <a:r>
              <a:rPr lang="en-US" dirty="0"/>
              <a:t>7</a:t>
            </a:r>
            <a:r>
              <a:rPr lang="ro-RO" dirty="0"/>
              <a:t>: Meningococi. Frotiu colorat Gram din lichid cefalorahidian.</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250825" y="169476"/>
            <a:ext cx="8600307" cy="523220"/>
          </a:xfrm>
          <a:prstGeom prst="rect">
            <a:avLst/>
          </a:prstGeom>
          <a:noFill/>
          <a:ln w="9525">
            <a:noFill/>
            <a:miter lim="800000"/>
            <a:headEnd/>
            <a:tailEnd/>
          </a:ln>
        </p:spPr>
        <p:txBody>
          <a:bodyPr wrap="square">
            <a:spAutoFit/>
          </a:bodyPr>
          <a:lstStyle/>
          <a:p>
            <a:pPr algn="ctr">
              <a:spcBef>
                <a:spcPct val="50000"/>
              </a:spcBef>
            </a:pPr>
            <a:r>
              <a:rPr lang="ro-RO" sz="2800" b="1" dirty="0"/>
              <a:t>Caractere de cultură ale C. </a:t>
            </a:r>
            <a:r>
              <a:rPr lang="ro-RO" sz="2800" b="1" dirty="0" err="1"/>
              <a:t>diphteriae</a:t>
            </a:r>
            <a:endParaRPr lang="en-US" sz="2800" b="1" dirty="0"/>
          </a:p>
        </p:txBody>
      </p:sp>
      <p:pic>
        <p:nvPicPr>
          <p:cNvPr id="13317" name="Picture 9" descr="cdiph_tellurit si agar"/>
          <p:cNvPicPr>
            <a:picLocks noChangeAspect="1" noChangeArrowheads="1"/>
          </p:cNvPicPr>
          <p:nvPr/>
        </p:nvPicPr>
        <p:blipFill>
          <a:blip r:embed="rId3" cstate="print"/>
          <a:srcRect l="48780"/>
          <a:stretch>
            <a:fillRect/>
          </a:stretch>
        </p:blipFill>
        <p:spPr bwMode="auto">
          <a:xfrm>
            <a:off x="111716" y="995942"/>
            <a:ext cx="1995673" cy="2169271"/>
          </a:xfrm>
          <a:prstGeom prst="rect">
            <a:avLst/>
          </a:prstGeom>
          <a:noFill/>
          <a:ln w="9525">
            <a:noFill/>
            <a:miter lim="800000"/>
            <a:headEnd/>
            <a:tailEnd/>
          </a:ln>
        </p:spPr>
      </p:pic>
      <p:pic>
        <p:nvPicPr>
          <p:cNvPr id="13319" name="Picture 11" descr="Colonii gravis"/>
          <p:cNvPicPr>
            <a:picLocks noChangeAspect="1" noChangeArrowheads="1"/>
          </p:cNvPicPr>
          <p:nvPr/>
        </p:nvPicPr>
        <p:blipFill>
          <a:blip r:embed="rId4" cstate="print"/>
          <a:srcRect/>
          <a:stretch>
            <a:fillRect/>
          </a:stretch>
        </p:blipFill>
        <p:spPr bwMode="auto">
          <a:xfrm>
            <a:off x="1857357" y="4085591"/>
            <a:ext cx="3051222" cy="2103905"/>
          </a:xfrm>
          <a:prstGeom prst="rect">
            <a:avLst/>
          </a:prstGeom>
          <a:noFill/>
          <a:ln w="9525">
            <a:noFill/>
            <a:miter lim="800000"/>
            <a:headEnd/>
            <a:tailEnd/>
          </a:ln>
        </p:spPr>
      </p:pic>
      <p:pic>
        <p:nvPicPr>
          <p:cNvPr id="13320" name="Picture 13" descr="tinsdale"/>
          <p:cNvPicPr>
            <a:picLocks noChangeAspect="1" noChangeArrowheads="1"/>
          </p:cNvPicPr>
          <p:nvPr/>
        </p:nvPicPr>
        <p:blipFill>
          <a:blip r:embed="rId5" cstate="print"/>
          <a:srcRect/>
          <a:stretch>
            <a:fillRect/>
          </a:stretch>
        </p:blipFill>
        <p:spPr bwMode="auto">
          <a:xfrm>
            <a:off x="4710997" y="995942"/>
            <a:ext cx="4433003" cy="2169271"/>
          </a:xfrm>
          <a:prstGeom prst="rect">
            <a:avLst/>
          </a:prstGeom>
          <a:noFill/>
          <a:ln w="9525">
            <a:noFill/>
            <a:miter lim="800000"/>
            <a:headEnd/>
            <a:tailEnd/>
          </a:ln>
        </p:spPr>
      </p:pic>
      <p:sp>
        <p:nvSpPr>
          <p:cNvPr id="13321" name="Text Box 14"/>
          <p:cNvSpPr txBox="1">
            <a:spLocks noChangeArrowheads="1"/>
          </p:cNvSpPr>
          <p:nvPr/>
        </p:nvSpPr>
        <p:spPr bwMode="auto">
          <a:xfrm>
            <a:off x="5865460" y="3337881"/>
            <a:ext cx="2124075" cy="338554"/>
          </a:xfrm>
          <a:prstGeom prst="rect">
            <a:avLst/>
          </a:prstGeom>
          <a:noFill/>
          <a:ln w="9525">
            <a:noFill/>
            <a:miter lim="800000"/>
            <a:headEnd/>
            <a:tailEnd/>
          </a:ln>
        </p:spPr>
        <p:txBody>
          <a:bodyPr wrap="square">
            <a:spAutoFit/>
          </a:bodyPr>
          <a:lstStyle/>
          <a:p>
            <a:pPr algn="ctr">
              <a:spcBef>
                <a:spcPct val="50000"/>
              </a:spcBef>
            </a:pPr>
            <a:r>
              <a:rPr lang="ro-RO" sz="1600" b="1" dirty="0"/>
              <a:t>Mediu Tinsdale</a:t>
            </a:r>
            <a:endParaRPr lang="en-US" sz="1600" b="1" dirty="0"/>
          </a:p>
        </p:txBody>
      </p:sp>
      <p:sp>
        <p:nvSpPr>
          <p:cNvPr id="13322" name="Text Box 15"/>
          <p:cNvSpPr txBox="1">
            <a:spLocks noChangeArrowheads="1"/>
          </p:cNvSpPr>
          <p:nvPr/>
        </p:nvSpPr>
        <p:spPr bwMode="auto">
          <a:xfrm>
            <a:off x="-214346" y="6257860"/>
            <a:ext cx="4643470" cy="584775"/>
          </a:xfrm>
          <a:prstGeom prst="rect">
            <a:avLst/>
          </a:prstGeom>
          <a:noFill/>
          <a:ln w="9525">
            <a:noFill/>
            <a:miter lim="800000"/>
            <a:headEnd/>
            <a:tailEnd/>
          </a:ln>
        </p:spPr>
        <p:txBody>
          <a:bodyPr wrap="square">
            <a:spAutoFit/>
          </a:bodyPr>
          <a:lstStyle/>
          <a:p>
            <a:pPr algn="ctr"/>
            <a:r>
              <a:rPr lang="ro-RO" sz="1600" b="1" dirty="0"/>
              <a:t>Colonii tip “</a:t>
            </a:r>
            <a:r>
              <a:rPr lang="ro-RO" sz="1600" b="1" dirty="0" err="1"/>
              <a:t>gravis</a:t>
            </a:r>
            <a:r>
              <a:rPr lang="ro-RO" sz="1600" b="1" dirty="0"/>
              <a:t>” – </a:t>
            </a:r>
          </a:p>
          <a:p>
            <a:pPr algn="ctr"/>
            <a:r>
              <a:rPr lang="ro-RO" sz="1600" b="1" dirty="0"/>
              <a:t>mediul cu telurit Gundel-Tietz</a:t>
            </a:r>
            <a:endParaRPr lang="en-US" sz="1600" b="1" dirty="0"/>
          </a:p>
        </p:txBody>
      </p:sp>
      <p:pic>
        <p:nvPicPr>
          <p:cNvPr id="16" name="Picture 11" descr="W7917-26"/>
          <p:cNvPicPr>
            <a:picLocks noChangeAspect="1" noChangeArrowheads="1"/>
          </p:cNvPicPr>
          <p:nvPr/>
        </p:nvPicPr>
        <p:blipFill>
          <a:blip r:embed="rId6" cstate="print"/>
          <a:srcRect/>
          <a:stretch>
            <a:fillRect/>
          </a:stretch>
        </p:blipFill>
        <p:spPr bwMode="auto">
          <a:xfrm>
            <a:off x="2239053" y="995942"/>
            <a:ext cx="2332947" cy="2169271"/>
          </a:xfrm>
          <a:prstGeom prst="rect">
            <a:avLst/>
          </a:prstGeom>
          <a:noFill/>
        </p:spPr>
      </p:pic>
      <p:pic>
        <p:nvPicPr>
          <p:cNvPr id="12" name="Picture 9" descr="cdiph_tellurit si agar"/>
          <p:cNvPicPr>
            <a:picLocks noChangeAspect="1" noChangeArrowheads="1"/>
          </p:cNvPicPr>
          <p:nvPr/>
        </p:nvPicPr>
        <p:blipFill>
          <a:blip r:embed="rId3" cstate="print"/>
          <a:srcRect r="53659"/>
          <a:stretch>
            <a:fillRect/>
          </a:stretch>
        </p:blipFill>
        <p:spPr bwMode="auto">
          <a:xfrm>
            <a:off x="214282" y="4168236"/>
            <a:ext cx="1643075" cy="1668605"/>
          </a:xfrm>
          <a:prstGeom prst="rect">
            <a:avLst/>
          </a:prstGeom>
          <a:noFill/>
          <a:ln w="9525">
            <a:noFill/>
            <a:miter lim="800000"/>
            <a:headEnd/>
            <a:tailEnd/>
          </a:ln>
        </p:spPr>
      </p:pic>
      <p:sp>
        <p:nvSpPr>
          <p:cNvPr id="13" name="Text Box 10"/>
          <p:cNvSpPr txBox="1">
            <a:spLocks noChangeArrowheads="1"/>
          </p:cNvSpPr>
          <p:nvPr/>
        </p:nvSpPr>
        <p:spPr bwMode="auto">
          <a:xfrm>
            <a:off x="683568" y="3408664"/>
            <a:ext cx="2786081" cy="338554"/>
          </a:xfrm>
          <a:prstGeom prst="rect">
            <a:avLst/>
          </a:prstGeom>
          <a:noFill/>
          <a:ln w="9525">
            <a:noFill/>
            <a:miter lim="800000"/>
            <a:headEnd/>
            <a:tailEnd/>
          </a:ln>
        </p:spPr>
        <p:txBody>
          <a:bodyPr wrap="square">
            <a:spAutoFit/>
          </a:bodyPr>
          <a:lstStyle/>
          <a:p>
            <a:pPr algn="ctr">
              <a:spcBef>
                <a:spcPct val="50000"/>
              </a:spcBef>
            </a:pPr>
            <a:r>
              <a:rPr lang="ro-RO" sz="1600" b="1" dirty="0"/>
              <a:t>Mediul geloză sânge</a:t>
            </a:r>
            <a:endParaRPr lang="en-US" sz="1600" b="1" dirty="0"/>
          </a:p>
        </p:txBody>
      </p:sp>
      <p:pic>
        <p:nvPicPr>
          <p:cNvPr id="38914" name="Picture 2" descr="C. diphtheriae growing on Loeffler Medium"/>
          <p:cNvPicPr>
            <a:picLocks noChangeAspect="1" noChangeArrowheads="1"/>
          </p:cNvPicPr>
          <p:nvPr/>
        </p:nvPicPr>
        <p:blipFill rotWithShape="1">
          <a:blip r:embed="rId7" cstate="print"/>
          <a:srcRect l="37436" r="32500"/>
          <a:stretch/>
        </p:blipFill>
        <p:spPr bwMode="auto">
          <a:xfrm>
            <a:off x="7368654" y="4085591"/>
            <a:ext cx="1135828" cy="2235889"/>
          </a:xfrm>
          <a:prstGeom prst="rect">
            <a:avLst/>
          </a:prstGeom>
          <a:noFill/>
        </p:spPr>
      </p:pic>
      <p:pic>
        <p:nvPicPr>
          <p:cNvPr id="38916" name="Picture 4" descr="Loeffler Medium"/>
          <p:cNvPicPr>
            <a:picLocks noChangeAspect="1" noChangeArrowheads="1"/>
          </p:cNvPicPr>
          <p:nvPr/>
        </p:nvPicPr>
        <p:blipFill rotWithShape="1">
          <a:blip r:embed="rId8" cstate="print"/>
          <a:srcRect l="39698" r="30000"/>
          <a:stretch/>
        </p:blipFill>
        <p:spPr bwMode="auto">
          <a:xfrm>
            <a:off x="5248446" y="4085591"/>
            <a:ext cx="1199880" cy="2316969"/>
          </a:xfrm>
          <a:prstGeom prst="rect">
            <a:avLst/>
          </a:prstGeom>
          <a:noFill/>
        </p:spPr>
      </p:pic>
      <p:sp>
        <p:nvSpPr>
          <p:cNvPr id="17" name="Rectangle 16"/>
          <p:cNvSpPr/>
          <p:nvPr/>
        </p:nvSpPr>
        <p:spPr>
          <a:xfrm>
            <a:off x="4550978" y="6362164"/>
            <a:ext cx="2714644" cy="523220"/>
          </a:xfrm>
          <a:prstGeom prst="rect">
            <a:avLst/>
          </a:prstGeom>
        </p:spPr>
        <p:txBody>
          <a:bodyPr wrap="square">
            <a:spAutoFit/>
          </a:bodyPr>
          <a:lstStyle/>
          <a:p>
            <a:pPr algn="ctr"/>
            <a:r>
              <a:rPr lang="ro-RO" sz="1400" b="1" dirty="0"/>
              <a:t>Mediul </a:t>
            </a:r>
            <a:r>
              <a:rPr lang="en-US" sz="1400" b="1" dirty="0" err="1"/>
              <a:t>Loeffler</a:t>
            </a:r>
            <a:r>
              <a:rPr lang="en-US" sz="1400" b="1" dirty="0"/>
              <a:t> </a:t>
            </a:r>
            <a:r>
              <a:rPr lang="ro-RO" sz="1400" b="1" dirty="0"/>
              <a:t>, </a:t>
            </a:r>
          </a:p>
          <a:p>
            <a:pPr algn="ctr"/>
            <a:r>
              <a:rPr lang="ro-RO" sz="1400" b="1" dirty="0"/>
              <a:t>neinoculat. </a:t>
            </a:r>
          </a:p>
        </p:txBody>
      </p:sp>
      <p:sp>
        <p:nvSpPr>
          <p:cNvPr id="18" name="Rectangle 17"/>
          <p:cNvSpPr/>
          <p:nvPr/>
        </p:nvSpPr>
        <p:spPr>
          <a:xfrm>
            <a:off x="6570180" y="6359601"/>
            <a:ext cx="2714644" cy="523220"/>
          </a:xfrm>
          <a:prstGeom prst="rect">
            <a:avLst/>
          </a:prstGeom>
        </p:spPr>
        <p:txBody>
          <a:bodyPr wrap="square">
            <a:spAutoFit/>
          </a:bodyPr>
          <a:lstStyle/>
          <a:p>
            <a:pPr algn="ctr"/>
            <a:r>
              <a:rPr lang="ro-RO" sz="1400" b="1" dirty="0"/>
              <a:t>Mediul </a:t>
            </a:r>
            <a:r>
              <a:rPr lang="en-US" sz="1400" b="1" dirty="0" err="1"/>
              <a:t>Loeffler</a:t>
            </a:r>
            <a:r>
              <a:rPr lang="en-US" sz="1400" b="1" dirty="0"/>
              <a:t> </a:t>
            </a:r>
            <a:r>
              <a:rPr lang="ro-RO" sz="1400" b="1" dirty="0"/>
              <a:t>,</a:t>
            </a:r>
          </a:p>
          <a:p>
            <a:pPr algn="ctr"/>
            <a:r>
              <a:rPr lang="ro-RO" sz="1400" b="1" dirty="0"/>
              <a:t>Colonii C. </a:t>
            </a:r>
            <a:r>
              <a:rPr lang="ro-RO" sz="1400" b="1" dirty="0" err="1"/>
              <a:t>diphteriae</a:t>
            </a:r>
            <a:r>
              <a:rPr lang="ro-RO" sz="1400" b="1" dirty="0"/>
              <a:t>. </a:t>
            </a:r>
          </a:p>
        </p:txBody>
      </p:sp>
    </p:spTree>
    <p:extLst>
      <p:ext uri="{BB962C8B-B14F-4D97-AF65-F5344CB8AC3E}">
        <p14:creationId xmlns:p14="http://schemas.microsoft.com/office/powerpoint/2010/main" val="1290431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323528" y="-84128"/>
            <a:ext cx="8600307" cy="523220"/>
          </a:xfrm>
          <a:prstGeom prst="rect">
            <a:avLst/>
          </a:prstGeom>
          <a:noFill/>
          <a:ln w="9525">
            <a:noFill/>
            <a:miter lim="800000"/>
            <a:headEnd/>
            <a:tailEnd/>
          </a:ln>
        </p:spPr>
        <p:txBody>
          <a:bodyPr wrap="square">
            <a:spAutoFit/>
          </a:bodyPr>
          <a:lstStyle/>
          <a:p>
            <a:pPr algn="ctr">
              <a:spcBef>
                <a:spcPct val="50000"/>
              </a:spcBef>
            </a:pPr>
            <a:r>
              <a:rPr lang="ro-RO" sz="2800" b="1" dirty="0"/>
              <a:t>Caractere de cultură ale C. </a:t>
            </a:r>
            <a:r>
              <a:rPr lang="ro-RO" sz="2800" b="1" dirty="0" err="1"/>
              <a:t>diphteriae</a:t>
            </a:r>
            <a:endParaRPr lang="en-US" sz="2800" b="1" dirty="0"/>
          </a:p>
        </p:txBody>
      </p:sp>
      <p:sp>
        <p:nvSpPr>
          <p:cNvPr id="13321" name="Text Box 14"/>
          <p:cNvSpPr txBox="1">
            <a:spLocks noChangeArrowheads="1"/>
          </p:cNvSpPr>
          <p:nvPr/>
        </p:nvSpPr>
        <p:spPr bwMode="auto">
          <a:xfrm>
            <a:off x="6156176" y="6451934"/>
            <a:ext cx="2124075" cy="584775"/>
          </a:xfrm>
          <a:prstGeom prst="rect">
            <a:avLst/>
          </a:prstGeom>
          <a:noFill/>
          <a:ln w="9525">
            <a:noFill/>
            <a:miter lim="800000"/>
            <a:headEnd/>
            <a:tailEnd/>
          </a:ln>
        </p:spPr>
        <p:txBody>
          <a:bodyPr wrap="square">
            <a:spAutoFit/>
          </a:bodyPr>
          <a:lstStyle/>
          <a:p>
            <a:pPr algn="ctr">
              <a:spcBef>
                <a:spcPct val="50000"/>
              </a:spcBef>
            </a:pPr>
            <a:r>
              <a:rPr lang="ro-RO" sz="1600" b="1" dirty="0"/>
              <a:t>Mediu Mueller cu telurit</a:t>
            </a:r>
            <a:endParaRPr lang="en-US" sz="1600" b="1" dirty="0"/>
          </a:p>
        </p:txBody>
      </p:sp>
      <p:sp>
        <p:nvSpPr>
          <p:cNvPr id="13" name="Text Box 10"/>
          <p:cNvSpPr txBox="1">
            <a:spLocks noChangeArrowheads="1"/>
          </p:cNvSpPr>
          <p:nvPr/>
        </p:nvSpPr>
        <p:spPr bwMode="auto">
          <a:xfrm>
            <a:off x="-108520" y="6458150"/>
            <a:ext cx="5430302" cy="338554"/>
          </a:xfrm>
          <a:prstGeom prst="rect">
            <a:avLst/>
          </a:prstGeom>
          <a:noFill/>
          <a:ln w="9525">
            <a:noFill/>
            <a:miter lim="800000"/>
            <a:headEnd/>
            <a:tailEnd/>
          </a:ln>
        </p:spPr>
        <p:txBody>
          <a:bodyPr wrap="square">
            <a:spAutoFit/>
          </a:bodyPr>
          <a:lstStyle/>
          <a:p>
            <a:pPr algn="ctr">
              <a:spcBef>
                <a:spcPct val="50000"/>
              </a:spcBef>
            </a:pPr>
            <a:r>
              <a:rPr lang="ro-RO" sz="1600" b="1" dirty="0"/>
              <a:t>Mediul geloză sânge</a:t>
            </a:r>
            <a:endParaRPr lang="en-US" sz="1600" b="1" dirty="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6" y="3632835"/>
            <a:ext cx="3369941" cy="269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941" t="4245" r="15582" b="14898"/>
          <a:stretch/>
        </p:blipFill>
        <p:spPr bwMode="auto">
          <a:xfrm>
            <a:off x="5676906" y="444585"/>
            <a:ext cx="3369941" cy="313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20" t="4334" r="18116" b="10282"/>
          <a:stretch/>
        </p:blipFill>
        <p:spPr bwMode="auto">
          <a:xfrm>
            <a:off x="971739" y="376344"/>
            <a:ext cx="3269781" cy="316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281" y="3582116"/>
            <a:ext cx="3450699" cy="276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696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404664"/>
            <a:ext cx="8229600" cy="6205688"/>
          </a:xfrm>
        </p:spPr>
        <p:txBody>
          <a:bodyPr>
            <a:normAutofit fontScale="77500" lnSpcReduction="20000"/>
          </a:bodyPr>
          <a:lstStyle/>
          <a:p>
            <a:pPr algn="just"/>
            <a:r>
              <a:rPr lang="ro-RO" b="1" dirty="0"/>
              <a:t>4. CARACTERE METABOLICE</a:t>
            </a:r>
            <a:endParaRPr lang="en-US" dirty="0"/>
          </a:p>
          <a:p>
            <a:pPr algn="just"/>
            <a:r>
              <a:rPr lang="ro-RO" dirty="0"/>
              <a:t>Sunt </a:t>
            </a:r>
            <a:r>
              <a:rPr lang="ro-RO" b="1" i="1" dirty="0"/>
              <a:t>aerobi stricţi</a:t>
            </a:r>
            <a:r>
              <a:rPr lang="ro-RO" dirty="0"/>
              <a:t>. Bacilii difterici sunt </a:t>
            </a:r>
            <a:r>
              <a:rPr lang="ro-RO" b="1" i="1" dirty="0"/>
              <a:t>bacterii pretenţioase</a:t>
            </a:r>
            <a:r>
              <a:rPr lang="ro-RO" dirty="0"/>
              <a:t>. Dintre ingredientele mediilor pentru izolarea C. diphteriae, produşii din serul coagulat sau din sânge, ca şi cistina sau oul, servesc drept resurse nutritive, iar teluritul asigură inhibiţia florei de asociaţie şi evidenţiază capacitatea reducătoare a bacililor difterici.</a:t>
            </a:r>
            <a:endParaRPr lang="en-US" dirty="0"/>
          </a:p>
          <a:p>
            <a:pPr algn="just"/>
            <a:r>
              <a:rPr lang="ro-RO" dirty="0"/>
              <a:t>Prezintă </a:t>
            </a:r>
            <a:r>
              <a:rPr lang="ro-RO" b="1" i="1" dirty="0"/>
              <a:t>enzime </a:t>
            </a:r>
            <a:r>
              <a:rPr lang="ro-RO" dirty="0"/>
              <a:t>capabile să</a:t>
            </a:r>
            <a:r>
              <a:rPr lang="ro-RO" b="1" i="1" dirty="0"/>
              <a:t> fermenteze glucoza şi maltoza</a:t>
            </a:r>
            <a:r>
              <a:rPr lang="ro-RO" dirty="0"/>
              <a:t>, cu acidificarea mediului, fără producere de gaz. Unele tulpini gravis fermentează şi sucroza şi amidonul. Fermentarea maltozei, pozitivă la C. diphteriae, diferenţiază specia patogenă de speciile saprofite de corinebacterii (maltoză-negative). </a:t>
            </a:r>
            <a:r>
              <a:rPr lang="ro-RO" b="1" i="1" dirty="0"/>
              <a:t>Produc urează şi hidrogen sulfurat</a:t>
            </a:r>
            <a:r>
              <a:rPr lang="ro-RO" dirty="0"/>
              <a:t>.</a:t>
            </a:r>
            <a:endParaRPr lang="en-US" dirty="0"/>
          </a:p>
          <a:p>
            <a:pPr algn="just">
              <a:buNone/>
            </a:pPr>
            <a:endParaRPr lang="ro-RO" dirty="0"/>
          </a:p>
          <a:p>
            <a:pPr algn="just">
              <a:buNone/>
            </a:pPr>
            <a:endParaRPr lang="ro-RO" dirty="0"/>
          </a:p>
          <a:p>
            <a:pPr algn="just">
              <a:buNone/>
            </a:pPr>
            <a:endParaRPr lang="ro-RO" dirty="0"/>
          </a:p>
          <a:p>
            <a:pPr algn="just">
              <a:buNone/>
            </a:pPr>
            <a:endParaRPr lang="ro-RO" dirty="0"/>
          </a:p>
          <a:p>
            <a:pPr algn="just">
              <a:buNone/>
            </a:pPr>
            <a:endParaRPr lang="en-US" dirty="0"/>
          </a:p>
          <a:p>
            <a:pPr algn="just"/>
            <a:r>
              <a:rPr lang="ro-RO" b="1" dirty="0"/>
              <a:t>5. CARACTERE ANTIGENICE</a:t>
            </a:r>
            <a:endParaRPr lang="en-US" dirty="0"/>
          </a:p>
          <a:p>
            <a:pPr algn="just"/>
            <a:r>
              <a:rPr lang="ro-RO" dirty="0"/>
              <a:t>Cel mai important antigen al C.diphteriae şi, în acelaşi timp, cel mai bine cunoscut este </a:t>
            </a:r>
            <a:r>
              <a:rPr lang="ro-RO" b="1" dirty="0"/>
              <a:t>toxina difterică</a:t>
            </a:r>
            <a:r>
              <a:rPr lang="ro-RO" dirty="0"/>
              <a:t>, puternic imunogenă.</a:t>
            </a:r>
            <a:endParaRPr lang="en-US" dirty="0"/>
          </a:p>
          <a:p>
            <a:pPr algn="just"/>
            <a:r>
              <a:rPr lang="ro-RO" dirty="0"/>
              <a:t>Dintre alte antigene, menţionăm </a:t>
            </a:r>
            <a:r>
              <a:rPr lang="ro-RO" b="1" dirty="0"/>
              <a:t>antigenele corpusculare</a:t>
            </a:r>
            <a:r>
              <a:rPr lang="ro-RO" dirty="0"/>
              <a:t> aflate la suprafaţa germenului, de natură glucidică şi proteică.</a:t>
            </a:r>
            <a:endParaRPr lang="en-US" dirty="0"/>
          </a:p>
          <a:p>
            <a:pPr algn="just"/>
            <a:endParaRPr lang="en-US" dirty="0"/>
          </a:p>
        </p:txBody>
      </p:sp>
      <p:sp>
        <p:nvSpPr>
          <p:cNvPr id="2" name="Rectangle 2"/>
          <p:cNvSpPr>
            <a:spLocks noChangeArrowheads="1"/>
          </p:cNvSpPr>
          <p:nvPr/>
        </p:nvSpPr>
        <p:spPr bwMode="auto">
          <a:xfrm>
            <a:off x="1652147" y="4602510"/>
            <a:ext cx="60417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Identificarea unei tulpini de </a:t>
            </a:r>
            <a:r>
              <a:rPr kumimoji="0" lang="ro-RO" altLang="en-US" sz="14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Corynebacterium</a:t>
            </a:r>
            <a:r>
              <a:rPr kumimoji="0" lang="ro-RO" altLang="en-US" sz="14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o-RO" altLang="en-US" sz="1400" b="1"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diphtheriae</a:t>
            </a:r>
            <a:r>
              <a:rPr kumimoji="0" lang="ro-RO"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cu test API </a:t>
            </a:r>
            <a:r>
              <a:rPr kumimoji="0" lang="ro-RO" altLang="en-US" sz="1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Coryne</a:t>
            </a:r>
            <a:endParaRPr kumimoji="0" lang="en-US" altLang="en-US" sz="1000" b="1" i="0" u="none" strike="noStrike" cap="none" normalizeH="0" baseline="0" dirty="0">
              <a:ln>
                <a:noFill/>
              </a:ln>
              <a:solidFill>
                <a:schemeClr val="tx1"/>
              </a:solidFill>
              <a:effectLst/>
            </a:endParaRPr>
          </a:p>
        </p:txBody>
      </p:sp>
      <p:pic>
        <p:nvPicPr>
          <p:cNvPr id="47105" name="Imagi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018" y="3573016"/>
            <a:ext cx="7624616" cy="9547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92500" lnSpcReduction="20000"/>
          </a:bodyPr>
          <a:lstStyle/>
          <a:p>
            <a:pPr algn="just"/>
            <a:r>
              <a:rPr lang="ro-RO" b="1" dirty="0"/>
              <a:t>6. CARACTERE DE PATOGENITATE</a:t>
            </a:r>
            <a:endParaRPr lang="en-US" dirty="0"/>
          </a:p>
          <a:p>
            <a:pPr algn="just"/>
            <a:r>
              <a:rPr lang="ro-RO" dirty="0"/>
              <a:t>Corynebacterium diphteriae îşi realizează patogenitatea la om şi animal în mod pregnant prin </a:t>
            </a:r>
            <a:r>
              <a:rPr lang="ro-RO" b="1" dirty="0"/>
              <a:t>toxinogeneză</a:t>
            </a:r>
            <a:r>
              <a:rPr lang="ro-RO" dirty="0"/>
              <a:t>. Germenul rămâne cantonat la poarta de intrare şi secretă o exotoxină - </a:t>
            </a:r>
            <a:r>
              <a:rPr lang="ro-RO" b="1" dirty="0"/>
              <a:t>toxina difterică</a:t>
            </a:r>
            <a:r>
              <a:rPr lang="ro-RO" dirty="0"/>
              <a:t> - ce difuzează apoi la distanţă în organism.</a:t>
            </a:r>
            <a:endParaRPr lang="en-US" dirty="0"/>
          </a:p>
          <a:p>
            <a:pPr algn="just"/>
            <a:r>
              <a:rPr lang="ro-RO" b="1" i="1" dirty="0"/>
              <a:t>Tulpinile toxigene de C. diphteriae</a:t>
            </a:r>
            <a:r>
              <a:rPr lang="ro-RO" dirty="0"/>
              <a:t> sunt toate </a:t>
            </a:r>
            <a:r>
              <a:rPr lang="ro-RO" b="1" dirty="0"/>
              <a:t>lizogene - </a:t>
            </a:r>
            <a:r>
              <a:rPr lang="ro-RO" b="1" i="1" dirty="0"/>
              <a:t>purtătoare de bacteriofag temperat beta</a:t>
            </a:r>
            <a:r>
              <a:rPr lang="ro-RO" dirty="0"/>
              <a:t>. Acest lucru s-a demonstrat şi experimental: tulpinilie netoxigene de Corynebacterium diphteriae, punându-se în contact </a:t>
            </a:r>
            <a:r>
              <a:rPr lang="ro-RO" i="1" dirty="0"/>
              <a:t>in vitro</a:t>
            </a:r>
            <a:r>
              <a:rPr lang="ro-RO" dirty="0"/>
              <a:t> cu fagi beta, devin lizogene şi capabile de a secreta toxină difterică. Acest fenomen are mare importanţă practică: tulpinile toxigene ajunse în faringele unui copil sănătos, pot întâlni bacteriofagi beta, pe care le lizogenizează, inducându-le toxinogeneză, ceea ce reprezintă un potenţial iminent de producere a bolii, fie la acelaşi individ, fie la contacţii acestuia.</a:t>
            </a:r>
            <a:endParaRPr lang="en-US" dirty="0"/>
          </a:p>
          <a:p>
            <a:pPr algn="just"/>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lnSpcReduction="10000"/>
          </a:bodyPr>
          <a:lstStyle/>
          <a:p>
            <a:pPr algn="just"/>
            <a:r>
              <a:rPr lang="ro-RO" b="1" dirty="0"/>
              <a:t>6. CARACTERE DE PATOGENITATE</a:t>
            </a:r>
            <a:endParaRPr lang="en-US" dirty="0"/>
          </a:p>
          <a:p>
            <a:pPr algn="just"/>
            <a:r>
              <a:rPr lang="ro-RO" dirty="0" err="1"/>
              <a:t>Producţia</a:t>
            </a:r>
            <a:r>
              <a:rPr lang="ro-RO" dirty="0"/>
              <a:t> de toxină difterică este favoriuzată de </a:t>
            </a:r>
            <a:r>
              <a:rPr lang="ro-RO" b="1" i="1" dirty="0"/>
              <a:t>prezenţa ionilor de fier din mediu</a:t>
            </a:r>
            <a:r>
              <a:rPr lang="ro-RO" dirty="0"/>
              <a:t> (0,14-0,4 micrograme/l). Pe de altă parte, s-a dovedit că, nivelurile foarte mici de ioni de fier (suboptimale) provoacă inducţia fagului temperat din tulpina de bacterie respectivă, ceea ce duce apoi la liză bacteriană şi, implicit, la reducerea producţiei de toxină per populaţie bacteriană.</a:t>
            </a:r>
            <a:endParaRPr lang="en-US" dirty="0"/>
          </a:p>
          <a:p>
            <a:pPr algn="just"/>
            <a:r>
              <a:rPr lang="ro-RO" dirty="0"/>
              <a:t>De asemenea, pentru producerea toxinei difterice, mediul mai trebuie să îndeplinească şi alte condiţii, înafara stării de lizogenie, şi anume: </a:t>
            </a:r>
            <a:r>
              <a:rPr lang="ro-RO" b="1" i="1" dirty="0"/>
              <a:t>condiţii de pH </a:t>
            </a:r>
            <a:r>
              <a:rPr lang="ro-RO" dirty="0"/>
              <a:t>şi</a:t>
            </a:r>
            <a:r>
              <a:rPr lang="ro-RO" b="1" i="1" dirty="0"/>
              <a:t> presiune osmotică</a:t>
            </a:r>
            <a:r>
              <a:rPr lang="ro-RO" dirty="0"/>
              <a:t>;</a:t>
            </a:r>
            <a:r>
              <a:rPr lang="ro-RO" b="1" i="1" dirty="0"/>
              <a:t> o anumită concentraţie în aminoacizi</a:t>
            </a:r>
            <a:r>
              <a:rPr lang="ro-RO" dirty="0"/>
              <a:t>;</a:t>
            </a:r>
            <a:r>
              <a:rPr lang="ro-RO" b="1" i="1" dirty="0"/>
              <a:t> sursă de carbon şi azot</a:t>
            </a:r>
            <a:r>
              <a:rPr lang="ro-RO" dirty="0"/>
              <a:t>. </a:t>
            </a:r>
            <a:endParaRPr lang="en-US" dirty="0"/>
          </a:p>
          <a:p>
            <a:pPr algn="just"/>
            <a:endParaRPr lang="en-US" dirty="0"/>
          </a:p>
        </p:txBody>
      </p:sp>
    </p:spTree>
    <p:extLst>
      <p:ext uri="{BB962C8B-B14F-4D97-AF65-F5344CB8AC3E}">
        <p14:creationId xmlns:p14="http://schemas.microsoft.com/office/powerpoint/2010/main" val="3175425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a:bodyPr>
          <a:lstStyle/>
          <a:p>
            <a:pPr algn="just"/>
            <a:r>
              <a:rPr lang="ro-RO" dirty="0"/>
              <a:t>Din punct de vedere</a:t>
            </a:r>
            <a:r>
              <a:rPr lang="ro-RO" b="1" dirty="0"/>
              <a:t> chimic</a:t>
            </a:r>
            <a:r>
              <a:rPr lang="ro-RO" dirty="0"/>
              <a:t>, </a:t>
            </a:r>
            <a:r>
              <a:rPr lang="ro-RO" b="1" i="1" dirty="0"/>
              <a:t>toxina este o proteină simplă (haloproteică), termostabilă</a:t>
            </a:r>
            <a:r>
              <a:rPr lang="ro-RO" dirty="0"/>
              <a:t>, cu greutatea moleculară de circa 72.000 daltoni. Structura ei a putut fi pusă în evidenţă prin clivarea cu agenţi reducători (ruperea legăturilor -S-S-), obţinându-se două fracţiuni: </a:t>
            </a:r>
            <a:r>
              <a:rPr lang="ro-RO" b="1" i="1" dirty="0"/>
              <a:t>fracţiunea A-activă</a:t>
            </a:r>
            <a:r>
              <a:rPr lang="ro-RO" dirty="0"/>
              <a:t> şi </a:t>
            </a:r>
            <a:r>
              <a:rPr lang="ro-RO" b="1" i="1" dirty="0"/>
              <a:t>fracţiunea B</a:t>
            </a:r>
            <a:r>
              <a:rPr lang="ro-RO" dirty="0"/>
              <a:t> </a:t>
            </a:r>
            <a:r>
              <a:rPr lang="ro-RO" b="1" i="1" dirty="0"/>
              <a:t>inactivă</a:t>
            </a:r>
            <a:r>
              <a:rPr lang="ro-RO" dirty="0"/>
              <a:t> (38.000 daltoni), dar necesară ca suport fracţiunii A pentru activitatea toxică.</a:t>
            </a:r>
            <a:endParaRPr lang="en-US" dirty="0"/>
          </a:p>
          <a:p>
            <a:pPr algn="just"/>
            <a:r>
              <a:rPr lang="ro-RO" dirty="0"/>
              <a:t>Din punct de vedere al </a:t>
            </a:r>
            <a:r>
              <a:rPr lang="ro-RO" b="1" dirty="0"/>
              <a:t>acţiunii biologice</a:t>
            </a:r>
            <a:r>
              <a:rPr lang="ro-RO" dirty="0"/>
              <a:t>, datele pot fi grupate astfel: acţiunea experimentală a toxinei şi acţiunea toxinei la om.</a:t>
            </a:r>
            <a:endParaRPr lang="en-US" dirty="0"/>
          </a:p>
          <a:p>
            <a:pPr algn="just"/>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fontScale="92500" lnSpcReduction="20000"/>
          </a:bodyPr>
          <a:lstStyle/>
          <a:p>
            <a:pPr algn="just">
              <a:buNone/>
            </a:pPr>
            <a:endParaRPr lang="en-US" dirty="0"/>
          </a:p>
          <a:p>
            <a:pPr algn="just"/>
            <a:r>
              <a:rPr lang="ro-RO" b="1" dirty="0"/>
              <a:t>a. Acţiunea experimentală  a toxinei</a:t>
            </a:r>
            <a:endParaRPr lang="en-US" dirty="0"/>
          </a:p>
          <a:p>
            <a:pPr algn="just"/>
            <a:r>
              <a:rPr lang="ro-RO" dirty="0"/>
              <a:t>Injectarea subcutanată a toxinei difterice la animalul sensibil este urmată de moartea după 12 ore, cu variaţii de timp, în funcţie de doză. Se remarcă: </a:t>
            </a:r>
            <a:r>
              <a:rPr lang="ro-RO" i="1" dirty="0"/>
              <a:t>edem local şi leziuni hemoragice locale; congestia puternică a glandelor suprarenale; modificări degenerative de tip toxic în miocard, ficat, rinichi</a:t>
            </a:r>
            <a:r>
              <a:rPr lang="ro-RO" dirty="0"/>
              <a:t>. </a:t>
            </a:r>
            <a:endParaRPr lang="en-US" dirty="0"/>
          </a:p>
          <a:p>
            <a:pPr algn="just"/>
            <a:r>
              <a:rPr lang="ro-RO" dirty="0"/>
              <a:t>Dozele subletale de toxină determină </a:t>
            </a:r>
            <a:r>
              <a:rPr lang="ro-RO" i="1" dirty="0"/>
              <a:t>paralizii tardive</a:t>
            </a:r>
            <a:r>
              <a:rPr lang="ro-RO" dirty="0"/>
              <a:t> (similare cu cele de la om). </a:t>
            </a:r>
            <a:endParaRPr lang="en-US" dirty="0"/>
          </a:p>
          <a:p>
            <a:pPr algn="just"/>
            <a:r>
              <a:rPr lang="ro-RO" i="1" dirty="0"/>
              <a:t>Doza cea mai mică de toxină care produce moartea animalului</a:t>
            </a:r>
            <a:r>
              <a:rPr lang="ro-RO" dirty="0"/>
              <a:t> după injectarea sa subcutanată, poartă numele de </a:t>
            </a:r>
            <a:r>
              <a:rPr lang="ro-RO" b="1" dirty="0"/>
              <a:t>doză minimă letală (DML</a:t>
            </a:r>
            <a:r>
              <a:rPr lang="ro-RO" dirty="0"/>
              <a:t>). Mai precis, </a:t>
            </a:r>
            <a:r>
              <a:rPr lang="ro-RO" i="1" dirty="0"/>
              <a:t>1 DML = cantitatea de toxină care, administrată subcutanat la un cobai de 250 grame greutate, produce moartea acestuia după 4-5 zile</a:t>
            </a:r>
            <a:r>
              <a:rPr lang="ro-RO" dirty="0"/>
              <a:t>.</a:t>
            </a:r>
            <a:endParaRPr lang="en-US" dirty="0"/>
          </a:p>
          <a:p>
            <a:pPr algn="just"/>
            <a:endParaRPr lang="en-US" dirty="0"/>
          </a:p>
        </p:txBody>
      </p:sp>
    </p:spTree>
    <p:extLst>
      <p:ext uri="{BB962C8B-B14F-4D97-AF65-F5344CB8AC3E}">
        <p14:creationId xmlns:p14="http://schemas.microsoft.com/office/powerpoint/2010/main" val="3991128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9036496" cy="6597352"/>
          </a:xfrm>
        </p:spPr>
        <p:txBody>
          <a:bodyPr>
            <a:normAutofit fontScale="77500" lnSpcReduction="20000"/>
          </a:bodyPr>
          <a:lstStyle/>
          <a:p>
            <a:pPr algn="just"/>
            <a:r>
              <a:rPr lang="ro-RO" b="1" dirty="0"/>
              <a:t>b. Acţiunea toxinei la om</a:t>
            </a:r>
            <a:endParaRPr lang="en-US" dirty="0"/>
          </a:p>
          <a:p>
            <a:pPr lvl="0" algn="just"/>
            <a:r>
              <a:rPr lang="ro-RO" b="1" dirty="0"/>
              <a:t>La</a:t>
            </a:r>
            <a:r>
              <a:rPr lang="ro-RO" dirty="0"/>
              <a:t> </a:t>
            </a:r>
            <a:r>
              <a:rPr lang="ro-RO" b="1" dirty="0"/>
              <a:t>poarta de intrare</a:t>
            </a:r>
            <a:r>
              <a:rPr lang="ro-RO" dirty="0"/>
              <a:t>, locul de cantonare a germenilor, toxina determină </a:t>
            </a:r>
            <a:r>
              <a:rPr lang="ro-RO" b="1" i="1" dirty="0"/>
              <a:t>leziuni necrotice</a:t>
            </a:r>
            <a:r>
              <a:rPr lang="ro-RO" i="1" dirty="0"/>
              <a:t> </a:t>
            </a:r>
            <a:r>
              <a:rPr lang="ro-RO" b="1" i="1" dirty="0"/>
              <a:t>caracteristice</a:t>
            </a:r>
            <a:r>
              <a:rPr lang="ro-RO" dirty="0"/>
              <a:t>.</a:t>
            </a:r>
            <a:endParaRPr lang="en-US" dirty="0"/>
          </a:p>
          <a:p>
            <a:pPr lvl="0" algn="just"/>
            <a:r>
              <a:rPr lang="ro-RO" b="1" dirty="0"/>
              <a:t>La distanţă</a:t>
            </a:r>
            <a:r>
              <a:rPr lang="ro-RO" dirty="0"/>
              <a:t>, toxina difterică produce </a:t>
            </a:r>
            <a:r>
              <a:rPr lang="ro-RO" b="1" i="1" dirty="0"/>
              <a:t>leziuni toxice la nivelul</a:t>
            </a:r>
            <a:r>
              <a:rPr lang="ro-RO" i="1" dirty="0"/>
              <a:t> </a:t>
            </a:r>
            <a:r>
              <a:rPr lang="ro-RO" b="1" i="1" dirty="0"/>
              <a:t>miocardului</a:t>
            </a:r>
            <a:r>
              <a:rPr lang="ro-RO" dirty="0"/>
              <a:t> şi </a:t>
            </a:r>
            <a:r>
              <a:rPr lang="ro-RO" b="1" i="1" dirty="0"/>
              <a:t>la nivelul nervilor periferici</a:t>
            </a:r>
            <a:r>
              <a:rPr lang="ro-RO" dirty="0"/>
              <a:t> (acţiune cardiotoxică şi neurotoxică).</a:t>
            </a:r>
            <a:endParaRPr lang="en-US" dirty="0"/>
          </a:p>
          <a:p>
            <a:pPr algn="just">
              <a:buNone/>
            </a:pPr>
            <a:endParaRPr lang="en-US" dirty="0"/>
          </a:p>
          <a:p>
            <a:pPr algn="just"/>
            <a:r>
              <a:rPr lang="ro-RO" b="1" dirty="0"/>
              <a:t>c. Mecanismul intim de acţiune al toxinei difterice</a:t>
            </a:r>
            <a:endParaRPr lang="en-US" dirty="0"/>
          </a:p>
          <a:p>
            <a:pPr algn="just"/>
            <a:r>
              <a:rPr lang="ro-RO" dirty="0"/>
              <a:t>Toxina difterică, respectiv fracţiunea A, a fost pusă în contact cu celule şi anume experimental cu culturi celulare HeLa, observându-se că are loc o interferenţă cu sinteza de proteine.</a:t>
            </a:r>
            <a:endParaRPr lang="en-US" dirty="0"/>
          </a:p>
          <a:p>
            <a:pPr algn="just"/>
            <a:r>
              <a:rPr lang="ro-RO" dirty="0"/>
              <a:t>Secvenţele normale sunt următoarele:</a:t>
            </a:r>
            <a:endParaRPr lang="en-US" dirty="0"/>
          </a:p>
          <a:p>
            <a:pPr lvl="0" algn="just"/>
            <a:r>
              <a:rPr lang="ro-RO" b="1" dirty="0"/>
              <a:t>NAD</a:t>
            </a:r>
            <a:r>
              <a:rPr lang="ro-RO" dirty="0"/>
              <a:t> (nicotinamid-adenin-dinucleotid) asigură </a:t>
            </a:r>
            <a:r>
              <a:rPr lang="ro-RO" b="1" i="1" dirty="0"/>
              <a:t>activitatea normală a „factorului de elongaţie-2”</a:t>
            </a:r>
            <a:r>
              <a:rPr lang="ro-RO" dirty="0"/>
              <a:t> („elongation factor-2” sau EF-2);</a:t>
            </a:r>
            <a:endParaRPr lang="en-US" dirty="0"/>
          </a:p>
          <a:p>
            <a:pPr lvl="0" algn="just"/>
            <a:r>
              <a:rPr lang="ro-RO" b="1" dirty="0"/>
              <a:t>EF-2</a:t>
            </a:r>
            <a:r>
              <a:rPr lang="ro-RO" dirty="0"/>
              <a:t> este necesar </a:t>
            </a:r>
            <a:r>
              <a:rPr lang="ro-RO" b="1" i="1" dirty="0"/>
              <a:t>procesului de translocaţie la nivelul ribozomului</a:t>
            </a:r>
            <a:r>
              <a:rPr lang="ro-RO" dirty="0"/>
              <a:t>; după ce s-a mai ataşat un aminoacid la noul lanţ proteic, EF-2 asigură mişcarea ribozomului pentru citirea următorului anticodon de pe ARN mesager.</a:t>
            </a:r>
            <a:endParaRPr lang="en-US" dirty="0"/>
          </a:p>
          <a:p>
            <a:pPr algn="just"/>
            <a:r>
              <a:rPr lang="ro-RO" b="1" dirty="0"/>
              <a:t>	</a:t>
            </a:r>
            <a:r>
              <a:rPr lang="ro-RO" dirty="0"/>
              <a:t>Secvenţele în prezenţa toxinei difterice sunt următoarele (figura 1):</a:t>
            </a:r>
            <a:endParaRPr lang="en-US" dirty="0"/>
          </a:p>
          <a:p>
            <a:pPr lvl="0" algn="just"/>
            <a:r>
              <a:rPr lang="ro-RO" b="1" i="1" dirty="0"/>
              <a:t>toxina clivează NAD în ADP-riboză</a:t>
            </a:r>
            <a:r>
              <a:rPr lang="ro-RO" dirty="0"/>
              <a:t> (adenozin-difosfat-riboză) şi </a:t>
            </a:r>
            <a:r>
              <a:rPr lang="ro-RO" b="1" i="1" dirty="0"/>
              <a:t>nicotinamidă</a:t>
            </a:r>
            <a:r>
              <a:rPr lang="ro-RO" dirty="0"/>
              <a:t>;</a:t>
            </a:r>
            <a:endParaRPr lang="en-US" dirty="0"/>
          </a:p>
          <a:p>
            <a:pPr lvl="0" algn="just"/>
            <a:r>
              <a:rPr lang="ro-RO" b="1" i="1" dirty="0"/>
              <a:t>ADP-riboza blochează EF-2</a:t>
            </a:r>
            <a:r>
              <a:rPr lang="ro-RO" dirty="0"/>
              <a:t>;</a:t>
            </a:r>
            <a:endParaRPr lang="en-US" dirty="0"/>
          </a:p>
          <a:p>
            <a:pPr algn="just"/>
            <a:r>
              <a:rPr lang="ro-RO" b="1" i="1" dirty="0"/>
              <a:t>ribozomul rămâne „blocat”</a:t>
            </a:r>
            <a:r>
              <a:rPr lang="ro-RO" dirty="0"/>
              <a:t> la o anumită secvenţă din sinteza noului lanţ polipeptidic (sinteza proteică se opreşte).</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642918"/>
            <a:ext cx="8229600" cy="1000132"/>
          </a:xfrm>
        </p:spPr>
        <p:txBody>
          <a:bodyPr>
            <a:normAutofit fontScale="70000" lnSpcReduction="20000"/>
          </a:bodyPr>
          <a:lstStyle/>
          <a:p>
            <a:r>
              <a:rPr lang="ro-RO" dirty="0"/>
              <a:t>Prin tratarea toxinei difterice cu formol, se obţine </a:t>
            </a:r>
            <a:r>
              <a:rPr lang="ro-RO" b="1" dirty="0"/>
              <a:t>anatoxina difterică</a:t>
            </a:r>
            <a:r>
              <a:rPr lang="ro-RO" dirty="0"/>
              <a:t>, </a:t>
            </a:r>
            <a:r>
              <a:rPr lang="ro-RO" i="1" dirty="0"/>
              <a:t>produs netoxic, care şi-a pierdut deci capacitatea patogenă, dar şi-a păstrat proprietăţile imunogene</a:t>
            </a:r>
            <a:r>
              <a:rPr lang="ro-RO" dirty="0"/>
              <a:t>. Anatoxina difterică reprezintă </a:t>
            </a:r>
            <a:r>
              <a:rPr lang="ro-RO" b="1" dirty="0"/>
              <a:t>vaccinul antidifteric</a:t>
            </a:r>
            <a:r>
              <a:rPr lang="ro-RO" dirty="0"/>
              <a:t>.</a:t>
            </a:r>
            <a:endParaRPr lang="en-US" dirty="0"/>
          </a:p>
        </p:txBody>
      </p:sp>
      <p:grpSp>
        <p:nvGrpSpPr>
          <p:cNvPr id="18434" name="Group 2"/>
          <p:cNvGrpSpPr>
            <a:grpSpLocks/>
          </p:cNvGrpSpPr>
          <p:nvPr/>
        </p:nvGrpSpPr>
        <p:grpSpPr bwMode="auto">
          <a:xfrm>
            <a:off x="2000232" y="2071678"/>
            <a:ext cx="6715172" cy="4429156"/>
            <a:chOff x="3242" y="2857"/>
            <a:chExt cx="6840" cy="4432"/>
          </a:xfrm>
        </p:grpSpPr>
        <p:sp>
          <p:nvSpPr>
            <p:cNvPr id="18435" name="Line 3"/>
            <p:cNvSpPr>
              <a:spLocks noChangeShapeType="1"/>
            </p:cNvSpPr>
            <p:nvPr/>
          </p:nvSpPr>
          <p:spPr bwMode="auto">
            <a:xfrm flipV="1">
              <a:off x="3492" y="6295"/>
              <a:ext cx="1605" cy="840"/>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36" name="Rectangle 4"/>
            <p:cNvSpPr>
              <a:spLocks noChangeArrowheads="1"/>
            </p:cNvSpPr>
            <p:nvPr/>
          </p:nvSpPr>
          <p:spPr bwMode="auto">
            <a:xfrm>
              <a:off x="5192" y="4210"/>
              <a:ext cx="1935" cy="46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a:ln>
                    <a:noFill/>
                  </a:ln>
                  <a:solidFill>
                    <a:schemeClr val="tx1"/>
                  </a:solidFill>
                  <a:effectLst/>
                  <a:latin typeface="Calibri" pitchFamily="34" charset="0"/>
                </a:rPr>
                <a:t>   </a:t>
              </a:r>
              <a:r>
                <a:rPr kumimoji="0" lang="en-US" sz="2000" b="1" i="0" u="none" strike="noStrike" cap="none" normalizeH="0" baseline="0" dirty="0">
                  <a:ln>
                    <a:noFill/>
                  </a:ln>
                  <a:solidFill>
                    <a:schemeClr val="tx1"/>
                  </a:solidFill>
                  <a:effectLst/>
                  <a:latin typeface="Calibri" pitchFamily="34" charset="0"/>
                </a:rPr>
                <a:t>ADP-</a:t>
              </a:r>
              <a:r>
                <a:rPr kumimoji="0" lang="en-US" sz="2000" b="1" i="0" u="none" strike="noStrike" cap="none" normalizeH="0" baseline="0" dirty="0" err="1">
                  <a:ln>
                    <a:noFill/>
                  </a:ln>
                  <a:solidFill>
                    <a:schemeClr val="tx1"/>
                  </a:solidFill>
                  <a:effectLst/>
                  <a:latin typeface="Calibri" pitchFamily="34" charset="0"/>
                </a:rPr>
                <a:t>riboză</a:t>
              </a:r>
              <a:endParaRPr kumimoji="0" lang="en-US" sz="3600" b="0" i="0" u="none" strike="noStrike" cap="none" normalizeH="0" baseline="0" dirty="0">
                <a:ln>
                  <a:noFill/>
                </a:ln>
                <a:solidFill>
                  <a:schemeClr val="tx1"/>
                </a:solidFill>
                <a:effectLst/>
                <a:latin typeface="Arial" pitchFamily="34" charset="0"/>
              </a:endParaRPr>
            </a:p>
          </p:txBody>
        </p:sp>
        <p:sp>
          <p:nvSpPr>
            <p:cNvPr id="18437" name="Rectangle 5"/>
            <p:cNvSpPr>
              <a:spLocks noChangeArrowheads="1"/>
            </p:cNvSpPr>
            <p:nvPr/>
          </p:nvSpPr>
          <p:spPr bwMode="auto">
            <a:xfrm>
              <a:off x="7952" y="4216"/>
              <a:ext cx="1965" cy="4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a:ln>
                    <a:noFill/>
                  </a:ln>
                  <a:solidFill>
                    <a:schemeClr val="tx1"/>
                  </a:solidFill>
                  <a:effectLst/>
                  <a:latin typeface="Calibri" pitchFamily="34" charset="0"/>
                </a:rPr>
                <a:t>  </a:t>
              </a:r>
              <a:r>
                <a:rPr kumimoji="0" lang="en-US" sz="2000" b="1" i="0" u="none" strike="noStrike" cap="none" normalizeH="0" baseline="0">
                  <a:ln>
                    <a:noFill/>
                  </a:ln>
                  <a:solidFill>
                    <a:schemeClr val="tx1"/>
                  </a:solidFill>
                  <a:effectLst/>
                  <a:latin typeface="Calibri" pitchFamily="34" charset="0"/>
                </a:rPr>
                <a:t>Nicotinamidă</a:t>
              </a:r>
              <a:endParaRPr kumimoji="0" lang="en-US" sz="3600" b="0" i="0" u="none" strike="noStrike" cap="none" normalizeH="0" baseline="0">
                <a:ln>
                  <a:noFill/>
                </a:ln>
                <a:solidFill>
                  <a:schemeClr val="tx1"/>
                </a:solidFill>
                <a:effectLst/>
                <a:latin typeface="Arial" pitchFamily="34" charset="0"/>
              </a:endParaRPr>
            </a:p>
          </p:txBody>
        </p:sp>
        <p:grpSp>
          <p:nvGrpSpPr>
            <p:cNvPr id="18438" name="Group 6"/>
            <p:cNvGrpSpPr>
              <a:grpSpLocks/>
            </p:cNvGrpSpPr>
            <p:nvPr/>
          </p:nvGrpSpPr>
          <p:grpSpPr bwMode="auto">
            <a:xfrm>
              <a:off x="3242" y="2857"/>
              <a:ext cx="6840" cy="1053"/>
              <a:chOff x="3432" y="2857"/>
              <a:chExt cx="6840" cy="1053"/>
            </a:xfrm>
          </p:grpSpPr>
          <p:sp>
            <p:nvSpPr>
              <p:cNvPr id="18439" name="Rectangle 7"/>
              <p:cNvSpPr>
                <a:spLocks noChangeArrowheads="1"/>
              </p:cNvSpPr>
              <p:nvPr/>
            </p:nvSpPr>
            <p:spPr bwMode="auto">
              <a:xfrm>
                <a:off x="3432" y="2890"/>
                <a:ext cx="1560" cy="49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a:ln>
                      <a:noFill/>
                    </a:ln>
                    <a:solidFill>
                      <a:schemeClr val="tx1"/>
                    </a:solidFill>
                    <a:effectLst/>
                    <a:latin typeface="Calibri" pitchFamily="34" charset="0"/>
                  </a:rPr>
                  <a:t>      </a:t>
                </a:r>
                <a:r>
                  <a:rPr kumimoji="0" lang="en-US" sz="2000" b="1" i="0" u="none" strike="noStrike" cap="none" normalizeH="0" baseline="0">
                    <a:ln>
                      <a:noFill/>
                    </a:ln>
                    <a:solidFill>
                      <a:schemeClr val="tx1"/>
                    </a:solidFill>
                    <a:effectLst/>
                    <a:latin typeface="Calibri" pitchFamily="34" charset="0"/>
                  </a:rPr>
                  <a:t>NAD</a:t>
                </a:r>
                <a:endParaRPr kumimoji="0" lang="en-US" sz="3600" b="0" i="0" u="none" strike="noStrike" cap="none" normalizeH="0" baseline="0">
                  <a:ln>
                    <a:noFill/>
                  </a:ln>
                  <a:solidFill>
                    <a:schemeClr val="tx1"/>
                  </a:solidFill>
                  <a:effectLst/>
                  <a:latin typeface="Arial" pitchFamily="34" charset="0"/>
                </a:endParaRPr>
              </a:p>
            </p:txBody>
          </p:sp>
          <p:sp>
            <p:nvSpPr>
              <p:cNvPr id="18440" name="Rectangle 8"/>
              <p:cNvSpPr>
                <a:spLocks noChangeArrowheads="1"/>
              </p:cNvSpPr>
              <p:nvPr/>
            </p:nvSpPr>
            <p:spPr bwMode="auto">
              <a:xfrm>
                <a:off x="6837" y="2857"/>
                <a:ext cx="3435" cy="49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a:ln>
                      <a:noFill/>
                    </a:ln>
                    <a:solidFill>
                      <a:schemeClr val="tx1"/>
                    </a:solidFill>
                    <a:effectLst/>
                    <a:latin typeface="Calibri" pitchFamily="34" charset="0"/>
                  </a:rPr>
                  <a:t>      </a:t>
                </a:r>
                <a:r>
                  <a:rPr kumimoji="0" lang="en-US" sz="2000" b="1" i="0" u="none" strike="noStrike" cap="none" normalizeH="0" baseline="0">
                    <a:ln>
                      <a:noFill/>
                    </a:ln>
                    <a:solidFill>
                      <a:schemeClr val="tx1"/>
                    </a:solidFill>
                    <a:effectLst/>
                    <a:latin typeface="Calibri" pitchFamily="34" charset="0"/>
                  </a:rPr>
                  <a:t> TOXINA DIFTERICĂ</a:t>
                </a:r>
                <a:endParaRPr kumimoji="0" lang="en-US" sz="3600" b="0" i="0" u="none" strike="noStrike" cap="none" normalizeH="0" baseline="0">
                  <a:ln>
                    <a:noFill/>
                  </a:ln>
                  <a:solidFill>
                    <a:schemeClr val="tx1"/>
                  </a:solidFill>
                  <a:effectLst/>
                  <a:latin typeface="Arial" pitchFamily="34" charset="0"/>
                </a:endParaRPr>
              </a:p>
            </p:txBody>
          </p:sp>
          <p:sp>
            <p:nvSpPr>
              <p:cNvPr id="18441" name="Line 9"/>
              <p:cNvSpPr>
                <a:spLocks noChangeShapeType="1"/>
              </p:cNvSpPr>
              <p:nvPr/>
            </p:nvSpPr>
            <p:spPr bwMode="auto">
              <a:xfrm flipH="1">
                <a:off x="5232" y="3124"/>
                <a:ext cx="1455"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8442" name="Line 10"/>
              <p:cNvSpPr>
                <a:spLocks noChangeShapeType="1"/>
              </p:cNvSpPr>
              <p:nvPr/>
            </p:nvSpPr>
            <p:spPr bwMode="auto">
              <a:xfrm>
                <a:off x="6012" y="3160"/>
                <a:ext cx="0" cy="75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8443" name="Line 11"/>
            <p:cNvSpPr>
              <a:spLocks noChangeShapeType="1"/>
            </p:cNvSpPr>
            <p:nvPr/>
          </p:nvSpPr>
          <p:spPr bwMode="auto">
            <a:xfrm>
              <a:off x="3977" y="3385"/>
              <a:ext cx="0" cy="141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8444" name="Oval 12"/>
            <p:cNvSpPr>
              <a:spLocks noChangeArrowheads="1"/>
            </p:cNvSpPr>
            <p:nvPr/>
          </p:nvSpPr>
          <p:spPr bwMode="auto">
            <a:xfrm>
              <a:off x="4067" y="5305"/>
              <a:ext cx="1125" cy="105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45" name="Line 13"/>
            <p:cNvSpPr>
              <a:spLocks noChangeShapeType="1"/>
            </p:cNvSpPr>
            <p:nvPr/>
          </p:nvSpPr>
          <p:spPr bwMode="auto">
            <a:xfrm flipH="1">
              <a:off x="4397" y="4271"/>
              <a:ext cx="630" cy="48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8446" name="AutoShape 14"/>
            <p:cNvSpPr>
              <a:spLocks noChangeArrowheads="1"/>
            </p:cNvSpPr>
            <p:nvPr/>
          </p:nvSpPr>
          <p:spPr bwMode="auto">
            <a:xfrm>
              <a:off x="3287" y="5290"/>
              <a:ext cx="765" cy="1005"/>
            </a:xfrm>
            <a:prstGeom prst="curvedRightArrow">
              <a:avLst>
                <a:gd name="adj1" fmla="val 26275"/>
                <a:gd name="adj2" fmla="val 52549"/>
                <a:gd name="adj3" fmla="val 3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47" name="Rectangle 15"/>
            <p:cNvSpPr>
              <a:spLocks noChangeArrowheads="1"/>
            </p:cNvSpPr>
            <p:nvPr/>
          </p:nvSpPr>
          <p:spPr bwMode="auto">
            <a:xfrm>
              <a:off x="7242" y="4260"/>
              <a:ext cx="426" cy="521"/>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a:ln>
                    <a:noFill/>
                  </a:ln>
                  <a:solidFill>
                    <a:schemeClr val="tx1"/>
                  </a:solidFill>
                  <a:effectLst/>
                  <a:latin typeface="Calibri" pitchFamily="34" charset="0"/>
                </a:rPr>
                <a:t>+</a:t>
              </a:r>
              <a:endParaRPr kumimoji="0" lang="en-US" sz="1800" b="0" i="0" u="none" strike="noStrike" cap="none" normalizeH="0" baseline="0">
                <a:ln>
                  <a:noFill/>
                </a:ln>
                <a:solidFill>
                  <a:schemeClr val="tx1"/>
                </a:solidFill>
                <a:effectLst/>
                <a:latin typeface="Arial" pitchFamily="34" charset="0"/>
              </a:endParaRPr>
            </a:p>
          </p:txBody>
        </p:sp>
        <p:sp>
          <p:nvSpPr>
            <p:cNvPr id="18448" name="Rectangle 16"/>
            <p:cNvSpPr>
              <a:spLocks noChangeArrowheads="1"/>
            </p:cNvSpPr>
            <p:nvPr/>
          </p:nvSpPr>
          <p:spPr bwMode="auto">
            <a:xfrm>
              <a:off x="3550" y="4828"/>
              <a:ext cx="852" cy="391"/>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a:ln>
                    <a:noFill/>
                  </a:ln>
                  <a:solidFill>
                    <a:schemeClr val="tx1"/>
                  </a:solidFill>
                  <a:effectLst/>
                  <a:latin typeface="Times New Roman" pitchFamily="18" charset="0"/>
                </a:rPr>
                <a:t>EF-2</a:t>
              </a:r>
              <a:endParaRPr kumimoji="0" lang="en-US" sz="3200" b="0" i="0" u="none" strike="noStrike" cap="none" normalizeH="0" baseline="0" dirty="0">
                <a:ln>
                  <a:noFill/>
                </a:ln>
                <a:solidFill>
                  <a:schemeClr val="tx1"/>
                </a:solidFill>
                <a:effectLst/>
                <a:latin typeface="Arial" pitchFamily="34" charset="0"/>
              </a:endParaRPr>
            </a:p>
          </p:txBody>
        </p:sp>
        <p:sp>
          <p:nvSpPr>
            <p:cNvPr id="18449" name="Rectangle 17"/>
            <p:cNvSpPr>
              <a:spLocks noChangeArrowheads="1"/>
            </p:cNvSpPr>
            <p:nvPr/>
          </p:nvSpPr>
          <p:spPr bwMode="auto">
            <a:xfrm>
              <a:off x="4544" y="6674"/>
              <a:ext cx="1136" cy="615"/>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a:ln>
                    <a:noFill/>
                  </a:ln>
                  <a:solidFill>
                    <a:schemeClr val="tx1"/>
                  </a:solidFill>
                  <a:effectLst/>
                  <a:latin typeface="Times New Roman" pitchFamily="18" charset="0"/>
                </a:rPr>
                <a:t>ARN m</a:t>
              </a:r>
              <a:endParaRPr kumimoji="0" lang="en-US" sz="3200" b="0" i="0" u="none" strike="noStrike" cap="none" normalizeH="0" baseline="0" dirty="0">
                <a:ln>
                  <a:noFill/>
                </a:ln>
                <a:solidFill>
                  <a:schemeClr val="tx1"/>
                </a:solidFill>
                <a:effectLst/>
                <a:latin typeface="Arial" pitchFamily="34" charset="0"/>
              </a:endParaRPr>
            </a:p>
          </p:txBody>
        </p:sp>
      </p:grpSp>
      <p:sp>
        <p:nvSpPr>
          <p:cNvPr id="20" name="TextBox 19"/>
          <p:cNvSpPr txBox="1"/>
          <p:nvPr/>
        </p:nvSpPr>
        <p:spPr>
          <a:xfrm>
            <a:off x="214281" y="3071810"/>
            <a:ext cx="2088330" cy="923330"/>
          </a:xfrm>
          <a:prstGeom prst="rect">
            <a:avLst/>
          </a:prstGeom>
          <a:noFill/>
        </p:spPr>
        <p:txBody>
          <a:bodyPr wrap="square" rtlCol="0">
            <a:spAutoFit/>
          </a:bodyPr>
          <a:lstStyle/>
          <a:p>
            <a:pPr algn="ctr"/>
            <a:r>
              <a:rPr lang="ro-RO" b="1" dirty="0"/>
              <a:t>Mecanismul de acţiune al </a:t>
            </a:r>
          </a:p>
          <a:p>
            <a:pPr algn="ctr"/>
            <a:r>
              <a:rPr lang="ro-RO" b="1" dirty="0"/>
              <a:t>toxinei difterice </a:t>
            </a:r>
            <a:endParaRPr lang="en-US"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73"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472" name="Object 16"/>
          <p:cNvGraphicFramePr>
            <a:graphicFrameLocks noChangeAspect="1"/>
          </p:cNvGraphicFramePr>
          <p:nvPr/>
        </p:nvGraphicFramePr>
        <p:xfrm>
          <a:off x="395536" y="836712"/>
          <a:ext cx="3395711" cy="3765671"/>
        </p:xfrm>
        <a:graphic>
          <a:graphicData uri="http://schemas.openxmlformats.org/presentationml/2006/ole">
            <mc:AlternateContent xmlns:mc="http://schemas.openxmlformats.org/markup-compatibility/2006">
              <mc:Choice xmlns:v="urn:schemas-microsoft-com:vml" Requires="v">
                <p:oleObj r:id="rId2" imgW="5725324" imgH="6351258" progId="">
                  <p:embed/>
                </p:oleObj>
              </mc:Choice>
              <mc:Fallback>
                <p:oleObj r:id="rId2" imgW="5725324" imgH="6351258" progId="">
                  <p:embed/>
                  <p:pic>
                    <p:nvPicPr>
                      <p:cNvPr id="19472" name="Object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836712"/>
                        <a:ext cx="3395711" cy="3765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8"/>
          <p:cNvGrpSpPr>
            <a:grpSpLocks/>
          </p:cNvGrpSpPr>
          <p:nvPr/>
        </p:nvGrpSpPr>
        <p:grpSpPr bwMode="auto">
          <a:xfrm>
            <a:off x="388519" y="1053437"/>
            <a:ext cx="6974945" cy="3671708"/>
            <a:chOff x="2241" y="5717"/>
            <a:chExt cx="9240" cy="4827"/>
          </a:xfrm>
        </p:grpSpPr>
        <p:sp>
          <p:nvSpPr>
            <p:cNvPr id="19475" name="Text Box 19"/>
            <p:cNvSpPr txBox="1">
              <a:spLocks noChangeArrowheads="1"/>
            </p:cNvSpPr>
            <p:nvPr/>
          </p:nvSpPr>
          <p:spPr bwMode="auto">
            <a:xfrm>
              <a:off x="7794" y="8930"/>
              <a:ext cx="1440" cy="540"/>
            </a:xfrm>
            <a:prstGeom prst="rect">
              <a:avLst/>
            </a:prstGeom>
            <a:no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a:ln>
                    <a:noFill/>
                  </a:ln>
                  <a:solidFill>
                    <a:schemeClr val="tx1"/>
                  </a:solidFill>
                  <a:effectLst/>
                  <a:latin typeface="Calibri" pitchFamily="34" charset="0"/>
                </a:rPr>
                <a:t>Gel de agar</a:t>
              </a:r>
              <a:endParaRPr kumimoji="0" lang="en-US" sz="1800" b="1" i="0" u="none" strike="noStrike" cap="none" normalizeH="0" baseline="0" dirty="0">
                <a:ln>
                  <a:noFill/>
                </a:ln>
                <a:solidFill>
                  <a:schemeClr val="tx1"/>
                </a:solidFill>
                <a:effectLst/>
                <a:latin typeface="Arial" pitchFamily="34" charset="0"/>
              </a:endParaRPr>
            </a:p>
          </p:txBody>
        </p:sp>
        <p:sp>
          <p:nvSpPr>
            <p:cNvPr id="19476" name="Rectangle 20"/>
            <p:cNvSpPr>
              <a:spLocks noChangeArrowheads="1"/>
            </p:cNvSpPr>
            <p:nvPr/>
          </p:nvSpPr>
          <p:spPr bwMode="auto">
            <a:xfrm>
              <a:off x="2241" y="10427"/>
              <a:ext cx="4508" cy="117"/>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o-RO" sz="1100" b="0"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9477" name="Text Box 21"/>
            <p:cNvSpPr txBox="1">
              <a:spLocks noChangeArrowheads="1"/>
            </p:cNvSpPr>
            <p:nvPr/>
          </p:nvSpPr>
          <p:spPr bwMode="auto">
            <a:xfrm>
              <a:off x="7341" y="8068"/>
              <a:ext cx="4140"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a:ln>
                    <a:noFill/>
                  </a:ln>
                  <a:solidFill>
                    <a:schemeClr val="tx1"/>
                  </a:solidFill>
                  <a:effectLst/>
                  <a:latin typeface="Calibri" pitchFamily="34" charset="0"/>
                </a:rPr>
                <a:t>Martor pozitiv (tulpină de bacil difteric sigur toxigenă)</a:t>
              </a:r>
              <a:endParaRPr kumimoji="0" lang="en-US" sz="1800" b="1" i="0" u="none" strike="noStrike" cap="none" normalizeH="0" baseline="0">
                <a:ln>
                  <a:noFill/>
                </a:ln>
                <a:solidFill>
                  <a:schemeClr val="tx1"/>
                </a:solidFill>
                <a:effectLst/>
                <a:latin typeface="Arial" pitchFamily="34" charset="0"/>
              </a:endParaRPr>
            </a:p>
          </p:txBody>
        </p:sp>
        <p:sp>
          <p:nvSpPr>
            <p:cNvPr id="19478" name="Text Box 22"/>
            <p:cNvSpPr txBox="1">
              <a:spLocks noChangeArrowheads="1"/>
            </p:cNvSpPr>
            <p:nvPr/>
          </p:nvSpPr>
          <p:spPr bwMode="auto">
            <a:xfrm>
              <a:off x="7431" y="7224"/>
              <a:ext cx="19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err="1">
                  <a:ln>
                    <a:noFill/>
                  </a:ln>
                  <a:solidFill>
                    <a:schemeClr val="tx1"/>
                  </a:solidFill>
                  <a:effectLst/>
                  <a:latin typeface="Calibri" pitchFamily="34" charset="0"/>
                </a:rPr>
                <a:t>Tulpina</a:t>
              </a:r>
              <a:r>
                <a:rPr kumimoji="0" lang="en-US" sz="1100" b="1" i="0" u="none" strike="noStrike" cap="none" normalizeH="0" baseline="0" dirty="0">
                  <a:ln>
                    <a:noFill/>
                  </a:ln>
                  <a:solidFill>
                    <a:schemeClr val="tx1"/>
                  </a:solidFill>
                  <a:effectLst/>
                  <a:latin typeface="Calibri" pitchFamily="34" charset="0"/>
                </a:rPr>
                <a:t> de </a:t>
              </a:r>
              <a:r>
                <a:rPr kumimoji="0" lang="en-US" sz="1100" b="1" i="0" u="none" strike="noStrike" cap="none" normalizeH="0" baseline="0" dirty="0" err="1">
                  <a:ln>
                    <a:noFill/>
                  </a:ln>
                  <a:solidFill>
                    <a:schemeClr val="tx1"/>
                  </a:solidFill>
                  <a:effectLst/>
                  <a:latin typeface="Calibri" pitchFamily="34" charset="0"/>
                </a:rPr>
                <a:t>testat</a:t>
              </a:r>
              <a:endParaRPr kumimoji="0" lang="en-US" sz="1800" b="1" i="0" u="none" strike="noStrike" cap="none" normalizeH="0" baseline="0" dirty="0">
                <a:ln>
                  <a:noFill/>
                </a:ln>
                <a:solidFill>
                  <a:schemeClr val="tx1"/>
                </a:solidFill>
                <a:effectLst/>
                <a:latin typeface="Arial" pitchFamily="34" charset="0"/>
              </a:endParaRPr>
            </a:p>
          </p:txBody>
        </p:sp>
        <p:sp>
          <p:nvSpPr>
            <p:cNvPr id="19479" name="Text Box 23"/>
            <p:cNvSpPr txBox="1">
              <a:spLocks noChangeArrowheads="1"/>
            </p:cNvSpPr>
            <p:nvPr/>
          </p:nvSpPr>
          <p:spPr bwMode="auto">
            <a:xfrm>
              <a:off x="6688" y="5717"/>
              <a:ext cx="4793" cy="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err="1">
                  <a:ln>
                    <a:noFill/>
                  </a:ln>
                  <a:solidFill>
                    <a:schemeClr val="tx1"/>
                  </a:solidFill>
                  <a:effectLst/>
                  <a:latin typeface="Calibri" pitchFamily="34" charset="0"/>
                </a:rPr>
                <a:t>Ser</a:t>
              </a:r>
              <a:r>
                <a:rPr kumimoji="0" lang="en-US" sz="1100" b="1" i="0" u="none" strike="noStrike" cap="none" normalizeH="0" baseline="0" dirty="0">
                  <a:ln>
                    <a:noFill/>
                  </a:ln>
                  <a:solidFill>
                    <a:schemeClr val="tx1"/>
                  </a:solidFill>
                  <a:effectLst/>
                  <a:latin typeface="Calibri" pitchFamily="34" charset="0"/>
                </a:rPr>
                <a:t> </a:t>
              </a:r>
              <a:r>
                <a:rPr kumimoji="0" lang="en-US" sz="1100" b="1" i="0" u="none" strike="noStrike" cap="none" normalizeH="0" baseline="0" dirty="0" err="1">
                  <a:ln>
                    <a:noFill/>
                  </a:ln>
                  <a:solidFill>
                    <a:schemeClr val="tx1"/>
                  </a:solidFill>
                  <a:effectLst/>
                  <a:latin typeface="Calibri" pitchFamily="34" charset="0"/>
                </a:rPr>
                <a:t>imun</a:t>
              </a:r>
              <a:r>
                <a:rPr kumimoji="0" lang="en-US" sz="1100" b="1" i="0" u="none" strike="noStrike" cap="none" normalizeH="0" baseline="0" dirty="0">
                  <a:ln>
                    <a:noFill/>
                  </a:ln>
                  <a:solidFill>
                    <a:schemeClr val="tx1"/>
                  </a:solidFill>
                  <a:effectLst/>
                  <a:latin typeface="Calibri" pitchFamily="34" charset="0"/>
                </a:rPr>
                <a:t> standard </a:t>
              </a:r>
              <a:r>
                <a:rPr kumimoji="0" lang="en-US" sz="1100" b="1" i="0" u="none" strike="noStrike" cap="none" normalizeH="0" baseline="0" dirty="0" err="1">
                  <a:ln>
                    <a:noFill/>
                  </a:ln>
                  <a:solidFill>
                    <a:schemeClr val="tx1"/>
                  </a:solidFill>
                  <a:effectLst/>
                  <a:latin typeface="Calibri" pitchFamily="34" charset="0"/>
                </a:rPr>
                <a:t>antidifteric</a:t>
              </a:r>
              <a:r>
                <a:rPr kumimoji="0" lang="en-US" sz="1100" b="1" i="0" u="none" strike="noStrike" cap="none" normalizeH="0" baseline="0" dirty="0">
                  <a:ln>
                    <a:noFill/>
                  </a:ln>
                  <a:solidFill>
                    <a:schemeClr val="tx1"/>
                  </a:solidFill>
                  <a:effectLst/>
                  <a:latin typeface="Calibri" pitchFamily="34" charset="0"/>
                </a:rPr>
                <a:t> (</a:t>
              </a:r>
              <a:r>
                <a:rPr kumimoji="0" lang="en-US" sz="1100" b="1" i="0" u="none" strike="noStrike" cap="none" normalizeH="0" baseline="0" dirty="0" err="1">
                  <a:ln>
                    <a:noFill/>
                  </a:ln>
                  <a:solidFill>
                    <a:schemeClr val="tx1"/>
                  </a:solidFill>
                  <a:effectLst/>
                  <a:latin typeface="Calibri" pitchFamily="34" charset="0"/>
                </a:rPr>
                <a:t>anticorpi</a:t>
              </a:r>
              <a:r>
                <a:rPr kumimoji="0" lang="en-US" sz="1100" b="1" i="0" u="none" strike="noStrike" cap="none" normalizeH="0" baseline="0" dirty="0">
                  <a:ln>
                    <a:noFill/>
                  </a:ln>
                  <a:solidFill>
                    <a:schemeClr val="tx1"/>
                  </a:solidFill>
                  <a:effectLst/>
                  <a:latin typeface="Calibri" pitchFamily="34" charset="0"/>
                </a:rPr>
                <a:t> </a:t>
              </a:r>
              <a:r>
                <a:rPr kumimoji="0" lang="en-US" sz="1100" b="1" i="0" u="none" strike="noStrike" cap="none" normalizeH="0" baseline="0" dirty="0" err="1">
                  <a:ln>
                    <a:noFill/>
                  </a:ln>
                  <a:solidFill>
                    <a:schemeClr val="tx1"/>
                  </a:solidFill>
                  <a:effectLst/>
                  <a:latin typeface="Calibri" pitchFamily="34" charset="0"/>
                </a:rPr>
                <a:t>antitoxină</a:t>
              </a:r>
              <a:r>
                <a:rPr kumimoji="0" lang="en-US" sz="1100" b="1" i="0" u="none" strike="noStrike" cap="none" normalizeH="0" baseline="0" dirty="0">
                  <a:ln>
                    <a:noFill/>
                  </a:ln>
                  <a:solidFill>
                    <a:schemeClr val="tx1"/>
                  </a:solidFill>
                  <a:effectLst/>
                  <a:latin typeface="Calibri" pitchFamily="34" charset="0"/>
                </a:rPr>
                <a:t> </a:t>
              </a:r>
              <a:r>
                <a:rPr kumimoji="0" lang="en-US" sz="1100" b="1" i="0" u="none" strike="noStrike" cap="none" normalizeH="0" baseline="0" dirty="0" err="1">
                  <a:ln>
                    <a:noFill/>
                  </a:ln>
                  <a:solidFill>
                    <a:schemeClr val="tx1"/>
                  </a:solidFill>
                  <a:effectLst/>
                  <a:latin typeface="Calibri" pitchFamily="34" charset="0"/>
                </a:rPr>
                <a:t>difterică</a:t>
              </a:r>
              <a:r>
                <a:rPr kumimoji="0" lang="en-US" sz="1100" b="1" i="0" u="none" strike="noStrike" cap="none" normalizeH="0" baseline="0" dirty="0">
                  <a:ln>
                    <a:noFill/>
                  </a:ln>
                  <a:solidFill>
                    <a:schemeClr val="tx1"/>
                  </a:solidFill>
                  <a:effectLst/>
                  <a:latin typeface="Calibri"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endParaRPr>
            </a:p>
          </p:txBody>
        </p:sp>
        <p:sp>
          <p:nvSpPr>
            <p:cNvPr id="19480" name="Text Box 24"/>
            <p:cNvSpPr txBox="1">
              <a:spLocks noChangeArrowheads="1"/>
            </p:cNvSpPr>
            <p:nvPr/>
          </p:nvSpPr>
          <p:spPr bwMode="auto">
            <a:xfrm>
              <a:off x="6472" y="6246"/>
              <a:ext cx="4320"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o-RO" sz="1100" b="1" i="0" u="none" strike="noStrike" cap="none" normalizeH="0" baseline="0" dirty="0">
                  <a:ln>
                    <a:noFill/>
                  </a:ln>
                  <a:solidFill>
                    <a:schemeClr val="tx1"/>
                  </a:solidFill>
                  <a:effectLst/>
                  <a:latin typeface="Calibri" pitchFamily="34" charset="0"/>
                </a:rPr>
                <a:t>Martor negativ (tulpină de bacil difteric sigur </a:t>
              </a:r>
              <a:r>
                <a:rPr kumimoji="0" lang="ro-RO" sz="1100" b="1" i="0" u="none" strike="noStrike" cap="none" normalizeH="0" baseline="0" dirty="0" err="1">
                  <a:ln>
                    <a:noFill/>
                  </a:ln>
                  <a:solidFill>
                    <a:schemeClr val="tx1"/>
                  </a:solidFill>
                  <a:effectLst/>
                  <a:latin typeface="Calibri" pitchFamily="34" charset="0"/>
                </a:rPr>
                <a:t>netoxigenă</a:t>
              </a:r>
              <a:r>
                <a:rPr kumimoji="0" lang="ro-RO" sz="1100" b="1" i="0" u="none" strike="noStrike" cap="none" normalizeH="0" baseline="0" dirty="0">
                  <a:ln>
                    <a:noFill/>
                  </a:ln>
                  <a:solidFill>
                    <a:schemeClr val="tx1"/>
                  </a:solidFill>
                  <a:effectLst/>
                  <a:latin typeface="Calibri" pitchFamily="34" charset="0"/>
                </a:rPr>
                <a:t>)</a:t>
              </a:r>
              <a:endParaRPr kumimoji="0" lang="en-US" sz="1800" b="1" i="0" u="none" strike="noStrike" cap="none" normalizeH="0" baseline="0" dirty="0">
                <a:ln>
                  <a:noFill/>
                </a:ln>
                <a:solidFill>
                  <a:schemeClr val="tx1"/>
                </a:solidFill>
                <a:effectLst/>
                <a:latin typeface="Arial" pitchFamily="34" charset="0"/>
              </a:endParaRPr>
            </a:p>
          </p:txBody>
        </p:sp>
        <p:sp>
          <p:nvSpPr>
            <p:cNvPr id="19481" name="Line 25"/>
            <p:cNvSpPr>
              <a:spLocks noChangeShapeType="1"/>
            </p:cNvSpPr>
            <p:nvPr/>
          </p:nvSpPr>
          <p:spPr bwMode="auto">
            <a:xfrm flipV="1">
              <a:off x="4260" y="5964"/>
              <a:ext cx="2698" cy="71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sp>
          <p:nvSpPr>
            <p:cNvPr id="19482" name="Line 26"/>
            <p:cNvSpPr>
              <a:spLocks noChangeShapeType="1"/>
            </p:cNvSpPr>
            <p:nvPr/>
          </p:nvSpPr>
          <p:spPr bwMode="auto">
            <a:xfrm flipV="1">
              <a:off x="5254" y="6481"/>
              <a:ext cx="1675" cy="335"/>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sp>
          <p:nvSpPr>
            <p:cNvPr id="19483" name="Line 27"/>
            <p:cNvSpPr>
              <a:spLocks noChangeShapeType="1"/>
            </p:cNvSpPr>
            <p:nvPr/>
          </p:nvSpPr>
          <p:spPr bwMode="auto">
            <a:xfrm flipV="1">
              <a:off x="5308" y="7384"/>
              <a:ext cx="2368" cy="617"/>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sp>
          <p:nvSpPr>
            <p:cNvPr id="19484" name="Line 28"/>
            <p:cNvSpPr>
              <a:spLocks noChangeShapeType="1"/>
            </p:cNvSpPr>
            <p:nvPr/>
          </p:nvSpPr>
          <p:spPr bwMode="auto">
            <a:xfrm flipV="1">
              <a:off x="5096" y="8236"/>
              <a:ext cx="2580" cy="77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sp>
          <p:nvSpPr>
            <p:cNvPr id="19485" name="Line 29"/>
            <p:cNvSpPr>
              <a:spLocks noChangeShapeType="1"/>
            </p:cNvSpPr>
            <p:nvPr/>
          </p:nvSpPr>
          <p:spPr bwMode="auto">
            <a:xfrm flipV="1">
              <a:off x="4885" y="9088"/>
              <a:ext cx="3047" cy="376"/>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algn="ctr"/>
              <a:endParaRPr lang="en-US"/>
            </a:p>
          </p:txBody>
        </p:sp>
      </p:grpSp>
      <p:pic>
        <p:nvPicPr>
          <p:cNvPr id="17" name="Picture 16" descr="Patogenitate cobai.jpg"/>
          <p:cNvPicPr>
            <a:picLocks noChangeAspect="1"/>
          </p:cNvPicPr>
          <p:nvPr/>
        </p:nvPicPr>
        <p:blipFill>
          <a:blip r:embed="rId4" cstate="print"/>
          <a:stretch>
            <a:fillRect/>
          </a:stretch>
        </p:blipFill>
        <p:spPr>
          <a:xfrm>
            <a:off x="5473484" y="3844850"/>
            <a:ext cx="3470342" cy="2333460"/>
          </a:xfrm>
          <a:prstGeom prst="rect">
            <a:avLst/>
          </a:prstGeom>
        </p:spPr>
      </p:pic>
      <p:sp>
        <p:nvSpPr>
          <p:cNvPr id="18" name="Text Box 10"/>
          <p:cNvSpPr txBox="1">
            <a:spLocks noChangeArrowheads="1"/>
          </p:cNvSpPr>
          <p:nvPr/>
        </p:nvSpPr>
        <p:spPr bwMode="auto">
          <a:xfrm>
            <a:off x="5970423" y="6204428"/>
            <a:ext cx="2786081" cy="5847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o-RO" sz="1600" b="1" dirty="0"/>
              <a:t>Patogenitate la cobai.</a:t>
            </a:r>
          </a:p>
          <a:p>
            <a:pPr algn="ctr"/>
            <a:r>
              <a:rPr lang="ro-RO" sz="1600" b="1" dirty="0"/>
              <a:t>Inoculare subcutanată</a:t>
            </a:r>
            <a:endParaRPr lang="en-US" sz="1600" b="1" dirty="0"/>
          </a:p>
        </p:txBody>
      </p:sp>
      <p:sp>
        <p:nvSpPr>
          <p:cNvPr id="19" name="Text Box 10"/>
          <p:cNvSpPr txBox="1">
            <a:spLocks noChangeArrowheads="1"/>
          </p:cNvSpPr>
          <p:nvPr/>
        </p:nvSpPr>
        <p:spPr bwMode="auto">
          <a:xfrm>
            <a:off x="751272" y="4758910"/>
            <a:ext cx="2786081" cy="33855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o-RO" sz="1600" b="1" dirty="0"/>
              <a:t>Testul ELEK</a:t>
            </a:r>
            <a:endParaRPr lang="en-US" sz="16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857224" y="5715016"/>
            <a:ext cx="7072362" cy="369332"/>
          </a:xfrm>
          <a:prstGeom prst="rect">
            <a:avLst/>
          </a:prstGeom>
          <a:noFill/>
        </p:spPr>
        <p:txBody>
          <a:bodyPr wrap="square" rtlCol="0">
            <a:spAutoFit/>
          </a:bodyPr>
          <a:lstStyle/>
          <a:p>
            <a:r>
              <a:rPr lang="ro-RO" dirty="0"/>
              <a:t>Figura 1</a:t>
            </a:r>
            <a:r>
              <a:rPr lang="en-US" dirty="0"/>
              <a:t>7</a:t>
            </a:r>
            <a:r>
              <a:rPr lang="ro-RO" dirty="0"/>
              <a:t>: Meningococi. Frotiu colorat Gram din lichid cefalorahidian.</a:t>
            </a:r>
            <a:endParaRPr lang="en-US" dirty="0"/>
          </a:p>
        </p:txBody>
      </p:sp>
      <p:pic>
        <p:nvPicPr>
          <p:cNvPr id="5" name="Picture 7" descr="nf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4192250" cy="33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encrypted-tbn3.gstatic.com/images?q=tbn:ANd9GcRGFYOs1LTc3cUhYiO2BIKMWAG5C1RgWhntpFCaq5G9N5bs5-rc6w"/>
          <p:cNvPicPr>
            <a:picLocks noChangeAspect="1" noChangeArrowheads="1"/>
          </p:cNvPicPr>
          <p:nvPr/>
        </p:nvPicPr>
        <p:blipFill rotWithShape="1">
          <a:blip r:embed="rId3">
            <a:extLst>
              <a:ext uri="{28A0092B-C50C-407E-A947-70E740481C1C}">
                <a14:useLocalDpi xmlns:a14="http://schemas.microsoft.com/office/drawing/2010/main" val="0"/>
              </a:ext>
            </a:extLst>
          </a:blip>
          <a:srcRect t="23392" b="17391"/>
          <a:stretch/>
        </p:blipFill>
        <p:spPr bwMode="auto">
          <a:xfrm rot="5400000">
            <a:off x="6197326" y="1830594"/>
            <a:ext cx="3148468" cy="2744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encrypted-tbn0.gstatic.com/images?q=tbn:ANd9GcSOAOzbqeRedqBo0cjfXvQ-6C5VHmcrDeiUIPGk7avPwYJrnfHz"/>
          <p:cNvPicPr>
            <a:picLocks noChangeAspect="1" noChangeArrowheads="1"/>
          </p:cNvPicPr>
          <p:nvPr/>
        </p:nvPicPr>
        <p:blipFill rotWithShape="1">
          <a:blip r:embed="rId4">
            <a:extLst>
              <a:ext uri="{28A0092B-C50C-407E-A947-70E740481C1C}">
                <a14:useLocalDpi xmlns:a14="http://schemas.microsoft.com/office/drawing/2010/main" val="0"/>
              </a:ext>
            </a:extLst>
          </a:blip>
          <a:srcRect l="10333" t="15749" r="13477" b="16102"/>
          <a:stretch/>
        </p:blipFill>
        <p:spPr bwMode="auto">
          <a:xfrm rot="5400000">
            <a:off x="3820620" y="2258752"/>
            <a:ext cx="2815259" cy="188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23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70000" lnSpcReduction="20000"/>
          </a:bodyPr>
          <a:lstStyle/>
          <a:p>
            <a:r>
              <a:rPr lang="ro-RO" b="1" dirty="0"/>
              <a:t>7. REZISTENŢĂ. SENSIBILITATE. VARIABILITATE GENETICĂ</a:t>
            </a:r>
            <a:endParaRPr lang="en-US" b="1" dirty="0"/>
          </a:p>
          <a:p>
            <a:r>
              <a:rPr lang="ro-RO" b="1" dirty="0"/>
              <a:t>7.1. Rezistenţa la factorii mediului extern</a:t>
            </a:r>
            <a:endParaRPr lang="en-US" dirty="0"/>
          </a:p>
          <a:p>
            <a:r>
              <a:rPr lang="ro-RO" dirty="0"/>
              <a:t>	Bacilii difterici pot </a:t>
            </a:r>
            <a:r>
              <a:rPr lang="ro-RO" b="1" i="1" dirty="0"/>
              <a:t>rezista în produsul patologic (pseudomembrane), la adăpost de uscăciune şi radiaţii solare, timp de câteva luni</a:t>
            </a:r>
            <a:r>
              <a:rPr lang="ro-RO" dirty="0"/>
              <a:t>. Temperatura de 50-60</a:t>
            </a:r>
            <a:r>
              <a:rPr lang="ro-RO" baseline="30000" dirty="0"/>
              <a:t>0</a:t>
            </a:r>
            <a:r>
              <a:rPr lang="ro-RO" dirty="0"/>
              <a:t>C inactivează bacilii difterici după 5-10 minute. Sunt sensibili la dezinfectantele uzuale.</a:t>
            </a:r>
            <a:endParaRPr lang="en-US" dirty="0"/>
          </a:p>
          <a:p>
            <a:pPr>
              <a:buNone/>
            </a:pPr>
            <a:endParaRPr lang="en-US" dirty="0"/>
          </a:p>
          <a:p>
            <a:r>
              <a:rPr lang="ro-RO" b="1" dirty="0"/>
              <a:t>7.2. Sensibilitatea la chimioterapice</a:t>
            </a:r>
            <a:endParaRPr lang="en-US" dirty="0"/>
          </a:p>
          <a:p>
            <a:r>
              <a:rPr lang="ro-RO" dirty="0"/>
              <a:t>	Tulpinile de Corynebacterium diphteriae sunt </a:t>
            </a:r>
            <a:r>
              <a:rPr lang="ro-RO" b="1" i="1" dirty="0"/>
              <a:t>sensibile la acţiunea multor chimioterapice</a:t>
            </a:r>
            <a:r>
              <a:rPr lang="ro-RO" dirty="0"/>
              <a:t>, în special la antibioticele din grupul penicilinelor, eritromicină, tetracicline, etc. </a:t>
            </a:r>
            <a:r>
              <a:rPr lang="ro-RO" b="1" i="1" dirty="0"/>
              <a:t>Rar s-a notat fenomenul de rezistenţă fenotipică faţă de chimioterapice</a:t>
            </a:r>
            <a:r>
              <a:rPr lang="ro-RO" dirty="0"/>
              <a:t>.</a:t>
            </a:r>
            <a:endParaRPr lang="en-US" dirty="0"/>
          </a:p>
          <a:p>
            <a:r>
              <a:rPr lang="ro-RO" b="1" dirty="0"/>
              <a:t> </a:t>
            </a:r>
            <a:endParaRPr lang="en-US" dirty="0"/>
          </a:p>
          <a:p>
            <a:r>
              <a:rPr lang="ro-RO" b="1" dirty="0"/>
              <a:t>7.3. Variabilitate genetică</a:t>
            </a:r>
            <a:endParaRPr lang="en-US" dirty="0"/>
          </a:p>
          <a:p>
            <a:r>
              <a:rPr lang="ro-RO" dirty="0"/>
              <a:t>	Cea mai importantă problemă legată de variabilitatea genetică a bacililor difterici este corelaţia între </a:t>
            </a:r>
            <a:r>
              <a:rPr lang="ro-RO" b="1" i="1" dirty="0"/>
              <a:t>lizogenizarea tulpinii</a:t>
            </a:r>
            <a:r>
              <a:rPr lang="ro-RO" dirty="0"/>
              <a:t> (conversia lizogenă) şi </a:t>
            </a:r>
            <a:r>
              <a:rPr lang="ro-RO" b="1" i="1" dirty="0"/>
              <a:t>capacitatea de a elabora toxină difterică</a:t>
            </a:r>
            <a:r>
              <a:rPr lang="ro-RO" dirty="0"/>
              <a:t>.</a:t>
            </a:r>
            <a:endParaRPr lang="en-US" dirty="0"/>
          </a:p>
          <a:p>
            <a:r>
              <a:rPr lang="ro-RO" dirty="0"/>
              <a:t>	Pe de altă parte, notăm că au fost obţinute variante genetice prin trecerea din formă „gravis”(„R”) în formă „mitis” („S”) în cultură. Aceste variante (mutante selectate) nu pot fi corelate totdeauna cu pierderea toxinogenezei, ceea ce infirmă, aşa cum arătam mai sus, vechea concepţie potrivit căreia, tulpinile „gravis” prezintă implicit şi apanajul toxicităţii.</a:t>
            </a:r>
            <a:endParaRPr lang="en-US" dirty="0"/>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92500" lnSpcReduction="10000"/>
          </a:bodyPr>
          <a:lstStyle/>
          <a:p>
            <a:r>
              <a:rPr lang="ro-RO" b="1" dirty="0"/>
              <a:t>8. BOALA LA OM</a:t>
            </a:r>
            <a:endParaRPr lang="en-US" dirty="0"/>
          </a:p>
          <a:p>
            <a:r>
              <a:rPr lang="ro-RO" b="1" dirty="0"/>
              <a:t>8.1. Habitat</a:t>
            </a:r>
            <a:endParaRPr lang="en-US" dirty="0"/>
          </a:p>
          <a:p>
            <a:r>
              <a:rPr lang="ro-RO" b="1" dirty="0"/>
              <a:t>	</a:t>
            </a:r>
            <a:r>
              <a:rPr lang="ro-RO" b="1" i="1" dirty="0"/>
              <a:t>Omul</a:t>
            </a:r>
            <a:r>
              <a:rPr lang="ro-RO" dirty="0"/>
              <a:t> este </a:t>
            </a:r>
            <a:r>
              <a:rPr lang="ro-RO" b="1" i="1" dirty="0"/>
              <a:t>purtător de tulpini de Corynebacterium diphteriae saprofite</a:t>
            </a:r>
            <a:r>
              <a:rPr lang="ro-RO" dirty="0"/>
              <a:t> (C. xerosis, C. hoffmanni). Există şi destul de numeroşi purtători sănătoşi de </a:t>
            </a:r>
            <a:r>
              <a:rPr lang="ro-RO" b="1" i="1" dirty="0"/>
              <a:t>tulpini de Corynebacterium diphteriae netoxigene</a:t>
            </a:r>
            <a:r>
              <a:rPr lang="ro-RO" dirty="0"/>
              <a:t>. Starea de purtător variază de la 5%, în regiunile endemice, până la mai puţin de 1% în ţările cu boala eradicată. În focarul epidemic se pot izola de la contacţi tulpini toxigene (lizogene).</a:t>
            </a:r>
            <a:endParaRPr lang="en-US" dirty="0"/>
          </a:p>
          <a:p>
            <a:r>
              <a:rPr lang="ro-RO" dirty="0"/>
              <a:t>	</a:t>
            </a:r>
            <a:r>
              <a:rPr lang="ro-RO" b="1" i="1" dirty="0"/>
              <a:t>Rezistenţa marcată a bacilului difteric în mediul extern</a:t>
            </a:r>
            <a:r>
              <a:rPr lang="ro-RO" dirty="0"/>
              <a:t> în cazul feririi de uscăciune şi lumină, este, de asemenea, </a:t>
            </a:r>
            <a:r>
              <a:rPr lang="ro-RO" i="1" dirty="0"/>
              <a:t>factor potenţial de răspândire a germenului în populaţia umană</a:t>
            </a:r>
            <a:r>
              <a:rPr lang="ro-RO" dirty="0"/>
              <a:t>.</a:t>
            </a:r>
            <a:endParaRPr lang="en-US" dirty="0"/>
          </a:p>
          <a:p>
            <a:r>
              <a:rPr lang="ro-RO" b="1" dirty="0"/>
              <a:t> </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92500" lnSpcReduction="20000"/>
          </a:bodyPr>
          <a:lstStyle/>
          <a:p>
            <a:r>
              <a:rPr lang="ro-RO" b="1" dirty="0"/>
              <a:t>8. BOALA LA OM</a:t>
            </a:r>
            <a:endParaRPr lang="en-US" dirty="0"/>
          </a:p>
          <a:p>
            <a:r>
              <a:rPr lang="ro-RO" b="1" dirty="0"/>
              <a:t> </a:t>
            </a:r>
            <a:endParaRPr lang="en-US" dirty="0"/>
          </a:p>
          <a:p>
            <a:r>
              <a:rPr lang="ro-RO" b="1" dirty="0"/>
              <a:t>8.2. Patogenie</a:t>
            </a:r>
            <a:endParaRPr lang="en-US" dirty="0"/>
          </a:p>
          <a:p>
            <a:r>
              <a:rPr lang="ro-RO" b="1" dirty="0"/>
              <a:t>	</a:t>
            </a:r>
            <a:r>
              <a:rPr lang="ro-RO" dirty="0"/>
              <a:t>Mecanismul patogenic primordial prin care se realizează infecţia difterică la om este </a:t>
            </a:r>
            <a:r>
              <a:rPr lang="ro-RO" b="1" i="1" dirty="0"/>
              <a:t>elaborarea şi difuziunea toxinei difterice în organism</a:t>
            </a:r>
            <a:r>
              <a:rPr lang="ro-RO" dirty="0"/>
              <a:t>.</a:t>
            </a:r>
            <a:endParaRPr lang="en-US" dirty="0"/>
          </a:p>
          <a:p>
            <a:r>
              <a:rPr lang="ro-RO" dirty="0"/>
              <a:t>	Corynebacterium diphteriae </a:t>
            </a:r>
            <a:r>
              <a:rPr lang="ro-RO" b="1" dirty="0"/>
              <a:t>se localizează în faringe sau în alte zone</a:t>
            </a:r>
            <a:r>
              <a:rPr lang="ro-RO" dirty="0"/>
              <a:t> (cavităţi nazale, laringe, piele, uter etc). Tulpinile patogene </a:t>
            </a:r>
            <a:r>
              <a:rPr lang="ro-RO" b="1" dirty="0"/>
              <a:t>se multiplică la nivelul porţii de intrare</a:t>
            </a:r>
            <a:r>
              <a:rPr lang="ro-RO" dirty="0"/>
              <a:t>, în straturile superficiale ale mucoasei. Aici este </a:t>
            </a:r>
            <a:r>
              <a:rPr lang="ro-RO" b="1" dirty="0"/>
              <a:t>elaborată toxina</a:t>
            </a:r>
            <a:r>
              <a:rPr lang="ro-RO" dirty="0"/>
              <a:t>, care cauzează </a:t>
            </a:r>
            <a:r>
              <a:rPr lang="ro-RO" b="1" dirty="0"/>
              <a:t>leziuni locale şi leziuni la distanţă</a:t>
            </a:r>
            <a:r>
              <a:rPr lang="ro-RO" dirty="0"/>
              <a:t>.</a:t>
            </a:r>
            <a:endParaRPr lang="en-US" dirty="0"/>
          </a:p>
          <a:p>
            <a:r>
              <a:rPr lang="ro-RO" b="1" dirty="0"/>
              <a:t>	Leziuni locale</a:t>
            </a:r>
            <a:r>
              <a:rPr lang="ro-RO" dirty="0"/>
              <a:t>. Se produce </a:t>
            </a:r>
            <a:r>
              <a:rPr lang="ro-RO" b="1" i="1" dirty="0"/>
              <a:t>necroza celulelor învecinate localizării germenului</a:t>
            </a:r>
            <a:r>
              <a:rPr lang="ro-RO" dirty="0"/>
              <a:t>, ceea ce favorizează, prin produşii de degradare celulară, apariţia de cicluri de multiplicare bacteriană la poarta de intrare.</a:t>
            </a:r>
            <a:endParaRPr lang="en-US" dirty="0"/>
          </a:p>
          <a:p>
            <a:endParaRPr lang="en-US" dirty="0"/>
          </a:p>
        </p:txBody>
      </p:sp>
    </p:spTree>
    <p:extLst>
      <p:ext uri="{BB962C8B-B14F-4D97-AF65-F5344CB8AC3E}">
        <p14:creationId xmlns:p14="http://schemas.microsoft.com/office/powerpoint/2010/main" val="2138545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160636"/>
          </a:xfrm>
        </p:spPr>
        <p:txBody>
          <a:bodyPr>
            <a:normAutofit fontScale="85000" lnSpcReduction="20000"/>
          </a:bodyPr>
          <a:lstStyle/>
          <a:p>
            <a:pPr>
              <a:buNone/>
            </a:pPr>
            <a:endParaRPr lang="en-US" dirty="0"/>
          </a:p>
          <a:p>
            <a:r>
              <a:rPr lang="ro-RO" b="1" dirty="0"/>
              <a:t>8. BOALA LA OM</a:t>
            </a:r>
            <a:endParaRPr lang="en-US" dirty="0"/>
          </a:p>
          <a:p>
            <a:r>
              <a:rPr lang="ro-RO" b="1" dirty="0"/>
              <a:t> </a:t>
            </a:r>
            <a:endParaRPr lang="en-US" dirty="0"/>
          </a:p>
          <a:p>
            <a:pPr marL="0" indent="0">
              <a:buNone/>
            </a:pPr>
            <a:endParaRPr lang="ro-RO" dirty="0"/>
          </a:p>
          <a:p>
            <a:pPr algn="just"/>
            <a:r>
              <a:rPr lang="ro-RO" dirty="0"/>
              <a:t>	Ulterior, apare un </a:t>
            </a:r>
            <a:r>
              <a:rPr lang="ro-RO" b="1" i="1" dirty="0"/>
              <a:t>exudat fibrinos</a:t>
            </a:r>
            <a:r>
              <a:rPr lang="ro-RO" dirty="0"/>
              <a:t>, urmat de o </a:t>
            </a:r>
            <a:r>
              <a:rPr lang="ro-RO" i="1" dirty="0"/>
              <a:t>infiltrare în exudat</a:t>
            </a:r>
            <a:r>
              <a:rPr lang="ro-RO" dirty="0"/>
              <a:t>, </a:t>
            </a:r>
            <a:r>
              <a:rPr lang="ro-RO" i="1" dirty="0"/>
              <a:t>de leucocite, eritrocite şi bacterii în cultură pură</a:t>
            </a:r>
            <a:r>
              <a:rPr lang="ro-RO" dirty="0"/>
              <a:t>, apoi apar </a:t>
            </a:r>
            <a:r>
              <a:rPr lang="ro-RO" b="1" i="1" dirty="0"/>
              <a:t>pseudomembranele</a:t>
            </a:r>
            <a:r>
              <a:rPr lang="ro-RO" dirty="0"/>
              <a:t> (pelicule alb-cenuşii, foarte aderente, care reprezintă adevărate culturi </a:t>
            </a:r>
            <a:r>
              <a:rPr lang="ro-RO" i="1" dirty="0"/>
              <a:t>in vivo</a:t>
            </a:r>
            <a:r>
              <a:rPr lang="ro-RO" dirty="0"/>
              <a:t> de bacili difterici). </a:t>
            </a:r>
            <a:endParaRPr lang="en-US" dirty="0"/>
          </a:p>
          <a:p>
            <a:pPr algn="just"/>
            <a:r>
              <a:rPr lang="ro-RO" dirty="0"/>
              <a:t>	Rezultatul este </a:t>
            </a:r>
            <a:r>
              <a:rPr lang="ro-RO" b="1" i="1" dirty="0"/>
              <a:t>ataşarea netă de ţesutul </a:t>
            </a:r>
            <a:r>
              <a:rPr lang="ro-RO" b="1" i="1" dirty="0" err="1"/>
              <a:t>subjacent</a:t>
            </a:r>
            <a:r>
              <a:rPr lang="ro-RO" dirty="0"/>
              <a:t>.</a:t>
            </a:r>
          </a:p>
          <a:p>
            <a:pPr algn="just"/>
            <a:endParaRPr lang="ro-RO" dirty="0"/>
          </a:p>
          <a:p>
            <a:pPr algn="just"/>
            <a:endParaRPr lang="en-US" dirty="0"/>
          </a:p>
          <a:p>
            <a:pPr algn="just"/>
            <a:r>
              <a:rPr lang="ro-RO" b="1" dirty="0"/>
              <a:t>	Leziuni la distanţă</a:t>
            </a:r>
            <a:r>
              <a:rPr lang="ro-RO" dirty="0"/>
              <a:t>. </a:t>
            </a:r>
            <a:r>
              <a:rPr lang="ro-RO" b="1" i="1" dirty="0"/>
              <a:t>Germenii rămân cantonaţi la poarta de intrare</a:t>
            </a:r>
            <a:r>
              <a:rPr lang="ro-RO" dirty="0"/>
              <a:t>, în vreme ce </a:t>
            </a:r>
            <a:r>
              <a:rPr lang="ro-RO" b="1" i="1" dirty="0"/>
              <a:t>toxina elaborată de ei difuzează</a:t>
            </a:r>
            <a:r>
              <a:rPr lang="ro-RO" dirty="0"/>
              <a:t>, dând leziuni toxice cu localizare predominantă în </a:t>
            </a:r>
            <a:r>
              <a:rPr lang="ro-RO" b="1" i="1" dirty="0"/>
              <a:t>miocard şi nervii periferici</a:t>
            </a:r>
            <a:r>
              <a:rPr lang="ro-RO" dirty="0"/>
              <a:t>. 200-400 molecule toxină sunt suficiente pentru a determina leziuni citotoxice grave.</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215106"/>
          </a:xfrm>
        </p:spPr>
        <p:txBody>
          <a:bodyPr>
            <a:normAutofit/>
          </a:bodyPr>
          <a:lstStyle/>
          <a:p>
            <a:pPr>
              <a:buNone/>
            </a:pPr>
            <a:endParaRPr lang="en-US" dirty="0"/>
          </a:p>
          <a:p>
            <a:r>
              <a:rPr lang="ro-RO" b="1" dirty="0"/>
              <a:t>8.3. Imunitate</a:t>
            </a:r>
            <a:endParaRPr lang="en-US" dirty="0"/>
          </a:p>
          <a:p>
            <a:pPr lvl="0"/>
            <a:r>
              <a:rPr lang="ro-RO" b="1" dirty="0"/>
              <a:t>Imunitatea umorală sistemică</a:t>
            </a:r>
            <a:r>
              <a:rPr lang="ro-RO" dirty="0"/>
              <a:t>.</a:t>
            </a:r>
            <a:r>
              <a:rPr lang="ro-RO" b="1" dirty="0"/>
              <a:t> </a:t>
            </a:r>
            <a:r>
              <a:rPr lang="ro-RO" i="1" dirty="0"/>
              <a:t>Toxina difterică</a:t>
            </a:r>
            <a:r>
              <a:rPr lang="ro-RO" dirty="0"/>
              <a:t> </a:t>
            </a:r>
            <a:r>
              <a:rPr lang="ro-RO" i="1" dirty="0"/>
              <a:t>este un imunogen puternic</a:t>
            </a:r>
            <a:r>
              <a:rPr lang="ro-RO" dirty="0"/>
              <a:t>, determinând imunitate umorală stabilă prin </a:t>
            </a:r>
            <a:r>
              <a:rPr lang="ro-RO" b="1" i="1" dirty="0"/>
              <a:t>anticorpi antitoxici neutralizanţi</a:t>
            </a:r>
            <a:r>
              <a:rPr lang="ro-RO" dirty="0"/>
              <a:t>. Anticorpii, de natură IgG, sunt transferaţi prin placentă de la mamă la făt. De aceea, nou-născuţii şi sugarii în primele luni de viaţă sunt rezistenţi la difterie dacă provin dintr-o mamă care prezintă imunitate (prin boală sau după vaccinare).</a:t>
            </a:r>
            <a:endParaRPr lang="en-US" dirty="0"/>
          </a:p>
          <a:p>
            <a:r>
              <a:rPr lang="ro-RO" dirty="0"/>
              <a:t>	</a:t>
            </a:r>
            <a:r>
              <a:rPr lang="ro-RO" b="1" i="1" dirty="0"/>
              <a:t>Contractarea infecţiei</a:t>
            </a:r>
            <a:r>
              <a:rPr lang="ro-RO" dirty="0"/>
              <a:t> prin boală clinic aparentă sau inaparentă, în perioada preşcolară sau şcolară, duce la </a:t>
            </a:r>
            <a:r>
              <a:rPr lang="ro-RO" b="1" i="1" dirty="0"/>
              <a:t>instalarea rezistenţei pentru toată viaţa</a:t>
            </a:r>
            <a:r>
              <a:rPr lang="ro-RO" dirty="0"/>
              <a:t>.</a:t>
            </a:r>
            <a:endParaRPr lang="en-US" dirty="0"/>
          </a:p>
          <a:p>
            <a:r>
              <a:rPr lang="ro-RO" dirty="0"/>
              <a:t>	</a:t>
            </a:r>
            <a:endParaRPr lang="en-US" dirty="0"/>
          </a:p>
        </p:txBody>
      </p:sp>
    </p:spTree>
    <p:extLst>
      <p:ext uri="{BB962C8B-B14F-4D97-AF65-F5344CB8AC3E}">
        <p14:creationId xmlns:p14="http://schemas.microsoft.com/office/powerpoint/2010/main" val="2307910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215106"/>
          </a:xfrm>
        </p:spPr>
        <p:txBody>
          <a:bodyPr>
            <a:normAutofit fontScale="92500" lnSpcReduction="20000"/>
          </a:bodyPr>
          <a:lstStyle/>
          <a:p>
            <a:pPr>
              <a:buNone/>
            </a:pPr>
            <a:endParaRPr lang="en-US" dirty="0"/>
          </a:p>
          <a:p>
            <a:r>
              <a:rPr lang="ro-RO" b="1" dirty="0"/>
              <a:t>8.3. Imunitate</a:t>
            </a:r>
            <a:endParaRPr lang="en-US" dirty="0"/>
          </a:p>
          <a:p>
            <a:r>
              <a:rPr lang="ro-RO" dirty="0"/>
              <a:t>	</a:t>
            </a:r>
            <a:r>
              <a:rPr lang="ro-RO" b="1" i="1" dirty="0"/>
              <a:t>Testarea prezenţei anticorpilor antitoxici în umori</a:t>
            </a:r>
            <a:r>
              <a:rPr lang="ro-RO" dirty="0"/>
              <a:t>, fie după boală, fie după vaccinare, se face prin efectuarea </a:t>
            </a:r>
            <a:r>
              <a:rPr lang="ro-RO" b="1" dirty="0"/>
              <a:t>reacţiei Schick</a:t>
            </a:r>
            <a:r>
              <a:rPr lang="ro-RO" dirty="0"/>
              <a:t>: injectarea intradermică a unei cantităţi minime de toxină difterică este urmată, în lipsa anticorpilor antidifterici (receptivitate), de apariţia unui răspuns pozitiv. În cazul prezenţei anticorpilor (care neutralizează </a:t>
            </a:r>
            <a:r>
              <a:rPr lang="ro-RO" i="1" dirty="0"/>
              <a:t>in vivo</a:t>
            </a:r>
            <a:r>
              <a:rPr lang="ro-RO" dirty="0"/>
              <a:t> toxina, împiedicând manifestarea efectelor locale ale toxinei) testul este negativ. Testul Schick pozitiv denotă prezenţa în serul subiectului a mai puţin de 0,03 U.A (unităţi antitoxive) anticorpi (titrul minim protector).</a:t>
            </a:r>
            <a:endParaRPr lang="en-US" dirty="0"/>
          </a:p>
          <a:p>
            <a:pPr lvl="0"/>
            <a:r>
              <a:rPr lang="ro-RO" b="1" dirty="0"/>
              <a:t>Imunitatea celulară</a:t>
            </a:r>
            <a:r>
              <a:rPr lang="ro-RO" dirty="0"/>
              <a:t>. S-au notat uneori, în cazul efectuării în masă a testului Schick, reacţii intens pozitive, la cei la care se mai practicase testul, reacţii a căror evoluţie va pleda pentru o </a:t>
            </a:r>
            <a:r>
              <a:rPr lang="ro-RO" b="1" i="1" dirty="0"/>
              <a:t>stare de hipersensibilitate întârziată </a:t>
            </a:r>
            <a:r>
              <a:rPr lang="ro-RO" dirty="0"/>
              <a:t>la unele componente ale toxinei difterice. Cercetarea altor indicatori de imunitate celulară în infecţia difterică este în curs.</a:t>
            </a:r>
            <a:endParaRPr lang="en-US" dirty="0"/>
          </a:p>
          <a:p>
            <a:endParaRPr lang="en-US" dirty="0"/>
          </a:p>
        </p:txBody>
      </p:sp>
    </p:spTree>
    <p:extLst>
      <p:ext uri="{BB962C8B-B14F-4D97-AF65-F5344CB8AC3E}">
        <p14:creationId xmlns:p14="http://schemas.microsoft.com/office/powerpoint/2010/main" val="3104022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324492"/>
          </a:xfrm>
        </p:spPr>
        <p:txBody>
          <a:bodyPr>
            <a:normAutofit fontScale="77500" lnSpcReduction="20000"/>
          </a:bodyPr>
          <a:lstStyle/>
          <a:p>
            <a:pPr algn="just"/>
            <a:r>
              <a:rPr lang="ro-RO" b="1" dirty="0"/>
              <a:t>8.4. Aspecte clinice</a:t>
            </a:r>
            <a:endParaRPr lang="en-US" dirty="0"/>
          </a:p>
          <a:p>
            <a:pPr algn="just"/>
            <a:r>
              <a:rPr lang="ro-RO" b="1" dirty="0"/>
              <a:t>	</a:t>
            </a:r>
            <a:r>
              <a:rPr lang="ro-RO" dirty="0"/>
              <a:t>Difteria îmbracă diverse forme clinice:</a:t>
            </a:r>
            <a:endParaRPr lang="en-US" dirty="0"/>
          </a:p>
          <a:p>
            <a:pPr lvl="0" algn="just"/>
            <a:r>
              <a:rPr lang="ro-RO" b="1" dirty="0"/>
              <a:t>Angina difterică</a:t>
            </a:r>
            <a:r>
              <a:rPr lang="ro-RO" dirty="0"/>
              <a:t> </a:t>
            </a:r>
            <a:endParaRPr lang="en-US" dirty="0"/>
          </a:p>
          <a:p>
            <a:pPr algn="just"/>
            <a:r>
              <a:rPr lang="ro-RO" b="1" i="1" dirty="0"/>
              <a:t>	Local</a:t>
            </a:r>
            <a:r>
              <a:rPr lang="ro-RO" dirty="0"/>
              <a:t>, la nivelul stâlpilor faringieni, amigdalelor, limbii, apar </a:t>
            </a:r>
            <a:r>
              <a:rPr lang="ro-RO" b="1" i="1" dirty="0"/>
              <a:t>pseudomembrane</a:t>
            </a:r>
            <a:r>
              <a:rPr lang="ro-RO" dirty="0"/>
              <a:t>: </a:t>
            </a:r>
            <a:r>
              <a:rPr lang="ro-RO" i="1" dirty="0"/>
              <a:t>pelicule alb-cenuşii, foarte aderente</a:t>
            </a:r>
            <a:r>
              <a:rPr lang="ro-RO" dirty="0"/>
              <a:t> (la încercarea de detaşare ţesutul sângerează). În pseudomembrane se găsesc </a:t>
            </a:r>
            <a:r>
              <a:rPr lang="ro-RO" i="1" dirty="0"/>
              <a:t>bacilii difterici aproape „în cultură pură”</a:t>
            </a:r>
            <a:r>
              <a:rPr lang="ro-RO" dirty="0"/>
              <a:t>. </a:t>
            </a:r>
            <a:endParaRPr lang="en-US" dirty="0"/>
          </a:p>
          <a:p>
            <a:pPr algn="just"/>
            <a:r>
              <a:rPr lang="ro-RO" dirty="0"/>
              <a:t>	În afară de aceste fenomene locale, apar şi semne </a:t>
            </a:r>
            <a:r>
              <a:rPr lang="ro-RO" b="1" i="1" dirty="0"/>
              <a:t>la distanţă</a:t>
            </a:r>
            <a:r>
              <a:rPr lang="ro-RO" dirty="0"/>
              <a:t> şi anume: </a:t>
            </a:r>
            <a:r>
              <a:rPr lang="ro-RO" b="1" i="1" dirty="0"/>
              <a:t>semne neurologice</a:t>
            </a:r>
            <a:r>
              <a:rPr lang="ro-RO" dirty="0"/>
              <a:t> - </a:t>
            </a:r>
            <a:r>
              <a:rPr lang="ro-RO" i="1" dirty="0"/>
              <a:t>pareze sau paralizii de neuron motor periferic sau central</a:t>
            </a:r>
            <a:r>
              <a:rPr lang="ro-RO" dirty="0"/>
              <a:t> şi </a:t>
            </a:r>
            <a:r>
              <a:rPr lang="ro-RO" b="1" i="1" dirty="0"/>
              <a:t>semne cardiace</a:t>
            </a:r>
            <a:r>
              <a:rPr lang="ro-RO" dirty="0"/>
              <a:t> (miocardita toxică) - </a:t>
            </a:r>
            <a:r>
              <a:rPr lang="ro-RO" i="1" dirty="0"/>
              <a:t>tulburări de ritm, modificări electrocardiografice</a:t>
            </a:r>
            <a:r>
              <a:rPr lang="ro-RO" dirty="0"/>
              <a:t>. Starea generală este alterată. </a:t>
            </a:r>
            <a:endParaRPr lang="en-US" dirty="0"/>
          </a:p>
          <a:p>
            <a:pPr algn="just"/>
            <a:r>
              <a:rPr lang="ro-RO" dirty="0"/>
              <a:t>	În forme toxice grave, poate apărea drept </a:t>
            </a:r>
            <a:r>
              <a:rPr lang="ro-RO" b="1" i="1" dirty="0"/>
              <a:t>complicaţie insufucienţa suprarenală acută</a:t>
            </a:r>
            <a:r>
              <a:rPr lang="ro-RO" dirty="0"/>
              <a:t>. Astăzi, în urma aplicării tratamentului adecvat cu chimioterapice, evoluţia anginei difterice este scurtată şi semnele clinice mult diminuate ca intensitate.</a:t>
            </a:r>
            <a:endParaRPr lang="en-US" dirty="0"/>
          </a:p>
          <a:p>
            <a:pPr algn="just"/>
            <a:r>
              <a:rPr lang="ro-RO" b="1" dirty="0"/>
              <a:t>b. Difteria nazofaringiană</a:t>
            </a:r>
            <a:r>
              <a:rPr lang="ro-RO" dirty="0"/>
              <a:t>. Pseudomembranele se găsesc atât în faringe, cât şi pe suprafaţa mucoasei cavităţilor nazale. De obicei apar şi semne neurologice şi cardiace grave.</a:t>
            </a:r>
            <a:endParaRPr lang="en-US" dirty="0"/>
          </a:p>
          <a:p>
            <a:pPr algn="just"/>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85860"/>
            <a:ext cx="8229600" cy="5455508"/>
          </a:xfrm>
        </p:spPr>
        <p:txBody>
          <a:bodyPr>
            <a:normAutofit fontScale="77500" lnSpcReduction="20000"/>
          </a:bodyPr>
          <a:lstStyle/>
          <a:p>
            <a:pPr algn="just"/>
            <a:r>
              <a:rPr lang="ro-RO" b="1" dirty="0"/>
              <a:t>c. Difteria conjunctivală</a:t>
            </a:r>
            <a:r>
              <a:rPr lang="ro-RO" dirty="0"/>
              <a:t>. Apare ca </a:t>
            </a:r>
            <a:r>
              <a:rPr lang="ro-RO" b="1" i="1" dirty="0"/>
              <a:t>infecţie accidentală</a:t>
            </a:r>
            <a:r>
              <a:rPr lang="ro-RO" dirty="0"/>
              <a:t>, de obicei de la o difterie faringiană, prin vehicularea germenilor cu ajutorul mâinilor murdare. Uneori, prezenţa pseudomembranelor pe conjunctivă se poate asocia cu inflamaţia corneei (keratită).</a:t>
            </a:r>
            <a:endParaRPr lang="en-US" dirty="0"/>
          </a:p>
          <a:p>
            <a:pPr algn="just"/>
            <a:r>
              <a:rPr lang="ro-RO" b="1" dirty="0"/>
              <a:t>d. Difteria cutanată</a:t>
            </a:r>
            <a:r>
              <a:rPr lang="ro-RO" dirty="0"/>
              <a:t>. Este determinată de tulpini de C. diphteriae mai puţin toxice. Apar </a:t>
            </a:r>
            <a:r>
              <a:rPr lang="ro-RO" b="1" i="1" dirty="0"/>
              <a:t>ulceraţii cutanate, fără tendinţă de vindecare spontană</a:t>
            </a:r>
            <a:r>
              <a:rPr lang="ro-RO" dirty="0"/>
              <a:t> (evoluţie trenantă). Această formă, deşi mai puţin gravă, reprezintă o sursă de răspândire a bacililor difterici la contacţi.</a:t>
            </a:r>
            <a:endParaRPr lang="en-US" dirty="0"/>
          </a:p>
          <a:p>
            <a:pPr algn="just"/>
            <a:r>
              <a:rPr lang="ro-RO" b="1" dirty="0"/>
              <a:t>e. Difteria laringiană (crupul difteric)</a:t>
            </a:r>
            <a:r>
              <a:rPr lang="ro-RO" dirty="0"/>
              <a:t>. Prezenţa pseudomembranelor la nivelul mucoasei laringo-traheale se traduce prin </a:t>
            </a:r>
            <a:r>
              <a:rPr lang="ro-RO" b="1" i="1" dirty="0"/>
              <a:t>apariţia edemului glotic, cu sufocare</a:t>
            </a:r>
            <a:r>
              <a:rPr lang="ro-RO" dirty="0"/>
              <a:t> (asfixiere). Tratamentul de urgenţă, obligatoriu, este traheotomia, pentru degajarea căilor respiratorii.</a:t>
            </a:r>
          </a:p>
          <a:p>
            <a:pPr algn="just"/>
            <a:endParaRPr lang="en-US" dirty="0"/>
          </a:p>
          <a:p>
            <a:pPr marL="273050" indent="-273050" algn="just" defTabSz="284163"/>
            <a:r>
              <a:rPr lang="ro-RO" dirty="0"/>
              <a:t>	În general, şi numai în cazul localizării faringiene a infecţiei difterice, astăzi, în urma aplicării chimioterapiei adecvate şi precoce, difteria evoluează mult mai benign, la numărul relativ redus de cazuri cu boală clinic manifestă.</a:t>
            </a:r>
            <a:endParaRPr lang="en-US" dirty="0"/>
          </a:p>
          <a:p>
            <a:pPr algn="just"/>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3608" y="476672"/>
            <a:ext cx="6768752" cy="523220"/>
          </a:xfrm>
          <a:prstGeom prst="rect">
            <a:avLst/>
          </a:prstGeom>
          <a:noFill/>
        </p:spPr>
        <p:txBody>
          <a:bodyPr wrap="square" rtlCol="0">
            <a:spAutoFit/>
          </a:bodyPr>
          <a:lstStyle/>
          <a:p>
            <a:pPr algn="ctr"/>
            <a:r>
              <a:rPr lang="ro-RO" sz="2800" b="1" dirty="0"/>
              <a:t>ASPECTE CLINICE</a:t>
            </a:r>
            <a:endParaRPr lang="en-US" sz="2800" b="1" dirty="0"/>
          </a:p>
        </p:txBody>
      </p:sp>
      <p:pic>
        <p:nvPicPr>
          <p:cNvPr id="6" name="Picture 4" descr="angina difterica"/>
          <p:cNvPicPr>
            <a:picLocks noChangeAspect="1" noChangeArrowheads="1"/>
          </p:cNvPicPr>
          <p:nvPr/>
        </p:nvPicPr>
        <p:blipFill>
          <a:blip r:embed="rId2" cstate="print"/>
          <a:srcRect/>
          <a:stretch>
            <a:fillRect/>
          </a:stretch>
        </p:blipFill>
        <p:spPr bwMode="auto">
          <a:xfrm>
            <a:off x="395536" y="1230038"/>
            <a:ext cx="2574690" cy="2486993"/>
          </a:xfrm>
          <a:prstGeom prst="rect">
            <a:avLst/>
          </a:prstGeom>
          <a:noFill/>
          <a:ln w="9525">
            <a:noFill/>
            <a:miter lim="800000"/>
            <a:headEnd/>
            <a:tailEnd/>
          </a:ln>
        </p:spPr>
      </p:pic>
      <p:sp>
        <p:nvSpPr>
          <p:cNvPr id="7" name="Text Box 12"/>
          <p:cNvSpPr txBox="1">
            <a:spLocks noChangeArrowheads="1"/>
          </p:cNvSpPr>
          <p:nvPr/>
        </p:nvSpPr>
        <p:spPr bwMode="auto">
          <a:xfrm>
            <a:off x="352474" y="5875815"/>
            <a:ext cx="4449777" cy="3667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ro-RO" b="1" dirty="0"/>
              <a:t>Angină difterică</a:t>
            </a:r>
            <a:endParaRPr lang="en-US" b="1" dirty="0"/>
          </a:p>
        </p:txBody>
      </p:sp>
      <p:pic>
        <p:nvPicPr>
          <p:cNvPr id="8" name="Picture 15"/>
          <p:cNvPicPr>
            <a:picLocks noChangeAspect="1" noChangeArrowheads="1"/>
          </p:cNvPicPr>
          <p:nvPr/>
        </p:nvPicPr>
        <p:blipFill>
          <a:blip r:embed="rId3" cstate="print"/>
          <a:srcRect l="55667" t="21555" r="10292" b="32957"/>
          <a:stretch>
            <a:fillRect/>
          </a:stretch>
        </p:blipFill>
        <p:spPr bwMode="auto">
          <a:xfrm>
            <a:off x="5652120" y="2420888"/>
            <a:ext cx="3223129" cy="2863222"/>
          </a:xfrm>
          <a:prstGeom prst="rect">
            <a:avLst/>
          </a:prstGeom>
          <a:noFill/>
          <a:ln w="9525">
            <a:noFill/>
            <a:miter lim="800000"/>
            <a:headEnd/>
            <a:tailEnd/>
          </a:ln>
        </p:spPr>
      </p:pic>
      <p:sp>
        <p:nvSpPr>
          <p:cNvPr id="9" name="Text Box 16"/>
          <p:cNvSpPr txBox="1">
            <a:spLocks noChangeArrowheads="1"/>
          </p:cNvSpPr>
          <p:nvPr/>
        </p:nvSpPr>
        <p:spPr bwMode="auto">
          <a:xfrm>
            <a:off x="5524556" y="5517647"/>
            <a:ext cx="3478255" cy="36933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ro-RO" b="1" dirty="0"/>
              <a:t>Adenopatie laterocervicală</a:t>
            </a:r>
            <a:endParaRPr lang="en-US" b="1" dirty="0"/>
          </a:p>
        </p:txBody>
      </p:sp>
      <p:pic>
        <p:nvPicPr>
          <p:cNvPr id="10" name="Picture 2" descr="Pseudomembrane at the back of the throat of a child. The membrane can grow and extend further down the throat, suffocating the child. From the CDC.">
            <a:hlinkClick r:id="rId4" tooltip="&quot;Pseudomembrane at the back of the throat of a child. The membrane can grow and extend further down the throat, suffocating the child. From the CDC.&quot;"/>
          </p:cNvPr>
          <p:cNvPicPr>
            <a:picLocks noChangeAspect="1" noChangeArrowheads="1"/>
          </p:cNvPicPr>
          <p:nvPr/>
        </p:nvPicPr>
        <p:blipFill>
          <a:blip r:embed="rId5" cstate="print"/>
          <a:srcRect/>
          <a:stretch>
            <a:fillRect/>
          </a:stretch>
        </p:blipFill>
        <p:spPr bwMode="auto">
          <a:xfrm>
            <a:off x="3193947" y="1214013"/>
            <a:ext cx="1654537" cy="2503017"/>
          </a:xfrm>
          <a:prstGeom prst="rect">
            <a:avLst/>
          </a:prstGeom>
          <a:noFill/>
          <a:ln w="9525">
            <a:noFill/>
            <a:miter lim="800000"/>
            <a:headEnd/>
            <a:tailEnd/>
          </a:ln>
        </p:spPr>
      </p:pic>
      <p:pic>
        <p:nvPicPr>
          <p:cNvPr id="11" name="Picture 3" descr="diphtheria"/>
          <p:cNvPicPr>
            <a:picLocks noChangeAspect="1" noChangeArrowheads="1"/>
          </p:cNvPicPr>
          <p:nvPr/>
        </p:nvPicPr>
        <p:blipFill>
          <a:blip r:embed="rId6" cstate="print"/>
          <a:srcRect l="4052" t="6454" r="7348" b="24598"/>
          <a:stretch>
            <a:fillRect/>
          </a:stretch>
        </p:blipFill>
        <p:spPr bwMode="auto">
          <a:xfrm>
            <a:off x="971600" y="3947176"/>
            <a:ext cx="3211527" cy="1755137"/>
          </a:xfrm>
          <a:prstGeom prst="rect">
            <a:avLst/>
          </a:prstGeom>
          <a:noFill/>
        </p:spPr>
      </p:pic>
    </p:spTree>
    <p:extLst>
      <p:ext uri="{BB962C8B-B14F-4D97-AF65-F5344CB8AC3E}">
        <p14:creationId xmlns:p14="http://schemas.microsoft.com/office/powerpoint/2010/main" val="3883267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142984"/>
            <a:ext cx="8463884" cy="5395930"/>
          </a:xfrm>
        </p:spPr>
        <p:txBody>
          <a:bodyPr>
            <a:normAutofit fontScale="85000" lnSpcReduction="20000"/>
          </a:bodyPr>
          <a:lstStyle/>
          <a:p>
            <a:pPr algn="just"/>
            <a:r>
              <a:rPr lang="ro-RO" b="1" dirty="0"/>
              <a:t>10. EPIDEMIOLOGIE. PROFILAXIE. TRATAMENT</a:t>
            </a:r>
            <a:endParaRPr lang="en-US" dirty="0"/>
          </a:p>
          <a:p>
            <a:pPr algn="just"/>
            <a:r>
              <a:rPr lang="ro-RO" b="1" dirty="0"/>
              <a:t>10.1. Epidemiologie</a:t>
            </a:r>
          </a:p>
          <a:p>
            <a:pPr algn="just"/>
            <a:endParaRPr lang="en-US" dirty="0"/>
          </a:p>
          <a:p>
            <a:pPr algn="just"/>
            <a:r>
              <a:rPr lang="ro-RO" b="1" dirty="0"/>
              <a:t>	</a:t>
            </a:r>
            <a:r>
              <a:rPr lang="it-IT" dirty="0"/>
              <a:t>Difteria este eliminată în ţările dezvoltate, în special datorită programelor de vaccinare, dar reprezintă o cauză importantă de mortalitate </a:t>
            </a:r>
            <a:r>
              <a:rPr lang="ro-RO" dirty="0" err="1"/>
              <a:t>ş</a:t>
            </a:r>
            <a:r>
              <a:rPr lang="it-IT" dirty="0"/>
              <a:t>i morbiditate în unele </a:t>
            </a:r>
            <a:r>
              <a:rPr lang="ro-RO" dirty="0" err="1"/>
              <a:t>ţ</a:t>
            </a:r>
            <a:r>
              <a:rPr lang="it-IT" dirty="0"/>
              <a:t>ări în curs de dezvoltare. </a:t>
            </a:r>
            <a:endParaRPr lang="ro-RO" dirty="0"/>
          </a:p>
          <a:p>
            <a:pPr algn="just"/>
            <a:r>
              <a:rPr lang="it-IT" dirty="0"/>
              <a:t>Sporadic sunt raportate cazuri în SUA, Canada dar şi ţări industrializate din Europa sau alte continente. </a:t>
            </a:r>
            <a:endParaRPr lang="en-US" dirty="0"/>
          </a:p>
          <a:p>
            <a:pPr algn="just"/>
            <a:r>
              <a:rPr lang="it-IT" dirty="0"/>
              <a:t>În SUA în perioada 1998-2003 au fost raportate la CDC şapte cazuri de difterie respiratorie. Din anul 2003 nu a mai fost raportat niciun caz de difterie. </a:t>
            </a:r>
            <a:endParaRPr lang="ro-RO" dirty="0"/>
          </a:p>
          <a:p>
            <a:pPr algn="just"/>
            <a:r>
              <a:rPr lang="it-IT" dirty="0"/>
              <a:t>Ultimul caz confirmat prin cultură a fost o infec</a:t>
            </a:r>
            <a:r>
              <a:rPr lang="ro-RO" dirty="0" err="1"/>
              <a:t>ţ</a:t>
            </a:r>
            <a:r>
              <a:rPr lang="it-IT" dirty="0"/>
              <a:t>ie tip difteria-</a:t>
            </a:r>
            <a:r>
              <a:rPr lang="it-IT" i="1" dirty="0"/>
              <a:t>like</a:t>
            </a:r>
            <a:r>
              <a:rPr lang="it-IT" dirty="0"/>
              <a:t> determinată de o tulpin</a:t>
            </a:r>
            <a:r>
              <a:rPr lang="ro-RO" dirty="0"/>
              <a:t>ă</a:t>
            </a:r>
            <a:r>
              <a:rPr lang="it-IT" dirty="0"/>
              <a:t> de </a:t>
            </a:r>
            <a:r>
              <a:rPr lang="it-IT" i="1" dirty="0"/>
              <a:t>Corynebacterium ulcerans</a:t>
            </a:r>
            <a:r>
              <a:rPr lang="it-IT" dirty="0"/>
              <a:t> în 2010 la o persoană în vârstă de 80 de ani cu istoric vaccinal necunoscut. </a:t>
            </a:r>
            <a:endParaRPr lang="en-US" dirty="0"/>
          </a:p>
          <a:p>
            <a:pPr algn="just"/>
            <a:r>
              <a:rPr lang="it-IT" dirty="0"/>
              <a:t>Datele obţinute dintr-un studiu serologic efectuat în SUA în perioada 1988-1994 au arătat că prevalenţa imunităţii antidifterice, definită ca titru al anticorpilor antitoxină difterică ≥ 0,1 UI/mL, era de 80% la adolescenţii cu vârste între 12 şi 19 ani.</a:t>
            </a:r>
            <a:endParaRPr lang="en-US" dirty="0"/>
          </a:p>
          <a:p>
            <a:pPr algn="just"/>
            <a:endParaRPr lang="en-US" dirty="0"/>
          </a:p>
          <a:p>
            <a:pPr algn="just"/>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85860"/>
            <a:ext cx="8229600" cy="4824426"/>
          </a:xfrm>
        </p:spPr>
        <p:txBody>
          <a:bodyPr>
            <a:normAutofit fontScale="70000" lnSpcReduction="20000"/>
          </a:bodyPr>
          <a:lstStyle/>
          <a:p>
            <a:pPr algn="ctr">
              <a:buNone/>
            </a:pPr>
            <a:r>
              <a:rPr lang="en-AU" b="1" dirty="0"/>
              <a:t>3. CARACTERE DE CULTURĂ</a:t>
            </a:r>
          </a:p>
          <a:p>
            <a:pPr algn="ctr">
              <a:buNone/>
            </a:pPr>
            <a:endParaRPr lang="en-US" dirty="0"/>
          </a:p>
          <a:p>
            <a:r>
              <a:rPr lang="en-AU" dirty="0" err="1"/>
              <a:t>Meningococii</a:t>
            </a:r>
            <a:r>
              <a:rPr lang="en-AU" dirty="0"/>
              <a:t> </a:t>
            </a:r>
            <a:r>
              <a:rPr lang="en-AU" b="1" i="1" dirty="0" err="1"/>
              <a:t>cultivă</a:t>
            </a:r>
            <a:r>
              <a:rPr lang="en-AU" b="1" i="1" dirty="0"/>
              <a:t> </a:t>
            </a:r>
            <a:r>
              <a:rPr lang="en-AU" b="1" i="1" dirty="0" err="1"/>
              <a:t>foarte</a:t>
            </a:r>
            <a:r>
              <a:rPr lang="en-AU" b="1" i="1" dirty="0"/>
              <a:t> </a:t>
            </a:r>
            <a:r>
              <a:rPr lang="en-AU" b="1" i="1" dirty="0" err="1"/>
              <a:t>greu</a:t>
            </a:r>
            <a:r>
              <a:rPr lang="en-AU" b="1" i="1" dirty="0"/>
              <a:t>, </a:t>
            </a:r>
            <a:r>
              <a:rPr lang="en-AU" b="1" i="1" dirty="0" err="1"/>
              <a:t>numai</a:t>
            </a:r>
            <a:r>
              <a:rPr lang="en-AU" b="1" i="1" dirty="0"/>
              <a:t> </a:t>
            </a:r>
            <a:r>
              <a:rPr lang="en-AU" b="1" i="1" dirty="0" err="1"/>
              <a:t>pe</a:t>
            </a:r>
            <a:r>
              <a:rPr lang="en-AU" b="1" i="1" dirty="0"/>
              <a:t> medii </a:t>
            </a:r>
            <a:r>
              <a:rPr lang="en-AU" b="1" i="1" dirty="0" err="1"/>
              <a:t>îmbogăţite</a:t>
            </a:r>
            <a:r>
              <a:rPr lang="en-AU" dirty="0"/>
              <a:t>. </a:t>
            </a:r>
            <a:r>
              <a:rPr lang="en-AU" dirty="0" err="1"/>
              <a:t>Lipsa</a:t>
            </a:r>
            <a:r>
              <a:rPr lang="en-AU" dirty="0"/>
              <a:t> </a:t>
            </a:r>
            <a:r>
              <a:rPr lang="en-AU" dirty="0" err="1"/>
              <a:t>cultivabilităţii</a:t>
            </a:r>
            <a:r>
              <a:rPr lang="en-AU" dirty="0"/>
              <a:t> </a:t>
            </a:r>
            <a:r>
              <a:rPr lang="en-AU" dirty="0" err="1"/>
              <a:t>pe</a:t>
            </a:r>
            <a:r>
              <a:rPr lang="en-AU" dirty="0"/>
              <a:t> medii </a:t>
            </a:r>
            <a:r>
              <a:rPr lang="en-AU" dirty="0" err="1"/>
              <a:t>obişnuite</a:t>
            </a:r>
            <a:r>
              <a:rPr lang="en-AU" dirty="0"/>
              <a:t> se </a:t>
            </a:r>
            <a:r>
              <a:rPr lang="en-AU" dirty="0" err="1"/>
              <a:t>explică</a:t>
            </a:r>
            <a:r>
              <a:rPr lang="en-AU" dirty="0"/>
              <a:t> nu </a:t>
            </a:r>
            <a:r>
              <a:rPr lang="en-AU" dirty="0" err="1"/>
              <a:t>numai</a:t>
            </a:r>
            <a:r>
              <a:rPr lang="en-AU" dirty="0"/>
              <a:t> </a:t>
            </a:r>
            <a:r>
              <a:rPr lang="en-AU" dirty="0" err="1"/>
              <a:t>pe</a:t>
            </a:r>
            <a:r>
              <a:rPr lang="en-AU" dirty="0"/>
              <a:t> </a:t>
            </a:r>
            <a:r>
              <a:rPr lang="en-AU" dirty="0" err="1"/>
              <a:t>condiţiile</a:t>
            </a:r>
            <a:r>
              <a:rPr lang="en-AU" dirty="0"/>
              <a:t> </a:t>
            </a:r>
            <a:r>
              <a:rPr lang="en-AU" dirty="0" err="1"/>
              <a:t>mai</a:t>
            </a:r>
            <a:r>
              <a:rPr lang="en-AU" dirty="0"/>
              <a:t> </a:t>
            </a:r>
            <a:r>
              <a:rPr lang="en-AU" dirty="0" err="1"/>
              <a:t>precare</a:t>
            </a:r>
            <a:r>
              <a:rPr lang="en-AU" dirty="0"/>
              <a:t> ale </a:t>
            </a:r>
            <a:r>
              <a:rPr lang="en-AU" dirty="0" err="1"/>
              <a:t>acestora</a:t>
            </a:r>
            <a:r>
              <a:rPr lang="en-AU" dirty="0"/>
              <a:t> </a:t>
            </a:r>
            <a:r>
              <a:rPr lang="en-AU" dirty="0" err="1"/>
              <a:t>în</a:t>
            </a:r>
            <a:r>
              <a:rPr lang="en-AU" dirty="0"/>
              <a:t> </a:t>
            </a:r>
            <a:r>
              <a:rPr lang="en-AU" dirty="0" err="1"/>
              <a:t>privinţa</a:t>
            </a:r>
            <a:r>
              <a:rPr lang="en-AU" dirty="0"/>
              <a:t> </a:t>
            </a:r>
            <a:r>
              <a:rPr lang="en-AU" dirty="0" err="1"/>
              <a:t>resurselor</a:t>
            </a:r>
            <a:r>
              <a:rPr lang="en-AU" dirty="0"/>
              <a:t> nutritive, </a:t>
            </a:r>
            <a:r>
              <a:rPr lang="en-AU" dirty="0" err="1"/>
              <a:t>ci</a:t>
            </a:r>
            <a:r>
              <a:rPr lang="en-AU" dirty="0"/>
              <a:t> </a:t>
            </a:r>
            <a:r>
              <a:rPr lang="en-AU" dirty="0" err="1"/>
              <a:t>sensibilităţii</a:t>
            </a:r>
            <a:r>
              <a:rPr lang="en-AU" dirty="0"/>
              <a:t> marcate a </a:t>
            </a:r>
            <a:r>
              <a:rPr lang="en-AU" dirty="0" err="1"/>
              <a:t>germenilor</a:t>
            </a:r>
            <a:r>
              <a:rPr lang="en-AU" dirty="0"/>
              <a:t> </a:t>
            </a:r>
            <a:r>
              <a:rPr lang="en-AU" dirty="0" err="1"/>
              <a:t>faţă</a:t>
            </a:r>
            <a:r>
              <a:rPr lang="en-AU" dirty="0"/>
              <a:t> de </a:t>
            </a:r>
            <a:r>
              <a:rPr lang="en-AU" dirty="0" err="1"/>
              <a:t>toxicitatea</a:t>
            </a:r>
            <a:r>
              <a:rPr lang="en-AU" dirty="0"/>
              <a:t> </a:t>
            </a:r>
            <a:r>
              <a:rPr lang="en-AU" dirty="0" err="1"/>
              <a:t>acizilor</a:t>
            </a:r>
            <a:r>
              <a:rPr lang="en-AU" dirty="0"/>
              <a:t> </a:t>
            </a:r>
            <a:r>
              <a:rPr lang="en-AU" dirty="0" err="1"/>
              <a:t>graşi</a:t>
            </a:r>
            <a:r>
              <a:rPr lang="en-AU" dirty="0"/>
              <a:t> </a:t>
            </a:r>
            <a:r>
              <a:rPr lang="en-AU" dirty="0" err="1"/>
              <a:t>şi</a:t>
            </a:r>
            <a:r>
              <a:rPr lang="en-AU" dirty="0"/>
              <a:t> </a:t>
            </a:r>
            <a:r>
              <a:rPr lang="en-AU" dirty="0" err="1"/>
              <a:t>urmelor</a:t>
            </a:r>
            <a:r>
              <a:rPr lang="en-AU" dirty="0"/>
              <a:t> de </a:t>
            </a:r>
            <a:r>
              <a:rPr lang="en-AU" dirty="0" err="1"/>
              <a:t>metale</a:t>
            </a:r>
            <a:r>
              <a:rPr lang="en-AU" dirty="0"/>
              <a:t> din agar </a:t>
            </a:r>
            <a:r>
              <a:rPr lang="en-AU" dirty="0" err="1"/>
              <a:t>sau</a:t>
            </a:r>
            <a:r>
              <a:rPr lang="en-AU" dirty="0"/>
              <a:t> </a:t>
            </a:r>
            <a:r>
              <a:rPr lang="en-AU" dirty="0" err="1"/>
              <a:t>peptonă</a:t>
            </a:r>
            <a:r>
              <a:rPr lang="en-AU" dirty="0"/>
              <a:t> (</a:t>
            </a:r>
            <a:r>
              <a:rPr lang="en-AU" dirty="0" err="1"/>
              <a:t>ingrediente</a:t>
            </a:r>
            <a:r>
              <a:rPr lang="en-AU" dirty="0"/>
              <a:t> </a:t>
            </a:r>
            <a:r>
              <a:rPr lang="en-AU" dirty="0" err="1"/>
              <a:t>obligatorii</a:t>
            </a:r>
            <a:r>
              <a:rPr lang="en-AU" dirty="0"/>
              <a:t> </a:t>
            </a:r>
            <a:r>
              <a:rPr lang="en-AU" dirty="0" err="1"/>
              <a:t>pentru</a:t>
            </a:r>
            <a:r>
              <a:rPr lang="en-AU" dirty="0"/>
              <a:t> </a:t>
            </a:r>
            <a:r>
              <a:rPr lang="en-AU" dirty="0" err="1"/>
              <a:t>mediile</a:t>
            </a:r>
            <a:r>
              <a:rPr lang="en-AU" dirty="0"/>
              <a:t> </a:t>
            </a:r>
            <a:r>
              <a:rPr lang="en-AU" dirty="0" err="1"/>
              <a:t>uzuale</a:t>
            </a:r>
            <a:r>
              <a:rPr lang="en-AU" dirty="0"/>
              <a:t>).</a:t>
            </a:r>
            <a:endParaRPr lang="en-US" dirty="0"/>
          </a:p>
          <a:p>
            <a:r>
              <a:rPr lang="ro-RO" dirty="0"/>
              <a:t>Se preferă pentru cultivare mediu gelozat cu sânge, încălzit în prealabil la 80-90 </a:t>
            </a:r>
            <a:r>
              <a:rPr lang="ro-RO" baseline="30000" dirty="0"/>
              <a:t>0</a:t>
            </a:r>
            <a:r>
              <a:rPr lang="ro-RO" dirty="0"/>
              <a:t> C (</a:t>
            </a:r>
            <a:r>
              <a:rPr lang="ro-RO" b="1" i="1" dirty="0"/>
              <a:t>“geloză-chocolat”</a:t>
            </a:r>
            <a:r>
              <a:rPr lang="ro-RO" dirty="0"/>
              <a:t>) sau </a:t>
            </a:r>
            <a:r>
              <a:rPr lang="ro-RO" b="1" i="1" dirty="0"/>
              <a:t>mediul Mueller-Hinton</a:t>
            </a:r>
            <a:r>
              <a:rPr lang="ro-RO" dirty="0"/>
              <a:t> (agar, infuzie de carne, hidrolizat de caseină, amidon).</a:t>
            </a:r>
            <a:endParaRPr lang="en-US" b="1" dirty="0"/>
          </a:p>
          <a:p>
            <a:r>
              <a:rPr lang="ro-RO" dirty="0"/>
              <a:t>Institutul Cantacuzino prepară un mediu special pentru Neisserii (</a:t>
            </a:r>
            <a:r>
              <a:rPr lang="ro-RO" b="1" i="1" dirty="0"/>
              <a:t>mediul Hill</a:t>
            </a:r>
            <a:r>
              <a:rPr lang="ro-RO" dirty="0"/>
              <a:t> - extract eritrocitar la cald). Ca şi pneumococii, meningococii prezintă </a:t>
            </a:r>
            <a:r>
              <a:rPr lang="ro-RO" b="1" i="1" dirty="0"/>
              <a:t>tendinţa de autoliză rapidă în cultură</a:t>
            </a:r>
            <a:r>
              <a:rPr lang="ro-RO" dirty="0"/>
              <a:t>. Enzimele de autoliză pot fi inactivate prin încălzirea culturii la 65</a:t>
            </a:r>
            <a:r>
              <a:rPr lang="ro-RO" baseline="30000" dirty="0"/>
              <a:t>0</a:t>
            </a:r>
            <a:r>
              <a:rPr lang="ro-RO" dirty="0"/>
              <a:t>C pentru 30 minute sau prin adăugarea de cianură de potasiu sau formalină. Creşterea pe medii a meningococilor este favorizată de </a:t>
            </a:r>
            <a:r>
              <a:rPr lang="ro-RO" b="1" i="1" dirty="0"/>
              <a:t>incubarea în atmosferă de bioxid de carbon 5-10%</a:t>
            </a:r>
            <a:r>
              <a:rPr lang="ro-RO" dirty="0"/>
              <a:t>. Coloniile de meningococ pot fi “S” sau “R”, </a:t>
            </a:r>
            <a:r>
              <a:rPr lang="ro-RO" i="1" dirty="0"/>
              <a:t>mici, rotunde, care se detaşează foarte uşor</a:t>
            </a:r>
            <a:r>
              <a:rPr lang="ro-RO" dirty="0"/>
              <a:t> de pe suprafaţa gelozei cu ajutorul ansei. </a:t>
            </a:r>
            <a:r>
              <a:rPr lang="ro-RO" i="1" dirty="0"/>
              <a:t>Nu se remarcă hemoliză</a:t>
            </a:r>
            <a:r>
              <a:rPr lang="ro-RO" dirty="0"/>
              <a:t> în jurul coloniilor pe medii cu sânge.</a:t>
            </a:r>
            <a:endParaRPr lang="en-US" b="1" dirty="0"/>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4624"/>
            <a:ext cx="9144000" cy="6381328"/>
          </a:xfrm>
        </p:spPr>
        <p:txBody>
          <a:bodyPr>
            <a:noAutofit/>
          </a:bodyPr>
          <a:lstStyle/>
          <a:p>
            <a:pPr algn="just"/>
            <a:r>
              <a:rPr lang="ro-RO" sz="2100" b="1" dirty="0"/>
              <a:t>10.1. Epidemiologie</a:t>
            </a:r>
            <a:endParaRPr lang="en-US" sz="2100" dirty="0"/>
          </a:p>
          <a:p>
            <a:pPr algn="just"/>
            <a:r>
              <a:rPr lang="ro-RO" sz="2100" dirty="0"/>
              <a:t>În </a:t>
            </a:r>
            <a:r>
              <a:rPr lang="ro-RO" sz="2100" dirty="0" err="1"/>
              <a:t>ţările</a:t>
            </a:r>
            <a:r>
              <a:rPr lang="ro-RO" sz="2100" dirty="0"/>
              <a:t> fostei URSS (Noile State Independente) începând din 1990 și până la începutul anilor 2000, a evoluat o epidemie masivă de difterie care s-a soldat cu 150.000 cazuri şi peste 5.000 de </a:t>
            </a:r>
            <a:r>
              <a:rPr lang="ro-RO" sz="2100" dirty="0" err="1"/>
              <a:t>morţi</a:t>
            </a:r>
            <a:r>
              <a:rPr lang="ro-RO" sz="2100" dirty="0"/>
              <a:t>. </a:t>
            </a:r>
            <a:endParaRPr lang="en-US" sz="2100" dirty="0"/>
          </a:p>
          <a:p>
            <a:pPr algn="just"/>
            <a:r>
              <a:rPr lang="it-IT" sz="2100" dirty="0"/>
              <a:t>În Europa, în perioada 2000-2011 s-au înregistrat 909 cazuri de difterie confirmate clinic şi microbiologic, peste 90% dintre acestea fiind înregistrate în Letonia. </a:t>
            </a:r>
            <a:r>
              <a:rPr lang="fr-FR" sz="2100" dirty="0" err="1"/>
              <a:t>Aceste</a:t>
            </a:r>
            <a:r>
              <a:rPr lang="fr-FR" sz="2100" dirty="0"/>
              <a:t> date au </a:t>
            </a:r>
            <a:r>
              <a:rPr lang="fr-FR" sz="2100" dirty="0" err="1"/>
              <a:t>fost</a:t>
            </a:r>
            <a:r>
              <a:rPr lang="fr-FR" sz="2100" dirty="0"/>
              <a:t> </a:t>
            </a:r>
            <a:r>
              <a:rPr lang="fr-FR" sz="2100" dirty="0" err="1"/>
              <a:t>obţinute</a:t>
            </a:r>
            <a:r>
              <a:rPr lang="fr-FR" sz="2100" dirty="0"/>
              <a:t> </a:t>
            </a:r>
            <a:r>
              <a:rPr lang="fr-FR" sz="2100" dirty="0" err="1"/>
              <a:t>din</a:t>
            </a:r>
            <a:r>
              <a:rPr lang="fr-FR" sz="2100" dirty="0"/>
              <a:t> 25 de </a:t>
            </a:r>
            <a:r>
              <a:rPr lang="fr-FR" sz="2100" dirty="0" err="1"/>
              <a:t>ţări</a:t>
            </a:r>
            <a:r>
              <a:rPr lang="fr-FR" sz="2100" dirty="0"/>
              <a:t> participante la </a:t>
            </a:r>
            <a:r>
              <a:rPr lang="fr-FR" sz="2100" dirty="0" err="1"/>
              <a:t>Proiectul</a:t>
            </a:r>
            <a:r>
              <a:rPr lang="fr-FR" sz="2100" dirty="0"/>
              <a:t> </a:t>
            </a:r>
            <a:r>
              <a:rPr lang="fr-FR" sz="2100" dirty="0" err="1"/>
              <a:t>European</a:t>
            </a:r>
            <a:r>
              <a:rPr lang="fr-FR" sz="2100" dirty="0"/>
              <a:t> de </a:t>
            </a:r>
            <a:r>
              <a:rPr lang="fr-FR" sz="2100" dirty="0" err="1"/>
              <a:t>Supraveghere</a:t>
            </a:r>
            <a:r>
              <a:rPr lang="fr-FR" sz="2100" dirty="0"/>
              <a:t> a </a:t>
            </a:r>
            <a:r>
              <a:rPr lang="fr-FR" sz="2100" dirty="0" err="1"/>
              <a:t>Difteriei</a:t>
            </a:r>
            <a:r>
              <a:rPr lang="fr-FR" sz="2100" dirty="0"/>
              <a:t> DIPNET (</a:t>
            </a:r>
            <a:r>
              <a:rPr lang="fr-FR" sz="2100" i="1" dirty="0" err="1"/>
              <a:t>Diphtheria</a:t>
            </a:r>
            <a:r>
              <a:rPr lang="fr-FR" sz="2100" i="1" dirty="0"/>
              <a:t> Surveillance Network</a:t>
            </a:r>
            <a:r>
              <a:rPr lang="fr-FR" sz="2100" dirty="0"/>
              <a:t>). </a:t>
            </a:r>
            <a:endParaRPr lang="ro-RO" sz="2100" dirty="0"/>
          </a:p>
          <a:p>
            <a:pPr algn="just"/>
            <a:r>
              <a:rPr lang="fr-FR" sz="2100" dirty="0" err="1"/>
              <a:t>În</a:t>
            </a:r>
            <a:r>
              <a:rPr lang="fr-FR" sz="2100" dirty="0"/>
              <a:t> 24 de </a:t>
            </a:r>
            <a:r>
              <a:rPr lang="fr-FR" sz="2100" dirty="0" err="1"/>
              <a:t>ţări</a:t>
            </a:r>
            <a:r>
              <a:rPr lang="fr-FR" sz="2100" dirty="0"/>
              <a:t>, </a:t>
            </a:r>
            <a:r>
              <a:rPr lang="fr-FR" sz="2100" dirty="0" err="1"/>
              <a:t>exceptând</a:t>
            </a:r>
            <a:r>
              <a:rPr lang="fr-FR" sz="2100" dirty="0"/>
              <a:t> </a:t>
            </a:r>
            <a:r>
              <a:rPr lang="fr-FR" sz="2100" dirty="0" err="1"/>
              <a:t>Letonia</a:t>
            </a:r>
            <a:r>
              <a:rPr lang="fr-FR" sz="2100" dirty="0"/>
              <a:t>, 86% </a:t>
            </a:r>
            <a:r>
              <a:rPr lang="fr-FR" sz="2100" dirty="0" err="1"/>
              <a:t>din</a:t>
            </a:r>
            <a:r>
              <a:rPr lang="fr-FR" sz="2100" dirty="0"/>
              <a:t> </a:t>
            </a:r>
            <a:r>
              <a:rPr lang="fr-FR" sz="2100" dirty="0" err="1"/>
              <a:t>cazurile</a:t>
            </a:r>
            <a:r>
              <a:rPr lang="fr-FR" sz="2100" dirty="0"/>
              <a:t> </a:t>
            </a:r>
            <a:r>
              <a:rPr lang="fr-FR" sz="2100" dirty="0" err="1"/>
              <a:t>severe</a:t>
            </a:r>
            <a:r>
              <a:rPr lang="fr-FR" sz="2100" dirty="0"/>
              <a:t> </a:t>
            </a:r>
            <a:r>
              <a:rPr lang="fr-FR" sz="2100" dirty="0" err="1"/>
              <a:t>s-au</a:t>
            </a:r>
            <a:r>
              <a:rPr lang="fr-FR" sz="2100" dirty="0"/>
              <a:t> </a:t>
            </a:r>
            <a:r>
              <a:rPr lang="fr-FR" sz="2100" dirty="0" err="1"/>
              <a:t>înregistrat</a:t>
            </a:r>
            <a:r>
              <a:rPr lang="fr-FR" sz="2100" dirty="0"/>
              <a:t> la </a:t>
            </a:r>
            <a:r>
              <a:rPr lang="fr-FR" sz="2100" dirty="0" err="1"/>
              <a:t>pacienţi</a:t>
            </a:r>
            <a:r>
              <a:rPr lang="fr-FR" sz="2100" dirty="0"/>
              <a:t> </a:t>
            </a:r>
            <a:r>
              <a:rPr lang="fr-FR" sz="2100" dirty="0" err="1"/>
              <a:t>nevaccinati</a:t>
            </a:r>
            <a:r>
              <a:rPr lang="fr-FR" sz="2100" dirty="0"/>
              <a:t> </a:t>
            </a:r>
            <a:r>
              <a:rPr lang="fr-FR" sz="2100" dirty="0" err="1"/>
              <a:t>sau</a:t>
            </a:r>
            <a:r>
              <a:rPr lang="fr-FR" sz="2100" dirty="0"/>
              <a:t> </a:t>
            </a:r>
            <a:r>
              <a:rPr lang="fr-FR" sz="2100" dirty="0" err="1"/>
              <a:t>vaccinaţi</a:t>
            </a:r>
            <a:r>
              <a:rPr lang="fr-FR" sz="2100" dirty="0"/>
              <a:t> incomplet, </a:t>
            </a:r>
            <a:r>
              <a:rPr lang="fr-FR" sz="2100" dirty="0" err="1"/>
              <a:t>în</a:t>
            </a:r>
            <a:r>
              <a:rPr lang="fr-FR" sz="2100" dirty="0"/>
              <a:t> timp ce, </a:t>
            </a:r>
            <a:r>
              <a:rPr lang="fr-FR" sz="2100" dirty="0" err="1"/>
              <a:t>în</a:t>
            </a:r>
            <a:r>
              <a:rPr lang="fr-FR" sz="2100" dirty="0"/>
              <a:t> </a:t>
            </a:r>
            <a:r>
              <a:rPr lang="fr-FR" sz="2100" dirty="0" err="1"/>
              <a:t>Letonia</a:t>
            </a:r>
            <a:r>
              <a:rPr lang="fr-FR" sz="2100" dirty="0"/>
              <a:t> </a:t>
            </a:r>
            <a:r>
              <a:rPr lang="fr-FR" sz="2100" dirty="0" err="1"/>
              <a:t>marea</a:t>
            </a:r>
            <a:r>
              <a:rPr lang="fr-FR" sz="2100" dirty="0"/>
              <a:t> </a:t>
            </a:r>
            <a:r>
              <a:rPr lang="fr-FR" sz="2100" dirty="0" err="1"/>
              <a:t>majoritate</a:t>
            </a:r>
            <a:r>
              <a:rPr lang="fr-FR" sz="2100" dirty="0"/>
              <a:t> a </a:t>
            </a:r>
            <a:r>
              <a:rPr lang="fr-FR" sz="2100" dirty="0" err="1"/>
              <a:t>pacienţilor</a:t>
            </a:r>
            <a:r>
              <a:rPr lang="fr-FR" sz="2100" dirty="0"/>
              <a:t> a </a:t>
            </a:r>
            <a:r>
              <a:rPr lang="fr-FR" sz="2100" dirty="0" err="1"/>
              <a:t>provenit</a:t>
            </a:r>
            <a:r>
              <a:rPr lang="fr-FR" sz="2100" dirty="0"/>
              <a:t> </a:t>
            </a:r>
            <a:r>
              <a:rPr lang="fr-FR" sz="2100" dirty="0" err="1"/>
              <a:t>din</a:t>
            </a:r>
            <a:r>
              <a:rPr lang="fr-FR" sz="2100" dirty="0"/>
              <a:t> </a:t>
            </a:r>
            <a:r>
              <a:rPr lang="fr-FR" sz="2100" dirty="0" err="1"/>
              <a:t>rândul</a:t>
            </a:r>
            <a:r>
              <a:rPr lang="fr-FR" sz="2100" dirty="0"/>
              <a:t> </a:t>
            </a:r>
            <a:r>
              <a:rPr lang="fr-FR" sz="2100" dirty="0" err="1"/>
              <a:t>militarilor</a:t>
            </a:r>
            <a:r>
              <a:rPr lang="fr-FR" sz="2100" dirty="0"/>
              <a:t>, </a:t>
            </a:r>
            <a:r>
              <a:rPr lang="fr-FR" sz="2100" dirty="0" err="1"/>
              <a:t>aceştia</a:t>
            </a:r>
            <a:r>
              <a:rPr lang="fr-FR" sz="2100" dirty="0"/>
              <a:t> </a:t>
            </a:r>
            <a:r>
              <a:rPr lang="fr-FR" sz="2100" dirty="0" err="1"/>
              <a:t>fiind</a:t>
            </a:r>
            <a:r>
              <a:rPr lang="fr-FR" sz="2100" dirty="0"/>
              <a:t> complet </a:t>
            </a:r>
            <a:r>
              <a:rPr lang="fr-FR" sz="2100" dirty="0" err="1"/>
              <a:t>vaccinaţi</a:t>
            </a:r>
            <a:r>
              <a:rPr lang="fr-FR" sz="2100" dirty="0"/>
              <a:t> (</a:t>
            </a:r>
            <a:r>
              <a:rPr lang="fr-FR" sz="2100" dirty="0" err="1"/>
              <a:t>aşa</a:t>
            </a:r>
            <a:r>
              <a:rPr lang="fr-FR" sz="2100" dirty="0"/>
              <a:t> cum </a:t>
            </a:r>
            <a:r>
              <a:rPr lang="fr-FR" sz="2100" dirty="0" err="1"/>
              <a:t>reiese</a:t>
            </a:r>
            <a:r>
              <a:rPr lang="fr-FR" sz="2100" dirty="0"/>
              <a:t> </a:t>
            </a:r>
            <a:r>
              <a:rPr lang="fr-FR" sz="2100" dirty="0" err="1"/>
              <a:t>din</a:t>
            </a:r>
            <a:r>
              <a:rPr lang="fr-FR" sz="2100" dirty="0"/>
              <a:t> </a:t>
            </a:r>
            <a:r>
              <a:rPr lang="fr-FR" sz="2100" dirty="0" err="1"/>
              <a:t>datele</a:t>
            </a:r>
            <a:r>
              <a:rPr lang="fr-FR" sz="2100" dirty="0"/>
              <a:t> </a:t>
            </a:r>
            <a:r>
              <a:rPr lang="fr-FR" sz="2100" dirty="0" err="1"/>
              <a:t>consultate</a:t>
            </a:r>
            <a:r>
              <a:rPr lang="fr-FR" sz="2100" dirty="0"/>
              <a:t>).</a:t>
            </a:r>
            <a:endParaRPr lang="en-US" sz="2100" dirty="0"/>
          </a:p>
          <a:p>
            <a:pPr algn="just"/>
            <a:r>
              <a:rPr lang="fr-FR" sz="2100" dirty="0" err="1"/>
              <a:t>În</a:t>
            </a:r>
            <a:r>
              <a:rPr lang="fr-FR" sz="2100" dirty="0"/>
              <a:t> </a:t>
            </a:r>
            <a:r>
              <a:rPr lang="fr-FR" sz="2100" dirty="0" err="1"/>
              <a:t>ultimii</a:t>
            </a:r>
            <a:r>
              <a:rPr lang="fr-FR" sz="2100" dirty="0"/>
              <a:t> </a:t>
            </a:r>
            <a:r>
              <a:rPr lang="fr-FR" sz="2100" dirty="0" err="1"/>
              <a:t>ani</a:t>
            </a:r>
            <a:r>
              <a:rPr lang="fr-FR" sz="2100" dirty="0"/>
              <a:t> </a:t>
            </a:r>
            <a:r>
              <a:rPr lang="fr-FR" sz="2100" dirty="0" err="1"/>
              <a:t>infecţiile</a:t>
            </a:r>
            <a:r>
              <a:rPr lang="fr-FR" sz="2100" dirty="0"/>
              <a:t> </a:t>
            </a:r>
            <a:r>
              <a:rPr lang="fr-FR" sz="2100" dirty="0" err="1"/>
              <a:t>determinate</a:t>
            </a:r>
            <a:r>
              <a:rPr lang="fr-FR" sz="2100" dirty="0"/>
              <a:t> de </a:t>
            </a:r>
            <a:r>
              <a:rPr lang="fr-FR" sz="2100" i="1" dirty="0"/>
              <a:t>C. </a:t>
            </a:r>
            <a:r>
              <a:rPr lang="fr-FR" sz="2100" i="1" dirty="0" err="1"/>
              <a:t>ulcerans</a:t>
            </a:r>
            <a:r>
              <a:rPr lang="fr-FR" sz="2100" dirty="0"/>
              <a:t> au </a:t>
            </a:r>
            <a:r>
              <a:rPr lang="fr-FR" sz="2100" dirty="0" err="1"/>
              <a:t>fost</a:t>
            </a:r>
            <a:r>
              <a:rPr lang="fr-FR" sz="2100" dirty="0"/>
              <a:t> mai </a:t>
            </a:r>
            <a:r>
              <a:rPr lang="fr-FR" sz="2100" dirty="0" err="1"/>
              <a:t>frecvente</a:t>
            </a:r>
            <a:r>
              <a:rPr lang="fr-FR" sz="2100" dirty="0"/>
              <a:t> </a:t>
            </a:r>
            <a:r>
              <a:rPr lang="fr-FR" sz="2100" dirty="0" err="1"/>
              <a:t>decât</a:t>
            </a:r>
            <a:r>
              <a:rPr lang="fr-FR" sz="2100" dirty="0"/>
              <a:t> </a:t>
            </a:r>
            <a:r>
              <a:rPr lang="fr-FR" sz="2100" dirty="0" err="1"/>
              <a:t>cele</a:t>
            </a:r>
            <a:r>
              <a:rPr lang="fr-FR" sz="2100" dirty="0"/>
              <a:t> </a:t>
            </a:r>
            <a:r>
              <a:rPr lang="fr-FR" sz="2100" dirty="0" err="1"/>
              <a:t>produse</a:t>
            </a:r>
            <a:r>
              <a:rPr lang="fr-FR" sz="2100" dirty="0"/>
              <a:t> de </a:t>
            </a:r>
            <a:r>
              <a:rPr lang="fr-FR" sz="2100" i="1" dirty="0"/>
              <a:t>C. </a:t>
            </a:r>
            <a:r>
              <a:rPr lang="fr-FR" sz="2100" i="1" dirty="0" err="1"/>
              <a:t>diphtheriae</a:t>
            </a:r>
            <a:r>
              <a:rPr lang="fr-FR" sz="2100" i="1" dirty="0"/>
              <a:t> </a:t>
            </a:r>
            <a:r>
              <a:rPr lang="fr-FR" sz="2100" dirty="0" err="1"/>
              <a:t>în</a:t>
            </a:r>
            <a:r>
              <a:rPr lang="fr-FR" sz="2100" dirty="0"/>
              <a:t> </a:t>
            </a:r>
            <a:r>
              <a:rPr lang="fr-FR" sz="2100" dirty="0" err="1"/>
              <a:t>ţări</a:t>
            </a:r>
            <a:r>
              <a:rPr lang="fr-FR" sz="2100" dirty="0"/>
              <a:t> </a:t>
            </a:r>
            <a:r>
              <a:rPr lang="fr-FR" sz="2100" dirty="0" err="1"/>
              <a:t>precum</a:t>
            </a:r>
            <a:r>
              <a:rPr lang="fr-FR" sz="2100" dirty="0"/>
              <a:t> </a:t>
            </a:r>
            <a:r>
              <a:rPr lang="fr-FR" sz="2100" dirty="0" err="1"/>
              <a:t>Franţa</a:t>
            </a:r>
            <a:r>
              <a:rPr lang="fr-FR" sz="2100" dirty="0"/>
              <a:t>, Germania, </a:t>
            </a:r>
            <a:r>
              <a:rPr lang="fr-FR" sz="2100" dirty="0" err="1"/>
              <a:t>Italia</a:t>
            </a:r>
            <a:r>
              <a:rPr lang="fr-FR" sz="2100" dirty="0"/>
              <a:t>, </a:t>
            </a:r>
            <a:r>
              <a:rPr lang="fr-FR" sz="2100" dirty="0" err="1"/>
              <a:t>Olanda</a:t>
            </a:r>
            <a:r>
              <a:rPr lang="fr-FR" sz="2100" dirty="0"/>
              <a:t>, </a:t>
            </a:r>
            <a:r>
              <a:rPr lang="fr-FR" sz="2100" dirty="0" err="1"/>
              <a:t>Suedia</a:t>
            </a:r>
            <a:r>
              <a:rPr lang="fr-FR" sz="2100" dirty="0"/>
              <a:t> şi </a:t>
            </a:r>
            <a:r>
              <a:rPr lang="fr-FR" sz="2100" dirty="0" err="1"/>
              <a:t>Marea</a:t>
            </a:r>
            <a:r>
              <a:rPr lang="fr-FR" sz="2100" dirty="0"/>
              <a:t> </a:t>
            </a:r>
            <a:r>
              <a:rPr lang="fr-FR" sz="2100" dirty="0" err="1"/>
              <a:t>Britanie</a:t>
            </a:r>
            <a:r>
              <a:rPr lang="fr-FR" sz="2100" dirty="0"/>
              <a:t>, </a:t>
            </a:r>
            <a:r>
              <a:rPr lang="fr-FR" sz="2100" dirty="0" err="1"/>
              <a:t>aceste</a:t>
            </a:r>
            <a:r>
              <a:rPr lang="ro-RO" sz="2100" dirty="0"/>
              <a:t>a</a:t>
            </a:r>
            <a:r>
              <a:rPr lang="fr-FR" sz="2100" dirty="0"/>
              <a:t> </a:t>
            </a:r>
            <a:r>
              <a:rPr lang="fr-FR" sz="2100" dirty="0" err="1"/>
              <a:t>putând</a:t>
            </a:r>
            <a:r>
              <a:rPr lang="fr-FR" sz="2100" dirty="0"/>
              <a:t> </a:t>
            </a:r>
            <a:r>
              <a:rPr lang="fr-FR" sz="2100" dirty="0" err="1"/>
              <a:t>prezenta</a:t>
            </a:r>
            <a:r>
              <a:rPr lang="fr-FR" sz="2100" dirty="0"/>
              <a:t> </a:t>
            </a:r>
            <a:r>
              <a:rPr lang="fr-FR" sz="2100" dirty="0" err="1"/>
              <a:t>simptomele</a:t>
            </a:r>
            <a:r>
              <a:rPr lang="fr-FR" sz="2100" dirty="0"/>
              <a:t> </a:t>
            </a:r>
            <a:r>
              <a:rPr lang="fr-FR" sz="2100" dirty="0" err="1"/>
              <a:t>clasice</a:t>
            </a:r>
            <a:r>
              <a:rPr lang="fr-FR" sz="2100" dirty="0"/>
              <a:t> ale </a:t>
            </a:r>
            <a:r>
              <a:rPr lang="fr-FR" sz="2100" dirty="0" err="1"/>
              <a:t>difteriei</a:t>
            </a:r>
            <a:r>
              <a:rPr lang="fr-FR" sz="2100" dirty="0"/>
              <a:t> </a:t>
            </a:r>
            <a:r>
              <a:rPr lang="fr-FR" sz="2100" dirty="0" err="1"/>
              <a:t>respiratorii</a:t>
            </a:r>
            <a:r>
              <a:rPr lang="fr-FR" sz="2100" dirty="0"/>
              <a:t> şi </a:t>
            </a:r>
            <a:r>
              <a:rPr lang="fr-FR" sz="2100" dirty="0" err="1"/>
              <a:t>determinând</a:t>
            </a:r>
            <a:r>
              <a:rPr lang="fr-FR" sz="2100" dirty="0"/>
              <a:t> </a:t>
            </a:r>
            <a:r>
              <a:rPr lang="fr-FR" sz="2100" dirty="0" err="1"/>
              <a:t>chiar</a:t>
            </a:r>
            <a:r>
              <a:rPr lang="fr-FR" sz="2100" dirty="0"/>
              <a:t> </a:t>
            </a:r>
            <a:r>
              <a:rPr lang="fr-FR" sz="2100" dirty="0" err="1"/>
              <a:t>cazuri</a:t>
            </a:r>
            <a:r>
              <a:rPr lang="fr-FR" sz="2100" dirty="0"/>
              <a:t> fatale. </a:t>
            </a:r>
            <a:endParaRPr lang="en-US" sz="2100" dirty="0"/>
          </a:p>
          <a:p>
            <a:pPr algn="just"/>
            <a:r>
              <a:rPr lang="fr-FR" sz="2100" dirty="0" err="1"/>
              <a:t>Cele</a:t>
            </a:r>
            <a:r>
              <a:rPr lang="fr-FR" sz="2100" dirty="0"/>
              <a:t> mai </a:t>
            </a:r>
            <a:r>
              <a:rPr lang="fr-FR" sz="2100" dirty="0" err="1"/>
              <a:t>recente</a:t>
            </a:r>
            <a:r>
              <a:rPr lang="fr-FR" sz="2100" dirty="0"/>
              <a:t> </a:t>
            </a:r>
            <a:r>
              <a:rPr lang="fr-FR" sz="2100" dirty="0" err="1"/>
              <a:t>rapoarte</a:t>
            </a:r>
            <a:r>
              <a:rPr lang="fr-FR" sz="2100" dirty="0"/>
              <a:t> </a:t>
            </a:r>
            <a:r>
              <a:rPr lang="fr-FR" sz="2100" dirty="0" err="1"/>
              <a:t>publicate</a:t>
            </a:r>
            <a:r>
              <a:rPr lang="fr-FR" sz="2100" dirty="0"/>
              <a:t> </a:t>
            </a:r>
            <a:r>
              <a:rPr lang="fr-FR" sz="2100" dirty="0" err="1"/>
              <a:t>în</a:t>
            </a:r>
            <a:r>
              <a:rPr lang="fr-FR" sz="2100" dirty="0"/>
              <a:t> </a:t>
            </a:r>
            <a:r>
              <a:rPr lang="fr-FR" sz="2100" dirty="0" err="1"/>
              <a:t>anul</a:t>
            </a:r>
            <a:r>
              <a:rPr lang="fr-FR" sz="2100" dirty="0"/>
              <a:t> 2014 fac </a:t>
            </a:r>
            <a:r>
              <a:rPr lang="fr-FR" sz="2100" dirty="0" err="1"/>
              <a:t>referire</a:t>
            </a:r>
            <a:r>
              <a:rPr lang="fr-FR" sz="2100" dirty="0"/>
              <a:t> la </a:t>
            </a:r>
            <a:r>
              <a:rPr lang="fr-FR" sz="2100" dirty="0" err="1"/>
              <a:t>cazuri</a:t>
            </a:r>
            <a:r>
              <a:rPr lang="fr-FR" sz="2100" dirty="0"/>
              <a:t> de </a:t>
            </a:r>
            <a:r>
              <a:rPr lang="fr-FR" sz="2100" dirty="0" err="1"/>
              <a:t>difterie</a:t>
            </a:r>
            <a:r>
              <a:rPr lang="fr-FR" sz="2100" dirty="0"/>
              <a:t> </a:t>
            </a:r>
            <a:r>
              <a:rPr lang="fr-FR" sz="2100" dirty="0" err="1"/>
              <a:t>cutanat</a:t>
            </a:r>
            <a:r>
              <a:rPr lang="ro-RO" sz="2100" dirty="0"/>
              <a:t>ă</a:t>
            </a:r>
            <a:r>
              <a:rPr lang="fr-FR" sz="2100" dirty="0"/>
              <a:t> </a:t>
            </a:r>
            <a:r>
              <a:rPr lang="fr-FR" sz="2100" dirty="0" err="1"/>
              <a:t>în</a:t>
            </a:r>
            <a:r>
              <a:rPr lang="fr-FR" sz="2100" dirty="0"/>
              <a:t> </a:t>
            </a:r>
            <a:r>
              <a:rPr lang="fr-FR" sz="2100" dirty="0" err="1"/>
              <a:t>Austria</a:t>
            </a:r>
            <a:r>
              <a:rPr lang="fr-FR" sz="2100" dirty="0"/>
              <a:t> şi </a:t>
            </a:r>
            <a:r>
              <a:rPr lang="fr-FR" sz="2100" dirty="0" err="1"/>
              <a:t>Norvegia</a:t>
            </a:r>
            <a:r>
              <a:rPr lang="fr-FR" sz="2100" dirty="0"/>
              <a:t> la </a:t>
            </a:r>
            <a:r>
              <a:rPr lang="fr-FR" sz="2100" dirty="0" err="1"/>
              <a:t>persoane</a:t>
            </a:r>
            <a:r>
              <a:rPr lang="fr-FR" sz="2100" dirty="0"/>
              <a:t> care se </a:t>
            </a:r>
            <a:r>
              <a:rPr lang="fr-FR" sz="2100" dirty="0" err="1"/>
              <a:t>întorseseră</a:t>
            </a:r>
            <a:r>
              <a:rPr lang="fr-FR" sz="2100" dirty="0"/>
              <a:t> </a:t>
            </a:r>
            <a:r>
              <a:rPr lang="fr-FR" sz="2100" dirty="0" err="1"/>
              <a:t>recent</a:t>
            </a:r>
            <a:r>
              <a:rPr lang="fr-FR" sz="2100" dirty="0"/>
              <a:t> </a:t>
            </a:r>
            <a:r>
              <a:rPr lang="fr-FR" sz="2100" dirty="0" err="1"/>
              <a:t>din</a:t>
            </a:r>
            <a:r>
              <a:rPr lang="fr-FR" sz="2100" dirty="0"/>
              <a:t> </a:t>
            </a:r>
            <a:r>
              <a:rPr lang="fr-FR" sz="2100" dirty="0" err="1"/>
              <a:t>ţări</a:t>
            </a:r>
            <a:r>
              <a:rPr lang="fr-FR" sz="2100" dirty="0"/>
              <a:t> </a:t>
            </a:r>
            <a:r>
              <a:rPr lang="fr-FR" sz="2100" dirty="0" err="1"/>
              <a:t>africane</a:t>
            </a:r>
            <a:r>
              <a:rPr lang="fr-FR" sz="2100" dirty="0"/>
              <a:t>. </a:t>
            </a:r>
            <a:endParaRPr lang="en-US" sz="2100" dirty="0"/>
          </a:p>
          <a:p>
            <a:pPr algn="just"/>
            <a:endParaRPr lang="en-US" sz="2100" dirty="0"/>
          </a:p>
          <a:p>
            <a:pPr algn="just"/>
            <a:endParaRPr lang="en-US" sz="2100" dirty="0"/>
          </a:p>
        </p:txBody>
      </p:sp>
    </p:spTree>
    <p:extLst>
      <p:ext uri="{BB962C8B-B14F-4D97-AF65-F5344CB8AC3E}">
        <p14:creationId xmlns:p14="http://schemas.microsoft.com/office/powerpoint/2010/main" val="3592721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142984"/>
            <a:ext cx="8229600" cy="5395930"/>
          </a:xfrm>
        </p:spPr>
        <p:txBody>
          <a:bodyPr>
            <a:normAutofit fontScale="92500" lnSpcReduction="10000"/>
          </a:bodyPr>
          <a:lstStyle/>
          <a:p>
            <a:r>
              <a:rPr lang="ro-RO" b="1" dirty="0"/>
              <a:t>10. EPIDEMIOLOGIE. PROFILAXIE. TRATAMENT</a:t>
            </a:r>
            <a:endParaRPr lang="en-US" dirty="0"/>
          </a:p>
          <a:p>
            <a:r>
              <a:rPr lang="ro-RO" b="1" dirty="0"/>
              <a:t>10.1. Epidemiologie</a:t>
            </a:r>
            <a:endParaRPr lang="en-US" dirty="0"/>
          </a:p>
          <a:p>
            <a:r>
              <a:rPr lang="ro-RO" dirty="0"/>
              <a:t>	Problema cea mai importantă este existenţa </a:t>
            </a:r>
            <a:r>
              <a:rPr lang="ro-RO" b="1" i="1" dirty="0"/>
              <a:t>purtătorilor aparent sănătoşi</a:t>
            </a:r>
            <a:r>
              <a:rPr lang="ro-RO" dirty="0"/>
              <a:t>, care conţin în faringe şi cavităţile nazale, de regulă, </a:t>
            </a:r>
            <a:r>
              <a:rPr lang="ro-RO" b="1" i="1" dirty="0"/>
              <a:t>tulpini netoxigene de bacili difterici</a:t>
            </a:r>
            <a:r>
              <a:rPr lang="ro-RO" dirty="0"/>
              <a:t>, dar care pot vehicula germenii la contactanţi. Într-un anumit context ecologic (microbiocenotic), în </a:t>
            </a:r>
            <a:r>
              <a:rPr lang="ro-RO" b="1" i="1" dirty="0"/>
              <a:t>prezenţa fagilor temperaţi specifici, tulpinile netoxigene se pot lizogeniza, câştigând proprietatea de a secreta toxină</a:t>
            </a:r>
            <a:r>
              <a:rPr lang="ro-RO" dirty="0"/>
              <a:t> şi devenind astfel sursa unui potenţial caz sau chiar focar epidemic de boală clinic manifestă.</a:t>
            </a:r>
            <a:endParaRPr lang="en-US" dirty="0"/>
          </a:p>
          <a:p>
            <a:r>
              <a:rPr lang="ro-RO" dirty="0"/>
              <a:t>	Transmiterea este directă</a:t>
            </a:r>
            <a:r>
              <a:rPr lang="ro-RO" i="1" dirty="0"/>
              <a:t> </a:t>
            </a:r>
            <a:r>
              <a:rPr lang="ro-RO" dirty="0"/>
              <a:t>(picături Pflugge) sau prin obiecte (indirect prin fragmente uscate de pseudomembrane).</a:t>
            </a:r>
            <a:endParaRPr lang="en-US" dirty="0"/>
          </a:p>
          <a:p>
            <a:endParaRPr lang="en-US" dirty="0"/>
          </a:p>
        </p:txBody>
      </p:sp>
    </p:spTree>
    <p:extLst>
      <p:ext uri="{BB962C8B-B14F-4D97-AF65-F5344CB8AC3E}">
        <p14:creationId xmlns:p14="http://schemas.microsoft.com/office/powerpoint/2010/main" val="239587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3939350"/>
          </a:xfrm>
        </p:spPr>
        <p:txBody>
          <a:bodyPr>
            <a:normAutofit fontScale="85000" lnSpcReduction="20000"/>
          </a:bodyPr>
          <a:lstStyle/>
          <a:p>
            <a:r>
              <a:rPr lang="ro-RO" b="1" dirty="0"/>
              <a:t>10.2. Profilaxia</a:t>
            </a:r>
            <a:r>
              <a:rPr lang="ro-RO" dirty="0"/>
              <a:t> </a:t>
            </a:r>
            <a:endParaRPr lang="en-US" dirty="0"/>
          </a:p>
          <a:p>
            <a:r>
              <a:rPr lang="ro-RO" dirty="0"/>
              <a:t>	Se desfăşoară astăzi pe baza unor programe internaţionale (O.M.S.) şi naţionale.</a:t>
            </a:r>
            <a:endParaRPr lang="en-US" dirty="0"/>
          </a:p>
          <a:p>
            <a:r>
              <a:rPr lang="ro-RO" b="1" dirty="0"/>
              <a:t>Profilaxia nespecifică</a:t>
            </a:r>
            <a:r>
              <a:rPr lang="ro-RO" dirty="0"/>
              <a:t> cuprinde următoarele grupe de măsuri:</a:t>
            </a:r>
            <a:endParaRPr lang="en-US" dirty="0"/>
          </a:p>
          <a:p>
            <a:pPr lvl="0"/>
            <a:r>
              <a:rPr lang="ro-RO" i="1" dirty="0"/>
              <a:t>depistarea purtătorilor aparent sănătoşi şi sterilizarea lor </a:t>
            </a:r>
            <a:r>
              <a:rPr lang="ro-RO" dirty="0"/>
              <a:t>cu chimioterapice adecvate;</a:t>
            </a:r>
            <a:endParaRPr lang="en-US" dirty="0"/>
          </a:p>
          <a:p>
            <a:pPr lvl="0"/>
            <a:r>
              <a:rPr lang="ro-RO" i="1" dirty="0"/>
              <a:t>depistarea bolnavilor, izolarea şi tratarea lor corectă</a:t>
            </a:r>
            <a:r>
              <a:rPr lang="ro-RO" dirty="0"/>
              <a:t> cu chimioterapice;</a:t>
            </a:r>
            <a:endParaRPr lang="en-US" dirty="0"/>
          </a:p>
          <a:p>
            <a:pPr lvl="0"/>
            <a:r>
              <a:rPr lang="ro-RO" i="1" dirty="0"/>
              <a:t>măsuri de igienă individuală şi colectivă;</a:t>
            </a:r>
            <a:endParaRPr lang="en-US" dirty="0"/>
          </a:p>
          <a:p>
            <a:pPr lvl="0"/>
            <a:r>
              <a:rPr lang="ro-RO" i="1" dirty="0"/>
              <a:t>dezinfecţia focarului de boală</a:t>
            </a:r>
            <a:r>
              <a:rPr lang="ro-RO" dirty="0"/>
              <a:t>;</a:t>
            </a:r>
            <a:endParaRPr lang="en-US" dirty="0"/>
          </a:p>
          <a:p>
            <a:pPr lvl="0"/>
            <a:r>
              <a:rPr lang="ro-RO" i="1" dirty="0"/>
              <a:t>testarea în masă a receptivităţii populaţiei</a:t>
            </a:r>
            <a:r>
              <a:rPr lang="ro-RO" dirty="0"/>
              <a:t> prin reacţia Schick şi titrarea anticorpilor difterici.</a:t>
            </a:r>
            <a:endParaRPr lang="en-US" dirty="0"/>
          </a:p>
          <a:p>
            <a:endParaRPr lang="en-US" dirty="0"/>
          </a:p>
        </p:txBody>
      </p:sp>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8434" t="8174" r="11450" b="7857"/>
          <a:stretch/>
        </p:blipFill>
        <p:spPr bwMode="auto">
          <a:xfrm>
            <a:off x="2339752" y="4653135"/>
            <a:ext cx="2931754" cy="2160241"/>
          </a:xfrm>
          <a:prstGeom prst="rect">
            <a:avLst/>
          </a:prstGeom>
          <a:noFill/>
          <a:ln w="9525">
            <a:noFill/>
            <a:miter lim="800000"/>
            <a:headEnd/>
            <a:tailEnd/>
          </a:ln>
        </p:spPr>
      </p:pic>
      <p:sp>
        <p:nvSpPr>
          <p:cNvPr id="5" name="Text Box 10"/>
          <p:cNvSpPr txBox="1">
            <a:spLocks noChangeArrowheads="1"/>
          </p:cNvSpPr>
          <p:nvPr/>
        </p:nvSpPr>
        <p:spPr bwMode="auto">
          <a:xfrm>
            <a:off x="5004048" y="5637683"/>
            <a:ext cx="2786081" cy="307777"/>
          </a:xfrm>
          <a:prstGeom prst="rect">
            <a:avLst/>
          </a:prstGeom>
          <a:noFill/>
          <a:ln w="9525">
            <a:noFill/>
            <a:miter lim="800000"/>
            <a:headEnd/>
            <a:tailEnd/>
          </a:ln>
        </p:spPr>
        <p:txBody>
          <a:bodyPr wrap="square">
            <a:spAutoFit/>
          </a:bodyPr>
          <a:lstStyle/>
          <a:p>
            <a:pPr algn="ctr">
              <a:spcBef>
                <a:spcPct val="50000"/>
              </a:spcBef>
            </a:pPr>
            <a:r>
              <a:rPr lang="ro-RO" sz="1400" b="1" dirty="0"/>
              <a:t>TESTUL SCHICK</a:t>
            </a:r>
            <a:endParaRPr lang="en-US" sz="14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92500"/>
          </a:bodyPr>
          <a:lstStyle/>
          <a:p>
            <a:r>
              <a:rPr lang="ro-RO" b="1" dirty="0"/>
              <a:t>10.2. Profilaxia</a:t>
            </a:r>
            <a:r>
              <a:rPr lang="ro-RO" dirty="0"/>
              <a:t> </a:t>
            </a:r>
            <a:endParaRPr lang="en-US" dirty="0"/>
          </a:p>
          <a:p>
            <a:r>
              <a:rPr lang="ro-RO" b="1" dirty="0"/>
              <a:t> </a:t>
            </a:r>
            <a:endParaRPr lang="en-US" dirty="0"/>
          </a:p>
          <a:p>
            <a:r>
              <a:rPr lang="ro-RO" b="1" dirty="0"/>
              <a:t>Profilaxia specifică</a:t>
            </a:r>
            <a:r>
              <a:rPr lang="ro-RO" dirty="0"/>
              <a:t> se efectuează prin </a:t>
            </a:r>
            <a:r>
              <a:rPr lang="ro-RO" b="1" i="1" dirty="0"/>
              <a:t>vaccinare</a:t>
            </a:r>
            <a:r>
              <a:rPr lang="ro-RO" dirty="0"/>
              <a:t>. Vaccinarea antidifterică este obligatorie şi se face cu </a:t>
            </a:r>
            <a:r>
              <a:rPr lang="ro-RO" b="1" i="1" dirty="0"/>
              <a:t>anatoxină difterică (toxoid)</a:t>
            </a:r>
            <a:r>
              <a:rPr lang="ro-RO" dirty="0"/>
              <a:t>, adică </a:t>
            </a:r>
            <a:r>
              <a:rPr lang="ro-RO" i="1" dirty="0"/>
              <a:t>toxină difterică tratată cu formol (imunogenă, dar netoxică)</a:t>
            </a:r>
            <a:r>
              <a:rPr lang="ro-RO" dirty="0"/>
              <a:t> administrată parenteral. Astăzi se folosesc preparate purificate de anatxină difterică. La noi în ţară, anatoxina difterică se administrează într-un </a:t>
            </a:r>
            <a:r>
              <a:rPr lang="ro-RO" b="1" i="1" dirty="0"/>
              <a:t>vaccin asociat (diftero-tetano-pertussis)</a:t>
            </a:r>
            <a:r>
              <a:rPr lang="ro-RO" dirty="0"/>
              <a:t>, care mai conţine anatoxină tetanică şi vaccin corpuscular împotriva tusei convulsive.</a:t>
            </a:r>
            <a:endParaRPr lang="en-US" dirty="0"/>
          </a:p>
          <a:p>
            <a:r>
              <a:rPr lang="ro-RO" dirty="0"/>
              <a:t>	Astăzi, se studiază intens, inclusiv în ţara noastră, posibilitatea introducerii în practica vaccinării antidifterice a anatoxinei difterice administrată pe cale orală.</a:t>
            </a:r>
            <a:endParaRPr lang="en-US" dirty="0"/>
          </a:p>
        </p:txBody>
      </p:sp>
    </p:spTree>
    <p:extLst>
      <p:ext uri="{BB962C8B-B14F-4D97-AF65-F5344CB8AC3E}">
        <p14:creationId xmlns:p14="http://schemas.microsoft.com/office/powerpoint/2010/main" val="2625010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a:bodyPr>
          <a:lstStyle/>
          <a:p>
            <a:r>
              <a:rPr lang="ro-RO" b="1" dirty="0"/>
              <a:t>10.2. Profilaxia</a:t>
            </a:r>
            <a:r>
              <a:rPr lang="ro-RO" dirty="0"/>
              <a:t> </a:t>
            </a:r>
            <a:endParaRPr lang="en-US" dirty="0"/>
          </a:p>
          <a:p>
            <a:r>
              <a:rPr lang="ro-RO" b="1" dirty="0"/>
              <a:t> </a:t>
            </a:r>
            <a:endParaRPr lang="en-US" dirty="0"/>
          </a:p>
          <a:p>
            <a:r>
              <a:rPr lang="ro-RO" dirty="0"/>
              <a:t>	Măsurarea concentraţiei optime de anatoxină în vaccin este foarte importantă şi are la bază un parametru, denumit convenţional </a:t>
            </a:r>
            <a:r>
              <a:rPr lang="ro-RO" b="1" dirty="0"/>
              <a:t>Lf („limes floculans”).</a:t>
            </a:r>
            <a:r>
              <a:rPr lang="ro-RO" dirty="0"/>
              <a:t> </a:t>
            </a:r>
            <a:r>
              <a:rPr lang="ro-RO" i="1" dirty="0"/>
              <a:t>1Lf = cantitatea minimă de anatoxină care, pusă în contact cu o unitate antitoxică de ser antidifteric standard, este capabilă să precipite in vitro</a:t>
            </a:r>
            <a:r>
              <a:rPr lang="ro-RO" dirty="0"/>
              <a:t>.</a:t>
            </a:r>
            <a:endParaRPr lang="en-US" dirty="0"/>
          </a:p>
          <a:p>
            <a:r>
              <a:rPr lang="ro-RO" dirty="0"/>
              <a:t>	</a:t>
            </a:r>
          </a:p>
          <a:p>
            <a:r>
              <a:rPr lang="ro-RO" dirty="0"/>
              <a:t>Controlul </a:t>
            </a:r>
            <a:r>
              <a:rPr lang="ro-RO" b="1" i="1" dirty="0"/>
              <a:t>eficienţei vaccinării antidifterice</a:t>
            </a:r>
            <a:r>
              <a:rPr lang="ro-RO" dirty="0"/>
              <a:t> se face prin </a:t>
            </a:r>
            <a:r>
              <a:rPr lang="ro-RO" b="1" i="1" dirty="0"/>
              <a:t>reacţia Schick </a:t>
            </a:r>
            <a:r>
              <a:rPr lang="ro-RO" dirty="0"/>
              <a:t>şi prin </a:t>
            </a:r>
            <a:r>
              <a:rPr lang="ro-RO" b="1" i="1" dirty="0"/>
              <a:t>testări serologice</a:t>
            </a:r>
            <a:r>
              <a:rPr lang="ro-RO" dirty="0"/>
              <a:t>. După vaccinare, reacţia Schick trebuie să se negativizeze.</a:t>
            </a:r>
            <a:endParaRPr lang="en-US" dirty="0"/>
          </a:p>
          <a:p>
            <a:endParaRPr lang="en-US" dirty="0"/>
          </a:p>
        </p:txBody>
      </p:sp>
    </p:spTree>
    <p:extLst>
      <p:ext uri="{BB962C8B-B14F-4D97-AF65-F5344CB8AC3E}">
        <p14:creationId xmlns:p14="http://schemas.microsoft.com/office/powerpoint/2010/main" val="354666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5860"/>
            <a:ext cx="8229600" cy="5038740"/>
          </a:xfrm>
        </p:spPr>
        <p:txBody>
          <a:bodyPr>
            <a:normAutofit fontScale="77500" lnSpcReduction="20000"/>
          </a:bodyPr>
          <a:lstStyle/>
          <a:p>
            <a:r>
              <a:rPr lang="ro-RO" b="1" dirty="0"/>
              <a:t>10.3. Tratament</a:t>
            </a:r>
            <a:endParaRPr lang="en-US" dirty="0"/>
          </a:p>
          <a:p>
            <a:r>
              <a:rPr lang="ro-RO" b="1" dirty="0"/>
              <a:t>	</a:t>
            </a:r>
            <a:r>
              <a:rPr lang="ro-RO" dirty="0"/>
              <a:t>Înainte de aplicarea chimioterapiei, se efectua atât </a:t>
            </a:r>
            <a:r>
              <a:rPr lang="ro-RO" b="1" i="1" dirty="0"/>
              <a:t>seroprofilaxie</a:t>
            </a:r>
            <a:r>
              <a:rPr lang="ro-RO" dirty="0"/>
              <a:t>, cât şi </a:t>
            </a:r>
            <a:r>
              <a:rPr lang="ro-RO" b="1" i="1" dirty="0"/>
              <a:t>seroterapie antidifterică</a:t>
            </a:r>
            <a:r>
              <a:rPr lang="ro-RO" dirty="0"/>
              <a:t>, folosind ser antidifteric de cal. Aceste practici prezentau </a:t>
            </a:r>
            <a:r>
              <a:rPr lang="ro-RO" i="1" dirty="0"/>
              <a:t>inconvenientul posibilităţii apariţiei „bolii serului”</a:t>
            </a:r>
            <a:r>
              <a:rPr lang="ro-RO" dirty="0"/>
              <a:t>, </a:t>
            </a:r>
            <a:r>
              <a:rPr lang="ro-RO" i="1" dirty="0"/>
              <a:t>ca stare de hipersensibilitate imediată</a:t>
            </a:r>
            <a:r>
              <a:rPr lang="ro-RO" dirty="0"/>
              <a:t>, accident care putea fi prevenit prin </a:t>
            </a:r>
            <a:r>
              <a:rPr lang="ro-RO" i="1" dirty="0"/>
              <a:t>metoda desensibilizării (Besredka)</a:t>
            </a:r>
            <a:r>
              <a:rPr lang="ro-RO" dirty="0"/>
              <a:t>.</a:t>
            </a:r>
            <a:endParaRPr lang="en-US" dirty="0"/>
          </a:p>
          <a:p>
            <a:r>
              <a:rPr lang="ro-RO" dirty="0"/>
              <a:t>	Astăzi, tratamentul difteriei beneficiază de aplicarea cu succes a unor </a:t>
            </a:r>
            <a:r>
              <a:rPr lang="ro-RO" b="1" i="1" dirty="0"/>
              <a:t>chimioterapice</a:t>
            </a:r>
            <a:r>
              <a:rPr lang="ro-RO" dirty="0"/>
              <a:t>, între care, pe prim plan se situează </a:t>
            </a:r>
            <a:r>
              <a:rPr lang="ro-RO" b="1" dirty="0"/>
              <a:t>penicilina</a:t>
            </a:r>
            <a:r>
              <a:rPr lang="ro-RO" dirty="0"/>
              <a:t> cu derivaţii săi, dar şi alte antibiotice ca </a:t>
            </a:r>
            <a:r>
              <a:rPr lang="ro-RO" b="1" dirty="0"/>
              <a:t>tetraciclinele, eritromicina</a:t>
            </a:r>
            <a:r>
              <a:rPr lang="ro-RO" dirty="0"/>
              <a:t> etc. Este bine ca, odată cu tratamentul cu penicilină la bolnav, să se asocieze şi </a:t>
            </a:r>
            <a:r>
              <a:rPr lang="ro-RO" b="1" i="1" dirty="0"/>
              <a:t>seroterapia</a:t>
            </a:r>
            <a:r>
              <a:rPr lang="ro-RO" dirty="0"/>
              <a:t>. Terapia cu </a:t>
            </a:r>
            <a:r>
              <a:rPr lang="ro-RO" b="1" i="1" dirty="0"/>
              <a:t>preparate standard de imunoglobuline antidifterice</a:t>
            </a:r>
            <a:r>
              <a:rPr lang="ro-RO" dirty="0"/>
              <a:t> umane este de preferat, evitându-se astfel apariţia „bolii serului”.</a:t>
            </a:r>
            <a:endParaRPr lang="en-US" dirty="0"/>
          </a:p>
          <a:p>
            <a:r>
              <a:rPr lang="ro-RO" dirty="0"/>
              <a:t>	Cu alte cuvinte, în tratamentul difteriei, trebuie aplicată </a:t>
            </a:r>
            <a:r>
              <a:rPr lang="ro-RO" b="1" dirty="0"/>
              <a:t>antibioterapia</a:t>
            </a:r>
            <a:r>
              <a:rPr lang="ro-RO" dirty="0"/>
              <a:t>, pentru </a:t>
            </a:r>
            <a:r>
              <a:rPr lang="ro-RO" i="1" dirty="0"/>
              <a:t>distrugerea bacililor difterici la locul de cantonare </a:t>
            </a:r>
            <a:r>
              <a:rPr lang="ro-RO" dirty="0"/>
              <a:t>(poarta de intrare), asociată cu </a:t>
            </a:r>
            <a:r>
              <a:rPr lang="ro-RO" b="1" dirty="0"/>
              <a:t>seroterapie, gamaglobuline</a:t>
            </a:r>
            <a:r>
              <a:rPr lang="ro-RO" dirty="0"/>
              <a:t> (anticorpi antidifterici) pentru a </a:t>
            </a:r>
            <a:r>
              <a:rPr lang="ro-RO" i="1" dirty="0"/>
              <a:t>neutraliza toxina difterică din circulaţie</a:t>
            </a:r>
            <a:r>
              <a:rPr lang="ro-RO" dirty="0"/>
              <a:t>.</a:t>
            </a:r>
            <a:endParaRPr lang="en-US" dirty="0"/>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857232"/>
            <a:ext cx="8229600" cy="1143000"/>
          </a:xfrm>
        </p:spPr>
        <p:txBody>
          <a:bodyPr>
            <a:normAutofit fontScale="90000"/>
          </a:bodyPr>
          <a:lstStyle/>
          <a:p>
            <a:pPr algn="ctr"/>
            <a:r>
              <a:rPr lang="en-US" b="1" dirty="0"/>
              <a:t>MICOBACTERIILE</a:t>
            </a:r>
            <a:br>
              <a:rPr lang="en-US" b="1" dirty="0"/>
            </a:br>
            <a:endParaRPr lang="en-US" dirty="0"/>
          </a:p>
        </p:txBody>
      </p:sp>
      <p:sp>
        <p:nvSpPr>
          <p:cNvPr id="3" name="Content Placeholder 2"/>
          <p:cNvSpPr>
            <a:spLocks noGrp="1"/>
          </p:cNvSpPr>
          <p:nvPr>
            <p:ph idx="1"/>
          </p:nvPr>
        </p:nvSpPr>
        <p:spPr/>
        <p:txBody>
          <a:bodyPr>
            <a:normAutofit fontScale="77500" lnSpcReduction="20000"/>
          </a:bodyPr>
          <a:lstStyle/>
          <a:p>
            <a:r>
              <a:rPr lang="en-US" b="1" dirty="0"/>
              <a:t>GENERALI</a:t>
            </a:r>
            <a:r>
              <a:rPr lang="ro-RO" b="1" dirty="0"/>
              <a:t>TĂŢI</a:t>
            </a:r>
            <a:endParaRPr lang="en-US" dirty="0"/>
          </a:p>
          <a:p>
            <a:r>
              <a:rPr lang="ro-RO" dirty="0"/>
              <a:t>Micobacteriile</a:t>
            </a:r>
            <a:r>
              <a:rPr lang="ro-RO" b="1" dirty="0"/>
              <a:t> </a:t>
            </a:r>
            <a:r>
              <a:rPr lang="ro-RO" dirty="0"/>
              <a:t>reprezintă un </a:t>
            </a:r>
            <a:r>
              <a:rPr lang="ro-RO" b="1" i="1" dirty="0"/>
              <a:t>grup de microorganisme procariote</a:t>
            </a:r>
            <a:r>
              <a:rPr lang="ro-RO" dirty="0"/>
              <a:t>, care manifestă un caracter comun şi anume </a:t>
            </a:r>
            <a:r>
              <a:rPr lang="ro-RO" b="1" i="1" dirty="0"/>
              <a:t>alcoolacidorezistenţă</a:t>
            </a:r>
            <a:r>
              <a:rPr lang="ro-RO" b="1" dirty="0"/>
              <a:t> </a:t>
            </a:r>
            <a:r>
              <a:rPr lang="ro-RO" dirty="0"/>
              <a:t>datorită </a:t>
            </a:r>
            <a:r>
              <a:rPr lang="ro-RO" b="1" i="1" dirty="0"/>
              <a:t>marii bogăţii în lipide a peretelui celular</a:t>
            </a:r>
            <a:r>
              <a:rPr lang="ro-RO" dirty="0"/>
              <a:t>: după fixarea la cald a unor coloranţi bazici (exemplu: fuxina) se formează un complex stabil în sensul că nu mai este posibilă eluarea (îndepărtarea) ulterioară a colorantului prin tratament cu acizi şi alcool concentrat (95%).</a:t>
            </a:r>
            <a:endParaRPr lang="en-US" dirty="0"/>
          </a:p>
          <a:p>
            <a:r>
              <a:rPr lang="ro-RO" dirty="0"/>
              <a:t>Prezentăm o clasificare a micobacteriilor cu importanţă majoră în patologie: </a:t>
            </a:r>
            <a:r>
              <a:rPr lang="ro-RO" i="1" dirty="0"/>
              <a:t>ordinul</a:t>
            </a:r>
            <a:r>
              <a:rPr lang="ro-RO" dirty="0"/>
              <a:t> </a:t>
            </a:r>
            <a:r>
              <a:rPr lang="ro-RO" b="1" i="1" dirty="0"/>
              <a:t>Actinomycetales</a:t>
            </a:r>
            <a:r>
              <a:rPr lang="ro-RO" dirty="0"/>
              <a:t>; </a:t>
            </a:r>
            <a:r>
              <a:rPr lang="ro-RO" i="1" dirty="0"/>
              <a:t>familia</a:t>
            </a:r>
            <a:r>
              <a:rPr lang="ro-RO" dirty="0"/>
              <a:t> </a:t>
            </a:r>
            <a:r>
              <a:rPr lang="ro-RO" b="1" i="1" dirty="0"/>
              <a:t>Mycobacteriaceae</a:t>
            </a:r>
            <a:r>
              <a:rPr lang="ro-RO" dirty="0"/>
              <a:t>; </a:t>
            </a:r>
            <a:r>
              <a:rPr lang="ro-RO" i="1" dirty="0"/>
              <a:t>genul</a:t>
            </a:r>
            <a:r>
              <a:rPr lang="ro-RO" dirty="0"/>
              <a:t> </a:t>
            </a:r>
            <a:r>
              <a:rPr lang="ro-RO" b="1" i="1" dirty="0"/>
              <a:t>Mycobacterium</a:t>
            </a:r>
            <a:r>
              <a:rPr lang="ro-RO" dirty="0"/>
              <a:t> cu </a:t>
            </a:r>
            <a:r>
              <a:rPr lang="ro-RO" i="1" dirty="0"/>
              <a:t>speciile</a:t>
            </a:r>
            <a:r>
              <a:rPr lang="ro-RO" dirty="0"/>
              <a:t>: </a:t>
            </a:r>
            <a:r>
              <a:rPr lang="ro-RO" b="1" i="1" dirty="0"/>
              <a:t>Mycobacterium tuberculosis</a:t>
            </a:r>
            <a:r>
              <a:rPr lang="ro-RO" dirty="0"/>
              <a:t> (varianta umană); </a:t>
            </a:r>
            <a:r>
              <a:rPr lang="ro-RO" b="1" i="1" dirty="0"/>
              <a:t>Mycobacterium bovis</a:t>
            </a:r>
            <a:r>
              <a:rPr lang="ro-RO" dirty="0"/>
              <a:t> (varianta bovină); </a:t>
            </a:r>
            <a:r>
              <a:rPr lang="ro-RO" b="1" i="1" dirty="0"/>
              <a:t>Mycobacterium ulcerans</a:t>
            </a:r>
            <a:r>
              <a:rPr lang="ro-RO" dirty="0"/>
              <a:t>; </a:t>
            </a:r>
            <a:r>
              <a:rPr lang="ro-RO" b="1" i="1" dirty="0"/>
              <a:t>Mycobacterium avium</a:t>
            </a:r>
            <a:r>
              <a:rPr lang="ro-RO" dirty="0"/>
              <a:t> (păsări, porcine);</a:t>
            </a:r>
            <a:r>
              <a:rPr lang="ro-RO" b="1" i="1" dirty="0"/>
              <a:t> Mycobacterium leprae</a:t>
            </a:r>
            <a:r>
              <a:rPr lang="ro-RO" dirty="0"/>
              <a:t>; </a:t>
            </a:r>
            <a:r>
              <a:rPr lang="ro-RO" b="1" i="1" dirty="0"/>
              <a:t>Mycobacterium atipice-fotocromogene</a:t>
            </a:r>
            <a:r>
              <a:rPr lang="ro-RO" dirty="0"/>
              <a:t> (scotocromogene, nonfotocromogene, cu creştere rapidă).</a:t>
            </a:r>
            <a:endParaRPr lang="en-US" dirty="0"/>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71480"/>
            <a:ext cx="8229600" cy="5895996"/>
          </a:xfrm>
        </p:spPr>
        <p:txBody>
          <a:bodyPr>
            <a:normAutofit fontScale="70000" lnSpcReduction="20000"/>
          </a:bodyPr>
          <a:lstStyle/>
          <a:p>
            <a:pPr algn="ctr">
              <a:buNone/>
            </a:pPr>
            <a:r>
              <a:rPr lang="ro-RO" b="1" dirty="0"/>
              <a:t>MYCOBACTERIUM TUBERCULOSIS (BACILUL KOCH)</a:t>
            </a:r>
            <a:endParaRPr lang="en-US" dirty="0"/>
          </a:p>
          <a:p>
            <a:r>
              <a:rPr lang="ro-RO" dirty="0"/>
              <a:t>Este </a:t>
            </a:r>
            <a:r>
              <a:rPr lang="ro-RO" b="1" i="1" dirty="0"/>
              <a:t>agentul cauzal al tuberculozei</a:t>
            </a:r>
            <a:r>
              <a:rPr lang="ro-RO" dirty="0"/>
              <a:t>, boală cu evoluţie gravă şi inexorabilă în trecut, dar care pune şi astăzi multe probleme de sănătate publică, mai ales în unele ţări ale lumii, cu standard de viaţă economico-social coborât, unde tuberculoza are un caracter endemic, de masă.</a:t>
            </a:r>
            <a:endParaRPr lang="en-US" dirty="0"/>
          </a:p>
          <a:p>
            <a:r>
              <a:rPr lang="ro-RO" dirty="0"/>
              <a:t>Istoricul cuceririlor ştiinţifice în domeniul tuberculozei este foarte bogat. În 1868, </a:t>
            </a:r>
            <a:r>
              <a:rPr lang="ro-RO" b="1" dirty="0"/>
              <a:t>Villemin</a:t>
            </a:r>
            <a:r>
              <a:rPr lang="ro-RO" dirty="0"/>
              <a:t> a reuşit </a:t>
            </a:r>
            <a:r>
              <a:rPr lang="ro-RO" b="1" i="1" dirty="0"/>
              <a:t>reproducerea experimentală a bolii</a:t>
            </a:r>
            <a:r>
              <a:rPr lang="ro-RO" dirty="0"/>
              <a:t> </a:t>
            </a:r>
            <a:r>
              <a:rPr lang="ro-RO" b="1" i="1" dirty="0"/>
              <a:t>la iepure</a:t>
            </a:r>
            <a:r>
              <a:rPr lang="ro-RO" dirty="0"/>
              <a:t> folosind ca inocul material patologic dintr-o leziune tuberculoasă umană. </a:t>
            </a:r>
            <a:r>
              <a:rPr lang="ro-RO" b="1" dirty="0"/>
              <a:t>Robert Koch</a:t>
            </a:r>
            <a:r>
              <a:rPr lang="ro-RO" dirty="0"/>
              <a:t> </a:t>
            </a:r>
            <a:r>
              <a:rPr lang="ro-RO" b="1" i="1" dirty="0"/>
              <a:t>descoperă agentul etiologic</a:t>
            </a:r>
            <a:r>
              <a:rPr lang="ro-RO" dirty="0"/>
              <a:t> (M. tuberculosis) în 1882, ceea ce i-a permis formularea faimoaselor sale postulate, cu valoare de generalizare pentru majoritatea infecţiilor bacteriene.</a:t>
            </a:r>
            <a:endParaRPr lang="en-US" dirty="0"/>
          </a:p>
          <a:p>
            <a:r>
              <a:rPr lang="ro-RO" dirty="0"/>
              <a:t>Astăzi, datorită aplicării chimioprofilaxiei şi chimioterapiei antituberculoase, organizării reţelei profilactice de ftiziologie pentru depistarea activă şi precoce a bolii, precum şi vaccinării, morbiditatea prin tuberculoză a scăzut simţitor în ţările cu nivel economico-social ridicat. În ţara noastră, problema endemiei tuberculoase reprezintă încă una din cauzele majore ale patologiei infecţioase.</a:t>
            </a:r>
            <a:endParaRPr lang="en-US" dirty="0"/>
          </a:p>
          <a:p>
            <a:pPr>
              <a:buNone/>
            </a:pPr>
            <a:r>
              <a:rPr lang="ro-RO" dirty="0"/>
              <a:t> </a:t>
            </a:r>
            <a:endParaRPr lang="en-US" dirty="0"/>
          </a:p>
          <a:p>
            <a:r>
              <a:rPr lang="ro-RO" b="1" dirty="0"/>
              <a:t>1. ÎNCADRARE TAXONOMICĂ</a:t>
            </a:r>
            <a:endParaRPr lang="en-US" dirty="0"/>
          </a:p>
          <a:p>
            <a:r>
              <a:rPr lang="ro-RO" i="1" dirty="0"/>
              <a:t>Ordinul</a:t>
            </a:r>
            <a:r>
              <a:rPr lang="ro-RO" dirty="0"/>
              <a:t>: </a:t>
            </a:r>
            <a:r>
              <a:rPr lang="ro-RO" b="1" i="1" dirty="0"/>
              <a:t>Actinomycetales</a:t>
            </a:r>
            <a:r>
              <a:rPr lang="ro-RO" dirty="0"/>
              <a:t>; </a:t>
            </a:r>
            <a:r>
              <a:rPr lang="ro-RO" i="1" dirty="0"/>
              <a:t>Familia</a:t>
            </a:r>
            <a:r>
              <a:rPr lang="ro-RO" dirty="0"/>
              <a:t>: </a:t>
            </a:r>
            <a:r>
              <a:rPr lang="ro-RO" b="1" i="1" dirty="0"/>
              <a:t>Mycobacteriaceae</a:t>
            </a:r>
            <a:r>
              <a:rPr lang="ro-RO" dirty="0"/>
              <a:t>; </a:t>
            </a:r>
            <a:r>
              <a:rPr lang="ro-RO" i="1" dirty="0"/>
              <a:t>Genul</a:t>
            </a:r>
            <a:r>
              <a:rPr lang="ro-RO" dirty="0"/>
              <a:t>: </a:t>
            </a:r>
            <a:r>
              <a:rPr lang="ro-RO" b="1" i="1" dirty="0"/>
              <a:t>Mycobacterium</a:t>
            </a:r>
            <a:r>
              <a:rPr lang="ro-RO" dirty="0"/>
              <a:t>; </a:t>
            </a:r>
            <a:r>
              <a:rPr lang="ro-RO" i="1" dirty="0"/>
              <a:t>Specia</a:t>
            </a:r>
            <a:r>
              <a:rPr lang="ro-RO" dirty="0"/>
              <a:t>: </a:t>
            </a:r>
            <a:r>
              <a:rPr lang="ro-RO" b="1" i="1" dirty="0"/>
              <a:t>Mycobacterium tuberculosis (bacilul Koch)</a:t>
            </a:r>
            <a:r>
              <a:rPr lang="ro-RO" dirty="0"/>
              <a:t>. </a:t>
            </a:r>
            <a:endParaRPr lang="en-US" dirty="0"/>
          </a:p>
          <a:p>
            <a:r>
              <a:rPr lang="ro-RO" dirty="0"/>
              <a:t>Pentru patologia umană, mai prezintă însemnătate, putând determina accidental infecţii: </a:t>
            </a:r>
            <a:r>
              <a:rPr lang="ro-RO" b="1" i="1" dirty="0"/>
              <a:t>Mycobacterium bovis</a:t>
            </a:r>
            <a:r>
              <a:rPr lang="ro-RO" dirty="0"/>
              <a:t> (varianta bovină a bacilului tuberculos), </a:t>
            </a:r>
            <a:r>
              <a:rPr lang="ro-RO" b="1" i="1" dirty="0"/>
              <a:t>Mycobacterium ulcerans</a:t>
            </a:r>
            <a:r>
              <a:rPr lang="ro-RO" dirty="0"/>
              <a:t> (variantă care poate da uneori infecţii umane la nivelul pielii), ca şi unele </a:t>
            </a:r>
            <a:r>
              <a:rPr lang="ro-RO" b="1" i="1" dirty="0"/>
              <a:t>micobacterii atipice</a:t>
            </a:r>
            <a:r>
              <a:rPr lang="ro-RO" dirty="0"/>
              <a:t>.</a:t>
            </a:r>
            <a:endParaRPr lang="en-US" dirty="0"/>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5"/>
            <a:ext cx="8229600" cy="3576460"/>
          </a:xfrm>
        </p:spPr>
        <p:txBody>
          <a:bodyPr>
            <a:normAutofit fontScale="77500" lnSpcReduction="20000"/>
          </a:bodyPr>
          <a:lstStyle/>
          <a:p>
            <a:r>
              <a:rPr lang="ro-RO" b="1" dirty="0"/>
              <a:t>2. CARACTERE MORFOLOGICE. STRUCTURĂ. COMPOZIŢIE CHIMICĂ</a:t>
            </a:r>
            <a:endParaRPr lang="en-US" dirty="0"/>
          </a:p>
          <a:p>
            <a:r>
              <a:rPr lang="ro-RO" b="1" dirty="0"/>
              <a:t>a. Examenul prin microscopie optică</a:t>
            </a:r>
            <a:endParaRPr lang="en-US" b="1" dirty="0"/>
          </a:p>
          <a:p>
            <a:pPr algn="just"/>
            <a:r>
              <a:rPr lang="ro-RO" b="1" dirty="0"/>
              <a:t>	</a:t>
            </a:r>
            <a:r>
              <a:rPr lang="ro-RO" dirty="0"/>
              <a:t>Mycobacterium tuberculosis se colorează greu prin tehnicile uzuale (Gram), datorită compoziţiei chimice particulare a peretelui celular (Gram pozitiv la limită). </a:t>
            </a:r>
            <a:r>
              <a:rPr lang="ro-RO" b="1" dirty="0"/>
              <a:t>Coloraţia Ziehl-Neelsen</a:t>
            </a:r>
            <a:r>
              <a:rPr lang="ro-RO" dirty="0"/>
              <a:t> evidenţiază </a:t>
            </a:r>
            <a:r>
              <a:rPr lang="ro-RO" b="1" i="1" dirty="0"/>
              <a:t>proprietatea de alcoolacidorezistenţă</a:t>
            </a:r>
            <a:r>
              <a:rPr lang="ro-RO" dirty="0"/>
              <a:t>: </a:t>
            </a:r>
            <a:r>
              <a:rPr lang="ro-RO" i="1" dirty="0"/>
              <a:t>germenul fixează stabil fuxina bazică la cald, astfel încât tratamentul consecutiv cu acid şi alcool nu eluează colorantul fixat</a:t>
            </a:r>
            <a:r>
              <a:rPr lang="ro-RO" dirty="0"/>
              <a:t> (elementele micobacteriene apar colorate în roşu aprins; celelalte specii bacteriene ale florei de asociaţie, precum şi celulele de descuamare din produsul patologic apar colorate în albastru, datorită „pierderii” fuxinei după aplicarea pe frotiu a acidului şi alcoolului şi colorării secundare cu albastru de metilen).</a:t>
            </a:r>
          </a:p>
        </p:txBody>
      </p:sp>
      <p:pic>
        <p:nvPicPr>
          <p:cNvPr id="4" name="Picture 3" descr="Mycobacterium_tuberculosis_Ziehl-Neelsen_stain_02.jpg"/>
          <p:cNvPicPr>
            <a:picLocks noChangeAspect="1"/>
          </p:cNvPicPr>
          <p:nvPr/>
        </p:nvPicPr>
        <p:blipFill>
          <a:blip r:embed="rId2" cstate="print"/>
          <a:stretch>
            <a:fillRect/>
          </a:stretch>
        </p:blipFill>
        <p:spPr>
          <a:xfrm>
            <a:off x="5076056" y="3901535"/>
            <a:ext cx="3195579" cy="2496546"/>
          </a:xfrm>
          <a:prstGeom prst="rect">
            <a:avLst/>
          </a:prstGeom>
        </p:spPr>
      </p:pic>
      <p:pic>
        <p:nvPicPr>
          <p:cNvPr id="5" name="Picture 4" descr="Mycobacterium_tuberculosis_Ziehl-Neelsen_stain_640.jpg"/>
          <p:cNvPicPr>
            <a:picLocks noChangeAspect="1"/>
          </p:cNvPicPr>
          <p:nvPr/>
        </p:nvPicPr>
        <p:blipFill>
          <a:blip r:embed="rId3" cstate="print"/>
          <a:stretch>
            <a:fillRect/>
          </a:stretch>
        </p:blipFill>
        <p:spPr>
          <a:xfrm>
            <a:off x="836018" y="3901535"/>
            <a:ext cx="3024336" cy="2515238"/>
          </a:xfrm>
          <a:prstGeom prst="rect">
            <a:avLst/>
          </a:prstGeom>
        </p:spPr>
      </p:pic>
      <p:sp>
        <p:nvSpPr>
          <p:cNvPr id="6" name="TextBox 5"/>
          <p:cNvSpPr txBox="1"/>
          <p:nvPr/>
        </p:nvSpPr>
        <p:spPr>
          <a:xfrm>
            <a:off x="1259632" y="6453336"/>
            <a:ext cx="6480720" cy="369332"/>
          </a:xfrm>
          <a:prstGeom prst="rect">
            <a:avLst/>
          </a:prstGeom>
          <a:noFill/>
        </p:spPr>
        <p:txBody>
          <a:bodyPr wrap="square" rtlCol="0">
            <a:spAutoFit/>
          </a:bodyPr>
          <a:lstStyle/>
          <a:p>
            <a:pPr algn="ctr"/>
            <a:r>
              <a:rPr lang="ro-RO" b="1" dirty="0">
                <a:latin typeface="Arial" pitchFamily="34" charset="0"/>
                <a:cs typeface="Arial" pitchFamily="34" charset="0"/>
              </a:rPr>
              <a:t>Examen direct spută. Coloraţie Ziehl-Neelsen</a:t>
            </a:r>
            <a:endParaRPr lang="en-US" b="1" dirty="0">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285720" y="1142984"/>
            <a:ext cx="3643338" cy="3643338"/>
          </a:xfrm>
          <a:prstGeom prst="rect">
            <a:avLst/>
          </a:prstGeom>
          <a:noFill/>
          <a:ln w="9525">
            <a:noFill/>
            <a:miter lim="800000"/>
            <a:headEnd/>
            <a:tailEnd/>
          </a:ln>
        </p:spPr>
      </p:pic>
      <p:sp>
        <p:nvSpPr>
          <p:cNvPr id="5" name="TextBox 4"/>
          <p:cNvSpPr txBox="1"/>
          <p:nvPr/>
        </p:nvSpPr>
        <p:spPr>
          <a:xfrm>
            <a:off x="285720" y="5643578"/>
            <a:ext cx="3143272" cy="646331"/>
          </a:xfrm>
          <a:prstGeom prst="rect">
            <a:avLst/>
          </a:prstGeom>
          <a:noFill/>
        </p:spPr>
        <p:txBody>
          <a:bodyPr wrap="square" rtlCol="0">
            <a:spAutoFit/>
          </a:bodyPr>
          <a:lstStyle/>
          <a:p>
            <a:pPr algn="ctr"/>
            <a:r>
              <a:rPr lang="ro-RO" dirty="0"/>
              <a:t>Frotiu colorat Ziehl-Neelsen din produs patologic</a:t>
            </a:r>
            <a:endParaRPr lang="en-US" dirty="0"/>
          </a:p>
        </p:txBody>
      </p:sp>
      <p:pic>
        <p:nvPicPr>
          <p:cNvPr id="25603" name="Picture 3"/>
          <p:cNvPicPr>
            <a:picLocks noChangeAspect="1" noChangeArrowheads="1"/>
          </p:cNvPicPr>
          <p:nvPr/>
        </p:nvPicPr>
        <p:blipFill>
          <a:blip r:embed="rId3"/>
          <a:srcRect/>
          <a:stretch>
            <a:fillRect/>
          </a:stretch>
        </p:blipFill>
        <p:spPr bwMode="auto">
          <a:xfrm>
            <a:off x="4500562" y="1285859"/>
            <a:ext cx="4343917" cy="3324041"/>
          </a:xfrm>
          <a:prstGeom prst="rect">
            <a:avLst/>
          </a:prstGeom>
          <a:noFill/>
          <a:ln w="9525">
            <a:noFill/>
            <a:miter lim="800000"/>
            <a:headEnd/>
            <a:tailEnd/>
          </a:ln>
        </p:spPr>
      </p:pic>
      <p:sp>
        <p:nvSpPr>
          <p:cNvPr id="7" name="TextBox 6"/>
          <p:cNvSpPr txBox="1"/>
          <p:nvPr/>
        </p:nvSpPr>
        <p:spPr>
          <a:xfrm>
            <a:off x="5214942" y="5572140"/>
            <a:ext cx="3357586" cy="646331"/>
          </a:xfrm>
          <a:prstGeom prst="rect">
            <a:avLst/>
          </a:prstGeom>
          <a:noFill/>
        </p:spPr>
        <p:txBody>
          <a:bodyPr wrap="square" rtlCol="0">
            <a:spAutoFit/>
          </a:bodyPr>
          <a:lstStyle/>
          <a:p>
            <a:pPr algn="ctr"/>
            <a:r>
              <a:rPr lang="ro-RO" dirty="0"/>
              <a:t>Frotiu colorat Ziehl-Neelsen din produs patologic</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3185" name="Object 1"/>
          <p:cNvGraphicFramePr>
            <a:graphicFrameLocks noChangeAspect="1"/>
          </p:cNvGraphicFramePr>
          <p:nvPr/>
        </p:nvGraphicFramePr>
        <p:xfrm>
          <a:off x="1714480" y="1142984"/>
          <a:ext cx="5709209" cy="4286280"/>
        </p:xfrm>
        <a:graphic>
          <a:graphicData uri="http://schemas.openxmlformats.org/presentationml/2006/ole">
            <mc:AlternateContent xmlns:mc="http://schemas.openxmlformats.org/markup-compatibility/2006">
              <mc:Choice xmlns:v="urn:schemas-microsoft-com:vml" Requires="v">
                <p:oleObj spid="_x0000_s93197" r:id="rId2" imgW="8459381" imgH="5820587" progId="">
                  <p:embed/>
                </p:oleObj>
              </mc:Choice>
              <mc:Fallback>
                <p:oleObj r:id="rId2" imgW="8459381" imgH="5820587" progId="">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80" y="1142984"/>
                        <a:ext cx="5709209" cy="4286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000232" y="5715016"/>
            <a:ext cx="5214974" cy="646331"/>
          </a:xfrm>
          <a:prstGeom prst="rect">
            <a:avLst/>
          </a:prstGeom>
          <a:noFill/>
        </p:spPr>
        <p:txBody>
          <a:bodyPr wrap="square" rtlCol="0">
            <a:spAutoFit/>
          </a:bodyPr>
          <a:lstStyle/>
          <a:p>
            <a:r>
              <a:rPr lang="ro-RO" dirty="0"/>
              <a:t> </a:t>
            </a:r>
            <a:endParaRPr lang="en-US" dirty="0"/>
          </a:p>
          <a:p>
            <a:r>
              <a:rPr lang="ro-RO" dirty="0"/>
              <a:t>Figura </a:t>
            </a:r>
            <a:r>
              <a:rPr lang="en-US" dirty="0"/>
              <a:t>18</a:t>
            </a:r>
            <a:r>
              <a:rPr lang="ro-RO" dirty="0"/>
              <a:t>: Cultură de meningococ pe geloză sânge.</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4"/>
            <a:ext cx="8229600" cy="5520676"/>
          </a:xfrm>
        </p:spPr>
        <p:txBody>
          <a:bodyPr>
            <a:normAutofit lnSpcReduction="10000"/>
          </a:bodyPr>
          <a:lstStyle/>
          <a:p>
            <a:r>
              <a:rPr lang="ro-RO" b="1" dirty="0"/>
              <a:t>2. CARACTERE MORFOLOGICE. STRUCTURĂ. COMPOZIŢIE CHIMICĂ</a:t>
            </a:r>
            <a:endParaRPr lang="en-US" dirty="0"/>
          </a:p>
          <a:p>
            <a:r>
              <a:rPr lang="ro-RO" b="1" dirty="0"/>
              <a:t>a. Examenul prin microscopie optică</a:t>
            </a:r>
            <a:endParaRPr lang="en-US" b="1" dirty="0"/>
          </a:p>
          <a:p>
            <a:pPr defTabSz="114300"/>
            <a:r>
              <a:rPr lang="ro-RO" dirty="0"/>
              <a:t>		Pe frotiul executat din produsul patologic colorat cu metoda </a:t>
            </a:r>
            <a:r>
              <a:rPr lang="ro-RO" dirty="0" err="1"/>
              <a:t>Ziehl-Neelsen</a:t>
            </a:r>
            <a:r>
              <a:rPr lang="ro-RO" dirty="0"/>
              <a:t>, </a:t>
            </a:r>
            <a:r>
              <a:rPr lang="ro-RO" b="1" i="1" dirty="0"/>
              <a:t>bacilii </a:t>
            </a:r>
            <a:r>
              <a:rPr lang="ro-RO" b="1" i="1" dirty="0" err="1"/>
              <a:t>tuberculoşi</a:t>
            </a:r>
            <a:r>
              <a:rPr lang="ro-RO" b="1" i="1" dirty="0"/>
              <a:t> apar </a:t>
            </a:r>
            <a:r>
              <a:rPr lang="ro-RO" b="1" i="1" dirty="0" err="1"/>
              <a:t>drepţi</a:t>
            </a:r>
            <a:r>
              <a:rPr lang="ro-RO" b="1" i="1" dirty="0"/>
              <a:t> sau </a:t>
            </a:r>
            <a:r>
              <a:rPr lang="ro-RO" b="1" i="1" dirty="0" err="1"/>
              <a:t>uşor</a:t>
            </a:r>
            <a:r>
              <a:rPr lang="ro-RO" b="1" i="1" dirty="0"/>
              <a:t> </a:t>
            </a:r>
            <a:r>
              <a:rPr lang="ro-RO" b="1" i="1" dirty="0" err="1"/>
              <a:t>încurbaţi</a:t>
            </a:r>
            <a:r>
              <a:rPr lang="ro-RO" dirty="0"/>
              <a:t>, având 2-4 microni lungime, 0,5 microni grosime, </a:t>
            </a:r>
            <a:r>
              <a:rPr lang="ro-RO" b="1" i="1" dirty="0" err="1"/>
              <a:t>dispuşi</a:t>
            </a:r>
            <a:r>
              <a:rPr lang="ro-RO" b="1" i="1" dirty="0"/>
              <a:t> în palisade sau cordoane (semn de patogenitate)</a:t>
            </a:r>
            <a:r>
              <a:rPr lang="ro-RO" dirty="0"/>
              <a:t>.</a:t>
            </a:r>
          </a:p>
          <a:p>
            <a:pPr defTabSz="114300"/>
            <a:endParaRPr lang="ro-RO" dirty="0"/>
          </a:p>
          <a:p>
            <a:pPr defTabSz="114300"/>
            <a:r>
              <a:rPr lang="ro-RO" dirty="0"/>
              <a:t> Corpul bacterian poate fi omogen colorat, dar destul de frecvent se întâlnesc şi indivizi bacterieni cu aspect neomogen: zone de </a:t>
            </a:r>
            <a:r>
              <a:rPr lang="ro-RO" dirty="0" err="1"/>
              <a:t>hipocolorabilitate</a:t>
            </a:r>
            <a:r>
              <a:rPr lang="ro-RO" dirty="0"/>
              <a:t>, vacuolare, de-a lungul corpului celular.</a:t>
            </a:r>
            <a:endParaRPr lang="en-US" dirty="0"/>
          </a:p>
          <a:p>
            <a:endParaRPr lang="en-US" dirty="0"/>
          </a:p>
        </p:txBody>
      </p:sp>
    </p:spTree>
    <p:extLst>
      <p:ext uri="{BB962C8B-B14F-4D97-AF65-F5344CB8AC3E}">
        <p14:creationId xmlns:p14="http://schemas.microsoft.com/office/powerpoint/2010/main" val="985749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annclinlabsci.org/content/33/2/179/F1.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b="66265"/>
          <a:stretch/>
        </p:blipFill>
        <p:spPr bwMode="auto">
          <a:xfrm>
            <a:off x="234031" y="936491"/>
            <a:ext cx="5939635" cy="2807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annclinlabsci.org/content/33/2/179/F1.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51221" t="32530" r="-1221" b="32432"/>
          <a:stretch/>
        </p:blipFill>
        <p:spPr bwMode="auto">
          <a:xfrm>
            <a:off x="162023" y="3645024"/>
            <a:ext cx="2969817" cy="29155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annclinlabsci.org/content/33/2/179/F1.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1" t="32529" r="51234" b="32629"/>
          <a:stretch/>
        </p:blipFill>
        <p:spPr bwMode="auto">
          <a:xfrm>
            <a:off x="6341323" y="844416"/>
            <a:ext cx="2960117" cy="289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annclinlabsci.org/content/33/2/179/F1.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68258" r="-1220" b="-788"/>
          <a:stretch/>
        </p:blipFill>
        <p:spPr bwMode="auto">
          <a:xfrm>
            <a:off x="3275856" y="3770434"/>
            <a:ext cx="6012160" cy="281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260648"/>
            <a:ext cx="8928992" cy="461665"/>
          </a:xfrm>
          <a:prstGeom prst="rect">
            <a:avLst/>
          </a:prstGeom>
          <a:noFill/>
        </p:spPr>
        <p:txBody>
          <a:bodyPr wrap="square" rtlCol="0">
            <a:spAutoFit/>
          </a:bodyPr>
          <a:lstStyle/>
          <a:p>
            <a:pPr algn="ctr"/>
            <a:r>
              <a:rPr lang="ro-RO" sz="2400" b="1" dirty="0"/>
              <a:t>MYCOBACTERIUM TUBERCULOSIS - MORFOLOGIE</a:t>
            </a:r>
            <a:endParaRPr lang="en-US" sz="2400" b="1" dirty="0"/>
          </a:p>
        </p:txBody>
      </p:sp>
    </p:spTree>
    <p:extLst>
      <p:ext uri="{BB962C8B-B14F-4D97-AF65-F5344CB8AC3E}">
        <p14:creationId xmlns:p14="http://schemas.microsoft.com/office/powerpoint/2010/main" val="1379869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4"/>
            <a:ext cx="8229600" cy="4368548"/>
          </a:xfrm>
        </p:spPr>
        <p:txBody>
          <a:bodyPr>
            <a:normAutofit fontScale="85000" lnSpcReduction="10000"/>
          </a:bodyPr>
          <a:lstStyle/>
          <a:p>
            <a:r>
              <a:rPr lang="ro-RO" b="1" dirty="0"/>
              <a:t>2. CARACTERE MORFOLOGICE. STRUCTURĂ. COMPOZIŢIE CHIMICĂ</a:t>
            </a:r>
            <a:endParaRPr lang="en-US" dirty="0"/>
          </a:p>
          <a:p>
            <a:r>
              <a:rPr lang="ro-RO" b="1" dirty="0"/>
              <a:t>a. Examenul prin microscopie optică</a:t>
            </a:r>
            <a:endParaRPr lang="en-US" b="1" dirty="0"/>
          </a:p>
          <a:p>
            <a:r>
              <a:rPr lang="ro-RO" dirty="0"/>
              <a:t>	Între diferitele tulpini, cu patogenitate distinctă, există şi diferenţe de aspect ale frotiului din produs: </a:t>
            </a:r>
            <a:r>
              <a:rPr lang="ro-RO" b="1" i="1" dirty="0"/>
              <a:t>bacilii izolaţi sau dispuşi în lanţuri lungi („cordoane”)</a:t>
            </a:r>
            <a:r>
              <a:rPr lang="ro-RO" dirty="0"/>
              <a:t>. Dispunerea în </a:t>
            </a:r>
            <a:r>
              <a:rPr lang="ro-RO" b="1" i="1" dirty="0"/>
              <a:t>cordoane răsucite, „în serpentine”</a:t>
            </a:r>
            <a:r>
              <a:rPr lang="ro-RO" dirty="0"/>
              <a:t> reprezintă un </a:t>
            </a:r>
            <a:r>
              <a:rPr lang="ro-RO" b="1" i="1" dirty="0"/>
              <a:t>semn de patogenitate a tulpinii</a:t>
            </a:r>
            <a:r>
              <a:rPr lang="ro-RO" dirty="0"/>
              <a:t>. Ca elemente de asociaţie întâlnim şi altă floră bacteriană, celule de descuamare, leucocite, acestea apărând colorate în albastru. </a:t>
            </a:r>
            <a:endParaRPr lang="en-US" dirty="0"/>
          </a:p>
          <a:p>
            <a:r>
              <a:rPr lang="ro-RO" dirty="0"/>
              <a:t>	În cultură, bacilii tuberculoşi apar cu morfologia de mai sus şi uneori sub </a:t>
            </a:r>
            <a:r>
              <a:rPr lang="ro-RO" b="1" i="1" dirty="0"/>
              <a:t>forme atipice</a:t>
            </a:r>
            <a:r>
              <a:rPr lang="ro-RO" dirty="0"/>
              <a:t> (filamentoase, cocoide).</a:t>
            </a:r>
            <a:endParaRPr lang="en-US" dirty="0"/>
          </a:p>
          <a:p>
            <a:endParaRPr lang="en-US" dirty="0"/>
          </a:p>
        </p:txBody>
      </p:sp>
      <p:pic>
        <p:nvPicPr>
          <p:cNvPr id="4" name="Picture 2"/>
          <p:cNvPicPr>
            <a:picLocks noChangeAspect="1" noChangeArrowheads="1"/>
          </p:cNvPicPr>
          <p:nvPr/>
        </p:nvPicPr>
        <p:blipFill>
          <a:blip r:embed="rId2" cstate="print"/>
          <a:srcRect r="50819" b="17207"/>
          <a:stretch>
            <a:fillRect/>
          </a:stretch>
        </p:blipFill>
        <p:spPr bwMode="auto">
          <a:xfrm>
            <a:off x="3262813" y="4263000"/>
            <a:ext cx="3004252" cy="1857466"/>
          </a:xfrm>
          <a:prstGeom prst="rect">
            <a:avLst/>
          </a:prstGeom>
          <a:noFill/>
          <a:ln w="9525">
            <a:noFill/>
            <a:miter lim="800000"/>
            <a:headEnd/>
            <a:tailEnd/>
          </a:ln>
        </p:spPr>
      </p:pic>
      <p:sp>
        <p:nvSpPr>
          <p:cNvPr id="5" name="TextBox 4"/>
          <p:cNvSpPr txBox="1"/>
          <p:nvPr/>
        </p:nvSpPr>
        <p:spPr>
          <a:xfrm>
            <a:off x="2339752" y="6290156"/>
            <a:ext cx="4675192" cy="523220"/>
          </a:xfrm>
          <a:prstGeom prst="rect">
            <a:avLst/>
          </a:prstGeom>
          <a:noFill/>
        </p:spPr>
        <p:txBody>
          <a:bodyPr wrap="square" rtlCol="0">
            <a:spAutoFit/>
          </a:bodyPr>
          <a:lstStyle/>
          <a:p>
            <a:pPr algn="ctr"/>
            <a:r>
              <a:rPr lang="ro-RO" sz="1400" b="1" dirty="0">
                <a:latin typeface="Arial" pitchFamily="34" charset="0"/>
                <a:cs typeface="Arial" pitchFamily="34" charset="0"/>
              </a:rPr>
              <a:t>Identificare morfologică</a:t>
            </a:r>
          </a:p>
          <a:p>
            <a:pPr algn="ctr"/>
            <a:r>
              <a:rPr lang="ro-RO" sz="1400" b="1" dirty="0">
                <a:latin typeface="Arial" pitchFamily="34" charset="0"/>
                <a:cs typeface="Arial" pitchFamily="34" charset="0"/>
              </a:rPr>
              <a:t>Dispunere în cordoane</a:t>
            </a:r>
            <a:endParaRPr lang="en-US" sz="1400" b="1" dirty="0">
              <a:latin typeface="Arial" pitchFamily="34" charset="0"/>
              <a:cs typeface="Arial" pitchFamily="34" charset="0"/>
            </a:endParaRPr>
          </a:p>
        </p:txBody>
      </p:sp>
      <p:pic>
        <p:nvPicPr>
          <p:cNvPr id="6" name="Picture 17"/>
          <p:cNvPicPr>
            <a:picLocks noChangeAspect="1" noChangeArrowheads="1"/>
          </p:cNvPicPr>
          <p:nvPr/>
        </p:nvPicPr>
        <p:blipFill>
          <a:blip r:embed="rId3" cstate="print"/>
          <a:srcRect/>
          <a:stretch>
            <a:fillRect/>
          </a:stretch>
        </p:blipFill>
        <p:spPr bwMode="auto">
          <a:xfrm>
            <a:off x="428596" y="4286251"/>
            <a:ext cx="2731199" cy="1881480"/>
          </a:xfrm>
          <a:prstGeom prst="rect">
            <a:avLst/>
          </a:prstGeom>
          <a:noFill/>
          <a:ln w="9525">
            <a:noFill/>
            <a:miter lim="800000"/>
            <a:headEnd/>
            <a:tailEnd/>
          </a:ln>
        </p:spPr>
      </p:pic>
      <p:pic>
        <p:nvPicPr>
          <p:cNvPr id="7" name="Picture 10" descr="Mycobacterium_tuberculosis_cordes_Ziehl"/>
          <p:cNvPicPr>
            <a:picLocks noChangeAspect="1" noChangeArrowheads="1"/>
          </p:cNvPicPr>
          <p:nvPr/>
        </p:nvPicPr>
        <p:blipFill rotWithShape="1">
          <a:blip r:embed="rId4" cstate="print"/>
          <a:srcRect l="10623" r="18799"/>
          <a:stretch/>
        </p:blipFill>
        <p:spPr bwMode="auto">
          <a:xfrm>
            <a:off x="6370084" y="4333517"/>
            <a:ext cx="2400207" cy="1786949"/>
          </a:xfrm>
          <a:prstGeom prst="rect">
            <a:avLst/>
          </a:prstGeom>
          <a:noFill/>
        </p:spPr>
      </p:pic>
    </p:spTree>
    <p:extLst>
      <p:ext uri="{BB962C8B-B14F-4D97-AF65-F5344CB8AC3E}">
        <p14:creationId xmlns:p14="http://schemas.microsoft.com/office/powerpoint/2010/main" val="910666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3290708"/>
          </a:xfrm>
        </p:spPr>
        <p:txBody>
          <a:bodyPr>
            <a:normAutofit fontScale="77500" lnSpcReduction="20000"/>
          </a:bodyPr>
          <a:lstStyle/>
          <a:p>
            <a:r>
              <a:rPr lang="ro-RO" b="1" dirty="0"/>
              <a:t>b. Examenul prin microscopia electronică</a:t>
            </a:r>
            <a:endParaRPr lang="en-US" b="1" dirty="0"/>
          </a:p>
          <a:p>
            <a:r>
              <a:rPr lang="ro-RO" dirty="0"/>
              <a:t>La examenul electronooptic, Mycobacterium tuberculosis se prezintă ca un </a:t>
            </a:r>
            <a:r>
              <a:rPr lang="ro-RO" b="1" i="1" dirty="0"/>
              <a:t>bacil cu peretele celular foarte gros</a:t>
            </a:r>
            <a:r>
              <a:rPr lang="ro-RO" dirty="0"/>
              <a:t>.</a:t>
            </a:r>
            <a:endParaRPr lang="en-US" dirty="0"/>
          </a:p>
          <a:p>
            <a:pPr>
              <a:buNone/>
            </a:pPr>
            <a:r>
              <a:rPr lang="ro-RO" b="1" dirty="0"/>
              <a:t> </a:t>
            </a:r>
            <a:endParaRPr lang="en-US" b="1" dirty="0"/>
          </a:p>
          <a:p>
            <a:r>
              <a:rPr lang="ro-RO" b="1" dirty="0"/>
              <a:t>c. Examenul prin microscpie în fluorescenţă</a:t>
            </a:r>
            <a:endParaRPr lang="en-US" b="1" dirty="0"/>
          </a:p>
          <a:p>
            <a:r>
              <a:rPr lang="ro-RO" b="1" dirty="0"/>
              <a:t>	</a:t>
            </a:r>
            <a:r>
              <a:rPr lang="ro-RO" dirty="0"/>
              <a:t>Este metoda de </a:t>
            </a:r>
            <a:r>
              <a:rPr lang="ro-RO" b="1" i="1" dirty="0"/>
              <a:t>„screening”</a:t>
            </a:r>
            <a:r>
              <a:rPr lang="ro-RO" dirty="0"/>
              <a:t>. Se utilizează </a:t>
            </a:r>
            <a:r>
              <a:rPr lang="ro-RO" b="1" i="1" dirty="0"/>
              <a:t>colorantul auramină sau rhodamină</a:t>
            </a:r>
            <a:r>
              <a:rPr lang="ro-RO" dirty="0"/>
              <a:t>, iar examinarea preparatelor se face la microscopul cu fluorescenţă, utilizând lampa HBO-200. Bacilii Koch apar fluorescenţi pe fondul pal al câmpului. </a:t>
            </a:r>
            <a:r>
              <a:rPr lang="ro-RO" b="1" i="1" dirty="0"/>
              <a:t>Lamele pozitive se colorează prin metoda Ziehl-Neelsen pentru confirmare</a:t>
            </a:r>
            <a:r>
              <a:rPr lang="ro-RO" dirty="0"/>
              <a:t>.</a:t>
            </a:r>
            <a:endParaRPr lang="en-US" dirty="0"/>
          </a:p>
        </p:txBody>
      </p:sp>
      <p:pic>
        <p:nvPicPr>
          <p:cNvPr id="4" name="Picture 4" descr="slide7"/>
          <p:cNvPicPr>
            <a:picLocks noChangeAspect="1" noChangeArrowheads="1"/>
          </p:cNvPicPr>
          <p:nvPr/>
        </p:nvPicPr>
        <p:blipFill>
          <a:blip r:embed="rId2" cstate="print"/>
          <a:srcRect/>
          <a:stretch>
            <a:fillRect/>
          </a:stretch>
        </p:blipFill>
        <p:spPr bwMode="auto">
          <a:xfrm>
            <a:off x="539552" y="3570644"/>
            <a:ext cx="3744416" cy="2312728"/>
          </a:xfrm>
          <a:prstGeom prst="rect">
            <a:avLst/>
          </a:prstGeom>
          <a:noFill/>
        </p:spPr>
      </p:pic>
      <p:sp>
        <p:nvSpPr>
          <p:cNvPr id="5" name="TextBox 4"/>
          <p:cNvSpPr txBox="1"/>
          <p:nvPr/>
        </p:nvSpPr>
        <p:spPr>
          <a:xfrm>
            <a:off x="658107" y="6046370"/>
            <a:ext cx="3625862" cy="584775"/>
          </a:xfrm>
          <a:prstGeom prst="rect">
            <a:avLst/>
          </a:prstGeom>
          <a:noFill/>
        </p:spPr>
        <p:txBody>
          <a:bodyPr wrap="square" rtlCol="0">
            <a:spAutoFit/>
          </a:bodyPr>
          <a:lstStyle/>
          <a:p>
            <a:pPr algn="ctr"/>
            <a:r>
              <a:rPr lang="ro-RO" sz="1600" b="1" dirty="0">
                <a:latin typeface="Arial" pitchFamily="34" charset="0"/>
                <a:cs typeface="Arial" pitchFamily="34" charset="0"/>
              </a:rPr>
              <a:t>Examen direct microscopic</a:t>
            </a:r>
          </a:p>
          <a:p>
            <a:pPr algn="ctr"/>
            <a:r>
              <a:rPr lang="ro-RO" sz="1600" b="1" dirty="0">
                <a:latin typeface="Arial" pitchFamily="34" charset="0"/>
                <a:cs typeface="Arial" pitchFamily="34" charset="0"/>
              </a:rPr>
              <a:t>Imunofluorescenţă</a:t>
            </a:r>
            <a:endParaRPr lang="en-US" sz="1600" b="1" dirty="0">
              <a:latin typeface="Arial" pitchFamily="34" charset="0"/>
              <a:cs typeface="Arial" pitchFamily="34" charset="0"/>
            </a:endParaRPr>
          </a:p>
        </p:txBody>
      </p:sp>
      <p:sp>
        <p:nvSpPr>
          <p:cNvPr id="6" name="TextBox 5"/>
          <p:cNvSpPr txBox="1"/>
          <p:nvPr/>
        </p:nvSpPr>
        <p:spPr>
          <a:xfrm>
            <a:off x="5727583" y="6154091"/>
            <a:ext cx="3022615" cy="338554"/>
          </a:xfrm>
          <a:prstGeom prst="rect">
            <a:avLst/>
          </a:prstGeom>
          <a:noFill/>
        </p:spPr>
        <p:txBody>
          <a:bodyPr wrap="square" rtlCol="0">
            <a:spAutoFit/>
          </a:bodyPr>
          <a:lstStyle/>
          <a:p>
            <a:pPr algn="ctr"/>
            <a:r>
              <a:rPr lang="ro-RO" sz="1600" dirty="0">
                <a:latin typeface="Arial" pitchFamily="34" charset="0"/>
                <a:cs typeface="Arial" pitchFamily="34" charset="0"/>
              </a:rPr>
              <a:t>    </a:t>
            </a:r>
            <a:r>
              <a:rPr lang="ro-RO" sz="1600" b="1" dirty="0">
                <a:latin typeface="Arial" pitchFamily="34" charset="0"/>
                <a:cs typeface="Arial" pitchFamily="34" charset="0"/>
              </a:rPr>
              <a:t>Examinare la ME</a:t>
            </a:r>
            <a:endParaRPr lang="en-US" sz="1600" b="1" dirty="0">
              <a:latin typeface="Arial" pitchFamily="34" charset="0"/>
              <a:cs typeface="Arial" pitchFamily="34" charset="0"/>
            </a:endParaRPr>
          </a:p>
        </p:txBody>
      </p:sp>
      <p:pic>
        <p:nvPicPr>
          <p:cNvPr id="7" name="Picture 2" descr="http://textbookofbacteriology.net/MTBCD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899" y="3535188"/>
            <a:ext cx="3408231" cy="23127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5824558"/>
          </a:xfrm>
        </p:spPr>
        <p:txBody>
          <a:bodyPr>
            <a:normAutofit fontScale="92500" lnSpcReduction="20000"/>
          </a:bodyPr>
          <a:lstStyle/>
          <a:p>
            <a:pPr>
              <a:buNone/>
            </a:pPr>
            <a:endParaRPr lang="en-US" dirty="0"/>
          </a:p>
          <a:p>
            <a:r>
              <a:rPr lang="ro-RO" b="1" dirty="0"/>
              <a:t>COMPOZIŢIA CHIMICĂ</a:t>
            </a:r>
            <a:endParaRPr lang="en-US" dirty="0"/>
          </a:p>
          <a:p>
            <a:r>
              <a:rPr lang="ro-RO" b="1" dirty="0"/>
              <a:t>	</a:t>
            </a:r>
            <a:r>
              <a:rPr lang="ro-RO" dirty="0"/>
              <a:t>Peretele celular al bacilului tuberculos are o compoziţie chimică deosebită faţă de alte bacterii Gram pozitive sau Gram negative. Acest perete se distinge în primul rând prin marea </a:t>
            </a:r>
            <a:r>
              <a:rPr lang="ro-RO" b="1" i="1" dirty="0"/>
              <a:t>bogăţie în lipide</a:t>
            </a:r>
            <a:r>
              <a:rPr lang="ro-RO" dirty="0"/>
              <a:t> (60% din greutatea uscată a peretelui celular; 20-40% din greutatea uscată a întregului corp bacterian). Lipidele bacilului tuberculos se mai numesc şi </a:t>
            </a:r>
            <a:r>
              <a:rPr lang="ro-RO" b="1" i="1" dirty="0"/>
              <a:t>substanţe ceroase</a:t>
            </a:r>
            <a:r>
              <a:rPr lang="ro-RO" dirty="0"/>
              <a:t>. Aceste substanţe conferă bacteriei mai multe proprietăţi: </a:t>
            </a:r>
          </a:p>
          <a:p>
            <a:endParaRPr lang="en-US" dirty="0"/>
          </a:p>
          <a:p>
            <a:pPr lvl="0"/>
            <a:r>
              <a:rPr lang="ro-RO" b="1" dirty="0"/>
              <a:t>proprietatea de</a:t>
            </a:r>
            <a:r>
              <a:rPr lang="ro-RO" dirty="0"/>
              <a:t> </a:t>
            </a:r>
            <a:r>
              <a:rPr lang="ro-RO" b="1" dirty="0"/>
              <a:t>hidrofobie</a:t>
            </a:r>
            <a:r>
              <a:rPr lang="ro-RO" dirty="0"/>
              <a:t>: bacilii aderă între ei în mediu apos, sau „plutesc” la suprafaţa fazei apoase, dacă nu sunt pretrataţi cu detergenţi;</a:t>
            </a:r>
            <a:endParaRPr lang="en-US" dirty="0"/>
          </a:p>
          <a:p>
            <a:pPr lvl="0"/>
            <a:r>
              <a:rPr lang="ro-RO" b="1" dirty="0"/>
              <a:t>rezistenţa la tratamentul cu acizi sau alcooli</a:t>
            </a:r>
            <a:r>
              <a:rPr lang="ro-RO" dirty="0"/>
              <a:t>; </a:t>
            </a:r>
            <a:endParaRPr lang="en-US" dirty="0"/>
          </a:p>
          <a:p>
            <a:pPr lvl="0"/>
            <a:r>
              <a:rPr lang="ro-RO" b="1" dirty="0"/>
              <a:t>rezistenţa la acţiunea specifică a anticorpilor sau complementului</a:t>
            </a:r>
            <a:r>
              <a:rPr lang="ro-RO" dirty="0"/>
              <a:t>.</a:t>
            </a:r>
            <a:endParaRPr lang="en-US" dirty="0"/>
          </a:p>
          <a:p>
            <a:endParaRPr lang="en-US" dirty="0"/>
          </a:p>
        </p:txBody>
      </p:sp>
    </p:spTree>
    <p:extLst>
      <p:ext uri="{BB962C8B-B14F-4D97-AF65-F5344CB8AC3E}">
        <p14:creationId xmlns:p14="http://schemas.microsoft.com/office/powerpoint/2010/main" val="1321603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5715040"/>
          </a:xfrm>
        </p:spPr>
        <p:txBody>
          <a:bodyPr>
            <a:normAutofit fontScale="92500" lnSpcReduction="20000"/>
          </a:bodyPr>
          <a:lstStyle/>
          <a:p>
            <a:r>
              <a:rPr lang="ro-RO" dirty="0"/>
              <a:t>	Substanţele lipidice („ceroase”) ale bacilului Koch au la bază </a:t>
            </a:r>
            <a:r>
              <a:rPr lang="ro-RO" b="1" i="1" dirty="0"/>
              <a:t>acizii micolici</a:t>
            </a:r>
            <a:r>
              <a:rPr lang="ro-RO" dirty="0"/>
              <a:t>, care sunt </a:t>
            </a:r>
            <a:r>
              <a:rPr lang="ro-RO" i="1" dirty="0"/>
              <a:t>acizi graşi cu moleculă lungă</a:t>
            </a:r>
            <a:r>
              <a:rPr lang="ro-RO" dirty="0"/>
              <a:t> (cu 60 sau mai mulţi atomi de carbon în lanţul principal), </a:t>
            </a:r>
            <a:r>
              <a:rPr lang="ro-RO" i="1" dirty="0"/>
              <a:t>saturaţi, ramificaţi în poziţia alfa, hidroxilaţi în poziţia beta</a:t>
            </a:r>
            <a:r>
              <a:rPr lang="ro-RO" dirty="0"/>
              <a:t>. </a:t>
            </a:r>
            <a:endParaRPr lang="en-US" dirty="0"/>
          </a:p>
          <a:p>
            <a:r>
              <a:rPr lang="ro-RO" dirty="0"/>
              <a:t>	Acizii micolici pot fi legaţi în două feluri: cu </a:t>
            </a:r>
            <a:r>
              <a:rPr lang="ro-RO" b="1" i="1" dirty="0"/>
              <a:t>esteri ai alcoolilor superiori („substanţe ceroase adevărate”)</a:t>
            </a:r>
            <a:r>
              <a:rPr lang="ro-RO" dirty="0"/>
              <a:t>; </a:t>
            </a:r>
            <a:r>
              <a:rPr lang="ro-RO" b="1" i="1" dirty="0"/>
              <a:t>legaţi covalent cu componente glucidice („micoside”)</a:t>
            </a:r>
            <a:r>
              <a:rPr lang="ro-RO" dirty="0"/>
              <a:t>. </a:t>
            </a:r>
            <a:endParaRPr lang="en-US" dirty="0"/>
          </a:p>
          <a:p>
            <a:r>
              <a:rPr lang="ro-RO" dirty="0"/>
              <a:t>	Dintre micoside menţionăm:</a:t>
            </a:r>
            <a:endParaRPr lang="en-US" dirty="0"/>
          </a:p>
          <a:p>
            <a:pPr lvl="0"/>
            <a:r>
              <a:rPr lang="ro-RO" b="1" dirty="0"/>
              <a:t>Factorul „cord</a:t>
            </a:r>
            <a:r>
              <a:rPr lang="ro-RO" dirty="0"/>
              <a:t>”: în structura sa intră 2 molecule de acid micolic (C60H120) esterificate cu dizaharidul trehaloză: 6,6 dimicolil-trehaloză. El este extractibil din corpul microbian cu eter de petrol. Factorul „cord” este corelat cu două proprietăţi ale tulpinilor de Mycobacterium tuberculosis care îl poartă: </a:t>
            </a:r>
            <a:r>
              <a:rPr lang="ro-RO" b="1" i="1" dirty="0"/>
              <a:t>aşezarea bacililor „în cordoane”</a:t>
            </a:r>
            <a:r>
              <a:rPr lang="ro-RO" dirty="0"/>
              <a:t> („serpentină”) în cultură sau în produsul patologic (frotiu), şi </a:t>
            </a:r>
            <a:r>
              <a:rPr lang="ro-RO" b="1" i="1" dirty="0"/>
              <a:t>patogenitatea marcată a tulpinii prin inhibarea fagocitozei</a:t>
            </a:r>
            <a:r>
              <a:rPr lang="ro-RO" dirty="0"/>
              <a:t>.</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4730868"/>
          </a:xfrm>
        </p:spPr>
        <p:txBody>
          <a:bodyPr>
            <a:normAutofit fontScale="92500"/>
          </a:bodyPr>
          <a:lstStyle/>
          <a:p>
            <a:pPr lvl="0"/>
            <a:r>
              <a:rPr lang="ro-RO" b="1" dirty="0"/>
              <a:t>„Ceara D</a:t>
            </a:r>
            <a:r>
              <a:rPr lang="ro-RO" dirty="0"/>
              <a:t>”: micosid, format din 15-20 molecule de acid micolic, arabinoză, galactoză, manoză, glucozamidă, galactozamină. Este un </a:t>
            </a:r>
            <a:r>
              <a:rPr lang="ro-RO" b="1" i="1" dirty="0"/>
              <a:t>imunostimulator nespecific</a:t>
            </a:r>
            <a:r>
              <a:rPr lang="ro-RO" dirty="0"/>
              <a:t> (imunoadjuvant introdus în preparatele pentru hiperimunizare - adjuvant Freund); </a:t>
            </a:r>
            <a:r>
              <a:rPr lang="ro-RO" b="1" i="1" dirty="0"/>
              <a:t>induce imunitate celulară</a:t>
            </a:r>
            <a:r>
              <a:rPr lang="ro-RO" dirty="0"/>
              <a:t>.</a:t>
            </a:r>
            <a:endParaRPr lang="en-US" dirty="0"/>
          </a:p>
          <a:p>
            <a:r>
              <a:rPr lang="ro-RO" b="1" dirty="0"/>
              <a:t>- „Fracţiunea crudă de fosfatide”</a:t>
            </a:r>
            <a:r>
              <a:rPr lang="ro-RO" dirty="0"/>
              <a:t>,</a:t>
            </a:r>
            <a:r>
              <a:rPr lang="ro-RO" b="1" dirty="0"/>
              <a:t> </a:t>
            </a:r>
            <a:r>
              <a:rPr lang="ro-RO" dirty="0"/>
              <a:t>micosid care</a:t>
            </a:r>
            <a:r>
              <a:rPr lang="ro-RO" b="1" dirty="0"/>
              <a:t> </a:t>
            </a:r>
            <a:r>
              <a:rPr lang="ro-RO" dirty="0"/>
              <a:t>induce local</a:t>
            </a:r>
            <a:r>
              <a:rPr lang="ro-RO" b="1" dirty="0"/>
              <a:t> </a:t>
            </a:r>
            <a:r>
              <a:rPr lang="ro-RO" b="1" i="1" dirty="0"/>
              <a:t>reacţia granulomatoasă caracteristică</a:t>
            </a:r>
            <a:r>
              <a:rPr lang="ro-RO" dirty="0"/>
              <a:t> focarului de tuberculoză: </a:t>
            </a:r>
            <a:r>
              <a:rPr lang="ro-RO" i="1" dirty="0"/>
              <a:t>nodul cu reacţie limfocitară, celulele epiteloide, celule gigante, tendinţă de cazeificare centrală</a:t>
            </a:r>
            <a:r>
              <a:rPr lang="ro-RO" dirty="0"/>
              <a:t>.</a:t>
            </a:r>
            <a:endParaRPr lang="en-US" dirty="0"/>
          </a:p>
          <a:p>
            <a:pPr lvl="0"/>
            <a:r>
              <a:rPr lang="ro-RO" b="1" dirty="0"/>
              <a:t>Sulfatidele (trehaloza-2-sulfatmultiacetilat) </a:t>
            </a:r>
            <a:r>
              <a:rPr lang="ro-RO" b="1" i="1" dirty="0"/>
              <a:t>corelate cu patogenitatea</a:t>
            </a:r>
            <a:r>
              <a:rPr lang="ro-RO" dirty="0"/>
              <a:t>.</a:t>
            </a:r>
            <a:endParaRPr lang="en-US" dirty="0"/>
          </a:p>
          <a:p>
            <a:endParaRPr lang="en-US" dirty="0"/>
          </a:p>
        </p:txBody>
      </p:sp>
    </p:spTree>
    <p:extLst>
      <p:ext uri="{BB962C8B-B14F-4D97-AF65-F5344CB8AC3E}">
        <p14:creationId xmlns:p14="http://schemas.microsoft.com/office/powerpoint/2010/main" val="4235757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0000" lnSpcReduction="20000"/>
          </a:bodyPr>
          <a:lstStyle/>
          <a:p>
            <a:r>
              <a:rPr lang="ro-RO" b="1" dirty="0"/>
              <a:t>3. CARACTERE DE CULTURĂ</a:t>
            </a:r>
            <a:endParaRPr lang="en-US" dirty="0"/>
          </a:p>
          <a:p>
            <a:r>
              <a:rPr lang="ro-RO" b="1" dirty="0"/>
              <a:t>	</a:t>
            </a:r>
            <a:r>
              <a:rPr lang="ro-RO" dirty="0"/>
              <a:t>Spre deosebire de alte specii patogene, care sunt fie facultativ aerobe, fie anaerobe stricte, Mycobacterium tuberculosis este un </a:t>
            </a:r>
            <a:r>
              <a:rPr lang="ro-RO" b="1" i="1" dirty="0"/>
              <a:t>germen aerob obligatoriu</a:t>
            </a:r>
            <a:r>
              <a:rPr lang="ro-RO" dirty="0"/>
              <a:t>. </a:t>
            </a:r>
            <a:endParaRPr lang="en-US" dirty="0"/>
          </a:p>
          <a:p>
            <a:r>
              <a:rPr lang="ro-RO" dirty="0"/>
              <a:t>	Poate cultiva bine pe </a:t>
            </a:r>
            <a:r>
              <a:rPr lang="ro-RO" b="1" i="1" dirty="0"/>
              <a:t>medii sintetice</a:t>
            </a:r>
            <a:r>
              <a:rPr lang="ro-RO" dirty="0"/>
              <a:t>, care conţin </a:t>
            </a:r>
            <a:r>
              <a:rPr lang="ro-RO" i="1" dirty="0"/>
              <a:t>glicerol</a:t>
            </a:r>
            <a:r>
              <a:rPr lang="ro-RO" dirty="0"/>
              <a:t> (sau alţi compuşi ca sursă de carbon), </a:t>
            </a:r>
            <a:r>
              <a:rPr lang="ro-RO" i="1" dirty="0"/>
              <a:t>săruri de amoniu</a:t>
            </a:r>
            <a:r>
              <a:rPr lang="ro-RO" dirty="0"/>
              <a:t> (sursă de azot), </a:t>
            </a:r>
            <a:r>
              <a:rPr lang="ro-RO" i="1" dirty="0"/>
              <a:t>asparagină sau alţi aminoacizi</a:t>
            </a:r>
            <a:r>
              <a:rPr lang="ro-RO" dirty="0"/>
              <a:t> în amestec (sursă de carbon şi azot). Ca şi alte micobacterii, Mycobacterium tuberculosis manifestă </a:t>
            </a:r>
            <a:r>
              <a:rPr lang="ro-RO" i="1" dirty="0"/>
              <a:t>preferinţe nutriţionale pentru substanţe lipidice</a:t>
            </a:r>
            <a:r>
              <a:rPr lang="ro-RO" dirty="0"/>
              <a:t> în mediul de cultură: gălbenuş de ou, acizi graşi în concentraţie mică (acizii graşi în concentraţie mare inhibă cultivarea bacilului tuberculos). </a:t>
            </a:r>
            <a:endParaRPr lang="en-US" dirty="0"/>
          </a:p>
          <a:p>
            <a:r>
              <a:rPr lang="ro-RO" dirty="0"/>
              <a:t>	Creşerea bacteriei tuberculoase pe mediile adecvate, lichide sau solide, </a:t>
            </a:r>
            <a:r>
              <a:rPr lang="ro-RO" b="1" i="1" dirty="0"/>
              <a:t>necesită timp îndelungat de incubare</a:t>
            </a:r>
            <a:r>
              <a:rPr lang="ro-RO" dirty="0"/>
              <a:t>. Micobacteriile saprofite cresc mai repede (câteva zile), în timp ce bacilul tuberculos varianta umană dezvoltă colonii pe mediul solid (Loewenstein) abia </a:t>
            </a:r>
            <a:r>
              <a:rPr lang="ro-RO" b="1" i="1" dirty="0"/>
              <a:t>după 2-3 săptămâni de la însămânţare</a:t>
            </a:r>
            <a:r>
              <a:rPr lang="ro-RO" dirty="0"/>
              <a:t>.  </a:t>
            </a:r>
            <a:endParaRPr lang="en-US" dirty="0"/>
          </a:p>
          <a:p>
            <a:r>
              <a:rPr lang="ro-RO" dirty="0"/>
              <a:t>	Pe medii lichide formează la suprafaţa acestora peliculă (aderenţa indivizilor microbieni prin hidrofobie).</a:t>
            </a:r>
            <a:endParaRPr lang="en-US" dirty="0"/>
          </a:p>
          <a:p>
            <a:r>
              <a:rPr lang="ro-RO" dirty="0"/>
              <a:t>	Pe medii solide (Loewenstein), Mycobacterium tuberculosis dă </a:t>
            </a:r>
            <a:r>
              <a:rPr lang="ro-RO" b="1" i="1" dirty="0"/>
              <a:t>colonii rugoase, polilobate, conopidiforme caracteristice, cu suprafaţa „uscată” (colonii „R” virulente), alb-gălbui</a:t>
            </a:r>
            <a:r>
              <a:rPr lang="ro-RO" dirty="0"/>
              <a:t>.</a:t>
            </a:r>
            <a:endParaRPr lang="en-US" dirty="0"/>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214282" y="1357298"/>
            <a:ext cx="4042787" cy="2428868"/>
          </a:xfrm>
          <a:prstGeom prst="rect">
            <a:avLst/>
          </a:prstGeom>
          <a:noFill/>
          <a:ln w="9525">
            <a:noFill/>
            <a:miter lim="800000"/>
            <a:headEnd/>
            <a:tailEnd/>
          </a:ln>
        </p:spPr>
      </p:pic>
      <p:sp>
        <p:nvSpPr>
          <p:cNvPr id="5" name="TextBox 4"/>
          <p:cNvSpPr txBox="1"/>
          <p:nvPr/>
        </p:nvSpPr>
        <p:spPr>
          <a:xfrm>
            <a:off x="214282" y="5572140"/>
            <a:ext cx="3500462" cy="369332"/>
          </a:xfrm>
          <a:prstGeom prst="rect">
            <a:avLst/>
          </a:prstGeom>
          <a:noFill/>
        </p:spPr>
        <p:txBody>
          <a:bodyPr wrap="square" rtlCol="0">
            <a:spAutoFit/>
          </a:bodyPr>
          <a:lstStyle/>
          <a:p>
            <a:r>
              <a:rPr lang="en-US" dirty="0" err="1"/>
              <a:t>Mediul</a:t>
            </a:r>
            <a:r>
              <a:rPr lang="en-US" dirty="0"/>
              <a:t> Lowenstein Jensen</a:t>
            </a:r>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627" name="Object 3"/>
          <p:cNvGraphicFramePr>
            <a:graphicFrameLocks noChangeAspect="1"/>
          </p:cNvGraphicFramePr>
          <p:nvPr/>
        </p:nvGraphicFramePr>
        <p:xfrm>
          <a:off x="4786314" y="1214422"/>
          <a:ext cx="4128985" cy="3000396"/>
        </p:xfrm>
        <a:graphic>
          <a:graphicData uri="http://schemas.openxmlformats.org/presentationml/2006/ole">
            <mc:AlternateContent xmlns:mc="http://schemas.openxmlformats.org/markup-compatibility/2006">
              <mc:Choice xmlns:v="urn:schemas-microsoft-com:vml" Requires="v">
                <p:oleObj r:id="rId3" imgW="7928004" imgH="5792008" progId="">
                  <p:embed/>
                </p:oleObj>
              </mc:Choice>
              <mc:Fallback>
                <p:oleObj r:id="rId3" imgW="7928004" imgH="5792008" progId="">
                  <p:embed/>
                  <p:pic>
                    <p:nvPicPr>
                      <p:cNvPr id="2662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4" y="1214422"/>
                        <a:ext cx="4128985" cy="3000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786314" y="5500702"/>
            <a:ext cx="4000528" cy="646331"/>
          </a:xfrm>
          <a:prstGeom prst="rect">
            <a:avLst/>
          </a:prstGeom>
          <a:noFill/>
        </p:spPr>
        <p:txBody>
          <a:bodyPr wrap="square" rtlCol="0">
            <a:spAutoFit/>
          </a:bodyPr>
          <a:lstStyle/>
          <a:p>
            <a:r>
              <a:rPr lang="en-US" dirty="0" err="1"/>
              <a:t>Colonii</a:t>
            </a:r>
            <a:r>
              <a:rPr lang="en-US" dirty="0"/>
              <a:t> de </a:t>
            </a:r>
            <a:r>
              <a:rPr lang="en-US" dirty="0" err="1"/>
              <a:t>bacil</a:t>
            </a:r>
            <a:r>
              <a:rPr lang="en-US" dirty="0"/>
              <a:t> Koch </a:t>
            </a:r>
            <a:r>
              <a:rPr lang="en-US" dirty="0" err="1"/>
              <a:t>pe</a:t>
            </a:r>
            <a:r>
              <a:rPr lang="en-US" dirty="0"/>
              <a:t> </a:t>
            </a:r>
            <a:r>
              <a:rPr lang="en-US" dirty="0" err="1"/>
              <a:t>mediul</a:t>
            </a:r>
            <a:r>
              <a:rPr lang="en-US" dirty="0"/>
              <a:t> Lowenstein Jensen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Mycobacterium brom-cresol"/>
          <p:cNvPicPr>
            <a:picLocks noChangeAspect="1" noChangeArrowheads="1"/>
          </p:cNvPicPr>
          <p:nvPr/>
        </p:nvPicPr>
        <p:blipFill>
          <a:blip r:embed="rId3" cstate="print"/>
          <a:srcRect r="34462"/>
          <a:stretch>
            <a:fillRect/>
          </a:stretch>
        </p:blipFill>
        <p:spPr bwMode="auto">
          <a:xfrm>
            <a:off x="4860032" y="220490"/>
            <a:ext cx="2376264" cy="3582085"/>
          </a:xfrm>
          <a:prstGeom prst="rect">
            <a:avLst/>
          </a:prstGeom>
          <a:noFill/>
        </p:spPr>
      </p:pic>
      <p:sp>
        <p:nvSpPr>
          <p:cNvPr id="5129" name="Text Box 9"/>
          <p:cNvSpPr txBox="1">
            <a:spLocks noChangeArrowheads="1"/>
          </p:cNvSpPr>
          <p:nvPr/>
        </p:nvSpPr>
        <p:spPr bwMode="auto">
          <a:xfrm>
            <a:off x="7236296" y="1265471"/>
            <a:ext cx="1940785" cy="1815882"/>
          </a:xfrm>
          <a:prstGeom prst="rect">
            <a:avLst/>
          </a:prstGeom>
          <a:noFill/>
          <a:ln w="9525">
            <a:noFill/>
            <a:miter lim="800000"/>
            <a:headEnd/>
            <a:tailEnd/>
          </a:ln>
          <a:effectLst/>
        </p:spPr>
        <p:txBody>
          <a:bodyPr wrap="square">
            <a:spAutoFit/>
          </a:bodyPr>
          <a:lstStyle/>
          <a:p>
            <a:pPr algn="ctr">
              <a:spcBef>
                <a:spcPct val="50000"/>
              </a:spcBef>
            </a:pPr>
            <a:r>
              <a:rPr lang="ro-RO" sz="1400" b="1" dirty="0" err="1">
                <a:latin typeface="Arial" pitchFamily="34" charset="0"/>
                <a:cs typeface="Arial" pitchFamily="34" charset="0"/>
              </a:rPr>
              <a:t>Mycobacterii</a:t>
            </a:r>
            <a:r>
              <a:rPr lang="ro-RO" sz="1400" b="1" dirty="0">
                <a:latin typeface="Arial" pitchFamily="34" charset="0"/>
                <a:cs typeface="Arial" pitchFamily="34" charset="0"/>
              </a:rPr>
              <a:t> atipice (A)</a:t>
            </a:r>
          </a:p>
          <a:p>
            <a:pPr algn="ctr">
              <a:spcBef>
                <a:spcPct val="50000"/>
              </a:spcBef>
            </a:pPr>
            <a:r>
              <a:rPr lang="ro-RO" sz="1400" b="1" dirty="0" err="1">
                <a:latin typeface="Arial" pitchFamily="34" charset="0"/>
                <a:cs typeface="Arial" pitchFamily="34" charset="0"/>
              </a:rPr>
              <a:t>Mycobacterium</a:t>
            </a:r>
            <a:r>
              <a:rPr lang="ro-RO" sz="1400" b="1" dirty="0">
                <a:latin typeface="Arial" pitchFamily="34" charset="0"/>
                <a:cs typeface="Arial" pitchFamily="34" charset="0"/>
              </a:rPr>
              <a:t> </a:t>
            </a:r>
            <a:r>
              <a:rPr lang="ro-RO" sz="1400" b="1" dirty="0" err="1">
                <a:latin typeface="Arial" pitchFamily="34" charset="0"/>
                <a:cs typeface="Arial" pitchFamily="34" charset="0"/>
              </a:rPr>
              <a:t>tuberculosis</a:t>
            </a:r>
            <a:r>
              <a:rPr lang="ro-RO" sz="1400" b="1" dirty="0">
                <a:latin typeface="Arial" pitchFamily="34" charset="0"/>
                <a:cs typeface="Arial" pitchFamily="34" charset="0"/>
              </a:rPr>
              <a:t> uman (B) </a:t>
            </a:r>
          </a:p>
          <a:p>
            <a:pPr algn="ctr">
              <a:spcBef>
                <a:spcPct val="50000"/>
              </a:spcBef>
            </a:pPr>
            <a:r>
              <a:rPr lang="ro-RO" sz="1400" b="1" dirty="0">
                <a:latin typeface="Arial" pitchFamily="34" charset="0"/>
                <a:cs typeface="Arial" pitchFamily="34" charset="0"/>
              </a:rPr>
              <a:t>Mediu albastru brom crezol</a:t>
            </a:r>
            <a:endParaRPr lang="en-US" sz="1400" b="1" dirty="0">
              <a:latin typeface="Arial" pitchFamily="34" charset="0"/>
              <a:cs typeface="Arial" pitchFamily="34" charset="0"/>
            </a:endParaRPr>
          </a:p>
        </p:txBody>
      </p:sp>
      <p:sp>
        <p:nvSpPr>
          <p:cNvPr id="5131" name="Text Box 11"/>
          <p:cNvSpPr txBox="1">
            <a:spLocks noChangeArrowheads="1"/>
          </p:cNvSpPr>
          <p:nvPr/>
        </p:nvSpPr>
        <p:spPr bwMode="auto">
          <a:xfrm>
            <a:off x="38478" y="6080739"/>
            <a:ext cx="4714876" cy="707886"/>
          </a:xfrm>
          <a:prstGeom prst="rect">
            <a:avLst/>
          </a:prstGeom>
          <a:noFill/>
          <a:ln w="9525">
            <a:noFill/>
            <a:miter lim="800000"/>
            <a:headEnd/>
            <a:tailEnd/>
          </a:ln>
          <a:effectLst/>
        </p:spPr>
        <p:txBody>
          <a:bodyPr wrap="square">
            <a:spAutoFit/>
          </a:bodyPr>
          <a:lstStyle/>
          <a:p>
            <a:pPr algn="ctr"/>
            <a:r>
              <a:rPr lang="ro-RO" sz="1600" b="1" dirty="0"/>
              <a:t>Caractere de cultură pe mediul </a:t>
            </a:r>
          </a:p>
          <a:p>
            <a:pPr algn="ctr">
              <a:spcBef>
                <a:spcPct val="50000"/>
              </a:spcBef>
            </a:pPr>
            <a:r>
              <a:rPr lang="ro-RO" sz="1600" b="1" dirty="0" err="1"/>
              <a:t>Lowenstein-Jensen</a:t>
            </a:r>
            <a:endParaRPr lang="en-US" sz="1600" b="1" dirty="0"/>
          </a:p>
        </p:txBody>
      </p:sp>
      <p:pic>
        <p:nvPicPr>
          <p:cNvPr id="5132" name="Picture 12" descr="Mycobacterium_tuberculosis colonies (zoom)"/>
          <p:cNvPicPr>
            <a:picLocks noChangeAspect="1" noChangeArrowheads="1"/>
          </p:cNvPicPr>
          <p:nvPr/>
        </p:nvPicPr>
        <p:blipFill>
          <a:blip r:embed="rId4" cstate="print"/>
          <a:srcRect/>
          <a:stretch>
            <a:fillRect/>
          </a:stretch>
        </p:blipFill>
        <p:spPr bwMode="auto">
          <a:xfrm rot="16200000">
            <a:off x="2031553" y="553003"/>
            <a:ext cx="2542026" cy="1813300"/>
          </a:xfrm>
          <a:prstGeom prst="rect">
            <a:avLst/>
          </a:prstGeom>
          <a:noFill/>
        </p:spPr>
      </p:pic>
      <p:pic>
        <p:nvPicPr>
          <p:cNvPr id="11" name="Picture 5" descr="culturaTBC"/>
          <p:cNvPicPr>
            <a:picLocks noChangeAspect="1" noChangeArrowheads="1"/>
          </p:cNvPicPr>
          <p:nvPr/>
        </p:nvPicPr>
        <p:blipFill>
          <a:blip r:embed="rId5" cstate="print"/>
          <a:srcRect/>
          <a:stretch>
            <a:fillRect/>
          </a:stretch>
        </p:blipFill>
        <p:spPr bwMode="auto">
          <a:xfrm>
            <a:off x="415680" y="185391"/>
            <a:ext cx="1800119" cy="2562721"/>
          </a:xfrm>
          <a:prstGeom prst="rect">
            <a:avLst/>
          </a:prstGeom>
          <a:noFill/>
          <a:ln w="9525">
            <a:noFill/>
            <a:miter lim="800000"/>
            <a:headEnd/>
            <a:tailEnd/>
          </a:ln>
        </p:spPr>
      </p:pic>
      <p:pic>
        <p:nvPicPr>
          <p:cNvPr id="12" name="Picture 20"/>
          <p:cNvPicPr>
            <a:picLocks noChangeAspect="1" noChangeArrowheads="1"/>
          </p:cNvPicPr>
          <p:nvPr/>
        </p:nvPicPr>
        <p:blipFill>
          <a:blip r:embed="rId6" cstate="print"/>
          <a:srcRect/>
          <a:stretch>
            <a:fillRect/>
          </a:stretch>
        </p:blipFill>
        <p:spPr bwMode="auto">
          <a:xfrm rot="16200000">
            <a:off x="1883886" y="3615974"/>
            <a:ext cx="2626761" cy="1753261"/>
          </a:xfrm>
          <a:prstGeom prst="rect">
            <a:avLst/>
          </a:prstGeom>
          <a:noFill/>
          <a:ln w="9525">
            <a:noFill/>
            <a:miter lim="800000"/>
            <a:headEnd/>
            <a:tailEnd/>
          </a:ln>
        </p:spPr>
      </p:pic>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39972" y="3678233"/>
            <a:ext cx="2952555" cy="1509506"/>
          </a:xfrm>
          <a:prstGeom prst="rect">
            <a:avLst/>
          </a:prstGeom>
        </p:spPr>
      </p:pic>
      <p:pic>
        <p:nvPicPr>
          <p:cNvPr id="14" name="Picture 9"/>
          <p:cNvPicPr>
            <a:picLocks noChangeAspect="1" noChangeArrowheads="1"/>
          </p:cNvPicPr>
          <p:nvPr/>
        </p:nvPicPr>
        <p:blipFill>
          <a:blip r:embed="rId8" cstate="print"/>
          <a:srcRect/>
          <a:stretch>
            <a:fillRect/>
          </a:stretch>
        </p:blipFill>
        <p:spPr bwMode="auto">
          <a:xfrm>
            <a:off x="5082931" y="3802575"/>
            <a:ext cx="3524055" cy="2366801"/>
          </a:xfrm>
          <a:prstGeom prst="rect">
            <a:avLst/>
          </a:prstGeom>
          <a:noFill/>
          <a:ln w="9525">
            <a:noFill/>
            <a:miter lim="800000"/>
            <a:headEnd/>
            <a:tailEnd/>
          </a:ln>
        </p:spPr>
      </p:pic>
      <p:sp>
        <p:nvSpPr>
          <p:cNvPr id="17" name="Text Box 11"/>
          <p:cNvSpPr txBox="1">
            <a:spLocks noChangeArrowheads="1"/>
          </p:cNvSpPr>
          <p:nvPr/>
        </p:nvSpPr>
        <p:spPr bwMode="auto">
          <a:xfrm>
            <a:off x="5376514" y="6336189"/>
            <a:ext cx="2936888" cy="369332"/>
          </a:xfrm>
          <a:prstGeom prst="rect">
            <a:avLst/>
          </a:prstGeom>
          <a:noFill/>
          <a:ln w="9525">
            <a:noFill/>
            <a:miter lim="800000"/>
            <a:headEnd/>
            <a:tailEnd/>
          </a:ln>
          <a:effectLst/>
        </p:spPr>
        <p:txBody>
          <a:bodyPr wrap="square">
            <a:spAutoFit/>
          </a:bodyPr>
          <a:lstStyle/>
          <a:p>
            <a:pPr algn="ctr">
              <a:spcBef>
                <a:spcPct val="50000"/>
              </a:spcBef>
            </a:pPr>
            <a:r>
              <a:rPr lang="ro-RO" b="1" dirty="0"/>
              <a:t>Antibiograma</a:t>
            </a:r>
            <a:endParaRPr lang="en-US" b="1" dirty="0"/>
          </a:p>
        </p:txBody>
      </p:sp>
    </p:spTree>
    <p:extLst>
      <p:ext uri="{BB962C8B-B14F-4D97-AF65-F5344CB8AC3E}">
        <p14:creationId xmlns:p14="http://schemas.microsoft.com/office/powerpoint/2010/main" val="363799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8" b="89231" l="20615" r="83692"/>
                    </a14:imgEffect>
                  </a14:imgLayer>
                </a14:imgProps>
              </a:ext>
              <a:ext uri="{28A0092B-C50C-407E-A947-70E740481C1C}">
                <a14:useLocalDpi xmlns:a14="http://schemas.microsoft.com/office/drawing/2010/main" val="0"/>
              </a:ext>
            </a:extLst>
          </a:blip>
          <a:srcRect l="20696" t="9780" r="15773" b="10805"/>
          <a:stretch/>
        </p:blipFill>
        <p:spPr bwMode="auto">
          <a:xfrm>
            <a:off x="395536" y="116632"/>
            <a:ext cx="3653329" cy="365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23851" y="6115362"/>
            <a:ext cx="6092101" cy="369332"/>
          </a:xfrm>
          <a:prstGeom prst="rect">
            <a:avLst/>
          </a:prstGeom>
        </p:spPr>
        <p:txBody>
          <a:bodyPr wrap="square">
            <a:spAutoFit/>
          </a:bodyPr>
          <a:lstStyle/>
          <a:p>
            <a:pPr algn="ctr" eaLnBrk="1" hangingPunct="1"/>
            <a:r>
              <a:rPr lang="ro-RO" b="1" dirty="0">
                <a:latin typeface="Arial" pitchFamily="34" charset="0"/>
              </a:rPr>
              <a:t>Mediul geloză sânge</a:t>
            </a:r>
            <a:r>
              <a:rPr lang="en-US" b="1" dirty="0">
                <a:latin typeface="Arial" pitchFamily="34" charset="0"/>
              </a:rPr>
              <a:t> </a:t>
            </a:r>
          </a:p>
        </p:txBody>
      </p:sp>
      <p:pic>
        <p:nvPicPr>
          <p:cNvPr id="8" name="Picture 4" descr="neisseria meningitidis"/>
          <p:cNvPicPr>
            <a:picLocks noChangeAspect="1" noChangeArrowheads="1"/>
          </p:cNvPicPr>
          <p:nvPr/>
        </p:nvPicPr>
        <p:blipFill rotWithShape="1">
          <a:blip r:embed="rId4">
            <a:extLst>
              <a:ext uri="{28A0092B-C50C-407E-A947-70E740481C1C}">
                <a14:useLocalDpi xmlns:a14="http://schemas.microsoft.com/office/drawing/2010/main" val="0"/>
              </a:ext>
            </a:extLst>
          </a:blip>
          <a:srcRect l="8057" t="6483" r="8250" b="11810"/>
          <a:stretch/>
        </p:blipFill>
        <p:spPr bwMode="auto">
          <a:xfrm>
            <a:off x="1085067" y="4009051"/>
            <a:ext cx="2274265" cy="17762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encrypted-tbn0.gstatic.com/images?q=tbn:ANd9GcT1rvbkq4zhB-M3oY59ezWb3vEftc273o0pYGKh8c_2O95XQY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959" y="1628800"/>
            <a:ext cx="3771081" cy="37710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388336" y="5600640"/>
            <a:ext cx="2704326" cy="369332"/>
          </a:xfrm>
          <a:prstGeom prst="rect">
            <a:avLst/>
          </a:prstGeom>
        </p:spPr>
        <p:txBody>
          <a:bodyPr wrap="square">
            <a:spAutoFit/>
          </a:bodyPr>
          <a:lstStyle/>
          <a:p>
            <a:pPr algn="ctr" eaLnBrk="1" hangingPunct="1"/>
            <a:r>
              <a:rPr lang="ro-RO" b="1" dirty="0">
                <a:latin typeface="Arial" pitchFamily="34" charset="0"/>
              </a:rPr>
              <a:t>Mediul geloză </a:t>
            </a:r>
            <a:r>
              <a:rPr lang="ro-RO" b="1" dirty="0" err="1">
                <a:latin typeface="Arial" pitchFamily="34" charset="0"/>
              </a:rPr>
              <a:t>şocolat</a:t>
            </a:r>
            <a:endParaRPr lang="en-US" b="1" dirty="0">
              <a:latin typeface="Arial" pitchFamily="34" charset="0"/>
            </a:endParaRPr>
          </a:p>
        </p:txBody>
      </p:sp>
    </p:spTree>
    <p:extLst>
      <p:ext uri="{BB962C8B-B14F-4D97-AF65-F5344CB8AC3E}">
        <p14:creationId xmlns:p14="http://schemas.microsoft.com/office/powerpoint/2010/main" val="4127583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857232"/>
            <a:ext cx="8229600" cy="5357850"/>
          </a:xfrm>
        </p:spPr>
        <p:txBody>
          <a:bodyPr>
            <a:normAutofit fontScale="77500" lnSpcReduction="20000"/>
          </a:bodyPr>
          <a:lstStyle/>
          <a:p>
            <a:r>
              <a:rPr lang="ro-RO" b="1" dirty="0"/>
              <a:t>4. CARACTERE METABOLICE</a:t>
            </a:r>
            <a:endParaRPr lang="en-US" dirty="0"/>
          </a:p>
          <a:p>
            <a:r>
              <a:rPr lang="ro-RO" b="1" dirty="0"/>
              <a:t>	</a:t>
            </a:r>
            <a:r>
              <a:rPr lang="ro-RO" dirty="0"/>
              <a:t>Bacilul tuberculos are </a:t>
            </a:r>
            <a:r>
              <a:rPr lang="ro-RO" b="1" i="1" dirty="0"/>
              <a:t>necesităţi nutritive complexe, fiind un aerob strict</a:t>
            </a:r>
            <a:r>
              <a:rPr lang="ro-RO" dirty="0"/>
              <a:t>. Necesită aport de lipide, sursă de carbon şi de azot pentru energie şi pentru sinteze.</a:t>
            </a:r>
            <a:endParaRPr lang="en-US" dirty="0"/>
          </a:p>
          <a:p>
            <a:pPr>
              <a:buNone/>
            </a:pPr>
            <a:endParaRPr lang="en-US" dirty="0"/>
          </a:p>
          <a:p>
            <a:r>
              <a:rPr lang="ro-RO" b="1" dirty="0"/>
              <a:t>5. CARACTERE ANTIGENICE</a:t>
            </a:r>
            <a:endParaRPr lang="en-US" dirty="0"/>
          </a:p>
          <a:p>
            <a:r>
              <a:rPr lang="ro-RO" b="1" dirty="0"/>
              <a:t>	</a:t>
            </a:r>
            <a:r>
              <a:rPr lang="ro-RO" dirty="0"/>
              <a:t>Se cunosc relativ puţine date despre antigenele bacilului tuberculos. Se ştie că hipersensibilitatea întârziată, testată prin intradermoreacţie se datoreşte unui </a:t>
            </a:r>
            <a:r>
              <a:rPr lang="ro-RO" b="1" i="1" dirty="0"/>
              <a:t>antigen proteic</a:t>
            </a:r>
            <a:r>
              <a:rPr lang="ro-RO" dirty="0"/>
              <a:t>:</a:t>
            </a:r>
            <a:r>
              <a:rPr lang="ro-RO" b="1" i="1" dirty="0"/>
              <a:t> tuberculina sau PPD („purified protein derivative”)</a:t>
            </a:r>
            <a:r>
              <a:rPr lang="ro-RO" dirty="0"/>
              <a:t>. S-a dovedit, pe de altă parte, că unele fracţiuni fosfatidice din peretele celular bacterian, inoculate la animal, induc anticorpi specifici, dar, în general, se consideră că, cel puţin la om, anticorpii faţă de lipidele micobacteriene apar rareori şi la un titru nesemnificativ în umori, neexistând un raport direct între imunogenitatea acestor lipide şi rolul lor major în patogenitate. </a:t>
            </a:r>
            <a:endParaRPr lang="en-US" dirty="0"/>
          </a:p>
          <a:p>
            <a:r>
              <a:rPr lang="ro-RO" dirty="0"/>
              <a:t>	</a:t>
            </a:r>
            <a:r>
              <a:rPr lang="ro-RO" b="1" i="1" dirty="0"/>
              <a:t>Ceara D, împreună cu PPD, contribuie la instalarea imunităţii celulare</a:t>
            </a:r>
            <a:r>
              <a:rPr lang="ro-RO" dirty="0"/>
              <a:t> (hipersensibilitate întârziată).</a:t>
            </a:r>
            <a:endParaRPr lang="en-US" dirty="0"/>
          </a:p>
          <a:p>
            <a:r>
              <a:rPr lang="ro-RO" dirty="0"/>
              <a:t>	Există şi reacţii încrucişate între antigenele diferitelor specii de micobacterii (patogene, saprofite).</a:t>
            </a:r>
            <a:endParaRPr lang="en-US" dirty="0"/>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753120"/>
          </a:xfrm>
        </p:spPr>
        <p:txBody>
          <a:bodyPr>
            <a:normAutofit fontScale="62500" lnSpcReduction="20000"/>
          </a:bodyPr>
          <a:lstStyle/>
          <a:p>
            <a:r>
              <a:rPr lang="ro-RO" b="1" dirty="0"/>
              <a:t>6. CARACTERE DE PATOGENITATE</a:t>
            </a:r>
            <a:endParaRPr lang="en-US" dirty="0"/>
          </a:p>
          <a:p>
            <a:r>
              <a:rPr lang="ro-RO" b="1" dirty="0"/>
              <a:t>	Patogenitatea bacilului Koch</a:t>
            </a:r>
            <a:r>
              <a:rPr lang="ro-RO" dirty="0"/>
              <a:t>, bazată predominant pe </a:t>
            </a:r>
            <a:r>
              <a:rPr lang="ro-RO" b="1" i="1" dirty="0"/>
              <a:t>virulenţă</a:t>
            </a:r>
            <a:r>
              <a:rPr lang="ro-RO" dirty="0"/>
              <a:t>, dar şi într-o oarecare măsură pe </a:t>
            </a:r>
            <a:r>
              <a:rPr lang="ro-RO" b="1" i="1" dirty="0"/>
              <a:t>toxinogeneză</a:t>
            </a:r>
            <a:r>
              <a:rPr lang="ro-RO" dirty="0"/>
              <a:t>, </a:t>
            </a:r>
            <a:r>
              <a:rPr lang="ro-RO" b="1" dirty="0"/>
              <a:t>are caracter</a:t>
            </a:r>
            <a:r>
              <a:rPr lang="ro-RO" dirty="0"/>
              <a:t> </a:t>
            </a:r>
            <a:r>
              <a:rPr lang="ro-RO" b="1" dirty="0"/>
              <a:t>multifactorial</a:t>
            </a:r>
            <a:r>
              <a:rPr lang="ro-RO" dirty="0"/>
              <a:t> greu de disociat în factori de virulenţă şi de toxinogeneză. </a:t>
            </a:r>
            <a:endParaRPr lang="en-US" dirty="0"/>
          </a:p>
          <a:p>
            <a:r>
              <a:rPr lang="ro-RO" dirty="0"/>
              <a:t>	Până astăzi, se cunosc doar o parte din factorii care concură la asigurarea agresivităţii germenelui şi anume:</a:t>
            </a:r>
            <a:endParaRPr lang="en-US" dirty="0"/>
          </a:p>
          <a:p>
            <a:pPr>
              <a:buNone/>
            </a:pPr>
            <a:r>
              <a:rPr lang="ro-RO" b="1" dirty="0"/>
              <a:t> </a:t>
            </a:r>
            <a:endParaRPr lang="en-US" dirty="0"/>
          </a:p>
          <a:p>
            <a:r>
              <a:rPr lang="ro-RO" b="1" dirty="0"/>
              <a:t>a. Factorul „cord”</a:t>
            </a:r>
            <a:endParaRPr lang="en-US" dirty="0"/>
          </a:p>
          <a:p>
            <a:r>
              <a:rPr lang="ro-RO" dirty="0"/>
              <a:t>	Componentă lipidică, este un micosid din peretele celular bacterian. Numele („cord”- engl = cordon, şnur) se referă la proprietatea acestui factor de a determina </a:t>
            </a:r>
            <a:r>
              <a:rPr lang="ro-RO" b="1" i="1" dirty="0"/>
              <a:t>dispunerea indivizilor</a:t>
            </a:r>
            <a:r>
              <a:rPr lang="ro-RO" dirty="0"/>
              <a:t>, din tulpinile de Mycobacterium tuberculosis care îl conţin, </a:t>
            </a:r>
            <a:r>
              <a:rPr lang="ro-RO" b="1" i="1" dirty="0"/>
              <a:t>în şnururi (cordoane) răsucite în formă de serpentină</a:t>
            </a:r>
            <a:r>
              <a:rPr lang="ro-RO" dirty="0"/>
              <a:t>, în produsul patologic sau în cultură.</a:t>
            </a:r>
            <a:endParaRPr lang="en-US" dirty="0"/>
          </a:p>
          <a:p>
            <a:r>
              <a:rPr lang="ro-RO" dirty="0"/>
              <a:t>	Există numeroase dovezi experimentale asupra </a:t>
            </a:r>
            <a:r>
              <a:rPr lang="ro-RO" b="1" dirty="0"/>
              <a:t>relaţiei între prezenţa factorului „cord”</a:t>
            </a:r>
            <a:r>
              <a:rPr lang="ro-RO" dirty="0"/>
              <a:t> într-o tulpină de bacil tuberculos şi </a:t>
            </a:r>
            <a:r>
              <a:rPr lang="ro-RO" b="1" dirty="0"/>
              <a:t>patogenitatea tulpinii</a:t>
            </a:r>
            <a:r>
              <a:rPr lang="ro-RO" dirty="0"/>
              <a:t>:</a:t>
            </a:r>
            <a:endParaRPr lang="en-US" dirty="0"/>
          </a:p>
          <a:p>
            <a:pPr lvl="0"/>
            <a:r>
              <a:rPr lang="ro-RO" dirty="0"/>
              <a:t>tulpinile de Mycobacterium tuberculosis care </a:t>
            </a:r>
            <a:r>
              <a:rPr lang="ro-RO" i="1" dirty="0"/>
              <a:t>prezintă indivizii aşezaţi în „cordoane”</a:t>
            </a:r>
            <a:r>
              <a:rPr lang="ro-RO" dirty="0"/>
              <a:t> (produs patologic, cultură), </a:t>
            </a:r>
            <a:r>
              <a:rPr lang="ro-RO" i="1" dirty="0"/>
              <a:t>bogaţi în factor „cord”</a:t>
            </a:r>
            <a:r>
              <a:rPr lang="ro-RO" dirty="0"/>
              <a:t>, </a:t>
            </a:r>
            <a:r>
              <a:rPr lang="ro-RO" i="1" dirty="0"/>
              <a:t>sunt mai patogene</a:t>
            </a:r>
            <a:r>
              <a:rPr lang="ro-RO" dirty="0"/>
              <a:t> decât tulpinile care prezintă indivizi izolaţi;</a:t>
            </a:r>
            <a:endParaRPr lang="en-US" dirty="0"/>
          </a:p>
          <a:p>
            <a:pPr lvl="0"/>
            <a:r>
              <a:rPr lang="ro-RO" dirty="0"/>
              <a:t>factorul „cord” induce </a:t>
            </a:r>
            <a:r>
              <a:rPr lang="ro-RO" i="1" dirty="0"/>
              <a:t>inhibarea fagocitozei</a:t>
            </a:r>
            <a:r>
              <a:rPr lang="ro-RO" dirty="0"/>
              <a:t> în focarul local de tuberculoză şi </a:t>
            </a:r>
            <a:r>
              <a:rPr lang="ro-RO" i="1" dirty="0"/>
              <a:t>încetineşte migrarea in vitro a granulocitelor neutrofile</a:t>
            </a:r>
            <a:r>
              <a:rPr lang="ro-RO" dirty="0"/>
              <a:t>;</a:t>
            </a:r>
            <a:endParaRPr lang="en-US" dirty="0"/>
          </a:p>
          <a:p>
            <a:pPr lvl="0"/>
            <a:r>
              <a:rPr lang="ro-RO" i="1" dirty="0"/>
              <a:t>injectat subcutanat</a:t>
            </a:r>
            <a:r>
              <a:rPr lang="ro-RO" dirty="0"/>
              <a:t> la şoarece </a:t>
            </a:r>
            <a:r>
              <a:rPr lang="ro-RO" i="1" dirty="0"/>
              <a:t>determină moartea animalului cu leziuni toxice;</a:t>
            </a:r>
            <a:endParaRPr lang="en-US" dirty="0"/>
          </a:p>
          <a:p>
            <a:r>
              <a:rPr lang="ro-RO" b="1" dirty="0"/>
              <a:t>b. Sulfatidele</a:t>
            </a:r>
            <a:r>
              <a:rPr lang="ro-RO" dirty="0"/>
              <a:t> </a:t>
            </a:r>
            <a:endParaRPr lang="en-US" dirty="0"/>
          </a:p>
          <a:p>
            <a:r>
              <a:rPr lang="ro-RO" dirty="0"/>
              <a:t>	Reprezintă un alt </a:t>
            </a:r>
            <a:r>
              <a:rPr lang="ro-RO" b="1" i="1" dirty="0"/>
              <a:t>factor de patogenitate</a:t>
            </a:r>
            <a:r>
              <a:rPr lang="ro-RO" dirty="0"/>
              <a:t>, aflat în peretele celular al tulpinilor virulente de bacil Koch. </a:t>
            </a:r>
            <a:r>
              <a:rPr lang="ro-RO" b="1" i="1" dirty="0"/>
              <a:t>Tulpinile bogate în aceste substanţe</a:t>
            </a:r>
            <a:r>
              <a:rPr lang="ro-RO" dirty="0"/>
              <a:t> (şi care fixează mai rapid coloranţii vitali de tipul roşului neutru - test de virulenţă) </a:t>
            </a:r>
            <a:r>
              <a:rPr lang="ro-RO" b="1" i="1" dirty="0"/>
              <a:t>sunt mai patogene</a:t>
            </a:r>
            <a:r>
              <a:rPr lang="ro-RO" dirty="0"/>
              <a:t>.</a:t>
            </a:r>
            <a:endParaRPr lang="en-US" dirty="0"/>
          </a:p>
          <a:p>
            <a:pPr lvl="0"/>
            <a:endParaRPr lang="en-US" dirty="0"/>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985" name="Object 1"/>
          <p:cNvGraphicFramePr>
            <a:graphicFrameLocks noChangeAspect="1"/>
          </p:cNvGraphicFramePr>
          <p:nvPr/>
        </p:nvGraphicFramePr>
        <p:xfrm>
          <a:off x="2000232" y="1643050"/>
          <a:ext cx="4857784" cy="3742632"/>
        </p:xfrm>
        <a:graphic>
          <a:graphicData uri="http://schemas.openxmlformats.org/presentationml/2006/ole">
            <mc:AlternateContent xmlns:mc="http://schemas.openxmlformats.org/markup-compatibility/2006">
              <mc:Choice xmlns:v="urn:schemas-microsoft-com:vml" Requires="v">
                <p:oleObj r:id="rId2" imgW="7329627" imgH="5688724" progId="">
                  <p:embed/>
                </p:oleObj>
              </mc:Choice>
              <mc:Fallback>
                <p:oleObj r:id="rId2" imgW="7329627" imgH="5688724" progId="">
                  <p:embed/>
                  <p:pic>
                    <p:nvPicPr>
                      <p:cNvPr id="41985"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32" y="1643050"/>
                        <a:ext cx="4857784" cy="37426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1996" name="Group 12"/>
          <p:cNvGrpSpPr>
            <a:grpSpLocks/>
          </p:cNvGrpSpPr>
          <p:nvPr/>
        </p:nvGrpSpPr>
        <p:grpSpPr bwMode="auto">
          <a:xfrm>
            <a:off x="500063" y="1500188"/>
            <a:ext cx="8143875" cy="2571750"/>
            <a:chOff x="787" y="2362"/>
            <a:chExt cx="12825" cy="4050"/>
          </a:xfrm>
        </p:grpSpPr>
        <p:sp>
          <p:nvSpPr>
            <p:cNvPr id="41997" name="Rectangle 13"/>
            <p:cNvSpPr>
              <a:spLocks noChangeArrowheads="1"/>
            </p:cNvSpPr>
            <p:nvPr/>
          </p:nvSpPr>
          <p:spPr bwMode="auto">
            <a:xfrm>
              <a:off x="787" y="2362"/>
              <a:ext cx="1620" cy="72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a:ln>
                    <a:noFill/>
                  </a:ln>
                  <a:solidFill>
                    <a:schemeClr val="tx1"/>
                  </a:solidFill>
                  <a:effectLst/>
                  <a:latin typeface="Times New Roman" pitchFamily="18" charset="0"/>
                </a:rPr>
                <a:t>Test negativ: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a:ln>
                    <a:noFill/>
                  </a:ln>
                  <a:solidFill>
                    <a:schemeClr val="tx1"/>
                  </a:solidFill>
                  <a:effectLst/>
                  <a:latin typeface="Times New Roman" pitchFamily="18" charset="0"/>
                </a:rPr>
                <a:t>M. atipice</a:t>
              </a:r>
              <a:endParaRPr kumimoji="0" lang="en-US" sz="1800" b="0" i="0" u="none" strike="noStrike" cap="none" normalizeH="0" baseline="0" dirty="0">
                <a:ln>
                  <a:noFill/>
                </a:ln>
                <a:solidFill>
                  <a:schemeClr val="tx1"/>
                </a:solidFill>
                <a:effectLst/>
                <a:latin typeface="Arial" pitchFamily="34" charset="0"/>
              </a:endParaRPr>
            </a:p>
          </p:txBody>
        </p:sp>
        <p:sp>
          <p:nvSpPr>
            <p:cNvPr id="41998" name="Rectangle 14"/>
            <p:cNvSpPr>
              <a:spLocks noChangeArrowheads="1"/>
            </p:cNvSpPr>
            <p:nvPr/>
          </p:nvSpPr>
          <p:spPr bwMode="auto">
            <a:xfrm>
              <a:off x="11812" y="2474"/>
              <a:ext cx="1800" cy="72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a:ln>
                    <a:noFill/>
                  </a:ln>
                  <a:solidFill>
                    <a:schemeClr val="tx1"/>
                  </a:solidFill>
                  <a:effectLst/>
                  <a:latin typeface="Times New Roman" pitchFamily="18" charset="0"/>
                </a:rPr>
                <a:t>Test pozitiv:</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200" b="0" i="0" u="none" strike="noStrike" cap="none" normalizeH="0" baseline="0" dirty="0">
                  <a:ln>
                    <a:noFill/>
                  </a:ln>
                  <a:solidFill>
                    <a:schemeClr val="tx1"/>
                  </a:solidFill>
                  <a:effectLst/>
                  <a:latin typeface="Times New Roman" pitchFamily="18" charset="0"/>
                </a:rPr>
                <a:t>M. tuberculosis</a:t>
              </a:r>
              <a:endParaRPr kumimoji="0" lang="en-US" sz="1800" b="0" i="0" u="none" strike="noStrike" cap="none" normalizeH="0" baseline="0" dirty="0">
                <a:ln>
                  <a:noFill/>
                </a:ln>
                <a:solidFill>
                  <a:schemeClr val="tx1"/>
                </a:solidFill>
                <a:effectLst/>
                <a:latin typeface="Arial" pitchFamily="34" charset="0"/>
              </a:endParaRPr>
            </a:p>
          </p:txBody>
        </p:sp>
        <p:sp>
          <p:nvSpPr>
            <p:cNvPr id="41999" name="Line 15"/>
            <p:cNvSpPr>
              <a:spLocks noChangeShapeType="1"/>
            </p:cNvSpPr>
            <p:nvPr/>
          </p:nvSpPr>
          <p:spPr bwMode="auto">
            <a:xfrm flipV="1">
              <a:off x="8437" y="3374"/>
              <a:ext cx="3676" cy="303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2000" name="Line 16"/>
            <p:cNvSpPr>
              <a:spLocks noChangeShapeType="1"/>
            </p:cNvSpPr>
            <p:nvPr/>
          </p:nvSpPr>
          <p:spPr bwMode="auto">
            <a:xfrm flipH="1" flipV="1">
              <a:off x="2024" y="3262"/>
              <a:ext cx="4500" cy="315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20" name="TextBox 19"/>
          <p:cNvSpPr txBox="1"/>
          <p:nvPr/>
        </p:nvSpPr>
        <p:spPr>
          <a:xfrm>
            <a:off x="2857488" y="5929330"/>
            <a:ext cx="3286148" cy="369332"/>
          </a:xfrm>
          <a:prstGeom prst="rect">
            <a:avLst/>
          </a:prstGeom>
          <a:noFill/>
        </p:spPr>
        <p:txBody>
          <a:bodyPr wrap="square" rtlCol="0">
            <a:spAutoFit/>
          </a:bodyPr>
          <a:lstStyle/>
          <a:p>
            <a:pPr algn="ctr"/>
            <a:r>
              <a:rPr lang="en-US" dirty="0" err="1"/>
              <a:t>Testul</a:t>
            </a:r>
            <a:r>
              <a:rPr lang="en-US" dirty="0"/>
              <a:t> la niacin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5057" name="Object 1"/>
          <p:cNvGraphicFramePr>
            <a:graphicFrameLocks noChangeAspect="1"/>
          </p:cNvGraphicFramePr>
          <p:nvPr/>
        </p:nvGraphicFramePr>
        <p:xfrm>
          <a:off x="2714612" y="1285860"/>
          <a:ext cx="3143272" cy="3817794"/>
        </p:xfrm>
        <a:graphic>
          <a:graphicData uri="http://schemas.openxmlformats.org/presentationml/2006/ole">
            <mc:AlternateContent xmlns:mc="http://schemas.openxmlformats.org/markup-compatibility/2006">
              <mc:Choice xmlns:v="urn:schemas-microsoft-com:vml" Requires="v">
                <p:oleObj r:id="rId2" imgW="4786017" imgH="5792008" progId="">
                  <p:embed/>
                </p:oleObj>
              </mc:Choice>
              <mc:Fallback>
                <p:oleObj r:id="rId2" imgW="4786017" imgH="5792008" progId="">
                  <p:embed/>
                  <p:pic>
                    <p:nvPicPr>
                      <p:cNvPr id="45057"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12" y="1285860"/>
                        <a:ext cx="3143272" cy="3817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59" name="Line 3"/>
          <p:cNvSpPr>
            <a:spLocks noChangeShapeType="1"/>
          </p:cNvSpPr>
          <p:nvPr/>
        </p:nvSpPr>
        <p:spPr bwMode="auto">
          <a:xfrm flipV="1">
            <a:off x="5072066" y="2428868"/>
            <a:ext cx="1428760" cy="114300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5060" name="Line 4"/>
          <p:cNvSpPr>
            <a:spLocks noChangeShapeType="1"/>
          </p:cNvSpPr>
          <p:nvPr/>
        </p:nvSpPr>
        <p:spPr bwMode="auto">
          <a:xfrm flipH="1">
            <a:off x="2071670" y="3929067"/>
            <a:ext cx="1481138" cy="214314"/>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643702" y="1714488"/>
            <a:ext cx="2357454" cy="1477328"/>
          </a:xfrm>
          <a:prstGeom prst="rect">
            <a:avLst/>
          </a:prstGeom>
          <a:noFill/>
        </p:spPr>
        <p:txBody>
          <a:bodyPr wrap="square" rtlCol="0">
            <a:spAutoFit/>
          </a:bodyPr>
          <a:lstStyle/>
          <a:p>
            <a:r>
              <a:rPr lang="en-US" dirty="0"/>
              <a:t>M. </a:t>
            </a:r>
            <a:r>
              <a:rPr lang="en-US" dirty="0" err="1"/>
              <a:t>bovis</a:t>
            </a:r>
            <a:r>
              <a:rPr lang="en-US" dirty="0"/>
              <a:t> - </a:t>
            </a:r>
            <a:r>
              <a:rPr lang="en-US" dirty="0" err="1"/>
              <a:t>microaerofil</a:t>
            </a:r>
            <a:r>
              <a:rPr lang="en-US" dirty="0"/>
              <a:t>: </a:t>
            </a:r>
            <a:r>
              <a:rPr lang="en-US" dirty="0" err="1"/>
              <a:t>creşterea</a:t>
            </a:r>
            <a:r>
              <a:rPr lang="en-US" dirty="0"/>
              <a:t> </a:t>
            </a:r>
            <a:r>
              <a:rPr lang="en-US" dirty="0" err="1"/>
              <a:t>până</a:t>
            </a:r>
            <a:r>
              <a:rPr lang="en-US" dirty="0"/>
              <a:t> la 1,5 cm de la </a:t>
            </a:r>
            <a:r>
              <a:rPr lang="en-US" dirty="0" err="1"/>
              <a:t>suprafaţa</a:t>
            </a:r>
            <a:r>
              <a:rPr lang="en-US" dirty="0"/>
              <a:t> </a:t>
            </a:r>
            <a:r>
              <a:rPr lang="en-US" dirty="0" err="1"/>
              <a:t>mediului</a:t>
            </a:r>
            <a:endParaRPr lang="en-US" dirty="0"/>
          </a:p>
        </p:txBody>
      </p:sp>
      <p:sp>
        <p:nvSpPr>
          <p:cNvPr id="9" name="TextBox 8"/>
          <p:cNvSpPr txBox="1"/>
          <p:nvPr/>
        </p:nvSpPr>
        <p:spPr>
          <a:xfrm>
            <a:off x="142844" y="3214686"/>
            <a:ext cx="1928826" cy="1477328"/>
          </a:xfrm>
          <a:prstGeom prst="rect">
            <a:avLst/>
          </a:prstGeom>
          <a:noFill/>
        </p:spPr>
        <p:txBody>
          <a:bodyPr wrap="square" rtlCol="0">
            <a:spAutoFit/>
          </a:bodyPr>
          <a:lstStyle/>
          <a:p>
            <a:r>
              <a:rPr lang="en-US" dirty="0"/>
              <a:t>M. tuberculosis - strict </a:t>
            </a:r>
            <a:r>
              <a:rPr lang="en-US" dirty="0" err="1"/>
              <a:t>aerob</a:t>
            </a:r>
            <a:r>
              <a:rPr lang="en-US" dirty="0"/>
              <a:t>: </a:t>
            </a:r>
            <a:r>
              <a:rPr lang="en-US" dirty="0" err="1"/>
              <a:t>creşterea</a:t>
            </a:r>
            <a:r>
              <a:rPr lang="en-US" dirty="0"/>
              <a:t> </a:t>
            </a:r>
            <a:r>
              <a:rPr lang="en-US" dirty="0" err="1"/>
              <a:t>numai</a:t>
            </a:r>
            <a:r>
              <a:rPr lang="en-US" dirty="0"/>
              <a:t> la </a:t>
            </a:r>
            <a:r>
              <a:rPr lang="en-US" dirty="0" err="1"/>
              <a:t>suprafaţa</a:t>
            </a:r>
            <a:r>
              <a:rPr lang="en-US" dirty="0"/>
              <a:t> </a:t>
            </a:r>
            <a:r>
              <a:rPr lang="en-US" dirty="0" err="1"/>
              <a:t>mediului</a:t>
            </a:r>
            <a:endParaRPr lang="en-US" dirty="0"/>
          </a:p>
        </p:txBody>
      </p:sp>
      <p:sp>
        <p:nvSpPr>
          <p:cNvPr id="10" name="TextBox 9"/>
          <p:cNvSpPr txBox="1"/>
          <p:nvPr/>
        </p:nvSpPr>
        <p:spPr>
          <a:xfrm>
            <a:off x="857224" y="5715016"/>
            <a:ext cx="7143800" cy="646331"/>
          </a:xfrm>
          <a:prstGeom prst="rect">
            <a:avLst/>
          </a:prstGeom>
          <a:noFill/>
        </p:spPr>
        <p:txBody>
          <a:bodyPr wrap="square" rtlCol="0">
            <a:spAutoFit/>
          </a:bodyPr>
          <a:lstStyle/>
          <a:p>
            <a:pPr algn="ctr"/>
            <a:r>
              <a:rPr lang="ro-RO" dirty="0" err="1"/>
              <a:t>Diferenţierea</a:t>
            </a:r>
            <a:r>
              <a:rPr lang="ro-RO" dirty="0"/>
              <a:t> între M. tuberculosis şi M. bovis după una din condiţiile de cultivare: necesarul de oxigen</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70000" lnSpcReduction="20000"/>
          </a:bodyPr>
          <a:lstStyle/>
          <a:p>
            <a:r>
              <a:rPr lang="ro-RO" b="1" dirty="0"/>
              <a:t>7. REZISTENŢĂ. SENSIBILITATE. VARIABILITATE GENETICĂ</a:t>
            </a:r>
            <a:endParaRPr lang="en-US" dirty="0"/>
          </a:p>
          <a:p>
            <a:r>
              <a:rPr lang="ro-RO" b="1" dirty="0"/>
              <a:t>7.1. Rezistenţa</a:t>
            </a:r>
            <a:endParaRPr lang="en-US" dirty="0"/>
          </a:p>
          <a:p>
            <a:r>
              <a:rPr lang="ro-RO" dirty="0"/>
              <a:t>	În ceea ce priveşte rezistenţa la factorii fizici şi chimici, bacilul Koch </a:t>
            </a:r>
            <a:r>
              <a:rPr lang="ro-RO" b="1" i="1" dirty="0"/>
              <a:t>rezistă săptămâni sau chiar luni de zile în praful încăperilor</a:t>
            </a:r>
            <a:r>
              <a:rPr lang="ro-RO" dirty="0"/>
              <a:t>, în colţurile întunecoase. În schimb este </a:t>
            </a:r>
            <a:r>
              <a:rPr lang="ro-RO" b="1" i="1" dirty="0"/>
              <a:t>foarte sensibil la acţiunea bactericidă a razelor solare</a:t>
            </a:r>
            <a:r>
              <a:rPr lang="ro-RO" dirty="0"/>
              <a:t>. Antisepticele uzuale îl inactivează rapid.</a:t>
            </a:r>
            <a:endParaRPr lang="en-US" dirty="0"/>
          </a:p>
          <a:p>
            <a:r>
              <a:rPr lang="ro-RO" b="1" dirty="0"/>
              <a:t> </a:t>
            </a:r>
            <a:endParaRPr lang="en-US" dirty="0"/>
          </a:p>
          <a:p>
            <a:r>
              <a:rPr lang="ro-RO" b="1" dirty="0"/>
              <a:t>7.2. Sensibilitatea la chimioterapice</a:t>
            </a:r>
            <a:endParaRPr lang="en-US" dirty="0"/>
          </a:p>
          <a:p>
            <a:r>
              <a:rPr lang="ro-RO" dirty="0"/>
              <a:t>	Dacă iniţial, în momentul introducerii chimioprofilaxiei şi chimioterapiei antituberculoase, majoritatea tulpinilor de bacili tuberculoşi erau înalt sensibile (hidrazida acidului izonicotinic - HIN, PAS, streptomicină, thiosemicarbozonă), astăzi </a:t>
            </a:r>
            <a:r>
              <a:rPr lang="ro-RO" b="1" i="1" dirty="0"/>
              <a:t>se notează fenomenul rezistenţei genotipice prin selecţie de mutante</a:t>
            </a:r>
            <a:r>
              <a:rPr lang="ro-RO" dirty="0"/>
              <a:t>, mai ales la streptomicină, HIN, rifampicină.</a:t>
            </a:r>
            <a:endParaRPr lang="en-US" dirty="0"/>
          </a:p>
          <a:p>
            <a:r>
              <a:rPr lang="ro-RO" b="1" dirty="0"/>
              <a:t> </a:t>
            </a:r>
            <a:endParaRPr lang="en-US" dirty="0"/>
          </a:p>
          <a:p>
            <a:r>
              <a:rPr lang="ro-RO" b="1" dirty="0"/>
              <a:t>7.3. Variabilitate genetică</a:t>
            </a:r>
            <a:endParaRPr lang="en-US" dirty="0"/>
          </a:p>
          <a:p>
            <a:r>
              <a:rPr lang="ro-RO" dirty="0"/>
              <a:t>	Au fost descrise </a:t>
            </a:r>
            <a:r>
              <a:rPr lang="ro-RO" b="1" i="1" dirty="0"/>
              <a:t>variante morfologice</a:t>
            </a:r>
            <a:r>
              <a:rPr lang="ro-RO" dirty="0"/>
              <a:t> atât în produsul patologic (hipocolorabilitate), cât şi în cultură (forme filamentoase, cocoide, ramificate), precum şi </a:t>
            </a:r>
            <a:r>
              <a:rPr lang="ro-RO" b="1" i="1" dirty="0"/>
              <a:t>variante de rezistenţă la antibiotice</a:t>
            </a:r>
            <a:r>
              <a:rPr lang="ro-RO" dirty="0"/>
              <a:t> (streptomicin-rezistente sau streptomicin-dependente).</a:t>
            </a:r>
            <a:endParaRPr lang="en-US" dirty="0"/>
          </a:p>
          <a:p>
            <a:r>
              <a:rPr lang="ro-RO" dirty="0"/>
              <a:t>	Pentru prepararea vaccinului BCG s-a pornit de la o tulpină nepatogenă de bacil Koch, stabilă genetic, selectată în condiţii de mediu nefavorabil.</a:t>
            </a:r>
            <a:endParaRPr lang="en-US" dirty="0"/>
          </a:p>
          <a:p>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753120"/>
          </a:xfrm>
        </p:spPr>
        <p:txBody>
          <a:bodyPr>
            <a:normAutofit fontScale="62500" lnSpcReduction="20000"/>
          </a:bodyPr>
          <a:lstStyle/>
          <a:p>
            <a:r>
              <a:rPr lang="ro-RO" b="1" dirty="0"/>
              <a:t>8. BOALA LA OM</a:t>
            </a:r>
            <a:endParaRPr lang="en-US" dirty="0"/>
          </a:p>
          <a:p>
            <a:r>
              <a:rPr lang="ro-RO" b="1" dirty="0"/>
              <a:t>8.1. Habitat</a:t>
            </a:r>
            <a:endParaRPr lang="en-US" dirty="0"/>
          </a:p>
          <a:p>
            <a:r>
              <a:rPr lang="ro-RO" dirty="0"/>
              <a:t>	Bacilul tuberculos </a:t>
            </a:r>
            <a:r>
              <a:rPr lang="ro-RO" i="1" dirty="0"/>
              <a:t>poate rezista în mediul extern</a:t>
            </a:r>
            <a:r>
              <a:rPr lang="ro-RO" dirty="0"/>
              <a:t> timp destul de îndelungat, </a:t>
            </a:r>
            <a:r>
              <a:rPr lang="ro-RO" i="1" dirty="0"/>
              <a:t>în condiţii de uscăciune şi întuneric</a:t>
            </a:r>
            <a:r>
              <a:rPr lang="ro-RO" dirty="0"/>
              <a:t> (spută uscată de la bolnavi care excretă bacili). </a:t>
            </a:r>
            <a:endParaRPr lang="en-US" dirty="0"/>
          </a:p>
          <a:p>
            <a:r>
              <a:rPr lang="ro-RO" dirty="0"/>
              <a:t>	</a:t>
            </a:r>
            <a:r>
              <a:rPr lang="ro-RO" b="1" i="1" dirty="0"/>
              <a:t>Sursa umană</a:t>
            </a:r>
            <a:r>
              <a:rPr lang="ro-RO" dirty="0"/>
              <a:t> este reprezentată de </a:t>
            </a:r>
            <a:r>
              <a:rPr lang="ro-RO" b="1" i="1" dirty="0"/>
              <a:t>bolnavii cu leziuni deschise</a:t>
            </a:r>
            <a:r>
              <a:rPr lang="ro-RO" dirty="0"/>
              <a:t> (mai ales pulmonare), ca şi de </a:t>
            </a:r>
            <a:r>
              <a:rPr lang="ro-RO" b="1" i="1" dirty="0"/>
              <a:t>cazurile de boală inaparentă clinic</a:t>
            </a:r>
            <a:r>
              <a:rPr lang="ro-RO" dirty="0"/>
              <a:t>.</a:t>
            </a:r>
            <a:endParaRPr lang="en-US" dirty="0"/>
          </a:p>
          <a:p>
            <a:r>
              <a:rPr lang="ro-RO" dirty="0"/>
              <a:t> </a:t>
            </a:r>
            <a:endParaRPr lang="en-US" dirty="0"/>
          </a:p>
          <a:p>
            <a:r>
              <a:rPr lang="ro-RO" b="1" dirty="0"/>
              <a:t>8.2. Patogenie</a:t>
            </a:r>
            <a:endParaRPr lang="en-US" dirty="0"/>
          </a:p>
          <a:p>
            <a:r>
              <a:rPr lang="ro-RO" b="1" dirty="0"/>
              <a:t>	</a:t>
            </a:r>
            <a:r>
              <a:rPr lang="ro-RO" b="1" i="1" dirty="0"/>
              <a:t>Consecinţele inhalării sau ingestiei de bacili tuberculoşi</a:t>
            </a:r>
            <a:r>
              <a:rPr lang="ro-RO" dirty="0"/>
              <a:t> depind de convergenţa mai multor factori, şi anume:</a:t>
            </a:r>
            <a:endParaRPr lang="en-US" dirty="0"/>
          </a:p>
          <a:p>
            <a:pPr lvl="0"/>
            <a:r>
              <a:rPr lang="ro-RO" i="1" dirty="0"/>
              <a:t>virulenţa tulpinii de Mycobacterium tuberculosis</a:t>
            </a:r>
            <a:r>
              <a:rPr lang="ro-RO" dirty="0"/>
              <a:t> (factor „cord”, sulfatide);</a:t>
            </a:r>
            <a:endParaRPr lang="en-US" dirty="0"/>
          </a:p>
          <a:p>
            <a:pPr lvl="0"/>
            <a:r>
              <a:rPr lang="ro-RO" i="1" dirty="0"/>
              <a:t>mărimea inoculului</a:t>
            </a:r>
            <a:r>
              <a:rPr lang="ro-RO" dirty="0"/>
              <a:t> (concentraţia de germeni);</a:t>
            </a:r>
            <a:endParaRPr lang="en-US" dirty="0"/>
          </a:p>
          <a:p>
            <a:pPr lvl="0"/>
            <a:r>
              <a:rPr lang="ro-RO" i="1" dirty="0"/>
              <a:t>rezistenţa nespecifică şi specifică (imună) a organismului</a:t>
            </a:r>
            <a:r>
              <a:rPr lang="ro-RO" dirty="0"/>
              <a:t> supus infecţiei.</a:t>
            </a:r>
            <a:endParaRPr lang="en-US" dirty="0"/>
          </a:p>
          <a:p>
            <a:r>
              <a:rPr lang="ro-RO" dirty="0"/>
              <a:t>	Din coroborarea acestor categorii de factori, pot rezulta două situaţii extreme:</a:t>
            </a:r>
            <a:endParaRPr lang="en-US" dirty="0"/>
          </a:p>
          <a:p>
            <a:pPr lvl="0"/>
            <a:r>
              <a:rPr lang="ro-RO" b="1" i="1" dirty="0"/>
              <a:t>patogenie minimă, rezistenţă optimă a organismului</a:t>
            </a:r>
            <a:r>
              <a:rPr lang="ro-RO" b="1" dirty="0"/>
              <a:t> = </a:t>
            </a:r>
            <a:r>
              <a:rPr lang="ro-RO" b="1" i="1" dirty="0"/>
              <a:t>lipsa oricărei leziuni şi manifestări clinice</a:t>
            </a:r>
            <a:r>
              <a:rPr lang="ro-RO" b="1" dirty="0"/>
              <a:t>;</a:t>
            </a:r>
            <a:endParaRPr lang="en-US" dirty="0"/>
          </a:p>
          <a:p>
            <a:pPr lvl="0"/>
            <a:r>
              <a:rPr lang="ro-RO" b="1" i="1" dirty="0"/>
              <a:t>patogenie mare, rezistenţă slabă a organismului</a:t>
            </a:r>
            <a:r>
              <a:rPr lang="ro-RO" b="1" dirty="0"/>
              <a:t> = </a:t>
            </a:r>
            <a:r>
              <a:rPr lang="ro-RO" b="1" i="1" dirty="0"/>
              <a:t>tuberculoză generalizată, cu focare diseminate</a:t>
            </a:r>
            <a:r>
              <a:rPr lang="ro-RO" dirty="0"/>
              <a:t>. Este cazul, de exemplu, al infecţiei experimentale a cobaiului inoculat cu bacilii tuberculoşi varianta umană.</a:t>
            </a:r>
            <a:endParaRPr lang="en-US" dirty="0"/>
          </a:p>
          <a:p>
            <a:r>
              <a:rPr lang="ro-RO" dirty="0"/>
              <a:t>	Între cele două extreme, mai ales la om, se pot întâlni aspecte foarte variate ale bolii (de la leziuni localizate, minime, până la leziuni generalizate, progresive).</a:t>
            </a:r>
            <a:endParaRPr lang="en-US" dirty="0"/>
          </a:p>
          <a:p>
            <a:r>
              <a:rPr lang="ro-RO" dirty="0"/>
              <a:t>	La om „balanţa” între rezistenţă şi receptivitate este foarte fragilă. Pentru a înţelege mai clar patogenia tuberculozei la om, vom sistematiza datele după următoarele direcţii: leziuni primare, leziuni secundare; aspectul histopatologic al leziunii tuberculoase, boala de reactivare, factori de variaţie a rezistenţei antituberculoase.</a:t>
            </a:r>
            <a:endParaRPr lang="en-US" dirty="0"/>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14422"/>
            <a:ext cx="8229600" cy="4389120"/>
          </a:xfrm>
        </p:spPr>
        <p:txBody>
          <a:bodyPr>
            <a:normAutofit fontScale="77500" lnSpcReduction="20000"/>
          </a:bodyPr>
          <a:lstStyle/>
          <a:p>
            <a:r>
              <a:rPr lang="ro-RO" b="1" dirty="0"/>
              <a:t>a. Leziuni primare</a:t>
            </a:r>
            <a:endParaRPr lang="en-US" dirty="0"/>
          </a:p>
          <a:p>
            <a:r>
              <a:rPr lang="ro-RO" dirty="0"/>
              <a:t>	După inhalarea sau ingerarea bacililor tuberculoşi virulenţi, se dezvoltă un ansamblu lezional denumit </a:t>
            </a:r>
            <a:r>
              <a:rPr lang="ro-RO" b="1" dirty="0"/>
              <a:t>complex primar</a:t>
            </a:r>
            <a:r>
              <a:rPr lang="ro-RO" dirty="0"/>
              <a:t>, care cuprinde: </a:t>
            </a:r>
            <a:r>
              <a:rPr lang="ro-RO" b="1" i="1" dirty="0"/>
              <a:t>afectul primar</a:t>
            </a:r>
            <a:r>
              <a:rPr lang="ro-RO" dirty="0"/>
              <a:t> (</a:t>
            </a:r>
            <a:r>
              <a:rPr lang="ro-RO" i="1" dirty="0"/>
              <a:t>leziune exudativă, apoi granulomatoasă</a:t>
            </a:r>
            <a:r>
              <a:rPr lang="ro-RO" dirty="0"/>
              <a:t>), </a:t>
            </a:r>
            <a:r>
              <a:rPr lang="ro-RO" b="1" i="1" dirty="0"/>
              <a:t>limfangita</a:t>
            </a:r>
            <a:r>
              <a:rPr lang="ro-RO" dirty="0"/>
              <a:t> (</a:t>
            </a:r>
            <a:r>
              <a:rPr lang="ro-RO" i="1" dirty="0"/>
              <a:t>inflamaţia vaselor limfatice locale</a:t>
            </a:r>
            <a:r>
              <a:rPr lang="ro-RO" dirty="0"/>
              <a:t>) şi </a:t>
            </a:r>
            <a:r>
              <a:rPr lang="ro-RO" b="1" i="1" dirty="0"/>
              <a:t>adenopatia</a:t>
            </a:r>
            <a:r>
              <a:rPr lang="ro-RO" dirty="0"/>
              <a:t> (</a:t>
            </a:r>
            <a:r>
              <a:rPr lang="ro-RO" i="1" dirty="0"/>
              <a:t>inflamaţia şi hipertrofia ganglionilor limfatici sateliţi</a:t>
            </a:r>
            <a:r>
              <a:rPr lang="ro-RO" dirty="0"/>
              <a:t>). În leziunea primară se găsesc, de regulă, numeroşi bacili. </a:t>
            </a:r>
            <a:endParaRPr lang="en-US" dirty="0"/>
          </a:p>
          <a:p>
            <a:r>
              <a:rPr lang="ro-RO" dirty="0"/>
              <a:t>	Evoluţia cea mai frecventă a leziunilor primare este către </a:t>
            </a:r>
            <a:r>
              <a:rPr lang="ro-RO" b="1" dirty="0"/>
              <a:t>stabilizare (tuberculoză primară stabilizată)</a:t>
            </a:r>
            <a:r>
              <a:rPr lang="ro-RO" dirty="0"/>
              <a:t>; leziunea apare strict localizată, cu persistenţă pentru un timp a germenilor în „miezul” leziunii. </a:t>
            </a:r>
            <a:endParaRPr lang="en-US" dirty="0"/>
          </a:p>
          <a:p>
            <a:r>
              <a:rPr lang="ro-RO" dirty="0"/>
              <a:t>	După o perioadă îndelungată de timp, în condiţii de rezistenţă scăzută a organismului, o leziune primară stabilizată se poate </a:t>
            </a:r>
            <a:r>
              <a:rPr lang="ro-RO" b="1" dirty="0"/>
              <a:t>reactiva</a:t>
            </a:r>
            <a:r>
              <a:rPr lang="ro-RO" dirty="0"/>
              <a:t>, dând un </a:t>
            </a:r>
            <a:r>
              <a:rPr lang="ro-RO" b="1" dirty="0"/>
              <a:t>focar inflamator caracteristic</a:t>
            </a:r>
            <a:r>
              <a:rPr lang="ro-RO" dirty="0"/>
              <a:t>. </a:t>
            </a:r>
            <a:endParaRPr lang="en-US" dirty="0"/>
          </a:p>
          <a:p>
            <a:r>
              <a:rPr lang="ro-RO" dirty="0"/>
              <a:t>	Putem asista şi la </a:t>
            </a:r>
            <a:r>
              <a:rPr lang="ro-RO" b="1" dirty="0"/>
              <a:t>generalizarea infecţiei (tuberculoză secundară)</a:t>
            </a:r>
            <a:r>
              <a:rPr lang="ro-RO" dirty="0"/>
              <a:t>.</a:t>
            </a:r>
            <a:endParaRPr lang="en-US" dirty="0"/>
          </a:p>
          <a:p>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70000" lnSpcReduction="20000"/>
          </a:bodyPr>
          <a:lstStyle/>
          <a:p>
            <a:r>
              <a:rPr lang="ro-RO" b="1" dirty="0"/>
              <a:t>b. Leziunile secundare</a:t>
            </a:r>
            <a:endParaRPr lang="en-US" dirty="0"/>
          </a:p>
          <a:p>
            <a:r>
              <a:rPr lang="ro-RO" dirty="0"/>
              <a:t>	Fie prin </a:t>
            </a:r>
            <a:r>
              <a:rPr lang="ro-RO" b="1" i="1" dirty="0"/>
              <a:t>evoluţia progresivă a unei leziuni primare</a:t>
            </a:r>
            <a:r>
              <a:rPr lang="ro-RO" dirty="0"/>
              <a:t>, fie printr-o </a:t>
            </a:r>
            <a:r>
              <a:rPr lang="ro-RO" b="1" i="1" dirty="0"/>
              <a:t>reinfecţie, la un organism insufucient apărat</a:t>
            </a:r>
            <a:r>
              <a:rPr lang="ro-RO" dirty="0"/>
              <a:t>, pot apărea leziuni secundare: în centrul focarului lezional se produce un </a:t>
            </a:r>
            <a:r>
              <a:rPr lang="ro-RO" b="1" i="1" dirty="0"/>
              <a:t>proces de necroză sau cazeificare</a:t>
            </a:r>
            <a:r>
              <a:rPr lang="ro-RO" dirty="0"/>
              <a:t> („caseus”- lat. = brânză), ţesutul necrotic rămâne semisolid, având consistenţă brânzoasă. În această zonă, enzimele care în mod obişnuit determină liza (lichefierea) materialului rezultat din moartea celulelor sunt inhibate sau prezintă activitate diminuată. </a:t>
            </a:r>
            <a:endParaRPr lang="en-US" dirty="0"/>
          </a:p>
          <a:p>
            <a:r>
              <a:rPr lang="ro-RO" dirty="0"/>
              <a:t>	După un timp, </a:t>
            </a:r>
            <a:r>
              <a:rPr lang="ro-RO" b="1" i="1" dirty="0"/>
              <a:t>leziunea cazeoasă</a:t>
            </a:r>
            <a:r>
              <a:rPr lang="ro-RO" dirty="0"/>
              <a:t> </a:t>
            </a:r>
            <a:r>
              <a:rPr lang="ro-RO" b="1" i="1" dirty="0"/>
              <a:t>poate evolua</a:t>
            </a:r>
            <a:r>
              <a:rPr lang="ro-RO" dirty="0"/>
              <a:t> în două moduri: </a:t>
            </a:r>
            <a:r>
              <a:rPr lang="ro-RO" b="1" dirty="0"/>
              <a:t>fie spre fibrozare şi calcificare</a:t>
            </a:r>
            <a:r>
              <a:rPr lang="ro-RO" dirty="0"/>
              <a:t> (în special la copiii preşcolari), </a:t>
            </a:r>
            <a:r>
              <a:rPr lang="ro-RO" b="1" dirty="0"/>
              <a:t>fie spre lichefierea (topirea) cazeumului</a:t>
            </a:r>
            <a:r>
              <a:rPr lang="ro-RO" dirty="0"/>
              <a:t>, cu apariţia unei lipse de substanţă din ţesut (excavaţie sau cavernă). </a:t>
            </a:r>
            <a:endParaRPr lang="en-US" dirty="0"/>
          </a:p>
          <a:p>
            <a:r>
              <a:rPr lang="ro-RO" dirty="0"/>
              <a:t>	Uneori, tuberculoza cu leziuni secundare poate evolua către </a:t>
            </a:r>
            <a:r>
              <a:rPr lang="ro-RO" b="1" dirty="0"/>
              <a:t>generalizare, pe cale sanguină şi limfatică</a:t>
            </a:r>
            <a:r>
              <a:rPr lang="ro-RO" dirty="0"/>
              <a:t> - </a:t>
            </a:r>
            <a:r>
              <a:rPr lang="ro-RO" b="1" dirty="0"/>
              <a:t>tuberculoză militară</a:t>
            </a:r>
            <a:r>
              <a:rPr lang="ro-RO" dirty="0"/>
              <a:t> (focare mici, foarte numeroase, diseminate în toate organele principale). </a:t>
            </a:r>
            <a:endParaRPr lang="en-US" dirty="0"/>
          </a:p>
          <a:p>
            <a:r>
              <a:rPr lang="ro-RO" dirty="0"/>
              <a:t>	Există şi posibilitatea ca dintr-o leziune secundară cu o anumită localizare (de obicei, pulmonară) să se producă </a:t>
            </a:r>
            <a:r>
              <a:rPr lang="ro-RO" b="1" dirty="0"/>
              <a:t>propagarea infecţiei</a:t>
            </a:r>
            <a:r>
              <a:rPr lang="ro-RO" dirty="0"/>
              <a:t> </a:t>
            </a:r>
            <a:r>
              <a:rPr lang="ro-RO" b="1" dirty="0"/>
              <a:t>într-o altă zonă mai îndepărtată</a:t>
            </a:r>
            <a:r>
              <a:rPr lang="ro-RO" dirty="0"/>
              <a:t> de focarul secundar (meningita tuberculoasă; tuberculoza renală; tuberculoza osoasă; tuberculoza ganglionară).</a:t>
            </a:r>
            <a:endParaRPr lang="en-US" dirty="0"/>
          </a:p>
          <a:p>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88913"/>
            <a:ext cx="7772400" cy="1143000"/>
          </a:xfrm>
        </p:spPr>
        <p:txBody>
          <a:bodyPr/>
          <a:lstStyle/>
          <a:p>
            <a:pPr>
              <a:defRPr/>
            </a:pPr>
            <a:r>
              <a:rPr lang="ro-RO" sz="3200" dirty="0"/>
              <a:t>ASPECTE CLINICE ÎN TUBERCULOZĂ</a:t>
            </a:r>
            <a:endParaRPr lang="en-US" sz="3200" dirty="0"/>
          </a:p>
        </p:txBody>
      </p:sp>
      <p:pic>
        <p:nvPicPr>
          <p:cNvPr id="7171" name="Picture 2" descr="http://upload.wikimedia.org/wikipedia/commons/1/18/Cavitary_tuberculo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088" y="1349375"/>
            <a:ext cx="215106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7413" y="1349375"/>
            <a:ext cx="214947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ight Arrow 5"/>
          <p:cNvSpPr>
            <a:spLocks noChangeArrowheads="1"/>
          </p:cNvSpPr>
          <p:nvPr/>
        </p:nvSpPr>
        <p:spPr bwMode="auto">
          <a:xfrm rot="9244160">
            <a:off x="7840663" y="1344613"/>
            <a:ext cx="741362" cy="273050"/>
          </a:xfrm>
          <a:prstGeom prst="rightArrow">
            <a:avLst>
              <a:gd name="adj1" fmla="val 50000"/>
              <a:gd name="adj2" fmla="val 49953"/>
            </a:avLst>
          </a:prstGeom>
          <a:solidFill>
            <a:schemeClr val="accent1"/>
          </a:solidFill>
          <a:ln w="9525" algn="ctr">
            <a:solidFill>
              <a:schemeClr val="tx1"/>
            </a:solidFill>
            <a:round/>
            <a:headEnd/>
            <a:tailEnd/>
          </a:ln>
        </p:spPr>
        <p:txBody>
          <a:bodyPr wrap="none"/>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1600"/>
          </a:p>
        </p:txBody>
      </p:sp>
      <p:pic>
        <p:nvPicPr>
          <p:cNvPr id="717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7413" y="3141663"/>
            <a:ext cx="214947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5063" y="3141663"/>
            <a:ext cx="21971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p:cNvPicPr>
          <p:nvPr/>
        </p:nvPicPr>
        <p:blipFill>
          <a:blip r:embed="rId6" cstate="print">
            <a:extLst>
              <a:ext uri="{28A0092B-C50C-407E-A947-70E740481C1C}">
                <a14:useLocalDpi xmlns:a14="http://schemas.microsoft.com/office/drawing/2010/main" val="0"/>
              </a:ext>
            </a:extLst>
          </a:blip>
          <a:srcRect l="64175" t="58859" r="980" b="6442"/>
          <a:stretch>
            <a:fillRect/>
          </a:stretch>
        </p:blipFill>
        <p:spPr bwMode="auto">
          <a:xfrm>
            <a:off x="6616700" y="5083175"/>
            <a:ext cx="179546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4" descr="https://rupalhospital.files.wordpress.com/2015/05/image342-pics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2950" y="5019675"/>
            <a:ext cx="293211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6" descr="http://authorstream.s3.amazonaws.com/content/987623_634397239769998750.jpg"/>
          <p:cNvPicPr>
            <a:picLocks noChangeAspect="1" noChangeArrowheads="1"/>
          </p:cNvPicPr>
          <p:nvPr/>
        </p:nvPicPr>
        <p:blipFill>
          <a:blip r:embed="rId8">
            <a:extLst>
              <a:ext uri="{28A0092B-C50C-407E-A947-70E740481C1C}">
                <a14:useLocalDpi xmlns:a14="http://schemas.microsoft.com/office/drawing/2010/main" val="0"/>
              </a:ext>
            </a:extLst>
          </a:blip>
          <a:srcRect l="58360" t="13321" r="2217" b="7832"/>
          <a:stretch>
            <a:fillRect/>
          </a:stretch>
        </p:blipFill>
        <p:spPr bwMode="auto">
          <a:xfrm>
            <a:off x="168275" y="1766888"/>
            <a:ext cx="2795588"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064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2852"/>
            <a:ext cx="9144000" cy="584775"/>
          </a:xfrm>
          <a:prstGeom prst="rect">
            <a:avLst/>
          </a:prstGeom>
          <a:noFill/>
        </p:spPr>
        <p:txBody>
          <a:bodyPr wrap="square" rtlCol="0">
            <a:spAutoFit/>
          </a:bodyPr>
          <a:lstStyle/>
          <a:p>
            <a:pPr algn="ctr"/>
            <a:r>
              <a:rPr lang="ro-RO" sz="3200" b="1" dirty="0">
                <a:solidFill>
                  <a:srgbClr val="FFC000"/>
                </a:solidFill>
                <a:latin typeface="Arial" pitchFamily="34" charset="0"/>
                <a:cs typeface="Arial" pitchFamily="34" charset="0"/>
              </a:rPr>
              <a:t>Tuberculoza – Aspecte clinice</a:t>
            </a:r>
            <a:endParaRPr lang="en-US" sz="3200" b="1" dirty="0">
              <a:solidFill>
                <a:srgbClr val="FFC000"/>
              </a:solidFill>
              <a:latin typeface="Arial" pitchFamily="34" charset="0"/>
              <a:cs typeface="Arial" pitchFamily="34" charset="0"/>
            </a:endParaRPr>
          </a:p>
        </p:txBody>
      </p:sp>
      <p:pic>
        <p:nvPicPr>
          <p:cNvPr id="88066" name="Picture 2"/>
          <p:cNvPicPr>
            <a:picLocks noChangeAspect="1" noChangeArrowheads="1"/>
          </p:cNvPicPr>
          <p:nvPr/>
        </p:nvPicPr>
        <p:blipFill>
          <a:blip r:embed="rId3" cstate="print"/>
          <a:srcRect/>
          <a:stretch>
            <a:fillRect/>
          </a:stretch>
        </p:blipFill>
        <p:spPr bwMode="auto">
          <a:xfrm>
            <a:off x="4103607" y="1108746"/>
            <a:ext cx="3132689" cy="2286016"/>
          </a:xfrm>
          <a:prstGeom prst="rect">
            <a:avLst/>
          </a:prstGeom>
          <a:noFill/>
          <a:ln w="9525">
            <a:noFill/>
            <a:miter lim="800000"/>
            <a:headEnd/>
            <a:tailEnd/>
          </a:ln>
        </p:spPr>
      </p:pic>
      <p:pic>
        <p:nvPicPr>
          <p:cNvPr id="9" name="Picture 1"/>
          <p:cNvPicPr>
            <a:picLocks noChangeAspect="1" noChangeArrowheads="1"/>
          </p:cNvPicPr>
          <p:nvPr/>
        </p:nvPicPr>
        <p:blipFill>
          <a:blip r:embed="rId4" cstate="print"/>
          <a:srcRect l="10714" t="11491" r="14285" b="9316"/>
          <a:stretch>
            <a:fillRect/>
          </a:stretch>
        </p:blipFill>
        <p:spPr bwMode="auto">
          <a:xfrm>
            <a:off x="1676474" y="4094353"/>
            <a:ext cx="1728192" cy="2304256"/>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l="11864" t="14286" r="11864" b="21428"/>
          <a:stretch>
            <a:fillRect/>
          </a:stretch>
        </p:blipFill>
        <p:spPr bwMode="auto">
          <a:xfrm>
            <a:off x="4073722" y="4117857"/>
            <a:ext cx="2660876" cy="2280752"/>
          </a:xfrm>
          <a:prstGeom prst="rect">
            <a:avLst/>
          </a:prstGeom>
          <a:noFill/>
          <a:ln w="9525">
            <a:noFill/>
            <a:miter lim="800000"/>
            <a:headEnd/>
            <a:tailEnd/>
          </a:ln>
        </p:spPr>
      </p:pic>
      <p:pic>
        <p:nvPicPr>
          <p:cNvPr id="53249" name="Picture 1"/>
          <p:cNvPicPr>
            <a:picLocks noChangeAspect="1" noChangeArrowheads="1"/>
          </p:cNvPicPr>
          <p:nvPr/>
        </p:nvPicPr>
        <p:blipFill>
          <a:blip r:embed="rId6" cstate="print"/>
          <a:srcRect/>
          <a:stretch>
            <a:fillRect/>
          </a:stretch>
        </p:blipFill>
        <p:spPr bwMode="auto">
          <a:xfrm>
            <a:off x="461278" y="892890"/>
            <a:ext cx="3612444" cy="2585161"/>
          </a:xfrm>
          <a:prstGeom prst="rect">
            <a:avLst/>
          </a:prstGeom>
          <a:noFill/>
          <a:ln w="9525">
            <a:noFill/>
            <a:miter lim="800000"/>
            <a:headEnd/>
            <a:tailEnd/>
          </a:ln>
        </p:spPr>
      </p:pic>
      <p:sp>
        <p:nvSpPr>
          <p:cNvPr id="7" name="TextBox 6"/>
          <p:cNvSpPr txBox="1"/>
          <p:nvPr/>
        </p:nvSpPr>
        <p:spPr>
          <a:xfrm>
            <a:off x="1857356" y="3491716"/>
            <a:ext cx="4357718" cy="369332"/>
          </a:xfrm>
          <a:prstGeom prst="rect">
            <a:avLst/>
          </a:prstGeom>
          <a:noFill/>
        </p:spPr>
        <p:txBody>
          <a:bodyPr wrap="square" rtlCol="0">
            <a:spAutoFit/>
          </a:bodyPr>
          <a:lstStyle/>
          <a:p>
            <a:pPr algn="ctr"/>
            <a:r>
              <a:rPr lang="ro-RO" b="1" dirty="0">
                <a:latin typeface="Arial" pitchFamily="34" charset="0"/>
                <a:cs typeface="Arial" pitchFamily="34" charset="0"/>
              </a:rPr>
              <a:t>Tuberculoza osoasa - Morbul lui Pot</a:t>
            </a:r>
          </a:p>
        </p:txBody>
      </p:sp>
      <p:sp>
        <p:nvSpPr>
          <p:cNvPr id="8" name="Rectangle 7"/>
          <p:cNvSpPr/>
          <p:nvPr/>
        </p:nvSpPr>
        <p:spPr>
          <a:xfrm>
            <a:off x="1643042" y="6215082"/>
            <a:ext cx="4572032" cy="642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a:solidFill>
                  <a:schemeClr val="tx1"/>
                </a:solidFill>
                <a:latin typeface="Arial" pitchFamily="34" charset="0"/>
                <a:cs typeface="Arial" pitchFamily="34" charset="0"/>
              </a:rPr>
              <a:t>Tuberculoza ganglionara</a:t>
            </a:r>
          </a:p>
        </p:txBody>
      </p:sp>
    </p:spTree>
    <p:extLst>
      <p:ext uri="{BB962C8B-B14F-4D97-AF65-F5344CB8AC3E}">
        <p14:creationId xmlns:p14="http://schemas.microsoft.com/office/powerpoint/2010/main" val="2423146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3577600"/>
          </a:xfrm>
        </p:spPr>
        <p:txBody>
          <a:bodyPr>
            <a:normAutofit fontScale="92500" lnSpcReduction="20000"/>
          </a:bodyPr>
          <a:lstStyle/>
          <a:p>
            <a:pPr algn="ctr">
              <a:buNone/>
            </a:pPr>
            <a:r>
              <a:rPr lang="ro-RO" b="1" dirty="0"/>
              <a:t>4. CARACTERE METABOLICE</a:t>
            </a:r>
            <a:endParaRPr lang="en-US" b="1" dirty="0"/>
          </a:p>
          <a:p>
            <a:pPr algn="just">
              <a:buNone/>
            </a:pPr>
            <a:endParaRPr lang="en-US" dirty="0"/>
          </a:p>
          <a:p>
            <a:pPr algn="just"/>
            <a:r>
              <a:rPr lang="ro-RO" dirty="0"/>
              <a:t>Germeni cu necesităţi nutritive mari, meningococii </a:t>
            </a:r>
            <a:r>
              <a:rPr lang="ro-RO" b="1" i="1" dirty="0"/>
              <a:t>fermentează glucoza şi maltoza</a:t>
            </a:r>
            <a:r>
              <a:rPr lang="ro-RO" dirty="0"/>
              <a:t>. O proprietate metabolică importantă pentru diagnostic este capacitatea N. meningitidis de a </a:t>
            </a:r>
            <a:r>
              <a:rPr lang="ro-RO" i="1" dirty="0"/>
              <a:t>oxida rapid dimetil sau tetrafenil-parafenilen-diamina</a:t>
            </a:r>
            <a:r>
              <a:rPr lang="ro-RO" dirty="0"/>
              <a:t> (</a:t>
            </a:r>
            <a:r>
              <a:rPr lang="ro-RO" b="1" i="1" dirty="0"/>
              <a:t>reacţia oxidazelor</a:t>
            </a:r>
            <a:r>
              <a:rPr lang="ro-RO" dirty="0"/>
              <a:t>). Sunt </a:t>
            </a:r>
            <a:r>
              <a:rPr lang="ro-RO" b="1" i="1" dirty="0"/>
              <a:t>anaerobi stricţi</a:t>
            </a:r>
            <a:r>
              <a:rPr lang="ro-RO" dirty="0"/>
              <a:t>, cultivarea lor fiind favorizată, după cum arătam, de prezenţa atmosferei de bioxid de carbon 5-10%.</a:t>
            </a:r>
            <a:endParaRPr lang="en-US" dirty="0"/>
          </a:p>
          <a:p>
            <a:pPr algn="just">
              <a:buNone/>
            </a:pPr>
            <a:r>
              <a:rPr lang="ro-RO" dirty="0"/>
              <a:t> </a:t>
            </a:r>
            <a:endParaRPr lang="en-US" dirty="0"/>
          </a:p>
        </p:txBody>
      </p:sp>
      <p:pic>
        <p:nvPicPr>
          <p:cNvPr id="4" name="Picture 12" descr="MGCoxc"/>
          <p:cNvPicPr>
            <a:picLocks noChangeAspect="1" noChangeArrowheads="1"/>
          </p:cNvPicPr>
          <p:nvPr/>
        </p:nvPicPr>
        <p:blipFill rotWithShape="1">
          <a:blip r:embed="rId2">
            <a:extLst>
              <a:ext uri="{28A0092B-C50C-407E-A947-70E740481C1C}">
                <a14:useLocalDpi xmlns:a14="http://schemas.microsoft.com/office/drawing/2010/main" val="0"/>
              </a:ext>
            </a:extLst>
          </a:blip>
          <a:srcRect l="11977" t="4875" r="15829" b="49511"/>
          <a:stretch/>
        </p:blipFill>
        <p:spPr bwMode="auto">
          <a:xfrm>
            <a:off x="899591" y="3573015"/>
            <a:ext cx="1744173" cy="1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48-31-NM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05" y="3565928"/>
            <a:ext cx="2240518" cy="267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GCoxc"/>
          <p:cNvPicPr>
            <a:picLocks noChangeAspect="1" noChangeArrowheads="1"/>
          </p:cNvPicPr>
          <p:nvPr/>
        </p:nvPicPr>
        <p:blipFill rotWithShape="1">
          <a:blip r:embed="rId2">
            <a:extLst>
              <a:ext uri="{28A0092B-C50C-407E-A947-70E740481C1C}">
                <a14:useLocalDpi xmlns:a14="http://schemas.microsoft.com/office/drawing/2010/main" val="0"/>
              </a:ext>
            </a:extLst>
          </a:blip>
          <a:srcRect l="11977" t="47018" r="15829"/>
          <a:stretch/>
        </p:blipFill>
        <p:spPr bwMode="auto">
          <a:xfrm>
            <a:off x="2778660" y="3573016"/>
            <a:ext cx="1425533" cy="176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126286" y="5661248"/>
            <a:ext cx="3304748" cy="307777"/>
          </a:xfrm>
          <a:prstGeom prst="rect">
            <a:avLst/>
          </a:prstGeom>
        </p:spPr>
        <p:txBody>
          <a:bodyPr wrap="square">
            <a:spAutoFit/>
          </a:bodyPr>
          <a:lstStyle/>
          <a:p>
            <a:pPr lvl="0" algn="ctr" eaLnBrk="1" hangingPunct="1"/>
            <a:r>
              <a:rPr lang="ro-RO" sz="1400" b="1" dirty="0" err="1">
                <a:latin typeface="Arial" pitchFamily="34" charset="0"/>
              </a:rPr>
              <a:t>Reactia</a:t>
            </a:r>
            <a:r>
              <a:rPr lang="ro-RO" sz="1400" b="1" dirty="0">
                <a:latin typeface="Arial" pitchFamily="34" charset="0"/>
              </a:rPr>
              <a:t> oxidazei pozitivă</a:t>
            </a:r>
          </a:p>
        </p:txBody>
      </p:sp>
      <p:sp>
        <p:nvSpPr>
          <p:cNvPr id="8" name="Rectangle 7"/>
          <p:cNvSpPr/>
          <p:nvPr/>
        </p:nvSpPr>
        <p:spPr>
          <a:xfrm>
            <a:off x="5295890" y="6391200"/>
            <a:ext cx="3304748" cy="307777"/>
          </a:xfrm>
          <a:prstGeom prst="rect">
            <a:avLst/>
          </a:prstGeom>
        </p:spPr>
        <p:txBody>
          <a:bodyPr wrap="square">
            <a:spAutoFit/>
          </a:bodyPr>
          <a:lstStyle/>
          <a:p>
            <a:pPr lvl="0" algn="ctr" eaLnBrk="1" hangingPunct="1"/>
            <a:r>
              <a:rPr lang="ro-RO" sz="1400" b="1" dirty="0">
                <a:latin typeface="Arial" pitchFamily="34" charset="0"/>
              </a:rPr>
              <a:t>Fermentează glucoza şi maltoza</a:t>
            </a:r>
            <a:r>
              <a:rPr lang="en-US" sz="1400" b="1" dirty="0">
                <a:latin typeface="Arial" pitchFamily="34" charset="0"/>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324492"/>
          </a:xfrm>
        </p:spPr>
        <p:txBody>
          <a:bodyPr>
            <a:normAutofit fontScale="70000" lnSpcReduction="20000"/>
          </a:bodyPr>
          <a:lstStyle/>
          <a:p>
            <a:r>
              <a:rPr lang="ro-RO" b="1" dirty="0"/>
              <a:t>c. Aspectul histopatologic al leziunii tuberculoase (granulom tuberculos)</a:t>
            </a:r>
            <a:endParaRPr lang="en-US" b="1" dirty="0"/>
          </a:p>
          <a:p>
            <a:r>
              <a:rPr lang="ro-RO" dirty="0"/>
              <a:t>	Iniţial, atât în leziunea primară, cât şi în cea secundară, apare un </a:t>
            </a:r>
            <a:r>
              <a:rPr lang="ro-RO" b="1" i="1" dirty="0"/>
              <a:t>exudat</a:t>
            </a:r>
            <a:r>
              <a:rPr lang="ro-RO" dirty="0"/>
              <a:t>: </a:t>
            </a:r>
            <a:r>
              <a:rPr lang="ro-RO" i="1" dirty="0"/>
              <a:t>vasodilataţie locală, trecerea lichidului plasmatic în lumenul unor cavităţi naturale</a:t>
            </a:r>
            <a:r>
              <a:rPr lang="ro-RO" dirty="0"/>
              <a:t> (exemplu: alveole pulmonare), </a:t>
            </a:r>
            <a:r>
              <a:rPr lang="ro-RO" i="1" dirty="0"/>
              <a:t>apariţia în lichid a celulelor de inflamaţie (granulocite neutrofile</a:t>
            </a:r>
            <a:r>
              <a:rPr lang="ro-RO" dirty="0"/>
              <a:t>) aşezate cu precădere în jurul „pachetelor” de bacili Koch. </a:t>
            </a:r>
            <a:endParaRPr lang="en-US" dirty="0"/>
          </a:p>
          <a:p>
            <a:r>
              <a:rPr lang="ro-RO" dirty="0"/>
              <a:t>	În continuare, apare </a:t>
            </a:r>
            <a:r>
              <a:rPr lang="ro-RO" b="1" i="1" dirty="0"/>
              <a:t>leziunea productivă sau granulomul tuberculos</a:t>
            </a:r>
            <a:r>
              <a:rPr lang="ro-RO" dirty="0"/>
              <a:t>: în focar, granulocitele neutrofile sunt înlocuite de </a:t>
            </a:r>
            <a:r>
              <a:rPr lang="ro-RO" i="1" dirty="0"/>
              <a:t>macrofage</a:t>
            </a:r>
            <a:r>
              <a:rPr lang="ro-RO" dirty="0"/>
              <a:t>; miezul leziunii se cazeifică (necroză) şi conţine numeroşi germeni; în jurul miezului se găseşte o „coroană” de celule alungite, denumite </a:t>
            </a:r>
            <a:r>
              <a:rPr lang="ro-RO" i="1" dirty="0"/>
              <a:t>celule epiteloide</a:t>
            </a:r>
            <a:r>
              <a:rPr lang="ro-RO" dirty="0"/>
              <a:t>, precum şi </a:t>
            </a:r>
            <a:r>
              <a:rPr lang="ro-RO" i="1" dirty="0"/>
              <a:t>celule gigante, multinucleate</a:t>
            </a:r>
            <a:r>
              <a:rPr lang="ro-RO" dirty="0"/>
              <a:t> (posibil cu bacilii Koch în citoplasmă); la periferia leziunii se găseşte o </a:t>
            </a:r>
            <a:r>
              <a:rPr lang="ro-RO" i="1" dirty="0"/>
              <a:t>manta de limfocite T, macrofage şi fibroblaste</a:t>
            </a:r>
            <a:r>
              <a:rPr lang="ro-RO" dirty="0"/>
              <a:t>.</a:t>
            </a:r>
            <a:r>
              <a:rPr lang="ro-RO" b="1" dirty="0"/>
              <a:t> </a:t>
            </a:r>
            <a:endParaRPr lang="en-US" dirty="0"/>
          </a:p>
          <a:p>
            <a:r>
              <a:rPr lang="ro-RO" b="1" dirty="0"/>
              <a:t>	</a:t>
            </a:r>
            <a:r>
              <a:rPr lang="ro-RO" dirty="0"/>
              <a:t>După un timp, granulomul tuberculos evoluează către </a:t>
            </a:r>
            <a:r>
              <a:rPr lang="ro-RO" b="1" i="1" dirty="0"/>
              <a:t>fibrozare</a:t>
            </a:r>
            <a:r>
              <a:rPr lang="ro-RO" dirty="0"/>
              <a:t>: conţinutul nodulului este înlocuit cu </a:t>
            </a:r>
            <a:r>
              <a:rPr lang="ro-RO" i="1" dirty="0"/>
              <a:t>ţesutul conjunctiv fibros de reparaţie</a:t>
            </a:r>
            <a:r>
              <a:rPr lang="ro-RO" dirty="0"/>
              <a:t>. Uneori, se adaugă şi procesul de calcificare a vechiului granulom.</a:t>
            </a:r>
            <a:endParaRPr lang="en-US" dirty="0"/>
          </a:p>
          <a:p>
            <a:r>
              <a:rPr lang="ro-RO" b="1" dirty="0"/>
              <a:t> </a:t>
            </a:r>
            <a:endParaRPr lang="en-US" dirty="0"/>
          </a:p>
          <a:p>
            <a:r>
              <a:rPr lang="ro-RO" b="1" dirty="0"/>
              <a:t>d. Boala de reactivare </a:t>
            </a:r>
            <a:endParaRPr lang="en-US" dirty="0"/>
          </a:p>
          <a:p>
            <a:r>
              <a:rPr lang="ro-RO" b="1" dirty="0"/>
              <a:t>	</a:t>
            </a:r>
            <a:r>
              <a:rPr lang="ro-RO" dirty="0"/>
              <a:t>Azi se consideră că </a:t>
            </a:r>
            <a:r>
              <a:rPr lang="ro-RO" b="1" i="1" dirty="0"/>
              <a:t>tuberculoza apărută la adulţi sau bătrâni</a:t>
            </a:r>
            <a:r>
              <a:rPr lang="ro-RO" dirty="0"/>
              <a:t> este numai rarisim o tuberculoză primară (primoinfecţie). De regulă, este vorba de o </a:t>
            </a:r>
            <a:r>
              <a:rPr lang="ro-RO" b="1" i="1" dirty="0"/>
              <a:t>infecţie secundară</a:t>
            </a:r>
            <a:r>
              <a:rPr lang="ro-RO" dirty="0"/>
              <a:t> (reactivarea unor focare vechi, „dormante” de tuberculoză, contractată în copilărie).</a:t>
            </a:r>
            <a:endParaRPr lang="en-US" dirty="0"/>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atmph.org/articles/2011/4/2/images/AnnTropMedPublicHealth_2011_4_2_110_85763_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68760"/>
            <a:ext cx="4894734" cy="36676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7624" y="5301208"/>
            <a:ext cx="6264696" cy="646331"/>
          </a:xfrm>
          <a:prstGeom prst="rect">
            <a:avLst/>
          </a:prstGeom>
          <a:noFill/>
        </p:spPr>
        <p:txBody>
          <a:bodyPr wrap="square" rtlCol="0">
            <a:spAutoFit/>
          </a:bodyPr>
          <a:lstStyle/>
          <a:p>
            <a:pPr algn="ctr"/>
            <a:r>
              <a:rPr lang="ro-RO" b="1" dirty="0"/>
              <a:t>Aspect </a:t>
            </a:r>
            <a:r>
              <a:rPr lang="ro-RO" b="1" dirty="0" err="1"/>
              <a:t>citopatologic</a:t>
            </a:r>
            <a:r>
              <a:rPr lang="ro-RO" b="1" dirty="0"/>
              <a:t> al granulomului tuberculos</a:t>
            </a:r>
          </a:p>
          <a:p>
            <a:pPr algn="ctr"/>
            <a:r>
              <a:rPr lang="ro-RO" b="1" dirty="0"/>
              <a:t>Colorație negativă a bacililor Koch</a:t>
            </a:r>
            <a:endParaRPr lang="en-US" b="1" dirty="0"/>
          </a:p>
        </p:txBody>
      </p:sp>
      <p:cxnSp>
        <p:nvCxnSpPr>
          <p:cNvPr id="6" name="Straight Arrow Connector 5"/>
          <p:cNvCxnSpPr/>
          <p:nvPr/>
        </p:nvCxnSpPr>
        <p:spPr>
          <a:xfrm flipH="1">
            <a:off x="6588224" y="3645024"/>
            <a:ext cx="360040" cy="2880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H="1">
            <a:off x="4139952" y="2958565"/>
            <a:ext cx="360040" cy="2880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47821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929354"/>
          </a:xfrm>
        </p:spPr>
        <p:txBody>
          <a:bodyPr>
            <a:normAutofit fontScale="92500" lnSpcReduction="10000"/>
          </a:bodyPr>
          <a:lstStyle/>
          <a:p>
            <a:r>
              <a:rPr lang="ro-RO" b="1" dirty="0"/>
              <a:t>e. Factori de variaţie a rezistenţei antituberculoase</a:t>
            </a:r>
            <a:endParaRPr lang="en-US" dirty="0"/>
          </a:p>
          <a:p>
            <a:r>
              <a:rPr lang="ro-RO" dirty="0"/>
              <a:t>	Majoritatea copiilor fac primoinfecţie tuberculoasă inaparent clinic (depistabilă prin reacţia la tuberculină - reacţie de hipersensibilitate întârziată). Puţini copii contractează o tuberculoză primară clinic manifestă. Trecerea de la tuberculoza inaparentă clinic la forme uşoare sau mai grave de boală manifestă depinde de mai mulţi factori şi anume:</a:t>
            </a:r>
          </a:p>
          <a:p>
            <a:endParaRPr lang="en-US" dirty="0"/>
          </a:p>
          <a:p>
            <a:pPr lvl="0"/>
            <a:r>
              <a:rPr lang="ro-RO" b="1" dirty="0"/>
              <a:t>Diferenţe genetice</a:t>
            </a:r>
            <a:r>
              <a:rPr lang="ro-RO" dirty="0"/>
              <a:t>.</a:t>
            </a:r>
            <a:r>
              <a:rPr lang="ro-RO" b="1" dirty="0"/>
              <a:t> </a:t>
            </a:r>
            <a:r>
              <a:rPr lang="ro-RO" dirty="0"/>
              <a:t>Experimental s-a dovedit că iepurii aparţinând liniilor genetice distincte prezintă susceptibilitate diferită la infecţia experimentală cu Mycobacterium tuberculosis. La om, se remarcă diferenţe rasiale, în sensul unei </a:t>
            </a:r>
            <a:r>
              <a:rPr lang="ro-RO" b="1" i="1" dirty="0"/>
              <a:t>susceptibilităţi mai mari a negrilor</a:t>
            </a:r>
            <a:r>
              <a:rPr lang="ro-RO" dirty="0"/>
              <a:t>, </a:t>
            </a:r>
            <a:r>
              <a:rPr lang="ro-RO" b="1" i="1" dirty="0"/>
              <a:t>indienilor americani şi eschimoşilor</a:t>
            </a:r>
            <a:r>
              <a:rPr lang="ro-RO" dirty="0"/>
              <a:t>, comparativ cu rasa albă sau cea galbenă.</a:t>
            </a:r>
            <a:endParaRPr lang="en-US" dirty="0"/>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929354"/>
          </a:xfrm>
        </p:spPr>
        <p:txBody>
          <a:bodyPr>
            <a:normAutofit fontScale="85000" lnSpcReduction="20000"/>
          </a:bodyPr>
          <a:lstStyle/>
          <a:p>
            <a:r>
              <a:rPr lang="ro-RO" b="1" dirty="0"/>
              <a:t>e. Factori de variaţie a rezistenţei antituberculoase</a:t>
            </a:r>
            <a:endParaRPr lang="en-US" dirty="0"/>
          </a:p>
          <a:p>
            <a:pPr lvl="0"/>
            <a:r>
              <a:rPr lang="ro-RO" b="1" dirty="0" err="1"/>
              <a:t>Diferenţe</a:t>
            </a:r>
            <a:r>
              <a:rPr lang="ro-RO" b="1" dirty="0"/>
              <a:t> fiziologice</a:t>
            </a:r>
            <a:r>
              <a:rPr lang="ro-RO" dirty="0"/>
              <a:t>.</a:t>
            </a:r>
            <a:r>
              <a:rPr lang="ro-RO" b="1" dirty="0"/>
              <a:t> </a:t>
            </a:r>
            <a:r>
              <a:rPr lang="ro-RO" dirty="0"/>
              <a:t>Unii factori de precaritate fiziologică, precum </a:t>
            </a:r>
            <a:r>
              <a:rPr lang="ro-RO" b="1" i="1" dirty="0"/>
              <a:t>malnutriţia, aglomerările urbane, stresul psihic</a:t>
            </a:r>
            <a:r>
              <a:rPr lang="ro-RO" dirty="0"/>
              <a:t>, determină scăderea rezistenţei organismului faţă de infecţia tuberculoasă. Nu de mică importanţă, în acelaşi context, apar </a:t>
            </a:r>
            <a:r>
              <a:rPr lang="ro-RO" b="1" i="1" dirty="0"/>
              <a:t>factorii hormonali, sexul şi vârsta</a:t>
            </a:r>
            <a:r>
              <a:rPr lang="ro-RO" dirty="0"/>
              <a:t>: tuberculoza evoluează </a:t>
            </a:r>
            <a:r>
              <a:rPr lang="ro-RO" i="1" dirty="0"/>
              <a:t>foarte sever la copiii mici</a:t>
            </a:r>
            <a:r>
              <a:rPr lang="ro-RO" dirty="0"/>
              <a:t> (în cazul infecţiei manifeste clinic), pentru ca apoi, între 3-12 ani, rezistenţa să fie mare. Susceptibilitatea creşte din nou la </a:t>
            </a:r>
            <a:r>
              <a:rPr lang="ro-RO" i="1" dirty="0"/>
              <a:t>pubertate şi adolescenţă</a:t>
            </a:r>
            <a:r>
              <a:rPr lang="ro-RO" dirty="0"/>
              <a:t>. La tineri, </a:t>
            </a:r>
            <a:r>
              <a:rPr lang="ro-RO" i="1" dirty="0"/>
              <a:t>sexul feminin</a:t>
            </a:r>
            <a:r>
              <a:rPr lang="ro-RO" dirty="0"/>
              <a:t> este mai frecvent afectat.</a:t>
            </a:r>
            <a:endParaRPr lang="en-US" dirty="0"/>
          </a:p>
          <a:p>
            <a:pPr lvl="0"/>
            <a:r>
              <a:rPr lang="ro-RO" b="1" dirty="0"/>
              <a:t>Alţi factori favorizanţi</a:t>
            </a:r>
            <a:r>
              <a:rPr lang="ro-RO" dirty="0"/>
              <a:t>: tratamentele cu </a:t>
            </a:r>
            <a:r>
              <a:rPr lang="ro-RO" b="1" i="1" dirty="0"/>
              <a:t>medicamente imunosupresive</a:t>
            </a:r>
            <a:r>
              <a:rPr lang="ro-RO" dirty="0"/>
              <a:t> (corticoterapie, citostatice) sau </a:t>
            </a:r>
            <a:r>
              <a:rPr lang="ro-RO" b="1" i="1" dirty="0"/>
              <a:t>iradierea în cursul röntgenterapiei tumorilor</a:t>
            </a:r>
            <a:r>
              <a:rPr lang="ro-RO" dirty="0"/>
              <a:t> pot favoriza activarea unui vechi focar tuberculos. De asemenea, </a:t>
            </a:r>
            <a:r>
              <a:rPr lang="ro-RO" b="1" i="1" dirty="0"/>
              <a:t>silicoza</a:t>
            </a:r>
            <a:r>
              <a:rPr lang="ro-RO" dirty="0"/>
              <a:t>, boala profesională întâlnită frecvent la mineri (datorită inhalării cronice de pulberi iritante) se asociază deseori cu tuberculoza pulmonară (silicotuberculoza). Acelaşi efect favorizant este determinat de </a:t>
            </a:r>
            <a:r>
              <a:rPr lang="ro-RO" b="1" i="1" dirty="0"/>
              <a:t>bolile de nutriţie sau de sistem</a:t>
            </a:r>
            <a:r>
              <a:rPr lang="ro-RO" dirty="0"/>
              <a:t> (diabet, Hodgkin, LED, leucoze).</a:t>
            </a:r>
            <a:endParaRPr lang="en-US" dirty="0"/>
          </a:p>
          <a:p>
            <a:endParaRPr lang="en-US" dirty="0"/>
          </a:p>
        </p:txBody>
      </p:sp>
    </p:spTree>
    <p:extLst>
      <p:ext uri="{BB962C8B-B14F-4D97-AF65-F5344CB8AC3E}">
        <p14:creationId xmlns:p14="http://schemas.microsoft.com/office/powerpoint/2010/main" val="11203530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429396"/>
          </a:xfrm>
        </p:spPr>
        <p:txBody>
          <a:bodyPr>
            <a:normAutofit fontScale="70000" lnSpcReduction="20000"/>
          </a:bodyPr>
          <a:lstStyle/>
          <a:p>
            <a:r>
              <a:rPr lang="ro-RO" b="1" dirty="0"/>
              <a:t>8.3. Imunitate</a:t>
            </a:r>
            <a:endParaRPr lang="en-US" dirty="0"/>
          </a:p>
          <a:p>
            <a:r>
              <a:rPr lang="ro-RO" dirty="0"/>
              <a:t>	</a:t>
            </a:r>
            <a:r>
              <a:rPr lang="ro-RO" b="1" dirty="0"/>
              <a:t>Apărarea imună</a:t>
            </a:r>
            <a:r>
              <a:rPr lang="ro-RO" dirty="0"/>
              <a:t> în tuberculoză este </a:t>
            </a:r>
            <a:r>
              <a:rPr lang="ro-RO" b="1" i="1" dirty="0"/>
              <a:t>predominant celulară</a:t>
            </a:r>
            <a:r>
              <a:rPr lang="ro-RO" dirty="0"/>
              <a:t>, </a:t>
            </a:r>
            <a:r>
              <a:rPr lang="ro-RO" b="1" i="1" dirty="0"/>
              <a:t>imunitatea umorală</a:t>
            </a:r>
            <a:r>
              <a:rPr lang="ro-RO" dirty="0"/>
              <a:t> (anticorpi) având un </a:t>
            </a:r>
            <a:r>
              <a:rPr lang="ro-RO" b="1" i="1" dirty="0"/>
              <a:t>rol secundar</a:t>
            </a:r>
            <a:r>
              <a:rPr lang="ro-RO" dirty="0"/>
              <a:t>.</a:t>
            </a:r>
            <a:r>
              <a:rPr lang="ro-RO" b="1" dirty="0"/>
              <a:t> </a:t>
            </a:r>
            <a:endParaRPr lang="en-US" dirty="0"/>
          </a:p>
          <a:p>
            <a:r>
              <a:rPr lang="ro-RO" b="1" dirty="0"/>
              <a:t>a. Imunitate celulară</a:t>
            </a:r>
            <a:endParaRPr lang="en-US" dirty="0"/>
          </a:p>
          <a:p>
            <a:r>
              <a:rPr lang="ro-RO" b="1" dirty="0"/>
              <a:t>	</a:t>
            </a:r>
            <a:r>
              <a:rPr lang="ro-RO" b="1" i="1" dirty="0"/>
              <a:t>Limfocitele sensibilizate</a:t>
            </a:r>
            <a:r>
              <a:rPr lang="ro-RO" dirty="0"/>
              <a:t> cu antigene tuberculoase </a:t>
            </a:r>
            <a:r>
              <a:rPr lang="ro-RO" b="1" i="1" dirty="0"/>
              <a:t>secretă limfokine</a:t>
            </a:r>
            <a:r>
              <a:rPr lang="ro-RO" dirty="0"/>
              <a:t>, decelabile prin teste </a:t>
            </a:r>
            <a:r>
              <a:rPr lang="ro-RO" i="1" dirty="0"/>
              <a:t>in vivo</a:t>
            </a:r>
            <a:r>
              <a:rPr lang="ro-RO" dirty="0"/>
              <a:t> şi </a:t>
            </a:r>
            <a:r>
              <a:rPr lang="ro-RO" i="1" dirty="0"/>
              <a:t>in vitro</a:t>
            </a:r>
            <a:r>
              <a:rPr lang="ro-RO" dirty="0"/>
              <a:t> (</a:t>
            </a:r>
            <a:r>
              <a:rPr lang="ro-RO" i="1" dirty="0"/>
              <a:t>factor inhibator al migrării macrofagelor, factor mitogen, factor de activare a macrofagelor, factor dermoreactiv </a:t>
            </a:r>
            <a:r>
              <a:rPr lang="ro-RO" dirty="0"/>
              <a:t>etc). Tuberculoza reprezintă </a:t>
            </a:r>
            <a:r>
              <a:rPr lang="ro-RO" b="1" i="1" dirty="0"/>
              <a:t>prototipul de infecţie bacteriană cronică</a:t>
            </a:r>
            <a:r>
              <a:rPr lang="ro-RO" dirty="0"/>
              <a:t>, cu imunitate celulară pe primul plan. </a:t>
            </a:r>
            <a:endParaRPr lang="en-US" dirty="0"/>
          </a:p>
          <a:p>
            <a:r>
              <a:rPr lang="ro-RO" dirty="0"/>
              <a:t>	Cea mai răspândită </a:t>
            </a:r>
            <a:r>
              <a:rPr lang="ro-RO" b="1" i="1" dirty="0"/>
              <a:t>metodă de apreciere a rezistenţei</a:t>
            </a:r>
            <a:r>
              <a:rPr lang="ro-RO" dirty="0"/>
              <a:t> </a:t>
            </a:r>
            <a:r>
              <a:rPr lang="ro-RO" b="1" i="1" dirty="0"/>
              <a:t>antituberculoase</a:t>
            </a:r>
            <a:r>
              <a:rPr lang="ro-RO" dirty="0"/>
              <a:t> pe linia imunităţii mediate celular este </a:t>
            </a:r>
            <a:r>
              <a:rPr lang="ro-RO" b="1" dirty="0"/>
              <a:t>testul intradermoreacţiei la tuberculină</a:t>
            </a:r>
            <a:r>
              <a:rPr lang="ro-RO" dirty="0"/>
              <a:t> (</a:t>
            </a:r>
            <a:r>
              <a:rPr lang="ro-RO" b="1" dirty="0"/>
              <a:t>test de hipersensibilitate întârziată</a:t>
            </a:r>
            <a:r>
              <a:rPr lang="ro-RO" dirty="0"/>
              <a:t>). Se administreză intradermic tuberculina (antigen proteic extras din bacilii tuberculoşi). Preparatul standard poartă numele de PPD („purified protein derivative”), pentru a sublinia că este vorba de o substanţă proteică purificată. Reacţia se citeşte după 24-48 ore. Se consideră o reacţie pozitivă apariţia la locul inoculării a unei macule (pete) şi papule (ridicături) cu diametrul variabil.</a:t>
            </a:r>
            <a:endParaRPr lang="en-US" dirty="0"/>
          </a:p>
          <a:p>
            <a:r>
              <a:rPr lang="ro-RO" dirty="0"/>
              <a:t>	</a:t>
            </a:r>
            <a:r>
              <a:rPr lang="ro-RO" b="1" i="1" dirty="0"/>
              <a:t>Reacţia pozitivă la tuberculină</a:t>
            </a:r>
            <a:r>
              <a:rPr lang="ro-RO" dirty="0"/>
              <a:t> denotă prezenţa unei infecţii tuberculoase în antecedentele persoanei respective, deci că există o stare de rezistenţă specifică pe linia imunităţii celulare. Un individ cu reacţie pozitivă este mai puţin receptiv la o reinfecţie tuberculoasă decât un individ cu o reacţie negativă la tuberculină. Reacţia pozitivă se găseşte şi la copiii la care vaccinarea BCG a fost eficientă, în sensul că a indus imunitatea celulară. Cu alte cuvinte, o reacţie pozitivă la tuberculină nu înseamnă boală manifestă, ci denotă, dimpotrivă, o </a:t>
            </a:r>
            <a:r>
              <a:rPr lang="ro-RO" b="1" i="1" dirty="0"/>
              <a:t>stare de rezistenţă mai eficientă faţă de infecţia cu bacilii tuberculoşi virulenţi</a:t>
            </a:r>
            <a:r>
              <a:rPr lang="ro-RO" dirty="0"/>
              <a:t>.</a:t>
            </a:r>
            <a:endParaRPr lang="en-US" dirty="0"/>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70000" lnSpcReduction="20000"/>
          </a:bodyPr>
          <a:lstStyle/>
          <a:p>
            <a:r>
              <a:rPr lang="ro-RO" b="1" dirty="0"/>
              <a:t>b. Imunitate umorală</a:t>
            </a:r>
            <a:endParaRPr lang="en-US" dirty="0"/>
          </a:p>
          <a:p>
            <a:r>
              <a:rPr lang="ro-RO" dirty="0"/>
              <a:t>	Deşi </a:t>
            </a:r>
            <a:r>
              <a:rPr lang="ro-RO" b="1" i="1" dirty="0"/>
              <a:t>anticorpii specifici antituberculoşi</a:t>
            </a:r>
            <a:r>
              <a:rPr lang="ro-RO" dirty="0"/>
              <a:t> au fost decelaţi în umorile celor infectaţi (om, animal), titrul lor </a:t>
            </a:r>
            <a:r>
              <a:rPr lang="ro-RO" b="1" i="1" dirty="0"/>
              <a:t>nu se corelează cu starea efectivă de rezistenţă a organismului</a:t>
            </a:r>
            <a:r>
              <a:rPr lang="ro-RO" dirty="0"/>
              <a:t> şi nici cu forma şi evoluţia bolii manifeste.</a:t>
            </a:r>
            <a:endParaRPr lang="en-US" dirty="0"/>
          </a:p>
          <a:p>
            <a:pPr>
              <a:buNone/>
            </a:pPr>
            <a:endParaRPr lang="en-US" dirty="0"/>
          </a:p>
          <a:p>
            <a:r>
              <a:rPr lang="ro-RO" b="1" dirty="0"/>
              <a:t>8.4. Aspecte clinice</a:t>
            </a:r>
            <a:endParaRPr lang="en-US" dirty="0"/>
          </a:p>
          <a:p>
            <a:r>
              <a:rPr lang="ro-RO" dirty="0"/>
              <a:t>	Tuberculoza umană poate avea mai multe localizări, cea mai frecventă fiind localizarea pulmonară.</a:t>
            </a:r>
            <a:endParaRPr lang="en-US" dirty="0"/>
          </a:p>
          <a:p>
            <a:r>
              <a:rPr lang="ro-RO" b="1" dirty="0"/>
              <a:t>a. Tuberculoza pulmonară</a:t>
            </a:r>
            <a:endParaRPr lang="en-US" dirty="0"/>
          </a:p>
          <a:p>
            <a:pPr lvl="0"/>
            <a:r>
              <a:rPr lang="ro-RO" b="1" dirty="0"/>
              <a:t>Tuberculoza primară</a:t>
            </a:r>
            <a:r>
              <a:rPr lang="ro-RO" dirty="0"/>
              <a:t>: evoluează de regulă </a:t>
            </a:r>
            <a:r>
              <a:rPr lang="ro-RO" b="1" i="1" dirty="0"/>
              <a:t>fără semne clinice</a:t>
            </a:r>
            <a:r>
              <a:rPr lang="ro-RO" dirty="0"/>
              <a:t> (infecţie inaparentă); uneori se notează </a:t>
            </a:r>
            <a:r>
              <a:rPr lang="ro-RO" b="1" i="1" dirty="0"/>
              <a:t>semne clinice minore</a:t>
            </a:r>
            <a:r>
              <a:rPr lang="ro-RO" dirty="0"/>
              <a:t>, </a:t>
            </a:r>
            <a:r>
              <a:rPr lang="ro-RO" b="1" i="1" dirty="0"/>
              <a:t>necaracteristice</a:t>
            </a:r>
            <a:r>
              <a:rPr lang="ro-RO" dirty="0"/>
              <a:t>: febră, tuse. Rareori evoluţia este acută, asemănătoare unei pneumonii pneumococice: febră mare, tuse cu expectoraţie etc.</a:t>
            </a:r>
            <a:endParaRPr lang="en-US" dirty="0"/>
          </a:p>
          <a:p>
            <a:pPr lvl="0"/>
            <a:r>
              <a:rPr lang="ro-RO" b="1" dirty="0"/>
              <a:t>Tuberculoza secundară</a:t>
            </a:r>
            <a:r>
              <a:rPr lang="ro-RO" dirty="0"/>
              <a:t>:</a:t>
            </a:r>
            <a:r>
              <a:rPr lang="ro-RO" b="1" dirty="0"/>
              <a:t> </a:t>
            </a:r>
            <a:r>
              <a:rPr lang="ro-RO" dirty="0"/>
              <a:t>apar </a:t>
            </a:r>
            <a:r>
              <a:rPr lang="ro-RO" b="1" i="1" dirty="0"/>
              <a:t>subfebrilităţi sau forme pseudogripale</a:t>
            </a:r>
            <a:r>
              <a:rPr lang="ro-RO" dirty="0"/>
              <a:t> (febră, dureri musculare, astenie, tuse seacă). În cazul </a:t>
            </a:r>
            <a:r>
              <a:rPr lang="ro-RO" b="1" dirty="0"/>
              <a:t>evoluţiei către cazeificare (cavernă)</a:t>
            </a:r>
            <a:r>
              <a:rPr lang="ro-RO" dirty="0"/>
              <a:t>, poate apărea </a:t>
            </a:r>
            <a:r>
              <a:rPr lang="ro-RO" b="1" i="1" dirty="0"/>
              <a:t>expectoraţie cu sânge (hemoptizie)</a:t>
            </a:r>
            <a:r>
              <a:rPr lang="ro-RO" dirty="0"/>
              <a:t>. Dacă există multiple caverne, se instalează </a:t>
            </a:r>
            <a:r>
              <a:rPr lang="ro-RO" b="1" i="1" dirty="0"/>
              <a:t>insuficienţa respiratorie</a:t>
            </a:r>
            <a:r>
              <a:rPr lang="ro-RO" dirty="0"/>
              <a:t> prin limitarea suprafeţei alveolare de asigurare a hematozei normale. Astăzi, în urma aplicării chimioterapiei antituberculoase, aceste forme grave se întâlnesc tot mai rar şi aparţin îndeosebi cazurilor cu subnutriţie, alte boli anergizante (care slăbesc rezistenţa organismului) etc.</a:t>
            </a:r>
            <a:endParaRPr lang="en-US" dirty="0"/>
          </a:p>
          <a:p>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6000792"/>
          </a:xfrm>
        </p:spPr>
        <p:txBody>
          <a:bodyPr>
            <a:normAutofit fontScale="70000" lnSpcReduction="20000"/>
          </a:bodyPr>
          <a:lstStyle/>
          <a:p>
            <a:r>
              <a:rPr lang="ro-RO" b="1" dirty="0"/>
              <a:t>b.Tuberculoza extrapulmonară</a:t>
            </a:r>
            <a:endParaRPr lang="en-US" dirty="0"/>
          </a:p>
          <a:p>
            <a:r>
              <a:rPr lang="ro-RO" dirty="0"/>
              <a:t>	Reprezintă de obicei </a:t>
            </a:r>
            <a:r>
              <a:rPr lang="ro-RO" b="1" i="1" dirty="0"/>
              <a:t>rezultatul unei localizări secundare a unei tuberculoze pulmonare</a:t>
            </a:r>
            <a:r>
              <a:rPr lang="ro-RO" dirty="0"/>
              <a:t>. Cele mai frecvente localizări extrapulmonare sunt:</a:t>
            </a:r>
            <a:endParaRPr lang="en-US" dirty="0"/>
          </a:p>
          <a:p>
            <a:pPr lvl="0"/>
            <a:r>
              <a:rPr lang="ro-RO" b="1" dirty="0"/>
              <a:t>Tuberculoza renală</a:t>
            </a:r>
            <a:r>
              <a:rPr lang="ro-RO" dirty="0"/>
              <a:t>:</a:t>
            </a:r>
            <a:r>
              <a:rPr lang="ro-RO" b="1" dirty="0"/>
              <a:t> </a:t>
            </a:r>
            <a:r>
              <a:rPr lang="ro-RO" dirty="0"/>
              <a:t>subfebrilitate, dureri în lombe, hematurie periodică, uneori chiar colici renale fără depistare de calculi, la un bolnav cu tratament de tuberculoză pulmonară. Examenul de laborator pune diagnosticul de certitudine.</a:t>
            </a:r>
            <a:endParaRPr lang="en-US" dirty="0"/>
          </a:p>
          <a:p>
            <a:pPr lvl="0"/>
            <a:r>
              <a:rPr lang="ro-RO" b="1" dirty="0"/>
              <a:t>Tuberculoza intestinală (peritoneală)</a:t>
            </a:r>
            <a:r>
              <a:rPr lang="ro-RO" dirty="0"/>
              <a:t>: tulburări de tranzit, dureri abdominale difuze, stare generală alterată, subfebrilităţi.</a:t>
            </a:r>
            <a:endParaRPr lang="en-US" dirty="0"/>
          </a:p>
          <a:p>
            <a:pPr lvl="0"/>
            <a:r>
              <a:rPr lang="ro-RO" b="1" dirty="0"/>
              <a:t>Tuberculoza meningeală (meningita tuberculoasă)</a:t>
            </a:r>
            <a:r>
              <a:rPr lang="ro-RO" dirty="0"/>
              <a:t>: rigiditatea coloanei vertebrale, poziţie „în cocoş de puşcă”: capul în extensie, membrele flectate. Afectează în special vârsta tânără.</a:t>
            </a:r>
            <a:endParaRPr lang="en-US" dirty="0"/>
          </a:p>
          <a:p>
            <a:pPr lvl="0"/>
            <a:r>
              <a:rPr lang="ro-RO" b="1" dirty="0"/>
              <a:t>Tuberculoza osteo-articulară</a:t>
            </a:r>
            <a:r>
              <a:rPr lang="ro-RO" dirty="0"/>
              <a:t>, cu formele: </a:t>
            </a:r>
            <a:r>
              <a:rPr lang="ro-RO" b="1" dirty="0"/>
              <a:t>osteomielită bacilară</a:t>
            </a:r>
            <a:r>
              <a:rPr lang="ro-RO" dirty="0"/>
              <a:t> (inflamaţie purulentă a articulaţiilor şi osului, cu tendinţă de fistulizare - deschiderea focarului purulent la exteriorul pielii); </a:t>
            </a:r>
            <a:r>
              <a:rPr lang="ro-RO" b="1" dirty="0"/>
              <a:t>morbul lui Pott</a:t>
            </a:r>
            <a:r>
              <a:rPr lang="ro-RO" dirty="0"/>
              <a:t> (proces tuberculos la nivelul corpilor vertebrali, soldat, în final, cu „prăbuşirea” vertebrei şi îndoirea definitivă a coloanei în unghi).</a:t>
            </a:r>
            <a:endParaRPr lang="en-US" dirty="0"/>
          </a:p>
          <a:p>
            <a:pPr lvl="0"/>
            <a:r>
              <a:rPr lang="ro-RO" b="1" dirty="0"/>
              <a:t>Tuberculoza ganglionară </a:t>
            </a:r>
            <a:r>
              <a:rPr lang="ro-RO" dirty="0"/>
              <a:t>sau „</a:t>
            </a:r>
            <a:r>
              <a:rPr lang="ro-RO" b="1" dirty="0"/>
              <a:t>abcesul rece</a:t>
            </a:r>
            <a:r>
              <a:rPr lang="ro-RO" dirty="0"/>
              <a:t>”: colecţie  ganglionară cu tendinţă de fistulizare, prin fistulă se scurge un lichid vâscos, galben-verzui, temperatura locală este normală. </a:t>
            </a:r>
            <a:endParaRPr lang="en-US" dirty="0"/>
          </a:p>
          <a:p>
            <a:pPr lvl="0"/>
            <a:r>
              <a:rPr lang="ro-RO" b="1" dirty="0"/>
              <a:t>Tuberculoza</a:t>
            </a:r>
            <a:r>
              <a:rPr lang="ro-RO" dirty="0"/>
              <a:t> </a:t>
            </a:r>
            <a:r>
              <a:rPr lang="ro-RO" b="1" dirty="0"/>
              <a:t>miliară </a:t>
            </a:r>
            <a:r>
              <a:rPr lang="ro-RO" dirty="0"/>
              <a:t>este o formă rarisimă astăzi (copii, bătrâni), cu focare multiple, stare toxică şi infecţioasă gravă, sfârşit letal în cele mai multe cazuri.</a:t>
            </a:r>
            <a:endParaRPr lang="en-US" dirty="0"/>
          </a:p>
          <a:p>
            <a:pPr lvl="0"/>
            <a:r>
              <a:rPr lang="ro-RO" b="1" dirty="0"/>
              <a:t>Tuberculoza genitală</a:t>
            </a:r>
            <a:r>
              <a:rPr lang="ro-RO" dirty="0"/>
              <a:t>:</a:t>
            </a:r>
            <a:r>
              <a:rPr lang="ro-RO" b="1" dirty="0"/>
              <a:t> </a:t>
            </a:r>
            <a:r>
              <a:rPr lang="ro-RO" dirty="0"/>
              <a:t>salpingita tuberculoasă, cu evoluţie nu rareori severă, spre sterilitate definitivă.</a:t>
            </a:r>
            <a:endParaRPr lang="en-US" dirty="0"/>
          </a:p>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8880" y="4729474"/>
            <a:ext cx="4593685" cy="1107996"/>
          </a:xfrm>
          <a:prstGeom prst="rect">
            <a:avLst/>
          </a:prstGeom>
        </p:spPr>
        <p:txBody>
          <a:bodyPr wrap="square">
            <a:spAutoFit/>
          </a:bodyPr>
          <a:lstStyle/>
          <a:p>
            <a:pPr algn="just"/>
            <a:r>
              <a:rPr lang="ro-RO" sz="1600" b="1" dirty="0"/>
              <a:t>Reacţie intens p</a:t>
            </a:r>
            <a:r>
              <a:rPr lang="en-US" sz="1600" b="1" dirty="0" err="1"/>
              <a:t>ozitiv</a:t>
            </a:r>
            <a:r>
              <a:rPr lang="ro-RO" sz="1600" b="1" dirty="0"/>
              <a:t>ă</a:t>
            </a:r>
            <a:r>
              <a:rPr lang="en-US" sz="1600" b="1" dirty="0"/>
              <a:t> (</a:t>
            </a:r>
            <a:r>
              <a:rPr lang="en-US" sz="1600" b="1" dirty="0" err="1"/>
              <a:t>infectie</a:t>
            </a:r>
            <a:r>
              <a:rPr lang="en-US" sz="1600" b="1" dirty="0"/>
              <a:t> </a:t>
            </a:r>
            <a:r>
              <a:rPr lang="ro-RO" sz="1600" b="1" dirty="0"/>
              <a:t>prezentă</a:t>
            </a:r>
            <a:r>
              <a:rPr lang="en-US" sz="1600" b="1" dirty="0"/>
              <a:t>)</a:t>
            </a:r>
          </a:p>
          <a:p>
            <a:pPr lvl="1" algn="just">
              <a:buFontTx/>
              <a:buChar char="•"/>
            </a:pPr>
            <a:r>
              <a:rPr lang="en-US" sz="1600" dirty="0">
                <a:sym typeface="Symbol" pitchFamily="18" charset="2"/>
              </a:rPr>
              <a:t></a:t>
            </a:r>
            <a:r>
              <a:rPr lang="en-US" sz="1600" dirty="0"/>
              <a:t> 10 mm</a:t>
            </a:r>
          </a:p>
          <a:p>
            <a:pPr lvl="1" algn="just">
              <a:buFontTx/>
              <a:buChar char="•"/>
            </a:pPr>
            <a:r>
              <a:rPr lang="en-US" sz="1600" dirty="0">
                <a:sym typeface="Symbol" pitchFamily="18" charset="2"/>
              </a:rPr>
              <a:t></a:t>
            </a:r>
            <a:r>
              <a:rPr lang="en-US" sz="1600" dirty="0"/>
              <a:t> 5 mm la </a:t>
            </a:r>
            <a:r>
              <a:rPr lang="en-US" sz="1600" dirty="0" err="1"/>
              <a:t>cei</a:t>
            </a:r>
            <a:r>
              <a:rPr lang="en-US" sz="1600" dirty="0"/>
              <a:t> </a:t>
            </a:r>
            <a:r>
              <a:rPr lang="en-US" sz="1600" dirty="0" err="1"/>
              <a:t>infectati</a:t>
            </a:r>
            <a:r>
              <a:rPr lang="en-US" sz="1600" dirty="0"/>
              <a:t> HIV</a:t>
            </a:r>
          </a:p>
          <a:p>
            <a:pPr lvl="1" algn="just">
              <a:buFontTx/>
              <a:buChar char="•"/>
            </a:pPr>
            <a:endParaRPr lang="ro-RO" sz="1600" dirty="0"/>
          </a:p>
        </p:txBody>
      </p:sp>
      <p:pic>
        <p:nvPicPr>
          <p:cNvPr id="5" name="Picture 4" descr="Test IDR"/>
          <p:cNvPicPr>
            <a:picLocks noChangeAspect="1" noChangeArrowheads="1"/>
          </p:cNvPicPr>
          <p:nvPr/>
        </p:nvPicPr>
        <p:blipFill>
          <a:blip r:embed="rId3" cstate="print"/>
          <a:srcRect/>
          <a:stretch>
            <a:fillRect/>
          </a:stretch>
        </p:blipFill>
        <p:spPr bwMode="auto">
          <a:xfrm>
            <a:off x="569278" y="2934570"/>
            <a:ext cx="2855092" cy="1876408"/>
          </a:xfrm>
          <a:prstGeom prst="rect">
            <a:avLst/>
          </a:prstGeom>
          <a:noFill/>
          <a:ln w="9525">
            <a:noFill/>
            <a:miter lim="800000"/>
            <a:headEnd/>
            <a:tailEnd/>
          </a:ln>
        </p:spPr>
      </p:pic>
      <p:pic>
        <p:nvPicPr>
          <p:cNvPr id="6" name="Picture 5" descr="IDR normal"/>
          <p:cNvPicPr>
            <a:picLocks noChangeAspect="1" noChangeArrowheads="1"/>
          </p:cNvPicPr>
          <p:nvPr/>
        </p:nvPicPr>
        <p:blipFill>
          <a:blip r:embed="rId4" cstate="print"/>
          <a:srcRect/>
          <a:stretch>
            <a:fillRect/>
          </a:stretch>
        </p:blipFill>
        <p:spPr bwMode="auto">
          <a:xfrm>
            <a:off x="6588224" y="2281685"/>
            <a:ext cx="2736304" cy="1906962"/>
          </a:xfrm>
          <a:prstGeom prst="rect">
            <a:avLst/>
          </a:prstGeom>
          <a:noFill/>
          <a:ln w="9525">
            <a:noFill/>
            <a:miter lim="800000"/>
            <a:headEnd/>
            <a:tailEnd/>
          </a:ln>
        </p:spPr>
      </p:pic>
      <p:pic>
        <p:nvPicPr>
          <p:cNvPr id="7" name="Picture 6" descr="IDR pozitiv Tuberculosis-2"/>
          <p:cNvPicPr>
            <a:picLocks noChangeAspect="1" noChangeArrowheads="1"/>
          </p:cNvPicPr>
          <p:nvPr/>
        </p:nvPicPr>
        <p:blipFill>
          <a:blip r:embed="rId5" cstate="print"/>
          <a:srcRect/>
          <a:stretch>
            <a:fillRect/>
          </a:stretch>
        </p:blipFill>
        <p:spPr bwMode="auto">
          <a:xfrm>
            <a:off x="3724622" y="2312059"/>
            <a:ext cx="2724232" cy="1810407"/>
          </a:xfrm>
          <a:prstGeom prst="rect">
            <a:avLst/>
          </a:prstGeom>
          <a:noFill/>
          <a:ln w="9525">
            <a:noFill/>
            <a:miter lim="800000"/>
            <a:headEnd/>
            <a:tailEnd/>
          </a:ln>
        </p:spPr>
      </p:pic>
      <p:sp>
        <p:nvSpPr>
          <p:cNvPr id="8" name="Rectangle 7"/>
          <p:cNvSpPr/>
          <p:nvPr/>
        </p:nvSpPr>
        <p:spPr>
          <a:xfrm>
            <a:off x="777978" y="1156084"/>
            <a:ext cx="7848872" cy="584775"/>
          </a:xfrm>
          <a:prstGeom prst="rect">
            <a:avLst/>
          </a:prstGeom>
        </p:spPr>
        <p:txBody>
          <a:bodyPr wrap="square">
            <a:spAutoFit/>
          </a:bodyPr>
          <a:lstStyle/>
          <a:p>
            <a:pPr algn="ctr"/>
            <a:r>
              <a:rPr lang="ro-RO" sz="3200" dirty="0"/>
              <a:t>IDR la </a:t>
            </a:r>
            <a:r>
              <a:rPr lang="en-US" sz="3200" dirty="0"/>
              <a:t> tuberculin</a:t>
            </a:r>
            <a:r>
              <a:rPr lang="ro-RO" sz="3200" dirty="0"/>
              <a:t>ă (testul </a:t>
            </a:r>
            <a:r>
              <a:rPr lang="ro-RO" sz="3200" dirty="0" err="1"/>
              <a:t>Mantoux</a:t>
            </a:r>
            <a:r>
              <a:rPr lang="ro-RO" sz="3200" dirty="0"/>
              <a:t>)</a:t>
            </a:r>
          </a:p>
        </p:txBody>
      </p:sp>
      <p:sp>
        <p:nvSpPr>
          <p:cNvPr id="9" name="Rectangle 4"/>
          <p:cNvSpPr>
            <a:spLocks noChangeArrowheads="1"/>
          </p:cNvSpPr>
          <p:nvPr/>
        </p:nvSpPr>
        <p:spPr bwMode="auto">
          <a:xfrm>
            <a:off x="0" y="260648"/>
            <a:ext cx="9144000" cy="543988"/>
          </a:xfrm>
          <a:prstGeom prst="rect">
            <a:avLst/>
          </a:prstGeom>
          <a:noFill/>
          <a:ln w="9525">
            <a:noFill/>
            <a:miter lim="800000"/>
            <a:headEnd/>
            <a:tailEnd/>
          </a:ln>
          <a:effectLst/>
        </p:spPr>
        <p:txBody>
          <a:bodyPr anchor="b" anchorCtr="1"/>
          <a:lstStyle/>
          <a:p>
            <a:pPr algn="ctr" eaLnBrk="1" hangingPunct="1">
              <a:defRPr/>
            </a:pPr>
            <a:r>
              <a:rPr lang="ro-RO" sz="2700" b="1" dirty="0">
                <a:effectLst>
                  <a:outerShdw blurRad="38100" dist="38100" dir="2700000" algn="tl">
                    <a:srgbClr val="000000"/>
                  </a:outerShdw>
                </a:effectLst>
                <a:latin typeface="Arial" pitchFamily="34" charset="0"/>
              </a:rPr>
              <a:t>DIAGNOSTICUL IMUNOBIOLOGIC ÎN TUBERCULOZĂ</a:t>
            </a:r>
            <a:endParaRPr lang="en-US" sz="2700" b="1" dirty="0">
              <a:effectLst>
                <a:outerShdw blurRad="38100" dist="38100" dir="2700000" algn="tl">
                  <a:srgbClr val="000000"/>
                </a:outerShdw>
              </a:effectLst>
              <a:latin typeface="Arial" pitchFamily="34" charset="0"/>
            </a:endParaRPr>
          </a:p>
        </p:txBody>
      </p:sp>
      <p:sp>
        <p:nvSpPr>
          <p:cNvPr id="4" name="Rectangle 3"/>
          <p:cNvSpPr/>
          <p:nvPr/>
        </p:nvSpPr>
        <p:spPr>
          <a:xfrm>
            <a:off x="4168879" y="5929803"/>
            <a:ext cx="4000950" cy="830997"/>
          </a:xfrm>
          <a:prstGeom prst="rect">
            <a:avLst/>
          </a:prstGeom>
        </p:spPr>
        <p:txBody>
          <a:bodyPr wrap="square">
            <a:spAutoFit/>
          </a:bodyPr>
          <a:lstStyle/>
          <a:p>
            <a:pPr lvl="0" algn="just"/>
            <a:r>
              <a:rPr lang="ro-RO" sz="1600" b="1" dirty="0"/>
              <a:t>Reacţie n</a:t>
            </a:r>
            <a:r>
              <a:rPr lang="en-US" sz="1600" b="1" dirty="0" err="1"/>
              <a:t>egativa</a:t>
            </a:r>
            <a:r>
              <a:rPr lang="en-US" sz="1600" b="1" dirty="0"/>
              <a:t> (</a:t>
            </a:r>
            <a:r>
              <a:rPr lang="en-US" sz="1600" b="1" dirty="0" err="1"/>
              <a:t>absenta</a:t>
            </a:r>
            <a:r>
              <a:rPr lang="en-US" sz="1600" b="1" dirty="0"/>
              <a:t> </a:t>
            </a:r>
            <a:r>
              <a:rPr lang="en-US" sz="1600" b="1" dirty="0" err="1"/>
              <a:t>infectiei</a:t>
            </a:r>
            <a:r>
              <a:rPr lang="en-US" sz="1600" b="1" dirty="0"/>
              <a:t>)</a:t>
            </a:r>
          </a:p>
          <a:p>
            <a:pPr lvl="1" algn="just">
              <a:buFontTx/>
              <a:buChar char="•"/>
            </a:pPr>
            <a:r>
              <a:rPr lang="en-US" sz="1600" dirty="0"/>
              <a:t>&lt; 10 mm</a:t>
            </a:r>
          </a:p>
          <a:p>
            <a:pPr lvl="1" algn="just">
              <a:buFontTx/>
              <a:buChar char="•"/>
            </a:pPr>
            <a:r>
              <a:rPr lang="en-US" sz="1600" dirty="0"/>
              <a:t>&lt; 5 mm la </a:t>
            </a:r>
            <a:r>
              <a:rPr lang="en-US" sz="1600" dirty="0" err="1"/>
              <a:t>infectati</a:t>
            </a:r>
            <a:r>
              <a:rPr lang="en-US" sz="1600" dirty="0"/>
              <a:t> HIV</a:t>
            </a:r>
            <a:endParaRPr lang="ro-RO" sz="1600" dirty="0"/>
          </a:p>
        </p:txBody>
      </p:sp>
      <p:sp>
        <p:nvSpPr>
          <p:cNvPr id="10" name="TextBox 9"/>
          <p:cNvSpPr txBox="1"/>
          <p:nvPr/>
        </p:nvSpPr>
        <p:spPr>
          <a:xfrm>
            <a:off x="4013052" y="4305282"/>
            <a:ext cx="2143140" cy="307777"/>
          </a:xfrm>
          <a:prstGeom prst="rect">
            <a:avLst/>
          </a:prstGeom>
          <a:noFill/>
        </p:spPr>
        <p:txBody>
          <a:bodyPr wrap="square" rtlCol="0">
            <a:spAutoFit/>
          </a:bodyPr>
          <a:lstStyle/>
          <a:p>
            <a:pPr algn="ctr"/>
            <a:r>
              <a:rPr lang="ro-RO" sz="1400" b="1" dirty="0">
                <a:latin typeface="Arial" pitchFamily="34" charset="0"/>
                <a:cs typeface="Arial" pitchFamily="34" charset="0"/>
              </a:rPr>
              <a:t>Reacţie intens pozitivă</a:t>
            </a:r>
            <a:endParaRPr lang="en-US" sz="1400" b="1" dirty="0">
              <a:latin typeface="Arial" pitchFamily="34" charset="0"/>
              <a:cs typeface="Arial" pitchFamily="34" charset="0"/>
            </a:endParaRPr>
          </a:p>
        </p:txBody>
      </p:sp>
      <p:sp>
        <p:nvSpPr>
          <p:cNvPr id="11" name="TextBox 10"/>
          <p:cNvSpPr txBox="1"/>
          <p:nvPr/>
        </p:nvSpPr>
        <p:spPr>
          <a:xfrm>
            <a:off x="7069725" y="4305062"/>
            <a:ext cx="1773301" cy="307777"/>
          </a:xfrm>
          <a:prstGeom prst="rect">
            <a:avLst/>
          </a:prstGeom>
          <a:noFill/>
        </p:spPr>
        <p:txBody>
          <a:bodyPr wrap="square" rtlCol="0">
            <a:spAutoFit/>
          </a:bodyPr>
          <a:lstStyle/>
          <a:p>
            <a:pPr algn="ctr"/>
            <a:r>
              <a:rPr lang="ro-RO" sz="1400" b="1" dirty="0">
                <a:latin typeface="Arial" pitchFamily="34" charset="0"/>
                <a:cs typeface="Arial" pitchFamily="34" charset="0"/>
              </a:rPr>
              <a:t>Reacţie normală</a:t>
            </a:r>
            <a:endParaRPr lang="en-US" sz="1400" b="1" dirty="0">
              <a:latin typeface="Arial" pitchFamily="34" charset="0"/>
              <a:cs typeface="Arial" pitchFamily="34" charset="0"/>
            </a:endParaRPr>
          </a:p>
        </p:txBody>
      </p:sp>
      <p:sp>
        <p:nvSpPr>
          <p:cNvPr id="12" name="TextBox 11"/>
          <p:cNvSpPr txBox="1"/>
          <p:nvPr/>
        </p:nvSpPr>
        <p:spPr>
          <a:xfrm>
            <a:off x="647271" y="5021862"/>
            <a:ext cx="2699106" cy="523220"/>
          </a:xfrm>
          <a:prstGeom prst="rect">
            <a:avLst/>
          </a:prstGeom>
          <a:noFill/>
        </p:spPr>
        <p:txBody>
          <a:bodyPr wrap="square" rtlCol="0">
            <a:spAutoFit/>
          </a:bodyPr>
          <a:lstStyle/>
          <a:p>
            <a:pPr algn="ctr"/>
            <a:r>
              <a:rPr lang="ro-RO" sz="1400" b="1" dirty="0">
                <a:latin typeface="Arial" pitchFamily="34" charset="0"/>
                <a:cs typeface="Arial" pitchFamily="34" charset="0"/>
              </a:rPr>
              <a:t>Inocularea intradermică a tuberculinei</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val="23319669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nature.com/nrrheum/journal/v3/n9/images/ncprheum0571-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3767"/>
            <a:ext cx="5965759" cy="68442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496" y="836712"/>
            <a:ext cx="3024336" cy="1508105"/>
          </a:xfrm>
          <a:prstGeom prst="rect">
            <a:avLst/>
          </a:prstGeom>
          <a:noFill/>
        </p:spPr>
        <p:txBody>
          <a:bodyPr wrap="square" rtlCol="0">
            <a:spAutoFit/>
          </a:bodyPr>
          <a:lstStyle/>
          <a:p>
            <a:pPr algn="ctr"/>
            <a:r>
              <a:rPr lang="ro-RO" b="1" dirty="0"/>
              <a:t>QUANTIFERON</a:t>
            </a:r>
          </a:p>
          <a:p>
            <a:pPr algn="ctr"/>
            <a:r>
              <a:rPr lang="ro-RO" b="1" dirty="0"/>
              <a:t>TB GOLD TEST</a:t>
            </a:r>
          </a:p>
          <a:p>
            <a:pPr algn="ctr"/>
            <a:r>
              <a:rPr lang="en-US" sz="1400" b="1" dirty="0" err="1"/>
              <a:t>Testul</a:t>
            </a:r>
            <a:r>
              <a:rPr lang="en-US" sz="1400" b="1" dirty="0"/>
              <a:t> IFN-</a:t>
            </a:r>
            <a:r>
              <a:rPr lang="el-GR" sz="1400" b="1" dirty="0"/>
              <a:t>γ </a:t>
            </a:r>
            <a:r>
              <a:rPr lang="en-US" sz="1400" b="1" dirty="0" err="1"/>
              <a:t>asupra</a:t>
            </a:r>
            <a:r>
              <a:rPr lang="en-US" sz="1400" b="1" dirty="0"/>
              <a:t> </a:t>
            </a:r>
            <a:r>
              <a:rPr lang="en-US" sz="1400" b="1" dirty="0" err="1"/>
              <a:t>sângelui</a:t>
            </a:r>
            <a:r>
              <a:rPr lang="en-US" sz="1400" b="1" dirty="0"/>
              <a:t> integral </a:t>
            </a:r>
            <a:r>
              <a:rPr lang="en-US" sz="1400" b="1" dirty="0" err="1"/>
              <a:t>pentru</a:t>
            </a:r>
            <a:r>
              <a:rPr lang="en-US" sz="1400" b="1" dirty="0"/>
              <a:t> </a:t>
            </a:r>
            <a:r>
              <a:rPr lang="en-US" sz="1400" b="1" dirty="0" err="1"/>
              <a:t>măsurarea</a:t>
            </a:r>
            <a:r>
              <a:rPr lang="en-US" sz="1400" b="1" dirty="0"/>
              <a:t> </a:t>
            </a:r>
            <a:r>
              <a:rPr lang="en-US" sz="1400" b="1" dirty="0" err="1"/>
              <a:t>răspunsurilor</a:t>
            </a:r>
            <a:r>
              <a:rPr lang="en-US" sz="1400" b="1" dirty="0"/>
              <a:t> la </a:t>
            </a:r>
            <a:r>
              <a:rPr lang="en-US" sz="1400" b="1" dirty="0" err="1"/>
              <a:t>antigenii</a:t>
            </a:r>
            <a:r>
              <a:rPr lang="en-US" sz="1400" b="1" dirty="0"/>
              <a:t> </a:t>
            </a:r>
            <a:r>
              <a:rPr lang="en-US" sz="1400" b="1" dirty="0" err="1"/>
              <a:t>peptidici</a:t>
            </a:r>
            <a:r>
              <a:rPr lang="en-US" sz="1400" b="1" dirty="0"/>
              <a:t> ESAT-6, CFP-10 şi TB7.7</a:t>
            </a:r>
          </a:p>
        </p:txBody>
      </p:sp>
      <p:sp>
        <p:nvSpPr>
          <p:cNvPr id="3" name="Rectangle 2"/>
          <p:cNvSpPr/>
          <p:nvPr/>
        </p:nvSpPr>
        <p:spPr>
          <a:xfrm>
            <a:off x="0" y="2700203"/>
            <a:ext cx="3059832" cy="4401205"/>
          </a:xfrm>
          <a:prstGeom prst="rect">
            <a:avLst/>
          </a:prstGeom>
        </p:spPr>
        <p:txBody>
          <a:bodyPr wrap="square">
            <a:spAutoFit/>
          </a:bodyPr>
          <a:lstStyle/>
          <a:p>
            <a:pPr algn="just"/>
            <a:r>
              <a:rPr lang="en-US" sz="1400" dirty="0" err="1"/>
              <a:t>QuantiFERON</a:t>
            </a:r>
            <a:r>
              <a:rPr lang="en-US" sz="1400" dirty="0"/>
              <a:t>-TB Gold (QFT®) </a:t>
            </a:r>
            <a:r>
              <a:rPr lang="en-US" sz="1400" dirty="0" err="1"/>
              <a:t>este</a:t>
            </a:r>
            <a:r>
              <a:rPr lang="en-US" sz="1400" dirty="0"/>
              <a:t> un test de </a:t>
            </a:r>
            <a:r>
              <a:rPr lang="en-US" sz="1400" dirty="0" err="1"/>
              <a:t>diagnosticare</a:t>
            </a:r>
            <a:r>
              <a:rPr lang="en-US" sz="1400" dirty="0"/>
              <a:t> in vitro care </a:t>
            </a:r>
            <a:r>
              <a:rPr lang="en-US" sz="1400" dirty="0" err="1"/>
              <a:t>utilizează</a:t>
            </a:r>
            <a:r>
              <a:rPr lang="en-US" sz="1400" dirty="0"/>
              <a:t> un </a:t>
            </a:r>
            <a:r>
              <a:rPr lang="en-US" sz="1400" dirty="0" err="1"/>
              <a:t>amestec</a:t>
            </a:r>
            <a:r>
              <a:rPr lang="en-US" sz="1400" dirty="0"/>
              <a:t> de peptide care </a:t>
            </a:r>
            <a:r>
              <a:rPr lang="en-US" sz="1400" dirty="0" err="1"/>
              <a:t>simulează</a:t>
            </a:r>
            <a:r>
              <a:rPr lang="en-US" sz="1400" dirty="0"/>
              <a:t> </a:t>
            </a:r>
            <a:r>
              <a:rPr lang="en-US" sz="1400" dirty="0" err="1"/>
              <a:t>proteinele</a:t>
            </a:r>
            <a:r>
              <a:rPr lang="en-US" sz="1400" dirty="0"/>
              <a:t> ESAT-6, CFP-10 şi TB7.7(p4) </a:t>
            </a:r>
            <a:r>
              <a:rPr lang="en-US" sz="1400" dirty="0" err="1"/>
              <a:t>pentru</a:t>
            </a:r>
            <a:r>
              <a:rPr lang="en-US" sz="1400" dirty="0"/>
              <a:t> a </a:t>
            </a:r>
            <a:r>
              <a:rPr lang="en-US" sz="1400" dirty="0" err="1"/>
              <a:t>stimula</a:t>
            </a:r>
            <a:r>
              <a:rPr lang="en-US" sz="1400" dirty="0"/>
              <a:t> </a:t>
            </a:r>
            <a:r>
              <a:rPr lang="en-US" sz="1400" dirty="0" err="1"/>
              <a:t>celulele</a:t>
            </a:r>
            <a:r>
              <a:rPr lang="en-US" sz="1400" dirty="0"/>
              <a:t> din </a:t>
            </a:r>
            <a:r>
              <a:rPr lang="en-US" sz="1400" dirty="0" err="1"/>
              <a:t>sângele</a:t>
            </a:r>
            <a:r>
              <a:rPr lang="en-US" sz="1400" dirty="0"/>
              <a:t> integral </a:t>
            </a:r>
            <a:r>
              <a:rPr lang="en-US" sz="1400" dirty="0" err="1"/>
              <a:t>heparinizat</a:t>
            </a:r>
            <a:r>
              <a:rPr lang="en-US" sz="1400" dirty="0"/>
              <a:t>. </a:t>
            </a:r>
            <a:r>
              <a:rPr lang="en-US" sz="1400" dirty="0" err="1"/>
              <a:t>Detectarea</a:t>
            </a:r>
            <a:r>
              <a:rPr lang="en-US" sz="1400" dirty="0"/>
              <a:t> </a:t>
            </a:r>
            <a:r>
              <a:rPr lang="en-US" sz="1400" dirty="0" err="1"/>
              <a:t>interferonului</a:t>
            </a:r>
            <a:r>
              <a:rPr lang="en-US" sz="1400" dirty="0"/>
              <a:t>-</a:t>
            </a:r>
            <a:r>
              <a:rPr lang="el-GR" sz="1400" dirty="0"/>
              <a:t>γ (</a:t>
            </a:r>
            <a:r>
              <a:rPr lang="en-US" sz="1400" dirty="0"/>
              <a:t>IFN-</a:t>
            </a:r>
            <a:r>
              <a:rPr lang="el-GR" sz="1400" dirty="0"/>
              <a:t>γ) </a:t>
            </a:r>
            <a:r>
              <a:rPr lang="en-US" sz="1400" dirty="0" err="1"/>
              <a:t>prin</a:t>
            </a:r>
            <a:r>
              <a:rPr lang="en-US" sz="1400" dirty="0"/>
              <a:t> </a:t>
            </a:r>
            <a:r>
              <a:rPr lang="en-US" sz="1400" dirty="0" err="1"/>
              <a:t>intermediul</a:t>
            </a:r>
            <a:r>
              <a:rPr lang="en-US" sz="1400" dirty="0"/>
              <a:t> </a:t>
            </a:r>
            <a:r>
              <a:rPr lang="en-US" sz="1400" dirty="0" err="1"/>
              <a:t>testului</a:t>
            </a:r>
            <a:r>
              <a:rPr lang="en-US" sz="1400" dirty="0"/>
              <a:t> de </a:t>
            </a:r>
            <a:r>
              <a:rPr lang="en-US" sz="1400" dirty="0" err="1"/>
              <a:t>imunoabsorbţie</a:t>
            </a:r>
            <a:r>
              <a:rPr lang="en-US" sz="1400" dirty="0"/>
              <a:t> </a:t>
            </a:r>
            <a:r>
              <a:rPr lang="en-US" sz="1400" dirty="0" err="1"/>
              <a:t>enzimatică</a:t>
            </a:r>
            <a:r>
              <a:rPr lang="en-US" sz="1400" dirty="0"/>
              <a:t> (ELISA) </a:t>
            </a:r>
            <a:r>
              <a:rPr lang="en-US" sz="1400" dirty="0" err="1"/>
              <a:t>este</a:t>
            </a:r>
            <a:r>
              <a:rPr lang="en-US" sz="1400" dirty="0"/>
              <a:t> </a:t>
            </a:r>
            <a:r>
              <a:rPr lang="en-US" sz="1400" dirty="0" err="1"/>
              <a:t>utilizată</a:t>
            </a:r>
            <a:r>
              <a:rPr lang="en-US" sz="1400" dirty="0"/>
              <a:t> </a:t>
            </a:r>
            <a:r>
              <a:rPr lang="en-US" sz="1400" dirty="0" err="1"/>
              <a:t>pentru</a:t>
            </a:r>
            <a:r>
              <a:rPr lang="en-US" sz="1400" dirty="0"/>
              <a:t> </a:t>
            </a:r>
            <a:r>
              <a:rPr lang="en-US" sz="1400" dirty="0" err="1"/>
              <a:t>identificarea</a:t>
            </a:r>
            <a:r>
              <a:rPr lang="en-US" sz="1400" dirty="0"/>
              <a:t> </a:t>
            </a:r>
            <a:r>
              <a:rPr lang="en-US" sz="1400" dirty="0" err="1"/>
              <a:t>răspunsurilor</a:t>
            </a:r>
            <a:r>
              <a:rPr lang="en-US" sz="1400" dirty="0"/>
              <a:t> in vitro la </a:t>
            </a:r>
            <a:r>
              <a:rPr lang="en-US" sz="1400" dirty="0" err="1"/>
              <a:t>antigenii</a:t>
            </a:r>
            <a:r>
              <a:rPr lang="en-US" sz="1400" dirty="0"/>
              <a:t> </a:t>
            </a:r>
            <a:r>
              <a:rPr lang="en-US" sz="1400" dirty="0" err="1"/>
              <a:t>peptidici</a:t>
            </a:r>
            <a:r>
              <a:rPr lang="en-US" sz="1400" dirty="0"/>
              <a:t> </a:t>
            </a:r>
            <a:r>
              <a:rPr lang="en-US" sz="1400" dirty="0" err="1"/>
              <a:t>asociaţi</a:t>
            </a:r>
            <a:r>
              <a:rPr lang="en-US" sz="1400" dirty="0"/>
              <a:t> cu </a:t>
            </a:r>
            <a:r>
              <a:rPr lang="en-US" sz="1400" dirty="0" err="1"/>
              <a:t>infecţia</a:t>
            </a:r>
            <a:r>
              <a:rPr lang="en-US" sz="1400" dirty="0"/>
              <a:t> cu Mycobacterium tuberculosis. QFT </a:t>
            </a:r>
            <a:r>
              <a:rPr lang="en-US" sz="1400" dirty="0" err="1"/>
              <a:t>este</a:t>
            </a:r>
            <a:r>
              <a:rPr lang="en-US" sz="1400" dirty="0"/>
              <a:t> un test indirect </a:t>
            </a:r>
            <a:r>
              <a:rPr lang="en-US" sz="1400" dirty="0" err="1"/>
              <a:t>pentru</a:t>
            </a:r>
            <a:r>
              <a:rPr lang="en-US" sz="1400" dirty="0"/>
              <a:t> </a:t>
            </a:r>
            <a:r>
              <a:rPr lang="en-US" sz="1400" dirty="0" err="1"/>
              <a:t>identificarea</a:t>
            </a:r>
            <a:r>
              <a:rPr lang="en-US" sz="1400" dirty="0"/>
              <a:t> </a:t>
            </a:r>
            <a:r>
              <a:rPr lang="en-US" sz="1400" dirty="0" err="1"/>
              <a:t>infecţiei</a:t>
            </a:r>
            <a:r>
              <a:rPr lang="en-US" sz="1400" dirty="0"/>
              <a:t> cu M. tuberculosis (</a:t>
            </a:r>
            <a:r>
              <a:rPr lang="en-US" sz="1400" dirty="0" err="1"/>
              <a:t>inclusiv</a:t>
            </a:r>
            <a:r>
              <a:rPr lang="en-US" sz="1400" dirty="0"/>
              <a:t> a </a:t>
            </a:r>
            <a:r>
              <a:rPr lang="en-US" sz="1400" dirty="0" err="1"/>
              <a:t>bolii</a:t>
            </a:r>
            <a:r>
              <a:rPr lang="en-US" sz="1400" dirty="0"/>
              <a:t> active) şi </a:t>
            </a:r>
            <a:r>
              <a:rPr lang="en-US" sz="1400" dirty="0" err="1"/>
              <a:t>este</a:t>
            </a:r>
            <a:r>
              <a:rPr lang="en-US" sz="1400" dirty="0"/>
              <a:t> </a:t>
            </a:r>
            <a:r>
              <a:rPr lang="en-US" sz="1400" dirty="0" err="1"/>
              <a:t>destinat</a:t>
            </a:r>
            <a:r>
              <a:rPr lang="en-US" sz="1400" dirty="0"/>
              <a:t> </a:t>
            </a:r>
            <a:r>
              <a:rPr lang="en-US" sz="1400" dirty="0" err="1"/>
              <a:t>utilizării</a:t>
            </a:r>
            <a:r>
              <a:rPr lang="en-US" sz="1400" dirty="0"/>
              <a:t> </a:t>
            </a:r>
            <a:r>
              <a:rPr lang="en-US" sz="1400" dirty="0" err="1"/>
              <a:t>în</a:t>
            </a:r>
            <a:r>
              <a:rPr lang="en-US" sz="1400" dirty="0"/>
              <a:t> </a:t>
            </a:r>
            <a:r>
              <a:rPr lang="en-US" sz="1400" dirty="0" err="1"/>
              <a:t>asociere</a:t>
            </a:r>
            <a:r>
              <a:rPr lang="en-US" sz="1400" dirty="0"/>
              <a:t> cu </a:t>
            </a:r>
            <a:r>
              <a:rPr lang="en-US" sz="1400" dirty="0" err="1"/>
              <a:t>măsurile</a:t>
            </a:r>
            <a:r>
              <a:rPr lang="en-US" sz="1400" dirty="0"/>
              <a:t> de </a:t>
            </a:r>
            <a:r>
              <a:rPr lang="en-US" sz="1400" dirty="0" err="1"/>
              <a:t>evaluare</a:t>
            </a:r>
            <a:r>
              <a:rPr lang="en-US" sz="1400" dirty="0"/>
              <a:t> a </a:t>
            </a:r>
            <a:r>
              <a:rPr lang="en-US" sz="1400" dirty="0" err="1"/>
              <a:t>riscului</a:t>
            </a:r>
            <a:r>
              <a:rPr lang="en-US" sz="1400" dirty="0"/>
              <a:t>, </a:t>
            </a:r>
            <a:r>
              <a:rPr lang="en-US" sz="1400" dirty="0" err="1"/>
              <a:t>radiografia</a:t>
            </a:r>
            <a:r>
              <a:rPr lang="en-US" sz="1400" dirty="0"/>
              <a:t> şi </a:t>
            </a:r>
            <a:r>
              <a:rPr lang="en-US" sz="1400" dirty="0" err="1"/>
              <a:t>alte</a:t>
            </a:r>
            <a:r>
              <a:rPr lang="en-US" sz="1400" dirty="0"/>
              <a:t> </a:t>
            </a:r>
            <a:r>
              <a:rPr lang="en-US" sz="1400" dirty="0" err="1"/>
              <a:t>evaluări</a:t>
            </a:r>
            <a:r>
              <a:rPr lang="en-US" sz="1400" dirty="0"/>
              <a:t> </a:t>
            </a:r>
            <a:r>
              <a:rPr lang="en-US" sz="1400" dirty="0" err="1"/>
              <a:t>medicale</a:t>
            </a:r>
            <a:r>
              <a:rPr lang="en-US" sz="1400" dirty="0"/>
              <a:t> şi de diagnostic.</a:t>
            </a:r>
          </a:p>
        </p:txBody>
      </p:sp>
    </p:spTree>
    <p:extLst>
      <p:ext uri="{BB962C8B-B14F-4D97-AF65-F5344CB8AC3E}">
        <p14:creationId xmlns:p14="http://schemas.microsoft.com/office/powerpoint/2010/main" val="5481589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nature.com/nrrheum/journal/v11/n9/images_article/nrrheum.2015.71-f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331"/>
            <a:ext cx="8902341" cy="683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984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274</TotalTime>
  <Words>13454</Words>
  <Application>Microsoft Office PowerPoint</Application>
  <PresentationFormat>On-screen Show (4:3)</PresentationFormat>
  <Paragraphs>902</Paragraphs>
  <Slides>136</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136</vt:i4>
      </vt:variant>
    </vt:vector>
  </HeadingPairs>
  <TitlesOfParts>
    <vt:vector size="144" baseType="lpstr">
      <vt:lpstr>Arial</vt:lpstr>
      <vt:lpstr>Calibri</vt:lpstr>
      <vt:lpstr>Constantia</vt:lpstr>
      <vt:lpstr>Times New Roman</vt:lpstr>
      <vt:lpstr>Verdana</vt:lpstr>
      <vt:lpstr>Wingdings 2</vt:lpstr>
      <vt:lpstr>Flow</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Aspecte clinice</vt:lpstr>
      <vt:lpstr>PowerPoint Presentation</vt:lpstr>
      <vt:lpstr>CORINEBACTERIILE </vt:lpstr>
      <vt:lpstr>CORINEBACTERIILE</vt:lpstr>
      <vt:lpstr>CORINEBACTERIILE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MICOBACTERIILE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ASPECTE CLINICE ÎN TUBERCULOZĂ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Epidemiologia tuberculozei</vt:lpstr>
      <vt:lpstr>Epidemiologia tuberculozei</vt:lpstr>
      <vt:lpstr>Epidemiologia tuberculozei</vt:lpstr>
      <vt:lpstr>Epidemiologia tuberculozei</vt:lpstr>
      <vt:lpstr>PowerPoint Presentation</vt:lpstr>
      <vt:lpstr>PowerPoint Presentation</vt:lpstr>
      <vt:lpstr>PowerPoint Presentation</vt:lpstr>
      <vt:lpstr>10.4. Diagnostic</vt:lpstr>
      <vt:lpstr>PowerPoint Presentation</vt:lpstr>
      <vt:lpstr>BIOMARKERI pt infectia TB</vt:lpstr>
      <vt:lpstr>Quanti-FERON®-TB Gold</vt:lpstr>
      <vt:lpstr>Quanti-FERON®-TB Gold</vt:lpstr>
      <vt:lpstr>Testul Quanti-FERON</vt:lpstr>
      <vt:lpstr>Results and Interpretation</vt:lpstr>
      <vt:lpstr>Performante</vt:lpstr>
      <vt:lpstr>Teste moleculare</vt:lpstr>
      <vt:lpstr>10.4. Diagnostic</vt:lpstr>
      <vt:lpstr>Teste moleculare</vt:lpstr>
      <vt:lpstr>Teste moleculare</vt:lpstr>
      <vt:lpstr>Teste moleculare</vt:lpstr>
      <vt:lpstr>Teste moleculare</vt:lpstr>
      <vt:lpstr>Teste moleculare</vt:lpstr>
      <vt:lpstr>Teste moleculare</vt:lpstr>
      <vt:lpstr>Teste moleculare</vt:lpstr>
      <vt:lpstr>Teste moleculare – spectrometria de masa</vt:lpstr>
      <vt:lpstr>Teste moleculare – spectrometria de masa</vt:lpstr>
      <vt:lpstr>Diagnostic TB – viitor apropiat</vt:lpstr>
      <vt:lpstr>MYCOBACTERIUM LEPRAE</vt:lpstr>
      <vt:lpstr>MYCOBACTERIUM LEPRAE</vt:lpstr>
      <vt:lpstr>MYCOBACTERIUM LEPRAE</vt:lpstr>
      <vt:lpstr>MYCOBACTERIUM LEPRAE</vt:lpstr>
      <vt:lpstr>MYCOBACTERIUM LEPRAE</vt:lpstr>
      <vt:lpstr>Lepra – aspecte clinice</vt:lpstr>
      <vt:lpstr>Mycobacterium leprae</vt:lpstr>
      <vt:lpstr>Mycobacterium leprae</vt:lpstr>
      <vt:lpstr>Mycobacterium leprae</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COCII </dc:title>
  <dc:creator>Andrei Theodor</dc:creator>
  <cp:lastModifiedBy>Ovidiu Zlatian</cp:lastModifiedBy>
  <cp:revision>86</cp:revision>
  <dcterms:created xsi:type="dcterms:W3CDTF">2011-11-10T09:41:17Z</dcterms:created>
  <dcterms:modified xsi:type="dcterms:W3CDTF">2021-02-22T10:47:34Z</dcterms:modified>
</cp:coreProperties>
</file>