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sldIdLst>
    <p:sldId id="256" r:id="rId2"/>
    <p:sldId id="365" r:id="rId3"/>
    <p:sldId id="257" r:id="rId4"/>
    <p:sldId id="258" r:id="rId5"/>
    <p:sldId id="259" r:id="rId6"/>
    <p:sldId id="260" r:id="rId7"/>
    <p:sldId id="261" r:id="rId8"/>
    <p:sldId id="367" r:id="rId9"/>
    <p:sldId id="366" r:id="rId10"/>
    <p:sldId id="262" r:id="rId11"/>
    <p:sldId id="449" r:id="rId12"/>
    <p:sldId id="456" r:id="rId13"/>
    <p:sldId id="263" r:id="rId14"/>
    <p:sldId id="368" r:id="rId15"/>
    <p:sldId id="369" r:id="rId16"/>
    <p:sldId id="264" r:id="rId17"/>
    <p:sldId id="265" r:id="rId18"/>
    <p:sldId id="266" r:id="rId19"/>
    <p:sldId id="370" r:id="rId20"/>
    <p:sldId id="267" r:id="rId21"/>
    <p:sldId id="371" r:id="rId22"/>
    <p:sldId id="268" r:id="rId23"/>
    <p:sldId id="378" r:id="rId24"/>
    <p:sldId id="376" r:id="rId25"/>
    <p:sldId id="377" r:id="rId26"/>
    <p:sldId id="372" r:id="rId27"/>
    <p:sldId id="270" r:id="rId28"/>
    <p:sldId id="269" r:id="rId29"/>
    <p:sldId id="373" r:id="rId30"/>
    <p:sldId id="374" r:id="rId31"/>
    <p:sldId id="379" r:id="rId32"/>
    <p:sldId id="272" r:id="rId33"/>
    <p:sldId id="375" r:id="rId34"/>
    <p:sldId id="275" r:id="rId35"/>
    <p:sldId id="276" r:id="rId36"/>
    <p:sldId id="277" r:id="rId37"/>
    <p:sldId id="273" r:id="rId38"/>
    <p:sldId id="274" r:id="rId39"/>
    <p:sldId id="278" r:id="rId40"/>
    <p:sldId id="279" r:id="rId41"/>
    <p:sldId id="280" r:id="rId42"/>
    <p:sldId id="281" r:id="rId43"/>
    <p:sldId id="380" r:id="rId44"/>
    <p:sldId id="381" r:id="rId45"/>
    <p:sldId id="282" r:id="rId46"/>
    <p:sldId id="382" r:id="rId47"/>
    <p:sldId id="283" r:id="rId48"/>
    <p:sldId id="284" r:id="rId49"/>
    <p:sldId id="285" r:id="rId50"/>
    <p:sldId id="286" r:id="rId51"/>
    <p:sldId id="383" r:id="rId52"/>
    <p:sldId id="287" r:id="rId53"/>
    <p:sldId id="288" r:id="rId54"/>
    <p:sldId id="384" r:id="rId55"/>
    <p:sldId id="289" r:id="rId56"/>
    <p:sldId id="385" r:id="rId57"/>
    <p:sldId id="290" r:id="rId58"/>
    <p:sldId id="291" r:id="rId59"/>
    <p:sldId id="386" r:id="rId60"/>
    <p:sldId id="387" r:id="rId61"/>
    <p:sldId id="391" r:id="rId62"/>
    <p:sldId id="390" r:id="rId63"/>
    <p:sldId id="293" r:id="rId64"/>
    <p:sldId id="392" r:id="rId65"/>
    <p:sldId id="294" r:id="rId66"/>
    <p:sldId id="295" r:id="rId67"/>
    <p:sldId id="296" r:id="rId68"/>
    <p:sldId id="393" r:id="rId69"/>
    <p:sldId id="297" r:id="rId70"/>
    <p:sldId id="394" r:id="rId71"/>
    <p:sldId id="298" r:id="rId72"/>
    <p:sldId id="299" r:id="rId73"/>
    <p:sldId id="457" r:id="rId74"/>
    <p:sldId id="300" r:id="rId75"/>
    <p:sldId id="396" r:id="rId76"/>
    <p:sldId id="395" r:id="rId77"/>
    <p:sldId id="458" r:id="rId78"/>
    <p:sldId id="301" r:id="rId79"/>
    <p:sldId id="302" r:id="rId80"/>
    <p:sldId id="389"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61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154332-5167-49BD-9D93-CB1C1B63CF5B}" type="datetimeFigureOut">
              <a:rPr lang="en-US" smtClean="0"/>
              <a:t>2/22/2021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CDF079-FDE1-400E-86B6-DBB933994B90}" type="slidenum">
              <a:rPr lang="en-US" smtClean="0"/>
              <a:t>‹#›</a:t>
            </a:fld>
            <a:endParaRPr lang="en-US"/>
          </a:p>
        </p:txBody>
      </p:sp>
    </p:spTree>
    <p:extLst>
      <p:ext uri="{BB962C8B-B14F-4D97-AF65-F5344CB8AC3E}">
        <p14:creationId xmlns:p14="http://schemas.microsoft.com/office/powerpoint/2010/main" val="298726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o-RO">
              <a:cs typeface="Arial" charset="0"/>
            </a:endParaRPr>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F9904F-4056-4EE0-8E41-BF51EE949A82}" type="slidenum">
              <a:rPr lang="ro-RO"/>
              <a:pPr/>
              <a:t>11</a:t>
            </a:fld>
            <a:endParaRPr lang="ro-RO"/>
          </a:p>
        </p:txBody>
      </p:sp>
    </p:spTree>
    <p:extLst>
      <p:ext uri="{BB962C8B-B14F-4D97-AF65-F5344CB8AC3E}">
        <p14:creationId xmlns:p14="http://schemas.microsoft.com/office/powerpoint/2010/main" val="2396100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o-RO"/>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757CA7-E252-4C1E-B941-1745A380775A}" type="slidenum">
              <a:rPr lang="en-US" smtClean="0"/>
              <a:pPr fontAlgn="base">
                <a:spcBef>
                  <a:spcPct val="0"/>
                </a:spcBef>
                <a:spcAft>
                  <a:spcPct val="0"/>
                </a:spcAft>
                <a:defRPr/>
              </a:pPr>
              <a:t>68</a:t>
            </a:fld>
            <a:endParaRPr lang="en-US"/>
          </a:p>
        </p:txBody>
      </p:sp>
    </p:spTree>
    <p:extLst>
      <p:ext uri="{BB962C8B-B14F-4D97-AF65-F5344CB8AC3E}">
        <p14:creationId xmlns:p14="http://schemas.microsoft.com/office/powerpoint/2010/main" val="2346858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o-RO">
              <a:cs typeface="Arial" charset="0"/>
            </a:endParaRPr>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F9904F-4056-4EE0-8E41-BF51EE949A82}" type="slidenum">
              <a:rPr lang="ro-RO"/>
              <a:pPr/>
              <a:t>12</a:t>
            </a:fld>
            <a:endParaRPr lang="ro-RO"/>
          </a:p>
        </p:txBody>
      </p:sp>
    </p:spTree>
    <p:extLst>
      <p:ext uri="{BB962C8B-B14F-4D97-AF65-F5344CB8AC3E}">
        <p14:creationId xmlns:p14="http://schemas.microsoft.com/office/powerpoint/2010/main" val="1559465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3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63B01E-3F41-4519-8181-CDE00F005409}" type="slidenum">
              <a:rPr lang="en-US" smtClean="0"/>
              <a:pPr fontAlgn="base">
                <a:spcBef>
                  <a:spcPct val="0"/>
                </a:spcBef>
                <a:spcAft>
                  <a:spcPct val="0"/>
                </a:spcAft>
                <a:defRPr/>
              </a:pPr>
              <a:t>30</a:t>
            </a:fld>
            <a:endParaRPr lang="en-US"/>
          </a:p>
        </p:txBody>
      </p:sp>
    </p:spTree>
    <p:extLst>
      <p:ext uri="{BB962C8B-B14F-4D97-AF65-F5344CB8AC3E}">
        <p14:creationId xmlns:p14="http://schemas.microsoft.com/office/powerpoint/2010/main" val="4055552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o-RO"/>
          </a:p>
        </p:txBody>
      </p:sp>
      <p:sp>
        <p:nvSpPr>
          <p:cNvPr id="1013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3465CE-2F44-4A90-B7C2-8C4FCB075DD8}" type="slidenum">
              <a:rPr lang="en-US" smtClean="0"/>
              <a:pPr fontAlgn="base">
                <a:spcBef>
                  <a:spcPct val="0"/>
                </a:spcBef>
                <a:spcAft>
                  <a:spcPct val="0"/>
                </a:spcAft>
                <a:defRPr/>
              </a:pPr>
              <a:t>43</a:t>
            </a:fld>
            <a:endParaRPr lang="en-US"/>
          </a:p>
        </p:txBody>
      </p:sp>
    </p:spTree>
    <p:extLst>
      <p:ext uri="{BB962C8B-B14F-4D97-AF65-F5344CB8AC3E}">
        <p14:creationId xmlns:p14="http://schemas.microsoft.com/office/powerpoint/2010/main" val="2386011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15E7AE-8737-47AB-B857-DF27C1A71383}" type="slidenum">
              <a:rPr lang="en-US" smtClean="0"/>
              <a:pPr fontAlgn="base">
                <a:spcBef>
                  <a:spcPct val="0"/>
                </a:spcBef>
                <a:spcAft>
                  <a:spcPct val="0"/>
                </a:spcAft>
                <a:defRPr/>
              </a:pPr>
              <a:t>44</a:t>
            </a:fld>
            <a:endParaRPr lang="en-US"/>
          </a:p>
        </p:txBody>
      </p:sp>
    </p:spTree>
    <p:extLst>
      <p:ext uri="{BB962C8B-B14F-4D97-AF65-F5344CB8AC3E}">
        <p14:creationId xmlns:p14="http://schemas.microsoft.com/office/powerpoint/2010/main" val="421663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76F09C0-A97B-4E0E-B77C-5FD4FBEF75EB}" type="slidenum">
              <a:rPr lang="en-US" smtClean="0"/>
              <a:pPr/>
              <a:t>46</a:t>
            </a:fld>
            <a:endParaRPr lang="en-US"/>
          </a:p>
        </p:txBody>
      </p:sp>
    </p:spTree>
    <p:extLst>
      <p:ext uri="{BB962C8B-B14F-4D97-AF65-F5344CB8AC3E}">
        <p14:creationId xmlns:p14="http://schemas.microsoft.com/office/powerpoint/2010/main" val="2274711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o-RO"/>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1AE92A-1EB3-4A17-BEB8-609E54CCB75B}" type="slidenum">
              <a:rPr lang="en-US" smtClean="0"/>
              <a:pPr fontAlgn="base">
                <a:spcBef>
                  <a:spcPct val="0"/>
                </a:spcBef>
                <a:spcAft>
                  <a:spcPct val="0"/>
                </a:spcAft>
                <a:defRPr/>
              </a:pPr>
              <a:t>61</a:t>
            </a:fld>
            <a:endParaRPr lang="en-US"/>
          </a:p>
        </p:txBody>
      </p:sp>
    </p:spTree>
    <p:extLst>
      <p:ext uri="{BB962C8B-B14F-4D97-AF65-F5344CB8AC3E}">
        <p14:creationId xmlns:p14="http://schemas.microsoft.com/office/powerpoint/2010/main" val="3035321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o-RO"/>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B350B4-D475-47FC-9AF3-EF3FB0837463}" type="slidenum">
              <a:rPr lang="en-US" smtClean="0"/>
              <a:pPr fontAlgn="base">
                <a:spcBef>
                  <a:spcPct val="0"/>
                </a:spcBef>
                <a:spcAft>
                  <a:spcPct val="0"/>
                </a:spcAft>
                <a:defRPr/>
              </a:pPr>
              <a:t>62</a:t>
            </a:fld>
            <a:endParaRPr lang="en-US"/>
          </a:p>
        </p:txBody>
      </p:sp>
    </p:spTree>
    <p:extLst>
      <p:ext uri="{BB962C8B-B14F-4D97-AF65-F5344CB8AC3E}">
        <p14:creationId xmlns:p14="http://schemas.microsoft.com/office/powerpoint/2010/main" val="348725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o-RO"/>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398257-D3C2-4A55-BF5F-8EF56734AC79}" type="slidenum">
              <a:rPr lang="en-US" smtClean="0"/>
              <a:pPr fontAlgn="base">
                <a:spcBef>
                  <a:spcPct val="0"/>
                </a:spcBef>
                <a:spcAft>
                  <a:spcPct val="0"/>
                </a:spcAft>
                <a:defRPr/>
              </a:pPr>
              <a:t>64</a:t>
            </a:fld>
            <a:endParaRPr lang="en-US"/>
          </a:p>
        </p:txBody>
      </p:sp>
    </p:spTree>
    <p:extLst>
      <p:ext uri="{BB962C8B-B14F-4D97-AF65-F5344CB8AC3E}">
        <p14:creationId xmlns:p14="http://schemas.microsoft.com/office/powerpoint/2010/main" val="1920826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CFC8E17E-263E-4C03-9A78-2F3CB0AE526B}" type="datetimeFigureOut">
              <a:rPr lang="en-US" smtClean="0"/>
              <a:t>2/22/2021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BC9FABB-FA53-4B83-80CA-79ED1ED058E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C8E17E-263E-4C03-9A78-2F3CB0AE526B}"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9FABB-FA53-4B83-80CA-79ED1ED058E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C8E17E-263E-4C03-9A78-2F3CB0AE526B}"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9FABB-FA53-4B83-80CA-79ED1ED058E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5518CBEB-C631-4435-9D39-4A45CCB39C3A}" type="slidenum">
              <a:rPr lang="en-US" altLang="en-US"/>
              <a:pPr/>
              <a:t>‹#›</a:t>
            </a:fld>
            <a:endParaRPr lang="en-US" altLang="en-US"/>
          </a:p>
        </p:txBody>
      </p:sp>
    </p:spTree>
    <p:extLst>
      <p:ext uri="{BB962C8B-B14F-4D97-AF65-F5344CB8AC3E}">
        <p14:creationId xmlns:p14="http://schemas.microsoft.com/office/powerpoint/2010/main" val="2591881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5613" y="273050"/>
            <a:ext cx="8226425" cy="582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5613" y="6242050"/>
            <a:ext cx="2130425" cy="474663"/>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2050"/>
            <a:ext cx="2895600" cy="474663"/>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2050"/>
            <a:ext cx="2130425" cy="474663"/>
          </a:xfrm>
        </p:spPr>
        <p:txBody>
          <a:bodyPr/>
          <a:lstStyle>
            <a:lvl1pPr>
              <a:defRPr/>
            </a:lvl1pPr>
          </a:lstStyle>
          <a:p>
            <a:fld id="{FDC9FF50-4C0E-4D0B-BC8B-F2CDFC855D13}" type="slidenum">
              <a:rPr lang="en-US" altLang="en-US"/>
              <a:pPr/>
              <a:t>‹#›</a:t>
            </a:fld>
            <a:endParaRPr lang="en-US" altLang="en-US"/>
          </a:p>
        </p:txBody>
      </p:sp>
    </p:spTree>
    <p:extLst>
      <p:ext uri="{BB962C8B-B14F-4D97-AF65-F5344CB8AC3E}">
        <p14:creationId xmlns:p14="http://schemas.microsoft.com/office/powerpoint/2010/main" val="1663640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C8E17E-263E-4C03-9A78-2F3CB0AE526B}"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9FABB-FA53-4B83-80CA-79ED1ED058E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FC8E17E-263E-4C03-9A78-2F3CB0AE526B}"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9FABB-FA53-4B83-80CA-79ED1ED058E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FC8E17E-263E-4C03-9A78-2F3CB0AE526B}"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9FABB-FA53-4B83-80CA-79ED1ED058E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FC8E17E-263E-4C03-9A78-2F3CB0AE526B}" type="datetimeFigureOut">
              <a:rPr lang="en-US" smtClean="0"/>
              <a:t>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9FABB-FA53-4B83-80CA-79ED1ED058E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CFC8E17E-263E-4C03-9A78-2F3CB0AE526B}" type="datetimeFigureOut">
              <a:rPr lang="en-US" smtClean="0"/>
              <a:t>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9FABB-FA53-4B83-80CA-79ED1ED058E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C8E17E-263E-4C03-9A78-2F3CB0AE526B}" type="datetimeFigureOut">
              <a:rPr lang="en-US" smtClean="0"/>
              <a:t>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9FABB-FA53-4B83-80CA-79ED1ED058E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FC8E17E-263E-4C03-9A78-2F3CB0AE526B}"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9FABB-FA53-4B83-80CA-79ED1ED058E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FC8E17E-263E-4C03-9A78-2F3CB0AE526B}"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BC9FABB-FA53-4B83-80CA-79ED1ED058EE}"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FC8E17E-263E-4C03-9A78-2F3CB0AE526B}" type="datetimeFigureOut">
              <a:rPr lang="en-US" smtClean="0"/>
              <a:t>2/22/2021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BC9FABB-FA53-4B83-80CA-79ED1ED058EE}"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0.png"/><Relationship Id="rId2" Type="http://schemas.openxmlformats.org/officeDocument/2006/relationships/image" Target="../media/image17.wmf"/><Relationship Id="rId1" Type="http://schemas.openxmlformats.org/officeDocument/2006/relationships/slideLayout" Target="../slideLayouts/slideLayout7.xml"/><Relationship Id="rId6" Type="http://schemas.openxmlformats.org/officeDocument/2006/relationships/oleObject" Target="../embeddings/oleObject4.bin"/><Relationship Id="rId5" Type="http://schemas.openxmlformats.org/officeDocument/2006/relationships/image" Target="../media/image19.png"/><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6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428868"/>
            <a:ext cx="7772400" cy="1470025"/>
          </a:xfrm>
        </p:spPr>
        <p:txBody>
          <a:bodyPr>
            <a:normAutofit fontScale="90000"/>
          </a:bodyPr>
          <a:lstStyle/>
          <a:p>
            <a:r>
              <a:rPr lang="ro-RO" b="1" dirty="0"/>
              <a:t>BACTERIILE INTESTINALE</a:t>
            </a:r>
            <a:br>
              <a:rPr lang="en-US" b="1" dirty="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404664"/>
            <a:ext cx="5728150" cy="6363456"/>
          </a:xfrm>
        </p:spPr>
        <p:txBody>
          <a:bodyPr>
            <a:normAutofit/>
          </a:bodyPr>
          <a:lstStyle/>
          <a:p>
            <a:r>
              <a:rPr lang="ro-RO" sz="2400" dirty="0"/>
              <a:t>Uzual, astăzi se folosesc </a:t>
            </a:r>
            <a:r>
              <a:rPr lang="ro-RO" sz="2400" b="1" dirty="0"/>
              <a:t>mediile politrope</a:t>
            </a:r>
            <a:r>
              <a:rPr lang="ro-RO" sz="2400" dirty="0"/>
              <a:t>:</a:t>
            </a:r>
          </a:p>
          <a:p>
            <a:endParaRPr lang="en-US" sz="2400" dirty="0"/>
          </a:p>
          <a:p>
            <a:pPr lvl="0"/>
            <a:r>
              <a:rPr lang="ro-RO" sz="2400" b="1" dirty="0"/>
              <a:t>TSI</a:t>
            </a:r>
            <a:r>
              <a:rPr lang="ro-RO" sz="2400" dirty="0"/>
              <a:t> (theree sugar iron), care testează:</a:t>
            </a:r>
            <a:endParaRPr lang="en-US" sz="2400" dirty="0"/>
          </a:p>
          <a:p>
            <a:pPr lvl="0"/>
            <a:r>
              <a:rPr lang="ro-RO" sz="2400" b="1" dirty="0"/>
              <a:t>porţiunea dreaptă</a:t>
            </a:r>
            <a:r>
              <a:rPr lang="ro-RO" sz="2400" dirty="0"/>
              <a:t>: </a:t>
            </a:r>
            <a:r>
              <a:rPr lang="ro-RO" sz="2400" i="1" dirty="0"/>
              <a:t>fermentarea glucozei şi producerea de hidrogen sulfurat</a:t>
            </a:r>
            <a:r>
              <a:rPr lang="ro-RO" sz="2400" dirty="0"/>
              <a:t>;</a:t>
            </a:r>
            <a:endParaRPr lang="en-US" sz="2400" dirty="0"/>
          </a:p>
          <a:p>
            <a:pPr lvl="0"/>
            <a:r>
              <a:rPr lang="ro-RO" sz="2400" b="1" dirty="0"/>
              <a:t>porţiunea înclinată</a:t>
            </a:r>
            <a:r>
              <a:rPr lang="ro-RO" sz="2400" dirty="0"/>
              <a:t>: </a:t>
            </a:r>
            <a:r>
              <a:rPr lang="ro-RO" sz="2400" i="1" dirty="0"/>
              <a:t>fermentarea lactozei şi zaharozei</a:t>
            </a:r>
            <a:r>
              <a:rPr lang="ro-RO" sz="2400" dirty="0"/>
              <a:t>;</a:t>
            </a:r>
          </a:p>
          <a:p>
            <a:pPr lvl="0"/>
            <a:endParaRPr lang="en-US" sz="2400" dirty="0"/>
          </a:p>
          <a:p>
            <a:pPr lvl="0"/>
            <a:r>
              <a:rPr lang="ro-RO" sz="2400" b="1" dirty="0"/>
              <a:t>MIU</a:t>
            </a:r>
            <a:r>
              <a:rPr lang="ro-RO" sz="2400" dirty="0"/>
              <a:t>: </a:t>
            </a:r>
            <a:r>
              <a:rPr lang="ro-RO" sz="2400" i="1" dirty="0"/>
              <a:t>mobilitate; producerea de indol; producerea de urează</a:t>
            </a:r>
            <a:r>
              <a:rPr lang="ro-RO" sz="2400" dirty="0"/>
              <a:t>;</a:t>
            </a:r>
            <a:endParaRPr lang="en-US" sz="2400" dirty="0"/>
          </a:p>
          <a:p>
            <a:pPr lvl="0"/>
            <a:r>
              <a:rPr lang="ro-RO" sz="2400" b="1" dirty="0"/>
              <a:t>MILF</a:t>
            </a:r>
            <a:r>
              <a:rPr lang="ro-RO" sz="2400" dirty="0"/>
              <a:t>:</a:t>
            </a:r>
            <a:r>
              <a:rPr lang="ro-RO" sz="2400" b="1" dirty="0"/>
              <a:t> </a:t>
            </a:r>
            <a:r>
              <a:rPr lang="ro-RO" sz="2400" i="1" dirty="0"/>
              <a:t>mobilitate; producerea de indol; producerea de: lizindecarboxilază, fenilalnindezaminază</a:t>
            </a:r>
            <a:r>
              <a:rPr lang="ro-RO" sz="2400" dirty="0"/>
              <a:t>.</a:t>
            </a:r>
            <a:endParaRPr lang="en-US" sz="2400" dirty="0"/>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836712"/>
            <a:ext cx="2587752" cy="296570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3892296"/>
            <a:ext cx="2517648" cy="296570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28637" y="264637"/>
            <a:ext cx="8229600" cy="1143000"/>
          </a:xfrm>
        </p:spPr>
        <p:txBody>
          <a:bodyPr>
            <a:normAutofit fontScale="90000"/>
          </a:bodyPr>
          <a:lstStyle/>
          <a:p>
            <a:pPr rtl="0" eaLnBrk="1" hangingPunct="1">
              <a:defRPr/>
            </a:pPr>
            <a:r>
              <a:rPr lang="ro-RO" dirty="0"/>
              <a:t>Identificarea biochimică a bacililor Gram negativi</a:t>
            </a:r>
            <a:endParaRPr lang="en-US" dirty="0"/>
          </a:p>
        </p:txBody>
      </p:sp>
      <p:sp>
        <p:nvSpPr>
          <p:cNvPr id="5123" name="Line 15"/>
          <p:cNvSpPr>
            <a:spLocks noChangeShapeType="1"/>
          </p:cNvSpPr>
          <p:nvPr/>
        </p:nvSpPr>
        <p:spPr bwMode="auto">
          <a:xfrm>
            <a:off x="4572000" y="1052513"/>
            <a:ext cx="0" cy="1223962"/>
          </a:xfrm>
          <a:prstGeom prst="line">
            <a:avLst/>
          </a:prstGeom>
          <a:noFill/>
          <a:ln w="57150">
            <a:solidFill>
              <a:schemeClr val="tx1"/>
            </a:solidFill>
            <a:round/>
            <a:headEnd/>
            <a:tailEnd type="triangle" w="med" len="med"/>
          </a:ln>
        </p:spPr>
        <p:txBody>
          <a:bodyPr/>
          <a:lstStyle/>
          <a:p>
            <a:endParaRPr lang="en-US"/>
          </a:p>
        </p:txBody>
      </p:sp>
      <p:sp>
        <p:nvSpPr>
          <p:cNvPr id="5124" name="Line 16"/>
          <p:cNvSpPr>
            <a:spLocks noChangeShapeType="1"/>
          </p:cNvSpPr>
          <p:nvPr/>
        </p:nvSpPr>
        <p:spPr bwMode="auto">
          <a:xfrm flipH="1">
            <a:off x="2051050" y="2276475"/>
            <a:ext cx="5184775" cy="0"/>
          </a:xfrm>
          <a:prstGeom prst="line">
            <a:avLst/>
          </a:prstGeom>
          <a:noFill/>
          <a:ln w="57150">
            <a:solidFill>
              <a:schemeClr val="tx1"/>
            </a:solidFill>
            <a:round/>
            <a:headEnd/>
            <a:tailEnd/>
          </a:ln>
        </p:spPr>
        <p:txBody>
          <a:bodyPr/>
          <a:lstStyle/>
          <a:p>
            <a:endParaRPr lang="en-US"/>
          </a:p>
        </p:txBody>
      </p:sp>
      <p:sp>
        <p:nvSpPr>
          <p:cNvPr id="5125" name="Line 17"/>
          <p:cNvSpPr>
            <a:spLocks noChangeShapeType="1"/>
          </p:cNvSpPr>
          <p:nvPr/>
        </p:nvSpPr>
        <p:spPr bwMode="auto">
          <a:xfrm>
            <a:off x="2051050" y="2276475"/>
            <a:ext cx="0" cy="647700"/>
          </a:xfrm>
          <a:prstGeom prst="line">
            <a:avLst/>
          </a:prstGeom>
          <a:noFill/>
          <a:ln w="57150">
            <a:solidFill>
              <a:schemeClr val="tx1"/>
            </a:solidFill>
            <a:round/>
            <a:headEnd/>
            <a:tailEnd type="triangle" w="med" len="med"/>
          </a:ln>
        </p:spPr>
        <p:txBody>
          <a:bodyPr/>
          <a:lstStyle/>
          <a:p>
            <a:endParaRPr lang="en-US"/>
          </a:p>
        </p:txBody>
      </p:sp>
      <p:sp>
        <p:nvSpPr>
          <p:cNvPr id="5126" name="Line 18"/>
          <p:cNvSpPr>
            <a:spLocks noChangeShapeType="1"/>
          </p:cNvSpPr>
          <p:nvPr/>
        </p:nvSpPr>
        <p:spPr bwMode="auto">
          <a:xfrm>
            <a:off x="7235825" y="2276475"/>
            <a:ext cx="0" cy="647700"/>
          </a:xfrm>
          <a:prstGeom prst="line">
            <a:avLst/>
          </a:prstGeom>
          <a:noFill/>
          <a:ln w="57150">
            <a:solidFill>
              <a:schemeClr val="tx1"/>
            </a:solidFill>
            <a:round/>
            <a:headEnd/>
            <a:tailEnd type="triangle" w="med" len="med"/>
          </a:ln>
        </p:spPr>
        <p:txBody>
          <a:bodyPr/>
          <a:lstStyle/>
          <a:p>
            <a:endParaRPr lang="en-US"/>
          </a:p>
        </p:txBody>
      </p:sp>
      <p:sp>
        <p:nvSpPr>
          <p:cNvPr id="5127" name="Text Box 19"/>
          <p:cNvSpPr txBox="1">
            <a:spLocks noChangeArrowheads="1"/>
          </p:cNvSpPr>
          <p:nvPr/>
        </p:nvSpPr>
        <p:spPr bwMode="auto">
          <a:xfrm>
            <a:off x="4786313" y="1484313"/>
            <a:ext cx="2090737" cy="466725"/>
          </a:xfrm>
          <a:prstGeom prst="rect">
            <a:avLst/>
          </a:prstGeom>
          <a:solidFill>
            <a:srgbClr val="FF0000"/>
          </a:solidFill>
          <a:ln w="9525">
            <a:solidFill>
              <a:srgbClr val="FFFF00"/>
            </a:solidFill>
            <a:miter lim="800000"/>
            <a:headEnd/>
            <a:tailEnd/>
          </a:ln>
        </p:spPr>
        <p:txBody>
          <a:bodyPr wrap="none">
            <a:spAutoFit/>
          </a:bodyPr>
          <a:lstStyle/>
          <a:p>
            <a:r>
              <a:rPr lang="en-US" sz="2400" b="1">
                <a:solidFill>
                  <a:schemeClr val="tx2"/>
                </a:solidFill>
              </a:rPr>
              <a:t>Oxidase Test</a:t>
            </a:r>
          </a:p>
        </p:txBody>
      </p:sp>
      <p:sp>
        <p:nvSpPr>
          <p:cNvPr id="5128" name="Text Box 20"/>
          <p:cNvSpPr txBox="1">
            <a:spLocks noChangeArrowheads="1"/>
          </p:cNvSpPr>
          <p:nvPr/>
        </p:nvSpPr>
        <p:spPr bwMode="auto">
          <a:xfrm>
            <a:off x="549275" y="2981325"/>
            <a:ext cx="3014663" cy="519113"/>
          </a:xfrm>
          <a:prstGeom prst="rect">
            <a:avLst/>
          </a:prstGeom>
          <a:noFill/>
          <a:ln w="9525">
            <a:noFill/>
            <a:miter lim="800000"/>
            <a:headEnd/>
            <a:tailEnd/>
          </a:ln>
        </p:spPr>
        <p:txBody>
          <a:bodyPr wrap="none">
            <a:spAutoFit/>
          </a:bodyPr>
          <a:lstStyle/>
          <a:p>
            <a:r>
              <a:rPr lang="en-US" sz="2800" b="1"/>
              <a:t>Oxidase positive</a:t>
            </a:r>
          </a:p>
        </p:txBody>
      </p:sp>
      <p:sp>
        <p:nvSpPr>
          <p:cNvPr id="5129" name="Text Box 21"/>
          <p:cNvSpPr txBox="1">
            <a:spLocks noChangeArrowheads="1"/>
          </p:cNvSpPr>
          <p:nvPr/>
        </p:nvSpPr>
        <p:spPr bwMode="auto">
          <a:xfrm>
            <a:off x="5521325" y="2981325"/>
            <a:ext cx="3154363" cy="519113"/>
          </a:xfrm>
          <a:prstGeom prst="rect">
            <a:avLst/>
          </a:prstGeom>
          <a:noFill/>
          <a:ln w="9525">
            <a:noFill/>
            <a:miter lim="800000"/>
            <a:headEnd/>
            <a:tailEnd/>
          </a:ln>
        </p:spPr>
        <p:txBody>
          <a:bodyPr wrap="none">
            <a:spAutoFit/>
          </a:bodyPr>
          <a:lstStyle/>
          <a:p>
            <a:r>
              <a:rPr lang="en-US" sz="2800" b="1"/>
              <a:t>Oxidase Negative</a:t>
            </a:r>
          </a:p>
        </p:txBody>
      </p:sp>
      <p:sp>
        <p:nvSpPr>
          <p:cNvPr id="5130" name="Line 22"/>
          <p:cNvSpPr>
            <a:spLocks noChangeShapeType="1"/>
          </p:cNvSpPr>
          <p:nvPr/>
        </p:nvSpPr>
        <p:spPr bwMode="auto">
          <a:xfrm>
            <a:off x="1979613" y="3500438"/>
            <a:ext cx="0" cy="936625"/>
          </a:xfrm>
          <a:prstGeom prst="line">
            <a:avLst/>
          </a:prstGeom>
          <a:noFill/>
          <a:ln w="38100">
            <a:solidFill>
              <a:schemeClr val="tx1"/>
            </a:solidFill>
            <a:round/>
            <a:headEnd/>
            <a:tailEnd type="triangle" w="med" len="med"/>
          </a:ln>
        </p:spPr>
        <p:txBody>
          <a:bodyPr/>
          <a:lstStyle/>
          <a:p>
            <a:endParaRPr lang="en-US"/>
          </a:p>
        </p:txBody>
      </p:sp>
      <p:sp>
        <p:nvSpPr>
          <p:cNvPr id="5131" name="Text Box 23"/>
          <p:cNvSpPr txBox="1">
            <a:spLocks noChangeArrowheads="1"/>
          </p:cNvSpPr>
          <p:nvPr/>
        </p:nvSpPr>
        <p:spPr bwMode="auto">
          <a:xfrm>
            <a:off x="2216150" y="3609975"/>
            <a:ext cx="700088" cy="466725"/>
          </a:xfrm>
          <a:prstGeom prst="rect">
            <a:avLst/>
          </a:prstGeom>
          <a:solidFill>
            <a:srgbClr val="FF0000"/>
          </a:solidFill>
          <a:ln w="9525">
            <a:solidFill>
              <a:srgbClr val="FFFF00"/>
            </a:solidFill>
            <a:miter lim="800000"/>
            <a:headEnd/>
            <a:tailEnd/>
          </a:ln>
        </p:spPr>
        <p:txBody>
          <a:bodyPr wrap="none">
            <a:spAutoFit/>
          </a:bodyPr>
          <a:lstStyle/>
          <a:p>
            <a:r>
              <a:rPr lang="en-US" sz="2400" b="1"/>
              <a:t>O/F</a:t>
            </a:r>
          </a:p>
        </p:txBody>
      </p:sp>
      <p:sp>
        <p:nvSpPr>
          <p:cNvPr id="5132" name="Line 24"/>
          <p:cNvSpPr>
            <a:spLocks noChangeShapeType="1"/>
          </p:cNvSpPr>
          <p:nvPr/>
        </p:nvSpPr>
        <p:spPr bwMode="auto">
          <a:xfrm flipV="1">
            <a:off x="1331913" y="4437063"/>
            <a:ext cx="3671887" cy="0"/>
          </a:xfrm>
          <a:prstGeom prst="line">
            <a:avLst/>
          </a:prstGeom>
          <a:noFill/>
          <a:ln w="38100">
            <a:solidFill>
              <a:schemeClr val="tx1"/>
            </a:solidFill>
            <a:round/>
            <a:headEnd/>
            <a:tailEnd/>
          </a:ln>
        </p:spPr>
        <p:txBody>
          <a:bodyPr/>
          <a:lstStyle/>
          <a:p>
            <a:endParaRPr lang="en-US"/>
          </a:p>
        </p:txBody>
      </p:sp>
      <p:sp>
        <p:nvSpPr>
          <p:cNvPr id="5133" name="Line 26"/>
          <p:cNvSpPr>
            <a:spLocks noChangeShapeType="1"/>
          </p:cNvSpPr>
          <p:nvPr/>
        </p:nvSpPr>
        <p:spPr bwMode="auto">
          <a:xfrm>
            <a:off x="1331913" y="4437063"/>
            <a:ext cx="0" cy="647700"/>
          </a:xfrm>
          <a:prstGeom prst="line">
            <a:avLst/>
          </a:prstGeom>
          <a:noFill/>
          <a:ln w="57150">
            <a:solidFill>
              <a:schemeClr val="tx1"/>
            </a:solidFill>
            <a:round/>
            <a:headEnd/>
            <a:tailEnd type="triangle" w="med" len="med"/>
          </a:ln>
        </p:spPr>
        <p:txBody>
          <a:bodyPr/>
          <a:lstStyle/>
          <a:p>
            <a:endParaRPr lang="en-US"/>
          </a:p>
        </p:txBody>
      </p:sp>
      <p:sp>
        <p:nvSpPr>
          <p:cNvPr id="5134" name="Line 27"/>
          <p:cNvSpPr>
            <a:spLocks noChangeShapeType="1"/>
          </p:cNvSpPr>
          <p:nvPr/>
        </p:nvSpPr>
        <p:spPr bwMode="auto">
          <a:xfrm>
            <a:off x="5003800" y="4437063"/>
            <a:ext cx="0" cy="647700"/>
          </a:xfrm>
          <a:prstGeom prst="line">
            <a:avLst/>
          </a:prstGeom>
          <a:noFill/>
          <a:ln w="57150">
            <a:solidFill>
              <a:schemeClr val="tx1"/>
            </a:solidFill>
            <a:round/>
            <a:headEnd/>
            <a:tailEnd type="triangle" w="med" len="med"/>
          </a:ln>
        </p:spPr>
        <p:txBody>
          <a:bodyPr/>
          <a:lstStyle/>
          <a:p>
            <a:endParaRPr lang="en-US"/>
          </a:p>
        </p:txBody>
      </p:sp>
      <p:sp>
        <p:nvSpPr>
          <p:cNvPr id="5135" name="Text Box 28"/>
          <p:cNvSpPr txBox="1">
            <a:spLocks noChangeArrowheads="1"/>
          </p:cNvSpPr>
          <p:nvPr/>
        </p:nvSpPr>
        <p:spPr bwMode="auto">
          <a:xfrm>
            <a:off x="793750" y="5149850"/>
            <a:ext cx="969963" cy="457200"/>
          </a:xfrm>
          <a:prstGeom prst="rect">
            <a:avLst/>
          </a:prstGeom>
          <a:noFill/>
          <a:ln w="9525">
            <a:noFill/>
            <a:miter lim="800000"/>
            <a:headEnd/>
            <a:tailEnd/>
          </a:ln>
        </p:spPr>
        <p:txBody>
          <a:bodyPr wrap="none">
            <a:spAutoFit/>
          </a:bodyPr>
          <a:lstStyle/>
          <a:p>
            <a:r>
              <a:rPr lang="en-US" sz="2400" b="1"/>
              <a:t>O+/F-</a:t>
            </a:r>
          </a:p>
        </p:txBody>
      </p:sp>
      <p:sp>
        <p:nvSpPr>
          <p:cNvPr id="5136" name="Line 30"/>
          <p:cNvSpPr>
            <a:spLocks noChangeShapeType="1"/>
          </p:cNvSpPr>
          <p:nvPr/>
        </p:nvSpPr>
        <p:spPr bwMode="auto">
          <a:xfrm>
            <a:off x="1331913" y="5589588"/>
            <a:ext cx="0" cy="647700"/>
          </a:xfrm>
          <a:prstGeom prst="line">
            <a:avLst/>
          </a:prstGeom>
          <a:noFill/>
          <a:ln w="57150">
            <a:solidFill>
              <a:schemeClr val="tx1"/>
            </a:solidFill>
            <a:round/>
            <a:headEnd/>
            <a:tailEnd type="triangle" w="med" len="med"/>
          </a:ln>
        </p:spPr>
        <p:txBody>
          <a:bodyPr/>
          <a:lstStyle/>
          <a:p>
            <a:endParaRPr lang="en-US"/>
          </a:p>
        </p:txBody>
      </p:sp>
      <p:sp>
        <p:nvSpPr>
          <p:cNvPr id="5137" name="Text Box 31"/>
          <p:cNvSpPr txBox="1">
            <a:spLocks noChangeArrowheads="1"/>
          </p:cNvSpPr>
          <p:nvPr/>
        </p:nvSpPr>
        <p:spPr bwMode="auto">
          <a:xfrm>
            <a:off x="215900" y="6092825"/>
            <a:ext cx="3132138" cy="457200"/>
          </a:xfrm>
          <a:prstGeom prst="rect">
            <a:avLst/>
          </a:prstGeom>
          <a:noFill/>
          <a:ln w="9525">
            <a:noFill/>
            <a:miter lim="800000"/>
            <a:headEnd/>
            <a:tailEnd/>
          </a:ln>
        </p:spPr>
        <p:txBody>
          <a:bodyPr wrap="none">
            <a:spAutoFit/>
          </a:bodyPr>
          <a:lstStyle/>
          <a:p>
            <a:pPr algn="l" rtl="0"/>
            <a:r>
              <a:rPr lang="en-US" sz="2400" b="1" i="1"/>
              <a:t>Pseudomonadaceae</a:t>
            </a:r>
          </a:p>
        </p:txBody>
      </p:sp>
      <p:sp>
        <p:nvSpPr>
          <p:cNvPr id="5138" name="Text Box 32"/>
          <p:cNvSpPr txBox="1">
            <a:spLocks noChangeArrowheads="1"/>
          </p:cNvSpPr>
          <p:nvPr/>
        </p:nvSpPr>
        <p:spPr bwMode="auto">
          <a:xfrm>
            <a:off x="4462463" y="5084763"/>
            <a:ext cx="1046162" cy="457200"/>
          </a:xfrm>
          <a:prstGeom prst="rect">
            <a:avLst/>
          </a:prstGeom>
          <a:noFill/>
          <a:ln w="9525">
            <a:noFill/>
            <a:miter lim="800000"/>
            <a:headEnd/>
            <a:tailEnd/>
          </a:ln>
        </p:spPr>
        <p:txBody>
          <a:bodyPr wrap="none">
            <a:spAutoFit/>
          </a:bodyPr>
          <a:lstStyle/>
          <a:p>
            <a:r>
              <a:rPr lang="en-US" sz="2400" b="1"/>
              <a:t>O+/F+</a:t>
            </a:r>
          </a:p>
        </p:txBody>
      </p:sp>
      <p:sp>
        <p:nvSpPr>
          <p:cNvPr id="5139" name="Text Box 33"/>
          <p:cNvSpPr txBox="1">
            <a:spLocks noChangeArrowheads="1"/>
          </p:cNvSpPr>
          <p:nvPr/>
        </p:nvSpPr>
        <p:spPr bwMode="auto">
          <a:xfrm>
            <a:off x="3635375" y="6140450"/>
            <a:ext cx="2081213" cy="457200"/>
          </a:xfrm>
          <a:prstGeom prst="rect">
            <a:avLst/>
          </a:prstGeom>
          <a:noFill/>
          <a:ln w="9525">
            <a:noFill/>
            <a:miter lim="800000"/>
            <a:headEnd/>
            <a:tailEnd/>
          </a:ln>
        </p:spPr>
        <p:txBody>
          <a:bodyPr wrap="none">
            <a:spAutoFit/>
          </a:bodyPr>
          <a:lstStyle/>
          <a:p>
            <a:r>
              <a:rPr lang="en-US" sz="2400" b="1" i="1"/>
              <a:t>Vibrionaceae</a:t>
            </a:r>
          </a:p>
        </p:txBody>
      </p:sp>
      <p:sp>
        <p:nvSpPr>
          <p:cNvPr id="5140" name="Line 34"/>
          <p:cNvSpPr>
            <a:spLocks noChangeShapeType="1"/>
          </p:cNvSpPr>
          <p:nvPr/>
        </p:nvSpPr>
        <p:spPr bwMode="auto">
          <a:xfrm>
            <a:off x="5003800" y="5516563"/>
            <a:ext cx="0" cy="647700"/>
          </a:xfrm>
          <a:prstGeom prst="line">
            <a:avLst/>
          </a:prstGeom>
          <a:noFill/>
          <a:ln w="57150">
            <a:solidFill>
              <a:schemeClr val="tx1"/>
            </a:solidFill>
            <a:round/>
            <a:headEnd/>
            <a:tailEnd type="triangle" w="med" len="med"/>
          </a:ln>
        </p:spPr>
        <p:txBody>
          <a:bodyPr/>
          <a:lstStyle/>
          <a:p>
            <a:endParaRPr lang="en-US"/>
          </a:p>
        </p:txBody>
      </p:sp>
      <p:sp>
        <p:nvSpPr>
          <p:cNvPr id="5141" name="Line 35"/>
          <p:cNvSpPr>
            <a:spLocks noChangeShapeType="1"/>
          </p:cNvSpPr>
          <p:nvPr/>
        </p:nvSpPr>
        <p:spPr bwMode="auto">
          <a:xfrm>
            <a:off x="7235825" y="3644900"/>
            <a:ext cx="0" cy="1296988"/>
          </a:xfrm>
          <a:prstGeom prst="line">
            <a:avLst/>
          </a:prstGeom>
          <a:noFill/>
          <a:ln w="57150">
            <a:solidFill>
              <a:schemeClr val="tx1"/>
            </a:solidFill>
            <a:round/>
            <a:headEnd/>
            <a:tailEnd type="triangle" w="med" len="med"/>
          </a:ln>
        </p:spPr>
        <p:txBody>
          <a:bodyPr/>
          <a:lstStyle/>
          <a:p>
            <a:endParaRPr lang="en-US"/>
          </a:p>
        </p:txBody>
      </p:sp>
      <p:sp>
        <p:nvSpPr>
          <p:cNvPr id="5142" name="Text Box 36"/>
          <p:cNvSpPr txBox="1">
            <a:spLocks noChangeArrowheads="1"/>
          </p:cNvSpPr>
          <p:nvPr/>
        </p:nvSpPr>
        <p:spPr bwMode="auto">
          <a:xfrm>
            <a:off x="7616825" y="3970338"/>
            <a:ext cx="700088" cy="466725"/>
          </a:xfrm>
          <a:prstGeom prst="rect">
            <a:avLst/>
          </a:prstGeom>
          <a:solidFill>
            <a:srgbClr val="FF0000"/>
          </a:solidFill>
          <a:ln w="9525">
            <a:solidFill>
              <a:srgbClr val="FFFF00"/>
            </a:solidFill>
            <a:miter lim="800000"/>
            <a:headEnd/>
            <a:tailEnd/>
          </a:ln>
        </p:spPr>
        <p:txBody>
          <a:bodyPr wrap="none">
            <a:spAutoFit/>
          </a:bodyPr>
          <a:lstStyle/>
          <a:p>
            <a:r>
              <a:rPr lang="en-US" sz="2400" b="1"/>
              <a:t>O/F</a:t>
            </a:r>
          </a:p>
        </p:txBody>
      </p:sp>
      <p:sp>
        <p:nvSpPr>
          <p:cNvPr id="5143" name="Text Box 37"/>
          <p:cNvSpPr txBox="1">
            <a:spLocks noChangeArrowheads="1"/>
          </p:cNvSpPr>
          <p:nvPr/>
        </p:nvSpPr>
        <p:spPr bwMode="auto">
          <a:xfrm>
            <a:off x="6621463" y="5084763"/>
            <a:ext cx="1046162" cy="457200"/>
          </a:xfrm>
          <a:prstGeom prst="rect">
            <a:avLst/>
          </a:prstGeom>
          <a:noFill/>
          <a:ln w="9525">
            <a:noFill/>
            <a:miter lim="800000"/>
            <a:headEnd/>
            <a:tailEnd/>
          </a:ln>
        </p:spPr>
        <p:txBody>
          <a:bodyPr wrap="none">
            <a:spAutoFit/>
          </a:bodyPr>
          <a:lstStyle/>
          <a:p>
            <a:r>
              <a:rPr lang="en-US" sz="2400" b="1"/>
              <a:t>O+/F+</a:t>
            </a:r>
          </a:p>
        </p:txBody>
      </p:sp>
      <p:sp>
        <p:nvSpPr>
          <p:cNvPr id="5144" name="Line 38"/>
          <p:cNvSpPr>
            <a:spLocks noChangeShapeType="1"/>
          </p:cNvSpPr>
          <p:nvPr/>
        </p:nvSpPr>
        <p:spPr bwMode="auto">
          <a:xfrm>
            <a:off x="7235825" y="5516563"/>
            <a:ext cx="0" cy="647700"/>
          </a:xfrm>
          <a:prstGeom prst="line">
            <a:avLst/>
          </a:prstGeom>
          <a:noFill/>
          <a:ln w="57150">
            <a:solidFill>
              <a:schemeClr val="tx1"/>
            </a:solidFill>
            <a:round/>
            <a:headEnd/>
            <a:tailEnd type="triangle" w="med" len="med"/>
          </a:ln>
        </p:spPr>
        <p:txBody>
          <a:bodyPr/>
          <a:lstStyle/>
          <a:p>
            <a:endParaRPr lang="en-US"/>
          </a:p>
        </p:txBody>
      </p:sp>
      <p:sp>
        <p:nvSpPr>
          <p:cNvPr id="5145" name="Text Box 39"/>
          <p:cNvSpPr txBox="1">
            <a:spLocks noChangeArrowheads="1"/>
          </p:cNvSpPr>
          <p:nvPr/>
        </p:nvSpPr>
        <p:spPr bwMode="auto">
          <a:xfrm>
            <a:off x="5965825" y="6140450"/>
            <a:ext cx="2998788" cy="457200"/>
          </a:xfrm>
          <a:prstGeom prst="rect">
            <a:avLst/>
          </a:prstGeom>
          <a:noFill/>
          <a:ln w="9525">
            <a:noFill/>
            <a:miter lim="800000"/>
            <a:headEnd/>
            <a:tailEnd/>
          </a:ln>
        </p:spPr>
        <p:txBody>
          <a:bodyPr wrap="none">
            <a:spAutoFit/>
          </a:bodyPr>
          <a:lstStyle/>
          <a:p>
            <a:r>
              <a:rPr lang="en-US" sz="2400" b="1" i="1"/>
              <a:t>Enterobacteriaceae</a:t>
            </a:r>
          </a:p>
        </p:txBody>
      </p:sp>
    </p:spTree>
    <p:extLst>
      <p:ext uri="{BB962C8B-B14F-4D97-AF65-F5344CB8AC3E}">
        <p14:creationId xmlns:p14="http://schemas.microsoft.com/office/powerpoint/2010/main" val="3224422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28637" y="264637"/>
            <a:ext cx="8229600" cy="1143000"/>
          </a:xfrm>
        </p:spPr>
        <p:txBody>
          <a:bodyPr>
            <a:normAutofit fontScale="90000"/>
          </a:bodyPr>
          <a:lstStyle/>
          <a:p>
            <a:pPr rtl="0" eaLnBrk="1" hangingPunct="1">
              <a:defRPr/>
            </a:pPr>
            <a:r>
              <a:rPr lang="ro-RO" dirty="0"/>
              <a:t>Identificarea biochimică a bacililor Gram negativi</a:t>
            </a:r>
            <a:endParaRPr lang="en-US" dirty="0"/>
          </a:p>
        </p:txBody>
      </p:sp>
      <p:pic>
        <p:nvPicPr>
          <p:cNvPr id="2" name="Picture 1"/>
          <p:cNvPicPr>
            <a:picLocks noChangeAspect="1"/>
          </p:cNvPicPr>
          <p:nvPr/>
        </p:nvPicPr>
        <p:blipFill rotWithShape="1">
          <a:blip r:embed="rId3"/>
          <a:srcRect l="16046" t="12082" r="16938" b="7877"/>
          <a:stretch/>
        </p:blipFill>
        <p:spPr>
          <a:xfrm>
            <a:off x="323528" y="1372343"/>
            <a:ext cx="8434709" cy="5485657"/>
          </a:xfrm>
          <a:prstGeom prst="rect">
            <a:avLst/>
          </a:prstGeom>
        </p:spPr>
      </p:pic>
    </p:spTree>
    <p:extLst>
      <p:ext uri="{BB962C8B-B14F-4D97-AF65-F5344CB8AC3E}">
        <p14:creationId xmlns:p14="http://schemas.microsoft.com/office/powerpoint/2010/main" val="3831320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1923126"/>
          </a:xfrm>
        </p:spPr>
        <p:txBody>
          <a:bodyPr>
            <a:normAutofit fontScale="92500" lnSpcReduction="20000"/>
          </a:bodyPr>
          <a:lstStyle/>
          <a:p>
            <a:pPr algn="ctr">
              <a:buNone/>
            </a:pPr>
            <a:r>
              <a:rPr lang="ro-RO" b="1" dirty="0"/>
              <a:t>CARACTERE ANTIGENICE</a:t>
            </a:r>
            <a:endParaRPr lang="en-US" b="1" dirty="0"/>
          </a:p>
          <a:p>
            <a:pPr algn="ctr">
              <a:buNone/>
            </a:pPr>
            <a:endParaRPr lang="en-US" dirty="0"/>
          </a:p>
          <a:p>
            <a:r>
              <a:rPr lang="ro-RO" dirty="0"/>
              <a:t>Bacteriile intestinale prezintă numeroase antigene: </a:t>
            </a:r>
            <a:r>
              <a:rPr lang="ro-RO" b="1" i="1" dirty="0"/>
              <a:t>O, H, de înveliş</a:t>
            </a:r>
            <a:r>
              <a:rPr lang="ro-RO" dirty="0"/>
              <a:t> (K, Vi):</a:t>
            </a:r>
            <a:endParaRPr lang="en-US" dirty="0"/>
          </a:p>
          <a:p>
            <a:pPr>
              <a:buNone/>
            </a:pPr>
            <a:r>
              <a:rPr lang="ro-RO" b="1" dirty="0"/>
              <a:t> </a:t>
            </a:r>
            <a:endParaRPr lang="en-US" dirty="0"/>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123728" y="2348880"/>
            <a:ext cx="4248472" cy="417709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538806"/>
          </a:xfrm>
        </p:spPr>
        <p:txBody>
          <a:bodyPr>
            <a:normAutofit fontScale="85000" lnSpcReduction="20000"/>
          </a:bodyPr>
          <a:lstStyle/>
          <a:p>
            <a:pPr algn="ctr">
              <a:buNone/>
            </a:pPr>
            <a:r>
              <a:rPr lang="ro-RO" b="1" dirty="0"/>
              <a:t>CARACTERE ANTIGENICE</a:t>
            </a:r>
            <a:endParaRPr lang="en-US" b="1" dirty="0"/>
          </a:p>
          <a:p>
            <a:pPr algn="ctr">
              <a:buNone/>
            </a:pPr>
            <a:endParaRPr lang="en-US" dirty="0"/>
          </a:p>
          <a:p>
            <a:pPr>
              <a:buNone/>
            </a:pPr>
            <a:r>
              <a:rPr lang="ro-RO" b="1" dirty="0"/>
              <a:t> </a:t>
            </a:r>
            <a:endParaRPr lang="en-US" dirty="0"/>
          </a:p>
          <a:p>
            <a:r>
              <a:rPr lang="ro-RO" b="1" dirty="0"/>
              <a:t>ANTIGENUL O (SOMATIC)</a:t>
            </a:r>
            <a:endParaRPr lang="en-US" dirty="0"/>
          </a:p>
          <a:p>
            <a:pPr algn="just"/>
            <a:r>
              <a:rPr lang="ro-RO" b="1" dirty="0"/>
              <a:t>Proprietăţi fizico-chimice</a:t>
            </a:r>
            <a:r>
              <a:rPr lang="ro-RO" dirty="0"/>
              <a:t>. Este </a:t>
            </a:r>
            <a:r>
              <a:rPr lang="ro-RO" i="1" dirty="0"/>
              <a:t>termostabil, sensibil la tratamentul cu formol şi rezistă la tratamentul cu alcool</a:t>
            </a:r>
            <a:r>
              <a:rPr lang="ro-RO" dirty="0"/>
              <a:t>.</a:t>
            </a:r>
            <a:endParaRPr lang="en-US" dirty="0"/>
          </a:p>
          <a:p>
            <a:pPr algn="just"/>
            <a:r>
              <a:rPr lang="ro-RO" b="1" dirty="0"/>
              <a:t>Structură</a:t>
            </a:r>
            <a:r>
              <a:rPr lang="ro-RO" dirty="0"/>
              <a:t>. Este format din </a:t>
            </a:r>
            <a:r>
              <a:rPr lang="ro-RO" b="1" i="1" dirty="0"/>
              <a:t>complexul glucido-lipido-polipeptidic</a:t>
            </a:r>
            <a:r>
              <a:rPr lang="ro-RO" dirty="0"/>
              <a:t> (Boivin-Mesrobeanu, 1934), cu greutate moleculară de 100.000- 900.000 daltoni şi care prezintă trei componente (figura 1):</a:t>
            </a:r>
            <a:endParaRPr lang="en-US" dirty="0"/>
          </a:p>
          <a:p>
            <a:pPr lvl="0" algn="just"/>
            <a:r>
              <a:rPr lang="ro-RO" b="1" i="1" dirty="0"/>
              <a:t>polizaharidul specific ”O”</a:t>
            </a:r>
            <a:r>
              <a:rPr lang="ro-RO" dirty="0"/>
              <a:t>- format din oligozaharide, respectiv manoză, galactoză, ramnoză, fructoză, glucoză;</a:t>
            </a:r>
            <a:endParaRPr lang="en-US" dirty="0"/>
          </a:p>
          <a:p>
            <a:pPr lvl="0" algn="just"/>
            <a:r>
              <a:rPr lang="ro-RO" b="1" i="1" dirty="0"/>
              <a:t>polizaharidul comun „de miez”</a:t>
            </a:r>
            <a:r>
              <a:rPr lang="ro-RO" dirty="0"/>
              <a:t>, format din: N-acetil-glucozamină, glucoză, galactoză, heptoză (2 monomeri);</a:t>
            </a:r>
            <a:endParaRPr lang="en-US" dirty="0"/>
          </a:p>
          <a:p>
            <a:pPr lvl="0" algn="just"/>
            <a:r>
              <a:rPr lang="ro-RO" b="1" i="1" dirty="0"/>
              <a:t>lipidul A</a:t>
            </a:r>
            <a:r>
              <a:rPr lang="ro-RO" dirty="0"/>
              <a:t>: este o reţea de unităţi de heptoză şi grupuri fosfat, alternative, legată prin KDO (Keto-deoxi-octanat) de un lipid. Lipidul este ataşat la reţeaua de bază de peptidoglican prin legături glicosidice (alfa, beta, gamma).</a:t>
            </a:r>
            <a:endParaRPr lang="en-US" dirty="0"/>
          </a:p>
          <a:p>
            <a:endParaRPr lang="en-US" dirty="0"/>
          </a:p>
        </p:txBody>
      </p:sp>
    </p:spTree>
    <p:extLst>
      <p:ext uri="{BB962C8B-B14F-4D97-AF65-F5344CB8AC3E}">
        <p14:creationId xmlns:p14="http://schemas.microsoft.com/office/powerpoint/2010/main" val="894284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2427182"/>
          </a:xfrm>
        </p:spPr>
        <p:txBody>
          <a:bodyPr>
            <a:normAutofit fontScale="77500" lnSpcReduction="20000"/>
          </a:bodyPr>
          <a:lstStyle/>
          <a:p>
            <a:pPr algn="ctr">
              <a:buNone/>
            </a:pPr>
            <a:r>
              <a:rPr lang="ro-RO" b="1" dirty="0"/>
              <a:t>CARACTERE ANTIGENICE</a:t>
            </a:r>
            <a:endParaRPr lang="en-US" b="1" dirty="0"/>
          </a:p>
          <a:p>
            <a:pPr algn="ctr">
              <a:buNone/>
            </a:pPr>
            <a:endParaRPr lang="en-US" dirty="0"/>
          </a:p>
          <a:p>
            <a:pPr>
              <a:buNone/>
            </a:pPr>
            <a:r>
              <a:rPr lang="ro-RO" b="1" dirty="0"/>
              <a:t> ANTIGENUL O (SOMATIC)</a:t>
            </a:r>
            <a:endParaRPr lang="en-US" dirty="0"/>
          </a:p>
          <a:p>
            <a:r>
              <a:rPr lang="ro-RO" dirty="0" err="1"/>
              <a:t>Diferenţele</a:t>
            </a:r>
            <a:r>
              <a:rPr lang="ro-RO" dirty="0"/>
              <a:t> antigenice O între specii sau serotipuri se datoresc: celor </a:t>
            </a:r>
            <a:r>
              <a:rPr lang="ro-RO" i="1" dirty="0"/>
              <a:t>3-4 oligozaharide din polizaharidul specific”O”</a:t>
            </a:r>
            <a:r>
              <a:rPr lang="ro-RO" dirty="0"/>
              <a:t>; </a:t>
            </a:r>
            <a:r>
              <a:rPr lang="ro-RO" i="1" dirty="0"/>
              <a:t>legăturilor glicosidice alfa, beta, gamma din lipidul A</a:t>
            </a:r>
            <a:r>
              <a:rPr lang="ro-RO" dirty="0"/>
              <a:t>; </a:t>
            </a:r>
            <a:r>
              <a:rPr lang="ro-RO" i="1" dirty="0"/>
              <a:t>prezenţei sau absenţei grupurilor substituite prin acetil</a:t>
            </a:r>
            <a:r>
              <a:rPr lang="ro-RO" dirty="0"/>
              <a:t>. (Exemple: peste 164 serotipuri „O” la Escherichia coli; 64 serotipuri la Salmonella).</a:t>
            </a:r>
            <a:endParaRPr lang="en-US" dirty="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181" y="2996952"/>
            <a:ext cx="5767638" cy="3816424"/>
          </a:xfrm>
          <a:prstGeom prst="rect">
            <a:avLst/>
          </a:prstGeom>
        </p:spPr>
      </p:pic>
    </p:spTree>
    <p:extLst>
      <p:ext uri="{BB962C8B-B14F-4D97-AF65-F5344CB8AC3E}">
        <p14:creationId xmlns:p14="http://schemas.microsoft.com/office/powerpoint/2010/main" val="3019922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610244"/>
          </a:xfrm>
        </p:spPr>
        <p:txBody>
          <a:bodyPr>
            <a:normAutofit fontScale="70000" lnSpcReduction="20000"/>
          </a:bodyPr>
          <a:lstStyle/>
          <a:p>
            <a:pPr algn="just"/>
            <a:r>
              <a:rPr lang="ro-RO" b="1" dirty="0"/>
              <a:t>Proprietăţi antigenice</a:t>
            </a:r>
            <a:r>
              <a:rPr lang="ro-RO" dirty="0"/>
              <a:t>. Antigenul somatic O este un </a:t>
            </a:r>
            <a:r>
              <a:rPr lang="ro-RO" b="1" i="1" dirty="0"/>
              <a:t>imunogen puternic</a:t>
            </a:r>
            <a:r>
              <a:rPr lang="ro-RO" dirty="0"/>
              <a:t> (prin polizaharidul specific O), foarte specific, determinând </a:t>
            </a:r>
            <a:r>
              <a:rPr lang="ro-RO" b="1" i="1" dirty="0"/>
              <a:t>apariţia de anticorpi aglutinaţi</a:t>
            </a:r>
            <a:r>
              <a:rPr lang="ro-RO" dirty="0"/>
              <a:t> (uneori protectori şi cu rol în diagnostic). Caracterele aglutinării „O” sunt: </a:t>
            </a:r>
            <a:r>
              <a:rPr lang="ro-RO" i="1" dirty="0"/>
              <a:t>formarea de complexe mici, stabile</a:t>
            </a:r>
            <a:r>
              <a:rPr lang="ro-RO" dirty="0"/>
              <a:t> (nedisociabile la agitare).</a:t>
            </a:r>
            <a:endParaRPr lang="en-US" dirty="0"/>
          </a:p>
          <a:p>
            <a:pPr algn="just"/>
            <a:r>
              <a:rPr lang="ro-RO" b="1" dirty="0"/>
              <a:t>Alte proprietăţi biologice</a:t>
            </a:r>
            <a:r>
              <a:rPr lang="ro-RO" dirty="0"/>
              <a:t>: variaţii de la „S” la „R” (prin subcultivări repetate); proprietatea de endotoxină (datorită lipidului A).</a:t>
            </a:r>
            <a:endParaRPr lang="en-US" dirty="0"/>
          </a:p>
          <a:p>
            <a:pPr algn="just">
              <a:buNone/>
            </a:pPr>
            <a:r>
              <a:rPr lang="ro-RO" dirty="0"/>
              <a:t> </a:t>
            </a:r>
            <a:endParaRPr lang="en-US" dirty="0"/>
          </a:p>
          <a:p>
            <a:pPr marL="0" indent="0" algn="just">
              <a:buNone/>
            </a:pPr>
            <a:r>
              <a:rPr lang="ro-RO" b="1" dirty="0"/>
              <a:t>ANTIGENUL H (</a:t>
            </a:r>
            <a:r>
              <a:rPr lang="ro-RO" b="1" dirty="0" err="1"/>
              <a:t>flagelar</a:t>
            </a:r>
            <a:r>
              <a:rPr lang="ro-RO" b="1" dirty="0"/>
              <a:t>)</a:t>
            </a:r>
            <a:endParaRPr lang="en-US" b="1" dirty="0"/>
          </a:p>
          <a:p>
            <a:pPr algn="just"/>
            <a:r>
              <a:rPr lang="ro-RO" b="1" dirty="0"/>
              <a:t>Proprietăţi fizico-chimice</a:t>
            </a:r>
            <a:r>
              <a:rPr lang="ro-RO" dirty="0"/>
              <a:t>: este </a:t>
            </a:r>
            <a:r>
              <a:rPr lang="ro-RO" i="1" dirty="0"/>
              <a:t>termostabil, rezistent la tratamentul cu formol şi sensibil la tratamentul cu alcool</a:t>
            </a:r>
            <a:r>
              <a:rPr lang="ro-RO" dirty="0"/>
              <a:t>.</a:t>
            </a:r>
            <a:endParaRPr lang="en-US" dirty="0"/>
          </a:p>
          <a:p>
            <a:pPr algn="just"/>
            <a:r>
              <a:rPr lang="ro-RO" b="1" dirty="0"/>
              <a:t>Structură</a:t>
            </a:r>
            <a:r>
              <a:rPr lang="ro-RO" dirty="0"/>
              <a:t>: </a:t>
            </a:r>
            <a:r>
              <a:rPr lang="ro-RO" i="1" dirty="0"/>
              <a:t>holoproteică</a:t>
            </a:r>
            <a:r>
              <a:rPr lang="ro-RO" dirty="0"/>
              <a:t>.</a:t>
            </a:r>
            <a:endParaRPr lang="en-US" dirty="0"/>
          </a:p>
          <a:p>
            <a:pPr algn="just"/>
            <a:r>
              <a:rPr lang="ro-RO" b="1" dirty="0"/>
              <a:t>Proprietăţi antigenice şi alte proprietăţi biologice</a:t>
            </a:r>
            <a:r>
              <a:rPr lang="ro-RO" dirty="0"/>
              <a:t>. Este </a:t>
            </a:r>
            <a:r>
              <a:rPr lang="ro-RO" b="1" i="1" dirty="0"/>
              <a:t>prezent numai la speciile şi tulpinile mobile</a:t>
            </a:r>
            <a:r>
              <a:rPr lang="ro-RO" dirty="0"/>
              <a:t> care prezintă cili. Este un </a:t>
            </a:r>
            <a:r>
              <a:rPr lang="ro-RO" b="1" i="1" dirty="0"/>
              <a:t>imunogen puternic</a:t>
            </a:r>
            <a:r>
              <a:rPr lang="ro-RO" dirty="0"/>
              <a:t>, inducând </a:t>
            </a:r>
            <a:r>
              <a:rPr lang="ro-RO" b="1" i="1" dirty="0"/>
              <a:t>anticorpi aglutinaţi</a:t>
            </a:r>
            <a:r>
              <a:rPr lang="ro-RO" dirty="0"/>
              <a:t>, necorelabili întotdeauna cu rezistenţa, deci </a:t>
            </a:r>
            <a:r>
              <a:rPr lang="ro-RO" b="1" i="1" dirty="0"/>
              <a:t>neprotectori</a:t>
            </a:r>
            <a:r>
              <a:rPr lang="ro-RO" dirty="0"/>
              <a:t>. Caracterele aglutinării de tip „H” sunt: formarea de complexe mari, flonconoase, instabile (disociabile la aglutinare).</a:t>
            </a:r>
            <a:endParaRPr lang="en-US" dirty="0"/>
          </a:p>
          <a:p>
            <a:pPr algn="just"/>
            <a:r>
              <a:rPr lang="ro-RO" dirty="0"/>
              <a:t>S</a:t>
            </a:r>
            <a:r>
              <a:rPr lang="ro-RO" b="1" dirty="0"/>
              <a:t>-</a:t>
            </a:r>
            <a:r>
              <a:rPr lang="ro-RO" dirty="0"/>
              <a:t>a descris </a:t>
            </a:r>
            <a:r>
              <a:rPr lang="ro-RO" b="1" i="1" dirty="0"/>
              <a:t>fenomenul  „variaţiei de fază” </a:t>
            </a:r>
            <a:r>
              <a:rPr lang="ro-RO" dirty="0"/>
              <a:t>(Salmonella) şi anume: </a:t>
            </a:r>
            <a:r>
              <a:rPr lang="ro-RO" i="1" dirty="0"/>
              <a:t>tulpinile proaspăt izolate</a:t>
            </a:r>
            <a:r>
              <a:rPr lang="ro-RO" dirty="0"/>
              <a:t> se găsesc în </a:t>
            </a:r>
            <a:r>
              <a:rPr lang="ro-RO" b="1" i="1" dirty="0"/>
              <a:t>faza specifică</a:t>
            </a:r>
            <a:r>
              <a:rPr lang="ro-RO" dirty="0"/>
              <a:t>, </a:t>
            </a:r>
            <a:r>
              <a:rPr lang="ro-RO" i="1" dirty="0"/>
              <a:t>tulpinile întreţinute în laborator</a:t>
            </a:r>
            <a:r>
              <a:rPr lang="ro-RO" dirty="0"/>
              <a:t> se găsesc în </a:t>
            </a:r>
            <a:r>
              <a:rPr lang="ro-RO" b="1" i="1" dirty="0"/>
              <a:t>faza nespecifică</a:t>
            </a:r>
            <a:r>
              <a:rPr lang="ro-RO" dirty="0"/>
              <a:t>. Baza genetică a acestui fenomen este următoarea: faza specifică este codificată de gena </a:t>
            </a:r>
            <a:r>
              <a:rPr lang="ro-RO" b="1" dirty="0"/>
              <a:t>H</a:t>
            </a:r>
            <a:r>
              <a:rPr lang="ro-RO" b="1" baseline="-25000" dirty="0"/>
              <a:t>1</a:t>
            </a:r>
            <a:r>
              <a:rPr lang="ro-RO" dirty="0"/>
              <a:t>; faza nespecifică e codificată de gena </a:t>
            </a:r>
            <a:r>
              <a:rPr lang="ro-RO" b="1" dirty="0"/>
              <a:t>H</a:t>
            </a:r>
            <a:r>
              <a:rPr lang="ro-RO" b="1" baseline="-25000" dirty="0"/>
              <a:t>2</a:t>
            </a:r>
            <a:r>
              <a:rPr lang="ro-RO" dirty="0"/>
              <a:t>. Prin întreţinere </a:t>
            </a:r>
            <a:r>
              <a:rPr lang="ro-RO" i="1" dirty="0"/>
              <a:t>in vitro</a:t>
            </a:r>
            <a:r>
              <a:rPr lang="ro-RO" dirty="0"/>
              <a:t>, intră în activitate gena </a:t>
            </a:r>
            <a:r>
              <a:rPr lang="ro-RO" b="1" dirty="0"/>
              <a:t>rh</a:t>
            </a:r>
            <a:r>
              <a:rPr lang="ro-RO" b="1" baseline="-25000" dirty="0"/>
              <a:t>1</a:t>
            </a:r>
            <a:r>
              <a:rPr lang="ro-RO" dirty="0"/>
              <a:t> ce codifică sinteza unei proteine represor pentru exprimarea genei H</a:t>
            </a:r>
            <a:r>
              <a:rPr lang="ro-RO" baseline="-25000" dirty="0"/>
              <a:t>1</a:t>
            </a:r>
            <a:r>
              <a:rPr lang="ro-RO" dirty="0"/>
              <a:t>.</a:t>
            </a:r>
            <a:endParaRPr lang="en-US" dirty="0"/>
          </a:p>
          <a:p>
            <a:pPr algn="just"/>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357298"/>
            <a:ext cx="8229600" cy="4389120"/>
          </a:xfrm>
        </p:spPr>
        <p:txBody>
          <a:bodyPr>
            <a:normAutofit fontScale="85000" lnSpcReduction="20000"/>
          </a:bodyPr>
          <a:lstStyle/>
          <a:p>
            <a:pPr algn="just"/>
            <a:r>
              <a:rPr lang="ro-RO" b="1" dirty="0"/>
              <a:t>ANTIGENE DE ÎNVELIŞ</a:t>
            </a:r>
            <a:endParaRPr lang="en-US" b="1" dirty="0"/>
          </a:p>
          <a:p>
            <a:pPr lvl="0" algn="just"/>
            <a:r>
              <a:rPr lang="ro-RO" b="1" dirty="0"/>
              <a:t>Antigenele K</a:t>
            </a:r>
            <a:r>
              <a:rPr lang="ro-RO" dirty="0"/>
              <a:t>: sunt prezente la </a:t>
            </a:r>
            <a:r>
              <a:rPr lang="ro-RO" b="1" i="1" dirty="0"/>
              <a:t>nivelul capsulei</a:t>
            </a:r>
            <a:r>
              <a:rPr lang="ro-RO" dirty="0"/>
              <a:t> (tulpini capsulate de Klebsiella sau E. Coli) sau în </a:t>
            </a:r>
            <a:r>
              <a:rPr lang="ro-RO" b="1" i="1" dirty="0"/>
              <a:t>peretele celular</a:t>
            </a:r>
            <a:r>
              <a:rPr lang="ro-RO" dirty="0"/>
              <a:t> (polizaharizi) la exteriorul antigenului O, pe care îl pot masca. Sunt termostabile, </a:t>
            </a:r>
            <a:r>
              <a:rPr lang="ro-RO" b="1" i="1" dirty="0"/>
              <a:t>legate de regulă de patogenitate şi anume de virulenţă</a:t>
            </a:r>
            <a:r>
              <a:rPr lang="ro-RO" dirty="0"/>
              <a:t>; se descriu tipurile: </a:t>
            </a:r>
            <a:r>
              <a:rPr lang="ro-RO" b="1" dirty="0"/>
              <a:t>A, B, „K-de tip L”</a:t>
            </a:r>
            <a:r>
              <a:rPr lang="ro-RO" dirty="0"/>
              <a:t>, etc. Exemple:</a:t>
            </a:r>
            <a:endParaRPr lang="en-US" dirty="0"/>
          </a:p>
          <a:p>
            <a:pPr algn="just"/>
            <a:r>
              <a:rPr lang="ro-RO" b="1" dirty="0"/>
              <a:t>- </a:t>
            </a:r>
            <a:r>
              <a:rPr lang="ro-RO" dirty="0"/>
              <a:t>antigenul K pentru anumite tipuri enterotoxigene la E.coli la adult;</a:t>
            </a:r>
            <a:endParaRPr lang="en-US" dirty="0"/>
          </a:p>
          <a:p>
            <a:pPr algn="just"/>
            <a:r>
              <a:rPr lang="ro-RO" b="1" dirty="0"/>
              <a:t>- </a:t>
            </a:r>
            <a:r>
              <a:rPr lang="ro-RO" dirty="0"/>
              <a:t>antigenul K (cu determinanţi B) pentru serotipurile OB de E.coli implicate în „diareea malignă a noului născut”.</a:t>
            </a:r>
            <a:endParaRPr lang="en-US" dirty="0"/>
          </a:p>
          <a:p>
            <a:pPr lvl="0" algn="just"/>
            <a:r>
              <a:rPr lang="ro-RO" b="1" dirty="0"/>
              <a:t>Antigenele Vi</a:t>
            </a:r>
            <a:r>
              <a:rPr lang="ro-RO" dirty="0"/>
              <a:t>: sunt prezente la </a:t>
            </a:r>
            <a:r>
              <a:rPr lang="ro-RO" b="1" i="1" dirty="0"/>
              <a:t>tulpinile şi speciile virulente de Salmonella</a:t>
            </a:r>
            <a:r>
              <a:rPr lang="ro-RO" dirty="0"/>
              <a:t>. Sunt de natură proteică. Acoperă antigenul O, pe care îl maschează. Sunt termolabile. Sunt </a:t>
            </a:r>
            <a:r>
              <a:rPr lang="ro-RO" b="1" i="1" dirty="0"/>
              <a:t>imunogene, inducând anticorpi protectori</a:t>
            </a:r>
            <a:r>
              <a:rPr lang="ro-RO" dirty="0"/>
              <a:t>.</a:t>
            </a:r>
            <a:endParaRPr lang="en-US" dirty="0"/>
          </a:p>
          <a:p>
            <a:pPr algn="just"/>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42852"/>
            <a:ext cx="8572560" cy="6572296"/>
          </a:xfrm>
        </p:spPr>
        <p:txBody>
          <a:bodyPr>
            <a:normAutofit/>
          </a:bodyPr>
          <a:lstStyle/>
          <a:p>
            <a:pPr algn="ctr">
              <a:buNone/>
            </a:pPr>
            <a:r>
              <a:rPr lang="ro-RO" b="1" dirty="0"/>
              <a:t>CARACTERE DE PATOGENITATE</a:t>
            </a:r>
            <a:endParaRPr lang="en-US" b="1" dirty="0"/>
          </a:p>
          <a:p>
            <a:pPr algn="just">
              <a:buNone/>
            </a:pPr>
            <a:endParaRPr lang="en-US" dirty="0"/>
          </a:p>
          <a:p>
            <a:pPr algn="just"/>
            <a:r>
              <a:rPr lang="ro-RO" b="1" dirty="0"/>
              <a:t>6.1. Virulenţa</a:t>
            </a:r>
            <a:endParaRPr lang="en-US" dirty="0"/>
          </a:p>
          <a:p>
            <a:pPr algn="just"/>
            <a:r>
              <a:rPr lang="ro-RO" dirty="0"/>
              <a:t>Factorii corpusculari de virulenţă sunt reprezentaţi de:</a:t>
            </a:r>
            <a:endParaRPr lang="en-US" dirty="0"/>
          </a:p>
          <a:p>
            <a:pPr algn="just"/>
            <a:r>
              <a:rPr lang="ro-RO" dirty="0"/>
              <a:t>- </a:t>
            </a:r>
            <a:r>
              <a:rPr lang="ro-RO" b="1" dirty="0"/>
              <a:t>Antigenul K şi antigenul Vi</a:t>
            </a:r>
            <a:r>
              <a:rPr lang="ro-RO" dirty="0"/>
              <a:t> (de înveliş), care sunt </a:t>
            </a:r>
            <a:r>
              <a:rPr lang="ro-RO" b="1" i="1" dirty="0"/>
              <a:t>corelaţi cu invazivitatea</a:t>
            </a:r>
            <a:r>
              <a:rPr lang="ro-RO" dirty="0"/>
              <a:t>, determinând deci</a:t>
            </a:r>
            <a:r>
              <a:rPr lang="ro-RO" b="1" i="1" dirty="0"/>
              <a:t> putere antifagocitară germenului</a:t>
            </a:r>
            <a:r>
              <a:rPr lang="ro-RO" dirty="0"/>
              <a:t> (E.coli, Salmonella).</a:t>
            </a:r>
            <a:endParaRPr lang="en-US" dirty="0"/>
          </a:p>
          <a:p>
            <a:pPr algn="just"/>
            <a:r>
              <a:rPr lang="ro-RO" dirty="0"/>
              <a:t>- </a:t>
            </a:r>
            <a:r>
              <a:rPr lang="ro-RO" b="1" dirty="0"/>
              <a:t>Factori de „colonizare”</a:t>
            </a:r>
            <a:r>
              <a:rPr lang="ro-RO" dirty="0"/>
              <a:t>, care sunt </a:t>
            </a:r>
            <a:r>
              <a:rPr lang="ro-RO" b="1" i="1" dirty="0"/>
              <a:t>corelaţi cu prezenţa antigenului K</a:t>
            </a:r>
            <a:r>
              <a:rPr lang="ro-RO" dirty="0"/>
              <a:t>, la unele tulpini enteropatogene de E.coli. Se găsesc la suprafaţa </a:t>
            </a:r>
            <a:r>
              <a:rPr lang="ro-RO" b="1" i="1" dirty="0"/>
              <a:t>fimbriilor</a:t>
            </a:r>
            <a:r>
              <a:rPr lang="ro-RO" dirty="0"/>
              <a:t>. Determină ataşarea fermă a germenilor de celulele epiteliului intestinal (”cu platou striat”). La om s-au descris „</a:t>
            </a:r>
            <a:r>
              <a:rPr lang="ro-RO" b="1" dirty="0"/>
              <a:t>factorii de colonizare I şi II</a:t>
            </a:r>
            <a:r>
              <a:rPr lang="ro-RO" dirty="0"/>
              <a:t>” (determinanţi plasmidici).</a:t>
            </a:r>
            <a:endParaRPr lang="en-US" dirty="0"/>
          </a:p>
          <a:p>
            <a:pPr algn="just">
              <a:buNone/>
            </a:pPr>
            <a:r>
              <a:rPr lang="ro-RO" b="1" dirty="0"/>
              <a:t>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42852"/>
            <a:ext cx="8572560" cy="6572296"/>
          </a:xfrm>
        </p:spPr>
        <p:txBody>
          <a:bodyPr>
            <a:normAutofit fontScale="85000" lnSpcReduction="20000"/>
          </a:bodyPr>
          <a:lstStyle/>
          <a:p>
            <a:pPr algn="ctr">
              <a:buNone/>
            </a:pPr>
            <a:r>
              <a:rPr lang="ro-RO" b="1" dirty="0"/>
              <a:t>CARACTERE DE PATOGENITATE</a:t>
            </a:r>
            <a:endParaRPr lang="en-US" b="1" dirty="0"/>
          </a:p>
          <a:p>
            <a:pPr algn="just">
              <a:buNone/>
            </a:pPr>
            <a:endParaRPr lang="en-US" dirty="0"/>
          </a:p>
          <a:p>
            <a:pPr algn="just">
              <a:buNone/>
            </a:pPr>
            <a:r>
              <a:rPr lang="ro-RO" b="1" dirty="0"/>
              <a:t> </a:t>
            </a:r>
            <a:endParaRPr lang="en-US" dirty="0"/>
          </a:p>
          <a:p>
            <a:pPr algn="just"/>
            <a:r>
              <a:rPr lang="ro-RO" b="1" dirty="0"/>
              <a:t>6.2. Toxinogeneza</a:t>
            </a:r>
            <a:endParaRPr lang="en-US" dirty="0"/>
          </a:p>
          <a:p>
            <a:pPr algn="just"/>
            <a:r>
              <a:rPr lang="ro-RO" b="1" dirty="0"/>
              <a:t>Exotoxinele. </a:t>
            </a:r>
            <a:r>
              <a:rPr lang="ro-RO" dirty="0"/>
              <a:t>Exotoxinele de tipul enterotoxinelor au fost puse în evidenţă la E.coli enterotoxigen şi la Vibrio cholerae. Există o înrudire antigenică a enterotoxinelor celor doi germeni, iar mecanismele patogenice prin care acţionează sunt asemănătoare (prin molecule ciclice). Enterotoxina </a:t>
            </a:r>
            <a:r>
              <a:rPr lang="ro-RO" b="1" dirty="0"/>
              <a:t>E.coli</a:t>
            </a:r>
            <a:r>
              <a:rPr lang="ro-RO" dirty="0"/>
              <a:t> este </a:t>
            </a:r>
            <a:r>
              <a:rPr lang="ro-RO" b="1" i="1" dirty="0"/>
              <a:t>determinată plasmidic</a:t>
            </a:r>
            <a:r>
              <a:rPr lang="ro-RO" dirty="0"/>
              <a:t> (plasmidele „ent”) iar cea a </a:t>
            </a:r>
            <a:r>
              <a:rPr lang="ro-RO" b="1" dirty="0"/>
              <a:t>vibrionului holeric</a:t>
            </a:r>
            <a:r>
              <a:rPr lang="ro-RO" dirty="0"/>
              <a:t> este </a:t>
            </a:r>
            <a:r>
              <a:rPr lang="ro-RO" b="1" i="1" dirty="0"/>
              <a:t>determinată cromozomial</a:t>
            </a:r>
            <a:r>
              <a:rPr lang="ro-RO" dirty="0"/>
              <a:t>.</a:t>
            </a:r>
            <a:endParaRPr lang="en-US" dirty="0"/>
          </a:p>
          <a:p>
            <a:pPr algn="just"/>
            <a:r>
              <a:rPr lang="ro-RO" b="1" dirty="0"/>
              <a:t>Endotoxinele</a:t>
            </a:r>
            <a:r>
              <a:rPr lang="ro-RO" dirty="0"/>
              <a:t>.</a:t>
            </a:r>
            <a:r>
              <a:rPr lang="ro-RO" b="1" dirty="0"/>
              <a:t> </a:t>
            </a:r>
            <a:r>
              <a:rPr lang="ro-RO" dirty="0"/>
              <a:t>Sunt</a:t>
            </a:r>
            <a:r>
              <a:rPr lang="ro-RO" b="1" i="1" dirty="0"/>
              <a:t> echivalente antigenului somatic O (LPS) - mai ales lipidul A</a:t>
            </a:r>
            <a:r>
              <a:rPr lang="ro-RO" dirty="0"/>
              <a:t>. Induc efecte complexe, difuze, şi anume: </a:t>
            </a:r>
            <a:r>
              <a:rPr lang="ro-RO" i="1" dirty="0"/>
              <a:t>febră; leucopenie; hipotensiune arterială; hipoxie pasageră în organe şi ţesuturi („acidoză”); activarea fracţiunii C3 a complementului; coagularea intravasculară diseminată; fenomene de hipersensibilitate imediată tip I sau tip III; efecte letale (în doze mari); efecte „imunobiologice”</a:t>
            </a:r>
            <a:r>
              <a:rPr lang="ro-RO" dirty="0"/>
              <a:t> (lipopolizaharid-LPS): imunoadjuvant; mitogen policlonal; în anumite condiţii, imunogen şi pentru imunitate celulară; inductor de imunitate umorală (anticorpi aglutinaţi, protectori), cuplat cu polipeptidul de suport.</a:t>
            </a:r>
            <a:endParaRPr lang="en-US" dirty="0"/>
          </a:p>
          <a:p>
            <a:pPr algn="just"/>
            <a:endParaRPr lang="en-US" dirty="0"/>
          </a:p>
        </p:txBody>
      </p:sp>
    </p:spTree>
    <p:extLst>
      <p:ext uri="{BB962C8B-B14F-4D97-AF65-F5344CB8AC3E}">
        <p14:creationId xmlns:p14="http://schemas.microsoft.com/office/powerpoint/2010/main" val="2050072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357166"/>
            <a:ext cx="8229600" cy="6286544"/>
          </a:xfrm>
        </p:spPr>
        <p:txBody>
          <a:bodyPr>
            <a:normAutofit fontScale="92500" lnSpcReduction="20000"/>
          </a:bodyPr>
          <a:lstStyle/>
          <a:p>
            <a:pPr algn="ctr">
              <a:buNone/>
            </a:pPr>
            <a:r>
              <a:rPr lang="ro-RO" sz="3400" b="1" dirty="0"/>
              <a:t>CARACTERISTICILE DE ANSAMBLU</a:t>
            </a:r>
            <a:endParaRPr lang="en-US" sz="3400" b="1" dirty="0"/>
          </a:p>
          <a:p>
            <a:pPr algn="ctr">
              <a:buNone/>
            </a:pPr>
            <a:endParaRPr lang="en-US" dirty="0"/>
          </a:p>
          <a:p>
            <a:pPr algn="just"/>
            <a:r>
              <a:rPr lang="ro-RO" dirty="0"/>
              <a:t>Nici un capitol al bacteriologiei speciale nu este astăzi mai vast şi, în acelaşi timp, mai plin de insuficiente clarificări, decât cel privitor la bacteriile care populează intestinul; acestea se datoresc mai multor aspecte şi anume:</a:t>
            </a:r>
            <a:endParaRPr lang="en-US" dirty="0"/>
          </a:p>
          <a:p>
            <a:pPr lvl="0" algn="just"/>
            <a:r>
              <a:rPr lang="ro-RO" b="1" i="1" dirty="0"/>
              <a:t>numărul mare de indivizi bacterieni</a:t>
            </a:r>
            <a:r>
              <a:rPr lang="ro-RO" dirty="0"/>
              <a:t> care se găsesc în partea inferioară a jejun-ileonului şi în intestinul gros (un gram de materii fecale, la un individ normal, conţine 10</a:t>
            </a:r>
            <a:r>
              <a:rPr lang="ro-RO" baseline="30000" dirty="0"/>
              <a:t>10 </a:t>
            </a:r>
            <a:r>
              <a:rPr lang="ro-RO" dirty="0"/>
              <a:t>bacterii);</a:t>
            </a:r>
            <a:endParaRPr lang="en-US" dirty="0"/>
          </a:p>
          <a:p>
            <a:pPr lvl="0" algn="just"/>
            <a:r>
              <a:rPr lang="ro-RO" b="1" i="1" dirty="0"/>
              <a:t>varietatea mare de specii, tulpini, serotipuri, biotipuri, lizotipuri</a:t>
            </a:r>
            <a:r>
              <a:rPr lang="ro-RO" dirty="0"/>
              <a:t>, care coexistă în microbiocenoza intestinală;</a:t>
            </a:r>
            <a:endParaRPr lang="en-US" dirty="0"/>
          </a:p>
          <a:p>
            <a:pPr lvl="0" algn="just"/>
            <a:r>
              <a:rPr lang="ro-RO" b="1" i="1" dirty="0"/>
              <a:t>relaţiile genetice multiple</a:t>
            </a:r>
            <a:r>
              <a:rPr lang="ro-RO" dirty="0"/>
              <a:t> care se stabilesc între aceste specii, tulpini şi tipuri (mutaţie şi selecţie adaptativă; recombinare genetică), asigură o continuă acomodare la condiţiile locale, cu schimbarea periodică a configuraţiei antigenice a tulpinilor, dar cu păstrarea echilibrului ecologic;</a:t>
            </a:r>
            <a:endParaRPr lang="en-US" dirty="0"/>
          </a:p>
          <a:p>
            <a:endParaRPr lang="en-US" dirty="0"/>
          </a:p>
        </p:txBody>
      </p:sp>
    </p:spTree>
    <p:extLst>
      <p:ext uri="{BB962C8B-B14F-4D97-AF65-F5344CB8AC3E}">
        <p14:creationId xmlns:p14="http://schemas.microsoft.com/office/powerpoint/2010/main" val="325088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929354"/>
          </a:xfrm>
        </p:spPr>
        <p:txBody>
          <a:bodyPr>
            <a:normAutofit fontScale="92500" lnSpcReduction="20000"/>
          </a:bodyPr>
          <a:lstStyle/>
          <a:p>
            <a:pPr algn="ctr">
              <a:buNone/>
            </a:pPr>
            <a:r>
              <a:rPr lang="ro-RO" b="1" dirty="0"/>
              <a:t>REZISTENŢĂ. SENSIBILITATE. </a:t>
            </a:r>
          </a:p>
          <a:p>
            <a:pPr algn="ctr">
              <a:buNone/>
            </a:pPr>
            <a:endParaRPr lang="en-US" dirty="0"/>
          </a:p>
          <a:p>
            <a:pPr algn="just"/>
            <a:r>
              <a:rPr lang="ro-RO" b="1" dirty="0"/>
              <a:t>Factori fizici şi chimici</a:t>
            </a:r>
            <a:r>
              <a:rPr lang="ro-RO" dirty="0"/>
              <a:t>. În general, bacteriile intestinale sunt </a:t>
            </a:r>
            <a:r>
              <a:rPr lang="ro-RO" b="1" i="1" dirty="0"/>
              <a:t>foarte rezistente la variaţiile mediului extern</a:t>
            </a:r>
            <a:r>
              <a:rPr lang="ro-RO" dirty="0"/>
              <a:t>. Rezervorul de germeni îl reprezintă apele reziduale, alimentele (Salmonella, Shigella, Vibrion holeric). Sunt, de asemenea, prezente în aer, pe material moale, în praf (se pune problema infecţiilor interioare cu Proteus, Pseudomonas, E.coli enteropatogen). Sunt sensibile la dezinfectantele uzuale.</a:t>
            </a:r>
            <a:endParaRPr lang="en-US" dirty="0"/>
          </a:p>
          <a:p>
            <a:pPr algn="just"/>
            <a:r>
              <a:rPr lang="ro-RO" b="1" dirty="0"/>
              <a:t>Rezistenţa la chimioterapice</a:t>
            </a:r>
            <a:r>
              <a:rPr lang="ro-RO" dirty="0"/>
              <a:t>. Majoritatea speciilor prezintă </a:t>
            </a:r>
            <a:r>
              <a:rPr lang="ro-RO" b="1" i="1" dirty="0"/>
              <a:t>fenomenul de plurirezistenţă</a:t>
            </a:r>
            <a:r>
              <a:rPr lang="ro-RO" dirty="0"/>
              <a:t> (</a:t>
            </a:r>
            <a:r>
              <a:rPr lang="ro-RO" i="1" dirty="0"/>
              <a:t>genotipică-aproape toţi</a:t>
            </a:r>
            <a:r>
              <a:rPr lang="ro-RO" dirty="0"/>
              <a:t>;</a:t>
            </a:r>
            <a:r>
              <a:rPr lang="ro-RO" i="1" dirty="0"/>
              <a:t> fenotipică- Pseudomonas</a:t>
            </a:r>
            <a:r>
              <a:rPr lang="ro-RO" dirty="0"/>
              <a:t>).</a:t>
            </a:r>
            <a:endParaRPr lang="en-US" dirty="0"/>
          </a:p>
          <a:p>
            <a:pPr algn="just"/>
            <a:r>
              <a:rPr lang="ro-RO" b="1" dirty="0"/>
              <a:t>Bacteriofagi</a:t>
            </a:r>
            <a:r>
              <a:rPr lang="ro-RO" dirty="0"/>
              <a:t>. Se descrie o </a:t>
            </a:r>
            <a:r>
              <a:rPr lang="ro-RO" b="1" i="1" dirty="0"/>
              <a:t>relaţie bacteriofag-bacterie de tip litic</a:t>
            </a:r>
            <a:r>
              <a:rPr lang="ro-RO" dirty="0"/>
              <a:t> </a:t>
            </a:r>
            <a:r>
              <a:rPr lang="ro-RO" b="1" i="1" dirty="0"/>
              <a:t>la Salmonella</a:t>
            </a:r>
            <a:r>
              <a:rPr lang="ro-RO" dirty="0"/>
              <a:t>, putându-se efectua lizotipia şi, de asemenea, o </a:t>
            </a:r>
            <a:r>
              <a:rPr lang="ro-RO" b="1" i="1" dirty="0"/>
              <a:t>relaţie de tip simbiotic la E.coli</a:t>
            </a:r>
            <a:r>
              <a:rPr lang="ro-RO" dirty="0"/>
              <a:t> (uneori se poate produce lizogenizarea E.coli prin fagul O-beta, tulpina devenind enterotoxigenă).</a:t>
            </a:r>
            <a:endParaRPr lang="en-US" dirty="0"/>
          </a:p>
          <a:p>
            <a:pPr algn="just"/>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929354"/>
          </a:xfrm>
        </p:spPr>
        <p:txBody>
          <a:bodyPr>
            <a:normAutofit fontScale="92500" lnSpcReduction="10000"/>
          </a:bodyPr>
          <a:lstStyle/>
          <a:p>
            <a:pPr algn="ctr">
              <a:buNone/>
            </a:pPr>
            <a:r>
              <a:rPr lang="ro-RO" b="1" dirty="0"/>
              <a:t>VARIABILITATE GENETICĂ</a:t>
            </a:r>
            <a:endParaRPr lang="en-US" b="1" dirty="0"/>
          </a:p>
          <a:p>
            <a:pPr algn="just">
              <a:buNone/>
            </a:pPr>
            <a:endParaRPr lang="en-US" dirty="0"/>
          </a:p>
          <a:p>
            <a:pPr algn="just"/>
            <a:r>
              <a:rPr lang="ro-RO" b="1" dirty="0"/>
              <a:t>Variabilitate genetică</a:t>
            </a:r>
            <a:r>
              <a:rPr lang="ro-RO" dirty="0"/>
              <a:t>. S-au descris numeroase variante sau tipuri (serotipuri, biotipuri, lizotipuri). Bacteriile intestinale prezintă o </a:t>
            </a:r>
            <a:r>
              <a:rPr lang="ro-RO" b="1" i="1" dirty="0"/>
              <a:t>variabilitate extremă</a:t>
            </a:r>
            <a:r>
              <a:rPr lang="ro-RO" dirty="0"/>
              <a:t> în intestin prin </a:t>
            </a:r>
            <a:r>
              <a:rPr lang="ro-RO" b="1" i="1" dirty="0"/>
              <a:t>fenomenul de transfer genetic</a:t>
            </a:r>
            <a:r>
              <a:rPr lang="ro-RO" dirty="0"/>
              <a:t> (transformare, transducţie, conjugare cromozomială şi plasmidică, transfecţie). Consecinţele acestui fenomen sunt </a:t>
            </a:r>
            <a:r>
              <a:rPr lang="ro-RO" b="1" i="1" dirty="0"/>
              <a:t>schimbarea proprietăţilor de patogenitate şi rezistenţa la antibiotice</a:t>
            </a:r>
            <a:r>
              <a:rPr lang="ro-RO" dirty="0"/>
              <a:t> (prin transfer de factori „R”).</a:t>
            </a:r>
            <a:endParaRPr lang="en-US" dirty="0"/>
          </a:p>
          <a:p>
            <a:pPr algn="just"/>
            <a:r>
              <a:rPr lang="ro-RO" dirty="0"/>
              <a:t>Enterotoxinele E.coli sunt codificate plasmidic, iar enterotoxina vibrionului holeric e codificată de o genă cromozomială.</a:t>
            </a:r>
            <a:endParaRPr lang="en-US" dirty="0"/>
          </a:p>
          <a:p>
            <a:pPr algn="just"/>
            <a:r>
              <a:rPr lang="ro-RO" dirty="0"/>
              <a:t>Boala la om, diagnosticul de laborator, epidemiologia, profilaxia şi tratamentul se vor discuta la fiecare germen mai important în parte.</a:t>
            </a:r>
            <a:endParaRPr lang="en-US" dirty="0"/>
          </a:p>
          <a:p>
            <a:pPr algn="just"/>
            <a:endParaRPr lang="en-US" dirty="0"/>
          </a:p>
        </p:txBody>
      </p:sp>
    </p:spTree>
    <p:extLst>
      <p:ext uri="{BB962C8B-B14F-4D97-AF65-F5344CB8AC3E}">
        <p14:creationId xmlns:p14="http://schemas.microsoft.com/office/powerpoint/2010/main" val="2758831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538806"/>
          </a:xfrm>
        </p:spPr>
        <p:txBody>
          <a:bodyPr>
            <a:normAutofit fontScale="77500" lnSpcReduction="20000"/>
          </a:bodyPr>
          <a:lstStyle/>
          <a:p>
            <a:pPr lvl="0" algn="ctr">
              <a:buNone/>
            </a:pPr>
            <a:r>
              <a:rPr lang="ro-RO" sz="3400" b="1" dirty="0"/>
              <a:t>BACTERII INTESTINALE PATOGENE</a:t>
            </a:r>
            <a:endParaRPr lang="en-US" sz="3400" dirty="0"/>
          </a:p>
          <a:p>
            <a:pPr>
              <a:buNone/>
            </a:pPr>
            <a:r>
              <a:rPr lang="ro-RO" b="1" dirty="0"/>
              <a:t> </a:t>
            </a:r>
            <a:endParaRPr lang="en-US" dirty="0"/>
          </a:p>
          <a:p>
            <a:pPr algn="ctr">
              <a:buNone/>
            </a:pPr>
            <a:r>
              <a:rPr lang="ro-RO" b="1" dirty="0"/>
              <a:t>GENUL SALMONELLA</a:t>
            </a:r>
            <a:endParaRPr lang="en-US" b="1" dirty="0"/>
          </a:p>
          <a:p>
            <a:pPr>
              <a:buNone/>
            </a:pPr>
            <a:endParaRPr lang="en-US" b="1" dirty="0"/>
          </a:p>
          <a:p>
            <a:r>
              <a:rPr lang="ro-RO" b="1" dirty="0"/>
              <a:t>1. ÎNCADRARE TAXONOMICĂ</a:t>
            </a:r>
            <a:endParaRPr lang="en-US" dirty="0"/>
          </a:p>
          <a:p>
            <a:pPr algn="just"/>
            <a:r>
              <a:rPr lang="ro-RO" i="1" dirty="0"/>
              <a:t>Ordinul</a:t>
            </a:r>
            <a:r>
              <a:rPr lang="ro-RO" dirty="0"/>
              <a:t>: </a:t>
            </a:r>
            <a:r>
              <a:rPr lang="ro-RO" b="1" i="1" dirty="0"/>
              <a:t>Eubacteriales</a:t>
            </a:r>
            <a:r>
              <a:rPr lang="ro-RO" dirty="0"/>
              <a:t>; </a:t>
            </a:r>
            <a:r>
              <a:rPr lang="ro-RO" i="1" dirty="0"/>
              <a:t>familia</a:t>
            </a:r>
            <a:r>
              <a:rPr lang="ro-RO" dirty="0"/>
              <a:t>: </a:t>
            </a:r>
            <a:r>
              <a:rPr lang="ro-RO" b="1" i="1" dirty="0"/>
              <a:t>Enterobacteriaceae</a:t>
            </a:r>
            <a:r>
              <a:rPr lang="ro-RO" dirty="0"/>
              <a:t>; </a:t>
            </a:r>
            <a:r>
              <a:rPr lang="ro-RO" i="1" dirty="0"/>
              <a:t>trib</a:t>
            </a:r>
            <a:r>
              <a:rPr lang="ro-RO" dirty="0"/>
              <a:t>: </a:t>
            </a:r>
            <a:r>
              <a:rPr lang="ro-RO" b="1" i="1" dirty="0"/>
              <a:t>Enterobacteriaceae</a:t>
            </a:r>
            <a:r>
              <a:rPr lang="ro-RO" dirty="0"/>
              <a:t>; </a:t>
            </a:r>
            <a:r>
              <a:rPr lang="ro-RO" i="1" dirty="0"/>
              <a:t>gen</a:t>
            </a:r>
            <a:r>
              <a:rPr lang="ro-RO" dirty="0"/>
              <a:t>: </a:t>
            </a:r>
            <a:r>
              <a:rPr lang="ro-RO" b="1" i="1" dirty="0"/>
              <a:t>Salmonelleae</a:t>
            </a:r>
            <a:r>
              <a:rPr lang="ro-RO" dirty="0"/>
              <a:t>; </a:t>
            </a:r>
            <a:r>
              <a:rPr lang="ro-RO" i="1" dirty="0"/>
              <a:t>speciile</a:t>
            </a:r>
            <a:r>
              <a:rPr lang="ro-RO" dirty="0"/>
              <a:t>: sunt foarte numeroase. Împărţirea în cadrul genului şi speciei se face pe baza structurii antigenice (grup, serotip) şi a proprietăţilor metabolice (biotip). Menţionăm mai jos speciile mai frecvente în ţara noastră:</a:t>
            </a:r>
            <a:endParaRPr lang="en-US" dirty="0"/>
          </a:p>
          <a:p>
            <a:pPr lvl="0" algn="just"/>
            <a:r>
              <a:rPr lang="ro-RO" dirty="0"/>
              <a:t>grup A: Salmonella paratyphi A;</a:t>
            </a:r>
            <a:endParaRPr lang="en-US" dirty="0"/>
          </a:p>
          <a:p>
            <a:pPr lvl="0" algn="just"/>
            <a:r>
              <a:rPr lang="ro-RO" dirty="0"/>
              <a:t>grup B: Salmonella paratyphi B; Salmonella typhimurium; Salmonella heidelberg;</a:t>
            </a:r>
            <a:endParaRPr lang="en-US" dirty="0"/>
          </a:p>
          <a:p>
            <a:pPr lvl="0" algn="just"/>
            <a:r>
              <a:rPr lang="ro-RO" dirty="0"/>
              <a:t>grup C: Salmonella paratyphi C; Salmonella cholerae suis; Salmonella blocklei;</a:t>
            </a:r>
            <a:endParaRPr lang="en-US" dirty="0"/>
          </a:p>
          <a:p>
            <a:pPr lvl="0" algn="just"/>
            <a:r>
              <a:rPr lang="ro-RO" dirty="0"/>
              <a:t>grup D: Salmonella typhi; Salmonella enteriditis; Salmonella panama;</a:t>
            </a:r>
            <a:endParaRPr lang="en-US" dirty="0"/>
          </a:p>
          <a:p>
            <a:pPr lvl="0" algn="just"/>
            <a:r>
              <a:rPr lang="ro-RO" dirty="0"/>
              <a:t>grup E: Salmonella anatum.</a:t>
            </a:r>
            <a:endParaRPr lang="en-US" dirty="0"/>
          </a:p>
          <a:p>
            <a:pPr algn="just">
              <a:buNone/>
            </a:pPr>
            <a:r>
              <a:rPr lang="ro-RO" b="1" dirty="0"/>
              <a:t>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a:t>DIAGNOSTIC DE LABORATOR</a:t>
            </a:r>
            <a:endParaRPr lang="en-US" dirty="0"/>
          </a:p>
        </p:txBody>
      </p:sp>
    </p:spTree>
    <p:extLst>
      <p:ext uri="{BB962C8B-B14F-4D97-AF65-F5344CB8AC3E}">
        <p14:creationId xmlns:p14="http://schemas.microsoft.com/office/powerpoint/2010/main" val="3623670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5" name="Picture 5" descr="copro"/>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971600" y="116631"/>
            <a:ext cx="7416824" cy="67583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55570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1" name="Picture 5" descr="entero"/>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763688" y="332656"/>
            <a:ext cx="5892023" cy="65253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87758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8920"/>
            <a:ext cx="8229600" cy="2067142"/>
          </a:xfrm>
        </p:spPr>
        <p:txBody>
          <a:bodyPr>
            <a:noAutofit/>
          </a:bodyPr>
          <a:lstStyle/>
          <a:p>
            <a:pPr>
              <a:buNone/>
            </a:pPr>
            <a:endParaRPr lang="en-US" sz="2000" dirty="0"/>
          </a:p>
          <a:p>
            <a:pPr algn="ctr">
              <a:buNone/>
            </a:pPr>
            <a:r>
              <a:rPr lang="ro-RO" sz="2000" b="1" dirty="0"/>
              <a:t>GENUL SALMONELLA</a:t>
            </a:r>
            <a:endParaRPr lang="en-US" sz="2000" b="1" dirty="0"/>
          </a:p>
          <a:p>
            <a:pPr>
              <a:buNone/>
            </a:pPr>
            <a:endParaRPr lang="en-US" sz="2000" b="1" dirty="0"/>
          </a:p>
          <a:p>
            <a:pPr>
              <a:buNone/>
            </a:pPr>
            <a:r>
              <a:rPr lang="ro-RO" sz="2000" b="1" dirty="0"/>
              <a:t> 2. CARACTERE MORFOLOGICE</a:t>
            </a:r>
            <a:endParaRPr lang="en-US" sz="2000" dirty="0"/>
          </a:p>
          <a:p>
            <a:r>
              <a:rPr lang="ro-RO" sz="2000" b="1" i="1" dirty="0"/>
              <a:t>Bacili Gram negativi, cu capetele rotunjite, mobili  </a:t>
            </a:r>
            <a:r>
              <a:rPr lang="ro-RO" sz="2000" dirty="0"/>
              <a:t>(cili petrichi) (figura 4),</a:t>
            </a:r>
            <a:r>
              <a:rPr lang="ro-RO" sz="2000" b="1" i="1" dirty="0"/>
              <a:t> necapsulaţi, nesporulaţi</a:t>
            </a:r>
            <a:r>
              <a:rPr lang="ro-RO" sz="2000" dirty="0"/>
              <a:t>.</a:t>
            </a:r>
            <a:endParaRPr lang="en-US" sz="2000" dirty="0"/>
          </a:p>
          <a:p>
            <a:endParaRPr lang="en-US" sz="2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2348880"/>
            <a:ext cx="3046818" cy="1927422"/>
          </a:xfrm>
          <a:prstGeom prst="rect">
            <a:avLst/>
          </a:prstGeom>
        </p:spPr>
      </p:pic>
      <p:sp>
        <p:nvSpPr>
          <p:cNvPr id="4" name="TextBox 3"/>
          <p:cNvSpPr txBox="1"/>
          <p:nvPr/>
        </p:nvSpPr>
        <p:spPr>
          <a:xfrm>
            <a:off x="683568" y="4509120"/>
            <a:ext cx="3118826"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o-RO" sz="1600" b="1" dirty="0"/>
              <a:t>Salmonella </a:t>
            </a:r>
            <a:r>
              <a:rPr lang="ro-RO" sz="1600" b="1" dirty="0" err="1"/>
              <a:t>typhi</a:t>
            </a:r>
            <a:endParaRPr lang="ro-RO" sz="1600" b="1" dirty="0"/>
          </a:p>
          <a:p>
            <a:pPr algn="ctr"/>
            <a:r>
              <a:rPr lang="ro-RO" sz="1600" b="1" dirty="0"/>
              <a:t>Colorație pentru flageli</a:t>
            </a:r>
            <a:endParaRPr lang="en-US" sz="1600" b="1"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397" t="8114" r="3304" b="5727"/>
          <a:stretch/>
        </p:blipFill>
        <p:spPr>
          <a:xfrm>
            <a:off x="4932040" y="2348880"/>
            <a:ext cx="3024336" cy="1927422"/>
          </a:xfrm>
          <a:prstGeom prst="rect">
            <a:avLst/>
          </a:prstGeom>
        </p:spPr>
      </p:pic>
      <p:sp>
        <p:nvSpPr>
          <p:cNvPr id="6" name="TextBox 5"/>
          <p:cNvSpPr txBox="1"/>
          <p:nvPr/>
        </p:nvSpPr>
        <p:spPr>
          <a:xfrm>
            <a:off x="4884795" y="4509120"/>
            <a:ext cx="3118826"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o-RO" sz="1600" b="1" dirty="0"/>
              <a:t>Salmonella</a:t>
            </a:r>
          </a:p>
          <a:p>
            <a:pPr algn="ctr"/>
            <a:r>
              <a:rPr lang="ro-RO" sz="1600" b="1" dirty="0"/>
              <a:t>Colorație Gram</a:t>
            </a:r>
            <a:endParaRPr lang="en-US" sz="1600" b="1" dirty="0"/>
          </a:p>
        </p:txBody>
      </p:sp>
      <p:pic>
        <p:nvPicPr>
          <p:cNvPr id="99330" name="Picture 2" descr="https://microbewiki.kenyon.edu/images/b/b6/Typhoidpic.JPEG"/>
          <p:cNvPicPr>
            <a:picLocks noChangeAspect="1" noChangeArrowheads="1"/>
          </p:cNvPicPr>
          <p:nvPr/>
        </p:nvPicPr>
        <p:blipFill rotWithShape="1">
          <a:blip r:embed="rId4">
            <a:extLst>
              <a:ext uri="{28A0092B-C50C-407E-A947-70E740481C1C}">
                <a14:useLocalDpi xmlns:a14="http://schemas.microsoft.com/office/drawing/2010/main" val="0"/>
              </a:ext>
            </a:extLst>
          </a:blip>
          <a:srcRect t="15695" b="11060"/>
          <a:stretch/>
        </p:blipFill>
        <p:spPr bwMode="auto">
          <a:xfrm>
            <a:off x="3020255" y="5093895"/>
            <a:ext cx="2667000" cy="1744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146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1500166" y="857232"/>
            <a:ext cx="6138377" cy="4429156"/>
          </a:xfrm>
          <a:prstGeom prst="rect">
            <a:avLst/>
          </a:prstGeom>
          <a:noFill/>
          <a:ln w="9525">
            <a:noFill/>
            <a:miter lim="800000"/>
            <a:headEnd/>
            <a:tailEnd/>
          </a:ln>
        </p:spPr>
      </p:pic>
      <p:sp>
        <p:nvSpPr>
          <p:cNvPr id="5" name="TextBox 4"/>
          <p:cNvSpPr txBox="1"/>
          <p:nvPr/>
        </p:nvSpPr>
        <p:spPr>
          <a:xfrm>
            <a:off x="1714480" y="5286388"/>
            <a:ext cx="571504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b="1" dirty="0"/>
              <a:t> </a:t>
            </a:r>
            <a:endParaRPr lang="en-US" dirty="0"/>
          </a:p>
          <a:p>
            <a:r>
              <a:rPr lang="en-US" dirty="0" err="1"/>
              <a:t>Figura</a:t>
            </a:r>
            <a:r>
              <a:rPr lang="en-US" dirty="0"/>
              <a:t> 1: </a:t>
            </a:r>
            <a:r>
              <a:rPr lang="en-US" dirty="0" err="1"/>
              <a:t>Frotiu</a:t>
            </a:r>
            <a:r>
              <a:rPr lang="en-US" dirty="0"/>
              <a:t> </a:t>
            </a:r>
            <a:r>
              <a:rPr lang="en-US" dirty="0" err="1"/>
              <a:t>colorat</a:t>
            </a:r>
            <a:r>
              <a:rPr lang="en-US" dirty="0"/>
              <a:t> Gram din </a:t>
            </a:r>
            <a:r>
              <a:rPr lang="en-US" dirty="0" err="1"/>
              <a:t>cultură</a:t>
            </a:r>
            <a:r>
              <a:rPr lang="en-US" dirty="0"/>
              <a:t> - Salmonella</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836712"/>
            <a:ext cx="8229600" cy="5164056"/>
          </a:xfrm>
        </p:spPr>
        <p:txBody>
          <a:bodyPr>
            <a:normAutofit fontScale="77500" lnSpcReduction="20000"/>
          </a:bodyPr>
          <a:lstStyle/>
          <a:p>
            <a:r>
              <a:rPr lang="ro-RO" b="1" dirty="0"/>
              <a:t>3. CARACTERE DE CULTURĂ</a:t>
            </a:r>
            <a:endParaRPr lang="en-US" b="1" dirty="0"/>
          </a:p>
          <a:p>
            <a:pPr>
              <a:buNone/>
            </a:pPr>
            <a:endParaRPr lang="en-US" dirty="0"/>
          </a:p>
          <a:p>
            <a:pPr algn="just"/>
            <a:r>
              <a:rPr lang="ro-RO" dirty="0"/>
              <a:t>Salmonellele cultivă pe medii uzuale. Pentru diagnostic, se utilizează </a:t>
            </a:r>
            <a:r>
              <a:rPr lang="ro-RO" b="1" dirty="0"/>
              <a:t>medii de îmbogăţire</a:t>
            </a:r>
            <a:r>
              <a:rPr lang="ro-RO" dirty="0"/>
              <a:t> (mediul cu selenit, mediul cu bulion tetraionat Muller-Kauffmann), </a:t>
            </a:r>
            <a:r>
              <a:rPr lang="ro-RO" b="1" dirty="0"/>
              <a:t>medii selective</a:t>
            </a:r>
            <a:r>
              <a:rPr lang="ro-RO" dirty="0"/>
              <a:t> (mediile cu bilă, lactoză şi indicator, de tip Leifson, McConkey, Istrate-Meitert; mediul Wilson-Blair cu săruri de bismut) precum şi </a:t>
            </a:r>
            <a:r>
              <a:rPr lang="ro-RO" b="1" dirty="0"/>
              <a:t>medii diferenţiale</a:t>
            </a:r>
            <a:r>
              <a:rPr lang="ro-RO" dirty="0"/>
              <a:t> (geloză lactozată, plus indicator), ca ,de exemplu, mediul cu geloză lactozată cu albastru-brom timol. La acestea se adaugă </a:t>
            </a:r>
            <a:r>
              <a:rPr lang="ro-RO" b="1" dirty="0"/>
              <a:t>mediile politrope</a:t>
            </a:r>
            <a:r>
              <a:rPr lang="ro-RO" dirty="0"/>
              <a:t> (TSI, MIU) care testează mai multe proprietăţi biochimice pe acelaşi tub.</a:t>
            </a:r>
            <a:endParaRPr lang="en-US" dirty="0"/>
          </a:p>
          <a:p>
            <a:pPr algn="just"/>
            <a:r>
              <a:rPr lang="ro-RO" dirty="0"/>
              <a:t>Pe </a:t>
            </a:r>
            <a:r>
              <a:rPr lang="ro-RO" i="1" dirty="0"/>
              <a:t>mediile selective cu bilă, lactoză şi indicator</a:t>
            </a:r>
            <a:r>
              <a:rPr lang="ro-RO" dirty="0"/>
              <a:t> (albastru de brom timol), salmonellele determină </a:t>
            </a:r>
            <a:r>
              <a:rPr lang="ro-RO" b="1" i="1" dirty="0"/>
              <a:t>colonii mici, lactozo-negative</a:t>
            </a:r>
            <a:r>
              <a:rPr lang="ro-RO" dirty="0"/>
              <a:t> (nu virează culoarea mediului), </a:t>
            </a:r>
            <a:r>
              <a:rPr lang="ro-RO" b="1" i="1" dirty="0"/>
              <a:t>semitransparente, cu uşoară tentă verzuie-albăstruie</a:t>
            </a:r>
            <a:r>
              <a:rPr lang="ro-RO" dirty="0"/>
              <a:t>. </a:t>
            </a:r>
            <a:endParaRPr lang="en-US" dirty="0"/>
          </a:p>
          <a:p>
            <a:pPr algn="just"/>
            <a:r>
              <a:rPr lang="ro-RO" dirty="0"/>
              <a:t>Pe </a:t>
            </a:r>
            <a:r>
              <a:rPr lang="ro-RO" i="1" dirty="0"/>
              <a:t>mediu selectiv cu bismut (Wilson-Blair),</a:t>
            </a:r>
            <a:r>
              <a:rPr lang="ro-RO" dirty="0"/>
              <a:t> coloniile de salmonelle sunt </a:t>
            </a:r>
            <a:r>
              <a:rPr lang="ro-RO" b="1" i="1" dirty="0"/>
              <a:t>mici, aderente, de culoare brună sau neagră, cu luciu metalic</a:t>
            </a:r>
            <a:r>
              <a:rPr lang="ro-RO" dirty="0"/>
              <a:t>.</a:t>
            </a:r>
            <a:endParaRPr lang="en-US" dirty="0"/>
          </a:p>
          <a:p>
            <a:pPr algn="just"/>
            <a:r>
              <a:rPr lang="ro-RO" dirty="0"/>
              <a:t>Pe </a:t>
            </a:r>
            <a:r>
              <a:rPr lang="ro-RO" i="1" dirty="0"/>
              <a:t>mediile diferenţiale cu lactoză şi indicator</a:t>
            </a:r>
            <a:r>
              <a:rPr lang="ro-RO" dirty="0"/>
              <a:t>, salmonellele se disting prin </a:t>
            </a:r>
            <a:r>
              <a:rPr lang="ro-RO" b="1" i="1" dirty="0"/>
              <a:t>colonii mici, lactozo-negative, semitransparente</a:t>
            </a:r>
            <a:r>
              <a:rPr lang="ro-RO" dirty="0"/>
              <a:t>.</a:t>
            </a:r>
            <a:endParaRPr lang="en-US" dirty="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724400" y="674688"/>
            <a:ext cx="3886200" cy="2449512"/>
          </a:xfrm>
          <a:prstGeom prst="rect">
            <a:avLst/>
          </a:prstGeom>
          <a:noFill/>
          <a:ln/>
        </p:spPr>
      </p:pic>
      <p:sp>
        <p:nvSpPr>
          <p:cNvPr id="5" name="Rectangle 9"/>
          <p:cNvSpPr>
            <a:spLocks noChangeArrowheads="1"/>
          </p:cNvSpPr>
          <p:nvPr/>
        </p:nvSpPr>
        <p:spPr bwMode="auto">
          <a:xfrm>
            <a:off x="5029200" y="3048000"/>
            <a:ext cx="4572000" cy="641350"/>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r>
              <a:rPr lang="en-US" altLang="en-US" dirty="0"/>
              <a:t>Salmonella – </a:t>
            </a:r>
            <a:r>
              <a:rPr lang="en-US" altLang="en-US" dirty="0" err="1"/>
              <a:t>geloză</a:t>
            </a:r>
            <a:r>
              <a:rPr lang="en-US" altLang="en-US" dirty="0"/>
              <a:t> </a:t>
            </a:r>
            <a:r>
              <a:rPr lang="en-US" altLang="en-US" dirty="0" err="1"/>
              <a:t>sânge</a:t>
            </a:r>
            <a:endParaRPr lang="en-US" altLang="en-US" dirty="0"/>
          </a:p>
          <a:p>
            <a:r>
              <a:rPr lang="en-US" altLang="en-US" dirty="0" err="1"/>
              <a:t>Colonii</a:t>
            </a:r>
            <a:r>
              <a:rPr lang="en-US" altLang="en-US" dirty="0"/>
              <a:t> </a:t>
            </a:r>
            <a:r>
              <a:rPr lang="en-US" altLang="en-US" dirty="0" err="1"/>
              <a:t>ltip</a:t>
            </a:r>
            <a:r>
              <a:rPr lang="en-US" altLang="en-US" dirty="0"/>
              <a:t> “S”</a:t>
            </a:r>
          </a:p>
        </p:txBody>
      </p:sp>
      <p:pic>
        <p:nvPicPr>
          <p:cNvPr id="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105400" y="3810000"/>
            <a:ext cx="3657600" cy="2286000"/>
          </a:xfrm>
          <a:prstGeom prst="rect">
            <a:avLst/>
          </a:prstGeom>
          <a:noFill/>
          <a:ln/>
        </p:spPr>
      </p:pic>
      <p:sp>
        <p:nvSpPr>
          <p:cNvPr id="7" name="Rectangle 11"/>
          <p:cNvSpPr>
            <a:spLocks noChangeArrowheads="1"/>
          </p:cNvSpPr>
          <p:nvPr/>
        </p:nvSpPr>
        <p:spPr bwMode="auto">
          <a:xfrm>
            <a:off x="4572000" y="6096000"/>
            <a:ext cx="4572000" cy="641350"/>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p>
            <a:r>
              <a:rPr lang="en-US" altLang="en-US"/>
              <a:t>Salmonella –mediuSS</a:t>
            </a:r>
          </a:p>
          <a:p>
            <a:r>
              <a:rPr lang="en-US" altLang="en-US"/>
              <a:t>colonii “în ochi de pisică”</a:t>
            </a:r>
          </a:p>
        </p:txBody>
      </p:sp>
      <p:graphicFrame>
        <p:nvGraphicFramePr>
          <p:cNvPr id="8" name="Object 1"/>
          <p:cNvGraphicFramePr>
            <a:graphicFrameLocks noChangeAspect="1"/>
          </p:cNvGraphicFramePr>
          <p:nvPr>
            <p:extLst>
              <p:ext uri="{D42A27DB-BD31-4B8C-83A1-F6EECF244321}">
                <p14:modId xmlns:p14="http://schemas.microsoft.com/office/powerpoint/2010/main" val="1954729724"/>
              </p:ext>
            </p:extLst>
          </p:nvPr>
        </p:nvGraphicFramePr>
        <p:xfrm>
          <a:off x="749767" y="215149"/>
          <a:ext cx="2457787" cy="2349755"/>
        </p:xfrm>
        <a:graphic>
          <a:graphicData uri="http://schemas.openxmlformats.org/presentationml/2006/ole">
            <mc:AlternateContent xmlns:mc="http://schemas.openxmlformats.org/markup-compatibility/2006">
              <mc:Choice xmlns:v="urn:schemas-microsoft-com:vml" Requires="v">
                <p:oleObj r:id="rId4" imgW="4786017" imgH="5536263" progId="ViewerFrameClass">
                  <p:embed/>
                </p:oleObj>
              </mc:Choice>
              <mc:Fallback>
                <p:oleObj r:id="rId4" imgW="4786017" imgH="5536263" progId="ViewerFrameClass">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767" y="215149"/>
                        <a:ext cx="2457787" cy="2349755"/>
                      </a:xfrm>
                      <a:prstGeom prst="rect">
                        <a:avLst/>
                      </a:prstGeom>
                      <a:noFill/>
                    </p:spPr>
                  </p:pic>
                </p:oleObj>
              </mc:Fallback>
            </mc:AlternateContent>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2566490556"/>
              </p:ext>
            </p:extLst>
          </p:nvPr>
        </p:nvGraphicFramePr>
        <p:xfrm>
          <a:off x="806329" y="3523027"/>
          <a:ext cx="2344661" cy="2572973"/>
        </p:xfrm>
        <a:graphic>
          <a:graphicData uri="http://schemas.openxmlformats.org/presentationml/2006/ole">
            <mc:AlternateContent xmlns:mc="http://schemas.openxmlformats.org/markup-compatibility/2006">
              <mc:Choice xmlns:v="urn:schemas-microsoft-com:vml" Requires="v">
                <p:oleObj r:id="rId6" imgW="4786017" imgH="5820587" progId="ViewerFrameClass">
                  <p:embed/>
                </p:oleObj>
              </mc:Choice>
              <mc:Fallback>
                <p:oleObj r:id="rId6" imgW="4786017" imgH="5820587" progId="ViewerFrameClass">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329" y="3523027"/>
                        <a:ext cx="2344661" cy="2572973"/>
                      </a:xfrm>
                      <a:prstGeom prst="rect">
                        <a:avLst/>
                      </a:prstGeom>
                      <a:noFill/>
                    </p:spPr>
                  </p:pic>
                </p:oleObj>
              </mc:Fallback>
            </mc:AlternateContent>
          </a:graphicData>
        </a:graphic>
      </p:graphicFrame>
      <p:sp>
        <p:nvSpPr>
          <p:cNvPr id="10" name="TextBox 9"/>
          <p:cNvSpPr txBox="1"/>
          <p:nvPr/>
        </p:nvSpPr>
        <p:spPr>
          <a:xfrm>
            <a:off x="-650100" y="6239053"/>
            <a:ext cx="5029983"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o-RO" dirty="0"/>
              <a:t>Colonii de Salmonella </a:t>
            </a:r>
            <a:r>
              <a:rPr lang="ro-RO" dirty="0" err="1"/>
              <a:t>typhi</a:t>
            </a:r>
            <a:r>
              <a:rPr lang="ro-RO" dirty="0"/>
              <a:t> </a:t>
            </a:r>
          </a:p>
          <a:p>
            <a:pPr algn="ctr"/>
            <a:r>
              <a:rPr lang="ro-RO" dirty="0"/>
              <a:t>pe mediul Wilson-Blair </a:t>
            </a:r>
            <a:endParaRPr lang="en-US" dirty="0"/>
          </a:p>
        </p:txBody>
      </p:sp>
      <p:sp>
        <p:nvSpPr>
          <p:cNvPr id="11" name="TextBox 10"/>
          <p:cNvSpPr txBox="1"/>
          <p:nvPr/>
        </p:nvSpPr>
        <p:spPr>
          <a:xfrm>
            <a:off x="49834" y="2666926"/>
            <a:ext cx="385765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o-RO" dirty="0"/>
              <a:t>Colonii de Salmonella typhi pe mediul </a:t>
            </a:r>
            <a:r>
              <a:rPr lang="en-US" dirty="0" err="1"/>
              <a:t>Leifson</a:t>
            </a:r>
            <a:r>
              <a:rPr lang="ro-RO" dirty="0"/>
              <a:t> </a:t>
            </a:r>
            <a:endParaRPr lang="en-US" dirty="0"/>
          </a:p>
        </p:txBody>
      </p:sp>
    </p:spTree>
    <p:extLst>
      <p:ext uri="{BB962C8B-B14F-4D97-AF65-F5344CB8AC3E}">
        <p14:creationId xmlns:p14="http://schemas.microsoft.com/office/powerpoint/2010/main" val="203342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357166"/>
            <a:ext cx="8229600" cy="6286544"/>
          </a:xfrm>
        </p:spPr>
        <p:txBody>
          <a:bodyPr>
            <a:normAutofit fontScale="92500" lnSpcReduction="10000"/>
          </a:bodyPr>
          <a:lstStyle/>
          <a:p>
            <a:pPr algn="ctr">
              <a:buNone/>
            </a:pPr>
            <a:r>
              <a:rPr lang="ro-RO" sz="3400" b="1" dirty="0"/>
              <a:t>CARACTERISTICILE DE ANSAMBLU</a:t>
            </a:r>
            <a:endParaRPr lang="en-US" sz="3400" b="1" dirty="0"/>
          </a:p>
          <a:p>
            <a:pPr algn="ctr">
              <a:buNone/>
            </a:pPr>
            <a:endParaRPr lang="en-US" dirty="0"/>
          </a:p>
          <a:p>
            <a:pPr lvl="0" algn="just"/>
            <a:r>
              <a:rPr lang="ro-RO" dirty="0"/>
              <a:t>prezintă o </a:t>
            </a:r>
            <a:r>
              <a:rPr lang="ro-RO" b="1" i="1" dirty="0"/>
              <a:t>asemănare morfologică (bacili Gram negativi)</a:t>
            </a:r>
            <a:r>
              <a:rPr lang="ro-RO" dirty="0"/>
              <a:t>, ceea ce face dificilă atestarea prin examen direct sau identificarea morfologică (există totuşi, unele excepţii);</a:t>
            </a:r>
            <a:endParaRPr lang="en-US" dirty="0"/>
          </a:p>
          <a:p>
            <a:pPr lvl="0" algn="just"/>
            <a:r>
              <a:rPr lang="ro-RO" b="1" i="1" dirty="0"/>
              <a:t>se identifică mai ales pe baza caracterelor metabolice sau antigenice</a:t>
            </a:r>
            <a:r>
              <a:rPr lang="ro-RO" dirty="0"/>
              <a:t> (caractere de gen, specie sau variantă - serotip, biotip);</a:t>
            </a:r>
            <a:endParaRPr lang="en-US" dirty="0"/>
          </a:p>
          <a:p>
            <a:pPr lvl="0" algn="just"/>
            <a:r>
              <a:rPr lang="ro-RO" b="1" i="1" dirty="0"/>
              <a:t>determină o varietate mare de tablouri clinice</a:t>
            </a:r>
            <a:r>
              <a:rPr lang="ro-RO" dirty="0"/>
              <a:t> cauzând afecţiuni intestinale şi extraintestinale;</a:t>
            </a:r>
            <a:endParaRPr lang="en-US" dirty="0"/>
          </a:p>
          <a:p>
            <a:pPr lvl="0" algn="just"/>
            <a:r>
              <a:rPr lang="ro-RO" dirty="0"/>
              <a:t>sunt reprezentate de </a:t>
            </a:r>
            <a:r>
              <a:rPr lang="ro-RO" b="1" i="1" dirty="0"/>
              <a:t>tulpini saprofite, condiţionat-patogene, sau patogene(Salmonella ,Shigella ,Yersinia ,Vibrio)</a:t>
            </a:r>
            <a:r>
              <a:rPr lang="ro-RO" dirty="0"/>
              <a:t>.</a:t>
            </a:r>
            <a:endParaRPr lang="en-US" dirty="0"/>
          </a:p>
          <a:p>
            <a:pPr lvl="0" algn="just"/>
            <a:r>
              <a:rPr lang="ro-RO" dirty="0"/>
              <a:t>unele enterobacterii, având putere patogenă redusă şi cerinţe nutritive limitate, au fost folosite într-o serie de cercetări de genetică moleculară.</a:t>
            </a:r>
            <a:endParaRPr lang="en-US" dirty="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4"/>
          <p:cNvPicPr>
            <a:picLocks noChangeAspect="1" noChangeArrowheads="1"/>
          </p:cNvPicPr>
          <p:nvPr/>
        </p:nvPicPr>
        <p:blipFill>
          <a:blip r:embed="rId3" cstate="print"/>
          <a:srcRect/>
          <a:stretch>
            <a:fillRect/>
          </a:stretch>
        </p:blipFill>
        <p:spPr bwMode="auto">
          <a:xfrm>
            <a:off x="4071938" y="1714500"/>
            <a:ext cx="2012950" cy="1857375"/>
          </a:xfrm>
          <a:prstGeom prst="rect">
            <a:avLst/>
          </a:prstGeom>
          <a:noFill/>
          <a:ln w="9525">
            <a:noFill/>
            <a:miter lim="800000"/>
            <a:headEnd/>
            <a:tailEnd/>
          </a:ln>
        </p:spPr>
      </p:pic>
      <p:pic>
        <p:nvPicPr>
          <p:cNvPr id="45060" name="Picture 6"/>
          <p:cNvPicPr>
            <a:picLocks noChangeAspect="1" noChangeArrowheads="1"/>
          </p:cNvPicPr>
          <p:nvPr/>
        </p:nvPicPr>
        <p:blipFill>
          <a:blip r:embed="rId4" cstate="print"/>
          <a:srcRect/>
          <a:stretch>
            <a:fillRect/>
          </a:stretch>
        </p:blipFill>
        <p:spPr bwMode="auto">
          <a:xfrm>
            <a:off x="6929438" y="1928813"/>
            <a:ext cx="1571625" cy="1214437"/>
          </a:xfrm>
          <a:prstGeom prst="rect">
            <a:avLst/>
          </a:prstGeom>
          <a:noFill/>
          <a:ln w="9525">
            <a:noFill/>
            <a:miter lim="800000"/>
            <a:headEnd/>
            <a:tailEnd/>
          </a:ln>
        </p:spPr>
      </p:pic>
      <p:pic>
        <p:nvPicPr>
          <p:cNvPr id="45061" name="Picture 9" descr="Hecktoen enteric agar.jpg"/>
          <p:cNvPicPr>
            <a:picLocks noChangeAspect="1"/>
          </p:cNvPicPr>
          <p:nvPr/>
        </p:nvPicPr>
        <p:blipFill>
          <a:blip r:embed="rId5" cstate="print"/>
          <a:srcRect/>
          <a:stretch>
            <a:fillRect/>
          </a:stretch>
        </p:blipFill>
        <p:spPr bwMode="auto">
          <a:xfrm>
            <a:off x="928688" y="1643063"/>
            <a:ext cx="1928812" cy="2035175"/>
          </a:xfrm>
          <a:prstGeom prst="rect">
            <a:avLst/>
          </a:prstGeom>
          <a:noFill/>
          <a:ln w="9525">
            <a:noFill/>
            <a:miter lim="800000"/>
            <a:headEnd/>
            <a:tailEnd/>
          </a:ln>
        </p:spPr>
      </p:pic>
      <p:pic>
        <p:nvPicPr>
          <p:cNvPr id="45062" name="Picture 10" descr="Salmonella CLED.jpg"/>
          <p:cNvPicPr>
            <a:picLocks noChangeAspect="1"/>
          </p:cNvPicPr>
          <p:nvPr/>
        </p:nvPicPr>
        <p:blipFill>
          <a:blip r:embed="rId6" cstate="print"/>
          <a:srcRect/>
          <a:stretch>
            <a:fillRect/>
          </a:stretch>
        </p:blipFill>
        <p:spPr bwMode="auto">
          <a:xfrm>
            <a:off x="4000500" y="4214813"/>
            <a:ext cx="2000250" cy="1981200"/>
          </a:xfrm>
          <a:prstGeom prst="rect">
            <a:avLst/>
          </a:prstGeom>
          <a:noFill/>
          <a:ln w="9525">
            <a:noFill/>
            <a:miter lim="800000"/>
            <a:headEnd/>
            <a:tailEnd/>
          </a:ln>
        </p:spPr>
      </p:pic>
      <p:pic>
        <p:nvPicPr>
          <p:cNvPr id="45063" name="Picture 11" descr="Salmonella Mc Conkey.jpg"/>
          <p:cNvPicPr>
            <a:picLocks noChangeAspect="1"/>
          </p:cNvPicPr>
          <p:nvPr/>
        </p:nvPicPr>
        <p:blipFill>
          <a:blip r:embed="rId7" cstate="print"/>
          <a:srcRect/>
          <a:stretch>
            <a:fillRect/>
          </a:stretch>
        </p:blipFill>
        <p:spPr bwMode="auto">
          <a:xfrm>
            <a:off x="857250" y="4071938"/>
            <a:ext cx="2106613" cy="2051050"/>
          </a:xfrm>
          <a:prstGeom prst="rect">
            <a:avLst/>
          </a:prstGeom>
          <a:noFill/>
          <a:ln w="9525">
            <a:noFill/>
            <a:miter lim="800000"/>
            <a:headEnd/>
            <a:tailEnd/>
          </a:ln>
        </p:spPr>
      </p:pic>
      <p:pic>
        <p:nvPicPr>
          <p:cNvPr id="45064" name="Picture 12" descr="salmonella_ mediu MLCB agar.jpg"/>
          <p:cNvPicPr>
            <a:picLocks noChangeAspect="1"/>
          </p:cNvPicPr>
          <p:nvPr/>
        </p:nvPicPr>
        <p:blipFill>
          <a:blip r:embed="rId8" cstate="print"/>
          <a:srcRect/>
          <a:stretch>
            <a:fillRect/>
          </a:stretch>
        </p:blipFill>
        <p:spPr bwMode="auto">
          <a:xfrm>
            <a:off x="6858000" y="4143375"/>
            <a:ext cx="2000250" cy="2000250"/>
          </a:xfrm>
          <a:prstGeom prst="rect">
            <a:avLst/>
          </a:prstGeom>
          <a:noFill/>
          <a:ln w="9525">
            <a:noFill/>
            <a:miter lim="800000"/>
            <a:headEnd/>
            <a:tailEnd/>
          </a:ln>
        </p:spPr>
      </p:pic>
      <p:sp>
        <p:nvSpPr>
          <p:cNvPr id="45065" name="TextBox 13"/>
          <p:cNvSpPr txBox="1">
            <a:spLocks noChangeArrowheads="1"/>
          </p:cNvSpPr>
          <p:nvPr/>
        </p:nvSpPr>
        <p:spPr bwMode="auto">
          <a:xfrm>
            <a:off x="714375" y="3714750"/>
            <a:ext cx="2357438" cy="3079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r>
              <a:rPr lang="ro-RO" sz="1400" b="1" dirty="0">
                <a:latin typeface="Franklin Gothic Book" pitchFamily="34" charset="0"/>
              </a:rPr>
              <a:t>Mediul </a:t>
            </a:r>
            <a:r>
              <a:rPr lang="ro-RO" sz="1400" b="1" dirty="0" err="1">
                <a:latin typeface="Franklin Gothic Book" pitchFamily="34" charset="0"/>
              </a:rPr>
              <a:t>Hectoen</a:t>
            </a:r>
            <a:r>
              <a:rPr lang="ro-RO" sz="1400" b="1" dirty="0">
                <a:latin typeface="Franklin Gothic Book" pitchFamily="34" charset="0"/>
              </a:rPr>
              <a:t> enteric </a:t>
            </a:r>
            <a:r>
              <a:rPr lang="ro-RO" sz="1400" b="1" dirty="0" err="1">
                <a:latin typeface="Franklin Gothic Book" pitchFamily="34" charset="0"/>
              </a:rPr>
              <a:t>agar</a:t>
            </a:r>
            <a:endParaRPr lang="ro-RO" sz="1400" b="1" dirty="0">
              <a:latin typeface="Franklin Gothic Book" pitchFamily="34" charset="0"/>
            </a:endParaRPr>
          </a:p>
        </p:txBody>
      </p:sp>
      <p:sp>
        <p:nvSpPr>
          <p:cNvPr id="45066" name="TextBox 14"/>
          <p:cNvSpPr txBox="1">
            <a:spLocks noChangeArrowheads="1"/>
          </p:cNvSpPr>
          <p:nvPr/>
        </p:nvSpPr>
        <p:spPr bwMode="auto">
          <a:xfrm>
            <a:off x="714375" y="6215063"/>
            <a:ext cx="2357438" cy="3079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r>
              <a:rPr lang="ro-RO" sz="1400" b="1">
                <a:latin typeface="Franklin Gothic Book" pitchFamily="34" charset="0"/>
              </a:rPr>
              <a:t>Mediul Mac Conkey</a:t>
            </a:r>
          </a:p>
        </p:txBody>
      </p:sp>
      <p:sp>
        <p:nvSpPr>
          <p:cNvPr id="45067" name="TextBox 15"/>
          <p:cNvSpPr txBox="1">
            <a:spLocks noChangeArrowheads="1"/>
          </p:cNvSpPr>
          <p:nvPr/>
        </p:nvSpPr>
        <p:spPr bwMode="auto">
          <a:xfrm>
            <a:off x="3571875" y="6215063"/>
            <a:ext cx="2714625" cy="95408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r>
              <a:rPr lang="ro-RO" sz="1400" b="1">
                <a:latin typeface="Franklin Gothic Book" pitchFamily="34" charset="0"/>
              </a:rPr>
              <a:t>Mediul CLED</a:t>
            </a:r>
          </a:p>
          <a:p>
            <a:pPr algn="ctr"/>
            <a:r>
              <a:rPr lang="ro-RO" sz="1400" b="1">
                <a:latin typeface="Franklin Gothic Book" pitchFamily="34" charset="0"/>
              </a:rPr>
              <a:t>(</a:t>
            </a:r>
            <a:r>
              <a:rPr lang="en-US" sz="1400" b="1">
                <a:latin typeface="Franklin Gothic Book" pitchFamily="34" charset="0"/>
              </a:rPr>
              <a:t>Cystine-Lactose-Electrolyte Deficient</a:t>
            </a:r>
            <a:r>
              <a:rPr lang="ro-RO" sz="1400" b="1">
                <a:latin typeface="Franklin Gothic Book" pitchFamily="34" charset="0"/>
              </a:rPr>
              <a:t>)</a:t>
            </a:r>
          </a:p>
          <a:p>
            <a:pPr algn="ctr"/>
            <a:endParaRPr lang="ro-RO" sz="1400" b="1">
              <a:latin typeface="Franklin Gothic Book" pitchFamily="34" charset="0"/>
            </a:endParaRPr>
          </a:p>
        </p:txBody>
      </p:sp>
      <p:sp>
        <p:nvSpPr>
          <p:cNvPr id="45068" name="TextBox 16"/>
          <p:cNvSpPr txBox="1">
            <a:spLocks noChangeArrowheads="1"/>
          </p:cNvSpPr>
          <p:nvPr/>
        </p:nvSpPr>
        <p:spPr bwMode="auto">
          <a:xfrm>
            <a:off x="6357938" y="6143625"/>
            <a:ext cx="2928937" cy="73818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r>
              <a:rPr lang="ro-RO" sz="1400" b="1">
                <a:latin typeface="Franklin Gothic Book" pitchFamily="34" charset="0"/>
              </a:rPr>
              <a:t>Mediul MLCB agar</a:t>
            </a:r>
          </a:p>
          <a:p>
            <a:pPr algn="ctr"/>
            <a:r>
              <a:rPr lang="ro-RO" sz="1400" b="1">
                <a:latin typeface="Franklin Gothic Book" pitchFamily="34" charset="0"/>
              </a:rPr>
              <a:t>(mannitol lysine crystal violet  brilliant green)</a:t>
            </a:r>
          </a:p>
        </p:txBody>
      </p:sp>
      <p:sp>
        <p:nvSpPr>
          <p:cNvPr id="45069" name="TextBox 17"/>
          <p:cNvSpPr txBox="1">
            <a:spLocks noChangeArrowheads="1"/>
          </p:cNvSpPr>
          <p:nvPr/>
        </p:nvSpPr>
        <p:spPr bwMode="auto">
          <a:xfrm>
            <a:off x="6429375" y="3143250"/>
            <a:ext cx="2714625" cy="5238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r>
              <a:rPr lang="ro-RO" sz="1400" b="1">
                <a:latin typeface="Franklin Gothic Book" pitchFamily="34" charset="0"/>
              </a:rPr>
              <a:t>Mediul Istrate Meitert</a:t>
            </a:r>
          </a:p>
          <a:p>
            <a:pPr algn="ctr"/>
            <a:endParaRPr lang="ro-RO" sz="1400" b="1">
              <a:latin typeface="Franklin Gothic Book" pitchFamily="34" charset="0"/>
            </a:endParaRPr>
          </a:p>
        </p:txBody>
      </p:sp>
      <p:sp>
        <p:nvSpPr>
          <p:cNvPr id="45070" name="TextBox 18"/>
          <p:cNvSpPr txBox="1">
            <a:spLocks noChangeArrowheads="1"/>
          </p:cNvSpPr>
          <p:nvPr/>
        </p:nvSpPr>
        <p:spPr bwMode="auto">
          <a:xfrm>
            <a:off x="3786188" y="3643313"/>
            <a:ext cx="2714625" cy="5238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r>
              <a:rPr lang="ro-RO" sz="1400" b="1">
                <a:latin typeface="Franklin Gothic Book" pitchFamily="34" charset="0"/>
              </a:rPr>
              <a:t>Mediul Drigalski</a:t>
            </a:r>
          </a:p>
          <a:p>
            <a:pPr algn="ctr"/>
            <a:endParaRPr lang="ro-RO" sz="1400" b="1">
              <a:latin typeface="Franklin Gothic Book" pitchFamily="34" charset="0"/>
            </a:endParaRPr>
          </a:p>
        </p:txBody>
      </p:sp>
      <p:sp>
        <p:nvSpPr>
          <p:cNvPr id="3" name="Slide Number Placeholder 2"/>
          <p:cNvSpPr>
            <a:spLocks noGrp="1"/>
          </p:cNvSpPr>
          <p:nvPr>
            <p:ph type="sldNum" sz="quarter" idx="12"/>
          </p:nvPr>
        </p:nvSpPr>
        <p:spPr/>
        <p:txBody>
          <a:bodyPr/>
          <a:lstStyle/>
          <a:p>
            <a:pPr>
              <a:defRPr/>
            </a:pPr>
            <a:fld id="{1F925565-C85A-4F2B-8AD6-04AE1471EDE2}" type="slidenum">
              <a:rPr lang="en-US" smtClean="0"/>
              <a:pPr>
                <a:defRPr/>
              </a:pPr>
              <a:t>30</a:t>
            </a:fld>
            <a:endParaRPr lang="en-US"/>
          </a:p>
        </p:txBody>
      </p:sp>
    </p:spTree>
    <p:extLst>
      <p:ext uri="{BB962C8B-B14F-4D97-AF65-F5344CB8AC3E}">
        <p14:creationId xmlns:p14="http://schemas.microsoft.com/office/powerpoint/2010/main" val="2799067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srcRect t="15775"/>
          <a:stretch>
            <a:fillRect/>
          </a:stretch>
        </p:blipFill>
        <p:spPr bwMode="auto">
          <a:xfrm>
            <a:off x="1547664" y="1268760"/>
            <a:ext cx="5943600" cy="3992563"/>
          </a:xfrm>
          <a:prstGeom prst="rect">
            <a:avLst/>
          </a:prstGeom>
          <a:noFill/>
          <a:ln w="9525">
            <a:noFill/>
            <a:miter lim="800000"/>
            <a:headEnd/>
            <a:tailEnd/>
          </a:ln>
        </p:spPr>
      </p:pic>
      <p:sp>
        <p:nvSpPr>
          <p:cNvPr id="3" name="TextBox 2"/>
          <p:cNvSpPr txBox="1"/>
          <p:nvPr/>
        </p:nvSpPr>
        <p:spPr>
          <a:xfrm>
            <a:off x="1547664" y="5589240"/>
            <a:ext cx="604867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o-RO" b="1" dirty="0"/>
              <a:t>Mediu </a:t>
            </a:r>
            <a:r>
              <a:rPr lang="ro-RO" b="1" dirty="0" err="1"/>
              <a:t>agar</a:t>
            </a:r>
            <a:r>
              <a:rPr lang="ro-RO" b="1" dirty="0"/>
              <a:t> cu sulfit de bismut</a:t>
            </a:r>
          </a:p>
          <a:p>
            <a:pPr algn="ctr"/>
            <a:r>
              <a:rPr lang="ro-RO" b="1" dirty="0"/>
              <a:t>Mediu selectiv pentru Salmonella</a:t>
            </a:r>
            <a:endParaRPr lang="en-US" b="1" dirty="0"/>
          </a:p>
        </p:txBody>
      </p:sp>
    </p:spTree>
    <p:extLst>
      <p:ext uri="{BB962C8B-B14F-4D97-AF65-F5344CB8AC3E}">
        <p14:creationId xmlns:p14="http://schemas.microsoft.com/office/powerpoint/2010/main" val="1350522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5395930"/>
          </a:xfrm>
        </p:spPr>
        <p:txBody>
          <a:bodyPr>
            <a:normAutofit fontScale="77500" lnSpcReduction="20000"/>
          </a:bodyPr>
          <a:lstStyle/>
          <a:p>
            <a:r>
              <a:rPr lang="ro-RO" b="1" dirty="0"/>
              <a:t>4. CARACTERE METABOLICE</a:t>
            </a:r>
            <a:endParaRPr lang="en-US" b="1" dirty="0"/>
          </a:p>
          <a:p>
            <a:pPr>
              <a:buNone/>
            </a:pPr>
            <a:endParaRPr lang="en-US" dirty="0"/>
          </a:p>
          <a:p>
            <a:pPr algn="just"/>
            <a:r>
              <a:rPr lang="ro-RO" dirty="0"/>
              <a:t>Salmonellele prezintă caractere biochimice de gen, precum şi caractere biochimice de diferenţiere între diferitele specii şi variante (biotipuri).</a:t>
            </a:r>
            <a:endParaRPr lang="en-US" dirty="0"/>
          </a:p>
          <a:p>
            <a:pPr lvl="0" algn="just"/>
            <a:r>
              <a:rPr lang="ro-RO" b="1" dirty="0"/>
              <a:t>Caractere biochimice de gen</a:t>
            </a:r>
            <a:r>
              <a:rPr lang="ro-RO" dirty="0"/>
              <a:t>:</a:t>
            </a:r>
            <a:endParaRPr lang="en-US" dirty="0"/>
          </a:p>
          <a:p>
            <a:pPr lvl="0" algn="just"/>
            <a:r>
              <a:rPr lang="ro-RO" dirty="0"/>
              <a:t>fermentarea glucozei, cu gaz (excepţie: Salmonella typhi, fără gaz); fermentează manita, sorbitolul, maltoza;</a:t>
            </a:r>
            <a:endParaRPr lang="en-US" dirty="0"/>
          </a:p>
          <a:p>
            <a:pPr lvl="0" algn="just"/>
            <a:r>
              <a:rPr lang="ro-RO" dirty="0"/>
              <a:t>lipsa fermentării lactozei, ca şi a altor zaharuri (zaharoză, adonită, inozită);</a:t>
            </a:r>
            <a:endParaRPr lang="en-US" dirty="0"/>
          </a:p>
          <a:p>
            <a:pPr lvl="0" algn="just"/>
            <a:r>
              <a:rPr lang="ro-RO" dirty="0"/>
              <a:t>lipsa producerii de indol;</a:t>
            </a:r>
            <a:endParaRPr lang="en-US" dirty="0"/>
          </a:p>
          <a:p>
            <a:pPr lvl="0" algn="just"/>
            <a:r>
              <a:rPr lang="ro-RO" dirty="0"/>
              <a:t>reacţia roşu metil negativă;</a:t>
            </a:r>
            <a:endParaRPr lang="en-US" dirty="0"/>
          </a:p>
          <a:p>
            <a:pPr lvl="0" algn="just"/>
            <a:r>
              <a:rPr lang="ro-RO" dirty="0"/>
              <a:t>producerea de lizin-decarboxilază;</a:t>
            </a:r>
            <a:endParaRPr lang="en-US" dirty="0"/>
          </a:p>
          <a:p>
            <a:pPr lvl="0" algn="just"/>
            <a:r>
              <a:rPr lang="ro-RO" dirty="0"/>
              <a:t>lipsa producerii de fenil-alanin-dezaminază;</a:t>
            </a:r>
            <a:endParaRPr lang="en-US" dirty="0"/>
          </a:p>
          <a:p>
            <a:pPr lvl="0" algn="just"/>
            <a:r>
              <a:rPr lang="ro-RO" dirty="0"/>
              <a:t>folosirea citratului ca unică sursă de carbon (cresc pe mediul Simmons cu citrat);</a:t>
            </a:r>
            <a:endParaRPr lang="en-US" dirty="0"/>
          </a:p>
          <a:p>
            <a:pPr lvl="0" algn="just"/>
            <a:r>
              <a:rPr lang="ro-RO" dirty="0"/>
              <a:t>lipsa producerii de acetilmetilcarbinol din glucoză (reacţia Voges-Proskauer negativă);</a:t>
            </a:r>
            <a:endParaRPr lang="en-US" dirty="0"/>
          </a:p>
          <a:p>
            <a:pPr algn="just"/>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229600" cy="2284306"/>
          </a:xfrm>
        </p:spPr>
        <p:txBody>
          <a:bodyPr>
            <a:normAutofit fontScale="85000" lnSpcReduction="20000"/>
          </a:bodyPr>
          <a:lstStyle/>
          <a:p>
            <a:r>
              <a:rPr lang="ro-RO" b="1" dirty="0"/>
              <a:t>4. CARACTERE METABOLICE</a:t>
            </a:r>
            <a:endParaRPr lang="en-US" b="1" dirty="0"/>
          </a:p>
          <a:p>
            <a:pPr>
              <a:buNone/>
            </a:pPr>
            <a:endParaRPr lang="en-US" dirty="0"/>
          </a:p>
          <a:p>
            <a:pPr lvl="0"/>
            <a:r>
              <a:rPr lang="ro-RO" dirty="0"/>
              <a:t>pe </a:t>
            </a:r>
            <a:r>
              <a:rPr lang="ro-RO" b="1" dirty="0"/>
              <a:t>mediul TSI</a:t>
            </a:r>
            <a:r>
              <a:rPr lang="ro-RO" dirty="0"/>
              <a:t>: fermentează glucoza, cu gaz sau fără gaz (Salmonella typhi); produc hidrogen sulfurat şi nu fermentează lactoza şi zaharoza;</a:t>
            </a:r>
            <a:endParaRPr lang="en-US" dirty="0"/>
          </a:p>
          <a:p>
            <a:pPr lvl="0"/>
            <a:r>
              <a:rPr lang="ro-RO" dirty="0"/>
              <a:t>pe </a:t>
            </a:r>
            <a:r>
              <a:rPr lang="ro-RO" b="1" dirty="0"/>
              <a:t>mediul MIU</a:t>
            </a:r>
            <a:r>
              <a:rPr lang="ro-RO" dirty="0"/>
              <a:t>: sunt mobile, nu produc indol, nu produc urează.</a:t>
            </a:r>
            <a:endParaRPr lang="en-US" dirty="0"/>
          </a:p>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52100" b="32150"/>
          <a:stretch/>
        </p:blipFill>
        <p:spPr>
          <a:xfrm>
            <a:off x="616211" y="3501008"/>
            <a:ext cx="8093573" cy="2592288"/>
          </a:xfrm>
          <a:prstGeom prst="rect">
            <a:avLst/>
          </a:prstGeom>
        </p:spPr>
      </p:pic>
    </p:spTree>
    <p:extLst>
      <p:ext uri="{BB962C8B-B14F-4D97-AF65-F5344CB8AC3E}">
        <p14:creationId xmlns:p14="http://schemas.microsoft.com/office/powerpoint/2010/main" val="364443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2357422" y="1214422"/>
            <a:ext cx="3499214" cy="4151917"/>
          </a:xfrm>
          <a:prstGeom prst="rect">
            <a:avLst/>
          </a:prstGeom>
          <a:noFill/>
          <a:ln w="9525">
            <a:noFill/>
            <a:miter lim="800000"/>
            <a:headEnd/>
            <a:tailEnd/>
          </a:ln>
        </p:spPr>
      </p:pic>
      <p:sp>
        <p:nvSpPr>
          <p:cNvPr id="44035" name="Line 3"/>
          <p:cNvSpPr>
            <a:spLocks noChangeShapeType="1"/>
          </p:cNvSpPr>
          <p:nvPr/>
        </p:nvSpPr>
        <p:spPr bwMode="auto">
          <a:xfrm flipH="1" flipV="1">
            <a:off x="1928794" y="3571876"/>
            <a:ext cx="898528" cy="1311278"/>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4036" name="Line 4"/>
          <p:cNvSpPr>
            <a:spLocks noChangeShapeType="1"/>
          </p:cNvSpPr>
          <p:nvPr/>
        </p:nvSpPr>
        <p:spPr bwMode="auto">
          <a:xfrm flipV="1">
            <a:off x="5214942" y="3071810"/>
            <a:ext cx="1428760" cy="879478"/>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4037" name="Line 5"/>
          <p:cNvSpPr>
            <a:spLocks noChangeShapeType="1"/>
          </p:cNvSpPr>
          <p:nvPr/>
        </p:nvSpPr>
        <p:spPr bwMode="auto">
          <a:xfrm flipV="1">
            <a:off x="4000496" y="4429132"/>
            <a:ext cx="2928958" cy="360362"/>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857224" y="3071810"/>
            <a:ext cx="928694" cy="923330"/>
          </a:xfrm>
          <a:prstGeom prst="rect">
            <a:avLst/>
          </a:prstGeom>
          <a:noFill/>
        </p:spPr>
        <p:txBody>
          <a:bodyPr wrap="square" rtlCol="0">
            <a:spAutoFit/>
          </a:bodyPr>
          <a:lstStyle/>
          <a:p>
            <a:r>
              <a:rPr lang="ro-RO" dirty="0"/>
              <a:t>Mediu control</a:t>
            </a:r>
            <a:endParaRPr lang="en-US" dirty="0"/>
          </a:p>
          <a:p>
            <a:endParaRPr lang="en-US" dirty="0"/>
          </a:p>
        </p:txBody>
      </p:sp>
      <p:sp>
        <p:nvSpPr>
          <p:cNvPr id="10" name="TextBox 9"/>
          <p:cNvSpPr txBox="1"/>
          <p:nvPr/>
        </p:nvSpPr>
        <p:spPr>
          <a:xfrm>
            <a:off x="6715140" y="2214554"/>
            <a:ext cx="2000264" cy="1200329"/>
          </a:xfrm>
          <a:prstGeom prst="rect">
            <a:avLst/>
          </a:prstGeom>
          <a:noFill/>
        </p:spPr>
        <p:txBody>
          <a:bodyPr wrap="square" rtlCol="0">
            <a:spAutoFit/>
          </a:bodyPr>
          <a:lstStyle/>
          <a:p>
            <a:r>
              <a:rPr lang="ro-RO" dirty="0"/>
              <a:t>Salmonella</a:t>
            </a:r>
            <a:endParaRPr lang="en-US" dirty="0"/>
          </a:p>
          <a:p>
            <a:r>
              <a:rPr lang="ro-RO" dirty="0"/>
              <a:t>fără producere</a:t>
            </a:r>
            <a:endParaRPr lang="en-US" dirty="0"/>
          </a:p>
          <a:p>
            <a:r>
              <a:rPr lang="ro-RO" dirty="0"/>
              <a:t>de H</a:t>
            </a:r>
            <a:r>
              <a:rPr lang="ro-RO" baseline="-25000" dirty="0"/>
              <a:t>2</a:t>
            </a:r>
            <a:r>
              <a:rPr lang="ro-RO" dirty="0"/>
              <a:t>S</a:t>
            </a:r>
            <a:endParaRPr lang="en-US" dirty="0"/>
          </a:p>
          <a:p>
            <a:endParaRPr lang="en-US" dirty="0"/>
          </a:p>
        </p:txBody>
      </p:sp>
      <p:sp>
        <p:nvSpPr>
          <p:cNvPr id="11" name="TextBox 10"/>
          <p:cNvSpPr txBox="1"/>
          <p:nvPr/>
        </p:nvSpPr>
        <p:spPr>
          <a:xfrm>
            <a:off x="7000892" y="4071942"/>
            <a:ext cx="1928826" cy="923330"/>
          </a:xfrm>
          <a:prstGeom prst="rect">
            <a:avLst/>
          </a:prstGeom>
          <a:noFill/>
        </p:spPr>
        <p:txBody>
          <a:bodyPr wrap="square" rtlCol="0">
            <a:spAutoFit/>
          </a:bodyPr>
          <a:lstStyle/>
          <a:p>
            <a:r>
              <a:rPr lang="ro-RO" dirty="0"/>
              <a:t>Salmonella cu producere de H</a:t>
            </a:r>
            <a:r>
              <a:rPr lang="ro-RO" baseline="-25000" dirty="0"/>
              <a:t>2</a:t>
            </a:r>
            <a:r>
              <a:rPr lang="ro-RO" dirty="0"/>
              <a:t>S</a:t>
            </a:r>
            <a:endParaRPr lang="en-US" dirty="0"/>
          </a:p>
          <a:p>
            <a:endParaRPr lang="en-US" dirty="0"/>
          </a:p>
        </p:txBody>
      </p:sp>
      <p:sp>
        <p:nvSpPr>
          <p:cNvPr id="12" name="TextBox 11"/>
          <p:cNvSpPr txBox="1"/>
          <p:nvPr/>
        </p:nvSpPr>
        <p:spPr>
          <a:xfrm>
            <a:off x="2786050" y="5715016"/>
            <a:ext cx="2428892" cy="369332"/>
          </a:xfrm>
          <a:prstGeom prst="rect">
            <a:avLst/>
          </a:prstGeom>
          <a:noFill/>
        </p:spPr>
        <p:txBody>
          <a:bodyPr wrap="square" rtlCol="0">
            <a:spAutoFit/>
          </a:bodyPr>
          <a:lstStyle/>
          <a:p>
            <a:r>
              <a:rPr lang="en-US" dirty="0" err="1"/>
              <a:t>Figura</a:t>
            </a:r>
            <a:r>
              <a:rPr lang="en-US" dirty="0"/>
              <a:t> 4: </a:t>
            </a:r>
            <a:r>
              <a:rPr lang="en-US" dirty="0" err="1"/>
              <a:t>Mediul</a:t>
            </a:r>
            <a:r>
              <a:rPr lang="en-US" dirty="0"/>
              <a:t> TSI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srcRect/>
          <a:stretch>
            <a:fillRect/>
          </a:stretch>
        </p:blipFill>
        <p:spPr bwMode="auto">
          <a:xfrm>
            <a:off x="2357422" y="1500174"/>
            <a:ext cx="4319719" cy="3500462"/>
          </a:xfrm>
          <a:prstGeom prst="rect">
            <a:avLst/>
          </a:prstGeom>
          <a:noFill/>
          <a:ln w="9525">
            <a:noFill/>
            <a:miter lim="800000"/>
            <a:headEnd/>
            <a:tailEnd/>
          </a:ln>
        </p:spPr>
      </p:pic>
      <p:sp>
        <p:nvSpPr>
          <p:cNvPr id="46083" name="Line 3"/>
          <p:cNvSpPr>
            <a:spLocks noChangeShapeType="1"/>
          </p:cNvSpPr>
          <p:nvPr/>
        </p:nvSpPr>
        <p:spPr bwMode="auto">
          <a:xfrm flipH="1" flipV="1">
            <a:off x="1643042" y="3143248"/>
            <a:ext cx="1116014" cy="1311278"/>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6084" name="Line 4"/>
          <p:cNvSpPr>
            <a:spLocks noChangeShapeType="1"/>
          </p:cNvSpPr>
          <p:nvPr/>
        </p:nvSpPr>
        <p:spPr bwMode="auto">
          <a:xfrm>
            <a:off x="4429124" y="4357694"/>
            <a:ext cx="2714644" cy="285752"/>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6085" name="Line 5"/>
          <p:cNvSpPr>
            <a:spLocks noChangeShapeType="1"/>
          </p:cNvSpPr>
          <p:nvPr/>
        </p:nvSpPr>
        <p:spPr bwMode="auto">
          <a:xfrm flipV="1">
            <a:off x="6143636" y="2428867"/>
            <a:ext cx="1214446" cy="1363667"/>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642910" y="2643182"/>
            <a:ext cx="1143008" cy="923330"/>
          </a:xfrm>
          <a:prstGeom prst="rect">
            <a:avLst/>
          </a:prstGeom>
          <a:noFill/>
        </p:spPr>
        <p:txBody>
          <a:bodyPr wrap="square" rtlCol="0">
            <a:spAutoFit/>
          </a:bodyPr>
          <a:lstStyle/>
          <a:p>
            <a:r>
              <a:rPr lang="ro-RO" dirty="0"/>
              <a:t>Mediu control</a:t>
            </a:r>
            <a:endParaRPr lang="en-US" dirty="0"/>
          </a:p>
          <a:p>
            <a:endParaRPr lang="en-US" dirty="0"/>
          </a:p>
        </p:txBody>
      </p:sp>
      <p:sp>
        <p:nvSpPr>
          <p:cNvPr id="9" name="TextBox 8"/>
          <p:cNvSpPr txBox="1"/>
          <p:nvPr/>
        </p:nvSpPr>
        <p:spPr>
          <a:xfrm>
            <a:off x="7429488" y="1785926"/>
            <a:ext cx="1714512" cy="923330"/>
          </a:xfrm>
          <a:prstGeom prst="rect">
            <a:avLst/>
          </a:prstGeom>
          <a:noFill/>
        </p:spPr>
        <p:txBody>
          <a:bodyPr wrap="square" rtlCol="0">
            <a:spAutoFit/>
          </a:bodyPr>
          <a:lstStyle/>
          <a:p>
            <a:r>
              <a:rPr lang="en-US" dirty="0" err="1"/>
              <a:t>Urează</a:t>
            </a:r>
            <a:r>
              <a:rPr lang="en-US" dirty="0"/>
              <a:t> </a:t>
            </a:r>
            <a:r>
              <a:rPr lang="en-US" dirty="0" err="1"/>
              <a:t>pozitiv</a:t>
            </a:r>
            <a:r>
              <a:rPr lang="en-US" dirty="0"/>
              <a:t>  Proteus</a:t>
            </a:r>
          </a:p>
          <a:p>
            <a:endParaRPr lang="en-US" dirty="0"/>
          </a:p>
        </p:txBody>
      </p:sp>
      <p:sp>
        <p:nvSpPr>
          <p:cNvPr id="10" name="TextBox 9"/>
          <p:cNvSpPr txBox="1"/>
          <p:nvPr/>
        </p:nvSpPr>
        <p:spPr>
          <a:xfrm>
            <a:off x="7215206" y="4429132"/>
            <a:ext cx="1714512" cy="646331"/>
          </a:xfrm>
          <a:prstGeom prst="rect">
            <a:avLst/>
          </a:prstGeom>
          <a:noFill/>
        </p:spPr>
        <p:txBody>
          <a:bodyPr wrap="square" rtlCol="0">
            <a:spAutoFit/>
          </a:bodyPr>
          <a:lstStyle/>
          <a:p>
            <a:r>
              <a:rPr lang="ro-RO" dirty="0"/>
              <a:t>Urează negativ  Salmonella</a:t>
            </a:r>
            <a:endParaRPr lang="en-US" dirty="0"/>
          </a:p>
        </p:txBody>
      </p:sp>
      <p:sp>
        <p:nvSpPr>
          <p:cNvPr id="11" name="TextBox 10"/>
          <p:cNvSpPr txBox="1"/>
          <p:nvPr/>
        </p:nvSpPr>
        <p:spPr>
          <a:xfrm>
            <a:off x="2786050" y="5643578"/>
            <a:ext cx="3357586" cy="369332"/>
          </a:xfrm>
          <a:prstGeom prst="rect">
            <a:avLst/>
          </a:prstGeom>
          <a:noFill/>
        </p:spPr>
        <p:txBody>
          <a:bodyPr wrap="square" rtlCol="0">
            <a:spAutoFit/>
          </a:bodyPr>
          <a:lstStyle/>
          <a:p>
            <a:r>
              <a:rPr lang="en-US" dirty="0" err="1"/>
              <a:t>Figura</a:t>
            </a:r>
            <a:r>
              <a:rPr lang="en-US" dirty="0"/>
              <a:t> 5: </a:t>
            </a:r>
            <a:r>
              <a:rPr lang="en-US" dirty="0" err="1"/>
              <a:t>Producerea</a:t>
            </a:r>
            <a:r>
              <a:rPr lang="en-US" dirty="0"/>
              <a:t> de </a:t>
            </a:r>
            <a:r>
              <a:rPr lang="en-US" dirty="0" err="1"/>
              <a:t>urează</a:t>
            </a:r>
            <a:r>
              <a:rPr lang="en-US" dirty="0"/>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2786050" y="1214422"/>
            <a:ext cx="3286148" cy="3709118"/>
          </a:xfrm>
          <a:prstGeom prst="rect">
            <a:avLst/>
          </a:prstGeom>
          <a:noFill/>
          <a:ln w="9525">
            <a:noFill/>
            <a:miter lim="800000"/>
            <a:headEnd/>
            <a:tailEnd/>
          </a:ln>
        </p:spPr>
      </p:pic>
      <p:sp>
        <p:nvSpPr>
          <p:cNvPr id="47107" name="Line 3"/>
          <p:cNvSpPr>
            <a:spLocks noChangeShapeType="1"/>
          </p:cNvSpPr>
          <p:nvPr/>
        </p:nvSpPr>
        <p:spPr bwMode="auto">
          <a:xfrm flipH="1" flipV="1">
            <a:off x="2000232" y="3429000"/>
            <a:ext cx="1168402" cy="647702"/>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7108" name="Line 4"/>
          <p:cNvSpPr>
            <a:spLocks noChangeShapeType="1"/>
          </p:cNvSpPr>
          <p:nvPr/>
        </p:nvSpPr>
        <p:spPr bwMode="auto">
          <a:xfrm flipV="1">
            <a:off x="4357686" y="2071677"/>
            <a:ext cx="2357454" cy="1060452"/>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7109" name="Line 5"/>
          <p:cNvSpPr>
            <a:spLocks noChangeShapeType="1"/>
          </p:cNvSpPr>
          <p:nvPr/>
        </p:nvSpPr>
        <p:spPr bwMode="auto">
          <a:xfrm>
            <a:off x="5500694" y="3571876"/>
            <a:ext cx="1173162" cy="450850"/>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1142976" y="3214686"/>
            <a:ext cx="1000132" cy="646331"/>
          </a:xfrm>
          <a:prstGeom prst="rect">
            <a:avLst/>
          </a:prstGeom>
          <a:noFill/>
        </p:spPr>
        <p:txBody>
          <a:bodyPr wrap="square" rtlCol="0">
            <a:spAutoFit/>
          </a:bodyPr>
          <a:lstStyle/>
          <a:p>
            <a:r>
              <a:rPr lang="ro-RO" dirty="0"/>
              <a:t>Martor</a:t>
            </a:r>
            <a:endParaRPr lang="en-US" dirty="0"/>
          </a:p>
          <a:p>
            <a:endParaRPr lang="en-US" dirty="0"/>
          </a:p>
        </p:txBody>
      </p:sp>
      <p:sp>
        <p:nvSpPr>
          <p:cNvPr id="9" name="TextBox 8"/>
          <p:cNvSpPr txBox="1"/>
          <p:nvPr/>
        </p:nvSpPr>
        <p:spPr>
          <a:xfrm>
            <a:off x="6715140" y="3786190"/>
            <a:ext cx="1571636" cy="923330"/>
          </a:xfrm>
          <a:prstGeom prst="rect">
            <a:avLst/>
          </a:prstGeom>
          <a:noFill/>
        </p:spPr>
        <p:txBody>
          <a:bodyPr wrap="square" rtlCol="0">
            <a:spAutoFit/>
          </a:bodyPr>
          <a:lstStyle/>
          <a:p>
            <a:r>
              <a:rPr lang="ro-RO" dirty="0"/>
              <a:t>Citrat pozitiv</a:t>
            </a:r>
            <a:endParaRPr lang="en-US" dirty="0"/>
          </a:p>
          <a:p>
            <a:r>
              <a:rPr lang="ro-RO" dirty="0"/>
              <a:t>Salmonella</a:t>
            </a:r>
            <a:endParaRPr lang="en-US" dirty="0"/>
          </a:p>
          <a:p>
            <a:endParaRPr lang="en-US" dirty="0"/>
          </a:p>
        </p:txBody>
      </p:sp>
      <p:sp>
        <p:nvSpPr>
          <p:cNvPr id="10" name="TextBox 9"/>
          <p:cNvSpPr txBox="1"/>
          <p:nvPr/>
        </p:nvSpPr>
        <p:spPr>
          <a:xfrm>
            <a:off x="6786578" y="1714488"/>
            <a:ext cx="2143140" cy="923330"/>
          </a:xfrm>
          <a:prstGeom prst="rect">
            <a:avLst/>
          </a:prstGeom>
          <a:noFill/>
        </p:spPr>
        <p:txBody>
          <a:bodyPr wrap="square" rtlCol="0">
            <a:spAutoFit/>
          </a:bodyPr>
          <a:lstStyle/>
          <a:p>
            <a:r>
              <a:rPr lang="ro-RO" dirty="0"/>
              <a:t>Citrat negativ</a:t>
            </a:r>
            <a:endParaRPr lang="en-US" dirty="0"/>
          </a:p>
          <a:p>
            <a:r>
              <a:rPr lang="ro-RO" dirty="0"/>
              <a:t>Salmonella typhi</a:t>
            </a:r>
            <a:endParaRPr lang="en-US" dirty="0"/>
          </a:p>
          <a:p>
            <a:endParaRPr lang="en-US" dirty="0"/>
          </a:p>
        </p:txBody>
      </p:sp>
      <p:sp>
        <p:nvSpPr>
          <p:cNvPr id="11" name="TextBox 10"/>
          <p:cNvSpPr txBox="1"/>
          <p:nvPr/>
        </p:nvSpPr>
        <p:spPr>
          <a:xfrm>
            <a:off x="1643042" y="5429264"/>
            <a:ext cx="5643602" cy="369332"/>
          </a:xfrm>
          <a:prstGeom prst="rect">
            <a:avLst/>
          </a:prstGeom>
          <a:noFill/>
        </p:spPr>
        <p:txBody>
          <a:bodyPr wrap="square" rtlCol="0">
            <a:spAutoFit/>
          </a:bodyPr>
          <a:lstStyle/>
          <a:p>
            <a:r>
              <a:rPr lang="en-US" dirty="0" err="1"/>
              <a:t>Figura</a:t>
            </a:r>
            <a:r>
              <a:rPr lang="en-US" dirty="0"/>
              <a:t> 6: </a:t>
            </a:r>
            <a:r>
              <a:rPr lang="en-US" dirty="0" err="1"/>
              <a:t>Virajul</a:t>
            </a:r>
            <a:r>
              <a:rPr lang="en-US" dirty="0"/>
              <a:t> </a:t>
            </a:r>
            <a:r>
              <a:rPr lang="en-US" dirty="0" err="1"/>
              <a:t>culorii</a:t>
            </a:r>
            <a:r>
              <a:rPr lang="en-US" dirty="0"/>
              <a:t> </a:t>
            </a:r>
            <a:r>
              <a:rPr lang="en-US" dirty="0" err="1"/>
              <a:t>pe</a:t>
            </a:r>
            <a:r>
              <a:rPr lang="en-US" dirty="0"/>
              <a:t> </a:t>
            </a:r>
            <a:r>
              <a:rPr lang="en-US" dirty="0" err="1"/>
              <a:t>mediul</a:t>
            </a:r>
            <a:r>
              <a:rPr lang="en-US" dirty="0"/>
              <a:t> cu </a:t>
            </a:r>
            <a:r>
              <a:rPr lang="en-US" dirty="0" err="1"/>
              <a:t>citrat</a:t>
            </a:r>
            <a:r>
              <a:rPr lang="en-US" dirty="0"/>
              <a:t> Simmons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42852"/>
            <a:ext cx="8229600" cy="1564958"/>
          </a:xfrm>
        </p:spPr>
        <p:txBody>
          <a:bodyPr/>
          <a:lstStyle/>
          <a:p>
            <a:pPr lvl="0"/>
            <a:r>
              <a:rPr lang="ro-RO" sz="1800" b="1" dirty="0"/>
              <a:t>Caractere biochimice de diferenţiere între diferitele specii</a:t>
            </a:r>
            <a:r>
              <a:rPr lang="ro-RO" sz="1800" dirty="0"/>
              <a:t>:</a:t>
            </a:r>
            <a:endParaRPr lang="en-US" sz="1800" dirty="0"/>
          </a:p>
          <a:p>
            <a:r>
              <a:rPr lang="ro-RO" sz="1800" dirty="0"/>
              <a:t>Unele proprietăţi metabolice sunt particulare anumitor specii de Salmonelle, permiţând utilizarea unei </a:t>
            </a:r>
            <a:r>
              <a:rPr lang="ro-RO" sz="1800" b="1" i="1" dirty="0"/>
              <a:t>scheme biochimice de identificare</a:t>
            </a:r>
            <a:r>
              <a:rPr lang="ro-RO" sz="1800" dirty="0"/>
              <a:t>. În tabelul 2, redăm caracterele biochimice ale principalelor specii de Salmonella, importante pentru ţara noastră:</a:t>
            </a:r>
            <a:endParaRPr lang="en-US" sz="1800" dirty="0"/>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098161351"/>
              </p:ext>
            </p:extLst>
          </p:nvPr>
        </p:nvGraphicFramePr>
        <p:xfrm>
          <a:off x="642910" y="1857364"/>
          <a:ext cx="7858182" cy="2903240"/>
        </p:xfrm>
        <a:graphic>
          <a:graphicData uri="http://schemas.openxmlformats.org/drawingml/2006/table">
            <a:tbl>
              <a:tblPr/>
              <a:tblGrid>
                <a:gridCol w="1253207">
                  <a:extLst>
                    <a:ext uri="{9D8B030D-6E8A-4147-A177-3AD203B41FA5}">
                      <a16:colId xmlns:a16="http://schemas.microsoft.com/office/drawing/2014/main" val="20000"/>
                    </a:ext>
                  </a:extLst>
                </a:gridCol>
                <a:gridCol w="762601">
                  <a:extLst>
                    <a:ext uri="{9D8B030D-6E8A-4147-A177-3AD203B41FA5}">
                      <a16:colId xmlns:a16="http://schemas.microsoft.com/office/drawing/2014/main" val="20001"/>
                    </a:ext>
                  </a:extLst>
                </a:gridCol>
                <a:gridCol w="915122">
                  <a:extLst>
                    <a:ext uri="{9D8B030D-6E8A-4147-A177-3AD203B41FA5}">
                      <a16:colId xmlns:a16="http://schemas.microsoft.com/office/drawing/2014/main" val="20002"/>
                    </a:ext>
                  </a:extLst>
                </a:gridCol>
                <a:gridCol w="915122">
                  <a:extLst>
                    <a:ext uri="{9D8B030D-6E8A-4147-A177-3AD203B41FA5}">
                      <a16:colId xmlns:a16="http://schemas.microsoft.com/office/drawing/2014/main" val="20003"/>
                    </a:ext>
                  </a:extLst>
                </a:gridCol>
                <a:gridCol w="915122">
                  <a:extLst>
                    <a:ext uri="{9D8B030D-6E8A-4147-A177-3AD203B41FA5}">
                      <a16:colId xmlns:a16="http://schemas.microsoft.com/office/drawing/2014/main" val="20004"/>
                    </a:ext>
                  </a:extLst>
                </a:gridCol>
                <a:gridCol w="961725">
                  <a:extLst>
                    <a:ext uri="{9D8B030D-6E8A-4147-A177-3AD203B41FA5}">
                      <a16:colId xmlns:a16="http://schemas.microsoft.com/office/drawing/2014/main" val="20005"/>
                    </a:ext>
                  </a:extLst>
                </a:gridCol>
                <a:gridCol w="961725">
                  <a:extLst>
                    <a:ext uri="{9D8B030D-6E8A-4147-A177-3AD203B41FA5}">
                      <a16:colId xmlns:a16="http://schemas.microsoft.com/office/drawing/2014/main" val="20006"/>
                    </a:ext>
                  </a:extLst>
                </a:gridCol>
                <a:gridCol w="1173558">
                  <a:extLst>
                    <a:ext uri="{9D8B030D-6E8A-4147-A177-3AD203B41FA5}">
                      <a16:colId xmlns:a16="http://schemas.microsoft.com/office/drawing/2014/main" val="20007"/>
                    </a:ext>
                  </a:extLst>
                </a:gridCol>
              </a:tblGrid>
              <a:tr h="309565">
                <a:tc rowSpan="2">
                  <a:txBody>
                    <a:bodyPr/>
                    <a:lstStyle/>
                    <a:p>
                      <a:pPr algn="ctr">
                        <a:spcAft>
                          <a:spcPts val="0"/>
                        </a:spcAft>
                      </a:pPr>
                      <a:r>
                        <a:rPr lang="ro-RO" sz="1400" b="1" dirty="0">
                          <a:latin typeface="Times New Roman"/>
                          <a:ea typeface="Times New Roman"/>
                        </a:rPr>
                        <a:t>SPECIA</a:t>
                      </a:r>
                      <a:endParaRPr lang="en-US"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spcAft>
                          <a:spcPts val="0"/>
                        </a:spcAft>
                      </a:pPr>
                      <a:r>
                        <a:rPr lang="ro-RO" sz="1400" b="1">
                          <a:latin typeface="Times New Roman"/>
                          <a:ea typeface="Times New Roman"/>
                        </a:rPr>
                        <a:t>FERMENTARE ZAHARURI  x)</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a:spcAft>
                          <a:spcPts val="0"/>
                        </a:spcAft>
                      </a:pPr>
                      <a:r>
                        <a:rPr lang="ro-RO" sz="1400" b="1" dirty="0">
                          <a:latin typeface="Times New Roman"/>
                          <a:ea typeface="Times New Roman"/>
                        </a:rPr>
                        <a:t>Producere  H</a:t>
                      </a:r>
                      <a:r>
                        <a:rPr lang="ro-RO" sz="1400" b="1" baseline="-25000" dirty="0">
                          <a:latin typeface="Times New Roman"/>
                          <a:ea typeface="Times New Roman"/>
                        </a:rPr>
                        <a:t>2</a:t>
                      </a:r>
                      <a:r>
                        <a:rPr lang="ro-RO" sz="1400" b="1" dirty="0">
                          <a:latin typeface="Times New Roman"/>
                          <a:ea typeface="Times New Roman"/>
                        </a:rPr>
                        <a:t>S</a:t>
                      </a:r>
                      <a:endParaRPr lang="en-US" sz="14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09565">
                <a:tc vMerge="1">
                  <a:txBody>
                    <a:bodyPr/>
                    <a:lstStyle/>
                    <a:p>
                      <a:endParaRPr lang="en-US"/>
                    </a:p>
                  </a:txBody>
                  <a:tcPr/>
                </a:tc>
                <a:tc>
                  <a:txBody>
                    <a:bodyPr/>
                    <a:lstStyle/>
                    <a:p>
                      <a:pPr algn="just">
                        <a:spcAft>
                          <a:spcPts val="0"/>
                        </a:spcAft>
                      </a:pPr>
                      <a:r>
                        <a:rPr lang="ro-RO" sz="1400" b="1" dirty="0">
                          <a:latin typeface="Times New Roman"/>
                          <a:ea typeface="Times New Roman"/>
                        </a:rPr>
                        <a:t>Glucoză</a:t>
                      </a:r>
                      <a:endParaRPr lang="en-US" sz="14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o-RO" sz="1400" b="1" dirty="0" err="1">
                          <a:latin typeface="Times New Roman"/>
                          <a:ea typeface="Times New Roman"/>
                        </a:rPr>
                        <a:t>Dulcită</a:t>
                      </a:r>
                      <a:endParaRPr lang="en-US" sz="14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o-RO" sz="1400" b="1" dirty="0" err="1">
                          <a:latin typeface="Times New Roman"/>
                          <a:ea typeface="Times New Roman"/>
                        </a:rPr>
                        <a:t>Trehaloză</a:t>
                      </a:r>
                      <a:endParaRPr lang="en-US" sz="14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o-RO" sz="1400" b="1" dirty="0" err="1">
                          <a:latin typeface="Times New Roman"/>
                          <a:ea typeface="Times New Roman"/>
                        </a:rPr>
                        <a:t>Ramnoză</a:t>
                      </a:r>
                      <a:endParaRPr lang="en-US" sz="14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o-RO" sz="1400" b="1" dirty="0">
                          <a:latin typeface="Times New Roman"/>
                          <a:ea typeface="Times New Roman"/>
                        </a:rPr>
                        <a:t>Xiloză</a:t>
                      </a:r>
                      <a:endParaRPr lang="en-US" sz="14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ro-RO" sz="1400" b="1" dirty="0" err="1">
                          <a:latin typeface="Times New Roman"/>
                          <a:ea typeface="Times New Roman"/>
                        </a:rPr>
                        <a:t>Arabinoză</a:t>
                      </a:r>
                      <a:endParaRPr lang="en-US" sz="14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1"/>
                  </a:ext>
                </a:extLst>
              </a:tr>
              <a:tr h="309565">
                <a:tc>
                  <a:txBody>
                    <a:bodyPr/>
                    <a:lstStyle/>
                    <a:p>
                      <a:pPr algn="just">
                        <a:spcAft>
                          <a:spcPts val="0"/>
                        </a:spcAft>
                      </a:pPr>
                      <a:r>
                        <a:rPr lang="ro-RO" sz="1400" b="1" dirty="0">
                          <a:latin typeface="Times New Roman"/>
                          <a:ea typeface="Times New Roman"/>
                        </a:rPr>
                        <a:t>S. </a:t>
                      </a:r>
                      <a:r>
                        <a:rPr lang="ro-RO" sz="1400" b="1" dirty="0" err="1">
                          <a:latin typeface="Times New Roman"/>
                          <a:ea typeface="Times New Roman"/>
                        </a:rPr>
                        <a:t>typhi</a:t>
                      </a:r>
                      <a:endParaRPr lang="en-US" sz="14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V</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V</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V</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9565">
                <a:tc>
                  <a:txBody>
                    <a:bodyPr/>
                    <a:lstStyle/>
                    <a:p>
                      <a:pPr algn="just">
                        <a:spcAft>
                          <a:spcPts val="0"/>
                        </a:spcAft>
                      </a:pPr>
                      <a:r>
                        <a:rPr lang="ro-RO" sz="1400" b="1" dirty="0">
                          <a:latin typeface="Times New Roman"/>
                          <a:ea typeface="Times New Roman"/>
                        </a:rPr>
                        <a:t>S. </a:t>
                      </a:r>
                      <a:r>
                        <a:rPr lang="ro-RO" sz="1400" b="1" dirty="0" err="1">
                          <a:latin typeface="Times New Roman"/>
                          <a:ea typeface="Times New Roman"/>
                        </a:rPr>
                        <a:t>paratyphi</a:t>
                      </a:r>
                      <a:r>
                        <a:rPr lang="ro-RO" sz="1400" b="1" dirty="0">
                          <a:latin typeface="Times New Roman"/>
                          <a:ea typeface="Times New Roman"/>
                        </a:rPr>
                        <a:t> A</a:t>
                      </a:r>
                      <a:endParaRPr lang="en-US" sz="14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+g</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+V</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9565">
                <a:tc>
                  <a:txBody>
                    <a:bodyPr/>
                    <a:lstStyle/>
                    <a:p>
                      <a:pPr algn="just">
                        <a:spcAft>
                          <a:spcPts val="0"/>
                        </a:spcAft>
                      </a:pPr>
                      <a:r>
                        <a:rPr lang="ro-RO" sz="1400" b="1" dirty="0">
                          <a:latin typeface="Times New Roman"/>
                          <a:ea typeface="Times New Roman"/>
                        </a:rPr>
                        <a:t>S. </a:t>
                      </a:r>
                      <a:r>
                        <a:rPr lang="ro-RO" sz="1400" b="1" dirty="0" err="1">
                          <a:latin typeface="Times New Roman"/>
                          <a:ea typeface="Times New Roman"/>
                        </a:rPr>
                        <a:t>paratyphi</a:t>
                      </a:r>
                      <a:r>
                        <a:rPr lang="ro-RO" sz="1400" b="1" dirty="0">
                          <a:latin typeface="Times New Roman"/>
                          <a:ea typeface="Times New Roman"/>
                        </a:rPr>
                        <a:t> B</a:t>
                      </a:r>
                      <a:endParaRPr lang="en-US" sz="14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+g</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9565">
                <a:tc>
                  <a:txBody>
                    <a:bodyPr/>
                    <a:lstStyle/>
                    <a:p>
                      <a:pPr algn="just">
                        <a:spcAft>
                          <a:spcPts val="0"/>
                        </a:spcAft>
                      </a:pPr>
                      <a:r>
                        <a:rPr lang="ro-RO" sz="1400" b="1" dirty="0">
                          <a:latin typeface="Times New Roman"/>
                          <a:ea typeface="Times New Roman"/>
                        </a:rPr>
                        <a:t>S. </a:t>
                      </a:r>
                      <a:r>
                        <a:rPr lang="ro-RO" sz="1400" b="1" dirty="0" err="1">
                          <a:latin typeface="Times New Roman"/>
                          <a:ea typeface="Times New Roman"/>
                        </a:rPr>
                        <a:t>paratyphi</a:t>
                      </a:r>
                      <a:r>
                        <a:rPr lang="ro-RO" sz="1400" b="1" dirty="0">
                          <a:latin typeface="Times New Roman"/>
                          <a:ea typeface="Times New Roman"/>
                        </a:rPr>
                        <a:t> C</a:t>
                      </a:r>
                      <a:endParaRPr lang="en-US" sz="14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+g</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9565">
                <a:tc>
                  <a:txBody>
                    <a:bodyPr/>
                    <a:lstStyle/>
                    <a:p>
                      <a:pPr algn="just">
                        <a:spcAft>
                          <a:spcPts val="0"/>
                        </a:spcAft>
                      </a:pPr>
                      <a:r>
                        <a:rPr lang="ro-RO" sz="1400" b="1" dirty="0">
                          <a:latin typeface="Times New Roman"/>
                          <a:ea typeface="Times New Roman"/>
                        </a:rPr>
                        <a:t>S. </a:t>
                      </a:r>
                      <a:r>
                        <a:rPr lang="ro-RO" sz="1400" b="1" dirty="0" err="1">
                          <a:latin typeface="Times New Roman"/>
                          <a:ea typeface="Times New Roman"/>
                        </a:rPr>
                        <a:t>typhimurim</a:t>
                      </a:r>
                      <a:endParaRPr lang="en-US" sz="14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+g</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V</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V</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V</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9565">
                <a:tc>
                  <a:txBody>
                    <a:bodyPr/>
                    <a:lstStyle/>
                    <a:p>
                      <a:pPr algn="just">
                        <a:spcAft>
                          <a:spcPts val="0"/>
                        </a:spcAft>
                      </a:pPr>
                      <a:r>
                        <a:rPr lang="ro-RO" sz="1400" b="1" dirty="0">
                          <a:latin typeface="Times New Roman"/>
                          <a:ea typeface="Times New Roman"/>
                        </a:rPr>
                        <a:t>S. </a:t>
                      </a:r>
                      <a:r>
                        <a:rPr lang="ro-RO" sz="1400" b="1" dirty="0" err="1">
                          <a:latin typeface="Times New Roman"/>
                          <a:ea typeface="Times New Roman"/>
                        </a:rPr>
                        <a:t>enteriditis</a:t>
                      </a:r>
                      <a:endParaRPr lang="en-US" sz="14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+g</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9565">
                <a:tc>
                  <a:txBody>
                    <a:bodyPr/>
                    <a:lstStyle/>
                    <a:p>
                      <a:pPr algn="just">
                        <a:spcAft>
                          <a:spcPts val="0"/>
                        </a:spcAft>
                      </a:pPr>
                      <a:r>
                        <a:rPr lang="ro-RO" sz="1400" b="1" dirty="0">
                          <a:latin typeface="Times New Roman"/>
                          <a:ea typeface="Times New Roman"/>
                        </a:rPr>
                        <a:t>S. </a:t>
                      </a:r>
                      <a:r>
                        <a:rPr lang="ro-RO" sz="1400" b="1" dirty="0" err="1">
                          <a:latin typeface="Times New Roman"/>
                          <a:ea typeface="Times New Roman"/>
                        </a:rPr>
                        <a:t>cholerae</a:t>
                      </a:r>
                      <a:r>
                        <a:rPr lang="ro-RO" sz="1400" b="1" dirty="0">
                          <a:latin typeface="Times New Roman"/>
                          <a:ea typeface="Times New Roman"/>
                        </a:rPr>
                        <a:t> </a:t>
                      </a:r>
                      <a:r>
                        <a:rPr lang="ro-RO" sz="1400" b="1" dirty="0" err="1">
                          <a:latin typeface="Times New Roman"/>
                          <a:ea typeface="Times New Roman"/>
                        </a:rPr>
                        <a:t>suis</a:t>
                      </a:r>
                      <a:endParaRPr lang="en-US" sz="1400" b="1"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+g</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V</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a:latin typeface="Times New Roman"/>
                          <a:ea typeface="Times New Roman"/>
                        </a:rPr>
                        <a:t>-</a:t>
                      </a:r>
                      <a:endParaRPr lang="en-US" sz="14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400" dirty="0">
                          <a:latin typeface="Times New Roman"/>
                          <a:ea typeface="Times New Roman"/>
                        </a:rPr>
                        <a:t>-</a:t>
                      </a:r>
                      <a:endParaRPr lang="en-US"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8" name="TextBox 7"/>
          <p:cNvSpPr txBox="1"/>
          <p:nvPr/>
        </p:nvSpPr>
        <p:spPr>
          <a:xfrm>
            <a:off x="857224" y="4857760"/>
            <a:ext cx="7715304" cy="1600438"/>
          </a:xfrm>
          <a:prstGeom prst="rect">
            <a:avLst/>
          </a:prstGeom>
          <a:noFill/>
        </p:spPr>
        <p:txBody>
          <a:bodyPr wrap="square" rtlCol="0">
            <a:spAutoFit/>
          </a:bodyPr>
          <a:lstStyle/>
          <a:p>
            <a:r>
              <a:rPr lang="ro-RO" sz="1600" dirty="0"/>
              <a:t>x) Fermentare zaharuri: + = pozitiv; V = variabil; (+ sau – în funcţie de tulpină);</a:t>
            </a:r>
            <a:endParaRPr lang="en-US" sz="1600" dirty="0"/>
          </a:p>
          <a:p>
            <a:r>
              <a:rPr lang="ro-RO" sz="1600" dirty="0"/>
              <a:t>xx) Fermentare glucoză: + = fermentare fără producere de gaz; +g= fermentare cu producere de gaz.</a:t>
            </a:r>
            <a:endParaRPr lang="en-US" sz="1600" dirty="0"/>
          </a:p>
          <a:p>
            <a:r>
              <a:rPr lang="ro-RO" sz="1600" dirty="0"/>
              <a:t> </a:t>
            </a:r>
            <a:endParaRPr lang="en-US" sz="1600" dirty="0"/>
          </a:p>
          <a:p>
            <a:r>
              <a:rPr lang="ro-RO" sz="1600" dirty="0"/>
              <a:t>Tabelul 2: Caractere biochimice la reprezentanţii genului Salmonella</a:t>
            </a:r>
            <a:endParaRPr lang="en-US" sz="1600" dirty="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8670"/>
            <a:ext cx="8435280" cy="5395930"/>
          </a:xfrm>
        </p:spPr>
        <p:txBody>
          <a:bodyPr>
            <a:normAutofit fontScale="77500" lnSpcReduction="20000"/>
          </a:bodyPr>
          <a:lstStyle/>
          <a:p>
            <a:pPr marL="0" indent="0" algn="just">
              <a:buNone/>
            </a:pPr>
            <a:r>
              <a:rPr lang="ro-RO" dirty="0"/>
              <a:t>Cele mai importante teste de diferenţiere între specii sunt următoarele :</a:t>
            </a:r>
            <a:endParaRPr lang="en-US" dirty="0"/>
          </a:p>
          <a:p>
            <a:pPr lvl="0" algn="just"/>
            <a:r>
              <a:rPr lang="ro-RO" b="1" i="1" dirty="0"/>
              <a:t>fermentarea celor şase zaharuri</a:t>
            </a:r>
            <a:r>
              <a:rPr lang="ro-RO" dirty="0"/>
              <a:t> (arabinoză, dulcită, inozită, ramanoză, trehaloză, xiloză);</a:t>
            </a:r>
            <a:endParaRPr lang="en-US" dirty="0"/>
          </a:p>
          <a:p>
            <a:pPr lvl="0" algn="just"/>
            <a:r>
              <a:rPr lang="ro-RO" b="1" i="1" dirty="0"/>
              <a:t>fermentarea glicerolului</a:t>
            </a:r>
            <a:r>
              <a:rPr lang="ro-RO" dirty="0"/>
              <a:t> (reacţia Stern);</a:t>
            </a:r>
            <a:endParaRPr lang="en-US" dirty="0"/>
          </a:p>
          <a:p>
            <a:pPr lvl="0" algn="just"/>
            <a:r>
              <a:rPr lang="ro-RO" b="1" i="1" dirty="0"/>
              <a:t>lichefierea gelatinei</a:t>
            </a:r>
            <a:r>
              <a:rPr lang="ro-RO" dirty="0"/>
              <a:t>;</a:t>
            </a:r>
            <a:endParaRPr lang="en-US" dirty="0"/>
          </a:p>
          <a:p>
            <a:pPr lvl="0" algn="just"/>
            <a:r>
              <a:rPr lang="ro-RO" b="1" i="1" dirty="0"/>
              <a:t>acţiunea asupra unor acizi organici</a:t>
            </a:r>
            <a:r>
              <a:rPr lang="ro-RO" dirty="0"/>
              <a:t>: D-tartrat, L-tartrat, citrat de Na.</a:t>
            </a:r>
            <a:endParaRPr lang="en-US" dirty="0"/>
          </a:p>
          <a:p>
            <a:pPr algn="just"/>
            <a:r>
              <a:rPr lang="ro-RO" dirty="0"/>
              <a:t>Deoarece majoritatea speciilor de Salmonella sunt lactozo şi zaharozo-negative, producătoare de hidrogen sulfurat şi glucoză pozitive, pe mediul politrop TSI vor produce virarea în galben a indicatorului în profunzimea stratului de geloză (glucoză +), înnegrirea masei de geloză (H</a:t>
            </a:r>
            <a:r>
              <a:rPr lang="ro-RO" baseline="-25000" dirty="0"/>
              <a:t>2</a:t>
            </a:r>
            <a:r>
              <a:rPr lang="ro-RO" dirty="0"/>
              <a:t>S+) şi vor lăsa nevirată culoarea suprafeţei înclinate (lactozo- şi zaharozo-negative).</a:t>
            </a:r>
            <a:endParaRPr lang="en-US" dirty="0"/>
          </a:p>
          <a:p>
            <a:pPr algn="just">
              <a:buNone/>
            </a:pPr>
            <a:endParaRPr lang="en-US" dirty="0"/>
          </a:p>
          <a:p>
            <a:pPr lvl="0" algn="just"/>
            <a:r>
              <a:rPr lang="ro-RO" b="1" dirty="0"/>
              <a:t>Caractere diferenţiale în cadrul speciei (biotipuri)</a:t>
            </a:r>
            <a:endParaRPr lang="en-US" dirty="0"/>
          </a:p>
          <a:p>
            <a:pPr algn="just"/>
            <a:r>
              <a:rPr lang="ro-RO" dirty="0"/>
              <a:t>Sunt reprezentate de diverse caractere metabolice de diferenţiere intra-specie. Exemplu: biotipuri în cadrul speciei Salmonella enteriditis: varianta danysh; varianta chaco; varianta essen.</a:t>
            </a:r>
            <a:endParaRPr lang="en-US" dirty="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6000792"/>
          </a:xfrm>
        </p:spPr>
        <p:txBody>
          <a:bodyPr>
            <a:normAutofit fontScale="62500" lnSpcReduction="20000"/>
          </a:bodyPr>
          <a:lstStyle/>
          <a:p>
            <a:pPr algn="just"/>
            <a:r>
              <a:rPr lang="ro-RO" sz="2900" b="1" dirty="0"/>
              <a:t>5. CARACTERE ANTIGENICE</a:t>
            </a:r>
            <a:endParaRPr lang="en-US" sz="2900" b="1" dirty="0"/>
          </a:p>
          <a:p>
            <a:pPr algn="just"/>
            <a:endParaRPr lang="en-US" sz="2900" dirty="0"/>
          </a:p>
          <a:p>
            <a:pPr algn="just"/>
            <a:r>
              <a:rPr lang="ro-RO" dirty="0"/>
              <a:t>Salmonellele prezintă un adevărat </a:t>
            </a:r>
            <a:r>
              <a:rPr lang="ro-RO" b="1" i="1" dirty="0"/>
              <a:t>„mozaic” antigenic</a:t>
            </a:r>
            <a:r>
              <a:rPr lang="ro-RO" dirty="0"/>
              <a:t>. Antigenele salmonellozice pot fi grupate în antigene somatice („O”); antigene flagelare („H”); antigene de suprafaţă (Vi).</a:t>
            </a:r>
            <a:endParaRPr lang="en-US" dirty="0"/>
          </a:p>
          <a:p>
            <a:pPr algn="just">
              <a:buNone/>
            </a:pPr>
            <a:r>
              <a:rPr lang="ro-RO" dirty="0"/>
              <a:t> </a:t>
            </a:r>
            <a:endParaRPr lang="en-US" dirty="0"/>
          </a:p>
          <a:p>
            <a:pPr lvl="0" algn="just"/>
            <a:r>
              <a:rPr lang="ro-RO" b="1" dirty="0"/>
              <a:t>Antigenele somatice („O”)</a:t>
            </a:r>
            <a:endParaRPr lang="en-US" dirty="0"/>
          </a:p>
          <a:p>
            <a:pPr algn="just"/>
            <a:r>
              <a:rPr lang="ro-RO" dirty="0"/>
              <a:t>Sunt legate de </a:t>
            </a:r>
            <a:r>
              <a:rPr lang="ro-RO" b="1" i="1" dirty="0"/>
              <a:t>peretele celular al germenului</a:t>
            </a:r>
            <a:r>
              <a:rPr lang="ro-RO" dirty="0"/>
              <a:t>, fiind, din punct de vedere chimic, </a:t>
            </a:r>
            <a:r>
              <a:rPr lang="ro-RO" b="1" i="1" dirty="0"/>
              <a:t>complexe glucido-lipido-polipeptidice</a:t>
            </a:r>
            <a:r>
              <a:rPr lang="ro-RO" dirty="0"/>
              <a:t> (Boivin şi Mesrobeanu, 1934). Sunt </a:t>
            </a:r>
            <a:r>
              <a:rPr lang="ro-RO" i="1" dirty="0"/>
              <a:t>termostabile, sensibile la formol</a:t>
            </a:r>
            <a:r>
              <a:rPr lang="ro-RO" dirty="0"/>
              <a:t>.</a:t>
            </a:r>
            <a:endParaRPr lang="en-US" dirty="0"/>
          </a:p>
          <a:p>
            <a:pPr algn="just"/>
            <a:r>
              <a:rPr lang="ro-RO" dirty="0"/>
              <a:t>Antigenul somatic O determină </a:t>
            </a:r>
            <a:r>
              <a:rPr lang="ro-RO" b="1" i="1" dirty="0"/>
              <a:t>specificitatea de grup</a:t>
            </a:r>
            <a:r>
              <a:rPr lang="ro-RO" dirty="0"/>
              <a:t>; astfel că au fost descrise grupe notate cu literele mari ale alfabetului (A-Z), iar majoritatea speciilor sunt incluse în grupele A, B, C, D, E. În cadrul grupului, fiecare specie are mai mulţi determinanţi antigenici O, notaţi cu cifre arabe.</a:t>
            </a:r>
            <a:endParaRPr lang="en-US" dirty="0"/>
          </a:p>
          <a:p>
            <a:pPr algn="just"/>
            <a:r>
              <a:rPr lang="ro-RO" dirty="0"/>
              <a:t>A fost descrisă o </a:t>
            </a:r>
            <a:r>
              <a:rPr lang="ro-RO" b="1" i="1" dirty="0"/>
              <a:t>variaţie calitativă profundă</a:t>
            </a:r>
            <a:r>
              <a:rPr lang="ro-RO" dirty="0"/>
              <a:t> </a:t>
            </a:r>
            <a:r>
              <a:rPr lang="ro-RO" b="1" i="1" dirty="0"/>
              <a:t>în cursul trecerii de la S-R</a:t>
            </a:r>
            <a:r>
              <a:rPr lang="ro-RO" dirty="0"/>
              <a:t>, prin schimbarea polizaharidelor din complex cu lipide, ceea ce se corelează cu </a:t>
            </a:r>
            <a:r>
              <a:rPr lang="ro-RO" b="1" i="1" dirty="0"/>
              <a:t>pierderea patogenităţii tulpinii prin endotoxină</a:t>
            </a:r>
            <a:r>
              <a:rPr lang="ro-RO" dirty="0"/>
              <a:t>.</a:t>
            </a:r>
            <a:endParaRPr lang="en-US" dirty="0"/>
          </a:p>
          <a:p>
            <a:pPr algn="just"/>
            <a:r>
              <a:rPr lang="ro-RO" dirty="0"/>
              <a:t>Rolul patogenic al antigenului O este identic cu al endotoxinei.</a:t>
            </a:r>
            <a:endParaRPr lang="en-US" dirty="0"/>
          </a:p>
          <a:p>
            <a:pPr algn="just"/>
            <a:r>
              <a:rPr lang="ro-RO" dirty="0"/>
              <a:t>Identificabile cu endotoxinele Salmonellelor, antigenele somatice contribuie la </a:t>
            </a:r>
            <a:r>
              <a:rPr lang="ro-RO" b="1" i="1" dirty="0"/>
              <a:t>patogenitatea tulpinilor bacteriene prin toxinogeneză</a:t>
            </a:r>
            <a:r>
              <a:rPr lang="ro-RO" dirty="0"/>
              <a:t>. Sunt puternic imunogene, anticorpii anti-O induşi în organism în cazul unor salmonelloze, având o semnificţie diagnostică certă, dacă creşterea în dinamică este prezentă.</a:t>
            </a:r>
            <a:endParaRPr lang="en-US" dirty="0"/>
          </a:p>
          <a:p>
            <a:pPr algn="just"/>
            <a:r>
              <a:rPr lang="ro-RO" dirty="0"/>
              <a:t>Decelarea antigenelor somatice se face prin </a:t>
            </a:r>
            <a:r>
              <a:rPr lang="ro-RO" b="1" i="1" dirty="0"/>
              <a:t>reacţia de aglutinare în prezenţa serurilor standard anti-„O” de grup</a:t>
            </a:r>
            <a:r>
              <a:rPr lang="ro-RO" dirty="0"/>
              <a:t>. Aglutinarea de tip somatic („O”) apare în </a:t>
            </a:r>
            <a:r>
              <a:rPr lang="ro-RO" i="1" dirty="0"/>
              <a:t>grunji fini , stabili la agitare</a:t>
            </a:r>
            <a:r>
              <a:rPr lang="ro-RO" dirty="0"/>
              <a:t>.</a:t>
            </a:r>
            <a:endParaRPr lang="en-US" dirty="0"/>
          </a:p>
          <a:p>
            <a:pPr algn="just"/>
            <a:r>
              <a:rPr lang="ro-RO" dirty="0"/>
              <a:t>Pe baza antigenelor somatice, salmonellele au fost împărţite în mai multe grupe antigenice, notate convenţional, cu literele mari ale alfabetului.</a:t>
            </a:r>
            <a:endParaRPr lang="en-US" dirty="0"/>
          </a:p>
          <a:p>
            <a:pPr algn="just"/>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14290"/>
            <a:ext cx="8229600" cy="1571636"/>
          </a:xfrm>
        </p:spPr>
        <p:txBody>
          <a:bodyPr/>
          <a:lstStyle/>
          <a:p>
            <a:pPr lvl="0" algn="ctr">
              <a:buNone/>
            </a:pPr>
            <a:r>
              <a:rPr lang="ro-RO" sz="2000" b="1" dirty="0"/>
              <a:t>ÎNCADRARE TAXONOMICĂ</a:t>
            </a:r>
            <a:endParaRPr lang="en-US" sz="2000" dirty="0"/>
          </a:p>
          <a:p>
            <a:r>
              <a:rPr lang="ro-RO" sz="1800" dirty="0"/>
              <a:t>Majoritatea bacteriilor intestinale sunt încadrate în </a:t>
            </a:r>
            <a:r>
              <a:rPr lang="ro-RO" sz="1800" i="1" dirty="0"/>
              <a:t>ordinul</a:t>
            </a:r>
            <a:r>
              <a:rPr lang="ro-RO" sz="1800" dirty="0"/>
              <a:t>: </a:t>
            </a:r>
            <a:r>
              <a:rPr lang="ro-RO" sz="1800" b="1" i="1" dirty="0"/>
              <a:t>Eubacteriales</a:t>
            </a:r>
            <a:r>
              <a:rPr lang="ro-RO" sz="1800" dirty="0"/>
              <a:t>, </a:t>
            </a:r>
            <a:r>
              <a:rPr lang="ro-RO" sz="1800" i="1" dirty="0"/>
              <a:t>familia</a:t>
            </a:r>
            <a:r>
              <a:rPr lang="ro-RO" sz="1800" dirty="0"/>
              <a:t>: </a:t>
            </a:r>
            <a:r>
              <a:rPr lang="ro-RO" sz="1800" b="1" i="1" dirty="0"/>
              <a:t>Enterobacteriaceae</a:t>
            </a:r>
            <a:r>
              <a:rPr lang="ro-RO" sz="1800" dirty="0"/>
              <a:t>. Altele, cum ar fi </a:t>
            </a:r>
            <a:r>
              <a:rPr lang="ro-RO" sz="1800" b="1" dirty="0"/>
              <a:t>Pseudomonas</a:t>
            </a:r>
            <a:r>
              <a:rPr lang="ro-RO" sz="1800" dirty="0"/>
              <a:t> sau </a:t>
            </a:r>
            <a:r>
              <a:rPr lang="ro-RO" sz="1800" b="1" dirty="0"/>
              <a:t>Vibrio</a:t>
            </a:r>
            <a:r>
              <a:rPr lang="ro-RO" sz="1800" dirty="0"/>
              <a:t>, fac parte din alte ordine sau familii. În cadrul genurilor, sunt descrise </a:t>
            </a:r>
            <a:r>
              <a:rPr lang="ro-RO" sz="1800" i="1" dirty="0"/>
              <a:t>specii</a:t>
            </a:r>
            <a:r>
              <a:rPr lang="ro-RO" sz="1800" dirty="0"/>
              <a:t>, iar în cadrul acestora din urmă există </a:t>
            </a:r>
            <a:r>
              <a:rPr lang="ro-RO" sz="1800" i="1" dirty="0"/>
              <a:t>variante, tipuri sau tulpini</a:t>
            </a:r>
            <a:r>
              <a:rPr lang="ro-RO" sz="1800" dirty="0"/>
              <a:t>.</a:t>
            </a:r>
            <a:endParaRPr lang="en-US" sz="1800" dirty="0"/>
          </a:p>
          <a:p>
            <a:pPr>
              <a:buNone/>
            </a:pPr>
            <a:endParaRPr lang="en-US" dirty="0"/>
          </a:p>
        </p:txBody>
      </p:sp>
      <p:graphicFrame>
        <p:nvGraphicFramePr>
          <p:cNvPr id="4" name="Table 3"/>
          <p:cNvGraphicFramePr>
            <a:graphicFrameLocks noGrp="1"/>
          </p:cNvGraphicFramePr>
          <p:nvPr/>
        </p:nvGraphicFramePr>
        <p:xfrm>
          <a:off x="1785918" y="2000240"/>
          <a:ext cx="6858048" cy="4389120"/>
        </p:xfrm>
        <a:graphic>
          <a:graphicData uri="http://schemas.openxmlformats.org/drawingml/2006/table">
            <a:tbl>
              <a:tblPr/>
              <a:tblGrid>
                <a:gridCol w="1740623">
                  <a:extLst>
                    <a:ext uri="{9D8B030D-6E8A-4147-A177-3AD203B41FA5}">
                      <a16:colId xmlns:a16="http://schemas.microsoft.com/office/drawing/2014/main" val="20000"/>
                    </a:ext>
                  </a:extLst>
                </a:gridCol>
                <a:gridCol w="1740623">
                  <a:extLst>
                    <a:ext uri="{9D8B030D-6E8A-4147-A177-3AD203B41FA5}">
                      <a16:colId xmlns:a16="http://schemas.microsoft.com/office/drawing/2014/main" val="20001"/>
                    </a:ext>
                  </a:extLst>
                </a:gridCol>
                <a:gridCol w="1688401">
                  <a:extLst>
                    <a:ext uri="{9D8B030D-6E8A-4147-A177-3AD203B41FA5}">
                      <a16:colId xmlns:a16="http://schemas.microsoft.com/office/drawing/2014/main" val="20002"/>
                    </a:ext>
                  </a:extLst>
                </a:gridCol>
                <a:gridCol w="1688401">
                  <a:extLst>
                    <a:ext uri="{9D8B030D-6E8A-4147-A177-3AD203B41FA5}">
                      <a16:colId xmlns:a16="http://schemas.microsoft.com/office/drawing/2014/main" val="20003"/>
                    </a:ext>
                  </a:extLst>
                </a:gridCol>
              </a:tblGrid>
              <a:tr h="194470">
                <a:tc gridSpan="4">
                  <a:txBody>
                    <a:bodyPr/>
                    <a:lstStyle/>
                    <a:p>
                      <a:pPr algn="ctr">
                        <a:spcAft>
                          <a:spcPts val="0"/>
                        </a:spcAft>
                      </a:pPr>
                      <a:r>
                        <a:rPr lang="ro-RO" sz="1600" b="1" dirty="0">
                          <a:latin typeface="Times New Roman"/>
                          <a:ea typeface="Times New Roman"/>
                        </a:rPr>
                        <a:t>CLASIFICAREA BACTERIILOR INTESTINALE </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4470">
                <a:tc>
                  <a:txBody>
                    <a:bodyPr/>
                    <a:lstStyle/>
                    <a:p>
                      <a:pPr algn="ctr">
                        <a:spcAft>
                          <a:spcPts val="0"/>
                        </a:spcAft>
                      </a:pPr>
                      <a:r>
                        <a:rPr lang="ro-RO" sz="1600" b="1">
                          <a:latin typeface="Times New Roman"/>
                          <a:ea typeface="Times New Roman"/>
                        </a:rPr>
                        <a:t>ORDIN</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600" b="1">
                          <a:latin typeface="Times New Roman"/>
                          <a:ea typeface="Times New Roman"/>
                        </a:rPr>
                        <a:t>FAMILIE</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600" b="1">
                          <a:latin typeface="Times New Roman"/>
                          <a:ea typeface="Times New Roman"/>
                        </a:rPr>
                        <a:t>TRIB</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600" b="1">
                          <a:latin typeface="Times New Roman"/>
                          <a:ea typeface="Times New Roman"/>
                        </a:rPr>
                        <a:t>GENURI</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4470">
                <a:tc rowSpan="14">
                  <a:txBody>
                    <a:bodyPr/>
                    <a:lstStyle/>
                    <a:p>
                      <a:pPr algn="ctr">
                        <a:spcAft>
                          <a:spcPts val="0"/>
                        </a:spcAft>
                      </a:pPr>
                      <a:endParaRPr lang="ro-RO" sz="1600" dirty="0">
                        <a:latin typeface="Times New Roman"/>
                        <a:ea typeface="Times New Roman"/>
                      </a:endParaRPr>
                    </a:p>
                    <a:p>
                      <a:pPr algn="ctr">
                        <a:spcAft>
                          <a:spcPts val="0"/>
                        </a:spcAft>
                      </a:pPr>
                      <a:r>
                        <a:rPr lang="ro-RO" sz="1600" dirty="0">
                          <a:latin typeface="Times New Roman"/>
                          <a:ea typeface="Times New Roman"/>
                        </a:rPr>
                        <a:t>Eurobacteriales</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4">
                  <a:txBody>
                    <a:bodyPr/>
                    <a:lstStyle/>
                    <a:p>
                      <a:pPr algn="ctr">
                        <a:spcAft>
                          <a:spcPts val="0"/>
                        </a:spcAft>
                      </a:pPr>
                      <a:endParaRPr lang="ro-RO" sz="1600" dirty="0">
                        <a:latin typeface="Times New Roman"/>
                        <a:ea typeface="Times New Roman"/>
                      </a:endParaRPr>
                    </a:p>
                    <a:p>
                      <a:pPr algn="ctr">
                        <a:spcAft>
                          <a:spcPts val="0"/>
                        </a:spcAft>
                      </a:pPr>
                      <a:r>
                        <a:rPr lang="ro-RO" sz="1600" dirty="0">
                          <a:latin typeface="Times New Roman"/>
                          <a:ea typeface="Times New Roman"/>
                        </a:rPr>
                        <a:t>Enterobacteriaceae</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o-RO" sz="1600">
                          <a:latin typeface="Times New Roman"/>
                          <a:ea typeface="Times New Roman"/>
                        </a:rPr>
                        <a:t>Escherichiaceae</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600">
                          <a:latin typeface="Times New Roman"/>
                          <a:ea typeface="Times New Roman"/>
                        </a:rPr>
                        <a:t>Escherichia</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447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Aft>
                          <a:spcPts val="0"/>
                        </a:spcAft>
                      </a:pPr>
                      <a:r>
                        <a:rPr lang="ro-RO" sz="1600">
                          <a:latin typeface="Times New Roman"/>
                          <a:ea typeface="Times New Roman"/>
                        </a:rPr>
                        <a:t>Shigella</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4470">
                <a:tc vMerge="1">
                  <a:txBody>
                    <a:bodyPr/>
                    <a:lstStyle/>
                    <a:p>
                      <a:endParaRPr lang="en-US"/>
                    </a:p>
                  </a:txBody>
                  <a:tcPr/>
                </a:tc>
                <a:tc vMerge="1">
                  <a:txBody>
                    <a:bodyPr/>
                    <a:lstStyle/>
                    <a:p>
                      <a:endParaRPr lang="en-US"/>
                    </a:p>
                  </a:txBody>
                  <a:tcPr/>
                </a:tc>
                <a:tc rowSpan="3">
                  <a:txBody>
                    <a:bodyPr/>
                    <a:lstStyle/>
                    <a:p>
                      <a:pPr algn="ctr">
                        <a:spcAft>
                          <a:spcPts val="0"/>
                        </a:spcAft>
                      </a:pPr>
                      <a:r>
                        <a:rPr lang="ro-RO" sz="1600" dirty="0">
                          <a:latin typeface="Times New Roman"/>
                          <a:ea typeface="Times New Roman"/>
                        </a:rPr>
                        <a:t>Salmonelleae</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600">
                          <a:latin typeface="Times New Roman"/>
                          <a:ea typeface="Times New Roman"/>
                        </a:rPr>
                        <a:t>Salmonella</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447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Aft>
                          <a:spcPts val="0"/>
                        </a:spcAft>
                      </a:pPr>
                      <a:r>
                        <a:rPr lang="ro-RO" sz="1600">
                          <a:latin typeface="Times New Roman"/>
                          <a:ea typeface="Times New Roman"/>
                        </a:rPr>
                        <a:t>Arizona</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447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Aft>
                          <a:spcPts val="0"/>
                        </a:spcAft>
                      </a:pPr>
                      <a:r>
                        <a:rPr lang="ro-RO" sz="1600">
                          <a:latin typeface="Times New Roman"/>
                          <a:ea typeface="Times New Roman"/>
                        </a:rPr>
                        <a:t>Citrobacter</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4470">
                <a:tc vMerge="1">
                  <a:txBody>
                    <a:bodyPr/>
                    <a:lstStyle/>
                    <a:p>
                      <a:endParaRPr lang="en-US"/>
                    </a:p>
                  </a:txBody>
                  <a:tcPr/>
                </a:tc>
                <a:tc vMerge="1">
                  <a:txBody>
                    <a:bodyPr/>
                    <a:lstStyle/>
                    <a:p>
                      <a:endParaRPr lang="en-US"/>
                    </a:p>
                  </a:txBody>
                  <a:tcPr/>
                </a:tc>
                <a:tc rowSpan="2">
                  <a:txBody>
                    <a:bodyPr/>
                    <a:lstStyle/>
                    <a:p>
                      <a:pPr algn="ctr">
                        <a:spcAft>
                          <a:spcPts val="0"/>
                        </a:spcAft>
                      </a:pPr>
                      <a:r>
                        <a:rPr lang="ro-RO" sz="1600">
                          <a:latin typeface="Times New Roman"/>
                          <a:ea typeface="Times New Roman"/>
                        </a:rPr>
                        <a:t>Proteeae</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600">
                          <a:latin typeface="Times New Roman"/>
                          <a:ea typeface="Times New Roman"/>
                        </a:rPr>
                        <a:t>Proteus</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447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Aft>
                          <a:spcPts val="0"/>
                        </a:spcAft>
                      </a:pPr>
                      <a:r>
                        <a:rPr lang="ro-RO" sz="1600">
                          <a:latin typeface="Times New Roman"/>
                          <a:ea typeface="Times New Roman"/>
                        </a:rPr>
                        <a:t>Providencia</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4470">
                <a:tc vMerge="1">
                  <a:txBody>
                    <a:bodyPr/>
                    <a:lstStyle/>
                    <a:p>
                      <a:endParaRPr lang="en-US"/>
                    </a:p>
                  </a:txBody>
                  <a:tcPr/>
                </a:tc>
                <a:tc vMerge="1">
                  <a:txBody>
                    <a:bodyPr/>
                    <a:lstStyle/>
                    <a:p>
                      <a:endParaRPr lang="en-US"/>
                    </a:p>
                  </a:txBody>
                  <a:tcPr/>
                </a:tc>
                <a:tc rowSpan="3">
                  <a:txBody>
                    <a:bodyPr/>
                    <a:lstStyle/>
                    <a:p>
                      <a:pPr algn="ctr">
                        <a:spcAft>
                          <a:spcPts val="0"/>
                        </a:spcAft>
                      </a:pPr>
                      <a:r>
                        <a:rPr lang="ro-RO" sz="1600">
                          <a:latin typeface="Times New Roman"/>
                          <a:ea typeface="Times New Roman"/>
                        </a:rPr>
                        <a:t>Klebsielleae</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600">
                          <a:latin typeface="Times New Roman"/>
                          <a:ea typeface="Times New Roman"/>
                        </a:rPr>
                        <a:t>Klebsiella</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447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Aft>
                          <a:spcPts val="0"/>
                        </a:spcAft>
                      </a:pPr>
                      <a:r>
                        <a:rPr lang="ro-RO" sz="1600" dirty="0">
                          <a:latin typeface="Times New Roman"/>
                          <a:ea typeface="Times New Roman"/>
                        </a:rPr>
                        <a:t>Enterobacter</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447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Aft>
                          <a:spcPts val="0"/>
                        </a:spcAft>
                      </a:pPr>
                      <a:r>
                        <a:rPr lang="ro-RO" sz="1600">
                          <a:latin typeface="Times New Roman"/>
                          <a:ea typeface="Times New Roman"/>
                        </a:rPr>
                        <a:t>Serratia</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4470">
                <a:tc vMerge="1">
                  <a:txBody>
                    <a:bodyPr/>
                    <a:lstStyle/>
                    <a:p>
                      <a:endParaRPr lang="en-US"/>
                    </a:p>
                  </a:txBody>
                  <a:tcPr/>
                </a:tc>
                <a:tc vMerge="1">
                  <a:txBody>
                    <a:bodyPr/>
                    <a:lstStyle/>
                    <a:p>
                      <a:endParaRPr lang="en-US"/>
                    </a:p>
                  </a:txBody>
                  <a:tcPr/>
                </a:tc>
                <a:tc>
                  <a:txBody>
                    <a:bodyPr/>
                    <a:lstStyle/>
                    <a:p>
                      <a:pPr algn="ctr">
                        <a:spcAft>
                          <a:spcPts val="0"/>
                        </a:spcAft>
                      </a:pPr>
                      <a:r>
                        <a:rPr lang="ro-RO" sz="1600">
                          <a:latin typeface="Times New Roman"/>
                          <a:ea typeface="Times New Roman"/>
                        </a:rPr>
                        <a:t>Yersinieae</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600">
                          <a:latin typeface="Times New Roman"/>
                          <a:ea typeface="Times New Roman"/>
                        </a:rPr>
                        <a:t>Yersinia</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4470">
                <a:tc vMerge="1">
                  <a:txBody>
                    <a:bodyPr/>
                    <a:lstStyle/>
                    <a:p>
                      <a:endParaRPr lang="en-US"/>
                    </a:p>
                  </a:txBody>
                  <a:tcPr/>
                </a:tc>
                <a:tc vMerge="1">
                  <a:txBody>
                    <a:bodyPr/>
                    <a:lstStyle/>
                    <a:p>
                      <a:endParaRPr lang="en-US"/>
                    </a:p>
                  </a:txBody>
                  <a:tcPr/>
                </a:tc>
                <a:tc rowSpan="2">
                  <a:txBody>
                    <a:bodyPr/>
                    <a:lstStyle/>
                    <a:p>
                      <a:pPr algn="ctr">
                        <a:spcAft>
                          <a:spcPts val="0"/>
                        </a:spcAft>
                      </a:pPr>
                      <a:r>
                        <a:rPr lang="ro-RO" sz="1600">
                          <a:latin typeface="Times New Roman"/>
                          <a:ea typeface="Times New Roman"/>
                        </a:rPr>
                        <a:t>Erwineae</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600">
                          <a:latin typeface="Times New Roman"/>
                          <a:ea typeface="Times New Roman"/>
                        </a:rPr>
                        <a:t>Erwinia</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447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Aft>
                          <a:spcPts val="0"/>
                        </a:spcAft>
                      </a:pPr>
                      <a:r>
                        <a:rPr lang="ro-RO" sz="1600">
                          <a:latin typeface="Times New Roman"/>
                          <a:ea typeface="Times New Roman"/>
                        </a:rPr>
                        <a:t>Pectobacterium</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94470">
                <a:tc vMerge="1">
                  <a:txBody>
                    <a:bodyPr/>
                    <a:lstStyle/>
                    <a:p>
                      <a:endParaRPr lang="en-US"/>
                    </a:p>
                  </a:txBody>
                  <a:tcPr/>
                </a:tc>
                <a:tc vMerge="1">
                  <a:txBody>
                    <a:bodyPr/>
                    <a:lstStyle/>
                    <a:p>
                      <a:endParaRPr lang="en-US"/>
                    </a:p>
                  </a:txBody>
                  <a:tcPr/>
                </a:tc>
                <a:tc>
                  <a:txBody>
                    <a:bodyPr/>
                    <a:lstStyle/>
                    <a:p>
                      <a:pPr algn="ctr">
                        <a:spcAft>
                          <a:spcPts val="0"/>
                        </a:spcAft>
                      </a:pPr>
                      <a:r>
                        <a:rPr lang="ro-RO" sz="1600">
                          <a:latin typeface="Times New Roman"/>
                          <a:ea typeface="Times New Roman"/>
                        </a:rPr>
                        <a:t>Edwardsielleae</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600">
                          <a:latin typeface="Times New Roman"/>
                          <a:ea typeface="Times New Roman"/>
                        </a:rPr>
                        <a:t>Edwardsiella</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94470">
                <a:tc rowSpan="2">
                  <a:txBody>
                    <a:bodyPr/>
                    <a:lstStyle/>
                    <a:p>
                      <a:pPr algn="ctr">
                        <a:spcAft>
                          <a:spcPts val="0"/>
                        </a:spcAft>
                      </a:pPr>
                      <a:r>
                        <a:rPr lang="ro-RO" sz="1600">
                          <a:latin typeface="Times New Roman"/>
                          <a:ea typeface="Times New Roman"/>
                        </a:rPr>
                        <a:t>Pseudomonadales</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600">
                          <a:latin typeface="Times New Roman"/>
                          <a:ea typeface="Times New Roman"/>
                        </a:rPr>
                        <a:t>Pseudomonadaceae</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600">
                          <a:latin typeface="Times New Roman"/>
                          <a:ea typeface="Times New Roman"/>
                        </a:rPr>
                        <a:t>-</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600">
                          <a:latin typeface="Times New Roman"/>
                          <a:ea typeface="Times New Roman"/>
                        </a:rPr>
                        <a:t>Pseudomonas</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94470">
                <a:tc vMerge="1">
                  <a:txBody>
                    <a:bodyPr/>
                    <a:lstStyle/>
                    <a:p>
                      <a:endParaRPr lang="en-US"/>
                    </a:p>
                  </a:txBody>
                  <a:tcPr/>
                </a:tc>
                <a:tc>
                  <a:txBody>
                    <a:bodyPr/>
                    <a:lstStyle/>
                    <a:p>
                      <a:pPr algn="ctr">
                        <a:spcAft>
                          <a:spcPts val="0"/>
                        </a:spcAft>
                      </a:pPr>
                      <a:r>
                        <a:rPr lang="ro-RO" sz="1600">
                          <a:latin typeface="Times New Roman"/>
                          <a:ea typeface="Times New Roman"/>
                        </a:rPr>
                        <a:t>Vibrionaceae</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600">
                          <a:latin typeface="Times New Roman"/>
                          <a:ea typeface="Times New Roman"/>
                        </a:rPr>
                        <a:t>-</a:t>
                      </a:r>
                      <a:endParaRPr lang="en-US"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600" dirty="0">
                          <a:latin typeface="Times New Roman"/>
                          <a:ea typeface="Times New Roman"/>
                        </a:rPr>
                        <a:t>Vibrio</a:t>
                      </a:r>
                      <a:endParaRPr lang="en-US"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5" name="TextBox 4"/>
          <p:cNvSpPr txBox="1"/>
          <p:nvPr/>
        </p:nvSpPr>
        <p:spPr>
          <a:xfrm>
            <a:off x="214282" y="2928934"/>
            <a:ext cx="1549406" cy="1200329"/>
          </a:xfrm>
          <a:prstGeom prst="rect">
            <a:avLst/>
          </a:prstGeom>
          <a:noFill/>
        </p:spPr>
        <p:txBody>
          <a:bodyPr wrap="square" rtlCol="0">
            <a:spAutoFit/>
          </a:bodyPr>
          <a:lstStyle/>
          <a:p>
            <a:r>
              <a:rPr lang="ro-RO" b="1" dirty="0"/>
              <a:t>Principalele bacterii intestinale</a:t>
            </a:r>
            <a:endParaRPr lang="en-US" b="1" dirty="0"/>
          </a:p>
          <a:p>
            <a:endParaRPr lang="en-US"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00108"/>
            <a:ext cx="8229600" cy="5324492"/>
          </a:xfrm>
        </p:spPr>
        <p:txBody>
          <a:bodyPr>
            <a:normAutofit fontScale="70000" lnSpcReduction="20000"/>
          </a:bodyPr>
          <a:lstStyle/>
          <a:p>
            <a:pPr lvl="0" algn="just"/>
            <a:r>
              <a:rPr lang="ro-RO" b="1" dirty="0"/>
              <a:t>Antigenele flagelare („H”)</a:t>
            </a:r>
            <a:endParaRPr lang="en-US" dirty="0"/>
          </a:p>
          <a:p>
            <a:pPr algn="just"/>
            <a:r>
              <a:rPr lang="ro-RO" dirty="0"/>
              <a:t>Fac parte din </a:t>
            </a:r>
            <a:r>
              <a:rPr lang="ro-RO" b="1" i="1" dirty="0"/>
              <a:t>structura cililor</a:t>
            </a:r>
            <a:r>
              <a:rPr lang="ro-RO" dirty="0"/>
              <a:t> de la suprafaţa celulei bacteriene, De </a:t>
            </a:r>
            <a:r>
              <a:rPr lang="ro-RO" b="1" i="1" dirty="0"/>
              <a:t>natură proteică</a:t>
            </a:r>
            <a:r>
              <a:rPr lang="ro-RO" dirty="0"/>
              <a:t>, sunt termostabile, dar rezistente la tratamentul cu formol; determină </a:t>
            </a:r>
            <a:r>
              <a:rPr lang="ro-RO" b="1" i="1" dirty="0"/>
              <a:t>specificitatea de tip</a:t>
            </a:r>
            <a:r>
              <a:rPr lang="ro-RO" dirty="0"/>
              <a:t>. Nu există o corelaţie între prezenţa şi tipul antigenelor „H”, pe de o parte şi patogenitatea tulpinii bacteriene, pe de altă parte. </a:t>
            </a:r>
            <a:endParaRPr lang="en-US" dirty="0"/>
          </a:p>
          <a:p>
            <a:pPr algn="just"/>
            <a:r>
              <a:rPr lang="ro-RO" b="1" i="1" dirty="0"/>
              <a:t>Anticorpii anti-„H” nu dau indicaţii fidele despre infecţiile salmonellozice generalizate</a:t>
            </a:r>
            <a:r>
              <a:rPr lang="ro-RO" dirty="0"/>
              <a:t>, titrul lor fiind chiar înalt, putând fi reflectarea răspunsului imun faţă de o vaccinare recentă şi nu un argument cert în sprijinul infecţiei prin boală.</a:t>
            </a:r>
            <a:endParaRPr lang="en-US" dirty="0"/>
          </a:p>
          <a:p>
            <a:pPr algn="just"/>
            <a:r>
              <a:rPr lang="ro-RO" dirty="0"/>
              <a:t>Antigenele „H” ale salmonellelor prezintă </a:t>
            </a:r>
            <a:r>
              <a:rPr lang="ro-RO" b="1" i="1" dirty="0"/>
              <a:t>fenomenul „variaţiei de fază”</a:t>
            </a:r>
            <a:r>
              <a:rPr lang="ro-RO" dirty="0"/>
              <a:t>: o tulpină de Salmonella, proaspăt izolată, are antigenele „H” în fază specifică, iar tulpinile întreţinute prin subcultivări </a:t>
            </a:r>
            <a:r>
              <a:rPr lang="ro-RO" i="1" dirty="0"/>
              <a:t>in vitro</a:t>
            </a:r>
            <a:r>
              <a:rPr lang="ro-RO" dirty="0"/>
              <a:t> în fază nespecifică (reacţionează în reacţia de aglutinare atât cu serul specific de tip, cât şi cu seruri standard cu specificitate mai redusă). Simbolurile  pentru faza specifică, sunt litere mici latine: „Z” cu exponent numeric:IV; pentru faza nespecifică, sunt cifre arabe: e, n sau x.</a:t>
            </a:r>
            <a:endParaRPr lang="en-US" dirty="0"/>
          </a:p>
          <a:p>
            <a:pPr algn="just"/>
            <a:r>
              <a:rPr lang="ro-RO" dirty="0"/>
              <a:t>Decelarea antigenelor „H” se efectuează tot prin </a:t>
            </a:r>
            <a:r>
              <a:rPr lang="ro-RO" b="1" i="1" dirty="0"/>
              <a:t>reacţia de aglutinare în prezenţa serurilor standard anti-„H”</a:t>
            </a:r>
            <a:r>
              <a:rPr lang="ro-RO" dirty="0"/>
              <a:t>. Aglutinarea de tip flagelar are aspectul de </a:t>
            </a:r>
            <a:r>
              <a:rPr lang="ro-RO" i="1" dirty="0"/>
              <a:t>flocoane mari, uşor disociabile la agitare</a:t>
            </a:r>
            <a:r>
              <a:rPr lang="ro-RO" dirty="0"/>
              <a:t>.</a:t>
            </a:r>
            <a:endParaRPr lang="en-US" dirty="0"/>
          </a:p>
          <a:p>
            <a:pPr algn="just"/>
            <a:r>
              <a:rPr lang="ro-RO" dirty="0"/>
              <a:t>În cadrul grupelor antigenice „O”, salmonellele prezintă serotipuri diferite, pe baza antigenelor „H”. Antigenul „H” </a:t>
            </a:r>
            <a:r>
              <a:rPr lang="ro-RO" b="1" i="1" dirty="0"/>
              <a:t>nu intervine esenţial în patogenitatea tulpini</a:t>
            </a:r>
            <a:r>
              <a:rPr lang="ro-RO" dirty="0"/>
              <a:t>.</a:t>
            </a:r>
            <a:endParaRPr lang="en-US" dirty="0"/>
          </a:p>
          <a:p>
            <a:pPr algn="just"/>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6"/>
            <a:ext cx="8229600" cy="5253054"/>
          </a:xfrm>
        </p:spPr>
        <p:txBody>
          <a:bodyPr>
            <a:normAutofit fontScale="70000" lnSpcReduction="20000"/>
          </a:bodyPr>
          <a:lstStyle/>
          <a:p>
            <a:pPr lvl="0" algn="just"/>
            <a:r>
              <a:rPr lang="ro-RO" b="1" dirty="0"/>
              <a:t>Antigenele de suprafaţă (Vi)</a:t>
            </a:r>
            <a:endParaRPr lang="en-US" dirty="0"/>
          </a:p>
          <a:p>
            <a:pPr algn="just"/>
            <a:r>
              <a:rPr lang="ro-RO" dirty="0"/>
              <a:t>Unele specii de Salmonella conţin la </a:t>
            </a:r>
            <a:r>
              <a:rPr lang="ro-RO" b="1" i="1" dirty="0"/>
              <a:t>suprafaţa peretelui celular</a:t>
            </a:r>
            <a:r>
              <a:rPr lang="ro-RO" dirty="0"/>
              <a:t> bacterian, în afara antigenelor somatice „O”, un </a:t>
            </a:r>
            <a:r>
              <a:rPr lang="ro-RO" b="1" i="1" dirty="0"/>
              <a:t>antigen de suprafaţă, numit Vi (Vi = virulenţă)</a:t>
            </a:r>
            <a:r>
              <a:rPr lang="ro-RO" dirty="0"/>
              <a:t>, termolabil, de natură proteică.</a:t>
            </a:r>
            <a:endParaRPr lang="en-US" dirty="0"/>
          </a:p>
          <a:p>
            <a:pPr algn="just"/>
            <a:r>
              <a:rPr lang="ro-RO" dirty="0"/>
              <a:t>Prezenţa antigenului Vi conferă germenului </a:t>
            </a:r>
            <a:r>
              <a:rPr lang="ro-RO" b="1" i="1" dirty="0"/>
              <a:t>capacitate mare de invazie</a:t>
            </a:r>
            <a:r>
              <a:rPr lang="ro-RO" dirty="0"/>
              <a:t>, deci este direct legată de virulenţă. Aşa se explica de ce speciile de Salmonele care dau infecţii de tipul febrei enterice, deci cu capacitate de a determina bacteriemie şi chiar leziuni la distanţă de intestin, conţin antigen Vi de suprafaţă.</a:t>
            </a:r>
            <a:endParaRPr lang="en-US" dirty="0"/>
          </a:p>
          <a:p>
            <a:pPr algn="just"/>
            <a:r>
              <a:rPr lang="ro-RO" dirty="0"/>
              <a:t>În cazul metodologiei de diagnostic prin identificare serologică a salmonellelor, este important de reţinut că antigenul Vi poate masca antigenul somatic „O”. De aceea, în cazul lipsei aglutinării de tip somatic cu serul standard anti-„O”, trebuie procedat la fierberea suspensiei microbiene (pentru distrugerea antigenului Vi), după care se va repeta aglutinarea somatică.</a:t>
            </a:r>
            <a:endParaRPr lang="en-US" dirty="0"/>
          </a:p>
          <a:p>
            <a:pPr algn="just"/>
            <a:r>
              <a:rPr lang="ro-RO" dirty="0"/>
              <a:t>Antigenul Vi </a:t>
            </a:r>
            <a:r>
              <a:rPr lang="ro-RO" b="1" i="1" dirty="0"/>
              <a:t>poate suferi o variaţie cantitatuvă, corelată cu pierderea virulenţei</a:t>
            </a:r>
            <a:r>
              <a:rPr lang="ro-RO" dirty="0"/>
              <a:t>. Este imunogen, inducând </a:t>
            </a:r>
            <a:r>
              <a:rPr lang="ro-RO" b="1" i="1" dirty="0"/>
              <a:t>anticorpi aglutinanţi, de regulă protectori</a:t>
            </a:r>
            <a:r>
              <a:rPr lang="ro-RO" dirty="0"/>
              <a:t>.</a:t>
            </a:r>
            <a:endParaRPr lang="en-US" dirty="0"/>
          </a:p>
          <a:p>
            <a:pPr algn="just"/>
            <a:r>
              <a:rPr lang="ro-RO" dirty="0"/>
              <a:t>Speciile mai frecvente în ţara noastră sunt: S. enteriditis (Gartner), S. heidelberg, S. tyhimurim, S. agona, S. blockley, S. anatum. Mai rar se întâlnesc speciile : S. typhi, S. bovis morbificans, S. derby, S. bredeney, S. newport.</a:t>
            </a:r>
            <a:endParaRPr lang="en-US" dirty="0"/>
          </a:p>
          <a:p>
            <a:pPr algn="just"/>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8129" name="Object 1"/>
          <p:cNvGraphicFramePr>
            <a:graphicFrameLocks noChangeAspect="1"/>
          </p:cNvGraphicFramePr>
          <p:nvPr/>
        </p:nvGraphicFramePr>
        <p:xfrm>
          <a:off x="2500298" y="1142984"/>
          <a:ext cx="3589089" cy="3714776"/>
        </p:xfrm>
        <a:graphic>
          <a:graphicData uri="http://schemas.openxmlformats.org/presentationml/2006/ole">
            <mc:AlternateContent xmlns:mc="http://schemas.openxmlformats.org/markup-compatibility/2006">
              <mc:Choice xmlns:v="urn:schemas-microsoft-com:vml" Requires="v">
                <p:oleObj r:id="rId2" imgW="4786017" imgH="4948093" progId="ViewerFrameClass">
                  <p:embed/>
                </p:oleObj>
              </mc:Choice>
              <mc:Fallback>
                <p:oleObj r:id="rId2" imgW="4786017" imgH="4948093" progId="ViewerFrameClass">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298" y="1142984"/>
                        <a:ext cx="3589089" cy="37147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1" name="Line 3"/>
          <p:cNvSpPr>
            <a:spLocks noChangeShapeType="1"/>
          </p:cNvSpPr>
          <p:nvPr/>
        </p:nvSpPr>
        <p:spPr bwMode="auto">
          <a:xfrm flipV="1">
            <a:off x="5000628" y="2500305"/>
            <a:ext cx="1857388" cy="1009649"/>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48132" name="Line 4"/>
          <p:cNvSpPr>
            <a:spLocks noChangeShapeType="1"/>
          </p:cNvSpPr>
          <p:nvPr/>
        </p:nvSpPr>
        <p:spPr bwMode="auto">
          <a:xfrm flipH="1" flipV="1">
            <a:off x="1857356" y="2428868"/>
            <a:ext cx="1849444" cy="1044576"/>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500034" y="2143116"/>
            <a:ext cx="1285884" cy="923330"/>
          </a:xfrm>
          <a:prstGeom prst="rect">
            <a:avLst/>
          </a:prstGeom>
          <a:noFill/>
        </p:spPr>
        <p:txBody>
          <a:bodyPr wrap="square" rtlCol="0">
            <a:spAutoFit/>
          </a:bodyPr>
          <a:lstStyle/>
          <a:p>
            <a:r>
              <a:rPr lang="ro-RO" dirty="0"/>
              <a:t>Aglutinare de tip O</a:t>
            </a:r>
            <a:endParaRPr lang="en-US" dirty="0"/>
          </a:p>
          <a:p>
            <a:endParaRPr lang="en-US" dirty="0"/>
          </a:p>
        </p:txBody>
      </p:sp>
      <p:sp>
        <p:nvSpPr>
          <p:cNvPr id="9" name="TextBox 8"/>
          <p:cNvSpPr txBox="1"/>
          <p:nvPr/>
        </p:nvSpPr>
        <p:spPr>
          <a:xfrm>
            <a:off x="6929454" y="2143116"/>
            <a:ext cx="1500198" cy="923330"/>
          </a:xfrm>
          <a:prstGeom prst="rect">
            <a:avLst/>
          </a:prstGeom>
          <a:noFill/>
        </p:spPr>
        <p:txBody>
          <a:bodyPr wrap="square" rtlCol="0">
            <a:spAutoFit/>
          </a:bodyPr>
          <a:lstStyle/>
          <a:p>
            <a:r>
              <a:rPr lang="ro-RO" dirty="0"/>
              <a:t>Aglutinare de tip H</a:t>
            </a:r>
            <a:endParaRPr lang="en-US" dirty="0"/>
          </a:p>
          <a:p>
            <a:endParaRPr lang="en-US" dirty="0"/>
          </a:p>
        </p:txBody>
      </p:sp>
      <p:sp>
        <p:nvSpPr>
          <p:cNvPr id="10" name="TextBox 9"/>
          <p:cNvSpPr txBox="1"/>
          <p:nvPr/>
        </p:nvSpPr>
        <p:spPr>
          <a:xfrm>
            <a:off x="2214546" y="5429264"/>
            <a:ext cx="4214842" cy="369332"/>
          </a:xfrm>
          <a:prstGeom prst="rect">
            <a:avLst/>
          </a:prstGeom>
          <a:noFill/>
        </p:spPr>
        <p:txBody>
          <a:bodyPr wrap="square" rtlCol="0">
            <a:spAutoFit/>
          </a:bodyPr>
          <a:lstStyle/>
          <a:p>
            <a:r>
              <a:rPr lang="ro-RO" dirty="0"/>
              <a:t>Figura </a:t>
            </a:r>
            <a:r>
              <a:rPr lang="en-US" dirty="0"/>
              <a:t>7</a:t>
            </a:r>
            <a:r>
              <a:rPr lang="ro-RO" dirty="0"/>
              <a:t>: Reacţii de aglutinare în tuburi. </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2"/>
          <p:cNvPicPr>
            <a:picLocks noGrp="1" noChangeAspect="1" noChangeArrowheads="1"/>
          </p:cNvPicPr>
          <p:nvPr>
            <p:ph idx="1"/>
          </p:nvPr>
        </p:nvPicPr>
        <p:blipFill>
          <a:blip r:embed="rId3" cstate="print"/>
          <a:srcRect/>
          <a:stretch>
            <a:fillRect/>
          </a:stretch>
        </p:blipFill>
        <p:spPr>
          <a:xfrm>
            <a:off x="1571625" y="1785938"/>
            <a:ext cx="5715000" cy="4143375"/>
          </a:xfrm>
        </p:spPr>
      </p:pic>
      <p:sp>
        <p:nvSpPr>
          <p:cNvPr id="3" name="Slide Number Placeholder 2"/>
          <p:cNvSpPr>
            <a:spLocks noGrp="1"/>
          </p:cNvSpPr>
          <p:nvPr>
            <p:ph type="sldNum" sz="quarter" idx="12"/>
          </p:nvPr>
        </p:nvSpPr>
        <p:spPr/>
        <p:txBody>
          <a:bodyPr/>
          <a:lstStyle/>
          <a:p>
            <a:pPr>
              <a:defRPr/>
            </a:pPr>
            <a:fld id="{1F925565-C85A-4F2B-8AD6-04AE1471EDE2}" type="slidenum">
              <a:rPr lang="en-US" smtClean="0"/>
              <a:pPr>
                <a:defRPr/>
              </a:pPr>
              <a:t>43</a:t>
            </a:fld>
            <a:endParaRPr lang="en-US"/>
          </a:p>
        </p:txBody>
      </p:sp>
      <p:sp>
        <p:nvSpPr>
          <p:cNvPr id="5" name="TextBox 4"/>
          <p:cNvSpPr txBox="1">
            <a:spLocks noChangeArrowheads="1"/>
          </p:cNvSpPr>
          <p:nvPr/>
        </p:nvSpPr>
        <p:spPr bwMode="auto">
          <a:xfrm>
            <a:off x="642938" y="6215063"/>
            <a:ext cx="7858125" cy="36988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r>
              <a:rPr lang="ro-RO" b="1" dirty="0">
                <a:latin typeface="Franklin Gothic Book" pitchFamily="34" charset="0"/>
              </a:rPr>
              <a:t>Identificarea serologică a </a:t>
            </a:r>
            <a:r>
              <a:rPr lang="ro-RO" b="1" dirty="0" err="1">
                <a:latin typeface="Franklin Gothic Book" pitchFamily="34" charset="0"/>
              </a:rPr>
              <a:t>salmonelelor</a:t>
            </a:r>
            <a:r>
              <a:rPr lang="ro-RO" b="1" dirty="0">
                <a:latin typeface="Franklin Gothic Book" pitchFamily="34" charset="0"/>
              </a:rPr>
              <a:t> după schema </a:t>
            </a:r>
            <a:r>
              <a:rPr lang="ro-RO" b="1" dirty="0" err="1">
                <a:latin typeface="Franklin Gothic Book" pitchFamily="34" charset="0"/>
              </a:rPr>
              <a:t>Kauffmann</a:t>
            </a:r>
            <a:r>
              <a:rPr lang="ro-RO" b="1" dirty="0">
                <a:latin typeface="Franklin Gothic Book" pitchFamily="34" charset="0"/>
              </a:rPr>
              <a:t>-White</a:t>
            </a:r>
            <a:endParaRPr lang="en-US" b="1" dirty="0">
              <a:latin typeface="Franklin Gothic Book" pitchFamily="34" charset="0"/>
            </a:endParaRPr>
          </a:p>
        </p:txBody>
      </p:sp>
    </p:spTree>
    <p:extLst>
      <p:ext uri="{BB962C8B-B14F-4D97-AF65-F5344CB8AC3E}">
        <p14:creationId xmlns:p14="http://schemas.microsoft.com/office/powerpoint/2010/main" val="3582180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2"/>
          <p:cNvPicPr>
            <a:picLocks noChangeAspect="1" noChangeArrowheads="1"/>
          </p:cNvPicPr>
          <p:nvPr/>
        </p:nvPicPr>
        <p:blipFill>
          <a:blip r:embed="rId3" cstate="print"/>
          <a:srcRect l="15820" t="22705" r="14453" b="20166"/>
          <a:stretch>
            <a:fillRect/>
          </a:stretch>
        </p:blipFill>
        <p:spPr bwMode="auto">
          <a:xfrm>
            <a:off x="1143000" y="1357313"/>
            <a:ext cx="7215188" cy="4729162"/>
          </a:xfrm>
          <a:prstGeom prst="rect">
            <a:avLst/>
          </a:prstGeom>
          <a:noFill/>
          <a:ln w="9525">
            <a:noFill/>
            <a:miter lim="800000"/>
            <a:headEnd/>
            <a:tailEnd/>
          </a:ln>
        </p:spPr>
      </p:pic>
      <p:sp>
        <p:nvSpPr>
          <p:cNvPr id="44036" name="TextBox 4"/>
          <p:cNvSpPr txBox="1">
            <a:spLocks noChangeArrowheads="1"/>
          </p:cNvSpPr>
          <p:nvPr/>
        </p:nvSpPr>
        <p:spPr bwMode="auto">
          <a:xfrm>
            <a:off x="642938" y="6215063"/>
            <a:ext cx="7858125" cy="36988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r>
              <a:rPr lang="ro-RO" b="1" dirty="0">
                <a:latin typeface="Franklin Gothic Book" pitchFamily="34" charset="0"/>
              </a:rPr>
              <a:t>Identificarea serologică a </a:t>
            </a:r>
            <a:r>
              <a:rPr lang="ro-RO" b="1" dirty="0" err="1">
                <a:latin typeface="Franklin Gothic Book" pitchFamily="34" charset="0"/>
              </a:rPr>
              <a:t>salmonelelor</a:t>
            </a:r>
            <a:r>
              <a:rPr lang="ro-RO" b="1" dirty="0">
                <a:latin typeface="Franklin Gothic Book" pitchFamily="34" charset="0"/>
              </a:rPr>
              <a:t> după schema </a:t>
            </a:r>
            <a:r>
              <a:rPr lang="ro-RO" b="1" dirty="0" err="1">
                <a:latin typeface="Franklin Gothic Book" pitchFamily="34" charset="0"/>
              </a:rPr>
              <a:t>Kauffmann</a:t>
            </a:r>
            <a:r>
              <a:rPr lang="ro-RO" b="1" dirty="0">
                <a:latin typeface="Franklin Gothic Book" pitchFamily="34" charset="0"/>
              </a:rPr>
              <a:t>-White</a:t>
            </a:r>
            <a:endParaRPr lang="en-US" b="1" dirty="0">
              <a:latin typeface="Franklin Gothic Book" pitchFamily="34" charset="0"/>
            </a:endParaRPr>
          </a:p>
        </p:txBody>
      </p:sp>
      <p:sp>
        <p:nvSpPr>
          <p:cNvPr id="3" name="Slide Number Placeholder 2"/>
          <p:cNvSpPr>
            <a:spLocks noGrp="1"/>
          </p:cNvSpPr>
          <p:nvPr>
            <p:ph type="sldNum" sz="quarter" idx="12"/>
          </p:nvPr>
        </p:nvSpPr>
        <p:spPr/>
        <p:txBody>
          <a:bodyPr/>
          <a:lstStyle/>
          <a:p>
            <a:pPr>
              <a:defRPr/>
            </a:pPr>
            <a:fld id="{1F925565-C85A-4F2B-8AD6-04AE1471EDE2}" type="slidenum">
              <a:rPr lang="en-US" smtClean="0"/>
              <a:pPr>
                <a:defRPr/>
              </a:pPr>
              <a:t>44</a:t>
            </a:fld>
            <a:endParaRPr lang="en-US"/>
          </a:p>
        </p:txBody>
      </p:sp>
    </p:spTree>
    <p:extLst>
      <p:ext uri="{BB962C8B-B14F-4D97-AF65-F5344CB8AC3E}">
        <p14:creationId xmlns:p14="http://schemas.microsoft.com/office/powerpoint/2010/main" val="2483314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6"/>
            <a:ext cx="8229600" cy="5253054"/>
          </a:xfrm>
        </p:spPr>
        <p:txBody>
          <a:bodyPr>
            <a:normAutofit fontScale="77500" lnSpcReduction="20000"/>
          </a:bodyPr>
          <a:lstStyle/>
          <a:p>
            <a:pPr algn="just"/>
            <a:r>
              <a:rPr lang="ro-RO" b="1" dirty="0"/>
              <a:t>6. CARACTERE DE PATOGENITATE</a:t>
            </a:r>
            <a:endParaRPr lang="en-US" b="1" dirty="0"/>
          </a:p>
          <a:p>
            <a:pPr algn="just">
              <a:buNone/>
            </a:pPr>
            <a:endParaRPr lang="en-US" dirty="0"/>
          </a:p>
          <a:p>
            <a:pPr algn="just"/>
            <a:r>
              <a:rPr lang="ro-RO" b="1" dirty="0"/>
              <a:t>6.1. Virulenţa</a:t>
            </a:r>
            <a:endParaRPr lang="en-US" dirty="0"/>
          </a:p>
          <a:p>
            <a:pPr algn="just"/>
            <a:r>
              <a:rPr lang="ro-RO" dirty="0"/>
              <a:t>Speciile (serotipurile) de </a:t>
            </a:r>
            <a:r>
              <a:rPr lang="ro-RO" b="1" i="1" dirty="0"/>
              <a:t>salmonelle care conţin antigen de suprafaţă Vi</a:t>
            </a:r>
            <a:r>
              <a:rPr lang="ro-RO" dirty="0"/>
              <a:t> (de ex: S. typhi), determină </a:t>
            </a:r>
            <a:r>
              <a:rPr lang="ro-RO" b="1" i="1" dirty="0"/>
              <a:t>infecţii salmonellozice</a:t>
            </a:r>
            <a:r>
              <a:rPr lang="ro-RO" dirty="0"/>
              <a:t> în care, deşi localizarea predominantă a germenilor rămâne cea intestinală, există </a:t>
            </a:r>
            <a:r>
              <a:rPr lang="ro-RO" b="1" i="1" dirty="0"/>
              <a:t>diseminări bacteriene şi chiar localizări secundare</a:t>
            </a:r>
            <a:r>
              <a:rPr lang="ro-RO" dirty="0"/>
              <a:t> în alte teritorii ale organismului. Corelaţia între prezenţa antigenului Vi şi caracterul invaziv al infecţiei induse se explică prin protecţia conferită de acest antigen împotriva fagocitozei şi altor mijloace de apărare ale organismului.</a:t>
            </a:r>
            <a:endParaRPr lang="en-US" dirty="0"/>
          </a:p>
          <a:p>
            <a:pPr algn="just">
              <a:buNone/>
            </a:pPr>
            <a:endParaRPr lang="en-US" dirty="0"/>
          </a:p>
          <a:p>
            <a:pPr algn="just"/>
            <a:r>
              <a:rPr lang="ro-RO" b="1" dirty="0"/>
              <a:t>6.2. Toxinogeneza</a:t>
            </a:r>
            <a:endParaRPr lang="en-US" dirty="0"/>
          </a:p>
          <a:p>
            <a:pPr algn="just"/>
            <a:r>
              <a:rPr lang="ro-RO" dirty="0"/>
              <a:t>Practic, toate speciile de Salmonelle acţionează local,</a:t>
            </a:r>
            <a:r>
              <a:rPr lang="ro-RO" b="1" i="1" dirty="0"/>
              <a:t> la nivelul mucoasei intestinale</a:t>
            </a:r>
            <a:r>
              <a:rPr lang="ro-RO" dirty="0"/>
              <a:t>, ca şi </a:t>
            </a:r>
            <a:r>
              <a:rPr lang="ro-RO" b="1" i="1" dirty="0"/>
              <a:t>la distanţă</a:t>
            </a:r>
            <a:r>
              <a:rPr lang="ro-RO" dirty="0"/>
              <a:t> (tulburări hemodinamice, tulburări ale glicemiei, etc), datorită endotoxinelor, identificate cu antigenul somatic „O”.</a:t>
            </a:r>
            <a:endParaRPr lang="en-US" dirty="0"/>
          </a:p>
          <a:p>
            <a:pPr algn="just"/>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_25_29"/>
          <p:cNvPicPr>
            <a:picLocks noChangeAspect="1" noChangeArrowheads="1"/>
          </p:cNvPicPr>
          <p:nvPr/>
        </p:nvPicPr>
        <p:blipFill>
          <a:blip r:embed="rId3" cstate="print"/>
          <a:srcRect/>
          <a:stretch>
            <a:fillRect/>
          </a:stretch>
        </p:blipFill>
        <p:spPr bwMode="auto">
          <a:xfrm>
            <a:off x="119314" y="2348880"/>
            <a:ext cx="5189478" cy="4013542"/>
          </a:xfrm>
          <a:prstGeom prst="rect">
            <a:avLst/>
          </a:prstGeom>
          <a:noFill/>
        </p:spPr>
      </p:pic>
      <p:sp>
        <p:nvSpPr>
          <p:cNvPr id="50178" name="Rectangle 2"/>
          <p:cNvSpPr>
            <a:spLocks noGrp="1" noChangeArrowheads="1"/>
          </p:cNvSpPr>
          <p:nvPr>
            <p:ph type="title"/>
          </p:nvPr>
        </p:nvSpPr>
        <p:spPr>
          <a:xfrm>
            <a:off x="381000" y="116632"/>
            <a:ext cx="8305800" cy="1143000"/>
          </a:xfrm>
        </p:spPr>
        <p:txBody>
          <a:bodyPr>
            <a:normAutofit/>
          </a:bodyPr>
          <a:lstStyle/>
          <a:p>
            <a:r>
              <a:rPr lang="en-US" dirty="0"/>
              <a:t>Salmonella </a:t>
            </a:r>
            <a:r>
              <a:rPr lang="ro-RO" dirty="0"/>
              <a:t>- Patogenitate</a:t>
            </a:r>
            <a:endParaRPr lang="en-US" dirty="0"/>
          </a:p>
        </p:txBody>
      </p:sp>
      <p:pic>
        <p:nvPicPr>
          <p:cNvPr id="50179" name="Picture 3" descr="salmonella infections"/>
          <p:cNvPicPr>
            <a:picLocks noChangeAspect="1" noChangeArrowheads="1"/>
          </p:cNvPicPr>
          <p:nvPr/>
        </p:nvPicPr>
        <p:blipFill rotWithShape="1">
          <a:blip r:embed="rId4" cstate="print">
            <a:clrChange>
              <a:clrFrom>
                <a:srgbClr val="FFFFFF"/>
              </a:clrFrom>
              <a:clrTo>
                <a:srgbClr val="FFFFFF">
                  <a:alpha val="0"/>
                </a:srgbClr>
              </a:clrTo>
            </a:clrChange>
          </a:blip>
          <a:srcRect r="33993"/>
          <a:stretch/>
        </p:blipFill>
        <p:spPr bwMode="auto">
          <a:xfrm>
            <a:off x="3976208" y="1412776"/>
            <a:ext cx="5040560" cy="4700736"/>
          </a:xfrm>
          <a:prstGeom prst="rect">
            <a:avLst/>
          </a:prstGeom>
          <a:noFill/>
        </p:spPr>
      </p:pic>
      <p:sp>
        <p:nvSpPr>
          <p:cNvPr id="2" name="Slide Number Placeholder 1"/>
          <p:cNvSpPr>
            <a:spLocks noGrp="1"/>
          </p:cNvSpPr>
          <p:nvPr>
            <p:ph type="sldNum" sz="quarter" idx="12"/>
          </p:nvPr>
        </p:nvSpPr>
        <p:spPr/>
        <p:txBody>
          <a:bodyPr/>
          <a:lstStyle/>
          <a:p>
            <a:pPr>
              <a:defRPr/>
            </a:pPr>
            <a:fld id="{E6EEA966-20AA-4F58-B513-BABCC817EB3C}" type="slidenum">
              <a:rPr lang="en-US" smtClean="0"/>
              <a:pPr>
                <a:defRPr/>
              </a:pPr>
              <a:t>46</a:t>
            </a:fld>
            <a:endParaRPr lang="en-US"/>
          </a:p>
        </p:txBody>
      </p:sp>
    </p:spTree>
    <p:extLst>
      <p:ext uri="{BB962C8B-B14F-4D97-AF65-F5344CB8AC3E}">
        <p14:creationId xmlns:p14="http://schemas.microsoft.com/office/powerpoint/2010/main" val="39458444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algn="just"/>
            <a:r>
              <a:rPr lang="ro-RO" b="1" dirty="0"/>
              <a:t>7. REZISTENŢĂ. SENSIBILITATE. VARIABILITATE GENETICĂ</a:t>
            </a:r>
            <a:endParaRPr lang="en-US" dirty="0"/>
          </a:p>
          <a:p>
            <a:pPr algn="just"/>
            <a:r>
              <a:rPr lang="ro-RO" b="1" dirty="0"/>
              <a:t>7.1. Rezistenţa la factorii fizici şi chimici</a:t>
            </a:r>
            <a:endParaRPr lang="en-US" dirty="0"/>
          </a:p>
          <a:p>
            <a:pPr algn="just"/>
            <a:r>
              <a:rPr lang="ro-RO" dirty="0"/>
              <a:t>Salmonellele sunt destul de </a:t>
            </a:r>
            <a:r>
              <a:rPr lang="ro-RO" b="1" i="1" dirty="0"/>
              <a:t>rezistente în mediul extern</a:t>
            </a:r>
            <a:r>
              <a:rPr lang="ro-RO" dirty="0"/>
              <a:t> (pământ, apă poluată, obiecte, alimente, etc). Sunt </a:t>
            </a:r>
            <a:r>
              <a:rPr lang="ro-RO" b="1" i="1" dirty="0"/>
              <a:t>sensibile la dezinfectantele obişnuite</a:t>
            </a:r>
            <a:r>
              <a:rPr lang="ro-RO" dirty="0"/>
              <a:t> (clorură de var). Prezintă rezistenţă mai mare decât E.coli la acţiunea unor coloranţi (verde briliant, fuxină), proprietate folosită la mediile de îmbogăţire şi selective pentru izolarea salmonellelor.</a:t>
            </a:r>
            <a:endParaRPr lang="en-US" dirty="0"/>
          </a:p>
          <a:p>
            <a:pPr algn="just">
              <a:buNone/>
            </a:pPr>
            <a:r>
              <a:rPr lang="ro-RO" b="1" dirty="0"/>
              <a:t> </a:t>
            </a:r>
            <a:endParaRPr lang="en-US" dirty="0"/>
          </a:p>
          <a:p>
            <a:pPr algn="just"/>
            <a:r>
              <a:rPr lang="ro-RO" b="1" dirty="0"/>
              <a:t>7.2. Sensibilitate la chimioterapice</a:t>
            </a:r>
            <a:endParaRPr lang="en-US" dirty="0"/>
          </a:p>
          <a:p>
            <a:pPr algn="just"/>
            <a:r>
              <a:rPr lang="ro-RO" dirty="0"/>
              <a:t>Iniţial sensibile la cloramfenicol, tetraciclină, streptomicină, astăzi se notează tot mai </a:t>
            </a:r>
            <a:r>
              <a:rPr lang="ro-RO" b="1" i="1" dirty="0"/>
              <a:t>multe tulpini rezistente prin transfer de factor „R” şi prin selecţie de mutante rezistente.</a:t>
            </a:r>
            <a:r>
              <a:rPr lang="ro-RO" dirty="0"/>
              <a:t> Un rezultat bun îl dă tratamentul cu gentamicină şi septrin, dar şi în acest caz apare, cu timpul, rezistenţă.</a:t>
            </a:r>
            <a:endParaRPr lang="en-US" dirty="0"/>
          </a:p>
          <a:p>
            <a:pPr algn="just">
              <a:buNone/>
            </a:pPr>
            <a:r>
              <a:rPr lang="ro-RO" b="1" dirty="0"/>
              <a:t> </a:t>
            </a:r>
            <a:endParaRPr lang="en-US" dirty="0"/>
          </a:p>
          <a:p>
            <a:pPr algn="just"/>
            <a:r>
              <a:rPr lang="ro-RO" b="1" dirty="0"/>
              <a:t>7.3. Sensibilitatea la bacteriofagi</a:t>
            </a:r>
            <a:endParaRPr lang="en-US" dirty="0"/>
          </a:p>
          <a:p>
            <a:pPr algn="just"/>
            <a:r>
              <a:rPr lang="ro-RO" dirty="0"/>
              <a:t>Prezintă o </a:t>
            </a:r>
            <a:r>
              <a:rPr lang="ro-RO" b="1" i="1" dirty="0"/>
              <a:t>sensibilitate diferită la acţiunea fagilor litici</a:t>
            </a:r>
            <a:r>
              <a:rPr lang="ro-RO" dirty="0"/>
              <a:t>, ceea ce are o importanţă practică în stabilirea filiaţiei cazurilor în epidemii (lizotipia).</a:t>
            </a:r>
            <a:endParaRPr lang="en-US" dirty="0"/>
          </a:p>
          <a:p>
            <a:pPr algn="just">
              <a:buNone/>
            </a:pPr>
            <a:endParaRPr lang="en-US" dirty="0"/>
          </a:p>
          <a:p>
            <a:pPr algn="just"/>
            <a:r>
              <a:rPr lang="ro-RO" b="1" dirty="0"/>
              <a:t>7.4. Variabilitatea genetică</a:t>
            </a:r>
            <a:endParaRPr lang="en-US" dirty="0"/>
          </a:p>
          <a:p>
            <a:pPr algn="just"/>
            <a:r>
              <a:rPr lang="ro-RO" dirty="0"/>
              <a:t>În afară de </a:t>
            </a:r>
            <a:r>
              <a:rPr lang="ro-RO" i="1" dirty="0"/>
              <a:t>rezistenţa genotipică la chimioterapice</a:t>
            </a:r>
            <a:r>
              <a:rPr lang="ro-RO" dirty="0"/>
              <a:t> (selecţie mutante; transfer de factor”R”), salmonellele prezintă şi alte aspecte de variabilitate genetică, dintre care menţionăm:</a:t>
            </a:r>
            <a:endParaRPr lang="en-US" dirty="0"/>
          </a:p>
          <a:p>
            <a:pPr algn="just"/>
            <a:r>
              <a:rPr lang="ro-RO" dirty="0"/>
              <a:t>- </a:t>
            </a:r>
            <a:r>
              <a:rPr lang="ro-RO" i="1" dirty="0"/>
              <a:t>fenomenul variaţiei de fază a antigenelor „H”</a:t>
            </a:r>
            <a:r>
              <a:rPr lang="ro-RO" dirty="0"/>
              <a:t>;</a:t>
            </a:r>
            <a:endParaRPr lang="en-US" dirty="0"/>
          </a:p>
          <a:p>
            <a:pPr algn="just"/>
            <a:r>
              <a:rPr lang="ro-RO" dirty="0"/>
              <a:t>- </a:t>
            </a:r>
            <a:r>
              <a:rPr lang="ro-RO" i="1" dirty="0"/>
              <a:t>fenomenul schimbării periodice a serotipurilor şi biotipurilor</a:t>
            </a:r>
            <a:r>
              <a:rPr lang="ro-RO" dirty="0"/>
              <a:t> de Salmonella care circulă în mediul extern şi, respectiv, se izolează de la bolnavi, într-o anumită zonă geografică şi într-o anumită perioadă de timp (înlocuirea unor populaţii bacteriene cu altele - mutante selectate - prin „concurenţă”);</a:t>
            </a:r>
            <a:endParaRPr lang="en-US" dirty="0"/>
          </a:p>
          <a:p>
            <a:pPr algn="just"/>
            <a:r>
              <a:rPr lang="ro-RO" dirty="0"/>
              <a:t>- </a:t>
            </a:r>
            <a:r>
              <a:rPr lang="ro-RO" i="1" dirty="0"/>
              <a:t>variaţia calitativă a antigenului O</a:t>
            </a:r>
            <a:r>
              <a:rPr lang="ro-RO" dirty="0"/>
              <a:t> şi </a:t>
            </a:r>
            <a:r>
              <a:rPr lang="ro-RO" i="1" dirty="0"/>
              <a:t>cantitativă a antigenului V</a:t>
            </a:r>
            <a:r>
              <a:rPr lang="ro-RO" dirty="0"/>
              <a:t>.</a:t>
            </a:r>
            <a:endParaRPr lang="en-US" dirty="0"/>
          </a:p>
          <a:p>
            <a:pPr algn="just"/>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8786874" cy="6429396"/>
          </a:xfrm>
        </p:spPr>
        <p:txBody>
          <a:bodyPr>
            <a:normAutofit fontScale="62500" lnSpcReduction="20000"/>
          </a:bodyPr>
          <a:lstStyle/>
          <a:p>
            <a:pPr algn="just"/>
            <a:r>
              <a:rPr lang="ro-RO" sz="2900" b="1" dirty="0"/>
              <a:t>8. BOALA LA OM</a:t>
            </a:r>
            <a:endParaRPr lang="en-US" sz="2900" dirty="0"/>
          </a:p>
          <a:p>
            <a:pPr algn="just"/>
            <a:r>
              <a:rPr lang="ro-RO" b="1" dirty="0"/>
              <a:t>8.1. Habitatat</a:t>
            </a:r>
            <a:endParaRPr lang="en-US" dirty="0"/>
          </a:p>
          <a:p>
            <a:pPr algn="just"/>
            <a:r>
              <a:rPr lang="ro-RO" dirty="0"/>
              <a:t>Salmonellele reprezintă </a:t>
            </a:r>
            <a:r>
              <a:rPr lang="ro-RO" b="1" i="1" dirty="0"/>
              <a:t>floră patogenă intestinală</a:t>
            </a:r>
            <a:r>
              <a:rPr lang="ro-RO" dirty="0"/>
              <a:t> la om şi la animal. Se mai găsesc în: </a:t>
            </a:r>
            <a:r>
              <a:rPr lang="ro-RO" b="1" i="1" dirty="0"/>
              <a:t>apă poluată cu reziduuri umane sau animale, alimente</a:t>
            </a:r>
            <a:r>
              <a:rPr lang="ro-RO" dirty="0"/>
              <a:t> (ouă de raţă, frişcă, creme de cofetărie). O deosebită importanţă în circulaţia salmonellelor o au </a:t>
            </a:r>
            <a:r>
              <a:rPr lang="ro-RO" b="1" i="1" dirty="0"/>
              <a:t>purtătorii umani aparent sănătoşi</a:t>
            </a:r>
            <a:r>
              <a:rPr lang="ro-RO" dirty="0"/>
              <a:t>.</a:t>
            </a:r>
            <a:endParaRPr lang="en-US" dirty="0"/>
          </a:p>
          <a:p>
            <a:pPr algn="just">
              <a:buNone/>
            </a:pPr>
            <a:endParaRPr lang="en-US" dirty="0"/>
          </a:p>
          <a:p>
            <a:pPr algn="just"/>
            <a:r>
              <a:rPr lang="ro-RO" b="1" dirty="0"/>
              <a:t>8.2. Patogenie</a:t>
            </a:r>
            <a:endParaRPr lang="en-US" dirty="0"/>
          </a:p>
          <a:p>
            <a:pPr algn="just"/>
            <a:r>
              <a:rPr lang="ro-RO" dirty="0"/>
              <a:t>Prin îmbinarea </a:t>
            </a:r>
            <a:r>
              <a:rPr lang="ro-RO" b="1" i="1" dirty="0"/>
              <a:t>factorilor de virulenţă</a:t>
            </a:r>
            <a:r>
              <a:rPr lang="ro-RO" dirty="0"/>
              <a:t> (antigen de suprafaţă Vi) cu cei de </a:t>
            </a:r>
            <a:r>
              <a:rPr lang="ro-RO" b="1" i="1" dirty="0"/>
              <a:t>toxinogeneză</a:t>
            </a:r>
            <a:r>
              <a:rPr lang="ro-RO" dirty="0"/>
              <a:t> (endotoxine, respectiv antigene somatice O), se realizează un complex fiziopatologic al salmonellozellor care poate îmbrăca trei forme: febra enterică, septicemia, gastroenterita.</a:t>
            </a:r>
            <a:endParaRPr lang="en-US" dirty="0"/>
          </a:p>
          <a:p>
            <a:pPr lvl="0" algn="just"/>
            <a:r>
              <a:rPr lang="ro-RO" b="1" dirty="0"/>
              <a:t>Febra enterică</a:t>
            </a:r>
            <a:r>
              <a:rPr lang="ro-RO" dirty="0"/>
              <a:t> se caracterizează prin </a:t>
            </a:r>
            <a:r>
              <a:rPr lang="ro-RO" b="1" i="1" dirty="0"/>
              <a:t>localizarea primară a salmonellelor la nivelul intestinului</a:t>
            </a:r>
            <a:r>
              <a:rPr lang="ro-RO" dirty="0"/>
              <a:t>, cu predominanţă în formaţiunile limfoide din submucoasă, unde se produc </a:t>
            </a:r>
            <a:r>
              <a:rPr lang="ro-RO" i="1" dirty="0"/>
              <a:t>modificări degenerative până la necroză</a:t>
            </a:r>
            <a:r>
              <a:rPr lang="ro-RO" dirty="0"/>
              <a:t>. De aici, germenii pătrund prin circulaţia portală în ficat, apoi în splină, căile biliare, rinichi, putând fi eliminaţi, deci, prin urină, fecale, secreţie biliară. Invazia germenilor depinde de antigenul Vi. Bacteriemia coincide cu </a:t>
            </a:r>
            <a:r>
              <a:rPr lang="ro-RO" b="1" i="1" dirty="0"/>
              <a:t>descărcarea bacteriilor în circulaţie</a:t>
            </a:r>
            <a:r>
              <a:rPr lang="ro-RO" dirty="0"/>
              <a:t>. În acest context fiziopatologic, apar semnele clinice caracteristice. În determinarea acestora, endotoxina ar avea un rol principal în primele faze ale infecţiei generalizate, pentru ca, ulterior, să se instaleze o stare de „toleranţă” relativă a organismului, chiar la doze mari de endotoxină.</a:t>
            </a:r>
            <a:endParaRPr lang="en-US" dirty="0"/>
          </a:p>
          <a:p>
            <a:pPr lvl="0" algn="just"/>
            <a:r>
              <a:rPr lang="ro-RO" b="1" dirty="0"/>
              <a:t>Septicemia</a:t>
            </a:r>
            <a:r>
              <a:rPr lang="ro-RO" dirty="0"/>
              <a:t>, deşi tot cu punct de plecare intestinal, reprezintă o </a:t>
            </a:r>
            <a:r>
              <a:rPr lang="ro-RO" b="1" i="1" dirty="0"/>
              <a:t>infecţie generalizată gravă</a:t>
            </a:r>
            <a:r>
              <a:rPr lang="ro-RO" dirty="0"/>
              <a:t>, în care, consecutiv </a:t>
            </a:r>
            <a:r>
              <a:rPr lang="ro-RO" b="1" i="1" dirty="0"/>
              <a:t>bacteriemiei</a:t>
            </a:r>
            <a:r>
              <a:rPr lang="ro-RO" dirty="0"/>
              <a:t>, survin </a:t>
            </a:r>
            <a:r>
              <a:rPr lang="ro-RO" b="1" i="1" dirty="0"/>
              <a:t>localizări septice secundare</a:t>
            </a:r>
            <a:r>
              <a:rPr lang="ro-RO" dirty="0"/>
              <a:t>, cu evoluţie severă, în diferite organe şi ţesuturi. În conturarea tabloului clinic intervin atât factori de patogenitate ai tulpinii bacteriene infectante, cât şi starea de rezistenţă scăzută a organismului. Apare o stare septică datorită resorbţiei toxinelor.</a:t>
            </a:r>
            <a:endParaRPr lang="en-US" dirty="0"/>
          </a:p>
          <a:p>
            <a:pPr lvl="0" algn="just"/>
            <a:r>
              <a:rPr lang="ro-RO" b="1" dirty="0"/>
              <a:t>Gastroenterita</a:t>
            </a:r>
            <a:r>
              <a:rPr lang="ro-RO" dirty="0"/>
              <a:t> reprezintă o </a:t>
            </a:r>
            <a:r>
              <a:rPr lang="ro-RO" b="1" i="1" dirty="0"/>
              <a:t>infecţie intestinală strict localizată</a:t>
            </a:r>
            <a:r>
              <a:rPr lang="ro-RO" dirty="0"/>
              <a:t>, fără diseminare sanguină sau cu bacteriemie pasageră. Manifestările clinice digestive se datoresc prezenţei germenilor şi efectelor localizate ale endotoxinelor bacteriene. Se produce o inflamaţie puternică a mucoasei intestinale. Uneori pot rămâne purtători de germeni.</a:t>
            </a:r>
            <a:endParaRPr lang="en-US" dirty="0"/>
          </a:p>
          <a:p>
            <a:pPr algn="just"/>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500174"/>
            <a:ext cx="8229600" cy="4389120"/>
          </a:xfrm>
        </p:spPr>
        <p:txBody>
          <a:bodyPr>
            <a:normAutofit fontScale="70000" lnSpcReduction="20000"/>
          </a:bodyPr>
          <a:lstStyle/>
          <a:p>
            <a:pPr algn="just"/>
            <a:r>
              <a:rPr lang="ro-RO" b="1" dirty="0"/>
              <a:t>8.3. Imunitate</a:t>
            </a:r>
            <a:endParaRPr lang="en-US" dirty="0"/>
          </a:p>
          <a:p>
            <a:pPr lvl="0" algn="just"/>
            <a:r>
              <a:rPr lang="ro-RO" b="1" dirty="0"/>
              <a:t>Imunitate umorală</a:t>
            </a:r>
            <a:r>
              <a:rPr lang="ro-RO" dirty="0"/>
              <a:t>. S-a demonstrat prezenţa salmonellelor în cadrul infecţiilor generalizate în monocite şi alte celule ale sistemului reticulo-histiocitar, ceea ce ar putea reflecta direct prezenţa fagocitozei limitate, ca fază de prelucrare a antigenului, premergătoare recunoaşterii de către limfocitele B a antigenelor salmonellozice.</a:t>
            </a:r>
            <a:endParaRPr lang="en-US" dirty="0"/>
          </a:p>
          <a:p>
            <a:pPr algn="just"/>
            <a:r>
              <a:rPr lang="ro-RO" dirty="0"/>
              <a:t>Imunitatea umorală sistemică este prezentă prin apariţia </a:t>
            </a:r>
            <a:r>
              <a:rPr lang="ro-RO" b="1" i="1" dirty="0"/>
              <a:t>anticorpilor aglutinaţi anti-O şi anti-H</a:t>
            </a:r>
            <a:r>
              <a:rPr lang="ro-RO" dirty="0"/>
              <a:t>. Anticorpii anti-O cresc în dinamică în cursul bolii, având probabil un rol protector. Anticorpii anti-H pot avea titruri mari, fără relaţie cu infecţia recentă, fiind corelaţi şi cu o vaccinare recentă. </a:t>
            </a:r>
            <a:endParaRPr lang="en-US" dirty="0"/>
          </a:p>
          <a:p>
            <a:pPr algn="just"/>
            <a:r>
              <a:rPr lang="ro-RO" dirty="0"/>
              <a:t>Imunitatea umorală este </a:t>
            </a:r>
            <a:r>
              <a:rPr lang="ro-RO" b="1" i="1" dirty="0"/>
              <a:t>stabilă după febrele enterice</a:t>
            </a:r>
            <a:r>
              <a:rPr lang="ro-RO" dirty="0"/>
              <a:t>, un rol protector având anticorpii anti-O şi anti-Vi. De asemenea, în ultimii ani se acordă o atenţie deosebită </a:t>
            </a:r>
            <a:r>
              <a:rPr lang="ro-RO" b="1" i="1" dirty="0"/>
              <a:t>anticorpilor locali intestinali (IgA secretorii)</a:t>
            </a:r>
            <a:r>
              <a:rPr lang="ro-RO" dirty="0"/>
              <a:t>, care intervin prioritar în limitarea infecţiei salmonellozice la teritoriul mucoasei intestinale, în cazul gastroenteritelor.</a:t>
            </a:r>
            <a:endParaRPr lang="en-US" dirty="0"/>
          </a:p>
          <a:p>
            <a:pPr lvl="0" algn="just"/>
            <a:r>
              <a:rPr lang="ro-RO" b="1" dirty="0"/>
              <a:t>Imunitatea celulară</a:t>
            </a:r>
            <a:r>
              <a:rPr lang="ro-RO" dirty="0"/>
              <a:t> este în studiu. Se pare că ar avea un </a:t>
            </a:r>
            <a:r>
              <a:rPr lang="ro-RO" b="1" i="1" dirty="0"/>
              <a:t>rol protector major</a:t>
            </a:r>
            <a:r>
              <a:rPr lang="ro-RO" dirty="0"/>
              <a:t>.</a:t>
            </a:r>
            <a:endParaRPr lang="en-US" dirty="0"/>
          </a:p>
          <a:p>
            <a:pPr algn="just">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0648"/>
            <a:ext cx="8424936" cy="4389120"/>
          </a:xfrm>
        </p:spPr>
        <p:txBody>
          <a:bodyPr>
            <a:normAutofit fontScale="85000" lnSpcReduction="20000"/>
          </a:bodyPr>
          <a:lstStyle/>
          <a:p>
            <a:pPr algn="just">
              <a:buNone/>
            </a:pPr>
            <a:r>
              <a:rPr lang="ro-RO" b="1" dirty="0"/>
              <a:t> CARACTERE MORFOLOGICE</a:t>
            </a:r>
            <a:endParaRPr lang="en-US" b="1" dirty="0"/>
          </a:p>
          <a:p>
            <a:pPr algn="just">
              <a:buNone/>
            </a:pPr>
            <a:endParaRPr lang="en-US" dirty="0"/>
          </a:p>
          <a:p>
            <a:pPr algn="just"/>
            <a:r>
              <a:rPr lang="ro-RO" dirty="0"/>
              <a:t>Bacteriile intestinale nu formează spori. Sunt </a:t>
            </a:r>
            <a:r>
              <a:rPr lang="ro-RO" b="1" i="1" dirty="0"/>
              <a:t>bacili Gram negativi</a:t>
            </a:r>
            <a:r>
              <a:rPr lang="ro-RO" dirty="0"/>
              <a:t> (majoritatea) sau </a:t>
            </a:r>
            <a:r>
              <a:rPr lang="ro-RO" b="1" i="1" dirty="0"/>
              <a:t>vibrioni Gram negativi</a:t>
            </a:r>
            <a:r>
              <a:rPr lang="ro-RO" dirty="0"/>
              <a:t> (Vibrio cholerae). Majoritatea sunt </a:t>
            </a:r>
            <a:r>
              <a:rPr lang="ro-RO" b="1" i="1" dirty="0"/>
              <a:t>mobili</a:t>
            </a:r>
            <a:r>
              <a:rPr lang="ro-RO" dirty="0"/>
              <a:t>, datorită prezenţei </a:t>
            </a:r>
            <a:r>
              <a:rPr lang="ro-RO" i="1" dirty="0"/>
              <a:t>cililor peritrichi</a:t>
            </a:r>
            <a:r>
              <a:rPr lang="ro-RO" dirty="0"/>
              <a:t> (Enterobacteriaceae, Pseudomonas, Proteus) sau a unui </a:t>
            </a:r>
            <a:r>
              <a:rPr lang="ro-RO" i="1" dirty="0"/>
              <a:t>cil situat polar</a:t>
            </a:r>
            <a:r>
              <a:rPr lang="ro-RO" dirty="0"/>
              <a:t> (Vibrio cholerae). Excepţie: Shigella, Klebsiella (imobile). </a:t>
            </a:r>
          </a:p>
          <a:p>
            <a:pPr algn="just"/>
            <a:endParaRPr lang="ro-RO" dirty="0"/>
          </a:p>
          <a:p>
            <a:pPr algn="just"/>
            <a:r>
              <a:rPr lang="ro-RO" dirty="0"/>
              <a:t>Unele specii prezintă </a:t>
            </a:r>
            <a:r>
              <a:rPr lang="ro-RO" b="1" i="1" dirty="0"/>
              <a:t>fimbrii</a:t>
            </a:r>
            <a:r>
              <a:rPr lang="ro-RO" dirty="0"/>
              <a:t> cu rol important în realizarea punţilor între doi indivizi bacterieni, în cursul </a:t>
            </a:r>
            <a:r>
              <a:rPr lang="ro-RO" i="1" dirty="0"/>
              <a:t>procesului de conjugare</a:t>
            </a:r>
            <a:r>
              <a:rPr lang="ro-RO" dirty="0"/>
              <a:t> (pili sexuali) şi </a:t>
            </a:r>
            <a:r>
              <a:rPr lang="ro-RO" i="1" dirty="0"/>
              <a:t>pentru ataşarea de mucoasa intestinală</a:t>
            </a:r>
            <a:r>
              <a:rPr lang="ro-RO" dirty="0"/>
              <a:t> (factori de aderenţă). Klebsiella pneumoniae şi unele tulpini de Escherichia coli prezintă </a:t>
            </a:r>
            <a:r>
              <a:rPr lang="ro-RO" b="1" i="1" dirty="0"/>
              <a:t>capsulă </a:t>
            </a:r>
            <a:r>
              <a:rPr lang="ro-RO" dirty="0"/>
              <a:t>(important factor de virulenţă).</a:t>
            </a:r>
            <a:endParaRPr lang="en-US" dirty="0"/>
          </a:p>
          <a:p>
            <a:pPr algn="just"/>
            <a:endParaRPr lang="en-US" dirty="0"/>
          </a:p>
        </p:txBody>
      </p:sp>
      <p:pic>
        <p:nvPicPr>
          <p:cNvPr id="96258" name="Picture 2" descr="http://www.biocote.com/cd-content/uploads/images/Untitled-1%20smal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511614"/>
            <a:ext cx="2736304" cy="214487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96260" name="Picture 4" descr="http://static.guim.co.uk/sys-images/Guardian/Pix/pictures/2014/6/19/1403151431890/d68edee3-c9e5-4682-a6ff-cfa96e059b45-620x37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012" y="4511614"/>
            <a:ext cx="3694800" cy="221688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714356"/>
            <a:ext cx="8643998" cy="4370828"/>
          </a:xfrm>
        </p:spPr>
        <p:txBody>
          <a:bodyPr>
            <a:normAutofit fontScale="70000" lnSpcReduction="20000"/>
          </a:bodyPr>
          <a:lstStyle/>
          <a:p>
            <a:pPr algn="just"/>
            <a:r>
              <a:rPr lang="ro-RO" sz="2900" b="1" dirty="0"/>
              <a:t>8.4. Aspecte clinice</a:t>
            </a:r>
            <a:endParaRPr lang="en-US" sz="2900" dirty="0"/>
          </a:p>
          <a:p>
            <a:pPr algn="just"/>
            <a:r>
              <a:rPr lang="ro-RO" dirty="0"/>
              <a:t>Există trei forme clinice principale de infecţie salmonellozică la om şi anume: febra enterică, septicemia şi gastroenterita.</a:t>
            </a:r>
            <a:endParaRPr lang="en-US" dirty="0"/>
          </a:p>
          <a:p>
            <a:pPr algn="just"/>
            <a:r>
              <a:rPr lang="ro-RO" b="1" dirty="0"/>
              <a:t>a. Febra enterică</a:t>
            </a:r>
            <a:r>
              <a:rPr lang="ro-RO" dirty="0"/>
              <a:t>. Vom lua pentru descriere tabloul clinic al febrei tifoide, cea mai de temut dintre infecţiile cu Salmonella din această categorie. După contaminare, urmează o incubaţie de 7-14 zile. Debutul este insidios, cu stare generală alterată, anorexie, cefalee, astenie. Se adaugă: </a:t>
            </a:r>
            <a:r>
              <a:rPr lang="ro-RO" i="1" dirty="0"/>
              <a:t>febră cu caracter continuu, splenomegalie şi uneori o erupţie discretă (pete roz)</a:t>
            </a:r>
            <a:r>
              <a:rPr lang="ro-RO" dirty="0"/>
              <a:t>. În perioada de stare febra se menţine, adăugându-se </a:t>
            </a:r>
            <a:r>
              <a:rPr lang="ro-RO" i="1" dirty="0"/>
              <a:t>semne digestive discrete</a:t>
            </a:r>
            <a:r>
              <a:rPr lang="ro-RO" dirty="0"/>
              <a:t> (constipaţie, meteorism abdominal), bradicardie. La examenul hematologic, se notează frecvent leucopenie, cu limfocitoză relativă şi neutropenie. După 2-3 săptămâni, dacă evoluţia este normală, febra scade treptat (în „lysis”) şi urmează o perioadă de convalescenţă, cu durată variabilă. Uneori apar </a:t>
            </a:r>
            <a:r>
              <a:rPr lang="ro-RO" b="1" dirty="0"/>
              <a:t>complicaţii</a:t>
            </a:r>
            <a:r>
              <a:rPr lang="ro-RO" b="1" i="1" dirty="0"/>
              <a:t> </a:t>
            </a:r>
            <a:r>
              <a:rPr lang="ro-RO" dirty="0"/>
              <a:t>constituite din </a:t>
            </a:r>
            <a:r>
              <a:rPr lang="ro-RO" b="1" i="1" dirty="0"/>
              <a:t>hemoragii digestive</a:t>
            </a:r>
            <a:r>
              <a:rPr lang="ro-RO" dirty="0"/>
              <a:t> (melenă, hematemeză) şi </a:t>
            </a:r>
            <a:r>
              <a:rPr lang="ro-RO" b="1" i="1" dirty="0"/>
              <a:t>perforaţii intestinale</a:t>
            </a:r>
            <a:r>
              <a:rPr lang="ro-RO" dirty="0"/>
              <a:t>, cu abdomen acut, datorat necrozei masive a plăcilor Peyer în cursul procesului toxic al infecţiei. Astăzi, această formă „clasică” de boală se întâlneşte mai rar în urma instituirii precoce a tratamentului chimioterapic adecvat.</a:t>
            </a:r>
            <a:endParaRPr lang="en-US" dirty="0"/>
          </a:p>
          <a:p>
            <a:pPr algn="just"/>
            <a:endParaRPr lang="en-US" dirty="0"/>
          </a:p>
        </p:txBody>
      </p:sp>
      <p:pic>
        <p:nvPicPr>
          <p:cNvPr id="4" name="Picture 4"/>
          <p:cNvPicPr>
            <a:picLocks noChangeAspect="1" noChangeArrowheads="1"/>
          </p:cNvPicPr>
          <p:nvPr/>
        </p:nvPicPr>
        <p:blipFill>
          <a:blip r:embed="rId2" cstate="print"/>
          <a:srcRect/>
          <a:stretch>
            <a:fillRect/>
          </a:stretch>
        </p:blipFill>
        <p:spPr bwMode="auto">
          <a:xfrm>
            <a:off x="2627784" y="4775045"/>
            <a:ext cx="3253256" cy="2071702"/>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714356"/>
            <a:ext cx="8643998" cy="5786502"/>
          </a:xfrm>
        </p:spPr>
        <p:txBody>
          <a:bodyPr>
            <a:normAutofit fontScale="85000" lnSpcReduction="20000"/>
          </a:bodyPr>
          <a:lstStyle/>
          <a:p>
            <a:pPr algn="just"/>
            <a:r>
              <a:rPr lang="ro-RO" sz="2900" b="1" dirty="0"/>
              <a:t>8.4. Aspecte clinice</a:t>
            </a:r>
            <a:endParaRPr lang="en-US" sz="2900" dirty="0"/>
          </a:p>
          <a:p>
            <a:pPr algn="just"/>
            <a:r>
              <a:rPr lang="ro-RO" dirty="0"/>
              <a:t>Există trei forme clinice principale de infecţie salmonellozică la om şi anume: febra enterică, septicemia şi gastroenterita.</a:t>
            </a:r>
            <a:endParaRPr lang="en-US" dirty="0"/>
          </a:p>
          <a:p>
            <a:pPr algn="just"/>
            <a:r>
              <a:rPr lang="ro-RO" b="1" dirty="0"/>
              <a:t>b. Septicemia</a:t>
            </a:r>
            <a:r>
              <a:rPr lang="ro-RO" dirty="0"/>
              <a:t> (exemplu: infecţia cu Salmonella cholerae suis). Debutul este insidios sau brusc, cu febră înaltă, remitentă, cu bacteriemie instalată rapid, cu semne digestive estompate sau absente. Apar </a:t>
            </a:r>
            <a:r>
              <a:rPr lang="ro-RO" b="1" i="1" dirty="0"/>
              <a:t>focare secundare supurative</a:t>
            </a:r>
            <a:r>
              <a:rPr lang="ro-RO" dirty="0"/>
              <a:t> în: </a:t>
            </a:r>
            <a:r>
              <a:rPr lang="ro-RO" i="1" dirty="0"/>
              <a:t>căile biliare, ficat, meninge, rinichi, cord, plămân, articulaţii</a:t>
            </a:r>
            <a:r>
              <a:rPr lang="ro-RO" dirty="0"/>
              <a:t>. Evoluţia este foarte gravă, de multe ori letală, chiar în condiţiile actuale de aplicare a chimioterapiei.</a:t>
            </a:r>
            <a:endParaRPr lang="en-US" dirty="0"/>
          </a:p>
          <a:p>
            <a:pPr algn="just"/>
            <a:r>
              <a:rPr lang="ro-RO" b="1" dirty="0"/>
              <a:t>c. Gastroenterita </a:t>
            </a:r>
            <a:r>
              <a:rPr lang="ro-RO" dirty="0"/>
              <a:t>(exemplu: toxiinfecţiile alimentare cu S. heidelberg, S. agona, S. typhimurim, S. enteriditis). Infecţia, </a:t>
            </a:r>
            <a:r>
              <a:rPr lang="ro-RO" b="1" i="1" dirty="0"/>
              <a:t>localizată intestinal</a:t>
            </a:r>
            <a:r>
              <a:rPr lang="ro-RO" dirty="0"/>
              <a:t>, apare în urma consumului de alimente contaminate. Incubaţia este scurtă (8-48 ore), apoi apar </a:t>
            </a:r>
            <a:r>
              <a:rPr lang="ro-RO" i="1" dirty="0"/>
              <a:t>semne manifeste digestive</a:t>
            </a:r>
            <a:r>
              <a:rPr lang="ro-RO" dirty="0"/>
              <a:t> (colici abdominale, scaune frecvente, moi) însoţite de </a:t>
            </a:r>
            <a:r>
              <a:rPr lang="ro-RO" i="1" dirty="0"/>
              <a:t>alterarea stării generale, greţuri, vărsături, uneori febră</a:t>
            </a:r>
            <a:r>
              <a:rPr lang="ro-RO" dirty="0"/>
              <a:t>. Evoluţia este benignă, mai ales dacă se aplică tratamentul cu chimioterapice. Gastroenterita este forma clinică cea mai des întâlnită astăzi în salmonelloze, inclusiv în ţara noastră. Uneori, rămâne starea de portaj (putători aparent sănătoşi).</a:t>
            </a:r>
            <a:endParaRPr lang="en-US" dirty="0"/>
          </a:p>
          <a:p>
            <a:pPr algn="just"/>
            <a:endParaRPr lang="en-US" dirty="0"/>
          </a:p>
        </p:txBody>
      </p:sp>
    </p:spTree>
    <p:extLst>
      <p:ext uri="{BB962C8B-B14F-4D97-AF65-F5344CB8AC3E}">
        <p14:creationId xmlns:p14="http://schemas.microsoft.com/office/powerpoint/2010/main" val="9211851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538806"/>
          </a:xfrm>
        </p:spPr>
        <p:txBody>
          <a:bodyPr>
            <a:normAutofit fontScale="70000" lnSpcReduction="20000"/>
          </a:bodyPr>
          <a:lstStyle/>
          <a:p>
            <a:pPr algn="just"/>
            <a:r>
              <a:rPr lang="ro-RO" b="1" dirty="0"/>
              <a:t>9. DIAGNOSTIC DE LABORATOR</a:t>
            </a:r>
            <a:r>
              <a:rPr lang="ro-RO" dirty="0"/>
              <a:t>: vezi Îndrumar lucrări practice</a:t>
            </a:r>
            <a:endParaRPr lang="en-US" dirty="0"/>
          </a:p>
          <a:p>
            <a:pPr algn="just">
              <a:buNone/>
            </a:pPr>
            <a:r>
              <a:rPr lang="ro-RO" b="1" dirty="0"/>
              <a:t> </a:t>
            </a:r>
            <a:endParaRPr lang="en-US" dirty="0"/>
          </a:p>
          <a:p>
            <a:pPr algn="just"/>
            <a:r>
              <a:rPr lang="ro-RO" b="1" dirty="0"/>
              <a:t>10. EPIDEMOLOGIE. PROFILAXIE. TRATAMENT</a:t>
            </a:r>
            <a:endParaRPr lang="en-US" dirty="0"/>
          </a:p>
          <a:p>
            <a:pPr algn="just"/>
            <a:r>
              <a:rPr lang="ro-RO" b="1" dirty="0"/>
              <a:t>10.1. Epidemiologie</a:t>
            </a:r>
            <a:endParaRPr lang="en-US" dirty="0"/>
          </a:p>
          <a:p>
            <a:pPr algn="just"/>
            <a:r>
              <a:rPr lang="ro-RO" dirty="0"/>
              <a:t>Salmonellozele, foarte răspândite în trecut, mai ales </a:t>
            </a:r>
            <a:r>
              <a:rPr lang="ro-RO" b="1" i="1" dirty="0"/>
              <a:t>febrele enterice</a:t>
            </a:r>
            <a:r>
              <a:rPr lang="ro-RO" dirty="0"/>
              <a:t> (febra tifoidă, febra paratifoidă), prezintă astăzi o </a:t>
            </a:r>
            <a:r>
              <a:rPr lang="ro-RO" b="1" i="1" dirty="0"/>
              <a:t>morbiditate în scădere</a:t>
            </a:r>
            <a:r>
              <a:rPr lang="ro-RO" dirty="0"/>
              <a:t>, datorită aplicării unor măsuri profilactice foarte eficace, ca şi creşterii nivelului de civilizaţie şi de cultură. Cu toate acestea, în ţările subdezvoltate, precum şi în ţările cu un nivel ridicat al condiţiilor de igienă, se mai întâlnesc cazuri izolate şi chiar focare epidemice (de contact sau hidrice), </a:t>
            </a:r>
            <a:r>
              <a:rPr lang="ro-RO" b="1" i="1" dirty="0"/>
              <a:t>pe primul plan</a:t>
            </a:r>
            <a:r>
              <a:rPr lang="ro-RO" dirty="0"/>
              <a:t>, ca forme clinice, situându-se </a:t>
            </a:r>
            <a:r>
              <a:rPr lang="ro-RO" b="1" i="1" dirty="0"/>
              <a:t>gastroenteritele</a:t>
            </a:r>
            <a:r>
              <a:rPr lang="ro-RO" dirty="0"/>
              <a:t> (toxiinfecţiile alimentare). Situaţiile limită (calamităţi naturale, inundaţii, cutremure, războaie) favorizează condiţiile epidemiologice ale răspândirii salmonellozelor.</a:t>
            </a:r>
            <a:endParaRPr lang="en-US" dirty="0"/>
          </a:p>
          <a:p>
            <a:pPr algn="just"/>
            <a:r>
              <a:rPr lang="ro-RO" dirty="0"/>
              <a:t>Astăzi asistăm la izolarea de </a:t>
            </a:r>
            <a:r>
              <a:rPr lang="ro-RO" b="1" i="1" dirty="0"/>
              <a:t>serotipuri noi în toxiinfecţiile alimentare</a:t>
            </a:r>
            <a:r>
              <a:rPr lang="ro-RO" dirty="0"/>
              <a:t>, datorită înlocuirii prin „concurenţă” a unor serotipuri cu altele, în cursul pasajelor interumane. Astfel, pentru ţara noastră, unde, până acum câţiva ani, scena izolărilor de salmonelle era dominată de Salmonella typhimurim şi Salmonella enteriditis Gartner, a început să crească incidenţa de izolare a altor serotipuri (Salmonella panama, Salmonella anatum).</a:t>
            </a:r>
            <a:endParaRPr lang="en-US" dirty="0"/>
          </a:p>
          <a:p>
            <a:pPr algn="just"/>
            <a:r>
              <a:rPr lang="ro-RO" dirty="0"/>
              <a:t>Speciile mai frecvent întâlnite în România în perioada 1981-1996 sunt următoarele: S. heidelberg, S. enteriditis, S. typhimurim, S. agona. Mai rar se izolează: S. blockley, S. anatum, S. bovis morbificans, S. Derby, S. Bredeney, S. Newport.</a:t>
            </a:r>
            <a:endParaRPr lang="en-US" dirty="0"/>
          </a:p>
          <a:p>
            <a:pPr algn="just"/>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428736"/>
            <a:ext cx="8229600" cy="4389120"/>
          </a:xfrm>
        </p:spPr>
        <p:txBody>
          <a:bodyPr>
            <a:normAutofit fontScale="77500" lnSpcReduction="20000"/>
          </a:bodyPr>
          <a:lstStyle/>
          <a:p>
            <a:r>
              <a:rPr lang="ro-RO" b="1" dirty="0"/>
              <a:t>Condiţiile favorizante</a:t>
            </a:r>
            <a:r>
              <a:rPr lang="ro-RO" dirty="0"/>
              <a:t> ale răspândirii infecţiiloer salmonellozice sunt:</a:t>
            </a:r>
            <a:endParaRPr lang="en-US" dirty="0"/>
          </a:p>
          <a:p>
            <a:pPr lvl="0"/>
            <a:r>
              <a:rPr lang="ro-RO" b="1" i="1" dirty="0"/>
              <a:t>Prepararea în condiţii neigienice a alimentelor</a:t>
            </a:r>
            <a:r>
              <a:rPr lang="ro-RO" dirty="0"/>
              <a:t>, ca şi intervenţia altor </a:t>
            </a:r>
            <a:r>
              <a:rPr lang="ro-RO" b="1" i="1" dirty="0"/>
              <a:t>factori de vehiculare pe alimente</a:t>
            </a:r>
            <a:r>
              <a:rPr lang="ro-RO" dirty="0"/>
              <a:t> (muşte, stropirea zarzavaturilor cu apă poluată cu fecale, etc). În acest sens, cele mai periculoase alimente cu potenţial de răspândire al salmonellelor rămân ouăle de raţă (a căror folosire este interzisă prin lege), cremele cu ou, frişca, preparatele din carne (conservele, mezelurile), brânzeturile fermentate.</a:t>
            </a:r>
            <a:endParaRPr lang="en-US" dirty="0"/>
          </a:p>
          <a:p>
            <a:pPr lvl="0"/>
            <a:r>
              <a:rPr lang="ro-RO" b="1" i="1" dirty="0"/>
              <a:t>Instalaţiile de alimentare cu apă necorespunzătoare</a:t>
            </a:r>
            <a:r>
              <a:rPr lang="ro-RO" dirty="0"/>
              <a:t>, mai ales în mediul rural, cu posibilitate de poluare a apei potabile cu rezidii umane sau animale care conţin salmonelle, reprezintă sursa apariţiei unor cazuri izolate sau focare epidemice de infecţii salmonelloze hidrice.</a:t>
            </a:r>
            <a:endParaRPr lang="en-US" dirty="0"/>
          </a:p>
          <a:p>
            <a:pPr lvl="0"/>
            <a:r>
              <a:rPr lang="ro-RO" b="1" i="1" dirty="0"/>
              <a:t>Existenţa purtătorilor aparent sănătoşi</a:t>
            </a:r>
            <a:r>
              <a:rPr lang="ro-RO" dirty="0"/>
              <a:t> (majoritatea lor fiind foşti bolnavi, insuficient sterilizaţi bacteriologic) pot răspândi salmonelloze la contactaţi sau la cei care se alimentează cu apă de la o sursă contaminată cu rezidiile lor.</a:t>
            </a:r>
            <a:endParaRPr lang="en-US" dirty="0"/>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a:t>10.1 Salmonella - Epidemiologie</a:t>
            </a:r>
            <a:endParaRPr lang="en-US" dirty="0"/>
          </a:p>
        </p:txBody>
      </p:sp>
      <p:pic>
        <p:nvPicPr>
          <p:cNvPr id="4" name="Picture 2"/>
          <p:cNvPicPr>
            <a:picLocks noChangeAspect="1" noChangeArrowheads="1"/>
          </p:cNvPicPr>
          <p:nvPr/>
        </p:nvPicPr>
        <p:blipFill>
          <a:blip r:embed="rId2" cstate="print"/>
          <a:srcRect/>
          <a:stretch>
            <a:fillRect/>
          </a:stretch>
        </p:blipFill>
        <p:spPr>
          <a:xfrm>
            <a:off x="1475656" y="2132856"/>
            <a:ext cx="6407150" cy="4525962"/>
          </a:xfrm>
          <a:prstGeom prst="rect">
            <a:avLst/>
          </a:prstGeom>
        </p:spPr>
      </p:pic>
    </p:spTree>
    <p:extLst>
      <p:ext uri="{BB962C8B-B14F-4D97-AF65-F5344CB8AC3E}">
        <p14:creationId xmlns:p14="http://schemas.microsoft.com/office/powerpoint/2010/main" val="30436917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8643998" cy="6357982"/>
          </a:xfrm>
        </p:spPr>
        <p:txBody>
          <a:bodyPr>
            <a:normAutofit fontScale="92500" lnSpcReduction="20000"/>
          </a:bodyPr>
          <a:lstStyle/>
          <a:p>
            <a:pPr algn="just"/>
            <a:r>
              <a:rPr lang="ro-RO" sz="2900" b="1" dirty="0"/>
              <a:t>10.2. Profilaxia</a:t>
            </a:r>
            <a:endParaRPr lang="en-US" sz="2900" dirty="0"/>
          </a:p>
          <a:p>
            <a:pPr algn="just"/>
            <a:r>
              <a:rPr lang="ro-RO" b="1" dirty="0"/>
              <a:t>Profilaxia nespecifică</a:t>
            </a:r>
            <a:endParaRPr lang="en-US" dirty="0"/>
          </a:p>
          <a:p>
            <a:pPr algn="just"/>
            <a:r>
              <a:rPr lang="ro-RO" dirty="0"/>
              <a:t>Constă în:</a:t>
            </a:r>
            <a:endParaRPr lang="en-US" dirty="0"/>
          </a:p>
          <a:p>
            <a:pPr lvl="0" algn="just"/>
            <a:r>
              <a:rPr lang="ro-RO" i="1" dirty="0"/>
              <a:t>Depistarea bolnavilor şi a purtătorilor aparent sănătoşi</a:t>
            </a:r>
            <a:r>
              <a:rPr lang="ro-RO" dirty="0"/>
              <a:t> (coprocultură), </a:t>
            </a:r>
            <a:r>
              <a:rPr lang="ro-RO" i="1" dirty="0"/>
              <a:t>izolarea şi tratarea</a:t>
            </a:r>
            <a:r>
              <a:rPr lang="ro-RO" dirty="0"/>
              <a:t> lor corectă până la completa vindecare bacteriologică (trei coproculturi negative, consecutive).</a:t>
            </a:r>
            <a:endParaRPr lang="en-US" dirty="0"/>
          </a:p>
          <a:p>
            <a:pPr lvl="0" algn="just"/>
            <a:r>
              <a:rPr lang="ro-RO" i="1" dirty="0"/>
              <a:t>Construirea de instalaţii sanitare corespunzătoare</a:t>
            </a:r>
            <a:r>
              <a:rPr lang="ro-RO" dirty="0"/>
              <a:t>. În mediul rural, sursa de apă trebuie situată pe un plan mai înalt decât WC-ul. În mediul urban, reţeaua de alimentare cu apă potabilă trebuie izolată etanş, fără posibilitatea comunicării cu reţeaua de vehiculare a rezidiilor. Controlul bacteriologic al apei potabile şi industriale este, de asemenea, stabilit prin legislaţia sanitară.</a:t>
            </a:r>
            <a:endParaRPr lang="en-US" dirty="0"/>
          </a:p>
          <a:p>
            <a:pPr lvl="0" algn="just"/>
            <a:r>
              <a:rPr lang="ro-RO" i="1" dirty="0"/>
              <a:t>Prepararea adecvată a alimentelor</a:t>
            </a:r>
            <a:r>
              <a:rPr lang="ro-RO" dirty="0"/>
              <a:t>, pasteurizarea laptelui, respectarea măsurilor de igienă colectivă şi individuală în timpul manipulării alimentelor, interzicerea consumului unor produse virtual contaminate cu </a:t>
            </a:r>
            <a:r>
              <a:rPr lang="ro-RO" dirty="0" err="1"/>
              <a:t>salmonelle</a:t>
            </a:r>
            <a:r>
              <a:rPr lang="ro-RO" dirty="0"/>
              <a:t>.</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85728"/>
            <a:ext cx="9036496" cy="6572272"/>
          </a:xfrm>
        </p:spPr>
        <p:txBody>
          <a:bodyPr>
            <a:normAutofit fontScale="77500" lnSpcReduction="20000"/>
          </a:bodyPr>
          <a:lstStyle/>
          <a:p>
            <a:pPr algn="just"/>
            <a:r>
              <a:rPr lang="ro-RO" sz="2900" b="1" dirty="0"/>
              <a:t>10.2. Profilaxia</a:t>
            </a:r>
            <a:endParaRPr lang="en-US" sz="2900" dirty="0"/>
          </a:p>
          <a:p>
            <a:pPr algn="just">
              <a:buNone/>
            </a:pPr>
            <a:r>
              <a:rPr lang="ro-RO" b="1" dirty="0"/>
              <a:t> </a:t>
            </a:r>
            <a:endParaRPr lang="en-US" b="1" dirty="0"/>
          </a:p>
          <a:p>
            <a:pPr algn="just"/>
            <a:r>
              <a:rPr lang="ro-RO" b="1" dirty="0"/>
              <a:t>Profilaxia specifică</a:t>
            </a:r>
            <a:endParaRPr lang="en-US" b="1" dirty="0"/>
          </a:p>
          <a:p>
            <a:pPr algn="just"/>
            <a:r>
              <a:rPr lang="ro-RO" dirty="0"/>
              <a:t>Astăzi, se aplică pe scară largă, inclusiv în ţara noastră, </a:t>
            </a:r>
            <a:r>
              <a:rPr lang="ro-RO" b="1" i="1" dirty="0"/>
              <a:t>vaccinările antitifo-paratifică (TAB)</a:t>
            </a:r>
            <a:r>
              <a:rPr lang="ro-RO" dirty="0"/>
              <a:t> împotriva febrei tifoide şi febrelor paratifoide. Se foloseşte un vaccin inactivat corpuscular, administrat parenteral. În vaccinare intră colectivităţile de tineri (cazărmi, internate), angajaţii din sectorul alimentar şi sanitar. Vaccinul este destul de greu de tolerat, dând reacţii secundare locale şi uneori, generale, supărătoare. </a:t>
            </a:r>
          </a:p>
          <a:p>
            <a:pPr algn="just"/>
            <a:r>
              <a:rPr lang="ro-RO" dirty="0"/>
              <a:t>De aceea, astăzi, se studiază </a:t>
            </a:r>
            <a:r>
              <a:rPr lang="ro-RO" b="1" i="1" dirty="0"/>
              <a:t>vaccinuri antitifoidice cu tulpini de salmonelle atenuate (streptomicin-dependente)</a:t>
            </a:r>
            <a:r>
              <a:rPr lang="ro-RO" dirty="0"/>
              <a:t>, pe cale orală. În afara toleranţei mai bune, aceste vaccinuri au şi marele avantaj de a fi „fiziologice”, de a proteja poarta naturală de intrare a salmonellelor (mucoasa intestinală). </a:t>
            </a:r>
          </a:p>
          <a:p>
            <a:pPr algn="just"/>
            <a:r>
              <a:rPr lang="ro-RO" dirty="0"/>
              <a:t>Studii experimentale şi pe voluntari umani au demonstrat creşterea rezistenţei locale a intestinului la reinfecţia cu tulpini patogene de Salmonella, după aplicarea vaccinului antitifoidic viu atenuat pe cale orală, fenomen legat în primul rând de </a:t>
            </a:r>
            <a:r>
              <a:rPr lang="ro-RO" i="1" dirty="0"/>
              <a:t>apariţia la nivelul mucoasei intestinale a imunoglobulinelor IgA</a:t>
            </a:r>
            <a:r>
              <a:rPr lang="ro-RO" dirty="0"/>
              <a:t> secretorii specifice, eficiente. Un alt avantaj al vaccinării cu vaccinuri vii, atenuate antitifoidice este </a:t>
            </a:r>
            <a:r>
              <a:rPr lang="ro-RO" i="1" dirty="0"/>
              <a:t>durabilitatea în timp a imunizării</a:t>
            </a:r>
            <a:r>
              <a:rPr lang="ro-RO" dirty="0"/>
              <a:t>, superioară celei conferite de vaccinurile inactivate. </a:t>
            </a:r>
            <a:endParaRPr lang="en-US" dirty="0"/>
          </a:p>
          <a:p>
            <a:pPr algn="just"/>
            <a:endParaRPr lang="en-US" dirty="0"/>
          </a:p>
        </p:txBody>
      </p:sp>
    </p:spTree>
    <p:extLst>
      <p:ext uri="{BB962C8B-B14F-4D97-AF65-F5344CB8AC3E}">
        <p14:creationId xmlns:p14="http://schemas.microsoft.com/office/powerpoint/2010/main" val="16116029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643050"/>
            <a:ext cx="8229600" cy="4065288"/>
          </a:xfrm>
        </p:spPr>
        <p:txBody>
          <a:bodyPr>
            <a:normAutofit fontScale="92500"/>
          </a:bodyPr>
          <a:lstStyle/>
          <a:p>
            <a:pPr algn="just"/>
            <a:r>
              <a:rPr lang="ro-RO" b="1" dirty="0"/>
              <a:t>10.3. Tratament</a:t>
            </a:r>
            <a:endParaRPr lang="en-US" dirty="0"/>
          </a:p>
          <a:p>
            <a:pPr algn="just"/>
            <a:r>
              <a:rPr lang="ro-RO" sz="2200" dirty="0"/>
              <a:t>Până cu câţiva ani în urmă, </a:t>
            </a:r>
            <a:r>
              <a:rPr lang="ro-RO" sz="2200" b="1" i="1" dirty="0"/>
              <a:t>cloramfenicolul</a:t>
            </a:r>
            <a:r>
              <a:rPr lang="ro-RO" sz="2200" dirty="0"/>
              <a:t> reprezenta antibioticul de elecţie pentru terapia salmonellozelor, eficient, mai ales, în gastroenterite şi septicemii. Astăzi se izolează tot mai multe tulpini de salmonelle rezistente la cloramfenicol; de altfel, cloramfenicolul are şi numeroase contraindicaţii. Tratamentul cu </a:t>
            </a:r>
            <a:r>
              <a:rPr lang="ro-RO" sz="2200" b="1" i="1" dirty="0"/>
              <a:t>gentamicină</a:t>
            </a:r>
            <a:r>
              <a:rPr lang="ro-RO" sz="2200" dirty="0"/>
              <a:t> şi </a:t>
            </a:r>
            <a:r>
              <a:rPr lang="ro-RO" sz="2200" b="1" i="1" dirty="0"/>
              <a:t>septrin</a:t>
            </a:r>
            <a:r>
              <a:rPr lang="ro-RO" sz="2200" dirty="0"/>
              <a:t>, chimioterapicele mai recent introduse în tratamentul infecţiilor intestinale bacteriene, dă, deocamdată, rezultate bune. Mai intră în discuţie </a:t>
            </a:r>
            <a:r>
              <a:rPr lang="ro-RO" sz="2200" b="1" i="1" dirty="0"/>
              <a:t>neomicina</a:t>
            </a:r>
            <a:r>
              <a:rPr lang="ro-RO" sz="2200" dirty="0"/>
              <a:t> şi </a:t>
            </a:r>
            <a:r>
              <a:rPr lang="ro-RO" sz="2200" b="1" i="1" dirty="0"/>
              <a:t>nitrofurantoinul</a:t>
            </a:r>
            <a:r>
              <a:rPr lang="ro-RO" sz="2200" dirty="0"/>
              <a:t>. </a:t>
            </a:r>
            <a:endParaRPr lang="en-US" sz="2200" dirty="0"/>
          </a:p>
          <a:p>
            <a:pPr algn="just"/>
            <a:r>
              <a:rPr lang="ro-RO" sz="2200" dirty="0"/>
              <a:t>Tratamentul corect al salmonellozei se face numai </a:t>
            </a:r>
            <a:r>
              <a:rPr lang="ro-RO" sz="2200" b="1" dirty="0"/>
              <a:t>pe baza antibiogramei</a:t>
            </a:r>
            <a:r>
              <a:rPr lang="ro-RO" sz="2200" dirty="0"/>
              <a:t>, în doze eficiente, cu control bacteriologic al scaunului, până la vindecarea completă.</a:t>
            </a:r>
            <a:endParaRPr lang="en-US" sz="2200" dirty="0"/>
          </a:p>
          <a:p>
            <a:pPr algn="just"/>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610244"/>
          </a:xfrm>
        </p:spPr>
        <p:txBody>
          <a:bodyPr>
            <a:normAutofit fontScale="92500" lnSpcReduction="10000"/>
          </a:bodyPr>
          <a:lstStyle/>
          <a:p>
            <a:pPr algn="ctr">
              <a:buNone/>
            </a:pPr>
            <a:r>
              <a:rPr lang="ro-RO" b="1" dirty="0"/>
              <a:t>GENUL SHIGELLA</a:t>
            </a:r>
            <a:endParaRPr lang="en-US" b="1" dirty="0"/>
          </a:p>
          <a:p>
            <a:pPr>
              <a:buNone/>
            </a:pPr>
            <a:endParaRPr lang="en-US" dirty="0"/>
          </a:p>
          <a:p>
            <a:r>
              <a:rPr lang="ro-RO" b="1" dirty="0"/>
              <a:t>1. ÎNCADRARE  TAXONOMICĂ</a:t>
            </a:r>
            <a:endParaRPr lang="en-US" dirty="0"/>
          </a:p>
          <a:p>
            <a:r>
              <a:rPr lang="ro-RO" i="1" dirty="0"/>
              <a:t>Ordinul</a:t>
            </a:r>
            <a:r>
              <a:rPr lang="ro-RO" dirty="0"/>
              <a:t>: </a:t>
            </a:r>
            <a:r>
              <a:rPr lang="ro-RO" b="1" i="1" dirty="0"/>
              <a:t>Eubacteriales</a:t>
            </a:r>
            <a:r>
              <a:rPr lang="ro-RO" dirty="0"/>
              <a:t>; </a:t>
            </a:r>
            <a:r>
              <a:rPr lang="ro-RO" i="1" dirty="0"/>
              <a:t>familia</a:t>
            </a:r>
            <a:r>
              <a:rPr lang="ro-RO" dirty="0"/>
              <a:t>: </a:t>
            </a:r>
            <a:r>
              <a:rPr lang="ro-RO" b="1" i="1" dirty="0"/>
              <a:t>Enterobacteriaceae</a:t>
            </a:r>
            <a:r>
              <a:rPr lang="ro-RO" dirty="0"/>
              <a:t>; </a:t>
            </a:r>
            <a:r>
              <a:rPr lang="ro-RO" i="1" dirty="0"/>
              <a:t>genul</a:t>
            </a:r>
            <a:r>
              <a:rPr lang="ro-RO" dirty="0"/>
              <a:t>: </a:t>
            </a:r>
            <a:r>
              <a:rPr lang="ro-RO" b="1" i="1" dirty="0"/>
              <a:t>Shigella</a:t>
            </a:r>
            <a:r>
              <a:rPr lang="ro-RO" dirty="0"/>
              <a:t>.</a:t>
            </a:r>
            <a:endParaRPr lang="en-US" dirty="0"/>
          </a:p>
          <a:p>
            <a:r>
              <a:rPr lang="ro-RO" dirty="0"/>
              <a:t>Există mai multe specii, grupate pe </a:t>
            </a:r>
            <a:r>
              <a:rPr lang="ro-RO" b="1" i="1" dirty="0"/>
              <a:t>baza caracterelor metabolice</a:t>
            </a:r>
            <a:r>
              <a:rPr lang="ro-RO" dirty="0"/>
              <a:t> şi, respectiv, </a:t>
            </a:r>
            <a:r>
              <a:rPr lang="ro-RO" b="1" i="1" dirty="0"/>
              <a:t>pe baza caracterelor antigenice</a:t>
            </a:r>
            <a:r>
              <a:rPr lang="ro-RO" dirty="0"/>
              <a:t>, în </a:t>
            </a:r>
            <a:r>
              <a:rPr lang="ro-RO" b="1" dirty="0"/>
              <a:t>patru subgrupe</a:t>
            </a:r>
            <a:r>
              <a:rPr lang="ro-RO" dirty="0"/>
              <a:t>, notate </a:t>
            </a:r>
            <a:r>
              <a:rPr lang="ro-RO" b="1" dirty="0"/>
              <a:t>A, B, C, D</a:t>
            </a:r>
            <a:r>
              <a:rPr lang="ro-RO" dirty="0"/>
              <a:t>. În cadrul fiecărui subgrup, se găsesc tipuri, variante.</a:t>
            </a:r>
            <a:endParaRPr lang="en-US" dirty="0"/>
          </a:p>
          <a:p>
            <a:r>
              <a:rPr lang="ro-RO" dirty="0"/>
              <a:t>Dintre speciile frecvent întâlnite în ţara noastră, menţionăm: Shigella flexneri, Shigella sonnei, Shigella boydii. Mai rar, se poate izola Shigella schmitzi sau Shigella large-sachs. Shigella shigae, responsabilă de epidemiile grave din trecut de dizenterie bacilară, nu se mai izolează de câteva decenii.</a:t>
            </a:r>
            <a:endParaRPr lang="en-US" dirty="0"/>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2066572"/>
          </a:xfrm>
        </p:spPr>
        <p:txBody>
          <a:bodyPr>
            <a:normAutofit fontScale="70000" lnSpcReduction="20000"/>
          </a:bodyPr>
          <a:lstStyle/>
          <a:p>
            <a:pPr algn="ctr">
              <a:buNone/>
            </a:pPr>
            <a:r>
              <a:rPr lang="ro-RO" b="1" dirty="0"/>
              <a:t>GENUL SHIGELLA</a:t>
            </a:r>
            <a:endParaRPr lang="en-US" b="1" dirty="0"/>
          </a:p>
          <a:p>
            <a:pPr>
              <a:buNone/>
            </a:pPr>
            <a:endParaRPr lang="en-US" dirty="0"/>
          </a:p>
          <a:p>
            <a:pPr>
              <a:buNone/>
            </a:pPr>
            <a:endParaRPr lang="en-US" dirty="0"/>
          </a:p>
          <a:p>
            <a:r>
              <a:rPr lang="ro-RO" b="1" dirty="0"/>
              <a:t>2. CARACTERE MORFOLOGICE</a:t>
            </a:r>
            <a:endParaRPr lang="en-US" dirty="0"/>
          </a:p>
          <a:p>
            <a:r>
              <a:rPr lang="ro-RO" dirty="0"/>
              <a:t>Sunt </a:t>
            </a:r>
            <a:r>
              <a:rPr lang="ro-RO" b="1" i="1" dirty="0"/>
              <a:t>bacili Gram negativi, cu capetele rotunjite, nesporulaţi, necapsulaţi, imobili</a:t>
            </a:r>
            <a:r>
              <a:rPr lang="ro-RO" dirty="0"/>
              <a:t>.</a:t>
            </a:r>
            <a:endParaRPr lang="en-US" dirty="0"/>
          </a:p>
          <a:p>
            <a:pPr>
              <a:buNone/>
            </a:pPr>
            <a:r>
              <a:rPr lang="ro-RO" b="1" dirty="0"/>
              <a:t> </a:t>
            </a:r>
            <a:endParaRPr lang="en-US" dirty="0"/>
          </a:p>
        </p:txBody>
      </p:sp>
      <p:pic>
        <p:nvPicPr>
          <p:cNvPr id="4" name="Picture 2"/>
          <p:cNvPicPr>
            <a:picLocks noChangeAspect="1" noChangeArrowheads="1"/>
          </p:cNvPicPr>
          <p:nvPr/>
        </p:nvPicPr>
        <p:blipFill>
          <a:blip r:embed="rId2"/>
          <a:srcRect/>
          <a:stretch>
            <a:fillRect/>
          </a:stretch>
        </p:blipFill>
        <p:spPr bwMode="auto">
          <a:xfrm>
            <a:off x="481072" y="2636912"/>
            <a:ext cx="3842337" cy="3168352"/>
          </a:xfrm>
          <a:prstGeom prst="rect">
            <a:avLst/>
          </a:prstGeom>
          <a:noFill/>
          <a:ln w="9525">
            <a:noFill/>
            <a:miter lim="800000"/>
            <a:headEnd/>
            <a:tailEnd/>
          </a:ln>
        </p:spPr>
      </p:pic>
      <p:sp>
        <p:nvSpPr>
          <p:cNvPr id="5" name="TextBox 4"/>
          <p:cNvSpPr txBox="1"/>
          <p:nvPr/>
        </p:nvSpPr>
        <p:spPr>
          <a:xfrm>
            <a:off x="755576" y="6093296"/>
            <a:ext cx="288028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err="1"/>
              <a:t>Frotiu</a:t>
            </a:r>
            <a:r>
              <a:rPr lang="en-US" b="1" dirty="0"/>
              <a:t> </a:t>
            </a:r>
            <a:r>
              <a:rPr lang="en-US" b="1" dirty="0" err="1"/>
              <a:t>colorat</a:t>
            </a:r>
            <a:r>
              <a:rPr lang="en-US" b="1" dirty="0"/>
              <a:t> Gram </a:t>
            </a:r>
          </a:p>
        </p:txBody>
      </p:sp>
      <p:pic>
        <p:nvPicPr>
          <p:cNvPr id="6" name="Picture 5"/>
          <p:cNvPicPr>
            <a:picLocks noChangeAspect="1"/>
          </p:cNvPicPr>
          <p:nvPr/>
        </p:nvPicPr>
        <p:blipFill>
          <a:blip r:embed="rId3"/>
          <a:stretch>
            <a:fillRect/>
          </a:stretch>
        </p:blipFill>
        <p:spPr>
          <a:xfrm>
            <a:off x="5940152" y="2636912"/>
            <a:ext cx="2449756" cy="3168352"/>
          </a:xfrm>
          <a:prstGeom prst="rect">
            <a:avLst/>
          </a:prstGeom>
        </p:spPr>
      </p:pic>
    </p:spTree>
    <p:extLst>
      <p:ext uri="{BB962C8B-B14F-4D97-AF65-F5344CB8AC3E}">
        <p14:creationId xmlns:p14="http://schemas.microsoft.com/office/powerpoint/2010/main" val="1649953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232"/>
            <a:ext cx="8229600" cy="5467368"/>
          </a:xfrm>
        </p:spPr>
        <p:txBody>
          <a:bodyPr>
            <a:normAutofit fontScale="70000" lnSpcReduction="20000"/>
          </a:bodyPr>
          <a:lstStyle/>
          <a:p>
            <a:pPr algn="ctr">
              <a:buNone/>
            </a:pPr>
            <a:r>
              <a:rPr lang="ro-RO" b="1" dirty="0"/>
              <a:t>CARACTERE DE CULTURĂ</a:t>
            </a:r>
            <a:endParaRPr lang="en-US" b="1" dirty="0"/>
          </a:p>
          <a:p>
            <a:pPr algn="just">
              <a:buNone/>
            </a:pPr>
            <a:endParaRPr lang="en-US" dirty="0"/>
          </a:p>
          <a:p>
            <a:pPr algn="just"/>
            <a:r>
              <a:rPr lang="ro-RO" dirty="0"/>
              <a:t>Bacteriile intestinale sunt, în general, </a:t>
            </a:r>
            <a:r>
              <a:rPr lang="ro-RO" b="1" i="1" dirty="0"/>
              <a:t>germeni nepretenţioşi</a:t>
            </a:r>
            <a:r>
              <a:rPr lang="ro-RO" dirty="0"/>
              <a:t> , crescând pe medii uzuale. Determină în general </a:t>
            </a:r>
            <a:r>
              <a:rPr lang="ro-RO" b="1" i="1" dirty="0"/>
              <a:t>colonii „S” </a:t>
            </a:r>
            <a:r>
              <a:rPr lang="ro-RO" dirty="0"/>
              <a:t>(tulpinile capsulate de Klebsiella şi Escherichia coli determină colonii mucoide).</a:t>
            </a:r>
            <a:endParaRPr lang="en-US" dirty="0"/>
          </a:p>
          <a:p>
            <a:pPr algn="just"/>
            <a:r>
              <a:rPr lang="ro-RO" dirty="0"/>
              <a:t>Se urmăreşte izolarea anumitor specii din multitudinea de germeni, mai ales din fecale (coprocultură). De obicei, flora banală inhibă speciile patogene în cultură şi de aceea se utilizează mai multe categorii de medii:</a:t>
            </a:r>
            <a:endParaRPr lang="en-US" dirty="0"/>
          </a:p>
          <a:p>
            <a:pPr lvl="0" algn="just"/>
            <a:r>
              <a:rPr lang="ro-RO" b="1" dirty="0"/>
              <a:t>medii de transport şi conservare</a:t>
            </a:r>
            <a:r>
              <a:rPr lang="ro-RO" dirty="0"/>
              <a:t>: </a:t>
            </a:r>
            <a:r>
              <a:rPr lang="ro-RO" i="1" dirty="0"/>
              <a:t>Carry-Blair</a:t>
            </a:r>
            <a:r>
              <a:rPr lang="ro-RO" dirty="0"/>
              <a:t>;</a:t>
            </a:r>
            <a:endParaRPr lang="en-US" dirty="0"/>
          </a:p>
          <a:p>
            <a:pPr lvl="0" algn="just"/>
            <a:r>
              <a:rPr lang="ro-RO" b="1" dirty="0"/>
              <a:t>medii de îmbogăţire</a:t>
            </a:r>
            <a:r>
              <a:rPr lang="ro-RO" dirty="0"/>
              <a:t>:</a:t>
            </a:r>
            <a:endParaRPr lang="en-US" dirty="0"/>
          </a:p>
          <a:p>
            <a:pPr algn="just"/>
            <a:r>
              <a:rPr lang="ro-RO" dirty="0"/>
              <a:t>- pentru Enterobacteriaceae: cu </a:t>
            </a:r>
            <a:r>
              <a:rPr lang="ro-RO" i="1" dirty="0"/>
              <a:t>selenit acid de sodiu; cu bulion tetrationat Muller-Kauffmann</a:t>
            </a:r>
            <a:r>
              <a:rPr lang="ro-RO" dirty="0"/>
              <a:t>;</a:t>
            </a:r>
            <a:endParaRPr lang="en-US" dirty="0"/>
          </a:p>
          <a:p>
            <a:pPr algn="just"/>
            <a:r>
              <a:rPr lang="ro-RO" dirty="0"/>
              <a:t>- pentru vibrionul holeric: </a:t>
            </a:r>
            <a:r>
              <a:rPr lang="ro-RO" i="1" dirty="0"/>
              <a:t>apă peptonată alcalină</a:t>
            </a:r>
            <a:r>
              <a:rPr lang="ro-RO" dirty="0"/>
              <a:t>.</a:t>
            </a:r>
            <a:endParaRPr lang="en-US" dirty="0"/>
          </a:p>
          <a:p>
            <a:pPr lvl="0" algn="just"/>
            <a:r>
              <a:rPr lang="ro-RO" b="1" dirty="0"/>
              <a:t>medii selective</a:t>
            </a:r>
            <a:r>
              <a:rPr lang="ro-RO" dirty="0"/>
              <a:t>: </a:t>
            </a:r>
            <a:endParaRPr lang="en-US" dirty="0"/>
          </a:p>
          <a:p>
            <a:pPr algn="just"/>
            <a:r>
              <a:rPr lang="ro-RO" dirty="0"/>
              <a:t>- medii cu bilă, lactoză, săruri (Leifson, Istrate-Meitert, Salmonella-Shigella pentru Enterobacteriaceae);</a:t>
            </a:r>
            <a:endParaRPr lang="en-US" dirty="0"/>
          </a:p>
          <a:p>
            <a:pPr algn="just"/>
            <a:r>
              <a:rPr lang="ro-RO" dirty="0"/>
              <a:t>- mediul Levine (Escherichia coli);</a:t>
            </a:r>
            <a:endParaRPr lang="en-US" dirty="0"/>
          </a:p>
          <a:p>
            <a:pPr algn="just"/>
            <a:r>
              <a:rPr lang="ro-RO" dirty="0"/>
              <a:t>- mediul cu săruri de bismut Wilson-Blair (Salmonella).</a:t>
            </a:r>
            <a:endParaRPr lang="en-US" dirty="0"/>
          </a:p>
          <a:p>
            <a:pPr lvl="0" algn="just"/>
            <a:r>
              <a:rPr lang="ro-RO" b="1" dirty="0"/>
              <a:t>medii diferenţiale</a:t>
            </a:r>
            <a:r>
              <a:rPr lang="ro-RO" dirty="0"/>
              <a:t>: </a:t>
            </a:r>
            <a:r>
              <a:rPr lang="ro-RO" i="1" dirty="0"/>
              <a:t>geloză lactozată cu albastru de bromtimol; Drigalski</a:t>
            </a:r>
            <a:r>
              <a:rPr lang="ro-RO" dirty="0"/>
              <a:t> (tot lactozat).</a:t>
            </a:r>
            <a:endParaRPr lang="en-US" dirty="0"/>
          </a:p>
          <a:p>
            <a:pPr algn="just"/>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4298820"/>
          </a:xfrm>
        </p:spPr>
        <p:txBody>
          <a:bodyPr>
            <a:normAutofit/>
          </a:bodyPr>
          <a:lstStyle/>
          <a:p>
            <a:pPr algn="just">
              <a:buNone/>
            </a:pPr>
            <a:r>
              <a:rPr lang="ro-RO" b="1" dirty="0"/>
              <a:t>GENUL SHIGELLA</a:t>
            </a:r>
            <a:endParaRPr lang="en-US" b="1" dirty="0"/>
          </a:p>
          <a:p>
            <a:pPr algn="just">
              <a:buNone/>
            </a:pPr>
            <a:r>
              <a:rPr lang="ro-RO" b="1" dirty="0"/>
              <a:t> </a:t>
            </a:r>
            <a:endParaRPr lang="en-US" dirty="0"/>
          </a:p>
          <a:p>
            <a:pPr algn="just"/>
            <a:r>
              <a:rPr lang="ro-RO" b="1" dirty="0"/>
              <a:t>3. CARACTERE DE CULTURĂ</a:t>
            </a:r>
            <a:endParaRPr lang="en-US" dirty="0"/>
          </a:p>
          <a:p>
            <a:pPr algn="just"/>
            <a:r>
              <a:rPr lang="ro-RO" dirty="0"/>
              <a:t>Pe medii selective comune pentru shigelle şi salmonelle, conţinând geloză, produşi cu bilă, lactoză şi indicator, shigellele </a:t>
            </a:r>
            <a:r>
              <a:rPr lang="ro-RO" b="1" i="1" dirty="0"/>
              <a:t>dau colonii transparente, strălucitoare, de culoarea mediului (lactozo-negative)</a:t>
            </a:r>
            <a:r>
              <a:rPr lang="ro-RO" dirty="0"/>
              <a:t>.</a:t>
            </a:r>
            <a:endParaRPr lang="en-US" dirty="0"/>
          </a:p>
          <a:p>
            <a:pPr algn="just"/>
            <a:endParaRPr lang="en-US" dirty="0"/>
          </a:p>
        </p:txBody>
      </p:sp>
    </p:spTree>
    <p:extLst>
      <p:ext uri="{BB962C8B-B14F-4D97-AF65-F5344CB8AC3E}">
        <p14:creationId xmlns:p14="http://schemas.microsoft.com/office/powerpoint/2010/main" val="29130531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449" y="33160"/>
            <a:ext cx="8229600" cy="1143000"/>
          </a:xfrm>
        </p:spPr>
        <p:txBody>
          <a:bodyPr/>
          <a:lstStyle/>
          <a:p>
            <a:pPr eaLnBrk="1" fontAlgn="auto" hangingPunct="1">
              <a:spcAft>
                <a:spcPts val="0"/>
              </a:spcAft>
              <a:defRPr/>
            </a:pPr>
            <a:r>
              <a:rPr lang="ro-RO" dirty="0" err="1"/>
              <a:t>Shigella</a:t>
            </a:r>
            <a:r>
              <a:rPr lang="ro-RO" dirty="0"/>
              <a:t> – caractere de cultură</a:t>
            </a:r>
          </a:p>
        </p:txBody>
      </p:sp>
      <p:pic>
        <p:nvPicPr>
          <p:cNvPr id="31747" name="Picture 3" descr="Shigella Mc Conkey.jpg"/>
          <p:cNvPicPr>
            <a:picLocks noChangeAspect="1"/>
          </p:cNvPicPr>
          <p:nvPr/>
        </p:nvPicPr>
        <p:blipFill>
          <a:blip r:embed="rId3" cstate="print"/>
          <a:srcRect/>
          <a:stretch>
            <a:fillRect/>
          </a:stretch>
        </p:blipFill>
        <p:spPr bwMode="auto">
          <a:xfrm>
            <a:off x="571500" y="1571626"/>
            <a:ext cx="1531938" cy="1506112"/>
          </a:xfrm>
          <a:prstGeom prst="rect">
            <a:avLst/>
          </a:prstGeom>
          <a:noFill/>
          <a:ln w="9525">
            <a:noFill/>
            <a:miter lim="800000"/>
            <a:headEnd/>
            <a:tailEnd/>
          </a:ln>
        </p:spPr>
      </p:pic>
      <p:pic>
        <p:nvPicPr>
          <p:cNvPr id="31748" name="Picture 4" descr="Shigella S-S.jpg"/>
          <p:cNvPicPr>
            <a:picLocks noChangeAspect="1"/>
          </p:cNvPicPr>
          <p:nvPr/>
        </p:nvPicPr>
        <p:blipFill>
          <a:blip r:embed="rId4" cstate="print"/>
          <a:srcRect/>
          <a:stretch>
            <a:fillRect/>
          </a:stretch>
        </p:blipFill>
        <p:spPr bwMode="auto">
          <a:xfrm>
            <a:off x="3027046" y="1534927"/>
            <a:ext cx="1621154" cy="1413157"/>
          </a:xfrm>
          <a:prstGeom prst="rect">
            <a:avLst/>
          </a:prstGeom>
          <a:noFill/>
          <a:ln w="9525">
            <a:noFill/>
            <a:miter lim="800000"/>
            <a:headEnd/>
            <a:tailEnd/>
          </a:ln>
        </p:spPr>
      </p:pic>
      <p:pic>
        <p:nvPicPr>
          <p:cNvPr id="31749" name="Picture 5" descr="Shigella XLD 2.jpg"/>
          <p:cNvPicPr>
            <a:picLocks noChangeAspect="1"/>
          </p:cNvPicPr>
          <p:nvPr/>
        </p:nvPicPr>
        <p:blipFill>
          <a:blip r:embed="rId5" cstate="print"/>
          <a:srcRect/>
          <a:stretch>
            <a:fillRect/>
          </a:stretch>
        </p:blipFill>
        <p:spPr bwMode="auto">
          <a:xfrm>
            <a:off x="5419390" y="1618103"/>
            <a:ext cx="2681001" cy="1413157"/>
          </a:xfrm>
          <a:prstGeom prst="rect">
            <a:avLst/>
          </a:prstGeom>
          <a:noFill/>
          <a:ln w="9525">
            <a:noFill/>
            <a:miter lim="800000"/>
            <a:headEnd/>
            <a:tailEnd/>
          </a:ln>
        </p:spPr>
      </p:pic>
      <p:sp>
        <p:nvSpPr>
          <p:cNvPr id="31750" name="TextBox 6"/>
          <p:cNvSpPr txBox="1">
            <a:spLocks noChangeArrowheads="1"/>
          </p:cNvSpPr>
          <p:nvPr/>
        </p:nvSpPr>
        <p:spPr bwMode="auto">
          <a:xfrm>
            <a:off x="179512" y="3199095"/>
            <a:ext cx="2071688" cy="36988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r>
              <a:rPr lang="ro-RO" dirty="0">
                <a:latin typeface="Franklin Gothic Book" pitchFamily="34" charset="0"/>
              </a:rPr>
              <a:t>Mediul </a:t>
            </a:r>
            <a:r>
              <a:rPr lang="ro-RO" dirty="0" err="1">
                <a:latin typeface="Franklin Gothic Book" pitchFamily="34" charset="0"/>
              </a:rPr>
              <a:t>MacConkey</a:t>
            </a:r>
            <a:endParaRPr lang="ro-RO" dirty="0">
              <a:latin typeface="Franklin Gothic Book" pitchFamily="34" charset="0"/>
            </a:endParaRPr>
          </a:p>
        </p:txBody>
      </p:sp>
      <p:sp>
        <p:nvSpPr>
          <p:cNvPr id="31751" name="TextBox 7"/>
          <p:cNvSpPr txBox="1">
            <a:spLocks noChangeArrowheads="1"/>
          </p:cNvSpPr>
          <p:nvPr/>
        </p:nvSpPr>
        <p:spPr bwMode="auto">
          <a:xfrm>
            <a:off x="5106862" y="3077738"/>
            <a:ext cx="3137545" cy="64633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o-RO" dirty="0">
                <a:latin typeface="Franklin Gothic Book" pitchFamily="34" charset="0"/>
              </a:rPr>
              <a:t>Mediul geloză XLD (xiloză, </a:t>
            </a:r>
            <a:r>
              <a:rPr lang="ro-RO" dirty="0" err="1">
                <a:latin typeface="Franklin Gothic Book" pitchFamily="34" charset="0"/>
              </a:rPr>
              <a:t>lisină</a:t>
            </a:r>
            <a:r>
              <a:rPr lang="ro-RO" dirty="0">
                <a:latin typeface="Franklin Gothic Book" pitchFamily="34" charset="0"/>
              </a:rPr>
              <a:t>, </a:t>
            </a:r>
            <a:r>
              <a:rPr lang="ro-RO" dirty="0" err="1">
                <a:latin typeface="Franklin Gothic Book" pitchFamily="34" charset="0"/>
              </a:rPr>
              <a:t>dezoxicolat</a:t>
            </a:r>
            <a:r>
              <a:rPr lang="ro-RO" dirty="0">
                <a:latin typeface="Franklin Gothic Book" pitchFamily="34" charset="0"/>
              </a:rPr>
              <a:t>)</a:t>
            </a:r>
          </a:p>
        </p:txBody>
      </p:sp>
      <p:sp>
        <p:nvSpPr>
          <p:cNvPr id="31752" name="TextBox 8"/>
          <p:cNvSpPr txBox="1">
            <a:spLocks noChangeArrowheads="1"/>
          </p:cNvSpPr>
          <p:nvPr/>
        </p:nvSpPr>
        <p:spPr bwMode="auto">
          <a:xfrm>
            <a:off x="2643188" y="3183518"/>
            <a:ext cx="2071687" cy="36988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r>
              <a:rPr lang="ro-RO" dirty="0">
                <a:latin typeface="Franklin Gothic Book" pitchFamily="34" charset="0"/>
              </a:rPr>
              <a:t>Mediul S-S</a:t>
            </a:r>
          </a:p>
        </p:txBody>
      </p:sp>
      <p:pic>
        <p:nvPicPr>
          <p:cNvPr id="31753" name="Picture 9" descr="Shigella-sonnei_ mediu Congo Red.jpg"/>
          <p:cNvPicPr>
            <a:picLocks noChangeAspect="1"/>
          </p:cNvPicPr>
          <p:nvPr/>
        </p:nvPicPr>
        <p:blipFill>
          <a:blip r:embed="rId6" cstate="print"/>
          <a:srcRect/>
          <a:stretch>
            <a:fillRect/>
          </a:stretch>
        </p:blipFill>
        <p:spPr bwMode="auto">
          <a:xfrm>
            <a:off x="761999" y="4384675"/>
            <a:ext cx="1881189" cy="1410581"/>
          </a:xfrm>
          <a:prstGeom prst="rect">
            <a:avLst/>
          </a:prstGeom>
          <a:noFill/>
          <a:ln w="9525">
            <a:noFill/>
            <a:miter lim="800000"/>
            <a:headEnd/>
            <a:tailEnd/>
          </a:ln>
        </p:spPr>
      </p:pic>
      <p:sp>
        <p:nvSpPr>
          <p:cNvPr id="31754" name="TextBox 10"/>
          <p:cNvSpPr txBox="1">
            <a:spLocks noChangeArrowheads="1"/>
          </p:cNvSpPr>
          <p:nvPr/>
        </p:nvSpPr>
        <p:spPr bwMode="auto">
          <a:xfrm>
            <a:off x="666749" y="5843956"/>
            <a:ext cx="2071687" cy="64611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r>
              <a:rPr lang="ro-RO" dirty="0">
                <a:latin typeface="Franklin Gothic Book" pitchFamily="34" charset="0"/>
              </a:rPr>
              <a:t>Mediul geloză cu </a:t>
            </a:r>
            <a:r>
              <a:rPr lang="ro-RO" dirty="0" err="1">
                <a:latin typeface="Franklin Gothic Book" pitchFamily="34" charset="0"/>
              </a:rPr>
              <a:t>roşu</a:t>
            </a:r>
            <a:r>
              <a:rPr lang="ro-RO" dirty="0">
                <a:latin typeface="Franklin Gothic Book" pitchFamily="34" charset="0"/>
              </a:rPr>
              <a:t> de Congo</a:t>
            </a:r>
          </a:p>
        </p:txBody>
      </p:sp>
      <p:pic>
        <p:nvPicPr>
          <p:cNvPr id="31755" name="Picture 11" descr="Shigella flexneri Luria agar.jpg"/>
          <p:cNvPicPr>
            <a:picLocks noChangeAspect="1"/>
          </p:cNvPicPr>
          <p:nvPr/>
        </p:nvPicPr>
        <p:blipFill>
          <a:blip r:embed="rId7" cstate="print"/>
          <a:srcRect/>
          <a:stretch>
            <a:fillRect/>
          </a:stretch>
        </p:blipFill>
        <p:spPr bwMode="auto">
          <a:xfrm>
            <a:off x="3610471" y="4326567"/>
            <a:ext cx="1591021" cy="1591022"/>
          </a:xfrm>
          <a:prstGeom prst="rect">
            <a:avLst/>
          </a:prstGeom>
          <a:noFill/>
          <a:ln w="9525">
            <a:noFill/>
            <a:miter lim="800000"/>
            <a:headEnd/>
            <a:tailEnd/>
          </a:ln>
        </p:spPr>
      </p:pic>
      <p:sp>
        <p:nvSpPr>
          <p:cNvPr id="31756" name="TextBox 12"/>
          <p:cNvSpPr txBox="1">
            <a:spLocks noChangeArrowheads="1"/>
          </p:cNvSpPr>
          <p:nvPr/>
        </p:nvSpPr>
        <p:spPr bwMode="auto">
          <a:xfrm>
            <a:off x="3564405" y="5906470"/>
            <a:ext cx="2071688" cy="36988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r>
              <a:rPr lang="ro-RO" dirty="0">
                <a:latin typeface="Franklin Gothic Book" pitchFamily="34" charset="0"/>
              </a:rPr>
              <a:t>Mediul geloză Luria</a:t>
            </a:r>
          </a:p>
        </p:txBody>
      </p:sp>
      <p:sp>
        <p:nvSpPr>
          <p:cNvPr id="3" name="Slide Number Placeholder 2"/>
          <p:cNvSpPr>
            <a:spLocks noGrp="1"/>
          </p:cNvSpPr>
          <p:nvPr>
            <p:ph type="sldNum" sz="quarter" idx="12"/>
          </p:nvPr>
        </p:nvSpPr>
        <p:spPr/>
        <p:txBody>
          <a:bodyPr/>
          <a:lstStyle/>
          <a:p>
            <a:pPr>
              <a:defRPr/>
            </a:pPr>
            <a:fld id="{1F925565-C85A-4F2B-8AD6-04AE1471EDE2}" type="slidenum">
              <a:rPr lang="en-US" smtClean="0"/>
              <a:pPr>
                <a:defRPr/>
              </a:pPr>
              <a:t>61</a:t>
            </a:fld>
            <a:endParaRPr lang="en-US"/>
          </a:p>
        </p:txBody>
      </p:sp>
      <p:pic>
        <p:nvPicPr>
          <p:cNvPr id="4" name="Picture 3"/>
          <p:cNvPicPr>
            <a:picLocks noChangeAspect="1"/>
          </p:cNvPicPr>
          <p:nvPr/>
        </p:nvPicPr>
        <p:blipFill>
          <a:blip r:embed="rId8"/>
          <a:stretch>
            <a:fillRect/>
          </a:stretch>
        </p:blipFill>
        <p:spPr>
          <a:xfrm>
            <a:off x="5916091" y="4192271"/>
            <a:ext cx="2645893" cy="1725318"/>
          </a:xfrm>
          <a:prstGeom prst="rect">
            <a:avLst/>
          </a:prstGeom>
        </p:spPr>
      </p:pic>
    </p:spTree>
    <p:extLst>
      <p:ext uri="{BB962C8B-B14F-4D97-AF65-F5344CB8AC3E}">
        <p14:creationId xmlns:p14="http://schemas.microsoft.com/office/powerpoint/2010/main" val="19572943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44" y="188640"/>
            <a:ext cx="8229600" cy="1143000"/>
          </a:xfrm>
        </p:spPr>
        <p:txBody>
          <a:bodyPr/>
          <a:lstStyle/>
          <a:p>
            <a:pPr eaLnBrk="1" fontAlgn="auto" hangingPunct="1">
              <a:spcAft>
                <a:spcPts val="0"/>
              </a:spcAft>
              <a:defRPr/>
            </a:pPr>
            <a:r>
              <a:rPr lang="ro-RO" dirty="0" err="1"/>
              <a:t>Shigella</a:t>
            </a:r>
            <a:r>
              <a:rPr lang="ro-RO" dirty="0"/>
              <a:t> – caractere de cultură</a:t>
            </a:r>
          </a:p>
        </p:txBody>
      </p:sp>
      <p:pic>
        <p:nvPicPr>
          <p:cNvPr id="30723" name="Picture 2" descr="Shigella5media.jpg"/>
          <p:cNvPicPr>
            <a:picLocks noChangeAspect="1"/>
          </p:cNvPicPr>
          <p:nvPr/>
        </p:nvPicPr>
        <p:blipFill>
          <a:blip r:embed="rId3" cstate="print"/>
          <a:srcRect/>
          <a:stretch>
            <a:fillRect/>
          </a:stretch>
        </p:blipFill>
        <p:spPr bwMode="auto">
          <a:xfrm>
            <a:off x="2428875" y="1428750"/>
            <a:ext cx="4000500" cy="532447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1F925565-C85A-4F2B-8AD6-04AE1471EDE2}" type="slidenum">
              <a:rPr lang="en-US" smtClean="0"/>
              <a:pPr>
                <a:defRPr/>
              </a:pPr>
              <a:t>62</a:t>
            </a:fld>
            <a:endParaRPr lang="en-US"/>
          </a:p>
        </p:txBody>
      </p:sp>
    </p:spTree>
    <p:extLst>
      <p:ext uri="{BB962C8B-B14F-4D97-AF65-F5344CB8AC3E}">
        <p14:creationId xmlns:p14="http://schemas.microsoft.com/office/powerpoint/2010/main" val="27029135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04" y="620688"/>
            <a:ext cx="9007792" cy="4464496"/>
          </a:xfrm>
        </p:spPr>
        <p:txBody>
          <a:bodyPr>
            <a:normAutofit fontScale="62500" lnSpcReduction="20000"/>
          </a:bodyPr>
          <a:lstStyle/>
          <a:p>
            <a:r>
              <a:rPr lang="ro-RO" b="1" dirty="0"/>
              <a:t>4. CARACTERE METABOLICE</a:t>
            </a:r>
            <a:endParaRPr lang="en-US" b="1" dirty="0"/>
          </a:p>
          <a:p>
            <a:pPr>
              <a:buNone/>
            </a:pPr>
            <a:endParaRPr lang="en-US" dirty="0"/>
          </a:p>
          <a:p>
            <a:r>
              <a:rPr lang="ro-RO" dirty="0"/>
              <a:t>Sunt </a:t>
            </a:r>
            <a:r>
              <a:rPr lang="ro-RO" b="1" i="1" dirty="0"/>
              <a:t>lacozo-negative</a:t>
            </a:r>
            <a:r>
              <a:rPr lang="ro-RO" dirty="0"/>
              <a:t>, cu excepţia Shigellei sonnei (care poate fermenta, tardiv, acest glucid). Fermentează numeroase zaharuri, fără producere de gaz, caracter care diferenţiază Shigella de Salmonella.</a:t>
            </a:r>
            <a:endParaRPr lang="en-US" dirty="0"/>
          </a:p>
          <a:p>
            <a:pPr lvl="0"/>
            <a:r>
              <a:rPr lang="ro-RO" b="1" i="1" dirty="0"/>
              <a:t>Fermentarea manitei</a:t>
            </a:r>
            <a:r>
              <a:rPr lang="ro-RO" dirty="0"/>
              <a:t> permite stabilirea de deosebiri între speciile de Shigella, astfel:</a:t>
            </a:r>
            <a:endParaRPr lang="en-US" dirty="0"/>
          </a:p>
          <a:p>
            <a:r>
              <a:rPr lang="ro-RO" dirty="0"/>
              <a:t>Shigella dysenteriae (shigeae):	manită -</a:t>
            </a:r>
            <a:endParaRPr lang="en-US" dirty="0"/>
          </a:p>
          <a:p>
            <a:r>
              <a:rPr lang="ro-RO" dirty="0"/>
              <a:t>Shigella schmitzi:		manită -</a:t>
            </a:r>
            <a:endParaRPr lang="en-US" dirty="0"/>
          </a:p>
          <a:p>
            <a:r>
              <a:rPr lang="ro-RO" dirty="0"/>
              <a:t>Shigella flexneri:		manită +</a:t>
            </a:r>
            <a:endParaRPr lang="en-US" dirty="0"/>
          </a:p>
          <a:p>
            <a:r>
              <a:rPr lang="ro-RO" dirty="0"/>
              <a:t>Shigella boydii:			manită +</a:t>
            </a:r>
            <a:endParaRPr lang="en-US" dirty="0"/>
          </a:p>
          <a:p>
            <a:r>
              <a:rPr lang="ro-RO" dirty="0"/>
              <a:t>Shigella sonnei:			manită +</a:t>
            </a:r>
            <a:endParaRPr lang="en-US" dirty="0"/>
          </a:p>
          <a:p>
            <a:pPr lvl="0"/>
            <a:r>
              <a:rPr lang="ro-RO" dirty="0"/>
              <a:t>Alte proprietăţi metabolice pot fi utile diagnosticului de laborator, astfel:</a:t>
            </a:r>
            <a:endParaRPr lang="en-US" dirty="0"/>
          </a:p>
          <a:p>
            <a:pPr lvl="0"/>
            <a:r>
              <a:rPr lang="ro-RO" b="1" i="1" dirty="0"/>
              <a:t>indol</a:t>
            </a:r>
            <a:r>
              <a:rPr lang="ro-RO" dirty="0"/>
              <a:t>: subgrup A şi D (-); subgrup B (+); subgrup C variabil;</a:t>
            </a:r>
            <a:endParaRPr lang="en-US" dirty="0"/>
          </a:p>
          <a:p>
            <a:pPr lvl="0"/>
            <a:r>
              <a:rPr lang="ro-RO" b="1" i="1" dirty="0"/>
              <a:t>reduc nitraţii la nitriţi</a:t>
            </a:r>
            <a:r>
              <a:rPr lang="ro-RO" dirty="0"/>
              <a:t>;</a:t>
            </a:r>
            <a:endParaRPr lang="en-US" dirty="0"/>
          </a:p>
          <a:p>
            <a:pPr lvl="0"/>
            <a:r>
              <a:rPr lang="ro-RO" b="1" i="1" dirty="0"/>
              <a:t>nu produc hidrogen sulfurat</a:t>
            </a:r>
            <a:r>
              <a:rPr lang="ro-RO" dirty="0"/>
              <a:t>; </a:t>
            </a:r>
            <a:endParaRPr lang="en-US" dirty="0"/>
          </a:p>
          <a:p>
            <a:pPr lvl="0"/>
            <a:r>
              <a:rPr lang="ro-RO" b="1" i="1" dirty="0"/>
              <a:t>nu produc urează</a:t>
            </a:r>
            <a:r>
              <a:rPr lang="ro-RO" dirty="0"/>
              <a:t>;</a:t>
            </a:r>
            <a:endParaRPr lang="en-US" dirty="0"/>
          </a:p>
          <a:p>
            <a:pPr lvl="0"/>
            <a:r>
              <a:rPr lang="ro-RO" b="1" i="1" dirty="0"/>
              <a:t>nu folosesc citratul ca sursă unică de carbon</a:t>
            </a:r>
            <a:r>
              <a:rPr lang="ro-RO" dirty="0"/>
              <a:t>.</a:t>
            </a:r>
            <a:endParaRPr lang="en-US" dirty="0"/>
          </a:p>
          <a:p>
            <a:endParaRPr lang="en-US"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36350" b="47900"/>
          <a:stretch/>
        </p:blipFill>
        <p:spPr>
          <a:xfrm>
            <a:off x="1457212" y="4797152"/>
            <a:ext cx="6150776" cy="197003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712"/>
            <a:ext cx="8229600" cy="1143000"/>
          </a:xfrm>
        </p:spPr>
        <p:txBody>
          <a:bodyPr/>
          <a:lstStyle/>
          <a:p>
            <a:pPr eaLnBrk="1" fontAlgn="auto" hangingPunct="1">
              <a:spcAft>
                <a:spcPts val="0"/>
              </a:spcAft>
              <a:defRPr/>
            </a:pPr>
            <a:r>
              <a:rPr lang="ro-RO" dirty="0" err="1"/>
              <a:t>Shigella</a:t>
            </a:r>
            <a:r>
              <a:rPr lang="ro-RO" dirty="0"/>
              <a:t> – caractere Biochimice</a:t>
            </a:r>
          </a:p>
        </p:txBody>
      </p:sp>
      <p:pic>
        <p:nvPicPr>
          <p:cNvPr id="32771" name="Content Placeholder 2"/>
          <p:cNvPicPr>
            <a:picLocks noGrp="1" noChangeAspect="1" noChangeArrowheads="1"/>
          </p:cNvPicPr>
          <p:nvPr>
            <p:ph idx="1"/>
          </p:nvPr>
        </p:nvPicPr>
        <p:blipFill>
          <a:blip r:embed="rId3" cstate="print"/>
          <a:srcRect/>
          <a:stretch>
            <a:fillRect/>
          </a:stretch>
        </p:blipFill>
        <p:spPr>
          <a:xfrm>
            <a:off x="285750" y="4214813"/>
            <a:ext cx="1374775" cy="1833562"/>
          </a:xfrm>
        </p:spPr>
      </p:pic>
      <p:pic>
        <p:nvPicPr>
          <p:cNvPr id="32772" name="Picture 3"/>
          <p:cNvPicPr>
            <a:picLocks noChangeAspect="1" noChangeArrowheads="1"/>
          </p:cNvPicPr>
          <p:nvPr/>
        </p:nvPicPr>
        <p:blipFill>
          <a:blip r:embed="rId4" cstate="print"/>
          <a:srcRect/>
          <a:stretch>
            <a:fillRect/>
          </a:stretch>
        </p:blipFill>
        <p:spPr bwMode="auto">
          <a:xfrm>
            <a:off x="3143250" y="4286250"/>
            <a:ext cx="1285875" cy="1714500"/>
          </a:xfrm>
          <a:prstGeom prst="rect">
            <a:avLst/>
          </a:prstGeom>
          <a:noFill/>
          <a:ln w="9525">
            <a:noFill/>
            <a:miter lim="800000"/>
            <a:headEnd/>
            <a:tailEnd/>
          </a:ln>
        </p:spPr>
      </p:pic>
      <p:sp>
        <p:nvSpPr>
          <p:cNvPr id="32773" name="Content Placeholder 2"/>
          <p:cNvSpPr txBox="1">
            <a:spLocks/>
          </p:cNvSpPr>
          <p:nvPr/>
        </p:nvSpPr>
        <p:spPr bwMode="auto">
          <a:xfrm>
            <a:off x="304800" y="1554163"/>
            <a:ext cx="8686800" cy="2732087"/>
          </a:xfrm>
          <a:prstGeom prst="rect">
            <a:avLst/>
          </a:prstGeom>
          <a:noFill/>
          <a:ln w="9525">
            <a:noFill/>
            <a:miter lim="800000"/>
            <a:headEnd/>
            <a:tailEnd/>
          </a:ln>
        </p:spPr>
        <p:txBody>
          <a:bodyPr/>
          <a:lstStyle/>
          <a:p>
            <a:pPr marL="819150" indent="-457200">
              <a:spcBef>
                <a:spcPct val="20000"/>
              </a:spcBef>
              <a:buClr>
                <a:schemeClr val="bg1"/>
              </a:buClr>
              <a:buSzPct val="70000"/>
              <a:buFont typeface="Wingdings 2" pitchFamily="18" charset="2"/>
              <a:buChar char=""/>
            </a:pPr>
            <a:r>
              <a:rPr lang="ro-RO" sz="2000" b="1" dirty="0">
                <a:latin typeface="Franklin Gothic Book" pitchFamily="34" charset="0"/>
              </a:rPr>
              <a:t>sunt germeni aerobi, facultativ anaerobi</a:t>
            </a:r>
          </a:p>
          <a:p>
            <a:pPr marL="819150" indent="-457200">
              <a:spcBef>
                <a:spcPct val="20000"/>
              </a:spcBef>
              <a:buClr>
                <a:schemeClr val="bg1"/>
              </a:buClr>
              <a:buSzPct val="70000"/>
              <a:buFont typeface="Wingdings 2" pitchFamily="18" charset="2"/>
              <a:buChar char=""/>
            </a:pPr>
            <a:r>
              <a:rPr lang="ro-RO" sz="2000" b="1" dirty="0">
                <a:latin typeface="Franklin Gothic Book" pitchFamily="34" charset="0"/>
              </a:rPr>
              <a:t>fermentează glucoza </a:t>
            </a:r>
            <a:r>
              <a:rPr lang="ro-RO" sz="2000" b="1" dirty="0" err="1">
                <a:latin typeface="Franklin Gothic Book" pitchFamily="34" charset="0"/>
              </a:rPr>
              <a:t>făra</a:t>
            </a:r>
            <a:r>
              <a:rPr lang="ro-RO" sz="2000" b="1" dirty="0">
                <a:latin typeface="Franklin Gothic Book" pitchFamily="34" charset="0"/>
              </a:rPr>
              <a:t> gaz</a:t>
            </a:r>
          </a:p>
          <a:p>
            <a:pPr marL="819150" indent="-457200">
              <a:spcBef>
                <a:spcPct val="20000"/>
              </a:spcBef>
              <a:buClr>
                <a:schemeClr val="bg1"/>
              </a:buClr>
              <a:buSzPct val="70000"/>
              <a:buFont typeface="Wingdings 2" pitchFamily="18" charset="2"/>
              <a:buChar char=""/>
            </a:pPr>
            <a:r>
              <a:rPr lang="ro-RO" sz="2000" b="1" dirty="0">
                <a:latin typeface="Franklin Gothic Book" pitchFamily="34" charset="0"/>
              </a:rPr>
              <a:t>nu fermentează lactoza (</a:t>
            </a:r>
            <a:r>
              <a:rPr lang="ro-RO" sz="2000" b="1" dirty="0" err="1">
                <a:latin typeface="Franklin Gothic Book" pitchFamily="34" charset="0"/>
              </a:rPr>
              <a:t>excepţie</a:t>
            </a:r>
            <a:r>
              <a:rPr lang="ro-RO" sz="2000" b="1" dirty="0">
                <a:latin typeface="Franklin Gothic Book" pitchFamily="34" charset="0"/>
              </a:rPr>
              <a:t> </a:t>
            </a:r>
            <a:r>
              <a:rPr lang="ro-RO" sz="2000" b="1" dirty="0" err="1">
                <a:latin typeface="Franklin Gothic Book" pitchFamily="34" charset="0"/>
              </a:rPr>
              <a:t>Sh</a:t>
            </a:r>
            <a:r>
              <a:rPr lang="ro-RO" sz="2000" b="1" dirty="0">
                <a:latin typeface="Franklin Gothic Book" pitchFamily="34" charset="0"/>
              </a:rPr>
              <a:t>. </a:t>
            </a:r>
            <a:r>
              <a:rPr lang="ro-RO" sz="2000" b="1" dirty="0" err="1">
                <a:latin typeface="Franklin Gothic Book" pitchFamily="34" charset="0"/>
              </a:rPr>
              <a:t>sonnei</a:t>
            </a:r>
            <a:r>
              <a:rPr lang="ro-RO" sz="2000" b="1" dirty="0">
                <a:latin typeface="Franklin Gothic Book" pitchFamily="34" charset="0"/>
              </a:rPr>
              <a:t>)</a:t>
            </a:r>
          </a:p>
          <a:p>
            <a:pPr marL="819150" indent="-457200">
              <a:spcBef>
                <a:spcPct val="20000"/>
              </a:spcBef>
              <a:buClr>
                <a:schemeClr val="bg1"/>
              </a:buClr>
              <a:buSzPct val="70000"/>
              <a:buFont typeface="Wingdings 2" pitchFamily="18" charset="2"/>
              <a:buChar char=""/>
            </a:pPr>
            <a:r>
              <a:rPr lang="ro-RO" sz="2000" b="1" dirty="0">
                <a:latin typeface="Franklin Gothic Book" pitchFamily="34" charset="0"/>
              </a:rPr>
              <a:t>nu folosesc citratul ca sursă de carbon (</a:t>
            </a:r>
            <a:r>
              <a:rPr lang="ro-RO" sz="2000" b="1" dirty="0" err="1">
                <a:latin typeface="Franklin Gothic Book" pitchFamily="34" charset="0"/>
              </a:rPr>
              <a:t>Simmons</a:t>
            </a:r>
            <a:r>
              <a:rPr lang="ro-RO" sz="2000" b="1" dirty="0">
                <a:latin typeface="Franklin Gothic Book" pitchFamily="34" charset="0"/>
              </a:rPr>
              <a:t> negativ)</a:t>
            </a:r>
          </a:p>
          <a:p>
            <a:pPr marL="819150" indent="-457200">
              <a:spcBef>
                <a:spcPct val="20000"/>
              </a:spcBef>
              <a:buClr>
                <a:schemeClr val="bg1"/>
              </a:buClr>
              <a:buSzPct val="70000"/>
              <a:buFont typeface="Wingdings 2" pitchFamily="18" charset="2"/>
              <a:buChar char=""/>
            </a:pPr>
            <a:r>
              <a:rPr lang="ro-RO" sz="2000" b="1" dirty="0">
                <a:latin typeface="Franklin Gothic Book" pitchFamily="34" charset="0"/>
              </a:rPr>
              <a:t>nu produc urează</a:t>
            </a:r>
          </a:p>
          <a:p>
            <a:pPr marL="819150" indent="-457200">
              <a:spcBef>
                <a:spcPct val="20000"/>
              </a:spcBef>
              <a:buClr>
                <a:schemeClr val="bg1"/>
              </a:buClr>
              <a:buSzPct val="70000"/>
              <a:buFont typeface="Wingdings 2" pitchFamily="18" charset="2"/>
              <a:buChar char=""/>
            </a:pPr>
            <a:r>
              <a:rPr lang="ro-RO" sz="2000" b="1" dirty="0">
                <a:latin typeface="Franklin Gothic Book" pitchFamily="34" charset="0"/>
              </a:rPr>
              <a:t>reduc </a:t>
            </a:r>
            <a:r>
              <a:rPr lang="ro-RO" sz="2000" b="1" dirty="0" err="1">
                <a:latin typeface="Franklin Gothic Book" pitchFamily="34" charset="0"/>
              </a:rPr>
              <a:t>nitraţii</a:t>
            </a:r>
            <a:r>
              <a:rPr lang="ro-RO" sz="2000" b="1" dirty="0">
                <a:latin typeface="Franklin Gothic Book" pitchFamily="34" charset="0"/>
              </a:rPr>
              <a:t> la </a:t>
            </a:r>
            <a:r>
              <a:rPr lang="ro-RO" sz="2000" b="1" dirty="0" err="1">
                <a:latin typeface="Franklin Gothic Book" pitchFamily="34" charset="0"/>
              </a:rPr>
              <a:t>nitriţi</a:t>
            </a:r>
            <a:endParaRPr lang="ro-RO" sz="2000" b="1" dirty="0">
              <a:latin typeface="Franklin Gothic Book" pitchFamily="34" charset="0"/>
            </a:endParaRPr>
          </a:p>
          <a:p>
            <a:pPr marL="819150" indent="-457200">
              <a:spcBef>
                <a:spcPct val="20000"/>
              </a:spcBef>
              <a:buClr>
                <a:schemeClr val="bg1"/>
              </a:buClr>
              <a:buSzPct val="70000"/>
              <a:buFont typeface="Wingdings 2" pitchFamily="18" charset="2"/>
              <a:buChar char=""/>
            </a:pPr>
            <a:r>
              <a:rPr lang="ro-RO" sz="2000" b="1" dirty="0">
                <a:latin typeface="Franklin Gothic Book" pitchFamily="34" charset="0"/>
              </a:rPr>
              <a:t>nu produc hidrogen sulfurat</a:t>
            </a:r>
          </a:p>
        </p:txBody>
      </p:sp>
      <p:pic>
        <p:nvPicPr>
          <p:cNvPr id="32774" name="Picture 2"/>
          <p:cNvPicPr>
            <a:picLocks noChangeAspect="1" noChangeArrowheads="1"/>
          </p:cNvPicPr>
          <p:nvPr/>
        </p:nvPicPr>
        <p:blipFill>
          <a:blip r:embed="rId5" cstate="print"/>
          <a:srcRect/>
          <a:stretch>
            <a:fillRect/>
          </a:stretch>
        </p:blipFill>
        <p:spPr bwMode="auto">
          <a:xfrm>
            <a:off x="5857875" y="4214813"/>
            <a:ext cx="1085850" cy="2271712"/>
          </a:xfrm>
          <a:prstGeom prst="rect">
            <a:avLst/>
          </a:prstGeom>
          <a:noFill/>
          <a:ln w="9525">
            <a:noFill/>
            <a:miter lim="800000"/>
            <a:headEnd/>
            <a:tailEnd/>
          </a:ln>
        </p:spPr>
      </p:pic>
      <p:sp>
        <p:nvSpPr>
          <p:cNvPr id="32775" name="TextBox 6"/>
          <p:cNvSpPr txBox="1">
            <a:spLocks noChangeArrowheads="1"/>
          </p:cNvSpPr>
          <p:nvPr/>
        </p:nvSpPr>
        <p:spPr bwMode="auto">
          <a:xfrm>
            <a:off x="0" y="6143625"/>
            <a:ext cx="2071688" cy="64611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r>
              <a:rPr lang="ro-RO" b="1">
                <a:latin typeface="Franklin Gothic Book" pitchFamily="34" charset="0"/>
              </a:rPr>
              <a:t>Mediu TSI </a:t>
            </a:r>
          </a:p>
          <a:p>
            <a:pPr algn="ctr"/>
            <a:r>
              <a:rPr lang="ro-RO" b="1">
                <a:latin typeface="Franklin Gothic Book" pitchFamily="34" charset="0"/>
              </a:rPr>
              <a:t>(G+, L-, Z-, H2S-)</a:t>
            </a:r>
          </a:p>
        </p:txBody>
      </p:sp>
      <p:sp>
        <p:nvSpPr>
          <p:cNvPr id="32776" name="TextBox 7"/>
          <p:cNvSpPr txBox="1">
            <a:spLocks noChangeArrowheads="1"/>
          </p:cNvSpPr>
          <p:nvPr/>
        </p:nvSpPr>
        <p:spPr bwMode="auto">
          <a:xfrm>
            <a:off x="2714625" y="6072188"/>
            <a:ext cx="2071688" cy="64611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r>
              <a:rPr lang="ro-RO" b="1">
                <a:latin typeface="Franklin Gothic Book" pitchFamily="34" charset="0"/>
              </a:rPr>
              <a:t>Mediu MIU</a:t>
            </a:r>
          </a:p>
          <a:p>
            <a:pPr algn="ctr"/>
            <a:r>
              <a:rPr lang="ro-RO" b="1">
                <a:latin typeface="Franklin Gothic Book" pitchFamily="34" charset="0"/>
              </a:rPr>
              <a:t>(M-, U-, I+/-)</a:t>
            </a:r>
          </a:p>
        </p:txBody>
      </p:sp>
      <p:sp>
        <p:nvSpPr>
          <p:cNvPr id="32777" name="TextBox 8"/>
          <p:cNvSpPr txBox="1">
            <a:spLocks noChangeArrowheads="1"/>
          </p:cNvSpPr>
          <p:nvPr/>
        </p:nvSpPr>
        <p:spPr bwMode="auto">
          <a:xfrm>
            <a:off x="7072313" y="4714875"/>
            <a:ext cx="2071687" cy="36988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r>
              <a:rPr lang="ro-RO" b="1" dirty="0">
                <a:latin typeface="Franklin Gothic Book" pitchFamily="34" charset="0"/>
              </a:rPr>
              <a:t>Mediu </a:t>
            </a:r>
            <a:r>
              <a:rPr lang="ro-RO" b="1" dirty="0" err="1">
                <a:latin typeface="Franklin Gothic Book" pitchFamily="34" charset="0"/>
              </a:rPr>
              <a:t>Simmons</a:t>
            </a:r>
            <a:endParaRPr lang="ro-RO" b="1" dirty="0">
              <a:latin typeface="Franklin Gothic Book" pitchFamily="34" charset="0"/>
            </a:endParaRPr>
          </a:p>
        </p:txBody>
      </p:sp>
      <p:sp>
        <p:nvSpPr>
          <p:cNvPr id="3" name="Slide Number Placeholder 2"/>
          <p:cNvSpPr>
            <a:spLocks noGrp="1"/>
          </p:cNvSpPr>
          <p:nvPr>
            <p:ph type="sldNum" sz="quarter" idx="12"/>
          </p:nvPr>
        </p:nvSpPr>
        <p:spPr/>
        <p:txBody>
          <a:bodyPr/>
          <a:lstStyle/>
          <a:p>
            <a:pPr>
              <a:defRPr/>
            </a:pPr>
            <a:fld id="{1F925565-C85A-4F2B-8AD6-04AE1471EDE2}" type="slidenum">
              <a:rPr lang="en-US" smtClean="0"/>
              <a:pPr>
                <a:defRPr/>
              </a:pPr>
              <a:t>64</a:t>
            </a:fld>
            <a:endParaRPr lang="en-US"/>
          </a:p>
        </p:txBody>
      </p:sp>
    </p:spTree>
    <p:extLst>
      <p:ext uri="{BB962C8B-B14F-4D97-AF65-F5344CB8AC3E}">
        <p14:creationId xmlns:p14="http://schemas.microsoft.com/office/powerpoint/2010/main" val="7425766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srcRect/>
          <a:stretch>
            <a:fillRect/>
          </a:stretch>
        </p:blipFill>
        <p:spPr bwMode="auto">
          <a:xfrm>
            <a:off x="2357422" y="928670"/>
            <a:ext cx="4195871" cy="4071942"/>
          </a:xfrm>
          <a:prstGeom prst="rect">
            <a:avLst/>
          </a:prstGeom>
          <a:noFill/>
          <a:ln w="9525">
            <a:noFill/>
            <a:miter lim="800000"/>
            <a:headEnd/>
            <a:tailEnd/>
          </a:ln>
        </p:spPr>
      </p:pic>
      <p:sp>
        <p:nvSpPr>
          <p:cNvPr id="57347" name="Line 3"/>
          <p:cNvSpPr>
            <a:spLocks noChangeShapeType="1"/>
          </p:cNvSpPr>
          <p:nvPr/>
        </p:nvSpPr>
        <p:spPr bwMode="auto">
          <a:xfrm flipH="1" flipV="1">
            <a:off x="1643041" y="3500437"/>
            <a:ext cx="1296989" cy="1077915"/>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7348" name="Line 4"/>
          <p:cNvSpPr>
            <a:spLocks noChangeShapeType="1"/>
          </p:cNvSpPr>
          <p:nvPr/>
        </p:nvSpPr>
        <p:spPr bwMode="auto">
          <a:xfrm flipV="1">
            <a:off x="4357686" y="1500174"/>
            <a:ext cx="2643206" cy="2371732"/>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7349" name="Line 5"/>
          <p:cNvSpPr>
            <a:spLocks noChangeShapeType="1"/>
          </p:cNvSpPr>
          <p:nvPr/>
        </p:nvSpPr>
        <p:spPr bwMode="auto">
          <a:xfrm flipV="1">
            <a:off x="5857884" y="3357562"/>
            <a:ext cx="1143008" cy="469900"/>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714348" y="3286124"/>
            <a:ext cx="881716" cy="646331"/>
          </a:xfrm>
          <a:prstGeom prst="rect">
            <a:avLst/>
          </a:prstGeom>
          <a:noFill/>
        </p:spPr>
        <p:txBody>
          <a:bodyPr wrap="none" rtlCol="0">
            <a:spAutoFit/>
          </a:bodyPr>
          <a:lstStyle/>
          <a:p>
            <a:r>
              <a:rPr lang="ro-RO" dirty="0"/>
              <a:t>Martor</a:t>
            </a:r>
            <a:endParaRPr lang="en-US" dirty="0"/>
          </a:p>
          <a:p>
            <a:endParaRPr lang="en-US" dirty="0"/>
          </a:p>
        </p:txBody>
      </p:sp>
      <p:sp>
        <p:nvSpPr>
          <p:cNvPr id="9" name="TextBox 8"/>
          <p:cNvSpPr txBox="1"/>
          <p:nvPr/>
        </p:nvSpPr>
        <p:spPr>
          <a:xfrm>
            <a:off x="7072330" y="1071546"/>
            <a:ext cx="2071670" cy="923330"/>
          </a:xfrm>
          <a:prstGeom prst="rect">
            <a:avLst/>
          </a:prstGeom>
          <a:noFill/>
        </p:spPr>
        <p:txBody>
          <a:bodyPr wrap="square" rtlCol="0">
            <a:spAutoFit/>
          </a:bodyPr>
          <a:lstStyle/>
          <a:p>
            <a:r>
              <a:rPr lang="ro-RO" dirty="0"/>
              <a:t>Indol negativ </a:t>
            </a:r>
            <a:r>
              <a:rPr lang="en-US" dirty="0" err="1"/>
              <a:t>subgrup</a:t>
            </a:r>
            <a:r>
              <a:rPr lang="en-US" dirty="0"/>
              <a:t> A </a:t>
            </a:r>
            <a:r>
              <a:rPr lang="en-US" dirty="0" err="1"/>
              <a:t>şi</a:t>
            </a:r>
            <a:r>
              <a:rPr lang="en-US" dirty="0"/>
              <a:t> D (-)</a:t>
            </a:r>
          </a:p>
          <a:p>
            <a:endParaRPr lang="en-US" dirty="0"/>
          </a:p>
        </p:txBody>
      </p:sp>
      <p:sp>
        <p:nvSpPr>
          <p:cNvPr id="10" name="TextBox 9"/>
          <p:cNvSpPr txBox="1"/>
          <p:nvPr/>
        </p:nvSpPr>
        <p:spPr>
          <a:xfrm>
            <a:off x="7072330" y="2928934"/>
            <a:ext cx="1857388" cy="923330"/>
          </a:xfrm>
          <a:prstGeom prst="rect">
            <a:avLst/>
          </a:prstGeom>
          <a:noFill/>
        </p:spPr>
        <p:txBody>
          <a:bodyPr wrap="square" rtlCol="0">
            <a:spAutoFit/>
          </a:bodyPr>
          <a:lstStyle/>
          <a:p>
            <a:r>
              <a:rPr lang="ro-RO" dirty="0"/>
              <a:t>Indol pozitiv </a:t>
            </a:r>
            <a:r>
              <a:rPr lang="en-US" dirty="0" err="1"/>
              <a:t>subgrup</a:t>
            </a:r>
            <a:r>
              <a:rPr lang="en-US" dirty="0"/>
              <a:t> B (+)</a:t>
            </a:r>
          </a:p>
          <a:p>
            <a:endParaRPr lang="en-US" dirty="0"/>
          </a:p>
        </p:txBody>
      </p:sp>
      <p:sp>
        <p:nvSpPr>
          <p:cNvPr id="11" name="TextBox 10"/>
          <p:cNvSpPr txBox="1"/>
          <p:nvPr/>
        </p:nvSpPr>
        <p:spPr>
          <a:xfrm>
            <a:off x="2857488" y="5429264"/>
            <a:ext cx="3071834" cy="369332"/>
          </a:xfrm>
          <a:prstGeom prst="rect">
            <a:avLst/>
          </a:prstGeom>
          <a:noFill/>
        </p:spPr>
        <p:txBody>
          <a:bodyPr wrap="square" rtlCol="0">
            <a:spAutoFit/>
          </a:bodyPr>
          <a:lstStyle/>
          <a:p>
            <a:r>
              <a:rPr lang="en-US" dirty="0" err="1"/>
              <a:t>Figura</a:t>
            </a:r>
            <a:r>
              <a:rPr lang="en-US" dirty="0"/>
              <a:t> 9: </a:t>
            </a:r>
            <a:r>
              <a:rPr lang="en-US" dirty="0" err="1"/>
              <a:t>Producere</a:t>
            </a:r>
            <a:r>
              <a:rPr lang="en-US" dirty="0"/>
              <a:t> de </a:t>
            </a:r>
            <a:r>
              <a:rPr lang="en-US" dirty="0" err="1"/>
              <a:t>indol</a:t>
            </a:r>
            <a:r>
              <a:rPr lang="en-US" dirty="0"/>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1785918" y="1500174"/>
            <a:ext cx="5357818" cy="2928958"/>
          </a:xfrm>
          <a:prstGeom prst="rect">
            <a:avLst/>
          </a:prstGeom>
          <a:noFill/>
          <a:ln w="9525">
            <a:noFill/>
            <a:miter lim="800000"/>
            <a:headEnd/>
            <a:tailEnd/>
          </a:ln>
        </p:spPr>
      </p:pic>
      <p:sp>
        <p:nvSpPr>
          <p:cNvPr id="58371" name="Line 3"/>
          <p:cNvSpPr>
            <a:spLocks noChangeShapeType="1"/>
          </p:cNvSpPr>
          <p:nvPr/>
        </p:nvSpPr>
        <p:spPr bwMode="auto">
          <a:xfrm flipH="1" flipV="1">
            <a:off x="1571604" y="3000372"/>
            <a:ext cx="665164" cy="808040"/>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8372" name="Line 4"/>
          <p:cNvSpPr>
            <a:spLocks noChangeShapeType="1"/>
          </p:cNvSpPr>
          <p:nvPr/>
        </p:nvSpPr>
        <p:spPr bwMode="auto">
          <a:xfrm>
            <a:off x="4429124" y="3786190"/>
            <a:ext cx="2857520" cy="357190"/>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8373" name="Line 5"/>
          <p:cNvSpPr>
            <a:spLocks noChangeShapeType="1"/>
          </p:cNvSpPr>
          <p:nvPr/>
        </p:nvSpPr>
        <p:spPr bwMode="auto">
          <a:xfrm flipV="1">
            <a:off x="6786578" y="2571744"/>
            <a:ext cx="571504" cy="950916"/>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571472" y="2500306"/>
            <a:ext cx="928694" cy="923330"/>
          </a:xfrm>
          <a:prstGeom prst="rect">
            <a:avLst/>
          </a:prstGeom>
          <a:noFill/>
        </p:spPr>
        <p:txBody>
          <a:bodyPr wrap="square" rtlCol="0">
            <a:spAutoFit/>
          </a:bodyPr>
          <a:lstStyle/>
          <a:p>
            <a:r>
              <a:rPr lang="ro-RO" dirty="0"/>
              <a:t>Martor control</a:t>
            </a:r>
            <a:endParaRPr lang="en-US" dirty="0"/>
          </a:p>
          <a:p>
            <a:endParaRPr lang="en-US" dirty="0"/>
          </a:p>
        </p:txBody>
      </p:sp>
      <p:sp>
        <p:nvSpPr>
          <p:cNvPr id="9" name="TextBox 8"/>
          <p:cNvSpPr txBox="1"/>
          <p:nvPr/>
        </p:nvSpPr>
        <p:spPr>
          <a:xfrm>
            <a:off x="7286644" y="1285860"/>
            <a:ext cx="1714512" cy="1477328"/>
          </a:xfrm>
          <a:prstGeom prst="rect">
            <a:avLst/>
          </a:prstGeom>
          <a:noFill/>
        </p:spPr>
        <p:txBody>
          <a:bodyPr wrap="square" rtlCol="0">
            <a:spAutoFit/>
          </a:bodyPr>
          <a:lstStyle/>
          <a:p>
            <a:r>
              <a:rPr lang="ro-RO" dirty="0"/>
              <a:t>Manită pozitivă</a:t>
            </a:r>
            <a:r>
              <a:rPr lang="en-US" dirty="0"/>
              <a:t>: Sh. </a:t>
            </a:r>
            <a:r>
              <a:rPr lang="en-US" dirty="0" err="1"/>
              <a:t>flexneri</a:t>
            </a:r>
            <a:r>
              <a:rPr lang="en-US" dirty="0"/>
              <a:t>,  </a:t>
            </a:r>
            <a:r>
              <a:rPr lang="en-US" dirty="0" err="1"/>
              <a:t>boydii</a:t>
            </a:r>
            <a:r>
              <a:rPr lang="en-US" dirty="0"/>
              <a:t>, </a:t>
            </a:r>
            <a:r>
              <a:rPr lang="en-US" dirty="0" err="1"/>
              <a:t>sonnei</a:t>
            </a:r>
            <a:endParaRPr lang="en-US" dirty="0"/>
          </a:p>
          <a:p>
            <a:endParaRPr lang="en-US" dirty="0"/>
          </a:p>
        </p:txBody>
      </p:sp>
      <p:sp>
        <p:nvSpPr>
          <p:cNvPr id="10" name="TextBox 9"/>
          <p:cNvSpPr txBox="1"/>
          <p:nvPr/>
        </p:nvSpPr>
        <p:spPr>
          <a:xfrm>
            <a:off x="7358082" y="3429000"/>
            <a:ext cx="1785918" cy="1754326"/>
          </a:xfrm>
          <a:prstGeom prst="rect">
            <a:avLst/>
          </a:prstGeom>
          <a:noFill/>
        </p:spPr>
        <p:txBody>
          <a:bodyPr wrap="square" rtlCol="0">
            <a:spAutoFit/>
          </a:bodyPr>
          <a:lstStyle/>
          <a:p>
            <a:r>
              <a:rPr lang="ro-RO" dirty="0"/>
              <a:t>Manită negativă</a:t>
            </a:r>
            <a:r>
              <a:rPr lang="en-US" dirty="0"/>
              <a:t>:</a:t>
            </a:r>
          </a:p>
          <a:p>
            <a:r>
              <a:rPr lang="en-US" dirty="0"/>
              <a:t>Sh. </a:t>
            </a:r>
            <a:r>
              <a:rPr lang="en-US" dirty="0" err="1"/>
              <a:t>dysenteriae</a:t>
            </a:r>
            <a:r>
              <a:rPr lang="en-US" dirty="0"/>
              <a:t> (</a:t>
            </a:r>
            <a:r>
              <a:rPr lang="en-US" dirty="0" err="1"/>
              <a:t>shigeae</a:t>
            </a:r>
            <a:r>
              <a:rPr lang="en-US" dirty="0"/>
              <a:t>), </a:t>
            </a:r>
            <a:r>
              <a:rPr lang="en-US" dirty="0" err="1"/>
              <a:t>schmitzi</a:t>
            </a:r>
            <a:r>
              <a:rPr lang="en-US" dirty="0"/>
              <a:t> </a:t>
            </a:r>
          </a:p>
          <a:p>
            <a:endParaRPr lang="en-US" dirty="0"/>
          </a:p>
        </p:txBody>
      </p:sp>
      <p:sp>
        <p:nvSpPr>
          <p:cNvPr id="11" name="TextBox 10"/>
          <p:cNvSpPr txBox="1"/>
          <p:nvPr/>
        </p:nvSpPr>
        <p:spPr>
          <a:xfrm>
            <a:off x="2786050" y="5072074"/>
            <a:ext cx="3357586" cy="369332"/>
          </a:xfrm>
          <a:prstGeom prst="rect">
            <a:avLst/>
          </a:prstGeom>
          <a:noFill/>
        </p:spPr>
        <p:txBody>
          <a:bodyPr wrap="square" rtlCol="0">
            <a:spAutoFit/>
          </a:bodyPr>
          <a:lstStyle/>
          <a:p>
            <a:r>
              <a:rPr lang="en-US" dirty="0" err="1"/>
              <a:t>Figura</a:t>
            </a:r>
            <a:r>
              <a:rPr lang="en-US" dirty="0"/>
              <a:t> 10: </a:t>
            </a:r>
            <a:r>
              <a:rPr lang="en-US" dirty="0" err="1"/>
              <a:t>Fermentarea</a:t>
            </a:r>
            <a:r>
              <a:rPr lang="en-US" dirty="0"/>
              <a:t> </a:t>
            </a:r>
            <a:r>
              <a:rPr lang="en-US" dirty="0" err="1"/>
              <a:t>manitei</a:t>
            </a:r>
            <a:r>
              <a:rPr lang="en-US" dirty="0"/>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srcRect/>
          <a:stretch>
            <a:fillRect/>
          </a:stretch>
        </p:blipFill>
        <p:spPr bwMode="auto">
          <a:xfrm>
            <a:off x="2714612" y="1285860"/>
            <a:ext cx="5293513" cy="3000372"/>
          </a:xfrm>
          <a:prstGeom prst="rect">
            <a:avLst/>
          </a:prstGeom>
          <a:noFill/>
          <a:ln w="9525">
            <a:noFill/>
            <a:miter lim="800000"/>
            <a:headEnd/>
            <a:tailEnd/>
          </a:ln>
        </p:spPr>
      </p:pic>
      <p:sp>
        <p:nvSpPr>
          <p:cNvPr id="59395" name="Line 3"/>
          <p:cNvSpPr>
            <a:spLocks noChangeShapeType="1"/>
          </p:cNvSpPr>
          <p:nvPr/>
        </p:nvSpPr>
        <p:spPr bwMode="auto">
          <a:xfrm flipH="1" flipV="1">
            <a:off x="1714480" y="1571611"/>
            <a:ext cx="1544642" cy="484189"/>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59396" name="Line 4"/>
          <p:cNvSpPr>
            <a:spLocks noChangeShapeType="1"/>
          </p:cNvSpPr>
          <p:nvPr/>
        </p:nvSpPr>
        <p:spPr bwMode="auto">
          <a:xfrm flipH="1">
            <a:off x="1643042" y="3429000"/>
            <a:ext cx="1687518" cy="285751"/>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571472" y="1000108"/>
            <a:ext cx="1071538" cy="1200329"/>
          </a:xfrm>
          <a:prstGeom prst="rect">
            <a:avLst/>
          </a:prstGeom>
          <a:noFill/>
        </p:spPr>
        <p:txBody>
          <a:bodyPr wrap="square" rtlCol="0">
            <a:spAutoFit/>
          </a:bodyPr>
          <a:lstStyle/>
          <a:p>
            <a:r>
              <a:rPr lang="ro-RO" dirty="0"/>
              <a:t>Citrat negativ Shigella</a:t>
            </a:r>
            <a:endParaRPr lang="en-US" dirty="0"/>
          </a:p>
          <a:p>
            <a:endParaRPr lang="en-US" dirty="0"/>
          </a:p>
        </p:txBody>
      </p:sp>
      <p:sp>
        <p:nvSpPr>
          <p:cNvPr id="8" name="TextBox 7"/>
          <p:cNvSpPr txBox="1"/>
          <p:nvPr/>
        </p:nvSpPr>
        <p:spPr>
          <a:xfrm>
            <a:off x="500034" y="3357562"/>
            <a:ext cx="1357322" cy="1200329"/>
          </a:xfrm>
          <a:prstGeom prst="rect">
            <a:avLst/>
          </a:prstGeom>
          <a:noFill/>
        </p:spPr>
        <p:txBody>
          <a:bodyPr wrap="square" rtlCol="0">
            <a:spAutoFit/>
          </a:bodyPr>
          <a:lstStyle/>
          <a:p>
            <a:r>
              <a:rPr lang="ro-RO" dirty="0"/>
              <a:t>Citrat pozitiv</a:t>
            </a:r>
            <a:endParaRPr lang="en-US" dirty="0"/>
          </a:p>
          <a:p>
            <a:r>
              <a:rPr lang="ro-RO" dirty="0"/>
              <a:t>Salmonella</a:t>
            </a:r>
            <a:endParaRPr lang="en-US" dirty="0"/>
          </a:p>
          <a:p>
            <a:endParaRPr lang="en-US" dirty="0"/>
          </a:p>
        </p:txBody>
      </p:sp>
      <p:sp>
        <p:nvSpPr>
          <p:cNvPr id="9" name="TextBox 8"/>
          <p:cNvSpPr txBox="1"/>
          <p:nvPr/>
        </p:nvSpPr>
        <p:spPr>
          <a:xfrm>
            <a:off x="2643174" y="5072074"/>
            <a:ext cx="5643602" cy="369332"/>
          </a:xfrm>
          <a:prstGeom prst="rect">
            <a:avLst/>
          </a:prstGeom>
          <a:noFill/>
        </p:spPr>
        <p:txBody>
          <a:bodyPr wrap="square" rtlCol="0">
            <a:spAutoFit/>
          </a:bodyPr>
          <a:lstStyle/>
          <a:p>
            <a:r>
              <a:rPr lang="en-US" dirty="0" err="1"/>
              <a:t>Figura</a:t>
            </a:r>
            <a:r>
              <a:rPr lang="en-US" dirty="0"/>
              <a:t> 11: </a:t>
            </a:r>
            <a:r>
              <a:rPr lang="en-US" dirty="0" err="1"/>
              <a:t>Utilizarea</a:t>
            </a:r>
            <a:r>
              <a:rPr lang="en-US" dirty="0"/>
              <a:t> </a:t>
            </a:r>
            <a:r>
              <a:rPr lang="en-US" dirty="0" err="1"/>
              <a:t>citratului</a:t>
            </a:r>
            <a:r>
              <a:rPr lang="en-US" dirty="0"/>
              <a:t> ca </a:t>
            </a:r>
            <a:r>
              <a:rPr lang="en-US" dirty="0" err="1"/>
              <a:t>unică</a:t>
            </a:r>
            <a:r>
              <a:rPr lang="en-US" dirty="0"/>
              <a:t> </a:t>
            </a:r>
            <a:r>
              <a:rPr lang="en-US" dirty="0" err="1"/>
              <a:t>sursă</a:t>
            </a:r>
            <a:r>
              <a:rPr lang="en-US" dirty="0"/>
              <a:t> de carbon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032" y="250032"/>
            <a:ext cx="8229600" cy="1143000"/>
          </a:xfrm>
        </p:spPr>
        <p:txBody>
          <a:bodyPr/>
          <a:lstStyle/>
          <a:p>
            <a:pPr eaLnBrk="1" fontAlgn="auto" hangingPunct="1">
              <a:spcAft>
                <a:spcPts val="0"/>
              </a:spcAft>
              <a:defRPr/>
            </a:pPr>
            <a:r>
              <a:rPr lang="ro-RO" dirty="0" err="1"/>
              <a:t>Shigella</a:t>
            </a:r>
            <a:r>
              <a:rPr lang="ro-RO" dirty="0"/>
              <a:t> – caractere Biochimice</a:t>
            </a:r>
          </a:p>
        </p:txBody>
      </p:sp>
      <p:pic>
        <p:nvPicPr>
          <p:cNvPr id="33795" name="Picture 2"/>
          <p:cNvPicPr>
            <a:picLocks noChangeAspect="1" noChangeArrowheads="1"/>
          </p:cNvPicPr>
          <p:nvPr/>
        </p:nvPicPr>
        <p:blipFill>
          <a:blip r:embed="rId3" cstate="print"/>
          <a:srcRect/>
          <a:stretch>
            <a:fillRect/>
          </a:stretch>
        </p:blipFill>
        <p:spPr bwMode="auto">
          <a:xfrm>
            <a:off x="1285875" y="1571625"/>
            <a:ext cx="6072188" cy="2214563"/>
          </a:xfrm>
          <a:prstGeom prst="rect">
            <a:avLst/>
          </a:prstGeom>
          <a:noFill/>
          <a:ln w="9525">
            <a:noFill/>
            <a:miter lim="800000"/>
            <a:headEnd/>
            <a:tailEnd/>
          </a:ln>
        </p:spPr>
      </p:pic>
      <p:pic>
        <p:nvPicPr>
          <p:cNvPr id="33796" name="Picture 5"/>
          <p:cNvPicPr>
            <a:picLocks noChangeAspect="1" noChangeArrowheads="1"/>
          </p:cNvPicPr>
          <p:nvPr/>
        </p:nvPicPr>
        <p:blipFill>
          <a:blip r:embed="rId4" cstate="print"/>
          <a:srcRect/>
          <a:stretch>
            <a:fillRect/>
          </a:stretch>
        </p:blipFill>
        <p:spPr bwMode="auto">
          <a:xfrm>
            <a:off x="928688" y="4202113"/>
            <a:ext cx="742950" cy="2479675"/>
          </a:xfrm>
          <a:prstGeom prst="rect">
            <a:avLst/>
          </a:prstGeom>
          <a:noFill/>
          <a:ln w="9525">
            <a:noFill/>
            <a:miter lim="800000"/>
            <a:headEnd/>
            <a:tailEnd/>
          </a:ln>
        </p:spPr>
      </p:pic>
      <p:sp>
        <p:nvSpPr>
          <p:cNvPr id="14" name="Rectangle 13"/>
          <p:cNvSpPr/>
          <p:nvPr/>
        </p:nvSpPr>
        <p:spPr>
          <a:xfrm>
            <a:off x="1928813" y="6143625"/>
            <a:ext cx="2403475" cy="214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o-RO" dirty="0"/>
              <a:t>Ureaza-</a:t>
            </a:r>
            <a:endParaRPr lang="en-US" dirty="0"/>
          </a:p>
        </p:txBody>
      </p:sp>
      <p:sp>
        <p:nvSpPr>
          <p:cNvPr id="15" name="Rectangle 14"/>
          <p:cNvSpPr/>
          <p:nvPr/>
        </p:nvSpPr>
        <p:spPr>
          <a:xfrm>
            <a:off x="6143625" y="6072188"/>
            <a:ext cx="1000125" cy="285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o-RO" dirty="0"/>
              <a:t>tsi</a:t>
            </a:r>
            <a:endParaRPr lang="en-US" dirty="0"/>
          </a:p>
        </p:txBody>
      </p:sp>
      <p:pic>
        <p:nvPicPr>
          <p:cNvPr id="33799" name="Picture 3"/>
          <p:cNvPicPr>
            <a:picLocks noGrp="1" noChangeAspect="1" noChangeArrowheads="1"/>
          </p:cNvPicPr>
          <p:nvPr>
            <p:ph idx="1"/>
          </p:nvPr>
        </p:nvPicPr>
        <p:blipFill>
          <a:blip r:embed="rId5" cstate="print"/>
          <a:srcRect/>
          <a:stretch>
            <a:fillRect/>
          </a:stretch>
        </p:blipFill>
        <p:spPr>
          <a:xfrm>
            <a:off x="5429250" y="4143375"/>
            <a:ext cx="534988" cy="2524125"/>
          </a:xfrm>
        </p:spPr>
      </p:pic>
      <p:sp>
        <p:nvSpPr>
          <p:cNvPr id="3" name="Slide Number Placeholder 2"/>
          <p:cNvSpPr>
            <a:spLocks noGrp="1"/>
          </p:cNvSpPr>
          <p:nvPr>
            <p:ph type="sldNum" sz="quarter" idx="12"/>
          </p:nvPr>
        </p:nvSpPr>
        <p:spPr/>
        <p:txBody>
          <a:bodyPr/>
          <a:lstStyle/>
          <a:p>
            <a:pPr>
              <a:defRPr/>
            </a:pPr>
            <a:fld id="{1F925565-C85A-4F2B-8AD6-04AE1471EDE2}" type="slidenum">
              <a:rPr lang="en-US" smtClean="0"/>
              <a:pPr>
                <a:defRPr/>
              </a:pPr>
              <a:t>68</a:t>
            </a:fld>
            <a:endParaRPr lang="en-US"/>
          </a:p>
        </p:txBody>
      </p:sp>
    </p:spTree>
    <p:extLst>
      <p:ext uri="{BB962C8B-B14F-4D97-AF65-F5344CB8AC3E}">
        <p14:creationId xmlns:p14="http://schemas.microsoft.com/office/powerpoint/2010/main" val="8829098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857232"/>
            <a:ext cx="8643998" cy="3363856"/>
          </a:xfrm>
        </p:spPr>
        <p:txBody>
          <a:bodyPr>
            <a:normAutofit fontScale="92500" lnSpcReduction="10000"/>
          </a:bodyPr>
          <a:lstStyle/>
          <a:p>
            <a:r>
              <a:rPr lang="ro-RO" sz="2900" b="1" dirty="0"/>
              <a:t>5. CARACTERE ANTIGENICE</a:t>
            </a:r>
            <a:endParaRPr lang="en-US" sz="2900" dirty="0"/>
          </a:p>
          <a:p>
            <a:r>
              <a:rPr lang="ro-RO" dirty="0"/>
              <a:t>Shigellele, fiind imobile, </a:t>
            </a:r>
            <a:r>
              <a:rPr lang="ro-RO" b="1" i="1" dirty="0"/>
              <a:t>nu conţin antigene flagelare</a:t>
            </a:r>
            <a:r>
              <a:rPr lang="ro-RO" dirty="0"/>
              <a:t>, ci doar un </a:t>
            </a:r>
            <a:r>
              <a:rPr lang="ro-RO" b="1" i="1" dirty="0"/>
              <a:t>antigen somatic O</a:t>
            </a:r>
            <a:r>
              <a:rPr lang="ro-RO" dirty="0"/>
              <a:t>, glucidolipidopolipeptidic, termostabil, identic cu endotoxina enterotropă a germenului. </a:t>
            </a:r>
            <a:endParaRPr lang="en-US" dirty="0"/>
          </a:p>
          <a:p>
            <a:r>
              <a:rPr lang="ro-RO" dirty="0"/>
              <a:t>Pe baza antigenului somatic, s-au descris tipuri, subtipuri şi variante serologice. Bacilii din subgrupurile A şi C sunt omogeni antigenic, cei din subgrupul B sunt heterogeni.</a:t>
            </a:r>
            <a:endParaRPr lang="en-US" dirty="0"/>
          </a:p>
          <a:p>
            <a:r>
              <a:rPr lang="ro-RO" dirty="0"/>
              <a:t>Unele tulpini de Shigella mai conţin şi un </a:t>
            </a:r>
            <a:r>
              <a:rPr lang="ro-RO" b="1" i="1" dirty="0"/>
              <a:t>antigen de înveliş „K”</a:t>
            </a:r>
            <a:r>
              <a:rPr lang="ro-RO" dirty="0"/>
              <a:t>.</a:t>
            </a:r>
            <a:endParaRPr lang="en-US" dirty="0"/>
          </a:p>
          <a:p>
            <a:pPr>
              <a:buNone/>
            </a:pPr>
            <a:endParaRPr lang="en-US"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538806"/>
          </a:xfrm>
        </p:spPr>
        <p:txBody>
          <a:bodyPr>
            <a:normAutofit fontScale="70000" lnSpcReduction="20000"/>
          </a:bodyPr>
          <a:lstStyle/>
          <a:p>
            <a:pPr algn="ctr">
              <a:buNone/>
            </a:pPr>
            <a:r>
              <a:rPr lang="ro-RO" b="1" dirty="0"/>
              <a:t>CARACTERE METABOLICE</a:t>
            </a:r>
            <a:endParaRPr lang="en-US" b="1" dirty="0"/>
          </a:p>
          <a:p>
            <a:pPr algn="just">
              <a:buNone/>
            </a:pPr>
            <a:endParaRPr lang="en-US" dirty="0"/>
          </a:p>
          <a:p>
            <a:pPr algn="just"/>
            <a:r>
              <a:rPr lang="ro-RO" dirty="0"/>
              <a:t>Bagajul enzimatic bogat al bacteriilor intestinale este folosit în practica diagnosticului de laborator. Există caractere metabolice comune şi caractere de specie sau biotip. În acest sens, de o mare utilitate sunt </a:t>
            </a:r>
            <a:r>
              <a:rPr lang="ro-RO" b="1" i="1" dirty="0"/>
              <a:t>mediile politrope</a:t>
            </a:r>
            <a:r>
              <a:rPr lang="ro-RO" dirty="0"/>
              <a:t> (TSI, MIU), care diferenţiază bacteriile după mai multe proprietăţi metabolice concomitent.</a:t>
            </a:r>
            <a:endParaRPr lang="en-US" dirty="0"/>
          </a:p>
          <a:p>
            <a:pPr algn="just"/>
            <a:r>
              <a:rPr lang="ro-RO" dirty="0"/>
              <a:t>Dintre caracterele enzimatice folosite curent pentru diagnosticul bacteriilor intestinale, menţionăm:</a:t>
            </a:r>
            <a:endParaRPr lang="en-US" dirty="0"/>
          </a:p>
          <a:p>
            <a:pPr lvl="0" algn="just"/>
            <a:r>
              <a:rPr lang="ro-RO" i="1" dirty="0"/>
              <a:t>fermentarea unor zaharuri</a:t>
            </a:r>
            <a:r>
              <a:rPr lang="ro-RO" dirty="0"/>
              <a:t> (cu menţiune specială pentru glucoză şi lactoză), cu sau fără producere de gaz;</a:t>
            </a:r>
            <a:endParaRPr lang="en-US" dirty="0"/>
          </a:p>
          <a:p>
            <a:pPr lvl="0" algn="just"/>
            <a:r>
              <a:rPr lang="ro-RO" i="1" dirty="0"/>
              <a:t>producerea de hidrogen sulfurat</a:t>
            </a:r>
            <a:r>
              <a:rPr lang="ro-RO" dirty="0"/>
              <a:t>;</a:t>
            </a:r>
            <a:endParaRPr lang="en-US" dirty="0"/>
          </a:p>
          <a:p>
            <a:pPr lvl="0" algn="just"/>
            <a:r>
              <a:rPr lang="ro-RO" i="1" dirty="0"/>
              <a:t>folosirea citratului ca unică sursă de carbon</a:t>
            </a:r>
            <a:r>
              <a:rPr lang="ro-RO" dirty="0"/>
              <a:t>;</a:t>
            </a:r>
            <a:endParaRPr lang="en-US" dirty="0"/>
          </a:p>
          <a:p>
            <a:pPr lvl="0" algn="just"/>
            <a:r>
              <a:rPr lang="ro-RO" i="1" dirty="0"/>
              <a:t>producerea de indol</a:t>
            </a:r>
            <a:r>
              <a:rPr lang="ro-RO" dirty="0"/>
              <a:t>;</a:t>
            </a:r>
            <a:endParaRPr lang="en-US" dirty="0"/>
          </a:p>
          <a:p>
            <a:pPr lvl="0" algn="just"/>
            <a:r>
              <a:rPr lang="ro-RO" i="1" dirty="0"/>
              <a:t>reacţia roşu-metil</a:t>
            </a:r>
            <a:r>
              <a:rPr lang="ro-RO" dirty="0"/>
              <a:t>;</a:t>
            </a:r>
            <a:endParaRPr lang="en-US" dirty="0"/>
          </a:p>
          <a:p>
            <a:pPr lvl="0" algn="just"/>
            <a:r>
              <a:rPr lang="ro-RO" i="1" dirty="0"/>
              <a:t>producerea de fenilalanin dezaminază</a:t>
            </a:r>
            <a:r>
              <a:rPr lang="ro-RO" dirty="0"/>
              <a:t>;</a:t>
            </a:r>
            <a:endParaRPr lang="en-US" dirty="0"/>
          </a:p>
          <a:p>
            <a:pPr lvl="0" algn="just"/>
            <a:r>
              <a:rPr lang="ro-RO" i="1" dirty="0"/>
              <a:t>acţiunea carboxilazelor asupra aminoacizilor diaminaţi</a:t>
            </a:r>
            <a:r>
              <a:rPr lang="ro-RO" dirty="0"/>
              <a:t> (ornitină, arginină, lizină);</a:t>
            </a:r>
            <a:endParaRPr lang="en-US" dirty="0"/>
          </a:p>
          <a:p>
            <a:pPr lvl="0" algn="just"/>
            <a:r>
              <a:rPr lang="ro-RO" i="1" dirty="0"/>
              <a:t>producerea de acetilmetilcarbinol</a:t>
            </a:r>
            <a:r>
              <a:rPr lang="ro-RO" dirty="0"/>
              <a:t> (reacţia Voges-Proskauer);</a:t>
            </a:r>
            <a:endParaRPr lang="en-US" dirty="0"/>
          </a:p>
          <a:p>
            <a:pPr lvl="0" algn="just"/>
            <a:r>
              <a:rPr lang="ro-RO" i="1" dirty="0"/>
              <a:t>reducerea nitraţilor la nitriţi</a:t>
            </a:r>
            <a:r>
              <a:rPr lang="ro-RO" dirty="0"/>
              <a:t>;</a:t>
            </a:r>
            <a:endParaRPr lang="en-US" dirty="0"/>
          </a:p>
          <a:p>
            <a:pPr lvl="0" algn="just"/>
            <a:r>
              <a:rPr lang="ro-RO" i="1" dirty="0"/>
              <a:t>cultivarea pe medii cu cianură de potasiu</a:t>
            </a:r>
            <a:r>
              <a:rPr lang="ro-RO" dirty="0"/>
              <a:t>.</a:t>
            </a:r>
            <a:endParaRPr lang="en-US" dirty="0"/>
          </a:p>
          <a:p>
            <a:pPr algn="just"/>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857232"/>
            <a:ext cx="8643998" cy="5786478"/>
          </a:xfrm>
        </p:spPr>
        <p:txBody>
          <a:bodyPr>
            <a:normAutofit fontScale="70000" lnSpcReduction="20000"/>
          </a:bodyPr>
          <a:lstStyle/>
          <a:p>
            <a:pPr>
              <a:buNone/>
            </a:pPr>
            <a:endParaRPr lang="en-US" dirty="0"/>
          </a:p>
          <a:p>
            <a:r>
              <a:rPr lang="ro-RO" sz="2900" b="1" dirty="0"/>
              <a:t>6. CARACTERE DE PATOGENITATE</a:t>
            </a:r>
            <a:endParaRPr lang="en-US" sz="2900" dirty="0"/>
          </a:p>
          <a:p>
            <a:r>
              <a:rPr lang="ro-RO" b="1" dirty="0"/>
              <a:t>6.1. Virulenţa</a:t>
            </a:r>
            <a:endParaRPr lang="en-US" dirty="0"/>
          </a:p>
          <a:p>
            <a:r>
              <a:rPr lang="ro-RO" dirty="0"/>
              <a:t>Spre deosebire de unele salmonelle, Shigellele</a:t>
            </a:r>
            <a:r>
              <a:rPr lang="ro-RO" b="1" i="1" dirty="0"/>
              <a:t> nu au capacitate invazivă</a:t>
            </a:r>
            <a:r>
              <a:rPr lang="ro-RO" dirty="0"/>
              <a:t>, ele rămânând cantonate în intestin. Foarte rar şi numai în condiţii de rezistenţă scăzută a organismului s-au notat bacteriemii trecătoare cu shigelle.</a:t>
            </a:r>
            <a:endParaRPr lang="en-US" dirty="0"/>
          </a:p>
          <a:p>
            <a:pPr>
              <a:buNone/>
            </a:pPr>
            <a:endParaRPr lang="en-US" dirty="0"/>
          </a:p>
          <a:p>
            <a:r>
              <a:rPr lang="ro-RO" b="1" dirty="0"/>
              <a:t>6.2. Toxinogeneza</a:t>
            </a:r>
            <a:r>
              <a:rPr lang="ro-RO" dirty="0"/>
              <a:t> </a:t>
            </a:r>
            <a:endParaRPr lang="en-US" dirty="0"/>
          </a:p>
          <a:p>
            <a:r>
              <a:rPr lang="ro-RO" dirty="0"/>
              <a:t>Toate shigellele acţionează la nivelul inestinului printr-o </a:t>
            </a:r>
            <a:r>
              <a:rPr lang="ro-RO" b="1" dirty="0"/>
              <a:t>endotoxină, echivalentă antigenului somatic O</a:t>
            </a:r>
            <a:r>
              <a:rPr lang="ro-RO" dirty="0"/>
              <a:t>. Efectele endotoxinelor shigellozice sunt asemănătoare celor ale endotoxinelor în general, dar mai slabe. Endotoxinele sunt responsabile în mare măsură de </a:t>
            </a:r>
            <a:r>
              <a:rPr lang="ro-RO" b="1" i="1" dirty="0"/>
              <a:t>fenomenele locale din dizenteria bacilară (ulceraţiile intestinale)</a:t>
            </a:r>
            <a:r>
              <a:rPr lang="ro-RO" dirty="0"/>
              <a:t>.</a:t>
            </a:r>
            <a:endParaRPr lang="en-US" dirty="0"/>
          </a:p>
          <a:p>
            <a:r>
              <a:rPr lang="ro-RO" dirty="0"/>
              <a:t>Specia Shigella dysenteriae (Shigae) secretă şi o </a:t>
            </a:r>
            <a:r>
              <a:rPr lang="ro-RO" b="1" dirty="0"/>
              <a:t>exotoxină</a:t>
            </a:r>
            <a:r>
              <a:rPr lang="ro-RO" dirty="0"/>
              <a:t>, de natură proteică, termolabilă cu greutatea moleculară de 75.000 Da. Endotoxina bacilului Shiga este foarte puternică, determinând </a:t>
            </a:r>
            <a:r>
              <a:rPr lang="ro-RO" b="1" i="1" dirty="0"/>
              <a:t>efecte neurotoxice</a:t>
            </a:r>
            <a:r>
              <a:rPr lang="ro-RO" dirty="0"/>
              <a:t>: injectată intraperitoneal la iepure, şoarece sau cobai, duce la </a:t>
            </a:r>
            <a:r>
              <a:rPr lang="ro-RO" b="1" i="1" dirty="0"/>
              <a:t>apariţia de paralizii ale membrelor, diaree şi moarte</a:t>
            </a:r>
            <a:r>
              <a:rPr lang="ro-RO" dirty="0"/>
              <a:t>. În mod curent şi de mare însemnătate în diagnosticul shigellelor se foloseşte un test de patogenitate </a:t>
            </a:r>
            <a:r>
              <a:rPr lang="ro-RO" i="1" dirty="0"/>
              <a:t>in vivo</a:t>
            </a:r>
            <a:r>
              <a:rPr lang="ro-RO" dirty="0"/>
              <a:t> (testul Serenny): inocularea suspensiei în sacul conjunctival la iepure sau cobai produce o kerato-conjunctivită puternică.</a:t>
            </a:r>
            <a:endParaRPr lang="en-US" dirty="0"/>
          </a:p>
          <a:p>
            <a:endParaRPr lang="en-US" dirty="0"/>
          </a:p>
        </p:txBody>
      </p:sp>
    </p:spTree>
    <p:extLst>
      <p:ext uri="{BB962C8B-B14F-4D97-AF65-F5344CB8AC3E}">
        <p14:creationId xmlns:p14="http://schemas.microsoft.com/office/powerpoint/2010/main" val="12300967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857916"/>
          </a:xfrm>
        </p:spPr>
        <p:txBody>
          <a:bodyPr>
            <a:normAutofit fontScale="70000" lnSpcReduction="20000"/>
          </a:bodyPr>
          <a:lstStyle/>
          <a:p>
            <a:r>
              <a:rPr lang="ro-RO" b="1" dirty="0"/>
              <a:t>7. REZISTENŢĂ. SENSIBILITATE. VARIABILITATE GENETICĂ</a:t>
            </a:r>
            <a:endParaRPr lang="en-US" b="1" dirty="0"/>
          </a:p>
          <a:p>
            <a:pPr>
              <a:buNone/>
            </a:pPr>
            <a:endParaRPr lang="en-US" b="1" dirty="0"/>
          </a:p>
          <a:p>
            <a:r>
              <a:rPr lang="ro-RO" b="1" dirty="0"/>
              <a:t>7.1. Rezistenţă la factorii fizici şi chimici</a:t>
            </a:r>
            <a:endParaRPr lang="en-US" dirty="0"/>
          </a:p>
          <a:p>
            <a:r>
              <a:rPr lang="ro-RO" dirty="0"/>
              <a:t>Ca şi salmonellele, shigellele sunt destul de </a:t>
            </a:r>
            <a:r>
              <a:rPr lang="ro-RO" b="1" i="1" dirty="0"/>
              <a:t>rezistente în mediul extern</a:t>
            </a:r>
            <a:r>
              <a:rPr lang="ro-RO" dirty="0"/>
              <a:t> (pământ, apă poluată, alimente, mâini murdare). Prezintă </a:t>
            </a:r>
            <a:r>
              <a:rPr lang="ro-RO" b="1" i="1" dirty="0"/>
              <a:t>rezistenţă la verde briliant</a:t>
            </a:r>
            <a:r>
              <a:rPr lang="ro-RO" dirty="0"/>
              <a:t> ca şi salmonellele. </a:t>
            </a:r>
            <a:r>
              <a:rPr lang="ro-RO" b="1" i="1" dirty="0"/>
              <a:t>Sensibilitatea la dezinfectantele uzuale</a:t>
            </a:r>
            <a:r>
              <a:rPr lang="ro-RO" dirty="0"/>
              <a:t> este mare, mai ales la varul cloros. Fenolul 1% le omoară în 30 minute, sublimatul 0,5% în câteva secunde. La 60</a:t>
            </a:r>
            <a:r>
              <a:rPr lang="ro-RO" dirty="0">
                <a:sym typeface="Symbol"/>
              </a:rPr>
              <a:t></a:t>
            </a:r>
            <a:r>
              <a:rPr lang="ro-RO" dirty="0"/>
              <a:t>C mor în 10 minute.</a:t>
            </a:r>
            <a:endParaRPr lang="en-US" dirty="0"/>
          </a:p>
          <a:p>
            <a:r>
              <a:rPr lang="ro-RO" b="1" dirty="0"/>
              <a:t>7.2. Sensibilitate la chimioterapice</a:t>
            </a:r>
            <a:endParaRPr lang="en-US" dirty="0"/>
          </a:p>
          <a:p>
            <a:r>
              <a:rPr lang="ro-RO" dirty="0"/>
              <a:t>În ultimii ani </a:t>
            </a:r>
            <a:r>
              <a:rPr lang="ro-RO" b="1" i="1" dirty="0"/>
              <a:t>a crescut procentul de tulpini rezistente</a:t>
            </a:r>
            <a:r>
              <a:rPr lang="ro-RO" dirty="0"/>
              <a:t> la cloramfenicol, tetraciclină şi alte antibiotice. Rezistenţa este genotipică, prin </a:t>
            </a:r>
            <a:r>
              <a:rPr lang="ro-RO" i="1" dirty="0"/>
              <a:t>selecţie de mutante şi prin transfer plasmidic de factor R</a:t>
            </a:r>
            <a:r>
              <a:rPr lang="ro-RO" dirty="0"/>
              <a:t>.</a:t>
            </a:r>
            <a:endParaRPr lang="en-US" dirty="0"/>
          </a:p>
          <a:p>
            <a:r>
              <a:rPr lang="ro-RO" b="1" dirty="0"/>
              <a:t>7.3. Sensibilitate la bacteriofagi</a:t>
            </a:r>
            <a:endParaRPr lang="en-US" dirty="0"/>
          </a:p>
          <a:p>
            <a:r>
              <a:rPr lang="ro-RO" dirty="0"/>
              <a:t>A fost remarcat </a:t>
            </a:r>
            <a:r>
              <a:rPr lang="ro-RO" b="1" i="1" dirty="0"/>
              <a:t>fenomenul de conversie lizogenă la shigelle</a:t>
            </a:r>
            <a:r>
              <a:rPr lang="ro-RO" dirty="0"/>
              <a:t>, deşi nu s-a putut stabili o corelaţie certă între prezenţa fagului temperat în celula bacteriană, pe de o parte şi modificarea patogenităţii tulpinii, pe de altă parte. Deşi este posibilă stabilirea spectrului de sensibilitate la bacteriofagi, lizotipia shigellelor nu a intrat în practica uzuală de diagnostic.</a:t>
            </a:r>
            <a:endParaRPr lang="en-US" dirty="0"/>
          </a:p>
          <a:p>
            <a:r>
              <a:rPr lang="ro-RO" b="1" dirty="0"/>
              <a:t>7.4. Variabilitatea genetică</a:t>
            </a:r>
            <a:endParaRPr lang="en-US" dirty="0"/>
          </a:p>
          <a:p>
            <a:r>
              <a:rPr lang="ro-RO" dirty="0"/>
              <a:t>Pot apărea variante metabolice. Ca şi în cazul salmonellelor, se produce </a:t>
            </a:r>
            <a:r>
              <a:rPr lang="ro-RO" b="1" i="1" dirty="0"/>
              <a:t>fenomenul selecţiei unor noi serotipuri prin pasaj interuman</a:t>
            </a:r>
            <a:r>
              <a:rPr lang="ro-RO" dirty="0"/>
              <a:t>, ceea ce se traduce din izolarea cu predominanţă a unor serotipuri sau subtipuri într-o anumită perioadă şi într-un anumit teritoriu. În cultură este posibilă trecerea S-R, cu pierderea patogenităţii.</a:t>
            </a:r>
            <a:endParaRPr lang="en-US" dirty="0"/>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85794"/>
            <a:ext cx="8229600" cy="5857916"/>
          </a:xfrm>
        </p:spPr>
        <p:txBody>
          <a:bodyPr>
            <a:normAutofit fontScale="77500" lnSpcReduction="20000"/>
          </a:bodyPr>
          <a:lstStyle/>
          <a:p>
            <a:pPr algn="just"/>
            <a:r>
              <a:rPr lang="ro-RO" sz="2900" b="1" dirty="0"/>
              <a:t>8. BOALA LA OM</a:t>
            </a:r>
            <a:endParaRPr lang="en-US" sz="2900" dirty="0"/>
          </a:p>
          <a:p>
            <a:pPr algn="just"/>
            <a:r>
              <a:rPr lang="ro-RO" b="1" dirty="0"/>
              <a:t>8.1. Habitat</a:t>
            </a:r>
            <a:endParaRPr lang="en-US" dirty="0"/>
          </a:p>
          <a:p>
            <a:pPr algn="just"/>
            <a:r>
              <a:rPr lang="ro-RO" dirty="0"/>
              <a:t>Shigellele se găsesc în </a:t>
            </a:r>
            <a:r>
              <a:rPr lang="ro-RO" b="1" i="1" dirty="0"/>
              <a:t>mediul extern</a:t>
            </a:r>
            <a:r>
              <a:rPr lang="ro-RO" dirty="0"/>
              <a:t> (pământ, apă poluată, zarzavaturi şi fructe, mâini murdare, suprafaţa corpurilor unor vectori, muşte), ca şi în </a:t>
            </a:r>
            <a:r>
              <a:rPr lang="ro-RO" b="1" i="1" dirty="0"/>
              <a:t>intestinul unor purtători aparent sănătoşi</a:t>
            </a:r>
            <a:r>
              <a:rPr lang="ro-RO" dirty="0"/>
              <a:t> sau cu dizenterie cronică.</a:t>
            </a:r>
            <a:endParaRPr lang="en-US" dirty="0"/>
          </a:p>
          <a:p>
            <a:pPr algn="just"/>
            <a:r>
              <a:rPr lang="ro-RO" b="1" dirty="0"/>
              <a:t>8.2. Patogenie</a:t>
            </a:r>
            <a:endParaRPr lang="en-US" dirty="0"/>
          </a:p>
          <a:p>
            <a:pPr algn="just"/>
            <a:r>
              <a:rPr lang="ro-RO" dirty="0"/>
              <a:t>Shigellele se localizează în intestinul uman</a:t>
            </a:r>
            <a:r>
              <a:rPr lang="ro-RO" b="1" i="1" dirty="0"/>
              <a:t> </a:t>
            </a:r>
            <a:r>
              <a:rPr lang="ro-RO" dirty="0"/>
              <a:t>şi anume</a:t>
            </a:r>
            <a:r>
              <a:rPr lang="ro-RO" b="1" i="1" dirty="0"/>
              <a:t> ileonul terminal şi colon</a:t>
            </a:r>
            <a:r>
              <a:rPr lang="ro-RO" dirty="0"/>
              <a:t>, rămânând cantonate, deci cu </a:t>
            </a:r>
            <a:r>
              <a:rPr lang="ro-RO" b="1" i="1" dirty="0"/>
              <a:t>putere minimă de invazie</a:t>
            </a:r>
            <a:r>
              <a:rPr lang="ro-RO" dirty="0"/>
              <a:t> în condiţiile obişnuite. </a:t>
            </a:r>
            <a:r>
              <a:rPr lang="ro-RO" b="1" dirty="0"/>
              <a:t>Endotoxina</a:t>
            </a:r>
            <a:r>
              <a:rPr lang="ro-RO" dirty="0"/>
              <a:t> determină leziunea locală din dizenterie bacilară, reprezentată de </a:t>
            </a:r>
            <a:r>
              <a:rPr lang="ro-RO" b="1" i="1" dirty="0"/>
              <a:t>ulceraţii superficiale şi extinse </a:t>
            </a:r>
            <a:r>
              <a:rPr lang="ro-RO" dirty="0"/>
              <a:t>ale mucoasei intestinale. Evoluţia leziunii este </a:t>
            </a:r>
            <a:r>
              <a:rPr lang="ro-RO" b="1" i="1" dirty="0"/>
              <a:t>de la nivelul epiteliului mucoasei către profunzime</a:t>
            </a:r>
            <a:r>
              <a:rPr lang="ro-RO" dirty="0"/>
              <a:t>, spre deosebire de leziunea din dizenteria amoebiană (abcesul amoebian), care începe în profunzimea peretelui, ulceraţia epiteliului fiind secundară. La suprafaţa ulceraţiei se găsesc </a:t>
            </a:r>
            <a:r>
              <a:rPr lang="ro-RO" b="1" i="1" dirty="0"/>
              <a:t>pseudomembrane</a:t>
            </a:r>
            <a:r>
              <a:rPr lang="ro-RO" dirty="0"/>
              <a:t>, compuse din: </a:t>
            </a:r>
            <a:r>
              <a:rPr lang="ro-RO" i="1" dirty="0"/>
              <a:t>granulocite neutrofile, resturi de celule epiteliale, bacterii incluse în fibrină</a:t>
            </a:r>
            <a:r>
              <a:rPr lang="ro-RO" dirty="0"/>
              <a:t>. După remisiune, apare un </a:t>
            </a:r>
            <a:r>
              <a:rPr lang="ro-RO" b="1" i="1" dirty="0"/>
              <a:t>ţesut  conjunctiv de reperaţie („ţesut de granulaţie”)</a:t>
            </a:r>
            <a:r>
              <a:rPr lang="ro-RO" dirty="0"/>
              <a:t>, la nivelul fostelor ulceraţii. Rar rămân sechele.</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785794"/>
            <a:ext cx="8229600" cy="5857916"/>
          </a:xfrm>
        </p:spPr>
        <p:txBody>
          <a:bodyPr>
            <a:normAutofit fontScale="92500" lnSpcReduction="20000"/>
          </a:bodyPr>
          <a:lstStyle/>
          <a:p>
            <a:pPr algn="just"/>
            <a:r>
              <a:rPr lang="ro-RO" sz="2900" b="1" dirty="0"/>
              <a:t>8. BOALA LA OM</a:t>
            </a:r>
            <a:endParaRPr lang="en-US" sz="2900" dirty="0"/>
          </a:p>
          <a:p>
            <a:pPr algn="just"/>
            <a:r>
              <a:rPr lang="ro-RO" dirty="0"/>
              <a:t>Boala experimentală a fost reprodusă numai la cobai şi şoareci şi numai după ce, în prealabil infecţiei experimentale cu tulpini patogene de Shigella, animalelor li se administrează chimioterapice cu spectru larg (cloramfenicol, tetraciclină), pentru distrugerea florei intestinale aparţinând microbiocenozei normale. O infecţie experimentală dizenteriformă a fost posibilă şi prin administrarea orală de cultură de Shigelle la animale „germ free” (lipsite de floră bacteriană încă de la naştere, fiind complet izolate şi nutrite cu hrană sterilă). Toate acestea demonstrează cu pregnanţă rolul concurent al florei intestinale umane, în sensul inhibării shigellelor (antagonism bacterian). </a:t>
            </a:r>
            <a:endParaRPr lang="en-US" dirty="0"/>
          </a:p>
          <a:p>
            <a:pPr algn="just"/>
            <a:r>
              <a:rPr lang="ro-RO" dirty="0"/>
              <a:t>În formele grave de dizenterie, cu scaune frecvente şi moi, se poate produce deshidratarea şi pierderea de ioni minerali prin scaun, cu apariţia consecutivă a azotemiei extrarenale.</a:t>
            </a:r>
            <a:endParaRPr lang="en-US" dirty="0"/>
          </a:p>
          <a:p>
            <a:pPr algn="just"/>
            <a:endParaRPr lang="en-US" dirty="0"/>
          </a:p>
        </p:txBody>
      </p:sp>
    </p:spTree>
    <p:extLst>
      <p:ext uri="{BB962C8B-B14F-4D97-AF65-F5344CB8AC3E}">
        <p14:creationId xmlns:p14="http://schemas.microsoft.com/office/powerpoint/2010/main" val="14897462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401080" cy="4369118"/>
          </a:xfrm>
        </p:spPr>
        <p:txBody>
          <a:bodyPr>
            <a:normAutofit fontScale="85000" lnSpcReduction="20000"/>
          </a:bodyPr>
          <a:lstStyle/>
          <a:p>
            <a:pPr algn="just"/>
            <a:r>
              <a:rPr lang="ro-RO" sz="2900" b="1" dirty="0"/>
              <a:t>8.3. Imunitate</a:t>
            </a:r>
            <a:endParaRPr lang="en-US" sz="2900" b="1" dirty="0"/>
          </a:p>
          <a:p>
            <a:pPr algn="just">
              <a:buNone/>
            </a:pPr>
            <a:endParaRPr lang="en-US" sz="2900" dirty="0"/>
          </a:p>
          <a:p>
            <a:pPr algn="just"/>
            <a:r>
              <a:rPr lang="ro-RO" dirty="0"/>
              <a:t>Infecţiile cu Shigelle determină o </a:t>
            </a:r>
            <a:r>
              <a:rPr lang="ro-RO" b="1" i="1" dirty="0"/>
              <a:t>imunitate umorală sistemică solidă</a:t>
            </a:r>
            <a:r>
              <a:rPr lang="ro-RO" dirty="0"/>
              <a:t>: în regiunile unde circulă un anumit serotip de Shigella, populaţia este rezistentă la infecţia omologă (posibil, datorită unor infecţii inaparente, imunizate natural). </a:t>
            </a:r>
            <a:endParaRPr lang="en-US" dirty="0"/>
          </a:p>
          <a:p>
            <a:pPr algn="just"/>
            <a:r>
              <a:rPr lang="ro-RO" dirty="0"/>
              <a:t>Studiile experimentale şi pe voluntari umani au adus date preţioase şi privitoare la </a:t>
            </a:r>
            <a:r>
              <a:rPr lang="ro-RO" b="1" i="1" dirty="0"/>
              <a:t>imunitatea locală prin anticorpi secretori IgA</a:t>
            </a:r>
            <a:r>
              <a:rPr lang="ro-RO" dirty="0"/>
              <a:t>, deosebit de eficienţi atât în apărarea mucoasei împotriva germenului (în fazele iniţiale ale infecţiei dizenterice), cât şi în cazul declanşării procesului patologic local. În grăbirea vindecării leziunilor ulcerative intestinale imunitatea locală explică parţial cantonarea germenilor şi nu invazia (motivaţie pentru utilizarea vaccinului viu „per os”).</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401080" cy="552694"/>
          </a:xfrm>
        </p:spPr>
        <p:txBody>
          <a:bodyPr>
            <a:normAutofit/>
          </a:bodyPr>
          <a:lstStyle/>
          <a:p>
            <a:r>
              <a:rPr lang="ro-RO" sz="2900" b="1" dirty="0"/>
              <a:t>8.3. Imunitate</a:t>
            </a:r>
            <a:endParaRPr lang="en-US" sz="2900" b="1" dirty="0"/>
          </a:p>
          <a:p>
            <a:pPr>
              <a:buNone/>
            </a:pPr>
            <a:endParaRPr lang="en-US" sz="2900" dirty="0"/>
          </a:p>
        </p:txBody>
      </p:sp>
      <p:pic>
        <p:nvPicPr>
          <p:cNvPr id="4" name="Picture 2" descr="http://www.nature.com/nrmicro/journal/v5/n7/images/nrmicro1662-f3.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6610"/>
          <a:stretch/>
        </p:blipFill>
        <p:spPr bwMode="auto">
          <a:xfrm>
            <a:off x="855047" y="1165804"/>
            <a:ext cx="7605386" cy="5851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7957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401080" cy="6143668"/>
          </a:xfrm>
        </p:spPr>
        <p:txBody>
          <a:bodyPr>
            <a:normAutofit fontScale="77500" lnSpcReduction="20000"/>
          </a:bodyPr>
          <a:lstStyle/>
          <a:p>
            <a:pPr algn="just"/>
            <a:r>
              <a:rPr lang="ro-RO" b="1" dirty="0"/>
              <a:t>8.4. Aspecte clinice</a:t>
            </a:r>
            <a:r>
              <a:rPr lang="ro-RO" dirty="0"/>
              <a:t> </a:t>
            </a:r>
            <a:endParaRPr lang="en-US" dirty="0"/>
          </a:p>
          <a:p>
            <a:pPr algn="just"/>
            <a:r>
              <a:rPr lang="ro-RO" dirty="0"/>
              <a:t>Tabloul clinic al dizenteriei bacilare la om poate evolua acut sau cronic.</a:t>
            </a:r>
            <a:endParaRPr lang="en-US" dirty="0"/>
          </a:p>
          <a:p>
            <a:pPr algn="just"/>
            <a:r>
              <a:rPr lang="ro-RO" b="1" dirty="0"/>
              <a:t>Dizenteria acută</a:t>
            </a:r>
            <a:r>
              <a:rPr lang="ro-RO" dirty="0"/>
              <a:t>. După o incubaţie de 2-8 zile, debutul este brusc şi se caracterizează prin: </a:t>
            </a:r>
            <a:r>
              <a:rPr lang="ro-RO" b="1" i="1" dirty="0"/>
              <a:t>scaune numeroase, moi şi muco-sanghinolente</a:t>
            </a:r>
            <a:r>
              <a:rPr lang="ro-RO" dirty="0"/>
              <a:t>, însoţite de </a:t>
            </a:r>
            <a:r>
              <a:rPr lang="ro-RO" b="1" i="1" dirty="0"/>
              <a:t>crampe abdominale</a:t>
            </a:r>
            <a:r>
              <a:rPr lang="ro-RO" dirty="0"/>
              <a:t> şi </a:t>
            </a:r>
            <a:r>
              <a:rPr lang="ro-RO" b="1" i="1" dirty="0"/>
              <a:t>dureri atroce la defecare</a:t>
            </a:r>
            <a:r>
              <a:rPr lang="ro-RO" dirty="0"/>
              <a:t> (tenesme). Uneori se adaugă </a:t>
            </a:r>
            <a:r>
              <a:rPr lang="ro-RO" b="1" i="1" dirty="0"/>
              <a:t>semne de alterare a stării generale</a:t>
            </a:r>
            <a:r>
              <a:rPr lang="ro-RO" dirty="0"/>
              <a:t> şi chiar </a:t>
            </a:r>
            <a:r>
              <a:rPr lang="ro-RO" b="1" i="1" dirty="0"/>
              <a:t>tulburări hemodinamice</a:t>
            </a:r>
            <a:r>
              <a:rPr lang="ro-RO" dirty="0"/>
              <a:t> (lipotimie, colaps). În formele grave de boală, datorită pierderii de apă şi electroliţi, poate apărea o stare de intoxicaţie endogenă, prin acumularea de produşi azotaţi neproteici (azotemie extrarenală). Astăzi, formele acute pot îmbrăca şi aspectul unei enterite severe necaracteristice.</a:t>
            </a:r>
            <a:endParaRPr lang="en-US" dirty="0"/>
          </a:p>
          <a:p>
            <a:pPr algn="just"/>
            <a:r>
              <a:rPr lang="ro-RO" b="1" dirty="0"/>
              <a:t>Dizenteria cronică</a:t>
            </a:r>
            <a:r>
              <a:rPr lang="ro-RO" dirty="0"/>
              <a:t>. Se instalează fie în urma unei dizenterii acute insuficient tratate, fie datorită infecţiei cu o tulpină de Shigella rezistentă la chimioterapice sau, în cazuri speciale de dezechilibru al florei intestinale. Clinic, dizenteria cronică poate evolua ca o </a:t>
            </a:r>
            <a:r>
              <a:rPr lang="ro-RO" b="1" i="1" dirty="0"/>
              <a:t>infecţie inaparentă</a:t>
            </a:r>
            <a:r>
              <a:rPr lang="ro-RO" dirty="0"/>
              <a:t> (diagnosticată numai prin coprocultură pozitivă pentru Shigella) sau cu </a:t>
            </a:r>
            <a:r>
              <a:rPr lang="ro-RO" b="1" i="1" dirty="0"/>
              <a:t>semne discrete, necaracteristice, de enterocolită</a:t>
            </a:r>
            <a:r>
              <a:rPr lang="ro-RO" dirty="0"/>
              <a:t> (perioade de alternanţă între constipaţie, diaree, meteorism abdominal).</a:t>
            </a:r>
            <a:endParaRPr lang="en-US" dirty="0"/>
          </a:p>
          <a:p>
            <a:pPr algn="just"/>
            <a:r>
              <a:rPr lang="ro-RO" dirty="0"/>
              <a:t>Clinic, în vechile infecţii cu Shigella dysenteriae, se adăugau fenomene nervoase ca paralizia de neuron motor periferic, alte tulburări neurologice, circulatorii şi respiratorii.</a:t>
            </a:r>
            <a:endParaRPr lang="en-US" dirty="0"/>
          </a:p>
          <a:p>
            <a:pPr algn="just"/>
            <a:endParaRPr lang="en-US" dirty="0"/>
          </a:p>
        </p:txBody>
      </p:sp>
    </p:spTree>
    <p:extLst>
      <p:ext uri="{BB962C8B-B14F-4D97-AF65-F5344CB8AC3E}">
        <p14:creationId xmlns:p14="http://schemas.microsoft.com/office/powerpoint/2010/main" val="12209158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51681" y="5002921"/>
            <a:ext cx="2856960" cy="182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le 1"/>
          <p:cNvSpPr>
            <a:spLocks noGrp="1"/>
          </p:cNvSpPr>
          <p:nvPr>
            <p:ph type="title"/>
          </p:nvPr>
        </p:nvSpPr>
        <p:spPr/>
        <p:txBody>
          <a:bodyPr/>
          <a:lstStyle/>
          <a:p>
            <a:r>
              <a:rPr lang="ro-RO" dirty="0"/>
              <a:t>Aspecte clinice in dizenterie</a:t>
            </a:r>
            <a:endParaRPr lang="en-US" dirty="0"/>
          </a:p>
        </p:txBody>
      </p:sp>
      <p:sp>
        <p:nvSpPr>
          <p:cNvPr id="43012" name="Slide Number Placeholder 3"/>
          <p:cNvSpPr>
            <a:spLocks noGrp="1"/>
          </p:cNvSpPr>
          <p:nvPr>
            <p:ph type="sldNum" sz="quarter" idx="4294967295"/>
          </p:nvPr>
        </p:nvSpPr>
        <p:spPr bwMode="auto">
          <a:xfrm>
            <a:off x="7924321" y="6356521"/>
            <a:ext cx="761760" cy="3643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C48480C-79CB-432D-AFBC-1757C15871C7}" type="slidenum">
              <a:rPr lang="en-US"/>
              <a:pPr/>
              <a:t>77</a:t>
            </a:fld>
            <a:endParaRPr lang="en-US"/>
          </a:p>
        </p:txBody>
      </p:sp>
      <p:pic>
        <p:nvPicPr>
          <p:cNvPr id="4301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9441" y="5033161"/>
            <a:ext cx="1798560" cy="168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2" descr="data:image/jpeg;base64,/9j/4AAQSkZJRgABAQAAAQABAAD/2wCEAAkGBxQSEhUUExQWFhUWGBoYGBgXGBgcGhkYHh8YGBgZGhwaHSggHR4mHRcUITEhJSkrLi4uGh8zODMsNygtLisBCgoKDg0OGxAQGzQkICYsLCw0LCwsLCwsLC8sLCwsLCw0LCwsLCwsLCwsLCwsLCwsLCwsLCwsLCwsLCwsLCwsLP/AABEIAPIA0QMBIgACEQEDEQH/xAAbAAABBQEBAAAAAAAAAAAAAAAAAgMEBQYBB//EAEEQAAEDAgQDBgQEBAMHBQAAAAEAAhEDIQQSMUEFUWEGInGBkaETscHwMkLR4QcUUmIjkvEkQ1NygrLCFRYzc9L/xAAaAQACAwEBAAAAAAAAAAAAAAAAAwECBAUG/8QAKREAAgIBAwQCAgIDAQAAAAAAAAECEQMEEiETMUFRIjIUYQVxUoGxI//aAAwDAQACEQMRAD8A9xQhCABCFGx2MZSYXvMAe55DmUAlfCH3uAElVOM441l7ADUusFX4viJqcx9P3Wc4rxCTkaAepE36LNPN6NeDT75Uy4xva1rYJqNg3AGp9lBZ2vc94a0kDWTyWQZwzEOcRkcQbE93TpNlb0+z4bY577g6eMW9kvdPudX8XSwVN2zUDtJVBBaGPA1Blp8nC3qFoOFcVZXaCAWm4LXWIPyPkvNjRq0azc57k6jcdRzVo3GikcxcQ06X1PKFMcsl3MufRwq4HoyFTcC4r8QCdxLT9D1VwCtUZKStHKlFxdM6hC40yrEHVG4hi20qb6jtGgnx5DzNlIJWW/iBXy0aY2dUE+ABd8wPRRJ0rL4ob5qJD4dxSvUBe55F9ABA6DoE5jeM1qeVoMuduYgTYeepVVgMUHloE621hRamKL6tWpq1k5QdCSCG+UD2WRSlXc6M8cU+xA4/2vxIqltOs5rRawH6J3g3G8XVaScQ8uBIymL6RBjx9Vkb1Kl9XG58VsuG020hlaSRch2sH0gKZSZng0ndGjwOLqlhz1XB83Ei3L1CkNqV5B+KSNwdIVE7CVhTaWkVKhdJcSBAP/KRawXeGvxAf/iuyt2ylrp6dPElQpMdPGuZJou+JYus1pc2oQPfylRuBcaqPqsa5xcHE/VRuM8RaKZAkmDMxY7TCR2Cw+ao12zGA+ZEf/pXTe7gSorY5NHoIXUIWkxghCEACEJmq0TP3+yAFVHxtZY7tJjRVrNY10tYbxsY3O3zstPiapawm9gSBuV57xer8NjjIaR/3G9yNTJKTmlSo06WLc+O41xXj7abxTF3chPkPHooramJeCGtFPfSSfElUnD2Na4OLpcTrvMiY6qw4v2mcw/CogZoudQP1KypWdfJgeNqMeWcxOLxdL8REf3R62+qlYHtG6QKmXlIIWRqOq13HO8kDUnQeSV8Gk1sASd3Eq4SwxfElz+j09/w6zBnEtMG3zEbz81VYrh7WOyScj+8xx2ItBPos72c4uKTgwulhNgdj0Wp4k9tSnlaSZcNLls/fuqsRHdjnsb4FVeLjDgAiSBqN/CN1r+BcWGIoipo4EtI/uE/t6rzfieFc6kCdaOYGd22IPoFo+wWLJY6m43IzAWuBqbb3CZilUqK6rTx6O9d0+Tb1am4/wBUpj5sOt0nJYzMxzsinMdR1+i1nIGcbim0mOc+YAJ/YdTssbQL8VU+NVENH4Gk2DZ+fX9lM7U8RLqgpSIbd4JjvG7RHQQfNQcPiJGWe6B3iOl1nnK5UbsOPbDd5YvHYsNBiBrl6bT6n26LF8cxzsPTFKCHPzEzsDAHnlPv0VliMYXOc4g5QZMxI/pH3us/jAK1UuMyTuZMKjoapKL+Q3wx4HeeJjlYjqtQatN1PM18AAgk67d2DubKnpcLc24EjfT70Vjh3ZWtzsaS02vfxjwKgd0oyScC14cynVZLapc0AS0th7bf1axK7iuHgtnO7KDoRPvKq2TdxaYdsAbb66qdhK1Vsuquf8OdconoIy/fNRRXLgb+Sf8AoY4hQaKZLCZsBOs6eGq1PYNrWfEaJsAJ1mJGyosbRDgPyAhxI3i3X6q57EsJq1YJDYGh6/6q8PsjLJ/+TRtG1ATAS0inolrUYgQhCABIyjXzS0w8QgCPxRwbSe8nRpPTReScXxgrMn8IzuMcztO+i9X4lRNShUafztc0eMELyfCUnPmmRdtzMTE6fJZs6do638btScn4oYx9JtKk1zTJiBGxOpE739lWcHwwzXgh0677q5xOEzZQwdxtyNrkn20TGCDWPyOF5sRt1SE6OqqcXzyyrqVHU3upubEm0b63UU0YJsSQfJbDF8O+KyQ6XAHK6L7WIOhWafScx3eERbL15qydiI5lTXkYrkkd6GxcSNwtZw7Fk06TxEuEEcyOnqsxXeXMMjQTcK54DQL/AITQeR6MIuI8s0oFTSyRt+Cw45i8lWo3Vj6d4iJ0Pja/mp3YCsHVAIAyhwb4ZZPsqbjFPO4Ft5lvOIMT+61/Ynh4pve6IjSOZgD2BVoL5IpqJxhpqfdmxdU0Hvy+wqnjPGfhubTY3NVdpOjY/MU9xbizcOyYlxs1p1J+g5lZBrzmc95dnce84a8hGvQaLROdcI5eDFu+T7D2JwlKS+qTUquMvI5yBFrNttrooFR0/ha1rI1nYbg6k9IjxSOKY9lNuZxA5DUDoG/mdz0aOqz2M4zUqzAyjSdXRy5NHQJLZp3V3Y9xXGZnOYywmT47fMpODwpAzR9803wrChx1AjXS3r4rUikabTDZgafvCW7Fu2xr4RgAsOm3zlKc14BDWNqtkG9yDv8AVKwfEGPJbIY8/kOh8DMSp1CmQTFx1NirpE3PE6YqgBUbJblI0Am3LYfZTjiQO80gWudPBKr40tBhnp7qLieIy0BrJ8t1PCFXbI9RxdN4kgHkBMu9gVddiadqj+b4HhAP/ksg/FF5IFhERa73WabdAT0BHNegdmKJbh6YIue8fPTQcsqtjVstkW3H/Zd0Ra/3snEhjido80taDICEIQAJGQTKWmxWCAEE+AG68z7RcMdRxL3AkMH+Ix0EWMgt6xfyhemF5JjQfNVvG+DtxFMs0MGHDY6eipkhuRp02fpT/T4Z59hqOaKjCMjiTHOdR80/iuHsdAy21E8/slM4Wm7BkNq6E5XjYSbEc1oamHaD3Tb2PRYmjpZpuLTi+PDKChQLNHR1P1Ri6wgfEaxx2O3urDG4XNr3QOQ1O1+SqMHRpioTULi6YZYkRpppGqNlIRbyOynrUXV3lrYZSYJedieU7qRwplQu/wAOwbLQYIiTJMfeyvKzYqZcwY2fwsiXE7lWtDDwIbfqdP8AWVYfLUOEKSMfXxYpODGOjL3QQASTIJ6Xv6r0yhlwmHzPF9Y3JOjR1/dVOB4TRpvFes5oIuM28f0tn9UvH4w16kiQGiKYjf8AM8g8xYeB5p0Ft5MufIszSXZECriM+ao5zQ8XkmWtabgNG7riFScQ400EikwSPxOcZ/zfom8XiSauRn4BJzAmRttuTuq6jQFV8H8PLmqOQZI7OCPRwb67i4y4zd0eflqtDg+ChjQXAHmDy8N1M4Xh/hCI105dFcmkIk/iE+BS1bbEt0Z7imCbBexonLEAAX5/RIwWKrU2Auax4/NfvR1ndWmIxLA0iochFxPLodD4JLADlLCCLW18QFZMepNwqRQ43hzqtRtWg3LlIOV0a+RIjzVxVxNQd5ov/vKekHmzodYurHh2IJLmiwBk5rRtPKNVLqPbLYyXte09RzNlZUWyZ7qMldEPAYkVB+Ijm1zYNtPmnGiJvpPreE6XsBIjvcgROp2VNxDiDmvbRDR3vzTeBqYjbxUmVLdL4kLh+Ae97KY1e4lx5A2J/wAg+S9PyQI5WGp9PJZfsYzNmqRvlBvaYJ9gxass9+v1TsapWV1E90q9DrXhLTdLy8k4mGcEIQgATNUievMW9ZsnkgsAvAQAw0HWLSNfFFQCLEfeoShe/p9El46C8+JQBXcY4PTxTQ2q22rSLEEW1g+mip8f2ddlySXgaXAdbfqtQKQjeUOECCNPX78FSUFLuNhmnCkmYNuDyM+E9rsuneBt56lRqHD6Ae7Jna+ModJPLYr0QNmcw8zH3zRRaLwBO8C3+vgq9MctXJX+/wBmN4ZwItu2mZNi50SZ5nXdTq9YUwAC1zjb+0R4fid09VL43xG/w6cFx/ERsNx49YsszieJtYcrQ0uaImO6wcgNyqNRRaKnldskwM0vdGbQ3zHyKreK8bZSDhTm431kb89ws7xLiziSCdTbn7W9F3BcPfVcJi17mJG5HgluXo62HSQjFTm+B3C4sPimRAOrubjoPor1tNjQ2BGWBNvSOfNVRpZAWkA6gfIaeS78VrpDwM1srjMSNIiwIVE+Smp0il8ollicQ+CSx2UaPa4QIvca6TZc4Xx5uYU6gIB/C502O07QkfHcWgFgIcO84aHy5pttBr6TWB7XPGx576XAurJejOoJQ2yiaOvRa9uVwJE6tiPZVjuHOY4PovBA2nf+6dVD4RiTS7jyWkuItJaPPadVoaeFbMxfeIv+qFzwJcpYXXdGXdUxD3k2zak2aSDtE+6VmcxmUtLm/wBMk22g/lPW60NTD0n5iwtzg3PhtGyaFENYbkkeGinaPlqMbXYy1A13Oht2tsMxkyRpJ6RdTqPDnZ75nVCIgmXNZsJ0zG3slsew1u4JyDM5w0LtGNnfcyOULXdmuEOb/ivMlxkDnO56ASB5ndWjG+BeozJK0i44NgxTptYCZFyRoXHXUKY0mTfw0XAJ/bnzSXRzn7t8z7rUctux9jh59dU4mASOZHqn0EAhCEACChCAEkSEy9hi/sul0l3Qe6Aem4HnzQByIHmioJ/Q3XXOG/OOi6WSI0CAEMdFo10tdVHH8aWAU6Zh7tTyk6eJ+XkrLHY1tNuYnoOp5LI/zLi91R41Hd8dP0S5yrgdihbshcaxXwx8NtnR333kb5W9Vka+Jl0NsB7+PNXHFcfDTTIGpc49TeAeVx6KpwGHm5HdGpKyzlbPS6TTxhjuSLfh3Z9uIbmdEC87jojHYN9EwQcpFnbEdYUXBcQqNc9lJpOhMeEX5m6v+Bcc+N3HgB4tEwSRqCNiq0ZXLJhbr5RXjyjJ4nD1WvaROU+StuH8Lp1AZaJi4l02/Nr7rR4rhzaggn9nbH9ln8G4UnVDUsKZu3814EC/grJU+SXqFqIccNDzMK+nLXBxp/QpWK4CzKSwmdQI0+qm4PiLXPs/O19g0i7fC1xffRW4oX7uvzU1bMcs88UvT/6Z2lwd9IF4lzTEtE+Zg6qxZUc5uVrSBEOa5pJPPyubjRWok2u0zPP2SzmAgEO9lfaJyajqcy7lJSwVPNLGljhYg+u2srvGAPgOyyHuLWgAwSZk+UA3U51KZcdtpiOqpMZjfi1WupgxBaJvyzOHS0TvdVRRSlJp+hvgPCnVKjWA2JJeQNADEz1s0eZ2XptNgY0AAAC3kqvs7wr4NG/433M6j+kHw18SVdELTCNIRmyb5DIbp96z+gXH04Mx+5T5C49shXEjdMHN0I97D9U8uALqABCEIAFxzoXUzW1HK5KAEupmSRuuCdDKXTdIkQAuNiZJPpAQB00+gITOLxgpMLnAwPC52Hqn69YMaXOMALHcR4i/E1crPwM6aHnfV0fl2nyVJypDMcNz/RUY3HPqvdUqCS3Rt8reUx+bePVV/E+IVK7GlhjKZsYmLEHyWqFFgaGi9z/1EzMnncrKYzAPpVCGtlrjIttuD4LI5uzpYlCfC4oz+Ioy4ggzvOv7p/DUy/8Aw2gtvDnDTLr6qbi8E5vecI5eCf4CAXubl2zSCojydbPlaxXEtuCcPayMvMgzv1++ah8VfQqHOyWVWnUWJ8Y8FOLgDZ0GI19FW4ujSGYtjNfMZICZLsc3TfLJcrJVXjTvhX7zzDerjtHJVHEatWnBqMN7d64P/VodPZK4LRD6suddrYbz1Oa++y1HEMcMmUtkQe6IPgQojG0WyZVgybYxM1gMSMwcACNSBrGhI2my2ODqsfdkyBNwR81kn02U3MqMABBnLFy3Qtj3lTMRxktY7I4OzAZIPfZEAzbSOaFwGfG9Qk0qZqHV3GBlnqNfv9E1iMU2mwwQSATBMEGLAzcX5rKcK4rWDy3NmMEnMe60f1H9BqmaeLyuLnO+JUc4AkwXW0IbsLwFN2ZJaZwdMucZ3gHYgcoY0mGz/UbEnpp4p7s9gTVqioRFNjrcraN9bnlACOEdnauIPxK2ZjHGYNnuH/gPfwW0qUWsa1jAGhosBoAmQx+WIyTUVtXcm0nSAUtMYQ2I+/vVPp5lBCEIAEIQgAQhCABN1mSE4hAENoLdvVPBsiZPnp6JL3kyIt9i6rsfinMpOLdTZvKeZPuhuiUrdFB2hxzqjzSZOVvLwkk+Ews/T46aTsgaMhiQRfq4Hrqo7672hxkPuc43nf0UHEPBDY128OSwznbPS6XRwUakrNYccXMFSkQQ0y5pBE+PI9dEvC481Xtdk7kwSdWEA26g2us5wvEfBEF+ugv6HpYqbij3W1abjkNyNwQYVEzPl0qi9q/0WHG8EajO6DYkkbnWw9llKGN+C/8ACAOuvqrd3GxU7rpLI/Kcrg/mDNlTcU4YXEH4kk6Zpk9J3KF+jTpcbjF48vYscXj2FsNEfEBBg3HQFRWMcyAGueL3EQW/Q7Qo9Hh7msgiXbdN58ei0eHw7aTBDnPEDSJnT5pyW7uZcz/HaWMpcKx5Jc0lrGkHKR3i65N9Rt4+Sn02kszuJABjWPIHYqXWktLqcF/sT1UPF414b8NjRLhfkPRHCF7MmaTb4ZWig51Qgy8uu0/mO0O/VPljaQ+EBmrOMGLhjbzfSfknKbHNbLTEWdUneLtaBqR6KXwrAOruyUGRH4nz7vP09FWrfA+Wbpxq7IuDwhLslNpc94IPU8p2YBJJ1t1C33Z/s5Tw7Zyh1XUvOpv+X+kDkl8MwOHwbbuBebOcbuPQDYdEnE9p6LIEk30aOvUp8VGPc5WXJkyv4pl6y/e2A+z7KK8ySVnT2tYbQ6JMa39kr/3Qz/hu9dfZX6kfYl4ZrwajDG5vNh9VIWb4dx6mTMOE84+hVoOL09yR4hTvXsr05eiwQq9/F6QMEn0Kk4XFMqCWOBAMGNjyPJSmiHFruh9CEKSoIQhAAmMQyS3kn006lfznqgBp+GA091R8Zq5z8Md20DoTueey0j9LrzZnEi4Pe4g5iYjlJg/JLyOlRq0uF5G2vAxxPDObJc8d3WBaOubRZzF4c58wOn3ZX2Ge6o1xIlrtj+Zul+W6iY3DU6ZAaHgOEFurZvMHUFZZc8nb0ubpy6cu4/wBtKXPe0F1i0b9Xff1S6uGc9xLQ1oOxmCZ2bsVUVMR8K491xnFC8wHEf8ALA+9lG5UMlo8jyOcXwN4jg9RrwbA8gf0srCnRJLDUu0CCOXXmdAm6GYTmOaZE9FJrtZUAaTYXkjxt4IQzPvlDb3H8XwamWF7HOzNkiCTmHK/RQmVi1ha6S12uu9/K91MxfEDGVun4RFpBtA/XVQsRh3CWguJE66lpu0nY+I5FWlwuDNp4tPZk/sSysTZjgDaeR6dLJdRj2nKAHVHG02A8TyA+SRh8He5g8pH2UnFyKx5tYN57x09pPmqx57jNQ9t7WWfAcAa1VlBhGVnec6JkauIB5n5haLti52GpMFE/DYRcNAmbXPOZEnonOxfDDRpF7hD6kO5EN/KDy3MdUrt7TLqLQNCY+R+hWjbULOKskZZ1u7GObVdk3eT+bUienXmmsMBzFtSTyhT+FcO5vIEaD68/wB1NoNB7pEgQbnSDyjVJjTOh+RGFqCsqRUiwBdeZgnztYBLpSTd5O5tHlronX8XyvcC0EHTvaeJumMDiHOcYygb+HRSyJY5yi3tJIrOzw1hgaEDXzO6ax2Pc92Rxjk2dD4c0+6rmc2T3ZsB0581LxGPYwCG5p5ixGmylx4F4JSUlUbK2ph3iLl1xobnotn2FYRTq5rE1Tb/AKWAe0LL4J8ubmIAFgJuT4RyWt7HHu1v/tP/AGsU4vsJ1mVyi00aJCELUcwEIQgAQhcKAMz2y40aTPhU/wAdQXI/I3SfE3A81hPiBkNZe15Gy0vacN/mX5r2Ea8gsrUBBI1HuFjytuR6T+PxRjiX75JmD4qabC1jQdYO4m/3Kh4jiREghtxBt6XTAw7Wz3jLrCdlHqUnC1yOqo5M2w0+Hc3RBx7i6wSuH0iDf3T7XtGabRsYn70UikWTcZTroRbwKqPllinRY08N8TLlLhFoaRHO+8peIofDaM7mk301jaYtKrS4NmHX2vHspQFhAaSRcHQ9OinwZlB7rvj0RcPxFtR8EaaK7q1ZiReIPUXVXhOHMPebFzdp1Hh4K3wVTKIBBFvxdNgTcaqU32KZ1C1JLlEbD4Jxdna9rWti0SAACdPZTeyfC/jV31Hd5rDJ/uJmB7HyhVmOqfFqMo4fMXmGvA/r8dP0XpPZ/g4w1AMH4jd55u89hACbijbORrMzqr7+PROoUJE+YVT2roOfh4/u9BBurenVDRHIx4qB2hqTSuIvOtoglaJ/VnOxfdHnXD8c2kCc83uNypH/AK4HP/Ae9tufCyoKOHcSXAWG51PgFoeGYQseC4jMW6RoDtfyWNHeywwQja5ZFr8Ka6m97cwgBwadeszfRU2CouJJBgbyVfYzEPc5zGU5B3t11OgSRwhgA75kDQFsfKT6q9W+AxanpwqTuzvDcpBdUiB3QXW9PvZT2cMp1gMpI/uZlv0uqZtVrWltRriNWgWv19vdKwWJI0lu4jQfrsjclwyqwzncoui0q4RtCCHvGWSJdv8ArstD2CqgiuP7w+D/AHNF/OFnsJmq5g5ocGxqNzc/RXfYKmWPrtdFwwg8wMwVoP58GLURrG0+6NmhCFpOYCEIQAIKEIA8/wC2dYis60iwPPQLLvLTuRB13Wl7Yu/2h3gPkFmnYWzjJkSTGp6LDk+zPU6Klhj/AETsCAXsc67WzPUmAJG+67xyvSY0ZYBExBsfHeVVipyFh4m6psbSc429FVMd+Nc99l1w4gvY7uhukTtzvre60uOY3ICYdteDbqdNFheHUDF7K5w9VwGUOkaxNuhVozoRqdLvmpJkgUnQ5zqYFIWc4aDrzjqnsJw6m947zsgBkh0GdgSNtYUduNLWuDtHXIJJBPyRTwpqZSO62+bLe0cvqo8g1JQdsfxOHyvOV2YHf8zeQJGoUDFvcy2bNUeQGNbzNvVSzTFMfEaXETAadel95Vx/D7gzqtV2MrCwJFIG9/zP+gP6K0Y7mKy6jpY7bsvOyXZtmEphzhNZ0FxjTfK09N+a0wf5j3HiF3MEkmQTvstiVKjz0pOTtkVzr66+Kpe19QDDmDv1/pdrC0Idm7rhBVD2vogUL6ExI8DKif1Jxupo884diTmBGnIfNXTuItawEul39IvbkTEQqHDcPeWuaNbafJdp4E03NvM3IOw0/dYzs4oYsj5fJb8IxPxszSA2dItKcxRFI5XEDTS5/wBFH4TUZSedO9+b+nkjF8PNV5cXtMkWAkQNtfdWi2nwVnjhvd8RH6+E+MHFtyIgeKiYehTGbNOYW138PvRSsE7+Xa57x39AJsdYH6qKHAU7NJe42AuSfLQKZ8/2NwyaTV/HwT+HYoiIEA20sVb9ksUf5l4P/CmTA/MP3VIcH8PvFxJjQaCeh1Ot1e9iKQNSs+/da1k+Jc76t9laCakjLqpxlFtGza+efolpDR6R9/VLWk5QIQhAAuErqTUbIgoA837aYkNxRm85Ra/5QSqKpiQT3XCdbLQdreGh2JJ2iLnoNo+qqqXBszbjK8E5STY8vqsco3Jncwajpwin6IVInX10snatBmWTqTAi5JuSU5TphohzcrhII6/ouYN0uNj9PBLo6O+Uo7ojDKbXNgkCbbCT9ClVKQboIPP7Cnmm15m0yDDumkegTeJwLahbZ8ZgCBpfcnaEFOpJLkhVHczB8BlJ5KVwhwdqMjj+G1p6EG3gU5T4XlP+GSf6mvJvsId9FKw1ANpvIaQADBnQ9D4yFKQt6hSjSGMLQ/mcQ2iDbVxg90DU+Oy9MwzGU2NY2GtaAALaBYP+GeFz1K7zNgB6kn/xXoH8q3qtOGPFnJ/kZt5dnoK1xY23SG1Isbz7Jf8AKt6o/lW9U4540wXgm23P/RVXassFA5t9BPIHkrr+Vb1WQ7eMblDBrBPqQB8iqZHURuGNzRkKWPNNrS3vOtYeG9kwyrUc/vNPloAb62B1XSKRIBzAi02IVqzAZWkTtYgrMkmjrJSw913IDKTA18ak2PO+nsuYFxeQGkwLOdppc+JT2HwZ/MNNhuevRSKrRTaSe6NAA3U6+Shd+Rkp8bI82S8Uxj8oIkgW1HrBuoNHDkOJZNrfZN+dl2hjwB3WS7m7bwA3SziXB2Z1pU7ldio6fLVDOILtzJ67ewWn7AVB8GqWkd6s6Z6NYPkFluIV5AduZgTeBb3Ww7BYRvwak6/EvHPK39lfG/kZ9TBxxcmlw7ZB+4UloSaVMN0S1pOaCEIQALjguoKAPP8AtFTL69UFxtGljoNORVXiqzso2DRAGVaHjFAGvUcDeRI6QqQmoamUNBZzuDHmI8lkmmmzt6eUHCO7wVtR73uEmep+Wm660VGz3QY5HX2U92CbJLfNp+iapMpkkZiDzuISqNm6mq7eh3Cw4CJ6gi48UpmGZSaHB5a8XNzB52Uqhh8t7m2s3/dQuJYdzuZbH4ht4gKeyFtqcu/A5QrOIkPBB5XjyIK7iapbRdmP47yeQ1nzgKo4aw0JJM7jr4JGLqOxFWnRbrUcGjpOp8AJKlMtLFFPd4XJt+xOCdRw+c2NZ2aLWb+X1ufNavIf6j6D9FGqUgxjGjRsAeAEKSaw6+hW2KpUeey5Hkm5PyFObgnwKac5wcATY9An6ZkA9E1i22ncXUix9eb9vK5+O6DcBo9p+q9GpvkArzft3ArPMG7WuHl3T7pWb6mrSK8lIo8HgCYc0gb7XKmYBj4y7zJgbnwUDg2LcSGaSfIBT8e/LRb8MkOz/wCa039FmR0ZRyOaxzY9UeGOgvOZokhoBH6p8ipILRnDgIENAb1JNyqOnWu5zj3ne538VdYbijWs/PJsO7+Y2HTqrRL5sDj2JdXAFrgWsY8m5LoEaSoOLa2q4lsNA5Xk6SmA+oGEVKghxmJ7x8enmn8JimUm87bC/gCobvgIQcY2nbO4fAkEg2kSHQJt18ytP2Ff3aoteqSCN+6xZfCPPwXuBgxETpz1Wn7CQab/AO2o4eMhpn3V8X2MurT6bb9mrQhC1HLBCEIAEFC47ogDJ8SoB1aodDIuoD6Jm4jrsVpHcJc6q55cIJ0jW3ioWPwbiLAAaaH9UiUPJvw50kolQKA8I5aqtr4h4qOblYW2EkQ4g8tR0kwrynQgRuoOPwD4lgl22g8dSlNOuDR1Cuo4gNkFxpOH5Tv1ESE0/iT2uzU3yOTmgBxvI01jdW1WjDbmXHm3SOk+KgVKeYGSI1iIBIvpNlWnwT+Q2uxDqVPi/hEA/haee8dNVK7A4UvxxdtTYTPU936+xQ+gMzXOAcxogCImNJUv+G1VhxVfLPeYCJ6Ogj3CtjXyGavK+lSXg3uL0HipKZrUS7cDySgHcx6futhwwe8MbJMADfkP2VBxDiFN5pPcXtDGivlzZc4LXhodDodDmixJEkKdxzDVH0ntbBlrhoLWJEA6mQAFGdwY1C1z4JFNjWucAXtMuLyRlDSf/jItAImLXAIPBu0FSpUFPIGB2YtnMS5oI7zYEZSHNu6L6AghV/8AEKhYc/hx4w756LYYbhzKZljQ2ZJgauP5jzOt1mf4iUTkY4Ro5t/I/IOS8n1NOkltzRZiuEU8oknaB+vspgJexwAuTAME7CY5SqvCZjAmDOp+imUcZlb3Lnrbz6LMmkdOankm5o4MA5jdyd4EQFL4bhy7v6w0RtYamd/2VnSol7CMwFrke91V1cFWY2fiH4Q0nNmdtcbIQtZXl+MmWww7BdzASd4B90y7hrGtcTYctAofD8ZAh25B9NFbVK1KvTy5uh8UxOLRSeLJjlxdFS7F93K2MukWHvstH/D2rHxmGZzAidxcT7LN0cAXCWOpuZOxMw06XHMLRdiqWZ1YmzoZf/Oox/YNU49Oom1QksneEpajlAhCEACEIQAKPWoSCAbH5qQhAFbh+Hw6XQY0/dOVeGtOllOQo2ovvldmX4jwuwzTANuqpMQ3LPdtN7j9F6EQqmpWovJzUwcr8skDW+sSRpoeY5pcsV9h+PU7fsrMZjPwlx0AkpP8N8P/ALU9wBEUoPSS2J6mJ8ltKmKokAfDBDmjYEQTEGJ5rmHxNGkTkpZSdYAElsgi2pBDh5KFip3ZfLq98dtFyhQncRAaHZXGXZYAuDJGh8PFKwmObUEjSAeZjwF/sJxiJaFAxPE2sMFrtrxa5A8bSJtuirxLKJLbSRr/AHiny5mfBAE9QuKcObXZkfMTNomb8x1TFXjTW6sfqRYcgSNecQOpHWFP4wwbO3FxExJBHMECZ6jmoaslOnaKzD9jMO0Xzl0RmmPGALBOM7HYQEf4ZMGbudfe91Zjibb20jcRe+ptt7jmkO4u0ODcriXGBEROZrb3se8SQbwD0mNkfQzr5P8AJiWcDoCwZA8XX905/wClU+R9Sp6EbUU3P2ZrGdkmPqF4qObO0Ajy0SGdkGj/AHjv8o/VahCjpx9DVqsqVbjNt7IUw3KHuHp425eqncF4MMNnhxcXRqI0n9SrZClRSFvJJ92CEIVigIQhAAhCEACEIQAIQhAAkoQgDoXChCABdQhAAVxCEACAhCABC4hAC0IQgAQhCABCEIAEIQgAQhCAP//Z"/>
          <p:cNvSpPr>
            <a:spLocks noChangeAspect="1" noChangeArrowheads="1"/>
          </p:cNvSpPr>
          <p:nvPr/>
        </p:nvSpPr>
        <p:spPr bwMode="auto">
          <a:xfrm>
            <a:off x="522721" y="2829961"/>
            <a:ext cx="3120480" cy="3119040"/>
          </a:xfrm>
          <a:prstGeom prst="rect">
            <a:avLst/>
          </a:prstGeom>
          <a:noFill/>
          <a:extLst>
            <a:ext uri="{909E8E84-426E-40DD-AFC4-6F175D3DCCD1}">
              <a14:hiddenFill xmlns:a14="http://schemas.microsoft.com/office/drawing/2010/main">
                <a:solidFill>
                  <a:srgbClr val="FFFFFF"/>
                </a:solidFill>
              </a14:hiddenFill>
            </a:ext>
          </a:extLst>
        </p:spPr>
        <p:txBody>
          <a:bodyPr lIns="91431" tIns="45715" rIns="91431" bIns="45715"/>
          <a:lstStyle/>
          <a:p>
            <a:pPr>
              <a:defRPr/>
            </a:pPr>
            <a:endParaRPr lang="en-US" sz="2400"/>
          </a:p>
        </p:txBody>
      </p:sp>
      <p:pic>
        <p:nvPicPr>
          <p:cNvPr id="43015" name="Picture 5"/>
          <p:cNvPicPr>
            <a:picLocks noChangeAspect="1"/>
          </p:cNvPicPr>
          <p:nvPr/>
        </p:nvPicPr>
        <p:blipFill>
          <a:blip r:embed="rId4">
            <a:extLst>
              <a:ext uri="{28A0092B-C50C-407E-A947-70E740481C1C}">
                <a14:useLocalDpi xmlns:a14="http://schemas.microsoft.com/office/drawing/2010/main" val="0"/>
              </a:ext>
            </a:extLst>
          </a:blip>
          <a:srcRect l="17451" t="29840" r="50525" b="10519"/>
          <a:stretch>
            <a:fillRect/>
          </a:stretch>
        </p:blipFill>
        <p:spPr bwMode="auto">
          <a:xfrm>
            <a:off x="345601" y="2277001"/>
            <a:ext cx="2368800" cy="275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4" descr="http://www.microbiologyinfo.com/wp-content/uploads/2015/06/Differences-Between-Diarrhea-And-Dysenter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4401" y="2145960"/>
            <a:ext cx="6069600" cy="285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3791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285860"/>
            <a:ext cx="8229600" cy="4389120"/>
          </a:xfrm>
        </p:spPr>
        <p:txBody>
          <a:bodyPr>
            <a:normAutofit fontScale="70000" lnSpcReduction="20000"/>
          </a:bodyPr>
          <a:lstStyle/>
          <a:p>
            <a:pPr algn="just"/>
            <a:r>
              <a:rPr lang="ro-RO" b="1" dirty="0"/>
              <a:t>9. DIAGNOSTIC DE LABORATOR</a:t>
            </a:r>
            <a:r>
              <a:rPr lang="ro-RO" dirty="0"/>
              <a:t>: vezi Îndrumar lucrări practice</a:t>
            </a:r>
            <a:endParaRPr lang="en-US" dirty="0"/>
          </a:p>
          <a:p>
            <a:pPr algn="just">
              <a:buNone/>
            </a:pPr>
            <a:r>
              <a:rPr lang="ro-RO" b="1" dirty="0"/>
              <a:t> </a:t>
            </a:r>
            <a:endParaRPr lang="en-US" dirty="0"/>
          </a:p>
          <a:p>
            <a:pPr algn="just"/>
            <a:r>
              <a:rPr lang="ro-RO" b="1" dirty="0"/>
              <a:t>10. EPIDEMIOLOGIE. PROFILAXIE. TRATAMENT</a:t>
            </a:r>
            <a:endParaRPr lang="en-US" dirty="0"/>
          </a:p>
          <a:p>
            <a:pPr algn="just"/>
            <a:r>
              <a:rPr lang="ro-RO" b="1" dirty="0"/>
              <a:t>10.1. Epidemiologie</a:t>
            </a:r>
            <a:endParaRPr lang="en-US" dirty="0"/>
          </a:p>
          <a:p>
            <a:pPr algn="just"/>
            <a:r>
              <a:rPr lang="ro-RO" dirty="0"/>
              <a:t>Dizenteria bacilară este o </a:t>
            </a:r>
            <a:r>
              <a:rPr lang="ro-RO" b="1" i="1" dirty="0"/>
              <a:t>infecţie bacteriană digestivă</a:t>
            </a:r>
            <a:r>
              <a:rPr lang="ro-RO" dirty="0"/>
              <a:t>, care apare fie sub formă de cazuri sporadice, fie în focare epidemice. </a:t>
            </a:r>
            <a:r>
              <a:rPr lang="ro-RO" b="1" dirty="0"/>
              <a:t>Sursa de infecţie</a:t>
            </a:r>
            <a:r>
              <a:rPr lang="ro-RO" dirty="0"/>
              <a:t> este </a:t>
            </a:r>
            <a:r>
              <a:rPr lang="ro-RO" b="1" i="1" dirty="0"/>
              <a:t>omul bolnav de dizenterie acută sau cronică</a:t>
            </a:r>
            <a:r>
              <a:rPr lang="ro-RO" dirty="0"/>
              <a:t>, precum şi </a:t>
            </a:r>
            <a:r>
              <a:rPr lang="ro-RO" b="1" i="1" dirty="0"/>
              <a:t>purtătorii aparent sănătoşi</a:t>
            </a:r>
            <a:r>
              <a:rPr lang="ro-RO" dirty="0"/>
              <a:t>, care elimină prin scaune shigellele. Acestea contaminează apa, alimentele, obiectele, etc. Un element particular în răspândirea shigellelor îl reprezintă muştele. De asemenea, un rol mai însemnat decât în cazul salmonellelor, îl are vehicularea shigellelor prin intermediul mâinilor (dizenteria = „boala mâinilor murdare”). Apariţia cazurilor este favorizată de marile aglomerări, mai ales în sezonul cald, ca şi în caz de calamitate naturală (inundaţii, cutremur).</a:t>
            </a:r>
            <a:endParaRPr lang="en-US" dirty="0"/>
          </a:p>
          <a:p>
            <a:pPr algn="just"/>
            <a:r>
              <a:rPr lang="ro-RO" dirty="0"/>
              <a:t>Există şi </a:t>
            </a:r>
            <a:r>
              <a:rPr lang="ro-RO" b="1" i="1" dirty="0"/>
              <a:t>factori favorizanţi</a:t>
            </a:r>
            <a:r>
              <a:rPr lang="ro-RO" dirty="0"/>
              <a:t> pentru apariţia dizenteriei bacilare şi anume: </a:t>
            </a:r>
            <a:r>
              <a:rPr lang="ro-RO" i="1" dirty="0"/>
              <a:t>scăderea rezistenţei organismului, alte boli digestive</a:t>
            </a:r>
            <a:r>
              <a:rPr lang="ro-RO" dirty="0"/>
              <a:t>.</a:t>
            </a:r>
            <a:endParaRPr lang="en-US" dirty="0"/>
          </a:p>
          <a:p>
            <a:pPr algn="just"/>
            <a:r>
              <a:rPr lang="ro-RO" dirty="0"/>
              <a:t>La noi în ţară se izolează cu precădere Shigella flexnei, Shigella sonnei, şi, mai rar, Shigella boydii, respectiv Shigella schmitzi.</a:t>
            </a:r>
            <a:endParaRPr lang="en-US" dirty="0"/>
          </a:p>
          <a:p>
            <a:pPr algn="just"/>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29600" cy="4389120"/>
          </a:xfrm>
        </p:spPr>
        <p:txBody>
          <a:bodyPr>
            <a:normAutofit fontScale="92500" lnSpcReduction="10000"/>
          </a:bodyPr>
          <a:lstStyle/>
          <a:p>
            <a:pPr algn="just"/>
            <a:r>
              <a:rPr lang="ro-RO" b="1" dirty="0"/>
              <a:t>10.2. Profilaxia</a:t>
            </a:r>
            <a:endParaRPr lang="en-US" dirty="0"/>
          </a:p>
          <a:p>
            <a:pPr algn="just"/>
            <a:r>
              <a:rPr lang="ro-RO" b="1" dirty="0"/>
              <a:t>Profilaxia generală (nespecifică)</a:t>
            </a:r>
            <a:r>
              <a:rPr lang="ro-RO" dirty="0"/>
              <a:t>. Se referă la măsuri de igienă colectivă şi individuală, la stârpirea vectorilor (muşte), prepararea corectă a alimentelor, controlul bacteriologic al surselor de apă potabilă, depistarea bolnavilor, ca şi a purtătorilor aparent sănătoşi, cu tratarea lor corectă până la obţinerea vindecării bacterilogice.</a:t>
            </a:r>
            <a:endParaRPr lang="en-US" dirty="0"/>
          </a:p>
          <a:p>
            <a:pPr algn="just"/>
            <a:r>
              <a:rPr lang="ro-RO" b="1" dirty="0"/>
              <a:t>Profilaxia specifică</a:t>
            </a:r>
            <a:r>
              <a:rPr lang="ro-RO" dirty="0"/>
              <a:t>. Vaccinarea antidizenterică pe cale orală cu </a:t>
            </a:r>
            <a:r>
              <a:rPr lang="ro-RO" b="1" i="1" dirty="0"/>
              <a:t>tulpini de Shigella vii, atenuate</a:t>
            </a:r>
            <a:r>
              <a:rPr lang="ro-RO" dirty="0"/>
              <a:t>, dă rezultate bune. Acest vaccin prezintă avantajul inducerii locale, la nivelul intestinului, a imunităţii umorale, eficiente prin IgA secretorii specifice.</a:t>
            </a:r>
            <a:endParaRPr lang="en-US" dirty="0"/>
          </a:p>
        </p:txBody>
      </p:sp>
      <p:pic>
        <p:nvPicPr>
          <p:cNvPr id="5" name="Picture 4"/>
          <p:cNvPicPr>
            <a:picLocks noChangeAspect="1"/>
          </p:cNvPicPr>
          <p:nvPr/>
        </p:nvPicPr>
        <p:blipFill>
          <a:blip r:embed="rId2"/>
          <a:stretch>
            <a:fillRect/>
          </a:stretch>
        </p:blipFill>
        <p:spPr>
          <a:xfrm>
            <a:off x="2936504" y="4959523"/>
            <a:ext cx="3291680" cy="185431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ro-RO" altLang="en-US" b="1" dirty="0">
                <a:solidFill>
                  <a:srgbClr val="FF0000"/>
                </a:solidFill>
              </a:rPr>
              <a:t>Caractere biochimice</a:t>
            </a:r>
            <a:endParaRPr lang="en-US" altLang="en-US" b="1" dirty="0">
              <a:solidFill>
                <a:srgbClr val="FF0000"/>
              </a:solidFill>
            </a:endParaRPr>
          </a:p>
        </p:txBody>
      </p:sp>
      <p:graphicFrame>
        <p:nvGraphicFramePr>
          <p:cNvPr id="30723" name="Object 3"/>
          <p:cNvGraphicFramePr>
            <a:graphicFrameLocks noGrp="1" noChangeAspect="1"/>
          </p:cNvGraphicFramePr>
          <p:nvPr>
            <p:ph type="tbl" idx="1"/>
            <p:extLst>
              <p:ext uri="{D42A27DB-BD31-4B8C-83A1-F6EECF244321}">
                <p14:modId xmlns:p14="http://schemas.microsoft.com/office/powerpoint/2010/main" val="1172548688"/>
              </p:ext>
            </p:extLst>
          </p:nvPr>
        </p:nvGraphicFramePr>
        <p:xfrm>
          <a:off x="773113" y="1958975"/>
          <a:ext cx="7631112" cy="5846763"/>
        </p:xfrm>
        <a:graphic>
          <a:graphicData uri="http://schemas.openxmlformats.org/presentationml/2006/ole">
            <mc:AlternateContent xmlns:mc="http://schemas.openxmlformats.org/markup-compatibility/2006">
              <mc:Choice xmlns:v="urn:schemas-microsoft-com:vml" Requires="v">
                <p:oleObj name="Document" r:id="rId2" imgW="7786357" imgH="5965821" progId="Word.Document.8">
                  <p:embed/>
                </p:oleObj>
              </mc:Choice>
              <mc:Fallback>
                <p:oleObj name="Document" r:id="rId2" imgW="7786357" imgH="5965821" progId="Word.Document.8">
                  <p:embed/>
                  <p:pic>
                    <p:nvPicPr>
                      <p:cNvPr id="0" name=""/>
                      <p:cNvPicPr>
                        <a:picLocks noChangeAspect="1" noChangeArrowheads="1"/>
                      </p:cNvPicPr>
                      <p:nvPr/>
                    </p:nvPicPr>
                    <p:blipFill>
                      <a:blip r:embed="rId3"/>
                      <a:srcRect/>
                      <a:stretch>
                        <a:fillRect/>
                      </a:stretch>
                    </p:blipFill>
                    <p:spPr bwMode="auto">
                      <a:xfrm>
                        <a:off x="773113" y="1958975"/>
                        <a:ext cx="7631112" cy="5846763"/>
                      </a:xfrm>
                      <a:prstGeom prst="rect">
                        <a:avLst/>
                      </a:prstGeom>
                      <a:solidFill>
                        <a:schemeClr val="accent1"/>
                      </a:solidFill>
                    </p:spPr>
                  </p:pic>
                </p:oleObj>
              </mc:Fallback>
            </mc:AlternateContent>
          </a:graphicData>
        </a:graphic>
      </p:graphicFrame>
    </p:spTree>
    <p:extLst>
      <p:ext uri="{BB962C8B-B14F-4D97-AF65-F5344CB8AC3E}">
        <p14:creationId xmlns:p14="http://schemas.microsoft.com/office/powerpoint/2010/main" val="27960190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29600" cy="2880320"/>
          </a:xfrm>
        </p:spPr>
        <p:txBody>
          <a:bodyPr>
            <a:normAutofit fontScale="92500" lnSpcReduction="10000"/>
          </a:bodyPr>
          <a:lstStyle/>
          <a:p>
            <a:pPr algn="just">
              <a:buNone/>
            </a:pPr>
            <a:endParaRPr lang="en-US" dirty="0"/>
          </a:p>
          <a:p>
            <a:pPr algn="just"/>
            <a:r>
              <a:rPr lang="ro-RO" b="1" dirty="0"/>
              <a:t>10.3. Tratament</a:t>
            </a:r>
            <a:endParaRPr lang="en-US" dirty="0"/>
          </a:p>
          <a:p>
            <a:pPr algn="just"/>
            <a:r>
              <a:rPr lang="ro-RO" dirty="0"/>
              <a:t>Similar cu situaţia din salmonelloze, se notează astăzi </a:t>
            </a:r>
            <a:r>
              <a:rPr lang="ro-RO" b="1" i="1" dirty="0"/>
              <a:t>fenomenul rezistenţei shigellelor la tratamentul cu cloramfenicol şi tetraciclină</a:t>
            </a:r>
            <a:r>
              <a:rPr lang="ro-RO" dirty="0"/>
              <a:t>. Se aplică tratamentul după efectuarea antibiogramei. Se obţin rezultate bune cu </a:t>
            </a:r>
            <a:r>
              <a:rPr lang="ro-RO" i="1" dirty="0"/>
              <a:t>neomicină, gentamicină</a:t>
            </a:r>
            <a:r>
              <a:rPr lang="ro-RO" dirty="0"/>
              <a:t> sau </a:t>
            </a:r>
            <a:r>
              <a:rPr lang="ro-RO" i="1" dirty="0"/>
              <a:t>nitrofurantion</a:t>
            </a:r>
            <a:r>
              <a:rPr lang="ro-RO" dirty="0"/>
              <a:t>. Tratamentul se efectuează până la sterilizarea bacteriologică.</a:t>
            </a:r>
            <a:endParaRPr lang="en-US" dirty="0"/>
          </a:p>
          <a:p>
            <a:pPr algn="just"/>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584576" y="3736939"/>
            <a:ext cx="1995536" cy="2594198"/>
          </a:xfrm>
          <a:prstGeom prst="rect">
            <a:avLst/>
          </a:prstGeom>
          <a:noFill/>
          <a:ln w="9525">
            <a:noFill/>
            <a:miter lim="800000"/>
            <a:headEnd/>
            <a:tailEnd/>
          </a:ln>
        </p:spPr>
      </p:pic>
    </p:spTree>
    <p:extLst>
      <p:ext uri="{BB962C8B-B14F-4D97-AF65-F5344CB8AC3E}">
        <p14:creationId xmlns:p14="http://schemas.microsoft.com/office/powerpoint/2010/main" val="1309230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r>
              <a:rPr lang="ro-RO" altLang="en-US" b="1" dirty="0">
                <a:solidFill>
                  <a:srgbClr val="FF0000"/>
                </a:solidFill>
              </a:rPr>
              <a:t>Caractere biochimice</a:t>
            </a:r>
            <a:endParaRPr lang="en-US" altLang="en-US" b="1" dirty="0">
              <a:solidFill>
                <a:srgbClr val="FF0000"/>
              </a:solidFill>
            </a:endParaRPr>
          </a:p>
        </p:txBody>
      </p:sp>
      <p:graphicFrame>
        <p:nvGraphicFramePr>
          <p:cNvPr id="31747" name="Object 3"/>
          <p:cNvGraphicFramePr>
            <a:graphicFrameLocks noGrp="1" noChangeAspect="1"/>
          </p:cNvGraphicFramePr>
          <p:nvPr>
            <p:ph type="tbl" idx="1"/>
            <p:extLst>
              <p:ext uri="{D42A27DB-BD31-4B8C-83A1-F6EECF244321}">
                <p14:modId xmlns:p14="http://schemas.microsoft.com/office/powerpoint/2010/main" val="4247831437"/>
              </p:ext>
            </p:extLst>
          </p:nvPr>
        </p:nvGraphicFramePr>
        <p:xfrm>
          <a:off x="327025" y="1998663"/>
          <a:ext cx="8120063" cy="5091112"/>
        </p:xfrm>
        <a:graphic>
          <a:graphicData uri="http://schemas.openxmlformats.org/presentationml/2006/ole">
            <mc:AlternateContent xmlns:mc="http://schemas.openxmlformats.org/markup-compatibility/2006">
              <mc:Choice xmlns:v="urn:schemas-microsoft-com:vml" Requires="v">
                <p:oleObj name="Document" r:id="rId2" imgW="8403591" imgH="5268583" progId="Word.Document.8">
                  <p:embed/>
                </p:oleObj>
              </mc:Choice>
              <mc:Fallback>
                <p:oleObj name="Document" r:id="rId2" imgW="8403591" imgH="5268583" progId="Word.Document.8">
                  <p:embed/>
                  <p:pic>
                    <p:nvPicPr>
                      <p:cNvPr id="0" name=""/>
                      <p:cNvPicPr>
                        <a:picLocks noChangeAspect="1" noChangeArrowheads="1"/>
                      </p:cNvPicPr>
                      <p:nvPr/>
                    </p:nvPicPr>
                    <p:blipFill>
                      <a:blip r:embed="rId3"/>
                      <a:srcRect/>
                      <a:stretch>
                        <a:fillRect/>
                      </a:stretch>
                    </p:blipFill>
                    <p:spPr bwMode="auto">
                      <a:xfrm>
                        <a:off x="327025" y="1998663"/>
                        <a:ext cx="8120063" cy="5091112"/>
                      </a:xfrm>
                      <a:prstGeom prst="rect">
                        <a:avLst/>
                      </a:prstGeom>
                      <a:solidFill>
                        <a:schemeClr val="accent1"/>
                      </a:solidFill>
                    </p:spPr>
                  </p:pic>
                </p:oleObj>
              </mc:Fallback>
            </mc:AlternateContent>
          </a:graphicData>
        </a:graphic>
      </p:graphicFrame>
    </p:spTree>
    <p:extLst>
      <p:ext uri="{BB962C8B-B14F-4D97-AF65-F5344CB8AC3E}">
        <p14:creationId xmlns:p14="http://schemas.microsoft.com/office/powerpoint/2010/main" val="19113359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603</TotalTime>
  <Words>7976</Words>
  <Application>Microsoft Office PowerPoint</Application>
  <PresentationFormat>On-screen Show (4:3)</PresentationFormat>
  <Paragraphs>562</Paragraphs>
  <Slides>80</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80</vt:i4>
      </vt:variant>
    </vt:vector>
  </HeadingPairs>
  <TitlesOfParts>
    <vt:vector size="88" baseType="lpstr">
      <vt:lpstr>Calibri</vt:lpstr>
      <vt:lpstr>Constantia</vt:lpstr>
      <vt:lpstr>Franklin Gothic Book</vt:lpstr>
      <vt:lpstr>Times New Roman</vt:lpstr>
      <vt:lpstr>Wingdings 2</vt:lpstr>
      <vt:lpstr>Flow</vt:lpstr>
      <vt:lpstr>Document</vt:lpstr>
      <vt:lpstr>ViewerFrameClass</vt:lpstr>
      <vt:lpstr>BACTERIILE INTESTINALE </vt:lpstr>
      <vt:lpstr>PowerPoint Presentation</vt:lpstr>
      <vt:lpstr>PowerPoint Presentation</vt:lpstr>
      <vt:lpstr>PowerPoint Presentation</vt:lpstr>
      <vt:lpstr>PowerPoint Presentation</vt:lpstr>
      <vt:lpstr>PowerPoint Presentation</vt:lpstr>
      <vt:lpstr>PowerPoint Presentation</vt:lpstr>
      <vt:lpstr>Caractere biochimice</vt:lpstr>
      <vt:lpstr>Caractere biochimice</vt:lpstr>
      <vt:lpstr>PowerPoint Presentation</vt:lpstr>
      <vt:lpstr>Identificarea biochimică a bacililor Gram negativi</vt:lpstr>
      <vt:lpstr>Identificarea biochimică a bacililor Gram negativi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DIAGNOSTIC DE LABORATOR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Salmonella - Patogenitate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10.1 Salmonella - Epidemiologie</vt:lpstr>
      <vt:lpstr>PowerPoint Presentation</vt:lpstr>
      <vt:lpstr>PowerPoint Presentation</vt:lpstr>
      <vt:lpstr>PowerPoint Presentation</vt:lpstr>
      <vt:lpstr>PowerPoint Presentation</vt:lpstr>
      <vt:lpstr>PowerPoint Presentation</vt:lpstr>
      <vt:lpstr>PowerPoint Presentation</vt:lpstr>
      <vt:lpstr>Shigella – caractere de cultură</vt:lpstr>
      <vt:lpstr>Shigella – caractere de cultură</vt:lpstr>
      <vt:lpstr>PowerPoint Presentation</vt:lpstr>
      <vt:lpstr>Shigella – caractere Biochimice</vt:lpstr>
      <vt:lpstr>PowerPoint Presentation</vt:lpstr>
      <vt:lpstr>PowerPoint Presentation</vt:lpstr>
      <vt:lpstr>PowerPoint Presentation</vt:lpstr>
      <vt:lpstr>Shigella – caractere Biochimice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Aspecte clinice in dizenterie</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BACTERIILE INTESTINALE</dc:title>
  <dc:creator>Andrei Theodor</dc:creator>
  <cp:lastModifiedBy>Ovidiu Zlatian</cp:lastModifiedBy>
  <cp:revision>112</cp:revision>
  <dcterms:created xsi:type="dcterms:W3CDTF">2011-11-26T13:25:34Z</dcterms:created>
  <dcterms:modified xsi:type="dcterms:W3CDTF">2021-02-22T10:49:40Z</dcterms:modified>
</cp:coreProperties>
</file>