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3" r:id="rId2"/>
    <p:sldId id="399" r:id="rId3"/>
    <p:sldId id="397" r:id="rId4"/>
    <p:sldId id="304" r:id="rId5"/>
    <p:sldId id="398" r:id="rId6"/>
    <p:sldId id="306" r:id="rId7"/>
    <p:sldId id="400" r:id="rId8"/>
    <p:sldId id="308" r:id="rId9"/>
    <p:sldId id="309" r:id="rId10"/>
    <p:sldId id="310" r:id="rId11"/>
    <p:sldId id="311" r:id="rId12"/>
    <p:sldId id="401" r:id="rId13"/>
    <p:sldId id="312" r:id="rId14"/>
    <p:sldId id="313" r:id="rId15"/>
    <p:sldId id="459" r:id="rId16"/>
    <p:sldId id="314" r:id="rId17"/>
    <p:sldId id="402" r:id="rId18"/>
    <p:sldId id="404" r:id="rId19"/>
    <p:sldId id="315" r:id="rId20"/>
    <p:sldId id="405" r:id="rId21"/>
    <p:sldId id="460" r:id="rId22"/>
    <p:sldId id="403" r:id="rId23"/>
    <p:sldId id="316" r:id="rId24"/>
    <p:sldId id="317" r:id="rId25"/>
    <p:sldId id="408" r:id="rId26"/>
    <p:sldId id="409" r:id="rId27"/>
    <p:sldId id="410" r:id="rId28"/>
    <p:sldId id="411" r:id="rId29"/>
    <p:sldId id="406" r:id="rId30"/>
    <p:sldId id="319" r:id="rId31"/>
    <p:sldId id="412" r:id="rId32"/>
    <p:sldId id="413" r:id="rId33"/>
    <p:sldId id="320" r:id="rId34"/>
    <p:sldId id="4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54332-5167-49BD-9D93-CB1C1B63CF5B}"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DF079-FDE1-400E-86B6-DBB933994B90}" type="slidenum">
              <a:rPr lang="en-US" smtClean="0"/>
              <a:t>‹#›</a:t>
            </a:fld>
            <a:endParaRPr lang="en-US"/>
          </a:p>
        </p:txBody>
      </p:sp>
    </p:spTree>
    <p:extLst>
      <p:ext uri="{BB962C8B-B14F-4D97-AF65-F5344CB8AC3E}">
        <p14:creationId xmlns:p14="http://schemas.microsoft.com/office/powerpoint/2010/main" val="29872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7D4B16-4B92-4433-A4BF-0EA9E346540E}"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5992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2F703A-2005-4766-8CE2-EB82126F0F6E}"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51351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EF427C-DB2D-4A95-B578-C577E9C17CB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40053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842098-8349-440A-A1D4-71A4E08A2EA2}"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72267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87AC67-3C5F-4A5D-BD84-944EE320B21B}"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72574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FB7920-0520-4C5B-9C2E-D8C8DC57C204}"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22762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FC8E17E-263E-4C03-9A78-2F3CB0AE526B}" type="datetimeFigureOut">
              <a:rPr lang="en-US" smtClean="0"/>
              <a:t>2/22/2021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C8E17E-263E-4C03-9A78-2F3CB0AE526B}"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FC8E17E-263E-4C03-9A78-2F3CB0AE526B}"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8E17E-263E-4C03-9A78-2F3CB0AE526B}"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C9FABB-FA53-4B83-80CA-79ED1ED058E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C8E17E-263E-4C03-9A78-2F3CB0AE526B}" type="datetimeFigureOut">
              <a:rPr lang="en-US" smtClean="0"/>
              <a:t>2/22/2021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C9FABB-FA53-4B83-80CA-79ED1ED058E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http://www.microbes-edu.org/professionel/diag/imgvib/gram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http://www.microbes-edu.org/professionel/diag/imgvib/bo.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microbes-edu.org/professionel/diag/imgvib/dri.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www.microbes-edu.org/professionel/diag/imgvib/mh.jpg"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005064"/>
          </a:xfrm>
        </p:spPr>
        <p:txBody>
          <a:bodyPr>
            <a:normAutofit fontScale="77500" lnSpcReduction="20000"/>
          </a:bodyPr>
          <a:lstStyle/>
          <a:p>
            <a:pPr algn="ctr">
              <a:buNone/>
            </a:pPr>
            <a:r>
              <a:rPr lang="ro-RO" sz="3300" b="1" dirty="0"/>
              <a:t>VIBRIO CHOLERAE (VIBRIONUL HOLERIC)</a:t>
            </a:r>
            <a:endParaRPr lang="en-US" sz="3300" dirty="0"/>
          </a:p>
          <a:p>
            <a:pPr>
              <a:buNone/>
            </a:pPr>
            <a:r>
              <a:rPr lang="ro-RO" b="1" dirty="0"/>
              <a:t> </a:t>
            </a:r>
            <a:endParaRPr lang="en-US" dirty="0"/>
          </a:p>
          <a:p>
            <a:r>
              <a:rPr lang="ro-RO" b="1" dirty="0"/>
              <a:t>	</a:t>
            </a:r>
            <a:r>
              <a:rPr lang="ro-RO" dirty="0"/>
              <a:t>Vibrionul holeric, agentul cauzal al holerei, determina în trecut infecţii cu caracter pandemic sau epidemic.</a:t>
            </a:r>
            <a:endParaRPr lang="en-US" dirty="0"/>
          </a:p>
          <a:p>
            <a:r>
              <a:rPr lang="ro-RO" dirty="0"/>
              <a:t>	Astăzi, infecţia evoluează endemic sau în focare epidemice în unele ţări asiatice (India, Iran, Japonia). În ţările europene, cazurile sunt excepţionale. La noi în ţară, s-au semnalat cazuri de holeră în ultimii ani (focare epidemice). Se duce o luptă activă, de ordin epidemiologic, clinic şi microbiologic pentru prevenirea apariţiei unor infecţii „de import”.</a:t>
            </a:r>
            <a:endParaRPr lang="en-US" dirty="0"/>
          </a:p>
          <a:p>
            <a:pPr>
              <a:buNone/>
            </a:pPr>
            <a:endParaRPr lang="en-US" dirty="0"/>
          </a:p>
          <a:p>
            <a:r>
              <a:rPr lang="ro-RO" b="1" dirty="0"/>
              <a:t>1. ÎNCADRARE TAXONOMICĂ</a:t>
            </a:r>
            <a:endParaRPr lang="en-US" dirty="0"/>
          </a:p>
          <a:p>
            <a:r>
              <a:rPr lang="ro-RO" dirty="0"/>
              <a:t>	</a:t>
            </a:r>
            <a:r>
              <a:rPr lang="ro-RO" i="1" dirty="0"/>
              <a:t>Ordinul</a:t>
            </a:r>
            <a:r>
              <a:rPr lang="ro-RO" dirty="0"/>
              <a:t>: </a:t>
            </a:r>
            <a:r>
              <a:rPr lang="ro-RO" b="1" i="1" dirty="0"/>
              <a:t>Pseudomonadales</a:t>
            </a:r>
            <a:r>
              <a:rPr lang="ro-RO" dirty="0"/>
              <a:t>; </a:t>
            </a:r>
            <a:r>
              <a:rPr lang="ro-RO" i="1" dirty="0"/>
              <a:t>familia</a:t>
            </a:r>
            <a:r>
              <a:rPr lang="ro-RO" dirty="0"/>
              <a:t>: </a:t>
            </a:r>
            <a:r>
              <a:rPr lang="ro-RO" b="1" i="1" dirty="0"/>
              <a:t>Spirillaceae</a:t>
            </a:r>
            <a:r>
              <a:rPr lang="ro-RO" dirty="0"/>
              <a:t>; </a:t>
            </a:r>
            <a:r>
              <a:rPr lang="ro-RO" i="1" dirty="0"/>
              <a:t>genul</a:t>
            </a:r>
            <a:r>
              <a:rPr lang="ro-RO" dirty="0"/>
              <a:t>: </a:t>
            </a:r>
            <a:r>
              <a:rPr lang="ro-RO" b="1" i="1" dirty="0"/>
              <a:t>Vibrio</a:t>
            </a:r>
            <a:r>
              <a:rPr lang="ro-RO" dirty="0"/>
              <a:t>; Specii: </a:t>
            </a:r>
            <a:r>
              <a:rPr lang="ro-RO" b="1" dirty="0"/>
              <a:t>Vibrio cholerae (V. comma)</a:t>
            </a:r>
            <a:r>
              <a:rPr lang="ro-RO" dirty="0"/>
              <a:t> sau vibrionul holeric clasic; </a:t>
            </a:r>
            <a:r>
              <a:rPr lang="ro-RO" b="1" dirty="0"/>
              <a:t>Vibrio El Tor</a:t>
            </a:r>
            <a:r>
              <a:rPr lang="ro-RO" dirty="0"/>
              <a:t>: saprofit sau condiţionat-patogen; </a:t>
            </a:r>
            <a:r>
              <a:rPr lang="ro-RO" b="1" dirty="0"/>
              <a:t>Vibrio non-aglutinabil (NAG)</a:t>
            </a:r>
            <a:r>
              <a:rPr lang="ro-RO" dirty="0"/>
              <a:t>: nepatogen.</a:t>
            </a:r>
            <a:endParaRPr lang="en-US" dirty="0"/>
          </a:p>
          <a:p>
            <a:endParaRPr lang="en-US" dirty="0"/>
          </a:p>
          <a:p>
            <a:endParaRPr lang="en-US" dirty="0"/>
          </a:p>
        </p:txBody>
      </p:sp>
      <p:pic>
        <p:nvPicPr>
          <p:cNvPr id="104450" name="Picture 2" descr="https://www.rki.de/SharedDocs/Bilder/InfAZ/Vibrio_cholerae/EM_Leo_7-02b_Vibrio_cholerae_JPG.jpg?__blob=publicationFile&amp;v=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005064"/>
            <a:ext cx="4078566"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753120"/>
          </a:xfrm>
        </p:spPr>
        <p:txBody>
          <a:bodyPr>
            <a:normAutofit fontScale="70000" lnSpcReduction="20000"/>
          </a:bodyPr>
          <a:lstStyle/>
          <a:p>
            <a:pPr algn="just"/>
            <a:r>
              <a:rPr lang="ro-RO" b="1" dirty="0"/>
              <a:t>6. CARACTERE DE PATOGENITATE</a:t>
            </a:r>
            <a:endParaRPr lang="en-US" dirty="0"/>
          </a:p>
          <a:p>
            <a:pPr algn="just"/>
            <a:r>
              <a:rPr lang="ro-RO" b="1" dirty="0"/>
              <a:t>6.1. Virulenţa</a:t>
            </a:r>
            <a:endParaRPr lang="en-US" dirty="0"/>
          </a:p>
          <a:p>
            <a:pPr algn="just"/>
            <a:r>
              <a:rPr lang="ro-RO" b="1" dirty="0"/>
              <a:t>	</a:t>
            </a:r>
            <a:r>
              <a:rPr lang="ro-RO" dirty="0"/>
              <a:t>Vibrionii holerici </a:t>
            </a:r>
            <a:r>
              <a:rPr lang="ro-RO" b="1" i="1" dirty="0"/>
              <a:t>nu sunt invazivi</a:t>
            </a:r>
            <a:r>
              <a:rPr lang="ro-RO" dirty="0"/>
              <a:t> (virulenţă minimă sau absentă). </a:t>
            </a:r>
            <a:r>
              <a:rPr lang="ro-RO" b="1" i="1" dirty="0"/>
              <a:t>Neuraminidaza</a:t>
            </a:r>
            <a:r>
              <a:rPr lang="ro-RO" dirty="0"/>
              <a:t>, deşi enzimă bacteriană, acţionează nu invaziv, ci prin </a:t>
            </a:r>
            <a:r>
              <a:rPr lang="ro-RO" i="1" dirty="0"/>
              <a:t>potenţarea toxinelor</a:t>
            </a:r>
            <a:r>
              <a:rPr lang="ro-RO" dirty="0"/>
              <a:t>.</a:t>
            </a:r>
            <a:endParaRPr lang="en-US" dirty="0"/>
          </a:p>
          <a:p>
            <a:pPr algn="just">
              <a:buNone/>
            </a:pPr>
            <a:endParaRPr lang="en-US" dirty="0"/>
          </a:p>
          <a:p>
            <a:pPr algn="just"/>
            <a:r>
              <a:rPr lang="ro-RO" b="1" dirty="0"/>
              <a:t>6.2. Toxinogeneza</a:t>
            </a:r>
            <a:r>
              <a:rPr lang="ro-RO" dirty="0"/>
              <a:t> </a:t>
            </a:r>
            <a:endParaRPr lang="en-US" dirty="0"/>
          </a:p>
          <a:p>
            <a:pPr lvl="0" algn="just"/>
            <a:r>
              <a:rPr lang="ro-RO" b="1" dirty="0"/>
              <a:t>Exotoxina</a:t>
            </a:r>
            <a:r>
              <a:rPr lang="ro-RO" dirty="0"/>
              <a:t> </a:t>
            </a:r>
            <a:endParaRPr lang="en-US" dirty="0"/>
          </a:p>
          <a:p>
            <a:pPr algn="just"/>
            <a:r>
              <a:rPr lang="ro-RO" dirty="0"/>
              <a:t>	„Enterotoxina” sau „coleragen” este foarte asemănătoare cu LT de la E.coli enterotoxigen ca înrudire antigenică şi mecanism de acţiune.</a:t>
            </a:r>
            <a:endParaRPr lang="en-US" dirty="0"/>
          </a:p>
          <a:p>
            <a:pPr algn="just"/>
            <a:r>
              <a:rPr lang="ro-RO" b="1" dirty="0"/>
              <a:t>	Proprietăţi fizico-chimice</a:t>
            </a:r>
            <a:r>
              <a:rPr lang="ro-RO" dirty="0"/>
              <a:t>: proteină termolabilă, formată din proteina A (greutate moleculară totală = 29.000 daltoni) şi porţiunea B (5 copii de lanţuri polipeptidice, fiecare cu greutatea moleculară de 11.500 daltoni).</a:t>
            </a:r>
            <a:endParaRPr lang="en-US" dirty="0"/>
          </a:p>
          <a:p>
            <a:pPr algn="just"/>
            <a:r>
              <a:rPr lang="ro-RO" b="1" dirty="0"/>
              <a:t>	Proprietăţi biologice</a:t>
            </a:r>
            <a:r>
              <a:rPr lang="ro-RO" dirty="0"/>
              <a:t> </a:t>
            </a:r>
            <a:endParaRPr lang="en-US" dirty="0"/>
          </a:p>
          <a:p>
            <a:pPr algn="just"/>
            <a:r>
              <a:rPr lang="ro-RO" dirty="0"/>
              <a:t>Mecanismul de acţiune:</a:t>
            </a:r>
            <a:endParaRPr lang="en-US" dirty="0"/>
          </a:p>
          <a:p>
            <a:pPr lvl="0" algn="just"/>
            <a:r>
              <a:rPr lang="ro-RO" i="1" dirty="0"/>
              <a:t>Ataşarea toxinei pe receptorul gangliosidic GM1</a:t>
            </a:r>
            <a:r>
              <a:rPr lang="ro-RO" dirty="0"/>
              <a:t>, </a:t>
            </a:r>
            <a:r>
              <a:rPr lang="ro-RO" i="1" dirty="0"/>
              <a:t>de la suprafaţa celulei epiteliale a mucoasei intestinale</a:t>
            </a:r>
            <a:r>
              <a:rPr lang="ro-RO" dirty="0"/>
              <a:t>; celelalte ganglioside de pe suprafaţa epiteliului sunt convertite la GM1 la nivelul acidului neuraminic (sialic), datorită intervenţiei neuraminidazei, produse de Vibrionul holeric.</a:t>
            </a:r>
            <a:endParaRPr lang="en-US" dirty="0"/>
          </a:p>
          <a:p>
            <a:pPr lvl="0" algn="just"/>
            <a:r>
              <a:rPr lang="ro-RO" i="1" dirty="0"/>
              <a:t>Clivarea porţiunii A</a:t>
            </a:r>
            <a:r>
              <a:rPr lang="ro-RO" dirty="0"/>
              <a:t>, prin reducerea punţii S-S, în </a:t>
            </a:r>
            <a:r>
              <a:rPr lang="ro-RO" i="1" dirty="0"/>
              <a:t>A1 şi A2</a:t>
            </a:r>
            <a:r>
              <a:rPr lang="ro-RO" dirty="0"/>
              <a:t>.</a:t>
            </a:r>
            <a:endParaRPr lang="en-US" dirty="0"/>
          </a:p>
          <a:p>
            <a:pPr lvl="0" algn="just"/>
            <a:r>
              <a:rPr lang="ro-RO" i="1" dirty="0"/>
              <a:t>A1</a:t>
            </a:r>
            <a:r>
              <a:rPr lang="ro-RO" dirty="0"/>
              <a:t> intră în celulă şi </a:t>
            </a:r>
            <a:r>
              <a:rPr lang="ro-RO" i="1" dirty="0"/>
              <a:t>acţionează asupra NAD</a:t>
            </a:r>
            <a:r>
              <a:rPr lang="ro-RO" dirty="0"/>
              <a:t> (nicotinamid-adenin-dinucleotid), descompunându-l în </a:t>
            </a:r>
            <a:r>
              <a:rPr lang="ro-RO" i="1" dirty="0"/>
              <a:t>ADP-riboză şi nicotinamidă</a:t>
            </a:r>
            <a:r>
              <a:rPr lang="ro-RO" dirty="0"/>
              <a:t>.</a:t>
            </a:r>
            <a:endParaRPr lang="en-US" dirty="0"/>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2160240"/>
          </a:xfrm>
        </p:spPr>
        <p:txBody>
          <a:bodyPr>
            <a:normAutofit fontScale="77500" lnSpcReduction="20000"/>
          </a:bodyPr>
          <a:lstStyle/>
          <a:p>
            <a:pPr lvl="0" algn="just"/>
            <a:r>
              <a:rPr lang="ro-RO" i="1" dirty="0"/>
              <a:t>ADP-riboza e transferată</a:t>
            </a:r>
            <a:r>
              <a:rPr lang="ro-RO" dirty="0"/>
              <a:t> cu ajutorul unei proteine reglatoare (RP- regulatory protein) </a:t>
            </a:r>
            <a:r>
              <a:rPr lang="ro-RO" i="1" dirty="0"/>
              <a:t>pe proteina de legare GTP</a:t>
            </a:r>
            <a:r>
              <a:rPr lang="ro-RO" dirty="0"/>
              <a:t> (guanozin trifosfat).</a:t>
            </a:r>
            <a:endParaRPr lang="en-US" dirty="0"/>
          </a:p>
          <a:p>
            <a:pPr lvl="0" algn="just"/>
            <a:r>
              <a:rPr lang="ro-RO" i="1" dirty="0"/>
              <a:t>GTP clivează adenilciclaza</a:t>
            </a:r>
            <a:r>
              <a:rPr lang="ro-RO" dirty="0"/>
              <a:t>, care conduce la </a:t>
            </a:r>
            <a:r>
              <a:rPr lang="ro-RO" i="1" dirty="0"/>
              <a:t>creşterea concentraţiei de AMPc</a:t>
            </a:r>
            <a:r>
              <a:rPr lang="ro-RO" dirty="0"/>
              <a:t>.</a:t>
            </a:r>
            <a:endParaRPr lang="en-US" dirty="0"/>
          </a:p>
          <a:p>
            <a:pPr lvl="0" algn="just"/>
            <a:r>
              <a:rPr lang="ro-RO" dirty="0"/>
              <a:t>AMPc în exces duce la </a:t>
            </a:r>
            <a:r>
              <a:rPr lang="ro-RO" i="1" dirty="0"/>
              <a:t>tulburarea pompei electrolitice de absorbţie intestinală </a:t>
            </a:r>
            <a:r>
              <a:rPr lang="ro-RO" dirty="0"/>
              <a:t>(eliminarea în exces prin scaun a ionilor Cl</a:t>
            </a:r>
            <a:r>
              <a:rPr lang="ro-RO" baseline="30000" dirty="0"/>
              <a:t>-</a:t>
            </a:r>
            <a:r>
              <a:rPr lang="ro-RO" dirty="0"/>
              <a:t>, K</a:t>
            </a:r>
            <a:r>
              <a:rPr lang="ro-RO" baseline="30000" dirty="0"/>
              <a:t>+</a:t>
            </a:r>
            <a:r>
              <a:rPr lang="ro-RO" dirty="0"/>
              <a:t>, HCO</a:t>
            </a:r>
            <a:r>
              <a:rPr lang="ro-RO" baseline="-25000" dirty="0"/>
              <a:t>3</a:t>
            </a:r>
            <a:r>
              <a:rPr lang="ro-RO" dirty="0"/>
              <a:t>; inhibiţia reabsorbţiei ionului de Na</a:t>
            </a:r>
            <a:r>
              <a:rPr lang="ro-RO" baseline="30000" dirty="0"/>
              <a:t>+</a:t>
            </a:r>
            <a:r>
              <a:rPr lang="ro-RO" dirty="0"/>
              <a:t>).</a:t>
            </a:r>
            <a:endParaRPr lang="en-US" dirty="0"/>
          </a:p>
        </p:txBody>
      </p:sp>
      <p:pic>
        <p:nvPicPr>
          <p:cNvPr id="4" name="Picture 4" descr="Patogenitate bacteriana - HOLERA land.jpg"/>
          <p:cNvPicPr>
            <a:picLocks noChangeAspect="1"/>
          </p:cNvPicPr>
          <p:nvPr/>
        </p:nvPicPr>
        <p:blipFill>
          <a:blip r:embed="rId2" cstate="print"/>
          <a:srcRect/>
          <a:stretch>
            <a:fillRect/>
          </a:stretch>
        </p:blipFill>
        <p:spPr bwMode="auto">
          <a:xfrm>
            <a:off x="1043608" y="2784922"/>
            <a:ext cx="6808688" cy="407307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4389120"/>
          </a:xfrm>
        </p:spPr>
        <p:txBody>
          <a:bodyPr>
            <a:normAutofit fontScale="92500" lnSpcReduction="10000"/>
          </a:bodyPr>
          <a:lstStyle/>
          <a:p>
            <a:pPr algn="just"/>
            <a:r>
              <a:rPr lang="ro-RO" dirty="0"/>
              <a:t>	Enterotoxina vibrionului holeric e codificată de o genă cromozomială, nu de o plasmidă.</a:t>
            </a:r>
            <a:endParaRPr lang="en-US" dirty="0"/>
          </a:p>
          <a:p>
            <a:pPr algn="just"/>
            <a:r>
              <a:rPr lang="ro-RO" dirty="0"/>
              <a:t>	</a:t>
            </a:r>
            <a:r>
              <a:rPr lang="ro-RO" b="1" i="1" dirty="0"/>
              <a:t>Testarea enterotoxinei holerice</a:t>
            </a:r>
            <a:r>
              <a:rPr lang="ro-RO" dirty="0"/>
              <a:t>: </a:t>
            </a:r>
            <a:r>
              <a:rPr lang="ro-RO" i="1" dirty="0"/>
              <a:t>in vitro</a:t>
            </a:r>
            <a:r>
              <a:rPr lang="ro-RO" dirty="0"/>
              <a:t> (în </a:t>
            </a:r>
            <a:r>
              <a:rPr lang="ro-RO" i="1" dirty="0"/>
              <a:t>culturi celulare</a:t>
            </a:r>
            <a:r>
              <a:rPr lang="ro-RO" dirty="0"/>
              <a:t>, datorită enterotoxinei, creşte concentraţia AMPc, ceea ce se traduce prin tulburări citotoxice) şi </a:t>
            </a:r>
            <a:r>
              <a:rPr lang="ro-RO" i="1" dirty="0"/>
              <a:t>in situ</a:t>
            </a:r>
            <a:r>
              <a:rPr lang="ro-RO" dirty="0"/>
              <a:t> (</a:t>
            </a:r>
            <a:r>
              <a:rPr lang="ro-RO" i="1" dirty="0"/>
              <a:t>tehnica ansei intestinale izolate</a:t>
            </a:r>
            <a:r>
              <a:rPr lang="ro-RO" dirty="0"/>
              <a:t>: se cufundă o porţiune a ansei în lichid fiziologic; se inoculează diluţii de enterotoxină holerică; titrul este dat de diluţia maximă unde are loc acumularea de lichid în interiorul ansei).</a:t>
            </a:r>
            <a:endParaRPr lang="en-US" dirty="0"/>
          </a:p>
          <a:p>
            <a:pPr algn="just">
              <a:buNone/>
            </a:pPr>
            <a:endParaRPr lang="en-US" dirty="0"/>
          </a:p>
          <a:p>
            <a:pPr algn="just"/>
            <a:r>
              <a:rPr lang="ro-RO" b="1" dirty="0"/>
              <a:t>b. Endotoxina </a:t>
            </a:r>
            <a:r>
              <a:rPr lang="ro-RO" dirty="0"/>
              <a:t>prezintă efectele endotoxinelor celorlalte bacterii intestinale.</a:t>
            </a:r>
            <a:endParaRPr lang="en-US" dirty="0"/>
          </a:p>
          <a:p>
            <a:pPr algn="just"/>
            <a:endParaRPr lang="en-US" dirty="0"/>
          </a:p>
        </p:txBody>
      </p:sp>
    </p:spTree>
    <p:extLst>
      <p:ext uri="{BB962C8B-B14F-4D97-AF65-F5344CB8AC3E}">
        <p14:creationId xmlns:p14="http://schemas.microsoft.com/office/powerpoint/2010/main" val="70080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fontScale="77500" lnSpcReduction="20000"/>
          </a:bodyPr>
          <a:lstStyle/>
          <a:p>
            <a:pPr algn="just"/>
            <a:r>
              <a:rPr lang="ro-RO" b="1" dirty="0"/>
              <a:t>7. REZISTENŢĂ. SENSIBILITATE. VARIABILITATE GENETICĂ</a:t>
            </a:r>
            <a:endParaRPr lang="en-US" b="1" dirty="0"/>
          </a:p>
          <a:p>
            <a:pPr algn="just">
              <a:buNone/>
            </a:pPr>
            <a:endParaRPr lang="en-US" dirty="0"/>
          </a:p>
          <a:p>
            <a:pPr algn="just"/>
            <a:r>
              <a:rPr lang="ro-RO" b="1" dirty="0"/>
              <a:t>7.1. Factorii fizici şi chimici</a:t>
            </a:r>
            <a:endParaRPr lang="en-US" dirty="0"/>
          </a:p>
          <a:p>
            <a:pPr algn="just"/>
            <a:r>
              <a:rPr lang="ro-RO" b="1" i="1" dirty="0"/>
              <a:t>	Rezistă mult în apele poluate</a:t>
            </a:r>
            <a:r>
              <a:rPr lang="ro-RO" dirty="0"/>
              <a:t>, iar în alimente rezistă relativ bine. Prezintă o </a:t>
            </a:r>
            <a:r>
              <a:rPr lang="ro-RO" b="1" i="1" dirty="0"/>
              <a:t>sensibilitate mare la radiaţiile ultraviolete</a:t>
            </a:r>
            <a:r>
              <a:rPr lang="ro-RO" dirty="0"/>
              <a:t>, iar temperatura de 50</a:t>
            </a:r>
            <a:r>
              <a:rPr lang="ro-RO" baseline="30000" dirty="0"/>
              <a:t>0</a:t>
            </a:r>
            <a:r>
              <a:rPr lang="ro-RO" dirty="0"/>
              <a:t>C distruge germenul în câteva minute. Este sensibil la antisepticele uzuale (sublimatul diluat 1:100.000 îl distruge în câteva minute).</a:t>
            </a:r>
            <a:endParaRPr lang="en-US" dirty="0"/>
          </a:p>
          <a:p>
            <a:pPr algn="just"/>
            <a:r>
              <a:rPr lang="ro-RO" b="1" dirty="0"/>
              <a:t>7.2. Sensibilitatea la chimioterapice</a:t>
            </a:r>
            <a:endParaRPr lang="en-US" dirty="0"/>
          </a:p>
          <a:p>
            <a:pPr algn="just"/>
            <a:r>
              <a:rPr lang="ro-RO" dirty="0"/>
              <a:t>	Multe tulpini sunt sensibile la tetraciclină, altele la cloramfenicol şi nitrofurantoin.</a:t>
            </a:r>
            <a:endParaRPr lang="en-US" dirty="0"/>
          </a:p>
          <a:p>
            <a:pPr algn="just"/>
            <a:r>
              <a:rPr lang="ro-RO" b="1" dirty="0"/>
              <a:t>7.3. Sensibilitatea la bacteriofagi</a:t>
            </a:r>
            <a:endParaRPr lang="en-US" dirty="0"/>
          </a:p>
          <a:p>
            <a:pPr algn="just"/>
            <a:r>
              <a:rPr lang="ro-RO" b="1" dirty="0"/>
              <a:t>	</a:t>
            </a:r>
            <a:r>
              <a:rPr lang="ro-RO" dirty="0"/>
              <a:t>Fagii litici acţionează în apele poluate, efectuând o limitare naturală a înmulţirii vibrionilor. Unele tulpini sunt lizogene.</a:t>
            </a:r>
            <a:endParaRPr lang="en-US" dirty="0"/>
          </a:p>
          <a:p>
            <a:pPr algn="just"/>
            <a:r>
              <a:rPr lang="ro-RO" b="1" dirty="0"/>
              <a:t>7.4. Variabilitate genetică</a:t>
            </a:r>
            <a:endParaRPr lang="en-US" dirty="0"/>
          </a:p>
          <a:p>
            <a:pPr algn="just"/>
            <a:r>
              <a:rPr lang="ro-RO" dirty="0"/>
              <a:t>	Există </a:t>
            </a:r>
            <a:r>
              <a:rPr lang="ro-RO" b="1" i="1" dirty="0"/>
              <a:t>fenomene numeroase de transfer genetic</a:t>
            </a:r>
            <a:r>
              <a:rPr lang="ro-RO" dirty="0"/>
              <a:t>, mai ales prin transducţie (fagi temperaţi) variante neaglutinabile, hemolitice.</a:t>
            </a:r>
            <a:endParaRPr lang="en-US" dirty="0"/>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r>
              <a:rPr lang="ro-RO" b="1" dirty="0"/>
              <a:t>8. BOALA LA OM</a:t>
            </a:r>
            <a:endParaRPr lang="en-US" dirty="0"/>
          </a:p>
          <a:p>
            <a:pPr algn="just"/>
            <a:r>
              <a:rPr lang="ro-RO" b="1" dirty="0"/>
              <a:t>8.1. Habitat</a:t>
            </a:r>
            <a:endParaRPr lang="en-US" dirty="0"/>
          </a:p>
          <a:p>
            <a:pPr algn="just"/>
            <a:r>
              <a:rPr lang="ro-RO" dirty="0"/>
              <a:t>	Vibrionii pot fi eliminaţi de către bolnavi sau purtători aparent sănătoşi, prin scaun. </a:t>
            </a:r>
            <a:r>
              <a:rPr lang="ro-RO" b="1" i="1" dirty="0"/>
              <a:t>Rezistă relativ mult în apele reziduale, pe alimente</a:t>
            </a:r>
            <a:r>
              <a:rPr lang="ro-RO" dirty="0"/>
              <a:t>, pentru un timp (lapte, fructe, zarzavaturi), în apele stătătoare sau lente din zonele calde ale globului.</a:t>
            </a:r>
            <a:endParaRPr lang="en-US" dirty="0"/>
          </a:p>
          <a:p>
            <a:pPr algn="just">
              <a:buNone/>
            </a:pPr>
            <a:endParaRPr lang="en-US" dirty="0"/>
          </a:p>
          <a:p>
            <a:pPr algn="just"/>
            <a:r>
              <a:rPr lang="ro-RO" b="1" dirty="0"/>
              <a:t>8.2. Patogenie</a:t>
            </a:r>
            <a:endParaRPr lang="en-US" dirty="0"/>
          </a:p>
          <a:p>
            <a:pPr algn="just"/>
            <a:r>
              <a:rPr lang="ro-RO" dirty="0"/>
              <a:t>	În mod natural, </a:t>
            </a:r>
            <a:r>
              <a:rPr lang="ro-RO" b="1" i="1" dirty="0"/>
              <a:t>holera „clasică” se întâlneşte numai la om</a:t>
            </a:r>
            <a:r>
              <a:rPr lang="ro-RO" dirty="0"/>
              <a:t>. S-au obţinut cu greu infecţii experimentale la iepure, cobai şi şoarece. Au mai fost încercate infecţii de laborator la iepuri sau cobai nou-născuţi, trataţi cu streptomicină şi carbonat de calciu şi cărora li se administrează apoi oral vibrioni holerici streptomicinorezistenţi.</a:t>
            </a:r>
            <a:endParaRPr lang="en-US" dirty="0"/>
          </a:p>
          <a:p>
            <a:pPr algn="just"/>
            <a:r>
              <a:rPr lang="ro-RO" dirty="0"/>
              <a:t>	Boala la om se produce datorită ingestiei vibrionilor, care se localizează </a:t>
            </a:r>
            <a:r>
              <a:rPr lang="ro-RO" b="1" i="1" dirty="0"/>
              <a:t>la nivelul intestinului (jejun-ileon)</a:t>
            </a:r>
            <a:r>
              <a:rPr lang="ro-RO" dirty="0"/>
              <a:t>. Prin neuraminidază, enzimă cu efect de liză a mucoproteinelor membranei celulare, vibrionii se ataşează pe celulele epiteliului mucoasei, apoi </a:t>
            </a:r>
            <a:r>
              <a:rPr lang="ro-RO" b="1" i="1" dirty="0"/>
              <a:t>secretă endotoxina şi exotoxina</a:t>
            </a:r>
            <a:r>
              <a:rPr lang="ro-RO" dirty="0"/>
              <a:t>, ale căror efecte se traduc printr-o </a:t>
            </a:r>
            <a:r>
              <a:rPr lang="ro-RO" b="1" i="1" dirty="0"/>
              <a:t>inflamaţie a mucoasei</a:t>
            </a:r>
            <a:r>
              <a:rPr lang="ro-RO" dirty="0"/>
              <a:t>.</a:t>
            </a:r>
            <a:endParaRPr lang="en-US" dirty="0"/>
          </a:p>
          <a:p>
            <a:pPr algn="just"/>
            <a:r>
              <a:rPr lang="ro-RO" dirty="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877272"/>
          </a:xfrm>
        </p:spPr>
        <p:txBody>
          <a:bodyPr>
            <a:normAutofit fontScale="85000" lnSpcReduction="10000"/>
          </a:bodyPr>
          <a:lstStyle/>
          <a:p>
            <a:pPr algn="just"/>
            <a:r>
              <a:rPr lang="ro-RO" b="1" dirty="0"/>
              <a:t>8. BOALA LA OM</a:t>
            </a:r>
            <a:endParaRPr lang="en-US" dirty="0"/>
          </a:p>
          <a:p>
            <a:pPr algn="just">
              <a:buNone/>
            </a:pPr>
            <a:endParaRPr lang="en-US" dirty="0"/>
          </a:p>
          <a:p>
            <a:pPr algn="just"/>
            <a:r>
              <a:rPr lang="ro-RO" b="1" dirty="0"/>
              <a:t>8.2. Patogenie</a:t>
            </a:r>
            <a:endParaRPr lang="en-US" dirty="0"/>
          </a:p>
          <a:p>
            <a:pPr algn="just"/>
            <a:r>
              <a:rPr lang="ro-RO" dirty="0"/>
              <a:t>	</a:t>
            </a:r>
            <a:r>
              <a:rPr lang="ro-RO" b="1" i="1" dirty="0"/>
              <a:t>Procesul de absorbţie intestinală este alterat</a:t>
            </a:r>
            <a:r>
              <a:rPr lang="ro-RO" dirty="0"/>
              <a:t>, </a:t>
            </a:r>
            <a:r>
              <a:rPr lang="ro-RO" b="1" i="1" dirty="0"/>
              <a:t>apar scaune frecvente şi apoase</a:t>
            </a:r>
            <a:r>
              <a:rPr lang="ro-RO" dirty="0"/>
              <a:t>. S-a remarcat că lichidul eliminat prin scaun este foarte sărac în proteine şi foarte bogat în ioni minerali. Concentraţia lichidului în ioni de clor şi sodiu este similară cu cea din plasmă. Această constatare, coroborată cu alte studii asupra toxinogenezei vibrionului holeric explică tulburarea la nivelul „pompei de sodiu-potasiu”. „Paralizia” funcţională a acestei „pompe” de către exotoxina vibrionului are drept consecinţă </a:t>
            </a:r>
            <a:r>
              <a:rPr lang="ro-RO" b="1" i="1" dirty="0"/>
              <a:t>eliminarea masivă prin scaun a apei şi iuonilor</a:t>
            </a:r>
            <a:r>
              <a:rPr lang="ro-RO" dirty="0"/>
              <a:t>, cu </a:t>
            </a:r>
            <a:r>
              <a:rPr lang="ro-RO" b="1" i="1" dirty="0"/>
              <a:t>deshidratare secundară masivă</a:t>
            </a:r>
            <a:r>
              <a:rPr lang="ro-RO" dirty="0"/>
              <a:t> şi </a:t>
            </a:r>
            <a:r>
              <a:rPr lang="ro-RO" b="1" i="1" dirty="0"/>
              <a:t>apariţia azotemiei extrarenale</a:t>
            </a:r>
            <a:r>
              <a:rPr lang="ro-RO" dirty="0"/>
              <a:t>.</a:t>
            </a:r>
            <a:endParaRPr lang="en-US" dirty="0"/>
          </a:p>
          <a:p>
            <a:pPr algn="just"/>
            <a:r>
              <a:rPr lang="ro-RO" dirty="0"/>
              <a:t>	Cu alte cuvinte, deşi inflamaţia locală intestinală este relativ discretă şi vibrionii rămân localizaţi la nivelul porţii de intrare digestive, holera este o boală gravă, datorită </a:t>
            </a:r>
            <a:r>
              <a:rPr lang="ro-RO" b="1" i="1" dirty="0"/>
              <a:t>fenomenelor toxice endogene secundare</a:t>
            </a:r>
            <a:r>
              <a:rPr lang="ro-RO" dirty="0"/>
              <a:t>, apărute în urma </a:t>
            </a:r>
            <a:r>
              <a:rPr lang="ro-RO" i="1" dirty="0"/>
              <a:t>pierderii masive de apă şi electroliţi</a:t>
            </a:r>
            <a:r>
              <a:rPr lang="ro-RO" dirty="0"/>
              <a:t> şi </a:t>
            </a:r>
            <a:r>
              <a:rPr lang="ro-RO" i="1" dirty="0"/>
              <a:t>hiperconcentraţiei de produşi azotaţi neproteici în umori</a:t>
            </a:r>
            <a:r>
              <a:rPr lang="ro-RO" dirty="0"/>
              <a:t>.</a:t>
            </a:r>
            <a:endParaRPr lang="en-US" dirty="0"/>
          </a:p>
          <a:p>
            <a:pPr algn="just"/>
            <a:endParaRPr lang="en-US" dirty="0"/>
          </a:p>
        </p:txBody>
      </p:sp>
    </p:spTree>
    <p:extLst>
      <p:ext uri="{BB962C8B-B14F-4D97-AF65-F5344CB8AC3E}">
        <p14:creationId xmlns:p14="http://schemas.microsoft.com/office/powerpoint/2010/main" val="320914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6143668"/>
          </a:xfrm>
        </p:spPr>
        <p:txBody>
          <a:bodyPr>
            <a:normAutofit/>
          </a:bodyPr>
          <a:lstStyle/>
          <a:p>
            <a:pPr algn="just"/>
            <a:r>
              <a:rPr lang="ro-RO" b="1" dirty="0"/>
              <a:t>8.3. Imunitate</a:t>
            </a:r>
            <a:endParaRPr lang="en-US" dirty="0"/>
          </a:p>
          <a:p>
            <a:pPr algn="just"/>
            <a:r>
              <a:rPr lang="ro-RO" dirty="0"/>
              <a:t>	Holera apare cu evoluţie severă mai ales la indivizii cu rezistenţă scăzută (subnutriţie). După infecţie, apare </a:t>
            </a:r>
            <a:r>
              <a:rPr lang="ro-RO" b="1" i="1" dirty="0"/>
              <a:t>răspunsul imun umoral, atât sistemic, cât şi local</a:t>
            </a:r>
            <a:r>
              <a:rPr lang="ro-RO" dirty="0"/>
              <a:t>. </a:t>
            </a:r>
            <a:endParaRPr lang="en-US" dirty="0"/>
          </a:p>
          <a:p>
            <a:pPr algn="just"/>
            <a:r>
              <a:rPr lang="ro-RO" dirty="0"/>
              <a:t>	</a:t>
            </a:r>
            <a:r>
              <a:rPr lang="ro-RO" b="1" i="1" dirty="0"/>
              <a:t>Imunitatea umorală</a:t>
            </a:r>
            <a:r>
              <a:rPr lang="ro-RO" dirty="0"/>
              <a:t> în holeră este </a:t>
            </a:r>
            <a:r>
              <a:rPr lang="ro-RO" i="1" dirty="0"/>
              <a:t>trecătoare</a:t>
            </a:r>
            <a:r>
              <a:rPr lang="ro-RO" dirty="0"/>
              <a:t> (durează maximum 6 luni), ceea ce are însemnătate în ritmul vaccinărilor şi revaccinărilor antiholerice. </a:t>
            </a:r>
            <a:endParaRPr lang="en-US" dirty="0"/>
          </a:p>
          <a:p>
            <a:pPr algn="just"/>
            <a:r>
              <a:rPr lang="ro-RO" dirty="0"/>
              <a:t>	Cercetări recente au scos în evidenţă efectul toxinei holerice de a stimula limfocitele T, ceea ce sugerează </a:t>
            </a:r>
            <a:r>
              <a:rPr lang="ro-RO" b="1" i="1" dirty="0"/>
              <a:t>contribuţia imunităţii mediate celular</a:t>
            </a:r>
            <a:r>
              <a:rPr lang="ro-RO" dirty="0"/>
              <a:t> în apărarea specifică locală.</a:t>
            </a:r>
            <a:endParaRPr lang="en-US" dirty="0"/>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6143668"/>
          </a:xfrm>
        </p:spPr>
        <p:txBody>
          <a:bodyPr>
            <a:normAutofit fontScale="92500" lnSpcReduction="20000"/>
          </a:bodyPr>
          <a:lstStyle/>
          <a:p>
            <a:pPr algn="just">
              <a:buNone/>
            </a:pPr>
            <a:endParaRPr lang="en-US" dirty="0"/>
          </a:p>
          <a:p>
            <a:pPr algn="just"/>
            <a:r>
              <a:rPr lang="ro-RO" b="1" dirty="0"/>
              <a:t>8.4. Aspecte clinice</a:t>
            </a:r>
            <a:endParaRPr lang="en-US" dirty="0"/>
          </a:p>
          <a:p>
            <a:pPr algn="just"/>
            <a:r>
              <a:rPr lang="ro-RO" dirty="0"/>
              <a:t>	Evoluţia clasică a holerei se caracterizează prin: incubaţie 2-5 zile, </a:t>
            </a:r>
            <a:r>
              <a:rPr lang="ro-RO" b="1" i="1" dirty="0"/>
              <a:t>debut brusc</a:t>
            </a:r>
            <a:r>
              <a:rPr lang="ro-RO" dirty="0"/>
              <a:t>, cu </a:t>
            </a:r>
            <a:r>
              <a:rPr lang="ro-RO" i="1" dirty="0"/>
              <a:t>greţuri, vărsături, diaree şi dureri abdominale atroce (crampe)</a:t>
            </a:r>
            <a:r>
              <a:rPr lang="ro-RO" dirty="0"/>
              <a:t>, urmat de </a:t>
            </a:r>
            <a:r>
              <a:rPr lang="ro-RO" b="1" i="1" dirty="0"/>
              <a:t>perioada de stare</a:t>
            </a:r>
            <a:r>
              <a:rPr lang="ro-RO" dirty="0"/>
              <a:t> (</a:t>
            </a:r>
            <a:r>
              <a:rPr lang="ro-RO" i="1" dirty="0"/>
              <a:t>scaune foarte frecvente, apoase, cu aspect de „apă de orez”- scaune „riziforme”</a:t>
            </a:r>
            <a:r>
              <a:rPr lang="ro-RO" dirty="0"/>
              <a:t>: mici granule albe care conţin celule epiteliale descuamate, mucus şi numeroşi vibrioni). Pierderea de lichide prin scaun (până la 10-12 litri zilnic) duce la </a:t>
            </a:r>
            <a:r>
              <a:rPr lang="ro-RO" i="1" dirty="0"/>
              <a:t>deshidratare, creşterea azotemiei extrarenale, fenomene toxice endogene, cu tulburări cardio-respiratorii</a:t>
            </a:r>
            <a:r>
              <a:rPr lang="ro-RO" dirty="0"/>
              <a:t>, care oglindesc afectarea centrilor neurovegetativi din trunchiul cerebral.</a:t>
            </a:r>
            <a:endParaRPr lang="en-US" dirty="0"/>
          </a:p>
          <a:p>
            <a:pPr algn="just"/>
            <a:r>
              <a:rPr lang="ro-RO" dirty="0"/>
              <a:t>	Astăzi se întâlnesc numeroase alte forme clinice de holeră, cu evoluţie mai puţin dramatică (enterită severă), ceea ce are o mare importanţă epidemiologică.</a:t>
            </a:r>
            <a:endParaRPr lang="en-US" dirty="0"/>
          </a:p>
          <a:p>
            <a:pPr algn="just">
              <a:buNone/>
            </a:pPr>
            <a:endParaRPr lang="en-US" dirty="0"/>
          </a:p>
          <a:p>
            <a:pPr algn="just"/>
            <a:r>
              <a:rPr lang="ro-RO" b="1" dirty="0"/>
              <a:t>9. DIAGNOSTIC DE LABORATOR</a:t>
            </a:r>
            <a:r>
              <a:rPr lang="ro-RO" dirty="0"/>
              <a:t>: vezi Îndrumar lucrări practice</a:t>
            </a:r>
            <a:endParaRPr lang="en-US" dirty="0"/>
          </a:p>
          <a:p>
            <a:pPr algn="just"/>
            <a:endParaRPr lang="en-US" dirty="0"/>
          </a:p>
        </p:txBody>
      </p:sp>
    </p:spTree>
    <p:extLst>
      <p:ext uri="{BB962C8B-B14F-4D97-AF65-F5344CB8AC3E}">
        <p14:creationId xmlns:p14="http://schemas.microsoft.com/office/powerpoint/2010/main" val="193898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Aspecte clinice în holeră</a:t>
            </a:r>
            <a:endParaRPr lang="en-US" dirty="0"/>
          </a:p>
        </p:txBody>
      </p:sp>
      <p:pic>
        <p:nvPicPr>
          <p:cNvPr id="107522" name="Picture 2" descr="https://upload.wikimedia.org/wikipedia/commons/2/2b/Adult_cholera_pat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43563"/>
            <a:ext cx="3499148" cy="2314437"/>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http://www.slate.com/content/dam/slate/articles/news_and_politics/foreigners/2013/02/Haiti_Cholera_Photo_Gallery/130225_FOR_cholera13.jpg.CROP.original-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847088"/>
            <a:ext cx="3473542" cy="2314437"/>
          </a:xfrm>
          <a:prstGeom prst="rect">
            <a:avLst/>
          </a:prstGeom>
          <a:noFill/>
          <a:extLst>
            <a:ext uri="{909E8E84-426E-40DD-AFC4-6F175D3DCCD1}">
              <a14:hiddenFill xmlns:a14="http://schemas.microsoft.com/office/drawing/2010/main">
                <a:solidFill>
                  <a:srgbClr val="FFFFFF"/>
                </a:solidFill>
              </a14:hiddenFill>
            </a:ext>
          </a:extLst>
        </p:spPr>
      </p:pic>
      <p:pic>
        <p:nvPicPr>
          <p:cNvPr id="107528" name="Picture 8" descr="http://i.dailymail.co.uk/i/pix/2008/12/03/article-0-02A7C3BA000005DC-32_468x2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37913"/>
            <a:ext cx="3795628" cy="2319551"/>
          </a:xfrm>
          <a:prstGeom prst="rect">
            <a:avLst/>
          </a:prstGeom>
          <a:noFill/>
          <a:extLst>
            <a:ext uri="{909E8E84-426E-40DD-AFC4-6F175D3DCCD1}">
              <a14:hiddenFill xmlns:a14="http://schemas.microsoft.com/office/drawing/2010/main">
                <a:solidFill>
                  <a:srgbClr val="FFFFFF"/>
                </a:solidFill>
              </a14:hiddenFill>
            </a:ext>
          </a:extLst>
        </p:spPr>
      </p:pic>
      <p:pic>
        <p:nvPicPr>
          <p:cNvPr id="107530" name="Picture 10" descr="https://c2.staticflickr.com/4/3513/3231682806_bbca1358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68" y="1847088"/>
            <a:ext cx="3752771" cy="23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9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8229600" cy="3939920"/>
          </a:xfrm>
        </p:spPr>
        <p:txBody>
          <a:bodyPr>
            <a:normAutofit fontScale="85000" lnSpcReduction="20000"/>
          </a:bodyPr>
          <a:lstStyle/>
          <a:p>
            <a:pPr algn="just"/>
            <a:r>
              <a:rPr lang="ro-RO" b="1" dirty="0"/>
              <a:t>10. EPIDEMIOLOGIE. PROFILAXIE. TRATAMENT</a:t>
            </a:r>
            <a:endParaRPr lang="en-US" dirty="0"/>
          </a:p>
          <a:p>
            <a:pPr algn="just"/>
            <a:r>
              <a:rPr lang="ro-RO" b="1" dirty="0"/>
              <a:t>10.1. Epidemiologie</a:t>
            </a:r>
            <a:endParaRPr lang="en-US" dirty="0"/>
          </a:p>
          <a:p>
            <a:pPr algn="just"/>
            <a:r>
              <a:rPr lang="ro-RO" dirty="0"/>
              <a:t>	Până la începutul secolului XX, holera evolua în pandemii şi epidemii, cuprinzând mase mari din populaţia umană, atât în zonele tropicale, cât şi în cele temperate. Astăzi, boala este endemică, în focare epidemice periodice în unele ţări cu climă caldă din Asia, cât şi în unele ţări africane.</a:t>
            </a:r>
            <a:endParaRPr lang="en-US" dirty="0"/>
          </a:p>
          <a:p>
            <a:pPr algn="just"/>
            <a:r>
              <a:rPr lang="ro-RO" dirty="0"/>
              <a:t>	Infecţia se produce mai ales prin </a:t>
            </a:r>
            <a:r>
              <a:rPr lang="ro-RO" b="1" i="1" dirty="0"/>
              <a:t>ingerarea apei contaminate, alimente</a:t>
            </a:r>
            <a:r>
              <a:rPr lang="ro-RO" dirty="0"/>
              <a:t>. Un rol important în răspândirea bolii îl au </a:t>
            </a:r>
            <a:r>
              <a:rPr lang="ro-RO" b="1" i="1" dirty="0"/>
              <a:t>purtătorii aparent sănătoşi şi bolnavii cu forme clinice uşoare</a:t>
            </a:r>
            <a:r>
              <a:rPr lang="ro-RO" dirty="0"/>
              <a:t>.</a:t>
            </a:r>
            <a:endParaRPr lang="en-US" dirty="0"/>
          </a:p>
          <a:p>
            <a:pPr algn="just"/>
            <a:r>
              <a:rPr lang="ro-RO" dirty="0"/>
              <a:t>	În zonele temperate se notează numai cazuri sporadice, „de import”.</a:t>
            </a:r>
            <a:endParaRPr lang="en-US" dirty="0"/>
          </a:p>
        </p:txBody>
      </p:sp>
      <p:pic>
        <p:nvPicPr>
          <p:cNvPr id="109570" name="Picture 2" descr="http://www.cdc.gov/cholera/images/general/gen-family-standing-w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462" y="4266712"/>
            <a:ext cx="3416538" cy="2444862"/>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http://rehydrate.org/dd/img3/su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32618"/>
            <a:ext cx="35337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09574" name="Picture 6" descr="http://rehydrate.org/resources/images/wtt458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386" y="4217164"/>
            <a:ext cx="1971977" cy="2640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908720"/>
          </a:xfrm>
        </p:spPr>
        <p:txBody>
          <a:bodyPr>
            <a:normAutofit/>
          </a:bodyPr>
          <a:lstStyle/>
          <a:p>
            <a:pPr algn="ctr">
              <a:buNone/>
            </a:pPr>
            <a:r>
              <a:rPr lang="ro-RO" sz="2400" b="1" dirty="0"/>
              <a:t>VIBRIO CHOLERAE (VIBRIONUL HOLERIC)</a:t>
            </a:r>
            <a:endParaRPr lang="en-US" sz="2400" dirty="0"/>
          </a:p>
          <a:p>
            <a:pPr>
              <a:buNone/>
            </a:pPr>
            <a:r>
              <a:rPr lang="ro-RO" sz="1800" b="1" dirty="0"/>
              <a:t> </a:t>
            </a:r>
            <a:endParaRPr lang="en-US" sz="1800" dirty="0"/>
          </a:p>
          <a:p>
            <a:endParaRPr lang="en-US" sz="1800" dirty="0"/>
          </a:p>
          <a:p>
            <a:endParaRPr lang="en-US" sz="1800" dirty="0"/>
          </a:p>
        </p:txBody>
      </p:sp>
      <p:pic>
        <p:nvPicPr>
          <p:cNvPr id="4" name="Picture 2"/>
          <p:cNvPicPr>
            <a:picLocks noChangeAspect="1" noChangeArrowheads="1"/>
          </p:cNvPicPr>
          <p:nvPr/>
        </p:nvPicPr>
        <p:blipFill>
          <a:blip r:embed="rId2" cstate="print"/>
          <a:srcRect/>
          <a:stretch>
            <a:fillRect/>
          </a:stretch>
        </p:blipFill>
        <p:spPr bwMode="auto">
          <a:xfrm>
            <a:off x="-108520" y="1268760"/>
            <a:ext cx="9101322" cy="3537496"/>
          </a:xfrm>
          <a:prstGeom prst="rect">
            <a:avLst/>
          </a:prstGeom>
          <a:noFill/>
          <a:ln w="9525">
            <a:noFill/>
            <a:miter lim="800000"/>
            <a:headEnd/>
            <a:tailEnd/>
          </a:ln>
        </p:spPr>
      </p:pic>
      <p:sp>
        <p:nvSpPr>
          <p:cNvPr id="5" name="TextBox 5"/>
          <p:cNvSpPr txBox="1">
            <a:spLocks noChangeArrowheads="1"/>
          </p:cNvSpPr>
          <p:nvPr/>
        </p:nvSpPr>
        <p:spPr bwMode="auto">
          <a:xfrm>
            <a:off x="870266" y="5229200"/>
            <a:ext cx="7143750" cy="3683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dirty="0">
                <a:latin typeface="Franklin Gothic Book" pitchFamily="34" charset="0"/>
              </a:rPr>
              <a:t>Specii din genul </a:t>
            </a:r>
            <a:r>
              <a:rPr lang="ro-RO" b="1" dirty="0" err="1">
                <a:latin typeface="Franklin Gothic Book" pitchFamily="34" charset="0"/>
              </a:rPr>
              <a:t>Vibrio</a:t>
            </a:r>
            <a:r>
              <a:rPr lang="ro-RO" b="1" dirty="0">
                <a:latin typeface="Franklin Gothic Book" pitchFamily="34" charset="0"/>
              </a:rPr>
              <a:t> implicate în patologia umană</a:t>
            </a:r>
            <a:endParaRPr lang="en-US" b="1" dirty="0">
              <a:latin typeface="Franklin Gothic Book" pitchFamily="34" charset="0"/>
            </a:endParaRPr>
          </a:p>
        </p:txBody>
      </p:sp>
    </p:spTree>
    <p:extLst>
      <p:ext uri="{BB962C8B-B14F-4D97-AF65-F5344CB8AC3E}">
        <p14:creationId xmlns:p14="http://schemas.microsoft.com/office/powerpoint/2010/main" val="278035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793"/>
            <a:ext cx="8229600" cy="866505"/>
          </a:xfrm>
        </p:spPr>
        <p:txBody>
          <a:bodyPr/>
          <a:lstStyle/>
          <a:p>
            <a:r>
              <a:rPr lang="ro-RO" dirty="0"/>
              <a:t>Holera - Epidemiologie</a:t>
            </a:r>
            <a:endParaRPr lang="en-US" dirty="0"/>
          </a:p>
        </p:txBody>
      </p:sp>
      <p:pic>
        <p:nvPicPr>
          <p:cNvPr id="110594" name="Picture 2" descr="http://www.unep.org/dewa/vitalwater/jpg/0291-cholerasprea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24744"/>
            <a:ext cx="8181431" cy="531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8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793"/>
            <a:ext cx="8229600" cy="866505"/>
          </a:xfrm>
        </p:spPr>
        <p:txBody>
          <a:bodyPr/>
          <a:lstStyle/>
          <a:p>
            <a:r>
              <a:rPr lang="ro-RO" dirty="0"/>
              <a:t>Holera - Epidemiologie</a:t>
            </a:r>
            <a:endParaRPr lang="en-US" dirty="0"/>
          </a:p>
        </p:txBody>
      </p:sp>
      <p:pic>
        <p:nvPicPr>
          <p:cNvPr id="101378" name="Picture 2" descr="http://static-content.springer.com/image/art%3A10.1186%2F1476-072X-7-31/MediaObjects/12942_2008_Article_225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836951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7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5753120"/>
          </a:xfrm>
        </p:spPr>
        <p:txBody>
          <a:bodyPr>
            <a:normAutofit fontScale="92500" lnSpcReduction="10000"/>
          </a:bodyPr>
          <a:lstStyle/>
          <a:p>
            <a:pPr algn="just"/>
            <a:r>
              <a:rPr lang="ro-RO" b="1" dirty="0"/>
              <a:t>10.2. Profilaxie</a:t>
            </a:r>
            <a:endParaRPr lang="en-US" dirty="0"/>
          </a:p>
          <a:p>
            <a:pPr algn="just"/>
            <a:r>
              <a:rPr lang="ro-RO" b="1" dirty="0"/>
              <a:t>Profilaxia nespecifică </a:t>
            </a:r>
            <a:r>
              <a:rPr lang="ro-RO" dirty="0"/>
              <a:t>se referă la: cunoaşterea tuturor cazurilor de bolnavi sau purtători, cu depistarea lor prin control activ; tratamentul adecvat al cazurilor; carantinarea şi izolarea contacţilor; reducerea căilor de contaminare, prin măsuri de igienă adecvate.</a:t>
            </a:r>
            <a:endParaRPr lang="en-US" dirty="0"/>
          </a:p>
          <a:p>
            <a:pPr algn="just"/>
            <a:r>
              <a:rPr lang="ro-RO" b="1" dirty="0"/>
              <a:t>Profilaxia specifică</a:t>
            </a:r>
            <a:r>
              <a:rPr lang="ro-RO" dirty="0"/>
              <a:t> se face prin vaccinare. </a:t>
            </a:r>
            <a:r>
              <a:rPr lang="ro-RO" b="1" i="1" dirty="0"/>
              <a:t>Vaccinul antiholeric</a:t>
            </a:r>
            <a:r>
              <a:rPr lang="ro-RO" dirty="0"/>
              <a:t> este o </a:t>
            </a:r>
            <a:r>
              <a:rPr lang="ro-RO" i="1" dirty="0"/>
              <a:t>suspensie de vibrioni holerici inactivată prin căldură şi fenolată</a:t>
            </a:r>
            <a:r>
              <a:rPr lang="ro-RO" dirty="0"/>
              <a:t>. Vaccinarea constă în două administrări subcutanate, revaccinarea într-o singură administrare. Durata eficienţei vaccinării este de maximum 6 luni. La noi în ţară se recomandă vaccinarea la cetăţenii români care călătoresc în ţări contaminate de holeră. În eventualitatea apariţiei unor cazuri de holeră, vaccinarea se poate aplica şi în mase mai mari de populaţie, începând de la vârsta de 13 luni.</a:t>
            </a:r>
            <a:endParaRPr lang="en-US" dirty="0"/>
          </a:p>
          <a:p>
            <a:pPr algn="just"/>
            <a:endParaRPr lang="en-US" dirty="0"/>
          </a:p>
        </p:txBody>
      </p:sp>
    </p:spTree>
    <p:extLst>
      <p:ext uri="{BB962C8B-B14F-4D97-AF65-F5344CB8AC3E}">
        <p14:creationId xmlns:p14="http://schemas.microsoft.com/office/powerpoint/2010/main" val="51987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328592"/>
          </a:xfrm>
        </p:spPr>
        <p:txBody>
          <a:bodyPr>
            <a:normAutofit fontScale="85000" lnSpcReduction="20000"/>
          </a:bodyPr>
          <a:lstStyle/>
          <a:p>
            <a:pPr algn="just"/>
            <a:r>
              <a:rPr lang="ro-RO" b="1" dirty="0"/>
              <a:t>10.3. Tratament</a:t>
            </a:r>
            <a:endParaRPr lang="en-US" dirty="0"/>
          </a:p>
          <a:p>
            <a:pPr algn="just"/>
            <a:r>
              <a:rPr lang="ro-RO" dirty="0"/>
              <a:t>	Vibrionul holeric este </a:t>
            </a:r>
            <a:r>
              <a:rPr lang="ro-RO" b="1" i="1" dirty="0"/>
              <a:t>sensibil la antibioticele cu spectru larg</a:t>
            </a:r>
            <a:r>
              <a:rPr lang="ro-RO" dirty="0"/>
              <a:t> (tetraciclină), ca şi la unele </a:t>
            </a:r>
            <a:r>
              <a:rPr lang="ro-RO" b="1" i="1" dirty="0"/>
              <a:t>sulfamide</a:t>
            </a:r>
            <a:r>
              <a:rPr lang="ro-RO" dirty="0"/>
              <a:t>.</a:t>
            </a:r>
            <a:endParaRPr lang="en-US" dirty="0"/>
          </a:p>
          <a:p>
            <a:pPr algn="just"/>
            <a:r>
              <a:rPr lang="ro-RO" dirty="0"/>
              <a:t>	Există şi alţi vibrioni, în afara celui holeric, cu interes pentru diagnosticul diferenţial, şi anume:</a:t>
            </a:r>
            <a:endParaRPr lang="en-US" dirty="0"/>
          </a:p>
          <a:p>
            <a:pPr algn="just"/>
            <a:r>
              <a:rPr lang="ro-RO" b="1" dirty="0"/>
              <a:t>- Vibrionii El Tor</a:t>
            </a:r>
            <a:r>
              <a:rPr lang="ro-RO" dirty="0"/>
              <a:t>: </a:t>
            </a:r>
            <a:r>
              <a:rPr lang="ro-RO" b="1" i="1" dirty="0"/>
              <a:t>saprofiţi</a:t>
            </a:r>
            <a:r>
              <a:rPr lang="ro-RO" dirty="0"/>
              <a:t>, socotiţi o variantă nepatogenă a vibrionului holeric. Se deosebesc de aceştia prin </a:t>
            </a:r>
            <a:r>
              <a:rPr lang="ro-RO" b="1" i="1" dirty="0"/>
              <a:t>hemoliză prezentă pe mediile cu sânge</a:t>
            </a:r>
            <a:r>
              <a:rPr lang="ro-RO" dirty="0"/>
              <a:t>, </a:t>
            </a:r>
            <a:r>
              <a:rPr lang="ro-RO" b="1" i="1" dirty="0"/>
              <a:t>sensibilitate directă la bacteriofagi</a:t>
            </a:r>
            <a:r>
              <a:rPr lang="ro-RO" dirty="0"/>
              <a:t>. Din punct de vedere antigenic se încadrează în cele 4 serotipuri ale antigenului somatic O ale vibrionului holeric.</a:t>
            </a:r>
            <a:endParaRPr lang="en-US" dirty="0"/>
          </a:p>
          <a:p>
            <a:pPr algn="just"/>
            <a:r>
              <a:rPr lang="ro-RO" dirty="0"/>
              <a:t>- </a:t>
            </a:r>
            <a:r>
              <a:rPr lang="ro-RO" b="1" dirty="0"/>
              <a:t>Vibrionii neaglutinabili sau NAG</a:t>
            </a:r>
            <a:r>
              <a:rPr lang="ro-RO" dirty="0"/>
              <a:t>: sunt </a:t>
            </a:r>
            <a:r>
              <a:rPr lang="ro-RO" b="1" i="1" dirty="0"/>
              <a:t>vibrioni nepatogeni</a:t>
            </a:r>
            <a:r>
              <a:rPr lang="ro-RO" dirty="0"/>
              <a:t>, care se găsesc frecvent în ape. Se pot izola accidental la om în intestin, fără a da boală. Se deosebesc de vibrionul holeric prin faptul că </a:t>
            </a:r>
            <a:r>
              <a:rPr lang="ro-RO" b="1" i="1" dirty="0"/>
              <a:t>nu sunt aglutinaţi în prezenţa serului polivalent şi, respectiv, a serurilor specifice standard</a:t>
            </a:r>
            <a:r>
              <a:rPr lang="ro-RO" dirty="0"/>
              <a:t> de tip antiholerice.</a:t>
            </a:r>
            <a:endParaRPr lang="en-US" dirty="0"/>
          </a:p>
          <a:p>
            <a:pPr algn="just"/>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ro-RO" b="1" dirty="0"/>
              <a:t>YERSINIA ENTEROCOLITICA</a:t>
            </a:r>
            <a:r>
              <a:rPr lang="ro-RO" dirty="0"/>
              <a:t> </a:t>
            </a:r>
            <a:endParaRPr lang="en-US" dirty="0"/>
          </a:p>
          <a:p>
            <a:pPr algn="just">
              <a:buNone/>
            </a:pPr>
            <a:endParaRPr lang="en-US" dirty="0"/>
          </a:p>
          <a:p>
            <a:pPr algn="just"/>
            <a:r>
              <a:rPr lang="ro-RO" b="1" dirty="0"/>
              <a:t>1. ÎNCADRARE TAXONOMICĂ	</a:t>
            </a:r>
            <a:endParaRPr lang="en-US" b="1" dirty="0"/>
          </a:p>
          <a:p>
            <a:pPr algn="just"/>
            <a:r>
              <a:rPr lang="ro-RO" b="1" dirty="0"/>
              <a:t>	</a:t>
            </a:r>
            <a:r>
              <a:rPr lang="ro-RO" i="1" dirty="0"/>
              <a:t>Ordin </a:t>
            </a:r>
            <a:r>
              <a:rPr lang="ro-RO" b="1" i="1" dirty="0"/>
              <a:t>Eurobacteriales</a:t>
            </a:r>
            <a:r>
              <a:rPr lang="ro-RO" dirty="0"/>
              <a:t>, </a:t>
            </a:r>
            <a:r>
              <a:rPr lang="ro-RO" i="1" dirty="0"/>
              <a:t>familia</a:t>
            </a:r>
            <a:r>
              <a:rPr lang="ro-RO" dirty="0"/>
              <a:t> </a:t>
            </a:r>
            <a:r>
              <a:rPr lang="ro-RO" b="1" i="1" dirty="0"/>
              <a:t>Enterobacteriaceae</a:t>
            </a:r>
            <a:r>
              <a:rPr lang="ro-RO" dirty="0"/>
              <a:t>, </a:t>
            </a:r>
            <a:r>
              <a:rPr lang="ro-RO" i="1" dirty="0"/>
              <a:t>trib</a:t>
            </a:r>
            <a:r>
              <a:rPr lang="ro-RO" dirty="0"/>
              <a:t> </a:t>
            </a:r>
            <a:r>
              <a:rPr lang="ro-RO" b="1" i="1" dirty="0"/>
              <a:t>Yersinieae</a:t>
            </a:r>
            <a:r>
              <a:rPr lang="ro-RO" dirty="0"/>
              <a:t>,</a:t>
            </a:r>
            <a:r>
              <a:rPr lang="ro-RO" b="1" i="1" dirty="0"/>
              <a:t> </a:t>
            </a:r>
            <a:r>
              <a:rPr lang="ro-RO" i="1" dirty="0"/>
              <a:t>gen</a:t>
            </a:r>
            <a:r>
              <a:rPr lang="ro-RO" dirty="0"/>
              <a:t> </a:t>
            </a:r>
            <a:r>
              <a:rPr lang="ro-RO" b="1" i="1" dirty="0"/>
              <a:t>Yersinia</a:t>
            </a:r>
            <a:r>
              <a:rPr lang="ro-RO" dirty="0"/>
              <a:t>.</a:t>
            </a:r>
            <a:r>
              <a:rPr lang="ro-RO" b="1" i="1" dirty="0"/>
              <a:t> </a:t>
            </a:r>
            <a:r>
              <a:rPr lang="ro-RO" dirty="0"/>
              <a:t>Cuprinde 11 specii, dintre care 3 au fost izolate la om: </a:t>
            </a:r>
            <a:r>
              <a:rPr lang="ro-RO" b="1" i="1" dirty="0"/>
              <a:t>Yersinia pestis, Yersinia pseudotuberculosis </a:t>
            </a:r>
            <a:r>
              <a:rPr lang="ro-RO" dirty="0"/>
              <a:t>şi </a:t>
            </a:r>
            <a:r>
              <a:rPr lang="ro-RO" b="1" i="1" dirty="0"/>
              <a:t>Yersinia enterocolitica</a:t>
            </a:r>
            <a:r>
              <a:rPr lang="ro-RO" dirty="0"/>
              <a:t>.</a:t>
            </a:r>
            <a:endParaRPr lang="en-US" dirty="0"/>
          </a:p>
          <a:p>
            <a:pPr algn="just"/>
            <a:r>
              <a:rPr lang="ro-RO" b="1" dirty="0"/>
              <a:t> </a:t>
            </a:r>
            <a:endParaRPr lang="en-US" dirty="0"/>
          </a:p>
        </p:txBody>
      </p:sp>
      <p:pic>
        <p:nvPicPr>
          <p:cNvPr id="4" name="Picture 2" descr="http://www.wadsworth.org/databank/images/yersinia.gif"/>
          <p:cNvPicPr>
            <a:picLocks noChangeAspect="1" noChangeArrowheads="1"/>
          </p:cNvPicPr>
          <p:nvPr/>
        </p:nvPicPr>
        <p:blipFill>
          <a:blip r:embed="rId2"/>
          <a:srcRect/>
          <a:stretch>
            <a:fillRect/>
          </a:stretch>
        </p:blipFill>
        <p:spPr bwMode="auto">
          <a:xfrm>
            <a:off x="3243024" y="3356992"/>
            <a:ext cx="2657952" cy="33109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lstStyle/>
          <a:p>
            <a:pPr eaLnBrk="1" fontAlgn="auto" hangingPunct="1">
              <a:spcAft>
                <a:spcPts val="0"/>
              </a:spcAft>
              <a:defRPr/>
            </a:pPr>
            <a:r>
              <a:rPr lang="ro-RO" dirty="0"/>
              <a:t>Caractere morfologice/antigenice</a:t>
            </a:r>
            <a:endParaRPr lang="en-US" dirty="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149080"/>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357188" y="6215063"/>
            <a:ext cx="4572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dirty="0">
                <a:latin typeface="Franklin Gothic Book" panose="020B0503020102020204" pitchFamily="34" charset="0"/>
              </a:rPr>
              <a:t>Aspect la microscopul electronic</a:t>
            </a:r>
            <a:endParaRPr lang="en-US" altLang="en-US" dirty="0">
              <a:latin typeface="Franklin Gothic Book" panose="020B0503020102020204" pitchFamily="34" charset="0"/>
            </a:endParaRPr>
          </a:p>
        </p:txBody>
      </p:sp>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149080"/>
            <a:ext cx="2397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304800" y="1357313"/>
            <a:ext cx="8686800" cy="2589212"/>
          </a:xfrm>
        </p:spPr>
        <p:txBody>
          <a:bodyPr>
            <a:normAutofit fontScale="77500" lnSpcReduction="20000"/>
          </a:bodyPr>
          <a:lstStyle/>
          <a:p>
            <a:pPr eaLnBrk="1" fontAlgn="auto" hangingPunct="1">
              <a:spcAft>
                <a:spcPts val="0"/>
              </a:spcAft>
              <a:buFont typeface="Wingdings 2"/>
              <a:buChar char=""/>
              <a:defRPr/>
            </a:pPr>
            <a:r>
              <a:rPr lang="ro-RO" dirty="0"/>
              <a:t>B</a:t>
            </a:r>
            <a:r>
              <a:rPr lang="en-GB" dirty="0" err="1"/>
              <a:t>acili</a:t>
            </a:r>
            <a:r>
              <a:rPr lang="en-GB" dirty="0"/>
              <a:t> gram </a:t>
            </a:r>
            <a:r>
              <a:rPr lang="en-GB" dirty="0" err="1"/>
              <a:t>negativi</a:t>
            </a:r>
            <a:r>
              <a:rPr lang="en-GB" dirty="0"/>
              <a:t>, </a:t>
            </a:r>
            <a:r>
              <a:rPr lang="en-GB" dirty="0" err="1"/>
              <a:t>pleomorfi</a:t>
            </a:r>
            <a:r>
              <a:rPr lang="en-GB" dirty="0"/>
              <a:t>, </a:t>
            </a:r>
            <a:r>
              <a:rPr lang="en-GB" dirty="0" err="1"/>
              <a:t>nesporulaţi</a:t>
            </a:r>
            <a:r>
              <a:rPr lang="en-GB" dirty="0"/>
              <a:t>, 1-3</a:t>
            </a:r>
            <a:r>
              <a:rPr lang="en-GB" dirty="0">
                <a:sym typeface="Symbol"/>
              </a:rPr>
              <a:t></a:t>
            </a:r>
            <a:r>
              <a:rPr lang="en-GB" dirty="0"/>
              <a:t>m /0,5-8</a:t>
            </a:r>
            <a:r>
              <a:rPr lang="en-GB" dirty="0">
                <a:sym typeface="Symbol"/>
              </a:rPr>
              <a:t></a:t>
            </a:r>
            <a:r>
              <a:rPr lang="en-GB" dirty="0"/>
              <a:t>m</a:t>
            </a:r>
            <a:endParaRPr lang="ro-RO" dirty="0"/>
          </a:p>
          <a:p>
            <a:pPr eaLnBrk="1" fontAlgn="auto" hangingPunct="1">
              <a:spcAft>
                <a:spcPts val="0"/>
              </a:spcAft>
              <a:buFont typeface="Wingdings 2"/>
              <a:buChar char=""/>
              <a:defRPr/>
            </a:pPr>
            <a:r>
              <a:rPr lang="ro-RO" dirty="0"/>
              <a:t>Au tendința de </a:t>
            </a:r>
            <a:r>
              <a:rPr lang="en-GB" dirty="0"/>
              <a:t>a se </a:t>
            </a:r>
            <a:r>
              <a:rPr lang="en-GB" dirty="0" err="1"/>
              <a:t>colora</a:t>
            </a:r>
            <a:r>
              <a:rPr lang="en-GB" dirty="0"/>
              <a:t> bipolar </a:t>
            </a:r>
            <a:endParaRPr lang="ro-RO" dirty="0"/>
          </a:p>
          <a:p>
            <a:pPr eaLnBrk="1" fontAlgn="auto" hangingPunct="1">
              <a:spcAft>
                <a:spcPts val="0"/>
              </a:spcAft>
              <a:buFont typeface="Wingdings 2"/>
              <a:buChar char=""/>
              <a:defRPr/>
            </a:pPr>
            <a:r>
              <a:rPr lang="ro-RO" dirty="0"/>
              <a:t>Prezintă capsulă </a:t>
            </a:r>
            <a:r>
              <a:rPr lang="en-GB" dirty="0"/>
              <a:t>“in vivo” la 37</a:t>
            </a:r>
            <a:r>
              <a:rPr lang="ro-RO" dirty="0"/>
              <a:t> </a:t>
            </a:r>
            <a:r>
              <a:rPr lang="en-GB" baseline="30000" dirty="0" err="1"/>
              <a:t>o</a:t>
            </a:r>
            <a:r>
              <a:rPr lang="en-GB" dirty="0" err="1"/>
              <a:t>C</a:t>
            </a:r>
            <a:r>
              <a:rPr lang="en-GB" dirty="0"/>
              <a:t> </a:t>
            </a:r>
            <a:r>
              <a:rPr lang="en-GB" dirty="0" err="1"/>
              <a:t>şi</a:t>
            </a:r>
            <a:r>
              <a:rPr lang="en-GB" dirty="0"/>
              <a:t> </a:t>
            </a:r>
            <a:r>
              <a:rPr lang="en-GB" dirty="0" err="1"/>
              <a:t>pe</a:t>
            </a:r>
            <a:r>
              <a:rPr lang="en-GB" dirty="0"/>
              <a:t> </a:t>
            </a:r>
            <a:r>
              <a:rPr lang="en-GB" dirty="0" err="1"/>
              <a:t>medii</a:t>
            </a:r>
            <a:r>
              <a:rPr lang="en-GB" dirty="0"/>
              <a:t> cu </a:t>
            </a:r>
            <a:r>
              <a:rPr lang="en-GB" dirty="0" err="1"/>
              <a:t>conţinut</a:t>
            </a:r>
            <a:r>
              <a:rPr lang="en-GB" dirty="0"/>
              <a:t> </a:t>
            </a:r>
            <a:r>
              <a:rPr lang="en-GB" dirty="0" err="1"/>
              <a:t>bogat</a:t>
            </a:r>
            <a:r>
              <a:rPr lang="en-GB" dirty="0"/>
              <a:t> </a:t>
            </a:r>
            <a:r>
              <a:rPr lang="en-GB" dirty="0" err="1"/>
              <a:t>nutritiv</a:t>
            </a:r>
            <a:r>
              <a:rPr lang="ro-RO" dirty="0"/>
              <a:t>.</a:t>
            </a:r>
          </a:p>
          <a:p>
            <a:pPr eaLnBrk="1" fontAlgn="auto" hangingPunct="1">
              <a:spcAft>
                <a:spcPts val="0"/>
              </a:spcAft>
              <a:buFont typeface="Wingdings 2"/>
              <a:buChar char=""/>
              <a:defRPr/>
            </a:pPr>
            <a:r>
              <a:rPr lang="ro-RO" dirty="0"/>
              <a:t>P</a:t>
            </a:r>
            <a:r>
              <a:rPr lang="en-GB" dirty="0" err="1"/>
              <a:t>rezintă</a:t>
            </a:r>
            <a:r>
              <a:rPr lang="en-GB" dirty="0"/>
              <a:t> </a:t>
            </a:r>
            <a:r>
              <a:rPr lang="en-GB" dirty="0" err="1"/>
              <a:t>flageli</a:t>
            </a:r>
            <a:r>
              <a:rPr lang="en-GB" dirty="0"/>
              <a:t> </a:t>
            </a:r>
            <a:r>
              <a:rPr lang="en-GB" dirty="0" err="1"/>
              <a:t>peritrichi</a:t>
            </a:r>
            <a:r>
              <a:rPr lang="en-GB" dirty="0"/>
              <a:t>, cu </a:t>
            </a:r>
            <a:r>
              <a:rPr lang="en-GB" dirty="0" err="1"/>
              <a:t>excepţia</a:t>
            </a:r>
            <a:r>
              <a:rPr lang="en-GB" dirty="0"/>
              <a:t> </a:t>
            </a:r>
            <a:r>
              <a:rPr lang="en-GB" i="1" dirty="0"/>
              <a:t>Y. </a:t>
            </a:r>
            <a:r>
              <a:rPr lang="en-GB" i="1" dirty="0" err="1"/>
              <a:t>pestis</a:t>
            </a:r>
            <a:r>
              <a:rPr lang="en-GB" dirty="0"/>
              <a:t>, care </a:t>
            </a:r>
            <a:r>
              <a:rPr lang="en-GB" dirty="0" err="1"/>
              <a:t>este</a:t>
            </a:r>
            <a:r>
              <a:rPr lang="en-GB" dirty="0"/>
              <a:t> </a:t>
            </a:r>
            <a:r>
              <a:rPr lang="en-GB" dirty="0" err="1"/>
              <a:t>imobilă</a:t>
            </a:r>
            <a:r>
              <a:rPr lang="en-GB" dirty="0"/>
              <a:t>.</a:t>
            </a:r>
            <a:endParaRPr lang="ro-RO" dirty="0"/>
          </a:p>
          <a:p>
            <a:pPr eaLnBrk="1" fontAlgn="auto" hangingPunct="1">
              <a:spcAft>
                <a:spcPts val="0"/>
              </a:spcAft>
              <a:buFont typeface="Wingdings 2"/>
              <a:buChar char=""/>
              <a:defRPr/>
            </a:pPr>
            <a:r>
              <a:rPr lang="ro-RO" dirty="0"/>
              <a:t>Y</a:t>
            </a:r>
            <a:r>
              <a:rPr lang="en-US" i="1" dirty="0"/>
              <a:t>. </a:t>
            </a:r>
            <a:r>
              <a:rPr lang="en-US" i="1" dirty="0" err="1"/>
              <a:t>enterocolitica</a:t>
            </a:r>
            <a:r>
              <a:rPr lang="en-US" i="1" dirty="0"/>
              <a:t> </a:t>
            </a:r>
            <a:r>
              <a:rPr lang="ro-RO" i="1" dirty="0"/>
              <a:t>și </a:t>
            </a:r>
            <a:r>
              <a:rPr lang="en-US" dirty="0"/>
              <a:t> </a:t>
            </a:r>
            <a:r>
              <a:rPr lang="en-US" i="1" dirty="0"/>
              <a:t>Y. </a:t>
            </a:r>
            <a:r>
              <a:rPr lang="en-US" i="1" dirty="0" err="1"/>
              <a:t>pseudotuberculosis</a:t>
            </a:r>
            <a:r>
              <a:rPr lang="en-US" i="1" dirty="0"/>
              <a:t> </a:t>
            </a:r>
            <a:r>
              <a:rPr lang="ro-RO" dirty="0"/>
              <a:t>sunt imobile la </a:t>
            </a:r>
            <a:r>
              <a:rPr lang="en-US" dirty="0"/>
              <a:t>37</a:t>
            </a:r>
            <a:r>
              <a:rPr lang="ro-RO" dirty="0"/>
              <a:t> </a:t>
            </a:r>
            <a:r>
              <a:rPr lang="en-US" dirty="0"/>
              <a:t> </a:t>
            </a:r>
            <a:r>
              <a:rPr lang="en-GB" baseline="30000" dirty="0" err="1"/>
              <a:t>o</a:t>
            </a:r>
            <a:r>
              <a:rPr lang="en-GB" dirty="0" err="1"/>
              <a:t>C</a:t>
            </a:r>
            <a:r>
              <a:rPr lang="en-GB" dirty="0"/>
              <a:t> </a:t>
            </a:r>
            <a:r>
              <a:rPr lang="ro-RO" dirty="0"/>
              <a:t> și mobile la 22 </a:t>
            </a:r>
            <a:r>
              <a:rPr lang="en-GB" baseline="30000" dirty="0" err="1"/>
              <a:t>o</a:t>
            </a:r>
            <a:r>
              <a:rPr lang="en-GB" dirty="0" err="1"/>
              <a:t>C</a:t>
            </a:r>
            <a:r>
              <a:rPr lang="en-GB" dirty="0"/>
              <a:t> </a:t>
            </a:r>
            <a:r>
              <a:rPr lang="ro-RO" dirty="0"/>
              <a:t>.</a:t>
            </a:r>
          </a:p>
          <a:p>
            <a:pPr eaLnBrk="1" fontAlgn="auto" hangingPunct="1">
              <a:spcAft>
                <a:spcPts val="0"/>
              </a:spcAft>
              <a:buFont typeface="Wingdings 2"/>
              <a:buChar char=""/>
              <a:defRPr/>
            </a:pPr>
            <a:r>
              <a:rPr lang="en-GB" dirty="0" err="1"/>
              <a:t>Posedă</a:t>
            </a:r>
            <a:r>
              <a:rPr lang="en-GB" dirty="0"/>
              <a:t> </a:t>
            </a:r>
            <a:r>
              <a:rPr lang="en-GB" u="sng" dirty="0" err="1"/>
              <a:t>antigenul</a:t>
            </a:r>
            <a:r>
              <a:rPr lang="en-GB" u="sng" dirty="0"/>
              <a:t> somatic “O”, </a:t>
            </a:r>
            <a:r>
              <a:rPr lang="en-GB" dirty="0" err="1"/>
              <a:t>termostabil</a:t>
            </a:r>
            <a:r>
              <a:rPr lang="en-GB" dirty="0"/>
              <a:t> </a:t>
            </a:r>
            <a:r>
              <a:rPr lang="en-GB" dirty="0" err="1"/>
              <a:t>şi</a:t>
            </a:r>
            <a:r>
              <a:rPr lang="en-GB" dirty="0"/>
              <a:t> </a:t>
            </a:r>
            <a:r>
              <a:rPr lang="en-GB" u="sng" dirty="0" err="1"/>
              <a:t>antigenul</a:t>
            </a:r>
            <a:r>
              <a:rPr lang="en-GB" u="sng" dirty="0"/>
              <a:t> </a:t>
            </a:r>
            <a:r>
              <a:rPr lang="en-GB" u="sng" dirty="0" err="1"/>
              <a:t>flagelar</a:t>
            </a:r>
            <a:r>
              <a:rPr lang="en-GB" u="sng" dirty="0"/>
              <a:t> “H”</a:t>
            </a:r>
            <a:r>
              <a:rPr lang="en-GB" dirty="0"/>
              <a:t>, </a:t>
            </a:r>
            <a:r>
              <a:rPr lang="en-GB" dirty="0" err="1"/>
              <a:t>termolabil</a:t>
            </a:r>
            <a:r>
              <a:rPr lang="en-GB" dirty="0"/>
              <a:t>.</a:t>
            </a:r>
            <a:endParaRPr lang="en-US" dirty="0"/>
          </a:p>
          <a:p>
            <a:pPr eaLnBrk="1" fontAlgn="auto" hangingPunct="1">
              <a:spcAft>
                <a:spcPts val="0"/>
              </a:spcAft>
              <a:buFont typeface="Wingdings 2"/>
              <a:buChar char=""/>
              <a:defRPr/>
            </a:pPr>
            <a:endParaRPr lang="en-US" dirty="0"/>
          </a:p>
        </p:txBody>
      </p:sp>
      <p:pic>
        <p:nvPicPr>
          <p:cNvPr id="12295" name="Picture 3" descr="plagbu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4291955"/>
            <a:ext cx="228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5072063" y="6215063"/>
            <a:ext cx="4572000"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a:latin typeface="Franklin Gothic Book" panose="020B0503020102020204" pitchFamily="34" charset="0"/>
              </a:rPr>
              <a:t>Y. Pestis – colorație bipolară</a:t>
            </a:r>
            <a:endParaRPr lang="en-US" altLang="en-US">
              <a:latin typeface="Franklin Gothic Book" panose="020B0503020102020204" pitchFamily="34" charset="0"/>
            </a:endParaRPr>
          </a:p>
        </p:txBody>
      </p:sp>
    </p:spTree>
    <p:extLst>
      <p:ext uri="{BB962C8B-B14F-4D97-AF65-F5344CB8AC3E}">
        <p14:creationId xmlns:p14="http://schemas.microsoft.com/office/powerpoint/2010/main" val="3066649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
            <a:ext cx="8686800" cy="838200"/>
          </a:xfrm>
        </p:spPr>
        <p:txBody>
          <a:bodyPr/>
          <a:lstStyle/>
          <a:p>
            <a:pPr eaLnBrk="1" fontAlgn="auto" hangingPunct="1">
              <a:spcAft>
                <a:spcPts val="0"/>
              </a:spcAft>
              <a:defRPr/>
            </a:pPr>
            <a:r>
              <a:rPr lang="ro-RO" dirty="0"/>
              <a:t>Caractere de cultură</a:t>
            </a:r>
            <a:endParaRPr lang="en-US"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4021441"/>
            <a:ext cx="2074559" cy="207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ChangeArrowheads="1"/>
          </p:cNvSpPr>
          <p:nvPr/>
        </p:nvSpPr>
        <p:spPr bwMode="auto">
          <a:xfrm>
            <a:off x="571500" y="6140450"/>
            <a:ext cx="5286375" cy="64611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dirty="0">
                <a:latin typeface="Tahoma" panose="020B0604030504040204" pitchFamily="34" charset="0"/>
              </a:rPr>
              <a:t>Geloză lactozată</a:t>
            </a:r>
            <a:br>
              <a:rPr lang="vi-VN" altLang="en-US" dirty="0">
                <a:latin typeface="Tahoma" panose="020B0604030504040204" pitchFamily="34" charset="0"/>
              </a:rPr>
            </a:br>
            <a:r>
              <a:rPr lang="vi-VN" altLang="en-US" dirty="0">
                <a:latin typeface="Tahoma" panose="020B0604030504040204" pitchFamily="34" charset="0"/>
              </a:rPr>
              <a:t>Colonii S, lactozo-negative </a:t>
            </a:r>
            <a:endParaRPr lang="en-US" altLang="en-US" dirty="0">
              <a:latin typeface="Franklin Gothic Book" panose="020B0503020102020204" pitchFamily="34" charset="0"/>
            </a:endParaRPr>
          </a:p>
        </p:txBody>
      </p:sp>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205" y="4067854"/>
            <a:ext cx="2362572" cy="196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04800" y="1143000"/>
            <a:ext cx="8686800" cy="3143250"/>
          </a:xfrm>
        </p:spPr>
        <p:txBody>
          <a:bodyPr>
            <a:normAutofit fontScale="62500" lnSpcReduction="20000"/>
          </a:bodyPr>
          <a:lstStyle/>
          <a:p>
            <a:pPr eaLnBrk="1" fontAlgn="auto" hangingPunct="1">
              <a:spcAft>
                <a:spcPts val="0"/>
              </a:spcAft>
              <a:buFont typeface="Wingdings 2"/>
              <a:buChar char=""/>
              <a:defRPr/>
            </a:pPr>
            <a:r>
              <a:rPr lang="ro-RO" dirty="0"/>
              <a:t>Cresc lent și cu colonii mici pe mediile obișnuite.</a:t>
            </a:r>
          </a:p>
          <a:p>
            <a:pPr eaLnBrk="1" fontAlgn="auto" hangingPunct="1">
              <a:spcAft>
                <a:spcPts val="0"/>
              </a:spcAft>
              <a:buFont typeface="Wingdings 2"/>
              <a:buChar char=""/>
              <a:defRPr/>
            </a:pPr>
            <a:r>
              <a:rPr lang="ro-RO" dirty="0"/>
              <a:t>Se dezvoltă mai bine la temperaturi mici 25-30 ºC</a:t>
            </a:r>
          </a:p>
          <a:p>
            <a:pPr eaLnBrk="1" fontAlgn="auto" hangingPunct="1">
              <a:spcAft>
                <a:spcPts val="0"/>
              </a:spcAft>
              <a:buFont typeface="Wingdings 2"/>
              <a:buChar char=""/>
              <a:defRPr/>
            </a:pPr>
            <a:r>
              <a:rPr lang="ro-RO" dirty="0"/>
              <a:t>Pot crește și la </a:t>
            </a:r>
            <a:r>
              <a:rPr lang="vi-VN" dirty="0"/>
              <a:t>temperaturi cuprinse între 4</a:t>
            </a:r>
            <a:r>
              <a:rPr lang="ro-RO" dirty="0"/>
              <a:t>0</a:t>
            </a:r>
            <a:r>
              <a:rPr lang="vi-VN" dirty="0"/>
              <a:t>-43</a:t>
            </a:r>
            <a:r>
              <a:rPr lang="ro-RO" dirty="0"/>
              <a:t> º</a:t>
            </a:r>
            <a:r>
              <a:rPr lang="vi-VN" dirty="0"/>
              <a:t>C</a:t>
            </a:r>
            <a:r>
              <a:rPr lang="ro-RO" dirty="0"/>
              <a:t>.</a:t>
            </a:r>
          </a:p>
          <a:p>
            <a:pPr eaLnBrk="1" fontAlgn="auto" hangingPunct="1">
              <a:spcAft>
                <a:spcPts val="0"/>
              </a:spcAft>
              <a:buFont typeface="Wingdings 2"/>
              <a:buChar char=""/>
              <a:defRPr/>
            </a:pPr>
            <a:r>
              <a:rPr lang="ro-RO" dirty="0"/>
              <a:t>Cresc </a:t>
            </a:r>
            <a:r>
              <a:rPr lang="vi-VN" dirty="0"/>
              <a:t> pe medii umede cu sare (peste 5%).</a:t>
            </a:r>
            <a:endParaRPr lang="ro-RO" dirty="0"/>
          </a:p>
          <a:p>
            <a:pPr eaLnBrk="1" fontAlgn="auto" hangingPunct="1">
              <a:spcAft>
                <a:spcPts val="0"/>
              </a:spcAft>
              <a:buFont typeface="Wingdings 2"/>
              <a:buChar char=""/>
              <a:defRPr/>
            </a:pPr>
            <a:r>
              <a:rPr lang="vi-VN" b="1" dirty="0"/>
              <a:t>Pe medii lichide</a:t>
            </a:r>
            <a:r>
              <a:rPr lang="ro-RO" dirty="0"/>
              <a:t>:</a:t>
            </a:r>
            <a:r>
              <a:rPr lang="vi-VN" dirty="0"/>
              <a:t> </a:t>
            </a:r>
            <a:endParaRPr lang="ro-RO" dirty="0"/>
          </a:p>
          <a:p>
            <a:pPr lvl="1" eaLnBrk="1" fontAlgn="auto" hangingPunct="1">
              <a:spcAft>
                <a:spcPts val="0"/>
              </a:spcAft>
              <a:buFont typeface="Wingdings 2"/>
              <a:buChar char=""/>
              <a:defRPr/>
            </a:pPr>
            <a:r>
              <a:rPr lang="ro-RO" dirty="0"/>
              <a:t>D</a:t>
            </a:r>
            <a:r>
              <a:rPr lang="vi-VN" dirty="0"/>
              <a:t>upă 48 h, </a:t>
            </a:r>
            <a:r>
              <a:rPr lang="vi-VN" i="1" dirty="0"/>
              <a:t>Y. pestis </a:t>
            </a:r>
            <a:r>
              <a:rPr lang="vi-VN" dirty="0"/>
              <a:t>formează o peliculă şi depozit abundent </a:t>
            </a:r>
            <a:r>
              <a:rPr lang="ro-RO" dirty="0"/>
              <a:t> </a:t>
            </a:r>
            <a:r>
              <a:rPr lang="vi-VN" dirty="0"/>
              <a:t>floconos, restul mediului fiind clar.</a:t>
            </a:r>
          </a:p>
          <a:p>
            <a:pPr lvl="1" eaLnBrk="1" fontAlgn="auto" hangingPunct="1">
              <a:spcAft>
                <a:spcPts val="0"/>
              </a:spcAft>
              <a:buFont typeface="Wingdings 2"/>
              <a:buChar char=""/>
              <a:defRPr/>
            </a:pPr>
            <a:r>
              <a:rPr lang="vi-VN" i="1" dirty="0"/>
              <a:t>Y. pseudotuberculosis </a:t>
            </a:r>
            <a:r>
              <a:rPr lang="vi-VN" dirty="0"/>
              <a:t>tulbură neuniform mediul cu depozit la fundul eprubetei. </a:t>
            </a:r>
            <a:endParaRPr lang="ro-RO" dirty="0"/>
          </a:p>
          <a:p>
            <a:pPr lvl="1" eaLnBrk="1" fontAlgn="auto" hangingPunct="1">
              <a:spcAft>
                <a:spcPts val="0"/>
              </a:spcAft>
              <a:buFont typeface="Wingdings 2"/>
              <a:buChar char=""/>
              <a:defRPr/>
            </a:pPr>
            <a:r>
              <a:rPr lang="vi-VN" dirty="0"/>
              <a:t>Celelalte specii tulbură mediul uniform.</a:t>
            </a:r>
          </a:p>
          <a:p>
            <a:pPr eaLnBrk="1" fontAlgn="auto" hangingPunct="1">
              <a:spcAft>
                <a:spcPts val="0"/>
              </a:spcAft>
              <a:buFont typeface="Wingdings 2"/>
              <a:buChar char=""/>
              <a:defRPr/>
            </a:pPr>
            <a:r>
              <a:rPr lang="vi-VN" b="1" dirty="0"/>
              <a:t>Pe mediul geloză simplă</a:t>
            </a:r>
            <a:r>
              <a:rPr lang="ro-RO" b="1" dirty="0"/>
              <a:t>:</a:t>
            </a:r>
          </a:p>
          <a:p>
            <a:pPr lvl="1" eaLnBrk="1" fontAlgn="auto" hangingPunct="1">
              <a:spcAft>
                <a:spcPts val="0"/>
              </a:spcAft>
              <a:buFont typeface="Wingdings 2"/>
              <a:buChar char=""/>
              <a:defRPr/>
            </a:pPr>
            <a:r>
              <a:rPr lang="vi-VN" i="1" dirty="0"/>
              <a:t>Y. pestis</a:t>
            </a:r>
            <a:r>
              <a:rPr lang="vi-VN" dirty="0"/>
              <a:t> dezvoltă colonii mici, rotunde, cu Ø =0,1- 0,2 mm după 24 ore şi de 1-2 mm la 48 ore, cu marginile uşor franjurate, la început gri, cu centrul gălbui şi bombat (</a:t>
            </a:r>
            <a:r>
              <a:rPr lang="vi-VN" u="sng" dirty="0"/>
              <a:t>aspect de pălărie chinezească</a:t>
            </a:r>
            <a:r>
              <a:rPr lang="vi-VN" dirty="0"/>
              <a:t>). </a:t>
            </a:r>
            <a:endParaRPr lang="ro-RO" dirty="0"/>
          </a:p>
          <a:p>
            <a:pPr lvl="1" eaLnBrk="1" fontAlgn="auto" hangingPunct="1">
              <a:spcAft>
                <a:spcPts val="0"/>
              </a:spcAft>
              <a:buFont typeface="Wingdings 2"/>
              <a:buChar char=""/>
              <a:defRPr/>
            </a:pPr>
            <a:r>
              <a:rPr lang="vi-VN" dirty="0"/>
              <a:t>Celelalte specii dau colonii rotunde, cu Ø = 1-3mm, la 37ºC.</a:t>
            </a:r>
          </a:p>
          <a:p>
            <a:pPr eaLnBrk="1" fontAlgn="auto" hangingPunct="1">
              <a:spcAft>
                <a:spcPts val="0"/>
              </a:spcAft>
              <a:buFont typeface="Wingdings 2"/>
              <a:buChar char=""/>
              <a:defRPr/>
            </a:pPr>
            <a:endParaRPr lang="en-US" dirty="0"/>
          </a:p>
        </p:txBody>
      </p:sp>
      <p:pic>
        <p:nvPicPr>
          <p:cNvPr id="13319" name="Picture 8" descr="atlas culture 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5485" y="3883025"/>
            <a:ext cx="164306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9"/>
          <p:cNvSpPr txBox="1">
            <a:spLocks noChangeArrowheads="1"/>
          </p:cNvSpPr>
          <p:nvPr/>
        </p:nvSpPr>
        <p:spPr bwMode="auto">
          <a:xfrm>
            <a:off x="6665484" y="6311900"/>
            <a:ext cx="1643063"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dirty="0">
                <a:latin typeface="Franklin Gothic Book" panose="020B0503020102020204" pitchFamily="34" charset="0"/>
              </a:rPr>
              <a:t>Bulion nutritiv</a:t>
            </a:r>
            <a:endParaRPr lang="en-US" altLang="en-US" dirty="0">
              <a:latin typeface="Franklin Gothic Book" panose="020B0503020102020204" pitchFamily="34" charset="0"/>
            </a:endParaRPr>
          </a:p>
        </p:txBody>
      </p:sp>
    </p:spTree>
    <p:extLst>
      <p:ext uri="{BB962C8B-B14F-4D97-AF65-F5344CB8AC3E}">
        <p14:creationId xmlns:p14="http://schemas.microsoft.com/office/powerpoint/2010/main" val="326569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
            <a:ext cx="8686800" cy="838200"/>
          </a:xfrm>
        </p:spPr>
        <p:txBody>
          <a:bodyPr/>
          <a:lstStyle/>
          <a:p>
            <a:pPr eaLnBrk="1" fontAlgn="auto" hangingPunct="1">
              <a:spcAft>
                <a:spcPts val="0"/>
              </a:spcAft>
              <a:defRPr/>
            </a:pPr>
            <a:r>
              <a:rPr lang="ro-RO" dirty="0"/>
              <a:t>Caractere de cultură</a:t>
            </a:r>
            <a:endParaRPr lang="en-US" dirty="0"/>
          </a:p>
        </p:txBody>
      </p:sp>
      <p:pic>
        <p:nvPicPr>
          <p:cNvPr id="14339" name="Picture 4" descr="Yersinia enterocolitica MacConk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28750"/>
            <a:ext cx="2541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Yersinia enterocolitica YSA (CIN) ag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6430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atlas culture 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143375"/>
            <a:ext cx="31067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MacConke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1643063"/>
            <a:ext cx="11414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9"/>
          <p:cNvSpPr txBox="1">
            <a:spLocks noChangeArrowheads="1"/>
          </p:cNvSpPr>
          <p:nvPr/>
        </p:nvSpPr>
        <p:spPr bwMode="auto">
          <a:xfrm>
            <a:off x="1106486" y="6135688"/>
            <a:ext cx="2179640" cy="36988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dirty="0" err="1">
                <a:latin typeface="Franklin Gothic Book" panose="020B0503020102020204" pitchFamily="34" charset="0"/>
              </a:rPr>
              <a:t>MacConkey</a:t>
            </a:r>
            <a:endParaRPr lang="en-US" altLang="en-US" dirty="0">
              <a:latin typeface="Franklin Gothic Book" panose="020B0503020102020204" pitchFamily="34" charset="0"/>
            </a:endParaRPr>
          </a:p>
        </p:txBody>
      </p:sp>
      <p:sp>
        <p:nvSpPr>
          <p:cNvPr id="14344" name="TextBox 10"/>
          <p:cNvSpPr txBox="1">
            <a:spLocks noChangeArrowheads="1"/>
          </p:cNvSpPr>
          <p:nvPr/>
        </p:nvSpPr>
        <p:spPr bwMode="auto">
          <a:xfrm>
            <a:off x="6429375" y="3357563"/>
            <a:ext cx="2714625" cy="86201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sz="1600">
                <a:latin typeface="Franklin Gothic Book" panose="020B0503020102020204" pitchFamily="34" charset="0"/>
              </a:rPr>
              <a:t>Mediu CIN (</a:t>
            </a:r>
            <a:r>
              <a:rPr lang="en-US" altLang="en-US" sz="1600">
                <a:latin typeface="Franklin Gothic Book" panose="020B0503020102020204" pitchFamily="34" charset="0"/>
              </a:rPr>
              <a:t>Celfsulodin-irgasan-novobiocin</a:t>
            </a:r>
            <a:r>
              <a:rPr lang="ro-RO" altLang="en-US" sz="1600">
                <a:latin typeface="Franklin Gothic Book" panose="020B0503020102020204" pitchFamily="34" charset="0"/>
              </a:rPr>
              <a:t> )</a:t>
            </a:r>
          </a:p>
          <a:p>
            <a:pPr algn="ctr" eaLnBrk="1" hangingPunct="1"/>
            <a:r>
              <a:rPr lang="ro-RO" altLang="en-US" sz="1600">
                <a:latin typeface="Franklin Gothic Book" panose="020B0503020102020204" pitchFamily="34" charset="0"/>
              </a:rPr>
              <a:t>Colonii in ochi de bou</a:t>
            </a:r>
            <a:endParaRPr lang="en-US" altLang="en-US" sz="1600">
              <a:latin typeface="Franklin Gothic Book" panose="020B0503020102020204" pitchFamily="34" charset="0"/>
            </a:endParaRPr>
          </a:p>
        </p:txBody>
      </p:sp>
      <p:pic>
        <p:nvPicPr>
          <p:cNvPr id="14345" name="Picture 11" descr="Yersinia bila esculin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29438" y="4572000"/>
            <a:ext cx="2084387"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Christensen aga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71938" y="4286250"/>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13"/>
          <p:cNvSpPr txBox="1">
            <a:spLocks noChangeArrowheads="1"/>
          </p:cNvSpPr>
          <p:nvPr/>
        </p:nvSpPr>
        <p:spPr bwMode="auto">
          <a:xfrm>
            <a:off x="3643313" y="5857875"/>
            <a:ext cx="2786062" cy="5842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sz="1600">
                <a:latin typeface="Franklin Gothic Book" panose="020B0503020102020204" pitchFamily="34" charset="0"/>
              </a:rPr>
              <a:t>Christensen agar</a:t>
            </a:r>
          </a:p>
          <a:p>
            <a:pPr algn="ctr" eaLnBrk="1" hangingPunct="1"/>
            <a:r>
              <a:rPr lang="ro-RO" altLang="en-US" sz="1600">
                <a:latin typeface="Franklin Gothic Book" panose="020B0503020102020204" pitchFamily="34" charset="0"/>
              </a:rPr>
              <a:t>Culoare roz (urează pozitivă)</a:t>
            </a:r>
            <a:endParaRPr lang="en-US" altLang="en-US" sz="1600">
              <a:latin typeface="Franklin Gothic Book" panose="020B0503020102020204" pitchFamily="34" charset="0"/>
            </a:endParaRPr>
          </a:p>
        </p:txBody>
      </p:sp>
      <p:sp>
        <p:nvSpPr>
          <p:cNvPr id="14348" name="TextBox 14"/>
          <p:cNvSpPr txBox="1">
            <a:spLocks noChangeArrowheads="1"/>
          </p:cNvSpPr>
          <p:nvPr/>
        </p:nvSpPr>
        <p:spPr bwMode="auto">
          <a:xfrm>
            <a:off x="6500813" y="6234113"/>
            <a:ext cx="2786062" cy="33813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sz="1600">
                <a:latin typeface="Franklin Gothic Book" panose="020B0503020102020204" pitchFamily="34" charset="0"/>
              </a:rPr>
              <a:t>Mediu Bilă-Esculină</a:t>
            </a:r>
            <a:endParaRPr lang="en-US" altLang="en-US" sz="1600">
              <a:latin typeface="Franklin Gothic Book" panose="020B0503020102020204" pitchFamily="34" charset="0"/>
            </a:endParaRPr>
          </a:p>
        </p:txBody>
      </p:sp>
      <p:pic>
        <p:nvPicPr>
          <p:cNvPr id="1434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7145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Box 16"/>
          <p:cNvSpPr txBox="1">
            <a:spLocks noChangeArrowheads="1"/>
          </p:cNvSpPr>
          <p:nvPr/>
        </p:nvSpPr>
        <p:spPr bwMode="auto">
          <a:xfrm>
            <a:off x="3857625" y="3429000"/>
            <a:ext cx="2928938" cy="5842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sz="1600">
                <a:latin typeface="Franklin Gothic Book" panose="020B0503020102020204" pitchFamily="34" charset="0"/>
              </a:rPr>
              <a:t>Test mobilitate: imobil la 37 C, mobil la 25 C</a:t>
            </a:r>
            <a:endParaRPr lang="en-US" altLang="en-US" sz="1600">
              <a:latin typeface="Franklin Gothic Book" panose="020B0503020102020204" pitchFamily="34" charset="0"/>
            </a:endParaRPr>
          </a:p>
        </p:txBody>
      </p:sp>
    </p:spTree>
    <p:extLst>
      <p:ext uri="{BB962C8B-B14F-4D97-AF65-F5344CB8AC3E}">
        <p14:creationId xmlns:p14="http://schemas.microsoft.com/office/powerpoint/2010/main" val="333344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lstStyle/>
          <a:p>
            <a:pPr eaLnBrk="1" fontAlgn="auto" hangingPunct="1">
              <a:spcAft>
                <a:spcPts val="0"/>
              </a:spcAft>
              <a:defRPr/>
            </a:pPr>
            <a:r>
              <a:rPr lang="ro-RO" dirty="0"/>
              <a:t>Caractere Biochimice</a:t>
            </a:r>
            <a:endParaRPr lang="en-US" dirty="0"/>
          </a:p>
        </p:txBody>
      </p:sp>
      <p:sp>
        <p:nvSpPr>
          <p:cNvPr id="15363" name="Rectangle 5"/>
          <p:cNvSpPr>
            <a:spLocks noChangeArrowheads="1"/>
          </p:cNvSpPr>
          <p:nvPr/>
        </p:nvSpPr>
        <p:spPr bwMode="auto">
          <a:xfrm>
            <a:off x="500063" y="5657850"/>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a:latin typeface="Franklin Gothic Book" panose="020B0503020102020204" pitchFamily="34" charset="0"/>
              </a:rPr>
              <a:t>TSI: G+, L-, Z+ </a:t>
            </a:r>
            <a:br>
              <a:rPr lang="pt-BR" altLang="en-US">
                <a:latin typeface="Franklin Gothic Book" panose="020B0503020102020204" pitchFamily="34" charset="0"/>
              </a:rPr>
            </a:br>
            <a:r>
              <a:rPr lang="pt-BR" altLang="en-US">
                <a:latin typeface="Franklin Gothic Book" panose="020B0503020102020204" pitchFamily="34" charset="0"/>
              </a:rPr>
              <a:t>SIM: H2S-, I variabil, M variabil </a:t>
            </a:r>
            <a:br>
              <a:rPr lang="pt-BR" altLang="en-US">
                <a:latin typeface="Franklin Gothic Book" panose="020B0503020102020204" pitchFamily="34" charset="0"/>
              </a:rPr>
            </a:br>
            <a:r>
              <a:rPr lang="pt-BR" altLang="en-US">
                <a:latin typeface="Franklin Gothic Book" panose="020B0503020102020204" pitchFamily="34" charset="0"/>
              </a:rPr>
              <a:t>Uree: + </a:t>
            </a:r>
            <a:br>
              <a:rPr lang="pt-BR" altLang="en-US">
                <a:latin typeface="Franklin Gothic Book" panose="020B0503020102020204" pitchFamily="34" charset="0"/>
              </a:rPr>
            </a:br>
            <a:r>
              <a:rPr lang="pt-BR" altLang="en-US">
                <a:latin typeface="Franklin Gothic Book" panose="020B0503020102020204" pitchFamily="34" charset="0"/>
              </a:rPr>
              <a:t>Simmons: - </a:t>
            </a:r>
            <a:endParaRPr lang="en-US" altLang="en-US">
              <a:latin typeface="Franklin Gothic Book" panose="020B0503020102020204"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729038"/>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3871913"/>
            <a:ext cx="21907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ChangeArrowheads="1"/>
          </p:cNvSpPr>
          <p:nvPr/>
        </p:nvSpPr>
        <p:spPr bwMode="auto">
          <a:xfrm>
            <a:off x="3786188" y="5786438"/>
            <a:ext cx="2357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en-US">
                <a:latin typeface="Franklin Gothic Book" panose="020B0503020102020204" pitchFamily="34" charset="0"/>
              </a:rPr>
              <a:t>Mediu SIM</a:t>
            </a:r>
            <a:br>
              <a:rPr lang="pt-BR" altLang="en-US">
                <a:latin typeface="Franklin Gothic Book" panose="020B0503020102020204" pitchFamily="34" charset="0"/>
              </a:rPr>
            </a:br>
            <a:r>
              <a:rPr lang="pt-BR" altLang="en-US">
                <a:latin typeface="Franklin Gothic Book" panose="020B0503020102020204" pitchFamily="34" charset="0"/>
              </a:rPr>
              <a:t>Mobilitate - (37°C)</a:t>
            </a:r>
            <a:br>
              <a:rPr lang="pt-BR" altLang="en-US">
                <a:latin typeface="Franklin Gothic Book" panose="020B0503020102020204" pitchFamily="34" charset="0"/>
              </a:rPr>
            </a:br>
            <a:r>
              <a:rPr lang="pt-BR" altLang="en-US">
                <a:latin typeface="Franklin Gothic Book" panose="020B0503020102020204" pitchFamily="34" charset="0"/>
              </a:rPr>
              <a:t>Mobilitate + (30°C) </a:t>
            </a:r>
            <a:endParaRPr lang="en-US" altLang="en-US">
              <a:latin typeface="Franklin Gothic Book" panose="020B0503020102020204" pitchFamily="34" charset="0"/>
            </a:endParaRPr>
          </a:p>
        </p:txBody>
      </p:sp>
      <p:sp>
        <p:nvSpPr>
          <p:cNvPr id="7" name="Content Placeholder 2"/>
          <p:cNvSpPr>
            <a:spLocks noGrp="1"/>
          </p:cNvSpPr>
          <p:nvPr>
            <p:ph idx="1"/>
          </p:nvPr>
        </p:nvSpPr>
        <p:spPr>
          <a:xfrm>
            <a:off x="304800" y="928688"/>
            <a:ext cx="8686800" cy="2589212"/>
          </a:xfrm>
        </p:spPr>
        <p:txBody>
          <a:bodyPr>
            <a:normAutofit fontScale="92500" lnSpcReduction="10000"/>
          </a:bodyPr>
          <a:lstStyle/>
          <a:p>
            <a:pPr eaLnBrk="1" fontAlgn="auto" hangingPunct="1">
              <a:spcAft>
                <a:spcPts val="0"/>
              </a:spcAft>
              <a:buFont typeface="Wingdings 2"/>
              <a:buChar char=""/>
              <a:defRPr/>
            </a:pPr>
            <a:endParaRPr lang="ro-RO" dirty="0"/>
          </a:p>
          <a:p>
            <a:pPr eaLnBrk="1" fontAlgn="auto" hangingPunct="1">
              <a:spcAft>
                <a:spcPts val="0"/>
              </a:spcAft>
              <a:buFont typeface="Wingdings 2"/>
              <a:buChar char=""/>
              <a:defRPr/>
            </a:pPr>
            <a:r>
              <a:rPr lang="ro-RO" dirty="0"/>
              <a:t>Yersiniile cu interes medical, Y. enterocolitica şi Y. pseudotuberculosis: fermentează glucoza fără gaz, nu produc H</a:t>
            </a:r>
            <a:r>
              <a:rPr lang="ro-RO" baseline="-25000" dirty="0"/>
              <a:t>2</a:t>
            </a:r>
            <a:r>
              <a:rPr lang="ro-RO" dirty="0"/>
              <a:t>S, nu fermentează lactoza. </a:t>
            </a:r>
            <a:endParaRPr lang="en-US" dirty="0"/>
          </a:p>
          <a:p>
            <a:pPr eaLnBrk="1" fontAlgn="auto" hangingPunct="1">
              <a:spcAft>
                <a:spcPts val="0"/>
              </a:spcAft>
              <a:buFont typeface="Wingdings 2"/>
              <a:buChar char=""/>
              <a:defRPr/>
            </a:pPr>
            <a:r>
              <a:rPr lang="en-GB" dirty="0"/>
              <a:t>Y. </a:t>
            </a:r>
            <a:r>
              <a:rPr lang="en-GB" dirty="0" err="1"/>
              <a:t>enterocolitica</a:t>
            </a:r>
            <a:r>
              <a:rPr lang="en-GB" dirty="0"/>
              <a:t> </a:t>
            </a:r>
            <a:r>
              <a:rPr lang="en-GB" dirty="0" err="1"/>
              <a:t>fermentează</a:t>
            </a:r>
            <a:r>
              <a:rPr lang="en-GB" dirty="0"/>
              <a:t> </a:t>
            </a:r>
            <a:r>
              <a:rPr lang="en-GB" dirty="0" err="1"/>
              <a:t>zaharoza</a:t>
            </a:r>
            <a:r>
              <a:rPr lang="en-GB" dirty="0"/>
              <a:t>. Nu </a:t>
            </a:r>
            <a:r>
              <a:rPr lang="en-GB" dirty="0" err="1"/>
              <a:t>produc</a:t>
            </a:r>
            <a:r>
              <a:rPr lang="en-GB" dirty="0"/>
              <a:t> </a:t>
            </a:r>
            <a:r>
              <a:rPr lang="en-GB" dirty="0" err="1"/>
              <a:t>indol</a:t>
            </a:r>
            <a:r>
              <a:rPr lang="en-GB" dirty="0"/>
              <a:t> (</a:t>
            </a:r>
            <a:r>
              <a:rPr lang="en-GB" dirty="0" err="1"/>
              <a:t>excepţie</a:t>
            </a:r>
            <a:r>
              <a:rPr lang="en-GB" dirty="0"/>
              <a:t> </a:t>
            </a:r>
            <a:r>
              <a:rPr lang="en-GB" dirty="0" err="1"/>
              <a:t>unele</a:t>
            </a:r>
            <a:r>
              <a:rPr lang="en-GB" dirty="0"/>
              <a:t> </a:t>
            </a:r>
            <a:r>
              <a:rPr lang="en-GB" dirty="0" err="1"/>
              <a:t>tulpini</a:t>
            </a:r>
            <a:r>
              <a:rPr lang="en-GB" dirty="0"/>
              <a:t> de Y. </a:t>
            </a:r>
            <a:r>
              <a:rPr lang="en-GB" dirty="0" err="1"/>
              <a:t>enterocolitica</a:t>
            </a:r>
            <a:r>
              <a:rPr lang="en-GB" dirty="0"/>
              <a:t>), </a:t>
            </a:r>
            <a:r>
              <a:rPr lang="en-GB" dirty="0" err="1"/>
              <a:t>lizindecarboxilază</a:t>
            </a:r>
            <a:r>
              <a:rPr lang="en-GB" dirty="0"/>
              <a:t> </a:t>
            </a:r>
            <a:r>
              <a:rPr lang="en-GB" dirty="0" err="1"/>
              <a:t>sau</a:t>
            </a:r>
            <a:r>
              <a:rPr lang="en-GB" dirty="0"/>
              <a:t> </a:t>
            </a:r>
            <a:r>
              <a:rPr lang="en-GB" dirty="0" err="1"/>
              <a:t>fenilalanindezaminază</a:t>
            </a:r>
            <a:r>
              <a:rPr lang="en-GB" dirty="0"/>
              <a:t>. Nu </a:t>
            </a:r>
            <a:r>
              <a:rPr lang="en-GB" dirty="0" err="1"/>
              <a:t>cresc</a:t>
            </a:r>
            <a:r>
              <a:rPr lang="en-GB" dirty="0"/>
              <a:t> </a:t>
            </a:r>
            <a:r>
              <a:rPr lang="en-GB" dirty="0" err="1"/>
              <a:t>pe</a:t>
            </a:r>
            <a:r>
              <a:rPr lang="en-GB" dirty="0"/>
              <a:t> </a:t>
            </a:r>
            <a:r>
              <a:rPr lang="en-GB" dirty="0" err="1"/>
              <a:t>mediul</a:t>
            </a:r>
            <a:r>
              <a:rPr lang="en-GB" dirty="0"/>
              <a:t> cu </a:t>
            </a:r>
            <a:r>
              <a:rPr lang="en-GB" dirty="0" err="1"/>
              <a:t>citrat</a:t>
            </a:r>
            <a:r>
              <a:rPr lang="en-GB" dirty="0"/>
              <a:t>.</a:t>
            </a:r>
            <a:endParaRPr lang="en-US" dirty="0"/>
          </a:p>
          <a:p>
            <a:pPr eaLnBrk="1" fontAlgn="auto" hangingPunct="1">
              <a:spcAft>
                <a:spcPts val="0"/>
              </a:spcAft>
              <a:buFont typeface="Wingdings 2"/>
              <a:buNone/>
              <a:defRPr/>
            </a:pPr>
            <a:endParaRPr lang="en-US" dirty="0"/>
          </a:p>
        </p:txBody>
      </p:sp>
      <p:pic>
        <p:nvPicPr>
          <p:cNvPr id="15368" name="Picture 8" descr="Yersinia LAIA (lizina, arginina, Iron ag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3643313"/>
            <a:ext cx="2501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9"/>
          <p:cNvSpPr txBox="1">
            <a:spLocks noChangeArrowheads="1"/>
          </p:cNvSpPr>
          <p:nvPr/>
        </p:nvSpPr>
        <p:spPr bwMode="auto">
          <a:xfrm>
            <a:off x="6572250" y="5572125"/>
            <a:ext cx="235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a:latin typeface="Franklin Gothic Book" panose="020B0503020102020204" pitchFamily="34" charset="0"/>
              </a:rPr>
              <a:t>Mediu LAIA (Lysin-Arginine-Iron Agar)</a:t>
            </a:r>
          </a:p>
          <a:p>
            <a:pPr algn="ctr" eaLnBrk="1" hangingPunct="1"/>
            <a:r>
              <a:rPr lang="ro-RO" altLang="en-US">
                <a:latin typeface="Franklin Gothic Book" panose="020B0503020102020204" pitchFamily="34" charset="0"/>
              </a:rPr>
              <a:t>Yersinia – stânga</a:t>
            </a:r>
          </a:p>
          <a:p>
            <a:pPr algn="ctr" eaLnBrk="1" hangingPunct="1"/>
            <a:r>
              <a:rPr lang="ro-RO" altLang="en-US">
                <a:latin typeface="Franklin Gothic Book" panose="020B0503020102020204" pitchFamily="34" charset="0"/>
              </a:rPr>
              <a:t>Salmonella - dreapta</a:t>
            </a:r>
            <a:endParaRPr lang="en-US" altLang="en-US">
              <a:latin typeface="Franklin Gothic Book" panose="020B0503020102020204" pitchFamily="34" charset="0"/>
            </a:endParaRPr>
          </a:p>
        </p:txBody>
      </p:sp>
    </p:spTree>
    <p:extLst>
      <p:ext uri="{BB962C8B-B14F-4D97-AF65-F5344CB8AC3E}">
        <p14:creationId xmlns:p14="http://schemas.microsoft.com/office/powerpoint/2010/main" val="190529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err="1"/>
              <a:t>Yersinia</a:t>
            </a:r>
            <a:r>
              <a:rPr lang="ro-RO" dirty="0"/>
              <a:t> – caractere biochimice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26601048"/>
              </p:ext>
            </p:extLst>
          </p:nvPr>
        </p:nvGraphicFramePr>
        <p:xfrm>
          <a:off x="539552" y="2564904"/>
          <a:ext cx="7818120" cy="2926080"/>
        </p:xfrm>
        <a:graphic>
          <a:graphicData uri="http://schemas.openxmlformats.org/drawingml/2006/table">
            <a:tbl>
              <a:tblPr firstRow="1" firstCol="1" bandRow="1">
                <a:tableStyleId>{5C22544A-7EE6-4342-B048-85BDC9FD1C3A}</a:tableStyleId>
              </a:tblPr>
              <a:tblGrid>
                <a:gridCol w="977265">
                  <a:extLst>
                    <a:ext uri="{9D8B030D-6E8A-4147-A177-3AD203B41FA5}">
                      <a16:colId xmlns:a16="http://schemas.microsoft.com/office/drawing/2014/main" val="20000"/>
                    </a:ext>
                  </a:extLst>
                </a:gridCol>
                <a:gridCol w="977265">
                  <a:extLst>
                    <a:ext uri="{9D8B030D-6E8A-4147-A177-3AD203B41FA5}">
                      <a16:colId xmlns:a16="http://schemas.microsoft.com/office/drawing/2014/main" val="20001"/>
                    </a:ext>
                  </a:extLst>
                </a:gridCol>
                <a:gridCol w="977265">
                  <a:extLst>
                    <a:ext uri="{9D8B030D-6E8A-4147-A177-3AD203B41FA5}">
                      <a16:colId xmlns:a16="http://schemas.microsoft.com/office/drawing/2014/main" val="20002"/>
                    </a:ext>
                  </a:extLst>
                </a:gridCol>
                <a:gridCol w="977265">
                  <a:extLst>
                    <a:ext uri="{9D8B030D-6E8A-4147-A177-3AD203B41FA5}">
                      <a16:colId xmlns:a16="http://schemas.microsoft.com/office/drawing/2014/main" val="20003"/>
                    </a:ext>
                  </a:extLst>
                </a:gridCol>
                <a:gridCol w="977265">
                  <a:extLst>
                    <a:ext uri="{9D8B030D-6E8A-4147-A177-3AD203B41FA5}">
                      <a16:colId xmlns:a16="http://schemas.microsoft.com/office/drawing/2014/main" val="20004"/>
                    </a:ext>
                  </a:extLst>
                </a:gridCol>
                <a:gridCol w="977265">
                  <a:extLst>
                    <a:ext uri="{9D8B030D-6E8A-4147-A177-3AD203B41FA5}">
                      <a16:colId xmlns:a16="http://schemas.microsoft.com/office/drawing/2014/main" val="20005"/>
                    </a:ext>
                  </a:extLst>
                </a:gridCol>
                <a:gridCol w="977265">
                  <a:extLst>
                    <a:ext uri="{9D8B030D-6E8A-4147-A177-3AD203B41FA5}">
                      <a16:colId xmlns:a16="http://schemas.microsoft.com/office/drawing/2014/main" val="20006"/>
                    </a:ext>
                  </a:extLst>
                </a:gridCol>
                <a:gridCol w="977265">
                  <a:extLst>
                    <a:ext uri="{9D8B030D-6E8A-4147-A177-3AD203B41FA5}">
                      <a16:colId xmlns:a16="http://schemas.microsoft.com/office/drawing/2014/main" val="20007"/>
                    </a:ext>
                  </a:extLst>
                </a:gridCol>
              </a:tblGrid>
              <a:tr h="0">
                <a:tc gridSpan="8">
                  <a:txBody>
                    <a:bodyPr/>
                    <a:lstStyle/>
                    <a:p>
                      <a:pPr algn="ctr">
                        <a:spcAft>
                          <a:spcPts val="0"/>
                        </a:spcAft>
                      </a:pPr>
                      <a:r>
                        <a:rPr lang="en-US" sz="1200">
                          <a:effectLst/>
                        </a:rPr>
                        <a:t>Table 2. Biotype scheme</a:t>
                      </a:r>
                      <a:r>
                        <a:rPr lang="en-US" sz="1200" baseline="30000">
                          <a:effectLst/>
                        </a:rPr>
                        <a:t>(a)</a:t>
                      </a:r>
                      <a:r>
                        <a:rPr lang="en-US" sz="1200">
                          <a:effectLst/>
                        </a:rPr>
                        <a:t> for Y. enterocolitica</a:t>
                      </a:r>
                      <a:endParaRPr lang="en-US"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tc gridSpan="7">
                  <a:txBody>
                    <a:bodyPr/>
                    <a:lstStyle/>
                    <a:p>
                      <a:pPr algn="ctr">
                        <a:spcAft>
                          <a:spcPts val="0"/>
                        </a:spcAft>
                      </a:pPr>
                      <a:r>
                        <a:rPr lang="en-US" sz="1200">
                          <a:effectLst/>
                        </a:rPr>
                        <a:t>Reaction for biotypes</a:t>
                      </a:r>
                      <a:r>
                        <a:rPr lang="en-US" sz="1200" baseline="30000">
                          <a:effectLst/>
                        </a:rPr>
                        <a:t>(b)</a:t>
                      </a:r>
                      <a:endParaRPr lang="en-US"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ctr">
                        <a:spcAft>
                          <a:spcPts val="0"/>
                        </a:spcAft>
                      </a:pPr>
                      <a:r>
                        <a:rPr lang="en-US" sz="1200">
                          <a:effectLst/>
                        </a:rPr>
                        <a:t>Biochemical test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1A</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1B</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0">
                <a:tc>
                  <a:txBody>
                    <a:bodyPr/>
                    <a:lstStyle/>
                    <a:p>
                      <a:pPr>
                        <a:spcAft>
                          <a:spcPts val="0"/>
                        </a:spcAft>
                      </a:pPr>
                      <a:r>
                        <a:rPr lang="en-US" sz="1200">
                          <a:effectLst/>
                        </a:rPr>
                        <a:t>Lipase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0">
                <a:tc>
                  <a:txBody>
                    <a:bodyPr/>
                    <a:lstStyle/>
                    <a:p>
                      <a:pPr>
                        <a:spcAft>
                          <a:spcPts val="0"/>
                        </a:spcAft>
                      </a:pPr>
                      <a:r>
                        <a:rPr lang="en-US" sz="1200">
                          <a:effectLst/>
                        </a:rPr>
                        <a:t>Esculin/salicin (24 h)</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0">
                <a:tc>
                  <a:txBody>
                    <a:bodyPr/>
                    <a:lstStyle/>
                    <a:p>
                      <a:pPr>
                        <a:spcAft>
                          <a:spcPts val="0"/>
                        </a:spcAft>
                      </a:pPr>
                      <a:r>
                        <a:rPr lang="en-US" sz="1200">
                          <a:effectLst/>
                        </a:rPr>
                        <a:t>Indole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0">
                <a:tc>
                  <a:txBody>
                    <a:bodyPr/>
                    <a:lstStyle/>
                    <a:p>
                      <a:pPr>
                        <a:spcAft>
                          <a:spcPts val="0"/>
                        </a:spcAft>
                      </a:pPr>
                      <a:r>
                        <a:rPr lang="en-US" sz="1200">
                          <a:effectLst/>
                        </a:rPr>
                        <a:t>Xylose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V</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0">
                <a:tc>
                  <a:txBody>
                    <a:bodyPr/>
                    <a:lstStyle/>
                    <a:p>
                      <a:pPr>
                        <a:spcAft>
                          <a:spcPts val="0"/>
                        </a:spcAft>
                      </a:pPr>
                      <a:r>
                        <a:rPr lang="en-US" sz="1200">
                          <a:effectLst/>
                        </a:rPr>
                        <a:t>Trehalose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0">
                <a:tc>
                  <a:txBody>
                    <a:bodyPr/>
                    <a:lstStyle/>
                    <a:p>
                      <a:pPr>
                        <a:spcAft>
                          <a:spcPts val="0"/>
                        </a:spcAft>
                      </a:pPr>
                      <a:r>
                        <a:rPr lang="en-US" sz="1200">
                          <a:effectLst/>
                        </a:rPr>
                        <a:t>Pyrazinamidase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0">
                <a:tc>
                  <a:txBody>
                    <a:bodyPr/>
                    <a:lstStyle/>
                    <a:p>
                      <a:pPr>
                        <a:spcAft>
                          <a:spcPts val="0"/>
                        </a:spcAft>
                      </a:pPr>
                      <a:r>
                        <a:rPr lang="en-US" sz="1200">
                          <a:effectLst/>
                        </a:rPr>
                        <a:t>β -D-Glucosidase</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0">
                <a:tc>
                  <a:txBody>
                    <a:bodyPr/>
                    <a:lstStyle/>
                    <a:p>
                      <a:pPr>
                        <a:spcAft>
                          <a:spcPts val="0"/>
                        </a:spcAft>
                      </a:pPr>
                      <a:r>
                        <a:rPr lang="en-US" sz="1200">
                          <a:effectLst/>
                        </a:rPr>
                        <a:t>Voges-Proskauer</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r>
                        <a:rPr lang="en-US" sz="1200" baseline="30000">
                          <a:effectLst/>
                        </a:rPr>
                        <a:t>(c)</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549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25144"/>
          </a:xfrm>
        </p:spPr>
        <p:txBody>
          <a:bodyPr>
            <a:normAutofit lnSpcReduction="10000"/>
          </a:bodyPr>
          <a:lstStyle/>
          <a:p>
            <a:pPr algn="just">
              <a:buNone/>
            </a:pPr>
            <a:r>
              <a:rPr lang="ro-RO" sz="3300" b="1" dirty="0"/>
              <a:t>VIBRIO CHOLERAE (VIBRIONUL HOLERIC)</a:t>
            </a:r>
            <a:endParaRPr lang="en-US" sz="3300" dirty="0"/>
          </a:p>
          <a:p>
            <a:pPr algn="just">
              <a:buNone/>
            </a:pPr>
            <a:r>
              <a:rPr lang="ro-RO" b="1" dirty="0"/>
              <a:t> </a:t>
            </a:r>
            <a:endParaRPr lang="en-US" dirty="0"/>
          </a:p>
          <a:p>
            <a:pPr algn="just"/>
            <a:r>
              <a:rPr lang="ro-RO" b="1" dirty="0"/>
              <a:t>	</a:t>
            </a:r>
            <a:endParaRPr lang="en-US" dirty="0"/>
          </a:p>
          <a:p>
            <a:pPr algn="just"/>
            <a:r>
              <a:rPr lang="ro-RO" b="1" dirty="0"/>
              <a:t>2. CARACTERE MORFOLOGICE</a:t>
            </a:r>
            <a:endParaRPr lang="en-US" dirty="0"/>
          </a:p>
          <a:p>
            <a:pPr algn="just"/>
            <a:r>
              <a:rPr lang="ro-RO" dirty="0"/>
              <a:t>	Germenii în formă de virgulă (încurbaţi), </a:t>
            </a:r>
            <a:r>
              <a:rPr lang="ro-RO" b="1" i="1" dirty="0"/>
              <a:t>Gram negativi, mobili</a:t>
            </a:r>
            <a:r>
              <a:rPr lang="ro-RO" dirty="0"/>
              <a:t> (prevăzuţi cu câte un cil unic, polar). În produsul patologic recent recoltat, apare morfologia caracteristică: după subcultivări repetate, se întâlnesc şi forme de bacili (curbura virgulei mai puţin accentuată) punând uneori probleme de diagnostic diferenţial cu E.coli, Salmonella.</a:t>
            </a:r>
            <a:endParaRPr lang="en-US" dirty="0"/>
          </a:p>
          <a:p>
            <a:pPr algn="just"/>
            <a:endParaRPr lang="en-US" dirty="0"/>
          </a:p>
        </p:txBody>
      </p:sp>
      <p:pic>
        <p:nvPicPr>
          <p:cNvPr id="106498" name="Picture 2" descr="http://enfo.agt.bme.hu/drupal/sites/default/files/imagecache/preview/Vibrio%20choler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282" y="4365104"/>
            <a:ext cx="2281436"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1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92500" lnSpcReduction="20000"/>
          </a:bodyPr>
          <a:lstStyle/>
          <a:p>
            <a:pPr algn="just"/>
            <a:r>
              <a:rPr lang="ro-RO" b="1" dirty="0"/>
              <a:t>5. CARACTERE ANTIGENICE</a:t>
            </a:r>
            <a:endParaRPr lang="en-US" b="1" dirty="0"/>
          </a:p>
          <a:p>
            <a:pPr algn="just"/>
            <a:r>
              <a:rPr lang="ro-RO" b="1" dirty="0"/>
              <a:t>	</a:t>
            </a:r>
            <a:r>
              <a:rPr lang="ro-RO" dirty="0"/>
              <a:t>Reprezentanţii genului Yersinia prezintă un </a:t>
            </a:r>
            <a:r>
              <a:rPr lang="ro-RO" b="1" i="1" dirty="0"/>
              <a:t>antigen de înveliş - lipopolizaharid (antigenul O)</a:t>
            </a:r>
            <a:r>
              <a:rPr lang="ro-RO" dirty="0"/>
              <a:t> cu specificitate de specie şi un </a:t>
            </a:r>
            <a:r>
              <a:rPr lang="ro-RO" b="1" i="1" dirty="0"/>
              <a:t>antigen H flagelar</a:t>
            </a:r>
            <a:r>
              <a:rPr lang="ro-RO" dirty="0"/>
              <a:t>.</a:t>
            </a:r>
            <a:endParaRPr lang="en-US" dirty="0"/>
          </a:p>
          <a:p>
            <a:pPr algn="just">
              <a:buNone/>
            </a:pPr>
            <a:endParaRPr lang="en-US" dirty="0"/>
          </a:p>
          <a:p>
            <a:pPr algn="just"/>
            <a:r>
              <a:rPr lang="ro-RO" b="1" dirty="0"/>
              <a:t>6. REZISTENŢĂ. SENSIBILITATE. VARIABILITATE GENETICĂ</a:t>
            </a:r>
            <a:endParaRPr lang="en-US" dirty="0"/>
          </a:p>
          <a:p>
            <a:pPr algn="just"/>
            <a:r>
              <a:rPr lang="ro-RO" b="1" dirty="0"/>
              <a:t>	</a:t>
            </a:r>
            <a:r>
              <a:rPr lang="ro-RO" dirty="0"/>
              <a:t>Mor la 55</a:t>
            </a:r>
            <a:r>
              <a:rPr lang="ro-RO" dirty="0">
                <a:sym typeface="Symbol"/>
              </a:rPr>
              <a:t></a:t>
            </a:r>
            <a:r>
              <a:rPr lang="ro-RO" dirty="0"/>
              <a:t>C în 5 minute şi la 100</a:t>
            </a:r>
            <a:r>
              <a:rPr lang="ro-RO" dirty="0">
                <a:sym typeface="Symbol"/>
              </a:rPr>
              <a:t></a:t>
            </a:r>
            <a:r>
              <a:rPr lang="ro-RO" dirty="0"/>
              <a:t>C într-un minut. Sunt sensibili la fenol. </a:t>
            </a:r>
            <a:endParaRPr lang="en-US" dirty="0"/>
          </a:p>
          <a:p>
            <a:pPr algn="just"/>
            <a:r>
              <a:rPr lang="ro-RO" dirty="0"/>
              <a:t>	Sunt sensibili la betalactamine, aminoglicozide, sulfamide, antibiotice cu spectrul larg (tetracicline, cloramfenicol).</a:t>
            </a:r>
            <a:endParaRPr lang="en-US" dirty="0"/>
          </a:p>
          <a:p>
            <a:pPr algn="just"/>
            <a:r>
              <a:rPr lang="ro-RO" dirty="0"/>
              <a:t>	Sunt sensibili la unii bacteriofagi.</a:t>
            </a:r>
            <a:endParaRPr lang="en-US" dirty="0"/>
          </a:p>
          <a:p>
            <a:pPr algn="just"/>
            <a:r>
              <a:rPr lang="ro-RO" dirty="0"/>
              <a:t>	Y. pestis produce două bacteriocine (pesticina I şi II) cu efect antimicrobian faţă de Y. pestis şi Y. pseudotuberculosis.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027012"/>
          </a:xfrm>
        </p:spPr>
        <p:txBody>
          <a:bodyPr>
            <a:normAutofit fontScale="77500" lnSpcReduction="20000"/>
          </a:bodyPr>
          <a:lstStyle/>
          <a:p>
            <a:pPr algn="just">
              <a:buNone/>
            </a:pPr>
            <a:endParaRPr lang="en-US" dirty="0"/>
          </a:p>
          <a:p>
            <a:pPr algn="just"/>
            <a:r>
              <a:rPr lang="ro-RO" b="1" dirty="0"/>
              <a:t>7. BOALA LA OM</a:t>
            </a:r>
            <a:endParaRPr lang="en-US" b="1" dirty="0"/>
          </a:p>
          <a:p>
            <a:pPr algn="just"/>
            <a:r>
              <a:rPr lang="ro-RO" dirty="0"/>
              <a:t>	</a:t>
            </a:r>
            <a:r>
              <a:rPr lang="ro-RO" b="1" dirty="0"/>
              <a:t>Y. pestis</a:t>
            </a:r>
            <a:r>
              <a:rPr lang="ro-RO" dirty="0"/>
              <a:t>. Rezervorul de infecţie umană îl constituie </a:t>
            </a:r>
            <a:r>
              <a:rPr lang="ro-RO" b="1" i="1" dirty="0"/>
              <a:t>rozătoarele sălbatice</a:t>
            </a:r>
            <a:r>
              <a:rPr lang="ro-RO" dirty="0"/>
              <a:t>. Boala se transmite de regulă prin </a:t>
            </a:r>
            <a:r>
              <a:rPr lang="ro-RO" b="1" i="1" dirty="0"/>
              <a:t>intermediul purecelui de şobolan</a:t>
            </a:r>
            <a:r>
              <a:rPr lang="ro-RO" dirty="0"/>
              <a:t> </a:t>
            </a:r>
            <a:r>
              <a:rPr lang="ro-RO" b="1" i="1" dirty="0"/>
              <a:t>prin înţepătură</a:t>
            </a:r>
            <a:r>
              <a:rPr lang="ro-RO" dirty="0"/>
              <a:t> sau </a:t>
            </a:r>
            <a:r>
              <a:rPr lang="ro-RO" b="1" i="1" dirty="0"/>
              <a:t>pe cale aeriană</a:t>
            </a:r>
            <a:r>
              <a:rPr lang="ro-RO" dirty="0"/>
              <a:t>.</a:t>
            </a:r>
            <a:endParaRPr lang="en-US" dirty="0"/>
          </a:p>
          <a:p>
            <a:pPr algn="just"/>
            <a:r>
              <a:rPr lang="ro-RO" dirty="0"/>
              <a:t>	La locul înţepăturii poate apare o pustulă. Germenii pătrund prin limfaticele pielii şi ajung în ganglionii limfatici regionali formând </a:t>
            </a:r>
            <a:r>
              <a:rPr lang="ro-RO" b="1" dirty="0"/>
              <a:t>bubonul pestos (ciuma bubonică)</a:t>
            </a:r>
            <a:r>
              <a:rPr lang="ro-RO" dirty="0"/>
              <a:t>, de unde poate disemina spre viscere, dând forma septicemică cu leziuni parenchimatoase hemoragice, în ficat, splină, pulmon.</a:t>
            </a:r>
          </a:p>
          <a:p>
            <a:pPr algn="just"/>
            <a:r>
              <a:rPr lang="ro-RO" dirty="0"/>
              <a:t>Prin transmitere aeriană determină </a:t>
            </a:r>
            <a:r>
              <a:rPr lang="ro-RO" b="1" dirty="0"/>
              <a:t>forma pulmonară</a:t>
            </a:r>
            <a:r>
              <a:rPr lang="ro-RO" dirty="0"/>
              <a:t> care evoluează ca o pneumonie cu </a:t>
            </a:r>
            <a:r>
              <a:rPr lang="ro-RO" dirty="0" err="1"/>
              <a:t>evoluţie</a:t>
            </a:r>
            <a:r>
              <a:rPr lang="ro-RO" dirty="0"/>
              <a:t> severă spre septicemie. </a:t>
            </a:r>
            <a:endParaRPr lang="en-US" dirty="0"/>
          </a:p>
          <a:p>
            <a:pPr algn="just"/>
            <a:r>
              <a:rPr lang="ro-RO" dirty="0"/>
              <a:t>	</a:t>
            </a:r>
            <a:r>
              <a:rPr lang="ro-RO" b="1" dirty="0"/>
              <a:t>Y. </a:t>
            </a:r>
            <a:r>
              <a:rPr lang="ro-RO" b="1" dirty="0" err="1"/>
              <a:t>pseudotuberculosis</a:t>
            </a:r>
            <a:r>
              <a:rPr lang="ro-RO" dirty="0"/>
              <a:t> determină </a:t>
            </a:r>
            <a:r>
              <a:rPr lang="ro-RO" b="1" i="1" dirty="0" err="1"/>
              <a:t>infecţii</a:t>
            </a:r>
            <a:r>
              <a:rPr lang="ro-RO" b="1" i="1" dirty="0"/>
              <a:t> intestinale, </a:t>
            </a:r>
            <a:r>
              <a:rPr lang="ro-RO" b="1" i="1" dirty="0" err="1"/>
              <a:t>pseudoapendiculare</a:t>
            </a:r>
            <a:r>
              <a:rPr lang="ro-RO" dirty="0"/>
              <a:t>.</a:t>
            </a:r>
            <a:endParaRPr lang="en-US" dirty="0"/>
          </a:p>
          <a:p>
            <a:pPr algn="just"/>
            <a:r>
              <a:rPr lang="ro-RO" dirty="0"/>
              <a:t>	</a:t>
            </a:r>
            <a:r>
              <a:rPr lang="ro-RO" b="1" dirty="0"/>
              <a:t>Y. </a:t>
            </a:r>
            <a:r>
              <a:rPr lang="ro-RO" b="1" dirty="0" err="1"/>
              <a:t>enterocolitica</a:t>
            </a:r>
            <a:r>
              <a:rPr lang="ro-RO" dirty="0"/>
              <a:t> determină </a:t>
            </a:r>
            <a:r>
              <a:rPr lang="ro-RO" b="1" i="1" dirty="0"/>
              <a:t>enterite acute, septicemii, eritem nodos, sindromul Reiter</a:t>
            </a:r>
            <a:r>
              <a:rPr lang="ro-RO" dirty="0"/>
              <a:t>. Enterocolita evoluează cu febră, diaree, dureri abdominale, chiar colici. Uneori, prin </a:t>
            </a:r>
            <a:r>
              <a:rPr lang="ro-RO" dirty="0" err="1"/>
              <a:t>inflamaţia</a:t>
            </a:r>
            <a:r>
              <a:rPr lang="ro-RO" dirty="0"/>
              <a:t> ganglionilor mezenterici poate mima clinic o apendicită. </a:t>
            </a:r>
            <a:r>
              <a:rPr lang="ro-RO" dirty="0" err="1"/>
              <a:t>Complicaţiile</a:t>
            </a:r>
            <a:r>
              <a:rPr lang="ro-RO" dirty="0"/>
              <a:t> sunt reprezentate de: artrită sau chiar septicemie. Mecanismul artritei este probabil imunologic. Enterita este datorată producerii unei </a:t>
            </a:r>
            <a:r>
              <a:rPr lang="ro-RO" dirty="0" err="1"/>
              <a:t>enterotoxine</a:t>
            </a:r>
            <a:r>
              <a:rPr lang="ro-RO" dirty="0"/>
              <a:t>, similară sau chiar identică cu ST de la E. coli </a:t>
            </a:r>
            <a:r>
              <a:rPr lang="ro-RO" dirty="0" err="1"/>
              <a:t>enterotoxigenă</a:t>
            </a:r>
            <a:r>
              <a:rPr lang="ro-RO" dirty="0"/>
              <a:t>. </a:t>
            </a:r>
            <a:endParaRPr lang="en-US" dirty="0"/>
          </a:p>
          <a:p>
            <a:pPr algn="just"/>
            <a:endParaRPr lang="en-US" dirty="0"/>
          </a:p>
        </p:txBody>
      </p:sp>
    </p:spTree>
    <p:extLst>
      <p:ext uri="{BB962C8B-B14F-4D97-AF65-F5344CB8AC3E}">
        <p14:creationId xmlns:p14="http://schemas.microsoft.com/office/powerpoint/2010/main" val="302283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yersinia infe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96752"/>
            <a:ext cx="53689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gure_26_24a"/>
          <p:cNvPicPr>
            <a:picLocks noChangeAspect="1" noChangeArrowheads="1"/>
          </p:cNvPicPr>
          <p:nvPr/>
        </p:nvPicPr>
        <p:blipFill rotWithShape="1">
          <a:blip r:embed="rId4">
            <a:extLst>
              <a:ext uri="{28A0092B-C50C-407E-A947-70E740481C1C}">
                <a14:useLocalDpi xmlns:a14="http://schemas.microsoft.com/office/drawing/2010/main" val="0"/>
              </a:ext>
            </a:extLst>
          </a:blip>
          <a:srcRect b="7374"/>
          <a:stretch/>
        </p:blipFill>
        <p:spPr bwMode="auto">
          <a:xfrm>
            <a:off x="6016397" y="1628801"/>
            <a:ext cx="262096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6397" y="4077073"/>
            <a:ext cx="2620963" cy="369332"/>
          </a:xfrm>
          <a:prstGeom prst="rect">
            <a:avLst/>
          </a:prstGeom>
          <a:noFill/>
        </p:spPr>
        <p:txBody>
          <a:bodyPr wrap="square" rtlCol="0">
            <a:spAutoFit/>
          </a:bodyPr>
          <a:lstStyle/>
          <a:p>
            <a:pPr algn="ctr"/>
            <a:r>
              <a:rPr lang="ro-RO" b="1" dirty="0"/>
              <a:t>Ciuma bubonică</a:t>
            </a:r>
            <a:endParaRPr lang="en-US" b="1" dirty="0"/>
          </a:p>
        </p:txBody>
      </p:sp>
    </p:spTree>
    <p:extLst>
      <p:ext uri="{BB962C8B-B14F-4D97-AF65-F5344CB8AC3E}">
        <p14:creationId xmlns:p14="http://schemas.microsoft.com/office/powerpoint/2010/main" val="3759623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38806"/>
          </a:xfrm>
        </p:spPr>
        <p:txBody>
          <a:bodyPr>
            <a:normAutofit/>
          </a:bodyPr>
          <a:lstStyle/>
          <a:p>
            <a:pPr algn="just">
              <a:buNone/>
            </a:pPr>
            <a:endParaRPr lang="en-US" dirty="0"/>
          </a:p>
          <a:p>
            <a:pPr algn="just"/>
            <a:r>
              <a:rPr lang="ro-RO" b="1" dirty="0"/>
              <a:t>8. DIAGNOSTIC DE LABORATOR</a:t>
            </a:r>
            <a:r>
              <a:rPr lang="ro-RO" dirty="0"/>
              <a:t>: vezi Îndrumar lucrări practice</a:t>
            </a:r>
            <a:endParaRPr lang="en-US" dirty="0"/>
          </a:p>
          <a:p>
            <a:pPr algn="just">
              <a:buNone/>
            </a:pPr>
            <a:endParaRPr lang="en-US" dirty="0"/>
          </a:p>
          <a:p>
            <a:pPr algn="just"/>
            <a:r>
              <a:rPr lang="ro-RO" b="1" dirty="0"/>
              <a:t>9. EPIDEMIOLOGIE. PROFILAXIE. TRATAMENT</a:t>
            </a:r>
            <a:endParaRPr lang="en-US" b="1" dirty="0"/>
          </a:p>
          <a:p>
            <a:pPr algn="just"/>
            <a:r>
              <a:rPr lang="ro-RO" dirty="0"/>
              <a:t>	Profilaxia nespecifică</a:t>
            </a:r>
            <a:r>
              <a:rPr lang="ro-RO" b="1" dirty="0"/>
              <a:t> </a:t>
            </a:r>
            <a:r>
              <a:rPr lang="ro-RO" dirty="0"/>
              <a:t>constă în stârpirea rozătoarelor (măsuri de deratizare), ca şi din izolarea şi tratarea omului bolnav şi contacţilor.</a:t>
            </a:r>
            <a:endParaRPr lang="en-US" dirty="0"/>
          </a:p>
          <a:p>
            <a:pPr algn="just"/>
            <a:r>
              <a:rPr lang="ro-RO" dirty="0"/>
              <a:t>	Profilaxia specifică. Protecţia personalului din spitale şi laboratoare este asigurat prin vaccin cu germeni omorâţi, 2 doze la interval de o lună, ce asigură imunitatea timp de 6 luni până la 12 luni. </a:t>
            </a:r>
            <a:endParaRPr lang="en-US" dirty="0"/>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ure_26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705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3568" y="6381328"/>
            <a:ext cx="7200800" cy="369332"/>
          </a:xfrm>
          <a:prstGeom prst="rect">
            <a:avLst/>
          </a:prstGeom>
          <a:noFill/>
        </p:spPr>
        <p:txBody>
          <a:bodyPr wrap="square" rtlCol="0">
            <a:spAutoFit/>
          </a:bodyPr>
          <a:lstStyle/>
          <a:p>
            <a:pPr algn="ctr"/>
            <a:r>
              <a:rPr lang="ro-RO" b="1" dirty="0"/>
              <a:t>Epidemiologia infecțiilor cu </a:t>
            </a:r>
            <a:r>
              <a:rPr lang="ro-RO" b="1" dirty="0" err="1"/>
              <a:t>Yersinia</a:t>
            </a:r>
            <a:endParaRPr lang="en-US" b="1" dirty="0"/>
          </a:p>
        </p:txBody>
      </p:sp>
    </p:spTree>
    <p:extLst>
      <p:ext uri="{BB962C8B-B14F-4D97-AF65-F5344CB8AC3E}">
        <p14:creationId xmlns:p14="http://schemas.microsoft.com/office/powerpoint/2010/main" val="407030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07504" y="1484784"/>
            <a:ext cx="4392488" cy="3286148"/>
          </a:xfrm>
          <a:prstGeom prst="rect">
            <a:avLst/>
          </a:prstGeom>
          <a:noFill/>
          <a:ln w="9525">
            <a:noFill/>
            <a:miter lim="800000"/>
            <a:headEnd/>
            <a:tailEnd/>
          </a:ln>
        </p:spPr>
      </p:pic>
      <p:sp>
        <p:nvSpPr>
          <p:cNvPr id="5" name="TextBox 4"/>
          <p:cNvSpPr txBox="1"/>
          <p:nvPr/>
        </p:nvSpPr>
        <p:spPr>
          <a:xfrm>
            <a:off x="0" y="5422974"/>
            <a:ext cx="4219972" cy="923330"/>
          </a:xfrm>
          <a:prstGeom prst="rect">
            <a:avLst/>
          </a:prstGeom>
          <a:noFill/>
        </p:spPr>
        <p:txBody>
          <a:bodyPr wrap="square" rtlCol="0">
            <a:spAutoFit/>
          </a:bodyPr>
          <a:lstStyle/>
          <a:p>
            <a:pPr algn="ctr"/>
            <a:r>
              <a:rPr lang="en-US" dirty="0"/>
              <a:t>Aspect microscopic V. </a:t>
            </a:r>
            <a:r>
              <a:rPr lang="en-US" dirty="0" err="1"/>
              <a:t>cholerae</a:t>
            </a:r>
            <a:r>
              <a:rPr lang="en-US" dirty="0"/>
              <a:t> - </a:t>
            </a:r>
            <a:r>
              <a:rPr lang="en-US" dirty="0" err="1"/>
              <a:t>coloraţia</a:t>
            </a:r>
            <a:r>
              <a:rPr lang="en-US" dirty="0"/>
              <a:t> cu </a:t>
            </a:r>
            <a:r>
              <a:rPr lang="en-US" dirty="0" err="1"/>
              <a:t>fuxină</a:t>
            </a:r>
            <a:r>
              <a:rPr lang="en-US" dirty="0"/>
              <a:t> </a:t>
            </a:r>
            <a:r>
              <a:rPr lang="en-US" dirty="0" err="1"/>
              <a:t>fenicată</a:t>
            </a:r>
            <a:r>
              <a:rPr lang="en-US" dirty="0"/>
              <a:t> </a:t>
            </a:r>
            <a:r>
              <a:rPr lang="en-US" dirty="0" err="1"/>
              <a:t>Ziehl</a:t>
            </a:r>
            <a:r>
              <a:rPr lang="en-US" dirty="0"/>
              <a:t> (</a:t>
            </a:r>
            <a:r>
              <a:rPr lang="en-US" dirty="0" err="1"/>
              <a:t>cultură</a:t>
            </a:r>
            <a:r>
              <a:rPr lang="en-US" dirty="0"/>
              <a:t> </a:t>
            </a:r>
            <a:r>
              <a:rPr lang="en-US" dirty="0" err="1"/>
              <a:t>proaspătă</a:t>
            </a:r>
            <a:r>
              <a:rPr lang="en-US" dirty="0"/>
              <a:t> </a:t>
            </a:r>
            <a:r>
              <a:rPr lang="en-US" dirty="0" err="1"/>
              <a:t>în</a:t>
            </a:r>
            <a:r>
              <a:rPr lang="en-US" dirty="0"/>
              <a:t> </a:t>
            </a:r>
            <a:r>
              <a:rPr lang="en-US" dirty="0" err="1"/>
              <a:t>apă</a:t>
            </a:r>
            <a:r>
              <a:rPr lang="en-US" dirty="0"/>
              <a:t> </a:t>
            </a:r>
            <a:r>
              <a:rPr lang="en-US" dirty="0" err="1"/>
              <a:t>peptonată</a:t>
            </a:r>
            <a:r>
              <a:rPr lang="en-US" dirty="0"/>
              <a:t>) </a:t>
            </a:r>
          </a:p>
        </p:txBody>
      </p:sp>
      <p:pic>
        <p:nvPicPr>
          <p:cNvPr id="4" name="Picture 2" descr="http://www.microbes-edu.org/professionel/diag/imgvib/gram2.jpg"/>
          <p:cNvPicPr>
            <a:picLocks noChangeAspect="1" noChangeArrowheads="1"/>
          </p:cNvPicPr>
          <p:nvPr/>
        </p:nvPicPr>
        <p:blipFill>
          <a:blip r:embed="rId3" r:link="rId4"/>
          <a:srcRect/>
          <a:stretch>
            <a:fillRect/>
          </a:stretch>
        </p:blipFill>
        <p:spPr bwMode="auto">
          <a:xfrm>
            <a:off x="5067985" y="1484784"/>
            <a:ext cx="3947512" cy="3430164"/>
          </a:xfrm>
          <a:prstGeom prst="rect">
            <a:avLst/>
          </a:prstGeom>
          <a:noFill/>
          <a:ln w="9525">
            <a:noFill/>
            <a:miter lim="800000"/>
            <a:headEnd/>
            <a:tailEnd/>
          </a:ln>
        </p:spPr>
      </p:pic>
      <p:sp>
        <p:nvSpPr>
          <p:cNvPr id="6" name="TextBox 5"/>
          <p:cNvSpPr txBox="1"/>
          <p:nvPr/>
        </p:nvSpPr>
        <p:spPr>
          <a:xfrm>
            <a:off x="4716016" y="5528698"/>
            <a:ext cx="4651450" cy="923330"/>
          </a:xfrm>
          <a:prstGeom prst="rect">
            <a:avLst/>
          </a:prstGeom>
          <a:noFill/>
        </p:spPr>
        <p:txBody>
          <a:bodyPr wrap="square" rtlCol="0">
            <a:spAutoFit/>
          </a:bodyPr>
          <a:lstStyle/>
          <a:p>
            <a:pPr algn="ctr"/>
            <a:r>
              <a:rPr lang="en-US" dirty="0"/>
              <a:t>Aspect microscopic V. </a:t>
            </a:r>
            <a:r>
              <a:rPr lang="en-US" dirty="0" err="1"/>
              <a:t>cholerae</a:t>
            </a:r>
            <a:r>
              <a:rPr lang="en-US" dirty="0"/>
              <a:t> - </a:t>
            </a:r>
            <a:r>
              <a:rPr lang="en-US" dirty="0" err="1"/>
              <a:t>coloraţia</a:t>
            </a:r>
            <a:r>
              <a:rPr lang="en-US" dirty="0"/>
              <a:t> Gram (</a:t>
            </a:r>
            <a:r>
              <a:rPr lang="en-US" dirty="0" err="1"/>
              <a:t>cultură</a:t>
            </a:r>
            <a:r>
              <a:rPr lang="en-US" dirty="0"/>
              <a:t> </a:t>
            </a:r>
            <a:r>
              <a:rPr lang="en-US" dirty="0" err="1"/>
              <a:t>pe</a:t>
            </a:r>
            <a:r>
              <a:rPr lang="en-US" dirty="0"/>
              <a:t> </a:t>
            </a:r>
            <a:r>
              <a:rPr lang="en-US" dirty="0" err="1"/>
              <a:t>mediu</a:t>
            </a:r>
            <a:r>
              <a:rPr lang="en-US" dirty="0"/>
              <a:t> solid)</a:t>
            </a:r>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04248" cy="6741368"/>
          </a:xfrm>
        </p:spPr>
        <p:txBody>
          <a:bodyPr>
            <a:normAutofit fontScale="85000" lnSpcReduction="20000"/>
          </a:bodyPr>
          <a:lstStyle/>
          <a:p>
            <a:pPr algn="just">
              <a:buNone/>
            </a:pPr>
            <a:r>
              <a:rPr lang="ro-RO" b="1" dirty="0"/>
              <a:t> </a:t>
            </a:r>
            <a:endParaRPr lang="en-US" dirty="0"/>
          </a:p>
          <a:p>
            <a:pPr algn="just"/>
            <a:r>
              <a:rPr lang="ro-RO" b="1" dirty="0"/>
              <a:t>	3. CARACTERE DE CULTURĂ</a:t>
            </a:r>
            <a:endParaRPr lang="en-US" dirty="0"/>
          </a:p>
          <a:p>
            <a:pPr algn="just"/>
            <a:r>
              <a:rPr lang="ro-RO" dirty="0"/>
              <a:t>	Vibrionul holeric </a:t>
            </a:r>
            <a:r>
              <a:rPr lang="ro-RO" b="1" i="1" dirty="0"/>
              <a:t>cultivă repede şi uşor</a:t>
            </a:r>
            <a:r>
              <a:rPr lang="ro-RO" dirty="0"/>
              <a:t> pe medii relativ sărace, în </a:t>
            </a:r>
            <a:r>
              <a:rPr lang="ro-RO" b="1" i="1" dirty="0"/>
              <a:t>condiţii de pH cu valori ridicate (9-9,6)</a:t>
            </a:r>
            <a:r>
              <a:rPr lang="ro-RO" dirty="0"/>
              <a:t>: </a:t>
            </a:r>
            <a:r>
              <a:rPr lang="ro-RO" b="1" dirty="0"/>
              <a:t>apă paptonată alcalină</a:t>
            </a:r>
            <a:r>
              <a:rPr lang="ro-RO" dirty="0"/>
              <a:t>. Cultivarea pe asemenea medii reprezintă şi o metodă de selecţie (alte bacterii intestinale nu rezistă la asemenea valori de pH). </a:t>
            </a:r>
            <a:endParaRPr lang="en-US" dirty="0"/>
          </a:p>
          <a:p>
            <a:pPr algn="just"/>
            <a:r>
              <a:rPr lang="ro-RO" dirty="0"/>
              <a:t>	În schimb, vibrionii holerici sunt </a:t>
            </a:r>
            <a:r>
              <a:rPr lang="ro-RO" b="1" i="1" dirty="0"/>
              <a:t>foarte sensibili la condiţiile mediilor care conţin glucide</a:t>
            </a:r>
            <a:r>
              <a:rPr lang="ro-RO" dirty="0"/>
              <a:t>, căci, în cazul asocierii de floră bacteriană fermentativă, scăderea pH-ului în urma acidifierii mediului prin fermentarea glucidelor, duce la inactivarea vibrionilor. </a:t>
            </a:r>
            <a:endParaRPr lang="en-US" dirty="0"/>
          </a:p>
          <a:p>
            <a:pPr algn="just"/>
            <a:r>
              <a:rPr lang="ro-RO" dirty="0"/>
              <a:t>	Pe </a:t>
            </a:r>
            <a:r>
              <a:rPr lang="ro-RO" i="1" dirty="0"/>
              <a:t>medii lichide</a:t>
            </a:r>
            <a:r>
              <a:rPr lang="ro-RO" dirty="0"/>
              <a:t>, vibrionii </a:t>
            </a:r>
            <a:r>
              <a:rPr lang="ro-RO" b="1" i="1" dirty="0"/>
              <a:t>tulbură uniform, cu văl la suprafaţa</a:t>
            </a:r>
            <a:r>
              <a:rPr lang="ro-RO" dirty="0"/>
              <a:t> coloanei de mediu, apoi vălul cade şi se formează altul. </a:t>
            </a:r>
            <a:endParaRPr lang="en-US" dirty="0"/>
          </a:p>
          <a:p>
            <a:pPr algn="just"/>
            <a:r>
              <a:rPr lang="ro-RO" dirty="0"/>
              <a:t>	Pe </a:t>
            </a:r>
            <a:r>
              <a:rPr lang="ro-RO" i="1" dirty="0"/>
              <a:t>medii solide</a:t>
            </a:r>
            <a:r>
              <a:rPr lang="ro-RO" dirty="0"/>
              <a:t> vibrionii determină </a:t>
            </a:r>
            <a:r>
              <a:rPr lang="ro-RO" b="1" i="1" dirty="0"/>
              <a:t>colonii caracteristice, hipertransparente („ca picăturile mari de rouă”)</a:t>
            </a:r>
            <a:r>
              <a:rPr lang="ro-RO" dirty="0"/>
              <a:t>. S-a notat, în anumite condiţii şi apariţia de colonii „R”.</a:t>
            </a:r>
            <a:endParaRPr lang="en-US" dirty="0"/>
          </a:p>
          <a:p>
            <a:pPr algn="just"/>
            <a:endParaRPr lang="en-US" dirty="0"/>
          </a:p>
        </p:txBody>
      </p:sp>
      <p:pic>
        <p:nvPicPr>
          <p:cNvPr id="4" name="Picture 2" descr="http://www.microbes-edu.org/professionel/diag/imgvib/bo.jpg"/>
          <p:cNvPicPr>
            <a:picLocks noChangeAspect="1" noChangeArrowheads="1"/>
          </p:cNvPicPr>
          <p:nvPr/>
        </p:nvPicPr>
        <p:blipFill>
          <a:blip r:embed="rId2" r:link="rId3"/>
          <a:srcRect/>
          <a:stretch>
            <a:fillRect/>
          </a:stretch>
        </p:blipFill>
        <p:spPr bwMode="auto">
          <a:xfrm>
            <a:off x="7358082" y="1412776"/>
            <a:ext cx="1466382" cy="3226040"/>
          </a:xfrm>
          <a:prstGeom prst="rect">
            <a:avLst/>
          </a:prstGeom>
          <a:noFill/>
          <a:ln w="9525">
            <a:noFill/>
            <a:miter lim="800000"/>
            <a:headEnd/>
            <a:tailEnd/>
          </a:ln>
        </p:spPr>
      </p:pic>
      <p:sp>
        <p:nvSpPr>
          <p:cNvPr id="5" name="TextBox 4"/>
          <p:cNvSpPr txBox="1"/>
          <p:nvPr/>
        </p:nvSpPr>
        <p:spPr>
          <a:xfrm>
            <a:off x="7003553" y="4869160"/>
            <a:ext cx="2175439" cy="923330"/>
          </a:xfrm>
          <a:prstGeom prst="rect">
            <a:avLst/>
          </a:prstGeom>
          <a:noFill/>
        </p:spPr>
        <p:txBody>
          <a:bodyPr wrap="square" rtlCol="0">
            <a:spAutoFit/>
          </a:bodyPr>
          <a:lstStyle/>
          <a:p>
            <a:pPr algn="ctr"/>
            <a:r>
              <a:rPr lang="en-US" b="1" dirty="0" err="1"/>
              <a:t>Cultura</a:t>
            </a:r>
            <a:r>
              <a:rPr lang="en-US" b="1" dirty="0"/>
              <a:t> de </a:t>
            </a:r>
            <a:endParaRPr lang="ro-RO" b="1" dirty="0"/>
          </a:p>
          <a:p>
            <a:pPr algn="ctr"/>
            <a:r>
              <a:rPr lang="en-US" b="1" dirty="0"/>
              <a:t>V. </a:t>
            </a:r>
            <a:r>
              <a:rPr lang="en-US" b="1" dirty="0" err="1"/>
              <a:t>cholerae</a:t>
            </a:r>
            <a:r>
              <a:rPr lang="en-US" b="1" dirty="0"/>
              <a:t> </a:t>
            </a:r>
            <a:r>
              <a:rPr lang="en-US" b="1" dirty="0" err="1"/>
              <a:t>în</a:t>
            </a:r>
            <a:r>
              <a:rPr lang="en-US" b="1" dirty="0"/>
              <a:t> </a:t>
            </a:r>
            <a:r>
              <a:rPr lang="en-US" b="1" dirty="0" err="1"/>
              <a:t>mediu</a:t>
            </a:r>
            <a:r>
              <a:rPr lang="en-US" b="1" dirty="0"/>
              <a:t> </a:t>
            </a:r>
            <a:r>
              <a:rPr lang="en-US" b="1" dirty="0" err="1"/>
              <a:t>lichid</a:t>
            </a:r>
            <a:r>
              <a:rPr lang="en-US" b="1" dirty="0"/>
              <a:t> </a:t>
            </a:r>
          </a:p>
        </p:txBody>
      </p:sp>
    </p:spTree>
    <p:extLst>
      <p:ext uri="{BB962C8B-B14F-4D97-AF65-F5344CB8AC3E}">
        <p14:creationId xmlns:p14="http://schemas.microsoft.com/office/powerpoint/2010/main" val="27504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microbes-edu.org/professionel/diag/imgvib/dri.jpg"/>
          <p:cNvPicPr>
            <a:picLocks noChangeAspect="1" noChangeArrowheads="1"/>
          </p:cNvPicPr>
          <p:nvPr/>
        </p:nvPicPr>
        <p:blipFill>
          <a:blip r:embed="rId2" r:link="rId3"/>
          <a:srcRect/>
          <a:stretch>
            <a:fillRect/>
          </a:stretch>
        </p:blipFill>
        <p:spPr bwMode="auto">
          <a:xfrm>
            <a:off x="285720" y="857231"/>
            <a:ext cx="4357718" cy="4110856"/>
          </a:xfrm>
          <a:prstGeom prst="rect">
            <a:avLst/>
          </a:prstGeom>
          <a:noFill/>
          <a:ln w="9525">
            <a:noFill/>
            <a:miter lim="800000"/>
            <a:headEnd/>
            <a:tailEnd/>
          </a:ln>
        </p:spPr>
      </p:pic>
      <p:pic>
        <p:nvPicPr>
          <p:cNvPr id="62467" name="Picture 3" descr="http://www.microbes-edu.org/professionel/diag/imgvib/mh.jpg"/>
          <p:cNvPicPr>
            <a:picLocks noChangeAspect="1" noChangeArrowheads="1"/>
          </p:cNvPicPr>
          <p:nvPr/>
        </p:nvPicPr>
        <p:blipFill>
          <a:blip r:embed="rId4" r:link="rId5"/>
          <a:srcRect/>
          <a:stretch>
            <a:fillRect/>
          </a:stretch>
        </p:blipFill>
        <p:spPr bwMode="auto">
          <a:xfrm>
            <a:off x="4857752" y="857231"/>
            <a:ext cx="4071966" cy="4144250"/>
          </a:xfrm>
          <a:prstGeom prst="rect">
            <a:avLst/>
          </a:prstGeom>
          <a:noFill/>
          <a:ln w="9525">
            <a:noFill/>
            <a:miter lim="800000"/>
            <a:headEnd/>
            <a:tailEnd/>
          </a:ln>
        </p:spPr>
      </p:pic>
      <p:sp>
        <p:nvSpPr>
          <p:cNvPr id="6" name="TextBox 5"/>
          <p:cNvSpPr txBox="1"/>
          <p:nvPr/>
        </p:nvSpPr>
        <p:spPr>
          <a:xfrm>
            <a:off x="1142976" y="5357826"/>
            <a:ext cx="6858048" cy="923330"/>
          </a:xfrm>
          <a:prstGeom prst="rect">
            <a:avLst/>
          </a:prstGeom>
          <a:noFill/>
        </p:spPr>
        <p:txBody>
          <a:bodyPr wrap="square" rtlCol="0">
            <a:spAutoFit/>
          </a:bodyPr>
          <a:lstStyle/>
          <a:p>
            <a:pPr algn="ctr"/>
            <a:r>
              <a:rPr lang="en-US" dirty="0" err="1"/>
              <a:t>Figura</a:t>
            </a:r>
            <a:r>
              <a:rPr lang="en-US" dirty="0"/>
              <a:t> 15: </a:t>
            </a:r>
            <a:r>
              <a:rPr lang="en-US" dirty="0" err="1"/>
              <a:t>Diferite</a:t>
            </a:r>
            <a:r>
              <a:rPr lang="en-US" dirty="0"/>
              <a:t> </a:t>
            </a:r>
            <a:r>
              <a:rPr lang="en-US" dirty="0" err="1"/>
              <a:t>aspecte</a:t>
            </a:r>
            <a:r>
              <a:rPr lang="en-US" dirty="0"/>
              <a:t> ale </a:t>
            </a:r>
            <a:r>
              <a:rPr lang="en-US" dirty="0" err="1"/>
              <a:t>coloniilor</a:t>
            </a:r>
            <a:r>
              <a:rPr lang="en-US" dirty="0"/>
              <a:t> de V. </a:t>
            </a:r>
            <a:r>
              <a:rPr lang="en-US" dirty="0" err="1"/>
              <a:t>cholerae</a:t>
            </a:r>
            <a:r>
              <a:rPr lang="en-US" dirty="0"/>
              <a:t> </a:t>
            </a:r>
            <a:r>
              <a:rPr lang="en-US" dirty="0" err="1"/>
              <a:t>pe</a:t>
            </a:r>
            <a:r>
              <a:rPr lang="en-US" dirty="0"/>
              <a:t> </a:t>
            </a:r>
            <a:r>
              <a:rPr lang="en-US" dirty="0" err="1"/>
              <a:t>medii</a:t>
            </a:r>
            <a:r>
              <a:rPr lang="en-US" dirty="0"/>
              <a:t> </a:t>
            </a:r>
            <a:r>
              <a:rPr lang="en-US" dirty="0" err="1"/>
              <a:t>neselective</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ro-RO" dirty="0"/>
              <a:t>Vibrio cholerae – </a:t>
            </a:r>
            <a:br>
              <a:rPr lang="ro-RO" dirty="0"/>
            </a:br>
            <a:r>
              <a:rPr lang="ro-RO" cap="none" dirty="0"/>
              <a:t>Caractere de Cultură</a:t>
            </a:r>
            <a:endParaRPr lang="en-US" dirty="0"/>
          </a:p>
        </p:txBody>
      </p:sp>
      <p:pic>
        <p:nvPicPr>
          <p:cNvPr id="60419" name="Picture 2"/>
          <p:cNvPicPr>
            <a:picLocks noChangeAspect="1" noChangeArrowheads="1"/>
          </p:cNvPicPr>
          <p:nvPr/>
        </p:nvPicPr>
        <p:blipFill>
          <a:blip r:embed="rId3" cstate="print"/>
          <a:srcRect/>
          <a:stretch>
            <a:fillRect/>
          </a:stretch>
        </p:blipFill>
        <p:spPr bwMode="auto">
          <a:xfrm>
            <a:off x="5724128" y="4653725"/>
            <a:ext cx="2857500" cy="2143125"/>
          </a:xfrm>
          <a:prstGeom prst="rect">
            <a:avLst/>
          </a:prstGeom>
          <a:noFill/>
          <a:ln w="9525">
            <a:noFill/>
            <a:miter lim="800000"/>
            <a:headEnd/>
            <a:tailEnd/>
          </a:ln>
        </p:spPr>
      </p:pic>
      <p:pic>
        <p:nvPicPr>
          <p:cNvPr id="60420" name="Picture 3"/>
          <p:cNvPicPr>
            <a:picLocks noChangeAspect="1" noChangeArrowheads="1"/>
          </p:cNvPicPr>
          <p:nvPr/>
        </p:nvPicPr>
        <p:blipFill>
          <a:blip r:embed="rId4" cstate="print"/>
          <a:srcRect/>
          <a:stretch>
            <a:fillRect/>
          </a:stretch>
        </p:blipFill>
        <p:spPr bwMode="auto">
          <a:xfrm>
            <a:off x="5857875" y="1357313"/>
            <a:ext cx="2822575" cy="2643187"/>
          </a:xfrm>
          <a:prstGeom prst="rect">
            <a:avLst/>
          </a:prstGeom>
          <a:noFill/>
          <a:ln w="9525">
            <a:noFill/>
            <a:miter lim="800000"/>
            <a:headEnd/>
            <a:tailEnd/>
          </a:ln>
        </p:spPr>
      </p:pic>
      <p:sp>
        <p:nvSpPr>
          <p:cNvPr id="60421" name="TextBox 6"/>
          <p:cNvSpPr txBox="1">
            <a:spLocks noChangeArrowheads="1"/>
          </p:cNvSpPr>
          <p:nvPr/>
        </p:nvSpPr>
        <p:spPr bwMode="auto">
          <a:xfrm>
            <a:off x="5857875" y="4071938"/>
            <a:ext cx="2786063" cy="523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1400" b="1" dirty="0">
                <a:latin typeface="Franklin Gothic Book" pitchFamily="34" charset="0"/>
              </a:rPr>
              <a:t>Mediu TCBS</a:t>
            </a:r>
          </a:p>
          <a:p>
            <a:pPr algn="ctr"/>
            <a:r>
              <a:rPr lang="ro-RO" sz="1400" b="1" dirty="0">
                <a:latin typeface="Franklin Gothic Book" pitchFamily="34" charset="0"/>
              </a:rPr>
              <a:t>(</a:t>
            </a:r>
            <a:r>
              <a:rPr lang="ro-RO" sz="1400" b="1" dirty="0" err="1">
                <a:latin typeface="Franklin Gothic Book" pitchFamily="34" charset="0"/>
              </a:rPr>
              <a:t>Tiosulfat</a:t>
            </a:r>
            <a:r>
              <a:rPr lang="ro-RO" sz="1400" b="1" dirty="0">
                <a:latin typeface="Franklin Gothic Book" pitchFamily="34" charset="0"/>
              </a:rPr>
              <a:t> Citrat Bilă Sare </a:t>
            </a:r>
            <a:r>
              <a:rPr lang="ro-RO" sz="1400" b="1" dirty="0" err="1">
                <a:latin typeface="Franklin Gothic Book" pitchFamily="34" charset="0"/>
              </a:rPr>
              <a:t>Sucroză</a:t>
            </a:r>
            <a:endParaRPr lang="en-US" sz="1400" b="1" dirty="0">
              <a:latin typeface="Franklin Gothic Book" pitchFamily="34" charset="0"/>
            </a:endParaRPr>
          </a:p>
        </p:txBody>
      </p:sp>
      <p:pic>
        <p:nvPicPr>
          <p:cNvPr id="60422" name="Picture 2"/>
          <p:cNvPicPr>
            <a:picLocks noChangeAspect="1" noChangeArrowheads="1"/>
          </p:cNvPicPr>
          <p:nvPr/>
        </p:nvPicPr>
        <p:blipFill>
          <a:blip r:embed="rId5" cstate="print"/>
          <a:srcRect/>
          <a:stretch>
            <a:fillRect/>
          </a:stretch>
        </p:blipFill>
        <p:spPr bwMode="auto">
          <a:xfrm>
            <a:off x="457200" y="2190750"/>
            <a:ext cx="4258816" cy="3194112"/>
          </a:xfrm>
          <a:prstGeom prst="rect">
            <a:avLst/>
          </a:prstGeom>
          <a:noFill/>
          <a:ln w="9525">
            <a:noFill/>
            <a:miter lim="800000"/>
            <a:headEnd/>
            <a:tailEnd/>
          </a:ln>
        </p:spPr>
      </p:pic>
      <p:sp>
        <p:nvSpPr>
          <p:cNvPr id="60423" name="TextBox 7"/>
          <p:cNvSpPr txBox="1">
            <a:spLocks noChangeArrowheads="1"/>
          </p:cNvSpPr>
          <p:nvPr/>
        </p:nvSpPr>
        <p:spPr bwMode="auto">
          <a:xfrm>
            <a:off x="1193576" y="5528499"/>
            <a:ext cx="2786063" cy="4000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2000" b="1" dirty="0">
                <a:latin typeface="Franklin Gothic Book" pitchFamily="34" charset="0"/>
              </a:rPr>
              <a:t>Geloză sânge</a:t>
            </a:r>
            <a:endParaRPr lang="en-US" sz="2000" b="1" dirty="0">
              <a:latin typeface="Franklin Gothic Book" pitchFamily="34" charset="0"/>
            </a:endParaRPr>
          </a:p>
        </p:txBody>
      </p:sp>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7</a:t>
            </a:fld>
            <a:endParaRPr lang="en-US"/>
          </a:p>
        </p:txBody>
      </p:sp>
    </p:spTree>
    <p:extLst>
      <p:ext uri="{BB962C8B-B14F-4D97-AF65-F5344CB8AC3E}">
        <p14:creationId xmlns:p14="http://schemas.microsoft.com/office/powerpoint/2010/main" val="78513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610244"/>
          </a:xfrm>
        </p:spPr>
        <p:txBody>
          <a:bodyPr>
            <a:normAutofit fontScale="70000" lnSpcReduction="20000"/>
          </a:bodyPr>
          <a:lstStyle/>
          <a:p>
            <a:pPr algn="just"/>
            <a:r>
              <a:rPr lang="ro-RO" b="1" dirty="0"/>
              <a:t>4. CARACTERE METABOLICE</a:t>
            </a:r>
            <a:endParaRPr lang="en-US" dirty="0"/>
          </a:p>
          <a:p>
            <a:pPr lvl="0" algn="just"/>
            <a:r>
              <a:rPr lang="ro-RO" i="1" dirty="0"/>
              <a:t>produce hidrogen sulfurat , indol</a:t>
            </a:r>
            <a:r>
              <a:rPr lang="ro-RO" dirty="0"/>
              <a:t>;</a:t>
            </a:r>
            <a:endParaRPr lang="en-US" dirty="0"/>
          </a:p>
          <a:p>
            <a:pPr lvl="0" algn="just"/>
            <a:r>
              <a:rPr lang="ro-RO" i="1" dirty="0"/>
              <a:t>nitraţii sunt reduşi la nitriţi</a:t>
            </a:r>
            <a:r>
              <a:rPr lang="ro-RO" dirty="0"/>
              <a:t> şi la adăugarea de acid sulfuric, la cultura obţinută în apă peptonată, nitratată, apare culoarea roşie (reacţia cholera-red);</a:t>
            </a:r>
            <a:endParaRPr lang="en-US" dirty="0"/>
          </a:p>
          <a:p>
            <a:pPr lvl="0" algn="just"/>
            <a:r>
              <a:rPr lang="ro-RO" i="1" dirty="0"/>
              <a:t>fermentează, fără gaz, glucoza, fructoza, zaharoza, galactoza, maltoza şi manita</a:t>
            </a:r>
            <a:r>
              <a:rPr lang="ro-RO" dirty="0"/>
              <a:t>;</a:t>
            </a:r>
            <a:endParaRPr lang="en-US" dirty="0"/>
          </a:p>
          <a:p>
            <a:pPr lvl="0" algn="just"/>
            <a:r>
              <a:rPr lang="ro-RO" i="1" dirty="0"/>
              <a:t>fermentează tardiv lactoza</a:t>
            </a:r>
            <a:r>
              <a:rPr lang="ro-RO" dirty="0"/>
              <a:t>;</a:t>
            </a:r>
            <a:endParaRPr lang="en-US" dirty="0"/>
          </a:p>
          <a:p>
            <a:pPr lvl="0" algn="just"/>
            <a:r>
              <a:rPr lang="ro-RO" i="1" dirty="0"/>
              <a:t>secretă unele proteaze</a:t>
            </a:r>
            <a:r>
              <a:rPr lang="ro-RO" dirty="0"/>
              <a:t>: colagenaza, lecitinaza, elastinaza, mucinaza.</a:t>
            </a:r>
            <a:endParaRPr lang="en-US" dirty="0"/>
          </a:p>
          <a:p>
            <a:pPr algn="just">
              <a:buNone/>
            </a:pPr>
            <a:endParaRPr lang="en-US" dirty="0"/>
          </a:p>
          <a:p>
            <a:pPr algn="just"/>
            <a:r>
              <a:rPr lang="ro-RO" b="1" dirty="0"/>
              <a:t>5. CARACTERE ANTIGENICE</a:t>
            </a:r>
            <a:endParaRPr lang="en-US" dirty="0"/>
          </a:p>
          <a:p>
            <a:pPr algn="just"/>
            <a:r>
              <a:rPr lang="ro-RO" b="1" dirty="0"/>
              <a:t>	</a:t>
            </a:r>
            <a:r>
              <a:rPr lang="ro-RO" dirty="0"/>
              <a:t>Prezintă </a:t>
            </a:r>
            <a:r>
              <a:rPr lang="ro-RO" b="1" i="1" dirty="0"/>
              <a:t>antigen somatic O</a:t>
            </a:r>
            <a:r>
              <a:rPr lang="ro-RO" dirty="0"/>
              <a:t> şi </a:t>
            </a:r>
            <a:r>
              <a:rPr lang="ro-RO" b="1" i="1" dirty="0"/>
              <a:t>flagelar H</a:t>
            </a:r>
            <a:r>
              <a:rPr lang="ro-RO" dirty="0"/>
              <a:t>. </a:t>
            </a:r>
            <a:endParaRPr lang="en-US" dirty="0"/>
          </a:p>
          <a:p>
            <a:pPr algn="just"/>
            <a:r>
              <a:rPr lang="ro-RO" dirty="0"/>
              <a:t>	Pe baza antigenului O s-au notat fracţiuni antigenice, notate cu A-M: </a:t>
            </a:r>
            <a:r>
              <a:rPr lang="ro-RO" b="1" i="1" dirty="0"/>
              <a:t>fracţiuni majore A, B, C, D, E</a:t>
            </a:r>
            <a:r>
              <a:rPr lang="ro-RO" dirty="0"/>
              <a:t> </a:t>
            </a:r>
            <a:r>
              <a:rPr lang="ro-RO" b="1" i="1" dirty="0"/>
              <a:t>şi fracţiuni minore: F, G, H, I, J, K, L, M</a:t>
            </a:r>
            <a:r>
              <a:rPr lang="ro-RO" dirty="0"/>
              <a:t>. Pe baza combinaţiilor fracţiunilor majore A, B, C s-au descris 4 serotipuri: </a:t>
            </a:r>
            <a:r>
              <a:rPr lang="ro-RO" i="1" dirty="0"/>
              <a:t>Ogawa</a:t>
            </a:r>
            <a:r>
              <a:rPr lang="ro-RO" dirty="0"/>
              <a:t>: fracţiunile A şi B; </a:t>
            </a:r>
            <a:r>
              <a:rPr lang="ro-RO" i="1" dirty="0"/>
              <a:t>Inaba</a:t>
            </a:r>
            <a:r>
              <a:rPr lang="ro-RO" dirty="0"/>
              <a:t>: fracţiunile A şi C; </a:t>
            </a:r>
            <a:r>
              <a:rPr lang="ro-RO" i="1" dirty="0"/>
              <a:t>Hikolima</a:t>
            </a:r>
            <a:r>
              <a:rPr lang="ro-RO" dirty="0"/>
              <a:t>: fracţiunile A, B şi C; </a:t>
            </a:r>
            <a:r>
              <a:rPr lang="ro-RO" i="1" dirty="0"/>
              <a:t>Serotip 4</a:t>
            </a:r>
            <a:r>
              <a:rPr lang="ro-RO" dirty="0"/>
              <a:t>: fracţiunea A.</a:t>
            </a:r>
            <a:endParaRPr lang="en-US" dirty="0"/>
          </a:p>
          <a:p>
            <a:pPr algn="just"/>
            <a:r>
              <a:rPr lang="ro-RO" dirty="0"/>
              <a:t>	Vibrionul condiţionat-patogen (El Tor) sau saprofiţii pot avea antigene comune cu vibrionul holeric. </a:t>
            </a:r>
            <a:endParaRPr lang="en-US" dirty="0"/>
          </a:p>
          <a:p>
            <a:pPr algn="just"/>
            <a:r>
              <a:rPr lang="ro-RO" dirty="0"/>
              <a:t>	Vibrionul NAG (saprofit) nu aglutinează cu serurile de tip corespunzătoare celor 4 serotipuri de vibrion holeric. Vibrionul holeric poate avea înrudire antigenică cu unele salmonelle (S. Enteriditis) sau brucelle.</a:t>
            </a:r>
            <a:endParaRPr lang="en-US" dirty="0"/>
          </a:p>
          <a:p>
            <a:pPr algn="just"/>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piea"/>
          <p:cNvPicPr>
            <a:picLocks noChangeAspect="1" noChangeArrowheads="1"/>
          </p:cNvPicPr>
          <p:nvPr/>
        </p:nvPicPr>
        <p:blipFill>
          <a:blip r:embed="rId2"/>
          <a:srcRect/>
          <a:stretch>
            <a:fillRect/>
          </a:stretch>
        </p:blipFill>
        <p:spPr bwMode="auto">
          <a:xfrm>
            <a:off x="1142976" y="714356"/>
            <a:ext cx="6643734" cy="1857388"/>
          </a:xfrm>
          <a:prstGeom prst="rect">
            <a:avLst/>
          </a:prstGeom>
          <a:noFill/>
          <a:ln w="9525">
            <a:noFill/>
            <a:miter lim="800000"/>
            <a:headEnd/>
            <a:tailEnd/>
          </a:ln>
        </p:spPr>
      </p:pic>
      <p:pic>
        <p:nvPicPr>
          <p:cNvPr id="64515" name="Picture 3" descr="apieb"/>
          <p:cNvPicPr>
            <a:picLocks noChangeAspect="1" noChangeArrowheads="1"/>
          </p:cNvPicPr>
          <p:nvPr/>
        </p:nvPicPr>
        <p:blipFill>
          <a:blip r:embed="rId3"/>
          <a:srcRect/>
          <a:stretch>
            <a:fillRect/>
          </a:stretch>
        </p:blipFill>
        <p:spPr bwMode="auto">
          <a:xfrm>
            <a:off x="1142976" y="2714620"/>
            <a:ext cx="6643734" cy="1928826"/>
          </a:xfrm>
          <a:prstGeom prst="rect">
            <a:avLst/>
          </a:prstGeom>
          <a:noFill/>
          <a:ln w="9525">
            <a:noFill/>
            <a:miter lim="800000"/>
            <a:headEnd/>
            <a:tailEnd/>
          </a:ln>
        </p:spPr>
      </p:pic>
      <p:sp>
        <p:nvSpPr>
          <p:cNvPr id="6" name="TextBox 5"/>
          <p:cNvSpPr txBox="1"/>
          <p:nvPr/>
        </p:nvSpPr>
        <p:spPr>
          <a:xfrm>
            <a:off x="1000100" y="5143512"/>
            <a:ext cx="6929486" cy="646331"/>
          </a:xfrm>
          <a:prstGeom prst="rect">
            <a:avLst/>
          </a:prstGeom>
          <a:noFill/>
        </p:spPr>
        <p:txBody>
          <a:bodyPr wrap="square" rtlCol="0">
            <a:spAutoFit/>
          </a:bodyPr>
          <a:lstStyle/>
          <a:p>
            <a:r>
              <a:rPr lang="ro-RO" dirty="0"/>
              <a:t>Figura </a:t>
            </a:r>
            <a:r>
              <a:rPr lang="en-US" dirty="0"/>
              <a:t>16</a:t>
            </a:r>
            <a:r>
              <a:rPr lang="ro-RO" dirty="0"/>
              <a:t>: Identificarea unei tulpini de V. cholerae cu galeria API 20 E</a:t>
            </a:r>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602</TotalTime>
  <Words>3097</Words>
  <Application>Microsoft Office PowerPoint</Application>
  <PresentationFormat>On-screen Show (4:3)</PresentationFormat>
  <Paragraphs>263</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Constantia</vt:lpstr>
      <vt:lpstr>Franklin Gothic Book</vt:lpstr>
      <vt:lpstr>Tahoma</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Vibrio cholerae –  Caractere de Cultură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Aspecte clinice în holeră</vt:lpstr>
      <vt:lpstr>PowerPoint Presentation</vt:lpstr>
      <vt:lpstr>Holera - Epidemiologie</vt:lpstr>
      <vt:lpstr>Holera - Epidemiologie</vt:lpstr>
      <vt:lpstr>PowerPoint Presentation</vt:lpstr>
      <vt:lpstr>PowerPoint Presentation</vt:lpstr>
      <vt:lpstr>PowerPoint Presentation</vt:lpstr>
      <vt:lpstr>Caractere morfologice/antigenice</vt:lpstr>
      <vt:lpstr>Caractere de cultură</vt:lpstr>
      <vt:lpstr>Caractere de cultură</vt:lpstr>
      <vt:lpstr>Caractere Biochimice</vt:lpstr>
      <vt:lpstr>Yersinia – caractere biochimice</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BACTERIILE INTESTINALE</dc:title>
  <dc:creator>Andrei Theodor</dc:creator>
  <cp:lastModifiedBy>Ovidiu Zlatian</cp:lastModifiedBy>
  <cp:revision>112</cp:revision>
  <dcterms:created xsi:type="dcterms:W3CDTF">2011-11-26T13:25:34Z</dcterms:created>
  <dcterms:modified xsi:type="dcterms:W3CDTF">2021-02-22T10:51:01Z</dcterms:modified>
</cp:coreProperties>
</file>