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7"/>
  </p:notesMasterIdLst>
  <p:sldIdLst>
    <p:sldId id="321" r:id="rId2"/>
    <p:sldId id="322" r:id="rId3"/>
    <p:sldId id="415" r:id="rId4"/>
    <p:sldId id="416" r:id="rId5"/>
    <p:sldId id="418" r:id="rId6"/>
    <p:sldId id="324" r:id="rId7"/>
    <p:sldId id="417" r:id="rId8"/>
    <p:sldId id="325" r:id="rId9"/>
    <p:sldId id="326" r:id="rId10"/>
    <p:sldId id="327" r:id="rId11"/>
    <p:sldId id="420" r:id="rId12"/>
    <p:sldId id="422" r:id="rId13"/>
    <p:sldId id="419" r:id="rId14"/>
    <p:sldId id="421" r:id="rId15"/>
    <p:sldId id="328" r:id="rId16"/>
    <p:sldId id="329" r:id="rId17"/>
    <p:sldId id="461" r:id="rId18"/>
    <p:sldId id="330" r:id="rId19"/>
    <p:sldId id="331" r:id="rId20"/>
    <p:sldId id="462" r:id="rId21"/>
    <p:sldId id="332" r:id="rId22"/>
    <p:sldId id="333" r:id="rId23"/>
    <p:sldId id="334" r:id="rId24"/>
    <p:sldId id="335" r:id="rId25"/>
    <p:sldId id="425" r:id="rId26"/>
    <p:sldId id="423" r:id="rId27"/>
    <p:sldId id="336" r:id="rId28"/>
    <p:sldId id="427" r:id="rId29"/>
    <p:sldId id="338" r:id="rId30"/>
    <p:sldId id="426" r:id="rId31"/>
    <p:sldId id="428" r:id="rId32"/>
    <p:sldId id="430" r:id="rId33"/>
    <p:sldId id="340" r:id="rId34"/>
    <p:sldId id="463" r:id="rId35"/>
    <p:sldId id="341" r:id="rId36"/>
    <p:sldId id="342" r:id="rId37"/>
    <p:sldId id="431" r:id="rId38"/>
    <p:sldId id="432" r:id="rId39"/>
    <p:sldId id="343" r:id="rId40"/>
    <p:sldId id="433" r:id="rId41"/>
    <p:sldId id="344" r:id="rId42"/>
    <p:sldId id="435" r:id="rId43"/>
    <p:sldId id="436" r:id="rId44"/>
    <p:sldId id="434" r:id="rId45"/>
    <p:sldId id="345" r:id="rId46"/>
    <p:sldId id="346" r:id="rId47"/>
    <p:sldId id="347" r:id="rId48"/>
    <p:sldId id="437" r:id="rId49"/>
    <p:sldId id="348" r:id="rId50"/>
    <p:sldId id="438" r:id="rId51"/>
    <p:sldId id="349" r:id="rId52"/>
    <p:sldId id="439" r:id="rId53"/>
    <p:sldId id="350" r:id="rId54"/>
    <p:sldId id="440" r:id="rId55"/>
    <p:sldId id="351" r:id="rId56"/>
    <p:sldId id="441" r:id="rId57"/>
    <p:sldId id="362" r:id="rId58"/>
    <p:sldId id="363" r:id="rId59"/>
    <p:sldId id="442" r:id="rId60"/>
    <p:sldId id="443" r:id="rId61"/>
    <p:sldId id="444" r:id="rId62"/>
    <p:sldId id="352" r:id="rId63"/>
    <p:sldId id="465" r:id="rId64"/>
    <p:sldId id="466" r:id="rId65"/>
    <p:sldId id="464" r:id="rId66"/>
    <p:sldId id="353" r:id="rId67"/>
    <p:sldId id="354" r:id="rId68"/>
    <p:sldId id="355" r:id="rId69"/>
    <p:sldId id="445" r:id="rId70"/>
    <p:sldId id="356" r:id="rId71"/>
    <p:sldId id="357" r:id="rId72"/>
    <p:sldId id="358" r:id="rId73"/>
    <p:sldId id="448" r:id="rId74"/>
    <p:sldId id="359" r:id="rId75"/>
    <p:sldId id="446" r:id="rId76"/>
    <p:sldId id="447" r:id="rId77"/>
    <p:sldId id="360" r:id="rId78"/>
    <p:sldId id="361" r:id="rId79"/>
    <p:sldId id="364" r:id="rId80"/>
    <p:sldId id="450" r:id="rId81"/>
    <p:sldId id="451" r:id="rId82"/>
    <p:sldId id="452" r:id="rId83"/>
    <p:sldId id="453" r:id="rId84"/>
    <p:sldId id="454" r:id="rId85"/>
    <p:sldId id="455" r:id="rId8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0" d="100"/>
          <a:sy n="50" d="100"/>
        </p:scale>
        <p:origin x="-498" y="5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154332-5167-49BD-9D93-CB1C1B63CF5B}" type="datetimeFigureOut">
              <a:rPr lang="en-US" smtClean="0"/>
              <a:t>3/31/2016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CDF079-FDE1-400E-86B6-DBB933994B90}" type="slidenum">
              <a:rPr lang="en-US" smtClean="0"/>
              <a:t>‹#›</a:t>
            </a:fld>
            <a:endParaRPr lang="en-US"/>
          </a:p>
        </p:txBody>
      </p:sp>
    </p:spTree>
    <p:extLst>
      <p:ext uri="{BB962C8B-B14F-4D97-AF65-F5344CB8AC3E}">
        <p14:creationId xmlns:p14="http://schemas.microsoft.com/office/powerpoint/2010/main" val="298726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16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8E3466-8059-437A-85EF-E98BCC7807B2}" type="slidenum">
              <a:rPr lang="en-US" smtClean="0"/>
              <a:pPr fontAlgn="base">
                <a:spcBef>
                  <a:spcPct val="0"/>
                </a:spcBef>
                <a:spcAft>
                  <a:spcPct val="0"/>
                </a:spcAft>
                <a:defRPr/>
              </a:pPr>
              <a:t>5</a:t>
            </a:fld>
            <a:endParaRPr lang="en-US" smtClean="0"/>
          </a:p>
        </p:txBody>
      </p:sp>
    </p:spTree>
    <p:extLst>
      <p:ext uri="{BB962C8B-B14F-4D97-AF65-F5344CB8AC3E}">
        <p14:creationId xmlns:p14="http://schemas.microsoft.com/office/powerpoint/2010/main" val="2417847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a:p>
        </p:txBody>
      </p:sp>
      <p:sp>
        <p:nvSpPr>
          <p:cNvPr id="4" name="Slide Number Placeholder 3"/>
          <p:cNvSpPr>
            <a:spLocks noGrp="1"/>
          </p:cNvSpPr>
          <p:nvPr>
            <p:ph type="sldNum" sz="quarter" idx="10"/>
          </p:nvPr>
        </p:nvSpPr>
        <p:spPr/>
        <p:txBody>
          <a:bodyPr/>
          <a:lstStyle/>
          <a:p>
            <a:fld id="{C3B22BA9-321D-4723-9E7A-B00E166FE39C}" type="slidenum">
              <a:rPr lang="ro-RO" smtClean="0"/>
              <a:pPr/>
              <a:t>43</a:t>
            </a:fld>
            <a:endParaRPr lang="ro-RO"/>
          </a:p>
        </p:txBody>
      </p:sp>
    </p:spTree>
    <p:extLst>
      <p:ext uri="{BB962C8B-B14F-4D97-AF65-F5344CB8AC3E}">
        <p14:creationId xmlns:p14="http://schemas.microsoft.com/office/powerpoint/2010/main" val="3343409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a:p>
        </p:txBody>
      </p:sp>
      <p:sp>
        <p:nvSpPr>
          <p:cNvPr id="4" name="Slide Number Placeholder 3"/>
          <p:cNvSpPr>
            <a:spLocks noGrp="1"/>
          </p:cNvSpPr>
          <p:nvPr>
            <p:ph type="sldNum" sz="quarter" idx="10"/>
          </p:nvPr>
        </p:nvSpPr>
        <p:spPr/>
        <p:txBody>
          <a:bodyPr/>
          <a:lstStyle/>
          <a:p>
            <a:fld id="{C3B22BA9-321D-4723-9E7A-B00E166FE39C}" type="slidenum">
              <a:rPr lang="ro-RO" smtClean="0"/>
              <a:pPr/>
              <a:t>52</a:t>
            </a:fld>
            <a:endParaRPr lang="ro-RO"/>
          </a:p>
        </p:txBody>
      </p:sp>
    </p:spTree>
    <p:extLst>
      <p:ext uri="{BB962C8B-B14F-4D97-AF65-F5344CB8AC3E}">
        <p14:creationId xmlns:p14="http://schemas.microsoft.com/office/powerpoint/2010/main" val="4006406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8CB54D-3597-443D-8125-85F6CDA8C379}" type="slidenum">
              <a:rPr lang="en-US" smtClean="0"/>
              <a:t>56</a:t>
            </a:fld>
            <a:endParaRPr lang="en-US"/>
          </a:p>
        </p:txBody>
      </p:sp>
    </p:spTree>
    <p:extLst>
      <p:ext uri="{BB962C8B-B14F-4D97-AF65-F5344CB8AC3E}">
        <p14:creationId xmlns:p14="http://schemas.microsoft.com/office/powerpoint/2010/main" val="2261520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p:spPr>
        <p:txBody>
          <a:bodyPr/>
          <a:lstStyle/>
          <a:p>
            <a:pPr eaLnBrk="1" hangingPunct="1"/>
            <a:endParaRPr lang="en-US" smtClean="0"/>
          </a:p>
        </p:txBody>
      </p:sp>
      <p:sp>
        <p:nvSpPr>
          <p:cNvPr id="48132" name="Slide Number Placeholder 3"/>
          <p:cNvSpPr>
            <a:spLocks noGrp="1"/>
          </p:cNvSpPr>
          <p:nvPr>
            <p:ph type="sldNum" sz="quarter" idx="5"/>
          </p:nvPr>
        </p:nvSpPr>
        <p:spPr>
          <a:noFill/>
        </p:spPr>
        <p:txBody>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fld id="{9BC660A6-C01C-40C3-B26D-157C498CFA9E}" type="slidenum">
              <a:rPr lang="en-US" sz="1200"/>
              <a:pPr/>
              <a:t>59</a:t>
            </a:fld>
            <a:endParaRPr lang="en-US" sz="1200"/>
          </a:p>
        </p:txBody>
      </p:sp>
    </p:spTree>
    <p:extLst>
      <p:ext uri="{BB962C8B-B14F-4D97-AF65-F5344CB8AC3E}">
        <p14:creationId xmlns:p14="http://schemas.microsoft.com/office/powerpoint/2010/main" val="3618855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p:spPr>
        <p:txBody>
          <a:bodyPr/>
          <a:lstStyle/>
          <a:p>
            <a:pPr eaLnBrk="1" hangingPunct="1"/>
            <a:endParaRPr lang="en-US" smtClean="0"/>
          </a:p>
        </p:txBody>
      </p:sp>
      <p:sp>
        <p:nvSpPr>
          <p:cNvPr id="50180" name="Slide Number Placeholder 3"/>
          <p:cNvSpPr>
            <a:spLocks noGrp="1"/>
          </p:cNvSpPr>
          <p:nvPr>
            <p:ph type="sldNum" sz="quarter" idx="5"/>
          </p:nvPr>
        </p:nvSpPr>
        <p:spPr>
          <a:noFill/>
        </p:spPr>
        <p:txBody>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fld id="{5A6F7583-7013-4F6B-91C7-A9CC70B8A2E5}" type="slidenum">
              <a:rPr lang="en-US" sz="1200"/>
              <a:pPr/>
              <a:t>60</a:t>
            </a:fld>
            <a:endParaRPr lang="en-US" sz="1200"/>
          </a:p>
        </p:txBody>
      </p:sp>
    </p:spTree>
    <p:extLst>
      <p:ext uri="{BB962C8B-B14F-4D97-AF65-F5344CB8AC3E}">
        <p14:creationId xmlns:p14="http://schemas.microsoft.com/office/powerpoint/2010/main" val="20126778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95FE7E-CC3F-4068-AC04-1952CFB56BFA}" type="slidenum">
              <a:rPr lang="en-US" smtClean="0"/>
              <a:pPr/>
              <a:t>61</a:t>
            </a:fld>
            <a:endParaRPr lang="en-US"/>
          </a:p>
        </p:txBody>
      </p:sp>
    </p:spTree>
    <p:extLst>
      <p:ext uri="{BB962C8B-B14F-4D97-AF65-F5344CB8AC3E}">
        <p14:creationId xmlns:p14="http://schemas.microsoft.com/office/powerpoint/2010/main" val="3978676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a:p>
        </p:txBody>
      </p:sp>
      <p:sp>
        <p:nvSpPr>
          <p:cNvPr id="4" name="Slide Number Placeholder 3"/>
          <p:cNvSpPr>
            <a:spLocks noGrp="1"/>
          </p:cNvSpPr>
          <p:nvPr>
            <p:ph type="sldNum" sz="quarter" idx="10"/>
          </p:nvPr>
        </p:nvSpPr>
        <p:spPr/>
        <p:txBody>
          <a:bodyPr/>
          <a:lstStyle/>
          <a:p>
            <a:fld id="{2A865653-1AB9-4169-8C82-3F8A51AEDEB5}" type="slidenum">
              <a:rPr lang="en-US" smtClean="0"/>
              <a:pPr/>
              <a:t>69</a:t>
            </a:fld>
            <a:endParaRPr lang="en-US"/>
          </a:p>
        </p:txBody>
      </p:sp>
    </p:spTree>
    <p:extLst>
      <p:ext uri="{BB962C8B-B14F-4D97-AF65-F5344CB8AC3E}">
        <p14:creationId xmlns:p14="http://schemas.microsoft.com/office/powerpoint/2010/main" val="3986271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o-RO" smtClean="0">
              <a:cs typeface="Arial" charset="0"/>
            </a:endParaRPr>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CCA824-19A3-4137-95B9-E24955899A27}" type="slidenum">
              <a:rPr lang="ro-RO"/>
              <a:pPr/>
              <a:t>73</a:t>
            </a:fld>
            <a:endParaRPr lang="ro-RO"/>
          </a:p>
        </p:txBody>
      </p:sp>
    </p:spTree>
    <p:extLst>
      <p:ext uri="{BB962C8B-B14F-4D97-AF65-F5344CB8AC3E}">
        <p14:creationId xmlns:p14="http://schemas.microsoft.com/office/powerpoint/2010/main" val="3617700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a:p>
        </p:txBody>
      </p:sp>
      <p:sp>
        <p:nvSpPr>
          <p:cNvPr id="4" name="Slide Number Placeholder 3"/>
          <p:cNvSpPr>
            <a:spLocks noGrp="1"/>
          </p:cNvSpPr>
          <p:nvPr>
            <p:ph type="sldNum" sz="quarter" idx="10"/>
          </p:nvPr>
        </p:nvSpPr>
        <p:spPr/>
        <p:txBody>
          <a:bodyPr/>
          <a:lstStyle/>
          <a:p>
            <a:fld id="{2A865653-1AB9-4169-8C82-3F8A51AEDEB5}" type="slidenum">
              <a:rPr lang="en-US" smtClean="0"/>
              <a:pPr/>
              <a:t>75</a:t>
            </a:fld>
            <a:endParaRPr lang="en-US"/>
          </a:p>
        </p:txBody>
      </p:sp>
    </p:spTree>
    <p:extLst>
      <p:ext uri="{BB962C8B-B14F-4D97-AF65-F5344CB8AC3E}">
        <p14:creationId xmlns:p14="http://schemas.microsoft.com/office/powerpoint/2010/main" val="1524757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a:p>
        </p:txBody>
      </p:sp>
      <p:sp>
        <p:nvSpPr>
          <p:cNvPr id="4" name="Slide Number Placeholder 3"/>
          <p:cNvSpPr>
            <a:spLocks noGrp="1"/>
          </p:cNvSpPr>
          <p:nvPr>
            <p:ph type="sldNum" sz="quarter" idx="10"/>
          </p:nvPr>
        </p:nvSpPr>
        <p:spPr/>
        <p:txBody>
          <a:bodyPr/>
          <a:lstStyle/>
          <a:p>
            <a:fld id="{2A865653-1AB9-4169-8C82-3F8A51AEDEB5}" type="slidenum">
              <a:rPr lang="en-US" smtClean="0"/>
              <a:pPr/>
              <a:t>76</a:t>
            </a:fld>
            <a:endParaRPr lang="en-US"/>
          </a:p>
        </p:txBody>
      </p:sp>
    </p:spTree>
    <p:extLst>
      <p:ext uri="{BB962C8B-B14F-4D97-AF65-F5344CB8AC3E}">
        <p14:creationId xmlns:p14="http://schemas.microsoft.com/office/powerpoint/2010/main" val="474047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88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52712C8-1543-499B-A915-F76FAC671866}" type="slidenum">
              <a:rPr lang="en-US" smtClean="0"/>
              <a:pPr fontAlgn="base">
                <a:spcBef>
                  <a:spcPct val="0"/>
                </a:spcBef>
                <a:spcAft>
                  <a:spcPct val="0"/>
                </a:spcAft>
                <a:defRPr/>
              </a:pPr>
              <a:t>11</a:t>
            </a:fld>
            <a:endParaRPr lang="en-US" smtClean="0"/>
          </a:p>
        </p:txBody>
      </p:sp>
    </p:spTree>
    <p:extLst>
      <p:ext uri="{BB962C8B-B14F-4D97-AF65-F5344CB8AC3E}">
        <p14:creationId xmlns:p14="http://schemas.microsoft.com/office/powerpoint/2010/main" val="35506139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o-RO" altLang="en-US"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8A86A31F-00AE-45D4-87AA-ED528CD86DA0}" type="slidenum">
              <a:rPr lang="ro-RO" altLang="en-US"/>
              <a:pPr/>
              <a:t>80</a:t>
            </a:fld>
            <a:endParaRPr lang="ro-RO" altLang="en-US"/>
          </a:p>
        </p:txBody>
      </p:sp>
    </p:spTree>
    <p:extLst>
      <p:ext uri="{BB962C8B-B14F-4D97-AF65-F5344CB8AC3E}">
        <p14:creationId xmlns:p14="http://schemas.microsoft.com/office/powerpoint/2010/main" val="2762076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o-RO" altLang="en-US"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1FEF8EA5-A783-4FCE-AB65-D10BD48E8403}" type="slidenum">
              <a:rPr lang="ro-RO" altLang="en-US"/>
              <a:pPr/>
              <a:t>81</a:t>
            </a:fld>
            <a:endParaRPr lang="ro-RO" altLang="en-US"/>
          </a:p>
        </p:txBody>
      </p:sp>
    </p:spTree>
    <p:extLst>
      <p:ext uri="{BB962C8B-B14F-4D97-AF65-F5344CB8AC3E}">
        <p14:creationId xmlns:p14="http://schemas.microsoft.com/office/powerpoint/2010/main" val="2331724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o-RO" altLang="en-US"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AAB2F873-D081-433E-99C8-91EE7D54F543}" type="slidenum">
              <a:rPr lang="ro-RO" altLang="en-US"/>
              <a:pPr/>
              <a:t>82</a:t>
            </a:fld>
            <a:endParaRPr lang="ro-RO" altLang="en-US"/>
          </a:p>
        </p:txBody>
      </p:sp>
    </p:spTree>
    <p:extLst>
      <p:ext uri="{BB962C8B-B14F-4D97-AF65-F5344CB8AC3E}">
        <p14:creationId xmlns:p14="http://schemas.microsoft.com/office/powerpoint/2010/main" val="3082194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o-RO" altLang="en-US"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1CFA5314-A5E4-443D-BCCE-4B1328C08071}" type="slidenum">
              <a:rPr lang="ro-RO" altLang="en-US"/>
              <a:pPr/>
              <a:t>83</a:t>
            </a:fld>
            <a:endParaRPr lang="ro-RO" altLang="en-US"/>
          </a:p>
        </p:txBody>
      </p:sp>
    </p:spTree>
    <p:extLst>
      <p:ext uri="{BB962C8B-B14F-4D97-AF65-F5344CB8AC3E}">
        <p14:creationId xmlns:p14="http://schemas.microsoft.com/office/powerpoint/2010/main" val="11024941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o-RO" altLang="en-US"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E548D414-BE62-4787-AE89-B5105A3226D5}" type="slidenum">
              <a:rPr lang="ro-RO" altLang="en-US"/>
              <a:pPr/>
              <a:t>84</a:t>
            </a:fld>
            <a:endParaRPr lang="ro-RO" altLang="en-US"/>
          </a:p>
        </p:txBody>
      </p:sp>
    </p:spTree>
    <p:extLst>
      <p:ext uri="{BB962C8B-B14F-4D97-AF65-F5344CB8AC3E}">
        <p14:creationId xmlns:p14="http://schemas.microsoft.com/office/powerpoint/2010/main" val="2346063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o-RO" altLang="en-US"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7B19B8E0-5C92-4DB8-8BBF-C7FCE901DE8C}" type="slidenum">
              <a:rPr lang="ro-RO" altLang="en-US"/>
              <a:pPr/>
              <a:t>85</a:t>
            </a:fld>
            <a:endParaRPr lang="ro-RO" altLang="en-US"/>
          </a:p>
        </p:txBody>
      </p:sp>
    </p:spTree>
    <p:extLst>
      <p:ext uri="{BB962C8B-B14F-4D97-AF65-F5344CB8AC3E}">
        <p14:creationId xmlns:p14="http://schemas.microsoft.com/office/powerpoint/2010/main" val="461520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865653-1AB9-4169-8C82-3F8A51AEDEB5}" type="slidenum">
              <a:rPr lang="en-US" smtClean="0"/>
              <a:pPr/>
              <a:t>12</a:t>
            </a:fld>
            <a:endParaRPr lang="en-US"/>
          </a:p>
        </p:txBody>
      </p:sp>
    </p:spTree>
    <p:extLst>
      <p:ext uri="{BB962C8B-B14F-4D97-AF65-F5344CB8AC3E}">
        <p14:creationId xmlns:p14="http://schemas.microsoft.com/office/powerpoint/2010/main" val="1302740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91E8B59-98D7-4460-8CBD-3BBC2DE16B34}" type="slidenum">
              <a:rPr lang="en-US" smtClean="0"/>
              <a:pPr/>
              <a:t>14</a:t>
            </a:fld>
            <a:endParaRPr lang="en-US"/>
          </a:p>
        </p:txBody>
      </p:sp>
    </p:spTree>
    <p:extLst>
      <p:ext uri="{BB962C8B-B14F-4D97-AF65-F5344CB8AC3E}">
        <p14:creationId xmlns:p14="http://schemas.microsoft.com/office/powerpoint/2010/main" val="3919982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a:p>
        </p:txBody>
      </p:sp>
      <p:sp>
        <p:nvSpPr>
          <p:cNvPr id="4" name="Slide Number Placeholder 3"/>
          <p:cNvSpPr>
            <a:spLocks noGrp="1"/>
          </p:cNvSpPr>
          <p:nvPr>
            <p:ph type="sldNum" sz="quarter" idx="10"/>
          </p:nvPr>
        </p:nvSpPr>
        <p:spPr/>
        <p:txBody>
          <a:bodyPr/>
          <a:lstStyle/>
          <a:p>
            <a:fld id="{4DE3044F-64F1-4D9B-A4BB-0FABA6604656}" type="slidenum">
              <a:rPr lang="ro-RO" smtClean="0"/>
              <a:pPr/>
              <a:t>28</a:t>
            </a:fld>
            <a:endParaRPr lang="ro-RO"/>
          </a:p>
        </p:txBody>
      </p:sp>
    </p:spTree>
    <p:extLst>
      <p:ext uri="{BB962C8B-B14F-4D97-AF65-F5344CB8AC3E}">
        <p14:creationId xmlns:p14="http://schemas.microsoft.com/office/powerpoint/2010/main" val="1387800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76F09C0-A97B-4E0E-B77C-5FD4FBEF75EB}" type="slidenum">
              <a:rPr lang="en-US" smtClean="0"/>
              <a:pPr/>
              <a:t>31</a:t>
            </a:fld>
            <a:endParaRPr lang="en-US"/>
          </a:p>
        </p:txBody>
      </p:sp>
    </p:spTree>
    <p:extLst>
      <p:ext uri="{BB962C8B-B14F-4D97-AF65-F5344CB8AC3E}">
        <p14:creationId xmlns:p14="http://schemas.microsoft.com/office/powerpoint/2010/main" val="1396858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a:p>
        </p:txBody>
      </p:sp>
      <p:sp>
        <p:nvSpPr>
          <p:cNvPr id="4" name="Slide Number Placeholder 3"/>
          <p:cNvSpPr>
            <a:spLocks noGrp="1"/>
          </p:cNvSpPr>
          <p:nvPr>
            <p:ph type="sldNum" sz="quarter" idx="10"/>
          </p:nvPr>
        </p:nvSpPr>
        <p:spPr/>
        <p:txBody>
          <a:bodyPr/>
          <a:lstStyle/>
          <a:p>
            <a:fld id="{C3B22BA9-321D-4723-9E7A-B00E166FE39C}" type="slidenum">
              <a:rPr lang="ro-RO" smtClean="0"/>
              <a:pPr/>
              <a:t>32</a:t>
            </a:fld>
            <a:endParaRPr lang="ro-RO"/>
          </a:p>
        </p:txBody>
      </p:sp>
    </p:spTree>
    <p:extLst>
      <p:ext uri="{BB962C8B-B14F-4D97-AF65-F5344CB8AC3E}">
        <p14:creationId xmlns:p14="http://schemas.microsoft.com/office/powerpoint/2010/main" val="467420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a:p>
        </p:txBody>
      </p:sp>
      <p:sp>
        <p:nvSpPr>
          <p:cNvPr id="4" name="Slide Number Placeholder 3"/>
          <p:cNvSpPr>
            <a:spLocks noGrp="1"/>
          </p:cNvSpPr>
          <p:nvPr>
            <p:ph type="sldNum" sz="quarter" idx="10"/>
          </p:nvPr>
        </p:nvSpPr>
        <p:spPr/>
        <p:txBody>
          <a:bodyPr/>
          <a:lstStyle/>
          <a:p>
            <a:fld id="{4DE3044F-64F1-4D9B-A4BB-0FABA6604656}" type="slidenum">
              <a:rPr lang="ro-RO" smtClean="0"/>
              <a:pPr/>
              <a:t>38</a:t>
            </a:fld>
            <a:endParaRPr lang="ro-RO"/>
          </a:p>
        </p:txBody>
      </p:sp>
    </p:spTree>
    <p:extLst>
      <p:ext uri="{BB962C8B-B14F-4D97-AF65-F5344CB8AC3E}">
        <p14:creationId xmlns:p14="http://schemas.microsoft.com/office/powerpoint/2010/main" val="3948901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a:p>
        </p:txBody>
      </p:sp>
      <p:sp>
        <p:nvSpPr>
          <p:cNvPr id="4" name="Slide Number Placeholder 3"/>
          <p:cNvSpPr>
            <a:spLocks noGrp="1"/>
          </p:cNvSpPr>
          <p:nvPr>
            <p:ph type="sldNum" sz="quarter" idx="10"/>
          </p:nvPr>
        </p:nvSpPr>
        <p:spPr/>
        <p:txBody>
          <a:bodyPr/>
          <a:lstStyle/>
          <a:p>
            <a:fld id="{2A865653-1AB9-4169-8C82-3F8A51AEDEB5}" type="slidenum">
              <a:rPr lang="en-US" smtClean="0"/>
              <a:pPr/>
              <a:t>42</a:t>
            </a:fld>
            <a:endParaRPr lang="en-US"/>
          </a:p>
        </p:txBody>
      </p:sp>
    </p:spTree>
    <p:extLst>
      <p:ext uri="{BB962C8B-B14F-4D97-AF65-F5344CB8AC3E}">
        <p14:creationId xmlns:p14="http://schemas.microsoft.com/office/powerpoint/2010/main" val="2262639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CFC8E17E-263E-4C03-9A78-2F3CB0AE526B}" type="datetimeFigureOut">
              <a:rPr lang="en-US" smtClean="0"/>
              <a:t>3/31/2016</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3BC9FABB-FA53-4B83-80CA-79ED1ED058EE}"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FC8E17E-263E-4C03-9A78-2F3CB0AE526B}" type="datetimeFigureOut">
              <a:rPr lang="en-US" smtClean="0"/>
              <a:t>3/31/2016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C9FABB-FA53-4B83-80CA-79ED1ED058E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FC8E17E-263E-4C03-9A78-2F3CB0AE526B}" type="datetimeFigureOut">
              <a:rPr lang="en-US" smtClean="0"/>
              <a:t>3/31/2016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C9FABB-FA53-4B83-80CA-79ED1ED058E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5613" y="6242050"/>
            <a:ext cx="2130425" cy="474663"/>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2050"/>
            <a:ext cx="2895600" cy="474663"/>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2050"/>
            <a:ext cx="2130425" cy="474663"/>
          </a:xfrm>
        </p:spPr>
        <p:txBody>
          <a:bodyPr/>
          <a:lstStyle>
            <a:lvl1pPr>
              <a:defRPr/>
            </a:lvl1pPr>
          </a:lstStyle>
          <a:p>
            <a:fld id="{6AC822F4-17B3-4E20-ADD9-06AC18AC7917}" type="slidenum">
              <a:rPr lang="en-US" altLang="en-US"/>
              <a:pPr/>
              <a:t>‹#›</a:t>
            </a:fld>
            <a:endParaRPr lang="en-US" altLang="en-US"/>
          </a:p>
        </p:txBody>
      </p:sp>
    </p:spTree>
    <p:extLst>
      <p:ext uri="{BB962C8B-B14F-4D97-AF65-F5344CB8AC3E}">
        <p14:creationId xmlns:p14="http://schemas.microsoft.com/office/powerpoint/2010/main" val="816352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ro-RO"/>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D1C9C8F2-50B4-44C5-B1EC-7A725BC837BD}" type="slidenum">
              <a:rPr lang="en-US"/>
              <a:pPr/>
              <a:t>‹#›</a:t>
            </a:fld>
            <a:endParaRPr lang="en-US"/>
          </a:p>
        </p:txBody>
      </p:sp>
    </p:spTree>
    <p:extLst>
      <p:ext uri="{BB962C8B-B14F-4D97-AF65-F5344CB8AC3E}">
        <p14:creationId xmlns:p14="http://schemas.microsoft.com/office/powerpoint/2010/main" val="134208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FC8E17E-263E-4C03-9A78-2F3CB0AE526B}" type="datetimeFigureOut">
              <a:rPr lang="en-US" smtClean="0"/>
              <a:t>3/31/2016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C9FABB-FA53-4B83-80CA-79ED1ED058E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FC8E17E-263E-4C03-9A78-2F3CB0AE526B}" type="datetimeFigureOut">
              <a:rPr lang="en-US" smtClean="0"/>
              <a:t>3/31/2016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C9FABB-FA53-4B83-80CA-79ED1ED058EE}"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FC8E17E-263E-4C03-9A78-2F3CB0AE526B}" type="datetimeFigureOut">
              <a:rPr lang="en-US" smtClean="0"/>
              <a:t>3/31/2016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C9FABB-FA53-4B83-80CA-79ED1ED058E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CFC8E17E-263E-4C03-9A78-2F3CB0AE526B}" type="datetimeFigureOut">
              <a:rPr lang="en-US" smtClean="0"/>
              <a:t>3/31/2016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C9FABB-FA53-4B83-80CA-79ED1ED058E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FC8E17E-263E-4C03-9A78-2F3CB0AE526B}" type="datetimeFigureOut">
              <a:rPr lang="en-US" smtClean="0"/>
              <a:t>3/31/2016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C9FABB-FA53-4B83-80CA-79ED1ED058E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C8E17E-263E-4C03-9A78-2F3CB0AE526B}" type="datetimeFigureOut">
              <a:rPr lang="en-US" smtClean="0"/>
              <a:t>3/31/2016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C9FABB-FA53-4B83-80CA-79ED1ED058E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FC8E17E-263E-4C03-9A78-2F3CB0AE526B}" type="datetimeFigureOut">
              <a:rPr lang="en-US" smtClean="0"/>
              <a:t>3/31/2016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C9FABB-FA53-4B83-80CA-79ED1ED058E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FC8E17E-263E-4C03-9A78-2F3CB0AE526B}" type="datetimeFigureOut">
              <a:rPr lang="en-US" smtClean="0"/>
              <a:t>3/31/2016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3BC9FABB-FA53-4B83-80CA-79ED1ED058EE}"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FC8E17E-263E-4C03-9A78-2F3CB0AE526B}" type="datetimeFigureOut">
              <a:rPr lang="en-US" smtClean="0"/>
              <a:t>3/31/2016</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3BC9FABB-FA53-4B83-80CA-79ED1ED058EE}"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 id="2147483675" r:id="rId13"/>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gif"/><Relationship Id="rId4" Type="http://schemas.openxmlformats.org/officeDocument/2006/relationships/image" Target="../media/image38.jpe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1.png"/><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en.wikipedia.org/wiki/Image:Serratia_marcescens_01.jpg" TargetMode="External"/><Relationship Id="rId7"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jpeg"/><Relationship Id="rId7"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3.jpeg"/><Relationship Id="rId11" Type="http://schemas.openxmlformats.org/officeDocument/2006/relationships/image" Target="../media/image68.jpeg"/><Relationship Id="rId5" Type="http://schemas.openxmlformats.org/officeDocument/2006/relationships/image" Target="../media/image62.png"/><Relationship Id="rId10" Type="http://schemas.openxmlformats.org/officeDocument/2006/relationships/image" Target="../media/image67.jpeg"/><Relationship Id="rId4" Type="http://schemas.openxmlformats.org/officeDocument/2006/relationships/hyperlink" Target="http://microbewiki.kenyon.edu/index.php/Image:H.pylori.gif" TargetMode="External"/><Relationship Id="rId9" Type="http://schemas.openxmlformats.org/officeDocument/2006/relationships/image" Target="../media/image66.jpeg"/></Relationships>
</file>

<file path=ppt/slides/_rels/slide5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3.png"/><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jpeg"/></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6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jpeg"/></Relationships>
</file>

<file path=ppt/slides/_rels/slide81.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16.png"/><Relationship Id="rId4" Type="http://schemas.openxmlformats.org/officeDocument/2006/relationships/image" Target="../media/image115.png"/></Relationships>
</file>

<file path=ppt/slides/_rels/slide8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1.jpeg"/><Relationship Id="rId7" Type="http://schemas.openxmlformats.org/officeDocument/2006/relationships/image" Target="../media/image124.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hyperlink" Target="http://images.google.com/imgres?imgurl=http://www.cellularmouldings.co.uk/Images/CamodeChair_324.gif&amp;imgrefurl=http://www.cellularmouldings.co.uk/polurethane_pu_products.htm&amp;h=456&amp;w=324&amp;sz=43&amp;tbnid=tOtyq_rwa7UJ:&amp;tbnh=124&amp;tbnw=88&amp;start=2&amp;prev=/images?q=camode&amp;hl=en&amp;lr=" TargetMode="Externa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1214422"/>
            <a:ext cx="8229600" cy="4389120"/>
          </a:xfrm>
        </p:spPr>
        <p:txBody>
          <a:bodyPr/>
          <a:lstStyle/>
          <a:p>
            <a:pPr lvl="0" algn="ctr">
              <a:buNone/>
            </a:pPr>
            <a:r>
              <a:rPr lang="ro-RO" b="1" dirty="0" smtClean="0"/>
              <a:t>BACTERII INTESTINALE CONDIŢIONAT PATOGENE</a:t>
            </a:r>
            <a:endParaRPr lang="en-US" dirty="0" smtClean="0"/>
          </a:p>
          <a:p>
            <a:pPr>
              <a:buNone/>
            </a:pPr>
            <a:endParaRPr lang="en-US" dirty="0" smtClean="0"/>
          </a:p>
          <a:p>
            <a:pPr>
              <a:buNone/>
            </a:pPr>
            <a:endParaRPr lang="en-US" dirty="0" smtClean="0"/>
          </a:p>
          <a:p>
            <a:r>
              <a:rPr lang="ro-RO" sz="2400" dirty="0" smtClean="0"/>
              <a:t>Din acest grup, vom descrie speciile cu incidenţă majoră în infecţiile umane şi anume: Escherichia coli (bacilul coli),  Klebsiella, Proteus, Pseudomonas, Citrobacter, Serratia, Providencia, Morganella.</a:t>
            </a:r>
            <a:endParaRPr lang="en-US" sz="2400" dirty="0" smtClean="0"/>
          </a:p>
          <a:p>
            <a:endParaRPr lang="en-US" dirty="0"/>
          </a:p>
        </p:txBody>
      </p:sp>
      <p:pic>
        <p:nvPicPr>
          <p:cNvPr id="4" name="Picture 3"/>
          <p:cNvPicPr>
            <a:picLocks noChangeAspect="1"/>
          </p:cNvPicPr>
          <p:nvPr/>
        </p:nvPicPr>
        <p:blipFill>
          <a:blip r:embed="rId2"/>
          <a:stretch>
            <a:fillRect/>
          </a:stretch>
        </p:blipFill>
        <p:spPr>
          <a:xfrm>
            <a:off x="3409775" y="4706527"/>
            <a:ext cx="2386362" cy="187407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285728"/>
            <a:ext cx="8715436" cy="6357982"/>
          </a:xfrm>
        </p:spPr>
        <p:txBody>
          <a:bodyPr>
            <a:normAutofit fontScale="92500" lnSpcReduction="20000"/>
          </a:bodyPr>
          <a:lstStyle/>
          <a:p>
            <a:pPr algn="just"/>
            <a:r>
              <a:rPr lang="ro-RO" b="1" dirty="0" smtClean="0"/>
              <a:t>6.1. Virulenţa</a:t>
            </a:r>
            <a:endParaRPr lang="en-US" dirty="0" smtClean="0"/>
          </a:p>
          <a:p>
            <a:pPr algn="just"/>
            <a:r>
              <a:rPr lang="ro-RO" b="1" dirty="0" smtClean="0"/>
              <a:t>         </a:t>
            </a:r>
            <a:r>
              <a:rPr lang="ro-RO" dirty="0" smtClean="0"/>
              <a:t>Pentru colonizare, tulpinile de E.coli prezintă adezine şi fimbrii. Tulpinile dotate cu aceste structuri de suprafaţă(de tip capsular, antigene de tip K) au o rezistenţă specială faţă de fagocitoză, precum şi capacitate de invazivitate(E.coli enteroinvaziv - EIEC). Tulpinile care prezintă antigenul de suprafaţă B(E.coli enteropatogen - EPEC) sunt implicate în apariţia diareei maligne a nou-născutului(sindromul toxico+septic).</a:t>
            </a:r>
            <a:endParaRPr lang="en-US" dirty="0" smtClean="0"/>
          </a:p>
          <a:p>
            <a:pPr algn="just"/>
            <a:r>
              <a:rPr lang="ro-RO" dirty="0" smtClean="0"/>
              <a:t>Factorii corpusculari de virulenţă sunt:</a:t>
            </a:r>
            <a:endParaRPr lang="en-US" dirty="0" smtClean="0"/>
          </a:p>
          <a:p>
            <a:pPr lvl="0" algn="just"/>
            <a:r>
              <a:rPr lang="ro-RO" b="1" i="1" dirty="0" smtClean="0"/>
              <a:t>antigenul de înveliş K</a:t>
            </a:r>
            <a:r>
              <a:rPr lang="ro-RO" dirty="0" smtClean="0"/>
              <a:t> (cu determinanţi </a:t>
            </a:r>
            <a:r>
              <a:rPr lang="ro-RO" b="1" dirty="0" smtClean="0"/>
              <a:t>B </a:t>
            </a:r>
            <a:r>
              <a:rPr lang="ro-RO" dirty="0" smtClean="0"/>
              <a:t>pentru </a:t>
            </a:r>
            <a:r>
              <a:rPr lang="ro-RO" i="1" dirty="0" smtClean="0"/>
              <a:t>enterite ale noului-născut</a:t>
            </a:r>
            <a:r>
              <a:rPr lang="ro-RO" dirty="0" smtClean="0"/>
              <a:t>; determinanţi </a:t>
            </a:r>
            <a:r>
              <a:rPr lang="ro-RO" b="1" dirty="0" smtClean="0"/>
              <a:t>A</a:t>
            </a:r>
            <a:r>
              <a:rPr lang="ro-RO" dirty="0" smtClean="0"/>
              <a:t> sau </a:t>
            </a:r>
            <a:r>
              <a:rPr lang="ro-RO" b="1" dirty="0" smtClean="0"/>
              <a:t>de tip L</a:t>
            </a:r>
            <a:r>
              <a:rPr lang="ro-RO" dirty="0" smtClean="0"/>
              <a:t> </a:t>
            </a:r>
            <a:r>
              <a:rPr lang="ro-RO" i="1" dirty="0" smtClean="0"/>
              <a:t>pentru enteritele adultului</a:t>
            </a:r>
            <a:r>
              <a:rPr lang="ro-RO" dirty="0" smtClean="0"/>
              <a:t>);</a:t>
            </a:r>
            <a:endParaRPr lang="en-US" dirty="0" smtClean="0"/>
          </a:p>
          <a:p>
            <a:pPr lvl="0" algn="just"/>
            <a:r>
              <a:rPr lang="ro-RO" b="1" i="1" dirty="0" smtClean="0"/>
              <a:t>capsular</a:t>
            </a:r>
            <a:r>
              <a:rPr lang="ro-RO" dirty="0" smtClean="0"/>
              <a:t>, cu rol antifagocitar (la unele tulpini capsulate);</a:t>
            </a:r>
            <a:endParaRPr lang="en-US" dirty="0" smtClean="0"/>
          </a:p>
          <a:p>
            <a:pPr lvl="0" algn="just"/>
            <a:r>
              <a:rPr lang="ro-RO" b="1" i="1" dirty="0" smtClean="0"/>
              <a:t>„factorii de colonizare”</a:t>
            </a:r>
            <a:r>
              <a:rPr lang="ro-RO" b="1" dirty="0" smtClean="0"/>
              <a:t> </a:t>
            </a:r>
            <a:r>
              <a:rPr lang="ro-RO" dirty="0" smtClean="0"/>
              <a:t>sunt determinanţi plasmidici, producând </a:t>
            </a:r>
            <a:r>
              <a:rPr lang="ro-RO" i="1" dirty="0" smtClean="0"/>
              <a:t>aderarea germenului la suprafaţa celulelor epiteliale cu platou striat</a:t>
            </a:r>
            <a:r>
              <a:rPr lang="ro-RO" dirty="0" smtClean="0"/>
              <a:t> ale intestinului subţire, cu ajutorul </a:t>
            </a:r>
            <a:r>
              <a:rPr lang="ro-RO" i="1" dirty="0" smtClean="0"/>
              <a:t>fimbriilor</a:t>
            </a:r>
            <a:r>
              <a:rPr lang="ro-RO" dirty="0" smtClean="0"/>
              <a:t> (ca argument, putem arăta că tratarea cu anticorpi anti-fimbriali, împiedică fenomenul de aderare). Se găsesc la tulpinile enteroinvazive, dar şi la unele tulpini enterotoxigene.</a:t>
            </a:r>
            <a:endParaRPr lang="en-US" dirty="0" smtClean="0"/>
          </a:p>
          <a:p>
            <a:pPr algn="just"/>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3"/>
          <p:cNvSpPr txBox="1">
            <a:spLocks noChangeArrowheads="1"/>
          </p:cNvSpPr>
          <p:nvPr/>
        </p:nvSpPr>
        <p:spPr bwMode="auto">
          <a:xfrm>
            <a:off x="285750" y="263525"/>
            <a:ext cx="8572500" cy="461963"/>
          </a:xfrm>
          <a:prstGeom prst="rect">
            <a:avLst/>
          </a:prstGeom>
          <a:noFill/>
          <a:ln w="9525">
            <a:noFill/>
            <a:miter lim="800000"/>
            <a:headEnd/>
            <a:tailEnd/>
          </a:ln>
        </p:spPr>
        <p:txBody>
          <a:bodyPr>
            <a:spAutoFit/>
          </a:bodyPr>
          <a:lstStyle/>
          <a:p>
            <a:pPr algn="ctr"/>
            <a:r>
              <a:rPr lang="en-US" sz="2400" b="1">
                <a:latin typeface="Calibri" pitchFamily="34" charset="0"/>
              </a:rPr>
              <a:t>ESCHERICHIA COLI - PATOGENIE</a:t>
            </a:r>
            <a:endParaRPr lang="ro-RO" sz="2400" b="1">
              <a:latin typeface="Calibri" pitchFamily="34" charset="0"/>
            </a:endParaRPr>
          </a:p>
        </p:txBody>
      </p:sp>
      <p:pic>
        <p:nvPicPr>
          <p:cNvPr id="20483" name="Picture 4" descr="Patogenie tipuri RO.JPG"/>
          <p:cNvPicPr>
            <a:picLocks noChangeAspect="1"/>
          </p:cNvPicPr>
          <p:nvPr/>
        </p:nvPicPr>
        <p:blipFill>
          <a:blip r:embed="rId3" cstate="print"/>
          <a:srcRect l="1041"/>
          <a:stretch>
            <a:fillRect/>
          </a:stretch>
        </p:blipFill>
        <p:spPr bwMode="auto">
          <a:xfrm>
            <a:off x="428625" y="1214438"/>
            <a:ext cx="8215313" cy="5338762"/>
          </a:xfrm>
          <a:prstGeom prst="rect">
            <a:avLst/>
          </a:prstGeom>
          <a:noFill/>
          <a:ln w="9525">
            <a:noFill/>
            <a:miter lim="800000"/>
            <a:headEnd/>
            <a:tailEnd/>
          </a:ln>
        </p:spPr>
      </p:pic>
      <p:sp>
        <p:nvSpPr>
          <p:cNvPr id="4" name="TextBox 3"/>
          <p:cNvSpPr txBox="1"/>
          <p:nvPr/>
        </p:nvSpPr>
        <p:spPr>
          <a:xfrm>
            <a:off x="428596" y="714356"/>
            <a:ext cx="6500858" cy="400110"/>
          </a:xfrm>
          <a:prstGeom prst="rect">
            <a:avLst/>
          </a:prstGeom>
          <a:noFill/>
        </p:spPr>
        <p:txBody>
          <a:bodyPr wrap="square" rtlCol="0">
            <a:spAutoFit/>
          </a:bodyPr>
          <a:lstStyle/>
          <a:p>
            <a:r>
              <a:rPr lang="en-US" sz="2000" b="1" dirty="0" err="1" smtClean="0"/>
              <a:t>Tipuri</a:t>
            </a:r>
            <a:r>
              <a:rPr lang="en-US" sz="2000" b="1" dirty="0" smtClean="0"/>
              <a:t> </a:t>
            </a:r>
            <a:r>
              <a:rPr lang="en-US" sz="2000" b="1" dirty="0" err="1" smtClean="0"/>
              <a:t>patogene</a:t>
            </a:r>
            <a:r>
              <a:rPr lang="en-US" sz="2000" b="1" dirty="0" smtClean="0"/>
              <a:t> de E. coli</a:t>
            </a:r>
            <a:endParaRPr lang="en-US" sz="2000" b="1" dirty="0"/>
          </a:p>
        </p:txBody>
      </p:sp>
      <p:sp>
        <p:nvSpPr>
          <p:cNvPr id="2" name="Slide Number Placeholder 1"/>
          <p:cNvSpPr>
            <a:spLocks noGrp="1"/>
          </p:cNvSpPr>
          <p:nvPr>
            <p:ph type="sldNum" sz="quarter" idx="12"/>
          </p:nvPr>
        </p:nvSpPr>
        <p:spPr/>
        <p:txBody>
          <a:bodyPr/>
          <a:lstStyle/>
          <a:p>
            <a:pPr>
              <a:defRPr/>
            </a:pPr>
            <a:fld id="{F332D575-8827-4B13-9CE3-68BF18FE11E1}" type="slidenum">
              <a:rPr lang="en-US" smtClean="0"/>
              <a:pPr>
                <a:defRPr/>
              </a:pPr>
              <a:t>11</a:t>
            </a:fld>
            <a:endParaRPr lang="en-US"/>
          </a:p>
        </p:txBody>
      </p:sp>
    </p:spTree>
    <p:extLst>
      <p:ext uri="{BB962C8B-B14F-4D97-AF65-F5344CB8AC3E}">
        <p14:creationId xmlns:p14="http://schemas.microsoft.com/office/powerpoint/2010/main" val="17011986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45552" y="363454"/>
            <a:ext cx="8229600" cy="1143000"/>
          </a:xfrm>
        </p:spPr>
        <p:txBody>
          <a:bodyPr/>
          <a:lstStyle/>
          <a:p>
            <a:r>
              <a:rPr lang="ro-RO" dirty="0" smtClean="0"/>
              <a:t>Formarea de piedestale</a:t>
            </a:r>
            <a:endParaRPr lang="en-US" dirty="0"/>
          </a:p>
        </p:txBody>
      </p:sp>
      <p:sp>
        <p:nvSpPr>
          <p:cNvPr id="97283" name="Rectangle 3"/>
          <p:cNvSpPr>
            <a:spLocks noGrp="1" noChangeArrowheads="1"/>
          </p:cNvSpPr>
          <p:nvPr>
            <p:ph type="body" idx="1"/>
          </p:nvPr>
        </p:nvSpPr>
        <p:spPr/>
        <p:txBody>
          <a:bodyPr/>
          <a:lstStyle/>
          <a:p>
            <a:endParaRPr lang="en-US"/>
          </a:p>
        </p:txBody>
      </p:sp>
      <p:pic>
        <p:nvPicPr>
          <p:cNvPr id="97284" name="Picture 4" descr="st_25_01_01b"/>
          <p:cNvPicPr>
            <a:picLocks noChangeAspect="1" noChangeArrowheads="1"/>
          </p:cNvPicPr>
          <p:nvPr/>
        </p:nvPicPr>
        <p:blipFill>
          <a:blip r:embed="rId3" cstate="print"/>
          <a:srcRect/>
          <a:stretch>
            <a:fillRect/>
          </a:stretch>
        </p:blipFill>
        <p:spPr bwMode="auto">
          <a:xfrm>
            <a:off x="539552" y="1556708"/>
            <a:ext cx="4545623" cy="4095760"/>
          </a:xfrm>
          <a:prstGeom prst="rect">
            <a:avLst/>
          </a:prstGeom>
          <a:noFill/>
        </p:spPr>
      </p:pic>
      <p:pic>
        <p:nvPicPr>
          <p:cNvPr id="97285" name="Picture 5" descr="st_25_01_01c"/>
          <p:cNvPicPr>
            <a:picLocks noChangeAspect="1" noChangeArrowheads="1"/>
          </p:cNvPicPr>
          <p:nvPr/>
        </p:nvPicPr>
        <p:blipFill>
          <a:blip r:embed="rId4" cstate="print"/>
          <a:srcRect/>
          <a:stretch>
            <a:fillRect/>
          </a:stretch>
        </p:blipFill>
        <p:spPr bwMode="auto">
          <a:xfrm>
            <a:off x="5825752" y="2512448"/>
            <a:ext cx="2752613" cy="2976578"/>
          </a:xfrm>
          <a:prstGeom prst="rect">
            <a:avLst/>
          </a:prstGeom>
          <a:noFill/>
        </p:spPr>
      </p:pic>
      <p:sp>
        <p:nvSpPr>
          <p:cNvPr id="6" name="TextBox 5"/>
          <p:cNvSpPr txBox="1"/>
          <p:nvPr/>
        </p:nvSpPr>
        <p:spPr>
          <a:xfrm>
            <a:off x="5825752" y="1812491"/>
            <a:ext cx="2643206" cy="369332"/>
          </a:xfrm>
          <a:prstGeom prst="rect">
            <a:avLst/>
          </a:prstGeom>
          <a:noFill/>
        </p:spPr>
        <p:txBody>
          <a:bodyPr wrap="square" rtlCol="0">
            <a:spAutoFit/>
          </a:bodyPr>
          <a:lstStyle/>
          <a:p>
            <a:pPr algn="ctr"/>
            <a:r>
              <a:rPr lang="ro-RO" dirty="0" smtClean="0"/>
              <a:t>Imagine ME</a:t>
            </a:r>
            <a:endParaRPr lang="en-US" dirty="0"/>
          </a:p>
        </p:txBody>
      </p:sp>
      <p:sp>
        <p:nvSpPr>
          <p:cNvPr id="2" name="Slide Number Placeholder 1"/>
          <p:cNvSpPr>
            <a:spLocks noGrp="1"/>
          </p:cNvSpPr>
          <p:nvPr>
            <p:ph type="sldNum" sz="quarter" idx="12"/>
          </p:nvPr>
        </p:nvSpPr>
        <p:spPr/>
        <p:txBody>
          <a:bodyPr/>
          <a:lstStyle/>
          <a:p>
            <a:pPr>
              <a:defRPr/>
            </a:pPr>
            <a:fld id="{1F925565-C85A-4F2B-8AD6-04AE1471EDE2}" type="slidenum">
              <a:rPr lang="en-US" smtClean="0"/>
              <a:pPr>
                <a:defRPr/>
              </a:pPr>
              <a:t>12</a:t>
            </a:fld>
            <a:endParaRPr lang="en-US"/>
          </a:p>
        </p:txBody>
      </p:sp>
    </p:spTree>
    <p:extLst>
      <p:ext uri="{BB962C8B-B14F-4D97-AF65-F5344CB8AC3E}">
        <p14:creationId xmlns:p14="http://schemas.microsoft.com/office/powerpoint/2010/main" val="40488572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285728"/>
            <a:ext cx="8715436" cy="6357982"/>
          </a:xfrm>
        </p:spPr>
        <p:txBody>
          <a:bodyPr>
            <a:normAutofit/>
          </a:bodyPr>
          <a:lstStyle/>
          <a:p>
            <a:pPr algn="just"/>
            <a:r>
              <a:rPr lang="ro-RO" b="1" dirty="0" smtClean="0"/>
              <a:t>6.1. Virulenţa</a:t>
            </a:r>
            <a:endParaRPr lang="en-US" dirty="0" smtClean="0"/>
          </a:p>
          <a:p>
            <a:pPr algn="just"/>
            <a:r>
              <a:rPr lang="ro-RO" b="1" dirty="0" smtClean="0"/>
              <a:t>6.2. Toxinogeneza</a:t>
            </a:r>
            <a:endParaRPr lang="en-US" dirty="0" smtClean="0"/>
          </a:p>
          <a:p>
            <a:pPr algn="just"/>
            <a:r>
              <a:rPr lang="ro-RO" dirty="0" smtClean="0"/>
              <a:t>Enterotoxinele(exotoxinele) Escherichiei coli enteropatogene </a:t>
            </a:r>
            <a:r>
              <a:rPr lang="ro-RO" b="1" i="1" dirty="0" smtClean="0"/>
              <a:t>au determinare plasmidică</a:t>
            </a:r>
            <a:r>
              <a:rPr lang="ro-RO" dirty="0" smtClean="0"/>
              <a:t> (sau se produce depresia unei gene după lizogenizare cu un fag temperat O-beta). Sunt descrise două enterotoxine: </a:t>
            </a:r>
            <a:r>
              <a:rPr lang="ro-RO" b="1" i="1" dirty="0" smtClean="0"/>
              <a:t>termolabilă LT</a:t>
            </a:r>
            <a:r>
              <a:rPr lang="ro-RO" dirty="0" smtClean="0"/>
              <a:t> („heat-labile-toxin”) şi </a:t>
            </a:r>
            <a:r>
              <a:rPr lang="ro-RO" b="1" i="1" dirty="0" smtClean="0"/>
              <a:t>termostabilă ST</a:t>
            </a:r>
            <a:r>
              <a:rPr lang="ro-RO" dirty="0" smtClean="0"/>
              <a:t> („heat-stabile-toxin”).</a:t>
            </a:r>
            <a:endParaRPr lang="en-US" dirty="0" smtClean="0"/>
          </a:p>
          <a:p>
            <a:pPr algn="just"/>
            <a:r>
              <a:rPr lang="ro-RO" dirty="0" smtClean="0"/>
              <a:t>Exotoxinele sintetizate în cursul metabolismului bacterian(LT, ST, shiga – like) caracterizează anumite tulpini, şi anume: ETEC, EHEC/VTEC/STEC. </a:t>
            </a:r>
            <a:endParaRPr lang="en-US" dirty="0" smtClean="0"/>
          </a:p>
          <a:p>
            <a:pPr lvl="0" algn="just"/>
            <a:r>
              <a:rPr lang="ro-RO" b="1" dirty="0" smtClean="0"/>
              <a:t>Endotoxina</a:t>
            </a:r>
            <a:endParaRPr lang="en-US" dirty="0" smtClean="0"/>
          </a:p>
          <a:p>
            <a:pPr algn="just"/>
            <a:r>
              <a:rPr lang="ro-RO" dirty="0" smtClean="0"/>
              <a:t>Prezintă proprietăţile generale ale endotoxinelor bacteriilor intestinale (LPS).</a:t>
            </a:r>
            <a:endParaRPr lang="en-US" dirty="0" smtClean="0"/>
          </a:p>
          <a:p>
            <a:pPr algn="just"/>
            <a:endParaRPr lang="en-US" dirty="0"/>
          </a:p>
        </p:txBody>
      </p:sp>
    </p:spTree>
    <p:extLst>
      <p:ext uri="{BB962C8B-B14F-4D97-AF65-F5344CB8AC3E}">
        <p14:creationId xmlns:p14="http://schemas.microsoft.com/office/powerpoint/2010/main" val="21227011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Patogenitate - Escherichia RO.JPG"/>
          <p:cNvPicPr>
            <a:picLocks noChangeAspect="1"/>
          </p:cNvPicPr>
          <p:nvPr/>
        </p:nvPicPr>
        <p:blipFill rotWithShape="1">
          <a:blip r:embed="rId3" cstate="print"/>
          <a:srcRect r="9916" b="21698"/>
          <a:stretch/>
        </p:blipFill>
        <p:spPr bwMode="auto">
          <a:xfrm>
            <a:off x="73708" y="1624216"/>
            <a:ext cx="4162799" cy="3888432"/>
          </a:xfrm>
          <a:prstGeom prst="rect">
            <a:avLst/>
          </a:prstGeom>
          <a:noFill/>
          <a:ln w="9525">
            <a:noFill/>
            <a:miter lim="800000"/>
            <a:headEnd/>
            <a:tailEnd/>
          </a:ln>
        </p:spPr>
      </p:pic>
      <p:sp>
        <p:nvSpPr>
          <p:cNvPr id="2051" name="TextBox 5"/>
          <p:cNvSpPr txBox="1">
            <a:spLocks noChangeArrowheads="1"/>
          </p:cNvSpPr>
          <p:nvPr/>
        </p:nvSpPr>
        <p:spPr bwMode="auto">
          <a:xfrm>
            <a:off x="285751" y="263770"/>
            <a:ext cx="8572500" cy="461665"/>
          </a:xfrm>
          <a:prstGeom prst="rect">
            <a:avLst/>
          </a:prstGeom>
          <a:noFill/>
          <a:ln w="9525">
            <a:noFill/>
            <a:miter lim="800000"/>
            <a:headEnd/>
            <a:tailEnd/>
          </a:ln>
        </p:spPr>
        <p:txBody>
          <a:bodyPr>
            <a:spAutoFit/>
          </a:bodyPr>
          <a:lstStyle/>
          <a:p>
            <a:pPr algn="ctr"/>
            <a:r>
              <a:rPr lang="en-US" sz="2400" b="1">
                <a:latin typeface="Calibri" pitchFamily="34" charset="0"/>
              </a:rPr>
              <a:t>MECANISMUL   DE   ACTIUNE   AL ENTEROTOXINEI   LT</a:t>
            </a:r>
            <a:endParaRPr lang="ro-RO" sz="2400" b="1">
              <a:latin typeface="Calibri" pitchFamily="34" charset="0"/>
            </a:endParaRPr>
          </a:p>
        </p:txBody>
      </p:sp>
      <p:sp>
        <p:nvSpPr>
          <p:cNvPr id="2" name="Slide Number Placeholder 1"/>
          <p:cNvSpPr>
            <a:spLocks noGrp="1"/>
          </p:cNvSpPr>
          <p:nvPr>
            <p:ph type="sldNum" sz="quarter" idx="12"/>
          </p:nvPr>
        </p:nvSpPr>
        <p:spPr/>
        <p:txBody>
          <a:bodyPr/>
          <a:lstStyle/>
          <a:p>
            <a:pPr>
              <a:defRPr/>
            </a:pPr>
            <a:fld id="{F332D575-8827-4B13-9CE3-68BF18FE11E1}" type="slidenum">
              <a:rPr lang="en-US" smtClean="0"/>
              <a:pPr>
                <a:defRPr/>
              </a:pPr>
              <a:t>14</a:t>
            </a:fld>
            <a:endParaRPr lang="en-US"/>
          </a:p>
        </p:txBody>
      </p:sp>
      <p:pic>
        <p:nvPicPr>
          <p:cNvPr id="3" name="Picture 2"/>
          <p:cNvPicPr>
            <a:picLocks noChangeAspect="1"/>
          </p:cNvPicPr>
          <p:nvPr/>
        </p:nvPicPr>
        <p:blipFill rotWithShape="1">
          <a:blip r:embed="rId4"/>
          <a:srcRect b="4607"/>
          <a:stretch/>
        </p:blipFill>
        <p:spPr>
          <a:xfrm>
            <a:off x="4252491" y="1628800"/>
            <a:ext cx="4640317" cy="4032448"/>
          </a:xfrm>
          <a:prstGeom prst="rect">
            <a:avLst/>
          </a:prstGeom>
        </p:spPr>
      </p:pic>
    </p:spTree>
    <p:extLst>
      <p:ext uri="{BB962C8B-B14F-4D97-AF65-F5344CB8AC3E}">
        <p14:creationId xmlns:p14="http://schemas.microsoft.com/office/powerpoint/2010/main" val="25483561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642918"/>
            <a:ext cx="8229600" cy="5895996"/>
          </a:xfrm>
        </p:spPr>
        <p:txBody>
          <a:bodyPr>
            <a:normAutofit fontScale="70000" lnSpcReduction="20000"/>
          </a:bodyPr>
          <a:lstStyle/>
          <a:p>
            <a:pPr algn="just"/>
            <a:r>
              <a:rPr lang="ro-RO" b="1" dirty="0" smtClean="0"/>
              <a:t>7. REZISTENŢĂ. SENSIBILITATE. VARIABILITATE GENETICĂ</a:t>
            </a:r>
            <a:endParaRPr lang="en-US" dirty="0" smtClean="0"/>
          </a:p>
          <a:p>
            <a:pPr algn="just"/>
            <a:r>
              <a:rPr lang="ro-RO" b="1" dirty="0" smtClean="0"/>
              <a:t>7.1.Rezistenţa la factorii fizici şi chimici</a:t>
            </a:r>
            <a:endParaRPr lang="en-US" dirty="0" smtClean="0"/>
          </a:p>
          <a:p>
            <a:pPr algn="just"/>
            <a:r>
              <a:rPr lang="ro-RO" dirty="0" smtClean="0"/>
              <a:t>Destul </a:t>
            </a:r>
            <a:r>
              <a:rPr lang="ro-RO" b="1" i="1" dirty="0" smtClean="0"/>
              <a:t>de rezistenţi la acţiunea agenţilor fizici şi chimici</a:t>
            </a:r>
            <a:r>
              <a:rPr lang="ro-RO" dirty="0" smtClean="0"/>
              <a:t>, persistă în mediul extern (aer, praf), ceea ce are importanţă în infecţiile intraspitaliceşti. Prezintă </a:t>
            </a:r>
            <a:r>
              <a:rPr lang="ro-RO" b="1" i="1" dirty="0" smtClean="0"/>
              <a:t>sensibilitate marcată faţă de concentraţiile crescute de citraţi </a:t>
            </a:r>
            <a:r>
              <a:rPr lang="ro-RO" dirty="0" smtClean="0"/>
              <a:t>din mediu. Pe această proprietate se bazează utilizarea în diagnosticul enterobacteriaceaelor a mediilor selective (Leifson, Istrate-Meitert), care, prin conţinutul mare de citraţi, inhibă parţial Escherichia coli, permiţând dezvoltarea, cu precădere, a Salmonellelor şi Shigellelor. Au sensibilitate variabilă la dezinfectantele uzuale.</a:t>
            </a:r>
            <a:endParaRPr lang="en-US" dirty="0" smtClean="0"/>
          </a:p>
          <a:p>
            <a:pPr algn="just">
              <a:buNone/>
            </a:pPr>
            <a:endParaRPr lang="en-US" dirty="0" smtClean="0"/>
          </a:p>
          <a:p>
            <a:pPr algn="just"/>
            <a:r>
              <a:rPr lang="ro-RO" b="1" dirty="0" smtClean="0"/>
              <a:t>7.2. Rezistenţa la chimioterapice</a:t>
            </a:r>
            <a:endParaRPr lang="en-US" dirty="0" smtClean="0"/>
          </a:p>
          <a:p>
            <a:pPr algn="just"/>
            <a:r>
              <a:rPr lang="ro-RO" dirty="0" smtClean="0"/>
              <a:t>Escherichia coli prezintă </a:t>
            </a:r>
            <a:r>
              <a:rPr lang="ro-RO" b="1" i="1" dirty="0" smtClean="0"/>
              <a:t>sensibilitate la sulfamide şi antibiotice cu spectrul larg </a:t>
            </a:r>
            <a:r>
              <a:rPr lang="ro-RO" dirty="0" smtClean="0"/>
              <a:t>(streptomicină, cloramfenicol, kanamicină, neomicină). S-a notat, totuşi, </a:t>
            </a:r>
            <a:r>
              <a:rPr lang="ro-RO" b="1" i="1" dirty="0" smtClean="0"/>
              <a:t>fenomenul rezistenţei la chimioterapice</a:t>
            </a:r>
            <a:r>
              <a:rPr lang="ro-RO" dirty="0" smtClean="0"/>
              <a:t> (prin transfer de factor „R” sau prin selecţie de mutante rezistente). Selecţia duce, de asemenea, la apariţia de tulpini condiţionat patogene (în anumite circumstanţe de dezechilibru ecologic) în cadrul microbiocenozelor normale, cu declanşarea ulterioară de infecţii intestinale şi urinare grave. </a:t>
            </a:r>
            <a:endParaRPr lang="en-US" dirty="0" smtClean="0"/>
          </a:p>
          <a:p>
            <a:pPr algn="just">
              <a:buNone/>
            </a:pPr>
            <a:endParaRPr lang="en-US" dirty="0" smtClean="0"/>
          </a:p>
          <a:p>
            <a:pPr algn="just"/>
            <a:r>
              <a:rPr lang="ro-RO" b="1" dirty="0" smtClean="0"/>
              <a:t>7.3. Sensibilitatea la bacteriofagi</a:t>
            </a:r>
            <a:endParaRPr lang="en-US" dirty="0" smtClean="0"/>
          </a:p>
          <a:p>
            <a:pPr algn="just"/>
            <a:r>
              <a:rPr lang="ro-RO" dirty="0" smtClean="0"/>
              <a:t>Uneori poate avea loc </a:t>
            </a:r>
            <a:r>
              <a:rPr lang="ro-RO" b="1" i="1" dirty="0" smtClean="0"/>
              <a:t>lizogenizarea tulpinilor de Escherichia coli</a:t>
            </a:r>
            <a:r>
              <a:rPr lang="ro-RO" dirty="0" smtClean="0"/>
              <a:t> (fag O-beta), acestea devenind producătoare de enterotoxină.</a:t>
            </a:r>
            <a:endParaRPr lang="en-US" dirty="0" smtClean="0"/>
          </a:p>
          <a:p>
            <a:pPr algn="just"/>
            <a:r>
              <a:rPr lang="ro-RO" b="1" dirty="0" smtClean="0"/>
              <a:t>Bacteriocine </a:t>
            </a:r>
            <a:r>
              <a:rPr lang="ro-RO" dirty="0" smtClean="0"/>
              <a:t>- produc colicine, ceea ce are importanţă în colicinotipie.</a:t>
            </a:r>
            <a:endParaRPr lang="en-US" dirty="0" smtClean="0"/>
          </a:p>
          <a:p>
            <a:pPr algn="just"/>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57232"/>
            <a:ext cx="8229600" cy="4515984"/>
          </a:xfrm>
        </p:spPr>
        <p:txBody>
          <a:bodyPr>
            <a:normAutofit fontScale="92500" lnSpcReduction="10000"/>
          </a:bodyPr>
          <a:lstStyle/>
          <a:p>
            <a:pPr algn="just"/>
            <a:r>
              <a:rPr lang="ro-RO" b="1" dirty="0" smtClean="0"/>
              <a:t>8. BOALA LA OM</a:t>
            </a:r>
            <a:endParaRPr lang="en-US" dirty="0" smtClean="0"/>
          </a:p>
          <a:p>
            <a:pPr algn="just"/>
            <a:r>
              <a:rPr lang="ro-RO" b="1" dirty="0" smtClean="0"/>
              <a:t>8.1. Habitat</a:t>
            </a:r>
            <a:endParaRPr lang="en-US" dirty="0" smtClean="0"/>
          </a:p>
          <a:p>
            <a:pPr algn="just"/>
            <a:r>
              <a:rPr lang="ro-RO" dirty="0" smtClean="0"/>
              <a:t>Escherichia coli se găseşte ca </a:t>
            </a:r>
            <a:r>
              <a:rPr lang="ro-RO" b="1" i="1" dirty="0" smtClean="0"/>
              <a:t>saprofit în intestinul uman şi animal</a:t>
            </a:r>
            <a:r>
              <a:rPr lang="ro-RO" dirty="0" smtClean="0"/>
              <a:t> (colon în special), precum şi în </a:t>
            </a:r>
            <a:r>
              <a:rPr lang="ro-RO" b="1" i="1" dirty="0" smtClean="0"/>
              <a:t>flora faringelui</a:t>
            </a:r>
            <a:r>
              <a:rPr lang="ro-RO" dirty="0" smtClean="0"/>
              <a:t>. Selecţia de tulpini condiţionat-patogene din aceste populaţii saprofite duce la actualizarea clinică a unor infecţii diareice sau cisto-pielitice. </a:t>
            </a:r>
            <a:endParaRPr lang="en-US" dirty="0" smtClean="0"/>
          </a:p>
          <a:p>
            <a:pPr algn="just"/>
            <a:r>
              <a:rPr lang="ro-RO" dirty="0" smtClean="0"/>
              <a:t>Datorită rezistenţei mari la variaţiile mediului, se găsesc </a:t>
            </a:r>
            <a:r>
              <a:rPr lang="ro-RO" b="1" i="1" dirty="0" smtClean="0"/>
              <a:t>foarte răspândite în aer, sol, ape poluate, suprafeţe, material moale, instrumentar</a:t>
            </a:r>
            <a:r>
              <a:rPr lang="ro-RO" dirty="0" smtClean="0"/>
              <a:t>. </a:t>
            </a:r>
            <a:endParaRPr lang="en-US" dirty="0" smtClean="0"/>
          </a:p>
          <a:p>
            <a:pPr algn="just"/>
            <a:r>
              <a:rPr lang="ro-RO" dirty="0" smtClean="0"/>
              <a:t>De asemenea, există </a:t>
            </a:r>
            <a:r>
              <a:rPr lang="ro-RO" b="1" i="1" dirty="0" smtClean="0"/>
              <a:t>purtători de Eschirichia coli</a:t>
            </a:r>
            <a:r>
              <a:rPr lang="ro-RO" dirty="0" smtClean="0"/>
              <a:t> (intestin, faringe, căi genitale, căi urinare).</a:t>
            </a:r>
            <a:endParaRPr lang="en-US"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57232"/>
            <a:ext cx="8229600" cy="5715040"/>
          </a:xfrm>
        </p:spPr>
        <p:txBody>
          <a:bodyPr>
            <a:normAutofit fontScale="92500" lnSpcReduction="20000"/>
          </a:bodyPr>
          <a:lstStyle/>
          <a:p>
            <a:pPr algn="just"/>
            <a:r>
              <a:rPr lang="ro-RO" b="1" dirty="0" smtClean="0"/>
              <a:t>8. BOALA LA OM</a:t>
            </a:r>
            <a:endParaRPr lang="en-US" dirty="0" smtClean="0"/>
          </a:p>
          <a:p>
            <a:pPr algn="just">
              <a:buNone/>
            </a:pPr>
            <a:endParaRPr lang="en-US" dirty="0" smtClean="0"/>
          </a:p>
          <a:p>
            <a:pPr algn="just"/>
            <a:r>
              <a:rPr lang="ro-RO" b="1" dirty="0" smtClean="0"/>
              <a:t>8.2. Patogenie</a:t>
            </a:r>
            <a:endParaRPr lang="en-US" dirty="0" smtClean="0"/>
          </a:p>
          <a:p>
            <a:pPr algn="just"/>
            <a:r>
              <a:rPr lang="ro-RO" dirty="0" smtClean="0"/>
              <a:t>Selecţia tulpinilor condiţionat-patogene (cu diverşi determinanţi antigenici), în anumite împrejurări, determină apariţia de </a:t>
            </a:r>
            <a:r>
              <a:rPr lang="ro-RO" b="1" i="1" dirty="0" smtClean="0"/>
              <a:t>enterite, infecţii urinare, meningite</a:t>
            </a:r>
            <a:r>
              <a:rPr lang="ro-RO" dirty="0" smtClean="0"/>
              <a:t>, mai ales la </a:t>
            </a:r>
            <a:r>
              <a:rPr lang="ro-RO" b="1" i="1" dirty="0" smtClean="0"/>
              <a:t>organismele umane cu rezistenţă scăzută</a:t>
            </a:r>
            <a:r>
              <a:rPr lang="ro-RO" dirty="0" smtClean="0"/>
              <a:t> (noi-născuţi, boli cronice degenerative etc). S-a demonstrat că tulpinile aparţinând serotipurilor OB enteropatogene sunt rezistente la fagocitoză. Şi la adulţi se întâlnesc gastroenterite severe cu Escherichia coli, izolându-se însă alte serotipuri decât cele izolate în caz de diaree malignă a noului-născut (exemple: serotipurile O</a:t>
            </a:r>
            <a:r>
              <a:rPr lang="ro-RO" baseline="-25000" dirty="0" smtClean="0"/>
              <a:t>124</a:t>
            </a:r>
            <a:r>
              <a:rPr lang="ro-RO" dirty="0" smtClean="0"/>
              <a:t>H</a:t>
            </a:r>
            <a:r>
              <a:rPr lang="ro-RO" baseline="-25000" dirty="0" smtClean="0"/>
              <a:t>30 </a:t>
            </a:r>
            <a:r>
              <a:rPr lang="ro-RO" dirty="0" smtClean="0"/>
              <a:t>şi O</a:t>
            </a:r>
            <a:r>
              <a:rPr lang="ro-RO" baseline="-25000" dirty="0" smtClean="0"/>
              <a:t>148</a:t>
            </a:r>
            <a:r>
              <a:rPr lang="ro-RO" dirty="0" smtClean="0"/>
              <a:t>H</a:t>
            </a:r>
            <a:r>
              <a:rPr lang="ro-RO" baseline="-25000" dirty="0" smtClean="0"/>
              <a:t>28</a:t>
            </a:r>
            <a:r>
              <a:rPr lang="ro-RO" dirty="0" smtClean="0"/>
              <a:t>). </a:t>
            </a:r>
            <a:endParaRPr lang="en-US" dirty="0" smtClean="0"/>
          </a:p>
          <a:p>
            <a:pPr algn="just"/>
            <a:r>
              <a:rPr lang="ro-RO" dirty="0" smtClean="0"/>
              <a:t>Pe de altă parte, menţionăm şi lucrări recente care atestă legătura între lizogenizarea tulpinii de Escherichia coli (cu fag temperat O-beta) şi secreţia de enterotoxină.</a:t>
            </a:r>
            <a:endParaRPr lang="en-US" dirty="0" smtClean="0"/>
          </a:p>
          <a:p>
            <a:pPr algn="just"/>
            <a:endParaRPr lang="en-US" dirty="0"/>
          </a:p>
        </p:txBody>
      </p:sp>
    </p:spTree>
    <p:extLst>
      <p:ext uri="{BB962C8B-B14F-4D97-AF65-F5344CB8AC3E}">
        <p14:creationId xmlns:p14="http://schemas.microsoft.com/office/powerpoint/2010/main" val="95843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1000108"/>
            <a:ext cx="8229600" cy="5500726"/>
          </a:xfrm>
        </p:spPr>
        <p:txBody>
          <a:bodyPr>
            <a:normAutofit fontScale="85000" lnSpcReduction="10000"/>
          </a:bodyPr>
          <a:lstStyle/>
          <a:p>
            <a:pPr algn="just"/>
            <a:r>
              <a:rPr lang="ro-RO" b="1" dirty="0" smtClean="0"/>
              <a:t>a. Enteritele. </a:t>
            </a:r>
            <a:r>
              <a:rPr lang="ro-RO" dirty="0" smtClean="0"/>
              <a:t>Patotipurile diareigene de E.coli recunoscute sunt în număr de 6: enterotoxigen(ETEC), enterohemoragic(EHEC), enteroinvaziv(EIEC), enteroagregativ(EAggEC), enteropatogen(EPEC) şi anteroaderent difuz(DAEC). Exceptân EIEC, care are un mecanism de invazie identic cu Shigella, celelalte patotipuri de E.coli au o fază iniţială de adeziune la epiteliul intestinal, urmată sau nu de colonizarea intestinului. </a:t>
            </a:r>
            <a:endParaRPr lang="en-US" dirty="0" smtClean="0"/>
          </a:p>
          <a:p>
            <a:pPr algn="just"/>
            <a:r>
              <a:rPr lang="ro-RO" dirty="0" smtClean="0"/>
              <a:t>   </a:t>
            </a:r>
            <a:r>
              <a:rPr lang="ro-RO" b="1" dirty="0" smtClean="0"/>
              <a:t>a.1. Escherichia coli enterotoxigen(ETEC). </a:t>
            </a:r>
            <a:r>
              <a:rPr lang="ro-RO" dirty="0" smtClean="0"/>
              <a:t>Este agentul etiologic al unui sindrom diareic holeriform, întâlnit la copii în ţările subdezvoltate şi al “diareei călătorilor” la adulţi din ţările dezvoltate economic, care călătoresc în ariile endemice ale acestui patotip. Cele două tipuri de enterotoxine produse de ETEC – termolabilă LT I(imunogenă) şi termostabilă Sta(neimunogenă), sunt capabile să inducă o secreţie activă de lichid ăn lumenul intestinal, fără ca enterocitul să sufere alterări morfologice vizibile. Evidenţierea toxinelor se face rin metode radiometrice, imunoenyimatice, latex-aglutinare, </a:t>
            </a:r>
            <a:r>
              <a:rPr lang="ro-RO" dirty="0" err="1" smtClean="0"/>
              <a:t>coaglutinare</a:t>
            </a:r>
            <a:r>
              <a:rPr lang="ro-RO" dirty="0" smtClean="0"/>
              <a:t>.</a:t>
            </a:r>
            <a:endParaRPr lang="en-US"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0" y="404664"/>
            <a:ext cx="9144000" cy="6858000"/>
          </a:xfrm>
        </p:spPr>
        <p:txBody>
          <a:bodyPr>
            <a:normAutofit fontScale="85000" lnSpcReduction="20000"/>
          </a:bodyPr>
          <a:lstStyle/>
          <a:p>
            <a:pPr algn="just"/>
            <a:r>
              <a:rPr lang="ro-RO" dirty="0"/>
              <a:t> </a:t>
            </a:r>
            <a:r>
              <a:rPr lang="ro-RO" b="1" dirty="0"/>
              <a:t>a.2. </a:t>
            </a:r>
            <a:r>
              <a:rPr lang="ro-RO" b="1" dirty="0" err="1"/>
              <a:t>Escherichia</a:t>
            </a:r>
            <a:r>
              <a:rPr lang="ro-RO" b="1" dirty="0"/>
              <a:t> coli </a:t>
            </a:r>
            <a:r>
              <a:rPr lang="ro-RO" b="1" dirty="0" err="1"/>
              <a:t>enterohemoragic</a:t>
            </a:r>
            <a:r>
              <a:rPr lang="ro-RO" b="1" dirty="0"/>
              <a:t>(EHEC). </a:t>
            </a:r>
            <a:r>
              <a:rPr lang="ro-RO" dirty="0"/>
              <a:t>Produce toxinele SLT I si SLT II prin conversie </a:t>
            </a:r>
            <a:r>
              <a:rPr lang="ro-RO" dirty="0" err="1"/>
              <a:t>lizogenică</a:t>
            </a:r>
            <a:r>
              <a:rPr lang="ro-RO" dirty="0"/>
              <a:t>, toxine asemănătoare structural toxinei </a:t>
            </a:r>
            <a:r>
              <a:rPr lang="ro-RO" dirty="0" err="1"/>
              <a:t>Shiga</a:t>
            </a:r>
            <a:r>
              <a:rPr lang="ro-RO" dirty="0"/>
              <a:t>(</a:t>
            </a:r>
            <a:r>
              <a:rPr lang="ro-RO" dirty="0" err="1"/>
              <a:t>Shiga</a:t>
            </a:r>
            <a:r>
              <a:rPr lang="ro-RO" dirty="0"/>
              <a:t> – </a:t>
            </a:r>
            <a:r>
              <a:rPr lang="ro-RO" dirty="0" err="1"/>
              <a:t>like</a:t>
            </a:r>
            <a:r>
              <a:rPr lang="ro-RO" dirty="0"/>
              <a:t> – </a:t>
            </a:r>
            <a:r>
              <a:rPr lang="ro-RO" dirty="0" err="1"/>
              <a:t>toxins</a:t>
            </a:r>
            <a:r>
              <a:rPr lang="ro-RO" dirty="0"/>
              <a:t>=SLT). După activitatea lor patogenă asupra celulelor VERO, mai sunt numite şi </a:t>
            </a:r>
            <a:r>
              <a:rPr lang="ro-RO" dirty="0" err="1"/>
              <a:t>verotoxine</a:t>
            </a:r>
            <a:r>
              <a:rPr lang="ro-RO" dirty="0"/>
              <a:t>(VT). Identificarea EHEC se face prin încadrarea în </a:t>
            </a:r>
            <a:r>
              <a:rPr lang="ro-RO" dirty="0" err="1"/>
              <a:t>serogrupul</a:t>
            </a:r>
            <a:r>
              <a:rPr lang="ro-RO" dirty="0"/>
              <a:t> O157(H7 pozitiv sau negativ) şi uneori O26 sau O111(</a:t>
            </a:r>
            <a:r>
              <a:rPr lang="ro-RO" dirty="0" err="1"/>
              <a:t>reacţii</a:t>
            </a:r>
            <a:r>
              <a:rPr lang="ro-RO" dirty="0"/>
              <a:t> de aglutinare) şi prin următoarele teste: citoliza asupra celulelor VERO, determinarea genelor care codifică SLT I si SLT II, determinarea genei </a:t>
            </a:r>
            <a:r>
              <a:rPr lang="ro-RO" dirty="0" err="1"/>
              <a:t>eae</a:t>
            </a:r>
            <a:r>
              <a:rPr lang="ro-RO" dirty="0"/>
              <a:t> A, care codifică </a:t>
            </a:r>
            <a:r>
              <a:rPr lang="ro-RO" dirty="0" err="1"/>
              <a:t>intimina</a:t>
            </a:r>
            <a:r>
              <a:rPr lang="ro-RO" dirty="0"/>
              <a:t>(proteină responsabilă de adeziunea celulară). </a:t>
            </a:r>
          </a:p>
          <a:p>
            <a:pPr algn="just"/>
            <a:r>
              <a:rPr lang="ro-RO" b="1" dirty="0" smtClean="0"/>
              <a:t>a.3. Escherichia coli enteroinvaziv(EIEC). </a:t>
            </a:r>
            <a:r>
              <a:rPr lang="ro-RO" dirty="0" smtClean="0"/>
              <a:t>Determină un sindrom diareic dizenteriform, întâlnit în special la adulti. Procesul invaziei are patru faze: </a:t>
            </a:r>
            <a:endParaRPr lang="en-US" dirty="0" smtClean="0"/>
          </a:p>
          <a:p>
            <a:pPr algn="just"/>
            <a:r>
              <a:rPr lang="ro-RO" dirty="0" smtClean="0"/>
              <a:t> - penetrarea EIEC în celulele M din mucoasa colonului</a:t>
            </a:r>
            <a:endParaRPr lang="en-US" dirty="0" smtClean="0"/>
          </a:p>
          <a:p>
            <a:pPr algn="just"/>
            <a:r>
              <a:rPr lang="ro-RO" dirty="0" smtClean="0"/>
              <a:t> - captarea de către macrofage şi eliberarea pe suprafaţa bazo-laterală a celulei intestinale</a:t>
            </a:r>
            <a:endParaRPr lang="en-US" dirty="0" smtClean="0"/>
          </a:p>
          <a:p>
            <a:pPr algn="just"/>
            <a:r>
              <a:rPr lang="ro-RO" dirty="0" smtClean="0"/>
              <a:t> - multiplicarea activă a bacteriilor intra- si intercelular în submucoasă, prin intermediul fagocitelor în care supravieţuiesc</a:t>
            </a:r>
            <a:endParaRPr lang="en-US" dirty="0" smtClean="0"/>
          </a:p>
          <a:p>
            <a:pPr algn="just"/>
            <a:r>
              <a:rPr lang="ro-RO" dirty="0" smtClean="0"/>
              <a:t> - moartea celulelor intestinale prin blocarea sintezei proteice şi a leziunilor citoplasmatice ireversibile</a:t>
            </a:r>
            <a:endParaRPr lang="en-US" dirty="0" smtClean="0"/>
          </a:p>
          <a:p>
            <a:pPr algn="just"/>
            <a:r>
              <a:rPr lang="ro-RO" dirty="0" smtClean="0"/>
              <a:t>   Identificarea EIEC se face in vitro, prin încadrarea într-una din grupele serologice cu ajutorul serurilor imune specifice(latex-aglutinare) sau prin deteminarea genei plasmidice ipa H, cu ajutorul PCR. </a:t>
            </a:r>
            <a:endParaRPr lang="en-US"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548680"/>
            <a:ext cx="8229600" cy="3312368"/>
          </a:xfrm>
        </p:spPr>
        <p:txBody>
          <a:bodyPr>
            <a:normAutofit fontScale="85000" lnSpcReduction="20000"/>
          </a:bodyPr>
          <a:lstStyle/>
          <a:p>
            <a:pPr algn="ctr">
              <a:buNone/>
            </a:pPr>
            <a:r>
              <a:rPr lang="ro-RO" sz="2900" b="1" dirty="0" smtClean="0"/>
              <a:t>ESCHERICHIA COLI (BACILUL COLI)</a:t>
            </a:r>
            <a:endParaRPr lang="en-US" sz="2900" b="1" dirty="0" smtClean="0"/>
          </a:p>
          <a:p>
            <a:pPr algn="ctr">
              <a:buNone/>
            </a:pPr>
            <a:endParaRPr lang="en-US" dirty="0" smtClean="0"/>
          </a:p>
          <a:p>
            <a:r>
              <a:rPr lang="ro-RO" b="1" dirty="0" smtClean="0"/>
              <a:t>1. ÎNCADRARE TAXONOMICĂ</a:t>
            </a:r>
            <a:endParaRPr lang="en-US" dirty="0" smtClean="0"/>
          </a:p>
          <a:p>
            <a:r>
              <a:rPr lang="ro-RO" i="1" dirty="0" smtClean="0"/>
              <a:t>Ordinul</a:t>
            </a:r>
            <a:r>
              <a:rPr lang="ro-RO" dirty="0" smtClean="0"/>
              <a:t>: </a:t>
            </a:r>
            <a:r>
              <a:rPr lang="ro-RO" b="1" i="1" dirty="0" smtClean="0"/>
              <a:t>Eubacteriales</a:t>
            </a:r>
            <a:r>
              <a:rPr lang="ro-RO" dirty="0" smtClean="0"/>
              <a:t>; </a:t>
            </a:r>
            <a:r>
              <a:rPr lang="ro-RO" i="1" dirty="0" smtClean="0"/>
              <a:t>familia</a:t>
            </a:r>
            <a:r>
              <a:rPr lang="ro-RO" dirty="0" smtClean="0"/>
              <a:t>: </a:t>
            </a:r>
            <a:r>
              <a:rPr lang="ro-RO" b="1" i="1" dirty="0" smtClean="0"/>
              <a:t>Enterobacteriaceae</a:t>
            </a:r>
            <a:r>
              <a:rPr lang="ro-RO" dirty="0" smtClean="0"/>
              <a:t>; </a:t>
            </a:r>
            <a:r>
              <a:rPr lang="ro-RO" i="1" dirty="0" smtClean="0"/>
              <a:t>tribul</a:t>
            </a:r>
            <a:r>
              <a:rPr lang="ro-RO" dirty="0" smtClean="0"/>
              <a:t>: </a:t>
            </a:r>
            <a:r>
              <a:rPr lang="ro-RO" b="1" i="1" dirty="0" smtClean="0"/>
              <a:t>Escherichieae</a:t>
            </a:r>
            <a:r>
              <a:rPr lang="ro-RO" dirty="0" smtClean="0"/>
              <a:t>; </a:t>
            </a:r>
            <a:r>
              <a:rPr lang="ro-RO" i="1" dirty="0" smtClean="0"/>
              <a:t>genul</a:t>
            </a:r>
            <a:r>
              <a:rPr lang="ro-RO" dirty="0" smtClean="0"/>
              <a:t>: </a:t>
            </a:r>
            <a:r>
              <a:rPr lang="ro-RO" b="1" i="1" dirty="0" smtClean="0"/>
              <a:t>Escherichia</a:t>
            </a:r>
            <a:r>
              <a:rPr lang="ro-RO" dirty="0" smtClean="0"/>
              <a:t>; </a:t>
            </a:r>
            <a:r>
              <a:rPr lang="ro-RO" i="1" dirty="0" smtClean="0"/>
              <a:t>specia</a:t>
            </a:r>
            <a:r>
              <a:rPr lang="ro-RO" dirty="0" smtClean="0"/>
              <a:t>: </a:t>
            </a:r>
            <a:r>
              <a:rPr lang="ro-RO" b="1" i="1" dirty="0" smtClean="0"/>
              <a:t>Escherichia</a:t>
            </a:r>
            <a:r>
              <a:rPr lang="ro-RO" i="1" dirty="0" smtClean="0"/>
              <a:t> </a:t>
            </a:r>
            <a:r>
              <a:rPr lang="ro-RO" b="1" i="1" dirty="0" smtClean="0"/>
              <a:t>coli</a:t>
            </a:r>
            <a:r>
              <a:rPr lang="ro-RO" dirty="0" smtClean="0"/>
              <a:t>. </a:t>
            </a:r>
            <a:endParaRPr lang="en-US" dirty="0" smtClean="0"/>
          </a:p>
          <a:p>
            <a:pPr>
              <a:buNone/>
            </a:pPr>
            <a:endParaRPr lang="en-US" dirty="0" smtClean="0"/>
          </a:p>
          <a:p>
            <a:r>
              <a:rPr lang="ro-RO" b="1" dirty="0" smtClean="0"/>
              <a:t>2. CARACTERE MORFOLOGICE</a:t>
            </a:r>
            <a:endParaRPr lang="en-US" dirty="0" smtClean="0"/>
          </a:p>
          <a:p>
            <a:r>
              <a:rPr lang="ro-RO" b="1" i="1" dirty="0" smtClean="0"/>
              <a:t>Bacili Gram negativi</a:t>
            </a:r>
            <a:r>
              <a:rPr lang="ro-RO" dirty="0" smtClean="0"/>
              <a:t>, majoritatea </a:t>
            </a:r>
            <a:r>
              <a:rPr lang="ro-RO" b="1" i="1" dirty="0" smtClean="0"/>
              <a:t>mobili</a:t>
            </a:r>
            <a:r>
              <a:rPr lang="ro-RO" dirty="0" smtClean="0"/>
              <a:t> (cili peristrichi) (figurile 1 şi 2), </a:t>
            </a:r>
            <a:r>
              <a:rPr lang="ro-RO" b="1" i="1" dirty="0" smtClean="0"/>
              <a:t>nesporulaţi</a:t>
            </a:r>
            <a:r>
              <a:rPr lang="ro-RO" dirty="0" smtClean="0"/>
              <a:t>. Unele tulpini au </a:t>
            </a:r>
            <a:r>
              <a:rPr lang="ro-RO" b="1" i="1" dirty="0" smtClean="0"/>
              <a:t>capsulă</a:t>
            </a:r>
            <a:r>
              <a:rPr lang="ro-RO" dirty="0" smtClean="0"/>
              <a:t> (</a:t>
            </a:r>
            <a:r>
              <a:rPr lang="ro-RO" b="1" i="1" dirty="0" smtClean="0"/>
              <a:t>„tulpini mucoide”</a:t>
            </a:r>
            <a:r>
              <a:rPr lang="ro-RO" dirty="0" smtClean="0"/>
              <a:t>, care sunt </a:t>
            </a:r>
            <a:r>
              <a:rPr lang="ro-RO" dirty="0" err="1" smtClean="0"/>
              <a:t>enteroinvazive</a:t>
            </a:r>
            <a:r>
              <a:rPr lang="ro-RO" dirty="0" smtClean="0"/>
              <a:t>).</a:t>
            </a:r>
            <a:endParaRPr lang="en-US" dirty="0" smtClean="0"/>
          </a:p>
        </p:txBody>
      </p:sp>
      <p:pic>
        <p:nvPicPr>
          <p:cNvPr id="4" name="Picture 2"/>
          <p:cNvPicPr>
            <a:picLocks noChangeAspect="1" noChangeArrowheads="1"/>
          </p:cNvPicPr>
          <p:nvPr/>
        </p:nvPicPr>
        <p:blipFill>
          <a:blip r:embed="rId2"/>
          <a:srcRect/>
          <a:stretch>
            <a:fillRect/>
          </a:stretch>
        </p:blipFill>
        <p:spPr bwMode="auto">
          <a:xfrm>
            <a:off x="683568" y="3861048"/>
            <a:ext cx="3168352" cy="2440161"/>
          </a:xfrm>
          <a:prstGeom prst="rect">
            <a:avLst/>
          </a:prstGeom>
          <a:noFill/>
          <a:ln w="9525">
            <a:noFill/>
            <a:miter lim="800000"/>
            <a:headEnd/>
            <a:tailEnd/>
          </a:ln>
        </p:spPr>
      </p:pic>
      <p:sp>
        <p:nvSpPr>
          <p:cNvPr id="5" name="TextBox 4"/>
          <p:cNvSpPr txBox="1"/>
          <p:nvPr/>
        </p:nvSpPr>
        <p:spPr>
          <a:xfrm>
            <a:off x="2221661" y="6381328"/>
            <a:ext cx="4643470" cy="646331"/>
          </a:xfrm>
          <a:prstGeom prst="rect">
            <a:avLst/>
          </a:prstGeom>
          <a:noFill/>
        </p:spPr>
        <p:txBody>
          <a:bodyPr wrap="square" rtlCol="0">
            <a:spAutoFit/>
          </a:bodyPr>
          <a:lstStyle/>
          <a:p>
            <a:r>
              <a:rPr lang="en-US" b="1" dirty="0" err="1" smtClean="0"/>
              <a:t>Frotiu</a:t>
            </a:r>
            <a:r>
              <a:rPr lang="en-US" b="1" dirty="0" smtClean="0"/>
              <a:t> </a:t>
            </a:r>
            <a:r>
              <a:rPr lang="en-US" b="1" dirty="0" err="1"/>
              <a:t>colorat</a:t>
            </a:r>
            <a:r>
              <a:rPr lang="en-US" b="1" dirty="0"/>
              <a:t> Gram din </a:t>
            </a:r>
            <a:r>
              <a:rPr lang="en-US" b="1" dirty="0" err="1"/>
              <a:t>cultură</a:t>
            </a:r>
            <a:r>
              <a:rPr lang="en-US" b="1" dirty="0"/>
              <a:t> - E. coli</a:t>
            </a:r>
          </a:p>
          <a:p>
            <a:endParaRPr lang="en-US" b="1" dirty="0"/>
          </a:p>
        </p:txBody>
      </p:sp>
      <p:pic>
        <p:nvPicPr>
          <p:cNvPr id="6" name="Picture 4" descr="Escherichia_coli_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3859611"/>
            <a:ext cx="2736304" cy="244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36712"/>
            <a:ext cx="9144000" cy="6425952"/>
          </a:xfrm>
        </p:spPr>
        <p:txBody>
          <a:bodyPr>
            <a:normAutofit fontScale="85000" lnSpcReduction="20000"/>
          </a:bodyPr>
          <a:lstStyle/>
          <a:p>
            <a:pPr algn="just"/>
            <a:r>
              <a:rPr lang="ro-RO" b="1" dirty="0" smtClean="0"/>
              <a:t>a.4. Escherichia coli enteroagregativ(EAggEC). </a:t>
            </a:r>
            <a:r>
              <a:rPr lang="ro-RO" dirty="0" smtClean="0"/>
              <a:t>Prezintă particularitatea de a se lega agregativ de enterocite. Determină diaree apoasă cu vărsaturi, la toate vârstele. În culturi de celule, s-a demonstrat capacitatea tulpinilor EAggEC de a invada ţesuturile(HeLa). La EAggEC a mai fost identificată o enterotoxină termolabilă(EALT) antigenic înrudită cu hemolizina E.coli, dar fără activitate hemolitică.</a:t>
            </a:r>
            <a:endParaRPr lang="en-US" dirty="0" smtClean="0"/>
          </a:p>
          <a:p>
            <a:pPr algn="just"/>
            <a:r>
              <a:rPr lang="ro-RO" dirty="0" smtClean="0"/>
              <a:t>   </a:t>
            </a:r>
            <a:r>
              <a:rPr lang="ro-RO" b="1" dirty="0" smtClean="0"/>
              <a:t>a.5. Escherichia coli enteropatogen(EPEC). </a:t>
            </a:r>
            <a:r>
              <a:rPr lang="ro-RO" dirty="0" smtClean="0"/>
              <a:t>A fost incriminată în etiologic unor pusee epidemice de diaree maligna la copii cu vârstă sub un an. Până în prezent, la acest </a:t>
            </a:r>
            <a:r>
              <a:rPr lang="ro-RO" dirty="0" smtClean="0"/>
              <a:t>patoti</a:t>
            </a:r>
            <a:r>
              <a:rPr lang="en-US" smtClean="0"/>
              <a:t>p </a:t>
            </a:r>
            <a:r>
              <a:rPr lang="ro-RO" smtClean="0"/>
              <a:t>nu </a:t>
            </a:r>
            <a:r>
              <a:rPr lang="ro-RO" dirty="0" smtClean="0"/>
              <a:t>a fost evidenţiată o toxină, leziunile caracteristice asupra celulelor epiteliale intestinale sunt de tip: aderenţă – ştergere, respectiv aderarea fermă, în unele arii la suprafaţa celulelor, colonizarea intestinală şi ştergerea microvililor. Identificarea acestui patotip se face prin reacţie de identificare antigenică, cu serurile EPEC şi prin detectarea prezenţei genei eae A prin PCR, care tinde să înlocuiască reacţiie serologice.</a:t>
            </a:r>
            <a:endParaRPr lang="en-US" dirty="0" smtClean="0"/>
          </a:p>
          <a:p>
            <a:pPr algn="just"/>
            <a:r>
              <a:rPr lang="ro-RO" dirty="0" smtClean="0"/>
              <a:t>   </a:t>
            </a:r>
            <a:r>
              <a:rPr lang="ro-RO" b="1" dirty="0" smtClean="0"/>
              <a:t>a.6. Escherichia coli difuz aderent(DAEC). </a:t>
            </a:r>
            <a:r>
              <a:rPr lang="ro-RO" dirty="0" smtClean="0"/>
              <a:t>Are rol diareigen controversat, întrucât singurul factor de virulenţă la acest patotip este aderearea difuză de celulele HeLa şi de celulele epiteliale în culturi. Din punct de vedere clinic prezintă diaree apoasă şi vărsături, la toate vârstele. Adezinele identificate la DAEC sunt factorul F1845 şi adezina Afa D, care promovează internalizarea bacteriilor în celule, fiind supranumită invazină. Prezenţa grupului de gene Afa prin PCR reprezintă metoda de identificare a DAEC. </a:t>
            </a:r>
            <a:endParaRPr lang="en-US" dirty="0"/>
          </a:p>
        </p:txBody>
      </p:sp>
    </p:spTree>
    <p:extLst>
      <p:ext uri="{BB962C8B-B14F-4D97-AF65-F5344CB8AC3E}">
        <p14:creationId xmlns:p14="http://schemas.microsoft.com/office/powerpoint/2010/main" val="16030516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425885"/>
            <a:ext cx="8748464" cy="6432115"/>
          </a:xfrm>
        </p:spPr>
        <p:txBody>
          <a:bodyPr>
            <a:normAutofit fontScale="70000" lnSpcReduction="20000"/>
          </a:bodyPr>
          <a:lstStyle/>
          <a:p>
            <a:pPr algn="just"/>
            <a:r>
              <a:rPr lang="ro-RO" b="1" dirty="0" smtClean="0"/>
              <a:t>b. Infecţiile urinare</a:t>
            </a:r>
            <a:r>
              <a:rPr lang="ro-RO" dirty="0" smtClean="0"/>
              <a:t>. E.coli este de departe cel mai frecvent agent etiologic(peste 80%) al infecţiilor tractusului urinar, condiţia gazdei fiind primordială în instalarea ITU(diabet, imunodeficienţe, malformaţii urinare, uropatii obstructive, reflux vezico-urinar). </a:t>
            </a:r>
            <a:endParaRPr lang="en-US" dirty="0" smtClean="0"/>
          </a:p>
          <a:p>
            <a:pPr algn="just"/>
            <a:r>
              <a:rPr lang="ro-RO" dirty="0" smtClean="0"/>
              <a:t>   Factorii de uropatogenitate, recunoscuţi la E.coli uropatogen sunt: </a:t>
            </a:r>
            <a:endParaRPr lang="en-US" dirty="0" smtClean="0"/>
          </a:p>
          <a:p>
            <a:pPr algn="just"/>
            <a:r>
              <a:rPr lang="ro-RO" dirty="0" smtClean="0"/>
              <a:t>   - adezinele</a:t>
            </a:r>
            <a:endParaRPr lang="en-US" dirty="0" smtClean="0"/>
          </a:p>
          <a:p>
            <a:pPr algn="just"/>
            <a:r>
              <a:rPr lang="ro-RO" dirty="0" smtClean="0"/>
              <a:t>   - hemolizina, prevalentă la tulpinile izolate din ITU superior</a:t>
            </a:r>
            <a:endParaRPr lang="en-US" dirty="0" smtClean="0"/>
          </a:p>
          <a:p>
            <a:pPr algn="just"/>
            <a:r>
              <a:rPr lang="ro-RO" dirty="0" smtClean="0"/>
              <a:t>   - aerobactina, un chelator de fier, care permite multiplicarea E.coli în condiţiile feriprive ale tractului urinar</a:t>
            </a:r>
            <a:endParaRPr lang="en-US" dirty="0" smtClean="0"/>
          </a:p>
          <a:p>
            <a:pPr algn="just"/>
            <a:r>
              <a:rPr lang="ro-RO" dirty="0" smtClean="0"/>
              <a:t>   - factorul citotoxic necrozant I (CNF I) este o toxină proteică, ce determină formarea de celule multinucleate în unele linii celulare şi care prin efectul său citopatogen poate facilita răspândirea bilaterală a tupinilor uropatogene din tractul urinar spre şi din torentul sanguin. </a:t>
            </a:r>
            <a:endParaRPr lang="en-US" dirty="0" smtClean="0"/>
          </a:p>
          <a:p>
            <a:pPr algn="just"/>
            <a:r>
              <a:rPr lang="ro-RO" dirty="0" smtClean="0"/>
              <a:t>   - antigenele O – în mod particular 8 serogrupuri se întâlnesc frecvent printre tulpinile uropatogene: O1, O2, O4, O6, O7, O16, O18 şi O75. Antigenele O cresc presistenţa bacteriilor în tractul urinar</a:t>
            </a:r>
            <a:endParaRPr lang="en-US" dirty="0" smtClean="0"/>
          </a:p>
          <a:p>
            <a:pPr algn="just"/>
            <a:r>
              <a:rPr lang="ro-RO" dirty="0" smtClean="0"/>
              <a:t>   - antigenele capsulare. Studiile epidemiologice au relevat prevalenţa unui număr restrâns de antigene K în infecţiile urinare şi anume K1, K2, K5, K13 si K51. Tulpinile nefritogene produc mai mult antigen K, fapt ce imprimă infecţiei o severitate mai mare.</a:t>
            </a:r>
            <a:endParaRPr lang="en-US" dirty="0" smtClean="0"/>
          </a:p>
          <a:p>
            <a:pPr algn="just"/>
            <a:r>
              <a:rPr lang="ro-RO" b="1" dirty="0" smtClean="0"/>
              <a:t>c. Infecţiile cutanate</a:t>
            </a:r>
            <a:r>
              <a:rPr lang="ro-RO" dirty="0" smtClean="0"/>
              <a:t>.</a:t>
            </a:r>
            <a:r>
              <a:rPr lang="ro-RO" b="1" dirty="0" smtClean="0"/>
              <a:t> </a:t>
            </a:r>
            <a:r>
              <a:rPr lang="ro-RO" dirty="0" smtClean="0"/>
              <a:t>Se poate produce mai ales </a:t>
            </a:r>
            <a:r>
              <a:rPr lang="ro-RO" i="1" dirty="0" smtClean="0"/>
              <a:t>suprainfecţia plăgilor postoperatorii</a:t>
            </a:r>
            <a:r>
              <a:rPr lang="ro-RO" dirty="0" smtClean="0"/>
              <a:t>, evoluţia fiind trenantă (are loc reabsorbţia toxinelor).</a:t>
            </a:r>
            <a:endParaRPr lang="en-US" dirty="0" smtClean="0"/>
          </a:p>
          <a:p>
            <a:pPr algn="just"/>
            <a:r>
              <a:rPr lang="ro-RO" b="1" dirty="0" smtClean="0"/>
              <a:t>d. Meningita neonatală şi septicemia. </a:t>
            </a:r>
            <a:r>
              <a:rPr lang="ro-RO" dirty="0" smtClean="0"/>
              <a:t>Sunt produse de tulpinile de E.coli dotate cu structuri de suprafaţă care permit rezistenţa faţă de fagocitoză şi respectiv invazivitatea. </a:t>
            </a:r>
            <a:endParaRPr lang="en-US" dirty="0" smtClean="0"/>
          </a:p>
          <a:p>
            <a:pPr algn="just"/>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57166"/>
            <a:ext cx="8507288" cy="6500834"/>
          </a:xfrm>
        </p:spPr>
        <p:txBody>
          <a:bodyPr>
            <a:normAutofit fontScale="70000" lnSpcReduction="20000"/>
          </a:bodyPr>
          <a:lstStyle/>
          <a:p>
            <a:pPr algn="just"/>
            <a:r>
              <a:rPr lang="ro-RO" b="1" dirty="0" smtClean="0"/>
              <a:t>8.3. Imunitate</a:t>
            </a:r>
            <a:endParaRPr lang="en-US" dirty="0" smtClean="0"/>
          </a:p>
          <a:p>
            <a:pPr algn="just"/>
            <a:r>
              <a:rPr lang="ro-RO" b="1" i="1" dirty="0" smtClean="0"/>
              <a:t>Nu apare o imunitate stabilă</a:t>
            </a:r>
            <a:r>
              <a:rPr lang="ro-RO" dirty="0" smtClean="0"/>
              <a:t> (discordanţa între titrul de anticorpi şi rezistenţa efectivă antiinfecţioasă) în colibaciloze. Apar totuşi anticorpi sistemici şi locali anti-enterotoxină LT, neutralizanţi (protectori?). În </a:t>
            </a:r>
            <a:r>
              <a:rPr lang="ro-RO" b="1" i="1" dirty="0" smtClean="0"/>
              <a:t>cazurile cu evoluţie cronică (infecţii urinare)</a:t>
            </a:r>
            <a:r>
              <a:rPr lang="ro-RO" dirty="0" smtClean="0"/>
              <a:t>, este posibilă </a:t>
            </a:r>
            <a:r>
              <a:rPr lang="ro-RO" b="1" i="1" dirty="0" smtClean="0"/>
              <a:t>intervenţia imunităţii mediate celular</a:t>
            </a:r>
            <a:r>
              <a:rPr lang="ro-RO" dirty="0" smtClean="0"/>
              <a:t>.</a:t>
            </a:r>
            <a:endParaRPr lang="en-US" dirty="0" smtClean="0"/>
          </a:p>
          <a:p>
            <a:pPr algn="just"/>
            <a:r>
              <a:rPr lang="ro-RO" b="1" dirty="0" smtClean="0"/>
              <a:t> </a:t>
            </a:r>
            <a:endParaRPr lang="en-US" dirty="0" smtClean="0"/>
          </a:p>
          <a:p>
            <a:pPr algn="just"/>
            <a:r>
              <a:rPr lang="ro-RO" b="1" dirty="0" smtClean="0"/>
              <a:t>8.4. Aspecte clinice</a:t>
            </a:r>
            <a:endParaRPr lang="en-US" dirty="0" smtClean="0"/>
          </a:p>
          <a:p>
            <a:pPr lvl="0" algn="just"/>
            <a:r>
              <a:rPr lang="ro-RO" b="1" dirty="0" smtClean="0"/>
              <a:t>Enterita noului-născut („diareea malignă”)</a:t>
            </a:r>
            <a:r>
              <a:rPr lang="ro-RO" dirty="0" smtClean="0"/>
              <a:t>.</a:t>
            </a:r>
            <a:r>
              <a:rPr lang="ro-RO" b="1" dirty="0" smtClean="0"/>
              <a:t> </a:t>
            </a:r>
            <a:r>
              <a:rPr lang="ro-RO" dirty="0" smtClean="0"/>
              <a:t>Apare la nou-născuţi sau sugari (maternităţi, servicii de pediatrie) cu </a:t>
            </a:r>
            <a:r>
              <a:rPr lang="ro-RO" b="1" i="1" dirty="0" smtClean="0"/>
              <a:t>transmitere de la purtătorii aparent sănătoşi</a:t>
            </a:r>
            <a:r>
              <a:rPr lang="ro-RO" dirty="0" smtClean="0"/>
              <a:t>. Evoluţia este, de regulă, gravă, cu mortalitate extrem de dezvoltată (tulpinile sunt rezistente la chimioterapice, se produce bacteriemie, deshidratare, şoc endotoxic, colaps vascular periferic). Sunt implicate serotipurile O</a:t>
            </a:r>
            <a:r>
              <a:rPr lang="ro-RO" baseline="-25000" dirty="0" smtClean="0"/>
              <a:t>55</a:t>
            </a:r>
            <a:r>
              <a:rPr lang="ro-RO" dirty="0" smtClean="0"/>
              <a:t>B</a:t>
            </a:r>
            <a:r>
              <a:rPr lang="ro-RO" baseline="-25000" dirty="0" smtClean="0"/>
              <a:t>5</a:t>
            </a:r>
            <a:r>
              <a:rPr lang="ro-RO" dirty="0" smtClean="0"/>
              <a:t>, O</a:t>
            </a:r>
            <a:r>
              <a:rPr lang="ro-RO" baseline="-25000" dirty="0" smtClean="0"/>
              <a:t>111</a:t>
            </a:r>
            <a:r>
              <a:rPr lang="ro-RO" dirty="0" smtClean="0"/>
              <a:t>B</a:t>
            </a:r>
            <a:r>
              <a:rPr lang="ro-RO" baseline="-25000" dirty="0" smtClean="0"/>
              <a:t>4</a:t>
            </a:r>
            <a:r>
              <a:rPr lang="ro-RO" dirty="0" smtClean="0"/>
              <a:t>, etc.</a:t>
            </a:r>
            <a:endParaRPr lang="en-US" dirty="0" smtClean="0"/>
          </a:p>
          <a:p>
            <a:pPr lvl="0" algn="just"/>
            <a:r>
              <a:rPr lang="ro-RO" b="1" dirty="0" smtClean="0"/>
              <a:t>Meningita</a:t>
            </a:r>
            <a:r>
              <a:rPr lang="ro-RO" dirty="0" smtClean="0"/>
              <a:t>. După descărcări bacteriemice, în cadrul sindromului „diareei maligne” a noului-născut, se pot produce </a:t>
            </a:r>
            <a:r>
              <a:rPr lang="ro-RO" b="1" i="1" dirty="0" smtClean="0"/>
              <a:t>diseminări secundare la nivelul meningelui</a:t>
            </a:r>
            <a:r>
              <a:rPr lang="ro-RO" dirty="0" smtClean="0"/>
              <a:t>, cu evoluţie fatală la 100% din cazuri.</a:t>
            </a:r>
            <a:endParaRPr lang="en-US" dirty="0" smtClean="0"/>
          </a:p>
          <a:p>
            <a:pPr lvl="0" algn="just"/>
            <a:r>
              <a:rPr lang="ro-RO" b="1" dirty="0" smtClean="0"/>
              <a:t>Infecţii urinare ascendente</a:t>
            </a:r>
            <a:r>
              <a:rPr lang="ro-RO" dirty="0" smtClean="0"/>
              <a:t>. În condiţii de </a:t>
            </a:r>
            <a:r>
              <a:rPr lang="ro-RO" b="1" i="1" dirty="0" smtClean="0"/>
              <a:t>rezistenţă scăzută a organismului</a:t>
            </a:r>
            <a:r>
              <a:rPr lang="ro-RO" dirty="0" smtClean="0"/>
              <a:t>, Escherichia coli patogen poate determina </a:t>
            </a:r>
            <a:r>
              <a:rPr lang="ro-RO" b="1" i="1" dirty="0" smtClean="0"/>
              <a:t>cistite, cistopielite</a:t>
            </a:r>
            <a:r>
              <a:rPr lang="ro-RO" dirty="0" smtClean="0"/>
              <a:t>, rezistente la tratamentul cu chimioterpice, cu evoluţie trenantă (subacută sau cronică). Dacă infecţia cuprinde corticala renală, poate apărea un abces care cuprinde parenchimul (</a:t>
            </a:r>
            <a:r>
              <a:rPr lang="ro-RO" b="1" i="1" dirty="0" smtClean="0"/>
              <a:t>pionefroză</a:t>
            </a:r>
            <a:r>
              <a:rPr lang="ro-RO" dirty="0" smtClean="0"/>
              <a:t>), cu compromiterea funcţională totală a organului.</a:t>
            </a:r>
            <a:endParaRPr lang="en-US" dirty="0" smtClean="0"/>
          </a:p>
          <a:p>
            <a:pPr lvl="0" algn="just"/>
            <a:r>
              <a:rPr lang="ro-RO" b="1" dirty="0" smtClean="0"/>
              <a:t>Enterite</a:t>
            </a:r>
            <a:r>
              <a:rPr lang="ro-RO" dirty="0" smtClean="0"/>
              <a:t>. La adulţi determină enterite, cu alte serotipuri decât la copii şi anume OHK, de obicei prin </a:t>
            </a:r>
            <a:r>
              <a:rPr lang="ro-RO" b="1" i="1" dirty="0" smtClean="0"/>
              <a:t>disbacterie</a:t>
            </a:r>
            <a:r>
              <a:rPr lang="ro-RO" dirty="0" smtClean="0"/>
              <a:t> (tratament abuziv cu antibiotice </a:t>
            </a:r>
            <a:r>
              <a:rPr lang="ro-RO" i="1" dirty="0" smtClean="0"/>
              <a:t>per os</a:t>
            </a:r>
            <a:r>
              <a:rPr lang="ro-RO" dirty="0" smtClean="0"/>
              <a:t>). Formele grave se întâlnesc mai ales la </a:t>
            </a:r>
            <a:r>
              <a:rPr lang="ro-RO" b="1" i="1" dirty="0" smtClean="0"/>
              <a:t>indivizii cu reactivitate scăzută sau subnutriţi</a:t>
            </a:r>
            <a:r>
              <a:rPr lang="ro-RO" dirty="0" smtClean="0"/>
              <a:t> („gazde compromise”).</a:t>
            </a:r>
            <a:endParaRPr lang="en-US" dirty="0" smtClean="0"/>
          </a:p>
          <a:p>
            <a:pPr algn="just"/>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1500174"/>
            <a:ext cx="8229600" cy="3922412"/>
          </a:xfrm>
        </p:spPr>
        <p:txBody>
          <a:bodyPr>
            <a:normAutofit fontScale="77500" lnSpcReduction="20000"/>
          </a:bodyPr>
          <a:lstStyle/>
          <a:p>
            <a:pPr lvl="0" algn="just"/>
            <a:r>
              <a:rPr lang="ro-RO" b="1" dirty="0" smtClean="0"/>
              <a:t>Infecţii cutanate</a:t>
            </a:r>
            <a:r>
              <a:rPr lang="ro-RO" dirty="0" smtClean="0"/>
              <a:t>. Sunt, mai ales, intraspitaliceşti, în secţiile de chirurgie, producând </a:t>
            </a:r>
            <a:r>
              <a:rPr lang="ro-RO" b="1" i="1" dirty="0" smtClean="0"/>
              <a:t>suprainfecţia plăgilor postoperatorii</a:t>
            </a:r>
            <a:r>
              <a:rPr lang="ro-RO" dirty="0" smtClean="0"/>
              <a:t> (evoluţie lungă, uneori cu semne generale de toxemie).</a:t>
            </a:r>
            <a:endParaRPr lang="en-US" dirty="0" smtClean="0"/>
          </a:p>
          <a:p>
            <a:pPr lvl="0" algn="just"/>
            <a:r>
              <a:rPr lang="ro-RO" dirty="0" smtClean="0"/>
              <a:t>În anumite condiţii, Escherichia coli mai poate determina </a:t>
            </a:r>
            <a:r>
              <a:rPr lang="ro-RO" b="1" dirty="0" smtClean="0"/>
              <a:t>infecţii ale căilor biliare</a:t>
            </a:r>
            <a:r>
              <a:rPr lang="ro-RO" dirty="0" smtClean="0"/>
              <a:t> (colecistopatii, colangiopatii), </a:t>
            </a:r>
            <a:r>
              <a:rPr lang="ro-RO" b="1" i="1" dirty="0" smtClean="0"/>
              <a:t>peritonită, apendicită</a:t>
            </a:r>
            <a:r>
              <a:rPr lang="ro-RO" dirty="0" smtClean="0"/>
              <a:t> etc.</a:t>
            </a:r>
            <a:endParaRPr lang="en-US" dirty="0" smtClean="0"/>
          </a:p>
          <a:p>
            <a:pPr lvl="0" algn="just"/>
            <a:r>
              <a:rPr lang="ro-RO" b="1" dirty="0" smtClean="0"/>
              <a:t>Diareea călătorilor</a:t>
            </a:r>
            <a:r>
              <a:rPr lang="ro-RO" dirty="0" smtClean="0"/>
              <a:t>. Anual, mai mult de un sfert de miliard de persoane călătoresc dintr-o ţară în alta. Din păcate, un număr semnificativ de călători prezintă o rapidă stare de deshidratare, numită „diareea călătorilor”. Aceasta este determinată de Escherichia coli enterotoxigenă în cele mai multe cazuri, deşi pot fi implicate şi specii de Salmonella şi Shigella.</a:t>
            </a:r>
            <a:endParaRPr lang="en-US" dirty="0" smtClean="0"/>
          </a:p>
          <a:p>
            <a:pPr algn="just">
              <a:buNone/>
            </a:pPr>
            <a:endParaRPr lang="en-US" dirty="0" smtClean="0"/>
          </a:p>
          <a:p>
            <a:pPr algn="just"/>
            <a:r>
              <a:rPr lang="ro-RO" b="1" dirty="0" smtClean="0"/>
              <a:t>9. DIAGNOSTIC DE LABORATOR</a:t>
            </a:r>
            <a:r>
              <a:rPr lang="ro-RO" dirty="0" smtClean="0"/>
              <a:t>: vezi Îndrumar lucrări practice</a:t>
            </a:r>
            <a:endParaRPr lang="en-US" dirty="0" smtClean="0"/>
          </a:p>
          <a:p>
            <a:pPr algn="just"/>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908720"/>
            <a:ext cx="8545368" cy="6120680"/>
          </a:xfrm>
        </p:spPr>
        <p:txBody>
          <a:bodyPr>
            <a:normAutofit/>
          </a:bodyPr>
          <a:lstStyle/>
          <a:p>
            <a:pPr algn="just"/>
            <a:r>
              <a:rPr lang="ro-RO" b="1" dirty="0" smtClean="0"/>
              <a:t>10. EPIDEMIOLOGIE. PROFILAXIE. TRATAMENT</a:t>
            </a:r>
            <a:endParaRPr lang="en-US" dirty="0" smtClean="0"/>
          </a:p>
          <a:p>
            <a:pPr algn="just"/>
            <a:r>
              <a:rPr lang="ro-RO" b="1" dirty="0" smtClean="0"/>
              <a:t>Epidemiologie</a:t>
            </a:r>
            <a:r>
              <a:rPr lang="ro-RO" dirty="0" smtClean="0"/>
              <a:t>. Astăzi, atât </a:t>
            </a:r>
            <a:r>
              <a:rPr lang="ro-RO" b="1" i="1" dirty="0" smtClean="0"/>
              <a:t>enterita noului-născut</a:t>
            </a:r>
            <a:r>
              <a:rPr lang="ro-RO" dirty="0" smtClean="0"/>
              <a:t>, cât şi </a:t>
            </a:r>
            <a:r>
              <a:rPr lang="ro-RO" b="1" i="1" dirty="0" smtClean="0"/>
              <a:t>infecţiile urina</a:t>
            </a:r>
            <a:r>
              <a:rPr lang="ro-RO" dirty="0" smtClean="0"/>
              <a:t>re cu Escherichia coli patogen, reprezintă </a:t>
            </a:r>
            <a:r>
              <a:rPr lang="ro-RO" b="1" dirty="0" smtClean="0"/>
              <a:t>infecţii intraspitaliceşti</a:t>
            </a:r>
            <a:r>
              <a:rPr lang="ro-RO" dirty="0" smtClean="0"/>
              <a:t>, cu punct de pornire de la </a:t>
            </a:r>
            <a:r>
              <a:rPr lang="ro-RO" i="1" dirty="0" smtClean="0"/>
              <a:t>purtători aparent sănătoşi</a:t>
            </a:r>
            <a:r>
              <a:rPr lang="ro-RO" dirty="0" smtClean="0"/>
              <a:t> din personalul de îngrijire (maternităţi, servicii de pediatrie), ca şi de la </a:t>
            </a:r>
            <a:r>
              <a:rPr lang="ro-RO" i="1" dirty="0" smtClean="0"/>
              <a:t>obiecte sau instrumentar insuficient sterilizate</a:t>
            </a:r>
            <a:r>
              <a:rPr lang="ro-RO" dirty="0" smtClean="0"/>
              <a:t> (mai ales sondele, în servicii de urologie).</a:t>
            </a:r>
          </a:p>
          <a:p>
            <a:pPr algn="just"/>
            <a:r>
              <a:rPr lang="ro-RO" dirty="0"/>
              <a:t>Focarele epidemice de E. coli O157:H7 se caracterizează </a:t>
            </a:r>
            <a:r>
              <a:rPr lang="ro-RO" dirty="0" err="1"/>
              <a:t>pein</a:t>
            </a:r>
            <a:r>
              <a:rPr lang="ro-RO" dirty="0"/>
              <a:t> sindrom hemolitic uremic cu morbiditate și mortalitate mare în rândul copiilor.</a:t>
            </a:r>
          </a:p>
          <a:p>
            <a:pPr algn="just"/>
            <a:endParaRPr lang="en-US" dirty="0" smtClean="0"/>
          </a:p>
          <a:p>
            <a:pPr algn="just"/>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28" y="620688"/>
            <a:ext cx="8545368" cy="720080"/>
          </a:xfrm>
        </p:spPr>
        <p:txBody>
          <a:bodyPr>
            <a:normAutofit/>
          </a:bodyPr>
          <a:lstStyle/>
          <a:p>
            <a:r>
              <a:rPr lang="ro-RO" b="1" dirty="0" smtClean="0"/>
              <a:t>10. EPIDEMIOLOGIE. PROFILAXIE. TRATAMENT</a:t>
            </a:r>
            <a:endParaRPr lang="en-US" dirty="0" smtClean="0"/>
          </a:p>
          <a:p>
            <a:endParaRPr lang="en-US" dirty="0"/>
          </a:p>
        </p:txBody>
      </p:sp>
      <p:pic>
        <p:nvPicPr>
          <p:cNvPr id="4" name="Picture 3"/>
          <p:cNvPicPr>
            <a:picLocks noChangeAspect="1"/>
          </p:cNvPicPr>
          <p:nvPr/>
        </p:nvPicPr>
        <p:blipFill rotWithShape="1">
          <a:blip r:embed="rId2"/>
          <a:srcRect l="33722" t="18749" r="11625" b="37645"/>
          <a:stretch/>
        </p:blipFill>
        <p:spPr>
          <a:xfrm>
            <a:off x="0" y="1340768"/>
            <a:ext cx="4824536" cy="3079492"/>
          </a:xfrm>
          <a:prstGeom prst="rect">
            <a:avLst/>
          </a:prstGeom>
        </p:spPr>
      </p:pic>
      <p:sp>
        <p:nvSpPr>
          <p:cNvPr id="2" name="TextBox 1"/>
          <p:cNvSpPr txBox="1"/>
          <p:nvPr/>
        </p:nvSpPr>
        <p:spPr>
          <a:xfrm>
            <a:off x="348818" y="4645392"/>
            <a:ext cx="4126899"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ro-RO" b="1" dirty="0" smtClean="0"/>
              <a:t>Transmiterea E. coli, </a:t>
            </a:r>
            <a:r>
              <a:rPr lang="ro-RO" b="1" dirty="0" err="1" smtClean="0"/>
              <a:t>serotip</a:t>
            </a:r>
            <a:r>
              <a:rPr lang="ro-RO" b="1" dirty="0" smtClean="0"/>
              <a:t> O157:H7</a:t>
            </a:r>
            <a:endParaRPr lang="en-US" b="1" dirty="0"/>
          </a:p>
        </p:txBody>
      </p:sp>
      <p:pic>
        <p:nvPicPr>
          <p:cNvPr id="5" name="Picture 4"/>
          <p:cNvPicPr>
            <a:picLocks noChangeAspect="1"/>
          </p:cNvPicPr>
          <p:nvPr/>
        </p:nvPicPr>
        <p:blipFill rotWithShape="1">
          <a:blip r:embed="rId3"/>
          <a:srcRect l="21791" t="11525" r="39656" b="17235"/>
          <a:stretch/>
        </p:blipFill>
        <p:spPr>
          <a:xfrm>
            <a:off x="5211216" y="1340768"/>
            <a:ext cx="3932784" cy="5400600"/>
          </a:xfrm>
          <a:prstGeom prst="rect">
            <a:avLst/>
          </a:prstGeom>
        </p:spPr>
      </p:pic>
    </p:spTree>
    <p:extLst>
      <p:ext uri="{BB962C8B-B14F-4D97-AF65-F5344CB8AC3E}">
        <p14:creationId xmlns:p14="http://schemas.microsoft.com/office/powerpoint/2010/main" val="8023616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1214422"/>
            <a:ext cx="8229600" cy="5253054"/>
          </a:xfrm>
        </p:spPr>
        <p:txBody>
          <a:bodyPr>
            <a:normAutofit fontScale="85000" lnSpcReduction="20000"/>
          </a:bodyPr>
          <a:lstStyle/>
          <a:p>
            <a:r>
              <a:rPr lang="ro-RO" b="1" dirty="0" smtClean="0"/>
              <a:t>10. EPIDEMIOLOGIE. PROFILAXIE. TRATAMENT</a:t>
            </a:r>
            <a:endParaRPr lang="en-US" dirty="0" smtClean="0"/>
          </a:p>
          <a:p>
            <a:r>
              <a:rPr lang="ro-RO" b="1" dirty="0" smtClean="0"/>
              <a:t>Profilaxia</a:t>
            </a:r>
            <a:r>
              <a:rPr lang="ro-RO" dirty="0" smtClean="0"/>
              <a:t> constă în </a:t>
            </a:r>
            <a:r>
              <a:rPr lang="ro-RO" i="1" dirty="0" smtClean="0"/>
              <a:t>depistarea purtătorilor aparent sănătoşi şi tratarea lor corectă, măsuri generale de igienă în staţionar, limitarea la minimum a circulaţiei personalului</a:t>
            </a:r>
            <a:r>
              <a:rPr lang="ro-RO" dirty="0" smtClean="0"/>
              <a:t> din afara spitalului în saloane etc. În cazul declanşării epidemiei de enterită a noului-născut într-o maternitate sau serviciu de pediatrie, secţia din spital va fi închisă şi se va proceda la dezinfecţia generală.</a:t>
            </a:r>
            <a:endParaRPr lang="en-US" dirty="0" smtClean="0"/>
          </a:p>
          <a:p>
            <a:r>
              <a:rPr lang="ro-RO" b="1" dirty="0" smtClean="0"/>
              <a:t>Tratamentul </a:t>
            </a:r>
            <a:r>
              <a:rPr lang="ro-RO" dirty="0" smtClean="0"/>
              <a:t>se aplică numai după rezultatul de la </a:t>
            </a:r>
            <a:r>
              <a:rPr lang="ro-RO" b="1" i="1" dirty="0" smtClean="0"/>
              <a:t>antibiogramă</a:t>
            </a:r>
            <a:r>
              <a:rPr lang="ro-RO" dirty="0" smtClean="0"/>
              <a:t>. În infecţiile urinare, potrivit cu acest rezultat, se poate încerca tratament cu nitrofurantoin, acid nolixidic, colimicină etc.</a:t>
            </a:r>
            <a:endParaRPr lang="en-US" dirty="0" smtClean="0"/>
          </a:p>
          <a:p>
            <a:r>
              <a:rPr lang="ro-RO" dirty="0" smtClean="0"/>
              <a:t>În infecţiile urinare se poate face </a:t>
            </a:r>
            <a:r>
              <a:rPr lang="ro-RO" b="1" i="1" dirty="0" smtClean="0"/>
              <a:t>autovaccin</a:t>
            </a:r>
            <a:r>
              <a:rPr lang="ro-RO" dirty="0" smtClean="0"/>
              <a:t> cu rezultate bune. Tratamentul cu </a:t>
            </a:r>
            <a:r>
              <a:rPr lang="ro-RO" b="1" i="1" dirty="0" smtClean="0"/>
              <a:t>bacteriofagi anti-coli</a:t>
            </a:r>
            <a:r>
              <a:rPr lang="ro-RO" dirty="0" smtClean="0"/>
              <a:t> a dat rezultate inconstante. Dacă infecţia a invadat rinichiul, supuraţia este rebelă (antibioticul pătrunde greu, chiar dacă germenul este sensibil la tratarea </a:t>
            </a:r>
            <a:r>
              <a:rPr lang="ro-RO" i="1" dirty="0" smtClean="0"/>
              <a:t>in vitro</a:t>
            </a:r>
            <a:r>
              <a:rPr lang="ro-RO" dirty="0" smtClean="0"/>
              <a:t>). De aceea, în aceste cazuri, este preferat </a:t>
            </a:r>
            <a:r>
              <a:rPr lang="ro-RO" b="1" i="1" dirty="0" smtClean="0"/>
              <a:t>tratamentul chirurgical</a:t>
            </a:r>
            <a:r>
              <a:rPr lang="ro-RO" dirty="0" smtClean="0"/>
              <a:t>.</a:t>
            </a:r>
            <a:endParaRPr lang="en-US" dirty="0" smtClean="0"/>
          </a:p>
          <a:p>
            <a:endParaRPr lang="en-US" dirty="0"/>
          </a:p>
        </p:txBody>
      </p:sp>
    </p:spTree>
    <p:extLst>
      <p:ext uri="{BB962C8B-B14F-4D97-AF65-F5344CB8AC3E}">
        <p14:creationId xmlns:p14="http://schemas.microsoft.com/office/powerpoint/2010/main" val="41783435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571480"/>
            <a:ext cx="8229600" cy="2713504"/>
          </a:xfrm>
        </p:spPr>
        <p:txBody>
          <a:bodyPr>
            <a:normAutofit fontScale="77500" lnSpcReduction="20000"/>
          </a:bodyPr>
          <a:lstStyle/>
          <a:p>
            <a:pPr algn="ctr">
              <a:buNone/>
            </a:pPr>
            <a:r>
              <a:rPr lang="ro-RO" sz="3800" b="1" dirty="0" smtClean="0"/>
              <a:t>KLEBSIELLA</a:t>
            </a:r>
            <a:endParaRPr lang="en-US" sz="3800" b="1" dirty="0" smtClean="0"/>
          </a:p>
          <a:p>
            <a:pPr algn="just">
              <a:buNone/>
            </a:pPr>
            <a:r>
              <a:rPr lang="ro-RO" dirty="0" smtClean="0"/>
              <a:t> </a:t>
            </a:r>
            <a:endParaRPr lang="en-US" dirty="0" smtClean="0"/>
          </a:p>
          <a:p>
            <a:pPr algn="just"/>
            <a:r>
              <a:rPr lang="ro-RO" b="1" dirty="0" smtClean="0"/>
              <a:t>1. ÎNCADRARE TAXONOMICĂ</a:t>
            </a:r>
            <a:endParaRPr lang="en-US" dirty="0" smtClean="0"/>
          </a:p>
          <a:p>
            <a:pPr algn="just"/>
            <a:r>
              <a:rPr lang="ro-RO" i="1" dirty="0" smtClean="0"/>
              <a:t>Ordinul</a:t>
            </a:r>
            <a:r>
              <a:rPr lang="ro-RO" dirty="0" smtClean="0"/>
              <a:t>: </a:t>
            </a:r>
            <a:r>
              <a:rPr lang="ro-RO" b="1" i="1" dirty="0" smtClean="0"/>
              <a:t>Eubacteriales</a:t>
            </a:r>
            <a:r>
              <a:rPr lang="ro-RO" dirty="0" smtClean="0"/>
              <a:t>; </a:t>
            </a:r>
            <a:r>
              <a:rPr lang="ro-RO" i="1" dirty="0" smtClean="0"/>
              <a:t>familia</a:t>
            </a:r>
            <a:r>
              <a:rPr lang="ro-RO" dirty="0" smtClean="0"/>
              <a:t>: </a:t>
            </a:r>
            <a:r>
              <a:rPr lang="ro-RO" b="1" i="1" dirty="0" smtClean="0"/>
              <a:t>Enterobacteriaceae</a:t>
            </a:r>
            <a:r>
              <a:rPr lang="ro-RO" dirty="0" smtClean="0"/>
              <a:t>; </a:t>
            </a:r>
            <a:r>
              <a:rPr lang="ro-RO" i="1" dirty="0" smtClean="0"/>
              <a:t>tribul</a:t>
            </a:r>
            <a:r>
              <a:rPr lang="ro-RO" dirty="0" smtClean="0"/>
              <a:t>: </a:t>
            </a:r>
            <a:r>
              <a:rPr lang="ro-RO" b="1" i="1" dirty="0" smtClean="0"/>
              <a:t>Klebsielleae</a:t>
            </a:r>
            <a:r>
              <a:rPr lang="ro-RO" dirty="0" smtClean="0"/>
              <a:t>; </a:t>
            </a:r>
            <a:r>
              <a:rPr lang="ro-RO" i="1" dirty="0" smtClean="0"/>
              <a:t>genul</a:t>
            </a:r>
            <a:r>
              <a:rPr lang="ro-RO" dirty="0" smtClean="0"/>
              <a:t>: </a:t>
            </a:r>
            <a:r>
              <a:rPr lang="ro-RO" b="1" i="1" dirty="0" smtClean="0"/>
              <a:t>Klebsiella</a:t>
            </a:r>
            <a:r>
              <a:rPr lang="ro-RO" dirty="0" smtClean="0"/>
              <a:t>; </a:t>
            </a:r>
            <a:r>
              <a:rPr lang="ro-RO" i="1" dirty="0" smtClean="0"/>
              <a:t>specia</a:t>
            </a:r>
            <a:r>
              <a:rPr lang="ro-RO" dirty="0" smtClean="0"/>
              <a:t>: </a:t>
            </a:r>
            <a:r>
              <a:rPr lang="ro-RO" b="1" i="1" dirty="0" smtClean="0"/>
              <a:t>Klebsiella pneumoniae</a:t>
            </a:r>
            <a:r>
              <a:rPr lang="ro-RO" dirty="0" smtClean="0"/>
              <a:t>.</a:t>
            </a:r>
            <a:endParaRPr lang="en-US" dirty="0" smtClean="0"/>
          </a:p>
          <a:p>
            <a:pPr algn="just">
              <a:buNone/>
            </a:pPr>
            <a:r>
              <a:rPr lang="ro-RO" b="1" dirty="0" smtClean="0"/>
              <a:t> </a:t>
            </a:r>
            <a:endParaRPr lang="en-US" dirty="0" smtClean="0"/>
          </a:p>
          <a:p>
            <a:pPr algn="just"/>
            <a:r>
              <a:rPr lang="ro-RO" b="1" dirty="0" smtClean="0"/>
              <a:t>2. CARACTERE MORFOLOGICE</a:t>
            </a:r>
            <a:endParaRPr lang="en-US" dirty="0" smtClean="0"/>
          </a:p>
          <a:p>
            <a:pPr algn="just"/>
            <a:r>
              <a:rPr lang="ro-RO" dirty="0" smtClean="0"/>
              <a:t>Sunt </a:t>
            </a:r>
            <a:r>
              <a:rPr lang="ro-RO" b="1" i="1" dirty="0" smtClean="0"/>
              <a:t>bacili Gram negativi, groşi, capsulaţi</a:t>
            </a:r>
            <a:r>
              <a:rPr lang="ro-RO" dirty="0" smtClean="0"/>
              <a:t>.</a:t>
            </a:r>
            <a:endParaRPr lang="en-US" dirty="0" smtClean="0"/>
          </a:p>
          <a:p>
            <a:pPr algn="just">
              <a:buNone/>
            </a:pPr>
            <a:endParaRPr lang="en-US" dirty="0" smtClean="0"/>
          </a:p>
          <a:p>
            <a:pPr marL="0" indent="0" algn="just">
              <a:buNone/>
            </a:pPr>
            <a:endParaRPr lang="en-US" dirty="0"/>
          </a:p>
        </p:txBody>
      </p:sp>
      <p:pic>
        <p:nvPicPr>
          <p:cNvPr id="4" name="Picture 2"/>
          <p:cNvPicPr>
            <a:picLocks noChangeAspect="1" noChangeArrowheads="1"/>
          </p:cNvPicPr>
          <p:nvPr/>
        </p:nvPicPr>
        <p:blipFill>
          <a:blip r:embed="rId2"/>
          <a:srcRect/>
          <a:stretch>
            <a:fillRect/>
          </a:stretch>
        </p:blipFill>
        <p:spPr bwMode="auto">
          <a:xfrm>
            <a:off x="2555776" y="3301696"/>
            <a:ext cx="4118116" cy="2745410"/>
          </a:xfrm>
          <a:prstGeom prst="rect">
            <a:avLst/>
          </a:prstGeom>
          <a:noFill/>
          <a:ln w="9525">
            <a:noFill/>
            <a:miter lim="800000"/>
            <a:headEnd/>
            <a:tailEnd/>
          </a:ln>
        </p:spPr>
      </p:pic>
      <p:sp>
        <p:nvSpPr>
          <p:cNvPr id="5" name="TextBox 4"/>
          <p:cNvSpPr txBox="1"/>
          <p:nvPr/>
        </p:nvSpPr>
        <p:spPr>
          <a:xfrm>
            <a:off x="1400124" y="6381328"/>
            <a:ext cx="642942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b="1" dirty="0" err="1" smtClean="0"/>
              <a:t>Frotiu</a:t>
            </a:r>
            <a:r>
              <a:rPr lang="en-US" b="1" dirty="0" smtClean="0"/>
              <a:t> </a:t>
            </a:r>
            <a:r>
              <a:rPr lang="en-US" b="1" dirty="0"/>
              <a:t>din </a:t>
            </a:r>
            <a:r>
              <a:rPr lang="en-US" b="1" dirty="0" err="1"/>
              <a:t>produs</a:t>
            </a:r>
            <a:r>
              <a:rPr lang="en-US" b="1" dirty="0"/>
              <a:t> </a:t>
            </a:r>
            <a:r>
              <a:rPr lang="en-US" b="1" dirty="0" err="1"/>
              <a:t>patologic</a:t>
            </a:r>
            <a:r>
              <a:rPr lang="en-US" b="1" dirty="0"/>
              <a:t> </a:t>
            </a:r>
            <a:r>
              <a:rPr lang="en-US" b="1" dirty="0" err="1"/>
              <a:t>colorat</a:t>
            </a:r>
            <a:r>
              <a:rPr lang="en-US" b="1" dirty="0"/>
              <a:t> Gram - Klebsiella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714348" y="142852"/>
            <a:ext cx="7848600" cy="830997"/>
          </a:xfrm>
          <a:prstGeom prst="rect">
            <a:avLst/>
          </a:prstGeom>
          <a:noFill/>
          <a:ln w="9525">
            <a:noFill/>
            <a:miter lim="800000"/>
            <a:headEnd/>
            <a:tailEnd/>
          </a:ln>
          <a:effectLst/>
        </p:spPr>
        <p:txBody>
          <a:bodyPr>
            <a:spAutoFit/>
          </a:bodyPr>
          <a:lstStyle/>
          <a:p>
            <a:pPr algn="ctr" eaLnBrk="0" hangingPunct="0">
              <a:spcBef>
                <a:spcPct val="50000"/>
              </a:spcBef>
            </a:pPr>
            <a:r>
              <a:rPr lang="en-US" sz="4800" dirty="0" err="1" smtClean="0"/>
              <a:t>Klebsiella</a:t>
            </a:r>
            <a:endParaRPr lang="en-US" sz="6000" dirty="0"/>
          </a:p>
        </p:txBody>
      </p:sp>
      <p:sp>
        <p:nvSpPr>
          <p:cNvPr id="3" name="TextBox 2"/>
          <p:cNvSpPr txBox="1"/>
          <p:nvPr/>
        </p:nvSpPr>
        <p:spPr>
          <a:xfrm>
            <a:off x="571472" y="928670"/>
            <a:ext cx="7786742" cy="1846659"/>
          </a:xfrm>
          <a:prstGeom prst="rect">
            <a:avLst/>
          </a:prstGeom>
          <a:noFill/>
        </p:spPr>
        <p:txBody>
          <a:bodyPr wrap="square" rtlCol="0">
            <a:spAutoFit/>
          </a:bodyPr>
          <a:lstStyle/>
          <a:p>
            <a:pPr algn="just"/>
            <a:r>
              <a:rPr lang="ro-RO" sz="2400" b="1" dirty="0" smtClean="0"/>
              <a:t>Caractere de cultură</a:t>
            </a:r>
            <a:r>
              <a:rPr lang="ro-RO" sz="2000" b="1" dirty="0" smtClean="0"/>
              <a:t> </a:t>
            </a:r>
            <a:endParaRPr lang="en-US" dirty="0" smtClean="0"/>
          </a:p>
          <a:p>
            <a:pPr algn="just"/>
            <a:r>
              <a:rPr lang="en-GB" dirty="0" err="1" smtClean="0"/>
              <a:t>După</a:t>
            </a:r>
            <a:r>
              <a:rPr lang="en-GB" dirty="0" smtClean="0"/>
              <a:t> 24 ore de la </a:t>
            </a:r>
            <a:r>
              <a:rPr lang="en-GB" dirty="0" err="1" smtClean="0"/>
              <a:t>însămînţare</a:t>
            </a:r>
            <a:r>
              <a:rPr lang="en-GB" dirty="0" smtClean="0"/>
              <a:t> </a:t>
            </a:r>
            <a:r>
              <a:rPr lang="en-GB" dirty="0" err="1" smtClean="0"/>
              <a:t>şi</a:t>
            </a:r>
            <a:r>
              <a:rPr lang="en-GB" dirty="0" smtClean="0"/>
              <a:t> </a:t>
            </a:r>
            <a:r>
              <a:rPr lang="en-GB" dirty="0" err="1" smtClean="0"/>
              <a:t>incubare</a:t>
            </a:r>
            <a:r>
              <a:rPr lang="en-GB" dirty="0" smtClean="0"/>
              <a:t> la 37°C </a:t>
            </a:r>
            <a:r>
              <a:rPr lang="en-GB" dirty="0" err="1" smtClean="0"/>
              <a:t>pe</a:t>
            </a:r>
            <a:r>
              <a:rPr lang="en-GB" dirty="0" smtClean="0"/>
              <a:t> </a:t>
            </a:r>
            <a:r>
              <a:rPr lang="en-GB" dirty="0" err="1" smtClean="0"/>
              <a:t>mediile</a:t>
            </a:r>
            <a:r>
              <a:rPr lang="en-GB" dirty="0" smtClean="0"/>
              <a:t>  de </a:t>
            </a:r>
            <a:r>
              <a:rPr lang="en-GB" dirty="0" err="1" smtClean="0"/>
              <a:t>cultură</a:t>
            </a:r>
            <a:r>
              <a:rPr lang="en-GB" dirty="0" smtClean="0"/>
              <a:t> </a:t>
            </a:r>
            <a:r>
              <a:rPr lang="en-GB" dirty="0" err="1" smtClean="0"/>
              <a:t>lichide</a:t>
            </a:r>
            <a:r>
              <a:rPr lang="en-GB" dirty="0" smtClean="0"/>
              <a:t> (</a:t>
            </a:r>
            <a:r>
              <a:rPr lang="en-GB" dirty="0" err="1" smtClean="0"/>
              <a:t>bulion</a:t>
            </a:r>
            <a:r>
              <a:rPr lang="en-GB" dirty="0" smtClean="0"/>
              <a:t> </a:t>
            </a:r>
            <a:r>
              <a:rPr lang="en-GB" dirty="0" err="1" smtClean="0"/>
              <a:t>glucozat</a:t>
            </a:r>
            <a:r>
              <a:rPr lang="en-GB" dirty="0" smtClean="0"/>
              <a:t>) produce o </a:t>
            </a:r>
            <a:r>
              <a:rPr lang="en-GB" dirty="0" err="1" smtClean="0"/>
              <a:t>tulburare</a:t>
            </a:r>
            <a:r>
              <a:rPr lang="en-GB" dirty="0" smtClean="0"/>
              <a:t> </a:t>
            </a:r>
            <a:r>
              <a:rPr lang="en-GB" dirty="0" err="1" smtClean="0"/>
              <a:t>uniformă</a:t>
            </a:r>
            <a:r>
              <a:rPr lang="en-GB" dirty="0" smtClean="0"/>
              <a:t> a </a:t>
            </a:r>
            <a:r>
              <a:rPr lang="en-GB" dirty="0" err="1" smtClean="0"/>
              <a:t>masei</a:t>
            </a:r>
            <a:r>
              <a:rPr lang="en-GB" dirty="0" smtClean="0"/>
              <a:t> </a:t>
            </a:r>
            <a:r>
              <a:rPr lang="en-GB" dirty="0" err="1" smtClean="0"/>
              <a:t>mediului</a:t>
            </a:r>
            <a:r>
              <a:rPr lang="en-GB" dirty="0" smtClean="0"/>
              <a:t>, </a:t>
            </a:r>
            <a:r>
              <a:rPr lang="en-GB" dirty="0" err="1" smtClean="0"/>
              <a:t>iar</a:t>
            </a:r>
            <a:r>
              <a:rPr lang="en-GB" dirty="0" smtClean="0"/>
              <a:t> </a:t>
            </a:r>
            <a:r>
              <a:rPr lang="en-GB" dirty="0" err="1" smtClean="0"/>
              <a:t>pe</a:t>
            </a:r>
            <a:r>
              <a:rPr lang="en-GB" dirty="0" smtClean="0"/>
              <a:t> </a:t>
            </a:r>
            <a:r>
              <a:rPr lang="en-GB" dirty="0" err="1" smtClean="0"/>
              <a:t>cele</a:t>
            </a:r>
            <a:r>
              <a:rPr lang="en-GB" dirty="0" smtClean="0"/>
              <a:t> </a:t>
            </a:r>
            <a:r>
              <a:rPr lang="en-GB" dirty="0" err="1" smtClean="0"/>
              <a:t>solide</a:t>
            </a:r>
            <a:r>
              <a:rPr lang="en-GB" dirty="0" smtClean="0"/>
              <a:t> selective cu </a:t>
            </a:r>
            <a:r>
              <a:rPr lang="en-GB" dirty="0" err="1" smtClean="0"/>
              <a:t>lactoză</a:t>
            </a:r>
            <a:r>
              <a:rPr lang="en-GB" dirty="0" smtClean="0"/>
              <a:t>, </a:t>
            </a:r>
            <a:r>
              <a:rPr lang="en-GB" dirty="0" err="1" smtClean="0"/>
              <a:t>determină</a:t>
            </a:r>
            <a:r>
              <a:rPr lang="en-GB" dirty="0" smtClean="0"/>
              <a:t> </a:t>
            </a:r>
            <a:r>
              <a:rPr lang="en-GB" dirty="0" err="1" smtClean="0"/>
              <a:t>colonii</a:t>
            </a:r>
            <a:r>
              <a:rPr lang="en-GB" dirty="0" smtClean="0"/>
              <a:t> </a:t>
            </a:r>
            <a:r>
              <a:rPr lang="en-GB" dirty="0" err="1" smtClean="0"/>
              <a:t>mari</a:t>
            </a:r>
            <a:r>
              <a:rPr lang="en-GB" dirty="0" smtClean="0"/>
              <a:t> de 2-3 mm, </a:t>
            </a:r>
            <a:r>
              <a:rPr lang="en-GB" dirty="0" err="1" smtClean="0"/>
              <a:t>rotunde</a:t>
            </a:r>
            <a:r>
              <a:rPr lang="en-GB" dirty="0" smtClean="0"/>
              <a:t>, </a:t>
            </a:r>
            <a:r>
              <a:rPr lang="en-GB" dirty="0" err="1" smtClean="0"/>
              <a:t>opace</a:t>
            </a:r>
            <a:r>
              <a:rPr lang="en-GB" dirty="0" smtClean="0"/>
              <a:t>, </a:t>
            </a:r>
            <a:r>
              <a:rPr lang="en-GB" dirty="0" err="1" smtClean="0"/>
              <a:t>convexe</a:t>
            </a:r>
            <a:r>
              <a:rPr lang="en-GB" dirty="0" smtClean="0"/>
              <a:t>, cu aspect </a:t>
            </a:r>
            <a:r>
              <a:rPr lang="en-GB" dirty="0" err="1" smtClean="0"/>
              <a:t>mucos</a:t>
            </a:r>
            <a:r>
              <a:rPr lang="en-GB" dirty="0" smtClean="0"/>
              <a:t>, </a:t>
            </a:r>
            <a:r>
              <a:rPr lang="en-GB" dirty="0" err="1" smtClean="0"/>
              <a:t>filant</a:t>
            </a:r>
            <a:r>
              <a:rPr lang="en-GB" dirty="0" smtClean="0"/>
              <a:t>, </a:t>
            </a:r>
            <a:r>
              <a:rPr lang="en-GB" dirty="0" err="1" smtClean="0"/>
              <a:t>lactoză</a:t>
            </a:r>
            <a:r>
              <a:rPr lang="en-GB" dirty="0" smtClean="0"/>
              <a:t> </a:t>
            </a:r>
            <a:r>
              <a:rPr lang="en-GB" dirty="0" err="1" smtClean="0"/>
              <a:t>pozitive</a:t>
            </a:r>
            <a:r>
              <a:rPr lang="en-GB" dirty="0" smtClean="0"/>
              <a:t>, cu </a:t>
            </a:r>
            <a:r>
              <a:rPr lang="en-GB" dirty="0" err="1" smtClean="0"/>
              <a:t>fenomen</a:t>
            </a:r>
            <a:r>
              <a:rPr lang="en-GB" dirty="0" smtClean="0"/>
              <a:t> de </a:t>
            </a:r>
            <a:r>
              <a:rPr lang="en-GB" dirty="0" err="1" smtClean="0"/>
              <a:t>cameleonaj</a:t>
            </a:r>
            <a:r>
              <a:rPr lang="en-GB" dirty="0" smtClean="0"/>
              <a:t>.</a:t>
            </a:r>
            <a:endParaRPr lang="en-US" dirty="0" smtClean="0"/>
          </a:p>
        </p:txBody>
      </p:sp>
      <p:pic>
        <p:nvPicPr>
          <p:cNvPr id="5" name="Picture 2"/>
          <p:cNvPicPr>
            <a:picLocks noChangeAspect="1" noChangeArrowheads="1"/>
          </p:cNvPicPr>
          <p:nvPr/>
        </p:nvPicPr>
        <p:blipFill>
          <a:blip r:embed="rId3" cstate="print"/>
          <a:srcRect t="30088" r="48125"/>
          <a:stretch>
            <a:fillRect/>
          </a:stretch>
        </p:blipFill>
        <p:spPr bwMode="auto">
          <a:xfrm>
            <a:off x="642910" y="3214687"/>
            <a:ext cx="1357322" cy="1143008"/>
          </a:xfrm>
          <a:prstGeom prst="rect">
            <a:avLst/>
          </a:prstGeom>
          <a:noFill/>
          <a:ln w="9525">
            <a:noFill/>
            <a:miter lim="800000"/>
            <a:headEnd/>
            <a:tailEnd/>
          </a:ln>
          <a:effectLst/>
        </p:spPr>
      </p:pic>
      <p:pic>
        <p:nvPicPr>
          <p:cNvPr id="329730" name="Picture 2"/>
          <p:cNvPicPr>
            <a:picLocks noChangeAspect="1" noChangeArrowheads="1"/>
          </p:cNvPicPr>
          <p:nvPr/>
        </p:nvPicPr>
        <p:blipFill>
          <a:blip r:embed="rId4" cstate="print"/>
          <a:srcRect/>
          <a:stretch>
            <a:fillRect/>
          </a:stretch>
        </p:blipFill>
        <p:spPr bwMode="auto">
          <a:xfrm>
            <a:off x="7643834" y="5000636"/>
            <a:ext cx="1357322" cy="1357322"/>
          </a:xfrm>
          <a:prstGeom prst="rect">
            <a:avLst/>
          </a:prstGeom>
          <a:noFill/>
          <a:ln w="9525">
            <a:noFill/>
            <a:miter lim="800000"/>
            <a:headEnd/>
            <a:tailEnd/>
          </a:ln>
        </p:spPr>
      </p:pic>
      <p:pic>
        <p:nvPicPr>
          <p:cNvPr id="329732" name="Picture 4"/>
          <p:cNvPicPr>
            <a:picLocks noChangeAspect="1" noChangeArrowheads="1"/>
          </p:cNvPicPr>
          <p:nvPr/>
        </p:nvPicPr>
        <p:blipFill>
          <a:blip r:embed="rId5" cstate="print"/>
          <a:srcRect l="19531" t="43946" r="43359" b="20929"/>
          <a:stretch>
            <a:fillRect/>
          </a:stretch>
        </p:blipFill>
        <p:spPr bwMode="auto">
          <a:xfrm>
            <a:off x="2428860" y="4681044"/>
            <a:ext cx="2214578" cy="1676914"/>
          </a:xfrm>
          <a:prstGeom prst="rect">
            <a:avLst/>
          </a:prstGeom>
          <a:noFill/>
          <a:ln w="9525">
            <a:noFill/>
            <a:miter lim="800000"/>
            <a:headEnd/>
            <a:tailEnd/>
          </a:ln>
        </p:spPr>
      </p:pic>
      <p:sp>
        <p:nvSpPr>
          <p:cNvPr id="12" name="TextBox 11"/>
          <p:cNvSpPr txBox="1"/>
          <p:nvPr/>
        </p:nvSpPr>
        <p:spPr>
          <a:xfrm>
            <a:off x="1857356" y="6488668"/>
            <a:ext cx="2286016"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dirty="0" smtClean="0"/>
              <a:t>Mediul geloză sânge</a:t>
            </a:r>
            <a:endParaRPr lang="ro-RO" dirty="0"/>
          </a:p>
        </p:txBody>
      </p:sp>
      <p:sp>
        <p:nvSpPr>
          <p:cNvPr id="14" name="TextBox 13"/>
          <p:cNvSpPr txBox="1"/>
          <p:nvPr/>
        </p:nvSpPr>
        <p:spPr>
          <a:xfrm>
            <a:off x="142844" y="4429132"/>
            <a:ext cx="2286016"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dirty="0" smtClean="0"/>
              <a:t>Mediul </a:t>
            </a:r>
            <a:r>
              <a:rPr lang="ro-RO" dirty="0" err="1" smtClean="0"/>
              <a:t>MacConkey</a:t>
            </a:r>
            <a:endParaRPr lang="ro-RO" dirty="0"/>
          </a:p>
        </p:txBody>
      </p:sp>
      <p:pic>
        <p:nvPicPr>
          <p:cNvPr id="329733" name="Picture 5"/>
          <p:cNvPicPr>
            <a:picLocks noChangeAspect="1" noChangeArrowheads="1"/>
          </p:cNvPicPr>
          <p:nvPr/>
        </p:nvPicPr>
        <p:blipFill>
          <a:blip r:embed="rId6" cstate="print"/>
          <a:srcRect/>
          <a:stretch>
            <a:fillRect/>
          </a:stretch>
        </p:blipFill>
        <p:spPr bwMode="auto">
          <a:xfrm>
            <a:off x="571472" y="4786322"/>
            <a:ext cx="1643074" cy="1275025"/>
          </a:xfrm>
          <a:prstGeom prst="rect">
            <a:avLst/>
          </a:prstGeom>
          <a:noFill/>
          <a:ln w="9525">
            <a:noFill/>
            <a:miter lim="800000"/>
            <a:headEnd/>
            <a:tailEnd/>
          </a:ln>
        </p:spPr>
      </p:pic>
      <p:pic>
        <p:nvPicPr>
          <p:cNvPr id="329734" name="Picture 6"/>
          <p:cNvPicPr>
            <a:picLocks noChangeAspect="1" noChangeArrowheads="1"/>
          </p:cNvPicPr>
          <p:nvPr/>
        </p:nvPicPr>
        <p:blipFill>
          <a:blip r:embed="rId7" cstate="print"/>
          <a:srcRect/>
          <a:stretch>
            <a:fillRect/>
          </a:stretch>
        </p:blipFill>
        <p:spPr bwMode="auto">
          <a:xfrm rot="5400000">
            <a:off x="4544923" y="3313201"/>
            <a:ext cx="2167050" cy="1541393"/>
          </a:xfrm>
          <a:prstGeom prst="rect">
            <a:avLst/>
          </a:prstGeom>
          <a:noFill/>
          <a:ln w="9525">
            <a:noFill/>
            <a:miter lim="800000"/>
            <a:headEnd/>
            <a:tailEnd/>
          </a:ln>
        </p:spPr>
      </p:pic>
      <p:sp>
        <p:nvSpPr>
          <p:cNvPr id="17" name="TextBox 16"/>
          <p:cNvSpPr txBox="1"/>
          <p:nvPr/>
        </p:nvSpPr>
        <p:spPr>
          <a:xfrm>
            <a:off x="4500562" y="5214950"/>
            <a:ext cx="2571768"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dirty="0" smtClean="0"/>
              <a:t>Mediul CLED </a:t>
            </a:r>
          </a:p>
          <a:p>
            <a:pPr algn="ctr"/>
            <a:r>
              <a:rPr lang="ro-RO" dirty="0" smtClean="0"/>
              <a:t>Fenomen de </a:t>
            </a:r>
            <a:r>
              <a:rPr lang="ro-RO" dirty="0" err="1" smtClean="0"/>
              <a:t>cameleonaj</a:t>
            </a:r>
            <a:endParaRPr lang="ro-RO" dirty="0"/>
          </a:p>
        </p:txBody>
      </p:sp>
      <p:pic>
        <p:nvPicPr>
          <p:cNvPr id="329735" name="Picture 7"/>
          <p:cNvPicPr>
            <a:picLocks noChangeAspect="1" noChangeArrowheads="1"/>
          </p:cNvPicPr>
          <p:nvPr/>
        </p:nvPicPr>
        <p:blipFill>
          <a:blip r:embed="rId8" cstate="print"/>
          <a:srcRect/>
          <a:stretch>
            <a:fillRect/>
          </a:stretch>
        </p:blipFill>
        <p:spPr bwMode="auto">
          <a:xfrm>
            <a:off x="2357422" y="3071810"/>
            <a:ext cx="1857388" cy="1377300"/>
          </a:xfrm>
          <a:prstGeom prst="rect">
            <a:avLst/>
          </a:prstGeom>
          <a:noFill/>
          <a:ln w="9525">
            <a:noFill/>
            <a:miter lim="800000"/>
            <a:headEnd/>
            <a:tailEnd/>
          </a:ln>
        </p:spPr>
      </p:pic>
      <p:sp>
        <p:nvSpPr>
          <p:cNvPr id="19" name="TextBox 18"/>
          <p:cNvSpPr txBox="1"/>
          <p:nvPr/>
        </p:nvSpPr>
        <p:spPr>
          <a:xfrm>
            <a:off x="6357982" y="6417254"/>
            <a:ext cx="3071802"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dirty="0" smtClean="0"/>
              <a:t>Mediul geloză lactozată</a:t>
            </a:r>
            <a:endParaRPr lang="ro-RO" dirty="0"/>
          </a:p>
        </p:txBody>
      </p:sp>
      <p:pic>
        <p:nvPicPr>
          <p:cNvPr id="16" name="Picture 15" descr="kleb_noUV.jpg"/>
          <p:cNvPicPr>
            <a:picLocks noChangeAspect="1"/>
          </p:cNvPicPr>
          <p:nvPr/>
        </p:nvPicPr>
        <p:blipFill>
          <a:blip r:embed="rId9" cstate="print"/>
          <a:stretch>
            <a:fillRect/>
          </a:stretch>
        </p:blipFill>
        <p:spPr>
          <a:xfrm>
            <a:off x="6715140" y="2928934"/>
            <a:ext cx="760567" cy="2357454"/>
          </a:xfrm>
          <a:prstGeom prst="rect">
            <a:avLst/>
          </a:prstGeom>
        </p:spPr>
      </p:pic>
      <p:sp>
        <p:nvSpPr>
          <p:cNvPr id="18" name="TextBox 17"/>
          <p:cNvSpPr txBox="1"/>
          <p:nvPr/>
        </p:nvSpPr>
        <p:spPr>
          <a:xfrm>
            <a:off x="7608099" y="3000372"/>
            <a:ext cx="1250181"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dirty="0" smtClean="0"/>
              <a:t>Mediu lichid</a:t>
            </a:r>
            <a:endParaRPr lang="ro-RO" dirty="0"/>
          </a:p>
        </p:txBody>
      </p:sp>
    </p:spTree>
    <p:extLst>
      <p:ext uri="{BB962C8B-B14F-4D97-AF65-F5344CB8AC3E}">
        <p14:creationId xmlns:p14="http://schemas.microsoft.com/office/powerpoint/2010/main" val="32780593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a:srcRect/>
          <a:stretch>
            <a:fillRect/>
          </a:stretch>
        </p:blipFill>
        <p:spPr bwMode="auto">
          <a:xfrm>
            <a:off x="214282" y="714356"/>
            <a:ext cx="3826069" cy="3786214"/>
          </a:xfrm>
          <a:prstGeom prst="rect">
            <a:avLst/>
          </a:prstGeom>
          <a:noFill/>
          <a:ln w="9525">
            <a:noFill/>
            <a:miter lim="800000"/>
            <a:headEnd/>
            <a:tailEnd/>
          </a:ln>
        </p:spPr>
      </p:pic>
      <p:pic>
        <p:nvPicPr>
          <p:cNvPr id="93187" name="Picture 3"/>
          <p:cNvPicPr>
            <a:picLocks noChangeAspect="1" noChangeArrowheads="1"/>
          </p:cNvPicPr>
          <p:nvPr/>
        </p:nvPicPr>
        <p:blipFill>
          <a:blip r:embed="rId3"/>
          <a:srcRect/>
          <a:stretch>
            <a:fillRect/>
          </a:stretch>
        </p:blipFill>
        <p:spPr bwMode="auto">
          <a:xfrm>
            <a:off x="4572000" y="1357298"/>
            <a:ext cx="4319000" cy="2857520"/>
          </a:xfrm>
          <a:prstGeom prst="rect">
            <a:avLst/>
          </a:prstGeom>
          <a:noFill/>
          <a:ln w="9525">
            <a:noFill/>
            <a:miter lim="800000"/>
            <a:headEnd/>
            <a:tailEnd/>
          </a:ln>
        </p:spPr>
      </p:pic>
      <p:sp>
        <p:nvSpPr>
          <p:cNvPr id="6" name="TextBox 5"/>
          <p:cNvSpPr txBox="1"/>
          <p:nvPr/>
        </p:nvSpPr>
        <p:spPr>
          <a:xfrm>
            <a:off x="285720" y="5429264"/>
            <a:ext cx="3500462"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FR" b="1" dirty="0" err="1" smtClean="0"/>
              <a:t>Colonii</a:t>
            </a:r>
            <a:r>
              <a:rPr lang="fr-FR" b="1" dirty="0" smtClean="0"/>
              <a:t> de Klebsiella </a:t>
            </a:r>
            <a:r>
              <a:rPr lang="fr-FR" b="1" dirty="0" err="1" smtClean="0"/>
              <a:t>pe</a:t>
            </a:r>
            <a:r>
              <a:rPr lang="fr-FR" b="1" dirty="0" smtClean="0"/>
              <a:t> </a:t>
            </a:r>
            <a:r>
              <a:rPr lang="fr-FR" b="1" dirty="0" err="1" smtClean="0"/>
              <a:t>geloză</a:t>
            </a:r>
            <a:r>
              <a:rPr lang="fr-FR" b="1" dirty="0" smtClean="0"/>
              <a:t> </a:t>
            </a:r>
            <a:r>
              <a:rPr lang="fr-FR" b="1" dirty="0" err="1"/>
              <a:t>sânge</a:t>
            </a:r>
            <a:r>
              <a:rPr lang="fr-FR" b="1" dirty="0"/>
              <a:t> </a:t>
            </a:r>
            <a:endParaRPr lang="en-US" b="1" dirty="0"/>
          </a:p>
        </p:txBody>
      </p:sp>
      <p:sp>
        <p:nvSpPr>
          <p:cNvPr id="7" name="TextBox 6"/>
          <p:cNvSpPr txBox="1"/>
          <p:nvPr/>
        </p:nvSpPr>
        <p:spPr>
          <a:xfrm>
            <a:off x="4572000" y="5357826"/>
            <a:ext cx="4286280"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b="1" dirty="0" err="1" smtClean="0"/>
              <a:t>Colonii</a:t>
            </a:r>
            <a:r>
              <a:rPr lang="en-US" b="1" dirty="0" smtClean="0"/>
              <a:t> </a:t>
            </a:r>
            <a:r>
              <a:rPr lang="en-US" b="1" dirty="0" err="1"/>
              <a:t>lactoză</a:t>
            </a:r>
            <a:r>
              <a:rPr lang="en-US" b="1" dirty="0"/>
              <a:t> </a:t>
            </a:r>
            <a:r>
              <a:rPr lang="en-US" b="1" dirty="0" err="1"/>
              <a:t>pozitive</a:t>
            </a:r>
            <a:r>
              <a:rPr lang="en-US" b="1" dirty="0"/>
              <a:t> de Klebsiella </a:t>
            </a:r>
            <a:r>
              <a:rPr lang="en-US" b="1" dirty="0" err="1"/>
              <a:t>pe</a:t>
            </a:r>
            <a:r>
              <a:rPr lang="en-US" b="1" dirty="0"/>
              <a:t> </a:t>
            </a:r>
            <a:r>
              <a:rPr lang="en-US" b="1" dirty="0" err="1"/>
              <a:t>mediul</a:t>
            </a:r>
            <a:r>
              <a:rPr lang="en-US" b="1" dirty="0"/>
              <a:t> </a:t>
            </a:r>
            <a:r>
              <a:rPr lang="en-US" b="1" dirty="0" err="1"/>
              <a:t>MacConkey</a:t>
            </a:r>
            <a:r>
              <a:rPr lang="en-US" b="1" dirty="0"/>
              <a:t>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548680"/>
            <a:ext cx="8229600" cy="3528392"/>
          </a:xfrm>
        </p:spPr>
        <p:txBody>
          <a:bodyPr>
            <a:normAutofit fontScale="85000" lnSpcReduction="10000"/>
          </a:bodyPr>
          <a:lstStyle/>
          <a:p>
            <a:pPr algn="ctr">
              <a:buNone/>
            </a:pPr>
            <a:r>
              <a:rPr lang="ro-RO" sz="2900" b="1" dirty="0" smtClean="0"/>
              <a:t>ESCHERICHIA COLI (BACILUL COLI)</a:t>
            </a:r>
            <a:endParaRPr lang="en-US" sz="2900" b="1" dirty="0" smtClean="0"/>
          </a:p>
          <a:p>
            <a:pPr>
              <a:buNone/>
            </a:pPr>
            <a:endParaRPr lang="en-US" dirty="0" smtClean="0"/>
          </a:p>
          <a:p>
            <a:r>
              <a:rPr lang="ro-RO" b="1" dirty="0" smtClean="0"/>
              <a:t>3. CARACTERE DE CULTURĂ</a:t>
            </a:r>
            <a:endParaRPr lang="en-US" dirty="0" smtClean="0"/>
          </a:p>
          <a:p>
            <a:r>
              <a:rPr lang="ro-RO" dirty="0" smtClean="0"/>
              <a:t>Sunt </a:t>
            </a:r>
            <a:r>
              <a:rPr lang="ro-RO" b="1" i="1" dirty="0" smtClean="0"/>
              <a:t>germeni nepretenţioşi</a:t>
            </a:r>
            <a:r>
              <a:rPr lang="ro-RO" dirty="0" smtClean="0"/>
              <a:t>. Pe bulion </a:t>
            </a:r>
            <a:r>
              <a:rPr lang="ro-RO" b="1" i="1" dirty="0" smtClean="0"/>
              <a:t>tulbură uniform mediul</a:t>
            </a:r>
            <a:r>
              <a:rPr lang="ro-RO" dirty="0" smtClean="0"/>
              <a:t>. Pe geloză, dau </a:t>
            </a:r>
            <a:r>
              <a:rPr lang="ro-RO" b="1" i="1" dirty="0" smtClean="0"/>
              <a:t>colonii mari, lucioase, bombate (”S”)</a:t>
            </a:r>
            <a:r>
              <a:rPr lang="ro-RO" dirty="0" smtClean="0"/>
              <a:t>. În condiţii de trecere repetată pe medii solide, pot apărea colonii rugoase („R”). Pe medii lactozate, produc </a:t>
            </a:r>
            <a:r>
              <a:rPr lang="ro-RO" b="1" i="1" dirty="0" smtClean="0"/>
              <a:t>fermentarea lactozei</a:t>
            </a:r>
            <a:r>
              <a:rPr lang="ro-RO" dirty="0" smtClean="0"/>
              <a:t> (colonii lactozopozitive), cu virarea indicatorului către acid. Pe mediul Levine (cu eozină- albastru de metilen) determină colonii mari, închise la culoare, cu luciu metalic.</a:t>
            </a:r>
            <a:endParaRPr lang="en-US" dirty="0" smtClean="0"/>
          </a:p>
          <a:p>
            <a:endParaRPr lang="en-US" dirty="0"/>
          </a:p>
        </p:txBody>
      </p:sp>
      <p:pic>
        <p:nvPicPr>
          <p:cNvPr id="5" name="Picture 3"/>
          <p:cNvPicPr>
            <a:picLocks noChangeAspect="1" noChangeArrowheads="1"/>
          </p:cNvPicPr>
          <p:nvPr/>
        </p:nvPicPr>
        <p:blipFill>
          <a:blip r:embed="rId2"/>
          <a:srcRect/>
          <a:stretch>
            <a:fillRect/>
          </a:stretch>
        </p:blipFill>
        <p:spPr bwMode="auto">
          <a:xfrm>
            <a:off x="3203848" y="4077072"/>
            <a:ext cx="2845961" cy="2274046"/>
          </a:xfrm>
          <a:prstGeom prst="rect">
            <a:avLst/>
          </a:prstGeom>
          <a:noFill/>
          <a:ln w="9525">
            <a:noFill/>
            <a:miter lim="800000"/>
            <a:headEnd/>
            <a:tailEnd/>
          </a:ln>
        </p:spPr>
      </p:pic>
      <p:sp>
        <p:nvSpPr>
          <p:cNvPr id="6" name="TextBox 5"/>
          <p:cNvSpPr txBox="1"/>
          <p:nvPr/>
        </p:nvSpPr>
        <p:spPr>
          <a:xfrm>
            <a:off x="2698003" y="6351118"/>
            <a:ext cx="3857652" cy="369332"/>
          </a:xfrm>
          <a:prstGeom prst="rect">
            <a:avLst/>
          </a:prstGeom>
          <a:noFill/>
        </p:spPr>
        <p:txBody>
          <a:bodyPr wrap="square" rtlCol="0">
            <a:spAutoFit/>
          </a:bodyPr>
          <a:lstStyle/>
          <a:p>
            <a:r>
              <a:rPr lang="en-US" b="1" dirty="0" err="1" smtClean="0"/>
              <a:t>Colonii</a:t>
            </a:r>
            <a:r>
              <a:rPr lang="en-US" b="1" dirty="0" smtClean="0"/>
              <a:t> </a:t>
            </a:r>
            <a:r>
              <a:rPr lang="en-US" b="1" dirty="0"/>
              <a:t>de E. coli </a:t>
            </a:r>
            <a:r>
              <a:rPr lang="en-US" b="1" dirty="0" err="1"/>
              <a:t>pe</a:t>
            </a:r>
            <a:r>
              <a:rPr lang="en-US" b="1" dirty="0"/>
              <a:t> </a:t>
            </a:r>
            <a:r>
              <a:rPr lang="en-US" b="1" dirty="0" err="1"/>
              <a:t>geloză</a:t>
            </a:r>
            <a:r>
              <a:rPr lang="en-US" b="1" dirty="0"/>
              <a:t> </a:t>
            </a:r>
            <a:r>
              <a:rPr lang="en-US" b="1" dirty="0" err="1"/>
              <a:t>simplă</a:t>
            </a:r>
            <a:r>
              <a:rPr lang="en-US" b="1" dirty="0"/>
              <a:t> </a:t>
            </a:r>
          </a:p>
        </p:txBody>
      </p:sp>
    </p:spTree>
    <p:extLst>
      <p:ext uri="{BB962C8B-B14F-4D97-AF65-F5344CB8AC3E}">
        <p14:creationId xmlns:p14="http://schemas.microsoft.com/office/powerpoint/2010/main" val="6219322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571480"/>
            <a:ext cx="8229600" cy="5967434"/>
          </a:xfrm>
        </p:spPr>
        <p:txBody>
          <a:bodyPr>
            <a:normAutofit fontScale="85000" lnSpcReduction="10000"/>
          </a:bodyPr>
          <a:lstStyle/>
          <a:p>
            <a:pPr algn="ctr">
              <a:buNone/>
            </a:pPr>
            <a:r>
              <a:rPr lang="ro-RO" sz="3800" b="1" dirty="0" smtClean="0"/>
              <a:t>KLEBSIELLA</a:t>
            </a:r>
            <a:endParaRPr lang="en-US" sz="3800" b="1" dirty="0" smtClean="0"/>
          </a:p>
          <a:p>
            <a:pPr algn="just">
              <a:buNone/>
            </a:pPr>
            <a:r>
              <a:rPr lang="ro-RO" dirty="0" smtClean="0"/>
              <a:t> </a:t>
            </a:r>
            <a:endParaRPr lang="en-US" dirty="0" smtClean="0"/>
          </a:p>
          <a:p>
            <a:pPr algn="just">
              <a:buNone/>
            </a:pPr>
            <a:endParaRPr lang="en-US" dirty="0" smtClean="0"/>
          </a:p>
          <a:p>
            <a:pPr algn="just"/>
            <a:r>
              <a:rPr lang="ro-RO" b="1" dirty="0" smtClean="0"/>
              <a:t>4. CARACTERE METABOLICE</a:t>
            </a:r>
            <a:endParaRPr lang="en-US" dirty="0" smtClean="0"/>
          </a:p>
          <a:p>
            <a:pPr algn="just"/>
            <a:r>
              <a:rPr lang="ro-RO" i="1" dirty="0" smtClean="0"/>
              <a:t>Fermentează cu producere de gaz</a:t>
            </a:r>
            <a:r>
              <a:rPr lang="ro-RO" dirty="0" smtClean="0"/>
              <a:t>:</a:t>
            </a:r>
            <a:r>
              <a:rPr lang="ro-RO" i="1" dirty="0" smtClean="0"/>
              <a:t> glucoza, lactoza, zaharoza</a:t>
            </a:r>
            <a:r>
              <a:rPr lang="ro-RO" dirty="0" smtClean="0"/>
              <a:t>. Nu fermentează inulina. Uneori, aciditatea produsă prin fermentare este tranziorie (</a:t>
            </a:r>
            <a:r>
              <a:rPr lang="ro-RO" b="1" dirty="0" smtClean="0"/>
              <a:t>„</a:t>
            </a:r>
            <a:r>
              <a:rPr lang="ro-RO" b="1" i="1" dirty="0" smtClean="0"/>
              <a:t>fenomenul de cameleonaj</a:t>
            </a:r>
            <a:r>
              <a:rPr lang="ro-RO" b="1" dirty="0" smtClean="0"/>
              <a:t>”</a:t>
            </a:r>
            <a:r>
              <a:rPr lang="ro-RO" dirty="0" smtClean="0"/>
              <a:t>).</a:t>
            </a:r>
            <a:endParaRPr lang="en-US" dirty="0" smtClean="0"/>
          </a:p>
          <a:p>
            <a:pPr algn="just"/>
            <a:r>
              <a:rPr lang="ro-RO" i="1" dirty="0" smtClean="0"/>
              <a:t>Nu produc indol</a:t>
            </a:r>
            <a:r>
              <a:rPr lang="ro-RO" dirty="0" smtClean="0"/>
              <a:t>;</a:t>
            </a:r>
            <a:r>
              <a:rPr lang="ro-RO" i="1" dirty="0" smtClean="0"/>
              <a:t> nu produc hidrogen sulfurat</a:t>
            </a:r>
            <a:r>
              <a:rPr lang="ro-RO" dirty="0" smtClean="0"/>
              <a:t>;</a:t>
            </a:r>
            <a:r>
              <a:rPr lang="ro-RO" i="1" dirty="0" smtClean="0"/>
              <a:t> folosesc citratul ca unică sursă de carbon</a:t>
            </a:r>
            <a:r>
              <a:rPr lang="ro-RO" dirty="0" smtClean="0"/>
              <a:t>;</a:t>
            </a:r>
            <a:r>
              <a:rPr lang="ro-RO" i="1" dirty="0" smtClean="0"/>
              <a:t> reduc nitraţii la nitriţi</a:t>
            </a:r>
            <a:r>
              <a:rPr lang="ro-RO" dirty="0" smtClean="0"/>
              <a:t>;</a:t>
            </a:r>
            <a:r>
              <a:rPr lang="ro-RO" i="1" dirty="0" smtClean="0"/>
              <a:t> reacţia roşu-metil este negativă</a:t>
            </a:r>
            <a:r>
              <a:rPr lang="ro-RO" dirty="0" smtClean="0"/>
              <a:t>, </a:t>
            </a:r>
            <a:r>
              <a:rPr lang="ro-RO" i="1" dirty="0" smtClean="0"/>
              <a:t>reacţia Voges-Proskauer pozitivă</a:t>
            </a:r>
            <a:r>
              <a:rPr lang="ro-RO" dirty="0" smtClean="0"/>
              <a:t>;</a:t>
            </a:r>
            <a:r>
              <a:rPr lang="ro-RO" i="1" dirty="0" smtClean="0"/>
              <a:t> produc urează</a:t>
            </a:r>
            <a:r>
              <a:rPr lang="ro-RO" dirty="0" smtClean="0"/>
              <a:t>.</a:t>
            </a:r>
            <a:endParaRPr lang="en-US" dirty="0" smtClean="0"/>
          </a:p>
          <a:p>
            <a:pPr algn="just">
              <a:buNone/>
            </a:pPr>
            <a:endParaRPr lang="en-US" dirty="0" smtClean="0"/>
          </a:p>
          <a:p>
            <a:pPr algn="just"/>
            <a:r>
              <a:rPr lang="ro-RO" b="1" dirty="0" smtClean="0"/>
              <a:t>5. CARACTERE ANTIGENICE</a:t>
            </a:r>
            <a:endParaRPr lang="en-US" dirty="0" smtClean="0"/>
          </a:p>
          <a:p>
            <a:pPr algn="just"/>
            <a:r>
              <a:rPr lang="ro-RO" dirty="0" smtClean="0"/>
              <a:t>Prezină un </a:t>
            </a:r>
            <a:r>
              <a:rPr lang="ro-RO" b="1" i="1" dirty="0" smtClean="0"/>
              <a:t>antigen somatic O</a:t>
            </a:r>
            <a:r>
              <a:rPr lang="ro-RO" dirty="0" smtClean="0"/>
              <a:t> şi un </a:t>
            </a:r>
            <a:r>
              <a:rPr lang="ro-RO" b="1" i="1" dirty="0" smtClean="0"/>
              <a:t>antigen capsular K</a:t>
            </a:r>
            <a:r>
              <a:rPr lang="ro-RO" dirty="0" smtClean="0"/>
              <a:t> (ambele termostabile). Pe baza antigenului O s-au descris cinci grupe antigenice, iar pe baza antigenului capsular K s-au descris 72 fracţiuni antigenice.</a:t>
            </a:r>
            <a:endParaRPr lang="en-US" dirty="0" smtClean="0"/>
          </a:p>
          <a:p>
            <a:pPr algn="just"/>
            <a:endParaRPr lang="en-US" dirty="0"/>
          </a:p>
        </p:txBody>
      </p:sp>
    </p:spTree>
    <p:extLst>
      <p:ext uri="{BB962C8B-B14F-4D97-AF65-F5344CB8AC3E}">
        <p14:creationId xmlns:p14="http://schemas.microsoft.com/office/powerpoint/2010/main" val="37216643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533400" y="146624"/>
            <a:ext cx="8229600" cy="1143000"/>
          </a:xfrm>
        </p:spPr>
        <p:txBody>
          <a:bodyPr/>
          <a:lstStyle/>
          <a:p>
            <a:pPr algn="ctr"/>
            <a:r>
              <a:rPr lang="ro-RO" dirty="0" smtClean="0"/>
              <a:t>KLEBSIELLA</a:t>
            </a:r>
            <a:endParaRPr lang="en-US" dirty="0"/>
          </a:p>
        </p:txBody>
      </p:sp>
      <p:sp>
        <p:nvSpPr>
          <p:cNvPr id="59395" name="Rectangle 3"/>
          <p:cNvSpPr>
            <a:spLocks noGrp="1" noChangeArrowheads="1"/>
          </p:cNvSpPr>
          <p:nvPr>
            <p:ph type="body" idx="1"/>
          </p:nvPr>
        </p:nvSpPr>
        <p:spPr>
          <a:xfrm>
            <a:off x="304800" y="1285860"/>
            <a:ext cx="8686800" cy="3375036"/>
          </a:xfrm>
        </p:spPr>
        <p:txBody>
          <a:bodyPr>
            <a:normAutofit/>
          </a:bodyPr>
          <a:lstStyle/>
          <a:p>
            <a:pPr>
              <a:lnSpc>
                <a:spcPct val="90000"/>
              </a:lnSpc>
            </a:pPr>
            <a:r>
              <a:rPr lang="ro-RO" sz="2400" b="1" dirty="0" smtClean="0"/>
              <a:t>Caractere biochimice</a:t>
            </a:r>
            <a:endParaRPr lang="en-US" sz="2400" b="1" dirty="0"/>
          </a:p>
          <a:p>
            <a:pPr lvl="1">
              <a:lnSpc>
                <a:spcPct val="90000"/>
              </a:lnSpc>
            </a:pPr>
            <a:r>
              <a:rPr lang="ro-RO" sz="1800" dirty="0" smtClean="0"/>
              <a:t>Fermentează zaharurile: glucoză cu gaz, lactoză, zaharoză</a:t>
            </a:r>
            <a:endParaRPr lang="en-US" sz="1800" dirty="0"/>
          </a:p>
          <a:p>
            <a:pPr lvl="1">
              <a:lnSpc>
                <a:spcPct val="90000"/>
              </a:lnSpc>
            </a:pPr>
            <a:r>
              <a:rPr lang="en-US" sz="1800" dirty="0"/>
              <a:t>LIA </a:t>
            </a:r>
            <a:r>
              <a:rPr lang="ro-RO" sz="1800" dirty="0" smtClean="0"/>
              <a:t>(Lizină Indol </a:t>
            </a:r>
            <a:r>
              <a:rPr lang="ro-RO" sz="1800" dirty="0" err="1" smtClean="0"/>
              <a:t>Agar</a:t>
            </a:r>
            <a:r>
              <a:rPr lang="ro-RO" sz="1800" dirty="0" smtClean="0"/>
              <a:t>) </a:t>
            </a:r>
            <a:endParaRPr lang="en-US" sz="1800" dirty="0"/>
          </a:p>
          <a:p>
            <a:pPr lvl="1">
              <a:lnSpc>
                <a:spcPct val="90000"/>
              </a:lnSpc>
            </a:pPr>
            <a:r>
              <a:rPr lang="en-US" sz="1800" dirty="0" err="1" smtClean="0"/>
              <a:t>Ure</a:t>
            </a:r>
            <a:r>
              <a:rPr lang="ro-RO" sz="1800" dirty="0" smtClean="0"/>
              <a:t>e</a:t>
            </a:r>
            <a:r>
              <a:rPr lang="en-US" sz="1800" dirty="0" smtClean="0"/>
              <a:t> </a:t>
            </a:r>
            <a:r>
              <a:rPr lang="en-US" sz="1800" dirty="0"/>
              <a:t>+</a:t>
            </a:r>
          </a:p>
          <a:p>
            <a:pPr lvl="1">
              <a:lnSpc>
                <a:spcPct val="90000"/>
              </a:lnSpc>
            </a:pPr>
            <a:r>
              <a:rPr lang="en-US" sz="1800" dirty="0" err="1" smtClean="0"/>
              <a:t>Citrat</a:t>
            </a:r>
            <a:r>
              <a:rPr lang="en-US" sz="1800" dirty="0" smtClean="0"/>
              <a:t> </a:t>
            </a:r>
            <a:r>
              <a:rPr lang="en-US" sz="1800" dirty="0"/>
              <a:t>+</a:t>
            </a:r>
          </a:p>
          <a:p>
            <a:pPr lvl="1">
              <a:lnSpc>
                <a:spcPct val="90000"/>
              </a:lnSpc>
            </a:pPr>
            <a:r>
              <a:rPr lang="ro-RO" sz="1800" dirty="0" smtClean="0"/>
              <a:t>Roşu metil </a:t>
            </a:r>
            <a:r>
              <a:rPr lang="en-US" sz="1800" dirty="0" smtClean="0"/>
              <a:t>–</a:t>
            </a:r>
            <a:endParaRPr lang="ro-RO" sz="1800" dirty="0" smtClean="0"/>
          </a:p>
          <a:p>
            <a:pPr lvl="1">
              <a:lnSpc>
                <a:spcPct val="90000"/>
              </a:lnSpc>
            </a:pPr>
            <a:r>
              <a:rPr lang="en-US" sz="1800" dirty="0" smtClean="0"/>
              <a:t> V</a:t>
            </a:r>
            <a:r>
              <a:rPr lang="ro-RO" sz="1800" dirty="0" err="1" smtClean="0"/>
              <a:t>oges</a:t>
            </a:r>
            <a:r>
              <a:rPr lang="ro-RO" sz="1800" dirty="0" smtClean="0"/>
              <a:t> </a:t>
            </a:r>
            <a:r>
              <a:rPr lang="ro-RO" sz="1800" dirty="0" err="1" smtClean="0"/>
              <a:t>Proskauer</a:t>
            </a:r>
            <a:r>
              <a:rPr lang="ro-RO" sz="1800" dirty="0" smtClean="0"/>
              <a:t> </a:t>
            </a:r>
            <a:r>
              <a:rPr lang="en-US" sz="1800" dirty="0" smtClean="0"/>
              <a:t>+</a:t>
            </a:r>
            <a:endParaRPr lang="ro-RO" sz="1800" dirty="0" smtClean="0"/>
          </a:p>
          <a:p>
            <a:pPr lvl="1">
              <a:lnSpc>
                <a:spcPct val="90000"/>
              </a:lnSpc>
            </a:pPr>
            <a:r>
              <a:rPr lang="ro-RO" sz="1800" dirty="0" smtClean="0"/>
              <a:t> Indol -</a:t>
            </a:r>
            <a:endParaRPr lang="en-US" sz="1800" dirty="0"/>
          </a:p>
          <a:p>
            <a:pPr lvl="1">
              <a:lnSpc>
                <a:spcPct val="90000"/>
              </a:lnSpc>
            </a:pPr>
            <a:r>
              <a:rPr lang="ro-RO" sz="1800" dirty="0" smtClean="0"/>
              <a:t> </a:t>
            </a:r>
            <a:r>
              <a:rPr lang="en-US" sz="1800" dirty="0" smtClean="0"/>
              <a:t>Mo</a:t>
            </a:r>
            <a:r>
              <a:rPr lang="ro-RO" sz="1800" dirty="0" smtClean="0"/>
              <a:t>b</a:t>
            </a:r>
            <a:r>
              <a:rPr lang="en-US" sz="1800" dirty="0" err="1" smtClean="0"/>
              <a:t>ilit</a:t>
            </a:r>
            <a:r>
              <a:rPr lang="ro-RO" sz="1800" dirty="0" err="1" smtClean="0"/>
              <a:t>ate</a:t>
            </a:r>
            <a:endParaRPr lang="en-US" sz="1800" dirty="0"/>
          </a:p>
        </p:txBody>
      </p:sp>
      <p:pic>
        <p:nvPicPr>
          <p:cNvPr id="4" name="Picture 3" descr="klebsiella biochimic.jpg"/>
          <p:cNvPicPr>
            <a:picLocks noChangeAspect="1"/>
          </p:cNvPicPr>
          <p:nvPr/>
        </p:nvPicPr>
        <p:blipFill>
          <a:blip r:embed="rId3" cstate="print"/>
          <a:stretch>
            <a:fillRect/>
          </a:stretch>
        </p:blipFill>
        <p:spPr>
          <a:xfrm>
            <a:off x="2143108" y="4214818"/>
            <a:ext cx="2762237" cy="2071678"/>
          </a:xfrm>
          <a:prstGeom prst="rect">
            <a:avLst/>
          </a:prstGeom>
        </p:spPr>
      </p:pic>
      <p:pic>
        <p:nvPicPr>
          <p:cNvPr id="5" name="Picture 2"/>
          <p:cNvPicPr>
            <a:picLocks noChangeAspect="1" noChangeArrowheads="1"/>
          </p:cNvPicPr>
          <p:nvPr/>
        </p:nvPicPr>
        <p:blipFill>
          <a:blip r:embed="rId4" cstate="print"/>
          <a:srcRect l="28124" t="27832" r="29688" b="4785"/>
          <a:stretch>
            <a:fillRect/>
          </a:stretch>
        </p:blipFill>
        <p:spPr bwMode="auto">
          <a:xfrm>
            <a:off x="6286512" y="2714620"/>
            <a:ext cx="2571768" cy="3286148"/>
          </a:xfrm>
          <a:prstGeom prst="rect">
            <a:avLst/>
          </a:prstGeom>
          <a:noFill/>
          <a:ln w="9525">
            <a:noFill/>
            <a:miter lim="800000"/>
            <a:headEnd/>
            <a:tailEnd/>
          </a:ln>
        </p:spPr>
      </p:pic>
    </p:spTree>
    <p:extLst>
      <p:ext uri="{BB962C8B-B14F-4D97-AF65-F5344CB8AC3E}">
        <p14:creationId xmlns:p14="http://schemas.microsoft.com/office/powerpoint/2010/main" val="17662757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4" name="Rectangle 8"/>
          <p:cNvSpPr>
            <a:spLocks noGrp="1" noChangeArrowheads="1"/>
          </p:cNvSpPr>
          <p:nvPr>
            <p:ph type="title"/>
          </p:nvPr>
        </p:nvSpPr>
        <p:spPr/>
        <p:txBody>
          <a:bodyPr/>
          <a:lstStyle/>
          <a:p>
            <a:r>
              <a:rPr lang="en-US" b="1" i="1"/>
              <a:t>Klebsiella pneumoniae</a:t>
            </a:r>
          </a:p>
        </p:txBody>
      </p:sp>
      <p:pic>
        <p:nvPicPr>
          <p:cNvPr id="60420" name="Picture 4"/>
          <p:cNvPicPr>
            <a:picLocks noGrp="1" noChangeAspect="1" noChangeArrowheads="1"/>
          </p:cNvPicPr>
          <p:nvPr>
            <p:ph sz="half" idx="1"/>
          </p:nvPr>
        </p:nvPicPr>
        <p:blipFill>
          <a:blip r:embed="rId3" cstate="print"/>
          <a:srcRect l="28020" t="25255" r="32367" b="64644"/>
          <a:stretch>
            <a:fillRect/>
          </a:stretch>
        </p:blipFill>
        <p:spPr>
          <a:xfrm>
            <a:off x="928662" y="2214554"/>
            <a:ext cx="7572396" cy="1640686"/>
          </a:xfrm>
          <a:noFill/>
          <a:ln/>
        </p:spPr>
      </p:pic>
      <p:pic>
        <p:nvPicPr>
          <p:cNvPr id="60423" name="Picture 7"/>
          <p:cNvPicPr>
            <a:picLocks noGrp="1" noChangeAspect="1" noChangeArrowheads="1"/>
          </p:cNvPicPr>
          <p:nvPr>
            <p:ph sz="half" idx="2"/>
          </p:nvPr>
        </p:nvPicPr>
        <p:blipFill>
          <a:blip r:embed="rId3" cstate="print"/>
          <a:srcRect l="27983" t="69028" r="26311" b="12453"/>
          <a:stretch>
            <a:fillRect/>
          </a:stretch>
        </p:blipFill>
        <p:spPr>
          <a:xfrm>
            <a:off x="0" y="4572000"/>
            <a:ext cx="9144000" cy="2286000"/>
          </a:xfrm>
          <a:noFill/>
          <a:ln/>
        </p:spPr>
      </p:pic>
    </p:spTree>
    <p:extLst>
      <p:ext uri="{BB962C8B-B14F-4D97-AF65-F5344CB8AC3E}">
        <p14:creationId xmlns:p14="http://schemas.microsoft.com/office/powerpoint/2010/main" val="27014921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700808"/>
            <a:ext cx="8229600" cy="4227382"/>
          </a:xfrm>
        </p:spPr>
        <p:txBody>
          <a:bodyPr>
            <a:normAutofit fontScale="92500" lnSpcReduction="20000"/>
          </a:bodyPr>
          <a:lstStyle/>
          <a:p>
            <a:pPr marL="0" indent="0">
              <a:buNone/>
            </a:pPr>
            <a:r>
              <a:rPr lang="ro-RO" b="1" dirty="0" smtClean="0"/>
              <a:t>6. CARACTERE DE PATOGENITATE</a:t>
            </a:r>
            <a:endParaRPr lang="en-US" dirty="0" smtClean="0"/>
          </a:p>
          <a:p>
            <a:r>
              <a:rPr lang="ro-RO" dirty="0" smtClean="0"/>
              <a:t>Este un </a:t>
            </a:r>
            <a:r>
              <a:rPr lang="ro-RO" b="1" i="1" dirty="0" smtClean="0"/>
              <a:t>germen condiţionat-patogen</a:t>
            </a:r>
            <a:r>
              <a:rPr lang="ro-RO" dirty="0" smtClean="0"/>
              <a:t>. </a:t>
            </a:r>
            <a:endParaRPr lang="en-US" dirty="0" smtClean="0"/>
          </a:p>
          <a:p>
            <a:r>
              <a:rPr lang="ro-RO" b="1" dirty="0" smtClean="0"/>
              <a:t>Virulenţa</a:t>
            </a:r>
            <a:r>
              <a:rPr lang="ro-RO" dirty="0" smtClean="0"/>
              <a:t> depinde de </a:t>
            </a:r>
            <a:r>
              <a:rPr lang="ro-RO" b="1" i="1" dirty="0" smtClean="0"/>
              <a:t>capsulă</a:t>
            </a:r>
            <a:r>
              <a:rPr lang="ro-RO" dirty="0" smtClean="0"/>
              <a:t> (antigenul K de înveliş), ce îi conferă protecţie antifagocitară. </a:t>
            </a:r>
            <a:endParaRPr lang="en-US" dirty="0" smtClean="0"/>
          </a:p>
          <a:p>
            <a:r>
              <a:rPr lang="ro-RO" b="1" dirty="0" smtClean="0"/>
              <a:t>Toxinogeneza</a:t>
            </a:r>
            <a:r>
              <a:rPr lang="ro-RO" dirty="0" smtClean="0"/>
              <a:t> se manifestă prin </a:t>
            </a:r>
            <a:r>
              <a:rPr lang="ro-RO" b="1" i="1" dirty="0" smtClean="0"/>
              <a:t>endotoxină </a:t>
            </a:r>
            <a:r>
              <a:rPr lang="ro-RO" dirty="0" smtClean="0"/>
              <a:t>(antigen somaic O).</a:t>
            </a:r>
            <a:endParaRPr lang="en-US" dirty="0" smtClean="0"/>
          </a:p>
          <a:p>
            <a:pPr>
              <a:buNone/>
            </a:pPr>
            <a:endParaRPr lang="en-US" b="1" dirty="0" smtClean="0"/>
          </a:p>
          <a:p>
            <a:pPr marL="0" indent="0">
              <a:buNone/>
            </a:pPr>
            <a:r>
              <a:rPr lang="ro-RO" b="1" dirty="0" smtClean="0"/>
              <a:t>7. REZISTENŢĂ. SENSIBILITATE. VARIABILITATE GENETICĂ</a:t>
            </a:r>
            <a:endParaRPr lang="en-US" b="1" dirty="0" smtClean="0"/>
          </a:p>
          <a:p>
            <a:r>
              <a:rPr lang="ro-RO" dirty="0" smtClean="0"/>
              <a:t>Sunt germeni </a:t>
            </a:r>
            <a:r>
              <a:rPr lang="ro-RO" b="1" i="1" dirty="0" smtClean="0"/>
              <a:t>relativ rezistenţi în mediul extern</a:t>
            </a:r>
            <a:r>
              <a:rPr lang="ro-RO" dirty="0" smtClean="0"/>
              <a:t>. În ultimul timp s-au selectat </a:t>
            </a:r>
            <a:r>
              <a:rPr lang="ro-RO" b="1" i="1" dirty="0" smtClean="0"/>
              <a:t>tulpini rezistente la antibiotice</a:t>
            </a:r>
            <a:r>
              <a:rPr lang="ro-RO" dirty="0" smtClean="0"/>
              <a:t> (mai ales în infecţiile urinare).</a:t>
            </a:r>
            <a:endParaRPr lang="en-US" dirty="0" smtClean="0"/>
          </a:p>
          <a:p>
            <a:pPr>
              <a:buNone/>
            </a:pPr>
            <a:endParaRPr lang="en-US" dirty="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785794"/>
            <a:ext cx="8229600" cy="5895996"/>
          </a:xfrm>
        </p:spPr>
        <p:txBody>
          <a:bodyPr>
            <a:normAutofit fontScale="92500" lnSpcReduction="10000"/>
          </a:bodyPr>
          <a:lstStyle/>
          <a:p>
            <a:pPr algn="just">
              <a:buNone/>
            </a:pPr>
            <a:endParaRPr lang="en-US" dirty="0" smtClean="0"/>
          </a:p>
          <a:p>
            <a:r>
              <a:rPr lang="ro-RO" b="1" dirty="0" smtClean="0"/>
              <a:t>8. BOALA LA OM</a:t>
            </a:r>
            <a:endParaRPr lang="en-US" dirty="0" smtClean="0"/>
          </a:p>
          <a:p>
            <a:r>
              <a:rPr lang="ro-RO" b="1" dirty="0" smtClean="0"/>
              <a:t>a. Infecţii pulmonare purulente</a:t>
            </a:r>
            <a:r>
              <a:rPr lang="ro-RO" dirty="0" smtClean="0"/>
              <a:t>, ca floră de invadare secundară, în bronşiectazie, cu evoluţie cronică.</a:t>
            </a:r>
            <a:endParaRPr lang="en-US" dirty="0" smtClean="0"/>
          </a:p>
          <a:p>
            <a:r>
              <a:rPr lang="ro-RO" b="1" dirty="0" smtClean="0"/>
              <a:t>b. Pneumonie, </a:t>
            </a:r>
            <a:r>
              <a:rPr lang="ro-RO" dirty="0" smtClean="0"/>
              <a:t>asemănătoare clinic cu pneumonia pneumococică (evoluţie acută sau subacută; </a:t>
            </a:r>
            <a:r>
              <a:rPr lang="ro-RO" i="1" dirty="0" smtClean="0"/>
              <a:t>expectoraţii cu spută ruginie, gelatinoasă</a:t>
            </a:r>
            <a:r>
              <a:rPr lang="ro-RO" dirty="0" smtClean="0"/>
              <a:t>). Deseori, pneumonia cu Klebsiella se complică, dând </a:t>
            </a:r>
            <a:r>
              <a:rPr lang="ro-RO" b="1" i="1" dirty="0" smtClean="0"/>
              <a:t>abces pulmonar</a:t>
            </a:r>
            <a:r>
              <a:rPr lang="ro-RO" dirty="0" smtClean="0"/>
              <a:t> cu localizare predilectă în zonele de parenchim cu edem, ceea ce s-a demonstrat a fi consecinţa împiedicării fagocitozei locale datorită prezenţei capsulei microbiene.</a:t>
            </a:r>
            <a:endParaRPr lang="en-US" dirty="0" smtClean="0"/>
          </a:p>
          <a:p>
            <a:r>
              <a:rPr lang="ro-RO" b="1" dirty="0" smtClean="0"/>
              <a:t>c. Infecţii urinare</a:t>
            </a:r>
            <a:r>
              <a:rPr lang="ro-RO" dirty="0" smtClean="0"/>
              <a:t>. Alături de Escherchia coli, Pseudomonas aeroginosa şi Proteus, Klebsiella pneumoniae poate fi agentul cauzal al unor infecţii urinare.</a:t>
            </a:r>
            <a:endParaRPr lang="en-US" dirty="0" smtClean="0"/>
          </a:p>
          <a:p>
            <a:r>
              <a:rPr lang="ro-RO" b="1" dirty="0" smtClean="0"/>
              <a:t>d. Infecţii septicemice şi meningită </a:t>
            </a:r>
            <a:r>
              <a:rPr lang="ro-RO" dirty="0" smtClean="0"/>
              <a:t> (mai ales la copii mici, cu rezistenţă scăzută).</a:t>
            </a:r>
            <a:endParaRPr lang="en-US" dirty="0" smtClean="0"/>
          </a:p>
          <a:p>
            <a:endParaRPr lang="en-US" dirty="0"/>
          </a:p>
        </p:txBody>
      </p:sp>
    </p:spTree>
    <p:extLst>
      <p:ext uri="{BB962C8B-B14F-4D97-AF65-F5344CB8AC3E}">
        <p14:creationId xmlns:p14="http://schemas.microsoft.com/office/powerpoint/2010/main" val="27681241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35480"/>
            <a:ext cx="8229600" cy="3279470"/>
          </a:xfrm>
        </p:spPr>
        <p:txBody>
          <a:bodyPr>
            <a:normAutofit fontScale="77500" lnSpcReduction="20000"/>
          </a:bodyPr>
          <a:lstStyle/>
          <a:p>
            <a:pPr algn="just"/>
            <a:r>
              <a:rPr lang="ro-RO" b="1" dirty="0" smtClean="0"/>
              <a:t>9. EPIDEMIOLOGIE. PROFILAXIE. TRATAMENT</a:t>
            </a:r>
            <a:endParaRPr lang="en-US" b="1" dirty="0" smtClean="0"/>
          </a:p>
          <a:p>
            <a:pPr algn="just"/>
            <a:endParaRPr lang="en-US" dirty="0" smtClean="0"/>
          </a:p>
          <a:p>
            <a:pPr algn="just"/>
            <a:r>
              <a:rPr lang="ro-RO" dirty="0" smtClean="0"/>
              <a:t>Sunt valabile problemele infecţiilor interioare. Tratamentul se realizează după indicaţiile antibiogramei.</a:t>
            </a:r>
            <a:endParaRPr lang="en-US" dirty="0" smtClean="0"/>
          </a:p>
          <a:p>
            <a:pPr algn="just"/>
            <a:r>
              <a:rPr lang="ro-RO" dirty="0" smtClean="0"/>
              <a:t>În patologia umană, mai pot interveni şi alte specii ale genului Klebsiella şi anume:</a:t>
            </a:r>
            <a:endParaRPr lang="en-US" dirty="0" smtClean="0"/>
          </a:p>
          <a:p>
            <a:pPr lvl="0" algn="just"/>
            <a:r>
              <a:rPr lang="ro-RO" b="1" dirty="0" smtClean="0"/>
              <a:t>Klebsiella ozenae</a:t>
            </a:r>
            <a:r>
              <a:rPr lang="ro-RO" dirty="0" smtClean="0"/>
              <a:t>, agentul etiologic al bolii numită</a:t>
            </a:r>
            <a:r>
              <a:rPr lang="ro-RO" b="1" i="1" dirty="0" smtClean="0"/>
              <a:t> „ozenă” </a:t>
            </a:r>
            <a:r>
              <a:rPr lang="ro-RO" dirty="0" smtClean="0"/>
              <a:t>(</a:t>
            </a:r>
            <a:r>
              <a:rPr lang="ro-RO" i="1" dirty="0" smtClean="0"/>
              <a:t>rinită atrofică, fetidă</a:t>
            </a:r>
            <a:r>
              <a:rPr lang="ro-RO" dirty="0" smtClean="0"/>
              <a:t>);</a:t>
            </a:r>
            <a:endParaRPr lang="en-US" dirty="0" smtClean="0"/>
          </a:p>
          <a:p>
            <a:pPr lvl="0" algn="just"/>
            <a:r>
              <a:rPr lang="ro-RO" b="1" dirty="0" smtClean="0"/>
              <a:t>Klebsiella rhinoscleromatis</a:t>
            </a:r>
            <a:r>
              <a:rPr lang="ro-RO" dirty="0" smtClean="0"/>
              <a:t>, agentul </a:t>
            </a:r>
            <a:r>
              <a:rPr lang="ro-RO" b="1" i="1" dirty="0" smtClean="0"/>
              <a:t>rinoscleromului</a:t>
            </a:r>
            <a:r>
              <a:rPr lang="ro-RO" dirty="0" smtClean="0"/>
              <a:t> (inflamaţie cronică, cu formare de granulom distructiv la nivelul cavităţii nazale şi faringelui).</a:t>
            </a:r>
            <a:endParaRPr lang="en-US" dirty="0" smtClean="0"/>
          </a:p>
          <a:p>
            <a:pPr algn="just"/>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426835"/>
            <a:ext cx="8643998" cy="4007938"/>
          </a:xfrm>
        </p:spPr>
        <p:txBody>
          <a:bodyPr>
            <a:normAutofit fontScale="85000" lnSpcReduction="10000"/>
          </a:bodyPr>
          <a:lstStyle/>
          <a:p>
            <a:pPr algn="ctr">
              <a:buNone/>
            </a:pPr>
            <a:r>
              <a:rPr lang="ro-RO" sz="3200" b="1" dirty="0" smtClean="0"/>
              <a:t>GENUL PROTEUS</a:t>
            </a:r>
            <a:endParaRPr lang="en-US" sz="3200" b="1" dirty="0" smtClean="0"/>
          </a:p>
          <a:p>
            <a:pPr>
              <a:buNone/>
            </a:pPr>
            <a:endParaRPr lang="en-US" dirty="0" smtClean="0"/>
          </a:p>
          <a:p>
            <a:r>
              <a:rPr lang="ro-RO" b="1" dirty="0" smtClean="0"/>
              <a:t>1. ÎNCADRARE TAXONOMICĂ</a:t>
            </a:r>
            <a:endParaRPr lang="en-US" dirty="0" smtClean="0"/>
          </a:p>
          <a:p>
            <a:pPr algn="just"/>
            <a:r>
              <a:rPr lang="ro-RO" i="1" dirty="0" smtClean="0"/>
              <a:t>Ordinul</a:t>
            </a:r>
            <a:r>
              <a:rPr lang="ro-RO" dirty="0" smtClean="0"/>
              <a:t>: </a:t>
            </a:r>
            <a:r>
              <a:rPr lang="ro-RO" b="1" i="1" dirty="0" smtClean="0"/>
              <a:t>Eubacteriales</a:t>
            </a:r>
            <a:r>
              <a:rPr lang="ro-RO" dirty="0" smtClean="0"/>
              <a:t>; </a:t>
            </a:r>
            <a:r>
              <a:rPr lang="ro-RO" i="1" dirty="0" smtClean="0"/>
              <a:t>familia</a:t>
            </a:r>
            <a:r>
              <a:rPr lang="ro-RO" dirty="0" smtClean="0"/>
              <a:t>: </a:t>
            </a:r>
            <a:r>
              <a:rPr lang="ro-RO" b="1" i="1" dirty="0" smtClean="0"/>
              <a:t>Enterobacteriaceae</a:t>
            </a:r>
            <a:r>
              <a:rPr lang="ro-RO" dirty="0" smtClean="0"/>
              <a:t>; </a:t>
            </a:r>
            <a:r>
              <a:rPr lang="ro-RO" i="1" dirty="0" smtClean="0"/>
              <a:t>genul</a:t>
            </a:r>
            <a:r>
              <a:rPr lang="ro-RO" dirty="0" smtClean="0"/>
              <a:t>: </a:t>
            </a:r>
            <a:r>
              <a:rPr lang="ro-RO" b="1" i="1" dirty="0" smtClean="0"/>
              <a:t>Proteus</a:t>
            </a:r>
            <a:r>
              <a:rPr lang="ro-RO" dirty="0" smtClean="0"/>
              <a:t>. Există mai multe specii, din care menţionăm mai frecvente pentru ţara noastră </a:t>
            </a:r>
            <a:r>
              <a:rPr lang="ro-RO" i="1" dirty="0" smtClean="0"/>
              <a:t>Proteus vulgaris, Proteus mirabilis, Proteus morgani</a:t>
            </a:r>
            <a:r>
              <a:rPr lang="ro-RO" dirty="0" smtClean="0"/>
              <a:t>. Mai rar se întâlneşte </a:t>
            </a:r>
            <a:r>
              <a:rPr lang="ro-RO" i="1" dirty="0" smtClean="0"/>
              <a:t>Proteus rettgeri</a:t>
            </a:r>
            <a:r>
              <a:rPr lang="ro-RO" dirty="0" smtClean="0"/>
              <a:t>.</a:t>
            </a:r>
            <a:endParaRPr lang="en-US" dirty="0" smtClean="0"/>
          </a:p>
          <a:p>
            <a:pPr>
              <a:buNone/>
            </a:pPr>
            <a:endParaRPr lang="en-US" dirty="0" smtClean="0"/>
          </a:p>
          <a:p>
            <a:r>
              <a:rPr lang="ro-RO" b="1" dirty="0" smtClean="0"/>
              <a:t>2. CARACTERE MORFOLOGICE</a:t>
            </a:r>
            <a:r>
              <a:rPr lang="ro-RO" dirty="0" smtClean="0"/>
              <a:t> </a:t>
            </a:r>
            <a:endParaRPr lang="en-US" dirty="0" smtClean="0"/>
          </a:p>
          <a:p>
            <a:r>
              <a:rPr lang="ro-RO" b="1" i="1" dirty="0" smtClean="0"/>
              <a:t>Bacili Gram negativi, cu capete rotunjite, extrem de mobili</a:t>
            </a:r>
            <a:r>
              <a:rPr lang="ro-RO" dirty="0" smtClean="0"/>
              <a:t> (cili petrichi), </a:t>
            </a:r>
            <a:r>
              <a:rPr lang="ro-RO" b="1" i="1" dirty="0" smtClean="0"/>
              <a:t>necapsulaţi, nesporulaţi</a:t>
            </a:r>
            <a:r>
              <a:rPr lang="ro-RO" dirty="0" smtClean="0"/>
              <a:t>.</a:t>
            </a:r>
            <a:endParaRPr lang="en-US" dirty="0" smtClean="0"/>
          </a:p>
          <a:p>
            <a:endParaRPr lang="en-US" dirty="0"/>
          </a:p>
        </p:txBody>
      </p:sp>
      <p:pic>
        <p:nvPicPr>
          <p:cNvPr id="4" name="Picture 3" descr="proteus.jpg"/>
          <p:cNvPicPr>
            <a:picLocks noChangeAspect="1"/>
          </p:cNvPicPr>
          <p:nvPr/>
        </p:nvPicPr>
        <p:blipFill>
          <a:blip r:embed="rId2" cstate="print"/>
          <a:stretch>
            <a:fillRect/>
          </a:stretch>
        </p:blipFill>
        <p:spPr>
          <a:xfrm>
            <a:off x="1115616" y="4581128"/>
            <a:ext cx="1893434" cy="1714488"/>
          </a:xfrm>
          <a:prstGeom prst="rect">
            <a:avLst/>
          </a:prstGeom>
        </p:spPr>
        <p:style>
          <a:lnRef idx="1">
            <a:schemeClr val="accent2"/>
          </a:lnRef>
          <a:fillRef idx="2">
            <a:schemeClr val="accent2"/>
          </a:fillRef>
          <a:effectRef idx="1">
            <a:schemeClr val="accent2"/>
          </a:effectRef>
          <a:fontRef idx="minor">
            <a:schemeClr val="dk1"/>
          </a:fontRef>
        </p:style>
      </p:pic>
      <p:pic>
        <p:nvPicPr>
          <p:cNvPr id="5" name="Picture 4" descr="Proteus ME.jpg"/>
          <p:cNvPicPr>
            <a:picLocks noChangeAspect="1"/>
          </p:cNvPicPr>
          <p:nvPr/>
        </p:nvPicPr>
        <p:blipFill>
          <a:blip r:embed="rId3" cstate="print"/>
          <a:stretch>
            <a:fillRect/>
          </a:stretch>
        </p:blipFill>
        <p:spPr>
          <a:xfrm>
            <a:off x="4044549" y="4555624"/>
            <a:ext cx="1972355" cy="1597116"/>
          </a:xfrm>
          <a:prstGeom prst="rect">
            <a:avLst/>
          </a:prstGeom>
        </p:spPr>
        <p:style>
          <a:lnRef idx="1">
            <a:schemeClr val="accent2"/>
          </a:lnRef>
          <a:fillRef idx="2">
            <a:schemeClr val="accent2"/>
          </a:fillRef>
          <a:effectRef idx="1">
            <a:schemeClr val="accent2"/>
          </a:effectRef>
          <a:fontRef idx="minor">
            <a:schemeClr val="dk1"/>
          </a:fontRef>
        </p:style>
      </p:pic>
      <p:sp>
        <p:nvSpPr>
          <p:cNvPr id="6" name="TextBox 5"/>
          <p:cNvSpPr txBox="1"/>
          <p:nvPr/>
        </p:nvSpPr>
        <p:spPr>
          <a:xfrm>
            <a:off x="1187030" y="6337430"/>
            <a:ext cx="1656778" cy="33855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sz="1600" b="1" dirty="0" smtClean="0"/>
              <a:t>Colorație Gram</a:t>
            </a:r>
            <a:endParaRPr lang="en-US" sz="1600" b="1" dirty="0"/>
          </a:p>
        </p:txBody>
      </p:sp>
      <p:sp>
        <p:nvSpPr>
          <p:cNvPr id="7" name="TextBox 6"/>
          <p:cNvSpPr txBox="1"/>
          <p:nvPr/>
        </p:nvSpPr>
        <p:spPr>
          <a:xfrm>
            <a:off x="3973111" y="6273591"/>
            <a:ext cx="4733651" cy="33855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sz="1600" b="1" dirty="0" smtClean="0"/>
              <a:t>Microscopie electronică</a:t>
            </a:r>
            <a:endParaRPr lang="en-US" sz="1600" b="1" dirty="0"/>
          </a:p>
        </p:txBody>
      </p:sp>
      <p:pic>
        <p:nvPicPr>
          <p:cNvPr id="8" name="Picture 7" descr="PROTEUS - MIGRARE.jpg"/>
          <p:cNvPicPr>
            <a:picLocks noChangeAspect="1"/>
          </p:cNvPicPr>
          <p:nvPr/>
        </p:nvPicPr>
        <p:blipFill>
          <a:blip r:embed="rId4" cstate="print"/>
          <a:srcRect l="26935" r="24222" b="68750"/>
          <a:stretch>
            <a:fillRect/>
          </a:stretch>
        </p:blipFill>
        <p:spPr>
          <a:xfrm>
            <a:off x="6473442" y="4581104"/>
            <a:ext cx="2082830" cy="1571636"/>
          </a:xfrm>
          <a:prstGeom prst="rect">
            <a:avLst/>
          </a:prstGeom>
        </p:spPr>
        <p:style>
          <a:lnRef idx="1">
            <a:schemeClr val="accent2"/>
          </a:lnRef>
          <a:fillRef idx="2">
            <a:schemeClr val="accent2"/>
          </a:fillRef>
          <a:effectRef idx="1">
            <a:schemeClr val="accent2"/>
          </a:effectRef>
          <a:fontRef idx="minor">
            <a:schemeClr val="dk1"/>
          </a:fontRef>
        </p:style>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57166"/>
            <a:ext cx="8929718" cy="6500834"/>
          </a:xfrm>
        </p:spPr>
        <p:txBody>
          <a:bodyPr>
            <a:normAutofit fontScale="85000" lnSpcReduction="20000"/>
          </a:bodyPr>
          <a:lstStyle/>
          <a:p>
            <a:pPr algn="ctr">
              <a:buNone/>
            </a:pPr>
            <a:r>
              <a:rPr lang="ro-RO" sz="3200" b="1" dirty="0" smtClean="0"/>
              <a:t>GENUL PROTEUS</a:t>
            </a:r>
            <a:endParaRPr lang="en-US" sz="3200" b="1" dirty="0" smtClean="0"/>
          </a:p>
          <a:p>
            <a:pPr>
              <a:buNone/>
            </a:pPr>
            <a:endParaRPr lang="en-US" dirty="0" smtClean="0"/>
          </a:p>
          <a:p>
            <a:r>
              <a:rPr lang="ro-RO" b="1" dirty="0" smtClean="0"/>
              <a:t>3. CARACTERE DE CULTURĂ</a:t>
            </a:r>
            <a:endParaRPr lang="en-US" dirty="0" smtClean="0"/>
          </a:p>
          <a:p>
            <a:r>
              <a:rPr lang="ro-RO" dirty="0" smtClean="0"/>
              <a:t>Germenii din grupul Proteus sunt </a:t>
            </a:r>
            <a:r>
              <a:rPr lang="ro-RO" b="1" i="1" dirty="0" smtClean="0"/>
              <a:t>nepretenţioşi</a:t>
            </a:r>
            <a:r>
              <a:rPr lang="ro-RO" dirty="0" smtClean="0"/>
              <a:t>. Ei cultivă bine pe medii simple (bulion, geloză, etc). Datorită </a:t>
            </a:r>
            <a:r>
              <a:rPr lang="ro-RO" b="1" i="1" dirty="0" smtClean="0"/>
              <a:t>extremei mobilităţi</a:t>
            </a:r>
            <a:r>
              <a:rPr lang="ro-RO" dirty="0" smtClean="0"/>
              <a:t>, pe mediul cu geloză înclinată prezintă </a:t>
            </a:r>
            <a:r>
              <a:rPr lang="ro-RO" b="1" i="1" dirty="0" smtClean="0"/>
              <a:t>fenomenul de „căţărare”</a:t>
            </a:r>
            <a:r>
              <a:rPr lang="ro-RO" dirty="0" smtClean="0"/>
              <a:t> şi, respectiv, de </a:t>
            </a:r>
            <a:r>
              <a:rPr lang="ro-RO" b="1" i="1" dirty="0" smtClean="0"/>
              <a:t>„invazie”</a:t>
            </a:r>
            <a:r>
              <a:rPr lang="ro-RO" dirty="0" smtClean="0"/>
              <a:t>. Cultura de Proteus </a:t>
            </a:r>
            <a:r>
              <a:rPr lang="ro-RO" i="1" dirty="0" smtClean="0"/>
              <a:t>evoluează rapid „în pânză”</a:t>
            </a:r>
            <a:r>
              <a:rPr lang="ro-RO" dirty="0" smtClean="0"/>
              <a:t>, acoperind întreaga suprafaţă a gelozei. Acest fenomen poate împiedica dezvoltarea pe mediu a altor specii bacteriene, creând dificultăţi în diagnosticul bacteriologic al unor infecţii, în special intestinale.</a:t>
            </a:r>
            <a:endParaRPr lang="en-US" dirty="0" smtClean="0"/>
          </a:p>
          <a:p>
            <a:r>
              <a:rPr lang="ro-RO" dirty="0" smtClean="0"/>
              <a:t>Un alt fenomen este cel de </a:t>
            </a:r>
            <a:r>
              <a:rPr lang="ro-RO" b="1" i="1" dirty="0" smtClean="0"/>
              <a:t>„demarcaţie”</a:t>
            </a:r>
            <a:r>
              <a:rPr lang="ro-RO" dirty="0" smtClean="0"/>
              <a:t>- </a:t>
            </a:r>
            <a:r>
              <a:rPr lang="ro-RO" i="1" dirty="0" smtClean="0"/>
              <a:t>antagonism bacterian in vitro</a:t>
            </a:r>
            <a:r>
              <a:rPr lang="ro-RO" dirty="0" smtClean="0"/>
              <a:t> între germenii aparţinând aceluiaşi gen: dacă pe aceeaşi placă Petri cu geloză se cultivă concomitent două specii de Proteus, cultura ambelor specii va avea tendinţa invadării mediului; la un moment dat, la locul de întâlnire între cele două „pânze” de cultură, apare o linie de inhibiţie reciprocă a creşterii.</a:t>
            </a:r>
            <a:endParaRPr lang="en-US" dirty="0" smtClean="0"/>
          </a:p>
          <a:p>
            <a:r>
              <a:rPr lang="ro-RO" dirty="0" smtClean="0"/>
              <a:t>Pe medii selectice pentru Enterobacteriaceae, care conţin lactoză şi citrat de fier, datorită faptului că Proteus este lactozo-negativ şi hidrogen sulfurat pozitiv, coloniile de Proteus prezintă un aspect caracteristic în </a:t>
            </a:r>
            <a:r>
              <a:rPr lang="ro-RO" b="1" i="1" dirty="0" smtClean="0"/>
              <a:t>„ochi de pisică”, colonii verzui, cu marginea uşor alburie (lactozo-negativi) şi cu centru negru</a:t>
            </a:r>
            <a:r>
              <a:rPr lang="ro-RO" dirty="0" smtClean="0"/>
              <a:t>; prezintă </a:t>
            </a:r>
            <a:r>
              <a:rPr lang="ro-RO" b="1" i="1" dirty="0" smtClean="0"/>
              <a:t>fenomenul de „cameleonaj”</a:t>
            </a:r>
            <a:r>
              <a:rPr lang="ro-RO" dirty="0" smtClean="0"/>
              <a:t> (în timp, pot deveni lactozo-pozitivi).</a:t>
            </a:r>
            <a:endParaRPr lang="en-US" dirty="0" smtClean="0"/>
          </a:p>
          <a:p>
            <a:endParaRPr lang="en-US" dirty="0"/>
          </a:p>
        </p:txBody>
      </p:sp>
    </p:spTree>
    <p:extLst>
      <p:ext uri="{BB962C8B-B14F-4D97-AF65-F5344CB8AC3E}">
        <p14:creationId xmlns:p14="http://schemas.microsoft.com/office/powerpoint/2010/main" val="26297355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714348" y="142852"/>
            <a:ext cx="7848600" cy="830997"/>
          </a:xfrm>
          <a:prstGeom prst="rect">
            <a:avLst/>
          </a:prstGeom>
          <a:noFill/>
          <a:ln w="9525">
            <a:noFill/>
            <a:miter lim="800000"/>
            <a:headEnd/>
            <a:tailEnd/>
          </a:ln>
          <a:effectLst/>
        </p:spPr>
        <p:txBody>
          <a:bodyPr>
            <a:spAutoFit/>
          </a:bodyPr>
          <a:lstStyle/>
          <a:p>
            <a:pPr algn="ctr" eaLnBrk="0" hangingPunct="0">
              <a:spcBef>
                <a:spcPct val="50000"/>
              </a:spcBef>
            </a:pPr>
            <a:r>
              <a:rPr lang="ro-RO" sz="4800" dirty="0" smtClean="0"/>
              <a:t>Proteus</a:t>
            </a:r>
            <a:endParaRPr lang="en-US" sz="6000" dirty="0"/>
          </a:p>
        </p:txBody>
      </p:sp>
      <p:pic>
        <p:nvPicPr>
          <p:cNvPr id="9" name="Picture 8" descr="pvulg-endo"/>
          <p:cNvPicPr>
            <a:picLocks noChangeAspect="1" noChangeArrowheads="1"/>
          </p:cNvPicPr>
          <p:nvPr/>
        </p:nvPicPr>
        <p:blipFill>
          <a:blip r:embed="rId3" cstate="print"/>
          <a:srcRect l="12346" t="5080" r="19753" b="5185"/>
          <a:stretch>
            <a:fillRect/>
          </a:stretch>
        </p:blipFill>
        <p:spPr>
          <a:xfrm>
            <a:off x="3347864" y="1453709"/>
            <a:ext cx="2314081" cy="2229883"/>
          </a:xfrm>
          <a:prstGeom prst="rect">
            <a:avLst/>
          </a:prstGeom>
          <a:noFill/>
          <a:ln/>
        </p:spPr>
      </p:pic>
      <p:pic>
        <p:nvPicPr>
          <p:cNvPr id="10" name="Picture 9" descr="Fenomen de invazie Proteus 3.jpg"/>
          <p:cNvPicPr>
            <a:picLocks noChangeAspect="1"/>
          </p:cNvPicPr>
          <p:nvPr/>
        </p:nvPicPr>
        <p:blipFill>
          <a:blip r:embed="rId4" cstate="print"/>
          <a:stretch>
            <a:fillRect/>
          </a:stretch>
        </p:blipFill>
        <p:spPr>
          <a:xfrm>
            <a:off x="5814165" y="1361858"/>
            <a:ext cx="3095647" cy="2321735"/>
          </a:xfrm>
          <a:prstGeom prst="rect">
            <a:avLst/>
          </a:prstGeom>
        </p:spPr>
      </p:pic>
      <p:sp>
        <p:nvSpPr>
          <p:cNvPr id="11" name="TextBox 10"/>
          <p:cNvSpPr txBox="1"/>
          <p:nvPr/>
        </p:nvSpPr>
        <p:spPr>
          <a:xfrm>
            <a:off x="5814166" y="3861048"/>
            <a:ext cx="3095646" cy="33855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sz="1600" b="1" dirty="0" smtClean="0"/>
              <a:t>Invazie pe geloză sânge</a:t>
            </a:r>
            <a:endParaRPr lang="ro-RO" sz="1600" b="1" dirty="0"/>
          </a:p>
        </p:txBody>
      </p:sp>
      <p:pic>
        <p:nvPicPr>
          <p:cNvPr id="12" name="Picture 11" descr="XLD agar - colonii galbene Proteus.gif"/>
          <p:cNvPicPr>
            <a:picLocks noChangeAspect="1"/>
          </p:cNvPicPr>
          <p:nvPr/>
        </p:nvPicPr>
        <p:blipFill>
          <a:blip r:embed="rId5" cstate="print"/>
          <a:stretch>
            <a:fillRect/>
          </a:stretch>
        </p:blipFill>
        <p:spPr>
          <a:xfrm>
            <a:off x="534746" y="1453710"/>
            <a:ext cx="2568544" cy="2407338"/>
          </a:xfrm>
          <a:prstGeom prst="rect">
            <a:avLst/>
          </a:prstGeom>
        </p:spPr>
      </p:pic>
      <p:sp>
        <p:nvSpPr>
          <p:cNvPr id="13" name="TextBox 12"/>
          <p:cNvSpPr txBox="1"/>
          <p:nvPr/>
        </p:nvSpPr>
        <p:spPr>
          <a:xfrm>
            <a:off x="251520" y="4077072"/>
            <a:ext cx="3456383"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sz="1600" b="1" dirty="0" smtClean="0"/>
              <a:t>XLD </a:t>
            </a:r>
            <a:r>
              <a:rPr lang="ro-RO" sz="1600" b="1" dirty="0" err="1" smtClean="0"/>
              <a:t>agar</a:t>
            </a:r>
            <a:r>
              <a:rPr lang="ro-RO" sz="1600" b="1" dirty="0" smtClean="0"/>
              <a:t>  (Xiloza Lizina </a:t>
            </a:r>
            <a:r>
              <a:rPr lang="ro-RO" sz="1600" b="1" dirty="0" err="1" smtClean="0"/>
              <a:t>Dezoxicolat</a:t>
            </a:r>
            <a:r>
              <a:rPr lang="ro-RO" sz="1600" b="1" dirty="0" smtClean="0"/>
              <a:t>)</a:t>
            </a:r>
          </a:p>
          <a:p>
            <a:pPr algn="ctr"/>
            <a:endParaRPr lang="ro-RO" sz="1600" b="1" dirty="0"/>
          </a:p>
        </p:txBody>
      </p:sp>
      <p:sp>
        <p:nvSpPr>
          <p:cNvPr id="14" name="TextBox 13"/>
          <p:cNvSpPr txBox="1"/>
          <p:nvPr/>
        </p:nvSpPr>
        <p:spPr>
          <a:xfrm>
            <a:off x="3347864" y="3733048"/>
            <a:ext cx="2314081" cy="33855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sz="1600" b="1" dirty="0" smtClean="0"/>
              <a:t>Mediu CLED</a:t>
            </a:r>
            <a:endParaRPr lang="ro-RO" sz="1600" b="1" dirty="0"/>
          </a:p>
        </p:txBody>
      </p:sp>
      <p:sp>
        <p:nvSpPr>
          <p:cNvPr id="2" name="Rectangle 1"/>
          <p:cNvSpPr/>
          <p:nvPr/>
        </p:nvSpPr>
        <p:spPr>
          <a:xfrm>
            <a:off x="3654152" y="5791507"/>
            <a:ext cx="2592288" cy="923330"/>
          </a:xfrm>
          <a:prstGeom prst="rect">
            <a:avLst/>
          </a:prstGeom>
        </p:spPr>
        <p:txBody>
          <a:bodyPr wrap="square">
            <a:spAutoFit/>
          </a:bodyPr>
          <a:lstStyle/>
          <a:p>
            <a:r>
              <a:rPr lang="vi-VN" b="1" i="1" dirty="0"/>
              <a:t>Proteus spp.</a:t>
            </a:r>
            <a:br>
              <a:rPr lang="vi-VN" b="1" i="1" dirty="0"/>
            </a:br>
            <a:r>
              <a:rPr lang="vi-VN" b="1" dirty="0"/>
              <a:t>Geloză lactozată </a:t>
            </a:r>
            <a:br>
              <a:rPr lang="vi-VN" b="1" dirty="0"/>
            </a:br>
            <a:r>
              <a:rPr lang="vi-VN" b="1" dirty="0"/>
              <a:t>Fenomen Dienes prezent</a:t>
            </a:r>
            <a:endParaRPr lang="ro-RO" b="1" dirty="0"/>
          </a:p>
        </p:txBody>
      </p:sp>
      <p:pic>
        <p:nvPicPr>
          <p:cNvPr id="15" name="Picture 2"/>
          <p:cNvPicPr>
            <a:picLocks noChangeAspect="1" noChangeArrowheads="1"/>
          </p:cNvPicPr>
          <p:nvPr/>
        </p:nvPicPr>
        <p:blipFill>
          <a:blip r:embed="rId6" cstate="print"/>
          <a:srcRect/>
          <a:stretch>
            <a:fillRect/>
          </a:stretch>
        </p:blipFill>
        <p:spPr bwMode="auto">
          <a:xfrm>
            <a:off x="6246440" y="4377057"/>
            <a:ext cx="2334764" cy="2334764"/>
          </a:xfrm>
          <a:prstGeom prst="rect">
            <a:avLst/>
          </a:prstGeom>
          <a:noFill/>
          <a:ln w="9525">
            <a:noFill/>
            <a:miter lim="800000"/>
            <a:headEnd/>
            <a:tailEnd/>
          </a:ln>
        </p:spPr>
      </p:pic>
    </p:spTree>
    <p:extLst>
      <p:ext uri="{BB962C8B-B14F-4D97-AF65-F5344CB8AC3E}">
        <p14:creationId xmlns:p14="http://schemas.microsoft.com/office/powerpoint/2010/main" val="4546726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3"/>
          <a:srcRect/>
          <a:stretch>
            <a:fillRect/>
          </a:stretch>
        </p:blipFill>
        <p:spPr bwMode="auto">
          <a:xfrm>
            <a:off x="285720" y="642918"/>
            <a:ext cx="4296688" cy="4214842"/>
          </a:xfrm>
          <a:prstGeom prst="rect">
            <a:avLst/>
          </a:prstGeom>
          <a:noFill/>
          <a:ln w="9525">
            <a:noFill/>
            <a:miter lim="800000"/>
            <a:headEnd/>
            <a:tailEnd/>
          </a:ln>
        </p:spPr>
      </p:pic>
      <p:sp>
        <p:nvSpPr>
          <p:cNvPr id="9523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5235" name="Object 3"/>
          <p:cNvGraphicFramePr>
            <a:graphicFrameLocks noChangeAspect="1"/>
          </p:cNvGraphicFramePr>
          <p:nvPr/>
        </p:nvGraphicFramePr>
        <p:xfrm>
          <a:off x="4786314" y="571480"/>
          <a:ext cx="4143372" cy="4429156"/>
        </p:xfrm>
        <a:graphic>
          <a:graphicData uri="http://schemas.openxmlformats.org/presentationml/2006/ole">
            <mc:AlternateContent xmlns:mc="http://schemas.openxmlformats.org/markup-compatibility/2006">
              <mc:Choice xmlns:v="urn:schemas-microsoft-com:vml" Requires="v">
                <p:oleObj spid="_x0000_s95270" r:id="rId4" imgW="4786017" imgH="4948093" progId="ViewerFrameClass">
                  <p:embed/>
                </p:oleObj>
              </mc:Choice>
              <mc:Fallback>
                <p:oleObj r:id="rId4" imgW="4786017" imgH="4948093" progId="ViewerFrameClass">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6314" y="571480"/>
                        <a:ext cx="4143372" cy="44291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357158" y="5643578"/>
            <a:ext cx="4071966" cy="369332"/>
          </a:xfrm>
          <a:prstGeom prst="rect">
            <a:avLst/>
          </a:prstGeom>
          <a:noFill/>
        </p:spPr>
        <p:txBody>
          <a:bodyPr wrap="square" rtlCol="0">
            <a:spAutoFit/>
          </a:bodyPr>
          <a:lstStyle/>
          <a:p>
            <a:r>
              <a:rPr lang="en-US" b="1" dirty="0" err="1" smtClean="0"/>
              <a:t>Fenomenul</a:t>
            </a:r>
            <a:r>
              <a:rPr lang="en-US" b="1" dirty="0" smtClean="0"/>
              <a:t> </a:t>
            </a:r>
            <a:r>
              <a:rPr lang="en-US" b="1" dirty="0"/>
              <a:t>de </a:t>
            </a:r>
            <a:r>
              <a:rPr lang="en-US" b="1" dirty="0" err="1"/>
              <a:t>invazie</a:t>
            </a:r>
            <a:r>
              <a:rPr lang="en-US" b="1" dirty="0"/>
              <a:t> - Proteus</a:t>
            </a:r>
          </a:p>
        </p:txBody>
      </p:sp>
      <p:sp>
        <p:nvSpPr>
          <p:cNvPr id="9" name="TextBox 8"/>
          <p:cNvSpPr txBox="1"/>
          <p:nvPr/>
        </p:nvSpPr>
        <p:spPr>
          <a:xfrm>
            <a:off x="4857752" y="5643578"/>
            <a:ext cx="4071966" cy="369332"/>
          </a:xfrm>
          <a:prstGeom prst="rect">
            <a:avLst/>
          </a:prstGeom>
          <a:noFill/>
        </p:spPr>
        <p:txBody>
          <a:bodyPr wrap="square" rtlCol="0">
            <a:spAutoFit/>
          </a:bodyPr>
          <a:lstStyle/>
          <a:p>
            <a:r>
              <a:rPr lang="ro-RO" b="1" dirty="0" smtClean="0"/>
              <a:t>Fenomenul </a:t>
            </a:r>
            <a:r>
              <a:rPr lang="ro-RO" b="1" dirty="0"/>
              <a:t>de demarcaţie. </a:t>
            </a:r>
            <a:endParaRPr lang="en-US"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ltLang="en-US" sz="2000"/>
              <a:t>Caractere de cultura</a:t>
            </a:r>
            <a:r>
              <a:rPr lang="en-US" altLang="en-US"/>
              <a:t> </a:t>
            </a:r>
          </a:p>
        </p:txBody>
      </p:sp>
      <p:pic>
        <p:nvPicPr>
          <p:cNvPr id="71689" name="Picture 9" descr="e coli_lev1 metalic Mediu Levine - colonii cu luciu metalic"/>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5613" y="1828800"/>
            <a:ext cx="4037012" cy="4037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692" name="Picture 12" descr="Escherichia coli (FAN) on CLED"/>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5025" y="1828800"/>
            <a:ext cx="4037013" cy="4037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691" name="Rectangle 11"/>
          <p:cNvSpPr>
            <a:spLocks noChangeArrowheads="1"/>
          </p:cNvSpPr>
          <p:nvPr/>
        </p:nvSpPr>
        <p:spPr bwMode="auto">
          <a:xfrm>
            <a:off x="5410200" y="5867400"/>
            <a:ext cx="3505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b="1"/>
              <a:t>Geloza simpla</a:t>
            </a:r>
          </a:p>
          <a:p>
            <a:pPr eaLnBrk="1" hangingPunct="1"/>
            <a:endParaRPr lang="en-US" altLang="en-US" sz="1400" b="1"/>
          </a:p>
        </p:txBody>
      </p:sp>
      <p:sp>
        <p:nvSpPr>
          <p:cNvPr id="71693" name="Rectangle 13"/>
          <p:cNvSpPr>
            <a:spLocks noChangeArrowheads="1"/>
          </p:cNvSpPr>
          <p:nvPr/>
        </p:nvSpPr>
        <p:spPr bwMode="auto">
          <a:xfrm>
            <a:off x="228600" y="5867400"/>
            <a:ext cx="4516438"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400" b="1"/>
              <a:t>Levine( eozina,albastru de metilen)`</a:t>
            </a:r>
          </a:p>
          <a:p>
            <a:pPr eaLnBrk="1" hangingPunct="1"/>
            <a:r>
              <a:rPr lang="en-US" altLang="en-US" sz="1400" b="1"/>
              <a:t>Colonii de E coli lactozo-pozitive, negre cu luciu metalic</a:t>
            </a:r>
          </a:p>
        </p:txBody>
      </p:sp>
    </p:spTree>
    <p:extLst>
      <p:ext uri="{BB962C8B-B14F-4D97-AF65-F5344CB8AC3E}">
        <p14:creationId xmlns:p14="http://schemas.microsoft.com/office/powerpoint/2010/main" val="32653810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TEUS - MIGRARE.jpg"/>
          <p:cNvPicPr>
            <a:picLocks noChangeAspect="1"/>
          </p:cNvPicPr>
          <p:nvPr/>
        </p:nvPicPr>
        <p:blipFill rotWithShape="1">
          <a:blip r:embed="rId2" cstate="print"/>
          <a:srcRect t="66248" b="5193"/>
          <a:stretch/>
        </p:blipFill>
        <p:spPr>
          <a:xfrm>
            <a:off x="251520" y="1844824"/>
            <a:ext cx="8517377" cy="4104456"/>
          </a:xfrm>
          <a:prstGeom prst="rect">
            <a:avLst/>
          </a:prstGeom>
        </p:spPr>
      </p:pic>
      <p:sp>
        <p:nvSpPr>
          <p:cNvPr id="3" name="TextBox 2"/>
          <p:cNvSpPr txBox="1"/>
          <p:nvPr/>
        </p:nvSpPr>
        <p:spPr>
          <a:xfrm>
            <a:off x="2699792" y="1124744"/>
            <a:ext cx="3528392" cy="369332"/>
          </a:xfrm>
          <a:prstGeom prst="rect">
            <a:avLst/>
          </a:prstGeom>
          <a:noFill/>
        </p:spPr>
        <p:txBody>
          <a:bodyPr wrap="square" rtlCol="0">
            <a:spAutoFit/>
          </a:bodyPr>
          <a:lstStyle/>
          <a:p>
            <a:pPr algn="ctr"/>
            <a:r>
              <a:rPr lang="ro-RO" b="1" dirty="0" smtClean="0"/>
              <a:t>Fenomenul de invazie</a:t>
            </a:r>
            <a:endParaRPr lang="en-US" b="1" dirty="0"/>
          </a:p>
        </p:txBody>
      </p:sp>
    </p:spTree>
    <p:extLst>
      <p:ext uri="{BB962C8B-B14F-4D97-AF65-F5344CB8AC3E}">
        <p14:creationId xmlns:p14="http://schemas.microsoft.com/office/powerpoint/2010/main" val="2801073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71546"/>
            <a:ext cx="8229600" cy="4301670"/>
          </a:xfrm>
        </p:spPr>
        <p:txBody>
          <a:bodyPr>
            <a:normAutofit fontScale="92500" lnSpcReduction="10000"/>
          </a:bodyPr>
          <a:lstStyle/>
          <a:p>
            <a:pPr algn="just"/>
            <a:r>
              <a:rPr lang="ro-RO" b="1" dirty="0" smtClean="0"/>
              <a:t>4. CARACTERE METABOLICE</a:t>
            </a:r>
            <a:endParaRPr lang="en-US" dirty="0" smtClean="0"/>
          </a:p>
          <a:p>
            <a:pPr algn="just"/>
            <a:r>
              <a:rPr lang="ro-RO" dirty="0" smtClean="0"/>
              <a:t>Germenii grupului Proteus sunt </a:t>
            </a:r>
            <a:r>
              <a:rPr lang="ro-RO" b="1" i="1" dirty="0" smtClean="0"/>
              <a:t>nepretenţioşi</a:t>
            </a:r>
            <a:r>
              <a:rPr lang="ro-RO" dirty="0" smtClean="0"/>
              <a:t>. </a:t>
            </a:r>
            <a:r>
              <a:rPr lang="ro-RO" i="1" dirty="0" smtClean="0"/>
              <a:t>Nu fermentează lactoza, produc hidrogen sulfurat</a:t>
            </a:r>
            <a:r>
              <a:rPr lang="ro-RO" dirty="0" smtClean="0"/>
              <a:t>. Cele mai importante reacţii metabolice pentru diagnostic, sunt: </a:t>
            </a:r>
            <a:r>
              <a:rPr lang="ro-RO" b="1" i="1" dirty="0" smtClean="0"/>
              <a:t>producerea de urează</a:t>
            </a:r>
            <a:r>
              <a:rPr lang="ro-RO" dirty="0" smtClean="0"/>
              <a:t> şi, respectiv, </a:t>
            </a:r>
            <a:r>
              <a:rPr lang="ro-RO" b="1" i="1" dirty="0" smtClean="0"/>
              <a:t>producerea de fenilalanin-dezaminază</a:t>
            </a:r>
            <a:r>
              <a:rPr lang="ro-RO" dirty="0" smtClean="0"/>
              <a:t>. În ceea ce priveşte formarea de indol din triptofan, reacţia este variabilă, în funcţie de specie şi de tulpină.</a:t>
            </a:r>
            <a:endParaRPr lang="en-US" dirty="0" smtClean="0"/>
          </a:p>
          <a:p>
            <a:pPr algn="just"/>
            <a:r>
              <a:rPr lang="ro-RO" dirty="0" smtClean="0"/>
              <a:t>- </a:t>
            </a:r>
            <a:r>
              <a:rPr lang="ro-RO" b="1" dirty="0" smtClean="0"/>
              <a:t>TSI</a:t>
            </a:r>
            <a:r>
              <a:rPr lang="ro-RO" dirty="0" smtClean="0"/>
              <a:t>:	glucoză pozitiv, lactoză negativ, H</a:t>
            </a:r>
            <a:r>
              <a:rPr lang="ro-RO" baseline="-25000" dirty="0" smtClean="0"/>
              <a:t>2</a:t>
            </a:r>
            <a:r>
              <a:rPr lang="ro-RO" dirty="0" smtClean="0"/>
              <a:t>S pozitiv (seamănă cu Salmonella).</a:t>
            </a:r>
            <a:endParaRPr lang="en-US" dirty="0" smtClean="0"/>
          </a:p>
          <a:p>
            <a:pPr algn="just"/>
            <a:r>
              <a:rPr lang="ro-RO" dirty="0" smtClean="0"/>
              <a:t>- </a:t>
            </a:r>
            <a:r>
              <a:rPr lang="ro-RO" b="1" dirty="0" smtClean="0"/>
              <a:t>MIU</a:t>
            </a:r>
            <a:r>
              <a:rPr lang="ro-RO" dirty="0" smtClean="0"/>
              <a:t>:	 mobilitate pozitiv, indol-variabil, urează pozitiv (diferenţiere faţă de Salmonella).</a:t>
            </a:r>
            <a:endParaRPr lang="en-US" dirty="0" smtClean="0"/>
          </a:p>
          <a:p>
            <a:pPr algn="just">
              <a:buNone/>
            </a:pPr>
            <a:endParaRPr lang="en-US" dirty="0" smtClean="0"/>
          </a:p>
          <a:p>
            <a:pPr algn="just"/>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68" y="331209"/>
            <a:ext cx="8229600" cy="1143000"/>
          </a:xfrm>
        </p:spPr>
        <p:txBody>
          <a:bodyPr/>
          <a:lstStyle/>
          <a:p>
            <a:r>
              <a:rPr lang="ro-RO" dirty="0" smtClean="0"/>
              <a:t>Proteus-</a:t>
            </a:r>
            <a:r>
              <a:rPr lang="ro-RO" sz="3200" dirty="0" smtClean="0"/>
              <a:t>caractere biochimice</a:t>
            </a:r>
            <a:endParaRPr lang="ro-RO" sz="3200" dirty="0"/>
          </a:p>
        </p:txBody>
      </p:sp>
      <p:sp>
        <p:nvSpPr>
          <p:cNvPr id="4" name="Content Placeholder 3"/>
          <p:cNvSpPr>
            <a:spLocks noGrp="1"/>
          </p:cNvSpPr>
          <p:nvPr>
            <p:ph sz="half" idx="2"/>
          </p:nvPr>
        </p:nvSpPr>
        <p:spPr>
          <a:xfrm>
            <a:off x="4648200" y="1600200"/>
            <a:ext cx="4343400" cy="1471610"/>
          </a:xfrm>
        </p:spPr>
        <p:txBody>
          <a:bodyPr>
            <a:normAutofit/>
          </a:bodyPr>
          <a:lstStyle/>
          <a:p>
            <a:r>
              <a:rPr lang="pt-BR" i="1" dirty="0" smtClean="0"/>
              <a:t>Proteus spp. </a:t>
            </a:r>
            <a:r>
              <a:rPr lang="pt-BR" dirty="0" smtClean="0"/>
              <a:t/>
            </a:r>
            <a:br>
              <a:rPr lang="pt-BR" dirty="0" smtClean="0"/>
            </a:br>
            <a:r>
              <a:rPr lang="pt-BR" sz="2000" dirty="0" smtClean="0"/>
              <a:t>TSI: G+, L-, Z- </a:t>
            </a:r>
            <a:br>
              <a:rPr lang="pt-BR" sz="2000" dirty="0" smtClean="0"/>
            </a:br>
            <a:r>
              <a:rPr lang="pt-BR" sz="2000" dirty="0" smtClean="0"/>
              <a:t>SIM: H2S+, I variabil, M+ Uree: + </a:t>
            </a:r>
            <a:br>
              <a:rPr lang="pt-BR" sz="2000" dirty="0" smtClean="0"/>
            </a:br>
            <a:r>
              <a:rPr lang="pt-BR" sz="2000" dirty="0" smtClean="0"/>
              <a:t>Simmons</a:t>
            </a:r>
            <a:r>
              <a:rPr lang="ro-RO" sz="2000" dirty="0" smtClean="0"/>
              <a:t> citrat</a:t>
            </a:r>
            <a:r>
              <a:rPr lang="pt-BR" sz="2000" dirty="0" smtClean="0"/>
              <a:t>: +</a:t>
            </a:r>
            <a:endParaRPr lang="ro-RO" sz="2000" dirty="0"/>
          </a:p>
        </p:txBody>
      </p:sp>
      <p:pic>
        <p:nvPicPr>
          <p:cNvPr id="351234" name="Picture 2"/>
          <p:cNvPicPr>
            <a:picLocks noGrp="1" noChangeAspect="1" noChangeArrowheads="1"/>
          </p:cNvPicPr>
          <p:nvPr>
            <p:ph sz="half" idx="1"/>
          </p:nvPr>
        </p:nvPicPr>
        <p:blipFill>
          <a:blip r:embed="rId3" cstate="print"/>
          <a:srcRect/>
          <a:stretch>
            <a:fillRect/>
          </a:stretch>
        </p:blipFill>
        <p:spPr bwMode="auto">
          <a:xfrm>
            <a:off x="500034" y="1439929"/>
            <a:ext cx="2779872" cy="2084904"/>
          </a:xfrm>
          <a:prstGeom prst="rect">
            <a:avLst/>
          </a:prstGeom>
          <a:noFill/>
          <a:ln w="9525">
            <a:noFill/>
            <a:miter lim="800000"/>
            <a:headEnd/>
            <a:tailEnd/>
          </a:ln>
        </p:spPr>
      </p:pic>
      <p:sp>
        <p:nvSpPr>
          <p:cNvPr id="5" name="Rectangle 4"/>
          <p:cNvSpPr/>
          <p:nvPr/>
        </p:nvSpPr>
        <p:spPr>
          <a:xfrm>
            <a:off x="2500298" y="3738518"/>
            <a:ext cx="4030571" cy="307777"/>
          </a:xfrm>
          <a:prstGeom prst="rect">
            <a:avLst/>
          </a:prstGeom>
        </p:spPr>
        <p:txBody>
          <a:bodyPr wrap="square">
            <a:spAutoFit/>
          </a:bodyPr>
          <a:lstStyle/>
          <a:p>
            <a:pPr>
              <a:spcBef>
                <a:spcPct val="50000"/>
              </a:spcBef>
            </a:pPr>
            <a:r>
              <a:rPr lang="th-TH" sz="1400" b="1" dirty="0" smtClean="0"/>
              <a:t>TSI     </a:t>
            </a:r>
            <a:r>
              <a:rPr lang="ro-RO" sz="1400" b="1" dirty="0" smtClean="0"/>
              <a:t>     </a:t>
            </a:r>
            <a:r>
              <a:rPr lang="th-TH" sz="1400" b="1" dirty="0" smtClean="0"/>
              <a:t>M</a:t>
            </a:r>
            <a:r>
              <a:rPr lang="en-US" sz="1400" b="1" dirty="0" smtClean="0"/>
              <a:t>IL</a:t>
            </a:r>
            <a:r>
              <a:rPr lang="th-TH" sz="1400" b="1" dirty="0" smtClean="0"/>
              <a:t>    </a:t>
            </a:r>
            <a:r>
              <a:rPr lang="ro-RO" sz="1400" b="1" dirty="0" smtClean="0"/>
              <a:t>         </a:t>
            </a:r>
            <a:r>
              <a:rPr lang="en-US" sz="1400" b="1" dirty="0" smtClean="0"/>
              <a:t>Urea</a:t>
            </a:r>
            <a:r>
              <a:rPr lang="th-TH" sz="1400" b="1" dirty="0" smtClean="0"/>
              <a:t>   </a:t>
            </a:r>
            <a:r>
              <a:rPr lang="en-US" sz="1400" b="1" dirty="0" smtClean="0"/>
              <a:t>Citrate  ODC</a:t>
            </a:r>
            <a:endParaRPr lang="th-TH" sz="1400" b="1" dirty="0"/>
          </a:p>
        </p:txBody>
      </p:sp>
      <p:sp>
        <p:nvSpPr>
          <p:cNvPr id="6" name="Rectangle 5"/>
          <p:cNvSpPr/>
          <p:nvPr/>
        </p:nvSpPr>
        <p:spPr>
          <a:xfrm>
            <a:off x="500034" y="4143380"/>
            <a:ext cx="6357966" cy="904863"/>
          </a:xfrm>
          <a:prstGeom prst="rect">
            <a:avLst/>
          </a:prstGeom>
        </p:spPr>
        <p:txBody>
          <a:bodyPr wrap="square">
            <a:spAutoFit/>
          </a:bodyPr>
          <a:lstStyle/>
          <a:p>
            <a:pPr marL="342900" indent="-342900">
              <a:spcBef>
                <a:spcPct val="20000"/>
              </a:spcBef>
              <a:buClr>
                <a:schemeClr val="hlink"/>
              </a:buClr>
              <a:buSzPct val="70000"/>
              <a:buFont typeface="Wingdings" pitchFamily="2" charset="2"/>
              <a:buNone/>
            </a:pPr>
            <a:r>
              <a:rPr lang="ro-RO" sz="2000" b="1" i="1" dirty="0" smtClean="0"/>
              <a:t>P</a:t>
            </a:r>
            <a:r>
              <a:rPr lang="th-TH" sz="2000" b="1" i="1" dirty="0" smtClean="0"/>
              <a:t>.</a:t>
            </a:r>
            <a:r>
              <a:rPr lang="en-US" sz="2000" b="1" i="1" dirty="0" err="1" smtClean="0"/>
              <a:t>mirabi</a:t>
            </a:r>
            <a:r>
              <a:rPr lang="th-TH" sz="2000" b="1" i="1" dirty="0" smtClean="0"/>
              <a:t>li</a:t>
            </a:r>
            <a:r>
              <a:rPr lang="en-US" sz="2000" b="1" i="1" dirty="0" smtClean="0"/>
              <a:t>s</a:t>
            </a:r>
            <a:r>
              <a:rPr lang="th-TH" sz="2400" b="1" i="1" dirty="0" smtClean="0"/>
              <a:t>        </a:t>
            </a:r>
            <a:r>
              <a:rPr lang="en-US" b="1" dirty="0" smtClean="0"/>
              <a:t>K</a:t>
            </a:r>
            <a:r>
              <a:rPr lang="th-TH" b="1" dirty="0" smtClean="0"/>
              <a:t>/AG</a:t>
            </a:r>
            <a:r>
              <a:rPr lang="th-TH" b="1" baseline="30000" dirty="0" smtClean="0"/>
              <a:t>+</a:t>
            </a:r>
            <a:r>
              <a:rPr lang="th-TH" b="1" i="1" baseline="30000" dirty="0" smtClean="0"/>
              <a:t> </a:t>
            </a:r>
            <a:r>
              <a:rPr lang="th-TH" b="1" i="1" dirty="0" smtClean="0"/>
              <a:t> </a:t>
            </a:r>
            <a:r>
              <a:rPr lang="th-TH" b="1" i="1" baseline="30000" dirty="0" smtClean="0"/>
              <a:t> </a:t>
            </a:r>
            <a:r>
              <a:rPr lang="th-TH" b="1" i="1" dirty="0" smtClean="0"/>
              <a:t>  </a:t>
            </a:r>
            <a:r>
              <a:rPr lang="th-TH" b="1" dirty="0" smtClean="0"/>
              <a:t>+</a:t>
            </a:r>
            <a:r>
              <a:rPr lang="en-US" b="1" dirty="0" smtClean="0"/>
              <a:t>/-/-/+</a:t>
            </a:r>
            <a:r>
              <a:rPr lang="th-TH" b="1" i="1" dirty="0" smtClean="0"/>
              <a:t>        </a:t>
            </a:r>
            <a:r>
              <a:rPr lang="th-TH" b="1" dirty="0" smtClean="0"/>
              <a:t>+          </a:t>
            </a:r>
            <a:r>
              <a:rPr lang="en-US" b="1" dirty="0" smtClean="0"/>
              <a:t>d</a:t>
            </a:r>
            <a:r>
              <a:rPr lang="th-TH" b="1" dirty="0" smtClean="0"/>
              <a:t>  	   +           </a:t>
            </a:r>
            <a:endParaRPr lang="th-TH" b="1" i="1" dirty="0" smtClean="0"/>
          </a:p>
          <a:p>
            <a:pPr marL="342900" indent="-342900">
              <a:spcBef>
                <a:spcPct val="20000"/>
              </a:spcBef>
              <a:buClr>
                <a:schemeClr val="hlink"/>
              </a:buClr>
              <a:buSzPct val="70000"/>
              <a:buFont typeface="Wingdings" pitchFamily="2" charset="2"/>
              <a:buNone/>
            </a:pPr>
            <a:r>
              <a:rPr lang="en-US" sz="2000" b="1" i="1" dirty="0" err="1" smtClean="0"/>
              <a:t>P.vulgaris</a:t>
            </a:r>
            <a:r>
              <a:rPr lang="th-TH" sz="2400" b="1" i="1" dirty="0" smtClean="0"/>
              <a:t>         </a:t>
            </a:r>
            <a:r>
              <a:rPr lang="en-US" b="1" dirty="0" smtClean="0"/>
              <a:t>K</a:t>
            </a:r>
            <a:r>
              <a:rPr lang="th-TH" b="1" dirty="0" smtClean="0"/>
              <a:t>/AG</a:t>
            </a:r>
            <a:r>
              <a:rPr lang="th-TH" b="1" baseline="30000" dirty="0" smtClean="0"/>
              <a:t>+</a:t>
            </a:r>
            <a:r>
              <a:rPr lang="th-TH" b="1" dirty="0" smtClean="0"/>
              <a:t>    +</a:t>
            </a:r>
            <a:r>
              <a:rPr lang="en-US" b="1" dirty="0" smtClean="0"/>
              <a:t>/+/-/+</a:t>
            </a:r>
            <a:r>
              <a:rPr lang="th-TH" b="1" dirty="0" smtClean="0"/>
              <a:t>        +          -              -         </a:t>
            </a:r>
            <a:endParaRPr lang="th-TH" b="1" dirty="0"/>
          </a:p>
        </p:txBody>
      </p:sp>
      <p:sp>
        <p:nvSpPr>
          <p:cNvPr id="7" name="Rectangle 6"/>
          <p:cNvSpPr/>
          <p:nvPr/>
        </p:nvSpPr>
        <p:spPr>
          <a:xfrm>
            <a:off x="4885619" y="2976088"/>
            <a:ext cx="2214578" cy="369332"/>
          </a:xfrm>
          <a:prstGeom prst="rect">
            <a:avLst/>
          </a:prstGeom>
        </p:spPr>
        <p:txBody>
          <a:bodyPr wrap="square">
            <a:spAutoFit/>
          </a:bodyPr>
          <a:lstStyle/>
          <a:p>
            <a:r>
              <a:rPr lang="en-US" dirty="0" err="1" smtClean="0"/>
              <a:t>oxida</a:t>
            </a:r>
            <a:r>
              <a:rPr lang="ro-RO" dirty="0" err="1" smtClean="0"/>
              <a:t>ză</a:t>
            </a:r>
            <a:r>
              <a:rPr lang="en-US" dirty="0" smtClean="0"/>
              <a:t> </a:t>
            </a:r>
            <a:r>
              <a:rPr lang="en-US" dirty="0" err="1" smtClean="0"/>
              <a:t>negativ</a:t>
            </a:r>
            <a:endParaRPr lang="ro-RO" dirty="0"/>
          </a:p>
        </p:txBody>
      </p:sp>
      <p:sp>
        <p:nvSpPr>
          <p:cNvPr id="8" name="Rectangle 7"/>
          <p:cNvSpPr/>
          <p:nvPr/>
        </p:nvSpPr>
        <p:spPr>
          <a:xfrm>
            <a:off x="357158" y="5429264"/>
            <a:ext cx="8429684" cy="369332"/>
          </a:xfrm>
          <a:prstGeom prst="rect">
            <a:avLst/>
          </a:prstGeom>
        </p:spPr>
        <p:txBody>
          <a:bodyPr wrap="square">
            <a:spAutoFit/>
          </a:bodyPr>
          <a:lstStyle/>
          <a:p>
            <a:r>
              <a:rPr lang="ro-RO" dirty="0" smtClean="0"/>
              <a:t>   </a:t>
            </a:r>
            <a:r>
              <a:rPr lang="ro-RO" dirty="0" err="1" smtClean="0"/>
              <a:t>Dezamineaza</a:t>
            </a:r>
            <a:r>
              <a:rPr lang="ro-RO" dirty="0" smtClean="0"/>
              <a:t> </a:t>
            </a:r>
            <a:r>
              <a:rPr lang="en-US" dirty="0" smtClean="0"/>
              <a:t>3 amino acids </a:t>
            </a:r>
            <a:r>
              <a:rPr lang="ro-RO" dirty="0" smtClean="0"/>
              <a:t>:</a:t>
            </a:r>
            <a:r>
              <a:rPr lang="en-US" dirty="0" smtClean="0"/>
              <a:t>tryptophan, </a:t>
            </a:r>
            <a:r>
              <a:rPr lang="en-US" dirty="0" err="1" smtClean="0"/>
              <a:t>phenylalanin</a:t>
            </a:r>
            <a:r>
              <a:rPr lang="ro-RO" dirty="0" smtClean="0"/>
              <a:t>a</a:t>
            </a:r>
            <a:r>
              <a:rPr lang="en-US" dirty="0" smtClean="0"/>
              <a:t>,</a:t>
            </a:r>
            <a:r>
              <a:rPr lang="ro-RO" dirty="0" smtClean="0"/>
              <a:t>si </a:t>
            </a:r>
            <a:r>
              <a:rPr lang="en-US" dirty="0" err="1" smtClean="0"/>
              <a:t>lysin</a:t>
            </a:r>
            <a:r>
              <a:rPr lang="ro-RO" dirty="0" smtClean="0"/>
              <a:t>a</a:t>
            </a:r>
            <a:endParaRPr lang="ro-RO" dirty="0"/>
          </a:p>
        </p:txBody>
      </p:sp>
      <p:sp>
        <p:nvSpPr>
          <p:cNvPr id="9" name="Rectangle 8"/>
          <p:cNvSpPr/>
          <p:nvPr/>
        </p:nvSpPr>
        <p:spPr>
          <a:xfrm>
            <a:off x="500034" y="5786454"/>
            <a:ext cx="5362127" cy="369332"/>
          </a:xfrm>
          <a:prstGeom prst="rect">
            <a:avLst/>
          </a:prstGeom>
        </p:spPr>
        <p:txBody>
          <a:bodyPr wrap="square">
            <a:spAutoFit/>
          </a:bodyPr>
          <a:lstStyle/>
          <a:p>
            <a:r>
              <a:rPr lang="ro-RO" dirty="0" err="1" smtClean="0"/>
              <a:t>Decarboxileaza</a:t>
            </a:r>
            <a:r>
              <a:rPr lang="ro-RO" dirty="0" smtClean="0"/>
              <a:t> </a:t>
            </a:r>
            <a:r>
              <a:rPr lang="ro-RO" dirty="0" err="1" smtClean="0"/>
              <a:t>ornitina</a:t>
            </a:r>
            <a:endParaRPr lang="ro-RO" dirty="0"/>
          </a:p>
        </p:txBody>
      </p:sp>
      <p:sp>
        <p:nvSpPr>
          <p:cNvPr id="10" name="Rectangle 9"/>
          <p:cNvSpPr/>
          <p:nvPr/>
        </p:nvSpPr>
        <p:spPr>
          <a:xfrm>
            <a:off x="428596" y="6072206"/>
            <a:ext cx="8072494" cy="646331"/>
          </a:xfrm>
          <a:prstGeom prst="rect">
            <a:avLst/>
          </a:prstGeom>
        </p:spPr>
        <p:txBody>
          <a:bodyPr wrap="square">
            <a:spAutoFit/>
          </a:bodyPr>
          <a:lstStyle/>
          <a:p>
            <a:r>
              <a:rPr lang="ro-RO" dirty="0" smtClean="0">
                <a:latin typeface="Bookman Old Style" pitchFamily="18" charset="0"/>
              </a:rPr>
              <a:t> Elaborează enzime cu caracter proteolitic (participă la procesul de   putrefacţie</a:t>
            </a:r>
            <a:endParaRPr lang="ro-RO" dirty="0"/>
          </a:p>
        </p:txBody>
      </p:sp>
      <p:sp>
        <p:nvSpPr>
          <p:cNvPr id="3" name="TextBox 2"/>
          <p:cNvSpPr txBox="1"/>
          <p:nvPr/>
        </p:nvSpPr>
        <p:spPr>
          <a:xfrm>
            <a:off x="500034" y="3468029"/>
            <a:ext cx="447558" cy="307777"/>
          </a:xfrm>
          <a:prstGeom prst="rect">
            <a:avLst/>
          </a:prstGeom>
          <a:noFill/>
        </p:spPr>
        <p:txBody>
          <a:bodyPr wrap="none" rtlCol="0">
            <a:spAutoFit/>
          </a:bodyPr>
          <a:lstStyle/>
          <a:p>
            <a:r>
              <a:rPr lang="ro-RO" sz="1400" dirty="0" smtClean="0"/>
              <a:t>TSI</a:t>
            </a:r>
            <a:endParaRPr lang="en-US" sz="1400" dirty="0"/>
          </a:p>
        </p:txBody>
      </p:sp>
      <p:sp>
        <p:nvSpPr>
          <p:cNvPr id="12" name="TextBox 11"/>
          <p:cNvSpPr txBox="1"/>
          <p:nvPr/>
        </p:nvSpPr>
        <p:spPr>
          <a:xfrm>
            <a:off x="982311" y="3468029"/>
            <a:ext cx="991233" cy="307777"/>
          </a:xfrm>
          <a:prstGeom prst="rect">
            <a:avLst/>
          </a:prstGeom>
          <a:noFill/>
        </p:spPr>
        <p:txBody>
          <a:bodyPr wrap="none" rtlCol="0">
            <a:spAutoFit/>
          </a:bodyPr>
          <a:lstStyle/>
          <a:p>
            <a:r>
              <a:rPr lang="ro-RO" sz="1400" dirty="0" smtClean="0"/>
              <a:t>Mobilitate</a:t>
            </a:r>
            <a:endParaRPr lang="en-US" sz="1400" dirty="0"/>
          </a:p>
        </p:txBody>
      </p:sp>
      <p:sp>
        <p:nvSpPr>
          <p:cNvPr id="13" name="TextBox 12"/>
          <p:cNvSpPr txBox="1"/>
          <p:nvPr/>
        </p:nvSpPr>
        <p:spPr>
          <a:xfrm>
            <a:off x="1946685" y="3468029"/>
            <a:ext cx="553613" cy="307777"/>
          </a:xfrm>
          <a:prstGeom prst="rect">
            <a:avLst/>
          </a:prstGeom>
          <a:noFill/>
        </p:spPr>
        <p:txBody>
          <a:bodyPr wrap="none" rtlCol="0">
            <a:spAutoFit/>
          </a:bodyPr>
          <a:lstStyle/>
          <a:p>
            <a:r>
              <a:rPr lang="ro-RO" sz="1400" dirty="0" smtClean="0"/>
              <a:t>Uree</a:t>
            </a:r>
            <a:endParaRPr lang="en-US" sz="1400" dirty="0"/>
          </a:p>
        </p:txBody>
      </p:sp>
      <p:sp>
        <p:nvSpPr>
          <p:cNvPr id="14" name="TextBox 13"/>
          <p:cNvSpPr txBox="1"/>
          <p:nvPr/>
        </p:nvSpPr>
        <p:spPr>
          <a:xfrm>
            <a:off x="2550809" y="3468029"/>
            <a:ext cx="633635" cy="307777"/>
          </a:xfrm>
          <a:prstGeom prst="rect">
            <a:avLst/>
          </a:prstGeom>
          <a:noFill/>
        </p:spPr>
        <p:txBody>
          <a:bodyPr wrap="none" rtlCol="0">
            <a:spAutoFit/>
          </a:bodyPr>
          <a:lstStyle/>
          <a:p>
            <a:pPr algn="ctr"/>
            <a:r>
              <a:rPr lang="ro-RO" sz="1400" dirty="0" smtClean="0"/>
              <a:t>Citrat</a:t>
            </a:r>
            <a:endParaRPr lang="en-US" sz="1400" dirty="0"/>
          </a:p>
        </p:txBody>
      </p:sp>
    </p:spTree>
    <p:extLst>
      <p:ext uri="{BB962C8B-B14F-4D97-AF65-F5344CB8AC3E}">
        <p14:creationId xmlns:p14="http://schemas.microsoft.com/office/powerpoint/2010/main" val="18226093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6" name="Picture 10"/>
          <p:cNvPicPr>
            <a:picLocks noGrp="1" noChangeAspect="1" noChangeArrowheads="1"/>
          </p:cNvPicPr>
          <p:nvPr>
            <p:ph sz="quarter" idx="3"/>
          </p:nvPr>
        </p:nvPicPr>
        <p:blipFill>
          <a:blip r:embed="rId3" cstate="print"/>
          <a:srcRect l="28694" t="63977" r="28918" b="19186"/>
          <a:stretch>
            <a:fillRect/>
          </a:stretch>
        </p:blipFill>
        <p:spPr>
          <a:xfrm>
            <a:off x="0" y="4265613"/>
            <a:ext cx="9144000" cy="2187575"/>
          </a:xfrm>
          <a:noFill/>
          <a:ln/>
        </p:spPr>
      </p:pic>
      <p:sp>
        <p:nvSpPr>
          <p:cNvPr id="65544" name="Rectangle 8"/>
          <p:cNvSpPr>
            <a:spLocks noGrp="1" noChangeArrowheads="1"/>
          </p:cNvSpPr>
          <p:nvPr>
            <p:ph type="title"/>
          </p:nvPr>
        </p:nvSpPr>
        <p:spPr/>
        <p:txBody>
          <a:bodyPr/>
          <a:lstStyle/>
          <a:p>
            <a:r>
              <a:rPr lang="en-US" b="1" i="1"/>
              <a:t>Proteus vulgaris</a:t>
            </a:r>
          </a:p>
        </p:txBody>
      </p:sp>
      <p:pic>
        <p:nvPicPr>
          <p:cNvPr id="65540" name="Picture 4"/>
          <p:cNvPicPr>
            <a:picLocks noGrp="1" noChangeAspect="1" noChangeArrowheads="1"/>
          </p:cNvPicPr>
          <p:nvPr>
            <p:ph sz="half" idx="1"/>
          </p:nvPr>
        </p:nvPicPr>
        <p:blipFill>
          <a:blip r:embed="rId4" cstate="print"/>
          <a:srcRect l="27275" t="20204" r="32326" b="69695"/>
          <a:stretch>
            <a:fillRect/>
          </a:stretch>
        </p:blipFill>
        <p:spPr>
          <a:xfrm>
            <a:off x="0" y="1822450"/>
            <a:ext cx="9144000" cy="1965325"/>
          </a:xfrm>
          <a:noFill/>
          <a:ln/>
        </p:spPr>
      </p:pic>
      <p:pic>
        <p:nvPicPr>
          <p:cNvPr id="65543" name="Picture 7"/>
          <p:cNvPicPr>
            <a:picLocks noGrp="1" noChangeAspect="1" noChangeArrowheads="1"/>
          </p:cNvPicPr>
          <p:nvPr>
            <p:ph sz="quarter" idx="2"/>
          </p:nvPr>
        </p:nvPicPr>
        <p:blipFill>
          <a:blip r:embed="rId4" cstate="print"/>
          <a:srcRect l="28545" t="65662" r="27275" b="28807"/>
          <a:stretch>
            <a:fillRect/>
          </a:stretch>
        </p:blipFill>
        <p:spPr>
          <a:xfrm>
            <a:off x="0" y="5632450"/>
            <a:ext cx="9144000" cy="881063"/>
          </a:xfrm>
          <a:noFill/>
          <a:ln/>
        </p:spPr>
      </p:pic>
    </p:spTree>
    <p:extLst>
      <p:ext uri="{BB962C8B-B14F-4D97-AF65-F5344CB8AC3E}">
        <p14:creationId xmlns:p14="http://schemas.microsoft.com/office/powerpoint/2010/main" val="30674919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71546"/>
            <a:ext cx="8229600" cy="5253054"/>
          </a:xfrm>
        </p:spPr>
        <p:txBody>
          <a:bodyPr>
            <a:normAutofit fontScale="92500" lnSpcReduction="20000"/>
          </a:bodyPr>
          <a:lstStyle/>
          <a:p>
            <a:pPr algn="just">
              <a:buNone/>
            </a:pPr>
            <a:endParaRPr lang="en-US" dirty="0" smtClean="0"/>
          </a:p>
          <a:p>
            <a:pPr algn="just"/>
            <a:r>
              <a:rPr lang="ro-RO" b="1" dirty="0" smtClean="0"/>
              <a:t>5. CARACTERE ANTIGENICE</a:t>
            </a:r>
            <a:endParaRPr lang="en-US" dirty="0" smtClean="0"/>
          </a:p>
          <a:p>
            <a:pPr algn="just"/>
            <a:r>
              <a:rPr lang="ro-RO" dirty="0" smtClean="0"/>
              <a:t>Conţin un </a:t>
            </a:r>
            <a:r>
              <a:rPr lang="ro-RO" b="1" i="1" dirty="0" smtClean="0"/>
              <a:t>antigen somatic O</a:t>
            </a:r>
            <a:r>
              <a:rPr lang="ro-RO" dirty="0" smtClean="0"/>
              <a:t> şi un </a:t>
            </a:r>
            <a:r>
              <a:rPr lang="ro-RO" b="1" i="1" dirty="0" smtClean="0"/>
              <a:t>antigen flagelar H</a:t>
            </a:r>
            <a:r>
              <a:rPr lang="ro-RO" dirty="0" smtClean="0"/>
              <a:t>. Pe baza antigenului somatic O au fost descrise 49 grupe sau, după o altă clasificare, 12 tipuri antigenice, notate cu X</a:t>
            </a:r>
            <a:r>
              <a:rPr lang="ro-RO" baseline="-25000" dirty="0" smtClean="0"/>
              <a:t>2</a:t>
            </a:r>
            <a:r>
              <a:rPr lang="ro-RO" dirty="0" smtClean="0"/>
              <a:t>, X</a:t>
            </a:r>
            <a:r>
              <a:rPr lang="ro-RO" baseline="-25000" dirty="0" smtClean="0"/>
              <a:t>19</a:t>
            </a:r>
            <a:r>
              <a:rPr lang="ro-RO" dirty="0" smtClean="0"/>
              <a:t>, XL, XK şi A-H.</a:t>
            </a:r>
            <a:endParaRPr lang="en-US" dirty="0" smtClean="0"/>
          </a:p>
          <a:p>
            <a:pPr algn="just">
              <a:buNone/>
            </a:pPr>
            <a:endParaRPr lang="en-US" dirty="0" smtClean="0"/>
          </a:p>
          <a:p>
            <a:pPr algn="just"/>
            <a:r>
              <a:rPr lang="ro-RO" b="1" dirty="0" smtClean="0"/>
              <a:t>6. CARACTERE DE PATOGENITATE</a:t>
            </a:r>
            <a:endParaRPr lang="en-US" dirty="0" smtClean="0"/>
          </a:p>
          <a:p>
            <a:pPr algn="just"/>
            <a:r>
              <a:rPr lang="ro-RO" dirty="0" smtClean="0"/>
              <a:t>În general, Proteus constituie un exemplu de </a:t>
            </a:r>
            <a:r>
              <a:rPr lang="ro-RO" b="1" i="1" dirty="0" smtClean="0"/>
              <a:t>germen saprofit</a:t>
            </a:r>
            <a:r>
              <a:rPr lang="ro-RO" dirty="0" smtClean="0"/>
              <a:t>, care populează flora normală a microbiocenozei umane, mai ales intestinale. În anumite condiţii, se pot selecta </a:t>
            </a:r>
            <a:r>
              <a:rPr lang="ro-RO" b="1" i="1" dirty="0" smtClean="0"/>
              <a:t>tulpini condiţionat-patogene</a:t>
            </a:r>
            <a:r>
              <a:rPr lang="ro-RO" dirty="0" smtClean="0"/>
              <a:t>, care determină infecţii aparente clinic (enterite, infecţii urinare). În aceste cazuri, patogenitatea se exprimă atât prin virulenţă, cât şi prin toxinogenoză.</a:t>
            </a:r>
            <a:endParaRPr lang="en-US" dirty="0" smtClean="0"/>
          </a:p>
          <a:p>
            <a:pPr algn="just"/>
            <a:endParaRPr lang="en-US" dirty="0"/>
          </a:p>
        </p:txBody>
      </p:sp>
    </p:spTree>
    <p:extLst>
      <p:ext uri="{BB962C8B-B14F-4D97-AF65-F5344CB8AC3E}">
        <p14:creationId xmlns:p14="http://schemas.microsoft.com/office/powerpoint/2010/main" val="13814278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1071546"/>
            <a:ext cx="8229600" cy="5395930"/>
          </a:xfrm>
        </p:spPr>
        <p:txBody>
          <a:bodyPr>
            <a:normAutofit fontScale="70000" lnSpcReduction="20000"/>
          </a:bodyPr>
          <a:lstStyle/>
          <a:p>
            <a:pPr algn="just"/>
            <a:r>
              <a:rPr lang="ro-RO" b="1" dirty="0" smtClean="0"/>
              <a:t>7. REZISTENŢĂ. SENSIBILITATE. VARIABILITATE GENETICĂ</a:t>
            </a:r>
            <a:endParaRPr lang="en-US" dirty="0" smtClean="0"/>
          </a:p>
          <a:p>
            <a:pPr algn="just"/>
            <a:r>
              <a:rPr lang="ro-RO" dirty="0" smtClean="0"/>
              <a:t>Germenii Proteus </a:t>
            </a:r>
            <a:r>
              <a:rPr lang="ro-RO" b="1" i="1" dirty="0" smtClean="0"/>
              <a:t>rezistă relativ bine la acţiunea factorilor fizici şi chimici </a:t>
            </a:r>
            <a:r>
              <a:rPr lang="ro-RO" dirty="0" smtClean="0"/>
              <a:t>ai mediului aparent. </a:t>
            </a:r>
            <a:endParaRPr lang="en-US" dirty="0" smtClean="0"/>
          </a:p>
          <a:p>
            <a:pPr algn="just"/>
            <a:r>
              <a:rPr lang="ro-RO" dirty="0" smtClean="0"/>
              <a:t>În ceea ce priveşte sensibilitatea la chimioterapice, trebuie menţionat că, în cazul germenilor din genul Proteus, </a:t>
            </a:r>
            <a:r>
              <a:rPr lang="ro-RO" b="1" i="1" dirty="0" smtClean="0"/>
              <a:t>fenomenul de selectare de mutante şi de tulpini antibiotico-rezistente</a:t>
            </a:r>
            <a:r>
              <a:rPr lang="ro-RO" dirty="0" smtClean="0"/>
              <a:t>, în urma tratamentului abuziv cu chimioterapice cu spectru larg, reprezintă una din cauzele importante ale apariţiei infecţiilor urinare sau intestinale intraspitaliceşti, rebele la tratament.</a:t>
            </a:r>
            <a:endParaRPr lang="en-US" dirty="0" smtClean="0"/>
          </a:p>
          <a:p>
            <a:pPr algn="just">
              <a:buNone/>
            </a:pPr>
            <a:endParaRPr lang="en-US" dirty="0" smtClean="0"/>
          </a:p>
          <a:p>
            <a:pPr algn="just"/>
            <a:r>
              <a:rPr lang="ro-RO" b="1" dirty="0" smtClean="0"/>
              <a:t>8. BOALA LA OM</a:t>
            </a:r>
            <a:endParaRPr lang="en-US" dirty="0" smtClean="0"/>
          </a:p>
          <a:p>
            <a:pPr algn="just"/>
            <a:r>
              <a:rPr lang="ro-RO" dirty="0" smtClean="0"/>
              <a:t>Exacerbarea patogenităţii germenului la „gazde compromise” determină apariţia </a:t>
            </a:r>
            <a:r>
              <a:rPr lang="ro-RO" b="1" i="1" dirty="0" smtClean="0"/>
              <a:t>infecţiilor de tip „oportunistic”</a:t>
            </a:r>
            <a:r>
              <a:rPr lang="ro-RO" dirty="0" smtClean="0"/>
              <a:t>. </a:t>
            </a:r>
            <a:endParaRPr lang="en-US" dirty="0" smtClean="0"/>
          </a:p>
          <a:p>
            <a:pPr algn="just"/>
            <a:r>
              <a:rPr lang="ro-RO" dirty="0" smtClean="0"/>
              <a:t>Speciile saprofite nu determină îmbolnăviri. </a:t>
            </a:r>
            <a:endParaRPr lang="en-US" dirty="0" smtClean="0"/>
          </a:p>
          <a:p>
            <a:pPr algn="just"/>
            <a:r>
              <a:rPr lang="ro-RO" dirty="0" smtClean="0"/>
              <a:t>Selecţia de tulpini condiţionat-patogene în urma tratamentului oral cu antibiotice cu spectru larg, a dus la apariţia unei patologii „particulare” cu Proteus: infecţii urinare intraspitaliceşti (cistopielite, cistite, chiar pionefroze) la adulţi; enterite acute grave, la copii; infecţii purulente ale pielii (plăgi postoperatorii) cu miros putrid. Aceste afecţiuni sunt greu de stăpânit, datorită rezistenţei înalte a germenilor infectanţi la chimioterapicele uzuale.</a:t>
            </a:r>
            <a:endParaRPr lang="en-US" dirty="0" smtClean="0"/>
          </a:p>
          <a:p>
            <a:pPr algn="just">
              <a:buNone/>
            </a:pPr>
            <a:endParaRPr lang="en-US" dirty="0" smtClean="0"/>
          </a:p>
          <a:p>
            <a:pPr algn="just"/>
            <a:r>
              <a:rPr lang="ro-RO" b="1" dirty="0" smtClean="0"/>
              <a:t>9. DIAGNOSTIC DE LABORATOR</a:t>
            </a:r>
            <a:r>
              <a:rPr lang="ro-RO" dirty="0" smtClean="0"/>
              <a:t>: vezi Îndrumar lucrări practice</a:t>
            </a:r>
            <a:endParaRPr lang="en-US" dirty="0" smtClean="0"/>
          </a:p>
          <a:p>
            <a:pPr algn="just"/>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1714488"/>
            <a:ext cx="8229600" cy="3993850"/>
          </a:xfrm>
        </p:spPr>
        <p:txBody>
          <a:bodyPr>
            <a:normAutofit fontScale="77500" lnSpcReduction="20000"/>
          </a:bodyPr>
          <a:lstStyle/>
          <a:p>
            <a:r>
              <a:rPr lang="ro-RO" b="1" dirty="0" smtClean="0"/>
              <a:t>10. EPIDEMIOLOGIE. PROFILAXIE. TRATAMENT</a:t>
            </a:r>
            <a:endParaRPr lang="en-US" b="1" dirty="0" smtClean="0"/>
          </a:p>
          <a:p>
            <a:pPr>
              <a:buNone/>
            </a:pPr>
            <a:endParaRPr lang="en-US" dirty="0" smtClean="0"/>
          </a:p>
          <a:p>
            <a:r>
              <a:rPr lang="ro-RO" dirty="0" smtClean="0"/>
              <a:t>Germenii condiţionat patogeni din genul Proteus domină astăzi patologia infecţiilor urinare bacteriene, rezistente la antibiotice. Contaminarea este intraspitalicească, în servicile de urologie. Conduita corectă este detectarea infecţiilor intraspitaliceşti, aplicarea tratamentului numai pe baza indicaţiilor antibiogramei, sterilizarea corectă a instrumentarului şi materialului de efectuare a pansamentelor, dezinfecţie periodică a serviciului spitalicesc, etc.</a:t>
            </a:r>
            <a:endParaRPr lang="en-US" dirty="0" smtClean="0"/>
          </a:p>
          <a:p>
            <a:r>
              <a:rPr lang="ro-RO" dirty="0" smtClean="0"/>
              <a:t>Tulpinile de Proteus izolate de la cazuri cu infecţii urinare sau intestinale sunt rezistente la cloramfenicol, tetracicline. Se aplică cu succes tratamentul </a:t>
            </a:r>
            <a:r>
              <a:rPr lang="ro-RO" b="1" i="1" dirty="0" smtClean="0"/>
              <a:t>cu gentamicină, septrin, neomicină, nitrofurantoin, acid nalidixic</a:t>
            </a:r>
            <a:r>
              <a:rPr lang="ro-RO" dirty="0" smtClean="0"/>
              <a:t>, etc.</a:t>
            </a:r>
            <a:endParaRPr lang="en-US" dirty="0" smtClean="0"/>
          </a:p>
          <a:p>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28670"/>
            <a:ext cx="8229600" cy="4300530"/>
          </a:xfrm>
        </p:spPr>
        <p:txBody>
          <a:bodyPr>
            <a:normAutofit fontScale="62500" lnSpcReduction="20000"/>
          </a:bodyPr>
          <a:lstStyle/>
          <a:p>
            <a:pPr algn="ctr">
              <a:buNone/>
            </a:pPr>
            <a:r>
              <a:rPr lang="ro-RO" sz="3200" b="1" dirty="0" smtClean="0"/>
              <a:t>GENUL CITROBACTER</a:t>
            </a:r>
            <a:endParaRPr lang="en-US" sz="3200" dirty="0" smtClean="0"/>
          </a:p>
          <a:p>
            <a:pPr algn="just">
              <a:buNone/>
            </a:pPr>
            <a:r>
              <a:rPr lang="ro-RO" b="1" dirty="0" smtClean="0"/>
              <a:t> </a:t>
            </a:r>
            <a:endParaRPr lang="en-US" dirty="0" smtClean="0"/>
          </a:p>
          <a:p>
            <a:pPr algn="just"/>
            <a:r>
              <a:rPr lang="ro-RO" dirty="0" smtClean="0"/>
              <a:t>Sunt înrudite antigenic cu salmonellele. Prezintă anumite diferenţe biochimice faţă de salmonelle (unele tulpini fermentează lent lactoza, testul la malonat poate fi pozitiv, etc).</a:t>
            </a:r>
            <a:endParaRPr lang="en-US" dirty="0" smtClean="0"/>
          </a:p>
          <a:p>
            <a:pPr algn="just"/>
            <a:r>
              <a:rPr lang="ro-RO" dirty="0" smtClean="0"/>
              <a:t>Rezervorul de germeni este reprezentat de animale (mamifere domestice, păsări de curte, etc). Sunt </a:t>
            </a:r>
            <a:r>
              <a:rPr lang="ro-RO" b="1" i="1" dirty="0" smtClean="0"/>
              <a:t>geremeni condiţionat-patogeni</a:t>
            </a:r>
            <a:r>
              <a:rPr lang="ro-RO" dirty="0" smtClean="0"/>
              <a:t>, determinând </a:t>
            </a:r>
            <a:r>
              <a:rPr lang="ro-RO" b="1" i="1" dirty="0" smtClean="0"/>
              <a:t>boală manifestă clinic la „gazde compromise”</a:t>
            </a:r>
            <a:r>
              <a:rPr lang="ro-RO" dirty="0" smtClean="0"/>
              <a:t> (gastroenterită, osteomielită, supuraţii ale plăgilor postoperatorii, infecţii urinare, meningite neonatale) sau </a:t>
            </a:r>
            <a:r>
              <a:rPr lang="ro-RO" b="1" i="1" dirty="0" smtClean="0"/>
              <a:t>stare septică</a:t>
            </a:r>
            <a:r>
              <a:rPr lang="ro-RO" dirty="0" smtClean="0"/>
              <a:t> (infecţie generalizată, gravă).</a:t>
            </a:r>
            <a:endParaRPr lang="en-US" dirty="0" smtClean="0"/>
          </a:p>
          <a:p>
            <a:pPr algn="just"/>
            <a:r>
              <a:rPr lang="ro-RO" dirty="0" smtClean="0"/>
              <a:t>Dintre speciile frecvent întâlnite în patologia umană cităm Citrobacter freundii(determină septicemii accidentale posttransfuzionale) – reprezintă un patogen intestinal, C.diversus, semnalat în septicemii, meningite neonatale, C.farmerii, C.amalonaticus. </a:t>
            </a:r>
            <a:endParaRPr lang="en-US" dirty="0" smtClean="0"/>
          </a:p>
          <a:p>
            <a:pPr algn="just"/>
            <a:r>
              <a:rPr lang="ro-RO" dirty="0" smtClean="0"/>
              <a:t>Este un bacil Gram negativ mobil, pe mediile de cultură slab selective determină colonii mari, lactozo-negative, asemănătoare cu cele de Proteus. Biochimic fermentează glucoza şi nu fermentează lactoza si zaharoza, produc hidrogen sulfurat, nu produc lizin-decarboxilază şi nici fenilalanin-dezaminază. </a:t>
            </a:r>
            <a:endParaRPr lang="en-US" dirty="0" smtClean="0"/>
          </a:p>
          <a:p>
            <a:pPr algn="just">
              <a:buNone/>
            </a:pPr>
            <a:r>
              <a:rPr lang="ro-RO" b="1" dirty="0" smtClean="0"/>
              <a:t> </a:t>
            </a:r>
            <a:endParaRPr lang="en-US" dirty="0" smtClean="0"/>
          </a:p>
        </p:txBody>
      </p:sp>
      <p:pic>
        <p:nvPicPr>
          <p:cNvPr id="4" name="Picture 3"/>
          <p:cNvPicPr>
            <a:picLocks noChangeAspect="1" noChangeArrowheads="1"/>
          </p:cNvPicPr>
          <p:nvPr/>
        </p:nvPicPr>
        <p:blipFill>
          <a:blip r:embed="rId2" cstate="print"/>
          <a:srcRect/>
          <a:stretch>
            <a:fillRect/>
          </a:stretch>
        </p:blipFill>
        <p:spPr bwMode="auto">
          <a:xfrm>
            <a:off x="1177503" y="4509120"/>
            <a:ext cx="1738313" cy="1738313"/>
          </a:xfrm>
          <a:prstGeom prst="rect">
            <a:avLst/>
          </a:prstGeom>
          <a:noFill/>
          <a:ln w="9525">
            <a:noFill/>
            <a:miter lim="800000"/>
            <a:headEnd/>
            <a:tailEnd/>
          </a:ln>
        </p:spPr>
      </p:pic>
      <p:sp>
        <p:nvSpPr>
          <p:cNvPr id="2" name="TextBox 1"/>
          <p:cNvSpPr txBox="1"/>
          <p:nvPr/>
        </p:nvSpPr>
        <p:spPr>
          <a:xfrm>
            <a:off x="755576" y="6290156"/>
            <a:ext cx="2592288"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sz="1400" b="1" dirty="0" err="1" smtClean="0"/>
              <a:t>Citrobacter</a:t>
            </a:r>
            <a:endParaRPr lang="ro-RO" sz="1400" b="1" dirty="0" smtClean="0"/>
          </a:p>
          <a:p>
            <a:pPr algn="ctr"/>
            <a:r>
              <a:rPr lang="ro-RO" sz="1400" b="1" dirty="0" smtClean="0"/>
              <a:t>Geloză-sânge</a:t>
            </a:r>
            <a:endParaRPr lang="en-US" sz="1400" b="1" dirty="0"/>
          </a:p>
        </p:txBody>
      </p:sp>
      <p:pic>
        <p:nvPicPr>
          <p:cNvPr id="112642" name="Picture 2" descr="http://image.slidesharecdn.com/enterobacteriasklebsiella-salmonella-serratia-091004062546-phpapp01/95/enterobacterias-klebsiella-salmonella-serratia-42-728.jpg?cb=1254637606"/>
          <p:cNvPicPr>
            <a:picLocks noChangeAspect="1" noChangeArrowheads="1"/>
          </p:cNvPicPr>
          <p:nvPr/>
        </p:nvPicPr>
        <p:blipFill rotWithShape="1">
          <a:blip r:embed="rId3">
            <a:extLst>
              <a:ext uri="{28A0092B-C50C-407E-A947-70E740481C1C}">
                <a14:useLocalDpi xmlns:a14="http://schemas.microsoft.com/office/drawing/2010/main" val="0"/>
              </a:ext>
            </a:extLst>
          </a:blip>
          <a:srcRect l="11752" t="19675" r="10471" b="4172"/>
          <a:stretch/>
        </p:blipFill>
        <p:spPr bwMode="auto">
          <a:xfrm>
            <a:off x="4433156" y="4509120"/>
            <a:ext cx="4253644" cy="23042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28670"/>
            <a:ext cx="8229600" cy="3364426"/>
          </a:xfrm>
        </p:spPr>
        <p:txBody>
          <a:bodyPr>
            <a:normAutofit fontScale="77500" lnSpcReduction="20000"/>
          </a:bodyPr>
          <a:lstStyle/>
          <a:p>
            <a:pPr algn="just">
              <a:buNone/>
            </a:pPr>
            <a:r>
              <a:rPr lang="ro-RO" b="1" dirty="0" smtClean="0"/>
              <a:t> </a:t>
            </a:r>
            <a:endParaRPr lang="en-US" dirty="0" smtClean="0"/>
          </a:p>
          <a:p>
            <a:pPr algn="ctr">
              <a:buNone/>
            </a:pPr>
            <a:r>
              <a:rPr lang="ro-RO" sz="3200" b="1" dirty="0" smtClean="0"/>
              <a:t>GENUL ENTEROBACTER</a:t>
            </a:r>
            <a:endParaRPr lang="en-US" sz="3200" dirty="0" smtClean="0"/>
          </a:p>
          <a:p>
            <a:pPr algn="just">
              <a:buNone/>
            </a:pPr>
            <a:endParaRPr lang="en-US" dirty="0" smtClean="0"/>
          </a:p>
          <a:p>
            <a:pPr algn="just"/>
            <a:r>
              <a:rPr lang="ro-RO" dirty="0" smtClean="0"/>
              <a:t>Reprezintă un grup de enterobacterii mobile. Sunt ocazional patogene, putând fi întâlnite în spută, urină, exudate purulente. Sunt bacili Gram negativi mobili, cresc pe medii simple, dând colonii mari de 2-3 milimetri de tip S, rotunde, lactozo-pozitive, fermentează glucoza cu formare de gaz, nu produc hidrogen sulfurat, nu fermentează lactoza şi zaharoza, indol negative.</a:t>
            </a:r>
            <a:endParaRPr lang="en-US" dirty="0" smtClean="0"/>
          </a:p>
          <a:p>
            <a:pPr algn="just"/>
            <a:r>
              <a:rPr lang="ro-RO" dirty="0" smtClean="0"/>
              <a:t>Speciile cu interes medical sunt reprezentate de Enterobacter aerogenes şi E.cloacae.</a:t>
            </a:r>
            <a:endParaRPr lang="en-US" dirty="0" smtClean="0"/>
          </a:p>
          <a:p>
            <a:pPr algn="just"/>
            <a:endParaRPr lang="en-US" dirty="0"/>
          </a:p>
        </p:txBody>
      </p:sp>
      <p:pic>
        <p:nvPicPr>
          <p:cNvPr id="129026" name="Picture 2" descr="http://www.anaesthetist.com/icu/infect/bacteria/gramneg/images/EaerogenesEMBag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3926" y="4005064"/>
            <a:ext cx="2638425" cy="24574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08104" y="6525344"/>
            <a:ext cx="3888432" cy="338554"/>
          </a:xfrm>
          <a:prstGeom prst="rect">
            <a:avLst/>
          </a:prstGeom>
          <a:noFill/>
        </p:spPr>
        <p:txBody>
          <a:bodyPr wrap="square" rtlCol="0">
            <a:spAutoFit/>
          </a:bodyPr>
          <a:lstStyle/>
          <a:p>
            <a:pPr algn="ctr"/>
            <a:r>
              <a:rPr lang="ro-RO" sz="1600" b="1" dirty="0" smtClean="0"/>
              <a:t>Colonii iridescente pe EMB </a:t>
            </a:r>
            <a:r>
              <a:rPr lang="ro-RO" sz="1600" b="1" dirty="0" err="1" smtClean="0"/>
              <a:t>agar</a:t>
            </a:r>
            <a:endParaRPr lang="en-US" sz="1600" b="1" dirty="0"/>
          </a:p>
        </p:txBody>
      </p:sp>
      <p:pic>
        <p:nvPicPr>
          <p:cNvPr id="129028" name="Picture 4" descr="http://www.rapidmicrobiology.com/news_archive/1054h11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351" y="4052689"/>
            <a:ext cx="2381250" cy="2362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411760" y="6473430"/>
            <a:ext cx="3888432" cy="338554"/>
          </a:xfrm>
          <a:prstGeom prst="rect">
            <a:avLst/>
          </a:prstGeom>
          <a:noFill/>
        </p:spPr>
        <p:txBody>
          <a:bodyPr wrap="square" rtlCol="0">
            <a:spAutoFit/>
          </a:bodyPr>
          <a:lstStyle/>
          <a:p>
            <a:pPr algn="ctr"/>
            <a:r>
              <a:rPr lang="ro-RO" sz="1600" b="1" dirty="0" smtClean="0"/>
              <a:t>Colonii pe </a:t>
            </a:r>
            <a:r>
              <a:rPr lang="ro-RO" sz="1600" b="1" dirty="0" err="1" smtClean="0"/>
              <a:t>MacConkey</a:t>
            </a:r>
            <a:endParaRPr lang="en-US" sz="1600" b="1" dirty="0"/>
          </a:p>
        </p:txBody>
      </p:sp>
      <p:sp>
        <p:nvSpPr>
          <p:cNvPr id="7" name="TextBox 6"/>
          <p:cNvSpPr txBox="1"/>
          <p:nvPr/>
        </p:nvSpPr>
        <p:spPr>
          <a:xfrm>
            <a:off x="-612576" y="6473430"/>
            <a:ext cx="3888432" cy="338554"/>
          </a:xfrm>
          <a:prstGeom prst="rect">
            <a:avLst/>
          </a:prstGeom>
          <a:noFill/>
        </p:spPr>
        <p:txBody>
          <a:bodyPr wrap="square" rtlCol="0">
            <a:spAutoFit/>
          </a:bodyPr>
          <a:lstStyle/>
          <a:p>
            <a:pPr algn="ctr"/>
            <a:r>
              <a:rPr lang="ro-RO" sz="1600" b="1" dirty="0" smtClean="0"/>
              <a:t>Colonii pe geloză-sânge</a:t>
            </a:r>
            <a:endParaRPr lang="en-US" sz="1600" b="1" dirty="0"/>
          </a:p>
        </p:txBody>
      </p:sp>
      <p:pic>
        <p:nvPicPr>
          <p:cNvPr id="129030" name="Picture 6" descr="http://amgar.blog.processalimentaire.com/wp-content/uploads/2015/11/5793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784" y="4052689"/>
            <a:ext cx="2362200"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0966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836712"/>
            <a:ext cx="8229600" cy="3295838"/>
          </a:xfrm>
        </p:spPr>
        <p:txBody>
          <a:bodyPr>
            <a:normAutofit fontScale="85000" lnSpcReduction="20000"/>
          </a:bodyPr>
          <a:lstStyle/>
          <a:p>
            <a:pPr algn="ctr">
              <a:buNone/>
            </a:pPr>
            <a:r>
              <a:rPr lang="ro-RO" sz="2900" b="1" dirty="0" smtClean="0"/>
              <a:t>GENUL HAFNIA</a:t>
            </a:r>
            <a:endParaRPr lang="en-US" sz="2900" b="1" dirty="0" smtClean="0"/>
          </a:p>
          <a:p>
            <a:pPr algn="just">
              <a:buNone/>
            </a:pPr>
            <a:r>
              <a:rPr lang="ro-RO" b="1" dirty="0" smtClean="0"/>
              <a:t> </a:t>
            </a:r>
            <a:endParaRPr lang="en-US" dirty="0" smtClean="0"/>
          </a:p>
          <a:p>
            <a:pPr algn="just"/>
            <a:r>
              <a:rPr lang="ro-RO" dirty="0" smtClean="0"/>
              <a:t>Constituit dintr-o singură specie – H.alvei, reprezintă o grupare de enterobacterii mobile, izolată la om din materiile fecale. Patogenitatea ei este discutată, posibila implicare fiind în traheobronşite postintubaţie, ori în infecţii de tract urinar.</a:t>
            </a:r>
            <a:endParaRPr lang="en-US" dirty="0" smtClean="0"/>
          </a:p>
          <a:p>
            <a:pPr algn="just"/>
            <a:r>
              <a:rPr lang="ro-RO" dirty="0" smtClean="0"/>
              <a:t>Creşte pe medii uzuale, determinând colonii S mari, lactozo-negative. Sunt bacterii mobile, Gram negative, care fermetează glucoza fără gaz, nu produc hidrogen sulfurat, lizindecarboxilază pozitiv, indol negativ, fenilalanin-dezaminază şi indol negativ.</a:t>
            </a:r>
            <a:endParaRPr lang="en-US" dirty="0" smtClean="0"/>
          </a:p>
          <a:p>
            <a:pPr algn="just"/>
            <a:endParaRPr lang="en-US" dirty="0"/>
          </a:p>
        </p:txBody>
      </p:sp>
      <p:pic>
        <p:nvPicPr>
          <p:cNvPr id="130050" name="Picture 2" descr="http://purple.niagara.edu/mgallo/microf02/213f02/students/Giczkowski/enteric"/>
          <p:cNvPicPr>
            <a:picLocks noChangeAspect="1" noChangeArrowheads="1"/>
          </p:cNvPicPr>
          <p:nvPr/>
        </p:nvPicPr>
        <p:blipFill rotWithShape="1">
          <a:blip r:embed="rId2">
            <a:extLst>
              <a:ext uri="{28A0092B-C50C-407E-A947-70E740481C1C}">
                <a14:useLocalDpi xmlns:a14="http://schemas.microsoft.com/office/drawing/2010/main" val="0"/>
              </a:ext>
            </a:extLst>
          </a:blip>
          <a:srcRect l="24017" t="17463" r="22827" b="10088"/>
          <a:stretch/>
        </p:blipFill>
        <p:spPr bwMode="auto">
          <a:xfrm>
            <a:off x="899592" y="4365104"/>
            <a:ext cx="2232248" cy="2281854"/>
          </a:xfrm>
          <a:prstGeom prst="rect">
            <a:avLst/>
          </a:prstGeom>
          <a:noFill/>
          <a:extLst>
            <a:ext uri="{909E8E84-426E-40DD-AFC4-6F175D3DCCD1}">
              <a14:hiddenFill xmlns:a14="http://schemas.microsoft.com/office/drawing/2010/main">
                <a:solidFill>
                  <a:srgbClr val="FFFFFF"/>
                </a:solidFill>
              </a14:hiddenFill>
            </a:ext>
          </a:extLst>
        </p:spPr>
      </p:pic>
      <p:pic>
        <p:nvPicPr>
          <p:cNvPr id="130052" name="Picture 4" descr="https://upload.wikimedia.org/wikipedia/commons/thumb/8/82/Hafnia_alvei.tif/lossy-page1-240px-Hafnia_alvei.tif.jpg"/>
          <p:cNvPicPr>
            <a:picLocks noChangeAspect="1" noChangeArrowheads="1"/>
          </p:cNvPicPr>
          <p:nvPr/>
        </p:nvPicPr>
        <p:blipFill rotWithShape="1">
          <a:blip r:embed="rId3">
            <a:extLst>
              <a:ext uri="{28A0092B-C50C-407E-A947-70E740481C1C}">
                <a14:useLocalDpi xmlns:a14="http://schemas.microsoft.com/office/drawing/2010/main" val="0"/>
              </a:ext>
            </a:extLst>
          </a:blip>
          <a:srcRect l="9449" t="9631" r="8652" b="8470"/>
          <a:stretch/>
        </p:blipFill>
        <p:spPr bwMode="auto">
          <a:xfrm>
            <a:off x="5220072" y="4390216"/>
            <a:ext cx="2281854" cy="22818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4" descr="Escherichia coli colonies.JPG"/>
          <p:cNvPicPr>
            <a:picLocks noChangeAspect="1"/>
          </p:cNvPicPr>
          <p:nvPr/>
        </p:nvPicPr>
        <p:blipFill>
          <a:blip r:embed="rId3" cstate="print"/>
          <a:srcRect l="15636" r="10873" b="8333"/>
          <a:stretch>
            <a:fillRect/>
          </a:stretch>
        </p:blipFill>
        <p:spPr bwMode="auto">
          <a:xfrm>
            <a:off x="571500" y="1500188"/>
            <a:ext cx="2365375" cy="2214562"/>
          </a:xfrm>
          <a:prstGeom prst="rect">
            <a:avLst/>
          </a:prstGeom>
          <a:noFill/>
          <a:ln w="9525">
            <a:noFill/>
            <a:miter lim="800000"/>
            <a:headEnd/>
            <a:tailEnd/>
          </a:ln>
        </p:spPr>
      </p:pic>
      <p:pic>
        <p:nvPicPr>
          <p:cNvPr id="13316" name="Picture 2"/>
          <p:cNvPicPr>
            <a:picLocks noChangeAspect="1" noChangeArrowheads="1"/>
          </p:cNvPicPr>
          <p:nvPr/>
        </p:nvPicPr>
        <p:blipFill>
          <a:blip r:embed="rId4" cstate="print"/>
          <a:srcRect/>
          <a:stretch>
            <a:fillRect/>
          </a:stretch>
        </p:blipFill>
        <p:spPr bwMode="auto">
          <a:xfrm>
            <a:off x="285750" y="4357688"/>
            <a:ext cx="3143250" cy="2168525"/>
          </a:xfrm>
          <a:prstGeom prst="rect">
            <a:avLst/>
          </a:prstGeom>
          <a:noFill/>
          <a:ln w="9525">
            <a:noFill/>
            <a:miter lim="800000"/>
            <a:headEnd/>
            <a:tailEnd/>
          </a:ln>
        </p:spPr>
      </p:pic>
      <p:pic>
        <p:nvPicPr>
          <p:cNvPr id="13317" name="Picture 2"/>
          <p:cNvPicPr>
            <a:picLocks noChangeAspect="1" noChangeArrowheads="1"/>
          </p:cNvPicPr>
          <p:nvPr/>
        </p:nvPicPr>
        <p:blipFill>
          <a:blip r:embed="rId5" cstate="print"/>
          <a:srcRect t="12500" b="10512"/>
          <a:stretch>
            <a:fillRect/>
          </a:stretch>
        </p:blipFill>
        <p:spPr bwMode="auto">
          <a:xfrm>
            <a:off x="5072063" y="1428750"/>
            <a:ext cx="2157412" cy="2214563"/>
          </a:xfrm>
          <a:prstGeom prst="rect">
            <a:avLst/>
          </a:prstGeom>
          <a:noFill/>
          <a:ln w="9525">
            <a:noFill/>
            <a:miter lim="800000"/>
            <a:headEnd/>
            <a:tailEnd/>
          </a:ln>
        </p:spPr>
      </p:pic>
      <p:sp>
        <p:nvSpPr>
          <p:cNvPr id="13318" name="TextBox 8"/>
          <p:cNvSpPr txBox="1">
            <a:spLocks noChangeArrowheads="1"/>
          </p:cNvSpPr>
          <p:nvPr/>
        </p:nvSpPr>
        <p:spPr bwMode="auto">
          <a:xfrm>
            <a:off x="642938" y="3786188"/>
            <a:ext cx="2500312" cy="36988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a:r>
              <a:rPr lang="ro-RO" dirty="0">
                <a:latin typeface="Franklin Gothic Book" pitchFamily="34" charset="0"/>
              </a:rPr>
              <a:t>Mediul geloză simplă</a:t>
            </a:r>
            <a:endParaRPr lang="en-US" dirty="0">
              <a:latin typeface="Franklin Gothic Book" pitchFamily="34" charset="0"/>
            </a:endParaRPr>
          </a:p>
        </p:txBody>
      </p:sp>
      <p:sp>
        <p:nvSpPr>
          <p:cNvPr id="13319" name="TextBox 9"/>
          <p:cNvSpPr txBox="1">
            <a:spLocks noChangeArrowheads="1"/>
          </p:cNvSpPr>
          <p:nvPr/>
        </p:nvSpPr>
        <p:spPr bwMode="auto">
          <a:xfrm>
            <a:off x="642938" y="6488113"/>
            <a:ext cx="2500312" cy="36988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a:r>
              <a:rPr lang="ro-RO" dirty="0">
                <a:latin typeface="Franklin Gothic Book" pitchFamily="34" charset="0"/>
              </a:rPr>
              <a:t>Mediul geloză sânge</a:t>
            </a:r>
            <a:endParaRPr lang="en-US" dirty="0">
              <a:latin typeface="Franklin Gothic Book" pitchFamily="34" charset="0"/>
            </a:endParaRPr>
          </a:p>
        </p:txBody>
      </p:sp>
      <p:sp>
        <p:nvSpPr>
          <p:cNvPr id="13320" name="TextBox 10"/>
          <p:cNvSpPr txBox="1">
            <a:spLocks noChangeArrowheads="1"/>
          </p:cNvSpPr>
          <p:nvPr/>
        </p:nvSpPr>
        <p:spPr bwMode="auto">
          <a:xfrm>
            <a:off x="4857750" y="6488113"/>
            <a:ext cx="2500313" cy="36988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a:r>
              <a:rPr lang="ro-RO">
                <a:latin typeface="Franklin Gothic Book" pitchFamily="34" charset="0"/>
              </a:rPr>
              <a:t>Mediul Levine</a:t>
            </a:r>
            <a:endParaRPr lang="en-US">
              <a:latin typeface="Franklin Gothic Book" pitchFamily="34" charset="0"/>
            </a:endParaRPr>
          </a:p>
        </p:txBody>
      </p:sp>
      <p:pic>
        <p:nvPicPr>
          <p:cNvPr id="13321" name="Picture 3"/>
          <p:cNvPicPr>
            <a:picLocks noChangeAspect="1" noChangeArrowheads="1"/>
          </p:cNvPicPr>
          <p:nvPr/>
        </p:nvPicPr>
        <p:blipFill>
          <a:blip r:embed="rId6" cstate="print"/>
          <a:srcRect/>
          <a:stretch>
            <a:fillRect/>
          </a:stretch>
        </p:blipFill>
        <p:spPr bwMode="auto">
          <a:xfrm>
            <a:off x="5143500" y="4357688"/>
            <a:ext cx="2071688" cy="2071687"/>
          </a:xfrm>
          <a:prstGeom prst="rect">
            <a:avLst/>
          </a:prstGeom>
          <a:noFill/>
          <a:ln w="9525">
            <a:noFill/>
            <a:miter lim="800000"/>
            <a:headEnd/>
            <a:tailEnd/>
          </a:ln>
        </p:spPr>
      </p:pic>
      <p:sp>
        <p:nvSpPr>
          <p:cNvPr id="13322" name="TextBox 14"/>
          <p:cNvSpPr txBox="1">
            <a:spLocks noChangeArrowheads="1"/>
          </p:cNvSpPr>
          <p:nvPr/>
        </p:nvSpPr>
        <p:spPr bwMode="auto">
          <a:xfrm>
            <a:off x="4857750" y="3786188"/>
            <a:ext cx="2500313" cy="36988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a:r>
              <a:rPr lang="ro-RO">
                <a:latin typeface="Franklin Gothic Book" pitchFamily="34" charset="0"/>
              </a:rPr>
              <a:t>Mediul Mc Conkey</a:t>
            </a:r>
            <a:endParaRPr lang="en-US">
              <a:latin typeface="Franklin Gothic Book" pitchFamily="34" charset="0"/>
            </a:endParaRPr>
          </a:p>
        </p:txBody>
      </p:sp>
      <p:sp>
        <p:nvSpPr>
          <p:cNvPr id="3" name="Slide Number Placeholder 2"/>
          <p:cNvSpPr>
            <a:spLocks noGrp="1"/>
          </p:cNvSpPr>
          <p:nvPr>
            <p:ph type="sldNum" sz="quarter" idx="12"/>
          </p:nvPr>
        </p:nvSpPr>
        <p:spPr/>
        <p:txBody>
          <a:bodyPr/>
          <a:lstStyle/>
          <a:p>
            <a:pPr>
              <a:defRPr/>
            </a:pPr>
            <a:fld id="{1F925565-C85A-4F2B-8AD6-04AE1471EDE2}" type="slidenum">
              <a:rPr lang="en-US" smtClean="0"/>
              <a:pPr>
                <a:defRPr/>
              </a:pPr>
              <a:t>5</a:t>
            </a:fld>
            <a:endParaRPr lang="en-US"/>
          </a:p>
        </p:txBody>
      </p:sp>
    </p:spTree>
    <p:extLst>
      <p:ext uri="{BB962C8B-B14F-4D97-AF65-F5344CB8AC3E}">
        <p14:creationId xmlns:p14="http://schemas.microsoft.com/office/powerpoint/2010/main" val="247722787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1357298"/>
            <a:ext cx="8319868" cy="2719774"/>
          </a:xfrm>
        </p:spPr>
        <p:txBody>
          <a:bodyPr>
            <a:normAutofit fontScale="70000" lnSpcReduction="20000"/>
          </a:bodyPr>
          <a:lstStyle/>
          <a:p>
            <a:pPr algn="ctr">
              <a:buNone/>
            </a:pPr>
            <a:r>
              <a:rPr lang="ro-RO" sz="2900" b="1" dirty="0" smtClean="0"/>
              <a:t>GENURILE PROVIDENCIA ȘI MORGANELLA</a:t>
            </a:r>
            <a:endParaRPr lang="en-US" sz="2900" b="1" dirty="0" smtClean="0"/>
          </a:p>
          <a:p>
            <a:pPr>
              <a:buNone/>
            </a:pPr>
            <a:r>
              <a:rPr lang="ro-RO" b="1" dirty="0" smtClean="0"/>
              <a:t> </a:t>
            </a:r>
            <a:endParaRPr lang="en-US" dirty="0" smtClean="0"/>
          </a:p>
          <a:p>
            <a:r>
              <a:rPr lang="ro-RO" dirty="0" smtClean="0"/>
              <a:t>Genurile Providencia şi Morganella, recent reconsiderate ca gen aparte, fac parte din enterobacteriile mobile, urează pozitiv, fenilalanin-dezaminază pozitiv şi indol pozitiv. </a:t>
            </a:r>
          </a:p>
          <a:p>
            <a:r>
              <a:rPr lang="ro-RO" dirty="0" smtClean="0"/>
              <a:t>Cresc uşor pe mediile de cultură slab şi moderat selective, dând colonii de tip S, lactozo negative. </a:t>
            </a:r>
          </a:p>
          <a:p>
            <a:r>
              <a:rPr lang="ro-RO" dirty="0" smtClean="0"/>
              <a:t>Spre deosebire de Proteus, nu produc invazie pe mediile de cultură. </a:t>
            </a:r>
          </a:p>
          <a:p>
            <a:r>
              <a:rPr lang="ro-RO" dirty="0" smtClean="0"/>
              <a:t>Sunt cunoscute ca agenţi etiologici ai unor infecţii urinare postoperatorii.</a:t>
            </a:r>
            <a:endParaRPr lang="en-US" dirty="0" smtClean="0"/>
          </a:p>
          <a:p>
            <a:endParaRPr lang="en-US" dirty="0"/>
          </a:p>
        </p:txBody>
      </p:sp>
      <p:sp>
        <p:nvSpPr>
          <p:cNvPr id="4" name="TextBox 3"/>
          <p:cNvSpPr txBox="1"/>
          <p:nvPr/>
        </p:nvSpPr>
        <p:spPr>
          <a:xfrm>
            <a:off x="5428884" y="6361948"/>
            <a:ext cx="3286148"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dirty="0" err="1" smtClean="0"/>
              <a:t>Morganella</a:t>
            </a:r>
            <a:r>
              <a:rPr lang="ro-RO" dirty="0" smtClean="0"/>
              <a:t> - Mediu </a:t>
            </a:r>
            <a:r>
              <a:rPr lang="ro-RO" dirty="0" err="1" smtClean="0"/>
              <a:t>Hectoen</a:t>
            </a:r>
            <a:endParaRPr lang="ro-RO" dirty="0" smtClean="0"/>
          </a:p>
        </p:txBody>
      </p:sp>
      <p:pic>
        <p:nvPicPr>
          <p:cNvPr id="5" name="Picture 3"/>
          <p:cNvPicPr>
            <a:picLocks noChangeAspect="1" noChangeArrowheads="1"/>
          </p:cNvPicPr>
          <p:nvPr/>
        </p:nvPicPr>
        <p:blipFill>
          <a:blip r:embed="rId2" cstate="print"/>
          <a:srcRect/>
          <a:stretch>
            <a:fillRect/>
          </a:stretch>
        </p:blipFill>
        <p:spPr bwMode="auto">
          <a:xfrm>
            <a:off x="5940152" y="3849856"/>
            <a:ext cx="2476138" cy="2500900"/>
          </a:xfrm>
          <a:prstGeom prst="rect">
            <a:avLst/>
          </a:prstGeom>
          <a:noFill/>
          <a:ln w="9525">
            <a:noFill/>
            <a:miter lim="800000"/>
            <a:headEnd/>
            <a:tailEnd/>
          </a:ln>
        </p:spPr>
      </p:pic>
      <p:pic>
        <p:nvPicPr>
          <p:cNvPr id="6" name="Picture 5" descr="Providencia alcalifaciens - XLD agar.jpg"/>
          <p:cNvPicPr>
            <a:picLocks noChangeAspect="1"/>
          </p:cNvPicPr>
          <p:nvPr/>
        </p:nvPicPr>
        <p:blipFill>
          <a:blip r:embed="rId3" cstate="print"/>
          <a:stretch>
            <a:fillRect/>
          </a:stretch>
        </p:blipFill>
        <p:spPr>
          <a:xfrm>
            <a:off x="683568" y="4221088"/>
            <a:ext cx="2887155" cy="1845269"/>
          </a:xfrm>
          <a:prstGeom prst="rect">
            <a:avLst/>
          </a:prstGeom>
        </p:spPr>
      </p:pic>
      <p:sp>
        <p:nvSpPr>
          <p:cNvPr id="7" name="TextBox 6"/>
          <p:cNvSpPr txBox="1"/>
          <p:nvPr/>
        </p:nvSpPr>
        <p:spPr>
          <a:xfrm>
            <a:off x="363056" y="6361948"/>
            <a:ext cx="3416856"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dirty="0" err="1" smtClean="0"/>
              <a:t>Providencia</a:t>
            </a:r>
            <a:r>
              <a:rPr lang="ro-RO" dirty="0" smtClean="0"/>
              <a:t> - Mediul XLD </a:t>
            </a:r>
            <a:r>
              <a:rPr lang="ro-RO" dirty="0" err="1" smtClean="0"/>
              <a:t>agar</a:t>
            </a:r>
            <a:endParaRPr lang="ro-RO" dirty="0"/>
          </a:p>
        </p:txBody>
      </p:sp>
    </p:spTree>
    <p:extLst>
      <p:ext uri="{BB962C8B-B14F-4D97-AF65-F5344CB8AC3E}">
        <p14:creationId xmlns:p14="http://schemas.microsoft.com/office/powerpoint/2010/main" val="37387483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00108"/>
            <a:ext cx="8229600" cy="5857892"/>
          </a:xfrm>
        </p:spPr>
        <p:txBody>
          <a:bodyPr>
            <a:normAutofit fontScale="77500" lnSpcReduction="20000"/>
          </a:bodyPr>
          <a:lstStyle/>
          <a:p>
            <a:pPr algn="ctr">
              <a:buNone/>
            </a:pPr>
            <a:r>
              <a:rPr lang="ro-RO" sz="2900" b="1" dirty="0" smtClean="0"/>
              <a:t>SERRATIA</a:t>
            </a:r>
            <a:endParaRPr lang="en-US" sz="2900" dirty="0" smtClean="0"/>
          </a:p>
          <a:p>
            <a:pPr algn="just">
              <a:buNone/>
            </a:pPr>
            <a:r>
              <a:rPr lang="ro-RO" b="1" dirty="0" smtClean="0"/>
              <a:t> </a:t>
            </a:r>
            <a:endParaRPr lang="en-US" dirty="0" smtClean="0"/>
          </a:p>
          <a:p>
            <a:pPr algn="just"/>
            <a:r>
              <a:rPr lang="ro-RO" dirty="0" smtClean="0"/>
              <a:t>Reprezintă un grup de enterobacteriacee mobile, care a fost considerat multă vreme ca organism saprofit, cu răspândire ubicuitară în apă, alimente, sol. S-au semnalat în ultima vreme numeroase îmbolnăviri accidentale şi infecţii spitaliceşti, cu caracter epidemic, afectând de obicei organismele handicapate. În mediu spitalicesc a fost izolată din sistemele de administrare a oxigenului şi aerosolilor, din aparate pentru respiraţie controlată, din loţiunile dezinfectante.</a:t>
            </a:r>
            <a:endParaRPr lang="en-US" dirty="0" smtClean="0"/>
          </a:p>
          <a:p>
            <a:pPr algn="just"/>
            <a:r>
              <a:rPr lang="ro-RO" dirty="0" smtClean="0"/>
              <a:t>A fost de asemenea izolată din prelevatele conjunctivale de la persoanele purtătoare de lentile de contact.</a:t>
            </a:r>
            <a:endParaRPr lang="en-US" dirty="0" smtClean="0"/>
          </a:p>
          <a:p>
            <a:pPr algn="just"/>
            <a:r>
              <a:rPr lang="ro-RO" dirty="0" smtClean="0"/>
              <a:t>Dintre speciile implicate în patologia umană, speciile cel mai frecvent întâlnite au fost Serratia marcescens, S.rubidaea. </a:t>
            </a:r>
            <a:endParaRPr lang="en-US" dirty="0" smtClean="0"/>
          </a:p>
          <a:p>
            <a:pPr algn="just"/>
            <a:r>
              <a:rPr lang="ro-RO" dirty="0" smtClean="0"/>
              <a:t>Sunt bacili Gram negativi cu cili, deci mobili, toate speciile cresc pe medii nutritive simple, pe mediile gelozate bogate în peptone şi aminoacizi S.marcescens şi S.rubidaea dezvoltă un pigment roşu, care este mai evident după 3-5 zile, la 25-30 de grade Celsius. Pe mediile slab şi moderat selective, S.marcescens determină colonii lactozo-negative mari, bombate, de tip S. </a:t>
            </a:r>
            <a:endParaRPr lang="en-US" dirty="0" smtClean="0"/>
          </a:p>
          <a:p>
            <a:pPr algn="just"/>
            <a:r>
              <a:rPr lang="ro-RO" dirty="0" smtClean="0"/>
              <a:t>Din punct de vedere biochimic, fermentează glucoza fară gaz, nu fermentează lactoza, nu produc hidrogen sulfurat, indol negativ, fenilalanin-dezaminază negativ.</a:t>
            </a:r>
            <a:endParaRPr lang="en-US" dirty="0" smtClean="0"/>
          </a:p>
          <a:p>
            <a:pPr algn="just"/>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Rectangle 5"/>
          <p:cNvSpPr>
            <a:spLocks noGrp="1" noChangeArrowheads="1"/>
          </p:cNvSpPr>
          <p:nvPr>
            <p:ph type="title"/>
          </p:nvPr>
        </p:nvSpPr>
        <p:spPr>
          <a:xfrm>
            <a:off x="571472" y="51868"/>
            <a:ext cx="8229600" cy="1143000"/>
          </a:xfrm>
        </p:spPr>
        <p:txBody>
          <a:bodyPr/>
          <a:lstStyle/>
          <a:p>
            <a:r>
              <a:rPr lang="en-US" b="1" i="1" dirty="0" err="1"/>
              <a:t>Serratia</a:t>
            </a:r>
            <a:r>
              <a:rPr lang="en-US" b="1" i="1" dirty="0"/>
              <a:t> </a:t>
            </a:r>
            <a:r>
              <a:rPr lang="en-US" b="1" i="1" dirty="0" err="1"/>
              <a:t>marcescens</a:t>
            </a:r>
            <a:r>
              <a:rPr lang="en-US" dirty="0"/>
              <a:t> </a:t>
            </a:r>
          </a:p>
        </p:txBody>
      </p:sp>
      <p:pic>
        <p:nvPicPr>
          <p:cNvPr id="30724" name="Picture 4" descr="S. marcescens on an XLD agar plate.">
            <a:hlinkClick r:id="rId3" tooltip="&quot;S. marcescens on an XLD agar plate.&quot;"/>
          </p:cNvPr>
          <p:cNvPicPr>
            <a:picLocks noGrp="1" noChangeAspect="1" noChangeArrowheads="1"/>
          </p:cNvPicPr>
          <p:nvPr>
            <p:ph idx="1"/>
          </p:nvPr>
        </p:nvPicPr>
        <p:blipFill>
          <a:blip r:embed="rId4" cstate="print"/>
          <a:srcRect/>
          <a:stretch>
            <a:fillRect/>
          </a:stretch>
        </p:blipFill>
        <p:spPr>
          <a:xfrm>
            <a:off x="2701834" y="4375517"/>
            <a:ext cx="2237948" cy="2237948"/>
          </a:xfrm>
          <a:noFill/>
          <a:ln/>
        </p:spPr>
      </p:pic>
      <p:sp>
        <p:nvSpPr>
          <p:cNvPr id="4" name="TextBox 3"/>
          <p:cNvSpPr txBox="1"/>
          <p:nvPr/>
        </p:nvSpPr>
        <p:spPr>
          <a:xfrm>
            <a:off x="500034" y="1191269"/>
            <a:ext cx="4629628" cy="523220"/>
          </a:xfrm>
          <a:prstGeom prst="rect">
            <a:avLst/>
          </a:prstGeom>
          <a:noFill/>
        </p:spPr>
        <p:txBody>
          <a:bodyPr wrap="square" rtlCol="0">
            <a:spAutoFit/>
          </a:bodyPr>
          <a:lstStyle/>
          <a:p>
            <a:r>
              <a:rPr lang="ro-RO" sz="2800" dirty="0" smtClean="0"/>
              <a:t>Caractere de cultură</a:t>
            </a:r>
            <a:endParaRPr lang="ro-RO" sz="2800" dirty="0"/>
          </a:p>
        </p:txBody>
      </p:sp>
      <p:sp>
        <p:nvSpPr>
          <p:cNvPr id="5" name="Rectangle 4"/>
          <p:cNvSpPr/>
          <p:nvPr/>
        </p:nvSpPr>
        <p:spPr>
          <a:xfrm>
            <a:off x="500034" y="1714489"/>
            <a:ext cx="8215370" cy="2362185"/>
          </a:xfrm>
          <a:prstGeom prst="rect">
            <a:avLst/>
          </a:prstGeom>
        </p:spPr>
        <p:txBody>
          <a:bodyPr wrap="square">
            <a:spAutoFit/>
          </a:bodyPr>
          <a:lstStyle/>
          <a:p>
            <a:pPr marL="342900" indent="-342900" algn="just" eaLnBrk="0" hangingPunct="0">
              <a:spcBef>
                <a:spcPts val="300"/>
              </a:spcBef>
              <a:buFont typeface="Arial" panose="020B0604020202020204" pitchFamily="34" charset="0"/>
              <a:buChar char="•"/>
            </a:pPr>
            <a:r>
              <a:rPr lang="ro-RO" sz="2000" dirty="0" smtClean="0"/>
              <a:t>Pe </a:t>
            </a:r>
            <a:r>
              <a:rPr lang="ro-RO" sz="2000" dirty="0"/>
              <a:t>mediile de cultură </a:t>
            </a:r>
            <a:r>
              <a:rPr lang="ro-RO" sz="2000" dirty="0" err="1"/>
              <a:t>gelozate</a:t>
            </a:r>
            <a:r>
              <a:rPr lang="ro-RO" sz="2000" dirty="0"/>
              <a:t>, după o incubare de 3-5 zile la 25-30</a:t>
            </a:r>
            <a:r>
              <a:rPr lang="ro-RO" sz="2000" dirty="0">
                <a:sym typeface="Symbol" pitchFamily="18" charset="2"/>
              </a:rPr>
              <a:t></a:t>
            </a:r>
            <a:r>
              <a:rPr lang="ro-RO" sz="2000" dirty="0"/>
              <a:t>C, apar colonii caracteristice palid roşietice deoarece specia este pigmentogenă (produce un pigment de culoare roşie nedifuzibil în mediu).</a:t>
            </a:r>
          </a:p>
          <a:p>
            <a:pPr marL="342900" indent="-342900" algn="just" eaLnBrk="0" hangingPunct="0">
              <a:spcBef>
                <a:spcPts val="300"/>
              </a:spcBef>
              <a:buFont typeface="Arial" panose="020B0604020202020204" pitchFamily="34" charset="0"/>
              <a:buChar char="•"/>
            </a:pPr>
            <a:r>
              <a:rPr lang="ro-RO" sz="2000" dirty="0"/>
              <a:t>Pe </a:t>
            </a:r>
            <a:r>
              <a:rPr lang="ro-RO" sz="2000" dirty="0" err="1"/>
              <a:t>med.geloza-sange</a:t>
            </a:r>
            <a:r>
              <a:rPr lang="ro-RO" sz="2000" dirty="0"/>
              <a:t> dezvolta colonii hemolitice</a:t>
            </a:r>
          </a:p>
          <a:p>
            <a:pPr marL="342900" indent="-342900" algn="just" eaLnBrk="0" hangingPunct="0">
              <a:spcBef>
                <a:spcPts val="300"/>
              </a:spcBef>
              <a:buFont typeface="Arial" panose="020B0604020202020204" pitchFamily="34" charset="0"/>
              <a:buChar char="•"/>
            </a:pPr>
            <a:r>
              <a:rPr lang="ro-RO" sz="2000" dirty="0"/>
              <a:t>Pe mediile selective lactozate dezvolta colonii lactoza negative.</a:t>
            </a:r>
          </a:p>
          <a:p>
            <a:pPr marL="342900" indent="-342900" algn="just" eaLnBrk="0" hangingPunct="0">
              <a:spcBef>
                <a:spcPts val="300"/>
              </a:spcBef>
              <a:buFont typeface="Arial" panose="020B0604020202020204" pitchFamily="34" charset="0"/>
              <a:buChar char="•"/>
            </a:pPr>
            <a:r>
              <a:rPr lang="ro-RO" sz="2000" dirty="0"/>
              <a:t>Pe mediile cu </a:t>
            </a:r>
            <a:r>
              <a:rPr lang="ro-RO" sz="2000" dirty="0" err="1"/>
              <a:t>galbenus</a:t>
            </a:r>
            <a:r>
              <a:rPr lang="ro-RO" sz="2000" dirty="0"/>
              <a:t> de ou </a:t>
            </a:r>
            <a:r>
              <a:rPr lang="ro-RO" sz="2000" dirty="0" err="1"/>
              <a:t>formeaza</a:t>
            </a:r>
            <a:r>
              <a:rPr lang="ro-RO" sz="2000" dirty="0"/>
              <a:t> colonii </a:t>
            </a:r>
            <a:r>
              <a:rPr lang="ro-RO" sz="2000" dirty="0" err="1"/>
              <a:t>lecitinaza</a:t>
            </a:r>
            <a:r>
              <a:rPr lang="ro-RO" sz="2000" dirty="0"/>
              <a:t> pozitive</a:t>
            </a:r>
            <a:endParaRPr lang="en-US" sz="2000" dirty="0"/>
          </a:p>
        </p:txBody>
      </p:sp>
      <p:pic>
        <p:nvPicPr>
          <p:cNvPr id="4098" name="Picture 2"/>
          <p:cNvPicPr>
            <a:picLocks noChangeAspect="1" noChangeArrowheads="1"/>
          </p:cNvPicPr>
          <p:nvPr/>
        </p:nvPicPr>
        <p:blipFill>
          <a:blip r:embed="rId5" cstate="print"/>
          <a:srcRect/>
          <a:stretch>
            <a:fillRect/>
          </a:stretch>
        </p:blipFill>
        <p:spPr bwMode="auto">
          <a:xfrm>
            <a:off x="211882" y="4176875"/>
            <a:ext cx="2498183" cy="2498183"/>
          </a:xfrm>
          <a:prstGeom prst="rect">
            <a:avLst/>
          </a:prstGeom>
          <a:noFill/>
          <a:ln w="9525">
            <a:noFill/>
            <a:miter lim="800000"/>
            <a:headEnd/>
            <a:tailEnd/>
          </a:ln>
        </p:spPr>
      </p:pic>
      <p:pic>
        <p:nvPicPr>
          <p:cNvPr id="4099" name="Picture 3"/>
          <p:cNvPicPr>
            <a:picLocks noChangeAspect="1" noChangeArrowheads="1"/>
          </p:cNvPicPr>
          <p:nvPr/>
        </p:nvPicPr>
        <p:blipFill>
          <a:blip r:embed="rId6" cstate="print"/>
          <a:srcRect/>
          <a:stretch>
            <a:fillRect/>
          </a:stretch>
        </p:blipFill>
        <p:spPr bwMode="auto">
          <a:xfrm>
            <a:off x="4860602" y="4513536"/>
            <a:ext cx="1439590" cy="1439590"/>
          </a:xfrm>
          <a:prstGeom prst="rect">
            <a:avLst/>
          </a:prstGeom>
          <a:noFill/>
          <a:ln w="9525">
            <a:noFill/>
            <a:miter lim="800000"/>
            <a:headEnd/>
            <a:tailEnd/>
          </a:ln>
        </p:spPr>
      </p:pic>
      <p:pic>
        <p:nvPicPr>
          <p:cNvPr id="4100" name="Picture 4"/>
          <p:cNvPicPr>
            <a:picLocks noChangeAspect="1" noChangeArrowheads="1"/>
          </p:cNvPicPr>
          <p:nvPr/>
        </p:nvPicPr>
        <p:blipFill>
          <a:blip r:embed="rId7" cstate="print"/>
          <a:srcRect/>
          <a:stretch>
            <a:fillRect/>
          </a:stretch>
        </p:blipFill>
        <p:spPr bwMode="auto">
          <a:xfrm>
            <a:off x="6300192" y="4293096"/>
            <a:ext cx="2706144" cy="2381963"/>
          </a:xfrm>
          <a:prstGeom prst="rect">
            <a:avLst/>
          </a:prstGeom>
          <a:noFill/>
          <a:ln w="9525">
            <a:noFill/>
            <a:miter lim="800000"/>
            <a:headEnd/>
            <a:tailEnd/>
          </a:ln>
        </p:spPr>
      </p:pic>
    </p:spTree>
    <p:extLst>
      <p:ext uri="{BB962C8B-B14F-4D97-AF65-F5344CB8AC3E}">
        <p14:creationId xmlns:p14="http://schemas.microsoft.com/office/powerpoint/2010/main" val="37752046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714356"/>
            <a:ext cx="8229600" cy="3722756"/>
          </a:xfrm>
        </p:spPr>
        <p:txBody>
          <a:bodyPr>
            <a:normAutofit fontScale="92500" lnSpcReduction="20000"/>
          </a:bodyPr>
          <a:lstStyle/>
          <a:p>
            <a:pPr algn="ctr">
              <a:buNone/>
            </a:pPr>
            <a:r>
              <a:rPr lang="ro-RO" sz="3200" b="1" dirty="0" smtClean="0"/>
              <a:t>HELIOBACTER PYLORI</a:t>
            </a:r>
            <a:endParaRPr lang="en-US" sz="3200" b="1" dirty="0" smtClean="0"/>
          </a:p>
          <a:p>
            <a:pPr algn="just">
              <a:buNone/>
            </a:pPr>
            <a:endParaRPr lang="en-US" dirty="0" smtClean="0"/>
          </a:p>
          <a:p>
            <a:pPr algn="just"/>
            <a:r>
              <a:rPr lang="ro-RO" b="1" dirty="0" smtClean="0"/>
              <a:t>1. ÎNCADRARE TAXONOMICĂ</a:t>
            </a:r>
            <a:endParaRPr lang="en-US" dirty="0" smtClean="0"/>
          </a:p>
          <a:p>
            <a:pPr algn="just"/>
            <a:r>
              <a:rPr lang="ro-RO" dirty="0" smtClean="0"/>
              <a:t>	Evidenţiat în 1982 prin examen microscopic şi cultură din biopsii ale mucoasei gastrice de către Warren şi Marshall (Australia). Iniţial a fost inclus în genul Campylobacter (Campylobacter pylori), apoi studiile de taxonomie l-au încadrat într-un </a:t>
            </a:r>
            <a:r>
              <a:rPr lang="ro-RO" i="1" dirty="0" smtClean="0"/>
              <a:t>gen</a:t>
            </a:r>
            <a:r>
              <a:rPr lang="ro-RO" dirty="0" smtClean="0"/>
              <a:t> nou </a:t>
            </a:r>
            <a:r>
              <a:rPr lang="ro-RO" b="1" i="1" dirty="0" smtClean="0"/>
              <a:t>Helicobacter</a:t>
            </a:r>
            <a:r>
              <a:rPr lang="ro-RO" dirty="0" smtClean="0"/>
              <a:t>. Normal mucoasa gastrică nu este colonizată cu bacterii, datorită pH-ului foarte acid al secreţiei gastrice (1-4), flora bacteriană introdusă odată cu alimentele fiind distrusă. </a:t>
            </a:r>
            <a:endParaRPr lang="en-US" dirty="0" smtClean="0"/>
          </a:p>
        </p:txBody>
      </p:sp>
      <p:pic>
        <p:nvPicPr>
          <p:cNvPr id="4" name="Picture 5" descr="Click to View or Bu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5" y="4653136"/>
            <a:ext cx="2162433"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1" descr="h invazia celulelor epiteliale pylori mucoase str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4653136"/>
            <a:ext cx="2925448"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714356"/>
            <a:ext cx="8229600" cy="5895996"/>
          </a:xfrm>
        </p:spPr>
        <p:txBody>
          <a:bodyPr>
            <a:normAutofit fontScale="77500" lnSpcReduction="20000"/>
          </a:bodyPr>
          <a:lstStyle/>
          <a:p>
            <a:pPr algn="ctr">
              <a:buNone/>
            </a:pPr>
            <a:r>
              <a:rPr lang="ro-RO" sz="3200" b="1" dirty="0" smtClean="0"/>
              <a:t>HELIOBACTER PYLORI</a:t>
            </a:r>
            <a:endParaRPr lang="en-US" sz="3200" b="1" dirty="0" smtClean="0"/>
          </a:p>
          <a:p>
            <a:pPr algn="just">
              <a:buNone/>
            </a:pPr>
            <a:endParaRPr lang="en-US" dirty="0" smtClean="0"/>
          </a:p>
          <a:p>
            <a:pPr algn="just"/>
            <a:r>
              <a:rPr lang="ro-RO" dirty="0" smtClean="0"/>
              <a:t>	La condiţiile ostile oferite de stomac, H. pylori este bine adaptat, capabil să </a:t>
            </a:r>
            <a:r>
              <a:rPr lang="ro-RO" b="1" i="1" dirty="0" smtClean="0"/>
              <a:t>colonizeze cronic mucoasa gastrică</a:t>
            </a:r>
            <a:r>
              <a:rPr lang="ro-RO" dirty="0" smtClean="0"/>
              <a:t>, îndeosebi cea antrală. Trei factori fac posibilă această colonizare:</a:t>
            </a:r>
            <a:endParaRPr lang="en-US" dirty="0" smtClean="0"/>
          </a:p>
          <a:p>
            <a:pPr lvl="0" algn="just"/>
            <a:r>
              <a:rPr lang="ro-RO" b="1" i="1" dirty="0" smtClean="0"/>
              <a:t>producerea de urează în cantitate mare</a:t>
            </a:r>
            <a:r>
              <a:rPr lang="ro-RO" dirty="0" smtClean="0"/>
              <a:t>, care hidrolizează ureea cu eliberare de amoniac care tamponează pH-ul acid;</a:t>
            </a:r>
            <a:endParaRPr lang="en-US" dirty="0" smtClean="0"/>
          </a:p>
          <a:p>
            <a:pPr lvl="0" algn="just"/>
            <a:r>
              <a:rPr lang="ro-RO" b="1" i="1" dirty="0" smtClean="0"/>
              <a:t>forma spiralară şi prezenţa flagelilor unipolari</a:t>
            </a:r>
            <a:r>
              <a:rPr lang="ro-RO" dirty="0" smtClean="0"/>
              <a:t> care îi permit traversarea stratului de mucus pentru a ajunge la nivelul celulelor mucoasei gastrice unde pH-ul este aproape de neutralitate;</a:t>
            </a:r>
            <a:endParaRPr lang="en-US" dirty="0" smtClean="0"/>
          </a:p>
          <a:p>
            <a:pPr lvl="0" algn="just"/>
            <a:r>
              <a:rPr lang="ro-RO" b="1" i="1" dirty="0" smtClean="0"/>
              <a:t>prezenţa de adezine pe suprafaţă celulei bacteriene</a:t>
            </a:r>
            <a:r>
              <a:rPr lang="ro-RO" dirty="0" smtClean="0"/>
              <a:t>, ce realizează fixarea specifică, exclusiv la nivelul receptorilor celulelor epiteliului gastric.</a:t>
            </a:r>
            <a:endParaRPr lang="en-US" dirty="0" smtClean="0"/>
          </a:p>
          <a:p>
            <a:pPr algn="just"/>
            <a:r>
              <a:rPr lang="ro-RO" dirty="0" smtClean="0"/>
              <a:t>	Odată stabilit în stomac, H. pylori produce o protează ce modifică mucusul gastric şi reduce capacitatea acidului de a difuza prin mucus. El poate persista toată viaţa chiar, dispariţia sa spontană fiind condiţionată de instalarea gastritei atrofice cu metaplazie intestinală ce determină dispariţia receptorilor celulari. Această persistenţă este posibilă prin faptul că bacteria este capabilă să </a:t>
            </a:r>
            <a:r>
              <a:rPr lang="ro-RO" b="1" i="1" dirty="0" smtClean="0"/>
              <a:t>reziste la fagocităză şi la apărarea umorală locală</a:t>
            </a:r>
            <a:r>
              <a:rPr lang="ro-RO" dirty="0" smtClean="0"/>
              <a:t>. Prezenţa H. pylori pe suprafaţa mucoasei gastrice se însoţeşte întotdeauna de un infiltrat inflamator (limfocite, plasmocite, PMN), cu apariţia gastritei tip B.</a:t>
            </a:r>
            <a:r>
              <a:rPr lang="ro-RO" b="1" i="1" dirty="0" smtClean="0"/>
              <a:t> </a:t>
            </a:r>
            <a:endParaRPr lang="en-US" dirty="0" smtClean="0"/>
          </a:p>
          <a:p>
            <a:pPr algn="just"/>
            <a:endParaRPr lang="en-US" dirty="0"/>
          </a:p>
        </p:txBody>
      </p:sp>
    </p:spTree>
    <p:extLst>
      <p:ext uri="{BB962C8B-B14F-4D97-AF65-F5344CB8AC3E}">
        <p14:creationId xmlns:p14="http://schemas.microsoft.com/office/powerpoint/2010/main" val="76530905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836712"/>
            <a:ext cx="8572560" cy="6021288"/>
          </a:xfrm>
        </p:spPr>
        <p:txBody>
          <a:bodyPr>
            <a:normAutofit fontScale="77500" lnSpcReduction="20000"/>
          </a:bodyPr>
          <a:lstStyle/>
          <a:p>
            <a:pPr algn="just"/>
            <a:r>
              <a:rPr lang="ro-RO" b="1" dirty="0" smtClean="0"/>
              <a:t>2. CARACTERE MORFOLOGICE</a:t>
            </a:r>
            <a:endParaRPr lang="en-US" dirty="0" smtClean="0"/>
          </a:p>
          <a:p>
            <a:pPr algn="just"/>
            <a:r>
              <a:rPr lang="ro-RO" dirty="0" smtClean="0"/>
              <a:t>	</a:t>
            </a:r>
            <a:r>
              <a:rPr lang="ro-RO" b="1" i="1" dirty="0" smtClean="0"/>
              <a:t>Bacili sub formă de virgulă, Gram negativi</a:t>
            </a:r>
            <a:r>
              <a:rPr lang="ro-RO" dirty="0" smtClean="0"/>
              <a:t> prezenţi la nivelul mucoasei gastrice. Sunt</a:t>
            </a:r>
            <a:r>
              <a:rPr lang="ro-RO" b="1" i="1" dirty="0" smtClean="0"/>
              <a:t> mobili şi puternic producători de urează.</a:t>
            </a:r>
            <a:endParaRPr lang="en-US" dirty="0" smtClean="0"/>
          </a:p>
          <a:p>
            <a:pPr algn="just">
              <a:buNone/>
            </a:pPr>
            <a:endParaRPr lang="en-US" dirty="0" smtClean="0"/>
          </a:p>
          <a:p>
            <a:pPr algn="just"/>
            <a:r>
              <a:rPr lang="ro-RO" b="1" dirty="0" smtClean="0"/>
              <a:t>3. CARACTERE DE CULTURĂ</a:t>
            </a:r>
            <a:endParaRPr lang="en-US" dirty="0" smtClean="0"/>
          </a:p>
          <a:p>
            <a:pPr algn="just"/>
            <a:r>
              <a:rPr lang="ro-RO" b="1" dirty="0" smtClean="0"/>
              <a:t>	</a:t>
            </a:r>
            <a:r>
              <a:rPr lang="ro-RO" dirty="0" smtClean="0"/>
              <a:t>Se cultivă pe medii selective, la 37</a:t>
            </a:r>
            <a:r>
              <a:rPr lang="ro-RO" dirty="0" smtClean="0">
                <a:sym typeface="Symbol"/>
              </a:rPr>
              <a:t></a:t>
            </a:r>
            <a:r>
              <a:rPr lang="ro-RO" dirty="0" smtClean="0"/>
              <a:t>C în atmosferă de 5% O</a:t>
            </a:r>
            <a:r>
              <a:rPr lang="ro-RO" baseline="-25000" dirty="0" smtClean="0"/>
              <a:t>2</a:t>
            </a:r>
            <a:r>
              <a:rPr lang="ro-RO" dirty="0" smtClean="0"/>
              <a:t> şi 10% CO</a:t>
            </a:r>
            <a:r>
              <a:rPr lang="ro-RO" baseline="-25000" dirty="0" smtClean="0"/>
              <a:t>2</a:t>
            </a:r>
            <a:r>
              <a:rPr lang="ro-RO" dirty="0" smtClean="0"/>
              <a:t> şi atmosferă umedă, cu examinarea culturilor 3-7 zile. Cultura poate fi limitată de terapia instituită deja, de contaminarea cu alte bacterii sau alţi factori. Determină </a:t>
            </a:r>
            <a:r>
              <a:rPr lang="ro-RO" b="1" i="1" dirty="0" smtClean="0"/>
              <a:t>colonii mici, transparente</a:t>
            </a:r>
            <a:r>
              <a:rPr lang="ro-RO" dirty="0" smtClean="0"/>
              <a:t>, crescând la un pH de 6-7. </a:t>
            </a:r>
            <a:endParaRPr lang="en-US" dirty="0" smtClean="0"/>
          </a:p>
          <a:p>
            <a:pPr algn="just">
              <a:buNone/>
            </a:pPr>
            <a:endParaRPr lang="en-US" dirty="0" smtClean="0"/>
          </a:p>
          <a:p>
            <a:pPr algn="just"/>
            <a:r>
              <a:rPr lang="ro-RO" b="1" dirty="0" smtClean="0"/>
              <a:t>4. DIAGNOSTIC DE LABORATOR</a:t>
            </a:r>
            <a:endParaRPr lang="en-US" dirty="0" smtClean="0"/>
          </a:p>
          <a:p>
            <a:pPr algn="just"/>
            <a:r>
              <a:rPr lang="ro-RO" b="1" dirty="0" smtClean="0"/>
              <a:t>Metode invazive</a:t>
            </a:r>
            <a:r>
              <a:rPr lang="ro-RO" dirty="0" smtClean="0"/>
              <a:t> ce permit evidenţierea H. pylori la nivelul biopsiilor de mucoasă gastrică:</a:t>
            </a:r>
            <a:endParaRPr lang="en-US" dirty="0" smtClean="0"/>
          </a:p>
          <a:p>
            <a:pPr lvl="0" algn="just"/>
            <a:r>
              <a:rPr lang="ro-RO" b="1" i="1" dirty="0" smtClean="0"/>
              <a:t>examen microscopic</a:t>
            </a:r>
            <a:r>
              <a:rPr lang="ro-RO" dirty="0" smtClean="0"/>
              <a:t>: </a:t>
            </a:r>
            <a:r>
              <a:rPr lang="ro-RO" i="1" dirty="0" smtClean="0"/>
              <a:t>bacili spiralaţi Gram negativi</a:t>
            </a:r>
            <a:r>
              <a:rPr lang="ro-RO" dirty="0" smtClean="0"/>
              <a:t> la nivelul mucoasei gastrice;</a:t>
            </a:r>
            <a:endParaRPr lang="en-US" dirty="0" smtClean="0"/>
          </a:p>
          <a:p>
            <a:pPr lvl="0" algn="just"/>
            <a:r>
              <a:rPr lang="ro-RO" b="1" i="1" dirty="0" smtClean="0"/>
              <a:t>testul ureazei</a:t>
            </a:r>
            <a:r>
              <a:rPr lang="ro-RO" dirty="0" smtClean="0"/>
              <a:t>: decelarea prezenţei ureazei produse de H. pylori din fragmentul biopsic, prin plasarea lui într-un mediu cu uree 2% şi roşu fenol ca indicator de pH (testul comercial CLO-test);</a:t>
            </a:r>
            <a:endParaRPr lang="en-US" dirty="0" smtClean="0"/>
          </a:p>
          <a:p>
            <a:pPr lvl="0" algn="just"/>
            <a:r>
              <a:rPr lang="ro-RO" b="1" i="1" dirty="0" smtClean="0"/>
              <a:t>cultura pe medii specifice</a:t>
            </a:r>
            <a:r>
              <a:rPr lang="ro-RO" dirty="0" smtClean="0"/>
              <a:t> cu evidenţierea după 3-7 zile a coloniilor specifice.</a:t>
            </a:r>
            <a:endParaRPr lang="en-US" dirty="0" smtClean="0"/>
          </a:p>
          <a:p>
            <a:pPr algn="just"/>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hpylori.com.au/image/pylori1b.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45" t="15844" r="4545" b="11198"/>
          <a:stretch/>
        </p:blipFill>
        <p:spPr bwMode="auto">
          <a:xfrm>
            <a:off x="4076664" y="1256118"/>
            <a:ext cx="2209761" cy="118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4" descr="Helicobacter pylori. From Professor D. J. Kelly.">
            <a:hlinkClick r:id="rId4" tooltip="Helicobacter pylori. From Professor D. J. Kelly."/>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6526" y="2590800"/>
            <a:ext cx="1728788" cy="1071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6" descr="Helicobacter pylori.[Credits : SPL / Photo Researchers, Inc.]"/>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7917"/>
          <a:stretch/>
        </p:blipFill>
        <p:spPr bwMode="auto">
          <a:xfrm>
            <a:off x="6487782" y="1073915"/>
            <a:ext cx="1045235" cy="128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8" descr="HELICOBACTER PYLOR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7706" y="4596907"/>
            <a:ext cx="1919225" cy="1327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7544" y="20905"/>
            <a:ext cx="8229600" cy="1143000"/>
          </a:xfrm>
        </p:spPr>
        <p:txBody>
          <a:bodyPr/>
          <a:lstStyle/>
          <a:p>
            <a:r>
              <a:rPr lang="ro-RO" dirty="0" smtClean="0"/>
              <a:t>Morfologie</a:t>
            </a:r>
            <a:endParaRPr lang="en-US" dirty="0"/>
          </a:p>
        </p:txBody>
      </p:sp>
      <p:pic>
        <p:nvPicPr>
          <p:cNvPr id="2150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0400" y="2590800"/>
            <a:ext cx="1828800" cy="1239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a:spLocks noGrp="1"/>
          </p:cNvSpPr>
          <p:nvPr>
            <p:ph idx="1"/>
          </p:nvPr>
        </p:nvSpPr>
        <p:spPr>
          <a:xfrm>
            <a:off x="126068" y="1204299"/>
            <a:ext cx="4953000" cy="2971800"/>
          </a:xfrm>
        </p:spPr>
        <p:txBody>
          <a:bodyPr>
            <a:normAutofit fontScale="92500" lnSpcReduction="10000"/>
          </a:bodyPr>
          <a:lstStyle/>
          <a:p>
            <a:pPr eaLnBrk="1" hangingPunct="1"/>
            <a:r>
              <a:rPr lang="en-US" sz="2000" dirty="0" err="1" smtClean="0">
                <a:solidFill>
                  <a:srgbClr val="FF0000"/>
                </a:solidFill>
                <a:latin typeface="Arial" charset="0"/>
                <a:cs typeface="Arial" charset="0"/>
              </a:rPr>
              <a:t>bacterii</a:t>
            </a:r>
            <a:r>
              <a:rPr lang="en-US" sz="2000" dirty="0" smtClean="0">
                <a:solidFill>
                  <a:srgbClr val="FF0000"/>
                </a:solidFill>
                <a:latin typeface="Arial" charset="0"/>
                <a:cs typeface="Arial" charset="0"/>
              </a:rPr>
              <a:t> Gram negative</a:t>
            </a:r>
            <a:endParaRPr lang="ro-RO" sz="2000" dirty="0" smtClean="0">
              <a:solidFill>
                <a:srgbClr val="FF0000"/>
              </a:solidFill>
              <a:latin typeface="Arial" charset="0"/>
              <a:cs typeface="Arial" charset="0"/>
            </a:endParaRPr>
          </a:p>
          <a:p>
            <a:r>
              <a:rPr lang="it-IT" sz="2000" dirty="0">
                <a:solidFill>
                  <a:srgbClr val="FF0000"/>
                </a:solidFill>
                <a:latin typeface="Arial" charset="0"/>
                <a:cs typeface="Arial" charset="0"/>
              </a:rPr>
              <a:t>lungime 3- 5 microni, </a:t>
            </a:r>
            <a:endParaRPr lang="ro-RO" sz="2000" dirty="0" smtClean="0">
              <a:solidFill>
                <a:srgbClr val="FF0000"/>
              </a:solidFill>
              <a:latin typeface="Arial" charset="0"/>
              <a:cs typeface="Arial" charset="0"/>
            </a:endParaRPr>
          </a:p>
          <a:p>
            <a:r>
              <a:rPr lang="it-IT" sz="2000" dirty="0" smtClean="0">
                <a:solidFill>
                  <a:srgbClr val="FF0000"/>
                </a:solidFill>
                <a:latin typeface="Arial" charset="0"/>
                <a:cs typeface="Arial" charset="0"/>
              </a:rPr>
              <a:t>diametru </a:t>
            </a:r>
            <a:r>
              <a:rPr lang="it-IT" sz="2000" dirty="0">
                <a:solidFill>
                  <a:srgbClr val="FF0000"/>
                </a:solidFill>
                <a:latin typeface="Arial" charset="0"/>
                <a:cs typeface="Arial" charset="0"/>
              </a:rPr>
              <a:t>0.5 microni </a:t>
            </a:r>
            <a:endParaRPr lang="ro-RO" sz="2000" dirty="0" smtClean="0">
              <a:solidFill>
                <a:srgbClr val="FF0000"/>
              </a:solidFill>
              <a:latin typeface="Arial" charset="0"/>
              <a:cs typeface="Arial" charset="0"/>
            </a:endParaRPr>
          </a:p>
          <a:p>
            <a:pPr eaLnBrk="1" hangingPunct="1"/>
            <a:r>
              <a:rPr lang="en-US" sz="2000" dirty="0" err="1" smtClean="0">
                <a:latin typeface="Arial" charset="0"/>
                <a:cs typeface="Arial" charset="0"/>
              </a:rPr>
              <a:t>încurbate</a:t>
            </a:r>
            <a:r>
              <a:rPr lang="en-US" sz="2000" dirty="0" smtClean="0">
                <a:latin typeface="Arial" charset="0"/>
                <a:cs typeface="Arial" charset="0"/>
              </a:rPr>
              <a:t> </a:t>
            </a:r>
            <a:r>
              <a:rPr lang="en-US" sz="2000" dirty="0" err="1" smtClean="0">
                <a:latin typeface="Arial" charset="0"/>
                <a:cs typeface="Arial" charset="0"/>
              </a:rPr>
              <a:t>sau</a:t>
            </a:r>
            <a:r>
              <a:rPr lang="en-US" sz="2000" dirty="0" smtClean="0">
                <a:latin typeface="Arial" charset="0"/>
                <a:cs typeface="Arial" charset="0"/>
              </a:rPr>
              <a:t> </a:t>
            </a:r>
            <a:r>
              <a:rPr lang="en-US" sz="2000" dirty="0" err="1" smtClean="0">
                <a:latin typeface="Arial" charset="0"/>
                <a:cs typeface="Arial" charset="0"/>
              </a:rPr>
              <a:t>spiralate</a:t>
            </a:r>
            <a:endParaRPr lang="ro-RO" sz="2000" dirty="0" smtClean="0">
              <a:latin typeface="Arial" charset="0"/>
              <a:cs typeface="Arial" charset="0"/>
            </a:endParaRPr>
          </a:p>
          <a:p>
            <a:pPr eaLnBrk="1" hangingPunct="1"/>
            <a:r>
              <a:rPr lang="ro-RO" sz="2000" dirty="0" smtClean="0">
                <a:latin typeface="Arial" charset="0"/>
                <a:cs typeface="Arial" charset="0"/>
              </a:rPr>
              <a:t>Mobili, </a:t>
            </a:r>
            <a:r>
              <a:rPr lang="en-US" sz="2000" dirty="0" err="1" smtClean="0">
                <a:latin typeface="Arial" charset="0"/>
                <a:cs typeface="Arial" charset="0"/>
              </a:rPr>
              <a:t>prez</a:t>
            </a:r>
            <a:r>
              <a:rPr lang="ro-RO" sz="2000" dirty="0" err="1" smtClean="0">
                <a:latin typeface="Arial" charset="0"/>
                <a:cs typeface="Arial" charset="0"/>
              </a:rPr>
              <a:t>intă</a:t>
            </a:r>
            <a:r>
              <a:rPr lang="en-US" sz="2000" dirty="0" smtClean="0">
                <a:latin typeface="Arial" charset="0"/>
                <a:cs typeface="Arial" charset="0"/>
              </a:rPr>
              <a:t> 4-6 </a:t>
            </a:r>
            <a:r>
              <a:rPr lang="en-US" sz="2000" dirty="0" err="1" smtClean="0">
                <a:latin typeface="Arial" charset="0"/>
                <a:cs typeface="Arial" charset="0"/>
              </a:rPr>
              <a:t>flageli</a:t>
            </a:r>
            <a:r>
              <a:rPr lang="ro-RO" sz="2000" dirty="0" smtClean="0">
                <a:latin typeface="Arial" charset="0"/>
                <a:cs typeface="Arial" charset="0"/>
              </a:rPr>
              <a:t> </a:t>
            </a:r>
            <a:r>
              <a:rPr lang="en-US" sz="2000" dirty="0" err="1" smtClean="0">
                <a:latin typeface="Arial" charset="0"/>
                <a:cs typeface="Arial" charset="0"/>
              </a:rPr>
              <a:t>localiza</a:t>
            </a:r>
            <a:r>
              <a:rPr lang="ro-RO" sz="2000" dirty="0" smtClean="0">
                <a:latin typeface="Arial" charset="0"/>
                <a:cs typeface="Arial" charset="0"/>
              </a:rPr>
              <a:t>ţ</a:t>
            </a:r>
            <a:r>
              <a:rPr lang="en-US" sz="2000" dirty="0" err="1" smtClean="0">
                <a:latin typeface="Arial" charset="0"/>
                <a:cs typeface="Arial" charset="0"/>
              </a:rPr>
              <a:t>i</a:t>
            </a:r>
            <a:r>
              <a:rPr lang="en-US" sz="2000" dirty="0" smtClean="0">
                <a:latin typeface="Arial" charset="0"/>
                <a:cs typeface="Arial" charset="0"/>
              </a:rPr>
              <a:t> </a:t>
            </a:r>
            <a:endParaRPr lang="ro-RO" sz="2000" dirty="0" smtClean="0">
              <a:latin typeface="Arial" charset="0"/>
              <a:cs typeface="Arial" charset="0"/>
            </a:endParaRPr>
          </a:p>
          <a:p>
            <a:pPr marL="0" indent="0" eaLnBrk="1" hangingPunct="1">
              <a:buNone/>
            </a:pPr>
            <a:r>
              <a:rPr lang="en-US" sz="2000" dirty="0" smtClean="0">
                <a:latin typeface="Arial" charset="0"/>
                <a:cs typeface="Arial" charset="0"/>
              </a:rPr>
              <a:t>la un pol</a:t>
            </a:r>
            <a:endParaRPr lang="ro-RO" sz="2000" dirty="0" smtClean="0">
              <a:latin typeface="Arial" charset="0"/>
              <a:cs typeface="Arial" charset="0"/>
            </a:endParaRPr>
          </a:p>
          <a:p>
            <a:pPr eaLnBrk="1" hangingPunct="1"/>
            <a:r>
              <a:rPr lang="ro-RO" sz="2000" dirty="0" smtClean="0">
                <a:latin typeface="Arial" charset="0"/>
                <a:cs typeface="Arial" charset="0"/>
              </a:rPr>
              <a:t>l</a:t>
            </a:r>
            <a:r>
              <a:rPr lang="en-US" sz="2000" dirty="0" smtClean="0">
                <a:latin typeface="Arial" charset="0"/>
                <a:cs typeface="Arial" charset="0"/>
              </a:rPr>
              <a:t>a </a:t>
            </a:r>
            <a:r>
              <a:rPr lang="en-US" sz="2000" dirty="0" err="1" smtClean="0">
                <a:latin typeface="Arial" charset="0"/>
                <a:cs typeface="Arial" charset="0"/>
              </a:rPr>
              <a:t>microscopul</a:t>
            </a:r>
            <a:r>
              <a:rPr lang="en-US" sz="2000" dirty="0" smtClean="0">
                <a:latin typeface="Arial" charset="0"/>
                <a:cs typeface="Arial" charset="0"/>
              </a:rPr>
              <a:t> electronic </a:t>
            </a:r>
            <a:endParaRPr lang="ro-RO" sz="2000" dirty="0" smtClean="0">
              <a:latin typeface="Arial" charset="0"/>
              <a:cs typeface="Arial" charset="0"/>
            </a:endParaRPr>
          </a:p>
          <a:p>
            <a:pPr lvl="1" eaLnBrk="1" hangingPunct="1"/>
            <a:r>
              <a:rPr lang="en-US" sz="2000" dirty="0" smtClean="0">
                <a:latin typeface="Arial" charset="0"/>
                <a:cs typeface="Arial" charset="0"/>
              </a:rPr>
              <a:t>pot </a:t>
            </a:r>
            <a:r>
              <a:rPr lang="en-US" sz="2000" dirty="0" err="1" smtClean="0">
                <a:latin typeface="Arial" charset="0"/>
                <a:cs typeface="Arial" charset="0"/>
              </a:rPr>
              <a:t>avea</a:t>
            </a:r>
            <a:r>
              <a:rPr lang="en-US" sz="2000" dirty="0" smtClean="0">
                <a:latin typeface="Arial" charset="0"/>
                <a:cs typeface="Arial" charset="0"/>
              </a:rPr>
              <a:t> forma </a:t>
            </a:r>
            <a:r>
              <a:rPr lang="en-US" sz="2000" dirty="0" err="1" smtClean="0">
                <a:latin typeface="Arial" charset="0"/>
                <a:cs typeface="Arial" charset="0"/>
              </a:rPr>
              <a:t>literei</a:t>
            </a:r>
            <a:r>
              <a:rPr lang="en-US" sz="2000" dirty="0" smtClean="0">
                <a:latin typeface="Arial" charset="0"/>
                <a:cs typeface="Arial" charset="0"/>
              </a:rPr>
              <a:t> S </a:t>
            </a:r>
            <a:endParaRPr lang="ro-RO" sz="2000" dirty="0" smtClean="0">
              <a:latin typeface="Arial" charset="0"/>
              <a:cs typeface="Arial" charset="0"/>
            </a:endParaRPr>
          </a:p>
          <a:p>
            <a:pPr lvl="1" eaLnBrk="1" hangingPunct="1"/>
            <a:r>
              <a:rPr lang="en-US" sz="2000" dirty="0" err="1" smtClean="0">
                <a:latin typeface="Arial" charset="0"/>
                <a:cs typeface="Arial" charset="0"/>
              </a:rPr>
              <a:t>sau</a:t>
            </a:r>
            <a:r>
              <a:rPr lang="en-US" sz="2000" dirty="0" smtClean="0">
                <a:latin typeface="Arial" charset="0"/>
                <a:cs typeface="Arial" charset="0"/>
              </a:rPr>
              <a:t> pot fi</a:t>
            </a:r>
            <a:r>
              <a:rPr lang="ro-RO" sz="2000" dirty="0" smtClean="0">
                <a:latin typeface="Arial" charset="0"/>
                <a:cs typeface="Arial" charset="0"/>
              </a:rPr>
              <a:t> </a:t>
            </a:r>
            <a:r>
              <a:rPr lang="en-US" sz="2000" dirty="0" err="1" smtClean="0">
                <a:latin typeface="Arial" charset="0"/>
                <a:cs typeface="Arial" charset="0"/>
              </a:rPr>
              <a:t>cocoide</a:t>
            </a:r>
            <a:endParaRPr lang="en-US" sz="2000" dirty="0" smtClean="0">
              <a:latin typeface="Arial" charset="0"/>
              <a:cs typeface="Arial" charset="0"/>
            </a:endParaRPr>
          </a:p>
        </p:txBody>
      </p:sp>
      <p:pic>
        <p:nvPicPr>
          <p:cNvPr id="10" name="Picture 4" descr="http://www.medscape.com/content/2003/00/44/78/447851/art-ajcp447851.fig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596907"/>
            <a:ext cx="1958251" cy="1640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http://www.medscape.com/content/2003/00/44/78/447851/art-ajcp447851.fig5.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3157" y="4543645"/>
            <a:ext cx="1707243" cy="1738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25188" y="6334780"/>
            <a:ext cx="1917474" cy="523220"/>
          </a:xfrm>
          <a:prstGeom prst="rect">
            <a:avLst/>
          </a:prstGeom>
          <a:noFill/>
        </p:spPr>
        <p:txBody>
          <a:bodyPr wrap="square" rtlCol="0">
            <a:spAutoFit/>
          </a:bodyPr>
          <a:lstStyle/>
          <a:p>
            <a:pPr algn="ctr"/>
            <a:r>
              <a:rPr lang="ro-RO" sz="1400" dirty="0" smtClean="0"/>
              <a:t>HP – reacţia </a:t>
            </a:r>
            <a:r>
              <a:rPr lang="ro-RO" sz="1400" dirty="0" err="1" smtClean="0"/>
              <a:t>imunoperoxidazei</a:t>
            </a:r>
            <a:endParaRPr lang="en-US" sz="1400" dirty="0"/>
          </a:p>
        </p:txBody>
      </p:sp>
      <p:sp>
        <p:nvSpPr>
          <p:cNvPr id="5" name="Rectangle 4"/>
          <p:cNvSpPr/>
          <p:nvPr/>
        </p:nvSpPr>
        <p:spPr>
          <a:xfrm>
            <a:off x="3918767" y="6287869"/>
            <a:ext cx="4476034" cy="646331"/>
          </a:xfrm>
          <a:prstGeom prst="rect">
            <a:avLst/>
          </a:prstGeom>
        </p:spPr>
        <p:txBody>
          <a:bodyPr wrap="none">
            <a:spAutoFit/>
          </a:bodyPr>
          <a:lstStyle/>
          <a:p>
            <a:pPr algn="ctr"/>
            <a:r>
              <a:rPr lang="ro-RO" dirty="0" smtClean="0">
                <a:latin typeface="Corbel" pitchFamily="34" charset="0"/>
              </a:rPr>
              <a:t>HP în mucoasa gastrică</a:t>
            </a:r>
          </a:p>
          <a:p>
            <a:pPr algn="ctr"/>
            <a:r>
              <a:rPr lang="en-US" dirty="0" smtClean="0">
                <a:latin typeface="Corbel" pitchFamily="34" charset="0"/>
              </a:rPr>
              <a:t>(</a:t>
            </a:r>
            <a:r>
              <a:rPr lang="ro-RO" dirty="0" smtClean="0">
                <a:latin typeface="Corbel" pitchFamily="34" charset="0"/>
              </a:rPr>
              <a:t>acetat de uraniu şi citrat de plumb, </a:t>
            </a:r>
            <a:r>
              <a:rPr lang="en-US" dirty="0" smtClean="0">
                <a:latin typeface="Corbel" pitchFamily="34" charset="0"/>
              </a:rPr>
              <a:t>45,000</a:t>
            </a:r>
            <a:r>
              <a:rPr lang="ro-RO" dirty="0" smtClean="0">
                <a:latin typeface="Corbel" pitchFamily="34" charset="0"/>
              </a:rPr>
              <a:t> X</a:t>
            </a:r>
            <a:r>
              <a:rPr lang="en-US" dirty="0" smtClean="0">
                <a:latin typeface="Corbel" pitchFamily="34" charset="0"/>
              </a:rPr>
              <a:t>)</a:t>
            </a:r>
            <a:endParaRPr lang="en-US" dirty="0">
              <a:latin typeface="Corbel" pitchFamily="34" charset="0"/>
            </a:endParaRPr>
          </a:p>
        </p:txBody>
      </p:sp>
      <p:pic>
        <p:nvPicPr>
          <p:cNvPr id="14"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11141" y="1142999"/>
            <a:ext cx="1167320" cy="1143001"/>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92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000" fill="hold"/>
                                        <p:tgtEl>
                                          <p:spTgt spid="14"/>
                                        </p:tgtEl>
                                        <p:attrNameLst>
                                          <p:attrName>ppt_x</p:attrName>
                                        </p:attrNameLst>
                                      </p:cBhvr>
                                      <p:tavLst>
                                        <p:tav tm="0">
                                          <p:val>
                                            <p:strVal val="#ppt_x"/>
                                          </p:val>
                                        </p:tav>
                                        <p:tav tm="100000">
                                          <p:val>
                                            <p:strVal val="#ppt_x"/>
                                          </p:val>
                                        </p:tav>
                                      </p:tavLst>
                                    </p:anim>
                                    <p:anim calcmode="lin" valueType="num">
                                      <p:cBhvr additive="base">
                                        <p:cTn id="8" dur="2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http://www.med.nyu.edu/medicine/labs/blaserlab/images/H-pylori_100x_mag-01-bg-250.jpg"/>
          <p:cNvPicPr>
            <a:picLocks noChangeAspect="1" noChangeArrowheads="1"/>
          </p:cNvPicPr>
          <p:nvPr/>
        </p:nvPicPr>
        <p:blipFill>
          <a:blip r:embed="rId2"/>
          <a:srcRect/>
          <a:stretch>
            <a:fillRect/>
          </a:stretch>
        </p:blipFill>
        <p:spPr bwMode="auto">
          <a:xfrm>
            <a:off x="857224" y="357166"/>
            <a:ext cx="7421052" cy="5565789"/>
          </a:xfrm>
          <a:prstGeom prst="rect">
            <a:avLst/>
          </a:prstGeom>
          <a:noFill/>
        </p:spPr>
      </p:pic>
      <p:sp>
        <p:nvSpPr>
          <p:cNvPr id="5" name="TextBox 4"/>
          <p:cNvSpPr txBox="1"/>
          <p:nvPr/>
        </p:nvSpPr>
        <p:spPr>
          <a:xfrm>
            <a:off x="785786" y="6000768"/>
            <a:ext cx="7643866"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b="1" dirty="0" err="1" smtClean="0"/>
              <a:t>Biopsie</a:t>
            </a:r>
            <a:r>
              <a:rPr lang="en-US" b="1" dirty="0" smtClean="0"/>
              <a:t> </a:t>
            </a:r>
            <a:r>
              <a:rPr lang="ro-RO" b="1" dirty="0" smtClean="0"/>
              <a:t> din mucoasa gastrică, coloraţie Gram – H. </a:t>
            </a:r>
            <a:r>
              <a:rPr lang="ro-RO" b="1" dirty="0"/>
              <a:t>p</a:t>
            </a:r>
            <a:r>
              <a:rPr lang="ro-RO" b="1" dirty="0" smtClean="0"/>
              <a:t>ylori. Microscopie optica</a:t>
            </a:r>
            <a:endParaRPr lang="en-US" b="1"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H.pylori at high magnification"/>
          <p:cNvPicPr>
            <a:picLocks noChangeAspect="1" noChangeArrowheads="1"/>
          </p:cNvPicPr>
          <p:nvPr/>
        </p:nvPicPr>
        <p:blipFill>
          <a:blip r:embed="rId2"/>
          <a:srcRect/>
          <a:stretch>
            <a:fillRect/>
          </a:stretch>
        </p:blipFill>
        <p:spPr bwMode="auto">
          <a:xfrm>
            <a:off x="1428728" y="857232"/>
            <a:ext cx="6105548" cy="4113211"/>
          </a:xfrm>
          <a:prstGeom prst="rect">
            <a:avLst/>
          </a:prstGeom>
          <a:noFill/>
        </p:spPr>
      </p:pic>
      <p:sp>
        <p:nvSpPr>
          <p:cNvPr id="5" name="TextBox 4"/>
          <p:cNvSpPr txBox="1"/>
          <p:nvPr/>
        </p:nvSpPr>
        <p:spPr>
          <a:xfrm>
            <a:off x="1428728" y="5572140"/>
            <a:ext cx="6357982"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b="1" dirty="0" smtClean="0"/>
              <a:t>Colonizarea mucoasei gastrice de către H. Pylori. Microscopie electronica.</a:t>
            </a:r>
            <a:endParaRPr lang="en-US" b="1"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0095" y="1262836"/>
            <a:ext cx="2971800" cy="1979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791804" y="3391425"/>
            <a:ext cx="4348382" cy="646331"/>
          </a:xfrm>
          <a:prstGeom prst="rect">
            <a:avLst/>
          </a:prstGeom>
        </p:spPr>
        <p:txBody>
          <a:bodyPr wrap="square">
            <a:spAutoFit/>
          </a:bodyPr>
          <a:lstStyle/>
          <a:p>
            <a:pPr algn="ctr"/>
            <a:r>
              <a:rPr lang="ro-RO" b="1" dirty="0"/>
              <a:t>Impregnare </a:t>
            </a:r>
            <a:r>
              <a:rPr lang="ro-RO" b="1" dirty="0" err="1"/>
              <a:t>argentică</a:t>
            </a:r>
            <a:r>
              <a:rPr lang="ro-RO" b="1" dirty="0"/>
              <a:t> a celulelor secretoare de mucus gastric (1000 X</a:t>
            </a:r>
            <a:r>
              <a:rPr lang="ro-RO" b="1" dirty="0" smtClean="0"/>
              <a:t>) </a:t>
            </a:r>
            <a:endParaRPr lang="en-US" b="1" dirty="0"/>
          </a:p>
        </p:txBody>
      </p:sp>
      <p:sp>
        <p:nvSpPr>
          <p:cNvPr id="11" name="AutoShape 2"/>
          <p:cNvSpPr txBox="1">
            <a:spLocks noChangeArrowheads="1"/>
          </p:cNvSpPr>
          <p:nvPr/>
        </p:nvSpPr>
        <p:spPr bwMode="auto">
          <a:xfrm>
            <a:off x="0" y="3391425"/>
            <a:ext cx="4950458" cy="646331"/>
          </a:xfrm>
          <a:prstGeom prst="rect">
            <a:avLst/>
          </a:prstGeom>
        </p:spPr>
        <p:txBody>
          <a:bodyPr wrap="none">
            <a:spAutoFit/>
          </a:bodyPr>
          <a:lstStyle>
            <a:defPPr>
              <a:defRPr lang="en-US"/>
            </a:defPPr>
            <a:lvl1pPr>
              <a:defRPr b="1"/>
            </a:lvl1pPr>
          </a:lstStyle>
          <a:p>
            <a:r>
              <a:rPr lang="en-US" dirty="0"/>
              <a:t>     </a:t>
            </a:r>
            <a:r>
              <a:rPr lang="en-US" dirty="0" err="1"/>
              <a:t>Examen</a:t>
            </a:r>
            <a:r>
              <a:rPr lang="en-US" dirty="0"/>
              <a:t> </a:t>
            </a:r>
            <a:r>
              <a:rPr lang="en-US" dirty="0" smtClean="0"/>
              <a:t>direct </a:t>
            </a:r>
            <a:r>
              <a:rPr lang="en-US" dirty="0" err="1"/>
              <a:t>coloratia</a:t>
            </a:r>
            <a:r>
              <a:rPr lang="en-US" dirty="0"/>
              <a:t> </a:t>
            </a:r>
            <a:r>
              <a:rPr lang="en-US" dirty="0" err="1" smtClean="0"/>
              <a:t>Warthin</a:t>
            </a:r>
            <a:r>
              <a:rPr lang="en-US" dirty="0" smtClean="0"/>
              <a:t>-Starry  </a:t>
            </a:r>
            <a:r>
              <a:rPr lang="en-US" dirty="0"/>
              <a:t>- </a:t>
            </a:r>
            <a:endParaRPr lang="ro-RO" dirty="0" smtClean="0"/>
          </a:p>
          <a:p>
            <a:r>
              <a:rPr lang="en-US" dirty="0" err="1" smtClean="0"/>
              <a:t>celule</a:t>
            </a:r>
            <a:r>
              <a:rPr lang="en-US" dirty="0" smtClean="0"/>
              <a:t> </a:t>
            </a:r>
            <a:r>
              <a:rPr lang="en-US" dirty="0" err="1"/>
              <a:t>epiteliale</a:t>
            </a:r>
            <a:r>
              <a:rPr lang="en-US" dirty="0"/>
              <a:t> </a:t>
            </a:r>
            <a:r>
              <a:rPr lang="en-US" dirty="0" err="1"/>
              <a:t>secretoare</a:t>
            </a:r>
            <a:r>
              <a:rPr lang="en-US" dirty="0"/>
              <a:t> de mucus gastric</a:t>
            </a:r>
          </a:p>
        </p:txBody>
      </p:sp>
      <p:pic>
        <p:nvPicPr>
          <p:cNvPr id="2048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329" y="1239454"/>
            <a:ext cx="2971800" cy="1975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395536" y="-142020"/>
            <a:ext cx="8229600" cy="1143000"/>
          </a:xfrm>
        </p:spPr>
        <p:txBody>
          <a:bodyPr/>
          <a:lstStyle/>
          <a:p>
            <a:r>
              <a:rPr lang="ro-RO" dirty="0" err="1" smtClean="0"/>
              <a:t>Helicobacter</a:t>
            </a:r>
            <a:r>
              <a:rPr lang="ro-RO" dirty="0" smtClean="0"/>
              <a:t> </a:t>
            </a:r>
            <a:r>
              <a:rPr lang="ro-RO" dirty="0" err="1" smtClean="0"/>
              <a:t>pylori</a:t>
            </a:r>
            <a:r>
              <a:rPr lang="ro-RO" dirty="0" smtClean="0"/>
              <a:t> </a:t>
            </a:r>
            <a:r>
              <a:rPr lang="ro-RO" cap="none" dirty="0" smtClean="0"/>
              <a:t>- morfologie</a:t>
            </a:r>
            <a:endParaRPr lang="en-US" dirty="0"/>
          </a:p>
        </p:txBody>
      </p:sp>
      <p:pic>
        <p:nvPicPr>
          <p:cNvPr id="14" name="Picture 3"/>
          <p:cNvPicPr>
            <a:picLocks noGrp="1" noChangeAspect="1" noChangeArrowheads="1"/>
          </p:cNvPicPr>
          <p:nvPr>
            <p:ph idx="1"/>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989329" y="4426715"/>
            <a:ext cx="2971800" cy="1904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646427" y="6469263"/>
            <a:ext cx="3657604" cy="369332"/>
          </a:xfrm>
          <a:prstGeom prst="rect">
            <a:avLst/>
          </a:prstGeom>
        </p:spPr>
        <p:txBody>
          <a:bodyPr wrap="none">
            <a:spAutoFit/>
          </a:bodyPr>
          <a:lstStyle/>
          <a:p>
            <a:r>
              <a:rPr lang="ro-RO" b="1" dirty="0" smtClean="0"/>
              <a:t>Coloraţie Hematoxilina - Eozină</a:t>
            </a:r>
            <a:endParaRPr lang="en-US" b="1" dirty="0"/>
          </a:p>
        </p:txBody>
      </p:sp>
      <p:pic>
        <p:nvPicPr>
          <p:cNvPr id="16" name="Picture 4"/>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396578" y="4460486"/>
            <a:ext cx="2971802" cy="1862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5437211" y="6482006"/>
            <a:ext cx="3057568" cy="369332"/>
          </a:xfrm>
          <a:prstGeom prst="rect">
            <a:avLst/>
          </a:prstGeom>
        </p:spPr>
        <p:txBody>
          <a:bodyPr wrap="none">
            <a:spAutoFit/>
          </a:bodyPr>
          <a:lstStyle/>
          <a:p>
            <a:r>
              <a:rPr lang="ro-RO" b="1" dirty="0" smtClean="0"/>
              <a:t>Metoda </a:t>
            </a:r>
            <a:r>
              <a:rPr lang="ro-RO" b="1" dirty="0" err="1" smtClean="0"/>
              <a:t>imunoperoxidazei</a:t>
            </a:r>
            <a:endParaRPr lang="en-US" b="1" dirty="0"/>
          </a:p>
        </p:txBody>
      </p:sp>
    </p:spTree>
    <p:extLst>
      <p:ext uri="{BB962C8B-B14F-4D97-AF65-F5344CB8AC3E}">
        <p14:creationId xmlns:p14="http://schemas.microsoft.com/office/powerpoint/2010/main" val="2724775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57232"/>
            <a:ext cx="8229600" cy="5467368"/>
          </a:xfrm>
        </p:spPr>
        <p:txBody>
          <a:bodyPr>
            <a:normAutofit fontScale="77500" lnSpcReduction="20000"/>
          </a:bodyPr>
          <a:lstStyle/>
          <a:p>
            <a:r>
              <a:rPr lang="ro-RO" b="1" dirty="0" smtClean="0"/>
              <a:t>4. CARACTERE METABOLICE</a:t>
            </a:r>
            <a:endParaRPr lang="en-US" b="1" dirty="0" smtClean="0"/>
          </a:p>
          <a:p>
            <a:pPr>
              <a:buNone/>
            </a:pPr>
            <a:endParaRPr lang="en-US" dirty="0" smtClean="0"/>
          </a:p>
          <a:p>
            <a:pPr lvl="0"/>
            <a:r>
              <a:rPr lang="ro-RO" dirty="0" smtClean="0"/>
              <a:t>fermentează cu gaz: glucoza, lactoza, zaharoza, manoza;</a:t>
            </a:r>
            <a:endParaRPr lang="en-US" dirty="0" smtClean="0"/>
          </a:p>
          <a:p>
            <a:pPr lvl="0"/>
            <a:r>
              <a:rPr lang="ro-RO" dirty="0" smtClean="0"/>
              <a:t>nu produc hidrogen sulfurat;</a:t>
            </a:r>
            <a:endParaRPr lang="en-US" dirty="0" smtClean="0"/>
          </a:p>
          <a:p>
            <a:pPr lvl="0"/>
            <a:r>
              <a:rPr lang="ro-RO" dirty="0" smtClean="0"/>
              <a:t>indol: pozitiv;</a:t>
            </a:r>
            <a:endParaRPr lang="en-US" dirty="0" smtClean="0"/>
          </a:p>
          <a:p>
            <a:pPr lvl="0"/>
            <a:r>
              <a:rPr lang="ro-RO" dirty="0" smtClean="0"/>
              <a:t>reacţia la roşu metil: pozitivă;</a:t>
            </a:r>
            <a:endParaRPr lang="en-US" dirty="0" smtClean="0"/>
          </a:p>
          <a:p>
            <a:pPr lvl="0"/>
            <a:r>
              <a:rPr lang="ro-RO" dirty="0" smtClean="0"/>
              <a:t>urează: negativă;</a:t>
            </a:r>
            <a:endParaRPr lang="en-US" dirty="0" smtClean="0"/>
          </a:p>
          <a:p>
            <a:pPr lvl="0"/>
            <a:r>
              <a:rPr lang="ro-RO" dirty="0" smtClean="0"/>
              <a:t>lizindecarboxilază: variabil;</a:t>
            </a:r>
            <a:endParaRPr lang="en-US" dirty="0" smtClean="0"/>
          </a:p>
          <a:p>
            <a:pPr lvl="0"/>
            <a:r>
              <a:rPr lang="ro-RO" dirty="0" smtClean="0"/>
              <a:t>nu folosesc citratul ca unică sursă de carbon.</a:t>
            </a:r>
            <a:endParaRPr lang="en-US" dirty="0" smtClean="0"/>
          </a:p>
          <a:p>
            <a:endParaRPr lang="en-US" dirty="0" smtClean="0"/>
          </a:p>
          <a:p>
            <a:r>
              <a:rPr lang="ro-RO" dirty="0" smtClean="0"/>
              <a:t>Pe </a:t>
            </a:r>
            <a:r>
              <a:rPr lang="ro-RO" b="1" i="1" dirty="0" smtClean="0"/>
              <a:t>mediul politrop TSI</a:t>
            </a:r>
            <a:r>
              <a:rPr lang="ro-RO" dirty="0" smtClean="0"/>
              <a:t> , prezintă următoarele caractere:</a:t>
            </a:r>
            <a:endParaRPr lang="en-US" dirty="0" smtClean="0"/>
          </a:p>
          <a:p>
            <a:pPr lvl="0"/>
            <a:r>
              <a:rPr lang="ro-RO" dirty="0" smtClean="0"/>
              <a:t>fermentează glucoza, lactoza şi zaharoza cu producere de gaz;</a:t>
            </a:r>
            <a:endParaRPr lang="en-US" dirty="0" smtClean="0"/>
          </a:p>
          <a:p>
            <a:pPr lvl="0"/>
            <a:r>
              <a:rPr lang="ro-RO" dirty="0" smtClean="0"/>
              <a:t>nu produc hidrogen sulfurat.</a:t>
            </a:r>
            <a:endParaRPr lang="en-US" dirty="0" smtClean="0"/>
          </a:p>
          <a:p>
            <a:r>
              <a:rPr lang="ro-RO" dirty="0" smtClean="0"/>
              <a:t>Pe </a:t>
            </a:r>
            <a:r>
              <a:rPr lang="ro-RO" b="1" i="1" dirty="0" smtClean="0"/>
              <a:t>mediul politrop MIU</a:t>
            </a:r>
            <a:r>
              <a:rPr lang="ro-RO" dirty="0" smtClean="0"/>
              <a:t>:</a:t>
            </a:r>
            <a:endParaRPr lang="en-US" dirty="0" smtClean="0"/>
          </a:p>
          <a:p>
            <a:pPr lvl="0"/>
            <a:r>
              <a:rPr lang="ro-RO" dirty="0" smtClean="0"/>
              <a:t>mobilitate: pozitiv; </a:t>
            </a:r>
            <a:endParaRPr lang="en-US" dirty="0" smtClean="0"/>
          </a:p>
          <a:p>
            <a:pPr lvl="0"/>
            <a:r>
              <a:rPr lang="ro-RO" dirty="0" smtClean="0"/>
              <a:t>indol: pozitiv;</a:t>
            </a:r>
            <a:endParaRPr lang="en-US" dirty="0" smtClean="0"/>
          </a:p>
          <a:p>
            <a:pPr lvl="0"/>
            <a:r>
              <a:rPr lang="ro-RO" dirty="0" smtClean="0"/>
              <a:t>urează: negativ.</a:t>
            </a:r>
            <a:endParaRPr lang="en-US" dirty="0" smtClean="0"/>
          </a:p>
          <a:p>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p:cNvSpPr>
            <a:spLocks noGrp="1" noChangeArrowheads="1"/>
          </p:cNvSpPr>
          <p:nvPr>
            <p:ph type="title"/>
          </p:nvPr>
        </p:nvSpPr>
        <p:spPr>
          <a:xfrm>
            <a:off x="16376" y="-4590"/>
            <a:ext cx="9036496" cy="1143000"/>
          </a:xfrm>
        </p:spPr>
        <p:txBody>
          <a:bodyPr>
            <a:normAutofit fontScale="90000"/>
          </a:bodyPr>
          <a:lstStyle/>
          <a:p>
            <a:pPr eaLnBrk="1" hangingPunct="1"/>
            <a:r>
              <a:rPr lang="ro-RO" i="1" dirty="0" smtClean="0"/>
              <a:t>HP - </a:t>
            </a:r>
            <a:r>
              <a:rPr lang="ro-RO" b="1" i="1" cap="none" dirty="0" smtClean="0"/>
              <a:t>caractere de cultura şi biochimice</a:t>
            </a:r>
            <a:endParaRPr lang="en-US" b="1" i="1" cap="none" dirty="0" smtClean="0"/>
          </a:p>
        </p:txBody>
      </p:sp>
      <p:sp>
        <p:nvSpPr>
          <p:cNvPr id="15363" name="Rectangle 3"/>
          <p:cNvSpPr>
            <a:spLocks noGrp="1" noChangeArrowheads="1"/>
          </p:cNvSpPr>
          <p:nvPr>
            <p:ph idx="1"/>
          </p:nvPr>
        </p:nvSpPr>
        <p:spPr>
          <a:xfrm>
            <a:off x="251520" y="1749540"/>
            <a:ext cx="6192688" cy="4919820"/>
          </a:xfrm>
        </p:spPr>
        <p:txBody>
          <a:bodyPr>
            <a:normAutofit/>
          </a:bodyPr>
          <a:lstStyle/>
          <a:p>
            <a:pPr eaLnBrk="1" hangingPunct="1"/>
            <a:r>
              <a:rPr lang="en-US" sz="2000" dirty="0" err="1" smtClean="0"/>
              <a:t>Pentru</a:t>
            </a:r>
            <a:r>
              <a:rPr lang="en-US" sz="2000" dirty="0" smtClean="0"/>
              <a:t> </a:t>
            </a:r>
            <a:r>
              <a:rPr lang="en-US" sz="2000" dirty="0" err="1" smtClean="0"/>
              <a:t>cultivare</a:t>
            </a:r>
            <a:r>
              <a:rPr lang="en-US" sz="2000" dirty="0" smtClean="0"/>
              <a:t> se </a:t>
            </a:r>
            <a:r>
              <a:rPr lang="en-US" sz="2000" dirty="0" err="1" smtClean="0"/>
              <a:t>utilizeaza</a:t>
            </a:r>
            <a:r>
              <a:rPr lang="en-US" sz="2000" dirty="0" smtClean="0"/>
              <a:t> o </a:t>
            </a:r>
            <a:r>
              <a:rPr lang="en-US" sz="2000" dirty="0" err="1" smtClean="0"/>
              <a:t>gama</a:t>
            </a:r>
            <a:r>
              <a:rPr lang="en-US" sz="2000" dirty="0" smtClean="0"/>
              <a:t> </a:t>
            </a:r>
            <a:r>
              <a:rPr lang="en-US" sz="2000" dirty="0" err="1" smtClean="0"/>
              <a:t>larga</a:t>
            </a:r>
            <a:r>
              <a:rPr lang="en-US" sz="2000" dirty="0" smtClean="0"/>
              <a:t> de </a:t>
            </a:r>
            <a:r>
              <a:rPr lang="en-US" sz="2000" dirty="0" err="1" smtClean="0"/>
              <a:t>medii</a:t>
            </a:r>
            <a:r>
              <a:rPr lang="en-US" sz="2000" dirty="0" smtClean="0"/>
              <a:t> care </a:t>
            </a:r>
            <a:r>
              <a:rPr lang="en-US" sz="2000" dirty="0" err="1" smtClean="0"/>
              <a:t>trebuie</a:t>
            </a:r>
            <a:r>
              <a:rPr lang="en-US" sz="2000" dirty="0" smtClean="0"/>
              <a:t> </a:t>
            </a:r>
            <a:r>
              <a:rPr lang="en-US" sz="2000" dirty="0" err="1" smtClean="0"/>
              <a:t>suplimentate</a:t>
            </a:r>
            <a:r>
              <a:rPr lang="en-US" sz="2000" dirty="0" smtClean="0"/>
              <a:t> cu </a:t>
            </a:r>
            <a:r>
              <a:rPr lang="en-US" sz="2000" b="1" dirty="0" err="1" smtClean="0"/>
              <a:t>sange</a:t>
            </a:r>
            <a:r>
              <a:rPr lang="en-US" sz="2000" b="1" dirty="0" smtClean="0"/>
              <a:t> 10%</a:t>
            </a:r>
            <a:r>
              <a:rPr lang="en-US" sz="2000" dirty="0" smtClean="0"/>
              <a:t> </a:t>
            </a:r>
            <a:r>
              <a:rPr lang="en-US" sz="2000" dirty="0" err="1" smtClean="0"/>
              <a:t>si</a:t>
            </a:r>
            <a:r>
              <a:rPr lang="en-US" sz="2000" dirty="0" smtClean="0"/>
              <a:t> </a:t>
            </a:r>
            <a:r>
              <a:rPr lang="en-US" sz="2000" b="1" dirty="0" err="1" smtClean="0"/>
              <a:t>agenti</a:t>
            </a:r>
            <a:r>
              <a:rPr lang="en-US" sz="2000" b="1" dirty="0" smtClean="0"/>
              <a:t> </a:t>
            </a:r>
            <a:r>
              <a:rPr lang="en-US" sz="2000" b="1" dirty="0" err="1" smtClean="0"/>
              <a:t>antimicrobieni</a:t>
            </a:r>
            <a:r>
              <a:rPr lang="en-US" sz="2000" b="1" dirty="0" smtClean="0"/>
              <a:t> </a:t>
            </a:r>
            <a:r>
              <a:rPr lang="en-US" sz="2000" dirty="0" err="1" smtClean="0"/>
              <a:t>pentru</a:t>
            </a:r>
            <a:r>
              <a:rPr lang="en-US" sz="2000" dirty="0" smtClean="0"/>
              <a:t> a </a:t>
            </a:r>
            <a:r>
              <a:rPr lang="en-US" sz="2000" dirty="0" err="1" smtClean="0"/>
              <a:t>preveni</a:t>
            </a:r>
            <a:r>
              <a:rPr lang="en-US" sz="2000" dirty="0" smtClean="0"/>
              <a:t> </a:t>
            </a:r>
            <a:r>
              <a:rPr lang="en-US" sz="2000" dirty="0" err="1" smtClean="0"/>
              <a:t>contaminarea</a:t>
            </a:r>
            <a:r>
              <a:rPr lang="en-US" sz="2000" dirty="0" smtClean="0"/>
              <a:t> </a:t>
            </a:r>
            <a:r>
              <a:rPr lang="en-US" sz="2000" dirty="0" err="1" smtClean="0"/>
              <a:t>fungica</a:t>
            </a:r>
            <a:r>
              <a:rPr lang="en-US" sz="2000" dirty="0" smtClean="0"/>
              <a:t> </a:t>
            </a:r>
            <a:r>
              <a:rPr lang="en-US" sz="2000" dirty="0" err="1" smtClean="0"/>
              <a:t>si</a:t>
            </a:r>
            <a:r>
              <a:rPr lang="en-US" sz="2000" dirty="0" smtClean="0"/>
              <a:t> </a:t>
            </a:r>
            <a:r>
              <a:rPr lang="en-US" sz="2000" dirty="0" err="1" smtClean="0"/>
              <a:t>bacteriana</a:t>
            </a:r>
            <a:r>
              <a:rPr lang="en-US" sz="2000" dirty="0" smtClean="0"/>
              <a:t>.</a:t>
            </a:r>
          </a:p>
          <a:p>
            <a:pPr eaLnBrk="1" hangingPunct="1"/>
            <a:r>
              <a:rPr lang="en-US" sz="2000" dirty="0" smtClean="0"/>
              <a:t> </a:t>
            </a:r>
            <a:r>
              <a:rPr lang="en-US" sz="2000" dirty="0" err="1" smtClean="0"/>
              <a:t>Incubare</a:t>
            </a:r>
            <a:r>
              <a:rPr lang="en-US" sz="2000" dirty="0" smtClean="0"/>
              <a:t> la </a:t>
            </a:r>
            <a:r>
              <a:rPr lang="en-US" sz="2000" b="1" dirty="0" smtClean="0"/>
              <a:t>37ºC</a:t>
            </a:r>
            <a:r>
              <a:rPr lang="ro-RO" sz="2000" b="1" dirty="0" smtClean="0"/>
              <a:t> în</a:t>
            </a:r>
            <a:r>
              <a:rPr lang="en-US" sz="2000" dirty="0" smtClean="0"/>
              <a:t> </a:t>
            </a:r>
            <a:r>
              <a:rPr lang="en-US" sz="2000" b="1" dirty="0" err="1" smtClean="0"/>
              <a:t>microaerofilie</a:t>
            </a:r>
            <a:r>
              <a:rPr lang="en-US" sz="2000" b="1" dirty="0" smtClean="0"/>
              <a:t> </a:t>
            </a:r>
            <a:r>
              <a:rPr lang="en-US" sz="2000" dirty="0" smtClean="0"/>
              <a:t>(CO2 10%, N 85%, O2 5%)</a:t>
            </a:r>
            <a:r>
              <a:rPr lang="ro-RO" sz="2000" dirty="0" smtClean="0"/>
              <a:t>, timp de </a:t>
            </a:r>
            <a:r>
              <a:rPr lang="en-US" sz="2000" dirty="0" smtClean="0"/>
              <a:t> </a:t>
            </a:r>
            <a:r>
              <a:rPr lang="en-US" sz="2000" dirty="0" err="1" smtClean="0"/>
              <a:t>peste</a:t>
            </a:r>
            <a:r>
              <a:rPr lang="en-US" sz="2000" dirty="0" smtClean="0"/>
              <a:t> 7 </a:t>
            </a:r>
            <a:r>
              <a:rPr lang="en-US" sz="2000" dirty="0" err="1" smtClean="0"/>
              <a:t>zile</a:t>
            </a:r>
            <a:r>
              <a:rPr lang="en-US" sz="2000" dirty="0" smtClean="0"/>
              <a:t>, cu prima </a:t>
            </a:r>
            <a:r>
              <a:rPr lang="en-US" sz="2000" dirty="0" err="1" smtClean="0"/>
              <a:t>citire</a:t>
            </a:r>
            <a:r>
              <a:rPr lang="en-US" sz="2000" dirty="0" smtClean="0"/>
              <a:t> la 3 </a:t>
            </a:r>
            <a:r>
              <a:rPr lang="en-US" sz="2000" dirty="0" err="1" smtClean="0"/>
              <a:t>zile</a:t>
            </a:r>
            <a:endParaRPr lang="en-US" sz="2000" dirty="0" smtClean="0"/>
          </a:p>
          <a:p>
            <a:pPr eaLnBrk="1" hangingPunct="1"/>
            <a:r>
              <a:rPr lang="en-US" sz="2000" dirty="0" smtClean="0"/>
              <a:t> </a:t>
            </a:r>
            <a:r>
              <a:rPr lang="en-US" sz="2000" b="1" dirty="0" err="1" smtClean="0"/>
              <a:t>colonii</a:t>
            </a:r>
            <a:r>
              <a:rPr lang="en-US" sz="2000" b="1" dirty="0" smtClean="0"/>
              <a:t> de tip S, </a:t>
            </a:r>
            <a:r>
              <a:rPr lang="en-US" sz="2000" b="1" dirty="0" err="1" smtClean="0"/>
              <a:t>translucide</a:t>
            </a:r>
            <a:r>
              <a:rPr lang="en-US" sz="2000" b="1" dirty="0" smtClean="0"/>
              <a:t>, de 1-2 mm</a:t>
            </a:r>
          </a:p>
          <a:p>
            <a:pPr eaLnBrk="1" hangingPunct="1"/>
            <a:r>
              <a:rPr lang="en-US" sz="2000" b="1" dirty="0" err="1" smtClean="0"/>
              <a:t>Oxidazo</a:t>
            </a:r>
            <a:r>
              <a:rPr lang="ro-RO" sz="2000" b="1" dirty="0" smtClean="0"/>
              <a:t> şi catalazo </a:t>
            </a:r>
            <a:r>
              <a:rPr lang="en-US" sz="2000" b="1" dirty="0" err="1" smtClean="0"/>
              <a:t>pozitive</a:t>
            </a:r>
            <a:endParaRPr lang="en-US" sz="2000" b="1" dirty="0" smtClean="0"/>
          </a:p>
          <a:p>
            <a:pPr eaLnBrk="1" hangingPunct="1"/>
            <a:r>
              <a:rPr lang="en-US" sz="2000" b="1" dirty="0" smtClean="0"/>
              <a:t>nu </a:t>
            </a:r>
            <a:r>
              <a:rPr lang="en-US" sz="2000" b="1" dirty="0" err="1" smtClean="0"/>
              <a:t>descompun</a:t>
            </a:r>
            <a:r>
              <a:rPr lang="en-US" sz="2000" b="1" dirty="0" smtClean="0"/>
              <a:t> </a:t>
            </a:r>
            <a:r>
              <a:rPr lang="en-US" sz="2000" b="1" dirty="0" err="1" smtClean="0"/>
              <a:t>zaharurile</a:t>
            </a:r>
            <a:endParaRPr lang="en-US" sz="2000" b="1" dirty="0" smtClean="0"/>
          </a:p>
          <a:p>
            <a:pPr eaLnBrk="1" hangingPunct="1"/>
            <a:r>
              <a:rPr lang="en-US" sz="2000" b="1" dirty="0" err="1" smtClean="0"/>
              <a:t>descompun</a:t>
            </a:r>
            <a:r>
              <a:rPr lang="en-US" sz="2000" b="1" dirty="0" smtClean="0"/>
              <a:t> </a:t>
            </a:r>
            <a:r>
              <a:rPr lang="en-US" sz="2000" b="1" dirty="0" err="1" smtClean="0"/>
              <a:t>ureea</a:t>
            </a:r>
            <a:r>
              <a:rPr lang="en-US" sz="2000" b="1" dirty="0" smtClean="0"/>
              <a:t> din </a:t>
            </a:r>
            <a:r>
              <a:rPr lang="en-US" sz="2000" b="1" dirty="0" err="1" smtClean="0"/>
              <a:t>mediu</a:t>
            </a:r>
            <a:r>
              <a:rPr lang="en-US" sz="2000" b="1" dirty="0" smtClean="0"/>
              <a:t> </a:t>
            </a:r>
            <a:r>
              <a:rPr lang="ro-RO" sz="2000" b="1" dirty="0" smtClean="0"/>
              <a:t> </a:t>
            </a:r>
            <a:r>
              <a:rPr lang="en-US" sz="2000" dirty="0" err="1" smtClean="0"/>
              <a:t>în</a:t>
            </a:r>
            <a:r>
              <a:rPr lang="en-US" sz="2000" dirty="0" smtClean="0"/>
              <a:t> 5-20 de min</a:t>
            </a:r>
            <a:r>
              <a:rPr lang="ro-RO" sz="2000" dirty="0" smtClean="0"/>
              <a:t>.</a:t>
            </a:r>
          </a:p>
          <a:p>
            <a:pPr marL="342900" lvl="1" indent="-342900">
              <a:buClr>
                <a:schemeClr val="hlink"/>
              </a:buClr>
              <a:buSzPct val="90000"/>
              <a:buBlip>
                <a:blip r:embed="rId3"/>
              </a:buBlip>
            </a:pPr>
            <a:r>
              <a:rPr lang="ro-RO" sz="2000" dirty="0" smtClean="0">
                <a:latin typeface="Arial" charset="0"/>
                <a:cs typeface="Arial" charset="0"/>
              </a:rPr>
              <a:t>t</a:t>
            </a:r>
            <a:r>
              <a:rPr lang="en-US" sz="2000" dirty="0" err="1" smtClean="0">
                <a:latin typeface="Arial" charset="0"/>
                <a:cs typeface="Arial" charset="0"/>
              </a:rPr>
              <a:t>estul</a:t>
            </a:r>
            <a:r>
              <a:rPr lang="en-US" sz="2000" dirty="0" smtClean="0">
                <a:latin typeface="Arial" charset="0"/>
                <a:cs typeface="Arial" charset="0"/>
              </a:rPr>
              <a:t> </a:t>
            </a:r>
            <a:r>
              <a:rPr lang="en-US" sz="2000" dirty="0" err="1">
                <a:latin typeface="Arial" charset="0"/>
                <a:cs typeface="Arial" charset="0"/>
              </a:rPr>
              <a:t>ureazei</a:t>
            </a:r>
            <a:r>
              <a:rPr lang="en-US" sz="2000" dirty="0">
                <a:latin typeface="Arial" charset="0"/>
                <a:cs typeface="Arial" charset="0"/>
              </a:rPr>
              <a:t> </a:t>
            </a:r>
            <a:r>
              <a:rPr lang="en-US" sz="2000" dirty="0" err="1">
                <a:latin typeface="Arial" charset="0"/>
                <a:cs typeface="Arial" charset="0"/>
              </a:rPr>
              <a:t>este</a:t>
            </a:r>
            <a:r>
              <a:rPr lang="ro-RO" sz="2000" dirty="0">
                <a:latin typeface="Arial" charset="0"/>
                <a:cs typeface="Arial" charset="0"/>
              </a:rPr>
              <a:t> </a:t>
            </a:r>
            <a:r>
              <a:rPr lang="en-US" sz="2000" dirty="0" err="1">
                <a:latin typeface="Arial" charset="0"/>
                <a:cs typeface="Arial" charset="0"/>
              </a:rPr>
              <a:t>principalul</a:t>
            </a:r>
            <a:r>
              <a:rPr lang="en-US" sz="2000" dirty="0">
                <a:latin typeface="Arial" charset="0"/>
                <a:cs typeface="Arial" charset="0"/>
              </a:rPr>
              <a:t> test screening </a:t>
            </a:r>
            <a:endParaRPr lang="ro-RO" sz="2000" dirty="0" smtClean="0">
              <a:latin typeface="Arial" charset="0"/>
              <a:cs typeface="Arial" charset="0"/>
            </a:endParaRPr>
          </a:p>
          <a:p>
            <a:pPr marL="0" lvl="1" indent="0">
              <a:buClr>
                <a:schemeClr val="hlink"/>
              </a:buClr>
              <a:buSzPct val="90000"/>
              <a:buNone/>
            </a:pPr>
            <a:r>
              <a:rPr lang="ro-RO" sz="2000" dirty="0" err="1" smtClean="0">
                <a:latin typeface="Arial" charset="0"/>
                <a:cs typeface="Arial" charset="0"/>
              </a:rPr>
              <a:t>Biotiparea</a:t>
            </a:r>
            <a:r>
              <a:rPr lang="ro-RO" sz="2000" dirty="0" smtClean="0">
                <a:latin typeface="Arial" charset="0"/>
                <a:cs typeface="Arial" charset="0"/>
              </a:rPr>
              <a:t> a evidenţiat 40 de biotipuri</a:t>
            </a:r>
            <a:endParaRPr lang="en-US" sz="2000" dirty="0">
              <a:latin typeface="Arial" charset="0"/>
              <a:cs typeface="Arial" charset="0"/>
            </a:endParaRPr>
          </a:p>
          <a:p>
            <a:pPr eaLnBrk="1" hangingPunct="1"/>
            <a:endParaRPr lang="en-US" sz="2000" dirty="0" smtClean="0"/>
          </a:p>
        </p:txBody>
      </p:sp>
      <p:pic>
        <p:nvPicPr>
          <p:cNvPr id="5" name="Picture 20" descr="cultu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1556792"/>
            <a:ext cx="21365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elicobacter urease te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5440188"/>
            <a:ext cx="2133600" cy="13731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3789040"/>
            <a:ext cx="2136588" cy="1437206"/>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67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34024"/>
            <a:ext cx="6983506" cy="546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291353" y="-99392"/>
            <a:ext cx="8229600" cy="1143000"/>
          </a:xfrm>
        </p:spPr>
        <p:txBody>
          <a:bodyPr/>
          <a:lstStyle/>
          <a:p>
            <a:r>
              <a:rPr lang="ro-RO" dirty="0" err="1" smtClean="0"/>
              <a:t>Helicobacter</a:t>
            </a:r>
            <a:r>
              <a:rPr lang="ro-RO" dirty="0" smtClean="0"/>
              <a:t> </a:t>
            </a:r>
            <a:r>
              <a:rPr lang="ro-RO" dirty="0" err="1" smtClean="0"/>
              <a:t>pylori</a:t>
            </a:r>
            <a:r>
              <a:rPr lang="ro-RO" dirty="0" smtClean="0"/>
              <a:t> - </a:t>
            </a:r>
            <a:r>
              <a:rPr lang="ro-RO" cap="none" dirty="0" smtClean="0"/>
              <a:t>patogenie</a:t>
            </a:r>
            <a:endParaRPr lang="en-US" dirty="0"/>
          </a:p>
        </p:txBody>
      </p:sp>
    </p:spTree>
    <p:extLst>
      <p:ext uri="{BB962C8B-B14F-4D97-AF65-F5344CB8AC3E}">
        <p14:creationId xmlns:p14="http://schemas.microsoft.com/office/powerpoint/2010/main" val="208712726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980728"/>
            <a:ext cx="8229600" cy="5328592"/>
          </a:xfrm>
        </p:spPr>
        <p:txBody>
          <a:bodyPr>
            <a:normAutofit/>
          </a:bodyPr>
          <a:lstStyle/>
          <a:p>
            <a:pPr marL="0" indent="0" algn="just">
              <a:buNone/>
            </a:pPr>
            <a:r>
              <a:rPr lang="ro-RO" b="1" dirty="0" smtClean="0"/>
              <a:t>Metode neinvazive</a:t>
            </a:r>
            <a:endParaRPr lang="en-US" dirty="0" smtClean="0"/>
          </a:p>
          <a:p>
            <a:pPr algn="just"/>
            <a:r>
              <a:rPr lang="ro-RO" dirty="0" smtClean="0"/>
              <a:t>	Sunt tehnici indirecte, care nu necesită endoscopie, constând în </a:t>
            </a:r>
            <a:r>
              <a:rPr lang="ro-RO" b="1" i="1" dirty="0" smtClean="0"/>
              <a:t>decelarea în ser a anticorpilor anti H. pylori de tip IgG</a:t>
            </a:r>
            <a:r>
              <a:rPr lang="ro-RO" dirty="0" smtClean="0"/>
              <a:t> care însoţesc infecţia. Se practică: </a:t>
            </a:r>
            <a:r>
              <a:rPr lang="ro-RO" i="1" dirty="0" smtClean="0"/>
              <a:t>tehnica ELISA sau teste rapide cromatografice sau de latex aglutinare</a:t>
            </a:r>
            <a:r>
              <a:rPr lang="ro-RO" dirty="0" smtClean="0"/>
              <a:t>, ţinând cont că bolnavii infectaţi cu Heliobacter pylori dezvoltă </a:t>
            </a:r>
            <a:r>
              <a:rPr lang="ro-RO" b="1" i="1" dirty="0" smtClean="0"/>
              <a:t>anticorpi de tip IgM, dar şi anticorpi IgG şi IgA locali</a:t>
            </a:r>
            <a:r>
              <a:rPr lang="ro-RO" dirty="0" smtClean="0"/>
              <a:t> la nivelul mucoasei gastrice, aceştia menţinându-se la titruri ridicate în infecţii cronice.</a:t>
            </a:r>
            <a:endParaRPr lang="en-US" dirty="0" smtClean="0"/>
          </a:p>
          <a:p>
            <a:pPr algn="just"/>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424934" y="196136"/>
            <a:ext cx="8229600" cy="1143000"/>
          </a:xfrm>
        </p:spPr>
        <p:txBody>
          <a:bodyPr>
            <a:normAutofit/>
          </a:bodyPr>
          <a:lstStyle/>
          <a:p>
            <a:r>
              <a:rPr lang="ro-RO" altLang="en-US" dirty="0" smtClean="0"/>
              <a:t>Decelarea anticorpilor anti-HP</a:t>
            </a:r>
            <a:endParaRPr lang="en-US" altLang="en-US" dirty="0" smtClean="0"/>
          </a:p>
        </p:txBody>
      </p:sp>
      <p:pic>
        <p:nvPicPr>
          <p:cNvPr id="54275" name="Picture 4" descr="http://i01.i.aliimg.com/img/pb/159/530/726/726530159_6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561" y="1493641"/>
            <a:ext cx="8190720" cy="34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6" descr="http://i01.i.aliimg.com/photo/v0/1654518221/accurate_CE_labelled_Helicobacter_Pylori_Antibody_test.jpg"/>
          <p:cNvPicPr>
            <a:picLocks noChangeAspect="1" noChangeArrowheads="1"/>
          </p:cNvPicPr>
          <p:nvPr/>
        </p:nvPicPr>
        <p:blipFill>
          <a:blip r:embed="rId3" cstate="print">
            <a:extLst>
              <a:ext uri="{28A0092B-C50C-407E-A947-70E740481C1C}">
                <a14:useLocalDpi xmlns:a14="http://schemas.microsoft.com/office/drawing/2010/main" val="0"/>
              </a:ext>
            </a:extLst>
          </a:blip>
          <a:srcRect t="17615" b="11926"/>
          <a:stretch>
            <a:fillRect/>
          </a:stretch>
        </p:blipFill>
        <p:spPr bwMode="auto">
          <a:xfrm>
            <a:off x="424801" y="5008680"/>
            <a:ext cx="2354400" cy="165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8" descr="http://www.awaretech.com/images/products/dex-hp-s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1681" y="5073481"/>
            <a:ext cx="2315520" cy="1736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807119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510481" y="332656"/>
            <a:ext cx="8229600" cy="1143000"/>
          </a:xfrm>
        </p:spPr>
        <p:txBody>
          <a:bodyPr/>
          <a:lstStyle/>
          <a:p>
            <a:r>
              <a:rPr lang="ro-RO" altLang="en-US" dirty="0" smtClean="0"/>
              <a:t>Testul respirator cu uree</a:t>
            </a:r>
            <a:endParaRPr lang="en-US" altLang="en-US" dirty="0" smtClean="0"/>
          </a:p>
        </p:txBody>
      </p:sp>
      <p:pic>
        <p:nvPicPr>
          <p:cNvPr id="55299" name="Picture 4"/>
          <p:cNvPicPr>
            <a:picLocks noChangeAspect="1"/>
          </p:cNvPicPr>
          <p:nvPr/>
        </p:nvPicPr>
        <p:blipFill>
          <a:blip r:embed="rId2">
            <a:extLst>
              <a:ext uri="{28A0092B-C50C-407E-A947-70E740481C1C}">
                <a14:useLocalDpi xmlns:a14="http://schemas.microsoft.com/office/drawing/2010/main" val="0"/>
              </a:ext>
            </a:extLst>
          </a:blip>
          <a:srcRect l="24445" t="25999" r="24445" b="17999"/>
          <a:stretch>
            <a:fillRect/>
          </a:stretch>
        </p:blipFill>
        <p:spPr bwMode="auto">
          <a:xfrm>
            <a:off x="908641" y="1712521"/>
            <a:ext cx="7433280" cy="509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92164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980728"/>
            <a:ext cx="8229600" cy="4680520"/>
          </a:xfrm>
        </p:spPr>
        <p:txBody>
          <a:bodyPr>
            <a:normAutofit lnSpcReduction="10000"/>
          </a:bodyPr>
          <a:lstStyle/>
          <a:p>
            <a:pPr>
              <a:buNone/>
            </a:pPr>
            <a:endParaRPr lang="en-US" dirty="0" smtClean="0"/>
          </a:p>
          <a:p>
            <a:r>
              <a:rPr lang="ro-RO" b="1" dirty="0" smtClean="0"/>
              <a:t>5. EPIDEMIOLOGIE</a:t>
            </a:r>
            <a:endParaRPr lang="en-US" dirty="0" smtClean="0"/>
          </a:p>
          <a:p>
            <a:r>
              <a:rPr lang="ro-RO" b="1" dirty="0" smtClean="0"/>
              <a:t>	</a:t>
            </a:r>
            <a:r>
              <a:rPr lang="ro-RO" dirty="0" smtClean="0"/>
              <a:t>Infecţia cu H. pylori este </a:t>
            </a:r>
            <a:r>
              <a:rPr lang="ro-RO" b="1" i="1" dirty="0" smtClean="0"/>
              <a:t>cea mai frecventă şi persistentă infecţie din lume</a:t>
            </a:r>
            <a:r>
              <a:rPr lang="ro-RO" dirty="0" smtClean="0"/>
              <a:t>, care afectează ½ din populaţia globului. Este prezent la nivelul mucoasei gastrice la mai puţin de 20% din persoanele sub 30 de ani, dar prezenţa creşte la 40-60% pentru persoanele de peste 60 de ani.</a:t>
            </a:r>
            <a:endParaRPr lang="en-US" dirty="0" smtClean="0"/>
          </a:p>
          <a:p>
            <a:r>
              <a:rPr lang="ro-RO" dirty="0" smtClean="0"/>
              <a:t>	Sursa de infecţie este reprezentată de om, calea de transmitere este fecal-orală şi oral-orală prin contact strâns intrafamilial, bacteria având o rezistenţă scăzută în mediul extern.</a:t>
            </a:r>
            <a:endParaRPr lang="en-US" dirty="0" smtClean="0"/>
          </a:p>
          <a:p>
            <a:endParaRPr lang="en-US" dirty="0"/>
          </a:p>
        </p:txBody>
      </p:sp>
    </p:spTree>
    <p:extLst>
      <p:ext uri="{BB962C8B-B14F-4D97-AF65-F5344CB8AC3E}">
        <p14:creationId xmlns:p14="http://schemas.microsoft.com/office/powerpoint/2010/main" val="1233850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620688"/>
            <a:ext cx="8229600" cy="6237312"/>
          </a:xfrm>
        </p:spPr>
        <p:txBody>
          <a:bodyPr>
            <a:normAutofit fontScale="77500" lnSpcReduction="20000"/>
          </a:bodyPr>
          <a:lstStyle/>
          <a:p>
            <a:pPr algn="ctr">
              <a:buNone/>
            </a:pPr>
            <a:r>
              <a:rPr lang="ro-RO" sz="2900" b="1" dirty="0" smtClean="0"/>
              <a:t>PSEUDOMONAS AERUGINOSA</a:t>
            </a:r>
            <a:endParaRPr lang="en-US" sz="2900" dirty="0" smtClean="0"/>
          </a:p>
          <a:p>
            <a:pPr algn="just">
              <a:buNone/>
            </a:pPr>
            <a:endParaRPr lang="en-US" dirty="0" smtClean="0"/>
          </a:p>
          <a:p>
            <a:pPr algn="just"/>
            <a:r>
              <a:rPr lang="ro-RO" b="1" dirty="0" smtClean="0"/>
              <a:t>1. ÎNCADRARE TAXONOMICĂ</a:t>
            </a:r>
            <a:endParaRPr lang="en-US" dirty="0" smtClean="0"/>
          </a:p>
          <a:p>
            <a:pPr algn="just"/>
            <a:r>
              <a:rPr lang="ro-RO" i="1" dirty="0" smtClean="0"/>
              <a:t>Ordinul</a:t>
            </a:r>
            <a:r>
              <a:rPr lang="ro-RO" dirty="0" smtClean="0"/>
              <a:t>: </a:t>
            </a:r>
            <a:r>
              <a:rPr lang="ro-RO" b="1" i="1" dirty="0" smtClean="0"/>
              <a:t>Pseudomonadales</a:t>
            </a:r>
            <a:r>
              <a:rPr lang="ro-RO" dirty="0" smtClean="0"/>
              <a:t>; </a:t>
            </a:r>
            <a:r>
              <a:rPr lang="ro-RO" i="1" dirty="0" smtClean="0"/>
              <a:t>familia</a:t>
            </a:r>
            <a:r>
              <a:rPr lang="ro-RO" dirty="0" smtClean="0"/>
              <a:t>: </a:t>
            </a:r>
            <a:r>
              <a:rPr lang="ro-RO" b="1" i="1" dirty="0" smtClean="0"/>
              <a:t>Pseudomonadaceae</a:t>
            </a:r>
            <a:r>
              <a:rPr lang="ro-RO" dirty="0" smtClean="0"/>
              <a:t>; </a:t>
            </a:r>
            <a:r>
              <a:rPr lang="ro-RO" i="1" dirty="0" smtClean="0"/>
              <a:t>genul</a:t>
            </a:r>
            <a:r>
              <a:rPr lang="ro-RO" dirty="0" smtClean="0"/>
              <a:t>: </a:t>
            </a:r>
            <a:r>
              <a:rPr lang="ro-RO" b="1" i="1" dirty="0" smtClean="0"/>
              <a:t>Pseudomonas</a:t>
            </a:r>
            <a:r>
              <a:rPr lang="ro-RO" dirty="0" smtClean="0"/>
              <a:t>; </a:t>
            </a:r>
            <a:r>
              <a:rPr lang="ro-RO" i="1" dirty="0" smtClean="0"/>
              <a:t>specia</a:t>
            </a:r>
            <a:r>
              <a:rPr lang="ro-RO" dirty="0" smtClean="0"/>
              <a:t>: </a:t>
            </a:r>
            <a:r>
              <a:rPr lang="ro-RO" b="1" i="1" dirty="0" smtClean="0"/>
              <a:t>Pseudomonas aeruginosa</a:t>
            </a:r>
            <a:r>
              <a:rPr lang="ro-RO" dirty="0" smtClean="0"/>
              <a:t>. Specia este cunoscută şi sub numele de </a:t>
            </a:r>
            <a:r>
              <a:rPr lang="ro-RO" b="1" i="1" dirty="0" smtClean="0"/>
              <a:t>Bacillus pyocyaneus</a:t>
            </a:r>
            <a:r>
              <a:rPr lang="ro-RO" dirty="0" smtClean="0"/>
              <a:t> ( bacilul piocianic).</a:t>
            </a:r>
            <a:r>
              <a:rPr lang="ro-RO" b="1" dirty="0" smtClean="0"/>
              <a:t> </a:t>
            </a:r>
            <a:endParaRPr lang="en-US" dirty="0" smtClean="0"/>
          </a:p>
          <a:p>
            <a:pPr algn="just">
              <a:buNone/>
            </a:pPr>
            <a:endParaRPr lang="en-US" dirty="0" smtClean="0"/>
          </a:p>
          <a:p>
            <a:pPr algn="just"/>
            <a:r>
              <a:rPr lang="ro-RO" b="1" dirty="0" smtClean="0"/>
              <a:t>2. CARACTERE MORFOLOGICE</a:t>
            </a:r>
            <a:endParaRPr lang="en-US" dirty="0" smtClean="0"/>
          </a:p>
          <a:p>
            <a:pPr algn="just"/>
            <a:r>
              <a:rPr lang="ro-RO" b="1" i="1" dirty="0" smtClean="0"/>
              <a:t>Bacili Gram negativi, mobili</a:t>
            </a:r>
            <a:r>
              <a:rPr lang="ro-RO" dirty="0" smtClean="0"/>
              <a:t>, cu cili dispuşi polar.</a:t>
            </a:r>
            <a:endParaRPr lang="en-US" dirty="0" smtClean="0"/>
          </a:p>
          <a:p>
            <a:pPr algn="just">
              <a:buNone/>
            </a:pPr>
            <a:endParaRPr lang="en-US" dirty="0" smtClean="0"/>
          </a:p>
          <a:p>
            <a:pPr algn="just"/>
            <a:r>
              <a:rPr lang="ro-RO" b="1" dirty="0" smtClean="0"/>
              <a:t>3. CARACTERE DE CULTURĂ</a:t>
            </a:r>
            <a:endParaRPr lang="en-US" dirty="0" smtClean="0"/>
          </a:p>
          <a:p>
            <a:pPr algn="just"/>
            <a:r>
              <a:rPr lang="ro-RO" dirty="0" smtClean="0"/>
              <a:t>	Bacilul piocianic </a:t>
            </a:r>
            <a:r>
              <a:rPr lang="ro-RO" b="1" i="1" dirty="0" smtClean="0"/>
              <a:t>cultivă uşor</a:t>
            </a:r>
            <a:r>
              <a:rPr lang="ro-RO" dirty="0" smtClean="0"/>
              <a:t> pe medii uzuale. Caracteristică în cultură este </a:t>
            </a:r>
            <a:r>
              <a:rPr lang="ro-RO" b="1" i="1" dirty="0" smtClean="0"/>
              <a:t>producerea de pigmenţi</a:t>
            </a:r>
            <a:r>
              <a:rPr lang="ro-RO" dirty="0" smtClean="0"/>
              <a:t>: colorarea în verde a bulionului sau colorarea în albastru-verde a coloniilor pe medii solide, colorarea în verde strălucitor a coloniilor pe unele medii solide. Pe medii solide, coloniile de bacil piocianic, pigmentate, mai prezintă şi un alt caracter: </a:t>
            </a:r>
            <a:r>
              <a:rPr lang="ro-RO" b="1" i="1" dirty="0" smtClean="0"/>
              <a:t>aderenţa lor marcată</a:t>
            </a:r>
            <a:r>
              <a:rPr lang="ro-RO" dirty="0" smtClean="0"/>
              <a:t> la suprafaţa mediului. Pe mediile solide cu sânge, se produce </a:t>
            </a:r>
            <a:r>
              <a:rPr lang="ro-RO" b="1" i="1" dirty="0" smtClean="0"/>
              <a:t>hemoliză</a:t>
            </a:r>
            <a:r>
              <a:rPr lang="ro-RO" dirty="0" smtClean="0"/>
              <a:t> în jurul coloniilor.</a:t>
            </a:r>
            <a:endParaRPr lang="en-US" dirty="0" smtClean="0"/>
          </a:p>
          <a:p>
            <a:pPr algn="just"/>
            <a:r>
              <a:rPr lang="ro-RO" dirty="0" smtClean="0"/>
              <a:t>	Atât pe mediile lichide, cât şi pe cele solide, cultura de Pseudomonas aeruginosa exală un </a:t>
            </a:r>
            <a:r>
              <a:rPr lang="ro-RO" b="1" i="1" dirty="0" smtClean="0"/>
              <a:t>miros caracteristic plăcut, aromat de „flori de tei”</a:t>
            </a:r>
            <a:r>
              <a:rPr lang="ro-RO" dirty="0" smtClean="0"/>
              <a:t>. </a:t>
            </a:r>
            <a:endParaRPr lang="en-US" dirty="0" smtClean="0"/>
          </a:p>
          <a:p>
            <a:pPr algn="just"/>
            <a:r>
              <a:rPr lang="ro-RO" dirty="0" smtClean="0"/>
              <a:t>	</a:t>
            </a:r>
            <a:r>
              <a:rPr lang="ro-RO" b="1" i="1" dirty="0" smtClean="0"/>
              <a:t>Reacţia citocromoxidazei</a:t>
            </a:r>
            <a:r>
              <a:rPr lang="ro-RO" dirty="0" smtClean="0"/>
              <a:t> este </a:t>
            </a:r>
            <a:r>
              <a:rPr lang="ro-RO" b="1" i="1" dirty="0" smtClean="0"/>
              <a:t>pozitivă</a:t>
            </a:r>
            <a:r>
              <a:rPr lang="ro-RO" dirty="0" smtClean="0"/>
              <a:t>.</a:t>
            </a:r>
            <a:endParaRPr lang="en-US" dirty="0" smtClean="0"/>
          </a:p>
          <a:p>
            <a:pPr algn="just"/>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2"/>
          <a:srcRect/>
          <a:stretch>
            <a:fillRect/>
          </a:stretch>
        </p:blipFill>
        <p:spPr bwMode="auto">
          <a:xfrm>
            <a:off x="1785918" y="1142984"/>
            <a:ext cx="5725208" cy="3643314"/>
          </a:xfrm>
          <a:prstGeom prst="rect">
            <a:avLst/>
          </a:prstGeom>
          <a:noFill/>
          <a:ln w="9525">
            <a:noFill/>
            <a:miter lim="800000"/>
            <a:headEnd/>
            <a:tailEnd/>
          </a:ln>
        </p:spPr>
      </p:pic>
      <p:sp>
        <p:nvSpPr>
          <p:cNvPr id="5" name="TextBox 4"/>
          <p:cNvSpPr txBox="1"/>
          <p:nvPr/>
        </p:nvSpPr>
        <p:spPr>
          <a:xfrm>
            <a:off x="2143108" y="5286388"/>
            <a:ext cx="4929222" cy="646331"/>
          </a:xfrm>
          <a:prstGeom prst="rect">
            <a:avLst/>
          </a:prstGeom>
          <a:noFill/>
        </p:spPr>
        <p:txBody>
          <a:bodyPr wrap="square" rtlCol="0">
            <a:spAutoFit/>
          </a:bodyPr>
          <a:lstStyle/>
          <a:p>
            <a:r>
              <a:rPr lang="en-US" dirty="0" err="1"/>
              <a:t>Figura</a:t>
            </a:r>
            <a:r>
              <a:rPr lang="en-US" dirty="0"/>
              <a:t> </a:t>
            </a:r>
            <a:r>
              <a:rPr lang="en-US" dirty="0" smtClean="0"/>
              <a:t>2</a:t>
            </a:r>
            <a:r>
              <a:rPr lang="ro-RO" dirty="0" smtClean="0"/>
              <a:t>9</a:t>
            </a:r>
            <a:r>
              <a:rPr lang="en-US" dirty="0" smtClean="0"/>
              <a:t>: </a:t>
            </a:r>
            <a:r>
              <a:rPr lang="en-US" dirty="0" err="1"/>
              <a:t>Cili</a:t>
            </a:r>
            <a:r>
              <a:rPr lang="en-US" dirty="0"/>
              <a:t> </a:t>
            </a:r>
            <a:r>
              <a:rPr lang="en-US" dirty="0" err="1"/>
              <a:t>polari</a:t>
            </a:r>
            <a:r>
              <a:rPr lang="en-US" dirty="0"/>
              <a:t> </a:t>
            </a:r>
            <a:r>
              <a:rPr lang="en-US" dirty="0" err="1"/>
              <a:t>lofotrichi</a:t>
            </a:r>
            <a:r>
              <a:rPr lang="en-US" dirty="0"/>
              <a:t> la Pseudomonas </a:t>
            </a:r>
          </a:p>
          <a:p>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2"/>
          <a:srcRect/>
          <a:stretch>
            <a:fillRect/>
          </a:stretch>
        </p:blipFill>
        <p:spPr bwMode="auto">
          <a:xfrm>
            <a:off x="642910" y="857232"/>
            <a:ext cx="3923040" cy="3786190"/>
          </a:xfrm>
          <a:prstGeom prst="rect">
            <a:avLst/>
          </a:prstGeom>
          <a:noFill/>
          <a:ln w="9525">
            <a:noFill/>
            <a:miter lim="800000"/>
            <a:headEnd/>
            <a:tailEnd/>
          </a:ln>
        </p:spPr>
      </p:pic>
      <p:pic>
        <p:nvPicPr>
          <p:cNvPr id="116739" name="Picture 3"/>
          <p:cNvPicPr>
            <a:picLocks noChangeAspect="1" noChangeArrowheads="1"/>
          </p:cNvPicPr>
          <p:nvPr/>
        </p:nvPicPr>
        <p:blipFill>
          <a:blip r:embed="rId3"/>
          <a:srcRect/>
          <a:stretch>
            <a:fillRect/>
          </a:stretch>
        </p:blipFill>
        <p:spPr bwMode="auto">
          <a:xfrm>
            <a:off x="4572000" y="857232"/>
            <a:ext cx="3857620" cy="3789142"/>
          </a:xfrm>
          <a:prstGeom prst="rect">
            <a:avLst/>
          </a:prstGeom>
          <a:noFill/>
          <a:ln w="9525">
            <a:noFill/>
            <a:miter lim="800000"/>
            <a:headEnd/>
            <a:tailEnd/>
          </a:ln>
        </p:spPr>
      </p:pic>
      <p:sp>
        <p:nvSpPr>
          <p:cNvPr id="6" name="TextBox 5"/>
          <p:cNvSpPr txBox="1"/>
          <p:nvPr/>
        </p:nvSpPr>
        <p:spPr>
          <a:xfrm>
            <a:off x="714348" y="5286388"/>
            <a:ext cx="7643866" cy="923330"/>
          </a:xfrm>
          <a:prstGeom prst="rect">
            <a:avLst/>
          </a:prstGeom>
          <a:noFill/>
        </p:spPr>
        <p:txBody>
          <a:bodyPr wrap="square" rtlCol="0">
            <a:spAutoFit/>
          </a:bodyPr>
          <a:lstStyle/>
          <a:p>
            <a:pPr algn="ctr"/>
            <a:r>
              <a:rPr lang="en-US" dirty="0" err="1"/>
              <a:t>Figura</a:t>
            </a:r>
            <a:r>
              <a:rPr lang="en-US" dirty="0"/>
              <a:t> </a:t>
            </a:r>
            <a:r>
              <a:rPr lang="ro-RO" dirty="0" smtClean="0"/>
              <a:t>30</a:t>
            </a:r>
            <a:r>
              <a:rPr lang="en-US" dirty="0" smtClean="0"/>
              <a:t>: </a:t>
            </a:r>
            <a:r>
              <a:rPr lang="en-US" dirty="0" err="1"/>
              <a:t>Morfologia</a:t>
            </a:r>
            <a:r>
              <a:rPr lang="en-US" dirty="0"/>
              <a:t> Ps. </a:t>
            </a:r>
            <a:r>
              <a:rPr lang="en-US" dirty="0" err="1"/>
              <a:t>aeruginosa</a:t>
            </a:r>
            <a:r>
              <a:rPr lang="en-US" dirty="0"/>
              <a:t>  </a:t>
            </a:r>
            <a:r>
              <a:rPr lang="en-US" dirty="0" err="1"/>
              <a:t>în</a:t>
            </a:r>
            <a:r>
              <a:rPr lang="en-US" dirty="0"/>
              <a:t> </a:t>
            </a:r>
            <a:r>
              <a:rPr lang="en-US" dirty="0" err="1"/>
              <a:t>coloraţia</a:t>
            </a:r>
            <a:r>
              <a:rPr lang="en-US" dirty="0"/>
              <a:t> Gram: </a:t>
            </a:r>
            <a:r>
              <a:rPr lang="en-US" dirty="0" err="1"/>
              <a:t>stânga-frotiu</a:t>
            </a:r>
            <a:r>
              <a:rPr lang="en-US" dirty="0"/>
              <a:t> din </a:t>
            </a:r>
            <a:r>
              <a:rPr lang="en-US" dirty="0" err="1"/>
              <a:t>cultură</a:t>
            </a:r>
            <a:r>
              <a:rPr lang="en-US" dirty="0"/>
              <a:t> </a:t>
            </a:r>
            <a:r>
              <a:rPr lang="en-US" dirty="0" err="1"/>
              <a:t>pură</a:t>
            </a:r>
            <a:r>
              <a:rPr lang="en-US" dirty="0"/>
              <a:t>; </a:t>
            </a:r>
            <a:r>
              <a:rPr lang="en-US" dirty="0" err="1"/>
              <a:t>dreapta-frotiu</a:t>
            </a:r>
            <a:r>
              <a:rPr lang="en-US" dirty="0"/>
              <a:t> din </a:t>
            </a:r>
            <a:r>
              <a:rPr lang="en-US" dirty="0" err="1"/>
              <a:t>produs</a:t>
            </a:r>
            <a:r>
              <a:rPr lang="en-US" dirty="0"/>
              <a:t> </a:t>
            </a:r>
            <a:r>
              <a:rPr lang="en-US" dirty="0" err="1"/>
              <a:t>patologic</a:t>
            </a:r>
            <a:r>
              <a:rPr lang="en-US" dirty="0"/>
              <a:t> </a:t>
            </a:r>
          </a:p>
          <a:p>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pseudo1"/>
          <p:cNvPicPr>
            <a:picLocks noChangeAspect="1" noChangeArrowheads="1"/>
          </p:cNvPicPr>
          <p:nvPr/>
        </p:nvPicPr>
        <p:blipFill>
          <a:blip r:embed="rId3" cstate="print"/>
          <a:srcRect/>
          <a:stretch>
            <a:fillRect/>
          </a:stretch>
        </p:blipFill>
        <p:spPr bwMode="auto">
          <a:xfrm>
            <a:off x="4071934" y="3357562"/>
            <a:ext cx="1874360" cy="1285884"/>
          </a:xfrm>
          <a:prstGeom prst="rect">
            <a:avLst/>
          </a:prstGeom>
          <a:noFill/>
          <a:ln w="9525">
            <a:noFill/>
            <a:miter lim="800000"/>
            <a:headEnd/>
            <a:tailEnd/>
          </a:ln>
        </p:spPr>
      </p:pic>
      <p:sp>
        <p:nvSpPr>
          <p:cNvPr id="4" name="Title 3"/>
          <p:cNvSpPr>
            <a:spLocks noGrp="1"/>
          </p:cNvSpPr>
          <p:nvPr>
            <p:ph type="title"/>
          </p:nvPr>
        </p:nvSpPr>
        <p:spPr>
          <a:xfrm>
            <a:off x="323528" y="361426"/>
            <a:ext cx="8229600" cy="1143000"/>
          </a:xfrm>
        </p:spPr>
        <p:txBody>
          <a:bodyPr/>
          <a:lstStyle/>
          <a:p>
            <a:r>
              <a:rPr lang="ro-RO" dirty="0" smtClean="0"/>
              <a:t>PSEUDOMONAS </a:t>
            </a:r>
            <a:endParaRPr lang="ro-RO" dirty="0"/>
          </a:p>
        </p:txBody>
      </p:sp>
      <p:sp>
        <p:nvSpPr>
          <p:cNvPr id="6" name="TextBox 5"/>
          <p:cNvSpPr txBox="1"/>
          <p:nvPr/>
        </p:nvSpPr>
        <p:spPr>
          <a:xfrm>
            <a:off x="3214678" y="6488692"/>
            <a:ext cx="5500726" cy="369332"/>
          </a:xfrm>
          <a:prstGeom prst="rect">
            <a:avLst/>
          </a:prstGeom>
          <a:noFill/>
        </p:spPr>
        <p:txBody>
          <a:bodyPr wrap="square" rtlCol="0">
            <a:spAutoFit/>
          </a:bodyPr>
          <a:lstStyle/>
          <a:p>
            <a:pPr algn="ctr"/>
            <a:r>
              <a:rPr lang="ro-RO" dirty="0" smtClean="0"/>
              <a:t>Microscopie electronică</a:t>
            </a:r>
            <a:endParaRPr lang="ro-RO" dirty="0"/>
          </a:p>
        </p:txBody>
      </p:sp>
      <p:pic>
        <p:nvPicPr>
          <p:cNvPr id="7" name="Picture 6" descr="Pseudomonas digital image 2.jpeg"/>
          <p:cNvPicPr>
            <a:picLocks noChangeAspect="1"/>
          </p:cNvPicPr>
          <p:nvPr/>
        </p:nvPicPr>
        <p:blipFill>
          <a:blip r:embed="rId4" cstate="print"/>
          <a:stretch>
            <a:fillRect/>
          </a:stretch>
        </p:blipFill>
        <p:spPr>
          <a:xfrm>
            <a:off x="6429388" y="4357694"/>
            <a:ext cx="2000264" cy="1572264"/>
          </a:xfrm>
          <a:prstGeom prst="rect">
            <a:avLst/>
          </a:prstGeom>
        </p:spPr>
      </p:pic>
      <p:pic>
        <p:nvPicPr>
          <p:cNvPr id="8" name="Picture 7" descr="Pseudomonas digital image.jpg"/>
          <p:cNvPicPr>
            <a:picLocks noChangeAspect="1"/>
          </p:cNvPicPr>
          <p:nvPr/>
        </p:nvPicPr>
        <p:blipFill>
          <a:blip r:embed="rId5" cstate="print"/>
          <a:stretch>
            <a:fillRect/>
          </a:stretch>
        </p:blipFill>
        <p:spPr>
          <a:xfrm>
            <a:off x="6500826" y="2214554"/>
            <a:ext cx="2000264" cy="1588344"/>
          </a:xfrm>
          <a:prstGeom prst="rect">
            <a:avLst/>
          </a:prstGeom>
        </p:spPr>
      </p:pic>
      <p:pic>
        <p:nvPicPr>
          <p:cNvPr id="10" name="Picture 9" descr="pseudomonas.jpg"/>
          <p:cNvPicPr>
            <a:picLocks noChangeAspect="1"/>
          </p:cNvPicPr>
          <p:nvPr/>
        </p:nvPicPr>
        <p:blipFill>
          <a:blip r:embed="rId6" cstate="print"/>
          <a:stretch>
            <a:fillRect/>
          </a:stretch>
        </p:blipFill>
        <p:spPr>
          <a:xfrm>
            <a:off x="4357686" y="1643050"/>
            <a:ext cx="1847850" cy="1362075"/>
          </a:xfrm>
          <a:prstGeom prst="rect">
            <a:avLst/>
          </a:prstGeom>
        </p:spPr>
      </p:pic>
      <p:pic>
        <p:nvPicPr>
          <p:cNvPr id="11" name="Picture 10" descr="pseudomonas1.jpg"/>
          <p:cNvPicPr>
            <a:picLocks noChangeAspect="1"/>
          </p:cNvPicPr>
          <p:nvPr/>
        </p:nvPicPr>
        <p:blipFill>
          <a:blip r:embed="rId7" cstate="print"/>
          <a:srcRect t="25148" r="49776"/>
          <a:stretch>
            <a:fillRect/>
          </a:stretch>
        </p:blipFill>
        <p:spPr>
          <a:xfrm>
            <a:off x="785786" y="3643314"/>
            <a:ext cx="2000264" cy="1491806"/>
          </a:xfrm>
          <a:prstGeom prst="rect">
            <a:avLst/>
          </a:prstGeom>
        </p:spPr>
      </p:pic>
      <p:sp>
        <p:nvSpPr>
          <p:cNvPr id="12" name="TextBox 11"/>
          <p:cNvSpPr txBox="1"/>
          <p:nvPr/>
        </p:nvSpPr>
        <p:spPr>
          <a:xfrm>
            <a:off x="500034" y="5264682"/>
            <a:ext cx="2786082" cy="646331"/>
          </a:xfrm>
          <a:prstGeom prst="rect">
            <a:avLst/>
          </a:prstGeom>
          <a:noFill/>
        </p:spPr>
        <p:txBody>
          <a:bodyPr wrap="square" rtlCol="0">
            <a:spAutoFit/>
          </a:bodyPr>
          <a:lstStyle/>
          <a:p>
            <a:pPr algn="ctr"/>
            <a:r>
              <a:rPr lang="ro-RO" dirty="0" smtClean="0"/>
              <a:t>Microscopie optică</a:t>
            </a:r>
          </a:p>
          <a:p>
            <a:pPr algn="ctr"/>
            <a:r>
              <a:rPr lang="ro-RO" dirty="0" smtClean="0"/>
              <a:t>Frotiu colorat Gram</a:t>
            </a:r>
            <a:endParaRPr lang="ro-RO" dirty="0"/>
          </a:p>
        </p:txBody>
      </p:sp>
      <p:pic>
        <p:nvPicPr>
          <p:cNvPr id="13" name="Picture 12" descr="Ps. fluorescens ME.jpg"/>
          <p:cNvPicPr>
            <a:picLocks noChangeAspect="1"/>
          </p:cNvPicPr>
          <p:nvPr/>
        </p:nvPicPr>
        <p:blipFill>
          <a:blip r:embed="rId8" cstate="print"/>
          <a:stretch>
            <a:fillRect/>
          </a:stretch>
        </p:blipFill>
        <p:spPr>
          <a:xfrm rot="16200000">
            <a:off x="4499704" y="4728338"/>
            <a:ext cx="1433508" cy="1854355"/>
          </a:xfrm>
          <a:prstGeom prst="rect">
            <a:avLst/>
          </a:prstGeom>
        </p:spPr>
      </p:pic>
      <p:sp>
        <p:nvSpPr>
          <p:cNvPr id="14" name="Content Placeholder 4"/>
          <p:cNvSpPr>
            <a:spLocks noGrp="1"/>
          </p:cNvSpPr>
          <p:nvPr>
            <p:ph idx="1"/>
          </p:nvPr>
        </p:nvSpPr>
        <p:spPr>
          <a:xfrm>
            <a:off x="142844" y="1554162"/>
            <a:ext cx="4071966" cy="3089284"/>
          </a:xfrm>
        </p:spPr>
        <p:txBody>
          <a:bodyPr>
            <a:normAutofit/>
          </a:bodyPr>
          <a:lstStyle/>
          <a:p>
            <a:pPr algn="just">
              <a:buNone/>
            </a:pPr>
            <a:r>
              <a:rPr lang="ro-RO" sz="2000" b="1" dirty="0" smtClean="0"/>
              <a:t>CARACTERE MORFOLOGICE</a:t>
            </a:r>
          </a:p>
          <a:p>
            <a:pPr lvl="1" algn="just"/>
            <a:r>
              <a:rPr lang="ro-RO" sz="1400" dirty="0" smtClean="0"/>
              <a:t>Bacili Gram negativi, mobili prin flageli situaţi polar</a:t>
            </a:r>
          </a:p>
          <a:p>
            <a:pPr lvl="1" algn="just"/>
            <a:r>
              <a:rPr lang="ro-RO" sz="1400" dirty="0" smtClean="0"/>
              <a:t>Capsulaţi (</a:t>
            </a:r>
            <a:r>
              <a:rPr lang="ro-RO" sz="1400" dirty="0" err="1" smtClean="0"/>
              <a:t>polizaharid</a:t>
            </a:r>
            <a:r>
              <a:rPr lang="ro-RO" sz="1400" dirty="0" smtClean="0"/>
              <a:t> capsular – LPS)</a:t>
            </a:r>
          </a:p>
          <a:p>
            <a:pPr lvl="1" algn="just"/>
            <a:r>
              <a:rPr lang="ro-RO" sz="1400" dirty="0" err="1" smtClean="0"/>
              <a:t>Nesporulaţi</a:t>
            </a:r>
            <a:r>
              <a:rPr lang="ro-RO" sz="1400" dirty="0" smtClean="0"/>
              <a:t>.  </a:t>
            </a:r>
          </a:p>
          <a:p>
            <a:pPr algn="just"/>
            <a:endParaRPr lang="ro-RO" sz="1600" dirty="0"/>
          </a:p>
        </p:txBody>
      </p:sp>
    </p:spTree>
    <p:extLst>
      <p:ext uri="{BB962C8B-B14F-4D97-AF65-F5344CB8AC3E}">
        <p14:creationId xmlns:p14="http://schemas.microsoft.com/office/powerpoint/2010/main" val="18084673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4"/>
          <p:cNvSpPr>
            <a:spLocks noGrp="1" noChangeArrowheads="1"/>
          </p:cNvSpPr>
          <p:nvPr>
            <p:ph type="title"/>
          </p:nvPr>
        </p:nvSpPr>
        <p:spPr/>
        <p:txBody>
          <a:bodyPr/>
          <a:lstStyle/>
          <a:p>
            <a:r>
              <a:rPr lang="en-US" altLang="en-US" sz="2000" dirty="0" err="1">
                <a:solidFill>
                  <a:schemeClr val="tx1"/>
                </a:solidFill>
              </a:rPr>
              <a:t>Caractere</a:t>
            </a:r>
            <a:r>
              <a:rPr lang="en-US" altLang="en-US" sz="2000" dirty="0">
                <a:solidFill>
                  <a:schemeClr val="tx1"/>
                </a:solidFill>
              </a:rPr>
              <a:t> </a:t>
            </a:r>
            <a:r>
              <a:rPr lang="en-US" altLang="en-US" sz="2000" dirty="0" err="1">
                <a:solidFill>
                  <a:schemeClr val="tx1"/>
                </a:solidFill>
              </a:rPr>
              <a:t>metabolice</a:t>
            </a:r>
            <a:endParaRPr lang="en-US" altLang="en-US" sz="2000" dirty="0">
              <a:solidFill>
                <a:schemeClr val="tx1"/>
              </a:solidFill>
            </a:endParaRPr>
          </a:p>
        </p:txBody>
      </p:sp>
      <p:sp>
        <p:nvSpPr>
          <p:cNvPr id="77829" name="Rectangle 5"/>
          <p:cNvSpPr>
            <a:spLocks noGrp="1" noChangeArrowheads="1"/>
          </p:cNvSpPr>
          <p:nvPr>
            <p:ph type="body" sz="half" idx="1"/>
          </p:nvPr>
        </p:nvSpPr>
        <p:spPr/>
        <p:txBody>
          <a:bodyPr>
            <a:normAutofit lnSpcReduction="10000"/>
          </a:bodyPr>
          <a:lstStyle/>
          <a:p>
            <a:pPr>
              <a:lnSpc>
                <a:spcPct val="80000"/>
              </a:lnSpc>
            </a:pPr>
            <a:r>
              <a:rPr lang="en-US" altLang="en-US" sz="2400" b="1" dirty="0" err="1">
                <a:latin typeface="TimesRomanR" pitchFamily="2" charset="0"/>
              </a:rPr>
              <a:t>fermentează</a:t>
            </a:r>
            <a:r>
              <a:rPr lang="en-US" altLang="en-US" sz="2400" b="1" dirty="0">
                <a:latin typeface="TimesRomanR" pitchFamily="2" charset="0"/>
              </a:rPr>
              <a:t> </a:t>
            </a:r>
            <a:r>
              <a:rPr lang="en-US" altLang="en-US" sz="2400" b="1" dirty="0" err="1">
                <a:latin typeface="TimesRomanR" pitchFamily="2" charset="0"/>
              </a:rPr>
              <a:t>glucoza</a:t>
            </a:r>
            <a:r>
              <a:rPr lang="en-US" altLang="en-US" sz="2400" b="1" dirty="0">
                <a:latin typeface="TimesRomanR" pitchFamily="2" charset="0"/>
              </a:rPr>
              <a:t> cu </a:t>
            </a:r>
            <a:r>
              <a:rPr lang="en-US" altLang="en-US" sz="2400" b="1" dirty="0" err="1">
                <a:latin typeface="TimesRomanR" pitchFamily="2" charset="0"/>
              </a:rPr>
              <a:t>producere</a:t>
            </a:r>
            <a:r>
              <a:rPr lang="en-US" altLang="en-US" sz="2400" b="1" dirty="0">
                <a:latin typeface="TimesRomanR" pitchFamily="2" charset="0"/>
              </a:rPr>
              <a:t> de </a:t>
            </a:r>
            <a:r>
              <a:rPr lang="en-US" altLang="en-US" sz="2400" b="1" dirty="0" err="1">
                <a:latin typeface="TimesRomanR" pitchFamily="2" charset="0"/>
              </a:rPr>
              <a:t>gaz</a:t>
            </a:r>
            <a:r>
              <a:rPr lang="en-US" altLang="en-US" sz="2400" b="1" dirty="0">
                <a:latin typeface="TimesRomanR" pitchFamily="2" charset="0"/>
              </a:rPr>
              <a:t> </a:t>
            </a:r>
            <a:r>
              <a:rPr lang="en-US" altLang="en-US" sz="2400" b="1" dirty="0" err="1">
                <a:latin typeface="TimesRomanR" pitchFamily="2" charset="0"/>
              </a:rPr>
              <a:t>în</a:t>
            </a:r>
            <a:r>
              <a:rPr lang="en-US" altLang="en-US" sz="2400" b="1" dirty="0">
                <a:latin typeface="TimesRomanR" pitchFamily="2" charset="0"/>
              </a:rPr>
              <a:t> </a:t>
            </a:r>
            <a:r>
              <a:rPr lang="en-US" altLang="en-US" sz="2400" b="1" dirty="0" err="1">
                <a:latin typeface="TimesRomanR" pitchFamily="2" charset="0"/>
              </a:rPr>
              <a:t>cantităţi</a:t>
            </a:r>
            <a:r>
              <a:rPr lang="en-US" altLang="en-US" sz="2400" b="1" dirty="0">
                <a:latin typeface="TimesRomanR" pitchFamily="2" charset="0"/>
              </a:rPr>
              <a:t> moderate;</a:t>
            </a:r>
          </a:p>
          <a:p>
            <a:pPr>
              <a:lnSpc>
                <a:spcPct val="80000"/>
              </a:lnSpc>
            </a:pPr>
            <a:r>
              <a:rPr lang="en-US" altLang="en-US" sz="2400" b="1" dirty="0" err="1">
                <a:latin typeface="TimesRomanR" pitchFamily="2" charset="0"/>
              </a:rPr>
              <a:t>acidifică</a:t>
            </a:r>
            <a:r>
              <a:rPr lang="en-US" altLang="en-US" sz="2400" b="1" dirty="0">
                <a:latin typeface="TimesRomanR" pitchFamily="2" charset="0"/>
              </a:rPr>
              <a:t> </a:t>
            </a:r>
            <a:r>
              <a:rPr lang="en-US" altLang="en-US" sz="2400" b="1" dirty="0" err="1">
                <a:latin typeface="TimesRomanR" pitchFamily="2" charset="0"/>
              </a:rPr>
              <a:t>partea</a:t>
            </a:r>
            <a:r>
              <a:rPr lang="en-US" altLang="en-US" sz="2400" b="1" dirty="0">
                <a:latin typeface="TimesRomanR" pitchFamily="2" charset="0"/>
              </a:rPr>
              <a:t> </a:t>
            </a:r>
            <a:r>
              <a:rPr lang="en-US" altLang="en-US" sz="2400" b="1" dirty="0" err="1">
                <a:latin typeface="TimesRomanR" pitchFamily="2" charset="0"/>
              </a:rPr>
              <a:t>înclinată</a:t>
            </a:r>
            <a:r>
              <a:rPr lang="en-US" altLang="en-US" sz="2400" b="1" dirty="0">
                <a:latin typeface="TimesRomanR" pitchFamily="2" charset="0"/>
              </a:rPr>
              <a:t> a </a:t>
            </a:r>
            <a:r>
              <a:rPr lang="en-US" altLang="en-US" sz="2400" b="1" dirty="0" err="1">
                <a:latin typeface="TimesRomanR" pitchFamily="2" charset="0"/>
              </a:rPr>
              <a:t>mediului</a:t>
            </a:r>
            <a:r>
              <a:rPr lang="en-US" altLang="en-US" sz="2400" b="1" dirty="0">
                <a:latin typeface="TimesRomanR" pitchFamily="2" charset="0"/>
              </a:rPr>
              <a:t> TSI (</a:t>
            </a:r>
            <a:r>
              <a:rPr lang="en-US" altLang="en-US" sz="2400" b="1" dirty="0" err="1">
                <a:latin typeface="TimesRomanR" pitchFamily="2" charset="0"/>
              </a:rPr>
              <a:t>lactoză</a:t>
            </a:r>
            <a:r>
              <a:rPr lang="en-US" altLang="en-US" sz="2400" b="1" dirty="0">
                <a:latin typeface="TimesRomanR" pitchFamily="2" charset="0"/>
              </a:rPr>
              <a:t>/</a:t>
            </a:r>
            <a:r>
              <a:rPr lang="en-US" altLang="en-US" sz="2400" b="1" dirty="0" err="1">
                <a:latin typeface="TimesRomanR" pitchFamily="2" charset="0"/>
              </a:rPr>
              <a:t>zaharoză</a:t>
            </a:r>
            <a:r>
              <a:rPr lang="en-US" altLang="en-US" sz="2400" b="1" dirty="0">
                <a:latin typeface="TimesRomanR" pitchFamily="2" charset="0"/>
              </a:rPr>
              <a:t> </a:t>
            </a:r>
            <a:r>
              <a:rPr lang="en-US" altLang="en-US" sz="2400" b="1" dirty="0" err="1">
                <a:latin typeface="TimesRomanR" pitchFamily="2" charset="0"/>
              </a:rPr>
              <a:t>pozitivă</a:t>
            </a:r>
            <a:r>
              <a:rPr lang="en-US" altLang="en-US" sz="2400" b="1" dirty="0">
                <a:latin typeface="TimesRomanR" pitchFamily="2" charset="0"/>
              </a:rPr>
              <a:t>);</a:t>
            </a:r>
          </a:p>
          <a:p>
            <a:pPr>
              <a:lnSpc>
                <a:spcPct val="80000"/>
              </a:lnSpc>
            </a:pPr>
            <a:r>
              <a:rPr lang="en-US" altLang="en-US" sz="2400" b="1" dirty="0">
                <a:latin typeface="TimesRomanR" pitchFamily="2" charset="0"/>
              </a:rPr>
              <a:t>nu produce H2S;</a:t>
            </a:r>
          </a:p>
          <a:p>
            <a:pPr>
              <a:lnSpc>
                <a:spcPct val="80000"/>
              </a:lnSpc>
            </a:pPr>
            <a:r>
              <a:rPr lang="en-US" altLang="en-US" sz="2400" b="1" dirty="0" err="1">
                <a:latin typeface="TimesRomanR" pitchFamily="2" charset="0"/>
              </a:rPr>
              <a:t>este</a:t>
            </a:r>
            <a:r>
              <a:rPr lang="en-US" altLang="en-US" sz="2400" b="1" dirty="0">
                <a:latin typeface="TimesRomanR" pitchFamily="2" charset="0"/>
              </a:rPr>
              <a:t> </a:t>
            </a:r>
            <a:r>
              <a:rPr lang="en-US" altLang="en-US" sz="2400" b="1" dirty="0" err="1">
                <a:latin typeface="TimesRomanR" pitchFamily="2" charset="0"/>
              </a:rPr>
              <a:t>mobilă</a:t>
            </a:r>
            <a:r>
              <a:rPr lang="en-US" altLang="en-US" sz="2400" b="1" dirty="0">
                <a:latin typeface="TimesRomanR" pitchFamily="2" charset="0"/>
              </a:rPr>
              <a:t> </a:t>
            </a:r>
            <a:r>
              <a:rPr lang="en-US" altLang="en-US" sz="2400" b="1" dirty="0" err="1">
                <a:latin typeface="TimesRomanR" pitchFamily="2" charset="0"/>
              </a:rPr>
              <a:t>pe</a:t>
            </a:r>
            <a:r>
              <a:rPr lang="en-US" altLang="en-US" sz="2400" b="1" dirty="0">
                <a:latin typeface="TimesRomanR" pitchFamily="2" charset="0"/>
              </a:rPr>
              <a:t> MIU;</a:t>
            </a:r>
          </a:p>
          <a:p>
            <a:pPr>
              <a:lnSpc>
                <a:spcPct val="80000"/>
              </a:lnSpc>
            </a:pPr>
            <a:r>
              <a:rPr lang="en-US" altLang="en-US" sz="2400" b="1" dirty="0" err="1">
                <a:latin typeface="TimesRomanR" pitchFamily="2" charset="0"/>
              </a:rPr>
              <a:t>uree</a:t>
            </a:r>
            <a:r>
              <a:rPr lang="en-US" altLang="en-US" sz="2400" b="1" dirty="0">
                <a:latin typeface="TimesRomanR" pitchFamily="2" charset="0"/>
              </a:rPr>
              <a:t> </a:t>
            </a:r>
            <a:r>
              <a:rPr lang="en-US" altLang="en-US" sz="2400" b="1" dirty="0" err="1">
                <a:latin typeface="TimesRomanR" pitchFamily="2" charset="0"/>
              </a:rPr>
              <a:t>negativă</a:t>
            </a:r>
            <a:r>
              <a:rPr lang="en-US" altLang="en-US" sz="2400" b="1" dirty="0">
                <a:latin typeface="TimesRomanR" pitchFamily="2" charset="0"/>
              </a:rPr>
              <a:t>;</a:t>
            </a:r>
          </a:p>
          <a:p>
            <a:pPr>
              <a:lnSpc>
                <a:spcPct val="80000"/>
              </a:lnSpc>
            </a:pPr>
            <a:r>
              <a:rPr lang="en-US" altLang="en-US" sz="2400" b="1" dirty="0" err="1">
                <a:latin typeface="TimesRomanR" pitchFamily="2" charset="0"/>
              </a:rPr>
              <a:t>indol</a:t>
            </a:r>
            <a:r>
              <a:rPr lang="en-US" altLang="en-US" sz="2400" b="1" dirty="0">
                <a:latin typeface="TimesRomanR" pitchFamily="2" charset="0"/>
              </a:rPr>
              <a:t> </a:t>
            </a:r>
            <a:r>
              <a:rPr lang="en-US" altLang="en-US" sz="2400" b="1" dirty="0" err="1">
                <a:latin typeface="TimesRomanR" pitchFamily="2" charset="0"/>
              </a:rPr>
              <a:t>pozitivă</a:t>
            </a:r>
            <a:r>
              <a:rPr lang="en-US" altLang="en-US" sz="2400" b="1" dirty="0">
                <a:latin typeface="TimesRomanR" pitchFamily="2" charset="0"/>
              </a:rPr>
              <a:t>;</a:t>
            </a:r>
          </a:p>
          <a:p>
            <a:pPr>
              <a:lnSpc>
                <a:spcPct val="80000"/>
              </a:lnSpc>
            </a:pPr>
            <a:r>
              <a:rPr lang="en-US" altLang="en-US" sz="2400" b="1" dirty="0" err="1">
                <a:latin typeface="TimesRomanR" pitchFamily="2" charset="0"/>
              </a:rPr>
              <a:t>citrat</a:t>
            </a:r>
            <a:r>
              <a:rPr lang="en-US" altLang="en-US" sz="2400" b="1" dirty="0">
                <a:latin typeface="TimesRomanR" pitchFamily="2" charset="0"/>
              </a:rPr>
              <a:t> </a:t>
            </a:r>
            <a:r>
              <a:rPr lang="en-US" altLang="en-US" sz="2400" b="1" dirty="0" err="1">
                <a:latin typeface="TimesRomanR" pitchFamily="2" charset="0"/>
              </a:rPr>
              <a:t>negativă</a:t>
            </a:r>
            <a:r>
              <a:rPr lang="en-US" altLang="en-US" sz="2400" b="1" dirty="0">
                <a:latin typeface="TimesRomanR" pitchFamily="2" charset="0"/>
              </a:rPr>
              <a:t>;</a:t>
            </a:r>
          </a:p>
          <a:p>
            <a:pPr>
              <a:lnSpc>
                <a:spcPct val="80000"/>
              </a:lnSpc>
            </a:pPr>
            <a:r>
              <a:rPr lang="en-US" altLang="en-US" sz="2400" b="1" dirty="0">
                <a:latin typeface="TimesRomanR" pitchFamily="2" charset="0"/>
              </a:rPr>
              <a:t>Rosu </a:t>
            </a:r>
            <a:r>
              <a:rPr lang="en-US" altLang="en-US" sz="2400" b="1" dirty="0" err="1">
                <a:latin typeface="TimesRomanR" pitchFamily="2" charset="0"/>
              </a:rPr>
              <a:t>metil</a:t>
            </a:r>
            <a:r>
              <a:rPr lang="en-US" altLang="en-US" sz="2400" b="1" dirty="0">
                <a:latin typeface="TimesRomanR" pitchFamily="2" charset="0"/>
              </a:rPr>
              <a:t> </a:t>
            </a:r>
            <a:r>
              <a:rPr lang="en-US" altLang="en-US" sz="2400" b="1" dirty="0" err="1">
                <a:latin typeface="TimesRomanR" pitchFamily="2" charset="0"/>
              </a:rPr>
              <a:t>pozitiva</a:t>
            </a:r>
            <a:endParaRPr lang="en-US" altLang="en-US" sz="2400" b="1" dirty="0">
              <a:latin typeface="TimesRomanR" pitchFamily="2" charset="0"/>
            </a:endParaRPr>
          </a:p>
          <a:p>
            <a:pPr>
              <a:lnSpc>
                <a:spcPct val="80000"/>
              </a:lnSpc>
            </a:pPr>
            <a:r>
              <a:rPr lang="en-US" altLang="en-US" sz="2400" b="1" dirty="0" err="1">
                <a:latin typeface="TimesRomanR" pitchFamily="2" charset="0"/>
              </a:rPr>
              <a:t>fenilalanindezaminază</a:t>
            </a:r>
            <a:r>
              <a:rPr lang="en-US" altLang="en-US" sz="2400" b="1" dirty="0">
                <a:latin typeface="TimesRomanR" pitchFamily="2" charset="0"/>
              </a:rPr>
              <a:t> </a:t>
            </a:r>
            <a:r>
              <a:rPr lang="en-US" altLang="en-US" sz="2400" b="1" dirty="0" err="1">
                <a:latin typeface="TimesRomanR" pitchFamily="2" charset="0"/>
              </a:rPr>
              <a:t>negativă</a:t>
            </a:r>
            <a:r>
              <a:rPr lang="en-US" altLang="en-US" sz="2400" b="1" dirty="0">
                <a:latin typeface="TimesRomanR" pitchFamily="2" charset="0"/>
              </a:rPr>
              <a:t>.</a:t>
            </a:r>
          </a:p>
          <a:p>
            <a:pPr>
              <a:lnSpc>
                <a:spcPct val="80000"/>
              </a:lnSpc>
            </a:pPr>
            <a:r>
              <a:rPr lang="en-US" altLang="en-US" sz="2400" b="1" dirty="0" err="1">
                <a:latin typeface="TimesRomanR" pitchFamily="2" charset="0"/>
              </a:rPr>
              <a:t>lizindecarboxilază</a:t>
            </a:r>
            <a:r>
              <a:rPr lang="en-US" altLang="en-US" sz="2400" b="1" dirty="0">
                <a:latin typeface="TimesRomanR" pitchFamily="2" charset="0"/>
              </a:rPr>
              <a:t> </a:t>
            </a:r>
            <a:r>
              <a:rPr lang="en-US" altLang="en-US" sz="2400" b="1" dirty="0" err="1">
                <a:latin typeface="TimesRomanR" pitchFamily="2" charset="0"/>
              </a:rPr>
              <a:t>pozitivă</a:t>
            </a:r>
            <a:r>
              <a:rPr lang="en-US" altLang="en-US" sz="2400" b="1" dirty="0">
                <a:latin typeface="TimesRomanR" pitchFamily="2" charset="0"/>
              </a:rPr>
              <a:t>;</a:t>
            </a:r>
          </a:p>
        </p:txBody>
      </p:sp>
      <p:pic>
        <p:nvPicPr>
          <p:cNvPr id="77831" name="Picture 7"/>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7075"/>
          <a:stretch/>
        </p:blipFill>
        <p:spPr>
          <a:xfrm>
            <a:off x="4646613" y="1916832"/>
            <a:ext cx="4032250" cy="417916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0903838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2"/>
          <a:srcRect/>
          <a:stretch>
            <a:fillRect/>
          </a:stretch>
        </p:blipFill>
        <p:spPr bwMode="auto">
          <a:xfrm>
            <a:off x="2357422" y="1071546"/>
            <a:ext cx="4286280" cy="4156883"/>
          </a:xfrm>
          <a:prstGeom prst="rect">
            <a:avLst/>
          </a:prstGeom>
          <a:noFill/>
          <a:ln w="9525">
            <a:noFill/>
            <a:miter lim="800000"/>
            <a:headEnd/>
            <a:tailEnd/>
          </a:ln>
        </p:spPr>
      </p:pic>
      <p:sp>
        <p:nvSpPr>
          <p:cNvPr id="5" name="TextBox 4"/>
          <p:cNvSpPr txBox="1"/>
          <p:nvPr/>
        </p:nvSpPr>
        <p:spPr>
          <a:xfrm>
            <a:off x="1643042" y="5643578"/>
            <a:ext cx="5857916" cy="369332"/>
          </a:xfrm>
          <a:prstGeom prst="rect">
            <a:avLst/>
          </a:prstGeom>
          <a:noFill/>
        </p:spPr>
        <p:txBody>
          <a:bodyPr wrap="square" rtlCol="0">
            <a:spAutoFit/>
          </a:bodyPr>
          <a:lstStyle/>
          <a:p>
            <a:r>
              <a:rPr lang="en-US" dirty="0" err="1"/>
              <a:t>Figura</a:t>
            </a:r>
            <a:r>
              <a:rPr lang="en-US" dirty="0"/>
              <a:t> </a:t>
            </a:r>
            <a:r>
              <a:rPr lang="ro-RO" dirty="0" smtClean="0"/>
              <a:t>31</a:t>
            </a:r>
            <a:r>
              <a:rPr lang="en-US" dirty="0" smtClean="0"/>
              <a:t>: </a:t>
            </a:r>
            <a:r>
              <a:rPr lang="en-US" dirty="0" err="1"/>
              <a:t>Tipuri</a:t>
            </a:r>
            <a:r>
              <a:rPr lang="en-US" dirty="0"/>
              <a:t> de </a:t>
            </a:r>
            <a:r>
              <a:rPr lang="en-US" dirty="0" err="1"/>
              <a:t>colonii</a:t>
            </a:r>
            <a:r>
              <a:rPr lang="en-US" dirty="0"/>
              <a:t> de Pseudomonas </a:t>
            </a:r>
            <a:r>
              <a:rPr lang="en-US" dirty="0" err="1"/>
              <a:t>aeruginosa</a:t>
            </a:r>
            <a:r>
              <a:rPr lang="en-US" dirty="0"/>
              <a:t> </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a:srcRect/>
          <a:stretch>
            <a:fillRect/>
          </a:stretch>
        </p:blipFill>
        <p:spPr bwMode="auto">
          <a:xfrm>
            <a:off x="214282" y="785794"/>
            <a:ext cx="3766802" cy="3500462"/>
          </a:xfrm>
          <a:prstGeom prst="rect">
            <a:avLst/>
          </a:prstGeom>
          <a:noFill/>
          <a:ln w="9525">
            <a:noFill/>
            <a:miter lim="800000"/>
            <a:headEnd/>
            <a:tailEnd/>
          </a:ln>
        </p:spPr>
      </p:pic>
      <p:sp>
        <p:nvSpPr>
          <p:cNvPr id="5" name="TextBox 4"/>
          <p:cNvSpPr txBox="1"/>
          <p:nvPr/>
        </p:nvSpPr>
        <p:spPr>
          <a:xfrm>
            <a:off x="214282" y="4929198"/>
            <a:ext cx="3714776" cy="1200329"/>
          </a:xfrm>
          <a:prstGeom prst="rect">
            <a:avLst/>
          </a:prstGeom>
          <a:noFill/>
        </p:spPr>
        <p:txBody>
          <a:bodyPr wrap="square" rtlCol="0">
            <a:spAutoFit/>
          </a:bodyPr>
          <a:lstStyle/>
          <a:p>
            <a:r>
              <a:rPr lang="en-US" dirty="0" err="1"/>
              <a:t>Figura</a:t>
            </a:r>
            <a:r>
              <a:rPr lang="en-US" dirty="0"/>
              <a:t> </a:t>
            </a:r>
            <a:r>
              <a:rPr lang="en-US" dirty="0" smtClean="0"/>
              <a:t>3</a:t>
            </a:r>
            <a:r>
              <a:rPr lang="ro-RO" dirty="0" smtClean="0"/>
              <a:t>2</a:t>
            </a:r>
            <a:r>
              <a:rPr lang="en-US" dirty="0" smtClean="0"/>
              <a:t>: </a:t>
            </a:r>
            <a:r>
              <a:rPr lang="en-US" dirty="0" err="1"/>
              <a:t>Colonii</a:t>
            </a:r>
            <a:r>
              <a:rPr lang="en-US" dirty="0"/>
              <a:t> </a:t>
            </a:r>
            <a:r>
              <a:rPr lang="en-US" dirty="0" err="1"/>
              <a:t>lactozo</a:t>
            </a:r>
            <a:r>
              <a:rPr lang="en-US" dirty="0"/>
              <a:t>-negative de Ps. </a:t>
            </a:r>
            <a:r>
              <a:rPr lang="en-US" dirty="0" err="1"/>
              <a:t>aeruginosa</a:t>
            </a:r>
            <a:r>
              <a:rPr lang="en-US" dirty="0"/>
              <a:t> </a:t>
            </a:r>
            <a:r>
              <a:rPr lang="en-US" dirty="0" err="1"/>
              <a:t>pe</a:t>
            </a:r>
            <a:r>
              <a:rPr lang="en-US" dirty="0"/>
              <a:t> </a:t>
            </a:r>
            <a:r>
              <a:rPr lang="en-US" dirty="0" err="1"/>
              <a:t>mediul</a:t>
            </a:r>
            <a:r>
              <a:rPr lang="en-US" dirty="0"/>
              <a:t> </a:t>
            </a:r>
            <a:r>
              <a:rPr lang="en-US" dirty="0" err="1"/>
              <a:t>Istrate-Meitert</a:t>
            </a:r>
            <a:endParaRPr lang="en-US" dirty="0"/>
          </a:p>
          <a:p>
            <a:endParaRPr lang="en-US" dirty="0"/>
          </a:p>
        </p:txBody>
      </p:sp>
      <p:pic>
        <p:nvPicPr>
          <p:cNvPr id="118787" name="Picture 3"/>
          <p:cNvPicPr>
            <a:picLocks noChangeAspect="1" noChangeArrowheads="1"/>
          </p:cNvPicPr>
          <p:nvPr/>
        </p:nvPicPr>
        <p:blipFill>
          <a:blip r:embed="rId3"/>
          <a:srcRect/>
          <a:stretch>
            <a:fillRect/>
          </a:stretch>
        </p:blipFill>
        <p:spPr bwMode="auto">
          <a:xfrm>
            <a:off x="4357686" y="1071546"/>
            <a:ext cx="4425960" cy="2963143"/>
          </a:xfrm>
          <a:prstGeom prst="rect">
            <a:avLst/>
          </a:prstGeom>
          <a:noFill/>
          <a:ln w="9525">
            <a:noFill/>
            <a:miter lim="800000"/>
            <a:headEnd/>
            <a:tailEnd/>
          </a:ln>
        </p:spPr>
      </p:pic>
      <p:sp>
        <p:nvSpPr>
          <p:cNvPr id="7" name="TextBox 6"/>
          <p:cNvSpPr txBox="1"/>
          <p:nvPr/>
        </p:nvSpPr>
        <p:spPr>
          <a:xfrm>
            <a:off x="4357686" y="4929198"/>
            <a:ext cx="4357718" cy="646331"/>
          </a:xfrm>
          <a:prstGeom prst="rect">
            <a:avLst/>
          </a:prstGeom>
          <a:noFill/>
        </p:spPr>
        <p:txBody>
          <a:bodyPr wrap="square" rtlCol="0">
            <a:spAutoFit/>
          </a:bodyPr>
          <a:lstStyle/>
          <a:p>
            <a:r>
              <a:rPr lang="en-US" dirty="0" err="1"/>
              <a:t>Figura</a:t>
            </a:r>
            <a:r>
              <a:rPr lang="en-US" dirty="0"/>
              <a:t> </a:t>
            </a:r>
            <a:r>
              <a:rPr lang="en-US" dirty="0" smtClean="0"/>
              <a:t>3</a:t>
            </a:r>
            <a:r>
              <a:rPr lang="ro-RO" dirty="0" smtClean="0"/>
              <a:t>3</a:t>
            </a:r>
            <a:r>
              <a:rPr lang="en-US" dirty="0" smtClean="0"/>
              <a:t>: </a:t>
            </a:r>
            <a:r>
              <a:rPr lang="en-US" dirty="0" err="1"/>
              <a:t>Aspectul</a:t>
            </a:r>
            <a:r>
              <a:rPr lang="en-US" dirty="0"/>
              <a:t> </a:t>
            </a:r>
            <a:r>
              <a:rPr lang="en-US" dirty="0" err="1"/>
              <a:t>coloniilor</a:t>
            </a:r>
            <a:r>
              <a:rPr lang="en-US" dirty="0"/>
              <a:t> de Ps. </a:t>
            </a:r>
            <a:r>
              <a:rPr lang="en-US" dirty="0" err="1"/>
              <a:t>aeruginosa</a:t>
            </a:r>
            <a:r>
              <a:rPr lang="en-US" dirty="0"/>
              <a:t> </a:t>
            </a:r>
            <a:r>
              <a:rPr lang="en-US" dirty="0" err="1"/>
              <a:t>pe</a:t>
            </a:r>
            <a:r>
              <a:rPr lang="en-US" dirty="0"/>
              <a:t> </a:t>
            </a:r>
            <a:r>
              <a:rPr lang="en-US" dirty="0" err="1"/>
              <a:t>geloză</a:t>
            </a:r>
            <a:r>
              <a:rPr lang="en-US" dirty="0"/>
              <a:t> </a:t>
            </a:r>
            <a:r>
              <a:rPr lang="en-US" dirty="0" err="1"/>
              <a:t>simplă</a:t>
            </a:r>
            <a:r>
              <a:rPr lang="en-US" dirty="0"/>
              <a:t> </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a:srcRect/>
          <a:stretch>
            <a:fillRect/>
          </a:stretch>
        </p:blipFill>
        <p:spPr bwMode="auto">
          <a:xfrm>
            <a:off x="2000232" y="1285860"/>
            <a:ext cx="5000628" cy="3520622"/>
          </a:xfrm>
          <a:prstGeom prst="rect">
            <a:avLst/>
          </a:prstGeom>
          <a:noFill/>
          <a:ln w="9525">
            <a:noFill/>
            <a:miter lim="800000"/>
            <a:headEnd/>
            <a:tailEnd/>
          </a:ln>
        </p:spPr>
      </p:pic>
      <p:sp>
        <p:nvSpPr>
          <p:cNvPr id="5" name="TextBox 4"/>
          <p:cNvSpPr txBox="1"/>
          <p:nvPr/>
        </p:nvSpPr>
        <p:spPr>
          <a:xfrm>
            <a:off x="1000100" y="5429264"/>
            <a:ext cx="7000924" cy="646331"/>
          </a:xfrm>
          <a:prstGeom prst="rect">
            <a:avLst/>
          </a:prstGeom>
          <a:noFill/>
        </p:spPr>
        <p:txBody>
          <a:bodyPr wrap="square" rtlCol="0">
            <a:spAutoFit/>
          </a:bodyPr>
          <a:lstStyle/>
          <a:p>
            <a:pPr algn="ctr"/>
            <a:r>
              <a:rPr lang="en-US" dirty="0" err="1"/>
              <a:t>Figura</a:t>
            </a:r>
            <a:r>
              <a:rPr lang="en-US" dirty="0"/>
              <a:t> </a:t>
            </a:r>
            <a:r>
              <a:rPr lang="en-US" dirty="0" smtClean="0"/>
              <a:t>3</a:t>
            </a:r>
            <a:r>
              <a:rPr lang="ro-RO" dirty="0" smtClean="0"/>
              <a:t>4</a:t>
            </a:r>
            <a:r>
              <a:rPr lang="en-US" dirty="0" smtClean="0"/>
              <a:t>: </a:t>
            </a:r>
            <a:r>
              <a:rPr lang="en-US" dirty="0" err="1"/>
              <a:t>Alcalinizarea</a:t>
            </a:r>
            <a:r>
              <a:rPr lang="en-US" dirty="0"/>
              <a:t> </a:t>
            </a:r>
            <a:r>
              <a:rPr lang="en-US" dirty="0" err="1"/>
              <a:t>mediului</a:t>
            </a:r>
            <a:r>
              <a:rPr lang="en-US" dirty="0"/>
              <a:t> TSI de </a:t>
            </a:r>
            <a:r>
              <a:rPr lang="en-US" dirty="0" err="1"/>
              <a:t>catre</a:t>
            </a:r>
            <a:r>
              <a:rPr lang="en-US" dirty="0"/>
              <a:t> Pseudomonas. (</a:t>
            </a:r>
            <a:r>
              <a:rPr lang="en-US" dirty="0" err="1"/>
              <a:t>stânga</a:t>
            </a:r>
            <a:r>
              <a:rPr lang="en-US" dirty="0"/>
              <a:t> - </a:t>
            </a:r>
            <a:r>
              <a:rPr lang="en-US" dirty="0" err="1"/>
              <a:t>mediu</a:t>
            </a:r>
            <a:r>
              <a:rPr lang="en-US" dirty="0"/>
              <a:t> </a:t>
            </a:r>
            <a:r>
              <a:rPr lang="en-US" dirty="0" err="1"/>
              <a:t>neinoculat</a:t>
            </a:r>
            <a:r>
              <a:rPr lang="en-US" dirty="0"/>
              <a:t>; </a:t>
            </a:r>
            <a:r>
              <a:rPr lang="en-US" dirty="0" err="1"/>
              <a:t>dreapta</a:t>
            </a:r>
            <a:r>
              <a:rPr lang="en-US" dirty="0"/>
              <a:t> - </a:t>
            </a:r>
            <a:r>
              <a:rPr lang="en-US" dirty="0" err="1"/>
              <a:t>cultura</a:t>
            </a:r>
            <a:r>
              <a:rPr lang="en-US" dirty="0"/>
              <a:t> de Pseudomonas) </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4925" y="277813"/>
            <a:ext cx="9109075" cy="630237"/>
          </a:xfrm>
        </p:spPr>
        <p:txBody>
          <a:bodyPr>
            <a:normAutofit fontScale="90000"/>
          </a:bodyPr>
          <a:lstStyle/>
          <a:p>
            <a:pPr rtl="0" eaLnBrk="1" hangingPunct="1">
              <a:defRPr/>
            </a:pPr>
            <a:r>
              <a:rPr lang="ro-RO" sz="4000" dirty="0" smtClean="0">
                <a:solidFill>
                  <a:schemeClr val="tx1"/>
                </a:solidFill>
              </a:rPr>
              <a:t>CARACTERE DE CULTURĂ- </a:t>
            </a:r>
            <a:r>
              <a:rPr lang="ro-RO" sz="4000" dirty="0" err="1" smtClean="0">
                <a:solidFill>
                  <a:schemeClr val="tx1"/>
                </a:solidFill>
              </a:rPr>
              <a:t>Ps.aeruginosa</a:t>
            </a:r>
            <a:endParaRPr lang="en-US" sz="4000" dirty="0" smtClean="0">
              <a:solidFill>
                <a:schemeClr val="tx1"/>
              </a:solidFill>
            </a:endParaRPr>
          </a:p>
        </p:txBody>
      </p:sp>
      <p:pic>
        <p:nvPicPr>
          <p:cNvPr id="15364" name="Picture 4" descr="P"/>
          <p:cNvPicPr>
            <a:picLocks noChangeAspect="1" noChangeArrowheads="1"/>
          </p:cNvPicPr>
          <p:nvPr/>
        </p:nvPicPr>
        <p:blipFill>
          <a:blip r:embed="rId3" cstate="print"/>
          <a:srcRect/>
          <a:stretch>
            <a:fillRect/>
          </a:stretch>
        </p:blipFill>
        <p:spPr bwMode="auto">
          <a:xfrm>
            <a:off x="3428992" y="1285860"/>
            <a:ext cx="1928826" cy="1428760"/>
          </a:xfrm>
          <a:prstGeom prst="rect">
            <a:avLst/>
          </a:prstGeom>
          <a:noFill/>
          <a:ln w="9525">
            <a:noFill/>
            <a:miter lim="800000"/>
            <a:headEnd/>
            <a:tailEnd/>
          </a:ln>
        </p:spPr>
      </p:pic>
      <p:sp>
        <p:nvSpPr>
          <p:cNvPr id="15368" name="Text Box 8"/>
          <p:cNvSpPr txBox="1">
            <a:spLocks noChangeArrowheads="1"/>
          </p:cNvSpPr>
          <p:nvPr/>
        </p:nvSpPr>
        <p:spPr bwMode="auto">
          <a:xfrm>
            <a:off x="3428992" y="2928934"/>
            <a:ext cx="2286016" cy="369332"/>
          </a:xfrm>
          <a:prstGeom prst="rect">
            <a:avLst/>
          </a:prstGeom>
          <a:noFill/>
          <a:ln w="9525">
            <a:noFill/>
            <a:miter lim="800000"/>
            <a:headEnd/>
            <a:tailEnd/>
          </a:ln>
        </p:spPr>
        <p:txBody>
          <a:bodyPr wrap="square">
            <a:spAutoFit/>
          </a:bodyPr>
          <a:lstStyle/>
          <a:p>
            <a:pPr algn="l" rtl="0"/>
            <a:r>
              <a:rPr lang="ro-RO" b="1" dirty="0" smtClean="0"/>
              <a:t>   Geloză nutritivă</a:t>
            </a:r>
            <a:endParaRPr lang="en-US" b="1" dirty="0"/>
          </a:p>
        </p:txBody>
      </p:sp>
      <p:pic>
        <p:nvPicPr>
          <p:cNvPr id="15370" name="Picture 10" descr="HiFluoro_Pseudomonas_Agar_Base_2"/>
          <p:cNvPicPr>
            <a:picLocks noChangeAspect="1" noChangeArrowheads="1"/>
          </p:cNvPicPr>
          <p:nvPr/>
        </p:nvPicPr>
        <p:blipFill>
          <a:blip r:embed="rId4" cstate="print"/>
          <a:srcRect/>
          <a:stretch>
            <a:fillRect/>
          </a:stretch>
        </p:blipFill>
        <p:spPr bwMode="auto">
          <a:xfrm>
            <a:off x="714348" y="1214422"/>
            <a:ext cx="1714429" cy="1528753"/>
          </a:xfrm>
          <a:prstGeom prst="rect">
            <a:avLst/>
          </a:prstGeom>
          <a:noFill/>
          <a:ln w="9525">
            <a:noFill/>
            <a:miter lim="800000"/>
            <a:headEnd/>
            <a:tailEnd/>
          </a:ln>
        </p:spPr>
      </p:pic>
      <p:sp>
        <p:nvSpPr>
          <p:cNvPr id="15371" name="Text Box 11"/>
          <p:cNvSpPr txBox="1">
            <a:spLocks noChangeArrowheads="1"/>
          </p:cNvSpPr>
          <p:nvPr/>
        </p:nvSpPr>
        <p:spPr bwMode="auto">
          <a:xfrm>
            <a:off x="285720" y="2857496"/>
            <a:ext cx="2640018" cy="338554"/>
          </a:xfrm>
          <a:prstGeom prst="rect">
            <a:avLst/>
          </a:prstGeom>
          <a:noFill/>
          <a:ln w="9525">
            <a:noFill/>
            <a:miter lim="800000"/>
            <a:headEnd/>
            <a:tailEnd/>
          </a:ln>
        </p:spPr>
        <p:txBody>
          <a:bodyPr wrap="none">
            <a:spAutoFit/>
          </a:bodyPr>
          <a:lstStyle/>
          <a:p>
            <a:pPr algn="l" rtl="0"/>
            <a:r>
              <a:rPr lang="ro-RO" sz="1600" b="1" dirty="0" smtClean="0"/>
              <a:t>Mediul </a:t>
            </a:r>
            <a:r>
              <a:rPr lang="ro-RO" sz="1600" b="1" dirty="0" err="1" smtClean="0"/>
              <a:t>gelozat</a:t>
            </a:r>
            <a:r>
              <a:rPr lang="en-US" sz="1600" b="1" dirty="0" smtClean="0"/>
              <a:t> </a:t>
            </a:r>
            <a:r>
              <a:rPr lang="ro-RO" sz="1600" b="1" dirty="0" smtClean="0"/>
              <a:t>C</a:t>
            </a:r>
            <a:r>
              <a:rPr lang="en-US" sz="1600" b="1" dirty="0" err="1" smtClean="0"/>
              <a:t>etrimide</a:t>
            </a:r>
            <a:endParaRPr lang="en-US" sz="1600" b="1" dirty="0"/>
          </a:p>
        </p:txBody>
      </p:sp>
      <p:pic>
        <p:nvPicPr>
          <p:cNvPr id="9" name="Picture 5" descr="Pseudomonas aeruginosa green soluble pigment"/>
          <p:cNvPicPr>
            <a:picLocks noChangeAspect="1" noChangeArrowheads="1"/>
          </p:cNvPicPr>
          <p:nvPr/>
        </p:nvPicPr>
        <p:blipFill>
          <a:blip r:embed="rId5" cstate="print"/>
          <a:srcRect/>
          <a:stretch>
            <a:fillRect/>
          </a:stretch>
        </p:blipFill>
        <p:spPr bwMode="auto">
          <a:xfrm>
            <a:off x="285720" y="3571876"/>
            <a:ext cx="2054032" cy="1945356"/>
          </a:xfrm>
          <a:prstGeom prst="rect">
            <a:avLst/>
          </a:prstGeom>
          <a:noFill/>
        </p:spPr>
      </p:pic>
      <p:sp>
        <p:nvSpPr>
          <p:cNvPr id="10" name="Text Box 11"/>
          <p:cNvSpPr txBox="1">
            <a:spLocks noChangeArrowheads="1"/>
          </p:cNvSpPr>
          <p:nvPr/>
        </p:nvSpPr>
        <p:spPr bwMode="auto">
          <a:xfrm>
            <a:off x="-21416" y="5769226"/>
            <a:ext cx="2571768" cy="830997"/>
          </a:xfrm>
          <a:prstGeom prst="rect">
            <a:avLst/>
          </a:prstGeom>
          <a:noFill/>
          <a:ln w="9525">
            <a:noFill/>
            <a:miter lim="800000"/>
            <a:headEnd/>
            <a:tailEnd/>
          </a:ln>
        </p:spPr>
        <p:txBody>
          <a:bodyPr wrap="square">
            <a:spAutoFit/>
          </a:bodyPr>
          <a:lstStyle/>
          <a:p>
            <a:pPr algn="ctr" rtl="0"/>
            <a:r>
              <a:rPr lang="ro-RO" sz="1600" b="1" dirty="0" smtClean="0"/>
              <a:t>Geloză simplă </a:t>
            </a:r>
          </a:p>
          <a:p>
            <a:pPr algn="ctr" rtl="0"/>
            <a:r>
              <a:rPr lang="ro-RO" sz="1600" b="1" dirty="0" smtClean="0"/>
              <a:t>pigment solubil (</a:t>
            </a:r>
            <a:r>
              <a:rPr lang="ro-RO" sz="1600" b="1" dirty="0" err="1" smtClean="0"/>
              <a:t>piocianină</a:t>
            </a:r>
            <a:r>
              <a:rPr lang="ro-RO" sz="1600" b="1" dirty="0" smtClean="0"/>
              <a:t>)</a:t>
            </a:r>
            <a:endParaRPr lang="en-US" sz="1600" b="1" dirty="0"/>
          </a:p>
        </p:txBody>
      </p:sp>
      <p:pic>
        <p:nvPicPr>
          <p:cNvPr id="11" name="Picture 5" descr="Pseudomonas aeruginosa mucolid colonies"/>
          <p:cNvPicPr>
            <a:picLocks noChangeAspect="1" noChangeArrowheads="1"/>
          </p:cNvPicPr>
          <p:nvPr/>
        </p:nvPicPr>
        <p:blipFill>
          <a:blip r:embed="rId6" cstate="print"/>
          <a:srcRect/>
          <a:stretch>
            <a:fillRect/>
          </a:stretch>
        </p:blipFill>
        <p:spPr bwMode="auto">
          <a:xfrm>
            <a:off x="2643174" y="3571876"/>
            <a:ext cx="2360874" cy="2197350"/>
          </a:xfrm>
          <a:prstGeom prst="rect">
            <a:avLst/>
          </a:prstGeom>
          <a:noFill/>
        </p:spPr>
      </p:pic>
      <p:sp>
        <p:nvSpPr>
          <p:cNvPr id="12" name="Text Box 11"/>
          <p:cNvSpPr txBox="1">
            <a:spLocks noChangeArrowheads="1"/>
          </p:cNvSpPr>
          <p:nvPr/>
        </p:nvSpPr>
        <p:spPr bwMode="auto">
          <a:xfrm>
            <a:off x="2906071" y="5859876"/>
            <a:ext cx="1785950" cy="584775"/>
          </a:xfrm>
          <a:prstGeom prst="rect">
            <a:avLst/>
          </a:prstGeom>
          <a:noFill/>
          <a:ln w="9525">
            <a:noFill/>
            <a:miter lim="800000"/>
            <a:headEnd/>
            <a:tailEnd/>
          </a:ln>
        </p:spPr>
        <p:txBody>
          <a:bodyPr wrap="square">
            <a:spAutoFit/>
          </a:bodyPr>
          <a:lstStyle/>
          <a:p>
            <a:pPr algn="ctr" rtl="0"/>
            <a:r>
              <a:rPr lang="ro-RO" sz="1600" b="1" dirty="0" smtClean="0"/>
              <a:t>Geloză simplă </a:t>
            </a:r>
          </a:p>
          <a:p>
            <a:pPr algn="ctr" rtl="0"/>
            <a:r>
              <a:rPr lang="ro-RO" sz="1600" b="1" dirty="0" smtClean="0"/>
              <a:t>Colonii mucoase</a:t>
            </a:r>
            <a:endParaRPr lang="en-US" sz="1600" b="1" dirty="0"/>
          </a:p>
        </p:txBody>
      </p:sp>
      <p:pic>
        <p:nvPicPr>
          <p:cNvPr id="13" name="Picture 12" descr="Mac Conkey Pseudomonas.jpg"/>
          <p:cNvPicPr>
            <a:picLocks noChangeAspect="1"/>
          </p:cNvPicPr>
          <p:nvPr/>
        </p:nvPicPr>
        <p:blipFill>
          <a:blip r:embed="rId7" cstate="print"/>
          <a:stretch>
            <a:fillRect/>
          </a:stretch>
        </p:blipFill>
        <p:spPr>
          <a:xfrm rot="5400000">
            <a:off x="6397079" y="960833"/>
            <a:ext cx="1527721" cy="2036961"/>
          </a:xfrm>
          <a:prstGeom prst="rect">
            <a:avLst/>
          </a:prstGeom>
        </p:spPr>
      </p:pic>
      <p:sp>
        <p:nvSpPr>
          <p:cNvPr id="14" name="Text Box 8"/>
          <p:cNvSpPr txBox="1">
            <a:spLocks noChangeArrowheads="1"/>
          </p:cNvSpPr>
          <p:nvPr/>
        </p:nvSpPr>
        <p:spPr bwMode="auto">
          <a:xfrm>
            <a:off x="6143636" y="3000372"/>
            <a:ext cx="2286016" cy="369332"/>
          </a:xfrm>
          <a:prstGeom prst="rect">
            <a:avLst/>
          </a:prstGeom>
          <a:noFill/>
          <a:ln w="9525">
            <a:noFill/>
            <a:miter lim="800000"/>
            <a:headEnd/>
            <a:tailEnd/>
          </a:ln>
        </p:spPr>
        <p:txBody>
          <a:bodyPr wrap="square">
            <a:spAutoFit/>
          </a:bodyPr>
          <a:lstStyle/>
          <a:p>
            <a:pPr algn="ctr" rtl="0"/>
            <a:r>
              <a:rPr lang="ro-RO" b="1" dirty="0" smtClean="0"/>
              <a:t>Mediul </a:t>
            </a:r>
            <a:r>
              <a:rPr lang="ro-RO" b="1" dirty="0" err="1" smtClean="0"/>
              <a:t>MacConkey</a:t>
            </a:r>
            <a:endParaRPr lang="en-US" b="1" dirty="0"/>
          </a:p>
        </p:txBody>
      </p:sp>
      <p:sp>
        <p:nvSpPr>
          <p:cNvPr id="16" name="Text Box 8"/>
          <p:cNvSpPr txBox="1">
            <a:spLocks noChangeArrowheads="1"/>
          </p:cNvSpPr>
          <p:nvPr/>
        </p:nvSpPr>
        <p:spPr bwMode="auto">
          <a:xfrm>
            <a:off x="5679289" y="6042055"/>
            <a:ext cx="1928826" cy="584775"/>
          </a:xfrm>
          <a:prstGeom prst="rect">
            <a:avLst/>
          </a:prstGeom>
          <a:noFill/>
          <a:ln w="9525">
            <a:noFill/>
            <a:miter lim="800000"/>
            <a:headEnd/>
            <a:tailEnd/>
          </a:ln>
        </p:spPr>
        <p:txBody>
          <a:bodyPr wrap="square">
            <a:spAutoFit/>
          </a:bodyPr>
          <a:lstStyle/>
          <a:p>
            <a:pPr algn="ctr" rtl="0"/>
            <a:r>
              <a:rPr lang="ro-RO" sz="1600" b="1" dirty="0" smtClean="0"/>
              <a:t>Mediul geloză sânge</a:t>
            </a:r>
            <a:endParaRPr lang="en-US" sz="1600" b="1" dirty="0"/>
          </a:p>
        </p:txBody>
      </p:sp>
      <p:pic>
        <p:nvPicPr>
          <p:cNvPr id="19" name="Picture 18" descr="Pseudomonas pe geloza singe (fabricat).jpg"/>
          <p:cNvPicPr>
            <a:picLocks noChangeAspect="1"/>
          </p:cNvPicPr>
          <p:nvPr/>
        </p:nvPicPr>
        <p:blipFill>
          <a:blip r:embed="rId8" cstate="print"/>
          <a:stretch>
            <a:fillRect/>
          </a:stretch>
        </p:blipFill>
        <p:spPr>
          <a:xfrm>
            <a:off x="5526438" y="3651839"/>
            <a:ext cx="2234528" cy="2234528"/>
          </a:xfrm>
          <a:prstGeom prst="rect">
            <a:avLst/>
          </a:prstGeom>
        </p:spPr>
      </p:pic>
    </p:spTree>
    <p:extLst>
      <p:ext uri="{BB962C8B-B14F-4D97-AF65-F5344CB8AC3E}">
        <p14:creationId xmlns:p14="http://schemas.microsoft.com/office/powerpoint/2010/main" val="17017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368"/>
                                        </p:tgtEl>
                                        <p:attrNameLst>
                                          <p:attrName>style.visibility</p:attrName>
                                        </p:attrNameLst>
                                      </p:cBhvr>
                                      <p:to>
                                        <p:strVal val="visible"/>
                                      </p:to>
                                    </p:set>
                                    <p:animEffect transition="in" filter="box(in)">
                                      <p:cBhvr>
                                        <p:cTn id="7" dur="500"/>
                                        <p:tgtEl>
                                          <p:spTgt spid="1536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5364"/>
                                        </p:tgtEl>
                                        <p:attrNameLst>
                                          <p:attrName>style.visibility</p:attrName>
                                        </p:attrNameLst>
                                      </p:cBhvr>
                                      <p:to>
                                        <p:strVal val="visible"/>
                                      </p:to>
                                    </p:set>
                                    <p:animEffect transition="in" filter="box(in)">
                                      <p:cBhvr>
                                        <p:cTn id="12" dur="500"/>
                                        <p:tgtEl>
                                          <p:spTgt spid="1536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5371"/>
                                        </p:tgtEl>
                                        <p:attrNameLst>
                                          <p:attrName>style.visibility</p:attrName>
                                        </p:attrNameLst>
                                      </p:cBhvr>
                                      <p:to>
                                        <p:strVal val="visible"/>
                                      </p:to>
                                    </p:set>
                                    <p:animEffect transition="in" filter="box(in)">
                                      <p:cBhvr>
                                        <p:cTn id="17" dur="500"/>
                                        <p:tgtEl>
                                          <p:spTgt spid="1537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5370"/>
                                        </p:tgtEl>
                                        <p:attrNameLst>
                                          <p:attrName>style.visibility</p:attrName>
                                        </p:attrNameLst>
                                      </p:cBhvr>
                                      <p:to>
                                        <p:strVal val="visible"/>
                                      </p:to>
                                    </p:set>
                                    <p:animEffect transition="in" filter="box(in)">
                                      <p:cBhvr>
                                        <p:cTn id="22" dur="500"/>
                                        <p:tgtEl>
                                          <p:spTgt spid="1537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ox(i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ox(i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ox(in)">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ox(in)">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8" grpId="0"/>
      <p:bldP spid="15371" grpId="0"/>
      <p:bldP spid="10" grpId="0"/>
      <p:bldP spid="12" grpId="0"/>
      <p:bldP spid="14" grpId="0"/>
      <p:bldP spid="1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357166"/>
            <a:ext cx="8715436" cy="6500834"/>
          </a:xfrm>
        </p:spPr>
        <p:txBody>
          <a:bodyPr>
            <a:normAutofit fontScale="70000" lnSpcReduction="20000"/>
          </a:bodyPr>
          <a:lstStyle/>
          <a:p>
            <a:pPr algn="just"/>
            <a:r>
              <a:rPr lang="ro-RO" b="1" dirty="0" smtClean="0"/>
              <a:t>4. CARACTERE ANTIGENICE</a:t>
            </a:r>
            <a:endParaRPr lang="en-US" dirty="0" smtClean="0"/>
          </a:p>
          <a:p>
            <a:pPr algn="just"/>
            <a:r>
              <a:rPr lang="ro-RO" dirty="0" smtClean="0"/>
              <a:t>	Bacilul piocianic, ca şi ceilalţi reprezentanţi ai genului Pseudomonas, prezintă un antigen comun, </a:t>
            </a:r>
            <a:r>
              <a:rPr lang="ro-RO" b="1" i="1" dirty="0" smtClean="0"/>
              <a:t>antigenul somatic O</a:t>
            </a:r>
            <a:r>
              <a:rPr lang="ro-RO" dirty="0" smtClean="0"/>
              <a:t>.</a:t>
            </a:r>
            <a:endParaRPr lang="en-US" dirty="0" smtClean="0"/>
          </a:p>
          <a:p>
            <a:pPr algn="just">
              <a:buNone/>
            </a:pPr>
            <a:endParaRPr lang="en-US" dirty="0" smtClean="0"/>
          </a:p>
          <a:p>
            <a:pPr algn="just"/>
            <a:r>
              <a:rPr lang="ro-RO" b="1" dirty="0" smtClean="0"/>
              <a:t>5. CARACTERE DE PATOGENITATE</a:t>
            </a:r>
            <a:endParaRPr lang="en-US" dirty="0" smtClean="0"/>
          </a:p>
          <a:p>
            <a:pPr algn="just"/>
            <a:r>
              <a:rPr lang="ro-RO" dirty="0" smtClean="0"/>
              <a:t>	Bacilul piocianic poate exista în mediul extern (sol, apă, dejecte, aer) ca şi în intestinul uman, ca saprofit. În unele condiţii, devine patogen, datorită tratamentelor abuzive cu antibiotice. Patogenitatea se realizează atât prin </a:t>
            </a:r>
            <a:r>
              <a:rPr lang="ro-RO" b="1" i="1" dirty="0" smtClean="0"/>
              <a:t>toxinogeneză</a:t>
            </a:r>
            <a:r>
              <a:rPr lang="ro-RO" dirty="0" smtClean="0"/>
              <a:t>, cât şi prin </a:t>
            </a:r>
            <a:r>
              <a:rPr lang="ro-RO" b="1" i="1" dirty="0" smtClean="0"/>
              <a:t>virulenţă</a:t>
            </a:r>
            <a:r>
              <a:rPr lang="ro-RO" dirty="0" smtClean="0"/>
              <a:t>.</a:t>
            </a:r>
            <a:endParaRPr lang="en-US" dirty="0" smtClean="0"/>
          </a:p>
          <a:p>
            <a:pPr algn="just">
              <a:buNone/>
            </a:pPr>
            <a:endParaRPr lang="en-US" dirty="0" smtClean="0"/>
          </a:p>
          <a:p>
            <a:pPr algn="just"/>
            <a:r>
              <a:rPr lang="ro-RO" b="1" dirty="0" smtClean="0"/>
              <a:t>6. REZISTENŢĂ. SENSIBILITATE. VARIABILITATE GENETICĂ</a:t>
            </a:r>
            <a:endParaRPr lang="en-US" dirty="0" smtClean="0"/>
          </a:p>
          <a:p>
            <a:pPr algn="just"/>
            <a:r>
              <a:rPr lang="ro-RO" dirty="0" smtClean="0"/>
              <a:t>	Prezintă o </a:t>
            </a:r>
            <a:r>
              <a:rPr lang="ro-RO" b="1" i="1" dirty="0" smtClean="0"/>
              <a:t>rezistenţă remarcabilă la acţiunea factorilor fizici ai mediului extern</a:t>
            </a:r>
            <a:r>
              <a:rPr lang="ro-RO" dirty="0" smtClean="0"/>
              <a:t> (uscăciune, variaţie de temperatură), ceea ce îi asigură rezistenţa pe obiecte, instrumentar, în aerul saloanelor de spital, etc. Bacilul piocianic este un exemplu de </a:t>
            </a:r>
            <a:r>
              <a:rPr lang="ro-RO" b="1" i="1" dirty="0" smtClean="0"/>
              <a:t>rezistenţă fenotipică la chimioterapice</a:t>
            </a:r>
            <a:r>
              <a:rPr lang="ro-RO" dirty="0" smtClean="0"/>
              <a:t>. Tratamentele abuzive cu chimioterapice au favorizat, prin diminuarea florei bacteriene de asociaţie, sensibilă, apariţia infecţiilor cu Pseudomonas aeruginosa, mai ales în mediul spitalicesc.</a:t>
            </a:r>
            <a:endParaRPr lang="en-US" dirty="0" smtClean="0"/>
          </a:p>
          <a:p>
            <a:pPr algn="just">
              <a:buNone/>
            </a:pPr>
            <a:endParaRPr lang="en-US" dirty="0" smtClean="0"/>
          </a:p>
          <a:p>
            <a:pPr algn="just"/>
            <a:r>
              <a:rPr lang="ro-RO" b="1" dirty="0" smtClean="0"/>
              <a:t>7. BOALA LA OM</a:t>
            </a:r>
            <a:endParaRPr lang="en-US" dirty="0" smtClean="0"/>
          </a:p>
          <a:p>
            <a:pPr algn="just"/>
            <a:r>
              <a:rPr lang="ro-RO" dirty="0" smtClean="0"/>
              <a:t>	Altădată considerat un saprofit banal, astăzi, bacilul piocuianic reprezintă o problemă, determinând </a:t>
            </a:r>
            <a:r>
              <a:rPr lang="ro-RO" b="1" i="1" dirty="0" smtClean="0"/>
              <a:t>infecţii rebele la tratament</a:t>
            </a:r>
            <a:r>
              <a:rPr lang="ro-RO" dirty="0" smtClean="0"/>
              <a:t>, ca de exemplu: </a:t>
            </a:r>
            <a:r>
              <a:rPr lang="ro-RO" b="1" i="1" dirty="0" smtClean="0"/>
              <a:t>infecţii urinare</a:t>
            </a:r>
            <a:r>
              <a:rPr lang="ro-RO" dirty="0" smtClean="0"/>
              <a:t>, </a:t>
            </a:r>
            <a:r>
              <a:rPr lang="ro-RO" b="1" i="1" dirty="0" smtClean="0"/>
              <a:t>trenante</a:t>
            </a:r>
            <a:r>
              <a:rPr lang="ro-RO" dirty="0" smtClean="0"/>
              <a:t>; </a:t>
            </a:r>
            <a:r>
              <a:rPr lang="ro-RO" b="1" i="1" dirty="0" smtClean="0"/>
              <a:t>infecţii purulente</a:t>
            </a:r>
            <a:r>
              <a:rPr lang="ro-RO" dirty="0" smtClean="0"/>
              <a:t> (puroi de culoare verde-albăstrui, cu miros aromat); rareori </a:t>
            </a:r>
            <a:r>
              <a:rPr lang="ro-RO" b="1" i="1" dirty="0" smtClean="0"/>
              <a:t>meningite</a:t>
            </a:r>
            <a:r>
              <a:rPr lang="ro-RO" dirty="0" smtClean="0"/>
              <a:t>, cu evoluţie gravă; în condiţii de rezistenţă scăzută a organismului, pot </a:t>
            </a:r>
            <a:r>
              <a:rPr lang="ro-RO" b="1" i="1" dirty="0" smtClean="0"/>
              <a:t>apărea infecţii generalizate (septicemii)</a:t>
            </a:r>
            <a:r>
              <a:rPr lang="ro-RO" dirty="0" smtClean="0"/>
              <a:t> cu bacil piocianic. Majoritatea acestor forme au un pronunţat caracter intraspitalicesc.</a:t>
            </a:r>
            <a:endParaRPr lang="en-US" dirty="0" smtClean="0"/>
          </a:p>
          <a:p>
            <a:pPr algn="just"/>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168184"/>
            <a:ext cx="8229600" cy="1143000"/>
          </a:xfrm>
        </p:spPr>
        <p:txBody>
          <a:bodyPr/>
          <a:lstStyle/>
          <a:p>
            <a:r>
              <a:rPr lang="ro-RO" dirty="0" smtClean="0"/>
              <a:t>FACTORI DE PATOGENITATE</a:t>
            </a:r>
            <a:endParaRPr lang="en-US" dirty="0"/>
          </a:p>
        </p:txBody>
      </p:sp>
      <p:sp>
        <p:nvSpPr>
          <p:cNvPr id="3" name="Content Placeholder 2"/>
          <p:cNvSpPr>
            <a:spLocks noGrp="1"/>
          </p:cNvSpPr>
          <p:nvPr>
            <p:ph idx="1"/>
          </p:nvPr>
        </p:nvSpPr>
        <p:spPr>
          <a:xfrm>
            <a:off x="304800" y="1554162"/>
            <a:ext cx="4838704" cy="2732094"/>
          </a:xfrm>
        </p:spPr>
        <p:txBody>
          <a:bodyPr>
            <a:normAutofit fontScale="55000" lnSpcReduction="20000"/>
          </a:bodyPr>
          <a:lstStyle/>
          <a:p>
            <a:pPr>
              <a:spcBef>
                <a:spcPct val="50000"/>
              </a:spcBef>
              <a:buNone/>
            </a:pPr>
            <a:r>
              <a:rPr lang="sk-SK" sz="3600" b="1" dirty="0" smtClean="0"/>
              <a:t>VIRULENŢĂ</a:t>
            </a:r>
          </a:p>
          <a:p>
            <a:pPr>
              <a:spcBef>
                <a:spcPct val="50000"/>
              </a:spcBef>
            </a:pPr>
            <a:r>
              <a:rPr lang="sk-SK" b="1" dirty="0" smtClean="0"/>
              <a:t>Pilli </a:t>
            </a:r>
            <a:r>
              <a:rPr lang="sk-SK" dirty="0" smtClean="0"/>
              <a:t> - rol în aderenţă</a:t>
            </a:r>
            <a:endParaRPr lang="sk-SK" b="1" dirty="0" smtClean="0"/>
          </a:p>
          <a:p>
            <a:pPr>
              <a:spcBef>
                <a:spcPct val="50000"/>
              </a:spcBef>
            </a:pPr>
            <a:r>
              <a:rPr lang="sk-SK" b="1" dirty="0" smtClean="0"/>
              <a:t>Capsula polizaharidică</a:t>
            </a:r>
            <a:r>
              <a:rPr lang="sk-SK" dirty="0" smtClean="0"/>
              <a:t>– rol antifagocitar</a:t>
            </a:r>
          </a:p>
          <a:p>
            <a:pPr>
              <a:spcBef>
                <a:spcPct val="50000"/>
              </a:spcBef>
            </a:pPr>
            <a:r>
              <a:rPr lang="sk-SK" b="1" dirty="0" smtClean="0"/>
              <a:t>Elastaza –</a:t>
            </a:r>
            <a:r>
              <a:rPr lang="sk-SK" dirty="0" smtClean="0"/>
              <a:t> distruge eleastanul din peretele vaselor sanguine </a:t>
            </a:r>
          </a:p>
          <a:p>
            <a:pPr>
              <a:spcBef>
                <a:spcPct val="50000"/>
              </a:spcBef>
            </a:pPr>
            <a:r>
              <a:rPr lang="sk-SK" b="1" dirty="0" smtClean="0"/>
              <a:t>Proteaza alcalină</a:t>
            </a:r>
            <a:r>
              <a:rPr lang="sk-SK" dirty="0" smtClean="0"/>
              <a:t>– rol în distrugerea ţesuturilor</a:t>
            </a:r>
          </a:p>
          <a:p>
            <a:pPr>
              <a:spcBef>
                <a:spcPct val="50000"/>
              </a:spcBef>
            </a:pPr>
            <a:r>
              <a:rPr lang="sk-SK" b="1" dirty="0" smtClean="0"/>
              <a:t>Fosfolipaza C</a:t>
            </a:r>
            <a:r>
              <a:rPr lang="sk-SK" dirty="0" smtClean="0"/>
              <a:t> – lizează lipidele şi lecitina din ţesuturi </a:t>
            </a:r>
          </a:p>
          <a:p>
            <a:pPr>
              <a:spcBef>
                <a:spcPct val="50000"/>
              </a:spcBef>
            </a:pPr>
            <a:r>
              <a:rPr lang="sk-SK" b="1" dirty="0" smtClean="0"/>
              <a:t>Hemolizina</a:t>
            </a:r>
          </a:p>
          <a:p>
            <a:pPr>
              <a:spcBef>
                <a:spcPct val="50000"/>
              </a:spcBef>
            </a:pPr>
            <a:r>
              <a:rPr lang="sk-SK" b="1" dirty="0" smtClean="0"/>
              <a:t>Multirezistenţă la antibiotice şi dezinfectante</a:t>
            </a:r>
          </a:p>
          <a:p>
            <a:pPr>
              <a:spcBef>
                <a:spcPct val="50000"/>
              </a:spcBef>
              <a:buNone/>
            </a:pPr>
            <a:endParaRPr lang="sk-SK" sz="3600" b="1" dirty="0" smtClean="0"/>
          </a:p>
          <a:p>
            <a:pPr>
              <a:spcBef>
                <a:spcPct val="50000"/>
              </a:spcBef>
              <a:buNone/>
            </a:pPr>
            <a:endParaRPr lang="sk-SK" i="1" dirty="0" smtClean="0"/>
          </a:p>
        </p:txBody>
      </p:sp>
      <p:pic>
        <p:nvPicPr>
          <p:cNvPr id="4" name="Picture 3" descr="Virulenta.gif"/>
          <p:cNvPicPr>
            <a:picLocks noChangeAspect="1"/>
          </p:cNvPicPr>
          <p:nvPr/>
        </p:nvPicPr>
        <p:blipFill>
          <a:blip r:embed="rId3" cstate="print"/>
          <a:stretch>
            <a:fillRect/>
          </a:stretch>
        </p:blipFill>
        <p:spPr>
          <a:xfrm>
            <a:off x="5143504" y="1571612"/>
            <a:ext cx="3857652" cy="2594527"/>
          </a:xfrm>
          <a:prstGeom prst="rect">
            <a:avLst/>
          </a:prstGeom>
        </p:spPr>
      </p:pic>
      <p:sp>
        <p:nvSpPr>
          <p:cNvPr id="5" name="TextBox 4"/>
          <p:cNvSpPr txBox="1"/>
          <p:nvPr/>
        </p:nvSpPr>
        <p:spPr>
          <a:xfrm>
            <a:off x="4714876" y="4286256"/>
            <a:ext cx="4714908" cy="307777"/>
          </a:xfrm>
          <a:prstGeom prst="rect">
            <a:avLst/>
          </a:prstGeom>
          <a:noFill/>
        </p:spPr>
        <p:txBody>
          <a:bodyPr wrap="square" rtlCol="0">
            <a:spAutoFit/>
          </a:bodyPr>
          <a:lstStyle/>
          <a:p>
            <a:pPr algn="ctr"/>
            <a:r>
              <a:rPr lang="ro-RO" sz="1400" dirty="0" smtClean="0"/>
              <a:t>Factorii de virulenţă ai </a:t>
            </a:r>
            <a:r>
              <a:rPr lang="ro-RO" sz="1400" dirty="0" err="1" smtClean="0"/>
              <a:t>Ps</a:t>
            </a:r>
            <a:r>
              <a:rPr lang="ro-RO" sz="1400" dirty="0" smtClean="0"/>
              <a:t>. </a:t>
            </a:r>
            <a:r>
              <a:rPr lang="ro-RO" sz="1400" dirty="0" err="1" smtClean="0"/>
              <a:t>aeruginosa</a:t>
            </a:r>
            <a:endParaRPr lang="ro-RO" sz="1400" dirty="0"/>
          </a:p>
        </p:txBody>
      </p:sp>
      <p:sp>
        <p:nvSpPr>
          <p:cNvPr id="6" name="Content Placeholder 2"/>
          <p:cNvSpPr txBox="1">
            <a:spLocks/>
          </p:cNvSpPr>
          <p:nvPr/>
        </p:nvSpPr>
        <p:spPr>
          <a:xfrm>
            <a:off x="428596" y="4500570"/>
            <a:ext cx="7553348" cy="2017714"/>
          </a:xfrm>
          <a:prstGeom prst="rect">
            <a:avLst/>
          </a:prstGeom>
        </p:spPr>
        <p:txBody>
          <a:bodyPr vert="horz">
            <a:normAutofit/>
          </a:bodyPr>
          <a:lstStyle/>
          <a:p>
            <a:pPr marL="342900" marR="0" lvl="0" indent="-342900" algn="l" defTabSz="914400" rtl="0" eaLnBrk="1" fontAlgn="auto" latinLnBrk="0" hangingPunct="1">
              <a:lnSpc>
                <a:spcPct val="100000"/>
              </a:lnSpc>
              <a:spcBef>
                <a:spcPct val="50000"/>
              </a:spcBef>
              <a:spcAft>
                <a:spcPts val="0"/>
              </a:spcAft>
              <a:buClr>
                <a:schemeClr val="accent2">
                  <a:lumMod val="40000"/>
                  <a:lumOff val="60000"/>
                </a:schemeClr>
              </a:buClr>
              <a:buSzPct val="70000"/>
              <a:buFont typeface="Wingdings 2"/>
              <a:buNone/>
              <a:tabLst/>
              <a:defRPr/>
            </a:pPr>
            <a:r>
              <a:rPr kumimoji="0" lang="sk-SK" b="1" i="0" u="none" strike="noStrike" kern="1200" cap="none" spc="0" normalizeH="0" baseline="0" noProof="0" dirty="0" smtClean="0">
                <a:ln>
                  <a:noFill/>
                </a:ln>
                <a:solidFill>
                  <a:schemeClr val="tx2"/>
                </a:solidFill>
                <a:effectLst/>
                <a:uLnTx/>
                <a:uFillTx/>
                <a:latin typeface="Arial" pitchFamily="34" charset="0"/>
                <a:ea typeface="+mn-ea"/>
                <a:cs typeface="Arial" pitchFamily="34" charset="0"/>
              </a:rPr>
              <a:t>TOXINOGENEZA</a:t>
            </a:r>
          </a:p>
          <a:p>
            <a:pPr marL="342900" marR="0" lvl="0" indent="-342900" algn="l" defTabSz="914400" rtl="0" eaLnBrk="1" fontAlgn="auto" latinLnBrk="0" hangingPunct="1">
              <a:lnSpc>
                <a:spcPct val="100000"/>
              </a:lnSpc>
              <a:spcBef>
                <a:spcPct val="50000"/>
              </a:spcBef>
              <a:spcAft>
                <a:spcPts val="0"/>
              </a:spcAft>
              <a:buClr>
                <a:schemeClr val="accent2">
                  <a:lumMod val="40000"/>
                  <a:lumOff val="60000"/>
                </a:schemeClr>
              </a:buClr>
              <a:buSzPct val="70000"/>
              <a:buFont typeface="Wingdings 2"/>
              <a:buChar char=""/>
              <a:tabLst/>
              <a:defRPr/>
            </a:pPr>
            <a:r>
              <a:rPr kumimoji="0" lang="sk-SK" b="1" i="0" u="none" strike="noStrike" kern="1200" cap="none" spc="0" normalizeH="0" baseline="0" noProof="0" dirty="0" smtClean="0">
                <a:ln>
                  <a:noFill/>
                </a:ln>
                <a:solidFill>
                  <a:schemeClr val="tx2"/>
                </a:solidFill>
                <a:effectLst/>
                <a:uLnTx/>
                <a:uFillTx/>
                <a:latin typeface="Arial" pitchFamily="34" charset="0"/>
                <a:ea typeface="+mn-ea"/>
                <a:cs typeface="Arial" pitchFamily="34" charset="0"/>
              </a:rPr>
              <a:t>Endotoxina</a:t>
            </a:r>
            <a:r>
              <a:rPr kumimoji="0" lang="sk-SK" b="0" i="0" u="none" strike="noStrike" kern="1200" cap="none" spc="0" normalizeH="0" baseline="0" noProof="0" dirty="0" smtClean="0">
                <a:ln>
                  <a:noFill/>
                </a:ln>
                <a:solidFill>
                  <a:schemeClr val="tx2"/>
                </a:solidFill>
                <a:effectLst/>
                <a:uLnTx/>
                <a:uFillTx/>
                <a:latin typeface="Arial" pitchFamily="34" charset="0"/>
                <a:ea typeface="+mn-ea"/>
                <a:cs typeface="Arial" pitchFamily="34" charset="0"/>
              </a:rPr>
              <a:t>– LPS – produce sindromul septic</a:t>
            </a:r>
          </a:p>
          <a:p>
            <a:pPr marL="342900" marR="0" lvl="0" indent="-342900" algn="l" defTabSz="914400" rtl="0" eaLnBrk="1" fontAlgn="auto" latinLnBrk="0" hangingPunct="1">
              <a:lnSpc>
                <a:spcPct val="100000"/>
              </a:lnSpc>
              <a:spcBef>
                <a:spcPct val="50000"/>
              </a:spcBef>
              <a:spcAft>
                <a:spcPts val="0"/>
              </a:spcAft>
              <a:buClr>
                <a:schemeClr val="accent2">
                  <a:lumMod val="40000"/>
                  <a:lumOff val="60000"/>
                </a:schemeClr>
              </a:buClr>
              <a:buSzPct val="70000"/>
              <a:buFont typeface="Wingdings 2"/>
              <a:buChar char=""/>
              <a:tabLst/>
              <a:defRPr/>
            </a:pPr>
            <a:r>
              <a:rPr kumimoji="0" lang="sk-SK" b="1" i="0" u="none" strike="noStrike" kern="1200" cap="none" spc="0" normalizeH="0" baseline="0" noProof="0" dirty="0" smtClean="0">
                <a:ln>
                  <a:noFill/>
                </a:ln>
                <a:solidFill>
                  <a:schemeClr val="tx2"/>
                </a:solidFill>
                <a:effectLst/>
                <a:uLnTx/>
                <a:uFillTx/>
                <a:latin typeface="Arial" pitchFamily="34" charset="0"/>
                <a:ea typeface="+mn-ea"/>
                <a:cs typeface="Arial" pitchFamily="34" charset="0"/>
              </a:rPr>
              <a:t>Exotoxin A</a:t>
            </a:r>
            <a:r>
              <a:rPr kumimoji="0" lang="sk-SK" b="0" i="0" u="none" strike="noStrike" kern="1200" cap="none" spc="0" normalizeH="0" baseline="0" noProof="0" dirty="0" smtClean="0">
                <a:ln>
                  <a:noFill/>
                </a:ln>
                <a:solidFill>
                  <a:schemeClr val="tx2"/>
                </a:solidFill>
                <a:effectLst/>
                <a:uLnTx/>
                <a:uFillTx/>
                <a:latin typeface="Arial" pitchFamily="34" charset="0"/>
                <a:ea typeface="+mn-ea"/>
                <a:cs typeface="Arial" pitchFamily="34" charset="0"/>
              </a:rPr>
              <a:t> – blochează sinteza proteică în celulele eucariote</a:t>
            </a:r>
          </a:p>
          <a:p>
            <a:pPr marL="342900" marR="0" lvl="0" indent="-342900" algn="l" defTabSz="914400" rtl="0" eaLnBrk="1" fontAlgn="auto" latinLnBrk="0" hangingPunct="1">
              <a:lnSpc>
                <a:spcPct val="100000"/>
              </a:lnSpc>
              <a:spcBef>
                <a:spcPct val="50000"/>
              </a:spcBef>
              <a:spcAft>
                <a:spcPts val="0"/>
              </a:spcAft>
              <a:buClr>
                <a:schemeClr val="accent2">
                  <a:lumMod val="40000"/>
                  <a:lumOff val="60000"/>
                </a:schemeClr>
              </a:buClr>
              <a:buSzPct val="70000"/>
              <a:buFont typeface="Wingdings 2"/>
              <a:buChar char=""/>
              <a:tabLst/>
              <a:defRPr/>
            </a:pPr>
            <a:r>
              <a:rPr kumimoji="0" lang="sk-SK" b="1" i="0" u="none" strike="noStrike" kern="1200" cap="none" spc="0" normalizeH="0" baseline="0" noProof="0" dirty="0" smtClean="0">
                <a:ln>
                  <a:noFill/>
                </a:ln>
                <a:solidFill>
                  <a:schemeClr val="tx2"/>
                </a:solidFill>
                <a:effectLst/>
                <a:uLnTx/>
                <a:uFillTx/>
                <a:latin typeface="Arial" pitchFamily="34" charset="0"/>
                <a:ea typeface="+mn-ea"/>
                <a:cs typeface="Arial" pitchFamily="34" charset="0"/>
              </a:rPr>
              <a:t>Exoenzima S –</a:t>
            </a:r>
            <a:r>
              <a:rPr kumimoji="0" lang="sk-SK" b="0" i="0" u="none" strike="noStrike" kern="1200" cap="none" spc="0" normalizeH="0" baseline="0" noProof="0" dirty="0" smtClean="0">
                <a:ln>
                  <a:noFill/>
                </a:ln>
                <a:solidFill>
                  <a:schemeClr val="tx2"/>
                </a:solidFill>
                <a:effectLst/>
                <a:uLnTx/>
                <a:uFillTx/>
                <a:latin typeface="Arial" pitchFamily="34" charset="0"/>
                <a:ea typeface="+mn-ea"/>
                <a:cs typeface="Arial" pitchFamily="34" charset="0"/>
              </a:rPr>
              <a:t> termostabilă, inhibă sinteza proteică</a:t>
            </a:r>
          </a:p>
          <a:p>
            <a:pPr marL="342900" marR="0" lvl="0" indent="-342900" algn="l" defTabSz="914400" rtl="0" eaLnBrk="1" fontAlgn="auto" latinLnBrk="0" hangingPunct="1">
              <a:lnSpc>
                <a:spcPct val="100000"/>
              </a:lnSpc>
              <a:spcBef>
                <a:spcPct val="50000"/>
              </a:spcBef>
              <a:spcAft>
                <a:spcPts val="0"/>
              </a:spcAft>
              <a:buClr>
                <a:schemeClr val="accent2">
                  <a:lumMod val="40000"/>
                  <a:lumOff val="60000"/>
                </a:schemeClr>
              </a:buClr>
              <a:buSzPct val="70000"/>
              <a:buFont typeface="Wingdings 2"/>
              <a:buNone/>
              <a:tabLst/>
              <a:defRPr/>
            </a:pPr>
            <a:endParaRPr kumimoji="0" lang="sk-SK" b="0" i="1" u="none" strike="noStrike" kern="1200" cap="none" spc="0" normalizeH="0" baseline="0" noProof="0" dirty="0" smtClean="0">
              <a:ln>
                <a:noFill/>
              </a:ln>
              <a:solidFill>
                <a:schemeClr val="tx2"/>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50000"/>
              </a:spcBef>
              <a:spcAft>
                <a:spcPts val="0"/>
              </a:spcAft>
              <a:buClr>
                <a:schemeClr val="accent2">
                  <a:lumMod val="40000"/>
                  <a:lumOff val="60000"/>
                </a:schemeClr>
              </a:buClr>
              <a:buSzPct val="70000"/>
              <a:buFont typeface="Wingdings 2"/>
              <a:buChar char=""/>
              <a:tabLst/>
              <a:defRPr/>
            </a:pPr>
            <a:endParaRPr kumimoji="0" lang="sk-SK" b="0" i="0" u="none" strike="noStrike" kern="1200" cap="none" spc="0" normalizeH="0" baseline="0" noProof="0" dirty="0" smtClean="0">
              <a:ln>
                <a:noFill/>
              </a:ln>
              <a:solidFill>
                <a:schemeClr val="tx2"/>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43083043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9552" y="-35735"/>
            <a:ext cx="8229600" cy="1143000"/>
          </a:xfrm>
        </p:spPr>
        <p:txBody>
          <a:bodyPr>
            <a:normAutofit/>
          </a:bodyPr>
          <a:lstStyle/>
          <a:p>
            <a:r>
              <a:rPr lang="ro-RO" sz="2800" dirty="0" smtClean="0"/>
              <a:t>ASPECTE CLINICE – INFECŢII CU </a:t>
            </a:r>
            <a:r>
              <a:rPr lang="ro-RO" sz="2800" dirty="0" err="1" smtClean="0"/>
              <a:t>P</a:t>
            </a:r>
            <a:r>
              <a:rPr lang="ro-RO" sz="2800" cap="none" dirty="0" err="1" smtClean="0"/>
              <a:t>s</a:t>
            </a:r>
            <a:r>
              <a:rPr lang="ro-RO" sz="2800" dirty="0" smtClean="0"/>
              <a:t>. </a:t>
            </a:r>
            <a:r>
              <a:rPr lang="ro-RO" sz="2800" cap="none" dirty="0" err="1" smtClean="0"/>
              <a:t>aeruginosa</a:t>
            </a:r>
            <a:endParaRPr lang="ro-RO" sz="2800" dirty="0"/>
          </a:p>
        </p:txBody>
      </p:sp>
      <p:pic>
        <p:nvPicPr>
          <p:cNvPr id="6" name="Picture 5" descr="Toe-web intertrigo.jpg"/>
          <p:cNvPicPr>
            <a:picLocks noChangeAspect="1"/>
          </p:cNvPicPr>
          <p:nvPr/>
        </p:nvPicPr>
        <p:blipFill>
          <a:blip r:embed="rId3" cstate="print"/>
          <a:stretch>
            <a:fillRect/>
          </a:stretch>
        </p:blipFill>
        <p:spPr>
          <a:xfrm>
            <a:off x="4357686" y="5143512"/>
            <a:ext cx="1838417" cy="1326131"/>
          </a:xfrm>
          <a:prstGeom prst="rect">
            <a:avLst/>
          </a:prstGeom>
        </p:spPr>
      </p:pic>
      <p:pic>
        <p:nvPicPr>
          <p:cNvPr id="7" name="Picture 6" descr="pseudomonas2.jpg"/>
          <p:cNvPicPr>
            <a:picLocks noChangeAspect="1"/>
          </p:cNvPicPr>
          <p:nvPr/>
        </p:nvPicPr>
        <p:blipFill>
          <a:blip r:embed="rId4" cstate="print"/>
          <a:stretch>
            <a:fillRect/>
          </a:stretch>
        </p:blipFill>
        <p:spPr>
          <a:xfrm>
            <a:off x="6072198" y="3286124"/>
            <a:ext cx="2214578" cy="1464645"/>
          </a:xfrm>
          <a:prstGeom prst="rect">
            <a:avLst/>
          </a:prstGeom>
        </p:spPr>
      </p:pic>
      <p:pic>
        <p:nvPicPr>
          <p:cNvPr id="8" name="Picture 7" descr="pseudomonas3.jpg"/>
          <p:cNvPicPr>
            <a:picLocks noChangeAspect="1"/>
          </p:cNvPicPr>
          <p:nvPr/>
        </p:nvPicPr>
        <p:blipFill>
          <a:blip r:embed="rId5" cstate="print"/>
          <a:stretch>
            <a:fillRect/>
          </a:stretch>
        </p:blipFill>
        <p:spPr>
          <a:xfrm>
            <a:off x="6072198" y="1285860"/>
            <a:ext cx="2157356" cy="1618017"/>
          </a:xfrm>
          <a:prstGeom prst="rect">
            <a:avLst/>
          </a:prstGeom>
        </p:spPr>
      </p:pic>
      <p:pic>
        <p:nvPicPr>
          <p:cNvPr id="9" name="Picture 8" descr="Septicemic black eschar gangren-fig1.jpg"/>
          <p:cNvPicPr>
            <a:picLocks noChangeAspect="1"/>
          </p:cNvPicPr>
          <p:nvPr/>
        </p:nvPicPr>
        <p:blipFill>
          <a:blip r:embed="rId6" cstate="print"/>
          <a:stretch>
            <a:fillRect/>
          </a:stretch>
        </p:blipFill>
        <p:spPr>
          <a:xfrm>
            <a:off x="1071538" y="1500174"/>
            <a:ext cx="2107333" cy="1507381"/>
          </a:xfrm>
          <a:prstGeom prst="rect">
            <a:avLst/>
          </a:prstGeom>
        </p:spPr>
      </p:pic>
      <p:pic>
        <p:nvPicPr>
          <p:cNvPr id="10" name="Picture 9" descr="Septicemic black eschar gangren-fig2.jpg"/>
          <p:cNvPicPr>
            <a:picLocks noChangeAspect="1"/>
          </p:cNvPicPr>
          <p:nvPr/>
        </p:nvPicPr>
        <p:blipFill>
          <a:blip r:embed="rId7" cstate="print"/>
          <a:stretch>
            <a:fillRect/>
          </a:stretch>
        </p:blipFill>
        <p:spPr>
          <a:xfrm>
            <a:off x="1000100" y="3786190"/>
            <a:ext cx="2128744" cy="1597816"/>
          </a:xfrm>
          <a:prstGeom prst="rect">
            <a:avLst/>
          </a:prstGeom>
        </p:spPr>
      </p:pic>
      <p:sp>
        <p:nvSpPr>
          <p:cNvPr id="11" name="TextBox 10"/>
          <p:cNvSpPr txBox="1"/>
          <p:nvPr/>
        </p:nvSpPr>
        <p:spPr>
          <a:xfrm>
            <a:off x="1000100" y="5429264"/>
            <a:ext cx="2214578" cy="646331"/>
          </a:xfrm>
          <a:prstGeom prst="rect">
            <a:avLst/>
          </a:prstGeom>
          <a:noFill/>
        </p:spPr>
        <p:txBody>
          <a:bodyPr wrap="square" rtlCol="0">
            <a:spAutoFit/>
          </a:bodyPr>
          <a:lstStyle/>
          <a:p>
            <a:pPr algn="ctr"/>
            <a:r>
              <a:rPr lang="ro-RO" dirty="0" smtClean="0"/>
              <a:t>Escare cutanate asociate septicemiei</a:t>
            </a:r>
            <a:endParaRPr lang="ro-RO" dirty="0"/>
          </a:p>
        </p:txBody>
      </p:sp>
      <p:sp>
        <p:nvSpPr>
          <p:cNvPr id="12" name="TextBox 11"/>
          <p:cNvSpPr txBox="1"/>
          <p:nvPr/>
        </p:nvSpPr>
        <p:spPr>
          <a:xfrm>
            <a:off x="6072198" y="4786322"/>
            <a:ext cx="2214578" cy="646331"/>
          </a:xfrm>
          <a:prstGeom prst="rect">
            <a:avLst/>
          </a:prstGeom>
          <a:noFill/>
        </p:spPr>
        <p:txBody>
          <a:bodyPr wrap="square" rtlCol="0">
            <a:spAutoFit/>
          </a:bodyPr>
          <a:lstStyle/>
          <a:p>
            <a:pPr algn="ctr"/>
            <a:r>
              <a:rPr lang="ro-RO" dirty="0" smtClean="0"/>
              <a:t>Infecţii cutanate la</a:t>
            </a:r>
          </a:p>
          <a:p>
            <a:pPr algn="ctr"/>
            <a:r>
              <a:rPr lang="ro-RO" dirty="0" smtClean="0"/>
              <a:t>membrul inferior</a:t>
            </a:r>
            <a:endParaRPr lang="ro-RO" dirty="0"/>
          </a:p>
        </p:txBody>
      </p:sp>
      <p:sp>
        <p:nvSpPr>
          <p:cNvPr id="13" name="TextBox 12"/>
          <p:cNvSpPr txBox="1"/>
          <p:nvPr/>
        </p:nvSpPr>
        <p:spPr>
          <a:xfrm>
            <a:off x="4143372" y="6488668"/>
            <a:ext cx="2214578" cy="369332"/>
          </a:xfrm>
          <a:prstGeom prst="rect">
            <a:avLst/>
          </a:prstGeom>
          <a:noFill/>
        </p:spPr>
        <p:txBody>
          <a:bodyPr wrap="square" rtlCol="0">
            <a:spAutoFit/>
          </a:bodyPr>
          <a:lstStyle/>
          <a:p>
            <a:pPr algn="ctr"/>
            <a:r>
              <a:rPr lang="ro-RO" dirty="0" smtClean="0"/>
              <a:t>Intertrigo</a:t>
            </a:r>
            <a:endParaRPr lang="ro-RO" dirty="0"/>
          </a:p>
        </p:txBody>
      </p:sp>
      <p:sp>
        <p:nvSpPr>
          <p:cNvPr id="14" name="TextBox 13"/>
          <p:cNvSpPr txBox="1"/>
          <p:nvPr/>
        </p:nvSpPr>
        <p:spPr>
          <a:xfrm>
            <a:off x="3428992" y="3786190"/>
            <a:ext cx="2214578" cy="646331"/>
          </a:xfrm>
          <a:prstGeom prst="rect">
            <a:avLst/>
          </a:prstGeom>
          <a:noFill/>
        </p:spPr>
        <p:txBody>
          <a:bodyPr wrap="square" rtlCol="0">
            <a:spAutoFit/>
          </a:bodyPr>
          <a:lstStyle/>
          <a:p>
            <a:pPr algn="ctr"/>
            <a:r>
              <a:rPr lang="ro-RO" dirty="0" smtClean="0"/>
              <a:t>Foliculită </a:t>
            </a:r>
          </a:p>
          <a:p>
            <a:pPr algn="ctr"/>
            <a:r>
              <a:rPr lang="ro-RO" dirty="0" smtClean="0"/>
              <a:t>(</a:t>
            </a:r>
            <a:r>
              <a:rPr lang="ro-RO" dirty="0" err="1" smtClean="0"/>
              <a:t>rash</a:t>
            </a:r>
            <a:r>
              <a:rPr lang="ro-RO" dirty="0" smtClean="0"/>
              <a:t> cutanat)</a:t>
            </a:r>
            <a:endParaRPr lang="ro-RO" dirty="0"/>
          </a:p>
        </p:txBody>
      </p:sp>
      <p:pic>
        <p:nvPicPr>
          <p:cNvPr id="15" name="Picture 14" descr="pseudomonas_folliculitis_25.jpg"/>
          <p:cNvPicPr>
            <a:picLocks noChangeAspect="1"/>
          </p:cNvPicPr>
          <p:nvPr/>
        </p:nvPicPr>
        <p:blipFill>
          <a:blip r:embed="rId8" cstate="print"/>
          <a:stretch>
            <a:fillRect/>
          </a:stretch>
        </p:blipFill>
        <p:spPr>
          <a:xfrm>
            <a:off x="3571868" y="2500306"/>
            <a:ext cx="1857388" cy="1208027"/>
          </a:xfrm>
          <a:prstGeom prst="rect">
            <a:avLst/>
          </a:prstGeom>
        </p:spPr>
      </p:pic>
    </p:spTree>
    <p:extLst>
      <p:ext uri="{BB962C8B-B14F-4D97-AF65-F5344CB8AC3E}">
        <p14:creationId xmlns:p14="http://schemas.microsoft.com/office/powerpoint/2010/main" val="140284344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260648"/>
            <a:ext cx="8229600" cy="6480720"/>
          </a:xfrm>
        </p:spPr>
        <p:txBody>
          <a:bodyPr>
            <a:normAutofit fontScale="85000" lnSpcReduction="20000"/>
          </a:bodyPr>
          <a:lstStyle/>
          <a:p>
            <a:r>
              <a:rPr lang="ro-RO" b="1" dirty="0" smtClean="0"/>
              <a:t>8. DIAGNOSTIC DE LABORATOR</a:t>
            </a:r>
            <a:r>
              <a:rPr lang="ro-RO" dirty="0" smtClean="0"/>
              <a:t>: vezi Îndrumar lucrări practice</a:t>
            </a:r>
            <a:endParaRPr lang="en-US" dirty="0" smtClean="0"/>
          </a:p>
          <a:p>
            <a:pPr>
              <a:buNone/>
            </a:pPr>
            <a:endParaRPr lang="en-US" dirty="0" smtClean="0"/>
          </a:p>
          <a:p>
            <a:r>
              <a:rPr lang="ro-RO" b="1" dirty="0" smtClean="0"/>
              <a:t>9. EPIDEMIOLOGIE. PROFILAXIE. TRATAMENT</a:t>
            </a:r>
            <a:endParaRPr lang="en-US" dirty="0" smtClean="0"/>
          </a:p>
          <a:p>
            <a:r>
              <a:rPr lang="ro-RO" dirty="0" smtClean="0"/>
              <a:t>	Astăzi, </a:t>
            </a:r>
            <a:r>
              <a:rPr lang="ro-RO" b="1" i="1" dirty="0" smtClean="0"/>
              <a:t>infecţiile intraspitaliceşti cu Pseudomonas aeruginosa</a:t>
            </a:r>
            <a:r>
              <a:rPr lang="ro-RO" dirty="0" smtClean="0"/>
              <a:t> reprezintă o </a:t>
            </a:r>
            <a:r>
              <a:rPr lang="ro-RO" b="1" i="1" dirty="0" smtClean="0"/>
              <a:t>problemă importantă, epidemiologică şi clinică</a:t>
            </a:r>
            <a:r>
              <a:rPr lang="ro-RO" dirty="0" smtClean="0"/>
              <a:t>. Infecţiile urinare, cele purulente, meningitele etc, ocupă un loc important în patologia de spital, atât datorită tratamentelor masive cu chimioterapice şi multirezistenţei speciei Pseudomonas aeruginosa, cât şi rezistenţei marcate a germenului la condiţiile mediului, ceea ce implică unii factori de răspândire: dezinfecţie insuficientă a încăperilor de spital; nerespectarea circuitelor de deplasare a persoanelor în serviciile de chirurgie generală, urologie şi pediatrie; sterilizarea incorectă a instrumentelor etc.</a:t>
            </a:r>
            <a:endParaRPr lang="en-US" dirty="0" smtClean="0"/>
          </a:p>
          <a:p>
            <a:r>
              <a:rPr lang="ro-RO" dirty="0" smtClean="0"/>
              <a:t>	Profilaxia se referă la măsuri de igienă generale, tratament raţional cu chimioterapice şi limitarea răspândirii infecţiilor, regulile profilaxiei pentru infecţiile de spital fiind valabile şi pentru bacilul piocianic. Vaccinarea antipiocianică se poate folosi profilactic în secţiile clinice de arşi.</a:t>
            </a:r>
            <a:endParaRPr lang="en-US" dirty="0" smtClean="0"/>
          </a:p>
          <a:p>
            <a:r>
              <a:rPr lang="ro-RO" dirty="0" smtClean="0"/>
              <a:t>	</a:t>
            </a:r>
            <a:r>
              <a:rPr lang="ro-RO" b="1" i="1" dirty="0" smtClean="0"/>
              <a:t>Polimixina</a:t>
            </a:r>
            <a:r>
              <a:rPr lang="ro-RO" dirty="0" smtClean="0"/>
              <a:t> este singurul chimiterapic la care e sensibil acest bacil, dar are o mare toxicitate pentru om.</a:t>
            </a:r>
            <a:endParaRPr lang="en-US" dirty="0" smtClean="0"/>
          </a:p>
          <a:p>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0648"/>
            <a:ext cx="8229600" cy="6480720"/>
          </a:xfrm>
        </p:spPr>
        <p:txBody>
          <a:bodyPr>
            <a:normAutofit fontScale="85000" lnSpcReduction="20000"/>
          </a:bodyPr>
          <a:lstStyle/>
          <a:p>
            <a:pPr algn="ctr">
              <a:buNone/>
            </a:pPr>
            <a:r>
              <a:rPr lang="ro-RO" sz="2900" b="1" dirty="0" smtClean="0"/>
              <a:t>ACINETOBACTER</a:t>
            </a:r>
            <a:endParaRPr lang="en-US" sz="2900" dirty="0" smtClean="0"/>
          </a:p>
          <a:p>
            <a:endParaRPr lang="en-US" dirty="0" smtClean="0"/>
          </a:p>
          <a:p>
            <a:r>
              <a:rPr lang="ro-RO" dirty="0" smtClean="0"/>
              <a:t>         Face parte din ordinul Pseudomonadalaes şi reprezintă flora saprofită de pe piele şi mucoasele tractelor respirator, gastro-intestinal şi genito-urinar al oamenilor. Determină imbolnăviri la om când -apărarea gazdei este compromisă. În ultima vreme s-a constatat o creştere alarmantă a infecţiilor determinate de microorganisme oportuniste, mai ales cu caracter de focar şi în special infecţii nosocomiale. </a:t>
            </a:r>
            <a:endParaRPr lang="en-US" dirty="0" smtClean="0"/>
          </a:p>
          <a:p>
            <a:r>
              <a:rPr lang="ro-RO" dirty="0" smtClean="0"/>
              <a:t>          Genul Acinetobacter cuprinde bacili sau cocobacili Gram negativi, adesea grupaţi în diplo. Capătă forme cocoide în faza staţionară de creştere şi pe medii sărace, dar se pot întalni pe acelaşi frotiu şi forme filamentoase.</a:t>
            </a:r>
            <a:endParaRPr lang="en-US" dirty="0" smtClean="0"/>
          </a:p>
          <a:p>
            <a:r>
              <a:rPr lang="ro-RO" dirty="0" smtClean="0"/>
              <a:t>          Este stric aerob, imobile, catalază pozitiv, oxidază negativ, glucoză negativ, lizin-decarboxilază negativ, fenilalanin-dezaminază negativ, indol şi hidrogen sulfurat negativ. </a:t>
            </a:r>
            <a:endParaRPr lang="en-US" dirty="0" smtClean="0"/>
          </a:p>
          <a:p>
            <a:r>
              <a:rPr lang="ro-RO" dirty="0" smtClean="0"/>
              <a:t>          Se dezvoltă de medii de cultură uzuale, determinând colonii cu diametru de 2-3 milimetri, de culoare alb-gri. Se dezvolta pe mediul MacConkey şi se diferenţiază de celelalte enterobacterii deoarece nu fermentează glucoza şi e strict aerob. </a:t>
            </a:r>
            <a:endParaRPr lang="en-US" dirty="0" smtClean="0"/>
          </a:p>
          <a:p>
            <a:r>
              <a:rPr lang="ro-RO" dirty="0" smtClean="0"/>
              <a:t>          Speciile frecvent intâlinite în patologie sunt Acinetobacter baumanii, A.lwofii şi A.johnsonii.</a:t>
            </a:r>
            <a:endParaRPr lang="en-US" dirty="0" smtClean="0"/>
          </a:p>
          <a:p>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http://www.buddycom.com/bacteria/gnr/acinetc1259th.jpg"/>
          <p:cNvPicPr>
            <a:picLocks noChangeAspect="1" noChangeArrowheads="1"/>
          </p:cNvPicPr>
          <p:nvPr/>
        </p:nvPicPr>
        <p:blipFill>
          <a:blip r:embed="rId2"/>
          <a:srcRect/>
          <a:stretch>
            <a:fillRect/>
          </a:stretch>
        </p:blipFill>
        <p:spPr bwMode="auto">
          <a:xfrm>
            <a:off x="2214546" y="1214422"/>
            <a:ext cx="4214429" cy="3857652"/>
          </a:xfrm>
          <a:prstGeom prst="rect">
            <a:avLst/>
          </a:prstGeom>
          <a:noFill/>
        </p:spPr>
      </p:pic>
      <p:sp>
        <p:nvSpPr>
          <p:cNvPr id="5" name="TextBox 4"/>
          <p:cNvSpPr txBox="1"/>
          <p:nvPr/>
        </p:nvSpPr>
        <p:spPr>
          <a:xfrm>
            <a:off x="1857356" y="5500702"/>
            <a:ext cx="5857916" cy="369332"/>
          </a:xfrm>
          <a:prstGeom prst="rect">
            <a:avLst/>
          </a:prstGeom>
          <a:noFill/>
        </p:spPr>
        <p:txBody>
          <a:bodyPr wrap="square" rtlCol="0">
            <a:spAutoFit/>
          </a:bodyPr>
          <a:lstStyle/>
          <a:p>
            <a:r>
              <a:rPr lang="ro-RO" dirty="0" smtClean="0"/>
              <a:t>Figura 35. Frotiu colorat Gram – Acinetobacter </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a:srcRect/>
          <a:stretch>
            <a:fillRect/>
          </a:stretch>
        </p:blipFill>
        <p:spPr bwMode="auto">
          <a:xfrm>
            <a:off x="1142976" y="1643050"/>
            <a:ext cx="6865600" cy="2428868"/>
          </a:xfrm>
          <a:prstGeom prst="rect">
            <a:avLst/>
          </a:prstGeom>
          <a:noFill/>
          <a:ln w="9525">
            <a:noFill/>
            <a:miter lim="800000"/>
            <a:headEnd/>
            <a:tailEnd/>
          </a:ln>
        </p:spPr>
      </p:pic>
      <p:sp>
        <p:nvSpPr>
          <p:cNvPr id="5" name="TextBox 4"/>
          <p:cNvSpPr txBox="1"/>
          <p:nvPr/>
        </p:nvSpPr>
        <p:spPr>
          <a:xfrm>
            <a:off x="1428728" y="4714884"/>
            <a:ext cx="6429420" cy="646331"/>
          </a:xfrm>
          <a:prstGeom prst="rect">
            <a:avLst/>
          </a:prstGeom>
          <a:noFill/>
        </p:spPr>
        <p:txBody>
          <a:bodyPr wrap="square" rtlCol="0">
            <a:spAutoFit/>
          </a:bodyPr>
          <a:lstStyle/>
          <a:p>
            <a:r>
              <a:rPr lang="en-US" dirty="0" err="1"/>
              <a:t>Figura</a:t>
            </a:r>
            <a:r>
              <a:rPr lang="en-US" dirty="0"/>
              <a:t> </a:t>
            </a:r>
            <a:r>
              <a:rPr lang="en-US" dirty="0" smtClean="0"/>
              <a:t>20: </a:t>
            </a:r>
            <a:r>
              <a:rPr lang="en-US" dirty="0" err="1"/>
              <a:t>Galeria</a:t>
            </a:r>
            <a:r>
              <a:rPr lang="en-US" dirty="0"/>
              <a:t> API 20 E - </a:t>
            </a:r>
            <a:r>
              <a:rPr lang="en-US" dirty="0" err="1"/>
              <a:t>caractere</a:t>
            </a:r>
            <a:r>
              <a:rPr lang="en-US" dirty="0"/>
              <a:t> </a:t>
            </a:r>
            <a:r>
              <a:rPr lang="en-US" dirty="0" err="1"/>
              <a:t>biochimice</a:t>
            </a:r>
            <a:r>
              <a:rPr lang="en-US" dirty="0"/>
              <a:t> </a:t>
            </a:r>
            <a:r>
              <a:rPr lang="en-US" dirty="0" err="1"/>
              <a:t>pentru</a:t>
            </a:r>
            <a:r>
              <a:rPr lang="en-US" dirty="0"/>
              <a:t> E. coli</a:t>
            </a:r>
            <a:endParaRPr lang="en-US" i="1" dirty="0"/>
          </a:p>
          <a:p>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93192" y="0"/>
            <a:ext cx="8229600" cy="1143000"/>
          </a:xfrm>
        </p:spPr>
        <p:txBody>
          <a:bodyPr/>
          <a:lstStyle/>
          <a:p>
            <a:r>
              <a:rPr lang="ro-RO" altLang="en-US" dirty="0" smtClean="0"/>
              <a:t>ACINETOBACTER</a:t>
            </a:r>
          </a:p>
        </p:txBody>
      </p:sp>
      <p:sp>
        <p:nvSpPr>
          <p:cNvPr id="7" name="Content Placeholder 6"/>
          <p:cNvSpPr>
            <a:spLocks noGrp="1"/>
          </p:cNvSpPr>
          <p:nvPr>
            <p:ph idx="1"/>
          </p:nvPr>
        </p:nvSpPr>
        <p:spPr>
          <a:xfrm>
            <a:off x="457200" y="1143000"/>
            <a:ext cx="8229600" cy="2357438"/>
          </a:xfrm>
        </p:spPr>
        <p:txBody>
          <a:bodyPr rtlCol="0">
            <a:normAutofit fontScale="92500" lnSpcReduction="10000"/>
          </a:bodyPr>
          <a:lstStyle/>
          <a:p>
            <a:pPr fontAlgn="auto">
              <a:spcAft>
                <a:spcPts val="0"/>
              </a:spcAft>
              <a:buFont typeface="Arial" panose="020B0604020202020204" pitchFamily="34" charset="0"/>
              <a:buNone/>
              <a:defRPr/>
            </a:pPr>
            <a:r>
              <a:rPr lang="ro-RO" sz="3600" b="1" dirty="0" smtClean="0"/>
              <a:t>Caractere morfologice</a:t>
            </a:r>
          </a:p>
          <a:p>
            <a:pPr algn="just" fontAlgn="auto">
              <a:spcAft>
                <a:spcPts val="0"/>
              </a:spcAft>
              <a:defRPr/>
            </a:pPr>
            <a:r>
              <a:rPr lang="ro-RO" dirty="0" smtClean="0"/>
              <a:t>Bacili Gram negativ, capsulaţi, </a:t>
            </a:r>
            <a:r>
              <a:rPr lang="ro-RO" dirty="0" err="1" smtClean="0"/>
              <a:t>nesporulaţi</a:t>
            </a:r>
            <a:r>
              <a:rPr lang="ro-RO" dirty="0" smtClean="0"/>
              <a:t>, dispuşi câte 2 sau uneori în lanţuri, imobili</a:t>
            </a:r>
          </a:p>
          <a:p>
            <a:pPr algn="just" fontAlgn="auto">
              <a:spcAft>
                <a:spcPts val="0"/>
              </a:spcAft>
              <a:defRPr/>
            </a:pPr>
            <a:r>
              <a:rPr lang="ro-RO" dirty="0" smtClean="0"/>
              <a:t>În faza de multiplicare au formă de bacili iar în faza staţionară (culturi vechi) formă de </a:t>
            </a:r>
            <a:r>
              <a:rPr lang="ro-RO" dirty="0" err="1" smtClean="0"/>
              <a:t>cocobacili</a:t>
            </a:r>
            <a:r>
              <a:rPr lang="ro-RO" dirty="0" smtClean="0"/>
              <a:t> şi devin Gram pozitiv prin retenţia violetului de genţiană</a:t>
            </a:r>
          </a:p>
          <a:p>
            <a:pPr fontAlgn="auto">
              <a:spcAft>
                <a:spcPts val="0"/>
              </a:spcAft>
              <a:defRPr/>
            </a:pPr>
            <a:endParaRPr lang="ro-RO" dirty="0"/>
          </a:p>
        </p:txBody>
      </p:sp>
      <p:pic>
        <p:nvPicPr>
          <p:cNvPr id="51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438" y="3786188"/>
            <a:ext cx="2420937"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800px-Acinetobacter_baumannii.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0750" y="3857625"/>
            <a:ext cx="242887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Box 8"/>
          <p:cNvSpPr txBox="1">
            <a:spLocks noChangeArrowheads="1"/>
          </p:cNvSpPr>
          <p:nvPr/>
        </p:nvSpPr>
        <p:spPr bwMode="auto">
          <a:xfrm>
            <a:off x="1357313" y="5429250"/>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ro-RO" altLang="en-US"/>
              <a:t>Coloraţie Gram</a:t>
            </a:r>
          </a:p>
        </p:txBody>
      </p:sp>
      <p:sp>
        <p:nvSpPr>
          <p:cNvPr id="5127" name="TextBox 9"/>
          <p:cNvSpPr txBox="1">
            <a:spLocks noChangeArrowheads="1"/>
          </p:cNvSpPr>
          <p:nvPr/>
        </p:nvSpPr>
        <p:spPr bwMode="auto">
          <a:xfrm>
            <a:off x="5500688" y="5572125"/>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ro-RO" altLang="en-US"/>
              <a:t>Aspect ME</a:t>
            </a:r>
          </a:p>
        </p:txBody>
      </p:sp>
      <p:pic>
        <p:nvPicPr>
          <p:cNvPr id="512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7625" y="3500438"/>
            <a:ext cx="18002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450129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11175"/>
          </a:xfrm>
        </p:spPr>
        <p:txBody>
          <a:bodyPr rtlCol="0">
            <a:normAutofit fontScale="90000"/>
          </a:bodyPr>
          <a:lstStyle/>
          <a:p>
            <a:pPr fontAlgn="auto">
              <a:spcAft>
                <a:spcPts val="0"/>
              </a:spcAft>
              <a:defRPr/>
            </a:pPr>
            <a:r>
              <a:rPr lang="ro-RO" dirty="0" smtClean="0"/>
              <a:t>ACINETOBACTER</a:t>
            </a:r>
            <a:endParaRPr lang="ro-RO" dirty="0"/>
          </a:p>
        </p:txBody>
      </p:sp>
      <p:sp>
        <p:nvSpPr>
          <p:cNvPr id="7" name="Content Placeholder 6"/>
          <p:cNvSpPr>
            <a:spLocks noGrp="1"/>
          </p:cNvSpPr>
          <p:nvPr>
            <p:ph idx="1"/>
          </p:nvPr>
        </p:nvSpPr>
        <p:spPr>
          <a:xfrm>
            <a:off x="457200" y="785813"/>
            <a:ext cx="8229600" cy="2857500"/>
          </a:xfrm>
        </p:spPr>
        <p:txBody>
          <a:bodyPr rtlCol="0">
            <a:normAutofit fontScale="70000" lnSpcReduction="20000"/>
          </a:bodyPr>
          <a:lstStyle/>
          <a:p>
            <a:pPr algn="just" fontAlgn="auto">
              <a:spcAft>
                <a:spcPts val="0"/>
              </a:spcAft>
              <a:buFont typeface="Arial" panose="020B0604020202020204" pitchFamily="34" charset="0"/>
              <a:buNone/>
              <a:defRPr/>
            </a:pPr>
            <a:r>
              <a:rPr lang="ro-RO" sz="3600" b="1" dirty="0" smtClean="0"/>
              <a:t>Caractere de cultură</a:t>
            </a:r>
          </a:p>
          <a:p>
            <a:pPr algn="just" fontAlgn="auto">
              <a:spcAft>
                <a:spcPts val="0"/>
              </a:spcAft>
              <a:defRPr/>
            </a:pPr>
            <a:r>
              <a:rPr lang="ro-RO" dirty="0" smtClean="0"/>
              <a:t>Sunt strict aerobe.</a:t>
            </a:r>
          </a:p>
          <a:p>
            <a:pPr algn="just" fontAlgn="auto">
              <a:spcAft>
                <a:spcPts val="0"/>
              </a:spcAft>
              <a:defRPr/>
            </a:pPr>
            <a:r>
              <a:rPr lang="ro-RO" dirty="0" smtClean="0"/>
              <a:t>Pot creşte şi la 44 grade Celsius</a:t>
            </a:r>
          </a:p>
          <a:p>
            <a:pPr algn="just" fontAlgn="auto">
              <a:spcAft>
                <a:spcPts val="0"/>
              </a:spcAft>
              <a:defRPr/>
            </a:pPr>
            <a:r>
              <a:rPr lang="ro-RO" dirty="0" smtClean="0"/>
              <a:t>Cresc pe mediul Mac </a:t>
            </a:r>
            <a:r>
              <a:rPr lang="ro-RO" dirty="0" err="1" smtClean="0"/>
              <a:t>Conkey</a:t>
            </a:r>
            <a:r>
              <a:rPr lang="ro-RO" dirty="0" smtClean="0"/>
              <a:t>, cu excepţia A. </a:t>
            </a:r>
            <a:r>
              <a:rPr lang="ro-RO" dirty="0" err="1" smtClean="0"/>
              <a:t>lwoffi</a:t>
            </a:r>
            <a:endParaRPr lang="ro-RO" dirty="0" smtClean="0"/>
          </a:p>
          <a:p>
            <a:pPr algn="just" fontAlgn="auto">
              <a:spcAft>
                <a:spcPts val="0"/>
              </a:spcAft>
              <a:defRPr/>
            </a:pPr>
            <a:r>
              <a:rPr lang="ro-RO" dirty="0" smtClean="0"/>
              <a:t>Coloniile au diametru 1-2 mm, pigmentate galben pal (</a:t>
            </a:r>
            <a:r>
              <a:rPr lang="ro-RO" dirty="0" err="1" smtClean="0"/>
              <a:t>nepigmentate</a:t>
            </a:r>
            <a:r>
              <a:rPr lang="ro-RO" dirty="0" smtClean="0"/>
              <a:t> pe geloză sânge), convexe, mucoase, cu suprafaţă netedă sau cu denivelări. </a:t>
            </a:r>
          </a:p>
          <a:p>
            <a:pPr algn="just" fontAlgn="auto">
              <a:spcAft>
                <a:spcPts val="0"/>
              </a:spcAft>
              <a:defRPr/>
            </a:pPr>
            <a:r>
              <a:rPr lang="ro-RO" dirty="0" smtClean="0"/>
              <a:t>Coloniile sunt lactozo-negative, unele tulpini putând fermenta slab lactoza. </a:t>
            </a:r>
          </a:p>
          <a:p>
            <a:pPr algn="just" fontAlgn="auto">
              <a:spcAft>
                <a:spcPts val="0"/>
              </a:spcAft>
              <a:defRPr/>
            </a:pPr>
            <a:r>
              <a:rPr lang="ro-RO" dirty="0" smtClean="0"/>
              <a:t>Pe mediile cu sânge nu dau hemoliză, cu excepţia A. </a:t>
            </a:r>
            <a:r>
              <a:rPr lang="ro-RO" dirty="0" err="1" smtClean="0"/>
              <a:t>haemolyticus</a:t>
            </a:r>
            <a:r>
              <a:rPr lang="ro-RO" dirty="0" smtClean="0"/>
              <a:t>.</a:t>
            </a:r>
          </a:p>
          <a:p>
            <a:pPr algn="just" fontAlgn="auto">
              <a:spcAft>
                <a:spcPts val="0"/>
              </a:spcAft>
              <a:defRPr/>
            </a:pPr>
            <a:endParaRPr lang="ro-RO" dirty="0" smtClean="0"/>
          </a:p>
          <a:p>
            <a:pPr algn="just" fontAlgn="auto">
              <a:spcAft>
                <a:spcPts val="0"/>
              </a:spcAft>
              <a:defRPr/>
            </a:pPr>
            <a:endParaRPr lang="ro-RO" dirty="0"/>
          </a:p>
        </p:txBody>
      </p:sp>
      <p:pic>
        <p:nvPicPr>
          <p:cNvPr id="614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2950" y="3124416"/>
            <a:ext cx="1968319" cy="186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3163936"/>
            <a:ext cx="2229982" cy="1820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7688" y="3163936"/>
            <a:ext cx="2273789" cy="196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7" descr="Acinetobacter baumanii Mac Conkey.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6646" y="5064336"/>
            <a:ext cx="2008882" cy="176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TextBox 8"/>
          <p:cNvSpPr txBox="1">
            <a:spLocks noChangeArrowheads="1"/>
          </p:cNvSpPr>
          <p:nvPr/>
        </p:nvSpPr>
        <p:spPr bwMode="auto">
          <a:xfrm>
            <a:off x="2553510" y="6550025"/>
            <a:ext cx="20177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ro-RO" altLang="en-US" sz="1600" b="1" dirty="0"/>
              <a:t>Mediul </a:t>
            </a:r>
            <a:r>
              <a:rPr lang="ro-RO" altLang="en-US" sz="1600" b="1" dirty="0" err="1"/>
              <a:t>MacConkey</a:t>
            </a:r>
            <a:endParaRPr lang="ro-RO" altLang="en-US" sz="1600" b="1" dirty="0"/>
          </a:p>
        </p:txBody>
      </p:sp>
      <p:sp>
        <p:nvSpPr>
          <p:cNvPr id="6153" name="TextBox 9"/>
          <p:cNvSpPr txBox="1">
            <a:spLocks noChangeArrowheads="1"/>
          </p:cNvSpPr>
          <p:nvPr/>
        </p:nvSpPr>
        <p:spPr bwMode="auto">
          <a:xfrm>
            <a:off x="2500313" y="5143500"/>
            <a:ext cx="19288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ro-RO" altLang="en-US" sz="1600" b="1" dirty="0"/>
              <a:t>Mediul geloză-sânge</a:t>
            </a:r>
          </a:p>
        </p:txBody>
      </p:sp>
      <p:pic>
        <p:nvPicPr>
          <p:cNvPr id="615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8334" y="5303299"/>
            <a:ext cx="1688117" cy="113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5598" y="3172625"/>
            <a:ext cx="2067081" cy="196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7" name="TextBox 14"/>
          <p:cNvSpPr txBox="1">
            <a:spLocks noChangeArrowheads="1"/>
          </p:cNvSpPr>
          <p:nvPr/>
        </p:nvSpPr>
        <p:spPr bwMode="auto">
          <a:xfrm>
            <a:off x="6757987" y="6536365"/>
            <a:ext cx="19288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ro-RO" altLang="en-US" sz="1600" b="1" dirty="0"/>
              <a:t>Mediul geloză lactozată</a:t>
            </a:r>
          </a:p>
        </p:txBody>
      </p:sp>
    </p:spTree>
    <p:extLst>
      <p:ext uri="{BB962C8B-B14F-4D97-AF65-F5344CB8AC3E}">
        <p14:creationId xmlns:p14="http://schemas.microsoft.com/office/powerpoint/2010/main" val="105543334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39737"/>
          </a:xfrm>
        </p:spPr>
        <p:txBody>
          <a:bodyPr rtlCol="0">
            <a:normAutofit fontScale="90000"/>
          </a:bodyPr>
          <a:lstStyle/>
          <a:p>
            <a:pPr fontAlgn="auto">
              <a:spcAft>
                <a:spcPts val="0"/>
              </a:spcAft>
              <a:defRPr/>
            </a:pPr>
            <a:r>
              <a:rPr lang="ro-RO" dirty="0" smtClean="0"/>
              <a:t>ACINETOBACTER</a:t>
            </a:r>
            <a:endParaRPr lang="ro-RO" dirty="0"/>
          </a:p>
        </p:txBody>
      </p:sp>
      <p:sp>
        <p:nvSpPr>
          <p:cNvPr id="7" name="Content Placeholder 6"/>
          <p:cNvSpPr>
            <a:spLocks noGrp="1"/>
          </p:cNvSpPr>
          <p:nvPr>
            <p:ph idx="1"/>
          </p:nvPr>
        </p:nvSpPr>
        <p:spPr>
          <a:xfrm>
            <a:off x="357188" y="785813"/>
            <a:ext cx="8229600" cy="3071812"/>
          </a:xfrm>
        </p:spPr>
        <p:txBody>
          <a:bodyPr rtlCol="0">
            <a:noAutofit/>
          </a:bodyPr>
          <a:lstStyle/>
          <a:p>
            <a:pPr fontAlgn="auto">
              <a:spcAft>
                <a:spcPts val="0"/>
              </a:spcAft>
              <a:buFont typeface="Arial" panose="020B0604020202020204" pitchFamily="34" charset="0"/>
              <a:buNone/>
              <a:defRPr/>
            </a:pPr>
            <a:r>
              <a:rPr lang="ro-RO" sz="2400" b="1" dirty="0" smtClean="0"/>
              <a:t>Caractere biochimice</a:t>
            </a:r>
          </a:p>
          <a:p>
            <a:pPr fontAlgn="auto">
              <a:spcAft>
                <a:spcPts val="0"/>
              </a:spcAft>
              <a:defRPr/>
            </a:pPr>
            <a:r>
              <a:rPr lang="ro-RO" sz="1800" dirty="0" smtClean="0"/>
              <a:t>Sunt strict aerobi</a:t>
            </a:r>
          </a:p>
          <a:p>
            <a:pPr fontAlgn="auto">
              <a:spcAft>
                <a:spcPts val="0"/>
              </a:spcAft>
              <a:defRPr/>
            </a:pPr>
            <a:r>
              <a:rPr lang="ro-RO" sz="1800" dirty="0" smtClean="0"/>
              <a:t>Produc catalază</a:t>
            </a:r>
          </a:p>
          <a:p>
            <a:pPr fontAlgn="auto">
              <a:spcAft>
                <a:spcPts val="0"/>
              </a:spcAft>
              <a:defRPr/>
            </a:pPr>
            <a:r>
              <a:rPr lang="ro-RO" sz="1800" dirty="0" smtClean="0"/>
              <a:t>Nu produc indol</a:t>
            </a:r>
          </a:p>
          <a:p>
            <a:pPr fontAlgn="auto">
              <a:spcAft>
                <a:spcPts val="0"/>
              </a:spcAft>
              <a:defRPr/>
            </a:pPr>
            <a:r>
              <a:rPr lang="ro-RO" sz="1800" dirty="0" smtClean="0"/>
              <a:t>Nu produc oxidază</a:t>
            </a:r>
          </a:p>
          <a:p>
            <a:pPr fontAlgn="auto">
              <a:spcAft>
                <a:spcPts val="0"/>
              </a:spcAft>
              <a:defRPr/>
            </a:pPr>
            <a:r>
              <a:rPr lang="ro-RO" sz="1800" dirty="0" smtClean="0"/>
              <a:t>Nu reduc nitraţii la nitriţi</a:t>
            </a:r>
          </a:p>
          <a:p>
            <a:pPr fontAlgn="auto">
              <a:spcAft>
                <a:spcPts val="0"/>
              </a:spcAft>
              <a:defRPr/>
            </a:pPr>
            <a:r>
              <a:rPr lang="ro-RO" sz="1800" dirty="0" smtClean="0"/>
              <a:t>Reacţiile roşu-metil şi </a:t>
            </a:r>
            <a:r>
              <a:rPr lang="ro-RO" sz="1800" dirty="0" err="1" smtClean="0"/>
              <a:t>Voges-Proskauer</a:t>
            </a:r>
            <a:r>
              <a:rPr lang="ro-RO" sz="1800" dirty="0" smtClean="0"/>
              <a:t> sunt negative</a:t>
            </a:r>
          </a:p>
          <a:p>
            <a:pPr fontAlgn="auto">
              <a:spcAft>
                <a:spcPts val="0"/>
              </a:spcAft>
              <a:defRPr/>
            </a:pPr>
            <a:r>
              <a:rPr lang="ro-RO" sz="1800" dirty="0" smtClean="0"/>
              <a:t>Oxidează zaharurile (glucoză, xiloză, galactoză, </a:t>
            </a:r>
            <a:r>
              <a:rPr lang="ro-RO" sz="1800" dirty="0" err="1" smtClean="0"/>
              <a:t>manoză</a:t>
            </a:r>
            <a:r>
              <a:rPr lang="ro-RO" sz="1800" dirty="0" smtClean="0"/>
              <a:t>) la acizi (ex. acid gluconic)</a:t>
            </a:r>
          </a:p>
          <a:p>
            <a:pPr fontAlgn="auto">
              <a:spcAft>
                <a:spcPts val="0"/>
              </a:spcAft>
              <a:defRPr/>
            </a:pPr>
            <a:r>
              <a:rPr lang="ro-RO" sz="1800" dirty="0" smtClean="0"/>
              <a:t>Pot  folosi diverse surse de energie </a:t>
            </a:r>
          </a:p>
          <a:p>
            <a:pPr fontAlgn="auto">
              <a:spcAft>
                <a:spcPts val="0"/>
              </a:spcAft>
              <a:defRPr/>
            </a:pPr>
            <a:r>
              <a:rPr lang="ro-RO" sz="1800" dirty="0" smtClean="0"/>
              <a:t>Pe mediul TSI se dezvoltă rapid în 16-18 ore doar la suprafaţa mediului, fără </a:t>
            </a:r>
            <a:r>
              <a:rPr lang="ro-RO" sz="1800" dirty="0" err="1" smtClean="0"/>
              <a:t>acidifiere</a:t>
            </a:r>
            <a:endParaRPr lang="ro-RO" sz="1800" dirty="0" smtClean="0"/>
          </a:p>
          <a:p>
            <a:pPr fontAlgn="auto">
              <a:spcAft>
                <a:spcPts val="0"/>
              </a:spcAft>
              <a:defRPr/>
            </a:pPr>
            <a:endParaRPr lang="ro-RO" sz="1800" dirty="0"/>
          </a:p>
        </p:txBody>
      </p:sp>
      <p:pic>
        <p:nvPicPr>
          <p:cNvPr id="717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4734902"/>
            <a:ext cx="2812197" cy="211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Box 7"/>
          <p:cNvSpPr txBox="1">
            <a:spLocks noChangeArrowheads="1"/>
          </p:cNvSpPr>
          <p:nvPr/>
        </p:nvSpPr>
        <p:spPr bwMode="auto">
          <a:xfrm>
            <a:off x="5724128" y="5330325"/>
            <a:ext cx="2067124"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ro-RO" altLang="en-US" b="1" dirty="0"/>
              <a:t>T</a:t>
            </a:r>
            <a:r>
              <a:rPr lang="pt-BR" altLang="en-US" b="1" dirty="0"/>
              <a:t>SI: G-, L-, Z-, H2S- </a:t>
            </a:r>
            <a:br>
              <a:rPr lang="pt-BR" altLang="en-US" b="1" dirty="0"/>
            </a:br>
            <a:r>
              <a:rPr lang="pt-BR" altLang="en-US" b="1" dirty="0"/>
              <a:t>M</a:t>
            </a:r>
            <a:r>
              <a:rPr lang="ro-RO" altLang="en-US" b="1" dirty="0"/>
              <a:t>IU</a:t>
            </a:r>
            <a:r>
              <a:rPr lang="pt-BR" altLang="en-US" b="1" dirty="0"/>
              <a:t>: M-</a:t>
            </a:r>
            <a:r>
              <a:rPr lang="ro-RO" altLang="en-US" b="1" dirty="0"/>
              <a:t>, I-, U-</a:t>
            </a:r>
            <a:r>
              <a:rPr lang="pt-BR" altLang="en-US" b="1" dirty="0"/>
              <a:t> </a:t>
            </a:r>
            <a:br>
              <a:rPr lang="pt-BR" altLang="en-US" b="1" dirty="0"/>
            </a:br>
            <a:r>
              <a:rPr lang="pt-BR" altLang="en-US" b="1" dirty="0"/>
              <a:t>Simmons: + </a:t>
            </a:r>
            <a:endParaRPr lang="ro-RO" altLang="en-US" b="1" dirty="0"/>
          </a:p>
        </p:txBody>
      </p:sp>
    </p:spTree>
    <p:extLst>
      <p:ext uri="{BB962C8B-B14F-4D97-AF65-F5344CB8AC3E}">
        <p14:creationId xmlns:p14="http://schemas.microsoft.com/office/powerpoint/2010/main" val="339849382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85636"/>
            <a:ext cx="8305800" cy="1143000"/>
          </a:xfrm>
        </p:spPr>
        <p:txBody>
          <a:bodyPr/>
          <a:lstStyle/>
          <a:p>
            <a:r>
              <a:rPr lang="ro-RO" altLang="en-US" dirty="0" smtClean="0"/>
              <a:t>Transmiterea interumană</a:t>
            </a:r>
            <a:endParaRPr lang="en-US" altLang="en-US" dirty="0" smtClean="0"/>
          </a:p>
        </p:txBody>
      </p:sp>
      <p:sp>
        <p:nvSpPr>
          <p:cNvPr id="11267" name="Freeform 3"/>
          <p:cNvSpPr>
            <a:spLocks/>
          </p:cNvSpPr>
          <p:nvPr/>
        </p:nvSpPr>
        <p:spPr bwMode="auto">
          <a:xfrm>
            <a:off x="914400" y="1600200"/>
            <a:ext cx="2058988" cy="4751388"/>
          </a:xfrm>
          <a:custGeom>
            <a:avLst/>
            <a:gdLst>
              <a:gd name="T0" fmla="*/ 1219847 w 2596"/>
              <a:gd name="T1" fmla="*/ 188182 h 5984"/>
              <a:gd name="T2" fmla="*/ 1240469 w 2596"/>
              <a:gd name="T3" fmla="*/ 382715 h 5984"/>
              <a:gd name="T4" fmla="*/ 1157189 w 2596"/>
              <a:gd name="T5" fmla="*/ 580425 h 5984"/>
              <a:gd name="T6" fmla="*/ 1341991 w 2596"/>
              <a:gd name="T7" fmla="*/ 811484 h 5984"/>
              <a:gd name="T8" fmla="*/ 1492687 w 2596"/>
              <a:gd name="T9" fmla="*/ 902796 h 5984"/>
              <a:gd name="T10" fmla="*/ 1631486 w 2596"/>
              <a:gd name="T11" fmla="*/ 1325212 h 5984"/>
              <a:gd name="T12" fmla="*/ 1769492 w 2596"/>
              <a:gd name="T13" fmla="*/ 1884199 h 5984"/>
              <a:gd name="T14" fmla="*/ 1898774 w 2596"/>
              <a:gd name="T15" fmla="*/ 2373312 h 5984"/>
              <a:gd name="T16" fmla="*/ 1965398 w 2596"/>
              <a:gd name="T17" fmla="*/ 2439215 h 5984"/>
              <a:gd name="T18" fmla="*/ 2058988 w 2596"/>
              <a:gd name="T19" fmla="*/ 2555141 h 5984"/>
              <a:gd name="T20" fmla="*/ 1943983 w 2596"/>
              <a:gd name="T21" fmla="*/ 2524175 h 5984"/>
              <a:gd name="T22" fmla="*/ 1977295 w 2596"/>
              <a:gd name="T23" fmla="*/ 2788582 h 5984"/>
              <a:gd name="T24" fmla="*/ 1911464 w 2596"/>
              <a:gd name="T25" fmla="*/ 2809226 h 5984"/>
              <a:gd name="T26" fmla="*/ 1843254 w 2596"/>
              <a:gd name="T27" fmla="*/ 2729825 h 5984"/>
              <a:gd name="T28" fmla="*/ 1770286 w 2596"/>
              <a:gd name="T29" fmla="*/ 2663921 h 5984"/>
              <a:gd name="T30" fmla="*/ 1719525 w 2596"/>
              <a:gd name="T31" fmla="*/ 2648041 h 5984"/>
              <a:gd name="T32" fmla="*/ 1655281 w 2596"/>
              <a:gd name="T33" fmla="*/ 2270884 h 5984"/>
              <a:gd name="T34" fmla="*/ 1483169 w 2596"/>
              <a:gd name="T35" fmla="*/ 1824648 h 5984"/>
              <a:gd name="T36" fmla="*/ 1407028 w 2596"/>
              <a:gd name="T37" fmla="*/ 1467340 h 5984"/>
              <a:gd name="T38" fmla="*/ 1418132 w 2596"/>
              <a:gd name="T39" fmla="*/ 2166074 h 5984"/>
              <a:gd name="T40" fmla="*/ 1372923 w 2596"/>
              <a:gd name="T41" fmla="*/ 3226878 h 5984"/>
              <a:gd name="T42" fmla="*/ 1350715 w 2596"/>
              <a:gd name="T43" fmla="*/ 4088385 h 5984"/>
              <a:gd name="T44" fmla="*/ 1436374 w 2596"/>
              <a:gd name="T45" fmla="*/ 4650548 h 5984"/>
              <a:gd name="T46" fmla="*/ 1380854 w 2596"/>
              <a:gd name="T47" fmla="*/ 4707717 h 5984"/>
              <a:gd name="T48" fmla="*/ 1295195 w 2596"/>
              <a:gd name="T49" fmla="*/ 4747418 h 5984"/>
              <a:gd name="T50" fmla="*/ 1192087 w 2596"/>
              <a:gd name="T51" fmla="*/ 4662458 h 5984"/>
              <a:gd name="T52" fmla="*/ 1146878 w 2596"/>
              <a:gd name="T53" fmla="*/ 4510007 h 5984"/>
              <a:gd name="T54" fmla="*/ 1111187 w 2596"/>
              <a:gd name="T55" fmla="*/ 3988339 h 5984"/>
              <a:gd name="T56" fmla="*/ 1089773 w 2596"/>
              <a:gd name="T57" fmla="*/ 3493668 h 5984"/>
              <a:gd name="T58" fmla="*/ 1046150 w 2596"/>
              <a:gd name="T59" fmla="*/ 2983116 h 5984"/>
              <a:gd name="T60" fmla="*/ 1004907 w 2596"/>
              <a:gd name="T61" fmla="*/ 3186383 h 5984"/>
              <a:gd name="T62" fmla="*/ 966043 w 2596"/>
              <a:gd name="T63" fmla="*/ 3626269 h 5984"/>
              <a:gd name="T64" fmla="*/ 910523 w 2596"/>
              <a:gd name="T65" fmla="*/ 4258305 h 5984"/>
              <a:gd name="T66" fmla="*/ 893867 w 2596"/>
              <a:gd name="T67" fmla="*/ 4544944 h 5984"/>
              <a:gd name="T68" fmla="*/ 832003 w 2596"/>
              <a:gd name="T69" fmla="*/ 4745036 h 5984"/>
              <a:gd name="T70" fmla="*/ 723342 w 2596"/>
              <a:gd name="T71" fmla="*/ 4736302 h 5984"/>
              <a:gd name="T72" fmla="*/ 647201 w 2596"/>
              <a:gd name="T73" fmla="*/ 4691837 h 5984"/>
              <a:gd name="T74" fmla="*/ 697962 w 2596"/>
              <a:gd name="T75" fmla="*/ 4444898 h 5984"/>
              <a:gd name="T76" fmla="*/ 686858 w 2596"/>
              <a:gd name="T77" fmla="*/ 3615152 h 5984"/>
              <a:gd name="T78" fmla="*/ 637683 w 2596"/>
              <a:gd name="T79" fmla="*/ 2833841 h 5984"/>
              <a:gd name="T80" fmla="*/ 678134 w 2596"/>
              <a:gd name="T81" fmla="*/ 1738894 h 5984"/>
              <a:gd name="T82" fmla="*/ 595647 w 2596"/>
              <a:gd name="T83" fmla="*/ 1661874 h 5984"/>
              <a:gd name="T84" fmla="*/ 495712 w 2596"/>
              <a:gd name="T85" fmla="*/ 2070792 h 5984"/>
              <a:gd name="T86" fmla="*/ 364844 w 2596"/>
              <a:gd name="T87" fmla="*/ 2409837 h 5984"/>
              <a:gd name="T88" fmla="*/ 320428 w 2596"/>
              <a:gd name="T89" fmla="*/ 2788582 h 5984"/>
              <a:gd name="T90" fmla="*/ 270460 w 2596"/>
              <a:gd name="T91" fmla="*/ 2734589 h 5984"/>
              <a:gd name="T92" fmla="*/ 218113 w 2596"/>
              <a:gd name="T93" fmla="*/ 2667892 h 5984"/>
              <a:gd name="T94" fmla="*/ 168939 w 2596"/>
              <a:gd name="T95" fmla="*/ 2625015 h 5984"/>
              <a:gd name="T96" fmla="*/ 102315 w 2596"/>
              <a:gd name="T97" fmla="*/ 2635337 h 5984"/>
              <a:gd name="T98" fmla="*/ 61865 w 2596"/>
              <a:gd name="T99" fmla="*/ 2571816 h 5984"/>
              <a:gd name="T100" fmla="*/ 51554 w 2596"/>
              <a:gd name="T101" fmla="*/ 2495590 h 5984"/>
              <a:gd name="T102" fmla="*/ 122143 w 2596"/>
              <a:gd name="T103" fmla="*/ 2410631 h 5984"/>
              <a:gd name="T104" fmla="*/ 227631 w 2596"/>
              <a:gd name="T105" fmla="*/ 2262150 h 5984"/>
              <a:gd name="T106" fmla="*/ 369603 w 2596"/>
              <a:gd name="T107" fmla="*/ 1628526 h 5984"/>
              <a:gd name="T108" fmla="*/ 456848 w 2596"/>
              <a:gd name="T109" fmla="*/ 1057629 h 5984"/>
              <a:gd name="T110" fmla="*/ 659098 w 2596"/>
              <a:gd name="T111" fmla="*/ 840068 h 5984"/>
              <a:gd name="T112" fmla="*/ 811381 w 2596"/>
              <a:gd name="T113" fmla="*/ 747962 h 5984"/>
              <a:gd name="T114" fmla="*/ 874039 w 2596"/>
              <a:gd name="T115" fmla="*/ 497848 h 5984"/>
              <a:gd name="T116" fmla="*/ 821692 w 2596"/>
              <a:gd name="T117" fmla="*/ 285052 h 5984"/>
              <a:gd name="T118" fmla="*/ 893867 w 2596"/>
              <a:gd name="T119" fmla="*/ 54787 h 59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596"/>
              <a:gd name="T181" fmla="*/ 0 h 5984"/>
              <a:gd name="T182" fmla="*/ 2596 w 2596"/>
              <a:gd name="T183" fmla="*/ 5984 h 59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596" h="5984">
                <a:moveTo>
                  <a:pt x="1298" y="0"/>
                </a:moveTo>
                <a:lnTo>
                  <a:pt x="1367" y="7"/>
                </a:lnTo>
                <a:lnTo>
                  <a:pt x="1423" y="33"/>
                </a:lnTo>
                <a:lnTo>
                  <a:pt x="1469" y="69"/>
                </a:lnTo>
                <a:lnTo>
                  <a:pt x="1503" y="119"/>
                </a:lnTo>
                <a:lnTo>
                  <a:pt x="1525" y="176"/>
                </a:lnTo>
                <a:lnTo>
                  <a:pt x="1538" y="237"/>
                </a:lnTo>
                <a:lnTo>
                  <a:pt x="1543" y="304"/>
                </a:lnTo>
                <a:lnTo>
                  <a:pt x="1537" y="374"/>
                </a:lnTo>
                <a:lnTo>
                  <a:pt x="1547" y="350"/>
                </a:lnTo>
                <a:lnTo>
                  <a:pt x="1563" y="359"/>
                </a:lnTo>
                <a:lnTo>
                  <a:pt x="1572" y="391"/>
                </a:lnTo>
                <a:lnTo>
                  <a:pt x="1572" y="431"/>
                </a:lnTo>
                <a:lnTo>
                  <a:pt x="1564" y="482"/>
                </a:lnTo>
                <a:lnTo>
                  <a:pt x="1550" y="547"/>
                </a:lnTo>
                <a:lnTo>
                  <a:pt x="1527" y="596"/>
                </a:lnTo>
                <a:lnTo>
                  <a:pt x="1497" y="615"/>
                </a:lnTo>
                <a:lnTo>
                  <a:pt x="1495" y="627"/>
                </a:lnTo>
                <a:lnTo>
                  <a:pt x="1489" y="659"/>
                </a:lnTo>
                <a:lnTo>
                  <a:pt x="1477" y="699"/>
                </a:lnTo>
                <a:lnTo>
                  <a:pt x="1459" y="731"/>
                </a:lnTo>
                <a:lnTo>
                  <a:pt x="1459" y="890"/>
                </a:lnTo>
                <a:lnTo>
                  <a:pt x="1493" y="899"/>
                </a:lnTo>
                <a:lnTo>
                  <a:pt x="1531" y="919"/>
                </a:lnTo>
                <a:lnTo>
                  <a:pt x="1573" y="942"/>
                </a:lnTo>
                <a:lnTo>
                  <a:pt x="1617" y="969"/>
                </a:lnTo>
                <a:lnTo>
                  <a:pt x="1659" y="997"/>
                </a:lnTo>
                <a:lnTo>
                  <a:pt x="1692" y="1022"/>
                </a:lnTo>
                <a:lnTo>
                  <a:pt x="1717" y="1041"/>
                </a:lnTo>
                <a:lnTo>
                  <a:pt x="1728" y="1052"/>
                </a:lnTo>
                <a:lnTo>
                  <a:pt x="1738" y="1053"/>
                </a:lnTo>
                <a:lnTo>
                  <a:pt x="1767" y="1058"/>
                </a:lnTo>
                <a:lnTo>
                  <a:pt x="1805" y="1081"/>
                </a:lnTo>
                <a:lnTo>
                  <a:pt x="1852" y="1128"/>
                </a:lnTo>
                <a:lnTo>
                  <a:pt x="1882" y="1137"/>
                </a:lnTo>
                <a:lnTo>
                  <a:pt x="1915" y="1161"/>
                </a:lnTo>
                <a:lnTo>
                  <a:pt x="1952" y="1201"/>
                </a:lnTo>
                <a:lnTo>
                  <a:pt x="1988" y="1258"/>
                </a:lnTo>
                <a:lnTo>
                  <a:pt x="2021" y="1332"/>
                </a:lnTo>
                <a:lnTo>
                  <a:pt x="2044" y="1425"/>
                </a:lnTo>
                <a:lnTo>
                  <a:pt x="2058" y="1536"/>
                </a:lnTo>
                <a:lnTo>
                  <a:pt x="2057" y="1669"/>
                </a:lnTo>
                <a:lnTo>
                  <a:pt x="2083" y="1743"/>
                </a:lnTo>
                <a:lnTo>
                  <a:pt x="2109" y="1855"/>
                </a:lnTo>
                <a:lnTo>
                  <a:pt x="2124" y="1970"/>
                </a:lnTo>
                <a:lnTo>
                  <a:pt x="2130" y="2051"/>
                </a:lnTo>
                <a:lnTo>
                  <a:pt x="2171" y="2122"/>
                </a:lnTo>
                <a:lnTo>
                  <a:pt x="2204" y="2241"/>
                </a:lnTo>
                <a:lnTo>
                  <a:pt x="2231" y="2373"/>
                </a:lnTo>
                <a:lnTo>
                  <a:pt x="2247" y="2484"/>
                </a:lnTo>
                <a:lnTo>
                  <a:pt x="2258" y="2586"/>
                </a:lnTo>
                <a:lnTo>
                  <a:pt x="2279" y="2716"/>
                </a:lnTo>
                <a:lnTo>
                  <a:pt x="2309" y="2849"/>
                </a:lnTo>
                <a:lnTo>
                  <a:pt x="2351" y="2969"/>
                </a:lnTo>
                <a:lnTo>
                  <a:pt x="2376" y="2973"/>
                </a:lnTo>
                <a:lnTo>
                  <a:pt x="2394" y="2989"/>
                </a:lnTo>
                <a:lnTo>
                  <a:pt x="2409" y="3007"/>
                </a:lnTo>
                <a:lnTo>
                  <a:pt x="2420" y="3021"/>
                </a:lnTo>
                <a:lnTo>
                  <a:pt x="2433" y="3029"/>
                </a:lnTo>
                <a:lnTo>
                  <a:pt x="2442" y="3036"/>
                </a:lnTo>
                <a:lnTo>
                  <a:pt x="2456" y="3043"/>
                </a:lnTo>
                <a:lnTo>
                  <a:pt x="2469" y="3057"/>
                </a:lnTo>
                <a:lnTo>
                  <a:pt x="2478" y="3072"/>
                </a:lnTo>
                <a:lnTo>
                  <a:pt x="2483" y="3085"/>
                </a:lnTo>
                <a:lnTo>
                  <a:pt x="2490" y="3099"/>
                </a:lnTo>
                <a:lnTo>
                  <a:pt x="2505" y="3117"/>
                </a:lnTo>
                <a:lnTo>
                  <a:pt x="2530" y="3143"/>
                </a:lnTo>
                <a:lnTo>
                  <a:pt x="2561" y="3176"/>
                </a:lnTo>
                <a:lnTo>
                  <a:pt x="2587" y="3203"/>
                </a:lnTo>
                <a:lnTo>
                  <a:pt x="2596" y="3218"/>
                </a:lnTo>
                <a:lnTo>
                  <a:pt x="2596" y="3232"/>
                </a:lnTo>
                <a:lnTo>
                  <a:pt x="2583" y="3251"/>
                </a:lnTo>
                <a:lnTo>
                  <a:pt x="2555" y="3255"/>
                </a:lnTo>
                <a:lnTo>
                  <a:pt x="2520" y="3239"/>
                </a:lnTo>
                <a:lnTo>
                  <a:pt x="2488" y="3212"/>
                </a:lnTo>
                <a:lnTo>
                  <a:pt x="2464" y="3190"/>
                </a:lnTo>
                <a:lnTo>
                  <a:pt x="2451" y="3179"/>
                </a:lnTo>
                <a:lnTo>
                  <a:pt x="2442" y="3179"/>
                </a:lnTo>
                <a:lnTo>
                  <a:pt x="2439" y="3220"/>
                </a:lnTo>
                <a:lnTo>
                  <a:pt x="2451" y="3275"/>
                </a:lnTo>
                <a:lnTo>
                  <a:pt x="2469" y="3319"/>
                </a:lnTo>
                <a:lnTo>
                  <a:pt x="2491" y="3396"/>
                </a:lnTo>
                <a:lnTo>
                  <a:pt x="2505" y="3471"/>
                </a:lnTo>
                <a:lnTo>
                  <a:pt x="2493" y="3512"/>
                </a:lnTo>
                <a:lnTo>
                  <a:pt x="2461" y="3487"/>
                </a:lnTo>
                <a:lnTo>
                  <a:pt x="2429" y="3414"/>
                </a:lnTo>
                <a:lnTo>
                  <a:pt x="2402" y="3339"/>
                </a:lnTo>
                <a:lnTo>
                  <a:pt x="2383" y="3306"/>
                </a:lnTo>
                <a:lnTo>
                  <a:pt x="2385" y="3350"/>
                </a:lnTo>
                <a:lnTo>
                  <a:pt x="2402" y="3444"/>
                </a:lnTo>
                <a:lnTo>
                  <a:pt x="2410" y="3538"/>
                </a:lnTo>
                <a:lnTo>
                  <a:pt x="2391" y="3587"/>
                </a:lnTo>
                <a:lnTo>
                  <a:pt x="2361" y="3550"/>
                </a:lnTo>
                <a:lnTo>
                  <a:pt x="2339" y="3455"/>
                </a:lnTo>
                <a:lnTo>
                  <a:pt x="2321" y="3360"/>
                </a:lnTo>
                <a:lnTo>
                  <a:pt x="2305" y="3319"/>
                </a:lnTo>
                <a:lnTo>
                  <a:pt x="2308" y="3355"/>
                </a:lnTo>
                <a:lnTo>
                  <a:pt x="2324" y="3438"/>
                </a:lnTo>
                <a:lnTo>
                  <a:pt x="2330" y="3523"/>
                </a:lnTo>
                <a:lnTo>
                  <a:pt x="2305" y="3566"/>
                </a:lnTo>
                <a:lnTo>
                  <a:pt x="2279" y="3530"/>
                </a:lnTo>
                <a:lnTo>
                  <a:pt x="2257" y="3444"/>
                </a:lnTo>
                <a:lnTo>
                  <a:pt x="2241" y="3360"/>
                </a:lnTo>
                <a:lnTo>
                  <a:pt x="2234" y="3320"/>
                </a:lnTo>
                <a:lnTo>
                  <a:pt x="2232" y="3355"/>
                </a:lnTo>
                <a:lnTo>
                  <a:pt x="2238" y="3431"/>
                </a:lnTo>
                <a:lnTo>
                  <a:pt x="2241" y="3506"/>
                </a:lnTo>
                <a:lnTo>
                  <a:pt x="2220" y="3545"/>
                </a:lnTo>
                <a:lnTo>
                  <a:pt x="2193" y="3512"/>
                </a:lnTo>
                <a:lnTo>
                  <a:pt x="2178" y="3442"/>
                </a:lnTo>
                <a:lnTo>
                  <a:pt x="2171" y="3368"/>
                </a:lnTo>
                <a:lnTo>
                  <a:pt x="2168" y="3335"/>
                </a:lnTo>
                <a:lnTo>
                  <a:pt x="2149" y="3275"/>
                </a:lnTo>
                <a:lnTo>
                  <a:pt x="2133" y="3176"/>
                </a:lnTo>
                <a:lnTo>
                  <a:pt x="2124" y="3084"/>
                </a:lnTo>
                <a:lnTo>
                  <a:pt x="2136" y="3035"/>
                </a:lnTo>
                <a:lnTo>
                  <a:pt x="2124" y="2976"/>
                </a:lnTo>
                <a:lnTo>
                  <a:pt x="2109" y="2917"/>
                </a:lnTo>
                <a:lnTo>
                  <a:pt x="2087" y="2860"/>
                </a:lnTo>
                <a:lnTo>
                  <a:pt x="2060" y="2801"/>
                </a:lnTo>
                <a:lnTo>
                  <a:pt x="2034" y="2740"/>
                </a:lnTo>
                <a:lnTo>
                  <a:pt x="2002" y="2674"/>
                </a:lnTo>
                <a:lnTo>
                  <a:pt x="1972" y="2608"/>
                </a:lnTo>
                <a:lnTo>
                  <a:pt x="1943" y="2534"/>
                </a:lnTo>
                <a:lnTo>
                  <a:pt x="1894" y="2397"/>
                </a:lnTo>
                <a:lnTo>
                  <a:pt x="1870" y="2298"/>
                </a:lnTo>
                <a:lnTo>
                  <a:pt x="1863" y="2230"/>
                </a:lnTo>
                <a:lnTo>
                  <a:pt x="1863" y="2182"/>
                </a:lnTo>
                <a:lnTo>
                  <a:pt x="1855" y="2117"/>
                </a:lnTo>
                <a:lnTo>
                  <a:pt x="1846" y="2093"/>
                </a:lnTo>
                <a:lnTo>
                  <a:pt x="1818" y="2026"/>
                </a:lnTo>
                <a:lnTo>
                  <a:pt x="1794" y="1944"/>
                </a:lnTo>
                <a:lnTo>
                  <a:pt x="1774" y="1848"/>
                </a:lnTo>
                <a:lnTo>
                  <a:pt x="1762" y="1732"/>
                </a:lnTo>
                <a:lnTo>
                  <a:pt x="1756" y="1798"/>
                </a:lnTo>
                <a:lnTo>
                  <a:pt x="1747" y="1964"/>
                </a:lnTo>
                <a:lnTo>
                  <a:pt x="1741" y="2190"/>
                </a:lnTo>
                <a:lnTo>
                  <a:pt x="1744" y="2434"/>
                </a:lnTo>
                <a:lnTo>
                  <a:pt x="1762" y="2613"/>
                </a:lnTo>
                <a:lnTo>
                  <a:pt x="1788" y="2728"/>
                </a:lnTo>
                <a:lnTo>
                  <a:pt x="1810" y="2849"/>
                </a:lnTo>
                <a:lnTo>
                  <a:pt x="1818" y="3048"/>
                </a:lnTo>
                <a:lnTo>
                  <a:pt x="1811" y="3314"/>
                </a:lnTo>
                <a:lnTo>
                  <a:pt x="1793" y="3569"/>
                </a:lnTo>
                <a:lnTo>
                  <a:pt x="1768" y="3779"/>
                </a:lnTo>
                <a:lnTo>
                  <a:pt x="1744" y="3908"/>
                </a:lnTo>
                <a:lnTo>
                  <a:pt x="1731" y="4064"/>
                </a:lnTo>
                <a:lnTo>
                  <a:pt x="1741" y="4206"/>
                </a:lnTo>
                <a:lnTo>
                  <a:pt x="1728" y="4329"/>
                </a:lnTo>
                <a:lnTo>
                  <a:pt x="1717" y="4452"/>
                </a:lnTo>
                <a:lnTo>
                  <a:pt x="1731" y="4553"/>
                </a:lnTo>
                <a:lnTo>
                  <a:pt x="1744" y="4706"/>
                </a:lnTo>
                <a:lnTo>
                  <a:pt x="1731" y="4959"/>
                </a:lnTo>
                <a:lnTo>
                  <a:pt x="1703" y="5149"/>
                </a:lnTo>
                <a:lnTo>
                  <a:pt x="1673" y="5294"/>
                </a:lnTo>
                <a:lnTo>
                  <a:pt x="1660" y="5409"/>
                </a:lnTo>
                <a:lnTo>
                  <a:pt x="1676" y="5506"/>
                </a:lnTo>
                <a:lnTo>
                  <a:pt x="1716" y="5598"/>
                </a:lnTo>
                <a:lnTo>
                  <a:pt x="1759" y="5689"/>
                </a:lnTo>
                <a:lnTo>
                  <a:pt x="1795" y="5781"/>
                </a:lnTo>
                <a:lnTo>
                  <a:pt x="1811" y="5857"/>
                </a:lnTo>
                <a:lnTo>
                  <a:pt x="1810" y="5889"/>
                </a:lnTo>
                <a:lnTo>
                  <a:pt x="1799" y="5893"/>
                </a:lnTo>
                <a:lnTo>
                  <a:pt x="1786" y="5881"/>
                </a:lnTo>
                <a:lnTo>
                  <a:pt x="1781" y="5909"/>
                </a:lnTo>
                <a:lnTo>
                  <a:pt x="1771" y="5925"/>
                </a:lnTo>
                <a:lnTo>
                  <a:pt x="1754" y="5932"/>
                </a:lnTo>
                <a:lnTo>
                  <a:pt x="1741" y="5929"/>
                </a:lnTo>
                <a:lnTo>
                  <a:pt x="1736" y="5945"/>
                </a:lnTo>
                <a:lnTo>
                  <a:pt x="1725" y="5964"/>
                </a:lnTo>
                <a:lnTo>
                  <a:pt x="1710" y="5971"/>
                </a:lnTo>
                <a:lnTo>
                  <a:pt x="1686" y="5965"/>
                </a:lnTo>
                <a:lnTo>
                  <a:pt x="1674" y="5981"/>
                </a:lnTo>
                <a:lnTo>
                  <a:pt x="1655" y="5984"/>
                </a:lnTo>
                <a:lnTo>
                  <a:pt x="1633" y="5979"/>
                </a:lnTo>
                <a:lnTo>
                  <a:pt x="1617" y="5963"/>
                </a:lnTo>
                <a:lnTo>
                  <a:pt x="1605" y="5980"/>
                </a:lnTo>
                <a:lnTo>
                  <a:pt x="1578" y="5984"/>
                </a:lnTo>
                <a:lnTo>
                  <a:pt x="1550" y="5976"/>
                </a:lnTo>
                <a:lnTo>
                  <a:pt x="1531" y="5963"/>
                </a:lnTo>
                <a:lnTo>
                  <a:pt x="1513" y="5917"/>
                </a:lnTo>
                <a:lnTo>
                  <a:pt x="1503" y="5872"/>
                </a:lnTo>
                <a:lnTo>
                  <a:pt x="1490" y="5852"/>
                </a:lnTo>
                <a:lnTo>
                  <a:pt x="1480" y="5809"/>
                </a:lnTo>
                <a:lnTo>
                  <a:pt x="1473" y="5760"/>
                </a:lnTo>
                <a:lnTo>
                  <a:pt x="1469" y="5724"/>
                </a:lnTo>
                <a:lnTo>
                  <a:pt x="1467" y="5706"/>
                </a:lnTo>
                <a:lnTo>
                  <a:pt x="1456" y="5694"/>
                </a:lnTo>
                <a:lnTo>
                  <a:pt x="1446" y="5680"/>
                </a:lnTo>
                <a:lnTo>
                  <a:pt x="1436" y="5658"/>
                </a:lnTo>
                <a:lnTo>
                  <a:pt x="1436" y="5578"/>
                </a:lnTo>
                <a:lnTo>
                  <a:pt x="1446" y="5448"/>
                </a:lnTo>
                <a:lnTo>
                  <a:pt x="1449" y="5363"/>
                </a:lnTo>
                <a:lnTo>
                  <a:pt x="1450" y="5261"/>
                </a:lnTo>
                <a:lnTo>
                  <a:pt x="1437" y="5147"/>
                </a:lnTo>
                <a:lnTo>
                  <a:pt x="1401" y="5023"/>
                </a:lnTo>
                <a:lnTo>
                  <a:pt x="1368" y="4895"/>
                </a:lnTo>
                <a:lnTo>
                  <a:pt x="1359" y="4771"/>
                </a:lnTo>
                <a:lnTo>
                  <a:pt x="1367" y="4662"/>
                </a:lnTo>
                <a:lnTo>
                  <a:pt x="1379" y="4567"/>
                </a:lnTo>
                <a:lnTo>
                  <a:pt x="1386" y="4492"/>
                </a:lnTo>
                <a:lnTo>
                  <a:pt x="1382" y="4439"/>
                </a:lnTo>
                <a:lnTo>
                  <a:pt x="1374" y="4400"/>
                </a:lnTo>
                <a:lnTo>
                  <a:pt x="1362" y="4367"/>
                </a:lnTo>
                <a:lnTo>
                  <a:pt x="1349" y="4293"/>
                </a:lnTo>
                <a:lnTo>
                  <a:pt x="1336" y="4156"/>
                </a:lnTo>
                <a:lnTo>
                  <a:pt x="1331" y="4013"/>
                </a:lnTo>
                <a:lnTo>
                  <a:pt x="1336" y="3908"/>
                </a:lnTo>
                <a:lnTo>
                  <a:pt x="1331" y="3867"/>
                </a:lnTo>
                <a:lnTo>
                  <a:pt x="1319" y="3757"/>
                </a:lnTo>
                <a:lnTo>
                  <a:pt x="1305" y="3593"/>
                </a:lnTo>
                <a:lnTo>
                  <a:pt x="1298" y="3384"/>
                </a:lnTo>
                <a:lnTo>
                  <a:pt x="1292" y="3593"/>
                </a:lnTo>
                <a:lnTo>
                  <a:pt x="1279" y="3757"/>
                </a:lnTo>
                <a:lnTo>
                  <a:pt x="1265" y="3867"/>
                </a:lnTo>
                <a:lnTo>
                  <a:pt x="1261" y="3908"/>
                </a:lnTo>
                <a:lnTo>
                  <a:pt x="1267" y="4013"/>
                </a:lnTo>
                <a:lnTo>
                  <a:pt x="1261" y="4156"/>
                </a:lnTo>
                <a:lnTo>
                  <a:pt x="1247" y="4293"/>
                </a:lnTo>
                <a:lnTo>
                  <a:pt x="1234" y="4367"/>
                </a:lnTo>
                <a:lnTo>
                  <a:pt x="1224" y="4400"/>
                </a:lnTo>
                <a:lnTo>
                  <a:pt x="1216" y="4439"/>
                </a:lnTo>
                <a:lnTo>
                  <a:pt x="1211" y="4492"/>
                </a:lnTo>
                <a:lnTo>
                  <a:pt x="1218" y="4567"/>
                </a:lnTo>
                <a:lnTo>
                  <a:pt x="1232" y="4662"/>
                </a:lnTo>
                <a:lnTo>
                  <a:pt x="1239" y="4771"/>
                </a:lnTo>
                <a:lnTo>
                  <a:pt x="1229" y="4895"/>
                </a:lnTo>
                <a:lnTo>
                  <a:pt x="1196" y="5023"/>
                </a:lnTo>
                <a:lnTo>
                  <a:pt x="1160" y="5147"/>
                </a:lnTo>
                <a:lnTo>
                  <a:pt x="1148" y="5261"/>
                </a:lnTo>
                <a:lnTo>
                  <a:pt x="1148" y="5363"/>
                </a:lnTo>
                <a:lnTo>
                  <a:pt x="1151" y="5448"/>
                </a:lnTo>
                <a:lnTo>
                  <a:pt x="1160" y="5578"/>
                </a:lnTo>
                <a:lnTo>
                  <a:pt x="1161" y="5658"/>
                </a:lnTo>
                <a:lnTo>
                  <a:pt x="1152" y="5680"/>
                </a:lnTo>
                <a:lnTo>
                  <a:pt x="1140" y="5694"/>
                </a:lnTo>
                <a:lnTo>
                  <a:pt x="1131" y="5706"/>
                </a:lnTo>
                <a:lnTo>
                  <a:pt x="1127" y="5724"/>
                </a:lnTo>
                <a:lnTo>
                  <a:pt x="1125" y="5760"/>
                </a:lnTo>
                <a:lnTo>
                  <a:pt x="1118" y="5809"/>
                </a:lnTo>
                <a:lnTo>
                  <a:pt x="1108" y="5852"/>
                </a:lnTo>
                <a:lnTo>
                  <a:pt x="1094" y="5872"/>
                </a:lnTo>
                <a:lnTo>
                  <a:pt x="1084" y="5917"/>
                </a:lnTo>
                <a:lnTo>
                  <a:pt x="1066" y="5963"/>
                </a:lnTo>
                <a:lnTo>
                  <a:pt x="1049" y="5976"/>
                </a:lnTo>
                <a:lnTo>
                  <a:pt x="1019" y="5984"/>
                </a:lnTo>
                <a:lnTo>
                  <a:pt x="993" y="5980"/>
                </a:lnTo>
                <a:lnTo>
                  <a:pt x="979" y="5963"/>
                </a:lnTo>
                <a:lnTo>
                  <a:pt x="963" y="5979"/>
                </a:lnTo>
                <a:lnTo>
                  <a:pt x="942" y="5984"/>
                </a:lnTo>
                <a:lnTo>
                  <a:pt x="922" y="5981"/>
                </a:lnTo>
                <a:lnTo>
                  <a:pt x="912" y="5965"/>
                </a:lnTo>
                <a:lnTo>
                  <a:pt x="887" y="5971"/>
                </a:lnTo>
                <a:lnTo>
                  <a:pt x="871" y="5964"/>
                </a:lnTo>
                <a:lnTo>
                  <a:pt x="861" y="5945"/>
                </a:lnTo>
                <a:lnTo>
                  <a:pt x="858" y="5929"/>
                </a:lnTo>
                <a:lnTo>
                  <a:pt x="843" y="5932"/>
                </a:lnTo>
                <a:lnTo>
                  <a:pt x="828" y="5925"/>
                </a:lnTo>
                <a:lnTo>
                  <a:pt x="816" y="5909"/>
                </a:lnTo>
                <a:lnTo>
                  <a:pt x="812" y="5881"/>
                </a:lnTo>
                <a:lnTo>
                  <a:pt x="798" y="5893"/>
                </a:lnTo>
                <a:lnTo>
                  <a:pt x="786" y="5889"/>
                </a:lnTo>
                <a:lnTo>
                  <a:pt x="785" y="5857"/>
                </a:lnTo>
                <a:lnTo>
                  <a:pt x="802" y="5781"/>
                </a:lnTo>
                <a:lnTo>
                  <a:pt x="836" y="5689"/>
                </a:lnTo>
                <a:lnTo>
                  <a:pt x="880" y="5598"/>
                </a:lnTo>
                <a:lnTo>
                  <a:pt x="920" y="5506"/>
                </a:lnTo>
                <a:lnTo>
                  <a:pt x="936" y="5409"/>
                </a:lnTo>
                <a:lnTo>
                  <a:pt x="923" y="5294"/>
                </a:lnTo>
                <a:lnTo>
                  <a:pt x="894" y="5149"/>
                </a:lnTo>
                <a:lnTo>
                  <a:pt x="865" y="4959"/>
                </a:lnTo>
                <a:lnTo>
                  <a:pt x="852" y="4706"/>
                </a:lnTo>
                <a:lnTo>
                  <a:pt x="866" y="4553"/>
                </a:lnTo>
                <a:lnTo>
                  <a:pt x="880" y="4452"/>
                </a:lnTo>
                <a:lnTo>
                  <a:pt x="869" y="4329"/>
                </a:lnTo>
                <a:lnTo>
                  <a:pt x="858" y="4206"/>
                </a:lnTo>
                <a:lnTo>
                  <a:pt x="865" y="4064"/>
                </a:lnTo>
                <a:lnTo>
                  <a:pt x="852" y="3908"/>
                </a:lnTo>
                <a:lnTo>
                  <a:pt x="828" y="3779"/>
                </a:lnTo>
                <a:lnTo>
                  <a:pt x="804" y="3569"/>
                </a:lnTo>
                <a:lnTo>
                  <a:pt x="785" y="3314"/>
                </a:lnTo>
                <a:lnTo>
                  <a:pt x="778" y="3048"/>
                </a:lnTo>
                <a:lnTo>
                  <a:pt x="786" y="2849"/>
                </a:lnTo>
                <a:lnTo>
                  <a:pt x="808" y="2728"/>
                </a:lnTo>
                <a:lnTo>
                  <a:pt x="834" y="2613"/>
                </a:lnTo>
                <a:lnTo>
                  <a:pt x="852" y="2434"/>
                </a:lnTo>
                <a:lnTo>
                  <a:pt x="855" y="2190"/>
                </a:lnTo>
                <a:lnTo>
                  <a:pt x="849" y="1964"/>
                </a:lnTo>
                <a:lnTo>
                  <a:pt x="840" y="1798"/>
                </a:lnTo>
                <a:lnTo>
                  <a:pt x="835" y="1732"/>
                </a:lnTo>
                <a:lnTo>
                  <a:pt x="824" y="1848"/>
                </a:lnTo>
                <a:lnTo>
                  <a:pt x="804" y="1944"/>
                </a:lnTo>
                <a:lnTo>
                  <a:pt x="780" y="2026"/>
                </a:lnTo>
                <a:lnTo>
                  <a:pt x="751" y="2093"/>
                </a:lnTo>
                <a:lnTo>
                  <a:pt x="742" y="2117"/>
                </a:lnTo>
                <a:lnTo>
                  <a:pt x="734" y="2182"/>
                </a:lnTo>
                <a:lnTo>
                  <a:pt x="734" y="2230"/>
                </a:lnTo>
                <a:lnTo>
                  <a:pt x="727" y="2298"/>
                </a:lnTo>
                <a:lnTo>
                  <a:pt x="703" y="2397"/>
                </a:lnTo>
                <a:lnTo>
                  <a:pt x="655" y="2534"/>
                </a:lnTo>
                <a:lnTo>
                  <a:pt x="625" y="2608"/>
                </a:lnTo>
                <a:lnTo>
                  <a:pt x="594" y="2674"/>
                </a:lnTo>
                <a:lnTo>
                  <a:pt x="564" y="2740"/>
                </a:lnTo>
                <a:lnTo>
                  <a:pt x="536" y="2801"/>
                </a:lnTo>
                <a:lnTo>
                  <a:pt x="510" y="2860"/>
                </a:lnTo>
                <a:lnTo>
                  <a:pt x="487" y="2917"/>
                </a:lnTo>
                <a:lnTo>
                  <a:pt x="471" y="2976"/>
                </a:lnTo>
                <a:lnTo>
                  <a:pt x="460" y="3035"/>
                </a:lnTo>
                <a:lnTo>
                  <a:pt x="473" y="3084"/>
                </a:lnTo>
                <a:lnTo>
                  <a:pt x="465" y="3176"/>
                </a:lnTo>
                <a:lnTo>
                  <a:pt x="447" y="3275"/>
                </a:lnTo>
                <a:lnTo>
                  <a:pt x="428" y="3335"/>
                </a:lnTo>
                <a:lnTo>
                  <a:pt x="428" y="3368"/>
                </a:lnTo>
                <a:lnTo>
                  <a:pt x="418" y="3442"/>
                </a:lnTo>
                <a:lnTo>
                  <a:pt x="404" y="3512"/>
                </a:lnTo>
                <a:lnTo>
                  <a:pt x="377" y="3545"/>
                </a:lnTo>
                <a:lnTo>
                  <a:pt x="358" y="3506"/>
                </a:lnTo>
                <a:lnTo>
                  <a:pt x="359" y="3431"/>
                </a:lnTo>
                <a:lnTo>
                  <a:pt x="365" y="3355"/>
                </a:lnTo>
                <a:lnTo>
                  <a:pt x="362" y="3320"/>
                </a:lnTo>
                <a:lnTo>
                  <a:pt x="357" y="3360"/>
                </a:lnTo>
                <a:lnTo>
                  <a:pt x="341" y="3444"/>
                </a:lnTo>
                <a:lnTo>
                  <a:pt x="320" y="3530"/>
                </a:lnTo>
                <a:lnTo>
                  <a:pt x="291" y="3566"/>
                </a:lnTo>
                <a:lnTo>
                  <a:pt x="266" y="3523"/>
                </a:lnTo>
                <a:lnTo>
                  <a:pt x="275" y="3438"/>
                </a:lnTo>
                <a:lnTo>
                  <a:pt x="289" y="3355"/>
                </a:lnTo>
                <a:lnTo>
                  <a:pt x="291" y="3319"/>
                </a:lnTo>
                <a:lnTo>
                  <a:pt x="275" y="3360"/>
                </a:lnTo>
                <a:lnTo>
                  <a:pt x="257" y="3455"/>
                </a:lnTo>
                <a:lnTo>
                  <a:pt x="235" y="3550"/>
                </a:lnTo>
                <a:lnTo>
                  <a:pt x="205" y="3587"/>
                </a:lnTo>
                <a:lnTo>
                  <a:pt x="186" y="3538"/>
                </a:lnTo>
                <a:lnTo>
                  <a:pt x="194" y="3444"/>
                </a:lnTo>
                <a:lnTo>
                  <a:pt x="209" y="3350"/>
                </a:lnTo>
                <a:lnTo>
                  <a:pt x="213" y="3306"/>
                </a:lnTo>
                <a:lnTo>
                  <a:pt x="196" y="3339"/>
                </a:lnTo>
                <a:lnTo>
                  <a:pt x="168" y="3414"/>
                </a:lnTo>
                <a:lnTo>
                  <a:pt x="135" y="3487"/>
                </a:lnTo>
                <a:lnTo>
                  <a:pt x="103" y="3512"/>
                </a:lnTo>
                <a:lnTo>
                  <a:pt x="92" y="3471"/>
                </a:lnTo>
                <a:lnTo>
                  <a:pt x="105" y="3396"/>
                </a:lnTo>
                <a:lnTo>
                  <a:pt x="129" y="3319"/>
                </a:lnTo>
                <a:lnTo>
                  <a:pt x="145" y="3275"/>
                </a:lnTo>
                <a:lnTo>
                  <a:pt x="158" y="3220"/>
                </a:lnTo>
                <a:lnTo>
                  <a:pt x="154" y="3179"/>
                </a:lnTo>
                <a:lnTo>
                  <a:pt x="145" y="3179"/>
                </a:lnTo>
                <a:lnTo>
                  <a:pt x="132" y="3190"/>
                </a:lnTo>
                <a:lnTo>
                  <a:pt x="111" y="3212"/>
                </a:lnTo>
                <a:lnTo>
                  <a:pt x="78" y="3239"/>
                </a:lnTo>
                <a:lnTo>
                  <a:pt x="41" y="3255"/>
                </a:lnTo>
                <a:lnTo>
                  <a:pt x="16" y="3251"/>
                </a:lnTo>
                <a:lnTo>
                  <a:pt x="0" y="3232"/>
                </a:lnTo>
                <a:lnTo>
                  <a:pt x="0" y="3218"/>
                </a:lnTo>
                <a:lnTo>
                  <a:pt x="11" y="3203"/>
                </a:lnTo>
                <a:lnTo>
                  <a:pt x="37" y="3176"/>
                </a:lnTo>
                <a:lnTo>
                  <a:pt x="65" y="3143"/>
                </a:lnTo>
                <a:lnTo>
                  <a:pt x="92" y="3117"/>
                </a:lnTo>
                <a:lnTo>
                  <a:pt x="107" y="3099"/>
                </a:lnTo>
                <a:lnTo>
                  <a:pt x="113" y="3085"/>
                </a:lnTo>
                <a:lnTo>
                  <a:pt x="119" y="3072"/>
                </a:lnTo>
                <a:lnTo>
                  <a:pt x="129" y="3057"/>
                </a:lnTo>
                <a:lnTo>
                  <a:pt x="142" y="3043"/>
                </a:lnTo>
                <a:lnTo>
                  <a:pt x="154" y="3036"/>
                </a:lnTo>
                <a:lnTo>
                  <a:pt x="164" y="3029"/>
                </a:lnTo>
                <a:lnTo>
                  <a:pt x="176" y="3021"/>
                </a:lnTo>
                <a:lnTo>
                  <a:pt x="189" y="3007"/>
                </a:lnTo>
                <a:lnTo>
                  <a:pt x="202" y="2989"/>
                </a:lnTo>
                <a:lnTo>
                  <a:pt x="221" y="2973"/>
                </a:lnTo>
                <a:lnTo>
                  <a:pt x="247" y="2969"/>
                </a:lnTo>
                <a:lnTo>
                  <a:pt x="287" y="2849"/>
                </a:lnTo>
                <a:lnTo>
                  <a:pt x="319" y="2716"/>
                </a:lnTo>
                <a:lnTo>
                  <a:pt x="338" y="2586"/>
                </a:lnTo>
                <a:lnTo>
                  <a:pt x="351" y="2484"/>
                </a:lnTo>
                <a:lnTo>
                  <a:pt x="366" y="2373"/>
                </a:lnTo>
                <a:lnTo>
                  <a:pt x="392" y="2241"/>
                </a:lnTo>
                <a:lnTo>
                  <a:pt x="428" y="2122"/>
                </a:lnTo>
                <a:lnTo>
                  <a:pt x="466" y="2051"/>
                </a:lnTo>
                <a:lnTo>
                  <a:pt x="471" y="1970"/>
                </a:lnTo>
                <a:lnTo>
                  <a:pt x="488" y="1855"/>
                </a:lnTo>
                <a:lnTo>
                  <a:pt x="513" y="1743"/>
                </a:lnTo>
                <a:lnTo>
                  <a:pt x="539" y="1669"/>
                </a:lnTo>
                <a:lnTo>
                  <a:pt x="538" y="1536"/>
                </a:lnTo>
                <a:lnTo>
                  <a:pt x="552" y="1425"/>
                </a:lnTo>
                <a:lnTo>
                  <a:pt x="576" y="1332"/>
                </a:lnTo>
                <a:lnTo>
                  <a:pt x="608" y="1258"/>
                </a:lnTo>
                <a:lnTo>
                  <a:pt x="644" y="1201"/>
                </a:lnTo>
                <a:lnTo>
                  <a:pt x="681" y="1161"/>
                </a:lnTo>
                <a:lnTo>
                  <a:pt x="714" y="1137"/>
                </a:lnTo>
                <a:lnTo>
                  <a:pt x="744" y="1128"/>
                </a:lnTo>
                <a:lnTo>
                  <a:pt x="791" y="1081"/>
                </a:lnTo>
                <a:lnTo>
                  <a:pt x="831" y="1058"/>
                </a:lnTo>
                <a:lnTo>
                  <a:pt x="858" y="1053"/>
                </a:lnTo>
                <a:lnTo>
                  <a:pt x="869" y="1052"/>
                </a:lnTo>
                <a:lnTo>
                  <a:pt x="880" y="1041"/>
                </a:lnTo>
                <a:lnTo>
                  <a:pt x="905" y="1022"/>
                </a:lnTo>
                <a:lnTo>
                  <a:pt x="941" y="997"/>
                </a:lnTo>
                <a:lnTo>
                  <a:pt x="980" y="969"/>
                </a:lnTo>
                <a:lnTo>
                  <a:pt x="1023" y="942"/>
                </a:lnTo>
                <a:lnTo>
                  <a:pt x="1065" y="919"/>
                </a:lnTo>
                <a:lnTo>
                  <a:pt x="1103" y="899"/>
                </a:lnTo>
                <a:lnTo>
                  <a:pt x="1135" y="890"/>
                </a:lnTo>
                <a:lnTo>
                  <a:pt x="1135" y="731"/>
                </a:lnTo>
                <a:lnTo>
                  <a:pt x="1121" y="699"/>
                </a:lnTo>
                <a:lnTo>
                  <a:pt x="1108" y="659"/>
                </a:lnTo>
                <a:lnTo>
                  <a:pt x="1102" y="627"/>
                </a:lnTo>
                <a:lnTo>
                  <a:pt x="1100" y="615"/>
                </a:lnTo>
                <a:lnTo>
                  <a:pt x="1070" y="596"/>
                </a:lnTo>
                <a:lnTo>
                  <a:pt x="1049" y="547"/>
                </a:lnTo>
                <a:lnTo>
                  <a:pt x="1033" y="482"/>
                </a:lnTo>
                <a:lnTo>
                  <a:pt x="1024" y="431"/>
                </a:lnTo>
                <a:lnTo>
                  <a:pt x="1024" y="391"/>
                </a:lnTo>
                <a:lnTo>
                  <a:pt x="1036" y="359"/>
                </a:lnTo>
                <a:lnTo>
                  <a:pt x="1051" y="350"/>
                </a:lnTo>
                <a:lnTo>
                  <a:pt x="1061" y="374"/>
                </a:lnTo>
                <a:lnTo>
                  <a:pt x="1055" y="304"/>
                </a:lnTo>
                <a:lnTo>
                  <a:pt x="1058" y="237"/>
                </a:lnTo>
                <a:lnTo>
                  <a:pt x="1071" y="176"/>
                </a:lnTo>
                <a:lnTo>
                  <a:pt x="1094" y="119"/>
                </a:lnTo>
                <a:lnTo>
                  <a:pt x="1127" y="69"/>
                </a:lnTo>
                <a:lnTo>
                  <a:pt x="1171" y="33"/>
                </a:lnTo>
                <a:lnTo>
                  <a:pt x="1229" y="7"/>
                </a:lnTo>
                <a:lnTo>
                  <a:pt x="1298" y="0"/>
                </a:lnTo>
                <a:close/>
              </a:path>
            </a:pathLst>
          </a:custGeom>
          <a:solidFill>
            <a:srgbClr val="FFFF00"/>
          </a:solidFill>
          <a:ln w="1651">
            <a:solidFill>
              <a:srgbClr val="000000"/>
            </a:solidFill>
            <a:prstDash val="solid"/>
            <a:round/>
            <a:headEnd/>
            <a:tailEnd/>
          </a:ln>
        </p:spPr>
        <p:txBody>
          <a:bodyPr/>
          <a:lstStyle/>
          <a:p>
            <a:endParaRPr lang="en-US"/>
          </a:p>
        </p:txBody>
      </p:sp>
      <p:sp>
        <p:nvSpPr>
          <p:cNvPr id="11268" name="Oval 4"/>
          <p:cNvSpPr>
            <a:spLocks noChangeArrowheads="1"/>
          </p:cNvSpPr>
          <p:nvPr/>
        </p:nvSpPr>
        <p:spPr bwMode="auto">
          <a:xfrm>
            <a:off x="1524000" y="2819400"/>
            <a:ext cx="203200" cy="2286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ro-RO" altLang="en-US"/>
          </a:p>
        </p:txBody>
      </p:sp>
      <p:sp>
        <p:nvSpPr>
          <p:cNvPr id="11269" name="Oval 5"/>
          <p:cNvSpPr>
            <a:spLocks noChangeArrowheads="1"/>
          </p:cNvSpPr>
          <p:nvPr/>
        </p:nvSpPr>
        <p:spPr bwMode="auto">
          <a:xfrm>
            <a:off x="2209800" y="2819400"/>
            <a:ext cx="203200" cy="2286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ro-RO" altLang="en-US"/>
          </a:p>
        </p:txBody>
      </p:sp>
      <p:sp>
        <p:nvSpPr>
          <p:cNvPr id="11270" name="Oval 6"/>
          <p:cNvSpPr>
            <a:spLocks noChangeArrowheads="1"/>
          </p:cNvSpPr>
          <p:nvPr/>
        </p:nvSpPr>
        <p:spPr bwMode="auto">
          <a:xfrm>
            <a:off x="1828800" y="4114800"/>
            <a:ext cx="203200" cy="2286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ro-RO" altLang="en-US"/>
          </a:p>
        </p:txBody>
      </p:sp>
      <p:sp>
        <p:nvSpPr>
          <p:cNvPr id="11271" name="Oval 7"/>
          <p:cNvSpPr>
            <a:spLocks noChangeArrowheads="1"/>
          </p:cNvSpPr>
          <p:nvPr/>
        </p:nvSpPr>
        <p:spPr bwMode="auto">
          <a:xfrm>
            <a:off x="1828800" y="1981200"/>
            <a:ext cx="203200" cy="2286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ro-RO" altLang="en-US"/>
          </a:p>
        </p:txBody>
      </p:sp>
      <p:sp>
        <p:nvSpPr>
          <p:cNvPr id="11272" name="Oval 8"/>
          <p:cNvSpPr>
            <a:spLocks noChangeArrowheads="1"/>
          </p:cNvSpPr>
          <p:nvPr/>
        </p:nvSpPr>
        <p:spPr bwMode="auto">
          <a:xfrm>
            <a:off x="1066800" y="4038600"/>
            <a:ext cx="203200" cy="2286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ro-RO" altLang="en-US"/>
          </a:p>
        </p:txBody>
      </p:sp>
      <p:sp>
        <p:nvSpPr>
          <p:cNvPr id="11273" name="Oval 9"/>
          <p:cNvSpPr>
            <a:spLocks noChangeArrowheads="1"/>
          </p:cNvSpPr>
          <p:nvPr/>
        </p:nvSpPr>
        <p:spPr bwMode="auto">
          <a:xfrm>
            <a:off x="2667000" y="4038600"/>
            <a:ext cx="203200" cy="2286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ro-RO" altLang="en-US"/>
          </a:p>
        </p:txBody>
      </p:sp>
      <p:pic>
        <p:nvPicPr>
          <p:cNvPr id="11274" name="Picture 10" descr="computer_term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447800"/>
            <a:ext cx="205740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2" descr="CamodeChair_324">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3886200"/>
            <a:ext cx="1905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13" descr="700_rail_pa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2300" y="4648200"/>
            <a:ext cx="2819400"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15" descr="hand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9475" y="2133600"/>
            <a:ext cx="230505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8" name="Line 16"/>
          <p:cNvSpPr>
            <a:spLocks noChangeShapeType="1"/>
          </p:cNvSpPr>
          <p:nvPr/>
        </p:nvSpPr>
        <p:spPr bwMode="auto">
          <a:xfrm>
            <a:off x="2743200" y="3124200"/>
            <a:ext cx="6096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79" name="Line 17"/>
          <p:cNvSpPr>
            <a:spLocks noChangeShapeType="1"/>
          </p:cNvSpPr>
          <p:nvPr/>
        </p:nvSpPr>
        <p:spPr bwMode="auto">
          <a:xfrm>
            <a:off x="4572000" y="3886200"/>
            <a:ext cx="0" cy="6096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80" name="Line 18"/>
          <p:cNvSpPr>
            <a:spLocks noChangeShapeType="1"/>
          </p:cNvSpPr>
          <p:nvPr/>
        </p:nvSpPr>
        <p:spPr bwMode="auto">
          <a:xfrm flipV="1">
            <a:off x="4191000" y="3886200"/>
            <a:ext cx="0" cy="7620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81" name="Line 19"/>
          <p:cNvSpPr>
            <a:spLocks noChangeShapeType="1"/>
          </p:cNvSpPr>
          <p:nvPr/>
        </p:nvSpPr>
        <p:spPr bwMode="auto">
          <a:xfrm flipH="1">
            <a:off x="2743200" y="3352800"/>
            <a:ext cx="6096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82" name="Line 20"/>
          <p:cNvSpPr>
            <a:spLocks noChangeShapeType="1"/>
          </p:cNvSpPr>
          <p:nvPr/>
        </p:nvSpPr>
        <p:spPr bwMode="auto">
          <a:xfrm flipV="1">
            <a:off x="5791200" y="2514600"/>
            <a:ext cx="762000" cy="3048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83" name="Line 21"/>
          <p:cNvSpPr>
            <a:spLocks noChangeShapeType="1"/>
          </p:cNvSpPr>
          <p:nvPr/>
        </p:nvSpPr>
        <p:spPr bwMode="auto">
          <a:xfrm flipH="1">
            <a:off x="5791200" y="2743200"/>
            <a:ext cx="838200" cy="3048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84" name="Line 22"/>
          <p:cNvSpPr>
            <a:spLocks noChangeShapeType="1"/>
          </p:cNvSpPr>
          <p:nvPr/>
        </p:nvSpPr>
        <p:spPr bwMode="auto">
          <a:xfrm>
            <a:off x="5791200" y="3581400"/>
            <a:ext cx="1143000" cy="9906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85" name="Line 23"/>
          <p:cNvSpPr>
            <a:spLocks noChangeShapeType="1"/>
          </p:cNvSpPr>
          <p:nvPr/>
        </p:nvSpPr>
        <p:spPr bwMode="auto">
          <a:xfrm flipH="1" flipV="1">
            <a:off x="5791200" y="3886200"/>
            <a:ext cx="1143000" cy="12954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2527824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60722" y="476672"/>
            <a:ext cx="7207621" cy="868362"/>
          </a:xfrm>
        </p:spPr>
        <p:txBody>
          <a:bodyPr>
            <a:normAutofit/>
          </a:bodyPr>
          <a:lstStyle/>
          <a:p>
            <a:r>
              <a:rPr lang="ro-RO" altLang="en-US" i="1" dirty="0" err="1" smtClean="0"/>
              <a:t>Acinetobacter</a:t>
            </a:r>
            <a:r>
              <a:rPr lang="ro-RO" altLang="en-US" i="1" dirty="0" smtClean="0"/>
              <a:t> - </a:t>
            </a:r>
            <a:r>
              <a:rPr lang="ro-RO" altLang="en-US" b="1" dirty="0" smtClean="0"/>
              <a:t>Tratament</a:t>
            </a:r>
            <a:endParaRPr lang="ro-RO" altLang="en-US" dirty="0" smtClean="0"/>
          </a:p>
        </p:txBody>
      </p:sp>
      <p:sp>
        <p:nvSpPr>
          <p:cNvPr id="13315" name="Content Placeholder 2"/>
          <p:cNvSpPr>
            <a:spLocks noGrp="1"/>
          </p:cNvSpPr>
          <p:nvPr>
            <p:ph idx="1"/>
          </p:nvPr>
        </p:nvSpPr>
        <p:spPr>
          <a:xfrm>
            <a:off x="457200" y="1143000"/>
            <a:ext cx="8229600" cy="4983163"/>
          </a:xfrm>
        </p:spPr>
        <p:txBody>
          <a:bodyPr/>
          <a:lstStyle/>
          <a:p>
            <a:pPr lvl="1" algn="just"/>
            <a:endParaRPr lang="ro-RO" altLang="en-US" dirty="0" smtClean="0"/>
          </a:p>
          <a:p>
            <a:pPr algn="just"/>
            <a:r>
              <a:rPr lang="ro-RO" altLang="en-US" dirty="0" smtClean="0"/>
              <a:t>Germenii sunt </a:t>
            </a:r>
            <a:r>
              <a:rPr lang="ro-RO" altLang="en-US" dirty="0" err="1" smtClean="0"/>
              <a:t>multirezistenţi</a:t>
            </a:r>
            <a:r>
              <a:rPr lang="ro-RO" altLang="en-US" dirty="0" smtClean="0"/>
              <a:t> la antibiotice prin:</a:t>
            </a:r>
          </a:p>
          <a:p>
            <a:pPr lvl="1" algn="just"/>
            <a:r>
              <a:rPr lang="ro-RO" altLang="en-US" dirty="0" err="1" smtClean="0"/>
              <a:t>metallo</a:t>
            </a:r>
            <a:r>
              <a:rPr lang="ro-RO" altLang="en-US" dirty="0" smtClean="0"/>
              <a:t>-</a:t>
            </a:r>
            <a:r>
              <a:rPr lang="el-GR" altLang="en-US" dirty="0" smtClean="0"/>
              <a:t>β-</a:t>
            </a:r>
            <a:r>
              <a:rPr lang="ro-RO" altLang="en-US" dirty="0" err="1" smtClean="0"/>
              <a:t>lactamaze</a:t>
            </a:r>
            <a:r>
              <a:rPr lang="ro-RO" altLang="en-US" dirty="0" smtClean="0"/>
              <a:t> (VIM, IMP): se transmit între tulpini prin transfer genetic, activarea genelor se face prin </a:t>
            </a:r>
            <a:r>
              <a:rPr lang="ro-RO" altLang="en-US" dirty="0" err="1" smtClean="0"/>
              <a:t>inserţia</a:t>
            </a:r>
            <a:r>
              <a:rPr lang="ro-RO" altLang="en-US" dirty="0" smtClean="0"/>
              <a:t> unei </a:t>
            </a:r>
            <a:r>
              <a:rPr lang="ro-RO" altLang="en-US" dirty="0" err="1" smtClean="0"/>
              <a:t>secvenţe</a:t>
            </a:r>
            <a:r>
              <a:rPr lang="ro-RO" altLang="en-US" dirty="0" smtClean="0"/>
              <a:t> de activare sau prin </a:t>
            </a:r>
            <a:r>
              <a:rPr lang="ro-RO" altLang="en-US" dirty="0" err="1" smtClean="0"/>
              <a:t>mutaţii</a:t>
            </a:r>
            <a:r>
              <a:rPr lang="ro-RO" altLang="en-US" dirty="0" smtClean="0"/>
              <a:t>.</a:t>
            </a:r>
          </a:p>
          <a:p>
            <a:pPr lvl="1" algn="just"/>
            <a:r>
              <a:rPr lang="ro-RO" altLang="en-US" dirty="0" smtClean="0"/>
              <a:t>OXA- </a:t>
            </a:r>
            <a:r>
              <a:rPr lang="ro-RO" altLang="en-US" dirty="0" err="1" smtClean="0"/>
              <a:t>carbapenemaze</a:t>
            </a:r>
            <a:r>
              <a:rPr lang="ro-RO" altLang="en-US" dirty="0" smtClean="0"/>
              <a:t>.</a:t>
            </a:r>
          </a:p>
          <a:p>
            <a:pPr lvl="1" algn="just"/>
            <a:r>
              <a:rPr lang="ro-RO" altLang="en-US" dirty="0" smtClean="0"/>
              <a:t>Modificări ale </a:t>
            </a:r>
            <a:r>
              <a:rPr lang="ro-RO" altLang="en-US" dirty="0" err="1" smtClean="0"/>
              <a:t>permeabilităţii</a:t>
            </a:r>
            <a:r>
              <a:rPr lang="ro-RO" altLang="en-US" dirty="0" smtClean="0"/>
              <a:t> peretelui celular</a:t>
            </a:r>
          </a:p>
          <a:p>
            <a:pPr lvl="1" algn="just"/>
            <a:r>
              <a:rPr lang="ro-RO" altLang="en-US" dirty="0" smtClean="0"/>
              <a:t>Modificări ale PBP  </a:t>
            </a:r>
          </a:p>
          <a:p>
            <a:pPr algn="just"/>
            <a:endParaRPr lang="ro-RO" altLang="en-US" dirty="0" smtClean="0"/>
          </a:p>
        </p:txBody>
      </p:sp>
    </p:spTree>
    <p:extLst>
      <p:ext uri="{BB962C8B-B14F-4D97-AF65-F5344CB8AC3E}">
        <p14:creationId xmlns:p14="http://schemas.microsoft.com/office/powerpoint/2010/main" val="68466872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4050"/>
          </a:xfrm>
        </p:spPr>
        <p:txBody>
          <a:bodyPr rtlCol="0">
            <a:normAutofit fontScale="90000"/>
          </a:bodyPr>
          <a:lstStyle/>
          <a:p>
            <a:pPr fontAlgn="auto">
              <a:spcAft>
                <a:spcPts val="0"/>
              </a:spcAft>
              <a:defRPr/>
            </a:pPr>
            <a:r>
              <a:rPr lang="ro-RO" dirty="0" smtClean="0"/>
              <a:t>Tratament </a:t>
            </a:r>
            <a:r>
              <a:rPr lang="ro-RO" dirty="0" err="1" smtClean="0"/>
              <a:t>Acinetobacter</a:t>
            </a:r>
            <a:endParaRPr lang="ro-RO" dirty="0"/>
          </a:p>
        </p:txBody>
      </p:sp>
      <p:sp>
        <p:nvSpPr>
          <p:cNvPr id="14339" name="Content Placeholder 2"/>
          <p:cNvSpPr>
            <a:spLocks noGrp="1"/>
          </p:cNvSpPr>
          <p:nvPr>
            <p:ph idx="1"/>
          </p:nvPr>
        </p:nvSpPr>
        <p:spPr>
          <a:xfrm>
            <a:off x="107504" y="1143000"/>
            <a:ext cx="7787208" cy="5715000"/>
          </a:xfrm>
        </p:spPr>
        <p:txBody>
          <a:bodyPr/>
          <a:lstStyle/>
          <a:p>
            <a:pPr algn="just"/>
            <a:r>
              <a:rPr lang="ro-RO" altLang="en-US" sz="1800" dirty="0" smtClean="0"/>
              <a:t>În cazul celulitei sau flebitei asociate cu corp străin intravenos (cateter sau sutură), este suficientă îndepărtarea corpului străin.</a:t>
            </a:r>
          </a:p>
          <a:p>
            <a:pPr algn="just"/>
            <a:r>
              <a:rPr lang="ro-RO" altLang="en-US" sz="1800" dirty="0" smtClean="0"/>
              <a:t>In cazul uretritei sau cistitei asociate cu cateterismul urinar, este suficientă îndepărtarea cateterului. </a:t>
            </a:r>
          </a:p>
          <a:p>
            <a:pPr algn="just"/>
            <a:r>
              <a:rPr lang="ro-RO" altLang="en-US" sz="1800" dirty="0" smtClean="0"/>
              <a:t>În toate cazurile tratamentul se va efectua conform </a:t>
            </a:r>
            <a:r>
              <a:rPr lang="ro-RO" altLang="en-US" sz="1800" b="1" dirty="0" smtClean="0"/>
              <a:t>antibiograme</a:t>
            </a:r>
            <a:r>
              <a:rPr lang="ro-RO" altLang="en-US" sz="1800" dirty="0" smtClean="0"/>
              <a:t>i datorită </a:t>
            </a:r>
            <a:r>
              <a:rPr lang="ro-RO" altLang="en-US" sz="1800" dirty="0" err="1" smtClean="0"/>
              <a:t>multirezistenţei</a:t>
            </a:r>
            <a:r>
              <a:rPr lang="ro-RO" altLang="en-US" sz="1800" dirty="0" smtClean="0"/>
              <a:t> la antibiotice dobândite.</a:t>
            </a:r>
          </a:p>
          <a:p>
            <a:pPr algn="just"/>
            <a:r>
              <a:rPr lang="ro-RO" altLang="en-US" sz="1800" dirty="0" smtClean="0"/>
              <a:t>În cazul </a:t>
            </a:r>
            <a:r>
              <a:rPr lang="ro-RO" altLang="en-US" sz="1800" dirty="0" err="1" smtClean="0"/>
              <a:t>infecţiilor</a:t>
            </a:r>
            <a:r>
              <a:rPr lang="ro-RO" altLang="en-US" sz="1800" dirty="0" smtClean="0"/>
              <a:t> oculare sau faciale se </a:t>
            </a:r>
            <a:r>
              <a:rPr lang="ro-RO" altLang="en-US" sz="1800" dirty="0" err="1" smtClean="0"/>
              <a:t>foloseşte</a:t>
            </a:r>
            <a:r>
              <a:rPr lang="ro-RO" altLang="en-US" sz="1800" dirty="0" smtClean="0"/>
              <a:t> antibioterapie sistemică şi locală.</a:t>
            </a:r>
          </a:p>
          <a:p>
            <a:pPr algn="just"/>
            <a:r>
              <a:rPr lang="ro-RO" altLang="en-US" sz="1800" dirty="0" smtClean="0"/>
              <a:t>În cazul </a:t>
            </a:r>
            <a:r>
              <a:rPr lang="ro-RO" altLang="en-US" sz="1800" dirty="0" err="1" smtClean="0"/>
              <a:t>prezenţei</a:t>
            </a:r>
            <a:r>
              <a:rPr lang="ro-RO" altLang="en-US" sz="1800" dirty="0" smtClean="0"/>
              <a:t> leziunilor tisulare (</a:t>
            </a:r>
            <a:r>
              <a:rPr lang="ro-RO" altLang="en-US" sz="1800" dirty="0" err="1" smtClean="0"/>
              <a:t>dehiscenţe</a:t>
            </a:r>
            <a:r>
              <a:rPr lang="ro-RO" altLang="en-US" sz="1800" dirty="0" smtClean="0"/>
              <a:t>, </a:t>
            </a:r>
            <a:r>
              <a:rPr lang="ro-RO" altLang="en-US" sz="1800" dirty="0" err="1" smtClean="0"/>
              <a:t>fasceite</a:t>
            </a:r>
            <a:r>
              <a:rPr lang="ro-RO" altLang="en-US" sz="1800" dirty="0" smtClean="0"/>
              <a:t>, abcese) se recomandă drenaj şi terapie sistemică cu antibiotice.</a:t>
            </a:r>
          </a:p>
          <a:p>
            <a:pPr algn="just"/>
            <a:r>
              <a:rPr lang="ro-RO" altLang="en-US" sz="1800" dirty="0" smtClean="0"/>
              <a:t>În cazurile cu </a:t>
            </a:r>
            <a:r>
              <a:rPr lang="ro-RO" altLang="en-US" sz="1800" dirty="0" err="1" smtClean="0"/>
              <a:t>bacteriemie</a:t>
            </a:r>
            <a:r>
              <a:rPr lang="ro-RO" altLang="en-US" sz="1800" dirty="0" smtClean="0"/>
              <a:t>, </a:t>
            </a:r>
            <a:r>
              <a:rPr lang="ro-RO" altLang="en-US" sz="1800" dirty="0" err="1" smtClean="0"/>
              <a:t>enocardite</a:t>
            </a:r>
            <a:r>
              <a:rPr lang="ro-RO" altLang="en-US" sz="1800" dirty="0" smtClean="0"/>
              <a:t> sau osteomielite, tratamentul sistemic este obligatoriu.</a:t>
            </a:r>
          </a:p>
          <a:p>
            <a:pPr algn="just"/>
            <a:r>
              <a:rPr lang="vi-VN" altLang="en-US" sz="1800" dirty="0" smtClean="0"/>
              <a:t>A. baumanii este rezistent la ampicilină, gentamicină şi carbapeneme. Rezistenţa la aminoglicozide (tobramicină şi amikacină), quinolone, colistin, polimixină B.</a:t>
            </a:r>
          </a:p>
          <a:p>
            <a:pPr algn="just"/>
            <a:r>
              <a:rPr lang="vi-VN" altLang="en-US" sz="1800" dirty="0" smtClean="0"/>
              <a:t>În  cazul tulpinilor multirezistente se pot utiliza </a:t>
            </a:r>
            <a:r>
              <a:rPr lang="vi-VN" altLang="en-US" sz="1800" b="1" dirty="0" smtClean="0"/>
              <a:t>Imipenem sau Meropenem în combinaţie cu aminoglicozide şi antibiotice betalactamice asociate cu inhibitori de beta-lactamază. </a:t>
            </a:r>
            <a:endParaRPr lang="ro-RO" altLang="en-US" sz="1800" b="1" dirty="0" smtClean="0"/>
          </a:p>
          <a:p>
            <a:pPr algn="just"/>
            <a:endParaRPr lang="en-US" altLang="en-US" sz="1600" dirty="0" smtClean="0"/>
          </a:p>
        </p:txBody>
      </p:sp>
    </p:spTree>
    <p:extLst>
      <p:ext uri="{BB962C8B-B14F-4D97-AF65-F5344CB8AC3E}">
        <p14:creationId xmlns:p14="http://schemas.microsoft.com/office/powerpoint/2010/main" val="9031256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1142984"/>
            <a:ext cx="8229600" cy="5324492"/>
          </a:xfrm>
        </p:spPr>
        <p:txBody>
          <a:bodyPr>
            <a:normAutofit fontScale="70000" lnSpcReduction="20000"/>
          </a:bodyPr>
          <a:lstStyle/>
          <a:p>
            <a:pPr algn="just"/>
            <a:r>
              <a:rPr lang="ro-RO" b="1" dirty="0" smtClean="0"/>
              <a:t>5. CARACTERE ANTIGENICE</a:t>
            </a:r>
            <a:endParaRPr lang="en-US" b="1" dirty="0" smtClean="0"/>
          </a:p>
          <a:p>
            <a:pPr algn="just"/>
            <a:r>
              <a:rPr lang="ro-RO" dirty="0" smtClean="0"/>
              <a:t>Conţin </a:t>
            </a:r>
            <a:r>
              <a:rPr lang="ro-RO" b="1" i="1" dirty="0" smtClean="0"/>
              <a:t>antigene somatice („O”)</a:t>
            </a:r>
            <a:r>
              <a:rPr lang="ro-RO" dirty="0" smtClean="0"/>
              <a:t>, </a:t>
            </a:r>
            <a:r>
              <a:rPr lang="ro-RO" b="1" i="1" dirty="0" smtClean="0"/>
              <a:t>antigene flagelare („H”)</a:t>
            </a:r>
            <a:r>
              <a:rPr lang="ro-RO" dirty="0" smtClean="0"/>
              <a:t>, precum şi </a:t>
            </a:r>
            <a:r>
              <a:rPr lang="ro-RO" b="1" i="1" dirty="0" smtClean="0"/>
              <a:t>antigene de suprafaţă (antigene „K”)</a:t>
            </a:r>
            <a:r>
              <a:rPr lang="ro-RO" dirty="0" smtClean="0"/>
              <a:t>. Pe baza antigenelor „O”, au fost identificate peste 145 tipuri, iar pe baza antigenelor „H” circa 50 tipuri. Dintre antigenele „K”, importanţi sunt determinanţii antigenici A, B de tip L.</a:t>
            </a:r>
            <a:endParaRPr lang="en-US" dirty="0" smtClean="0"/>
          </a:p>
          <a:p>
            <a:pPr algn="just"/>
            <a:r>
              <a:rPr lang="ro-RO" dirty="0" smtClean="0"/>
              <a:t>Au fost descrise diferite serotipuri:</a:t>
            </a:r>
            <a:endParaRPr lang="en-US" dirty="0" smtClean="0"/>
          </a:p>
          <a:p>
            <a:pPr lvl="0" algn="just"/>
            <a:r>
              <a:rPr lang="ro-RO" dirty="0" smtClean="0"/>
              <a:t>în </a:t>
            </a:r>
            <a:r>
              <a:rPr lang="ro-RO" b="1" i="1" dirty="0" smtClean="0"/>
              <a:t>infecţiile enterice ale noului-născut</a:t>
            </a:r>
            <a:r>
              <a:rPr lang="ro-RO" dirty="0" smtClean="0"/>
              <a:t>, </a:t>
            </a:r>
            <a:r>
              <a:rPr lang="ro-RO" b="1" i="1" dirty="0" smtClean="0"/>
              <a:t>serotipurile OB</a:t>
            </a:r>
            <a:r>
              <a:rPr lang="ro-RO" dirty="0" smtClean="0"/>
              <a:t>: O</a:t>
            </a:r>
            <a:r>
              <a:rPr lang="ro-RO" baseline="-25000" dirty="0" smtClean="0"/>
              <a:t>55</a:t>
            </a:r>
            <a:r>
              <a:rPr lang="ro-RO" dirty="0" smtClean="0"/>
              <a:t>B</a:t>
            </a:r>
            <a:r>
              <a:rPr lang="ro-RO" baseline="-25000" dirty="0" smtClean="0"/>
              <a:t>5</a:t>
            </a:r>
            <a:r>
              <a:rPr lang="ro-RO" dirty="0" smtClean="0"/>
              <a:t>, O</a:t>
            </a:r>
            <a:r>
              <a:rPr lang="ro-RO" baseline="-25000" dirty="0" smtClean="0"/>
              <a:t>111</a:t>
            </a:r>
            <a:r>
              <a:rPr lang="ro-RO" dirty="0" smtClean="0"/>
              <a:t>B</a:t>
            </a:r>
            <a:r>
              <a:rPr lang="ro-RO" baseline="-25000" dirty="0" smtClean="0"/>
              <a:t>4</a:t>
            </a:r>
            <a:r>
              <a:rPr lang="ro-RO" dirty="0" smtClean="0"/>
              <a:t>, O</a:t>
            </a:r>
            <a:r>
              <a:rPr lang="ro-RO" baseline="-25000" dirty="0" smtClean="0"/>
              <a:t>22</a:t>
            </a:r>
            <a:r>
              <a:rPr lang="ro-RO" dirty="0" smtClean="0"/>
              <a:t>B</a:t>
            </a:r>
            <a:r>
              <a:rPr lang="ro-RO" baseline="-25000" dirty="0" smtClean="0"/>
              <a:t>8</a:t>
            </a:r>
            <a:r>
              <a:rPr lang="ro-RO" dirty="0" smtClean="0"/>
              <a:t>,  O</a:t>
            </a:r>
            <a:r>
              <a:rPr lang="ro-RO" baseline="-25000" dirty="0" smtClean="0"/>
              <a:t>55</a:t>
            </a:r>
            <a:r>
              <a:rPr lang="ro-RO" dirty="0" smtClean="0"/>
              <a:t>B</a:t>
            </a:r>
            <a:r>
              <a:rPr lang="ro-RO" baseline="-25000" dirty="0" smtClean="0"/>
              <a:t>5</a:t>
            </a:r>
            <a:r>
              <a:rPr lang="ro-RO" dirty="0" smtClean="0"/>
              <a:t>, O</a:t>
            </a:r>
            <a:r>
              <a:rPr lang="ro-RO" baseline="-25000" dirty="0" smtClean="0"/>
              <a:t>86</a:t>
            </a:r>
            <a:r>
              <a:rPr lang="ro-RO" dirty="0" smtClean="0"/>
              <a:t>B</a:t>
            </a:r>
            <a:r>
              <a:rPr lang="ro-RO" baseline="-25000" dirty="0" smtClean="0"/>
              <a:t>7</a:t>
            </a:r>
            <a:r>
              <a:rPr lang="ro-RO" dirty="0" smtClean="0"/>
              <a:t>,</a:t>
            </a:r>
            <a:r>
              <a:rPr lang="ro-RO" baseline="-25000" dirty="0" smtClean="0"/>
              <a:t> </a:t>
            </a:r>
            <a:r>
              <a:rPr lang="ro-RO" dirty="0" smtClean="0"/>
              <a:t> O</a:t>
            </a:r>
            <a:r>
              <a:rPr lang="ro-RO" baseline="-25000" dirty="0" smtClean="0"/>
              <a:t>128</a:t>
            </a:r>
            <a:r>
              <a:rPr lang="ro-RO" dirty="0" smtClean="0"/>
              <a:t>B</a:t>
            </a:r>
            <a:r>
              <a:rPr lang="ro-RO" baseline="-25000" dirty="0" smtClean="0"/>
              <a:t>12</a:t>
            </a:r>
            <a:r>
              <a:rPr lang="ro-RO" dirty="0" smtClean="0"/>
              <a:t>, O</a:t>
            </a:r>
            <a:r>
              <a:rPr lang="ro-RO" baseline="-25000" dirty="0" smtClean="0"/>
              <a:t>119</a:t>
            </a:r>
            <a:r>
              <a:rPr lang="ro-RO" dirty="0" smtClean="0"/>
              <a:t>B</a:t>
            </a:r>
            <a:r>
              <a:rPr lang="ro-RO" baseline="-25000" dirty="0" smtClean="0"/>
              <a:t>14</a:t>
            </a:r>
            <a:r>
              <a:rPr lang="ro-RO" dirty="0" smtClean="0"/>
              <a:t>, O</a:t>
            </a:r>
            <a:r>
              <a:rPr lang="ro-RO" baseline="-25000" dirty="0" smtClean="0"/>
              <a:t>125</a:t>
            </a:r>
            <a:r>
              <a:rPr lang="ro-RO" dirty="0" smtClean="0"/>
              <a:t>B</a:t>
            </a:r>
            <a:r>
              <a:rPr lang="ro-RO" baseline="-25000" dirty="0" smtClean="0"/>
              <a:t>15</a:t>
            </a:r>
            <a:r>
              <a:rPr lang="ro-RO" dirty="0" smtClean="0"/>
              <a:t>, O</a:t>
            </a:r>
            <a:r>
              <a:rPr lang="ro-RO" baseline="-25000" dirty="0" smtClean="0"/>
              <a:t>126</a:t>
            </a:r>
            <a:r>
              <a:rPr lang="ro-RO" dirty="0" smtClean="0"/>
              <a:t>B</a:t>
            </a:r>
            <a:r>
              <a:rPr lang="ro-RO" baseline="-25000" dirty="0" smtClean="0"/>
              <a:t>16.</a:t>
            </a:r>
            <a:endParaRPr lang="en-US" dirty="0" smtClean="0"/>
          </a:p>
          <a:p>
            <a:pPr lvl="0" algn="just"/>
            <a:r>
              <a:rPr lang="ro-RO" dirty="0" smtClean="0"/>
              <a:t>în </a:t>
            </a:r>
            <a:r>
              <a:rPr lang="ro-RO" b="1" i="1" dirty="0" smtClean="0"/>
              <a:t>enteritele adultului</a:t>
            </a:r>
            <a:r>
              <a:rPr lang="ro-RO" dirty="0" smtClean="0"/>
              <a:t> (tulpini enterotoxigene) - </a:t>
            </a:r>
            <a:r>
              <a:rPr lang="ro-RO" b="1" i="1" dirty="0" smtClean="0"/>
              <a:t>serotipurile OH</a:t>
            </a:r>
            <a:r>
              <a:rPr lang="ro-RO" dirty="0" smtClean="0"/>
              <a:t>: O</a:t>
            </a:r>
            <a:r>
              <a:rPr lang="ro-RO" baseline="-25000" dirty="0" smtClean="0"/>
              <a:t>78</a:t>
            </a:r>
            <a:r>
              <a:rPr lang="ro-RO" dirty="0" smtClean="0"/>
              <a:t>H</a:t>
            </a:r>
            <a:r>
              <a:rPr lang="ro-RO" baseline="-25000" dirty="0" smtClean="0"/>
              <a:t>12</a:t>
            </a:r>
            <a:r>
              <a:rPr lang="ro-RO" dirty="0" smtClean="0"/>
              <a:t>, O</a:t>
            </a:r>
            <a:r>
              <a:rPr lang="ro-RO" baseline="-25000" dirty="0" smtClean="0"/>
              <a:t>78</a:t>
            </a:r>
            <a:r>
              <a:rPr lang="ro-RO" dirty="0" smtClean="0"/>
              <a:t>H</a:t>
            </a:r>
            <a:r>
              <a:rPr lang="ro-RO" baseline="-25000" dirty="0" smtClean="0"/>
              <a:t>11</a:t>
            </a:r>
            <a:r>
              <a:rPr lang="ro-RO" dirty="0" smtClean="0"/>
              <a:t>, O</a:t>
            </a:r>
            <a:r>
              <a:rPr lang="ro-RO" baseline="-25000" dirty="0" smtClean="0"/>
              <a:t>6</a:t>
            </a:r>
            <a:r>
              <a:rPr lang="ro-RO" dirty="0" smtClean="0"/>
              <a:t>H</a:t>
            </a:r>
            <a:r>
              <a:rPr lang="ro-RO" baseline="-25000" dirty="0" smtClean="0"/>
              <a:t>16</a:t>
            </a:r>
            <a:r>
              <a:rPr lang="ro-RO" dirty="0" smtClean="0"/>
              <a:t>, O</a:t>
            </a:r>
            <a:r>
              <a:rPr lang="ro-RO" baseline="-25000" dirty="0" smtClean="0"/>
              <a:t>139</a:t>
            </a:r>
            <a:r>
              <a:rPr lang="ro-RO" dirty="0" smtClean="0"/>
              <a:t>H</a:t>
            </a:r>
            <a:r>
              <a:rPr lang="ro-RO" baseline="-25000" dirty="0" smtClean="0"/>
              <a:t>28</a:t>
            </a:r>
            <a:r>
              <a:rPr lang="ro-RO" dirty="0" smtClean="0"/>
              <a:t>, O</a:t>
            </a:r>
            <a:r>
              <a:rPr lang="ro-RO" baseline="-25000" dirty="0" smtClean="0"/>
              <a:t>159</a:t>
            </a:r>
            <a:r>
              <a:rPr lang="ro-RO" dirty="0" smtClean="0"/>
              <a:t>H-variabil. La aceste fenotipuri OH, se adaugă uneori </a:t>
            </a:r>
            <a:r>
              <a:rPr lang="ro-RO" b="1" i="1" dirty="0" smtClean="0"/>
              <a:t>determinanţi K (A sau de tip L)</a:t>
            </a:r>
            <a:r>
              <a:rPr lang="ro-RO" dirty="0" smtClean="0"/>
              <a:t>, de exemplu K99 (la tulpinile enterotoxigene sau enteroinvazive cu „factori de colonizare”);</a:t>
            </a:r>
            <a:endParaRPr lang="en-US" dirty="0" smtClean="0"/>
          </a:p>
          <a:p>
            <a:pPr lvl="0" algn="just"/>
            <a:r>
              <a:rPr lang="ro-RO" dirty="0" smtClean="0"/>
              <a:t>în </a:t>
            </a:r>
            <a:r>
              <a:rPr lang="ro-RO" b="1" i="1" dirty="0" smtClean="0"/>
              <a:t>infecţiile urinare ale adultului </a:t>
            </a:r>
            <a:r>
              <a:rPr lang="ro-RO" dirty="0" smtClean="0"/>
              <a:t>- peste 145 serotipuri O (cele mai frecvente la noi O1-O75).</a:t>
            </a:r>
            <a:endParaRPr lang="en-US" dirty="0" smtClean="0"/>
          </a:p>
          <a:p>
            <a:pPr algn="just">
              <a:buNone/>
            </a:pPr>
            <a:endParaRPr lang="en-US" dirty="0" smtClean="0"/>
          </a:p>
          <a:p>
            <a:pPr algn="just"/>
            <a:r>
              <a:rPr lang="ro-RO" b="1" dirty="0" smtClean="0"/>
              <a:t>6. CARACTERE DE PATOGENITATE</a:t>
            </a:r>
            <a:endParaRPr lang="en-US" dirty="0" smtClean="0"/>
          </a:p>
          <a:p>
            <a:pPr algn="just"/>
            <a:r>
              <a:rPr lang="ro-RO" dirty="0" smtClean="0"/>
              <a:t>Escherichia coli face parte din flora intestinală normală. Gene cromozomiale, dar mai ales reasortarea a variaţi factori de patogenitate prin transfer plasmidic şi conversie lizogenică, determină la această bacterie condiţionat patogenă constituirea numeroaselor sale patotipuri diareigene şi uropatogene.</a:t>
            </a:r>
            <a:endParaRPr lang="en-US" dirty="0" smtClean="0"/>
          </a:p>
          <a:p>
            <a:pPr algn="just"/>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603</TotalTime>
  <Words>5224</Words>
  <Application>Microsoft Office PowerPoint</Application>
  <PresentationFormat>On-screen Show (4:3)</PresentationFormat>
  <Paragraphs>522</Paragraphs>
  <Slides>85</Slides>
  <Notes>25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85</vt:i4>
      </vt:variant>
    </vt:vector>
  </HeadingPairs>
  <TitlesOfParts>
    <vt:vector size="87" baseType="lpstr">
      <vt:lpstr>Flow</vt:lpstr>
      <vt:lpstr>ViewerFrameClass</vt:lpstr>
      <vt:lpstr>PowerPoint Presentation</vt:lpstr>
      <vt:lpstr>PowerPoint Presentation</vt:lpstr>
      <vt:lpstr>PowerPoint Presentation</vt:lpstr>
      <vt:lpstr>Caractere de cultura </vt:lpstr>
      <vt:lpstr>PowerPoint Presentation</vt:lpstr>
      <vt:lpstr>PowerPoint Presentation</vt:lpstr>
      <vt:lpstr>Caractere metabolice</vt:lpstr>
      <vt:lpstr>PowerPoint Presentation</vt:lpstr>
      <vt:lpstr>PowerPoint Presentation</vt:lpstr>
      <vt:lpstr>PowerPoint Presentation</vt:lpstr>
      <vt:lpstr>PowerPoint Presentation</vt:lpstr>
      <vt:lpstr>Formarea de piedestale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KLEBSIELLA</vt:lpstr>
      <vt:lpstr>Klebsiella pneumoniae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Proteus-caractere biochimice</vt:lpstr>
      <vt:lpstr>Proteus vulgaris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Serratia marcescens </vt:lpstr>
      <vt:lpstr>PowerPoint Presentation</vt:lpstr>
      <vt:lpstr>PowerPoint Presentation</vt:lpstr>
      <vt:lpstr>PowerPoint Presentation</vt:lpstr>
      <vt:lpstr>Morfologie</vt:lpstr>
      <vt:lpstr>PowerPoint Presentation</vt:lpstr>
      <vt:lpstr>PowerPoint Presentation</vt:lpstr>
      <vt:lpstr>Helicobacter pylori - morfologie</vt:lpstr>
      <vt:lpstr>HP - caractere de cultura şi biochimice</vt:lpstr>
      <vt:lpstr>Helicobacter pylori - patogenie</vt:lpstr>
      <vt:lpstr>PowerPoint Presentation</vt:lpstr>
      <vt:lpstr>Decelarea anticorpilor anti-HP</vt:lpstr>
      <vt:lpstr>Testul respirator cu uree</vt:lpstr>
      <vt:lpstr>PowerPoint Presentation</vt:lpstr>
      <vt:lpstr>PowerPoint Presentation</vt:lpstr>
      <vt:lpstr>PowerPoint Presentation</vt:lpstr>
      <vt:lpstr>PowerPoint Presentation</vt:lpstr>
      <vt:lpstr>PSEUDOMONAS </vt:lpstr>
      <vt:lpstr>PowerPoint Presentation</vt:lpstr>
      <vt:lpstr>PowerPoint Presentation</vt:lpstr>
      <vt:lpstr>PowerPoint Presentation</vt:lpstr>
      <vt:lpstr>CARACTERE DE CULTURĂ- Ps.aeruginosa</vt:lpstr>
      <vt:lpstr>PowerPoint Presentation</vt:lpstr>
      <vt:lpstr>FACTORI DE PATOGENITATE</vt:lpstr>
      <vt:lpstr>ASPECTE CLINICE – INFECŢII CU Ps. aeruginosa</vt:lpstr>
      <vt:lpstr>PowerPoint Presentation</vt:lpstr>
      <vt:lpstr>PowerPoint Presentation</vt:lpstr>
      <vt:lpstr>PowerPoint Presentation</vt:lpstr>
      <vt:lpstr>ACINETOBACTER</vt:lpstr>
      <vt:lpstr>ACINETOBACTER</vt:lpstr>
      <vt:lpstr>ACINETOBACTER</vt:lpstr>
      <vt:lpstr>Transmiterea interumană</vt:lpstr>
      <vt:lpstr>Acinetobacter - Tratament</vt:lpstr>
      <vt:lpstr>Tratament Acinetobacter</vt:lpstr>
    </vt:vector>
  </TitlesOfParts>
  <Company>Grizli777</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BACTERIILE INTESTINALE</dc:title>
  <dc:creator>Andrei Theodor</dc:creator>
  <cp:lastModifiedBy>hp</cp:lastModifiedBy>
  <cp:revision>112</cp:revision>
  <dcterms:created xsi:type="dcterms:W3CDTF">2011-11-26T13:25:34Z</dcterms:created>
  <dcterms:modified xsi:type="dcterms:W3CDTF">2016-03-31T10:41:14Z</dcterms:modified>
</cp:coreProperties>
</file>