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7" r:id="rId3"/>
    <p:sldId id="258" r:id="rId4"/>
    <p:sldId id="259" r:id="rId5"/>
    <p:sldId id="286" r:id="rId6"/>
    <p:sldId id="287" r:id="rId7"/>
    <p:sldId id="261" r:id="rId8"/>
    <p:sldId id="288" r:id="rId9"/>
    <p:sldId id="263" r:id="rId10"/>
    <p:sldId id="265" r:id="rId11"/>
    <p:sldId id="266" r:id="rId12"/>
    <p:sldId id="289" r:id="rId13"/>
    <p:sldId id="267" r:id="rId14"/>
    <p:sldId id="268" r:id="rId15"/>
    <p:sldId id="291" r:id="rId16"/>
    <p:sldId id="290" r:id="rId17"/>
    <p:sldId id="269" r:id="rId18"/>
    <p:sldId id="294" r:id="rId19"/>
    <p:sldId id="272" r:id="rId20"/>
    <p:sldId id="292" r:id="rId21"/>
    <p:sldId id="293" r:id="rId22"/>
    <p:sldId id="273" r:id="rId23"/>
    <p:sldId id="274" r:id="rId24"/>
    <p:sldId id="295" r:id="rId25"/>
    <p:sldId id="275" r:id="rId26"/>
    <p:sldId id="276" r:id="rId27"/>
    <p:sldId id="298" r:id="rId28"/>
    <p:sldId id="296" r:id="rId29"/>
    <p:sldId id="277" r:id="rId30"/>
    <p:sldId id="297" r:id="rId31"/>
    <p:sldId id="280" r:id="rId32"/>
    <p:sldId id="323" r:id="rId33"/>
    <p:sldId id="281" r:id="rId34"/>
    <p:sldId id="282" r:id="rId35"/>
    <p:sldId id="300" r:id="rId36"/>
    <p:sldId id="283" r:id="rId37"/>
    <p:sldId id="284" r:id="rId38"/>
    <p:sldId id="299" r:id="rId39"/>
    <p:sldId id="285" r:id="rId40"/>
    <p:sldId id="301" r:id="rId41"/>
    <p:sldId id="303" r:id="rId42"/>
    <p:sldId id="304" r:id="rId43"/>
    <p:sldId id="305" r:id="rId44"/>
    <p:sldId id="307" r:id="rId45"/>
    <p:sldId id="309" r:id="rId46"/>
    <p:sldId id="314" r:id="rId47"/>
    <p:sldId id="315" r:id="rId48"/>
    <p:sldId id="316" r:id="rId49"/>
    <p:sldId id="319" r:id="rId50"/>
    <p:sldId id="320" r:id="rId51"/>
    <p:sldId id="318" r:id="rId52"/>
    <p:sldId id="317" r:id="rId53"/>
    <p:sldId id="322"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146" y="4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7012C-B431-49CD-9FB2-5393C1B83F0C}" type="datetimeFigureOut">
              <a:rPr lang="en-US" smtClean="0"/>
              <a:t>12/4/2015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1366C-286F-4EB4-BD89-5C081231D6A4}" type="slidenum">
              <a:rPr lang="en-US" smtClean="0"/>
              <a:t>‹#›</a:t>
            </a:fld>
            <a:endParaRPr lang="en-US"/>
          </a:p>
        </p:txBody>
      </p:sp>
    </p:spTree>
    <p:extLst>
      <p:ext uri="{BB962C8B-B14F-4D97-AF65-F5344CB8AC3E}">
        <p14:creationId xmlns:p14="http://schemas.microsoft.com/office/powerpoint/2010/main" val="847135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6</a:t>
            </a:fld>
            <a:endParaRPr lang="ro-RO"/>
          </a:p>
        </p:txBody>
      </p:sp>
    </p:spTree>
    <p:extLst>
      <p:ext uri="{BB962C8B-B14F-4D97-AF65-F5344CB8AC3E}">
        <p14:creationId xmlns:p14="http://schemas.microsoft.com/office/powerpoint/2010/main" val="176914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47</a:t>
            </a:fld>
            <a:endParaRPr lang="ro-RO"/>
          </a:p>
        </p:txBody>
      </p:sp>
    </p:spTree>
    <p:extLst>
      <p:ext uri="{BB962C8B-B14F-4D97-AF65-F5344CB8AC3E}">
        <p14:creationId xmlns:p14="http://schemas.microsoft.com/office/powerpoint/2010/main" val="214987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48</a:t>
            </a:fld>
            <a:endParaRPr lang="ro-RO"/>
          </a:p>
        </p:txBody>
      </p:sp>
    </p:spTree>
    <p:extLst>
      <p:ext uri="{BB962C8B-B14F-4D97-AF65-F5344CB8AC3E}">
        <p14:creationId xmlns:p14="http://schemas.microsoft.com/office/powerpoint/2010/main" val="27985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15B6C71F-3994-4A5D-9323-1C27487A41E5}" type="slidenum">
              <a:rPr lang="ro-RO" smtClean="0"/>
              <a:pPr>
                <a:defRPr/>
              </a:pPr>
              <a:t>49</a:t>
            </a:fld>
            <a:endParaRPr lang="ro-RO"/>
          </a:p>
        </p:txBody>
      </p:sp>
    </p:spTree>
    <p:extLst>
      <p:ext uri="{BB962C8B-B14F-4D97-AF65-F5344CB8AC3E}">
        <p14:creationId xmlns:p14="http://schemas.microsoft.com/office/powerpoint/2010/main" val="3727180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15B6C71F-3994-4A5D-9323-1C27487A41E5}" type="slidenum">
              <a:rPr lang="ro-RO" smtClean="0"/>
              <a:pPr>
                <a:defRPr/>
              </a:pPr>
              <a:t>50</a:t>
            </a:fld>
            <a:endParaRPr lang="ro-RO"/>
          </a:p>
        </p:txBody>
      </p:sp>
    </p:spTree>
    <p:extLst>
      <p:ext uri="{BB962C8B-B14F-4D97-AF65-F5344CB8AC3E}">
        <p14:creationId xmlns:p14="http://schemas.microsoft.com/office/powerpoint/2010/main" val="499751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51</a:t>
            </a:fld>
            <a:endParaRPr lang="ro-RO"/>
          </a:p>
        </p:txBody>
      </p:sp>
    </p:spTree>
    <p:extLst>
      <p:ext uri="{BB962C8B-B14F-4D97-AF65-F5344CB8AC3E}">
        <p14:creationId xmlns:p14="http://schemas.microsoft.com/office/powerpoint/2010/main" val="874266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055"/>
          <p:cNvSpPr>
            <a:spLocks noGrp="1" noChangeArrowheads="1"/>
          </p:cNvSpPr>
          <p:nvPr>
            <p:ph type="sldNum" sz="quarter" idx="5"/>
          </p:nvPr>
        </p:nvSpPr>
        <p:spPr>
          <a:noFill/>
        </p:spPr>
        <p:txBody>
          <a:bodyPr/>
          <a:lstStyle/>
          <a:p>
            <a:fld id="{777D1A1D-CDDD-4E7A-87C7-C994E7220794}" type="slidenum">
              <a:rPr lang="ro-RO"/>
              <a:pPr/>
              <a:t>52</a:t>
            </a:fld>
            <a:endParaRPr lang="ro-RO"/>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ro-RO" smtClean="0"/>
          </a:p>
        </p:txBody>
      </p:sp>
    </p:spTree>
    <p:extLst>
      <p:ext uri="{BB962C8B-B14F-4D97-AF65-F5344CB8AC3E}">
        <p14:creationId xmlns:p14="http://schemas.microsoft.com/office/powerpoint/2010/main" val="1835608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15B6C71F-3994-4A5D-9323-1C27487A41E5}" type="slidenum">
              <a:rPr lang="ro-RO" smtClean="0"/>
              <a:pPr>
                <a:defRPr/>
              </a:pPr>
              <a:t>53</a:t>
            </a:fld>
            <a:endParaRPr lang="ro-RO"/>
          </a:p>
        </p:txBody>
      </p:sp>
    </p:spTree>
    <p:extLst>
      <p:ext uri="{BB962C8B-B14F-4D97-AF65-F5344CB8AC3E}">
        <p14:creationId xmlns:p14="http://schemas.microsoft.com/office/powerpoint/2010/main" val="64038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9D750F3F-A6AA-47B6-B8BD-CF1399052123}" type="slidenum">
              <a:rPr lang="ro-RO"/>
              <a:pPr/>
              <a:t>20</a:t>
            </a:fld>
            <a:endParaRPr lang="ro-RO"/>
          </a:p>
        </p:txBody>
      </p:sp>
    </p:spTree>
    <p:extLst>
      <p:ext uri="{BB962C8B-B14F-4D97-AF65-F5344CB8AC3E}">
        <p14:creationId xmlns:p14="http://schemas.microsoft.com/office/powerpoint/2010/main" val="435174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9D750F3F-A6AA-47B6-B8BD-CF1399052123}" type="slidenum">
              <a:rPr lang="ro-RO"/>
              <a:pPr/>
              <a:t>21</a:t>
            </a:fld>
            <a:endParaRPr lang="ro-RO"/>
          </a:p>
        </p:txBody>
      </p:sp>
    </p:spTree>
    <p:extLst>
      <p:ext uri="{BB962C8B-B14F-4D97-AF65-F5344CB8AC3E}">
        <p14:creationId xmlns:p14="http://schemas.microsoft.com/office/powerpoint/2010/main" val="501445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n-US" smtClean="0"/>
          </a:p>
        </p:txBody>
      </p:sp>
      <p:sp>
        <p:nvSpPr>
          <p:cNvPr id="66564" name="Slide Number Placeholder 3"/>
          <p:cNvSpPr>
            <a:spLocks noGrp="1"/>
          </p:cNvSpPr>
          <p:nvPr>
            <p:ph type="sldNum" sz="quarter" idx="5"/>
          </p:nvPr>
        </p:nvSpPr>
        <p:spPr>
          <a:noFill/>
        </p:spPr>
        <p:txBody>
          <a:bodyPr/>
          <a:lstStyle/>
          <a:p>
            <a:fld id="{9D750F3F-A6AA-47B6-B8BD-CF1399052123}" type="slidenum">
              <a:rPr lang="ro-RO"/>
              <a:pPr/>
              <a:t>24</a:t>
            </a:fld>
            <a:endParaRPr lang="ro-RO"/>
          </a:p>
        </p:txBody>
      </p:sp>
    </p:spTree>
    <p:extLst>
      <p:ext uri="{BB962C8B-B14F-4D97-AF65-F5344CB8AC3E}">
        <p14:creationId xmlns:p14="http://schemas.microsoft.com/office/powerpoint/2010/main" val="270529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42</a:t>
            </a:fld>
            <a:endParaRPr lang="ro-RO"/>
          </a:p>
        </p:txBody>
      </p:sp>
    </p:spTree>
    <p:extLst>
      <p:ext uri="{BB962C8B-B14F-4D97-AF65-F5344CB8AC3E}">
        <p14:creationId xmlns:p14="http://schemas.microsoft.com/office/powerpoint/2010/main" val="13054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43</a:t>
            </a:fld>
            <a:endParaRPr lang="ro-RO"/>
          </a:p>
        </p:txBody>
      </p:sp>
    </p:spTree>
    <p:extLst>
      <p:ext uri="{BB962C8B-B14F-4D97-AF65-F5344CB8AC3E}">
        <p14:creationId xmlns:p14="http://schemas.microsoft.com/office/powerpoint/2010/main" val="3892303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44</a:t>
            </a:fld>
            <a:endParaRPr lang="ro-RO"/>
          </a:p>
        </p:txBody>
      </p:sp>
    </p:spTree>
    <p:extLst>
      <p:ext uri="{BB962C8B-B14F-4D97-AF65-F5344CB8AC3E}">
        <p14:creationId xmlns:p14="http://schemas.microsoft.com/office/powerpoint/2010/main" val="116268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45</a:t>
            </a:fld>
            <a:endParaRPr lang="ro-RO"/>
          </a:p>
        </p:txBody>
      </p:sp>
    </p:spTree>
    <p:extLst>
      <p:ext uri="{BB962C8B-B14F-4D97-AF65-F5344CB8AC3E}">
        <p14:creationId xmlns:p14="http://schemas.microsoft.com/office/powerpoint/2010/main" val="400741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o-RO"/>
          </a:p>
        </p:txBody>
      </p:sp>
      <p:sp>
        <p:nvSpPr>
          <p:cNvPr id="4" name="Slide Number Placeholder 3"/>
          <p:cNvSpPr>
            <a:spLocks noGrp="1"/>
          </p:cNvSpPr>
          <p:nvPr>
            <p:ph type="sldNum" sz="quarter" idx="10"/>
          </p:nvPr>
        </p:nvSpPr>
        <p:spPr/>
        <p:txBody>
          <a:bodyPr/>
          <a:lstStyle/>
          <a:p>
            <a:pPr>
              <a:defRPr/>
            </a:pPr>
            <a:fld id="{F8CBD880-925F-4676-AC18-AF15829F6A7D}" type="slidenum">
              <a:rPr lang="ro-RO" smtClean="0"/>
              <a:pPr>
                <a:defRPr/>
              </a:pPr>
              <a:t>46</a:t>
            </a:fld>
            <a:endParaRPr lang="ro-RO"/>
          </a:p>
        </p:txBody>
      </p:sp>
    </p:spTree>
    <p:extLst>
      <p:ext uri="{BB962C8B-B14F-4D97-AF65-F5344CB8AC3E}">
        <p14:creationId xmlns:p14="http://schemas.microsoft.com/office/powerpoint/2010/main" val="3349663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7159115-29CC-43A4-B5CF-169E999AB1D8}" type="datetimeFigureOut">
              <a:rPr lang="en-US" smtClean="0"/>
              <a:t>12/4/2015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119DFCE-C600-4F3D-BB22-A144FABD5AB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159115-29CC-43A4-B5CF-169E999AB1D8}"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159115-29CC-43A4-B5CF-169E999AB1D8}"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7159115-29CC-43A4-B5CF-169E999AB1D8}"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7159115-29CC-43A4-B5CF-169E999AB1D8}" type="datetimeFigureOut">
              <a:rPr lang="en-US" smtClean="0"/>
              <a:t>12/4/2015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19DFCE-C600-4F3D-BB22-A144FABD5ABF}"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7159115-29CC-43A4-B5CF-169E999AB1D8}"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7159115-29CC-43A4-B5CF-169E999AB1D8}" type="datetimeFigureOut">
              <a:rPr lang="en-US" smtClean="0"/>
              <a:t>12/4/2015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7159115-29CC-43A4-B5CF-169E999AB1D8}" type="datetimeFigureOut">
              <a:rPr lang="en-US" smtClean="0"/>
              <a:t>12/4/2015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59115-29CC-43A4-B5CF-169E999AB1D8}" type="datetimeFigureOut">
              <a:rPr lang="en-US" smtClean="0"/>
              <a:t>12/4/2015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7159115-29CC-43A4-B5CF-169E999AB1D8}"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19DFCE-C600-4F3D-BB22-A144FABD5AB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7159115-29CC-43A4-B5CF-169E999AB1D8}" type="datetimeFigureOut">
              <a:rPr lang="en-US" smtClean="0"/>
              <a:t>12/4/2015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119DFCE-C600-4F3D-BB22-A144FABD5ABF}"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7159115-29CC-43A4-B5CF-169E999AB1D8}" type="datetimeFigureOut">
              <a:rPr lang="en-US" smtClean="0"/>
              <a:t>12/4/2015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19DFCE-C600-4F3D-BB22-A144FABD5ABF}"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gif"/><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5.pn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7.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38.w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hyperlink" Target="http://medinfo.ufl.edu/year2/mmid/bms5300/images/d7128.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png"/><Relationship Id="rId5" Type="http://schemas.openxmlformats.org/officeDocument/2006/relationships/oleObject" Target="../embeddings/oleObject3.bin"/><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ro-RO" b="1" dirty="0"/>
              <a:t>PARVOBACTERIILE</a:t>
            </a:r>
            <a:r>
              <a:rPr lang="en-US" b="1" dirty="0"/>
              <a:t/>
            </a:r>
            <a:br>
              <a:rPr lang="en-US" b="1" dirty="0"/>
            </a:b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77500" lnSpcReduction="20000"/>
          </a:bodyPr>
          <a:lstStyle/>
          <a:p>
            <a:r>
              <a:rPr lang="ro-RO" b="1" dirty="0" smtClean="0"/>
              <a:t>7. REZISTENŢĂ. SENSIBILITATE. VARIABILITATE GENETICĂ</a:t>
            </a:r>
            <a:endParaRPr lang="en-US" dirty="0" smtClean="0"/>
          </a:p>
          <a:p>
            <a:r>
              <a:rPr lang="ro-RO" dirty="0" smtClean="0"/>
              <a:t>H. influenzae este </a:t>
            </a:r>
            <a:r>
              <a:rPr lang="ro-RO" b="1" i="1" dirty="0" smtClean="0"/>
              <a:t>puţin rezistent în mediul extern</a:t>
            </a:r>
            <a:r>
              <a:rPr lang="ro-RO" dirty="0" smtClean="0"/>
              <a:t>. Este sensibil la unele chimioterapice, ca: streptomicină, cloramfenicol, sulfamide.</a:t>
            </a:r>
            <a:endParaRPr lang="en-US" dirty="0" smtClean="0"/>
          </a:p>
          <a:p>
            <a:r>
              <a:rPr lang="ro-RO" dirty="0" smtClean="0"/>
              <a:t>Au fost descrise unele variante necapsulate, precum şi fenomenul de transformare cu ADN extras din H. influenzae.</a:t>
            </a:r>
            <a:endParaRPr lang="en-US" dirty="0" smtClean="0"/>
          </a:p>
          <a:p>
            <a:endParaRPr lang="en-US" dirty="0" smtClean="0"/>
          </a:p>
          <a:p>
            <a:r>
              <a:rPr lang="ro-RO" b="1" dirty="0" smtClean="0"/>
              <a:t>8. BOALA LA OM</a:t>
            </a:r>
            <a:endParaRPr lang="en-US" dirty="0" smtClean="0"/>
          </a:p>
          <a:p>
            <a:r>
              <a:rPr lang="ro-RO" b="1" dirty="0" smtClean="0"/>
              <a:t>8.1. Habitat</a:t>
            </a:r>
            <a:endParaRPr lang="en-US" dirty="0" smtClean="0"/>
          </a:p>
          <a:p>
            <a:r>
              <a:rPr lang="ro-RO" dirty="0" smtClean="0"/>
              <a:t>H. influenzae se găseşte în </a:t>
            </a:r>
            <a:r>
              <a:rPr lang="ro-RO" b="1" i="1" dirty="0" smtClean="0"/>
              <a:t>faringele oamenilor bolnavi</a:t>
            </a:r>
            <a:r>
              <a:rPr lang="ro-RO" dirty="0" smtClean="0"/>
              <a:t> cu semne clinice manifeste, ca şi, uneori, la </a:t>
            </a:r>
            <a:r>
              <a:rPr lang="ro-RO" b="1" i="1" dirty="0" smtClean="0"/>
              <a:t>purtătorii aparent sănătoşi</a:t>
            </a:r>
            <a:r>
              <a:rPr lang="ro-RO" dirty="0" smtClean="0"/>
              <a:t>. Nu rezistă timp îndelungat în mediu extern.</a:t>
            </a:r>
            <a:endParaRPr lang="en-US" dirty="0" smtClean="0"/>
          </a:p>
          <a:p>
            <a:endParaRPr lang="en-US" dirty="0" smtClean="0"/>
          </a:p>
          <a:p>
            <a:r>
              <a:rPr lang="ro-RO" b="1" dirty="0" smtClean="0"/>
              <a:t>8.2. Patogenie</a:t>
            </a:r>
            <a:endParaRPr lang="en-US" dirty="0" smtClean="0"/>
          </a:p>
          <a:p>
            <a:r>
              <a:rPr lang="ro-RO" dirty="0" smtClean="0"/>
              <a:t>Datorită virulenţei, germenul </a:t>
            </a:r>
            <a:r>
              <a:rPr lang="ro-RO" b="1" i="1" dirty="0" smtClean="0"/>
              <a:t>pătrunde pe cale respiratorie</a:t>
            </a:r>
            <a:r>
              <a:rPr lang="ro-RO" dirty="0" smtClean="0"/>
              <a:t>, dând </a:t>
            </a:r>
            <a:r>
              <a:rPr lang="ro-RO" b="1" i="1" dirty="0" smtClean="0"/>
              <a:t>infecţii acute la nivelul căilor respiratorii superioare</a:t>
            </a:r>
            <a:r>
              <a:rPr lang="ro-RO" dirty="0" smtClean="0"/>
              <a:t>, apoi, </a:t>
            </a:r>
            <a:r>
              <a:rPr lang="ro-RO" b="1" i="1" dirty="0" smtClean="0"/>
              <a:t>pe cale hematogenă, ajunge în meninge</a:t>
            </a:r>
            <a:r>
              <a:rPr lang="ro-RO" dirty="0" smtClean="0"/>
              <a:t> (meningită cu H. influenzae). Aceste infecţii se produc mai ales la copii, care au rezistenţă mai scăzută comparativ cu adulţii (care fac mai des infecţii inaparente clinic, fiind purtători de germeni neîncapsulaţi).</a:t>
            </a:r>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5715040"/>
          </a:xfrm>
        </p:spPr>
        <p:txBody>
          <a:bodyPr>
            <a:normAutofit lnSpcReduction="10000"/>
          </a:bodyPr>
          <a:lstStyle/>
          <a:p>
            <a:r>
              <a:rPr lang="ro-RO" b="1" dirty="0" smtClean="0"/>
              <a:t>8.3. Imunitate </a:t>
            </a:r>
            <a:endParaRPr lang="en-US" dirty="0" smtClean="0"/>
          </a:p>
          <a:p>
            <a:r>
              <a:rPr lang="ro-RO" dirty="0" smtClean="0"/>
              <a:t>Despre</a:t>
            </a:r>
            <a:r>
              <a:rPr lang="ro-RO" b="1" dirty="0" smtClean="0"/>
              <a:t> </a:t>
            </a:r>
            <a:r>
              <a:rPr lang="ro-RO" dirty="0" smtClean="0"/>
              <a:t>imunitatea celulară nu se cunosc date.</a:t>
            </a:r>
            <a:endParaRPr lang="en-US" dirty="0" smtClean="0"/>
          </a:p>
          <a:p>
            <a:r>
              <a:rPr lang="ro-RO" b="1" dirty="0" smtClean="0"/>
              <a:t>Imunitatea umorală</a:t>
            </a:r>
            <a:r>
              <a:rPr lang="ro-RO" dirty="0" smtClean="0"/>
              <a:t> </a:t>
            </a:r>
            <a:r>
              <a:rPr lang="ro-RO" b="1" dirty="0" smtClean="0"/>
              <a:t>sistemică</a:t>
            </a:r>
            <a:r>
              <a:rPr lang="ro-RO" dirty="0" smtClean="0"/>
              <a:t> este solidă şi se datorează </a:t>
            </a:r>
            <a:r>
              <a:rPr lang="ro-RO" b="1" i="1" dirty="0" smtClean="0"/>
              <a:t>anticorpilor anticapsulari</a:t>
            </a:r>
            <a:r>
              <a:rPr lang="ro-RO" dirty="0" smtClean="0"/>
              <a:t>, ai căror rol protector împotriva reinfecţiei omologe a fost demonstrat. Până la vârsta de 2 luni, sugarul este protejat prin anticorpii materni transmişi transplacentar, apoi copilul devine susceptibil, astfel încât, între vârsta de 2 luni şi 3 ani, când nivelul anticorpilor protectori este minim, susceptibilitatea la infecţia cu H. influenzae este maximă.</a:t>
            </a:r>
            <a:endParaRPr lang="en-US" dirty="0" smtClean="0"/>
          </a:p>
          <a:p>
            <a:r>
              <a:rPr lang="ro-RO" dirty="0" smtClean="0"/>
              <a:t>S-au mai notat şi anticorpi litici (fenomenul de bacterioliză) a H. influenzae în prezenţa anticorpilor specifici şi a complementului, fără rol protector.</a:t>
            </a: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4356"/>
            <a:ext cx="8229600" cy="2858660"/>
          </a:xfrm>
        </p:spPr>
        <p:txBody>
          <a:bodyPr>
            <a:normAutofit fontScale="85000" lnSpcReduction="20000"/>
          </a:bodyPr>
          <a:lstStyle/>
          <a:p>
            <a:pPr algn="just"/>
            <a:r>
              <a:rPr lang="ro-RO" b="1" dirty="0" smtClean="0"/>
              <a:t>8.4. Aspecte clinice</a:t>
            </a:r>
            <a:endParaRPr lang="en-US" dirty="0" smtClean="0"/>
          </a:p>
          <a:p>
            <a:pPr algn="just"/>
            <a:r>
              <a:rPr lang="ro-RO" dirty="0" smtClean="0"/>
              <a:t>Infecţiile datorate mai ales tulpinilor încapsulate de serotip 6, afectează în special copii. Debutul bolii este prin </a:t>
            </a:r>
            <a:r>
              <a:rPr lang="ro-RO" b="1" i="1" dirty="0" smtClean="0"/>
              <a:t>rinofaringită</a:t>
            </a:r>
            <a:r>
              <a:rPr lang="ro-RO" dirty="0" smtClean="0"/>
              <a:t>, complicată apoi cu o </a:t>
            </a:r>
            <a:r>
              <a:rPr lang="ro-RO" b="1" i="1" dirty="0" smtClean="0"/>
              <a:t>sinuzită sau otită medie</a:t>
            </a:r>
            <a:r>
              <a:rPr lang="ro-RO" dirty="0" smtClean="0"/>
              <a:t>, apoi </a:t>
            </a:r>
            <a:r>
              <a:rPr lang="ro-RO" b="1" i="1" dirty="0" smtClean="0"/>
              <a:t>catar al căilor respiratorii</a:t>
            </a:r>
            <a:r>
              <a:rPr lang="ro-RO" dirty="0" smtClean="0"/>
              <a:t> şi, uneori, chiar </a:t>
            </a:r>
            <a:r>
              <a:rPr lang="ro-RO" b="1" i="1" dirty="0" smtClean="0"/>
              <a:t>bronhopneumonie</a:t>
            </a:r>
            <a:r>
              <a:rPr lang="ro-RO" dirty="0" smtClean="0"/>
              <a:t>. Se asociază destul de frecvent </a:t>
            </a:r>
            <a:r>
              <a:rPr lang="ro-RO" b="1" i="1" dirty="0" smtClean="0"/>
              <a:t>meningita acută</a:t>
            </a:r>
            <a:r>
              <a:rPr lang="ro-RO" dirty="0" smtClean="0"/>
              <a:t>. În unele cazuri se notează frecvent şi apariţia </a:t>
            </a:r>
            <a:r>
              <a:rPr lang="ro-RO" b="1" i="1" dirty="0" smtClean="0"/>
              <a:t>laringitei obstructive (pseudocrup) cu edem glotic</a:t>
            </a:r>
            <a:r>
              <a:rPr lang="ro-RO" dirty="0" smtClean="0"/>
              <a:t> - formă foarte gravă, deseori fatală, dacă nu se practică traheotomia de urgenţă.</a:t>
            </a:r>
            <a:endParaRPr lang="en-US" dirty="0" smtClean="0"/>
          </a:p>
          <a:p>
            <a:pPr algn="just"/>
            <a:endParaRPr lang="en-US" dirty="0"/>
          </a:p>
        </p:txBody>
      </p:sp>
      <p:pic>
        <p:nvPicPr>
          <p:cNvPr id="4" name="Picture 3" descr="chancroid"/>
          <p:cNvPicPr>
            <a:picLocks noChangeAspect="1" noChangeArrowheads="1"/>
          </p:cNvPicPr>
          <p:nvPr/>
        </p:nvPicPr>
        <p:blipFill>
          <a:blip r:embed="rId2" cstate="print"/>
          <a:srcRect/>
          <a:stretch>
            <a:fillRect/>
          </a:stretch>
        </p:blipFill>
        <p:spPr bwMode="auto">
          <a:xfrm>
            <a:off x="7396277" y="3309934"/>
            <a:ext cx="1643931" cy="2664296"/>
          </a:xfrm>
          <a:prstGeom prst="rect">
            <a:avLst/>
          </a:prstGeom>
          <a:solidFill>
            <a:schemeClr val="bg1"/>
          </a:solidFill>
          <a:ln w="9525">
            <a:solidFill>
              <a:schemeClr val="tx1"/>
            </a:solidFill>
            <a:miter lim="800000"/>
            <a:headEnd/>
            <a:tailEnd/>
          </a:ln>
        </p:spPr>
      </p:pic>
      <p:pic>
        <p:nvPicPr>
          <p:cNvPr id="5" name="Picture 3"/>
          <p:cNvPicPr>
            <a:picLocks noChangeAspect="1" noChangeArrowheads="1"/>
          </p:cNvPicPr>
          <p:nvPr/>
        </p:nvPicPr>
        <p:blipFill rotWithShape="1">
          <a:blip r:embed="rId3" cstate="print"/>
          <a:srcRect b="24077"/>
          <a:stretch/>
        </p:blipFill>
        <p:spPr bwMode="auto">
          <a:xfrm>
            <a:off x="301363" y="3321699"/>
            <a:ext cx="2714644" cy="1193237"/>
          </a:xfrm>
          <a:prstGeom prst="rect">
            <a:avLst/>
          </a:prstGeom>
          <a:noFill/>
          <a:ln w="9525">
            <a:noFill/>
            <a:miter lim="800000"/>
            <a:headEnd/>
            <a:tailEnd/>
          </a:ln>
        </p:spPr>
      </p:pic>
      <p:sp>
        <p:nvSpPr>
          <p:cNvPr id="2" name="TextBox 1"/>
          <p:cNvSpPr txBox="1"/>
          <p:nvPr/>
        </p:nvSpPr>
        <p:spPr>
          <a:xfrm>
            <a:off x="7271794" y="6158394"/>
            <a:ext cx="18928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Șancrul moale</a:t>
            </a:r>
          </a:p>
          <a:p>
            <a:pPr algn="ctr"/>
            <a:r>
              <a:rPr lang="ro-RO" b="1" dirty="0" smtClean="0"/>
              <a:t>H. </a:t>
            </a:r>
            <a:r>
              <a:rPr lang="ro-RO" b="1" dirty="0" err="1" smtClean="0"/>
              <a:t>ducreyi</a:t>
            </a:r>
            <a:endParaRPr lang="en-US" b="1" dirty="0"/>
          </a:p>
        </p:txBody>
      </p:sp>
      <p:sp>
        <p:nvSpPr>
          <p:cNvPr id="6" name="Rectangle 5"/>
          <p:cNvSpPr/>
          <p:nvPr/>
        </p:nvSpPr>
        <p:spPr>
          <a:xfrm>
            <a:off x="0" y="6139259"/>
            <a:ext cx="301600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base"/>
            <a:r>
              <a:rPr lang="ro-RO" b="1" dirty="0" err="1" smtClean="0">
                <a:solidFill>
                  <a:schemeClr val="dk1"/>
                </a:solidFill>
              </a:rPr>
              <a:t>Fasceită</a:t>
            </a:r>
            <a:r>
              <a:rPr lang="ro-RO" b="1" dirty="0" smtClean="0">
                <a:solidFill>
                  <a:schemeClr val="dk1"/>
                </a:solidFill>
              </a:rPr>
              <a:t> </a:t>
            </a:r>
            <a:r>
              <a:rPr lang="ro-RO" b="1" dirty="0" err="1" smtClean="0">
                <a:solidFill>
                  <a:schemeClr val="dk1"/>
                </a:solidFill>
              </a:rPr>
              <a:t>necrozantă</a:t>
            </a:r>
            <a:r>
              <a:rPr lang="en-US" b="1" dirty="0" smtClean="0">
                <a:solidFill>
                  <a:schemeClr val="dk1"/>
                </a:solidFill>
              </a:rPr>
              <a:t> </a:t>
            </a:r>
            <a:r>
              <a:rPr lang="en-US" b="1" dirty="0" err="1" smtClean="0">
                <a:solidFill>
                  <a:schemeClr val="dk1"/>
                </a:solidFill>
              </a:rPr>
              <a:t>Haemophilus</a:t>
            </a:r>
            <a:r>
              <a:rPr lang="en-US" b="1" dirty="0" smtClean="0">
                <a:solidFill>
                  <a:schemeClr val="dk1"/>
                </a:solidFill>
              </a:rPr>
              <a:t> </a:t>
            </a:r>
            <a:r>
              <a:rPr lang="en-US" b="1" dirty="0" err="1">
                <a:solidFill>
                  <a:schemeClr val="dk1"/>
                </a:solidFill>
              </a:rPr>
              <a:t>influenzae</a:t>
            </a:r>
            <a:r>
              <a:rPr lang="en-US" b="1" dirty="0">
                <a:solidFill>
                  <a:srgbClr val="403838"/>
                </a:solidFill>
                <a:latin typeface="Helvetica" panose="020B0604020202020204" pitchFamily="34" charset="0"/>
              </a:rPr>
              <a:t> </a:t>
            </a:r>
            <a:endParaRPr lang="en-US" b="1" i="0" dirty="0">
              <a:solidFill>
                <a:srgbClr val="403838"/>
              </a:solidFill>
              <a:effectLst/>
              <a:latin typeface="Helvetica" panose="020B0604020202020204" pitchFamily="34" charset="0"/>
            </a:endParaRPr>
          </a:p>
        </p:txBody>
      </p:sp>
      <p:pic>
        <p:nvPicPr>
          <p:cNvPr id="7" name="Picture 6"/>
          <p:cNvPicPr>
            <a:picLocks noChangeAspect="1"/>
          </p:cNvPicPr>
          <p:nvPr/>
        </p:nvPicPr>
        <p:blipFill>
          <a:blip r:embed="rId4"/>
          <a:stretch>
            <a:fillRect/>
          </a:stretch>
        </p:blipFill>
        <p:spPr>
          <a:xfrm>
            <a:off x="301363" y="4514936"/>
            <a:ext cx="2714644" cy="1645441"/>
          </a:xfrm>
          <a:prstGeom prst="rect">
            <a:avLst/>
          </a:prstGeom>
        </p:spPr>
      </p:pic>
      <p:pic>
        <p:nvPicPr>
          <p:cNvPr id="52226" name="Picture 2" descr="FI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0021" y="3508281"/>
            <a:ext cx="2014915" cy="25922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140021" y="6158394"/>
            <a:ext cx="201491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base"/>
            <a:r>
              <a:rPr lang="ro-RO" b="1" dirty="0" smtClean="0">
                <a:solidFill>
                  <a:schemeClr val="dk1"/>
                </a:solidFill>
              </a:rPr>
              <a:t>Purpură febrilă</a:t>
            </a:r>
          </a:p>
          <a:p>
            <a:pPr algn="ctr" fontAlgn="base"/>
            <a:r>
              <a:rPr lang="ro-RO" b="1" dirty="0" smtClean="0">
                <a:latin typeface="Helvetica" panose="020B0604020202020204" pitchFamily="34" charset="0"/>
              </a:rPr>
              <a:t>H. </a:t>
            </a:r>
            <a:r>
              <a:rPr lang="ro-RO" b="1" dirty="0" err="1" smtClean="0">
                <a:latin typeface="Helvetica" panose="020B0604020202020204" pitchFamily="34" charset="0"/>
              </a:rPr>
              <a:t>influenzae</a:t>
            </a:r>
            <a:r>
              <a:rPr lang="en-US" b="1" dirty="0">
                <a:solidFill>
                  <a:srgbClr val="403838"/>
                </a:solidFill>
                <a:latin typeface="Helvetica" panose="020B0604020202020204" pitchFamily="34" charset="0"/>
              </a:rPr>
              <a:t> </a:t>
            </a:r>
            <a:endParaRPr lang="en-US" b="1" i="0" dirty="0">
              <a:solidFill>
                <a:srgbClr val="403838"/>
              </a:solidFill>
              <a:effectLst/>
              <a:latin typeface="Helvetica" panose="020B0604020202020204" pitchFamily="34" charset="0"/>
            </a:endParaRPr>
          </a:p>
        </p:txBody>
      </p:sp>
      <p:pic>
        <p:nvPicPr>
          <p:cNvPr id="52228" name="Picture 4" descr="http://fce-study.netdna-ssl.com/images/upload-flashcards/back/6/4/13946074_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2381" y="3942999"/>
            <a:ext cx="2107506" cy="14249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219294" y="6139259"/>
            <a:ext cx="201491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base"/>
            <a:r>
              <a:rPr lang="ro-RO" b="1" dirty="0" smtClean="0">
                <a:solidFill>
                  <a:schemeClr val="dk1"/>
                </a:solidFill>
              </a:rPr>
              <a:t>Conjunctivită</a:t>
            </a:r>
          </a:p>
          <a:p>
            <a:pPr algn="ctr" fontAlgn="base"/>
            <a:r>
              <a:rPr lang="ro-RO" b="1" dirty="0" smtClean="0"/>
              <a:t>purulentă</a:t>
            </a:r>
            <a:endParaRPr lang="en-US" b="1" i="0" dirty="0">
              <a:solidFill>
                <a:srgbClr val="403838"/>
              </a:solidFill>
              <a:effectLst/>
              <a:latin typeface="Helvetica" panose="020B0604020202020204" pitchFamily="34" charset="0"/>
            </a:endParaRPr>
          </a:p>
        </p:txBody>
      </p:sp>
    </p:spTree>
    <p:extLst>
      <p:ext uri="{BB962C8B-B14F-4D97-AF65-F5344CB8AC3E}">
        <p14:creationId xmlns:p14="http://schemas.microsoft.com/office/powerpoint/2010/main" val="2255263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0000" lnSpcReduction="20000"/>
          </a:bodyPr>
          <a:lstStyle/>
          <a:p>
            <a:r>
              <a:rPr lang="en-US" b="1" dirty="0" smtClean="0"/>
              <a:t>9</a:t>
            </a:r>
            <a:r>
              <a:rPr lang="ro-RO" b="1" dirty="0" smtClean="0"/>
              <a:t>. EPIDEMIOLOGIE. PROFILAXIE. TRATAMENT</a:t>
            </a:r>
            <a:endParaRPr lang="en-US" dirty="0" smtClean="0"/>
          </a:p>
          <a:p>
            <a:r>
              <a:rPr lang="ro-RO" dirty="0" smtClean="0"/>
              <a:t>Boala este destul de răspândită, mai ales în grupa copiilor de vârstă mică (2 luni-3 ani). După unele statistici, </a:t>
            </a:r>
            <a:r>
              <a:rPr lang="ro-RO" b="1" i="1" dirty="0" smtClean="0"/>
              <a:t>30% din copii ar fi purtători aparent sănătoşi de germeni</a:t>
            </a:r>
            <a:r>
              <a:rPr lang="ro-RO" dirty="0" smtClean="0"/>
              <a:t>. Există şi o proporţie de adulţi purtători, care reprezintă un potenţial important de răspândire a infecţiei.</a:t>
            </a:r>
            <a:endParaRPr lang="en-US" dirty="0" smtClean="0"/>
          </a:p>
          <a:p>
            <a:r>
              <a:rPr lang="ro-RO" dirty="0" smtClean="0"/>
              <a:t>Profilaxia se referă la măsuri generale de igienă colectivă şi individuală, depistarea bacteriologică a bolnavilor şi purtătorilor, tratamentul corect. Nu se practică curent profilaxia specifică (vaccinarea).</a:t>
            </a:r>
            <a:endParaRPr lang="en-US" dirty="0" smtClean="0"/>
          </a:p>
          <a:p>
            <a:r>
              <a:rPr lang="ro-RO" dirty="0" smtClean="0"/>
              <a:t>Asociaţia </a:t>
            </a:r>
            <a:r>
              <a:rPr lang="ro-RO" b="1" i="1" dirty="0" smtClean="0"/>
              <a:t>cloramfenicol/sulfamide</a:t>
            </a:r>
            <a:r>
              <a:rPr lang="ro-RO" dirty="0" smtClean="0"/>
              <a:t> a dat rezultate bune. Streptomicina este eficientă, dar la copiii mici poate da accidente toxice. (degenerescenţa nervului acustic). În meningite s-a încercat </a:t>
            </a:r>
            <a:r>
              <a:rPr lang="ro-RO" b="1" i="1" dirty="0" smtClean="0"/>
              <a:t>seroterapia cu ser imun anti-H.influenzae</a:t>
            </a:r>
            <a:r>
              <a:rPr lang="ro-RO" dirty="0" smtClean="0"/>
              <a:t>, (cu riscurile obişnuite ale acestui tratament, respectiv apariţia „bolii serului”). În cazul serotipiei, desensibilizarea este obligatorie.</a:t>
            </a:r>
            <a:endParaRPr lang="en-US" dirty="0" smtClean="0"/>
          </a:p>
          <a:p>
            <a:pPr>
              <a:buNone/>
            </a:pPr>
            <a:endParaRPr lang="en-US" dirty="0" smtClean="0"/>
          </a:p>
          <a:p>
            <a:r>
              <a:rPr lang="ro-RO" b="1" dirty="0" smtClean="0"/>
              <a:t>Alte specii din genul Haemophilus</a:t>
            </a:r>
            <a:endParaRPr lang="en-US" b="1" dirty="0" smtClean="0"/>
          </a:p>
          <a:p>
            <a:r>
              <a:rPr lang="ro-RO" b="1" dirty="0" smtClean="0"/>
              <a:t>Haemophilus parainfluenzae </a:t>
            </a:r>
            <a:r>
              <a:rPr lang="ro-RO" dirty="0" smtClean="0"/>
              <a:t>determină </a:t>
            </a:r>
            <a:r>
              <a:rPr lang="ro-RO" i="1" dirty="0" smtClean="0"/>
              <a:t>infecţii inaparente clinic</a:t>
            </a:r>
            <a:r>
              <a:rPr lang="ro-RO" dirty="0" smtClean="0"/>
              <a:t> sau </a:t>
            </a:r>
            <a:r>
              <a:rPr lang="ro-RO" i="1" dirty="0" smtClean="0"/>
              <a:t>infecţii manifeste ale căilor respiratorii superioare</a:t>
            </a:r>
            <a:r>
              <a:rPr lang="ro-RO" dirty="0" smtClean="0"/>
              <a:t>.</a:t>
            </a:r>
            <a:endParaRPr lang="en-US" dirty="0" smtClean="0"/>
          </a:p>
          <a:p>
            <a:r>
              <a:rPr lang="ro-RO" b="1" dirty="0" smtClean="0"/>
              <a:t>Haemophilus aegypticus </a:t>
            </a:r>
            <a:r>
              <a:rPr lang="ro-RO" dirty="0" smtClean="0"/>
              <a:t>dă </a:t>
            </a:r>
            <a:r>
              <a:rPr lang="ro-RO" i="1" dirty="0" smtClean="0"/>
              <a:t>conjunctivită acută contagioasă </a:t>
            </a:r>
            <a:r>
              <a:rPr lang="ro-RO" dirty="0" smtClean="0"/>
              <a:t>(regiunile tropicale, îndeosebi).</a:t>
            </a:r>
            <a:endParaRPr lang="en-US" dirty="0" smtClean="0"/>
          </a:p>
          <a:p>
            <a:r>
              <a:rPr lang="ro-RO" b="1" dirty="0" smtClean="0"/>
              <a:t>Haemophilus ducreyi</a:t>
            </a:r>
            <a:r>
              <a:rPr lang="ro-RO" dirty="0" smtClean="0"/>
              <a:t> este </a:t>
            </a:r>
            <a:r>
              <a:rPr lang="ro-RO" i="1" dirty="0" smtClean="0"/>
              <a:t>agentul etiologic al bolii venerice denumite „şancru moale”</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572560" cy="987022"/>
          </a:xfrm>
        </p:spPr>
        <p:txBody>
          <a:bodyPr>
            <a:normAutofit/>
          </a:bodyPr>
          <a:lstStyle/>
          <a:p>
            <a:pPr algn="ctr">
              <a:buNone/>
            </a:pPr>
            <a:r>
              <a:rPr lang="ro-RO" b="1" dirty="0" smtClean="0"/>
              <a:t>GENUL BORDETELLA</a:t>
            </a:r>
            <a:endParaRPr lang="en-US" b="1" dirty="0" smtClean="0"/>
          </a:p>
          <a:p>
            <a:pPr algn="ctr">
              <a:buNone/>
            </a:pPr>
            <a:r>
              <a:rPr lang="ro-RO" b="1" dirty="0" smtClean="0"/>
              <a:t>BORDETELLA PERTUSSIS</a:t>
            </a:r>
            <a:endParaRPr lang="en-US" b="1" dirty="0" smtClean="0"/>
          </a:p>
        </p:txBody>
      </p:sp>
      <p:sp>
        <p:nvSpPr>
          <p:cNvPr id="4" name="Text Box 2"/>
          <p:cNvSpPr txBox="1">
            <a:spLocks noChangeArrowheads="1"/>
          </p:cNvSpPr>
          <p:nvPr/>
        </p:nvSpPr>
        <p:spPr bwMode="auto">
          <a:xfrm>
            <a:off x="289912" y="1916832"/>
            <a:ext cx="9144000" cy="4862870"/>
          </a:xfrm>
          <a:prstGeom prst="rect">
            <a:avLst/>
          </a:prstGeom>
          <a:noFill/>
          <a:ln w="9525">
            <a:noFill/>
            <a:miter lim="800000"/>
            <a:headEnd/>
            <a:tailEnd/>
          </a:ln>
        </p:spPr>
        <p:txBody>
          <a:bodyPr wrap="square">
            <a:spAutoFit/>
          </a:bodyPr>
          <a:lstStyle/>
          <a:p>
            <a:pPr algn="just">
              <a:spcBef>
                <a:spcPct val="50000"/>
              </a:spcBef>
            </a:pPr>
            <a:r>
              <a:rPr lang="ro-RO" sz="2000" b="1" dirty="0" smtClean="0">
                <a:latin typeface="Arial" charset="0"/>
                <a:cs typeface="Arial" charset="0"/>
              </a:rPr>
              <a:t>1. ÎNCADRARE TAXONOMICĂ. HABITAT</a:t>
            </a:r>
          </a:p>
          <a:p>
            <a:pPr algn="just">
              <a:spcBef>
                <a:spcPct val="50000"/>
              </a:spcBef>
            </a:pPr>
            <a:r>
              <a:rPr lang="ro-RO" sz="2000" dirty="0" smtClean="0">
                <a:latin typeface="Arial" charset="0"/>
                <a:cs typeface="Arial" charset="0"/>
              </a:rPr>
              <a:t>Ordinul: 	</a:t>
            </a:r>
            <a:r>
              <a:rPr lang="ro-RO" sz="2000" dirty="0" err="1" smtClean="0">
                <a:latin typeface="Arial" charset="0"/>
                <a:cs typeface="Arial" charset="0"/>
              </a:rPr>
              <a:t>Burkholderiales</a:t>
            </a:r>
            <a:endParaRPr lang="ro-RO" sz="2000" dirty="0" smtClean="0">
              <a:latin typeface="Arial" charset="0"/>
              <a:cs typeface="Arial" charset="0"/>
            </a:endParaRPr>
          </a:p>
          <a:p>
            <a:pPr algn="just">
              <a:spcBef>
                <a:spcPct val="50000"/>
              </a:spcBef>
            </a:pPr>
            <a:r>
              <a:rPr lang="ro-RO" sz="2000" dirty="0" smtClean="0">
                <a:latin typeface="Arial" charset="0"/>
                <a:cs typeface="Arial" charset="0"/>
              </a:rPr>
              <a:t>Familia: 	</a:t>
            </a:r>
            <a:r>
              <a:rPr lang="ro-RO" sz="2000" dirty="0" err="1" smtClean="0">
                <a:latin typeface="Arial" charset="0"/>
                <a:cs typeface="Arial" charset="0"/>
              </a:rPr>
              <a:t>Alcaligenaceae</a:t>
            </a:r>
            <a:endParaRPr lang="ro-RO" sz="2000" dirty="0" smtClean="0">
              <a:latin typeface="Arial" charset="0"/>
              <a:cs typeface="Arial" charset="0"/>
            </a:endParaRPr>
          </a:p>
          <a:p>
            <a:pPr algn="just">
              <a:spcBef>
                <a:spcPct val="50000"/>
              </a:spcBef>
            </a:pPr>
            <a:r>
              <a:rPr lang="ro-RO" sz="2000" dirty="0" smtClean="0">
                <a:latin typeface="Arial" charset="0"/>
                <a:cs typeface="Arial" charset="0"/>
              </a:rPr>
              <a:t>Genul: 	</a:t>
            </a:r>
            <a:r>
              <a:rPr lang="ro-RO" sz="2000" dirty="0" err="1" smtClean="0">
                <a:solidFill>
                  <a:srgbClr val="FF66FF"/>
                </a:solidFill>
                <a:latin typeface="Arial" charset="0"/>
                <a:cs typeface="Arial" charset="0"/>
              </a:rPr>
              <a:t>Bordetella</a:t>
            </a:r>
            <a:endParaRPr lang="ro-RO" sz="2000" dirty="0" smtClean="0">
              <a:solidFill>
                <a:srgbClr val="FF66FF"/>
              </a:solidFill>
              <a:latin typeface="Arial" charset="0"/>
              <a:cs typeface="Arial" charset="0"/>
            </a:endParaRPr>
          </a:p>
          <a:p>
            <a:pPr algn="just">
              <a:spcBef>
                <a:spcPct val="50000"/>
              </a:spcBef>
            </a:pPr>
            <a:r>
              <a:rPr lang="ro-RO" sz="2000" dirty="0" smtClean="0">
                <a:latin typeface="Arial" charset="0"/>
                <a:cs typeface="Arial" charset="0"/>
              </a:rPr>
              <a:t>Specii:	</a:t>
            </a:r>
            <a:r>
              <a:rPr lang="ro-RO" sz="2000" b="1" dirty="0" smtClean="0">
                <a:solidFill>
                  <a:srgbClr val="FF0000"/>
                </a:solidFill>
                <a:latin typeface="Arial" charset="0"/>
                <a:cs typeface="Arial" charset="0"/>
              </a:rPr>
              <a:t>B. </a:t>
            </a:r>
            <a:r>
              <a:rPr lang="ro-RO" sz="2000" b="1" dirty="0" err="1" smtClean="0">
                <a:solidFill>
                  <a:srgbClr val="FF0000"/>
                </a:solidFill>
                <a:latin typeface="Arial" charset="0"/>
                <a:cs typeface="Arial" charset="0"/>
              </a:rPr>
              <a:t>pertussis</a:t>
            </a:r>
            <a:r>
              <a:rPr lang="ro-RO" sz="2000" b="1" dirty="0" smtClean="0">
                <a:solidFill>
                  <a:srgbClr val="FF0000"/>
                </a:solidFill>
                <a:latin typeface="Arial" charset="0"/>
                <a:cs typeface="Arial" charset="0"/>
              </a:rPr>
              <a:t>, B. </a:t>
            </a:r>
            <a:r>
              <a:rPr lang="ro-RO" sz="2000" b="1" dirty="0" err="1" smtClean="0">
                <a:solidFill>
                  <a:srgbClr val="FF0000"/>
                </a:solidFill>
                <a:latin typeface="Arial" charset="0"/>
                <a:cs typeface="Arial" charset="0"/>
              </a:rPr>
              <a:t>parapertussis</a:t>
            </a:r>
            <a:r>
              <a:rPr lang="ro-RO" sz="2000" b="1" dirty="0" smtClean="0">
                <a:solidFill>
                  <a:srgbClr val="FF0000"/>
                </a:solidFill>
                <a:latin typeface="Arial" charset="0"/>
                <a:cs typeface="Arial" charset="0"/>
              </a:rPr>
              <a:t>, B. </a:t>
            </a:r>
            <a:r>
              <a:rPr lang="ro-RO" sz="2000" b="1" dirty="0" err="1" smtClean="0">
                <a:solidFill>
                  <a:srgbClr val="FF0000"/>
                </a:solidFill>
                <a:latin typeface="Arial" charset="0"/>
                <a:cs typeface="Arial" charset="0"/>
              </a:rPr>
              <a:t>bronchiseptica</a:t>
            </a:r>
            <a:r>
              <a:rPr lang="ro-RO" sz="2000" b="1" dirty="0" smtClean="0">
                <a:solidFill>
                  <a:srgbClr val="FF0000"/>
                </a:solidFill>
                <a:latin typeface="Arial" charset="0"/>
                <a:cs typeface="Arial" charset="0"/>
              </a:rPr>
              <a:t> </a:t>
            </a:r>
          </a:p>
          <a:p>
            <a:pPr algn="just">
              <a:spcBef>
                <a:spcPct val="50000"/>
              </a:spcBef>
            </a:pPr>
            <a:r>
              <a:rPr lang="ro-RO" sz="2000" b="1" dirty="0" err="1" smtClean="0">
                <a:latin typeface="Arial" charset="0"/>
                <a:cs typeface="Arial" charset="0"/>
              </a:rPr>
              <a:t>Bordetella</a:t>
            </a:r>
            <a:r>
              <a:rPr lang="ro-RO" sz="2000" b="1" dirty="0" smtClean="0">
                <a:latin typeface="Arial" charset="0"/>
                <a:cs typeface="Arial" charset="0"/>
              </a:rPr>
              <a:t> </a:t>
            </a:r>
            <a:r>
              <a:rPr lang="ro-RO" sz="2000" b="1" dirty="0" err="1" smtClean="0">
                <a:latin typeface="Arial" charset="0"/>
                <a:cs typeface="Arial" charset="0"/>
              </a:rPr>
              <a:t>pertusis</a:t>
            </a:r>
            <a:r>
              <a:rPr lang="ro-RO" sz="2000" b="1" dirty="0" smtClean="0">
                <a:latin typeface="Arial" charset="0"/>
                <a:cs typeface="Arial" charset="0"/>
              </a:rPr>
              <a:t> este agentul etiologic al tusei convulsive</a:t>
            </a:r>
          </a:p>
          <a:p>
            <a:pPr algn="just">
              <a:spcBef>
                <a:spcPct val="50000"/>
              </a:spcBef>
            </a:pPr>
            <a:r>
              <a:rPr lang="ro-RO" sz="2000" b="1" dirty="0" smtClean="0">
                <a:latin typeface="Arial" charset="0"/>
                <a:cs typeface="Arial" charset="0"/>
              </a:rPr>
              <a:t>HABITAT</a:t>
            </a:r>
          </a:p>
          <a:p>
            <a:pPr algn="just">
              <a:spcBef>
                <a:spcPct val="50000"/>
              </a:spcBef>
            </a:pPr>
            <a:r>
              <a:rPr lang="ro-RO" sz="2000" dirty="0" err="1" smtClean="0">
                <a:latin typeface="Arial" charset="0"/>
                <a:cs typeface="Arial" charset="0"/>
              </a:rPr>
              <a:t>Bordetellele</a:t>
            </a:r>
            <a:r>
              <a:rPr lang="ro-RO" sz="2000" dirty="0" smtClean="0">
                <a:latin typeface="Arial" charset="0"/>
                <a:cs typeface="Arial" charset="0"/>
              </a:rPr>
              <a:t> </a:t>
            </a:r>
            <a:r>
              <a:rPr lang="ro-RO" sz="2000" dirty="0">
                <a:latin typeface="Arial" charset="0"/>
                <a:cs typeface="Arial" charset="0"/>
              </a:rPr>
              <a:t>se izolează numai de la animale cu sânge cald şi prezintă afinitate pentru mucoasa aparatului respirator</a:t>
            </a:r>
            <a:r>
              <a:rPr lang="ro-RO" sz="2000" dirty="0" smtClean="0">
                <a:latin typeface="Arial" charset="0"/>
                <a:cs typeface="Arial" charset="0"/>
              </a:rPr>
              <a:t>.</a:t>
            </a:r>
          </a:p>
          <a:p>
            <a:pPr algn="just">
              <a:spcBef>
                <a:spcPct val="50000"/>
              </a:spcBef>
            </a:pPr>
            <a:r>
              <a:rPr lang="ro-RO" sz="2000" dirty="0" smtClean="0">
                <a:latin typeface="Arial" charset="0"/>
                <a:cs typeface="Arial" charset="0"/>
              </a:rPr>
              <a:t>Nu se găsesc în mediul extern.</a:t>
            </a:r>
            <a:endParaRPr lang="ro-RO" sz="2000" dirty="0">
              <a:latin typeface="Arial" charset="0"/>
              <a:cs typeface="Arial" charset="0"/>
            </a:endParaRPr>
          </a:p>
          <a:p>
            <a:pPr>
              <a:spcBef>
                <a:spcPct val="50000"/>
              </a:spcBef>
            </a:pP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572560" cy="2643206"/>
          </a:xfrm>
        </p:spPr>
        <p:txBody>
          <a:bodyPr>
            <a:normAutofit fontScale="77500" lnSpcReduction="20000"/>
          </a:bodyPr>
          <a:lstStyle/>
          <a:p>
            <a:pPr algn="ctr">
              <a:buNone/>
            </a:pPr>
            <a:r>
              <a:rPr lang="ro-RO" b="1" dirty="0" smtClean="0"/>
              <a:t>BORDETELLA PERTUSSIS</a:t>
            </a:r>
            <a:endParaRPr lang="en-US" b="1" dirty="0" smtClean="0"/>
          </a:p>
          <a:p>
            <a:pPr algn="ctr">
              <a:buNone/>
            </a:pPr>
            <a:endParaRPr lang="en-US" dirty="0" smtClean="0"/>
          </a:p>
          <a:p>
            <a:r>
              <a:rPr lang="ro-RO" b="1" dirty="0" smtClean="0"/>
              <a:t>2. CARACTERE MORFOLOGICE</a:t>
            </a:r>
            <a:endParaRPr lang="en-US" dirty="0" smtClean="0"/>
          </a:p>
          <a:p>
            <a:r>
              <a:rPr lang="ro-RO" dirty="0" smtClean="0"/>
              <a:t>Sunt </a:t>
            </a:r>
            <a:r>
              <a:rPr lang="ro-RO" b="1" i="1" dirty="0" smtClean="0"/>
              <a:t>cocobacili Gram negativi, mici</a:t>
            </a:r>
            <a:r>
              <a:rPr lang="ro-RO" dirty="0" smtClean="0"/>
              <a:t> ca dimensiuni (lungime 1-1,5 microni, grosime 0,3- 0,5 microni). Pe frotiu apar </a:t>
            </a:r>
            <a:r>
              <a:rPr lang="ro-RO" b="1" i="1" dirty="0" smtClean="0"/>
              <a:t>izolaţi sau în lanţuri</a:t>
            </a:r>
            <a:r>
              <a:rPr lang="ro-RO" dirty="0" smtClean="0"/>
              <a:t> </a:t>
            </a:r>
            <a:r>
              <a:rPr lang="ro-RO" b="1" i="1" dirty="0" smtClean="0"/>
              <a:t>scurte</a:t>
            </a:r>
            <a:r>
              <a:rPr lang="ro-RO" dirty="0" smtClean="0"/>
              <a:t>; sunt </a:t>
            </a:r>
            <a:r>
              <a:rPr lang="ro-RO" b="1" i="1" dirty="0" smtClean="0"/>
              <a:t>nesporulaţi</a:t>
            </a:r>
            <a:r>
              <a:rPr lang="ro-RO" dirty="0" smtClean="0"/>
              <a:t>. După numeroase treceri pe medii (</a:t>
            </a:r>
            <a:r>
              <a:rPr lang="ro-RO" i="1" dirty="0" smtClean="0"/>
              <a:t>in vitro</a:t>
            </a:r>
            <a:r>
              <a:rPr lang="ro-RO" dirty="0" smtClean="0"/>
              <a:t>), apare </a:t>
            </a:r>
            <a:r>
              <a:rPr lang="ro-RO" b="1" i="1" dirty="0" smtClean="0"/>
              <a:t>pleiomorfismul </a:t>
            </a:r>
            <a:r>
              <a:rPr lang="ro-RO" dirty="0" smtClean="0"/>
              <a:t>(forme cocoide, granulare, globuloase sau filamentoase). Tulpinile proaspăt izolate prezintă </a:t>
            </a:r>
            <a:r>
              <a:rPr lang="ro-RO" b="1" i="1" dirty="0" smtClean="0"/>
              <a:t>capsulă </a:t>
            </a:r>
            <a:r>
              <a:rPr lang="ro-RO" dirty="0" smtClean="0"/>
              <a:t>(se corelează cu virulenţa). Sunt germeni </a:t>
            </a:r>
            <a:r>
              <a:rPr lang="ro-RO" b="1" i="1" dirty="0" smtClean="0"/>
              <a:t>imobili</a:t>
            </a:r>
            <a:r>
              <a:rPr lang="ro-RO" dirty="0" smtClean="0"/>
              <a:t>.</a:t>
            </a:r>
            <a:endParaRPr lang="en-US" dirty="0" smtClean="0"/>
          </a:p>
          <a:p>
            <a:endParaRPr lang="en-US" dirty="0"/>
          </a:p>
        </p:txBody>
      </p:sp>
      <p:pic>
        <p:nvPicPr>
          <p:cNvPr id="4" name="Picture 3" descr="B_pertussisGram.jpg"/>
          <p:cNvPicPr>
            <a:picLocks noChangeAspect="1"/>
          </p:cNvPicPr>
          <p:nvPr/>
        </p:nvPicPr>
        <p:blipFill>
          <a:blip r:embed="rId2" cstate="print"/>
          <a:srcRect r="55556"/>
          <a:stretch>
            <a:fillRect/>
          </a:stretch>
        </p:blipFill>
        <p:spPr bwMode="auto">
          <a:xfrm>
            <a:off x="971600" y="3645024"/>
            <a:ext cx="2801201" cy="2521082"/>
          </a:xfrm>
          <a:prstGeom prst="rect">
            <a:avLst/>
          </a:prstGeom>
          <a:noFill/>
          <a:ln w="9525">
            <a:noFill/>
            <a:miter lim="800000"/>
            <a:headEnd/>
            <a:tailEnd/>
          </a:ln>
        </p:spPr>
      </p:pic>
      <p:pic>
        <p:nvPicPr>
          <p:cNvPr id="5" name="Picture 4" descr="figure_26_00"/>
          <p:cNvPicPr>
            <a:picLocks noChangeAspect="1" noChangeArrowheads="1"/>
          </p:cNvPicPr>
          <p:nvPr/>
        </p:nvPicPr>
        <p:blipFill>
          <a:blip r:embed="rId3" cstate="print"/>
          <a:srcRect/>
          <a:stretch>
            <a:fillRect/>
          </a:stretch>
        </p:blipFill>
        <p:spPr bwMode="auto">
          <a:xfrm>
            <a:off x="6816625" y="3096106"/>
            <a:ext cx="2000264" cy="2190282"/>
          </a:xfrm>
          <a:prstGeom prst="rect">
            <a:avLst/>
          </a:prstGeom>
          <a:noFill/>
          <a:ln w="9525">
            <a:noFill/>
            <a:miter lim="800000"/>
            <a:headEnd/>
            <a:tailEnd/>
          </a:ln>
        </p:spPr>
      </p:pic>
      <p:pic>
        <p:nvPicPr>
          <p:cNvPr id="6" name="Picture 5" descr="figure_25_14b"/>
          <p:cNvPicPr>
            <a:picLocks noChangeAspect="1" noChangeArrowheads="1"/>
          </p:cNvPicPr>
          <p:nvPr/>
        </p:nvPicPr>
        <p:blipFill>
          <a:blip r:embed="rId4" cstate="print"/>
          <a:srcRect/>
          <a:stretch>
            <a:fillRect/>
          </a:stretch>
        </p:blipFill>
        <p:spPr>
          <a:xfrm>
            <a:off x="4213191" y="3405403"/>
            <a:ext cx="2426093" cy="3348473"/>
          </a:xfrm>
          <a:prstGeom prst="rect">
            <a:avLst/>
          </a:prstGeom>
          <a:noFill/>
        </p:spPr>
      </p:pic>
      <p:pic>
        <p:nvPicPr>
          <p:cNvPr id="7" name="Picture 2"/>
          <p:cNvPicPr>
            <a:picLocks noChangeAspect="1" noChangeArrowheads="1"/>
          </p:cNvPicPr>
          <p:nvPr/>
        </p:nvPicPr>
        <p:blipFill>
          <a:blip r:embed="rId5" cstate="print"/>
          <a:srcRect/>
          <a:stretch>
            <a:fillRect/>
          </a:stretch>
        </p:blipFill>
        <p:spPr bwMode="auto">
          <a:xfrm>
            <a:off x="6745194" y="5448628"/>
            <a:ext cx="2143125" cy="1238250"/>
          </a:xfrm>
          <a:prstGeom prst="rect">
            <a:avLst/>
          </a:prstGeom>
          <a:noFill/>
          <a:ln w="9525">
            <a:noFill/>
            <a:miter lim="800000"/>
            <a:headEnd/>
            <a:tailEnd/>
          </a:ln>
        </p:spPr>
      </p:pic>
      <p:sp>
        <p:nvSpPr>
          <p:cNvPr id="2" name="TextBox 1"/>
          <p:cNvSpPr txBox="1"/>
          <p:nvPr/>
        </p:nvSpPr>
        <p:spPr>
          <a:xfrm>
            <a:off x="827584" y="6165304"/>
            <a:ext cx="324036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Frotiu din cultură</a:t>
            </a:r>
          </a:p>
          <a:p>
            <a:pPr algn="ctr"/>
            <a:r>
              <a:rPr lang="ro-RO" b="1" dirty="0" smtClean="0"/>
              <a:t>Colorație Gram</a:t>
            </a:r>
            <a:endParaRPr lang="en-US" b="1" dirty="0"/>
          </a:p>
        </p:txBody>
      </p:sp>
    </p:spTree>
    <p:extLst>
      <p:ext uri="{BB962C8B-B14F-4D97-AF65-F5344CB8AC3E}">
        <p14:creationId xmlns:p14="http://schemas.microsoft.com/office/powerpoint/2010/main" val="1276240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572560" cy="3579310"/>
          </a:xfrm>
        </p:spPr>
        <p:txBody>
          <a:bodyPr>
            <a:normAutofit fontScale="85000" lnSpcReduction="20000"/>
          </a:bodyPr>
          <a:lstStyle/>
          <a:p>
            <a:pPr algn="ctr">
              <a:buNone/>
            </a:pPr>
            <a:r>
              <a:rPr lang="ro-RO" b="1" dirty="0" smtClean="0"/>
              <a:t>BORDETELLA </a:t>
            </a:r>
            <a:r>
              <a:rPr lang="ro-RO" b="1" dirty="0" smtClean="0"/>
              <a:t>PERTUSSIS</a:t>
            </a:r>
            <a:endParaRPr lang="en-US" b="1" dirty="0" smtClean="0"/>
          </a:p>
          <a:p>
            <a:pPr algn="ctr">
              <a:buNone/>
            </a:pPr>
            <a:endParaRPr lang="en-US" dirty="0" smtClean="0"/>
          </a:p>
          <a:p>
            <a:r>
              <a:rPr lang="ro-RO" b="1" dirty="0" smtClean="0"/>
              <a:t>3. CARACTERE DE CULTURĂ</a:t>
            </a:r>
            <a:endParaRPr lang="en-US" dirty="0" smtClean="0"/>
          </a:p>
          <a:p>
            <a:r>
              <a:rPr lang="ro-RO" dirty="0" smtClean="0"/>
              <a:t>Pe medii solide cu sânge (mediu Bordet-Gengou), Bordetella pertussis determină </a:t>
            </a:r>
            <a:r>
              <a:rPr lang="ro-RO" b="1" i="1" dirty="0" smtClean="0"/>
              <a:t>colonii mici, transparente, bombate, lucioase</a:t>
            </a:r>
            <a:r>
              <a:rPr lang="ro-RO" dirty="0" smtClean="0"/>
              <a:t> (aspect de „picătură de mercur”), cu apariţia relativ tardivă (3-4 zile) şi cu </a:t>
            </a:r>
            <a:r>
              <a:rPr lang="ro-RO" b="1" i="1" dirty="0" smtClean="0"/>
              <a:t>zonă de hemoliză de tip alfa</a:t>
            </a:r>
            <a:r>
              <a:rPr lang="ro-RO" dirty="0" smtClean="0"/>
              <a:t> în jurul lor (caracterul de hemoliză diferenţiază B. pertussis de H. influenzae, care este nehemolitic pe mediile cu sânge). </a:t>
            </a:r>
            <a:endParaRPr lang="en-US" dirty="0" smtClean="0"/>
          </a:p>
          <a:p>
            <a:r>
              <a:rPr lang="ro-RO" dirty="0" smtClean="0"/>
              <a:t>S-a obţinut cultivarea B. pertussis şi pe medii lichide (bulion sânge + extract de peptonă de cartofi).</a:t>
            </a:r>
            <a:endParaRPr lang="en-US" dirty="0" smtClean="0"/>
          </a:p>
          <a:p>
            <a:endParaRPr lang="en-US" dirty="0"/>
          </a:p>
        </p:txBody>
      </p:sp>
      <p:pic>
        <p:nvPicPr>
          <p:cNvPr id="4" name="Picture 1026"/>
          <p:cNvPicPr>
            <a:picLocks noChangeAspect="1" noChangeArrowheads="1"/>
          </p:cNvPicPr>
          <p:nvPr/>
        </p:nvPicPr>
        <p:blipFill>
          <a:blip r:embed="rId3" cstate="print"/>
          <a:srcRect/>
          <a:stretch>
            <a:fillRect/>
          </a:stretch>
        </p:blipFill>
        <p:spPr bwMode="auto">
          <a:xfrm>
            <a:off x="107504" y="4071942"/>
            <a:ext cx="3070383" cy="2237378"/>
          </a:xfrm>
          <a:prstGeom prst="rect">
            <a:avLst/>
          </a:prstGeom>
          <a:noFill/>
          <a:ln w="9525">
            <a:noFill/>
            <a:miter lim="800000"/>
            <a:headEnd/>
            <a:tailEnd/>
          </a:ln>
        </p:spPr>
      </p:pic>
      <p:pic>
        <p:nvPicPr>
          <p:cNvPr id="5" name="Picture 2"/>
          <p:cNvPicPr>
            <a:picLocks noChangeAspect="1" noChangeArrowheads="1"/>
          </p:cNvPicPr>
          <p:nvPr/>
        </p:nvPicPr>
        <p:blipFill>
          <a:blip r:embed="rId4" cstate="print">
            <a:clrChange>
              <a:clrFrom>
                <a:srgbClr val="FAFEFD"/>
              </a:clrFrom>
              <a:clrTo>
                <a:srgbClr val="FAFEFD">
                  <a:alpha val="0"/>
                </a:srgbClr>
              </a:clrTo>
            </a:clrChange>
          </a:blip>
          <a:srcRect/>
          <a:stretch>
            <a:fillRect/>
          </a:stretch>
        </p:blipFill>
        <p:spPr bwMode="auto">
          <a:xfrm rot="20241451">
            <a:off x="2902580" y="4142889"/>
            <a:ext cx="2288017" cy="1885661"/>
          </a:xfrm>
          <a:prstGeom prst="rect">
            <a:avLst/>
          </a:prstGeom>
          <a:noFill/>
          <a:ln w="9525">
            <a:noFill/>
            <a:miter lim="800000"/>
            <a:headEnd/>
            <a:tailEnd/>
          </a:ln>
        </p:spPr>
      </p:pic>
      <p:sp>
        <p:nvSpPr>
          <p:cNvPr id="6" name="TextBox 5"/>
          <p:cNvSpPr txBox="1"/>
          <p:nvPr/>
        </p:nvSpPr>
        <p:spPr>
          <a:xfrm>
            <a:off x="2915816" y="6488668"/>
            <a:ext cx="331236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800" b="1" dirty="0" smtClean="0"/>
              <a:t>Mediul </a:t>
            </a:r>
            <a:r>
              <a:rPr lang="ro-RO" sz="1800" b="1" dirty="0" err="1" smtClean="0"/>
              <a:t>Bordet-Gengou</a:t>
            </a:r>
            <a:endParaRPr lang="ro-RO" sz="1800" b="1" dirty="0"/>
          </a:p>
        </p:txBody>
      </p:sp>
      <p:graphicFrame>
        <p:nvGraphicFramePr>
          <p:cNvPr id="7" name="Object 1"/>
          <p:cNvGraphicFramePr>
            <a:graphicFrameLocks noChangeAspect="1"/>
          </p:cNvGraphicFramePr>
          <p:nvPr>
            <p:extLst>
              <p:ext uri="{D42A27DB-BD31-4B8C-83A1-F6EECF244321}">
                <p14:modId xmlns:p14="http://schemas.microsoft.com/office/powerpoint/2010/main" val="4217328100"/>
              </p:ext>
            </p:extLst>
          </p:nvPr>
        </p:nvGraphicFramePr>
        <p:xfrm>
          <a:off x="4932040" y="3956318"/>
          <a:ext cx="1984635" cy="2439984"/>
        </p:xfrm>
        <a:graphic>
          <a:graphicData uri="http://schemas.openxmlformats.org/presentationml/2006/ole">
            <mc:AlternateContent xmlns:mc="http://schemas.openxmlformats.org/markup-compatibility/2006">
              <mc:Choice xmlns:v="urn:schemas-microsoft-com:vml" Requires="v">
                <p:oleObj spid="_x0000_s53268" r:id="rId5" imgW="4786017" imgH="5820587" progId="ViewerFrameClass">
                  <p:embed/>
                </p:oleObj>
              </mc:Choice>
              <mc:Fallback>
                <p:oleObj r:id="rId5" imgW="4786017" imgH="5820587" progId="ViewerFrameClass">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956318"/>
                        <a:ext cx="1984635" cy="2439984"/>
                      </a:xfrm>
                      <a:prstGeom prst="rect">
                        <a:avLst/>
                      </a:prstGeom>
                      <a:noFill/>
                      <a:extLst/>
                    </p:spPr>
                  </p:pic>
                </p:oleObj>
              </mc:Fallback>
            </mc:AlternateContent>
          </a:graphicData>
        </a:graphic>
      </p:graphicFrame>
      <p:graphicFrame>
        <p:nvGraphicFramePr>
          <p:cNvPr id="8" name="Object 1"/>
          <p:cNvGraphicFramePr>
            <a:graphicFrameLocks noChangeAspect="1"/>
          </p:cNvGraphicFramePr>
          <p:nvPr>
            <p:extLst>
              <p:ext uri="{D42A27DB-BD31-4B8C-83A1-F6EECF244321}">
                <p14:modId xmlns:p14="http://schemas.microsoft.com/office/powerpoint/2010/main" val="3375768256"/>
              </p:ext>
            </p:extLst>
          </p:nvPr>
        </p:nvGraphicFramePr>
        <p:xfrm>
          <a:off x="7204707" y="4079312"/>
          <a:ext cx="1951853" cy="2360574"/>
        </p:xfrm>
        <a:graphic>
          <a:graphicData uri="http://schemas.openxmlformats.org/presentationml/2006/ole">
            <mc:AlternateContent xmlns:mc="http://schemas.openxmlformats.org/markup-compatibility/2006">
              <mc:Choice xmlns:v="urn:schemas-microsoft-com:vml" Requires="v">
                <p:oleObj spid="_x0000_s53269" r:id="rId7" imgW="4786017" imgH="5792008" progId="ViewerFrameClass">
                  <p:embed/>
                </p:oleObj>
              </mc:Choice>
              <mc:Fallback>
                <p:oleObj r:id="rId7" imgW="4786017" imgH="5792008" progId="ViewerFrameClass">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4707" y="4079312"/>
                        <a:ext cx="1951853" cy="2360574"/>
                      </a:xfrm>
                      <a:prstGeom prst="rect">
                        <a:avLst/>
                      </a:prstGeom>
                      <a:noFill/>
                      <a:extLst/>
                    </p:spPr>
                  </p:pic>
                </p:oleObj>
              </mc:Fallback>
            </mc:AlternateContent>
          </a:graphicData>
        </a:graphic>
      </p:graphicFrame>
      <p:sp>
        <p:nvSpPr>
          <p:cNvPr id="9" name="TextBox 8"/>
          <p:cNvSpPr txBox="1"/>
          <p:nvPr/>
        </p:nvSpPr>
        <p:spPr>
          <a:xfrm>
            <a:off x="7204707" y="6488668"/>
            <a:ext cx="193929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800" b="1" dirty="0" smtClean="0"/>
              <a:t>Geloză-sânge</a:t>
            </a:r>
            <a:endParaRPr lang="ro-RO" sz="1800" b="1" dirty="0"/>
          </a:p>
        </p:txBody>
      </p:sp>
    </p:spTree>
    <p:extLst>
      <p:ext uri="{BB962C8B-B14F-4D97-AF65-F5344CB8AC3E}">
        <p14:creationId xmlns:p14="http://schemas.microsoft.com/office/powerpoint/2010/main" val="468079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1925406"/>
          </a:xfrm>
        </p:spPr>
        <p:txBody>
          <a:bodyPr>
            <a:normAutofit fontScale="92500" lnSpcReduction="20000"/>
          </a:bodyPr>
          <a:lstStyle/>
          <a:p>
            <a:pPr marL="0" indent="0" algn="just">
              <a:buNone/>
            </a:pPr>
            <a:r>
              <a:rPr lang="ro-RO" b="1" dirty="0" smtClean="0"/>
              <a:t>4. CARACTERE METABOLICE</a:t>
            </a:r>
            <a:endParaRPr lang="en-US" dirty="0" smtClean="0"/>
          </a:p>
          <a:p>
            <a:pPr algn="just"/>
            <a:r>
              <a:rPr lang="ro-RO" dirty="0" smtClean="0"/>
              <a:t>Germen cu </a:t>
            </a:r>
            <a:r>
              <a:rPr lang="ro-RO" b="1" i="1" dirty="0" smtClean="0"/>
              <a:t>necesităţi nutritive mari</a:t>
            </a:r>
            <a:r>
              <a:rPr lang="ro-RO" dirty="0" smtClean="0"/>
              <a:t>. Pentru primoizolare, necesită </a:t>
            </a:r>
            <a:r>
              <a:rPr lang="ro-RO" b="1" i="1" dirty="0" smtClean="0"/>
              <a:t>factor X şi V</a:t>
            </a:r>
            <a:r>
              <a:rPr lang="ro-RO" dirty="0" smtClean="0"/>
              <a:t>, dar la subcultuivări se pot obţine culturi şi în absenţa acestor factori. Este </a:t>
            </a:r>
            <a:r>
              <a:rPr lang="ro-RO" b="1" i="1" dirty="0" smtClean="0"/>
              <a:t>anaerob</a:t>
            </a:r>
            <a:r>
              <a:rPr lang="ro-RO" dirty="0" smtClean="0"/>
              <a:t>. </a:t>
            </a:r>
            <a:r>
              <a:rPr lang="ro-RO" i="1" dirty="0" smtClean="0"/>
              <a:t>Nu atacă glucidele, produce indol şi reduce nitraţii la nitriţi</a:t>
            </a:r>
            <a:r>
              <a:rPr lang="ro-RO" dirty="0" smtClean="0"/>
              <a:t>.</a:t>
            </a:r>
            <a:endParaRPr lang="en-US" dirty="0" smtClean="0"/>
          </a:p>
          <a:p>
            <a:pPr algn="just"/>
            <a:endParaRPr lang="en-US" dirty="0" smtClean="0"/>
          </a:p>
        </p:txBody>
      </p:sp>
      <p:graphicFrame>
        <p:nvGraphicFramePr>
          <p:cNvPr id="4" name="Group 197"/>
          <p:cNvGraphicFramePr>
            <a:graphicFrameLocks/>
          </p:cNvGraphicFramePr>
          <p:nvPr>
            <p:extLst>
              <p:ext uri="{D42A27DB-BD31-4B8C-83A1-F6EECF244321}">
                <p14:modId xmlns:p14="http://schemas.microsoft.com/office/powerpoint/2010/main" val="1616419186"/>
              </p:ext>
            </p:extLst>
          </p:nvPr>
        </p:nvGraphicFramePr>
        <p:xfrm>
          <a:off x="899592" y="3034310"/>
          <a:ext cx="7429553" cy="3802053"/>
        </p:xfrm>
        <a:graphic>
          <a:graphicData uri="http://schemas.openxmlformats.org/drawingml/2006/table">
            <a:tbl>
              <a:tblPr>
                <a:tableStyleId>{284E427A-3D55-4303-BF80-6455036E1DE7}</a:tableStyleId>
              </a:tblPr>
              <a:tblGrid>
                <a:gridCol w="1759631"/>
                <a:gridCol w="1238259"/>
                <a:gridCol w="1303431"/>
                <a:gridCol w="1042745"/>
                <a:gridCol w="1050009"/>
                <a:gridCol w="1035478"/>
              </a:tblGrid>
              <a:tr h="646623">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o-RO" sz="2000" u="none" strike="noStrike" cap="none" normalizeH="0" baseline="0" dirty="0" smtClean="0">
                          <a:ln>
                            <a:noFill/>
                          </a:ln>
                          <a:effectLst>
                            <a:outerShdw blurRad="38100" dist="38100" dir="2700000" algn="tl">
                              <a:srgbClr val="000000">
                                <a:alpha val="43137"/>
                              </a:srgbClr>
                            </a:outerShdw>
                          </a:effectLst>
                        </a:rPr>
                        <a:t>DIFERENŢIEREA SPECIILOR BORDETELLA</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anchor="ctr"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166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o-RO" sz="1400" u="none" strike="noStrike" cap="none" normalizeH="0" baseline="0" dirty="0" smtClean="0">
                          <a:ln>
                            <a:noFill/>
                          </a:ln>
                          <a:effectLst>
                            <a:outerShdw blurRad="38100" dist="38100" dir="2700000" algn="tl">
                              <a:srgbClr val="000000">
                                <a:alpha val="43137"/>
                              </a:srgbClr>
                            </a:outerShdw>
                          </a:effectLst>
                        </a:rPr>
                        <a:t>Creştere pe </a:t>
                      </a:r>
                      <a:r>
                        <a:rPr kumimoji="0" lang="ro-RO" sz="1400" u="none" strike="noStrike" cap="none" normalizeH="0" baseline="0" dirty="0" err="1" smtClean="0">
                          <a:ln>
                            <a:noFill/>
                          </a:ln>
                          <a:effectLst>
                            <a:outerShdw blurRad="38100" dist="38100" dir="2700000" algn="tl">
                              <a:srgbClr val="000000">
                                <a:alpha val="43137"/>
                              </a:srgbClr>
                            </a:outerShdw>
                          </a:effectLst>
                        </a:rPr>
                        <a:t>MacConkey</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o-RO" sz="1400" u="none" strike="noStrike" cap="none" normalizeH="0" baseline="0" dirty="0" smtClean="0">
                          <a:ln>
                            <a:noFill/>
                          </a:ln>
                          <a:effectLst>
                            <a:outerShdw blurRad="38100" dist="38100" dir="2700000" algn="tl">
                              <a:srgbClr val="000000">
                                <a:alpha val="43137"/>
                              </a:srgbClr>
                            </a:outerShdw>
                          </a:effectLst>
                        </a:rPr>
                        <a:t>Creştere pe </a:t>
                      </a:r>
                      <a:r>
                        <a:rPr kumimoji="0" lang="ro-RO" sz="1400" u="none" strike="noStrike" cap="none" normalizeH="0" baseline="0" dirty="0" err="1" smtClean="0">
                          <a:ln>
                            <a:noFill/>
                          </a:ln>
                          <a:effectLst>
                            <a:outerShdw blurRad="38100" dist="38100" dir="2700000" algn="tl">
                              <a:srgbClr val="000000">
                                <a:alpha val="43137"/>
                              </a:srgbClr>
                            </a:outerShdw>
                          </a:effectLst>
                        </a:rPr>
                        <a:t>Bordet-Gengou</a:t>
                      </a:r>
                      <a:endParaRPr kumimoji="0" lang="ro-RO"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outerShdw blurRad="38100" dist="38100" dir="2700000" algn="tl">
                              <a:srgbClr val="000000">
                                <a:alpha val="43137"/>
                              </a:srgbClr>
                            </a:outerShdw>
                          </a:effectLst>
                        </a:rPr>
                        <a:t>Urea</a:t>
                      </a:r>
                      <a:r>
                        <a:rPr kumimoji="0" lang="ro-RO" sz="1400" u="none" strike="noStrike" cap="none" normalizeH="0" baseline="0" dirty="0" err="1" smtClean="0">
                          <a:ln>
                            <a:noFill/>
                          </a:ln>
                          <a:effectLst>
                            <a:outerShdw blurRad="38100" dist="38100" dir="2700000" algn="tl">
                              <a:srgbClr val="000000">
                                <a:alpha val="43137"/>
                              </a:srgbClr>
                            </a:outerShdw>
                          </a:effectLst>
                        </a:rPr>
                        <a:t>ză</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err="1" smtClean="0">
                          <a:ln>
                            <a:noFill/>
                          </a:ln>
                          <a:effectLst>
                            <a:outerShdw blurRad="38100" dist="38100" dir="2700000" algn="tl">
                              <a:srgbClr val="000000">
                                <a:alpha val="43137"/>
                              </a:srgbClr>
                            </a:outerShdw>
                          </a:effectLst>
                        </a:rPr>
                        <a:t>Oxida</a:t>
                      </a:r>
                      <a:r>
                        <a:rPr kumimoji="0" lang="ro-RO" sz="1400" u="none" strike="noStrike" cap="none" normalizeH="0" baseline="0" dirty="0" err="1" smtClean="0">
                          <a:ln>
                            <a:noFill/>
                          </a:ln>
                          <a:effectLst>
                            <a:outerShdw blurRad="38100" dist="38100" dir="2700000" algn="tl">
                              <a:srgbClr val="000000">
                                <a:alpha val="43137"/>
                              </a:srgbClr>
                            </a:outerShdw>
                          </a:effectLst>
                        </a:rPr>
                        <a:t>ză</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o-RO" sz="1400" u="none" strike="noStrike" cap="none" normalizeH="0" baseline="0" dirty="0" smtClean="0">
                          <a:ln>
                            <a:noFill/>
                          </a:ln>
                          <a:effectLst>
                            <a:outerShdw blurRad="38100" dist="38100" dir="2700000" algn="tl">
                              <a:srgbClr val="000000">
                                <a:alpha val="43137"/>
                              </a:srgbClr>
                            </a:outerShdw>
                          </a:effectLst>
                        </a:rPr>
                        <a:t>Mobilitate</a:t>
                      </a:r>
                      <a:endParaRPr kumimoji="0" lang="en-US" sz="14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r>
              <a:tr h="64662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B. pertussis</a:t>
                      </a: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alpha val="43137"/>
                              </a:srgbClr>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alpha val="43137"/>
                              </a:srgbClr>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r>
              <a:tr h="6455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B. </a:t>
                      </a:r>
                      <a:r>
                        <a:rPr kumimoji="0" lang="en-US" sz="1600" u="none" strike="noStrike" cap="none" normalizeH="0" baseline="0" dirty="0" err="1" smtClean="0">
                          <a:ln>
                            <a:noFill/>
                          </a:ln>
                          <a:effectLst>
                            <a:outerShdw blurRad="38100" dist="38100" dir="2700000" algn="tl">
                              <a:srgbClr val="000000">
                                <a:alpha val="43137"/>
                              </a:srgbClr>
                            </a:outerShdw>
                          </a:effectLst>
                        </a:rPr>
                        <a:t>parapertussis</a:t>
                      </a: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alpha val="43137"/>
                              </a:srgbClr>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rPr>
                        <a:t>-</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outerShdw blurRad="38100" dist="38100" dir="2700000" algn="tl">
                              <a:srgbClr val="000000"/>
                            </a:outerShdw>
                          </a:effectLst>
                        </a:rPr>
                        <a:t>-</a:t>
                      </a:r>
                      <a:endParaRPr kumimoji="0" lang="en-US"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smtClean="0">
                          <a:ln>
                            <a:noFill/>
                          </a:ln>
                          <a:effectLst>
                            <a:outerShdw blurRad="38100" dist="38100" dir="2700000" algn="tl">
                              <a:srgbClr val="000000"/>
                            </a:outerShdw>
                          </a:effectLst>
                        </a:rPr>
                        <a:t>-</a:t>
                      </a:r>
                      <a:endParaRPr kumimoji="0" lang="en-US" sz="2000" b="1" i="0" u="none" strike="noStrike" cap="none" normalizeH="0" baseline="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r>
              <a:tr h="64662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outerShdw blurRad="38100" dist="38100" dir="2700000" algn="tl">
                              <a:srgbClr val="000000">
                                <a:alpha val="43137"/>
                              </a:srgbClr>
                            </a:outerShdw>
                          </a:effectLst>
                        </a:rPr>
                        <a:t>B. </a:t>
                      </a:r>
                      <a:r>
                        <a:rPr kumimoji="0" lang="en-US" sz="1600" u="none" strike="noStrike" cap="none" normalizeH="0" baseline="0" dirty="0" err="1" smtClean="0">
                          <a:ln>
                            <a:noFill/>
                          </a:ln>
                          <a:effectLst>
                            <a:outerShdw blurRad="38100" dist="38100" dir="2700000" algn="tl">
                              <a:srgbClr val="000000">
                                <a:alpha val="43137"/>
                              </a:srgbClr>
                            </a:outerShdw>
                          </a:effectLst>
                        </a:rPr>
                        <a:t>bronchiseptica</a:t>
                      </a:r>
                      <a:endPar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alpha val="43137"/>
                              </a:srgbClr>
                            </a:outerShdw>
                          </a:effectLst>
                        </a:rPr>
                        <a:t>+</a:t>
                      </a:r>
                      <a:endPar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o-RO"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rPr>
                        <a:t>-</a:t>
                      </a:r>
                      <a:endParaRPr kumimoji="0" lang="en-US" sz="2000" b="1" i="0" u="none" strike="noStrike" cap="none" normalizeH="0" baseline="0" dirty="0" smtClean="0">
                        <a:ln>
                          <a:noFill/>
                        </a:ln>
                        <a:solidFill>
                          <a:schemeClr val="bg1"/>
                        </a:solidFill>
                        <a:effectLst>
                          <a:outerShdw blurRad="38100" dist="38100" dir="2700000" algn="tl">
                            <a:srgbClr val="000000">
                              <a:alpha val="43137"/>
                            </a:srgbClr>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smtClean="0">
                          <a:ln>
                            <a:noFill/>
                          </a:ln>
                          <a:effectLst>
                            <a:outerShdw blurRad="38100" dist="38100" dir="2700000" algn="tl">
                              <a:srgbClr val="000000"/>
                            </a:outerShdw>
                          </a:effectLst>
                        </a:rPr>
                        <a:t>+</a:t>
                      </a:r>
                      <a:endParaRPr kumimoji="0" lang="en-US" sz="2000" b="0"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anchor="ctr" horzOverflow="overflow"/>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92500" lnSpcReduction="10000"/>
          </a:bodyPr>
          <a:lstStyle/>
          <a:p>
            <a:pPr marL="0" indent="0">
              <a:buNone/>
            </a:pPr>
            <a:r>
              <a:rPr lang="ro-RO" b="1" dirty="0" smtClean="0"/>
              <a:t>5. CARACTERE ANTIGENICE</a:t>
            </a:r>
            <a:endParaRPr lang="en-US" dirty="0" smtClean="0"/>
          </a:p>
          <a:p>
            <a:r>
              <a:rPr lang="ro-RO" dirty="0" smtClean="0"/>
              <a:t>Bordetella pertussis conţine mai multe antigene. </a:t>
            </a:r>
            <a:endParaRPr lang="en-US" dirty="0" smtClean="0"/>
          </a:p>
          <a:p>
            <a:r>
              <a:rPr lang="ro-RO" dirty="0" smtClean="0"/>
              <a:t>În </a:t>
            </a:r>
            <a:r>
              <a:rPr lang="ro-RO" b="1" dirty="0" smtClean="0"/>
              <a:t>faza I </a:t>
            </a:r>
            <a:r>
              <a:rPr lang="ro-RO" b="1" i="1" dirty="0" smtClean="0"/>
              <a:t>(corespunzătoare tulpinilor proaspăt izolate, încapsulate, virulente)</a:t>
            </a:r>
            <a:r>
              <a:rPr lang="ro-RO" dirty="0" smtClean="0"/>
              <a:t>, există mai multe antigene: </a:t>
            </a:r>
            <a:r>
              <a:rPr lang="ro-RO" i="1" dirty="0" smtClean="0"/>
              <a:t>antigenul capsular</a:t>
            </a:r>
            <a:r>
              <a:rPr lang="ro-RO" dirty="0" smtClean="0"/>
              <a:t> (corelat cu virulenţa); </a:t>
            </a:r>
            <a:r>
              <a:rPr lang="ro-RO" i="1" dirty="0" smtClean="0"/>
              <a:t>antigenul fimbrial, hemaglutinant</a:t>
            </a:r>
            <a:r>
              <a:rPr lang="ro-RO" dirty="0" smtClean="0"/>
              <a:t> (pentru hematii umane corelat cu virulenţa); </a:t>
            </a:r>
            <a:r>
              <a:rPr lang="ro-RO" i="1" dirty="0" smtClean="0"/>
              <a:t>antigenul somatic O</a:t>
            </a:r>
            <a:r>
              <a:rPr lang="ro-RO" dirty="0" smtClean="0"/>
              <a:t> (aglutinogen), care induce anticorpii aglutinanţi; </a:t>
            </a:r>
            <a:r>
              <a:rPr lang="ro-RO" i="1" dirty="0" smtClean="0"/>
              <a:t>antigenul protector</a:t>
            </a:r>
            <a:r>
              <a:rPr lang="ro-RO" dirty="0" smtClean="0"/>
              <a:t> (care imunizează şoarecii, protejându-i împotriva unei reinfecţii omologe virulente).</a:t>
            </a:r>
            <a:endParaRPr lang="en-US" dirty="0" smtClean="0"/>
          </a:p>
          <a:p>
            <a:r>
              <a:rPr lang="ro-RO" dirty="0" smtClean="0"/>
              <a:t>Odată cu </a:t>
            </a:r>
            <a:r>
              <a:rPr lang="ro-RO" b="1" i="1" dirty="0" smtClean="0"/>
              <a:t>întreţinerea îndelungată a germenului în cultură</a:t>
            </a:r>
            <a:r>
              <a:rPr lang="ro-RO" dirty="0" smtClean="0"/>
              <a:t>, trecerea de la S la R se traduce prin </a:t>
            </a:r>
            <a:r>
              <a:rPr lang="ro-RO" b="1" i="1" dirty="0" smtClean="0"/>
              <a:t>modificarea antigenică</a:t>
            </a:r>
            <a:r>
              <a:rPr lang="ro-RO" dirty="0" smtClean="0"/>
              <a:t> (</a:t>
            </a:r>
            <a:r>
              <a:rPr lang="ro-RO" b="1" dirty="0" smtClean="0"/>
              <a:t>fazele 2, 3, 4</a:t>
            </a:r>
            <a:r>
              <a:rPr lang="ro-RO" dirty="0" smtClean="0"/>
              <a:t>), în faza 4 tulpina fiind complet avirulentă.</a:t>
            </a:r>
            <a:endParaRPr lang="en-US" dirty="0" smtClean="0"/>
          </a:p>
          <a:p>
            <a:endParaRPr lang="en-US" dirty="0"/>
          </a:p>
        </p:txBody>
      </p:sp>
    </p:spTree>
    <p:extLst>
      <p:ext uri="{BB962C8B-B14F-4D97-AF65-F5344CB8AC3E}">
        <p14:creationId xmlns:p14="http://schemas.microsoft.com/office/powerpoint/2010/main" val="2959573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786478"/>
          </a:xfrm>
        </p:spPr>
        <p:txBody>
          <a:bodyPr>
            <a:normAutofit fontScale="70000" lnSpcReduction="20000"/>
          </a:bodyPr>
          <a:lstStyle/>
          <a:p>
            <a:r>
              <a:rPr lang="ro-RO" b="1" dirty="0" smtClean="0"/>
              <a:t>6. CARACTERE DE PATOGENITATE</a:t>
            </a:r>
            <a:endParaRPr lang="en-US" dirty="0" smtClean="0"/>
          </a:p>
          <a:p>
            <a:r>
              <a:rPr lang="ro-RO" dirty="0" smtClean="0"/>
              <a:t>Bordetella pertussis acţionează în organism atât prin virulenţă, cât şi prin toxinogeneză.</a:t>
            </a:r>
            <a:endParaRPr lang="en-US" dirty="0" smtClean="0"/>
          </a:p>
          <a:p>
            <a:r>
              <a:rPr lang="ro-RO" b="1" dirty="0" smtClean="0"/>
              <a:t>6.1. Virulenţa </a:t>
            </a:r>
            <a:endParaRPr lang="en-US" dirty="0" smtClean="0"/>
          </a:p>
          <a:p>
            <a:r>
              <a:rPr lang="ro-RO" dirty="0" smtClean="0"/>
              <a:t>Se realizează prin </a:t>
            </a:r>
            <a:r>
              <a:rPr lang="ro-RO" b="1" i="1" dirty="0" smtClean="0"/>
              <a:t>factori corpusculari de virulenţă</a:t>
            </a:r>
            <a:r>
              <a:rPr lang="ro-RO" dirty="0" smtClean="0"/>
              <a:t> şi anume: </a:t>
            </a:r>
            <a:r>
              <a:rPr lang="ro-RO" b="1" dirty="0" smtClean="0"/>
              <a:t>capsula</a:t>
            </a:r>
            <a:r>
              <a:rPr lang="ro-RO" dirty="0" smtClean="0"/>
              <a:t> cu rol antifagocitar; </a:t>
            </a:r>
            <a:r>
              <a:rPr lang="ro-RO" b="1" dirty="0" smtClean="0"/>
              <a:t>fimbriile</a:t>
            </a:r>
            <a:r>
              <a:rPr lang="ro-RO" dirty="0" smtClean="0"/>
              <a:t> care se fixează pe epiteliul căilor respiratorii (trahee, bronhii).</a:t>
            </a:r>
            <a:endParaRPr lang="en-US" dirty="0" smtClean="0"/>
          </a:p>
          <a:p>
            <a:r>
              <a:rPr lang="ro-RO" b="1" dirty="0" smtClean="0"/>
              <a:t>6.2. Toxinogeneza</a:t>
            </a:r>
            <a:endParaRPr lang="en-US" dirty="0" smtClean="0"/>
          </a:p>
          <a:p>
            <a:r>
              <a:rPr lang="ro-RO" dirty="0" smtClean="0"/>
              <a:t>S-au descris două toxine:</a:t>
            </a:r>
            <a:endParaRPr lang="en-US" dirty="0" smtClean="0"/>
          </a:p>
          <a:p>
            <a:pPr lvl="0"/>
            <a:r>
              <a:rPr lang="ro-RO" b="1" i="1" dirty="0" smtClean="0"/>
              <a:t>Exotoxină cu putere slabă, termolabilă</a:t>
            </a:r>
            <a:r>
              <a:rPr lang="ro-RO" dirty="0" smtClean="0"/>
              <a:t>, izolată din filtratele şi lizatele culturilor virulente (S) sau nevirulente (R). Această exotoxină injectată la animal intradermic determină necroză locală, intravenos sau intraperitoneal poate determina acţiunea letală la şoareci. Exotoxina ar juca un </a:t>
            </a:r>
            <a:r>
              <a:rPr lang="ro-RO" i="1" dirty="0" smtClean="0"/>
              <a:t>rol important în patogenia tusei convulsive</a:t>
            </a:r>
            <a:r>
              <a:rPr lang="ro-RO" dirty="0" smtClean="0"/>
              <a:t>.</a:t>
            </a:r>
            <a:endParaRPr lang="en-US" dirty="0" smtClean="0"/>
          </a:p>
          <a:p>
            <a:pPr lvl="0"/>
            <a:r>
              <a:rPr lang="ro-RO" b="1" i="1" dirty="0" smtClean="0"/>
              <a:t>Endotoxină relativ termostabilă</a:t>
            </a:r>
            <a:r>
              <a:rPr lang="ro-RO" dirty="0" smtClean="0"/>
              <a:t>, de natură glucidolipido-polipeptidică, </a:t>
            </a:r>
            <a:r>
              <a:rPr lang="ro-RO" b="1" i="1" dirty="0" smtClean="0"/>
              <a:t>similară endotoxinelor</a:t>
            </a:r>
            <a:r>
              <a:rPr lang="ro-RO" dirty="0" smtClean="0"/>
              <a:t> (antigenul O) ale Enterobacteriaceaelor. Această endotoxină ar determina </a:t>
            </a:r>
            <a:r>
              <a:rPr lang="ro-RO" i="1" dirty="0" smtClean="0"/>
              <a:t>creşterea rezistenţei nespecifice faţă de boală</a:t>
            </a:r>
            <a:r>
              <a:rPr lang="ro-RO" dirty="0" smtClean="0"/>
              <a:t>. </a:t>
            </a:r>
            <a:endParaRPr lang="en-US" dirty="0" smtClean="0"/>
          </a:p>
          <a:p>
            <a:pPr lvl="0"/>
            <a:r>
              <a:rPr lang="ro-RO" b="1" i="1" dirty="0" smtClean="0"/>
              <a:t>Complexul LPF</a:t>
            </a:r>
            <a:r>
              <a:rPr lang="ro-RO" dirty="0" smtClean="0"/>
              <a:t>. Efectul local al acestui factor e reprezentat de </a:t>
            </a:r>
            <a:r>
              <a:rPr lang="ro-RO" i="1" dirty="0" smtClean="0"/>
              <a:t>acţiunea iritativă asupra epiteliului respirator</a:t>
            </a:r>
            <a:r>
              <a:rPr lang="ro-RO" dirty="0" smtClean="0"/>
              <a:t>, catar, iar general </a:t>
            </a:r>
            <a:r>
              <a:rPr lang="ro-RO" i="1" dirty="0" smtClean="0"/>
              <a:t>determină limfocitoza, creşterea sensibilităţii la histamină, serotonină şi anafilaxie, hipoglicemie</a:t>
            </a:r>
            <a:r>
              <a:rPr lang="ro-RO" dirty="0" smtClean="0"/>
              <a:t> (inclusiv lipsa răspunsului la acţiunea hiperglicemiantă a adrenalinei) şi este </a:t>
            </a:r>
            <a:r>
              <a:rPr lang="ro-RO" i="1" dirty="0" smtClean="0"/>
              <a:t>mitogen nespecific pentru limfocitele T</a:t>
            </a:r>
            <a:r>
              <a:rPr lang="ro-RO"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357298"/>
            <a:ext cx="8229600" cy="4389120"/>
          </a:xfrm>
        </p:spPr>
        <p:txBody>
          <a:bodyPr>
            <a:normAutofit fontScale="77500" lnSpcReduction="20000"/>
          </a:bodyPr>
          <a:lstStyle/>
          <a:p>
            <a:r>
              <a:rPr lang="ro-RO" dirty="0" smtClean="0"/>
              <a:t>Parvobacteriile („parvo” - gr. = mic, puţin) reprezintă un grup mare de bacterii care au un caracter morfologic comun: </a:t>
            </a:r>
            <a:r>
              <a:rPr lang="ro-RO" b="1" i="1" dirty="0" smtClean="0"/>
              <a:t>dimensiunile mici ale corpului bacterian (cocobacili)</a:t>
            </a:r>
            <a:r>
              <a:rPr lang="ro-RO" dirty="0" smtClean="0"/>
              <a:t>.</a:t>
            </a:r>
            <a:endParaRPr lang="en-US" dirty="0" smtClean="0"/>
          </a:p>
          <a:p>
            <a:r>
              <a:rPr lang="ro-RO" dirty="0" smtClean="0"/>
              <a:t>Din familia Parvobacteriaceae fac parte: </a:t>
            </a:r>
            <a:r>
              <a:rPr lang="ro-RO" i="1" dirty="0" smtClean="0"/>
              <a:t>grupul </a:t>
            </a:r>
            <a:r>
              <a:rPr lang="ro-RO" b="1" i="1" dirty="0" smtClean="0"/>
              <a:t>Haemophilus-Bordetella</a:t>
            </a:r>
            <a:r>
              <a:rPr lang="ro-RO" i="1" dirty="0" smtClean="0"/>
              <a:t>; genul </a:t>
            </a:r>
            <a:r>
              <a:rPr lang="ro-RO" b="1" i="1" dirty="0" smtClean="0"/>
              <a:t>Brucella</a:t>
            </a:r>
            <a:r>
              <a:rPr lang="ro-RO" i="1" dirty="0" smtClean="0"/>
              <a:t>; genul </a:t>
            </a:r>
            <a:r>
              <a:rPr lang="ro-RO" b="1" i="1" dirty="0" smtClean="0"/>
              <a:t>Pasteurella</a:t>
            </a:r>
            <a:r>
              <a:rPr lang="ro-RO" i="1" dirty="0" smtClean="0"/>
              <a:t>; genul </a:t>
            </a:r>
            <a:r>
              <a:rPr lang="ro-RO" b="1" i="1" dirty="0" smtClean="0"/>
              <a:t>Moraxella</a:t>
            </a:r>
            <a:r>
              <a:rPr lang="ro-RO" dirty="0" smtClean="0"/>
              <a:t>.</a:t>
            </a:r>
            <a:endParaRPr lang="en-US" dirty="0" smtClean="0"/>
          </a:p>
          <a:p>
            <a:pPr>
              <a:buNone/>
            </a:pPr>
            <a:endParaRPr lang="en-US" dirty="0" smtClean="0"/>
          </a:p>
          <a:p>
            <a:pPr algn="ctr">
              <a:buNone/>
            </a:pPr>
            <a:r>
              <a:rPr lang="ro-RO" b="1" dirty="0" smtClean="0"/>
              <a:t>GRUPUL HAEMOPHILUS-BORDETELLA</a:t>
            </a:r>
            <a:endParaRPr lang="en-US" b="1" dirty="0" smtClean="0"/>
          </a:p>
          <a:p>
            <a:pPr algn="ctr">
              <a:buNone/>
            </a:pPr>
            <a:endParaRPr lang="en-US" b="1" dirty="0" smtClean="0"/>
          </a:p>
          <a:p>
            <a:r>
              <a:rPr lang="ro-RO" b="1" i="1" dirty="0" smtClean="0"/>
              <a:t>Bacterii mici, cocobacilare, Gram negative, imobile, nesporulate, aerobe</a:t>
            </a:r>
            <a:r>
              <a:rPr lang="ro-RO" dirty="0" smtClean="0"/>
              <a:t>. Necesită pentru izolare </a:t>
            </a:r>
            <a:r>
              <a:rPr lang="ro-RO" b="1" i="1" dirty="0" smtClean="0"/>
              <a:t>medii îmbogăţite cu sânge sau derivaţi de sânge (factor X, factor V)</a:t>
            </a:r>
            <a:r>
              <a:rPr lang="ro-RO" dirty="0" smtClean="0"/>
              <a:t>. Unii determină </a:t>
            </a:r>
            <a:r>
              <a:rPr lang="ro-RO" b="1" i="1" dirty="0" smtClean="0"/>
              <a:t>hemoliză</a:t>
            </a:r>
            <a:r>
              <a:rPr lang="ro-RO" dirty="0" smtClean="0"/>
              <a:t>: </a:t>
            </a:r>
            <a:r>
              <a:rPr lang="ro-RO" i="1" dirty="0" smtClean="0"/>
              <a:t>de tip beta</a:t>
            </a:r>
            <a:r>
              <a:rPr lang="ro-RO" dirty="0" smtClean="0"/>
              <a:t> (Hemophilus haemolyticus), sau </a:t>
            </a:r>
            <a:r>
              <a:rPr lang="ro-RO" i="1" dirty="0" smtClean="0"/>
              <a:t>de tip alfa</a:t>
            </a:r>
            <a:r>
              <a:rPr lang="ro-RO" dirty="0" smtClean="0"/>
              <a:t> (Haemophilus ducrey, Bordetella pertussis). </a:t>
            </a:r>
            <a:endParaRPr lang="en-US" dirty="0" smtClean="0"/>
          </a:p>
          <a:p>
            <a:r>
              <a:rPr lang="ro-RO" dirty="0" smtClean="0"/>
              <a:t>	Câteva caractere de cultură diferenţiale între germenii grupului Haemophilus-Bordetella sunt prezentate în tabelul 1. </a:t>
            </a: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igure_25_30"/>
          <p:cNvPicPr>
            <a:picLocks noChangeAspect="1" noChangeArrowheads="1"/>
          </p:cNvPicPr>
          <p:nvPr/>
        </p:nvPicPr>
        <p:blipFill>
          <a:blip r:embed="rId3" cstate="print"/>
          <a:srcRect/>
          <a:stretch>
            <a:fillRect/>
          </a:stretch>
        </p:blipFill>
        <p:spPr bwMode="auto">
          <a:xfrm>
            <a:off x="0" y="1142984"/>
            <a:ext cx="4822065" cy="4786346"/>
          </a:xfrm>
          <a:prstGeom prst="rect">
            <a:avLst/>
          </a:prstGeom>
          <a:noFill/>
          <a:ln w="9525">
            <a:noFill/>
            <a:miter lim="800000"/>
            <a:headEnd/>
            <a:tailEnd/>
          </a:ln>
        </p:spPr>
      </p:pic>
      <p:sp>
        <p:nvSpPr>
          <p:cNvPr id="4" name="TextBox 3"/>
          <p:cNvSpPr txBox="1"/>
          <p:nvPr/>
        </p:nvSpPr>
        <p:spPr>
          <a:xfrm>
            <a:off x="785786" y="357166"/>
            <a:ext cx="7261924" cy="461665"/>
          </a:xfrm>
          <a:prstGeom prst="rect">
            <a:avLst/>
          </a:prstGeom>
          <a:noFill/>
        </p:spPr>
        <p:txBody>
          <a:bodyPr wrap="square" rtlCol="0">
            <a:spAutoFit/>
          </a:bodyPr>
          <a:lstStyle/>
          <a:p>
            <a:r>
              <a:rPr lang="ro-RO" dirty="0" err="1" smtClean="0"/>
              <a:t>BORDETELLA-mecanism</a:t>
            </a:r>
            <a:r>
              <a:rPr lang="ro-RO" dirty="0" smtClean="0"/>
              <a:t> de </a:t>
            </a:r>
            <a:r>
              <a:rPr lang="ro-RO" dirty="0" err="1" smtClean="0"/>
              <a:t>actiune</a:t>
            </a:r>
            <a:r>
              <a:rPr lang="ro-RO" dirty="0" smtClean="0"/>
              <a:t> al toxinei </a:t>
            </a:r>
            <a:r>
              <a:rPr lang="ro-RO" dirty="0" err="1" smtClean="0"/>
              <a:t>pertussis</a:t>
            </a:r>
            <a:endParaRPr lang="ro-RO" dirty="0"/>
          </a:p>
        </p:txBody>
      </p:sp>
      <p:pic>
        <p:nvPicPr>
          <p:cNvPr id="5" name="Picture 1"/>
          <p:cNvPicPr>
            <a:picLocks noChangeAspect="1" noChangeArrowheads="1"/>
          </p:cNvPicPr>
          <p:nvPr/>
        </p:nvPicPr>
        <p:blipFill>
          <a:blip r:embed="rId4" cstate="print"/>
          <a:srcRect/>
          <a:stretch>
            <a:fillRect/>
          </a:stretch>
        </p:blipFill>
        <p:spPr bwMode="auto">
          <a:xfrm>
            <a:off x="5143504" y="1000108"/>
            <a:ext cx="3787179" cy="2214578"/>
          </a:xfrm>
          <a:prstGeom prst="rect">
            <a:avLst/>
          </a:prstGeom>
          <a:noFill/>
          <a:ln w="9525">
            <a:noFill/>
            <a:miter lim="800000"/>
            <a:headEnd/>
            <a:tailEnd/>
          </a:ln>
        </p:spPr>
      </p:pic>
      <p:grpSp>
        <p:nvGrpSpPr>
          <p:cNvPr id="2" name="Group 5"/>
          <p:cNvGrpSpPr/>
          <p:nvPr/>
        </p:nvGrpSpPr>
        <p:grpSpPr>
          <a:xfrm>
            <a:off x="5286380" y="3714752"/>
            <a:ext cx="4079879" cy="2960702"/>
            <a:chOff x="2438400" y="2611438"/>
            <a:chExt cx="5641975" cy="3886200"/>
          </a:xfrm>
        </p:grpSpPr>
        <p:sp>
          <p:nvSpPr>
            <p:cNvPr id="7" name="Rounded Rectangle 6"/>
            <p:cNvSpPr>
              <a:spLocks noChangeArrowheads="1"/>
            </p:cNvSpPr>
            <p:nvPr/>
          </p:nvSpPr>
          <p:spPr bwMode="auto">
            <a:xfrm>
              <a:off x="2438400" y="3352800"/>
              <a:ext cx="5105400" cy="3144838"/>
            </a:xfrm>
            <a:prstGeom prst="roundRect">
              <a:avLst>
                <a:gd name="adj" fmla="val 16667"/>
              </a:avLst>
            </a:prstGeom>
            <a:solidFill>
              <a:schemeClr val="bg1"/>
            </a:solidFill>
            <a:ln w="266700" cmpd="dbl" algn="ctr">
              <a:solidFill>
                <a:schemeClr val="tx1"/>
              </a:solidFill>
              <a:round/>
              <a:headEnd/>
              <a:tailEnd/>
            </a:ln>
          </p:spPr>
          <p:txBody>
            <a:bodyPr lIns="92075" tIns="46038" rIns="92075" bIns="46038" anchor="ctr"/>
            <a:lstStyle/>
            <a:p>
              <a:pPr algn="ctr">
                <a:lnSpc>
                  <a:spcPct val="80000"/>
                </a:lnSpc>
              </a:pPr>
              <a:endParaRPr lang="en-US" sz="1200"/>
            </a:p>
          </p:txBody>
        </p:sp>
        <p:sp>
          <p:nvSpPr>
            <p:cNvPr id="8" name="Down Arrow 7"/>
            <p:cNvSpPr>
              <a:spLocks noChangeArrowheads="1"/>
            </p:cNvSpPr>
            <p:nvPr/>
          </p:nvSpPr>
          <p:spPr bwMode="auto">
            <a:xfrm>
              <a:off x="6657975" y="3155950"/>
              <a:ext cx="412750" cy="884238"/>
            </a:xfrm>
            <a:prstGeom prst="downArrow">
              <a:avLst>
                <a:gd name="adj1" fmla="val 50000"/>
                <a:gd name="adj2" fmla="val 49957"/>
              </a:avLst>
            </a:prstGeom>
            <a:solidFill>
              <a:srgbClr val="FF000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9" name="Rounded Rectangle 8"/>
            <p:cNvSpPr>
              <a:spLocks noChangeArrowheads="1"/>
            </p:cNvSpPr>
            <p:nvPr/>
          </p:nvSpPr>
          <p:spPr bwMode="auto">
            <a:xfrm>
              <a:off x="3352800" y="5486400"/>
              <a:ext cx="825500" cy="687388"/>
            </a:xfrm>
            <a:prstGeom prst="roundRect">
              <a:avLst>
                <a:gd name="adj" fmla="val 16667"/>
              </a:avLst>
            </a:prstGeom>
            <a:solidFill>
              <a:srgbClr val="FFFF00"/>
            </a:solidFill>
            <a:ln w="34925" algn="ctr">
              <a:solidFill>
                <a:schemeClr val="tx1"/>
              </a:solidFill>
              <a:round/>
              <a:headEnd/>
              <a:tailEnd/>
            </a:ln>
          </p:spPr>
          <p:txBody>
            <a:bodyPr lIns="92075" tIns="46038" rIns="92075" bIns="46038" anchor="ctr"/>
            <a:lstStyle/>
            <a:p>
              <a:pPr algn="ctr">
                <a:lnSpc>
                  <a:spcPct val="80000"/>
                </a:lnSpc>
              </a:pPr>
              <a:endParaRPr lang="en-US"/>
            </a:p>
          </p:txBody>
        </p:sp>
        <p:sp>
          <p:nvSpPr>
            <p:cNvPr id="10" name="Rectangle 9"/>
            <p:cNvSpPr/>
            <p:nvPr/>
          </p:nvSpPr>
          <p:spPr>
            <a:xfrm>
              <a:off x="5272088" y="3678238"/>
              <a:ext cx="1109662" cy="288925"/>
            </a:xfrm>
            <a:prstGeom prst="rect">
              <a:avLst/>
            </a:prstGeom>
          </p:spPr>
          <p:txBody>
            <a:bodyPr wrap="none">
              <a:spAutoFit/>
            </a:bodyPr>
            <a:lstStyle/>
            <a:p>
              <a:pPr algn="ctr">
                <a:lnSpc>
                  <a:spcPct val="80000"/>
                </a:lnSpc>
                <a:defRPr/>
              </a:pPr>
              <a:r>
                <a:rPr lang="en-US" sz="1600" dirty="0" err="1">
                  <a:solidFill>
                    <a:schemeClr val="accent4"/>
                  </a:solidFill>
                  <a:latin typeface="Times New Roman" pitchFamily="18" charset="0"/>
                </a:rPr>
                <a:t>calmodulin</a:t>
              </a:r>
              <a:endParaRPr lang="en-US" sz="1600" dirty="0">
                <a:solidFill>
                  <a:schemeClr val="accent4"/>
                </a:solidFill>
              </a:endParaRPr>
            </a:p>
          </p:txBody>
        </p:sp>
        <p:sp>
          <p:nvSpPr>
            <p:cNvPr id="11" name="Bent Arrow 10"/>
            <p:cNvSpPr/>
            <p:nvPr/>
          </p:nvSpPr>
          <p:spPr bwMode="auto">
            <a:xfrm rot="10800000">
              <a:off x="5499100" y="4135438"/>
              <a:ext cx="1435100" cy="457200"/>
            </a:xfrm>
            <a:prstGeom prst="bentArrow">
              <a:avLst>
                <a:gd name="adj1" fmla="val 25000"/>
                <a:gd name="adj2" fmla="val 29500"/>
                <a:gd name="adj3" fmla="val 25000"/>
                <a:gd name="adj4" fmla="val 43750"/>
              </a:avLst>
            </a:prstGeom>
            <a:solidFill>
              <a:srgbClr val="7030A0"/>
            </a:solidFill>
            <a:ln w="9525" cap="flat" cmpd="sng" algn="ctr">
              <a:solidFill>
                <a:schemeClr val="tx1"/>
              </a:solidFill>
              <a:prstDash val="solid"/>
              <a:round/>
              <a:headEnd type="none" w="med" len="med"/>
              <a:tailEnd type="none" w="med" len="med"/>
            </a:ln>
            <a:effectLst/>
          </p:spPr>
          <p:txBody>
            <a:bodyPr lIns="92075" tIns="46038" rIns="92075" bIns="46038" anchor="ctr"/>
            <a:lstStyle/>
            <a:p>
              <a:pPr algn="ctr">
                <a:lnSpc>
                  <a:spcPct val="80000"/>
                </a:lnSpc>
                <a:defRPr/>
              </a:pPr>
              <a:endParaRPr lang="en-US">
                <a:latin typeface="Arial" pitchFamily="34" charset="0"/>
              </a:endParaRPr>
            </a:p>
          </p:txBody>
        </p:sp>
        <p:sp>
          <p:nvSpPr>
            <p:cNvPr id="12" name="TextBox 11"/>
            <p:cNvSpPr txBox="1">
              <a:spLocks noChangeArrowheads="1"/>
            </p:cNvSpPr>
            <p:nvPr/>
          </p:nvSpPr>
          <p:spPr bwMode="auto">
            <a:xfrm>
              <a:off x="3968750" y="3873500"/>
              <a:ext cx="1365250" cy="1176338"/>
            </a:xfrm>
            <a:prstGeom prst="rect">
              <a:avLst/>
            </a:prstGeom>
            <a:noFill/>
            <a:ln w="9525">
              <a:noFill/>
              <a:miter lim="800000"/>
              <a:headEnd/>
              <a:tailEnd/>
            </a:ln>
          </p:spPr>
          <p:txBody>
            <a:bodyPr wrap="none">
              <a:spAutoFit/>
            </a:bodyPr>
            <a:lstStyle/>
            <a:p>
              <a:pPr algn="ctr">
                <a:lnSpc>
                  <a:spcPct val="80000"/>
                </a:lnSpc>
              </a:pPr>
              <a:r>
                <a:rPr lang="en-US" sz="8800" dirty="0"/>
                <a:t>↑</a:t>
              </a:r>
              <a:r>
                <a:rPr lang="en-US" dirty="0" err="1"/>
                <a:t>cAMP</a:t>
              </a:r>
              <a:endParaRPr lang="en-US" dirty="0"/>
            </a:p>
          </p:txBody>
        </p:sp>
        <p:cxnSp>
          <p:nvCxnSpPr>
            <p:cNvPr id="13" name="Straight Connector 12"/>
            <p:cNvCxnSpPr>
              <a:cxnSpLocks noChangeShapeType="1"/>
            </p:cNvCxnSpPr>
            <p:nvPr/>
          </p:nvCxnSpPr>
          <p:spPr bwMode="auto">
            <a:xfrm flipV="1">
              <a:off x="6246813" y="3678238"/>
              <a:ext cx="534987" cy="144462"/>
            </a:xfrm>
            <a:prstGeom prst="line">
              <a:avLst/>
            </a:prstGeom>
            <a:noFill/>
            <a:ln w="9525" algn="ctr">
              <a:solidFill>
                <a:schemeClr val="tx1"/>
              </a:solidFill>
              <a:round/>
              <a:headEnd/>
              <a:tailEnd/>
            </a:ln>
          </p:spPr>
        </p:cxnSp>
        <p:sp>
          <p:nvSpPr>
            <p:cNvPr id="14" name="Oval 13"/>
            <p:cNvSpPr>
              <a:spLocks noChangeArrowheads="1"/>
            </p:cNvSpPr>
            <p:nvPr/>
          </p:nvSpPr>
          <p:spPr bwMode="auto">
            <a:xfrm>
              <a:off x="5410200" y="2862263"/>
              <a:ext cx="973138" cy="392112"/>
            </a:xfrm>
            <a:prstGeom prst="ellipse">
              <a:avLst/>
            </a:prstGeom>
            <a:solidFill>
              <a:srgbClr val="FF7C80"/>
            </a:solidFill>
            <a:ln w="9525" algn="ctr">
              <a:solidFill>
                <a:schemeClr val="tx1"/>
              </a:solidFill>
              <a:round/>
              <a:headEnd/>
              <a:tailEnd/>
            </a:ln>
          </p:spPr>
          <p:txBody>
            <a:bodyPr lIns="92075" tIns="46038" rIns="92075" bIns="46038" anchor="ctr"/>
            <a:lstStyle/>
            <a:p>
              <a:pPr algn="ctr">
                <a:lnSpc>
                  <a:spcPct val="80000"/>
                </a:lnSpc>
              </a:pPr>
              <a:r>
                <a:rPr lang="en-US" sz="800" i="1"/>
                <a:t>B. pertussis</a:t>
              </a:r>
            </a:p>
          </p:txBody>
        </p:sp>
        <p:sp>
          <p:nvSpPr>
            <p:cNvPr id="15" name="TextBox 14"/>
            <p:cNvSpPr txBox="1">
              <a:spLocks noChangeArrowheads="1"/>
            </p:cNvSpPr>
            <p:nvPr/>
          </p:nvSpPr>
          <p:spPr bwMode="auto">
            <a:xfrm>
              <a:off x="6705600" y="2611438"/>
              <a:ext cx="1374775" cy="436562"/>
            </a:xfrm>
            <a:prstGeom prst="rect">
              <a:avLst/>
            </a:prstGeom>
            <a:noFill/>
            <a:ln w="9525">
              <a:noFill/>
              <a:miter lim="800000"/>
              <a:headEnd/>
              <a:tailEnd/>
            </a:ln>
          </p:spPr>
          <p:txBody>
            <a:bodyPr>
              <a:spAutoFit/>
            </a:bodyPr>
            <a:lstStyle/>
            <a:p>
              <a:pPr algn="ctr">
                <a:lnSpc>
                  <a:spcPct val="80000"/>
                </a:lnSpc>
              </a:pPr>
              <a:r>
                <a:rPr lang="en-US" sz="1400"/>
                <a:t>Adenylate cyclase toxin</a:t>
              </a:r>
            </a:p>
          </p:txBody>
        </p:sp>
        <p:grpSp>
          <p:nvGrpSpPr>
            <p:cNvPr id="6" name="Group 28"/>
            <p:cNvGrpSpPr>
              <a:grpSpLocks/>
            </p:cNvGrpSpPr>
            <p:nvPr/>
          </p:nvGrpSpPr>
          <p:grpSpPr bwMode="auto">
            <a:xfrm>
              <a:off x="6718354" y="3063850"/>
              <a:ext cx="287340" cy="485772"/>
              <a:chOff x="6138887" y="3657599"/>
              <a:chExt cx="226200" cy="435772"/>
            </a:xfrm>
          </p:grpSpPr>
          <p:sp>
            <p:nvSpPr>
              <p:cNvPr id="38" name="Can 25"/>
              <p:cNvSpPr>
                <a:spLocks noChangeArrowheads="1"/>
              </p:cNvSpPr>
              <p:nvPr/>
            </p:nvSpPr>
            <p:spPr bwMode="auto">
              <a:xfrm>
                <a:off x="6248395" y="3657602"/>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9" name="Can 22"/>
              <p:cNvSpPr>
                <a:spLocks noChangeArrowheads="1"/>
              </p:cNvSpPr>
              <p:nvPr/>
            </p:nvSpPr>
            <p:spPr bwMode="auto">
              <a:xfrm>
                <a:off x="6172195" y="3657599"/>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40" name="Can 24"/>
              <p:cNvSpPr>
                <a:spLocks noChangeArrowheads="1"/>
              </p:cNvSpPr>
              <p:nvPr/>
            </p:nvSpPr>
            <p:spPr bwMode="auto">
              <a:xfrm>
                <a:off x="6288887" y="3683786"/>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41" name="Can 26"/>
              <p:cNvSpPr>
                <a:spLocks noChangeArrowheads="1"/>
              </p:cNvSpPr>
              <p:nvPr/>
            </p:nvSpPr>
            <p:spPr bwMode="auto">
              <a:xfrm>
                <a:off x="6248406" y="3707596"/>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42" name="Can 27"/>
              <p:cNvSpPr>
                <a:spLocks noChangeArrowheads="1"/>
              </p:cNvSpPr>
              <p:nvPr/>
            </p:nvSpPr>
            <p:spPr bwMode="auto">
              <a:xfrm>
                <a:off x="6138887" y="3683790"/>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43" name="Can 21"/>
              <p:cNvSpPr>
                <a:spLocks noChangeArrowheads="1"/>
              </p:cNvSpPr>
              <p:nvPr/>
            </p:nvSpPr>
            <p:spPr bwMode="auto">
              <a:xfrm>
                <a:off x="6172200" y="3712371"/>
                <a:ext cx="76200" cy="381000"/>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grpSp>
        <p:grpSp>
          <p:nvGrpSpPr>
            <p:cNvPr id="16" name="Group 29"/>
            <p:cNvGrpSpPr>
              <a:grpSpLocks/>
            </p:cNvGrpSpPr>
            <p:nvPr/>
          </p:nvGrpSpPr>
          <p:grpSpPr bwMode="auto">
            <a:xfrm>
              <a:off x="6383338" y="2862259"/>
              <a:ext cx="136525" cy="96837"/>
              <a:chOff x="6138827" y="3657600"/>
              <a:chExt cx="226211" cy="435771"/>
            </a:xfrm>
          </p:grpSpPr>
          <p:sp>
            <p:nvSpPr>
              <p:cNvPr id="32" name="Can 31"/>
              <p:cNvSpPr>
                <a:spLocks noChangeArrowheads="1"/>
              </p:cNvSpPr>
              <p:nvPr/>
            </p:nvSpPr>
            <p:spPr bwMode="auto">
              <a:xfrm>
                <a:off x="6248360"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3" name="Can 32"/>
              <p:cNvSpPr>
                <a:spLocks noChangeArrowheads="1"/>
              </p:cNvSpPr>
              <p:nvPr/>
            </p:nvSpPr>
            <p:spPr bwMode="auto">
              <a:xfrm>
                <a:off x="6172161"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4" name="Can 33"/>
              <p:cNvSpPr>
                <a:spLocks noChangeArrowheads="1"/>
              </p:cNvSpPr>
              <p:nvPr/>
            </p:nvSpPr>
            <p:spPr bwMode="auto">
              <a:xfrm>
                <a:off x="6288838"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5" name="Can 34"/>
              <p:cNvSpPr>
                <a:spLocks noChangeArrowheads="1"/>
              </p:cNvSpPr>
              <p:nvPr/>
            </p:nvSpPr>
            <p:spPr bwMode="auto">
              <a:xfrm>
                <a:off x="6248371" y="370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6" name="Can 35"/>
              <p:cNvSpPr>
                <a:spLocks noChangeArrowheads="1"/>
              </p:cNvSpPr>
              <p:nvPr/>
            </p:nvSpPr>
            <p:spPr bwMode="auto">
              <a:xfrm>
                <a:off x="6138827"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7" name="Can 36"/>
              <p:cNvSpPr>
                <a:spLocks noChangeArrowheads="1"/>
              </p:cNvSpPr>
              <p:nvPr/>
            </p:nvSpPr>
            <p:spPr bwMode="auto">
              <a:xfrm>
                <a:off x="6172201" y="3712372"/>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grpSp>
        <p:grpSp>
          <p:nvGrpSpPr>
            <p:cNvPr id="17" name="Group 36"/>
            <p:cNvGrpSpPr>
              <a:grpSpLocks/>
            </p:cNvGrpSpPr>
            <p:nvPr/>
          </p:nvGrpSpPr>
          <p:grpSpPr bwMode="auto">
            <a:xfrm>
              <a:off x="6657975" y="2763838"/>
              <a:ext cx="136525" cy="98425"/>
              <a:chOff x="6138827" y="3657600"/>
              <a:chExt cx="226211" cy="435771"/>
            </a:xfrm>
          </p:grpSpPr>
          <p:sp>
            <p:nvSpPr>
              <p:cNvPr id="26" name="Can 37"/>
              <p:cNvSpPr>
                <a:spLocks noChangeArrowheads="1"/>
              </p:cNvSpPr>
              <p:nvPr/>
            </p:nvSpPr>
            <p:spPr bwMode="auto">
              <a:xfrm>
                <a:off x="6248360"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7" name="Can 38"/>
              <p:cNvSpPr>
                <a:spLocks noChangeArrowheads="1"/>
              </p:cNvSpPr>
              <p:nvPr/>
            </p:nvSpPr>
            <p:spPr bwMode="auto">
              <a:xfrm>
                <a:off x="6172161"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8" name="Can 39"/>
              <p:cNvSpPr>
                <a:spLocks noChangeArrowheads="1"/>
              </p:cNvSpPr>
              <p:nvPr/>
            </p:nvSpPr>
            <p:spPr bwMode="auto">
              <a:xfrm>
                <a:off x="6288838"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9" name="Can 40"/>
              <p:cNvSpPr>
                <a:spLocks noChangeArrowheads="1"/>
              </p:cNvSpPr>
              <p:nvPr/>
            </p:nvSpPr>
            <p:spPr bwMode="auto">
              <a:xfrm>
                <a:off x="6248371" y="370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0" name="Can 41"/>
              <p:cNvSpPr>
                <a:spLocks noChangeArrowheads="1"/>
              </p:cNvSpPr>
              <p:nvPr/>
            </p:nvSpPr>
            <p:spPr bwMode="auto">
              <a:xfrm>
                <a:off x="6138827"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31" name="Can 42"/>
              <p:cNvSpPr>
                <a:spLocks noChangeArrowheads="1"/>
              </p:cNvSpPr>
              <p:nvPr/>
            </p:nvSpPr>
            <p:spPr bwMode="auto">
              <a:xfrm>
                <a:off x="6172201" y="3712372"/>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grpSp>
        <p:grpSp>
          <p:nvGrpSpPr>
            <p:cNvPr id="18" name="Group 43"/>
            <p:cNvGrpSpPr>
              <a:grpSpLocks/>
            </p:cNvGrpSpPr>
            <p:nvPr/>
          </p:nvGrpSpPr>
          <p:grpSpPr bwMode="auto">
            <a:xfrm>
              <a:off x="6383338" y="3057525"/>
              <a:ext cx="136525" cy="98425"/>
              <a:chOff x="6138827" y="3657600"/>
              <a:chExt cx="226211" cy="435771"/>
            </a:xfrm>
          </p:grpSpPr>
          <p:sp>
            <p:nvSpPr>
              <p:cNvPr id="20" name="Can 44"/>
              <p:cNvSpPr>
                <a:spLocks noChangeArrowheads="1"/>
              </p:cNvSpPr>
              <p:nvPr/>
            </p:nvSpPr>
            <p:spPr bwMode="auto">
              <a:xfrm>
                <a:off x="6248360"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1" name="Can 45"/>
              <p:cNvSpPr>
                <a:spLocks noChangeArrowheads="1"/>
              </p:cNvSpPr>
              <p:nvPr/>
            </p:nvSpPr>
            <p:spPr bwMode="auto">
              <a:xfrm>
                <a:off x="6172161" y="365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2" name="Can 46"/>
              <p:cNvSpPr>
                <a:spLocks noChangeArrowheads="1"/>
              </p:cNvSpPr>
              <p:nvPr/>
            </p:nvSpPr>
            <p:spPr bwMode="auto">
              <a:xfrm>
                <a:off x="6288838"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3" name="Can 47"/>
              <p:cNvSpPr>
                <a:spLocks noChangeArrowheads="1"/>
              </p:cNvSpPr>
              <p:nvPr/>
            </p:nvSpPr>
            <p:spPr bwMode="auto">
              <a:xfrm>
                <a:off x="6248371" y="3707600"/>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4" name="Can 48"/>
              <p:cNvSpPr>
                <a:spLocks noChangeArrowheads="1"/>
              </p:cNvSpPr>
              <p:nvPr/>
            </p:nvSpPr>
            <p:spPr bwMode="auto">
              <a:xfrm>
                <a:off x="6138827" y="3683793"/>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sp>
            <p:nvSpPr>
              <p:cNvPr id="25" name="Can 49"/>
              <p:cNvSpPr>
                <a:spLocks noChangeArrowheads="1"/>
              </p:cNvSpPr>
              <p:nvPr/>
            </p:nvSpPr>
            <p:spPr bwMode="auto">
              <a:xfrm>
                <a:off x="6172201" y="3712372"/>
                <a:ext cx="76200" cy="380999"/>
              </a:xfrm>
              <a:prstGeom prst="can">
                <a:avLst>
                  <a:gd name="adj" fmla="val 25000"/>
                </a:avLst>
              </a:prstGeom>
              <a:solidFill>
                <a:srgbClr val="00B050"/>
              </a:solidFill>
              <a:ln w="9525" algn="ctr">
                <a:solidFill>
                  <a:schemeClr val="tx1"/>
                </a:solidFill>
                <a:round/>
                <a:headEnd/>
                <a:tailEnd/>
              </a:ln>
            </p:spPr>
            <p:txBody>
              <a:bodyPr lIns="92075" tIns="46038" rIns="92075" bIns="46038" anchor="ctr"/>
              <a:lstStyle/>
              <a:p>
                <a:pPr algn="ctr">
                  <a:lnSpc>
                    <a:spcPct val="80000"/>
                  </a:lnSpc>
                </a:pPr>
                <a:endParaRPr lang="en-US"/>
              </a:p>
            </p:txBody>
          </p:sp>
        </p:grpSp>
      </p:grpSp>
    </p:spTree>
    <p:extLst>
      <p:ext uri="{BB962C8B-B14F-4D97-AF65-F5344CB8AC3E}">
        <p14:creationId xmlns:p14="http://schemas.microsoft.com/office/powerpoint/2010/main" val="2447954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467005"/>
            <a:ext cx="9144000" cy="461665"/>
          </a:xfrm>
          <a:prstGeom prst="rect">
            <a:avLst/>
          </a:prstGeom>
          <a:noFill/>
          <a:ln w="9525">
            <a:noFill/>
            <a:miter lim="800000"/>
            <a:headEnd/>
            <a:tailEnd/>
          </a:ln>
        </p:spPr>
        <p:txBody>
          <a:bodyPr>
            <a:spAutoFit/>
          </a:bodyPr>
          <a:lstStyle/>
          <a:p>
            <a:pPr algn="just">
              <a:spcBef>
                <a:spcPct val="50000"/>
              </a:spcBef>
            </a:pPr>
            <a:r>
              <a:rPr lang="ro-RO" b="1" dirty="0" smtClean="0"/>
              <a:t>BORDETELLA-PATOGENIE</a:t>
            </a:r>
          </a:p>
        </p:txBody>
      </p:sp>
      <p:pic>
        <p:nvPicPr>
          <p:cNvPr id="45" name="Picture 3" descr="B"/>
          <p:cNvPicPr>
            <a:picLocks noChangeAspect="1" noChangeArrowheads="1"/>
          </p:cNvPicPr>
          <p:nvPr/>
        </p:nvPicPr>
        <p:blipFill>
          <a:blip r:embed="rId3" cstate="print"/>
          <a:srcRect/>
          <a:stretch>
            <a:fillRect/>
          </a:stretch>
        </p:blipFill>
        <p:spPr bwMode="auto">
          <a:xfrm>
            <a:off x="357158" y="1928802"/>
            <a:ext cx="8501090" cy="4162425"/>
          </a:xfrm>
          <a:prstGeom prst="rect">
            <a:avLst/>
          </a:prstGeom>
          <a:noFill/>
          <a:ln w="9525">
            <a:noFill/>
            <a:miter lim="800000"/>
            <a:headEnd/>
            <a:tailEnd/>
          </a:ln>
        </p:spPr>
      </p:pic>
    </p:spTree>
    <p:extLst>
      <p:ext uri="{BB962C8B-B14F-4D97-AF65-F5344CB8AC3E}">
        <p14:creationId xmlns:p14="http://schemas.microsoft.com/office/powerpoint/2010/main" val="20459211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329642" cy="5681682"/>
          </a:xfrm>
        </p:spPr>
        <p:txBody>
          <a:bodyPr>
            <a:normAutofit fontScale="70000" lnSpcReduction="20000"/>
          </a:bodyPr>
          <a:lstStyle/>
          <a:p>
            <a:r>
              <a:rPr lang="ro-RO" b="1" dirty="0" smtClean="0"/>
              <a:t>7. REZISTENŢĂ. SENSIBILITATE. VARIABILITATE GENETICĂ</a:t>
            </a:r>
            <a:endParaRPr lang="en-US" b="1" dirty="0" smtClean="0"/>
          </a:p>
          <a:p>
            <a:r>
              <a:rPr lang="ro-RO" dirty="0" smtClean="0"/>
              <a:t>Bordetella pertussis este </a:t>
            </a:r>
            <a:r>
              <a:rPr lang="ro-RO" b="1" i="1" dirty="0" smtClean="0"/>
              <a:t>foarte sensibil la variaţiile mediului extern</a:t>
            </a:r>
            <a:r>
              <a:rPr lang="ro-RO" dirty="0" smtClean="0"/>
              <a:t> şi, de asemenea, la factorii toxici care se acumulează în mediul de cultură în cursul cultivării.</a:t>
            </a:r>
            <a:endParaRPr lang="en-US" dirty="0" smtClean="0"/>
          </a:p>
          <a:p>
            <a:r>
              <a:rPr lang="ro-RO" dirty="0" smtClean="0"/>
              <a:t>Se notează </a:t>
            </a:r>
            <a:r>
              <a:rPr lang="ro-RO" b="1" i="1" dirty="0" smtClean="0"/>
              <a:t>sensibilitatea înaltă la antibioticele uzuale</a:t>
            </a:r>
            <a:r>
              <a:rPr lang="ro-RO" dirty="0" smtClean="0"/>
              <a:t> cu spectru larg: cloramfenicol, tetraciclină, etc.</a:t>
            </a:r>
            <a:endParaRPr lang="en-US" dirty="0" smtClean="0"/>
          </a:p>
          <a:p>
            <a:pPr>
              <a:buNone/>
            </a:pPr>
            <a:r>
              <a:rPr lang="ro-RO" b="1" dirty="0" smtClean="0"/>
              <a:t> </a:t>
            </a:r>
            <a:endParaRPr lang="en-US" b="1" dirty="0" smtClean="0"/>
          </a:p>
          <a:p>
            <a:r>
              <a:rPr lang="ro-RO" b="1" dirty="0" smtClean="0"/>
              <a:t>8. BOALA LA OM</a:t>
            </a:r>
            <a:endParaRPr lang="en-US" b="1" dirty="0" smtClean="0"/>
          </a:p>
          <a:p>
            <a:r>
              <a:rPr lang="ro-RO" b="1" dirty="0" smtClean="0"/>
              <a:t>8.1. Habitat</a:t>
            </a:r>
            <a:endParaRPr lang="en-US" b="1" dirty="0" smtClean="0"/>
          </a:p>
          <a:p>
            <a:r>
              <a:rPr lang="ro-RO" dirty="0" smtClean="0"/>
              <a:t>Nu se găseşte în mediul extern (nu rezistă mult timp de la excretarea de către purtători sau bolnavi). Bordetella pertussis îşi are sursa de răspândire în </a:t>
            </a:r>
            <a:r>
              <a:rPr lang="ro-RO" b="1" i="1" dirty="0" smtClean="0"/>
              <a:t>căile respiratorii superioare</a:t>
            </a:r>
            <a:r>
              <a:rPr lang="ro-RO" dirty="0" smtClean="0"/>
              <a:t> ale </a:t>
            </a:r>
            <a:r>
              <a:rPr lang="ro-RO" b="1" i="1" dirty="0" smtClean="0"/>
              <a:t>purtătorilor aparent sănătoşi</a:t>
            </a:r>
            <a:r>
              <a:rPr lang="ro-RO" dirty="0" smtClean="0"/>
              <a:t> şi, respectiv, ale </a:t>
            </a:r>
            <a:r>
              <a:rPr lang="ro-RO" b="1" i="1" dirty="0" smtClean="0"/>
              <a:t>bolnavilor cu manifestări clinice</a:t>
            </a:r>
            <a:r>
              <a:rPr lang="ro-RO" dirty="0" smtClean="0"/>
              <a:t>.</a:t>
            </a:r>
            <a:endParaRPr lang="en-US" dirty="0" smtClean="0"/>
          </a:p>
          <a:p>
            <a:pPr>
              <a:buNone/>
            </a:pPr>
            <a:endParaRPr lang="en-US" dirty="0" smtClean="0"/>
          </a:p>
          <a:p>
            <a:r>
              <a:rPr lang="ro-RO" b="1" dirty="0" smtClean="0"/>
              <a:t>8.2. Patogenie</a:t>
            </a:r>
            <a:endParaRPr lang="en-US" dirty="0" smtClean="0"/>
          </a:p>
          <a:p>
            <a:r>
              <a:rPr lang="ro-RO" b="1" i="1" dirty="0" smtClean="0"/>
              <a:t>Boala se întâlneşte tipic numai la om</a:t>
            </a:r>
            <a:r>
              <a:rPr lang="ro-RO" dirty="0" smtClean="0"/>
              <a:t>. Infecţia experimentală a fost posibilă, cu producerea unor tablouri clinice diverse, la maimuţă, câine, iepure, şobolan, şoarece, dihor, embrion de găină. </a:t>
            </a:r>
            <a:endParaRPr lang="en-US" dirty="0" smtClean="0"/>
          </a:p>
          <a:p>
            <a:r>
              <a:rPr lang="ro-RO" dirty="0" smtClean="0"/>
              <a:t>Bordetella pertussis prezintă o </a:t>
            </a:r>
            <a:r>
              <a:rPr lang="ro-RO" b="1" i="1" dirty="0" smtClean="0"/>
              <a:t>afinitate deosebită</a:t>
            </a:r>
            <a:r>
              <a:rPr lang="ro-RO" dirty="0" smtClean="0"/>
              <a:t> pentru anumite ţesuturi, în special pentru </a:t>
            </a:r>
            <a:r>
              <a:rPr lang="ro-RO" b="1" i="1" dirty="0" smtClean="0"/>
              <a:t>epiteliul ciliat al căilor respiratorii</a:t>
            </a:r>
            <a:r>
              <a:rPr lang="ro-RO" dirty="0" smtClean="0"/>
              <a:t> (bronhotrahee) la copii. </a:t>
            </a:r>
            <a:endParaRPr lang="en-US" dirty="0" smtClean="0"/>
          </a:p>
          <a:p>
            <a:r>
              <a:rPr lang="ro-RO" b="1" i="1" dirty="0" smtClean="0"/>
              <a:t>Hiperleucocitoza cu limfocitoză</a:t>
            </a:r>
            <a:r>
              <a:rPr lang="ro-RO" dirty="0" smtClean="0"/>
              <a:t>, întâlnită în tabloul periferic al bolnavilor de tuse convulsivă s-ar datora, de asemenea, </a:t>
            </a:r>
            <a:r>
              <a:rPr lang="ro-RO" b="1" i="1" dirty="0" smtClean="0"/>
              <a:t>exotoxinei absorbite în sânge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14356"/>
            <a:ext cx="8401080" cy="5786478"/>
          </a:xfrm>
        </p:spPr>
        <p:txBody>
          <a:bodyPr>
            <a:normAutofit fontScale="77500" lnSpcReduction="20000"/>
          </a:bodyPr>
          <a:lstStyle/>
          <a:p>
            <a:r>
              <a:rPr lang="ro-RO" b="1" dirty="0" smtClean="0"/>
              <a:t>8.3. Imunitate</a:t>
            </a:r>
            <a:endParaRPr lang="en-US" b="1" dirty="0" smtClean="0"/>
          </a:p>
          <a:p>
            <a:pPr lvl="0"/>
            <a:r>
              <a:rPr lang="ro-RO" b="1" dirty="0" smtClean="0"/>
              <a:t>Imunitatea umorală</a:t>
            </a:r>
            <a:r>
              <a:rPr lang="ro-RO" dirty="0" smtClean="0"/>
              <a:t>. </a:t>
            </a:r>
            <a:r>
              <a:rPr lang="ro-RO" b="1" i="1" dirty="0" smtClean="0"/>
              <a:t>Imunitatea umorală sistemică este solidă</a:t>
            </a:r>
            <a:r>
              <a:rPr lang="ro-RO" dirty="0" smtClean="0"/>
              <a:t> (reîmbolnăvirile se notează cu totul excepţional) prin anticorpi aglutinanţi (protectori), fixatori de complement, hemaglutinoinhibanţi. De regulă, există o rezistenţă specifică de lungă durată după infecţie.</a:t>
            </a:r>
            <a:endParaRPr lang="en-US" dirty="0" smtClean="0"/>
          </a:p>
          <a:p>
            <a:pPr lvl="0"/>
            <a:r>
              <a:rPr lang="ro-RO" b="1" dirty="0" smtClean="0"/>
              <a:t>Hipersensibilitatea imediată</a:t>
            </a:r>
            <a:r>
              <a:rPr lang="ro-RO" dirty="0" smtClean="0"/>
              <a:t> </a:t>
            </a:r>
            <a:r>
              <a:rPr lang="ro-RO" b="1" dirty="0" smtClean="0"/>
              <a:t>tip I (atopică)</a:t>
            </a:r>
            <a:r>
              <a:rPr lang="en-US" b="1" dirty="0" smtClean="0"/>
              <a:t>,</a:t>
            </a:r>
            <a:r>
              <a:rPr lang="ro-RO" dirty="0" smtClean="0"/>
              <a:t> ceea ce face ca </a:t>
            </a:r>
            <a:r>
              <a:rPr lang="ro-RO" b="1" i="1" dirty="0" smtClean="0"/>
              <a:t>boala </a:t>
            </a:r>
            <a:r>
              <a:rPr lang="ro-RO" dirty="0" smtClean="0"/>
              <a:t>să fie considerată </a:t>
            </a:r>
            <a:r>
              <a:rPr lang="ro-RO" b="1" i="1" dirty="0" smtClean="0"/>
              <a:t>anergizată</a:t>
            </a:r>
            <a:r>
              <a:rPr lang="ro-RO" dirty="0" smtClean="0"/>
              <a:t>.</a:t>
            </a:r>
            <a:endParaRPr lang="en-US" dirty="0" smtClean="0"/>
          </a:p>
          <a:p>
            <a:pPr>
              <a:buNone/>
            </a:pPr>
            <a:r>
              <a:rPr lang="ro-RO" b="1" dirty="0" smtClean="0"/>
              <a:t> </a:t>
            </a:r>
            <a:endParaRPr lang="en-US" b="1" dirty="0" smtClean="0"/>
          </a:p>
          <a:p>
            <a:r>
              <a:rPr lang="ro-RO" b="1" dirty="0" smtClean="0"/>
              <a:t>8.4. Aspecte clinice</a:t>
            </a:r>
            <a:endParaRPr lang="en-US" b="1" dirty="0" smtClean="0"/>
          </a:p>
          <a:p>
            <a:r>
              <a:rPr lang="ro-RO" dirty="0" smtClean="0"/>
              <a:t>Incubaţia bolii este de circa două săptămâni. </a:t>
            </a:r>
            <a:endParaRPr lang="en-US" dirty="0" smtClean="0"/>
          </a:p>
          <a:p>
            <a:r>
              <a:rPr lang="ro-RO" dirty="0" smtClean="0"/>
              <a:t>„Clasic”, tusea convulsivă debutează insidios, cu coriză (inflamaţie cu secreţie la nivelul cavităţii nazale), strănut, tuse seacă. În perioada de stare, apar crizele („chintele”) de tuse caracteristică: sacadată de expiraţii forţate, întrerupte de câte o inspiraţie profundă, zgomotoasă. „Chintele” se declanşează mai ales noaptea şi sunt însoţite deseori de vărsături.</a:t>
            </a:r>
            <a:endParaRPr lang="en-US" dirty="0" smtClean="0"/>
          </a:p>
          <a:p>
            <a:r>
              <a:rPr lang="ro-RO" b="1" i="1" dirty="0" smtClean="0"/>
              <a:t>Complicaţiile</a:t>
            </a:r>
            <a:r>
              <a:rPr lang="ro-RO" dirty="0" smtClean="0"/>
              <a:t> frecvente, constau în </a:t>
            </a:r>
            <a:r>
              <a:rPr lang="ro-RO" b="1" dirty="0" smtClean="0"/>
              <a:t>bronhopneumonie</a:t>
            </a:r>
            <a:r>
              <a:rPr lang="ro-RO" dirty="0" smtClean="0"/>
              <a:t> şi, mai rar,  </a:t>
            </a:r>
            <a:r>
              <a:rPr lang="ro-RO" b="1" dirty="0" smtClean="0"/>
              <a:t>obstrurarea bronhiilor cu secreţie</a:t>
            </a:r>
            <a:r>
              <a:rPr lang="ro-RO" dirty="0" smtClean="0"/>
              <a:t> (masă de mucus), având drept consecinţă apariţia </a:t>
            </a:r>
            <a:r>
              <a:rPr lang="ro-RO" b="1" i="1" dirty="0" smtClean="0"/>
              <a:t>convulsiilor</a:t>
            </a:r>
            <a:r>
              <a:rPr lang="ro-RO" dirty="0" smtClean="0"/>
              <a:t> prin anoxie secundară. Tabloul sanguin periferic arată hiperleucocitoza cu limfocitoză. Boala durează, de regulă, două săptămâni, tusea persistând apoi timp de două-trei săptămâni.</a:t>
            </a:r>
            <a:endParaRPr lang="en-US" dirty="0" smtClean="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50896"/>
            <a:ext cx="9144000" cy="1277273"/>
          </a:xfrm>
          <a:prstGeom prst="rect">
            <a:avLst/>
          </a:prstGeom>
          <a:noFill/>
          <a:ln w="9525">
            <a:noFill/>
            <a:miter lim="800000"/>
            <a:headEnd/>
            <a:tailEnd/>
          </a:ln>
        </p:spPr>
        <p:txBody>
          <a:bodyPr>
            <a:spAutoFit/>
          </a:bodyPr>
          <a:lstStyle/>
          <a:p>
            <a:pPr algn="just">
              <a:spcBef>
                <a:spcPct val="50000"/>
              </a:spcBef>
            </a:pPr>
            <a:endParaRPr lang="ro-RO" sz="2000" dirty="0" smtClean="0">
              <a:latin typeface="Arial" charset="0"/>
              <a:cs typeface="Arial" charset="0"/>
            </a:endParaRPr>
          </a:p>
          <a:p>
            <a:pPr algn="ctr">
              <a:spcBef>
                <a:spcPct val="50000"/>
              </a:spcBef>
            </a:pPr>
            <a:r>
              <a:rPr lang="ro-RO" sz="2000" b="1" dirty="0" smtClean="0">
                <a:latin typeface="Arial" charset="0"/>
                <a:cs typeface="Arial" charset="0"/>
              </a:rPr>
              <a:t>BORDETELLA PERTUSIS - ASPECTE CLINICE</a:t>
            </a:r>
          </a:p>
          <a:p>
            <a:pPr algn="just">
              <a:spcBef>
                <a:spcPct val="50000"/>
              </a:spcBef>
            </a:pPr>
            <a:endParaRPr lang="en-US" sz="1800" dirty="0"/>
          </a:p>
        </p:txBody>
      </p:sp>
      <p:pic>
        <p:nvPicPr>
          <p:cNvPr id="3" name="Picture 4"/>
          <p:cNvPicPr>
            <a:picLocks noChangeArrowheads="1"/>
          </p:cNvPicPr>
          <p:nvPr/>
        </p:nvPicPr>
        <p:blipFill>
          <a:blip r:embed="rId3" cstate="print"/>
          <a:srcRect/>
          <a:stretch>
            <a:fillRect/>
          </a:stretch>
        </p:blipFill>
        <p:spPr bwMode="auto">
          <a:xfrm>
            <a:off x="571472" y="1142984"/>
            <a:ext cx="5795978" cy="3781436"/>
          </a:xfrm>
          <a:prstGeom prst="rect">
            <a:avLst/>
          </a:prstGeom>
          <a:noFill/>
          <a:ln w="12700">
            <a:solidFill>
              <a:schemeClr val="tx1"/>
            </a:solidFill>
            <a:miter lim="800000"/>
            <a:headEnd/>
            <a:tailEnd/>
          </a:ln>
          <a:effectLst>
            <a:outerShdw dist="107763" dir="18900000" algn="ctr" rotWithShape="0">
              <a:schemeClr val="bg2">
                <a:alpha val="50000"/>
              </a:schemeClr>
            </a:outerShdw>
          </a:effectLst>
        </p:spPr>
      </p:pic>
      <p:pic>
        <p:nvPicPr>
          <p:cNvPr id="4" name="Picture 3" descr="pertussis.jpg"/>
          <p:cNvPicPr>
            <a:picLocks noChangeAspect="1"/>
          </p:cNvPicPr>
          <p:nvPr/>
        </p:nvPicPr>
        <p:blipFill>
          <a:blip r:embed="rId4" cstate="print"/>
          <a:stretch>
            <a:fillRect/>
          </a:stretch>
        </p:blipFill>
        <p:spPr>
          <a:xfrm>
            <a:off x="6929454" y="1142984"/>
            <a:ext cx="2111518" cy="3071810"/>
          </a:xfrm>
          <a:prstGeom prst="rect">
            <a:avLst/>
          </a:prstGeom>
        </p:spPr>
      </p:pic>
      <p:pic>
        <p:nvPicPr>
          <p:cNvPr id="5" name="Picture 4" descr="Cough bordetella.JPG"/>
          <p:cNvPicPr>
            <a:picLocks noChangeAspect="1"/>
          </p:cNvPicPr>
          <p:nvPr/>
        </p:nvPicPr>
        <p:blipFill>
          <a:blip r:embed="rId5" cstate="print"/>
          <a:stretch>
            <a:fillRect/>
          </a:stretch>
        </p:blipFill>
        <p:spPr>
          <a:xfrm>
            <a:off x="7143768" y="5286388"/>
            <a:ext cx="1770420" cy="1428760"/>
          </a:xfrm>
          <a:prstGeom prst="rect">
            <a:avLst/>
          </a:prstGeom>
        </p:spPr>
      </p:pic>
      <p:pic>
        <p:nvPicPr>
          <p:cNvPr id="4098" name="Picture 2"/>
          <p:cNvPicPr>
            <a:picLocks noChangeAspect="1" noChangeArrowheads="1"/>
          </p:cNvPicPr>
          <p:nvPr/>
        </p:nvPicPr>
        <p:blipFill>
          <a:blip r:embed="rId6" cstate="print"/>
          <a:srcRect/>
          <a:stretch>
            <a:fillRect/>
          </a:stretch>
        </p:blipFill>
        <p:spPr bwMode="auto">
          <a:xfrm>
            <a:off x="714348" y="4929198"/>
            <a:ext cx="1352550" cy="628650"/>
          </a:xfrm>
          <a:prstGeom prst="rect">
            <a:avLst/>
          </a:prstGeom>
          <a:noFill/>
          <a:ln w="9525">
            <a:noFill/>
            <a:miter lim="800000"/>
            <a:headEnd/>
            <a:tailEnd/>
          </a:ln>
        </p:spPr>
      </p:pic>
      <p:pic>
        <p:nvPicPr>
          <p:cNvPr id="4099" name="Picture 3"/>
          <p:cNvPicPr>
            <a:picLocks noChangeAspect="1" noChangeArrowheads="1"/>
          </p:cNvPicPr>
          <p:nvPr/>
        </p:nvPicPr>
        <p:blipFill>
          <a:blip r:embed="rId7" cstate="print"/>
          <a:srcRect/>
          <a:stretch>
            <a:fillRect/>
          </a:stretch>
        </p:blipFill>
        <p:spPr bwMode="auto">
          <a:xfrm>
            <a:off x="714348" y="5500703"/>
            <a:ext cx="1352550" cy="1214446"/>
          </a:xfrm>
          <a:prstGeom prst="rect">
            <a:avLst/>
          </a:prstGeom>
          <a:noFill/>
          <a:ln w="9525">
            <a:noFill/>
            <a:miter lim="800000"/>
            <a:headEnd/>
            <a:tailEnd/>
          </a:ln>
        </p:spPr>
      </p:pic>
    </p:spTree>
    <p:extLst>
      <p:ext uri="{BB962C8B-B14F-4D97-AF65-F5344CB8AC3E}">
        <p14:creationId xmlns:p14="http://schemas.microsoft.com/office/powerpoint/2010/main" val="957805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501122" cy="5786478"/>
          </a:xfrm>
        </p:spPr>
        <p:txBody>
          <a:bodyPr>
            <a:normAutofit fontScale="77500" lnSpcReduction="20000"/>
          </a:bodyPr>
          <a:lstStyle/>
          <a:p>
            <a:r>
              <a:rPr lang="en-US" b="1" dirty="0" smtClean="0"/>
              <a:t>9</a:t>
            </a:r>
            <a:r>
              <a:rPr lang="ro-RO" b="1" dirty="0" smtClean="0"/>
              <a:t>. EPIDEMIOLOGIE. PROFILAXIE. TRATAMENT</a:t>
            </a:r>
            <a:endParaRPr lang="en-US" dirty="0" smtClean="0"/>
          </a:p>
          <a:p>
            <a:r>
              <a:rPr lang="ro-RO" dirty="0" smtClean="0"/>
              <a:t>Boală răspândită în toată lumea, tusea convulsivă se întâlneşte, ca infecţie manifestă clinic sau inaparentă, la 90% dintre oameni, în copilărie. Boala evoluează clinic mai ales la copiii preşcolari şi şcolari; se transmite direct prin picături Pflügge.</a:t>
            </a:r>
            <a:endParaRPr lang="en-US" dirty="0" smtClean="0"/>
          </a:p>
          <a:p>
            <a:r>
              <a:rPr lang="ro-RO" dirty="0" smtClean="0"/>
              <a:t>Problema infecţiilor inaparente clinic, precum şi a formelor clinice atipice ca surse de răspândire a bolii este de prim ordin şi impune o depistare activă prin formularea unui diagnostic corect, clinic şi microbiologic.</a:t>
            </a:r>
            <a:endParaRPr lang="en-US" dirty="0" smtClean="0"/>
          </a:p>
          <a:p>
            <a:r>
              <a:rPr lang="ro-RO" b="1" dirty="0" smtClean="0"/>
              <a:t>Profilaxia nespecifică</a:t>
            </a:r>
            <a:r>
              <a:rPr lang="ro-RO" dirty="0" smtClean="0"/>
              <a:t> constă în depistarea cazurilor şi izolarea la domiciliu 4-6 săptămâni a bolnavilor şi 14-21 zile a contacţilor, dezinfecţia focarului, etc.</a:t>
            </a:r>
            <a:endParaRPr lang="en-US" dirty="0" smtClean="0"/>
          </a:p>
          <a:p>
            <a:r>
              <a:rPr lang="ro-RO" b="1" dirty="0" smtClean="0"/>
              <a:t>Profilaxia specifică</a:t>
            </a:r>
            <a:r>
              <a:rPr lang="ro-RO" dirty="0" smtClean="0"/>
              <a:t> se face prin administrarea </a:t>
            </a:r>
            <a:r>
              <a:rPr lang="ro-RO" b="1" i="1" dirty="0" smtClean="0"/>
              <a:t>vaccinului antipertussis</a:t>
            </a:r>
            <a:r>
              <a:rPr lang="ro-RO" dirty="0" smtClean="0"/>
              <a:t>: </a:t>
            </a:r>
            <a:r>
              <a:rPr lang="ro-RO" b="1" i="1" dirty="0" smtClean="0"/>
              <a:t>vaccin bacterian corpuscular, inactivat</a:t>
            </a:r>
            <a:r>
              <a:rPr lang="ro-RO" dirty="0" smtClean="0"/>
              <a:t>, administrat intramuscular, la copii după 9 luni. La noi în ţară, vaccinul anti-pertussis, cu aplicare obligatorie la toată populaţia infantilă, este inclus într-un vaccin mixt (Di-Te-Per), conţinând, alături de componenta corpusculară pertussis şi două vaccinuri solubile: anatoxina difterică şi anatoxina tetanică.</a:t>
            </a:r>
            <a:endParaRPr lang="en-US" dirty="0" smtClean="0"/>
          </a:p>
          <a:p>
            <a:r>
              <a:rPr lang="ro-RO" dirty="0" smtClean="0"/>
              <a:t>Bordetella pertussis este </a:t>
            </a:r>
            <a:r>
              <a:rPr lang="ro-RO" b="1" i="1" dirty="0" smtClean="0"/>
              <a:t>sensibilă la cloramfenicol, tetraciclină</a:t>
            </a:r>
            <a:r>
              <a:rPr lang="ro-RO" dirty="0" smtClean="0"/>
              <a:t>. În formele uşoare, nu se aplică tratament etiologic (pentru a nu favoria selecţia de tulpini bacteriene chimiorezistente din diferite specii).</a:t>
            </a:r>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71480"/>
            <a:ext cx="8501122" cy="2929528"/>
          </a:xfrm>
        </p:spPr>
        <p:txBody>
          <a:bodyPr>
            <a:normAutofit lnSpcReduction="10000"/>
          </a:bodyPr>
          <a:lstStyle/>
          <a:p>
            <a:pPr algn="ctr">
              <a:buNone/>
            </a:pPr>
            <a:r>
              <a:rPr lang="ro-RO" b="1" dirty="0" smtClean="0"/>
              <a:t>GENUL  BRUCELLA</a:t>
            </a:r>
            <a:endParaRPr lang="en-US" b="1" dirty="0" smtClean="0"/>
          </a:p>
          <a:p>
            <a:pPr algn="ctr">
              <a:buNone/>
            </a:pPr>
            <a:endParaRPr lang="en-US" b="1" dirty="0" smtClean="0"/>
          </a:p>
          <a:p>
            <a:r>
              <a:rPr lang="ro-RO" b="1" dirty="0" smtClean="0"/>
              <a:t>1. ÎNCADRARE TAXONOMICĂ</a:t>
            </a:r>
            <a:endParaRPr lang="en-US" dirty="0" smtClean="0"/>
          </a:p>
          <a:p>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Parvobacteriaceae</a:t>
            </a:r>
            <a:r>
              <a:rPr lang="ro-RO" dirty="0" smtClean="0"/>
              <a:t>; </a:t>
            </a:r>
            <a:r>
              <a:rPr lang="ro-RO" i="1" dirty="0" smtClean="0"/>
              <a:t>genul</a:t>
            </a:r>
            <a:r>
              <a:rPr lang="ro-RO" dirty="0" smtClean="0"/>
              <a:t>:</a:t>
            </a:r>
            <a:r>
              <a:rPr lang="ro-RO" i="1" dirty="0" smtClean="0"/>
              <a:t> </a:t>
            </a:r>
            <a:r>
              <a:rPr lang="ro-RO" b="1" i="1" dirty="0" smtClean="0"/>
              <a:t>Brucella</a:t>
            </a:r>
            <a:r>
              <a:rPr lang="ro-RO" dirty="0" smtClean="0"/>
              <a:t>; </a:t>
            </a:r>
            <a:r>
              <a:rPr lang="ro-RO" i="1" dirty="0" smtClean="0"/>
              <a:t>specii</a:t>
            </a:r>
            <a:r>
              <a:rPr lang="ro-RO" dirty="0" smtClean="0"/>
              <a:t>: </a:t>
            </a:r>
            <a:r>
              <a:rPr lang="ro-RO" b="1" i="1" dirty="0" smtClean="0"/>
              <a:t>Brucella</a:t>
            </a:r>
            <a:r>
              <a:rPr lang="ro-RO" b="1" dirty="0" smtClean="0"/>
              <a:t> </a:t>
            </a:r>
            <a:r>
              <a:rPr lang="ro-RO" b="1" i="1" dirty="0" smtClean="0"/>
              <a:t>melitensis</a:t>
            </a:r>
            <a:r>
              <a:rPr lang="ro-RO" dirty="0" smtClean="0"/>
              <a:t> (capră-om); </a:t>
            </a:r>
            <a:r>
              <a:rPr lang="ro-RO" b="1" i="1" dirty="0" smtClean="0"/>
              <a:t>Brucella abortus</a:t>
            </a:r>
            <a:r>
              <a:rPr lang="ro-RO" dirty="0" smtClean="0"/>
              <a:t> (bovidee-om); </a:t>
            </a:r>
            <a:r>
              <a:rPr lang="ro-RO" b="1" i="1" dirty="0" smtClean="0"/>
              <a:t>Brucella suis</a:t>
            </a:r>
            <a:r>
              <a:rPr lang="ro-RO" dirty="0" smtClean="0"/>
              <a:t> (porcine-om).</a:t>
            </a:r>
            <a:endParaRPr lang="en-US" dirty="0" smtClean="0"/>
          </a:p>
        </p:txBody>
      </p:sp>
      <p:pic>
        <p:nvPicPr>
          <p:cNvPr id="55299" name="Picture 3" descr="http://www.emwh.org/resources/maps%20charts/brucella%20taxonom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0298"/>
          <a:stretch/>
        </p:blipFill>
        <p:spPr bwMode="auto">
          <a:xfrm>
            <a:off x="791865" y="3284984"/>
            <a:ext cx="7488832" cy="3573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71480"/>
            <a:ext cx="8501122" cy="3145552"/>
          </a:xfrm>
        </p:spPr>
        <p:txBody>
          <a:bodyPr>
            <a:normAutofit/>
          </a:bodyPr>
          <a:lstStyle/>
          <a:p>
            <a:pPr algn="ctr">
              <a:buNone/>
            </a:pPr>
            <a:r>
              <a:rPr lang="ro-RO" b="1" dirty="0" smtClean="0"/>
              <a:t>GENUL  BRUCELLA</a:t>
            </a:r>
            <a:endParaRPr lang="en-US" b="1" dirty="0" smtClean="0"/>
          </a:p>
          <a:p>
            <a:pPr algn="ctr">
              <a:buNone/>
            </a:pPr>
            <a:endParaRPr lang="en-US" b="1" dirty="0" smtClean="0"/>
          </a:p>
          <a:p>
            <a:pPr marL="0" indent="0">
              <a:buNone/>
            </a:pPr>
            <a:r>
              <a:rPr lang="ro-RO" b="1" dirty="0" smtClean="0"/>
              <a:t>2. CARACTERE MORFOLOGICE</a:t>
            </a:r>
            <a:endParaRPr lang="en-US" b="1" dirty="0" smtClean="0"/>
          </a:p>
          <a:p>
            <a:r>
              <a:rPr lang="ro-RO" dirty="0" smtClean="0"/>
              <a:t>Brucelele prezintă un </a:t>
            </a:r>
            <a:r>
              <a:rPr lang="ro-RO" b="1" i="1" dirty="0" smtClean="0"/>
              <a:t>grad ridicat de pleomorfism</a:t>
            </a:r>
            <a:r>
              <a:rPr lang="ro-RO" dirty="0" smtClean="0"/>
              <a:t> mai ales în condiţii suboptimale de creştere. Tipic, apar în formă de </a:t>
            </a:r>
            <a:r>
              <a:rPr lang="ro-RO" b="1" i="1" dirty="0" smtClean="0"/>
              <a:t>cocobacili Gram negativi</a:t>
            </a:r>
            <a:r>
              <a:rPr lang="ro-RO" dirty="0" smtClean="0"/>
              <a:t>. Tulpinile proaspăt izolate conţin </a:t>
            </a:r>
            <a:r>
              <a:rPr lang="ro-RO" b="1" i="1" dirty="0" smtClean="0"/>
              <a:t>capsulă</a:t>
            </a:r>
            <a:r>
              <a:rPr lang="ro-RO" dirty="0" smtClean="0"/>
              <a:t> şi dau colonii mucoide.</a:t>
            </a:r>
            <a:endParaRPr lang="en-US" dirty="0" smtClean="0"/>
          </a:p>
          <a:p>
            <a:pPr>
              <a:buNone/>
            </a:pPr>
            <a:endParaRPr lang="en-US" b="1" dirty="0" smtClean="0"/>
          </a:p>
          <a:p>
            <a:endParaRPr lang="en-US" dirty="0"/>
          </a:p>
        </p:txBody>
      </p:sp>
      <p:graphicFrame>
        <p:nvGraphicFramePr>
          <p:cNvPr id="4" name="Object 1"/>
          <p:cNvGraphicFramePr>
            <a:graphicFrameLocks noChangeAspect="1"/>
          </p:cNvGraphicFramePr>
          <p:nvPr>
            <p:extLst>
              <p:ext uri="{D42A27DB-BD31-4B8C-83A1-F6EECF244321}">
                <p14:modId xmlns:p14="http://schemas.microsoft.com/office/powerpoint/2010/main" val="3727090841"/>
              </p:ext>
            </p:extLst>
          </p:nvPr>
        </p:nvGraphicFramePr>
        <p:xfrm>
          <a:off x="755576" y="4005063"/>
          <a:ext cx="3790610" cy="2320957"/>
        </p:xfrm>
        <a:graphic>
          <a:graphicData uri="http://schemas.openxmlformats.org/presentationml/2006/ole">
            <mc:AlternateContent xmlns:mc="http://schemas.openxmlformats.org/markup-compatibility/2006">
              <mc:Choice xmlns:v="urn:schemas-microsoft-com:vml" Requires="v">
                <p:oleObj spid="_x0000_s56327" r:id="rId3" imgW="8468907" imgH="5858693" progId="ViewerFrameClass">
                  <p:embed/>
                </p:oleObj>
              </mc:Choice>
              <mc:Fallback>
                <p:oleObj r:id="rId3" imgW="8468907" imgH="5858693" progId="ViewerFrameClass">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005063"/>
                        <a:ext cx="3790610" cy="2320957"/>
                      </a:xfrm>
                      <a:prstGeom prst="rect">
                        <a:avLst/>
                      </a:prstGeom>
                      <a:noFill/>
                      <a:extLst/>
                    </p:spPr>
                  </p:pic>
                </p:oleObj>
              </mc:Fallback>
            </mc:AlternateContent>
          </a:graphicData>
        </a:graphic>
      </p:graphicFrame>
      <p:sp>
        <p:nvSpPr>
          <p:cNvPr id="5" name="TextBox 4"/>
          <p:cNvSpPr txBox="1"/>
          <p:nvPr/>
        </p:nvSpPr>
        <p:spPr>
          <a:xfrm>
            <a:off x="539552" y="6473388"/>
            <a:ext cx="414340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err="1" smtClean="0"/>
              <a:t>Brucella</a:t>
            </a:r>
            <a:r>
              <a:rPr lang="ro-RO" b="1" dirty="0" smtClean="0"/>
              <a:t> </a:t>
            </a:r>
            <a:r>
              <a:rPr lang="ro-RO" b="1" dirty="0"/>
              <a:t>suis: frotiu din cultură</a:t>
            </a:r>
            <a:endParaRPr lang="en-US" b="1" dirty="0"/>
          </a:p>
        </p:txBody>
      </p:sp>
      <p:sp>
        <p:nvSpPr>
          <p:cNvPr id="7" name="TextBox 6"/>
          <p:cNvSpPr txBox="1"/>
          <p:nvPr/>
        </p:nvSpPr>
        <p:spPr>
          <a:xfrm>
            <a:off x="4860032" y="6473388"/>
            <a:ext cx="426395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err="1" smtClean="0"/>
              <a:t>Brucella</a:t>
            </a:r>
            <a:r>
              <a:rPr lang="ro-RO" b="1" dirty="0" smtClean="0"/>
              <a:t> </a:t>
            </a:r>
            <a:r>
              <a:rPr lang="ro-RO" b="1" dirty="0"/>
              <a:t>suis: </a:t>
            </a:r>
            <a:r>
              <a:rPr lang="ro-RO" b="1" dirty="0" smtClean="0"/>
              <a:t>Microscopie electronică</a:t>
            </a:r>
            <a:endParaRPr lang="en-US" b="1" dirty="0"/>
          </a:p>
        </p:txBody>
      </p:sp>
      <p:pic>
        <p:nvPicPr>
          <p:cNvPr id="8" name="Picture 7" descr="microscopy.JPG"/>
          <p:cNvPicPr>
            <a:picLocks noChangeAspect="1"/>
          </p:cNvPicPr>
          <p:nvPr/>
        </p:nvPicPr>
        <p:blipFill rotWithShape="1">
          <a:blip r:embed="rId5" cstate="print"/>
          <a:srcRect b="16525"/>
          <a:stretch/>
        </p:blipFill>
        <p:spPr>
          <a:xfrm>
            <a:off x="5016042" y="3978188"/>
            <a:ext cx="3585821" cy="2392964"/>
          </a:xfrm>
          <a:prstGeom prst="rect">
            <a:avLst/>
          </a:prstGeom>
        </p:spPr>
      </p:pic>
    </p:spTree>
    <p:extLst>
      <p:ext uri="{BB962C8B-B14F-4D97-AF65-F5344CB8AC3E}">
        <p14:creationId xmlns:p14="http://schemas.microsoft.com/office/powerpoint/2010/main" val="39753165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571480"/>
            <a:ext cx="8501122" cy="3217560"/>
          </a:xfrm>
        </p:spPr>
        <p:txBody>
          <a:bodyPr>
            <a:normAutofit fontScale="62500" lnSpcReduction="20000"/>
          </a:bodyPr>
          <a:lstStyle/>
          <a:p>
            <a:pPr algn="ctr">
              <a:buNone/>
            </a:pPr>
            <a:r>
              <a:rPr lang="ro-RO" b="1" dirty="0" smtClean="0"/>
              <a:t>GENUL  BRUCELLA</a:t>
            </a:r>
            <a:endParaRPr lang="en-US" b="1" dirty="0" smtClean="0"/>
          </a:p>
          <a:p>
            <a:pPr>
              <a:buNone/>
            </a:pPr>
            <a:endParaRPr lang="en-US" b="1" dirty="0" smtClean="0"/>
          </a:p>
          <a:p>
            <a:r>
              <a:rPr lang="ro-RO" b="1" dirty="0" smtClean="0"/>
              <a:t>3. CARACTERE DE CULTURĂ</a:t>
            </a:r>
            <a:endParaRPr lang="en-US" b="1" dirty="0" smtClean="0"/>
          </a:p>
          <a:p>
            <a:r>
              <a:rPr lang="ro-RO" dirty="0" smtClean="0"/>
              <a:t>Cresc pe medii de cultură în 2-7 zile, Brucella abortus necesitând CO2 10%.</a:t>
            </a:r>
            <a:endParaRPr lang="en-US" dirty="0" smtClean="0"/>
          </a:p>
          <a:p>
            <a:r>
              <a:rPr lang="ro-RO" dirty="0" smtClean="0"/>
              <a:t>Pe </a:t>
            </a:r>
            <a:r>
              <a:rPr lang="ro-RO" b="1" dirty="0" smtClean="0"/>
              <a:t>mediile lichide</a:t>
            </a:r>
            <a:r>
              <a:rPr lang="ro-RO" dirty="0" smtClean="0"/>
              <a:t>, </a:t>
            </a:r>
            <a:r>
              <a:rPr lang="ro-RO" i="1" dirty="0" smtClean="0"/>
              <a:t>tulbură uniform</a:t>
            </a:r>
            <a:r>
              <a:rPr lang="ro-RO" dirty="0" smtClean="0"/>
              <a:t>, apare un </a:t>
            </a:r>
            <a:r>
              <a:rPr lang="ro-RO" i="1" dirty="0" smtClean="0"/>
              <a:t>depozit la fundul eprubetei</a:t>
            </a:r>
            <a:r>
              <a:rPr lang="ro-RO" dirty="0" smtClean="0"/>
              <a:t> (</a:t>
            </a:r>
            <a:r>
              <a:rPr lang="ro-RO" i="1" dirty="0" smtClean="0"/>
              <a:t>prin agitare, depozitul urcă „în vârtej”</a:t>
            </a:r>
            <a:r>
              <a:rPr lang="ro-RO" dirty="0" smtClean="0"/>
              <a:t>):</a:t>
            </a:r>
            <a:endParaRPr lang="en-US" dirty="0" smtClean="0"/>
          </a:p>
          <a:p>
            <a:r>
              <a:rPr lang="ro-RO" dirty="0" smtClean="0"/>
              <a:t>Pe </a:t>
            </a:r>
            <a:r>
              <a:rPr lang="ro-RO" b="1" dirty="0" smtClean="0"/>
              <a:t>mediile de cultură solide</a:t>
            </a:r>
            <a:r>
              <a:rPr lang="ro-RO" dirty="0" smtClean="0"/>
              <a:t> determină următoarele tipuri de colonii:</a:t>
            </a:r>
            <a:endParaRPr lang="en-US" dirty="0" smtClean="0"/>
          </a:p>
          <a:p>
            <a:pPr lvl="0"/>
            <a:r>
              <a:rPr lang="ro-RO" i="1" dirty="0" smtClean="0"/>
              <a:t>forma „S”</a:t>
            </a:r>
            <a:r>
              <a:rPr lang="ro-RO" dirty="0" smtClean="0"/>
              <a:t>; mici, punctiforme, transparente, lucioase, apoi cresc în diametru şi au irizaţii verzui pe margine;</a:t>
            </a:r>
            <a:endParaRPr lang="en-US" dirty="0" smtClean="0"/>
          </a:p>
          <a:p>
            <a:pPr lvl="0"/>
            <a:r>
              <a:rPr lang="ro-RO" i="1" dirty="0" smtClean="0"/>
              <a:t>forma „R”</a:t>
            </a:r>
            <a:r>
              <a:rPr lang="ro-RO" dirty="0" smtClean="0"/>
              <a:t>: opace, gălbui;</a:t>
            </a:r>
            <a:endParaRPr lang="en-US" dirty="0" smtClean="0"/>
          </a:p>
          <a:p>
            <a:pPr lvl="0"/>
            <a:r>
              <a:rPr lang="ro-RO" i="1" dirty="0" smtClean="0"/>
              <a:t>forma „I”</a:t>
            </a:r>
            <a:r>
              <a:rPr lang="ro-RO" dirty="0" smtClean="0"/>
              <a:t>: intermediare între „S” şi „R”; se observă în lumină oblică pe fond negru;</a:t>
            </a:r>
            <a:endParaRPr lang="en-US" dirty="0" smtClean="0"/>
          </a:p>
          <a:p>
            <a:pPr lvl="0"/>
            <a:r>
              <a:rPr lang="ro-RO" i="1" dirty="0" smtClean="0"/>
              <a:t>forma „M”</a:t>
            </a:r>
            <a:r>
              <a:rPr lang="ro-RO" dirty="0" smtClean="0"/>
              <a:t>: mucoide (corespund tulpinilor capsulate, foarte virulente).</a:t>
            </a:r>
            <a:endParaRPr lang="en-US" dirty="0" smtClean="0"/>
          </a:p>
          <a:p>
            <a:r>
              <a:rPr lang="ro-RO" dirty="0" smtClean="0"/>
              <a:t>Mediul de cultură folosit prezintă două faze (</a:t>
            </a:r>
            <a:r>
              <a:rPr lang="ro-RO" b="1" dirty="0" smtClean="0"/>
              <a:t>metoda Castaneda</a:t>
            </a:r>
            <a:r>
              <a:rPr lang="ro-RO" dirty="0" smtClean="0"/>
              <a:t>).</a:t>
            </a:r>
            <a:endParaRPr lang="en-US" dirty="0" smtClean="0"/>
          </a:p>
          <a:p>
            <a:endParaRPr lang="en-US" dirty="0"/>
          </a:p>
        </p:txBody>
      </p:sp>
      <p:pic>
        <p:nvPicPr>
          <p:cNvPr id="4" name="Picture 3" descr="Brucella_melitensis_colonies.JPG"/>
          <p:cNvPicPr>
            <a:picLocks noChangeAspect="1"/>
          </p:cNvPicPr>
          <p:nvPr/>
        </p:nvPicPr>
        <p:blipFill>
          <a:blip r:embed="rId3" cstate="print"/>
          <a:srcRect t="36986" r="42705"/>
          <a:stretch>
            <a:fillRect/>
          </a:stretch>
        </p:blipFill>
        <p:spPr>
          <a:xfrm>
            <a:off x="5148064" y="3933056"/>
            <a:ext cx="3438425" cy="2270922"/>
          </a:xfrm>
          <a:prstGeom prst="rect">
            <a:avLst/>
          </a:prstGeom>
        </p:spPr>
      </p:pic>
      <p:sp>
        <p:nvSpPr>
          <p:cNvPr id="2" name="TextBox 1"/>
          <p:cNvSpPr txBox="1"/>
          <p:nvPr/>
        </p:nvSpPr>
        <p:spPr>
          <a:xfrm>
            <a:off x="5220072" y="6381328"/>
            <a:ext cx="336641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err="1" smtClean="0"/>
              <a:t>Brucella</a:t>
            </a:r>
            <a:r>
              <a:rPr lang="ro-RO" b="1" dirty="0" smtClean="0"/>
              <a:t> pe geloză-sânge</a:t>
            </a:r>
            <a:endParaRPr lang="en-US" b="1" dirty="0"/>
          </a:p>
        </p:txBody>
      </p:sp>
      <p:sp>
        <p:nvSpPr>
          <p:cNvPr id="6" name="Rectangle 5"/>
          <p:cNvSpPr/>
          <p:nvPr/>
        </p:nvSpPr>
        <p:spPr>
          <a:xfrm>
            <a:off x="2695338" y="6161056"/>
            <a:ext cx="2269147"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ro-RO" b="1" dirty="0" smtClean="0">
                <a:solidFill>
                  <a:schemeClr val="dk1"/>
                </a:solidFill>
              </a:rPr>
              <a:t>Bulion </a:t>
            </a:r>
            <a:r>
              <a:rPr lang="ro-RO" b="1" dirty="0" err="1" smtClean="0">
                <a:solidFill>
                  <a:schemeClr val="dk1"/>
                </a:solidFill>
              </a:rPr>
              <a:t>glucozat</a:t>
            </a:r>
            <a:endParaRPr lang="ro-RO" b="1" dirty="0" smtClean="0">
              <a:solidFill>
                <a:schemeClr val="dk1"/>
              </a:solidFill>
            </a:endParaRPr>
          </a:p>
          <a:p>
            <a:pPr algn="ctr"/>
            <a:r>
              <a:rPr lang="ro-RO" b="1" dirty="0" smtClean="0"/>
              <a:t>cu fragmente carne</a:t>
            </a:r>
            <a:endParaRPr lang="en-US" b="1" dirty="0">
              <a:solidFill>
                <a:schemeClr val="dk1"/>
              </a:solidFill>
            </a:endParaRPr>
          </a:p>
        </p:txBody>
      </p:sp>
      <p:sp>
        <p:nvSpPr>
          <p:cNvPr id="8" name="Rectangle 7"/>
          <p:cNvSpPr/>
          <p:nvPr/>
        </p:nvSpPr>
        <p:spPr>
          <a:xfrm>
            <a:off x="1123364" y="6143577"/>
            <a:ext cx="1316387" cy="646331"/>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ro-RO" b="1" dirty="0" smtClean="0">
                <a:solidFill>
                  <a:schemeClr val="dk1"/>
                </a:solidFill>
              </a:rPr>
              <a:t>Metoda</a:t>
            </a:r>
          </a:p>
          <a:p>
            <a:pPr algn="ctr"/>
            <a:r>
              <a:rPr lang="ro-RO" b="1" dirty="0" err="1" smtClean="0"/>
              <a:t>Castaneda</a:t>
            </a:r>
            <a:endParaRPr lang="en-US" b="1" dirty="0">
              <a:solidFill>
                <a:schemeClr val="dk1"/>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973966911"/>
              </p:ext>
            </p:extLst>
          </p:nvPr>
        </p:nvGraphicFramePr>
        <p:xfrm>
          <a:off x="3394896" y="3993457"/>
          <a:ext cx="1084574" cy="2150120"/>
        </p:xfrm>
        <a:graphic>
          <a:graphicData uri="http://schemas.openxmlformats.org/presentationml/2006/ole">
            <mc:AlternateContent xmlns:mc="http://schemas.openxmlformats.org/markup-compatibility/2006">
              <mc:Choice xmlns:v="urn:schemas-microsoft-com:vml" Requires="v">
                <p:oleObj spid="_x0000_s54289" name="Image" r:id="rId4" imgW="1447560" imgH="2869560" progId="Photoshop.Image.14">
                  <p:embed/>
                </p:oleObj>
              </mc:Choice>
              <mc:Fallback>
                <p:oleObj name="Image" r:id="rId4" imgW="1447560" imgH="2869560" progId="Photoshop.Image.14">
                  <p:embed/>
                  <p:pic>
                    <p:nvPicPr>
                      <p:cNvPr id="0" name=""/>
                      <p:cNvPicPr/>
                      <p:nvPr/>
                    </p:nvPicPr>
                    <p:blipFill>
                      <a:blip r:embed="rId5"/>
                      <a:stretch>
                        <a:fillRect/>
                      </a:stretch>
                    </p:blipFill>
                    <p:spPr>
                      <a:xfrm>
                        <a:off x="3394896" y="3993457"/>
                        <a:ext cx="1084574" cy="215012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156012028"/>
              </p:ext>
            </p:extLst>
          </p:nvPr>
        </p:nvGraphicFramePr>
        <p:xfrm>
          <a:off x="827775" y="3789040"/>
          <a:ext cx="1854378" cy="2275202"/>
        </p:xfrm>
        <a:graphic>
          <a:graphicData uri="http://schemas.openxmlformats.org/presentationml/2006/ole">
            <mc:AlternateContent xmlns:mc="http://schemas.openxmlformats.org/markup-compatibility/2006">
              <mc:Choice xmlns:v="urn:schemas-microsoft-com:vml" Requires="v">
                <p:oleObj spid="_x0000_s54290" name="Image" r:id="rId6" imgW="2209320" imgH="2882520" progId="Photoshop.Image.14">
                  <p:embed/>
                </p:oleObj>
              </mc:Choice>
              <mc:Fallback>
                <p:oleObj name="Image" r:id="rId6" imgW="2209320" imgH="2882520" progId="Photoshop.Image.14">
                  <p:embed/>
                  <p:pic>
                    <p:nvPicPr>
                      <p:cNvPr id="0" name=""/>
                      <p:cNvPicPr/>
                      <p:nvPr/>
                    </p:nvPicPr>
                    <p:blipFill>
                      <a:blip r:embed="rId7"/>
                      <a:stretch>
                        <a:fillRect/>
                      </a:stretch>
                    </p:blipFill>
                    <p:spPr>
                      <a:xfrm>
                        <a:off x="827775" y="3789040"/>
                        <a:ext cx="1854378" cy="2275202"/>
                      </a:xfrm>
                      <a:prstGeom prst="rect">
                        <a:avLst/>
                      </a:prstGeom>
                    </p:spPr>
                  </p:pic>
                </p:oleObj>
              </mc:Fallback>
            </mc:AlternateContent>
          </a:graphicData>
        </a:graphic>
      </p:graphicFrame>
    </p:spTree>
    <p:extLst>
      <p:ext uri="{BB962C8B-B14F-4D97-AF65-F5344CB8AC3E}">
        <p14:creationId xmlns:p14="http://schemas.microsoft.com/office/powerpoint/2010/main" val="23922205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3363856"/>
          </a:xfrm>
        </p:spPr>
        <p:txBody>
          <a:bodyPr>
            <a:normAutofit fontScale="85000" lnSpcReduction="20000"/>
          </a:bodyPr>
          <a:lstStyle/>
          <a:p>
            <a:pPr marL="0" indent="0">
              <a:buNone/>
            </a:pPr>
            <a:r>
              <a:rPr lang="ro-RO" b="1" dirty="0" smtClean="0"/>
              <a:t>4. CARACTERE METABOLICE</a:t>
            </a:r>
            <a:endParaRPr lang="en-US" b="1" dirty="0" smtClean="0"/>
          </a:p>
          <a:p>
            <a:r>
              <a:rPr lang="ro-RO" dirty="0" smtClean="0"/>
              <a:t>Brucelele sunt </a:t>
            </a:r>
            <a:r>
              <a:rPr lang="ro-RO" b="1" i="1" dirty="0" smtClean="0"/>
              <a:t>bacterii aerobe</a:t>
            </a:r>
            <a:r>
              <a:rPr lang="ro-RO" dirty="0" smtClean="0"/>
              <a:t>, dar prezintă şi </a:t>
            </a:r>
            <a:r>
              <a:rPr lang="ro-RO" b="1" i="1" dirty="0" smtClean="0"/>
              <a:t>anaerobism facultativ</a:t>
            </a:r>
            <a:r>
              <a:rPr lang="ro-RO" dirty="0" smtClean="0"/>
              <a:t>, în prezenţa nitraţilor ca acceptori de electroni. Necesităţile nutritive sunt relativ complexe (medii cu ser, cu sânge sau cu enzime de tipul triptinazelor). Brucella abortus cultivă numai în atmosferă de CO2 5-10%.</a:t>
            </a:r>
            <a:endParaRPr lang="en-US" dirty="0" smtClean="0"/>
          </a:p>
          <a:p>
            <a:r>
              <a:rPr lang="ro-RO" dirty="0" smtClean="0"/>
              <a:t>Toate speciile </a:t>
            </a:r>
            <a:r>
              <a:rPr lang="ro-RO" i="1" dirty="0" smtClean="0"/>
              <a:t>produc catalază, descompun ureea şi fermentează lent unele zaharuri</a:t>
            </a:r>
            <a:r>
              <a:rPr lang="ro-RO" dirty="0" smtClean="0"/>
              <a:t>. </a:t>
            </a:r>
            <a:r>
              <a:rPr lang="ro-RO" b="1" i="1" dirty="0" smtClean="0"/>
              <a:t>Diferă</a:t>
            </a:r>
            <a:r>
              <a:rPr lang="ro-RO" dirty="0" smtClean="0"/>
              <a:t> în ceea ce priveşte </a:t>
            </a:r>
            <a:r>
              <a:rPr lang="ro-RO" b="1" i="1" dirty="0" smtClean="0"/>
              <a:t>producerea de hidrogen sulfurat</a:t>
            </a:r>
            <a:r>
              <a:rPr lang="ro-RO" dirty="0" smtClean="0"/>
              <a:t>. </a:t>
            </a:r>
            <a:r>
              <a:rPr lang="ro-RO" b="1" i="1" dirty="0" smtClean="0"/>
              <a:t>Capacitatea de a cultiva în prezenţa unor coloranţi</a:t>
            </a:r>
            <a:r>
              <a:rPr lang="ro-RO" dirty="0" smtClean="0"/>
              <a:t> (</a:t>
            </a:r>
            <a:r>
              <a:rPr lang="ro-RO" b="1" i="1" dirty="0" smtClean="0"/>
              <a:t>tionină, fuxină</a:t>
            </a:r>
            <a:r>
              <a:rPr lang="ro-RO" dirty="0" smtClean="0"/>
              <a:t>) diferenţiază, de asemenea, cele trei specii.</a:t>
            </a:r>
            <a:endParaRPr lang="en-US" dirty="0" smtClean="0"/>
          </a:p>
        </p:txBody>
      </p:sp>
      <p:pic>
        <p:nvPicPr>
          <p:cNvPr id="2" name="Picture 1"/>
          <p:cNvPicPr>
            <a:picLocks noChangeAspect="1"/>
          </p:cNvPicPr>
          <p:nvPr/>
        </p:nvPicPr>
        <p:blipFill rotWithShape="1">
          <a:blip r:embed="rId2"/>
          <a:srcRect l="30050" t="31520" r="15876" b="32360"/>
          <a:stretch/>
        </p:blipFill>
        <p:spPr>
          <a:xfrm>
            <a:off x="834984" y="3761656"/>
            <a:ext cx="7416824" cy="309634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60627972"/>
              </p:ext>
            </p:extLst>
          </p:nvPr>
        </p:nvGraphicFramePr>
        <p:xfrm>
          <a:off x="755576" y="1142984"/>
          <a:ext cx="7245446" cy="3475090"/>
        </p:xfrm>
        <a:graphic>
          <a:graphicData uri="http://schemas.openxmlformats.org/drawingml/2006/table">
            <a:tbl>
              <a:tblPr/>
              <a:tblGrid>
                <a:gridCol w="1296144"/>
                <a:gridCol w="1761006"/>
                <a:gridCol w="1070003"/>
                <a:gridCol w="1070003"/>
                <a:gridCol w="1024145"/>
                <a:gridCol w="1024145"/>
              </a:tblGrid>
              <a:tr h="298741">
                <a:tc rowSpan="2">
                  <a:txBody>
                    <a:bodyPr/>
                    <a:lstStyle/>
                    <a:p>
                      <a:pPr algn="ctr">
                        <a:spcAft>
                          <a:spcPts val="0"/>
                        </a:spcAft>
                      </a:pPr>
                      <a:r>
                        <a:rPr lang="ro-RO" sz="1600" b="1">
                          <a:latin typeface="Times New Roman"/>
                          <a:ea typeface="Times New Roman"/>
                          <a:cs typeface="Times New Roman"/>
                        </a:rPr>
                        <a:t>Gen</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o-RO" sz="1600" b="1">
                          <a:latin typeface="Times New Roman"/>
                          <a:ea typeface="Times New Roman"/>
                          <a:cs typeface="Times New Roman"/>
                        </a:rPr>
                        <a:t>Specia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ro-RO" sz="1600" b="1">
                          <a:latin typeface="Times New Roman"/>
                          <a:ea typeface="Times New Roman"/>
                          <a:cs typeface="Times New Roman"/>
                        </a:rPr>
                        <a:t>Necesităţi factori nutritivi</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ro-RO" sz="1600" b="1">
                          <a:latin typeface="Times New Roman"/>
                          <a:ea typeface="Times New Roman"/>
                          <a:cs typeface="Times New Roman"/>
                        </a:rPr>
                        <a:t>Hemoliză</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298741">
                <a:tc vMerge="1">
                  <a:txBody>
                    <a:bodyPr/>
                    <a:lstStyle/>
                    <a:p>
                      <a:endParaRPr lang="en-US"/>
                    </a:p>
                  </a:txBody>
                  <a:tcPr/>
                </a:tc>
                <a:tc vMerge="1">
                  <a:txBody>
                    <a:bodyPr/>
                    <a:lstStyle/>
                    <a:p>
                      <a:endParaRPr lang="en-US"/>
                    </a:p>
                  </a:txBody>
                  <a:tcPr/>
                </a:tc>
                <a:tc>
                  <a:txBody>
                    <a:bodyPr/>
                    <a:lstStyle/>
                    <a:p>
                      <a:pPr algn="ctr">
                        <a:spcAft>
                          <a:spcPts val="0"/>
                        </a:spcAft>
                      </a:pPr>
                      <a:r>
                        <a:rPr lang="ro-RO" sz="1600" b="1">
                          <a:latin typeface="Times New Roman"/>
                          <a:ea typeface="Times New Roman"/>
                          <a:cs typeface="Times New Roman"/>
                        </a:rPr>
                        <a:t>Factor X</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Factor V</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Tip beta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Tip alfa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rowSpan="6">
                  <a:txBody>
                    <a:bodyPr/>
                    <a:lstStyle/>
                    <a:p>
                      <a:pPr algn="l">
                        <a:spcAft>
                          <a:spcPts val="0"/>
                        </a:spcAft>
                      </a:pPr>
                      <a:r>
                        <a:rPr lang="ro-RO" sz="1600" b="1">
                          <a:latin typeface="Times New Roman"/>
                          <a:ea typeface="Times New Roman"/>
                          <a:cs typeface="Times New Roman"/>
                        </a:rPr>
                        <a:t>Haemophilus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o-RO" sz="1600" b="1">
                          <a:latin typeface="Times New Roman"/>
                          <a:ea typeface="Times New Roman"/>
                          <a:cs typeface="Times New Roman"/>
                        </a:rPr>
                        <a:t>H. influenzae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H. parainfluenzae</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H. suis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H.ducreyi</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H. aegypticus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H. haemoliticus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rowSpan="3">
                  <a:txBody>
                    <a:bodyPr/>
                    <a:lstStyle/>
                    <a:p>
                      <a:pPr algn="l">
                        <a:spcAft>
                          <a:spcPts val="0"/>
                        </a:spcAft>
                      </a:pPr>
                      <a:r>
                        <a:rPr lang="ro-RO" sz="1600" b="1">
                          <a:latin typeface="Times New Roman"/>
                          <a:ea typeface="Times New Roman"/>
                          <a:cs typeface="Times New Roman"/>
                        </a:rPr>
                        <a:t>Bordetella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o-RO" sz="1600" b="1">
                          <a:latin typeface="Times New Roman"/>
                          <a:ea typeface="Times New Roman"/>
                          <a:cs typeface="Times New Roman"/>
                        </a:rPr>
                        <a:t>B. pertussis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B. parapertussis</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741">
                <a:tc vMerge="1">
                  <a:txBody>
                    <a:bodyPr/>
                    <a:lstStyle/>
                    <a:p>
                      <a:endParaRPr lang="en-US"/>
                    </a:p>
                  </a:txBody>
                  <a:tcPr/>
                </a:tc>
                <a:tc>
                  <a:txBody>
                    <a:bodyPr/>
                    <a:lstStyle/>
                    <a:p>
                      <a:pPr algn="l">
                        <a:spcAft>
                          <a:spcPts val="0"/>
                        </a:spcAft>
                      </a:pPr>
                      <a:r>
                        <a:rPr lang="ro-RO" sz="1600" b="1">
                          <a:latin typeface="Times New Roman"/>
                          <a:ea typeface="Times New Roman"/>
                          <a:cs typeface="Times New Roman"/>
                        </a:rPr>
                        <a:t>B. brochiseptica</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a:latin typeface="Times New Roman"/>
                          <a:ea typeface="Times New Roman"/>
                          <a:cs typeface="Times New Roman"/>
                        </a:rPr>
                        <a:t>-</a:t>
                      </a:r>
                      <a:endParaRPr lang="en-US" sz="16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o-RO" sz="1600" b="1" dirty="0">
                          <a:latin typeface="Times New Roman"/>
                          <a:ea typeface="Times New Roman"/>
                          <a:cs typeface="Times New Roman"/>
                        </a:rPr>
                        <a:t>+</a:t>
                      </a:r>
                      <a:endParaRPr lang="en-US"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428596" y="5301208"/>
            <a:ext cx="821537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Caractere </a:t>
            </a:r>
            <a:r>
              <a:rPr lang="ro-RO" b="1" dirty="0"/>
              <a:t>diferenţiale între germenii grupului Haemophilus-Bordetella</a:t>
            </a:r>
            <a:endParaRPr lang="en-US" b="1" dirty="0"/>
          </a:p>
          <a:p>
            <a:endParaRPr lang="en-US"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5610244"/>
          </a:xfrm>
        </p:spPr>
        <p:txBody>
          <a:bodyPr>
            <a:normAutofit lnSpcReduction="10000"/>
          </a:bodyPr>
          <a:lstStyle/>
          <a:p>
            <a:pPr marL="0" indent="0">
              <a:buNone/>
            </a:pPr>
            <a:r>
              <a:rPr lang="ro-RO" b="1" dirty="0" smtClean="0"/>
              <a:t>5. CARACTERE ANTIGENICE</a:t>
            </a:r>
            <a:endParaRPr lang="en-US" b="1" dirty="0" smtClean="0"/>
          </a:p>
          <a:p>
            <a:r>
              <a:rPr lang="ro-RO" b="1" i="1" dirty="0" smtClean="0"/>
              <a:t>Structura antigenică este complexă</a:t>
            </a:r>
            <a:r>
              <a:rPr lang="ro-RO" dirty="0" smtClean="0"/>
              <a:t>, prezentând </a:t>
            </a:r>
            <a:r>
              <a:rPr lang="ro-RO" b="1" i="1" dirty="0" smtClean="0"/>
              <a:t>două antigene majore</a:t>
            </a:r>
            <a:r>
              <a:rPr lang="ro-RO" dirty="0" smtClean="0"/>
              <a:t>:</a:t>
            </a:r>
            <a:r>
              <a:rPr lang="ro-RO" b="1" i="1" dirty="0" smtClean="0"/>
              <a:t> A şi M</a:t>
            </a:r>
            <a:r>
              <a:rPr lang="ro-RO" dirty="0" smtClean="0"/>
              <a:t>. Repartiţia lor este inegală la cele trei specii: Brucella melitensis: 95% M şi 5% A; Brucella abortus: 95% A şi 5% M; Brucella suis: 60% A şi 40% M.</a:t>
            </a:r>
            <a:endParaRPr lang="en-US" dirty="0" smtClean="0"/>
          </a:p>
          <a:p>
            <a:r>
              <a:rPr lang="ro-RO" dirty="0" smtClean="0"/>
              <a:t>După alte împărţiri prezintă:</a:t>
            </a:r>
            <a:endParaRPr lang="en-US" dirty="0" smtClean="0"/>
          </a:p>
          <a:p>
            <a:pPr lvl="0"/>
            <a:r>
              <a:rPr lang="ro-RO" b="1" i="1" dirty="0" smtClean="0"/>
              <a:t>4 antigene</a:t>
            </a:r>
            <a:r>
              <a:rPr lang="ro-RO" dirty="0" smtClean="0"/>
              <a:t> (A, M, Z şi R);</a:t>
            </a:r>
            <a:endParaRPr lang="en-US" dirty="0" smtClean="0"/>
          </a:p>
          <a:p>
            <a:pPr lvl="0"/>
            <a:r>
              <a:rPr lang="ro-RO" b="1" i="1" dirty="0" smtClean="0"/>
              <a:t>6 antigene</a:t>
            </a:r>
            <a:r>
              <a:rPr lang="ro-RO" dirty="0" smtClean="0"/>
              <a:t> cu repartiţie neuniformă între specii (serul aglutinant polivalent conţine anticorpi anti M şi anti A, deci aglutinează toate speciile.</a:t>
            </a:r>
            <a:endParaRPr lang="en-US" dirty="0" smtClean="0"/>
          </a:p>
          <a:p>
            <a:r>
              <a:rPr lang="ro-RO" dirty="0" smtClean="0"/>
              <a:t>Mai există </a:t>
            </a:r>
            <a:r>
              <a:rPr lang="ro-RO" b="1" i="1" dirty="0" smtClean="0"/>
              <a:t>antigene comune între Brucella şi alţi germeni</a:t>
            </a:r>
            <a:r>
              <a:rPr lang="ro-RO" dirty="0" smtClean="0"/>
              <a:t>, cum ar fi: vibrionul holeric, Salmonella enteriditis, Bordetella pertussis, Francisella tularensis.</a:t>
            </a:r>
            <a:endParaRPr lang="en-US" dirty="0" smtClean="0"/>
          </a:p>
          <a:p>
            <a:endParaRPr lang="en-US" dirty="0"/>
          </a:p>
        </p:txBody>
      </p:sp>
    </p:spTree>
    <p:extLst>
      <p:ext uri="{BB962C8B-B14F-4D97-AF65-F5344CB8AC3E}">
        <p14:creationId xmlns:p14="http://schemas.microsoft.com/office/powerpoint/2010/main" val="19211408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85000" lnSpcReduction="20000"/>
          </a:bodyPr>
          <a:lstStyle/>
          <a:p>
            <a:r>
              <a:rPr lang="ro-RO" b="1" dirty="0" smtClean="0"/>
              <a:t>6. CARACTERE DE PATOGENITATE</a:t>
            </a:r>
            <a:endParaRPr lang="en-US" b="1" dirty="0" smtClean="0"/>
          </a:p>
          <a:p>
            <a:r>
              <a:rPr lang="ro-RO" b="1" dirty="0" smtClean="0"/>
              <a:t>6.1. Virulenţa</a:t>
            </a:r>
            <a:endParaRPr lang="en-US" dirty="0" smtClean="0"/>
          </a:p>
          <a:p>
            <a:r>
              <a:rPr lang="ro-RO" dirty="0" smtClean="0"/>
              <a:t>Brucelele au </a:t>
            </a:r>
            <a:r>
              <a:rPr lang="ro-RO" i="1" dirty="0" smtClean="0"/>
              <a:t>tendinţă marcată de pătrundere şi difuziune în ţesuturi şi organe</a:t>
            </a:r>
            <a:r>
              <a:rPr lang="ro-RO" b="1" i="1" dirty="0" smtClean="0"/>
              <a:t> (proprietatea de viscerotropism)</a:t>
            </a:r>
            <a:r>
              <a:rPr lang="ro-RO" dirty="0" smtClean="0"/>
              <a:t>. </a:t>
            </a:r>
            <a:r>
              <a:rPr lang="ro-RO" b="1" i="1" dirty="0" smtClean="0"/>
              <a:t>Capsula</a:t>
            </a:r>
            <a:r>
              <a:rPr lang="ro-RO" dirty="0" smtClean="0"/>
              <a:t> reprezintă un </a:t>
            </a:r>
            <a:r>
              <a:rPr lang="ro-RO" i="1" dirty="0" smtClean="0"/>
              <a:t>factor important de virulenţă</a:t>
            </a:r>
            <a:r>
              <a:rPr lang="ro-RO" dirty="0" smtClean="0"/>
              <a:t> (factor antifagocitar).</a:t>
            </a:r>
            <a:endParaRPr lang="en-US" dirty="0" smtClean="0"/>
          </a:p>
          <a:p>
            <a:r>
              <a:rPr lang="ro-RO" dirty="0" smtClean="0"/>
              <a:t>Brucella melitenssis şi Brucella suis prezintă doze minime letale sau mai mici, iar Brucella abortus are doze minime letale mai mari, deci este mai puţin virulentă.</a:t>
            </a:r>
            <a:endParaRPr lang="en-US" dirty="0" smtClean="0"/>
          </a:p>
          <a:p>
            <a:r>
              <a:rPr lang="ro-RO" dirty="0" smtClean="0"/>
              <a:t>S-a mai descris un </a:t>
            </a:r>
            <a:r>
              <a:rPr lang="ro-RO" b="1" i="1" dirty="0" smtClean="0"/>
              <a:t>factor de virulenţă</a:t>
            </a:r>
            <a:r>
              <a:rPr lang="ro-RO" dirty="0" smtClean="0"/>
              <a:t> legat de </a:t>
            </a:r>
            <a:r>
              <a:rPr lang="ro-RO" i="1" dirty="0" smtClean="0"/>
              <a:t>persistenţa Brucelelor viabile din monocite</a:t>
            </a:r>
            <a:r>
              <a:rPr lang="ro-RO" dirty="0" smtClean="0"/>
              <a:t> pentru care au tropism. </a:t>
            </a:r>
            <a:endParaRPr lang="en-US" dirty="0" smtClean="0"/>
          </a:p>
          <a:p>
            <a:pPr>
              <a:buNone/>
            </a:pPr>
            <a:endParaRPr lang="en-US" dirty="0" smtClean="0"/>
          </a:p>
          <a:p>
            <a:r>
              <a:rPr lang="ro-RO" b="1" dirty="0" smtClean="0"/>
              <a:t>6.2. Toxinogeneza</a:t>
            </a:r>
            <a:endParaRPr lang="en-US" dirty="0" smtClean="0"/>
          </a:p>
          <a:p>
            <a:r>
              <a:rPr lang="ro-RO" b="1" i="1" dirty="0" smtClean="0"/>
              <a:t>Toxinele brucelice</a:t>
            </a:r>
            <a:r>
              <a:rPr lang="ro-RO" dirty="0" smtClean="0"/>
              <a:t> nu determină atât fenomene cu caracter toxic propriu-zis şi sunt, mai ales, responsabile de </a:t>
            </a:r>
            <a:r>
              <a:rPr lang="ro-RO" b="1" i="1" dirty="0" smtClean="0"/>
              <a:t>inducerea stării de hipersensibilitate imediată</a:t>
            </a:r>
            <a:r>
              <a:rPr lang="ro-RO" dirty="0" smtClean="0"/>
              <a:t>. Fenomenele toxice în ţesuturi se datoresc probabil endotoxinei, iar fenomenele nervoase din neurobruceloză unei exotoxine neurotrope.</a:t>
            </a:r>
            <a:endParaRPr lang="en-US"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642918"/>
            <a:ext cx="8429684" cy="6215082"/>
          </a:xfrm>
        </p:spPr>
        <p:txBody>
          <a:bodyPr>
            <a:normAutofit lnSpcReduction="10000"/>
          </a:bodyPr>
          <a:lstStyle/>
          <a:p>
            <a:pPr algn="just"/>
            <a:r>
              <a:rPr lang="ro-RO" b="1" dirty="0" smtClean="0"/>
              <a:t>7. REZISTENŢĂ. SENSIBILITATE. VARIABILITATE GENETICĂ</a:t>
            </a:r>
            <a:endParaRPr lang="en-US" dirty="0" smtClean="0"/>
          </a:p>
          <a:p>
            <a:pPr algn="just"/>
            <a:r>
              <a:rPr lang="ro-RO" dirty="0" smtClean="0"/>
              <a:t>Prezintă o </a:t>
            </a:r>
            <a:r>
              <a:rPr lang="ro-RO" b="1" i="1" dirty="0" err="1" smtClean="0"/>
              <a:t>rezistenţă</a:t>
            </a:r>
            <a:r>
              <a:rPr lang="ro-RO" b="1" i="1" dirty="0" smtClean="0"/>
              <a:t> remarcabilă la </a:t>
            </a:r>
            <a:r>
              <a:rPr lang="ro-RO" b="1" i="1" dirty="0" err="1" smtClean="0"/>
              <a:t>variaţiile</a:t>
            </a:r>
            <a:r>
              <a:rPr lang="ro-RO" b="1" i="1" dirty="0" smtClean="0"/>
              <a:t> mediului</a:t>
            </a:r>
            <a:r>
              <a:rPr lang="ro-RO" dirty="0" smtClean="0"/>
              <a:t>, persistând în lapte, păr de animal, carne (3-6 luni la 4</a:t>
            </a:r>
            <a:r>
              <a:rPr lang="ro-RO" baseline="30000" dirty="0" smtClean="0"/>
              <a:t>0</a:t>
            </a:r>
            <a:r>
              <a:rPr lang="ro-RO" dirty="0" smtClean="0"/>
              <a:t>C). Rezistă de asemenea </a:t>
            </a:r>
            <a:r>
              <a:rPr lang="ro-RO" b="1" i="1" dirty="0" smtClean="0"/>
              <a:t>la uscăciune</a:t>
            </a:r>
            <a:r>
              <a:rPr lang="ro-RO" dirty="0" smtClean="0"/>
              <a:t> (38 de zile în praf; 60 de zile în pământ uscat din grădină).</a:t>
            </a:r>
            <a:endParaRPr lang="en-US" dirty="0" smtClean="0"/>
          </a:p>
          <a:p>
            <a:pPr algn="just"/>
            <a:r>
              <a:rPr lang="ro-RO" dirty="0" smtClean="0"/>
              <a:t>Sunt germeni </a:t>
            </a:r>
            <a:r>
              <a:rPr lang="ro-RO" b="1" i="1" dirty="0" smtClean="0"/>
              <a:t>sensibili la dezinfectantele uzuale</a:t>
            </a:r>
            <a:r>
              <a:rPr lang="ro-RO" dirty="0" smtClean="0"/>
              <a:t>: alcool 90</a:t>
            </a:r>
            <a:r>
              <a:rPr lang="ro-RO" baseline="30000" dirty="0" smtClean="0"/>
              <a:t>0</a:t>
            </a:r>
            <a:r>
              <a:rPr lang="ro-RO" dirty="0" smtClean="0"/>
              <a:t>, permanganat de potasiu, sublimat 1%, formol 2% (sunt </a:t>
            </a:r>
            <a:r>
              <a:rPr lang="ro-RO" dirty="0" err="1" smtClean="0"/>
              <a:t>distruşi</a:t>
            </a:r>
            <a:r>
              <a:rPr lang="ro-RO" dirty="0" smtClean="0"/>
              <a:t> în câteva minute).</a:t>
            </a:r>
            <a:endParaRPr lang="en-US" dirty="0" smtClean="0"/>
          </a:p>
          <a:p>
            <a:pPr algn="just"/>
            <a:r>
              <a:rPr lang="ro-RO" dirty="0" err="1" smtClean="0"/>
              <a:t>Diferenţa</a:t>
            </a:r>
            <a:r>
              <a:rPr lang="ro-RO" dirty="0" smtClean="0"/>
              <a:t> de </a:t>
            </a:r>
            <a:r>
              <a:rPr lang="ro-RO" b="1" i="1" dirty="0" smtClean="0"/>
              <a:t>sensibilitate </a:t>
            </a:r>
            <a:r>
              <a:rPr lang="ro-RO" b="1" i="1" dirty="0" err="1" smtClean="0"/>
              <a:t>faţă</a:t>
            </a:r>
            <a:r>
              <a:rPr lang="ro-RO" b="1" i="1" dirty="0" smtClean="0"/>
              <a:t> de </a:t>
            </a:r>
            <a:r>
              <a:rPr lang="ro-RO" b="1" i="1" dirty="0" err="1" smtClean="0"/>
              <a:t>coloranţi</a:t>
            </a:r>
            <a:r>
              <a:rPr lang="ro-RO" dirty="0" smtClean="0"/>
              <a:t> este în </a:t>
            </a:r>
            <a:r>
              <a:rPr lang="ro-RO" dirty="0" err="1" smtClean="0"/>
              <a:t>funcţie</a:t>
            </a:r>
            <a:r>
              <a:rPr lang="ro-RO" dirty="0" smtClean="0"/>
              <a:t> de specie: </a:t>
            </a:r>
            <a:r>
              <a:rPr lang="ro-RO" dirty="0" err="1" smtClean="0"/>
              <a:t>Brucella</a:t>
            </a:r>
            <a:r>
              <a:rPr lang="ro-RO" dirty="0" smtClean="0"/>
              <a:t> </a:t>
            </a:r>
            <a:r>
              <a:rPr lang="ro-RO" dirty="0" err="1" smtClean="0"/>
              <a:t>abortus</a:t>
            </a:r>
            <a:r>
              <a:rPr lang="ro-RO" dirty="0" smtClean="0"/>
              <a:t> sensibilă la </a:t>
            </a:r>
            <a:r>
              <a:rPr lang="ro-RO" dirty="0" err="1" smtClean="0"/>
              <a:t>tionină</a:t>
            </a:r>
            <a:r>
              <a:rPr lang="ro-RO" dirty="0" smtClean="0"/>
              <a:t> 1/50.000; </a:t>
            </a:r>
            <a:r>
              <a:rPr lang="ro-RO" dirty="0" err="1" smtClean="0"/>
              <a:t>Brucella</a:t>
            </a:r>
            <a:r>
              <a:rPr lang="ro-RO" dirty="0" smtClean="0"/>
              <a:t> </a:t>
            </a:r>
            <a:r>
              <a:rPr lang="ro-RO" dirty="0" err="1" smtClean="0"/>
              <a:t>suis</a:t>
            </a:r>
            <a:r>
              <a:rPr lang="ro-RO" dirty="0" smtClean="0"/>
              <a:t> sensibilă la </a:t>
            </a:r>
            <a:r>
              <a:rPr lang="ro-RO" dirty="0" err="1" smtClean="0"/>
              <a:t>fuxină</a:t>
            </a:r>
            <a:r>
              <a:rPr lang="ro-RO" dirty="0" smtClean="0"/>
              <a:t> bazică 1/25.000; </a:t>
            </a:r>
            <a:r>
              <a:rPr lang="ro-RO" dirty="0" err="1" smtClean="0"/>
              <a:t>Brucella</a:t>
            </a:r>
            <a:r>
              <a:rPr lang="ro-RO" dirty="0" smtClean="0"/>
              <a:t> </a:t>
            </a:r>
            <a:r>
              <a:rPr lang="ro-RO" dirty="0" err="1" smtClean="0"/>
              <a:t>melitensis</a:t>
            </a:r>
            <a:r>
              <a:rPr lang="ro-RO" dirty="0" smtClean="0"/>
              <a:t> nu este sensibilă nici la </a:t>
            </a:r>
            <a:r>
              <a:rPr lang="ro-RO" dirty="0" err="1" smtClean="0"/>
              <a:t>tionină</a:t>
            </a:r>
            <a:r>
              <a:rPr lang="ro-RO" dirty="0" smtClean="0"/>
              <a:t>, nici la </a:t>
            </a:r>
            <a:r>
              <a:rPr lang="ro-RO" dirty="0" err="1" smtClean="0"/>
              <a:t>fuxină</a:t>
            </a:r>
            <a:r>
              <a:rPr lang="ro-RO" dirty="0" smtClean="0"/>
              <a:t>. Sensibilitatea la </a:t>
            </a:r>
            <a:r>
              <a:rPr lang="ro-RO" dirty="0" err="1" smtClean="0"/>
              <a:t>coloranţi</a:t>
            </a:r>
            <a:r>
              <a:rPr lang="ro-RO" dirty="0" smtClean="0"/>
              <a:t> se </a:t>
            </a:r>
            <a:r>
              <a:rPr lang="ro-RO" dirty="0" err="1" smtClean="0"/>
              <a:t>datoreşte</a:t>
            </a:r>
            <a:r>
              <a:rPr lang="ro-RO" dirty="0" smtClean="0"/>
              <a:t> inhibării unor enzime bacteriene.</a:t>
            </a:r>
            <a:endParaRPr lang="en-US" dirty="0" smtClean="0"/>
          </a:p>
        </p:txBody>
      </p:sp>
    </p:spTree>
    <p:extLst>
      <p:ext uri="{BB962C8B-B14F-4D97-AF65-F5344CB8AC3E}">
        <p14:creationId xmlns:p14="http://schemas.microsoft.com/office/powerpoint/2010/main" val="2013359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642918"/>
            <a:ext cx="8429684" cy="6215082"/>
          </a:xfrm>
        </p:spPr>
        <p:txBody>
          <a:bodyPr>
            <a:normAutofit lnSpcReduction="10000"/>
          </a:bodyPr>
          <a:lstStyle/>
          <a:p>
            <a:pPr algn="just"/>
            <a:r>
              <a:rPr lang="ro-RO" b="1" dirty="0" smtClean="0"/>
              <a:t>7. REZISTENŢĂ. SENSIBILITATE. VARIABILITATE GENETICĂ</a:t>
            </a:r>
            <a:endParaRPr lang="en-US" dirty="0" smtClean="0"/>
          </a:p>
          <a:p>
            <a:pPr algn="just"/>
            <a:r>
              <a:rPr lang="ro-RO" dirty="0" smtClean="0"/>
              <a:t>Multe tulpini sunt </a:t>
            </a:r>
            <a:r>
              <a:rPr lang="ro-RO" b="1" i="1" dirty="0" smtClean="0"/>
              <a:t>sensibile la tetraciclină, ampicilină, streptomicină</a:t>
            </a:r>
            <a:r>
              <a:rPr lang="ro-RO" dirty="0" smtClean="0"/>
              <a:t>.</a:t>
            </a:r>
            <a:endParaRPr lang="en-US" dirty="0" smtClean="0"/>
          </a:p>
          <a:p>
            <a:pPr algn="just"/>
            <a:r>
              <a:rPr lang="ro-RO" dirty="0" smtClean="0"/>
              <a:t>Prezintă un </a:t>
            </a:r>
            <a:r>
              <a:rPr lang="ro-RO" b="1" i="1" dirty="0" smtClean="0"/>
              <a:t>spectru diferit de sensibilitate la bacteriofagi litici</a:t>
            </a:r>
            <a:r>
              <a:rPr lang="ro-RO" dirty="0" smtClean="0"/>
              <a:t>. În general, tulpinile de Brucella abortus sunt lizosensibile, cele de Brucella melitensis parţial lizosensibile, iar cele de Brucella suis sunt lizorezistente.</a:t>
            </a:r>
            <a:endParaRPr lang="en-US" dirty="0" smtClean="0"/>
          </a:p>
          <a:p>
            <a:pPr algn="just"/>
            <a:r>
              <a:rPr lang="ro-RO" b="1" dirty="0" smtClean="0"/>
              <a:t>Variabilitate genetică</a:t>
            </a:r>
            <a:r>
              <a:rPr lang="ro-RO" dirty="0" smtClean="0"/>
              <a:t>. Există </a:t>
            </a:r>
            <a:r>
              <a:rPr lang="ro-RO" b="1" i="1" dirty="0" smtClean="0"/>
              <a:t>numeroase variante morfologice, de cultură şi de patogenitate</a:t>
            </a:r>
            <a:r>
              <a:rPr lang="ro-RO" dirty="0" smtClean="0"/>
              <a:t> (tulpinile capsulate care dau colonii mucoide sunt mai patogene). Variaţia S-R în cultură s-ar datora elaborării de către germeni a D-alaninei, care se acumulează în mediu, inhibând populaţia S şi favorizând înmulţirea mutantelor R, avirulente. </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14356"/>
            <a:ext cx="8572560" cy="5786478"/>
          </a:xfrm>
        </p:spPr>
        <p:txBody>
          <a:bodyPr>
            <a:normAutofit fontScale="77500" lnSpcReduction="20000"/>
          </a:bodyPr>
          <a:lstStyle/>
          <a:p>
            <a:pPr algn="just"/>
            <a:r>
              <a:rPr lang="ro-RO" b="1" dirty="0" smtClean="0"/>
              <a:t>8. BOALA LA OM</a:t>
            </a:r>
            <a:endParaRPr lang="en-US" b="1" dirty="0" smtClean="0"/>
          </a:p>
          <a:p>
            <a:pPr algn="just"/>
            <a:r>
              <a:rPr lang="ro-RO" b="1" dirty="0" smtClean="0"/>
              <a:t>8.1. Habitat</a:t>
            </a:r>
            <a:endParaRPr lang="en-US" dirty="0" smtClean="0"/>
          </a:p>
          <a:p>
            <a:pPr algn="just"/>
            <a:r>
              <a:rPr lang="ro-RO" dirty="0" smtClean="0"/>
              <a:t>Brucelele </a:t>
            </a:r>
            <a:r>
              <a:rPr lang="ro-RO" b="1" i="1" dirty="0" smtClean="0"/>
              <a:t>persistă în sol, în membranele fetale animale</a:t>
            </a:r>
            <a:r>
              <a:rPr lang="ro-RO" dirty="0" smtClean="0"/>
              <a:t> (lochiile rezultate din avorturi sau naşteri la bovine), </a:t>
            </a:r>
            <a:r>
              <a:rPr lang="ro-RO" b="1" i="1" dirty="0" smtClean="0"/>
              <a:t>în lapte</a:t>
            </a:r>
            <a:r>
              <a:rPr lang="ro-RO" dirty="0" smtClean="0"/>
              <a:t>, precum şi </a:t>
            </a:r>
            <a:r>
              <a:rPr lang="ro-RO" b="1" i="1" dirty="0" smtClean="0"/>
              <a:t>în carne şi piei de animal</a:t>
            </a:r>
            <a:r>
              <a:rPr lang="ro-RO" dirty="0" smtClean="0"/>
              <a:t>.</a:t>
            </a:r>
            <a:endParaRPr lang="en-US" dirty="0" smtClean="0"/>
          </a:p>
          <a:p>
            <a:pPr algn="just">
              <a:buNone/>
            </a:pPr>
            <a:endParaRPr lang="en-US" b="1" dirty="0" smtClean="0"/>
          </a:p>
          <a:p>
            <a:pPr algn="just"/>
            <a:r>
              <a:rPr lang="ro-RO" b="1" dirty="0" smtClean="0"/>
              <a:t>8.2. Patogenie</a:t>
            </a:r>
            <a:endParaRPr lang="en-US" b="1" dirty="0" smtClean="0"/>
          </a:p>
          <a:p>
            <a:pPr algn="just"/>
            <a:r>
              <a:rPr lang="ro-RO" dirty="0" smtClean="0"/>
              <a:t>Bruceloza este o </a:t>
            </a:r>
            <a:r>
              <a:rPr lang="ro-RO" b="1" i="1" dirty="0" smtClean="0"/>
              <a:t>antropozoonoză</a:t>
            </a:r>
            <a:r>
              <a:rPr lang="ro-RO" dirty="0" smtClean="0"/>
              <a:t> (afectează animalele şi omul). </a:t>
            </a:r>
            <a:r>
              <a:rPr lang="ro-RO" b="1" dirty="0" smtClean="0"/>
              <a:t>Brucella melitensis</a:t>
            </a:r>
            <a:r>
              <a:rPr lang="ro-RO" dirty="0" smtClean="0"/>
              <a:t> dă </a:t>
            </a:r>
            <a:r>
              <a:rPr lang="ro-RO" i="1" dirty="0" smtClean="0"/>
              <a:t>infecţii la capră şi la om</a:t>
            </a:r>
            <a:r>
              <a:rPr lang="ro-RO" dirty="0" smtClean="0"/>
              <a:t>; </a:t>
            </a:r>
            <a:r>
              <a:rPr lang="ro-RO" b="1" dirty="0" smtClean="0"/>
              <a:t>Brucella abortus</a:t>
            </a:r>
            <a:r>
              <a:rPr lang="ro-RO" dirty="0" smtClean="0"/>
              <a:t> la </a:t>
            </a:r>
            <a:r>
              <a:rPr lang="ro-RO" i="1" dirty="0" smtClean="0"/>
              <a:t>bovine şi om</a:t>
            </a:r>
            <a:r>
              <a:rPr lang="ro-RO" dirty="0" smtClean="0"/>
              <a:t>; </a:t>
            </a:r>
            <a:r>
              <a:rPr lang="ro-RO" b="1" dirty="0" smtClean="0"/>
              <a:t>Brucella suis</a:t>
            </a:r>
            <a:r>
              <a:rPr lang="ro-RO" dirty="0" smtClean="0"/>
              <a:t> la </a:t>
            </a:r>
            <a:r>
              <a:rPr lang="ro-RO" i="1" dirty="0" smtClean="0"/>
              <a:t>porcine şi om</a:t>
            </a:r>
            <a:r>
              <a:rPr lang="ro-RO" dirty="0" smtClean="0"/>
              <a:t>. Este o </a:t>
            </a:r>
            <a:r>
              <a:rPr lang="ro-RO" b="1" i="1" dirty="0" smtClean="0"/>
              <a:t>boală profesională</a:t>
            </a:r>
            <a:r>
              <a:rPr lang="ro-RO" dirty="0" smtClean="0"/>
              <a:t> (crescători de vite, veterinari, lucrători în laboratoarele de specialitate). </a:t>
            </a:r>
            <a:endParaRPr lang="en-US" b="1" dirty="0" smtClean="0"/>
          </a:p>
          <a:p>
            <a:pPr algn="just"/>
            <a:r>
              <a:rPr lang="ro-RO" b="1" dirty="0" smtClean="0"/>
              <a:t>Poarta de intrare</a:t>
            </a:r>
            <a:r>
              <a:rPr lang="ro-RO" dirty="0" smtClean="0"/>
              <a:t> poate fi: </a:t>
            </a:r>
            <a:r>
              <a:rPr lang="ro-RO" b="1" i="1" dirty="0" smtClean="0"/>
              <a:t>cutanată </a:t>
            </a:r>
            <a:r>
              <a:rPr lang="ro-RO" dirty="0" smtClean="0"/>
              <a:t>(leziuni discrete, excoriaţii), </a:t>
            </a:r>
            <a:r>
              <a:rPr lang="ro-RO" b="1" i="1" dirty="0" smtClean="0"/>
              <a:t>digestivă, conjunctivală, respiratorie</a:t>
            </a:r>
            <a:r>
              <a:rPr lang="ro-RO" dirty="0" smtClean="0"/>
              <a:t> (prin aerosoli). În apropierea pielii sau a mucoaselor, brucelele se </a:t>
            </a:r>
            <a:r>
              <a:rPr lang="ro-RO" b="1" i="1" dirty="0" smtClean="0"/>
              <a:t>cantonează în granulocitele neutrofile</a:t>
            </a:r>
            <a:r>
              <a:rPr lang="ro-RO" dirty="0" smtClean="0"/>
              <a:t>, se multiplică intracelular. După pătrunderea dincolo de poarta de intrare, brucelele </a:t>
            </a:r>
            <a:r>
              <a:rPr lang="ro-RO" b="1" i="1" dirty="0" smtClean="0"/>
              <a:t>invadează ganglionii limfatici regionali</a:t>
            </a:r>
            <a:r>
              <a:rPr lang="ro-RO" dirty="0" smtClean="0"/>
              <a:t> şi </a:t>
            </a:r>
            <a:r>
              <a:rPr lang="ro-RO" i="1" dirty="0" smtClean="0"/>
              <a:t>se multiplică în limfocite, dar mai ales în macrofage </a:t>
            </a:r>
            <a:r>
              <a:rPr lang="ro-RO" dirty="0" smtClean="0"/>
              <a:t>(contribuie factorul de virulenţă de multiplicare intracelulară), apoi pe cale limfatică şi sanguină ajung să se </a:t>
            </a:r>
            <a:r>
              <a:rPr lang="ro-RO" b="1" i="1" dirty="0" smtClean="0"/>
              <a:t>localizeze în anumite teritorii</a:t>
            </a:r>
            <a:r>
              <a:rPr lang="ro-RO" dirty="0" smtClean="0"/>
              <a:t> pe baza proprietăţilor de viscerotropism: </a:t>
            </a:r>
            <a:r>
              <a:rPr lang="ro-RO" i="1" dirty="0" smtClean="0"/>
              <a:t>ficat, splină, măduvă osoasă, rinichi</a:t>
            </a:r>
            <a:r>
              <a:rPr lang="ro-RO" dirty="0" smtClean="0"/>
              <a:t>.</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714356"/>
            <a:ext cx="8572560" cy="5786478"/>
          </a:xfrm>
        </p:spPr>
        <p:txBody>
          <a:bodyPr>
            <a:normAutofit fontScale="92500"/>
          </a:bodyPr>
          <a:lstStyle/>
          <a:p>
            <a:pPr algn="just"/>
            <a:r>
              <a:rPr lang="ro-RO" b="1" dirty="0" smtClean="0"/>
              <a:t>În ţesuturi</a:t>
            </a:r>
            <a:r>
              <a:rPr lang="ro-RO" dirty="0" smtClean="0"/>
              <a:t>, brucelele se găsesc </a:t>
            </a:r>
            <a:r>
              <a:rPr lang="ro-RO" b="1" i="1" dirty="0" smtClean="0"/>
              <a:t>predominant intracelular</a:t>
            </a:r>
            <a:r>
              <a:rPr lang="ro-RO" dirty="0" smtClean="0"/>
              <a:t>, mai ales în celulele aparţinând sistemului reticulo-histocitar. Proprietatea de viscerotropism s-ar datora prezenţei în ţesuturile infectate a unui alcool polihidric cu 4 catene de carbon-eritritol. Această substanţă s-a decelat în cantităţi mari în lochiile şi ţesuturile fetale ale vitelor cu bruceloză. Substanţa stimulează </a:t>
            </a:r>
            <a:r>
              <a:rPr lang="ro-RO" i="1" dirty="0" smtClean="0"/>
              <a:t>in vitro</a:t>
            </a:r>
            <a:r>
              <a:rPr lang="ro-RO" dirty="0" smtClean="0"/>
              <a:t> cultivarea Brucellei </a:t>
            </a:r>
            <a:r>
              <a:rPr lang="ro-RO" dirty="0" err="1" smtClean="0"/>
              <a:t>abortus</a:t>
            </a:r>
            <a:r>
              <a:rPr lang="ro-RO" dirty="0" smtClean="0"/>
              <a:t>.</a:t>
            </a:r>
          </a:p>
          <a:p>
            <a:pPr algn="just"/>
            <a:r>
              <a:rPr lang="ro-RO" b="1" dirty="0"/>
              <a:t>Leziunea caracteristică</a:t>
            </a:r>
            <a:r>
              <a:rPr lang="ro-RO" dirty="0"/>
              <a:t> brucelozei este </a:t>
            </a:r>
            <a:r>
              <a:rPr lang="ro-RO" b="1" i="1" dirty="0"/>
              <a:t>granulomul </a:t>
            </a:r>
            <a:r>
              <a:rPr lang="ro-RO" b="1" i="1" dirty="0" err="1"/>
              <a:t>brucelos</a:t>
            </a:r>
            <a:r>
              <a:rPr lang="ro-RO" dirty="0"/>
              <a:t>: </a:t>
            </a:r>
            <a:r>
              <a:rPr lang="ro-RO" i="1" dirty="0"/>
              <a:t>nodul care </a:t>
            </a:r>
            <a:r>
              <a:rPr lang="ro-RO" i="1" dirty="0" err="1"/>
              <a:t>conţine</a:t>
            </a:r>
            <a:r>
              <a:rPr lang="ro-RO" i="1" dirty="0"/>
              <a:t> limfocite, celule epiteliale şi celule gigante</a:t>
            </a:r>
            <a:r>
              <a:rPr lang="ro-RO" dirty="0"/>
              <a:t>. În granulom se mai găsesc numeroase macrofage, în citoplasma cărora sunt </a:t>
            </a:r>
            <a:r>
              <a:rPr lang="ro-RO" dirty="0" err="1"/>
              <a:t>prezenţi</a:t>
            </a:r>
            <a:r>
              <a:rPr lang="ro-RO" dirty="0"/>
              <a:t> germeni (</a:t>
            </a:r>
            <a:r>
              <a:rPr lang="ro-RO" dirty="0" err="1"/>
              <a:t>brucelle</a:t>
            </a:r>
            <a:r>
              <a:rPr lang="ro-RO" dirty="0"/>
              <a:t>).</a:t>
            </a:r>
            <a:endParaRPr lang="en-US" dirty="0"/>
          </a:p>
          <a:p>
            <a:pPr algn="just"/>
            <a:r>
              <a:rPr lang="ro-RO" dirty="0" err="1"/>
              <a:t>Brucella</a:t>
            </a:r>
            <a:r>
              <a:rPr lang="ro-RO" dirty="0"/>
              <a:t> </a:t>
            </a:r>
            <a:r>
              <a:rPr lang="ro-RO" b="1" dirty="0"/>
              <a:t>rămâne timp îndelungat în </a:t>
            </a:r>
            <a:r>
              <a:rPr lang="ro-RO" b="1" dirty="0" err="1"/>
              <a:t>ţesuturi</a:t>
            </a:r>
            <a:r>
              <a:rPr lang="ro-RO" dirty="0"/>
              <a:t>, pentru ca, din când în când, să se producă </a:t>
            </a:r>
            <a:r>
              <a:rPr lang="ro-RO" b="1" i="1" dirty="0"/>
              <a:t>descărcări bacteriemice</a:t>
            </a:r>
            <a:r>
              <a:rPr lang="ro-RO" dirty="0"/>
              <a:t>, urmate de alte </a:t>
            </a:r>
            <a:r>
              <a:rPr lang="ro-RO" b="1" i="1" dirty="0"/>
              <a:t>localizări secundare în organe</a:t>
            </a:r>
            <a:r>
              <a:rPr lang="ro-RO" dirty="0" smtClean="0"/>
              <a:t>.</a:t>
            </a:r>
            <a:endParaRPr lang="en-US" dirty="0" smtClean="0"/>
          </a:p>
          <a:p>
            <a:pPr algn="just"/>
            <a:endParaRPr lang="en-US" dirty="0"/>
          </a:p>
        </p:txBody>
      </p:sp>
    </p:spTree>
    <p:extLst>
      <p:ext uri="{BB962C8B-B14F-4D97-AF65-F5344CB8AC3E}">
        <p14:creationId xmlns:p14="http://schemas.microsoft.com/office/powerpoint/2010/main" val="639566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928670"/>
            <a:ext cx="8928992" cy="5929330"/>
          </a:xfrm>
        </p:spPr>
        <p:txBody>
          <a:bodyPr>
            <a:normAutofit fontScale="77500" lnSpcReduction="20000"/>
          </a:bodyPr>
          <a:lstStyle/>
          <a:p>
            <a:pPr marL="0" indent="0" algn="just">
              <a:buNone/>
            </a:pPr>
            <a:r>
              <a:rPr lang="ro-RO" b="1" dirty="0" smtClean="0"/>
              <a:t>8.3. Imunitate</a:t>
            </a:r>
            <a:endParaRPr lang="en-US" dirty="0" smtClean="0"/>
          </a:p>
          <a:p>
            <a:pPr algn="just"/>
            <a:r>
              <a:rPr lang="ro-RO" dirty="0" smtClean="0"/>
              <a:t>Starea de rezistenţă în bruceloză seamănă cu „premuniţia” în malarie, atâta timp </a:t>
            </a:r>
            <a:r>
              <a:rPr lang="ro-RO" b="1" i="1" dirty="0" smtClean="0"/>
              <a:t>cât germenul se găseşte în organism: rezistenţa la reinfecţie este relativ mare</a:t>
            </a:r>
            <a:r>
              <a:rPr lang="ro-RO" dirty="0" smtClean="0"/>
              <a:t>, după </a:t>
            </a:r>
            <a:r>
              <a:rPr lang="ro-RO" b="1" i="1" dirty="0" smtClean="0"/>
              <a:t>dispariţia germenului, spontan sau în urma aplicării tratamentului, organismul redevine susceptibil la o nouă infecţie omologă</a:t>
            </a:r>
            <a:r>
              <a:rPr lang="ro-RO" dirty="0" smtClean="0"/>
              <a:t>.</a:t>
            </a:r>
            <a:endParaRPr lang="en-US" dirty="0" smtClean="0"/>
          </a:p>
          <a:p>
            <a:pPr algn="just"/>
            <a:r>
              <a:rPr lang="ro-RO" dirty="0" smtClean="0"/>
              <a:t>Imunitatea în bruceloză îmbracă mai multe aspecte şi anume: imunitatea umorală, imunitatea celulară şi stări de hipersensibilitate imediată.</a:t>
            </a:r>
            <a:endParaRPr lang="en-US" dirty="0" smtClean="0"/>
          </a:p>
          <a:p>
            <a:pPr lvl="0" algn="just"/>
            <a:r>
              <a:rPr lang="ro-RO" b="1" dirty="0" smtClean="0"/>
              <a:t>Imunitatea umorală</a:t>
            </a:r>
            <a:r>
              <a:rPr lang="ro-RO" dirty="0" smtClean="0"/>
              <a:t> prin anticorpi aglutinanţi opsonizaţi şi fixatori de complement este prezentă şi atestă infecţia. Titrul de anticorpi nu se corelează însă cu starea propriu-zisă de rezistenţă şi nici cu evoluţia bolii. Deci, imunitatea umorală joacă un </a:t>
            </a:r>
            <a:r>
              <a:rPr lang="ro-RO" b="1" i="1" dirty="0" smtClean="0"/>
              <a:t>rol secundar în apărarea specifică anti-bruceloasă</a:t>
            </a:r>
            <a:r>
              <a:rPr lang="ro-RO" dirty="0" smtClean="0"/>
              <a:t>.</a:t>
            </a:r>
            <a:endParaRPr lang="en-US" dirty="0" smtClean="0"/>
          </a:p>
          <a:p>
            <a:pPr algn="just"/>
            <a:r>
              <a:rPr lang="ro-RO" b="1" dirty="0" smtClean="0"/>
              <a:t>Imunitatea celulară</a:t>
            </a:r>
            <a:r>
              <a:rPr lang="ro-RO" dirty="0" smtClean="0"/>
              <a:t>, ca şi în tuberculoză, joacă un </a:t>
            </a:r>
            <a:r>
              <a:rPr lang="ro-RO" b="1" i="1" dirty="0" smtClean="0"/>
              <a:t>rol primordial în conferirea rezistenţei în bruceloză</a:t>
            </a:r>
            <a:r>
              <a:rPr lang="ro-RO" dirty="0" smtClean="0"/>
              <a:t>. Starea de hipersensibilitate întârziată, reflectarea imunităţii celulare, poate fi decelată prin </a:t>
            </a:r>
            <a:r>
              <a:rPr lang="ro-RO" i="1" dirty="0" smtClean="0"/>
              <a:t>intradermoracţia la brucelină</a:t>
            </a:r>
            <a:r>
              <a:rPr lang="ro-RO" dirty="0" smtClean="0"/>
              <a:t> (extract antigenic de Brucella). </a:t>
            </a:r>
          </a:p>
          <a:p>
            <a:pPr lvl="0" algn="just"/>
            <a:r>
              <a:rPr lang="ro-RO" b="1" dirty="0"/>
              <a:t>Stări de hipersensibilitate imediată</a:t>
            </a:r>
            <a:r>
              <a:rPr lang="ro-RO" dirty="0"/>
              <a:t>. În cazul tratamentelor masive împotriva brucelozei, se pot produce uneori </a:t>
            </a:r>
            <a:r>
              <a:rPr lang="ro-RO" b="1" i="1" dirty="0"/>
              <a:t>descărcări masive de toxine </a:t>
            </a:r>
            <a:r>
              <a:rPr lang="ro-RO" b="1" i="1" dirty="0" err="1"/>
              <a:t>bruceloase</a:t>
            </a:r>
            <a:r>
              <a:rPr lang="ro-RO" dirty="0"/>
              <a:t>, care </a:t>
            </a:r>
            <a:r>
              <a:rPr lang="ro-RO" dirty="0" err="1"/>
              <a:t>declanşează</a:t>
            </a:r>
            <a:r>
              <a:rPr lang="ro-RO" dirty="0"/>
              <a:t> </a:t>
            </a:r>
            <a:r>
              <a:rPr lang="ro-RO" b="1" i="1" dirty="0"/>
              <a:t>fenomenul de </a:t>
            </a:r>
            <a:r>
              <a:rPr lang="ro-RO" b="1" i="1" dirty="0" err="1"/>
              <a:t>şoc</a:t>
            </a:r>
            <a:r>
              <a:rPr lang="ro-RO" b="1" i="1" dirty="0"/>
              <a:t> </a:t>
            </a:r>
            <a:r>
              <a:rPr lang="ro-RO" b="1" i="1" dirty="0" err="1"/>
              <a:t>hemodinamic</a:t>
            </a:r>
            <a:r>
              <a:rPr lang="ro-RO" dirty="0"/>
              <a:t>, </a:t>
            </a:r>
            <a:r>
              <a:rPr lang="ro-RO" dirty="0" err="1"/>
              <a:t>însoţit</a:t>
            </a:r>
            <a:r>
              <a:rPr lang="ro-RO" dirty="0"/>
              <a:t> de tulburări ale echilibrului ionic în umori şi </a:t>
            </a:r>
            <a:r>
              <a:rPr lang="ro-RO" dirty="0" err="1"/>
              <a:t>ţesuturi</a:t>
            </a:r>
            <a:r>
              <a:rPr lang="ro-RO" dirty="0"/>
              <a:t>: </a:t>
            </a:r>
            <a:r>
              <a:rPr lang="ro-RO" b="1" i="1" dirty="0" err="1"/>
              <a:t>reacţia</a:t>
            </a:r>
            <a:r>
              <a:rPr lang="ro-RO" b="1" i="1" dirty="0"/>
              <a:t> tip </a:t>
            </a:r>
            <a:r>
              <a:rPr lang="ro-RO" b="1" i="1" dirty="0" err="1"/>
              <a:t>Herxheimer</a:t>
            </a:r>
            <a:r>
              <a:rPr lang="ro-RO" dirty="0" smtClean="0"/>
              <a:t>.</a:t>
            </a:r>
            <a:endParaRPr lang="en-US" dirty="0" smtClean="0"/>
          </a:p>
          <a:p>
            <a:pPr lvl="0" algn="just"/>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57232"/>
            <a:ext cx="9144000" cy="6000768"/>
          </a:xfrm>
        </p:spPr>
        <p:txBody>
          <a:bodyPr>
            <a:normAutofit fontScale="85000" lnSpcReduction="20000"/>
          </a:bodyPr>
          <a:lstStyle/>
          <a:p>
            <a:pPr marL="0" indent="0" algn="just">
              <a:buNone/>
            </a:pPr>
            <a:r>
              <a:rPr lang="ro-RO" b="1" dirty="0" smtClean="0"/>
              <a:t>8.4. Aspecte clinice</a:t>
            </a:r>
            <a:endParaRPr lang="en-US" dirty="0" smtClean="0"/>
          </a:p>
          <a:p>
            <a:pPr algn="just"/>
            <a:r>
              <a:rPr lang="ro-RO" dirty="0" smtClean="0"/>
              <a:t>La om, bruceloza apare accidental ca </a:t>
            </a:r>
            <a:r>
              <a:rPr lang="ro-RO" b="1" i="1" dirty="0" smtClean="0"/>
              <a:t>boală profesională</a:t>
            </a:r>
            <a:r>
              <a:rPr lang="ro-RO" dirty="0" smtClean="0"/>
              <a:t>, prin </a:t>
            </a:r>
            <a:r>
              <a:rPr lang="ro-RO" b="1" i="1" dirty="0" smtClean="0"/>
              <a:t>contaminarea de la animale</a:t>
            </a:r>
            <a:r>
              <a:rPr lang="ro-RO" dirty="0" smtClean="0"/>
              <a:t>, fie pe </a:t>
            </a:r>
            <a:r>
              <a:rPr lang="ro-RO" b="1" i="1" dirty="0" smtClean="0"/>
              <a:t>cale cutanată</a:t>
            </a:r>
            <a:r>
              <a:rPr lang="ro-RO" dirty="0" smtClean="0"/>
              <a:t> (leziuni ale pielii venite în contact cu piei sau lochii de animal bolnav), fie pe</a:t>
            </a:r>
            <a:r>
              <a:rPr lang="ro-RO" b="1" dirty="0" smtClean="0"/>
              <a:t> </a:t>
            </a:r>
            <a:r>
              <a:rPr lang="ro-RO" b="1" i="1" dirty="0" smtClean="0"/>
              <a:t>cale digestivă</a:t>
            </a:r>
            <a:r>
              <a:rPr lang="ro-RO" b="1" dirty="0" smtClean="0"/>
              <a:t> </a:t>
            </a:r>
            <a:r>
              <a:rPr lang="ro-RO" dirty="0" smtClean="0"/>
              <a:t>(lapte, carne de animal bolnav), fie </a:t>
            </a:r>
            <a:r>
              <a:rPr lang="ro-RO" b="1" i="1" dirty="0" smtClean="0"/>
              <a:t>conjunctivală sau respiratorie</a:t>
            </a:r>
            <a:r>
              <a:rPr lang="ro-RO" dirty="0" smtClean="0"/>
              <a:t> (aerosol). Incubaţia este lungă (câteva săptămâni), după care apare debutul insidios, cu: febră, stare de rău, slăbiciune generală, dureri musculare.</a:t>
            </a:r>
            <a:endParaRPr lang="en-US" dirty="0" smtClean="0"/>
          </a:p>
          <a:p>
            <a:pPr algn="just"/>
            <a:r>
              <a:rPr lang="ro-RO" dirty="0" smtClean="0"/>
              <a:t>În perioada de stare, </a:t>
            </a:r>
            <a:r>
              <a:rPr lang="ro-RO" b="1" i="1" dirty="0" smtClean="0"/>
              <a:t>febra îmbracă un caracter „ondulant”</a:t>
            </a:r>
            <a:r>
              <a:rPr lang="ro-RO" dirty="0" smtClean="0"/>
              <a:t>- valori foarte mari după-amiaza şi seara, valori mai mici dimineaţa. În faza acută, bolnavii mai pot prezenta: </a:t>
            </a:r>
            <a:r>
              <a:rPr lang="ro-RO" b="1" i="1" dirty="0" smtClean="0"/>
              <a:t>adenopatie, splenomegalie, hepatomegalie, dureri la apăsarea coloanei vertebrale</a:t>
            </a:r>
            <a:r>
              <a:rPr lang="ro-RO" b="1" dirty="0" smtClean="0"/>
              <a:t> </a:t>
            </a:r>
            <a:r>
              <a:rPr lang="ro-RO" dirty="0" smtClean="0"/>
              <a:t>(datorită procesului de spondilită cauzat de localizarea brucelelor la nivelul vertebrelor).</a:t>
            </a:r>
            <a:endParaRPr lang="en-US" dirty="0" smtClean="0"/>
          </a:p>
          <a:p>
            <a:pPr algn="just"/>
            <a:r>
              <a:rPr lang="ro-RO" dirty="0" smtClean="0"/>
              <a:t>Boala </a:t>
            </a:r>
            <a:r>
              <a:rPr lang="ro-RO" b="1" i="1" dirty="0" smtClean="0"/>
              <a:t>evoluează cu perioade de atenuare, întrerupte de perioade de acalmie clinică</a:t>
            </a:r>
            <a:r>
              <a:rPr lang="ro-RO" dirty="0" smtClean="0"/>
              <a:t> (se menţin semne nervoase discrete şi starea de slăbiciune generală).</a:t>
            </a:r>
            <a:endParaRPr lang="en-US" dirty="0" smtClean="0"/>
          </a:p>
          <a:p>
            <a:pPr algn="just"/>
            <a:r>
              <a:rPr lang="ro-RO" dirty="0" smtClean="0"/>
              <a:t>Diagnosticul clinic este dificil de formulat şi trebuie coroborat cu datele anamnestice epidemiologice (boală profesională) şi de laborator.</a:t>
            </a:r>
            <a:endParaRPr lang="en-US" dirty="0" smtClean="0"/>
          </a:p>
          <a:p>
            <a:pPr algn="just"/>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2"/>
            <a:ext cx="8229600" cy="4732008"/>
          </a:xfrm>
        </p:spPr>
        <p:txBody>
          <a:bodyPr>
            <a:normAutofit fontScale="70000" lnSpcReduction="20000"/>
          </a:bodyPr>
          <a:lstStyle/>
          <a:p>
            <a:pPr algn="just">
              <a:buNone/>
            </a:pPr>
            <a:endParaRPr lang="en-US" dirty="0" smtClean="0"/>
          </a:p>
          <a:p>
            <a:pPr algn="just"/>
            <a:r>
              <a:rPr lang="ro-RO" b="1" dirty="0" smtClean="0"/>
              <a:t>8.4. Aspecte clinice</a:t>
            </a:r>
            <a:endParaRPr lang="en-US" dirty="0" smtClean="0"/>
          </a:p>
          <a:p>
            <a:pPr algn="just"/>
            <a:r>
              <a:rPr lang="ro-RO" dirty="0" smtClean="0"/>
              <a:t>La om, bruceloza apare accidental ca </a:t>
            </a:r>
            <a:r>
              <a:rPr lang="ro-RO" b="1" i="1" dirty="0" smtClean="0"/>
              <a:t>boală profesională</a:t>
            </a:r>
            <a:r>
              <a:rPr lang="ro-RO" dirty="0" smtClean="0"/>
              <a:t>, prin </a:t>
            </a:r>
            <a:r>
              <a:rPr lang="ro-RO" b="1" i="1" dirty="0" smtClean="0"/>
              <a:t>contaminarea de la animale</a:t>
            </a:r>
            <a:r>
              <a:rPr lang="ro-RO" dirty="0" smtClean="0"/>
              <a:t>, fie pe </a:t>
            </a:r>
            <a:r>
              <a:rPr lang="ro-RO" b="1" i="1" dirty="0" smtClean="0"/>
              <a:t>cale cutanată</a:t>
            </a:r>
            <a:r>
              <a:rPr lang="ro-RO" dirty="0" smtClean="0"/>
              <a:t> (leziuni ale pielii venite în contact cu piei sau lochii de animal bolnav), fie pe</a:t>
            </a:r>
            <a:r>
              <a:rPr lang="ro-RO" b="1" dirty="0" smtClean="0"/>
              <a:t> </a:t>
            </a:r>
            <a:r>
              <a:rPr lang="ro-RO" b="1" i="1" dirty="0" smtClean="0"/>
              <a:t>cale digestivă</a:t>
            </a:r>
            <a:r>
              <a:rPr lang="ro-RO" b="1" dirty="0" smtClean="0"/>
              <a:t> </a:t>
            </a:r>
            <a:r>
              <a:rPr lang="ro-RO" dirty="0" smtClean="0"/>
              <a:t>(lapte, carne de animal bolnav), fie </a:t>
            </a:r>
            <a:r>
              <a:rPr lang="ro-RO" b="1" i="1" dirty="0" smtClean="0"/>
              <a:t>conjunctivală sau respiratorie</a:t>
            </a:r>
            <a:r>
              <a:rPr lang="ro-RO" dirty="0" smtClean="0"/>
              <a:t> (aerosol). Incubaţia este lungă (câteva săptămâni), după care apare debutul insidios, cu: febră, stare de rău, slăbiciune generală, dureri musculare.</a:t>
            </a:r>
            <a:endParaRPr lang="en-US" dirty="0" smtClean="0"/>
          </a:p>
          <a:p>
            <a:pPr algn="just"/>
            <a:r>
              <a:rPr lang="ro-RO" dirty="0" smtClean="0"/>
              <a:t>În perioada de stare, </a:t>
            </a:r>
            <a:r>
              <a:rPr lang="ro-RO" b="1" i="1" dirty="0" smtClean="0"/>
              <a:t>febra îmbracă un caracter „ondulant”</a:t>
            </a:r>
            <a:r>
              <a:rPr lang="ro-RO" dirty="0" smtClean="0"/>
              <a:t>- valori foarte mari după-amiaza şi seara, valori mai mici dimineaţa. În faza acută, bolnavii mai pot prezenta: </a:t>
            </a:r>
            <a:r>
              <a:rPr lang="ro-RO" b="1" i="1" dirty="0" smtClean="0"/>
              <a:t>adenopatie, splenomegalie, hepatomegalie, dureri la apăsarea coloanei vertebrale</a:t>
            </a:r>
            <a:r>
              <a:rPr lang="ro-RO" b="1" dirty="0" smtClean="0"/>
              <a:t> </a:t>
            </a:r>
            <a:r>
              <a:rPr lang="ro-RO" dirty="0" smtClean="0"/>
              <a:t>(datorită procesului de spondilită cauzat de localizarea brucelelor la nivelul vertebrelor).</a:t>
            </a:r>
            <a:endParaRPr lang="en-US" dirty="0" smtClean="0"/>
          </a:p>
          <a:p>
            <a:pPr algn="just"/>
            <a:r>
              <a:rPr lang="ro-RO" dirty="0" smtClean="0"/>
              <a:t>Boala </a:t>
            </a:r>
            <a:r>
              <a:rPr lang="ro-RO" b="1" i="1" dirty="0" smtClean="0"/>
              <a:t>evoluează cu perioade de atenuare, întrerupte de perioade de acalmie clinică</a:t>
            </a:r>
            <a:r>
              <a:rPr lang="ro-RO" dirty="0" smtClean="0"/>
              <a:t> (se menţin semne nervoase discrete şi starea de slăbiciune generală).</a:t>
            </a:r>
            <a:endParaRPr lang="en-US" dirty="0" smtClean="0"/>
          </a:p>
          <a:p>
            <a:pPr algn="just"/>
            <a:r>
              <a:rPr lang="ro-RO" dirty="0" smtClean="0"/>
              <a:t>Diagnosticul clinic este dificil de formulat şi trebuie coroborat cu datele anamnestice epidemiologice (boală profesională) şi de laborator.</a:t>
            </a:r>
            <a:endParaRPr lang="en-US" dirty="0" smtClean="0"/>
          </a:p>
          <a:p>
            <a:pPr algn="just"/>
            <a:endParaRPr lang="en-US" dirty="0"/>
          </a:p>
        </p:txBody>
      </p:sp>
      <p:pic>
        <p:nvPicPr>
          <p:cNvPr id="57346" name="Picture 2" descr="http://www.cfsph.iastate.edu/DiseaseInfo/ImageDB/BRU/BRU_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421" y="5160072"/>
            <a:ext cx="2444279" cy="16132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47792" y="5966684"/>
            <a:ext cx="3384376" cy="923330"/>
          </a:xfrm>
          <a:prstGeom prst="rect">
            <a:avLst/>
          </a:prstGeom>
          <a:noFill/>
        </p:spPr>
        <p:txBody>
          <a:bodyPr wrap="square" rtlCol="0">
            <a:spAutoFit/>
          </a:bodyPr>
          <a:lstStyle/>
          <a:p>
            <a:pPr algn="just"/>
            <a:r>
              <a:rPr lang="ro-RO" b="1" dirty="0" smtClean="0"/>
              <a:t>Fragment de placentă bovină și avorton după avort produs de </a:t>
            </a:r>
            <a:r>
              <a:rPr lang="ro-RO" b="1" i="1" dirty="0" err="1" smtClean="0"/>
              <a:t>Brucella</a:t>
            </a:r>
            <a:r>
              <a:rPr lang="ro-RO" b="1" i="1" dirty="0" smtClean="0"/>
              <a:t> </a:t>
            </a:r>
            <a:r>
              <a:rPr lang="ro-RO" b="1" i="1" dirty="0" err="1" smtClean="0"/>
              <a:t>abortus</a:t>
            </a:r>
            <a:endParaRPr lang="en-US" b="1" dirty="0"/>
          </a:p>
        </p:txBody>
      </p:sp>
      <p:pic>
        <p:nvPicPr>
          <p:cNvPr id="57348" name="Picture 4" descr="http://www.vetbook.org/wiki/dog/images/f/fd/Brucell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113" y="5160072"/>
            <a:ext cx="2452265" cy="1602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268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14356"/>
            <a:ext cx="9144000" cy="2498620"/>
          </a:xfrm>
        </p:spPr>
        <p:txBody>
          <a:bodyPr>
            <a:normAutofit fontScale="85000" lnSpcReduction="20000"/>
          </a:bodyPr>
          <a:lstStyle/>
          <a:p>
            <a:pPr marL="0" indent="0" algn="just">
              <a:buNone/>
            </a:pPr>
            <a:r>
              <a:rPr lang="en-US" b="1" dirty="0" smtClean="0"/>
              <a:t>9</a:t>
            </a:r>
            <a:r>
              <a:rPr lang="ro-RO" b="1" dirty="0" smtClean="0"/>
              <a:t>. EPIDEMIOLOGIE. PROFILAXIE. TRATAMENT</a:t>
            </a:r>
            <a:endParaRPr lang="en-US" dirty="0" smtClean="0"/>
          </a:p>
          <a:p>
            <a:pPr marL="0" indent="0" algn="just">
              <a:buNone/>
            </a:pPr>
            <a:r>
              <a:rPr lang="en-US" b="1" dirty="0" smtClean="0"/>
              <a:t>9</a:t>
            </a:r>
            <a:r>
              <a:rPr lang="ro-RO" b="1" dirty="0" smtClean="0"/>
              <a:t>.1. Epidemiologie</a:t>
            </a:r>
            <a:r>
              <a:rPr lang="ro-RO" dirty="0" smtClean="0"/>
              <a:t> </a:t>
            </a:r>
            <a:endParaRPr lang="en-US" dirty="0" smtClean="0"/>
          </a:p>
          <a:p>
            <a:pPr marL="0" indent="0" algn="just">
              <a:buNone/>
            </a:pPr>
            <a:r>
              <a:rPr lang="ro-RO" dirty="0" smtClean="0"/>
              <a:t>Bruceloza umană se datoreşte contaminării de la animal prin: </a:t>
            </a:r>
            <a:r>
              <a:rPr lang="ro-RO" i="1" dirty="0" smtClean="0"/>
              <a:t>consum de lapte nepasteurizat, consum de carne de vită bolnavă, contactul profesional cu lochii şi ţesuturi fetale de la animale bolnave, aereosoli</a:t>
            </a:r>
            <a:r>
              <a:rPr lang="ro-RO" dirty="0" smtClean="0"/>
              <a:t>. La noi în ţară, rezervorul principal de bruceloză animală îl constituie vitele şi, repectiv, porcinele. În unele zone mediteraneene, caprele pot constitui rezervorul de Brucella melitensis, care cauzează la om „febra de Malta”.</a:t>
            </a:r>
            <a:endParaRPr lang="en-US" dirty="0" smtClean="0"/>
          </a:p>
        </p:txBody>
      </p:sp>
      <p:pic>
        <p:nvPicPr>
          <p:cNvPr id="4" name="Picture 2" descr="http://www.vet.gov.ba/images/bruc/bruceloza_en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754" y="2996952"/>
            <a:ext cx="6026539" cy="34712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92581" y="6444044"/>
            <a:ext cx="640871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err="1" smtClean="0"/>
              <a:t>Caile</a:t>
            </a:r>
            <a:r>
              <a:rPr lang="ro-RO" b="1" dirty="0" smtClean="0"/>
              <a:t> de transmisie ale brucelozei</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42918"/>
            <a:ext cx="8572560" cy="3578170"/>
          </a:xfrm>
        </p:spPr>
        <p:txBody>
          <a:bodyPr>
            <a:normAutofit fontScale="70000" lnSpcReduction="20000"/>
          </a:bodyPr>
          <a:lstStyle/>
          <a:p>
            <a:pPr algn="ctr">
              <a:buNone/>
            </a:pPr>
            <a:r>
              <a:rPr lang="ro-RO" b="1" dirty="0" smtClean="0"/>
              <a:t>GENUL HAEMOPHILUS</a:t>
            </a:r>
            <a:endParaRPr lang="en-US" b="1" dirty="0" smtClean="0"/>
          </a:p>
          <a:p>
            <a:pPr algn="ctr">
              <a:buNone/>
            </a:pPr>
            <a:r>
              <a:rPr lang="ro-RO" b="1" dirty="0" smtClean="0"/>
              <a:t>HAEMOPHILUS INFLUENZAE</a:t>
            </a:r>
            <a:endParaRPr lang="en-US" b="1" dirty="0" smtClean="0"/>
          </a:p>
          <a:p>
            <a:pPr algn="ctr">
              <a:buNone/>
            </a:pPr>
            <a:endParaRPr lang="en-US" b="1" dirty="0" smtClean="0"/>
          </a:p>
          <a:p>
            <a:r>
              <a:rPr lang="ro-RO" b="1" dirty="0" smtClean="0"/>
              <a:t>1. ÎNCADRARE TAXONOMICĂ</a:t>
            </a:r>
            <a:endParaRPr lang="en-US" dirty="0" smtClean="0"/>
          </a:p>
          <a:p>
            <a:r>
              <a:rPr lang="ro-RO" i="1" dirty="0" smtClean="0"/>
              <a:t>Ordinul</a:t>
            </a:r>
            <a:r>
              <a:rPr lang="ro-RO" dirty="0" smtClean="0"/>
              <a:t>: </a:t>
            </a:r>
            <a:r>
              <a:rPr lang="ro-RO" b="1" i="1" dirty="0" smtClean="0"/>
              <a:t>Eubacteriales</a:t>
            </a:r>
            <a:r>
              <a:rPr lang="ro-RO" dirty="0" smtClean="0"/>
              <a:t>; </a:t>
            </a:r>
            <a:r>
              <a:rPr lang="ro-RO" i="1" dirty="0" smtClean="0"/>
              <a:t>familia</a:t>
            </a:r>
            <a:r>
              <a:rPr lang="ro-RO" dirty="0" smtClean="0"/>
              <a:t>: </a:t>
            </a:r>
            <a:r>
              <a:rPr lang="ro-RO" b="1" i="1" dirty="0" smtClean="0"/>
              <a:t>Parvobacteriaceae</a:t>
            </a:r>
            <a:r>
              <a:rPr lang="ro-RO" dirty="0" smtClean="0"/>
              <a:t>; </a:t>
            </a:r>
            <a:r>
              <a:rPr lang="ro-RO" i="1" dirty="0" smtClean="0"/>
              <a:t>genul</a:t>
            </a:r>
            <a:r>
              <a:rPr lang="ro-RO" dirty="0" smtClean="0"/>
              <a:t>: </a:t>
            </a:r>
            <a:r>
              <a:rPr lang="ro-RO" b="1" i="1" dirty="0" smtClean="0"/>
              <a:t>Haemophilus</a:t>
            </a:r>
            <a:r>
              <a:rPr lang="ro-RO" dirty="0" smtClean="0"/>
              <a:t>; </a:t>
            </a:r>
            <a:r>
              <a:rPr lang="ro-RO" i="1" dirty="0" smtClean="0"/>
              <a:t>specia</a:t>
            </a:r>
            <a:r>
              <a:rPr lang="ro-RO" dirty="0" smtClean="0"/>
              <a:t>: </a:t>
            </a:r>
            <a:r>
              <a:rPr lang="ro-RO" b="1" i="1" dirty="0" smtClean="0"/>
              <a:t>Haemophilus influenze (bacilul Pfeiffer)</a:t>
            </a:r>
            <a:r>
              <a:rPr lang="ro-RO" dirty="0" smtClean="0"/>
              <a:t>.</a:t>
            </a:r>
            <a:endParaRPr lang="en-US" dirty="0" smtClean="0"/>
          </a:p>
          <a:p>
            <a:endParaRPr lang="en-US" dirty="0" smtClean="0"/>
          </a:p>
          <a:p>
            <a:r>
              <a:rPr lang="ro-RO" b="1" dirty="0" smtClean="0"/>
              <a:t>2. CARACTERE MORFOLOGICE</a:t>
            </a:r>
            <a:endParaRPr lang="en-US" dirty="0" smtClean="0"/>
          </a:p>
          <a:p>
            <a:r>
              <a:rPr lang="ro-RO" b="1" i="1" dirty="0" smtClean="0"/>
              <a:t>Cocobacili sau bacili scurţi, Gram negativi, nesporulaţi, imobili</a:t>
            </a:r>
            <a:r>
              <a:rPr lang="ro-RO" dirty="0" smtClean="0"/>
              <a:t>. În culturi vechi, apar şi sub </a:t>
            </a:r>
            <a:r>
              <a:rPr lang="ro-RO" b="1" i="1" dirty="0" smtClean="0"/>
              <a:t>forme morfologice aberante</a:t>
            </a:r>
            <a:r>
              <a:rPr lang="ro-RO" dirty="0" smtClean="0"/>
              <a:t> (granulare, filamentoase). </a:t>
            </a:r>
            <a:endParaRPr lang="en-US" dirty="0" smtClean="0"/>
          </a:p>
          <a:p>
            <a:r>
              <a:rPr lang="ro-RO" dirty="0" smtClean="0"/>
              <a:t>În </a:t>
            </a:r>
            <a:r>
              <a:rPr lang="ro-RO" b="1" i="1" dirty="0" smtClean="0"/>
              <a:t>culturi proaspete pe mediu lichid</a:t>
            </a:r>
            <a:r>
              <a:rPr lang="ro-RO" dirty="0" smtClean="0"/>
              <a:t>, prezintă </a:t>
            </a:r>
            <a:r>
              <a:rPr lang="ro-RO" b="1" i="1" dirty="0" smtClean="0"/>
              <a:t>capsulă </a:t>
            </a:r>
            <a:r>
              <a:rPr lang="ro-RO" dirty="0" smtClean="0"/>
              <a:t>(în 6-8 ore de la însămânţare). În continuare, are loc </a:t>
            </a:r>
            <a:r>
              <a:rPr lang="ro-RO" b="1" i="1" dirty="0" smtClean="0"/>
              <a:t>autoliza germenilor</a:t>
            </a:r>
            <a:r>
              <a:rPr lang="ro-RO" dirty="0" smtClean="0"/>
              <a:t> </a:t>
            </a:r>
            <a:r>
              <a:rPr lang="ro-RO" b="1" i="1" dirty="0" smtClean="0"/>
              <a:t>în cultură</a:t>
            </a:r>
            <a:r>
              <a:rPr lang="ro-RO" dirty="0" smtClean="0"/>
              <a:t> (datorită acţiunii enzimelor autolitice endogene).</a:t>
            </a:r>
            <a:endParaRPr lang="en-US" dirty="0" smtClean="0"/>
          </a:p>
        </p:txBody>
      </p:sp>
      <p:sp>
        <p:nvSpPr>
          <p:cNvPr id="4" name="TextBox 3"/>
          <p:cNvSpPr txBox="1"/>
          <p:nvPr/>
        </p:nvSpPr>
        <p:spPr>
          <a:xfrm>
            <a:off x="630940" y="6505599"/>
            <a:ext cx="2428892"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400" b="1" dirty="0" smtClean="0"/>
              <a:t>Examen direct frotiu LCR</a:t>
            </a:r>
          </a:p>
        </p:txBody>
      </p:sp>
      <p:sp>
        <p:nvSpPr>
          <p:cNvPr id="5" name="TextBox 4"/>
          <p:cNvSpPr txBox="1"/>
          <p:nvPr/>
        </p:nvSpPr>
        <p:spPr>
          <a:xfrm>
            <a:off x="4039224" y="6505599"/>
            <a:ext cx="4819056" cy="30777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400" b="1" dirty="0" smtClean="0"/>
              <a:t>Identificare morfologică. </a:t>
            </a:r>
            <a:r>
              <a:rPr lang="ro-RO" sz="1400" b="1" dirty="0" err="1" smtClean="0"/>
              <a:t>Coloraţie</a:t>
            </a:r>
            <a:r>
              <a:rPr lang="ro-RO" sz="1400" b="1" dirty="0" smtClean="0"/>
              <a:t> Gram</a:t>
            </a:r>
            <a:endParaRPr lang="ro-RO" sz="1400" b="1" dirty="0"/>
          </a:p>
        </p:txBody>
      </p:sp>
      <p:pic>
        <p:nvPicPr>
          <p:cNvPr id="6" name="Picture 5" descr="PHIL Image 1947"/>
          <p:cNvPicPr>
            <a:picLocks noChangeAspect="1" noChangeArrowheads="1"/>
          </p:cNvPicPr>
          <p:nvPr/>
        </p:nvPicPr>
        <p:blipFill>
          <a:blip r:embed="rId3" cstate="print"/>
          <a:srcRect/>
          <a:stretch>
            <a:fillRect/>
          </a:stretch>
        </p:blipFill>
        <p:spPr bwMode="auto">
          <a:xfrm>
            <a:off x="4039224" y="4005064"/>
            <a:ext cx="2447418" cy="2376264"/>
          </a:xfrm>
          <a:prstGeom prst="rect">
            <a:avLst/>
          </a:prstGeom>
          <a:noFill/>
          <a:ln w="9525">
            <a:noFill/>
            <a:miter lim="800000"/>
            <a:headEnd/>
            <a:tailEnd/>
          </a:ln>
        </p:spPr>
      </p:pic>
      <p:pic>
        <p:nvPicPr>
          <p:cNvPr id="7" name="Picture 5" descr="d7128">
            <a:hlinkClick r:id="rId4"/>
          </p:cNvPr>
          <p:cNvPicPr>
            <a:picLocks noChangeAspect="1" noChangeArrowheads="1"/>
          </p:cNvPicPr>
          <p:nvPr/>
        </p:nvPicPr>
        <p:blipFill>
          <a:blip r:embed="rId5" cstate="print"/>
          <a:srcRect/>
          <a:stretch>
            <a:fillRect/>
          </a:stretch>
        </p:blipFill>
        <p:spPr bwMode="auto">
          <a:xfrm>
            <a:off x="285720" y="4032520"/>
            <a:ext cx="3113105" cy="2376264"/>
          </a:xfrm>
          <a:prstGeom prst="rect">
            <a:avLst/>
          </a:prstGeom>
          <a:noFill/>
          <a:ln w="9525">
            <a:noFill/>
            <a:miter lim="800000"/>
            <a:headEnd/>
            <a:tailEnd/>
          </a:ln>
        </p:spPr>
      </p:pic>
      <p:graphicFrame>
        <p:nvGraphicFramePr>
          <p:cNvPr id="8" name="Object 1"/>
          <p:cNvGraphicFramePr>
            <a:graphicFrameLocks noChangeAspect="1"/>
          </p:cNvGraphicFramePr>
          <p:nvPr>
            <p:extLst>
              <p:ext uri="{D42A27DB-BD31-4B8C-83A1-F6EECF244321}">
                <p14:modId xmlns:p14="http://schemas.microsoft.com/office/powerpoint/2010/main" val="3105871841"/>
              </p:ext>
            </p:extLst>
          </p:nvPr>
        </p:nvGraphicFramePr>
        <p:xfrm>
          <a:off x="6660232" y="4194744"/>
          <a:ext cx="2375449" cy="1996904"/>
        </p:xfrm>
        <a:graphic>
          <a:graphicData uri="http://schemas.openxmlformats.org/presentationml/2006/ole">
            <mc:AlternateContent xmlns:mc="http://schemas.openxmlformats.org/markup-compatibility/2006">
              <mc:Choice xmlns:v="urn:schemas-microsoft-com:vml" Requires="v">
                <p:oleObj spid="_x0000_s50191" r:id="rId6" imgW="8526065" imgH="5868219" progId="ViewerFrameClass">
                  <p:embed/>
                </p:oleObj>
              </mc:Choice>
              <mc:Fallback>
                <p:oleObj r:id="rId6" imgW="8526065" imgH="5868219" progId="ViewerFrameClass">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0232" y="4194744"/>
                        <a:ext cx="2375449" cy="1996904"/>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emedmd.com/sites/default/files/Worldwide%20incidence%20of%20human%20Brucellos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38" y="836712"/>
            <a:ext cx="9017166" cy="52565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3728" y="6237312"/>
            <a:ext cx="44644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Prevalența brucelozei pe glob</a:t>
            </a:r>
            <a:endParaRPr lang="en-US" b="1" dirty="0"/>
          </a:p>
        </p:txBody>
      </p:sp>
    </p:spTree>
    <p:extLst>
      <p:ext uri="{BB962C8B-B14F-4D97-AF65-F5344CB8AC3E}">
        <p14:creationId xmlns:p14="http://schemas.microsoft.com/office/powerpoint/2010/main" val="1700804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14356"/>
            <a:ext cx="8501122" cy="5857916"/>
          </a:xfrm>
        </p:spPr>
        <p:txBody>
          <a:bodyPr>
            <a:normAutofit fontScale="85000" lnSpcReduction="20000"/>
          </a:bodyPr>
          <a:lstStyle/>
          <a:p>
            <a:pPr>
              <a:buNone/>
            </a:pPr>
            <a:endParaRPr lang="en-US" dirty="0" smtClean="0"/>
          </a:p>
          <a:p>
            <a:r>
              <a:rPr lang="en-US" b="1" dirty="0" smtClean="0"/>
              <a:t>9</a:t>
            </a:r>
            <a:r>
              <a:rPr lang="ro-RO" b="1" dirty="0" smtClean="0"/>
              <a:t>.2. Profilaxia </a:t>
            </a:r>
            <a:endParaRPr lang="en-US" dirty="0" smtClean="0"/>
          </a:p>
          <a:p>
            <a:r>
              <a:rPr lang="ro-RO" dirty="0" smtClean="0"/>
              <a:t>Constă într-un </a:t>
            </a:r>
            <a:r>
              <a:rPr lang="ro-RO" b="1" i="1" dirty="0" smtClean="0"/>
              <a:t>program complex</a:t>
            </a:r>
            <a:r>
              <a:rPr lang="en-US" b="1" i="1" dirty="0" smtClean="0"/>
              <a:t>:</a:t>
            </a:r>
            <a:r>
              <a:rPr lang="ro-RO" dirty="0" smtClean="0"/>
              <a:t> controlul animalelor pentru depistarea bolii, în izolarea germenilor din lochii sau lapte etc; pasteurizarea corectă a laptelui; depistarea şi tratarea corectă a cazurilor umane; controlul periodic prin intradermoreacţia la brucelină şi eventual prin reacţia de aglutinare a muncitorilor expuşi. </a:t>
            </a:r>
            <a:endParaRPr lang="en-US" dirty="0" smtClean="0"/>
          </a:p>
          <a:p>
            <a:r>
              <a:rPr lang="ro-RO" dirty="0" smtClean="0"/>
              <a:t>În unele ţări se aplică un vaccin de uz uman la îngrijitorii de animale, în zonele cunoscute ca focare de bruceloză existentă. La noi în ţară, se aplică numai </a:t>
            </a:r>
            <a:r>
              <a:rPr lang="ro-RO" b="1" i="1" dirty="0" smtClean="0"/>
              <a:t>măsuri generale de profilaxie nespecifică</a:t>
            </a:r>
            <a:r>
              <a:rPr lang="ro-RO" dirty="0" smtClean="0"/>
              <a:t>.</a:t>
            </a:r>
            <a:endParaRPr lang="en-US" dirty="0" smtClean="0"/>
          </a:p>
          <a:p>
            <a:pPr>
              <a:buNone/>
            </a:pPr>
            <a:endParaRPr lang="en-US" dirty="0" smtClean="0"/>
          </a:p>
          <a:p>
            <a:r>
              <a:rPr lang="en-US" b="1" dirty="0" smtClean="0"/>
              <a:t>9</a:t>
            </a:r>
            <a:r>
              <a:rPr lang="ro-RO" b="1" dirty="0" smtClean="0"/>
              <a:t>.3. Tratament</a:t>
            </a:r>
            <a:r>
              <a:rPr lang="ro-RO" dirty="0" smtClean="0"/>
              <a:t> </a:t>
            </a:r>
            <a:endParaRPr lang="en-US" dirty="0" smtClean="0"/>
          </a:p>
          <a:p>
            <a:r>
              <a:rPr lang="ro-RO" dirty="0" smtClean="0"/>
              <a:t>Multe tulpini de Brucella sunt </a:t>
            </a:r>
            <a:r>
              <a:rPr lang="ro-RO" b="1" i="1" dirty="0" smtClean="0"/>
              <a:t>sensibile la tetracicline şi streptomicine</a:t>
            </a:r>
            <a:r>
              <a:rPr lang="ro-RO" dirty="0" smtClean="0"/>
              <a:t>. Tratamentul asociat dă rezultate relativ bune, dar mai ales înainte de cantonarea brucelelor în ţesuturi, când ele devin mai greu abordabile de către chimioterapice.</a:t>
            </a:r>
            <a:endParaRPr lang="en-US" dirty="0" smtClean="0"/>
          </a:p>
          <a:p>
            <a:endParaRPr lang="en-US" dirty="0"/>
          </a:p>
        </p:txBody>
      </p:sp>
    </p:spTree>
    <p:extLst>
      <p:ext uri="{BB962C8B-B14F-4D97-AF65-F5344CB8AC3E}">
        <p14:creationId xmlns:p14="http://schemas.microsoft.com/office/powerpoint/2010/main" val="1355604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836712"/>
            <a:ext cx="8715436" cy="3046988"/>
          </a:xfrm>
          <a:prstGeom prst="rect">
            <a:avLst/>
          </a:prstGeom>
        </p:spPr>
        <p:txBody>
          <a:bodyPr wrap="square">
            <a:spAutoFit/>
          </a:bodyPr>
          <a:lstStyle/>
          <a:p>
            <a:pPr algn="just">
              <a:spcBef>
                <a:spcPct val="50000"/>
              </a:spcBef>
            </a:pPr>
            <a:r>
              <a:rPr lang="ro-RO" b="1" i="1" dirty="0" smtClean="0">
                <a:latin typeface="Arial" charset="0"/>
                <a:cs typeface="Arial" charset="0"/>
              </a:rPr>
              <a:t>Morfologie</a:t>
            </a:r>
          </a:p>
          <a:p>
            <a:pPr algn="just">
              <a:spcBef>
                <a:spcPct val="50000"/>
              </a:spcBef>
            </a:pPr>
            <a:r>
              <a:rPr lang="ro-RO" dirty="0" smtClean="0">
                <a:latin typeface="Bookman Old Style" pitchFamily="18" charset="0"/>
              </a:rPr>
              <a:t>-</a:t>
            </a:r>
            <a:r>
              <a:rPr lang="ro-RO" dirty="0" smtClean="0">
                <a:latin typeface="Bookman Old Style" pitchFamily="18" charset="0"/>
                <a:cs typeface="Times New Roman" pitchFamily="18" charset="0"/>
              </a:rPr>
              <a:t> bacili gram negativi, imobili, aerobi, facultativ anaerobi, </a:t>
            </a:r>
            <a:r>
              <a:rPr lang="ro-RO" dirty="0" err="1" smtClean="0">
                <a:latin typeface="Bookman Old Style" pitchFamily="18" charset="0"/>
                <a:cs typeface="Times New Roman" pitchFamily="18" charset="0"/>
              </a:rPr>
              <a:t>nesporulaţi</a:t>
            </a:r>
            <a:r>
              <a:rPr lang="ro-RO" dirty="0" smtClean="0">
                <a:latin typeface="Bookman Old Style" pitchFamily="18" charset="0"/>
                <a:cs typeface="Times New Roman" pitchFamily="18" charset="0"/>
              </a:rPr>
              <a:t>, necapsulaţi, foarte </a:t>
            </a:r>
            <a:r>
              <a:rPr lang="ro-RO" dirty="0" err="1" smtClean="0">
                <a:latin typeface="Bookman Old Style" pitchFamily="18" charset="0"/>
                <a:cs typeface="Times New Roman" pitchFamily="18" charset="0"/>
              </a:rPr>
              <a:t>pleomorfi</a:t>
            </a:r>
            <a:r>
              <a:rPr lang="ro-RO" dirty="0" smtClean="0">
                <a:latin typeface="Bookman Old Style" pitchFamily="18" charset="0"/>
                <a:cs typeface="Times New Roman" pitchFamily="18" charset="0"/>
              </a:rPr>
              <a:t>, dispuşi în </a:t>
            </a:r>
            <a:r>
              <a:rPr lang="en-US" dirty="0" smtClean="0">
                <a:latin typeface="Bookman Old Style" pitchFamily="18" charset="0"/>
                <a:cs typeface="Times New Roman" pitchFamily="18" charset="0"/>
              </a:rPr>
              <a:t>"</a:t>
            </a:r>
            <a:r>
              <a:rPr lang="en-US" dirty="0" err="1" smtClean="0">
                <a:latin typeface="Bookman Old Style" pitchFamily="18" charset="0"/>
                <a:cs typeface="Times New Roman" pitchFamily="18" charset="0"/>
              </a:rPr>
              <a:t>bancuri</a:t>
            </a:r>
            <a:r>
              <a:rPr lang="en-US" dirty="0" smtClean="0">
                <a:latin typeface="Bookman Old Style" pitchFamily="18" charset="0"/>
                <a:cs typeface="Times New Roman" pitchFamily="18" charset="0"/>
              </a:rPr>
              <a:t> de </a:t>
            </a:r>
            <a:r>
              <a:rPr lang="en-US" dirty="0" err="1" smtClean="0">
                <a:latin typeface="Bookman Old Style" pitchFamily="18" charset="0"/>
                <a:cs typeface="Times New Roman" pitchFamily="18" charset="0"/>
              </a:rPr>
              <a:t>peşte</a:t>
            </a:r>
            <a:r>
              <a:rPr lang="en-US" dirty="0" smtClean="0">
                <a:latin typeface="Bookman Old Style" pitchFamily="18" charset="0"/>
                <a:cs typeface="Times New Roman" pitchFamily="18" charset="0"/>
              </a:rPr>
              <a:t>".</a:t>
            </a:r>
            <a:endParaRPr lang="ro-RO" dirty="0" smtClean="0">
              <a:latin typeface="Bookman Old Style" pitchFamily="18" charset="0"/>
              <a:cs typeface="Times New Roman" pitchFamily="18" charset="0"/>
            </a:endParaRPr>
          </a:p>
          <a:p>
            <a:pPr algn="just">
              <a:spcBef>
                <a:spcPct val="50000"/>
              </a:spcBef>
            </a:pPr>
            <a:r>
              <a:rPr lang="ro-RO" dirty="0" err="1" smtClean="0">
                <a:latin typeface="Bookman Old Style" pitchFamily="18" charset="0"/>
              </a:rPr>
              <a:t>-p</a:t>
            </a:r>
            <a:r>
              <a:rPr lang="ro-RO" dirty="0" err="1" smtClean="0">
                <a:latin typeface="Bookman Old Style" pitchFamily="18" charset="0"/>
                <a:cs typeface="Times New Roman" pitchFamily="18" charset="0"/>
              </a:rPr>
              <a:t>ână</a:t>
            </a:r>
            <a:r>
              <a:rPr lang="ro-RO" dirty="0" smtClean="0">
                <a:latin typeface="Bookman Old Style" pitchFamily="18" charset="0"/>
                <a:cs typeface="Times New Roman" pitchFamily="18" charset="0"/>
              </a:rPr>
              <a:t> nu de mult </a:t>
            </a:r>
            <a:r>
              <a:rPr lang="ro-RO" dirty="0" smtClean="0">
                <a:latin typeface="Bookman Old Style" pitchFamily="18" charset="0"/>
              </a:rPr>
              <a:t>-</a:t>
            </a:r>
            <a:r>
              <a:rPr lang="ro-RO" dirty="0" smtClean="0">
                <a:latin typeface="Bookman Old Style" pitchFamily="18" charset="0"/>
                <a:cs typeface="Times New Roman" pitchFamily="18" charset="0"/>
              </a:rPr>
              <a:t> incluşi în genul </a:t>
            </a:r>
            <a:r>
              <a:rPr lang="ro-RO" i="1" dirty="0" err="1" smtClean="0">
                <a:latin typeface="Bookman Old Style" pitchFamily="18" charset="0"/>
                <a:cs typeface="Times New Roman" pitchFamily="18" charset="0"/>
              </a:rPr>
              <a:t>Haemophylus</a:t>
            </a:r>
            <a:r>
              <a:rPr lang="ro-RO" dirty="0" smtClean="0">
                <a:latin typeface="Bookman Old Style" pitchFamily="18" charset="0"/>
                <a:cs typeface="Times New Roman" pitchFamily="18" charset="0"/>
              </a:rPr>
              <a:t>. Recent au fost separaţi taxonomic într-un gen aparte, care are un singur reprezentant </a:t>
            </a:r>
            <a:r>
              <a:rPr lang="ro-RO" i="1" dirty="0" err="1" smtClean="0">
                <a:latin typeface="Bookman Old Style" pitchFamily="18" charset="0"/>
                <a:cs typeface="Times New Roman" pitchFamily="18" charset="0"/>
              </a:rPr>
              <a:t>G.vaginalis</a:t>
            </a:r>
            <a:endParaRPr lang="ro-RO" dirty="0"/>
          </a:p>
        </p:txBody>
      </p:sp>
      <p:sp>
        <p:nvSpPr>
          <p:cNvPr id="3" name="TextBox 2"/>
          <p:cNvSpPr txBox="1"/>
          <p:nvPr/>
        </p:nvSpPr>
        <p:spPr>
          <a:xfrm>
            <a:off x="2175976" y="484780"/>
            <a:ext cx="5795429" cy="523220"/>
          </a:xfrm>
          <a:prstGeom prst="rect">
            <a:avLst/>
          </a:prstGeom>
          <a:noFill/>
        </p:spPr>
        <p:txBody>
          <a:bodyPr wrap="square" rtlCol="0">
            <a:spAutoFit/>
          </a:bodyPr>
          <a:lstStyle/>
          <a:p>
            <a:pPr algn="ctr"/>
            <a:r>
              <a:rPr lang="ro-RO" sz="2800" b="1" dirty="0" smtClean="0"/>
              <a:t>GARDNERELLA VAGINALIS</a:t>
            </a:r>
            <a:endParaRPr lang="ro-RO" sz="2800" b="1" dirty="0"/>
          </a:p>
        </p:txBody>
      </p:sp>
      <p:sp>
        <p:nvSpPr>
          <p:cNvPr id="4" name="Rectangle 3"/>
          <p:cNvSpPr/>
          <p:nvPr/>
        </p:nvSpPr>
        <p:spPr>
          <a:xfrm>
            <a:off x="0" y="5255928"/>
            <a:ext cx="9001156" cy="1615827"/>
          </a:xfrm>
          <a:prstGeom prst="rect">
            <a:avLst/>
          </a:prstGeom>
        </p:spPr>
        <p:txBody>
          <a:bodyPr wrap="square">
            <a:spAutoFit/>
          </a:bodyPr>
          <a:lstStyle/>
          <a:p>
            <a:pPr algn="just">
              <a:spcBef>
                <a:spcPct val="50000"/>
              </a:spcBef>
            </a:pPr>
            <a:r>
              <a:rPr lang="ro-RO" dirty="0" smtClean="0">
                <a:latin typeface="Bookman Old Style" pitchFamily="18" charset="0"/>
                <a:cs typeface="Times New Roman" pitchFamily="18" charset="0"/>
              </a:rPr>
              <a:t>Se remarcă prezenţa de celule epiteliale pe suprafaţa cărora germenii aderă conferindu-le un aspect matlasat (sunt dispuşi în bancuri de peşte). </a:t>
            </a:r>
          </a:p>
          <a:p>
            <a:pPr algn="just">
              <a:spcBef>
                <a:spcPct val="50000"/>
              </a:spcBef>
            </a:pPr>
            <a:r>
              <a:rPr lang="ro-RO" dirty="0" err="1" smtClean="0">
                <a:latin typeface="Bookman Old Style" pitchFamily="18" charset="0"/>
                <a:cs typeface="Times New Roman" pitchFamily="18" charset="0"/>
              </a:rPr>
              <a:t>Prezenţa</a:t>
            </a:r>
            <a:r>
              <a:rPr lang="ro-RO" dirty="0" smtClean="0">
                <a:latin typeface="Bookman Old Style" pitchFamily="18" charset="0"/>
                <a:cs typeface="Times New Roman" pitchFamily="18" charset="0"/>
              </a:rPr>
              <a:t> </a:t>
            </a:r>
            <a:r>
              <a:rPr lang="ro-RO" dirty="0" err="1">
                <a:latin typeface="Bookman Old Style" pitchFamily="18" charset="0"/>
                <a:cs typeface="Times New Roman" pitchFamily="18" charset="0"/>
              </a:rPr>
              <a:t>aşa</a:t>
            </a:r>
            <a:r>
              <a:rPr lang="ro-RO" dirty="0">
                <a:latin typeface="Bookman Old Style" pitchFamily="18" charset="0"/>
                <a:cs typeface="Times New Roman" pitchFamily="18" charset="0"/>
              </a:rPr>
              <a:t> numitelor </a:t>
            </a:r>
            <a:r>
              <a:rPr lang="en-US" dirty="0">
                <a:latin typeface="Albertus Extra Bold" pitchFamily="34" charset="0"/>
                <a:cs typeface="Times New Roman" pitchFamily="18" charset="0"/>
              </a:rPr>
              <a:t>"clue cells" </a:t>
            </a:r>
            <a:r>
              <a:rPr lang="en-US" dirty="0" err="1">
                <a:latin typeface="Albertus Extra Bold" pitchFamily="34" charset="0"/>
                <a:cs typeface="Times New Roman" pitchFamily="18" charset="0"/>
              </a:rPr>
              <a:t>pe</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frotiul</a:t>
            </a:r>
            <a:r>
              <a:rPr lang="en-US" dirty="0">
                <a:latin typeface="Albertus Extra Bold" pitchFamily="34" charset="0"/>
                <a:cs typeface="Times New Roman" pitchFamily="18" charset="0"/>
              </a:rPr>
              <a:t> direct din </a:t>
            </a:r>
            <a:r>
              <a:rPr lang="en-US" dirty="0" err="1">
                <a:latin typeface="Albertus Extra Bold" pitchFamily="34" charset="0"/>
                <a:cs typeface="Times New Roman" pitchFamily="18" charset="0"/>
              </a:rPr>
              <a:t>secreţia</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vaginală</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celule</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epiteliale</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descuamate</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acoperite</a:t>
            </a:r>
            <a:r>
              <a:rPr lang="en-US" dirty="0">
                <a:latin typeface="Albertus Extra Bold" pitchFamily="34" charset="0"/>
                <a:cs typeface="Times New Roman" pitchFamily="18" charset="0"/>
              </a:rPr>
              <a:t> de </a:t>
            </a:r>
            <a:r>
              <a:rPr lang="en-US" dirty="0" err="1">
                <a:latin typeface="Albertus Extra Bold" pitchFamily="34" charset="0"/>
                <a:cs typeface="Times New Roman" pitchFamily="18" charset="0"/>
              </a:rPr>
              <a:t>bacili</a:t>
            </a:r>
            <a:r>
              <a:rPr lang="en-US" dirty="0">
                <a:latin typeface="Albertus Extra Bold" pitchFamily="34" charset="0"/>
                <a:cs typeface="Times New Roman" pitchFamily="18" charset="0"/>
              </a:rPr>
              <a:t> gram </a:t>
            </a:r>
            <a:r>
              <a:rPr lang="en-US" dirty="0" err="1">
                <a:latin typeface="Albertus Extra Bold" pitchFamily="34" charset="0"/>
                <a:cs typeface="Times New Roman" pitchFamily="18" charset="0"/>
              </a:rPr>
              <a:t>negativi</a:t>
            </a:r>
            <a:r>
              <a:rPr lang="en-US" dirty="0">
                <a:latin typeface="Albertus Extra Bold" pitchFamily="34" charset="0"/>
                <a:cs typeface="Times New Roman" pitchFamily="18" charset="0"/>
              </a:rPr>
              <a:t> de </a:t>
            </a:r>
            <a:r>
              <a:rPr lang="en-US" dirty="0" err="1">
                <a:latin typeface="Albertus Extra Bold" pitchFamily="34" charset="0"/>
                <a:cs typeface="Times New Roman" pitchFamily="18" charset="0"/>
              </a:rPr>
              <a:t>mici</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dimensiuni</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dispuşi</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în</a:t>
            </a:r>
            <a:r>
              <a:rPr lang="en-US" dirty="0">
                <a:latin typeface="Albertus Extra Bold" pitchFamily="34" charset="0"/>
                <a:cs typeface="Times New Roman" pitchFamily="18" charset="0"/>
              </a:rPr>
              <a:t> "</a:t>
            </a:r>
            <a:r>
              <a:rPr lang="en-US" dirty="0" err="1">
                <a:latin typeface="Albertus Extra Bold" pitchFamily="34" charset="0"/>
                <a:cs typeface="Times New Roman" pitchFamily="18" charset="0"/>
              </a:rPr>
              <a:t>bancuri</a:t>
            </a:r>
            <a:r>
              <a:rPr lang="en-US" dirty="0">
                <a:latin typeface="Albertus Extra Bold" pitchFamily="34" charset="0"/>
                <a:cs typeface="Times New Roman" pitchFamily="18" charset="0"/>
              </a:rPr>
              <a:t> de </a:t>
            </a:r>
            <a:r>
              <a:rPr lang="en-US" dirty="0" err="1">
                <a:latin typeface="Albertus Extra Bold" pitchFamily="34" charset="0"/>
                <a:cs typeface="Times New Roman" pitchFamily="18" charset="0"/>
              </a:rPr>
              <a:t>peşte</a:t>
            </a:r>
            <a:r>
              <a:rPr lang="en-US" dirty="0">
                <a:latin typeface="Albertus Extra Bold" pitchFamily="34" charset="0"/>
                <a:cs typeface="Times New Roman" pitchFamily="18" charset="0"/>
              </a:rPr>
              <a:t>"</a:t>
            </a:r>
            <a:r>
              <a:rPr lang="ro-RO" dirty="0">
                <a:latin typeface="Bookman Old Style" pitchFamily="18" charset="0"/>
                <a:cs typeface="Times New Roman" pitchFamily="18" charset="0"/>
              </a:rPr>
              <a:t>, astfel încât marginile celulei se disting cu dificultate</a:t>
            </a:r>
            <a:r>
              <a:rPr lang="en-US" dirty="0" smtClean="0">
                <a:latin typeface="Albertus Extra Bold" pitchFamily="34" charset="0"/>
                <a:cs typeface="Times New Roman" pitchFamily="18" charset="0"/>
              </a:rPr>
              <a:t>).</a:t>
            </a:r>
            <a:endParaRPr lang="ro-RO" dirty="0">
              <a:latin typeface="Albertus Extra Bold" pitchFamily="34" charset="0"/>
              <a:cs typeface="Times New Roman" pitchFamily="18" charset="0"/>
            </a:endParaRPr>
          </a:p>
        </p:txBody>
      </p:sp>
      <p:pic>
        <p:nvPicPr>
          <p:cNvPr id="5" name="Picture 5" descr="26-12_ClueCells_1.jpg                                          00036A89Macintosh HD                   ABA78158:"/>
          <p:cNvPicPr>
            <a:picLocks noChangeAspect="1" noChangeArrowheads="1"/>
          </p:cNvPicPr>
          <p:nvPr/>
        </p:nvPicPr>
        <p:blipFill>
          <a:blip r:embed="rId3" cstate="print"/>
          <a:srcRect b="10791"/>
          <a:stretch>
            <a:fillRect/>
          </a:stretch>
        </p:blipFill>
        <p:spPr bwMode="auto">
          <a:xfrm>
            <a:off x="392893" y="2564904"/>
            <a:ext cx="3000396" cy="2638305"/>
          </a:xfrm>
          <a:prstGeom prst="rect">
            <a:avLst/>
          </a:prstGeom>
          <a:noFill/>
        </p:spPr>
      </p:pic>
      <p:pic>
        <p:nvPicPr>
          <p:cNvPr id="6" name="Picture 5" descr="clue cells"/>
          <p:cNvPicPr>
            <a:picLocks noChangeAspect="1" noChangeArrowheads="1"/>
          </p:cNvPicPr>
          <p:nvPr/>
        </p:nvPicPr>
        <p:blipFill>
          <a:blip r:embed="rId4" cstate="print"/>
          <a:srcRect/>
          <a:stretch>
            <a:fillRect/>
          </a:stretch>
        </p:blipFill>
        <p:spPr bwMode="auto">
          <a:xfrm>
            <a:off x="3500462" y="2566218"/>
            <a:ext cx="3091246" cy="2177676"/>
          </a:xfrm>
          <a:prstGeom prst="rect">
            <a:avLst/>
          </a:prstGeom>
          <a:noFill/>
        </p:spPr>
      </p:pic>
      <p:pic>
        <p:nvPicPr>
          <p:cNvPr id="7" name="Picture 6" descr="cluecell"/>
          <p:cNvPicPr>
            <a:picLocks noChangeAspect="1" noChangeArrowheads="1"/>
          </p:cNvPicPr>
          <p:nvPr/>
        </p:nvPicPr>
        <p:blipFill>
          <a:blip r:embed="rId5" cstate="print"/>
          <a:srcRect/>
          <a:stretch>
            <a:fillRect/>
          </a:stretch>
        </p:blipFill>
        <p:spPr bwMode="auto">
          <a:xfrm>
            <a:off x="6651709" y="2564904"/>
            <a:ext cx="2403033" cy="2178990"/>
          </a:xfrm>
          <a:prstGeom prst="rect">
            <a:avLst/>
          </a:prstGeom>
          <a:noFill/>
        </p:spPr>
      </p:pic>
      <p:sp>
        <p:nvSpPr>
          <p:cNvPr id="8" name="TextBox 7"/>
          <p:cNvSpPr txBox="1"/>
          <p:nvPr/>
        </p:nvSpPr>
        <p:spPr>
          <a:xfrm>
            <a:off x="3851920" y="4886596"/>
            <a:ext cx="2443543" cy="369332"/>
          </a:xfrm>
          <a:prstGeom prst="rect">
            <a:avLst/>
          </a:prstGeom>
          <a:noFill/>
        </p:spPr>
        <p:txBody>
          <a:bodyPr wrap="square" rtlCol="0">
            <a:spAutoFit/>
          </a:bodyPr>
          <a:lstStyle/>
          <a:p>
            <a:pPr algn="ctr"/>
            <a:r>
              <a:rPr lang="ro-RO" b="1" dirty="0" smtClean="0"/>
              <a:t>„</a:t>
            </a:r>
            <a:r>
              <a:rPr lang="ro-RO" b="1" dirty="0" err="1" smtClean="0"/>
              <a:t>Clue</a:t>
            </a:r>
            <a:r>
              <a:rPr lang="ro-RO" b="1" dirty="0" smtClean="0"/>
              <a:t> </a:t>
            </a:r>
            <a:r>
              <a:rPr lang="ro-RO" b="1" dirty="0" err="1" smtClean="0"/>
              <a:t>Cells</a:t>
            </a:r>
            <a:r>
              <a:rPr lang="ro-RO" b="1" dirty="0" smtClean="0"/>
              <a:t>”</a:t>
            </a:r>
            <a:endParaRPr lang="en-US" b="1" dirty="0"/>
          </a:p>
        </p:txBody>
      </p:sp>
    </p:spTree>
    <p:extLst>
      <p:ext uri="{BB962C8B-B14F-4D97-AF65-F5344CB8AC3E}">
        <p14:creationId xmlns:p14="http://schemas.microsoft.com/office/powerpoint/2010/main" val="13184459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500034" y="1285860"/>
            <a:ext cx="8501122" cy="3416320"/>
          </a:xfrm>
          <a:prstGeom prst="rect">
            <a:avLst/>
          </a:prstGeom>
          <a:noFill/>
          <a:ln w="9525">
            <a:noFill/>
            <a:miter lim="800000"/>
            <a:headEnd/>
            <a:tailEnd/>
          </a:ln>
        </p:spPr>
        <p:txBody>
          <a:bodyPr wrap="square">
            <a:spAutoFit/>
          </a:bodyPr>
          <a:lstStyle/>
          <a:p>
            <a:pPr algn="just">
              <a:spcBef>
                <a:spcPct val="50000"/>
              </a:spcBef>
            </a:pPr>
            <a:r>
              <a:rPr lang="ro-RO" sz="1800" b="1" i="1" dirty="0" smtClean="0">
                <a:latin typeface="Arial" charset="0"/>
                <a:cs typeface="Arial" charset="0"/>
              </a:rPr>
              <a:t>Habitat</a:t>
            </a:r>
            <a:endParaRPr lang="ro-RO" sz="1800" b="1" i="1" dirty="0">
              <a:latin typeface="Arial" charset="0"/>
              <a:cs typeface="Arial" charset="0"/>
            </a:endParaRPr>
          </a:p>
          <a:p>
            <a:pPr algn="just">
              <a:spcBef>
                <a:spcPct val="50000"/>
              </a:spcBef>
            </a:pPr>
            <a:r>
              <a:rPr lang="ro-RO" sz="1800" dirty="0">
                <a:latin typeface="Bookman Old Style" pitchFamily="18" charset="0"/>
                <a:cs typeface="Times New Roman" pitchFamily="18" charset="0"/>
              </a:rPr>
              <a:t>Colonizează în număr redus mucoasa vaginală (la 20-40% din femei</a:t>
            </a:r>
            <a:r>
              <a:rPr lang="ro-RO" sz="1800" dirty="0" smtClean="0">
                <a:latin typeface="Bookman Old Style" pitchFamily="18" charset="0"/>
                <a:cs typeface="Times New Roman" pitchFamily="18" charset="0"/>
              </a:rPr>
              <a:t>).</a:t>
            </a:r>
          </a:p>
          <a:p>
            <a:pPr algn="just">
              <a:spcBef>
                <a:spcPct val="50000"/>
              </a:spcBef>
            </a:pPr>
            <a:r>
              <a:rPr lang="ro-RO" sz="1800" dirty="0" smtClean="0">
                <a:latin typeface="Bookman Old Style" pitchFamily="18" charset="0"/>
                <a:cs typeface="Times New Roman" pitchFamily="18" charset="0"/>
              </a:rPr>
              <a:t> </a:t>
            </a:r>
            <a:r>
              <a:rPr lang="ro-RO" sz="1800" b="1" i="1" dirty="0" smtClean="0">
                <a:latin typeface="Bookman Old Style" pitchFamily="18" charset="0"/>
                <a:cs typeface="Times New Roman" pitchFamily="18" charset="0"/>
              </a:rPr>
              <a:t>Aspecte clinice</a:t>
            </a:r>
          </a:p>
          <a:p>
            <a:pPr algn="just">
              <a:spcBef>
                <a:spcPct val="50000"/>
              </a:spcBef>
            </a:pPr>
            <a:r>
              <a:rPr lang="ro-RO" sz="1800" dirty="0" smtClean="0">
                <a:latin typeface="Bookman Old Style" pitchFamily="18" charset="0"/>
                <a:cs typeface="Times New Roman" pitchFamily="18" charset="0"/>
              </a:rPr>
              <a:t>Se </a:t>
            </a:r>
            <a:r>
              <a:rPr lang="ro-RO" sz="1800" dirty="0">
                <a:latin typeface="Bookman Old Style" pitchFamily="18" charset="0"/>
                <a:cs typeface="Times New Roman" pitchFamily="18" charset="0"/>
              </a:rPr>
              <a:t>transmit pe cale sexuală şi dau forme de vaginită purulentă (</a:t>
            </a:r>
            <a:r>
              <a:rPr lang="ro-RO" sz="1800" b="1" dirty="0" err="1">
                <a:solidFill>
                  <a:srgbClr val="FFC000"/>
                </a:solidFill>
                <a:latin typeface="Bookman Old Style" pitchFamily="18" charset="0"/>
                <a:cs typeface="Times New Roman" pitchFamily="18" charset="0"/>
              </a:rPr>
              <a:t>vaginoza</a:t>
            </a:r>
            <a:r>
              <a:rPr lang="ro-RO" sz="1800" b="1" dirty="0">
                <a:solidFill>
                  <a:srgbClr val="FFC000"/>
                </a:solidFill>
                <a:latin typeface="Bookman Old Style" pitchFamily="18" charset="0"/>
                <a:cs typeface="Times New Roman" pitchFamily="18" charset="0"/>
              </a:rPr>
              <a:t> bacteriană</a:t>
            </a:r>
            <a:r>
              <a:rPr lang="ro-RO" sz="1800" dirty="0">
                <a:latin typeface="Bookman Old Style" pitchFamily="18" charset="0"/>
                <a:cs typeface="Times New Roman" pitchFamily="18" charset="0"/>
              </a:rPr>
              <a:t>), caracterizate prin arsuri </a:t>
            </a:r>
            <a:r>
              <a:rPr lang="ro-RO" sz="1800" dirty="0" err="1">
                <a:latin typeface="Bookman Old Style" pitchFamily="18" charset="0"/>
                <a:cs typeface="Times New Roman" pitchFamily="18" charset="0"/>
              </a:rPr>
              <a:t>vulvare</a:t>
            </a:r>
            <a:r>
              <a:rPr lang="ro-RO" sz="1800" dirty="0">
                <a:latin typeface="Bookman Old Style" pitchFamily="18" charset="0"/>
                <a:cs typeface="Times New Roman" pitchFamily="18" charset="0"/>
              </a:rPr>
              <a:t>, dureri vaginale, precum şi printr-o secreţie vaginală abundentă, urât mirositoare (miros de peşte alterat). </a:t>
            </a:r>
            <a:r>
              <a:rPr lang="ro-RO" sz="1800" dirty="0" err="1" smtClean="0">
                <a:latin typeface="Bookman Old Style" pitchFamily="18" charset="0"/>
                <a:cs typeface="Times New Roman" pitchFamily="18" charset="0"/>
              </a:rPr>
              <a:t>Infectiile</a:t>
            </a:r>
            <a:r>
              <a:rPr lang="ro-RO" sz="1800" dirty="0" smtClean="0">
                <a:latin typeface="Bookman Old Style" pitchFamily="18" charset="0"/>
                <a:cs typeface="Times New Roman" pitchFamily="18" charset="0"/>
              </a:rPr>
              <a:t> sunt frecvente la femei  </a:t>
            </a:r>
            <a:r>
              <a:rPr lang="ro-RO" sz="1800" dirty="0" err="1" smtClean="0">
                <a:latin typeface="Bookman Old Style" pitchFamily="18" charset="0"/>
                <a:cs typeface="Times New Roman" pitchFamily="18" charset="0"/>
              </a:rPr>
              <a:t>premenopausal</a:t>
            </a:r>
            <a:endParaRPr lang="ro-RO" sz="1800" dirty="0" smtClean="0">
              <a:latin typeface="Bookman Old Style" pitchFamily="18" charset="0"/>
              <a:cs typeface="Times New Roman" pitchFamily="18" charset="0"/>
            </a:endParaRPr>
          </a:p>
          <a:p>
            <a:pPr algn="just">
              <a:spcBef>
                <a:spcPct val="50000"/>
              </a:spcBef>
            </a:pPr>
            <a:r>
              <a:rPr lang="ro-RO" sz="1800" dirty="0" smtClean="0">
                <a:latin typeface="Bookman Old Style" pitchFamily="18" charset="0"/>
                <a:cs typeface="Times New Roman" pitchFamily="18" charset="0"/>
              </a:rPr>
              <a:t>Factori </a:t>
            </a:r>
            <a:r>
              <a:rPr lang="ro-RO" sz="1800" dirty="0" err="1" smtClean="0">
                <a:latin typeface="Bookman Old Style" pitchFamily="18" charset="0"/>
                <a:cs typeface="Times New Roman" pitchFamily="18" charset="0"/>
              </a:rPr>
              <a:t>favorizanti</a:t>
            </a:r>
            <a:r>
              <a:rPr lang="ro-RO" sz="1800" dirty="0" smtClean="0">
                <a:latin typeface="Bookman Old Style" pitchFamily="18" charset="0"/>
                <a:cs typeface="Times New Roman" pitchFamily="18" charset="0"/>
              </a:rPr>
              <a:t>: </a:t>
            </a:r>
            <a:r>
              <a:rPr lang="ro-RO" sz="1800" dirty="0" err="1" smtClean="0">
                <a:latin typeface="Bookman Old Style" pitchFamily="18" charset="0"/>
                <a:cs typeface="Times New Roman" pitchFamily="18" charset="0"/>
              </a:rPr>
              <a:t>modificari</a:t>
            </a:r>
            <a:r>
              <a:rPr lang="ro-RO" sz="1800" dirty="0" smtClean="0">
                <a:latin typeface="Bookman Old Style" pitchFamily="18" charset="0"/>
                <a:cs typeface="Times New Roman" pitchFamily="18" charset="0"/>
              </a:rPr>
              <a:t> ale biocenozei vaginale,</a:t>
            </a:r>
            <a:r>
              <a:rPr lang="ro-RO" sz="1800" dirty="0" err="1" smtClean="0">
                <a:latin typeface="Bookman Old Style" pitchFamily="18" charset="0"/>
                <a:cs typeface="Times New Roman" pitchFamily="18" charset="0"/>
              </a:rPr>
              <a:t>scaderea</a:t>
            </a:r>
            <a:r>
              <a:rPr lang="ro-RO" sz="1800" dirty="0" smtClean="0">
                <a:latin typeface="Bookman Old Style" pitchFamily="18" charset="0"/>
                <a:cs typeface="Times New Roman" pitchFamily="18" charset="0"/>
              </a:rPr>
              <a:t> </a:t>
            </a:r>
            <a:r>
              <a:rPr lang="ro-RO" sz="1800" dirty="0" err="1" smtClean="0">
                <a:latin typeface="Bookman Old Style" pitchFamily="18" charset="0"/>
                <a:cs typeface="Times New Roman" pitchFamily="18" charset="0"/>
              </a:rPr>
              <a:t>nr.de</a:t>
            </a:r>
            <a:r>
              <a:rPr lang="ro-RO" sz="1800" dirty="0" smtClean="0">
                <a:latin typeface="Bookman Old Style" pitchFamily="18" charset="0"/>
                <a:cs typeface="Times New Roman" pitchFamily="18" charset="0"/>
              </a:rPr>
              <a:t> </a:t>
            </a:r>
            <a:r>
              <a:rPr lang="ro-RO" sz="1800" dirty="0" err="1" smtClean="0">
                <a:latin typeface="Bookman Old Style" pitchFamily="18" charset="0"/>
                <a:cs typeface="Times New Roman" pitchFamily="18" charset="0"/>
              </a:rPr>
              <a:t>lactobacili</a:t>
            </a:r>
            <a:r>
              <a:rPr lang="ro-RO" sz="1800" dirty="0" smtClean="0">
                <a:latin typeface="Bookman Old Style" pitchFamily="18" charset="0"/>
                <a:cs typeface="Times New Roman" pitchFamily="18" charset="0"/>
              </a:rPr>
              <a:t>, prezenta germenilor </a:t>
            </a:r>
            <a:r>
              <a:rPr lang="ro-RO" sz="1800" dirty="0">
                <a:latin typeface="Bookman Old Style" pitchFamily="18" charset="0"/>
                <a:cs typeface="Times New Roman" pitchFamily="18" charset="0"/>
              </a:rPr>
              <a:t>anaerobi aparţinând genurilor: </a:t>
            </a:r>
            <a:r>
              <a:rPr lang="ro-RO" sz="1800" i="1" dirty="0" err="1">
                <a:latin typeface="Bookman Old Style" pitchFamily="18" charset="0"/>
                <a:cs typeface="Times New Roman" pitchFamily="18" charset="0"/>
              </a:rPr>
              <a:t>Bacteroides</a:t>
            </a:r>
            <a:r>
              <a:rPr lang="ro-RO" sz="1800" dirty="0">
                <a:latin typeface="Bookman Old Style" pitchFamily="18" charset="0"/>
                <a:cs typeface="Times New Roman" pitchFamily="18" charset="0"/>
              </a:rPr>
              <a:t> şi </a:t>
            </a:r>
            <a:r>
              <a:rPr lang="ro-RO" sz="1800" i="1" dirty="0" err="1">
                <a:latin typeface="Bookman Old Style" pitchFamily="18" charset="0"/>
                <a:cs typeface="Times New Roman" pitchFamily="18" charset="0"/>
              </a:rPr>
              <a:t>Peptococcus</a:t>
            </a:r>
            <a:r>
              <a:rPr lang="ro-RO" sz="1800" dirty="0">
                <a:latin typeface="Bookman Old Style" pitchFamily="18" charset="0"/>
                <a:cs typeface="Times New Roman" pitchFamily="18" charset="0"/>
              </a:rPr>
              <a:t>. </a:t>
            </a:r>
            <a:endParaRPr lang="en-US" sz="1800" b="1" dirty="0"/>
          </a:p>
        </p:txBody>
      </p:sp>
      <p:sp>
        <p:nvSpPr>
          <p:cNvPr id="3" name="TextBox 2"/>
          <p:cNvSpPr txBox="1"/>
          <p:nvPr/>
        </p:nvSpPr>
        <p:spPr>
          <a:xfrm>
            <a:off x="571472" y="357166"/>
            <a:ext cx="5532247" cy="461665"/>
          </a:xfrm>
          <a:prstGeom prst="rect">
            <a:avLst/>
          </a:prstGeom>
          <a:noFill/>
        </p:spPr>
        <p:txBody>
          <a:bodyPr wrap="square" rtlCol="0">
            <a:spAutoFit/>
          </a:bodyPr>
          <a:lstStyle/>
          <a:p>
            <a:r>
              <a:rPr lang="ro-RO" b="1" dirty="0" smtClean="0">
                <a:solidFill>
                  <a:srgbClr val="FF66FF"/>
                </a:solidFill>
              </a:rPr>
              <a:t>GARDNERELLA VAGINALIS</a:t>
            </a:r>
            <a:endParaRPr lang="ro-RO" b="1" dirty="0">
              <a:solidFill>
                <a:srgbClr val="FF66FF"/>
              </a:solidFill>
            </a:endParaRPr>
          </a:p>
        </p:txBody>
      </p:sp>
      <p:sp>
        <p:nvSpPr>
          <p:cNvPr id="4" name="Rectangle 3"/>
          <p:cNvSpPr/>
          <p:nvPr/>
        </p:nvSpPr>
        <p:spPr>
          <a:xfrm>
            <a:off x="500034" y="4638211"/>
            <a:ext cx="8286808" cy="2400657"/>
          </a:xfrm>
          <a:prstGeom prst="rect">
            <a:avLst/>
          </a:prstGeom>
        </p:spPr>
        <p:txBody>
          <a:bodyPr wrap="square">
            <a:spAutoFit/>
          </a:bodyPr>
          <a:lstStyle/>
          <a:p>
            <a:pPr algn="just">
              <a:spcBef>
                <a:spcPct val="50000"/>
              </a:spcBef>
            </a:pPr>
            <a:r>
              <a:rPr lang="en-US" sz="2800" dirty="0" err="1" smtClean="0">
                <a:latin typeface="Bookman Old Style" pitchFamily="18" charset="0"/>
                <a:cs typeface="Times New Roman" pitchFamily="18" charset="0"/>
              </a:rPr>
              <a:t>Virulenţa</a:t>
            </a:r>
            <a:r>
              <a:rPr lang="en-US" dirty="0" smtClean="0">
                <a:latin typeface="Bookman Old Style" pitchFamily="18" charset="0"/>
                <a:cs typeface="Times New Roman" pitchFamily="18" charset="0"/>
              </a:rPr>
              <a:t> </a:t>
            </a:r>
            <a:r>
              <a:rPr lang="ro-RO" dirty="0" smtClean="0">
                <a:latin typeface="Bookman Old Style" pitchFamily="18" charset="0"/>
                <a:cs typeface="Times New Roman" pitchFamily="18" charset="0"/>
              </a:rPr>
              <a:t>:</a:t>
            </a:r>
          </a:p>
          <a:p>
            <a:pPr algn="just">
              <a:spcBef>
                <a:spcPct val="50000"/>
              </a:spcBef>
            </a:pPr>
            <a:r>
              <a:rPr lang="ro-RO" dirty="0" smtClean="0">
                <a:cs typeface="Times New Roman" pitchFamily="18" charset="0"/>
              </a:rPr>
              <a:t>-</a:t>
            </a:r>
            <a:r>
              <a:rPr lang="en-US" dirty="0" smtClean="0">
                <a:cs typeface="Times New Roman" pitchFamily="18" charset="0"/>
              </a:rPr>
              <a:t> </a:t>
            </a:r>
            <a:r>
              <a:rPr lang="en-US" sz="2000" dirty="0" err="1" smtClean="0">
                <a:latin typeface="Albertus Extra Bold" pitchFamily="34" charset="0"/>
                <a:cs typeface="Times New Roman" pitchFamily="18" charset="0"/>
              </a:rPr>
              <a:t>capacitatea</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lor</a:t>
            </a:r>
            <a:r>
              <a:rPr lang="en-US" sz="2000" dirty="0" smtClean="0">
                <a:latin typeface="Albertus Extra Bold" pitchFamily="34" charset="0"/>
                <a:cs typeface="Times New Roman" pitchFamily="18" charset="0"/>
              </a:rPr>
              <a:t> de a </a:t>
            </a:r>
            <a:r>
              <a:rPr lang="en-US" sz="2000" dirty="0" err="1" smtClean="0">
                <a:latin typeface="Albertus Extra Bold" pitchFamily="34" charset="0"/>
                <a:cs typeface="Times New Roman" pitchFamily="18" charset="0"/>
              </a:rPr>
              <a:t>adera</a:t>
            </a:r>
            <a:r>
              <a:rPr lang="en-US" sz="2000" dirty="0" smtClean="0">
                <a:latin typeface="Albertus Extra Bold" pitchFamily="34" charset="0"/>
                <a:cs typeface="Times New Roman" pitchFamily="18" charset="0"/>
              </a:rPr>
              <a:t> la </a:t>
            </a:r>
            <a:r>
              <a:rPr lang="en-US" sz="2000" dirty="0" err="1" smtClean="0">
                <a:latin typeface="Albertus Extra Bold" pitchFamily="34" charset="0"/>
                <a:cs typeface="Times New Roman" pitchFamily="18" charset="0"/>
              </a:rPr>
              <a:t>suprafaţa</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celulelor</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epiteliale</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prin</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intermediul</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unor</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adezine</a:t>
            </a:r>
            <a:r>
              <a:rPr lang="en-US" sz="2000" dirty="0" smtClean="0">
                <a:latin typeface="Albertus Extra Bold" pitchFamily="34" charset="0"/>
                <a:cs typeface="Times New Roman" pitchFamily="18" charset="0"/>
              </a:rPr>
              <a:t> situate la </a:t>
            </a:r>
            <a:r>
              <a:rPr lang="en-US" sz="2000" dirty="0" err="1" smtClean="0">
                <a:latin typeface="Albertus Extra Bold" pitchFamily="34" charset="0"/>
                <a:cs typeface="Times New Roman" pitchFamily="18" charset="0"/>
              </a:rPr>
              <a:t>nivelul</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pililor</a:t>
            </a:r>
            <a:r>
              <a:rPr lang="en-US" sz="2000" dirty="0" smtClean="0">
                <a:latin typeface="Albertus Extra Bold" pitchFamily="34" charset="0"/>
                <a:cs typeface="Times New Roman" pitchFamily="18" charset="0"/>
              </a:rPr>
              <a:t>,</a:t>
            </a:r>
            <a:endParaRPr lang="ro-RO" sz="2000" dirty="0" smtClean="0">
              <a:latin typeface="Bookman Old Style" pitchFamily="18" charset="0"/>
              <a:cs typeface="Times New Roman" pitchFamily="18" charset="0"/>
            </a:endParaRPr>
          </a:p>
          <a:p>
            <a:pPr algn="just">
              <a:spcBef>
                <a:spcPct val="50000"/>
              </a:spcBef>
            </a:pPr>
            <a:r>
              <a:rPr lang="ro-RO" sz="2000" dirty="0" smtClean="0">
                <a:cs typeface="Times New Roman" pitchFamily="18" charset="0"/>
              </a:rPr>
              <a:t>-   </a:t>
            </a:r>
            <a:r>
              <a:rPr lang="en-US" sz="2000" dirty="0" err="1" smtClean="0">
                <a:latin typeface="Albertus Extra Bold" pitchFamily="34" charset="0"/>
                <a:cs typeface="Times New Roman" pitchFamily="18" charset="0"/>
              </a:rPr>
              <a:t>concentraţia</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microbiană</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ridicată</a:t>
            </a:r>
            <a:r>
              <a:rPr lang="en-US" sz="2000" dirty="0" smtClean="0">
                <a:latin typeface="Albertus Extra Bold" pitchFamily="34" charset="0"/>
                <a:cs typeface="Times New Roman" pitchFamily="18" charset="0"/>
              </a:rPr>
              <a:t>,</a:t>
            </a:r>
            <a:endParaRPr lang="ro-RO" sz="2000" dirty="0" smtClean="0">
              <a:latin typeface="Bookman Old Style" pitchFamily="18" charset="0"/>
              <a:cs typeface="Times New Roman" pitchFamily="18" charset="0"/>
            </a:endParaRPr>
          </a:p>
          <a:p>
            <a:pPr algn="just">
              <a:spcBef>
                <a:spcPct val="50000"/>
              </a:spcBef>
            </a:pPr>
            <a:r>
              <a:rPr lang="ro-RO" dirty="0" smtClean="0">
                <a:cs typeface="Times New Roman" pitchFamily="18" charset="0"/>
              </a:rPr>
              <a:t>-  </a:t>
            </a:r>
            <a:r>
              <a:rPr lang="ro-RO" sz="2000" dirty="0" smtClean="0">
                <a:cs typeface="Times New Roman" pitchFamily="18" charset="0"/>
              </a:rPr>
              <a:t> </a:t>
            </a:r>
            <a:r>
              <a:rPr lang="en-US" sz="2000" dirty="0" err="1" smtClean="0">
                <a:latin typeface="Albertus Extra Bold" pitchFamily="34" charset="0"/>
                <a:cs typeface="Times New Roman" pitchFamily="18" charset="0"/>
              </a:rPr>
              <a:t>sinergismul</a:t>
            </a:r>
            <a:r>
              <a:rPr lang="en-US" sz="2000" dirty="0" smtClean="0">
                <a:latin typeface="Albertus Extra Bold" pitchFamily="34" charset="0"/>
                <a:cs typeface="Times New Roman" pitchFamily="18" charset="0"/>
              </a:rPr>
              <a:t> cu </a:t>
            </a:r>
            <a:r>
              <a:rPr lang="en-US" sz="2000" dirty="0" err="1" smtClean="0">
                <a:latin typeface="Albertus Extra Bold" pitchFamily="34" charset="0"/>
                <a:cs typeface="Times New Roman" pitchFamily="18" charset="0"/>
              </a:rPr>
              <a:t>germenii</a:t>
            </a:r>
            <a:r>
              <a:rPr lang="en-US" sz="2000" dirty="0" smtClean="0">
                <a:latin typeface="Albertus Extra Bold" pitchFamily="34" charset="0"/>
                <a:cs typeface="Times New Roman" pitchFamily="18" charset="0"/>
              </a:rPr>
              <a:t> </a:t>
            </a:r>
            <a:r>
              <a:rPr lang="en-US" sz="2000" dirty="0" err="1" smtClean="0">
                <a:latin typeface="Albertus Extra Bold" pitchFamily="34" charset="0"/>
                <a:cs typeface="Times New Roman" pitchFamily="18" charset="0"/>
              </a:rPr>
              <a:t>anaerobi</a:t>
            </a:r>
            <a:r>
              <a:rPr lang="en-US" sz="2000" dirty="0" smtClean="0">
                <a:latin typeface="Albertus Extra Bold" pitchFamily="34" charset="0"/>
                <a:cs typeface="Times New Roman" pitchFamily="18" charset="0"/>
              </a:rPr>
              <a:t>.</a:t>
            </a:r>
            <a:endParaRPr lang="ro-RO" sz="2000" dirty="0">
              <a:latin typeface="Bookman Old Style" pitchFamily="18" charset="0"/>
              <a:cs typeface="Times New Roman" pitchFamily="18" charset="0"/>
            </a:endParaRPr>
          </a:p>
        </p:txBody>
      </p:sp>
    </p:spTree>
    <p:extLst>
      <p:ext uri="{BB962C8B-B14F-4D97-AF65-F5344CB8AC3E}">
        <p14:creationId xmlns:p14="http://schemas.microsoft.com/office/powerpoint/2010/main" val="2466323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14290"/>
            <a:ext cx="9429784" cy="400110"/>
          </a:xfrm>
          <a:prstGeom prst="rect">
            <a:avLst/>
          </a:prstGeom>
        </p:spPr>
        <p:txBody>
          <a:bodyPr wrap="square">
            <a:spAutoFit/>
          </a:bodyPr>
          <a:lstStyle/>
          <a:p>
            <a:pPr algn="just">
              <a:spcBef>
                <a:spcPct val="50000"/>
              </a:spcBef>
              <a:buFontTx/>
              <a:buChar char="•"/>
            </a:pPr>
            <a:r>
              <a:rPr lang="ro-RO" sz="2000" b="1" dirty="0" smtClean="0">
                <a:latin typeface="Albertus Extra Bold" pitchFamily="34" charset="0"/>
                <a:cs typeface="Times New Roman" pitchFamily="18" charset="0"/>
              </a:rPr>
              <a:t>Izolarea pe medii de Identificare</a:t>
            </a:r>
            <a:endParaRPr lang="en-US" sz="2000" b="1" dirty="0" smtClean="0">
              <a:latin typeface="Albertus Extra Bold" pitchFamily="34" charset="0"/>
              <a:cs typeface="Times New Roman" pitchFamily="18" charset="0"/>
            </a:endParaRPr>
          </a:p>
        </p:txBody>
      </p:sp>
      <p:pic>
        <p:nvPicPr>
          <p:cNvPr id="4" name="Picture 2"/>
          <p:cNvPicPr>
            <a:picLocks noChangeAspect="1" noChangeArrowheads="1"/>
          </p:cNvPicPr>
          <p:nvPr/>
        </p:nvPicPr>
        <p:blipFill>
          <a:blip r:embed="rId3" cstate="print"/>
          <a:srcRect/>
          <a:stretch>
            <a:fillRect/>
          </a:stretch>
        </p:blipFill>
        <p:spPr bwMode="auto">
          <a:xfrm>
            <a:off x="170696" y="1484784"/>
            <a:ext cx="4320480" cy="2520280"/>
          </a:xfrm>
          <a:prstGeom prst="rect">
            <a:avLst/>
          </a:prstGeom>
          <a:noFill/>
          <a:ln w="9525">
            <a:noFill/>
            <a:miter lim="800000"/>
            <a:headEnd/>
            <a:tailEnd/>
          </a:ln>
        </p:spPr>
      </p:pic>
      <p:sp>
        <p:nvSpPr>
          <p:cNvPr id="6" name="TextBox 5"/>
          <p:cNvSpPr txBox="1"/>
          <p:nvPr/>
        </p:nvSpPr>
        <p:spPr>
          <a:xfrm>
            <a:off x="323528" y="4137395"/>
            <a:ext cx="4248472" cy="369332"/>
          </a:xfrm>
          <a:prstGeom prst="rect">
            <a:avLst/>
          </a:prstGeom>
          <a:noFill/>
        </p:spPr>
        <p:txBody>
          <a:bodyPr wrap="square" rtlCol="0">
            <a:spAutoFit/>
          </a:bodyPr>
          <a:lstStyle/>
          <a:p>
            <a:pPr algn="ctr"/>
            <a:r>
              <a:rPr lang="ro-RO" sz="1800" b="1" dirty="0" smtClean="0"/>
              <a:t>Colonii pe mediul geloza-</a:t>
            </a:r>
            <a:r>
              <a:rPr lang="ro-RO" sz="1800" b="1" dirty="0" err="1" smtClean="0"/>
              <a:t>sange</a:t>
            </a:r>
            <a:endParaRPr lang="ro-RO" sz="1800" b="1" dirty="0"/>
          </a:p>
        </p:txBody>
      </p:sp>
      <p:pic>
        <p:nvPicPr>
          <p:cNvPr id="9" name="Picture 4" descr="pH"/>
          <p:cNvPicPr>
            <a:picLocks noChangeAspect="1" noChangeArrowheads="1"/>
          </p:cNvPicPr>
          <p:nvPr/>
        </p:nvPicPr>
        <p:blipFill>
          <a:blip r:embed="rId4" cstate="print"/>
          <a:srcRect/>
          <a:stretch>
            <a:fillRect/>
          </a:stretch>
        </p:blipFill>
        <p:spPr bwMode="auto">
          <a:xfrm>
            <a:off x="4860032" y="1352452"/>
            <a:ext cx="3511450" cy="2784943"/>
          </a:xfrm>
          <a:prstGeom prst="rect">
            <a:avLst/>
          </a:prstGeom>
          <a:noFill/>
        </p:spPr>
      </p:pic>
      <p:sp>
        <p:nvSpPr>
          <p:cNvPr id="10" name="TextBox 9"/>
          <p:cNvSpPr txBox="1"/>
          <p:nvPr/>
        </p:nvSpPr>
        <p:spPr>
          <a:xfrm>
            <a:off x="4491176" y="4161601"/>
            <a:ext cx="4248472" cy="369332"/>
          </a:xfrm>
          <a:prstGeom prst="rect">
            <a:avLst/>
          </a:prstGeom>
          <a:noFill/>
        </p:spPr>
        <p:txBody>
          <a:bodyPr wrap="square" rtlCol="0">
            <a:spAutoFit/>
          </a:bodyPr>
          <a:lstStyle/>
          <a:p>
            <a:pPr algn="ctr"/>
            <a:r>
              <a:rPr lang="ro-RO" sz="1800" b="1" dirty="0" smtClean="0"/>
              <a:t>Măsurarea </a:t>
            </a:r>
            <a:r>
              <a:rPr lang="ro-RO" sz="1800" b="1" dirty="0" err="1" smtClean="0"/>
              <a:t>pH-ului</a:t>
            </a:r>
            <a:r>
              <a:rPr lang="ro-RO" sz="1800" b="1" dirty="0" smtClean="0"/>
              <a:t> vaginal</a:t>
            </a:r>
            <a:endParaRPr lang="ro-RO" sz="1800" b="1" dirty="0"/>
          </a:p>
        </p:txBody>
      </p:sp>
    </p:spTree>
    <p:extLst>
      <p:ext uri="{BB962C8B-B14F-4D97-AF65-F5344CB8AC3E}">
        <p14:creationId xmlns:p14="http://schemas.microsoft.com/office/powerpoint/2010/main" val="27972053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026"/>
          <p:cNvSpPr txBox="1">
            <a:spLocks noChangeArrowheads="1"/>
          </p:cNvSpPr>
          <p:nvPr/>
        </p:nvSpPr>
        <p:spPr bwMode="auto">
          <a:xfrm>
            <a:off x="0" y="1071547"/>
            <a:ext cx="9144000" cy="6047809"/>
          </a:xfrm>
          <a:prstGeom prst="rect">
            <a:avLst/>
          </a:prstGeom>
          <a:noFill/>
          <a:ln w="9525">
            <a:noFill/>
            <a:miter lim="800000"/>
            <a:headEnd/>
            <a:tailEnd/>
          </a:ln>
        </p:spPr>
        <p:txBody>
          <a:bodyPr wrap="square">
            <a:spAutoFit/>
          </a:bodyPr>
          <a:lstStyle/>
          <a:p>
            <a:pPr algn="just">
              <a:spcBef>
                <a:spcPct val="50000"/>
              </a:spcBef>
            </a:pPr>
            <a:r>
              <a:rPr lang="ro-RO" sz="1800" dirty="0" err="1" smtClean="0">
                <a:latin typeface="Bookman Old Style" pitchFamily="18" charset="0"/>
                <a:cs typeface="Times New Roman" pitchFamily="18" charset="0"/>
              </a:rPr>
              <a:t>G.Vaginalis</a:t>
            </a:r>
            <a:r>
              <a:rPr lang="en-US" sz="1800" dirty="0" smtClean="0">
                <a:latin typeface="Bookman Old Style" pitchFamily="18" charset="0"/>
                <a:cs typeface="Times New Roman" pitchFamily="18" charset="0"/>
              </a:rPr>
              <a:t> </a:t>
            </a:r>
            <a:r>
              <a:rPr lang="ro-RO" sz="1800" dirty="0" smtClean="0">
                <a:latin typeface="Bookman Old Style" pitchFamily="18" charset="0"/>
                <a:cs typeface="Times New Roman" pitchFamily="18" charset="0"/>
              </a:rPr>
              <a:t>produce -</a:t>
            </a:r>
            <a:r>
              <a:rPr lang="en-US" sz="1800" b="1" dirty="0" err="1" smtClean="0">
                <a:latin typeface="Bookman Old Style" pitchFamily="18" charset="0"/>
                <a:cs typeface="Times New Roman" pitchFamily="18" charset="0"/>
              </a:rPr>
              <a:t>endometrite</a:t>
            </a:r>
            <a:r>
              <a:rPr lang="en-US" sz="1800" b="1" dirty="0" smtClean="0">
                <a:latin typeface="Bookman Old Style" pitchFamily="18" charset="0"/>
                <a:cs typeface="Times New Roman" pitchFamily="18" charset="0"/>
              </a:rPr>
              <a:t> </a:t>
            </a:r>
            <a:r>
              <a:rPr lang="en-US" sz="1800" b="1" dirty="0">
                <a:latin typeface="Bookman Old Style" pitchFamily="18" charset="0"/>
                <a:cs typeface="Times New Roman" pitchFamily="18" charset="0"/>
              </a:rPr>
              <a:t>postpartum</a:t>
            </a:r>
            <a:r>
              <a:rPr lang="en-US" sz="1800" dirty="0">
                <a:latin typeface="Bookman Old Style" pitchFamily="18" charset="0"/>
                <a:cs typeface="Times New Roman" pitchFamily="18" charset="0"/>
              </a:rPr>
              <a:t>, </a:t>
            </a:r>
            <a:endParaRPr lang="ro-RO" sz="1800" dirty="0" smtClean="0">
              <a:latin typeface="Bookman Old Style" pitchFamily="18" charset="0"/>
              <a:cs typeface="Times New Roman" pitchFamily="18" charset="0"/>
            </a:endParaRPr>
          </a:p>
          <a:p>
            <a:pPr algn="just">
              <a:spcBef>
                <a:spcPct val="50000"/>
              </a:spcBef>
              <a:tabLst>
                <a:tab pos="2293938" algn="l"/>
              </a:tabLst>
            </a:pPr>
            <a:r>
              <a:rPr lang="ro-RO" sz="1800" b="1" dirty="0" smtClean="0">
                <a:latin typeface="Bookman Old Style" pitchFamily="18" charset="0"/>
                <a:cs typeface="Times New Roman" pitchFamily="18" charset="0"/>
              </a:rPr>
              <a:t>	</a:t>
            </a:r>
            <a:r>
              <a:rPr lang="ro-RO" b="1" dirty="0" smtClean="0">
                <a:latin typeface="Bookman Old Style" pitchFamily="18" charset="0"/>
                <a:cs typeface="Times New Roman" pitchFamily="18" charset="0"/>
              </a:rPr>
              <a:t>-</a:t>
            </a:r>
            <a:r>
              <a:rPr lang="en-US" b="1" dirty="0" err="1">
                <a:latin typeface="Bookman Old Style" pitchFamily="18" charset="0"/>
                <a:cs typeface="Times New Roman" pitchFamily="18" charset="0"/>
              </a:rPr>
              <a:t>septicemii</a:t>
            </a:r>
            <a:r>
              <a:rPr lang="en-US" b="1" dirty="0">
                <a:latin typeface="Bookman Old Style" pitchFamily="18" charset="0"/>
                <a:cs typeface="Times New Roman" pitchFamily="18" charset="0"/>
              </a:rPr>
              <a:t> la </a:t>
            </a:r>
            <a:r>
              <a:rPr lang="en-US" b="1" dirty="0" err="1">
                <a:latin typeface="Bookman Old Style" pitchFamily="18" charset="0"/>
                <a:cs typeface="Times New Roman" pitchFamily="18" charset="0"/>
              </a:rPr>
              <a:t>nou-născuţi</a:t>
            </a:r>
            <a:r>
              <a:rPr lang="en-US" b="1" dirty="0">
                <a:latin typeface="Bookman Old Style" pitchFamily="18" charset="0"/>
                <a:cs typeface="Times New Roman" pitchFamily="18" charset="0"/>
              </a:rPr>
              <a:t> </a:t>
            </a:r>
            <a:endParaRPr lang="ro-RO" b="1" dirty="0">
              <a:latin typeface="Bookman Old Style" pitchFamily="18" charset="0"/>
              <a:cs typeface="Times New Roman" pitchFamily="18" charset="0"/>
            </a:endParaRPr>
          </a:p>
          <a:p>
            <a:pPr algn="just">
              <a:spcBef>
                <a:spcPct val="50000"/>
              </a:spcBef>
              <a:tabLst>
                <a:tab pos="2293938" algn="l"/>
              </a:tabLst>
            </a:pPr>
            <a:r>
              <a:rPr lang="ro-RO" b="1" dirty="0">
                <a:latin typeface="Bookman Old Style" pitchFamily="18" charset="0"/>
                <a:cs typeface="Times New Roman" pitchFamily="18" charset="0"/>
              </a:rPr>
              <a:t>	</a:t>
            </a:r>
            <a:r>
              <a:rPr lang="ro-RO" b="1" dirty="0" smtClean="0">
                <a:latin typeface="Bookman Old Style" pitchFamily="18" charset="0"/>
                <a:cs typeface="Times New Roman" pitchFamily="18" charset="0"/>
              </a:rPr>
              <a:t>-</a:t>
            </a:r>
            <a:r>
              <a:rPr lang="en-US" b="1" dirty="0" err="1">
                <a:latin typeface="Bookman Old Style" pitchFamily="18" charset="0"/>
                <a:cs typeface="Times New Roman" pitchFamily="18" charset="0"/>
              </a:rPr>
              <a:t>abcese</a:t>
            </a:r>
            <a:r>
              <a:rPr lang="en-US" b="1" dirty="0">
                <a:latin typeface="Bookman Old Style" pitchFamily="18" charset="0"/>
                <a:cs typeface="Times New Roman" pitchFamily="18" charset="0"/>
              </a:rPr>
              <a:t> </a:t>
            </a:r>
            <a:r>
              <a:rPr lang="en-US" b="1" dirty="0" err="1">
                <a:latin typeface="Bookman Old Style" pitchFamily="18" charset="0"/>
                <a:cs typeface="Times New Roman" pitchFamily="18" charset="0"/>
              </a:rPr>
              <a:t>vaginale</a:t>
            </a:r>
            <a:r>
              <a:rPr lang="en-US" b="1" dirty="0">
                <a:latin typeface="Bookman Old Style" pitchFamily="18" charset="0"/>
                <a:cs typeface="Times New Roman" pitchFamily="18" charset="0"/>
              </a:rPr>
              <a:t>, </a:t>
            </a:r>
            <a:r>
              <a:rPr lang="en-US" b="1" dirty="0" err="1">
                <a:latin typeface="Bookman Old Style" pitchFamily="18" charset="0"/>
                <a:cs typeface="Times New Roman" pitchFamily="18" charset="0"/>
              </a:rPr>
              <a:t>hepatice</a:t>
            </a:r>
            <a:r>
              <a:rPr lang="en-US" b="1" dirty="0">
                <a:latin typeface="Bookman Old Style" pitchFamily="18" charset="0"/>
                <a:cs typeface="Times New Roman" pitchFamily="18" charset="0"/>
              </a:rPr>
              <a:t>,</a:t>
            </a:r>
            <a:endParaRPr lang="ro-RO" b="1" dirty="0">
              <a:latin typeface="Bookman Old Style" pitchFamily="18" charset="0"/>
              <a:cs typeface="Times New Roman" pitchFamily="18" charset="0"/>
            </a:endParaRPr>
          </a:p>
          <a:p>
            <a:pPr algn="just">
              <a:spcBef>
                <a:spcPct val="50000"/>
              </a:spcBef>
              <a:tabLst>
                <a:tab pos="2293938" algn="l"/>
              </a:tabLst>
            </a:pPr>
            <a:r>
              <a:rPr lang="ro-RO" b="1" dirty="0">
                <a:latin typeface="Bookman Old Style" pitchFamily="18" charset="0"/>
                <a:cs typeface="Times New Roman" pitchFamily="18" charset="0"/>
              </a:rPr>
              <a:t>	</a:t>
            </a:r>
            <a:r>
              <a:rPr lang="ro-RO" b="1" dirty="0" smtClean="0">
                <a:latin typeface="Bookman Old Style" pitchFamily="18" charset="0"/>
                <a:cs typeface="Times New Roman" pitchFamily="18" charset="0"/>
              </a:rPr>
              <a:t>-</a:t>
            </a:r>
            <a:r>
              <a:rPr lang="en-US" b="1" dirty="0" err="1">
                <a:latin typeface="Bookman Old Style" pitchFamily="18" charset="0"/>
                <a:cs typeface="Times New Roman" pitchFamily="18" charset="0"/>
              </a:rPr>
              <a:t>bartolinite</a:t>
            </a:r>
            <a:r>
              <a:rPr lang="en-US" sz="1800" dirty="0">
                <a:latin typeface="Bookman Old Style" pitchFamily="18" charset="0"/>
                <a:cs typeface="Times New Roman" pitchFamily="18" charset="0"/>
              </a:rPr>
              <a:t>, </a:t>
            </a:r>
            <a:endParaRPr lang="ro-RO" sz="1800" dirty="0" smtClean="0">
              <a:latin typeface="Bookman Old Style" pitchFamily="18" charset="0"/>
              <a:cs typeface="Times New Roman" pitchFamily="18" charset="0"/>
            </a:endParaRPr>
          </a:p>
          <a:p>
            <a:pPr algn="just" defTabSz="1168400">
              <a:spcBef>
                <a:spcPct val="50000"/>
              </a:spcBef>
            </a:pPr>
            <a:r>
              <a:rPr lang="ro-RO" sz="1800" b="1" dirty="0" smtClean="0">
                <a:latin typeface="Bookman Old Style" pitchFamily="18" charset="0"/>
                <a:cs typeface="Times New Roman" pitchFamily="18" charset="0"/>
              </a:rPr>
              <a:t>		-</a:t>
            </a:r>
            <a:r>
              <a:rPr lang="en-US" sz="1800" b="1" dirty="0" err="1" smtClean="0">
                <a:latin typeface="Bookman Old Style" pitchFamily="18" charset="0"/>
                <a:cs typeface="Times New Roman" pitchFamily="18" charset="0"/>
              </a:rPr>
              <a:t>infecţiil</a:t>
            </a:r>
            <a:r>
              <a:rPr lang="en-US" sz="1800" b="1" dirty="0" smtClean="0">
                <a:latin typeface="Bookman Old Style" pitchFamily="18" charset="0"/>
                <a:cs typeface="Times New Roman" pitchFamily="18" charset="0"/>
              </a:rPr>
              <a:t> </a:t>
            </a:r>
            <a:r>
              <a:rPr lang="en-US" sz="1800" b="1" dirty="0" err="1">
                <a:latin typeface="Bookman Old Style" pitchFamily="18" charset="0"/>
                <a:cs typeface="Times New Roman" pitchFamily="18" charset="0"/>
              </a:rPr>
              <a:t>urinare</a:t>
            </a:r>
            <a:r>
              <a:rPr lang="en-US" sz="1800" dirty="0">
                <a:latin typeface="Bookman Old Style" pitchFamily="18" charset="0"/>
                <a:cs typeface="Times New Roman" pitchFamily="18" charset="0"/>
              </a:rPr>
              <a:t>. </a:t>
            </a:r>
            <a:endParaRPr lang="ro-RO" sz="1800" dirty="0" smtClean="0">
              <a:latin typeface="Bookman Old Style" pitchFamily="18" charset="0"/>
              <a:cs typeface="Times New Roman" pitchFamily="18" charset="0"/>
            </a:endParaRPr>
          </a:p>
          <a:p>
            <a:pPr algn="just">
              <a:spcBef>
                <a:spcPct val="50000"/>
              </a:spcBef>
            </a:pPr>
            <a:endParaRPr lang="ro-RO" dirty="0" smtClean="0">
              <a:latin typeface="Bookman Old Style" pitchFamily="18" charset="0"/>
              <a:cs typeface="Times New Roman" pitchFamily="18" charset="0"/>
            </a:endParaRPr>
          </a:p>
          <a:p>
            <a:pPr algn="just">
              <a:spcBef>
                <a:spcPct val="50000"/>
              </a:spcBef>
            </a:pPr>
            <a:endParaRPr lang="ro-RO" dirty="0">
              <a:latin typeface="Bookman Old Style" pitchFamily="18" charset="0"/>
              <a:cs typeface="Times New Roman" pitchFamily="18" charset="0"/>
            </a:endParaRPr>
          </a:p>
          <a:p>
            <a:pPr algn="just">
              <a:spcBef>
                <a:spcPct val="50000"/>
              </a:spcBef>
            </a:pPr>
            <a:endParaRPr lang="ro-RO" sz="1800" dirty="0" smtClean="0">
              <a:latin typeface="Bookman Old Style" pitchFamily="18" charset="0"/>
              <a:cs typeface="Times New Roman" pitchFamily="18" charset="0"/>
            </a:endParaRPr>
          </a:p>
          <a:p>
            <a:pPr algn="just">
              <a:spcBef>
                <a:spcPct val="50000"/>
              </a:spcBef>
            </a:pPr>
            <a:endParaRPr lang="ro-RO" dirty="0">
              <a:latin typeface="Bookman Old Style" pitchFamily="18" charset="0"/>
              <a:cs typeface="Times New Roman" pitchFamily="18" charset="0"/>
            </a:endParaRPr>
          </a:p>
          <a:p>
            <a:pPr algn="just">
              <a:spcBef>
                <a:spcPct val="50000"/>
              </a:spcBef>
            </a:pPr>
            <a:endParaRPr lang="ro-RO" sz="1800" dirty="0" smtClean="0">
              <a:latin typeface="Bookman Old Style" pitchFamily="18" charset="0"/>
              <a:cs typeface="Times New Roman" pitchFamily="18" charset="0"/>
            </a:endParaRPr>
          </a:p>
          <a:p>
            <a:pPr algn="just">
              <a:spcBef>
                <a:spcPct val="50000"/>
              </a:spcBef>
            </a:pPr>
            <a:endParaRPr lang="ro-RO" dirty="0">
              <a:latin typeface="Bookman Old Style" pitchFamily="18" charset="0"/>
              <a:cs typeface="Times New Roman" pitchFamily="18" charset="0"/>
            </a:endParaRPr>
          </a:p>
          <a:p>
            <a:pPr algn="just">
              <a:spcBef>
                <a:spcPct val="50000"/>
              </a:spcBef>
            </a:pPr>
            <a:endParaRPr lang="ro-RO" sz="1800" dirty="0" smtClean="0">
              <a:latin typeface="Bookman Old Style" pitchFamily="18" charset="0"/>
              <a:cs typeface="Times New Roman" pitchFamily="18" charset="0"/>
            </a:endParaRPr>
          </a:p>
          <a:p>
            <a:pPr algn="just">
              <a:spcBef>
                <a:spcPct val="50000"/>
              </a:spcBef>
            </a:pPr>
            <a:r>
              <a:rPr lang="en-US" sz="1800" dirty="0" smtClean="0">
                <a:latin typeface="Bookman Old Style" pitchFamily="18" charset="0"/>
                <a:cs typeface="Times New Roman" pitchFamily="18" charset="0"/>
              </a:rPr>
              <a:t>La </a:t>
            </a:r>
            <a:r>
              <a:rPr lang="en-US" sz="1800" dirty="0" err="1">
                <a:latin typeface="Bookman Old Style" pitchFamily="18" charset="0"/>
                <a:cs typeface="Times New Roman" pitchFamily="18" charset="0"/>
              </a:rPr>
              <a:t>bărbaţi</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poate</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cauza</a:t>
            </a:r>
            <a:r>
              <a:rPr lang="en-US" sz="1800" dirty="0">
                <a:latin typeface="Bookman Old Style" pitchFamily="18" charset="0"/>
                <a:cs typeface="Times New Roman" pitchFamily="18" charset="0"/>
              </a:rPr>
              <a:t> </a:t>
            </a:r>
            <a:r>
              <a:rPr lang="en-US" sz="1800" b="1" dirty="0" err="1">
                <a:latin typeface="Bookman Old Style" pitchFamily="18" charset="0"/>
                <a:cs typeface="Times New Roman" pitchFamily="18" charset="0"/>
              </a:rPr>
              <a:t>prostatite</a:t>
            </a:r>
            <a:r>
              <a:rPr lang="en-US" sz="1800" b="1" dirty="0">
                <a:latin typeface="Bookman Old Style" pitchFamily="18" charset="0"/>
                <a:cs typeface="Times New Roman" pitchFamily="18" charset="0"/>
              </a:rPr>
              <a:t>,</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dar</a:t>
            </a:r>
            <a:r>
              <a:rPr lang="en-US" sz="1800" dirty="0">
                <a:latin typeface="Bookman Old Style" pitchFamily="18" charset="0"/>
                <a:cs typeface="Times New Roman" pitchFamily="18" charset="0"/>
              </a:rPr>
              <a:t> de </a:t>
            </a:r>
            <a:r>
              <a:rPr lang="en-US" sz="1800" dirty="0" err="1">
                <a:latin typeface="Bookman Old Style" pitchFamily="18" charset="0"/>
                <a:cs typeface="Times New Roman" pitchFamily="18" charset="0"/>
              </a:rPr>
              <a:t>regulă</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infecţiile</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evoluează</a:t>
            </a:r>
            <a:r>
              <a:rPr lang="en-US" sz="1800" dirty="0">
                <a:latin typeface="Bookman Old Style" pitchFamily="18" charset="0"/>
                <a:cs typeface="Times New Roman" pitchFamily="18" charset="0"/>
              </a:rPr>
              <a:t> </a:t>
            </a:r>
            <a:r>
              <a:rPr lang="en-US" sz="1800" dirty="0" err="1">
                <a:latin typeface="Bookman Old Style" pitchFamily="18" charset="0"/>
                <a:cs typeface="Times New Roman" pitchFamily="18" charset="0"/>
              </a:rPr>
              <a:t>asimptomatic</a:t>
            </a:r>
            <a:r>
              <a:rPr lang="en-US" sz="1800" dirty="0">
                <a:latin typeface="Bookman Old Style" pitchFamily="18" charset="0"/>
                <a:cs typeface="Times New Roman" pitchFamily="18" charset="0"/>
              </a:rPr>
              <a:t>. </a:t>
            </a:r>
            <a:endParaRPr lang="ro-RO" sz="1800" dirty="0">
              <a:latin typeface="Bookman Old Style" pitchFamily="18" charset="0"/>
              <a:cs typeface="Times New Roman" pitchFamily="18" charset="0"/>
            </a:endParaRPr>
          </a:p>
          <a:p>
            <a:pPr algn="just">
              <a:spcBef>
                <a:spcPct val="50000"/>
              </a:spcBef>
            </a:pPr>
            <a:r>
              <a:rPr lang="ro-RO" sz="1800" dirty="0" smtClean="0">
                <a:latin typeface="Bookman Old Style" pitchFamily="18" charset="0"/>
                <a:cs typeface="Times New Roman" pitchFamily="18" charset="0"/>
              </a:rPr>
              <a:t>.</a:t>
            </a:r>
            <a:endParaRPr lang="en-US" dirty="0"/>
          </a:p>
        </p:txBody>
      </p:sp>
      <p:sp>
        <p:nvSpPr>
          <p:cNvPr id="3" name="TextBox 2"/>
          <p:cNvSpPr txBox="1"/>
          <p:nvPr/>
        </p:nvSpPr>
        <p:spPr>
          <a:xfrm>
            <a:off x="357158" y="0"/>
            <a:ext cx="8786842" cy="461665"/>
          </a:xfrm>
          <a:prstGeom prst="rect">
            <a:avLst/>
          </a:prstGeom>
          <a:noFill/>
        </p:spPr>
        <p:txBody>
          <a:bodyPr wrap="square" rtlCol="0">
            <a:spAutoFit/>
          </a:bodyPr>
          <a:lstStyle/>
          <a:p>
            <a:r>
              <a:rPr lang="ro-RO" dirty="0" smtClean="0">
                <a:solidFill>
                  <a:srgbClr val="FF66FF"/>
                </a:solidFill>
              </a:rPr>
              <a:t>GARDNERELLA    VAGINALIS Aspecte clinice</a:t>
            </a:r>
            <a:endParaRPr lang="ro-RO" dirty="0">
              <a:solidFill>
                <a:srgbClr val="FF66FF"/>
              </a:solidFill>
            </a:endParaRPr>
          </a:p>
        </p:txBody>
      </p:sp>
      <p:sp>
        <p:nvSpPr>
          <p:cNvPr id="4" name="Rectangle 3"/>
          <p:cNvSpPr/>
          <p:nvPr/>
        </p:nvSpPr>
        <p:spPr>
          <a:xfrm>
            <a:off x="-252536" y="4653136"/>
            <a:ext cx="9001156" cy="707886"/>
          </a:xfrm>
          <a:prstGeom prst="rect">
            <a:avLst/>
          </a:prstGeom>
        </p:spPr>
        <p:txBody>
          <a:bodyPr wrap="square">
            <a:spAutoFit/>
          </a:bodyPr>
          <a:lstStyle/>
          <a:p>
            <a:pPr lvl="1"/>
            <a:r>
              <a:rPr lang="ro-RO" sz="2000" b="1" dirty="0" err="1" smtClean="0"/>
              <a:t>Complicatii</a:t>
            </a:r>
            <a:r>
              <a:rPr lang="ro-RO" sz="2000" dirty="0" smtClean="0"/>
              <a:t>: Endometrita post-partum ,celulita post-histerectomie vaginala,</a:t>
            </a:r>
            <a:r>
              <a:rPr lang="ro-RO" sz="2000" dirty="0" err="1" smtClean="0"/>
              <a:t>infectie</a:t>
            </a:r>
            <a:r>
              <a:rPr lang="ro-RO" sz="2000" dirty="0" smtClean="0"/>
              <a:t> </a:t>
            </a:r>
            <a:r>
              <a:rPr lang="ro-RO" sz="2000" dirty="0" err="1" smtClean="0"/>
              <a:t>post-abortum</a:t>
            </a:r>
            <a:r>
              <a:rPr lang="ro-RO" sz="2000" dirty="0" smtClean="0"/>
              <a:t>,asocierea cu BTS,HIV</a:t>
            </a:r>
            <a:endParaRPr lang="en-US" sz="2000" dirty="0" smtClean="0"/>
          </a:p>
        </p:txBody>
      </p:sp>
      <p:pic>
        <p:nvPicPr>
          <p:cNvPr id="5" name="Picture 3" descr="bv2"/>
          <p:cNvPicPr>
            <a:picLocks noChangeAspect="1" noChangeArrowheads="1"/>
          </p:cNvPicPr>
          <p:nvPr/>
        </p:nvPicPr>
        <p:blipFill>
          <a:blip r:embed="rId3" cstate="print"/>
          <a:srcRect/>
          <a:stretch>
            <a:fillRect/>
          </a:stretch>
        </p:blipFill>
        <p:spPr bwMode="auto">
          <a:xfrm>
            <a:off x="5796136" y="1268760"/>
            <a:ext cx="3133012" cy="1942994"/>
          </a:xfrm>
          <a:prstGeom prst="rect">
            <a:avLst/>
          </a:prstGeom>
          <a:noFill/>
        </p:spPr>
      </p:pic>
      <p:sp>
        <p:nvSpPr>
          <p:cNvPr id="2" name="TextBox 1"/>
          <p:cNvSpPr txBox="1"/>
          <p:nvPr/>
        </p:nvSpPr>
        <p:spPr>
          <a:xfrm>
            <a:off x="5615452" y="3501008"/>
            <a:ext cx="331369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err="1" smtClean="0"/>
              <a:t>Vaginoză</a:t>
            </a:r>
            <a:r>
              <a:rPr lang="ro-RO" b="1" dirty="0" smtClean="0"/>
              <a:t> bacteriană</a:t>
            </a:r>
            <a:endParaRPr lang="en-US" b="1" dirty="0"/>
          </a:p>
        </p:txBody>
      </p:sp>
    </p:spTree>
    <p:extLst>
      <p:ext uri="{BB962C8B-B14F-4D97-AF65-F5344CB8AC3E}">
        <p14:creationId xmlns:p14="http://schemas.microsoft.com/office/powerpoint/2010/main" val="24920438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79512" y="1214422"/>
            <a:ext cx="8659688" cy="5816977"/>
          </a:xfrm>
          <a:prstGeom prst="rect">
            <a:avLst/>
          </a:prstGeom>
          <a:noFill/>
          <a:ln w="9525">
            <a:noFill/>
            <a:miter lim="800000"/>
            <a:headEnd/>
            <a:tailEnd/>
          </a:ln>
        </p:spPr>
        <p:txBody>
          <a:bodyPr wrap="square">
            <a:spAutoFit/>
          </a:bodyPr>
          <a:lstStyle/>
          <a:p>
            <a:pPr algn="just">
              <a:spcBef>
                <a:spcPct val="50000"/>
              </a:spcBef>
            </a:pPr>
            <a:r>
              <a:rPr lang="ro-RO" sz="2400" dirty="0">
                <a:latin typeface="Bookman Old Style" pitchFamily="18" charset="0"/>
                <a:cs typeface="Times New Roman" pitchFamily="18" charset="0"/>
              </a:rPr>
              <a:t>În vara anului 1976 a izbucnit o serioasă epidemie de </a:t>
            </a:r>
            <a:r>
              <a:rPr lang="ro-RO" sz="2400" b="1" dirty="0">
                <a:latin typeface="Bookman Old Style" pitchFamily="18" charset="0"/>
                <a:cs typeface="Times New Roman" pitchFamily="18" charset="0"/>
              </a:rPr>
              <a:t>pneumonie</a:t>
            </a:r>
            <a:r>
              <a:rPr lang="ro-RO" sz="2400" dirty="0">
                <a:latin typeface="Bookman Old Style" pitchFamily="18" charset="0"/>
                <a:cs typeface="Times New Roman" pitchFamily="18" charset="0"/>
              </a:rPr>
              <a:t> cu o rată crescută a mortalităţii la membrii ai convenţiei Legiunii Americane din Philadelphia. </a:t>
            </a:r>
            <a:endParaRPr lang="ro-RO" sz="2400" dirty="0" smtClean="0">
              <a:latin typeface="Bookman Old Style" pitchFamily="18" charset="0"/>
              <a:cs typeface="Times New Roman" pitchFamily="18" charset="0"/>
            </a:endParaRPr>
          </a:p>
          <a:p>
            <a:pPr algn="just">
              <a:spcBef>
                <a:spcPct val="50000"/>
              </a:spcBef>
            </a:pPr>
            <a:r>
              <a:rPr lang="ro-RO" sz="2400" dirty="0" smtClean="0">
                <a:latin typeface="Bookman Old Style" pitchFamily="18" charset="0"/>
                <a:cs typeface="Times New Roman" pitchFamily="18" charset="0"/>
              </a:rPr>
              <a:t>După </a:t>
            </a:r>
            <a:r>
              <a:rPr lang="ro-RO" sz="2400" dirty="0">
                <a:latin typeface="Bookman Old Style" pitchFamily="18" charset="0"/>
                <a:cs typeface="Times New Roman" pitchFamily="18" charset="0"/>
              </a:rPr>
              <a:t>luni de cercetări intensive a fost izolat agentul etiologic un bacil </a:t>
            </a:r>
            <a:r>
              <a:rPr lang="ro-RO" sz="2400" dirty="0" err="1">
                <a:latin typeface="Bookman Old Style" pitchFamily="18" charset="0"/>
                <a:cs typeface="Times New Roman" pitchFamily="18" charset="0"/>
              </a:rPr>
              <a:t>bram</a:t>
            </a:r>
            <a:r>
              <a:rPr lang="ro-RO" sz="2400" dirty="0">
                <a:latin typeface="Bookman Old Style" pitchFamily="18" charset="0"/>
                <a:cs typeface="Times New Roman" pitchFamily="18" charset="0"/>
              </a:rPr>
              <a:t> negativ, necunoscut până atunci, denumit </a:t>
            </a:r>
            <a:r>
              <a:rPr lang="ro-RO" sz="2400" b="1" i="1" dirty="0" err="1">
                <a:latin typeface="Bookman Old Style" pitchFamily="18" charset="0"/>
                <a:cs typeface="Times New Roman" pitchFamily="18" charset="0"/>
              </a:rPr>
              <a:t>Legionella</a:t>
            </a:r>
            <a:r>
              <a:rPr lang="ro-RO" sz="2400" b="1" i="1" dirty="0">
                <a:latin typeface="Bookman Old Style" pitchFamily="18" charset="0"/>
                <a:cs typeface="Times New Roman" pitchFamily="18" charset="0"/>
              </a:rPr>
              <a:t> </a:t>
            </a:r>
            <a:r>
              <a:rPr lang="ro-RO" sz="2400" b="1" i="1" dirty="0" err="1">
                <a:latin typeface="Bookman Old Style" pitchFamily="18" charset="0"/>
                <a:cs typeface="Times New Roman" pitchFamily="18" charset="0"/>
              </a:rPr>
              <a:t>pneumophila</a:t>
            </a:r>
            <a:r>
              <a:rPr lang="ro-RO" sz="2400" b="1" dirty="0">
                <a:latin typeface="Bookman Old Style" pitchFamily="18" charset="0"/>
                <a:cs typeface="Times New Roman" pitchFamily="18" charset="0"/>
              </a:rPr>
              <a:t> </a:t>
            </a:r>
            <a:r>
              <a:rPr lang="ro-RO" sz="2400" dirty="0">
                <a:latin typeface="Bookman Old Style" pitchFamily="18" charset="0"/>
                <a:cs typeface="Times New Roman" pitchFamily="18" charset="0"/>
              </a:rPr>
              <a:t>şi a fost asociat cu multiple alte epidemii atât înainte cât şi după 1976. Astăzi este recunoscut ca fiind un saprofit acvatic </a:t>
            </a:r>
            <a:r>
              <a:rPr lang="ro-RO" sz="2400" dirty="0" err="1">
                <a:latin typeface="Bookman Old Style" pitchFamily="18" charset="0"/>
                <a:cs typeface="Times New Roman" pitchFamily="18" charset="0"/>
              </a:rPr>
              <a:t>ubicuitar</a:t>
            </a:r>
            <a:r>
              <a:rPr lang="ro-RO" sz="2400" dirty="0">
                <a:latin typeface="Bookman Old Style" pitchFamily="18" charset="0"/>
                <a:cs typeface="Times New Roman" pitchFamily="18" charset="0"/>
              </a:rPr>
              <a:t>, cauză frecventă a infecţiilor de </a:t>
            </a:r>
            <a:r>
              <a:rPr lang="ro-RO" sz="2400" dirty="0" err="1">
                <a:latin typeface="Bookman Old Style" pitchFamily="18" charset="0"/>
                <a:cs typeface="Times New Roman" pitchFamily="18" charset="0"/>
              </a:rPr>
              <a:t>tract</a:t>
            </a:r>
            <a:r>
              <a:rPr lang="ro-RO" sz="2400" dirty="0">
                <a:latin typeface="Bookman Old Style" pitchFamily="18" charset="0"/>
                <a:cs typeface="Times New Roman" pitchFamily="18" charset="0"/>
              </a:rPr>
              <a:t> respirator la om. </a:t>
            </a:r>
            <a:endParaRPr lang="ro-RO" sz="2400" dirty="0" smtClean="0">
              <a:latin typeface="Bookman Old Style" pitchFamily="18" charset="0"/>
              <a:cs typeface="Times New Roman" pitchFamily="18" charset="0"/>
            </a:endParaRPr>
          </a:p>
          <a:p>
            <a:pPr algn="just">
              <a:spcBef>
                <a:spcPct val="50000"/>
              </a:spcBef>
            </a:pPr>
            <a:r>
              <a:rPr lang="ro-RO" sz="2400" dirty="0" smtClean="0">
                <a:latin typeface="Bookman Old Style" pitchFamily="18" charset="0"/>
                <a:cs typeface="Times New Roman" pitchFamily="18" charset="0"/>
              </a:rPr>
              <a:t>Familia</a:t>
            </a:r>
            <a:r>
              <a:rPr lang="ro-RO" sz="2400" i="1" dirty="0" smtClean="0">
                <a:latin typeface="Bookman Old Style" pitchFamily="18" charset="0"/>
                <a:cs typeface="Times New Roman" pitchFamily="18" charset="0"/>
              </a:rPr>
              <a:t> </a:t>
            </a:r>
            <a:r>
              <a:rPr lang="ro-RO" sz="2400" i="1" dirty="0" err="1">
                <a:latin typeface="Bookman Old Style" pitchFamily="18" charset="0"/>
                <a:cs typeface="Times New Roman" pitchFamily="18" charset="0"/>
              </a:rPr>
              <a:t>Legionellaceae</a:t>
            </a:r>
            <a:r>
              <a:rPr lang="ro-RO" sz="2400" dirty="0">
                <a:latin typeface="Bookman Old Style" pitchFamily="18" charset="0"/>
                <a:cs typeface="Times New Roman" pitchFamily="18" charset="0"/>
              </a:rPr>
              <a:t> cuprinde 34 de specii, dar numai aprox. 14 specii sunt implicate în patologia umană, cel mai important fiind </a:t>
            </a:r>
            <a:r>
              <a:rPr lang="ro-RO" sz="2400" i="1" dirty="0" err="1">
                <a:latin typeface="Bookman Old Style" pitchFamily="18" charset="0"/>
                <a:cs typeface="Times New Roman" pitchFamily="18" charset="0"/>
              </a:rPr>
              <a:t>L.pneumophilla</a:t>
            </a:r>
            <a:r>
              <a:rPr lang="ro-RO" sz="2400" dirty="0">
                <a:latin typeface="Bookman Old Style" pitchFamily="18" charset="0"/>
                <a:cs typeface="Times New Roman" pitchFamily="18" charset="0"/>
              </a:rPr>
              <a:t>, </a:t>
            </a:r>
            <a:r>
              <a:rPr lang="ro-RO" sz="2400" dirty="0" err="1">
                <a:latin typeface="Bookman Old Style" pitchFamily="18" charset="0"/>
                <a:cs typeface="Times New Roman" pitchFamily="18" charset="0"/>
              </a:rPr>
              <a:t>serotipul</a:t>
            </a:r>
            <a:r>
              <a:rPr lang="ro-RO" sz="2400" dirty="0">
                <a:latin typeface="Bookman Old Style" pitchFamily="18" charset="0"/>
                <a:cs typeface="Times New Roman" pitchFamily="18" charset="0"/>
              </a:rPr>
              <a:t> 1.</a:t>
            </a:r>
          </a:p>
          <a:p>
            <a:pPr>
              <a:spcBef>
                <a:spcPct val="50000"/>
              </a:spcBef>
            </a:pPr>
            <a:endParaRPr lang="en-US" sz="2400" dirty="0"/>
          </a:p>
        </p:txBody>
      </p:sp>
      <p:sp>
        <p:nvSpPr>
          <p:cNvPr id="3" name="TextBox 2"/>
          <p:cNvSpPr txBox="1"/>
          <p:nvPr/>
        </p:nvSpPr>
        <p:spPr>
          <a:xfrm>
            <a:off x="1214414" y="478413"/>
            <a:ext cx="6957986" cy="646331"/>
          </a:xfrm>
          <a:prstGeom prst="rect">
            <a:avLst/>
          </a:prstGeom>
          <a:noFill/>
        </p:spPr>
        <p:txBody>
          <a:bodyPr wrap="square" rtlCol="0">
            <a:spAutoFit/>
          </a:bodyPr>
          <a:lstStyle/>
          <a:p>
            <a:r>
              <a:rPr lang="ro-RO" sz="3600" b="1" dirty="0" smtClean="0"/>
              <a:t>Genul LEGIONELLA</a:t>
            </a:r>
            <a:endParaRPr lang="ro-RO" sz="3600" b="1" dirty="0"/>
          </a:p>
        </p:txBody>
      </p:sp>
    </p:spTree>
    <p:extLst>
      <p:ext uri="{BB962C8B-B14F-4D97-AF65-F5344CB8AC3E}">
        <p14:creationId xmlns:p14="http://schemas.microsoft.com/office/powerpoint/2010/main" val="3997945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428604"/>
            <a:ext cx="9144000" cy="5386090"/>
          </a:xfrm>
          <a:prstGeom prst="rect">
            <a:avLst/>
          </a:prstGeom>
          <a:noFill/>
          <a:ln w="9525">
            <a:noFill/>
            <a:miter lim="800000"/>
            <a:headEnd/>
            <a:tailEnd/>
          </a:ln>
        </p:spPr>
        <p:txBody>
          <a:bodyPr wrap="square">
            <a:spAutoFit/>
          </a:bodyPr>
          <a:lstStyle/>
          <a:p>
            <a:pPr algn="just">
              <a:spcBef>
                <a:spcPct val="50000"/>
              </a:spcBef>
            </a:pPr>
            <a:endParaRPr lang="ro-RO" b="1" i="1" dirty="0">
              <a:latin typeface="Arial" charset="0"/>
            </a:endParaRPr>
          </a:p>
          <a:p>
            <a:pPr algn="just">
              <a:spcBef>
                <a:spcPct val="50000"/>
              </a:spcBef>
            </a:pPr>
            <a:r>
              <a:rPr lang="ro-RO" sz="2000" b="1" i="1" dirty="0" smtClean="0">
                <a:latin typeface="Arial" charset="0"/>
                <a:cs typeface="Arial" charset="0"/>
              </a:rPr>
              <a:t>Morfologie-structură</a:t>
            </a:r>
            <a:r>
              <a:rPr lang="ro-RO" sz="2000" dirty="0" smtClean="0">
                <a:latin typeface="Bookman Old Style" pitchFamily="18" charset="0"/>
                <a:cs typeface="Times New Roman" pitchFamily="18" charset="0"/>
              </a:rPr>
              <a:t> </a:t>
            </a:r>
          </a:p>
          <a:p>
            <a:pPr algn="just">
              <a:spcBef>
                <a:spcPct val="50000"/>
              </a:spcBef>
            </a:pPr>
            <a:r>
              <a:rPr lang="ro-RO" sz="2000" dirty="0" smtClean="0">
                <a:latin typeface="Bookman Old Style" pitchFamily="18" charset="0"/>
                <a:cs typeface="Times New Roman" pitchFamily="18" charset="0"/>
              </a:rPr>
              <a:t>Sunt bacili </a:t>
            </a:r>
            <a:r>
              <a:rPr lang="ro-RO" sz="2000" dirty="0" err="1">
                <a:latin typeface="Bookman Old Style" pitchFamily="18" charset="0"/>
                <a:cs typeface="Times New Roman" pitchFamily="18" charset="0"/>
              </a:rPr>
              <a:t>gram-</a:t>
            </a:r>
            <a:r>
              <a:rPr lang="ro-RO" sz="2000" dirty="0">
                <a:latin typeface="Bookman Old Style" pitchFamily="18" charset="0"/>
                <a:cs typeface="Times New Roman" pitchFamily="18" charset="0"/>
              </a:rPr>
              <a:t>, de 0,3-0,9m lăţime şi 2-5m lungime, de formă </a:t>
            </a:r>
            <a:r>
              <a:rPr lang="ro-RO" sz="2000" dirty="0" err="1">
                <a:latin typeface="Bookman Old Style" pitchFamily="18" charset="0"/>
                <a:cs typeface="Times New Roman" pitchFamily="18" charset="0"/>
              </a:rPr>
              <a:t>cocobacilară</a:t>
            </a:r>
            <a:r>
              <a:rPr lang="ro-RO" sz="2000" dirty="0">
                <a:latin typeface="Bookman Old Style" pitchFamily="18" charset="0"/>
                <a:cs typeface="Times New Roman" pitchFamily="18" charset="0"/>
              </a:rPr>
              <a:t>, </a:t>
            </a:r>
            <a:r>
              <a:rPr lang="ro-RO" sz="2000" dirty="0" err="1">
                <a:latin typeface="Bookman Old Style" pitchFamily="18" charset="0"/>
                <a:cs typeface="Times New Roman" pitchFamily="18" charset="0"/>
              </a:rPr>
              <a:t>pleomorfi</a:t>
            </a:r>
            <a:r>
              <a:rPr lang="ro-RO" sz="2000" dirty="0">
                <a:latin typeface="Bookman Old Style" pitchFamily="18" charset="0"/>
                <a:cs typeface="Times New Roman" pitchFamily="18" charset="0"/>
              </a:rPr>
              <a:t> pe frotiurile din cultură, nu se colorează prin coloraţiile uzuale, ci prin metode de tip impregnare </a:t>
            </a:r>
            <a:r>
              <a:rPr lang="ro-RO" sz="2000" dirty="0" err="1">
                <a:latin typeface="Bookman Old Style" pitchFamily="18" charset="0"/>
                <a:cs typeface="Times New Roman" pitchFamily="18" charset="0"/>
              </a:rPr>
              <a:t>argentică</a:t>
            </a:r>
            <a:r>
              <a:rPr lang="ro-RO" sz="2000" dirty="0">
                <a:latin typeface="Bookman Old Style" pitchFamily="18" charset="0"/>
                <a:cs typeface="Times New Roman" pitchFamily="18" charset="0"/>
              </a:rPr>
              <a:t>.</a:t>
            </a:r>
          </a:p>
          <a:p>
            <a:pPr algn="just">
              <a:spcBef>
                <a:spcPct val="50000"/>
              </a:spcBef>
            </a:pPr>
            <a:r>
              <a:rPr lang="ro-RO" sz="2000" dirty="0" err="1">
                <a:latin typeface="Bookman Old Style" pitchFamily="18" charset="0"/>
              </a:rPr>
              <a:t>-</a:t>
            </a:r>
            <a:r>
              <a:rPr lang="ro-RO" sz="2000" dirty="0" err="1">
                <a:latin typeface="Bookman Old Style" pitchFamily="18" charset="0"/>
                <a:cs typeface="Times New Roman" pitchFamily="18" charset="0"/>
              </a:rPr>
              <a:t>Au</a:t>
            </a:r>
            <a:r>
              <a:rPr lang="ro-RO" sz="2000" dirty="0">
                <a:latin typeface="Bookman Old Style" pitchFamily="18" charset="0"/>
                <a:cs typeface="Times New Roman" pitchFamily="18" charset="0"/>
              </a:rPr>
              <a:t> un perete celular asemănător cu al enterobacteriilor, cu un spaţiu </a:t>
            </a:r>
            <a:r>
              <a:rPr lang="ro-RO" sz="2000" dirty="0" err="1">
                <a:latin typeface="Bookman Old Style" pitchFamily="18" charset="0"/>
                <a:cs typeface="Times New Roman" pitchFamily="18" charset="0"/>
              </a:rPr>
              <a:t>periplasmatic</a:t>
            </a:r>
            <a:r>
              <a:rPr lang="ro-RO" sz="2000" dirty="0">
                <a:latin typeface="Bookman Old Style" pitchFamily="18" charset="0"/>
                <a:cs typeface="Times New Roman" pitchFamily="18" charset="0"/>
              </a:rPr>
              <a:t> care separă membrana </a:t>
            </a:r>
            <a:r>
              <a:rPr lang="ro-RO" sz="2000" dirty="0" err="1">
                <a:latin typeface="Bookman Old Style" pitchFamily="18" charset="0"/>
                <a:cs typeface="Times New Roman" pitchFamily="18" charset="0"/>
              </a:rPr>
              <a:t>citoplasmetică</a:t>
            </a:r>
            <a:r>
              <a:rPr lang="ro-RO" sz="2000" dirty="0">
                <a:latin typeface="Bookman Old Style" pitchFamily="18" charset="0"/>
                <a:cs typeface="Times New Roman" pitchFamily="18" charset="0"/>
              </a:rPr>
              <a:t> externă de cea internă.</a:t>
            </a:r>
          </a:p>
          <a:p>
            <a:pPr algn="just">
              <a:spcBef>
                <a:spcPct val="50000"/>
              </a:spcBef>
            </a:pPr>
            <a:r>
              <a:rPr lang="ro-RO" sz="2000" dirty="0" err="1">
                <a:latin typeface="Bookman Old Style" pitchFamily="18" charset="0"/>
              </a:rPr>
              <a:t>-</a:t>
            </a:r>
            <a:r>
              <a:rPr lang="ro-RO" sz="2000" dirty="0" err="1">
                <a:latin typeface="Bookman Old Style" pitchFamily="18" charset="0"/>
                <a:cs typeface="Times New Roman" pitchFamily="18" charset="0"/>
              </a:rPr>
              <a:t>Au</a:t>
            </a:r>
            <a:r>
              <a:rPr lang="ro-RO" sz="2000" dirty="0">
                <a:latin typeface="Bookman Old Style" pitchFamily="18" charset="0"/>
                <a:cs typeface="Times New Roman" pitchFamily="18" charset="0"/>
              </a:rPr>
              <a:t> necesităţi nutritive mari, creşterea lor fiind favorizată pe medii de cultură suplimentate cu săruri de Fe şi </a:t>
            </a:r>
            <a:r>
              <a:rPr lang="ro-RO" sz="2000" dirty="0" smtClean="0">
                <a:latin typeface="Bookman Old Style" pitchFamily="18" charset="0"/>
                <a:cs typeface="Times New Roman" pitchFamily="18" charset="0"/>
              </a:rPr>
              <a:t>L </a:t>
            </a:r>
            <a:r>
              <a:rPr lang="ro-RO" sz="2000" dirty="0" err="1" smtClean="0">
                <a:latin typeface="Bookman Old Style" pitchFamily="18" charset="0"/>
                <a:cs typeface="Times New Roman" pitchFamily="18" charset="0"/>
              </a:rPr>
              <a:t>cysteină</a:t>
            </a:r>
            <a:r>
              <a:rPr lang="ro-RO" sz="2000" dirty="0">
                <a:latin typeface="Bookman Old Style" pitchFamily="18" charset="0"/>
                <a:cs typeface="Times New Roman" pitchFamily="18" charset="0"/>
              </a:rPr>
              <a:t>.</a:t>
            </a:r>
          </a:p>
          <a:p>
            <a:pPr algn="just">
              <a:spcBef>
                <a:spcPct val="50000"/>
              </a:spcBef>
            </a:pPr>
            <a:r>
              <a:rPr lang="ro-RO" sz="2000" dirty="0" err="1">
                <a:latin typeface="Bookman Old Style" pitchFamily="18" charset="0"/>
              </a:rPr>
              <a:t>-</a:t>
            </a:r>
            <a:r>
              <a:rPr lang="ro-RO" sz="2000" dirty="0" err="1">
                <a:latin typeface="Bookman Old Style" pitchFamily="18" charset="0"/>
                <a:cs typeface="Times New Roman" pitchFamily="18" charset="0"/>
              </a:rPr>
              <a:t>Sunt</a:t>
            </a:r>
            <a:r>
              <a:rPr lang="ro-RO" sz="2000" dirty="0">
                <a:latin typeface="Bookman Old Style" pitchFamily="18" charset="0"/>
                <a:cs typeface="Times New Roman" pitchFamily="18" charset="0"/>
              </a:rPr>
              <a:t> mobile, catalazo+, lichefiază gelatina, produc </a:t>
            </a:r>
            <a:r>
              <a:rPr lang="ro-RO" sz="2000" dirty="0" err="1">
                <a:latin typeface="Bookman Old Style" pitchFamily="18" charset="0"/>
                <a:cs typeface="Times New Roman" pitchFamily="18" charset="0"/>
              </a:rPr>
              <a:t>beta-lactamază</a:t>
            </a:r>
            <a:r>
              <a:rPr lang="ro-RO" sz="2000" dirty="0">
                <a:latin typeface="Bookman Old Style" pitchFamily="18" charset="0"/>
                <a:cs typeface="Times New Roman" pitchFamily="18" charset="0"/>
              </a:rPr>
              <a:t>.</a:t>
            </a:r>
          </a:p>
          <a:p>
            <a:pPr algn="just">
              <a:spcBef>
                <a:spcPct val="50000"/>
              </a:spcBef>
            </a:pPr>
            <a:r>
              <a:rPr lang="ro-RO" sz="2000" b="1" i="1" dirty="0">
                <a:latin typeface="Arial" charset="0"/>
                <a:cs typeface="Arial" charset="0"/>
              </a:rPr>
              <a:t>Structura antigenică</a:t>
            </a:r>
            <a:r>
              <a:rPr lang="ro-RO" sz="2000" dirty="0">
                <a:latin typeface="Bookman Old Style" pitchFamily="18" charset="0"/>
                <a:cs typeface="Times New Roman" pitchFamily="18" charset="0"/>
              </a:rPr>
              <a:t> există 8 </a:t>
            </a:r>
            <a:r>
              <a:rPr lang="ro-RO" sz="2000" dirty="0" err="1">
                <a:latin typeface="Bookman Old Style" pitchFamily="18" charset="0"/>
                <a:cs typeface="Times New Roman" pitchFamily="18" charset="0"/>
              </a:rPr>
              <a:t>serogrupuri</a:t>
            </a:r>
            <a:r>
              <a:rPr lang="ro-RO" sz="2000" dirty="0">
                <a:latin typeface="Bookman Old Style" pitchFamily="18" charset="0"/>
                <a:cs typeface="Times New Roman" pitchFamily="18" charset="0"/>
              </a:rPr>
              <a:t> de </a:t>
            </a:r>
            <a:r>
              <a:rPr lang="ro-RO" sz="2000" i="1" dirty="0" err="1">
                <a:latin typeface="Bookman Old Style" pitchFamily="18" charset="0"/>
                <a:cs typeface="Times New Roman" pitchFamily="18" charset="0"/>
              </a:rPr>
              <a:t>L.pneumophilla</a:t>
            </a:r>
            <a:r>
              <a:rPr lang="ro-RO" sz="2000" dirty="0">
                <a:latin typeface="Bookman Old Style" pitchFamily="18" charset="0"/>
                <a:cs typeface="Times New Roman" pitchFamily="18" charset="0"/>
              </a:rPr>
              <a:t>, cel mai frecvent răspândit fiind </a:t>
            </a:r>
            <a:r>
              <a:rPr lang="ro-RO" sz="2000" dirty="0" err="1">
                <a:latin typeface="Bookman Old Style" pitchFamily="18" charset="0"/>
                <a:cs typeface="Times New Roman" pitchFamily="18" charset="0"/>
              </a:rPr>
              <a:t>serogrupul</a:t>
            </a:r>
            <a:r>
              <a:rPr lang="ro-RO" sz="2000" dirty="0">
                <a:latin typeface="Bookman Old Style" pitchFamily="18" charset="0"/>
                <a:cs typeface="Times New Roman" pitchFamily="18" charset="0"/>
              </a:rPr>
              <a:t> 1. Determinarea </a:t>
            </a:r>
            <a:r>
              <a:rPr lang="ro-RO" sz="2000" dirty="0" err="1">
                <a:latin typeface="Bookman Old Style" pitchFamily="18" charset="0"/>
                <a:cs typeface="Times New Roman" pitchFamily="18" charset="0"/>
              </a:rPr>
              <a:t>serogrupului</a:t>
            </a:r>
            <a:r>
              <a:rPr lang="ro-RO" sz="2000" dirty="0">
                <a:latin typeface="Bookman Old Style" pitchFamily="18" charset="0"/>
                <a:cs typeface="Times New Roman" pitchFamily="18" charset="0"/>
              </a:rPr>
              <a:t> se face prin IF.</a:t>
            </a:r>
            <a:endParaRPr lang="en-US" sz="2000" dirty="0"/>
          </a:p>
        </p:txBody>
      </p:sp>
    </p:spTree>
    <p:extLst>
      <p:ext uri="{BB962C8B-B14F-4D97-AF65-F5344CB8AC3E}">
        <p14:creationId xmlns:p14="http://schemas.microsoft.com/office/powerpoint/2010/main" val="10848660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0" y="0"/>
            <a:ext cx="9144000" cy="6492875"/>
          </a:xfrm>
          <a:prstGeom prst="rect">
            <a:avLst/>
          </a:prstGeom>
          <a:noFill/>
          <a:ln w="9525">
            <a:noFill/>
            <a:miter lim="800000"/>
            <a:headEnd/>
            <a:tailEnd/>
          </a:ln>
        </p:spPr>
        <p:txBody>
          <a:bodyPr>
            <a:spAutoFit/>
          </a:bodyPr>
          <a:lstStyle/>
          <a:p>
            <a:pPr algn="just">
              <a:spcBef>
                <a:spcPct val="50000"/>
              </a:spcBef>
            </a:pPr>
            <a:endParaRPr lang="ro-RO" sz="2000" b="1" i="1">
              <a:latin typeface="Arial" charset="0"/>
            </a:endParaRPr>
          </a:p>
          <a:p>
            <a:pPr algn="just">
              <a:spcBef>
                <a:spcPct val="50000"/>
              </a:spcBef>
            </a:pPr>
            <a:endParaRPr lang="ro-RO" sz="2000" b="1" i="1">
              <a:latin typeface="Arial" charset="0"/>
            </a:endParaRPr>
          </a:p>
          <a:p>
            <a:pPr algn="just">
              <a:spcBef>
                <a:spcPct val="50000"/>
              </a:spcBef>
            </a:pPr>
            <a:r>
              <a:rPr lang="ro-RO" sz="2000" b="1" i="1">
                <a:latin typeface="Arial" charset="0"/>
                <a:cs typeface="Arial" charset="0"/>
              </a:rPr>
              <a:t>Patogenie şi imunitate</a:t>
            </a:r>
            <a:r>
              <a:rPr lang="ro-RO" sz="2000">
                <a:latin typeface="Bookman Old Style" pitchFamily="18" charset="0"/>
                <a:cs typeface="Times New Roman" pitchFamily="18" charset="0"/>
              </a:rPr>
              <a:t> Infecţia respiratorie este consecutivă inhalării de aerosoli contaminanţi de către indivizii sensibili. </a:t>
            </a:r>
            <a:r>
              <a:rPr lang="ro-RO" sz="2000" i="1">
                <a:latin typeface="Bookman Old Style" pitchFamily="18" charset="0"/>
                <a:cs typeface="Times New Roman" pitchFamily="18" charset="0"/>
              </a:rPr>
              <a:t>Legionella </a:t>
            </a:r>
            <a:r>
              <a:rPr lang="ro-RO" sz="2000">
                <a:latin typeface="Bookman Old Style" pitchFamily="18" charset="0"/>
                <a:cs typeface="Times New Roman" pitchFamily="18" charset="0"/>
              </a:rPr>
              <a:t>este un parazit facultativ intracelular, capabil de multiplicare la nivelul macrofagelor alveolare şi în monocite. Din punct de vedere anatomo-patologic infecţia se caracterizează prin formare unui exudat celular format din PMN, macrofage, cu prezenţa de </a:t>
            </a:r>
            <a:r>
              <a:rPr lang="ro-RO" sz="2000" i="1">
                <a:latin typeface="Bookman Old Style" pitchFamily="18" charset="0"/>
                <a:cs typeface="Times New Roman" pitchFamily="18" charset="0"/>
              </a:rPr>
              <a:t>L.pneumophilla</a:t>
            </a:r>
            <a:r>
              <a:rPr lang="ro-RO" sz="2000">
                <a:latin typeface="Bookman Old Style" pitchFamily="18" charset="0"/>
                <a:cs typeface="Times New Roman" pitchFamily="18" charset="0"/>
              </a:rPr>
              <a:t> la nivelul macrofagelor alveolare. Sunt prezente de asemenea fenomene de necroză focală la nivelul alveolelor şi pleurei.</a:t>
            </a:r>
          </a:p>
          <a:p>
            <a:pPr algn="just">
              <a:spcBef>
                <a:spcPct val="50000"/>
              </a:spcBef>
            </a:pPr>
            <a:r>
              <a:rPr lang="ro-RO" sz="2000">
                <a:latin typeface="Bookman Old Style" pitchFamily="18" charset="0"/>
                <a:cs typeface="Times New Roman" pitchFamily="18" charset="0"/>
              </a:rPr>
              <a:t>Imunitatea este mediată celular, cea umorală are un rol secundar.</a:t>
            </a:r>
          </a:p>
          <a:p>
            <a:pPr algn="just">
              <a:spcBef>
                <a:spcPct val="50000"/>
              </a:spcBef>
            </a:pPr>
            <a:r>
              <a:rPr lang="ro-RO" sz="2000" b="1" i="1">
                <a:latin typeface="Arial" charset="0"/>
                <a:cs typeface="Arial" charset="0"/>
              </a:rPr>
              <a:t>Epidemiologie</a:t>
            </a:r>
            <a:r>
              <a:rPr lang="ro-RO" sz="2000">
                <a:latin typeface="Bookman Old Style" pitchFamily="18" charset="0"/>
                <a:cs typeface="Times New Roman" pitchFamily="18" charset="0"/>
              </a:rPr>
              <a:t> germenii au o distribuţie largă endemică sau epidemică, fiind prezenţi în sursele de apă curgătoare, stătătoare, turnuri de răcire, condensatoare, sisteme de colectare a apei, conducte cu aer condiţionat din spitale, hoteluri, fabrici). Supravieţuiesc timp îndelungat, la temperaturi relativ crescute, majoritatea epidemiilor fiind semnalate în timpul lunilor de vară şi având ca sursă de infecţie rezervoarele de apă mai sus menţionate. Factori de risc prezintă pacienţii imunocompromişi, cu deteriorări ale funcţieie pulmonare.</a:t>
            </a:r>
            <a:endParaRPr lang="en-US" sz="2000"/>
          </a:p>
        </p:txBody>
      </p:sp>
    </p:spTree>
    <p:extLst>
      <p:ext uri="{BB962C8B-B14F-4D97-AF65-F5344CB8AC3E}">
        <p14:creationId xmlns:p14="http://schemas.microsoft.com/office/powerpoint/2010/main" val="32896207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609600"/>
            <a:ext cx="7848600" cy="838200"/>
          </a:xfrm>
        </p:spPr>
        <p:txBody>
          <a:bodyPr/>
          <a:lstStyle/>
          <a:p>
            <a:r>
              <a:rPr lang="en-US" altLang="en-US" i="1" smtClean="0"/>
              <a:t>Legionella pneumophila</a:t>
            </a:r>
            <a:endParaRPr lang="en-US" altLang="en-US" smtClean="0"/>
          </a:p>
        </p:txBody>
      </p:sp>
      <p:pic>
        <p:nvPicPr>
          <p:cNvPr id="31747" name="Picture 3" descr="W7917-40"/>
          <p:cNvPicPr>
            <a:picLocks noChangeAspect="1" noChangeArrowheads="1"/>
          </p:cNvPicPr>
          <p:nvPr/>
        </p:nvPicPr>
        <p:blipFill>
          <a:blip r:embed="rId3" cstate="print"/>
          <a:srcRect/>
          <a:stretch>
            <a:fillRect/>
          </a:stretch>
        </p:blipFill>
        <p:spPr bwMode="auto">
          <a:xfrm>
            <a:off x="533400" y="1660525"/>
            <a:ext cx="3276600" cy="2073275"/>
          </a:xfrm>
          <a:prstGeom prst="rect">
            <a:avLst/>
          </a:prstGeom>
          <a:noFill/>
          <a:ln w="9525">
            <a:noFill/>
            <a:miter lim="800000"/>
            <a:headEnd/>
            <a:tailEnd/>
          </a:ln>
        </p:spPr>
      </p:pic>
      <p:pic>
        <p:nvPicPr>
          <p:cNvPr id="31748" name="Picture 4" descr="W7917-41"/>
          <p:cNvPicPr>
            <a:picLocks noChangeAspect="1" noChangeArrowheads="1"/>
          </p:cNvPicPr>
          <p:nvPr/>
        </p:nvPicPr>
        <p:blipFill>
          <a:blip r:embed="rId4" cstate="print"/>
          <a:srcRect/>
          <a:stretch>
            <a:fillRect/>
          </a:stretch>
        </p:blipFill>
        <p:spPr bwMode="auto">
          <a:xfrm>
            <a:off x="1447800" y="3810000"/>
            <a:ext cx="5653088" cy="1981200"/>
          </a:xfrm>
          <a:prstGeom prst="rect">
            <a:avLst/>
          </a:prstGeom>
          <a:noFill/>
          <a:ln w="9525">
            <a:noFill/>
            <a:miter lim="800000"/>
            <a:headEnd/>
            <a:tailEnd/>
          </a:ln>
        </p:spPr>
      </p:pic>
      <p:sp>
        <p:nvSpPr>
          <p:cNvPr id="31749" name="Text Box 5"/>
          <p:cNvSpPr txBox="1">
            <a:spLocks noChangeArrowheads="1"/>
          </p:cNvSpPr>
          <p:nvPr/>
        </p:nvSpPr>
        <p:spPr bwMode="auto">
          <a:xfrm>
            <a:off x="3962400" y="1647825"/>
            <a:ext cx="3962400" cy="1006475"/>
          </a:xfrm>
          <a:prstGeom prst="rect">
            <a:avLst/>
          </a:prstGeom>
          <a:noFill/>
          <a:ln w="9525">
            <a:noFill/>
            <a:miter lim="800000"/>
            <a:headEnd/>
            <a:tailEnd/>
          </a:ln>
        </p:spPr>
        <p:txBody>
          <a:bodyPr>
            <a:spAutoFit/>
          </a:bodyPr>
          <a:lstStyle/>
          <a:p>
            <a:pPr>
              <a:spcBef>
                <a:spcPct val="50000"/>
              </a:spcBef>
            </a:pPr>
            <a:r>
              <a:rPr lang="en-US" altLang="en-US" sz="2000">
                <a:latin typeface="Arial" charset="0"/>
              </a:rPr>
              <a:t>Gram stain of specimen showing intracellular and extracellular </a:t>
            </a:r>
            <a:r>
              <a:rPr lang="en-US" altLang="en-US" sz="2000" i="1">
                <a:latin typeface="Arial" charset="0"/>
              </a:rPr>
              <a:t>Legionella pneumophila</a:t>
            </a:r>
          </a:p>
        </p:txBody>
      </p:sp>
      <p:sp>
        <p:nvSpPr>
          <p:cNvPr id="31750" name="Text Box 6"/>
          <p:cNvSpPr txBox="1">
            <a:spLocks noChangeArrowheads="1"/>
          </p:cNvSpPr>
          <p:nvPr/>
        </p:nvSpPr>
        <p:spPr bwMode="auto">
          <a:xfrm>
            <a:off x="76200" y="5927725"/>
            <a:ext cx="9067800" cy="396875"/>
          </a:xfrm>
          <a:prstGeom prst="rect">
            <a:avLst/>
          </a:prstGeom>
          <a:noFill/>
          <a:ln w="9525">
            <a:noFill/>
            <a:miter lim="800000"/>
            <a:headEnd/>
            <a:tailEnd/>
          </a:ln>
        </p:spPr>
        <p:txBody>
          <a:bodyPr>
            <a:spAutoFit/>
          </a:bodyPr>
          <a:lstStyle/>
          <a:p>
            <a:pPr algn="ctr">
              <a:spcBef>
                <a:spcPct val="50000"/>
              </a:spcBef>
            </a:pPr>
            <a:r>
              <a:rPr lang="en-US" altLang="en-US" sz="2000" i="1">
                <a:latin typeface="Arial" charset="0"/>
              </a:rPr>
              <a:t>L. pneumophila </a:t>
            </a:r>
            <a:r>
              <a:rPr lang="en-US" altLang="en-US" sz="2000">
                <a:latin typeface="Arial" charset="0"/>
              </a:rPr>
              <a:t>in specimen stained by direct fluorescent antibody technique.</a:t>
            </a:r>
          </a:p>
        </p:txBody>
      </p:sp>
    </p:spTree>
    <p:extLst>
      <p:ext uri="{BB962C8B-B14F-4D97-AF65-F5344CB8AC3E}">
        <p14:creationId xmlns:p14="http://schemas.microsoft.com/office/powerpoint/2010/main" val="1343345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642918"/>
            <a:ext cx="8572560" cy="3362146"/>
          </a:xfrm>
        </p:spPr>
        <p:txBody>
          <a:bodyPr>
            <a:normAutofit fontScale="70000" lnSpcReduction="20000"/>
          </a:bodyPr>
          <a:lstStyle/>
          <a:p>
            <a:pPr algn="ctr">
              <a:buNone/>
            </a:pPr>
            <a:r>
              <a:rPr lang="ro-RO" b="1" dirty="0" smtClean="0"/>
              <a:t>GENUL HAEMOPHILUS</a:t>
            </a:r>
            <a:endParaRPr lang="en-US" b="1" dirty="0" smtClean="0"/>
          </a:p>
          <a:p>
            <a:pPr algn="ctr">
              <a:buNone/>
            </a:pPr>
            <a:r>
              <a:rPr lang="ro-RO" b="1" dirty="0" smtClean="0"/>
              <a:t>HAEMOPHILUS INFLUENZAE</a:t>
            </a:r>
            <a:endParaRPr lang="en-US" b="1" dirty="0" smtClean="0"/>
          </a:p>
          <a:p>
            <a:pPr algn="ctr">
              <a:buNone/>
            </a:pPr>
            <a:endParaRPr lang="en-US" b="1" dirty="0" smtClean="0"/>
          </a:p>
          <a:p>
            <a:r>
              <a:rPr lang="ro-RO" b="1" dirty="0" smtClean="0"/>
              <a:t>3. CARACTERE DE CULTURĂ</a:t>
            </a:r>
            <a:endParaRPr lang="en-US" dirty="0" smtClean="0"/>
          </a:p>
          <a:p>
            <a:r>
              <a:rPr lang="ro-RO" dirty="0" smtClean="0"/>
              <a:t>Pe </a:t>
            </a:r>
            <a:r>
              <a:rPr lang="ro-RO" b="1" i="1" dirty="0" smtClean="0"/>
              <a:t>medii lichide cu adaus de sânge</a:t>
            </a:r>
            <a:r>
              <a:rPr lang="ro-RO" dirty="0" smtClean="0"/>
              <a:t> produce </a:t>
            </a:r>
            <a:r>
              <a:rPr lang="ro-RO" b="1" i="1" dirty="0" smtClean="0"/>
              <a:t>tulburarea mediului</a:t>
            </a:r>
            <a:r>
              <a:rPr lang="ro-RO" dirty="0" smtClean="0"/>
              <a:t> în primele ore după însămânţare, apoi are loc limpezirea acestuia, datorită </a:t>
            </a:r>
            <a:r>
              <a:rPr lang="ro-RO" b="1" i="1" dirty="0" smtClean="0"/>
              <a:t>autolizei</a:t>
            </a:r>
            <a:r>
              <a:rPr lang="ro-RO" dirty="0" smtClean="0"/>
              <a:t>. </a:t>
            </a:r>
            <a:endParaRPr lang="en-US" dirty="0" smtClean="0"/>
          </a:p>
          <a:p>
            <a:r>
              <a:rPr lang="ro-RO" dirty="0" smtClean="0"/>
              <a:t>Pe </a:t>
            </a:r>
            <a:r>
              <a:rPr lang="ro-RO" b="1" i="1" dirty="0" smtClean="0"/>
              <a:t>mediile solide cu adaus de sânge</a:t>
            </a:r>
            <a:r>
              <a:rPr lang="ro-RO" dirty="0" smtClean="0"/>
              <a:t> sau produşi de sânge (prin încălzire - mediul </a:t>
            </a:r>
            <a:r>
              <a:rPr lang="ro-RO" i="1" dirty="0" smtClean="0"/>
              <a:t>geloză „chocolat” Levinthal</a:t>
            </a:r>
            <a:r>
              <a:rPr lang="ro-RO" dirty="0" smtClean="0"/>
              <a:t>; prin digestie peptică - </a:t>
            </a:r>
            <a:r>
              <a:rPr lang="ro-RO" i="1" dirty="0" smtClean="0"/>
              <a:t>mediul Fildes</a:t>
            </a:r>
            <a:r>
              <a:rPr lang="ro-RO" dirty="0" smtClean="0"/>
              <a:t>) determină </a:t>
            </a:r>
            <a:r>
              <a:rPr lang="ro-RO" b="1" i="1" dirty="0" smtClean="0"/>
              <a:t>colonii foarte mici, de tip S </a:t>
            </a:r>
            <a:r>
              <a:rPr lang="ro-RO" dirty="0" smtClean="0"/>
              <a:t>(netede), </a:t>
            </a:r>
            <a:r>
              <a:rPr lang="ro-RO" b="1" i="1" dirty="0" smtClean="0"/>
              <a:t>neconfluente</a:t>
            </a:r>
            <a:r>
              <a:rPr lang="ro-RO" dirty="0" smtClean="0"/>
              <a:t> (aspect de „picături de rouă”). </a:t>
            </a:r>
            <a:endParaRPr lang="en-US" dirty="0" smtClean="0"/>
          </a:p>
          <a:p>
            <a:r>
              <a:rPr lang="ro-RO" dirty="0" smtClean="0"/>
              <a:t>Coloniile </a:t>
            </a:r>
            <a:r>
              <a:rPr lang="ro-RO" b="1" i="1" dirty="0" smtClean="0"/>
              <a:t>tulpinilor virulente</a:t>
            </a:r>
            <a:r>
              <a:rPr lang="ro-RO" dirty="0" smtClean="0"/>
              <a:t>, proaspăt izolate, care conţin capsulă, </a:t>
            </a:r>
            <a:r>
              <a:rPr lang="ro-RO" b="1" i="1" dirty="0" smtClean="0"/>
              <a:t>au caracter mucoid</a:t>
            </a:r>
            <a:r>
              <a:rPr lang="ro-RO" dirty="0" smtClean="0"/>
              <a:t>.</a:t>
            </a:r>
            <a:endParaRPr lang="en-US" dirty="0" smtClean="0"/>
          </a:p>
          <a:p>
            <a:endParaRPr lang="en-US" dirty="0"/>
          </a:p>
        </p:txBody>
      </p:sp>
      <p:graphicFrame>
        <p:nvGraphicFramePr>
          <p:cNvPr id="9" name="Object 1"/>
          <p:cNvGraphicFramePr>
            <a:graphicFrameLocks noChangeAspect="1"/>
          </p:cNvGraphicFramePr>
          <p:nvPr>
            <p:extLst>
              <p:ext uri="{D42A27DB-BD31-4B8C-83A1-F6EECF244321}">
                <p14:modId xmlns:p14="http://schemas.microsoft.com/office/powerpoint/2010/main" val="2430170236"/>
              </p:ext>
            </p:extLst>
          </p:nvPr>
        </p:nvGraphicFramePr>
        <p:xfrm>
          <a:off x="321424" y="3778085"/>
          <a:ext cx="3789532" cy="2600659"/>
        </p:xfrm>
        <a:graphic>
          <a:graphicData uri="http://schemas.openxmlformats.org/presentationml/2006/ole">
            <mc:AlternateContent xmlns:mc="http://schemas.openxmlformats.org/markup-compatibility/2006">
              <mc:Choice xmlns:v="urn:schemas-microsoft-com:vml" Requires="v">
                <p:oleObj spid="_x0000_s51228" r:id="rId3" imgW="8459381" imgH="5830114" progId="ViewerFrameClass">
                  <p:embed/>
                </p:oleObj>
              </mc:Choice>
              <mc:Fallback>
                <p:oleObj r:id="rId3" imgW="8459381" imgH="5830114" progId="ViewerFrameClass">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24" y="3778085"/>
                        <a:ext cx="3789532" cy="2600659"/>
                      </a:xfrm>
                      <a:prstGeom prst="rect">
                        <a:avLst/>
                      </a:prstGeom>
                      <a:noFill/>
                    </p:spPr>
                  </p:pic>
                </p:oleObj>
              </mc:Fallback>
            </mc:AlternateContent>
          </a:graphicData>
        </a:graphic>
      </p:graphicFrame>
      <p:graphicFrame>
        <p:nvGraphicFramePr>
          <p:cNvPr id="10" name="Object 3"/>
          <p:cNvGraphicFramePr>
            <a:graphicFrameLocks noChangeAspect="1"/>
          </p:cNvGraphicFramePr>
          <p:nvPr>
            <p:extLst>
              <p:ext uri="{D42A27DB-BD31-4B8C-83A1-F6EECF244321}">
                <p14:modId xmlns:p14="http://schemas.microsoft.com/office/powerpoint/2010/main" val="2127850000"/>
              </p:ext>
            </p:extLst>
          </p:nvPr>
        </p:nvGraphicFramePr>
        <p:xfrm>
          <a:off x="4840168" y="3501008"/>
          <a:ext cx="3786182" cy="2587754"/>
        </p:xfrm>
        <a:graphic>
          <a:graphicData uri="http://schemas.openxmlformats.org/presentationml/2006/ole">
            <mc:AlternateContent xmlns:mc="http://schemas.openxmlformats.org/markup-compatibility/2006">
              <mc:Choice xmlns:v="urn:schemas-microsoft-com:vml" Requires="v">
                <p:oleObj spid="_x0000_s51229" r:id="rId5" imgW="8554644" imgH="5868219" progId="ViewerFrameClass">
                  <p:embed/>
                </p:oleObj>
              </mc:Choice>
              <mc:Fallback>
                <p:oleObj r:id="rId5" imgW="8554644" imgH="5868219" progId="ViewerFrameClass">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0168" y="3501008"/>
                        <a:ext cx="3786182" cy="2587754"/>
                      </a:xfrm>
                      <a:prstGeom prst="rect">
                        <a:avLst/>
                      </a:prstGeom>
                      <a:noFill/>
                    </p:spPr>
                  </p:pic>
                </p:oleObj>
              </mc:Fallback>
            </mc:AlternateContent>
          </a:graphicData>
        </a:graphic>
      </p:graphicFrame>
      <p:sp>
        <p:nvSpPr>
          <p:cNvPr id="11" name="TextBox 10"/>
          <p:cNvSpPr txBox="1"/>
          <p:nvPr/>
        </p:nvSpPr>
        <p:spPr>
          <a:xfrm>
            <a:off x="35496" y="6396335"/>
            <a:ext cx="432048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o-RO" b="1" dirty="0" smtClean="0"/>
              <a:t>H</a:t>
            </a:r>
            <a:r>
              <a:rPr lang="ro-RO" b="1" dirty="0"/>
              <a:t>. influenzae - cultură pe </a:t>
            </a:r>
            <a:r>
              <a:rPr lang="ro-RO" b="1" dirty="0" err="1" smtClean="0"/>
              <a:t>agar-cholat</a:t>
            </a:r>
            <a:endParaRPr lang="en-US" b="1" dirty="0"/>
          </a:p>
        </p:txBody>
      </p:sp>
      <p:sp>
        <p:nvSpPr>
          <p:cNvPr id="12" name="TextBox 11"/>
          <p:cNvSpPr txBox="1"/>
          <p:nvPr/>
        </p:nvSpPr>
        <p:spPr>
          <a:xfrm>
            <a:off x="4427984" y="6167045"/>
            <a:ext cx="436852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b="1" dirty="0" smtClean="0"/>
              <a:t>H</a:t>
            </a:r>
            <a:r>
              <a:rPr lang="ro-RO" b="1" dirty="0"/>
              <a:t>. influenzae - satelitism în prezenţa stafilococilor pe geloză sânge</a:t>
            </a:r>
            <a:endParaRPr lang="en-US" b="1" dirty="0"/>
          </a:p>
        </p:txBody>
      </p:sp>
    </p:spTree>
    <p:extLst>
      <p:ext uri="{BB962C8B-B14F-4D97-AF65-F5344CB8AC3E}">
        <p14:creationId xmlns:p14="http://schemas.microsoft.com/office/powerpoint/2010/main" val="11513057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609600"/>
            <a:ext cx="7802563" cy="838200"/>
          </a:xfrm>
        </p:spPr>
        <p:txBody>
          <a:bodyPr/>
          <a:lstStyle/>
          <a:p>
            <a:r>
              <a:rPr lang="en-US" altLang="en-US" i="1" smtClean="0"/>
              <a:t>Legionella pneumophila</a:t>
            </a:r>
          </a:p>
        </p:txBody>
      </p:sp>
      <p:pic>
        <p:nvPicPr>
          <p:cNvPr id="32771" name="Picture 3" descr="W7917-42"/>
          <p:cNvPicPr>
            <a:picLocks noChangeAspect="1" noChangeArrowheads="1"/>
          </p:cNvPicPr>
          <p:nvPr/>
        </p:nvPicPr>
        <p:blipFill>
          <a:blip r:embed="rId3" cstate="print"/>
          <a:srcRect/>
          <a:stretch>
            <a:fillRect/>
          </a:stretch>
        </p:blipFill>
        <p:spPr bwMode="auto">
          <a:xfrm>
            <a:off x="2157413" y="1981200"/>
            <a:ext cx="4776787" cy="1955800"/>
          </a:xfrm>
          <a:prstGeom prst="rect">
            <a:avLst/>
          </a:prstGeom>
          <a:noFill/>
          <a:ln w="9525">
            <a:noFill/>
            <a:miter lim="800000"/>
            <a:headEnd/>
            <a:tailEnd/>
          </a:ln>
        </p:spPr>
      </p:pic>
      <p:sp>
        <p:nvSpPr>
          <p:cNvPr id="32772" name="Text Box 4"/>
          <p:cNvSpPr txBox="1">
            <a:spLocks noChangeArrowheads="1"/>
          </p:cNvSpPr>
          <p:nvPr/>
        </p:nvSpPr>
        <p:spPr bwMode="auto">
          <a:xfrm>
            <a:off x="1371600" y="4876800"/>
            <a:ext cx="7239000" cy="1004888"/>
          </a:xfrm>
          <a:prstGeom prst="rect">
            <a:avLst/>
          </a:prstGeom>
          <a:noFill/>
          <a:ln w="9525">
            <a:noFill/>
            <a:miter lim="800000"/>
            <a:headEnd/>
            <a:tailEnd/>
          </a:ln>
        </p:spPr>
        <p:txBody>
          <a:bodyPr>
            <a:spAutoFit/>
          </a:bodyPr>
          <a:lstStyle/>
          <a:p>
            <a:pPr>
              <a:spcBef>
                <a:spcPct val="50000"/>
              </a:spcBef>
            </a:pPr>
            <a:endParaRPr lang="en-US" altLang="en-US" i="1"/>
          </a:p>
          <a:p>
            <a:pPr>
              <a:spcBef>
                <a:spcPct val="50000"/>
              </a:spcBef>
            </a:pPr>
            <a:endParaRPr lang="en-US" altLang="en-US"/>
          </a:p>
        </p:txBody>
      </p:sp>
      <p:sp>
        <p:nvSpPr>
          <p:cNvPr id="32773" name="Text Box 5"/>
          <p:cNvSpPr txBox="1">
            <a:spLocks noChangeArrowheads="1"/>
          </p:cNvSpPr>
          <p:nvPr/>
        </p:nvSpPr>
        <p:spPr bwMode="auto">
          <a:xfrm>
            <a:off x="1066800" y="4632325"/>
            <a:ext cx="7620000" cy="1768475"/>
          </a:xfrm>
          <a:prstGeom prst="rect">
            <a:avLst/>
          </a:prstGeom>
          <a:noFill/>
          <a:ln w="9525">
            <a:noFill/>
            <a:miter lim="800000"/>
            <a:headEnd/>
            <a:tailEnd/>
          </a:ln>
        </p:spPr>
        <p:txBody>
          <a:bodyPr>
            <a:spAutoFit/>
          </a:bodyPr>
          <a:lstStyle/>
          <a:p>
            <a:pPr>
              <a:spcBef>
                <a:spcPct val="50000"/>
              </a:spcBef>
            </a:pPr>
            <a:r>
              <a:rPr lang="en-US" altLang="en-US" sz="2000">
                <a:latin typeface="Arial" charset="0"/>
              </a:rPr>
              <a:t>(A) Nonselective buffered charcoal yeast extract (BCYE) plate inoculated with sputum specimen.</a:t>
            </a:r>
          </a:p>
          <a:p>
            <a:pPr>
              <a:spcBef>
                <a:spcPct val="50000"/>
              </a:spcBef>
            </a:pPr>
            <a:r>
              <a:rPr lang="en-US" altLang="en-US" sz="2000">
                <a:latin typeface="Arial" charset="0"/>
              </a:rPr>
              <a:t>(B) Selective BCYE inoculated with the same specimen but treated before inoculation. </a:t>
            </a:r>
            <a:r>
              <a:rPr lang="en-US" altLang="en-US" sz="2000" i="1">
                <a:latin typeface="Arial" charset="0"/>
              </a:rPr>
              <a:t>Legionella </a:t>
            </a:r>
            <a:r>
              <a:rPr lang="en-US" altLang="en-US" sz="2000">
                <a:latin typeface="Arial" charset="0"/>
              </a:rPr>
              <a:t>colonies are the smallest visible colonies.</a:t>
            </a:r>
          </a:p>
        </p:txBody>
      </p:sp>
      <p:sp>
        <p:nvSpPr>
          <p:cNvPr id="32774" name="Text Box 6"/>
          <p:cNvSpPr txBox="1">
            <a:spLocks noChangeArrowheads="1"/>
          </p:cNvSpPr>
          <p:nvPr/>
        </p:nvSpPr>
        <p:spPr bwMode="auto">
          <a:xfrm>
            <a:off x="2895600" y="3962400"/>
            <a:ext cx="533400" cy="457200"/>
          </a:xfrm>
          <a:prstGeom prst="rect">
            <a:avLst/>
          </a:prstGeom>
          <a:noFill/>
          <a:ln w="9525">
            <a:noFill/>
            <a:miter lim="800000"/>
            <a:headEnd/>
            <a:tailEnd/>
          </a:ln>
        </p:spPr>
        <p:txBody>
          <a:bodyPr>
            <a:spAutoFit/>
          </a:bodyPr>
          <a:lstStyle/>
          <a:p>
            <a:pPr>
              <a:spcBef>
                <a:spcPct val="50000"/>
              </a:spcBef>
            </a:pPr>
            <a:r>
              <a:rPr lang="en-US" altLang="en-US">
                <a:latin typeface="Arial" charset="0"/>
              </a:rPr>
              <a:t>A</a:t>
            </a:r>
            <a:endParaRPr lang="en-US" altLang="en-US"/>
          </a:p>
        </p:txBody>
      </p:sp>
      <p:sp>
        <p:nvSpPr>
          <p:cNvPr id="32775" name="Text Box 7"/>
          <p:cNvSpPr txBox="1">
            <a:spLocks noChangeArrowheads="1"/>
          </p:cNvSpPr>
          <p:nvPr/>
        </p:nvSpPr>
        <p:spPr bwMode="auto">
          <a:xfrm>
            <a:off x="5334000" y="3962400"/>
            <a:ext cx="533400" cy="457200"/>
          </a:xfrm>
          <a:prstGeom prst="rect">
            <a:avLst/>
          </a:prstGeom>
          <a:noFill/>
          <a:ln w="9525">
            <a:noFill/>
            <a:miter lim="800000"/>
            <a:headEnd/>
            <a:tailEnd/>
          </a:ln>
        </p:spPr>
        <p:txBody>
          <a:bodyPr>
            <a:spAutoFit/>
          </a:bodyPr>
          <a:lstStyle/>
          <a:p>
            <a:pPr>
              <a:spcBef>
                <a:spcPct val="50000"/>
              </a:spcBef>
            </a:pPr>
            <a:r>
              <a:rPr lang="en-US" altLang="en-US">
                <a:latin typeface="Arial" charset="0"/>
              </a:rPr>
              <a:t>B</a:t>
            </a:r>
            <a:endParaRPr lang="en-US" altLang="en-US"/>
          </a:p>
        </p:txBody>
      </p:sp>
    </p:spTree>
    <p:extLst>
      <p:ext uri="{BB962C8B-B14F-4D97-AF65-F5344CB8AC3E}">
        <p14:creationId xmlns:p14="http://schemas.microsoft.com/office/powerpoint/2010/main" val="3492940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762000" y="1104900"/>
            <a:ext cx="7620000" cy="4648200"/>
          </a:xfrm>
          <a:prstGeom prst="rect">
            <a:avLst/>
          </a:prstGeom>
          <a:noFill/>
          <a:ln w="9525">
            <a:noFill/>
            <a:miter lim="800000"/>
            <a:headEnd/>
            <a:tailEnd/>
          </a:ln>
        </p:spPr>
      </p:pic>
    </p:spTree>
    <p:extLst>
      <p:ext uri="{BB962C8B-B14F-4D97-AF65-F5344CB8AC3E}">
        <p14:creationId xmlns:p14="http://schemas.microsoft.com/office/powerpoint/2010/main" val="4120958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0" y="500042"/>
            <a:ext cx="8991600" cy="6047809"/>
          </a:xfrm>
          <a:prstGeom prst="rect">
            <a:avLst/>
          </a:prstGeom>
          <a:noFill/>
          <a:ln w="9525">
            <a:noFill/>
            <a:miter lim="800000"/>
            <a:headEnd/>
            <a:tailEnd/>
          </a:ln>
        </p:spPr>
        <p:txBody>
          <a:bodyPr wrap="square">
            <a:spAutoFit/>
          </a:bodyPr>
          <a:lstStyle/>
          <a:p>
            <a:pPr algn="just">
              <a:spcBef>
                <a:spcPct val="50000"/>
              </a:spcBef>
            </a:pPr>
            <a:r>
              <a:rPr lang="ro-RO" sz="1800" b="1" dirty="0">
                <a:latin typeface="Arial" charset="0"/>
                <a:cs typeface="Arial" charset="0"/>
              </a:rPr>
              <a:t>Sindroame clinice</a:t>
            </a:r>
            <a:endParaRPr lang="ro-RO" sz="1800" b="1" i="1" dirty="0">
              <a:latin typeface="Arial" charset="0"/>
              <a:cs typeface="Arial" charset="0"/>
            </a:endParaRPr>
          </a:p>
          <a:p>
            <a:pPr algn="just">
              <a:spcBef>
                <a:spcPct val="50000"/>
              </a:spcBef>
            </a:pPr>
            <a:r>
              <a:rPr lang="ro-RO" sz="1800" u="sng" dirty="0">
                <a:latin typeface="Bookman Old Style" pitchFamily="18" charset="0"/>
                <a:cs typeface="Times New Roman" pitchFamily="18" charset="0"/>
              </a:rPr>
              <a:t>1. Boala legionarilor</a:t>
            </a:r>
            <a:r>
              <a:rPr lang="ro-RO" sz="1800" dirty="0">
                <a:latin typeface="Bookman Old Style" pitchFamily="18" charset="0"/>
                <a:cs typeface="Times New Roman" pitchFamily="18" charset="0"/>
              </a:rPr>
              <a:t> este o pneumonie severă, cu o incubaţie de 2-10 zile, debutează cu febră, tuse, cefalee, şi semne clinice ale unei  infecţii sistemice, cu prindere </a:t>
            </a:r>
            <a:r>
              <a:rPr lang="ro-RO" sz="1800" dirty="0" err="1">
                <a:latin typeface="Bookman Old Style" pitchFamily="18" charset="0"/>
                <a:cs typeface="Times New Roman" pitchFamily="18" charset="0"/>
              </a:rPr>
              <a:t>tract</a:t>
            </a:r>
            <a:r>
              <a:rPr lang="ro-RO" sz="1800" dirty="0">
                <a:latin typeface="Bookman Old Style" pitchFamily="18" charset="0"/>
                <a:cs typeface="Times New Roman" pitchFamily="18" charset="0"/>
              </a:rPr>
              <a:t> </a:t>
            </a:r>
            <a:r>
              <a:rPr lang="ro-RO" sz="1800" dirty="0" err="1">
                <a:latin typeface="Bookman Old Style" pitchFamily="18" charset="0"/>
                <a:cs typeface="Times New Roman" pitchFamily="18" charset="0"/>
              </a:rPr>
              <a:t>gastroenteral</a:t>
            </a:r>
            <a:r>
              <a:rPr lang="ro-RO" sz="1800" dirty="0">
                <a:latin typeface="Bookman Old Style" pitchFamily="18" charset="0"/>
                <a:cs typeface="Times New Roman" pitchFamily="18" charset="0"/>
              </a:rPr>
              <a:t>, SNC, rinichi, ficat, pulmon.</a:t>
            </a:r>
          </a:p>
          <a:p>
            <a:pPr algn="just">
              <a:spcBef>
                <a:spcPct val="50000"/>
              </a:spcBef>
            </a:pPr>
            <a:r>
              <a:rPr lang="ro-RO" sz="1800" u="sng" dirty="0">
                <a:latin typeface="Bookman Old Style" pitchFamily="18" charset="0"/>
                <a:cs typeface="Times New Roman" pitchFamily="18" charset="0"/>
              </a:rPr>
              <a:t>2. Febra Pontiac</a:t>
            </a:r>
            <a:r>
              <a:rPr lang="ro-RO" sz="1800" dirty="0">
                <a:latin typeface="Bookman Old Style" pitchFamily="18" charset="0"/>
                <a:cs typeface="Times New Roman" pitchFamily="18" charset="0"/>
              </a:rPr>
              <a:t> este o infecţie respiratorie cu o evoluţie mai puţin severă semnalată în Pontiac, statul Michigan.</a:t>
            </a:r>
          </a:p>
          <a:p>
            <a:pPr algn="just">
              <a:spcBef>
                <a:spcPct val="50000"/>
              </a:spcBef>
            </a:pPr>
            <a:r>
              <a:rPr lang="ro-RO" sz="1800" i="1" dirty="0">
                <a:latin typeface="Arial" charset="0"/>
                <a:cs typeface="Arial" charset="0"/>
              </a:rPr>
              <a:t>Diagnostic de laborator</a:t>
            </a:r>
            <a:endParaRPr lang="ro-RO" sz="1800" b="1" i="1" dirty="0">
              <a:latin typeface="Arial" charset="0"/>
              <a:cs typeface="Arial" charset="0"/>
            </a:endParaRPr>
          </a:p>
          <a:p>
            <a:pPr algn="just">
              <a:spcBef>
                <a:spcPct val="50000"/>
              </a:spcBef>
            </a:pPr>
            <a:r>
              <a:rPr lang="ro-RO" sz="1800" u="sng" dirty="0">
                <a:latin typeface="Bookman Old Style" pitchFamily="18" charset="0"/>
                <a:cs typeface="Times New Roman" pitchFamily="18" charset="0"/>
              </a:rPr>
              <a:t>1. Bacteriologic</a:t>
            </a:r>
            <a:r>
              <a:rPr lang="ro-RO" sz="1800" dirty="0">
                <a:latin typeface="Bookman Old Style" pitchFamily="18" charset="0"/>
                <a:cs typeface="Times New Roman" pitchFamily="18" charset="0"/>
              </a:rPr>
              <a:t> identificare pa baza caracterelor morfologice (frotiuri colorate prin impregnare </a:t>
            </a:r>
            <a:r>
              <a:rPr lang="ro-RO" sz="1800" dirty="0" err="1">
                <a:latin typeface="Bookman Old Style" pitchFamily="18" charset="0"/>
                <a:cs typeface="Times New Roman" pitchFamily="18" charset="0"/>
              </a:rPr>
              <a:t>argentică</a:t>
            </a:r>
            <a:r>
              <a:rPr lang="ro-RO" sz="1800" dirty="0">
                <a:latin typeface="Bookman Old Style" pitchFamily="18" charset="0"/>
                <a:cs typeface="Times New Roman" pitchFamily="18" charset="0"/>
              </a:rPr>
              <a:t>, sau prin IF directă), culturale (pe medii suplimentate cu </a:t>
            </a:r>
            <a:r>
              <a:rPr lang="ro-RO" sz="1800" dirty="0" err="1">
                <a:latin typeface="Bookman Old Style" pitchFamily="18" charset="0"/>
                <a:cs typeface="Times New Roman" pitchFamily="18" charset="0"/>
              </a:rPr>
              <a:t>cysteină</a:t>
            </a:r>
            <a:r>
              <a:rPr lang="ro-RO" sz="1800" dirty="0">
                <a:latin typeface="Bookman Old Style" pitchFamily="18" charset="0"/>
                <a:cs typeface="Times New Roman" pitchFamily="18" charset="0"/>
              </a:rPr>
              <a:t>, săruri de Fe şi antibiotice, la 35C, 3-5 zile, dau colonii mici transparente, de 1-3 mm diametru), teste </a:t>
            </a:r>
            <a:r>
              <a:rPr lang="ro-RO" sz="1800" dirty="0" err="1">
                <a:latin typeface="Bookman Old Style" pitchFamily="18" charset="0"/>
                <a:cs typeface="Times New Roman" pitchFamily="18" charset="0"/>
              </a:rPr>
              <a:t>biochimice.Detectarea</a:t>
            </a:r>
            <a:r>
              <a:rPr lang="ro-RO" sz="1800" dirty="0">
                <a:latin typeface="Bookman Old Style" pitchFamily="18" charset="0"/>
                <a:cs typeface="Times New Roman" pitchFamily="18" charset="0"/>
              </a:rPr>
              <a:t> structurii antigenice prin ELISA, Latex-aglutinare.</a:t>
            </a:r>
          </a:p>
          <a:p>
            <a:pPr algn="just">
              <a:spcBef>
                <a:spcPct val="50000"/>
              </a:spcBef>
            </a:pPr>
            <a:r>
              <a:rPr lang="ro-RO" sz="1800" u="sng" dirty="0">
                <a:latin typeface="Bookman Old Style" pitchFamily="18" charset="0"/>
                <a:cs typeface="Times New Roman" pitchFamily="18" charset="0"/>
              </a:rPr>
              <a:t>2. </a:t>
            </a:r>
            <a:r>
              <a:rPr lang="ro-RO" sz="1800" u="sng" dirty="0" err="1">
                <a:latin typeface="Bookman Old Style" pitchFamily="18" charset="0"/>
                <a:cs typeface="Times New Roman" pitchFamily="18" charset="0"/>
              </a:rPr>
              <a:t>Serologic</a:t>
            </a:r>
            <a:r>
              <a:rPr lang="ro-RO" sz="1800" dirty="0" err="1">
                <a:latin typeface="Bookman Old Style" pitchFamily="18" charset="0"/>
                <a:cs typeface="Times New Roman" pitchFamily="18" charset="0"/>
              </a:rPr>
              <a:t>IF</a:t>
            </a:r>
            <a:r>
              <a:rPr lang="ro-RO" sz="1800" dirty="0">
                <a:latin typeface="Bookman Old Style" pitchFamily="18" charset="0"/>
                <a:cs typeface="Times New Roman" pitchFamily="18" charset="0"/>
              </a:rPr>
              <a:t> indirectă.</a:t>
            </a:r>
          </a:p>
          <a:p>
            <a:pPr algn="just">
              <a:spcBef>
                <a:spcPct val="50000"/>
              </a:spcBef>
            </a:pPr>
            <a:r>
              <a:rPr lang="ro-RO" sz="1800" b="1" i="1" dirty="0">
                <a:latin typeface="Arial" charset="0"/>
                <a:cs typeface="Arial" charset="0"/>
              </a:rPr>
              <a:t>Tratament</a:t>
            </a:r>
            <a:r>
              <a:rPr lang="ro-RO" sz="1800" b="1" i="1" dirty="0">
                <a:latin typeface="Arial" charset="0"/>
              </a:rPr>
              <a:t>-</a:t>
            </a:r>
            <a:r>
              <a:rPr lang="ro-RO" sz="1800" dirty="0">
                <a:latin typeface="Bookman Old Style" pitchFamily="18" charset="0"/>
                <a:cs typeface="Times New Roman" pitchFamily="18" charset="0"/>
              </a:rPr>
              <a:t>sensibilitate naturală la: </a:t>
            </a:r>
            <a:r>
              <a:rPr lang="ro-RO" sz="1800" dirty="0" err="1">
                <a:latin typeface="Bookman Old Style" pitchFamily="18" charset="0"/>
                <a:cs typeface="Times New Roman" pitchFamily="18" charset="0"/>
              </a:rPr>
              <a:t>rifampicină</a:t>
            </a:r>
            <a:r>
              <a:rPr lang="ro-RO" sz="1800" dirty="0">
                <a:latin typeface="Bookman Old Style" pitchFamily="18" charset="0"/>
                <a:cs typeface="Times New Roman" pitchFamily="18" charset="0"/>
              </a:rPr>
              <a:t>, </a:t>
            </a:r>
            <a:r>
              <a:rPr lang="ro-RO" sz="1800" dirty="0" err="1">
                <a:latin typeface="Bookman Old Style" pitchFamily="18" charset="0"/>
                <a:cs typeface="Times New Roman" pitchFamily="18" charset="0"/>
              </a:rPr>
              <a:t>aminoglicozide</a:t>
            </a:r>
            <a:r>
              <a:rPr lang="ro-RO" sz="1800" dirty="0">
                <a:latin typeface="Bookman Old Style" pitchFamily="18" charset="0"/>
                <a:cs typeface="Times New Roman" pitchFamily="18" charset="0"/>
              </a:rPr>
              <a:t>, </a:t>
            </a:r>
            <a:r>
              <a:rPr lang="ro-RO" sz="1800" dirty="0" err="1">
                <a:latin typeface="Bookman Old Style" pitchFamily="18" charset="0"/>
              </a:rPr>
              <a:t>qui</a:t>
            </a:r>
            <a:r>
              <a:rPr lang="ro-RO" sz="1800" dirty="0" err="1">
                <a:latin typeface="Bookman Old Style" pitchFamily="18" charset="0"/>
                <a:cs typeface="Times New Roman" pitchFamily="18" charset="0"/>
              </a:rPr>
              <a:t>nolone</a:t>
            </a:r>
            <a:r>
              <a:rPr lang="ro-RO" sz="1800" dirty="0">
                <a:latin typeface="Bookman Old Style" pitchFamily="18" charset="0"/>
                <a:cs typeface="Times New Roman" pitchFamily="18" charset="0"/>
              </a:rPr>
              <a:t>,tetraciclină, eritromicină, cloramfenicol, peniciline rezistente la </a:t>
            </a:r>
            <a:r>
              <a:rPr lang="ro-RO" sz="1800" dirty="0" err="1">
                <a:latin typeface="Bookman Old Style" pitchFamily="18" charset="0"/>
                <a:cs typeface="Times New Roman" pitchFamily="18" charset="0"/>
              </a:rPr>
              <a:t>beta-lactamaze</a:t>
            </a:r>
            <a:r>
              <a:rPr lang="ro-RO" sz="1800" dirty="0">
                <a:latin typeface="Bookman Old Style" pitchFamily="18" charset="0"/>
                <a:cs typeface="Times New Roman" pitchFamily="18" charset="0"/>
              </a:rPr>
              <a:t>. În tratamentul bolii legionarilor se foloseşte cu succes eritromicina.</a:t>
            </a:r>
          </a:p>
          <a:p>
            <a:pPr algn="just">
              <a:spcBef>
                <a:spcPct val="50000"/>
              </a:spcBef>
            </a:pPr>
            <a:r>
              <a:rPr lang="ro-RO" sz="1800" b="1" dirty="0">
                <a:latin typeface="Arial" charset="0"/>
                <a:cs typeface="Arial" charset="0"/>
              </a:rPr>
              <a:t>Prevenire:</a:t>
            </a:r>
            <a:r>
              <a:rPr lang="ro-RO" sz="1800" dirty="0">
                <a:latin typeface="Bookman Old Style" pitchFamily="18" charset="0"/>
                <a:cs typeface="Times New Roman" pitchFamily="18" charset="0"/>
              </a:rPr>
              <a:t> identificarea sursei de infecţie din mediu, clorinarea apelor.</a:t>
            </a:r>
            <a:endParaRPr lang="en-US" sz="1800" dirty="0"/>
          </a:p>
        </p:txBody>
      </p:sp>
    </p:spTree>
    <p:extLst>
      <p:ext uri="{BB962C8B-B14F-4D97-AF65-F5344CB8AC3E}">
        <p14:creationId xmlns:p14="http://schemas.microsoft.com/office/powerpoint/2010/main" val="4831272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304800"/>
            <a:ext cx="7772400" cy="1143000"/>
          </a:xfrm>
        </p:spPr>
        <p:txBody>
          <a:bodyPr>
            <a:normAutofit fontScale="90000"/>
          </a:bodyPr>
          <a:lstStyle/>
          <a:p>
            <a:r>
              <a:rPr lang="en-US" altLang="en-US" i="1" smtClean="0"/>
              <a:t>Legionella pneumophila: Identification</a:t>
            </a:r>
          </a:p>
        </p:txBody>
      </p:sp>
      <p:sp>
        <p:nvSpPr>
          <p:cNvPr id="34819" name="Text Box 4"/>
          <p:cNvSpPr txBox="1">
            <a:spLocks noChangeArrowheads="1"/>
          </p:cNvSpPr>
          <p:nvPr/>
        </p:nvSpPr>
        <p:spPr bwMode="auto">
          <a:xfrm>
            <a:off x="2286000" y="5470525"/>
            <a:ext cx="4648200" cy="396875"/>
          </a:xfrm>
          <a:prstGeom prst="rect">
            <a:avLst/>
          </a:prstGeom>
          <a:noFill/>
          <a:ln w="9525">
            <a:noFill/>
            <a:miter lim="800000"/>
            <a:headEnd/>
            <a:tailEnd/>
          </a:ln>
        </p:spPr>
        <p:txBody>
          <a:bodyPr>
            <a:spAutoFit/>
          </a:bodyPr>
          <a:lstStyle/>
          <a:p>
            <a:pPr>
              <a:spcBef>
                <a:spcPct val="50000"/>
              </a:spcBef>
            </a:pPr>
            <a:r>
              <a:rPr lang="en-US" altLang="en-US" sz="2000">
                <a:latin typeface="Arial" charset="0"/>
              </a:rPr>
              <a:t>Schema for identification of </a:t>
            </a:r>
            <a:r>
              <a:rPr lang="en-US" altLang="en-US" sz="2000" i="1">
                <a:latin typeface="Arial" charset="0"/>
              </a:rPr>
              <a:t>L.  </a:t>
            </a:r>
            <a:r>
              <a:rPr lang="en-US" altLang="en-US" sz="2000">
                <a:latin typeface="Arial" charset="0"/>
              </a:rPr>
              <a:t>species</a:t>
            </a:r>
            <a:endParaRPr lang="en-US" altLang="en-US">
              <a:latin typeface="Arial" charset="0"/>
            </a:endParaRPr>
          </a:p>
        </p:txBody>
      </p:sp>
      <p:pic>
        <p:nvPicPr>
          <p:cNvPr id="34820" name="Picture 5"/>
          <p:cNvPicPr>
            <a:picLocks noChangeAspect="1" noChangeArrowheads="1"/>
          </p:cNvPicPr>
          <p:nvPr/>
        </p:nvPicPr>
        <p:blipFill>
          <a:blip r:embed="rId3" cstate="print"/>
          <a:srcRect/>
          <a:stretch>
            <a:fillRect/>
          </a:stretch>
        </p:blipFill>
        <p:spPr bwMode="auto">
          <a:xfrm>
            <a:off x="304800" y="1778000"/>
            <a:ext cx="8534400" cy="3327400"/>
          </a:xfrm>
          <a:prstGeom prst="rect">
            <a:avLst/>
          </a:prstGeom>
          <a:noFill/>
          <a:ln w="9525">
            <a:noFill/>
            <a:miter lim="800000"/>
            <a:headEnd/>
            <a:tailEnd/>
          </a:ln>
        </p:spPr>
      </p:pic>
    </p:spTree>
    <p:extLst>
      <p:ext uri="{BB962C8B-B14F-4D97-AF65-F5344CB8AC3E}">
        <p14:creationId xmlns:p14="http://schemas.microsoft.com/office/powerpoint/2010/main" val="17000868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p:cNvPicPr>
            <a:picLocks noChangeAspect="1" noChangeArrowheads="1"/>
          </p:cNvPicPr>
          <p:nvPr/>
        </p:nvPicPr>
        <p:blipFill>
          <a:blip r:embed="rId3" cstate="print"/>
          <a:srcRect/>
          <a:stretch>
            <a:fillRect/>
          </a:stretch>
        </p:blipFill>
        <p:spPr bwMode="auto">
          <a:xfrm>
            <a:off x="357157" y="1916832"/>
            <a:ext cx="2891107" cy="1860947"/>
          </a:xfrm>
          <a:prstGeom prst="rect">
            <a:avLst/>
          </a:prstGeom>
          <a:noFill/>
          <a:ln w="9525">
            <a:noFill/>
            <a:miter lim="800000"/>
            <a:headEnd/>
            <a:tailEnd/>
          </a:ln>
        </p:spPr>
      </p:pic>
      <p:pic>
        <p:nvPicPr>
          <p:cNvPr id="9" name="Picture 1026"/>
          <p:cNvPicPr>
            <a:picLocks noChangeAspect="1" noChangeArrowheads="1"/>
          </p:cNvPicPr>
          <p:nvPr/>
        </p:nvPicPr>
        <p:blipFill>
          <a:blip r:embed="rId4" cstate="print"/>
          <a:srcRect t="4547"/>
          <a:stretch>
            <a:fillRect/>
          </a:stretch>
        </p:blipFill>
        <p:spPr bwMode="auto">
          <a:xfrm>
            <a:off x="6597416" y="4509120"/>
            <a:ext cx="2439080" cy="1605181"/>
          </a:xfrm>
          <a:prstGeom prst="rect">
            <a:avLst/>
          </a:prstGeom>
          <a:noFill/>
          <a:ln w="9525">
            <a:noFill/>
            <a:miter lim="800000"/>
            <a:headEnd/>
            <a:tailEnd/>
          </a:ln>
        </p:spPr>
      </p:pic>
      <p:sp>
        <p:nvSpPr>
          <p:cNvPr id="10" name="TextBox 9"/>
          <p:cNvSpPr txBox="1"/>
          <p:nvPr/>
        </p:nvSpPr>
        <p:spPr>
          <a:xfrm>
            <a:off x="3248264" y="6211669"/>
            <a:ext cx="334915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o-RO" sz="1600" b="1" dirty="0" smtClean="0"/>
              <a:t>Mediul geloză sânge </a:t>
            </a:r>
            <a:r>
              <a:rPr lang="ro-RO" sz="1600" b="1" dirty="0" err="1" smtClean="0"/>
              <a:t>şocolat</a:t>
            </a:r>
            <a:endParaRPr lang="ro-RO" sz="1600" b="1" dirty="0" smtClean="0"/>
          </a:p>
          <a:p>
            <a:pPr algn="ctr"/>
            <a:r>
              <a:rPr lang="ro-RO" sz="1600" b="1" dirty="0" smtClean="0"/>
              <a:t>Fenomen de </a:t>
            </a:r>
            <a:r>
              <a:rPr lang="ro-RO" sz="1600" b="1" dirty="0" err="1" smtClean="0"/>
              <a:t>satelitism</a:t>
            </a:r>
            <a:endParaRPr lang="ro-RO" sz="1600" b="1" dirty="0"/>
          </a:p>
        </p:txBody>
      </p:sp>
      <p:sp>
        <p:nvSpPr>
          <p:cNvPr id="11" name="TextBox 10"/>
          <p:cNvSpPr txBox="1"/>
          <p:nvPr/>
        </p:nvSpPr>
        <p:spPr>
          <a:xfrm>
            <a:off x="6357918" y="6126395"/>
            <a:ext cx="2786082" cy="830997"/>
          </a:xfrm>
          <a:prstGeom prst="rect">
            <a:avLst/>
          </a:prstGeom>
          <a:noFill/>
        </p:spPr>
        <p:txBody>
          <a:bodyPr wrap="square" rtlCol="0">
            <a:spAutoFit/>
          </a:bodyPr>
          <a:lstStyle/>
          <a:p>
            <a:pPr algn="ctr"/>
            <a:r>
              <a:rPr lang="ro-RO" sz="1600" b="1" dirty="0" smtClean="0"/>
              <a:t>Mediul geloză</a:t>
            </a:r>
          </a:p>
          <a:p>
            <a:pPr algn="ctr"/>
            <a:r>
              <a:rPr lang="ro-RO" sz="1600" b="1" dirty="0" smtClean="0"/>
              <a:t>Creştere în prezenţa factorilor X şi V</a:t>
            </a:r>
            <a:endParaRPr lang="ro-RO" sz="1600" b="1" dirty="0"/>
          </a:p>
        </p:txBody>
      </p:sp>
      <p:sp>
        <p:nvSpPr>
          <p:cNvPr id="12" name="TextBox 11"/>
          <p:cNvSpPr txBox="1"/>
          <p:nvPr/>
        </p:nvSpPr>
        <p:spPr>
          <a:xfrm>
            <a:off x="-176410" y="3781060"/>
            <a:ext cx="3812306" cy="584775"/>
          </a:xfrm>
          <a:prstGeom prst="rect">
            <a:avLst/>
          </a:prstGeom>
          <a:noFill/>
        </p:spPr>
        <p:txBody>
          <a:bodyPr wrap="square" rtlCol="0">
            <a:spAutoFit/>
          </a:bodyPr>
          <a:lstStyle/>
          <a:p>
            <a:pPr algn="ctr"/>
            <a:r>
              <a:rPr lang="ro-RO" sz="1600" b="1" dirty="0" smtClean="0"/>
              <a:t>Mediul geloză sânge suplimentat cu factori de creştere</a:t>
            </a:r>
            <a:endParaRPr lang="ro-RO" sz="1600" b="1" dirty="0"/>
          </a:p>
        </p:txBody>
      </p:sp>
      <p:pic>
        <p:nvPicPr>
          <p:cNvPr id="14" name="Picture 6" descr="W7917-20"/>
          <p:cNvPicPr>
            <a:picLocks noChangeAspect="1" noChangeArrowheads="1"/>
          </p:cNvPicPr>
          <p:nvPr/>
        </p:nvPicPr>
        <p:blipFill>
          <a:blip r:embed="rId5" cstate="print"/>
          <a:srcRect/>
          <a:stretch>
            <a:fillRect/>
          </a:stretch>
        </p:blipFill>
        <p:spPr>
          <a:xfrm>
            <a:off x="523361" y="4509120"/>
            <a:ext cx="2447933" cy="1605181"/>
          </a:xfrm>
          <a:prstGeom prst="rect">
            <a:avLst/>
          </a:prstGeom>
        </p:spPr>
      </p:pic>
      <p:sp>
        <p:nvSpPr>
          <p:cNvPr id="15" name="TextBox 14"/>
          <p:cNvSpPr txBox="1"/>
          <p:nvPr/>
        </p:nvSpPr>
        <p:spPr>
          <a:xfrm>
            <a:off x="0" y="6283131"/>
            <a:ext cx="3214678" cy="584775"/>
          </a:xfrm>
          <a:prstGeom prst="rect">
            <a:avLst/>
          </a:prstGeom>
          <a:noFill/>
        </p:spPr>
        <p:txBody>
          <a:bodyPr wrap="square" rtlCol="0">
            <a:spAutoFit/>
          </a:bodyPr>
          <a:lstStyle/>
          <a:p>
            <a:pPr algn="ctr"/>
            <a:r>
              <a:rPr lang="ro-RO" sz="1600" dirty="0" smtClean="0"/>
              <a:t>Mediul geloză </a:t>
            </a:r>
            <a:r>
              <a:rPr lang="ro-RO" sz="1600" dirty="0" err="1" smtClean="0"/>
              <a:t>şocolat</a:t>
            </a:r>
            <a:r>
              <a:rPr lang="ro-RO" sz="1600" dirty="0" smtClean="0"/>
              <a:t> </a:t>
            </a:r>
          </a:p>
          <a:p>
            <a:pPr algn="ctr"/>
            <a:r>
              <a:rPr lang="ro-RO" sz="1600" dirty="0" smtClean="0"/>
              <a:t>Colonii </a:t>
            </a:r>
            <a:r>
              <a:rPr lang="ro-RO" sz="1600" dirty="0" err="1" smtClean="0"/>
              <a:t>mucoide</a:t>
            </a:r>
            <a:endParaRPr lang="ro-RO" sz="1600" dirty="0"/>
          </a:p>
        </p:txBody>
      </p:sp>
      <p:pic>
        <p:nvPicPr>
          <p:cNvPr id="16" name="Picture 7" descr="W7917-22"/>
          <p:cNvPicPr>
            <a:picLocks noChangeAspect="1" noChangeArrowheads="1"/>
          </p:cNvPicPr>
          <p:nvPr/>
        </p:nvPicPr>
        <p:blipFill>
          <a:blip r:embed="rId6" cstate="print"/>
          <a:srcRect r="8988"/>
          <a:stretch>
            <a:fillRect/>
          </a:stretch>
        </p:blipFill>
        <p:spPr bwMode="auto">
          <a:xfrm>
            <a:off x="6593131" y="1916831"/>
            <a:ext cx="2443365" cy="1860947"/>
          </a:xfrm>
          <a:prstGeom prst="rect">
            <a:avLst/>
          </a:prstGeom>
          <a:noFill/>
          <a:ln w="9525">
            <a:noFill/>
            <a:miter lim="800000"/>
            <a:headEnd/>
            <a:tailEnd/>
          </a:ln>
        </p:spPr>
      </p:pic>
      <p:pic>
        <p:nvPicPr>
          <p:cNvPr id="17" name="Picture 16" descr="Satelitism.jpg"/>
          <p:cNvPicPr>
            <a:picLocks noChangeAspect="1"/>
          </p:cNvPicPr>
          <p:nvPr/>
        </p:nvPicPr>
        <p:blipFill>
          <a:blip r:embed="rId7" cstate="print"/>
          <a:stretch>
            <a:fillRect/>
          </a:stretch>
        </p:blipFill>
        <p:spPr>
          <a:xfrm>
            <a:off x="3487763" y="1916832"/>
            <a:ext cx="2870155" cy="1860947"/>
          </a:xfrm>
          <a:prstGeom prst="rect">
            <a:avLst/>
          </a:prstGeom>
        </p:spPr>
      </p:pic>
      <p:pic>
        <p:nvPicPr>
          <p:cNvPr id="18" name="Picture 7" descr="PHIL Image 1047"/>
          <p:cNvPicPr>
            <a:picLocks noChangeAspect="1" noChangeArrowheads="1"/>
          </p:cNvPicPr>
          <p:nvPr/>
        </p:nvPicPr>
        <p:blipFill>
          <a:blip r:embed="rId8" cstate="print"/>
          <a:srcRect/>
          <a:stretch>
            <a:fillRect/>
          </a:stretch>
        </p:blipFill>
        <p:spPr bwMode="auto">
          <a:xfrm>
            <a:off x="3484881" y="4509120"/>
            <a:ext cx="2873038" cy="1584176"/>
          </a:xfrm>
          <a:prstGeom prst="rect">
            <a:avLst/>
          </a:prstGeom>
          <a:noFill/>
          <a:ln w="9525">
            <a:noFill/>
            <a:miter lim="800000"/>
            <a:headEnd/>
            <a:tailEnd/>
          </a:ln>
        </p:spPr>
      </p:pic>
      <p:sp>
        <p:nvSpPr>
          <p:cNvPr id="2" name="Rectangle 1"/>
          <p:cNvSpPr/>
          <p:nvPr/>
        </p:nvSpPr>
        <p:spPr>
          <a:xfrm>
            <a:off x="2286000" y="497765"/>
            <a:ext cx="4572000" cy="1200329"/>
          </a:xfrm>
          <a:prstGeom prst="rect">
            <a:avLst/>
          </a:prstGeom>
        </p:spPr>
        <p:txBody>
          <a:bodyPr>
            <a:spAutoFit/>
          </a:bodyPr>
          <a:lstStyle/>
          <a:p>
            <a:pPr algn="ctr">
              <a:buNone/>
            </a:pPr>
            <a:r>
              <a:rPr lang="ro-RO" b="1" dirty="0"/>
              <a:t>GENUL HAEMOPHILUS</a:t>
            </a:r>
            <a:endParaRPr lang="en-US" b="1" dirty="0"/>
          </a:p>
          <a:p>
            <a:pPr algn="ctr">
              <a:buNone/>
            </a:pPr>
            <a:r>
              <a:rPr lang="ro-RO" b="1" dirty="0"/>
              <a:t>HAEMOPHILUS INFLUENZAE</a:t>
            </a:r>
            <a:endParaRPr lang="en-US" b="1" dirty="0"/>
          </a:p>
          <a:p>
            <a:pPr algn="ctr">
              <a:buNone/>
            </a:pPr>
            <a:endParaRPr lang="en-US" b="1" dirty="0"/>
          </a:p>
          <a:p>
            <a:pPr algn="ctr"/>
            <a:r>
              <a:rPr lang="ro-RO" b="1" dirty="0" smtClean="0"/>
              <a:t>CARACTERE </a:t>
            </a:r>
            <a:r>
              <a:rPr lang="ro-RO" b="1" dirty="0"/>
              <a:t>DE CULTURĂ</a:t>
            </a:r>
            <a:endParaRPr lang="en-US" dirty="0"/>
          </a:p>
        </p:txBody>
      </p:sp>
    </p:spTree>
    <p:extLst>
      <p:ext uri="{BB962C8B-B14F-4D97-AF65-F5344CB8AC3E}">
        <p14:creationId xmlns:p14="http://schemas.microsoft.com/office/powerpoint/2010/main" val="1249572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596" y="620688"/>
            <a:ext cx="8215370" cy="6186309"/>
          </a:xfrm>
          <a:prstGeom prst="rect">
            <a:avLst/>
          </a:prstGeom>
          <a:noFill/>
        </p:spPr>
        <p:txBody>
          <a:bodyPr wrap="square" rtlCol="0">
            <a:spAutoFit/>
          </a:bodyPr>
          <a:lstStyle/>
          <a:p>
            <a:r>
              <a:rPr lang="ro-RO" sz="2200" b="1" dirty="0"/>
              <a:t>4. CARACTERE METABOLICE</a:t>
            </a:r>
            <a:endParaRPr lang="en-US" sz="2200" dirty="0"/>
          </a:p>
          <a:p>
            <a:r>
              <a:rPr lang="en-US" sz="2200" dirty="0" smtClean="0"/>
              <a:t>	</a:t>
            </a:r>
            <a:r>
              <a:rPr lang="ro-RO" sz="2200" dirty="0" smtClean="0"/>
              <a:t>Pentru </a:t>
            </a:r>
            <a:r>
              <a:rPr lang="ro-RO" sz="2200" dirty="0"/>
              <a:t>cultivare necesită unii constituenţi ai sângelui şi anume: </a:t>
            </a:r>
            <a:r>
              <a:rPr lang="ro-RO" sz="2200" b="1" i="1" dirty="0"/>
              <a:t>factorul X şi factorul V</a:t>
            </a:r>
            <a:r>
              <a:rPr lang="ro-RO" sz="2200" dirty="0"/>
              <a:t>.</a:t>
            </a:r>
            <a:endParaRPr lang="en-US" sz="2200" dirty="0"/>
          </a:p>
          <a:p>
            <a:r>
              <a:rPr lang="en-US" sz="2200" b="1" dirty="0" smtClean="0"/>
              <a:t>	</a:t>
            </a:r>
            <a:r>
              <a:rPr lang="ro-RO" sz="2200" b="1" dirty="0" smtClean="0"/>
              <a:t>Factorul </a:t>
            </a:r>
            <a:r>
              <a:rPr lang="ro-RO" sz="2200" b="1" dirty="0"/>
              <a:t>X</a:t>
            </a:r>
            <a:r>
              <a:rPr lang="ro-RO" sz="2200" dirty="0"/>
              <a:t>, termostabil, a fost identificat cu </a:t>
            </a:r>
            <a:r>
              <a:rPr lang="ro-RO" sz="2200" b="1" i="1" dirty="0"/>
              <a:t>hematina</a:t>
            </a:r>
            <a:r>
              <a:rPr lang="ro-RO" sz="2200" dirty="0"/>
              <a:t>, </a:t>
            </a:r>
            <a:r>
              <a:rPr lang="ro-RO" sz="2200" b="1" dirty="0"/>
              <a:t>factorul V</a:t>
            </a:r>
            <a:r>
              <a:rPr lang="ro-RO" sz="2200" dirty="0"/>
              <a:t>, termolabil, a fost identificat cu </a:t>
            </a:r>
            <a:r>
              <a:rPr lang="ro-RO" sz="2200" b="1" i="1" dirty="0"/>
              <a:t>coenzima I (DPN-difosfonucleotid)</a:t>
            </a:r>
            <a:r>
              <a:rPr lang="ro-RO" sz="2200" dirty="0"/>
              <a:t> sau cu </a:t>
            </a:r>
            <a:r>
              <a:rPr lang="ro-RO" sz="2200" b="1" i="1" dirty="0"/>
              <a:t>coenzima II (TPN-trifosfonucleotid)</a:t>
            </a:r>
            <a:r>
              <a:rPr lang="ro-RO" sz="2200" dirty="0"/>
              <a:t>. Ulterior, s-a remarcat că şi nicotinamid-nuclezoidul poate prezenta caracterele factorului V.</a:t>
            </a:r>
            <a:endParaRPr lang="en-US" sz="2200" dirty="0"/>
          </a:p>
          <a:p>
            <a:r>
              <a:rPr lang="en-US" sz="2200" dirty="0" smtClean="0"/>
              <a:t>	</a:t>
            </a:r>
            <a:r>
              <a:rPr lang="ro-RO" sz="2200" dirty="0" smtClean="0"/>
              <a:t>Deoarece </a:t>
            </a:r>
            <a:r>
              <a:rPr lang="ro-RO" sz="2200" b="1" i="1" dirty="0"/>
              <a:t>factorul V este rapid inactivat de către enzimele derivate din eritrocite</a:t>
            </a:r>
            <a:r>
              <a:rPr lang="ro-RO" sz="2200" dirty="0"/>
              <a:t> (în mediul cu sânge ca atare), pentru izolarea H.influenzae, se recomandă </a:t>
            </a:r>
            <a:r>
              <a:rPr lang="ro-RO" sz="2200" b="1" i="1" dirty="0"/>
              <a:t>utilizarea mediului cu sânge încălzit</a:t>
            </a:r>
            <a:r>
              <a:rPr lang="ro-RO" sz="2200" dirty="0"/>
              <a:t>, în care enzimele eritrocitare au fost distruse prin tratamentul termic şi implicit, factorul V a fost conservat. </a:t>
            </a:r>
            <a:r>
              <a:rPr lang="en-US" sz="2200" dirty="0" smtClean="0"/>
              <a:t>	</a:t>
            </a:r>
            <a:r>
              <a:rPr lang="ro-RO" sz="2200" dirty="0" smtClean="0"/>
              <a:t>Factorul </a:t>
            </a:r>
            <a:r>
              <a:rPr lang="ro-RO" sz="2200" dirty="0"/>
              <a:t>V poate fi secretat şi de alte microorganisme învecinate, aflate pe aceeaşi placă de cultură: </a:t>
            </a:r>
            <a:r>
              <a:rPr lang="ro-RO" sz="2200" b="1" i="1" dirty="0"/>
              <a:t>fenomenul de „satelitism”</a:t>
            </a:r>
            <a:r>
              <a:rPr lang="ro-RO" sz="2200" dirty="0"/>
              <a:t>. Este probabil ca acest fenomen să intervină şi în procesele </a:t>
            </a:r>
            <a:r>
              <a:rPr lang="ro-RO" sz="2200" i="1" dirty="0"/>
              <a:t>in </a:t>
            </a:r>
            <a:r>
              <a:rPr lang="ro-RO" sz="2200" i="1" dirty="0" err="1"/>
              <a:t>vivo</a:t>
            </a:r>
            <a:r>
              <a:rPr lang="ro-RO" sz="2200" dirty="0" smtClean="0"/>
              <a:t>.</a:t>
            </a:r>
            <a:endParaRPr lang="en-US" sz="2200" dirty="0"/>
          </a:p>
          <a:p>
            <a:endParaRPr lang="en-US" sz="2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8596" y="857232"/>
            <a:ext cx="8215370" cy="3046988"/>
          </a:xfrm>
          <a:prstGeom prst="rect">
            <a:avLst/>
          </a:prstGeom>
          <a:noFill/>
        </p:spPr>
        <p:txBody>
          <a:bodyPr wrap="square" rtlCol="0">
            <a:spAutoFit/>
          </a:bodyPr>
          <a:lstStyle/>
          <a:p>
            <a:r>
              <a:rPr lang="ro-RO" sz="2400" b="1" dirty="0"/>
              <a:t>4. CARACTERE METABOLICE</a:t>
            </a:r>
            <a:endParaRPr lang="en-US" sz="2400" dirty="0"/>
          </a:p>
          <a:p>
            <a:r>
              <a:rPr lang="en-US" sz="2400" dirty="0" smtClean="0"/>
              <a:t>	</a:t>
            </a:r>
            <a:r>
              <a:rPr lang="ro-RO" sz="2400" dirty="0" smtClean="0"/>
              <a:t>Mai </a:t>
            </a:r>
            <a:r>
              <a:rPr lang="ro-RO" sz="2400" dirty="0"/>
              <a:t>există şi alte caracteristici metabolice ale speciei H. influenzae şi anume: incapacitatea germenului de a-şi forma singur molecula de coenzimă necesară majorităţilor dehidrogenazelor din lanţul enzimatic de oxido-reducere celulară, precum şi aceea de a-şi sintetiza gruparea prostetică a citocromilor, necesar transportului de electroni.</a:t>
            </a:r>
            <a:endParaRPr lang="en-US" sz="2400" dirty="0"/>
          </a:p>
          <a:p>
            <a:endParaRPr lang="en-US" sz="2400" dirty="0"/>
          </a:p>
        </p:txBody>
      </p:sp>
      <p:pic>
        <p:nvPicPr>
          <p:cNvPr id="3" name="Picture 2" descr="W7917-25"/>
          <p:cNvPicPr>
            <a:picLocks noChangeAspect="1" noChangeArrowheads="1"/>
          </p:cNvPicPr>
          <p:nvPr/>
        </p:nvPicPr>
        <p:blipFill>
          <a:blip r:embed="rId2" cstate="print"/>
          <a:srcRect/>
          <a:stretch>
            <a:fillRect/>
          </a:stretch>
        </p:blipFill>
        <p:spPr bwMode="auto">
          <a:xfrm>
            <a:off x="428596" y="4221088"/>
            <a:ext cx="2160261" cy="1538286"/>
          </a:xfrm>
          <a:prstGeom prst="rect">
            <a:avLst/>
          </a:prstGeom>
          <a:noFill/>
          <a:ln w="9525">
            <a:noFill/>
            <a:miter lim="800000"/>
            <a:headEnd/>
            <a:tailEnd/>
          </a:ln>
        </p:spPr>
      </p:pic>
      <p:sp>
        <p:nvSpPr>
          <p:cNvPr id="5" name="Text Box 5"/>
          <p:cNvSpPr txBox="1">
            <a:spLocks noChangeArrowheads="1"/>
          </p:cNvSpPr>
          <p:nvPr/>
        </p:nvSpPr>
        <p:spPr bwMode="auto">
          <a:xfrm>
            <a:off x="2624166" y="4437112"/>
            <a:ext cx="6019800" cy="923330"/>
          </a:xfrm>
          <a:prstGeom prst="rect">
            <a:avLst/>
          </a:prstGeom>
          <a:noFill/>
          <a:ln w="9525">
            <a:noFill/>
            <a:miter lim="800000"/>
            <a:headEnd/>
            <a:tailEnd/>
          </a:ln>
        </p:spPr>
        <p:txBody>
          <a:bodyPr>
            <a:spAutoFit/>
          </a:bodyPr>
          <a:lstStyle/>
          <a:p>
            <a:pPr>
              <a:spcBef>
                <a:spcPts val="0"/>
              </a:spcBef>
            </a:pPr>
            <a:r>
              <a:rPr lang="ro-RO" altLang="en-US" sz="1800" dirty="0" smtClean="0">
                <a:latin typeface="Arial" charset="0"/>
              </a:rPr>
              <a:t>Reacţia porfirinei – evidenţierea în lumină ultravioletă. </a:t>
            </a:r>
          </a:p>
          <a:p>
            <a:pPr>
              <a:spcBef>
                <a:spcPts val="0"/>
              </a:spcBef>
            </a:pPr>
            <a:r>
              <a:rPr lang="ro-RO" altLang="en-US" sz="1800" dirty="0" smtClean="0">
                <a:latin typeface="Arial" charset="0"/>
              </a:rPr>
              <a:t>Reacţie pozitivă – roz</a:t>
            </a:r>
          </a:p>
          <a:p>
            <a:pPr>
              <a:spcBef>
                <a:spcPts val="0"/>
              </a:spcBef>
            </a:pPr>
            <a:r>
              <a:rPr lang="ro-RO" altLang="en-US" sz="1800" dirty="0" smtClean="0">
                <a:latin typeface="Arial" charset="0"/>
              </a:rPr>
              <a:t>Reacţie negativă – albastru</a:t>
            </a:r>
          </a:p>
        </p:txBody>
      </p:sp>
    </p:spTree>
    <p:extLst>
      <p:ext uri="{BB962C8B-B14F-4D97-AF65-F5344CB8AC3E}">
        <p14:creationId xmlns:p14="http://schemas.microsoft.com/office/powerpoint/2010/main" val="116181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2984"/>
            <a:ext cx="8229600" cy="5181616"/>
          </a:xfrm>
        </p:spPr>
        <p:txBody>
          <a:bodyPr>
            <a:normAutofit fontScale="77500" lnSpcReduction="20000"/>
          </a:bodyPr>
          <a:lstStyle/>
          <a:p>
            <a:r>
              <a:rPr lang="ro-RO" b="1" dirty="0" smtClean="0"/>
              <a:t>5. CARACTERE ANTIGENICE</a:t>
            </a:r>
            <a:endParaRPr lang="en-US" dirty="0" smtClean="0"/>
          </a:p>
          <a:p>
            <a:r>
              <a:rPr lang="ro-RO" dirty="0" smtClean="0"/>
              <a:t>Antigenele care produc protecţia specifică împotriva bolii (imunogene puternice) sunt </a:t>
            </a:r>
            <a:r>
              <a:rPr lang="ro-RO" b="1" i="1" dirty="0" smtClean="0"/>
              <a:t>glucidele capsulare</a:t>
            </a:r>
            <a:r>
              <a:rPr lang="ro-RO" dirty="0" smtClean="0"/>
              <a:t>. Pe baza acestora s-au descris 6 tipuri antigenice distincte: a, b, c, d, e, f. Antigenele a, b şi c aparţin ca structură chimică polizaharurilor fosfatice. </a:t>
            </a:r>
            <a:endParaRPr lang="en-US" dirty="0" smtClean="0"/>
          </a:p>
          <a:p>
            <a:r>
              <a:rPr lang="ro-RO" dirty="0" smtClean="0"/>
              <a:t>Unele </a:t>
            </a:r>
            <a:r>
              <a:rPr lang="ro-RO" b="1" i="1" dirty="0" smtClean="0"/>
              <a:t>antigene capsulare ale H. influenzae</a:t>
            </a:r>
            <a:r>
              <a:rPr lang="ro-RO" dirty="0" smtClean="0"/>
              <a:t> s-au dovedit a fi </a:t>
            </a:r>
            <a:r>
              <a:rPr lang="ro-RO" b="1" i="1" dirty="0" smtClean="0"/>
              <a:t>înrudite</a:t>
            </a:r>
            <a:r>
              <a:rPr lang="ro-RO" dirty="0" smtClean="0"/>
              <a:t>, ca specificitate imună, cu </a:t>
            </a:r>
            <a:r>
              <a:rPr lang="ro-RO" b="1" i="1" dirty="0" smtClean="0"/>
              <a:t>antigenele capsulare ale pneumococului</a:t>
            </a:r>
            <a:r>
              <a:rPr lang="ro-RO" dirty="0" smtClean="0"/>
              <a:t>. Astfel, au fost obţinute reacţii încrucişate, după cum urmează: tipul a H. influenzae, cu tipul 6 Streptococcus pneumoniae; tipul b H. influenzae, cu tipurile 6, 15, 29, 35 Streptococcus pneumoniae; tipul c H. influenzae, cu tipul II Streptococcus pneumoniae.</a:t>
            </a:r>
            <a:endParaRPr lang="en-US" dirty="0" smtClean="0"/>
          </a:p>
          <a:p>
            <a:r>
              <a:rPr lang="ro-RO" dirty="0" smtClean="0"/>
              <a:t>H. influenzae mai conţine şi un </a:t>
            </a:r>
            <a:r>
              <a:rPr lang="ro-RO" b="1" i="1" dirty="0" smtClean="0"/>
              <a:t>antigen somatic (M)</a:t>
            </a:r>
            <a:r>
              <a:rPr lang="ro-RO" dirty="0" smtClean="0"/>
              <a:t>, specific de grup.</a:t>
            </a:r>
            <a:endParaRPr lang="en-US" dirty="0" smtClean="0"/>
          </a:p>
          <a:p>
            <a:pPr>
              <a:buNone/>
            </a:pPr>
            <a:r>
              <a:rPr lang="ro-RO" b="1" dirty="0" smtClean="0"/>
              <a:t> </a:t>
            </a:r>
            <a:endParaRPr lang="en-US" dirty="0" smtClean="0"/>
          </a:p>
          <a:p>
            <a:r>
              <a:rPr lang="ro-RO" b="1" dirty="0" smtClean="0"/>
              <a:t>6. CARACTERE DE PATOGENITATE</a:t>
            </a:r>
            <a:endParaRPr lang="en-US" dirty="0" smtClean="0"/>
          </a:p>
          <a:p>
            <a:r>
              <a:rPr lang="ro-RO" dirty="0" smtClean="0"/>
              <a:t>H. influenzae acţionează predominant prin </a:t>
            </a:r>
            <a:r>
              <a:rPr lang="ro-RO" b="1" i="1" dirty="0" smtClean="0"/>
              <a:t>virulenţă</a:t>
            </a:r>
            <a:r>
              <a:rPr lang="ro-RO" dirty="0" smtClean="0"/>
              <a:t>. Cel mai important factor de virulenţă este </a:t>
            </a:r>
            <a:r>
              <a:rPr lang="ro-RO" b="1" i="1" dirty="0" smtClean="0"/>
              <a:t>capsula</a:t>
            </a:r>
            <a:r>
              <a:rPr lang="ro-RO" dirty="0" smtClean="0"/>
              <a:t> (tulpinile încapsulate sunt cele mai agresive).</a:t>
            </a:r>
            <a:endParaRPr lang="en-US" dirty="0" smtClean="0"/>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191</TotalTime>
  <Words>5002</Words>
  <Application>Microsoft Office PowerPoint</Application>
  <PresentationFormat>On-screen Show (4:3)</PresentationFormat>
  <Paragraphs>418</Paragraphs>
  <Slides>53</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64" baseType="lpstr">
      <vt:lpstr>Albertus Extra Bold</vt:lpstr>
      <vt:lpstr>Arial</vt:lpstr>
      <vt:lpstr>Bookman Old Style</vt:lpstr>
      <vt:lpstr>Calibri</vt:lpstr>
      <vt:lpstr>Constantia</vt:lpstr>
      <vt:lpstr>Helvetica</vt:lpstr>
      <vt:lpstr>Times New Roman</vt:lpstr>
      <vt:lpstr>Wingdings 2</vt:lpstr>
      <vt:lpstr>Flow</vt:lpstr>
      <vt:lpstr>ViewerFrameClass</vt:lpstr>
      <vt:lpstr>Image</vt:lpstr>
      <vt:lpstr>PARVOBACTERIILE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Legionella pneumophila</vt:lpstr>
      <vt:lpstr>Legionella pneumophila</vt:lpstr>
      <vt:lpstr>PowerPoint Presentation</vt:lpstr>
      <vt:lpstr>PowerPoint Presentation</vt:lpstr>
      <vt:lpstr>Legionella pneumophila: Identification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PARVOBACTERIILE </dc:title>
  <dc:creator>Andrei Theodor</dc:creator>
  <cp:lastModifiedBy>User</cp:lastModifiedBy>
  <cp:revision>37</cp:revision>
  <dcterms:created xsi:type="dcterms:W3CDTF">2013-01-08T18:01:59Z</dcterms:created>
  <dcterms:modified xsi:type="dcterms:W3CDTF">2015-12-04T09:26:33Z</dcterms:modified>
</cp:coreProperties>
</file>