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1"/>
  </p:notesMasterIdLst>
  <p:sldIdLst>
    <p:sldId id="256" r:id="rId2"/>
    <p:sldId id="257" r:id="rId3"/>
    <p:sldId id="299" r:id="rId4"/>
    <p:sldId id="284" r:id="rId5"/>
    <p:sldId id="285" r:id="rId6"/>
    <p:sldId id="286" r:id="rId7"/>
    <p:sldId id="258" r:id="rId8"/>
    <p:sldId id="288" r:id="rId9"/>
    <p:sldId id="259" r:id="rId10"/>
    <p:sldId id="291" r:id="rId11"/>
    <p:sldId id="260" r:id="rId12"/>
    <p:sldId id="296" r:id="rId13"/>
    <p:sldId id="263" r:id="rId14"/>
    <p:sldId id="293" r:id="rId15"/>
    <p:sldId id="304" r:id="rId16"/>
    <p:sldId id="294" r:id="rId17"/>
    <p:sldId id="283" r:id="rId18"/>
    <p:sldId id="297" r:id="rId19"/>
    <p:sldId id="298" r:id="rId20"/>
    <p:sldId id="305" r:id="rId21"/>
    <p:sldId id="261" r:id="rId22"/>
    <p:sldId id="282" r:id="rId23"/>
    <p:sldId id="303" r:id="rId24"/>
    <p:sldId id="301" r:id="rId25"/>
    <p:sldId id="306" r:id="rId26"/>
    <p:sldId id="302" r:id="rId27"/>
    <p:sldId id="290" r:id="rId28"/>
    <p:sldId id="300" r:id="rId29"/>
    <p:sldId id="292" r:id="rId30"/>
    <p:sldId id="307" r:id="rId31"/>
    <p:sldId id="287" r:id="rId32"/>
    <p:sldId id="289" r:id="rId33"/>
    <p:sldId id="264" r:id="rId34"/>
    <p:sldId id="265" r:id="rId35"/>
    <p:sldId id="308" r:id="rId36"/>
    <p:sldId id="266" r:id="rId37"/>
    <p:sldId id="267" r:id="rId38"/>
    <p:sldId id="268" r:id="rId39"/>
    <p:sldId id="309" r:id="rId40"/>
    <p:sldId id="312" r:id="rId41"/>
    <p:sldId id="310" r:id="rId42"/>
    <p:sldId id="269" r:id="rId43"/>
    <p:sldId id="311" r:id="rId44"/>
    <p:sldId id="314" r:id="rId45"/>
    <p:sldId id="313" r:id="rId46"/>
    <p:sldId id="270" r:id="rId47"/>
    <p:sldId id="315" r:id="rId48"/>
    <p:sldId id="271" r:id="rId49"/>
    <p:sldId id="272" r:id="rId50"/>
    <p:sldId id="316" r:id="rId51"/>
    <p:sldId id="317" r:id="rId52"/>
    <p:sldId id="318" r:id="rId53"/>
    <p:sldId id="319" r:id="rId54"/>
    <p:sldId id="320" r:id="rId55"/>
    <p:sldId id="321" r:id="rId56"/>
    <p:sldId id="323" r:id="rId57"/>
    <p:sldId id="324" r:id="rId58"/>
    <p:sldId id="325" r:id="rId59"/>
    <p:sldId id="326" r:id="rId60"/>
    <p:sldId id="327" r:id="rId61"/>
    <p:sldId id="322" r:id="rId62"/>
    <p:sldId id="328" r:id="rId63"/>
    <p:sldId id="273" r:id="rId64"/>
    <p:sldId id="329" r:id="rId65"/>
    <p:sldId id="331" r:id="rId66"/>
    <p:sldId id="274" r:id="rId67"/>
    <p:sldId id="330" r:id="rId68"/>
    <p:sldId id="338" r:id="rId69"/>
    <p:sldId id="278" r:id="rId70"/>
    <p:sldId id="332" r:id="rId71"/>
    <p:sldId id="277" r:id="rId72"/>
    <p:sldId id="339" r:id="rId73"/>
    <p:sldId id="333" r:id="rId74"/>
    <p:sldId id="334" r:id="rId75"/>
    <p:sldId id="279" r:id="rId76"/>
    <p:sldId id="335" r:id="rId77"/>
    <p:sldId id="280" r:id="rId78"/>
    <p:sldId id="336" r:id="rId79"/>
    <p:sldId id="337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206" y="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image" Target="../media/image27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image" Target="../media/image27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F5E09D-AB31-4039-8984-618AEE6A079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A77EE4-9579-4926-ABB8-355577BB844F}">
      <dgm:prSet/>
      <dgm:spPr>
        <a:solidFill>
          <a:schemeClr val="accent1">
            <a:hueOff val="0"/>
            <a:satOff val="0"/>
            <a:lumOff val="0"/>
            <a:alpha val="73000"/>
          </a:schemeClr>
        </a:solidFill>
      </dgm:spPr>
      <dgm:t>
        <a:bodyPr/>
        <a:lstStyle/>
        <a:p>
          <a:pPr rtl="0"/>
          <a:r>
            <a:rPr lang="en-US" b="1" dirty="0" smtClean="0">
              <a:solidFill>
                <a:srgbClr val="FFFF00"/>
              </a:solidFill>
            </a:rPr>
            <a:t>O </a:t>
          </a:r>
          <a:r>
            <a:rPr lang="en-US" b="1" dirty="0" err="1" smtClean="0">
              <a:solidFill>
                <a:srgbClr val="FFFF00"/>
              </a:solidFill>
            </a:rPr>
            <a:t>celula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gazdă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infectat</a:t>
          </a:r>
          <a:r>
            <a:rPr lang="ro-RO" b="1" dirty="0" smtClean="0">
              <a:solidFill>
                <a:srgbClr val="FFFF00"/>
              </a:solidFill>
            </a:rPr>
            <a:t>a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elibereaza</a:t>
          </a:r>
          <a:r>
            <a:rPr lang="en-US" b="1" dirty="0" smtClean="0">
              <a:solidFill>
                <a:srgbClr val="FFFF00"/>
              </a:solidFill>
            </a:rPr>
            <a:t> un </a:t>
          </a:r>
          <a:r>
            <a:rPr lang="en-US" b="1" dirty="0" err="1" smtClean="0">
              <a:solidFill>
                <a:srgbClr val="FFFF00"/>
              </a:solidFill>
            </a:rPr>
            <a:t>corpu</a:t>
          </a:r>
          <a:r>
            <a:rPr lang="ro-RO" b="1" dirty="0" smtClean="0">
              <a:solidFill>
                <a:srgbClr val="FFFF00"/>
              </a:solidFill>
            </a:rPr>
            <a:t>sculul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elementa</a:t>
          </a:r>
          <a:r>
            <a:rPr lang="ro-RO" b="1" dirty="0" smtClean="0">
              <a:solidFill>
                <a:srgbClr val="FFFF00"/>
              </a:solidFill>
            </a:rPr>
            <a:t>r </a:t>
          </a:r>
          <a:r>
            <a:rPr lang="en-US" b="1" dirty="0" smtClean="0">
              <a:solidFill>
                <a:srgbClr val="FFFF00"/>
              </a:solidFill>
            </a:rPr>
            <a:t>metabolic </a:t>
          </a:r>
          <a:r>
            <a:rPr lang="en-US" b="1" dirty="0" err="1" smtClean="0">
              <a:solidFill>
                <a:srgbClr val="FFFF00"/>
              </a:solidFill>
            </a:rPr>
            <a:t>inactiv</a:t>
          </a:r>
          <a:r>
            <a:rPr lang="en-US" b="1" dirty="0" smtClean="0">
              <a:solidFill>
                <a:srgbClr val="FFFF00"/>
              </a:solidFill>
            </a:rPr>
            <a:t>, </a:t>
          </a:r>
          <a:r>
            <a:rPr lang="en-US" b="1" dirty="0" err="1" smtClean="0">
              <a:solidFill>
                <a:srgbClr val="FFFF00"/>
              </a:solidFill>
            </a:rPr>
            <a:t>formă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infecţioasă</a:t>
          </a:r>
          <a:endParaRPr lang="en-US" b="1" dirty="0">
            <a:solidFill>
              <a:srgbClr val="FFFF00"/>
            </a:solidFill>
          </a:endParaRPr>
        </a:p>
      </dgm:t>
    </dgm:pt>
    <dgm:pt modelId="{C57E1B20-5A6D-484E-B7E8-A05BCFDA53E0}" type="parTrans" cxnId="{FBD94A01-1467-448F-9AC2-514E9307112B}">
      <dgm:prSet/>
      <dgm:spPr/>
      <dgm:t>
        <a:bodyPr/>
        <a:lstStyle/>
        <a:p>
          <a:endParaRPr lang="en-US"/>
        </a:p>
      </dgm:t>
    </dgm:pt>
    <dgm:pt modelId="{93C18051-142B-433C-9D72-4AC58EAEDB12}" type="sibTrans" cxnId="{FBD94A01-1467-448F-9AC2-514E9307112B}">
      <dgm:prSet/>
      <dgm:spPr/>
      <dgm:t>
        <a:bodyPr/>
        <a:lstStyle/>
        <a:p>
          <a:endParaRPr lang="en-US"/>
        </a:p>
      </dgm:t>
    </dgm:pt>
    <dgm:pt modelId="{FAF2B314-66EF-4CB3-BFFE-EFE92DB63FB4}">
      <dgm:prSet/>
      <dgm:spPr>
        <a:solidFill>
          <a:schemeClr val="accent1">
            <a:hueOff val="0"/>
            <a:satOff val="0"/>
            <a:lumOff val="0"/>
            <a:alpha val="73000"/>
          </a:schemeClr>
        </a:solidFill>
      </dgm:spPr>
      <dgm:t>
        <a:bodyPr/>
        <a:lstStyle/>
        <a:p>
          <a:pPr rtl="0"/>
          <a:r>
            <a:rPr lang="ro-RO" b="1" dirty="0" smtClean="0">
              <a:solidFill>
                <a:srgbClr val="FFFF00"/>
              </a:solidFill>
            </a:rPr>
            <a:t>Corpusculul </a:t>
          </a:r>
          <a:r>
            <a:rPr lang="en-US" b="1" dirty="0" err="1" smtClean="0">
              <a:solidFill>
                <a:srgbClr val="FFFF00"/>
              </a:solidFill>
            </a:rPr>
            <a:t>elementar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este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ro-RO" b="1" dirty="0" smtClean="0">
              <a:solidFill>
                <a:srgbClr val="FFFF00"/>
              </a:solidFill>
            </a:rPr>
            <a:t>preluat in veziculele </a:t>
          </a:r>
          <a:r>
            <a:rPr lang="en-US" b="1" dirty="0" err="1" smtClean="0">
              <a:solidFill>
                <a:srgbClr val="FFFF00"/>
              </a:solidFill>
            </a:rPr>
            <a:t>fagocitare</a:t>
          </a:r>
          <a:r>
            <a:rPr lang="en-US" b="1" dirty="0" smtClean="0">
              <a:solidFill>
                <a:srgbClr val="FFFF00"/>
              </a:solidFill>
            </a:rPr>
            <a:t> , </a:t>
          </a:r>
          <a:r>
            <a:rPr lang="ro-RO" b="1" dirty="0" smtClean="0">
              <a:solidFill>
                <a:srgbClr val="FFFF00"/>
              </a:solidFill>
            </a:rPr>
            <a:t>unde se transforma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într</a:t>
          </a:r>
          <a:r>
            <a:rPr lang="en-US" b="1" dirty="0" smtClean="0">
              <a:solidFill>
                <a:srgbClr val="FFFF00"/>
              </a:solidFill>
            </a:rPr>
            <a:t>-un </a:t>
          </a:r>
          <a:r>
            <a:rPr lang="ro-RO" b="1" dirty="0" smtClean="0">
              <a:solidFill>
                <a:srgbClr val="FFFF00"/>
              </a:solidFill>
            </a:rPr>
            <a:t>corpuscul</a:t>
          </a:r>
          <a:r>
            <a:rPr lang="en-US" b="1" dirty="0" smtClean="0">
              <a:solidFill>
                <a:srgbClr val="FFFF00"/>
              </a:solidFill>
            </a:rPr>
            <a:t> reticula</a:t>
          </a:r>
          <a:r>
            <a:rPr lang="ro-RO" b="1" dirty="0" smtClean="0">
              <a:solidFill>
                <a:srgbClr val="FFFF00"/>
              </a:solidFill>
            </a:rPr>
            <a:t>t</a:t>
          </a:r>
          <a:endParaRPr lang="en-US" b="1" dirty="0">
            <a:solidFill>
              <a:srgbClr val="FFFF00"/>
            </a:solidFill>
          </a:endParaRPr>
        </a:p>
      </dgm:t>
    </dgm:pt>
    <dgm:pt modelId="{07DB556F-EAA1-41B7-869B-4F56B83552A3}" type="parTrans" cxnId="{F291F4E4-A38B-4A64-AACD-37D55D485FD1}">
      <dgm:prSet/>
      <dgm:spPr/>
      <dgm:t>
        <a:bodyPr/>
        <a:lstStyle/>
        <a:p>
          <a:endParaRPr lang="en-US"/>
        </a:p>
      </dgm:t>
    </dgm:pt>
    <dgm:pt modelId="{CCEF854A-E4B8-4D45-8359-EB5765E62EDF}" type="sibTrans" cxnId="{F291F4E4-A38B-4A64-AACD-37D55D485FD1}">
      <dgm:prSet/>
      <dgm:spPr/>
      <dgm:t>
        <a:bodyPr/>
        <a:lstStyle/>
        <a:p>
          <a:endParaRPr lang="en-US"/>
        </a:p>
      </dgm:t>
    </dgm:pt>
    <dgm:pt modelId="{C49D8AD7-CB5E-4BF0-8AEA-383AEF02E25D}">
      <dgm:prSet/>
      <dgm:spPr>
        <a:solidFill>
          <a:schemeClr val="accent1">
            <a:hueOff val="0"/>
            <a:satOff val="0"/>
            <a:lumOff val="0"/>
            <a:alpha val="73000"/>
          </a:schemeClr>
        </a:solidFill>
      </dgm:spPr>
      <dgm:t>
        <a:bodyPr/>
        <a:lstStyle/>
        <a:p>
          <a:pPr rtl="0"/>
          <a:r>
            <a:rPr lang="ro-RO" b="1" dirty="0" smtClean="0">
              <a:solidFill>
                <a:srgbClr val="FFFF00"/>
              </a:solidFill>
            </a:rPr>
            <a:t>Corpusculul</a:t>
          </a:r>
          <a:r>
            <a:rPr lang="en-US" b="1" dirty="0" smtClean="0">
              <a:solidFill>
                <a:srgbClr val="FFFF00"/>
              </a:solidFill>
            </a:rPr>
            <a:t> reticular </a:t>
          </a:r>
          <a:r>
            <a:rPr lang="ro-RO" b="1" dirty="0" smtClean="0">
              <a:solidFill>
                <a:srgbClr val="FFFF00"/>
              </a:solidFill>
            </a:rPr>
            <a:t>se </a:t>
          </a:r>
          <a:r>
            <a:rPr lang="en-US" b="1" dirty="0" smtClean="0">
              <a:solidFill>
                <a:srgbClr val="FFFF00"/>
              </a:solidFill>
            </a:rPr>
            <a:t>reproduce </a:t>
          </a:r>
          <a:r>
            <a:rPr lang="ro-RO" b="1" dirty="0" smtClean="0">
              <a:solidFill>
                <a:srgbClr val="FFFF00"/>
              </a:solidFill>
            </a:rPr>
            <a:t>prin </a:t>
          </a:r>
          <a:r>
            <a:rPr lang="en-US" b="1" dirty="0" err="1" smtClean="0">
              <a:solidFill>
                <a:srgbClr val="FFFF00"/>
              </a:solidFill>
            </a:rPr>
            <a:t>fisiune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binar</a:t>
          </a:r>
          <a:r>
            <a:rPr lang="ro-RO" b="1" dirty="0" smtClean="0">
              <a:solidFill>
                <a:srgbClr val="FFFF00"/>
              </a:solidFill>
            </a:rPr>
            <a:t>a</a:t>
          </a:r>
          <a:r>
            <a:rPr lang="en-US" b="1" dirty="0" smtClean="0">
              <a:solidFill>
                <a:srgbClr val="FFFF00"/>
              </a:solidFill>
            </a:rPr>
            <a:t> şi s</a:t>
          </a:r>
          <a:r>
            <a:rPr lang="ro-RO" b="1" dirty="0" smtClean="0">
              <a:solidFill>
                <a:srgbClr val="FFFF00"/>
              </a:solidFill>
            </a:rPr>
            <a:t>e 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reorganiz</a:t>
          </a:r>
          <a:r>
            <a:rPr lang="ro-RO" b="1" dirty="0" err="1" smtClean="0">
              <a:solidFill>
                <a:srgbClr val="FFFF00"/>
              </a:solidFill>
            </a:rPr>
            <a:t>ează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în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ro-RO" b="1" dirty="0" smtClean="0">
              <a:solidFill>
                <a:srgbClr val="FFFF00"/>
              </a:solidFill>
            </a:rPr>
            <a:t>corpuscul </a:t>
          </a:r>
          <a:r>
            <a:rPr lang="en-US" b="1" dirty="0" err="1" smtClean="0">
              <a:solidFill>
                <a:srgbClr val="FFFF00"/>
              </a:solidFill>
            </a:rPr>
            <a:t>elementare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pentru</a:t>
          </a:r>
          <a:r>
            <a:rPr lang="en-US" b="1" dirty="0" smtClean="0">
              <a:solidFill>
                <a:srgbClr val="FFFF00"/>
              </a:solidFill>
            </a:rPr>
            <a:t> a fi </a:t>
          </a:r>
          <a:r>
            <a:rPr lang="en-US" b="1" dirty="0" err="1" smtClean="0">
              <a:solidFill>
                <a:srgbClr val="FFFF00"/>
              </a:solidFill>
            </a:rPr>
            <a:t>eliberat</a:t>
          </a:r>
          <a:endParaRPr lang="en-US" b="1" dirty="0">
            <a:solidFill>
              <a:srgbClr val="FFFF00"/>
            </a:solidFill>
          </a:endParaRPr>
        </a:p>
      </dgm:t>
    </dgm:pt>
    <dgm:pt modelId="{6DB05821-3E34-4350-ACE3-EB3D20283EC9}" type="parTrans" cxnId="{2DD22B01-D63A-4E23-85D4-422092375696}">
      <dgm:prSet/>
      <dgm:spPr/>
      <dgm:t>
        <a:bodyPr/>
        <a:lstStyle/>
        <a:p>
          <a:endParaRPr lang="en-US"/>
        </a:p>
      </dgm:t>
    </dgm:pt>
    <dgm:pt modelId="{1CD9A22E-A2E5-49B6-B67B-4FE6529A51BB}" type="sibTrans" cxnId="{2DD22B01-D63A-4E23-85D4-422092375696}">
      <dgm:prSet/>
      <dgm:spPr/>
      <dgm:t>
        <a:bodyPr/>
        <a:lstStyle/>
        <a:p>
          <a:endParaRPr lang="en-US"/>
        </a:p>
      </dgm:t>
    </dgm:pt>
    <dgm:pt modelId="{94770106-27AA-4A57-9E26-F50D362236D4}">
      <dgm:prSet/>
      <dgm:spPr>
        <a:solidFill>
          <a:schemeClr val="accent1">
            <a:hueOff val="0"/>
            <a:satOff val="0"/>
            <a:lumOff val="0"/>
            <a:alpha val="73000"/>
          </a:schemeClr>
        </a:solidFill>
      </dgm:spPr>
      <dgm:t>
        <a:bodyPr/>
        <a:lstStyle/>
        <a:p>
          <a:pPr rtl="0"/>
          <a:r>
            <a:rPr lang="ro-RO" b="1" dirty="0" smtClean="0">
              <a:solidFill>
                <a:srgbClr val="FFFF00"/>
              </a:solidFill>
            </a:rPr>
            <a:t>Corpusculul elementar i</a:t>
          </a:r>
          <a:r>
            <a:rPr lang="en-US" b="1" dirty="0" err="1" smtClean="0">
              <a:solidFill>
                <a:srgbClr val="FFFF00"/>
              </a:solidFill>
            </a:rPr>
            <a:t>nfecteaza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celulele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epiteliale</a:t>
          </a:r>
          <a:r>
            <a:rPr lang="en-US" b="1" dirty="0" smtClean="0">
              <a:solidFill>
                <a:srgbClr val="FFFF00"/>
              </a:solidFill>
            </a:rPr>
            <a:t> (</a:t>
          </a:r>
          <a:r>
            <a:rPr lang="ro-RO" b="1" dirty="0" err="1" smtClean="0">
              <a:solidFill>
                <a:srgbClr val="FFFF00"/>
              </a:solidFill>
            </a:rPr>
            <a:t>columnare</a:t>
          </a:r>
          <a:r>
            <a:rPr lang="ro-RO" b="1" dirty="0" smtClean="0">
              <a:solidFill>
                <a:srgbClr val="FFFF00"/>
              </a:solidFill>
            </a:rPr>
            <a:t> </a:t>
          </a:r>
          <a:r>
            <a:rPr lang="ro-RO" b="1" dirty="0" err="1" smtClean="0">
              <a:solidFill>
                <a:srgbClr val="FFFF00"/>
              </a:solidFill>
            </a:rPr>
            <a:t>neciliate</a:t>
          </a:r>
          <a:r>
            <a:rPr lang="ro-RO" b="1" dirty="0" smtClean="0">
              <a:solidFill>
                <a:srgbClr val="FFFF00"/>
              </a:solidFill>
            </a:rPr>
            <a:t> și </a:t>
          </a:r>
          <a:r>
            <a:rPr lang="en-US" b="1" dirty="0" err="1" smtClean="0">
              <a:solidFill>
                <a:srgbClr val="FFFF00"/>
              </a:solidFill>
            </a:rPr>
            <a:t>macrofage</a:t>
          </a:r>
          <a:r>
            <a:rPr lang="ro-RO" b="1" dirty="0" smtClean="0">
              <a:solidFill>
                <a:srgbClr val="FFFF00"/>
              </a:solidFill>
            </a:rPr>
            <a:t>le</a:t>
          </a:r>
          <a:endParaRPr lang="en-US" b="1" dirty="0">
            <a:solidFill>
              <a:srgbClr val="FFFF00"/>
            </a:solidFill>
          </a:endParaRPr>
        </a:p>
      </dgm:t>
    </dgm:pt>
    <dgm:pt modelId="{E9BB1367-97D0-423C-98E2-C7118044A06E}" type="parTrans" cxnId="{09DB3D01-A1FF-4775-B8DF-56E321F28AB5}">
      <dgm:prSet/>
      <dgm:spPr/>
      <dgm:t>
        <a:bodyPr/>
        <a:lstStyle/>
        <a:p>
          <a:endParaRPr lang="en-US"/>
        </a:p>
      </dgm:t>
    </dgm:pt>
    <dgm:pt modelId="{312F1D58-5E24-4711-84F5-14C358DF7039}" type="sibTrans" cxnId="{09DB3D01-A1FF-4775-B8DF-56E321F28AB5}">
      <dgm:prSet/>
      <dgm:spPr/>
      <dgm:t>
        <a:bodyPr/>
        <a:lstStyle/>
        <a:p>
          <a:endParaRPr lang="en-US"/>
        </a:p>
      </dgm:t>
    </dgm:pt>
    <dgm:pt modelId="{30EFC98F-9F88-4583-9EA9-524C9A6B98F3}" type="pres">
      <dgm:prSet presAssocID="{00F5E09D-AB31-4039-8984-618AEE6A079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99AC51-5598-409A-A883-95D89125D3EE}" type="pres">
      <dgm:prSet presAssocID="{00F5E09D-AB31-4039-8984-618AEE6A0793}" presName="arrow" presStyleLbl="bgShp" presStyleIdx="0" presStyleCnt="1" custScaleX="113488" custScaleY="49184" custLinFactNeighborX="1040" custLinFactNeighborY="-2861"/>
      <dgm:spPr/>
    </dgm:pt>
    <dgm:pt modelId="{5E9FC216-3966-40E7-A248-5D635A45A674}" type="pres">
      <dgm:prSet presAssocID="{00F5E09D-AB31-4039-8984-618AEE6A0793}" presName="linearProcess" presStyleCnt="0"/>
      <dgm:spPr/>
    </dgm:pt>
    <dgm:pt modelId="{3B1BAA82-B707-4C4F-93C9-1B5202E4F6FE}" type="pres">
      <dgm:prSet presAssocID="{6EA77EE4-9579-4926-ABB8-355577BB844F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DC9F9F-8780-4B50-A0E1-63D47509230F}" type="pres">
      <dgm:prSet presAssocID="{93C18051-142B-433C-9D72-4AC58EAEDB12}" presName="sibTrans" presStyleCnt="0"/>
      <dgm:spPr/>
    </dgm:pt>
    <dgm:pt modelId="{AD2DEB64-9E08-40B7-BA7E-F27146358E93}" type="pres">
      <dgm:prSet presAssocID="{FAF2B314-66EF-4CB3-BFFE-EFE92DB63FB4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9A5743-903D-4B91-A8F4-847479EC1561}" type="pres">
      <dgm:prSet presAssocID="{CCEF854A-E4B8-4D45-8359-EB5765E62EDF}" presName="sibTrans" presStyleCnt="0"/>
      <dgm:spPr/>
    </dgm:pt>
    <dgm:pt modelId="{F011E206-69DA-4A1A-9DA5-5F2E9B23862E}" type="pres">
      <dgm:prSet presAssocID="{C49D8AD7-CB5E-4BF0-8AEA-383AEF02E25D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034CDA-46C0-4DA9-836D-E6EC7F1E1643}" type="pres">
      <dgm:prSet presAssocID="{1CD9A22E-A2E5-49B6-B67B-4FE6529A51BB}" presName="sibTrans" presStyleCnt="0"/>
      <dgm:spPr/>
    </dgm:pt>
    <dgm:pt modelId="{AD3DBFEF-34F9-4029-9102-0F313B1CB4F6}" type="pres">
      <dgm:prSet presAssocID="{94770106-27AA-4A57-9E26-F50D362236D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8CC3D0-98F9-4384-B5B5-CE1BE4B359BD}" type="presOf" srcId="{6EA77EE4-9579-4926-ABB8-355577BB844F}" destId="{3B1BAA82-B707-4C4F-93C9-1B5202E4F6FE}" srcOrd="0" destOrd="0" presId="urn:microsoft.com/office/officeart/2005/8/layout/hProcess9"/>
    <dgm:cxn modelId="{FBD94A01-1467-448F-9AC2-514E9307112B}" srcId="{00F5E09D-AB31-4039-8984-618AEE6A0793}" destId="{6EA77EE4-9579-4926-ABB8-355577BB844F}" srcOrd="0" destOrd="0" parTransId="{C57E1B20-5A6D-484E-B7E8-A05BCFDA53E0}" sibTransId="{93C18051-142B-433C-9D72-4AC58EAEDB12}"/>
    <dgm:cxn modelId="{2DD22B01-D63A-4E23-85D4-422092375696}" srcId="{00F5E09D-AB31-4039-8984-618AEE6A0793}" destId="{C49D8AD7-CB5E-4BF0-8AEA-383AEF02E25D}" srcOrd="2" destOrd="0" parTransId="{6DB05821-3E34-4350-ACE3-EB3D20283EC9}" sibTransId="{1CD9A22E-A2E5-49B6-B67B-4FE6529A51BB}"/>
    <dgm:cxn modelId="{F291F4E4-A38B-4A64-AACD-37D55D485FD1}" srcId="{00F5E09D-AB31-4039-8984-618AEE6A0793}" destId="{FAF2B314-66EF-4CB3-BFFE-EFE92DB63FB4}" srcOrd="1" destOrd="0" parTransId="{07DB556F-EAA1-41B7-869B-4F56B83552A3}" sibTransId="{CCEF854A-E4B8-4D45-8359-EB5765E62EDF}"/>
    <dgm:cxn modelId="{A46E9219-3E7B-40A7-8019-FBD17343A742}" type="presOf" srcId="{94770106-27AA-4A57-9E26-F50D362236D4}" destId="{AD3DBFEF-34F9-4029-9102-0F313B1CB4F6}" srcOrd="0" destOrd="0" presId="urn:microsoft.com/office/officeart/2005/8/layout/hProcess9"/>
    <dgm:cxn modelId="{38924721-C352-492B-8FC8-40A7B5778116}" type="presOf" srcId="{C49D8AD7-CB5E-4BF0-8AEA-383AEF02E25D}" destId="{F011E206-69DA-4A1A-9DA5-5F2E9B23862E}" srcOrd="0" destOrd="0" presId="urn:microsoft.com/office/officeart/2005/8/layout/hProcess9"/>
    <dgm:cxn modelId="{2167D838-5483-4DE7-97F0-5B0BAA1C9918}" type="presOf" srcId="{00F5E09D-AB31-4039-8984-618AEE6A0793}" destId="{30EFC98F-9F88-4583-9EA9-524C9A6B98F3}" srcOrd="0" destOrd="0" presId="urn:microsoft.com/office/officeart/2005/8/layout/hProcess9"/>
    <dgm:cxn modelId="{09DB3D01-A1FF-4775-B8DF-56E321F28AB5}" srcId="{00F5E09D-AB31-4039-8984-618AEE6A0793}" destId="{94770106-27AA-4A57-9E26-F50D362236D4}" srcOrd="3" destOrd="0" parTransId="{E9BB1367-97D0-423C-98E2-C7118044A06E}" sibTransId="{312F1D58-5E24-4711-84F5-14C358DF7039}"/>
    <dgm:cxn modelId="{45448C29-63A9-42FF-B9CB-A6AF18716336}" type="presOf" srcId="{FAF2B314-66EF-4CB3-BFFE-EFE92DB63FB4}" destId="{AD2DEB64-9E08-40B7-BA7E-F27146358E93}" srcOrd="0" destOrd="0" presId="urn:microsoft.com/office/officeart/2005/8/layout/hProcess9"/>
    <dgm:cxn modelId="{1C3E62C0-EA7D-4A2A-A3B8-D08039B4395E}" type="presParOf" srcId="{30EFC98F-9F88-4583-9EA9-524C9A6B98F3}" destId="{2C99AC51-5598-409A-A883-95D89125D3EE}" srcOrd="0" destOrd="0" presId="urn:microsoft.com/office/officeart/2005/8/layout/hProcess9"/>
    <dgm:cxn modelId="{BE69BFFE-F76E-48BE-AAA3-39276EE57531}" type="presParOf" srcId="{30EFC98F-9F88-4583-9EA9-524C9A6B98F3}" destId="{5E9FC216-3966-40E7-A248-5D635A45A674}" srcOrd="1" destOrd="0" presId="urn:microsoft.com/office/officeart/2005/8/layout/hProcess9"/>
    <dgm:cxn modelId="{294191C3-5241-4828-81AA-BD2AFA7A86A8}" type="presParOf" srcId="{5E9FC216-3966-40E7-A248-5D635A45A674}" destId="{3B1BAA82-B707-4C4F-93C9-1B5202E4F6FE}" srcOrd="0" destOrd="0" presId="urn:microsoft.com/office/officeart/2005/8/layout/hProcess9"/>
    <dgm:cxn modelId="{43A3A22F-7937-494F-990F-7F25C4E7F1BC}" type="presParOf" srcId="{5E9FC216-3966-40E7-A248-5D635A45A674}" destId="{22DC9F9F-8780-4B50-A0E1-63D47509230F}" srcOrd="1" destOrd="0" presId="urn:microsoft.com/office/officeart/2005/8/layout/hProcess9"/>
    <dgm:cxn modelId="{9153CCC0-A354-4AF2-86E6-D819085E504B}" type="presParOf" srcId="{5E9FC216-3966-40E7-A248-5D635A45A674}" destId="{AD2DEB64-9E08-40B7-BA7E-F27146358E93}" srcOrd="2" destOrd="0" presId="urn:microsoft.com/office/officeart/2005/8/layout/hProcess9"/>
    <dgm:cxn modelId="{B64C58BF-D7EE-43C4-9556-548F83D5BA05}" type="presParOf" srcId="{5E9FC216-3966-40E7-A248-5D635A45A674}" destId="{F39A5743-903D-4B91-A8F4-847479EC1561}" srcOrd="3" destOrd="0" presId="urn:microsoft.com/office/officeart/2005/8/layout/hProcess9"/>
    <dgm:cxn modelId="{F9FF7526-4C42-4044-8F40-CC43C2220F6B}" type="presParOf" srcId="{5E9FC216-3966-40E7-A248-5D635A45A674}" destId="{F011E206-69DA-4A1A-9DA5-5F2E9B23862E}" srcOrd="4" destOrd="0" presId="urn:microsoft.com/office/officeart/2005/8/layout/hProcess9"/>
    <dgm:cxn modelId="{80663135-9159-4C20-881D-54BA3EB39321}" type="presParOf" srcId="{5E9FC216-3966-40E7-A248-5D635A45A674}" destId="{3C034CDA-46C0-4DA9-836D-E6EC7F1E1643}" srcOrd="5" destOrd="0" presId="urn:microsoft.com/office/officeart/2005/8/layout/hProcess9"/>
    <dgm:cxn modelId="{83F15C31-7904-48FC-94F3-36BAEB572358}" type="presParOf" srcId="{5E9FC216-3966-40E7-A248-5D635A45A674}" destId="{AD3DBFEF-34F9-4029-9102-0F313B1CB4F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F5E09D-AB31-4039-8984-618AEE6A079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90C8A1-F3F8-49A7-AA9F-80A48E12BED4}">
      <dgm:prSet/>
      <dgm:spPr>
        <a:solidFill>
          <a:schemeClr val="accent1">
            <a:hueOff val="0"/>
            <a:satOff val="0"/>
            <a:lumOff val="0"/>
            <a:alpha val="81000"/>
          </a:schemeClr>
        </a:solidFill>
      </dgm:spPr>
      <dgm:t>
        <a:bodyPr/>
        <a:lstStyle/>
        <a:p>
          <a:pPr rtl="0"/>
          <a:r>
            <a:rPr lang="en-US" b="1" dirty="0" err="1" smtClean="0">
              <a:solidFill>
                <a:srgbClr val="FFFF00"/>
              </a:solidFill>
            </a:rPr>
            <a:t>Infiltra</a:t>
          </a:r>
          <a:r>
            <a:rPr lang="ro-RO" b="1" dirty="0" smtClean="0">
              <a:solidFill>
                <a:srgbClr val="FFFF00"/>
              </a:solidFill>
            </a:rPr>
            <a:t>t cu </a:t>
          </a:r>
          <a:r>
            <a:rPr lang="en-US" b="1" dirty="0" smtClean="0">
              <a:solidFill>
                <a:srgbClr val="FFFF00"/>
              </a:solidFill>
            </a:rPr>
            <a:t> PMN şi </a:t>
          </a:r>
          <a:r>
            <a:rPr lang="en-US" b="1" dirty="0" err="1" smtClean="0">
              <a:solidFill>
                <a:srgbClr val="FFFF00"/>
              </a:solidFill>
            </a:rPr>
            <a:t>limfocite</a:t>
          </a:r>
          <a:endParaRPr lang="en-US" b="1" dirty="0">
            <a:solidFill>
              <a:srgbClr val="FFFF00"/>
            </a:solidFill>
          </a:endParaRPr>
        </a:p>
      </dgm:t>
    </dgm:pt>
    <dgm:pt modelId="{D78DC3FD-3A87-4895-A24C-0B24733E779D}" type="parTrans" cxnId="{A80DE732-8778-4EC4-B3FC-B01C0853FC5C}">
      <dgm:prSet/>
      <dgm:spPr/>
      <dgm:t>
        <a:bodyPr/>
        <a:lstStyle/>
        <a:p>
          <a:endParaRPr lang="en-US"/>
        </a:p>
      </dgm:t>
    </dgm:pt>
    <dgm:pt modelId="{EF0A0D78-2055-4F2A-ABDC-DA960D0C1F89}" type="sibTrans" cxnId="{A80DE732-8778-4EC4-B3FC-B01C0853FC5C}">
      <dgm:prSet/>
      <dgm:spPr/>
      <dgm:t>
        <a:bodyPr/>
        <a:lstStyle/>
        <a:p>
          <a:endParaRPr lang="en-US"/>
        </a:p>
      </dgm:t>
    </dgm:pt>
    <dgm:pt modelId="{DD746336-2B9A-46B2-B7E7-B2D4B5C0FAC3}">
      <dgm:prSet/>
      <dgm:spPr>
        <a:solidFill>
          <a:schemeClr val="accent1">
            <a:hueOff val="0"/>
            <a:satOff val="0"/>
            <a:lumOff val="0"/>
            <a:alpha val="81000"/>
          </a:schemeClr>
        </a:solidFill>
      </dgm:spPr>
      <dgm:t>
        <a:bodyPr/>
        <a:lstStyle/>
        <a:p>
          <a:pPr rtl="0"/>
          <a:r>
            <a:rPr lang="ro-RO" b="1" dirty="0" smtClean="0">
              <a:solidFill>
                <a:srgbClr val="FFFF00"/>
              </a:solidFill>
            </a:rPr>
            <a:t>Formarea de foliculi l</a:t>
          </a:r>
          <a:r>
            <a:rPr lang="en-US" b="1" dirty="0" err="1" smtClean="0">
              <a:solidFill>
                <a:srgbClr val="FFFF00"/>
              </a:solidFill>
            </a:rPr>
            <a:t>imfoi</a:t>
          </a:r>
          <a:r>
            <a:rPr lang="ro-RO" b="1" dirty="0" smtClean="0">
              <a:solidFill>
                <a:srgbClr val="FFFF00"/>
              </a:solidFill>
            </a:rPr>
            <a:t>zi</a:t>
          </a:r>
          <a:endParaRPr lang="en-US" b="1" dirty="0">
            <a:solidFill>
              <a:srgbClr val="FFFF00"/>
            </a:solidFill>
          </a:endParaRPr>
        </a:p>
      </dgm:t>
    </dgm:pt>
    <dgm:pt modelId="{6B3F0298-CB93-4FAB-B1A6-3F955A43E496}" type="parTrans" cxnId="{4478A6E0-E304-4EEF-B4C2-ECB11FBAA47F}">
      <dgm:prSet/>
      <dgm:spPr/>
      <dgm:t>
        <a:bodyPr/>
        <a:lstStyle/>
        <a:p>
          <a:endParaRPr lang="en-US"/>
        </a:p>
      </dgm:t>
    </dgm:pt>
    <dgm:pt modelId="{DDD30C5E-5162-4ED8-94AB-663A101D828E}" type="sibTrans" cxnId="{4478A6E0-E304-4EEF-B4C2-ECB11FBAA47F}">
      <dgm:prSet/>
      <dgm:spPr/>
      <dgm:t>
        <a:bodyPr/>
        <a:lstStyle/>
        <a:p>
          <a:endParaRPr lang="en-US"/>
        </a:p>
      </dgm:t>
    </dgm:pt>
    <dgm:pt modelId="{2BDBCC06-D3F1-4B7A-9875-CD3A2CF06628}">
      <dgm:prSet/>
      <dgm:spPr>
        <a:solidFill>
          <a:schemeClr val="accent1">
            <a:hueOff val="0"/>
            <a:satOff val="0"/>
            <a:lumOff val="0"/>
            <a:alpha val="81000"/>
          </a:schemeClr>
        </a:solidFill>
      </dgm:spPr>
      <dgm:t>
        <a:bodyPr/>
        <a:lstStyle/>
        <a:p>
          <a:pPr rtl="0"/>
          <a:r>
            <a:rPr lang="en-US" b="1" dirty="0" smtClean="0">
              <a:solidFill>
                <a:srgbClr val="FFFF00"/>
              </a:solidFill>
            </a:rPr>
            <a:t>Fibro</a:t>
          </a:r>
          <a:r>
            <a:rPr lang="ro-RO" b="1" dirty="0" smtClean="0">
              <a:solidFill>
                <a:srgbClr val="FFFF00"/>
              </a:solidFill>
            </a:rPr>
            <a:t>za</a:t>
          </a:r>
          <a:endParaRPr lang="en-US" b="1" dirty="0">
            <a:solidFill>
              <a:srgbClr val="FFFF00"/>
            </a:solidFill>
          </a:endParaRPr>
        </a:p>
      </dgm:t>
    </dgm:pt>
    <dgm:pt modelId="{9DF3C4DB-1AE7-48FF-A4F2-122398B1D768}" type="parTrans" cxnId="{BC33A76A-91FC-4BE8-8E7C-BF53C1173609}">
      <dgm:prSet/>
      <dgm:spPr/>
      <dgm:t>
        <a:bodyPr/>
        <a:lstStyle/>
        <a:p>
          <a:endParaRPr lang="en-US"/>
        </a:p>
      </dgm:t>
    </dgm:pt>
    <dgm:pt modelId="{29AA6610-3937-4806-A3FB-459CEF46861B}" type="sibTrans" cxnId="{BC33A76A-91FC-4BE8-8E7C-BF53C1173609}">
      <dgm:prSet/>
      <dgm:spPr/>
      <dgm:t>
        <a:bodyPr/>
        <a:lstStyle/>
        <a:p>
          <a:endParaRPr lang="en-US"/>
        </a:p>
      </dgm:t>
    </dgm:pt>
    <dgm:pt modelId="{9A3F6EAD-08CD-4645-91C0-2B436DE10559}">
      <dgm:prSet/>
      <dgm:spPr>
        <a:solidFill>
          <a:schemeClr val="accent1">
            <a:hueOff val="0"/>
            <a:satOff val="0"/>
            <a:lumOff val="0"/>
            <a:alpha val="81000"/>
          </a:schemeClr>
        </a:solidFill>
      </dgm:spPr>
      <dgm:t>
        <a:bodyPr/>
        <a:lstStyle/>
        <a:p>
          <a:pPr rtl="0"/>
          <a:r>
            <a:rPr lang="ro-RO" b="1" dirty="0" smtClean="0">
              <a:solidFill>
                <a:srgbClr val="FFFF00"/>
              </a:solidFill>
            </a:rPr>
            <a:t>Boala se </a:t>
          </a:r>
          <a:r>
            <a:rPr lang="ro-RO" b="1" dirty="0" err="1" smtClean="0">
              <a:solidFill>
                <a:srgbClr val="FFFF00"/>
              </a:solidFill>
            </a:rPr>
            <a:t>datoreaza</a:t>
          </a:r>
          <a:r>
            <a:rPr lang="ro-RO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distruger</a:t>
          </a:r>
          <a:r>
            <a:rPr lang="ro-RO" b="1" dirty="0" smtClean="0">
              <a:solidFill>
                <a:srgbClr val="FFFF00"/>
              </a:solidFill>
            </a:rPr>
            <a:t>ii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celulelor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gazdă</a:t>
          </a:r>
          <a:r>
            <a:rPr lang="en-US" b="1" dirty="0" smtClean="0">
              <a:solidFill>
                <a:srgbClr val="FFFF00"/>
              </a:solidFill>
            </a:rPr>
            <a:t> şi </a:t>
          </a:r>
          <a:r>
            <a:rPr lang="en-US" b="1" dirty="0" err="1" smtClean="0">
              <a:solidFill>
                <a:srgbClr val="FFFF00"/>
              </a:solidFill>
            </a:rPr>
            <a:t>răspunsului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imun</a:t>
          </a:r>
          <a:endParaRPr lang="en-US" b="1" dirty="0">
            <a:solidFill>
              <a:srgbClr val="FFFF00"/>
            </a:solidFill>
          </a:endParaRPr>
        </a:p>
      </dgm:t>
    </dgm:pt>
    <dgm:pt modelId="{02924D38-0EDE-4906-B358-03A325F12BA5}" type="parTrans" cxnId="{7E158F7B-B912-4BD5-BA50-6F396EBDB3DD}">
      <dgm:prSet/>
      <dgm:spPr/>
      <dgm:t>
        <a:bodyPr/>
        <a:lstStyle/>
        <a:p>
          <a:endParaRPr lang="en-US"/>
        </a:p>
      </dgm:t>
    </dgm:pt>
    <dgm:pt modelId="{1F2E75A1-5AD7-469D-821D-4432AF9ACC9E}" type="sibTrans" cxnId="{7E158F7B-B912-4BD5-BA50-6F396EBDB3DD}">
      <dgm:prSet/>
      <dgm:spPr/>
      <dgm:t>
        <a:bodyPr/>
        <a:lstStyle/>
        <a:p>
          <a:endParaRPr lang="en-US"/>
        </a:p>
      </dgm:t>
    </dgm:pt>
    <dgm:pt modelId="{39D073A9-F806-49B8-BDAB-E4335AD731F7}">
      <dgm:prSet/>
      <dgm:spPr>
        <a:solidFill>
          <a:schemeClr val="accent1">
            <a:hueOff val="0"/>
            <a:satOff val="0"/>
            <a:lumOff val="0"/>
            <a:alpha val="81000"/>
          </a:schemeClr>
        </a:solidFill>
      </dgm:spPr>
      <dgm:t>
        <a:bodyPr/>
        <a:lstStyle/>
        <a:p>
          <a:pPr rtl="0"/>
          <a:r>
            <a:rPr lang="ro-RO" b="1" dirty="0" smtClean="0">
              <a:solidFill>
                <a:srgbClr val="FFFF00"/>
              </a:solidFill>
            </a:rPr>
            <a:t>Nu dă </a:t>
          </a:r>
          <a:r>
            <a:rPr lang="en-US" b="1" dirty="0" err="1" smtClean="0">
              <a:solidFill>
                <a:srgbClr val="FFFF00"/>
              </a:solidFill>
            </a:rPr>
            <a:t>imunitate</a:t>
          </a:r>
          <a:r>
            <a:rPr lang="en-US" b="1" dirty="0" smtClean="0">
              <a:solidFill>
                <a:srgbClr val="FFFF00"/>
              </a:solidFill>
            </a:rPr>
            <a:t> de </a:t>
          </a:r>
          <a:r>
            <a:rPr lang="en-US" b="1" dirty="0" err="1" smtClean="0">
              <a:solidFill>
                <a:srgbClr val="FFFF00"/>
              </a:solidFill>
            </a:rPr>
            <a:t>lunga</a:t>
          </a:r>
          <a:r>
            <a:rPr lang="en-US" b="1" dirty="0" smtClean="0">
              <a:solidFill>
                <a:srgbClr val="FFFF00"/>
              </a:solidFill>
            </a:rPr>
            <a:t> </a:t>
          </a:r>
          <a:r>
            <a:rPr lang="en-US" b="1" dirty="0" err="1" smtClean="0">
              <a:solidFill>
                <a:srgbClr val="FFFF00"/>
              </a:solidFill>
            </a:rPr>
            <a:t>durata</a:t>
          </a:r>
          <a:r>
            <a:rPr lang="en-US" b="1" dirty="0" smtClean="0">
              <a:solidFill>
                <a:srgbClr val="FFFF00"/>
              </a:solidFill>
            </a:rPr>
            <a:t>; </a:t>
          </a:r>
          <a:r>
            <a:rPr lang="en-US" b="1" dirty="0" err="1" smtClean="0">
              <a:solidFill>
                <a:srgbClr val="FFFF00"/>
              </a:solidFill>
            </a:rPr>
            <a:t>reinfect</a:t>
          </a:r>
          <a:r>
            <a:rPr lang="ro-RO" b="1" dirty="0" err="1" smtClean="0">
              <a:solidFill>
                <a:srgbClr val="FFFF00"/>
              </a:solidFill>
            </a:rPr>
            <a:t>area</a:t>
          </a:r>
          <a:r>
            <a:rPr lang="ro-RO" b="1" dirty="0" smtClean="0">
              <a:solidFill>
                <a:srgbClr val="FFFF00"/>
              </a:solidFill>
            </a:rPr>
            <a:t> produce răspuns </a:t>
          </a:r>
          <a:r>
            <a:rPr lang="en-US" b="1" dirty="0" err="1" smtClean="0">
              <a:solidFill>
                <a:srgbClr val="FFFF00"/>
              </a:solidFill>
            </a:rPr>
            <a:t>inflamator</a:t>
          </a:r>
          <a:endParaRPr lang="en-US" b="1" dirty="0">
            <a:solidFill>
              <a:srgbClr val="FFFF00"/>
            </a:solidFill>
          </a:endParaRPr>
        </a:p>
      </dgm:t>
    </dgm:pt>
    <dgm:pt modelId="{82E7D567-D3D8-42F2-9118-F337BCC7AE98}" type="parTrans" cxnId="{71366404-3B1B-4517-A9F2-DA70EE230C02}">
      <dgm:prSet/>
      <dgm:spPr/>
      <dgm:t>
        <a:bodyPr/>
        <a:lstStyle/>
        <a:p>
          <a:endParaRPr lang="en-US"/>
        </a:p>
      </dgm:t>
    </dgm:pt>
    <dgm:pt modelId="{7AE5B695-B81E-4F76-9D82-3BC24407C5DC}" type="sibTrans" cxnId="{71366404-3B1B-4517-A9F2-DA70EE230C02}">
      <dgm:prSet/>
      <dgm:spPr/>
      <dgm:t>
        <a:bodyPr/>
        <a:lstStyle/>
        <a:p>
          <a:endParaRPr lang="en-US"/>
        </a:p>
      </dgm:t>
    </dgm:pt>
    <dgm:pt modelId="{30EFC98F-9F88-4583-9EA9-524C9A6B98F3}" type="pres">
      <dgm:prSet presAssocID="{00F5E09D-AB31-4039-8984-618AEE6A079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99AC51-5598-409A-A883-95D89125D3EE}" type="pres">
      <dgm:prSet presAssocID="{00F5E09D-AB31-4039-8984-618AEE6A0793}" presName="arrow" presStyleLbl="bgShp" presStyleIdx="0" presStyleCnt="1" custScaleX="115269" custScaleY="58989" custLinFactNeighborX="891" custLinFactNeighborY="0"/>
      <dgm:spPr/>
    </dgm:pt>
    <dgm:pt modelId="{5E9FC216-3966-40E7-A248-5D635A45A674}" type="pres">
      <dgm:prSet presAssocID="{00F5E09D-AB31-4039-8984-618AEE6A0793}" presName="linearProcess" presStyleCnt="0"/>
      <dgm:spPr/>
    </dgm:pt>
    <dgm:pt modelId="{892D6782-FE22-48AA-BA1B-FB6D704C5248}" type="pres">
      <dgm:prSet presAssocID="{4890C8A1-F3F8-49A7-AA9F-80A48E12BED4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14ACFD-C6FB-4646-A254-9F6C93E724A1}" type="pres">
      <dgm:prSet presAssocID="{EF0A0D78-2055-4F2A-ABDC-DA960D0C1F89}" presName="sibTrans" presStyleCnt="0"/>
      <dgm:spPr/>
    </dgm:pt>
    <dgm:pt modelId="{398B5961-5D7C-4531-95BF-7CBC7D2EE05B}" type="pres">
      <dgm:prSet presAssocID="{DD746336-2B9A-46B2-B7E7-B2D4B5C0FAC3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0B01A-F9F2-4D4C-809D-9BF2EA04D016}" type="pres">
      <dgm:prSet presAssocID="{DDD30C5E-5162-4ED8-94AB-663A101D828E}" presName="sibTrans" presStyleCnt="0"/>
      <dgm:spPr/>
    </dgm:pt>
    <dgm:pt modelId="{AEF02B69-2020-4D80-AA39-2C352EE4F39B}" type="pres">
      <dgm:prSet presAssocID="{2BDBCC06-D3F1-4B7A-9875-CD3A2CF06628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1E74A5-A4BE-4E8A-A630-C7C66E9567D3}" type="pres">
      <dgm:prSet presAssocID="{29AA6610-3937-4806-A3FB-459CEF46861B}" presName="sibTrans" presStyleCnt="0"/>
      <dgm:spPr/>
    </dgm:pt>
    <dgm:pt modelId="{DAAB05B1-0B25-4D8A-B70F-100605900286}" type="pres">
      <dgm:prSet presAssocID="{9A3F6EAD-08CD-4645-91C0-2B436DE10559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F264C0-98AB-4305-AF41-4313CBC87D5E}" type="pres">
      <dgm:prSet presAssocID="{1F2E75A1-5AD7-469D-821D-4432AF9ACC9E}" presName="sibTrans" presStyleCnt="0"/>
      <dgm:spPr/>
    </dgm:pt>
    <dgm:pt modelId="{230543FE-DB2D-411F-9080-A2223E480F9B}" type="pres">
      <dgm:prSet presAssocID="{39D073A9-F806-49B8-BDAB-E4335AD731F7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750A22-3C93-4196-B1E6-C6044E463D97}" type="presOf" srcId="{39D073A9-F806-49B8-BDAB-E4335AD731F7}" destId="{230543FE-DB2D-411F-9080-A2223E480F9B}" srcOrd="0" destOrd="0" presId="urn:microsoft.com/office/officeart/2005/8/layout/hProcess9"/>
    <dgm:cxn modelId="{2D6BB70C-1EDD-4459-9E4B-3CD9344CA21C}" type="presOf" srcId="{2BDBCC06-D3F1-4B7A-9875-CD3A2CF06628}" destId="{AEF02B69-2020-4D80-AA39-2C352EE4F39B}" srcOrd="0" destOrd="0" presId="urn:microsoft.com/office/officeart/2005/8/layout/hProcess9"/>
    <dgm:cxn modelId="{71366404-3B1B-4517-A9F2-DA70EE230C02}" srcId="{00F5E09D-AB31-4039-8984-618AEE6A0793}" destId="{39D073A9-F806-49B8-BDAB-E4335AD731F7}" srcOrd="4" destOrd="0" parTransId="{82E7D567-D3D8-42F2-9118-F337BCC7AE98}" sibTransId="{7AE5B695-B81E-4F76-9D82-3BC24407C5DC}"/>
    <dgm:cxn modelId="{A35AB66D-6117-4FDC-AD81-A40A0A6B8ECE}" type="presOf" srcId="{DD746336-2B9A-46B2-B7E7-B2D4B5C0FAC3}" destId="{398B5961-5D7C-4531-95BF-7CBC7D2EE05B}" srcOrd="0" destOrd="0" presId="urn:microsoft.com/office/officeart/2005/8/layout/hProcess9"/>
    <dgm:cxn modelId="{D7CB6820-731B-4C02-BF93-560755A4DDD3}" type="presOf" srcId="{4890C8A1-F3F8-49A7-AA9F-80A48E12BED4}" destId="{892D6782-FE22-48AA-BA1B-FB6D704C5248}" srcOrd="0" destOrd="0" presId="urn:microsoft.com/office/officeart/2005/8/layout/hProcess9"/>
    <dgm:cxn modelId="{4478A6E0-E304-4EEF-B4C2-ECB11FBAA47F}" srcId="{00F5E09D-AB31-4039-8984-618AEE6A0793}" destId="{DD746336-2B9A-46B2-B7E7-B2D4B5C0FAC3}" srcOrd="1" destOrd="0" parTransId="{6B3F0298-CB93-4FAB-B1A6-3F955A43E496}" sibTransId="{DDD30C5E-5162-4ED8-94AB-663A101D828E}"/>
    <dgm:cxn modelId="{BC33A76A-91FC-4BE8-8E7C-BF53C1173609}" srcId="{00F5E09D-AB31-4039-8984-618AEE6A0793}" destId="{2BDBCC06-D3F1-4B7A-9875-CD3A2CF06628}" srcOrd="2" destOrd="0" parTransId="{9DF3C4DB-1AE7-48FF-A4F2-122398B1D768}" sibTransId="{29AA6610-3937-4806-A3FB-459CEF46861B}"/>
    <dgm:cxn modelId="{664DE5D3-9941-417F-8EAF-B5055E5AC6FA}" type="presOf" srcId="{00F5E09D-AB31-4039-8984-618AEE6A0793}" destId="{30EFC98F-9F88-4583-9EA9-524C9A6B98F3}" srcOrd="0" destOrd="0" presId="urn:microsoft.com/office/officeart/2005/8/layout/hProcess9"/>
    <dgm:cxn modelId="{268E3C5F-F325-4C56-ADAA-4000A39E82B9}" type="presOf" srcId="{9A3F6EAD-08CD-4645-91C0-2B436DE10559}" destId="{DAAB05B1-0B25-4D8A-B70F-100605900286}" srcOrd="0" destOrd="0" presId="urn:microsoft.com/office/officeart/2005/8/layout/hProcess9"/>
    <dgm:cxn modelId="{7E158F7B-B912-4BD5-BA50-6F396EBDB3DD}" srcId="{00F5E09D-AB31-4039-8984-618AEE6A0793}" destId="{9A3F6EAD-08CD-4645-91C0-2B436DE10559}" srcOrd="3" destOrd="0" parTransId="{02924D38-0EDE-4906-B358-03A325F12BA5}" sibTransId="{1F2E75A1-5AD7-469D-821D-4432AF9ACC9E}"/>
    <dgm:cxn modelId="{A80DE732-8778-4EC4-B3FC-B01C0853FC5C}" srcId="{00F5E09D-AB31-4039-8984-618AEE6A0793}" destId="{4890C8A1-F3F8-49A7-AA9F-80A48E12BED4}" srcOrd="0" destOrd="0" parTransId="{D78DC3FD-3A87-4895-A24C-0B24733E779D}" sibTransId="{EF0A0D78-2055-4F2A-ABDC-DA960D0C1F89}"/>
    <dgm:cxn modelId="{C27D4B85-1563-4B89-B56C-F89D084A7D0B}" type="presParOf" srcId="{30EFC98F-9F88-4583-9EA9-524C9A6B98F3}" destId="{2C99AC51-5598-409A-A883-95D89125D3EE}" srcOrd="0" destOrd="0" presId="urn:microsoft.com/office/officeart/2005/8/layout/hProcess9"/>
    <dgm:cxn modelId="{DFF35463-757D-40F6-B1B3-D13A1571B356}" type="presParOf" srcId="{30EFC98F-9F88-4583-9EA9-524C9A6B98F3}" destId="{5E9FC216-3966-40E7-A248-5D635A45A674}" srcOrd="1" destOrd="0" presId="urn:microsoft.com/office/officeart/2005/8/layout/hProcess9"/>
    <dgm:cxn modelId="{10AB94FF-697A-40F0-B24E-FC7B06916FB6}" type="presParOf" srcId="{5E9FC216-3966-40E7-A248-5D635A45A674}" destId="{892D6782-FE22-48AA-BA1B-FB6D704C5248}" srcOrd="0" destOrd="0" presId="urn:microsoft.com/office/officeart/2005/8/layout/hProcess9"/>
    <dgm:cxn modelId="{8F2CDAC6-FFB5-4ECC-83D2-4BD3FD81FE21}" type="presParOf" srcId="{5E9FC216-3966-40E7-A248-5D635A45A674}" destId="{3014ACFD-C6FB-4646-A254-9F6C93E724A1}" srcOrd="1" destOrd="0" presId="urn:microsoft.com/office/officeart/2005/8/layout/hProcess9"/>
    <dgm:cxn modelId="{A18DD812-1758-4674-B29B-C92E62EDE2B6}" type="presParOf" srcId="{5E9FC216-3966-40E7-A248-5D635A45A674}" destId="{398B5961-5D7C-4531-95BF-7CBC7D2EE05B}" srcOrd="2" destOrd="0" presId="urn:microsoft.com/office/officeart/2005/8/layout/hProcess9"/>
    <dgm:cxn modelId="{3CC40A66-B458-4F49-B254-DD46C287EE4A}" type="presParOf" srcId="{5E9FC216-3966-40E7-A248-5D635A45A674}" destId="{4790B01A-F9F2-4D4C-809D-9BF2EA04D016}" srcOrd="3" destOrd="0" presId="urn:microsoft.com/office/officeart/2005/8/layout/hProcess9"/>
    <dgm:cxn modelId="{D1069815-DDCD-46E6-8C0A-F01A14048501}" type="presParOf" srcId="{5E9FC216-3966-40E7-A248-5D635A45A674}" destId="{AEF02B69-2020-4D80-AA39-2C352EE4F39B}" srcOrd="4" destOrd="0" presId="urn:microsoft.com/office/officeart/2005/8/layout/hProcess9"/>
    <dgm:cxn modelId="{E3C9475B-1470-4F1B-9D35-0305CCE07B87}" type="presParOf" srcId="{5E9FC216-3966-40E7-A248-5D635A45A674}" destId="{6D1E74A5-A4BE-4E8A-A630-C7C66E9567D3}" srcOrd="5" destOrd="0" presId="urn:microsoft.com/office/officeart/2005/8/layout/hProcess9"/>
    <dgm:cxn modelId="{814C7574-C6F3-41B8-B2FB-DF6FE1DA1A2A}" type="presParOf" srcId="{5E9FC216-3966-40E7-A248-5D635A45A674}" destId="{DAAB05B1-0B25-4D8A-B70F-100605900286}" srcOrd="6" destOrd="0" presId="urn:microsoft.com/office/officeart/2005/8/layout/hProcess9"/>
    <dgm:cxn modelId="{2995A897-FA46-49B2-927B-21835EC99F43}" type="presParOf" srcId="{5E9FC216-3966-40E7-A248-5D635A45A674}" destId="{25F264C0-98AB-4305-AF41-4313CBC87D5E}" srcOrd="7" destOrd="0" presId="urn:microsoft.com/office/officeart/2005/8/layout/hProcess9"/>
    <dgm:cxn modelId="{62480789-19EB-4A49-8230-8FEAC7AC2434}" type="presParOf" srcId="{5E9FC216-3966-40E7-A248-5D635A45A674}" destId="{230543FE-DB2D-411F-9080-A2223E480F9B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CF943B-6C69-42CC-8BD2-06FDA2B0D7B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6AA0F7-7326-4ACD-AF41-DD229035313F}">
      <dgm:prSet phldrT="[Text]" custT="1"/>
      <dgm:spPr/>
      <dgm:t>
        <a:bodyPr/>
        <a:lstStyle/>
        <a:p>
          <a:r>
            <a:rPr lang="vi-VN" sz="1800" b="1" dirty="0" smtClean="0"/>
            <a:t>Chlamydia este </a:t>
          </a:r>
          <a:r>
            <a:rPr lang="ro-RO" sz="1800" b="1" dirty="0" smtClean="0">
              <a:latin typeface="Arial" pitchFamily="34" charset="0"/>
              <a:cs typeface="Arial" pitchFamily="34" charset="0"/>
            </a:rPr>
            <a:t>o boală cu transmitere sexuală </a:t>
          </a:r>
          <a:r>
            <a:rPr lang="vi-VN" sz="1800" b="1" dirty="0" smtClean="0">
              <a:latin typeface="Arial" pitchFamily="34" charset="0"/>
              <a:cs typeface="Arial" pitchFamily="34" charset="0"/>
            </a:rPr>
            <a:t>f</a:t>
          </a:r>
          <a:r>
            <a:rPr lang="vi-VN" sz="1800" b="1" dirty="0" smtClean="0"/>
            <a:t>recventă atât la bărbaţi, cât şi la femei </a:t>
          </a:r>
          <a:endParaRPr lang="en-US" sz="1800" b="1" dirty="0"/>
        </a:p>
      </dgm:t>
    </dgm:pt>
    <dgm:pt modelId="{EA30296E-5BCE-46D6-BE7C-469F4FCF7390}" type="parTrans" cxnId="{6D1EC59A-A72E-444B-A194-3989BBACF4D8}">
      <dgm:prSet/>
      <dgm:spPr/>
      <dgm:t>
        <a:bodyPr/>
        <a:lstStyle/>
        <a:p>
          <a:endParaRPr lang="en-US" sz="4800" b="1"/>
        </a:p>
      </dgm:t>
    </dgm:pt>
    <dgm:pt modelId="{F0EEFA86-FF6A-4734-9BF2-533B3115D2D0}" type="sibTrans" cxnId="{6D1EC59A-A72E-444B-A194-3989BBACF4D8}">
      <dgm:prSet/>
      <dgm:spPr/>
      <dgm:t>
        <a:bodyPr/>
        <a:lstStyle/>
        <a:p>
          <a:endParaRPr lang="en-US" sz="4800" b="1"/>
        </a:p>
      </dgm:t>
    </dgm:pt>
    <dgm:pt modelId="{1E06AE39-DEF5-483B-8905-CFF7A86D72D8}">
      <dgm:prSet custT="1"/>
      <dgm:spPr/>
      <dgm:t>
        <a:bodyPr/>
        <a:lstStyle/>
        <a:p>
          <a:r>
            <a:rPr lang="es-ES" sz="1800" b="1" dirty="0" err="1" smtClean="0">
              <a:latin typeface="Arial" pitchFamily="34" charset="0"/>
              <a:cs typeface="Arial" pitchFamily="34" charset="0"/>
            </a:rPr>
            <a:t>Adesea</a:t>
          </a:r>
          <a:r>
            <a:rPr lang="es-E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s-ES" sz="1800" b="1" dirty="0" err="1" smtClean="0">
              <a:latin typeface="Arial" pitchFamily="34" charset="0"/>
              <a:cs typeface="Arial" pitchFamily="34" charset="0"/>
            </a:rPr>
            <a:t>infecția</a:t>
          </a:r>
          <a:r>
            <a:rPr lang="es-ES" sz="1800" b="1" dirty="0" smtClean="0">
              <a:latin typeface="Arial" pitchFamily="34" charset="0"/>
              <a:cs typeface="Arial" pitchFamily="34" charset="0"/>
            </a:rPr>
            <a:t> este </a:t>
          </a:r>
          <a:r>
            <a:rPr lang="es-ES" sz="1800" b="1" dirty="0" err="1" smtClean="0">
              <a:latin typeface="Arial" pitchFamily="34" charset="0"/>
              <a:cs typeface="Arial" pitchFamily="34" charset="0"/>
            </a:rPr>
            <a:t>asimptomatică</a:t>
          </a:r>
          <a:r>
            <a:rPr lang="es-ES" sz="1800" b="1" dirty="0" smtClean="0">
              <a:latin typeface="Arial" pitchFamily="34" charset="0"/>
              <a:cs typeface="Arial" pitchFamily="34" charset="0"/>
            </a:rPr>
            <a:t>, dar </a:t>
          </a:r>
          <a:r>
            <a:rPr lang="es-ES" sz="1800" b="1" dirty="0" err="1" smtClean="0">
              <a:latin typeface="Arial" pitchFamily="34" charset="0"/>
              <a:cs typeface="Arial" pitchFamily="34" charset="0"/>
            </a:rPr>
            <a:t>dacă</a:t>
          </a:r>
          <a:r>
            <a:rPr lang="es-E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s-ES" sz="1800" b="1" dirty="0" err="1" smtClean="0">
              <a:latin typeface="Arial" pitchFamily="34" charset="0"/>
              <a:cs typeface="Arial" pitchFamily="34" charset="0"/>
            </a:rPr>
            <a:t>nu</a:t>
          </a:r>
          <a:r>
            <a:rPr lang="es-ES" sz="1800" b="1" dirty="0" smtClean="0">
              <a:latin typeface="Arial" pitchFamily="34" charset="0"/>
              <a:cs typeface="Arial" pitchFamily="34" charset="0"/>
            </a:rPr>
            <a:t> este </a:t>
          </a:r>
          <a:r>
            <a:rPr lang="es-ES" sz="1800" b="1" dirty="0" err="1" smtClean="0">
              <a:latin typeface="Arial" pitchFamily="34" charset="0"/>
              <a:cs typeface="Arial" pitchFamily="34" charset="0"/>
            </a:rPr>
            <a:t>tratată</a:t>
          </a:r>
          <a:r>
            <a:rPr lang="es-E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es-ES" sz="1800" b="1" dirty="0" err="1" smtClean="0">
              <a:latin typeface="Arial" pitchFamily="34" charset="0"/>
              <a:cs typeface="Arial" pitchFamily="34" charset="0"/>
            </a:rPr>
            <a:t>poate</a:t>
          </a:r>
          <a:r>
            <a:rPr lang="es-ES" sz="1800" b="1" dirty="0" smtClean="0">
              <a:latin typeface="Arial" pitchFamily="34" charset="0"/>
              <a:cs typeface="Arial" pitchFamily="34" charset="0"/>
            </a:rPr>
            <a:t> duce la </a:t>
          </a:r>
          <a:r>
            <a:rPr lang="es-ES" sz="1800" b="1" dirty="0" err="1" smtClean="0">
              <a:latin typeface="Arial" pitchFamily="34" charset="0"/>
              <a:cs typeface="Arial" pitchFamily="34" charset="0"/>
            </a:rPr>
            <a:t>complicații</a:t>
          </a:r>
          <a:r>
            <a:rPr lang="es-ES" sz="1800" b="1" dirty="0" smtClean="0">
              <a:latin typeface="Arial" pitchFamily="34" charset="0"/>
              <a:cs typeface="Arial" pitchFamily="34" charset="0"/>
            </a:rPr>
            <a:t> </a:t>
          </a:r>
          <a:endParaRPr lang="en-US" sz="1800" b="1" dirty="0">
            <a:latin typeface="Arial" pitchFamily="34" charset="0"/>
            <a:cs typeface="Arial" pitchFamily="34" charset="0"/>
          </a:endParaRPr>
        </a:p>
      </dgm:t>
    </dgm:pt>
    <dgm:pt modelId="{57204EFE-DE5E-482D-B759-238A943AE3B5}" type="parTrans" cxnId="{8A6C6CB0-A23A-4B75-BD2B-21205E694073}">
      <dgm:prSet/>
      <dgm:spPr/>
      <dgm:t>
        <a:bodyPr/>
        <a:lstStyle/>
        <a:p>
          <a:endParaRPr lang="en-US" sz="4800" b="1"/>
        </a:p>
      </dgm:t>
    </dgm:pt>
    <dgm:pt modelId="{37886780-EDF3-44D9-B7F4-48DA825762CA}" type="sibTrans" cxnId="{8A6C6CB0-A23A-4B75-BD2B-21205E694073}">
      <dgm:prSet/>
      <dgm:spPr/>
      <dgm:t>
        <a:bodyPr/>
        <a:lstStyle/>
        <a:p>
          <a:endParaRPr lang="en-US" sz="4800" b="1"/>
        </a:p>
      </dgm:t>
    </dgm:pt>
    <dgm:pt modelId="{4EC6C373-70DD-40DF-8FB1-F3FBF7423A81}" type="pres">
      <dgm:prSet presAssocID="{E2CF943B-6C69-42CC-8BD2-06FDA2B0D7B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D2E8D8-6683-4148-8364-985278F9FFC5}" type="pres">
      <dgm:prSet presAssocID="{AA6AA0F7-7326-4ACD-AF41-DD229035313F}" presName="composite" presStyleCnt="0"/>
      <dgm:spPr/>
    </dgm:pt>
    <dgm:pt modelId="{8F3717D7-C94B-4402-81AD-AB0D17C1165E}" type="pres">
      <dgm:prSet presAssocID="{AA6AA0F7-7326-4ACD-AF41-DD229035313F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21FBF058-0E53-48C4-A32B-65A6D8CA276A}" type="pres">
      <dgm:prSet presAssocID="{AA6AA0F7-7326-4ACD-AF41-DD229035313F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16F20A-A8A3-4DEF-80CD-51B7DDE50E0B}" type="pres">
      <dgm:prSet presAssocID="{F0EEFA86-FF6A-4734-9BF2-533B3115D2D0}" presName="spacing" presStyleCnt="0"/>
      <dgm:spPr/>
    </dgm:pt>
    <dgm:pt modelId="{964C4546-1447-48BC-BEC1-944A50CB8C09}" type="pres">
      <dgm:prSet presAssocID="{1E06AE39-DEF5-483B-8905-CFF7A86D72D8}" presName="composite" presStyleCnt="0"/>
      <dgm:spPr/>
    </dgm:pt>
    <dgm:pt modelId="{BBDD1238-21E3-40BB-820C-F8ED224E92A8}" type="pres">
      <dgm:prSet presAssocID="{1E06AE39-DEF5-483B-8905-CFF7A86D72D8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998B18F-1366-4CBA-8384-19F0B5E99181}" type="pres">
      <dgm:prSet presAssocID="{1E06AE39-DEF5-483B-8905-CFF7A86D72D8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D75A08-8828-494C-9FF9-DCD90BC0C750}" type="presOf" srcId="{1E06AE39-DEF5-483B-8905-CFF7A86D72D8}" destId="{7998B18F-1366-4CBA-8384-19F0B5E99181}" srcOrd="0" destOrd="0" presId="urn:microsoft.com/office/officeart/2005/8/layout/vList3"/>
    <dgm:cxn modelId="{277F2401-6A89-40FD-8A66-8232FCD100C8}" type="presOf" srcId="{E2CF943B-6C69-42CC-8BD2-06FDA2B0D7BA}" destId="{4EC6C373-70DD-40DF-8FB1-F3FBF7423A81}" srcOrd="0" destOrd="0" presId="urn:microsoft.com/office/officeart/2005/8/layout/vList3"/>
    <dgm:cxn modelId="{1635CFED-9BA8-4B68-9AB7-44FD9AD72788}" type="presOf" srcId="{AA6AA0F7-7326-4ACD-AF41-DD229035313F}" destId="{21FBF058-0E53-48C4-A32B-65A6D8CA276A}" srcOrd="0" destOrd="0" presId="urn:microsoft.com/office/officeart/2005/8/layout/vList3"/>
    <dgm:cxn modelId="{6D1EC59A-A72E-444B-A194-3989BBACF4D8}" srcId="{E2CF943B-6C69-42CC-8BD2-06FDA2B0D7BA}" destId="{AA6AA0F7-7326-4ACD-AF41-DD229035313F}" srcOrd="0" destOrd="0" parTransId="{EA30296E-5BCE-46D6-BE7C-469F4FCF7390}" sibTransId="{F0EEFA86-FF6A-4734-9BF2-533B3115D2D0}"/>
    <dgm:cxn modelId="{8A6C6CB0-A23A-4B75-BD2B-21205E694073}" srcId="{E2CF943B-6C69-42CC-8BD2-06FDA2B0D7BA}" destId="{1E06AE39-DEF5-483B-8905-CFF7A86D72D8}" srcOrd="1" destOrd="0" parTransId="{57204EFE-DE5E-482D-B759-238A943AE3B5}" sibTransId="{37886780-EDF3-44D9-B7F4-48DA825762CA}"/>
    <dgm:cxn modelId="{12B337B5-3EE7-439F-A67F-8898DADB90A9}" type="presParOf" srcId="{4EC6C373-70DD-40DF-8FB1-F3FBF7423A81}" destId="{94D2E8D8-6683-4148-8364-985278F9FFC5}" srcOrd="0" destOrd="0" presId="urn:microsoft.com/office/officeart/2005/8/layout/vList3"/>
    <dgm:cxn modelId="{45B75873-2122-45AA-AE7C-DF62AB1F8CEB}" type="presParOf" srcId="{94D2E8D8-6683-4148-8364-985278F9FFC5}" destId="{8F3717D7-C94B-4402-81AD-AB0D17C1165E}" srcOrd="0" destOrd="0" presId="urn:microsoft.com/office/officeart/2005/8/layout/vList3"/>
    <dgm:cxn modelId="{84262110-2CC1-4797-9370-C98A12355275}" type="presParOf" srcId="{94D2E8D8-6683-4148-8364-985278F9FFC5}" destId="{21FBF058-0E53-48C4-A32B-65A6D8CA276A}" srcOrd="1" destOrd="0" presId="urn:microsoft.com/office/officeart/2005/8/layout/vList3"/>
    <dgm:cxn modelId="{D9FC3F9F-D8EB-45ED-85DD-47C852B35A73}" type="presParOf" srcId="{4EC6C373-70DD-40DF-8FB1-F3FBF7423A81}" destId="{1516F20A-A8A3-4DEF-80CD-51B7DDE50E0B}" srcOrd="1" destOrd="0" presId="urn:microsoft.com/office/officeart/2005/8/layout/vList3"/>
    <dgm:cxn modelId="{93FFEE69-D5F9-4E7D-AB18-1FB607B9A3F1}" type="presParOf" srcId="{4EC6C373-70DD-40DF-8FB1-F3FBF7423A81}" destId="{964C4546-1447-48BC-BEC1-944A50CB8C09}" srcOrd="2" destOrd="0" presId="urn:microsoft.com/office/officeart/2005/8/layout/vList3"/>
    <dgm:cxn modelId="{6D79C109-0F59-4DEC-90C9-F23999CB10BE}" type="presParOf" srcId="{964C4546-1447-48BC-BEC1-944A50CB8C09}" destId="{BBDD1238-21E3-40BB-820C-F8ED224E92A8}" srcOrd="0" destOrd="0" presId="urn:microsoft.com/office/officeart/2005/8/layout/vList3"/>
    <dgm:cxn modelId="{9E9523B7-22AB-4A80-9C61-697996FFEDDD}" type="presParOf" srcId="{964C4546-1447-48BC-BEC1-944A50CB8C09}" destId="{7998B18F-1366-4CBA-8384-19F0B5E9918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1C82CE-F9EF-4B03-A5A4-F61AD05EE30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E71D8F-28D9-441B-9EBA-DD48D8E8F4D6}">
      <dgm:prSet/>
      <dgm:spPr/>
      <dgm:t>
        <a:bodyPr/>
        <a:lstStyle/>
        <a:p>
          <a:pPr rtl="0"/>
          <a:r>
            <a:rPr lang="en-US" smtClean="0"/>
            <a:t>Conjunctivit</a:t>
          </a:r>
          <a:r>
            <a:rPr lang="ro-RO" smtClean="0"/>
            <a:t>a</a:t>
          </a:r>
          <a:r>
            <a:rPr lang="en-US" smtClean="0"/>
            <a:t> </a:t>
          </a:r>
          <a:r>
            <a:rPr lang="ro-RO" smtClean="0"/>
            <a:t>cu incluzii</a:t>
          </a:r>
          <a:r>
            <a:rPr lang="en-US" smtClean="0"/>
            <a:t> (</a:t>
          </a:r>
          <a:r>
            <a:rPr lang="en-US" i="1" smtClean="0"/>
            <a:t>C.trachomatis </a:t>
          </a:r>
          <a:r>
            <a:rPr lang="en-US" smtClean="0"/>
            <a:t>biovar: Trachoma)</a:t>
          </a:r>
          <a:endParaRPr lang="en-US"/>
        </a:p>
      </dgm:t>
    </dgm:pt>
    <dgm:pt modelId="{73BEB0FE-5B28-4005-B11E-813DBBD3B454}" type="parTrans" cxnId="{78B29DF8-E8A0-4BAB-84CF-D7FA23459935}">
      <dgm:prSet/>
      <dgm:spPr/>
      <dgm:t>
        <a:bodyPr/>
        <a:lstStyle/>
        <a:p>
          <a:endParaRPr lang="en-US"/>
        </a:p>
      </dgm:t>
    </dgm:pt>
    <dgm:pt modelId="{2E2ED05A-BBEC-4A26-A20C-6F149B969676}" type="sibTrans" cxnId="{78B29DF8-E8A0-4BAB-84CF-D7FA23459935}">
      <dgm:prSet/>
      <dgm:spPr/>
      <dgm:t>
        <a:bodyPr/>
        <a:lstStyle/>
        <a:p>
          <a:endParaRPr lang="en-US"/>
        </a:p>
      </dgm:t>
    </dgm:pt>
    <dgm:pt modelId="{57240740-4709-4B6E-88A3-DD0F8EC839F7}">
      <dgm:prSet/>
      <dgm:spPr/>
      <dgm:t>
        <a:bodyPr/>
        <a:lstStyle/>
        <a:p>
          <a:pPr rtl="0"/>
          <a:r>
            <a:rPr lang="en-US" smtClean="0"/>
            <a:t>Asociat cu </a:t>
          </a:r>
          <a:r>
            <a:rPr lang="ro-RO" smtClean="0"/>
            <a:t>infecțiile cu </a:t>
          </a:r>
          <a:r>
            <a:rPr lang="en-US" smtClean="0"/>
            <a:t>chlamydia genitale</a:t>
          </a:r>
          <a:endParaRPr lang="en-US"/>
        </a:p>
      </dgm:t>
    </dgm:pt>
    <dgm:pt modelId="{5335E290-4923-4152-BE87-ECF722BB7472}" type="parTrans" cxnId="{3D249003-914C-48F7-BB1A-D15625112F28}">
      <dgm:prSet/>
      <dgm:spPr/>
      <dgm:t>
        <a:bodyPr/>
        <a:lstStyle/>
        <a:p>
          <a:endParaRPr lang="en-US"/>
        </a:p>
      </dgm:t>
    </dgm:pt>
    <dgm:pt modelId="{318176CD-753F-4F8D-BFCB-74F1EF2FEA96}" type="sibTrans" cxnId="{3D249003-914C-48F7-BB1A-D15625112F28}">
      <dgm:prSet/>
      <dgm:spPr/>
      <dgm:t>
        <a:bodyPr/>
        <a:lstStyle/>
        <a:p>
          <a:endParaRPr lang="en-US"/>
        </a:p>
      </dgm:t>
    </dgm:pt>
    <dgm:pt modelId="{8D90CA1D-1318-467C-8189-077CA87A3B53}">
      <dgm:prSet/>
      <dgm:spPr/>
      <dgm:t>
        <a:bodyPr/>
        <a:lstStyle/>
        <a:p>
          <a:pPr rtl="0"/>
          <a:r>
            <a:rPr lang="ro-RO" dirty="0" smtClean="0"/>
            <a:t>Secreţie m</a:t>
          </a:r>
          <a:r>
            <a:rPr lang="en-US" dirty="0" err="1" smtClean="0"/>
            <a:t>ucopurulent</a:t>
          </a:r>
          <a:r>
            <a:rPr lang="ro-RO" dirty="0" smtClean="0"/>
            <a:t>ă</a:t>
          </a:r>
          <a:endParaRPr lang="en-US" dirty="0"/>
        </a:p>
      </dgm:t>
    </dgm:pt>
    <dgm:pt modelId="{C2DC2D1F-C3D3-49B4-BED9-7915303EC871}" type="parTrans" cxnId="{7B3131E2-8345-4923-8FA7-FFFD5D91967E}">
      <dgm:prSet/>
      <dgm:spPr/>
      <dgm:t>
        <a:bodyPr/>
        <a:lstStyle/>
        <a:p>
          <a:endParaRPr lang="en-US"/>
        </a:p>
      </dgm:t>
    </dgm:pt>
    <dgm:pt modelId="{698C6E95-6367-4BFC-B810-98A97F97EC03}" type="sibTrans" cxnId="{7B3131E2-8345-4923-8FA7-FFFD5D91967E}">
      <dgm:prSet/>
      <dgm:spPr/>
      <dgm:t>
        <a:bodyPr/>
        <a:lstStyle/>
        <a:p>
          <a:endParaRPr lang="en-US"/>
        </a:p>
      </dgm:t>
    </dgm:pt>
    <dgm:pt modelId="{19932482-5D39-47AC-B4F8-51610EC9F829}">
      <dgm:prSet/>
      <dgm:spPr/>
      <dgm:t>
        <a:bodyPr/>
        <a:lstStyle/>
        <a:p>
          <a:pPr rtl="0"/>
          <a:r>
            <a:rPr lang="en-US" dirty="0" err="1" smtClean="0"/>
            <a:t>Cornee</a:t>
          </a:r>
          <a:r>
            <a:rPr lang="en-US" dirty="0" smtClean="0"/>
            <a:t> </a:t>
          </a:r>
          <a:r>
            <a:rPr lang="en-US" dirty="0" err="1" smtClean="0"/>
            <a:t>infiltrat</a:t>
          </a:r>
          <a:r>
            <a:rPr lang="ro-RO" dirty="0" smtClean="0"/>
            <a:t>ă</a:t>
          </a:r>
          <a:r>
            <a:rPr lang="en-US" dirty="0" smtClean="0"/>
            <a:t>, </a:t>
          </a:r>
          <a:r>
            <a:rPr lang="en-US" dirty="0" err="1" smtClean="0"/>
            <a:t>vascularizarea</a:t>
          </a:r>
          <a:r>
            <a:rPr lang="en-US" dirty="0" smtClean="0"/>
            <a:t> </a:t>
          </a:r>
          <a:r>
            <a:rPr lang="en-US" dirty="0" err="1" smtClean="0"/>
            <a:t>si</a:t>
          </a:r>
          <a:r>
            <a:rPr lang="en-US" dirty="0" smtClean="0"/>
            <a:t> </a:t>
          </a:r>
          <a:r>
            <a:rPr lang="en-US" dirty="0" err="1" smtClean="0"/>
            <a:t>cicatrici</a:t>
          </a:r>
          <a:endParaRPr lang="en-US" dirty="0"/>
        </a:p>
      </dgm:t>
    </dgm:pt>
    <dgm:pt modelId="{7F1D06C4-349C-44C4-BA68-7AFCD1369C6F}" type="parTrans" cxnId="{99ACE71F-AE0A-47B1-B41C-6CC5127FE4E5}">
      <dgm:prSet/>
      <dgm:spPr/>
      <dgm:t>
        <a:bodyPr/>
        <a:lstStyle/>
        <a:p>
          <a:endParaRPr lang="en-US"/>
        </a:p>
      </dgm:t>
    </dgm:pt>
    <dgm:pt modelId="{26A3D1FF-AF82-4DC7-9D73-20882FDF6191}" type="sibTrans" cxnId="{99ACE71F-AE0A-47B1-B41C-6CC5127FE4E5}">
      <dgm:prSet/>
      <dgm:spPr/>
      <dgm:t>
        <a:bodyPr/>
        <a:lstStyle/>
        <a:p>
          <a:endParaRPr lang="en-US"/>
        </a:p>
      </dgm:t>
    </dgm:pt>
    <dgm:pt modelId="{8E7959BC-2635-4D61-B629-F875AC204B2C}">
      <dgm:prSet/>
      <dgm:spPr/>
      <dgm:t>
        <a:bodyPr/>
        <a:lstStyle/>
        <a:p>
          <a:pPr rtl="0"/>
          <a:r>
            <a:rPr lang="en-US" dirty="0" err="1" smtClean="0"/>
            <a:t>Aparentă</a:t>
          </a:r>
          <a:r>
            <a:rPr lang="en-US" dirty="0" smtClean="0"/>
            <a:t> </a:t>
          </a:r>
          <a:r>
            <a:rPr lang="ro-RO" dirty="0" smtClean="0"/>
            <a:t>la </a:t>
          </a:r>
          <a:r>
            <a:rPr lang="en-US" dirty="0" smtClean="0"/>
            <a:t>5-12 </a:t>
          </a:r>
          <a:r>
            <a:rPr lang="en-US" dirty="0" err="1" smtClean="0"/>
            <a:t>zile</a:t>
          </a:r>
          <a:r>
            <a:rPr lang="en-US" dirty="0" smtClean="0"/>
            <a:t> de la </a:t>
          </a:r>
          <a:r>
            <a:rPr lang="en-US" dirty="0" err="1" smtClean="0"/>
            <a:t>nastere</a:t>
          </a:r>
          <a:endParaRPr lang="en-US" dirty="0"/>
        </a:p>
      </dgm:t>
    </dgm:pt>
    <dgm:pt modelId="{0FB215BC-4EB4-41B0-86AC-B03434AA5E1E}" type="parTrans" cxnId="{83B4A50F-B06C-4507-927F-623A9327BA8A}">
      <dgm:prSet/>
      <dgm:spPr/>
      <dgm:t>
        <a:bodyPr/>
        <a:lstStyle/>
        <a:p>
          <a:endParaRPr lang="en-US"/>
        </a:p>
      </dgm:t>
    </dgm:pt>
    <dgm:pt modelId="{E0288669-A7AC-47B2-A347-2C4320EC9FF1}" type="sibTrans" cxnId="{83B4A50F-B06C-4507-927F-623A9327BA8A}">
      <dgm:prSet/>
      <dgm:spPr/>
      <dgm:t>
        <a:bodyPr/>
        <a:lstStyle/>
        <a:p>
          <a:endParaRPr lang="en-US"/>
        </a:p>
      </dgm:t>
    </dgm:pt>
    <dgm:pt modelId="{076A595B-E9CB-4136-ACE3-E24CC57D8800}">
      <dgm:prSet/>
      <dgm:spPr/>
      <dgm:t>
        <a:bodyPr/>
        <a:lstStyle/>
        <a:p>
          <a:pPr rtl="0"/>
          <a:r>
            <a:rPr lang="ro-RO" dirty="0" smtClean="0"/>
            <a:t>D</a:t>
          </a:r>
          <a:r>
            <a:rPr lang="en-US" dirty="0" smtClean="0"/>
            <a:t>e </a:t>
          </a:r>
          <a:r>
            <a:rPr lang="en-US" dirty="0" err="1" smtClean="0"/>
            <a:t>multe</a:t>
          </a:r>
          <a:r>
            <a:rPr lang="en-US" dirty="0" smtClean="0"/>
            <a:t> </a:t>
          </a:r>
          <a:r>
            <a:rPr lang="en-US" dirty="0" err="1" smtClean="0"/>
            <a:t>ori</a:t>
          </a:r>
          <a:r>
            <a:rPr lang="en-US" dirty="0" smtClean="0"/>
            <a:t> </a:t>
          </a:r>
          <a:r>
            <a:rPr lang="ro-RO" dirty="0" smtClean="0"/>
            <a:t>boala oculara este </a:t>
          </a:r>
          <a:r>
            <a:rPr lang="ro-RO" dirty="0" err="1" smtClean="0"/>
            <a:t>insotita</a:t>
          </a:r>
          <a:r>
            <a:rPr lang="ro-RO" dirty="0" smtClean="0"/>
            <a:t> de i</a:t>
          </a:r>
          <a:r>
            <a:rPr lang="en-US" dirty="0" err="1" smtClean="0"/>
            <a:t>nfecti</a:t>
          </a:r>
          <a:r>
            <a:rPr lang="ro-RO" dirty="0" smtClean="0"/>
            <a:t>i</a:t>
          </a:r>
          <a:r>
            <a:rPr lang="en-US" dirty="0" smtClean="0"/>
            <a:t> </a:t>
          </a:r>
          <a:r>
            <a:rPr lang="ro-RO" dirty="0" smtClean="0"/>
            <a:t>otice</a:t>
          </a:r>
          <a:r>
            <a:rPr lang="en-US" dirty="0" smtClean="0"/>
            <a:t> şi </a:t>
          </a:r>
          <a:r>
            <a:rPr lang="en-US" dirty="0" err="1" smtClean="0"/>
            <a:t>rinit</a:t>
          </a:r>
          <a:r>
            <a:rPr lang="ro-RO" dirty="0" smtClean="0"/>
            <a:t>e</a:t>
          </a:r>
          <a:r>
            <a:rPr lang="en-US" dirty="0" smtClean="0"/>
            <a:t> </a:t>
          </a:r>
          <a:endParaRPr lang="en-US" dirty="0"/>
        </a:p>
      </dgm:t>
    </dgm:pt>
    <dgm:pt modelId="{550F0187-AC93-4BF8-8F46-891E4F95BC7D}" type="parTrans" cxnId="{53E52A71-8A12-4F75-9135-697485A64690}">
      <dgm:prSet/>
      <dgm:spPr/>
      <dgm:t>
        <a:bodyPr/>
        <a:lstStyle/>
        <a:p>
          <a:endParaRPr lang="en-US"/>
        </a:p>
      </dgm:t>
    </dgm:pt>
    <dgm:pt modelId="{F4642E5C-924F-46D8-8563-AF1FC6AA88CF}" type="sibTrans" cxnId="{53E52A71-8A12-4F75-9135-697485A64690}">
      <dgm:prSet/>
      <dgm:spPr/>
      <dgm:t>
        <a:bodyPr/>
        <a:lstStyle/>
        <a:p>
          <a:endParaRPr lang="en-US"/>
        </a:p>
      </dgm:t>
    </dgm:pt>
    <dgm:pt modelId="{5184A815-CA16-4382-86CC-79FF2AC3740B}">
      <dgm:prSet/>
      <dgm:spPr/>
      <dgm:t>
        <a:bodyPr/>
        <a:lstStyle/>
        <a:p>
          <a:pPr rtl="0"/>
          <a:r>
            <a:rPr lang="ro-RO" smtClean="0"/>
            <a:t>Se </a:t>
          </a:r>
          <a:r>
            <a:rPr lang="en-US" smtClean="0"/>
            <a:t>vindecă de obicei spontan, dar lasă cicatrici</a:t>
          </a:r>
          <a:endParaRPr lang="en-US" dirty="0"/>
        </a:p>
      </dgm:t>
    </dgm:pt>
    <dgm:pt modelId="{FFC27B67-9485-44DE-A4F3-92EEA4CD8203}" type="parTrans" cxnId="{3091242A-36C4-4F10-8C49-3FF903BF3471}">
      <dgm:prSet/>
      <dgm:spPr/>
      <dgm:t>
        <a:bodyPr/>
        <a:lstStyle/>
        <a:p>
          <a:endParaRPr lang="en-US"/>
        </a:p>
      </dgm:t>
    </dgm:pt>
    <dgm:pt modelId="{AA17580A-A199-4188-BFDE-CCAEFBD40FD2}" type="sibTrans" cxnId="{3091242A-36C4-4F10-8C49-3FF903BF3471}">
      <dgm:prSet/>
      <dgm:spPr/>
      <dgm:t>
        <a:bodyPr/>
        <a:lstStyle/>
        <a:p>
          <a:endParaRPr lang="en-US"/>
        </a:p>
      </dgm:t>
    </dgm:pt>
    <dgm:pt modelId="{1ADEC885-3760-4EE8-B746-248CDEBF9DFD}">
      <dgm:prSet/>
      <dgm:spPr/>
      <dgm:t>
        <a:bodyPr/>
        <a:lstStyle/>
        <a:p>
          <a:pPr rtl="0"/>
          <a:r>
            <a:rPr lang="ro-RO" dirty="0" smtClean="0"/>
            <a:t>N</a:t>
          </a:r>
          <a:r>
            <a:rPr lang="en-US" dirty="0" err="1" smtClean="0"/>
            <a:t>ou-născuţi</a:t>
          </a:r>
          <a:r>
            <a:rPr lang="ro-RO" dirty="0" smtClean="0"/>
            <a:t>i</a:t>
          </a:r>
          <a:r>
            <a:rPr lang="en-US" dirty="0" smtClean="0"/>
            <a:t> </a:t>
          </a:r>
          <a:r>
            <a:rPr lang="ro-RO" dirty="0" smtClean="0"/>
            <a:t>se infectează de la căile genitale ale mamei, pe cale verticală</a:t>
          </a:r>
          <a:endParaRPr lang="en-US" dirty="0"/>
        </a:p>
      </dgm:t>
    </dgm:pt>
    <dgm:pt modelId="{8229EBBF-5D80-414C-9540-B61372863401}" type="parTrans" cxnId="{C5C322E3-FEAB-4C7E-8D62-E15059F60EE7}">
      <dgm:prSet/>
      <dgm:spPr/>
      <dgm:t>
        <a:bodyPr/>
        <a:lstStyle/>
        <a:p>
          <a:endParaRPr lang="en-US"/>
        </a:p>
      </dgm:t>
    </dgm:pt>
    <dgm:pt modelId="{C63741BC-BE29-4010-B323-0540444694C5}" type="sibTrans" cxnId="{C5C322E3-FEAB-4C7E-8D62-E15059F60EE7}">
      <dgm:prSet/>
      <dgm:spPr/>
      <dgm:t>
        <a:bodyPr/>
        <a:lstStyle/>
        <a:p>
          <a:endParaRPr lang="en-US"/>
        </a:p>
      </dgm:t>
    </dgm:pt>
    <dgm:pt modelId="{09160599-835D-4C36-80D0-00D0F8190FAC}">
      <dgm:prSet/>
      <dgm:spPr/>
      <dgm:t>
        <a:bodyPr/>
        <a:lstStyle/>
        <a:p>
          <a:pPr rtl="0"/>
          <a:r>
            <a:rPr lang="ro-RO" dirty="0" smtClean="0"/>
            <a:t>Ochi sunt roşii</a:t>
          </a:r>
          <a:endParaRPr lang="en-US" dirty="0"/>
        </a:p>
      </dgm:t>
    </dgm:pt>
    <dgm:pt modelId="{43A8DA80-FC34-4742-877E-6F514900D39C}" type="parTrans" cxnId="{7A4F5F44-21A9-4627-8EA5-395B66A94138}">
      <dgm:prSet/>
      <dgm:spPr/>
      <dgm:t>
        <a:bodyPr/>
        <a:lstStyle/>
        <a:p>
          <a:endParaRPr lang="en-US"/>
        </a:p>
      </dgm:t>
    </dgm:pt>
    <dgm:pt modelId="{BDB1CDF7-B0B2-438F-9A9A-95F309123FAB}" type="sibTrans" cxnId="{7A4F5F44-21A9-4627-8EA5-395B66A94138}">
      <dgm:prSet/>
      <dgm:spPr/>
      <dgm:t>
        <a:bodyPr/>
        <a:lstStyle/>
        <a:p>
          <a:endParaRPr lang="en-US"/>
        </a:p>
      </dgm:t>
    </dgm:pt>
    <dgm:pt modelId="{FD97BD33-DDA8-4A06-9A3B-0801A4062B3D}" type="pres">
      <dgm:prSet presAssocID="{961C82CE-F9EF-4B03-A5A4-F61AD05EE3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6A723C-B68F-4DD6-B484-5CF76207E555}" type="pres">
      <dgm:prSet presAssocID="{B0E71D8F-28D9-441B-9EBA-DD48D8E8F4D6}" presName="linNode" presStyleCnt="0"/>
      <dgm:spPr/>
    </dgm:pt>
    <dgm:pt modelId="{1A203730-13E2-4F30-9A66-7A6469052574}" type="pres">
      <dgm:prSet presAssocID="{B0E71D8F-28D9-441B-9EBA-DD48D8E8F4D6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246B2B-226F-491B-BBE6-B4243034EAA7}" type="pres">
      <dgm:prSet presAssocID="{B0E71D8F-28D9-441B-9EBA-DD48D8E8F4D6}" presName="descendantText" presStyleLbl="alignAccFollowNode1" presStyleIdx="0" presStyleCnt="1" custScaleY="80556" custLinFactNeighborX="-933" custLinFactNeighborY="-204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B4A50F-B06C-4507-927F-623A9327BA8A}" srcId="{B0E71D8F-28D9-441B-9EBA-DD48D8E8F4D6}" destId="{8E7959BC-2635-4D61-B629-F875AC204B2C}" srcOrd="5" destOrd="0" parTransId="{0FB215BC-4EB4-41B0-86AC-B03434AA5E1E}" sibTransId="{E0288669-A7AC-47B2-A347-2C4320EC9FF1}"/>
    <dgm:cxn modelId="{C5C322E3-FEAB-4C7E-8D62-E15059F60EE7}" srcId="{B0E71D8F-28D9-441B-9EBA-DD48D8E8F4D6}" destId="{1ADEC885-3760-4EE8-B746-248CDEBF9DFD}" srcOrd="4" destOrd="0" parTransId="{8229EBBF-5D80-414C-9540-B61372863401}" sibTransId="{C63741BC-BE29-4010-B323-0540444694C5}"/>
    <dgm:cxn modelId="{A339DCEB-6314-45F1-A7CD-4D1D9D537A28}" type="presOf" srcId="{8E7959BC-2635-4D61-B629-F875AC204B2C}" destId="{3C246B2B-226F-491B-BBE6-B4243034EAA7}" srcOrd="0" destOrd="5" presId="urn:microsoft.com/office/officeart/2005/8/layout/vList5"/>
    <dgm:cxn modelId="{664DD62B-9435-4D77-9F69-2BF1C717D2DB}" type="presOf" srcId="{1ADEC885-3760-4EE8-B746-248CDEBF9DFD}" destId="{3C246B2B-226F-491B-BBE6-B4243034EAA7}" srcOrd="0" destOrd="4" presId="urn:microsoft.com/office/officeart/2005/8/layout/vList5"/>
    <dgm:cxn modelId="{4AD0DF85-B11A-46E2-8CE7-C8DF2F585CA2}" type="presOf" srcId="{961C82CE-F9EF-4B03-A5A4-F61AD05EE308}" destId="{FD97BD33-DDA8-4A06-9A3B-0801A4062B3D}" srcOrd="0" destOrd="0" presId="urn:microsoft.com/office/officeart/2005/8/layout/vList5"/>
    <dgm:cxn modelId="{1E2637D5-9318-4B71-90C2-BFE1E22653E6}" type="presOf" srcId="{B0E71D8F-28D9-441B-9EBA-DD48D8E8F4D6}" destId="{1A203730-13E2-4F30-9A66-7A6469052574}" srcOrd="0" destOrd="0" presId="urn:microsoft.com/office/officeart/2005/8/layout/vList5"/>
    <dgm:cxn modelId="{3D249003-914C-48F7-BB1A-D15625112F28}" srcId="{B0E71D8F-28D9-441B-9EBA-DD48D8E8F4D6}" destId="{57240740-4709-4B6E-88A3-DD0F8EC839F7}" srcOrd="0" destOrd="0" parTransId="{5335E290-4923-4152-BE87-ECF722BB7472}" sibTransId="{318176CD-753F-4F8D-BFCB-74F1EF2FEA96}"/>
    <dgm:cxn modelId="{A7BAFE2A-A0E4-443F-ACB1-AF05AA4C11EB}" type="presOf" srcId="{8D90CA1D-1318-467C-8189-077CA87A3B53}" destId="{3C246B2B-226F-491B-BBE6-B4243034EAA7}" srcOrd="0" destOrd="1" presId="urn:microsoft.com/office/officeart/2005/8/layout/vList5"/>
    <dgm:cxn modelId="{E8CC5B4E-214D-4544-8155-33F00160FA93}" type="presOf" srcId="{19932482-5D39-47AC-B4F8-51610EC9F829}" destId="{3C246B2B-226F-491B-BBE6-B4243034EAA7}" srcOrd="0" destOrd="2" presId="urn:microsoft.com/office/officeart/2005/8/layout/vList5"/>
    <dgm:cxn modelId="{E8A77CFA-B990-4D6B-A136-44CAD6BA17CC}" type="presOf" srcId="{09160599-835D-4C36-80D0-00D0F8190FAC}" destId="{3C246B2B-226F-491B-BBE6-B4243034EAA7}" srcOrd="0" destOrd="3" presId="urn:microsoft.com/office/officeart/2005/8/layout/vList5"/>
    <dgm:cxn modelId="{E17FA2D9-6E8C-4094-BAE4-F26A89D71FE0}" type="presOf" srcId="{5184A815-CA16-4382-86CC-79FF2AC3740B}" destId="{3C246B2B-226F-491B-BBE6-B4243034EAA7}" srcOrd="0" destOrd="7" presId="urn:microsoft.com/office/officeart/2005/8/layout/vList5"/>
    <dgm:cxn modelId="{99ACE71F-AE0A-47B1-B41C-6CC5127FE4E5}" srcId="{B0E71D8F-28D9-441B-9EBA-DD48D8E8F4D6}" destId="{19932482-5D39-47AC-B4F8-51610EC9F829}" srcOrd="2" destOrd="0" parTransId="{7F1D06C4-349C-44C4-BA68-7AFCD1369C6F}" sibTransId="{26A3D1FF-AF82-4DC7-9D73-20882FDF6191}"/>
    <dgm:cxn modelId="{602545DE-D6E0-498C-8ED0-CEE9F4DA0F42}" type="presOf" srcId="{076A595B-E9CB-4136-ACE3-E24CC57D8800}" destId="{3C246B2B-226F-491B-BBE6-B4243034EAA7}" srcOrd="0" destOrd="6" presId="urn:microsoft.com/office/officeart/2005/8/layout/vList5"/>
    <dgm:cxn modelId="{53E52A71-8A12-4F75-9135-697485A64690}" srcId="{B0E71D8F-28D9-441B-9EBA-DD48D8E8F4D6}" destId="{076A595B-E9CB-4136-ACE3-E24CC57D8800}" srcOrd="6" destOrd="0" parTransId="{550F0187-AC93-4BF8-8F46-891E4F95BC7D}" sibTransId="{F4642E5C-924F-46D8-8563-AF1FC6AA88CF}"/>
    <dgm:cxn modelId="{7B3131E2-8345-4923-8FA7-FFFD5D91967E}" srcId="{B0E71D8F-28D9-441B-9EBA-DD48D8E8F4D6}" destId="{8D90CA1D-1318-467C-8189-077CA87A3B53}" srcOrd="1" destOrd="0" parTransId="{C2DC2D1F-C3D3-49B4-BED9-7915303EC871}" sibTransId="{698C6E95-6367-4BFC-B810-98A97F97EC03}"/>
    <dgm:cxn modelId="{78B29DF8-E8A0-4BAB-84CF-D7FA23459935}" srcId="{961C82CE-F9EF-4B03-A5A4-F61AD05EE308}" destId="{B0E71D8F-28D9-441B-9EBA-DD48D8E8F4D6}" srcOrd="0" destOrd="0" parTransId="{73BEB0FE-5B28-4005-B11E-813DBBD3B454}" sibTransId="{2E2ED05A-BBEC-4A26-A20C-6F149B969676}"/>
    <dgm:cxn modelId="{F4E7AEA4-8684-4003-9C0F-B36D8B7ACEAC}" type="presOf" srcId="{57240740-4709-4B6E-88A3-DD0F8EC839F7}" destId="{3C246B2B-226F-491B-BBE6-B4243034EAA7}" srcOrd="0" destOrd="0" presId="urn:microsoft.com/office/officeart/2005/8/layout/vList5"/>
    <dgm:cxn modelId="{7A4F5F44-21A9-4627-8EA5-395B66A94138}" srcId="{B0E71D8F-28D9-441B-9EBA-DD48D8E8F4D6}" destId="{09160599-835D-4C36-80D0-00D0F8190FAC}" srcOrd="3" destOrd="0" parTransId="{43A8DA80-FC34-4742-877E-6F514900D39C}" sibTransId="{BDB1CDF7-B0B2-438F-9A9A-95F309123FAB}"/>
    <dgm:cxn modelId="{3091242A-36C4-4F10-8C49-3FF903BF3471}" srcId="{B0E71D8F-28D9-441B-9EBA-DD48D8E8F4D6}" destId="{5184A815-CA16-4382-86CC-79FF2AC3740B}" srcOrd="7" destOrd="0" parTransId="{FFC27B67-9485-44DE-A4F3-92EEA4CD8203}" sibTransId="{AA17580A-A199-4188-BFDE-CCAEFBD40FD2}"/>
    <dgm:cxn modelId="{67867721-D236-48CF-8532-C2269892A483}" type="presParOf" srcId="{FD97BD33-DDA8-4A06-9A3B-0801A4062B3D}" destId="{AD6A723C-B68F-4DD6-B484-5CF76207E555}" srcOrd="0" destOrd="0" presId="urn:microsoft.com/office/officeart/2005/8/layout/vList5"/>
    <dgm:cxn modelId="{06F8C073-E33F-4E40-85E6-37FD3572D7D7}" type="presParOf" srcId="{AD6A723C-B68F-4DD6-B484-5CF76207E555}" destId="{1A203730-13E2-4F30-9A66-7A6469052574}" srcOrd="0" destOrd="0" presId="urn:microsoft.com/office/officeart/2005/8/layout/vList5"/>
    <dgm:cxn modelId="{1094E6C7-8C3B-4D86-A6AC-0E69708C958C}" type="presParOf" srcId="{AD6A723C-B68F-4DD6-B484-5CF76207E555}" destId="{3C246B2B-226F-491B-BBE6-B4243034EAA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9077C2-C9C3-4CE8-8622-1B4935E8A1C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935E13-1BB6-4243-930A-0CEFAE76D908}">
      <dgm:prSet/>
      <dgm:spPr/>
      <dgm:t>
        <a:bodyPr/>
        <a:lstStyle/>
        <a:p>
          <a:pPr rtl="0"/>
          <a:r>
            <a:rPr lang="en-US" smtClean="0"/>
            <a:t>Pneumonia</a:t>
          </a:r>
          <a:r>
            <a:rPr lang="ro-RO" smtClean="0"/>
            <a:t> nou născutului </a:t>
          </a:r>
          <a:r>
            <a:rPr lang="en-US" smtClean="0"/>
            <a:t>(</a:t>
          </a:r>
          <a:r>
            <a:rPr lang="en-US" i="1" smtClean="0"/>
            <a:t>C.trachomatis </a:t>
          </a:r>
          <a:r>
            <a:rPr lang="en-US" smtClean="0"/>
            <a:t>biovar: trachoma)</a:t>
          </a:r>
          <a:endParaRPr lang="en-US"/>
        </a:p>
      </dgm:t>
    </dgm:pt>
    <dgm:pt modelId="{869103FE-9D29-493E-8F59-DC5383E83DD3}" type="parTrans" cxnId="{FA518750-B1A7-46CE-B460-A82E81962E56}">
      <dgm:prSet/>
      <dgm:spPr/>
      <dgm:t>
        <a:bodyPr/>
        <a:lstStyle/>
        <a:p>
          <a:endParaRPr lang="en-US"/>
        </a:p>
      </dgm:t>
    </dgm:pt>
    <dgm:pt modelId="{C5E4BDF9-EB77-4C7E-8A54-6D2011050E2E}" type="sibTrans" cxnId="{FA518750-B1A7-46CE-B460-A82E81962E56}">
      <dgm:prSet/>
      <dgm:spPr/>
      <dgm:t>
        <a:bodyPr/>
        <a:lstStyle/>
        <a:p>
          <a:endParaRPr lang="en-US"/>
        </a:p>
      </dgm:t>
    </dgm:pt>
    <dgm:pt modelId="{13F172DD-4FE9-4B14-822B-66C9944DAC2B}">
      <dgm:prSet/>
      <dgm:spPr/>
      <dgm:t>
        <a:bodyPr/>
        <a:lstStyle/>
        <a:p>
          <a:pPr rtl="0"/>
          <a:r>
            <a:rPr lang="en-US" dirty="0" err="1" smtClean="0"/>
            <a:t>Asociat</a:t>
          </a:r>
          <a:r>
            <a:rPr lang="en-US" dirty="0" smtClean="0"/>
            <a:t> cu </a:t>
          </a:r>
          <a:r>
            <a:rPr lang="ro-RO" dirty="0" smtClean="0"/>
            <a:t>infecțiile cu </a:t>
          </a:r>
          <a:r>
            <a:rPr lang="en-US" dirty="0" smtClean="0"/>
            <a:t>chlamydia genitale</a:t>
          </a:r>
          <a:r>
            <a:rPr lang="ro-RO" dirty="0" smtClean="0"/>
            <a:t> la mamă</a:t>
          </a:r>
          <a:endParaRPr lang="en-US" dirty="0"/>
        </a:p>
      </dgm:t>
    </dgm:pt>
    <dgm:pt modelId="{574EF0A4-5BA0-4C24-ABF8-50BCB9A06BFA}" type="parTrans" cxnId="{5B15B1EE-78F2-42C0-AA6E-5E6FB049CCE2}">
      <dgm:prSet/>
      <dgm:spPr/>
      <dgm:t>
        <a:bodyPr/>
        <a:lstStyle/>
        <a:p>
          <a:endParaRPr lang="en-US"/>
        </a:p>
      </dgm:t>
    </dgm:pt>
    <dgm:pt modelId="{9408D99C-E2C3-4F99-A8DA-839BABA286DE}" type="sibTrans" cxnId="{5B15B1EE-78F2-42C0-AA6E-5E6FB049CCE2}">
      <dgm:prSet/>
      <dgm:spPr/>
      <dgm:t>
        <a:bodyPr/>
        <a:lstStyle/>
        <a:p>
          <a:endParaRPr lang="en-US"/>
        </a:p>
      </dgm:t>
    </dgm:pt>
    <dgm:pt modelId="{36D8EE28-D4FF-4898-9EC9-6C01C3C7D35A}">
      <dgm:prSet/>
      <dgm:spPr/>
      <dgm:t>
        <a:bodyPr/>
        <a:lstStyle/>
        <a:p>
          <a:pPr rtl="0"/>
          <a:r>
            <a:rPr lang="ro-RO" dirty="0" smtClean="0"/>
            <a:t>N</a:t>
          </a:r>
          <a:r>
            <a:rPr lang="en-US" dirty="0" err="1" smtClean="0"/>
            <a:t>ou-născuţi</a:t>
          </a:r>
          <a:r>
            <a:rPr lang="ro-RO" dirty="0" smtClean="0"/>
            <a:t>i</a:t>
          </a:r>
          <a:r>
            <a:rPr lang="en-US" dirty="0" smtClean="0"/>
            <a:t> </a:t>
          </a:r>
          <a:r>
            <a:rPr lang="ro-RO" dirty="0" smtClean="0"/>
            <a:t>se infectează de la căile genitale ale mamei</a:t>
          </a:r>
          <a:endParaRPr lang="en-US" dirty="0"/>
        </a:p>
      </dgm:t>
    </dgm:pt>
    <dgm:pt modelId="{0FE5B45C-95CD-4AA2-8F80-E3494CC28B66}" type="parTrans" cxnId="{7451D12C-7982-4587-B5BC-DD200E678CB3}">
      <dgm:prSet/>
      <dgm:spPr/>
      <dgm:t>
        <a:bodyPr/>
        <a:lstStyle/>
        <a:p>
          <a:endParaRPr lang="en-US"/>
        </a:p>
      </dgm:t>
    </dgm:pt>
    <dgm:pt modelId="{74D45641-45DF-47C6-937E-FD3B79073DB1}" type="sibTrans" cxnId="{7451D12C-7982-4587-B5BC-DD200E678CB3}">
      <dgm:prSet/>
      <dgm:spPr/>
      <dgm:t>
        <a:bodyPr/>
        <a:lstStyle/>
        <a:p>
          <a:endParaRPr lang="en-US"/>
        </a:p>
      </dgm:t>
    </dgm:pt>
    <dgm:pt modelId="{49439F1B-2B95-4B9D-883F-8812043E5418}">
      <dgm:prSet/>
      <dgm:spPr/>
      <dgm:t>
        <a:bodyPr/>
        <a:lstStyle/>
        <a:p>
          <a:pPr rtl="0"/>
          <a:r>
            <a:rPr lang="en-US" smtClean="0"/>
            <a:t>Respiraţie şuierătoare şi tuse pneumonie, dar nu şi febră</a:t>
          </a:r>
          <a:endParaRPr lang="en-US"/>
        </a:p>
      </dgm:t>
    </dgm:pt>
    <dgm:pt modelId="{561D8E58-D7A5-40F6-8F6D-1FBABEEA932F}" type="parTrans" cxnId="{7FA74334-0A76-45C6-A728-08E4B05D1EF0}">
      <dgm:prSet/>
      <dgm:spPr/>
      <dgm:t>
        <a:bodyPr/>
        <a:lstStyle/>
        <a:p>
          <a:endParaRPr lang="en-US"/>
        </a:p>
      </dgm:t>
    </dgm:pt>
    <dgm:pt modelId="{E359224B-638B-496D-BE1A-7D17217DCFF9}" type="sibTrans" cxnId="{7FA74334-0A76-45C6-A728-08E4B05D1EF0}">
      <dgm:prSet/>
      <dgm:spPr/>
      <dgm:t>
        <a:bodyPr/>
        <a:lstStyle/>
        <a:p>
          <a:endParaRPr lang="en-US"/>
        </a:p>
      </dgm:t>
    </dgm:pt>
    <dgm:pt modelId="{EEC060AE-6C6D-4BB3-B8EB-61D32C7CA790}">
      <dgm:prSet/>
      <dgm:spPr/>
      <dgm:t>
        <a:bodyPr/>
        <a:lstStyle/>
        <a:p>
          <a:pPr rtl="0"/>
          <a:r>
            <a:rPr lang="en-US" smtClean="0"/>
            <a:t>Deseori, precedată de conjunctivită</a:t>
          </a:r>
          <a:endParaRPr lang="en-US"/>
        </a:p>
      </dgm:t>
    </dgm:pt>
    <dgm:pt modelId="{EFAB657C-0E28-4FDA-B5E1-1473129EDA13}" type="parTrans" cxnId="{A9D9AB08-CCAC-4095-A5F8-D8E09DAB6E94}">
      <dgm:prSet/>
      <dgm:spPr/>
      <dgm:t>
        <a:bodyPr/>
        <a:lstStyle/>
        <a:p>
          <a:endParaRPr lang="en-US"/>
        </a:p>
      </dgm:t>
    </dgm:pt>
    <dgm:pt modelId="{97B7746E-4C23-41A7-AA49-BAB474C7973E}" type="sibTrans" cxnId="{A9D9AB08-CCAC-4095-A5F8-D8E09DAB6E94}">
      <dgm:prSet/>
      <dgm:spPr/>
      <dgm:t>
        <a:bodyPr/>
        <a:lstStyle/>
        <a:p>
          <a:endParaRPr lang="en-US"/>
        </a:p>
      </dgm:t>
    </dgm:pt>
    <dgm:pt modelId="{8B143CD3-1BD1-43FD-8739-B5CC846434E7}" type="pres">
      <dgm:prSet presAssocID="{E09077C2-C9C3-4CE8-8622-1B4935E8A1C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70313E-6B68-46D4-A2E7-721114983CA5}" type="pres">
      <dgm:prSet presAssocID="{FA935E13-1BB6-4243-930A-0CEFAE76D908}" presName="composite" presStyleCnt="0"/>
      <dgm:spPr/>
    </dgm:pt>
    <dgm:pt modelId="{235619E5-2530-494C-BF3A-C794BDA35877}" type="pres">
      <dgm:prSet presAssocID="{FA935E13-1BB6-4243-930A-0CEFAE76D908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6FDDB6D0-4A0F-4E9E-873D-4309AC179C61}" type="pres">
      <dgm:prSet presAssocID="{FA935E13-1BB6-4243-930A-0CEFAE76D908}" presName="txShp" presStyleLbl="node1" presStyleIdx="0" presStyleCnt="1" custScaleX="126484" custScaleY="1493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32E03C-2FD2-4D1C-97F0-63EFEF98A145}" type="presOf" srcId="{36D8EE28-D4FF-4898-9EC9-6C01C3C7D35A}" destId="{6FDDB6D0-4A0F-4E9E-873D-4309AC179C61}" srcOrd="0" destOrd="2" presId="urn:microsoft.com/office/officeart/2005/8/layout/vList3"/>
    <dgm:cxn modelId="{AB9F647B-C028-4C98-8A97-9A58E3B026DF}" type="presOf" srcId="{E09077C2-C9C3-4CE8-8622-1B4935E8A1C1}" destId="{8B143CD3-1BD1-43FD-8739-B5CC846434E7}" srcOrd="0" destOrd="0" presId="urn:microsoft.com/office/officeart/2005/8/layout/vList3"/>
    <dgm:cxn modelId="{1BF9411E-299B-48F0-A842-A0E951A71259}" type="presOf" srcId="{EEC060AE-6C6D-4BB3-B8EB-61D32C7CA790}" destId="{6FDDB6D0-4A0F-4E9E-873D-4309AC179C61}" srcOrd="0" destOrd="4" presId="urn:microsoft.com/office/officeart/2005/8/layout/vList3"/>
    <dgm:cxn modelId="{0ADEACDE-018D-4BF8-A0A8-B4815682232F}" type="presOf" srcId="{49439F1B-2B95-4B9D-883F-8812043E5418}" destId="{6FDDB6D0-4A0F-4E9E-873D-4309AC179C61}" srcOrd="0" destOrd="3" presId="urn:microsoft.com/office/officeart/2005/8/layout/vList3"/>
    <dgm:cxn modelId="{F6074F98-039B-43CA-8DC9-6D3589C9C2F7}" type="presOf" srcId="{13F172DD-4FE9-4B14-822B-66C9944DAC2B}" destId="{6FDDB6D0-4A0F-4E9E-873D-4309AC179C61}" srcOrd="0" destOrd="1" presId="urn:microsoft.com/office/officeart/2005/8/layout/vList3"/>
    <dgm:cxn modelId="{7451D12C-7982-4587-B5BC-DD200E678CB3}" srcId="{FA935E13-1BB6-4243-930A-0CEFAE76D908}" destId="{36D8EE28-D4FF-4898-9EC9-6C01C3C7D35A}" srcOrd="1" destOrd="0" parTransId="{0FE5B45C-95CD-4AA2-8F80-E3494CC28B66}" sibTransId="{74D45641-45DF-47C6-937E-FD3B79073DB1}"/>
    <dgm:cxn modelId="{A9D9AB08-CCAC-4095-A5F8-D8E09DAB6E94}" srcId="{FA935E13-1BB6-4243-930A-0CEFAE76D908}" destId="{EEC060AE-6C6D-4BB3-B8EB-61D32C7CA790}" srcOrd="3" destOrd="0" parTransId="{EFAB657C-0E28-4FDA-B5E1-1473129EDA13}" sibTransId="{97B7746E-4C23-41A7-AA49-BAB474C7973E}"/>
    <dgm:cxn modelId="{66AED0AE-56E1-4F78-934C-59293DD3673A}" type="presOf" srcId="{FA935E13-1BB6-4243-930A-0CEFAE76D908}" destId="{6FDDB6D0-4A0F-4E9E-873D-4309AC179C61}" srcOrd="0" destOrd="0" presId="urn:microsoft.com/office/officeart/2005/8/layout/vList3"/>
    <dgm:cxn modelId="{5B15B1EE-78F2-42C0-AA6E-5E6FB049CCE2}" srcId="{FA935E13-1BB6-4243-930A-0CEFAE76D908}" destId="{13F172DD-4FE9-4B14-822B-66C9944DAC2B}" srcOrd="0" destOrd="0" parTransId="{574EF0A4-5BA0-4C24-ABF8-50BCB9A06BFA}" sibTransId="{9408D99C-E2C3-4F99-A8DA-839BABA286DE}"/>
    <dgm:cxn modelId="{FA518750-B1A7-46CE-B460-A82E81962E56}" srcId="{E09077C2-C9C3-4CE8-8622-1B4935E8A1C1}" destId="{FA935E13-1BB6-4243-930A-0CEFAE76D908}" srcOrd="0" destOrd="0" parTransId="{869103FE-9D29-493E-8F59-DC5383E83DD3}" sibTransId="{C5E4BDF9-EB77-4C7E-8A54-6D2011050E2E}"/>
    <dgm:cxn modelId="{7FA74334-0A76-45C6-A728-08E4B05D1EF0}" srcId="{FA935E13-1BB6-4243-930A-0CEFAE76D908}" destId="{49439F1B-2B95-4B9D-883F-8812043E5418}" srcOrd="2" destOrd="0" parTransId="{561D8E58-D7A5-40F6-8F6D-1FBABEEA932F}" sibTransId="{E359224B-638B-496D-BE1A-7D17217DCFF9}"/>
    <dgm:cxn modelId="{3BFA7B81-2472-4945-A32F-A3C7F02FC491}" type="presParOf" srcId="{8B143CD3-1BD1-43FD-8739-B5CC846434E7}" destId="{5870313E-6B68-46D4-A2E7-721114983CA5}" srcOrd="0" destOrd="0" presId="urn:microsoft.com/office/officeart/2005/8/layout/vList3"/>
    <dgm:cxn modelId="{B53AFCE6-2513-4C5C-8523-62424D9A37D1}" type="presParOf" srcId="{5870313E-6B68-46D4-A2E7-721114983CA5}" destId="{235619E5-2530-494C-BF3A-C794BDA35877}" srcOrd="0" destOrd="0" presId="urn:microsoft.com/office/officeart/2005/8/layout/vList3"/>
    <dgm:cxn modelId="{F4746A9B-7DA1-4864-B676-3C80A6D4FC54}" type="presParOf" srcId="{5870313E-6B68-46D4-A2E7-721114983CA5}" destId="{6FDDB6D0-4A0F-4E9E-873D-4309AC179C6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94C930-FC49-466F-8F90-1FDA35A9BEB1}" type="doc">
      <dgm:prSet loTypeId="urn:microsoft.com/office/officeart/2005/8/layout/chevron2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21DCDF-389A-4F1E-8CFD-308454EE4FE6}">
      <dgm:prSet custT="1"/>
      <dgm:spPr/>
      <dgm:t>
        <a:bodyPr/>
        <a:lstStyle/>
        <a:p>
          <a:pPr rtl="0"/>
          <a:r>
            <a:rPr lang="en-US" sz="2400" b="1" dirty="0" err="1" smtClean="0"/>
            <a:t>Stadiul</a:t>
          </a:r>
          <a:r>
            <a:rPr lang="en-US" sz="2400" b="1" dirty="0" smtClean="0"/>
            <a:t> </a:t>
          </a:r>
          <a:r>
            <a:rPr lang="ro-RO" sz="2400" b="1" dirty="0" smtClean="0"/>
            <a:t>1</a:t>
          </a:r>
          <a:endParaRPr lang="en-US" sz="2400" b="1" dirty="0"/>
        </a:p>
      </dgm:t>
    </dgm:pt>
    <dgm:pt modelId="{B81B5FDA-DC3F-4E04-921D-C29E297A396F}" type="parTrans" cxnId="{1158A891-C876-4C1F-97D9-EC935E03EE47}">
      <dgm:prSet/>
      <dgm:spPr/>
      <dgm:t>
        <a:bodyPr/>
        <a:lstStyle/>
        <a:p>
          <a:endParaRPr lang="en-US"/>
        </a:p>
      </dgm:t>
    </dgm:pt>
    <dgm:pt modelId="{BD961EE4-DE03-4607-986D-B4F76FA9939F}" type="sibTrans" cxnId="{1158A891-C876-4C1F-97D9-EC935E03EE47}">
      <dgm:prSet/>
      <dgm:spPr/>
      <dgm:t>
        <a:bodyPr/>
        <a:lstStyle/>
        <a:p>
          <a:endParaRPr lang="en-US"/>
        </a:p>
      </dgm:t>
    </dgm:pt>
    <dgm:pt modelId="{355BD771-1EC7-4410-B893-3CFB8C11DBFB}">
      <dgm:prSet/>
      <dgm:spPr/>
      <dgm:t>
        <a:bodyPr/>
        <a:lstStyle/>
        <a:p>
          <a:pPr rtl="0"/>
          <a:r>
            <a:rPr lang="ro-RO" sz="1900" smtClean="0"/>
            <a:t>L</a:t>
          </a:r>
          <a:r>
            <a:rPr lang="en-US" sz="1900" smtClean="0"/>
            <a:t>a </a:t>
          </a:r>
          <a:r>
            <a:rPr lang="ro-RO" sz="1900" smtClean="0"/>
            <a:t>locul de pătrundere apar </a:t>
          </a:r>
          <a:r>
            <a:rPr lang="en-US" sz="1900" smtClean="0"/>
            <a:t>leziun</a:t>
          </a:r>
          <a:r>
            <a:rPr lang="ro-RO" sz="1900" smtClean="0"/>
            <a:t>i</a:t>
          </a:r>
          <a:r>
            <a:rPr lang="en-US" sz="1900" smtClean="0"/>
            <a:t> nedureroas</a:t>
          </a:r>
          <a:r>
            <a:rPr lang="ro-RO" sz="1900" smtClean="0"/>
            <a:t>e, m</a:t>
          </a:r>
          <a:r>
            <a:rPr lang="en-US" sz="1900" smtClean="0"/>
            <a:t>ici</a:t>
          </a:r>
          <a:r>
            <a:rPr lang="ro-RO" sz="1900" smtClean="0"/>
            <a:t>,</a:t>
          </a:r>
          <a:r>
            <a:rPr lang="en-US" sz="1900" smtClean="0"/>
            <a:t> veziculoase</a:t>
          </a:r>
          <a:endParaRPr lang="en-US" sz="1900"/>
        </a:p>
      </dgm:t>
    </dgm:pt>
    <dgm:pt modelId="{A0EFEB00-7131-4466-B991-B6F920A6F331}" type="parTrans" cxnId="{318E34F2-88A4-4E2E-A223-0D712BD46202}">
      <dgm:prSet/>
      <dgm:spPr/>
      <dgm:t>
        <a:bodyPr/>
        <a:lstStyle/>
        <a:p>
          <a:endParaRPr lang="en-US"/>
        </a:p>
      </dgm:t>
    </dgm:pt>
    <dgm:pt modelId="{4E4340BF-FF6B-47BC-9CF6-2A8807FD6276}" type="sibTrans" cxnId="{318E34F2-88A4-4E2E-A223-0D712BD46202}">
      <dgm:prSet/>
      <dgm:spPr/>
      <dgm:t>
        <a:bodyPr/>
        <a:lstStyle/>
        <a:p>
          <a:endParaRPr lang="en-US"/>
        </a:p>
      </dgm:t>
    </dgm:pt>
    <dgm:pt modelId="{07EA540F-C9E5-4BD8-8B8F-B3A8C4256E2B}">
      <dgm:prSet/>
      <dgm:spPr/>
      <dgm:t>
        <a:bodyPr/>
        <a:lstStyle/>
        <a:p>
          <a:pPr rtl="0"/>
          <a:r>
            <a:rPr lang="en-US" sz="1900" smtClean="0"/>
            <a:t>Febră, dureri de cap și mialgi</a:t>
          </a:r>
          <a:r>
            <a:rPr lang="ro-RO" sz="1900" smtClean="0"/>
            <a:t>i</a:t>
          </a:r>
          <a:endParaRPr lang="en-US" sz="1900"/>
        </a:p>
      </dgm:t>
    </dgm:pt>
    <dgm:pt modelId="{130DEE70-E5DC-4C76-B8DF-5A86A0FF8741}" type="parTrans" cxnId="{E359170F-80D5-45EB-809A-94DC21AB2569}">
      <dgm:prSet/>
      <dgm:spPr/>
      <dgm:t>
        <a:bodyPr/>
        <a:lstStyle/>
        <a:p>
          <a:endParaRPr lang="en-US"/>
        </a:p>
      </dgm:t>
    </dgm:pt>
    <dgm:pt modelId="{CB01D914-C9F4-430F-BD1A-3A20DBD974A2}" type="sibTrans" cxnId="{E359170F-80D5-45EB-809A-94DC21AB2569}">
      <dgm:prSet/>
      <dgm:spPr/>
      <dgm:t>
        <a:bodyPr/>
        <a:lstStyle/>
        <a:p>
          <a:endParaRPr lang="en-US"/>
        </a:p>
      </dgm:t>
    </dgm:pt>
    <dgm:pt modelId="{9D1A3709-64A1-46C8-A77A-745C1A35A516}">
      <dgm:prSet custT="1"/>
      <dgm:spPr/>
      <dgm:t>
        <a:bodyPr/>
        <a:lstStyle/>
        <a:p>
          <a:pPr rtl="0"/>
          <a:r>
            <a:rPr lang="ro-RO" sz="2400" b="1" dirty="0" smtClean="0"/>
            <a:t>Stadiul 2</a:t>
          </a:r>
          <a:endParaRPr lang="en-US" sz="2400" b="1" dirty="0"/>
        </a:p>
      </dgm:t>
    </dgm:pt>
    <dgm:pt modelId="{6814F750-8F82-48DD-9B7B-6280E122CDC4}" type="parTrans" cxnId="{2DC957D0-C170-49FF-B9D7-6F0C82140292}">
      <dgm:prSet/>
      <dgm:spPr/>
      <dgm:t>
        <a:bodyPr/>
        <a:lstStyle/>
        <a:p>
          <a:endParaRPr lang="en-US"/>
        </a:p>
      </dgm:t>
    </dgm:pt>
    <dgm:pt modelId="{F3D36C44-DE67-4AF8-8949-4AB510E70CFB}" type="sibTrans" cxnId="{2DC957D0-C170-49FF-B9D7-6F0C82140292}">
      <dgm:prSet/>
      <dgm:spPr/>
      <dgm:t>
        <a:bodyPr/>
        <a:lstStyle/>
        <a:p>
          <a:endParaRPr lang="en-US"/>
        </a:p>
      </dgm:t>
    </dgm:pt>
    <dgm:pt modelId="{6639CF2E-C473-4EE0-B6A2-652B95716F01}">
      <dgm:prSet/>
      <dgm:spPr/>
      <dgm:t>
        <a:bodyPr/>
        <a:lstStyle/>
        <a:p>
          <a:pPr rtl="0"/>
          <a:r>
            <a:rPr lang="en-US" sz="1900" dirty="0" err="1" smtClean="0"/>
            <a:t>Inflamarea</a:t>
          </a:r>
          <a:r>
            <a:rPr lang="en-US" sz="1900" dirty="0" smtClean="0"/>
            <a:t> </a:t>
          </a:r>
          <a:r>
            <a:rPr lang="en-US" sz="1900" dirty="0" err="1" smtClean="0"/>
            <a:t>ganglionilor</a:t>
          </a:r>
          <a:r>
            <a:rPr lang="en-US" sz="1900" dirty="0" smtClean="0"/>
            <a:t> </a:t>
          </a:r>
          <a:r>
            <a:rPr lang="en-US" sz="1900" dirty="0" err="1" smtClean="0"/>
            <a:t>limfatici</a:t>
          </a:r>
          <a:r>
            <a:rPr lang="en-US" sz="1900" dirty="0" smtClean="0"/>
            <a:t> de </a:t>
          </a:r>
          <a:r>
            <a:rPr lang="en-US" sz="1900" dirty="0" err="1" smtClean="0"/>
            <a:t>drenaj</a:t>
          </a:r>
          <a:r>
            <a:rPr lang="ro-RO" sz="1900" dirty="0" smtClean="0"/>
            <a:t> cu </a:t>
          </a:r>
          <a:r>
            <a:rPr lang="en-US" sz="1900" dirty="0" err="1" smtClean="0"/>
            <a:t>ruptură</a:t>
          </a:r>
          <a:r>
            <a:rPr lang="en-US" sz="1900" dirty="0" smtClean="0"/>
            <a:t> </a:t>
          </a:r>
          <a:r>
            <a:rPr lang="en-US" sz="1900" dirty="0" err="1" smtClean="0"/>
            <a:t>și</a:t>
          </a:r>
          <a:r>
            <a:rPr lang="en-US" sz="1900" dirty="0" smtClean="0"/>
            <a:t> </a:t>
          </a:r>
          <a:r>
            <a:rPr lang="ro-RO" sz="1900" dirty="0" smtClean="0"/>
            <a:t>supurare</a:t>
          </a:r>
          <a:endParaRPr lang="en-US" sz="1900" dirty="0"/>
        </a:p>
      </dgm:t>
    </dgm:pt>
    <dgm:pt modelId="{50046841-B7E8-4A2E-93C0-2D255F1A6C9F}" type="parTrans" cxnId="{3517F90B-5267-452D-A984-1D4864C19B79}">
      <dgm:prSet/>
      <dgm:spPr/>
      <dgm:t>
        <a:bodyPr/>
        <a:lstStyle/>
        <a:p>
          <a:endParaRPr lang="en-US"/>
        </a:p>
      </dgm:t>
    </dgm:pt>
    <dgm:pt modelId="{B787170A-D250-44D5-A581-F541D1758BDF}" type="sibTrans" cxnId="{3517F90B-5267-452D-A984-1D4864C19B79}">
      <dgm:prSet/>
      <dgm:spPr/>
      <dgm:t>
        <a:bodyPr/>
        <a:lstStyle/>
        <a:p>
          <a:endParaRPr lang="en-US"/>
        </a:p>
      </dgm:t>
    </dgm:pt>
    <dgm:pt modelId="{60FB2686-3048-4ECA-AE39-AAB53AB85462}">
      <dgm:prSet/>
      <dgm:spPr/>
      <dgm:t>
        <a:bodyPr/>
        <a:lstStyle/>
        <a:p>
          <a:pPr rtl="0"/>
          <a:r>
            <a:rPr lang="en-US" sz="1900" smtClean="0"/>
            <a:t>Febră, dureri de cap și mialgi</a:t>
          </a:r>
          <a:r>
            <a:rPr lang="ro-RO" sz="1900" smtClean="0"/>
            <a:t>i</a:t>
          </a:r>
          <a:endParaRPr lang="en-US" sz="1900"/>
        </a:p>
      </dgm:t>
    </dgm:pt>
    <dgm:pt modelId="{6349D328-1F56-45A4-83AF-7995BFFE42BB}" type="parTrans" cxnId="{2201EFF9-DD9E-4B84-A596-B88D89017671}">
      <dgm:prSet/>
      <dgm:spPr/>
      <dgm:t>
        <a:bodyPr/>
        <a:lstStyle/>
        <a:p>
          <a:endParaRPr lang="en-US"/>
        </a:p>
      </dgm:t>
    </dgm:pt>
    <dgm:pt modelId="{2E45F7D8-7326-44F8-A959-E6D971A8DADE}" type="sibTrans" cxnId="{2201EFF9-DD9E-4B84-A596-B88D89017671}">
      <dgm:prSet/>
      <dgm:spPr/>
      <dgm:t>
        <a:bodyPr/>
        <a:lstStyle/>
        <a:p>
          <a:endParaRPr lang="en-US"/>
        </a:p>
      </dgm:t>
    </dgm:pt>
    <dgm:pt modelId="{38177B82-4AE3-44AC-8131-72068F8095BA}">
      <dgm:prSet/>
      <dgm:spPr/>
      <dgm:t>
        <a:bodyPr/>
        <a:lstStyle/>
        <a:p>
          <a:pPr rtl="0"/>
          <a:r>
            <a:rPr lang="en-US" sz="1900" dirty="0" err="1" smtClean="0"/>
            <a:t>Proctit</a:t>
          </a:r>
          <a:r>
            <a:rPr lang="ro-RO" sz="1900" dirty="0" smtClean="0"/>
            <a:t>ă</a:t>
          </a:r>
          <a:endParaRPr lang="en-US" sz="1900" dirty="0"/>
        </a:p>
      </dgm:t>
    </dgm:pt>
    <dgm:pt modelId="{6843A170-9B6A-483E-B68C-C4D9531D4E45}" type="parTrans" cxnId="{35F2A2E4-CE5F-4E5C-8CA1-EC152D1BF3BA}">
      <dgm:prSet/>
      <dgm:spPr/>
      <dgm:t>
        <a:bodyPr/>
        <a:lstStyle/>
        <a:p>
          <a:endParaRPr lang="en-US"/>
        </a:p>
      </dgm:t>
    </dgm:pt>
    <dgm:pt modelId="{E11B15CC-77F0-4D77-B05B-9AF234CED469}" type="sibTrans" cxnId="{35F2A2E4-CE5F-4E5C-8CA1-EC152D1BF3BA}">
      <dgm:prSet/>
      <dgm:spPr/>
      <dgm:t>
        <a:bodyPr/>
        <a:lstStyle/>
        <a:p>
          <a:endParaRPr lang="en-US"/>
        </a:p>
      </dgm:t>
    </dgm:pt>
    <dgm:pt modelId="{FA90C1F8-0ED3-46E9-AC29-7644E7686B3A}">
      <dgm:prSet/>
      <dgm:spPr/>
      <dgm:t>
        <a:bodyPr/>
        <a:lstStyle/>
        <a:p>
          <a:pPr rtl="0"/>
          <a:r>
            <a:rPr lang="en-US" sz="1900" smtClean="0"/>
            <a:t>Ulcere </a:t>
          </a:r>
          <a:r>
            <a:rPr lang="ro-RO" sz="1900" smtClean="0"/>
            <a:t>de gambă </a:t>
          </a:r>
          <a:r>
            <a:rPr lang="en-US" sz="1900" smtClean="0"/>
            <a:t>sau elefantiazis</a:t>
          </a:r>
          <a:endParaRPr lang="en-US" sz="1900"/>
        </a:p>
      </dgm:t>
    </dgm:pt>
    <dgm:pt modelId="{6328816B-A9FA-424E-9F85-374D991F78EF}" type="parTrans" cxnId="{4E08C90A-E9B1-46D1-83D5-79B753770FE8}">
      <dgm:prSet/>
      <dgm:spPr/>
      <dgm:t>
        <a:bodyPr/>
        <a:lstStyle/>
        <a:p>
          <a:endParaRPr lang="en-US"/>
        </a:p>
      </dgm:t>
    </dgm:pt>
    <dgm:pt modelId="{55904EF4-CCFB-41BB-8559-46E88EB0FE9F}" type="sibTrans" cxnId="{4E08C90A-E9B1-46D1-83D5-79B753770FE8}">
      <dgm:prSet/>
      <dgm:spPr/>
      <dgm:t>
        <a:bodyPr/>
        <a:lstStyle/>
        <a:p>
          <a:endParaRPr lang="en-US"/>
        </a:p>
      </dgm:t>
    </dgm:pt>
    <dgm:pt modelId="{8A65EC61-7389-47A9-B5E4-6EB95F51D7E1}" type="pres">
      <dgm:prSet presAssocID="{8894C930-FC49-466F-8F90-1FDA35A9BEB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95B72A-6174-4E27-B9DA-F8E7DE4A96A7}" type="pres">
      <dgm:prSet presAssocID="{B621DCDF-389A-4F1E-8CFD-308454EE4FE6}" presName="composite" presStyleCnt="0"/>
      <dgm:spPr/>
    </dgm:pt>
    <dgm:pt modelId="{F3728E96-7612-4CB7-981D-712EE047C036}" type="pres">
      <dgm:prSet presAssocID="{B621DCDF-389A-4F1E-8CFD-308454EE4FE6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C4D698-30B6-45B3-96E1-929C2335628F}" type="pres">
      <dgm:prSet presAssocID="{B621DCDF-389A-4F1E-8CFD-308454EE4FE6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DC7DF0-5A89-469E-BD4B-E94FD8A69C91}" type="pres">
      <dgm:prSet presAssocID="{BD961EE4-DE03-4607-986D-B4F76FA9939F}" presName="sp" presStyleCnt="0"/>
      <dgm:spPr/>
    </dgm:pt>
    <dgm:pt modelId="{EFFE3429-6188-4C02-B134-F58B7A5A724C}" type="pres">
      <dgm:prSet presAssocID="{9D1A3709-64A1-46C8-A77A-745C1A35A516}" presName="composite" presStyleCnt="0"/>
      <dgm:spPr/>
    </dgm:pt>
    <dgm:pt modelId="{ACA3E6B0-C205-49D1-8536-B4005937BA85}" type="pres">
      <dgm:prSet presAssocID="{9D1A3709-64A1-46C8-A77A-745C1A35A51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E94A36-ECA0-49CD-B458-A759FE82E283}" type="pres">
      <dgm:prSet presAssocID="{9D1A3709-64A1-46C8-A77A-745C1A35A516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C957D0-C170-49FF-B9D7-6F0C82140292}" srcId="{8894C930-FC49-466F-8F90-1FDA35A9BEB1}" destId="{9D1A3709-64A1-46C8-A77A-745C1A35A516}" srcOrd="1" destOrd="0" parTransId="{6814F750-8F82-48DD-9B7B-6280E122CDC4}" sibTransId="{F3D36C44-DE67-4AF8-8949-4AB510E70CFB}"/>
    <dgm:cxn modelId="{4E08C90A-E9B1-46D1-83D5-79B753770FE8}" srcId="{9D1A3709-64A1-46C8-A77A-745C1A35A516}" destId="{FA90C1F8-0ED3-46E9-AC29-7644E7686B3A}" srcOrd="3" destOrd="0" parTransId="{6328816B-A9FA-424E-9F85-374D991F78EF}" sibTransId="{55904EF4-CCFB-41BB-8559-46E88EB0FE9F}"/>
    <dgm:cxn modelId="{318E34F2-88A4-4E2E-A223-0D712BD46202}" srcId="{B621DCDF-389A-4F1E-8CFD-308454EE4FE6}" destId="{355BD771-1EC7-4410-B893-3CFB8C11DBFB}" srcOrd="0" destOrd="0" parTransId="{A0EFEB00-7131-4466-B991-B6F920A6F331}" sibTransId="{4E4340BF-FF6B-47BC-9CF6-2A8807FD6276}"/>
    <dgm:cxn modelId="{BCE068B8-400E-4D60-8339-0260E34C8EAF}" type="presOf" srcId="{8894C930-FC49-466F-8F90-1FDA35A9BEB1}" destId="{8A65EC61-7389-47A9-B5E4-6EB95F51D7E1}" srcOrd="0" destOrd="0" presId="urn:microsoft.com/office/officeart/2005/8/layout/chevron2"/>
    <dgm:cxn modelId="{E359170F-80D5-45EB-809A-94DC21AB2569}" srcId="{B621DCDF-389A-4F1E-8CFD-308454EE4FE6}" destId="{07EA540F-C9E5-4BD8-8B8F-B3A8C4256E2B}" srcOrd="1" destOrd="0" parTransId="{130DEE70-E5DC-4C76-B8DF-5A86A0FF8741}" sibTransId="{CB01D914-C9F4-430F-BD1A-3A20DBD974A2}"/>
    <dgm:cxn modelId="{D2219C9C-2DEA-4435-AAA9-EBFBBCA608F0}" type="presOf" srcId="{9D1A3709-64A1-46C8-A77A-745C1A35A516}" destId="{ACA3E6B0-C205-49D1-8536-B4005937BA85}" srcOrd="0" destOrd="0" presId="urn:microsoft.com/office/officeart/2005/8/layout/chevron2"/>
    <dgm:cxn modelId="{35F2A2E4-CE5F-4E5C-8CA1-EC152D1BF3BA}" srcId="{9D1A3709-64A1-46C8-A77A-745C1A35A516}" destId="{38177B82-4AE3-44AC-8131-72068F8095BA}" srcOrd="2" destOrd="0" parTransId="{6843A170-9B6A-483E-B68C-C4D9531D4E45}" sibTransId="{E11B15CC-77F0-4D77-B05B-9AF234CED469}"/>
    <dgm:cxn modelId="{CA168EC5-3D21-4468-8EBF-4E094F376D01}" type="presOf" srcId="{355BD771-1EC7-4410-B893-3CFB8C11DBFB}" destId="{2BC4D698-30B6-45B3-96E1-929C2335628F}" srcOrd="0" destOrd="0" presId="urn:microsoft.com/office/officeart/2005/8/layout/chevron2"/>
    <dgm:cxn modelId="{2201EFF9-DD9E-4B84-A596-B88D89017671}" srcId="{9D1A3709-64A1-46C8-A77A-745C1A35A516}" destId="{60FB2686-3048-4ECA-AE39-AAB53AB85462}" srcOrd="1" destOrd="0" parTransId="{6349D328-1F56-45A4-83AF-7995BFFE42BB}" sibTransId="{2E45F7D8-7326-44F8-A959-E6D971A8DADE}"/>
    <dgm:cxn modelId="{1158A891-C876-4C1F-97D9-EC935E03EE47}" srcId="{8894C930-FC49-466F-8F90-1FDA35A9BEB1}" destId="{B621DCDF-389A-4F1E-8CFD-308454EE4FE6}" srcOrd="0" destOrd="0" parTransId="{B81B5FDA-DC3F-4E04-921D-C29E297A396F}" sibTransId="{BD961EE4-DE03-4607-986D-B4F76FA9939F}"/>
    <dgm:cxn modelId="{B5CAF8AC-4E1A-4F85-972B-78A304A4C66B}" type="presOf" srcId="{60FB2686-3048-4ECA-AE39-AAB53AB85462}" destId="{7AE94A36-ECA0-49CD-B458-A759FE82E283}" srcOrd="0" destOrd="1" presId="urn:microsoft.com/office/officeart/2005/8/layout/chevron2"/>
    <dgm:cxn modelId="{26AB99A6-EA64-48A1-89B7-06121CC480DB}" type="presOf" srcId="{B621DCDF-389A-4F1E-8CFD-308454EE4FE6}" destId="{F3728E96-7612-4CB7-981D-712EE047C036}" srcOrd="0" destOrd="0" presId="urn:microsoft.com/office/officeart/2005/8/layout/chevron2"/>
    <dgm:cxn modelId="{B7D18DFA-FF2C-42BF-8D51-D97A5FC92AAF}" type="presOf" srcId="{6639CF2E-C473-4EE0-B6A2-652B95716F01}" destId="{7AE94A36-ECA0-49CD-B458-A759FE82E283}" srcOrd="0" destOrd="0" presId="urn:microsoft.com/office/officeart/2005/8/layout/chevron2"/>
    <dgm:cxn modelId="{CB3995DA-3DD5-47A7-A692-51E82B8A274C}" type="presOf" srcId="{07EA540F-C9E5-4BD8-8B8F-B3A8C4256E2B}" destId="{2BC4D698-30B6-45B3-96E1-929C2335628F}" srcOrd="0" destOrd="1" presId="urn:microsoft.com/office/officeart/2005/8/layout/chevron2"/>
    <dgm:cxn modelId="{458AF6B1-57CE-48E1-9883-E253957ECB76}" type="presOf" srcId="{38177B82-4AE3-44AC-8131-72068F8095BA}" destId="{7AE94A36-ECA0-49CD-B458-A759FE82E283}" srcOrd="0" destOrd="2" presId="urn:microsoft.com/office/officeart/2005/8/layout/chevron2"/>
    <dgm:cxn modelId="{9E65363A-B4E9-4597-84A8-6238E153B13E}" type="presOf" srcId="{FA90C1F8-0ED3-46E9-AC29-7644E7686B3A}" destId="{7AE94A36-ECA0-49CD-B458-A759FE82E283}" srcOrd="0" destOrd="3" presId="urn:microsoft.com/office/officeart/2005/8/layout/chevron2"/>
    <dgm:cxn modelId="{3517F90B-5267-452D-A984-1D4864C19B79}" srcId="{9D1A3709-64A1-46C8-A77A-745C1A35A516}" destId="{6639CF2E-C473-4EE0-B6A2-652B95716F01}" srcOrd="0" destOrd="0" parTransId="{50046841-B7E8-4A2E-93C0-2D255F1A6C9F}" sibTransId="{B787170A-D250-44D5-A581-F541D1758BDF}"/>
    <dgm:cxn modelId="{DE6A2D47-D0E6-43B8-8D26-A16A7F523853}" type="presParOf" srcId="{8A65EC61-7389-47A9-B5E4-6EB95F51D7E1}" destId="{B095B72A-6174-4E27-B9DA-F8E7DE4A96A7}" srcOrd="0" destOrd="0" presId="urn:microsoft.com/office/officeart/2005/8/layout/chevron2"/>
    <dgm:cxn modelId="{398DBB13-E2C2-4B55-9B61-A17E9C13EDE7}" type="presParOf" srcId="{B095B72A-6174-4E27-B9DA-F8E7DE4A96A7}" destId="{F3728E96-7612-4CB7-981D-712EE047C036}" srcOrd="0" destOrd="0" presId="urn:microsoft.com/office/officeart/2005/8/layout/chevron2"/>
    <dgm:cxn modelId="{29BF5897-D266-4E8C-A27E-2F6429E1BB85}" type="presParOf" srcId="{B095B72A-6174-4E27-B9DA-F8E7DE4A96A7}" destId="{2BC4D698-30B6-45B3-96E1-929C2335628F}" srcOrd="1" destOrd="0" presId="urn:microsoft.com/office/officeart/2005/8/layout/chevron2"/>
    <dgm:cxn modelId="{3CECE9B8-5E9C-494E-A0DA-5646B3C521AD}" type="presParOf" srcId="{8A65EC61-7389-47A9-B5E4-6EB95F51D7E1}" destId="{F8DC7DF0-5A89-469E-BD4B-E94FD8A69C91}" srcOrd="1" destOrd="0" presId="urn:microsoft.com/office/officeart/2005/8/layout/chevron2"/>
    <dgm:cxn modelId="{42C411F5-4134-4FFB-8403-D8B0CE20FBDF}" type="presParOf" srcId="{8A65EC61-7389-47A9-B5E4-6EB95F51D7E1}" destId="{EFFE3429-6188-4C02-B134-F58B7A5A724C}" srcOrd="2" destOrd="0" presId="urn:microsoft.com/office/officeart/2005/8/layout/chevron2"/>
    <dgm:cxn modelId="{F4713C07-CA03-46DC-977C-15F1A9B5E69A}" type="presParOf" srcId="{EFFE3429-6188-4C02-B134-F58B7A5A724C}" destId="{ACA3E6B0-C205-49D1-8536-B4005937BA85}" srcOrd="0" destOrd="0" presId="urn:microsoft.com/office/officeart/2005/8/layout/chevron2"/>
    <dgm:cxn modelId="{571A162D-2EA3-4B55-AACE-5B82508A1FA9}" type="presParOf" srcId="{EFFE3429-6188-4C02-B134-F58B7A5A724C}" destId="{7AE94A36-ECA0-49CD-B458-A759FE82E28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132153-F5E3-43B7-8858-1BEF3DEE332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AED557-8202-40F7-9B3A-0F76AAD7F6E2}">
      <dgm:prSet/>
      <dgm:spPr/>
      <dgm:t>
        <a:bodyPr/>
        <a:lstStyle/>
        <a:p>
          <a:pPr rtl="0"/>
          <a:r>
            <a:rPr lang="en-US" smtClean="0"/>
            <a:t>Limfogranulom</a:t>
          </a:r>
          <a:r>
            <a:rPr lang="ro-RO" smtClean="0"/>
            <a:t>atoza v</a:t>
          </a:r>
          <a:r>
            <a:rPr lang="en-US" smtClean="0"/>
            <a:t>ener</a:t>
          </a:r>
          <a:r>
            <a:rPr lang="ro-RO" smtClean="0"/>
            <a:t>iană (LGV)</a:t>
          </a:r>
          <a:endParaRPr lang="en-US"/>
        </a:p>
      </dgm:t>
    </dgm:pt>
    <dgm:pt modelId="{F60479B2-F252-4C25-9CDC-4F9EE684A27C}" type="parTrans" cxnId="{BEDC25A0-414F-4917-9388-6540175BC1EA}">
      <dgm:prSet/>
      <dgm:spPr/>
      <dgm:t>
        <a:bodyPr/>
        <a:lstStyle/>
        <a:p>
          <a:endParaRPr lang="en-US"/>
        </a:p>
      </dgm:t>
    </dgm:pt>
    <dgm:pt modelId="{ABF789C2-8CF0-4841-8A26-60CA7483CBA7}" type="sibTrans" cxnId="{BEDC25A0-414F-4917-9388-6540175BC1EA}">
      <dgm:prSet/>
      <dgm:spPr/>
      <dgm:t>
        <a:bodyPr/>
        <a:lstStyle/>
        <a:p>
          <a:endParaRPr lang="en-US"/>
        </a:p>
      </dgm:t>
    </dgm:pt>
    <dgm:pt modelId="{796AFF1F-B89F-4585-948E-B84C8150554B}">
      <dgm:prSet/>
      <dgm:spPr/>
      <dgm:t>
        <a:bodyPr/>
        <a:lstStyle/>
        <a:p>
          <a:pPr rtl="0"/>
          <a:r>
            <a:rPr lang="en-US" dirty="0" err="1" smtClean="0"/>
            <a:t>Asociat</a:t>
          </a:r>
          <a:r>
            <a:rPr lang="ro-RO" dirty="0" smtClean="0"/>
            <a:t>ă</a:t>
          </a:r>
          <a:r>
            <a:rPr lang="en-US" dirty="0" smtClean="0"/>
            <a:t> cu </a:t>
          </a:r>
          <a:r>
            <a:rPr lang="en-US" dirty="0" err="1" smtClean="0"/>
            <a:t>serovaruril</a:t>
          </a:r>
          <a:r>
            <a:rPr lang="ro-RO" dirty="0" smtClean="0"/>
            <a:t>e LGV (L1, L2, L3)</a:t>
          </a:r>
          <a:endParaRPr lang="en-US" dirty="0"/>
        </a:p>
      </dgm:t>
    </dgm:pt>
    <dgm:pt modelId="{0AA8C637-97A9-4C87-B46C-377E1A9140FB}" type="parTrans" cxnId="{37F08798-8917-4DE6-BE78-1385C7ADD3A2}">
      <dgm:prSet/>
      <dgm:spPr/>
      <dgm:t>
        <a:bodyPr/>
        <a:lstStyle/>
        <a:p>
          <a:endParaRPr lang="en-US"/>
        </a:p>
      </dgm:t>
    </dgm:pt>
    <dgm:pt modelId="{89D14F15-5EE9-4998-87F9-D9F1D7C93147}" type="sibTrans" cxnId="{37F08798-8917-4DE6-BE78-1385C7ADD3A2}">
      <dgm:prSet/>
      <dgm:spPr/>
      <dgm:t>
        <a:bodyPr/>
        <a:lstStyle/>
        <a:p>
          <a:endParaRPr lang="en-US"/>
        </a:p>
      </dgm:t>
    </dgm:pt>
    <dgm:pt modelId="{0A56B857-7154-4812-8C0D-33F1834CC381}">
      <dgm:prSet/>
      <dgm:spPr/>
      <dgm:t>
        <a:bodyPr/>
        <a:lstStyle/>
        <a:p>
          <a:pPr rtl="0"/>
          <a:r>
            <a:rPr lang="en-US" smtClean="0"/>
            <a:t>Conjunctivită și limfadenopatie</a:t>
          </a:r>
          <a:endParaRPr lang="en-US"/>
        </a:p>
      </dgm:t>
    </dgm:pt>
    <dgm:pt modelId="{46F96BA8-E6F1-4E0A-8F50-9807EF6DBC26}" type="parTrans" cxnId="{B6B02A3D-282D-4A4E-B22F-7C7198524391}">
      <dgm:prSet/>
      <dgm:spPr/>
      <dgm:t>
        <a:bodyPr/>
        <a:lstStyle/>
        <a:p>
          <a:endParaRPr lang="en-US"/>
        </a:p>
      </dgm:t>
    </dgm:pt>
    <dgm:pt modelId="{09051F9A-339F-45D8-8397-FDCD116C47F0}" type="sibTrans" cxnId="{B6B02A3D-282D-4A4E-B22F-7C7198524391}">
      <dgm:prSet/>
      <dgm:spPr/>
      <dgm:t>
        <a:bodyPr/>
        <a:lstStyle/>
        <a:p>
          <a:endParaRPr lang="en-US"/>
        </a:p>
      </dgm:t>
    </dgm:pt>
    <dgm:pt modelId="{F3727324-6FA5-489C-B711-4E20CF3867B1}">
      <dgm:prSet/>
      <dgm:spPr/>
      <dgm:t>
        <a:bodyPr/>
        <a:lstStyle/>
        <a:p>
          <a:pPr rtl="0"/>
          <a:r>
            <a:rPr lang="en-US" smtClean="0"/>
            <a:t>Cele mai frecvente forme sunt asimptomatice, dar daca este lasata netratata poate deveni </a:t>
          </a:r>
          <a:r>
            <a:rPr lang="ro-RO" smtClean="0"/>
            <a:t>simptomatica</a:t>
          </a:r>
          <a:endParaRPr lang="en-US"/>
        </a:p>
      </dgm:t>
    </dgm:pt>
    <dgm:pt modelId="{03C1655D-C9EC-42BC-B124-8F39103231D4}" type="parTrans" cxnId="{41B2E46A-FDE4-4102-86E8-F9529953F3A4}">
      <dgm:prSet/>
      <dgm:spPr/>
      <dgm:t>
        <a:bodyPr/>
        <a:lstStyle/>
        <a:p>
          <a:endParaRPr lang="en-US"/>
        </a:p>
      </dgm:t>
    </dgm:pt>
    <dgm:pt modelId="{D475C4A9-203E-4657-BF0E-0EF1CF696B8B}" type="sibTrans" cxnId="{41B2E46A-FDE4-4102-86E8-F9529953F3A4}">
      <dgm:prSet/>
      <dgm:spPr/>
      <dgm:t>
        <a:bodyPr/>
        <a:lstStyle/>
        <a:p>
          <a:endParaRPr lang="en-US"/>
        </a:p>
      </dgm:t>
    </dgm:pt>
    <dgm:pt modelId="{DD191D9F-1431-4654-B881-55EEFDF19EC3}">
      <dgm:prSet/>
      <dgm:spPr/>
      <dgm:t>
        <a:bodyPr/>
        <a:lstStyle/>
        <a:p>
          <a:pPr rtl="0"/>
          <a:r>
            <a:rPr lang="ro-RO" smtClean="0"/>
            <a:t>T</a:t>
          </a:r>
          <a:r>
            <a:rPr lang="en-US" smtClean="0"/>
            <a:t>ulpina virulenta provoacă </a:t>
          </a:r>
          <a:r>
            <a:rPr lang="ro-RO" smtClean="0"/>
            <a:t>LGV </a:t>
          </a:r>
          <a:r>
            <a:rPr lang="en-US" smtClean="0"/>
            <a:t>severă și infecții ale tractului genito-urinar </a:t>
          </a:r>
          <a:r>
            <a:rPr lang="ro-RO" smtClean="0"/>
            <a:t>, cu </a:t>
          </a:r>
          <a:r>
            <a:rPr lang="en-US" smtClean="0"/>
            <a:t>dureri de cap, dureri musculare și febră</a:t>
          </a:r>
          <a:endParaRPr lang="en-US"/>
        </a:p>
      </dgm:t>
    </dgm:pt>
    <dgm:pt modelId="{36EB131B-6F2E-4276-B6C1-0972003CAAE6}" type="parTrans" cxnId="{1DA95AB2-10DB-4BF4-9AE8-7D9E6D9BAE9C}">
      <dgm:prSet/>
      <dgm:spPr/>
      <dgm:t>
        <a:bodyPr/>
        <a:lstStyle/>
        <a:p>
          <a:endParaRPr lang="en-US"/>
        </a:p>
      </dgm:t>
    </dgm:pt>
    <dgm:pt modelId="{9B3D595C-0969-4332-9FDB-29E6769242D4}" type="sibTrans" cxnId="{1DA95AB2-10DB-4BF4-9AE8-7D9E6D9BAE9C}">
      <dgm:prSet/>
      <dgm:spPr/>
      <dgm:t>
        <a:bodyPr/>
        <a:lstStyle/>
        <a:p>
          <a:endParaRPr lang="en-US"/>
        </a:p>
      </dgm:t>
    </dgm:pt>
    <dgm:pt modelId="{53E17059-ABD8-422B-8C48-4A466D8A78B6}" type="pres">
      <dgm:prSet presAssocID="{63132153-F5E3-43B7-8858-1BEF3DEE332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96F1CE-E396-4892-B492-4271FA57DE7E}" type="pres">
      <dgm:prSet presAssocID="{5AAED557-8202-40F7-9B3A-0F76AAD7F6E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6968A6-8913-48FF-B3B3-E3E761AFF604}" type="pres">
      <dgm:prSet presAssocID="{5AAED557-8202-40F7-9B3A-0F76AAD7F6E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C81546-7C12-4B22-AFE4-F2DA56966BF1}" type="presOf" srcId="{5AAED557-8202-40F7-9B3A-0F76AAD7F6E2}" destId="{8096F1CE-E396-4892-B492-4271FA57DE7E}" srcOrd="0" destOrd="0" presId="urn:microsoft.com/office/officeart/2005/8/layout/vList2"/>
    <dgm:cxn modelId="{B6B02A3D-282D-4A4E-B22F-7C7198524391}" srcId="{5AAED557-8202-40F7-9B3A-0F76AAD7F6E2}" destId="{0A56B857-7154-4812-8C0D-33F1834CC381}" srcOrd="1" destOrd="0" parTransId="{46F96BA8-E6F1-4E0A-8F50-9807EF6DBC26}" sibTransId="{09051F9A-339F-45D8-8397-FDCD116C47F0}"/>
    <dgm:cxn modelId="{D5979D78-8658-4B54-8D58-353D1FC206C8}" type="presOf" srcId="{0A56B857-7154-4812-8C0D-33F1834CC381}" destId="{2E6968A6-8913-48FF-B3B3-E3E761AFF604}" srcOrd="0" destOrd="1" presId="urn:microsoft.com/office/officeart/2005/8/layout/vList2"/>
    <dgm:cxn modelId="{9F635B19-C459-4EF2-BF6C-A48A0B17ECF0}" type="presOf" srcId="{796AFF1F-B89F-4585-948E-B84C8150554B}" destId="{2E6968A6-8913-48FF-B3B3-E3E761AFF604}" srcOrd="0" destOrd="0" presId="urn:microsoft.com/office/officeart/2005/8/layout/vList2"/>
    <dgm:cxn modelId="{DA617256-E5A1-48BB-B328-505102F9749A}" type="presOf" srcId="{F3727324-6FA5-489C-B711-4E20CF3867B1}" destId="{2E6968A6-8913-48FF-B3B3-E3E761AFF604}" srcOrd="0" destOrd="2" presId="urn:microsoft.com/office/officeart/2005/8/layout/vList2"/>
    <dgm:cxn modelId="{750C90CD-0E70-486B-8613-B02465F5F9CB}" type="presOf" srcId="{DD191D9F-1431-4654-B881-55EEFDF19EC3}" destId="{2E6968A6-8913-48FF-B3B3-E3E761AFF604}" srcOrd="0" destOrd="3" presId="urn:microsoft.com/office/officeart/2005/8/layout/vList2"/>
    <dgm:cxn modelId="{1DA95AB2-10DB-4BF4-9AE8-7D9E6D9BAE9C}" srcId="{5AAED557-8202-40F7-9B3A-0F76AAD7F6E2}" destId="{DD191D9F-1431-4654-B881-55EEFDF19EC3}" srcOrd="3" destOrd="0" parTransId="{36EB131B-6F2E-4276-B6C1-0972003CAAE6}" sibTransId="{9B3D595C-0969-4332-9FDB-29E6769242D4}"/>
    <dgm:cxn modelId="{41B2E46A-FDE4-4102-86E8-F9529953F3A4}" srcId="{5AAED557-8202-40F7-9B3A-0F76AAD7F6E2}" destId="{F3727324-6FA5-489C-B711-4E20CF3867B1}" srcOrd="2" destOrd="0" parTransId="{03C1655D-C9EC-42BC-B124-8F39103231D4}" sibTransId="{D475C4A9-203E-4657-BF0E-0EF1CF696B8B}"/>
    <dgm:cxn modelId="{37F08798-8917-4DE6-BE78-1385C7ADD3A2}" srcId="{5AAED557-8202-40F7-9B3A-0F76AAD7F6E2}" destId="{796AFF1F-B89F-4585-948E-B84C8150554B}" srcOrd="0" destOrd="0" parTransId="{0AA8C637-97A9-4C87-B46C-377E1A9140FB}" sibTransId="{89D14F15-5EE9-4998-87F9-D9F1D7C93147}"/>
    <dgm:cxn modelId="{BEDC25A0-414F-4917-9388-6540175BC1EA}" srcId="{63132153-F5E3-43B7-8858-1BEF3DEE3322}" destId="{5AAED557-8202-40F7-9B3A-0F76AAD7F6E2}" srcOrd="0" destOrd="0" parTransId="{F60479B2-F252-4C25-9CDC-4F9EE684A27C}" sibTransId="{ABF789C2-8CF0-4841-8A26-60CA7483CBA7}"/>
    <dgm:cxn modelId="{0B576449-80E8-45A3-8FA1-95F480403A01}" type="presOf" srcId="{63132153-F5E3-43B7-8858-1BEF3DEE3322}" destId="{53E17059-ABD8-422B-8C48-4A466D8A78B6}" srcOrd="0" destOrd="0" presId="urn:microsoft.com/office/officeart/2005/8/layout/vList2"/>
    <dgm:cxn modelId="{F000D809-095E-401F-B7CE-CBFF999B29B1}" type="presParOf" srcId="{53E17059-ABD8-422B-8C48-4A466D8A78B6}" destId="{8096F1CE-E396-4892-B492-4271FA57DE7E}" srcOrd="0" destOrd="0" presId="urn:microsoft.com/office/officeart/2005/8/layout/vList2"/>
    <dgm:cxn modelId="{E7B25710-B1DB-474C-906E-56A0F4E2364C}" type="presParOf" srcId="{53E17059-ABD8-422B-8C48-4A466D8A78B6}" destId="{2E6968A6-8913-48FF-B3B3-E3E761AFF60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017CB09-E4D8-4E1A-A643-A038CB71369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41F1F44-C60E-4B7D-8865-00DF37753983}">
      <dgm:prSet/>
      <dgm:spPr/>
      <dgm:t>
        <a:bodyPr/>
        <a:lstStyle/>
        <a:p>
          <a:pPr rtl="0"/>
          <a:r>
            <a:rPr lang="en-US" smtClean="0"/>
            <a:t>Sindromul Reiter</a:t>
          </a:r>
          <a:endParaRPr lang="en-US"/>
        </a:p>
      </dgm:t>
    </dgm:pt>
    <dgm:pt modelId="{2937C38C-666C-4094-BF15-2442A24B2947}" type="parTrans" cxnId="{4DF096F4-70E3-4045-88B6-954249FC05B8}">
      <dgm:prSet/>
      <dgm:spPr/>
      <dgm:t>
        <a:bodyPr/>
        <a:lstStyle/>
        <a:p>
          <a:endParaRPr lang="en-US"/>
        </a:p>
      </dgm:t>
    </dgm:pt>
    <dgm:pt modelId="{355798EF-C48B-4E5F-A7BE-FA7EFE5C4FD4}" type="sibTrans" cxnId="{4DF096F4-70E3-4045-88B6-954249FC05B8}">
      <dgm:prSet/>
      <dgm:spPr/>
      <dgm:t>
        <a:bodyPr/>
        <a:lstStyle/>
        <a:p>
          <a:endParaRPr lang="en-US"/>
        </a:p>
      </dgm:t>
    </dgm:pt>
    <dgm:pt modelId="{30C78C35-0F69-43AA-B1DB-CEE2CB34E838}">
      <dgm:prSet/>
      <dgm:spPr/>
      <dgm:t>
        <a:bodyPr/>
        <a:lstStyle/>
        <a:p>
          <a:pPr rtl="0"/>
          <a:r>
            <a:rPr lang="en-US" smtClean="0"/>
            <a:t>Conjunctivită, poliartrita si inflamați</a:t>
          </a:r>
          <a:r>
            <a:rPr lang="ro-RO" smtClean="0"/>
            <a:t>i </a:t>
          </a:r>
          <a:r>
            <a:rPr lang="en-US" smtClean="0"/>
            <a:t>genitale sau gastro-intestinale</a:t>
          </a:r>
          <a:endParaRPr lang="en-US"/>
        </a:p>
      </dgm:t>
    </dgm:pt>
    <dgm:pt modelId="{DC0A9C61-4371-40A9-A61E-FC29333F1BBF}" type="parTrans" cxnId="{AAC37068-9F77-4904-A3C6-5B6AA5FF3836}">
      <dgm:prSet/>
      <dgm:spPr/>
      <dgm:t>
        <a:bodyPr/>
        <a:lstStyle/>
        <a:p>
          <a:endParaRPr lang="en-US"/>
        </a:p>
      </dgm:t>
    </dgm:pt>
    <dgm:pt modelId="{663EC899-CC6E-4B6F-807F-4E7296530970}" type="sibTrans" cxnId="{AAC37068-9F77-4904-A3C6-5B6AA5FF3836}">
      <dgm:prSet/>
      <dgm:spPr/>
      <dgm:t>
        <a:bodyPr/>
        <a:lstStyle/>
        <a:p>
          <a:endParaRPr lang="en-US"/>
        </a:p>
      </dgm:t>
    </dgm:pt>
    <dgm:pt modelId="{8295EBBC-B3F3-4BB3-A815-B799AF78C4DF}">
      <dgm:prSet/>
      <dgm:spPr/>
      <dgm:t>
        <a:bodyPr/>
        <a:lstStyle/>
        <a:p>
          <a:pPr rtl="0"/>
          <a:r>
            <a:rPr lang="en-US" smtClean="0"/>
            <a:t>Asociat cu HLA-B27</a:t>
          </a:r>
          <a:endParaRPr lang="en-US"/>
        </a:p>
      </dgm:t>
    </dgm:pt>
    <dgm:pt modelId="{ED986EC7-C133-4039-B86D-C8E8838504B9}" type="parTrans" cxnId="{80E9E073-F92A-4C09-A6A9-C95671A4E3D7}">
      <dgm:prSet/>
      <dgm:spPr/>
      <dgm:t>
        <a:bodyPr/>
        <a:lstStyle/>
        <a:p>
          <a:endParaRPr lang="en-US"/>
        </a:p>
      </dgm:t>
    </dgm:pt>
    <dgm:pt modelId="{420E2B97-D841-415B-AE22-FB1D72775782}" type="sibTrans" cxnId="{80E9E073-F92A-4C09-A6A9-C95671A4E3D7}">
      <dgm:prSet/>
      <dgm:spPr/>
      <dgm:t>
        <a:bodyPr/>
        <a:lstStyle/>
        <a:p>
          <a:endParaRPr lang="en-US"/>
        </a:p>
      </dgm:t>
    </dgm:pt>
    <dgm:pt modelId="{268D94F3-99A2-4816-922B-FD1E62A8E333}">
      <dgm:prSet/>
      <dgm:spPr/>
      <dgm:t>
        <a:bodyPr/>
        <a:lstStyle/>
        <a:p>
          <a:pPr rtl="0"/>
          <a:r>
            <a:rPr lang="en-US" smtClean="0"/>
            <a:t>50 - 65% au infecție </a:t>
          </a:r>
          <a:r>
            <a:rPr lang="ro-RO" smtClean="0"/>
            <a:t>cu </a:t>
          </a:r>
          <a:r>
            <a:rPr lang="en-US" i="1" smtClean="0"/>
            <a:t>C. trachomatis</a:t>
          </a:r>
          <a:endParaRPr lang="en-US"/>
        </a:p>
      </dgm:t>
    </dgm:pt>
    <dgm:pt modelId="{3974E85C-B08E-4259-B8F3-86E00EE74B79}" type="parTrans" cxnId="{67FCE788-47FA-4A24-8E43-8F59F660DB7B}">
      <dgm:prSet/>
      <dgm:spPr/>
      <dgm:t>
        <a:bodyPr/>
        <a:lstStyle/>
        <a:p>
          <a:endParaRPr lang="en-US"/>
        </a:p>
      </dgm:t>
    </dgm:pt>
    <dgm:pt modelId="{C20F6DB8-805B-416D-968C-A955641086EB}" type="sibTrans" cxnId="{67FCE788-47FA-4A24-8E43-8F59F660DB7B}">
      <dgm:prSet/>
      <dgm:spPr/>
      <dgm:t>
        <a:bodyPr/>
        <a:lstStyle/>
        <a:p>
          <a:endParaRPr lang="en-US"/>
        </a:p>
      </dgm:t>
    </dgm:pt>
    <dgm:pt modelId="{BFEB24F5-7702-4A64-8AEA-F8A61BA31A99}">
      <dgm:prSet/>
      <dgm:spPr/>
      <dgm:t>
        <a:bodyPr/>
        <a:lstStyle/>
        <a:p>
          <a:pPr rtl="0"/>
          <a:r>
            <a:rPr lang="en-US" smtClean="0"/>
            <a:t>80% au anticorpi </a:t>
          </a:r>
          <a:r>
            <a:rPr lang="ro-RO" smtClean="0"/>
            <a:t>anti </a:t>
          </a:r>
          <a:r>
            <a:rPr lang="en-US" i="1" smtClean="0"/>
            <a:t>C. trachomatis</a:t>
          </a:r>
          <a:r>
            <a:rPr lang="en-US" smtClean="0"/>
            <a:t> </a:t>
          </a:r>
          <a:endParaRPr lang="en-US"/>
        </a:p>
      </dgm:t>
    </dgm:pt>
    <dgm:pt modelId="{001711E5-DBFB-4333-BE79-44D4142ED4D2}" type="parTrans" cxnId="{E3545F17-120E-4CD3-8405-48F941E54F28}">
      <dgm:prSet/>
      <dgm:spPr/>
      <dgm:t>
        <a:bodyPr/>
        <a:lstStyle/>
        <a:p>
          <a:endParaRPr lang="en-US"/>
        </a:p>
      </dgm:t>
    </dgm:pt>
    <dgm:pt modelId="{B2E9C5C3-29B4-48B6-B2B7-1012348DE6F2}" type="sibTrans" cxnId="{E3545F17-120E-4CD3-8405-48F941E54F28}">
      <dgm:prSet/>
      <dgm:spPr/>
      <dgm:t>
        <a:bodyPr/>
        <a:lstStyle/>
        <a:p>
          <a:endParaRPr lang="en-US"/>
        </a:p>
      </dgm:t>
    </dgm:pt>
    <dgm:pt modelId="{E2E830D0-DFF7-436B-8A6B-22F5D6FF8EA5}" type="pres">
      <dgm:prSet presAssocID="{9017CB09-E4D8-4E1A-A643-A038CB71369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A2E1F4-18BA-467B-AE7E-620D99172B56}" type="pres">
      <dgm:prSet presAssocID="{341F1F44-C60E-4B7D-8865-00DF37753983}" presName="linNode" presStyleCnt="0"/>
      <dgm:spPr/>
    </dgm:pt>
    <dgm:pt modelId="{91CCA226-B692-4DB2-8E50-AD532A5CD05F}" type="pres">
      <dgm:prSet presAssocID="{341F1F44-C60E-4B7D-8865-00DF37753983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B6F647-88BF-4120-A7A6-307A54DC0587}" type="pres">
      <dgm:prSet presAssocID="{341F1F44-C60E-4B7D-8865-00DF37753983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FCE788-47FA-4A24-8E43-8F59F660DB7B}" srcId="{341F1F44-C60E-4B7D-8865-00DF37753983}" destId="{268D94F3-99A2-4816-922B-FD1E62A8E333}" srcOrd="2" destOrd="0" parTransId="{3974E85C-B08E-4259-B8F3-86E00EE74B79}" sibTransId="{C20F6DB8-805B-416D-968C-A955641086EB}"/>
    <dgm:cxn modelId="{13C978DA-7541-4574-A2F5-62E98353B398}" type="presOf" srcId="{341F1F44-C60E-4B7D-8865-00DF37753983}" destId="{91CCA226-B692-4DB2-8E50-AD532A5CD05F}" srcOrd="0" destOrd="0" presId="urn:microsoft.com/office/officeart/2005/8/layout/vList5"/>
    <dgm:cxn modelId="{E3545F17-120E-4CD3-8405-48F941E54F28}" srcId="{341F1F44-C60E-4B7D-8865-00DF37753983}" destId="{BFEB24F5-7702-4A64-8AEA-F8A61BA31A99}" srcOrd="3" destOrd="0" parTransId="{001711E5-DBFB-4333-BE79-44D4142ED4D2}" sibTransId="{B2E9C5C3-29B4-48B6-B2B7-1012348DE6F2}"/>
    <dgm:cxn modelId="{80E9E073-F92A-4C09-A6A9-C95671A4E3D7}" srcId="{341F1F44-C60E-4B7D-8865-00DF37753983}" destId="{8295EBBC-B3F3-4BB3-A815-B799AF78C4DF}" srcOrd="1" destOrd="0" parTransId="{ED986EC7-C133-4039-B86D-C8E8838504B9}" sibTransId="{420E2B97-D841-415B-AE22-FB1D72775782}"/>
    <dgm:cxn modelId="{4DF096F4-70E3-4045-88B6-954249FC05B8}" srcId="{9017CB09-E4D8-4E1A-A643-A038CB71369A}" destId="{341F1F44-C60E-4B7D-8865-00DF37753983}" srcOrd="0" destOrd="0" parTransId="{2937C38C-666C-4094-BF15-2442A24B2947}" sibTransId="{355798EF-C48B-4E5F-A7BE-FA7EFE5C4FD4}"/>
    <dgm:cxn modelId="{AAC37068-9F77-4904-A3C6-5B6AA5FF3836}" srcId="{341F1F44-C60E-4B7D-8865-00DF37753983}" destId="{30C78C35-0F69-43AA-B1DB-CEE2CB34E838}" srcOrd="0" destOrd="0" parTransId="{DC0A9C61-4371-40A9-A61E-FC29333F1BBF}" sibTransId="{663EC899-CC6E-4B6F-807F-4E7296530970}"/>
    <dgm:cxn modelId="{9E62374E-86D6-4AEA-9CF3-FE5102E9BCFA}" type="presOf" srcId="{9017CB09-E4D8-4E1A-A643-A038CB71369A}" destId="{E2E830D0-DFF7-436B-8A6B-22F5D6FF8EA5}" srcOrd="0" destOrd="0" presId="urn:microsoft.com/office/officeart/2005/8/layout/vList5"/>
    <dgm:cxn modelId="{0BD7DFB4-0D7B-4498-86C9-49432F85AC16}" type="presOf" srcId="{268D94F3-99A2-4816-922B-FD1E62A8E333}" destId="{E1B6F647-88BF-4120-A7A6-307A54DC0587}" srcOrd="0" destOrd="2" presId="urn:microsoft.com/office/officeart/2005/8/layout/vList5"/>
    <dgm:cxn modelId="{1EDB71C3-B6B3-43DE-87D5-422C75A63293}" type="presOf" srcId="{BFEB24F5-7702-4A64-8AEA-F8A61BA31A99}" destId="{E1B6F647-88BF-4120-A7A6-307A54DC0587}" srcOrd="0" destOrd="3" presId="urn:microsoft.com/office/officeart/2005/8/layout/vList5"/>
    <dgm:cxn modelId="{1B085EA2-6501-43B1-B57C-D7BAD40D1ED6}" type="presOf" srcId="{8295EBBC-B3F3-4BB3-A815-B799AF78C4DF}" destId="{E1B6F647-88BF-4120-A7A6-307A54DC0587}" srcOrd="0" destOrd="1" presId="urn:microsoft.com/office/officeart/2005/8/layout/vList5"/>
    <dgm:cxn modelId="{86D5B9E3-F3EF-47D5-838D-249ACA9F542B}" type="presOf" srcId="{30C78C35-0F69-43AA-B1DB-CEE2CB34E838}" destId="{E1B6F647-88BF-4120-A7A6-307A54DC0587}" srcOrd="0" destOrd="0" presId="urn:microsoft.com/office/officeart/2005/8/layout/vList5"/>
    <dgm:cxn modelId="{8BD667A5-3A31-4088-B71A-3FA3A872C850}" type="presParOf" srcId="{E2E830D0-DFF7-436B-8A6B-22F5D6FF8EA5}" destId="{19A2E1F4-18BA-467B-AE7E-620D99172B56}" srcOrd="0" destOrd="0" presId="urn:microsoft.com/office/officeart/2005/8/layout/vList5"/>
    <dgm:cxn modelId="{F1647868-6334-4526-B1EF-841B8FE97A46}" type="presParOf" srcId="{19A2E1F4-18BA-467B-AE7E-620D99172B56}" destId="{91CCA226-B692-4DB2-8E50-AD532A5CD05F}" srcOrd="0" destOrd="0" presId="urn:microsoft.com/office/officeart/2005/8/layout/vList5"/>
    <dgm:cxn modelId="{BD3C35C3-2BD4-4288-A862-95A09F13C460}" type="presParOf" srcId="{19A2E1F4-18BA-467B-AE7E-620D99172B56}" destId="{E1B6F647-88BF-4120-A7A6-307A54DC058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9AC51-5598-409A-A883-95D89125D3EE}">
      <dsp:nvSpPr>
        <dsp:cNvPr id="0" name=""/>
        <dsp:cNvSpPr/>
      </dsp:nvSpPr>
      <dsp:spPr>
        <a:xfrm>
          <a:off x="216032" y="1224136"/>
          <a:ext cx="7859226" cy="267032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1BAA82-B707-4C4F-93C9-1B5202E4F6FE}">
      <dsp:nvSpPr>
        <dsp:cNvPr id="0" name=""/>
        <dsp:cNvSpPr/>
      </dsp:nvSpPr>
      <dsp:spPr>
        <a:xfrm>
          <a:off x="4077" y="1628779"/>
          <a:ext cx="1961227" cy="21717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73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00"/>
              </a:solidFill>
            </a:rPr>
            <a:t>O </a:t>
          </a:r>
          <a:r>
            <a:rPr lang="en-US" sz="1400" b="1" kern="1200" dirty="0" err="1" smtClean="0">
              <a:solidFill>
                <a:srgbClr val="FFFF00"/>
              </a:solidFill>
            </a:rPr>
            <a:t>celula</a:t>
          </a:r>
          <a:r>
            <a:rPr lang="en-US" sz="1400" b="1" kern="1200" dirty="0" smtClean="0">
              <a:solidFill>
                <a:srgbClr val="FFFF00"/>
              </a:solidFill>
            </a:rPr>
            <a:t> </a:t>
          </a:r>
          <a:r>
            <a:rPr lang="en-US" sz="1400" b="1" kern="1200" dirty="0" err="1" smtClean="0">
              <a:solidFill>
                <a:srgbClr val="FFFF00"/>
              </a:solidFill>
            </a:rPr>
            <a:t>gazdă</a:t>
          </a:r>
          <a:r>
            <a:rPr lang="en-US" sz="1400" b="1" kern="1200" dirty="0" smtClean="0">
              <a:solidFill>
                <a:srgbClr val="FFFF00"/>
              </a:solidFill>
            </a:rPr>
            <a:t> </a:t>
          </a:r>
          <a:r>
            <a:rPr lang="en-US" sz="1400" b="1" kern="1200" dirty="0" err="1" smtClean="0">
              <a:solidFill>
                <a:srgbClr val="FFFF00"/>
              </a:solidFill>
            </a:rPr>
            <a:t>infectat</a:t>
          </a:r>
          <a:r>
            <a:rPr lang="ro-RO" sz="1400" b="1" kern="1200" dirty="0" smtClean="0">
              <a:solidFill>
                <a:srgbClr val="FFFF00"/>
              </a:solidFill>
            </a:rPr>
            <a:t>a</a:t>
          </a:r>
          <a:r>
            <a:rPr lang="en-US" sz="1400" b="1" kern="1200" dirty="0" smtClean="0">
              <a:solidFill>
                <a:srgbClr val="FFFF00"/>
              </a:solidFill>
            </a:rPr>
            <a:t> </a:t>
          </a:r>
          <a:r>
            <a:rPr lang="en-US" sz="1400" b="1" kern="1200" dirty="0" err="1" smtClean="0">
              <a:solidFill>
                <a:srgbClr val="FFFF00"/>
              </a:solidFill>
            </a:rPr>
            <a:t>elibereaza</a:t>
          </a:r>
          <a:r>
            <a:rPr lang="en-US" sz="1400" b="1" kern="1200" dirty="0" smtClean="0">
              <a:solidFill>
                <a:srgbClr val="FFFF00"/>
              </a:solidFill>
            </a:rPr>
            <a:t> un </a:t>
          </a:r>
          <a:r>
            <a:rPr lang="en-US" sz="1400" b="1" kern="1200" dirty="0" err="1" smtClean="0">
              <a:solidFill>
                <a:srgbClr val="FFFF00"/>
              </a:solidFill>
            </a:rPr>
            <a:t>corpu</a:t>
          </a:r>
          <a:r>
            <a:rPr lang="ro-RO" sz="1400" b="1" kern="1200" dirty="0" smtClean="0">
              <a:solidFill>
                <a:srgbClr val="FFFF00"/>
              </a:solidFill>
            </a:rPr>
            <a:t>sculul</a:t>
          </a:r>
          <a:r>
            <a:rPr lang="en-US" sz="1400" b="1" kern="1200" dirty="0" smtClean="0">
              <a:solidFill>
                <a:srgbClr val="FFFF00"/>
              </a:solidFill>
            </a:rPr>
            <a:t> </a:t>
          </a:r>
          <a:r>
            <a:rPr lang="en-US" sz="1400" b="1" kern="1200" dirty="0" err="1" smtClean="0">
              <a:solidFill>
                <a:srgbClr val="FFFF00"/>
              </a:solidFill>
            </a:rPr>
            <a:t>elementa</a:t>
          </a:r>
          <a:r>
            <a:rPr lang="ro-RO" sz="1400" b="1" kern="1200" dirty="0" smtClean="0">
              <a:solidFill>
                <a:srgbClr val="FFFF00"/>
              </a:solidFill>
            </a:rPr>
            <a:t>r </a:t>
          </a:r>
          <a:r>
            <a:rPr lang="en-US" sz="1400" b="1" kern="1200" dirty="0" smtClean="0">
              <a:solidFill>
                <a:srgbClr val="FFFF00"/>
              </a:solidFill>
            </a:rPr>
            <a:t>metabolic </a:t>
          </a:r>
          <a:r>
            <a:rPr lang="en-US" sz="1400" b="1" kern="1200" dirty="0" err="1" smtClean="0">
              <a:solidFill>
                <a:srgbClr val="FFFF00"/>
              </a:solidFill>
            </a:rPr>
            <a:t>inactiv</a:t>
          </a:r>
          <a:r>
            <a:rPr lang="en-US" sz="1400" b="1" kern="1200" dirty="0" smtClean="0">
              <a:solidFill>
                <a:srgbClr val="FFFF00"/>
              </a:solidFill>
            </a:rPr>
            <a:t>, </a:t>
          </a:r>
          <a:r>
            <a:rPr lang="en-US" sz="1400" b="1" kern="1200" dirty="0" err="1" smtClean="0">
              <a:solidFill>
                <a:srgbClr val="FFFF00"/>
              </a:solidFill>
            </a:rPr>
            <a:t>formă</a:t>
          </a:r>
          <a:r>
            <a:rPr lang="en-US" sz="1400" b="1" kern="1200" dirty="0" smtClean="0">
              <a:solidFill>
                <a:srgbClr val="FFFF00"/>
              </a:solidFill>
            </a:rPr>
            <a:t> </a:t>
          </a:r>
          <a:r>
            <a:rPr lang="en-US" sz="1400" b="1" kern="1200" dirty="0" err="1" smtClean="0">
              <a:solidFill>
                <a:srgbClr val="FFFF00"/>
              </a:solidFill>
            </a:rPr>
            <a:t>infecţioasă</a:t>
          </a:r>
          <a:endParaRPr lang="en-US" sz="1400" b="1" kern="1200" dirty="0">
            <a:solidFill>
              <a:srgbClr val="FFFF00"/>
            </a:solidFill>
          </a:endParaRPr>
        </a:p>
      </dsp:txBody>
      <dsp:txXfrm>
        <a:off x="99816" y="1724518"/>
        <a:ext cx="1769749" cy="1980227"/>
      </dsp:txXfrm>
    </dsp:sp>
    <dsp:sp modelId="{AD2DEB64-9E08-40B7-BA7E-F27146358E93}">
      <dsp:nvSpPr>
        <dsp:cNvPr id="0" name=""/>
        <dsp:cNvSpPr/>
      </dsp:nvSpPr>
      <dsp:spPr>
        <a:xfrm>
          <a:off x="2063366" y="1628779"/>
          <a:ext cx="1961227" cy="21717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73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400" b="1" kern="1200" dirty="0" smtClean="0">
              <a:solidFill>
                <a:srgbClr val="FFFF00"/>
              </a:solidFill>
            </a:rPr>
            <a:t>Corpusculul </a:t>
          </a:r>
          <a:r>
            <a:rPr lang="en-US" sz="1400" b="1" kern="1200" dirty="0" err="1" smtClean="0">
              <a:solidFill>
                <a:srgbClr val="FFFF00"/>
              </a:solidFill>
            </a:rPr>
            <a:t>elementar</a:t>
          </a:r>
          <a:r>
            <a:rPr lang="en-US" sz="1400" b="1" kern="1200" dirty="0" smtClean="0">
              <a:solidFill>
                <a:srgbClr val="FFFF00"/>
              </a:solidFill>
            </a:rPr>
            <a:t> </a:t>
          </a:r>
          <a:r>
            <a:rPr lang="en-US" sz="1400" b="1" kern="1200" dirty="0" err="1" smtClean="0">
              <a:solidFill>
                <a:srgbClr val="FFFF00"/>
              </a:solidFill>
            </a:rPr>
            <a:t>este</a:t>
          </a:r>
          <a:r>
            <a:rPr lang="en-US" sz="1400" b="1" kern="1200" dirty="0" smtClean="0">
              <a:solidFill>
                <a:srgbClr val="FFFF00"/>
              </a:solidFill>
            </a:rPr>
            <a:t> </a:t>
          </a:r>
          <a:r>
            <a:rPr lang="ro-RO" sz="1400" b="1" kern="1200" dirty="0" smtClean="0">
              <a:solidFill>
                <a:srgbClr val="FFFF00"/>
              </a:solidFill>
            </a:rPr>
            <a:t>preluat in veziculele </a:t>
          </a:r>
          <a:r>
            <a:rPr lang="en-US" sz="1400" b="1" kern="1200" dirty="0" err="1" smtClean="0">
              <a:solidFill>
                <a:srgbClr val="FFFF00"/>
              </a:solidFill>
            </a:rPr>
            <a:t>fagocitare</a:t>
          </a:r>
          <a:r>
            <a:rPr lang="en-US" sz="1400" b="1" kern="1200" dirty="0" smtClean="0">
              <a:solidFill>
                <a:srgbClr val="FFFF00"/>
              </a:solidFill>
            </a:rPr>
            <a:t> , </a:t>
          </a:r>
          <a:r>
            <a:rPr lang="ro-RO" sz="1400" b="1" kern="1200" dirty="0" smtClean="0">
              <a:solidFill>
                <a:srgbClr val="FFFF00"/>
              </a:solidFill>
            </a:rPr>
            <a:t>unde se transforma</a:t>
          </a:r>
          <a:r>
            <a:rPr lang="en-US" sz="1400" b="1" kern="1200" dirty="0" smtClean="0">
              <a:solidFill>
                <a:srgbClr val="FFFF00"/>
              </a:solidFill>
            </a:rPr>
            <a:t> </a:t>
          </a:r>
          <a:r>
            <a:rPr lang="en-US" sz="1400" b="1" kern="1200" dirty="0" err="1" smtClean="0">
              <a:solidFill>
                <a:srgbClr val="FFFF00"/>
              </a:solidFill>
            </a:rPr>
            <a:t>într</a:t>
          </a:r>
          <a:r>
            <a:rPr lang="en-US" sz="1400" b="1" kern="1200" dirty="0" smtClean="0">
              <a:solidFill>
                <a:srgbClr val="FFFF00"/>
              </a:solidFill>
            </a:rPr>
            <a:t>-un </a:t>
          </a:r>
          <a:r>
            <a:rPr lang="ro-RO" sz="1400" b="1" kern="1200" dirty="0" smtClean="0">
              <a:solidFill>
                <a:srgbClr val="FFFF00"/>
              </a:solidFill>
            </a:rPr>
            <a:t>corpuscul</a:t>
          </a:r>
          <a:r>
            <a:rPr lang="en-US" sz="1400" b="1" kern="1200" dirty="0" smtClean="0">
              <a:solidFill>
                <a:srgbClr val="FFFF00"/>
              </a:solidFill>
            </a:rPr>
            <a:t> reticula</a:t>
          </a:r>
          <a:r>
            <a:rPr lang="ro-RO" sz="1400" b="1" kern="1200" dirty="0" smtClean="0">
              <a:solidFill>
                <a:srgbClr val="FFFF00"/>
              </a:solidFill>
            </a:rPr>
            <a:t>t</a:t>
          </a:r>
          <a:endParaRPr lang="en-US" sz="1400" b="1" kern="1200" dirty="0">
            <a:solidFill>
              <a:srgbClr val="FFFF00"/>
            </a:solidFill>
          </a:endParaRPr>
        </a:p>
      </dsp:txBody>
      <dsp:txXfrm>
        <a:off x="2159105" y="1724518"/>
        <a:ext cx="1769749" cy="1980227"/>
      </dsp:txXfrm>
    </dsp:sp>
    <dsp:sp modelId="{F011E206-69DA-4A1A-9DA5-5F2E9B23862E}">
      <dsp:nvSpPr>
        <dsp:cNvPr id="0" name=""/>
        <dsp:cNvSpPr/>
      </dsp:nvSpPr>
      <dsp:spPr>
        <a:xfrm>
          <a:off x="4122654" y="1628779"/>
          <a:ext cx="1961227" cy="21717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73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400" b="1" kern="1200" dirty="0" smtClean="0">
              <a:solidFill>
                <a:srgbClr val="FFFF00"/>
              </a:solidFill>
            </a:rPr>
            <a:t>Corpusculul</a:t>
          </a:r>
          <a:r>
            <a:rPr lang="en-US" sz="1400" b="1" kern="1200" dirty="0" smtClean="0">
              <a:solidFill>
                <a:srgbClr val="FFFF00"/>
              </a:solidFill>
            </a:rPr>
            <a:t> reticular </a:t>
          </a:r>
          <a:r>
            <a:rPr lang="ro-RO" sz="1400" b="1" kern="1200" dirty="0" smtClean="0">
              <a:solidFill>
                <a:srgbClr val="FFFF00"/>
              </a:solidFill>
            </a:rPr>
            <a:t>se </a:t>
          </a:r>
          <a:r>
            <a:rPr lang="en-US" sz="1400" b="1" kern="1200" dirty="0" smtClean="0">
              <a:solidFill>
                <a:srgbClr val="FFFF00"/>
              </a:solidFill>
            </a:rPr>
            <a:t>reproduce </a:t>
          </a:r>
          <a:r>
            <a:rPr lang="ro-RO" sz="1400" b="1" kern="1200" dirty="0" smtClean="0">
              <a:solidFill>
                <a:srgbClr val="FFFF00"/>
              </a:solidFill>
            </a:rPr>
            <a:t>prin </a:t>
          </a:r>
          <a:r>
            <a:rPr lang="en-US" sz="1400" b="1" kern="1200" dirty="0" err="1" smtClean="0">
              <a:solidFill>
                <a:srgbClr val="FFFF00"/>
              </a:solidFill>
            </a:rPr>
            <a:t>fisiune</a:t>
          </a:r>
          <a:r>
            <a:rPr lang="en-US" sz="1400" b="1" kern="1200" dirty="0" smtClean="0">
              <a:solidFill>
                <a:srgbClr val="FFFF00"/>
              </a:solidFill>
            </a:rPr>
            <a:t> </a:t>
          </a:r>
          <a:r>
            <a:rPr lang="en-US" sz="1400" b="1" kern="1200" dirty="0" err="1" smtClean="0">
              <a:solidFill>
                <a:srgbClr val="FFFF00"/>
              </a:solidFill>
            </a:rPr>
            <a:t>binar</a:t>
          </a:r>
          <a:r>
            <a:rPr lang="ro-RO" sz="1400" b="1" kern="1200" dirty="0" smtClean="0">
              <a:solidFill>
                <a:srgbClr val="FFFF00"/>
              </a:solidFill>
            </a:rPr>
            <a:t>a</a:t>
          </a:r>
          <a:r>
            <a:rPr lang="en-US" sz="1400" b="1" kern="1200" dirty="0" smtClean="0">
              <a:solidFill>
                <a:srgbClr val="FFFF00"/>
              </a:solidFill>
            </a:rPr>
            <a:t> şi s</a:t>
          </a:r>
          <a:r>
            <a:rPr lang="ro-RO" sz="1400" b="1" kern="1200" dirty="0" smtClean="0">
              <a:solidFill>
                <a:srgbClr val="FFFF00"/>
              </a:solidFill>
            </a:rPr>
            <a:t>e </a:t>
          </a:r>
          <a:r>
            <a:rPr lang="en-US" sz="1400" b="1" kern="1200" dirty="0" smtClean="0">
              <a:solidFill>
                <a:srgbClr val="FFFF00"/>
              </a:solidFill>
            </a:rPr>
            <a:t> </a:t>
          </a:r>
          <a:r>
            <a:rPr lang="en-US" sz="1400" b="1" kern="1200" dirty="0" err="1" smtClean="0">
              <a:solidFill>
                <a:srgbClr val="FFFF00"/>
              </a:solidFill>
            </a:rPr>
            <a:t>reorganiz</a:t>
          </a:r>
          <a:r>
            <a:rPr lang="ro-RO" sz="1400" b="1" kern="1200" dirty="0" err="1" smtClean="0">
              <a:solidFill>
                <a:srgbClr val="FFFF00"/>
              </a:solidFill>
            </a:rPr>
            <a:t>ează</a:t>
          </a:r>
          <a:r>
            <a:rPr lang="en-US" sz="1400" b="1" kern="1200" dirty="0" smtClean="0">
              <a:solidFill>
                <a:srgbClr val="FFFF00"/>
              </a:solidFill>
            </a:rPr>
            <a:t> </a:t>
          </a:r>
          <a:r>
            <a:rPr lang="en-US" sz="1400" b="1" kern="1200" dirty="0" err="1" smtClean="0">
              <a:solidFill>
                <a:srgbClr val="FFFF00"/>
              </a:solidFill>
            </a:rPr>
            <a:t>în</a:t>
          </a:r>
          <a:r>
            <a:rPr lang="en-US" sz="1400" b="1" kern="1200" dirty="0" smtClean="0">
              <a:solidFill>
                <a:srgbClr val="FFFF00"/>
              </a:solidFill>
            </a:rPr>
            <a:t> </a:t>
          </a:r>
          <a:r>
            <a:rPr lang="ro-RO" sz="1400" b="1" kern="1200" dirty="0" smtClean="0">
              <a:solidFill>
                <a:srgbClr val="FFFF00"/>
              </a:solidFill>
            </a:rPr>
            <a:t>corpuscul </a:t>
          </a:r>
          <a:r>
            <a:rPr lang="en-US" sz="1400" b="1" kern="1200" dirty="0" err="1" smtClean="0">
              <a:solidFill>
                <a:srgbClr val="FFFF00"/>
              </a:solidFill>
            </a:rPr>
            <a:t>elementare</a:t>
          </a:r>
          <a:r>
            <a:rPr lang="en-US" sz="1400" b="1" kern="1200" dirty="0" smtClean="0">
              <a:solidFill>
                <a:srgbClr val="FFFF00"/>
              </a:solidFill>
            </a:rPr>
            <a:t> </a:t>
          </a:r>
          <a:r>
            <a:rPr lang="en-US" sz="1400" b="1" kern="1200" dirty="0" err="1" smtClean="0">
              <a:solidFill>
                <a:srgbClr val="FFFF00"/>
              </a:solidFill>
            </a:rPr>
            <a:t>pentru</a:t>
          </a:r>
          <a:r>
            <a:rPr lang="en-US" sz="1400" b="1" kern="1200" dirty="0" smtClean="0">
              <a:solidFill>
                <a:srgbClr val="FFFF00"/>
              </a:solidFill>
            </a:rPr>
            <a:t> a fi </a:t>
          </a:r>
          <a:r>
            <a:rPr lang="en-US" sz="1400" b="1" kern="1200" dirty="0" err="1" smtClean="0">
              <a:solidFill>
                <a:srgbClr val="FFFF00"/>
              </a:solidFill>
            </a:rPr>
            <a:t>eliberat</a:t>
          </a:r>
          <a:endParaRPr lang="en-US" sz="1400" b="1" kern="1200" dirty="0">
            <a:solidFill>
              <a:srgbClr val="FFFF00"/>
            </a:solidFill>
          </a:endParaRPr>
        </a:p>
      </dsp:txBody>
      <dsp:txXfrm>
        <a:off x="4218393" y="1724518"/>
        <a:ext cx="1769749" cy="1980227"/>
      </dsp:txXfrm>
    </dsp:sp>
    <dsp:sp modelId="{AD3DBFEF-34F9-4029-9102-0F313B1CB4F6}">
      <dsp:nvSpPr>
        <dsp:cNvPr id="0" name=""/>
        <dsp:cNvSpPr/>
      </dsp:nvSpPr>
      <dsp:spPr>
        <a:xfrm>
          <a:off x="6181943" y="1628779"/>
          <a:ext cx="1961227" cy="21717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73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400" b="1" kern="1200" dirty="0" smtClean="0">
              <a:solidFill>
                <a:srgbClr val="FFFF00"/>
              </a:solidFill>
            </a:rPr>
            <a:t>Corpusculul elementar i</a:t>
          </a:r>
          <a:r>
            <a:rPr lang="en-US" sz="1400" b="1" kern="1200" dirty="0" err="1" smtClean="0">
              <a:solidFill>
                <a:srgbClr val="FFFF00"/>
              </a:solidFill>
            </a:rPr>
            <a:t>nfecteaza</a:t>
          </a:r>
          <a:r>
            <a:rPr lang="en-US" sz="1400" b="1" kern="1200" dirty="0" smtClean="0">
              <a:solidFill>
                <a:srgbClr val="FFFF00"/>
              </a:solidFill>
            </a:rPr>
            <a:t> </a:t>
          </a:r>
          <a:r>
            <a:rPr lang="en-US" sz="1400" b="1" kern="1200" dirty="0" err="1" smtClean="0">
              <a:solidFill>
                <a:srgbClr val="FFFF00"/>
              </a:solidFill>
            </a:rPr>
            <a:t>celulele</a:t>
          </a:r>
          <a:r>
            <a:rPr lang="en-US" sz="1400" b="1" kern="1200" dirty="0" smtClean="0">
              <a:solidFill>
                <a:srgbClr val="FFFF00"/>
              </a:solidFill>
            </a:rPr>
            <a:t> </a:t>
          </a:r>
          <a:r>
            <a:rPr lang="en-US" sz="1400" b="1" kern="1200" dirty="0" err="1" smtClean="0">
              <a:solidFill>
                <a:srgbClr val="FFFF00"/>
              </a:solidFill>
            </a:rPr>
            <a:t>epiteliale</a:t>
          </a:r>
          <a:r>
            <a:rPr lang="en-US" sz="1400" b="1" kern="1200" dirty="0" smtClean="0">
              <a:solidFill>
                <a:srgbClr val="FFFF00"/>
              </a:solidFill>
            </a:rPr>
            <a:t> (</a:t>
          </a:r>
          <a:r>
            <a:rPr lang="ro-RO" sz="1400" b="1" kern="1200" dirty="0" err="1" smtClean="0">
              <a:solidFill>
                <a:srgbClr val="FFFF00"/>
              </a:solidFill>
            </a:rPr>
            <a:t>columnare</a:t>
          </a:r>
          <a:r>
            <a:rPr lang="ro-RO" sz="1400" b="1" kern="1200" dirty="0" smtClean="0">
              <a:solidFill>
                <a:srgbClr val="FFFF00"/>
              </a:solidFill>
            </a:rPr>
            <a:t> </a:t>
          </a:r>
          <a:r>
            <a:rPr lang="ro-RO" sz="1400" b="1" kern="1200" dirty="0" err="1" smtClean="0">
              <a:solidFill>
                <a:srgbClr val="FFFF00"/>
              </a:solidFill>
            </a:rPr>
            <a:t>neciliate</a:t>
          </a:r>
          <a:r>
            <a:rPr lang="ro-RO" sz="1400" b="1" kern="1200" dirty="0" smtClean="0">
              <a:solidFill>
                <a:srgbClr val="FFFF00"/>
              </a:solidFill>
            </a:rPr>
            <a:t> și </a:t>
          </a:r>
          <a:r>
            <a:rPr lang="en-US" sz="1400" b="1" kern="1200" dirty="0" err="1" smtClean="0">
              <a:solidFill>
                <a:srgbClr val="FFFF00"/>
              </a:solidFill>
            </a:rPr>
            <a:t>macrofage</a:t>
          </a:r>
          <a:r>
            <a:rPr lang="ro-RO" sz="1400" b="1" kern="1200" dirty="0" smtClean="0">
              <a:solidFill>
                <a:srgbClr val="FFFF00"/>
              </a:solidFill>
            </a:rPr>
            <a:t>le</a:t>
          </a:r>
          <a:endParaRPr lang="en-US" sz="1400" b="1" kern="1200" dirty="0">
            <a:solidFill>
              <a:srgbClr val="FFFF00"/>
            </a:solidFill>
          </a:endParaRPr>
        </a:p>
      </dsp:txBody>
      <dsp:txXfrm>
        <a:off x="6277682" y="1724518"/>
        <a:ext cx="1769749" cy="19802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9AC51-5598-409A-A883-95D89125D3EE}">
      <dsp:nvSpPr>
        <dsp:cNvPr id="0" name=""/>
        <dsp:cNvSpPr/>
      </dsp:nvSpPr>
      <dsp:spPr>
        <a:xfrm>
          <a:off x="144045" y="936110"/>
          <a:ext cx="7982563" cy="269294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2D6782-FE22-48AA-BA1B-FB6D704C5248}">
      <dsp:nvSpPr>
        <dsp:cNvPr id="0" name=""/>
        <dsp:cNvSpPr/>
      </dsp:nvSpPr>
      <dsp:spPr>
        <a:xfrm>
          <a:off x="3580" y="1369550"/>
          <a:ext cx="1565401" cy="18260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81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err="1" smtClean="0">
              <a:solidFill>
                <a:srgbClr val="FFFF00"/>
              </a:solidFill>
            </a:rPr>
            <a:t>Infiltra</a:t>
          </a:r>
          <a:r>
            <a:rPr lang="ro-RO" sz="1500" b="1" kern="1200" dirty="0" smtClean="0">
              <a:solidFill>
                <a:srgbClr val="FFFF00"/>
              </a:solidFill>
            </a:rPr>
            <a:t>t cu </a:t>
          </a:r>
          <a:r>
            <a:rPr lang="en-US" sz="1500" b="1" kern="1200" dirty="0" smtClean="0">
              <a:solidFill>
                <a:srgbClr val="FFFF00"/>
              </a:solidFill>
            </a:rPr>
            <a:t> PMN şi </a:t>
          </a:r>
          <a:r>
            <a:rPr lang="en-US" sz="1500" b="1" kern="1200" dirty="0" err="1" smtClean="0">
              <a:solidFill>
                <a:srgbClr val="FFFF00"/>
              </a:solidFill>
            </a:rPr>
            <a:t>limfocite</a:t>
          </a:r>
          <a:endParaRPr lang="en-US" sz="1500" b="1" kern="1200" dirty="0">
            <a:solidFill>
              <a:srgbClr val="FFFF00"/>
            </a:solidFill>
          </a:endParaRPr>
        </a:p>
      </dsp:txBody>
      <dsp:txXfrm>
        <a:off x="79997" y="1445967"/>
        <a:ext cx="1412567" cy="1673233"/>
      </dsp:txXfrm>
    </dsp:sp>
    <dsp:sp modelId="{398B5961-5D7C-4531-95BF-7CBC7D2EE05B}">
      <dsp:nvSpPr>
        <dsp:cNvPr id="0" name=""/>
        <dsp:cNvSpPr/>
      </dsp:nvSpPr>
      <dsp:spPr>
        <a:xfrm>
          <a:off x="1647251" y="1369550"/>
          <a:ext cx="1565401" cy="18260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81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500" b="1" kern="1200" dirty="0" smtClean="0">
              <a:solidFill>
                <a:srgbClr val="FFFF00"/>
              </a:solidFill>
            </a:rPr>
            <a:t>Formarea de foliculi l</a:t>
          </a:r>
          <a:r>
            <a:rPr lang="en-US" sz="1500" b="1" kern="1200" dirty="0" err="1" smtClean="0">
              <a:solidFill>
                <a:srgbClr val="FFFF00"/>
              </a:solidFill>
            </a:rPr>
            <a:t>imfoi</a:t>
          </a:r>
          <a:r>
            <a:rPr lang="ro-RO" sz="1500" b="1" kern="1200" dirty="0" smtClean="0">
              <a:solidFill>
                <a:srgbClr val="FFFF00"/>
              </a:solidFill>
            </a:rPr>
            <a:t>zi</a:t>
          </a:r>
          <a:endParaRPr lang="en-US" sz="1500" b="1" kern="1200" dirty="0">
            <a:solidFill>
              <a:srgbClr val="FFFF00"/>
            </a:solidFill>
          </a:endParaRPr>
        </a:p>
      </dsp:txBody>
      <dsp:txXfrm>
        <a:off x="1723668" y="1445967"/>
        <a:ext cx="1412567" cy="1673233"/>
      </dsp:txXfrm>
    </dsp:sp>
    <dsp:sp modelId="{AEF02B69-2020-4D80-AA39-2C352EE4F39B}">
      <dsp:nvSpPr>
        <dsp:cNvPr id="0" name=""/>
        <dsp:cNvSpPr/>
      </dsp:nvSpPr>
      <dsp:spPr>
        <a:xfrm>
          <a:off x="3290923" y="1369550"/>
          <a:ext cx="1565401" cy="18260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81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rgbClr val="FFFF00"/>
              </a:solidFill>
            </a:rPr>
            <a:t>Fibro</a:t>
          </a:r>
          <a:r>
            <a:rPr lang="ro-RO" sz="1500" b="1" kern="1200" dirty="0" smtClean="0">
              <a:solidFill>
                <a:srgbClr val="FFFF00"/>
              </a:solidFill>
            </a:rPr>
            <a:t>za</a:t>
          </a:r>
          <a:endParaRPr lang="en-US" sz="1500" b="1" kern="1200" dirty="0">
            <a:solidFill>
              <a:srgbClr val="FFFF00"/>
            </a:solidFill>
          </a:endParaRPr>
        </a:p>
      </dsp:txBody>
      <dsp:txXfrm>
        <a:off x="3367340" y="1445967"/>
        <a:ext cx="1412567" cy="1673233"/>
      </dsp:txXfrm>
    </dsp:sp>
    <dsp:sp modelId="{DAAB05B1-0B25-4D8A-B70F-100605900286}">
      <dsp:nvSpPr>
        <dsp:cNvPr id="0" name=""/>
        <dsp:cNvSpPr/>
      </dsp:nvSpPr>
      <dsp:spPr>
        <a:xfrm>
          <a:off x="4934594" y="1369550"/>
          <a:ext cx="1565401" cy="18260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81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500" b="1" kern="1200" dirty="0" smtClean="0">
              <a:solidFill>
                <a:srgbClr val="FFFF00"/>
              </a:solidFill>
            </a:rPr>
            <a:t>Boala se </a:t>
          </a:r>
          <a:r>
            <a:rPr lang="ro-RO" sz="1500" b="1" kern="1200" dirty="0" err="1" smtClean="0">
              <a:solidFill>
                <a:srgbClr val="FFFF00"/>
              </a:solidFill>
            </a:rPr>
            <a:t>datoreaza</a:t>
          </a:r>
          <a:r>
            <a:rPr lang="ro-RO" sz="1500" b="1" kern="1200" dirty="0" smtClean="0">
              <a:solidFill>
                <a:srgbClr val="FFFF00"/>
              </a:solidFill>
            </a:rPr>
            <a:t> </a:t>
          </a:r>
          <a:r>
            <a:rPr lang="en-US" sz="1500" b="1" kern="1200" dirty="0" err="1" smtClean="0">
              <a:solidFill>
                <a:srgbClr val="FFFF00"/>
              </a:solidFill>
            </a:rPr>
            <a:t>distruger</a:t>
          </a:r>
          <a:r>
            <a:rPr lang="ro-RO" sz="1500" b="1" kern="1200" dirty="0" smtClean="0">
              <a:solidFill>
                <a:srgbClr val="FFFF00"/>
              </a:solidFill>
            </a:rPr>
            <a:t>ii</a:t>
          </a:r>
          <a:r>
            <a:rPr lang="en-US" sz="1500" b="1" kern="1200" dirty="0" smtClean="0">
              <a:solidFill>
                <a:srgbClr val="FFFF00"/>
              </a:solidFill>
            </a:rPr>
            <a:t> </a:t>
          </a:r>
          <a:r>
            <a:rPr lang="en-US" sz="1500" b="1" kern="1200" dirty="0" err="1" smtClean="0">
              <a:solidFill>
                <a:srgbClr val="FFFF00"/>
              </a:solidFill>
            </a:rPr>
            <a:t>celulelor</a:t>
          </a:r>
          <a:r>
            <a:rPr lang="en-US" sz="1500" b="1" kern="1200" dirty="0" smtClean="0">
              <a:solidFill>
                <a:srgbClr val="FFFF00"/>
              </a:solidFill>
            </a:rPr>
            <a:t> </a:t>
          </a:r>
          <a:r>
            <a:rPr lang="en-US" sz="1500" b="1" kern="1200" dirty="0" err="1" smtClean="0">
              <a:solidFill>
                <a:srgbClr val="FFFF00"/>
              </a:solidFill>
            </a:rPr>
            <a:t>gazdă</a:t>
          </a:r>
          <a:r>
            <a:rPr lang="en-US" sz="1500" b="1" kern="1200" dirty="0" smtClean="0">
              <a:solidFill>
                <a:srgbClr val="FFFF00"/>
              </a:solidFill>
            </a:rPr>
            <a:t> şi </a:t>
          </a:r>
          <a:r>
            <a:rPr lang="en-US" sz="1500" b="1" kern="1200" dirty="0" err="1" smtClean="0">
              <a:solidFill>
                <a:srgbClr val="FFFF00"/>
              </a:solidFill>
            </a:rPr>
            <a:t>răspunsului</a:t>
          </a:r>
          <a:r>
            <a:rPr lang="en-US" sz="1500" b="1" kern="1200" dirty="0" smtClean="0">
              <a:solidFill>
                <a:srgbClr val="FFFF00"/>
              </a:solidFill>
            </a:rPr>
            <a:t> </a:t>
          </a:r>
          <a:r>
            <a:rPr lang="en-US" sz="1500" b="1" kern="1200" dirty="0" err="1" smtClean="0">
              <a:solidFill>
                <a:srgbClr val="FFFF00"/>
              </a:solidFill>
            </a:rPr>
            <a:t>imun</a:t>
          </a:r>
          <a:endParaRPr lang="en-US" sz="1500" b="1" kern="1200" dirty="0">
            <a:solidFill>
              <a:srgbClr val="FFFF00"/>
            </a:solidFill>
          </a:endParaRPr>
        </a:p>
      </dsp:txBody>
      <dsp:txXfrm>
        <a:off x="5011011" y="1445967"/>
        <a:ext cx="1412567" cy="1673233"/>
      </dsp:txXfrm>
    </dsp:sp>
    <dsp:sp modelId="{230543FE-DB2D-411F-9080-A2223E480F9B}">
      <dsp:nvSpPr>
        <dsp:cNvPr id="0" name=""/>
        <dsp:cNvSpPr/>
      </dsp:nvSpPr>
      <dsp:spPr>
        <a:xfrm>
          <a:off x="6578266" y="1369550"/>
          <a:ext cx="1565401" cy="18260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81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1500" b="1" kern="1200" dirty="0" smtClean="0">
              <a:solidFill>
                <a:srgbClr val="FFFF00"/>
              </a:solidFill>
            </a:rPr>
            <a:t>Nu dă </a:t>
          </a:r>
          <a:r>
            <a:rPr lang="en-US" sz="1500" b="1" kern="1200" dirty="0" err="1" smtClean="0">
              <a:solidFill>
                <a:srgbClr val="FFFF00"/>
              </a:solidFill>
            </a:rPr>
            <a:t>imunitate</a:t>
          </a:r>
          <a:r>
            <a:rPr lang="en-US" sz="1500" b="1" kern="1200" dirty="0" smtClean="0">
              <a:solidFill>
                <a:srgbClr val="FFFF00"/>
              </a:solidFill>
            </a:rPr>
            <a:t> de </a:t>
          </a:r>
          <a:r>
            <a:rPr lang="en-US" sz="1500" b="1" kern="1200" dirty="0" err="1" smtClean="0">
              <a:solidFill>
                <a:srgbClr val="FFFF00"/>
              </a:solidFill>
            </a:rPr>
            <a:t>lunga</a:t>
          </a:r>
          <a:r>
            <a:rPr lang="en-US" sz="1500" b="1" kern="1200" dirty="0" smtClean="0">
              <a:solidFill>
                <a:srgbClr val="FFFF00"/>
              </a:solidFill>
            </a:rPr>
            <a:t> </a:t>
          </a:r>
          <a:r>
            <a:rPr lang="en-US" sz="1500" b="1" kern="1200" dirty="0" err="1" smtClean="0">
              <a:solidFill>
                <a:srgbClr val="FFFF00"/>
              </a:solidFill>
            </a:rPr>
            <a:t>durata</a:t>
          </a:r>
          <a:r>
            <a:rPr lang="en-US" sz="1500" b="1" kern="1200" dirty="0" smtClean="0">
              <a:solidFill>
                <a:srgbClr val="FFFF00"/>
              </a:solidFill>
            </a:rPr>
            <a:t>; </a:t>
          </a:r>
          <a:r>
            <a:rPr lang="en-US" sz="1500" b="1" kern="1200" dirty="0" err="1" smtClean="0">
              <a:solidFill>
                <a:srgbClr val="FFFF00"/>
              </a:solidFill>
            </a:rPr>
            <a:t>reinfect</a:t>
          </a:r>
          <a:r>
            <a:rPr lang="ro-RO" sz="1500" b="1" kern="1200" dirty="0" err="1" smtClean="0">
              <a:solidFill>
                <a:srgbClr val="FFFF00"/>
              </a:solidFill>
            </a:rPr>
            <a:t>area</a:t>
          </a:r>
          <a:r>
            <a:rPr lang="ro-RO" sz="1500" b="1" kern="1200" dirty="0" smtClean="0">
              <a:solidFill>
                <a:srgbClr val="FFFF00"/>
              </a:solidFill>
            </a:rPr>
            <a:t> produce răspuns </a:t>
          </a:r>
          <a:r>
            <a:rPr lang="en-US" sz="1500" b="1" kern="1200" dirty="0" err="1" smtClean="0">
              <a:solidFill>
                <a:srgbClr val="FFFF00"/>
              </a:solidFill>
            </a:rPr>
            <a:t>inflamator</a:t>
          </a:r>
          <a:endParaRPr lang="en-US" sz="1500" b="1" kern="1200" dirty="0">
            <a:solidFill>
              <a:srgbClr val="FFFF00"/>
            </a:solidFill>
          </a:endParaRPr>
        </a:p>
      </dsp:txBody>
      <dsp:txXfrm>
        <a:off x="6654683" y="1445967"/>
        <a:ext cx="1412567" cy="16732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BF058-0E53-48C4-A32B-65A6D8CA276A}">
      <dsp:nvSpPr>
        <dsp:cNvPr id="0" name=""/>
        <dsp:cNvSpPr/>
      </dsp:nvSpPr>
      <dsp:spPr>
        <a:xfrm rot="10800000">
          <a:off x="1700114" y="1168"/>
          <a:ext cx="4995809" cy="176708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923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 smtClean="0"/>
            <a:t>Chlamydia este </a:t>
          </a:r>
          <a:r>
            <a:rPr lang="ro-RO" sz="1800" b="1" kern="1200" dirty="0" smtClean="0">
              <a:latin typeface="Arial" pitchFamily="34" charset="0"/>
              <a:cs typeface="Arial" pitchFamily="34" charset="0"/>
            </a:rPr>
            <a:t>o boală cu transmitere sexuală </a:t>
          </a:r>
          <a:r>
            <a:rPr lang="vi-VN" sz="1800" b="1" kern="1200" dirty="0" smtClean="0">
              <a:latin typeface="Arial" pitchFamily="34" charset="0"/>
              <a:cs typeface="Arial" pitchFamily="34" charset="0"/>
            </a:rPr>
            <a:t>f</a:t>
          </a:r>
          <a:r>
            <a:rPr lang="vi-VN" sz="1800" b="1" kern="1200" dirty="0" smtClean="0"/>
            <a:t>recventă atât la bărbaţi, cât şi la femei </a:t>
          </a:r>
          <a:endParaRPr lang="en-US" sz="1800" b="1" kern="1200" dirty="0"/>
        </a:p>
      </dsp:txBody>
      <dsp:txXfrm rot="10800000">
        <a:off x="2141886" y="1168"/>
        <a:ext cx="4554037" cy="1767087"/>
      </dsp:txXfrm>
    </dsp:sp>
    <dsp:sp modelId="{8F3717D7-C94B-4402-81AD-AB0D17C1165E}">
      <dsp:nvSpPr>
        <dsp:cNvPr id="0" name=""/>
        <dsp:cNvSpPr/>
      </dsp:nvSpPr>
      <dsp:spPr>
        <a:xfrm>
          <a:off x="816571" y="1168"/>
          <a:ext cx="1767087" cy="176708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8B18F-1366-4CBA-8384-19F0B5E99181}">
      <dsp:nvSpPr>
        <dsp:cNvPr id="0" name=""/>
        <dsp:cNvSpPr/>
      </dsp:nvSpPr>
      <dsp:spPr>
        <a:xfrm rot="10800000">
          <a:off x="1700114" y="2295744"/>
          <a:ext cx="4995809" cy="176708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9236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 smtClean="0">
              <a:latin typeface="Arial" pitchFamily="34" charset="0"/>
              <a:cs typeface="Arial" pitchFamily="34" charset="0"/>
            </a:rPr>
            <a:t>Adesea</a:t>
          </a:r>
          <a:r>
            <a:rPr lang="es-ES" sz="18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s-ES" sz="1800" b="1" kern="1200" dirty="0" err="1" smtClean="0">
              <a:latin typeface="Arial" pitchFamily="34" charset="0"/>
              <a:cs typeface="Arial" pitchFamily="34" charset="0"/>
            </a:rPr>
            <a:t>infecția</a:t>
          </a:r>
          <a:r>
            <a:rPr lang="es-ES" sz="1800" b="1" kern="1200" dirty="0" smtClean="0">
              <a:latin typeface="Arial" pitchFamily="34" charset="0"/>
              <a:cs typeface="Arial" pitchFamily="34" charset="0"/>
            </a:rPr>
            <a:t> este </a:t>
          </a:r>
          <a:r>
            <a:rPr lang="es-ES" sz="1800" b="1" kern="1200" dirty="0" err="1" smtClean="0">
              <a:latin typeface="Arial" pitchFamily="34" charset="0"/>
              <a:cs typeface="Arial" pitchFamily="34" charset="0"/>
            </a:rPr>
            <a:t>asimptomatică</a:t>
          </a:r>
          <a:r>
            <a:rPr lang="es-ES" sz="1800" b="1" kern="1200" dirty="0" smtClean="0">
              <a:latin typeface="Arial" pitchFamily="34" charset="0"/>
              <a:cs typeface="Arial" pitchFamily="34" charset="0"/>
            </a:rPr>
            <a:t>, dar </a:t>
          </a:r>
          <a:r>
            <a:rPr lang="es-ES" sz="1800" b="1" kern="1200" dirty="0" err="1" smtClean="0">
              <a:latin typeface="Arial" pitchFamily="34" charset="0"/>
              <a:cs typeface="Arial" pitchFamily="34" charset="0"/>
            </a:rPr>
            <a:t>dacă</a:t>
          </a:r>
          <a:r>
            <a:rPr lang="es-ES" sz="18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s-ES" sz="1800" b="1" kern="1200" dirty="0" err="1" smtClean="0">
              <a:latin typeface="Arial" pitchFamily="34" charset="0"/>
              <a:cs typeface="Arial" pitchFamily="34" charset="0"/>
            </a:rPr>
            <a:t>nu</a:t>
          </a:r>
          <a:r>
            <a:rPr lang="es-ES" sz="1800" b="1" kern="1200" dirty="0" smtClean="0">
              <a:latin typeface="Arial" pitchFamily="34" charset="0"/>
              <a:cs typeface="Arial" pitchFamily="34" charset="0"/>
            </a:rPr>
            <a:t> este </a:t>
          </a:r>
          <a:r>
            <a:rPr lang="es-ES" sz="1800" b="1" kern="1200" dirty="0" err="1" smtClean="0">
              <a:latin typeface="Arial" pitchFamily="34" charset="0"/>
              <a:cs typeface="Arial" pitchFamily="34" charset="0"/>
            </a:rPr>
            <a:t>tratată</a:t>
          </a:r>
          <a:r>
            <a:rPr lang="es-ES" sz="18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s-ES" sz="1800" b="1" kern="1200" dirty="0" err="1" smtClean="0">
              <a:latin typeface="Arial" pitchFamily="34" charset="0"/>
              <a:cs typeface="Arial" pitchFamily="34" charset="0"/>
            </a:rPr>
            <a:t>poate</a:t>
          </a:r>
          <a:r>
            <a:rPr lang="es-ES" sz="1800" b="1" kern="1200" dirty="0" smtClean="0">
              <a:latin typeface="Arial" pitchFamily="34" charset="0"/>
              <a:cs typeface="Arial" pitchFamily="34" charset="0"/>
            </a:rPr>
            <a:t> duce la </a:t>
          </a:r>
          <a:r>
            <a:rPr lang="es-ES" sz="1800" b="1" kern="1200" dirty="0" err="1" smtClean="0">
              <a:latin typeface="Arial" pitchFamily="34" charset="0"/>
              <a:cs typeface="Arial" pitchFamily="34" charset="0"/>
            </a:rPr>
            <a:t>complicații</a:t>
          </a:r>
          <a:r>
            <a:rPr lang="es-ES" sz="1800" b="1" kern="1200" dirty="0" smtClean="0">
              <a:latin typeface="Arial" pitchFamily="34" charset="0"/>
              <a:cs typeface="Arial" pitchFamily="34" charset="0"/>
            </a:rPr>
            <a:t> </a:t>
          </a:r>
          <a:endParaRPr lang="en-US" sz="1800" b="1" kern="1200" dirty="0">
            <a:latin typeface="Arial" pitchFamily="34" charset="0"/>
            <a:cs typeface="Arial" pitchFamily="34" charset="0"/>
          </a:endParaRPr>
        </a:p>
      </dsp:txBody>
      <dsp:txXfrm rot="10800000">
        <a:off x="2141886" y="2295744"/>
        <a:ext cx="4554037" cy="1767087"/>
      </dsp:txXfrm>
    </dsp:sp>
    <dsp:sp modelId="{BBDD1238-21E3-40BB-820C-F8ED224E92A8}">
      <dsp:nvSpPr>
        <dsp:cNvPr id="0" name=""/>
        <dsp:cNvSpPr/>
      </dsp:nvSpPr>
      <dsp:spPr>
        <a:xfrm>
          <a:off x="816571" y="2295744"/>
          <a:ext cx="1767087" cy="176708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246B2B-226F-491B-BBE6-B4243034EAA7}">
      <dsp:nvSpPr>
        <dsp:cNvPr id="0" name=""/>
        <dsp:cNvSpPr/>
      </dsp:nvSpPr>
      <dsp:spPr>
        <a:xfrm rot="5400000">
          <a:off x="3520876" y="-712574"/>
          <a:ext cx="3341189" cy="49103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Asociat cu </a:t>
          </a:r>
          <a:r>
            <a:rPr lang="ro-RO" sz="1700" kern="1200" smtClean="0"/>
            <a:t>infecțiile cu </a:t>
          </a:r>
          <a:r>
            <a:rPr lang="en-US" sz="1700" kern="1200" smtClean="0"/>
            <a:t>chlamydia genitale</a:t>
          </a:r>
          <a:endParaRPr lang="en-US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700" kern="1200" dirty="0" smtClean="0"/>
            <a:t>Secreţie m</a:t>
          </a:r>
          <a:r>
            <a:rPr lang="en-US" sz="1700" kern="1200" dirty="0" err="1" smtClean="0"/>
            <a:t>ucopurulent</a:t>
          </a:r>
          <a:r>
            <a:rPr lang="ro-RO" sz="1700" kern="1200" dirty="0" smtClean="0"/>
            <a:t>ă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Cornee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infiltrat</a:t>
          </a:r>
          <a:r>
            <a:rPr lang="ro-RO" sz="1700" kern="1200" dirty="0" smtClean="0"/>
            <a:t>ă</a:t>
          </a:r>
          <a:r>
            <a:rPr lang="en-US" sz="1700" kern="1200" dirty="0" smtClean="0"/>
            <a:t>, </a:t>
          </a:r>
          <a:r>
            <a:rPr lang="en-US" sz="1700" kern="1200" dirty="0" err="1" smtClean="0"/>
            <a:t>vascularizarea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si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cicatrici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700" kern="1200" dirty="0" smtClean="0"/>
            <a:t>Ochi sunt roşii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700" kern="1200" dirty="0" smtClean="0"/>
            <a:t>N</a:t>
          </a:r>
          <a:r>
            <a:rPr lang="en-US" sz="1700" kern="1200" dirty="0" err="1" smtClean="0"/>
            <a:t>ou-născuţi</a:t>
          </a:r>
          <a:r>
            <a:rPr lang="ro-RO" sz="1700" kern="1200" dirty="0" smtClean="0"/>
            <a:t>i</a:t>
          </a:r>
          <a:r>
            <a:rPr lang="en-US" sz="1700" kern="1200" dirty="0" smtClean="0"/>
            <a:t> </a:t>
          </a:r>
          <a:r>
            <a:rPr lang="ro-RO" sz="1700" kern="1200" dirty="0" smtClean="0"/>
            <a:t>se infectează de la căile genitale ale mamei, pe cale verticală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err="1" smtClean="0"/>
            <a:t>Aparentă</a:t>
          </a:r>
          <a:r>
            <a:rPr lang="en-US" sz="1700" kern="1200" dirty="0" smtClean="0"/>
            <a:t> </a:t>
          </a:r>
          <a:r>
            <a:rPr lang="ro-RO" sz="1700" kern="1200" dirty="0" smtClean="0"/>
            <a:t>la </a:t>
          </a:r>
          <a:r>
            <a:rPr lang="en-US" sz="1700" kern="1200" dirty="0" smtClean="0"/>
            <a:t>5-12 </a:t>
          </a:r>
          <a:r>
            <a:rPr lang="en-US" sz="1700" kern="1200" dirty="0" err="1" smtClean="0"/>
            <a:t>zile</a:t>
          </a:r>
          <a:r>
            <a:rPr lang="en-US" sz="1700" kern="1200" dirty="0" smtClean="0"/>
            <a:t> de la </a:t>
          </a:r>
          <a:r>
            <a:rPr lang="en-US" sz="1700" kern="1200" dirty="0" err="1" smtClean="0"/>
            <a:t>nastere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700" kern="1200" dirty="0" smtClean="0"/>
            <a:t>D</a:t>
          </a:r>
          <a:r>
            <a:rPr lang="en-US" sz="1700" kern="1200" dirty="0" smtClean="0"/>
            <a:t>e </a:t>
          </a:r>
          <a:r>
            <a:rPr lang="en-US" sz="1700" kern="1200" dirty="0" err="1" smtClean="0"/>
            <a:t>multe</a:t>
          </a:r>
          <a:r>
            <a:rPr lang="en-US" sz="1700" kern="1200" dirty="0" smtClean="0"/>
            <a:t> </a:t>
          </a:r>
          <a:r>
            <a:rPr lang="en-US" sz="1700" kern="1200" dirty="0" err="1" smtClean="0"/>
            <a:t>ori</a:t>
          </a:r>
          <a:r>
            <a:rPr lang="en-US" sz="1700" kern="1200" dirty="0" smtClean="0"/>
            <a:t> </a:t>
          </a:r>
          <a:r>
            <a:rPr lang="ro-RO" sz="1700" kern="1200" dirty="0" smtClean="0"/>
            <a:t>boala oculara este </a:t>
          </a:r>
          <a:r>
            <a:rPr lang="ro-RO" sz="1700" kern="1200" dirty="0" err="1" smtClean="0"/>
            <a:t>insotita</a:t>
          </a:r>
          <a:r>
            <a:rPr lang="ro-RO" sz="1700" kern="1200" dirty="0" smtClean="0"/>
            <a:t> de i</a:t>
          </a:r>
          <a:r>
            <a:rPr lang="en-US" sz="1700" kern="1200" dirty="0" err="1" smtClean="0"/>
            <a:t>nfecti</a:t>
          </a:r>
          <a:r>
            <a:rPr lang="ro-RO" sz="1700" kern="1200" dirty="0" smtClean="0"/>
            <a:t>i</a:t>
          </a:r>
          <a:r>
            <a:rPr lang="en-US" sz="1700" kern="1200" dirty="0" smtClean="0"/>
            <a:t> </a:t>
          </a:r>
          <a:r>
            <a:rPr lang="ro-RO" sz="1700" kern="1200" dirty="0" smtClean="0"/>
            <a:t>otice</a:t>
          </a:r>
          <a:r>
            <a:rPr lang="en-US" sz="1700" kern="1200" dirty="0" smtClean="0"/>
            <a:t> şi </a:t>
          </a:r>
          <a:r>
            <a:rPr lang="en-US" sz="1700" kern="1200" dirty="0" err="1" smtClean="0"/>
            <a:t>rinit</a:t>
          </a:r>
          <a:r>
            <a:rPr lang="ro-RO" sz="1700" kern="1200" dirty="0" smtClean="0"/>
            <a:t>e</a:t>
          </a:r>
          <a:r>
            <a:rPr lang="en-US" sz="1700" kern="1200" dirty="0" smtClean="0"/>
            <a:t> 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700" kern="1200" smtClean="0"/>
            <a:t>Se </a:t>
          </a:r>
          <a:r>
            <a:rPr lang="en-US" sz="1700" kern="1200" smtClean="0"/>
            <a:t>vindecă de obicei spontan, dar lasă cicatrici</a:t>
          </a:r>
          <a:endParaRPr lang="en-US" sz="1700" kern="1200" dirty="0"/>
        </a:p>
      </dsp:txBody>
      <dsp:txXfrm rot="-5400000">
        <a:off x="2736299" y="235106"/>
        <a:ext cx="4747241" cy="3014983"/>
      </dsp:txXfrm>
    </dsp:sp>
    <dsp:sp modelId="{1A203730-13E2-4F30-9A66-7A6469052574}">
      <dsp:nvSpPr>
        <dsp:cNvPr id="0" name=""/>
        <dsp:cNvSpPr/>
      </dsp:nvSpPr>
      <dsp:spPr>
        <a:xfrm>
          <a:off x="0" y="0"/>
          <a:ext cx="2762069" cy="51845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smtClean="0"/>
            <a:t>Conjunctivit</a:t>
          </a:r>
          <a:r>
            <a:rPr lang="ro-RO" sz="2700" kern="1200" smtClean="0"/>
            <a:t>a</a:t>
          </a:r>
          <a:r>
            <a:rPr lang="en-US" sz="2700" kern="1200" smtClean="0"/>
            <a:t> </a:t>
          </a:r>
          <a:r>
            <a:rPr lang="ro-RO" sz="2700" kern="1200" smtClean="0"/>
            <a:t>cu incluzii</a:t>
          </a:r>
          <a:r>
            <a:rPr lang="en-US" sz="2700" kern="1200" smtClean="0"/>
            <a:t> (</a:t>
          </a:r>
          <a:r>
            <a:rPr lang="en-US" sz="2700" i="1" kern="1200" smtClean="0"/>
            <a:t>C.trachomatis </a:t>
          </a:r>
          <a:r>
            <a:rPr lang="en-US" sz="2700" kern="1200" smtClean="0"/>
            <a:t>biovar: Trachoma)</a:t>
          </a:r>
          <a:endParaRPr lang="en-US" sz="2700" kern="1200"/>
        </a:p>
      </dsp:txBody>
      <dsp:txXfrm>
        <a:off x="134833" y="134833"/>
        <a:ext cx="2492403" cy="49149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DB6D0-4A0F-4E9E-873D-4309AC179C61}">
      <dsp:nvSpPr>
        <dsp:cNvPr id="0" name=""/>
        <dsp:cNvSpPr/>
      </dsp:nvSpPr>
      <dsp:spPr>
        <a:xfrm rot="10800000">
          <a:off x="1076029" y="549511"/>
          <a:ext cx="7595336" cy="451760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969" tIns="118110" rIns="220472" bIns="118110" numCol="1" spcCol="1270" anchor="t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smtClean="0"/>
            <a:t>Pneumonia</a:t>
          </a:r>
          <a:r>
            <a:rPr lang="ro-RO" sz="3100" kern="1200" smtClean="0"/>
            <a:t> nou născutului </a:t>
          </a:r>
          <a:r>
            <a:rPr lang="en-US" sz="3100" kern="1200" smtClean="0"/>
            <a:t>(</a:t>
          </a:r>
          <a:r>
            <a:rPr lang="en-US" sz="3100" i="1" kern="1200" smtClean="0"/>
            <a:t>C.trachomatis </a:t>
          </a:r>
          <a:r>
            <a:rPr lang="en-US" sz="3100" kern="1200" smtClean="0"/>
            <a:t>biovar: trachoma)</a:t>
          </a:r>
          <a:endParaRPr lang="en-US" sz="31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err="1" smtClean="0"/>
            <a:t>Asociat</a:t>
          </a:r>
          <a:r>
            <a:rPr lang="en-US" sz="2400" kern="1200" dirty="0" smtClean="0"/>
            <a:t> cu </a:t>
          </a:r>
          <a:r>
            <a:rPr lang="ro-RO" sz="2400" kern="1200" dirty="0" smtClean="0"/>
            <a:t>infecțiile cu </a:t>
          </a:r>
          <a:r>
            <a:rPr lang="en-US" sz="2400" kern="1200" dirty="0" smtClean="0"/>
            <a:t>chlamydia genitale</a:t>
          </a:r>
          <a:r>
            <a:rPr lang="ro-RO" sz="2400" kern="1200" dirty="0" smtClean="0"/>
            <a:t> la mamă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2400" kern="1200" dirty="0" smtClean="0"/>
            <a:t>N</a:t>
          </a:r>
          <a:r>
            <a:rPr lang="en-US" sz="2400" kern="1200" dirty="0" err="1" smtClean="0"/>
            <a:t>ou-născuţi</a:t>
          </a:r>
          <a:r>
            <a:rPr lang="ro-RO" sz="2400" kern="1200" dirty="0" smtClean="0"/>
            <a:t>i</a:t>
          </a:r>
          <a:r>
            <a:rPr lang="en-US" sz="2400" kern="1200" dirty="0" smtClean="0"/>
            <a:t> </a:t>
          </a:r>
          <a:r>
            <a:rPr lang="ro-RO" sz="2400" kern="1200" dirty="0" smtClean="0"/>
            <a:t>se infectează de la căile genitale ale mamei</a:t>
          </a:r>
          <a:endParaRPr lang="en-US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Respiraţie şuierătoare şi tuse pneumonie, dar nu şi febră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smtClean="0"/>
            <a:t>Deseori, precedată de conjunctivită</a:t>
          </a:r>
          <a:endParaRPr lang="en-US" sz="2400" kern="1200"/>
        </a:p>
      </dsp:txBody>
      <dsp:txXfrm rot="10800000">
        <a:off x="2205429" y="549511"/>
        <a:ext cx="6465936" cy="4517600"/>
      </dsp:txXfrm>
    </dsp:sp>
    <dsp:sp modelId="{235619E5-2530-494C-BF3A-C794BDA35877}">
      <dsp:nvSpPr>
        <dsp:cNvPr id="0" name=""/>
        <dsp:cNvSpPr/>
      </dsp:nvSpPr>
      <dsp:spPr>
        <a:xfrm>
          <a:off x="358676" y="1295779"/>
          <a:ext cx="3025064" cy="302506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28E96-7612-4CB7-981D-712EE047C036}">
      <dsp:nvSpPr>
        <dsp:cNvPr id="0" name=""/>
        <dsp:cNvSpPr/>
      </dsp:nvSpPr>
      <dsp:spPr>
        <a:xfrm rot="5400000">
          <a:off x="-370115" y="371277"/>
          <a:ext cx="2467434" cy="172720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/>
            <a:t>Stadiul</a:t>
          </a:r>
          <a:r>
            <a:rPr lang="en-US" sz="2400" b="1" kern="1200" dirty="0" smtClean="0"/>
            <a:t> </a:t>
          </a:r>
          <a:r>
            <a:rPr lang="ro-RO" sz="2400" b="1" kern="1200" dirty="0" smtClean="0"/>
            <a:t>1</a:t>
          </a:r>
          <a:endParaRPr lang="en-US" sz="2400" b="1" kern="1200" dirty="0"/>
        </a:p>
      </dsp:txBody>
      <dsp:txXfrm rot="-5400000">
        <a:off x="0" y="864764"/>
        <a:ext cx="1727204" cy="740230"/>
      </dsp:txXfrm>
    </dsp:sp>
    <dsp:sp modelId="{2BC4D698-30B6-45B3-96E1-929C2335628F}">
      <dsp:nvSpPr>
        <dsp:cNvPr id="0" name=""/>
        <dsp:cNvSpPr/>
      </dsp:nvSpPr>
      <dsp:spPr>
        <a:xfrm rot="5400000">
          <a:off x="3590077" y="-1861711"/>
          <a:ext cx="1603832" cy="53295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smtClean="0"/>
            <a:t>L</a:t>
          </a:r>
          <a:r>
            <a:rPr lang="en-US" sz="1800" kern="1200" smtClean="0"/>
            <a:t>a </a:t>
          </a:r>
          <a:r>
            <a:rPr lang="ro-RO" sz="1800" kern="1200" smtClean="0"/>
            <a:t>locul de pătrundere apar </a:t>
          </a:r>
          <a:r>
            <a:rPr lang="en-US" sz="1800" kern="1200" smtClean="0"/>
            <a:t>leziun</a:t>
          </a:r>
          <a:r>
            <a:rPr lang="ro-RO" sz="1800" kern="1200" smtClean="0"/>
            <a:t>i</a:t>
          </a:r>
          <a:r>
            <a:rPr lang="en-US" sz="1800" kern="1200" smtClean="0"/>
            <a:t> nedureroas</a:t>
          </a:r>
          <a:r>
            <a:rPr lang="ro-RO" sz="1800" kern="1200" smtClean="0"/>
            <a:t>e, m</a:t>
          </a:r>
          <a:r>
            <a:rPr lang="en-US" sz="1800" kern="1200" smtClean="0"/>
            <a:t>ici</a:t>
          </a:r>
          <a:r>
            <a:rPr lang="ro-RO" sz="1800" kern="1200" smtClean="0"/>
            <a:t>,</a:t>
          </a:r>
          <a:r>
            <a:rPr lang="en-US" sz="1800" kern="1200" smtClean="0"/>
            <a:t> veziculoase</a:t>
          </a:r>
          <a:endParaRPr lang="en-US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smtClean="0"/>
            <a:t>Febră, dureri de cap și mialgi</a:t>
          </a:r>
          <a:r>
            <a:rPr lang="ro-RO" sz="1800" kern="1200" smtClean="0"/>
            <a:t>i</a:t>
          </a:r>
          <a:endParaRPr lang="en-US" sz="1800" kern="1200"/>
        </a:p>
      </dsp:txBody>
      <dsp:txXfrm rot="-5400000">
        <a:off x="1727204" y="79455"/>
        <a:ext cx="5251286" cy="1447246"/>
      </dsp:txXfrm>
    </dsp:sp>
    <dsp:sp modelId="{ACA3E6B0-C205-49D1-8536-B4005937BA85}">
      <dsp:nvSpPr>
        <dsp:cNvPr id="0" name=""/>
        <dsp:cNvSpPr/>
      </dsp:nvSpPr>
      <dsp:spPr>
        <a:xfrm rot="5400000">
          <a:off x="-370115" y="2554654"/>
          <a:ext cx="2467434" cy="172720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400" b="1" kern="1200" dirty="0" smtClean="0"/>
            <a:t>Stadiul 2</a:t>
          </a:r>
          <a:endParaRPr lang="en-US" sz="2400" b="1" kern="1200" dirty="0"/>
        </a:p>
      </dsp:txBody>
      <dsp:txXfrm rot="-5400000">
        <a:off x="0" y="3048141"/>
        <a:ext cx="1727204" cy="740230"/>
      </dsp:txXfrm>
    </dsp:sp>
    <dsp:sp modelId="{7AE94A36-ECA0-49CD-B458-A759FE82E283}">
      <dsp:nvSpPr>
        <dsp:cNvPr id="0" name=""/>
        <dsp:cNvSpPr/>
      </dsp:nvSpPr>
      <dsp:spPr>
        <a:xfrm rot="5400000">
          <a:off x="3590077" y="321665"/>
          <a:ext cx="1603832" cy="53295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Inflamarea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ganglionilor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limfatici</a:t>
          </a:r>
          <a:r>
            <a:rPr lang="en-US" sz="1800" kern="1200" dirty="0" smtClean="0"/>
            <a:t> de </a:t>
          </a:r>
          <a:r>
            <a:rPr lang="en-US" sz="1800" kern="1200" dirty="0" err="1" smtClean="0"/>
            <a:t>drenaj</a:t>
          </a:r>
          <a:r>
            <a:rPr lang="ro-RO" sz="1800" kern="1200" dirty="0" smtClean="0"/>
            <a:t> cu </a:t>
          </a:r>
          <a:r>
            <a:rPr lang="en-US" sz="1800" kern="1200" dirty="0" err="1" smtClean="0"/>
            <a:t>ruptură</a:t>
          </a:r>
          <a:r>
            <a:rPr lang="en-US" sz="1800" kern="1200" dirty="0" smtClean="0"/>
            <a:t> </a:t>
          </a:r>
          <a:r>
            <a:rPr lang="en-US" sz="1800" kern="1200" dirty="0" err="1" smtClean="0"/>
            <a:t>și</a:t>
          </a:r>
          <a:r>
            <a:rPr lang="en-US" sz="1800" kern="1200" dirty="0" smtClean="0"/>
            <a:t> </a:t>
          </a:r>
          <a:r>
            <a:rPr lang="ro-RO" sz="1800" kern="1200" dirty="0" smtClean="0"/>
            <a:t>supurare</a:t>
          </a:r>
          <a:endParaRPr lang="en-US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smtClean="0"/>
            <a:t>Febră, dureri de cap și mialgi</a:t>
          </a:r>
          <a:r>
            <a:rPr lang="ro-RO" sz="1800" kern="1200" smtClean="0"/>
            <a:t>i</a:t>
          </a:r>
          <a:endParaRPr lang="en-US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 smtClean="0"/>
            <a:t>Proctit</a:t>
          </a:r>
          <a:r>
            <a:rPr lang="ro-RO" sz="1800" kern="1200" dirty="0" smtClean="0"/>
            <a:t>ă</a:t>
          </a:r>
          <a:endParaRPr lang="en-US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smtClean="0"/>
            <a:t>Ulcere </a:t>
          </a:r>
          <a:r>
            <a:rPr lang="ro-RO" sz="1800" kern="1200" smtClean="0"/>
            <a:t>de gambă </a:t>
          </a:r>
          <a:r>
            <a:rPr lang="en-US" sz="1800" kern="1200" smtClean="0"/>
            <a:t>sau elefantiazis</a:t>
          </a:r>
          <a:endParaRPr lang="en-US" sz="1800" kern="1200"/>
        </a:p>
      </dsp:txBody>
      <dsp:txXfrm rot="-5400000">
        <a:off x="1727204" y="2262832"/>
        <a:ext cx="5251286" cy="14472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96F1CE-E396-4892-B492-4271FA57DE7E}">
      <dsp:nvSpPr>
        <dsp:cNvPr id="0" name=""/>
        <dsp:cNvSpPr/>
      </dsp:nvSpPr>
      <dsp:spPr>
        <a:xfrm>
          <a:off x="0" y="31225"/>
          <a:ext cx="7772400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Limfogranulom</a:t>
          </a:r>
          <a:r>
            <a:rPr lang="ro-RO" sz="2800" kern="1200" smtClean="0"/>
            <a:t>atoza v</a:t>
          </a:r>
          <a:r>
            <a:rPr lang="en-US" sz="2800" kern="1200" smtClean="0"/>
            <a:t>ener</a:t>
          </a:r>
          <a:r>
            <a:rPr lang="ro-RO" sz="2800" kern="1200" smtClean="0"/>
            <a:t>iană (LGV)</a:t>
          </a:r>
          <a:endParaRPr lang="en-US" sz="2800" kern="1200"/>
        </a:p>
      </dsp:txBody>
      <dsp:txXfrm>
        <a:off x="32784" y="64009"/>
        <a:ext cx="7706832" cy="606012"/>
      </dsp:txXfrm>
    </dsp:sp>
    <dsp:sp modelId="{2E6968A6-8913-48FF-B3B3-E3E761AFF604}">
      <dsp:nvSpPr>
        <dsp:cNvPr id="0" name=""/>
        <dsp:cNvSpPr/>
      </dsp:nvSpPr>
      <dsp:spPr>
        <a:xfrm>
          <a:off x="0" y="702805"/>
          <a:ext cx="7772400" cy="243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200" kern="1200" dirty="0" err="1" smtClean="0"/>
            <a:t>Asociat</a:t>
          </a:r>
          <a:r>
            <a:rPr lang="ro-RO" sz="2200" kern="1200" dirty="0" smtClean="0"/>
            <a:t>ă</a:t>
          </a:r>
          <a:r>
            <a:rPr lang="en-US" sz="2200" kern="1200" dirty="0" smtClean="0"/>
            <a:t> cu </a:t>
          </a:r>
          <a:r>
            <a:rPr lang="en-US" sz="2200" kern="1200" dirty="0" err="1" smtClean="0"/>
            <a:t>serovaruril</a:t>
          </a:r>
          <a:r>
            <a:rPr lang="ro-RO" sz="2200" kern="1200" dirty="0" smtClean="0"/>
            <a:t>e LGV (L1, L2, L3)</a:t>
          </a:r>
          <a:endParaRPr lang="en-US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200" kern="1200" smtClean="0"/>
            <a:t>Conjunctivită și limfadenopatie</a:t>
          </a:r>
          <a:endParaRPr lang="en-US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200" kern="1200" smtClean="0"/>
            <a:t>Cele mai frecvente forme sunt asimptomatice, dar daca este lasata netratata poate deveni </a:t>
          </a:r>
          <a:r>
            <a:rPr lang="ro-RO" sz="2200" kern="1200" smtClean="0"/>
            <a:t>simptomatica</a:t>
          </a:r>
          <a:endParaRPr lang="en-US" sz="2200" kern="120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o-RO" sz="2200" kern="1200" smtClean="0"/>
            <a:t>T</a:t>
          </a:r>
          <a:r>
            <a:rPr lang="en-US" sz="2200" kern="1200" smtClean="0"/>
            <a:t>ulpina virulenta provoacă </a:t>
          </a:r>
          <a:r>
            <a:rPr lang="ro-RO" sz="2200" kern="1200" smtClean="0"/>
            <a:t>LGV </a:t>
          </a:r>
          <a:r>
            <a:rPr lang="en-US" sz="2200" kern="1200" smtClean="0"/>
            <a:t>severă și infecții ale tractului genito-urinar </a:t>
          </a:r>
          <a:r>
            <a:rPr lang="ro-RO" sz="2200" kern="1200" smtClean="0"/>
            <a:t>, cu </a:t>
          </a:r>
          <a:r>
            <a:rPr lang="en-US" sz="2200" kern="1200" smtClean="0"/>
            <a:t>dureri de cap, dureri musculare și febră</a:t>
          </a:r>
          <a:endParaRPr lang="en-US" sz="2200" kern="1200"/>
        </a:p>
      </dsp:txBody>
      <dsp:txXfrm>
        <a:off x="0" y="702805"/>
        <a:ext cx="7772400" cy="24343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6F647-88BF-4120-A7A6-307A54DC0587}">
      <dsp:nvSpPr>
        <dsp:cNvPr id="0" name=""/>
        <dsp:cNvSpPr/>
      </dsp:nvSpPr>
      <dsp:spPr>
        <a:xfrm rot="5400000">
          <a:off x="3185633" y="-623589"/>
          <a:ext cx="2246649" cy="405549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smtClean="0"/>
            <a:t>Conjunctivită, poliartrita si inflamați</a:t>
          </a:r>
          <a:r>
            <a:rPr lang="ro-RO" sz="1800" kern="1200" smtClean="0"/>
            <a:t>i </a:t>
          </a:r>
          <a:r>
            <a:rPr lang="en-US" sz="1800" kern="1200" smtClean="0"/>
            <a:t>genitale sau gastro-intestinale</a:t>
          </a:r>
          <a:endParaRPr lang="en-US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smtClean="0"/>
            <a:t>Asociat cu HLA-B27</a:t>
          </a:r>
          <a:endParaRPr lang="en-US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smtClean="0"/>
            <a:t>50 - 65% au infecție </a:t>
          </a:r>
          <a:r>
            <a:rPr lang="ro-RO" sz="1800" kern="1200" smtClean="0"/>
            <a:t>cu </a:t>
          </a:r>
          <a:r>
            <a:rPr lang="en-US" sz="1800" i="1" kern="1200" smtClean="0"/>
            <a:t>C. trachomatis</a:t>
          </a:r>
          <a:endParaRPr lang="en-US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smtClean="0"/>
            <a:t>80% au anticorpi </a:t>
          </a:r>
          <a:r>
            <a:rPr lang="ro-RO" sz="1800" kern="1200" smtClean="0"/>
            <a:t>anti </a:t>
          </a:r>
          <a:r>
            <a:rPr lang="en-US" sz="1800" i="1" kern="1200" smtClean="0"/>
            <a:t>C. trachomatis</a:t>
          </a:r>
          <a:r>
            <a:rPr lang="en-US" sz="1800" kern="1200" smtClean="0"/>
            <a:t> </a:t>
          </a:r>
          <a:endParaRPr lang="en-US" sz="1800" kern="1200"/>
        </a:p>
      </dsp:txBody>
      <dsp:txXfrm rot="-5400000">
        <a:off x="2281213" y="390503"/>
        <a:ext cx="3945818" cy="2027305"/>
      </dsp:txXfrm>
    </dsp:sp>
    <dsp:sp modelId="{91CCA226-B692-4DB2-8E50-AD532A5CD05F}">
      <dsp:nvSpPr>
        <dsp:cNvPr id="0" name=""/>
        <dsp:cNvSpPr/>
      </dsp:nvSpPr>
      <dsp:spPr>
        <a:xfrm>
          <a:off x="0" y="0"/>
          <a:ext cx="2281213" cy="28083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smtClean="0"/>
            <a:t>Sindromul Reiter</a:t>
          </a:r>
          <a:endParaRPr lang="en-US" sz="3100" kern="1200"/>
        </a:p>
      </dsp:txBody>
      <dsp:txXfrm>
        <a:off x="111360" y="111360"/>
        <a:ext cx="2058493" cy="25855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6967A-8237-4D1D-9421-56ABE55726D8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4A1F4-9DF8-4D18-9911-85F7504B9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5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1D0EB2-0767-4E2E-AABB-E1C9B3FAE20A}" type="slidenum">
              <a:rPr lang="ro-RO" smtClean="0"/>
              <a:pPr>
                <a:defRPr/>
              </a:pPr>
              <a:t>12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03359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7E0BE-9EE4-4743-AF67-C538C1FC490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41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7E0BE-9EE4-4743-AF67-C538C1FC490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63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C5C73F-38D3-430E-B506-0861FA604B9F}" type="slidenum">
              <a:rPr lang="en-US"/>
              <a:pPr/>
              <a:t>50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80252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BFC2DE-AB8C-412F-BEFB-CE470BAE6B91}" type="slidenum">
              <a:rPr lang="ro-RO" smtClean="0"/>
              <a:pPr>
                <a:defRPr/>
              </a:pPr>
              <a:t>51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97200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BFC2DE-AB8C-412F-BEFB-CE470BAE6B91}" type="slidenum">
              <a:rPr lang="ro-RO" smtClean="0"/>
              <a:pPr>
                <a:defRPr/>
              </a:pPr>
              <a:t>52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45011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096638-E298-4B8C-8E68-011D5ABFC8FB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9732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C5A382-3708-467B-9F60-2F5D463C90DA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08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BFC2DE-AB8C-412F-BEFB-CE470BAE6B91}" type="slidenum">
              <a:rPr lang="ro-RO" smtClean="0"/>
              <a:pPr>
                <a:defRPr/>
              </a:pPr>
              <a:t>55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31243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BFC2DE-AB8C-412F-BEFB-CE470BAE6B91}" type="slidenum">
              <a:rPr lang="ro-RO" smtClean="0"/>
              <a:pPr>
                <a:defRPr/>
              </a:pPr>
              <a:t>56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610732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BFC2DE-AB8C-412F-BEFB-CE470BAE6B91}" type="slidenum">
              <a:rPr lang="ro-RO" smtClean="0"/>
              <a:pPr>
                <a:defRPr/>
              </a:pPr>
              <a:t>57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70806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1D0EB2-0767-4E2E-AABB-E1C9B3FAE20A}" type="slidenum">
              <a:rPr lang="ro-RO" smtClean="0"/>
              <a:pPr>
                <a:defRPr/>
              </a:pPr>
              <a:t>14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42937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BFC2DE-AB8C-412F-BEFB-CE470BAE6B91}" type="slidenum">
              <a:rPr lang="ro-RO" smtClean="0"/>
              <a:pPr>
                <a:defRPr/>
              </a:pPr>
              <a:t>58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39769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BFC2DE-AB8C-412F-BEFB-CE470BAE6B91}" type="slidenum">
              <a:rPr lang="ro-RO" smtClean="0"/>
              <a:pPr>
                <a:defRPr/>
              </a:pPr>
              <a:t>59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372351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BFC2DE-AB8C-412F-BEFB-CE470BAE6B91}" type="slidenum">
              <a:rPr lang="ro-RO" smtClean="0"/>
              <a:pPr>
                <a:defRPr/>
              </a:pPr>
              <a:t>60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08549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7E0BE-9EE4-4743-AF67-C538C1FC4909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782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C5A382-3708-467B-9F60-2F5D463C90DA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21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1D0EB2-0767-4E2E-AABB-E1C9B3FAE20A}" type="slidenum">
              <a:rPr lang="ro-RO" smtClean="0"/>
              <a:pPr>
                <a:defRPr/>
              </a:pPr>
              <a:t>16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73933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1D0EB2-0767-4E2E-AABB-E1C9B3FAE20A}" type="slidenum">
              <a:rPr lang="ro-RO" smtClean="0"/>
              <a:pPr>
                <a:defRPr/>
              </a:pPr>
              <a:t>18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10832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1D0EB2-0767-4E2E-AABB-E1C9B3FAE20A}" type="slidenum">
              <a:rPr lang="ro-RO" smtClean="0"/>
              <a:pPr>
                <a:defRPr/>
              </a:pPr>
              <a:t>19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56944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1D0EB2-0767-4E2E-AABB-E1C9B3FAE20A}" type="slidenum">
              <a:rPr lang="ro-RO" smtClean="0"/>
              <a:pPr>
                <a:defRPr/>
              </a:pPr>
              <a:t>20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74396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1D0EB2-0767-4E2E-AABB-E1C9B3FAE20A}" type="slidenum">
              <a:rPr lang="ro-RO" smtClean="0"/>
              <a:pPr>
                <a:defRPr/>
              </a:pPr>
              <a:t>31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86461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1D0EB2-0767-4E2E-AABB-E1C9B3FAE20A}" type="slidenum">
              <a:rPr lang="ro-RO" smtClean="0"/>
              <a:pPr>
                <a:defRPr/>
              </a:pPr>
              <a:t>32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25336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C5A382-3708-467B-9F60-2F5D463C90D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73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9347-34E9-450E-A02A-A13F6BABE988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ED612-BCBA-42B7-9777-700DC44994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9347-34E9-450E-A02A-A13F6BABE988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ED612-BCBA-42B7-9777-700DC44994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9347-34E9-450E-A02A-A13F6BABE988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ED612-BCBA-42B7-9777-700DC44994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51520" y="1700808"/>
            <a:ext cx="8712968" cy="515719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F97C3-E618-4193-AFC6-300A8BB59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23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8784976" cy="11430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59"/>
            <a:ext cx="8784976" cy="5452715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9347-34E9-450E-A02A-A13F6BABE988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ED612-BCBA-42B7-9777-700DC44994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9347-34E9-450E-A02A-A13F6BABE988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ED612-BCBA-42B7-9777-700DC44994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9347-34E9-450E-A02A-A13F6BABE988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ED612-BCBA-42B7-9777-700DC44994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9347-34E9-450E-A02A-A13F6BABE988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ED612-BCBA-42B7-9777-700DC44994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9347-34E9-450E-A02A-A13F6BABE988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ED612-BCBA-42B7-9777-700DC44994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9347-34E9-450E-A02A-A13F6BABE988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ED612-BCBA-42B7-9777-700DC44994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9347-34E9-450E-A02A-A13F6BABE988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ED612-BCBA-42B7-9777-700DC44994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B9347-34E9-450E-A02A-A13F6BABE988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EBED612-BCBA-42B7-9777-700DC44994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82B9347-34E9-450E-A02A-A13F6BABE988}" type="datetimeFigureOut">
              <a:rPr lang="en-US" smtClean="0"/>
              <a:pPr/>
              <a:t>12/6/2015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BED612-BCBA-42B7-9777-700DC449949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anatos.com/boli/boli-si-tratamente/depresia/adolescen-depresie-i-trstur-de72324.php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anatos.com/ghid-medical/sanatatea-copilului/primul-ajutor/restabilirea-dup-mucturi-i-nep45583.php" TargetMode="External"/><Relationship Id="rId2" Type="http://schemas.openxmlformats.org/officeDocument/2006/relationships/hyperlink" Target="http://www.esanatos.com/boli/bolile-infectioase/malaria-paludismul62526.php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Macintosh%20HD:Applications:Microsoft%20Office%202004:Office:PPT_IB_SupportFiles:Images:37623_Ch12_Fig06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RICKETTSII. CHLAMYDII. MYCOPLASME</a:t>
            </a:r>
            <a:br>
              <a:rPr lang="en-US" b="1" dirty="0"/>
            </a:b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6. Aspecte clinice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Îmbolnăvirile</a:t>
            </a:r>
            <a:r>
              <a:rPr lang="en-US" dirty="0" smtClean="0"/>
              <a:t> </a:t>
            </a:r>
            <a:r>
              <a:rPr lang="en-US" dirty="0" err="1" smtClean="0"/>
              <a:t>cauzate</a:t>
            </a:r>
            <a:r>
              <a:rPr lang="en-US" dirty="0" smtClean="0"/>
              <a:t>, </a:t>
            </a:r>
            <a:r>
              <a:rPr lang="en-US" dirty="0" err="1" smtClean="0"/>
              <a:t>numite</a:t>
            </a:r>
            <a:r>
              <a:rPr lang="en-US" dirty="0" smtClean="0"/>
              <a:t> </a:t>
            </a:r>
            <a:r>
              <a:rPr lang="en-US" dirty="0" err="1" smtClean="0"/>
              <a:t>rickettsioze</a:t>
            </a:r>
            <a:r>
              <a:rPr lang="en-US" dirty="0" smtClean="0"/>
              <a:t>,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general </a:t>
            </a:r>
            <a:r>
              <a:rPr lang="en-US" dirty="0" err="1" smtClean="0"/>
              <a:t>zoonoze</a:t>
            </a:r>
            <a:r>
              <a:rPr lang="en-US" dirty="0" smtClean="0"/>
              <a:t>, cu </a:t>
            </a:r>
            <a:r>
              <a:rPr lang="en-US" dirty="0" err="1" smtClean="0"/>
              <a:t>excepţia</a:t>
            </a:r>
            <a:r>
              <a:rPr lang="en-US" dirty="0" smtClean="0"/>
              <a:t> </a:t>
            </a:r>
            <a:r>
              <a:rPr lang="en-US" dirty="0" err="1" smtClean="0"/>
              <a:t>tifosului</a:t>
            </a:r>
            <a:r>
              <a:rPr lang="en-US" dirty="0" smtClean="0"/>
              <a:t> </a:t>
            </a:r>
            <a:r>
              <a:rPr lang="en-US" dirty="0" err="1" smtClean="0"/>
              <a:t>exantematic</a:t>
            </a:r>
            <a:r>
              <a:rPr lang="en-US" dirty="0" smtClean="0"/>
              <a:t> şi a </a:t>
            </a:r>
            <a:r>
              <a:rPr lang="en-US" dirty="0" err="1" smtClean="0"/>
              <a:t>febrei</a:t>
            </a:r>
            <a:r>
              <a:rPr lang="en-US" dirty="0" smtClean="0"/>
              <a:t> de </a:t>
            </a:r>
            <a:r>
              <a:rPr lang="en-US" dirty="0" err="1" smtClean="0"/>
              <a:t>tranşee</a:t>
            </a:r>
            <a:r>
              <a:rPr lang="en-US" dirty="0" smtClean="0"/>
              <a:t>, care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boli</a:t>
            </a:r>
            <a:r>
              <a:rPr lang="en-US" dirty="0" smtClean="0"/>
              <a:t> specific </a:t>
            </a:r>
            <a:r>
              <a:rPr lang="en-US" dirty="0" err="1" smtClean="0"/>
              <a:t>umane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Clinic </a:t>
            </a:r>
            <a:r>
              <a:rPr lang="en-US" dirty="0" err="1" smtClean="0"/>
              <a:t>evoluează</a:t>
            </a:r>
            <a:r>
              <a:rPr lang="en-US" dirty="0" smtClean="0"/>
              <a:t> ca </a:t>
            </a:r>
            <a:r>
              <a:rPr lang="en-US" dirty="0" err="1" smtClean="0"/>
              <a:t>febre</a:t>
            </a:r>
            <a:r>
              <a:rPr lang="en-US" dirty="0" smtClean="0"/>
              <a:t> </a:t>
            </a:r>
            <a:r>
              <a:rPr lang="en-US" dirty="0" err="1" smtClean="0"/>
              <a:t>exantematice</a:t>
            </a:r>
            <a:r>
              <a:rPr lang="en-US" dirty="0" smtClean="0"/>
              <a:t>, </a:t>
            </a:r>
            <a:r>
              <a:rPr lang="en-US" dirty="0" err="1" smtClean="0"/>
              <a:t>adică</a:t>
            </a:r>
            <a:r>
              <a:rPr lang="en-US" dirty="0" smtClean="0"/>
              <a:t> </a:t>
            </a:r>
            <a:r>
              <a:rPr lang="en-US" dirty="0" err="1" smtClean="0"/>
              <a:t>boli</a:t>
            </a:r>
            <a:r>
              <a:rPr lang="en-US" dirty="0" smtClean="0"/>
              <a:t> febrile </a:t>
            </a:r>
            <a:r>
              <a:rPr lang="en-US" dirty="0" err="1" smtClean="0"/>
              <a:t>însoţite</a:t>
            </a:r>
            <a:r>
              <a:rPr lang="en-US" dirty="0" smtClean="0"/>
              <a:t> de </a:t>
            </a:r>
            <a:r>
              <a:rPr lang="en-US" dirty="0" err="1" smtClean="0"/>
              <a:t>erupţii</a:t>
            </a:r>
            <a:r>
              <a:rPr lang="en-US" dirty="0" smtClean="0"/>
              <a:t> </a:t>
            </a:r>
            <a:r>
              <a:rPr lang="en-US" dirty="0" err="1" smtClean="0"/>
              <a:t>cutanate</a:t>
            </a:r>
            <a:r>
              <a:rPr lang="en-US" dirty="0" smtClean="0"/>
              <a:t> şi </a:t>
            </a:r>
            <a:r>
              <a:rPr lang="en-US" dirty="0" err="1" smtClean="0"/>
              <a:t>tulburări</a:t>
            </a:r>
            <a:r>
              <a:rPr lang="en-US" dirty="0" smtClean="0"/>
              <a:t> </a:t>
            </a:r>
            <a:r>
              <a:rPr lang="en-US" dirty="0" err="1" smtClean="0"/>
              <a:t>nervoase</a:t>
            </a:r>
            <a:r>
              <a:rPr lang="en-US" dirty="0" smtClean="0"/>
              <a:t> (stare </a:t>
            </a:r>
            <a:r>
              <a:rPr lang="en-US" dirty="0" err="1" smtClean="0"/>
              <a:t>tifică</a:t>
            </a:r>
            <a:r>
              <a:rPr lang="en-US" dirty="0" smtClean="0"/>
              <a:t>); </a:t>
            </a:r>
            <a:r>
              <a:rPr lang="en-US" dirty="0" err="1" smtClean="0"/>
              <a:t>excepţie</a:t>
            </a:r>
            <a:r>
              <a:rPr lang="en-US" dirty="0" smtClean="0"/>
              <a:t> face </a:t>
            </a:r>
            <a:r>
              <a:rPr lang="en-US" dirty="0" err="1" smtClean="0"/>
              <a:t>febra</a:t>
            </a:r>
            <a:r>
              <a:rPr lang="en-US" dirty="0" smtClean="0"/>
              <a:t> Q care </a:t>
            </a:r>
            <a:r>
              <a:rPr lang="en-US" dirty="0" err="1" smtClean="0"/>
              <a:t>este</a:t>
            </a:r>
            <a:r>
              <a:rPr lang="en-US" dirty="0" smtClean="0"/>
              <a:t> o </a:t>
            </a:r>
            <a:r>
              <a:rPr lang="en-US" dirty="0" err="1" smtClean="0"/>
              <a:t>pneumonie</a:t>
            </a:r>
            <a:r>
              <a:rPr lang="en-US" dirty="0" smtClean="0"/>
              <a:t> </a:t>
            </a:r>
            <a:r>
              <a:rPr lang="en-US" dirty="0" err="1" smtClean="0"/>
              <a:t>interstiţială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Transmiterea</a:t>
            </a:r>
            <a:r>
              <a:rPr lang="en-US" dirty="0" smtClean="0"/>
              <a:t> </a:t>
            </a:r>
            <a:r>
              <a:rPr lang="en-US" dirty="0" err="1" smtClean="0"/>
              <a:t>rickettsiilor</a:t>
            </a:r>
            <a:r>
              <a:rPr lang="en-US" dirty="0" smtClean="0"/>
              <a:t> de la om la om </a:t>
            </a:r>
            <a:r>
              <a:rPr lang="en-US" dirty="0" err="1" smtClean="0"/>
              <a:t>sau</a:t>
            </a:r>
            <a:r>
              <a:rPr lang="en-US" dirty="0" smtClean="0"/>
              <a:t> de la </a:t>
            </a:r>
            <a:r>
              <a:rPr lang="en-US" dirty="0" err="1" smtClean="0"/>
              <a:t>animale</a:t>
            </a:r>
            <a:r>
              <a:rPr lang="en-US" dirty="0" smtClean="0"/>
              <a:t> la om se face </a:t>
            </a:r>
            <a:r>
              <a:rPr lang="en-US" dirty="0" err="1" smtClean="0"/>
              <a:t>prin</a:t>
            </a:r>
            <a:r>
              <a:rPr lang="en-US" dirty="0" smtClean="0"/>
              <a:t> </a:t>
            </a:r>
            <a:r>
              <a:rPr lang="en-US" dirty="0" err="1" smtClean="0"/>
              <a:t>artropode</a:t>
            </a:r>
            <a:r>
              <a:rPr lang="en-US" dirty="0" smtClean="0"/>
              <a:t> </a:t>
            </a:r>
            <a:r>
              <a:rPr lang="en-US" dirty="0" err="1" smtClean="0"/>
              <a:t>vectoare</a:t>
            </a:r>
            <a:r>
              <a:rPr lang="en-US" dirty="0" smtClean="0"/>
              <a:t>: </a:t>
            </a:r>
            <a:r>
              <a:rPr lang="en-US" dirty="0" err="1" smtClean="0"/>
              <a:t>păduche</a:t>
            </a:r>
            <a:r>
              <a:rPr lang="en-US" dirty="0" smtClean="0"/>
              <a:t>, </a:t>
            </a:r>
            <a:r>
              <a:rPr lang="en-US" dirty="0" err="1" smtClean="0"/>
              <a:t>purece</a:t>
            </a:r>
            <a:r>
              <a:rPr lang="en-US" dirty="0" smtClean="0"/>
              <a:t>, </a:t>
            </a:r>
            <a:r>
              <a:rPr lang="en-US" dirty="0" err="1" smtClean="0"/>
              <a:t>căpuşă</a:t>
            </a:r>
            <a:r>
              <a:rPr lang="en-US" dirty="0" smtClean="0"/>
              <a:t>. </a:t>
            </a:r>
            <a:r>
              <a:rPr lang="en-US" dirty="0" err="1" smtClean="0"/>
              <a:t>Pentru</a:t>
            </a:r>
            <a:r>
              <a:rPr lang="en-US" dirty="0" smtClean="0"/>
              <a:t> R. </a:t>
            </a:r>
            <a:r>
              <a:rPr lang="en-US" dirty="0" err="1" smtClean="0"/>
              <a:t>burneti</a:t>
            </a:r>
            <a:r>
              <a:rPr lang="en-US" dirty="0" smtClean="0"/>
              <a:t> nu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obligatorie</a:t>
            </a:r>
            <a:r>
              <a:rPr lang="en-US" dirty="0" smtClean="0"/>
              <a:t> </a:t>
            </a:r>
            <a:r>
              <a:rPr lang="en-US" dirty="0" err="1" smtClean="0"/>
              <a:t>prezenţa</a:t>
            </a:r>
            <a:r>
              <a:rPr lang="en-US" dirty="0" smtClean="0"/>
              <a:t> </a:t>
            </a:r>
            <a:r>
              <a:rPr lang="en-US" dirty="0" err="1" smtClean="0"/>
              <a:t>vectorului</a:t>
            </a:r>
            <a:r>
              <a:rPr lang="en-US" dirty="0" smtClean="0"/>
              <a:t>, se </a:t>
            </a:r>
            <a:r>
              <a:rPr lang="en-US" dirty="0" err="1" smtClean="0"/>
              <a:t>poate</a:t>
            </a:r>
            <a:r>
              <a:rPr lang="en-US" dirty="0" smtClean="0"/>
              <a:t> </a:t>
            </a:r>
            <a:r>
              <a:rPr lang="en-US" dirty="0" err="1" smtClean="0"/>
              <a:t>transmite</a:t>
            </a:r>
            <a:r>
              <a:rPr lang="en-US" dirty="0" smtClean="0"/>
              <a:t> </a:t>
            </a:r>
            <a:r>
              <a:rPr lang="en-US" dirty="0" err="1" smtClean="0"/>
              <a:t>prin</a:t>
            </a:r>
            <a:r>
              <a:rPr lang="en-US" dirty="0" smtClean="0"/>
              <a:t> </a:t>
            </a:r>
            <a:r>
              <a:rPr lang="en-US" dirty="0" err="1" smtClean="0"/>
              <a:t>aerosoli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alimente</a:t>
            </a:r>
            <a:r>
              <a:rPr lang="en-US" dirty="0" smtClean="0"/>
              <a:t> </a:t>
            </a:r>
            <a:r>
              <a:rPr lang="en-US" dirty="0" err="1" smtClean="0"/>
              <a:t>infectate</a:t>
            </a:r>
            <a:r>
              <a:rPr lang="en-US" dirty="0" smtClean="0"/>
              <a:t>. </a:t>
            </a:r>
            <a:r>
              <a:rPr lang="en-US" dirty="0" err="1" smtClean="0"/>
              <a:t>După</a:t>
            </a:r>
            <a:r>
              <a:rPr lang="en-US" dirty="0" smtClean="0"/>
              <a:t> </a:t>
            </a:r>
            <a:r>
              <a:rPr lang="en-US" dirty="0" err="1" smtClean="0"/>
              <a:t>pătrunderea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organism, </a:t>
            </a:r>
            <a:r>
              <a:rPr lang="en-US" dirty="0" err="1" smtClean="0"/>
              <a:t>rickettsiile</a:t>
            </a:r>
            <a:r>
              <a:rPr lang="en-US" dirty="0" smtClean="0"/>
              <a:t> se </a:t>
            </a:r>
            <a:r>
              <a:rPr lang="en-US" dirty="0" err="1" smtClean="0"/>
              <a:t>multiplică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celulele</a:t>
            </a:r>
            <a:r>
              <a:rPr lang="en-US" dirty="0" smtClean="0"/>
              <a:t> </a:t>
            </a:r>
            <a:r>
              <a:rPr lang="en-US" dirty="0" err="1" smtClean="0"/>
              <a:t>endoteliale</a:t>
            </a:r>
            <a:r>
              <a:rPr lang="en-US" dirty="0" smtClean="0"/>
              <a:t> ale </a:t>
            </a:r>
            <a:r>
              <a:rPr lang="en-US" dirty="0" err="1" smtClean="0"/>
              <a:t>vaselor</a:t>
            </a:r>
            <a:r>
              <a:rPr lang="en-US" dirty="0" smtClean="0"/>
              <a:t> </a:t>
            </a:r>
            <a:r>
              <a:rPr lang="en-US" dirty="0" err="1" smtClean="0"/>
              <a:t>mici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care </a:t>
            </a:r>
            <a:r>
              <a:rPr lang="en-US" dirty="0" err="1" smtClean="0"/>
              <a:t>apar</a:t>
            </a:r>
            <a:r>
              <a:rPr lang="en-US" dirty="0" smtClean="0"/>
              <a:t> </a:t>
            </a:r>
            <a:r>
              <a:rPr lang="en-US" dirty="0" err="1" smtClean="0"/>
              <a:t>tumefieri</a:t>
            </a:r>
            <a:r>
              <a:rPr lang="en-US" dirty="0" smtClean="0"/>
              <a:t>, </a:t>
            </a:r>
            <a:r>
              <a:rPr lang="en-US" dirty="0" err="1" smtClean="0"/>
              <a:t>necroze</a:t>
            </a:r>
            <a:r>
              <a:rPr lang="en-US" dirty="0" smtClean="0"/>
              <a:t>, </a:t>
            </a:r>
            <a:r>
              <a:rPr lang="en-US" dirty="0" err="1" smtClean="0"/>
              <a:t>tromboze</a:t>
            </a:r>
            <a:r>
              <a:rPr lang="en-US" dirty="0" smtClean="0"/>
              <a:t> </a:t>
            </a:r>
            <a:r>
              <a:rPr lang="en-US" dirty="0" err="1" smtClean="0"/>
              <a:t>vasculare</a:t>
            </a:r>
            <a:r>
              <a:rPr lang="en-US" dirty="0" smtClean="0"/>
              <a:t>, cu </a:t>
            </a:r>
            <a:r>
              <a:rPr lang="en-US" dirty="0" err="1" smtClean="0"/>
              <a:t>diferite</a:t>
            </a:r>
            <a:r>
              <a:rPr lang="en-US" dirty="0" smtClean="0"/>
              <a:t> </a:t>
            </a:r>
            <a:r>
              <a:rPr lang="en-US" dirty="0" err="1" smtClean="0"/>
              <a:t>consecinţe</a:t>
            </a:r>
            <a:r>
              <a:rPr lang="en-US" dirty="0" smtClean="0"/>
              <a:t>. </a:t>
            </a:r>
            <a:r>
              <a:rPr lang="en-US" dirty="0" err="1" smtClean="0"/>
              <a:t>Leziunile</a:t>
            </a:r>
            <a:r>
              <a:rPr lang="en-US" dirty="0" smtClean="0"/>
              <a:t>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mai</a:t>
            </a:r>
            <a:r>
              <a:rPr lang="en-US" dirty="0" smtClean="0"/>
              <a:t> </a:t>
            </a:r>
            <a:r>
              <a:rPr lang="en-US" dirty="0" err="1" smtClean="0"/>
              <a:t>pronunţate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piele</a:t>
            </a:r>
            <a:r>
              <a:rPr lang="en-US" dirty="0" smtClean="0"/>
              <a:t>, </a:t>
            </a:r>
            <a:r>
              <a:rPr lang="en-US" dirty="0" err="1" smtClean="0"/>
              <a:t>explicând</a:t>
            </a:r>
            <a:r>
              <a:rPr lang="en-US" dirty="0" smtClean="0"/>
              <a:t> </a:t>
            </a:r>
            <a:r>
              <a:rPr lang="en-US" dirty="0" err="1" smtClean="0"/>
              <a:t>erupţia</a:t>
            </a:r>
            <a:r>
              <a:rPr lang="en-US" dirty="0" smtClean="0"/>
              <a:t> (</a:t>
            </a:r>
            <a:r>
              <a:rPr lang="en-US" dirty="0" err="1" smtClean="0"/>
              <a:t>peretele</a:t>
            </a:r>
            <a:r>
              <a:rPr lang="en-US" dirty="0" smtClean="0"/>
              <a:t> </a:t>
            </a:r>
            <a:r>
              <a:rPr lang="en-US" dirty="0" err="1" smtClean="0"/>
              <a:t>lezat</a:t>
            </a:r>
            <a:r>
              <a:rPr lang="en-US" dirty="0" smtClean="0"/>
              <a:t> al </a:t>
            </a:r>
            <a:r>
              <a:rPr lang="en-US" dirty="0" err="1" smtClean="0"/>
              <a:t>vasului</a:t>
            </a:r>
            <a:r>
              <a:rPr lang="en-US" dirty="0" smtClean="0"/>
              <a:t> </a:t>
            </a:r>
            <a:r>
              <a:rPr lang="en-US" dirty="0" err="1" smtClean="0"/>
              <a:t>permite</a:t>
            </a:r>
            <a:r>
              <a:rPr lang="en-US" dirty="0" smtClean="0"/>
              <a:t> </a:t>
            </a:r>
            <a:r>
              <a:rPr lang="en-US" dirty="0" err="1" smtClean="0"/>
              <a:t>trecerea</a:t>
            </a:r>
            <a:r>
              <a:rPr lang="en-US" dirty="0" smtClean="0"/>
              <a:t> </a:t>
            </a:r>
            <a:r>
              <a:rPr lang="en-US" dirty="0" err="1" smtClean="0"/>
              <a:t>eritrocitelor</a:t>
            </a:r>
            <a:r>
              <a:rPr lang="en-US" dirty="0" smtClean="0"/>
              <a:t> din </a:t>
            </a:r>
            <a:r>
              <a:rPr lang="en-US" dirty="0" err="1" smtClean="0"/>
              <a:t>patul</a:t>
            </a:r>
            <a:r>
              <a:rPr lang="en-US" dirty="0" smtClean="0"/>
              <a:t> vascular </a:t>
            </a:r>
            <a:r>
              <a:rPr lang="en-US" dirty="0" err="1" smtClean="0"/>
              <a:t>către</a:t>
            </a:r>
            <a:r>
              <a:rPr lang="en-US" dirty="0" smtClean="0"/>
              <a:t> </a:t>
            </a:r>
            <a:r>
              <a:rPr lang="en-US" dirty="0" err="1" smtClean="0"/>
              <a:t>spaţiul</a:t>
            </a:r>
            <a:r>
              <a:rPr lang="en-US" dirty="0" smtClean="0"/>
              <a:t> </a:t>
            </a:r>
            <a:r>
              <a:rPr lang="en-US" dirty="0" err="1" smtClean="0"/>
              <a:t>interstiţial</a:t>
            </a:r>
            <a:r>
              <a:rPr lang="en-US" dirty="0" smtClean="0"/>
              <a:t>), </a:t>
            </a:r>
            <a:r>
              <a:rPr lang="en-US" dirty="0" err="1" smtClean="0"/>
              <a:t>dar</a:t>
            </a:r>
            <a:r>
              <a:rPr lang="en-US" dirty="0" smtClean="0"/>
              <a:t> pot </a:t>
            </a:r>
            <a:r>
              <a:rPr lang="en-US" dirty="0" err="1" smtClean="0"/>
              <a:t>apare</a:t>
            </a:r>
            <a:r>
              <a:rPr lang="en-US" dirty="0" smtClean="0"/>
              <a:t> şi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organele</a:t>
            </a:r>
            <a:r>
              <a:rPr lang="en-US" dirty="0" smtClean="0"/>
              <a:t> interne: SNC, cord, infiltrate </a:t>
            </a:r>
            <a:r>
              <a:rPr lang="en-US" dirty="0" err="1" smtClean="0"/>
              <a:t>retiniene</a:t>
            </a:r>
            <a:r>
              <a:rPr lang="en-US" dirty="0" smtClean="0"/>
              <a:t> etc. </a:t>
            </a:r>
            <a:r>
              <a:rPr lang="en-US" dirty="0" err="1" smtClean="0"/>
              <a:t>Uneori</a:t>
            </a:r>
            <a:r>
              <a:rPr lang="en-US" dirty="0" smtClean="0"/>
              <a:t> </a:t>
            </a:r>
            <a:r>
              <a:rPr lang="en-US" dirty="0" err="1" smtClean="0"/>
              <a:t>persistă</a:t>
            </a:r>
            <a:r>
              <a:rPr lang="en-US" dirty="0" smtClean="0"/>
              <a:t> </a:t>
            </a:r>
            <a:r>
              <a:rPr lang="en-US" dirty="0" err="1" smtClean="0"/>
              <a:t>modificări</a:t>
            </a:r>
            <a:r>
              <a:rPr lang="en-US" dirty="0" smtClean="0"/>
              <a:t> </a:t>
            </a:r>
            <a:r>
              <a:rPr lang="en-US" dirty="0" err="1" smtClean="0"/>
              <a:t>vasculare</a:t>
            </a:r>
            <a:r>
              <a:rPr lang="en-US" dirty="0" smtClean="0"/>
              <a:t> </a:t>
            </a:r>
            <a:r>
              <a:rPr lang="en-US" dirty="0" err="1" smtClean="0"/>
              <a:t>timp</a:t>
            </a:r>
            <a:r>
              <a:rPr lang="en-US" dirty="0" smtClean="0"/>
              <a:t> </a:t>
            </a:r>
            <a:r>
              <a:rPr lang="en-US" dirty="0" err="1" smtClean="0"/>
              <a:t>îndelungat</a:t>
            </a:r>
            <a:r>
              <a:rPr lang="en-US" dirty="0" smtClean="0"/>
              <a:t>. </a:t>
            </a:r>
            <a:r>
              <a:rPr lang="en-US" dirty="0" err="1" smtClean="0"/>
              <a:t>Alte</a:t>
            </a:r>
            <a:r>
              <a:rPr lang="en-US" dirty="0" smtClean="0"/>
              <a:t> </a:t>
            </a:r>
            <a:r>
              <a:rPr lang="en-US" dirty="0" err="1" smtClean="0"/>
              <a:t>aspecte</a:t>
            </a:r>
            <a:r>
              <a:rPr lang="en-US" dirty="0" smtClean="0"/>
              <a:t> </a:t>
            </a:r>
            <a:r>
              <a:rPr lang="en-US" dirty="0" err="1" smtClean="0"/>
              <a:t>clinice</a:t>
            </a:r>
            <a:r>
              <a:rPr lang="en-US" dirty="0" smtClean="0"/>
              <a:t> </a:t>
            </a:r>
            <a:r>
              <a:rPr lang="en-US" dirty="0" err="1" smtClean="0"/>
              <a:t>întâlnite</a:t>
            </a:r>
            <a:r>
              <a:rPr lang="en-US" dirty="0" smtClean="0"/>
              <a:t>: </a:t>
            </a:r>
            <a:r>
              <a:rPr lang="en-US" dirty="0" err="1" smtClean="0"/>
              <a:t>mialgii</a:t>
            </a:r>
            <a:r>
              <a:rPr lang="en-US" dirty="0" smtClean="0"/>
              <a:t>, </a:t>
            </a:r>
            <a:r>
              <a:rPr lang="en-US" dirty="0" err="1" smtClean="0"/>
              <a:t>cefalee</a:t>
            </a:r>
            <a:r>
              <a:rPr lang="en-US" dirty="0" smtClean="0"/>
              <a:t>, </a:t>
            </a:r>
            <a:r>
              <a:rPr lang="en-US" dirty="0" err="1" smtClean="0"/>
              <a:t>artralgii</a:t>
            </a:r>
            <a:r>
              <a:rPr lang="en-US" dirty="0" smtClean="0"/>
              <a:t>. </a:t>
            </a:r>
            <a:r>
              <a:rPr lang="en-US" dirty="0" err="1" smtClean="0"/>
              <a:t>Paraclinic</a:t>
            </a:r>
            <a:r>
              <a:rPr lang="en-US" dirty="0" smtClean="0"/>
              <a:t>: </a:t>
            </a:r>
            <a:r>
              <a:rPr lang="en-US" dirty="0" err="1" smtClean="0"/>
              <a:t>leucopenie</a:t>
            </a:r>
            <a:r>
              <a:rPr lang="en-US" dirty="0" smtClean="0"/>
              <a:t>, </a:t>
            </a:r>
            <a:r>
              <a:rPr lang="en-US" dirty="0" err="1" smtClean="0"/>
              <a:t>trombocitopenie</a:t>
            </a:r>
            <a:r>
              <a:rPr lang="en-US" dirty="0" smtClean="0"/>
              <a:t>, </a:t>
            </a:r>
            <a:r>
              <a:rPr lang="en-US" dirty="0" err="1" smtClean="0"/>
              <a:t>creşterea</a:t>
            </a:r>
            <a:r>
              <a:rPr lang="en-US" dirty="0" smtClean="0"/>
              <a:t> </a:t>
            </a:r>
            <a:r>
              <a:rPr lang="en-US" dirty="0" err="1" smtClean="0"/>
              <a:t>titrului</a:t>
            </a:r>
            <a:r>
              <a:rPr lang="en-US" dirty="0" smtClean="0"/>
              <a:t> transaminazelor </a:t>
            </a:r>
            <a:r>
              <a:rPr lang="en-US" dirty="0" err="1" smtClean="0"/>
              <a:t>serice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Pe</a:t>
            </a:r>
            <a:r>
              <a:rPr lang="en-US" dirty="0" smtClean="0"/>
              <a:t> </a:t>
            </a:r>
            <a:r>
              <a:rPr lang="en-US" dirty="0" err="1" smtClean="0"/>
              <a:t>baza</a:t>
            </a:r>
            <a:r>
              <a:rPr lang="en-US" dirty="0" smtClean="0"/>
              <a:t> </a:t>
            </a:r>
            <a:r>
              <a:rPr lang="en-US" dirty="0" err="1" smtClean="0"/>
              <a:t>unor</a:t>
            </a:r>
            <a:r>
              <a:rPr lang="en-US" dirty="0" smtClean="0"/>
              <a:t> </a:t>
            </a:r>
            <a:r>
              <a:rPr lang="en-US" dirty="0" err="1" smtClean="0"/>
              <a:t>criterii</a:t>
            </a:r>
            <a:r>
              <a:rPr lang="en-US" dirty="0" smtClean="0"/>
              <a:t> </a:t>
            </a:r>
            <a:r>
              <a:rPr lang="en-US" dirty="0" err="1" smtClean="0"/>
              <a:t>bacteriologice</a:t>
            </a:r>
            <a:r>
              <a:rPr lang="en-US" dirty="0" smtClean="0"/>
              <a:t>, </a:t>
            </a:r>
            <a:r>
              <a:rPr lang="en-US" dirty="0" err="1" smtClean="0"/>
              <a:t>clinice</a:t>
            </a:r>
            <a:r>
              <a:rPr lang="en-US" dirty="0" smtClean="0"/>
              <a:t> şi </a:t>
            </a:r>
            <a:r>
              <a:rPr lang="en-US" dirty="0" err="1" smtClean="0"/>
              <a:t>epidemiologice</a:t>
            </a:r>
            <a:r>
              <a:rPr lang="en-US" dirty="0" smtClean="0"/>
              <a:t> </a:t>
            </a:r>
            <a:r>
              <a:rPr lang="en-US" dirty="0" err="1" smtClean="0"/>
              <a:t>rickettsiozele</a:t>
            </a:r>
            <a:r>
              <a:rPr lang="en-US" dirty="0" smtClean="0"/>
              <a:t> au </a:t>
            </a:r>
            <a:r>
              <a:rPr lang="en-US" dirty="0" err="1" smtClean="0"/>
              <a:t>fost</a:t>
            </a:r>
            <a:r>
              <a:rPr lang="en-US" dirty="0" smtClean="0"/>
              <a:t> </a:t>
            </a:r>
            <a:r>
              <a:rPr lang="en-US" dirty="0" err="1" smtClean="0"/>
              <a:t>clasificate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mai</a:t>
            </a:r>
            <a:r>
              <a:rPr lang="en-US" dirty="0" smtClean="0"/>
              <a:t> </a:t>
            </a:r>
            <a:r>
              <a:rPr lang="en-US" dirty="0" err="1" smtClean="0"/>
              <a:t>multe</a:t>
            </a:r>
            <a:r>
              <a:rPr lang="en-US" dirty="0" smtClean="0"/>
              <a:t> </a:t>
            </a:r>
            <a:r>
              <a:rPr lang="en-US" dirty="0" err="1" smtClean="0"/>
              <a:t>grupe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2546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833641"/>
              </p:ext>
            </p:extLst>
          </p:nvPr>
        </p:nvGraphicFramePr>
        <p:xfrm>
          <a:off x="971600" y="1412776"/>
          <a:ext cx="7119966" cy="4389120"/>
        </p:xfrm>
        <a:graphic>
          <a:graphicData uri="http://schemas.openxmlformats.org/drawingml/2006/table">
            <a:tbl>
              <a:tblPr/>
              <a:tblGrid>
                <a:gridCol w="2373322"/>
                <a:gridCol w="2373322"/>
                <a:gridCol w="2373322"/>
              </a:tblGrid>
              <a:tr h="236935"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Times New Roman"/>
                          <a:ea typeface="Times New Roman"/>
                        </a:rPr>
                        <a:t>Grup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Times New Roman"/>
                          <a:ea typeface="Times New Roman"/>
                        </a:rPr>
                        <a:t>Specia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Boala pe care o determină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35">
                <a:tc rowSpan="4"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Grupul Tifos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R. prowazecki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Times New Roman"/>
                          <a:ea typeface="Times New Roman"/>
                        </a:rPr>
                        <a:t>Tifos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600" dirty="0" err="1">
                          <a:latin typeface="Times New Roman"/>
                          <a:ea typeface="Times New Roman"/>
                        </a:rPr>
                        <a:t>exantematic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8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Tifos de reîmbolnăvire (Brill-Zinsser)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R. mooseri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Tifos endemic (murin)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R. tsutsugamushi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Febra tsutsugamushi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871">
                <a:tc rowSpan="5"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Grup Febre Pătate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R. rickettsii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Febra pătată a Munţilor Stâncoşi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R. conorii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Febra butonoasă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8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Tifosul de căpuşe din Kenya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Tifosul de căpuşe indian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R. australis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Tifosul de căpuşe australian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935">
                <a:tc rowSpan="2"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latin typeface="Times New Roman"/>
                          <a:ea typeface="Times New Roman"/>
                        </a:rPr>
                        <a:t>Negrupate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Coxiella burneti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Febra Q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8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R. quintana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Times New Roman"/>
                          <a:ea typeface="Times New Roman"/>
                        </a:rPr>
                        <a:t>Febra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 „de </a:t>
                      </a:r>
                      <a:r>
                        <a:rPr lang="en-US" sz="1600" dirty="0" err="1">
                          <a:latin typeface="Times New Roman"/>
                          <a:ea typeface="Times New Roman"/>
                        </a:rPr>
                        <a:t>tranşee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” (</a:t>
                      </a:r>
                      <a:r>
                        <a:rPr lang="en-US" sz="1600" dirty="0" err="1">
                          <a:latin typeface="Times New Roman"/>
                          <a:ea typeface="Times New Roman"/>
                        </a:rPr>
                        <a:t>Wolhynia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6805" marR="668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86050" y="6211669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Clasificarea</a:t>
            </a:r>
            <a:r>
              <a:rPr lang="en-US" b="1" dirty="0" smtClean="0"/>
              <a:t> </a:t>
            </a:r>
            <a:r>
              <a:rPr lang="en-US" b="1" dirty="0" err="1"/>
              <a:t>rickettsiozelor</a:t>
            </a:r>
            <a:endParaRPr lang="en-US" b="1" dirty="0"/>
          </a:p>
          <a:p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6. Aspecte clinice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o-RO" dirty="0" smtClean="0"/>
              <a:t>5. Aspecte clinice</a:t>
            </a:r>
            <a:endParaRPr lang="en-US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 err="1" smtClean="0"/>
              <a:t>Semnificație</a:t>
            </a:r>
            <a:r>
              <a:rPr lang="en-US" sz="2800" dirty="0" smtClean="0"/>
              <a:t> </a:t>
            </a:r>
            <a:r>
              <a:rPr lang="en-US" sz="2800" dirty="0" err="1" smtClean="0"/>
              <a:t>clinică</a:t>
            </a:r>
            <a:r>
              <a:rPr lang="en-US" sz="2800" dirty="0" smtClean="0"/>
              <a:t> - </a:t>
            </a:r>
            <a:r>
              <a:rPr lang="en-US" sz="2800" dirty="0" err="1" smtClean="0"/>
              <a:t>bolile</a:t>
            </a:r>
            <a:r>
              <a:rPr lang="en-US" sz="2800" dirty="0" smtClean="0"/>
              <a:t> </a:t>
            </a:r>
            <a:r>
              <a:rPr lang="en-US" sz="2800" dirty="0" err="1" smtClean="0"/>
              <a:t>cauzate</a:t>
            </a:r>
            <a:r>
              <a:rPr lang="en-US" sz="2800" dirty="0" smtClean="0"/>
              <a:t> de Rickettsia </a:t>
            </a:r>
            <a:r>
              <a:rPr lang="en-US" sz="2800" dirty="0" err="1" smtClean="0"/>
              <a:t>sunt</a:t>
            </a:r>
            <a:r>
              <a:rPr lang="en-US" sz="2800" dirty="0" smtClean="0"/>
              <a:t> </a:t>
            </a:r>
            <a:r>
              <a:rPr lang="en-US" sz="2800" dirty="0" err="1" smtClean="0"/>
              <a:t>toate</a:t>
            </a:r>
            <a:r>
              <a:rPr lang="en-US" sz="2800" dirty="0" smtClean="0"/>
              <a:t> </a:t>
            </a:r>
            <a:r>
              <a:rPr lang="en-US" sz="2800" dirty="0" err="1" smtClean="0"/>
              <a:t>caracterizate</a:t>
            </a:r>
            <a:r>
              <a:rPr lang="en-US" sz="2800" dirty="0" smtClean="0"/>
              <a:t> </a:t>
            </a:r>
            <a:r>
              <a:rPr lang="en-US" sz="2800" dirty="0" err="1" smtClean="0"/>
              <a:t>prin</a:t>
            </a:r>
            <a:r>
              <a:rPr lang="en-US" sz="2800" dirty="0" smtClean="0"/>
              <a:t> </a:t>
            </a:r>
            <a:r>
              <a:rPr lang="en-US" sz="2800" dirty="0" err="1" smtClean="0"/>
              <a:t>febră</a:t>
            </a:r>
            <a:r>
              <a:rPr lang="en-US" sz="2800" dirty="0" smtClean="0"/>
              <a:t>, </a:t>
            </a:r>
            <a:r>
              <a:rPr lang="en-US" sz="2800" dirty="0" err="1" smtClean="0"/>
              <a:t>dureri</a:t>
            </a:r>
            <a:r>
              <a:rPr lang="en-US" sz="2800" dirty="0" smtClean="0"/>
              <a:t> de cap, </a:t>
            </a:r>
            <a:r>
              <a:rPr lang="en-US" sz="2800" dirty="0" err="1" smtClean="0"/>
              <a:t>mialgii</a:t>
            </a:r>
            <a:r>
              <a:rPr lang="en-US" sz="2800" dirty="0" smtClean="0"/>
              <a:t> </a:t>
            </a:r>
            <a:r>
              <a:rPr lang="en-US" sz="2800" dirty="0" err="1" smtClean="0"/>
              <a:t>și</a:t>
            </a:r>
            <a:r>
              <a:rPr lang="en-US" sz="2800" dirty="0" smtClean="0"/>
              <a:t> de </a:t>
            </a:r>
            <a:r>
              <a:rPr lang="en-US" sz="2800" dirty="0" err="1" smtClean="0"/>
              <a:t>regulă</a:t>
            </a:r>
            <a:r>
              <a:rPr lang="en-US" sz="2800" dirty="0" smtClean="0"/>
              <a:t> </a:t>
            </a:r>
            <a:r>
              <a:rPr lang="en-US" sz="2800" dirty="0" err="1" smtClean="0"/>
              <a:t>erupție</a:t>
            </a:r>
            <a:r>
              <a:rPr lang="en-US" sz="2800" dirty="0" smtClean="0"/>
              <a:t> </a:t>
            </a:r>
            <a:r>
              <a:rPr lang="en-US" sz="2800" dirty="0" err="1" smtClean="0"/>
              <a:t>cutanată</a:t>
            </a:r>
            <a:r>
              <a:rPr lang="en-US" sz="2800" dirty="0" smtClean="0"/>
              <a:t>.</a:t>
            </a:r>
          </a:p>
          <a:p>
            <a:pPr lvl="2" eaLnBrk="1" hangingPunct="1">
              <a:lnSpc>
                <a:spcPct val="80000"/>
              </a:lnSpc>
            </a:pPr>
            <a:r>
              <a:rPr lang="ro-RO" sz="2800" dirty="0" smtClean="0"/>
              <a:t>Tifosul exantematic</a:t>
            </a:r>
            <a:r>
              <a:rPr lang="en-US" sz="2800" dirty="0" smtClean="0"/>
              <a:t>- </a:t>
            </a:r>
            <a:r>
              <a:rPr lang="en-US" sz="2800" dirty="0" err="1" smtClean="0"/>
              <a:t>incubatie</a:t>
            </a:r>
            <a:r>
              <a:rPr lang="en-US" sz="2800" dirty="0" smtClean="0"/>
              <a:t> de 5-18 - </a:t>
            </a:r>
            <a:r>
              <a:rPr lang="en-US" sz="2800" dirty="0" err="1" smtClean="0"/>
              <a:t>zile</a:t>
            </a:r>
            <a:r>
              <a:rPr lang="en-US" sz="2800" dirty="0" smtClean="0"/>
              <a:t>.  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2400" dirty="0" err="1" smtClean="0"/>
              <a:t>Simptomele</a:t>
            </a:r>
            <a:r>
              <a:rPr lang="en-US" sz="2400" dirty="0" smtClean="0"/>
              <a:t> </a:t>
            </a:r>
            <a:r>
              <a:rPr lang="en-US" sz="2400" dirty="0" err="1" smtClean="0"/>
              <a:t>includ</a:t>
            </a:r>
            <a:r>
              <a:rPr lang="en-US" sz="2400" dirty="0" smtClean="0"/>
              <a:t> o </a:t>
            </a:r>
            <a:r>
              <a:rPr lang="en-US" sz="2400" dirty="0" err="1" smtClean="0"/>
              <a:t>dureri</a:t>
            </a:r>
            <a:r>
              <a:rPr lang="en-US" sz="2400" dirty="0" smtClean="0"/>
              <a:t> de cap severe, </a:t>
            </a:r>
            <a:r>
              <a:rPr lang="en-US" sz="2400" dirty="0" err="1" smtClean="0"/>
              <a:t>frisoane</a:t>
            </a:r>
            <a:r>
              <a:rPr lang="en-US" sz="2400" dirty="0" smtClean="0"/>
              <a:t>, </a:t>
            </a:r>
            <a:r>
              <a:rPr lang="en-US" sz="2400" dirty="0" err="1" smtClean="0"/>
              <a:t>febră</a:t>
            </a:r>
            <a:r>
              <a:rPr lang="en-US" sz="2400" dirty="0" smtClean="0"/>
              <a:t>, </a:t>
            </a:r>
            <a:r>
              <a:rPr lang="en-US" sz="2400" dirty="0" err="1" smtClean="0"/>
              <a:t>iar</a:t>
            </a:r>
            <a:r>
              <a:rPr lang="en-US" sz="2400" dirty="0" smtClean="0"/>
              <a:t> </a:t>
            </a:r>
            <a:r>
              <a:rPr lang="en-US" sz="2400" dirty="0" err="1" smtClean="0"/>
              <a:t>după</a:t>
            </a:r>
            <a:r>
              <a:rPr lang="en-US" sz="2400" dirty="0" smtClean="0"/>
              <a:t> a </a:t>
            </a:r>
            <a:r>
              <a:rPr lang="en-US" sz="2400" dirty="0" err="1" smtClean="0"/>
              <a:t>patra</a:t>
            </a:r>
            <a:r>
              <a:rPr lang="en-US" sz="2400" dirty="0" smtClean="0"/>
              <a:t> </a:t>
            </a:r>
            <a:r>
              <a:rPr lang="en-US" sz="2400" dirty="0" err="1" smtClean="0"/>
              <a:t>zi</a:t>
            </a:r>
            <a:r>
              <a:rPr lang="en-US" sz="2400" dirty="0" smtClean="0"/>
              <a:t>, o </a:t>
            </a:r>
            <a:r>
              <a:rPr lang="en-US" sz="2400" dirty="0" err="1" smtClean="0"/>
              <a:t>erupție</a:t>
            </a:r>
            <a:r>
              <a:rPr lang="en-US" sz="2400" dirty="0" smtClean="0"/>
              <a:t> </a:t>
            </a:r>
            <a:r>
              <a:rPr lang="en-US" sz="2400" dirty="0" err="1" smtClean="0"/>
              <a:t>maculo-papulară</a:t>
            </a:r>
            <a:r>
              <a:rPr lang="en-US" sz="2400" dirty="0" smtClean="0"/>
              <a:t> </a:t>
            </a:r>
            <a:r>
              <a:rPr lang="en-US" sz="2400" dirty="0" err="1" smtClean="0"/>
              <a:t>cauzată</a:t>
            </a:r>
            <a:r>
              <a:rPr lang="en-US" sz="2400" dirty="0" smtClean="0"/>
              <a:t> de </a:t>
            </a:r>
            <a:r>
              <a:rPr lang="en-US" sz="2400" dirty="0" err="1" smtClean="0"/>
              <a:t>hemoragii</a:t>
            </a:r>
            <a:r>
              <a:rPr lang="en-US" sz="2400" dirty="0" smtClean="0"/>
              <a:t> </a:t>
            </a:r>
            <a:r>
              <a:rPr lang="en-US" sz="2400" dirty="0" err="1" smtClean="0"/>
              <a:t>subcutanate</a:t>
            </a:r>
            <a:r>
              <a:rPr lang="en-US" sz="2400" dirty="0" smtClean="0"/>
              <a:t> </a:t>
            </a:r>
            <a:r>
              <a:rPr lang="en-US" sz="2400" dirty="0" err="1" smtClean="0"/>
              <a:t>deoarece</a:t>
            </a:r>
            <a:r>
              <a:rPr lang="en-US" sz="2400" dirty="0" smtClean="0"/>
              <a:t> Rickettsia </a:t>
            </a:r>
            <a:r>
              <a:rPr lang="en-US" sz="2400" dirty="0" err="1" smtClean="0"/>
              <a:t>invadează</a:t>
            </a:r>
            <a:r>
              <a:rPr lang="en-US" sz="2400" dirty="0" smtClean="0"/>
              <a:t> </a:t>
            </a:r>
            <a:r>
              <a:rPr lang="en-US" sz="2400" dirty="0" err="1" smtClean="0"/>
              <a:t>vasele</a:t>
            </a:r>
            <a:r>
              <a:rPr lang="en-US" sz="2400" dirty="0" smtClean="0"/>
              <a:t> de </a:t>
            </a:r>
            <a:r>
              <a:rPr lang="en-US" sz="2400" dirty="0" err="1" smtClean="0"/>
              <a:t>sânge</a:t>
            </a:r>
            <a:r>
              <a:rPr lang="en-US" sz="2400" dirty="0" smtClean="0"/>
              <a:t>.  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2400" dirty="0" err="1" smtClean="0"/>
              <a:t>Erupții</a:t>
            </a:r>
            <a:r>
              <a:rPr lang="en-US" sz="2400" dirty="0" smtClean="0"/>
              <a:t> </a:t>
            </a:r>
            <a:r>
              <a:rPr lang="en-US" sz="2400" dirty="0" err="1" smtClean="0"/>
              <a:t>cutanate</a:t>
            </a:r>
            <a:r>
              <a:rPr lang="en-US" sz="2400" dirty="0" smtClean="0"/>
              <a:t> </a:t>
            </a:r>
            <a:r>
              <a:rPr lang="en-US" sz="2400" dirty="0" err="1" smtClean="0"/>
              <a:t>încep</a:t>
            </a:r>
            <a:r>
              <a:rPr lang="en-US" sz="2400" dirty="0" smtClean="0"/>
              <a:t> </a:t>
            </a:r>
            <a:r>
              <a:rPr lang="en-US" sz="2400" dirty="0" err="1" smtClean="0"/>
              <a:t>pe</a:t>
            </a:r>
            <a:r>
              <a:rPr lang="en-US" sz="2400" dirty="0" smtClean="0"/>
              <a:t> </a:t>
            </a:r>
            <a:r>
              <a:rPr lang="en-US" sz="2400" dirty="0" err="1" smtClean="0"/>
              <a:t>trunchiul</a:t>
            </a:r>
            <a:r>
              <a:rPr lang="en-US" sz="2400" dirty="0" smtClean="0"/>
              <a:t> superior </a:t>
            </a:r>
            <a:r>
              <a:rPr lang="en-US" sz="2400" dirty="0" err="1" smtClean="0"/>
              <a:t>și</a:t>
            </a:r>
            <a:r>
              <a:rPr lang="en-US" sz="2400" dirty="0" smtClean="0"/>
              <a:t> se </a:t>
            </a:r>
            <a:r>
              <a:rPr lang="en-US" sz="2400" dirty="0" err="1" smtClean="0"/>
              <a:t>răspândeşte</a:t>
            </a:r>
            <a:r>
              <a:rPr lang="en-US" sz="2400" dirty="0" smtClean="0"/>
              <a:t> </a:t>
            </a:r>
            <a:r>
              <a:rPr lang="en-US" sz="2400" dirty="0" err="1" smtClean="0"/>
              <a:t>pe</a:t>
            </a:r>
            <a:r>
              <a:rPr lang="en-US" sz="2400" dirty="0" smtClean="0"/>
              <a:t> tot </a:t>
            </a:r>
            <a:r>
              <a:rPr lang="en-US" sz="2400" dirty="0" err="1" smtClean="0"/>
              <a:t>corpul</a:t>
            </a:r>
            <a:r>
              <a:rPr lang="en-US" sz="2400" dirty="0" smtClean="0"/>
              <a:t>, cu </a:t>
            </a:r>
            <a:r>
              <a:rPr lang="en-US" sz="2400" dirty="0" err="1" smtClean="0"/>
              <a:t>excepția</a:t>
            </a:r>
            <a:r>
              <a:rPr lang="en-US" sz="2400" dirty="0" smtClean="0"/>
              <a:t> </a:t>
            </a:r>
            <a:r>
              <a:rPr lang="en-US" sz="2400" dirty="0" err="1" smtClean="0"/>
              <a:t>feței</a:t>
            </a:r>
            <a:r>
              <a:rPr lang="en-US" sz="2400" dirty="0" smtClean="0"/>
              <a:t>, </a:t>
            </a:r>
            <a:r>
              <a:rPr lang="en-US" sz="2400" dirty="0" err="1" smtClean="0"/>
              <a:t>palmelor</a:t>
            </a:r>
            <a:r>
              <a:rPr lang="en-US" sz="2400" dirty="0" smtClean="0"/>
              <a:t>, </a:t>
            </a:r>
            <a:r>
              <a:rPr lang="en-US" sz="2400" dirty="0" err="1" smtClean="0"/>
              <a:t>tălpilor</a:t>
            </a:r>
            <a:r>
              <a:rPr lang="en-US" sz="2400" dirty="0" smtClean="0"/>
              <a:t>.  </a:t>
            </a:r>
          </a:p>
          <a:p>
            <a:pPr lvl="3" eaLnBrk="1" hangingPunct="1">
              <a:lnSpc>
                <a:spcPct val="80000"/>
              </a:lnSpc>
            </a:pPr>
            <a:r>
              <a:rPr lang="en-US" sz="2400" dirty="0" err="1" smtClean="0"/>
              <a:t>Boala</a:t>
            </a:r>
            <a:r>
              <a:rPr lang="en-US" sz="2400" dirty="0" smtClean="0"/>
              <a:t> </a:t>
            </a:r>
            <a:r>
              <a:rPr lang="en-US" sz="2400" dirty="0" err="1" smtClean="0"/>
              <a:t>dureaza</a:t>
            </a:r>
            <a:r>
              <a:rPr lang="en-US" sz="2400" dirty="0" smtClean="0"/>
              <a:t> </a:t>
            </a:r>
            <a:r>
              <a:rPr lang="en-US" sz="2400" dirty="0" err="1" smtClean="0"/>
              <a:t>aproximativ</a:t>
            </a:r>
            <a:r>
              <a:rPr lang="en-US" sz="2400" dirty="0" smtClean="0"/>
              <a:t> 2 </a:t>
            </a:r>
            <a:r>
              <a:rPr lang="en-US" sz="2400" dirty="0" err="1" smtClean="0"/>
              <a:t>saptamani</a:t>
            </a:r>
            <a:r>
              <a:rPr lang="en-US" sz="2400" dirty="0" smtClean="0"/>
              <a:t> şi </a:t>
            </a:r>
            <a:r>
              <a:rPr lang="en-US" sz="2400" dirty="0" err="1" smtClean="0"/>
              <a:t>pacientul</a:t>
            </a:r>
            <a:r>
              <a:rPr lang="en-US" sz="2400" dirty="0" smtClean="0"/>
              <a:t> </a:t>
            </a:r>
            <a:r>
              <a:rPr lang="en-US" sz="2400" dirty="0" err="1" smtClean="0"/>
              <a:t>poate</a:t>
            </a:r>
            <a:r>
              <a:rPr lang="en-US" sz="2400" dirty="0" smtClean="0"/>
              <a:t> </a:t>
            </a:r>
            <a:r>
              <a:rPr lang="en-US" sz="2400" dirty="0" err="1" smtClean="0"/>
              <a:t>avea</a:t>
            </a:r>
            <a:r>
              <a:rPr lang="en-US" sz="2400" dirty="0" smtClean="0"/>
              <a:t> o </a:t>
            </a:r>
            <a:r>
              <a:rPr lang="en-US" sz="2400" dirty="0" err="1" smtClean="0"/>
              <a:t>convalescență</a:t>
            </a:r>
            <a:r>
              <a:rPr lang="en-US" sz="2400" dirty="0" smtClean="0"/>
              <a:t> </a:t>
            </a:r>
            <a:r>
              <a:rPr lang="en-US" sz="2400" dirty="0" err="1" smtClean="0"/>
              <a:t>prelungită</a:t>
            </a:r>
            <a:r>
              <a:rPr lang="en-US" sz="2400" dirty="0" smtClean="0"/>
              <a:t>. </a:t>
            </a:r>
            <a:endParaRPr lang="ro-RO" sz="2400" dirty="0" smtClean="0"/>
          </a:p>
          <a:p>
            <a:pPr lvl="2">
              <a:lnSpc>
                <a:spcPct val="80000"/>
              </a:lnSpc>
            </a:pPr>
            <a:r>
              <a:rPr lang="en-US" sz="2500" dirty="0" err="1"/>
              <a:t>În</a:t>
            </a:r>
            <a:r>
              <a:rPr lang="en-US" sz="2500" dirty="0"/>
              <a:t> </a:t>
            </a:r>
            <a:r>
              <a:rPr lang="en-US" sz="2500" dirty="0" err="1"/>
              <a:t>prezent</a:t>
            </a:r>
            <a:r>
              <a:rPr lang="en-US" sz="2500" dirty="0"/>
              <a:t> </a:t>
            </a:r>
            <a:r>
              <a:rPr lang="en-US" sz="2500" dirty="0" err="1"/>
              <a:t>tifosul</a:t>
            </a:r>
            <a:r>
              <a:rPr lang="en-US" sz="2500" dirty="0"/>
              <a:t> </a:t>
            </a:r>
            <a:r>
              <a:rPr lang="en-US" sz="2500" dirty="0" err="1"/>
              <a:t>exantematic</a:t>
            </a:r>
            <a:r>
              <a:rPr lang="en-US" sz="2500" dirty="0"/>
              <a:t> se </a:t>
            </a:r>
            <a:r>
              <a:rPr lang="en-US" sz="2500" dirty="0" err="1"/>
              <a:t>întâlneşte</a:t>
            </a:r>
            <a:r>
              <a:rPr lang="en-US" sz="2500" dirty="0"/>
              <a:t> sub </a:t>
            </a:r>
            <a:r>
              <a:rPr lang="en-US" sz="2500" dirty="0" err="1"/>
              <a:t>formă</a:t>
            </a:r>
            <a:r>
              <a:rPr lang="en-US" sz="2500" dirty="0"/>
              <a:t> de </a:t>
            </a:r>
            <a:r>
              <a:rPr lang="en-US" sz="2500" b="1" dirty="0" err="1"/>
              <a:t>tifos</a:t>
            </a:r>
            <a:r>
              <a:rPr lang="en-US" sz="2500" b="1" dirty="0"/>
              <a:t> de </a:t>
            </a:r>
            <a:r>
              <a:rPr lang="en-US" sz="2500" b="1" dirty="0" err="1"/>
              <a:t>recădere</a:t>
            </a:r>
            <a:r>
              <a:rPr lang="en-US" sz="2500" b="1" dirty="0"/>
              <a:t> (</a:t>
            </a:r>
            <a:r>
              <a:rPr lang="en-US" sz="2500" b="1" dirty="0" err="1"/>
              <a:t>boala</a:t>
            </a:r>
            <a:r>
              <a:rPr lang="en-US" sz="2500" b="1" dirty="0"/>
              <a:t> </a:t>
            </a:r>
            <a:r>
              <a:rPr lang="en-US" sz="2500" b="1" dirty="0" err="1"/>
              <a:t>lui</a:t>
            </a:r>
            <a:r>
              <a:rPr lang="en-US" sz="2500" b="1" dirty="0"/>
              <a:t> Brill)</a:t>
            </a:r>
            <a:r>
              <a:rPr lang="en-US" sz="2500" dirty="0"/>
              <a:t>, care </a:t>
            </a:r>
            <a:r>
              <a:rPr lang="en-US" sz="2500" dirty="0" err="1"/>
              <a:t>apare</a:t>
            </a:r>
            <a:r>
              <a:rPr lang="en-US" sz="2500" dirty="0"/>
              <a:t> </a:t>
            </a:r>
            <a:r>
              <a:rPr lang="en-US" sz="2500" dirty="0" err="1"/>
              <a:t>prin</a:t>
            </a:r>
            <a:r>
              <a:rPr lang="en-US" sz="2500" dirty="0"/>
              <a:t> </a:t>
            </a:r>
            <a:r>
              <a:rPr lang="en-US" sz="2500" b="1" i="1" dirty="0" err="1"/>
              <a:t>exacerbarea</a:t>
            </a:r>
            <a:r>
              <a:rPr lang="en-US" sz="2500" b="1" i="1" dirty="0"/>
              <a:t> R. </a:t>
            </a:r>
            <a:r>
              <a:rPr lang="en-US" sz="2500" b="1" i="1" dirty="0" err="1"/>
              <a:t>prowazeki</a:t>
            </a:r>
            <a:r>
              <a:rPr lang="en-US" sz="2500" dirty="0"/>
              <a:t> (care a </a:t>
            </a:r>
            <a:r>
              <a:rPr lang="en-US" sz="2500" dirty="0" err="1"/>
              <a:t>persistat</a:t>
            </a:r>
            <a:r>
              <a:rPr lang="en-US" sz="2500" dirty="0"/>
              <a:t> </a:t>
            </a:r>
            <a:r>
              <a:rPr lang="en-US" sz="2500" dirty="0" err="1"/>
              <a:t>timp</a:t>
            </a:r>
            <a:r>
              <a:rPr lang="en-US" sz="2500" dirty="0"/>
              <a:t> </a:t>
            </a:r>
            <a:r>
              <a:rPr lang="en-US" sz="2500" dirty="0" err="1"/>
              <a:t>îndelungat</a:t>
            </a:r>
            <a:r>
              <a:rPr lang="en-US" sz="2500" dirty="0"/>
              <a:t> </a:t>
            </a:r>
            <a:r>
              <a:rPr lang="en-US" sz="2500" dirty="0" err="1"/>
              <a:t>în</a:t>
            </a:r>
            <a:r>
              <a:rPr lang="en-US" sz="2500" dirty="0"/>
              <a:t> organism) la </a:t>
            </a:r>
            <a:r>
              <a:rPr lang="en-US" sz="2500" dirty="0" err="1"/>
              <a:t>foşti</a:t>
            </a:r>
            <a:r>
              <a:rPr lang="en-US" sz="2500" dirty="0"/>
              <a:t> </a:t>
            </a:r>
            <a:r>
              <a:rPr lang="en-US" sz="2500" dirty="0" err="1"/>
              <a:t>bolnavi</a:t>
            </a:r>
            <a:r>
              <a:rPr lang="en-US" sz="2500" dirty="0"/>
              <a:t> de </a:t>
            </a:r>
            <a:r>
              <a:rPr lang="en-US" sz="2500" dirty="0" err="1"/>
              <a:t>tifos</a:t>
            </a:r>
            <a:r>
              <a:rPr lang="en-US" sz="2500" dirty="0"/>
              <a:t> de </a:t>
            </a:r>
            <a:r>
              <a:rPr lang="en-US" sz="2500" dirty="0" err="1"/>
              <a:t>păduche</a:t>
            </a:r>
            <a:r>
              <a:rPr lang="en-US" sz="2500" dirty="0"/>
              <a:t>. </a:t>
            </a:r>
            <a:r>
              <a:rPr lang="en-US" sz="2500" dirty="0" err="1"/>
              <a:t>În</a:t>
            </a:r>
            <a:r>
              <a:rPr lang="en-US" sz="2500" dirty="0"/>
              <a:t> </a:t>
            </a:r>
            <a:r>
              <a:rPr lang="en-US" sz="2500" dirty="0" err="1"/>
              <a:t>tabelul</a:t>
            </a:r>
            <a:r>
              <a:rPr lang="en-US" sz="2500" dirty="0"/>
              <a:t> 2 </a:t>
            </a:r>
            <a:r>
              <a:rPr lang="en-US" sz="2500" dirty="0" err="1"/>
              <a:t>sunt</a:t>
            </a:r>
            <a:r>
              <a:rPr lang="en-US" sz="2500" dirty="0"/>
              <a:t> </a:t>
            </a:r>
            <a:r>
              <a:rPr lang="en-US" sz="2500" dirty="0" err="1"/>
              <a:t>redate</a:t>
            </a:r>
            <a:r>
              <a:rPr lang="en-US" sz="2500" dirty="0"/>
              <a:t> </a:t>
            </a:r>
            <a:r>
              <a:rPr lang="en-US" sz="2500" dirty="0" err="1"/>
              <a:t>unele</a:t>
            </a:r>
            <a:r>
              <a:rPr lang="en-US" sz="2500" dirty="0"/>
              <a:t> </a:t>
            </a:r>
            <a:r>
              <a:rPr lang="en-US" sz="2500" dirty="0" err="1"/>
              <a:t>criterii</a:t>
            </a:r>
            <a:r>
              <a:rPr lang="en-US" sz="2500" dirty="0"/>
              <a:t> de </a:t>
            </a:r>
            <a:r>
              <a:rPr lang="en-US" sz="2500" dirty="0" err="1"/>
              <a:t>diferenţiere</a:t>
            </a:r>
            <a:r>
              <a:rPr lang="en-US" sz="2500" dirty="0"/>
              <a:t> a </a:t>
            </a:r>
            <a:r>
              <a:rPr lang="en-US" sz="2500" dirty="0" err="1"/>
              <a:t>celor</a:t>
            </a:r>
            <a:r>
              <a:rPr lang="en-US" sz="2500" dirty="0"/>
              <a:t> </a:t>
            </a:r>
            <a:r>
              <a:rPr lang="en-US" sz="2500" dirty="0" err="1"/>
              <a:t>două</a:t>
            </a:r>
            <a:r>
              <a:rPr lang="en-US" sz="2500" dirty="0"/>
              <a:t> </a:t>
            </a:r>
            <a:r>
              <a:rPr lang="en-US" sz="2500" dirty="0" err="1"/>
              <a:t>forme</a:t>
            </a:r>
            <a:r>
              <a:rPr lang="en-US" sz="2500" dirty="0"/>
              <a:t> de </a:t>
            </a:r>
            <a:r>
              <a:rPr lang="en-US" sz="2500" dirty="0" err="1"/>
              <a:t>îmbolnăvire</a:t>
            </a:r>
            <a:r>
              <a:rPr lang="en-US" sz="2500" dirty="0"/>
              <a:t>.</a:t>
            </a:r>
          </a:p>
          <a:p>
            <a:pPr lvl="3" eaLnBrk="1" hangingPunct="1">
              <a:lnSpc>
                <a:spcPct val="80000"/>
              </a:lnSpc>
            </a:pPr>
            <a:endParaRPr lang="en-US" sz="2400" dirty="0" smtClean="0"/>
          </a:p>
          <a:p>
            <a:pPr lvl="3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4093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14414" y="1285860"/>
          <a:ext cx="6786610" cy="3929090"/>
        </p:xfrm>
        <a:graphic>
          <a:graphicData uri="http://schemas.openxmlformats.org/drawingml/2006/table">
            <a:tbl>
              <a:tblPr/>
              <a:tblGrid>
                <a:gridCol w="1812814"/>
                <a:gridCol w="2409789"/>
                <a:gridCol w="2564007"/>
              </a:tblGrid>
              <a:tr h="4221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>
                          <a:latin typeface="Times New Roman"/>
                          <a:ea typeface="Times New Roman"/>
                        </a:rPr>
                        <a:t>     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 b="1">
                          <a:latin typeface="Times New Roman"/>
                          <a:ea typeface="Times New Roman"/>
                        </a:rPr>
                        <a:t>Tifosul exantematic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800" b="1">
                          <a:latin typeface="Times New Roman"/>
                          <a:ea typeface="Times New Roman"/>
                        </a:rPr>
                        <a:t>Boala lui Brill</a:t>
                      </a:r>
                      <a:endParaRPr lang="en-US" sz="18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69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 b="1">
                          <a:latin typeface="Times New Roman"/>
                          <a:ea typeface="Times New Roman"/>
                        </a:rPr>
                        <a:t>Agent etiologic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 b="1" u="none" strike="noStrike">
                          <a:latin typeface="Times New Roman"/>
                        </a:rPr>
                        <a:t>Vector</a:t>
                      </a:r>
                      <a:endParaRPr lang="en-US" sz="1800" b="1" u="sng">
                        <a:latin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 b="1">
                          <a:latin typeface="Times New Roman"/>
                          <a:ea typeface="Times New Roman"/>
                        </a:rPr>
                        <a:t>Clinic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 b="1">
                          <a:latin typeface="Times New Roman"/>
                          <a:ea typeface="Times New Roman"/>
                        </a:rPr>
                        <a:t>Reacţia Weil-Felix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 b="1">
                          <a:latin typeface="Times New Roman"/>
                          <a:ea typeface="Times New Roman"/>
                        </a:rPr>
                        <a:t>RFC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 b="1">
                          <a:latin typeface="Times New Roman"/>
                          <a:ea typeface="Times New Roman"/>
                        </a:rPr>
                        <a:t>Clase de Ig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>
                          <a:latin typeface="Times New Roman"/>
                          <a:ea typeface="Times New Roman"/>
                        </a:rPr>
                        <a:t>- R. prowazeki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>
                          <a:latin typeface="Times New Roman"/>
                          <a:ea typeface="Times New Roman"/>
                        </a:rPr>
                        <a:t>- păduche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>
                          <a:latin typeface="Times New Roman"/>
                          <a:ea typeface="Times New Roman"/>
                        </a:rPr>
                        <a:t>- forme grave, mortalitate crescută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>
                          <a:latin typeface="Times New Roman"/>
                          <a:ea typeface="Times New Roman"/>
                        </a:rPr>
                        <a:t>- pozitivă din prima săptămână de boală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>
                          <a:latin typeface="Times New Roman"/>
                          <a:ea typeface="Times New Roman"/>
                        </a:rPr>
                        <a:t>- se pozitivează mai târziu decât Weil-Felix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>
                          <a:latin typeface="Times New Roman"/>
                          <a:ea typeface="Times New Roman"/>
                        </a:rPr>
                        <a:t>- titruri mari de Ig M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- R. prowazeki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-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- forme uşoare la foşti bolnavi de tifos exantematic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- negativă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- pozitivă la titru mare din primele zile de boală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- IgG la titruri mari din primele zile de boală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14480" y="5715016"/>
            <a:ext cx="564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Diferenţieri</a:t>
            </a:r>
            <a:r>
              <a:rPr lang="en-US" b="1" dirty="0" smtClean="0"/>
              <a:t> </a:t>
            </a:r>
            <a:r>
              <a:rPr lang="en-US" b="1" dirty="0" err="1"/>
              <a:t>între</a:t>
            </a:r>
            <a:r>
              <a:rPr lang="en-US" b="1" dirty="0"/>
              <a:t> </a:t>
            </a:r>
            <a:r>
              <a:rPr lang="en-US" b="1" dirty="0" err="1"/>
              <a:t>tifosul</a:t>
            </a:r>
            <a:r>
              <a:rPr lang="en-US" b="1" dirty="0"/>
              <a:t> </a:t>
            </a:r>
            <a:r>
              <a:rPr lang="en-US" b="1" dirty="0" err="1"/>
              <a:t>clasic</a:t>
            </a:r>
            <a:r>
              <a:rPr lang="en-US" b="1" dirty="0"/>
              <a:t> şi </a:t>
            </a:r>
            <a:r>
              <a:rPr lang="en-US" b="1" dirty="0" err="1"/>
              <a:t>boala</a:t>
            </a:r>
            <a:r>
              <a:rPr lang="en-US" b="1" dirty="0"/>
              <a:t> </a:t>
            </a:r>
            <a:r>
              <a:rPr lang="en-US" b="1" dirty="0" err="1"/>
              <a:t>lui</a:t>
            </a:r>
            <a:r>
              <a:rPr lang="en-US" b="1" dirty="0"/>
              <a:t> Brill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6. Aspecte clinice</a:t>
            </a:r>
            <a:endParaRPr lang="en-US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978408" lvl="3" indent="0">
              <a:buNone/>
            </a:pPr>
            <a:r>
              <a:rPr lang="ro-RO" sz="1800" b="1" dirty="0" smtClean="0"/>
              <a:t>Există d</a:t>
            </a:r>
            <a:r>
              <a:rPr lang="en-US" sz="1800" b="1" dirty="0" err="1" smtClean="0"/>
              <a:t>ouă</a:t>
            </a:r>
            <a:r>
              <a:rPr lang="en-US" sz="1800" b="1" dirty="0" smtClean="0"/>
              <a:t> </a:t>
            </a:r>
            <a:r>
              <a:rPr lang="en-US" sz="1800" b="1" dirty="0" err="1"/>
              <a:t>tipuri</a:t>
            </a:r>
            <a:r>
              <a:rPr lang="en-US" sz="1800" b="1" dirty="0"/>
              <a:t> de </a:t>
            </a:r>
            <a:r>
              <a:rPr lang="en-US" sz="1800" b="1" dirty="0" err="1"/>
              <a:t>tifos</a:t>
            </a:r>
            <a:r>
              <a:rPr lang="en-US" sz="1800" b="1" dirty="0"/>
              <a:t>:</a:t>
            </a:r>
          </a:p>
          <a:p>
            <a:pPr marL="978408" lvl="3" indent="0" eaLnBrk="1" hangingPunct="1">
              <a:buNone/>
            </a:pPr>
            <a:endParaRPr lang="ro-RO" sz="1800" dirty="0" smtClean="0"/>
          </a:p>
          <a:p>
            <a:pPr lvl="2"/>
            <a:r>
              <a:rPr lang="en-US" sz="1900" dirty="0" err="1" smtClean="0"/>
              <a:t>Tifos</a:t>
            </a:r>
            <a:r>
              <a:rPr lang="en-US" sz="1900" dirty="0" smtClean="0"/>
              <a:t> epidemic - </a:t>
            </a:r>
            <a:r>
              <a:rPr lang="en-US" sz="1900" dirty="0" err="1" smtClean="0"/>
              <a:t>cauzate</a:t>
            </a:r>
            <a:r>
              <a:rPr lang="en-US" sz="1900" dirty="0" smtClean="0"/>
              <a:t> de R. </a:t>
            </a:r>
            <a:r>
              <a:rPr lang="en-US" sz="1900" dirty="0" err="1" smtClean="0"/>
              <a:t>prowazekii</a:t>
            </a:r>
            <a:r>
              <a:rPr lang="en-US" sz="1900" dirty="0" smtClean="0"/>
              <a:t> </a:t>
            </a:r>
            <a:r>
              <a:rPr lang="en-US" sz="1900" dirty="0" err="1" smtClean="0"/>
              <a:t>și</a:t>
            </a:r>
            <a:r>
              <a:rPr lang="en-US" sz="1900" dirty="0" smtClean="0"/>
              <a:t> </a:t>
            </a:r>
            <a:r>
              <a:rPr lang="en-US" sz="1900" dirty="0" err="1" smtClean="0"/>
              <a:t>transmise</a:t>
            </a:r>
            <a:r>
              <a:rPr lang="en-US" sz="1900" dirty="0" smtClean="0"/>
              <a:t> de </a:t>
            </a:r>
            <a:r>
              <a:rPr lang="en-US" sz="1900" dirty="0" err="1" smtClean="0"/>
              <a:t>păduchi</a:t>
            </a:r>
            <a:r>
              <a:rPr lang="en-US" sz="1900" dirty="0" smtClean="0"/>
              <a:t> la </a:t>
            </a:r>
            <a:r>
              <a:rPr lang="en-US" sz="1900" dirty="0" err="1" smtClean="0"/>
              <a:t>omului</a:t>
            </a:r>
            <a:r>
              <a:rPr lang="en-US" sz="1900" dirty="0" smtClean="0"/>
              <a:t>, </a:t>
            </a:r>
            <a:r>
              <a:rPr lang="en-US" sz="1900" dirty="0" err="1" smtClean="0"/>
              <a:t>prin</a:t>
            </a:r>
            <a:r>
              <a:rPr lang="en-US" sz="1900" dirty="0" smtClean="0"/>
              <a:t> </a:t>
            </a:r>
            <a:r>
              <a:rPr lang="en-US" sz="1900" dirty="0" err="1" smtClean="0"/>
              <a:t>muşcătură</a:t>
            </a:r>
            <a:r>
              <a:rPr lang="en-US" sz="1900" dirty="0" smtClean="0"/>
              <a:t> şi </a:t>
            </a:r>
            <a:r>
              <a:rPr lang="en-US" sz="1900" dirty="0" err="1" smtClean="0"/>
              <a:t>defecare</a:t>
            </a:r>
            <a:r>
              <a:rPr lang="en-US" sz="1900" dirty="0" smtClean="0"/>
              <a:t> </a:t>
            </a:r>
            <a:r>
              <a:rPr lang="en-US" sz="1900" dirty="0" err="1" smtClean="0"/>
              <a:t>în</a:t>
            </a:r>
            <a:r>
              <a:rPr lang="en-US" sz="1900" dirty="0" smtClean="0"/>
              <a:t> </a:t>
            </a:r>
            <a:r>
              <a:rPr lang="en-US" sz="1900" dirty="0" err="1" smtClean="0"/>
              <a:t>rană</a:t>
            </a:r>
            <a:r>
              <a:rPr lang="en-US" sz="1900" dirty="0" smtClean="0"/>
              <a:t>.  </a:t>
            </a:r>
          </a:p>
          <a:p>
            <a:pPr lvl="3" eaLnBrk="1" hangingPunct="1"/>
            <a:r>
              <a:rPr lang="en-US" sz="1800" dirty="0" err="1" smtClean="0"/>
              <a:t>Acest</a:t>
            </a:r>
            <a:r>
              <a:rPr lang="en-US" sz="1800" dirty="0" smtClean="0"/>
              <a:t> </a:t>
            </a:r>
            <a:r>
              <a:rPr lang="en-US" sz="1800" dirty="0" err="1" smtClean="0"/>
              <a:t>lucru</a:t>
            </a:r>
            <a:r>
              <a:rPr lang="en-US" sz="1800" dirty="0" smtClean="0"/>
              <a:t> se </a:t>
            </a:r>
            <a:r>
              <a:rPr lang="en-US" sz="1800" dirty="0" err="1" smtClean="0"/>
              <a:t>întâmplă</a:t>
            </a:r>
            <a:r>
              <a:rPr lang="en-US" sz="1800" dirty="0" smtClean="0"/>
              <a:t> </a:t>
            </a:r>
            <a:r>
              <a:rPr lang="en-US" sz="1800" dirty="0" err="1" smtClean="0"/>
              <a:t>în</a:t>
            </a:r>
            <a:r>
              <a:rPr lang="en-US" sz="1800" dirty="0" smtClean="0"/>
              <a:t> </a:t>
            </a:r>
            <a:r>
              <a:rPr lang="en-US" sz="1800" dirty="0" err="1" smtClean="0"/>
              <a:t>zonele</a:t>
            </a:r>
            <a:r>
              <a:rPr lang="en-US" sz="1800" dirty="0" smtClean="0"/>
              <a:t> </a:t>
            </a:r>
            <a:r>
              <a:rPr lang="en-US" sz="1800" dirty="0" err="1" smtClean="0"/>
              <a:t>aglomerate</a:t>
            </a:r>
            <a:r>
              <a:rPr lang="en-US" sz="1800" dirty="0" smtClean="0"/>
              <a:t> </a:t>
            </a:r>
            <a:r>
              <a:rPr lang="en-US" sz="1800" dirty="0" err="1" smtClean="0"/>
              <a:t>unde</a:t>
            </a:r>
            <a:r>
              <a:rPr lang="en-US" sz="1800" dirty="0" smtClean="0"/>
              <a:t> </a:t>
            </a:r>
            <a:r>
              <a:rPr lang="en-US" sz="1800" dirty="0" err="1" smtClean="0"/>
              <a:t>cauzează</a:t>
            </a:r>
            <a:r>
              <a:rPr lang="en-US" sz="1800" dirty="0" smtClean="0"/>
              <a:t> </a:t>
            </a:r>
            <a:r>
              <a:rPr lang="en-US" sz="1800" dirty="0" err="1" smtClean="0"/>
              <a:t>epidemii</a:t>
            </a:r>
            <a:r>
              <a:rPr lang="en-US" sz="1800" dirty="0" smtClean="0"/>
              <a:t>. </a:t>
            </a:r>
            <a:r>
              <a:rPr lang="en-US" sz="1800" dirty="0" err="1" smtClean="0"/>
              <a:t>Ratele</a:t>
            </a:r>
            <a:r>
              <a:rPr lang="en-US" sz="1800" dirty="0" smtClean="0"/>
              <a:t> de </a:t>
            </a:r>
            <a:r>
              <a:rPr lang="en-US" sz="1800" dirty="0" err="1" smtClean="0"/>
              <a:t>mortalitate</a:t>
            </a:r>
            <a:r>
              <a:rPr lang="en-US" sz="1800" dirty="0" smtClean="0"/>
              <a:t> </a:t>
            </a:r>
            <a:r>
              <a:rPr lang="en-US" sz="1800" dirty="0" err="1" smtClean="0"/>
              <a:t>sunt</a:t>
            </a:r>
            <a:r>
              <a:rPr lang="en-US" sz="1800" dirty="0" smtClean="0"/>
              <a:t> </a:t>
            </a:r>
            <a:r>
              <a:rPr lang="en-US" sz="1800" dirty="0" err="1" smtClean="0"/>
              <a:t>mari</a:t>
            </a:r>
            <a:r>
              <a:rPr lang="en-US" sz="1800" dirty="0" smtClean="0"/>
              <a:t> la </a:t>
            </a:r>
            <a:r>
              <a:rPr lang="en-US" sz="1800" dirty="0" err="1" smtClean="0"/>
              <a:t>cazurile</a:t>
            </a:r>
            <a:r>
              <a:rPr lang="en-US" sz="1800" dirty="0" smtClean="0"/>
              <a:t> </a:t>
            </a:r>
            <a:r>
              <a:rPr lang="en-US" sz="1800" dirty="0" err="1" smtClean="0"/>
              <a:t>netratate</a:t>
            </a:r>
            <a:r>
              <a:rPr lang="en-US" sz="1800" dirty="0" smtClean="0"/>
              <a:t>. </a:t>
            </a:r>
            <a:r>
              <a:rPr lang="en-US" sz="1800" dirty="0" err="1" smtClean="0"/>
              <a:t>După</a:t>
            </a:r>
            <a:r>
              <a:rPr lang="en-US" sz="1800" dirty="0" smtClean="0"/>
              <a:t> </a:t>
            </a:r>
            <a:r>
              <a:rPr lang="en-US" sz="1800" dirty="0" err="1" smtClean="0"/>
              <a:t>infecţia</a:t>
            </a:r>
            <a:r>
              <a:rPr lang="en-US" sz="1800" dirty="0" smtClean="0"/>
              <a:t> </a:t>
            </a:r>
            <a:r>
              <a:rPr lang="en-US" sz="1800" dirty="0" err="1" smtClean="0"/>
              <a:t>inițială</a:t>
            </a:r>
            <a:r>
              <a:rPr lang="en-US" sz="1800" dirty="0" smtClean="0"/>
              <a:t>, </a:t>
            </a:r>
            <a:r>
              <a:rPr lang="en-US" sz="1800" dirty="0" err="1" smtClean="0"/>
              <a:t>unele</a:t>
            </a:r>
            <a:r>
              <a:rPr lang="en-US" sz="1800" dirty="0" smtClean="0"/>
              <a:t> </a:t>
            </a:r>
            <a:r>
              <a:rPr lang="en-US" sz="1800" dirty="0" err="1" smtClean="0"/>
              <a:t>persoane</a:t>
            </a:r>
            <a:r>
              <a:rPr lang="en-US" sz="1800" dirty="0" smtClean="0"/>
              <a:t> pot face </a:t>
            </a:r>
            <a:r>
              <a:rPr lang="en-US" sz="1800" dirty="0" err="1" smtClean="0"/>
              <a:t>infecţii</a:t>
            </a:r>
            <a:r>
              <a:rPr lang="en-US" sz="1800" dirty="0" smtClean="0"/>
              <a:t> </a:t>
            </a:r>
            <a:r>
              <a:rPr lang="en-US" sz="1800" dirty="0" err="1" smtClean="0"/>
              <a:t>latente</a:t>
            </a:r>
            <a:r>
              <a:rPr lang="en-US" sz="1800" dirty="0" smtClean="0"/>
              <a:t> cu </a:t>
            </a:r>
            <a:r>
              <a:rPr lang="en-US" sz="1800" dirty="0" err="1" smtClean="0"/>
              <a:t>recidive</a:t>
            </a:r>
            <a:r>
              <a:rPr lang="en-US" sz="1800" dirty="0" smtClean="0"/>
              <a:t> </a:t>
            </a:r>
            <a:r>
              <a:rPr lang="en-US" sz="1800" dirty="0" err="1" smtClean="0"/>
              <a:t>ocazionale</a:t>
            </a:r>
            <a:r>
              <a:rPr lang="en-US" sz="1800" dirty="0" smtClean="0"/>
              <a:t> - </a:t>
            </a:r>
            <a:r>
              <a:rPr lang="en-US" sz="1800" dirty="0" err="1" smtClean="0"/>
              <a:t>boala</a:t>
            </a:r>
            <a:r>
              <a:rPr lang="en-US" sz="1800" dirty="0" smtClean="0"/>
              <a:t> Brill-Zinsser</a:t>
            </a:r>
          </a:p>
          <a:p>
            <a:pPr lvl="2" eaLnBrk="1" hangingPunct="1"/>
            <a:r>
              <a:rPr lang="en-US" sz="2000" dirty="0" err="1" smtClean="0"/>
              <a:t>Tifos</a:t>
            </a:r>
            <a:r>
              <a:rPr lang="en-US" sz="2000" dirty="0" smtClean="0"/>
              <a:t> endemic - </a:t>
            </a:r>
            <a:r>
              <a:rPr lang="en-US" sz="2000" dirty="0" err="1" smtClean="0"/>
              <a:t>cauzat</a:t>
            </a:r>
            <a:r>
              <a:rPr lang="en-US" sz="2000" dirty="0" smtClean="0"/>
              <a:t> de R. </a:t>
            </a:r>
            <a:r>
              <a:rPr lang="en-US" sz="2000" dirty="0" err="1" smtClean="0"/>
              <a:t>typhi</a:t>
            </a:r>
            <a:r>
              <a:rPr lang="en-US" sz="2000" dirty="0" smtClean="0"/>
              <a:t> </a:t>
            </a:r>
            <a:r>
              <a:rPr lang="en-US" sz="2000" dirty="0" err="1" smtClean="0"/>
              <a:t>și</a:t>
            </a:r>
            <a:r>
              <a:rPr lang="en-US" sz="2000" dirty="0" smtClean="0"/>
              <a:t> </a:t>
            </a:r>
            <a:r>
              <a:rPr lang="en-US" sz="2000" dirty="0" err="1" smtClean="0"/>
              <a:t>transmis</a:t>
            </a:r>
            <a:r>
              <a:rPr lang="en-US" sz="2000" dirty="0" smtClean="0"/>
              <a:t> la om </a:t>
            </a:r>
            <a:r>
              <a:rPr lang="en-US" sz="2000" dirty="0" err="1" smtClean="0"/>
              <a:t>prin</a:t>
            </a:r>
            <a:r>
              <a:rPr lang="en-US" sz="2000" dirty="0" smtClean="0"/>
              <a:t> </a:t>
            </a:r>
            <a:r>
              <a:rPr lang="en-US" sz="2000" dirty="0" err="1" smtClean="0"/>
              <a:t>intermediul</a:t>
            </a:r>
            <a:r>
              <a:rPr lang="en-US" sz="2000" dirty="0" smtClean="0"/>
              <a:t> </a:t>
            </a:r>
            <a:r>
              <a:rPr lang="en-US" sz="2000" dirty="0" err="1" smtClean="0"/>
              <a:t>puricilor</a:t>
            </a:r>
            <a:r>
              <a:rPr lang="en-US" sz="2000" dirty="0" smtClean="0"/>
              <a:t> de </a:t>
            </a:r>
            <a:r>
              <a:rPr lang="en-US" sz="2000" dirty="0" err="1" smtClean="0"/>
              <a:t>șobolan</a:t>
            </a:r>
            <a:r>
              <a:rPr lang="en-US" sz="2000" dirty="0" smtClean="0"/>
              <a:t>. </a:t>
            </a:r>
          </a:p>
          <a:p>
            <a:pPr lvl="3"/>
            <a:r>
              <a:rPr lang="en-US" sz="1900" dirty="0" err="1" smtClean="0"/>
              <a:t>Boala</a:t>
            </a:r>
            <a:r>
              <a:rPr lang="en-US" sz="1900" dirty="0" smtClean="0"/>
              <a:t> </a:t>
            </a:r>
            <a:r>
              <a:rPr lang="en-US" sz="1900" dirty="0" err="1" smtClean="0"/>
              <a:t>apare</a:t>
            </a:r>
            <a:r>
              <a:rPr lang="en-US" sz="1900" dirty="0" smtClean="0"/>
              <a:t> sporadic, </a:t>
            </a:r>
            <a:r>
              <a:rPr lang="en-US" sz="1900" dirty="0" err="1" smtClean="0"/>
              <a:t>este</a:t>
            </a:r>
            <a:r>
              <a:rPr lang="en-US" sz="1900" dirty="0" smtClean="0"/>
              <a:t> clinic </a:t>
            </a:r>
            <a:r>
              <a:rPr lang="en-US" sz="1900" dirty="0" err="1" smtClean="0"/>
              <a:t>identică</a:t>
            </a:r>
            <a:r>
              <a:rPr lang="en-US" sz="1900" dirty="0" smtClean="0"/>
              <a:t>, </a:t>
            </a:r>
            <a:r>
              <a:rPr lang="en-US" sz="1900" dirty="0" err="1" smtClean="0"/>
              <a:t>dar</a:t>
            </a:r>
            <a:r>
              <a:rPr lang="en-US" sz="1900" dirty="0" smtClean="0"/>
              <a:t> </a:t>
            </a:r>
            <a:r>
              <a:rPr lang="en-US" sz="1900" dirty="0" err="1" smtClean="0"/>
              <a:t>mai</a:t>
            </a:r>
            <a:r>
              <a:rPr lang="en-US" sz="1900" dirty="0" smtClean="0"/>
              <a:t> </a:t>
            </a:r>
            <a:r>
              <a:rPr lang="en-US" sz="1900" dirty="0" err="1" smtClean="0"/>
              <a:t>puțin</a:t>
            </a:r>
            <a:r>
              <a:rPr lang="en-US" sz="1900" dirty="0" smtClean="0"/>
              <a:t> </a:t>
            </a:r>
            <a:r>
              <a:rPr lang="en-US" sz="1900" dirty="0" err="1" smtClean="0"/>
              <a:t>severă</a:t>
            </a:r>
            <a:r>
              <a:rPr lang="en-US" sz="1900" dirty="0" smtClean="0"/>
              <a:t> </a:t>
            </a:r>
            <a:r>
              <a:rPr lang="en-US" sz="1900" dirty="0" err="1" smtClean="0"/>
              <a:t>decât</a:t>
            </a:r>
            <a:r>
              <a:rPr lang="en-US" sz="1900" dirty="0" smtClean="0"/>
              <a:t> </a:t>
            </a:r>
            <a:r>
              <a:rPr lang="en-US" sz="1900" dirty="0" err="1" smtClean="0"/>
              <a:t>tifosul</a:t>
            </a:r>
            <a:r>
              <a:rPr lang="en-US" sz="1900" dirty="0" smtClean="0"/>
              <a:t> epidemic.</a:t>
            </a:r>
          </a:p>
        </p:txBody>
      </p:sp>
    </p:spTree>
    <p:extLst>
      <p:ext uri="{BB962C8B-B14F-4D97-AF65-F5344CB8AC3E}">
        <p14:creationId xmlns:p14="http://schemas.microsoft.com/office/powerpoint/2010/main" val="324966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6. Aspecte clinice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522" t="42617" r="35825" b="24899"/>
          <a:stretch/>
        </p:blipFill>
        <p:spPr>
          <a:xfrm>
            <a:off x="989923" y="1340768"/>
            <a:ext cx="6796573" cy="2960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6396335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1" dirty="0" err="1" smtClean="0"/>
              <a:t>Rash</a:t>
            </a:r>
            <a:r>
              <a:rPr lang="ro-RO" sz="2400" b="1" dirty="0" smtClean="0"/>
              <a:t> cutanat în tifosul exantematic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066" t="27114" r="38188" b="35235"/>
          <a:stretch/>
        </p:blipFill>
        <p:spPr>
          <a:xfrm>
            <a:off x="2735796" y="4369702"/>
            <a:ext cx="3672408" cy="20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71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6. Aspecte clinice</a:t>
            </a:r>
            <a:endParaRPr lang="en-US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760"/>
            <a:ext cx="6264696" cy="5452715"/>
          </a:xfrm>
        </p:spPr>
        <p:txBody>
          <a:bodyPr/>
          <a:lstStyle/>
          <a:p>
            <a:pPr marL="393192" lvl="1" indent="0" algn="just" eaLnBrk="1" hangingPunct="1">
              <a:lnSpc>
                <a:spcPct val="80000"/>
              </a:lnSpc>
              <a:buNone/>
            </a:pPr>
            <a:r>
              <a:rPr lang="en-US" sz="2400" b="1" i="1" dirty="0" smtClean="0"/>
              <a:t>Rickettsia </a:t>
            </a:r>
            <a:r>
              <a:rPr lang="en-US" sz="2400" b="1" i="1" dirty="0" err="1" smtClean="0"/>
              <a:t>este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responsabilă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pentru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febrele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peteşiale</a:t>
            </a:r>
            <a:endParaRPr lang="en-US" sz="2400" b="1" i="1" dirty="0" smtClean="0"/>
          </a:p>
          <a:p>
            <a:pPr lvl="1" algn="just">
              <a:lnSpc>
                <a:spcPct val="80000"/>
              </a:lnSpc>
            </a:pPr>
            <a:r>
              <a:rPr lang="en-US" sz="2300" b="1" dirty="0" err="1" smtClean="0"/>
              <a:t>Febra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peteşială</a:t>
            </a:r>
            <a:r>
              <a:rPr lang="en-US" sz="2300" b="1" dirty="0" smtClean="0"/>
              <a:t> a </a:t>
            </a:r>
            <a:r>
              <a:rPr lang="en-US" sz="2300" b="1" dirty="0" err="1" smtClean="0"/>
              <a:t>Munţilor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Stâncoşi</a:t>
            </a:r>
            <a:r>
              <a:rPr lang="en-US" sz="2300" b="1" dirty="0" smtClean="0"/>
              <a:t> </a:t>
            </a:r>
            <a:r>
              <a:rPr lang="en-US" sz="2300" dirty="0" smtClean="0"/>
              <a:t>- </a:t>
            </a:r>
            <a:r>
              <a:rPr lang="en-US" sz="2300" dirty="0" err="1" smtClean="0"/>
              <a:t>cauzată</a:t>
            </a:r>
            <a:r>
              <a:rPr lang="en-US" sz="2300" dirty="0" smtClean="0"/>
              <a:t> de R. </a:t>
            </a:r>
            <a:r>
              <a:rPr lang="en-US" sz="2300" dirty="0" err="1" smtClean="0"/>
              <a:t>rickettsii</a:t>
            </a:r>
            <a:r>
              <a:rPr lang="en-US" sz="2300" dirty="0" smtClean="0"/>
              <a:t> </a:t>
            </a:r>
            <a:r>
              <a:rPr lang="en-US" sz="2300" dirty="0" err="1" smtClean="0"/>
              <a:t>și</a:t>
            </a:r>
            <a:r>
              <a:rPr lang="en-US" sz="2300" dirty="0" smtClean="0"/>
              <a:t> </a:t>
            </a:r>
            <a:r>
              <a:rPr lang="en-US" sz="2300" dirty="0" err="1" smtClean="0"/>
              <a:t>transmisă</a:t>
            </a:r>
            <a:r>
              <a:rPr lang="en-US" sz="2300" dirty="0" smtClean="0"/>
              <a:t> </a:t>
            </a:r>
            <a:r>
              <a:rPr lang="en-US" sz="2300" dirty="0" err="1" smtClean="0"/>
              <a:t>prin</a:t>
            </a:r>
            <a:r>
              <a:rPr lang="en-US" sz="2300" dirty="0" smtClean="0"/>
              <a:t> </a:t>
            </a:r>
            <a:r>
              <a:rPr lang="en-US" sz="2300" dirty="0" err="1" smtClean="0"/>
              <a:t>căpușe</a:t>
            </a:r>
            <a:r>
              <a:rPr lang="en-US" sz="2300" dirty="0" smtClean="0"/>
              <a:t>, care </a:t>
            </a:r>
            <a:r>
              <a:rPr lang="en-US" sz="2300" dirty="0" err="1" smtClean="0"/>
              <a:t>trebuie</a:t>
            </a:r>
            <a:r>
              <a:rPr lang="en-US" sz="2300" dirty="0" smtClean="0"/>
              <a:t> </a:t>
            </a:r>
            <a:r>
              <a:rPr lang="en-US" sz="2300" dirty="0" err="1" smtClean="0"/>
              <a:t>să</a:t>
            </a:r>
            <a:r>
              <a:rPr lang="en-US" sz="2300" dirty="0" smtClean="0"/>
              <a:t> </a:t>
            </a:r>
            <a:r>
              <a:rPr lang="en-US" sz="2300" dirty="0" err="1" smtClean="0"/>
              <a:t>rămână</a:t>
            </a:r>
            <a:r>
              <a:rPr lang="en-US" sz="2300" dirty="0" smtClean="0"/>
              <a:t> </a:t>
            </a:r>
            <a:r>
              <a:rPr lang="en-US" sz="2300" dirty="0" err="1" smtClean="0"/>
              <a:t>atașată</a:t>
            </a:r>
            <a:r>
              <a:rPr lang="en-US" sz="2300" dirty="0" smtClean="0"/>
              <a:t> </a:t>
            </a:r>
            <a:r>
              <a:rPr lang="en-US" sz="2300" dirty="0" err="1" smtClean="0"/>
              <a:t>timp</a:t>
            </a:r>
            <a:r>
              <a:rPr lang="en-US" sz="2300" dirty="0" smtClean="0"/>
              <a:t> de ore </a:t>
            </a:r>
            <a:r>
              <a:rPr lang="en-US" sz="2300" dirty="0" err="1" smtClean="0"/>
              <a:t>pentru</a:t>
            </a:r>
            <a:r>
              <a:rPr lang="en-US" sz="2300" dirty="0" smtClean="0"/>
              <a:t> a </a:t>
            </a:r>
            <a:r>
              <a:rPr lang="en-US" sz="2300" dirty="0" err="1" smtClean="0"/>
              <a:t>transmite</a:t>
            </a:r>
            <a:r>
              <a:rPr lang="en-US" sz="2300" dirty="0" smtClean="0"/>
              <a:t> </a:t>
            </a:r>
            <a:r>
              <a:rPr lang="en-US" sz="2300" dirty="0" err="1" smtClean="0"/>
              <a:t>boala</a:t>
            </a:r>
            <a:r>
              <a:rPr lang="en-US" sz="2300" dirty="0" smtClean="0"/>
              <a:t>. </a:t>
            </a:r>
          </a:p>
          <a:p>
            <a:pPr lvl="3" algn="just" eaLnBrk="1" hangingPunct="1">
              <a:lnSpc>
                <a:spcPct val="80000"/>
              </a:lnSpc>
            </a:pPr>
            <a:r>
              <a:rPr lang="en-US" sz="1800" dirty="0" err="1" smtClean="0"/>
              <a:t>După</a:t>
            </a:r>
            <a:r>
              <a:rPr lang="en-US" sz="1800" dirty="0" smtClean="0"/>
              <a:t> o </a:t>
            </a:r>
            <a:r>
              <a:rPr lang="en-US" sz="1800" dirty="0" err="1" smtClean="0"/>
              <a:t>incubaţie</a:t>
            </a:r>
            <a:r>
              <a:rPr lang="en-US" sz="1800" dirty="0" smtClean="0"/>
              <a:t> de 2-6 </a:t>
            </a:r>
            <a:r>
              <a:rPr lang="en-US" sz="1800" dirty="0" err="1" smtClean="0"/>
              <a:t>zile</a:t>
            </a:r>
            <a:r>
              <a:rPr lang="en-US" sz="1800" dirty="0" smtClean="0"/>
              <a:t> </a:t>
            </a:r>
            <a:r>
              <a:rPr lang="en-US" sz="1800" dirty="0" err="1" smtClean="0"/>
              <a:t>apar</a:t>
            </a:r>
            <a:r>
              <a:rPr lang="en-US" sz="1800" dirty="0" smtClean="0"/>
              <a:t> </a:t>
            </a:r>
            <a:r>
              <a:rPr lang="en-US" sz="1800" dirty="0" err="1" smtClean="0"/>
              <a:t>dureri</a:t>
            </a:r>
            <a:r>
              <a:rPr lang="en-US" sz="1800" dirty="0" smtClean="0"/>
              <a:t> de cap severe, </a:t>
            </a:r>
            <a:r>
              <a:rPr lang="en-US" sz="1800" dirty="0" err="1" smtClean="0"/>
              <a:t>frisoane</a:t>
            </a:r>
            <a:r>
              <a:rPr lang="en-US" sz="1800" dirty="0" smtClean="0"/>
              <a:t>, </a:t>
            </a:r>
            <a:r>
              <a:rPr lang="en-US" sz="1800" dirty="0" err="1" smtClean="0"/>
              <a:t>febră</a:t>
            </a:r>
            <a:r>
              <a:rPr lang="en-US" sz="1800" dirty="0" smtClean="0"/>
              <a:t>, </a:t>
            </a:r>
            <a:r>
              <a:rPr lang="en-US" sz="1800" dirty="0" err="1" smtClean="0"/>
              <a:t>dureri</a:t>
            </a:r>
            <a:r>
              <a:rPr lang="en-US" sz="1800" dirty="0" smtClean="0"/>
              <a:t> </a:t>
            </a:r>
            <a:r>
              <a:rPr lang="en-US" sz="1800" dirty="0" err="1" smtClean="0"/>
              <a:t>articulare</a:t>
            </a:r>
            <a:r>
              <a:rPr lang="en-US" sz="1800" dirty="0" smtClean="0"/>
              <a:t> şi </a:t>
            </a:r>
            <a:r>
              <a:rPr lang="en-US" sz="1800" dirty="0" err="1" smtClean="0"/>
              <a:t>greaţă</a:t>
            </a:r>
            <a:r>
              <a:rPr lang="en-US" sz="1800" dirty="0" smtClean="0"/>
              <a:t>.</a:t>
            </a:r>
          </a:p>
          <a:p>
            <a:pPr lvl="3" algn="just" eaLnBrk="1" hangingPunct="1">
              <a:lnSpc>
                <a:spcPct val="80000"/>
              </a:lnSpc>
            </a:pPr>
            <a:r>
              <a:rPr lang="en-US" sz="1800" dirty="0" err="1" smtClean="0"/>
              <a:t>Dupa</a:t>
            </a:r>
            <a:r>
              <a:rPr lang="en-US" sz="1800" dirty="0" smtClean="0"/>
              <a:t> 2-6 </a:t>
            </a:r>
            <a:r>
              <a:rPr lang="en-US" sz="1800" dirty="0" err="1" smtClean="0"/>
              <a:t>zile</a:t>
            </a:r>
            <a:r>
              <a:rPr lang="en-US" sz="1800" dirty="0" smtClean="0"/>
              <a:t> se </a:t>
            </a:r>
            <a:r>
              <a:rPr lang="en-US" sz="1800" dirty="0" err="1" smtClean="0"/>
              <a:t>dezvoltă</a:t>
            </a:r>
            <a:r>
              <a:rPr lang="en-US" sz="1800" dirty="0" smtClean="0"/>
              <a:t> </a:t>
            </a:r>
            <a:r>
              <a:rPr lang="en-US" sz="1800" dirty="0" err="1" smtClean="0"/>
              <a:t>erupții</a:t>
            </a:r>
            <a:r>
              <a:rPr lang="en-US" sz="1800" dirty="0" smtClean="0"/>
              <a:t> </a:t>
            </a:r>
            <a:r>
              <a:rPr lang="en-US" sz="1800" dirty="0" err="1" smtClean="0"/>
              <a:t>cutanate</a:t>
            </a:r>
            <a:r>
              <a:rPr lang="en-US" sz="1800" dirty="0" smtClean="0"/>
              <a:t> </a:t>
            </a:r>
            <a:r>
              <a:rPr lang="en-US" sz="1800" dirty="0" err="1" smtClean="0"/>
              <a:t>maculopapulare</a:t>
            </a:r>
            <a:r>
              <a:rPr lang="en-US" sz="1800" dirty="0" smtClean="0"/>
              <a:t>, </a:t>
            </a:r>
            <a:r>
              <a:rPr lang="en-US" sz="1800" dirty="0" err="1" smtClean="0"/>
              <a:t>în</a:t>
            </a:r>
            <a:r>
              <a:rPr lang="en-US" sz="1800" dirty="0" smtClean="0"/>
              <a:t> </a:t>
            </a:r>
            <a:r>
              <a:rPr lang="en-US" sz="1800" dirty="0" err="1" smtClean="0"/>
              <a:t>primul</a:t>
            </a:r>
            <a:r>
              <a:rPr lang="en-US" sz="1800" dirty="0" smtClean="0"/>
              <a:t> </a:t>
            </a:r>
            <a:r>
              <a:rPr lang="en-US" sz="1800" dirty="0" err="1" smtClean="0"/>
              <a:t>rând</a:t>
            </a:r>
            <a:r>
              <a:rPr lang="en-US" sz="1800" dirty="0" smtClean="0"/>
              <a:t> la </a:t>
            </a:r>
            <a:r>
              <a:rPr lang="en-US" sz="1800" dirty="0" err="1" smtClean="0"/>
              <a:t>extremități</a:t>
            </a:r>
            <a:r>
              <a:rPr lang="en-US" sz="1800" dirty="0" smtClean="0"/>
              <a:t>, </a:t>
            </a:r>
            <a:r>
              <a:rPr lang="en-US" sz="1800" dirty="0" err="1" smtClean="0"/>
              <a:t>inclusiv</a:t>
            </a:r>
            <a:r>
              <a:rPr lang="en-US" sz="1800" dirty="0" smtClean="0"/>
              <a:t> </a:t>
            </a:r>
            <a:r>
              <a:rPr lang="en-US" sz="1800" dirty="0" err="1" smtClean="0"/>
              <a:t>palmele</a:t>
            </a:r>
            <a:r>
              <a:rPr lang="en-US" sz="1800" dirty="0" smtClean="0"/>
              <a:t> </a:t>
            </a:r>
            <a:r>
              <a:rPr lang="en-US" sz="1800" dirty="0" err="1" smtClean="0"/>
              <a:t>si</a:t>
            </a:r>
            <a:r>
              <a:rPr lang="en-US" sz="1800" dirty="0" smtClean="0"/>
              <a:t> </a:t>
            </a:r>
            <a:r>
              <a:rPr lang="en-US" sz="1800" dirty="0" err="1" smtClean="0"/>
              <a:t>talpile</a:t>
            </a:r>
            <a:r>
              <a:rPr lang="en-US" sz="1800" dirty="0" smtClean="0"/>
              <a:t>, care se </a:t>
            </a:r>
            <a:r>
              <a:rPr lang="en-US" sz="1800" dirty="0" err="1" smtClean="0"/>
              <a:t>răspândesc</a:t>
            </a:r>
            <a:r>
              <a:rPr lang="en-US" sz="1800" dirty="0" smtClean="0"/>
              <a:t> la </a:t>
            </a:r>
            <a:r>
              <a:rPr lang="en-US" sz="1800" dirty="0" err="1" smtClean="0"/>
              <a:t>nivelul</a:t>
            </a:r>
            <a:r>
              <a:rPr lang="en-US" sz="1800" dirty="0" smtClean="0"/>
              <a:t> </a:t>
            </a:r>
            <a:r>
              <a:rPr lang="en-US" sz="1800" dirty="0" err="1" smtClean="0"/>
              <a:t>pieptului</a:t>
            </a:r>
            <a:r>
              <a:rPr lang="en-US" sz="1800" dirty="0" smtClean="0"/>
              <a:t> şi </a:t>
            </a:r>
            <a:r>
              <a:rPr lang="en-US" sz="1800" dirty="0" err="1" smtClean="0"/>
              <a:t>abdomenului</a:t>
            </a:r>
            <a:r>
              <a:rPr lang="en-US" sz="1800" dirty="0" smtClean="0"/>
              <a:t>.  </a:t>
            </a:r>
          </a:p>
          <a:p>
            <a:pPr lvl="3" algn="just" eaLnBrk="1" hangingPunct="1">
              <a:lnSpc>
                <a:spcPct val="80000"/>
              </a:lnSpc>
            </a:pPr>
            <a:r>
              <a:rPr lang="en-US" sz="1800" dirty="0" err="1" smtClean="0"/>
              <a:t>Daca</a:t>
            </a:r>
            <a:r>
              <a:rPr lang="en-US" sz="1800" dirty="0" smtClean="0"/>
              <a:t> nu </a:t>
            </a:r>
            <a:r>
              <a:rPr lang="en-US" sz="1800" dirty="0" err="1" smtClean="0"/>
              <a:t>este</a:t>
            </a:r>
            <a:r>
              <a:rPr lang="en-US" sz="1800" dirty="0" smtClean="0"/>
              <a:t> </a:t>
            </a:r>
            <a:r>
              <a:rPr lang="en-US" sz="1800" dirty="0" err="1" smtClean="0"/>
              <a:t>tratata</a:t>
            </a:r>
            <a:r>
              <a:rPr lang="en-US" sz="1800" dirty="0" smtClean="0"/>
              <a:t>, </a:t>
            </a:r>
            <a:r>
              <a:rPr lang="en-US" sz="1800" dirty="0" err="1" smtClean="0"/>
              <a:t>erupțiile</a:t>
            </a:r>
            <a:r>
              <a:rPr lang="en-US" sz="1800" dirty="0" smtClean="0"/>
              <a:t> </a:t>
            </a:r>
            <a:r>
              <a:rPr lang="en-US" sz="1800" dirty="0" err="1" smtClean="0"/>
              <a:t>cutanate</a:t>
            </a:r>
            <a:r>
              <a:rPr lang="en-US" sz="1800" dirty="0" smtClean="0"/>
              <a:t> </a:t>
            </a:r>
            <a:r>
              <a:rPr lang="en-US" sz="1800" dirty="0" err="1" smtClean="0"/>
              <a:t>devin</a:t>
            </a:r>
            <a:r>
              <a:rPr lang="en-US" sz="1800" dirty="0" smtClean="0"/>
              <a:t> </a:t>
            </a:r>
            <a:r>
              <a:rPr lang="en-US" sz="1800" dirty="0" err="1" smtClean="0"/>
              <a:t>petesiale</a:t>
            </a:r>
            <a:r>
              <a:rPr lang="en-US" sz="1800" dirty="0" smtClean="0"/>
              <a:t> cu </a:t>
            </a:r>
            <a:r>
              <a:rPr lang="en-US" sz="1800" dirty="0" err="1" smtClean="0"/>
              <a:t>hemoragii</a:t>
            </a:r>
            <a:r>
              <a:rPr lang="en-US" sz="1800" dirty="0" smtClean="0"/>
              <a:t> </a:t>
            </a:r>
            <a:r>
              <a:rPr lang="en-US" sz="1800" dirty="0" err="1" smtClean="0"/>
              <a:t>cutanatw</a:t>
            </a:r>
            <a:r>
              <a:rPr lang="en-US" sz="1800" dirty="0" smtClean="0"/>
              <a:t> </a:t>
            </a:r>
            <a:r>
              <a:rPr lang="en-US" sz="1800" dirty="0" err="1" smtClean="0"/>
              <a:t>și</a:t>
            </a:r>
            <a:r>
              <a:rPr lang="en-US" sz="1800" dirty="0" smtClean="0"/>
              <a:t> </a:t>
            </a:r>
            <a:r>
              <a:rPr lang="en-US" sz="1800" dirty="0" err="1" smtClean="0"/>
              <a:t>mucoase</a:t>
            </a:r>
            <a:r>
              <a:rPr lang="en-US" sz="1800" dirty="0" smtClean="0"/>
              <a:t> ca </a:t>
            </a:r>
            <a:r>
              <a:rPr lang="en-US" sz="1800" dirty="0" err="1" smtClean="0"/>
              <a:t>urmare</a:t>
            </a:r>
            <a:r>
              <a:rPr lang="en-US" sz="1800" dirty="0" smtClean="0"/>
              <a:t> a </a:t>
            </a:r>
            <a:r>
              <a:rPr lang="en-US" sz="1800" dirty="0" err="1" smtClean="0"/>
              <a:t>leziunilor</a:t>
            </a:r>
            <a:r>
              <a:rPr lang="en-US" sz="1800" dirty="0" smtClean="0"/>
              <a:t> </a:t>
            </a:r>
            <a:r>
              <a:rPr lang="en-US" sz="1800" dirty="0" err="1" smtClean="0"/>
              <a:t>vasculare</a:t>
            </a:r>
            <a:r>
              <a:rPr lang="en-US" sz="1800" dirty="0" smtClean="0"/>
              <a:t>, </a:t>
            </a:r>
            <a:r>
              <a:rPr lang="en-US" sz="1800" dirty="0" err="1" smtClean="0"/>
              <a:t>deoarece</a:t>
            </a:r>
            <a:r>
              <a:rPr lang="en-US" sz="1800" dirty="0" smtClean="0"/>
              <a:t> </a:t>
            </a:r>
            <a:r>
              <a:rPr lang="en-US" sz="1800" dirty="0" err="1" smtClean="0"/>
              <a:t>microorganismul</a:t>
            </a:r>
            <a:r>
              <a:rPr lang="en-US" sz="1800" dirty="0" smtClean="0"/>
              <a:t> </a:t>
            </a:r>
            <a:r>
              <a:rPr lang="en-US" sz="1800" dirty="0" err="1" smtClean="0"/>
              <a:t>invadează</a:t>
            </a:r>
            <a:r>
              <a:rPr lang="en-US" sz="1800" dirty="0" smtClean="0"/>
              <a:t> </a:t>
            </a:r>
            <a:r>
              <a:rPr lang="en-US" sz="1800" dirty="0" err="1" smtClean="0"/>
              <a:t>vasele</a:t>
            </a:r>
            <a:r>
              <a:rPr lang="en-US" sz="1800" dirty="0" smtClean="0"/>
              <a:t> de </a:t>
            </a:r>
            <a:r>
              <a:rPr lang="en-US" sz="1800" dirty="0" err="1" smtClean="0"/>
              <a:t>sânge</a:t>
            </a:r>
            <a:r>
              <a:rPr lang="en-US" sz="1800" dirty="0" smtClean="0"/>
              <a:t>.  </a:t>
            </a:r>
          </a:p>
          <a:p>
            <a:pPr lvl="3" algn="just" eaLnBrk="1" hangingPunct="1">
              <a:lnSpc>
                <a:spcPct val="80000"/>
              </a:lnSpc>
            </a:pPr>
            <a:r>
              <a:rPr lang="en-US" sz="1800" dirty="0" err="1" smtClean="0"/>
              <a:t>Moartea</a:t>
            </a:r>
            <a:r>
              <a:rPr lang="en-US" sz="1800" dirty="0" smtClean="0"/>
              <a:t> </a:t>
            </a:r>
            <a:r>
              <a:rPr lang="en-US" sz="1800" dirty="0" err="1" smtClean="0"/>
              <a:t>poate</a:t>
            </a:r>
            <a:r>
              <a:rPr lang="en-US" sz="1800" dirty="0" smtClean="0"/>
              <a:t> </a:t>
            </a:r>
            <a:r>
              <a:rPr lang="en-US" sz="1800" dirty="0" err="1" smtClean="0"/>
              <a:t>surveni</a:t>
            </a:r>
            <a:r>
              <a:rPr lang="en-US" sz="1800" dirty="0" smtClean="0"/>
              <a:t> la </a:t>
            </a:r>
            <a:r>
              <a:rPr lang="en-US" sz="1800" dirty="0" err="1" smtClean="0"/>
              <a:t>sfârșitul</a:t>
            </a:r>
            <a:r>
              <a:rPr lang="en-US" sz="1800" dirty="0" smtClean="0"/>
              <a:t> </a:t>
            </a:r>
            <a:r>
              <a:rPr lang="en-US" sz="1800" dirty="0" err="1" smtClean="0"/>
              <a:t>celei</a:t>
            </a:r>
            <a:r>
              <a:rPr lang="en-US" sz="1800" dirty="0" smtClean="0"/>
              <a:t> de a </a:t>
            </a:r>
            <a:r>
              <a:rPr lang="en-US" sz="1800" dirty="0" err="1" smtClean="0"/>
              <a:t>doua</a:t>
            </a:r>
            <a:r>
              <a:rPr lang="en-US" sz="1800" dirty="0" smtClean="0"/>
              <a:t> </a:t>
            </a:r>
            <a:r>
              <a:rPr lang="en-US" sz="1800" dirty="0" err="1" smtClean="0"/>
              <a:t>săptămâni</a:t>
            </a:r>
            <a:r>
              <a:rPr lang="en-US" sz="1800" dirty="0" smtClean="0"/>
              <a:t> din </a:t>
            </a:r>
            <a:r>
              <a:rPr lang="en-US" sz="1800" dirty="0" err="1" smtClean="0"/>
              <a:t>cauza</a:t>
            </a:r>
            <a:r>
              <a:rPr lang="en-US" sz="1800" dirty="0" smtClean="0"/>
              <a:t> </a:t>
            </a:r>
            <a:r>
              <a:rPr lang="en-US" sz="1800" dirty="0" err="1" smtClean="0"/>
              <a:t>insuficienţei</a:t>
            </a:r>
            <a:r>
              <a:rPr lang="en-US" sz="1800" dirty="0" smtClean="0"/>
              <a:t> </a:t>
            </a:r>
            <a:r>
              <a:rPr lang="en-US" sz="1800" dirty="0" err="1" smtClean="0"/>
              <a:t>renale</a:t>
            </a:r>
            <a:r>
              <a:rPr lang="en-US" sz="1800" dirty="0" smtClean="0"/>
              <a:t> </a:t>
            </a:r>
            <a:r>
              <a:rPr lang="en-US" sz="1800" dirty="0" err="1" smtClean="0"/>
              <a:t>sau</a:t>
            </a:r>
            <a:r>
              <a:rPr lang="en-US" sz="1800" dirty="0" smtClean="0"/>
              <a:t> </a:t>
            </a:r>
            <a:r>
              <a:rPr lang="en-US" sz="1800" dirty="0" err="1" smtClean="0"/>
              <a:t>cardiace</a:t>
            </a:r>
            <a:r>
              <a:rPr lang="en-US" sz="1800" dirty="0" smtClean="0"/>
              <a:t>.</a:t>
            </a:r>
          </a:p>
          <a:p>
            <a:pPr lvl="1" algn="just"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4" name="Picture 3" descr="rocky mountain spotted feve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55"/>
          <a:stretch>
            <a:fillRect/>
          </a:stretch>
        </p:blipFill>
        <p:spPr bwMode="auto">
          <a:xfrm>
            <a:off x="5580112" y="3029289"/>
            <a:ext cx="3563888" cy="382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53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www.forestryimages.org/images/768x512/0001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571480"/>
            <a:ext cx="3571900" cy="537098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00232" y="6286520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Vasculita </a:t>
            </a:r>
            <a:r>
              <a:rPr lang="en-US" b="1" dirty="0" err="1" smtClean="0"/>
              <a:t>membru</a:t>
            </a:r>
            <a:r>
              <a:rPr lang="en-US" b="1" dirty="0" smtClean="0"/>
              <a:t> superior </a:t>
            </a:r>
            <a:r>
              <a:rPr lang="en-US" b="1" dirty="0" err="1" smtClean="0"/>
              <a:t>si</a:t>
            </a:r>
            <a:r>
              <a:rPr lang="en-US" b="1" dirty="0" smtClean="0"/>
              <a:t> </a:t>
            </a:r>
            <a:r>
              <a:rPr lang="en-US" b="1" dirty="0" err="1" smtClean="0"/>
              <a:t>torace</a:t>
            </a:r>
            <a:endParaRPr lang="en-US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6. Aspecte clinice</a:t>
            </a:r>
            <a:endParaRPr lang="en-US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1">
              <a:lnSpc>
                <a:spcPct val="90000"/>
              </a:lnSpc>
            </a:pPr>
            <a:r>
              <a:rPr lang="en-US" sz="2300" b="1" dirty="0" smtClean="0"/>
              <a:t>Variola </a:t>
            </a:r>
            <a:r>
              <a:rPr lang="en-US" sz="2300" b="1" dirty="0" err="1" smtClean="0"/>
              <a:t>rickettsiană</a:t>
            </a:r>
            <a:r>
              <a:rPr lang="en-US" sz="2300" b="1" dirty="0" smtClean="0"/>
              <a:t> </a:t>
            </a:r>
            <a:r>
              <a:rPr lang="en-US" sz="2300" dirty="0" smtClean="0"/>
              <a:t>- </a:t>
            </a:r>
            <a:r>
              <a:rPr lang="en-US" sz="2300" dirty="0" err="1" smtClean="0"/>
              <a:t>cauzată</a:t>
            </a:r>
            <a:r>
              <a:rPr lang="en-US" sz="2300" dirty="0" smtClean="0"/>
              <a:t> de R. </a:t>
            </a:r>
            <a:r>
              <a:rPr lang="en-US" sz="2300" dirty="0" err="1" smtClean="0"/>
              <a:t>Akari</a:t>
            </a:r>
            <a:r>
              <a:rPr lang="en-US" sz="2300" dirty="0" smtClean="0"/>
              <a:t> </a:t>
            </a:r>
            <a:r>
              <a:rPr lang="en-US" sz="2300" dirty="0" err="1" smtClean="0"/>
              <a:t>și</a:t>
            </a:r>
            <a:r>
              <a:rPr lang="en-US" sz="2300" dirty="0" smtClean="0"/>
              <a:t> </a:t>
            </a:r>
            <a:r>
              <a:rPr lang="en-US" sz="2300" dirty="0" err="1" smtClean="0"/>
              <a:t>transmisă</a:t>
            </a:r>
            <a:r>
              <a:rPr lang="en-US" sz="2300" dirty="0" smtClean="0"/>
              <a:t> </a:t>
            </a:r>
            <a:r>
              <a:rPr lang="en-US" sz="2300" dirty="0" err="1" smtClean="0"/>
              <a:t>printr</a:t>
            </a:r>
            <a:r>
              <a:rPr lang="en-US" sz="2300" dirty="0" smtClean="0"/>
              <a:t>-un </a:t>
            </a:r>
            <a:r>
              <a:rPr lang="en-US" sz="2300" dirty="0" err="1" smtClean="0"/>
              <a:t>acarian</a:t>
            </a:r>
            <a:r>
              <a:rPr lang="en-US" sz="2300" dirty="0" smtClean="0"/>
              <a:t> al </a:t>
            </a:r>
            <a:r>
              <a:rPr lang="en-US" sz="2300" dirty="0" err="1" smtClean="0"/>
              <a:t>şoarecilor</a:t>
            </a:r>
            <a:r>
              <a:rPr lang="en-US" sz="2300" dirty="0" smtClean="0"/>
              <a:t>. 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dirty="0" err="1" smtClean="0"/>
              <a:t>După</a:t>
            </a:r>
            <a:r>
              <a:rPr lang="en-US" sz="1800" dirty="0" smtClean="0"/>
              <a:t> o </a:t>
            </a:r>
            <a:r>
              <a:rPr lang="en-US" sz="1800" dirty="0" err="1" smtClean="0"/>
              <a:t>incubaţie</a:t>
            </a:r>
            <a:r>
              <a:rPr lang="en-US" sz="1800" dirty="0" smtClean="0"/>
              <a:t> de 1-2 </a:t>
            </a:r>
            <a:r>
              <a:rPr lang="en-US" sz="1800" dirty="0" err="1" smtClean="0"/>
              <a:t>zile</a:t>
            </a:r>
            <a:r>
              <a:rPr lang="en-US" sz="1800" dirty="0" smtClean="0"/>
              <a:t>, </a:t>
            </a:r>
            <a:r>
              <a:rPr lang="en-US" sz="1800" dirty="0" err="1" smtClean="0"/>
              <a:t>apare</a:t>
            </a:r>
            <a:r>
              <a:rPr lang="en-US" sz="1800" dirty="0" smtClean="0"/>
              <a:t> o </a:t>
            </a:r>
            <a:r>
              <a:rPr lang="en-US" sz="1800" dirty="0" err="1" smtClean="0"/>
              <a:t>papulă</a:t>
            </a:r>
            <a:r>
              <a:rPr lang="en-US" sz="1800" dirty="0" smtClean="0"/>
              <a:t> la </a:t>
            </a:r>
            <a:r>
              <a:rPr lang="en-US" sz="1800" dirty="0" err="1" smtClean="0"/>
              <a:t>locul</a:t>
            </a:r>
            <a:r>
              <a:rPr lang="en-US" sz="1800" dirty="0" smtClean="0"/>
              <a:t> de </a:t>
            </a:r>
            <a:r>
              <a:rPr lang="en-US" sz="1800" dirty="0" err="1" smtClean="0"/>
              <a:t>intrare</a:t>
            </a:r>
            <a:r>
              <a:rPr lang="en-US" sz="1800" dirty="0" smtClean="0"/>
              <a:t> </a:t>
            </a:r>
            <a:r>
              <a:rPr lang="en-US" sz="1800" dirty="0" err="1" smtClean="0"/>
              <a:t>și</a:t>
            </a:r>
            <a:r>
              <a:rPr lang="en-US" sz="1800" dirty="0" smtClean="0"/>
              <a:t> </a:t>
            </a:r>
            <a:r>
              <a:rPr lang="en-US" sz="1800" dirty="0" err="1" smtClean="0"/>
              <a:t>în</a:t>
            </a:r>
            <a:r>
              <a:rPr lang="en-US" sz="1800" dirty="0" smtClean="0"/>
              <a:t> </a:t>
            </a:r>
            <a:r>
              <a:rPr lang="en-US" sz="1800" dirty="0" err="1" smtClean="0"/>
              <a:t>termen</a:t>
            </a:r>
            <a:r>
              <a:rPr lang="en-US" sz="1800" dirty="0" smtClean="0"/>
              <a:t> de 1-2 </a:t>
            </a:r>
            <a:r>
              <a:rPr lang="en-US" sz="1800" dirty="0" err="1" smtClean="0"/>
              <a:t>săptămâni</a:t>
            </a:r>
            <a:r>
              <a:rPr lang="en-US" sz="1800" dirty="0" smtClean="0"/>
              <a:t> </a:t>
            </a:r>
            <a:r>
              <a:rPr lang="en-US" sz="1800" dirty="0" err="1" smtClean="0"/>
              <a:t>apare</a:t>
            </a:r>
            <a:r>
              <a:rPr lang="en-US" sz="1800" dirty="0" smtClean="0"/>
              <a:t> </a:t>
            </a:r>
            <a:r>
              <a:rPr lang="en-US" sz="1800" dirty="0" err="1" smtClean="0"/>
              <a:t>febră</a:t>
            </a:r>
            <a:r>
              <a:rPr lang="en-US" sz="1800" dirty="0" smtClean="0"/>
              <a:t>, stare </a:t>
            </a:r>
            <a:r>
              <a:rPr lang="en-US" sz="1800" dirty="0" err="1" smtClean="0"/>
              <a:t>generală</a:t>
            </a:r>
            <a:r>
              <a:rPr lang="en-US" sz="1800" dirty="0" smtClean="0"/>
              <a:t> </a:t>
            </a:r>
            <a:r>
              <a:rPr lang="en-US" sz="1800" dirty="0" err="1" smtClean="0"/>
              <a:t>alterată</a:t>
            </a:r>
            <a:r>
              <a:rPr lang="en-US" sz="1800" dirty="0" smtClean="0"/>
              <a:t>, </a:t>
            </a:r>
            <a:r>
              <a:rPr lang="en-US" sz="1800" dirty="0" err="1" smtClean="0"/>
              <a:t>dureri</a:t>
            </a:r>
            <a:r>
              <a:rPr lang="en-US" sz="1800" dirty="0" smtClean="0"/>
              <a:t> de cap </a:t>
            </a:r>
            <a:r>
              <a:rPr lang="en-US" sz="1800" dirty="0" err="1" smtClean="0"/>
              <a:t>și</a:t>
            </a:r>
            <a:r>
              <a:rPr lang="en-US" sz="1800" dirty="0" smtClean="0"/>
              <a:t> </a:t>
            </a:r>
            <a:r>
              <a:rPr lang="en-US" sz="1800" dirty="0" err="1" smtClean="0"/>
              <a:t>erupție</a:t>
            </a:r>
            <a:r>
              <a:rPr lang="en-US" sz="1800" dirty="0" smtClean="0"/>
              <a:t> </a:t>
            </a:r>
            <a:r>
              <a:rPr lang="en-US" sz="1800" dirty="0" err="1" smtClean="0"/>
              <a:t>cutanată</a:t>
            </a:r>
            <a:r>
              <a:rPr lang="en-US" sz="1800" dirty="0" smtClean="0"/>
              <a:t>.  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800" dirty="0" err="1" smtClean="0"/>
              <a:t>Boala</a:t>
            </a:r>
            <a:r>
              <a:rPr lang="en-US" sz="1800" dirty="0" smtClean="0"/>
              <a:t> </a:t>
            </a:r>
            <a:r>
              <a:rPr lang="en-US" sz="1800" dirty="0" err="1" smtClean="0"/>
              <a:t>este</a:t>
            </a:r>
            <a:r>
              <a:rPr lang="en-US" sz="1800" dirty="0" smtClean="0"/>
              <a:t> </a:t>
            </a:r>
            <a:r>
              <a:rPr lang="en-US" sz="1800" dirty="0" err="1" smtClean="0"/>
              <a:t>minoră</a:t>
            </a:r>
            <a:r>
              <a:rPr lang="en-US" sz="1800" dirty="0" smtClean="0"/>
              <a:t>, de </a:t>
            </a:r>
            <a:r>
              <a:rPr lang="en-US" sz="1800" dirty="0" err="1" smtClean="0"/>
              <a:t>regulă</a:t>
            </a:r>
            <a:r>
              <a:rPr lang="en-US" sz="1800" dirty="0" smtClean="0"/>
              <a:t> nu </a:t>
            </a:r>
            <a:r>
              <a:rPr lang="en-US" sz="1800" dirty="0" err="1" smtClean="0"/>
              <a:t>este</a:t>
            </a:r>
            <a:r>
              <a:rPr lang="en-US" sz="1800" dirty="0" smtClean="0"/>
              <a:t> </a:t>
            </a:r>
            <a:r>
              <a:rPr lang="en-US" sz="1800" dirty="0" err="1" smtClean="0"/>
              <a:t>fatală</a:t>
            </a:r>
            <a:r>
              <a:rPr lang="en-US" sz="1800" dirty="0" smtClean="0"/>
              <a:t>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err="1" smtClean="0"/>
              <a:t>Febra</a:t>
            </a:r>
            <a:r>
              <a:rPr lang="en-US" sz="2400" b="1" dirty="0" smtClean="0"/>
              <a:t> Q</a:t>
            </a:r>
            <a:r>
              <a:rPr lang="en-US" sz="2400" dirty="0" smtClean="0"/>
              <a:t> - </a:t>
            </a:r>
            <a:r>
              <a:rPr lang="en-US" sz="2400" dirty="0" err="1" smtClean="0"/>
              <a:t>cauzat</a:t>
            </a:r>
            <a:r>
              <a:rPr lang="ro-RO" sz="2400" dirty="0" smtClean="0"/>
              <a:t>ă</a:t>
            </a:r>
            <a:r>
              <a:rPr lang="en-US" sz="2400" dirty="0" smtClean="0"/>
              <a:t> de </a:t>
            </a:r>
            <a:r>
              <a:rPr lang="en-US" sz="2400" dirty="0" err="1" smtClean="0"/>
              <a:t>Coxiella</a:t>
            </a:r>
            <a:r>
              <a:rPr lang="en-US" sz="2400" dirty="0" smtClean="0"/>
              <a:t> </a:t>
            </a:r>
            <a:r>
              <a:rPr lang="en-US" sz="2400" dirty="0" err="1" smtClean="0"/>
              <a:t>burnetii</a:t>
            </a:r>
            <a:r>
              <a:rPr lang="en-US" sz="2400" dirty="0" smtClean="0"/>
              <a:t>. </a:t>
            </a:r>
            <a:r>
              <a:rPr lang="en-US" sz="2400" dirty="0" err="1" smtClean="0"/>
              <a:t>Infecția</a:t>
            </a:r>
            <a:r>
              <a:rPr lang="en-US" sz="2400" dirty="0" smtClean="0"/>
              <a:t> </a:t>
            </a:r>
            <a:r>
              <a:rPr lang="en-US" sz="2400" dirty="0" err="1" smtClean="0"/>
              <a:t>este</a:t>
            </a:r>
            <a:r>
              <a:rPr lang="en-US" sz="2400" dirty="0" smtClean="0"/>
              <a:t> </a:t>
            </a:r>
            <a:r>
              <a:rPr lang="en-US" sz="2400" dirty="0" err="1" smtClean="0"/>
              <a:t>dobândită</a:t>
            </a:r>
            <a:r>
              <a:rPr lang="en-US" sz="2400" dirty="0" smtClean="0"/>
              <a:t> </a:t>
            </a:r>
            <a:r>
              <a:rPr lang="en-US" sz="2400" dirty="0" err="1" smtClean="0"/>
              <a:t>prin</a:t>
            </a:r>
            <a:r>
              <a:rPr lang="en-US" sz="2400" dirty="0" smtClean="0"/>
              <a:t> </a:t>
            </a:r>
            <a:r>
              <a:rPr lang="en-US" sz="2400" dirty="0" err="1" smtClean="0"/>
              <a:t>inhalare</a:t>
            </a:r>
            <a:r>
              <a:rPr lang="en-US" sz="2400" dirty="0" smtClean="0"/>
              <a:t> de </a:t>
            </a:r>
            <a:r>
              <a:rPr lang="en-US" sz="2400" dirty="0" err="1" smtClean="0"/>
              <a:t>produse</a:t>
            </a:r>
            <a:r>
              <a:rPr lang="en-US" sz="2400" dirty="0" smtClean="0"/>
              <a:t> </a:t>
            </a:r>
            <a:r>
              <a:rPr lang="en-US" sz="2400" dirty="0" err="1" smtClean="0"/>
              <a:t>infecțioase</a:t>
            </a:r>
            <a:r>
              <a:rPr lang="en-US" sz="2400" dirty="0" smtClean="0"/>
              <a:t>. 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err="1" smtClean="0"/>
              <a:t>Dupa</a:t>
            </a:r>
            <a:r>
              <a:rPr lang="en-US" sz="2000" dirty="0" smtClean="0"/>
              <a:t> o </a:t>
            </a:r>
            <a:r>
              <a:rPr lang="en-US" sz="2000" dirty="0" err="1" smtClean="0"/>
              <a:t>incubare</a:t>
            </a:r>
            <a:r>
              <a:rPr lang="en-US" sz="2000" dirty="0" smtClean="0"/>
              <a:t> de 14-26 </a:t>
            </a:r>
            <a:r>
              <a:rPr lang="en-US" sz="2000" dirty="0" err="1" smtClean="0"/>
              <a:t>zile</a:t>
            </a:r>
            <a:r>
              <a:rPr lang="en-US" sz="2000" dirty="0" smtClean="0"/>
              <a:t> </a:t>
            </a:r>
            <a:r>
              <a:rPr lang="en-US" sz="2000" dirty="0" err="1" smtClean="0"/>
              <a:t>debutul</a:t>
            </a:r>
            <a:r>
              <a:rPr lang="en-US" sz="2000" dirty="0" smtClean="0"/>
              <a:t> </a:t>
            </a:r>
            <a:r>
              <a:rPr lang="en-US" sz="2000" dirty="0" err="1" smtClean="0"/>
              <a:t>este</a:t>
            </a:r>
            <a:r>
              <a:rPr lang="en-US" sz="2000" dirty="0" smtClean="0"/>
              <a:t> </a:t>
            </a:r>
            <a:r>
              <a:rPr lang="en-US" sz="2000" dirty="0" err="1" smtClean="0"/>
              <a:t>brusc</a:t>
            </a:r>
            <a:r>
              <a:rPr lang="en-US" sz="2000" dirty="0" smtClean="0"/>
              <a:t> cu </a:t>
            </a:r>
            <a:r>
              <a:rPr lang="en-US" sz="2000" dirty="0" err="1" smtClean="0"/>
              <a:t>febră</a:t>
            </a:r>
            <a:r>
              <a:rPr lang="en-US" sz="2000" dirty="0" smtClean="0"/>
              <a:t>, </a:t>
            </a:r>
            <a:r>
              <a:rPr lang="en-US" sz="2000" dirty="0" err="1" smtClean="0"/>
              <a:t>frisoane</a:t>
            </a:r>
            <a:r>
              <a:rPr lang="en-US" sz="2000" dirty="0" smtClean="0"/>
              <a:t>, </a:t>
            </a:r>
            <a:r>
              <a:rPr lang="en-US" sz="2000" dirty="0" err="1" smtClean="0"/>
              <a:t>dureri</a:t>
            </a:r>
            <a:r>
              <a:rPr lang="en-US" sz="2000" dirty="0" smtClean="0"/>
              <a:t> de cap </a:t>
            </a:r>
            <a:r>
              <a:rPr lang="en-US" sz="2000" dirty="0" err="1" smtClean="0"/>
              <a:t>fără</a:t>
            </a:r>
            <a:r>
              <a:rPr lang="en-US" sz="2000" dirty="0" smtClean="0"/>
              <a:t> </a:t>
            </a:r>
            <a:r>
              <a:rPr lang="en-US" sz="2000" dirty="0" err="1" smtClean="0"/>
              <a:t>erupții</a:t>
            </a:r>
            <a:r>
              <a:rPr lang="en-US" sz="2000" dirty="0" smtClean="0"/>
              <a:t> </a:t>
            </a:r>
            <a:r>
              <a:rPr lang="en-US" sz="2000" dirty="0" err="1" smtClean="0"/>
              <a:t>cutanate</a:t>
            </a:r>
            <a:r>
              <a:rPr lang="en-US" sz="2000" dirty="0" smtClean="0"/>
              <a:t>. 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err="1" smtClean="0"/>
              <a:t>Boala</a:t>
            </a:r>
            <a:r>
              <a:rPr lang="en-US" sz="2000" dirty="0" smtClean="0"/>
              <a:t> </a:t>
            </a:r>
            <a:r>
              <a:rPr lang="en-US" sz="2000" dirty="0" err="1" smtClean="0"/>
              <a:t>este</a:t>
            </a:r>
            <a:r>
              <a:rPr lang="en-US" sz="2000" dirty="0" smtClean="0"/>
              <a:t> o </a:t>
            </a:r>
            <a:r>
              <a:rPr lang="en-US" sz="2000" dirty="0" err="1" smtClean="0"/>
              <a:t>pneumonie</a:t>
            </a:r>
            <a:r>
              <a:rPr lang="en-US" sz="2000" dirty="0" smtClean="0"/>
              <a:t> </a:t>
            </a:r>
            <a:r>
              <a:rPr lang="en-US" sz="2000" dirty="0" err="1" smtClean="0"/>
              <a:t>atipică</a:t>
            </a:r>
            <a:r>
              <a:rPr lang="en-US" sz="2000" dirty="0" smtClean="0"/>
              <a:t>, </a:t>
            </a:r>
            <a:r>
              <a:rPr lang="en-US" sz="2000" dirty="0" err="1" smtClean="0"/>
              <a:t>durează</a:t>
            </a:r>
            <a:r>
              <a:rPr lang="en-US" sz="2000" dirty="0" smtClean="0"/>
              <a:t> 5-14 </a:t>
            </a:r>
            <a:r>
              <a:rPr lang="en-US" sz="2000" dirty="0" err="1" smtClean="0"/>
              <a:t>zile</a:t>
            </a:r>
            <a:r>
              <a:rPr lang="en-US" sz="2000" dirty="0" smtClean="0"/>
              <a:t>, cu o </a:t>
            </a:r>
            <a:r>
              <a:rPr lang="en-US" sz="2000" dirty="0" err="1" smtClean="0"/>
              <a:t>rată</a:t>
            </a:r>
            <a:r>
              <a:rPr lang="en-US" sz="2000" dirty="0" smtClean="0"/>
              <a:t> de </a:t>
            </a:r>
            <a:r>
              <a:rPr lang="en-US" sz="2000" dirty="0" err="1" smtClean="0"/>
              <a:t>mortalitate</a:t>
            </a:r>
            <a:r>
              <a:rPr lang="en-US" sz="2000" dirty="0" smtClean="0"/>
              <a:t> </a:t>
            </a:r>
            <a:r>
              <a:rPr lang="en-US" sz="2000" dirty="0" err="1" smtClean="0"/>
              <a:t>scăzută</a:t>
            </a:r>
            <a:r>
              <a:rPr lang="en-US" sz="2000" dirty="0" smtClean="0"/>
              <a:t>.</a:t>
            </a:r>
            <a:endParaRPr lang="ro-RO" sz="2000" dirty="0" smtClean="0"/>
          </a:p>
          <a:p>
            <a:pPr lvl="2">
              <a:lnSpc>
                <a:spcPct val="90000"/>
              </a:lnSpc>
            </a:pPr>
            <a:r>
              <a:rPr lang="ro-RO" sz="2000" b="1" dirty="0" err="1"/>
              <a:t>Coxiella</a:t>
            </a:r>
            <a:r>
              <a:rPr lang="ro-RO" sz="2000" b="1" dirty="0"/>
              <a:t> </a:t>
            </a:r>
            <a:r>
              <a:rPr lang="ro-RO" sz="2000" b="1" dirty="0" err="1"/>
              <a:t>burneti</a:t>
            </a:r>
            <a:r>
              <a:rPr lang="ro-RO" sz="2000" dirty="0"/>
              <a:t> prezintă o </a:t>
            </a:r>
            <a:r>
              <a:rPr lang="ro-RO" sz="2000" b="1" i="1" dirty="0" err="1"/>
              <a:t>rezistenţă</a:t>
            </a:r>
            <a:r>
              <a:rPr lang="ro-RO" sz="2000" b="1" i="1" dirty="0"/>
              <a:t> crescută </a:t>
            </a:r>
            <a:r>
              <a:rPr lang="ro-RO" sz="2000" b="1" i="1" dirty="0" err="1"/>
              <a:t>faţă</a:t>
            </a:r>
            <a:r>
              <a:rPr lang="ro-RO" sz="2000" b="1" i="1" dirty="0"/>
              <a:t> de </a:t>
            </a:r>
            <a:r>
              <a:rPr lang="ro-RO" sz="2000" b="1" i="1" dirty="0" err="1"/>
              <a:t>agenţii</a:t>
            </a:r>
            <a:r>
              <a:rPr lang="ro-RO" sz="2000" b="1" i="1" dirty="0"/>
              <a:t> mediului înconjurător</a:t>
            </a:r>
            <a:r>
              <a:rPr lang="ro-RO" sz="2000" dirty="0"/>
              <a:t>, ceea ce explică transmiterea şi pe alte căi decât prin vector (pulberi infectate, alimente). Nu </a:t>
            </a:r>
            <a:r>
              <a:rPr lang="ro-RO" sz="2000" dirty="0" err="1"/>
              <a:t>conţine</a:t>
            </a:r>
            <a:r>
              <a:rPr lang="ro-RO" sz="2000" dirty="0"/>
              <a:t> antigene înrudite cu cele de Proteus</a:t>
            </a:r>
            <a:r>
              <a:rPr lang="en-US" sz="2000" dirty="0"/>
              <a:t> OX19, OX2 </a:t>
            </a:r>
            <a:r>
              <a:rPr lang="en-US" sz="2000" dirty="0" err="1"/>
              <a:t>sau</a:t>
            </a:r>
            <a:r>
              <a:rPr lang="en-US" sz="2000" dirty="0"/>
              <a:t> OXK</a:t>
            </a:r>
            <a:r>
              <a:rPr lang="ro-RO" sz="2000" dirty="0"/>
              <a:t>. Omul se infectează, de obicei, de la animale (bovine), la care C. </a:t>
            </a:r>
            <a:r>
              <a:rPr lang="ro-RO" sz="2000" dirty="0" err="1"/>
              <a:t>burneti</a:t>
            </a:r>
            <a:r>
              <a:rPr lang="ro-RO" sz="2000" dirty="0"/>
              <a:t> determină avort cu eliminarea masivă de bacterii în mediul înconjurător. </a:t>
            </a:r>
            <a:r>
              <a:rPr lang="ro-RO" sz="2000" dirty="0" err="1"/>
              <a:t>Infecţia</a:t>
            </a:r>
            <a:r>
              <a:rPr lang="ro-RO" sz="2000" dirty="0"/>
              <a:t> umană evoluează ca o </a:t>
            </a:r>
            <a:r>
              <a:rPr lang="ro-RO" sz="2000" b="1" i="1" dirty="0"/>
              <a:t>pneumonie </a:t>
            </a:r>
            <a:r>
              <a:rPr lang="ro-RO" sz="2000" b="1" i="1" dirty="0" err="1"/>
              <a:t>interstiţială</a:t>
            </a:r>
            <a:r>
              <a:rPr lang="ro-RO" sz="2000" dirty="0"/>
              <a:t>, apărând mai frecvent la personalul care lucrează în fermele de animale.</a:t>
            </a:r>
            <a:endParaRPr lang="en-US" sz="2000" dirty="0"/>
          </a:p>
          <a:p>
            <a:pPr lvl="2" eaLnBrk="1" hangingPunct="1">
              <a:lnSpc>
                <a:spcPct val="90000"/>
              </a:lnSpc>
            </a:pPr>
            <a:endParaRPr lang="en-US" sz="2000" dirty="0" smtClean="0"/>
          </a:p>
          <a:p>
            <a:pPr lvl="2" eaLnBrk="1" hangingPunct="1">
              <a:lnSpc>
                <a:spcPct val="90000"/>
              </a:lnSpc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275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6. Aspecte clinice</a:t>
            </a:r>
            <a:endParaRPr lang="en-US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b="1" dirty="0" err="1" smtClean="0"/>
              <a:t>Febra</a:t>
            </a:r>
            <a:r>
              <a:rPr lang="en-US" b="1" dirty="0" smtClean="0"/>
              <a:t> trench</a:t>
            </a:r>
            <a:r>
              <a:rPr lang="ro-RO" b="1" dirty="0" smtClean="0"/>
              <a:t> (</a:t>
            </a:r>
            <a:r>
              <a:rPr lang="ro-RO" b="1" dirty="0" err="1" smtClean="0"/>
              <a:t>butunoasă</a:t>
            </a:r>
            <a:r>
              <a:rPr lang="ro-RO" b="1" dirty="0" smtClean="0"/>
              <a:t>)</a:t>
            </a:r>
            <a:r>
              <a:rPr lang="en-US" b="1" dirty="0" smtClean="0"/>
              <a:t> </a:t>
            </a:r>
            <a:r>
              <a:rPr lang="en-US" dirty="0" smtClean="0"/>
              <a:t>- </a:t>
            </a:r>
            <a:r>
              <a:rPr lang="en-US" dirty="0" err="1" smtClean="0"/>
              <a:t>cauzate</a:t>
            </a:r>
            <a:r>
              <a:rPr lang="en-US" dirty="0" smtClean="0"/>
              <a:t> de </a:t>
            </a:r>
            <a:r>
              <a:rPr lang="en-US" dirty="0" err="1" smtClean="0"/>
              <a:t>Rochalimaea</a:t>
            </a:r>
            <a:r>
              <a:rPr lang="en-US" dirty="0" smtClean="0"/>
              <a:t> Quintana</a:t>
            </a:r>
            <a:r>
              <a:rPr lang="ro-RO" dirty="0" smtClean="0"/>
              <a:t> (R. </a:t>
            </a:r>
            <a:r>
              <a:rPr lang="ro-RO" dirty="0" err="1" smtClean="0"/>
              <a:t>conori</a:t>
            </a:r>
            <a:r>
              <a:rPr lang="ro-RO" dirty="0" smtClean="0"/>
              <a:t>)</a:t>
            </a:r>
            <a:r>
              <a:rPr lang="en-US" dirty="0" smtClean="0"/>
              <a:t> </a:t>
            </a:r>
            <a:r>
              <a:rPr lang="en-US" dirty="0" err="1" smtClean="0"/>
              <a:t>și</a:t>
            </a:r>
            <a:r>
              <a:rPr lang="en-US" dirty="0" smtClean="0"/>
              <a:t> </a:t>
            </a:r>
            <a:r>
              <a:rPr lang="en-US" dirty="0" err="1" smtClean="0"/>
              <a:t>transmitere</a:t>
            </a:r>
            <a:r>
              <a:rPr lang="en-US" dirty="0" smtClean="0"/>
              <a:t> </a:t>
            </a:r>
            <a:r>
              <a:rPr lang="en-US" dirty="0" err="1" smtClean="0"/>
              <a:t>prin</a:t>
            </a:r>
            <a:r>
              <a:rPr lang="en-US" dirty="0" smtClean="0"/>
              <a:t> </a:t>
            </a:r>
            <a:r>
              <a:rPr lang="en-US" dirty="0" err="1" smtClean="0"/>
              <a:t>păduchi</a:t>
            </a:r>
            <a:r>
              <a:rPr lang="en-US" dirty="0" smtClean="0"/>
              <a:t> de corp. A </a:t>
            </a:r>
            <a:r>
              <a:rPr lang="en-US" dirty="0" err="1" smtClean="0"/>
              <a:t>cauzat</a:t>
            </a:r>
            <a:r>
              <a:rPr lang="en-US" dirty="0" smtClean="0"/>
              <a:t> </a:t>
            </a:r>
            <a:r>
              <a:rPr lang="en-US" dirty="0" err="1" smtClean="0"/>
              <a:t>epidemii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timpul</a:t>
            </a:r>
            <a:r>
              <a:rPr lang="en-US" dirty="0" smtClean="0"/>
              <a:t> </a:t>
            </a:r>
            <a:r>
              <a:rPr lang="en-US" dirty="0" err="1" smtClean="0"/>
              <a:t>primului</a:t>
            </a:r>
            <a:r>
              <a:rPr lang="en-US" dirty="0" smtClean="0"/>
              <a:t> </a:t>
            </a:r>
            <a:r>
              <a:rPr lang="en-US" dirty="0" err="1" smtClean="0"/>
              <a:t>război</a:t>
            </a:r>
            <a:r>
              <a:rPr lang="en-US" dirty="0" smtClean="0"/>
              <a:t> </a:t>
            </a:r>
            <a:r>
              <a:rPr lang="en-US" dirty="0" err="1" smtClean="0"/>
              <a:t>mondial</a:t>
            </a:r>
            <a:r>
              <a:rPr lang="en-US" dirty="0" smtClean="0"/>
              <a:t> </a:t>
            </a:r>
            <a:r>
              <a:rPr lang="en-US" dirty="0" err="1" smtClean="0"/>
              <a:t>și</a:t>
            </a:r>
            <a:r>
              <a:rPr lang="en-US" dirty="0" smtClean="0"/>
              <a:t> </a:t>
            </a:r>
            <a:r>
              <a:rPr lang="en-US" dirty="0" err="1" smtClean="0"/>
              <a:t>celui</a:t>
            </a:r>
            <a:r>
              <a:rPr lang="en-US" dirty="0" smtClean="0"/>
              <a:t> de-al </a:t>
            </a:r>
            <a:r>
              <a:rPr lang="en-US" dirty="0" err="1" smtClean="0"/>
              <a:t>doilea</a:t>
            </a:r>
            <a:r>
              <a:rPr lang="en-US" dirty="0" smtClean="0"/>
              <a:t> </a:t>
            </a:r>
            <a:r>
              <a:rPr lang="en-US" dirty="0" err="1" smtClean="0"/>
              <a:t>război</a:t>
            </a:r>
            <a:r>
              <a:rPr lang="en-US" dirty="0" smtClean="0"/>
              <a:t> </a:t>
            </a:r>
            <a:r>
              <a:rPr lang="en-US" dirty="0" err="1" smtClean="0"/>
              <a:t>mondial</a:t>
            </a:r>
            <a:r>
              <a:rPr lang="en-US" dirty="0" smtClean="0"/>
              <a:t>.  </a:t>
            </a:r>
            <a:endParaRPr lang="ro-RO" dirty="0" smtClean="0"/>
          </a:p>
          <a:p>
            <a:pPr lvl="2"/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întâlnită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bazinul</a:t>
            </a:r>
            <a:r>
              <a:rPr lang="en-US" dirty="0"/>
              <a:t> </a:t>
            </a:r>
            <a:r>
              <a:rPr lang="en-US" dirty="0" err="1"/>
              <a:t>mediteranian</a:t>
            </a:r>
            <a:r>
              <a:rPr lang="en-US" dirty="0"/>
              <a:t>, Africa, India. La </a:t>
            </a:r>
            <a:r>
              <a:rPr lang="en-US" dirty="0" err="1"/>
              <a:t>noi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ţară</a:t>
            </a:r>
            <a:r>
              <a:rPr lang="en-US" dirty="0"/>
              <a:t> s-a </a:t>
            </a:r>
            <a:r>
              <a:rPr lang="en-US" dirty="0" err="1"/>
              <a:t>descris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ales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Dobrogea</a:t>
            </a:r>
            <a:r>
              <a:rPr lang="en-US" dirty="0"/>
              <a:t>. </a:t>
            </a:r>
            <a:endParaRPr lang="ro-RO" dirty="0" smtClean="0"/>
          </a:p>
          <a:p>
            <a:pPr lvl="2"/>
            <a:r>
              <a:rPr lang="en-US" dirty="0" smtClean="0"/>
              <a:t>R</a:t>
            </a:r>
            <a:r>
              <a:rPr lang="en-US" dirty="0"/>
              <a:t>. </a:t>
            </a:r>
            <a:r>
              <a:rPr lang="en-US" dirty="0" err="1"/>
              <a:t>conorii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transmisă</a:t>
            </a:r>
            <a:r>
              <a:rPr lang="en-US" dirty="0"/>
              <a:t> la om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căpuşa</a:t>
            </a:r>
            <a:r>
              <a:rPr lang="en-US" dirty="0"/>
              <a:t> de </a:t>
            </a:r>
            <a:r>
              <a:rPr lang="en-US" dirty="0" err="1"/>
              <a:t>câine</a:t>
            </a:r>
            <a:r>
              <a:rPr lang="en-US" dirty="0"/>
              <a:t>. </a:t>
            </a:r>
          </a:p>
          <a:p>
            <a:pPr lvl="2" eaLnBrk="1" hangingPunct="1"/>
            <a:r>
              <a:rPr lang="en-US" dirty="0" err="1" smtClean="0"/>
              <a:t>Dupa</a:t>
            </a:r>
            <a:r>
              <a:rPr lang="en-US" dirty="0" smtClean="0"/>
              <a:t> o </a:t>
            </a:r>
            <a:r>
              <a:rPr lang="en-US" dirty="0" err="1" smtClean="0"/>
              <a:t>incubare</a:t>
            </a:r>
            <a:r>
              <a:rPr lang="en-US" dirty="0" smtClean="0"/>
              <a:t> de 6-22 </a:t>
            </a:r>
            <a:r>
              <a:rPr lang="en-US" dirty="0" err="1" smtClean="0"/>
              <a:t>zile</a:t>
            </a:r>
            <a:r>
              <a:rPr lang="en-US" dirty="0" smtClean="0"/>
              <a:t>, </a:t>
            </a:r>
            <a:r>
              <a:rPr lang="en-US" dirty="0" err="1" smtClean="0"/>
              <a:t>pacientul</a:t>
            </a:r>
            <a:r>
              <a:rPr lang="en-US" dirty="0" smtClean="0"/>
              <a:t> </a:t>
            </a:r>
            <a:r>
              <a:rPr lang="en-US" dirty="0" err="1" smtClean="0"/>
              <a:t>prezintă</a:t>
            </a:r>
            <a:r>
              <a:rPr lang="en-US" dirty="0" smtClean="0"/>
              <a:t> </a:t>
            </a:r>
            <a:r>
              <a:rPr lang="en-US" dirty="0" err="1" smtClean="0"/>
              <a:t>dureri</a:t>
            </a:r>
            <a:r>
              <a:rPr lang="en-US" dirty="0" smtClean="0"/>
              <a:t> de cap, </a:t>
            </a:r>
            <a:r>
              <a:rPr lang="en-US" dirty="0" err="1" smtClean="0"/>
              <a:t>epuizare</a:t>
            </a:r>
            <a:r>
              <a:rPr lang="en-US" dirty="0" smtClean="0"/>
              <a:t>, </a:t>
            </a:r>
            <a:r>
              <a:rPr lang="en-US" dirty="0" err="1" smtClean="0"/>
              <a:t>dureri</a:t>
            </a:r>
            <a:r>
              <a:rPr lang="en-US" dirty="0" smtClean="0"/>
              <a:t> de </a:t>
            </a:r>
            <a:r>
              <a:rPr lang="en-US" dirty="0" err="1" smtClean="0"/>
              <a:t>picioare</a:t>
            </a:r>
            <a:r>
              <a:rPr lang="en-US" dirty="0" smtClean="0"/>
              <a:t>,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febra</a:t>
            </a:r>
            <a:r>
              <a:rPr lang="en-US" dirty="0" smtClean="0"/>
              <a:t> mare, </a:t>
            </a:r>
            <a:r>
              <a:rPr lang="en-US" dirty="0" err="1" smtClean="0"/>
              <a:t>recidivanta</a:t>
            </a:r>
            <a:r>
              <a:rPr lang="en-US" dirty="0" smtClean="0"/>
              <a:t>.  </a:t>
            </a:r>
          </a:p>
          <a:p>
            <a:pPr lvl="2"/>
            <a:r>
              <a:rPr lang="en-US" dirty="0" smtClean="0"/>
              <a:t>De </a:t>
            </a:r>
            <a:r>
              <a:rPr lang="en-US" dirty="0" err="1" smtClean="0"/>
              <a:t>regulă</a:t>
            </a:r>
            <a:r>
              <a:rPr lang="en-US" dirty="0" smtClean="0"/>
              <a:t> </a:t>
            </a:r>
            <a:r>
              <a:rPr lang="en-US" dirty="0" err="1" smtClean="0"/>
              <a:t>apare</a:t>
            </a:r>
            <a:r>
              <a:rPr lang="en-US" dirty="0" smtClean="0"/>
              <a:t> o </a:t>
            </a:r>
            <a:r>
              <a:rPr lang="en-US" dirty="0" err="1" smtClean="0"/>
              <a:t>erupție</a:t>
            </a:r>
            <a:r>
              <a:rPr lang="en-US" dirty="0" smtClean="0"/>
              <a:t> </a:t>
            </a:r>
            <a:r>
              <a:rPr lang="en-US" dirty="0" err="1" smtClean="0"/>
              <a:t>rozeolară</a:t>
            </a:r>
            <a:r>
              <a:rPr lang="ro-RO" dirty="0" smtClean="0"/>
              <a:t>, leziuni</a:t>
            </a:r>
            <a:r>
              <a:rPr lang="en-US" dirty="0" smtClean="0"/>
              <a:t> </a:t>
            </a:r>
            <a:r>
              <a:rPr lang="en-US" dirty="0" err="1" smtClean="0"/>
              <a:t>maculo-papulare</a:t>
            </a:r>
            <a:r>
              <a:rPr lang="ro-RO" dirty="0" smtClean="0"/>
              <a:t> </a:t>
            </a:r>
            <a:r>
              <a:rPr lang="en-US" dirty="0" smtClean="0"/>
              <a:t>şi </a:t>
            </a:r>
            <a:r>
              <a:rPr lang="en-US" dirty="0" err="1" smtClean="0"/>
              <a:t>pacientul</a:t>
            </a:r>
            <a:r>
              <a:rPr lang="en-US" dirty="0" smtClean="0"/>
              <a:t> se </a:t>
            </a:r>
            <a:r>
              <a:rPr lang="en-US" dirty="0" err="1" smtClean="0"/>
              <a:t>vindecă</a:t>
            </a:r>
            <a:r>
              <a:rPr lang="en-US" dirty="0" smtClean="0"/>
              <a:t>.</a:t>
            </a:r>
          </a:p>
          <a:p>
            <a:pPr lvl="1"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12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dirty="0"/>
              <a:t>GENUL </a:t>
            </a:r>
            <a:r>
              <a:rPr lang="ro-RO" dirty="0" smtClean="0"/>
              <a:t>RICKETTSIA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err="1" smtClean="0"/>
              <a:t>Rickettsiile</a:t>
            </a:r>
            <a:r>
              <a:rPr lang="en-US" dirty="0" smtClean="0"/>
              <a:t>, </a:t>
            </a:r>
            <a:r>
              <a:rPr lang="en-US" dirty="0" err="1" smtClean="0"/>
              <a:t>microorganisme</a:t>
            </a:r>
            <a:r>
              <a:rPr lang="en-US" dirty="0" smtClean="0"/>
              <a:t> la </a:t>
            </a:r>
            <a:r>
              <a:rPr lang="en-US" dirty="0" err="1" smtClean="0"/>
              <a:t>graniţa</a:t>
            </a:r>
            <a:r>
              <a:rPr lang="en-US" dirty="0" smtClean="0"/>
              <a:t> </a:t>
            </a:r>
            <a:r>
              <a:rPr lang="en-US" dirty="0" err="1" smtClean="0"/>
              <a:t>dintre</a:t>
            </a:r>
            <a:r>
              <a:rPr lang="en-US" dirty="0" smtClean="0"/>
              <a:t> </a:t>
            </a:r>
            <a:r>
              <a:rPr lang="en-US" dirty="0" err="1" smtClean="0"/>
              <a:t>bacterii</a:t>
            </a:r>
            <a:r>
              <a:rPr lang="en-US" dirty="0" smtClean="0"/>
              <a:t> şi </a:t>
            </a:r>
            <a:r>
              <a:rPr lang="en-US" dirty="0" err="1" smtClean="0"/>
              <a:t>virusuri</a:t>
            </a:r>
            <a:r>
              <a:rPr lang="en-US" dirty="0" smtClean="0"/>
              <a:t>,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bacterii</a:t>
            </a:r>
            <a:r>
              <a:rPr lang="en-US" dirty="0" smtClean="0"/>
              <a:t> de </a:t>
            </a:r>
            <a:r>
              <a:rPr lang="en-US" dirty="0" err="1" smtClean="0"/>
              <a:t>dimensiuni</a:t>
            </a:r>
            <a:r>
              <a:rPr lang="en-US" dirty="0" smtClean="0"/>
              <a:t> </a:t>
            </a:r>
            <a:r>
              <a:rPr lang="en-US" dirty="0" err="1" smtClean="0"/>
              <a:t>mici</a:t>
            </a:r>
            <a:r>
              <a:rPr lang="en-US" dirty="0" smtClean="0"/>
              <a:t>, </a:t>
            </a:r>
            <a:r>
              <a:rPr lang="en-US" dirty="0" err="1" smtClean="0"/>
              <a:t>sferice</a:t>
            </a:r>
            <a:r>
              <a:rPr lang="en-US" dirty="0" smtClean="0"/>
              <a:t>, </a:t>
            </a:r>
            <a:r>
              <a:rPr lang="en-US" dirty="0" err="1" smtClean="0"/>
              <a:t>imobile</a:t>
            </a:r>
            <a:r>
              <a:rPr lang="en-US" dirty="0" smtClean="0"/>
              <a:t>. </a:t>
            </a:r>
            <a:r>
              <a:rPr lang="en-US" dirty="0" err="1" smtClean="0"/>
              <a:t>Genul</a:t>
            </a:r>
            <a:r>
              <a:rPr lang="en-US" dirty="0" smtClean="0"/>
              <a:t> </a:t>
            </a:r>
            <a:r>
              <a:rPr lang="en-US" dirty="0" err="1" smtClean="0"/>
              <a:t>cuprinde</a:t>
            </a:r>
            <a:r>
              <a:rPr lang="en-US" dirty="0" smtClean="0"/>
              <a:t> un mare </a:t>
            </a:r>
            <a:r>
              <a:rPr lang="en-US" dirty="0" err="1" smtClean="0"/>
              <a:t>număr</a:t>
            </a:r>
            <a:r>
              <a:rPr lang="en-US" dirty="0" smtClean="0"/>
              <a:t> de </a:t>
            </a:r>
            <a:r>
              <a:rPr lang="en-US" dirty="0" err="1" smtClean="0"/>
              <a:t>specii</a:t>
            </a:r>
            <a:r>
              <a:rPr lang="en-US" dirty="0" smtClean="0"/>
              <a:t>, care </a:t>
            </a:r>
            <a:r>
              <a:rPr lang="en-US" dirty="0" err="1" smtClean="0"/>
              <a:t>parazitează</a:t>
            </a:r>
            <a:r>
              <a:rPr lang="en-US" dirty="0" smtClean="0"/>
              <a:t> </a:t>
            </a:r>
            <a:r>
              <a:rPr lang="en-US" dirty="0" err="1" smtClean="0"/>
              <a:t>diferite</a:t>
            </a:r>
            <a:r>
              <a:rPr lang="en-US" dirty="0" smtClean="0"/>
              <a:t> </a:t>
            </a:r>
            <a:r>
              <a:rPr lang="en-US" dirty="0" err="1" smtClean="0"/>
              <a:t>gazde</a:t>
            </a:r>
            <a:r>
              <a:rPr lang="en-US" dirty="0" smtClean="0"/>
              <a:t>. </a:t>
            </a:r>
            <a:r>
              <a:rPr lang="en-US" dirty="0" err="1" smtClean="0"/>
              <a:t>Rezervorul</a:t>
            </a:r>
            <a:r>
              <a:rPr lang="en-US" dirty="0" smtClean="0"/>
              <a:t> natural </a:t>
            </a:r>
            <a:r>
              <a:rPr lang="en-US" dirty="0" err="1" smtClean="0"/>
              <a:t>îl</a:t>
            </a:r>
            <a:r>
              <a:rPr lang="en-US" dirty="0" smtClean="0"/>
              <a:t> </a:t>
            </a:r>
            <a:r>
              <a:rPr lang="en-US" dirty="0" err="1" smtClean="0"/>
              <a:t>constituie</a:t>
            </a:r>
            <a:r>
              <a:rPr lang="en-US" dirty="0" smtClean="0"/>
              <a:t> </a:t>
            </a:r>
            <a:r>
              <a:rPr lang="en-US" dirty="0" err="1" smtClean="0"/>
              <a:t>unele</a:t>
            </a:r>
            <a:r>
              <a:rPr lang="en-US" dirty="0" smtClean="0"/>
              <a:t> </a:t>
            </a:r>
            <a:r>
              <a:rPr lang="en-US" dirty="0" err="1" smtClean="0"/>
              <a:t>mamifere</a:t>
            </a:r>
            <a:r>
              <a:rPr lang="en-US" dirty="0" smtClean="0"/>
              <a:t> şi </a:t>
            </a:r>
            <a:r>
              <a:rPr lang="en-US" dirty="0" err="1" smtClean="0"/>
              <a:t>insecte</a:t>
            </a:r>
            <a:r>
              <a:rPr lang="en-US" dirty="0" smtClean="0"/>
              <a:t> </a:t>
            </a:r>
            <a:r>
              <a:rPr lang="en-US" dirty="0" err="1" smtClean="0"/>
              <a:t>artropode</a:t>
            </a:r>
            <a:r>
              <a:rPr lang="en-US" dirty="0" smtClean="0"/>
              <a:t>, care au </a:t>
            </a:r>
            <a:r>
              <a:rPr lang="en-US" dirty="0" err="1" smtClean="0"/>
              <a:t>rol</a:t>
            </a:r>
            <a:r>
              <a:rPr lang="en-US" dirty="0" smtClean="0"/>
              <a:t> şi de vector.</a:t>
            </a:r>
            <a:endParaRPr lang="ro-RO" dirty="0" smtClean="0"/>
          </a:p>
          <a:p>
            <a:pPr algn="just"/>
            <a:endParaRPr lang="en-US" dirty="0" smtClean="0"/>
          </a:p>
          <a:p>
            <a:pPr algn="just"/>
            <a:r>
              <a:rPr lang="en-US" dirty="0" err="1" smtClean="0"/>
              <a:t>Multă</a:t>
            </a:r>
            <a:r>
              <a:rPr lang="en-US" dirty="0" smtClean="0"/>
              <a:t> </a:t>
            </a:r>
            <a:r>
              <a:rPr lang="en-US" dirty="0" err="1" smtClean="0"/>
              <a:t>vreme</a:t>
            </a:r>
            <a:r>
              <a:rPr lang="en-US" dirty="0" smtClean="0"/>
              <a:t> </a:t>
            </a:r>
            <a:r>
              <a:rPr lang="en-US" dirty="0" err="1" smtClean="0"/>
              <a:t>rickettsiile</a:t>
            </a:r>
            <a:r>
              <a:rPr lang="en-US" dirty="0" smtClean="0"/>
              <a:t> au </a:t>
            </a:r>
            <a:r>
              <a:rPr lang="en-US" dirty="0" err="1" smtClean="0"/>
              <a:t>fost</a:t>
            </a:r>
            <a:r>
              <a:rPr lang="en-US" dirty="0" smtClean="0"/>
              <a:t> considerate </a:t>
            </a:r>
            <a:r>
              <a:rPr lang="en-US" dirty="0" err="1" smtClean="0"/>
              <a:t>înrudite</a:t>
            </a:r>
            <a:r>
              <a:rPr lang="en-US" dirty="0" smtClean="0"/>
              <a:t> cu </a:t>
            </a:r>
            <a:r>
              <a:rPr lang="en-US" dirty="0" err="1" smtClean="0"/>
              <a:t>virusurile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forme</a:t>
            </a:r>
            <a:r>
              <a:rPr lang="en-US" dirty="0" smtClean="0"/>
              <a:t> de </a:t>
            </a:r>
            <a:r>
              <a:rPr lang="en-US" dirty="0" err="1" smtClean="0"/>
              <a:t>trecere</a:t>
            </a:r>
            <a:r>
              <a:rPr lang="en-US" dirty="0" smtClean="0"/>
              <a:t> de la </a:t>
            </a:r>
            <a:r>
              <a:rPr lang="en-US" dirty="0" err="1" smtClean="0"/>
              <a:t>bacterii</a:t>
            </a:r>
            <a:r>
              <a:rPr lang="en-US" dirty="0" smtClean="0"/>
              <a:t> </a:t>
            </a:r>
            <a:r>
              <a:rPr lang="en-US" dirty="0" err="1" smtClean="0"/>
              <a:t>spre</a:t>
            </a:r>
            <a:r>
              <a:rPr lang="en-US" dirty="0" smtClean="0"/>
              <a:t> </a:t>
            </a:r>
            <a:r>
              <a:rPr lang="en-US" dirty="0" err="1" smtClean="0"/>
              <a:t>virusuri</a:t>
            </a:r>
            <a:r>
              <a:rPr lang="en-US" dirty="0" smtClean="0"/>
              <a:t>, </a:t>
            </a:r>
            <a:r>
              <a:rPr lang="en-US" dirty="0" err="1" smtClean="0"/>
              <a:t>datorită</a:t>
            </a:r>
            <a:r>
              <a:rPr lang="en-US" dirty="0" smtClean="0"/>
              <a:t> </a:t>
            </a:r>
            <a:r>
              <a:rPr lang="en-US" dirty="0" err="1" smtClean="0"/>
              <a:t>dimensiunilor</a:t>
            </a:r>
            <a:r>
              <a:rPr lang="en-US" dirty="0" smtClean="0"/>
              <a:t> </a:t>
            </a:r>
            <a:r>
              <a:rPr lang="en-US" dirty="0" err="1" smtClean="0"/>
              <a:t>mici</a:t>
            </a:r>
            <a:r>
              <a:rPr lang="en-US" dirty="0" smtClean="0"/>
              <a:t> şi </a:t>
            </a:r>
            <a:r>
              <a:rPr lang="en-US" dirty="0" err="1" smtClean="0"/>
              <a:t>parazitismului</a:t>
            </a:r>
            <a:r>
              <a:rPr lang="en-US" dirty="0" smtClean="0"/>
              <a:t> obligator </a:t>
            </a:r>
            <a:r>
              <a:rPr lang="en-US" dirty="0" err="1" smtClean="0"/>
              <a:t>celular</a:t>
            </a:r>
            <a:r>
              <a:rPr lang="en-US" dirty="0" smtClean="0"/>
              <a:t>. </a:t>
            </a:r>
            <a:endParaRPr lang="ro-RO" dirty="0" smtClean="0"/>
          </a:p>
        </p:txBody>
      </p:sp>
      <p:pic>
        <p:nvPicPr>
          <p:cNvPr id="5" name="Picture 5" descr="figure_18_30a"/>
          <p:cNvPicPr>
            <a:picLocks noChangeAspect="1" noChangeArrowheads="1"/>
          </p:cNvPicPr>
          <p:nvPr/>
        </p:nvPicPr>
        <p:blipFill rotWithShape="1">
          <a:blip r:embed="rId2" cstate="print"/>
          <a:srcRect l="20355" t="2438" r="24249" b="22550"/>
          <a:stretch/>
        </p:blipFill>
        <p:spPr bwMode="auto">
          <a:xfrm>
            <a:off x="3491880" y="5085184"/>
            <a:ext cx="1584176" cy="149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6. Aspecte clinice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31" t="30067" r="35235" b="30805"/>
          <a:stretch/>
        </p:blipFill>
        <p:spPr>
          <a:xfrm>
            <a:off x="611560" y="1556792"/>
            <a:ext cx="7416824" cy="3816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680" y="594928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1" dirty="0" smtClean="0"/>
              <a:t>Leziuni cutanate în febra </a:t>
            </a:r>
            <a:r>
              <a:rPr lang="ro-RO" sz="2400" b="1" dirty="0" err="1" smtClean="0"/>
              <a:t>butunoasă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2186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7. </a:t>
            </a:r>
            <a:r>
              <a:rPr lang="en-US" dirty="0" smtClean="0"/>
              <a:t>IMUNITATE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Imunitatea</a:t>
            </a:r>
            <a:r>
              <a:rPr lang="en-US" dirty="0" smtClean="0"/>
              <a:t> </a:t>
            </a:r>
            <a:r>
              <a:rPr lang="en-US" dirty="0" err="1" smtClean="0"/>
              <a:t>umorală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de </a:t>
            </a:r>
            <a:r>
              <a:rPr lang="en-US" dirty="0" err="1" smtClean="0"/>
              <a:t>regulă</a:t>
            </a:r>
            <a:r>
              <a:rPr lang="en-US" dirty="0" smtClean="0"/>
              <a:t> </a:t>
            </a:r>
            <a:r>
              <a:rPr lang="en-US" dirty="0" err="1" smtClean="0"/>
              <a:t>solidă</a:t>
            </a:r>
            <a:r>
              <a:rPr lang="en-US" dirty="0" smtClean="0"/>
              <a:t>, </a:t>
            </a:r>
            <a:r>
              <a:rPr lang="en-US" dirty="0" err="1" smtClean="0"/>
              <a:t>prin</a:t>
            </a:r>
            <a:r>
              <a:rPr lang="en-US" dirty="0" smtClean="0"/>
              <a:t> </a:t>
            </a:r>
            <a:r>
              <a:rPr lang="en-US" dirty="0" err="1" smtClean="0"/>
              <a:t>anticorpi</a:t>
            </a:r>
            <a:r>
              <a:rPr lang="en-US" dirty="0" smtClean="0"/>
              <a:t> </a:t>
            </a:r>
            <a:r>
              <a:rPr lang="en-US" dirty="0" err="1" smtClean="0"/>
              <a:t>aglutinanţi</a:t>
            </a:r>
            <a:r>
              <a:rPr lang="en-US" dirty="0" smtClean="0"/>
              <a:t> şi </a:t>
            </a:r>
            <a:r>
              <a:rPr lang="en-US" dirty="0" err="1" smtClean="0"/>
              <a:t>fixatori</a:t>
            </a:r>
            <a:r>
              <a:rPr lang="en-US" dirty="0" smtClean="0"/>
              <a:t> de complement, </a:t>
            </a:r>
            <a:r>
              <a:rPr lang="en-US" dirty="0" err="1" smtClean="0"/>
              <a:t>recidivele</a:t>
            </a:r>
            <a:r>
              <a:rPr lang="en-US" dirty="0" smtClean="0"/>
              <a:t> </a:t>
            </a:r>
            <a:r>
              <a:rPr lang="en-US" dirty="0" err="1" smtClean="0"/>
              <a:t>prin</a:t>
            </a:r>
            <a:r>
              <a:rPr lang="en-US" dirty="0" smtClean="0"/>
              <a:t> </a:t>
            </a:r>
            <a:r>
              <a:rPr lang="en-US" dirty="0" err="1" smtClean="0"/>
              <a:t>boală</a:t>
            </a:r>
            <a:r>
              <a:rPr lang="en-US" dirty="0" smtClean="0"/>
              <a:t> </a:t>
            </a:r>
            <a:r>
              <a:rPr lang="en-US" dirty="0" err="1" smtClean="0"/>
              <a:t>fiind</a:t>
            </a:r>
            <a:r>
              <a:rPr lang="en-US" dirty="0" smtClean="0"/>
              <a:t> </a:t>
            </a:r>
            <a:r>
              <a:rPr lang="en-US" dirty="0" err="1" smtClean="0"/>
              <a:t>excepţionale</a:t>
            </a:r>
            <a:r>
              <a:rPr lang="en-US" dirty="0" smtClean="0"/>
              <a:t>. </a:t>
            </a:r>
            <a:r>
              <a:rPr lang="en-US" dirty="0" err="1" smtClean="0"/>
              <a:t>Tifosul</a:t>
            </a:r>
            <a:r>
              <a:rPr lang="en-US" dirty="0" smtClean="0"/>
              <a:t> de </a:t>
            </a:r>
            <a:r>
              <a:rPr lang="en-US" dirty="0" err="1" smtClean="0"/>
              <a:t>reîmbolnăvire</a:t>
            </a:r>
            <a:r>
              <a:rPr lang="en-US" dirty="0" smtClean="0"/>
              <a:t>, </a:t>
            </a:r>
            <a:r>
              <a:rPr lang="en-US" dirty="0" err="1" smtClean="0"/>
              <a:t>determinat</a:t>
            </a:r>
            <a:r>
              <a:rPr lang="en-US" dirty="0" smtClean="0"/>
              <a:t> de R. </a:t>
            </a:r>
            <a:r>
              <a:rPr lang="en-US" dirty="0" err="1" smtClean="0"/>
              <a:t>prowazeki</a:t>
            </a:r>
            <a:r>
              <a:rPr lang="en-US" dirty="0" smtClean="0"/>
              <a:t>, nu </a:t>
            </a:r>
            <a:r>
              <a:rPr lang="en-US" dirty="0" err="1" smtClean="0"/>
              <a:t>reprezintă</a:t>
            </a:r>
            <a:r>
              <a:rPr lang="en-US" dirty="0" smtClean="0"/>
              <a:t> o </a:t>
            </a:r>
            <a:r>
              <a:rPr lang="en-US" dirty="0" err="1" smtClean="0"/>
              <a:t>reinfecţie</a:t>
            </a:r>
            <a:r>
              <a:rPr lang="en-US" dirty="0" smtClean="0"/>
              <a:t>, ci o </a:t>
            </a:r>
            <a:r>
              <a:rPr lang="en-US" dirty="0" err="1" smtClean="0"/>
              <a:t>reactivare</a:t>
            </a:r>
            <a:r>
              <a:rPr lang="en-US" dirty="0" smtClean="0"/>
              <a:t> a </a:t>
            </a:r>
            <a:r>
              <a:rPr lang="en-US" dirty="0" err="1" smtClean="0"/>
              <a:t>unei</a:t>
            </a:r>
            <a:r>
              <a:rPr lang="en-US" dirty="0" smtClean="0"/>
              <a:t> </a:t>
            </a:r>
            <a:r>
              <a:rPr lang="en-US" dirty="0" err="1" smtClean="0"/>
              <a:t>infecţii</a:t>
            </a:r>
            <a:r>
              <a:rPr lang="en-US" dirty="0" smtClean="0"/>
              <a:t> </a:t>
            </a:r>
            <a:r>
              <a:rPr lang="en-US" dirty="0" err="1" smtClean="0"/>
              <a:t>latente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Şi </a:t>
            </a:r>
            <a:r>
              <a:rPr lang="en-US" dirty="0" err="1" smtClean="0"/>
              <a:t>imunitatea</a:t>
            </a:r>
            <a:r>
              <a:rPr lang="en-US" dirty="0" smtClean="0"/>
              <a:t> </a:t>
            </a:r>
            <a:r>
              <a:rPr lang="en-US" dirty="0" err="1" smtClean="0"/>
              <a:t>celulară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prezentă</a:t>
            </a:r>
            <a:r>
              <a:rPr lang="en-US" dirty="0" smtClean="0"/>
              <a:t>, </a:t>
            </a:r>
            <a:r>
              <a:rPr lang="en-US" dirty="0" err="1" smtClean="0"/>
              <a:t>mai</a:t>
            </a:r>
            <a:r>
              <a:rPr lang="en-US" dirty="0" smtClean="0"/>
              <a:t> ales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formele</a:t>
            </a:r>
            <a:r>
              <a:rPr lang="en-US" dirty="0" smtClean="0"/>
              <a:t> cu </a:t>
            </a:r>
            <a:r>
              <a:rPr lang="en-US" dirty="0" err="1" smtClean="0"/>
              <a:t>evoluţie</a:t>
            </a:r>
            <a:r>
              <a:rPr lang="en-US" dirty="0" smtClean="0"/>
              <a:t> </a:t>
            </a:r>
            <a:r>
              <a:rPr lang="en-US" dirty="0" err="1" smtClean="0"/>
              <a:t>prelungită</a:t>
            </a:r>
            <a:r>
              <a:rPr lang="en-US" dirty="0" smtClean="0"/>
              <a:t>. 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8. Epidemiologie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Boala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universala</a:t>
            </a:r>
            <a:r>
              <a:rPr lang="en-US" dirty="0"/>
              <a:t>, sub forma </a:t>
            </a:r>
            <a:r>
              <a:rPr lang="en-US" dirty="0" err="1"/>
              <a:t>endemica</a:t>
            </a:r>
            <a:r>
              <a:rPr lang="en-US" dirty="0"/>
              <a:t> (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persistenta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</a:t>
            </a:r>
            <a:r>
              <a:rPr lang="en-US" dirty="0" err="1"/>
              <a:t>rezervor</a:t>
            </a:r>
            <a:r>
              <a:rPr lang="en-US" dirty="0"/>
              <a:t> latent de </a:t>
            </a:r>
            <a:r>
              <a:rPr lang="en-US" dirty="0" err="1"/>
              <a:t>infectie</a:t>
            </a:r>
            <a:r>
              <a:rPr lang="en-US" dirty="0"/>
              <a:t> la </a:t>
            </a:r>
            <a:r>
              <a:rPr lang="en-US" dirty="0" err="1"/>
              <a:t>fostii</a:t>
            </a:r>
            <a:r>
              <a:rPr lang="en-US" dirty="0"/>
              <a:t> </a:t>
            </a:r>
            <a:r>
              <a:rPr lang="en-US" dirty="0" err="1"/>
              <a:t>bolnavi</a:t>
            </a:r>
            <a:r>
              <a:rPr lang="en-US" dirty="0"/>
              <a:t>), </a:t>
            </a:r>
            <a:r>
              <a:rPr lang="en-US" dirty="0" err="1"/>
              <a:t>putand</a:t>
            </a:r>
            <a:r>
              <a:rPr lang="en-US" dirty="0"/>
              <a:t> </a:t>
            </a:r>
            <a:r>
              <a:rPr lang="en-US" dirty="0" err="1"/>
              <a:t>dezvolta</a:t>
            </a:r>
            <a:r>
              <a:rPr lang="en-US" dirty="0"/>
              <a:t> </a:t>
            </a:r>
            <a:r>
              <a:rPr lang="en-US" dirty="0" err="1"/>
              <a:t>oricand</a:t>
            </a:r>
            <a:r>
              <a:rPr lang="en-US" dirty="0"/>
              <a:t> </a:t>
            </a:r>
            <a:r>
              <a:rPr lang="en-US" dirty="0" err="1"/>
              <a:t>cazuri</a:t>
            </a:r>
            <a:r>
              <a:rPr lang="en-US" dirty="0"/>
              <a:t> </a:t>
            </a:r>
            <a:r>
              <a:rPr lang="en-US" dirty="0" err="1"/>
              <a:t>sporadice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izbucniri</a:t>
            </a:r>
            <a:r>
              <a:rPr lang="en-US" dirty="0"/>
              <a:t> </a:t>
            </a:r>
            <a:r>
              <a:rPr lang="en-US" dirty="0" err="1"/>
              <a:t>epidemice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asocierea</a:t>
            </a:r>
            <a:r>
              <a:rPr lang="en-US" dirty="0"/>
              <a:t> </a:t>
            </a:r>
            <a:r>
              <a:rPr lang="en-US" dirty="0" err="1"/>
              <a:t>unor</a:t>
            </a:r>
            <a:r>
              <a:rPr lang="en-US" dirty="0"/>
              <a:t> </a:t>
            </a:r>
            <a:r>
              <a:rPr lang="en-US" dirty="0" err="1"/>
              <a:t>factori</a:t>
            </a:r>
            <a:r>
              <a:rPr lang="en-US" dirty="0"/>
              <a:t> socio-</a:t>
            </a:r>
            <a:r>
              <a:rPr lang="en-US" dirty="0" err="1"/>
              <a:t>economici</a:t>
            </a:r>
            <a:r>
              <a:rPr lang="en-US" dirty="0"/>
              <a:t> </a:t>
            </a:r>
            <a:r>
              <a:rPr lang="en-US" dirty="0" err="1"/>
              <a:t>favorizanti</a:t>
            </a:r>
            <a:r>
              <a:rPr lang="en-US" dirty="0"/>
              <a:t> </a:t>
            </a:r>
            <a:r>
              <a:rPr lang="en-US" dirty="0" err="1"/>
              <a:t>aparitiei</a:t>
            </a:r>
            <a:r>
              <a:rPr lang="en-US" dirty="0"/>
              <a:t> </a:t>
            </a:r>
            <a:r>
              <a:rPr lang="en-US" dirty="0" err="1"/>
              <a:t>vectorilor</a:t>
            </a:r>
            <a:r>
              <a:rPr lang="en-US" dirty="0"/>
              <a:t> (</a:t>
            </a:r>
            <a:r>
              <a:rPr lang="en-US" dirty="0" err="1"/>
              <a:t>parazitarea</a:t>
            </a:r>
            <a:r>
              <a:rPr lang="en-US" dirty="0"/>
              <a:t> </a:t>
            </a:r>
            <a:r>
              <a:rPr lang="en-US" dirty="0" err="1"/>
              <a:t>populatiei</a:t>
            </a:r>
            <a:r>
              <a:rPr lang="en-US" dirty="0"/>
              <a:t> receptive). </a:t>
            </a:r>
            <a:endParaRPr lang="ro-RO" dirty="0" smtClean="0"/>
          </a:p>
          <a:p>
            <a:r>
              <a:rPr lang="en-US" dirty="0" err="1" smtClean="0"/>
              <a:t>Paduchii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corp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de cap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apanajul</a:t>
            </a:r>
            <a:r>
              <a:rPr lang="en-US" dirty="0"/>
              <a:t> direct al </a:t>
            </a:r>
            <a:r>
              <a:rPr lang="en-US" dirty="0" err="1"/>
              <a:t>igienei</a:t>
            </a:r>
            <a:r>
              <a:rPr lang="en-US" dirty="0"/>
              <a:t> </a:t>
            </a:r>
            <a:r>
              <a:rPr lang="en-US" dirty="0" err="1"/>
              <a:t>personale</a:t>
            </a:r>
            <a:r>
              <a:rPr lang="en-US" dirty="0"/>
              <a:t> </a:t>
            </a:r>
            <a:r>
              <a:rPr lang="en-US" dirty="0" err="1"/>
              <a:t>defectuoase</a:t>
            </a:r>
            <a:r>
              <a:rPr lang="en-US" dirty="0"/>
              <a:t>, al </a:t>
            </a:r>
            <a:r>
              <a:rPr lang="en-US" dirty="0" err="1"/>
              <a:t>saraciei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lipsurilor</a:t>
            </a:r>
            <a:r>
              <a:rPr lang="en-US" dirty="0"/>
              <a:t> </a:t>
            </a:r>
            <a:r>
              <a:rPr lang="en-US" dirty="0" err="1"/>
              <a:t>obiective</a:t>
            </a:r>
            <a:r>
              <a:rPr lang="en-US" dirty="0"/>
              <a:t> de </a:t>
            </a:r>
            <a:r>
              <a:rPr lang="en-US" dirty="0" err="1"/>
              <a:t>sapun</a:t>
            </a:r>
            <a:r>
              <a:rPr lang="en-US" dirty="0"/>
              <a:t>, </a:t>
            </a: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curenta</a:t>
            </a:r>
            <a:r>
              <a:rPr lang="en-US" dirty="0"/>
              <a:t> etc. </a:t>
            </a:r>
            <a:endParaRPr lang="ro-RO" dirty="0" smtClean="0"/>
          </a:p>
          <a:p>
            <a:r>
              <a:rPr lang="en-US" dirty="0" err="1" smtClean="0"/>
              <a:t>Astfel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conditii</a:t>
            </a:r>
            <a:r>
              <a:rPr lang="en-US" dirty="0"/>
              <a:t> se </a:t>
            </a:r>
            <a:r>
              <a:rPr lang="en-US" dirty="0" err="1"/>
              <a:t>realizeaza</a:t>
            </a:r>
            <a:r>
              <a:rPr lang="en-US" dirty="0"/>
              <a:t> in </a:t>
            </a:r>
            <a:r>
              <a:rPr lang="en-US" dirty="0" err="1"/>
              <a:t>timp</a:t>
            </a:r>
            <a:r>
              <a:rPr lang="en-US" dirty="0"/>
              <a:t> de </a:t>
            </a:r>
            <a:r>
              <a:rPr lang="en-US" dirty="0" err="1"/>
              <a:t>razboaie</a:t>
            </a:r>
            <a:r>
              <a:rPr lang="en-US" dirty="0"/>
              <a:t>, cu </a:t>
            </a:r>
            <a:r>
              <a:rPr lang="en-US" dirty="0" err="1"/>
              <a:t>migratii</a:t>
            </a:r>
            <a:r>
              <a:rPr lang="en-US" dirty="0"/>
              <a:t> </a:t>
            </a:r>
            <a:r>
              <a:rPr lang="en-US" dirty="0" err="1"/>
              <a:t>largi</a:t>
            </a:r>
            <a:r>
              <a:rPr lang="en-US" dirty="0"/>
              <a:t> de </a:t>
            </a:r>
            <a:r>
              <a:rPr lang="en-US" dirty="0" err="1"/>
              <a:t>populatie</a:t>
            </a:r>
            <a:r>
              <a:rPr lang="en-US" dirty="0"/>
              <a:t>, </a:t>
            </a:r>
            <a:r>
              <a:rPr lang="en-US" dirty="0" err="1"/>
              <a:t>lipsuri</a:t>
            </a:r>
            <a:r>
              <a:rPr lang="en-US" dirty="0"/>
              <a:t> </a:t>
            </a:r>
            <a:r>
              <a:rPr lang="en-US" dirty="0" err="1"/>
              <a:t>materiale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alimentare</a:t>
            </a:r>
            <a:r>
              <a:rPr lang="en-US" dirty="0"/>
              <a:t>, </a:t>
            </a:r>
            <a:r>
              <a:rPr lang="en-US" dirty="0" err="1"/>
              <a:t>supraaglomeratii</a:t>
            </a:r>
            <a:r>
              <a:rPr lang="en-US" dirty="0"/>
              <a:t>, </a:t>
            </a:r>
            <a:r>
              <a:rPr lang="en-US" dirty="0" err="1"/>
              <a:t>conditii</a:t>
            </a:r>
            <a:r>
              <a:rPr lang="en-US" dirty="0"/>
              <a:t> </a:t>
            </a:r>
            <a:r>
              <a:rPr lang="en-US" dirty="0" err="1"/>
              <a:t>improvizate</a:t>
            </a:r>
            <a:r>
              <a:rPr lang="en-US" dirty="0"/>
              <a:t> de </a:t>
            </a:r>
            <a:r>
              <a:rPr lang="en-US" dirty="0" err="1"/>
              <a:t>trai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ales in </a:t>
            </a:r>
            <a:r>
              <a:rPr lang="en-US" dirty="0" err="1"/>
              <a:t>timp</a:t>
            </a:r>
            <a:r>
              <a:rPr lang="en-US" dirty="0"/>
              <a:t> de </a:t>
            </a:r>
            <a:r>
              <a:rPr lang="en-US" dirty="0" err="1"/>
              <a:t>iarna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primara</a:t>
            </a:r>
            <a:r>
              <a:rPr lang="en-US" dirty="0"/>
              <a:t> </a:t>
            </a:r>
            <a:r>
              <a:rPr lang="en-US" dirty="0" err="1"/>
              <a:t>timpurie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8. Epidemiologie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err="1" smtClean="0"/>
              <a:t>Procesul</a:t>
            </a:r>
            <a:r>
              <a:rPr lang="en-US" b="1" dirty="0" smtClean="0"/>
              <a:t> </a:t>
            </a:r>
            <a:r>
              <a:rPr lang="en-US" b="1" dirty="0" err="1"/>
              <a:t>epidemiologie</a:t>
            </a:r>
            <a:r>
              <a:rPr lang="en-US" b="1" dirty="0"/>
              <a:t> se </a:t>
            </a:r>
            <a:r>
              <a:rPr lang="en-US" b="1" dirty="0" err="1"/>
              <a:t>realizeaza</a:t>
            </a:r>
            <a:r>
              <a:rPr lang="en-US" b="1" dirty="0"/>
              <a:t> </a:t>
            </a:r>
            <a:r>
              <a:rPr lang="en-US" b="1" dirty="0" err="1"/>
              <a:t>astfel</a:t>
            </a:r>
            <a:r>
              <a:rPr lang="en-US" b="1" dirty="0"/>
              <a:t>: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- </a:t>
            </a:r>
            <a:r>
              <a:rPr lang="en-US" dirty="0" err="1"/>
              <a:t>rezervorul</a:t>
            </a:r>
            <a:r>
              <a:rPr lang="en-US" dirty="0"/>
              <a:t> de </a:t>
            </a:r>
            <a:r>
              <a:rPr lang="en-US" dirty="0" err="1"/>
              <a:t>infectie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strict </a:t>
            </a:r>
            <a:r>
              <a:rPr lang="en-US" dirty="0" err="1"/>
              <a:t>uman</a:t>
            </a:r>
            <a:r>
              <a:rPr lang="en-US" dirty="0"/>
              <a:t>. (Ca un </a:t>
            </a:r>
            <a:r>
              <a:rPr lang="en-US" dirty="0" err="1"/>
              <a:t>fapt</a:t>
            </a:r>
            <a:r>
              <a:rPr lang="en-US" dirty="0"/>
              <a:t> de </a:t>
            </a:r>
            <a:r>
              <a:rPr lang="en-US" dirty="0" err="1"/>
              <a:t>curiozitate</a:t>
            </a:r>
            <a:r>
              <a:rPr lang="en-US" dirty="0"/>
              <a:t>, Rickettsia </a:t>
            </a:r>
            <a:r>
              <a:rPr lang="en-US" dirty="0" err="1"/>
              <a:t>prowazekii</a:t>
            </a:r>
            <a:r>
              <a:rPr lang="en-US" dirty="0"/>
              <a:t> a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gasita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in </a:t>
            </a:r>
            <a:r>
              <a:rPr lang="en-US" dirty="0" err="1"/>
              <a:t>sangele</a:t>
            </a:r>
            <a:r>
              <a:rPr lang="en-US" dirty="0"/>
              <a:t> </a:t>
            </a:r>
            <a:r>
              <a:rPr lang="en-US" dirty="0" err="1"/>
              <a:t>unor</a:t>
            </a:r>
            <a:r>
              <a:rPr lang="en-US" dirty="0"/>
              <a:t> </a:t>
            </a:r>
            <a:r>
              <a:rPr lang="en-US" dirty="0" err="1"/>
              <a:t>veverite</a:t>
            </a:r>
            <a:r>
              <a:rPr lang="en-US" dirty="0"/>
              <a:t> </a:t>
            </a:r>
            <a:r>
              <a:rPr lang="en-US" dirty="0" err="1"/>
              <a:t>zburatoare</a:t>
            </a:r>
            <a:r>
              <a:rPr lang="en-US" dirty="0"/>
              <a:t> din </a:t>
            </a:r>
            <a:r>
              <a:rPr lang="en-US" dirty="0" err="1"/>
              <a:t>sudul</a:t>
            </a:r>
            <a:r>
              <a:rPr lang="en-US" dirty="0"/>
              <a:t> </a:t>
            </a:r>
            <a:r>
              <a:rPr lang="en-US" dirty="0" err="1"/>
              <a:t>continentului</a:t>
            </a:r>
            <a:r>
              <a:rPr lang="en-US" dirty="0"/>
              <a:t> </a:t>
            </a:r>
            <a:r>
              <a:rPr lang="en-US" dirty="0" err="1"/>
              <a:t>american</a:t>
            </a:r>
            <a:r>
              <a:rPr lang="en-US" dirty="0"/>
              <a:t>, de la care se </a:t>
            </a:r>
            <a:r>
              <a:rPr lang="en-US" dirty="0" err="1"/>
              <a:t>presupune</a:t>
            </a:r>
            <a:r>
              <a:rPr lang="en-US" dirty="0"/>
              <a:t> ca s-a </a:t>
            </a:r>
            <a:r>
              <a:rPr lang="en-US" dirty="0" err="1"/>
              <a:t>putut</a:t>
            </a:r>
            <a:r>
              <a:rPr lang="en-US" dirty="0"/>
              <a:t> </a:t>
            </a:r>
            <a:r>
              <a:rPr lang="en-US" dirty="0" err="1"/>
              <a:t>transmite</a:t>
            </a:r>
            <a:r>
              <a:rPr lang="en-US" dirty="0"/>
              <a:t> </a:t>
            </a:r>
            <a:r>
              <a:rPr lang="en-US" dirty="0" err="1"/>
              <a:t>omului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purecii</a:t>
            </a:r>
            <a:r>
              <a:rPr lang="en-US" dirty="0"/>
              <a:t> </a:t>
            </a:r>
            <a:r>
              <a:rPr lang="en-US" dirty="0" err="1"/>
              <a:t>animalului</a:t>
            </a:r>
            <a:r>
              <a:rPr lang="en-US" dirty="0" smtClean="0"/>
              <a:t>).</a:t>
            </a:r>
            <a:endParaRPr lang="ro-RO" dirty="0" smtClean="0"/>
          </a:p>
          <a:p>
            <a:r>
              <a:rPr lang="en-US" dirty="0" smtClean="0"/>
              <a:t>In </a:t>
            </a:r>
            <a:r>
              <a:rPr lang="en-US" dirty="0" err="1"/>
              <a:t>urma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infectii</a:t>
            </a:r>
            <a:r>
              <a:rPr lang="en-US" dirty="0"/>
              <a:t> </a:t>
            </a:r>
            <a:r>
              <a:rPr lang="en-US" dirty="0" err="1"/>
              <a:t>anterioare</a:t>
            </a:r>
            <a:r>
              <a:rPr lang="en-US" dirty="0"/>
              <a:t>, </a:t>
            </a:r>
            <a:r>
              <a:rPr lang="en-US" dirty="0" err="1"/>
              <a:t>omul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</a:t>
            </a:r>
            <a:r>
              <a:rPr lang="en-US" dirty="0" err="1"/>
              <a:t>pastra</a:t>
            </a:r>
            <a:r>
              <a:rPr lang="en-US" dirty="0"/>
              <a:t> </a:t>
            </a:r>
            <a:r>
              <a:rPr lang="en-US" dirty="0" err="1"/>
              <a:t>indefinit</a:t>
            </a:r>
            <a:r>
              <a:rPr lang="en-US" dirty="0"/>
              <a:t> </a:t>
            </a:r>
            <a:r>
              <a:rPr lang="en-US" dirty="0" err="1"/>
              <a:t>rickettsii</a:t>
            </a:r>
            <a:r>
              <a:rPr lang="en-US" dirty="0"/>
              <a:t> in </a:t>
            </a:r>
            <a:r>
              <a:rPr lang="en-US" dirty="0" err="1"/>
              <a:t>anumite</a:t>
            </a:r>
            <a:r>
              <a:rPr lang="en-US" dirty="0"/>
              <a:t> </a:t>
            </a:r>
            <a:r>
              <a:rPr lang="en-US" dirty="0" err="1"/>
              <a:t>structuri</a:t>
            </a:r>
            <a:r>
              <a:rPr lang="en-US" dirty="0"/>
              <a:t> </a:t>
            </a:r>
            <a:r>
              <a:rPr lang="en-US" dirty="0" err="1"/>
              <a:t>endoteliale</a:t>
            </a:r>
            <a:r>
              <a:rPr lang="en-US" dirty="0"/>
              <a:t>, in stare </a:t>
            </a:r>
            <a:r>
              <a:rPr lang="en-US" dirty="0" err="1"/>
              <a:t>probabil</a:t>
            </a:r>
            <a:r>
              <a:rPr lang="en-US" dirty="0"/>
              <a:t> </a:t>
            </a:r>
            <a:r>
              <a:rPr lang="en-US" dirty="0" err="1"/>
              <a:t>latenta</a:t>
            </a:r>
            <a:r>
              <a:rPr lang="en-US" dirty="0"/>
              <a:t>; in </a:t>
            </a:r>
            <a:r>
              <a:rPr lang="en-US" dirty="0" err="1"/>
              <a:t>aceasta</a:t>
            </a:r>
            <a:r>
              <a:rPr lang="en-US" dirty="0"/>
              <a:t> stare, </a:t>
            </a:r>
            <a:r>
              <a:rPr lang="en-US" dirty="0" err="1"/>
              <a:t>persoana</a:t>
            </a:r>
            <a:r>
              <a:rPr lang="en-US" dirty="0"/>
              <a:t> in </a:t>
            </a:r>
            <a:r>
              <a:rPr lang="en-US" dirty="0" err="1"/>
              <a:t>cauza</a:t>
            </a:r>
            <a:r>
              <a:rPr lang="en-US" dirty="0"/>
              <a:t> nu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contagioasa</a:t>
            </a:r>
            <a:r>
              <a:rPr lang="en-US" dirty="0"/>
              <a:t>. </a:t>
            </a:r>
            <a:endParaRPr lang="ro-RO" dirty="0" smtClean="0"/>
          </a:p>
          <a:p>
            <a:r>
              <a:rPr lang="en-US" dirty="0" err="1" smtClean="0"/>
              <a:t>Daca</a:t>
            </a:r>
            <a:r>
              <a:rPr lang="en-US" dirty="0"/>
              <a:t>. </a:t>
            </a:r>
            <a:r>
              <a:rPr lang="en-US" dirty="0" err="1"/>
              <a:t>insa</a:t>
            </a:r>
            <a:r>
              <a:rPr lang="en-US" dirty="0"/>
              <a:t>, </a:t>
            </a:r>
            <a:r>
              <a:rPr lang="en-US" dirty="0" err="1"/>
              <a:t>apar</a:t>
            </a:r>
            <a:r>
              <a:rPr lang="en-US" dirty="0"/>
              <a:t> </a:t>
            </a:r>
            <a:r>
              <a:rPr lang="en-US" dirty="0" err="1"/>
              <a:t>conditii</a:t>
            </a:r>
            <a:r>
              <a:rPr lang="en-US" dirty="0"/>
              <a:t> de </a:t>
            </a:r>
            <a:r>
              <a:rPr lang="en-US" u="sng" dirty="0" err="1">
                <a:hlinkClick r:id="rId2" tooltip="Adolescenta, depresie si trasatura de personalitate"/>
              </a:rPr>
              <a:t>depresie</a:t>
            </a:r>
            <a:r>
              <a:rPr lang="en-US" dirty="0"/>
              <a:t> </a:t>
            </a:r>
            <a:r>
              <a:rPr lang="en-US" dirty="0" err="1"/>
              <a:t>imuna</a:t>
            </a:r>
            <a:r>
              <a:rPr lang="en-US" dirty="0"/>
              <a:t> </a:t>
            </a:r>
            <a:r>
              <a:rPr lang="en-US" dirty="0" err="1"/>
              <a:t>severa</a:t>
            </a:r>
            <a:r>
              <a:rPr lang="en-US" dirty="0"/>
              <a:t> (cum s-a </a:t>
            </a:r>
            <a:r>
              <a:rPr lang="en-US" dirty="0" err="1"/>
              <a:t>dovedit</a:t>
            </a:r>
            <a:r>
              <a:rPr lang="en-US" dirty="0"/>
              <a:t> a fi </a:t>
            </a:r>
            <a:r>
              <a:rPr lang="en-US" dirty="0" err="1"/>
              <a:t>denutritia</a:t>
            </a:r>
            <a:r>
              <a:rPr lang="en-US" dirty="0"/>
              <a:t> </a:t>
            </a:r>
            <a:r>
              <a:rPr lang="en-US" dirty="0" err="1"/>
              <a:t>cumulata</a:t>
            </a:r>
            <a:r>
              <a:rPr lang="en-US" dirty="0"/>
              <a:t> cu </a:t>
            </a:r>
            <a:r>
              <a:rPr lang="en-US" dirty="0" err="1"/>
              <a:t>eforturi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pritiuni</a:t>
            </a:r>
            <a:r>
              <a:rPr lang="en-US" dirty="0"/>
              <a:t> </a:t>
            </a:r>
            <a:r>
              <a:rPr lang="en-US" dirty="0" err="1"/>
              <a:t>prelungite</a:t>
            </a:r>
            <a:r>
              <a:rPr lang="en-US" dirty="0"/>
              <a:t>), se </a:t>
            </a:r>
            <a:r>
              <a:rPr lang="en-US" dirty="0" err="1"/>
              <a:t>creaza</a:t>
            </a:r>
            <a:r>
              <a:rPr lang="en-US" dirty="0"/>
              <a:t> </a:t>
            </a:r>
            <a:r>
              <a:rPr lang="en-US" dirty="0" err="1"/>
              <a:t>conditiile</a:t>
            </a:r>
            <a:r>
              <a:rPr lang="en-US" dirty="0"/>
              <a:t> </a:t>
            </a:r>
            <a:r>
              <a:rPr lang="en-US" dirty="0" err="1"/>
              <a:t>reactirii</a:t>
            </a:r>
            <a:r>
              <a:rPr lang="en-US" dirty="0"/>
              <a:t> </a:t>
            </a:r>
            <a:r>
              <a:rPr lang="en-US" dirty="0" err="1"/>
              <a:t>ciclului</a:t>
            </a:r>
            <a:r>
              <a:rPr lang="en-US" dirty="0"/>
              <a:t> biologic al </a:t>
            </a:r>
            <a:r>
              <a:rPr lang="en-US" dirty="0" err="1"/>
              <a:t>rickettsiilor</a:t>
            </a:r>
            <a:r>
              <a:rPr lang="en-US" dirty="0"/>
              <a:t> in organism, cu </a:t>
            </a:r>
            <a:r>
              <a:rPr lang="en-US" dirty="0" err="1"/>
              <a:t>reaparitia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stari</a:t>
            </a:r>
            <a:r>
              <a:rPr lang="en-US" dirty="0"/>
              <a:t> de </a:t>
            </a:r>
            <a:r>
              <a:rPr lang="en-US" dirty="0" err="1"/>
              <a:t>boala</a:t>
            </a:r>
            <a:r>
              <a:rPr lang="en-US" dirty="0"/>
              <a:t> clinic </a:t>
            </a:r>
            <a:r>
              <a:rPr lang="en-US" dirty="0" err="1"/>
              <a:t>manifesta</a:t>
            </a:r>
            <a:r>
              <a:rPr lang="en-US" dirty="0"/>
              <a:t>, </a:t>
            </a:r>
            <a:r>
              <a:rPr lang="en-US" dirty="0" err="1"/>
              <a:t>inclusiv</a:t>
            </a:r>
            <a:r>
              <a:rPr lang="en-US" dirty="0"/>
              <a:t> cu </a:t>
            </a:r>
            <a:r>
              <a:rPr lang="en-US" dirty="0" err="1"/>
              <a:t>rickettsii</a:t>
            </a:r>
            <a:r>
              <a:rPr lang="en-US" dirty="0"/>
              <a:t> </a:t>
            </a:r>
            <a:r>
              <a:rPr lang="en-US" dirty="0" err="1"/>
              <a:t>libere</a:t>
            </a:r>
            <a:r>
              <a:rPr lang="en-US" dirty="0"/>
              <a:t> in </a:t>
            </a:r>
            <a:r>
              <a:rPr lang="en-US" dirty="0" err="1"/>
              <a:t>circulatie</a:t>
            </a:r>
            <a:r>
              <a:rPr lang="en-US" dirty="0"/>
              <a:t>. </a:t>
            </a:r>
            <a:endParaRPr lang="ro-RO" dirty="0" smtClean="0"/>
          </a:p>
          <a:p>
            <a:r>
              <a:rPr lang="en-US" dirty="0" err="1" smtClean="0"/>
              <a:t>Orice</a:t>
            </a:r>
            <a:r>
              <a:rPr lang="en-US" dirty="0" smtClean="0"/>
              <a:t> </a:t>
            </a:r>
            <a:r>
              <a:rPr lang="en-US" dirty="0" err="1"/>
              <a:t>persoana</a:t>
            </a:r>
            <a:r>
              <a:rPr lang="en-US" dirty="0"/>
              <a:t> cu </a:t>
            </a:r>
            <a:r>
              <a:rPr lang="en-US" dirty="0" err="1"/>
              <a:t>rickettisemie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rezervor</a:t>
            </a:r>
            <a:r>
              <a:rPr lang="en-US" dirty="0"/>
              <a:t> de </a:t>
            </a:r>
            <a:r>
              <a:rPr lang="en-US" dirty="0" err="1"/>
              <a:t>infectie</a:t>
            </a:r>
            <a:r>
              <a:rPr lang="en-US" dirty="0"/>
              <a:t>;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476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Epidemiologie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43608"/>
            <a:ext cx="9144000" cy="5452715"/>
          </a:xfrm>
        </p:spPr>
        <p:txBody>
          <a:bodyPr>
            <a:noAutofit/>
          </a:bodyPr>
          <a:lstStyle/>
          <a:p>
            <a:r>
              <a:rPr lang="en-US" sz="2400" dirty="0" smtClean="0"/>
              <a:t>- </a:t>
            </a:r>
            <a:r>
              <a:rPr lang="en-US" sz="2400" dirty="0" err="1"/>
              <a:t>contagiozitatea</a:t>
            </a:r>
            <a:r>
              <a:rPr lang="en-US" sz="2400" dirty="0"/>
              <a:t> </a:t>
            </a:r>
            <a:r>
              <a:rPr lang="en-US" sz="2400" dirty="0" err="1"/>
              <a:t>dureaza</a:t>
            </a:r>
            <a:r>
              <a:rPr lang="en-US" sz="2400" dirty="0"/>
              <a:t> </a:t>
            </a:r>
            <a:r>
              <a:rPr lang="en-US" sz="2400" dirty="0" err="1"/>
              <a:t>intre</a:t>
            </a:r>
            <a:r>
              <a:rPr lang="en-US" sz="2400" dirty="0"/>
              <a:t> </a:t>
            </a:r>
            <a:r>
              <a:rPr lang="en-US" sz="2400" dirty="0" err="1"/>
              <a:t>ultimele</a:t>
            </a:r>
            <a:r>
              <a:rPr lang="en-US" sz="2400" dirty="0"/>
              <a:t> 2 </a:t>
            </a:r>
            <a:r>
              <a:rPr lang="en-US" sz="2400" dirty="0" err="1"/>
              <a:t>zile</a:t>
            </a:r>
            <a:r>
              <a:rPr lang="en-US" sz="2400" dirty="0"/>
              <a:t> </a:t>
            </a:r>
            <a:r>
              <a:rPr lang="en-US" sz="2400" dirty="0" err="1"/>
              <a:t>inaintea</a:t>
            </a:r>
            <a:r>
              <a:rPr lang="en-US" sz="2400" dirty="0"/>
              <a:t> </a:t>
            </a:r>
            <a:r>
              <a:rPr lang="en-US" sz="2400" dirty="0" err="1"/>
              <a:t>debutului</a:t>
            </a:r>
            <a:r>
              <a:rPr lang="en-US" sz="2400" dirty="0"/>
              <a:t> </a:t>
            </a:r>
            <a:r>
              <a:rPr lang="en-US" sz="2400" dirty="0" err="1"/>
              <a:t>febril</a:t>
            </a:r>
            <a:r>
              <a:rPr lang="en-US" sz="2400" dirty="0"/>
              <a:t>, </a:t>
            </a:r>
            <a:r>
              <a:rPr lang="en-US" sz="2400" dirty="0" err="1"/>
              <a:t>pana</a:t>
            </a:r>
            <a:r>
              <a:rPr lang="en-US" sz="2400" dirty="0"/>
              <a:t> la </a:t>
            </a:r>
            <a:r>
              <a:rPr lang="en-US" sz="2400" dirty="0" err="1"/>
              <a:t>intrarea</a:t>
            </a:r>
            <a:r>
              <a:rPr lang="en-US" sz="2400" dirty="0"/>
              <a:t> in </a:t>
            </a:r>
            <a:r>
              <a:rPr lang="en-US" sz="2400" dirty="0" err="1"/>
              <a:t>conlescenta</a:t>
            </a:r>
            <a:r>
              <a:rPr lang="en-US" sz="2400" dirty="0"/>
              <a:t>;</a:t>
            </a:r>
            <a:br>
              <a:rPr lang="en-US" sz="2400" dirty="0"/>
            </a:br>
            <a:r>
              <a:rPr lang="en-US" sz="2400" dirty="0"/>
              <a:t>- </a:t>
            </a:r>
            <a:r>
              <a:rPr lang="en-US" sz="2400" dirty="0" err="1"/>
              <a:t>calea</a:t>
            </a:r>
            <a:r>
              <a:rPr lang="en-US" sz="2400" dirty="0"/>
              <a:t> de </a:t>
            </a:r>
            <a:r>
              <a:rPr lang="en-US" sz="2400" dirty="0" err="1"/>
              <a:t>transmitere</a:t>
            </a:r>
            <a:r>
              <a:rPr lang="en-US" sz="2400" dirty="0"/>
              <a:t> 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en-US" sz="2400" dirty="0" err="1"/>
              <a:t>prin</a:t>
            </a:r>
            <a:r>
              <a:rPr lang="en-US" sz="2400" dirty="0"/>
              <a:t> </a:t>
            </a:r>
            <a:r>
              <a:rPr lang="en-US" sz="2400" dirty="0" err="1"/>
              <a:t>vectori</a:t>
            </a:r>
            <a:r>
              <a:rPr lang="en-US" sz="2400" dirty="0"/>
              <a:t> (</a:t>
            </a:r>
            <a:r>
              <a:rPr lang="en-US" sz="2400" dirty="0" err="1"/>
              <a:t>pediculus</a:t>
            </a:r>
            <a:r>
              <a:rPr lang="en-US" sz="2400" dirty="0"/>
              <a:t> </a:t>
            </a:r>
            <a:r>
              <a:rPr lang="en-US" sz="2400" dirty="0" err="1"/>
              <a:t>corporis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pediculus</a:t>
            </a:r>
            <a:r>
              <a:rPr lang="en-US" sz="2400" dirty="0"/>
              <a:t> </a:t>
            </a:r>
            <a:r>
              <a:rPr lang="en-US" sz="2400" dirty="0" err="1"/>
              <a:t>capitis</a:t>
            </a:r>
            <a:r>
              <a:rPr lang="en-US" sz="2400" dirty="0"/>
              <a:t>, </a:t>
            </a:r>
            <a:r>
              <a:rPr lang="en-US" sz="2400" dirty="0" err="1"/>
              <a:t>si</a:t>
            </a:r>
            <a:r>
              <a:rPr lang="en-US" sz="2400" dirty="0"/>
              <a:t> se </a:t>
            </a:r>
            <a:r>
              <a:rPr lang="en-US" sz="2400" dirty="0" err="1"/>
              <a:t>admite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posibilitatea</a:t>
            </a:r>
            <a:r>
              <a:rPr lang="en-US" sz="2400" dirty="0"/>
              <a:t> </a:t>
            </a:r>
            <a:r>
              <a:rPr lang="en-US" sz="2400" dirty="0" err="1"/>
              <a:t>transmiterii</a:t>
            </a:r>
            <a:r>
              <a:rPr lang="en-US" sz="2400" dirty="0"/>
              <a:t> </a:t>
            </a:r>
            <a:r>
              <a:rPr lang="en-US" sz="2400" dirty="0" err="1"/>
              <a:t>prin</a:t>
            </a:r>
            <a:r>
              <a:rPr lang="en-US" sz="2400" dirty="0"/>
              <a:t> </a:t>
            </a:r>
            <a:r>
              <a:rPr lang="en-US" sz="2400" dirty="0" err="1"/>
              <a:t>Phtirius</a:t>
            </a:r>
            <a:r>
              <a:rPr lang="en-US" sz="2400" dirty="0"/>
              <a:t> pubis). </a:t>
            </a:r>
            <a:r>
              <a:rPr lang="en-US" sz="2400" dirty="0" err="1"/>
              <a:t>Orice</a:t>
            </a:r>
            <a:r>
              <a:rPr lang="en-US" sz="2400" dirty="0"/>
              <a:t> </a:t>
            </a:r>
            <a:r>
              <a:rPr lang="en-US" sz="2400" dirty="0" err="1"/>
              <a:t>paduche</a:t>
            </a:r>
            <a:r>
              <a:rPr lang="en-US" sz="2400" dirty="0"/>
              <a:t> </a:t>
            </a:r>
            <a:r>
              <a:rPr lang="en-US" sz="2400" dirty="0" err="1"/>
              <a:t>ce</a:t>
            </a:r>
            <a:r>
              <a:rPr lang="en-US" sz="2400" dirty="0"/>
              <a:t> </a:t>
            </a:r>
            <a:r>
              <a:rPr lang="en-US" sz="2400" dirty="0" err="1"/>
              <a:t>ar</a:t>
            </a:r>
            <a:r>
              <a:rPr lang="en-US" sz="2400" dirty="0"/>
              <a:t> </a:t>
            </a:r>
            <a:r>
              <a:rPr lang="en-US" sz="2400" dirty="0" err="1"/>
              <a:t>parazita</a:t>
            </a:r>
            <a:r>
              <a:rPr lang="en-US" sz="2400" dirty="0"/>
              <a:t> </a:t>
            </a:r>
            <a:r>
              <a:rPr lang="en-US" sz="2400" dirty="0" err="1"/>
              <a:t>acum</a:t>
            </a:r>
            <a:r>
              <a:rPr lang="en-US" sz="2400" dirty="0"/>
              <a:t> </a:t>
            </a:r>
            <a:r>
              <a:rPr lang="en-US" sz="2400" dirty="0" err="1"/>
              <a:t>bolnavul</a:t>
            </a:r>
            <a:r>
              <a:rPr lang="en-US" sz="2400" dirty="0"/>
              <a:t> </a:t>
            </a:r>
            <a:r>
              <a:rPr lang="en-US" sz="2400" dirty="0" err="1"/>
              <a:t>sugand</a:t>
            </a:r>
            <a:r>
              <a:rPr lang="en-US" sz="2400" dirty="0"/>
              <a:t> </a:t>
            </a:r>
            <a:r>
              <a:rPr lang="en-US" sz="2400" dirty="0" err="1"/>
              <a:t>sangele</a:t>
            </a:r>
            <a:r>
              <a:rPr lang="en-US" sz="2400" dirty="0"/>
              <a:t> </a:t>
            </a:r>
            <a:r>
              <a:rPr lang="en-US" sz="2400" dirty="0" err="1"/>
              <a:t>infectat</a:t>
            </a:r>
            <a:r>
              <a:rPr lang="en-US" sz="2400" dirty="0"/>
              <a:t>, </a:t>
            </a:r>
            <a:r>
              <a:rPr lang="en-US" sz="2400" dirty="0" err="1"/>
              <a:t>poate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preia</a:t>
            </a:r>
            <a:r>
              <a:rPr lang="en-US" sz="2400" dirty="0"/>
              <a:t> </a:t>
            </a:r>
            <a:r>
              <a:rPr lang="en-US" sz="2400" dirty="0" err="1"/>
              <a:t>rickettsiile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le </a:t>
            </a:r>
            <a:r>
              <a:rPr lang="en-US" sz="2400" dirty="0" err="1"/>
              <a:t>transmita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r>
              <a:rPr lang="en-US" sz="2400" dirty="0"/>
              <a:t> </a:t>
            </a:r>
            <a:r>
              <a:rPr lang="en-US" sz="2400" dirty="0" err="1"/>
              <a:t>tarziu</a:t>
            </a:r>
            <a:r>
              <a:rPr lang="en-US" sz="2400" dirty="0"/>
              <a:t> </a:t>
            </a:r>
            <a:r>
              <a:rPr lang="en-US" sz="2400" dirty="0" err="1"/>
              <a:t>altei</a:t>
            </a:r>
            <a:r>
              <a:rPr lang="en-US" sz="2400" dirty="0"/>
              <a:t> </a:t>
            </a:r>
            <a:r>
              <a:rPr lang="en-US" sz="2400" dirty="0" err="1"/>
              <a:t>persoane</a:t>
            </a:r>
            <a:r>
              <a:rPr lang="en-US" sz="2400" dirty="0"/>
              <a:t>, receptive. </a:t>
            </a:r>
            <a:r>
              <a:rPr lang="en-US" sz="2400" dirty="0" err="1"/>
              <a:t>Procesul</a:t>
            </a:r>
            <a:r>
              <a:rPr lang="en-US" sz="2400" dirty="0"/>
              <a:t> </a:t>
            </a:r>
            <a:r>
              <a:rPr lang="en-US" sz="2400" dirty="0" err="1"/>
              <a:t>parcurge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r>
              <a:rPr lang="en-US" sz="2400" dirty="0"/>
              <a:t> </a:t>
            </a:r>
            <a:r>
              <a:rPr lang="en-US" sz="2400" dirty="0" err="1"/>
              <a:t>multe</a:t>
            </a:r>
            <a:r>
              <a:rPr lang="en-US" sz="2400" dirty="0"/>
              <a:t> </a:t>
            </a:r>
            <a:r>
              <a:rPr lang="en-US" sz="2400" dirty="0" err="1"/>
              <a:t>etape</a:t>
            </a:r>
            <a:r>
              <a:rPr lang="en-US" sz="2400" dirty="0"/>
              <a:t> </a:t>
            </a:r>
            <a:r>
              <a:rPr lang="en-US" sz="2400" dirty="0" err="1"/>
              <a:t>patogenice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dirty="0"/>
              <a:t>- </a:t>
            </a:r>
            <a:r>
              <a:rPr lang="en-US" sz="2400" dirty="0" err="1"/>
              <a:t>dupa</a:t>
            </a:r>
            <a:r>
              <a:rPr lang="en-US" sz="2400" dirty="0"/>
              <a:t> </a:t>
            </a:r>
            <a:r>
              <a:rPr lang="en-US" sz="2400" dirty="0" err="1"/>
              <a:t>ingestia</a:t>
            </a:r>
            <a:r>
              <a:rPr lang="en-US" sz="2400" dirty="0"/>
              <a:t> </a:t>
            </a:r>
            <a:r>
              <a:rPr lang="en-US" sz="2400" dirty="0" err="1"/>
              <a:t>rickettsiilor</a:t>
            </a:r>
            <a:r>
              <a:rPr lang="en-US" sz="2400" dirty="0"/>
              <a:t>, </a:t>
            </a:r>
            <a:r>
              <a:rPr lang="en-US" sz="2400" dirty="0" err="1"/>
              <a:t>paduchele</a:t>
            </a:r>
            <a:r>
              <a:rPr lang="en-US" sz="2400" dirty="0"/>
              <a:t> se </a:t>
            </a:r>
            <a:r>
              <a:rPr lang="en-US" sz="2400" dirty="0" err="1"/>
              <a:t>imbolnaveste</a:t>
            </a:r>
            <a:r>
              <a:rPr lang="en-US" sz="2400" dirty="0"/>
              <a:t> el </a:t>
            </a:r>
            <a:r>
              <a:rPr lang="en-US" sz="2400" dirty="0" err="1"/>
              <a:t>insusi</a:t>
            </a:r>
            <a:r>
              <a:rPr lang="en-US" sz="2400" dirty="0"/>
              <a:t> (se </a:t>
            </a:r>
            <a:r>
              <a:rPr lang="en-US" sz="2400" dirty="0" err="1"/>
              <a:t>apreciaza</a:t>
            </a:r>
            <a:r>
              <a:rPr lang="en-US" sz="2400" dirty="0"/>
              <a:t> </a:t>
            </a:r>
            <a:r>
              <a:rPr lang="en-US" sz="2400" dirty="0" err="1"/>
              <a:t>chiar</a:t>
            </a:r>
            <a:r>
              <a:rPr lang="en-US" sz="2400" dirty="0"/>
              <a:t> ca 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en-US" sz="2400" dirty="0" err="1"/>
              <a:t>animalul</a:t>
            </a:r>
            <a:r>
              <a:rPr lang="en-US" sz="2400" dirty="0"/>
              <a:t> </a:t>
            </a:r>
            <a:r>
              <a:rPr lang="en-US" sz="2400" dirty="0" err="1"/>
              <a:t>cel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r>
              <a:rPr lang="en-US" sz="2400" dirty="0"/>
              <a:t> </a:t>
            </a:r>
            <a:r>
              <a:rPr lang="en-US" sz="2400" dirty="0" err="1"/>
              <a:t>sensibil</a:t>
            </a:r>
            <a:r>
              <a:rPr lang="en-US" sz="2400" dirty="0"/>
              <a:t> la </a:t>
            </a:r>
            <a:r>
              <a:rPr lang="en-US" sz="2400" dirty="0" err="1"/>
              <a:t>infectia</a:t>
            </a:r>
            <a:r>
              <a:rPr lang="en-US" sz="2400" dirty="0"/>
              <a:t> cu R. </a:t>
            </a:r>
            <a:r>
              <a:rPr lang="en-US" sz="2400" dirty="0" err="1"/>
              <a:t>prowazwkii</a:t>
            </a:r>
            <a:r>
              <a:rPr lang="en-US" sz="2400" dirty="0"/>
              <a:t>) - </a:t>
            </a:r>
            <a:r>
              <a:rPr lang="en-US" sz="2400" dirty="0" err="1"/>
              <a:t>dezvolta</a:t>
            </a:r>
            <a:r>
              <a:rPr lang="en-US" sz="2400" dirty="0"/>
              <a:t> o </a:t>
            </a:r>
            <a:r>
              <a:rPr lang="en-US" sz="2400" dirty="0" err="1"/>
              <a:t>enterocolita</a:t>
            </a:r>
            <a:r>
              <a:rPr lang="en-US" sz="2400" dirty="0"/>
              <a:t> </a:t>
            </a:r>
            <a:r>
              <a:rPr lang="en-US" sz="2400" dirty="0" err="1"/>
              <a:t>acuta</a:t>
            </a:r>
            <a:r>
              <a:rPr lang="en-US" sz="2400" dirty="0"/>
              <a:t> </a:t>
            </a:r>
            <a:r>
              <a:rPr lang="en-US" sz="2400" dirty="0" err="1"/>
              <a:t>severa</a:t>
            </a:r>
            <a:r>
              <a:rPr lang="en-US" sz="2400" dirty="0"/>
              <a:t> cu </a:t>
            </a:r>
            <a:r>
              <a:rPr lang="en-US" sz="2400" dirty="0" err="1"/>
              <a:t>evolutie</a:t>
            </a:r>
            <a:r>
              <a:rPr lang="en-US" sz="2400" dirty="0"/>
              <a:t> </a:t>
            </a:r>
            <a:r>
              <a:rPr lang="en-US" sz="2400" dirty="0" err="1"/>
              <a:t>letala</a:t>
            </a:r>
            <a:r>
              <a:rPr lang="en-US" sz="2400" dirty="0"/>
              <a:t> </a:t>
            </a:r>
            <a:r>
              <a:rPr lang="en-US" sz="2400" dirty="0" err="1"/>
              <a:t>dupa</a:t>
            </a:r>
            <a:r>
              <a:rPr lang="en-US" sz="2400" dirty="0"/>
              <a:t> 15 </a:t>
            </a:r>
            <a:r>
              <a:rPr lang="en-US" sz="2400" dirty="0" err="1"/>
              <a:t>zile</a:t>
            </a:r>
            <a:r>
              <a:rPr lang="en-US" sz="2400" dirty="0"/>
              <a:t> de la </a:t>
            </a:r>
            <a:r>
              <a:rPr lang="en-US" sz="2400" dirty="0" err="1"/>
              <a:t>pranzul</a:t>
            </a:r>
            <a:r>
              <a:rPr lang="en-US" sz="2400" dirty="0"/>
              <a:t> </a:t>
            </a:r>
            <a:r>
              <a:rPr lang="en-US" sz="2400" dirty="0" err="1"/>
              <a:t>infectant</a:t>
            </a:r>
            <a:r>
              <a:rPr lang="en-US" sz="2400" dirty="0"/>
              <a:t>. Este cert ca </a:t>
            </a:r>
            <a:r>
              <a:rPr lang="en-US" sz="2400" dirty="0" err="1"/>
              <a:t>rickettsiile</a:t>
            </a:r>
            <a:r>
              <a:rPr lang="en-US" sz="2400" dirty="0"/>
              <a:t> se </a:t>
            </a:r>
            <a:r>
              <a:rPr lang="en-US" sz="2400" dirty="0" err="1"/>
              <a:t>vor</a:t>
            </a:r>
            <a:r>
              <a:rPr lang="en-US" sz="2400" dirty="0"/>
              <a:t> </a:t>
            </a:r>
            <a:r>
              <a:rPr lang="en-US" sz="2400" dirty="0" err="1"/>
              <a:t>multiplica</a:t>
            </a:r>
            <a:r>
              <a:rPr lang="en-US" sz="2400" dirty="0"/>
              <a:t> </a:t>
            </a:r>
            <a:r>
              <a:rPr lang="en-US" sz="2400" dirty="0" err="1"/>
              <a:t>intens</a:t>
            </a:r>
            <a:r>
              <a:rPr lang="en-US" sz="2400" dirty="0"/>
              <a:t> in </a:t>
            </a:r>
            <a:r>
              <a:rPr lang="en-US" sz="2400" dirty="0" err="1"/>
              <a:t>intestinul</a:t>
            </a:r>
            <a:r>
              <a:rPr lang="en-US" sz="2400" dirty="0"/>
              <a:t> </a:t>
            </a:r>
            <a:r>
              <a:rPr lang="en-US" sz="2400" dirty="0" err="1"/>
              <a:t>paduchelui</a:t>
            </a:r>
            <a:r>
              <a:rPr lang="en-US" sz="2400" dirty="0"/>
              <a:t>, </a:t>
            </a:r>
            <a:r>
              <a:rPr lang="en-US" sz="2400" dirty="0" err="1"/>
              <a:t>iar</a:t>
            </a:r>
            <a:r>
              <a:rPr lang="en-US" sz="2400" dirty="0"/>
              <a:t> </a:t>
            </a:r>
            <a:r>
              <a:rPr lang="en-US" sz="2400" dirty="0" err="1"/>
              <a:t>dejectele</a:t>
            </a:r>
            <a:r>
              <a:rPr lang="en-US" sz="2400" dirty="0"/>
              <a:t> sale </a:t>
            </a:r>
            <a:r>
              <a:rPr lang="en-US" sz="2400" dirty="0" err="1"/>
              <a:t>vor</a:t>
            </a:r>
            <a:r>
              <a:rPr lang="en-US" sz="2400" dirty="0"/>
              <a:t> </a:t>
            </a:r>
            <a:r>
              <a:rPr lang="en-US" sz="2400" dirty="0" err="1"/>
              <a:t>contine</a:t>
            </a:r>
            <a:r>
              <a:rPr lang="en-US" sz="2400" dirty="0"/>
              <a:t> </a:t>
            </a:r>
            <a:r>
              <a:rPr lang="en-US" sz="2400" dirty="0" err="1"/>
              <a:t>cultura</a:t>
            </a:r>
            <a:r>
              <a:rPr lang="en-US" sz="2400" dirty="0"/>
              <a:t> </a:t>
            </a:r>
            <a:r>
              <a:rPr lang="en-US" sz="2400" dirty="0" err="1"/>
              <a:t>pura</a:t>
            </a:r>
            <a:r>
              <a:rPr lang="en-US" sz="2400" dirty="0"/>
              <a:t> de </a:t>
            </a:r>
            <a:r>
              <a:rPr lang="en-US" sz="2400" dirty="0" err="1"/>
              <a:t>rickettsii</a:t>
            </a:r>
            <a:r>
              <a:rPr lang="en-US" sz="2400" dirty="0"/>
              <a:t>. </a:t>
            </a:r>
            <a:r>
              <a:rPr lang="en-US" sz="2400" dirty="0" err="1"/>
              <a:t>Paduchele</a:t>
            </a:r>
            <a:r>
              <a:rPr lang="en-US" sz="2400" dirty="0"/>
              <a:t> nu </a:t>
            </a:r>
            <a:r>
              <a:rPr lang="en-US" sz="2400" dirty="0" err="1"/>
              <a:t>transmite</a:t>
            </a:r>
            <a:r>
              <a:rPr lang="en-US" sz="2400" dirty="0"/>
              <a:t> </a:t>
            </a:r>
            <a:r>
              <a:rPr lang="en-US" sz="2400" dirty="0" err="1"/>
              <a:t>rickettsiile</a:t>
            </a:r>
            <a:r>
              <a:rPr lang="en-US" sz="2400" dirty="0"/>
              <a:t> </a:t>
            </a:r>
            <a:r>
              <a:rPr lang="en-US" sz="2400" dirty="0" err="1"/>
              <a:t>ereditar</a:t>
            </a:r>
            <a:r>
              <a:rPr lang="en-US" sz="2400" dirty="0"/>
              <a:t>, </a:t>
            </a:r>
            <a:r>
              <a:rPr lang="en-US" sz="2400" dirty="0" err="1"/>
              <a:t>astfel</a:t>
            </a:r>
            <a:r>
              <a:rPr lang="en-US" sz="2400" dirty="0"/>
              <a:t> ca </a:t>
            </a:r>
            <a:r>
              <a:rPr lang="en-US" sz="2400" dirty="0" err="1"/>
              <a:t>ouale</a:t>
            </a:r>
            <a:r>
              <a:rPr lang="en-US" sz="2400" dirty="0"/>
              <a:t> </a:t>
            </a:r>
            <a:r>
              <a:rPr lang="en-US" sz="2400" dirty="0" err="1"/>
              <a:t>acestora</a:t>
            </a:r>
            <a:r>
              <a:rPr lang="en-US" sz="2400" dirty="0"/>
              <a:t> </a:t>
            </a:r>
            <a:r>
              <a:rPr lang="en-US" sz="2400" dirty="0" err="1"/>
              <a:t>sunt</a:t>
            </a:r>
            <a:r>
              <a:rPr lang="en-US" sz="2400" dirty="0"/>
              <a:t> </a:t>
            </a:r>
            <a:r>
              <a:rPr lang="en-US" sz="2400" dirty="0" err="1"/>
              <a:t>indemne</a:t>
            </a:r>
            <a:r>
              <a:rPr lang="en-US" sz="2400" dirty="0" smtClean="0"/>
              <a:t>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502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Epidemiologie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- </a:t>
            </a:r>
            <a:r>
              <a:rPr lang="en-US" sz="2400" dirty="0" err="1"/>
              <a:t>paduchele</a:t>
            </a:r>
            <a:r>
              <a:rPr lang="en-US" sz="2400" dirty="0"/>
              <a:t> </a:t>
            </a:r>
            <a:r>
              <a:rPr lang="en-US" sz="2400" dirty="0" err="1"/>
              <a:t>deja</a:t>
            </a:r>
            <a:r>
              <a:rPr lang="en-US" sz="2400" dirty="0"/>
              <a:t> </a:t>
            </a:r>
            <a:r>
              <a:rPr lang="en-US" sz="2400" dirty="0" err="1"/>
              <a:t>infectat</a:t>
            </a:r>
            <a:r>
              <a:rPr lang="en-US" sz="2400" dirty="0"/>
              <a:t> </a:t>
            </a:r>
            <a:r>
              <a:rPr lang="en-US" sz="2400" dirty="0" err="1"/>
              <a:t>paraseste</a:t>
            </a:r>
            <a:r>
              <a:rPr lang="en-US" sz="2400" dirty="0"/>
              <a:t> </a:t>
            </a:r>
            <a:r>
              <a:rPr lang="en-US" sz="2400" dirty="0" err="1"/>
              <a:t>bolnavul</a:t>
            </a:r>
            <a:r>
              <a:rPr lang="en-US" sz="2400" dirty="0"/>
              <a:t>, </a:t>
            </a:r>
            <a:r>
              <a:rPr lang="en-US" sz="2400" dirty="0" err="1"/>
              <a:t>foarte</a:t>
            </a:r>
            <a:r>
              <a:rPr lang="en-US" sz="2400" dirty="0"/>
              <a:t> </a:t>
            </a:r>
            <a:r>
              <a:rPr lang="en-US" sz="2400" dirty="0" err="1"/>
              <a:t>repede</a:t>
            </a:r>
            <a:r>
              <a:rPr lang="en-US" sz="2400" dirty="0"/>
              <a:t> </a:t>
            </a:r>
            <a:r>
              <a:rPr lang="en-US" sz="2400" dirty="0" err="1"/>
              <a:t>dupa</a:t>
            </a:r>
            <a:r>
              <a:rPr lang="en-US" sz="2400" dirty="0"/>
              <a:t> </a:t>
            </a:r>
            <a:r>
              <a:rPr lang="en-US" sz="2400" dirty="0" err="1"/>
              <a:t>ce</a:t>
            </a:r>
            <a:r>
              <a:rPr lang="en-US" sz="2400" dirty="0"/>
              <a:t> </a:t>
            </a:r>
            <a:r>
              <a:rPr lang="en-US" sz="2400" dirty="0" err="1"/>
              <a:t>acesta</a:t>
            </a:r>
            <a:r>
              <a:rPr lang="en-US" sz="2400" dirty="0"/>
              <a:t> a </a:t>
            </a:r>
            <a:r>
              <a:rPr lang="en-US" sz="2400" dirty="0" err="1"/>
              <a:t>devenit</a:t>
            </a:r>
            <a:r>
              <a:rPr lang="en-US" sz="2400" dirty="0"/>
              <a:t> </a:t>
            </a:r>
            <a:r>
              <a:rPr lang="en-US" sz="2400" dirty="0" err="1"/>
              <a:t>febril</a:t>
            </a:r>
            <a:r>
              <a:rPr lang="en-US" sz="2400" dirty="0"/>
              <a:t> (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en-US" sz="2400" dirty="0" err="1"/>
              <a:t>pretentios</a:t>
            </a:r>
            <a:r>
              <a:rPr lang="en-US" sz="2400" dirty="0"/>
              <a:t>, nu-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convine</a:t>
            </a:r>
            <a:r>
              <a:rPr lang="en-US" sz="2400" dirty="0"/>
              <a:t> </a:t>
            </a:r>
            <a:r>
              <a:rPr lang="en-US" sz="2400" dirty="0" err="1"/>
              <a:t>hipertermia</a:t>
            </a:r>
            <a:r>
              <a:rPr lang="en-US" sz="2400" dirty="0"/>
              <a:t>),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trece</a:t>
            </a:r>
            <a:r>
              <a:rPr lang="en-US" sz="2400" dirty="0"/>
              <a:t> </a:t>
            </a:r>
            <a:r>
              <a:rPr lang="en-US" sz="2400" dirty="0" err="1"/>
              <a:t>pe</a:t>
            </a:r>
            <a:r>
              <a:rPr lang="en-US" sz="2400" dirty="0"/>
              <a:t> o </a:t>
            </a:r>
            <a:r>
              <a:rPr lang="en-US" sz="2400" dirty="0" err="1"/>
              <a:t>gazda</a:t>
            </a:r>
            <a:r>
              <a:rPr lang="en-US" sz="2400" dirty="0"/>
              <a:t> </a:t>
            </a:r>
            <a:r>
              <a:rPr lang="en-US" sz="2400" dirty="0" err="1"/>
              <a:t>sanatoasa</a:t>
            </a:r>
            <a:r>
              <a:rPr lang="en-US" sz="2400" dirty="0"/>
              <a:t> - cu </a:t>
            </a:r>
            <a:r>
              <a:rPr lang="en-US" sz="2400" dirty="0" err="1"/>
              <a:t>temperatura</a:t>
            </a:r>
            <a:r>
              <a:rPr lang="en-US" sz="2400" dirty="0"/>
              <a:t> </a:t>
            </a:r>
            <a:r>
              <a:rPr lang="en-US" sz="2400" dirty="0" err="1"/>
              <a:t>normala</a:t>
            </a:r>
            <a:r>
              <a:rPr lang="en-US" sz="2400" dirty="0"/>
              <a:t>, </a:t>
            </a:r>
            <a:r>
              <a:rPr lang="en-US" sz="2400" dirty="0" err="1"/>
              <a:t>convenabila</a:t>
            </a:r>
            <a:r>
              <a:rPr lang="en-US" sz="2400" dirty="0"/>
              <a:t>;</a:t>
            </a:r>
            <a:br>
              <a:rPr lang="en-US" sz="2400" dirty="0"/>
            </a:br>
            <a:r>
              <a:rPr lang="en-US" sz="2400" dirty="0"/>
              <a:t>- </a:t>
            </a:r>
            <a:r>
              <a:rPr lang="en-US" sz="2400" dirty="0" err="1"/>
              <a:t>prin</a:t>
            </a:r>
            <a:r>
              <a:rPr lang="en-US" sz="2400" dirty="0"/>
              <a:t> </a:t>
            </a:r>
            <a:r>
              <a:rPr lang="en-US" sz="2400" dirty="0" err="1"/>
              <a:t>enterocolita</a:t>
            </a:r>
            <a:r>
              <a:rPr lang="en-US" sz="2400" dirty="0"/>
              <a:t>, </a:t>
            </a:r>
            <a:r>
              <a:rPr lang="en-US" sz="2400" dirty="0" err="1"/>
              <a:t>paduchele</a:t>
            </a:r>
            <a:r>
              <a:rPr lang="en-US" sz="2400" dirty="0"/>
              <a:t> </a:t>
            </a:r>
            <a:r>
              <a:rPr lang="en-US" sz="2400" dirty="0" err="1"/>
              <a:t>raspandeste</a:t>
            </a:r>
            <a:r>
              <a:rPr lang="en-US" sz="2400" dirty="0"/>
              <a:t> </a:t>
            </a:r>
            <a:r>
              <a:rPr lang="en-US" sz="2400" dirty="0" err="1"/>
              <a:t>rickettsii</a:t>
            </a:r>
            <a:r>
              <a:rPr lang="en-US" sz="2400" dirty="0"/>
              <a:t> </a:t>
            </a:r>
            <a:r>
              <a:rPr lang="en-US" sz="2400" dirty="0" err="1"/>
              <a:t>odata</a:t>
            </a:r>
            <a:r>
              <a:rPr lang="en-US" sz="2400" dirty="0"/>
              <a:t> cu </a:t>
            </a:r>
            <a:r>
              <a:rPr lang="en-US" sz="2400" dirty="0" err="1"/>
              <a:t>crotele</a:t>
            </a:r>
            <a:r>
              <a:rPr lang="en-US" sz="2400" dirty="0"/>
              <a:t> sale, </a:t>
            </a:r>
            <a:r>
              <a:rPr lang="en-US" sz="2400" dirty="0" err="1"/>
              <a:t>pe</a:t>
            </a:r>
            <a:r>
              <a:rPr lang="en-US" sz="2400" dirty="0"/>
              <a:t> </a:t>
            </a:r>
            <a:r>
              <a:rPr lang="en-US" sz="2400" dirty="0" err="1"/>
              <a:t>suprafata</a:t>
            </a:r>
            <a:r>
              <a:rPr lang="en-US" sz="2400" dirty="0"/>
              <a:t> </a:t>
            </a:r>
            <a:r>
              <a:rPr lang="en-US" sz="2400" dirty="0" err="1"/>
              <a:t>tegumentelor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lenjeriei</a:t>
            </a:r>
            <a:r>
              <a:rPr lang="en-US" sz="2400" dirty="0"/>
              <a:t> </a:t>
            </a:r>
            <a:r>
              <a:rPr lang="en-US" sz="2400" dirty="0" err="1"/>
              <a:t>noii</a:t>
            </a:r>
            <a:r>
              <a:rPr lang="en-US" sz="2400" dirty="0"/>
              <a:t> </a:t>
            </a:r>
            <a:r>
              <a:rPr lang="en-US" sz="2400" dirty="0" err="1"/>
              <a:t>gazde</a:t>
            </a:r>
            <a:r>
              <a:rPr lang="en-US" sz="2400" dirty="0"/>
              <a:t>. </a:t>
            </a:r>
            <a:r>
              <a:rPr lang="en-US" sz="2400" dirty="0" err="1"/>
              <a:t>Paduchele</a:t>
            </a:r>
            <a:r>
              <a:rPr lang="en-US" sz="2400" dirty="0"/>
              <a:t> nu </a:t>
            </a:r>
            <a:r>
              <a:rPr lang="en-US" sz="2400" dirty="0" err="1"/>
              <a:t>inoculeaza</a:t>
            </a:r>
            <a:r>
              <a:rPr lang="en-US" sz="2400" dirty="0"/>
              <a:t> </a:t>
            </a:r>
            <a:r>
              <a:rPr lang="en-US" sz="2400" dirty="0" err="1"/>
              <a:t>rickettsii</a:t>
            </a:r>
            <a:r>
              <a:rPr lang="en-US" sz="2400" dirty="0"/>
              <a:t> </a:t>
            </a:r>
            <a:r>
              <a:rPr lang="en-US" sz="2400" dirty="0" err="1"/>
              <a:t>prin</a:t>
            </a:r>
            <a:r>
              <a:rPr lang="en-US" sz="2400" dirty="0"/>
              <a:t> </a:t>
            </a:r>
            <a:r>
              <a:rPr lang="en-US" sz="2400" dirty="0" err="1"/>
              <a:t>intepatura</a:t>
            </a:r>
            <a:r>
              <a:rPr lang="en-US" sz="2400" dirty="0"/>
              <a:t> (cum se </a:t>
            </a:r>
            <a:r>
              <a:rPr lang="en-US" sz="2400" dirty="0" err="1"/>
              <a:t>petrece</a:t>
            </a:r>
            <a:r>
              <a:rPr lang="en-US" sz="2400" dirty="0"/>
              <a:t> in </a:t>
            </a:r>
            <a:r>
              <a:rPr lang="en-US" sz="2400" dirty="0" err="1"/>
              <a:t>cazul</a:t>
            </a:r>
            <a:r>
              <a:rPr lang="en-US" sz="2400" dirty="0"/>
              <a:t> </a:t>
            </a:r>
            <a:r>
              <a:rPr lang="en-US" sz="2400" dirty="0" err="1"/>
              <a:t>tantarilor</a:t>
            </a:r>
            <a:r>
              <a:rPr lang="en-US" sz="2400" dirty="0"/>
              <a:t> care transmit </a:t>
            </a:r>
            <a:r>
              <a:rPr lang="en-US" sz="2400" u="sng" dirty="0">
                <a:hlinkClick r:id="rId2" tooltip="Malaria (paludismul)"/>
              </a:rPr>
              <a:t>malaria</a:t>
            </a:r>
            <a:r>
              <a:rPr lang="en-US" sz="2400" dirty="0"/>
              <a:t> </a:t>
            </a:r>
            <a:r>
              <a:rPr lang="en-US" sz="2400" dirty="0" err="1"/>
              <a:t>prin</a:t>
            </a:r>
            <a:r>
              <a:rPr lang="en-US" sz="2400" dirty="0"/>
              <a:t> </a:t>
            </a:r>
            <a:r>
              <a:rPr lang="en-US" sz="2400" dirty="0" err="1"/>
              <a:t>sali</a:t>
            </a:r>
            <a:r>
              <a:rPr lang="en-US" sz="2400" dirty="0"/>
              <a:t>), </a:t>
            </a:r>
            <a:r>
              <a:rPr lang="en-US" sz="2400" dirty="0" err="1"/>
              <a:t>dar</a:t>
            </a:r>
            <a:r>
              <a:rPr lang="en-US" sz="2400" dirty="0"/>
              <a:t> </a:t>
            </a:r>
            <a:r>
              <a:rPr lang="en-US" sz="2400" dirty="0" err="1"/>
              <a:t>irita</a:t>
            </a:r>
            <a:r>
              <a:rPr lang="en-US" sz="2400" dirty="0"/>
              <a:t> </a:t>
            </a:r>
            <a:r>
              <a:rPr lang="en-US" sz="2400" dirty="0" err="1"/>
              <a:t>pielea</a:t>
            </a:r>
            <a:r>
              <a:rPr lang="en-US" sz="2400" dirty="0"/>
              <a:t> </a:t>
            </a:r>
            <a:r>
              <a:rPr lang="en-US" sz="2400" dirty="0" err="1"/>
              <a:t>prin</a:t>
            </a:r>
            <a:r>
              <a:rPr lang="en-US" sz="2400" dirty="0"/>
              <a:t> </a:t>
            </a:r>
            <a:r>
              <a:rPr lang="en-US" sz="2400" u="sng" dirty="0" err="1">
                <a:hlinkClick r:id="rId3" tooltip="Restabilirea dupa muscaturi si intepaturi toxice"/>
              </a:rPr>
              <a:t>intepaturi</a:t>
            </a:r>
            <a:r>
              <a:rPr lang="en-US" sz="2400" dirty="0"/>
              <a:t> 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prin</a:t>
            </a:r>
            <a:r>
              <a:rPr lang="en-US" sz="2400" dirty="0"/>
              <a:t> </a:t>
            </a:r>
            <a:r>
              <a:rPr lang="en-US" sz="2400" dirty="0" err="1"/>
              <a:t>deplasarile</a:t>
            </a:r>
            <a:r>
              <a:rPr lang="en-US" sz="2400" dirty="0"/>
              <a:t> </a:t>
            </a:r>
            <a:r>
              <a:rPr lang="en-US" sz="2400" dirty="0" err="1"/>
              <a:t>pe</a:t>
            </a:r>
            <a:r>
              <a:rPr lang="en-US" sz="2400" dirty="0"/>
              <a:t> </a:t>
            </a:r>
            <a:r>
              <a:rPr lang="en-US" sz="2400" dirty="0" err="1"/>
              <a:t>suprafata</a:t>
            </a:r>
            <a:r>
              <a:rPr lang="en-US" sz="2400" dirty="0"/>
              <a:t> </a:t>
            </a:r>
            <a:r>
              <a:rPr lang="en-US" sz="2400" dirty="0" err="1"/>
              <a:t>pielii</a:t>
            </a:r>
            <a:r>
              <a:rPr lang="en-US" sz="2400" dirty="0"/>
              <a:t>, </a:t>
            </a:r>
            <a:r>
              <a:rPr lang="en-US" sz="2400" dirty="0" err="1"/>
              <a:t>ceea</a:t>
            </a:r>
            <a:r>
              <a:rPr lang="en-US" sz="2400" dirty="0"/>
              <a:t> </a:t>
            </a:r>
            <a:r>
              <a:rPr lang="en-US" sz="2400" dirty="0" err="1"/>
              <a:t>ce</a:t>
            </a:r>
            <a:r>
              <a:rPr lang="en-US" sz="2400" dirty="0"/>
              <a:t> produce </a:t>
            </a:r>
            <a:r>
              <a:rPr lang="en-US" sz="2400" dirty="0" err="1"/>
              <a:t>prurit</a:t>
            </a:r>
            <a:r>
              <a:rPr lang="en-US" sz="2400" dirty="0"/>
              <a:t> </a:t>
            </a:r>
            <a:r>
              <a:rPr lang="en-US" sz="2400" dirty="0" err="1"/>
              <a:t>cutanat</a:t>
            </a:r>
            <a:r>
              <a:rPr lang="en-US" sz="2400" dirty="0" smtClean="0"/>
              <a:t>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692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Epidemiologie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pacientul</a:t>
            </a:r>
            <a:r>
              <a:rPr lang="en-US" dirty="0"/>
              <a:t> se </a:t>
            </a:r>
            <a:r>
              <a:rPr lang="en-US" dirty="0" err="1"/>
              <a:t>inoculeaza</a:t>
            </a:r>
            <a:r>
              <a:rPr lang="en-US" dirty="0"/>
              <a:t> </a:t>
            </a:r>
            <a:r>
              <a:rPr lang="en-US" dirty="0" err="1"/>
              <a:t>singur</a:t>
            </a:r>
            <a:r>
              <a:rPr lang="en-US" dirty="0"/>
              <a:t>,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leziunile</a:t>
            </a:r>
            <a:r>
              <a:rPr lang="en-US" dirty="0"/>
              <a:t> </a:t>
            </a:r>
            <a:r>
              <a:rPr lang="en-US" dirty="0" err="1"/>
              <a:t>degratqj</a:t>
            </a:r>
            <a:r>
              <a:rPr lang="en-US" dirty="0"/>
              <a:t>, </a:t>
            </a:r>
            <a:r>
              <a:rPr lang="en-US" dirty="0" err="1"/>
              <a:t>permitand</a:t>
            </a:r>
            <a:r>
              <a:rPr lang="en-US" dirty="0"/>
              <a:t> </a:t>
            </a:r>
            <a:r>
              <a:rPr lang="en-US" dirty="0" err="1"/>
              <a:t>rickettsiilor</a:t>
            </a:r>
            <a:r>
              <a:rPr lang="en-US" dirty="0"/>
              <a:t> de la </a:t>
            </a:r>
            <a:r>
              <a:rPr lang="en-US" dirty="0" err="1"/>
              <a:t>suprafata</a:t>
            </a:r>
            <a:r>
              <a:rPr lang="en-US" dirty="0"/>
              <a:t> </a:t>
            </a:r>
            <a:r>
              <a:rPr lang="en-US" dirty="0" err="1"/>
              <a:t>pielii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penetreze</a:t>
            </a:r>
            <a:r>
              <a:rPr lang="en-US" dirty="0"/>
              <a:t> </a:t>
            </a:r>
            <a:r>
              <a:rPr lang="en-US" dirty="0" err="1"/>
              <a:t>tegumentele</a:t>
            </a:r>
            <a:r>
              <a:rPr lang="en-US" dirty="0"/>
              <a:t> </a:t>
            </a:r>
            <a:r>
              <a:rPr lang="en-US" dirty="0" err="1"/>
              <a:t>pe</a:t>
            </a:r>
            <a:r>
              <a:rPr lang="en-US" dirty="0"/>
              <a:t> la </a:t>
            </a:r>
            <a:r>
              <a:rPr lang="en-US" dirty="0" err="1"/>
              <a:t>nivelul</a:t>
            </a:r>
            <a:r>
              <a:rPr lang="en-US" dirty="0"/>
              <a:t> </a:t>
            </a:r>
            <a:r>
              <a:rPr lang="en-US" dirty="0" err="1"/>
              <a:t>eroziunilor</a:t>
            </a:r>
            <a:r>
              <a:rPr lang="en-US" dirty="0"/>
              <a:t>;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receptivitatea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generala</a:t>
            </a:r>
            <a:r>
              <a:rPr lang="en-US" dirty="0"/>
              <a:t> - cu </a:t>
            </a:r>
            <a:r>
              <a:rPr lang="en-US" dirty="0" err="1"/>
              <a:t>exceptia</a:t>
            </a:r>
            <a:r>
              <a:rPr lang="en-US" dirty="0"/>
              <a:t> </a:t>
            </a:r>
            <a:r>
              <a:rPr lang="en-US" dirty="0" err="1"/>
              <a:t>fostilor</a:t>
            </a:r>
            <a:r>
              <a:rPr lang="en-US" dirty="0"/>
              <a:t> </a:t>
            </a:r>
            <a:r>
              <a:rPr lang="en-US" dirty="0" err="1"/>
              <a:t>bolnavi</a:t>
            </a:r>
            <a:r>
              <a:rPr lang="en-US" dirty="0"/>
              <a:t>;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calea</a:t>
            </a:r>
            <a:r>
              <a:rPr lang="en-US" dirty="0"/>
              <a:t> de </a:t>
            </a:r>
            <a:r>
              <a:rPr lang="en-US" dirty="0" err="1"/>
              <a:t>penetrare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in principal </a:t>
            </a:r>
            <a:r>
              <a:rPr lang="en-US" dirty="0" err="1"/>
              <a:t>cutanata</a:t>
            </a:r>
            <a:r>
              <a:rPr lang="en-US" dirty="0"/>
              <a:t> -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eroziunile</a:t>
            </a:r>
            <a:r>
              <a:rPr lang="en-US" dirty="0"/>
              <a:t> de </a:t>
            </a:r>
            <a:r>
              <a:rPr lang="en-US" dirty="0" err="1"/>
              <a:t>grataj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chiar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pielea</a:t>
            </a:r>
            <a:r>
              <a:rPr lang="en-US" dirty="0"/>
              <a:t> </a:t>
            </a:r>
            <a:r>
              <a:rPr lang="en-US" dirty="0" err="1"/>
              <a:t>indemna</a:t>
            </a:r>
            <a:r>
              <a:rPr lang="en-US" dirty="0"/>
              <a:t>;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posibila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- </a:t>
            </a:r>
            <a:r>
              <a:rPr lang="en-US" b="1" dirty="0" err="1"/>
              <a:t>pe</a:t>
            </a:r>
            <a:r>
              <a:rPr lang="en-US" b="1" dirty="0"/>
              <a:t> </a:t>
            </a:r>
            <a:r>
              <a:rPr lang="en-US" b="1" dirty="0" err="1"/>
              <a:t>cale</a:t>
            </a:r>
            <a:r>
              <a:rPr lang="en-US" b="1" dirty="0"/>
              <a:t> </a:t>
            </a:r>
            <a:r>
              <a:rPr lang="en-US" b="1" dirty="0" err="1"/>
              <a:t>mucoasa</a:t>
            </a:r>
            <a:r>
              <a:rPr lang="en-US" b="1" dirty="0"/>
              <a:t> (</a:t>
            </a:r>
            <a:r>
              <a:rPr lang="en-US" b="1" dirty="0" err="1"/>
              <a:t>conjunctila</a:t>
            </a:r>
            <a:r>
              <a:rPr lang="en-US" b="1" dirty="0"/>
              <a:t>);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-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inhalare</a:t>
            </a:r>
            <a:r>
              <a:rPr lang="en-US" dirty="0"/>
              <a:t> de </a:t>
            </a:r>
            <a:r>
              <a:rPr lang="en-US" dirty="0" err="1"/>
              <a:t>praf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contine</a:t>
            </a:r>
            <a:r>
              <a:rPr lang="en-US" dirty="0"/>
              <a:t> </a:t>
            </a:r>
            <a:r>
              <a:rPr lang="en-US" dirty="0" err="1"/>
              <a:t>crotele</a:t>
            </a:r>
            <a:r>
              <a:rPr lang="en-US" dirty="0"/>
              <a:t> </a:t>
            </a:r>
            <a:r>
              <a:rPr lang="en-US" dirty="0" err="1"/>
              <a:t>paduchilor</a:t>
            </a:r>
            <a:r>
              <a:rPr lang="en-US" dirty="0"/>
              <a:t> (</a:t>
            </a:r>
            <a:r>
              <a:rPr lang="en-US" dirty="0" err="1"/>
              <a:t>cazuri</a:t>
            </a:r>
            <a:r>
              <a:rPr lang="en-US" dirty="0"/>
              <a:t> de </a:t>
            </a:r>
            <a:r>
              <a:rPr lang="en-US" dirty="0" err="1"/>
              <a:t>boala</a:t>
            </a:r>
            <a:r>
              <a:rPr lang="en-US" dirty="0"/>
              <a:t> </a:t>
            </a:r>
            <a:r>
              <a:rPr lang="en-US" dirty="0" err="1"/>
              <a:t>profesionala</a:t>
            </a:r>
            <a:r>
              <a:rPr lang="en-US" dirty="0"/>
              <a:t> in </a:t>
            </a:r>
            <a:r>
              <a:rPr lang="en-US" dirty="0" err="1"/>
              <a:t>laboratoare</a:t>
            </a:r>
            <a:r>
              <a:rPr lang="en-US" dirty="0"/>
              <a:t>);</a:t>
            </a:r>
            <a:br>
              <a:rPr lang="en-US" dirty="0"/>
            </a:br>
            <a:r>
              <a:rPr lang="en-US" dirty="0" err="1"/>
              <a:t>Rickettsiile</a:t>
            </a:r>
            <a:r>
              <a:rPr lang="en-US" dirty="0"/>
              <a:t> au o mare </a:t>
            </a:r>
            <a:r>
              <a:rPr lang="en-US" dirty="0" err="1"/>
              <a:t>rezistenta</a:t>
            </a:r>
            <a:r>
              <a:rPr lang="en-US" dirty="0"/>
              <a:t> in </a:t>
            </a:r>
            <a:r>
              <a:rPr lang="en-US" dirty="0" err="1"/>
              <a:t>mediu</a:t>
            </a:r>
            <a:r>
              <a:rPr lang="en-US" dirty="0"/>
              <a:t> in </a:t>
            </a:r>
            <a:r>
              <a:rPr lang="en-US" dirty="0" err="1"/>
              <a:t>crotele</a:t>
            </a:r>
            <a:r>
              <a:rPr lang="en-US" dirty="0"/>
              <a:t> </a:t>
            </a:r>
            <a:r>
              <a:rPr lang="en-US" dirty="0" err="1"/>
              <a:t>uscate</a:t>
            </a:r>
            <a:r>
              <a:rPr lang="en-US" dirty="0"/>
              <a:t> de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lenjeria</a:t>
            </a:r>
            <a:r>
              <a:rPr lang="en-US" dirty="0"/>
              <a:t> </a:t>
            </a:r>
            <a:r>
              <a:rPr lang="en-US" dirty="0" err="1"/>
              <a:t>fostilor</a:t>
            </a:r>
            <a:r>
              <a:rPr lang="en-US" dirty="0"/>
              <a:t> </a:t>
            </a:r>
            <a:r>
              <a:rPr lang="en-US" dirty="0" err="1"/>
              <a:t>bolnavi</a:t>
            </a:r>
            <a:r>
              <a:rPr lang="en-US" dirty="0"/>
              <a:t>, and capacitate </a:t>
            </a:r>
            <a:r>
              <a:rPr lang="en-US" dirty="0" err="1"/>
              <a:t>infectanta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dupa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luni</a:t>
            </a:r>
            <a:r>
              <a:rPr lang="en-US" dirty="0"/>
              <a:t> (</a:t>
            </a:r>
            <a:r>
              <a:rPr lang="en-US" dirty="0" err="1"/>
              <a:t>cazuri</a:t>
            </a:r>
            <a:r>
              <a:rPr lang="en-US" dirty="0"/>
              <a:t> de </a:t>
            </a:r>
            <a:r>
              <a:rPr lang="en-US" dirty="0" err="1"/>
              <a:t>boala</a:t>
            </a:r>
            <a:r>
              <a:rPr lang="en-US" dirty="0"/>
              <a:t> </a:t>
            </a:r>
            <a:r>
              <a:rPr lang="en-US" dirty="0" err="1"/>
              <a:t>aparute</a:t>
            </a:r>
            <a:r>
              <a:rPr lang="en-US" dirty="0"/>
              <a:t> </a:t>
            </a:r>
            <a:r>
              <a:rPr lang="en-US" dirty="0" err="1"/>
              <a:t>dupa</a:t>
            </a:r>
            <a:r>
              <a:rPr lang="en-US" dirty="0"/>
              <a:t> </a:t>
            </a:r>
            <a:r>
              <a:rPr lang="en-US" dirty="0" err="1"/>
              <a:t>folosirea</a:t>
            </a:r>
            <a:r>
              <a:rPr lang="en-US" dirty="0"/>
              <a:t> </a:t>
            </a:r>
            <a:r>
              <a:rPr lang="en-US" dirty="0" err="1"/>
              <a:t>unor</a:t>
            </a:r>
            <a:r>
              <a:rPr lang="en-US" dirty="0"/>
              <a:t> </a:t>
            </a:r>
            <a:r>
              <a:rPr lang="en-US" dirty="0" err="1"/>
              <a:t>haine</a:t>
            </a:r>
            <a:r>
              <a:rPr lang="en-US" dirty="0"/>
              <a:t> "</a:t>
            </a:r>
            <a:r>
              <a:rPr lang="en-US" dirty="0" err="1"/>
              <a:t>primite</a:t>
            </a:r>
            <a:r>
              <a:rPr lang="en-US" dirty="0"/>
              <a:t> de </a:t>
            </a:r>
            <a:r>
              <a:rPr lang="en-US" dirty="0" err="1"/>
              <a:t>pomana</a:t>
            </a:r>
            <a:r>
              <a:rPr lang="en-US" dirty="0"/>
              <a:t>" ale </a:t>
            </a:r>
            <a:r>
              <a:rPr lang="en-US" dirty="0" err="1"/>
              <a:t>fostilor</a:t>
            </a:r>
            <a:r>
              <a:rPr lang="en-US" dirty="0"/>
              <a:t> </a:t>
            </a:r>
            <a:r>
              <a:rPr lang="en-US" dirty="0" err="1"/>
              <a:t>bolnavi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01224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Epidemiologie</a:t>
            </a:r>
            <a:endParaRPr lang="en-US" dirty="0"/>
          </a:p>
        </p:txBody>
      </p:sp>
      <p:pic>
        <p:nvPicPr>
          <p:cNvPr id="35842" name="Picture 2" descr="http://www.boli-infectioase.ru/wp-content/uploads/2015/10/SALUD-Ricketts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69160"/>
            <a:ext cx="1980949" cy="135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rightdiagnosis.com/phil/images/03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104" y="4869160"/>
            <a:ext cx="2013859" cy="13569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67444" y="6305600"/>
            <a:ext cx="695494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Vector </a:t>
            </a:r>
            <a:r>
              <a:rPr lang="en-US" sz="2400" b="1" dirty="0" err="1" smtClean="0"/>
              <a:t>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cai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transmitere</a:t>
            </a:r>
            <a:r>
              <a:rPr lang="en-US" sz="2400" b="1" dirty="0" smtClean="0"/>
              <a:t> a </a:t>
            </a:r>
            <a:r>
              <a:rPr lang="en-US" sz="2400" b="1" dirty="0" err="1" smtClean="0"/>
              <a:t>rickettsiilor</a:t>
            </a:r>
            <a:endParaRPr lang="en-US" sz="2400" b="1" dirty="0"/>
          </a:p>
        </p:txBody>
      </p:sp>
      <p:pic>
        <p:nvPicPr>
          <p:cNvPr id="35844" name="Picture 4" descr="http://www.nature.com/nrmicro/journal/v6/n5/images/nrmicro1866-f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27794"/>
            <a:ext cx="7931224" cy="375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489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Epidemiologie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66" t="26375" r="39369" b="33758"/>
          <a:stretch/>
        </p:blipFill>
        <p:spPr>
          <a:xfrm>
            <a:off x="457200" y="1484784"/>
            <a:ext cx="830759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78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9. Profilaxie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59"/>
            <a:ext cx="4752528" cy="5452715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Constă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măsuri</a:t>
            </a:r>
            <a:r>
              <a:rPr lang="en-US" dirty="0" smtClean="0"/>
              <a:t> </a:t>
            </a:r>
            <a:r>
              <a:rPr lang="en-US" dirty="0" err="1" smtClean="0"/>
              <a:t>nespecifice</a:t>
            </a:r>
            <a:r>
              <a:rPr lang="en-US" dirty="0" smtClean="0"/>
              <a:t> (</a:t>
            </a:r>
            <a:r>
              <a:rPr lang="en-US" dirty="0" err="1" smtClean="0"/>
              <a:t>depistarea</a:t>
            </a:r>
            <a:r>
              <a:rPr lang="en-US" dirty="0" smtClean="0"/>
              <a:t> </a:t>
            </a:r>
            <a:r>
              <a:rPr lang="en-US" dirty="0" err="1" smtClean="0"/>
              <a:t>clinică</a:t>
            </a:r>
            <a:r>
              <a:rPr lang="en-US" dirty="0" smtClean="0"/>
              <a:t> şi </a:t>
            </a:r>
            <a:r>
              <a:rPr lang="en-US" dirty="0" err="1" smtClean="0"/>
              <a:t>serologică</a:t>
            </a:r>
            <a:r>
              <a:rPr lang="en-US" dirty="0" smtClean="0"/>
              <a:t> a </a:t>
            </a:r>
            <a:r>
              <a:rPr lang="en-US" dirty="0" err="1" smtClean="0"/>
              <a:t>bolnavilor</a:t>
            </a:r>
            <a:r>
              <a:rPr lang="en-US" dirty="0" smtClean="0"/>
              <a:t>, cu </a:t>
            </a:r>
            <a:r>
              <a:rPr lang="en-US" dirty="0" err="1" smtClean="0"/>
              <a:t>izolarea</a:t>
            </a:r>
            <a:r>
              <a:rPr lang="en-US" dirty="0" smtClean="0"/>
              <a:t> şi </a:t>
            </a:r>
            <a:r>
              <a:rPr lang="en-US" dirty="0" err="1" smtClean="0"/>
              <a:t>tratarea</a:t>
            </a:r>
            <a:r>
              <a:rPr lang="en-US" dirty="0" smtClean="0"/>
              <a:t> </a:t>
            </a:r>
            <a:r>
              <a:rPr lang="en-US" dirty="0" err="1" smtClean="0"/>
              <a:t>lor</a:t>
            </a:r>
            <a:r>
              <a:rPr lang="en-US" dirty="0" smtClean="0"/>
              <a:t> </a:t>
            </a:r>
            <a:r>
              <a:rPr lang="en-US" dirty="0" err="1" smtClean="0"/>
              <a:t>corectă</a:t>
            </a:r>
            <a:r>
              <a:rPr lang="en-US" dirty="0" smtClean="0"/>
              <a:t>, </a:t>
            </a:r>
            <a:r>
              <a:rPr lang="en-US" dirty="0" err="1" smtClean="0"/>
              <a:t>stârpirea</a:t>
            </a:r>
            <a:r>
              <a:rPr lang="en-US" dirty="0" smtClean="0"/>
              <a:t> </a:t>
            </a:r>
            <a:r>
              <a:rPr lang="en-US" dirty="0" err="1" smtClean="0"/>
              <a:t>vectorilor</a:t>
            </a:r>
            <a:r>
              <a:rPr lang="en-US" dirty="0" smtClean="0"/>
              <a:t>, </a:t>
            </a:r>
            <a:r>
              <a:rPr lang="en-US" dirty="0" err="1" smtClean="0"/>
              <a:t>educaţia</a:t>
            </a:r>
            <a:r>
              <a:rPr lang="en-US" dirty="0" smtClean="0"/>
              <a:t> </a:t>
            </a:r>
            <a:r>
              <a:rPr lang="en-US" dirty="0" err="1" smtClean="0"/>
              <a:t>sanitară</a:t>
            </a:r>
            <a:r>
              <a:rPr lang="en-US" dirty="0" smtClean="0"/>
              <a:t> etc.) şi </a:t>
            </a:r>
            <a:r>
              <a:rPr lang="en-US" dirty="0" err="1" smtClean="0"/>
              <a:t>măsuri</a:t>
            </a:r>
            <a:r>
              <a:rPr lang="en-US" dirty="0" smtClean="0"/>
              <a:t> </a:t>
            </a:r>
            <a:r>
              <a:rPr lang="en-US" dirty="0" err="1" smtClean="0"/>
              <a:t>specifice</a:t>
            </a:r>
            <a:r>
              <a:rPr lang="en-US" dirty="0" smtClean="0"/>
              <a:t> (</a:t>
            </a:r>
            <a:r>
              <a:rPr lang="en-US" dirty="0" err="1" smtClean="0"/>
              <a:t>vaccinare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</a:t>
            </a:r>
            <a:r>
              <a:rPr lang="en-US" dirty="0" err="1" smtClean="0"/>
              <a:t>anumite</a:t>
            </a:r>
            <a:r>
              <a:rPr lang="en-US" dirty="0" smtClean="0"/>
              <a:t> </a:t>
            </a:r>
            <a:r>
              <a:rPr lang="en-US" dirty="0" err="1" smtClean="0"/>
              <a:t>rickettsioze</a:t>
            </a:r>
            <a:r>
              <a:rPr lang="en-US" dirty="0" smtClean="0"/>
              <a:t> la </a:t>
            </a:r>
            <a:r>
              <a:rPr lang="en-US" dirty="0" err="1" smtClean="0"/>
              <a:t>anumite</a:t>
            </a:r>
            <a:r>
              <a:rPr lang="en-US" dirty="0" smtClean="0"/>
              <a:t> </a:t>
            </a:r>
            <a:r>
              <a:rPr lang="en-US" dirty="0" err="1" smtClean="0"/>
              <a:t>grupe</a:t>
            </a:r>
            <a:r>
              <a:rPr lang="en-US" dirty="0" smtClean="0"/>
              <a:t> de </a:t>
            </a:r>
            <a:r>
              <a:rPr lang="en-US" dirty="0" err="1" smtClean="0"/>
              <a:t>populaţie</a:t>
            </a:r>
            <a:r>
              <a:rPr lang="en-US" dirty="0" smtClean="0"/>
              <a:t>,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regiunile</a:t>
            </a:r>
            <a:r>
              <a:rPr lang="en-US" dirty="0" smtClean="0"/>
              <a:t> </a:t>
            </a:r>
            <a:r>
              <a:rPr lang="en-US" dirty="0" err="1" smtClean="0"/>
              <a:t>endemice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perioada</a:t>
            </a:r>
            <a:r>
              <a:rPr lang="en-US" dirty="0" smtClean="0"/>
              <a:t> </a:t>
            </a:r>
            <a:r>
              <a:rPr lang="en-US" dirty="0" err="1" smtClean="0"/>
              <a:t>unei</a:t>
            </a:r>
            <a:r>
              <a:rPr lang="en-US" dirty="0" smtClean="0"/>
              <a:t> </a:t>
            </a:r>
            <a:r>
              <a:rPr lang="en-US" dirty="0" err="1" smtClean="0"/>
              <a:t>epidemii</a:t>
            </a:r>
            <a:r>
              <a:rPr lang="en-US" dirty="0" smtClean="0"/>
              <a:t>, </a:t>
            </a:r>
            <a:r>
              <a:rPr lang="en-US" dirty="0" err="1" smtClean="0"/>
              <a:t>precum</a:t>
            </a:r>
            <a:r>
              <a:rPr lang="en-US" dirty="0" smtClean="0"/>
              <a:t> şi </a:t>
            </a:r>
            <a:r>
              <a:rPr lang="en-US" dirty="0" err="1" smtClean="0"/>
              <a:t>diferenţiat</a:t>
            </a:r>
            <a:r>
              <a:rPr lang="en-US" dirty="0" smtClean="0"/>
              <a:t>,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regiunile</a:t>
            </a:r>
            <a:r>
              <a:rPr lang="en-US" dirty="0" smtClean="0"/>
              <a:t> </a:t>
            </a:r>
            <a:r>
              <a:rPr lang="en-US" dirty="0" err="1" smtClean="0"/>
              <a:t>neendemice</a:t>
            </a:r>
            <a:r>
              <a:rPr lang="en-US" dirty="0" smtClean="0"/>
              <a:t>, la </a:t>
            </a:r>
            <a:r>
              <a:rPr lang="en-US" dirty="0" err="1" smtClean="0"/>
              <a:t>persoanele</a:t>
            </a:r>
            <a:r>
              <a:rPr lang="en-US" dirty="0" smtClean="0"/>
              <a:t> </a:t>
            </a:r>
            <a:r>
              <a:rPr lang="en-US" dirty="0" err="1" smtClean="0"/>
              <a:t>expuse</a:t>
            </a:r>
            <a:r>
              <a:rPr lang="en-US" dirty="0" smtClean="0"/>
              <a:t>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422" t="39664" r="52362" b="24161"/>
          <a:stretch/>
        </p:blipFill>
        <p:spPr>
          <a:xfrm>
            <a:off x="5148064" y="1628800"/>
            <a:ext cx="3675347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16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dirty="0"/>
              <a:t>GENUL </a:t>
            </a:r>
            <a:r>
              <a:rPr lang="ro-RO" dirty="0" smtClean="0"/>
              <a:t>RICKETTSIA - istoric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59"/>
            <a:ext cx="4608512" cy="5452715"/>
          </a:xfrm>
        </p:spPr>
        <p:txBody>
          <a:bodyPr>
            <a:normAutofit/>
          </a:bodyPr>
          <a:lstStyle/>
          <a:p>
            <a:pPr algn="just"/>
            <a:r>
              <a:rPr lang="ro-RO" sz="2400" dirty="0" smtClean="0"/>
              <a:t>Boala </a:t>
            </a:r>
            <a:r>
              <a:rPr lang="ro-RO" sz="2400" dirty="0" err="1" smtClean="0"/>
              <a:t>Muntilor</a:t>
            </a:r>
            <a:r>
              <a:rPr lang="ro-RO" sz="2400" dirty="0" smtClean="0"/>
              <a:t> </a:t>
            </a:r>
            <a:r>
              <a:rPr lang="ro-RO" sz="2400" dirty="0" err="1" smtClean="0"/>
              <a:t>Stâncosi</a:t>
            </a:r>
            <a:r>
              <a:rPr lang="ro-RO" sz="2400" dirty="0" smtClean="0"/>
              <a:t> a fost descoperită în 1896 în valea râului </a:t>
            </a:r>
            <a:r>
              <a:rPr lang="ro-RO" sz="2400" dirty="0" err="1" smtClean="0"/>
              <a:t>Snake</a:t>
            </a:r>
            <a:r>
              <a:rPr lang="ro-RO" sz="2400" dirty="0" smtClean="0"/>
              <a:t>, Idaho, SUA</a:t>
            </a:r>
          </a:p>
          <a:p>
            <a:pPr algn="just"/>
            <a:endParaRPr lang="ro-RO" sz="2400" dirty="0" smtClean="0"/>
          </a:p>
          <a:p>
            <a:pPr algn="just"/>
            <a:r>
              <a:rPr lang="ro-RO" sz="2400" dirty="0" smtClean="0"/>
              <a:t>Organismul infecțios a fost identificat de Taylor Howard Ricketts</a:t>
            </a:r>
          </a:p>
          <a:p>
            <a:pPr algn="just"/>
            <a:endParaRPr lang="ro-RO" sz="2400" dirty="0" smtClean="0"/>
          </a:p>
          <a:p>
            <a:pPr algn="just"/>
            <a:r>
              <a:rPr lang="ro-RO" sz="2400" dirty="0" smtClean="0"/>
              <a:t>Acesta a murit de tifos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731" t="27852" r="41732" b="39664"/>
          <a:stretch/>
        </p:blipFill>
        <p:spPr>
          <a:xfrm>
            <a:off x="5830866" y="1412776"/>
            <a:ext cx="2880320" cy="452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11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10. Tratament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Constă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administrarea</a:t>
            </a:r>
            <a:r>
              <a:rPr lang="en-US" dirty="0" smtClean="0"/>
              <a:t> de </a:t>
            </a:r>
            <a:r>
              <a:rPr lang="en-US" dirty="0" err="1" smtClean="0"/>
              <a:t>cloramfenicol</a:t>
            </a:r>
            <a:r>
              <a:rPr lang="en-US" dirty="0" smtClean="0"/>
              <a:t>, </a:t>
            </a:r>
            <a:r>
              <a:rPr lang="en-US" dirty="0" err="1" smtClean="0"/>
              <a:t>tetraciclină</a:t>
            </a:r>
            <a:r>
              <a:rPr lang="en-US" dirty="0" smtClean="0"/>
              <a:t>, </a:t>
            </a:r>
            <a:r>
              <a:rPr lang="en-US" dirty="0" err="1" smtClean="0"/>
              <a:t>eritromicină</a:t>
            </a:r>
            <a:r>
              <a:rPr lang="en-US" dirty="0" smtClean="0"/>
              <a:t>, şi de </a:t>
            </a:r>
            <a:r>
              <a:rPr lang="en-US" dirty="0" err="1" smtClean="0"/>
              <a:t>asemenea</a:t>
            </a:r>
            <a:r>
              <a:rPr lang="en-US" dirty="0" smtClean="0"/>
              <a:t>,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administrarea</a:t>
            </a:r>
            <a:r>
              <a:rPr lang="en-US" dirty="0" smtClean="0"/>
              <a:t> </a:t>
            </a:r>
            <a:r>
              <a:rPr lang="en-US" dirty="0" err="1" smtClean="0"/>
              <a:t>acidului</a:t>
            </a:r>
            <a:r>
              <a:rPr lang="en-US" dirty="0" smtClean="0"/>
              <a:t> </a:t>
            </a:r>
            <a:r>
              <a:rPr lang="en-US" dirty="0" err="1" smtClean="0"/>
              <a:t>paraaminobenzoic</a:t>
            </a:r>
            <a:r>
              <a:rPr lang="en-US" dirty="0" smtClean="0"/>
              <a:t> (</a:t>
            </a:r>
            <a:r>
              <a:rPr lang="en-US" dirty="0" err="1" smtClean="0"/>
              <a:t>acesta</a:t>
            </a:r>
            <a:r>
              <a:rPr lang="en-US" dirty="0" smtClean="0"/>
              <a:t> </a:t>
            </a:r>
            <a:r>
              <a:rPr lang="en-US" dirty="0" err="1" smtClean="0"/>
              <a:t>inhibă</a:t>
            </a:r>
            <a:r>
              <a:rPr lang="en-US" dirty="0" smtClean="0"/>
              <a:t> </a:t>
            </a:r>
            <a:r>
              <a:rPr lang="en-US" dirty="0" err="1" smtClean="0"/>
              <a:t>multiplicarea</a:t>
            </a:r>
            <a:r>
              <a:rPr lang="en-US" dirty="0" smtClean="0"/>
              <a:t> </a:t>
            </a:r>
            <a:r>
              <a:rPr lang="en-US" dirty="0" err="1" smtClean="0"/>
              <a:t>germenului</a:t>
            </a:r>
            <a:r>
              <a:rPr lang="en-US" dirty="0" smtClean="0"/>
              <a:t> </a:t>
            </a:r>
            <a:r>
              <a:rPr lang="en-US" dirty="0" err="1" smtClean="0"/>
              <a:t>prin</a:t>
            </a:r>
            <a:r>
              <a:rPr lang="en-US" dirty="0" smtClean="0"/>
              <a:t> </a:t>
            </a:r>
            <a:r>
              <a:rPr lang="en-US" dirty="0" err="1" smtClean="0"/>
              <a:t>stânjenirea</a:t>
            </a:r>
            <a:r>
              <a:rPr lang="en-US" dirty="0" smtClean="0"/>
              <a:t> </a:t>
            </a:r>
            <a:r>
              <a:rPr lang="en-US" dirty="0" err="1" smtClean="0"/>
              <a:t>unor</a:t>
            </a:r>
            <a:r>
              <a:rPr lang="en-US" dirty="0" smtClean="0"/>
              <a:t> </a:t>
            </a:r>
            <a:r>
              <a:rPr lang="en-US" dirty="0" err="1" smtClean="0"/>
              <a:t>mecanisme</a:t>
            </a:r>
            <a:r>
              <a:rPr lang="en-US" dirty="0" smtClean="0"/>
              <a:t> de transport de </a:t>
            </a:r>
            <a:r>
              <a:rPr lang="en-US" dirty="0" err="1" smtClean="0"/>
              <a:t>electroni</a:t>
            </a:r>
            <a:r>
              <a:rPr lang="en-US" dirty="0" smtClean="0"/>
              <a:t>).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5705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Rickettsia</a:t>
            </a:r>
            <a:r>
              <a:rPr lang="ro-RO" smtClean="0"/>
              <a:t> – diagnostic de laborator</a:t>
            </a:r>
            <a:endParaRPr 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 err="1"/>
              <a:t>Detectarea</a:t>
            </a:r>
            <a:r>
              <a:rPr lang="en-US" sz="2800" dirty="0"/>
              <a:t> </a:t>
            </a:r>
            <a:r>
              <a:rPr lang="en-US" sz="2800" dirty="0" err="1"/>
              <a:t>directă</a:t>
            </a:r>
            <a:r>
              <a:rPr lang="en-US" sz="2800" dirty="0"/>
              <a:t> a Rickettsia </a:t>
            </a:r>
            <a:r>
              <a:rPr lang="en-US" sz="2800" dirty="0" err="1"/>
              <a:t>în</a:t>
            </a:r>
            <a:r>
              <a:rPr lang="en-US" sz="2800" dirty="0"/>
              <a:t> </a:t>
            </a:r>
            <a:r>
              <a:rPr lang="en-US" sz="2800" dirty="0" err="1"/>
              <a:t>țesuturi</a:t>
            </a:r>
            <a:r>
              <a:rPr lang="en-US" sz="2800" dirty="0"/>
              <a:t> (</a:t>
            </a:r>
            <a:r>
              <a:rPr lang="en-US" sz="2800" dirty="0" err="1"/>
              <a:t>coloraţie</a:t>
            </a:r>
            <a:r>
              <a:rPr lang="en-US" sz="2800" dirty="0"/>
              <a:t> </a:t>
            </a:r>
            <a:r>
              <a:rPr lang="en-US" sz="2800" dirty="0" err="1"/>
              <a:t>Giemsa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imunofluorescență</a:t>
            </a:r>
            <a:r>
              <a:rPr lang="en-US" sz="2800" dirty="0"/>
              <a:t> </a:t>
            </a:r>
            <a:r>
              <a:rPr lang="en-US" sz="2800" dirty="0" err="1"/>
              <a:t>directă</a:t>
            </a:r>
            <a:r>
              <a:rPr lang="en-US" sz="2800" dirty="0"/>
              <a:t>). </a:t>
            </a:r>
            <a:endParaRPr lang="ro-RO" sz="2800" dirty="0"/>
          </a:p>
          <a:p>
            <a:pPr lvl="1"/>
            <a:r>
              <a:rPr lang="ro-RO" sz="2800" dirty="0" smtClean="0"/>
              <a:t>Unele </a:t>
            </a:r>
            <a:r>
              <a:rPr lang="en-US" sz="2800" dirty="0" err="1" smtClean="0"/>
              <a:t>specii</a:t>
            </a:r>
            <a:r>
              <a:rPr lang="en-US" sz="2800" dirty="0" smtClean="0"/>
              <a:t> de </a:t>
            </a:r>
            <a:r>
              <a:rPr lang="en-US" sz="2800" dirty="0" err="1" smtClean="0"/>
              <a:t>ricketsii</a:t>
            </a:r>
            <a:r>
              <a:rPr lang="en-US" sz="2800" dirty="0" smtClean="0"/>
              <a:t> </a:t>
            </a:r>
            <a:r>
              <a:rPr lang="en-US" sz="2800" dirty="0" err="1" smtClean="0"/>
              <a:t>sunt</a:t>
            </a:r>
            <a:r>
              <a:rPr lang="en-US" sz="2800" dirty="0" smtClean="0"/>
              <a:t> cultivate </a:t>
            </a:r>
            <a:r>
              <a:rPr lang="en-US" sz="2800" dirty="0" err="1" smtClean="0"/>
              <a:t>în</a:t>
            </a:r>
            <a:r>
              <a:rPr lang="en-US" sz="2800" dirty="0" smtClean="0"/>
              <a:t> </a:t>
            </a:r>
            <a:r>
              <a:rPr lang="en-US" sz="2800" dirty="0" err="1" smtClean="0"/>
              <a:t>ouă</a:t>
            </a:r>
            <a:r>
              <a:rPr lang="en-US" sz="2800" dirty="0" smtClean="0"/>
              <a:t> </a:t>
            </a:r>
            <a:r>
              <a:rPr lang="en-US" sz="2800" dirty="0" err="1" smtClean="0"/>
              <a:t>embrionate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r>
              <a:rPr lang="en-US" sz="2800" dirty="0" smtClean="0"/>
              <a:t> </a:t>
            </a:r>
            <a:r>
              <a:rPr lang="en-US" sz="2800" dirty="0" err="1" smtClean="0"/>
              <a:t>culturi</a:t>
            </a:r>
            <a:r>
              <a:rPr lang="en-US" sz="2800" dirty="0" smtClean="0"/>
              <a:t> de </a:t>
            </a:r>
            <a:r>
              <a:rPr lang="en-US" sz="2800" dirty="0" err="1" smtClean="0"/>
              <a:t>celule</a:t>
            </a:r>
            <a:endParaRPr lang="en-US" sz="2800" dirty="0" smtClean="0"/>
          </a:p>
          <a:p>
            <a:pPr lvl="1"/>
            <a:r>
              <a:rPr lang="en-US" sz="2800" dirty="0" err="1" smtClean="0"/>
              <a:t>Cultivarea</a:t>
            </a:r>
            <a:r>
              <a:rPr lang="en-US" sz="2800" dirty="0" smtClean="0"/>
              <a:t> </a:t>
            </a:r>
            <a:r>
              <a:rPr lang="en-US" sz="2800" dirty="0" err="1" smtClean="0"/>
              <a:t>este</a:t>
            </a:r>
            <a:r>
              <a:rPr lang="en-US" sz="2800" dirty="0" smtClean="0"/>
              <a:t> </a:t>
            </a:r>
            <a:r>
              <a:rPr lang="en-US" sz="2800" dirty="0" err="1" smtClean="0"/>
              <a:t>costisitoare</a:t>
            </a:r>
            <a:r>
              <a:rPr lang="en-US" sz="2800" dirty="0" smtClean="0"/>
              <a:t> </a:t>
            </a:r>
            <a:r>
              <a:rPr lang="en-US" sz="2800" dirty="0" err="1" smtClean="0"/>
              <a:t>și</a:t>
            </a:r>
            <a:r>
              <a:rPr lang="en-US" sz="2800" dirty="0" smtClean="0"/>
              <a:t> </a:t>
            </a:r>
            <a:r>
              <a:rPr lang="en-US" sz="2800" dirty="0" err="1" smtClean="0"/>
              <a:t>periculoasă</a:t>
            </a:r>
            <a:r>
              <a:rPr lang="en-US" sz="2800" dirty="0" smtClean="0"/>
              <a:t>, </a:t>
            </a:r>
            <a:r>
              <a:rPr lang="en-US" sz="2800" dirty="0" err="1" smtClean="0"/>
              <a:t>deoarece</a:t>
            </a:r>
            <a:r>
              <a:rPr lang="en-US" sz="2800" dirty="0" smtClean="0"/>
              <a:t> </a:t>
            </a:r>
            <a:r>
              <a:rPr lang="en-US" sz="2800" dirty="0" err="1" smtClean="0"/>
              <a:t>bacteriile</a:t>
            </a:r>
            <a:r>
              <a:rPr lang="en-US" sz="2800" dirty="0" smtClean="0"/>
              <a:t> se transmit </a:t>
            </a:r>
            <a:r>
              <a:rPr lang="en-US" sz="2800" dirty="0" err="1" smtClean="0"/>
              <a:t>uşor</a:t>
            </a:r>
            <a:r>
              <a:rPr lang="en-US" sz="2800" dirty="0" smtClean="0"/>
              <a:t> </a:t>
            </a:r>
            <a:r>
              <a:rPr lang="en-US" sz="2800" dirty="0" err="1" smtClean="0"/>
              <a:t>prin</a:t>
            </a:r>
            <a:r>
              <a:rPr lang="en-US" sz="2800" dirty="0" smtClean="0"/>
              <a:t> </a:t>
            </a:r>
            <a:r>
              <a:rPr lang="en-US" sz="2800" dirty="0" err="1" smtClean="0"/>
              <a:t>aerosoli</a:t>
            </a:r>
            <a:endParaRPr lang="ro-RO" sz="2800" dirty="0" smtClean="0"/>
          </a:p>
          <a:p>
            <a:pPr lvl="1"/>
            <a:r>
              <a:rPr lang="ro-RO" sz="2800" dirty="0" smtClean="0"/>
              <a:t>Reacția PCR</a:t>
            </a:r>
          </a:p>
          <a:p>
            <a:pPr lvl="1"/>
            <a:r>
              <a:rPr lang="ro-RO" sz="2800" dirty="0" smtClean="0"/>
              <a:t>Tehnici </a:t>
            </a:r>
            <a:r>
              <a:rPr lang="ro-RO" sz="2800" dirty="0" err="1" smtClean="0"/>
              <a:t>imunohistochimice</a:t>
            </a:r>
            <a:endParaRPr lang="ro-RO" sz="2800" dirty="0" smtClean="0"/>
          </a:p>
          <a:p>
            <a:pPr lvl="1"/>
            <a:r>
              <a:rPr lang="ro-RO" sz="2800" dirty="0" err="1" smtClean="0"/>
              <a:t>Imunofluorescență</a:t>
            </a:r>
            <a:r>
              <a:rPr lang="ro-RO" sz="2800" dirty="0" smtClean="0"/>
              <a:t> – se folosesc anticorpi marcați cu fluoresceină</a:t>
            </a:r>
          </a:p>
          <a:p>
            <a:pPr lvl="1"/>
            <a:r>
              <a:rPr lang="ro-RO" sz="2800" dirty="0" smtClean="0"/>
              <a:t>Sensibilitatea acestor tehnici este de cca. 70%</a:t>
            </a:r>
          </a:p>
          <a:p>
            <a:pPr lvl="1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13168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Rickettsia</a:t>
            </a:r>
            <a:r>
              <a:rPr lang="ro-RO" smtClean="0"/>
              <a:t> – diagnostic de laborator</a:t>
            </a:r>
            <a:endParaRPr 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268759"/>
            <a:ext cx="8784976" cy="3096345"/>
          </a:xfrm>
        </p:spPr>
        <p:txBody>
          <a:bodyPr>
            <a:normAutofit fontScale="85000" lnSpcReduction="20000"/>
          </a:bodyPr>
          <a:lstStyle/>
          <a:p>
            <a:pPr lvl="1" algn="just"/>
            <a:r>
              <a:rPr lang="en-US" sz="2800" dirty="0" err="1" smtClean="0"/>
              <a:t>Detectarea</a:t>
            </a:r>
            <a:r>
              <a:rPr lang="en-US" sz="2800" dirty="0" smtClean="0"/>
              <a:t> </a:t>
            </a:r>
            <a:r>
              <a:rPr lang="en-US" sz="2800" dirty="0" err="1"/>
              <a:t>anticorpilor</a:t>
            </a:r>
            <a:r>
              <a:rPr lang="en-US" sz="2800" dirty="0"/>
              <a:t> </a:t>
            </a:r>
            <a:r>
              <a:rPr lang="en-US" sz="2800" dirty="0" err="1"/>
              <a:t>prin</a:t>
            </a:r>
            <a:r>
              <a:rPr lang="en-US" sz="2800" dirty="0"/>
              <a:t> </a:t>
            </a:r>
            <a:r>
              <a:rPr lang="en-US" sz="2800" dirty="0" err="1"/>
              <a:t>reacţia</a:t>
            </a:r>
            <a:r>
              <a:rPr lang="en-US" sz="2800" dirty="0"/>
              <a:t> Weil-Felix - </a:t>
            </a:r>
            <a:r>
              <a:rPr lang="en-US" sz="2800" dirty="0" err="1"/>
              <a:t>în</a:t>
            </a:r>
            <a:r>
              <a:rPr lang="en-US" sz="2800" dirty="0"/>
              <a:t> </a:t>
            </a:r>
            <a:r>
              <a:rPr lang="en-US" sz="2800" dirty="0" err="1"/>
              <a:t>anumite</a:t>
            </a:r>
            <a:r>
              <a:rPr lang="en-US" sz="2800" dirty="0"/>
              <a:t> </a:t>
            </a:r>
            <a:r>
              <a:rPr lang="en-US" sz="2800" dirty="0" err="1"/>
              <a:t>infecții</a:t>
            </a:r>
            <a:r>
              <a:rPr lang="en-US" sz="2800" dirty="0"/>
              <a:t> </a:t>
            </a:r>
            <a:r>
              <a:rPr lang="en-US" sz="2800" dirty="0" err="1"/>
              <a:t>ricketsiene</a:t>
            </a:r>
            <a:r>
              <a:rPr lang="en-US" sz="2800" dirty="0"/>
              <a:t> (</a:t>
            </a:r>
            <a:r>
              <a:rPr lang="en-US" sz="2800" dirty="0" err="1"/>
              <a:t>tifos</a:t>
            </a:r>
            <a:r>
              <a:rPr lang="en-US" sz="2800" dirty="0"/>
              <a:t> </a:t>
            </a:r>
            <a:r>
              <a:rPr lang="en-US" sz="2800" dirty="0" err="1"/>
              <a:t>exantematic</a:t>
            </a:r>
            <a:r>
              <a:rPr lang="en-US" sz="2800" dirty="0"/>
              <a:t>) se </a:t>
            </a:r>
            <a:r>
              <a:rPr lang="en-US" sz="2800" dirty="0" err="1"/>
              <a:t>formează</a:t>
            </a:r>
            <a:r>
              <a:rPr lang="en-US" sz="2800" dirty="0"/>
              <a:t> </a:t>
            </a:r>
            <a:r>
              <a:rPr lang="en-US" sz="2800" dirty="0" err="1"/>
              <a:t>anticorpi</a:t>
            </a:r>
            <a:r>
              <a:rPr lang="en-US" sz="2800" dirty="0"/>
              <a:t> care </a:t>
            </a:r>
            <a:r>
              <a:rPr lang="en-US" sz="2800" dirty="0" err="1"/>
              <a:t>aglutinează</a:t>
            </a:r>
            <a:r>
              <a:rPr lang="en-US" sz="2800" dirty="0"/>
              <a:t> </a:t>
            </a:r>
            <a:r>
              <a:rPr lang="en-US" sz="2800" dirty="0" err="1"/>
              <a:t>antigene</a:t>
            </a:r>
            <a:r>
              <a:rPr lang="en-US" sz="2800" dirty="0"/>
              <a:t> </a:t>
            </a:r>
            <a:r>
              <a:rPr lang="en-US" sz="2800" dirty="0" err="1"/>
              <a:t>extrase</a:t>
            </a:r>
            <a:r>
              <a:rPr lang="en-US" sz="2800" dirty="0"/>
              <a:t> din  </a:t>
            </a:r>
            <a:r>
              <a:rPr lang="en-US" sz="2800" dirty="0" err="1"/>
              <a:t>tulpini</a:t>
            </a:r>
            <a:r>
              <a:rPr lang="en-US" sz="2800" dirty="0"/>
              <a:t> de Proteus vulgaris, </a:t>
            </a:r>
            <a:r>
              <a:rPr lang="en-US" sz="2800" dirty="0" err="1"/>
              <a:t>serotip</a:t>
            </a:r>
            <a:r>
              <a:rPr lang="en-US" sz="2800" dirty="0"/>
              <a:t> </a:t>
            </a:r>
            <a:r>
              <a:rPr lang="en-US" sz="2800" dirty="0" smtClean="0"/>
              <a:t>OX </a:t>
            </a:r>
            <a:endParaRPr lang="en-US" sz="2800" dirty="0"/>
          </a:p>
          <a:p>
            <a:pPr lvl="2" algn="just"/>
            <a:r>
              <a:rPr lang="en-US" sz="2400" dirty="0" err="1"/>
              <a:t>Acest</a:t>
            </a:r>
            <a:r>
              <a:rPr lang="en-US" sz="2400" dirty="0"/>
              <a:t> </a:t>
            </a:r>
            <a:r>
              <a:rPr lang="en-US" sz="2400" dirty="0" err="1"/>
              <a:t>lucru</a:t>
            </a:r>
            <a:r>
              <a:rPr lang="en-US" sz="2400" dirty="0"/>
              <a:t> 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en-US" sz="2400" dirty="0" err="1"/>
              <a:t>folosit</a:t>
            </a:r>
            <a:r>
              <a:rPr lang="en-US" sz="2400" dirty="0"/>
              <a:t> ca o </a:t>
            </a:r>
            <a:r>
              <a:rPr lang="en-US" sz="2400" dirty="0" err="1"/>
              <a:t>dovadă</a:t>
            </a:r>
            <a:r>
              <a:rPr lang="en-US" sz="2400" dirty="0"/>
              <a:t> </a:t>
            </a:r>
            <a:r>
              <a:rPr lang="en-US" sz="2400" dirty="0" err="1"/>
              <a:t>prezumtivă</a:t>
            </a:r>
            <a:r>
              <a:rPr lang="en-US" sz="2400" dirty="0"/>
              <a:t> de </a:t>
            </a:r>
            <a:r>
              <a:rPr lang="en-US" sz="2400" dirty="0" err="1"/>
              <a:t>infectie</a:t>
            </a:r>
            <a:r>
              <a:rPr lang="en-US" sz="2400" dirty="0"/>
              <a:t> de tip </a:t>
            </a:r>
            <a:r>
              <a:rPr lang="en-US" sz="2400" dirty="0" err="1"/>
              <a:t>tifoid</a:t>
            </a:r>
            <a:r>
              <a:rPr lang="en-US" sz="2400" dirty="0"/>
              <a:t>, cu </a:t>
            </a:r>
            <a:r>
              <a:rPr lang="en-US" sz="2400" dirty="0" err="1"/>
              <a:t>toate</a:t>
            </a:r>
            <a:r>
              <a:rPr lang="en-US" sz="2400" dirty="0"/>
              <a:t> </a:t>
            </a:r>
            <a:r>
              <a:rPr lang="en-US" sz="2400" dirty="0" err="1"/>
              <a:t>acestea</a:t>
            </a:r>
            <a:r>
              <a:rPr lang="en-US" sz="2400" dirty="0"/>
              <a:t>, </a:t>
            </a:r>
            <a:r>
              <a:rPr lang="en-US" sz="2400" dirty="0" err="1"/>
              <a:t>testul</a:t>
            </a:r>
            <a:r>
              <a:rPr lang="en-US" sz="2400" dirty="0"/>
              <a:t> nu 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en-US" sz="2400" dirty="0" err="1"/>
              <a:t>foarte</a:t>
            </a:r>
            <a:r>
              <a:rPr lang="en-US" sz="2400" dirty="0"/>
              <a:t> </a:t>
            </a:r>
            <a:r>
              <a:rPr lang="en-US" sz="2400" dirty="0" err="1"/>
              <a:t>sensibil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specific, </a:t>
            </a:r>
            <a:r>
              <a:rPr lang="en-US" sz="2400" dirty="0" err="1"/>
              <a:t>existând</a:t>
            </a:r>
            <a:r>
              <a:rPr lang="en-US" sz="2400" dirty="0"/>
              <a:t> </a:t>
            </a:r>
            <a:r>
              <a:rPr lang="en-US" sz="2400" dirty="0" err="1"/>
              <a:t>multe</a:t>
            </a:r>
            <a:r>
              <a:rPr lang="en-US" sz="2400" dirty="0"/>
              <a:t> </a:t>
            </a:r>
            <a:r>
              <a:rPr lang="en-US" sz="2400" dirty="0" err="1"/>
              <a:t>reacţii</a:t>
            </a:r>
            <a:r>
              <a:rPr lang="en-US" sz="2400" dirty="0"/>
              <a:t> </a:t>
            </a:r>
            <a:r>
              <a:rPr lang="en-US" sz="2400" dirty="0" err="1"/>
              <a:t>fals</a:t>
            </a:r>
            <a:r>
              <a:rPr lang="en-US" sz="2400" dirty="0"/>
              <a:t> </a:t>
            </a:r>
            <a:r>
              <a:rPr lang="en-US" sz="2400" dirty="0" err="1" smtClean="0"/>
              <a:t>pozitive</a:t>
            </a:r>
            <a:endParaRPr lang="ro-RO" sz="2400" dirty="0" smtClean="0"/>
          </a:p>
          <a:p>
            <a:pPr lvl="1" algn="just"/>
            <a:r>
              <a:rPr lang="en-US" sz="2700" dirty="0" err="1"/>
              <a:t>Aglutinare</a:t>
            </a:r>
            <a:r>
              <a:rPr lang="en-US" sz="2700" dirty="0"/>
              <a:t> </a:t>
            </a:r>
            <a:r>
              <a:rPr lang="en-US" sz="2700" dirty="0" err="1"/>
              <a:t>sau</a:t>
            </a:r>
            <a:r>
              <a:rPr lang="en-US" sz="2700" dirty="0"/>
              <a:t> </a:t>
            </a:r>
            <a:r>
              <a:rPr lang="en-US" sz="2700" dirty="0" err="1"/>
              <a:t>teste</a:t>
            </a:r>
            <a:r>
              <a:rPr lang="en-US" sz="2700" dirty="0"/>
              <a:t> de </a:t>
            </a:r>
            <a:r>
              <a:rPr lang="en-US" sz="2700" dirty="0" err="1"/>
              <a:t>fixare</a:t>
            </a:r>
            <a:r>
              <a:rPr lang="en-US" sz="2700" dirty="0"/>
              <a:t> a </a:t>
            </a:r>
            <a:r>
              <a:rPr lang="en-US" sz="2700" dirty="0" err="1"/>
              <a:t>complementului</a:t>
            </a:r>
            <a:r>
              <a:rPr lang="en-US" sz="2700" dirty="0"/>
              <a:t> </a:t>
            </a:r>
            <a:r>
              <a:rPr lang="en-US" sz="2700" dirty="0" err="1"/>
              <a:t>folosind</a:t>
            </a:r>
            <a:r>
              <a:rPr lang="en-US" sz="2700" dirty="0"/>
              <a:t> </a:t>
            </a:r>
            <a:r>
              <a:rPr lang="en-US" sz="2700" dirty="0" err="1"/>
              <a:t>antigene</a:t>
            </a:r>
            <a:r>
              <a:rPr lang="en-US" sz="2700" dirty="0"/>
              <a:t> </a:t>
            </a:r>
            <a:r>
              <a:rPr lang="en-US" sz="2700" dirty="0" err="1"/>
              <a:t>specifice</a:t>
            </a:r>
            <a:r>
              <a:rPr lang="en-US" sz="2700" dirty="0"/>
              <a:t> </a:t>
            </a:r>
            <a:r>
              <a:rPr lang="en-US" sz="2700" dirty="0" err="1"/>
              <a:t>Rickettsial</a:t>
            </a:r>
            <a:r>
              <a:rPr lang="en-US" sz="2700" dirty="0"/>
              <a:t> </a:t>
            </a:r>
            <a:r>
              <a:rPr lang="en-US" sz="2700" dirty="0" err="1"/>
              <a:t>sunt</a:t>
            </a:r>
            <a:r>
              <a:rPr lang="en-US" sz="2700" dirty="0"/>
              <a:t> </a:t>
            </a:r>
            <a:r>
              <a:rPr lang="en-US" sz="2700" dirty="0" err="1"/>
              <a:t>teste</a:t>
            </a:r>
            <a:r>
              <a:rPr lang="en-US" sz="2700" dirty="0"/>
              <a:t> </a:t>
            </a:r>
            <a:r>
              <a:rPr lang="en-US" sz="2700" dirty="0" err="1"/>
              <a:t>serologice</a:t>
            </a:r>
            <a:r>
              <a:rPr lang="en-US" sz="2700" dirty="0"/>
              <a:t> de diagnostic </a:t>
            </a:r>
            <a:r>
              <a:rPr lang="en-US" sz="2700" dirty="0" err="1"/>
              <a:t>mai</a:t>
            </a:r>
            <a:r>
              <a:rPr lang="en-US" sz="2700" dirty="0"/>
              <a:t> </a:t>
            </a:r>
            <a:r>
              <a:rPr lang="en-US" sz="2700" dirty="0" smtClean="0"/>
              <a:t>b</a:t>
            </a:r>
            <a:r>
              <a:rPr lang="ro-RO" sz="2700" dirty="0" smtClean="0"/>
              <a:t>u</a:t>
            </a:r>
            <a:r>
              <a:rPr lang="en-US" sz="2700" dirty="0" smtClean="0"/>
              <a:t>ne</a:t>
            </a:r>
            <a:endParaRPr lang="en-US" sz="27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4644" t="17516" r="8066" b="33758"/>
          <a:stretch/>
        </p:blipFill>
        <p:spPr>
          <a:xfrm>
            <a:off x="2627784" y="4149080"/>
            <a:ext cx="3809878" cy="2592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8224" y="4941168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 smtClean="0"/>
              <a:t>Aglutinarea diverselor specii  de </a:t>
            </a:r>
            <a:r>
              <a:rPr lang="ro-RO" b="1" dirty="0" err="1" smtClean="0"/>
              <a:t>ricketsii</a:t>
            </a:r>
            <a:r>
              <a:rPr lang="ro-RO" b="1" dirty="0" smtClean="0"/>
              <a:t> cu antigen Proteus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195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GENUL CHLAMYDIA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 smtClean="0"/>
              <a:t>Cuprinde</a:t>
            </a:r>
            <a:r>
              <a:rPr lang="en-US" sz="2000" dirty="0" smtClean="0"/>
              <a:t> </a:t>
            </a:r>
            <a:r>
              <a:rPr lang="en-US" sz="2000" dirty="0" err="1" smtClean="0"/>
              <a:t>microorganisme</a:t>
            </a:r>
            <a:r>
              <a:rPr lang="en-US" sz="2000" dirty="0" smtClean="0"/>
              <a:t> la </a:t>
            </a:r>
            <a:r>
              <a:rPr lang="en-US" sz="2000" dirty="0" err="1" smtClean="0"/>
              <a:t>graniţă</a:t>
            </a:r>
            <a:r>
              <a:rPr lang="en-US" sz="2000" dirty="0" smtClean="0"/>
              <a:t> </a:t>
            </a:r>
            <a:r>
              <a:rPr lang="en-US" sz="2000" dirty="0" err="1" smtClean="0"/>
              <a:t>între</a:t>
            </a:r>
            <a:r>
              <a:rPr lang="en-US" sz="2000" dirty="0" smtClean="0"/>
              <a:t> </a:t>
            </a:r>
            <a:r>
              <a:rPr lang="en-US" sz="2000" dirty="0" err="1" smtClean="0"/>
              <a:t>bacterii</a:t>
            </a:r>
            <a:r>
              <a:rPr lang="en-US" sz="2000" dirty="0" smtClean="0"/>
              <a:t> şi </a:t>
            </a:r>
            <a:r>
              <a:rPr lang="en-US" sz="2000" dirty="0" err="1" smtClean="0"/>
              <a:t>virusuri</a:t>
            </a:r>
            <a:r>
              <a:rPr lang="en-US" sz="2000" dirty="0" smtClean="0"/>
              <a:t>, </a:t>
            </a:r>
            <a:r>
              <a:rPr lang="en-US" sz="2000" dirty="0" err="1" smtClean="0"/>
              <a:t>manifestând</a:t>
            </a:r>
            <a:r>
              <a:rPr lang="en-US" sz="2000" dirty="0" smtClean="0"/>
              <a:t> </a:t>
            </a:r>
            <a:r>
              <a:rPr lang="en-US" sz="2000" dirty="0" err="1" smtClean="0"/>
              <a:t>parazitism</a:t>
            </a:r>
            <a:r>
              <a:rPr lang="en-US" sz="2000" dirty="0" smtClean="0"/>
              <a:t> </a:t>
            </a:r>
            <a:r>
              <a:rPr lang="en-US" sz="2000" dirty="0" err="1" smtClean="0"/>
              <a:t>obligatoriu</a:t>
            </a:r>
            <a:r>
              <a:rPr lang="en-US" sz="2000" dirty="0" smtClean="0"/>
              <a:t> </a:t>
            </a:r>
            <a:r>
              <a:rPr lang="en-US" sz="2000" dirty="0" err="1" smtClean="0"/>
              <a:t>intracelular</a:t>
            </a:r>
            <a:r>
              <a:rPr lang="en-US" sz="2000" dirty="0" smtClean="0"/>
              <a:t>, cu </a:t>
            </a:r>
            <a:r>
              <a:rPr lang="en-US" sz="2000" dirty="0" err="1" smtClean="0"/>
              <a:t>ciclu</a:t>
            </a:r>
            <a:r>
              <a:rPr lang="en-US" sz="2000" dirty="0" smtClean="0"/>
              <a:t> de </a:t>
            </a:r>
            <a:r>
              <a:rPr lang="en-US" sz="2000" dirty="0" err="1" smtClean="0"/>
              <a:t>dezvoltare</a:t>
            </a:r>
            <a:r>
              <a:rPr lang="en-US" sz="2000" dirty="0" smtClean="0"/>
              <a:t> </a:t>
            </a:r>
            <a:r>
              <a:rPr lang="en-US" sz="2000" dirty="0" err="1" smtClean="0"/>
              <a:t>particulară</a:t>
            </a:r>
            <a:r>
              <a:rPr lang="en-US" sz="2000" dirty="0" smtClean="0"/>
              <a:t>, </a:t>
            </a:r>
            <a:r>
              <a:rPr lang="en-US" sz="2000" dirty="0" err="1" smtClean="0"/>
              <a:t>apropiate</a:t>
            </a:r>
            <a:r>
              <a:rPr lang="en-US" sz="2000" dirty="0" smtClean="0"/>
              <a:t> de </a:t>
            </a:r>
            <a:r>
              <a:rPr lang="en-US" sz="2000" dirty="0" err="1" smtClean="0"/>
              <a:t>bacteriile</a:t>
            </a:r>
            <a:r>
              <a:rPr lang="en-US" sz="2000" dirty="0" smtClean="0"/>
              <a:t> Gram negative (</a:t>
            </a:r>
            <a:r>
              <a:rPr lang="en-US" sz="2000" dirty="0" err="1" smtClean="0"/>
              <a:t>tabel</a:t>
            </a:r>
            <a:r>
              <a:rPr lang="en-US" sz="2000" dirty="0" smtClean="0"/>
              <a:t> 3). </a:t>
            </a:r>
            <a:r>
              <a:rPr lang="en-US" sz="2000" dirty="0" err="1" smtClean="0"/>
              <a:t>Infectează</a:t>
            </a:r>
            <a:r>
              <a:rPr lang="en-US" sz="2000" dirty="0" smtClean="0"/>
              <a:t> </a:t>
            </a:r>
            <a:r>
              <a:rPr lang="en-US" sz="2000" dirty="0" err="1" smtClean="0"/>
              <a:t>frecvent</a:t>
            </a:r>
            <a:r>
              <a:rPr lang="en-US" sz="2000" dirty="0" smtClean="0"/>
              <a:t> </a:t>
            </a:r>
            <a:r>
              <a:rPr lang="en-US" sz="2000" dirty="0" err="1" smtClean="0"/>
              <a:t>păsările</a:t>
            </a:r>
            <a:r>
              <a:rPr lang="en-US" sz="2000" dirty="0" smtClean="0"/>
              <a:t> şi </a:t>
            </a:r>
            <a:r>
              <a:rPr lang="en-US" sz="2000" dirty="0" err="1" smtClean="0"/>
              <a:t>mamiferele</a:t>
            </a:r>
            <a:r>
              <a:rPr lang="en-US" sz="2000" dirty="0" smtClean="0"/>
              <a:t>. La om </a:t>
            </a:r>
            <a:r>
              <a:rPr lang="en-US" sz="2000" dirty="0" err="1" smtClean="0"/>
              <a:t>cauzează</a:t>
            </a:r>
            <a:r>
              <a:rPr lang="en-US" sz="2000" dirty="0" smtClean="0"/>
              <a:t> </a:t>
            </a:r>
            <a:r>
              <a:rPr lang="en-US" sz="2000" dirty="0" err="1" smtClean="0"/>
              <a:t>îmbolnăviri</a:t>
            </a:r>
            <a:r>
              <a:rPr lang="en-US" sz="2000" dirty="0" smtClean="0"/>
              <a:t> </a:t>
            </a:r>
            <a:r>
              <a:rPr lang="en-US" sz="2000" dirty="0" err="1" smtClean="0"/>
              <a:t>oculare</a:t>
            </a:r>
            <a:r>
              <a:rPr lang="en-US" sz="2000" dirty="0" smtClean="0"/>
              <a:t>, </a:t>
            </a:r>
            <a:r>
              <a:rPr lang="en-US" sz="2000" dirty="0" err="1" smtClean="0"/>
              <a:t>genitale</a:t>
            </a:r>
            <a:r>
              <a:rPr lang="en-US" sz="2000" dirty="0" smtClean="0"/>
              <a:t>, </a:t>
            </a:r>
            <a:r>
              <a:rPr lang="en-US" sz="2000" dirty="0" err="1" smtClean="0"/>
              <a:t>pulmonare</a:t>
            </a:r>
            <a:r>
              <a:rPr lang="en-US" sz="2000" dirty="0" smtClean="0"/>
              <a:t>. </a:t>
            </a:r>
          </a:p>
          <a:p>
            <a:pPr marL="0" indent="0">
              <a:buNone/>
            </a:pP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73617" y="2895600"/>
          <a:ext cx="6513225" cy="3605231"/>
        </p:xfrm>
        <a:graphic>
          <a:graphicData uri="http://schemas.openxmlformats.org/drawingml/2006/table">
            <a:tbl>
              <a:tblPr/>
              <a:tblGrid>
                <a:gridCol w="4621070"/>
                <a:gridCol w="971720"/>
                <a:gridCol w="920435"/>
              </a:tblGrid>
              <a:tr h="5150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Caracter chlamidii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Bacterii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Times New Roman"/>
                          <a:ea typeface="Times New Roman"/>
                        </a:rPr>
                        <a:t>Virusuri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0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Parazitism strict intracelular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NU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0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Posedă ambii acizi nucleici (ARN, ADN)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NU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0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Se multiplică prin fisiune binară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NU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0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Peretele celular cu peptidoglican (probabil cu acid muramic)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NU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0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Posedă ribozomi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NU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0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Posedă variate enzime proprii (eliberează O</a:t>
                      </a:r>
                      <a:r>
                        <a:rPr lang="en-US" sz="1600" baseline="-2500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1600">
                          <a:latin typeface="Times New Roman"/>
                          <a:ea typeface="Times New Roman"/>
                        </a:rPr>
                        <a:t> din glucoză)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NU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3789040"/>
            <a:ext cx="1944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Caracteristici</a:t>
            </a:r>
            <a:r>
              <a:rPr lang="en-US" b="1" dirty="0" smtClean="0"/>
              <a:t> </a:t>
            </a:r>
            <a:r>
              <a:rPr lang="en-US" b="1" dirty="0"/>
              <a:t>ale </a:t>
            </a:r>
            <a:r>
              <a:rPr lang="ro-RO" b="1" dirty="0" smtClean="0"/>
              <a:t>c</a:t>
            </a:r>
            <a:r>
              <a:rPr lang="en-US" b="1" dirty="0" err="1" smtClean="0"/>
              <a:t>hlamidiilor</a:t>
            </a:r>
            <a:r>
              <a:rPr lang="en-US" b="1" dirty="0" smtClean="0"/>
              <a:t> </a:t>
            </a:r>
            <a:r>
              <a:rPr lang="en-US" b="1" dirty="0" err="1"/>
              <a:t>comparativ</a:t>
            </a:r>
            <a:r>
              <a:rPr lang="en-US" b="1" dirty="0"/>
              <a:t> cu </a:t>
            </a:r>
            <a:r>
              <a:rPr lang="en-US" b="1" dirty="0" err="1"/>
              <a:t>bacteriile</a:t>
            </a:r>
            <a:r>
              <a:rPr lang="en-US" b="1" dirty="0"/>
              <a:t> şi </a:t>
            </a:r>
            <a:r>
              <a:rPr lang="en-US" b="1" dirty="0" err="1"/>
              <a:t>virusurile</a:t>
            </a:r>
            <a:endParaRPr lang="en-US" b="1" dirty="0"/>
          </a:p>
          <a:p>
            <a:endParaRPr lang="en-US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GENUL CHLAMYDIA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err="1" smtClean="0"/>
              <a:t>Aceste</a:t>
            </a:r>
            <a:r>
              <a:rPr lang="en-US" dirty="0" smtClean="0"/>
              <a:t> </a:t>
            </a:r>
            <a:r>
              <a:rPr lang="en-US" dirty="0" err="1" smtClean="0"/>
              <a:t>bacterii</a:t>
            </a:r>
            <a:r>
              <a:rPr lang="en-US" dirty="0" smtClean="0"/>
              <a:t>, </a:t>
            </a:r>
            <a:r>
              <a:rPr lang="en-US" dirty="0" err="1" smtClean="0"/>
              <a:t>multă</a:t>
            </a:r>
            <a:r>
              <a:rPr lang="en-US" dirty="0" smtClean="0"/>
              <a:t> </a:t>
            </a:r>
            <a:r>
              <a:rPr lang="en-US" dirty="0" err="1" smtClean="0"/>
              <a:t>vreme</a:t>
            </a:r>
            <a:r>
              <a:rPr lang="en-US" dirty="0" smtClean="0"/>
              <a:t>, au </a:t>
            </a:r>
            <a:r>
              <a:rPr lang="en-US" dirty="0" err="1" smtClean="0"/>
              <a:t>fost</a:t>
            </a:r>
            <a:r>
              <a:rPr lang="en-US" dirty="0" smtClean="0"/>
              <a:t> considerate </a:t>
            </a:r>
            <a:r>
              <a:rPr lang="en-US" dirty="0" err="1" smtClean="0"/>
              <a:t>virusuri</a:t>
            </a:r>
            <a:r>
              <a:rPr lang="en-US" dirty="0" smtClean="0"/>
              <a:t> </a:t>
            </a:r>
            <a:r>
              <a:rPr lang="en-US" dirty="0" err="1" smtClean="0"/>
              <a:t>mari</a:t>
            </a:r>
            <a:r>
              <a:rPr lang="en-US" dirty="0" smtClean="0"/>
              <a:t>, </a:t>
            </a:r>
            <a:r>
              <a:rPr lang="en-US" dirty="0" err="1" smtClean="0"/>
              <a:t>datorită</a:t>
            </a:r>
            <a:r>
              <a:rPr lang="en-US" dirty="0" smtClean="0"/>
              <a:t> </a:t>
            </a:r>
            <a:r>
              <a:rPr lang="en-US" dirty="0" err="1" smtClean="0"/>
              <a:t>parazitismului</a:t>
            </a:r>
            <a:r>
              <a:rPr lang="en-US" dirty="0" smtClean="0"/>
              <a:t> </a:t>
            </a:r>
            <a:r>
              <a:rPr lang="en-US" dirty="0" err="1" smtClean="0"/>
              <a:t>intracelular</a:t>
            </a:r>
            <a:r>
              <a:rPr lang="en-US" dirty="0" smtClean="0"/>
              <a:t> şi </a:t>
            </a:r>
            <a:r>
              <a:rPr lang="en-US" dirty="0" err="1" smtClean="0"/>
              <a:t>filtrabilităţii</a:t>
            </a:r>
            <a:r>
              <a:rPr lang="en-US" dirty="0" smtClean="0"/>
              <a:t>. </a:t>
            </a:r>
            <a:r>
              <a:rPr lang="en-US" dirty="0" err="1" smtClean="0"/>
              <a:t>Astăzi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stabilit</a:t>
            </a:r>
            <a:r>
              <a:rPr lang="en-US" dirty="0" smtClean="0"/>
              <a:t> </a:t>
            </a:r>
            <a:r>
              <a:rPr lang="en-US" dirty="0" err="1" smtClean="0"/>
              <a:t>că</a:t>
            </a:r>
            <a:r>
              <a:rPr lang="en-US" dirty="0" smtClean="0"/>
              <a:t> </a:t>
            </a:r>
            <a:r>
              <a:rPr lang="en-US" dirty="0" err="1" smtClean="0"/>
              <a:t>chlamydiile</a:t>
            </a:r>
            <a:r>
              <a:rPr lang="en-US" dirty="0" smtClean="0"/>
              <a:t>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bacterii</a:t>
            </a:r>
            <a:r>
              <a:rPr lang="en-US" dirty="0" smtClean="0"/>
              <a:t> </a:t>
            </a:r>
            <a:r>
              <a:rPr lang="en-US" dirty="0" err="1" smtClean="0"/>
              <a:t>cărora</a:t>
            </a:r>
            <a:r>
              <a:rPr lang="en-US" dirty="0" smtClean="0"/>
              <a:t> le </a:t>
            </a:r>
            <a:r>
              <a:rPr lang="en-US" dirty="0" err="1" smtClean="0"/>
              <a:t>lipsesc</a:t>
            </a:r>
            <a:r>
              <a:rPr lang="en-US" dirty="0" smtClean="0"/>
              <a:t> </a:t>
            </a:r>
            <a:r>
              <a:rPr lang="en-US" dirty="0" err="1" smtClean="0"/>
              <a:t>mecanismele</a:t>
            </a:r>
            <a:r>
              <a:rPr lang="en-US" dirty="0" smtClean="0"/>
              <a:t> de </a:t>
            </a:r>
            <a:r>
              <a:rPr lang="en-US" dirty="0" err="1" smtClean="0"/>
              <a:t>generare</a:t>
            </a:r>
            <a:r>
              <a:rPr lang="en-US" dirty="0" smtClean="0"/>
              <a:t> a </a:t>
            </a:r>
            <a:r>
              <a:rPr lang="en-US" dirty="0" err="1" smtClean="0"/>
              <a:t>compuşilor</a:t>
            </a:r>
            <a:r>
              <a:rPr lang="en-US" dirty="0" smtClean="0"/>
              <a:t> </a:t>
            </a:r>
            <a:r>
              <a:rPr lang="en-US" dirty="0" err="1" smtClean="0"/>
              <a:t>înalt</a:t>
            </a:r>
            <a:r>
              <a:rPr lang="en-US" dirty="0" smtClean="0"/>
              <a:t> </a:t>
            </a:r>
            <a:r>
              <a:rPr lang="en-US" dirty="0" err="1" smtClean="0"/>
              <a:t>energetici</a:t>
            </a:r>
            <a:r>
              <a:rPr lang="en-US" dirty="0" smtClean="0"/>
              <a:t> (ATP). </a:t>
            </a:r>
            <a:endParaRPr lang="ro-RO" dirty="0" smtClean="0"/>
          </a:p>
          <a:p>
            <a:pPr algn="just"/>
            <a:r>
              <a:rPr lang="en-US" dirty="0" smtClean="0"/>
              <a:t>De </a:t>
            </a:r>
            <a:r>
              <a:rPr lang="en-US" dirty="0" err="1" smtClean="0"/>
              <a:t>aceea</a:t>
            </a:r>
            <a:r>
              <a:rPr lang="en-US" dirty="0" smtClean="0"/>
              <a:t>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etichetate</a:t>
            </a:r>
            <a:r>
              <a:rPr lang="en-US" dirty="0" smtClean="0"/>
              <a:t> ca „</a:t>
            </a:r>
            <a:r>
              <a:rPr lang="en-US" dirty="0" err="1" smtClean="0"/>
              <a:t>paraziţi</a:t>
            </a:r>
            <a:r>
              <a:rPr lang="en-US" dirty="0" smtClean="0"/>
              <a:t> </a:t>
            </a:r>
            <a:r>
              <a:rPr lang="en-US" dirty="0" err="1" smtClean="0"/>
              <a:t>energetici</a:t>
            </a:r>
            <a:r>
              <a:rPr lang="en-US" dirty="0" smtClean="0"/>
              <a:t>”, </a:t>
            </a:r>
            <a:r>
              <a:rPr lang="en-US" dirty="0" err="1" smtClean="0"/>
              <a:t>fiind</a:t>
            </a:r>
            <a:r>
              <a:rPr lang="en-US" dirty="0" smtClean="0"/>
              <a:t> </a:t>
            </a:r>
            <a:r>
              <a:rPr lang="en-US" dirty="0" err="1" smtClean="0"/>
              <a:t>restrânse</a:t>
            </a:r>
            <a:r>
              <a:rPr lang="en-US" dirty="0" smtClean="0"/>
              <a:t> la o </a:t>
            </a:r>
            <a:r>
              <a:rPr lang="en-US" dirty="0" err="1" smtClean="0"/>
              <a:t>existenţă</a:t>
            </a:r>
            <a:r>
              <a:rPr lang="en-US" dirty="0" smtClean="0"/>
              <a:t> </a:t>
            </a:r>
            <a:r>
              <a:rPr lang="en-US" dirty="0" err="1" smtClean="0"/>
              <a:t>intracelulară</a:t>
            </a:r>
            <a:r>
              <a:rPr lang="en-US" dirty="0" smtClean="0"/>
              <a:t>, </a:t>
            </a:r>
            <a:r>
              <a:rPr lang="en-US" dirty="0" err="1" smtClean="0"/>
              <a:t>celula</a:t>
            </a:r>
            <a:r>
              <a:rPr lang="en-US" dirty="0" smtClean="0"/>
              <a:t> </a:t>
            </a:r>
            <a:r>
              <a:rPr lang="en-US" dirty="0" err="1" smtClean="0"/>
              <a:t>gazdă</a:t>
            </a:r>
            <a:r>
              <a:rPr lang="en-US" dirty="0" smtClean="0"/>
              <a:t> </a:t>
            </a:r>
            <a:r>
              <a:rPr lang="en-US" dirty="0" err="1" smtClean="0"/>
              <a:t>furnizând</a:t>
            </a:r>
            <a:r>
              <a:rPr lang="en-US" dirty="0" smtClean="0"/>
              <a:t> </a:t>
            </a:r>
            <a:r>
              <a:rPr lang="en-US" dirty="0" err="1" smtClean="0"/>
              <a:t>energia</a:t>
            </a:r>
            <a:r>
              <a:rPr lang="en-US" dirty="0" smtClean="0"/>
              <a:t> </a:t>
            </a:r>
            <a:r>
              <a:rPr lang="en-US" dirty="0" err="1" smtClean="0"/>
              <a:t>necesară</a:t>
            </a:r>
            <a:r>
              <a:rPr lang="en-US" dirty="0" smtClean="0"/>
              <a:t>. </a:t>
            </a:r>
            <a:endParaRPr lang="ro-RO" dirty="0" smtClean="0"/>
          </a:p>
          <a:p>
            <a:pPr algn="just"/>
            <a:r>
              <a:rPr lang="en-US" dirty="0" err="1" smtClean="0"/>
              <a:t>Incapacitatea</a:t>
            </a:r>
            <a:r>
              <a:rPr lang="en-US" dirty="0" smtClean="0"/>
              <a:t> de a-şi </a:t>
            </a:r>
            <a:r>
              <a:rPr lang="en-US" dirty="0" err="1" smtClean="0"/>
              <a:t>sintetiza</a:t>
            </a:r>
            <a:r>
              <a:rPr lang="en-US" dirty="0" smtClean="0"/>
              <a:t> ATP </a:t>
            </a:r>
            <a:r>
              <a:rPr lang="en-US" dirty="0" err="1" smtClean="0"/>
              <a:t>propriu</a:t>
            </a:r>
            <a:r>
              <a:rPr lang="en-US" dirty="0" smtClean="0"/>
              <a:t> se </a:t>
            </a:r>
            <a:r>
              <a:rPr lang="en-US" dirty="0" err="1" smtClean="0"/>
              <a:t>compensează</a:t>
            </a:r>
            <a:r>
              <a:rPr lang="en-US" dirty="0" smtClean="0"/>
              <a:t> </a:t>
            </a:r>
            <a:r>
              <a:rPr lang="en-US" dirty="0" err="1" smtClean="0"/>
              <a:t>prin</a:t>
            </a:r>
            <a:r>
              <a:rPr lang="en-US" dirty="0" smtClean="0"/>
              <a:t> </a:t>
            </a:r>
            <a:r>
              <a:rPr lang="en-US" dirty="0" err="1" smtClean="0"/>
              <a:t>proprietatea</a:t>
            </a:r>
            <a:r>
              <a:rPr lang="en-US" dirty="0" smtClean="0"/>
              <a:t> </a:t>
            </a:r>
            <a:r>
              <a:rPr lang="en-US" dirty="0" err="1" smtClean="0"/>
              <a:t>membranei</a:t>
            </a:r>
            <a:r>
              <a:rPr lang="en-US" dirty="0" smtClean="0"/>
              <a:t> </a:t>
            </a:r>
            <a:r>
              <a:rPr lang="en-US" dirty="0" err="1" smtClean="0"/>
              <a:t>citoplasmatice</a:t>
            </a:r>
            <a:r>
              <a:rPr lang="en-US" dirty="0" smtClean="0"/>
              <a:t> </a:t>
            </a:r>
            <a:r>
              <a:rPr lang="en-US" dirty="0" err="1" smtClean="0"/>
              <a:t>chlamidiene</a:t>
            </a:r>
            <a:r>
              <a:rPr lang="en-US" dirty="0" smtClean="0"/>
              <a:t> de a fi </a:t>
            </a:r>
            <a:r>
              <a:rPr lang="en-US" dirty="0" err="1" smtClean="0"/>
              <a:t>permeabilă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</a:t>
            </a:r>
            <a:r>
              <a:rPr lang="en-US" dirty="0" err="1" smtClean="0"/>
              <a:t>unele</a:t>
            </a:r>
            <a:r>
              <a:rPr lang="en-US" dirty="0" smtClean="0"/>
              <a:t> </a:t>
            </a:r>
            <a:r>
              <a:rPr lang="en-US" dirty="0" err="1" smtClean="0"/>
              <a:t>componente</a:t>
            </a:r>
            <a:r>
              <a:rPr lang="en-US" dirty="0" smtClean="0"/>
              <a:t> ale </a:t>
            </a:r>
            <a:r>
              <a:rPr lang="en-US" dirty="0" err="1" smtClean="0"/>
              <a:t>celulei</a:t>
            </a:r>
            <a:r>
              <a:rPr lang="en-US" dirty="0" smtClean="0"/>
              <a:t> </a:t>
            </a:r>
            <a:r>
              <a:rPr lang="en-US" dirty="0" err="1" smtClean="0"/>
              <a:t>gazdă</a:t>
            </a:r>
            <a:r>
              <a:rPr lang="en-US" dirty="0" smtClean="0"/>
              <a:t>: ATP, NADP, glucoză-6-fosfat, </a:t>
            </a:r>
            <a:r>
              <a:rPr lang="en-US" dirty="0" err="1" smtClean="0"/>
              <a:t>hexokinază</a:t>
            </a:r>
            <a:r>
              <a:rPr lang="en-US" dirty="0" smtClean="0"/>
              <a:t>. 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dirty="0" smtClean="0"/>
              <a:t>GENUL CHLAMYDIA - Clasificare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Se </a:t>
            </a:r>
            <a:r>
              <a:rPr lang="en-US" dirty="0" err="1" smtClean="0"/>
              <a:t>împart</a:t>
            </a:r>
            <a:r>
              <a:rPr lang="en-US" dirty="0" smtClean="0"/>
              <a:t>, </a:t>
            </a:r>
            <a:r>
              <a:rPr lang="en-US" dirty="0" err="1" smtClean="0"/>
              <a:t>după</a:t>
            </a:r>
            <a:r>
              <a:rPr lang="en-US" dirty="0" smtClean="0"/>
              <a:t> </a:t>
            </a:r>
            <a:r>
              <a:rPr lang="en-US" dirty="0" err="1" smtClean="0"/>
              <a:t>categoria</a:t>
            </a:r>
            <a:r>
              <a:rPr lang="en-US" dirty="0" smtClean="0"/>
              <a:t> </a:t>
            </a:r>
            <a:r>
              <a:rPr lang="en-US" dirty="0" err="1" smtClean="0"/>
              <a:t>gazdei</a:t>
            </a:r>
            <a:r>
              <a:rPr lang="en-US" dirty="0" smtClean="0"/>
              <a:t> </a:t>
            </a:r>
            <a:r>
              <a:rPr lang="en-US" dirty="0" err="1" smtClean="0"/>
              <a:t>parazitate</a:t>
            </a:r>
            <a:r>
              <a:rPr lang="en-US" dirty="0" smtClean="0"/>
              <a:t>,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trei</a:t>
            </a:r>
            <a:r>
              <a:rPr lang="en-US" dirty="0" smtClean="0"/>
              <a:t> </a:t>
            </a:r>
            <a:r>
              <a:rPr lang="en-US" dirty="0" err="1" smtClean="0"/>
              <a:t>grupe</a:t>
            </a:r>
            <a:r>
              <a:rPr lang="en-US" dirty="0" smtClean="0"/>
              <a:t> </a:t>
            </a:r>
            <a:r>
              <a:rPr lang="en-US" dirty="0" err="1" smtClean="0"/>
              <a:t>mari</a:t>
            </a:r>
            <a:r>
              <a:rPr lang="en-US" dirty="0" smtClean="0"/>
              <a:t>:</a:t>
            </a:r>
          </a:p>
          <a:p>
            <a:r>
              <a:rPr lang="en-US" b="1" dirty="0" err="1" smtClean="0"/>
              <a:t>Grupul</a:t>
            </a:r>
            <a:r>
              <a:rPr lang="en-US" b="1" dirty="0" smtClean="0"/>
              <a:t> </a:t>
            </a:r>
            <a:r>
              <a:rPr lang="en-US" b="1" dirty="0" err="1" smtClean="0"/>
              <a:t>chlamidiilor</a:t>
            </a:r>
            <a:r>
              <a:rPr lang="en-US" b="1" dirty="0" smtClean="0"/>
              <a:t> </a:t>
            </a:r>
            <a:r>
              <a:rPr lang="en-US" b="1" dirty="0" err="1" smtClean="0"/>
              <a:t>aviare</a:t>
            </a:r>
            <a:r>
              <a:rPr lang="en-US" dirty="0" smtClean="0"/>
              <a:t>, care </a:t>
            </a:r>
            <a:r>
              <a:rPr lang="en-US" dirty="0" err="1" smtClean="0"/>
              <a:t>infectează</a:t>
            </a:r>
            <a:r>
              <a:rPr lang="en-US" dirty="0" smtClean="0"/>
              <a:t> natural </a:t>
            </a:r>
            <a:r>
              <a:rPr lang="en-US" dirty="0" err="1" smtClean="0"/>
              <a:t>unele</a:t>
            </a:r>
            <a:r>
              <a:rPr lang="en-US" dirty="0" smtClean="0"/>
              <a:t> </a:t>
            </a:r>
            <a:r>
              <a:rPr lang="en-US" dirty="0" err="1" smtClean="0"/>
              <a:t>păsări</a:t>
            </a:r>
            <a:r>
              <a:rPr lang="en-US" dirty="0" smtClean="0"/>
              <a:t> şi </a:t>
            </a:r>
            <a:r>
              <a:rPr lang="en-US" dirty="0" err="1" smtClean="0"/>
              <a:t>numai</a:t>
            </a:r>
            <a:r>
              <a:rPr lang="en-US" dirty="0" smtClean="0"/>
              <a:t> </a:t>
            </a:r>
            <a:r>
              <a:rPr lang="en-US" dirty="0" err="1" smtClean="0"/>
              <a:t>ocazional</a:t>
            </a:r>
            <a:r>
              <a:rPr lang="en-US" dirty="0" smtClean="0"/>
              <a:t> </a:t>
            </a:r>
            <a:r>
              <a:rPr lang="en-US" dirty="0" err="1" smtClean="0"/>
              <a:t>omul</a:t>
            </a:r>
            <a:r>
              <a:rPr lang="en-US" dirty="0" smtClean="0"/>
              <a:t> şi </a:t>
            </a:r>
            <a:r>
              <a:rPr lang="en-US" dirty="0" err="1" smtClean="0"/>
              <a:t>alte</a:t>
            </a:r>
            <a:r>
              <a:rPr lang="en-US" dirty="0" smtClean="0"/>
              <a:t> </a:t>
            </a:r>
            <a:r>
              <a:rPr lang="en-US" dirty="0" err="1" smtClean="0"/>
              <a:t>mamifere</a:t>
            </a:r>
            <a:r>
              <a:rPr lang="en-US" dirty="0" smtClean="0"/>
              <a:t>. </a:t>
            </a:r>
            <a:r>
              <a:rPr lang="en-US" dirty="0" err="1" smtClean="0"/>
              <a:t>Cel</a:t>
            </a:r>
            <a:r>
              <a:rPr lang="en-US" dirty="0" smtClean="0"/>
              <a:t> </a:t>
            </a:r>
            <a:r>
              <a:rPr lang="en-US" dirty="0" err="1" smtClean="0"/>
              <a:t>mai</a:t>
            </a:r>
            <a:r>
              <a:rPr lang="en-US" dirty="0" smtClean="0"/>
              <a:t> important </a:t>
            </a:r>
            <a:r>
              <a:rPr lang="en-US" dirty="0" err="1" smtClean="0"/>
              <a:t>reprezentant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agentul</a:t>
            </a:r>
            <a:r>
              <a:rPr lang="en-US" dirty="0" smtClean="0"/>
              <a:t> </a:t>
            </a:r>
            <a:r>
              <a:rPr lang="en-US" dirty="0" err="1" smtClean="0"/>
              <a:t>ornitozei-psittacozei</a:t>
            </a:r>
            <a:r>
              <a:rPr lang="en-US" dirty="0" smtClean="0"/>
              <a:t>, care produce </a:t>
            </a:r>
            <a:r>
              <a:rPr lang="en-US" dirty="0" err="1" smtClean="0"/>
              <a:t>boala</a:t>
            </a:r>
            <a:r>
              <a:rPr lang="en-US" dirty="0" smtClean="0"/>
              <a:t> </a:t>
            </a:r>
            <a:r>
              <a:rPr lang="en-US" dirty="0" err="1" smtClean="0"/>
              <a:t>septicemică</a:t>
            </a:r>
            <a:r>
              <a:rPr lang="en-US" dirty="0" smtClean="0"/>
              <a:t> la </a:t>
            </a:r>
            <a:r>
              <a:rPr lang="en-US" dirty="0" err="1" smtClean="0"/>
              <a:t>papagali</a:t>
            </a:r>
            <a:r>
              <a:rPr lang="en-US" dirty="0" smtClean="0"/>
              <a:t> şi </a:t>
            </a:r>
            <a:r>
              <a:rPr lang="en-US" dirty="0" err="1" smtClean="0"/>
              <a:t>alte</a:t>
            </a:r>
            <a:r>
              <a:rPr lang="en-US" dirty="0" smtClean="0"/>
              <a:t> </a:t>
            </a:r>
            <a:r>
              <a:rPr lang="en-US" dirty="0" err="1" smtClean="0"/>
              <a:t>păsări</a:t>
            </a:r>
            <a:r>
              <a:rPr lang="en-US" dirty="0" smtClean="0"/>
              <a:t> de </a:t>
            </a:r>
            <a:r>
              <a:rPr lang="en-US" dirty="0" err="1" smtClean="0"/>
              <a:t>colivie</a:t>
            </a:r>
            <a:r>
              <a:rPr lang="en-US" dirty="0" smtClean="0"/>
              <a:t>, accidental </a:t>
            </a:r>
            <a:r>
              <a:rPr lang="en-US" dirty="0" err="1" smtClean="0"/>
              <a:t>putând</a:t>
            </a:r>
            <a:r>
              <a:rPr lang="en-US" dirty="0" smtClean="0"/>
              <a:t> </a:t>
            </a:r>
            <a:r>
              <a:rPr lang="en-US" dirty="0" err="1" smtClean="0"/>
              <a:t>infecta</a:t>
            </a:r>
            <a:r>
              <a:rPr lang="en-US" dirty="0" smtClean="0"/>
              <a:t> şi </a:t>
            </a:r>
            <a:r>
              <a:rPr lang="en-US" dirty="0" err="1" smtClean="0"/>
              <a:t>omul</a:t>
            </a:r>
            <a:r>
              <a:rPr lang="en-US" dirty="0" smtClean="0"/>
              <a:t>; </a:t>
            </a:r>
          </a:p>
          <a:p>
            <a:r>
              <a:rPr lang="en-US" b="1" dirty="0" err="1" smtClean="0"/>
              <a:t>Grupul</a:t>
            </a:r>
            <a:r>
              <a:rPr lang="en-US" b="1" dirty="0" smtClean="0"/>
              <a:t> </a:t>
            </a:r>
            <a:r>
              <a:rPr lang="en-US" b="1" dirty="0" err="1" smtClean="0"/>
              <a:t>chlamidiilor</a:t>
            </a:r>
            <a:r>
              <a:rPr lang="en-US" b="1" dirty="0" smtClean="0"/>
              <a:t> </a:t>
            </a:r>
            <a:r>
              <a:rPr lang="en-US" b="1" dirty="0" err="1" smtClean="0"/>
              <a:t>umane</a:t>
            </a:r>
            <a:r>
              <a:rPr lang="en-US" dirty="0" smtClean="0"/>
              <a:t>: </a:t>
            </a:r>
            <a:r>
              <a:rPr lang="en-US" dirty="0" err="1" smtClean="0"/>
              <a:t>agentul</a:t>
            </a:r>
            <a:r>
              <a:rPr lang="en-US" dirty="0" smtClean="0"/>
              <a:t> </a:t>
            </a:r>
            <a:r>
              <a:rPr lang="en-US" dirty="0" err="1" smtClean="0"/>
              <a:t>limfogranulomatozei</a:t>
            </a:r>
            <a:r>
              <a:rPr lang="en-US" dirty="0" smtClean="0"/>
              <a:t> </a:t>
            </a:r>
            <a:r>
              <a:rPr lang="en-US" dirty="0" err="1" smtClean="0"/>
              <a:t>benigne</a:t>
            </a:r>
            <a:r>
              <a:rPr lang="en-US" dirty="0" smtClean="0"/>
              <a:t> </a:t>
            </a:r>
            <a:r>
              <a:rPr lang="en-US" dirty="0" err="1" smtClean="0"/>
              <a:t>inghinale</a:t>
            </a:r>
            <a:r>
              <a:rPr lang="en-US" dirty="0" smtClean="0"/>
              <a:t>, </a:t>
            </a:r>
            <a:r>
              <a:rPr lang="en-US" dirty="0" err="1" smtClean="0"/>
              <a:t>agentul</a:t>
            </a:r>
            <a:r>
              <a:rPr lang="en-US" dirty="0" smtClean="0"/>
              <a:t> </a:t>
            </a:r>
            <a:r>
              <a:rPr lang="en-US" dirty="0" err="1" smtClean="0"/>
              <a:t>conjunctivitei</a:t>
            </a:r>
            <a:r>
              <a:rPr lang="en-US" dirty="0" smtClean="0"/>
              <a:t> cu </a:t>
            </a:r>
            <a:r>
              <a:rPr lang="en-US" dirty="0" err="1" smtClean="0"/>
              <a:t>incluzii</a:t>
            </a:r>
            <a:r>
              <a:rPr lang="en-US" dirty="0" smtClean="0"/>
              <a:t>, </a:t>
            </a:r>
            <a:r>
              <a:rPr lang="en-US" dirty="0" err="1" smtClean="0"/>
              <a:t>agentul</a:t>
            </a:r>
            <a:r>
              <a:rPr lang="en-US" dirty="0" smtClean="0"/>
              <a:t> </a:t>
            </a:r>
            <a:r>
              <a:rPr lang="en-US" dirty="0" err="1" smtClean="0"/>
              <a:t>chlamidian</a:t>
            </a:r>
            <a:r>
              <a:rPr lang="en-US" dirty="0" smtClean="0"/>
              <a:t> al </a:t>
            </a:r>
            <a:r>
              <a:rPr lang="en-US" dirty="0" err="1" smtClean="0"/>
              <a:t>pneumoniei</a:t>
            </a:r>
            <a:r>
              <a:rPr lang="en-US" dirty="0" smtClean="0"/>
              <a:t> </a:t>
            </a:r>
            <a:r>
              <a:rPr lang="en-US" dirty="0" err="1" smtClean="0"/>
              <a:t>atipice</a:t>
            </a:r>
            <a:r>
              <a:rPr lang="en-US" dirty="0" smtClean="0"/>
              <a:t>;</a:t>
            </a:r>
          </a:p>
          <a:p>
            <a:r>
              <a:rPr lang="en-US" b="1" dirty="0" err="1" smtClean="0"/>
              <a:t>Grupul</a:t>
            </a:r>
            <a:r>
              <a:rPr lang="en-US" b="1" dirty="0" smtClean="0"/>
              <a:t> </a:t>
            </a:r>
            <a:r>
              <a:rPr lang="en-US" b="1" dirty="0" err="1" smtClean="0"/>
              <a:t>chlamidiilor</a:t>
            </a:r>
            <a:r>
              <a:rPr lang="en-US" b="1" dirty="0" smtClean="0"/>
              <a:t> </a:t>
            </a:r>
            <a:r>
              <a:rPr lang="en-US" b="1" dirty="0" err="1" smtClean="0"/>
              <a:t>altor</a:t>
            </a:r>
            <a:r>
              <a:rPr lang="en-US" b="1" dirty="0" smtClean="0"/>
              <a:t> </a:t>
            </a:r>
            <a:r>
              <a:rPr lang="en-US" b="1" dirty="0" err="1" smtClean="0"/>
              <a:t>mamifere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agentul</a:t>
            </a:r>
            <a:r>
              <a:rPr lang="en-US" dirty="0" smtClean="0"/>
              <a:t> </a:t>
            </a:r>
            <a:r>
              <a:rPr lang="en-US" dirty="0" err="1" smtClean="0"/>
              <a:t>chlamidian</a:t>
            </a:r>
            <a:r>
              <a:rPr lang="en-US" dirty="0" smtClean="0"/>
              <a:t> al </a:t>
            </a:r>
            <a:r>
              <a:rPr lang="en-US" dirty="0" err="1" smtClean="0"/>
              <a:t>pneumoniei</a:t>
            </a:r>
            <a:r>
              <a:rPr lang="en-US" dirty="0" smtClean="0"/>
              <a:t> </a:t>
            </a:r>
            <a:r>
              <a:rPr lang="en-US" dirty="0" err="1" smtClean="0"/>
              <a:t>şoarecelui</a:t>
            </a:r>
            <a:r>
              <a:rPr lang="en-US" dirty="0" smtClean="0"/>
              <a:t>, </a:t>
            </a:r>
            <a:r>
              <a:rPr lang="en-US" dirty="0" err="1" smtClean="0"/>
              <a:t>pisicii</a:t>
            </a:r>
            <a:r>
              <a:rPr lang="en-US" dirty="0" smtClean="0"/>
              <a:t>), care pot </a:t>
            </a:r>
            <a:r>
              <a:rPr lang="en-US" dirty="0" err="1" smtClean="0"/>
              <a:t>determina</a:t>
            </a:r>
            <a:r>
              <a:rPr lang="en-US" dirty="0" smtClean="0"/>
              <a:t> </a:t>
            </a:r>
            <a:r>
              <a:rPr lang="en-US" dirty="0" err="1" smtClean="0"/>
              <a:t>ocazional</a:t>
            </a:r>
            <a:r>
              <a:rPr lang="en-US" dirty="0" smtClean="0"/>
              <a:t> </a:t>
            </a:r>
            <a:r>
              <a:rPr lang="en-US" dirty="0" err="1" smtClean="0"/>
              <a:t>infecţia</a:t>
            </a:r>
            <a:r>
              <a:rPr lang="en-US" dirty="0" smtClean="0"/>
              <a:t> la </a:t>
            </a:r>
            <a:r>
              <a:rPr lang="en-US" dirty="0" err="1" smtClean="0"/>
              <a:t>om.</a:t>
            </a:r>
            <a:endParaRPr lang="en-US" dirty="0" smtClean="0"/>
          </a:p>
          <a:p>
            <a:endParaRPr lang="ro-RO" dirty="0" smtClean="0"/>
          </a:p>
          <a:p>
            <a:r>
              <a:rPr lang="en-US" dirty="0" smtClean="0"/>
              <a:t>Din </a:t>
            </a:r>
            <a:r>
              <a:rPr lang="en-US" dirty="0" err="1" smtClean="0"/>
              <a:t>punct</a:t>
            </a:r>
            <a:r>
              <a:rPr lang="en-US" dirty="0" smtClean="0"/>
              <a:t> de </a:t>
            </a:r>
            <a:r>
              <a:rPr lang="en-US" dirty="0" err="1" smtClean="0"/>
              <a:t>vedere</a:t>
            </a:r>
            <a:r>
              <a:rPr lang="en-US" dirty="0" smtClean="0"/>
              <a:t> strict taxonomic,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genul</a:t>
            </a:r>
            <a:r>
              <a:rPr lang="en-US" dirty="0" smtClean="0"/>
              <a:t> </a:t>
            </a:r>
            <a:r>
              <a:rPr lang="en-US" dirty="0" err="1" smtClean="0"/>
              <a:t>Chlamidia</a:t>
            </a:r>
            <a:r>
              <a:rPr lang="en-US" dirty="0" smtClean="0"/>
              <a:t>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încadrate</a:t>
            </a:r>
            <a:r>
              <a:rPr lang="en-US" dirty="0" smtClean="0"/>
              <a:t> </a:t>
            </a:r>
            <a:r>
              <a:rPr lang="en-US" dirty="0" err="1" smtClean="0"/>
              <a:t>două</a:t>
            </a:r>
            <a:r>
              <a:rPr lang="en-US" dirty="0" smtClean="0"/>
              <a:t> </a:t>
            </a:r>
            <a:r>
              <a:rPr lang="en-US" dirty="0" err="1" smtClean="0"/>
              <a:t>subgenuri</a:t>
            </a:r>
            <a:r>
              <a:rPr lang="en-US" dirty="0" smtClean="0"/>
              <a:t>: </a:t>
            </a:r>
          </a:p>
          <a:p>
            <a:pPr lvl="0"/>
            <a:r>
              <a:rPr lang="en-US" b="1" dirty="0" err="1" smtClean="0"/>
              <a:t>subgenul</a:t>
            </a:r>
            <a:r>
              <a:rPr lang="en-US" b="1" dirty="0" smtClean="0"/>
              <a:t> </a:t>
            </a:r>
            <a:r>
              <a:rPr lang="en-US" b="1" dirty="0" err="1" smtClean="0"/>
              <a:t>Miyagawanella</a:t>
            </a:r>
            <a:r>
              <a:rPr lang="en-US" b="1" dirty="0" smtClean="0"/>
              <a:t> (</a:t>
            </a:r>
            <a:r>
              <a:rPr lang="en-US" b="1" dirty="0" err="1" smtClean="0"/>
              <a:t>Bedsonia</a:t>
            </a:r>
            <a:r>
              <a:rPr lang="en-US" b="1" dirty="0" smtClean="0"/>
              <a:t>)</a:t>
            </a:r>
            <a:r>
              <a:rPr lang="en-US" dirty="0" smtClean="0"/>
              <a:t> care </a:t>
            </a:r>
            <a:r>
              <a:rPr lang="en-US" dirty="0" err="1" smtClean="0"/>
              <a:t>cuprinde</a:t>
            </a:r>
            <a:r>
              <a:rPr lang="en-US" dirty="0" smtClean="0"/>
              <a:t> ca </a:t>
            </a:r>
            <a:r>
              <a:rPr lang="en-US" dirty="0" err="1" smtClean="0"/>
              <a:t>specii</a:t>
            </a:r>
            <a:r>
              <a:rPr lang="en-US" dirty="0" smtClean="0"/>
              <a:t> </a:t>
            </a:r>
            <a:r>
              <a:rPr lang="en-US" dirty="0" err="1" smtClean="0"/>
              <a:t>agentul</a:t>
            </a:r>
            <a:r>
              <a:rPr lang="en-US" dirty="0" smtClean="0"/>
              <a:t> </a:t>
            </a:r>
            <a:r>
              <a:rPr lang="en-US" dirty="0" err="1" smtClean="0"/>
              <a:t>ornitozei-psittacozei</a:t>
            </a:r>
            <a:r>
              <a:rPr lang="en-US" dirty="0" smtClean="0"/>
              <a:t> şi </a:t>
            </a:r>
            <a:r>
              <a:rPr lang="en-US" dirty="0" err="1" smtClean="0"/>
              <a:t>agentul</a:t>
            </a:r>
            <a:r>
              <a:rPr lang="en-US" dirty="0" smtClean="0"/>
              <a:t> </a:t>
            </a:r>
            <a:r>
              <a:rPr lang="en-US" u="sng" dirty="0" err="1" smtClean="0"/>
              <a:t>limfogranulomatozei</a:t>
            </a:r>
            <a:r>
              <a:rPr lang="en-US" u="sng" dirty="0" smtClean="0"/>
              <a:t> </a:t>
            </a:r>
            <a:r>
              <a:rPr lang="en-US" u="sng" dirty="0" err="1" smtClean="0"/>
              <a:t>benigne</a:t>
            </a:r>
            <a:r>
              <a:rPr lang="en-US" u="sng" dirty="0" smtClean="0"/>
              <a:t> </a:t>
            </a:r>
            <a:r>
              <a:rPr lang="en-US" u="sng" dirty="0" err="1" smtClean="0"/>
              <a:t>inghinale</a:t>
            </a:r>
            <a:r>
              <a:rPr lang="en-US" dirty="0" smtClean="0"/>
              <a:t>;</a:t>
            </a:r>
          </a:p>
          <a:p>
            <a:pPr lvl="0"/>
            <a:r>
              <a:rPr lang="en-US" dirty="0" err="1" smtClean="0"/>
              <a:t>subgenul</a:t>
            </a:r>
            <a:r>
              <a:rPr lang="en-US" dirty="0" smtClean="0"/>
              <a:t> </a:t>
            </a:r>
            <a:r>
              <a:rPr lang="en-US" dirty="0" err="1" smtClean="0"/>
              <a:t>Chlamydozoon</a:t>
            </a:r>
            <a:r>
              <a:rPr lang="en-US" dirty="0" smtClean="0"/>
              <a:t>, </a:t>
            </a:r>
            <a:r>
              <a:rPr lang="en-US" dirty="0" err="1" smtClean="0"/>
              <a:t>în</a:t>
            </a:r>
            <a:r>
              <a:rPr lang="en-US" dirty="0" smtClean="0"/>
              <a:t> care se </a:t>
            </a:r>
            <a:r>
              <a:rPr lang="en-US" dirty="0" err="1" smtClean="0"/>
              <a:t>diferenţiază</a:t>
            </a:r>
            <a:r>
              <a:rPr lang="en-US" dirty="0" smtClean="0"/>
              <a:t> </a:t>
            </a:r>
            <a:r>
              <a:rPr lang="en-US" dirty="0" err="1" smtClean="0"/>
              <a:t>două</a:t>
            </a:r>
            <a:r>
              <a:rPr lang="en-US" dirty="0" smtClean="0"/>
              <a:t> </a:t>
            </a:r>
            <a:r>
              <a:rPr lang="en-US" dirty="0" err="1" smtClean="0"/>
              <a:t>specii</a:t>
            </a:r>
            <a:r>
              <a:rPr lang="en-US" dirty="0" smtClean="0"/>
              <a:t> </a:t>
            </a:r>
            <a:r>
              <a:rPr lang="en-US" dirty="0" err="1" smtClean="0"/>
              <a:t>patogene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om: </a:t>
            </a:r>
            <a:r>
              <a:rPr lang="en-US" b="1" i="1" dirty="0" smtClean="0"/>
              <a:t>Chlamydia trachomatis </a:t>
            </a:r>
            <a:r>
              <a:rPr lang="en-US" dirty="0" smtClean="0"/>
              <a:t>(</a:t>
            </a:r>
            <a:r>
              <a:rPr lang="en-US" dirty="0" err="1" smtClean="0"/>
              <a:t>agentul</a:t>
            </a:r>
            <a:r>
              <a:rPr lang="en-US" dirty="0" smtClean="0"/>
              <a:t> </a:t>
            </a:r>
            <a:r>
              <a:rPr lang="en-US" dirty="0" err="1" smtClean="0"/>
              <a:t>trachomului</a:t>
            </a:r>
            <a:r>
              <a:rPr lang="en-US" dirty="0" smtClean="0"/>
              <a:t>) şi </a:t>
            </a:r>
            <a:r>
              <a:rPr lang="en-US" b="1" i="1" dirty="0" smtClean="0"/>
              <a:t>Chlamydia </a:t>
            </a:r>
            <a:r>
              <a:rPr lang="en-US" b="1" i="1" dirty="0" err="1" smtClean="0"/>
              <a:t>oculogenitalis</a:t>
            </a:r>
            <a:r>
              <a:rPr lang="en-US" b="1" i="1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agentul</a:t>
            </a:r>
            <a:r>
              <a:rPr lang="en-US" dirty="0" smtClean="0"/>
              <a:t> </a:t>
            </a:r>
            <a:r>
              <a:rPr lang="en-US" dirty="0" err="1" smtClean="0"/>
              <a:t>conjunctivitei</a:t>
            </a:r>
            <a:r>
              <a:rPr lang="en-US" dirty="0" smtClean="0"/>
              <a:t> cu </a:t>
            </a:r>
            <a:r>
              <a:rPr lang="en-US" dirty="0" err="1" smtClean="0"/>
              <a:t>incluzii</a:t>
            </a:r>
            <a:r>
              <a:rPr lang="en-US" dirty="0" smtClean="0"/>
              <a:t>). </a:t>
            </a:r>
            <a:r>
              <a:rPr lang="en-US" dirty="0" err="1" smtClean="0"/>
              <a:t>Cele</a:t>
            </a:r>
            <a:r>
              <a:rPr lang="en-US" dirty="0" smtClean="0"/>
              <a:t> </a:t>
            </a:r>
            <a:r>
              <a:rPr lang="en-US" dirty="0" err="1" smtClean="0"/>
              <a:t>două</a:t>
            </a:r>
            <a:r>
              <a:rPr lang="en-US" dirty="0" smtClean="0"/>
              <a:t> </a:t>
            </a:r>
            <a:r>
              <a:rPr lang="en-US" dirty="0" err="1" smtClean="0"/>
              <a:t>specii</a:t>
            </a:r>
            <a:r>
              <a:rPr lang="en-US" dirty="0" smtClean="0"/>
              <a:t> ale </a:t>
            </a:r>
            <a:r>
              <a:rPr lang="en-US" dirty="0" err="1" smtClean="0"/>
              <a:t>subgenului</a:t>
            </a:r>
            <a:r>
              <a:rPr lang="en-US" dirty="0" smtClean="0"/>
              <a:t> </a:t>
            </a:r>
            <a:r>
              <a:rPr lang="en-US" dirty="0" err="1" smtClean="0"/>
              <a:t>Chlamydozoon</a:t>
            </a:r>
            <a:r>
              <a:rPr lang="en-US" dirty="0" smtClean="0"/>
              <a:t>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grupate</a:t>
            </a:r>
            <a:r>
              <a:rPr lang="en-US" dirty="0" smtClean="0"/>
              <a:t> generic sub </a:t>
            </a:r>
            <a:r>
              <a:rPr lang="en-US" dirty="0" err="1" smtClean="0"/>
              <a:t>numele</a:t>
            </a:r>
            <a:r>
              <a:rPr lang="en-US" dirty="0" smtClean="0"/>
              <a:t> de </a:t>
            </a:r>
            <a:r>
              <a:rPr lang="en-US" dirty="0" err="1" smtClean="0"/>
              <a:t>agenţii</a:t>
            </a:r>
            <a:r>
              <a:rPr lang="en-US" dirty="0" smtClean="0"/>
              <a:t> </a:t>
            </a:r>
            <a:r>
              <a:rPr lang="en-US" u="sng" dirty="0" smtClean="0"/>
              <a:t>„TRIC” (</a:t>
            </a:r>
            <a:r>
              <a:rPr lang="en-US" u="sng" dirty="0" err="1" smtClean="0"/>
              <a:t>Trachom</a:t>
            </a:r>
            <a:r>
              <a:rPr lang="en-US" u="sng" dirty="0" smtClean="0"/>
              <a:t>-inclusion-Conjunctivitis)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870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-99392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o-RO" sz="4400" dirty="0" smtClean="0"/>
              <a:t>1. CHLAMYDIA - </a:t>
            </a:r>
            <a:r>
              <a:rPr lang="en-US" sz="4400" dirty="0" err="1" smtClean="0"/>
              <a:t>Caractere</a:t>
            </a:r>
            <a:r>
              <a:rPr lang="en-US" sz="4400" dirty="0" smtClean="0"/>
              <a:t> </a:t>
            </a:r>
            <a:r>
              <a:rPr lang="en-US" sz="4400" dirty="0" err="1" smtClean="0"/>
              <a:t>morfologice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Chlamydiile</a:t>
            </a:r>
            <a:r>
              <a:rPr lang="en-US" dirty="0" smtClean="0"/>
              <a:t>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bacterii</a:t>
            </a:r>
            <a:r>
              <a:rPr lang="en-US" dirty="0" smtClean="0"/>
              <a:t> </a:t>
            </a:r>
            <a:r>
              <a:rPr lang="en-US" dirty="0" err="1" smtClean="0"/>
              <a:t>imobile</a:t>
            </a:r>
            <a:r>
              <a:rPr lang="en-US" dirty="0" smtClean="0"/>
              <a:t>, </a:t>
            </a:r>
            <a:r>
              <a:rPr lang="en-US" dirty="0" err="1" smtClean="0"/>
              <a:t>asemănătoare</a:t>
            </a:r>
            <a:r>
              <a:rPr lang="en-US" dirty="0" smtClean="0"/>
              <a:t> ca </a:t>
            </a:r>
            <a:r>
              <a:rPr lang="en-US" dirty="0" err="1" smtClean="0"/>
              <a:t>structură</a:t>
            </a:r>
            <a:r>
              <a:rPr lang="en-US" dirty="0" smtClean="0"/>
              <a:t> cu </a:t>
            </a:r>
            <a:r>
              <a:rPr lang="en-US" dirty="0" err="1" smtClean="0"/>
              <a:t>bacteriile</a:t>
            </a:r>
            <a:r>
              <a:rPr lang="en-US" dirty="0" smtClean="0"/>
              <a:t> Gram negative, la care se </a:t>
            </a:r>
            <a:r>
              <a:rPr lang="en-US" dirty="0" err="1" smtClean="0"/>
              <a:t>întâlnesc</a:t>
            </a:r>
            <a:r>
              <a:rPr lang="en-US" dirty="0" smtClean="0"/>
              <a:t> </a:t>
            </a:r>
            <a:r>
              <a:rPr lang="en-US" dirty="0" err="1" smtClean="0"/>
              <a:t>două</a:t>
            </a:r>
            <a:r>
              <a:rPr lang="en-US" dirty="0" smtClean="0"/>
              <a:t> </a:t>
            </a:r>
            <a:r>
              <a:rPr lang="en-US" dirty="0" err="1" smtClean="0"/>
              <a:t>tipuri</a:t>
            </a:r>
            <a:r>
              <a:rPr lang="en-US" dirty="0" smtClean="0"/>
              <a:t> de </a:t>
            </a:r>
            <a:r>
              <a:rPr lang="en-US" dirty="0" err="1" smtClean="0"/>
              <a:t>celule</a:t>
            </a:r>
            <a:r>
              <a:rPr lang="en-US" dirty="0" smtClean="0"/>
              <a:t>:</a:t>
            </a:r>
          </a:p>
          <a:p>
            <a:r>
              <a:rPr lang="ro-RO" dirty="0" smtClean="0"/>
              <a:t>- celule mici, sferice, cu diametrul de 250-300 nm, care </a:t>
            </a:r>
            <a:r>
              <a:rPr lang="ro-RO" dirty="0" err="1" smtClean="0"/>
              <a:t>conţin</a:t>
            </a:r>
            <a:r>
              <a:rPr lang="ro-RO" dirty="0" smtClean="0"/>
              <a:t> un </a:t>
            </a:r>
            <a:r>
              <a:rPr lang="ro-RO" dirty="0" err="1" smtClean="0"/>
              <a:t>nucleoid</a:t>
            </a:r>
            <a:r>
              <a:rPr lang="ro-RO" dirty="0" smtClean="0"/>
              <a:t> compact, perete celular dens şi au o activitate metabolică redusă. Acestea sunt forme puternic </a:t>
            </a:r>
            <a:r>
              <a:rPr lang="ro-RO" dirty="0" err="1" smtClean="0"/>
              <a:t>infecţioase</a:t>
            </a:r>
            <a:r>
              <a:rPr lang="ro-RO" dirty="0" smtClean="0"/>
              <a:t>, stabile, extracelulare, numite „corpusculi elementari”;</a:t>
            </a:r>
            <a:endParaRPr lang="en-US" dirty="0" smtClean="0"/>
          </a:p>
          <a:p>
            <a:r>
              <a:rPr lang="ro-RO" dirty="0" smtClean="0"/>
              <a:t>- celule mari, cu diametrul de 800-1200 nm, fără </a:t>
            </a:r>
            <a:r>
              <a:rPr lang="ro-RO" dirty="0" err="1" smtClean="0"/>
              <a:t>nucleoid</a:t>
            </a:r>
            <a:r>
              <a:rPr lang="ro-RO" dirty="0" smtClean="0"/>
              <a:t> dens (ADN risipit neregulat în toată citoplasma), cu perete celular lax, foarte active metabolic, situate intracelular, acestea constituind forme de replicare ale </a:t>
            </a:r>
            <a:r>
              <a:rPr lang="ro-RO" dirty="0" err="1" smtClean="0"/>
              <a:t>chlamydiilor</a:t>
            </a:r>
            <a:r>
              <a:rPr lang="ro-RO" dirty="0" smtClean="0"/>
              <a:t>, denumite „corpi </a:t>
            </a:r>
            <a:r>
              <a:rPr lang="ro-RO" dirty="0" err="1" smtClean="0"/>
              <a:t>iniţiali</a:t>
            </a:r>
            <a:r>
              <a:rPr lang="ro-RO" dirty="0" smtClean="0"/>
              <a:t>” sau „corpi </a:t>
            </a:r>
            <a:r>
              <a:rPr lang="ro-RO" dirty="0" err="1" smtClean="0"/>
              <a:t>reticulaţi</a:t>
            </a:r>
            <a:r>
              <a:rPr lang="ro-RO" dirty="0" smtClean="0"/>
              <a:t>”.</a:t>
            </a:r>
            <a:endParaRPr lang="en-US" dirty="0" smtClean="0"/>
          </a:p>
          <a:p>
            <a:r>
              <a:rPr lang="ro-RO" dirty="0" smtClean="0"/>
              <a:t>Ambele forme se colorează prin </a:t>
            </a:r>
            <a:r>
              <a:rPr lang="ro-RO" dirty="0" err="1" smtClean="0"/>
              <a:t>coloraţii</a:t>
            </a:r>
            <a:r>
              <a:rPr lang="ro-RO" dirty="0" smtClean="0"/>
              <a:t> speciale: </a:t>
            </a:r>
            <a:r>
              <a:rPr lang="ro-RO" dirty="0" err="1" smtClean="0"/>
              <a:t>Machiavello</a:t>
            </a:r>
            <a:r>
              <a:rPr lang="ro-RO" dirty="0" smtClean="0"/>
              <a:t>, Gimenez, </a:t>
            </a:r>
            <a:r>
              <a:rPr lang="ro-RO" dirty="0" err="1" smtClean="0"/>
              <a:t>Giemsa</a:t>
            </a:r>
            <a:r>
              <a:rPr lang="ro-RO" dirty="0" smtClean="0"/>
              <a:t>.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00108"/>
            <a:ext cx="4131693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5616" y="5085184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 smtClean="0"/>
              <a:t>C</a:t>
            </a:r>
            <a:r>
              <a:rPr lang="en-US" b="1" dirty="0" err="1" smtClean="0"/>
              <a:t>oloraţia</a:t>
            </a:r>
            <a:r>
              <a:rPr lang="en-US" b="1" dirty="0" smtClean="0"/>
              <a:t> </a:t>
            </a:r>
            <a:r>
              <a:rPr lang="en-US" b="1" dirty="0" err="1" smtClean="0"/>
              <a:t>Gimenez</a:t>
            </a:r>
            <a:endParaRPr lang="en-US" b="1" dirty="0"/>
          </a:p>
        </p:txBody>
      </p:sp>
      <p:pic>
        <p:nvPicPr>
          <p:cNvPr id="8" name="Picture 2" descr="https://encrypted-tbn1.gstatic.com/images?q=tbn:ANd9GcT-3GSw9oMEsumy40Vvl-w6HU-aOBR2RPKleFE6V80_MTEVBJw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0621" b="8494"/>
          <a:stretch/>
        </p:blipFill>
        <p:spPr bwMode="auto">
          <a:xfrm>
            <a:off x="4932040" y="1484784"/>
            <a:ext cx="3744416" cy="289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16944" y="5085184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 smtClean="0"/>
              <a:t>C</a:t>
            </a:r>
            <a:r>
              <a:rPr lang="en-US" b="1" dirty="0" err="1" smtClean="0"/>
              <a:t>oloraţia</a:t>
            </a:r>
            <a:r>
              <a:rPr lang="en-US" b="1" dirty="0" smtClean="0"/>
              <a:t> </a:t>
            </a:r>
            <a:r>
              <a:rPr lang="ro-RO" b="1" dirty="0" err="1" smtClean="0"/>
              <a:t>Giemsa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1259632" y="5837572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Dezvoltarea</a:t>
            </a:r>
            <a:r>
              <a:rPr lang="en-US" b="1" dirty="0"/>
              <a:t> </a:t>
            </a:r>
            <a:r>
              <a:rPr lang="en-US" b="1" dirty="0" err="1"/>
              <a:t>intracitoplasmatică</a:t>
            </a:r>
            <a:r>
              <a:rPr lang="en-US" b="1" dirty="0"/>
              <a:t> a </a:t>
            </a:r>
            <a:r>
              <a:rPr lang="en-US" b="1" dirty="0" err="1" smtClean="0"/>
              <a:t>Chlamydiilor</a:t>
            </a:r>
            <a:r>
              <a:rPr lang="en-US" b="1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844824"/>
            <a:ext cx="4369442" cy="286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5984" y="5643578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 err="1" smtClean="0"/>
              <a:t>Imunofluorescenţă</a:t>
            </a:r>
            <a:r>
              <a:rPr lang="ro-RO" b="1" dirty="0" smtClean="0"/>
              <a:t> </a:t>
            </a:r>
            <a:r>
              <a:rPr lang="ro-RO" b="1" dirty="0"/>
              <a:t>- </a:t>
            </a:r>
            <a:r>
              <a:rPr lang="ro-RO" b="1" dirty="0" smtClean="0"/>
              <a:t>Chlamydii</a:t>
            </a:r>
            <a:endParaRPr lang="en-US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1156967"/>
            <a:ext cx="3917960" cy="423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o-RO" dirty="0" smtClean="0"/>
              <a:t>Ciclul de dezvoltare are loc în citoplasma celulei gazdă şi începe o dată cu pătrunderea corpusculului elementar (care reprezintă unitatea </a:t>
            </a:r>
            <a:r>
              <a:rPr lang="ro-RO" dirty="0" err="1" smtClean="0"/>
              <a:t>infecţioasă</a:t>
            </a:r>
            <a:r>
              <a:rPr lang="ro-RO" dirty="0" smtClean="0"/>
              <a:t>), printr-un proces de </a:t>
            </a:r>
            <a:r>
              <a:rPr lang="ro-RO" dirty="0" err="1" smtClean="0"/>
              <a:t>endocitoză</a:t>
            </a:r>
            <a:r>
              <a:rPr lang="ro-RO" dirty="0" smtClean="0"/>
              <a:t>. Corpusculul elementar inclus în </a:t>
            </a:r>
            <a:r>
              <a:rPr lang="ro-RO" dirty="0" err="1" smtClean="0"/>
              <a:t>fagozomi</a:t>
            </a:r>
            <a:r>
              <a:rPr lang="ro-RO" dirty="0" smtClean="0"/>
              <a:t> rezistă la digestia prin enzime </a:t>
            </a:r>
            <a:r>
              <a:rPr lang="ro-RO" dirty="0" err="1" smtClean="0"/>
              <a:t>lizozomale</a:t>
            </a:r>
            <a:r>
              <a:rPr lang="ro-RO" dirty="0" smtClean="0"/>
              <a:t>. Sintezele bacteriene </a:t>
            </a:r>
            <a:r>
              <a:rPr lang="ro-RO" dirty="0" err="1" smtClean="0"/>
              <a:t>desfăşurate</a:t>
            </a:r>
            <a:r>
              <a:rPr lang="ro-RO" dirty="0" smtClean="0"/>
              <a:t> intracelular duc la rearanjarea celulei bacteriene spre o formă mare, corpul reticulat, cu infectivitate joasă. </a:t>
            </a:r>
            <a:endParaRPr lang="en-US" dirty="0" smtClean="0"/>
          </a:p>
          <a:p>
            <a:r>
              <a:rPr lang="ro-RO" dirty="0" smtClean="0"/>
              <a:t>După o perioadă de </a:t>
            </a:r>
            <a:r>
              <a:rPr lang="ro-RO" dirty="0" err="1" smtClean="0"/>
              <a:t>lag</a:t>
            </a:r>
            <a:r>
              <a:rPr lang="ro-RO" dirty="0" smtClean="0"/>
              <a:t> de aproximativ 12 ore, forma reticulată se divide repetat prin </a:t>
            </a:r>
            <a:r>
              <a:rPr lang="ro-RO" dirty="0" err="1" smtClean="0"/>
              <a:t>fiziune</a:t>
            </a:r>
            <a:r>
              <a:rPr lang="ro-RO" dirty="0" smtClean="0"/>
              <a:t> binară şi apoi se condensează spre „corpi elementari” mici, puternic </a:t>
            </a:r>
            <a:r>
              <a:rPr lang="ro-RO" dirty="0" err="1" smtClean="0"/>
              <a:t>infecţioşi</a:t>
            </a:r>
            <a:r>
              <a:rPr lang="ro-RO" dirty="0" smtClean="0"/>
              <a:t>. Ciclul durează 24-48 ore. </a:t>
            </a:r>
            <a:endParaRPr lang="en-US" dirty="0" smtClean="0"/>
          </a:p>
          <a:p>
            <a:r>
              <a:rPr lang="ro-RO" dirty="0" smtClean="0"/>
              <a:t>În celula infectată apar </a:t>
            </a:r>
            <a:r>
              <a:rPr lang="ro-RO" dirty="0" err="1" smtClean="0"/>
              <a:t>incluziile</a:t>
            </a:r>
            <a:r>
              <a:rPr lang="ro-RO" dirty="0" smtClean="0"/>
              <a:t>, care reprezintă microcolonii bacteriene, </a:t>
            </a:r>
            <a:r>
              <a:rPr lang="ro-RO" dirty="0" err="1" smtClean="0"/>
              <a:t>conţinând</a:t>
            </a:r>
            <a:r>
              <a:rPr lang="ro-RO" dirty="0" smtClean="0"/>
              <a:t> corpi </a:t>
            </a:r>
            <a:r>
              <a:rPr lang="ro-RO" dirty="0" err="1" smtClean="0"/>
              <a:t>reticulaţi</a:t>
            </a:r>
            <a:r>
              <a:rPr lang="ro-RO" dirty="0" smtClean="0"/>
              <a:t> şi corpi elementari. </a:t>
            </a:r>
            <a:r>
              <a:rPr lang="ro-RO" dirty="0" err="1" smtClean="0"/>
              <a:t>Incluziile</a:t>
            </a:r>
            <a:r>
              <a:rPr lang="ro-RO" dirty="0" smtClean="0"/>
              <a:t> se dispun în jurul nucleului celular ca o manta („</a:t>
            </a:r>
            <a:r>
              <a:rPr lang="ro-RO" dirty="0" err="1" smtClean="0"/>
              <a:t>chlamidă</a:t>
            </a:r>
            <a:r>
              <a:rPr lang="ro-RO" dirty="0" smtClean="0"/>
              <a:t>”). C. </a:t>
            </a:r>
            <a:r>
              <a:rPr lang="ro-RO" dirty="0" err="1" smtClean="0"/>
              <a:t>trachomatis</a:t>
            </a:r>
            <a:r>
              <a:rPr lang="ro-RO" dirty="0" smtClean="0"/>
              <a:t> formează </a:t>
            </a:r>
            <a:r>
              <a:rPr lang="ro-RO" dirty="0" err="1" smtClean="0"/>
              <a:t>incluzii</a:t>
            </a:r>
            <a:r>
              <a:rPr lang="ro-RO" dirty="0" smtClean="0"/>
              <a:t> compacte cu o matrice de glicogen, pe când la C. </a:t>
            </a:r>
            <a:r>
              <a:rPr lang="ro-RO" dirty="0" err="1" smtClean="0"/>
              <a:t>psittaci</a:t>
            </a:r>
            <a:r>
              <a:rPr lang="ro-RO" dirty="0" smtClean="0"/>
              <a:t> </a:t>
            </a:r>
            <a:r>
              <a:rPr lang="ro-RO" dirty="0" err="1" smtClean="0"/>
              <a:t>incluziile</a:t>
            </a:r>
            <a:r>
              <a:rPr lang="ro-RO" dirty="0" smtClean="0"/>
              <a:t> sunt mai difuze şi lipsite de matricea de glicogen. Celula gazdă cu </a:t>
            </a:r>
            <a:r>
              <a:rPr lang="ro-RO" dirty="0" err="1" smtClean="0"/>
              <a:t>incluzii</a:t>
            </a:r>
            <a:r>
              <a:rPr lang="ro-RO" dirty="0" smtClean="0"/>
              <a:t> se rupe, corpii elementari sunt </a:t>
            </a:r>
            <a:r>
              <a:rPr lang="ro-RO" dirty="0" err="1" smtClean="0"/>
              <a:t>eliberaţi</a:t>
            </a:r>
            <a:r>
              <a:rPr lang="ro-RO" dirty="0" smtClean="0"/>
              <a:t> şi capabili de a începe un nou ciclu </a:t>
            </a:r>
            <a:r>
              <a:rPr lang="ro-RO" dirty="0" err="1" smtClean="0"/>
              <a:t>infecţios</a:t>
            </a:r>
            <a:r>
              <a:rPr lang="ro-RO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sz="5400" dirty="0"/>
              <a:t>CHLAMYDIA – </a:t>
            </a:r>
            <a:r>
              <a:rPr lang="en-US" sz="5400" dirty="0" err="1"/>
              <a:t>ciclu</a:t>
            </a:r>
            <a:r>
              <a:rPr lang="en-US" sz="5400" dirty="0"/>
              <a:t> biologic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24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GENUL RICKETTSIA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en-US" dirty="0" err="1" smtClean="0"/>
              <a:t>Astăzi</a:t>
            </a:r>
            <a:r>
              <a:rPr lang="en-US" dirty="0" smtClean="0"/>
              <a:t> s-a </a:t>
            </a:r>
            <a:r>
              <a:rPr lang="en-US" dirty="0" err="1" smtClean="0"/>
              <a:t>stabilit</a:t>
            </a:r>
            <a:r>
              <a:rPr lang="en-US" dirty="0" smtClean="0"/>
              <a:t> </a:t>
            </a:r>
            <a:r>
              <a:rPr lang="en-US" dirty="0" err="1" smtClean="0"/>
              <a:t>că</a:t>
            </a:r>
            <a:r>
              <a:rPr lang="en-US" dirty="0" smtClean="0"/>
              <a:t> </a:t>
            </a:r>
            <a:r>
              <a:rPr lang="en-US" dirty="0" err="1" smtClean="0"/>
              <a:t>rickettsiile</a:t>
            </a:r>
            <a:r>
              <a:rPr lang="en-US" dirty="0" smtClean="0"/>
              <a:t>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bacterii</a:t>
            </a:r>
            <a:r>
              <a:rPr lang="en-US" dirty="0" smtClean="0"/>
              <a:t>, </a:t>
            </a:r>
            <a:r>
              <a:rPr lang="en-US" dirty="0" err="1" smtClean="0"/>
              <a:t>având</a:t>
            </a:r>
            <a:r>
              <a:rPr lang="en-US" dirty="0" smtClean="0"/>
              <a:t> </a:t>
            </a:r>
            <a:r>
              <a:rPr lang="en-US" dirty="0" err="1" smtClean="0"/>
              <a:t>planul</a:t>
            </a:r>
            <a:r>
              <a:rPr lang="en-US" dirty="0" smtClean="0"/>
              <a:t> de </a:t>
            </a:r>
            <a:r>
              <a:rPr lang="en-US" dirty="0" err="1" smtClean="0"/>
              <a:t>organizare</a:t>
            </a:r>
            <a:r>
              <a:rPr lang="en-US" dirty="0" smtClean="0"/>
              <a:t> şi </a:t>
            </a:r>
            <a:r>
              <a:rPr lang="en-US" dirty="0" err="1" smtClean="0"/>
              <a:t>structura</a:t>
            </a:r>
            <a:r>
              <a:rPr lang="en-US" dirty="0" smtClean="0"/>
              <a:t> </a:t>
            </a:r>
            <a:r>
              <a:rPr lang="en-US" dirty="0" err="1" smtClean="0"/>
              <a:t>celulei</a:t>
            </a:r>
            <a:r>
              <a:rPr lang="en-US" dirty="0" smtClean="0"/>
              <a:t> </a:t>
            </a:r>
            <a:r>
              <a:rPr lang="en-US" dirty="0" err="1" smtClean="0"/>
              <a:t>procariote</a:t>
            </a:r>
            <a:r>
              <a:rPr lang="en-US" dirty="0" smtClean="0"/>
              <a:t>, </a:t>
            </a:r>
            <a:r>
              <a:rPr lang="en-US" dirty="0" err="1" smtClean="0"/>
              <a:t>precum</a:t>
            </a:r>
            <a:r>
              <a:rPr lang="en-US" dirty="0" smtClean="0"/>
              <a:t> şi </a:t>
            </a:r>
            <a:r>
              <a:rPr lang="en-US" dirty="0" err="1" smtClean="0"/>
              <a:t>alte</a:t>
            </a:r>
            <a:r>
              <a:rPr lang="en-US" dirty="0" smtClean="0"/>
              <a:t> </a:t>
            </a:r>
            <a:r>
              <a:rPr lang="en-US" dirty="0" err="1" smtClean="0"/>
              <a:t>atribute</a:t>
            </a:r>
            <a:r>
              <a:rPr lang="en-US" dirty="0" smtClean="0"/>
              <a:t> ale </a:t>
            </a:r>
            <a:r>
              <a:rPr lang="en-US" dirty="0" err="1" smtClean="0"/>
              <a:t>bacteriilor</a:t>
            </a:r>
            <a:r>
              <a:rPr lang="en-US" dirty="0" smtClean="0"/>
              <a:t>: </a:t>
            </a:r>
          </a:p>
          <a:p>
            <a:pPr lvl="1" algn="just"/>
            <a:r>
              <a:rPr lang="en-US" dirty="0" smtClean="0"/>
              <a:t>au </a:t>
            </a:r>
            <a:r>
              <a:rPr lang="en-US" dirty="0" err="1" smtClean="0"/>
              <a:t>perete</a:t>
            </a:r>
            <a:r>
              <a:rPr lang="en-US" dirty="0" smtClean="0"/>
              <a:t> </a:t>
            </a:r>
            <a:r>
              <a:rPr lang="en-US" dirty="0" err="1" smtClean="0"/>
              <a:t>celular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care se </a:t>
            </a:r>
            <a:r>
              <a:rPr lang="en-US" dirty="0" err="1" smtClean="0"/>
              <a:t>evidenţiază</a:t>
            </a:r>
            <a:r>
              <a:rPr lang="en-US" dirty="0" smtClean="0"/>
              <a:t> acid </a:t>
            </a:r>
            <a:r>
              <a:rPr lang="en-US" dirty="0" err="1" smtClean="0"/>
              <a:t>muramic</a:t>
            </a:r>
            <a:r>
              <a:rPr lang="en-US" dirty="0" smtClean="0"/>
              <a:t>; </a:t>
            </a:r>
          </a:p>
          <a:p>
            <a:pPr lvl="1" algn="just"/>
            <a:r>
              <a:rPr lang="en-US" dirty="0" err="1" smtClean="0"/>
              <a:t>citoplasma</a:t>
            </a:r>
            <a:r>
              <a:rPr lang="en-US" dirty="0" smtClean="0"/>
              <a:t> </a:t>
            </a:r>
            <a:r>
              <a:rPr lang="en-US" dirty="0" err="1" smtClean="0"/>
              <a:t>conţine</a:t>
            </a:r>
            <a:r>
              <a:rPr lang="en-US" dirty="0" smtClean="0"/>
              <a:t> </a:t>
            </a:r>
            <a:r>
              <a:rPr lang="en-US" dirty="0" err="1" smtClean="0"/>
              <a:t>ribozomi</a:t>
            </a:r>
            <a:r>
              <a:rPr lang="en-US" dirty="0" smtClean="0"/>
              <a:t> şi </a:t>
            </a:r>
            <a:r>
              <a:rPr lang="en-US" dirty="0" err="1" smtClean="0"/>
              <a:t>alte</a:t>
            </a:r>
            <a:r>
              <a:rPr lang="en-US" dirty="0" smtClean="0"/>
              <a:t> </a:t>
            </a:r>
            <a:r>
              <a:rPr lang="en-US" dirty="0" err="1" smtClean="0"/>
              <a:t>organite</a:t>
            </a:r>
            <a:r>
              <a:rPr lang="en-US" dirty="0" smtClean="0"/>
              <a:t> </a:t>
            </a:r>
            <a:r>
              <a:rPr lang="en-US" dirty="0" err="1" smtClean="0"/>
              <a:t>celulare</a:t>
            </a:r>
            <a:r>
              <a:rPr lang="en-US" dirty="0" smtClean="0"/>
              <a:t>; </a:t>
            </a:r>
          </a:p>
          <a:p>
            <a:pPr lvl="1" algn="just"/>
            <a:r>
              <a:rPr lang="en-US" dirty="0" smtClean="0"/>
              <a:t>au ADN şi ARN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aceeaşi</a:t>
            </a:r>
            <a:r>
              <a:rPr lang="en-US" dirty="0" smtClean="0"/>
              <a:t> </a:t>
            </a:r>
            <a:r>
              <a:rPr lang="en-US" dirty="0" err="1" smtClean="0"/>
              <a:t>proporţie</a:t>
            </a:r>
            <a:r>
              <a:rPr lang="en-US" dirty="0" smtClean="0"/>
              <a:t> ca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alte</a:t>
            </a:r>
            <a:r>
              <a:rPr lang="en-US" dirty="0" smtClean="0"/>
              <a:t> </a:t>
            </a:r>
            <a:r>
              <a:rPr lang="en-US" dirty="0" err="1" smtClean="0"/>
              <a:t>celule</a:t>
            </a:r>
            <a:r>
              <a:rPr lang="en-US" dirty="0" smtClean="0"/>
              <a:t> </a:t>
            </a:r>
            <a:r>
              <a:rPr lang="en-US" dirty="0" err="1" smtClean="0"/>
              <a:t>bacteriene</a:t>
            </a:r>
            <a:r>
              <a:rPr lang="en-US" dirty="0" smtClean="0"/>
              <a:t> (la </a:t>
            </a:r>
            <a:r>
              <a:rPr lang="en-US" dirty="0" err="1" smtClean="0"/>
              <a:t>virusuri</a:t>
            </a:r>
            <a:r>
              <a:rPr lang="en-US" dirty="0" smtClean="0"/>
              <a:t> nu </a:t>
            </a:r>
            <a:r>
              <a:rPr lang="en-US" dirty="0" err="1" smtClean="0"/>
              <a:t>există</a:t>
            </a:r>
            <a:r>
              <a:rPr lang="en-US" dirty="0" smtClean="0"/>
              <a:t> </a:t>
            </a:r>
            <a:r>
              <a:rPr lang="en-US" dirty="0" err="1" smtClean="0"/>
              <a:t>concomitent</a:t>
            </a:r>
            <a:r>
              <a:rPr lang="en-US" dirty="0" smtClean="0"/>
              <a:t> </a:t>
            </a:r>
            <a:r>
              <a:rPr lang="en-US" dirty="0" err="1" smtClean="0"/>
              <a:t>ambii</a:t>
            </a:r>
            <a:r>
              <a:rPr lang="en-US" dirty="0" smtClean="0"/>
              <a:t> </a:t>
            </a:r>
            <a:r>
              <a:rPr lang="en-US" dirty="0" err="1" smtClean="0"/>
              <a:t>acizi</a:t>
            </a:r>
            <a:r>
              <a:rPr lang="en-US" dirty="0" smtClean="0"/>
              <a:t> </a:t>
            </a:r>
            <a:r>
              <a:rPr lang="en-US" dirty="0" err="1" smtClean="0"/>
              <a:t>nucleici</a:t>
            </a:r>
            <a:r>
              <a:rPr lang="en-US" dirty="0" smtClean="0"/>
              <a:t>); </a:t>
            </a:r>
          </a:p>
          <a:p>
            <a:pPr lvl="1" algn="just"/>
            <a:r>
              <a:rPr lang="en-US" dirty="0" err="1" smtClean="0"/>
              <a:t>posedă</a:t>
            </a:r>
            <a:r>
              <a:rPr lang="en-US" dirty="0" smtClean="0"/>
              <a:t> </a:t>
            </a:r>
            <a:r>
              <a:rPr lang="en-US" dirty="0" err="1" smtClean="0"/>
              <a:t>numeroase</a:t>
            </a:r>
            <a:r>
              <a:rPr lang="en-US" dirty="0" smtClean="0"/>
              <a:t> </a:t>
            </a:r>
            <a:r>
              <a:rPr lang="en-US" dirty="0" err="1" smtClean="0"/>
              <a:t>enzime</a:t>
            </a:r>
            <a:r>
              <a:rPr lang="en-US" dirty="0" smtClean="0"/>
              <a:t> </a:t>
            </a:r>
            <a:r>
              <a:rPr lang="en-US" dirty="0" err="1" smtClean="0"/>
              <a:t>capabile</a:t>
            </a:r>
            <a:r>
              <a:rPr lang="en-US" dirty="0" smtClean="0"/>
              <a:t> </a:t>
            </a:r>
            <a:r>
              <a:rPr lang="en-US" dirty="0" err="1" smtClean="0"/>
              <a:t>să</a:t>
            </a:r>
            <a:r>
              <a:rPr lang="en-US" dirty="0" smtClean="0"/>
              <a:t> </a:t>
            </a:r>
            <a:r>
              <a:rPr lang="en-US" dirty="0" err="1" smtClean="0"/>
              <a:t>degradeze</a:t>
            </a:r>
            <a:r>
              <a:rPr lang="en-US" dirty="0" smtClean="0"/>
              <a:t> diverse </a:t>
            </a:r>
            <a:r>
              <a:rPr lang="en-US" dirty="0" err="1" smtClean="0"/>
              <a:t>substraturi</a:t>
            </a:r>
            <a:r>
              <a:rPr lang="en-US" dirty="0" smtClean="0"/>
              <a:t>, </a:t>
            </a:r>
            <a:r>
              <a:rPr lang="en-US" dirty="0" err="1" smtClean="0"/>
              <a:t>să</a:t>
            </a:r>
            <a:r>
              <a:rPr lang="en-US" dirty="0" smtClean="0"/>
              <a:t> </a:t>
            </a:r>
            <a:r>
              <a:rPr lang="en-US" dirty="0" err="1" smtClean="0"/>
              <a:t>formeze</a:t>
            </a:r>
            <a:r>
              <a:rPr lang="en-US" dirty="0" smtClean="0"/>
              <a:t> </a:t>
            </a:r>
            <a:r>
              <a:rPr lang="en-US" dirty="0" err="1" smtClean="0"/>
              <a:t>legături</a:t>
            </a:r>
            <a:r>
              <a:rPr lang="en-US" dirty="0" smtClean="0"/>
              <a:t> </a:t>
            </a:r>
            <a:r>
              <a:rPr lang="en-US" dirty="0" err="1" smtClean="0"/>
              <a:t>înalt</a:t>
            </a:r>
            <a:r>
              <a:rPr lang="en-US" dirty="0" smtClean="0"/>
              <a:t> </a:t>
            </a:r>
            <a:r>
              <a:rPr lang="en-US" dirty="0" err="1" smtClean="0"/>
              <a:t>energetice</a:t>
            </a:r>
            <a:r>
              <a:rPr lang="en-US" dirty="0" smtClean="0"/>
              <a:t>, </a:t>
            </a:r>
            <a:r>
              <a:rPr lang="en-US" dirty="0" err="1" smtClean="0"/>
              <a:t>să</a:t>
            </a:r>
            <a:r>
              <a:rPr lang="en-US" dirty="0" smtClean="0"/>
              <a:t> </a:t>
            </a:r>
            <a:r>
              <a:rPr lang="en-US" dirty="0" err="1" smtClean="0"/>
              <a:t>participe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biosinteza</a:t>
            </a:r>
            <a:r>
              <a:rPr lang="en-US" dirty="0" smtClean="0"/>
              <a:t> </a:t>
            </a:r>
            <a:r>
              <a:rPr lang="en-US" dirty="0" err="1" smtClean="0"/>
              <a:t>proteinelor</a:t>
            </a:r>
            <a:r>
              <a:rPr lang="en-US" dirty="0" smtClean="0"/>
              <a:t>, </a:t>
            </a:r>
            <a:r>
              <a:rPr lang="en-US" dirty="0" err="1" smtClean="0"/>
              <a:t>lipidelor</a:t>
            </a:r>
            <a:r>
              <a:rPr lang="en-US" dirty="0" smtClean="0"/>
              <a:t> etc.; </a:t>
            </a:r>
          </a:p>
          <a:p>
            <a:pPr lvl="1" algn="just"/>
            <a:r>
              <a:rPr lang="en-US" dirty="0" smtClean="0"/>
              <a:t>se </a:t>
            </a:r>
            <a:r>
              <a:rPr lang="en-US" dirty="0" err="1" smtClean="0"/>
              <a:t>multiplică</a:t>
            </a:r>
            <a:r>
              <a:rPr lang="en-US" dirty="0" smtClean="0"/>
              <a:t> </a:t>
            </a:r>
            <a:r>
              <a:rPr lang="en-US" dirty="0" err="1" smtClean="0"/>
              <a:t>prin</a:t>
            </a:r>
            <a:r>
              <a:rPr lang="en-US" dirty="0" smtClean="0"/>
              <a:t> </a:t>
            </a:r>
            <a:r>
              <a:rPr lang="en-US" dirty="0" err="1" smtClean="0"/>
              <a:t>fisiune</a:t>
            </a:r>
            <a:r>
              <a:rPr lang="en-US" dirty="0" smtClean="0"/>
              <a:t> </a:t>
            </a:r>
            <a:r>
              <a:rPr lang="en-US" dirty="0" err="1" smtClean="0"/>
              <a:t>binară</a:t>
            </a:r>
            <a:r>
              <a:rPr lang="en-US" dirty="0" smtClean="0"/>
              <a:t>; </a:t>
            </a:r>
          </a:p>
          <a:p>
            <a:pPr lvl="1" algn="just"/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inhibate</a:t>
            </a:r>
            <a:r>
              <a:rPr lang="en-US" dirty="0" smtClean="0"/>
              <a:t> de </a:t>
            </a:r>
            <a:r>
              <a:rPr lang="en-US" dirty="0" err="1" smtClean="0"/>
              <a:t>unele</a:t>
            </a:r>
            <a:r>
              <a:rPr lang="en-US" dirty="0" smtClean="0"/>
              <a:t> </a:t>
            </a:r>
            <a:r>
              <a:rPr lang="en-US" dirty="0" err="1" smtClean="0"/>
              <a:t>antibiotice</a:t>
            </a:r>
            <a:r>
              <a:rPr lang="en-US" dirty="0" smtClean="0"/>
              <a:t> (</a:t>
            </a:r>
            <a:r>
              <a:rPr lang="en-US" dirty="0" err="1" smtClean="0"/>
              <a:t>tetraciclină</a:t>
            </a:r>
            <a:r>
              <a:rPr lang="en-US" dirty="0" smtClean="0"/>
              <a:t>, </a:t>
            </a:r>
            <a:r>
              <a:rPr lang="en-US" dirty="0" err="1" smtClean="0"/>
              <a:t>cloramfenicol</a:t>
            </a:r>
            <a:r>
              <a:rPr lang="en-US" dirty="0" smtClean="0"/>
              <a:t>) care nu au </a:t>
            </a:r>
            <a:r>
              <a:rPr lang="en-US" dirty="0" err="1" smtClean="0"/>
              <a:t>efect</a:t>
            </a:r>
            <a:r>
              <a:rPr lang="en-US" dirty="0" smtClean="0"/>
              <a:t> antiviral.</a:t>
            </a:r>
            <a:endParaRPr lang="ro-RO" dirty="0" smtClean="0"/>
          </a:p>
          <a:p>
            <a:pPr lvl="1" algn="just"/>
            <a:endParaRPr lang="en-US" dirty="0" smtClean="0"/>
          </a:p>
          <a:p>
            <a:pPr algn="just"/>
            <a:r>
              <a:rPr lang="en-US" dirty="0" err="1" smtClean="0"/>
              <a:t>Parazitismul</a:t>
            </a:r>
            <a:r>
              <a:rPr lang="en-US" dirty="0" smtClean="0"/>
              <a:t> </a:t>
            </a:r>
            <a:r>
              <a:rPr lang="en-US" dirty="0" err="1" smtClean="0"/>
              <a:t>intracelular</a:t>
            </a:r>
            <a:r>
              <a:rPr lang="en-US" dirty="0" smtClean="0"/>
              <a:t> se </a:t>
            </a:r>
            <a:r>
              <a:rPr lang="en-US" dirty="0" err="1" smtClean="0"/>
              <a:t>explică</a:t>
            </a:r>
            <a:r>
              <a:rPr lang="en-US" dirty="0" smtClean="0"/>
              <a:t> </a:t>
            </a:r>
            <a:r>
              <a:rPr lang="en-US" dirty="0" err="1" smtClean="0"/>
              <a:t>prin</a:t>
            </a:r>
            <a:r>
              <a:rPr lang="en-US" dirty="0" smtClean="0"/>
              <a:t> </a:t>
            </a:r>
            <a:r>
              <a:rPr lang="en-US" dirty="0" err="1" smtClean="0"/>
              <a:t>permeabilitatea</a:t>
            </a:r>
            <a:r>
              <a:rPr lang="en-US" dirty="0" smtClean="0"/>
              <a:t> </a:t>
            </a:r>
            <a:r>
              <a:rPr lang="en-US" dirty="0" err="1" smtClean="0"/>
              <a:t>excesivă</a:t>
            </a:r>
            <a:r>
              <a:rPr lang="en-US" dirty="0" smtClean="0"/>
              <a:t> a </a:t>
            </a:r>
            <a:r>
              <a:rPr lang="en-US" dirty="0" err="1" smtClean="0"/>
              <a:t>membranei</a:t>
            </a:r>
            <a:r>
              <a:rPr lang="en-US" dirty="0" smtClean="0"/>
              <a:t> </a:t>
            </a:r>
            <a:r>
              <a:rPr lang="en-US" dirty="0" err="1" smtClean="0"/>
              <a:t>citoplasmatice</a:t>
            </a:r>
            <a:r>
              <a:rPr lang="en-US" dirty="0" smtClean="0"/>
              <a:t>, care nu </a:t>
            </a:r>
            <a:r>
              <a:rPr lang="en-US" dirty="0" err="1" smtClean="0"/>
              <a:t>poate</a:t>
            </a:r>
            <a:r>
              <a:rPr lang="en-US" dirty="0" smtClean="0"/>
              <a:t> </a:t>
            </a:r>
            <a:r>
              <a:rPr lang="en-US" dirty="0" err="1" smtClean="0"/>
              <a:t>reţine</a:t>
            </a:r>
            <a:r>
              <a:rPr lang="en-US" dirty="0" smtClean="0"/>
              <a:t> </a:t>
            </a:r>
            <a:r>
              <a:rPr lang="en-US" dirty="0" err="1" smtClean="0"/>
              <a:t>unii</a:t>
            </a:r>
            <a:r>
              <a:rPr lang="en-US" dirty="0" smtClean="0"/>
              <a:t> </a:t>
            </a:r>
            <a:r>
              <a:rPr lang="en-US" dirty="0" err="1" smtClean="0"/>
              <a:t>metaboliţi</a:t>
            </a:r>
            <a:r>
              <a:rPr lang="en-US" dirty="0" smtClean="0"/>
              <a:t> </a:t>
            </a:r>
            <a:r>
              <a:rPr lang="en-US" dirty="0" err="1" smtClean="0"/>
              <a:t>esenţiali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celula</a:t>
            </a:r>
            <a:r>
              <a:rPr lang="en-US" dirty="0" smtClean="0"/>
              <a:t> </a:t>
            </a:r>
            <a:r>
              <a:rPr lang="en-US" dirty="0" err="1" smtClean="0"/>
              <a:t>bacteriană</a:t>
            </a:r>
            <a:r>
              <a:rPr lang="en-US" dirty="0" smtClean="0"/>
              <a:t>. </a:t>
            </a:r>
            <a:r>
              <a:rPr lang="en-US" dirty="0" err="1" smtClean="0"/>
              <a:t>Dezvoltarea</a:t>
            </a:r>
            <a:r>
              <a:rPr lang="en-US" dirty="0" smtClean="0"/>
              <a:t> </a:t>
            </a:r>
            <a:r>
              <a:rPr lang="en-US" dirty="0" err="1" smtClean="0"/>
              <a:t>intracelulară</a:t>
            </a:r>
            <a:r>
              <a:rPr lang="en-US" dirty="0" smtClean="0"/>
              <a:t> </a:t>
            </a:r>
            <a:r>
              <a:rPr lang="en-US" dirty="0" err="1" smtClean="0"/>
              <a:t>înlătură</a:t>
            </a:r>
            <a:r>
              <a:rPr lang="en-US" dirty="0" smtClean="0"/>
              <a:t> </a:t>
            </a:r>
            <a:r>
              <a:rPr lang="en-US" dirty="0" err="1" smtClean="0"/>
              <a:t>acest</a:t>
            </a:r>
            <a:r>
              <a:rPr lang="en-US" dirty="0" smtClean="0"/>
              <a:t> defect. </a:t>
            </a:r>
            <a:r>
              <a:rPr lang="en-US" dirty="0" err="1" smtClean="0"/>
              <a:t>Datorită</a:t>
            </a:r>
            <a:r>
              <a:rPr lang="en-US" dirty="0" smtClean="0"/>
              <a:t> </a:t>
            </a:r>
            <a:r>
              <a:rPr lang="en-US" dirty="0" err="1" smtClean="0"/>
              <a:t>parazitismului</a:t>
            </a:r>
            <a:r>
              <a:rPr lang="en-US" dirty="0" smtClean="0"/>
              <a:t> strict </a:t>
            </a:r>
            <a:r>
              <a:rPr lang="en-US" dirty="0" err="1" smtClean="0"/>
              <a:t>intracelular</a:t>
            </a:r>
            <a:r>
              <a:rPr lang="en-US" dirty="0" smtClean="0"/>
              <a:t> se </a:t>
            </a:r>
            <a:r>
              <a:rPr lang="en-US" dirty="0" err="1" smtClean="0"/>
              <a:t>găsesc</a:t>
            </a:r>
            <a:r>
              <a:rPr lang="en-US" dirty="0" smtClean="0"/>
              <a:t> </a:t>
            </a:r>
            <a:r>
              <a:rPr lang="en-US" dirty="0" err="1" smtClean="0"/>
              <a:t>numai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interiorul</a:t>
            </a:r>
            <a:r>
              <a:rPr lang="en-US" dirty="0" smtClean="0"/>
              <a:t> </a:t>
            </a:r>
            <a:r>
              <a:rPr lang="en-US" dirty="0" err="1" smtClean="0"/>
              <a:t>celulei</a:t>
            </a:r>
            <a:r>
              <a:rPr lang="en-US" dirty="0" smtClean="0"/>
              <a:t> </a:t>
            </a:r>
            <a:r>
              <a:rPr lang="en-US" dirty="0" err="1" smtClean="0"/>
              <a:t>parazitate</a:t>
            </a:r>
            <a:r>
              <a:rPr lang="en-US" dirty="0" smtClean="0"/>
              <a:t> (om, animal) de </a:t>
            </a:r>
            <a:r>
              <a:rPr lang="en-US" dirty="0" err="1" smtClean="0"/>
              <a:t>regulă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citoplasmă</a:t>
            </a:r>
            <a:r>
              <a:rPr lang="en-US" dirty="0" smtClean="0"/>
              <a:t>, </a:t>
            </a:r>
            <a:r>
              <a:rPr lang="en-US" dirty="0" err="1" smtClean="0"/>
              <a:t>dar</a:t>
            </a:r>
            <a:r>
              <a:rPr lang="en-US" dirty="0" smtClean="0"/>
              <a:t> </a:t>
            </a:r>
            <a:r>
              <a:rPr lang="en-US" dirty="0" err="1" smtClean="0"/>
              <a:t>uneori</a:t>
            </a:r>
            <a:r>
              <a:rPr lang="en-US" dirty="0" smtClean="0"/>
              <a:t> şi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nucleu</a:t>
            </a:r>
            <a:r>
              <a:rPr lang="en-US" dirty="0" smtClean="0"/>
              <a:t> (</a:t>
            </a:r>
            <a:r>
              <a:rPr lang="en-US" dirty="0" err="1" smtClean="0"/>
              <a:t>mai</a:t>
            </a:r>
            <a:r>
              <a:rPr lang="en-US" dirty="0" smtClean="0"/>
              <a:t> ales </a:t>
            </a:r>
            <a:r>
              <a:rPr lang="en-US" dirty="0" err="1" smtClean="0"/>
              <a:t>rickettsiile</a:t>
            </a:r>
            <a:r>
              <a:rPr lang="en-US" dirty="0" smtClean="0"/>
              <a:t> care </a:t>
            </a:r>
            <a:r>
              <a:rPr lang="en-US" dirty="0" err="1" smtClean="0"/>
              <a:t>determină</a:t>
            </a:r>
            <a:r>
              <a:rPr lang="en-US" dirty="0" smtClean="0"/>
              <a:t> „</a:t>
            </a:r>
            <a:r>
              <a:rPr lang="en-US" dirty="0" err="1" smtClean="0"/>
              <a:t>febrele</a:t>
            </a:r>
            <a:r>
              <a:rPr lang="en-US" dirty="0" smtClean="0"/>
              <a:t> </a:t>
            </a:r>
            <a:r>
              <a:rPr lang="en-US" dirty="0" err="1" smtClean="0"/>
              <a:t>pătate</a:t>
            </a:r>
            <a:r>
              <a:rPr lang="en-US" dirty="0" smtClean="0"/>
              <a:t>”: R. </a:t>
            </a:r>
            <a:r>
              <a:rPr lang="en-US" dirty="0" err="1" smtClean="0"/>
              <a:t>rickettsii</a:t>
            </a:r>
            <a:r>
              <a:rPr lang="en-US" dirty="0" smtClean="0"/>
              <a:t>, R. </a:t>
            </a:r>
            <a:r>
              <a:rPr lang="en-US" dirty="0" err="1" smtClean="0"/>
              <a:t>conori</a:t>
            </a:r>
            <a:r>
              <a:rPr lang="en-US" dirty="0" smtClean="0"/>
              <a:t>, R. </a:t>
            </a:r>
            <a:r>
              <a:rPr lang="en-US" dirty="0" err="1" smtClean="0"/>
              <a:t>australis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6475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CHLAMYDIA – </a:t>
            </a:r>
            <a:r>
              <a:rPr lang="en-US" sz="5400" dirty="0" err="1"/>
              <a:t>ciclu</a:t>
            </a:r>
            <a:r>
              <a:rPr lang="en-US" sz="5400" dirty="0"/>
              <a:t> biologic</a:t>
            </a:r>
            <a:endParaRPr lang="en-US" dirty="0"/>
          </a:p>
        </p:txBody>
      </p:sp>
      <p:pic>
        <p:nvPicPr>
          <p:cNvPr id="4" name="Picture 1029" descr="MuarryF44-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15512"/>
            <a:ext cx="3713140" cy="464581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6" descr="MuarryF44-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3713140" cy="464581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06857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Macintosh HD:Applications:Microsoft Office 2004:Office:PPT_IB_SupportFiles:Images:37623_Ch12_Fig06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971600" y="1196752"/>
            <a:ext cx="72008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CHLAMYDIA – </a:t>
            </a:r>
            <a:r>
              <a:rPr lang="en-US" sz="4000" dirty="0" err="1" smtClean="0"/>
              <a:t>ciclu</a:t>
            </a:r>
            <a:r>
              <a:rPr lang="en-US" sz="4000" dirty="0" smtClean="0"/>
              <a:t> biologic</a:t>
            </a:r>
          </a:p>
        </p:txBody>
      </p:sp>
    </p:spTree>
    <p:extLst>
      <p:ext uri="{BB962C8B-B14F-4D97-AF65-F5344CB8AC3E}">
        <p14:creationId xmlns:p14="http://schemas.microsoft.com/office/powerpoint/2010/main" val="3741887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o-RO" sz="3600" dirty="0" smtClean="0"/>
              <a:t>2. CHLAMYDIA - </a:t>
            </a:r>
            <a:r>
              <a:rPr lang="ro-RO" sz="3600" dirty="0"/>
              <a:t>CARACTERE DE CULTURĂ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59"/>
            <a:ext cx="8784976" cy="2160241"/>
          </a:xfrm>
        </p:spPr>
        <p:txBody>
          <a:bodyPr/>
          <a:lstStyle/>
          <a:p>
            <a:r>
              <a:rPr lang="ro-RO" dirty="0" smtClean="0"/>
              <a:t>Cultivarea este posibilă numai în celula vie. Toate </a:t>
            </a:r>
            <a:r>
              <a:rPr lang="ro-RO" dirty="0" err="1" smtClean="0"/>
              <a:t>chlamydiile</a:t>
            </a:r>
            <a:r>
              <a:rPr lang="ro-RO" dirty="0" smtClean="0"/>
              <a:t> cultivă </a:t>
            </a:r>
            <a:r>
              <a:rPr lang="ro-RO" dirty="0" err="1" smtClean="0"/>
              <a:t>uşor</a:t>
            </a:r>
            <a:r>
              <a:rPr lang="ro-RO" dirty="0" smtClean="0"/>
              <a:t> în sacul vitelin al oului embrionat de 6-8 zile. </a:t>
            </a:r>
          </a:p>
          <a:p>
            <a:r>
              <a:rPr lang="ro-RO" dirty="0" smtClean="0"/>
              <a:t>Se pot dezvolta şi în culturi de celule (de exemplu Mc. </a:t>
            </a:r>
            <a:r>
              <a:rPr lang="ro-RO" dirty="0" err="1" smtClean="0"/>
              <a:t>Coy</a:t>
            </a:r>
            <a:r>
              <a:rPr lang="ro-RO" dirty="0" smtClean="0"/>
              <a:t>) sau prin inoculare la animale de laborator (</a:t>
            </a:r>
            <a:r>
              <a:rPr lang="ro-RO" dirty="0" err="1" smtClean="0"/>
              <a:t>şoarece</a:t>
            </a:r>
            <a:r>
              <a:rPr lang="ro-RO" dirty="0" smtClean="0"/>
              <a:t>). </a:t>
            </a:r>
            <a:endParaRPr lang="en-US" dirty="0" smtClean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-99392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o-RO" dirty="0" smtClean="0"/>
              <a:t>3. CHLAMYDIA – Caractere antigenice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dirty="0" smtClean="0"/>
              <a:t>În structura antigenică există un antigen de grup, fixator de complement, de natură </a:t>
            </a:r>
            <a:r>
              <a:rPr lang="ro-RO" dirty="0" err="1" smtClean="0"/>
              <a:t>lipopolizaharidică</a:t>
            </a:r>
            <a:r>
              <a:rPr lang="ro-RO" dirty="0" smtClean="0"/>
              <a:t>, comun tuturor </a:t>
            </a:r>
            <a:r>
              <a:rPr lang="ro-RO" dirty="0" err="1" smtClean="0"/>
              <a:t>chlamydiilor</a:t>
            </a:r>
            <a:r>
              <a:rPr lang="ro-RO" dirty="0" smtClean="0"/>
              <a:t>.</a:t>
            </a:r>
            <a:endParaRPr lang="en-US" dirty="0" smtClean="0"/>
          </a:p>
          <a:p>
            <a:r>
              <a:rPr lang="ro-RO" dirty="0" smtClean="0"/>
              <a:t>Antigene specifice de specie sau de tip, proteice, termolabile, prezente la un număr limitat de </a:t>
            </a:r>
            <a:r>
              <a:rPr lang="ro-RO" dirty="0" err="1" smtClean="0"/>
              <a:t>chlamydii</a:t>
            </a:r>
            <a:r>
              <a:rPr lang="ro-RO" dirty="0" smtClean="0"/>
              <a:t>, pot fi detectate prin </a:t>
            </a:r>
            <a:r>
              <a:rPr lang="ro-RO" dirty="0" err="1" smtClean="0"/>
              <a:t>imunofluorescenţă</a:t>
            </a:r>
            <a:r>
              <a:rPr lang="ro-RO" dirty="0" smtClean="0"/>
              <a:t>. Efectele toxice ale </a:t>
            </a:r>
            <a:r>
              <a:rPr lang="ro-RO" dirty="0" err="1" smtClean="0"/>
              <a:t>chlamydiilor</a:t>
            </a:r>
            <a:r>
              <a:rPr lang="ro-RO" dirty="0" smtClean="0"/>
              <a:t> sunt asociate cu antigene care pot fi neutralizate prin antiseruri specifice.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95880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-99392"/>
            <a:ext cx="8784976" cy="1143000"/>
          </a:xfrm>
        </p:spPr>
        <p:txBody>
          <a:bodyPr>
            <a:noAutofit/>
          </a:bodyPr>
          <a:lstStyle/>
          <a:p>
            <a:r>
              <a:rPr lang="ro-RO" sz="3600" dirty="0" smtClean="0"/>
              <a:t>4. CHLAMYDIA - </a:t>
            </a:r>
            <a:r>
              <a:rPr lang="ro-RO" sz="3600" dirty="0"/>
              <a:t>CARACTERE DE </a:t>
            </a:r>
            <a:r>
              <a:rPr lang="ro-RO" sz="3600" dirty="0" smtClean="0"/>
              <a:t>PATOGENITATE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dirty="0" err="1" smtClean="0"/>
              <a:t>Chlamidiile</a:t>
            </a:r>
            <a:r>
              <a:rPr lang="ro-RO" dirty="0" smtClean="0"/>
              <a:t> prezintă, ca şi rickettsiile, o capacitate mare de invazie (</a:t>
            </a:r>
            <a:r>
              <a:rPr lang="ro-RO" dirty="0" err="1" smtClean="0"/>
              <a:t>viscerotropism</a:t>
            </a:r>
            <a:r>
              <a:rPr lang="ro-RO" dirty="0" smtClean="0"/>
              <a:t>), având afinitate pentru endoteliul vaselor, pentru </a:t>
            </a:r>
            <a:r>
              <a:rPr lang="ro-RO" dirty="0" err="1" smtClean="0"/>
              <a:t>ţesutul</a:t>
            </a:r>
            <a:r>
              <a:rPr lang="ro-RO" dirty="0" smtClean="0"/>
              <a:t> pulmonar (agentul ornitozei-</a:t>
            </a:r>
            <a:r>
              <a:rPr lang="ro-RO" dirty="0" err="1" smtClean="0"/>
              <a:t>psittacozei</a:t>
            </a:r>
            <a:r>
              <a:rPr lang="ro-RO" dirty="0" smtClean="0"/>
              <a:t>, agentul pneumoniei atipice), pentru ganglionii limfatici (agentul </a:t>
            </a:r>
            <a:r>
              <a:rPr lang="ro-RO" dirty="0" err="1" smtClean="0"/>
              <a:t>limdogranulomatozei</a:t>
            </a:r>
            <a:r>
              <a:rPr lang="ro-RO" dirty="0" smtClean="0"/>
              <a:t>), pentru mucoasa conjunctivală (agentul </a:t>
            </a:r>
            <a:r>
              <a:rPr lang="ro-RO" dirty="0" err="1" smtClean="0"/>
              <a:t>trachomului</a:t>
            </a:r>
            <a:r>
              <a:rPr lang="ro-RO" dirty="0" smtClean="0"/>
              <a:t> şi agentul conjunctivitei cu </a:t>
            </a:r>
            <a:r>
              <a:rPr lang="ro-RO" dirty="0" err="1" smtClean="0"/>
              <a:t>incluzii</a:t>
            </a:r>
            <a:r>
              <a:rPr lang="ro-RO" dirty="0" smtClean="0"/>
              <a:t>). </a:t>
            </a:r>
          </a:p>
          <a:p>
            <a:endParaRPr lang="en-US" dirty="0" smtClean="0"/>
          </a:p>
          <a:p>
            <a:r>
              <a:rPr lang="ro-RO" dirty="0" smtClean="0"/>
              <a:t>În cazul anumitor </a:t>
            </a:r>
            <a:r>
              <a:rPr lang="ro-RO" dirty="0" err="1" smtClean="0"/>
              <a:t>chlamidioze</a:t>
            </a:r>
            <a:r>
              <a:rPr lang="ro-RO" dirty="0" smtClean="0"/>
              <a:t> s-au </a:t>
            </a:r>
            <a:r>
              <a:rPr lang="ro-RO" dirty="0" err="1" smtClean="0"/>
              <a:t>evidenţiat</a:t>
            </a:r>
            <a:r>
              <a:rPr lang="ro-RO" dirty="0" smtClean="0"/>
              <a:t> şi toxine, care în </a:t>
            </a:r>
            <a:r>
              <a:rPr lang="ro-RO" dirty="0" err="1" smtClean="0"/>
              <a:t>funcţie</a:t>
            </a:r>
            <a:r>
              <a:rPr lang="ro-RO" dirty="0" smtClean="0"/>
              <a:t> de specie şi tulpină, </a:t>
            </a:r>
            <a:r>
              <a:rPr lang="ro-RO" dirty="0" err="1" smtClean="0"/>
              <a:t>îşi</a:t>
            </a:r>
            <a:r>
              <a:rPr lang="ro-RO" dirty="0" smtClean="0"/>
              <a:t> manifestă </a:t>
            </a:r>
            <a:r>
              <a:rPr lang="ro-RO" dirty="0" err="1" smtClean="0"/>
              <a:t>prezenţa</a:t>
            </a:r>
            <a:r>
              <a:rPr lang="ro-RO" dirty="0" smtClean="0"/>
              <a:t> prin tulburări hemoragice, </a:t>
            </a:r>
            <a:r>
              <a:rPr lang="ro-RO" dirty="0" err="1" smtClean="0"/>
              <a:t>plasmafereză</a:t>
            </a:r>
            <a:r>
              <a:rPr lang="ro-RO" dirty="0" smtClean="0"/>
              <a:t>, </a:t>
            </a:r>
            <a:r>
              <a:rPr lang="ro-RO" dirty="0" err="1" smtClean="0"/>
              <a:t>hemoconcentraţie</a:t>
            </a:r>
            <a:r>
              <a:rPr lang="ro-RO" dirty="0" smtClean="0"/>
              <a:t> şi chiar </a:t>
            </a:r>
            <a:r>
              <a:rPr lang="ro-RO" dirty="0" err="1" smtClean="0"/>
              <a:t>şoc</a:t>
            </a:r>
            <a:r>
              <a:rPr lang="ro-RO" dirty="0" smtClean="0"/>
              <a:t>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4770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CHLAMYDIA - Patogenie</a:t>
            </a:r>
            <a:endParaRPr lang="ro-RO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95536" y="-171400"/>
          <a:ext cx="8147248" cy="5429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395536" y="3068960"/>
          <a:ext cx="8147248" cy="4565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09649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5</a:t>
            </a:r>
            <a:r>
              <a:rPr lang="en-US" sz="4400" dirty="0" smtClean="0"/>
              <a:t>.</a:t>
            </a:r>
            <a:r>
              <a:rPr lang="ro-RO" sz="4400" dirty="0" smtClean="0"/>
              <a:t> CHLAMYDIA </a:t>
            </a:r>
            <a:r>
              <a:rPr lang="ro-RO" sz="4400" b="1" dirty="0" smtClean="0"/>
              <a:t>-</a:t>
            </a:r>
            <a:r>
              <a:rPr lang="en-US" sz="4400" b="1" dirty="0" smtClean="0"/>
              <a:t> </a:t>
            </a:r>
            <a:r>
              <a:rPr lang="en-US" sz="4400" dirty="0"/>
              <a:t>ASPECTE </a:t>
            </a:r>
            <a:r>
              <a:rPr lang="en-US" sz="4400" dirty="0" smtClean="0"/>
              <a:t>CLINICE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59"/>
            <a:ext cx="8784976" cy="1008113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Două</a:t>
            </a:r>
            <a:r>
              <a:rPr lang="en-US" dirty="0" smtClean="0"/>
              <a:t> </a:t>
            </a:r>
            <a:r>
              <a:rPr lang="en-US" dirty="0" err="1" smtClean="0"/>
              <a:t>specii</a:t>
            </a:r>
            <a:r>
              <a:rPr lang="en-US" dirty="0" smtClean="0"/>
              <a:t> cu </a:t>
            </a:r>
            <a:r>
              <a:rPr lang="en-US" dirty="0" err="1" smtClean="0"/>
              <a:t>importanţă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</a:t>
            </a:r>
            <a:r>
              <a:rPr lang="en-US" dirty="0" err="1" smtClean="0"/>
              <a:t>patologia</a:t>
            </a:r>
            <a:r>
              <a:rPr lang="en-US" dirty="0" smtClean="0"/>
              <a:t> </a:t>
            </a:r>
            <a:r>
              <a:rPr lang="en-US" dirty="0" err="1" smtClean="0"/>
              <a:t>umană</a:t>
            </a:r>
            <a:r>
              <a:rPr lang="en-US" dirty="0" smtClean="0"/>
              <a:t>, C. trachomatis şi C. </a:t>
            </a:r>
            <a:r>
              <a:rPr lang="en-US" dirty="0" err="1" smtClean="0"/>
              <a:t>psittaci</a:t>
            </a:r>
            <a:r>
              <a:rPr lang="en-US" dirty="0" smtClean="0"/>
              <a:t>, </a:t>
            </a:r>
            <a:r>
              <a:rPr lang="en-US" dirty="0" err="1" smtClean="0"/>
              <a:t>diferă</a:t>
            </a:r>
            <a:r>
              <a:rPr lang="en-US" dirty="0" smtClean="0"/>
              <a:t> </a:t>
            </a:r>
            <a:r>
              <a:rPr lang="en-US" dirty="0" err="1" smtClean="0"/>
              <a:t>prin</a:t>
            </a:r>
            <a:r>
              <a:rPr lang="en-US" dirty="0" smtClean="0"/>
              <a:t> </a:t>
            </a:r>
            <a:r>
              <a:rPr lang="en-US" dirty="0" err="1" smtClean="0"/>
              <a:t>proprietăţi</a:t>
            </a:r>
            <a:r>
              <a:rPr lang="en-US" dirty="0" smtClean="0"/>
              <a:t> </a:t>
            </a:r>
            <a:r>
              <a:rPr lang="en-US" dirty="0" err="1" smtClean="0"/>
              <a:t>antigenice</a:t>
            </a:r>
            <a:r>
              <a:rPr lang="en-US" dirty="0" smtClean="0"/>
              <a:t>, </a:t>
            </a:r>
            <a:r>
              <a:rPr lang="en-US" dirty="0" err="1" smtClean="0"/>
              <a:t>sensibilitate</a:t>
            </a:r>
            <a:r>
              <a:rPr lang="en-US" dirty="0" smtClean="0"/>
              <a:t> la sulfonamide, </a:t>
            </a:r>
            <a:r>
              <a:rPr lang="en-US" dirty="0" err="1" smtClean="0"/>
              <a:t>producere</a:t>
            </a:r>
            <a:r>
              <a:rPr lang="en-US" dirty="0" smtClean="0"/>
              <a:t> de </a:t>
            </a:r>
            <a:r>
              <a:rPr lang="en-US" dirty="0" err="1" smtClean="0"/>
              <a:t>incluzii</a:t>
            </a:r>
            <a:r>
              <a:rPr lang="en-US" dirty="0" smtClean="0"/>
              <a:t> </a:t>
            </a:r>
            <a:r>
              <a:rPr lang="en-US" dirty="0" err="1" smtClean="0"/>
              <a:t>intracelulare</a:t>
            </a:r>
            <a:r>
              <a:rPr lang="en-US" dirty="0" smtClean="0"/>
              <a:t> etc.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712338"/>
              </p:ext>
            </p:extLst>
          </p:nvPr>
        </p:nvGraphicFramePr>
        <p:xfrm>
          <a:off x="1643043" y="2348880"/>
          <a:ext cx="7249437" cy="433064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526780"/>
                <a:gridCol w="2398810"/>
                <a:gridCol w="2323847"/>
              </a:tblGrid>
              <a:tr h="4567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b="1" dirty="0" smtClean="0"/>
                        <a:t>PROPRIETĂŢI</a:t>
                      </a:r>
                      <a:endParaRPr lang="en-US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ro-RO" sz="1600" b="1" dirty="0" smtClean="0"/>
                        <a:t>C. TRACHOMATIS</a:t>
                      </a:r>
                      <a:endParaRPr lang="en-US" sz="1600" b="1" dirty="0"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b="1" dirty="0" smtClean="0"/>
                        <a:t>C. PSITTACI</a:t>
                      </a:r>
                      <a:endParaRPr lang="en-US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916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600" u="none" strike="noStrike" dirty="0"/>
                        <a:t>Incluzii</a:t>
                      </a:r>
                      <a:endParaRPr lang="en-US" sz="1600" b="1" u="sng" dirty="0"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/>
                        <a:t>- compacte, cu o ma-trice de glicogen; densitate redusă de “corpi elementari”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o-RO" sz="1600"/>
                        <a:t>- se colorează cu iod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o-RO" sz="1600"/>
                        <a:t>- difuze, fără matrice de glicogen; densitate mare de “corpi elementari”</a:t>
                      </a:r>
                      <a:endParaRPr lang="en-US" sz="160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o-RO" sz="1600"/>
                        <a:t>- nu se colorează cu iod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95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o-RO" sz="1600" dirty="0"/>
                        <a:t>Sensibilitate la </a:t>
                      </a:r>
                      <a:r>
                        <a:rPr lang="ro-RO" sz="1600" dirty="0" err="1"/>
                        <a:t>sulfadiazină</a:t>
                      </a:r>
                      <a:endParaRPr lang="en-US" sz="1600" dirty="0"/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o-RO" sz="1600" u="none" strike="noStrike" dirty="0"/>
                        <a:t>Sensibilitate la </a:t>
                      </a:r>
                      <a:r>
                        <a:rPr lang="ro-RO" sz="1600" u="none" strike="noStrike" dirty="0" err="1"/>
                        <a:t>cicloserină</a:t>
                      </a:r>
                      <a:endParaRPr lang="en-US" sz="1600" b="1" u="sng" dirty="0"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/>
                        <a:t>+</a:t>
                      </a:r>
                      <a:endParaRPr lang="en-US" sz="160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/>
                        <a:t>+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/>
                        <a:t>─</a:t>
                      </a:r>
                      <a:endParaRPr lang="en-US" sz="160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/>
                        <a:t>─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916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600"/>
                        <a:t>Infecţii produse la om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o-RO" sz="1600"/>
                        <a:t>- Trahom</a:t>
                      </a:r>
                      <a:endParaRPr lang="en-US" sz="160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o-RO" sz="1600"/>
                        <a:t>- Conjunctivită cu incluzii</a:t>
                      </a:r>
                      <a:endParaRPr lang="en-US" sz="1600"/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o-RO" sz="1600"/>
                        <a:t>- Limfogranulomatoza veneriană</a:t>
                      </a:r>
                      <a:endParaRPr lang="en-US" sz="160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o-RO" sz="1600"/>
                        <a:t>- Infecţii respiratorii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o-RO" sz="1600"/>
                        <a:t>- Pneumonie atipică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958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600" u="none" strike="noStrike"/>
                        <a:t>Specii parazitate</a:t>
                      </a:r>
                      <a:endParaRPr lang="en-US" sz="1600" b="1" u="sng"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o-RO" sz="1600"/>
                        <a:t>- Parazit strict uman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o-RO" sz="1600" dirty="0"/>
                        <a:t>- Foarte răspândit la păsări şi mamifere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19672" y="651605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Date </a:t>
            </a:r>
            <a:r>
              <a:rPr lang="en-US" b="1" dirty="0"/>
              <a:t>comparative </a:t>
            </a:r>
            <a:r>
              <a:rPr lang="en-US" b="1" dirty="0" err="1"/>
              <a:t>între</a:t>
            </a:r>
            <a:r>
              <a:rPr lang="en-US" b="1" dirty="0"/>
              <a:t> C. trachomatis şi C. </a:t>
            </a:r>
            <a:r>
              <a:rPr lang="en-US" b="1" dirty="0" err="1" smtClean="0"/>
              <a:t>psittaci</a:t>
            </a:r>
            <a:endParaRPr lang="en-US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382000" cy="6858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GENUL CHLAMYDIA – </a:t>
            </a:r>
            <a:r>
              <a:rPr lang="en-US" sz="3200" b="1" dirty="0" err="1" smtClean="0"/>
              <a:t>Aspecte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clinice</a:t>
            </a:r>
            <a:endParaRPr lang="en-US" sz="3200" b="1" i="1" dirty="0" smtClean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827584" y="2060848"/>
          <a:ext cx="75124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5561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5538806"/>
          </a:xfrm>
        </p:spPr>
        <p:txBody>
          <a:bodyPr>
            <a:normAutofit fontScale="70000" lnSpcReduction="20000"/>
          </a:bodyPr>
          <a:lstStyle/>
          <a:p>
            <a:r>
              <a:rPr lang="ro-RO" b="1" dirty="0" smtClean="0"/>
              <a:t>a. C. trachomatis</a:t>
            </a:r>
            <a:r>
              <a:rPr lang="ro-RO" dirty="0" smtClean="0"/>
              <a:t> este patogenă pentru om, producând </a:t>
            </a:r>
            <a:r>
              <a:rPr lang="ro-RO" b="1" i="1" dirty="0" smtClean="0"/>
              <a:t>infecţii oculare</a:t>
            </a:r>
            <a:r>
              <a:rPr lang="ro-RO" dirty="0" smtClean="0"/>
              <a:t> (trachomul şi conjunctivita cu incluzii), </a:t>
            </a:r>
            <a:r>
              <a:rPr lang="ro-RO" b="1" i="1" dirty="0" smtClean="0"/>
              <a:t>genitale</a:t>
            </a:r>
            <a:r>
              <a:rPr lang="ro-RO" dirty="0" smtClean="0"/>
              <a:t> (uretrite, limfogranulomatoza veneriană) şi </a:t>
            </a:r>
            <a:r>
              <a:rPr lang="ro-RO" b="1" i="1" dirty="0" smtClean="0"/>
              <a:t>respiratorii</a:t>
            </a:r>
            <a:r>
              <a:rPr lang="ro-RO" dirty="0" smtClean="0"/>
              <a:t>. </a:t>
            </a:r>
            <a:endParaRPr lang="en-US" dirty="0" smtClean="0"/>
          </a:p>
          <a:p>
            <a:r>
              <a:rPr lang="ro-RO" b="1" i="1" dirty="0" smtClean="0"/>
              <a:t>- </a:t>
            </a:r>
            <a:r>
              <a:rPr lang="ro-RO" b="1" dirty="0" smtClean="0"/>
              <a:t>Trachomul</a:t>
            </a:r>
            <a:r>
              <a:rPr lang="ro-RO" dirty="0" smtClean="0"/>
              <a:t> este o </a:t>
            </a:r>
            <a:r>
              <a:rPr lang="ro-RO" b="1" i="1" dirty="0" smtClean="0"/>
              <a:t>keratoconjunctivită cronică</a:t>
            </a:r>
            <a:r>
              <a:rPr lang="ro-RO" dirty="0" smtClean="0"/>
              <a:t> cu hipertrofie foliculară, panus, ulceraţii corneene, care se cicatrizează, ducând final la orbire. Trachomul este răspândit în Orientul Mijlociu şi Africa şi este considerat principala cauză de orbire în lume.</a:t>
            </a:r>
            <a:endParaRPr lang="en-US" dirty="0" smtClean="0"/>
          </a:p>
          <a:p>
            <a:r>
              <a:rPr lang="ro-RO" b="1" i="1" dirty="0" smtClean="0"/>
              <a:t>-</a:t>
            </a:r>
            <a:r>
              <a:rPr lang="ro-RO" b="1" dirty="0" smtClean="0"/>
              <a:t> Conjunctivita cu incluzii şi uretrita</a:t>
            </a:r>
            <a:r>
              <a:rPr lang="ro-RO" dirty="0" smtClean="0"/>
              <a:t>: unele </a:t>
            </a:r>
            <a:r>
              <a:rPr lang="ro-RO" i="1" dirty="0" smtClean="0"/>
              <a:t>tipuri de C. trachomatis cauzează boli transmise sexual, care pot fi transferate şi la conjunctivă</a:t>
            </a:r>
            <a:r>
              <a:rPr lang="ro-RO" dirty="0" smtClean="0"/>
              <a:t>.</a:t>
            </a:r>
            <a:endParaRPr lang="en-US" dirty="0" smtClean="0"/>
          </a:p>
          <a:p>
            <a:r>
              <a:rPr lang="ro-RO" i="1" dirty="0" smtClean="0"/>
              <a:t>La bărbaţi</a:t>
            </a:r>
            <a:r>
              <a:rPr lang="ro-RO" dirty="0" smtClean="0"/>
              <a:t> infecţia apare ca o </a:t>
            </a:r>
            <a:r>
              <a:rPr lang="ro-RO" b="1" i="1" dirty="0" smtClean="0"/>
              <a:t>uretrită</a:t>
            </a:r>
            <a:r>
              <a:rPr lang="ro-RO" dirty="0" smtClean="0"/>
              <a:t> (Chlamydia trachomatis - varianta urogenitalis), iar </a:t>
            </a:r>
            <a:r>
              <a:rPr lang="ro-RO" i="1" dirty="0" smtClean="0"/>
              <a:t>la femei</a:t>
            </a:r>
            <a:r>
              <a:rPr lang="ro-RO" dirty="0" smtClean="0"/>
              <a:t> ca </a:t>
            </a:r>
            <a:r>
              <a:rPr lang="ro-RO" b="1" i="1" dirty="0" smtClean="0"/>
              <a:t>salpingite, cervicite, vaginite</a:t>
            </a:r>
            <a:r>
              <a:rPr lang="ro-RO" i="1" dirty="0" smtClean="0"/>
              <a:t> </a:t>
            </a:r>
            <a:r>
              <a:rPr lang="ro-RO" dirty="0" smtClean="0"/>
              <a:t>(incidenţă apropiată de a celor gonococice), care se pot manifesta clinic sau rămân asimptomatice. Se apreciază că peste 50% din uretritele negonococice sunt cauzate de chlamydii. Infecţia genitală poate fi transmisă la ochi, prin autoinoculare, manifestându-se la adulţi ca o </a:t>
            </a:r>
            <a:r>
              <a:rPr lang="ro-RO" b="1" i="1" dirty="0" smtClean="0"/>
              <a:t>conjunctivită cu incluzii</a:t>
            </a:r>
            <a:r>
              <a:rPr lang="ro-RO" dirty="0" smtClean="0"/>
              <a:t>; noul născut poate contracta în timpul naşterii, de la mama infectată, o conjunctivită cu secreţie mucopurulentă. Conjunctivita cu incluzii poate fi însoţită uneori de </a:t>
            </a:r>
            <a:r>
              <a:rPr lang="ro-RO" i="1" dirty="0" smtClean="0"/>
              <a:t>rinite, faringite, otite la adulţi, sau pneumonie gravă la nou născut</a:t>
            </a:r>
            <a:r>
              <a:rPr lang="ro-RO" dirty="0" smtClean="0"/>
              <a:t>.</a:t>
            </a:r>
            <a:endParaRPr lang="en-US" dirty="0" smtClean="0"/>
          </a:p>
          <a:p>
            <a:r>
              <a:rPr lang="ro-RO" b="1" i="1" dirty="0" smtClean="0"/>
              <a:t>- </a:t>
            </a:r>
            <a:r>
              <a:rPr lang="ro-RO" b="1" dirty="0" smtClean="0"/>
              <a:t>Limfogranulomatoza inghinală benignă (boala Nicolas-Favre)</a:t>
            </a:r>
            <a:r>
              <a:rPr lang="ro-RO" dirty="0" smtClean="0"/>
              <a:t>, cauzată de unele tipuri de </a:t>
            </a:r>
            <a:r>
              <a:rPr lang="ro-RO" b="1" i="1" dirty="0" smtClean="0"/>
              <a:t>C. trachomatis</a:t>
            </a:r>
            <a:r>
              <a:rPr lang="ro-RO" dirty="0" smtClean="0"/>
              <a:t>, este o </a:t>
            </a:r>
            <a:r>
              <a:rPr lang="ro-RO" b="1" i="1" dirty="0" smtClean="0"/>
              <a:t>boală cu transmisie sexuală</a:t>
            </a:r>
            <a:r>
              <a:rPr lang="ro-RO" dirty="0" smtClean="0"/>
              <a:t>, frecventă în zonele tropicale şi temperate. </a:t>
            </a:r>
            <a:r>
              <a:rPr lang="ro-RO" i="1" dirty="0" smtClean="0"/>
              <a:t>Leziunile genitale</a:t>
            </a:r>
            <a:r>
              <a:rPr lang="ro-RO" dirty="0" smtClean="0"/>
              <a:t> sunt însoţite de </a:t>
            </a:r>
            <a:r>
              <a:rPr lang="ro-RO" i="1" dirty="0" smtClean="0"/>
              <a:t>adenită regională supurativă</a:t>
            </a:r>
            <a:r>
              <a:rPr lang="ro-RO" dirty="0" smtClean="0"/>
              <a:t>, uneori şi de simptome generale: febră, rash, artrită, conjunctivită, meningoencefalită.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142984"/>
            <a:ext cx="8229600" cy="3150112"/>
          </a:xfrm>
        </p:spPr>
        <p:txBody>
          <a:bodyPr>
            <a:normAutofit fontScale="92500" lnSpcReduction="10000"/>
          </a:bodyPr>
          <a:lstStyle/>
          <a:p>
            <a:r>
              <a:rPr lang="ro-RO" b="1" dirty="0" smtClean="0"/>
              <a:t>b. C. psittaci</a:t>
            </a:r>
            <a:r>
              <a:rPr lang="ro-RO" dirty="0" smtClean="0"/>
              <a:t> este patogenă pentru numeroase specii de păsări şi mamifere. Cauzează </a:t>
            </a:r>
            <a:r>
              <a:rPr lang="ro-RO" b="1" i="1" dirty="0" smtClean="0"/>
              <a:t>psittacoza</a:t>
            </a:r>
            <a:r>
              <a:rPr lang="ro-RO" dirty="0" smtClean="0"/>
              <a:t> la papagali şi </a:t>
            </a:r>
            <a:r>
              <a:rPr lang="ro-RO" b="1" i="1" dirty="0" smtClean="0"/>
              <a:t>ornitoza</a:t>
            </a:r>
            <a:r>
              <a:rPr lang="ro-RO" dirty="0" smtClean="0"/>
              <a:t> la alte păsări, manifestându-se prin </a:t>
            </a:r>
            <a:r>
              <a:rPr lang="ro-RO" b="1" i="1" dirty="0" smtClean="0"/>
              <a:t>diaree, emaciere, secreţie nazală purulentă</a:t>
            </a:r>
            <a:r>
              <a:rPr lang="ro-RO" dirty="0" smtClean="0"/>
              <a:t>. Omul, infectat pe cale respiratorie de la păsările bolnave, face o </a:t>
            </a:r>
            <a:r>
              <a:rPr lang="ro-RO" b="1" i="1" dirty="0" smtClean="0"/>
              <a:t>pneumonie interstiţială cu evoluţie severă</a:t>
            </a:r>
            <a:r>
              <a:rPr lang="ro-RO" dirty="0" smtClean="0"/>
              <a:t>. Alţi reprezentanţi ai speciei C. psittaci determină infecţii la bovine, ovine, caprine, porcine, manifestate prin avort, enterite, pneumoni, artrite, encefalomielite.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Parro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221088"/>
            <a:ext cx="1584176" cy="247932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GENUL RICKETTSIA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9512" y="1268759"/>
            <a:ext cx="8784976" cy="26642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o-RO" b="1" dirty="0" smtClean="0"/>
              <a:t>TAXONOMIE</a:t>
            </a:r>
          </a:p>
          <a:p>
            <a:r>
              <a:rPr lang="ro-RO" dirty="0" smtClean="0"/>
              <a:t>Încrengătura </a:t>
            </a:r>
            <a:r>
              <a:rPr lang="ro-RO" dirty="0" err="1" smtClean="0"/>
              <a:t>Proteobacteria</a:t>
            </a:r>
            <a:endParaRPr lang="ro-RO" dirty="0" smtClean="0"/>
          </a:p>
          <a:p>
            <a:r>
              <a:rPr lang="ro-RO" dirty="0" smtClean="0"/>
              <a:t>Clasa </a:t>
            </a:r>
            <a:r>
              <a:rPr lang="ro-RO" dirty="0" err="1" smtClean="0"/>
              <a:t>Alphaproteobacteria</a:t>
            </a:r>
            <a:endParaRPr lang="ro-RO" dirty="0" smtClean="0"/>
          </a:p>
          <a:p>
            <a:r>
              <a:rPr lang="ro-RO" dirty="0" smtClean="0"/>
              <a:t>Ordinul </a:t>
            </a:r>
            <a:r>
              <a:rPr lang="ro-RO" dirty="0" err="1" smtClean="0"/>
              <a:t>Rickettsiale</a:t>
            </a:r>
            <a:endParaRPr lang="ro-RO" dirty="0" smtClean="0"/>
          </a:p>
          <a:p>
            <a:r>
              <a:rPr lang="ro-RO" dirty="0" smtClean="0"/>
              <a:t>Familia </a:t>
            </a:r>
            <a:r>
              <a:rPr lang="ro-RO" dirty="0" err="1" smtClean="0"/>
              <a:t>Rickettsiaceae</a:t>
            </a:r>
            <a:endParaRPr lang="ro-RO" dirty="0" smtClean="0"/>
          </a:p>
          <a:p>
            <a:r>
              <a:rPr lang="ro-RO" dirty="0" smtClean="0"/>
              <a:t>Genul Rickettsia</a:t>
            </a:r>
          </a:p>
          <a:p>
            <a:endParaRPr lang="en-US" dirty="0"/>
          </a:p>
        </p:txBody>
      </p:sp>
      <p:pic>
        <p:nvPicPr>
          <p:cNvPr id="7" name="Picture 2" descr="http://textbookofbacteriology.net/RickettsialTaxonomy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5"/>
          <a:stretch/>
        </p:blipFill>
        <p:spPr bwMode="auto">
          <a:xfrm>
            <a:off x="630455" y="3933056"/>
            <a:ext cx="805634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6307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54AF3-5089-4F35-98D9-C3248AF9C50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382000" cy="685800"/>
          </a:xfrm>
        </p:spPr>
        <p:txBody>
          <a:bodyPr>
            <a:normAutofit/>
          </a:bodyPr>
          <a:lstStyle/>
          <a:p>
            <a:r>
              <a:rPr lang="ro-RO" sz="4000" dirty="0" smtClean="0"/>
              <a:t>5. </a:t>
            </a:r>
            <a:r>
              <a:rPr lang="en-US" sz="4000" dirty="0" smtClean="0"/>
              <a:t>CHLAMYDIA - </a:t>
            </a:r>
            <a:r>
              <a:rPr lang="en-US" sz="4000" dirty="0" err="1" smtClean="0"/>
              <a:t>Aspecte</a:t>
            </a:r>
            <a:r>
              <a:rPr lang="en-US" sz="4000" dirty="0" smtClean="0"/>
              <a:t> </a:t>
            </a:r>
            <a:r>
              <a:rPr lang="en-US" sz="4000" dirty="0" err="1" smtClean="0"/>
              <a:t>clinice</a:t>
            </a:r>
            <a:endParaRPr lang="en-US" sz="4000" i="1" dirty="0" smtClean="0"/>
          </a:p>
        </p:txBody>
      </p:sp>
      <p:graphicFrame>
        <p:nvGraphicFramePr>
          <p:cNvPr id="241714" name="Group 50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2590800" y="1165161"/>
          <a:ext cx="6196013" cy="5303520"/>
        </p:xfrm>
        <a:graphic>
          <a:graphicData uri="http://schemas.openxmlformats.org/drawingml/2006/table">
            <a:tbl>
              <a:tblPr/>
              <a:tblGrid>
                <a:gridCol w="1996651"/>
                <a:gridCol w="2079075"/>
                <a:gridCol w="2120287"/>
              </a:tblGrid>
              <a:tr h="3949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Infecții locale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Complicaţii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Sechelele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079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Conjunctivita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Uretrita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Prostatite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Sindromul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Reiter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Epididimita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Artrită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cronică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rar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Infertilitate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rar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76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Conjunctivit</a:t>
                      </a:r>
                      <a:r>
                        <a:rPr kumimoji="0" lang="ro-R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ă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Uretrit</a:t>
                      </a:r>
                      <a:r>
                        <a:rPr kumimoji="0" lang="ro-R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ă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Cervicit</a:t>
                      </a:r>
                      <a:r>
                        <a:rPr kumimoji="0" lang="ro-R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ă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Proctit</a:t>
                      </a:r>
                      <a:r>
                        <a:rPr kumimoji="0" lang="ro-R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ă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ro-R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ID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Endometrit</a:t>
                      </a:r>
                      <a:r>
                        <a:rPr kumimoji="0" lang="ro-R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Salpingita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Perihepatit</a:t>
                      </a:r>
                      <a:r>
                        <a:rPr kumimoji="0" lang="ro-R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Sindromul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Reiter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charset="0"/>
                        </a:rPr>
                        <a:t>Infertilitate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Sarcina extrauterină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o-R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urere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o-R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ronică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pelvină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Artrită cronică (rar)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341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Conjunctivit</a:t>
                      </a:r>
                      <a:r>
                        <a:rPr kumimoji="0" lang="ro-R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ă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Pneumonie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Faringită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5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Rinit</a:t>
                      </a:r>
                      <a:r>
                        <a:rPr kumimoji="0" lang="ro-RO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ă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Boli cronice pulmonare?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609600" y="1371601"/>
            <a:ext cx="2133600" cy="1143000"/>
            <a:chOff x="720" y="1344"/>
            <a:chExt cx="1248" cy="528"/>
          </a:xfrm>
        </p:grpSpPr>
        <p:sp>
          <p:nvSpPr>
            <p:cNvPr id="18464" name="AutoShape 33"/>
            <p:cNvSpPr>
              <a:spLocks noChangeArrowheads="1"/>
            </p:cNvSpPr>
            <p:nvPr/>
          </p:nvSpPr>
          <p:spPr bwMode="auto">
            <a:xfrm>
              <a:off x="720" y="1344"/>
              <a:ext cx="1248" cy="528"/>
            </a:xfrm>
            <a:prstGeom prst="rightArrowCallout">
              <a:avLst>
                <a:gd name="adj1" fmla="val 25000"/>
                <a:gd name="adj2" fmla="val 25000"/>
                <a:gd name="adj3" fmla="val 39394"/>
                <a:gd name="adj4" fmla="val 6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5" name="Text Box 34"/>
            <p:cNvSpPr txBox="1">
              <a:spLocks noChangeArrowheads="1"/>
            </p:cNvSpPr>
            <p:nvPr/>
          </p:nvSpPr>
          <p:spPr bwMode="auto">
            <a:xfrm>
              <a:off x="768" y="1440"/>
              <a:ext cx="720" cy="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dirty="0">
                  <a:latin typeface="Arial" charset="0"/>
                </a:rPr>
                <a:t>Bărbaţi</a:t>
              </a:r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533400" y="3048000"/>
            <a:ext cx="2286000" cy="1143000"/>
            <a:chOff x="0" y="2400"/>
            <a:chExt cx="1069" cy="434"/>
          </a:xfrm>
        </p:grpSpPr>
        <p:sp>
          <p:nvSpPr>
            <p:cNvPr id="18462" name="AutoShape 36"/>
            <p:cNvSpPr>
              <a:spLocks noChangeArrowheads="1"/>
            </p:cNvSpPr>
            <p:nvPr/>
          </p:nvSpPr>
          <p:spPr bwMode="auto">
            <a:xfrm>
              <a:off x="35" y="2400"/>
              <a:ext cx="1034" cy="434"/>
            </a:xfrm>
            <a:prstGeom prst="rightArrowCallout">
              <a:avLst>
                <a:gd name="adj1" fmla="val 25000"/>
                <a:gd name="adj2" fmla="val 25000"/>
                <a:gd name="adj3" fmla="val 39708"/>
                <a:gd name="adj4" fmla="val 6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3" name="Text Box 37"/>
            <p:cNvSpPr txBox="1">
              <a:spLocks noChangeArrowheads="1"/>
            </p:cNvSpPr>
            <p:nvPr/>
          </p:nvSpPr>
          <p:spPr bwMode="auto">
            <a:xfrm>
              <a:off x="0" y="2456"/>
              <a:ext cx="816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ro-RO" sz="2400" dirty="0" smtClean="0">
                  <a:latin typeface="Arial" charset="0"/>
                </a:rPr>
                <a:t>Femei</a:t>
              </a:r>
              <a:endParaRPr lang="en-US" sz="2400" dirty="0">
                <a:latin typeface="Arial" charset="0"/>
              </a:endParaRPr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380430" y="5181600"/>
            <a:ext cx="2286570" cy="1143000"/>
            <a:chOff x="-58" y="2400"/>
            <a:chExt cx="1127" cy="434"/>
          </a:xfrm>
        </p:grpSpPr>
        <p:sp>
          <p:nvSpPr>
            <p:cNvPr id="18460" name="AutoShape 39"/>
            <p:cNvSpPr>
              <a:spLocks noChangeArrowheads="1"/>
            </p:cNvSpPr>
            <p:nvPr/>
          </p:nvSpPr>
          <p:spPr bwMode="auto">
            <a:xfrm>
              <a:off x="35" y="2400"/>
              <a:ext cx="1034" cy="434"/>
            </a:xfrm>
            <a:prstGeom prst="rightArrowCallout">
              <a:avLst>
                <a:gd name="adj1" fmla="val 25000"/>
                <a:gd name="adj2" fmla="val 25000"/>
                <a:gd name="adj3" fmla="val 39708"/>
                <a:gd name="adj4" fmla="val 6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1" name="Text Box 40"/>
            <p:cNvSpPr txBox="1">
              <a:spLocks noChangeArrowheads="1"/>
            </p:cNvSpPr>
            <p:nvPr/>
          </p:nvSpPr>
          <p:spPr bwMode="auto">
            <a:xfrm>
              <a:off x="-58" y="2429"/>
              <a:ext cx="874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dirty="0">
                  <a:latin typeface="Arial" charset="0"/>
                </a:rPr>
                <a:t>Nou nascuti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241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664"/>
            <a:ext cx="9144000" cy="838200"/>
          </a:xfrm>
        </p:spPr>
        <p:txBody>
          <a:bodyPr>
            <a:normAutofit/>
          </a:bodyPr>
          <a:lstStyle/>
          <a:p>
            <a:r>
              <a:rPr lang="ro-RO" sz="3200" dirty="0" smtClean="0"/>
              <a:t>CHLAMYDIA trachomatis - I</a:t>
            </a:r>
            <a:r>
              <a:rPr lang="en-US" sz="3200" dirty="0" err="1" smtClean="0"/>
              <a:t>nfectii</a:t>
            </a:r>
            <a:r>
              <a:rPr lang="en-US" sz="3200" dirty="0" smtClean="0"/>
              <a:t> </a:t>
            </a:r>
            <a:r>
              <a:rPr lang="en-US" sz="3200" dirty="0" err="1" smtClean="0"/>
              <a:t>urogenitale</a:t>
            </a:r>
            <a:endParaRPr lang="en-US" sz="2800" dirty="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8219256" cy="2592288"/>
          </a:xfrm>
        </p:spPr>
        <p:txBody>
          <a:bodyPr>
            <a:normAutofit/>
          </a:bodyPr>
          <a:lstStyle/>
          <a:p>
            <a:r>
              <a:rPr lang="ro-RO" dirty="0" smtClean="0"/>
              <a:t>Bărbați (uretrita </a:t>
            </a:r>
            <a:r>
              <a:rPr lang="ro-RO" dirty="0" err="1" smtClean="0"/>
              <a:t>chlamydiană</a:t>
            </a:r>
            <a:r>
              <a:rPr lang="ro-RO" dirty="0" smtClean="0"/>
              <a:t>)</a:t>
            </a:r>
            <a:endParaRPr lang="en-US" dirty="0" smtClean="0"/>
          </a:p>
          <a:p>
            <a:pPr lvl="1"/>
            <a:r>
              <a:rPr lang="en-US" sz="2400" dirty="0"/>
              <a:t>85-90% din </a:t>
            </a:r>
            <a:r>
              <a:rPr lang="en-US" sz="2400" dirty="0" err="1"/>
              <a:t>persoanele</a:t>
            </a:r>
            <a:r>
              <a:rPr lang="en-US" sz="2400" dirty="0"/>
              <a:t> </a:t>
            </a:r>
            <a:r>
              <a:rPr lang="en-US" sz="2400" dirty="0" err="1"/>
              <a:t>infectate</a:t>
            </a:r>
            <a:r>
              <a:rPr lang="en-US" sz="2400" dirty="0"/>
              <a:t> </a:t>
            </a:r>
            <a:r>
              <a:rPr lang="en-US" sz="2400" dirty="0" err="1"/>
              <a:t>sunt</a:t>
            </a:r>
            <a:r>
              <a:rPr lang="en-US" sz="2400" dirty="0"/>
              <a:t> </a:t>
            </a:r>
            <a:r>
              <a:rPr lang="en-US" sz="2400" dirty="0" err="1"/>
              <a:t>asimptomatice</a:t>
            </a:r>
            <a:endParaRPr lang="en-US" sz="2400" dirty="0"/>
          </a:p>
          <a:p>
            <a:pPr lvl="1"/>
            <a:r>
              <a:rPr lang="en-US" dirty="0" err="1" smtClean="0"/>
              <a:t>Uretrită</a:t>
            </a:r>
            <a:r>
              <a:rPr lang="en-US" dirty="0" smtClean="0"/>
              <a:t>, </a:t>
            </a:r>
            <a:r>
              <a:rPr lang="en-US" dirty="0" err="1" smtClean="0"/>
              <a:t>disurie</a:t>
            </a:r>
            <a:r>
              <a:rPr lang="en-US" dirty="0" smtClean="0"/>
              <a:t> şi p</a:t>
            </a:r>
            <a:r>
              <a:rPr lang="ro-RO" dirty="0" smtClean="0"/>
              <a:t>i</a:t>
            </a:r>
            <a:r>
              <a:rPr lang="en-US" dirty="0" err="1" smtClean="0"/>
              <a:t>uri</a:t>
            </a:r>
            <a:r>
              <a:rPr lang="ro-RO" dirty="0" smtClean="0"/>
              <a:t>e</a:t>
            </a:r>
            <a:endParaRPr lang="en-US" dirty="0" smtClean="0"/>
          </a:p>
          <a:p>
            <a:pPr lvl="1"/>
            <a:r>
              <a:rPr lang="ro-RO" dirty="0" smtClean="0"/>
              <a:t>Produce </a:t>
            </a:r>
            <a:r>
              <a:rPr lang="en-US" dirty="0" err="1" smtClean="0"/>
              <a:t>uretrit</a:t>
            </a:r>
            <a:r>
              <a:rPr lang="ro-RO" dirty="0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nongonococ</a:t>
            </a:r>
            <a:r>
              <a:rPr lang="ro-RO" dirty="0" err="1" smtClean="0"/>
              <a:t>ice</a:t>
            </a:r>
            <a:r>
              <a:rPr lang="en-US" dirty="0" smtClean="0"/>
              <a:t> (35 - 50%)</a:t>
            </a:r>
          </a:p>
          <a:p>
            <a:pPr lvl="1"/>
            <a:r>
              <a:rPr lang="en-US" dirty="0" err="1" smtClean="0"/>
              <a:t>Cauză</a:t>
            </a:r>
            <a:r>
              <a:rPr lang="en-US" dirty="0" smtClean="0"/>
              <a:t> </a:t>
            </a:r>
            <a:r>
              <a:rPr lang="ro-RO" dirty="0" smtClean="0"/>
              <a:t>frecventa a </a:t>
            </a:r>
            <a:r>
              <a:rPr lang="ro-RO" dirty="0" err="1" smtClean="0"/>
              <a:t>sterilitatii</a:t>
            </a:r>
            <a:r>
              <a:rPr lang="ro-RO" dirty="0" smtClean="0"/>
              <a:t> </a:t>
            </a:r>
            <a:r>
              <a:rPr lang="ro-RO" dirty="0" err="1" smtClean="0"/>
              <a:t>postgonococice</a:t>
            </a:r>
            <a:endParaRPr lang="ro-RO" dirty="0" smtClean="0"/>
          </a:p>
        </p:txBody>
      </p:sp>
      <p:pic>
        <p:nvPicPr>
          <p:cNvPr id="9218" name="Picture 2" descr="https://www.mja.com.au/sites/default/files/issues/176_11_030602/bow10272_fm-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56" y="4251536"/>
            <a:ext cx="2080813" cy="159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844" y="3933057"/>
            <a:ext cx="380943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27784" y="6341918"/>
            <a:ext cx="6289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000" b="1" dirty="0" smtClean="0"/>
              <a:t>E</a:t>
            </a:r>
            <a:r>
              <a:rPr lang="it-IT" sz="2000" b="1" dirty="0" smtClean="0"/>
              <a:t>voluția uretritei chlamidiene netratate la bărbaţi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9778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noProof="0" smtClean="0"/>
              <a:t>GENUL CHLAMYDIA - Aspecte clinice</a:t>
            </a:r>
            <a:endParaRPr lang="en-US" noProof="0" dirty="0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628800"/>
            <a:ext cx="8784976" cy="5092674"/>
          </a:xfrm>
        </p:spPr>
        <p:txBody>
          <a:bodyPr/>
          <a:lstStyle/>
          <a:p>
            <a:r>
              <a:rPr lang="en-US" dirty="0" err="1" smtClean="0"/>
              <a:t>Feme</a:t>
            </a:r>
            <a:r>
              <a:rPr lang="ro-RO" dirty="0" smtClean="0"/>
              <a:t>i</a:t>
            </a:r>
            <a:endParaRPr lang="en-US" dirty="0" smtClean="0"/>
          </a:p>
          <a:p>
            <a:pPr lvl="1"/>
            <a:r>
              <a:rPr lang="en-US" dirty="0" err="1" smtClean="0"/>
              <a:t>Asimptomatice</a:t>
            </a:r>
            <a:r>
              <a:rPr lang="en-US" dirty="0" smtClean="0"/>
              <a:t> (80%)</a:t>
            </a:r>
          </a:p>
          <a:p>
            <a:pPr lvl="1"/>
            <a:r>
              <a:rPr lang="en-US" dirty="0" err="1" smtClean="0"/>
              <a:t>Cervicit</a:t>
            </a:r>
            <a:r>
              <a:rPr lang="ro-RO" dirty="0" smtClean="0"/>
              <a:t>e</a:t>
            </a:r>
            <a:r>
              <a:rPr lang="en-US" dirty="0" smtClean="0"/>
              <a:t>, </a:t>
            </a:r>
            <a:r>
              <a:rPr lang="en-US" dirty="0" err="1" smtClean="0"/>
              <a:t>uretrit</a:t>
            </a:r>
            <a:r>
              <a:rPr lang="ro-RO" dirty="0" smtClean="0"/>
              <a:t>e</a:t>
            </a:r>
            <a:r>
              <a:rPr lang="en-US" dirty="0" smtClean="0"/>
              <a:t> şi </a:t>
            </a:r>
            <a:r>
              <a:rPr lang="en-US" dirty="0" err="1" smtClean="0"/>
              <a:t>salpingit</a:t>
            </a:r>
            <a:r>
              <a:rPr lang="ro-RO" dirty="0" smtClean="0"/>
              <a:t>e</a:t>
            </a:r>
            <a:endParaRPr lang="en-US" dirty="0" smtClean="0"/>
          </a:p>
          <a:p>
            <a:pPr lvl="1"/>
            <a:r>
              <a:rPr lang="en-US" dirty="0" err="1" smtClean="0"/>
              <a:t>Febră</a:t>
            </a:r>
            <a:r>
              <a:rPr lang="en-US" dirty="0" smtClean="0"/>
              <a:t> postpartum</a:t>
            </a:r>
          </a:p>
          <a:p>
            <a:pPr lvl="1"/>
            <a:r>
              <a:rPr lang="ro-RO" dirty="0" smtClean="0"/>
              <a:t>Risc crescut:</a:t>
            </a:r>
            <a:endParaRPr lang="en-US" dirty="0" smtClean="0"/>
          </a:p>
          <a:p>
            <a:pPr lvl="2"/>
            <a:r>
              <a:rPr lang="en-US" dirty="0" err="1" smtClean="0"/>
              <a:t>Naştere</a:t>
            </a:r>
            <a:r>
              <a:rPr lang="en-US" dirty="0" smtClean="0"/>
              <a:t> </a:t>
            </a:r>
            <a:r>
              <a:rPr lang="en-US" dirty="0" err="1" smtClean="0"/>
              <a:t>prematură</a:t>
            </a:r>
            <a:endParaRPr lang="en-US" dirty="0" smtClean="0"/>
          </a:p>
          <a:p>
            <a:pPr lvl="2"/>
            <a:r>
              <a:rPr lang="en-US" dirty="0" err="1" smtClean="0"/>
              <a:t>Sarcina</a:t>
            </a:r>
            <a:r>
              <a:rPr lang="en-US" dirty="0" smtClean="0"/>
              <a:t> </a:t>
            </a:r>
            <a:r>
              <a:rPr lang="en-US" dirty="0" err="1" smtClean="0"/>
              <a:t>extrauterină</a:t>
            </a:r>
            <a:r>
              <a:rPr lang="en-US" dirty="0" smtClean="0"/>
              <a:t> </a:t>
            </a: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004048" y="1484784"/>
            <a:ext cx="3851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Cervicit</a:t>
            </a:r>
            <a:r>
              <a:rPr lang="ro-RO" sz="2800" dirty="0"/>
              <a:t>e</a:t>
            </a:r>
            <a:endParaRPr lang="en-US" sz="2800" dirty="0"/>
          </a:p>
          <a:p>
            <a:pPr lvl="1"/>
            <a:r>
              <a:rPr lang="en-US" sz="2000" dirty="0" err="1"/>
              <a:t>Majoritate</a:t>
            </a:r>
            <a:r>
              <a:rPr lang="ro-RO" sz="2000" dirty="0"/>
              <a:t>a</a:t>
            </a:r>
            <a:r>
              <a:rPr lang="en-US" sz="2000" dirty="0"/>
              <a:t> </a:t>
            </a:r>
            <a:r>
              <a:rPr lang="en-US" sz="2000" dirty="0" err="1"/>
              <a:t>sunt</a:t>
            </a:r>
            <a:r>
              <a:rPr lang="en-US" sz="2000" dirty="0"/>
              <a:t> </a:t>
            </a:r>
            <a:r>
              <a:rPr lang="en-US" sz="2000" dirty="0" err="1"/>
              <a:t>asimptomatice</a:t>
            </a:r>
            <a:endParaRPr lang="en-US" sz="2000" dirty="0"/>
          </a:p>
          <a:p>
            <a:pPr lvl="1"/>
            <a:r>
              <a:rPr lang="en-US" sz="2000" dirty="0" err="1"/>
              <a:t>Semne</a:t>
            </a:r>
            <a:r>
              <a:rPr lang="en-US" sz="2000" dirty="0"/>
              <a:t> de </a:t>
            </a:r>
            <a:r>
              <a:rPr lang="en-US" sz="2000" dirty="0" err="1"/>
              <a:t>infecţie</a:t>
            </a:r>
            <a:r>
              <a:rPr lang="en-US" sz="2000" dirty="0"/>
              <a:t> </a:t>
            </a:r>
            <a:r>
              <a:rPr lang="en-US" sz="2000" dirty="0" err="1"/>
              <a:t>locală</a:t>
            </a:r>
            <a:r>
              <a:rPr lang="en-US" sz="2000" dirty="0"/>
              <a:t> </a:t>
            </a:r>
            <a:r>
              <a:rPr lang="en-US" sz="2000" dirty="0" err="1"/>
              <a:t>includ</a:t>
            </a:r>
            <a:r>
              <a:rPr lang="en-US" sz="2000" dirty="0"/>
              <a:t>: </a:t>
            </a:r>
          </a:p>
          <a:p>
            <a:pPr lvl="2"/>
            <a:r>
              <a:rPr lang="ro-RO" dirty="0"/>
              <a:t>Secreţie m</a:t>
            </a:r>
            <a:r>
              <a:rPr lang="en-US" dirty="0" err="1"/>
              <a:t>ucopurulent</a:t>
            </a:r>
            <a:r>
              <a:rPr lang="ro-RO" dirty="0"/>
              <a:t>ă de origine </a:t>
            </a:r>
            <a:r>
              <a:rPr lang="en-US" dirty="0"/>
              <a:t>endocervical</a:t>
            </a:r>
            <a:r>
              <a:rPr lang="ro-RO" dirty="0"/>
              <a:t>ă</a:t>
            </a:r>
            <a:endParaRPr lang="en-US" dirty="0"/>
          </a:p>
          <a:p>
            <a:pPr lvl="2"/>
            <a:r>
              <a:rPr lang="en-US" dirty="0" err="1"/>
              <a:t>Ectop</a:t>
            </a:r>
            <a:r>
              <a:rPr lang="ro-RO" sz="2000" dirty="0"/>
              <a:t>ie </a:t>
            </a:r>
            <a:r>
              <a:rPr lang="ro-RO" dirty="0"/>
              <a:t>cervicală </a:t>
            </a:r>
            <a:r>
              <a:rPr lang="ro-RO" dirty="0" err="1"/>
              <a:t>edematoasă</a:t>
            </a:r>
            <a:r>
              <a:rPr lang="en-US" dirty="0"/>
              <a:t>, cu </a:t>
            </a:r>
            <a:r>
              <a:rPr lang="en-US" dirty="0" err="1"/>
              <a:t>eritem</a:t>
            </a:r>
            <a:r>
              <a:rPr lang="en-US" dirty="0"/>
              <a:t> şi </a:t>
            </a:r>
            <a:r>
              <a:rPr lang="en-US" dirty="0" err="1"/>
              <a:t>friabilitate</a:t>
            </a:r>
            <a:endParaRPr lang="en-US" dirty="0"/>
          </a:p>
          <a:p>
            <a:r>
              <a:rPr lang="en-US" sz="2800" dirty="0" err="1" smtClean="0"/>
              <a:t>Uretrit</a:t>
            </a:r>
            <a:r>
              <a:rPr lang="ro-RO" sz="2800" dirty="0"/>
              <a:t>e</a:t>
            </a:r>
            <a:endParaRPr lang="en-US" sz="2800" dirty="0"/>
          </a:p>
          <a:p>
            <a:pPr lvl="1"/>
            <a:r>
              <a:rPr lang="en-US" sz="2000" dirty="0"/>
              <a:t>De </a:t>
            </a:r>
            <a:r>
              <a:rPr lang="en-US" sz="2000" dirty="0" err="1"/>
              <a:t>obicei</a:t>
            </a:r>
            <a:r>
              <a:rPr lang="en-US" sz="2000" dirty="0"/>
              <a:t>, </a:t>
            </a:r>
            <a:r>
              <a:rPr lang="en-US" sz="2000" dirty="0" err="1"/>
              <a:t>asimptomatice</a:t>
            </a:r>
            <a:endParaRPr lang="en-US" sz="2000" dirty="0"/>
          </a:p>
          <a:p>
            <a:pPr lvl="1"/>
            <a:r>
              <a:rPr lang="ro-RO" sz="2000" dirty="0"/>
              <a:t>S</a:t>
            </a:r>
            <a:r>
              <a:rPr lang="en-US" sz="2000" dirty="0" err="1"/>
              <a:t>imptome</a:t>
            </a:r>
            <a:r>
              <a:rPr lang="ro-RO" sz="2000" dirty="0"/>
              <a:t>:</a:t>
            </a:r>
            <a:r>
              <a:rPr lang="en-US" sz="2000" dirty="0"/>
              <a:t> </a:t>
            </a:r>
            <a:r>
              <a:rPr lang="en-US" sz="2000" dirty="0" err="1"/>
              <a:t>disurie</a:t>
            </a:r>
            <a:r>
              <a:rPr lang="en-US" sz="2000" dirty="0"/>
              <a:t>, </a:t>
            </a:r>
            <a:r>
              <a:rPr lang="ro-RO" sz="2000" dirty="0" err="1"/>
              <a:t>mictiuni</a:t>
            </a:r>
            <a:r>
              <a:rPr lang="ro-RO" sz="2000" dirty="0"/>
              <a:t> </a:t>
            </a:r>
            <a:r>
              <a:rPr lang="en-US" sz="2000" dirty="0" err="1"/>
              <a:t>frecven</a:t>
            </a:r>
            <a:r>
              <a:rPr lang="ro-RO" sz="2000" dirty="0"/>
              <a:t>te</a:t>
            </a:r>
            <a:r>
              <a:rPr lang="en-US" sz="2000" dirty="0"/>
              <a:t>, p</a:t>
            </a:r>
            <a:r>
              <a:rPr lang="ro-RO" sz="2000" dirty="0"/>
              <a:t>i</a:t>
            </a:r>
            <a:r>
              <a:rPr lang="en-US" sz="2000" dirty="0" err="1"/>
              <a:t>uri</a:t>
            </a:r>
            <a:r>
              <a:rPr lang="ro-RO" sz="2000" dirty="0"/>
              <a:t>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9141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10228" y="2565797"/>
            <a:ext cx="2129460" cy="576064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Cervix</a:t>
            </a:r>
            <a:r>
              <a:rPr lang="ro-RO" sz="2400" b="1" dirty="0" smtClean="0"/>
              <a:t> </a:t>
            </a:r>
            <a:r>
              <a:rPr lang="en-US" sz="2400" b="1" dirty="0" smtClean="0"/>
              <a:t>Normal </a:t>
            </a:r>
          </a:p>
        </p:txBody>
      </p:sp>
      <p:pic>
        <p:nvPicPr>
          <p:cNvPr id="28678" name="Picture 1032" descr="Normal cervix without ect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6682" y="1340768"/>
            <a:ext cx="1896553" cy="1209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81000"/>
            <a:ext cx="8382000" cy="6858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GENUL CHLAMYDIA –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Aspecte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clinice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1031" descr="Mucopurulent cervicitis due to chlamydia showing ectopy, edema, and discharge.&#10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867" y="4103804"/>
            <a:ext cx="2433631" cy="154668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0" name="Rectangle 1026"/>
          <p:cNvSpPr txBox="1">
            <a:spLocks noChangeArrowheads="1"/>
          </p:cNvSpPr>
          <p:nvPr/>
        </p:nvSpPr>
        <p:spPr>
          <a:xfrm>
            <a:off x="519837" y="6023323"/>
            <a:ext cx="3857652" cy="86915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Cervicita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chlamydiana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3075" descr="Cervicit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203874" y="3786045"/>
            <a:ext cx="2626802" cy="174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796136" y="2790043"/>
            <a:ext cx="2755266" cy="595306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2400" b="1" dirty="0" smtClean="0"/>
              <a:t>Țesut tub </a:t>
            </a:r>
            <a:r>
              <a:rPr lang="ro-RO" sz="2400" b="1" dirty="0" err="1" smtClean="0"/>
              <a:t>falopian</a:t>
            </a:r>
            <a:r>
              <a:rPr lang="ro-RO" sz="2400" b="1" dirty="0" smtClean="0"/>
              <a:t> normal</a:t>
            </a:r>
            <a:endParaRPr lang="en-US" sz="2400" b="1" dirty="0" smtClean="0"/>
          </a:p>
        </p:txBody>
      </p:sp>
      <p:pic>
        <p:nvPicPr>
          <p:cNvPr id="13" name="Picture 3" descr="Normal Human Fallopian Tube Tissu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1340768"/>
            <a:ext cx="2755267" cy="140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. trachomatis Infection (PID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1663" y="4221088"/>
            <a:ext cx="2605386" cy="171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5580112" y="6160247"/>
            <a:ext cx="3568488" cy="595306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Infectie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cu C.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trachomatis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374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Salpingit</a:t>
            </a:r>
            <a:r>
              <a:rPr lang="ro-RO" dirty="0" smtClean="0"/>
              <a:t>a și </a:t>
            </a:r>
            <a:r>
              <a:rPr lang="en-US" dirty="0" err="1" smtClean="0"/>
              <a:t>Sterilit</a:t>
            </a:r>
            <a:r>
              <a:rPr lang="ro-RO" dirty="0" err="1" smtClean="0"/>
              <a:t>atea</a:t>
            </a:r>
            <a:endParaRPr lang="en-US" dirty="0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21D4B2-EB73-4DC3-B0A5-BDC80545548C}" type="slidenum">
              <a:rPr lang="en-US" smtClean="0">
                <a:latin typeface="Times New Roman" pitchFamily="18" charset="0"/>
              </a:rPr>
              <a:pPr/>
              <a:t>54</a:t>
            </a:fld>
            <a:endParaRPr lang="en-US" smtClean="0">
              <a:latin typeface="Times New Roman" pitchFamily="18" charset="0"/>
            </a:endParaRPr>
          </a:p>
        </p:txBody>
      </p:sp>
      <p:pic>
        <p:nvPicPr>
          <p:cNvPr id="12293" name="Picture 2" descr="http://content.revolutionhealth.com/contentimages/images-image_popup-r7_fertiliz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88840"/>
            <a:ext cx="3888432" cy="297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75" y="1988840"/>
            <a:ext cx="40957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74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>
            <a:normAutofit/>
          </a:bodyPr>
          <a:lstStyle/>
          <a:p>
            <a:r>
              <a:rPr lang="ro-RO" sz="4000" dirty="0" smtClean="0"/>
              <a:t>Sindrom Clinic </a:t>
            </a:r>
            <a:r>
              <a:rPr lang="en-US" sz="4000" i="1" dirty="0" smtClean="0"/>
              <a:t>-</a:t>
            </a:r>
            <a:r>
              <a:rPr lang="en-US" sz="4000" i="1" dirty="0" err="1" smtClean="0"/>
              <a:t>Trachom</a:t>
            </a:r>
            <a:endParaRPr lang="en-US" sz="4000" i="1" dirty="0" smtClean="0"/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458200" cy="2500314"/>
          </a:xfrm>
        </p:spPr>
        <p:txBody>
          <a:bodyPr>
            <a:normAutofit fontScale="92500" lnSpcReduction="10000"/>
          </a:bodyPr>
          <a:lstStyle/>
          <a:p>
            <a:r>
              <a:rPr lang="ro-RO" sz="2800" dirty="0" smtClean="0"/>
              <a:t>Sunt afectate pleoapele și apoi corneea</a:t>
            </a:r>
          </a:p>
          <a:p>
            <a:pPr lvl="1"/>
            <a:r>
              <a:rPr lang="en-US" sz="2400" dirty="0" err="1" smtClean="0"/>
              <a:t>Ulcerati</a:t>
            </a:r>
            <a:r>
              <a:rPr lang="ro-RO" sz="2400" dirty="0" smtClean="0"/>
              <a:t>i</a:t>
            </a:r>
            <a:endParaRPr lang="en-US" sz="2400" dirty="0" smtClean="0"/>
          </a:p>
          <a:p>
            <a:pPr lvl="1"/>
            <a:r>
              <a:rPr lang="ro-RO" sz="2400" dirty="0" smtClean="0"/>
              <a:t>Cicatrici</a:t>
            </a:r>
            <a:r>
              <a:rPr lang="en-US" sz="2400" dirty="0" smtClean="0"/>
              <a:t> </a:t>
            </a:r>
          </a:p>
          <a:p>
            <a:pPr lvl="1"/>
            <a:r>
              <a:rPr lang="ro-RO" sz="2400" dirty="0" smtClean="0"/>
              <a:t>Formarea de vase de sânge</a:t>
            </a:r>
            <a:endParaRPr lang="en-US" sz="2400" dirty="0" smtClean="0"/>
          </a:p>
          <a:p>
            <a:r>
              <a:rPr lang="ro-RO" sz="2800" dirty="0" smtClean="0"/>
              <a:t>Este blocat fluxul lacrimal</a:t>
            </a:r>
            <a:endParaRPr lang="en-US" sz="2800" dirty="0" smtClean="0"/>
          </a:p>
          <a:p>
            <a:pPr lvl="1"/>
            <a:r>
              <a:rPr lang="ro-RO" sz="2400" dirty="0" smtClean="0"/>
              <a:t>Infecții secundare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16388" name="Picture 1028" descr="MimsF21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571876"/>
            <a:ext cx="5535621" cy="328612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028" descr="Wist F1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6590" y="1571612"/>
            <a:ext cx="3427410" cy="223199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0328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/>
              <a:t>GENUL CHLAMYDIA – </a:t>
            </a:r>
            <a:r>
              <a:rPr lang="en-US" sz="4000" dirty="0" err="1"/>
              <a:t>Aspecte</a:t>
            </a:r>
            <a:r>
              <a:rPr lang="en-US" sz="4000" dirty="0"/>
              <a:t> </a:t>
            </a:r>
            <a:r>
              <a:rPr lang="en-US" sz="4000" dirty="0" err="1"/>
              <a:t>clinice</a:t>
            </a:r>
            <a:endParaRPr lang="en-US" sz="3200" dirty="0" smtClean="0"/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683568" y="1196752"/>
          <a:ext cx="767241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Placeholder 5" descr="baby with conj.jpg"/>
          <p:cNvPicPr>
            <a:picLocks noChangeAspect="1"/>
          </p:cNvPicPr>
          <p:nvPr/>
        </p:nvPicPr>
        <p:blipFill>
          <a:blip r:embed="rId8" cstate="print"/>
          <a:srcRect l="21042" r="21042"/>
          <a:stretch>
            <a:fillRect/>
          </a:stretch>
        </p:blipFill>
        <p:spPr>
          <a:xfrm>
            <a:off x="4860032" y="4725144"/>
            <a:ext cx="2167597" cy="201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7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860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GENUL CHLAMYDIA – </a:t>
            </a:r>
            <a:r>
              <a:rPr lang="en-US" dirty="0" err="1"/>
              <a:t>Aspecte</a:t>
            </a:r>
            <a:r>
              <a:rPr lang="en-US" dirty="0"/>
              <a:t> </a:t>
            </a:r>
            <a:r>
              <a:rPr lang="en-US" dirty="0" err="1"/>
              <a:t>clinice</a:t>
            </a:r>
            <a:endParaRPr lang="en-US" sz="2800" dirty="0" smtClean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6454" y="1412776"/>
          <a:ext cx="903004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736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1187624" y="2060848"/>
          <a:ext cx="7056784" cy="46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568952" cy="1143000"/>
          </a:xfrm>
        </p:spPr>
        <p:txBody>
          <a:bodyPr>
            <a:normAutofit/>
          </a:bodyPr>
          <a:lstStyle/>
          <a:p>
            <a:r>
              <a:rPr lang="en-US" sz="4000" dirty="0"/>
              <a:t>GENUL CHLAMYDIA – </a:t>
            </a:r>
            <a:r>
              <a:rPr lang="en-US" sz="4000" dirty="0" err="1"/>
              <a:t>Aspecte</a:t>
            </a:r>
            <a:r>
              <a:rPr lang="en-US" sz="4000" dirty="0"/>
              <a:t> </a:t>
            </a:r>
            <a:r>
              <a:rPr lang="en-US" sz="4000" dirty="0" err="1"/>
              <a:t>clinice</a:t>
            </a:r>
            <a:endParaRPr lang="en-US" sz="32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115616" y="1124744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200" b="1" dirty="0" smtClean="0"/>
              <a:t>Limfogranulomatoza veneriană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0125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630616" cy="1143000"/>
          </a:xfrm>
        </p:spPr>
        <p:txBody>
          <a:bodyPr>
            <a:normAutofit/>
          </a:bodyPr>
          <a:lstStyle/>
          <a:p>
            <a:r>
              <a:rPr lang="en-US" sz="4000" dirty="0"/>
              <a:t>GENUL CHLAMYDIA – </a:t>
            </a:r>
            <a:r>
              <a:rPr lang="en-US" sz="4000" dirty="0" err="1"/>
              <a:t>Aspecte</a:t>
            </a:r>
            <a:r>
              <a:rPr lang="en-US" sz="4000" dirty="0"/>
              <a:t> </a:t>
            </a:r>
            <a:r>
              <a:rPr lang="en-US" sz="4000" dirty="0" err="1"/>
              <a:t>clinice</a:t>
            </a:r>
            <a:endParaRPr lang="en-US" sz="3200" dirty="0" smtClean="0"/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642910" y="1268760"/>
          <a:ext cx="7772400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6000768"/>
            <a:ext cx="4500594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LGV Limfadenopatia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00594" y="6215082"/>
            <a:ext cx="4456632" cy="601926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pididimita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7" descr="Swollen or tender testicles (epididymitis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220668" y="4355330"/>
            <a:ext cx="2879724" cy="1929244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90" y="4355331"/>
            <a:ext cx="2915214" cy="186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28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GENUL RICKETTSIA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9512" y="1268759"/>
            <a:ext cx="8784976" cy="2592289"/>
          </a:xfrm>
        </p:spPr>
        <p:txBody>
          <a:bodyPr/>
          <a:lstStyle/>
          <a:p>
            <a:pPr algn="just"/>
            <a:r>
              <a:rPr lang="en-US" b="1" dirty="0"/>
              <a:t>1. CARACTERE MORFOLOGICE </a:t>
            </a:r>
            <a:endParaRPr lang="en-US" dirty="0"/>
          </a:p>
          <a:p>
            <a:pPr algn="just"/>
            <a:r>
              <a:rPr lang="en-US" dirty="0" err="1"/>
              <a:t>Rickettsiile</a:t>
            </a:r>
            <a:r>
              <a:rPr lang="en-US" dirty="0"/>
              <a:t> au </a:t>
            </a:r>
            <a:r>
              <a:rPr lang="en-US" b="1" i="1" dirty="0" err="1"/>
              <a:t>formă</a:t>
            </a:r>
            <a:r>
              <a:rPr lang="en-US" b="1" i="1" dirty="0"/>
              <a:t> </a:t>
            </a:r>
            <a:r>
              <a:rPr lang="en-US" b="1" i="1" dirty="0" err="1"/>
              <a:t>cocoidă</a:t>
            </a:r>
            <a:r>
              <a:rPr lang="en-US" b="1" i="1" dirty="0"/>
              <a:t> </a:t>
            </a:r>
            <a:r>
              <a:rPr lang="en-US" b="1" i="1" dirty="0" err="1"/>
              <a:t>sau</a:t>
            </a:r>
            <a:r>
              <a:rPr lang="en-US" b="1" i="1" dirty="0"/>
              <a:t> </a:t>
            </a:r>
            <a:r>
              <a:rPr lang="en-US" b="1" i="1" dirty="0" err="1"/>
              <a:t>cocobacilară</a:t>
            </a:r>
            <a:r>
              <a:rPr lang="en-US" dirty="0"/>
              <a:t>, cu </a:t>
            </a:r>
            <a:r>
              <a:rPr lang="en-US" dirty="0" err="1"/>
              <a:t>diametrul</a:t>
            </a:r>
            <a:r>
              <a:rPr lang="en-US" dirty="0"/>
              <a:t> de 300 nm, </a:t>
            </a:r>
            <a:r>
              <a:rPr lang="en-US" b="1" i="1" dirty="0" err="1"/>
              <a:t>imobile</a:t>
            </a:r>
            <a:r>
              <a:rPr lang="en-US" dirty="0"/>
              <a:t>, </a:t>
            </a:r>
            <a:r>
              <a:rPr lang="en-US" dirty="0" err="1"/>
              <a:t>uneori</a:t>
            </a:r>
            <a:r>
              <a:rPr lang="en-US" dirty="0"/>
              <a:t> cu </a:t>
            </a:r>
            <a:r>
              <a:rPr lang="en-US" dirty="0" err="1"/>
              <a:t>capsulă</a:t>
            </a:r>
            <a:r>
              <a:rPr lang="en-US" dirty="0"/>
              <a:t>. Se </a:t>
            </a:r>
            <a:r>
              <a:rPr lang="en-US" dirty="0" err="1"/>
              <a:t>colorează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b="1" i="1" dirty="0" err="1"/>
              <a:t>coloraţii</a:t>
            </a:r>
            <a:r>
              <a:rPr lang="en-US" b="1" i="1" dirty="0"/>
              <a:t> </a:t>
            </a:r>
            <a:r>
              <a:rPr lang="en-US" b="1" i="1" dirty="0" err="1"/>
              <a:t>speciale</a:t>
            </a:r>
            <a:r>
              <a:rPr lang="en-US" dirty="0"/>
              <a:t>: </a:t>
            </a:r>
            <a:r>
              <a:rPr lang="en-US" i="1" dirty="0" err="1"/>
              <a:t>Giemsa</a:t>
            </a:r>
            <a:r>
              <a:rPr lang="en-US" i="1" dirty="0"/>
              <a:t>, </a:t>
            </a:r>
            <a:r>
              <a:rPr lang="en-US" i="1" dirty="0" err="1"/>
              <a:t>Machiavello</a:t>
            </a:r>
            <a:r>
              <a:rPr lang="en-US" i="1" dirty="0"/>
              <a:t>, </a:t>
            </a:r>
            <a:r>
              <a:rPr lang="en-US" i="1" dirty="0" err="1"/>
              <a:t>Gimenez</a:t>
            </a:r>
            <a:r>
              <a:rPr lang="en-US" dirty="0"/>
              <a:t>. </a:t>
            </a:r>
            <a:r>
              <a:rPr lang="en-US" dirty="0" err="1"/>
              <a:t>Elementele</a:t>
            </a:r>
            <a:r>
              <a:rPr lang="en-US" dirty="0"/>
              <a:t>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dispuse</a:t>
            </a:r>
            <a:r>
              <a:rPr lang="en-US" dirty="0"/>
              <a:t> </a:t>
            </a:r>
            <a:r>
              <a:rPr lang="en-US" dirty="0" err="1"/>
              <a:t>singulare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perechi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lanţuri</a:t>
            </a:r>
            <a:r>
              <a:rPr lang="en-US" dirty="0"/>
              <a:t>. </a:t>
            </a:r>
          </a:p>
          <a:p>
            <a:pPr algn="just"/>
            <a:endParaRPr lang="en-US" dirty="0"/>
          </a:p>
        </p:txBody>
      </p:sp>
      <p:pic>
        <p:nvPicPr>
          <p:cNvPr id="8" name="Picture 4" descr="figure_18_30c"/>
          <p:cNvPicPr>
            <a:picLocks noChangeAspect="1" noChangeArrowheads="1"/>
          </p:cNvPicPr>
          <p:nvPr/>
        </p:nvPicPr>
        <p:blipFill rotWithShape="1">
          <a:blip r:embed="rId2" cstate="print"/>
          <a:srcRect l="13575" b="14841"/>
          <a:stretch/>
        </p:blipFill>
        <p:spPr bwMode="auto">
          <a:xfrm>
            <a:off x="5517405" y="3501008"/>
            <a:ext cx="3158059" cy="279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17405" y="6453336"/>
            <a:ext cx="315805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 smtClean="0"/>
              <a:t>Microscopie electronică</a:t>
            </a:r>
            <a:endParaRPr lang="en-US" b="1" dirty="0"/>
          </a:p>
        </p:txBody>
      </p:sp>
      <p:pic>
        <p:nvPicPr>
          <p:cNvPr id="10" name="Picture 2" descr="http://textbookofbacteriology.net/themicrobialworld/RickettsiaHC.jpeg"/>
          <p:cNvPicPr>
            <a:picLocks noChangeAspect="1" noChangeArrowheads="1"/>
          </p:cNvPicPr>
          <p:nvPr/>
        </p:nvPicPr>
        <p:blipFill rotWithShape="1">
          <a:blip r:embed="rId3"/>
          <a:srcRect r="15164" b="25624"/>
          <a:stretch/>
        </p:blipFill>
        <p:spPr bwMode="auto">
          <a:xfrm>
            <a:off x="539551" y="3861048"/>
            <a:ext cx="4199603" cy="246677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39550" y="6424984"/>
            <a:ext cx="419960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R.prowazekii</a:t>
            </a:r>
            <a:r>
              <a:rPr lang="en-US" b="1" dirty="0" smtClean="0"/>
              <a:t> in </a:t>
            </a:r>
            <a:r>
              <a:rPr lang="en-US" b="1" dirty="0" err="1" smtClean="0"/>
              <a:t>celulele</a:t>
            </a:r>
            <a:r>
              <a:rPr lang="en-US" b="1" dirty="0" smtClean="0"/>
              <a:t> </a:t>
            </a:r>
            <a:r>
              <a:rPr lang="en-US" b="1" dirty="0" err="1" smtClean="0"/>
              <a:t>endoteliale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06149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GENUL CHLAMYDIA – </a:t>
            </a:r>
            <a:r>
              <a:rPr lang="en-US" sz="4000" dirty="0" err="1"/>
              <a:t>Aspecte</a:t>
            </a:r>
            <a:r>
              <a:rPr lang="en-US" sz="4000" dirty="0"/>
              <a:t> </a:t>
            </a:r>
            <a:r>
              <a:rPr lang="en-US" sz="4000" dirty="0" err="1"/>
              <a:t>clinice</a:t>
            </a:r>
            <a:endParaRPr lang="en-US" sz="4000" dirty="0" smtClean="0"/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251520" y="1772816"/>
          <a:ext cx="6336704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06913"/>
            <a:ext cx="3286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6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Diagnostic. Tratament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ro-RO" b="1" dirty="0"/>
              <a:t> </a:t>
            </a:r>
            <a:endParaRPr lang="en-US" dirty="0"/>
          </a:p>
          <a:p>
            <a:r>
              <a:rPr lang="ro-RO" b="1" dirty="0"/>
              <a:t>6. DIAGNOSTIC DE LABORATOR</a:t>
            </a:r>
            <a:r>
              <a:rPr lang="ro-RO" dirty="0"/>
              <a:t>: vezi Îndrumar lucrări practice 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ro-RO" b="1" dirty="0"/>
              <a:t>7. TRATAMENT</a:t>
            </a:r>
            <a:endParaRPr lang="en-US" b="1" dirty="0"/>
          </a:p>
          <a:p>
            <a:r>
              <a:rPr lang="ro-RO" dirty="0" err="1"/>
              <a:t>Infecţiile</a:t>
            </a:r>
            <a:r>
              <a:rPr lang="ro-RO" dirty="0"/>
              <a:t> produse de </a:t>
            </a:r>
            <a:r>
              <a:rPr lang="ro-RO" dirty="0" err="1"/>
              <a:t>chlamydii</a:t>
            </a:r>
            <a:r>
              <a:rPr lang="ro-RO" dirty="0"/>
              <a:t> pot fi tratate cu antibiotice cu spectru larg (de exemplu, tetraciclină).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043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CHLAMYDIA</a:t>
            </a:r>
            <a:r>
              <a:rPr lang="ro-RO" smtClean="0"/>
              <a:t> - Epidemiologie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o-RO" dirty="0" err="1" smtClean="0"/>
              <a:t>Trachomul</a:t>
            </a:r>
            <a:endParaRPr lang="ro-RO" dirty="0" smtClean="0"/>
          </a:p>
          <a:p>
            <a:pPr lvl="1" algn="just"/>
            <a:r>
              <a:rPr lang="ro-RO" dirty="0" smtClean="0"/>
              <a:t>Transmisie: degete contaminate, companii aeriene au </a:t>
            </a:r>
            <a:r>
              <a:rPr lang="ro-RO" dirty="0" err="1" smtClean="0"/>
              <a:t>zboruri,fomites</a:t>
            </a:r>
            <a:r>
              <a:rPr lang="ro-RO" dirty="0" smtClean="0"/>
              <a:t>, Și cald, uscat climat </a:t>
            </a:r>
          </a:p>
          <a:p>
            <a:pPr algn="just"/>
            <a:r>
              <a:rPr lang="ro-RO" dirty="0" smtClean="0"/>
              <a:t>Conjunctivita</a:t>
            </a:r>
          </a:p>
          <a:p>
            <a:pPr lvl="1" algn="just"/>
            <a:r>
              <a:rPr lang="ro-RO" dirty="0" smtClean="0"/>
              <a:t>Transmisie: Dobândite prin contact cu secrețiile genitale infectate, vertical de la mamă la făt</a:t>
            </a:r>
          </a:p>
          <a:p>
            <a:pPr algn="just"/>
            <a:r>
              <a:rPr lang="ro-RO" dirty="0" smtClean="0"/>
              <a:t>Limfogranulomatoza veneriană</a:t>
            </a:r>
          </a:p>
          <a:p>
            <a:pPr lvl="1" algn="just"/>
            <a:r>
              <a:rPr lang="ro-RO" dirty="0" smtClean="0"/>
              <a:t>Transmisie: cale sexuală  </a:t>
            </a:r>
          </a:p>
          <a:p>
            <a:pPr algn="just"/>
            <a:r>
              <a:rPr lang="ro-RO" dirty="0" smtClean="0"/>
              <a:t>Profilaxie</a:t>
            </a:r>
          </a:p>
          <a:p>
            <a:pPr algn="just"/>
            <a:r>
              <a:rPr lang="en-US" dirty="0" err="1" smtClean="0"/>
              <a:t>Partenerii</a:t>
            </a:r>
            <a:r>
              <a:rPr lang="ro-RO" dirty="0" smtClean="0"/>
              <a:t> </a:t>
            </a:r>
            <a:r>
              <a:rPr lang="ro-RO" dirty="0" err="1" smtClean="0"/>
              <a:t>pesonelor</a:t>
            </a:r>
            <a:r>
              <a:rPr lang="en-US" dirty="0" smtClean="0"/>
              <a:t> </a:t>
            </a:r>
            <a:r>
              <a:rPr lang="en-US" dirty="0" err="1" smtClean="0"/>
              <a:t>infectat</a:t>
            </a:r>
            <a:r>
              <a:rPr lang="ro-RO" dirty="0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trebui</a:t>
            </a:r>
            <a:r>
              <a:rPr lang="ro-RO" dirty="0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tratate</a:t>
            </a:r>
            <a:r>
              <a:rPr lang="en-US" dirty="0" smtClean="0"/>
              <a:t> cu </a:t>
            </a:r>
            <a:r>
              <a:rPr lang="en-US" dirty="0" err="1" smtClean="0"/>
              <a:t>antibiotice</a:t>
            </a:r>
            <a:endParaRPr lang="en-US" dirty="0" smtClean="0"/>
          </a:p>
          <a:p>
            <a:pPr algn="just"/>
            <a:r>
              <a:rPr lang="ro-RO" dirty="0" smtClean="0"/>
              <a:t>F</a:t>
            </a:r>
            <a:r>
              <a:rPr lang="en-US" dirty="0" err="1" smtClean="0"/>
              <a:t>olosi</a:t>
            </a:r>
            <a:r>
              <a:rPr lang="ro-RO" dirty="0" smtClean="0"/>
              <a:t>rea mijloacelor de protecție </a:t>
            </a:r>
            <a:r>
              <a:rPr lang="en-US" dirty="0" err="1" smtClean="0"/>
              <a:t>împotriva</a:t>
            </a:r>
            <a:r>
              <a:rPr lang="en-US" dirty="0" smtClean="0"/>
              <a:t> </a:t>
            </a:r>
            <a:r>
              <a:rPr lang="en-US" dirty="0" err="1" smtClean="0"/>
              <a:t>tulpinilor</a:t>
            </a:r>
            <a:r>
              <a:rPr lang="en-US" dirty="0" smtClean="0"/>
              <a:t> cu </a:t>
            </a:r>
            <a:r>
              <a:rPr lang="en-US" dirty="0" err="1" smtClean="0"/>
              <a:t>transmitere</a:t>
            </a:r>
            <a:r>
              <a:rPr lang="en-US" dirty="0" smtClean="0"/>
              <a:t> </a:t>
            </a:r>
            <a:r>
              <a:rPr lang="en-US" dirty="0" err="1" smtClean="0"/>
              <a:t>sexuală</a:t>
            </a:r>
            <a:endParaRPr lang="ro-RO" dirty="0" smtClean="0"/>
          </a:p>
          <a:p>
            <a:pPr algn="just"/>
            <a:r>
              <a:rPr lang="ro-RO" dirty="0" smtClean="0"/>
              <a:t>Nu există vaccin</a:t>
            </a:r>
            <a:endParaRPr lang="en-US" dirty="0" smtClean="0"/>
          </a:p>
          <a:p>
            <a:pPr algn="just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870094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GENUL MYCOPLASMA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o-RO" dirty="0" err="1" smtClean="0"/>
              <a:t>Micoplasmele</a:t>
            </a:r>
            <a:r>
              <a:rPr lang="ro-RO" dirty="0" smtClean="0"/>
              <a:t> sunt larg distribuite în natură parazitând omul, diverse specii animale şi plante, unele fiind saprofite. Sunt capabile să se dezvolte autonom pe medii de cultură </a:t>
            </a:r>
            <a:r>
              <a:rPr lang="ro-RO" dirty="0" err="1" smtClean="0"/>
              <a:t>acelulare</a:t>
            </a:r>
            <a:r>
              <a:rPr lang="ro-RO" dirty="0" smtClean="0"/>
              <a:t>, unitatea minimă reproductivă fiind o celulă sferică cu diametrul de 330 nm. </a:t>
            </a:r>
          </a:p>
          <a:p>
            <a:pPr algn="just"/>
            <a:endParaRPr lang="ro-RO" dirty="0" smtClean="0"/>
          </a:p>
          <a:p>
            <a:pPr algn="just"/>
            <a:r>
              <a:rPr lang="ro-RO" dirty="0" smtClean="0"/>
              <a:t>Se caracterizează printr-un </a:t>
            </a:r>
            <a:r>
              <a:rPr lang="ro-RO" dirty="0" err="1" smtClean="0"/>
              <a:t>pleiomorfism</a:t>
            </a:r>
            <a:r>
              <a:rPr lang="ro-RO" dirty="0" smtClean="0"/>
              <a:t> accentuat (forme sferice, </a:t>
            </a:r>
            <a:r>
              <a:rPr lang="ro-RO" dirty="0" err="1" smtClean="0"/>
              <a:t>cocobacilare</a:t>
            </a:r>
            <a:r>
              <a:rPr lang="ro-RO" dirty="0" smtClean="0"/>
              <a:t>, filamente), datorită lipsei peretelui celular, motiv pentru care au fost incluse în clasa </a:t>
            </a:r>
            <a:r>
              <a:rPr lang="ro-RO" dirty="0" err="1" smtClean="0"/>
              <a:t>Mollicutes</a:t>
            </a:r>
            <a:r>
              <a:rPr lang="ro-RO" dirty="0" smtClean="0"/>
              <a:t> (</a:t>
            </a:r>
            <a:r>
              <a:rPr lang="ro-RO" dirty="0" err="1" smtClean="0"/>
              <a:t>mollis</a:t>
            </a:r>
            <a:r>
              <a:rPr lang="ro-RO" dirty="0" smtClean="0"/>
              <a:t> </a:t>
            </a:r>
            <a:r>
              <a:rPr lang="ro-RO" dirty="0" err="1" smtClean="0"/>
              <a:t>cutis</a:t>
            </a:r>
            <a:r>
              <a:rPr lang="ro-RO" dirty="0" smtClean="0"/>
              <a:t> - perete moale). 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GENUL MYCOPLASMA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o-RO" dirty="0" smtClean="0"/>
              <a:t>Majoritatea </a:t>
            </a:r>
            <a:r>
              <a:rPr lang="ro-RO" dirty="0" err="1" smtClean="0"/>
              <a:t>micoplasmelor</a:t>
            </a:r>
            <a:r>
              <a:rPr lang="ro-RO" dirty="0" smtClean="0"/>
              <a:t> necesită colesterol ca factor de </a:t>
            </a:r>
            <a:r>
              <a:rPr lang="ro-RO" dirty="0" err="1" smtClean="0"/>
              <a:t>creştere</a:t>
            </a:r>
            <a:r>
              <a:rPr lang="ro-RO" dirty="0" smtClean="0"/>
              <a:t>, pe care îl încorporează în membrana citoplasmatică. Un grup de </a:t>
            </a:r>
            <a:r>
              <a:rPr lang="ro-RO" dirty="0" err="1" smtClean="0"/>
              <a:t>micoplasme</a:t>
            </a:r>
            <a:r>
              <a:rPr lang="ro-RO" dirty="0" smtClean="0"/>
              <a:t> care se dezvoltă în </a:t>
            </a:r>
            <a:r>
              <a:rPr lang="ro-RO" dirty="0" err="1" smtClean="0"/>
              <a:t>prezenţa</a:t>
            </a:r>
            <a:r>
              <a:rPr lang="ro-RO" dirty="0" smtClean="0"/>
              <a:t> ureei au fost definite ca </a:t>
            </a:r>
            <a:r>
              <a:rPr lang="ro-RO" dirty="0" err="1" smtClean="0"/>
              <a:t>Ureaplasma</a:t>
            </a:r>
            <a:r>
              <a:rPr lang="ro-RO" dirty="0" smtClean="0"/>
              <a:t> </a:t>
            </a:r>
            <a:r>
              <a:rPr lang="ro-RO" dirty="0" err="1" smtClean="0"/>
              <a:t>urealyticum</a:t>
            </a:r>
            <a:r>
              <a:rPr lang="ro-RO" dirty="0" smtClean="0"/>
              <a:t> (anterior numite </a:t>
            </a:r>
            <a:r>
              <a:rPr lang="ro-RO" dirty="0" err="1" smtClean="0"/>
              <a:t>micoplasme</a:t>
            </a:r>
            <a:r>
              <a:rPr lang="ro-RO" dirty="0" smtClean="0"/>
              <a:t> T), iar </a:t>
            </a:r>
            <a:r>
              <a:rPr lang="ro-RO" dirty="0" err="1" smtClean="0"/>
              <a:t>micoplasmele</a:t>
            </a:r>
            <a:r>
              <a:rPr lang="ro-RO" dirty="0" smtClean="0"/>
              <a:t> care se dezvoltă în </a:t>
            </a:r>
            <a:r>
              <a:rPr lang="ro-RO" dirty="0" err="1" smtClean="0"/>
              <a:t>absenţa</a:t>
            </a:r>
            <a:r>
              <a:rPr lang="ro-RO" dirty="0" smtClean="0"/>
              <a:t> colesterolului au fost separate în genul </a:t>
            </a:r>
            <a:r>
              <a:rPr lang="ro-RO" dirty="0" err="1" smtClean="0"/>
              <a:t>Acholeplasma</a:t>
            </a:r>
            <a:r>
              <a:rPr lang="ro-RO" dirty="0" smtClean="0"/>
              <a:t>, întâlnit în </a:t>
            </a:r>
            <a:r>
              <a:rPr lang="ro-RO" dirty="0" err="1" smtClean="0"/>
              <a:t>infecţii</a:t>
            </a:r>
            <a:r>
              <a:rPr lang="ro-RO" dirty="0" smtClean="0"/>
              <a:t> la animale.</a:t>
            </a:r>
          </a:p>
          <a:p>
            <a:pPr algn="just"/>
            <a:endParaRPr lang="en-US" dirty="0" smtClean="0"/>
          </a:p>
          <a:p>
            <a:pPr algn="just"/>
            <a:r>
              <a:rPr lang="ro-RO" dirty="0" err="1" smtClean="0"/>
              <a:t>Micoplasmele</a:t>
            </a:r>
            <a:r>
              <a:rPr lang="ro-RO" dirty="0" smtClean="0"/>
              <a:t> au mare afinitate pentru membranele celulare în </a:t>
            </a:r>
            <a:r>
              <a:rPr lang="ro-RO" dirty="0" err="1" smtClean="0"/>
              <a:t>ţesuturile</a:t>
            </a:r>
            <a:r>
              <a:rPr lang="ro-RO" dirty="0" smtClean="0"/>
              <a:t> animale infectate. Astfel, cele umane, au afinitate pentru </a:t>
            </a:r>
            <a:r>
              <a:rPr lang="ro-RO" dirty="0" err="1" smtClean="0"/>
              <a:t>tractul</a:t>
            </a:r>
            <a:r>
              <a:rPr lang="ro-RO" dirty="0" smtClean="0"/>
              <a:t> respirator, </a:t>
            </a:r>
            <a:r>
              <a:rPr lang="ro-RO" dirty="0" err="1" smtClean="0"/>
              <a:t>uro</a:t>
            </a:r>
            <a:r>
              <a:rPr lang="ro-RO" dirty="0" smtClean="0"/>
              <a:t>-genital şi pentru sinoviale. </a:t>
            </a:r>
            <a:endParaRPr lang="en-US" dirty="0" smtClean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68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 smtClean="0"/>
              <a:t>GENUL MYCOPLASMA - Clasificare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246" t="24162" r="10429" b="19730"/>
          <a:stretch/>
        </p:blipFill>
        <p:spPr>
          <a:xfrm>
            <a:off x="179512" y="1340768"/>
            <a:ext cx="878497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6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662509"/>
              </p:ext>
            </p:extLst>
          </p:nvPr>
        </p:nvGraphicFramePr>
        <p:xfrm>
          <a:off x="214282" y="1233233"/>
          <a:ext cx="8643998" cy="4572031"/>
        </p:xfrm>
        <a:graphic>
          <a:graphicData uri="http://schemas.openxmlformats.org/drawingml/2006/table">
            <a:tbl>
              <a:tblPr/>
              <a:tblGrid>
                <a:gridCol w="1405390"/>
                <a:gridCol w="939269"/>
                <a:gridCol w="1120257"/>
                <a:gridCol w="900710"/>
                <a:gridCol w="900710"/>
                <a:gridCol w="675532"/>
                <a:gridCol w="844416"/>
                <a:gridCol w="844416"/>
                <a:gridCol w="1013298"/>
              </a:tblGrid>
              <a:tr h="45720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b="1" dirty="0" err="1">
                          <a:latin typeface="Times New Roman"/>
                          <a:ea typeface="Times New Roman"/>
                        </a:rPr>
                        <a:t>Mycoplasma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800" b="1">
                          <a:latin typeface="Times New Roman"/>
                          <a:ea typeface="Times New Roman"/>
                        </a:rPr>
                        <a:t>Sediu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</a:rPr>
                        <a:t>Degradarea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800" b="1">
                          <a:latin typeface="Times New Roman"/>
                          <a:ea typeface="Times New Roman"/>
                        </a:rPr>
                        <a:t>Metabolism</a:t>
                      </a:r>
                      <a:endParaRPr lang="en-US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b="1">
                          <a:latin typeface="Times New Roman"/>
                          <a:ea typeface="Times New Roman"/>
                        </a:rPr>
                        <a:t>Hemoliză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600" dirty="0" err="1">
                          <a:latin typeface="Times New Roman"/>
                          <a:ea typeface="Times New Roman"/>
                        </a:rPr>
                        <a:t>tract</a:t>
                      </a:r>
                      <a:r>
                        <a:rPr lang="ro-RO" sz="1600" dirty="0">
                          <a:latin typeface="Times New Roman"/>
                          <a:ea typeface="Times New Roman"/>
                        </a:rPr>
                        <a:t> respirator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600" dirty="0" err="1">
                          <a:latin typeface="Times New Roman"/>
                          <a:ea typeface="Times New Roman"/>
                        </a:rPr>
                        <a:t>tract</a:t>
                      </a:r>
                      <a:r>
                        <a:rPr lang="ro-RO" sz="16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o-RO" sz="1600" dirty="0" err="1">
                          <a:latin typeface="Times New Roman"/>
                          <a:ea typeface="Times New Roman"/>
                        </a:rPr>
                        <a:t>genitourinar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600" dirty="0">
                          <a:latin typeface="Times New Roman"/>
                          <a:ea typeface="Times New Roman"/>
                        </a:rPr>
                        <a:t>glucoză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600" dirty="0">
                          <a:latin typeface="Times New Roman"/>
                          <a:ea typeface="Times New Roman"/>
                        </a:rPr>
                        <a:t>arginină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600" dirty="0">
                          <a:latin typeface="Times New Roman"/>
                          <a:ea typeface="Times New Roman"/>
                        </a:rPr>
                        <a:t>uree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600" dirty="0">
                          <a:latin typeface="Times New Roman"/>
                          <a:ea typeface="Times New Roman"/>
                        </a:rPr>
                        <a:t>aerob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o-RO" sz="1600" dirty="0">
                          <a:latin typeface="Times New Roman"/>
                          <a:ea typeface="Times New Roman"/>
                        </a:rPr>
                        <a:t>anaerob 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3219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o-RO" sz="1800" dirty="0" err="1">
                          <a:latin typeface="Times New Roman"/>
                          <a:ea typeface="Times New Roman"/>
                        </a:rPr>
                        <a:t>salivarium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orale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pneumoniae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o-RO" sz="1800" dirty="0" err="1">
                          <a:latin typeface="Times New Roman"/>
                          <a:ea typeface="Times New Roman"/>
                        </a:rPr>
                        <a:t>hominis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o-RO" sz="1800" dirty="0" err="1">
                          <a:latin typeface="Times New Roman"/>
                          <a:ea typeface="Times New Roman"/>
                        </a:rPr>
                        <a:t>fermentans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ro-RO" sz="1800" dirty="0" err="1">
                          <a:latin typeface="Times New Roman"/>
                          <a:ea typeface="Times New Roman"/>
                        </a:rPr>
                        <a:t>ureaplasma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rar 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rar 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rar 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 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 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 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 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+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o-RO" sz="1800" dirty="0">
                          <a:latin typeface="Times New Roman"/>
                          <a:ea typeface="Times New Roman"/>
                        </a:rPr>
                        <a:t>–</a:t>
                      </a:r>
                      <a:endParaRPr lang="en-US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71604" y="6023029"/>
            <a:ext cx="528641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Proprietăţi</a:t>
            </a:r>
            <a:r>
              <a:rPr lang="en-US" b="1" dirty="0" smtClean="0"/>
              <a:t> </a:t>
            </a:r>
            <a:r>
              <a:rPr lang="en-US" b="1" dirty="0"/>
              <a:t>ale </a:t>
            </a:r>
            <a:r>
              <a:rPr lang="en-US" b="1" dirty="0" err="1"/>
              <a:t>principalelor</a:t>
            </a:r>
            <a:r>
              <a:rPr lang="en-US" b="1" dirty="0"/>
              <a:t> </a:t>
            </a:r>
            <a:r>
              <a:rPr lang="en-US" b="1" dirty="0" err="1" smtClean="0"/>
              <a:t>micoplasme</a:t>
            </a:r>
            <a:endParaRPr lang="en-US" b="1" dirty="0" smtClean="0"/>
          </a:p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 smtClean="0"/>
              <a:t>GENUL MYCOPLASMA - Clasificare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9512" y="-459432"/>
            <a:ext cx="8784976" cy="1143000"/>
          </a:xfrm>
        </p:spPr>
        <p:txBody>
          <a:bodyPr>
            <a:noAutofit/>
          </a:bodyPr>
          <a:lstStyle/>
          <a:p>
            <a:r>
              <a:rPr lang="ro-RO" sz="3200" dirty="0" smtClean="0"/>
              <a:t>1. GENUL MYCOPLASMA - C</a:t>
            </a:r>
            <a:r>
              <a:rPr lang="en-US" sz="3200" dirty="0" err="1" smtClean="0"/>
              <a:t>aractere</a:t>
            </a:r>
            <a:r>
              <a:rPr lang="en-US" sz="3200" dirty="0" smtClean="0"/>
              <a:t> </a:t>
            </a:r>
            <a:r>
              <a:rPr lang="en-US" sz="3200" dirty="0" err="1" smtClean="0"/>
              <a:t>morfologice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2599385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err="1" smtClean="0"/>
              <a:t>Sunt</a:t>
            </a:r>
            <a:r>
              <a:rPr lang="en-US" sz="2400" dirty="0" smtClean="0"/>
              <a:t> </a:t>
            </a:r>
            <a:r>
              <a:rPr lang="en-US" sz="2400" dirty="0" err="1" smtClean="0"/>
              <a:t>microorganisme</a:t>
            </a:r>
            <a:r>
              <a:rPr lang="en-US" sz="2400" dirty="0" smtClean="0"/>
              <a:t> cu </a:t>
            </a:r>
            <a:r>
              <a:rPr lang="en-US" sz="2400" dirty="0" err="1" smtClean="0"/>
              <a:t>dimensiuni</a:t>
            </a:r>
            <a:r>
              <a:rPr lang="en-US" sz="2400" dirty="0" smtClean="0"/>
              <a:t> </a:t>
            </a:r>
            <a:r>
              <a:rPr lang="en-US" sz="2400" dirty="0" err="1" smtClean="0"/>
              <a:t>mici</a:t>
            </a:r>
            <a:r>
              <a:rPr lang="en-US" sz="2400" dirty="0" smtClean="0"/>
              <a:t>, la </a:t>
            </a:r>
            <a:r>
              <a:rPr lang="en-US" sz="2400" dirty="0" err="1" smtClean="0"/>
              <a:t>graniţa</a:t>
            </a:r>
            <a:r>
              <a:rPr lang="en-US" sz="2400" dirty="0" smtClean="0"/>
              <a:t> </a:t>
            </a:r>
            <a:r>
              <a:rPr lang="en-US" sz="2400" dirty="0" err="1" smtClean="0"/>
              <a:t>între</a:t>
            </a:r>
            <a:r>
              <a:rPr lang="en-US" sz="2400" dirty="0" smtClean="0"/>
              <a:t> </a:t>
            </a:r>
            <a:r>
              <a:rPr lang="en-US" sz="2400" dirty="0" err="1" smtClean="0"/>
              <a:t>bacterii</a:t>
            </a:r>
            <a:r>
              <a:rPr lang="en-US" sz="2400" dirty="0" smtClean="0"/>
              <a:t> şi </a:t>
            </a:r>
            <a:r>
              <a:rPr lang="en-US" sz="2400" dirty="0" err="1" smtClean="0"/>
              <a:t>virusuri</a:t>
            </a:r>
            <a:r>
              <a:rPr lang="en-US" sz="2400" dirty="0" smtClean="0"/>
              <a:t> (</a:t>
            </a:r>
            <a:r>
              <a:rPr lang="en-US" sz="2400" dirty="0" err="1" smtClean="0"/>
              <a:t>unele</a:t>
            </a:r>
            <a:r>
              <a:rPr lang="en-US" sz="2400" dirty="0" smtClean="0"/>
              <a:t> </a:t>
            </a:r>
            <a:r>
              <a:rPr lang="en-US" sz="2400" dirty="0" err="1" smtClean="0"/>
              <a:t>trec</a:t>
            </a:r>
            <a:r>
              <a:rPr lang="en-US" sz="2400" dirty="0" smtClean="0"/>
              <a:t> </a:t>
            </a:r>
            <a:r>
              <a:rPr lang="en-US" sz="2400" dirty="0" err="1" smtClean="0"/>
              <a:t>prin</a:t>
            </a:r>
            <a:r>
              <a:rPr lang="en-US" sz="2400" dirty="0" smtClean="0"/>
              <a:t> </a:t>
            </a:r>
            <a:r>
              <a:rPr lang="en-US" sz="2400" dirty="0" err="1" smtClean="0"/>
              <a:t>filtrele</a:t>
            </a:r>
            <a:r>
              <a:rPr lang="en-US" sz="2400" dirty="0" smtClean="0"/>
              <a:t> </a:t>
            </a:r>
            <a:r>
              <a:rPr lang="en-US" sz="2400" dirty="0" err="1" smtClean="0"/>
              <a:t>bacteriologice</a:t>
            </a:r>
            <a:r>
              <a:rPr lang="en-US" sz="2400" dirty="0" smtClean="0"/>
              <a:t>) şi care </a:t>
            </a:r>
            <a:r>
              <a:rPr lang="en-US" sz="2400" dirty="0" err="1" smtClean="0"/>
              <a:t>prin</a:t>
            </a:r>
            <a:r>
              <a:rPr lang="en-US" sz="2400" dirty="0" smtClean="0"/>
              <a:t> </a:t>
            </a:r>
            <a:r>
              <a:rPr lang="en-US" sz="2400" dirty="0" err="1" smtClean="0"/>
              <a:t>lipsa</a:t>
            </a:r>
            <a:r>
              <a:rPr lang="en-US" sz="2400" dirty="0" smtClean="0"/>
              <a:t> </a:t>
            </a:r>
            <a:r>
              <a:rPr lang="en-US" sz="2400" dirty="0" err="1" smtClean="0"/>
              <a:t>peretelui</a:t>
            </a:r>
            <a:r>
              <a:rPr lang="en-US" sz="2400" dirty="0" smtClean="0"/>
              <a:t> </a:t>
            </a:r>
            <a:r>
              <a:rPr lang="en-US" sz="2400" dirty="0" err="1" smtClean="0"/>
              <a:t>celular</a:t>
            </a:r>
            <a:r>
              <a:rPr lang="en-US" sz="2400" dirty="0" smtClean="0"/>
              <a:t>, nu se </a:t>
            </a:r>
            <a:r>
              <a:rPr lang="en-US" sz="2400" dirty="0" err="1" smtClean="0"/>
              <a:t>colorează</a:t>
            </a:r>
            <a:r>
              <a:rPr lang="en-US" sz="2400" dirty="0" smtClean="0"/>
              <a:t> cu </a:t>
            </a:r>
            <a:r>
              <a:rPr lang="en-US" sz="2400" dirty="0" err="1" smtClean="0"/>
              <a:t>coloraţiile</a:t>
            </a:r>
            <a:r>
              <a:rPr lang="en-US" sz="2400" dirty="0" smtClean="0"/>
              <a:t> </a:t>
            </a:r>
            <a:r>
              <a:rPr lang="en-US" sz="2400" dirty="0" err="1" smtClean="0"/>
              <a:t>pentru</a:t>
            </a:r>
            <a:r>
              <a:rPr lang="en-US" sz="2400" dirty="0" smtClean="0"/>
              <a:t> </a:t>
            </a:r>
            <a:r>
              <a:rPr lang="en-US" sz="2400" dirty="0" err="1" smtClean="0"/>
              <a:t>bacterii</a:t>
            </a:r>
            <a:r>
              <a:rPr lang="en-US" sz="2400" dirty="0" smtClean="0"/>
              <a:t> (Gram). </a:t>
            </a:r>
            <a:endParaRPr lang="ro-RO" sz="2400" dirty="0" smtClean="0"/>
          </a:p>
          <a:p>
            <a:r>
              <a:rPr lang="ro-RO" sz="2400" dirty="0" smtClean="0"/>
              <a:t>Sunt forme </a:t>
            </a:r>
            <a:r>
              <a:rPr lang="ro-RO" sz="2400" dirty="0" err="1" smtClean="0"/>
              <a:t>cocoide</a:t>
            </a:r>
            <a:r>
              <a:rPr lang="ro-RO" sz="2400" dirty="0" smtClean="0"/>
              <a:t>, diametru 300-800 nm, cu filamente ramificate. Unele celule prezintă o structură tip mugur. </a:t>
            </a:r>
          </a:p>
          <a:p>
            <a:r>
              <a:rPr lang="ro-RO" sz="2400" u="sng" dirty="0" smtClean="0"/>
              <a:t>Nu au perete celular</a:t>
            </a:r>
            <a:r>
              <a:rPr lang="ro-RO" sz="2400" dirty="0" smtClean="0"/>
              <a:t>, doar membrană plasmatică</a:t>
            </a:r>
          </a:p>
          <a:p>
            <a:r>
              <a:rPr lang="ro-RO" sz="2400" dirty="0" smtClean="0"/>
              <a:t>Sunt imobile</a:t>
            </a:r>
          </a:p>
          <a:p>
            <a:r>
              <a:rPr lang="en-US" sz="2400" dirty="0" smtClean="0"/>
              <a:t>Se </a:t>
            </a:r>
            <a:r>
              <a:rPr lang="en-US" sz="2400" dirty="0" err="1" smtClean="0"/>
              <a:t>evidenţiază</a:t>
            </a:r>
            <a:r>
              <a:rPr lang="en-US" sz="2400" dirty="0" smtClean="0"/>
              <a:t> </a:t>
            </a:r>
            <a:r>
              <a:rPr lang="en-US" sz="2400" dirty="0" err="1" smtClean="0"/>
              <a:t>prin</a:t>
            </a:r>
            <a:r>
              <a:rPr lang="en-US" sz="2400" dirty="0" smtClean="0"/>
              <a:t> </a:t>
            </a:r>
            <a:r>
              <a:rPr lang="en-US" sz="2400" dirty="0" err="1" smtClean="0"/>
              <a:t>examinare</a:t>
            </a:r>
            <a:r>
              <a:rPr lang="en-US" sz="2400" dirty="0" smtClean="0"/>
              <a:t> </a:t>
            </a:r>
            <a:r>
              <a:rPr lang="en-US" sz="2400" dirty="0" err="1" smtClean="0"/>
              <a:t>pe</a:t>
            </a:r>
            <a:r>
              <a:rPr lang="en-US" sz="2400" dirty="0" smtClean="0"/>
              <a:t> fond </a:t>
            </a:r>
            <a:r>
              <a:rPr lang="en-US" sz="2400" dirty="0" err="1" smtClean="0"/>
              <a:t>întunecat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prin</a:t>
            </a:r>
            <a:r>
              <a:rPr lang="en-US" sz="2400" dirty="0" smtClean="0"/>
              <a:t> </a:t>
            </a:r>
            <a:r>
              <a:rPr lang="en-US" sz="2400" dirty="0" err="1" smtClean="0"/>
              <a:t>anumite</a:t>
            </a:r>
            <a:r>
              <a:rPr lang="en-US" sz="2400" dirty="0" smtClean="0"/>
              <a:t> </a:t>
            </a:r>
            <a:r>
              <a:rPr lang="en-US" sz="2400" dirty="0" err="1" smtClean="0"/>
              <a:t>tehnici</a:t>
            </a:r>
            <a:r>
              <a:rPr lang="en-US" sz="2400" dirty="0" smtClean="0"/>
              <a:t> </a:t>
            </a:r>
            <a:r>
              <a:rPr lang="en-US" sz="2400" dirty="0" err="1" smtClean="0"/>
              <a:t>adaptate</a:t>
            </a:r>
            <a:r>
              <a:rPr lang="en-US" sz="2400" dirty="0" smtClean="0"/>
              <a:t> (</a:t>
            </a:r>
            <a:r>
              <a:rPr lang="en-US" sz="2400" dirty="0" err="1" smtClean="0"/>
              <a:t>coloraţia</a:t>
            </a:r>
            <a:r>
              <a:rPr lang="en-US" sz="2400" dirty="0" smtClean="0"/>
              <a:t> </a:t>
            </a:r>
            <a:r>
              <a:rPr lang="en-US" sz="2400" dirty="0" err="1" smtClean="0"/>
              <a:t>Giemsa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imunofluorescenţă</a:t>
            </a:r>
            <a:r>
              <a:rPr lang="en-US" sz="2400" dirty="0" smtClean="0"/>
              <a:t>). </a:t>
            </a:r>
            <a:endParaRPr lang="ro-RO" sz="2400" dirty="0" smtClean="0"/>
          </a:p>
          <a:p>
            <a:endParaRPr lang="en-US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3744022"/>
            <a:ext cx="3270808" cy="217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080" y="3526896"/>
            <a:ext cx="3098624" cy="26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4282" y="6165304"/>
            <a:ext cx="407196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Mycoplasma </a:t>
            </a:r>
            <a:r>
              <a:rPr lang="en-US" b="1" dirty="0"/>
              <a:t>- imagine </a:t>
            </a:r>
            <a:r>
              <a:rPr lang="en-US" b="1" dirty="0" err="1"/>
              <a:t>microscop</a:t>
            </a:r>
            <a:r>
              <a:rPr lang="en-US" b="1" dirty="0"/>
              <a:t> </a:t>
            </a:r>
            <a:r>
              <a:rPr lang="en-US" b="1" dirty="0" smtClean="0"/>
              <a:t>electronic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6165304"/>
            <a:ext cx="364333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Mycoplasma </a:t>
            </a:r>
            <a:r>
              <a:rPr lang="en-US" b="1" dirty="0"/>
              <a:t>- imagine </a:t>
            </a:r>
            <a:r>
              <a:rPr lang="en-US" b="1" dirty="0" err="1"/>
              <a:t>microscop</a:t>
            </a:r>
            <a:r>
              <a:rPr lang="en-US" b="1" dirty="0"/>
              <a:t> </a:t>
            </a:r>
            <a:r>
              <a:rPr lang="en-US" b="1" dirty="0" smtClean="0"/>
              <a:t>electronic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68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o-RO" sz="3200" dirty="0"/>
              <a:t>1. GENUL MYCOPLASMA - C</a:t>
            </a:r>
            <a:r>
              <a:rPr lang="en-US" sz="3200" dirty="0" err="1"/>
              <a:t>aractere</a:t>
            </a:r>
            <a:r>
              <a:rPr lang="en-US" sz="3200" dirty="0"/>
              <a:t> </a:t>
            </a:r>
            <a:r>
              <a:rPr lang="en-US" sz="3200" dirty="0" err="1"/>
              <a:t>morfologice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516" t="17516" r="18697" b="10133"/>
          <a:stretch/>
        </p:blipFill>
        <p:spPr>
          <a:xfrm>
            <a:off x="164998" y="1313384"/>
            <a:ext cx="6480720" cy="5544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214" t="28054" r="53342" b="40938"/>
          <a:stretch/>
        </p:blipFill>
        <p:spPr>
          <a:xfrm>
            <a:off x="6475068" y="1700808"/>
            <a:ext cx="2345403" cy="2592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16216" y="4509120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 err="1" smtClean="0"/>
              <a:t>Mycoplasma</a:t>
            </a:r>
            <a:r>
              <a:rPr lang="ro-RO" b="1" dirty="0" smtClean="0"/>
              <a:t> </a:t>
            </a:r>
            <a:r>
              <a:rPr lang="ro-RO" b="1" dirty="0" err="1" smtClean="0"/>
              <a:t>ovis</a:t>
            </a:r>
            <a:endParaRPr lang="ro-RO" b="1" dirty="0" smtClean="0"/>
          </a:p>
          <a:p>
            <a:pPr algn="ctr"/>
            <a:r>
              <a:rPr lang="ro-RO" b="1" dirty="0" smtClean="0"/>
              <a:t>Colonizarea eritrocitelor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723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142852"/>
            <a:ext cx="4688033" cy="311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429000"/>
            <a:ext cx="4436267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35696" y="404664"/>
            <a:ext cx="2282026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b="1" dirty="0" err="1" smtClean="0"/>
              <a:t>Imunofluorescenţă</a:t>
            </a:r>
            <a:r>
              <a:rPr lang="en-US" b="1" dirty="0" smtClean="0"/>
              <a:t> </a:t>
            </a:r>
            <a:r>
              <a:rPr lang="en-US" b="1" dirty="0"/>
              <a:t>- Mycoplasma </a:t>
            </a:r>
          </a:p>
          <a:p>
            <a:pPr algn="r"/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15752" y="5589240"/>
            <a:ext cx="342902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Imunofluorescenţă</a:t>
            </a:r>
            <a:r>
              <a:rPr lang="en-US" b="1" dirty="0" smtClean="0"/>
              <a:t> </a:t>
            </a:r>
            <a:r>
              <a:rPr lang="en-US" b="1" dirty="0"/>
              <a:t>- Mycoplasma 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500018"/>
            <a:ext cx="8229600" cy="408111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b="1" dirty="0" smtClean="0"/>
              <a:t>2. CARACTERE DE CULTURĂ</a:t>
            </a:r>
            <a:endParaRPr lang="en-US" dirty="0" smtClean="0"/>
          </a:p>
          <a:p>
            <a:r>
              <a:rPr lang="en-US" b="1" i="1" dirty="0" err="1" smtClean="0"/>
              <a:t>Cultivă</a:t>
            </a:r>
            <a:r>
              <a:rPr lang="en-US" b="1" i="1" dirty="0" smtClean="0"/>
              <a:t> </a:t>
            </a:r>
            <a:r>
              <a:rPr lang="en-US" b="1" i="1" dirty="0" err="1" smtClean="0"/>
              <a:t>abundent</a:t>
            </a:r>
            <a:r>
              <a:rPr lang="en-US" b="1" i="1" dirty="0" smtClean="0"/>
              <a:t> </a:t>
            </a:r>
            <a:r>
              <a:rPr lang="en-US" b="1" i="1" dirty="0" err="1" smtClean="0"/>
              <a:t>în</a:t>
            </a:r>
            <a:r>
              <a:rPr lang="en-US" b="1" i="1" dirty="0" smtClean="0"/>
              <a:t> </a:t>
            </a:r>
            <a:r>
              <a:rPr lang="en-US" b="1" i="1" dirty="0" err="1" smtClean="0"/>
              <a:t>sacul</a:t>
            </a:r>
            <a:r>
              <a:rPr lang="en-US" b="1" i="1" dirty="0" smtClean="0"/>
              <a:t> </a:t>
            </a:r>
            <a:r>
              <a:rPr lang="en-US" b="1" i="1" dirty="0" err="1" smtClean="0"/>
              <a:t>vitelin</a:t>
            </a:r>
            <a:r>
              <a:rPr lang="en-US" b="1" i="1" dirty="0" smtClean="0"/>
              <a:t> al </a:t>
            </a:r>
            <a:r>
              <a:rPr lang="en-US" b="1" i="1" dirty="0" err="1" smtClean="0"/>
              <a:t>oului</a:t>
            </a:r>
            <a:r>
              <a:rPr lang="en-US" b="1" i="1" dirty="0" smtClean="0"/>
              <a:t> </a:t>
            </a:r>
            <a:r>
              <a:rPr lang="en-US" b="1" i="1" dirty="0" err="1" smtClean="0"/>
              <a:t>embriona</a:t>
            </a:r>
            <a:r>
              <a:rPr lang="en-US" i="1" dirty="0" err="1" smtClean="0"/>
              <a:t>t</a:t>
            </a:r>
            <a:r>
              <a:rPr lang="en-US" dirty="0" smtClean="0"/>
              <a:t> de 5-7 </a:t>
            </a:r>
            <a:r>
              <a:rPr lang="en-US" dirty="0" err="1" smtClean="0"/>
              <a:t>zile</a:t>
            </a:r>
            <a:r>
              <a:rPr lang="en-US" dirty="0" smtClean="0"/>
              <a:t>, </a:t>
            </a:r>
            <a:r>
              <a:rPr lang="en-US" dirty="0" err="1" smtClean="0"/>
              <a:t>procedeu</a:t>
            </a:r>
            <a:r>
              <a:rPr lang="en-US" dirty="0" smtClean="0"/>
              <a:t> </a:t>
            </a:r>
            <a:r>
              <a:rPr lang="en-US" dirty="0" err="1" smtClean="0"/>
              <a:t>utilizat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preparări</a:t>
            </a:r>
            <a:r>
              <a:rPr lang="en-US" dirty="0" smtClean="0"/>
              <a:t> de </a:t>
            </a:r>
            <a:r>
              <a:rPr lang="en-US" dirty="0" err="1" smtClean="0"/>
              <a:t>antigene</a:t>
            </a:r>
            <a:r>
              <a:rPr lang="en-US" dirty="0" smtClean="0"/>
              <a:t> </a:t>
            </a:r>
            <a:r>
              <a:rPr lang="en-US" dirty="0" err="1" smtClean="0"/>
              <a:t>şi</a:t>
            </a:r>
            <a:r>
              <a:rPr lang="en-US" dirty="0" smtClean="0"/>
              <a:t> </a:t>
            </a:r>
            <a:r>
              <a:rPr lang="en-US" dirty="0" err="1" smtClean="0"/>
              <a:t>vaccinuri</a:t>
            </a:r>
            <a:r>
              <a:rPr lang="en-US" dirty="0" smtClean="0"/>
              <a:t>. </a:t>
            </a:r>
            <a:r>
              <a:rPr lang="en-US" dirty="0" err="1" smtClean="0"/>
              <a:t>Inocularea</a:t>
            </a:r>
            <a:r>
              <a:rPr lang="en-US" dirty="0" smtClean="0"/>
              <a:t> </a:t>
            </a:r>
            <a:r>
              <a:rPr lang="en-US" dirty="0" err="1" smtClean="0"/>
              <a:t>intraperitoneală</a:t>
            </a:r>
            <a:r>
              <a:rPr lang="en-US" dirty="0" smtClean="0"/>
              <a:t> la </a:t>
            </a:r>
            <a:r>
              <a:rPr lang="en-US" dirty="0" err="1" smtClean="0"/>
              <a:t>cobai</a:t>
            </a:r>
            <a:r>
              <a:rPr lang="en-US" dirty="0" smtClean="0"/>
              <a:t> duce la o </a:t>
            </a:r>
            <a:r>
              <a:rPr lang="en-US" dirty="0" err="1" smtClean="0"/>
              <a:t>boală</a:t>
            </a:r>
            <a:r>
              <a:rPr lang="en-US" dirty="0" smtClean="0"/>
              <a:t> </a:t>
            </a:r>
            <a:r>
              <a:rPr lang="en-US" dirty="0" err="1" smtClean="0"/>
              <a:t>febrilă</a:t>
            </a:r>
            <a:r>
              <a:rPr lang="en-US" dirty="0" smtClean="0"/>
              <a:t> </a:t>
            </a:r>
            <a:r>
              <a:rPr lang="en-US" dirty="0" err="1" smtClean="0"/>
              <a:t>ce</a:t>
            </a:r>
            <a:r>
              <a:rPr lang="en-US" dirty="0" smtClean="0"/>
              <a:t> </a:t>
            </a:r>
            <a:r>
              <a:rPr lang="en-US" dirty="0" err="1" smtClean="0"/>
              <a:t>poate</a:t>
            </a:r>
            <a:r>
              <a:rPr lang="en-US" dirty="0" smtClean="0"/>
              <a:t> </a:t>
            </a:r>
            <a:r>
              <a:rPr lang="en-US" dirty="0" err="1" smtClean="0"/>
              <a:t>evolua</a:t>
            </a:r>
            <a:r>
              <a:rPr lang="en-US" dirty="0" smtClean="0"/>
              <a:t> </a:t>
            </a:r>
            <a:r>
              <a:rPr lang="en-US" dirty="0" err="1" smtClean="0"/>
              <a:t>spre</a:t>
            </a:r>
            <a:r>
              <a:rPr lang="en-US" dirty="0" smtClean="0"/>
              <a:t> </a:t>
            </a:r>
            <a:r>
              <a:rPr lang="en-US" dirty="0" err="1" smtClean="0"/>
              <a:t>vindecare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moarte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Se </a:t>
            </a:r>
            <a:r>
              <a:rPr lang="en-US" dirty="0" err="1" smtClean="0"/>
              <a:t>mai</a:t>
            </a:r>
            <a:r>
              <a:rPr lang="en-US" dirty="0" smtClean="0"/>
              <a:t> pot </a:t>
            </a:r>
            <a:r>
              <a:rPr lang="en-US" dirty="0" err="1" smtClean="0"/>
              <a:t>cultiva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b="1" i="1" dirty="0" err="1" smtClean="0"/>
              <a:t>culturi</a:t>
            </a:r>
            <a:r>
              <a:rPr lang="en-US" b="1" i="1" dirty="0" smtClean="0"/>
              <a:t> de </a:t>
            </a:r>
            <a:r>
              <a:rPr lang="en-US" b="1" i="1" dirty="0" err="1" smtClean="0"/>
              <a:t>celule</a:t>
            </a:r>
            <a:r>
              <a:rPr lang="en-US" b="1" i="1" dirty="0" smtClean="0"/>
              <a:t> </a:t>
            </a:r>
            <a:r>
              <a:rPr lang="en-US" b="1" i="1" dirty="0" err="1" smtClean="0"/>
              <a:t>neproliferative</a:t>
            </a:r>
            <a:r>
              <a:rPr lang="ro-RO" i="1" dirty="0" smtClean="0"/>
              <a:t> (fibroblaști embrionari de găină sau șoarece)</a:t>
            </a:r>
            <a:r>
              <a:rPr lang="en-US" dirty="0" smtClean="0"/>
              <a:t>, </a:t>
            </a:r>
            <a:r>
              <a:rPr lang="en-US" dirty="0" err="1" smtClean="0"/>
              <a:t>iar</a:t>
            </a:r>
            <a:r>
              <a:rPr lang="en-US" dirty="0" smtClean="0"/>
              <a:t> </a:t>
            </a:r>
            <a:r>
              <a:rPr lang="en-US" i="1" dirty="0" smtClean="0"/>
              <a:t>R. </a:t>
            </a:r>
            <a:r>
              <a:rPr lang="en-US" i="1" dirty="0" err="1" smtClean="0"/>
              <a:t>quintana</a:t>
            </a:r>
            <a:r>
              <a:rPr lang="en-US" dirty="0" smtClean="0"/>
              <a:t> </a:t>
            </a:r>
            <a:r>
              <a:rPr lang="en-US" dirty="0" err="1" smtClean="0"/>
              <a:t>creşte</a:t>
            </a:r>
            <a:r>
              <a:rPr lang="en-US" dirty="0" smtClean="0"/>
              <a:t> </a:t>
            </a:r>
            <a:r>
              <a:rPr lang="en-US" dirty="0" err="1" smtClean="0"/>
              <a:t>pe</a:t>
            </a:r>
            <a:r>
              <a:rPr lang="en-US" dirty="0" smtClean="0"/>
              <a:t> </a:t>
            </a:r>
            <a:r>
              <a:rPr lang="en-US" dirty="0" err="1" smtClean="0"/>
              <a:t>medii</a:t>
            </a:r>
            <a:r>
              <a:rPr lang="en-US" dirty="0" smtClean="0"/>
              <a:t> </a:t>
            </a:r>
            <a:r>
              <a:rPr lang="en-US" dirty="0" err="1" smtClean="0"/>
              <a:t>acelulare</a:t>
            </a:r>
            <a:r>
              <a:rPr lang="en-US" dirty="0" smtClean="0"/>
              <a:t>, </a:t>
            </a:r>
            <a:r>
              <a:rPr lang="en-US" dirty="0" err="1" smtClean="0"/>
              <a:t>ce</a:t>
            </a:r>
            <a:r>
              <a:rPr lang="en-US" dirty="0" smtClean="0"/>
              <a:t> </a:t>
            </a:r>
            <a:r>
              <a:rPr lang="en-US" dirty="0" err="1" smtClean="0"/>
              <a:t>conţin</a:t>
            </a:r>
            <a:r>
              <a:rPr lang="en-US" dirty="0" smtClean="0"/>
              <a:t> </a:t>
            </a:r>
            <a:r>
              <a:rPr lang="en-US" dirty="0" err="1" smtClean="0"/>
              <a:t>sânge</a:t>
            </a:r>
            <a:r>
              <a:rPr lang="en-US" dirty="0" smtClean="0"/>
              <a:t>, </a:t>
            </a:r>
            <a:r>
              <a:rPr lang="en-US" dirty="0" err="1" smtClean="0"/>
              <a:t>prin</a:t>
            </a:r>
            <a:r>
              <a:rPr lang="en-US" dirty="0" smtClean="0"/>
              <a:t> </a:t>
            </a:r>
            <a:r>
              <a:rPr lang="en-US" dirty="0" err="1" smtClean="0"/>
              <a:t>incubare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atmosferă</a:t>
            </a:r>
            <a:r>
              <a:rPr lang="en-US" dirty="0" smtClean="0"/>
              <a:t> de CO2. </a:t>
            </a:r>
            <a:endParaRPr lang="ro-RO" dirty="0" smtClean="0"/>
          </a:p>
          <a:p>
            <a:r>
              <a:rPr lang="ro-RO" dirty="0" smtClean="0"/>
              <a:t>Plajele apar mai devreme și sunt mai mari pentru rickettsiile din grupul febrelor pătate (5-8 zile, diametru 2-3 mm) față de </a:t>
            </a:r>
            <a:r>
              <a:rPr lang="ro-RO" dirty="0" err="1" smtClean="0"/>
              <a:t>ricketsiile</a:t>
            </a:r>
            <a:r>
              <a:rPr lang="ro-RO" dirty="0" smtClean="0"/>
              <a:t> din grupul tifos (8-10 zile, 1 mm).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202" t="44681" r="30911" b="18782"/>
          <a:stretch/>
        </p:blipFill>
        <p:spPr>
          <a:xfrm>
            <a:off x="1331639" y="4581128"/>
            <a:ext cx="2278071" cy="20882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95936" y="5025079"/>
            <a:ext cx="45720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o-RO" b="1" i="1" dirty="0" smtClean="0">
                <a:solidFill>
                  <a:srgbClr val="141314"/>
                </a:solidFill>
                <a:latin typeface="NewBaskerville-Italic"/>
              </a:rPr>
              <a:t>Cultură de </a:t>
            </a:r>
            <a:r>
              <a:rPr lang="en-US" b="1" i="1" dirty="0" smtClean="0">
                <a:solidFill>
                  <a:srgbClr val="141314"/>
                </a:solidFill>
                <a:latin typeface="NewBaskerville-Italic"/>
              </a:rPr>
              <a:t>R</a:t>
            </a:r>
            <a:r>
              <a:rPr lang="en-US" b="1" i="1" dirty="0">
                <a:solidFill>
                  <a:srgbClr val="141314"/>
                </a:solidFill>
                <a:latin typeface="NewBaskerville-Italic"/>
              </a:rPr>
              <a:t>. </a:t>
            </a:r>
            <a:r>
              <a:rPr lang="en-US" b="1" i="1" dirty="0" err="1" smtClean="0">
                <a:solidFill>
                  <a:srgbClr val="141314"/>
                </a:solidFill>
                <a:latin typeface="NewBaskerville-Italic"/>
              </a:rPr>
              <a:t>prowazekii</a:t>
            </a:r>
            <a:r>
              <a:rPr lang="ro-RO" b="1" dirty="0" smtClean="0">
                <a:solidFill>
                  <a:srgbClr val="141314"/>
                </a:solidFill>
                <a:latin typeface="NewBaskerville-Roman"/>
              </a:rPr>
              <a:t> pe fibroblaști embrionari de găină. </a:t>
            </a:r>
            <a:r>
              <a:rPr lang="ro-RO" b="1" dirty="0" err="1" smtClean="0">
                <a:solidFill>
                  <a:srgbClr val="141314"/>
                </a:solidFill>
                <a:latin typeface="NewBaskerville-Roman"/>
              </a:rPr>
              <a:t>Ricketsii</a:t>
            </a:r>
            <a:r>
              <a:rPr lang="ro-RO" b="1" dirty="0" smtClean="0">
                <a:solidFill>
                  <a:srgbClr val="141314"/>
                </a:solidFill>
                <a:latin typeface="NewBaskerville-Roman"/>
              </a:rPr>
              <a:t> libere în citoplasmă, cu vacuole caracteristice</a:t>
            </a:r>
            <a:r>
              <a:rPr lang="en-US" b="1" dirty="0" smtClean="0">
                <a:solidFill>
                  <a:srgbClr val="141314"/>
                </a:solidFill>
                <a:latin typeface="NewBaskerville-Roman"/>
              </a:rPr>
              <a:t> </a:t>
            </a:r>
            <a:endParaRPr lang="ro-RO" b="1" dirty="0" smtClean="0">
              <a:solidFill>
                <a:srgbClr val="141314"/>
              </a:solidFill>
              <a:latin typeface="NewBaskerville-Roman"/>
            </a:endParaRPr>
          </a:p>
          <a:p>
            <a:r>
              <a:rPr lang="en-US" b="1" dirty="0" smtClean="0">
                <a:solidFill>
                  <a:srgbClr val="141314"/>
                </a:solidFill>
                <a:latin typeface="NewBaskerville-Roman"/>
              </a:rPr>
              <a:t>(13</a:t>
            </a:r>
            <a:r>
              <a:rPr lang="ro-RO" b="1" dirty="0" smtClean="0">
                <a:solidFill>
                  <a:srgbClr val="141314"/>
                </a:solidFill>
                <a:latin typeface="NewBaskerville-Roman"/>
              </a:rPr>
              <a:t>.</a:t>
            </a:r>
            <a:r>
              <a:rPr lang="en-US" b="1" dirty="0" smtClean="0">
                <a:solidFill>
                  <a:srgbClr val="141314"/>
                </a:solidFill>
                <a:latin typeface="NewBaskerville-Roman"/>
              </a:rPr>
              <a:t>600</a:t>
            </a:r>
            <a:r>
              <a:rPr lang="ro-RO" b="1" dirty="0" smtClean="0">
                <a:solidFill>
                  <a:srgbClr val="141314"/>
                </a:solidFill>
                <a:latin typeface="NewBaskerville-Roman"/>
              </a:rPr>
              <a:t> X</a:t>
            </a:r>
            <a:r>
              <a:rPr lang="en-US" b="1" dirty="0" smtClean="0">
                <a:solidFill>
                  <a:srgbClr val="141314"/>
                </a:solidFill>
                <a:latin typeface="NewBaskerville-Roman"/>
              </a:rPr>
              <a:t>)</a:t>
            </a:r>
            <a:endParaRPr lang="en-US" b="1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-99392"/>
            <a:ext cx="8784976" cy="1143000"/>
          </a:xfrm>
        </p:spPr>
        <p:txBody>
          <a:bodyPr>
            <a:noAutofit/>
          </a:bodyPr>
          <a:lstStyle/>
          <a:p>
            <a:r>
              <a:rPr lang="ro-RO" sz="3200" dirty="0" smtClean="0"/>
              <a:t>2. GENUL </a:t>
            </a:r>
            <a:r>
              <a:rPr lang="ro-RO" sz="3200" dirty="0"/>
              <a:t>MYCOPLASMA - </a:t>
            </a:r>
            <a:r>
              <a:rPr lang="ro-RO" sz="3200" dirty="0" smtClean="0"/>
              <a:t>C</a:t>
            </a:r>
            <a:r>
              <a:rPr lang="en-US" sz="3200" dirty="0" err="1" smtClean="0"/>
              <a:t>aractere</a:t>
            </a:r>
            <a:r>
              <a:rPr lang="en-US" sz="3200" dirty="0" smtClean="0"/>
              <a:t> </a:t>
            </a:r>
            <a:r>
              <a:rPr lang="ro-RO" sz="3200" dirty="0" smtClean="0"/>
              <a:t>de cultură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endParaRPr lang="en-US" dirty="0" smtClean="0"/>
          </a:p>
          <a:p>
            <a:pPr algn="just"/>
            <a:r>
              <a:rPr lang="en-US" dirty="0" err="1" smtClean="0"/>
              <a:t>Micoplasmele</a:t>
            </a:r>
            <a:r>
              <a:rPr lang="en-US" dirty="0" smtClean="0"/>
              <a:t> </a:t>
            </a:r>
            <a:r>
              <a:rPr lang="en-US" dirty="0" err="1" smtClean="0"/>
              <a:t>cultivă</a:t>
            </a:r>
            <a:r>
              <a:rPr lang="en-US" dirty="0" smtClean="0"/>
              <a:t> </a:t>
            </a:r>
            <a:r>
              <a:rPr lang="en-US" dirty="0" err="1" smtClean="0"/>
              <a:t>pe</a:t>
            </a:r>
            <a:r>
              <a:rPr lang="en-US" dirty="0" smtClean="0"/>
              <a:t> </a:t>
            </a:r>
            <a:r>
              <a:rPr lang="en-US" i="1" dirty="0" err="1" smtClean="0"/>
              <a:t>medii</a:t>
            </a:r>
            <a:r>
              <a:rPr lang="en-US" i="1" dirty="0" smtClean="0"/>
              <a:t> </a:t>
            </a:r>
            <a:r>
              <a:rPr lang="en-US" i="1" dirty="0" err="1" smtClean="0"/>
              <a:t>acelulare</a:t>
            </a:r>
            <a:r>
              <a:rPr lang="en-US" dirty="0" smtClean="0"/>
              <a:t>, ca şi </a:t>
            </a:r>
            <a:r>
              <a:rPr lang="en-US" dirty="0" err="1" smtClean="0"/>
              <a:t>bacteriile</a:t>
            </a:r>
            <a:r>
              <a:rPr lang="en-US" dirty="0" smtClean="0"/>
              <a:t>, </a:t>
            </a:r>
            <a:r>
              <a:rPr lang="en-US" dirty="0" err="1" smtClean="0"/>
              <a:t>spre</a:t>
            </a:r>
            <a:r>
              <a:rPr lang="en-US" dirty="0" smtClean="0"/>
              <a:t> </a:t>
            </a:r>
            <a:r>
              <a:rPr lang="en-US" dirty="0" err="1" smtClean="0"/>
              <a:t>deosebire</a:t>
            </a:r>
            <a:r>
              <a:rPr lang="en-US" dirty="0" smtClean="0"/>
              <a:t> de </a:t>
            </a:r>
            <a:r>
              <a:rPr lang="en-US" dirty="0" err="1" smtClean="0"/>
              <a:t>rickettsii</a:t>
            </a:r>
            <a:r>
              <a:rPr lang="en-US" dirty="0" smtClean="0"/>
              <a:t> şi </a:t>
            </a:r>
            <a:r>
              <a:rPr lang="en-US" dirty="0" err="1" smtClean="0"/>
              <a:t>chlamidii</a:t>
            </a:r>
            <a:r>
              <a:rPr lang="en-US" dirty="0" smtClean="0"/>
              <a:t>. </a:t>
            </a:r>
            <a:r>
              <a:rPr lang="en-US" dirty="0" err="1" smtClean="0"/>
              <a:t>Mediile</a:t>
            </a:r>
            <a:r>
              <a:rPr lang="en-US" dirty="0" smtClean="0"/>
              <a:t> </a:t>
            </a:r>
            <a:r>
              <a:rPr lang="en-US" dirty="0" err="1" smtClean="0"/>
              <a:t>speciale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</a:t>
            </a:r>
            <a:r>
              <a:rPr lang="en-US" dirty="0" err="1" smtClean="0"/>
              <a:t>cultivarea</a:t>
            </a:r>
            <a:r>
              <a:rPr lang="en-US" dirty="0" smtClean="0"/>
              <a:t> </a:t>
            </a:r>
            <a:r>
              <a:rPr lang="en-US" dirty="0" err="1" smtClean="0"/>
              <a:t>micoplasmelor</a:t>
            </a:r>
            <a:r>
              <a:rPr lang="en-US" dirty="0" smtClean="0"/>
              <a:t> (</a:t>
            </a:r>
            <a:r>
              <a:rPr lang="en-US" dirty="0" err="1" smtClean="0"/>
              <a:t>medii</a:t>
            </a:r>
            <a:r>
              <a:rPr lang="en-US" dirty="0" smtClean="0"/>
              <a:t> PPLO), </a:t>
            </a:r>
            <a:r>
              <a:rPr lang="en-US" dirty="0" err="1" smtClean="0"/>
              <a:t>lichide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solide</a:t>
            </a:r>
            <a:r>
              <a:rPr lang="en-US" dirty="0" smtClean="0"/>
              <a:t>, </a:t>
            </a:r>
            <a:r>
              <a:rPr lang="en-US" dirty="0" err="1" smtClean="0"/>
              <a:t>conţin</a:t>
            </a:r>
            <a:r>
              <a:rPr lang="en-US" dirty="0" smtClean="0"/>
              <a:t>: </a:t>
            </a:r>
            <a:r>
              <a:rPr lang="en-US" dirty="0" err="1" smtClean="0"/>
              <a:t>infuzie</a:t>
            </a:r>
            <a:r>
              <a:rPr lang="en-US" dirty="0" smtClean="0"/>
              <a:t> de cord </a:t>
            </a:r>
            <a:r>
              <a:rPr lang="en-US" dirty="0" err="1" smtClean="0"/>
              <a:t>bovin</a:t>
            </a:r>
            <a:r>
              <a:rPr lang="en-US" dirty="0" smtClean="0"/>
              <a:t>, </a:t>
            </a:r>
            <a:r>
              <a:rPr lang="en-US" dirty="0" err="1" smtClean="0"/>
              <a:t>ser</a:t>
            </a:r>
            <a:r>
              <a:rPr lang="en-US" dirty="0" smtClean="0"/>
              <a:t> de </a:t>
            </a:r>
            <a:r>
              <a:rPr lang="en-US" dirty="0" err="1" smtClean="0"/>
              <a:t>cal</a:t>
            </a:r>
            <a:r>
              <a:rPr lang="en-US" dirty="0" smtClean="0"/>
              <a:t>, extract de </a:t>
            </a:r>
            <a:r>
              <a:rPr lang="en-US" dirty="0" err="1" smtClean="0"/>
              <a:t>drojdie</a:t>
            </a:r>
            <a:r>
              <a:rPr lang="en-US" dirty="0" smtClean="0"/>
              <a:t> de </a:t>
            </a:r>
            <a:r>
              <a:rPr lang="en-US" dirty="0" err="1" smtClean="0"/>
              <a:t>bere</a:t>
            </a:r>
            <a:r>
              <a:rPr lang="en-US" dirty="0" smtClean="0"/>
              <a:t>, </a:t>
            </a:r>
            <a:r>
              <a:rPr lang="en-US" dirty="0" err="1" smtClean="0"/>
              <a:t>glucoză</a:t>
            </a:r>
            <a:r>
              <a:rPr lang="en-US" dirty="0" smtClean="0"/>
              <a:t>, </a:t>
            </a:r>
            <a:r>
              <a:rPr lang="en-US" dirty="0" err="1" smtClean="0"/>
              <a:t>arginină</a:t>
            </a:r>
            <a:r>
              <a:rPr lang="en-US" dirty="0" smtClean="0"/>
              <a:t>. </a:t>
            </a:r>
          </a:p>
          <a:p>
            <a:pPr algn="just"/>
            <a:r>
              <a:rPr lang="en-US" dirty="0" err="1" smtClean="0"/>
              <a:t>Speciile</a:t>
            </a:r>
            <a:r>
              <a:rPr lang="en-US" dirty="0" smtClean="0"/>
              <a:t> </a:t>
            </a:r>
            <a:r>
              <a:rPr lang="en-US" dirty="0" err="1" smtClean="0"/>
              <a:t>patogene</a:t>
            </a:r>
            <a:r>
              <a:rPr lang="en-US" dirty="0" smtClean="0"/>
              <a:t> </a:t>
            </a:r>
            <a:r>
              <a:rPr lang="en-US" dirty="0" err="1" smtClean="0"/>
              <a:t>mai</a:t>
            </a:r>
            <a:r>
              <a:rPr lang="en-US" dirty="0" smtClean="0"/>
              <a:t> </a:t>
            </a:r>
            <a:r>
              <a:rPr lang="en-US" dirty="0" err="1" smtClean="0"/>
              <a:t>necesită</a:t>
            </a:r>
            <a:r>
              <a:rPr lang="en-US" dirty="0" smtClean="0"/>
              <a:t> </a:t>
            </a:r>
            <a:r>
              <a:rPr lang="en-US" dirty="0" err="1" smtClean="0"/>
              <a:t>adăugarea</a:t>
            </a:r>
            <a:r>
              <a:rPr lang="en-US" dirty="0" smtClean="0"/>
              <a:t> de </a:t>
            </a:r>
            <a:r>
              <a:rPr lang="en-US" dirty="0" err="1" smtClean="0"/>
              <a:t>steroli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mediu</a:t>
            </a:r>
            <a:r>
              <a:rPr lang="en-US" dirty="0" smtClean="0"/>
              <a:t>. </a:t>
            </a:r>
            <a:r>
              <a:rPr lang="en-US" dirty="0" err="1" smtClean="0"/>
              <a:t>Mediul</a:t>
            </a:r>
            <a:r>
              <a:rPr lang="en-US" dirty="0" smtClean="0"/>
              <a:t> </a:t>
            </a:r>
            <a:r>
              <a:rPr lang="en-US" dirty="0" err="1" smtClean="0"/>
              <a:t>mai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suplimentat</a:t>
            </a:r>
            <a:r>
              <a:rPr lang="en-US" dirty="0" smtClean="0"/>
              <a:t> cu </a:t>
            </a:r>
            <a:r>
              <a:rPr lang="en-US" dirty="0" err="1" smtClean="0"/>
              <a:t>antibiotice</a:t>
            </a:r>
            <a:r>
              <a:rPr lang="en-US" dirty="0" smtClean="0"/>
              <a:t> </a:t>
            </a:r>
            <a:r>
              <a:rPr lang="en-US" dirty="0" err="1" smtClean="0"/>
              <a:t>antibacteriene</a:t>
            </a:r>
            <a:r>
              <a:rPr lang="en-US" dirty="0" smtClean="0"/>
              <a:t> şi </a:t>
            </a:r>
            <a:r>
              <a:rPr lang="en-US" dirty="0" err="1" smtClean="0"/>
              <a:t>antifungice</a:t>
            </a:r>
            <a:r>
              <a:rPr lang="en-US" dirty="0" smtClean="0"/>
              <a:t>. </a:t>
            </a:r>
          </a:p>
          <a:p>
            <a:pPr algn="just"/>
            <a:r>
              <a:rPr lang="en-US" dirty="0" err="1" smtClean="0"/>
              <a:t>Ureaplasma</a:t>
            </a:r>
            <a:r>
              <a:rPr lang="en-US" dirty="0" smtClean="0"/>
              <a:t> </a:t>
            </a:r>
            <a:r>
              <a:rPr lang="en-US" dirty="0" err="1" smtClean="0"/>
              <a:t>necesită</a:t>
            </a:r>
            <a:r>
              <a:rPr lang="en-US" dirty="0" smtClean="0"/>
              <a:t> </a:t>
            </a:r>
            <a:r>
              <a:rPr lang="en-US" dirty="0" err="1" smtClean="0"/>
              <a:t>uree</a:t>
            </a:r>
            <a:r>
              <a:rPr lang="en-US" dirty="0" smtClean="0"/>
              <a:t> şi </a:t>
            </a:r>
            <a:r>
              <a:rPr lang="en-US" dirty="0" err="1" smtClean="0"/>
              <a:t>colesterol</a:t>
            </a:r>
            <a:r>
              <a:rPr lang="en-US" dirty="0" smtClean="0"/>
              <a:t> </a:t>
            </a:r>
            <a:r>
              <a:rPr lang="en-US" dirty="0" err="1" smtClean="0"/>
              <a:t>pentru</a:t>
            </a:r>
            <a:r>
              <a:rPr lang="en-US" dirty="0" smtClean="0"/>
              <a:t> </a:t>
            </a:r>
            <a:r>
              <a:rPr lang="en-US" dirty="0" err="1" smtClean="0"/>
              <a:t>cultivare</a:t>
            </a:r>
            <a:r>
              <a:rPr lang="en-US" dirty="0" smtClean="0"/>
              <a:t>. </a:t>
            </a:r>
            <a:endParaRPr lang="ro-RO" dirty="0" smtClean="0"/>
          </a:p>
          <a:p>
            <a:pPr algn="just"/>
            <a:r>
              <a:rPr lang="en-US" dirty="0" smtClean="0"/>
              <a:t>Colon</a:t>
            </a:r>
            <a:r>
              <a:rPr lang="ro-RO" dirty="0" smtClean="0"/>
              <a:t>iile de </a:t>
            </a:r>
            <a:r>
              <a:rPr lang="ro-RO" dirty="0" err="1" smtClean="0"/>
              <a:t>Mycoplasma</a:t>
            </a:r>
            <a:r>
              <a:rPr lang="ro-RO" dirty="0" smtClean="0"/>
              <a:t> au sub 1 mm diametru, iar cele de </a:t>
            </a:r>
            <a:r>
              <a:rPr lang="ro-RO" dirty="0" err="1" smtClean="0"/>
              <a:t>Ureaplasma</a:t>
            </a:r>
            <a:r>
              <a:rPr lang="ro-RO" dirty="0" smtClean="0"/>
              <a:t> sunt mult mai mici</a:t>
            </a:r>
          </a:p>
          <a:p>
            <a:pPr algn="just"/>
            <a:r>
              <a:rPr lang="ro-RO" dirty="0" smtClean="0"/>
              <a:t>Coloniile au un aspect de </a:t>
            </a:r>
            <a:r>
              <a:rPr lang="ro-RO" i="1" dirty="0" smtClean="0"/>
              <a:t>„ou ochi”</a:t>
            </a:r>
            <a:endParaRPr lang="en-US" i="1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907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3793" name="Object 1"/>
          <p:cNvGraphicFramePr>
            <a:graphicFrameLocks noChangeAspect="1"/>
          </p:cNvGraphicFramePr>
          <p:nvPr/>
        </p:nvGraphicFramePr>
        <p:xfrm>
          <a:off x="142844" y="1500174"/>
          <a:ext cx="5143504" cy="364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2" name="Bitmap Image" r:id="rId3" imgW="5630061" imgH="3296110" progId="PBrush">
                  <p:embed/>
                </p:oleObj>
              </mc:Choice>
              <mc:Fallback>
                <p:oleObj name="Bitmap Image" r:id="rId3" imgW="5630061" imgH="3296110" progId="PBrush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4" y="1500174"/>
                        <a:ext cx="5143504" cy="3643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5500694" y="1214422"/>
          <a:ext cx="3459956" cy="4143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3" r:id="rId5" imgW="4786017" imgH="5726840" progId="">
                  <p:embed/>
                </p:oleObj>
              </mc:Choice>
              <mc:Fallback>
                <p:oleObj r:id="rId5" imgW="4786017" imgH="572684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94" y="1214422"/>
                        <a:ext cx="3459956" cy="41434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7158" y="5715016"/>
            <a:ext cx="4500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Figura</a:t>
            </a:r>
            <a:r>
              <a:rPr lang="en-US" dirty="0"/>
              <a:t> </a:t>
            </a:r>
            <a:r>
              <a:rPr lang="en-US" dirty="0" smtClean="0"/>
              <a:t>9: </a:t>
            </a:r>
            <a:r>
              <a:rPr lang="en-US" dirty="0" err="1"/>
              <a:t>Colonii</a:t>
            </a:r>
            <a:r>
              <a:rPr lang="en-US" dirty="0"/>
              <a:t> de </a:t>
            </a:r>
            <a:r>
              <a:rPr lang="en-US" dirty="0" err="1"/>
              <a:t>Mycoplasma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72132" y="5643578"/>
            <a:ext cx="3357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Figura</a:t>
            </a:r>
            <a:r>
              <a:rPr lang="en-US" dirty="0"/>
              <a:t> </a:t>
            </a:r>
            <a:r>
              <a:rPr lang="en-US" dirty="0" smtClean="0"/>
              <a:t>10: </a:t>
            </a:r>
            <a:r>
              <a:rPr lang="en-US" dirty="0" err="1"/>
              <a:t>Colonii</a:t>
            </a:r>
            <a:r>
              <a:rPr lang="en-US" dirty="0"/>
              <a:t> de M. </a:t>
            </a:r>
            <a:r>
              <a:rPr lang="en-US" dirty="0" err="1"/>
              <a:t>pneumoniae</a:t>
            </a:r>
            <a:r>
              <a:rPr lang="en-US" dirty="0"/>
              <a:t>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/>
              <a:t>geloză</a:t>
            </a:r>
            <a:r>
              <a:rPr lang="en-US" dirty="0"/>
              <a:t> </a:t>
            </a:r>
            <a:r>
              <a:rPr lang="en-US" dirty="0" err="1"/>
              <a:t>sânge</a:t>
            </a:r>
            <a:r>
              <a:rPr lang="en-US" dirty="0"/>
              <a:t> - </a:t>
            </a:r>
            <a:r>
              <a:rPr lang="en-US" dirty="0" err="1"/>
              <a:t>hemoliză</a:t>
            </a:r>
            <a:r>
              <a:rPr lang="en-US" dirty="0"/>
              <a:t> beta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516" t="18993" r="18697" b="18254"/>
          <a:stretch/>
        </p:blipFill>
        <p:spPr>
          <a:xfrm>
            <a:off x="755576" y="737320"/>
            <a:ext cx="777686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496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-99392"/>
            <a:ext cx="8784976" cy="1143000"/>
          </a:xfrm>
        </p:spPr>
        <p:txBody>
          <a:bodyPr>
            <a:noAutofit/>
          </a:bodyPr>
          <a:lstStyle/>
          <a:p>
            <a:r>
              <a:rPr lang="ro-RO" sz="3200" dirty="0" smtClean="0"/>
              <a:t>3. GENUL </a:t>
            </a:r>
            <a:r>
              <a:rPr lang="ro-RO" sz="3200" dirty="0"/>
              <a:t>MYCOPLASMA - </a:t>
            </a:r>
            <a:r>
              <a:rPr lang="ro-RO" sz="3200" dirty="0" smtClean="0"/>
              <a:t>C</a:t>
            </a:r>
            <a:r>
              <a:rPr lang="en-US" sz="3200" dirty="0" err="1" smtClean="0"/>
              <a:t>aractere</a:t>
            </a:r>
            <a:r>
              <a:rPr lang="en-US" sz="3200" dirty="0" smtClean="0"/>
              <a:t> </a:t>
            </a:r>
            <a:r>
              <a:rPr lang="ro-RO" sz="3200" dirty="0" smtClean="0"/>
              <a:t>antigenice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59"/>
            <a:ext cx="8784976" cy="3312369"/>
          </a:xfrm>
        </p:spPr>
        <p:txBody>
          <a:bodyPr>
            <a:normAutofit/>
          </a:bodyPr>
          <a:lstStyle/>
          <a:p>
            <a:pPr algn="just"/>
            <a:r>
              <a:rPr lang="en-US" dirty="0" err="1" smtClean="0"/>
              <a:t>Prezintă</a:t>
            </a:r>
            <a:r>
              <a:rPr lang="en-US" dirty="0" smtClean="0"/>
              <a:t> </a:t>
            </a:r>
            <a:r>
              <a:rPr lang="en-US" dirty="0" err="1" smtClean="0"/>
              <a:t>antigene</a:t>
            </a:r>
            <a:r>
              <a:rPr lang="en-US" dirty="0" smtClean="0"/>
              <a:t> </a:t>
            </a:r>
            <a:r>
              <a:rPr lang="en-US" dirty="0" err="1" smtClean="0"/>
              <a:t>glicolipidice</a:t>
            </a:r>
            <a:r>
              <a:rPr lang="en-US" dirty="0" smtClean="0"/>
              <a:t> de specie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chiar</a:t>
            </a:r>
            <a:r>
              <a:rPr lang="en-US" dirty="0" smtClean="0"/>
              <a:t> de </a:t>
            </a:r>
            <a:r>
              <a:rPr lang="en-US" dirty="0" err="1" smtClean="0"/>
              <a:t>serotip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cadrul</a:t>
            </a:r>
            <a:r>
              <a:rPr lang="en-US" dirty="0" smtClean="0"/>
              <a:t> </a:t>
            </a:r>
            <a:r>
              <a:rPr lang="en-US" dirty="0" err="1" smtClean="0"/>
              <a:t>unei</a:t>
            </a:r>
            <a:r>
              <a:rPr lang="en-US" dirty="0" smtClean="0"/>
              <a:t> </a:t>
            </a:r>
            <a:r>
              <a:rPr lang="en-US" dirty="0" err="1" smtClean="0"/>
              <a:t>specii</a:t>
            </a:r>
            <a:r>
              <a:rPr lang="en-US" dirty="0" smtClean="0"/>
              <a:t>, </a:t>
            </a:r>
            <a:r>
              <a:rPr lang="en-US" dirty="0" err="1" smtClean="0"/>
              <a:t>detectabile</a:t>
            </a:r>
            <a:r>
              <a:rPr lang="en-US" dirty="0" smtClean="0"/>
              <a:t> </a:t>
            </a:r>
            <a:r>
              <a:rPr lang="en-US" dirty="0" err="1" smtClean="0"/>
              <a:t>prin</a:t>
            </a:r>
            <a:r>
              <a:rPr lang="en-US" dirty="0" smtClean="0"/>
              <a:t> RFC. </a:t>
            </a:r>
            <a:endParaRPr lang="ro-RO" dirty="0" smtClean="0"/>
          </a:p>
          <a:p>
            <a:pPr algn="just"/>
            <a:r>
              <a:rPr lang="en-US" dirty="0" err="1"/>
              <a:t>Testul</a:t>
            </a:r>
            <a:r>
              <a:rPr lang="en-US" dirty="0"/>
              <a:t> de </a:t>
            </a:r>
            <a:r>
              <a:rPr lang="en-US" dirty="0" err="1"/>
              <a:t>aglutinare</a:t>
            </a:r>
            <a:r>
              <a:rPr lang="en-US" dirty="0"/>
              <a:t> la </a:t>
            </a:r>
            <a:r>
              <a:rPr lang="en-US" dirty="0" err="1"/>
              <a:t>rece</a:t>
            </a:r>
            <a:r>
              <a:rPr lang="en-US" dirty="0"/>
              <a:t> - </a:t>
            </a:r>
            <a:r>
              <a:rPr lang="en-US" dirty="0" err="1"/>
              <a:t>evidenţiază</a:t>
            </a:r>
            <a:r>
              <a:rPr lang="en-US" dirty="0"/>
              <a:t> </a:t>
            </a:r>
            <a:r>
              <a:rPr lang="en-US" dirty="0" err="1"/>
              <a:t>anticorpi</a:t>
            </a:r>
            <a:r>
              <a:rPr lang="en-US" dirty="0"/>
              <a:t> </a:t>
            </a:r>
            <a:r>
              <a:rPr lang="en-US" dirty="0" err="1"/>
              <a:t>specifici</a:t>
            </a:r>
            <a:r>
              <a:rPr lang="en-US" dirty="0"/>
              <a:t> care </a:t>
            </a:r>
            <a:r>
              <a:rPr lang="en-US" dirty="0" err="1"/>
              <a:t>aglutinează</a:t>
            </a:r>
            <a:r>
              <a:rPr lang="en-US" dirty="0"/>
              <a:t> </a:t>
            </a:r>
            <a:r>
              <a:rPr lang="en-US" dirty="0" err="1"/>
              <a:t>eritrocitele</a:t>
            </a:r>
            <a:r>
              <a:rPr lang="en-US" dirty="0"/>
              <a:t> O (I) </a:t>
            </a:r>
            <a:r>
              <a:rPr lang="en-US" dirty="0" err="1"/>
              <a:t>umane</a:t>
            </a:r>
            <a:r>
              <a:rPr lang="en-US" dirty="0"/>
              <a:t> la 40 ° C, </a:t>
            </a:r>
            <a:r>
              <a:rPr lang="en-US" dirty="0" err="1"/>
              <a:t>dar</a:t>
            </a:r>
            <a:r>
              <a:rPr lang="en-US" dirty="0"/>
              <a:t> nu la 37° C</a:t>
            </a:r>
          </a:p>
          <a:p>
            <a:pPr algn="just"/>
            <a:r>
              <a:rPr lang="en-US" dirty="0"/>
              <a:t>Un </a:t>
            </a:r>
            <a:r>
              <a:rPr lang="en-US" dirty="0" err="1"/>
              <a:t>titru</a:t>
            </a:r>
            <a:r>
              <a:rPr lang="en-US" dirty="0"/>
              <a:t> de 1:128 </a:t>
            </a:r>
            <a:r>
              <a:rPr lang="en-US" dirty="0" err="1"/>
              <a:t>după</a:t>
            </a:r>
            <a:r>
              <a:rPr lang="en-US" dirty="0"/>
              <a:t> o </a:t>
            </a:r>
            <a:r>
              <a:rPr lang="en-US" dirty="0" err="1"/>
              <a:t>săptămână</a:t>
            </a:r>
            <a:r>
              <a:rPr lang="en-US" dirty="0"/>
              <a:t> de la infecţie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semnificativ</a:t>
            </a:r>
            <a:r>
              <a:rPr lang="en-US" dirty="0"/>
              <a:t>. </a:t>
            </a:r>
            <a:r>
              <a:rPr lang="en-US" dirty="0" err="1"/>
              <a:t>Anticorpii</a:t>
            </a:r>
            <a:r>
              <a:rPr lang="en-US" dirty="0"/>
              <a:t> </a:t>
            </a:r>
            <a:r>
              <a:rPr lang="en-US" dirty="0" err="1"/>
              <a:t>dispar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6 </a:t>
            </a:r>
            <a:r>
              <a:rPr lang="en-US" dirty="0" err="1"/>
              <a:t>săptămâni</a:t>
            </a:r>
            <a:r>
              <a:rPr lang="en-US" dirty="0"/>
              <a:t>.</a:t>
            </a:r>
          </a:p>
          <a:p>
            <a:pPr algn="just"/>
            <a:endParaRPr lang="en-US" dirty="0" smtClean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5950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548680"/>
            <a:ext cx="8784976" cy="1143000"/>
          </a:xfrm>
        </p:spPr>
        <p:txBody>
          <a:bodyPr>
            <a:noAutofit/>
          </a:bodyPr>
          <a:lstStyle/>
          <a:p>
            <a:r>
              <a:rPr lang="ro-RO" sz="3200" dirty="0" smtClean="0"/>
              <a:t> GENUL </a:t>
            </a:r>
            <a:r>
              <a:rPr lang="ro-RO" sz="3200" dirty="0"/>
              <a:t>MYCOPLASMA - </a:t>
            </a:r>
            <a:r>
              <a:rPr lang="ro-RO" sz="3200" dirty="0" smtClean="0"/>
              <a:t>C</a:t>
            </a:r>
            <a:r>
              <a:rPr lang="en-US" sz="3200" dirty="0" err="1" smtClean="0"/>
              <a:t>aractere</a:t>
            </a:r>
            <a:r>
              <a:rPr lang="en-US" sz="3200" dirty="0" smtClean="0"/>
              <a:t> </a:t>
            </a:r>
            <a:r>
              <a:rPr lang="ro-RO" sz="3200" dirty="0" smtClean="0"/>
              <a:t>biochimice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88840"/>
            <a:ext cx="8784976" cy="3312369"/>
          </a:xfrm>
        </p:spPr>
        <p:txBody>
          <a:bodyPr>
            <a:normAutofit fontScale="92500"/>
          </a:bodyPr>
          <a:lstStyle/>
          <a:p>
            <a:r>
              <a:rPr lang="ro-RO" dirty="0" smtClean="0"/>
              <a:t>Facultativ aerobe</a:t>
            </a:r>
          </a:p>
          <a:p>
            <a:r>
              <a:rPr lang="ro-RO" dirty="0" smtClean="0"/>
              <a:t>Au un lanț transportor de electroni fără </a:t>
            </a:r>
            <a:r>
              <a:rPr lang="ro-RO" dirty="0" err="1" smtClean="0"/>
              <a:t>quinone</a:t>
            </a:r>
            <a:r>
              <a:rPr lang="ro-RO" dirty="0" smtClean="0"/>
              <a:t> și citocromi</a:t>
            </a:r>
          </a:p>
          <a:p>
            <a:r>
              <a:rPr lang="ro-RO" dirty="0" smtClean="0"/>
              <a:t>Catalază negative</a:t>
            </a:r>
          </a:p>
          <a:p>
            <a:r>
              <a:rPr lang="ro-RO" dirty="0" smtClean="0"/>
              <a:t>Sunt </a:t>
            </a:r>
            <a:r>
              <a:rPr lang="ro-RO" dirty="0" err="1" smtClean="0"/>
              <a:t>chemo-organotrofe</a:t>
            </a:r>
            <a:r>
              <a:rPr lang="ro-RO" dirty="0" smtClean="0"/>
              <a:t> – </a:t>
            </a:r>
            <a:r>
              <a:rPr lang="ro-RO" dirty="0" err="1" smtClean="0"/>
              <a:t>utilizeaza</a:t>
            </a:r>
            <a:r>
              <a:rPr lang="ro-RO" dirty="0" smtClean="0"/>
              <a:t> glucidele sau arginina</a:t>
            </a:r>
          </a:p>
          <a:p>
            <a:r>
              <a:rPr lang="ro-RO" dirty="0" smtClean="0"/>
              <a:t>Produc urează</a:t>
            </a:r>
          </a:p>
          <a:p>
            <a:r>
              <a:rPr lang="ro-RO" dirty="0" smtClean="0"/>
              <a:t>Necesită colesterol sau alți steroli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818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85778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 err="1" smtClean="0"/>
              <a:t>Unele</a:t>
            </a:r>
            <a:r>
              <a:rPr lang="en-US" dirty="0" smtClean="0"/>
              <a:t> </a:t>
            </a:r>
            <a:r>
              <a:rPr lang="en-US" dirty="0" err="1" smtClean="0"/>
              <a:t>specii</a:t>
            </a:r>
            <a:r>
              <a:rPr lang="en-US" dirty="0" smtClean="0"/>
              <a:t> </a:t>
            </a:r>
            <a:r>
              <a:rPr lang="en-US" dirty="0" err="1" smtClean="0"/>
              <a:t>posedă</a:t>
            </a:r>
            <a:r>
              <a:rPr lang="en-US" dirty="0" smtClean="0"/>
              <a:t> </a:t>
            </a:r>
            <a:r>
              <a:rPr lang="en-US" b="1" i="1" dirty="0" err="1" smtClean="0"/>
              <a:t>neuraminidază</a:t>
            </a:r>
            <a:r>
              <a:rPr lang="en-US" dirty="0" smtClean="0"/>
              <a:t>, </a:t>
            </a:r>
            <a:r>
              <a:rPr lang="en-US" dirty="0" err="1" smtClean="0"/>
              <a:t>prin</a:t>
            </a:r>
            <a:r>
              <a:rPr lang="en-US" dirty="0" smtClean="0"/>
              <a:t> care </a:t>
            </a:r>
            <a:r>
              <a:rPr lang="en-US" dirty="0" err="1" smtClean="0"/>
              <a:t>microorganismele</a:t>
            </a:r>
            <a:r>
              <a:rPr lang="en-US" dirty="0" smtClean="0"/>
              <a:t> se </a:t>
            </a:r>
            <a:r>
              <a:rPr lang="en-US" dirty="0" err="1" smtClean="0"/>
              <a:t>ataşează</a:t>
            </a:r>
            <a:r>
              <a:rPr lang="en-US" dirty="0" smtClean="0"/>
              <a:t> de </a:t>
            </a:r>
            <a:r>
              <a:rPr lang="en-US" dirty="0" err="1" smtClean="0"/>
              <a:t>situsurile</a:t>
            </a:r>
            <a:r>
              <a:rPr lang="en-US" dirty="0" smtClean="0"/>
              <a:t> cu acid </a:t>
            </a:r>
            <a:r>
              <a:rPr lang="en-US" dirty="0" err="1" smtClean="0"/>
              <a:t>sialic</a:t>
            </a:r>
            <a:r>
              <a:rPr lang="en-US" dirty="0" smtClean="0"/>
              <a:t> de la </a:t>
            </a:r>
            <a:r>
              <a:rPr lang="en-US" dirty="0" err="1" smtClean="0"/>
              <a:t>nivelul</a:t>
            </a:r>
            <a:r>
              <a:rPr lang="en-US" dirty="0" smtClean="0"/>
              <a:t> </a:t>
            </a:r>
            <a:r>
              <a:rPr lang="en-US" dirty="0" err="1" smtClean="0"/>
              <a:t>epiteliilor</a:t>
            </a:r>
            <a:r>
              <a:rPr lang="en-US" dirty="0" smtClean="0"/>
              <a:t>: </a:t>
            </a:r>
            <a:r>
              <a:rPr lang="en-US" i="1" dirty="0" err="1" smtClean="0"/>
              <a:t>mucoasă</a:t>
            </a:r>
            <a:r>
              <a:rPr lang="en-US" i="1" dirty="0" smtClean="0"/>
              <a:t> </a:t>
            </a:r>
            <a:r>
              <a:rPr lang="en-US" i="1" dirty="0" err="1" smtClean="0"/>
              <a:t>respiratorie</a:t>
            </a:r>
            <a:r>
              <a:rPr lang="en-US" i="1" dirty="0" smtClean="0"/>
              <a:t>, </a:t>
            </a:r>
            <a:r>
              <a:rPr lang="en-US" i="1" dirty="0" err="1" smtClean="0"/>
              <a:t>mucoasă</a:t>
            </a:r>
            <a:r>
              <a:rPr lang="en-US" i="1" dirty="0" smtClean="0"/>
              <a:t> </a:t>
            </a:r>
            <a:r>
              <a:rPr lang="en-US" i="1" dirty="0" err="1" smtClean="0"/>
              <a:t>genitală</a:t>
            </a:r>
            <a:r>
              <a:rPr lang="en-US" dirty="0" smtClean="0"/>
              <a:t>.</a:t>
            </a:r>
          </a:p>
          <a:p>
            <a:pPr algn="just"/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mecanismul</a:t>
            </a:r>
            <a:r>
              <a:rPr lang="en-US" dirty="0" smtClean="0"/>
              <a:t> de </a:t>
            </a:r>
            <a:r>
              <a:rPr lang="en-US" dirty="0" err="1" smtClean="0"/>
              <a:t>producere</a:t>
            </a:r>
            <a:r>
              <a:rPr lang="en-US" dirty="0" smtClean="0"/>
              <a:t> al </a:t>
            </a:r>
            <a:r>
              <a:rPr lang="en-US" dirty="0" err="1" smtClean="0"/>
              <a:t>îmbolnăvirilor</a:t>
            </a:r>
            <a:r>
              <a:rPr lang="en-US" dirty="0" smtClean="0"/>
              <a:t> un </a:t>
            </a:r>
            <a:r>
              <a:rPr lang="en-US" dirty="0" err="1" smtClean="0"/>
              <a:t>rol</a:t>
            </a:r>
            <a:r>
              <a:rPr lang="en-US" dirty="0" smtClean="0"/>
              <a:t> important se </a:t>
            </a:r>
            <a:r>
              <a:rPr lang="en-US" dirty="0" err="1" smtClean="0"/>
              <a:t>atribuie</a:t>
            </a:r>
            <a:r>
              <a:rPr lang="en-US" dirty="0" smtClean="0"/>
              <a:t> </a:t>
            </a:r>
            <a:r>
              <a:rPr lang="en-US" b="1" i="1" dirty="0" err="1" smtClean="0"/>
              <a:t>constituenţilor</a:t>
            </a:r>
            <a:r>
              <a:rPr lang="en-US" b="1" i="1" dirty="0" smtClean="0"/>
              <a:t> </a:t>
            </a:r>
            <a:r>
              <a:rPr lang="en-US" b="1" i="1" dirty="0" err="1" smtClean="0"/>
              <a:t>membranei</a:t>
            </a:r>
            <a:r>
              <a:rPr lang="en-US" b="1" i="1" dirty="0" smtClean="0"/>
              <a:t> </a:t>
            </a:r>
            <a:r>
              <a:rPr lang="en-US" b="1" i="1" dirty="0" err="1" smtClean="0"/>
              <a:t>citoplasmatice</a:t>
            </a:r>
            <a:r>
              <a:rPr lang="en-US" dirty="0" smtClean="0"/>
              <a:t> a </a:t>
            </a:r>
            <a:r>
              <a:rPr lang="en-US" dirty="0" err="1" smtClean="0"/>
              <a:t>micoplasmelor</a:t>
            </a:r>
            <a:r>
              <a:rPr lang="en-US" dirty="0" smtClean="0"/>
              <a:t>. </a:t>
            </a:r>
            <a:r>
              <a:rPr lang="en-US" dirty="0" err="1" smtClean="0"/>
              <a:t>Proteine</a:t>
            </a:r>
            <a:r>
              <a:rPr lang="en-US" dirty="0" smtClean="0"/>
              <a:t> </a:t>
            </a:r>
            <a:r>
              <a:rPr lang="en-US" dirty="0" err="1" smtClean="0"/>
              <a:t>membranare</a:t>
            </a:r>
            <a:r>
              <a:rPr lang="en-US" dirty="0" smtClean="0"/>
              <a:t>, din zone </a:t>
            </a:r>
            <a:r>
              <a:rPr lang="en-US" dirty="0" err="1" smtClean="0"/>
              <a:t>specializate</a:t>
            </a:r>
            <a:r>
              <a:rPr lang="en-US" dirty="0" smtClean="0"/>
              <a:t>, </a:t>
            </a:r>
            <a:r>
              <a:rPr lang="en-US" dirty="0" err="1" smtClean="0"/>
              <a:t>ar</a:t>
            </a:r>
            <a:r>
              <a:rPr lang="en-US" dirty="0" smtClean="0"/>
              <a:t> </a:t>
            </a:r>
            <a:r>
              <a:rPr lang="en-US" dirty="0" err="1" smtClean="0"/>
              <a:t>fi</a:t>
            </a:r>
            <a:r>
              <a:rPr lang="en-US" dirty="0" smtClean="0"/>
              <a:t> </a:t>
            </a:r>
            <a:r>
              <a:rPr lang="en-US" dirty="0" err="1" smtClean="0"/>
              <a:t>responsabile</a:t>
            </a:r>
            <a:r>
              <a:rPr lang="en-US" dirty="0" smtClean="0"/>
              <a:t> de </a:t>
            </a:r>
            <a:r>
              <a:rPr lang="en-US" dirty="0" err="1" smtClean="0"/>
              <a:t>ataşarea</a:t>
            </a:r>
            <a:r>
              <a:rPr lang="en-US" dirty="0" smtClean="0"/>
              <a:t> </a:t>
            </a:r>
            <a:r>
              <a:rPr lang="en-US" dirty="0" err="1" smtClean="0"/>
              <a:t>bacteriilor</a:t>
            </a:r>
            <a:r>
              <a:rPr lang="en-US" dirty="0" smtClean="0"/>
              <a:t> </a:t>
            </a:r>
            <a:r>
              <a:rPr lang="en-US" dirty="0" err="1" smtClean="0"/>
              <a:t>pe</a:t>
            </a:r>
            <a:r>
              <a:rPr lang="en-US" dirty="0" smtClean="0"/>
              <a:t> </a:t>
            </a:r>
            <a:r>
              <a:rPr lang="en-US" dirty="0" err="1" smtClean="0"/>
              <a:t>receptorii</a:t>
            </a:r>
            <a:r>
              <a:rPr lang="en-US" dirty="0" smtClean="0"/>
              <a:t> de la </a:t>
            </a:r>
            <a:r>
              <a:rPr lang="en-US" dirty="0" err="1" smtClean="0"/>
              <a:t>suprafaţa</a:t>
            </a:r>
            <a:r>
              <a:rPr lang="en-US" dirty="0" smtClean="0"/>
              <a:t> </a:t>
            </a:r>
            <a:r>
              <a:rPr lang="en-US" dirty="0" err="1" smtClean="0"/>
              <a:t>celulelor</a:t>
            </a:r>
            <a:r>
              <a:rPr lang="en-US" dirty="0" smtClean="0"/>
              <a:t> </a:t>
            </a:r>
            <a:r>
              <a:rPr lang="en-US" dirty="0" err="1" smtClean="0"/>
              <a:t>gazdă</a:t>
            </a:r>
            <a:r>
              <a:rPr lang="en-US" dirty="0" smtClean="0"/>
              <a:t>. La </a:t>
            </a:r>
            <a:r>
              <a:rPr lang="en-US" b="1" dirty="0" smtClean="0"/>
              <a:t>M. pneumoniae</a:t>
            </a:r>
            <a:r>
              <a:rPr lang="en-US" dirty="0" smtClean="0"/>
              <a:t> s-a </a:t>
            </a:r>
            <a:r>
              <a:rPr lang="en-US" dirty="0" err="1" smtClean="0"/>
              <a:t>observat</a:t>
            </a:r>
            <a:r>
              <a:rPr lang="en-US" dirty="0" smtClean="0"/>
              <a:t> o </a:t>
            </a:r>
            <a:r>
              <a:rPr lang="en-US" b="1" i="1" dirty="0" err="1" smtClean="0"/>
              <a:t>puternică</a:t>
            </a:r>
            <a:r>
              <a:rPr lang="en-US" b="1" i="1" dirty="0" smtClean="0"/>
              <a:t> </a:t>
            </a:r>
            <a:r>
              <a:rPr lang="en-US" b="1" i="1" dirty="0" err="1" smtClean="0"/>
              <a:t>aderenţă</a:t>
            </a:r>
            <a:r>
              <a:rPr lang="en-US" b="1" i="1" dirty="0" smtClean="0"/>
              <a:t> de </a:t>
            </a:r>
            <a:r>
              <a:rPr lang="en-US" b="1" i="1" dirty="0" err="1" smtClean="0"/>
              <a:t>parenchimul</a:t>
            </a:r>
            <a:r>
              <a:rPr lang="en-US" b="1" i="1" dirty="0" smtClean="0"/>
              <a:t> </a:t>
            </a:r>
            <a:r>
              <a:rPr lang="en-US" b="1" i="1" dirty="0" err="1" smtClean="0"/>
              <a:t>pulmonar</a:t>
            </a:r>
            <a:r>
              <a:rPr lang="en-US" dirty="0" smtClean="0"/>
              <a:t>, </a:t>
            </a:r>
            <a:r>
              <a:rPr lang="en-US" dirty="0" err="1" smtClean="0"/>
              <a:t>datorită</a:t>
            </a:r>
            <a:r>
              <a:rPr lang="en-US" dirty="0" smtClean="0"/>
              <a:t> </a:t>
            </a:r>
            <a:r>
              <a:rPr lang="en-US" dirty="0" err="1" smtClean="0"/>
              <a:t>unei</a:t>
            </a:r>
            <a:r>
              <a:rPr lang="en-US" dirty="0" smtClean="0"/>
              <a:t> </a:t>
            </a:r>
            <a:r>
              <a:rPr lang="en-US" b="1" i="1" dirty="0" err="1" smtClean="0"/>
              <a:t>structuri</a:t>
            </a:r>
            <a:r>
              <a:rPr lang="en-US" b="1" i="1" dirty="0" smtClean="0"/>
              <a:t> </a:t>
            </a:r>
            <a:r>
              <a:rPr lang="en-US" b="1" i="1" dirty="0" err="1" smtClean="0"/>
              <a:t>alungite</a:t>
            </a:r>
            <a:r>
              <a:rPr lang="en-US" b="1" i="1" dirty="0" smtClean="0"/>
              <a:t>, ca un ac</a:t>
            </a:r>
            <a:r>
              <a:rPr lang="en-US" dirty="0" smtClean="0"/>
              <a:t>, care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inserată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celule</a:t>
            </a:r>
            <a:r>
              <a:rPr lang="en-US" dirty="0" smtClean="0"/>
              <a:t>, </a:t>
            </a:r>
            <a:r>
              <a:rPr lang="en-US" dirty="0" err="1" smtClean="0"/>
              <a:t>pentru</a:t>
            </a:r>
            <a:r>
              <a:rPr lang="en-US" dirty="0" smtClean="0"/>
              <a:t> a </a:t>
            </a:r>
            <a:r>
              <a:rPr lang="en-US" i="1" dirty="0" err="1" smtClean="0"/>
              <a:t>injecta</a:t>
            </a:r>
            <a:r>
              <a:rPr lang="en-US" i="1" dirty="0" smtClean="0"/>
              <a:t> </a:t>
            </a:r>
            <a:r>
              <a:rPr lang="en-US" i="1" dirty="0" err="1" smtClean="0"/>
              <a:t>diferite</a:t>
            </a:r>
            <a:r>
              <a:rPr lang="en-US" i="1" dirty="0" smtClean="0"/>
              <a:t> </a:t>
            </a:r>
            <a:r>
              <a:rPr lang="en-US" i="1" dirty="0" err="1" smtClean="0"/>
              <a:t>enzime</a:t>
            </a:r>
            <a:r>
              <a:rPr lang="en-US" i="1" dirty="0" smtClean="0"/>
              <a:t> şi a </a:t>
            </a:r>
            <a:r>
              <a:rPr lang="en-US" i="1" dirty="0" err="1" smtClean="0"/>
              <a:t>prelua</a:t>
            </a:r>
            <a:r>
              <a:rPr lang="en-US" i="1" dirty="0" smtClean="0"/>
              <a:t> </a:t>
            </a:r>
            <a:r>
              <a:rPr lang="en-US" i="1" dirty="0" err="1" smtClean="0"/>
              <a:t>factori</a:t>
            </a:r>
            <a:r>
              <a:rPr lang="en-US" i="1" dirty="0" smtClean="0"/>
              <a:t> </a:t>
            </a:r>
            <a:r>
              <a:rPr lang="en-US" i="1" dirty="0" err="1" smtClean="0"/>
              <a:t>nutritivi</a:t>
            </a:r>
            <a:r>
              <a:rPr lang="en-US" i="1" dirty="0" smtClean="0"/>
              <a:t>, </a:t>
            </a:r>
            <a:r>
              <a:rPr lang="en-US" i="1" dirty="0" err="1" smtClean="0"/>
              <a:t>putând</a:t>
            </a:r>
            <a:r>
              <a:rPr lang="en-US" i="1" dirty="0" smtClean="0"/>
              <a:t> merge </a:t>
            </a:r>
            <a:r>
              <a:rPr lang="en-US" i="1" dirty="0" err="1" smtClean="0"/>
              <a:t>până</a:t>
            </a:r>
            <a:r>
              <a:rPr lang="en-US" i="1" dirty="0" smtClean="0"/>
              <a:t> la </a:t>
            </a:r>
            <a:r>
              <a:rPr lang="en-US" i="1" dirty="0" err="1" smtClean="0"/>
              <a:t>depletiţia</a:t>
            </a:r>
            <a:r>
              <a:rPr lang="en-US" i="1" dirty="0" smtClean="0"/>
              <a:t> </a:t>
            </a:r>
            <a:r>
              <a:rPr lang="en-US" i="1" dirty="0" err="1" smtClean="0"/>
              <a:t>celulei</a:t>
            </a:r>
            <a:r>
              <a:rPr lang="en-US" i="1" dirty="0" smtClean="0"/>
              <a:t> de </a:t>
            </a:r>
            <a:r>
              <a:rPr lang="en-US" i="1" dirty="0" err="1" smtClean="0"/>
              <a:t>aminoacizi</a:t>
            </a:r>
            <a:r>
              <a:rPr lang="en-US" i="1" dirty="0" smtClean="0"/>
              <a:t>, purine, </a:t>
            </a:r>
            <a:r>
              <a:rPr lang="en-US" i="1" dirty="0" err="1" smtClean="0"/>
              <a:t>pirimidine</a:t>
            </a:r>
            <a:r>
              <a:rPr lang="en-US" dirty="0" smtClean="0"/>
              <a:t> etc. </a:t>
            </a:r>
            <a:endParaRPr lang="ro-RO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548680"/>
            <a:ext cx="8784976" cy="1143000"/>
          </a:xfrm>
        </p:spPr>
        <p:txBody>
          <a:bodyPr>
            <a:noAutofit/>
          </a:bodyPr>
          <a:lstStyle/>
          <a:p>
            <a:r>
              <a:rPr lang="ro-RO" sz="3200" dirty="0" smtClean="0"/>
              <a:t> GENUL </a:t>
            </a:r>
            <a:r>
              <a:rPr lang="ro-RO" sz="3200" dirty="0"/>
              <a:t>MYCOPLASMA - </a:t>
            </a:r>
            <a:r>
              <a:rPr lang="ro-RO" sz="3200" dirty="0" smtClean="0"/>
              <a:t>Patogenie</a:t>
            </a:r>
            <a:endParaRPr lang="en-US" sz="28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988840"/>
            <a:ext cx="8229600" cy="4752528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S-a </a:t>
            </a:r>
            <a:r>
              <a:rPr lang="en-US" dirty="0" err="1" smtClean="0"/>
              <a:t>sugerat</a:t>
            </a:r>
            <a:r>
              <a:rPr lang="en-US" dirty="0" smtClean="0"/>
              <a:t> </a:t>
            </a:r>
            <a:r>
              <a:rPr lang="en-US" dirty="0" err="1" smtClean="0"/>
              <a:t>că</a:t>
            </a:r>
            <a:r>
              <a:rPr lang="en-US" dirty="0" smtClean="0"/>
              <a:t> </a:t>
            </a:r>
            <a:r>
              <a:rPr lang="en-US" dirty="0" err="1" smtClean="0"/>
              <a:t>peroxidul</a:t>
            </a:r>
            <a:r>
              <a:rPr lang="en-US" dirty="0" smtClean="0"/>
              <a:t> de </a:t>
            </a:r>
            <a:r>
              <a:rPr lang="en-US" dirty="0" err="1" smtClean="0"/>
              <a:t>hidrogen</a:t>
            </a:r>
            <a:r>
              <a:rPr lang="en-US" dirty="0" smtClean="0"/>
              <a:t> </a:t>
            </a:r>
            <a:r>
              <a:rPr lang="en-US" dirty="0" err="1" smtClean="0"/>
              <a:t>produs</a:t>
            </a:r>
            <a:r>
              <a:rPr lang="en-US" dirty="0" smtClean="0"/>
              <a:t> de M. </a:t>
            </a:r>
            <a:r>
              <a:rPr lang="en-US" dirty="0" err="1" smtClean="0"/>
              <a:t>pneumoniae</a:t>
            </a:r>
            <a:r>
              <a:rPr lang="en-US" dirty="0" smtClean="0"/>
              <a:t> </a:t>
            </a:r>
            <a:r>
              <a:rPr lang="en-US" dirty="0" err="1" smtClean="0"/>
              <a:t>contribuie</a:t>
            </a:r>
            <a:r>
              <a:rPr lang="en-US" dirty="0" smtClean="0"/>
              <a:t> la </a:t>
            </a:r>
            <a:r>
              <a:rPr lang="en-US" i="1" dirty="0" err="1" smtClean="0"/>
              <a:t>alterările</a:t>
            </a:r>
            <a:r>
              <a:rPr lang="en-US" i="1" dirty="0" smtClean="0"/>
              <a:t> </a:t>
            </a:r>
            <a:r>
              <a:rPr lang="en-US" i="1" dirty="0" err="1" smtClean="0"/>
              <a:t>tisulare</a:t>
            </a:r>
            <a:r>
              <a:rPr lang="en-US" dirty="0" smtClean="0"/>
              <a:t>. </a:t>
            </a:r>
            <a:r>
              <a:rPr lang="en-US" dirty="0" err="1" smtClean="0"/>
              <a:t>Unele</a:t>
            </a:r>
            <a:r>
              <a:rPr lang="en-US" dirty="0" smtClean="0"/>
              <a:t> </a:t>
            </a:r>
            <a:r>
              <a:rPr lang="en-US" b="1" i="1" dirty="0" err="1" smtClean="0"/>
              <a:t>enzime</a:t>
            </a:r>
            <a:r>
              <a:rPr lang="en-US" b="1" i="1" dirty="0" smtClean="0"/>
              <a:t> </a:t>
            </a:r>
            <a:r>
              <a:rPr lang="en-US" b="1" i="1" dirty="0" err="1" smtClean="0"/>
              <a:t>membranare</a:t>
            </a:r>
            <a:r>
              <a:rPr lang="en-US" b="1" i="1" dirty="0" smtClean="0"/>
              <a:t> ale </a:t>
            </a:r>
            <a:r>
              <a:rPr lang="en-US" b="1" i="1" dirty="0" err="1" smtClean="0"/>
              <a:t>micoplasmelor</a:t>
            </a:r>
            <a:r>
              <a:rPr lang="en-US" dirty="0" smtClean="0"/>
              <a:t> (</a:t>
            </a:r>
            <a:r>
              <a:rPr lang="en-US" dirty="0" err="1" smtClean="0"/>
              <a:t>proteaze</a:t>
            </a:r>
            <a:r>
              <a:rPr lang="en-US" dirty="0" smtClean="0"/>
              <a:t>, </a:t>
            </a:r>
            <a:r>
              <a:rPr lang="en-US" dirty="0" err="1" smtClean="0"/>
              <a:t>fosforilaze</a:t>
            </a:r>
            <a:r>
              <a:rPr lang="en-US" dirty="0" smtClean="0"/>
              <a:t>) </a:t>
            </a:r>
            <a:r>
              <a:rPr lang="en-US" i="1" dirty="0" err="1" smtClean="0"/>
              <a:t>modifică</a:t>
            </a:r>
            <a:r>
              <a:rPr lang="en-US" i="1" dirty="0" smtClean="0"/>
              <a:t> </a:t>
            </a:r>
            <a:r>
              <a:rPr lang="en-US" i="1" dirty="0" err="1" smtClean="0"/>
              <a:t>suprafaţa</a:t>
            </a:r>
            <a:r>
              <a:rPr lang="en-US" i="1" dirty="0" smtClean="0"/>
              <a:t> </a:t>
            </a:r>
            <a:r>
              <a:rPr lang="en-US" i="1" dirty="0" err="1" smtClean="0"/>
              <a:t>celulelor</a:t>
            </a:r>
            <a:r>
              <a:rPr lang="en-US" i="1" dirty="0" smtClean="0"/>
              <a:t> </a:t>
            </a:r>
            <a:r>
              <a:rPr lang="en-US" i="1" dirty="0" err="1" smtClean="0"/>
              <a:t>animale</a:t>
            </a:r>
            <a:r>
              <a:rPr lang="en-US" i="1" dirty="0" smtClean="0"/>
              <a:t>, </a:t>
            </a:r>
            <a:r>
              <a:rPr lang="en-US" i="1" dirty="0" err="1" smtClean="0"/>
              <a:t>afectând</a:t>
            </a:r>
            <a:r>
              <a:rPr lang="en-US" i="1" dirty="0" smtClean="0"/>
              <a:t> </a:t>
            </a:r>
            <a:r>
              <a:rPr lang="en-US" i="1" dirty="0" err="1" smtClean="0"/>
              <a:t>permeabilitatea</a:t>
            </a:r>
            <a:r>
              <a:rPr lang="en-US" i="1" dirty="0" smtClean="0"/>
              <a:t>, </a:t>
            </a:r>
            <a:r>
              <a:rPr lang="en-US" i="1" dirty="0" err="1" smtClean="0"/>
              <a:t>activitatea</a:t>
            </a:r>
            <a:r>
              <a:rPr lang="en-US" i="1" dirty="0" smtClean="0"/>
              <a:t> </a:t>
            </a:r>
            <a:r>
              <a:rPr lang="en-US" i="1" dirty="0" err="1" smtClean="0"/>
              <a:t>cililor</a:t>
            </a:r>
            <a:r>
              <a:rPr lang="en-US" i="1" dirty="0" smtClean="0"/>
              <a:t> </a:t>
            </a:r>
            <a:r>
              <a:rPr lang="en-US" i="1" dirty="0" err="1" smtClean="0"/>
              <a:t>epiteliali</a:t>
            </a:r>
            <a:r>
              <a:rPr lang="en-US" i="1" dirty="0" smtClean="0"/>
              <a:t> </a:t>
            </a:r>
            <a:r>
              <a:rPr lang="en-US" i="1" dirty="0" err="1" smtClean="0"/>
              <a:t>sau</a:t>
            </a:r>
            <a:r>
              <a:rPr lang="en-US" i="1" dirty="0" smtClean="0"/>
              <a:t> </a:t>
            </a:r>
            <a:r>
              <a:rPr lang="en-US" i="1" dirty="0" err="1" smtClean="0"/>
              <a:t>antrenează</a:t>
            </a:r>
            <a:r>
              <a:rPr lang="en-US" i="1" dirty="0" smtClean="0"/>
              <a:t> </a:t>
            </a:r>
            <a:r>
              <a:rPr lang="en-US" i="1" dirty="0" err="1" smtClean="0"/>
              <a:t>liza</a:t>
            </a:r>
            <a:r>
              <a:rPr lang="en-US" i="1" dirty="0" smtClean="0"/>
              <a:t> </a:t>
            </a:r>
            <a:r>
              <a:rPr lang="en-US" i="1" dirty="0" err="1" smtClean="0"/>
              <a:t>celulei</a:t>
            </a:r>
            <a:r>
              <a:rPr lang="en-US" dirty="0" smtClean="0"/>
              <a:t>. </a:t>
            </a:r>
            <a:r>
              <a:rPr lang="en-US" dirty="0" err="1" smtClean="0"/>
              <a:t>Efecte</a:t>
            </a:r>
            <a:r>
              <a:rPr lang="en-US" dirty="0" smtClean="0"/>
              <a:t> </a:t>
            </a:r>
            <a:r>
              <a:rPr lang="en-US" dirty="0" err="1" smtClean="0"/>
              <a:t>asemănătoare</a:t>
            </a:r>
            <a:r>
              <a:rPr lang="en-US" dirty="0" smtClean="0"/>
              <a:t>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obţinute</a:t>
            </a:r>
            <a:r>
              <a:rPr lang="en-US" dirty="0" smtClean="0"/>
              <a:t> </a:t>
            </a:r>
            <a:r>
              <a:rPr lang="en-US" dirty="0" err="1" smtClean="0"/>
              <a:t>şi</a:t>
            </a:r>
            <a:r>
              <a:rPr lang="en-US" dirty="0" smtClean="0"/>
              <a:t> </a:t>
            </a:r>
            <a:r>
              <a:rPr lang="en-US" dirty="0" err="1" smtClean="0"/>
              <a:t>prin</a:t>
            </a:r>
            <a:r>
              <a:rPr lang="en-US" dirty="0" smtClean="0"/>
              <a:t> </a:t>
            </a:r>
            <a:r>
              <a:rPr lang="en-US" dirty="0" err="1" smtClean="0"/>
              <a:t>acţiunea</a:t>
            </a:r>
            <a:r>
              <a:rPr lang="en-US" dirty="0" smtClean="0"/>
              <a:t> </a:t>
            </a:r>
            <a:r>
              <a:rPr lang="en-US" i="1" dirty="0" err="1" smtClean="0"/>
              <a:t>amoniacului</a:t>
            </a:r>
            <a:r>
              <a:rPr lang="en-US" dirty="0" smtClean="0"/>
              <a:t> </a:t>
            </a:r>
            <a:r>
              <a:rPr lang="en-US" dirty="0" err="1" smtClean="0"/>
              <a:t>eliberat</a:t>
            </a:r>
            <a:r>
              <a:rPr lang="en-US" dirty="0" smtClean="0"/>
              <a:t> de </a:t>
            </a:r>
            <a:r>
              <a:rPr lang="en-US" dirty="0" err="1" smtClean="0"/>
              <a:t>către</a:t>
            </a:r>
            <a:r>
              <a:rPr lang="en-US" dirty="0" smtClean="0"/>
              <a:t> </a:t>
            </a:r>
            <a:r>
              <a:rPr lang="en-US" i="1" dirty="0" err="1" smtClean="0"/>
              <a:t>Ureaplasma</a:t>
            </a:r>
            <a:r>
              <a:rPr lang="en-US" dirty="0" smtClean="0"/>
              <a:t>. </a:t>
            </a:r>
            <a:r>
              <a:rPr lang="en-US" dirty="0" err="1" smtClean="0"/>
              <a:t>Micoplasmele</a:t>
            </a:r>
            <a:r>
              <a:rPr lang="en-US" dirty="0" smtClean="0"/>
              <a:t> pot </a:t>
            </a:r>
            <a:r>
              <a:rPr lang="en-US" dirty="0" err="1" smtClean="0"/>
              <a:t>modifica</a:t>
            </a:r>
            <a:r>
              <a:rPr lang="en-US" dirty="0" smtClean="0"/>
              <a:t> </a:t>
            </a:r>
            <a:r>
              <a:rPr lang="en-US" dirty="0" err="1" smtClean="0"/>
              <a:t>antigenitatea</a:t>
            </a:r>
            <a:r>
              <a:rPr lang="en-US" dirty="0" smtClean="0"/>
              <a:t> </a:t>
            </a:r>
            <a:r>
              <a:rPr lang="en-US" dirty="0" err="1" smtClean="0"/>
              <a:t>celulei</a:t>
            </a:r>
            <a:r>
              <a:rPr lang="en-US" dirty="0" smtClean="0"/>
              <a:t> </a:t>
            </a:r>
            <a:r>
              <a:rPr lang="en-US" dirty="0" err="1" smtClean="0"/>
              <a:t>gazdă</a:t>
            </a:r>
            <a:r>
              <a:rPr lang="en-US" dirty="0" smtClean="0"/>
              <a:t>, </a:t>
            </a:r>
            <a:r>
              <a:rPr lang="en-US" dirty="0" err="1" smtClean="0"/>
              <a:t>stimulând</a:t>
            </a:r>
            <a:r>
              <a:rPr lang="en-US" dirty="0" smtClean="0"/>
              <a:t> </a:t>
            </a:r>
            <a:r>
              <a:rPr lang="en-US" dirty="0" err="1" smtClean="0"/>
              <a:t>procese</a:t>
            </a:r>
            <a:r>
              <a:rPr lang="en-US" dirty="0" smtClean="0"/>
              <a:t> de </a:t>
            </a:r>
            <a:r>
              <a:rPr lang="en-US" dirty="0" err="1" smtClean="0"/>
              <a:t>autoagresiune</a:t>
            </a:r>
            <a:r>
              <a:rPr lang="en-US" dirty="0" smtClean="0"/>
              <a:t>, cu </a:t>
            </a:r>
            <a:r>
              <a:rPr lang="en-US" dirty="0" err="1" smtClean="0"/>
              <a:t>producere</a:t>
            </a:r>
            <a:r>
              <a:rPr lang="en-US" dirty="0" smtClean="0"/>
              <a:t> de </a:t>
            </a:r>
            <a:r>
              <a:rPr lang="en-US" dirty="0" err="1" smtClean="0"/>
              <a:t>anticorpi</a:t>
            </a:r>
            <a:r>
              <a:rPr lang="en-US" dirty="0" smtClean="0"/>
              <a:t> </a:t>
            </a:r>
            <a:r>
              <a:rPr lang="en-US" dirty="0" err="1" smtClean="0"/>
              <a:t>faţă</a:t>
            </a:r>
            <a:r>
              <a:rPr lang="en-US" dirty="0" smtClean="0"/>
              <a:t> de </a:t>
            </a:r>
            <a:r>
              <a:rPr lang="en-US" dirty="0" err="1" smtClean="0"/>
              <a:t>componente</a:t>
            </a:r>
            <a:r>
              <a:rPr lang="en-US" dirty="0" smtClean="0"/>
              <a:t> </a:t>
            </a:r>
            <a:r>
              <a:rPr lang="en-US" dirty="0" err="1" smtClean="0"/>
              <a:t>celulare</a:t>
            </a:r>
            <a:r>
              <a:rPr lang="en-US" dirty="0" smtClean="0"/>
              <a:t> </a:t>
            </a:r>
            <a:r>
              <a:rPr lang="en-US" dirty="0" err="1" smtClean="0"/>
              <a:t>proprii</a:t>
            </a:r>
            <a:r>
              <a:rPr lang="en-US" dirty="0" smtClean="0"/>
              <a:t>, </a:t>
            </a:r>
            <a:r>
              <a:rPr lang="en-US" dirty="0" err="1" smtClean="0"/>
              <a:t>ceea</a:t>
            </a:r>
            <a:r>
              <a:rPr lang="en-US" dirty="0" smtClean="0"/>
              <a:t> </a:t>
            </a:r>
            <a:r>
              <a:rPr lang="en-US" dirty="0" err="1" smtClean="0"/>
              <a:t>ce</a:t>
            </a:r>
            <a:r>
              <a:rPr lang="en-US" dirty="0" smtClean="0"/>
              <a:t> </a:t>
            </a:r>
            <a:r>
              <a:rPr lang="en-US" dirty="0" err="1" smtClean="0"/>
              <a:t>explică</a:t>
            </a:r>
            <a:r>
              <a:rPr lang="en-US" dirty="0" smtClean="0"/>
              <a:t> </a:t>
            </a:r>
            <a:r>
              <a:rPr lang="en-US" dirty="0" err="1" smtClean="0"/>
              <a:t>diferite</a:t>
            </a:r>
            <a:r>
              <a:rPr lang="en-US" dirty="0" smtClean="0"/>
              <a:t> </a:t>
            </a:r>
            <a:r>
              <a:rPr lang="en-US" dirty="0" err="1" smtClean="0"/>
              <a:t>complicaţii</a:t>
            </a:r>
            <a:r>
              <a:rPr lang="en-US" dirty="0" smtClean="0"/>
              <a:t> </a:t>
            </a:r>
            <a:r>
              <a:rPr lang="en-US" dirty="0" err="1" smtClean="0"/>
              <a:t>ce</a:t>
            </a:r>
            <a:r>
              <a:rPr lang="en-US" dirty="0" smtClean="0"/>
              <a:t> </a:t>
            </a:r>
            <a:r>
              <a:rPr lang="en-US" dirty="0" err="1" smtClean="0"/>
              <a:t>apar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unele</a:t>
            </a:r>
            <a:r>
              <a:rPr lang="en-US" dirty="0" smtClean="0"/>
              <a:t> </a:t>
            </a:r>
            <a:r>
              <a:rPr lang="en-US" dirty="0" err="1" smtClean="0"/>
              <a:t>infecţii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548680"/>
            <a:ext cx="8784976" cy="1143000"/>
          </a:xfrm>
        </p:spPr>
        <p:txBody>
          <a:bodyPr>
            <a:noAutofit/>
          </a:bodyPr>
          <a:lstStyle/>
          <a:p>
            <a:r>
              <a:rPr lang="ro-RO" sz="3200" dirty="0" smtClean="0"/>
              <a:t> GENUL </a:t>
            </a:r>
            <a:r>
              <a:rPr lang="ro-RO" sz="3200" dirty="0"/>
              <a:t>MYCOPLASMA - </a:t>
            </a:r>
            <a:r>
              <a:rPr lang="ro-RO" sz="3200" dirty="0" smtClean="0"/>
              <a:t>Patogenie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61334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o-RO" sz="4000" dirty="0" smtClean="0"/>
              <a:t>5. GENUL MYCOPLASMA – Aspecte clinice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a. Pneumonia </a:t>
            </a:r>
            <a:r>
              <a:rPr lang="en-US" dirty="0" err="1" smtClean="0"/>
              <a:t>atipică</a:t>
            </a:r>
            <a:r>
              <a:rPr lang="en-US" dirty="0" smtClean="0"/>
              <a:t> </a:t>
            </a:r>
            <a:r>
              <a:rPr lang="en-US" dirty="0" err="1" smtClean="0"/>
              <a:t>primară</a:t>
            </a:r>
            <a:r>
              <a:rPr lang="en-US" dirty="0" smtClean="0"/>
              <a:t> </a:t>
            </a:r>
            <a:r>
              <a:rPr lang="en-US" dirty="0" err="1" smtClean="0"/>
              <a:t>determinată</a:t>
            </a:r>
            <a:r>
              <a:rPr lang="en-US" dirty="0" smtClean="0"/>
              <a:t> de M. pneumoniae. </a:t>
            </a:r>
            <a:r>
              <a:rPr lang="en-US" dirty="0" err="1" smtClean="0"/>
              <a:t>Boala</a:t>
            </a:r>
            <a:r>
              <a:rPr lang="en-US" dirty="0" smtClean="0"/>
              <a:t> </a:t>
            </a:r>
            <a:r>
              <a:rPr lang="en-US" dirty="0" err="1" smtClean="0"/>
              <a:t>evoluează</a:t>
            </a:r>
            <a:r>
              <a:rPr lang="en-US" dirty="0" smtClean="0"/>
              <a:t> ca o </a:t>
            </a:r>
            <a:r>
              <a:rPr lang="en-US" dirty="0" err="1" smtClean="0"/>
              <a:t>pneumonie</a:t>
            </a:r>
            <a:r>
              <a:rPr lang="en-US" dirty="0" smtClean="0"/>
              <a:t> </a:t>
            </a:r>
            <a:r>
              <a:rPr lang="en-US" dirty="0" err="1" smtClean="0"/>
              <a:t>interstiţială</a:t>
            </a:r>
            <a:r>
              <a:rPr lang="en-US" dirty="0" smtClean="0"/>
              <a:t> cu </a:t>
            </a:r>
            <a:r>
              <a:rPr lang="en-US" dirty="0" err="1" smtClean="0"/>
              <a:t>tuse</a:t>
            </a:r>
            <a:r>
              <a:rPr lang="en-US" dirty="0" smtClean="0"/>
              <a:t> </a:t>
            </a:r>
            <a:r>
              <a:rPr lang="en-US" dirty="0" err="1" smtClean="0"/>
              <a:t>seacă</a:t>
            </a:r>
            <a:r>
              <a:rPr lang="en-US" dirty="0" smtClean="0"/>
              <a:t>, </a:t>
            </a:r>
            <a:r>
              <a:rPr lang="en-US" dirty="0" err="1" smtClean="0"/>
              <a:t>uneori</a:t>
            </a:r>
            <a:r>
              <a:rPr lang="en-US" dirty="0" smtClean="0"/>
              <a:t> cu </a:t>
            </a:r>
            <a:r>
              <a:rPr lang="en-US" dirty="0" err="1" smtClean="0"/>
              <a:t>caracter</a:t>
            </a:r>
            <a:r>
              <a:rPr lang="en-US" dirty="0" smtClean="0"/>
              <a:t> </a:t>
            </a:r>
            <a:r>
              <a:rPr lang="en-US" dirty="0" err="1" smtClean="0"/>
              <a:t>paroxistic</a:t>
            </a:r>
            <a:r>
              <a:rPr lang="en-US" dirty="0" smtClean="0"/>
              <a:t>, </a:t>
            </a:r>
            <a:r>
              <a:rPr lang="en-US" dirty="0" err="1" smtClean="0"/>
              <a:t>însoţită</a:t>
            </a:r>
            <a:r>
              <a:rPr lang="en-US" dirty="0" smtClean="0"/>
              <a:t> de </a:t>
            </a:r>
            <a:r>
              <a:rPr lang="en-US" dirty="0" err="1" smtClean="0"/>
              <a:t>faringită</a:t>
            </a:r>
            <a:r>
              <a:rPr lang="en-US" dirty="0" smtClean="0"/>
              <a:t>, </a:t>
            </a:r>
            <a:r>
              <a:rPr lang="en-US" dirty="0" err="1" smtClean="0"/>
              <a:t>cefalee</a:t>
            </a:r>
            <a:r>
              <a:rPr lang="en-US" dirty="0" smtClean="0"/>
              <a:t>, </a:t>
            </a:r>
            <a:r>
              <a:rPr lang="en-US" dirty="0" err="1" smtClean="0"/>
              <a:t>mialgii</a:t>
            </a:r>
            <a:r>
              <a:rPr lang="en-US" dirty="0" smtClean="0"/>
              <a:t>. Pot </a:t>
            </a:r>
            <a:r>
              <a:rPr lang="en-US" dirty="0" err="1" smtClean="0"/>
              <a:t>apare</a:t>
            </a:r>
            <a:r>
              <a:rPr lang="en-US" dirty="0" smtClean="0"/>
              <a:t> </a:t>
            </a:r>
            <a:r>
              <a:rPr lang="en-US" dirty="0" err="1" smtClean="0"/>
              <a:t>complicaţii</a:t>
            </a:r>
            <a:r>
              <a:rPr lang="en-US" dirty="0" smtClean="0"/>
              <a:t> </a:t>
            </a:r>
            <a:r>
              <a:rPr lang="en-US" dirty="0" err="1" smtClean="0"/>
              <a:t>neurologice</a:t>
            </a:r>
            <a:r>
              <a:rPr lang="en-US" dirty="0" smtClean="0"/>
              <a:t> (</a:t>
            </a:r>
            <a:r>
              <a:rPr lang="en-US" dirty="0" err="1" smtClean="0"/>
              <a:t>encefalite</a:t>
            </a:r>
            <a:r>
              <a:rPr lang="en-US" dirty="0" smtClean="0"/>
              <a:t>, </a:t>
            </a:r>
            <a:r>
              <a:rPr lang="en-US" dirty="0" err="1" smtClean="0"/>
              <a:t>meningite</a:t>
            </a:r>
            <a:r>
              <a:rPr lang="en-US" dirty="0" smtClean="0"/>
              <a:t>), </a:t>
            </a:r>
            <a:r>
              <a:rPr lang="en-US" dirty="0" err="1" smtClean="0"/>
              <a:t>erupţii</a:t>
            </a:r>
            <a:r>
              <a:rPr lang="en-US" dirty="0" smtClean="0"/>
              <a:t> </a:t>
            </a:r>
            <a:r>
              <a:rPr lang="en-US" dirty="0" err="1" smtClean="0"/>
              <a:t>cutanate</a:t>
            </a:r>
            <a:r>
              <a:rPr lang="en-US" dirty="0" smtClean="0"/>
              <a:t>, </a:t>
            </a:r>
            <a:r>
              <a:rPr lang="en-US" dirty="0" err="1" smtClean="0"/>
              <a:t>miocardite</a:t>
            </a:r>
            <a:r>
              <a:rPr lang="en-US" dirty="0" smtClean="0"/>
              <a:t> etc., </a:t>
            </a:r>
            <a:r>
              <a:rPr lang="en-US" dirty="0" err="1" smtClean="0"/>
              <a:t>prin</a:t>
            </a:r>
            <a:r>
              <a:rPr lang="en-US" dirty="0" smtClean="0"/>
              <a:t> </a:t>
            </a:r>
            <a:r>
              <a:rPr lang="en-US" dirty="0" err="1" smtClean="0"/>
              <a:t>mecanisme</a:t>
            </a:r>
            <a:r>
              <a:rPr lang="en-US" dirty="0" smtClean="0"/>
              <a:t> de </a:t>
            </a:r>
            <a:r>
              <a:rPr lang="en-US" dirty="0" err="1" smtClean="0"/>
              <a:t>autoagresiune</a:t>
            </a:r>
            <a:r>
              <a:rPr lang="en-US" dirty="0" smtClean="0"/>
              <a:t>. M. pneumoniae </a:t>
            </a:r>
            <a:r>
              <a:rPr lang="en-US" dirty="0" err="1" smtClean="0"/>
              <a:t>alterează</a:t>
            </a:r>
            <a:r>
              <a:rPr lang="en-US" dirty="0" smtClean="0"/>
              <a:t> şi </a:t>
            </a:r>
            <a:r>
              <a:rPr lang="en-US" dirty="0" err="1" smtClean="0"/>
              <a:t>suprafaţa</a:t>
            </a:r>
            <a:r>
              <a:rPr lang="en-US" dirty="0" smtClean="0"/>
              <a:t> </a:t>
            </a:r>
            <a:r>
              <a:rPr lang="en-US" dirty="0" err="1" smtClean="0"/>
              <a:t>hematiilor</a:t>
            </a:r>
            <a:r>
              <a:rPr lang="en-US" dirty="0" smtClean="0"/>
              <a:t>, </a:t>
            </a:r>
            <a:r>
              <a:rPr lang="en-US" dirty="0" err="1" smtClean="0"/>
              <a:t>eliberând</a:t>
            </a:r>
            <a:r>
              <a:rPr lang="en-US" dirty="0" smtClean="0"/>
              <a:t> </a:t>
            </a:r>
            <a:r>
              <a:rPr lang="en-US" dirty="0" err="1" smtClean="0"/>
              <a:t>aglutinogen</a:t>
            </a:r>
            <a:r>
              <a:rPr lang="en-US" dirty="0" smtClean="0"/>
              <a:t> I, </a:t>
            </a:r>
            <a:r>
              <a:rPr lang="en-US" dirty="0" err="1" smtClean="0"/>
              <a:t>faţă</a:t>
            </a:r>
            <a:r>
              <a:rPr lang="en-US" dirty="0" smtClean="0"/>
              <a:t> de care se </a:t>
            </a:r>
            <a:r>
              <a:rPr lang="en-US" dirty="0" err="1" smtClean="0"/>
              <a:t>formează</a:t>
            </a:r>
            <a:r>
              <a:rPr lang="en-US" dirty="0" smtClean="0"/>
              <a:t> </a:t>
            </a:r>
            <a:r>
              <a:rPr lang="en-US" dirty="0" err="1" smtClean="0"/>
              <a:t>anticorpi</a:t>
            </a:r>
            <a:r>
              <a:rPr lang="en-US" dirty="0" smtClean="0"/>
              <a:t>, </a:t>
            </a:r>
            <a:r>
              <a:rPr lang="en-US" dirty="0" err="1" smtClean="0"/>
              <a:t>detectaţi</a:t>
            </a:r>
            <a:r>
              <a:rPr lang="en-US" dirty="0" smtClean="0"/>
              <a:t> </a:t>
            </a:r>
            <a:r>
              <a:rPr lang="en-US" dirty="0" err="1" smtClean="0"/>
              <a:t>prin</a:t>
            </a:r>
            <a:r>
              <a:rPr lang="en-US" dirty="0" smtClean="0"/>
              <a:t> </a:t>
            </a:r>
            <a:r>
              <a:rPr lang="en-US" dirty="0" err="1" smtClean="0"/>
              <a:t>reacţia</a:t>
            </a:r>
            <a:r>
              <a:rPr lang="en-US" dirty="0" smtClean="0"/>
              <a:t> de </a:t>
            </a:r>
            <a:r>
              <a:rPr lang="en-US" dirty="0" err="1" smtClean="0"/>
              <a:t>hemaglutinare</a:t>
            </a:r>
            <a:r>
              <a:rPr lang="en-US" dirty="0" smtClean="0"/>
              <a:t> la </a:t>
            </a:r>
            <a:r>
              <a:rPr lang="en-US" dirty="0" err="1" smtClean="0"/>
              <a:t>rece</a:t>
            </a:r>
            <a:r>
              <a:rPr lang="en-US" dirty="0" smtClean="0"/>
              <a:t>. </a:t>
            </a:r>
            <a:r>
              <a:rPr lang="en-US" dirty="0" err="1" smtClean="0"/>
              <a:t>Boala</a:t>
            </a:r>
            <a:r>
              <a:rPr lang="en-US" dirty="0" smtClean="0"/>
              <a:t> </a:t>
            </a:r>
            <a:r>
              <a:rPr lang="en-US" dirty="0" err="1" smtClean="0"/>
              <a:t>afectează</a:t>
            </a:r>
            <a:r>
              <a:rPr lang="en-US" dirty="0" smtClean="0"/>
              <a:t>, de </a:t>
            </a:r>
            <a:r>
              <a:rPr lang="en-US" dirty="0" err="1" smtClean="0"/>
              <a:t>obicei</a:t>
            </a:r>
            <a:r>
              <a:rPr lang="en-US" dirty="0" smtClean="0"/>
              <a:t>, </a:t>
            </a:r>
            <a:r>
              <a:rPr lang="en-US" dirty="0" err="1" smtClean="0"/>
              <a:t>tinerii</a:t>
            </a:r>
            <a:r>
              <a:rPr lang="en-US" dirty="0" smtClean="0"/>
              <a:t> (5-15 </a:t>
            </a:r>
            <a:r>
              <a:rPr lang="en-US" dirty="0" err="1" smtClean="0"/>
              <a:t>ani</a:t>
            </a:r>
            <a:r>
              <a:rPr lang="en-US" dirty="0" smtClean="0"/>
              <a:t>), </a:t>
            </a:r>
            <a:r>
              <a:rPr lang="en-US" dirty="0" err="1" smtClean="0"/>
              <a:t>putând</a:t>
            </a:r>
            <a:r>
              <a:rPr lang="en-US" dirty="0" smtClean="0"/>
              <a:t> </a:t>
            </a:r>
            <a:r>
              <a:rPr lang="en-US" dirty="0" err="1" smtClean="0"/>
              <a:t>cauza</a:t>
            </a:r>
            <a:r>
              <a:rPr lang="en-US" dirty="0" smtClean="0"/>
              <a:t> 20-40% din </a:t>
            </a:r>
            <a:r>
              <a:rPr lang="en-US" dirty="0" err="1" smtClean="0"/>
              <a:t>pneumoniile</a:t>
            </a:r>
            <a:r>
              <a:rPr lang="en-US" dirty="0" smtClean="0"/>
              <a:t> „</a:t>
            </a:r>
            <a:r>
              <a:rPr lang="en-US" dirty="0" err="1" smtClean="0"/>
              <a:t>atipice</a:t>
            </a:r>
            <a:r>
              <a:rPr lang="en-US" dirty="0" smtClean="0"/>
              <a:t>”. </a:t>
            </a:r>
            <a:r>
              <a:rPr lang="en-US" dirty="0" err="1" smtClean="0"/>
              <a:t>Focare</a:t>
            </a:r>
            <a:r>
              <a:rPr lang="en-US" dirty="0" smtClean="0"/>
              <a:t> </a:t>
            </a:r>
            <a:r>
              <a:rPr lang="en-US" dirty="0" err="1" smtClean="0"/>
              <a:t>epidemice</a:t>
            </a:r>
            <a:r>
              <a:rPr lang="en-US" dirty="0" smtClean="0"/>
              <a:t> se </a:t>
            </a:r>
            <a:r>
              <a:rPr lang="en-US" dirty="0" err="1" smtClean="0"/>
              <a:t>observă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colectivităţi</a:t>
            </a:r>
            <a:r>
              <a:rPr lang="en-US" dirty="0" smtClean="0"/>
              <a:t> (</a:t>
            </a:r>
            <a:r>
              <a:rPr lang="en-US" dirty="0" err="1" smtClean="0"/>
              <a:t>armată</a:t>
            </a:r>
            <a:r>
              <a:rPr lang="en-US" dirty="0" smtClean="0"/>
              <a:t>). </a:t>
            </a:r>
            <a:r>
              <a:rPr lang="en-US" dirty="0" err="1" smtClean="0"/>
              <a:t>După</a:t>
            </a:r>
            <a:r>
              <a:rPr lang="en-US" dirty="0" smtClean="0"/>
              <a:t> </a:t>
            </a:r>
            <a:r>
              <a:rPr lang="en-US" dirty="0" err="1" smtClean="0"/>
              <a:t>trecerea</a:t>
            </a:r>
            <a:r>
              <a:rPr lang="en-US" dirty="0" smtClean="0"/>
              <a:t> </a:t>
            </a:r>
            <a:r>
              <a:rPr lang="en-US" dirty="0" err="1" smtClean="0"/>
              <a:t>prin</a:t>
            </a:r>
            <a:r>
              <a:rPr lang="en-US" dirty="0" smtClean="0"/>
              <a:t> </a:t>
            </a:r>
            <a:r>
              <a:rPr lang="en-US" dirty="0" err="1" smtClean="0"/>
              <a:t>boală</a:t>
            </a:r>
            <a:r>
              <a:rPr lang="en-US" dirty="0" smtClean="0"/>
              <a:t> </a:t>
            </a:r>
            <a:r>
              <a:rPr lang="en-US" dirty="0" err="1" smtClean="0"/>
              <a:t>apar</a:t>
            </a:r>
            <a:r>
              <a:rPr lang="en-US" dirty="0" smtClean="0"/>
              <a:t> </a:t>
            </a:r>
            <a:r>
              <a:rPr lang="en-US" dirty="0" err="1" smtClean="0"/>
              <a:t>anticorpi</a:t>
            </a:r>
            <a:r>
              <a:rPr lang="en-US" dirty="0" smtClean="0"/>
              <a:t> </a:t>
            </a:r>
            <a:r>
              <a:rPr lang="en-US" dirty="0" err="1" smtClean="0"/>
              <a:t>serici</a:t>
            </a:r>
            <a:r>
              <a:rPr lang="en-US" dirty="0" smtClean="0"/>
              <a:t> </a:t>
            </a:r>
            <a:r>
              <a:rPr lang="en-US" dirty="0" err="1" smtClean="0"/>
              <a:t>fixatori</a:t>
            </a:r>
            <a:r>
              <a:rPr lang="en-US" dirty="0" smtClean="0"/>
              <a:t> de complement şi IgA </a:t>
            </a:r>
            <a:r>
              <a:rPr lang="en-US" dirty="0" err="1" smtClean="0"/>
              <a:t>secretorii</a:t>
            </a:r>
            <a:r>
              <a:rPr lang="en-US" dirty="0" smtClean="0"/>
              <a:t>, </a:t>
            </a:r>
            <a:r>
              <a:rPr lang="en-US" dirty="0" err="1" smtClean="0"/>
              <a:t>dar</a:t>
            </a:r>
            <a:r>
              <a:rPr lang="en-US" dirty="0" smtClean="0"/>
              <a:t> </a:t>
            </a:r>
            <a:r>
              <a:rPr lang="en-US" dirty="0" err="1" smtClean="0"/>
              <a:t>rolul</a:t>
            </a:r>
            <a:r>
              <a:rPr lang="en-US" dirty="0" smtClean="0"/>
              <a:t> principal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protecţia</a:t>
            </a:r>
            <a:r>
              <a:rPr lang="en-US" dirty="0" smtClean="0"/>
              <a:t> </a:t>
            </a:r>
            <a:r>
              <a:rPr lang="en-US" dirty="0" err="1" smtClean="0"/>
              <a:t>faţă</a:t>
            </a:r>
            <a:r>
              <a:rPr lang="en-US" dirty="0" smtClean="0"/>
              <a:t> de </a:t>
            </a:r>
            <a:r>
              <a:rPr lang="en-US" dirty="0" err="1" smtClean="0"/>
              <a:t>reinfecţie</a:t>
            </a:r>
            <a:r>
              <a:rPr lang="en-US" dirty="0" smtClean="0"/>
              <a:t> </a:t>
            </a:r>
            <a:r>
              <a:rPr lang="en-US" dirty="0" err="1" smtClean="0"/>
              <a:t>revine</a:t>
            </a:r>
            <a:r>
              <a:rPr lang="en-US" dirty="0" smtClean="0"/>
              <a:t> </a:t>
            </a:r>
            <a:r>
              <a:rPr lang="en-US" dirty="0" err="1" smtClean="0"/>
              <a:t>imunităţii</a:t>
            </a:r>
            <a:r>
              <a:rPr lang="en-US" dirty="0" smtClean="0"/>
              <a:t> </a:t>
            </a:r>
            <a:r>
              <a:rPr lang="en-US" dirty="0" err="1" smtClean="0"/>
              <a:t>celulare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o-RO" sz="4000" dirty="0" smtClean="0"/>
              <a:t>5. GENUL MYCOPLASMA – Aspecte clinice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n-US" dirty="0" smtClean="0"/>
              <a:t>b. </a:t>
            </a:r>
            <a:r>
              <a:rPr lang="en-US" dirty="0" err="1" smtClean="0"/>
              <a:t>Infecţii</a:t>
            </a:r>
            <a:r>
              <a:rPr lang="en-US" dirty="0" smtClean="0"/>
              <a:t> </a:t>
            </a:r>
            <a:r>
              <a:rPr lang="en-US" dirty="0" err="1" smtClean="0"/>
              <a:t>uro-genitale</a:t>
            </a:r>
            <a:r>
              <a:rPr lang="en-US" dirty="0" smtClean="0"/>
              <a:t>. </a:t>
            </a:r>
            <a:r>
              <a:rPr lang="en-US" dirty="0" err="1" smtClean="0"/>
              <a:t>Deşi</a:t>
            </a:r>
            <a:r>
              <a:rPr lang="en-US" dirty="0" smtClean="0"/>
              <a:t> </a:t>
            </a:r>
            <a:r>
              <a:rPr lang="en-US" dirty="0" err="1" smtClean="0"/>
              <a:t>mycoplasme</a:t>
            </a:r>
            <a:r>
              <a:rPr lang="en-US" dirty="0" smtClean="0"/>
              <a:t> pot fi </a:t>
            </a:r>
            <a:r>
              <a:rPr lang="en-US" dirty="0" err="1" smtClean="0"/>
              <a:t>izolate</a:t>
            </a:r>
            <a:r>
              <a:rPr lang="en-US" dirty="0" smtClean="0"/>
              <a:t> din </a:t>
            </a:r>
            <a:r>
              <a:rPr lang="en-US" dirty="0" err="1" smtClean="0"/>
              <a:t>tractul</a:t>
            </a:r>
            <a:r>
              <a:rPr lang="en-US" dirty="0" smtClean="0"/>
              <a:t> </a:t>
            </a:r>
            <a:r>
              <a:rPr lang="en-US" dirty="0" err="1" smtClean="0"/>
              <a:t>uro</a:t>
            </a:r>
            <a:r>
              <a:rPr lang="en-US" dirty="0" smtClean="0"/>
              <a:t>-genital şi de la </a:t>
            </a:r>
            <a:r>
              <a:rPr lang="en-US" dirty="0" err="1" smtClean="0"/>
              <a:t>persoane</a:t>
            </a:r>
            <a:r>
              <a:rPr lang="en-US" dirty="0" smtClean="0"/>
              <a:t> </a:t>
            </a:r>
            <a:r>
              <a:rPr lang="en-US" dirty="0" err="1" smtClean="0"/>
              <a:t>aparent</a:t>
            </a:r>
            <a:r>
              <a:rPr lang="en-US" dirty="0" smtClean="0"/>
              <a:t> </a:t>
            </a:r>
            <a:r>
              <a:rPr lang="en-US" dirty="0" err="1" smtClean="0"/>
              <a:t>sănătoase</a:t>
            </a:r>
            <a:r>
              <a:rPr lang="en-US" dirty="0" smtClean="0"/>
              <a:t>, se </a:t>
            </a:r>
            <a:r>
              <a:rPr lang="en-US" dirty="0" err="1" smtClean="0"/>
              <a:t>apreciază</a:t>
            </a:r>
            <a:r>
              <a:rPr lang="en-US" dirty="0" smtClean="0"/>
              <a:t> </a:t>
            </a:r>
            <a:r>
              <a:rPr lang="en-US" dirty="0" err="1" smtClean="0"/>
              <a:t>că</a:t>
            </a:r>
            <a:r>
              <a:rPr lang="en-US" dirty="0" smtClean="0"/>
              <a:t> au </a:t>
            </a:r>
            <a:r>
              <a:rPr lang="en-US" dirty="0" err="1" smtClean="0"/>
              <a:t>rol</a:t>
            </a:r>
            <a:r>
              <a:rPr lang="en-US" dirty="0" smtClean="0"/>
              <a:t> etiologic </a:t>
            </a:r>
            <a:r>
              <a:rPr lang="en-US" dirty="0" err="1" smtClean="0"/>
              <a:t>în</a:t>
            </a:r>
            <a:r>
              <a:rPr lang="en-US" dirty="0" smtClean="0"/>
              <a:t> 20-30% din </a:t>
            </a:r>
            <a:r>
              <a:rPr lang="en-US" dirty="0" err="1" smtClean="0"/>
              <a:t>infecţii</a:t>
            </a:r>
            <a:r>
              <a:rPr lang="en-US" dirty="0" smtClean="0"/>
              <a:t> </a:t>
            </a:r>
            <a:r>
              <a:rPr lang="en-US" dirty="0" err="1" smtClean="0"/>
              <a:t>uro-genitale</a:t>
            </a:r>
            <a:r>
              <a:rPr lang="en-US" dirty="0" smtClean="0"/>
              <a:t>, cu </a:t>
            </a:r>
            <a:r>
              <a:rPr lang="en-US" dirty="0" err="1" smtClean="0"/>
              <a:t>transmitere</a:t>
            </a:r>
            <a:r>
              <a:rPr lang="en-US" dirty="0" smtClean="0"/>
              <a:t> </a:t>
            </a:r>
            <a:r>
              <a:rPr lang="en-US" dirty="0" err="1" smtClean="0"/>
              <a:t>veneriană</a:t>
            </a:r>
            <a:r>
              <a:rPr lang="en-US" dirty="0" smtClean="0"/>
              <a:t>. </a:t>
            </a:r>
            <a:r>
              <a:rPr lang="en-US" dirty="0" err="1" smtClean="0"/>
              <a:t>Rolul</a:t>
            </a:r>
            <a:r>
              <a:rPr lang="en-US" dirty="0" smtClean="0"/>
              <a:t> principal </a:t>
            </a:r>
            <a:r>
              <a:rPr lang="en-US" dirty="0" err="1" smtClean="0"/>
              <a:t>îl</a:t>
            </a:r>
            <a:r>
              <a:rPr lang="en-US" dirty="0" smtClean="0"/>
              <a:t> </a:t>
            </a:r>
            <a:r>
              <a:rPr lang="en-US" dirty="0" err="1" smtClean="0"/>
              <a:t>deţin</a:t>
            </a:r>
            <a:r>
              <a:rPr lang="en-US" dirty="0" smtClean="0"/>
              <a:t>: </a:t>
            </a:r>
            <a:r>
              <a:rPr lang="en-US" dirty="0" err="1" smtClean="0"/>
              <a:t>Ureaplasma</a:t>
            </a:r>
            <a:r>
              <a:rPr lang="en-US" dirty="0" smtClean="0"/>
              <a:t> </a:t>
            </a:r>
            <a:r>
              <a:rPr lang="en-US" dirty="0" err="1" smtClean="0"/>
              <a:t>urealyticum</a:t>
            </a:r>
            <a:r>
              <a:rPr lang="en-US" dirty="0" smtClean="0"/>
              <a:t>, M. </a:t>
            </a:r>
            <a:r>
              <a:rPr lang="en-US" dirty="0" err="1" smtClean="0"/>
              <a:t>genitalium</a:t>
            </a:r>
            <a:r>
              <a:rPr lang="en-US" dirty="0" smtClean="0"/>
              <a:t> (</a:t>
            </a:r>
            <a:r>
              <a:rPr lang="en-US" dirty="0" err="1" smtClean="0"/>
              <a:t>uretrite</a:t>
            </a:r>
            <a:r>
              <a:rPr lang="en-US" dirty="0" smtClean="0"/>
              <a:t>); M. </a:t>
            </a:r>
            <a:r>
              <a:rPr lang="en-US" dirty="0" err="1" smtClean="0"/>
              <a:t>hominis</a:t>
            </a:r>
            <a:r>
              <a:rPr lang="en-US" dirty="0" smtClean="0"/>
              <a:t> (</a:t>
            </a:r>
            <a:r>
              <a:rPr lang="en-US" dirty="0" err="1" smtClean="0"/>
              <a:t>cervicite</a:t>
            </a:r>
            <a:r>
              <a:rPr lang="en-US" dirty="0" smtClean="0"/>
              <a:t>). La </a:t>
            </a:r>
            <a:r>
              <a:rPr lang="en-US" dirty="0" err="1" smtClean="0"/>
              <a:t>bărbaţi</a:t>
            </a:r>
            <a:r>
              <a:rPr lang="en-US" dirty="0" smtClean="0"/>
              <a:t> </a:t>
            </a:r>
            <a:r>
              <a:rPr lang="en-US" dirty="0" err="1" smtClean="0"/>
              <a:t>infecţiile</a:t>
            </a:r>
            <a:r>
              <a:rPr lang="en-US" dirty="0" smtClean="0"/>
              <a:t> </a:t>
            </a:r>
            <a:r>
              <a:rPr lang="en-US" dirty="0" err="1" smtClean="0"/>
              <a:t>apar</a:t>
            </a:r>
            <a:r>
              <a:rPr lang="en-US" dirty="0" smtClean="0"/>
              <a:t> ca </a:t>
            </a:r>
            <a:r>
              <a:rPr lang="en-US" dirty="0" err="1" smtClean="0"/>
              <a:t>uretrite</a:t>
            </a:r>
            <a:r>
              <a:rPr lang="en-US" dirty="0" smtClean="0"/>
              <a:t> acute </a:t>
            </a:r>
            <a:r>
              <a:rPr lang="en-US" dirty="0" err="1" smtClean="0"/>
              <a:t>negonococice</a:t>
            </a:r>
            <a:r>
              <a:rPr lang="en-US" dirty="0" smtClean="0"/>
              <a:t>, </a:t>
            </a:r>
            <a:r>
              <a:rPr lang="en-US" dirty="0" err="1" smtClean="0"/>
              <a:t>uretrite</a:t>
            </a:r>
            <a:r>
              <a:rPr lang="en-US" dirty="0" smtClean="0"/>
              <a:t> </a:t>
            </a:r>
            <a:r>
              <a:rPr lang="en-US" dirty="0" err="1" smtClean="0"/>
              <a:t>subacute</a:t>
            </a:r>
            <a:r>
              <a:rPr lang="en-US" dirty="0" smtClean="0"/>
              <a:t>, </a:t>
            </a:r>
            <a:r>
              <a:rPr lang="en-US" dirty="0" err="1" smtClean="0"/>
              <a:t>prostatite</a:t>
            </a:r>
            <a:r>
              <a:rPr lang="en-US" dirty="0" smtClean="0"/>
              <a:t>, </a:t>
            </a:r>
            <a:r>
              <a:rPr lang="en-US" dirty="0" err="1" smtClean="0"/>
              <a:t>cistite</a:t>
            </a:r>
            <a:r>
              <a:rPr lang="en-US" dirty="0" smtClean="0"/>
              <a:t> </a:t>
            </a:r>
            <a:r>
              <a:rPr lang="en-US" dirty="0" err="1" smtClean="0"/>
              <a:t>hemoragice</a:t>
            </a:r>
            <a:r>
              <a:rPr lang="en-US" dirty="0" smtClean="0"/>
              <a:t>, </a:t>
            </a:r>
            <a:r>
              <a:rPr lang="en-US" dirty="0" err="1" smtClean="0"/>
              <a:t>fiind</a:t>
            </a:r>
            <a:r>
              <a:rPr lang="en-US" dirty="0" smtClean="0"/>
              <a:t> implicate şi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sterilitate</a:t>
            </a:r>
            <a:r>
              <a:rPr lang="en-US" dirty="0" smtClean="0"/>
              <a:t>. La </a:t>
            </a:r>
            <a:r>
              <a:rPr lang="en-US" dirty="0" err="1" smtClean="0"/>
              <a:t>femei</a:t>
            </a:r>
            <a:r>
              <a:rPr lang="en-US" dirty="0" smtClean="0"/>
              <a:t> </a:t>
            </a:r>
            <a:r>
              <a:rPr lang="en-US" dirty="0" err="1" smtClean="0"/>
              <a:t>întâlnim</a:t>
            </a:r>
            <a:r>
              <a:rPr lang="en-US" dirty="0" smtClean="0"/>
              <a:t> </a:t>
            </a:r>
            <a:r>
              <a:rPr lang="en-US" dirty="0" err="1" smtClean="0"/>
              <a:t>cervicite</a:t>
            </a:r>
            <a:r>
              <a:rPr lang="en-US" dirty="0" smtClean="0"/>
              <a:t>, </a:t>
            </a:r>
            <a:r>
              <a:rPr lang="en-US" dirty="0" err="1" smtClean="0"/>
              <a:t>vulvo-vaginite</a:t>
            </a:r>
            <a:r>
              <a:rPr lang="en-US" dirty="0" smtClean="0"/>
              <a:t>, </a:t>
            </a:r>
            <a:r>
              <a:rPr lang="en-US" dirty="0" err="1" smtClean="0"/>
              <a:t>bartholinite</a:t>
            </a:r>
            <a:r>
              <a:rPr lang="en-US" dirty="0" smtClean="0"/>
              <a:t>, </a:t>
            </a:r>
            <a:r>
              <a:rPr lang="en-US" dirty="0" err="1" smtClean="0"/>
              <a:t>avorturi</a:t>
            </a:r>
            <a:r>
              <a:rPr lang="en-US" dirty="0" smtClean="0"/>
              <a:t> </a:t>
            </a:r>
            <a:r>
              <a:rPr lang="en-US" dirty="0" err="1" smtClean="0"/>
              <a:t>repetate</a:t>
            </a:r>
            <a:r>
              <a:rPr lang="en-US" dirty="0" smtClean="0"/>
              <a:t> şi </a:t>
            </a:r>
            <a:r>
              <a:rPr lang="en-US" dirty="0" err="1" smtClean="0"/>
              <a:t>septicemii</a:t>
            </a:r>
            <a:r>
              <a:rPr lang="en-US" dirty="0" smtClean="0"/>
              <a:t> </a:t>
            </a:r>
            <a:r>
              <a:rPr lang="en-US" dirty="0" err="1" smtClean="0"/>
              <a:t>postabortum</a:t>
            </a:r>
            <a:r>
              <a:rPr lang="en-US" dirty="0" smtClean="0"/>
              <a:t>.</a:t>
            </a:r>
          </a:p>
          <a:p>
            <a:r>
              <a:rPr lang="en-US" dirty="0" smtClean="0"/>
              <a:t>Au </a:t>
            </a:r>
            <a:r>
              <a:rPr lang="en-US" dirty="0" err="1" smtClean="0"/>
              <a:t>fost</a:t>
            </a:r>
            <a:r>
              <a:rPr lang="en-US" dirty="0" smtClean="0"/>
              <a:t> implicate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artrite</a:t>
            </a:r>
            <a:r>
              <a:rPr lang="en-US" dirty="0" smtClean="0"/>
              <a:t>, </a:t>
            </a:r>
            <a:r>
              <a:rPr lang="en-US" dirty="0" err="1" smtClean="0"/>
              <a:t>sindromul</a:t>
            </a:r>
            <a:r>
              <a:rPr lang="en-US" dirty="0" smtClean="0"/>
              <a:t> </a:t>
            </a:r>
            <a:r>
              <a:rPr lang="en-US" dirty="0" err="1" smtClean="0"/>
              <a:t>uretro-conjunctivo-sinovial</a:t>
            </a:r>
            <a:r>
              <a:rPr lang="en-US" dirty="0" smtClean="0"/>
              <a:t> şi </a:t>
            </a:r>
            <a:r>
              <a:rPr lang="en-US" dirty="0" err="1" smtClean="0"/>
              <a:t>probabil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etiopatogenia</a:t>
            </a:r>
            <a:r>
              <a:rPr lang="en-US" dirty="0" smtClean="0"/>
              <a:t> </a:t>
            </a:r>
            <a:r>
              <a:rPr lang="en-US" dirty="0" err="1" smtClean="0"/>
              <a:t>unor</a:t>
            </a:r>
            <a:r>
              <a:rPr lang="en-US" dirty="0" smtClean="0"/>
              <a:t> </a:t>
            </a:r>
            <a:r>
              <a:rPr lang="en-US" dirty="0" err="1" smtClean="0"/>
              <a:t>afecţiuni</a:t>
            </a:r>
            <a:r>
              <a:rPr lang="en-US" dirty="0" smtClean="0"/>
              <a:t> cardio-</a:t>
            </a:r>
            <a:r>
              <a:rPr lang="en-US" dirty="0" err="1" smtClean="0"/>
              <a:t>vasculare</a:t>
            </a:r>
            <a:r>
              <a:rPr lang="en-US" dirty="0" smtClean="0"/>
              <a:t> (</a:t>
            </a:r>
            <a:r>
              <a:rPr lang="en-US" dirty="0" err="1" smtClean="0"/>
              <a:t>anevrismul</a:t>
            </a:r>
            <a:r>
              <a:rPr lang="en-US" dirty="0" smtClean="0"/>
              <a:t> </a:t>
            </a:r>
            <a:r>
              <a:rPr lang="en-US" dirty="0" err="1" smtClean="0"/>
              <a:t>arterelor</a:t>
            </a:r>
            <a:r>
              <a:rPr lang="en-US" dirty="0" smtClean="0"/>
              <a:t> </a:t>
            </a:r>
            <a:r>
              <a:rPr lang="en-US" dirty="0" err="1" smtClean="0"/>
              <a:t>mari</a:t>
            </a:r>
            <a:r>
              <a:rPr lang="en-US" dirty="0" smtClean="0"/>
              <a:t>, </a:t>
            </a:r>
            <a:r>
              <a:rPr lang="en-US" dirty="0" err="1" smtClean="0"/>
              <a:t>miocardită</a:t>
            </a:r>
            <a:r>
              <a:rPr lang="en-US" dirty="0" smtClean="0"/>
              <a:t>, </a:t>
            </a:r>
            <a:r>
              <a:rPr lang="en-US" dirty="0" err="1" smtClean="0"/>
              <a:t>endocardită</a:t>
            </a:r>
            <a:r>
              <a:rPr lang="en-US" dirty="0" smtClean="0"/>
              <a:t>). </a:t>
            </a:r>
          </a:p>
          <a:p>
            <a:r>
              <a:rPr lang="en-US" dirty="0" err="1" smtClean="0"/>
              <a:t>Tratamentul</a:t>
            </a:r>
            <a:r>
              <a:rPr lang="en-US" dirty="0" smtClean="0"/>
              <a:t> cu </a:t>
            </a:r>
            <a:r>
              <a:rPr lang="en-US" dirty="0" err="1" smtClean="0"/>
              <a:t>tetraciclină</a:t>
            </a:r>
            <a:r>
              <a:rPr lang="en-US" dirty="0" smtClean="0"/>
              <a:t> şi </a:t>
            </a:r>
            <a:r>
              <a:rPr lang="en-US" dirty="0" err="1" smtClean="0"/>
              <a:t>eritromicină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de </a:t>
            </a:r>
            <a:r>
              <a:rPr lang="en-US" dirty="0" err="1" smtClean="0"/>
              <a:t>elecţie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infecţiile</a:t>
            </a:r>
            <a:r>
              <a:rPr lang="en-US" dirty="0" smtClean="0"/>
              <a:t> cu </a:t>
            </a:r>
            <a:r>
              <a:rPr lang="en-US" dirty="0" err="1" smtClean="0"/>
              <a:t>micoplasme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572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Uretrita</a:t>
            </a:r>
            <a:r>
              <a:rPr lang="en-US" dirty="0"/>
              <a:t> cu </a:t>
            </a:r>
            <a:r>
              <a:rPr lang="en-US" dirty="0" smtClean="0"/>
              <a:t>UREAPLASMA 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Produce </a:t>
            </a:r>
            <a:r>
              <a:rPr lang="en-US" dirty="0" err="1" smtClean="0"/>
              <a:t>simptome</a:t>
            </a:r>
            <a:r>
              <a:rPr lang="en-US" dirty="0" smtClean="0"/>
              <a:t> </a:t>
            </a:r>
            <a:r>
              <a:rPr lang="en-US" dirty="0" err="1" smtClean="0"/>
              <a:t>ușoare</a:t>
            </a:r>
            <a:endParaRPr lang="en-US" dirty="0" smtClean="0"/>
          </a:p>
          <a:p>
            <a:r>
              <a:rPr lang="en-US" dirty="0" err="1" smtClean="0"/>
              <a:t>Acesta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o </a:t>
            </a:r>
            <a:r>
              <a:rPr lang="en-US" dirty="0" err="1" smtClean="0"/>
              <a:t>uretrită</a:t>
            </a:r>
            <a:r>
              <a:rPr lang="en-US" dirty="0" smtClean="0"/>
              <a:t> non-</a:t>
            </a:r>
            <a:r>
              <a:rPr lang="en-US" dirty="0" err="1" smtClean="0"/>
              <a:t>gonococică</a:t>
            </a:r>
            <a:r>
              <a:rPr lang="en-US" dirty="0" smtClean="0"/>
              <a:t> </a:t>
            </a:r>
            <a:r>
              <a:rPr lang="en-US" dirty="0" err="1" smtClean="0"/>
              <a:t>cauzată</a:t>
            </a:r>
            <a:r>
              <a:rPr lang="en-US" dirty="0" smtClean="0"/>
              <a:t> de </a:t>
            </a:r>
            <a:r>
              <a:rPr lang="en-US" dirty="0" err="1" smtClean="0"/>
              <a:t>Ureaplasma</a:t>
            </a:r>
            <a:r>
              <a:rPr lang="en-US" dirty="0" smtClean="0"/>
              <a:t> </a:t>
            </a:r>
            <a:r>
              <a:rPr lang="en-US" dirty="0" err="1" smtClean="0"/>
              <a:t>urealyticum</a:t>
            </a:r>
            <a:endParaRPr lang="en-US" dirty="0" smtClean="0"/>
          </a:p>
          <a:p>
            <a:r>
              <a:rPr lang="en-US" dirty="0" err="1" smtClean="0"/>
              <a:t>Simptomele</a:t>
            </a:r>
            <a:r>
              <a:rPr lang="en-US" dirty="0" smtClean="0"/>
              <a:t>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similare</a:t>
            </a:r>
            <a:r>
              <a:rPr lang="en-US" dirty="0" smtClean="0"/>
              <a:t> cu </a:t>
            </a:r>
            <a:r>
              <a:rPr lang="en-US" dirty="0" err="1" smtClean="0"/>
              <a:t>cele</a:t>
            </a:r>
            <a:r>
              <a:rPr lang="en-US" dirty="0" smtClean="0"/>
              <a:t> din </a:t>
            </a:r>
            <a:r>
              <a:rPr lang="en-US" dirty="0" err="1" smtClean="0"/>
              <a:t>uretrita</a:t>
            </a:r>
            <a:r>
              <a:rPr lang="en-US" dirty="0" smtClean="0"/>
              <a:t> </a:t>
            </a:r>
            <a:r>
              <a:rPr lang="en-US" dirty="0" err="1" smtClean="0"/>
              <a:t>gonococică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chlamydiană</a:t>
            </a:r>
            <a:r>
              <a:rPr lang="en-US" dirty="0" smtClean="0"/>
              <a:t>, </a:t>
            </a:r>
            <a:r>
              <a:rPr lang="en-US" dirty="0" err="1" smtClean="0"/>
              <a:t>dar</a:t>
            </a:r>
            <a:r>
              <a:rPr lang="en-US" dirty="0" smtClean="0"/>
              <a:t>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adesea</a:t>
            </a:r>
            <a:r>
              <a:rPr lang="en-US" dirty="0" smtClean="0"/>
              <a:t> </a:t>
            </a:r>
            <a:r>
              <a:rPr lang="en-US" dirty="0" err="1" smtClean="0"/>
              <a:t>minore</a:t>
            </a:r>
            <a:endParaRPr lang="en-US" dirty="0" smtClean="0"/>
          </a:p>
          <a:p>
            <a:r>
              <a:rPr lang="en-US" dirty="0" err="1" smtClean="0"/>
              <a:t>Infertilitatea</a:t>
            </a:r>
            <a:r>
              <a:rPr lang="en-US" dirty="0" smtClean="0"/>
              <a:t> </a:t>
            </a:r>
            <a:r>
              <a:rPr lang="en-US" dirty="0" err="1" smtClean="0"/>
              <a:t>poate</a:t>
            </a:r>
            <a:r>
              <a:rPr lang="en-US" dirty="0" smtClean="0"/>
              <a:t> </a:t>
            </a:r>
            <a:r>
              <a:rPr lang="en-US" dirty="0" err="1" smtClean="0"/>
              <a:t>aparea</a:t>
            </a:r>
            <a:r>
              <a:rPr lang="en-US" dirty="0" smtClean="0"/>
              <a:t> la </a:t>
            </a:r>
            <a:r>
              <a:rPr lang="en-US" dirty="0" err="1" smtClean="0"/>
              <a:t>barbati</a:t>
            </a:r>
            <a:r>
              <a:rPr lang="en-US" dirty="0" smtClean="0"/>
              <a:t>, </a:t>
            </a:r>
            <a:r>
              <a:rPr lang="en-US" dirty="0" err="1" smtClean="0"/>
              <a:t>salpingita</a:t>
            </a:r>
            <a:r>
              <a:rPr lang="en-US" dirty="0" smtClean="0"/>
              <a:t> la </a:t>
            </a:r>
            <a:r>
              <a:rPr lang="en-US" dirty="0" err="1" smtClean="0"/>
              <a:t>femei</a:t>
            </a:r>
            <a:endParaRPr lang="en-US" dirty="0" smtClean="0"/>
          </a:p>
          <a:p>
            <a:r>
              <a:rPr lang="en-US" dirty="0" smtClean="0"/>
              <a:t>U. </a:t>
            </a:r>
            <a:r>
              <a:rPr lang="en-US" dirty="0" err="1" smtClean="0"/>
              <a:t>Urealyticum</a:t>
            </a:r>
            <a:r>
              <a:rPr lang="en-US" dirty="0" smtClean="0"/>
              <a:t> </a:t>
            </a:r>
            <a:r>
              <a:rPr lang="en-US" dirty="0" err="1" smtClean="0"/>
              <a:t>poate</a:t>
            </a:r>
            <a:r>
              <a:rPr lang="en-US" dirty="0" smtClean="0"/>
              <a:t> </a:t>
            </a:r>
            <a:r>
              <a:rPr lang="en-US" dirty="0" err="1" smtClean="0"/>
              <a:t>coloniza</a:t>
            </a:r>
            <a:r>
              <a:rPr lang="en-US" dirty="0" smtClean="0"/>
              <a:t> placenta in </a:t>
            </a:r>
            <a:r>
              <a:rPr lang="en-US" dirty="0" err="1" smtClean="0"/>
              <a:t>timpul</a:t>
            </a:r>
            <a:r>
              <a:rPr lang="en-US" dirty="0" smtClean="0"/>
              <a:t> </a:t>
            </a:r>
            <a:r>
              <a:rPr lang="en-US" dirty="0" err="1" smtClean="0"/>
              <a:t>sarcinii</a:t>
            </a:r>
            <a:r>
              <a:rPr lang="en-US" dirty="0" smtClean="0"/>
              <a:t>, </a:t>
            </a:r>
            <a:r>
              <a:rPr lang="en-US" dirty="0" err="1" smtClean="0"/>
              <a:t>cauzând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avort</a:t>
            </a:r>
            <a:r>
              <a:rPr lang="en-US" dirty="0" smtClean="0"/>
              <a:t> </a:t>
            </a:r>
            <a:r>
              <a:rPr lang="en-US" dirty="0" err="1" smtClean="0"/>
              <a:t>spontan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naștere</a:t>
            </a:r>
            <a:r>
              <a:rPr lang="en-US" dirty="0" smtClean="0"/>
              <a:t> </a:t>
            </a:r>
            <a:r>
              <a:rPr lang="en-US" dirty="0" err="1" smtClean="0"/>
              <a:t>prematură</a:t>
            </a:r>
            <a:endParaRPr lang="en-US" dirty="0" smtClean="0"/>
          </a:p>
        </p:txBody>
      </p:sp>
      <p:sp>
        <p:nvSpPr>
          <p:cNvPr id="2048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84433-1530-4D7E-BB63-7DD03F7433C4}" type="slidenum">
              <a:rPr lang="en-US" smtClean="0"/>
              <a:pPr/>
              <a:t>79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0815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500018"/>
            <a:ext cx="8229600" cy="6357982"/>
          </a:xfrm>
        </p:spPr>
        <p:txBody>
          <a:bodyPr>
            <a:normAutofit fontScale="925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b="1" dirty="0" smtClean="0"/>
              <a:t>3. CARACTERE METABOLICE</a:t>
            </a:r>
            <a:endParaRPr lang="en-US" dirty="0" smtClean="0"/>
          </a:p>
          <a:p>
            <a:r>
              <a:rPr lang="en-US" b="1" dirty="0" smtClean="0"/>
              <a:t>	</a:t>
            </a:r>
            <a:r>
              <a:rPr lang="en-US" dirty="0" err="1" smtClean="0"/>
              <a:t>Rickettsiile</a:t>
            </a:r>
            <a:r>
              <a:rPr lang="en-US" dirty="0" smtClean="0"/>
              <a:t> </a:t>
            </a:r>
            <a:r>
              <a:rPr lang="en-US" dirty="0" err="1" smtClean="0"/>
              <a:t>sinteti</a:t>
            </a:r>
            <a:r>
              <a:rPr lang="ro-RO" dirty="0" smtClean="0"/>
              <a:t>zează enzime destul de variate; oxidează metaboliţi intermediari ca acizii piruvic, succinic şi glutamic şi pot converti acidul glutamic în acid aspartic. Ele pierd activitatea biologică la 0</a:t>
            </a:r>
            <a:r>
              <a:rPr lang="ro-RO" dirty="0" smtClean="0">
                <a:sym typeface="Symbol"/>
              </a:rPr>
              <a:t></a:t>
            </a:r>
            <a:r>
              <a:rPr lang="ro-RO" dirty="0" smtClean="0"/>
              <a:t>C sau cînd sunt incubate câteva ore la 36</a:t>
            </a:r>
            <a:r>
              <a:rPr lang="ro-RO" dirty="0" smtClean="0">
                <a:sym typeface="Symbol"/>
              </a:rPr>
              <a:t></a:t>
            </a:r>
            <a:r>
              <a:rPr lang="ro-RO" dirty="0" smtClean="0"/>
              <a:t>C, datorită pierderii progresive de NAD.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b="1" dirty="0" smtClean="0"/>
              <a:t>4. CARACTERE ANTIGENICE</a:t>
            </a:r>
            <a:endParaRPr lang="en-US" dirty="0" smtClean="0"/>
          </a:p>
          <a:p>
            <a:r>
              <a:rPr lang="en-US" dirty="0" err="1" smtClean="0"/>
              <a:t>Rickettsiile</a:t>
            </a:r>
            <a:r>
              <a:rPr lang="en-US" dirty="0" smtClean="0"/>
              <a:t> au </a:t>
            </a:r>
            <a:r>
              <a:rPr lang="en-US" dirty="0" err="1" smtClean="0"/>
              <a:t>mai</a:t>
            </a:r>
            <a:r>
              <a:rPr lang="en-US" dirty="0" smtClean="0"/>
              <a:t> </a:t>
            </a:r>
            <a:r>
              <a:rPr lang="en-US" dirty="0" err="1" smtClean="0"/>
              <a:t>multe</a:t>
            </a:r>
            <a:r>
              <a:rPr lang="en-US" dirty="0" smtClean="0"/>
              <a:t> </a:t>
            </a:r>
            <a:r>
              <a:rPr lang="en-US" dirty="0" err="1" smtClean="0"/>
              <a:t>antigene</a:t>
            </a:r>
            <a:r>
              <a:rPr lang="en-US" dirty="0" smtClean="0"/>
              <a:t>: un </a:t>
            </a:r>
            <a:r>
              <a:rPr lang="en-US" b="1" i="1" dirty="0" smtClean="0"/>
              <a:t>antigen </a:t>
            </a:r>
            <a:r>
              <a:rPr lang="en-US" b="1" i="1" dirty="0" err="1" smtClean="0"/>
              <a:t>solubil</a:t>
            </a:r>
            <a:r>
              <a:rPr lang="en-US" dirty="0" smtClean="0"/>
              <a:t> </a:t>
            </a:r>
            <a:r>
              <a:rPr lang="en-US" i="1" dirty="0" smtClean="0"/>
              <a:t>specific de </a:t>
            </a:r>
            <a:r>
              <a:rPr lang="en-US" i="1" dirty="0" err="1" smtClean="0"/>
              <a:t>grup</a:t>
            </a:r>
            <a:r>
              <a:rPr lang="en-US" dirty="0" smtClean="0"/>
              <a:t>; un </a:t>
            </a:r>
            <a:r>
              <a:rPr lang="en-US" b="1" i="1" dirty="0" smtClean="0"/>
              <a:t>antigen corpuscular</a:t>
            </a:r>
            <a:r>
              <a:rPr lang="en-US" dirty="0" smtClean="0"/>
              <a:t> </a:t>
            </a:r>
            <a:r>
              <a:rPr lang="en-US" i="1" dirty="0" smtClean="0"/>
              <a:t>cu </a:t>
            </a:r>
            <a:r>
              <a:rPr lang="en-US" i="1" dirty="0" err="1" smtClean="0"/>
              <a:t>specificitate</a:t>
            </a:r>
            <a:r>
              <a:rPr lang="en-US" i="1" dirty="0" smtClean="0"/>
              <a:t> de tip</a:t>
            </a:r>
            <a:r>
              <a:rPr lang="en-US" dirty="0" smtClean="0"/>
              <a:t>; un</a:t>
            </a:r>
            <a:r>
              <a:rPr lang="en-US" i="1" dirty="0" smtClean="0"/>
              <a:t> </a:t>
            </a:r>
            <a:r>
              <a:rPr lang="en-US" b="1" i="1" dirty="0" smtClean="0"/>
              <a:t>antigen </a:t>
            </a:r>
            <a:r>
              <a:rPr lang="en-US" b="1" i="1" dirty="0" err="1" smtClean="0"/>
              <a:t>polizaharidic</a:t>
            </a:r>
            <a:r>
              <a:rPr lang="en-US" b="1" dirty="0" smtClean="0"/>
              <a:t> </a:t>
            </a:r>
            <a:r>
              <a:rPr lang="en-US" i="1" dirty="0" err="1" smtClean="0"/>
              <a:t>comun</a:t>
            </a:r>
            <a:r>
              <a:rPr lang="en-US" i="1" dirty="0" smtClean="0"/>
              <a:t> cu </a:t>
            </a:r>
            <a:r>
              <a:rPr lang="en-US" i="1" dirty="0" err="1" smtClean="0"/>
              <a:t>anumite</a:t>
            </a:r>
            <a:r>
              <a:rPr lang="en-US" i="1" dirty="0" smtClean="0"/>
              <a:t> </a:t>
            </a:r>
            <a:r>
              <a:rPr lang="en-US" i="1" dirty="0" err="1" smtClean="0"/>
              <a:t>serotipuri</a:t>
            </a:r>
            <a:r>
              <a:rPr lang="en-US" i="1" dirty="0" smtClean="0"/>
              <a:t> de Proteus</a:t>
            </a:r>
            <a:r>
              <a:rPr lang="en-US" dirty="0" smtClean="0"/>
              <a:t>, </a:t>
            </a:r>
            <a:r>
              <a:rPr lang="en-US" i="1" dirty="0" smtClean="0"/>
              <a:t>OX19, OX2 </a:t>
            </a:r>
            <a:r>
              <a:rPr lang="en-US" i="1" dirty="0" err="1" smtClean="0"/>
              <a:t>sau</a:t>
            </a:r>
            <a:r>
              <a:rPr lang="en-US" i="1" dirty="0" smtClean="0"/>
              <a:t> OXK </a:t>
            </a:r>
            <a:r>
              <a:rPr lang="en-US" dirty="0" smtClean="0"/>
              <a:t>(</a:t>
            </a:r>
            <a:r>
              <a:rPr lang="en-US" dirty="0" err="1" smtClean="0"/>
              <a:t>lipsind</a:t>
            </a:r>
            <a:r>
              <a:rPr lang="en-US" dirty="0" smtClean="0"/>
              <a:t> la R. </a:t>
            </a:r>
            <a:r>
              <a:rPr lang="en-US" dirty="0" err="1" smtClean="0"/>
              <a:t>burneti</a:t>
            </a:r>
            <a:r>
              <a:rPr lang="en-US" dirty="0" smtClean="0"/>
              <a:t> </a:t>
            </a:r>
            <a:r>
              <a:rPr lang="en-US" dirty="0" err="1" smtClean="0"/>
              <a:t>şi</a:t>
            </a:r>
            <a:r>
              <a:rPr lang="en-US" dirty="0" smtClean="0"/>
              <a:t> la R. </a:t>
            </a:r>
            <a:r>
              <a:rPr lang="en-US" dirty="0" err="1" smtClean="0"/>
              <a:t>quintana</a:t>
            </a:r>
            <a:r>
              <a:rPr lang="en-US" dirty="0" smtClean="0"/>
              <a:t>). </a:t>
            </a:r>
            <a:r>
              <a:rPr lang="en-US" dirty="0" err="1" smtClean="0"/>
              <a:t>Pe</a:t>
            </a:r>
            <a:r>
              <a:rPr lang="en-US" dirty="0" smtClean="0"/>
              <a:t> </a:t>
            </a:r>
            <a:r>
              <a:rPr lang="en-US" dirty="0" err="1" smtClean="0"/>
              <a:t>această</a:t>
            </a:r>
            <a:r>
              <a:rPr lang="en-US" dirty="0" smtClean="0"/>
              <a:t> </a:t>
            </a:r>
            <a:r>
              <a:rPr lang="en-US" dirty="0" err="1" smtClean="0"/>
              <a:t>similitudine</a:t>
            </a:r>
            <a:r>
              <a:rPr lang="en-US" dirty="0" smtClean="0"/>
              <a:t> se </a:t>
            </a:r>
            <a:r>
              <a:rPr lang="en-US" dirty="0" err="1" smtClean="0"/>
              <a:t>bazează</a:t>
            </a:r>
            <a:r>
              <a:rPr lang="en-US" dirty="0" smtClean="0"/>
              <a:t> </a:t>
            </a:r>
            <a:r>
              <a:rPr lang="en-US" dirty="0" err="1" smtClean="0"/>
              <a:t>reacţia</a:t>
            </a:r>
            <a:r>
              <a:rPr lang="en-US" dirty="0" smtClean="0"/>
              <a:t> Weil-Felix, </a:t>
            </a:r>
            <a:r>
              <a:rPr lang="en-US" dirty="0" err="1" smtClean="0"/>
              <a:t>utilizată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diagnosticul</a:t>
            </a:r>
            <a:r>
              <a:rPr lang="en-US" dirty="0" smtClean="0"/>
              <a:t> serologic al </a:t>
            </a:r>
            <a:r>
              <a:rPr lang="en-US" dirty="0" err="1" smtClean="0"/>
              <a:t>tifosului</a:t>
            </a:r>
            <a:r>
              <a:rPr lang="en-US" dirty="0" smtClean="0"/>
              <a:t> </a:t>
            </a:r>
            <a:r>
              <a:rPr lang="en-US" dirty="0" err="1" smtClean="0"/>
              <a:t>exantematic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4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5. Patogenie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59"/>
            <a:ext cx="8424936" cy="2232249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Rickettsiile</a:t>
            </a:r>
            <a:r>
              <a:rPr lang="en-US" dirty="0" smtClean="0"/>
              <a:t> se </a:t>
            </a:r>
            <a:r>
              <a:rPr lang="en-US" dirty="0" err="1" smtClean="0"/>
              <a:t>caracterizează</a:t>
            </a:r>
            <a:r>
              <a:rPr lang="en-US" dirty="0" smtClean="0"/>
              <a:t> </a:t>
            </a:r>
            <a:r>
              <a:rPr lang="en-US" dirty="0" err="1" smtClean="0"/>
              <a:t>printr</a:t>
            </a:r>
            <a:r>
              <a:rPr lang="en-US" dirty="0" smtClean="0"/>
              <a:t>-o mare capacitate de </a:t>
            </a:r>
            <a:r>
              <a:rPr lang="en-US" dirty="0" err="1" smtClean="0"/>
              <a:t>invazie</a:t>
            </a:r>
            <a:r>
              <a:rPr lang="en-US" dirty="0" smtClean="0"/>
              <a:t>, cu </a:t>
            </a:r>
            <a:r>
              <a:rPr lang="en-US" dirty="0" err="1" smtClean="0"/>
              <a:t>cantonare</a:t>
            </a:r>
            <a:r>
              <a:rPr lang="en-US" dirty="0" smtClean="0"/>
              <a:t> </a:t>
            </a:r>
            <a:r>
              <a:rPr lang="en-US" dirty="0" err="1" smtClean="0"/>
              <a:t>predilectă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endoteliul</a:t>
            </a:r>
            <a:r>
              <a:rPr lang="en-US" dirty="0" smtClean="0"/>
              <a:t> </a:t>
            </a:r>
            <a:r>
              <a:rPr lang="en-US" dirty="0" err="1" smtClean="0"/>
              <a:t>vaselor</a:t>
            </a:r>
            <a:r>
              <a:rPr lang="en-US" dirty="0" smtClean="0"/>
              <a:t> </a:t>
            </a:r>
            <a:r>
              <a:rPr lang="en-US" dirty="0" err="1" smtClean="0"/>
              <a:t>mici</a:t>
            </a:r>
            <a:r>
              <a:rPr lang="en-US" dirty="0" smtClean="0"/>
              <a:t>.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aceste</a:t>
            </a:r>
            <a:r>
              <a:rPr lang="en-US" dirty="0" smtClean="0"/>
              <a:t> </a:t>
            </a:r>
            <a:r>
              <a:rPr lang="en-US" dirty="0" err="1" smtClean="0"/>
              <a:t>celule</a:t>
            </a:r>
            <a:r>
              <a:rPr lang="en-US" dirty="0" smtClean="0"/>
              <a:t> are </a:t>
            </a:r>
            <a:r>
              <a:rPr lang="en-US" dirty="0" err="1" smtClean="0"/>
              <a:t>loc</a:t>
            </a:r>
            <a:r>
              <a:rPr lang="en-US" dirty="0" smtClean="0"/>
              <a:t> </a:t>
            </a:r>
            <a:r>
              <a:rPr lang="en-US" dirty="0" err="1" smtClean="0"/>
              <a:t>creşterea</a:t>
            </a:r>
            <a:r>
              <a:rPr lang="en-US" dirty="0" smtClean="0"/>
              <a:t> şi </a:t>
            </a:r>
            <a:r>
              <a:rPr lang="en-US" dirty="0" err="1" smtClean="0"/>
              <a:t>multiplicarea</a:t>
            </a:r>
            <a:r>
              <a:rPr lang="en-US" dirty="0" smtClean="0"/>
              <a:t> </a:t>
            </a:r>
            <a:r>
              <a:rPr lang="en-US" dirty="0" err="1" smtClean="0"/>
              <a:t>bacteriană</a:t>
            </a:r>
            <a:r>
              <a:rPr lang="en-US" dirty="0" smtClean="0"/>
              <a:t>, </a:t>
            </a:r>
            <a:r>
              <a:rPr lang="en-US" dirty="0" err="1" smtClean="0"/>
              <a:t>până</a:t>
            </a:r>
            <a:r>
              <a:rPr lang="en-US" dirty="0" smtClean="0"/>
              <a:t> </a:t>
            </a:r>
            <a:r>
              <a:rPr lang="en-US" dirty="0" err="1" smtClean="0"/>
              <a:t>când</a:t>
            </a:r>
            <a:r>
              <a:rPr lang="en-US" dirty="0" smtClean="0"/>
              <a:t> </a:t>
            </a:r>
            <a:r>
              <a:rPr lang="en-US" dirty="0" err="1" smtClean="0"/>
              <a:t>celula</a:t>
            </a:r>
            <a:r>
              <a:rPr lang="en-US" dirty="0" smtClean="0"/>
              <a:t> </a:t>
            </a:r>
            <a:r>
              <a:rPr lang="en-US" dirty="0" err="1" smtClean="0"/>
              <a:t>gazdă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plină</a:t>
            </a:r>
            <a:r>
              <a:rPr lang="en-US" dirty="0" smtClean="0"/>
              <a:t> de </a:t>
            </a:r>
            <a:r>
              <a:rPr lang="en-US" dirty="0" err="1" smtClean="0"/>
              <a:t>bacterii</a:t>
            </a:r>
            <a:r>
              <a:rPr lang="en-US" dirty="0" smtClean="0"/>
              <a:t>. Are </a:t>
            </a:r>
            <a:r>
              <a:rPr lang="en-US" dirty="0" err="1" smtClean="0"/>
              <a:t>loc</a:t>
            </a:r>
            <a:r>
              <a:rPr lang="en-US" dirty="0" smtClean="0"/>
              <a:t> „</a:t>
            </a:r>
            <a:r>
              <a:rPr lang="en-US" dirty="0" err="1" smtClean="0"/>
              <a:t>spargerea</a:t>
            </a:r>
            <a:r>
              <a:rPr lang="en-US" dirty="0" smtClean="0"/>
              <a:t>” </a:t>
            </a:r>
            <a:r>
              <a:rPr lang="en-US" dirty="0" err="1" smtClean="0"/>
              <a:t>celulei</a:t>
            </a:r>
            <a:r>
              <a:rPr lang="en-US" dirty="0" smtClean="0"/>
              <a:t>, cu </a:t>
            </a:r>
            <a:r>
              <a:rPr lang="en-US" dirty="0" err="1" smtClean="0"/>
              <a:t>eliberarea</a:t>
            </a:r>
            <a:r>
              <a:rPr lang="en-US" dirty="0" smtClean="0"/>
              <a:t> </a:t>
            </a:r>
            <a:r>
              <a:rPr lang="en-US" dirty="0" err="1" smtClean="0"/>
              <a:t>indivizilor</a:t>
            </a:r>
            <a:r>
              <a:rPr lang="en-US" dirty="0" smtClean="0"/>
              <a:t> </a:t>
            </a:r>
            <a:r>
              <a:rPr lang="en-US" dirty="0" err="1" smtClean="0"/>
              <a:t>bacterieni</a:t>
            </a:r>
            <a:r>
              <a:rPr lang="en-US" dirty="0" smtClean="0"/>
              <a:t>, </a:t>
            </a:r>
            <a:r>
              <a:rPr lang="en-US" dirty="0" err="1" smtClean="0"/>
              <a:t>capabili</a:t>
            </a:r>
            <a:r>
              <a:rPr lang="en-US" dirty="0" smtClean="0"/>
              <a:t> </a:t>
            </a:r>
            <a:r>
              <a:rPr lang="en-US" dirty="0" err="1" smtClean="0"/>
              <a:t>să</a:t>
            </a:r>
            <a:r>
              <a:rPr lang="en-US" dirty="0" smtClean="0"/>
              <a:t> </a:t>
            </a:r>
            <a:r>
              <a:rPr lang="en-US" dirty="0" err="1" smtClean="0"/>
              <a:t>invadeze</a:t>
            </a:r>
            <a:r>
              <a:rPr lang="en-US" dirty="0" smtClean="0"/>
              <a:t> </a:t>
            </a:r>
            <a:r>
              <a:rPr lang="en-US" dirty="0" err="1" smtClean="0"/>
              <a:t>alte</a:t>
            </a:r>
            <a:r>
              <a:rPr lang="en-US" dirty="0" smtClean="0"/>
              <a:t> </a:t>
            </a:r>
            <a:r>
              <a:rPr lang="en-US" dirty="0" err="1" smtClean="0"/>
              <a:t>celule</a:t>
            </a:r>
            <a:r>
              <a:rPr lang="en-US" dirty="0" smtClean="0"/>
              <a:t> </a:t>
            </a:r>
            <a:r>
              <a:rPr lang="en-US" dirty="0" err="1" smtClean="0"/>
              <a:t>sănătoase</a:t>
            </a:r>
            <a:r>
              <a:rPr lang="en-US" dirty="0" smtClean="0"/>
              <a:t> (</a:t>
            </a:r>
            <a:r>
              <a:rPr lang="en-US" dirty="0" err="1" smtClean="0"/>
              <a:t>asemănător</a:t>
            </a:r>
            <a:r>
              <a:rPr lang="en-US" dirty="0" smtClean="0"/>
              <a:t> </a:t>
            </a:r>
            <a:r>
              <a:rPr lang="en-US" dirty="0" err="1" smtClean="0"/>
              <a:t>virusurilor</a:t>
            </a:r>
            <a:r>
              <a:rPr lang="en-US" dirty="0" smtClean="0"/>
              <a:t> care </a:t>
            </a:r>
            <a:r>
              <a:rPr lang="en-US" dirty="0" err="1" smtClean="0"/>
              <a:t>stabilesc</a:t>
            </a:r>
            <a:r>
              <a:rPr lang="en-US" dirty="0" smtClean="0"/>
              <a:t> cu </a:t>
            </a:r>
            <a:r>
              <a:rPr lang="en-US" dirty="0" err="1" smtClean="0"/>
              <a:t>celula</a:t>
            </a:r>
            <a:r>
              <a:rPr lang="en-US" dirty="0" smtClean="0"/>
              <a:t> </a:t>
            </a:r>
            <a:r>
              <a:rPr lang="en-US" dirty="0" err="1" smtClean="0"/>
              <a:t>animală</a:t>
            </a:r>
            <a:r>
              <a:rPr lang="en-US" dirty="0" smtClean="0"/>
              <a:t> </a:t>
            </a:r>
            <a:r>
              <a:rPr lang="en-US" dirty="0" err="1" smtClean="0"/>
              <a:t>parazitată</a:t>
            </a:r>
            <a:r>
              <a:rPr lang="en-US" dirty="0" smtClean="0"/>
              <a:t> </a:t>
            </a:r>
            <a:r>
              <a:rPr lang="en-US" dirty="0" err="1" smtClean="0"/>
              <a:t>relaţii</a:t>
            </a:r>
            <a:r>
              <a:rPr lang="en-US" dirty="0" smtClean="0"/>
              <a:t> de tip </a:t>
            </a:r>
            <a:r>
              <a:rPr lang="en-US" dirty="0" err="1" smtClean="0"/>
              <a:t>litic</a:t>
            </a:r>
            <a:r>
              <a:rPr lang="en-US" dirty="0" smtClean="0"/>
              <a:t>). </a:t>
            </a:r>
          </a:p>
          <a:p>
            <a:r>
              <a:rPr lang="en-US" dirty="0" err="1" smtClean="0"/>
              <a:t>Rickettsiile</a:t>
            </a:r>
            <a:r>
              <a:rPr lang="en-US" dirty="0" smtClean="0"/>
              <a:t> </a:t>
            </a:r>
            <a:r>
              <a:rPr lang="en-US" dirty="0" err="1" smtClean="0"/>
              <a:t>eliberează</a:t>
            </a:r>
            <a:r>
              <a:rPr lang="en-US" dirty="0" smtClean="0"/>
              <a:t> </a:t>
            </a:r>
            <a:r>
              <a:rPr lang="en-US" dirty="0" err="1" smtClean="0"/>
              <a:t>hemolizine</a:t>
            </a:r>
            <a:r>
              <a:rPr lang="en-US" dirty="0" smtClean="0"/>
              <a:t> (</a:t>
            </a:r>
            <a:r>
              <a:rPr lang="en-US" dirty="0" err="1" smtClean="0"/>
              <a:t>unele</a:t>
            </a:r>
            <a:r>
              <a:rPr lang="en-US" dirty="0" smtClean="0"/>
              <a:t> </a:t>
            </a:r>
            <a:r>
              <a:rPr lang="en-US" dirty="0" err="1" smtClean="0"/>
              <a:t>specii</a:t>
            </a:r>
            <a:r>
              <a:rPr lang="ro-RO" dirty="0" smtClean="0"/>
              <a:t>:</a:t>
            </a:r>
            <a:r>
              <a:rPr lang="en-US" dirty="0" smtClean="0"/>
              <a:t> R. </a:t>
            </a:r>
            <a:r>
              <a:rPr lang="en-US" dirty="0" err="1" smtClean="0"/>
              <a:t>prowazecki</a:t>
            </a:r>
            <a:r>
              <a:rPr lang="en-US" dirty="0" smtClean="0"/>
              <a:t>, R. </a:t>
            </a:r>
            <a:r>
              <a:rPr lang="en-US" dirty="0" err="1" smtClean="0"/>
              <a:t>mooseri</a:t>
            </a:r>
            <a:r>
              <a:rPr lang="en-US" dirty="0" smtClean="0"/>
              <a:t>) şi </a:t>
            </a:r>
            <a:r>
              <a:rPr lang="en-US" dirty="0" err="1" smtClean="0"/>
              <a:t>elaborează</a:t>
            </a:r>
            <a:r>
              <a:rPr lang="en-US" dirty="0" smtClean="0"/>
              <a:t> </a:t>
            </a:r>
            <a:r>
              <a:rPr lang="en-US" dirty="0" err="1" smtClean="0"/>
              <a:t>toxine</a:t>
            </a:r>
            <a:r>
              <a:rPr lang="en-US" dirty="0" smtClean="0"/>
              <a:t>, </a:t>
            </a:r>
            <a:r>
              <a:rPr lang="en-US" dirty="0" err="1" smtClean="0"/>
              <a:t>asemănătoare</a:t>
            </a:r>
            <a:r>
              <a:rPr lang="en-US" dirty="0" smtClean="0"/>
              <a:t> </a:t>
            </a:r>
            <a:r>
              <a:rPr lang="en-US" dirty="0" err="1" smtClean="0"/>
              <a:t>endotoxinelor</a:t>
            </a:r>
            <a:r>
              <a:rPr lang="en-US" dirty="0" smtClean="0"/>
              <a:t> </a:t>
            </a:r>
            <a:r>
              <a:rPr lang="en-US" dirty="0" err="1" smtClean="0"/>
              <a:t>bacililor</a:t>
            </a:r>
            <a:r>
              <a:rPr lang="en-US" dirty="0" smtClean="0"/>
              <a:t> Gram </a:t>
            </a:r>
            <a:r>
              <a:rPr lang="en-US" dirty="0" err="1" smtClean="0"/>
              <a:t>negativi</a:t>
            </a:r>
            <a:r>
              <a:rPr lang="en-US" dirty="0" smtClean="0"/>
              <a:t>, care </a:t>
            </a:r>
            <a:r>
              <a:rPr lang="en-US" dirty="0" err="1" smtClean="0"/>
              <a:t>produc</a:t>
            </a:r>
            <a:r>
              <a:rPr lang="en-US" dirty="0" smtClean="0"/>
              <a:t> </a:t>
            </a:r>
            <a:r>
              <a:rPr lang="en-US" dirty="0" err="1" smtClean="0"/>
              <a:t>în</a:t>
            </a:r>
            <a:r>
              <a:rPr lang="en-US" dirty="0" smtClean="0"/>
              <a:t> </a:t>
            </a:r>
            <a:r>
              <a:rPr lang="en-US" dirty="0" err="1" smtClean="0"/>
              <a:t>câteva</a:t>
            </a:r>
            <a:r>
              <a:rPr lang="en-US" dirty="0" smtClean="0"/>
              <a:t> ore </a:t>
            </a:r>
            <a:r>
              <a:rPr lang="en-US" dirty="0" err="1" smtClean="0"/>
              <a:t>moartea</a:t>
            </a:r>
            <a:r>
              <a:rPr lang="en-US" dirty="0" smtClean="0"/>
              <a:t> </a:t>
            </a:r>
            <a:r>
              <a:rPr lang="en-US" dirty="0" err="1" smtClean="0"/>
              <a:t>animalelor</a:t>
            </a:r>
            <a:r>
              <a:rPr lang="en-US" dirty="0" smtClean="0"/>
              <a:t> inoculate.</a:t>
            </a:r>
          </a:p>
        </p:txBody>
      </p:sp>
      <p:pic>
        <p:nvPicPr>
          <p:cNvPr id="4" name="Picture 3" descr="R"/>
          <p:cNvPicPr>
            <a:picLocks noChangeAspect="1" noChangeArrowheads="1"/>
          </p:cNvPicPr>
          <p:nvPr/>
        </p:nvPicPr>
        <p:blipFill rotWithShape="1">
          <a:blip r:embed="rId2" cstate="print"/>
          <a:srcRect l="2679" t="475" r="35892" b="3780"/>
          <a:stretch/>
        </p:blipFill>
        <p:spPr bwMode="auto">
          <a:xfrm>
            <a:off x="2051720" y="3501008"/>
            <a:ext cx="4809728" cy="324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263</TotalTime>
  <Words>5634</Words>
  <Application>Microsoft Office PowerPoint</Application>
  <PresentationFormat>On-screen Show (4:3)</PresentationFormat>
  <Paragraphs>576</Paragraphs>
  <Slides>79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0" baseType="lpstr">
      <vt:lpstr>Arial</vt:lpstr>
      <vt:lpstr>Calibri</vt:lpstr>
      <vt:lpstr>Constantia</vt:lpstr>
      <vt:lpstr>NewBaskerville-Italic</vt:lpstr>
      <vt:lpstr>NewBaskerville-Roman</vt:lpstr>
      <vt:lpstr>Symbol</vt:lpstr>
      <vt:lpstr>Times New Roman</vt:lpstr>
      <vt:lpstr>Wingdings</vt:lpstr>
      <vt:lpstr>Wingdings 2</vt:lpstr>
      <vt:lpstr>Flow</vt:lpstr>
      <vt:lpstr>Bitmap Image</vt:lpstr>
      <vt:lpstr>RICKETTSII. CHLAMYDII. MYCOPLASME </vt:lpstr>
      <vt:lpstr>GENUL RICKETTSIA</vt:lpstr>
      <vt:lpstr>GENUL RICKETTSIA - istoric</vt:lpstr>
      <vt:lpstr>GENUL RICKETTSIA</vt:lpstr>
      <vt:lpstr>GENUL RICKETTSIA</vt:lpstr>
      <vt:lpstr>GENUL RICKETTSIA</vt:lpstr>
      <vt:lpstr>PowerPoint Presentation</vt:lpstr>
      <vt:lpstr>PowerPoint Presentation</vt:lpstr>
      <vt:lpstr>5. Patogenie</vt:lpstr>
      <vt:lpstr>6. Aspecte clinice</vt:lpstr>
      <vt:lpstr>6. Aspecte clinice</vt:lpstr>
      <vt:lpstr>5. Aspecte clinice</vt:lpstr>
      <vt:lpstr>PowerPoint Presentation</vt:lpstr>
      <vt:lpstr>6. Aspecte clinice</vt:lpstr>
      <vt:lpstr>6. Aspecte clinice</vt:lpstr>
      <vt:lpstr>6. Aspecte clinice</vt:lpstr>
      <vt:lpstr>PowerPoint Presentation</vt:lpstr>
      <vt:lpstr>6. Aspecte clinice</vt:lpstr>
      <vt:lpstr>6. Aspecte clinice</vt:lpstr>
      <vt:lpstr>6. Aspecte clinice</vt:lpstr>
      <vt:lpstr>7. IMUNITATE</vt:lpstr>
      <vt:lpstr>8. Epidemiologie</vt:lpstr>
      <vt:lpstr>8. Epidemiologie</vt:lpstr>
      <vt:lpstr>Epidemiologie</vt:lpstr>
      <vt:lpstr>Epidemiologie</vt:lpstr>
      <vt:lpstr>Epidemiologie</vt:lpstr>
      <vt:lpstr>Epidemiologie</vt:lpstr>
      <vt:lpstr>Epidemiologie</vt:lpstr>
      <vt:lpstr>9. Profilaxie</vt:lpstr>
      <vt:lpstr>10. Tratament</vt:lpstr>
      <vt:lpstr>Rickettsia – diagnostic de laborator</vt:lpstr>
      <vt:lpstr>Rickettsia – diagnostic de laborator</vt:lpstr>
      <vt:lpstr>GENUL CHLAMYDIA</vt:lpstr>
      <vt:lpstr>GENUL CHLAMYDIA</vt:lpstr>
      <vt:lpstr>GENUL CHLAMYDIA - Clasificare</vt:lpstr>
      <vt:lpstr>1. CHLAMYDIA - Caractere morfologice</vt:lpstr>
      <vt:lpstr>PowerPoint Presentation</vt:lpstr>
      <vt:lpstr>PowerPoint Presentation</vt:lpstr>
      <vt:lpstr>CHLAMYDIA – ciclu biologic</vt:lpstr>
      <vt:lpstr>CHLAMYDIA – ciclu biologic</vt:lpstr>
      <vt:lpstr>CHLAMYDIA – ciclu biologic</vt:lpstr>
      <vt:lpstr>2. CHLAMYDIA - CARACTERE DE CULTURĂ</vt:lpstr>
      <vt:lpstr>3. CHLAMYDIA – Caractere antigenice</vt:lpstr>
      <vt:lpstr>4. CHLAMYDIA - CARACTERE DE PATOGENITATE</vt:lpstr>
      <vt:lpstr>CHLAMYDIA - Patogenie</vt:lpstr>
      <vt:lpstr>5. CHLAMYDIA - ASPECTE CLINICE</vt:lpstr>
      <vt:lpstr>GENUL CHLAMYDIA – Aspecte clinice</vt:lpstr>
      <vt:lpstr>PowerPoint Presentation</vt:lpstr>
      <vt:lpstr>PowerPoint Presentation</vt:lpstr>
      <vt:lpstr>5. CHLAMYDIA - Aspecte clinice</vt:lpstr>
      <vt:lpstr>CHLAMYDIA trachomatis - Infectii urogenitale</vt:lpstr>
      <vt:lpstr>GENUL CHLAMYDIA - Aspecte clinice</vt:lpstr>
      <vt:lpstr>Cervix Normal </vt:lpstr>
      <vt:lpstr>Salpingita și Sterilitatea</vt:lpstr>
      <vt:lpstr>Sindrom Clinic -Trachom</vt:lpstr>
      <vt:lpstr>GENUL CHLAMYDIA – Aspecte clinice</vt:lpstr>
      <vt:lpstr>GENUL CHLAMYDIA – Aspecte clinice</vt:lpstr>
      <vt:lpstr>GENUL CHLAMYDIA – Aspecte clinice</vt:lpstr>
      <vt:lpstr>GENUL CHLAMYDIA – Aspecte clinice</vt:lpstr>
      <vt:lpstr>GENUL CHLAMYDIA – Aspecte clinice</vt:lpstr>
      <vt:lpstr>Diagnostic. Tratament</vt:lpstr>
      <vt:lpstr>CHLAMYDIA - Epidemiologie</vt:lpstr>
      <vt:lpstr>GENUL MYCOPLASMA</vt:lpstr>
      <vt:lpstr>GENUL MYCOPLASMA</vt:lpstr>
      <vt:lpstr>GENUL MYCOPLASMA - Clasificare</vt:lpstr>
      <vt:lpstr>GENUL MYCOPLASMA - Clasificare</vt:lpstr>
      <vt:lpstr>1. GENUL MYCOPLASMA - Caractere morfologice</vt:lpstr>
      <vt:lpstr>1. GENUL MYCOPLASMA - Caractere morfologice</vt:lpstr>
      <vt:lpstr>PowerPoint Presentation</vt:lpstr>
      <vt:lpstr>2. GENUL MYCOPLASMA - Caractere de cultură</vt:lpstr>
      <vt:lpstr>PowerPoint Presentation</vt:lpstr>
      <vt:lpstr>PowerPoint Presentation</vt:lpstr>
      <vt:lpstr>3. GENUL MYCOPLASMA - Caractere antigenice</vt:lpstr>
      <vt:lpstr> GENUL MYCOPLASMA - Caractere biochimice</vt:lpstr>
      <vt:lpstr> GENUL MYCOPLASMA - Patogenie</vt:lpstr>
      <vt:lpstr> GENUL MYCOPLASMA - Patogenie</vt:lpstr>
      <vt:lpstr>5. GENUL MYCOPLASMA – Aspecte clinice</vt:lpstr>
      <vt:lpstr>5. GENUL MYCOPLASMA – Aspecte clinice</vt:lpstr>
      <vt:lpstr>Uretrita cu UREAPLASMA 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RICKETTSII. CHLAMYDII. MYCOPLASME </dc:title>
  <dc:creator>Andrei Theodor</dc:creator>
  <cp:lastModifiedBy>Ovidiu Zlatian</cp:lastModifiedBy>
  <cp:revision>42</cp:revision>
  <dcterms:created xsi:type="dcterms:W3CDTF">2011-12-06T13:40:07Z</dcterms:created>
  <dcterms:modified xsi:type="dcterms:W3CDTF">2015-12-06T10:01:48Z</dcterms:modified>
</cp:coreProperties>
</file>