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257" r:id="rId3"/>
    <p:sldId id="258" r:id="rId4"/>
    <p:sldId id="259" r:id="rId5"/>
    <p:sldId id="260" r:id="rId6"/>
    <p:sldId id="301" r:id="rId7"/>
    <p:sldId id="261" r:id="rId8"/>
    <p:sldId id="262" r:id="rId9"/>
    <p:sldId id="263" r:id="rId10"/>
    <p:sldId id="302" r:id="rId11"/>
    <p:sldId id="264" r:id="rId12"/>
    <p:sldId id="265" r:id="rId13"/>
    <p:sldId id="266" r:id="rId14"/>
    <p:sldId id="269" r:id="rId15"/>
    <p:sldId id="303" r:id="rId16"/>
    <p:sldId id="305" r:id="rId17"/>
    <p:sldId id="306" r:id="rId18"/>
    <p:sldId id="307" r:id="rId19"/>
    <p:sldId id="270" r:id="rId20"/>
    <p:sldId id="271" r:id="rId21"/>
    <p:sldId id="272" r:id="rId22"/>
    <p:sldId id="309" r:id="rId23"/>
    <p:sldId id="310" r:id="rId24"/>
    <p:sldId id="308" r:id="rId25"/>
    <p:sldId id="273" r:id="rId26"/>
    <p:sldId id="289" r:id="rId27"/>
    <p:sldId id="274" r:id="rId28"/>
    <p:sldId id="291" r:id="rId29"/>
    <p:sldId id="275" r:id="rId30"/>
    <p:sldId id="277" r:id="rId31"/>
    <p:sldId id="278" r:id="rId32"/>
    <p:sldId id="279" r:id="rId33"/>
    <p:sldId id="280" r:id="rId34"/>
    <p:sldId id="281" r:id="rId35"/>
    <p:sldId id="282" r:id="rId36"/>
    <p:sldId id="292" r:id="rId37"/>
    <p:sldId id="293" r:id="rId38"/>
    <p:sldId id="294" r:id="rId39"/>
    <p:sldId id="295" r:id="rId40"/>
    <p:sldId id="283" r:id="rId41"/>
    <p:sldId id="297" r:id="rId42"/>
    <p:sldId id="298" r:id="rId43"/>
    <p:sldId id="299" r:id="rId44"/>
    <p:sldId id="300" r:id="rId45"/>
    <p:sldId id="296" r:id="rId46"/>
    <p:sldId id="284" r:id="rId47"/>
    <p:sldId id="285" r:id="rId48"/>
    <p:sldId id="287" r:id="rId49"/>
    <p:sldId id="286" r:id="rId50"/>
    <p:sldId id="288" r:id="rId51"/>
    <p:sldId id="311" r:id="rId52"/>
    <p:sldId id="312"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39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8FEA6-F58C-4BCA-8A3A-3F87D95F8E80}" type="datetimeFigureOut">
              <a:rPr lang="en-US" smtClean="0"/>
              <a:t>12/6/2015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033F5A-EDC5-41EF-A493-4FD30D53DFA6}" type="slidenum">
              <a:rPr lang="en-US" smtClean="0"/>
              <a:t>‹#›</a:t>
            </a:fld>
            <a:endParaRPr lang="en-US"/>
          </a:p>
        </p:txBody>
      </p:sp>
    </p:spTree>
    <p:extLst>
      <p:ext uri="{BB962C8B-B14F-4D97-AF65-F5344CB8AC3E}">
        <p14:creationId xmlns:p14="http://schemas.microsoft.com/office/powerpoint/2010/main" val="132691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4CDC24-5E29-4483-8191-92BB47F7C3CA}" type="slidenum">
              <a:rPr lang="en-US" altLang="en-US">
                <a:cs typeface="Arial" panose="020B0604020202020204" pitchFamily="34" charset="0"/>
              </a:rPr>
              <a:pPr eaLnBrk="1" hangingPunct="1"/>
              <a:t>6</a:t>
            </a:fld>
            <a:endParaRPr lang="en-US" altLang="en-US">
              <a:cs typeface="Arial" panose="020B0604020202020204" pitchFamily="34" charset="0"/>
            </a:endParaRPr>
          </a:p>
        </p:txBody>
      </p:sp>
    </p:spTree>
    <p:extLst>
      <p:ext uri="{BB962C8B-B14F-4D97-AF65-F5344CB8AC3E}">
        <p14:creationId xmlns:p14="http://schemas.microsoft.com/office/powerpoint/2010/main" val="2615522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o-RO"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81928A-BD94-40F2-9FE9-D91AE84C02D8}" type="slidenum">
              <a:rPr lang="ro-RO" altLang="en-US">
                <a:latin typeface="Calibri" panose="020F0502020204030204" pitchFamily="34" charset="0"/>
              </a:rPr>
              <a:pPr eaLnBrk="1" hangingPunct="1"/>
              <a:t>36</a:t>
            </a:fld>
            <a:endParaRPr lang="ro-RO" altLang="en-US">
              <a:latin typeface="Calibri" panose="020F0502020204030204" pitchFamily="34" charset="0"/>
            </a:endParaRPr>
          </a:p>
        </p:txBody>
      </p:sp>
    </p:spTree>
    <p:extLst>
      <p:ext uri="{BB962C8B-B14F-4D97-AF65-F5344CB8AC3E}">
        <p14:creationId xmlns:p14="http://schemas.microsoft.com/office/powerpoint/2010/main" val="2950018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o-RO"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9F9AC1-8E90-49D2-A41E-7139EFF3EAC8}" type="slidenum">
              <a:rPr lang="ro-RO" altLang="en-US">
                <a:latin typeface="Calibri" panose="020F0502020204030204" pitchFamily="34" charset="0"/>
              </a:rPr>
              <a:pPr eaLnBrk="1" hangingPunct="1"/>
              <a:t>37</a:t>
            </a:fld>
            <a:endParaRPr lang="ro-RO" altLang="en-US">
              <a:latin typeface="Calibri" panose="020F0502020204030204" pitchFamily="34" charset="0"/>
            </a:endParaRPr>
          </a:p>
        </p:txBody>
      </p:sp>
    </p:spTree>
    <p:extLst>
      <p:ext uri="{BB962C8B-B14F-4D97-AF65-F5344CB8AC3E}">
        <p14:creationId xmlns:p14="http://schemas.microsoft.com/office/powerpoint/2010/main" val="4263544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o-RO"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A66326E-69D3-4333-8638-F2F1F4A4A314}" type="slidenum">
              <a:rPr lang="ro-RO" altLang="en-US">
                <a:latin typeface="Calibri" panose="020F0502020204030204" pitchFamily="34" charset="0"/>
              </a:rPr>
              <a:pPr eaLnBrk="1" hangingPunct="1"/>
              <a:t>38</a:t>
            </a:fld>
            <a:endParaRPr lang="ro-RO" altLang="en-US">
              <a:latin typeface="Calibri" panose="020F0502020204030204" pitchFamily="34" charset="0"/>
            </a:endParaRPr>
          </a:p>
        </p:txBody>
      </p:sp>
    </p:spTree>
    <p:extLst>
      <p:ext uri="{BB962C8B-B14F-4D97-AF65-F5344CB8AC3E}">
        <p14:creationId xmlns:p14="http://schemas.microsoft.com/office/powerpoint/2010/main" val="3123270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o-RO"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15D65A-6B01-45F5-96A7-3F43E6AA96F2}" type="slidenum">
              <a:rPr lang="en-US" altLang="en-US">
                <a:latin typeface="Calibri" panose="020F0502020204030204" pitchFamily="34" charset="0"/>
              </a:rPr>
              <a:pPr eaLnBrk="1" hangingPunct="1"/>
              <a:t>39</a:t>
            </a:fld>
            <a:endParaRPr lang="en-US" altLang="en-US">
              <a:latin typeface="Calibri" panose="020F0502020204030204" pitchFamily="34" charset="0"/>
            </a:endParaRPr>
          </a:p>
        </p:txBody>
      </p:sp>
    </p:spTree>
    <p:extLst>
      <p:ext uri="{BB962C8B-B14F-4D97-AF65-F5344CB8AC3E}">
        <p14:creationId xmlns:p14="http://schemas.microsoft.com/office/powerpoint/2010/main" val="2131675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o-RO"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00CD96-3484-4C8D-9587-984D2EE28485}" type="slidenum">
              <a:rPr lang="ro-RO" altLang="en-US">
                <a:latin typeface="Calibri" panose="020F0502020204030204" pitchFamily="34" charset="0"/>
              </a:rPr>
              <a:pPr eaLnBrk="1" hangingPunct="1"/>
              <a:t>41</a:t>
            </a:fld>
            <a:endParaRPr lang="ro-RO" altLang="en-US">
              <a:latin typeface="Calibri" panose="020F0502020204030204" pitchFamily="34" charset="0"/>
            </a:endParaRPr>
          </a:p>
        </p:txBody>
      </p:sp>
    </p:spTree>
    <p:extLst>
      <p:ext uri="{BB962C8B-B14F-4D97-AF65-F5344CB8AC3E}">
        <p14:creationId xmlns:p14="http://schemas.microsoft.com/office/powerpoint/2010/main" val="1813565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AA3D8D-4162-431C-9420-ED71B03CFBE9}" type="slidenum">
              <a:rPr lang="en-US" altLang="en-US">
                <a:latin typeface="Calibri" panose="020F0502020204030204" pitchFamily="34" charset="0"/>
              </a:rPr>
              <a:pPr eaLnBrk="1" hangingPunct="1"/>
              <a:t>42</a:t>
            </a:fld>
            <a:endParaRPr lang="en-US" altLang="en-US">
              <a:latin typeface="Calibri" panose="020F0502020204030204"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600072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498F8A-90D1-417C-8278-A37C3ED4D188}" type="slidenum">
              <a:rPr lang="en-US" altLang="en-US">
                <a:latin typeface="Calibri" panose="020F0502020204030204" pitchFamily="34" charset="0"/>
              </a:rPr>
              <a:pPr eaLnBrk="1" hangingPunct="1"/>
              <a:t>43</a:t>
            </a:fld>
            <a:endParaRPr lang="en-US" altLang="en-US">
              <a:latin typeface="Calibri" panose="020F0502020204030204" pitchFamily="34"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825554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o-RO"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EB484D-9A9D-43CA-9D28-B1242826B8B7}" type="slidenum">
              <a:rPr lang="ro-RO" altLang="en-US">
                <a:latin typeface="Calibri" panose="020F0502020204030204" pitchFamily="34" charset="0"/>
              </a:rPr>
              <a:pPr eaLnBrk="1" hangingPunct="1"/>
              <a:t>44</a:t>
            </a:fld>
            <a:endParaRPr lang="ro-RO" altLang="en-US">
              <a:latin typeface="Calibri" panose="020F0502020204030204" pitchFamily="34" charset="0"/>
            </a:endParaRPr>
          </a:p>
        </p:txBody>
      </p:sp>
    </p:spTree>
    <p:extLst>
      <p:ext uri="{BB962C8B-B14F-4D97-AF65-F5344CB8AC3E}">
        <p14:creationId xmlns:p14="http://schemas.microsoft.com/office/powerpoint/2010/main" val="3126968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o-RO"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081F72-859E-4B1A-8951-8CFA66C10641}" type="slidenum">
              <a:rPr lang="ro-RO" altLang="en-US">
                <a:latin typeface="Calibri" panose="020F0502020204030204" pitchFamily="34" charset="0"/>
              </a:rPr>
              <a:pPr eaLnBrk="1" hangingPunct="1"/>
              <a:t>47</a:t>
            </a:fld>
            <a:endParaRPr lang="ro-RO" altLang="en-US">
              <a:latin typeface="Calibri" panose="020F0502020204030204" pitchFamily="34" charset="0"/>
            </a:endParaRPr>
          </a:p>
        </p:txBody>
      </p:sp>
    </p:spTree>
    <p:extLst>
      <p:ext uri="{BB962C8B-B14F-4D97-AF65-F5344CB8AC3E}">
        <p14:creationId xmlns:p14="http://schemas.microsoft.com/office/powerpoint/2010/main" val="2300381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o-RO" alt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B5A7DA-6E17-4BED-AF07-D6927B8EAE3C}" type="slidenum">
              <a:rPr lang="ro-RO" altLang="en-US">
                <a:latin typeface="Calibri" panose="020F0502020204030204" pitchFamily="34" charset="0"/>
              </a:rPr>
              <a:pPr eaLnBrk="1" hangingPunct="1"/>
              <a:t>48</a:t>
            </a:fld>
            <a:endParaRPr lang="ro-RO" altLang="en-US">
              <a:latin typeface="Calibri" panose="020F0502020204030204" pitchFamily="34" charset="0"/>
            </a:endParaRPr>
          </a:p>
        </p:txBody>
      </p:sp>
    </p:spTree>
    <p:extLst>
      <p:ext uri="{BB962C8B-B14F-4D97-AF65-F5344CB8AC3E}">
        <p14:creationId xmlns:p14="http://schemas.microsoft.com/office/powerpoint/2010/main" val="1521346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ECD7A0-9B54-48A1-AAB4-586E1DA97882}"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4258392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o-RO"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43D0BB-F2BF-4FFD-9635-8E66D719C325}" type="slidenum">
              <a:rPr lang="ro-RO" altLang="en-US">
                <a:latin typeface="Calibri" panose="020F0502020204030204" pitchFamily="34" charset="0"/>
              </a:rPr>
              <a:pPr eaLnBrk="1" hangingPunct="1"/>
              <a:t>49</a:t>
            </a:fld>
            <a:endParaRPr lang="ro-RO" altLang="en-US">
              <a:latin typeface="Calibri" panose="020F0502020204030204" pitchFamily="34" charset="0"/>
            </a:endParaRPr>
          </a:p>
        </p:txBody>
      </p:sp>
    </p:spTree>
    <p:extLst>
      <p:ext uri="{BB962C8B-B14F-4D97-AF65-F5344CB8AC3E}">
        <p14:creationId xmlns:p14="http://schemas.microsoft.com/office/powerpoint/2010/main" val="659550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o-RO"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2D754E-E4A5-413C-B293-6C729FD6B6B6}" type="slidenum">
              <a:rPr lang="ro-RO" altLang="en-US">
                <a:latin typeface="Calibri" panose="020F0502020204030204" pitchFamily="34" charset="0"/>
              </a:rPr>
              <a:pPr eaLnBrk="1" hangingPunct="1"/>
              <a:t>50</a:t>
            </a:fld>
            <a:endParaRPr lang="ro-RO" altLang="en-US">
              <a:latin typeface="Calibri" panose="020F0502020204030204" pitchFamily="34" charset="0"/>
            </a:endParaRPr>
          </a:p>
        </p:txBody>
      </p:sp>
    </p:spTree>
    <p:extLst>
      <p:ext uri="{BB962C8B-B14F-4D97-AF65-F5344CB8AC3E}">
        <p14:creationId xmlns:p14="http://schemas.microsoft.com/office/powerpoint/2010/main" val="3804499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o-RO"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168536-3711-43C7-BA5B-50955E8A415E}" type="slidenum">
              <a:rPr lang="en-US" altLang="en-US">
                <a:latin typeface="Calibri" panose="020F0502020204030204" pitchFamily="34" charset="0"/>
              </a:rPr>
              <a:pPr eaLnBrk="1" hangingPunct="1"/>
              <a:t>51</a:t>
            </a:fld>
            <a:endParaRPr lang="en-US" altLang="en-US">
              <a:latin typeface="Calibri" panose="020F0502020204030204" pitchFamily="34" charset="0"/>
            </a:endParaRPr>
          </a:p>
        </p:txBody>
      </p:sp>
    </p:spTree>
    <p:extLst>
      <p:ext uri="{BB962C8B-B14F-4D97-AF65-F5344CB8AC3E}">
        <p14:creationId xmlns:p14="http://schemas.microsoft.com/office/powerpoint/2010/main" val="4011488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o-RO"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AAE52E-56B4-4F7D-A619-8509FD779DA1}" type="slidenum">
              <a:rPr lang="ro-RO" altLang="en-US">
                <a:latin typeface="Calibri" panose="020F0502020204030204" pitchFamily="34" charset="0"/>
              </a:rPr>
              <a:pPr eaLnBrk="1" hangingPunct="1"/>
              <a:t>52</a:t>
            </a:fld>
            <a:endParaRPr lang="ro-RO" altLang="en-US">
              <a:latin typeface="Calibri" panose="020F0502020204030204" pitchFamily="34" charset="0"/>
            </a:endParaRPr>
          </a:p>
        </p:txBody>
      </p:sp>
    </p:spTree>
    <p:extLst>
      <p:ext uri="{BB962C8B-B14F-4D97-AF65-F5344CB8AC3E}">
        <p14:creationId xmlns:p14="http://schemas.microsoft.com/office/powerpoint/2010/main" val="3547121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BA5FC0-B79D-4D7D-B995-B7551A9C750D}" type="slidenum">
              <a:rPr lang="en-US" altLang="en-US">
                <a:cs typeface="Arial" panose="020B0604020202020204" pitchFamily="34" charset="0"/>
              </a:rPr>
              <a:pPr eaLnBrk="1" hangingPunct="1"/>
              <a:t>15</a:t>
            </a:fld>
            <a:endParaRPr lang="en-US" altLang="en-US">
              <a:cs typeface="Arial" panose="020B0604020202020204" pitchFamily="34" charset="0"/>
            </a:endParaRPr>
          </a:p>
        </p:txBody>
      </p:sp>
    </p:spTree>
    <p:extLst>
      <p:ext uri="{BB962C8B-B14F-4D97-AF65-F5344CB8AC3E}">
        <p14:creationId xmlns:p14="http://schemas.microsoft.com/office/powerpoint/2010/main" val="2578050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7FCCAB-7013-4550-8F6D-2EC1A296847A}" type="slidenum">
              <a:rPr lang="en-US" altLang="en-US">
                <a:cs typeface="Arial" panose="020B0604020202020204" pitchFamily="34" charset="0"/>
              </a:rPr>
              <a:pPr eaLnBrk="1" hangingPunct="1"/>
              <a:t>16</a:t>
            </a:fld>
            <a:endParaRPr lang="en-US" altLang="en-US">
              <a:cs typeface="Arial" panose="020B0604020202020204" pitchFamily="34" charset="0"/>
            </a:endParaRPr>
          </a:p>
        </p:txBody>
      </p:sp>
    </p:spTree>
    <p:extLst>
      <p:ext uri="{BB962C8B-B14F-4D97-AF65-F5344CB8AC3E}">
        <p14:creationId xmlns:p14="http://schemas.microsoft.com/office/powerpoint/2010/main" val="3293311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0AA668-1984-48EB-AF30-B9910C44B676}" type="slidenum">
              <a:rPr lang="en-US" altLang="en-US">
                <a:cs typeface="Arial" panose="020B0604020202020204" pitchFamily="34" charset="0"/>
              </a:rPr>
              <a:pPr eaLnBrk="1" hangingPunct="1"/>
              <a:t>17</a:t>
            </a:fld>
            <a:endParaRPr lang="en-US" altLang="en-US">
              <a:cs typeface="Arial" panose="020B0604020202020204" pitchFamily="34" charset="0"/>
            </a:endParaRPr>
          </a:p>
        </p:txBody>
      </p:sp>
    </p:spTree>
    <p:extLst>
      <p:ext uri="{BB962C8B-B14F-4D97-AF65-F5344CB8AC3E}">
        <p14:creationId xmlns:p14="http://schemas.microsoft.com/office/powerpoint/2010/main" val="1493846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54BC52F-221E-4650-BF8C-51BB2CCAB5A8}" type="slidenum">
              <a:rPr lang="en-US" altLang="en-US">
                <a:cs typeface="Arial" panose="020B0604020202020204" pitchFamily="34" charset="0"/>
              </a:rPr>
              <a:pPr eaLnBrk="1" hangingPunct="1"/>
              <a:t>18</a:t>
            </a:fld>
            <a:endParaRPr lang="en-US" altLang="en-US">
              <a:cs typeface="Arial" panose="020B0604020202020204" pitchFamily="34" charset="0"/>
            </a:endParaRPr>
          </a:p>
        </p:txBody>
      </p:sp>
    </p:spTree>
    <p:extLst>
      <p:ext uri="{BB962C8B-B14F-4D97-AF65-F5344CB8AC3E}">
        <p14:creationId xmlns:p14="http://schemas.microsoft.com/office/powerpoint/2010/main" val="150940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22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09F3AF-E768-4E06-9E10-10D2F2DAEFF8}"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3996664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013C79-1D04-46AB-8600-4FF720F9C23E}"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extLst>
      <p:ext uri="{BB962C8B-B14F-4D97-AF65-F5344CB8AC3E}">
        <p14:creationId xmlns:p14="http://schemas.microsoft.com/office/powerpoint/2010/main" val="399303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o-RO"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80693F-B8A1-4DEC-9993-C875C09E5415}" type="slidenum">
              <a:rPr lang="ro-RO" altLang="en-US">
                <a:latin typeface="Calibri" panose="020F0502020204030204" pitchFamily="34" charset="0"/>
              </a:rPr>
              <a:pPr eaLnBrk="1" hangingPunct="1"/>
              <a:t>26</a:t>
            </a:fld>
            <a:endParaRPr lang="ro-RO" altLang="en-US">
              <a:latin typeface="Calibri" panose="020F0502020204030204" pitchFamily="34" charset="0"/>
            </a:endParaRPr>
          </a:p>
        </p:txBody>
      </p:sp>
    </p:spTree>
    <p:extLst>
      <p:ext uri="{BB962C8B-B14F-4D97-AF65-F5344CB8AC3E}">
        <p14:creationId xmlns:p14="http://schemas.microsoft.com/office/powerpoint/2010/main" val="398381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53F130B-0181-4615-ACC7-837EEEFC314C}" type="datetimeFigureOut">
              <a:rPr lang="en-US" smtClean="0"/>
              <a:t>12/6/2015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62EC136-0662-488E-88F0-79D4ABEE1D4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3F130B-0181-4615-ACC7-837EEEFC314C}"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EC136-0662-488E-88F0-79D4ABEE1D4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3F130B-0181-4615-ACC7-837EEEFC314C}"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EC136-0662-488E-88F0-79D4ABEE1D4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2B5F1B7-2C39-499D-9918-5F5E787CB4C6}" type="slidenum">
              <a:rPr lang="en-US" altLang="en-US"/>
              <a:pPr/>
              <a:t>‹#›</a:t>
            </a:fld>
            <a:endParaRPr lang="en-US" altLang="en-US"/>
          </a:p>
        </p:txBody>
      </p:sp>
    </p:spTree>
    <p:extLst>
      <p:ext uri="{BB962C8B-B14F-4D97-AF65-F5344CB8AC3E}">
        <p14:creationId xmlns:p14="http://schemas.microsoft.com/office/powerpoint/2010/main" val="169265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935938" cy="1143000"/>
          </a:xfrm>
        </p:spPr>
        <p:txBody>
          <a:bodyPr/>
          <a:lstStyle>
            <a:lvl1pPr algn="l">
              <a:defRPr b="1"/>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107504" y="1142999"/>
            <a:ext cx="8928992" cy="5578475"/>
          </a:xfrm>
        </p:spPr>
        <p:txBody>
          <a:bodyPr/>
          <a:lstStyle>
            <a:lvl1pPr algn="just">
              <a:defRPr/>
            </a:lvl1pPr>
            <a:lvl2pPr algn="just">
              <a:defRPr/>
            </a:lvl2pPr>
            <a:lvl3pPr algn="just">
              <a:defRPr/>
            </a:lvl3pPr>
            <a:lvl4pPr algn="just">
              <a:defRPr/>
            </a:lvl4pPr>
            <a:lvl5pPr algn="jus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953F130B-0181-4615-ACC7-837EEEFC314C}"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EC136-0662-488E-88F0-79D4ABEE1D4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53F130B-0181-4615-ACC7-837EEEFC314C}"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EC136-0662-488E-88F0-79D4ABEE1D4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53F130B-0181-4615-ACC7-837EEEFC314C}"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2EC136-0662-488E-88F0-79D4ABEE1D4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53F130B-0181-4615-ACC7-837EEEFC314C}" type="datetimeFigureOut">
              <a:rPr lang="en-US" smtClean="0"/>
              <a:t>12/6/2015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2EC136-0662-488E-88F0-79D4ABEE1D4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53F130B-0181-4615-ACC7-837EEEFC314C}" type="datetimeFigureOut">
              <a:rPr lang="en-US" smtClean="0"/>
              <a:t>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2EC136-0662-488E-88F0-79D4ABEE1D4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F130B-0181-4615-ACC7-837EEEFC314C}" type="datetimeFigureOut">
              <a:rPr lang="en-US" smtClean="0"/>
              <a:t>12/6/2015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2EC136-0662-488E-88F0-79D4ABEE1D4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53F130B-0181-4615-ACC7-837EEEFC314C}"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2EC136-0662-488E-88F0-79D4ABEE1D4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53F130B-0181-4615-ACC7-837EEEFC314C}"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62EC136-0662-488E-88F0-79D4ABEE1D40}"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53F130B-0181-4615-ACC7-837EEEFC314C}" type="datetimeFigureOut">
              <a:rPr lang="en-US" smtClean="0"/>
              <a:t>12/6/2015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62EC136-0662-488E-88F0-79D4ABEE1D40}"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jpeg"/></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51.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 Id="rId9" Type="http://schemas.openxmlformats.org/officeDocument/2006/relationships/image" Target="../media/image77.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o-RO" b="1" dirty="0"/>
              <a:t>SPIRILI. SPIROCHETE</a:t>
            </a:r>
            <a:r>
              <a:rPr lang="en-US" b="1" dirty="0"/>
              <a:t/>
            </a:r>
            <a:br>
              <a:rPr lang="en-US" b="1" dirty="0"/>
            </a:br>
            <a:endParaRPr lang="en-US" dirty="0"/>
          </a:p>
        </p:txBody>
      </p:sp>
      <p:sp>
        <p:nvSpPr>
          <p:cNvPr id="3" name="Subtitle 2"/>
          <p:cNvSpPr>
            <a:spLocks noGrp="1"/>
          </p:cNvSpPr>
          <p:nvPr>
            <p:ph type="subTitle" idx="1"/>
          </p:nvPr>
        </p:nvSpPr>
        <p:spPr>
          <a:xfrm>
            <a:off x="571472" y="3886200"/>
            <a:ext cx="7786742" cy="1752600"/>
          </a:xfrm>
        </p:spPr>
        <p:txBody>
          <a:bodyPr>
            <a:normAutofit/>
          </a:bodyPr>
          <a:lstStyle/>
          <a:p>
            <a:r>
              <a:rPr lang="ro-RO" dirty="0"/>
              <a:t>Spirilii şi spirochetele reprezintă </a:t>
            </a:r>
            <a:r>
              <a:rPr lang="ro-RO" b="1" i="1" dirty="0"/>
              <a:t>bacterii cu corpul răsucit în spirală</a:t>
            </a:r>
            <a:r>
              <a:rPr lang="ro-RO" dirty="0"/>
              <a:t>. Ele sunt grupate în trei genuri: </a:t>
            </a:r>
            <a:r>
              <a:rPr lang="ro-RO" i="1" dirty="0"/>
              <a:t>Leptospira, Treponema</a:t>
            </a:r>
            <a:r>
              <a:rPr lang="ro-RO" dirty="0"/>
              <a:t> şi </a:t>
            </a:r>
            <a:r>
              <a:rPr lang="ro-RO" i="1" dirty="0"/>
              <a:t>Borrelia</a:t>
            </a:r>
            <a:r>
              <a:rPr lang="ro-RO" dirty="0"/>
              <a:t>.</a:t>
            </a:r>
            <a:endParaRPr lang="en-US"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eaLnBrk="1" hangingPunct="1"/>
            <a:r>
              <a:rPr lang="ro-RO" altLang="en-US" smtClean="0"/>
              <a:t>Rezistenţă la agenţi chimici şi fizici</a:t>
            </a:r>
            <a:endParaRPr lang="en-US" altLang="en-US" smtClean="0"/>
          </a:p>
        </p:txBody>
      </p:sp>
      <p:sp>
        <p:nvSpPr>
          <p:cNvPr id="3" name="Content Placeholder 2"/>
          <p:cNvSpPr>
            <a:spLocks noGrp="1"/>
          </p:cNvSpPr>
          <p:nvPr>
            <p:ph idx="1"/>
          </p:nvPr>
        </p:nvSpPr>
        <p:spPr/>
        <p:txBody>
          <a:bodyPr rtlCol="0">
            <a:normAutofit/>
          </a:bodyPr>
          <a:lstStyle/>
          <a:p>
            <a:pPr marL="1079500" lvl="1" indent="-509588" eaLnBrk="1" fontAlgn="auto" hangingPunct="1">
              <a:spcAft>
                <a:spcPts val="0"/>
              </a:spcAft>
              <a:buFont typeface="Wingdings" pitchFamily="2" charset="2"/>
              <a:buChar char="Ø"/>
              <a:defRPr/>
            </a:pPr>
            <a:r>
              <a:rPr lang="ro-RO" dirty="0" smtClean="0"/>
              <a:t>TP este imobilizată şi distrusă rapid de:</a:t>
            </a:r>
          </a:p>
          <a:p>
            <a:pPr marL="1479550" lvl="2" indent="-509588" eaLnBrk="1" fontAlgn="auto" hangingPunct="1">
              <a:spcAft>
                <a:spcPts val="0"/>
              </a:spcAft>
              <a:buFont typeface="Wingdings" pitchFamily="2" charset="2"/>
              <a:buChar char="Ø"/>
              <a:defRPr/>
            </a:pPr>
            <a:r>
              <a:rPr lang="ro-RO" sz="2000" dirty="0" smtClean="0"/>
              <a:t>Oxigen</a:t>
            </a:r>
          </a:p>
          <a:p>
            <a:pPr marL="1479550" lvl="2" indent="-509588" eaLnBrk="1" fontAlgn="auto" hangingPunct="1">
              <a:spcAft>
                <a:spcPts val="0"/>
              </a:spcAft>
              <a:buFont typeface="Wingdings" pitchFamily="2" charset="2"/>
              <a:buChar char="Ø"/>
              <a:defRPr/>
            </a:pPr>
            <a:r>
              <a:rPr lang="ro-RO" sz="2000" dirty="0" smtClean="0"/>
              <a:t>Detergenţi</a:t>
            </a:r>
          </a:p>
          <a:p>
            <a:pPr marL="1479550" lvl="2" indent="-509588" eaLnBrk="1" fontAlgn="auto" hangingPunct="1">
              <a:spcAft>
                <a:spcPts val="0"/>
              </a:spcAft>
              <a:buFont typeface="Wingdings" pitchFamily="2" charset="2"/>
              <a:buChar char="Ø"/>
              <a:defRPr/>
            </a:pPr>
            <a:r>
              <a:rPr lang="ro-RO" sz="2000" dirty="0" smtClean="0"/>
              <a:t>Soluţii </a:t>
            </a:r>
            <a:r>
              <a:rPr lang="ro-RO" sz="2000" dirty="0" err="1" smtClean="0"/>
              <a:t>hipotone</a:t>
            </a:r>
            <a:endParaRPr lang="ro-RO" sz="2000" dirty="0" smtClean="0"/>
          </a:p>
          <a:p>
            <a:pPr marL="1479550" lvl="2" indent="-509588" eaLnBrk="1" fontAlgn="auto" hangingPunct="1">
              <a:spcAft>
                <a:spcPts val="0"/>
              </a:spcAft>
              <a:buFont typeface="Wingdings" pitchFamily="2" charset="2"/>
              <a:buChar char="Ø"/>
              <a:defRPr/>
            </a:pPr>
            <a:r>
              <a:rPr lang="ro-RO" sz="2000" dirty="0" smtClean="0"/>
              <a:t>Săpun</a:t>
            </a:r>
          </a:p>
          <a:p>
            <a:pPr marL="1479550" lvl="2" indent="-509588" eaLnBrk="1" fontAlgn="auto" hangingPunct="1">
              <a:spcAft>
                <a:spcPts val="0"/>
              </a:spcAft>
              <a:buFont typeface="Wingdings" pitchFamily="2" charset="2"/>
              <a:buChar char="Ø"/>
              <a:defRPr/>
            </a:pPr>
            <a:r>
              <a:rPr lang="ro-RO" sz="2000" dirty="0" smtClean="0"/>
              <a:t>Compuşi mercuriali</a:t>
            </a:r>
          </a:p>
          <a:p>
            <a:pPr marL="1479550" lvl="2" indent="-509588" eaLnBrk="1" fontAlgn="auto" hangingPunct="1">
              <a:spcAft>
                <a:spcPts val="0"/>
              </a:spcAft>
              <a:buFont typeface="Wingdings" pitchFamily="2" charset="2"/>
              <a:buChar char="Ø"/>
              <a:defRPr/>
            </a:pPr>
            <a:r>
              <a:rPr lang="ro-RO" sz="2000" dirty="0" smtClean="0"/>
              <a:t>Temperatură peste 41 °C</a:t>
            </a:r>
          </a:p>
          <a:p>
            <a:pPr marL="1079500" lvl="1" indent="-509588" eaLnBrk="1" fontAlgn="auto" hangingPunct="1">
              <a:spcAft>
                <a:spcPts val="0"/>
              </a:spcAft>
              <a:buFont typeface="Wingdings" pitchFamily="2" charset="2"/>
              <a:buChar char="Ø"/>
              <a:defRPr/>
            </a:pPr>
            <a:r>
              <a:rPr lang="ro-RO" dirty="0" smtClean="0"/>
              <a:t>TP moare în 24 h în flacoanele cu sânge conservate la 4 °C</a:t>
            </a:r>
          </a:p>
          <a:p>
            <a:pPr marL="1079500" lvl="1" indent="-509588" eaLnBrk="1" fontAlgn="auto" hangingPunct="1">
              <a:spcAft>
                <a:spcPts val="0"/>
              </a:spcAft>
              <a:buFont typeface="Wingdings" pitchFamily="2" charset="2"/>
              <a:buChar char="Ø"/>
              <a:defRPr/>
            </a:pPr>
            <a:r>
              <a:rPr lang="ro-RO" dirty="0" smtClean="0"/>
              <a:t>Este sensibilă la penicilină, eritromicină, preparate de bismut, mercur, arsenic</a:t>
            </a:r>
            <a:endParaRPr lang="en-US" dirty="0" smtClean="0"/>
          </a:p>
          <a:p>
            <a:pPr eaLnBrk="1" fontAlgn="auto" hangingPunct="1">
              <a:spcAft>
                <a:spcPts val="0"/>
              </a:spcAft>
              <a:defRPr/>
            </a:pPr>
            <a:endParaRPr lang="en-US" dirty="0"/>
          </a:p>
        </p:txBody>
      </p:sp>
    </p:spTree>
    <p:extLst>
      <p:ext uri="{BB962C8B-B14F-4D97-AF65-F5344CB8AC3E}">
        <p14:creationId xmlns:p14="http://schemas.microsoft.com/office/powerpoint/2010/main" val="1844683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71480"/>
            <a:ext cx="8229600" cy="6110310"/>
          </a:xfrm>
        </p:spPr>
        <p:txBody>
          <a:bodyPr>
            <a:normAutofit fontScale="62500" lnSpcReduction="20000"/>
          </a:bodyPr>
          <a:lstStyle/>
          <a:p>
            <a:r>
              <a:rPr lang="ro-RO" b="1" dirty="0" smtClean="0"/>
              <a:t>8. BOALA LA OM</a:t>
            </a:r>
            <a:endParaRPr lang="en-US" dirty="0" smtClean="0"/>
          </a:p>
          <a:p>
            <a:r>
              <a:rPr lang="ro-RO" b="1" dirty="0" smtClean="0"/>
              <a:t>8.1. Habitat</a:t>
            </a:r>
            <a:endParaRPr lang="en-US" dirty="0" smtClean="0"/>
          </a:p>
          <a:p>
            <a:r>
              <a:rPr lang="ro-RO" dirty="0" smtClean="0"/>
              <a:t>Treponema pallidum nu rezistă mult în mediul extern. Sursa de îmbolnăvire o reprezintă omul bolnav, cu leziuni (mai ales, primare şi secundare). În sângele conservat rezistă 24 de ore.</a:t>
            </a:r>
            <a:endParaRPr lang="en-US" dirty="0" smtClean="0"/>
          </a:p>
          <a:p>
            <a:pPr>
              <a:buNone/>
            </a:pPr>
            <a:endParaRPr lang="en-US" dirty="0" smtClean="0"/>
          </a:p>
          <a:p>
            <a:r>
              <a:rPr lang="ro-RO" b="1" dirty="0" smtClean="0"/>
              <a:t>8.2. Patogenie</a:t>
            </a:r>
            <a:endParaRPr lang="en-US" dirty="0" smtClean="0"/>
          </a:p>
          <a:p>
            <a:r>
              <a:rPr lang="ro-RO" b="1" dirty="0" smtClean="0"/>
              <a:t>Sifilisul </a:t>
            </a:r>
            <a:r>
              <a:rPr lang="ro-RO" dirty="0" smtClean="0"/>
              <a:t>este o </a:t>
            </a:r>
            <a:r>
              <a:rPr lang="ro-RO" b="1" i="1" dirty="0" smtClean="0"/>
              <a:t>infecţie exclusiv umană</a:t>
            </a:r>
            <a:r>
              <a:rPr lang="ro-RO" dirty="0" smtClean="0"/>
              <a:t>. Boala a fost reprodusă experimental la iepure sau maimuţă foarte greu, dar cu alte manifestări. Poarta de intrare pentru infecţia umană o reprezintă căile genitale (sexuală); mai rar pe alte căi (faringiană).</a:t>
            </a:r>
            <a:endParaRPr lang="en-US" dirty="0" smtClean="0"/>
          </a:p>
          <a:p>
            <a:r>
              <a:rPr lang="ro-RO" dirty="0" smtClean="0"/>
              <a:t>Treponema pallidum acţionează ca germen patogen prin </a:t>
            </a:r>
            <a:r>
              <a:rPr lang="ro-RO" b="1" i="1" dirty="0" smtClean="0"/>
              <a:t>invazivitate</a:t>
            </a:r>
            <a:r>
              <a:rPr lang="ro-RO" dirty="0" smtClean="0"/>
              <a:t>. Nu a fost demonstrată existenţa vreunei toxine. Leziunile apărute în cursul bolii sunt induse prin acumularea germenilor şi a metaboliţilor lor în ţesuturile agresionate. Se pare că este necesar un anumit număr de treponeme (10</a:t>
            </a:r>
            <a:r>
              <a:rPr lang="ro-RO" baseline="30000" dirty="0" smtClean="0"/>
              <a:t>7</a:t>
            </a:r>
            <a:r>
              <a:rPr lang="ro-RO" dirty="0" smtClean="0"/>
              <a:t> germeni) pentru producerea leziunilor.</a:t>
            </a:r>
            <a:endParaRPr lang="en-US" dirty="0" smtClean="0"/>
          </a:p>
          <a:p>
            <a:r>
              <a:rPr lang="ro-RO" dirty="0" smtClean="0"/>
              <a:t>Latenţa între perioada primară şi cea secundară este explicată prin multiplicarea lentă pentru realizarea unui anumit număr de bacterii în organism, necesar pentru generarea leziunilor.</a:t>
            </a:r>
            <a:endParaRPr lang="en-US" dirty="0" smtClean="0"/>
          </a:p>
          <a:p>
            <a:r>
              <a:rPr lang="ro-RO" dirty="0" smtClean="0"/>
              <a:t>În perioada secundară există o scădere a rezistenţei organismului, a cărei cauză nu se cunoaşte suficient, care permite generalizarea infecţiei cu formare de leziuni şi manifestări multiple interne şi externe.</a:t>
            </a:r>
            <a:endParaRPr lang="en-US" dirty="0" smtClean="0"/>
          </a:p>
          <a:p>
            <a:r>
              <a:rPr lang="ro-RO" b="1" i="1" dirty="0" smtClean="0"/>
              <a:t>Prezenţa concomitentă</a:t>
            </a:r>
            <a:r>
              <a:rPr lang="ro-RO" dirty="0" smtClean="0"/>
              <a:t> în faza secundară în organism a </a:t>
            </a:r>
            <a:r>
              <a:rPr lang="ro-RO" b="1" i="1" dirty="0" smtClean="0"/>
              <a:t>treponemelor în mare cantitate şi a anticorpilor</a:t>
            </a:r>
            <a:r>
              <a:rPr lang="ro-RO" dirty="0" smtClean="0"/>
              <a:t>, duce la apariţia de </a:t>
            </a:r>
            <a:r>
              <a:rPr lang="ro-RO" b="1" i="1" dirty="0" smtClean="0"/>
              <a:t>complexe imune</a:t>
            </a:r>
            <a:r>
              <a:rPr lang="ro-RO" dirty="0" smtClean="0"/>
              <a:t> care, prin </a:t>
            </a:r>
            <a:r>
              <a:rPr lang="ro-RO" b="1" i="1" dirty="0" smtClean="0"/>
              <a:t>depunerea lor pe pereţii vaselor</a:t>
            </a:r>
            <a:r>
              <a:rPr lang="ro-RO" dirty="0" smtClean="0"/>
              <a:t>, formează manşoane perivasculare cu manifestări clinice de vascularită, iridociclită, sau se </a:t>
            </a:r>
            <a:r>
              <a:rPr lang="ro-RO" b="1" i="1" dirty="0" smtClean="0"/>
              <a:t>depun la nivelul filtrelor biologice</a:t>
            </a:r>
            <a:r>
              <a:rPr lang="ro-RO" dirty="0" smtClean="0"/>
              <a:t>, determinând </a:t>
            </a:r>
            <a:r>
              <a:rPr lang="ro-RO" i="1" dirty="0" smtClean="0"/>
              <a:t>glomerulonefrite, artrite</a:t>
            </a:r>
            <a:r>
              <a:rPr lang="ro-RO" dirty="0" smtClean="0"/>
              <a:t>. Pe măsură ce starea de rezistenţă a organismului se restabileşte, manifestările de sifilis generalizat dispar şi boala devine din nou asimptomatică (faza de sifilis latent). Totuşi, chiar şi în faza de latenţă, treponemele nu devin total inactive.</a:t>
            </a:r>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857232"/>
            <a:ext cx="8229600" cy="5753120"/>
          </a:xfrm>
        </p:spPr>
        <p:txBody>
          <a:bodyPr>
            <a:normAutofit fontScale="70000" lnSpcReduction="20000"/>
          </a:bodyPr>
          <a:lstStyle/>
          <a:p>
            <a:r>
              <a:rPr lang="ro-RO" dirty="0" smtClean="0"/>
              <a:t>Manifestările clinice ale sifilisului terţiar sunt o consecinţă a răspunsului imun de tip celular. Leziunile distructive caracteristice acestei faze sunt manifestări tipice de hipersensibilitate întârziată.</a:t>
            </a:r>
            <a:endParaRPr lang="en-US" dirty="0" smtClean="0"/>
          </a:p>
          <a:p>
            <a:r>
              <a:rPr lang="ro-RO" b="1" i="1" dirty="0" smtClean="0"/>
              <a:t>Goma sifilitică</a:t>
            </a:r>
            <a:r>
              <a:rPr lang="ro-RO" dirty="0" smtClean="0"/>
              <a:t> este caracterizată printr-o </a:t>
            </a:r>
            <a:r>
              <a:rPr lang="ro-RO" i="1" dirty="0" smtClean="0"/>
              <a:t>infiltraţie masivă limfocitară şi epiteloidă</a:t>
            </a:r>
            <a:r>
              <a:rPr lang="ro-RO" dirty="0" smtClean="0"/>
              <a:t> însoţită de </a:t>
            </a:r>
            <a:r>
              <a:rPr lang="ro-RO" i="1" dirty="0" smtClean="0"/>
              <a:t>necrozarea ţesuturilor</a:t>
            </a:r>
            <a:r>
              <a:rPr lang="ro-RO" dirty="0" smtClean="0"/>
              <a:t>; treponemele sunt prezente în gomă, dar în număr mic şi au o slabă virulenţă.</a:t>
            </a:r>
            <a:endParaRPr lang="en-US" dirty="0" smtClean="0"/>
          </a:p>
          <a:p>
            <a:r>
              <a:rPr lang="ro-RO" dirty="0" smtClean="0"/>
              <a:t>Prezenţa îndelungată a treponemelor în unele celule parazitare determină demascarea la nivelul membranei interne a mitocondriilor a unor situsuri antigenice ce pot stimula formarea de autoanticorpi.</a:t>
            </a:r>
            <a:endParaRPr lang="en-US" dirty="0" smtClean="0"/>
          </a:p>
          <a:p>
            <a:r>
              <a:rPr lang="ro-RO" b="1" dirty="0" smtClean="0"/>
              <a:t>Sifilisul câştigat </a:t>
            </a:r>
            <a:r>
              <a:rPr lang="ro-RO" dirty="0" smtClean="0"/>
              <a:t>prezintă următoarele perioade:</a:t>
            </a:r>
            <a:endParaRPr lang="en-US" dirty="0" smtClean="0"/>
          </a:p>
          <a:p>
            <a:pPr lvl="0"/>
            <a:r>
              <a:rPr lang="ro-RO" b="1" dirty="0" smtClean="0"/>
              <a:t>Primară</a:t>
            </a:r>
            <a:r>
              <a:rPr lang="ro-RO" dirty="0" smtClean="0"/>
              <a:t>: treponemele pătrund prin mucoase sau prin piele; după 10-60 de zile apare leziunea primară şi anume </a:t>
            </a:r>
            <a:r>
              <a:rPr lang="ro-RO" b="1" i="1" dirty="0" smtClean="0"/>
              <a:t>„şancrul tare”</a:t>
            </a:r>
            <a:r>
              <a:rPr lang="ro-RO" dirty="0" smtClean="0"/>
              <a:t>. Din punct de vedere histologic predomină limfocitele B şi T, plus plasmocite. Această leziune trece de regulă spontan.</a:t>
            </a:r>
            <a:endParaRPr lang="en-US" dirty="0" smtClean="0"/>
          </a:p>
          <a:p>
            <a:pPr lvl="0"/>
            <a:r>
              <a:rPr lang="ro-RO" b="1" dirty="0" smtClean="0"/>
              <a:t>Secundară</a:t>
            </a:r>
            <a:r>
              <a:rPr lang="ro-RO" dirty="0" smtClean="0"/>
              <a:t>:</a:t>
            </a:r>
            <a:r>
              <a:rPr lang="ro-RO" b="1" dirty="0" smtClean="0"/>
              <a:t> </a:t>
            </a:r>
            <a:r>
              <a:rPr lang="ro-RO" dirty="0" smtClean="0"/>
              <a:t>după 2-10 săptămâni de la dispariţia şancrului are loc </a:t>
            </a:r>
            <a:r>
              <a:rPr lang="ro-RO" b="1" i="1" dirty="0" smtClean="0"/>
              <a:t>diseminarea treponemelor pe cale circulatorie</a:t>
            </a:r>
            <a:r>
              <a:rPr lang="ro-RO" dirty="0" smtClean="0"/>
              <a:t>, </a:t>
            </a:r>
            <a:r>
              <a:rPr lang="ro-RO" b="1" i="1" dirty="0" smtClean="0"/>
              <a:t>cu fixarea lor în diferite teritorii</a:t>
            </a:r>
            <a:r>
              <a:rPr lang="ro-RO" dirty="0" smtClean="0"/>
              <a:t>: </a:t>
            </a:r>
            <a:r>
              <a:rPr lang="ro-RO" i="1" dirty="0" smtClean="0"/>
              <a:t>tegumente, mucoasa respiratorie, genitală, digestivă, oase, articulaţii, sistem nervos central, meninge, ochi, ficat, rinichi</a:t>
            </a:r>
            <a:r>
              <a:rPr lang="ro-RO" dirty="0" smtClean="0"/>
              <a:t>. Şi această perioadă se „vindecă” spontan, de regulă.</a:t>
            </a:r>
            <a:endParaRPr lang="en-US" dirty="0" smtClean="0"/>
          </a:p>
          <a:p>
            <a:pPr lvl="0"/>
            <a:r>
              <a:rPr lang="ro-RO" b="1" dirty="0" smtClean="0"/>
              <a:t>Terţiară</a:t>
            </a:r>
            <a:r>
              <a:rPr lang="ro-RO" dirty="0" smtClean="0"/>
              <a:t>: după ani de zile, apar </a:t>
            </a:r>
            <a:r>
              <a:rPr lang="ro-RO" b="1" i="1" dirty="0" smtClean="0"/>
              <a:t>leziuni de tip granulomatos</a:t>
            </a:r>
            <a:r>
              <a:rPr lang="ro-RO" dirty="0" smtClean="0"/>
              <a:t> („goma”) în diferite zone: </a:t>
            </a:r>
            <a:r>
              <a:rPr lang="ro-RO" i="1" dirty="0" smtClean="0"/>
              <a:t>sistem cardiovascular </a:t>
            </a:r>
            <a:r>
              <a:rPr lang="ro-RO" dirty="0" smtClean="0"/>
              <a:t>- aortită (cu evoluţie spre anevrism); leziuni ale valvulelor aortice; alte arterite; </a:t>
            </a:r>
            <a:r>
              <a:rPr lang="ro-RO" i="1" dirty="0" smtClean="0"/>
              <a:t>sistem nervos central (SNC) </a:t>
            </a:r>
            <a:r>
              <a:rPr lang="ro-RO" dirty="0" smtClean="0"/>
              <a:t>- leziuni ale căilor sensibilităţii profunde conştiente, leziuni ale trunchiului  cerebral, determinând „paralizie generală progresivă”.</a:t>
            </a:r>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dpictures.org/_wp/wp-content/uploads/2010/02/syphilis-finger-chancre.jpg"/>
          <p:cNvPicPr>
            <a:picLocks noChangeAspect="1" noChangeArrowheads="1"/>
          </p:cNvPicPr>
          <p:nvPr/>
        </p:nvPicPr>
        <p:blipFill>
          <a:blip r:embed="rId2"/>
          <a:srcRect/>
          <a:stretch>
            <a:fillRect/>
          </a:stretch>
        </p:blipFill>
        <p:spPr bwMode="auto">
          <a:xfrm>
            <a:off x="539552" y="376546"/>
            <a:ext cx="3496501" cy="4564622"/>
          </a:xfrm>
          <a:prstGeom prst="rect">
            <a:avLst/>
          </a:prstGeom>
          <a:noFill/>
        </p:spPr>
      </p:pic>
      <p:sp>
        <p:nvSpPr>
          <p:cNvPr id="6" name="TextBox 5"/>
          <p:cNvSpPr txBox="1"/>
          <p:nvPr/>
        </p:nvSpPr>
        <p:spPr>
          <a:xfrm>
            <a:off x="539552" y="5877272"/>
            <a:ext cx="8227171"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000" b="1" dirty="0" err="1" smtClean="0"/>
              <a:t>Sifilis</a:t>
            </a:r>
            <a:r>
              <a:rPr lang="en-US" sz="2000" b="1" dirty="0" smtClean="0"/>
              <a:t> </a:t>
            </a:r>
            <a:r>
              <a:rPr lang="en-US" sz="2000" b="1" dirty="0" err="1" smtClean="0"/>
              <a:t>primar</a:t>
            </a:r>
            <a:r>
              <a:rPr lang="en-US" sz="2000" b="1" dirty="0" smtClean="0"/>
              <a:t> – </a:t>
            </a:r>
            <a:r>
              <a:rPr lang="ro-RO" sz="2000" b="1" dirty="0" smtClean="0"/>
              <a:t>şancru sifilitic</a:t>
            </a:r>
            <a:endParaRPr lang="en-US" sz="2000" b="1" dirty="0"/>
          </a:p>
        </p:txBody>
      </p:sp>
      <p:pic>
        <p:nvPicPr>
          <p:cNvPr id="4" name="Picture 4" descr="http://stdpictures.org/_wp/wp-content/uploads/2010/02/syphilis-tongue-sore.jpg"/>
          <p:cNvPicPr>
            <a:picLocks noChangeAspect="1" noChangeArrowheads="1"/>
          </p:cNvPicPr>
          <p:nvPr/>
        </p:nvPicPr>
        <p:blipFill>
          <a:blip r:embed="rId3"/>
          <a:srcRect/>
          <a:stretch>
            <a:fillRect/>
          </a:stretch>
        </p:blipFill>
        <p:spPr bwMode="auto">
          <a:xfrm>
            <a:off x="4355976" y="1196752"/>
            <a:ext cx="4410747" cy="309634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econdary syphilis - psoriaform rash of the palms"/>
          <p:cNvPicPr>
            <a:picLocks noChangeAspect="1" noChangeArrowheads="1"/>
          </p:cNvPicPr>
          <p:nvPr/>
        </p:nvPicPr>
        <p:blipFill>
          <a:blip r:embed="rId2"/>
          <a:srcRect/>
          <a:stretch>
            <a:fillRect/>
          </a:stretch>
        </p:blipFill>
        <p:spPr bwMode="auto">
          <a:xfrm>
            <a:off x="323528" y="1418108"/>
            <a:ext cx="4680520" cy="3208440"/>
          </a:xfrm>
          <a:prstGeom prst="rect">
            <a:avLst/>
          </a:prstGeom>
          <a:noFill/>
        </p:spPr>
      </p:pic>
      <p:sp>
        <p:nvSpPr>
          <p:cNvPr id="5" name="TextBox 4"/>
          <p:cNvSpPr txBox="1"/>
          <p:nvPr/>
        </p:nvSpPr>
        <p:spPr>
          <a:xfrm>
            <a:off x="25936" y="4884778"/>
            <a:ext cx="497811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err="1" smtClean="0"/>
              <a:t>Sifilis</a:t>
            </a:r>
            <a:r>
              <a:rPr lang="en-US" b="1" dirty="0" smtClean="0"/>
              <a:t> </a:t>
            </a:r>
            <a:r>
              <a:rPr lang="en-US" b="1" dirty="0" err="1" smtClean="0"/>
              <a:t>secundar</a:t>
            </a:r>
            <a:r>
              <a:rPr lang="en-US" b="1" dirty="0" smtClean="0"/>
              <a:t> </a:t>
            </a:r>
            <a:endParaRPr lang="ro-RO" b="1" dirty="0" smtClean="0"/>
          </a:p>
          <a:p>
            <a:pPr algn="ctr"/>
            <a:r>
              <a:rPr lang="en-US" b="1" dirty="0" smtClean="0"/>
              <a:t>rash </a:t>
            </a:r>
            <a:r>
              <a:rPr lang="en-US" b="1" dirty="0" smtClean="0"/>
              <a:t>palmar </a:t>
            </a:r>
            <a:r>
              <a:rPr lang="en-US" b="1" dirty="0" err="1" smtClean="0"/>
              <a:t>psoriaziform</a:t>
            </a:r>
            <a:endParaRPr lang="en-US" b="1" dirty="0"/>
          </a:p>
        </p:txBody>
      </p:sp>
      <p:pic>
        <p:nvPicPr>
          <p:cNvPr id="6" name="Picture 2" descr="Secondary syphilis - maculopapular rash of the plantar surface"/>
          <p:cNvPicPr>
            <a:picLocks noChangeAspect="1" noChangeArrowheads="1"/>
          </p:cNvPicPr>
          <p:nvPr/>
        </p:nvPicPr>
        <p:blipFill>
          <a:blip r:embed="rId3"/>
          <a:srcRect/>
          <a:stretch>
            <a:fillRect/>
          </a:stretch>
        </p:blipFill>
        <p:spPr bwMode="auto">
          <a:xfrm>
            <a:off x="5580112" y="836712"/>
            <a:ext cx="2762324" cy="4371232"/>
          </a:xfrm>
          <a:prstGeom prst="rect">
            <a:avLst/>
          </a:prstGeom>
          <a:noFill/>
        </p:spPr>
      </p:pic>
      <p:sp>
        <p:nvSpPr>
          <p:cNvPr id="7" name="TextBox 6"/>
          <p:cNvSpPr txBox="1"/>
          <p:nvPr/>
        </p:nvSpPr>
        <p:spPr>
          <a:xfrm>
            <a:off x="5675390" y="5554106"/>
            <a:ext cx="257176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err="1" smtClean="0"/>
              <a:t>Sifilis</a:t>
            </a:r>
            <a:r>
              <a:rPr lang="en-US" b="1" dirty="0" smtClean="0"/>
              <a:t> </a:t>
            </a:r>
            <a:r>
              <a:rPr lang="en-US" b="1" dirty="0" err="1" smtClean="0"/>
              <a:t>secundar</a:t>
            </a:r>
            <a:r>
              <a:rPr lang="en-US" b="1" dirty="0"/>
              <a:t> </a:t>
            </a:r>
            <a:endParaRPr lang="ro-RO" b="1" dirty="0" smtClean="0"/>
          </a:p>
          <a:p>
            <a:pPr algn="ctr"/>
            <a:r>
              <a:rPr lang="en-US" b="1" dirty="0" smtClean="0"/>
              <a:t>rash </a:t>
            </a:r>
            <a:r>
              <a:rPr lang="en-US" b="1" dirty="0" smtClean="0"/>
              <a:t>plantar</a:t>
            </a: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457200" y="274638"/>
            <a:ext cx="8229600" cy="725487"/>
          </a:xfrm>
        </p:spPr>
        <p:txBody>
          <a:bodyPr>
            <a:normAutofit fontScale="90000"/>
          </a:bodyPr>
          <a:lstStyle/>
          <a:p>
            <a:pPr eaLnBrk="1" hangingPunct="1"/>
            <a:r>
              <a:rPr lang="ro-RO" altLang="en-US" smtClean="0"/>
              <a:t>Sifilis primar - şancru</a:t>
            </a:r>
            <a:endParaRPr lang="en-US" altLang="en-US" smtClean="0"/>
          </a:p>
        </p:txBody>
      </p:sp>
      <p:pic>
        <p:nvPicPr>
          <p:cNvPr id="10243" name="Picture 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1000125"/>
            <a:ext cx="2257425" cy="2000250"/>
          </a:xfrm>
        </p:spPr>
      </p:pic>
      <p:pic>
        <p:nvPicPr>
          <p:cNvPr id="10244" name="Picture 6"/>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571875" y="3143250"/>
            <a:ext cx="2571750" cy="1714500"/>
          </a:xfrm>
        </p:spPr>
      </p:pic>
      <p:pic>
        <p:nvPicPr>
          <p:cNvPr id="10245" name="Picture 1" descr="https://eee.uci.edu/clients/bjbecker/PlaguesandPeople/syph1b.jpg"/>
          <p:cNvPicPr>
            <a:picLocks noChangeAspect="1" noChangeArrowheads="1"/>
          </p:cNvPicPr>
          <p:nvPr/>
        </p:nvPicPr>
        <p:blipFill>
          <a:blip r:embed="rId5">
            <a:extLst>
              <a:ext uri="{28A0092B-C50C-407E-A947-70E740481C1C}">
                <a14:useLocalDpi xmlns:a14="http://schemas.microsoft.com/office/drawing/2010/main" val="0"/>
              </a:ext>
            </a:extLst>
          </a:blip>
          <a:srcRect b="16216"/>
          <a:stretch>
            <a:fillRect/>
          </a:stretch>
        </p:blipFill>
        <p:spPr bwMode="auto">
          <a:xfrm>
            <a:off x="3643313" y="1000125"/>
            <a:ext cx="2500312"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p:cNvPicPr>
            <a:picLocks noChangeAspect="1" noChangeArrowheads="1"/>
          </p:cNvPicPr>
          <p:nvPr/>
        </p:nvPicPr>
        <p:blipFill>
          <a:blip r:embed="rId6">
            <a:extLst>
              <a:ext uri="{28A0092B-C50C-407E-A947-70E740481C1C}">
                <a14:useLocalDpi xmlns:a14="http://schemas.microsoft.com/office/drawing/2010/main" val="0"/>
              </a:ext>
            </a:extLst>
          </a:blip>
          <a:srcRect b="15031"/>
          <a:stretch>
            <a:fillRect/>
          </a:stretch>
        </p:blipFill>
        <p:spPr bwMode="auto">
          <a:xfrm>
            <a:off x="6457950" y="1000125"/>
            <a:ext cx="26860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0513" y="3143250"/>
            <a:ext cx="2289175"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Rectangle 7"/>
          <p:cNvSpPr>
            <a:spLocks noChangeArrowheads="1"/>
          </p:cNvSpPr>
          <p:nvPr/>
        </p:nvSpPr>
        <p:spPr bwMode="auto">
          <a:xfrm>
            <a:off x="357188" y="5429250"/>
            <a:ext cx="8501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o-RO" altLang="en-US">
                <a:latin typeface="Calibri" panose="020F0502020204030204" pitchFamily="34" charset="0"/>
              </a:rPr>
              <a:t>În primele 3-4 săptămâni de la contact, în zona de inoculare apare o leziune specifică numită şancru. Acesta creşte în dimensiuni timp de câteva zile sau săptămâni, evoluând spre ulceraţie. Apare adenopatia regională. Şancrul evoluează spontan spre vindecare completă, fără tratament. </a:t>
            </a:r>
            <a:endParaRPr lang="en-US" altLang="en-US">
              <a:latin typeface="Calibri" panose="020F0502020204030204" pitchFamily="34" charset="0"/>
            </a:endParaRPr>
          </a:p>
        </p:txBody>
      </p:sp>
      <p:pic>
        <p:nvPicPr>
          <p:cNvPr id="10249" name="Picture 8" descr="Extragenital_syphilitic_chancre_of_the hand.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063" y="3143250"/>
            <a:ext cx="23558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773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p:txBody>
          <a:bodyPr/>
          <a:lstStyle/>
          <a:p>
            <a:pPr eaLnBrk="1" hangingPunct="1"/>
            <a:r>
              <a:rPr lang="ro-RO" altLang="en-US" smtClean="0"/>
              <a:t>Sifilis secundar</a:t>
            </a:r>
            <a:endParaRPr lang="en-US" altLang="en-US" smtClean="0"/>
          </a:p>
        </p:txBody>
      </p:sp>
      <p:sp>
        <p:nvSpPr>
          <p:cNvPr id="38915" name="Rectangle 7"/>
          <p:cNvSpPr>
            <a:spLocks noGrp="1" noChangeArrowheads="1"/>
          </p:cNvSpPr>
          <p:nvPr>
            <p:ph type="body" sz="half" idx="1"/>
          </p:nvPr>
        </p:nvSpPr>
        <p:spPr>
          <a:xfrm>
            <a:off x="457200" y="1357313"/>
            <a:ext cx="8229600" cy="1257300"/>
          </a:xfrm>
        </p:spPr>
        <p:txBody>
          <a:bodyPr rtlCol="0">
            <a:normAutofit fontScale="77500" lnSpcReduction="20000"/>
          </a:bodyPr>
          <a:lstStyle/>
          <a:p>
            <a:pPr marL="0" indent="0" algn="just" eaLnBrk="1" fontAlgn="auto" hangingPunct="1">
              <a:spcAft>
                <a:spcPts val="0"/>
              </a:spcAft>
              <a:buFont typeface="Arial" panose="020B0604020202020204" pitchFamily="34" charset="0"/>
              <a:buNone/>
              <a:defRPr/>
            </a:pPr>
            <a:r>
              <a:rPr lang="ro-RO" sz="2400" dirty="0" smtClean="0"/>
              <a:t>După 2-10 săptămâni de la vindecarea şancrului boala evoluează către sifilis secundar. Apar manifestări eruptive cutanate (rozeole sifilitice), pruriginoase, asemănătoare cu cele din psoriazis sau din </a:t>
            </a:r>
            <a:r>
              <a:rPr lang="en-US" sz="2400" dirty="0" err="1" smtClean="0"/>
              <a:t>pityriasis</a:t>
            </a:r>
            <a:r>
              <a:rPr lang="en-US" sz="2400" dirty="0" smtClean="0"/>
              <a:t> </a:t>
            </a:r>
            <a:r>
              <a:rPr lang="en-US" sz="2400" dirty="0" err="1" smtClean="0"/>
              <a:t>rosea</a:t>
            </a:r>
            <a:r>
              <a:rPr lang="ro-RO" sz="2400" dirty="0" smtClean="0"/>
              <a:t>, localizate predominant pe mâini, trunchi, faţă. Leziunile sunt contagioase. </a:t>
            </a:r>
            <a:endParaRPr lang="en-US" sz="2400" dirty="0" smtClean="0"/>
          </a:p>
        </p:txBody>
      </p:sp>
      <p:pic>
        <p:nvPicPr>
          <p:cNvPr id="12292" name="Picture 5"/>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6429375" y="4929188"/>
            <a:ext cx="1928813" cy="1739900"/>
          </a:xfrm>
        </p:spPr>
      </p:pic>
      <p:pic>
        <p:nvPicPr>
          <p:cNvPr id="12293" name="Picture 4" descr="SyphilisSecondaryRashPho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3063" y="2786063"/>
            <a:ext cx="13462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71500" y="4786313"/>
            <a:ext cx="2357438"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o-RO" dirty="0"/>
              <a:t>Rozeole cutanate-sifilis secundar</a:t>
            </a:r>
            <a:endParaRPr lang="en-US" dirty="0"/>
          </a:p>
        </p:txBody>
      </p:sp>
      <p:pic>
        <p:nvPicPr>
          <p:cNvPr id="1229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125" y="2714625"/>
            <a:ext cx="2643188"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Sifilis secundar oral 5.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00375" y="2928938"/>
            <a:ext cx="2428875"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descr="Sifilis secundar oral 4.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43250" y="4786313"/>
            <a:ext cx="2833688"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8" descr="syphilisrash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2875" y="2786063"/>
            <a:ext cx="1404938"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3" descr="STD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8688" y="5429250"/>
            <a:ext cx="17653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0610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5725" y="4429125"/>
            <a:ext cx="2914650" cy="2143125"/>
          </a:xfrm>
        </p:spPr>
      </p:pic>
      <p:pic>
        <p:nvPicPr>
          <p:cNvPr id="1536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9313" y="1500188"/>
            <a:ext cx="30003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5013" y="4286250"/>
            <a:ext cx="28289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457200" y="-71438"/>
            <a:ext cx="8229600" cy="1143001"/>
          </a:xfrm>
          <a:prstGeom prst="rect">
            <a:avLst/>
          </a:prstGeom>
        </p:spPr>
        <p:txBody>
          <a:bodyPr anchor="ctr">
            <a:normAutofit/>
          </a:bodyPr>
          <a:lstStyle/>
          <a:p>
            <a:pPr algn="ctr" fontAlgn="auto">
              <a:spcAft>
                <a:spcPts val="0"/>
              </a:spcAft>
              <a:defRPr/>
            </a:pPr>
            <a:r>
              <a:rPr lang="ro-RO" sz="4400" dirty="0">
                <a:latin typeface="+mj-lt"/>
                <a:ea typeface="+mj-ea"/>
                <a:cs typeface="+mj-cs"/>
              </a:rPr>
              <a:t>Sifilisul </a:t>
            </a:r>
            <a:r>
              <a:rPr lang="ro-RO" sz="4400">
                <a:latin typeface="+mj-lt"/>
                <a:ea typeface="+mj-ea"/>
                <a:cs typeface="+mj-cs"/>
              </a:rPr>
              <a:t>terţiar-aspecte clinice</a:t>
            </a:r>
            <a:endParaRPr lang="en-US" sz="4400" dirty="0">
              <a:latin typeface="+mj-lt"/>
              <a:ea typeface="+mj-ea"/>
              <a:cs typeface="+mj-cs"/>
            </a:endParaRPr>
          </a:p>
        </p:txBody>
      </p:sp>
      <p:pic>
        <p:nvPicPr>
          <p:cNvPr id="15366" name="Picture 10" descr="Goma sifilitica palat (Dr. Stoicescu).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43250" y="1000125"/>
            <a:ext cx="261302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1" descr="goma na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375" y="1214438"/>
            <a:ext cx="2921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380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14375" y="-71438"/>
            <a:ext cx="8229600" cy="1143001"/>
          </a:xfrm>
          <a:prstGeom prst="rect">
            <a:avLst/>
          </a:prstGeom>
        </p:spPr>
        <p:txBody>
          <a:bodyPr anchor="ctr">
            <a:normAutofit/>
          </a:bodyPr>
          <a:lstStyle/>
          <a:p>
            <a:pPr algn="ctr" fontAlgn="auto">
              <a:spcAft>
                <a:spcPts val="0"/>
              </a:spcAft>
              <a:defRPr/>
            </a:pPr>
            <a:r>
              <a:rPr lang="ro-RO" sz="4400" dirty="0">
                <a:latin typeface="+mj-lt"/>
                <a:ea typeface="+mj-ea"/>
                <a:cs typeface="+mj-cs"/>
              </a:rPr>
              <a:t>Sifilisul terţiar</a:t>
            </a:r>
            <a:endParaRPr lang="en-US" sz="4400" dirty="0">
              <a:latin typeface="+mj-lt"/>
              <a:ea typeface="+mj-ea"/>
              <a:cs typeface="+mj-cs"/>
            </a:endParaRPr>
          </a:p>
        </p:txBody>
      </p:sp>
      <p:pic>
        <p:nvPicPr>
          <p:cNvPr id="16387" name="Picture 12" descr="Sifilis tertiar.jpg"/>
          <p:cNvPicPr>
            <a:picLocks noChangeAspect="1"/>
          </p:cNvPicPr>
          <p:nvPr/>
        </p:nvPicPr>
        <p:blipFill>
          <a:blip r:embed="rId3">
            <a:extLst>
              <a:ext uri="{28A0092B-C50C-407E-A947-70E740481C1C}">
                <a14:useLocalDpi xmlns:a14="http://schemas.microsoft.com/office/drawing/2010/main" val="0"/>
              </a:ext>
            </a:extLst>
          </a:blip>
          <a:srcRect l="1250" b="26563"/>
          <a:stretch>
            <a:fillRect/>
          </a:stretch>
        </p:blipFill>
        <p:spPr bwMode="auto">
          <a:xfrm>
            <a:off x="2786063" y="1928813"/>
            <a:ext cx="3762375"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4" descr="Sifilis cardiovascular 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43688" y="4286250"/>
            <a:ext cx="2058987"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5" descr="Sifilis tibial.jpg"/>
          <p:cNvPicPr>
            <a:picLocks noChangeAspect="1"/>
          </p:cNvPicPr>
          <p:nvPr/>
        </p:nvPicPr>
        <p:blipFill>
          <a:blip r:embed="rId5">
            <a:extLst>
              <a:ext uri="{28A0092B-C50C-407E-A947-70E740481C1C}">
                <a14:useLocalDpi xmlns:a14="http://schemas.microsoft.com/office/drawing/2010/main" val="0"/>
              </a:ext>
            </a:extLst>
          </a:blip>
          <a:srcRect l="14021" r="13228"/>
          <a:stretch>
            <a:fillRect/>
          </a:stretch>
        </p:blipFill>
        <p:spPr bwMode="auto">
          <a:xfrm>
            <a:off x="7000875" y="928688"/>
            <a:ext cx="1397000" cy="285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2"/>
          <p:cNvPicPr>
            <a:picLocks noChangeAspect="1" noChangeArrowheads="1"/>
          </p:cNvPicPr>
          <p:nvPr/>
        </p:nvPicPr>
        <p:blipFill>
          <a:blip r:embed="rId6">
            <a:extLst>
              <a:ext uri="{28A0092B-C50C-407E-A947-70E740481C1C}">
                <a14:useLocalDpi xmlns:a14="http://schemas.microsoft.com/office/drawing/2010/main" val="0"/>
              </a:ext>
            </a:extLst>
          </a:blip>
          <a:srcRect r="4465" b="10156"/>
          <a:stretch>
            <a:fillRect/>
          </a:stretch>
        </p:blipFill>
        <p:spPr bwMode="auto">
          <a:xfrm>
            <a:off x="214313" y="428625"/>
            <a:ext cx="2547937"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5" descr="neurosyphilis"/>
          <p:cNvPicPr>
            <a:picLocks noGrp="1" noChangeAspect="1" noChangeArrowheads="1"/>
          </p:cNvPicPr>
          <p:nvPr>
            <p:ph/>
          </p:nvPr>
        </p:nvPicPr>
        <p:blipFill>
          <a:blip r:embed="rId7">
            <a:extLst>
              <a:ext uri="{28A0092B-C50C-407E-A947-70E740481C1C}">
                <a14:useLocalDpi xmlns:a14="http://schemas.microsoft.com/office/drawing/2010/main" val="0"/>
              </a:ext>
            </a:extLst>
          </a:blip>
          <a:srcRect/>
          <a:stretch>
            <a:fillRect/>
          </a:stretch>
        </p:blipFill>
        <p:spPr>
          <a:xfrm>
            <a:off x="285750" y="3500438"/>
            <a:ext cx="2430463" cy="2586037"/>
          </a:xfrm>
        </p:spPr>
      </p:pic>
    </p:spTree>
    <p:extLst>
      <p:ext uri="{BB962C8B-B14F-4D97-AF65-F5344CB8AC3E}">
        <p14:creationId xmlns:p14="http://schemas.microsoft.com/office/powerpoint/2010/main" val="679951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363915"/>
            <a:ext cx="8715436" cy="5755422"/>
          </a:xfrm>
          <a:prstGeom prst="rect">
            <a:avLst/>
          </a:prstGeom>
          <a:noFill/>
        </p:spPr>
        <p:txBody>
          <a:bodyPr wrap="square" rtlCol="0">
            <a:spAutoFit/>
          </a:bodyPr>
          <a:lstStyle/>
          <a:p>
            <a:r>
              <a:rPr lang="ro-RO" sz="1600" b="1" dirty="0"/>
              <a:t> </a:t>
            </a:r>
            <a:endParaRPr lang="en-US" sz="1600" b="1" dirty="0"/>
          </a:p>
          <a:p>
            <a:r>
              <a:rPr lang="ro-RO" sz="1600" b="1" dirty="0"/>
              <a:t>8.3. Imunitate</a:t>
            </a:r>
            <a:endParaRPr lang="en-US" sz="1600" b="1" dirty="0"/>
          </a:p>
          <a:p>
            <a:r>
              <a:rPr lang="ro-RO" sz="1600" b="1" dirty="0"/>
              <a:t>a. Imunitatea umorală sistemică</a:t>
            </a:r>
            <a:endParaRPr lang="en-US" sz="1600" dirty="0"/>
          </a:p>
          <a:p>
            <a:r>
              <a:rPr lang="ro-RO" sz="1600" dirty="0"/>
              <a:t>Apar diferite categorii de anticorpi sistemici şi anume:</a:t>
            </a:r>
            <a:endParaRPr lang="en-US" sz="1600" dirty="0"/>
          </a:p>
          <a:p>
            <a:pPr lvl="0"/>
            <a:r>
              <a:rPr lang="ro-RO" sz="1600" b="1" dirty="0"/>
              <a:t>Reaginele</a:t>
            </a:r>
            <a:r>
              <a:rPr lang="ro-RO" sz="1600" dirty="0"/>
              <a:t>, detectate cu </a:t>
            </a:r>
            <a:r>
              <a:rPr lang="ro-RO" sz="1600" b="1" i="1" dirty="0"/>
              <a:t>antigene netreponemice - cardiopilină, prin RFC Bordet-Wassermann şi teste de floculare (VDRL)</a:t>
            </a:r>
            <a:r>
              <a:rPr lang="ro-RO" sz="1600" dirty="0"/>
              <a:t>. Aceşti anticorpi aparţin claselor IgM şi IgA şi au o specificitate mai restrânsă; sunt </a:t>
            </a:r>
            <a:r>
              <a:rPr lang="ro-RO" sz="1600" b="1" i="1" dirty="0"/>
              <a:t>neprotectori</a:t>
            </a:r>
            <a:r>
              <a:rPr lang="ro-RO" sz="1600" dirty="0"/>
              <a:t>, </a:t>
            </a:r>
            <a:r>
              <a:rPr lang="ro-RO" sz="1600" b="1" i="1" dirty="0"/>
              <a:t>apar tardiv</a:t>
            </a:r>
            <a:r>
              <a:rPr lang="ro-RO" sz="1600" dirty="0"/>
              <a:t>, au titruri maxime în perioada secundară şi titruri variabile în perioada terţiară; </a:t>
            </a:r>
            <a:r>
              <a:rPr lang="ro-RO" sz="1600" b="1" i="1" dirty="0"/>
              <a:t>dau reacţii fals pozitive</a:t>
            </a:r>
            <a:r>
              <a:rPr lang="ro-RO" sz="1600" dirty="0"/>
              <a:t> în malarie, lepră, rujeolă, mononucleoză infecţioasă, colagenoză.</a:t>
            </a:r>
            <a:endParaRPr lang="en-US" sz="1600" dirty="0"/>
          </a:p>
          <a:p>
            <a:pPr lvl="0"/>
            <a:r>
              <a:rPr lang="ro-RO" sz="1600" b="1" dirty="0"/>
              <a:t>Anticorpi antiantigene treponemice</a:t>
            </a:r>
            <a:r>
              <a:rPr lang="ro-RO" sz="1600" dirty="0"/>
              <a:t>; pot fi decelaţi prin</a:t>
            </a:r>
            <a:r>
              <a:rPr lang="ro-RO" sz="1600" i="1" dirty="0"/>
              <a:t> </a:t>
            </a:r>
            <a:r>
              <a:rPr lang="ro-RO" sz="1600" b="1" i="1" dirty="0"/>
              <a:t>imunofluorescenţă</a:t>
            </a:r>
            <a:r>
              <a:rPr lang="ro-RO" sz="1600" dirty="0"/>
              <a:t>,</a:t>
            </a:r>
            <a:r>
              <a:rPr lang="ro-RO" sz="1600" b="1" dirty="0"/>
              <a:t> </a:t>
            </a:r>
            <a:r>
              <a:rPr lang="ro-RO" sz="1600" dirty="0"/>
              <a:t>precoce, la 10-15 zile de la apariţia şancrului; persistă până în fazele cele mai tardive; </a:t>
            </a:r>
            <a:r>
              <a:rPr lang="ro-RO" sz="1600" b="1" i="1" dirty="0"/>
              <a:t>test de imobilizare a treponemelor</a:t>
            </a:r>
            <a:r>
              <a:rPr lang="ro-RO" sz="1600" dirty="0"/>
              <a:t>: sunt specifici, apar ceva mai târziu decât cei imunofluorescenţi, către finele perioadei secundare şi persistă constant până în fazele cele mai tardive; </a:t>
            </a:r>
            <a:r>
              <a:rPr lang="ro-RO" sz="1600" b="1" i="1" dirty="0"/>
              <a:t>hemaglutinarea pasivă şi ELISA </a:t>
            </a:r>
            <a:r>
              <a:rPr lang="ro-RO" sz="1600" dirty="0"/>
              <a:t>- apar destul de precoce, la sfârşitul perioadei primare şi sunt persistenţi în timp şi la titru mare.</a:t>
            </a:r>
            <a:endParaRPr lang="en-US" sz="1600" dirty="0"/>
          </a:p>
          <a:p>
            <a:r>
              <a:rPr lang="ro-RO" sz="1600" b="1" dirty="0"/>
              <a:t> </a:t>
            </a:r>
            <a:endParaRPr lang="en-US" sz="1600" dirty="0"/>
          </a:p>
          <a:p>
            <a:r>
              <a:rPr lang="ro-RO" sz="1600" b="1" dirty="0"/>
              <a:t>b. Imunitate celulară</a:t>
            </a:r>
            <a:endParaRPr lang="en-US" sz="1600" dirty="0"/>
          </a:p>
          <a:p>
            <a:r>
              <a:rPr lang="ro-RO" sz="1600" dirty="0"/>
              <a:t>În cursul bolii se instalează şi un răspuns de tip celular. S-a notat pozitivitatea testelor de transformare blastică limfocitară şi de inhibiţie a migrării macrofagelor la antigene treponemice, de asemenea şi pozitivitatea intradermoreacţiei la luetină. Se pare că </a:t>
            </a:r>
            <a:r>
              <a:rPr lang="ro-RO" sz="1600" b="1" i="1" dirty="0"/>
              <a:t>imunitatea celulară oferă o protecţie mai eficientă decât cea asigurată de anticorpi</a:t>
            </a:r>
            <a:r>
              <a:rPr lang="ro-RO" sz="1600" dirty="0"/>
              <a:t>; nu este însă suficientă pentru a determina vindecarea spontană.</a:t>
            </a:r>
            <a:endParaRPr lang="en-US" sz="1600" dirty="0"/>
          </a:p>
          <a:p>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ro-RO" dirty="0"/>
              <a:t>GENUL </a:t>
            </a:r>
            <a:r>
              <a:rPr lang="ro-RO" dirty="0" smtClean="0"/>
              <a:t>TREPONEMA</a:t>
            </a:r>
            <a:endParaRPr lang="en-US" dirty="0"/>
          </a:p>
        </p:txBody>
      </p:sp>
      <p:sp>
        <p:nvSpPr>
          <p:cNvPr id="3" name="Content Placeholder 2"/>
          <p:cNvSpPr>
            <a:spLocks noGrp="1"/>
          </p:cNvSpPr>
          <p:nvPr>
            <p:ph idx="1"/>
          </p:nvPr>
        </p:nvSpPr>
        <p:spPr>
          <a:xfrm>
            <a:off x="107504" y="1142999"/>
            <a:ext cx="8928992" cy="5715001"/>
          </a:xfrm>
        </p:spPr>
        <p:txBody>
          <a:bodyPr>
            <a:noAutofit/>
          </a:bodyPr>
          <a:lstStyle/>
          <a:p>
            <a:r>
              <a:rPr lang="ro-RO" sz="1800" dirty="0" smtClean="0"/>
              <a:t>Speciile din genul Treponema se pot </a:t>
            </a:r>
            <a:r>
              <a:rPr lang="ro-RO" sz="1800" dirty="0" err="1" smtClean="0"/>
              <a:t>împărţi</a:t>
            </a:r>
            <a:r>
              <a:rPr lang="ro-RO" sz="1800" dirty="0" smtClean="0"/>
              <a:t> în două categorii: saprofite şi patogene.</a:t>
            </a:r>
            <a:endParaRPr lang="en-US" sz="1800" dirty="0" smtClean="0"/>
          </a:p>
          <a:p>
            <a:r>
              <a:rPr lang="ro-RO" sz="1800" dirty="0" smtClean="0"/>
              <a:t>a. Speciile saprofite:</a:t>
            </a:r>
            <a:endParaRPr lang="en-US" sz="1800" dirty="0" smtClean="0"/>
          </a:p>
          <a:p>
            <a:pPr lvl="0"/>
            <a:r>
              <a:rPr lang="ro-RO" sz="1800" dirty="0" smtClean="0"/>
              <a:t>Treponema </a:t>
            </a:r>
            <a:r>
              <a:rPr lang="ro-RO" sz="1800" dirty="0" err="1" smtClean="0"/>
              <a:t>calligyrum</a:t>
            </a:r>
            <a:r>
              <a:rPr lang="ro-RO" sz="1800" dirty="0" smtClean="0"/>
              <a:t> şi Treponema </a:t>
            </a:r>
            <a:r>
              <a:rPr lang="ro-RO" sz="1800" dirty="0" err="1" smtClean="0"/>
              <a:t>genitalis</a:t>
            </a:r>
            <a:r>
              <a:rPr lang="ro-RO" sz="1800" dirty="0" smtClean="0"/>
              <a:t> (flora normală a mucoasei genitale);</a:t>
            </a:r>
            <a:endParaRPr lang="en-US" sz="1800" dirty="0" smtClean="0"/>
          </a:p>
          <a:p>
            <a:pPr lvl="0"/>
            <a:r>
              <a:rPr lang="ro-RO" sz="1800" dirty="0" smtClean="0"/>
              <a:t>Treponema </a:t>
            </a:r>
            <a:r>
              <a:rPr lang="ro-RO" sz="1800" dirty="0" err="1" smtClean="0"/>
              <a:t>microdentium</a:t>
            </a:r>
            <a:r>
              <a:rPr lang="ro-RO" sz="1800" dirty="0" smtClean="0"/>
              <a:t> şi Treponema </a:t>
            </a:r>
            <a:r>
              <a:rPr lang="ro-RO" sz="1800" dirty="0" err="1" smtClean="0"/>
              <a:t>mucosum</a:t>
            </a:r>
            <a:r>
              <a:rPr lang="ro-RO" sz="1800" dirty="0" smtClean="0"/>
              <a:t> (flora normală a </a:t>
            </a:r>
            <a:r>
              <a:rPr lang="ro-RO" sz="1800" dirty="0" err="1" smtClean="0"/>
              <a:t>cavităţii</a:t>
            </a:r>
            <a:r>
              <a:rPr lang="ro-RO" sz="1800" dirty="0" smtClean="0"/>
              <a:t> bucale; uneori pot deveni </a:t>
            </a:r>
            <a:r>
              <a:rPr lang="ro-RO" sz="1800" dirty="0" err="1" smtClean="0"/>
              <a:t>condiţionat</a:t>
            </a:r>
            <a:r>
              <a:rPr lang="ro-RO" sz="1800" dirty="0" smtClean="0"/>
              <a:t>-patogene);</a:t>
            </a:r>
            <a:endParaRPr lang="en-US" sz="1800" dirty="0" smtClean="0"/>
          </a:p>
          <a:p>
            <a:pPr lvl="0"/>
            <a:r>
              <a:rPr lang="ro-RO" sz="1800" dirty="0" smtClean="0"/>
              <a:t>Treponema Reiter devenită tulpină de </a:t>
            </a:r>
            <a:r>
              <a:rPr lang="ro-RO" sz="1800" dirty="0" err="1" smtClean="0"/>
              <a:t>colecţie</a:t>
            </a:r>
            <a:r>
              <a:rPr lang="ro-RO" sz="1800" dirty="0" smtClean="0"/>
              <a:t> în laboratoare, izolată de la om, cultivată, </a:t>
            </a:r>
            <a:r>
              <a:rPr lang="ro-RO" sz="1800" dirty="0" err="1" smtClean="0"/>
              <a:t>nepatogenă</a:t>
            </a:r>
            <a:r>
              <a:rPr lang="ro-RO" sz="1800" dirty="0" smtClean="0"/>
              <a:t>, înrudită antigenic cu Treponema </a:t>
            </a:r>
            <a:r>
              <a:rPr lang="ro-RO" sz="1800" dirty="0" err="1" smtClean="0"/>
              <a:t>pallidum</a:t>
            </a:r>
            <a:r>
              <a:rPr lang="ro-RO" sz="1800" dirty="0" smtClean="0"/>
              <a:t>. Este utilizată pentru prepararea unor antigene standard în vederea diagnosticului serologic al sifilisului.</a:t>
            </a:r>
            <a:endParaRPr lang="en-US" sz="1800" dirty="0" smtClean="0"/>
          </a:p>
          <a:p>
            <a:r>
              <a:rPr lang="ro-RO" sz="1800" dirty="0" smtClean="0"/>
              <a:t>b. Speciile patogene:</a:t>
            </a:r>
            <a:endParaRPr lang="en-US" sz="1800" dirty="0" smtClean="0"/>
          </a:p>
          <a:p>
            <a:pPr lvl="0"/>
            <a:r>
              <a:rPr lang="ro-RO" sz="1800" dirty="0" smtClean="0"/>
              <a:t>Treponema </a:t>
            </a:r>
            <a:r>
              <a:rPr lang="ro-RO" sz="1800" dirty="0" err="1" smtClean="0"/>
              <a:t>pallidum</a:t>
            </a:r>
            <a:r>
              <a:rPr lang="ro-RO" sz="1800" dirty="0" smtClean="0"/>
              <a:t>, agentul etiologic al sifilisului.</a:t>
            </a:r>
            <a:endParaRPr lang="en-US" sz="1800" dirty="0" smtClean="0"/>
          </a:p>
          <a:p>
            <a:pPr lvl="0"/>
            <a:r>
              <a:rPr lang="ro-RO" sz="1800" dirty="0" smtClean="0"/>
              <a:t>Treponema </a:t>
            </a:r>
            <a:r>
              <a:rPr lang="ro-RO" sz="1800" dirty="0" err="1" smtClean="0"/>
              <a:t>pertenue</a:t>
            </a:r>
            <a:r>
              <a:rPr lang="ro-RO" sz="1800" dirty="0" smtClean="0"/>
              <a:t>, agentul etiologic al “pianului”, boală umană tropicală.</a:t>
            </a:r>
            <a:endParaRPr lang="en-US" sz="1800" dirty="0" smtClean="0"/>
          </a:p>
          <a:p>
            <a:pPr lvl="0"/>
            <a:r>
              <a:rPr lang="ro-RO" sz="1800" dirty="0" smtClean="0"/>
              <a:t>Treponema </a:t>
            </a:r>
            <a:r>
              <a:rPr lang="ro-RO" sz="1800" dirty="0" err="1" smtClean="0"/>
              <a:t>carateum</a:t>
            </a:r>
            <a:r>
              <a:rPr lang="ro-RO" sz="1800" dirty="0" smtClean="0"/>
              <a:t>, agentul etiologic al “</a:t>
            </a:r>
            <a:r>
              <a:rPr lang="ro-RO" sz="1800" dirty="0" err="1" smtClean="0"/>
              <a:t>pintei</a:t>
            </a:r>
            <a:r>
              <a:rPr lang="ro-RO" sz="1800" dirty="0" smtClean="0"/>
              <a:t>”, boală umană tropicală.</a:t>
            </a:r>
            <a:endParaRPr lang="en-US" sz="1800" dirty="0" smtClean="0"/>
          </a:p>
          <a:p>
            <a:pPr lvl="0"/>
            <a:r>
              <a:rPr lang="ro-RO" sz="1800" dirty="0" smtClean="0"/>
              <a:t>Treponema </a:t>
            </a:r>
            <a:r>
              <a:rPr lang="ro-RO" sz="1800" dirty="0" err="1" smtClean="0"/>
              <a:t>cuniculi</a:t>
            </a:r>
            <a:r>
              <a:rPr lang="ro-RO" sz="1800" dirty="0" smtClean="0"/>
              <a:t>, patogenă pentru iepure, cauzând o infecţie genitală localizată.</a:t>
            </a:r>
            <a:endParaRPr lang="en-US" sz="1800" dirty="0" smtClean="0"/>
          </a:p>
          <a:p>
            <a:r>
              <a:rPr lang="ro-RO" sz="1800" dirty="0" smtClean="0"/>
              <a:t>În afară de aceste specii patogene, </a:t>
            </a:r>
            <a:r>
              <a:rPr lang="ro-RO" sz="1800" dirty="0" err="1" smtClean="0"/>
              <a:t>menţionăm</a:t>
            </a:r>
            <a:r>
              <a:rPr lang="ro-RO" sz="1800" dirty="0" smtClean="0"/>
              <a:t> şi unele variante patogene, ca de pildă tulpina Nichols, tulpină patogenă de laborator, </a:t>
            </a:r>
            <a:r>
              <a:rPr lang="ro-RO" sz="1800" dirty="0" err="1" smtClean="0"/>
              <a:t>obţinută</a:t>
            </a:r>
            <a:r>
              <a:rPr lang="ro-RO" sz="1800" dirty="0" smtClean="0"/>
              <a:t> prin inocularea </a:t>
            </a:r>
            <a:r>
              <a:rPr lang="ro-RO" sz="1800" dirty="0" err="1" smtClean="0"/>
              <a:t>intratesticulară</a:t>
            </a:r>
            <a:r>
              <a:rPr lang="ro-RO" sz="1800" dirty="0" smtClean="0"/>
              <a:t> a iepurilor cu produse patologice de la bolnavii cu sifilis.</a:t>
            </a:r>
            <a:endParaRPr lang="en-US" sz="1800" dirty="0" smtClean="0"/>
          </a:p>
          <a:p>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85794"/>
            <a:ext cx="8229600" cy="5753120"/>
          </a:xfrm>
        </p:spPr>
        <p:txBody>
          <a:bodyPr>
            <a:normAutofit fontScale="62500" lnSpcReduction="20000"/>
          </a:bodyPr>
          <a:lstStyle/>
          <a:p>
            <a:r>
              <a:rPr lang="ro-RO" b="1" dirty="0" smtClean="0"/>
              <a:t>c. Aspecte imunopatologice</a:t>
            </a:r>
            <a:endParaRPr lang="en-US" b="1" dirty="0" smtClean="0"/>
          </a:p>
          <a:p>
            <a:r>
              <a:rPr lang="ro-RO" dirty="0" smtClean="0"/>
              <a:t>Prin tratament intens cu penicilină şi bismut în formele nervoase apare </a:t>
            </a:r>
            <a:r>
              <a:rPr lang="ro-RO" b="1" i="1" dirty="0" smtClean="0"/>
              <a:t>fenomenul Herxheimer</a:t>
            </a:r>
            <a:r>
              <a:rPr lang="ro-RO" dirty="0" smtClean="0"/>
              <a:t> (şoc hemodinamic de hipersensibilitate imediată de tuip I) în urma eliberării masive în circulaţie de treponeme.</a:t>
            </a:r>
            <a:endParaRPr lang="en-US" b="1" dirty="0" smtClean="0"/>
          </a:p>
          <a:p>
            <a:pPr>
              <a:buNone/>
            </a:pPr>
            <a:endParaRPr lang="en-US" dirty="0" smtClean="0"/>
          </a:p>
          <a:p>
            <a:r>
              <a:rPr lang="ro-RO" b="1" dirty="0" smtClean="0"/>
              <a:t>8.4. Aspecte clinice</a:t>
            </a:r>
            <a:endParaRPr lang="en-US" dirty="0" smtClean="0"/>
          </a:p>
          <a:p>
            <a:r>
              <a:rPr lang="ro-RO" b="1" dirty="0" smtClean="0"/>
              <a:t>a. Sifilisul câştigat</a:t>
            </a:r>
            <a:r>
              <a:rPr lang="ro-RO" dirty="0" smtClean="0"/>
              <a:t>:</a:t>
            </a:r>
            <a:endParaRPr lang="en-US" dirty="0" smtClean="0"/>
          </a:p>
          <a:p>
            <a:r>
              <a:rPr lang="ro-RO" b="1" dirty="0" smtClean="0"/>
              <a:t>Sifilisul primar</a:t>
            </a:r>
            <a:r>
              <a:rPr lang="ro-RO" dirty="0" smtClean="0"/>
              <a:t>. Leziunea se numeşte </a:t>
            </a:r>
            <a:r>
              <a:rPr lang="ro-RO" b="1" i="1" dirty="0" smtClean="0"/>
              <a:t>şancru dur</a:t>
            </a:r>
            <a:r>
              <a:rPr lang="ro-RO" dirty="0" smtClean="0"/>
              <a:t> şi apare pe organele genitale, mai rar în alte regiuni (buză, faringe etc). Mai întâi apare o </a:t>
            </a:r>
            <a:r>
              <a:rPr lang="ro-RO" i="1" dirty="0" smtClean="0"/>
              <a:t>papulă (umflătură)</a:t>
            </a:r>
            <a:r>
              <a:rPr lang="ro-RO" dirty="0" smtClean="0"/>
              <a:t>, care se transformă într-un </a:t>
            </a:r>
            <a:r>
              <a:rPr lang="ro-RO" i="1" dirty="0" smtClean="0"/>
              <a:t>nodul tare</a:t>
            </a:r>
            <a:r>
              <a:rPr lang="ro-RO" dirty="0" smtClean="0"/>
              <a:t>, </a:t>
            </a:r>
            <a:r>
              <a:rPr lang="ro-RO" i="1" dirty="0" smtClean="0"/>
              <a:t>nedureros</a:t>
            </a:r>
            <a:r>
              <a:rPr lang="ro-RO" dirty="0" smtClean="0"/>
              <a:t>, cu </a:t>
            </a:r>
            <a:r>
              <a:rPr lang="ro-RO" b="1" i="1" dirty="0" smtClean="0"/>
              <a:t>adenopatie satelită</a:t>
            </a:r>
            <a:r>
              <a:rPr lang="ro-RO" dirty="0" smtClean="0"/>
              <a:t> (mărire de volum a ganglionilor limfatici regionali, care sunt duri, nedureroşi). Şancrul prezintă apoi tendinţa de ulcerare uşoară. După 10-14 zile, şancrul dispare.</a:t>
            </a:r>
            <a:endParaRPr lang="en-US" dirty="0" smtClean="0"/>
          </a:p>
          <a:p>
            <a:r>
              <a:rPr lang="ro-RO" b="1" dirty="0" smtClean="0"/>
              <a:t>Sifilisul secundar</a:t>
            </a:r>
            <a:r>
              <a:rPr lang="ro-RO" dirty="0" smtClean="0"/>
              <a:t>. După 2-10 săptămâni de la dispariţia şancrului, apar </a:t>
            </a:r>
            <a:r>
              <a:rPr lang="ro-RO" b="1" i="1" dirty="0" smtClean="0"/>
              <a:t>leziuni cutanate şi mucoase</a:t>
            </a:r>
            <a:r>
              <a:rPr lang="ro-RO" dirty="0" smtClean="0"/>
              <a:t> </a:t>
            </a:r>
            <a:r>
              <a:rPr lang="ro-RO" b="1" i="1" dirty="0" smtClean="0"/>
              <a:t>(„sifilide”)</a:t>
            </a:r>
            <a:r>
              <a:rPr lang="ro-RO" dirty="0" smtClean="0"/>
              <a:t> localizate la nivelul </a:t>
            </a:r>
            <a:r>
              <a:rPr lang="ro-RO" i="1" dirty="0" smtClean="0"/>
              <a:t>pielii, mucoasei genitale şi mucoasei bucale</a:t>
            </a:r>
            <a:r>
              <a:rPr lang="ro-RO" dirty="0" smtClean="0"/>
              <a:t>. Aceste leziuni sunt reprezentate de </a:t>
            </a:r>
            <a:r>
              <a:rPr lang="ro-RO" i="1" dirty="0" smtClean="0"/>
              <a:t>macule </a:t>
            </a:r>
            <a:r>
              <a:rPr lang="en-AU" i="1" dirty="0" err="1" smtClean="0"/>
              <a:t>şi</a:t>
            </a:r>
            <a:r>
              <a:rPr lang="ro-RO" i="1" dirty="0" smtClean="0"/>
              <a:t> papule multiple („rash”)</a:t>
            </a:r>
            <a:r>
              <a:rPr lang="ro-RO" dirty="0" smtClean="0"/>
              <a:t> şi de asemenea de </a:t>
            </a:r>
            <a:r>
              <a:rPr lang="ro-RO" i="1" dirty="0" smtClean="0"/>
              <a:t>papule moi, umede, palide („condiloame”)</a:t>
            </a:r>
            <a:r>
              <a:rPr lang="ro-RO" dirty="0" smtClean="0"/>
              <a:t>. Alte manifestări posibile sunt reprezentate de </a:t>
            </a:r>
            <a:r>
              <a:rPr lang="ro-RO" b="1" i="1" dirty="0" smtClean="0"/>
              <a:t>meningită, corioretinită, hepatită, nefrită, periostită</a:t>
            </a:r>
            <a:r>
              <a:rPr lang="ro-RO" dirty="0" smtClean="0"/>
              <a:t>. De regulă dispar.</a:t>
            </a:r>
            <a:endParaRPr lang="en-US" dirty="0" smtClean="0"/>
          </a:p>
          <a:p>
            <a:r>
              <a:rPr lang="ro-RO" b="1" dirty="0" smtClean="0"/>
              <a:t>Sifilisul terţiar</a:t>
            </a:r>
            <a:r>
              <a:rPr lang="ro-RO" dirty="0" smtClean="0"/>
              <a:t>. Semnele clinice în perioada terţiară depind de localizarea gomelor sifilitice:</a:t>
            </a:r>
            <a:endParaRPr lang="en-US" dirty="0" smtClean="0"/>
          </a:p>
          <a:p>
            <a:r>
              <a:rPr lang="ro-RO" dirty="0" smtClean="0"/>
              <a:t>- </a:t>
            </a:r>
            <a:r>
              <a:rPr lang="ro-RO" b="1" i="1" dirty="0" smtClean="0"/>
              <a:t>sistemul cardiovascular</a:t>
            </a:r>
            <a:r>
              <a:rPr lang="ro-RO" dirty="0" smtClean="0"/>
              <a:t>: apar leziuni ale valvulelor arteriale sau ale pereţilor arterelor mari şi mijlocii, ceea ce se traduce clinic prin </a:t>
            </a:r>
            <a:r>
              <a:rPr lang="ro-RO" i="1" dirty="0" smtClean="0"/>
              <a:t>insuficienţă aortică, anevrism de aortă, arterită</a:t>
            </a:r>
            <a:r>
              <a:rPr lang="ro-RO" dirty="0" smtClean="0"/>
              <a:t>;</a:t>
            </a:r>
            <a:endParaRPr lang="en-US" dirty="0" smtClean="0"/>
          </a:p>
          <a:p>
            <a:r>
              <a:rPr lang="ro-RO" dirty="0" smtClean="0"/>
              <a:t>- </a:t>
            </a:r>
            <a:r>
              <a:rPr lang="ro-RO" b="1" i="1" dirty="0" smtClean="0"/>
              <a:t>sistemul nervos central</a:t>
            </a:r>
            <a:r>
              <a:rPr lang="ro-RO" dirty="0" smtClean="0"/>
              <a:t>: leziuni în </a:t>
            </a:r>
            <a:r>
              <a:rPr lang="ro-RO" i="1" dirty="0" smtClean="0"/>
              <a:t>cordoanele posterioare ale măduvei</a:t>
            </a:r>
            <a:r>
              <a:rPr lang="ro-RO" dirty="0" smtClean="0"/>
              <a:t> spinării, leziuni în </a:t>
            </a:r>
            <a:r>
              <a:rPr lang="ro-RO" i="1" dirty="0" smtClean="0"/>
              <a:t>trunchiul cerebral</a:t>
            </a:r>
            <a:r>
              <a:rPr lang="ro-RO" dirty="0" smtClean="0"/>
              <a:t>, leziuni în </a:t>
            </a:r>
            <a:r>
              <a:rPr lang="ro-RO" i="1" dirty="0" smtClean="0"/>
              <a:t>cortexul cerebral</a:t>
            </a:r>
            <a:r>
              <a:rPr lang="ro-RO" dirty="0" smtClean="0"/>
              <a:t>;</a:t>
            </a:r>
            <a:endParaRPr lang="en-US" dirty="0" smtClean="0"/>
          </a:p>
          <a:p>
            <a:r>
              <a:rPr lang="ro-RO" dirty="0" smtClean="0"/>
              <a:t>- </a:t>
            </a:r>
            <a:r>
              <a:rPr lang="ro-RO" b="1" i="1" dirty="0" smtClean="0"/>
              <a:t>alte localizări</a:t>
            </a:r>
            <a:r>
              <a:rPr lang="ro-RO" dirty="0" smtClean="0"/>
              <a:t>: </a:t>
            </a:r>
            <a:r>
              <a:rPr lang="ro-RO" i="1" dirty="0" smtClean="0"/>
              <a:t>ficat, plămâni, rinichi, splină</a:t>
            </a:r>
            <a:r>
              <a:rPr lang="ro-RO" dirty="0" smtClean="0"/>
              <a:t>.</a:t>
            </a:r>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14356"/>
            <a:ext cx="8229600" cy="5895996"/>
          </a:xfrm>
        </p:spPr>
        <p:txBody>
          <a:bodyPr>
            <a:normAutofit fontScale="92500" lnSpcReduction="20000"/>
          </a:bodyPr>
          <a:lstStyle/>
          <a:p>
            <a:r>
              <a:rPr lang="ro-RO" b="1" dirty="0" smtClean="0"/>
              <a:t>b. Sifilisul congenital</a:t>
            </a:r>
            <a:r>
              <a:rPr lang="ro-RO" dirty="0" smtClean="0"/>
              <a:t>.</a:t>
            </a:r>
            <a:r>
              <a:rPr lang="ro-RO" b="1" dirty="0" smtClean="0"/>
              <a:t> </a:t>
            </a:r>
            <a:r>
              <a:rPr lang="ro-RO" dirty="0" smtClean="0"/>
              <a:t>Copiii  născuţi din mame sifilitice pot fi infectaţi pe </a:t>
            </a:r>
            <a:r>
              <a:rPr lang="ro-RO" b="1" i="1" dirty="0" smtClean="0"/>
              <a:t>cale transplacentară</a:t>
            </a:r>
            <a:r>
              <a:rPr lang="ro-RO" dirty="0" smtClean="0"/>
              <a:t>, cu </a:t>
            </a:r>
            <a:r>
              <a:rPr lang="ro-RO" b="1" i="1" dirty="0" smtClean="0"/>
              <a:t>invazie masivă a ţesuturilor</a:t>
            </a:r>
            <a:r>
              <a:rPr lang="ro-RO" dirty="0" smtClean="0"/>
              <a:t> („pneumonia albă”), soldată de obicei cu </a:t>
            </a:r>
            <a:r>
              <a:rPr lang="ro-RO" b="1" i="1" dirty="0" smtClean="0"/>
              <a:t>naşterea de feţi morţi sau cu viabilitate redusă a noului născut</a:t>
            </a:r>
            <a:r>
              <a:rPr lang="ro-RO" dirty="0" smtClean="0"/>
              <a:t>. În cazul unor </a:t>
            </a:r>
            <a:r>
              <a:rPr lang="ro-RO" b="1" i="1" dirty="0" smtClean="0"/>
              <a:t>infecţii transplacentare fruste</a:t>
            </a:r>
            <a:r>
              <a:rPr lang="ro-RO" dirty="0" smtClean="0"/>
              <a:t>, supravieţuirea produsului de concepţie este posibilă, cu apariţia de </a:t>
            </a:r>
            <a:r>
              <a:rPr lang="ro-RO" b="1" i="1" dirty="0" smtClean="0"/>
              <a:t>malformaţii congenitale</a:t>
            </a:r>
            <a:r>
              <a:rPr lang="ro-RO" dirty="0" smtClean="0"/>
              <a:t>: </a:t>
            </a:r>
            <a:r>
              <a:rPr lang="ro-RO" i="1" dirty="0" smtClean="0"/>
              <a:t>„nas în şa”</a:t>
            </a:r>
            <a:r>
              <a:rPr lang="ro-RO" dirty="0" smtClean="0"/>
              <a:t> (piramida nazală turtită), </a:t>
            </a:r>
            <a:r>
              <a:rPr lang="ro-RO" i="1" dirty="0" smtClean="0"/>
              <a:t>meningoencefalocel</a:t>
            </a:r>
            <a:r>
              <a:rPr lang="ro-RO" dirty="0" smtClean="0"/>
              <a:t> (lipsa formării unei porţiuni de craniu, cu proiectarea meningelui şi encefalului sub piele), </a:t>
            </a:r>
            <a:r>
              <a:rPr lang="ro-RO" i="1" dirty="0" smtClean="0"/>
              <a:t>„ficat legat”</a:t>
            </a:r>
            <a:r>
              <a:rPr lang="ro-RO" dirty="0" smtClean="0"/>
              <a:t> (benzi de ţesut fibros interlobular care produc transformarea ficatului într-o masă neregulată, „polilobală”).</a:t>
            </a:r>
            <a:endParaRPr lang="en-US" b="1" dirty="0" smtClean="0"/>
          </a:p>
          <a:p>
            <a:r>
              <a:rPr lang="ro-RO" b="1" dirty="0" smtClean="0"/>
              <a:t> </a:t>
            </a:r>
            <a:endParaRPr lang="en-US" dirty="0" smtClean="0"/>
          </a:p>
          <a:p>
            <a:r>
              <a:rPr lang="ro-RO" b="1" dirty="0" smtClean="0"/>
              <a:t>c. Sifilisul prin transfuzie („decapitat”)</a:t>
            </a:r>
            <a:r>
              <a:rPr lang="ro-RO" dirty="0" smtClean="0"/>
              <a:t>.</a:t>
            </a:r>
            <a:r>
              <a:rPr lang="ro-RO" b="1" dirty="0" smtClean="0"/>
              <a:t> </a:t>
            </a:r>
            <a:r>
              <a:rPr lang="ro-RO" dirty="0" smtClean="0"/>
              <a:t>Rareori, prin transfuzia de sânge de la un sifilitic din perioada secundară la un om sănătos, poate apărea boala direct în fază secundară (fără şancru), în general greu de diagnosticat.</a:t>
            </a:r>
            <a:endParaRPr lang="en-US" dirty="0" smtClean="0"/>
          </a:p>
          <a:p>
            <a:r>
              <a:rPr lang="ro-RO" b="1" dirty="0" smtClean="0"/>
              <a:t> </a:t>
            </a:r>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ro-RO" altLang="en-US" smtClean="0"/>
              <a:t>Sifilis congenital</a:t>
            </a:r>
            <a:endParaRPr lang="en-US" altLang="en-US" smtClean="0"/>
          </a:p>
        </p:txBody>
      </p:sp>
      <p:sp>
        <p:nvSpPr>
          <p:cNvPr id="3" name="Content Placeholder 2"/>
          <p:cNvSpPr>
            <a:spLocks noGrp="1"/>
          </p:cNvSpPr>
          <p:nvPr>
            <p:ph idx="1"/>
          </p:nvPr>
        </p:nvSpPr>
        <p:spPr/>
        <p:txBody>
          <a:bodyPr rtlCol="0">
            <a:normAutofit/>
          </a:bodyPr>
          <a:lstStyle/>
          <a:p>
            <a:pPr marL="465138" indent="-344488" eaLnBrk="1" fontAlgn="auto" hangingPunct="1">
              <a:spcBef>
                <a:spcPct val="50000"/>
              </a:spcBef>
              <a:spcAft>
                <a:spcPts val="0"/>
              </a:spcAft>
              <a:buFont typeface="Wingdings" pitchFamily="2" charset="2"/>
              <a:buChar char="Ø"/>
              <a:defRPr/>
            </a:pPr>
            <a:r>
              <a:rPr lang="en-US" i="1" dirty="0" smtClean="0"/>
              <a:t>T. </a:t>
            </a:r>
            <a:r>
              <a:rPr lang="en-US" i="1" dirty="0" err="1" smtClean="0"/>
              <a:t>pallidum</a:t>
            </a:r>
            <a:r>
              <a:rPr lang="en-US" dirty="0" smtClean="0"/>
              <a:t> </a:t>
            </a:r>
            <a:r>
              <a:rPr lang="ro-RO" dirty="0" smtClean="0"/>
              <a:t>poate infecta fetusul în dezvoltare şi disemina în organele acestuia</a:t>
            </a:r>
            <a:endParaRPr lang="en-US" dirty="0" smtClean="0"/>
          </a:p>
          <a:p>
            <a:pPr marL="465138" indent="-344488" eaLnBrk="1" fontAlgn="auto" hangingPunct="1">
              <a:spcBef>
                <a:spcPct val="50000"/>
              </a:spcBef>
              <a:spcAft>
                <a:spcPts val="0"/>
              </a:spcAft>
              <a:buFont typeface="Wingdings" pitchFamily="2" charset="2"/>
              <a:buChar char="Ø"/>
              <a:defRPr/>
            </a:pPr>
            <a:r>
              <a:rPr lang="ro-RO" dirty="0" smtClean="0"/>
              <a:t>Sifilisul c</a:t>
            </a:r>
            <a:r>
              <a:rPr lang="en-US" dirty="0" err="1" smtClean="0"/>
              <a:t>ongenital</a:t>
            </a:r>
            <a:r>
              <a:rPr lang="en-US" dirty="0" smtClean="0"/>
              <a:t> </a:t>
            </a:r>
            <a:r>
              <a:rPr lang="ro-RO" dirty="0" smtClean="0"/>
              <a:t>apare prin infecţia </a:t>
            </a:r>
            <a:r>
              <a:rPr lang="ro-RO" dirty="0" err="1" smtClean="0"/>
              <a:t>transplacentară</a:t>
            </a:r>
            <a:r>
              <a:rPr lang="ro-RO" dirty="0" smtClean="0"/>
              <a:t> </a:t>
            </a:r>
          </a:p>
          <a:p>
            <a:pPr marL="465138" indent="-344488" eaLnBrk="1" fontAlgn="auto" hangingPunct="1">
              <a:spcBef>
                <a:spcPct val="50000"/>
              </a:spcBef>
              <a:spcAft>
                <a:spcPts val="0"/>
              </a:spcAft>
              <a:buFont typeface="Wingdings" pitchFamily="2" charset="2"/>
              <a:buChar char="Ø"/>
              <a:defRPr/>
            </a:pPr>
            <a:r>
              <a:rPr lang="ro-RO" dirty="0" smtClean="0"/>
              <a:t>Are ca rezultat: avort, moartea </a:t>
            </a:r>
            <a:r>
              <a:rPr lang="ro-RO" dirty="0" err="1" smtClean="0"/>
              <a:t>perinatală</a:t>
            </a:r>
            <a:r>
              <a:rPr lang="ro-RO" dirty="0" smtClean="0"/>
              <a:t>, sechele tardive fizice sau mentale ca rezultat al progresiei bolii</a:t>
            </a:r>
            <a:endParaRPr lang="en-US" dirty="0" smtClean="0"/>
          </a:p>
          <a:p>
            <a:pPr eaLnBrk="1" fontAlgn="auto" hangingPunct="1">
              <a:spcAft>
                <a:spcPts val="0"/>
              </a:spcAft>
              <a:defRPr/>
            </a:pPr>
            <a:endParaRPr lang="en-US" dirty="0"/>
          </a:p>
        </p:txBody>
      </p:sp>
    </p:spTree>
    <p:extLst>
      <p:ext uri="{BB962C8B-B14F-4D97-AF65-F5344CB8AC3E}">
        <p14:creationId xmlns:p14="http://schemas.microsoft.com/office/powerpoint/2010/main" val="1567497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title"/>
          </p:nvPr>
        </p:nvSpPr>
        <p:spPr/>
        <p:txBody>
          <a:bodyPr/>
          <a:lstStyle/>
          <a:p>
            <a:pPr eaLnBrk="1" hangingPunct="1"/>
            <a:r>
              <a:rPr lang="ro-RO" altLang="en-US" smtClean="0"/>
              <a:t>Sifilis c</a:t>
            </a:r>
            <a:r>
              <a:rPr lang="en-US" altLang="en-US" smtClean="0"/>
              <a:t>ongenital</a:t>
            </a:r>
          </a:p>
        </p:txBody>
      </p:sp>
      <p:pic>
        <p:nvPicPr>
          <p:cNvPr id="18435"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28688" y="1571625"/>
            <a:ext cx="2000250" cy="1533525"/>
          </a:xfrm>
        </p:spPr>
      </p:pic>
      <p:sp>
        <p:nvSpPr>
          <p:cNvPr id="18436" name="Rectangle 7"/>
          <p:cNvSpPr>
            <a:spLocks noChangeArrowheads="1"/>
          </p:cNvSpPr>
          <p:nvPr/>
        </p:nvSpPr>
        <p:spPr bwMode="auto">
          <a:xfrm>
            <a:off x="3643313" y="3349625"/>
            <a:ext cx="2071687" cy="369888"/>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o-RO" altLang="en-US" b="1">
                <a:latin typeface="Arial Unicode MS" panose="020B0604020202020204" pitchFamily="34" charset="-128"/>
              </a:rPr>
              <a:t>Rinită hemoragică</a:t>
            </a:r>
            <a:endParaRPr lang="en-US" altLang="en-US" b="1">
              <a:latin typeface="Arial Unicode MS" panose="020B0604020202020204" pitchFamily="34" charset="-128"/>
            </a:endParaRPr>
          </a:p>
        </p:txBody>
      </p:sp>
      <p:pic>
        <p:nvPicPr>
          <p:cNvPr id="184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25" y="1571625"/>
            <a:ext cx="171450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25" y="4572000"/>
            <a:ext cx="1643063"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1571625"/>
            <a:ext cx="201771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Rectangle 16"/>
          <p:cNvSpPr>
            <a:spLocks noChangeArrowheads="1"/>
          </p:cNvSpPr>
          <p:nvPr/>
        </p:nvSpPr>
        <p:spPr bwMode="auto">
          <a:xfrm>
            <a:off x="6143625" y="3349625"/>
            <a:ext cx="2357438" cy="369888"/>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o-RO" altLang="en-US" b="1">
                <a:latin typeface="Arial Unicode MS" panose="020B0604020202020204" pitchFamily="34" charset="-128"/>
              </a:rPr>
              <a:t>Incisivii Hutchinson</a:t>
            </a:r>
            <a:endParaRPr lang="en-US" altLang="en-US" b="1">
              <a:latin typeface="Arial Unicode MS" panose="020B0604020202020204" pitchFamily="34" charset="-128"/>
            </a:endParaRPr>
          </a:p>
        </p:txBody>
      </p:sp>
      <p:pic>
        <p:nvPicPr>
          <p:cNvPr id="18441" name="Picture 7" descr="congenitalsyphilisearl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7563" y="4500563"/>
            <a:ext cx="1785937"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Rectangle 13"/>
          <p:cNvSpPr>
            <a:spLocks noChangeArrowheads="1"/>
          </p:cNvSpPr>
          <p:nvPr/>
        </p:nvSpPr>
        <p:spPr bwMode="auto">
          <a:xfrm>
            <a:off x="1535113" y="6345238"/>
            <a:ext cx="6073775" cy="369887"/>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o-RO" altLang="en-US" b="1">
                <a:latin typeface="Arial Unicode MS" panose="020B0604020202020204" pitchFamily="34" charset="-128"/>
              </a:rPr>
              <a:t>Erupţii cutanate (rash) în special pe palme şi plante</a:t>
            </a:r>
            <a:endParaRPr lang="en-US" altLang="en-US">
              <a:latin typeface="Calibri" panose="020F0502020204030204" pitchFamily="34" charset="0"/>
            </a:endParaRPr>
          </a:p>
        </p:txBody>
      </p:sp>
      <p:sp>
        <p:nvSpPr>
          <p:cNvPr id="18443" name="Rectangle 17"/>
          <p:cNvSpPr>
            <a:spLocks noChangeArrowheads="1"/>
          </p:cNvSpPr>
          <p:nvPr/>
        </p:nvSpPr>
        <p:spPr bwMode="auto">
          <a:xfrm>
            <a:off x="428625" y="3211513"/>
            <a:ext cx="2714625" cy="646112"/>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o-RO" altLang="en-US" b="1">
                <a:latin typeface="Arial Unicode MS" panose="020B0604020202020204" pitchFamily="34" charset="-128"/>
              </a:rPr>
              <a:t>Infiltraţie difuză şi fisuri  periorale (ragade)</a:t>
            </a:r>
            <a:endParaRPr lang="en-US" altLang="en-US" b="1">
              <a:latin typeface="Arial Unicode MS" panose="020B0604020202020204" pitchFamily="34" charset="-128"/>
            </a:endParaRPr>
          </a:p>
        </p:txBody>
      </p:sp>
    </p:spTree>
    <p:extLst>
      <p:ext uri="{BB962C8B-B14F-4D97-AF65-F5344CB8AC3E}">
        <p14:creationId xmlns:p14="http://schemas.microsoft.com/office/powerpoint/2010/main" val="349509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14356"/>
            <a:ext cx="8229600" cy="5895996"/>
          </a:xfrm>
        </p:spPr>
        <p:txBody>
          <a:bodyPr>
            <a:normAutofit fontScale="85000" lnSpcReduction="20000"/>
          </a:bodyPr>
          <a:lstStyle/>
          <a:p>
            <a:r>
              <a:rPr lang="ro-RO" b="1" dirty="0" smtClean="0"/>
              <a:t> </a:t>
            </a:r>
            <a:endParaRPr lang="en-US" b="1" dirty="0" smtClean="0"/>
          </a:p>
          <a:p>
            <a:r>
              <a:rPr lang="ro-RO" b="1" dirty="0" smtClean="0"/>
              <a:t>9. DIAGNOSTIC DE LABORATOR</a:t>
            </a:r>
            <a:r>
              <a:rPr lang="ro-RO" dirty="0" smtClean="0"/>
              <a:t>: vezi Îndrumar lucrări practice</a:t>
            </a:r>
            <a:endParaRPr lang="en-US" dirty="0" smtClean="0"/>
          </a:p>
          <a:p>
            <a:r>
              <a:rPr lang="ro-RO" dirty="0" smtClean="0"/>
              <a:t> </a:t>
            </a:r>
            <a:endParaRPr lang="en-US" dirty="0" smtClean="0"/>
          </a:p>
          <a:p>
            <a:r>
              <a:rPr lang="ro-RO" b="1" dirty="0" smtClean="0"/>
              <a:t>10. EPIDEMIOLOGIE. PROFILAXIE. TRATAMENT</a:t>
            </a:r>
            <a:endParaRPr lang="en-US" dirty="0" smtClean="0"/>
          </a:p>
          <a:p>
            <a:r>
              <a:rPr lang="ro-RO" dirty="0" smtClean="0"/>
              <a:t>În secolele trecute, când sifilisul a fost adus în Europa de navigatorii care descopriseră lumea nouă, boala evolua acut. Cu timpul, datorită adaptării treponemelor şi a organismului, luesul a început să evolueze cronic, în cazuri sporadice sau endemii. Morbiditatea prin această boală venerică depinde în mare măsură de condiţiile de promiscuitate, de raporturile sexuale întâmplătoare, favorizate de afluxul de persoane către oraşe şi de necunoaşterea surselor pentru sterilizartea lor.</a:t>
            </a:r>
            <a:endParaRPr lang="en-US" dirty="0" smtClean="0"/>
          </a:p>
          <a:p>
            <a:r>
              <a:rPr lang="ro-RO" b="1" i="1" dirty="0" smtClean="0"/>
              <a:t>Profilaxia este nespecifică</a:t>
            </a:r>
            <a:r>
              <a:rPr lang="ro-RO" dirty="0" smtClean="0"/>
              <a:t> şi constă în măsuri complexe: </a:t>
            </a:r>
            <a:r>
              <a:rPr lang="ro-RO" i="1" dirty="0" smtClean="0"/>
              <a:t>depistarea activă, tratarea corectă a cazurilor, ancheta epidemiologică</a:t>
            </a:r>
            <a:r>
              <a:rPr lang="ro-RO" dirty="0" smtClean="0"/>
              <a:t> amănunţită în legătură cu orice caz nou depistat, </a:t>
            </a:r>
            <a:r>
              <a:rPr lang="ro-RO" i="1" dirty="0" smtClean="0"/>
              <a:t>controlul serologic sistematic al donatorilor de sânge</a:t>
            </a:r>
            <a:r>
              <a:rPr lang="ro-RO" dirty="0" smtClean="0"/>
              <a:t>.</a:t>
            </a:r>
            <a:endParaRPr lang="en-US" dirty="0" smtClean="0"/>
          </a:p>
          <a:p>
            <a:r>
              <a:rPr lang="ro-RO" dirty="0" smtClean="0"/>
              <a:t>Astăzi se aplică cu succes </a:t>
            </a:r>
            <a:r>
              <a:rPr lang="ro-RO" b="1" dirty="0" smtClean="0"/>
              <a:t>terapia combinată penicilină + bismut</a:t>
            </a:r>
            <a:r>
              <a:rPr lang="ro-RO" dirty="0" smtClean="0"/>
              <a:t>, după o anumită schemă. Tratamentul precoce şi în doze suficiente asigură vindecarea completă.</a:t>
            </a:r>
            <a:endParaRPr lang="en-US" dirty="0" smtClean="0"/>
          </a:p>
        </p:txBody>
      </p:sp>
    </p:spTree>
    <p:extLst>
      <p:ext uri="{BB962C8B-B14F-4D97-AF65-F5344CB8AC3E}">
        <p14:creationId xmlns:p14="http://schemas.microsoft.com/office/powerpoint/2010/main" val="4006942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85860"/>
            <a:ext cx="8229600" cy="4824426"/>
          </a:xfrm>
        </p:spPr>
        <p:txBody>
          <a:bodyPr>
            <a:normAutofit fontScale="70000" lnSpcReduction="20000"/>
          </a:bodyPr>
          <a:lstStyle/>
          <a:p>
            <a:r>
              <a:rPr lang="ro-RO" b="1" dirty="0" smtClean="0"/>
              <a:t>ALTE TREPONEMATOZE UMANE</a:t>
            </a:r>
            <a:endParaRPr lang="en-US" b="1" dirty="0" smtClean="0"/>
          </a:p>
          <a:p>
            <a:pPr>
              <a:buNone/>
            </a:pPr>
            <a:endParaRPr lang="en-US" dirty="0" smtClean="0"/>
          </a:p>
          <a:p>
            <a:pPr lvl="0"/>
            <a:r>
              <a:rPr lang="ro-RO" b="1" dirty="0" smtClean="0"/>
              <a:t>Sifilisul endemic („bejel”)</a:t>
            </a:r>
            <a:r>
              <a:rPr lang="ro-RO" dirty="0" smtClean="0"/>
              <a:t>. Este răspândit în Africa şi Orientul Apropiat şi dat de </a:t>
            </a:r>
            <a:r>
              <a:rPr lang="ro-RO" b="1" i="1" dirty="0" smtClean="0"/>
              <a:t>Treponema pallidum (varianta endemică)</a:t>
            </a:r>
            <a:r>
              <a:rPr lang="ro-RO" dirty="0" smtClean="0"/>
              <a:t>. Apare la copii cu igienă şi alimentaţie precare: </a:t>
            </a:r>
            <a:r>
              <a:rPr lang="ro-RO" i="1" dirty="0" smtClean="0"/>
              <a:t>papule, macule, ulceraţii pe piele, mucoasa bucală, la colţurile gurii; apar apoi leziuni terţiare, gomatoase la nivelul oaselor, pielii şi nazofaringelui</a:t>
            </a:r>
            <a:r>
              <a:rPr lang="ro-RO" dirty="0" smtClean="0"/>
              <a:t>.</a:t>
            </a:r>
            <a:endParaRPr lang="en-US" dirty="0" smtClean="0"/>
          </a:p>
          <a:p>
            <a:pPr lvl="0"/>
            <a:r>
              <a:rPr lang="en-AU" b="1" dirty="0" smtClean="0"/>
              <a:t>Framboesia (</a:t>
            </a:r>
            <a:r>
              <a:rPr lang="en-AU" b="1" dirty="0" err="1" smtClean="0"/>
              <a:t>Pianul</a:t>
            </a:r>
            <a:r>
              <a:rPr lang="en-AU" b="1" dirty="0" smtClean="0"/>
              <a:t> </a:t>
            </a:r>
            <a:r>
              <a:rPr lang="en-AU" b="1" dirty="0" err="1" smtClean="0"/>
              <a:t>sau</a:t>
            </a:r>
            <a:r>
              <a:rPr lang="en-AU" b="1" dirty="0" smtClean="0"/>
              <a:t> „Yaws”)</a:t>
            </a:r>
            <a:r>
              <a:rPr lang="en-AU" dirty="0" smtClean="0"/>
              <a:t>. </a:t>
            </a:r>
            <a:r>
              <a:rPr lang="en-AU" dirty="0" err="1" smtClean="0"/>
              <a:t>Este</a:t>
            </a:r>
            <a:r>
              <a:rPr lang="en-AU" dirty="0" smtClean="0"/>
              <a:t> </a:t>
            </a:r>
            <a:r>
              <a:rPr lang="en-AU" dirty="0" err="1" smtClean="0"/>
              <a:t>dată</a:t>
            </a:r>
            <a:r>
              <a:rPr lang="en-AU" dirty="0" smtClean="0"/>
              <a:t> de </a:t>
            </a:r>
            <a:r>
              <a:rPr lang="en-AU" b="1" i="1" dirty="0" smtClean="0"/>
              <a:t>Treponema pertenue</a:t>
            </a:r>
            <a:r>
              <a:rPr lang="en-AU" dirty="0" smtClean="0"/>
              <a:t> </a:t>
            </a:r>
            <a:r>
              <a:rPr lang="en-AU" dirty="0" err="1" smtClean="0"/>
              <a:t>şi</a:t>
            </a:r>
            <a:r>
              <a:rPr lang="en-AU" dirty="0" smtClean="0"/>
              <a:t> </a:t>
            </a:r>
            <a:r>
              <a:rPr lang="en-AU" dirty="0" err="1" smtClean="0"/>
              <a:t>răspândită</a:t>
            </a:r>
            <a:r>
              <a:rPr lang="en-AU" dirty="0" smtClean="0"/>
              <a:t> </a:t>
            </a:r>
            <a:r>
              <a:rPr lang="en-AU" dirty="0" err="1" smtClean="0"/>
              <a:t>în</a:t>
            </a:r>
            <a:r>
              <a:rPr lang="en-AU" dirty="0" smtClean="0"/>
              <a:t> </a:t>
            </a:r>
            <a:r>
              <a:rPr lang="en-AU" dirty="0" err="1" smtClean="0"/>
              <a:t>ţările</a:t>
            </a:r>
            <a:r>
              <a:rPr lang="en-AU" dirty="0" smtClean="0"/>
              <a:t> </a:t>
            </a:r>
            <a:r>
              <a:rPr lang="en-AU" dirty="0" err="1" smtClean="0"/>
              <a:t>tropicale</a:t>
            </a:r>
            <a:r>
              <a:rPr lang="en-AU" dirty="0" smtClean="0"/>
              <a:t>, la </a:t>
            </a:r>
            <a:r>
              <a:rPr lang="en-AU" dirty="0" err="1" smtClean="0"/>
              <a:t>copii</a:t>
            </a:r>
            <a:r>
              <a:rPr lang="en-AU" dirty="0" smtClean="0"/>
              <a:t>: </a:t>
            </a:r>
            <a:r>
              <a:rPr lang="en-AU" i="1" dirty="0" err="1" smtClean="0"/>
              <a:t>leziune</a:t>
            </a:r>
            <a:r>
              <a:rPr lang="en-AU" i="1" dirty="0" smtClean="0"/>
              <a:t> </a:t>
            </a:r>
            <a:r>
              <a:rPr lang="en-AU" i="1" dirty="0" err="1" smtClean="0"/>
              <a:t>ulcerativă</a:t>
            </a:r>
            <a:r>
              <a:rPr lang="en-AU" i="1" dirty="0" smtClean="0"/>
              <a:t> </a:t>
            </a:r>
            <a:r>
              <a:rPr lang="en-AU" i="1" dirty="0" err="1" smtClean="0"/>
              <a:t>şi</a:t>
            </a:r>
            <a:r>
              <a:rPr lang="en-AU" i="1" dirty="0" smtClean="0"/>
              <a:t> </a:t>
            </a:r>
            <a:r>
              <a:rPr lang="en-AU" i="1" dirty="0" err="1" smtClean="0"/>
              <a:t>papuloasă</a:t>
            </a:r>
            <a:r>
              <a:rPr lang="en-AU" i="1" dirty="0" smtClean="0"/>
              <a:t> </a:t>
            </a:r>
            <a:r>
              <a:rPr lang="en-AU" i="1" dirty="0" err="1" smtClean="0"/>
              <a:t>unică</a:t>
            </a:r>
            <a:r>
              <a:rPr lang="en-AU" i="1" dirty="0" smtClean="0"/>
              <a:t>, </a:t>
            </a:r>
            <a:r>
              <a:rPr lang="en-AU" i="1" dirty="0" err="1" smtClean="0"/>
              <a:t>pe</a:t>
            </a:r>
            <a:r>
              <a:rPr lang="en-AU" i="1" dirty="0" smtClean="0"/>
              <a:t> </a:t>
            </a:r>
            <a:r>
              <a:rPr lang="en-AU" i="1" dirty="0" err="1" smtClean="0"/>
              <a:t>piele</a:t>
            </a:r>
            <a:r>
              <a:rPr lang="en-AU" i="1" dirty="0" smtClean="0"/>
              <a:t> (</a:t>
            </a:r>
            <a:r>
              <a:rPr lang="en-AU" i="1" dirty="0" err="1" smtClean="0"/>
              <a:t>membre</a:t>
            </a:r>
            <a:r>
              <a:rPr lang="en-AU" i="1" dirty="0" smtClean="0"/>
              <a:t>)</a:t>
            </a:r>
            <a:r>
              <a:rPr lang="en-AU" dirty="0" smtClean="0"/>
              <a:t>. </a:t>
            </a:r>
            <a:r>
              <a:rPr lang="en-AU" dirty="0" err="1" smtClean="0"/>
              <a:t>Deseori</a:t>
            </a:r>
            <a:r>
              <a:rPr lang="en-AU" dirty="0" smtClean="0"/>
              <a:t> </a:t>
            </a:r>
            <a:r>
              <a:rPr lang="en-AU" dirty="0" err="1" smtClean="0"/>
              <a:t>urmează</a:t>
            </a:r>
            <a:r>
              <a:rPr lang="en-AU" dirty="0" smtClean="0"/>
              <a:t> </a:t>
            </a:r>
            <a:r>
              <a:rPr lang="en-AU" i="1" dirty="0" err="1" smtClean="0"/>
              <a:t>leziuni</a:t>
            </a:r>
            <a:r>
              <a:rPr lang="en-AU" i="1" dirty="0" smtClean="0"/>
              <a:t> ulcerative </a:t>
            </a:r>
            <a:r>
              <a:rPr lang="en-AU" i="1" dirty="0" err="1" smtClean="0"/>
              <a:t>cutanate</a:t>
            </a:r>
            <a:r>
              <a:rPr lang="en-AU" i="1" dirty="0" smtClean="0"/>
              <a:t> </a:t>
            </a:r>
            <a:r>
              <a:rPr lang="en-AU" i="1" dirty="0" err="1" smtClean="0"/>
              <a:t>şi</a:t>
            </a:r>
            <a:r>
              <a:rPr lang="en-AU" i="1" dirty="0" smtClean="0"/>
              <a:t> </a:t>
            </a:r>
            <a:r>
              <a:rPr lang="en-AU" i="1" dirty="0" err="1" smtClean="0"/>
              <a:t>osoase</a:t>
            </a:r>
            <a:r>
              <a:rPr lang="en-AU" dirty="0" smtClean="0"/>
              <a:t>. </a:t>
            </a:r>
            <a:r>
              <a:rPr lang="en-AU" dirty="0" err="1" smtClean="0"/>
              <a:t>Transmiterea</a:t>
            </a:r>
            <a:r>
              <a:rPr lang="en-AU" dirty="0" smtClean="0"/>
              <a:t> se </a:t>
            </a:r>
            <a:r>
              <a:rPr lang="en-AU" dirty="0" err="1" smtClean="0"/>
              <a:t>realizează</a:t>
            </a:r>
            <a:r>
              <a:rPr lang="en-AU" dirty="0" smtClean="0"/>
              <a:t> prin contact direct. </a:t>
            </a:r>
            <a:r>
              <a:rPr lang="en-AU" dirty="0" err="1" smtClean="0"/>
              <a:t>Rareori</a:t>
            </a:r>
            <a:r>
              <a:rPr lang="en-AU" dirty="0" smtClean="0"/>
              <a:t> </a:t>
            </a:r>
            <a:r>
              <a:rPr lang="en-AU" dirty="0" err="1" smtClean="0"/>
              <a:t>apar</a:t>
            </a:r>
            <a:r>
              <a:rPr lang="en-AU" dirty="0" smtClean="0"/>
              <a:t> </a:t>
            </a:r>
            <a:r>
              <a:rPr lang="en-AU" i="1" dirty="0" err="1" smtClean="0"/>
              <a:t>complicaţii</a:t>
            </a:r>
            <a:r>
              <a:rPr lang="en-AU" i="1" dirty="0" smtClean="0"/>
              <a:t> </a:t>
            </a:r>
            <a:r>
              <a:rPr lang="en-AU" i="1" dirty="0" err="1" smtClean="0"/>
              <a:t>nervoase</a:t>
            </a:r>
            <a:r>
              <a:rPr lang="en-AU" i="1" dirty="0" smtClean="0"/>
              <a:t> </a:t>
            </a:r>
            <a:r>
              <a:rPr lang="en-AU" i="1" dirty="0" err="1" smtClean="0"/>
              <a:t>sau</a:t>
            </a:r>
            <a:r>
              <a:rPr lang="en-AU" i="1" dirty="0" smtClean="0"/>
              <a:t> viscerale</a:t>
            </a:r>
            <a:r>
              <a:rPr lang="en-AU" dirty="0" smtClean="0"/>
              <a:t>. </a:t>
            </a:r>
            <a:r>
              <a:rPr lang="en-AU" dirty="0" err="1" smtClean="0"/>
              <a:t>Apare</a:t>
            </a:r>
            <a:r>
              <a:rPr lang="en-AU" dirty="0" smtClean="0"/>
              <a:t> o </a:t>
            </a:r>
            <a:r>
              <a:rPr lang="en-AU" dirty="0" err="1" smtClean="0"/>
              <a:t>imunitate</a:t>
            </a:r>
            <a:r>
              <a:rPr lang="en-AU" dirty="0" smtClean="0"/>
              <a:t> </a:t>
            </a:r>
            <a:r>
              <a:rPr lang="en-AU" dirty="0" err="1" smtClean="0"/>
              <a:t>încrucişată</a:t>
            </a:r>
            <a:r>
              <a:rPr lang="en-AU" dirty="0" smtClean="0"/>
              <a:t> cu </a:t>
            </a:r>
            <a:r>
              <a:rPr lang="en-AU" dirty="0" err="1" smtClean="0"/>
              <a:t>bolnavii</a:t>
            </a:r>
            <a:r>
              <a:rPr lang="en-AU" dirty="0" smtClean="0"/>
              <a:t> de </a:t>
            </a:r>
            <a:r>
              <a:rPr lang="en-AU" dirty="0" err="1" smtClean="0"/>
              <a:t>sifilis</a:t>
            </a:r>
            <a:r>
              <a:rPr lang="en-AU" dirty="0" smtClean="0"/>
              <a:t>.</a:t>
            </a:r>
            <a:endParaRPr lang="en-US" dirty="0" smtClean="0"/>
          </a:p>
          <a:p>
            <a:pPr lvl="0"/>
            <a:r>
              <a:rPr lang="en-AU" b="1" dirty="0" smtClean="0"/>
              <a:t>Pinta</a:t>
            </a:r>
            <a:r>
              <a:rPr lang="en-AU" dirty="0" smtClean="0"/>
              <a:t>. </a:t>
            </a:r>
            <a:r>
              <a:rPr lang="en-AU" dirty="0" err="1" smtClean="0"/>
              <a:t>Este</a:t>
            </a:r>
            <a:r>
              <a:rPr lang="en-AU" dirty="0" smtClean="0"/>
              <a:t> </a:t>
            </a:r>
            <a:r>
              <a:rPr lang="en-AU" dirty="0" err="1" smtClean="0"/>
              <a:t>dată</a:t>
            </a:r>
            <a:r>
              <a:rPr lang="en-AU" dirty="0" smtClean="0"/>
              <a:t> de </a:t>
            </a:r>
            <a:r>
              <a:rPr lang="en-AU" b="1" i="1" dirty="0" smtClean="0"/>
              <a:t>Treponema carateum</a:t>
            </a:r>
            <a:r>
              <a:rPr lang="en-AU" dirty="0" smtClean="0"/>
              <a:t>. </a:t>
            </a:r>
            <a:r>
              <a:rPr lang="en-AU" dirty="0" err="1" smtClean="0"/>
              <a:t>Este</a:t>
            </a:r>
            <a:r>
              <a:rPr lang="en-AU" dirty="0" smtClean="0"/>
              <a:t> o </a:t>
            </a:r>
            <a:r>
              <a:rPr lang="en-AU" dirty="0" err="1" smtClean="0"/>
              <a:t>boală</a:t>
            </a:r>
            <a:r>
              <a:rPr lang="en-AU" dirty="0" smtClean="0"/>
              <a:t> </a:t>
            </a:r>
            <a:r>
              <a:rPr lang="en-AU" dirty="0" err="1" smtClean="0"/>
              <a:t>endemică</a:t>
            </a:r>
            <a:r>
              <a:rPr lang="en-AU" dirty="0" smtClean="0"/>
              <a:t>, </a:t>
            </a:r>
            <a:r>
              <a:rPr lang="en-AU" dirty="0" err="1" smtClean="0"/>
              <a:t>pentru</a:t>
            </a:r>
            <a:r>
              <a:rPr lang="en-AU" dirty="0" smtClean="0"/>
              <a:t> </a:t>
            </a:r>
            <a:r>
              <a:rPr lang="en-AU" dirty="0" err="1" smtClean="0"/>
              <a:t>toate</a:t>
            </a:r>
            <a:r>
              <a:rPr lang="en-AU" dirty="0" smtClean="0"/>
              <a:t> </a:t>
            </a:r>
            <a:r>
              <a:rPr lang="en-AU" dirty="0" err="1" smtClean="0"/>
              <a:t>vârstele</a:t>
            </a:r>
            <a:r>
              <a:rPr lang="en-AU" dirty="0" smtClean="0"/>
              <a:t>. E </a:t>
            </a:r>
            <a:r>
              <a:rPr lang="en-AU" dirty="0" err="1" smtClean="0"/>
              <a:t>răspândită</a:t>
            </a:r>
            <a:r>
              <a:rPr lang="en-AU" dirty="0" smtClean="0"/>
              <a:t> </a:t>
            </a:r>
            <a:r>
              <a:rPr lang="en-AU" dirty="0" err="1" smtClean="0"/>
              <a:t>în</a:t>
            </a:r>
            <a:r>
              <a:rPr lang="en-AU" dirty="0" smtClean="0"/>
              <a:t> </a:t>
            </a:r>
            <a:r>
              <a:rPr lang="en-AU" dirty="0" err="1" smtClean="0"/>
              <a:t>Mexic</a:t>
            </a:r>
            <a:r>
              <a:rPr lang="en-AU" dirty="0" smtClean="0"/>
              <a:t>, </a:t>
            </a:r>
            <a:r>
              <a:rPr lang="en-AU" dirty="0" err="1" smtClean="0"/>
              <a:t>pe</a:t>
            </a:r>
            <a:r>
              <a:rPr lang="en-AU" dirty="0" smtClean="0"/>
              <a:t> </a:t>
            </a:r>
            <a:r>
              <a:rPr lang="en-AU" dirty="0" err="1" smtClean="0"/>
              <a:t>ţărmul</a:t>
            </a:r>
            <a:r>
              <a:rPr lang="en-AU" dirty="0" smtClean="0"/>
              <a:t> </a:t>
            </a:r>
            <a:r>
              <a:rPr lang="en-AU" dirty="0" err="1" smtClean="0"/>
              <a:t>Pacificului</a:t>
            </a:r>
            <a:r>
              <a:rPr lang="en-AU" dirty="0" smtClean="0"/>
              <a:t>. </a:t>
            </a:r>
            <a:r>
              <a:rPr lang="en-AU" dirty="0" err="1" smtClean="0"/>
              <a:t>Afectează</a:t>
            </a:r>
            <a:r>
              <a:rPr lang="en-AU" dirty="0" smtClean="0"/>
              <a:t> </a:t>
            </a:r>
            <a:r>
              <a:rPr lang="en-AU" dirty="0" err="1" smtClean="0"/>
              <a:t>aproape</a:t>
            </a:r>
            <a:r>
              <a:rPr lang="en-AU" dirty="0" smtClean="0"/>
              <a:t> </a:t>
            </a:r>
            <a:r>
              <a:rPr lang="en-AU" dirty="0" err="1" smtClean="0"/>
              <a:t>numai</a:t>
            </a:r>
            <a:r>
              <a:rPr lang="en-AU" dirty="0" smtClean="0"/>
              <a:t> rasa </a:t>
            </a:r>
            <a:r>
              <a:rPr lang="en-AU" dirty="0" err="1" smtClean="0"/>
              <a:t>neagră</a:t>
            </a:r>
            <a:r>
              <a:rPr lang="en-AU" dirty="0" smtClean="0"/>
              <a:t>. </a:t>
            </a:r>
            <a:r>
              <a:rPr lang="en-AU" i="1" dirty="0" err="1" smtClean="0"/>
              <a:t>Leziunea</a:t>
            </a:r>
            <a:r>
              <a:rPr lang="en-AU" i="1" dirty="0" smtClean="0"/>
              <a:t> </a:t>
            </a:r>
            <a:r>
              <a:rPr lang="en-AU" i="1" dirty="0" err="1" smtClean="0"/>
              <a:t>primară</a:t>
            </a:r>
            <a:r>
              <a:rPr lang="en-AU" i="1" dirty="0" smtClean="0"/>
              <a:t> </a:t>
            </a:r>
            <a:r>
              <a:rPr lang="en-AU" i="1" dirty="0" err="1" smtClean="0"/>
              <a:t>este</a:t>
            </a:r>
            <a:r>
              <a:rPr lang="en-AU" i="1" dirty="0" smtClean="0"/>
              <a:t> </a:t>
            </a:r>
            <a:r>
              <a:rPr lang="en-AU" i="1" dirty="0" err="1" smtClean="0"/>
              <a:t>papuloasă</a:t>
            </a:r>
            <a:r>
              <a:rPr lang="en-AU" i="1" dirty="0" smtClean="0"/>
              <a:t>, </a:t>
            </a:r>
            <a:r>
              <a:rPr lang="en-AU" i="1" dirty="0" err="1" smtClean="0"/>
              <a:t>neulcerativă</a:t>
            </a:r>
            <a:r>
              <a:rPr lang="en-AU" i="1" dirty="0" smtClean="0"/>
              <a:t> </a:t>
            </a:r>
            <a:r>
              <a:rPr lang="en-AU" i="1" dirty="0" err="1" smtClean="0"/>
              <a:t>şi</a:t>
            </a:r>
            <a:r>
              <a:rPr lang="en-AU" i="1" dirty="0" smtClean="0"/>
              <a:t> </a:t>
            </a:r>
            <a:r>
              <a:rPr lang="en-AU" i="1" dirty="0" err="1" smtClean="0"/>
              <a:t>apare</a:t>
            </a:r>
            <a:r>
              <a:rPr lang="en-AU" i="1" dirty="0" smtClean="0"/>
              <a:t> </a:t>
            </a:r>
            <a:r>
              <a:rPr lang="en-AU" i="1" dirty="0" err="1" smtClean="0"/>
              <a:t>pe</a:t>
            </a:r>
            <a:r>
              <a:rPr lang="en-AU" i="1" dirty="0" smtClean="0"/>
              <a:t> </a:t>
            </a:r>
            <a:r>
              <a:rPr lang="en-AU" i="1" dirty="0" err="1" smtClean="0"/>
              <a:t>ariile</a:t>
            </a:r>
            <a:r>
              <a:rPr lang="en-AU" i="1" dirty="0" smtClean="0"/>
              <a:t> de </a:t>
            </a:r>
            <a:r>
              <a:rPr lang="en-AU" i="1" dirty="0" err="1" smtClean="0"/>
              <a:t>piele</a:t>
            </a:r>
            <a:r>
              <a:rPr lang="en-AU" i="1" dirty="0" smtClean="0"/>
              <a:t> </a:t>
            </a:r>
            <a:r>
              <a:rPr lang="en-AU" i="1" dirty="0" err="1" smtClean="0"/>
              <a:t>expuse</a:t>
            </a:r>
            <a:r>
              <a:rPr lang="en-AU" i="1" dirty="0" smtClean="0"/>
              <a:t> la </a:t>
            </a:r>
            <a:r>
              <a:rPr lang="en-AU" i="1" dirty="0" err="1" smtClean="0"/>
              <a:t>soare</a:t>
            </a:r>
            <a:r>
              <a:rPr lang="en-AU" dirty="0" smtClean="0"/>
              <a:t>. </a:t>
            </a:r>
            <a:r>
              <a:rPr lang="en-AU" dirty="0" err="1" smtClean="0"/>
              <a:t>După</a:t>
            </a:r>
            <a:r>
              <a:rPr lang="en-AU" dirty="0" smtClean="0"/>
              <a:t> </a:t>
            </a:r>
            <a:r>
              <a:rPr lang="en-AU" dirty="0" err="1" smtClean="0"/>
              <a:t>mai</a:t>
            </a:r>
            <a:r>
              <a:rPr lang="en-AU" dirty="0" smtClean="0"/>
              <a:t> </a:t>
            </a:r>
            <a:r>
              <a:rPr lang="en-AU" dirty="0" err="1" smtClean="0"/>
              <a:t>multe</a:t>
            </a:r>
            <a:r>
              <a:rPr lang="en-AU" dirty="0" smtClean="0"/>
              <a:t> </a:t>
            </a:r>
            <a:r>
              <a:rPr lang="en-AU" dirty="0" err="1" smtClean="0"/>
              <a:t>luni</a:t>
            </a:r>
            <a:r>
              <a:rPr lang="en-AU" dirty="0" smtClean="0"/>
              <a:t> </a:t>
            </a:r>
            <a:r>
              <a:rPr lang="en-AU" dirty="0" err="1" smtClean="0"/>
              <a:t>apar</a:t>
            </a:r>
            <a:r>
              <a:rPr lang="en-AU" dirty="0" smtClean="0"/>
              <a:t> </a:t>
            </a:r>
            <a:r>
              <a:rPr lang="en-AU" i="1" dirty="0" err="1" smtClean="0"/>
              <a:t>leziuni</a:t>
            </a:r>
            <a:r>
              <a:rPr lang="en-AU" i="1" dirty="0" smtClean="0"/>
              <a:t> multiple (</a:t>
            </a:r>
            <a:r>
              <a:rPr lang="en-AU" i="1" dirty="0" err="1" smtClean="0"/>
              <a:t>hiperpigmentate</a:t>
            </a:r>
            <a:r>
              <a:rPr lang="en-AU" i="1" dirty="0" smtClean="0"/>
              <a:t>)</a:t>
            </a:r>
            <a:r>
              <a:rPr lang="en-AU" dirty="0" smtClean="0"/>
              <a:t>, </a:t>
            </a:r>
            <a:r>
              <a:rPr lang="en-AU" dirty="0" err="1" smtClean="0"/>
              <a:t>apoi</a:t>
            </a:r>
            <a:r>
              <a:rPr lang="en-AU" dirty="0" smtClean="0"/>
              <a:t> </a:t>
            </a:r>
            <a:r>
              <a:rPr lang="en-AU" dirty="0" err="1" smtClean="0"/>
              <a:t>peste</a:t>
            </a:r>
            <a:r>
              <a:rPr lang="en-AU" dirty="0" smtClean="0"/>
              <a:t> ani de </a:t>
            </a:r>
            <a:r>
              <a:rPr lang="en-AU" dirty="0" err="1" smtClean="0"/>
              <a:t>zile</a:t>
            </a:r>
            <a:r>
              <a:rPr lang="en-AU" dirty="0" smtClean="0"/>
              <a:t> </a:t>
            </a:r>
            <a:r>
              <a:rPr lang="en-AU" dirty="0" err="1" smtClean="0"/>
              <a:t>evoluează</a:t>
            </a:r>
            <a:r>
              <a:rPr lang="en-AU" dirty="0" smtClean="0"/>
              <a:t> </a:t>
            </a:r>
            <a:r>
              <a:rPr lang="en-AU" dirty="0" err="1" smtClean="0"/>
              <a:t>spre</a:t>
            </a:r>
            <a:r>
              <a:rPr lang="en-AU" dirty="0" smtClean="0"/>
              <a:t> </a:t>
            </a:r>
            <a:r>
              <a:rPr lang="en-AU" i="1" dirty="0" err="1" smtClean="0"/>
              <a:t>hipopigmentare</a:t>
            </a:r>
            <a:r>
              <a:rPr lang="en-AU" i="1" dirty="0" smtClean="0"/>
              <a:t> </a:t>
            </a:r>
            <a:r>
              <a:rPr lang="en-AU" i="1" dirty="0" err="1" smtClean="0"/>
              <a:t>şi</a:t>
            </a:r>
            <a:r>
              <a:rPr lang="en-AU" i="1" dirty="0" smtClean="0"/>
              <a:t> </a:t>
            </a:r>
            <a:r>
              <a:rPr lang="en-AU" i="1" dirty="0" err="1" smtClean="0"/>
              <a:t>hiperkeratoză</a:t>
            </a:r>
            <a:r>
              <a:rPr lang="en-AU" dirty="0" smtClean="0"/>
              <a:t>. </a:t>
            </a:r>
            <a:r>
              <a:rPr lang="en-AU" dirty="0" err="1" smtClean="0"/>
              <a:t>Poate</a:t>
            </a:r>
            <a:r>
              <a:rPr lang="en-AU" dirty="0" smtClean="0"/>
              <a:t> </a:t>
            </a:r>
            <a:r>
              <a:rPr lang="en-AU" dirty="0" err="1" smtClean="0"/>
              <a:t>determina</a:t>
            </a:r>
            <a:r>
              <a:rPr lang="en-AU" dirty="0" smtClean="0"/>
              <a:t> </a:t>
            </a:r>
            <a:r>
              <a:rPr lang="en-AU" i="1" dirty="0" err="1" smtClean="0"/>
              <a:t>complicaţii</a:t>
            </a:r>
            <a:r>
              <a:rPr lang="en-AU" i="1" dirty="0" smtClean="0"/>
              <a:t> cardio-vasculare </a:t>
            </a:r>
            <a:r>
              <a:rPr lang="en-AU" i="1" dirty="0" err="1" smtClean="0"/>
              <a:t>şi</a:t>
            </a:r>
            <a:r>
              <a:rPr lang="en-AU" i="1" dirty="0" smtClean="0"/>
              <a:t> </a:t>
            </a:r>
            <a:r>
              <a:rPr lang="en-AU" i="1" dirty="0" err="1" smtClean="0"/>
              <a:t>nervoase</a:t>
            </a:r>
            <a:r>
              <a:rPr lang="en-AU" dirty="0" smtClean="0"/>
              <a:t>. </a:t>
            </a:r>
            <a:r>
              <a:rPr lang="en-AU" dirty="0" err="1" smtClean="0"/>
              <a:t>Transmiterea</a:t>
            </a:r>
            <a:r>
              <a:rPr lang="en-AU" dirty="0" smtClean="0"/>
              <a:t> nu </a:t>
            </a:r>
            <a:r>
              <a:rPr lang="en-AU" dirty="0" err="1" smtClean="0"/>
              <a:t>este</a:t>
            </a:r>
            <a:r>
              <a:rPr lang="en-AU" dirty="0" smtClean="0"/>
              <a:t> </a:t>
            </a:r>
            <a:r>
              <a:rPr lang="en-AU" dirty="0" err="1" smtClean="0"/>
              <a:t>venerică</a:t>
            </a:r>
            <a:r>
              <a:rPr lang="en-AU" dirty="0" smtClean="0"/>
              <a:t>, </a:t>
            </a:r>
            <a:r>
              <a:rPr lang="en-AU" dirty="0" err="1" smtClean="0"/>
              <a:t>ci</a:t>
            </a:r>
            <a:r>
              <a:rPr lang="en-AU" dirty="0" smtClean="0"/>
              <a:t> prin contact direct </a:t>
            </a:r>
            <a:r>
              <a:rPr lang="en-AU" dirty="0" err="1" smtClean="0"/>
              <a:t>sau</a:t>
            </a:r>
            <a:r>
              <a:rPr lang="en-AU" dirty="0" smtClean="0"/>
              <a:t> prin </a:t>
            </a:r>
            <a:r>
              <a:rPr lang="en-AU" dirty="0" err="1" smtClean="0"/>
              <a:t>vectori</a:t>
            </a:r>
            <a:r>
              <a:rPr lang="en-AU" dirty="0" smtClean="0"/>
              <a:t> (</a:t>
            </a:r>
            <a:r>
              <a:rPr lang="en-AU" dirty="0" err="1" smtClean="0"/>
              <a:t>musca</a:t>
            </a:r>
            <a:r>
              <a:rPr lang="en-AU" dirty="0" smtClean="0"/>
              <a:t> </a:t>
            </a:r>
            <a:r>
              <a:rPr lang="en-AU" dirty="0" err="1" smtClean="0"/>
              <a:t>Hiippeletes</a:t>
            </a:r>
            <a:r>
              <a:rPr lang="en-AU" dirty="0" smtClean="0"/>
              <a:t>).</a:t>
            </a:r>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1017587"/>
          </a:xfrm>
        </p:spPr>
        <p:txBody>
          <a:bodyPr/>
          <a:lstStyle/>
          <a:p>
            <a:pPr marL="484632" eaLnBrk="1" fontAlgn="auto" hangingPunct="1">
              <a:spcAft>
                <a:spcPts val="0"/>
              </a:spcAft>
              <a:defRPr/>
            </a:pPr>
            <a:r>
              <a:rPr lang="ro-RO" sz="4000" b="1" dirty="0" smtClean="0">
                <a:solidFill>
                  <a:srgbClr val="FF0000"/>
                </a:solidFill>
              </a:rPr>
              <a:t>Genul LEPTOSPIRA</a:t>
            </a:r>
            <a:endParaRPr lang="ro-RO" sz="4000" b="1" dirty="0">
              <a:solidFill>
                <a:srgbClr val="FF0000"/>
              </a:solidFill>
            </a:endParaRPr>
          </a:p>
        </p:txBody>
      </p:sp>
      <p:sp>
        <p:nvSpPr>
          <p:cNvPr id="3" name="Content Placeholder 2"/>
          <p:cNvSpPr>
            <a:spLocks noGrp="1"/>
          </p:cNvSpPr>
          <p:nvPr>
            <p:ph idx="1"/>
          </p:nvPr>
        </p:nvSpPr>
        <p:spPr>
          <a:xfrm>
            <a:off x="214313" y="1143000"/>
            <a:ext cx="8929687" cy="5311775"/>
          </a:xfrm>
        </p:spPr>
        <p:txBody>
          <a:bodyPr>
            <a:normAutofit/>
          </a:bodyPr>
          <a:lstStyle/>
          <a:p>
            <a:pPr marL="448056" indent="-384048" eaLnBrk="1" fontAlgn="auto" hangingPunct="1">
              <a:spcAft>
                <a:spcPts val="0"/>
              </a:spcAft>
              <a:buFont typeface="Wingdings 2"/>
              <a:buChar char=""/>
              <a:defRPr/>
            </a:pPr>
            <a:r>
              <a:rPr lang="ro-RO" sz="2400" b="1" dirty="0" smtClean="0">
                <a:solidFill>
                  <a:srgbClr val="00B0F0"/>
                </a:solidFill>
                <a:latin typeface="Arial Rounded MT Bold" pitchFamily="34" charset="0"/>
              </a:rPr>
              <a:t>Încadrare taxonomică</a:t>
            </a:r>
            <a:r>
              <a:rPr lang="ro-RO" sz="2400" dirty="0" smtClean="0">
                <a:solidFill>
                  <a:srgbClr val="00B0F0"/>
                </a:solidFill>
                <a:latin typeface="Arial Rounded MT Bold" pitchFamily="34" charset="0"/>
              </a:rPr>
              <a:t> </a:t>
            </a:r>
            <a:r>
              <a:rPr lang="ro-RO" sz="2000" dirty="0" smtClean="0">
                <a:latin typeface="Arial Rounded MT Bold" pitchFamily="34" charset="0"/>
              </a:rPr>
              <a:t>clasică:</a:t>
            </a:r>
            <a:endParaRPr lang="en-US" sz="2000" dirty="0" smtClean="0">
              <a:latin typeface="Arial Rounded MT Bold" pitchFamily="34" charset="0"/>
            </a:endParaRPr>
          </a:p>
          <a:p>
            <a:pPr marL="448056" indent="-384048" eaLnBrk="1" fontAlgn="auto" hangingPunct="1">
              <a:spcAft>
                <a:spcPts val="0"/>
              </a:spcAft>
              <a:buFont typeface="Wingdings" panose="05000000000000000000" pitchFamily="2" charset="2"/>
              <a:buChar char="v"/>
              <a:defRPr/>
            </a:pPr>
            <a:r>
              <a:rPr lang="ro-RO" sz="2000" dirty="0" smtClean="0">
                <a:latin typeface="Arial Rounded MT Bold" pitchFamily="34" charset="0"/>
              </a:rPr>
              <a:t>Familia LEPTOSPIRACEAE</a:t>
            </a:r>
            <a:endParaRPr lang="en-US" sz="2000" dirty="0" smtClean="0">
              <a:latin typeface="Arial Rounded MT Bold" pitchFamily="34" charset="0"/>
            </a:endParaRPr>
          </a:p>
          <a:p>
            <a:pPr marL="448056" indent="-384048" eaLnBrk="1" fontAlgn="auto" hangingPunct="1">
              <a:spcAft>
                <a:spcPts val="0"/>
              </a:spcAft>
              <a:buFont typeface="Wingdings" panose="05000000000000000000" pitchFamily="2" charset="2"/>
              <a:buChar char="v"/>
              <a:defRPr/>
            </a:pPr>
            <a:r>
              <a:rPr lang="ro-RO" sz="2000" dirty="0" smtClean="0">
                <a:latin typeface="Arial Rounded MT Bold" pitchFamily="34" charset="0"/>
              </a:rPr>
              <a:t>Genul LEPTOSPIRA</a:t>
            </a:r>
            <a:endParaRPr lang="en-US" sz="2000" dirty="0" smtClean="0">
              <a:latin typeface="Arial Rounded MT Bold" pitchFamily="34" charset="0"/>
            </a:endParaRPr>
          </a:p>
          <a:p>
            <a:pPr marL="448056" indent="-384048" eaLnBrk="1" fontAlgn="auto" hangingPunct="1">
              <a:spcAft>
                <a:spcPts val="0"/>
              </a:spcAft>
              <a:buFont typeface="Wingdings" panose="05000000000000000000" pitchFamily="2" charset="2"/>
              <a:buChar char="v"/>
              <a:defRPr/>
            </a:pPr>
            <a:r>
              <a:rPr lang="ro-RO" sz="2000" dirty="0" smtClean="0">
                <a:latin typeface="Arial Rounded MT Bold" pitchFamily="34" charset="0"/>
              </a:rPr>
              <a:t>Specii       </a:t>
            </a:r>
            <a:r>
              <a:rPr lang="ro-RO" sz="2000" dirty="0" smtClean="0">
                <a:solidFill>
                  <a:srgbClr val="FF0000"/>
                </a:solidFill>
                <a:latin typeface="Arial Rounded MT Bold" pitchFamily="34" charset="0"/>
              </a:rPr>
              <a:t>- L. INTERROGANS </a:t>
            </a:r>
            <a:r>
              <a:rPr lang="ro-RO" sz="2000" dirty="0" smtClean="0">
                <a:latin typeface="Arial Rounded MT Bold" pitchFamily="34" charset="0"/>
              </a:rPr>
              <a:t>cu 210 </a:t>
            </a:r>
            <a:r>
              <a:rPr lang="ro-RO" sz="2000" dirty="0" err="1" smtClean="0">
                <a:latin typeface="Arial Rounded MT Bold" pitchFamily="34" charset="0"/>
              </a:rPr>
              <a:t>serovaruri</a:t>
            </a:r>
            <a:r>
              <a:rPr lang="ro-RO" sz="2000" dirty="0" smtClean="0">
                <a:latin typeface="Arial Rounded MT Bold" pitchFamily="34" charset="0"/>
              </a:rPr>
              <a:t> patogene</a:t>
            </a:r>
            <a:endParaRPr lang="en-US" sz="2000" dirty="0" smtClean="0">
              <a:latin typeface="Arial Rounded MT Bold" pitchFamily="34" charset="0"/>
            </a:endParaRPr>
          </a:p>
          <a:p>
            <a:pPr marL="1527175" indent="-1462088" eaLnBrk="1" fontAlgn="auto" hangingPunct="1">
              <a:spcAft>
                <a:spcPts val="0"/>
              </a:spcAft>
              <a:buFont typeface="Wingdings 2"/>
              <a:buNone/>
              <a:defRPr/>
            </a:pPr>
            <a:r>
              <a:rPr lang="ro-RO" sz="2000" dirty="0" err="1" smtClean="0">
                <a:latin typeface="Arial Rounded MT Bold" pitchFamily="34" charset="0"/>
              </a:rPr>
              <a:t>Seorgrupuri</a:t>
            </a:r>
            <a:r>
              <a:rPr lang="ro-RO" sz="2000" dirty="0" smtClean="0">
                <a:latin typeface="Arial Rounded MT Bold" pitchFamily="34" charset="0"/>
              </a:rPr>
              <a:t> </a:t>
            </a:r>
            <a:r>
              <a:rPr lang="ro-RO" sz="2000" dirty="0" err="1" smtClean="0">
                <a:latin typeface="Arial Rounded MT Bold" pitchFamily="34" charset="0"/>
              </a:rPr>
              <a:t>-l</a:t>
            </a:r>
            <a:r>
              <a:rPr lang="ro-RO" sz="2000" dirty="0" smtClean="0">
                <a:latin typeface="Arial Rounded MT Bold" pitchFamily="34" charset="0"/>
              </a:rPr>
              <a:t>. </a:t>
            </a:r>
            <a:r>
              <a:rPr lang="ro-RO" sz="2000" dirty="0" err="1" smtClean="0">
                <a:latin typeface="Arial Rounded MT Bold" pitchFamily="34" charset="0"/>
              </a:rPr>
              <a:t>autumnalis</a:t>
            </a:r>
            <a:r>
              <a:rPr lang="ro-RO" sz="2000" dirty="0" smtClean="0">
                <a:latin typeface="Arial Rounded MT Bold" pitchFamily="34" charset="0"/>
              </a:rPr>
              <a:t>, </a:t>
            </a:r>
            <a:r>
              <a:rPr lang="ro-RO" sz="2000" dirty="0" err="1" smtClean="0">
                <a:latin typeface="Arial Rounded MT Bold" pitchFamily="34" charset="0"/>
              </a:rPr>
              <a:t>l.bataviae</a:t>
            </a:r>
            <a:r>
              <a:rPr lang="ro-RO" sz="2000" dirty="0" smtClean="0">
                <a:latin typeface="Arial Rounded MT Bold" pitchFamily="34" charset="0"/>
              </a:rPr>
              <a:t>,l. </a:t>
            </a:r>
            <a:r>
              <a:rPr lang="ro-RO" sz="2000" dirty="0" err="1" smtClean="0">
                <a:latin typeface="Arial Rounded MT Bold" pitchFamily="34" charset="0"/>
              </a:rPr>
              <a:t>canicol</a:t>
            </a:r>
            <a:r>
              <a:rPr lang="ro-RO" sz="2000" dirty="0" smtClean="0">
                <a:latin typeface="Arial Rounded MT Bold" pitchFamily="34" charset="0"/>
              </a:rPr>
              <a:t>, l. </a:t>
            </a:r>
            <a:r>
              <a:rPr lang="ro-RO" sz="2000" dirty="0" err="1" smtClean="0">
                <a:latin typeface="Arial Rounded MT Bold" pitchFamily="34" charset="0"/>
              </a:rPr>
              <a:t>icterohemorrhagie</a:t>
            </a:r>
            <a:r>
              <a:rPr lang="ro-RO" sz="2000" dirty="0" smtClean="0">
                <a:latin typeface="Arial Rounded MT Bold" pitchFamily="34" charset="0"/>
              </a:rPr>
              <a:t>, l.   </a:t>
            </a:r>
            <a:r>
              <a:rPr lang="ro-RO" sz="2000" dirty="0" err="1" smtClean="0">
                <a:latin typeface="Arial Rounded MT Bold" pitchFamily="34" charset="0"/>
              </a:rPr>
              <a:t>pomona</a:t>
            </a:r>
            <a:r>
              <a:rPr lang="ro-RO" sz="2000" dirty="0" smtClean="0">
                <a:latin typeface="Arial Rounded MT Bold" pitchFamily="34" charset="0"/>
              </a:rPr>
              <a:t>,l. </a:t>
            </a:r>
            <a:r>
              <a:rPr lang="ro-RO" sz="2000" dirty="0" err="1" smtClean="0">
                <a:latin typeface="Arial Rounded MT Bold" pitchFamily="34" charset="0"/>
              </a:rPr>
              <a:t>hebdomadis</a:t>
            </a:r>
            <a:r>
              <a:rPr lang="ro-RO" sz="2000" dirty="0" smtClean="0">
                <a:latin typeface="Arial Rounded MT Bold" pitchFamily="34" charset="0"/>
              </a:rPr>
              <a:t>,l. </a:t>
            </a:r>
            <a:r>
              <a:rPr lang="ro-RO" sz="2000" dirty="0" err="1" smtClean="0">
                <a:latin typeface="Arial Rounded MT Bold" pitchFamily="34" charset="0"/>
              </a:rPr>
              <a:t>australis</a:t>
            </a:r>
            <a:endParaRPr lang="en-US" sz="2000" dirty="0" smtClean="0">
              <a:latin typeface="Arial Rounded MT Bold" pitchFamily="34" charset="0"/>
            </a:endParaRPr>
          </a:p>
          <a:p>
            <a:pPr marL="448056" indent="-384048" eaLnBrk="1" fontAlgn="auto" hangingPunct="1">
              <a:spcAft>
                <a:spcPts val="0"/>
              </a:spcAft>
              <a:buFont typeface="Wingdings 2"/>
              <a:buNone/>
              <a:defRPr/>
            </a:pPr>
            <a:r>
              <a:rPr lang="ro-RO" sz="2000" dirty="0" smtClean="0">
                <a:latin typeface="Arial Rounded MT Bold" pitchFamily="34" charset="0"/>
              </a:rPr>
              <a:t>                          -</a:t>
            </a:r>
            <a:r>
              <a:rPr lang="ro-RO" sz="2000" dirty="0" smtClean="0">
                <a:solidFill>
                  <a:srgbClr val="FF0000"/>
                </a:solidFill>
                <a:latin typeface="Arial Rounded MT Bold" pitchFamily="34" charset="0"/>
              </a:rPr>
              <a:t>L. BIFLEXA </a:t>
            </a:r>
            <a:r>
              <a:rPr lang="ro-RO" sz="2000" dirty="0" smtClean="0">
                <a:latin typeface="Arial Rounded MT Bold" pitchFamily="34" charset="0"/>
              </a:rPr>
              <a:t>(cu 63 </a:t>
            </a:r>
            <a:r>
              <a:rPr lang="ro-RO" sz="2000" dirty="0" err="1" smtClean="0">
                <a:latin typeface="Arial Rounded MT Bold" pitchFamily="34" charset="0"/>
              </a:rPr>
              <a:t>serovaruri</a:t>
            </a:r>
            <a:r>
              <a:rPr lang="ro-RO" sz="2000" dirty="0" smtClean="0">
                <a:latin typeface="Arial Rounded MT Bold" pitchFamily="34" charset="0"/>
              </a:rPr>
              <a:t> </a:t>
            </a:r>
            <a:r>
              <a:rPr lang="ro-RO" sz="2000" dirty="0" err="1" smtClean="0">
                <a:latin typeface="Arial Rounded MT Bold" pitchFamily="34" charset="0"/>
              </a:rPr>
              <a:t>nepatogene</a:t>
            </a:r>
            <a:r>
              <a:rPr lang="ro-RO" sz="2000" dirty="0" smtClean="0">
                <a:latin typeface="Arial Rounded MT Bold" pitchFamily="34" charset="0"/>
              </a:rPr>
              <a:t>, saprofite)</a:t>
            </a:r>
            <a:endParaRPr lang="en-US" sz="2000" dirty="0" smtClean="0">
              <a:latin typeface="Arial Rounded MT Bold" pitchFamily="34" charset="0"/>
            </a:endParaRPr>
          </a:p>
          <a:p>
            <a:pPr marL="448056" indent="-384048" eaLnBrk="1" fontAlgn="auto" hangingPunct="1">
              <a:spcAft>
                <a:spcPts val="0"/>
              </a:spcAft>
              <a:buFont typeface="Wingdings 2"/>
              <a:buChar char=""/>
              <a:defRPr/>
            </a:pPr>
            <a:r>
              <a:rPr lang="ro-RO" sz="2200" dirty="0" smtClean="0">
                <a:latin typeface="Arial Rounded MT Bold" pitchFamily="34" charset="0"/>
              </a:rPr>
              <a:t>Taxonomia modernă, bazată pe </a:t>
            </a:r>
            <a:r>
              <a:rPr lang="ro-RO" sz="2200" dirty="0" err="1" smtClean="0">
                <a:latin typeface="Arial Rounded MT Bold" pitchFamily="34" charset="0"/>
              </a:rPr>
              <a:t>homologia</a:t>
            </a:r>
            <a:r>
              <a:rPr lang="ro-RO" sz="2200" dirty="0" smtClean="0">
                <a:latin typeface="Arial Rounded MT Bold" pitchFamily="34" charset="0"/>
              </a:rPr>
              <a:t> ADN-ADN, a delimitat </a:t>
            </a:r>
            <a:r>
              <a:rPr lang="ro-RO" sz="2200" u="sng" dirty="0" smtClean="0">
                <a:solidFill>
                  <a:srgbClr val="92D050"/>
                </a:solidFill>
                <a:latin typeface="Arial Rounded MT Bold" pitchFamily="34" charset="0"/>
              </a:rPr>
              <a:t>7 specii de Leptospira patogene</a:t>
            </a:r>
            <a:r>
              <a:rPr lang="ro-RO" sz="2200" dirty="0" smtClean="0">
                <a:latin typeface="Arial Rounded MT Bold" pitchFamily="34" charset="0"/>
              </a:rPr>
              <a:t>: L. </a:t>
            </a:r>
            <a:r>
              <a:rPr lang="ro-RO" sz="2200" dirty="0" err="1" smtClean="0">
                <a:latin typeface="Arial Rounded MT Bold" pitchFamily="34" charset="0"/>
              </a:rPr>
              <a:t>interrogans</a:t>
            </a:r>
            <a:r>
              <a:rPr lang="ro-RO" sz="2200" dirty="0" smtClean="0">
                <a:latin typeface="Arial Rounded MT Bold" pitchFamily="34" charset="0"/>
              </a:rPr>
              <a:t>,</a:t>
            </a:r>
          </a:p>
          <a:p>
            <a:pPr marL="448056" indent="-384048" eaLnBrk="1" fontAlgn="auto" hangingPunct="1">
              <a:spcAft>
                <a:spcPts val="0"/>
              </a:spcAft>
              <a:buFont typeface="Wingdings 2"/>
              <a:buNone/>
              <a:defRPr/>
            </a:pPr>
            <a:r>
              <a:rPr lang="ro-RO" sz="2200" dirty="0" smtClean="0">
                <a:latin typeface="Arial Rounded MT Bold" pitchFamily="34" charset="0"/>
              </a:rPr>
              <a:t>     L. </a:t>
            </a:r>
            <a:r>
              <a:rPr lang="ro-RO" sz="2200" dirty="0" err="1" smtClean="0">
                <a:latin typeface="Arial Rounded MT Bold" pitchFamily="34" charset="0"/>
              </a:rPr>
              <a:t>borgpetersenii</a:t>
            </a:r>
            <a:r>
              <a:rPr lang="ro-RO" sz="2200" dirty="0" smtClean="0">
                <a:latin typeface="Arial Rounded MT Bold" pitchFamily="34" charset="0"/>
              </a:rPr>
              <a:t>, L. </a:t>
            </a:r>
            <a:r>
              <a:rPr lang="ro-RO" sz="2200" dirty="0" err="1" smtClean="0">
                <a:latin typeface="Arial Rounded MT Bold" pitchFamily="34" charset="0"/>
              </a:rPr>
              <a:t>inadai</a:t>
            </a:r>
            <a:r>
              <a:rPr lang="ro-RO" sz="2200" dirty="0" smtClean="0">
                <a:latin typeface="Arial Rounded MT Bold" pitchFamily="34" charset="0"/>
              </a:rPr>
              <a:t>, L. </a:t>
            </a:r>
            <a:r>
              <a:rPr lang="ro-RO" sz="2200" dirty="0" err="1" smtClean="0">
                <a:latin typeface="Arial Rounded MT Bold" pitchFamily="34" charset="0"/>
              </a:rPr>
              <a:t>kirschneri</a:t>
            </a:r>
            <a:r>
              <a:rPr lang="ro-RO" sz="2200" dirty="0" smtClean="0">
                <a:latin typeface="Arial Rounded MT Bold" pitchFamily="34" charset="0"/>
              </a:rPr>
              <a:t>, L. </a:t>
            </a:r>
            <a:r>
              <a:rPr lang="ro-RO" sz="2200" dirty="0" err="1" smtClean="0">
                <a:latin typeface="Arial Rounded MT Bold" pitchFamily="34" charset="0"/>
              </a:rPr>
              <a:t>noguchii</a:t>
            </a:r>
            <a:r>
              <a:rPr lang="ro-RO" sz="2200" dirty="0" smtClean="0">
                <a:latin typeface="Arial Rounded MT Bold" pitchFamily="34" charset="0"/>
              </a:rPr>
              <a:t>, L. </a:t>
            </a:r>
            <a:r>
              <a:rPr lang="ro-RO" sz="2200" dirty="0" err="1" smtClean="0">
                <a:latin typeface="Arial Rounded MT Bold" pitchFamily="34" charset="0"/>
              </a:rPr>
              <a:t>santarosai</a:t>
            </a:r>
            <a:r>
              <a:rPr lang="ro-RO" sz="2200" dirty="0" smtClean="0">
                <a:latin typeface="Arial Rounded MT Bold" pitchFamily="34" charset="0"/>
              </a:rPr>
              <a:t> şi L. </a:t>
            </a:r>
            <a:r>
              <a:rPr lang="ro-RO" sz="2200" dirty="0" err="1" smtClean="0">
                <a:latin typeface="Arial Rounded MT Bold" pitchFamily="34" charset="0"/>
              </a:rPr>
              <a:t>weilli</a:t>
            </a:r>
            <a:r>
              <a:rPr lang="ro-RO" sz="2200" dirty="0" smtClean="0">
                <a:latin typeface="Arial Rounded MT Bold" pitchFamily="34" charset="0"/>
              </a:rPr>
              <a:t> şi</a:t>
            </a:r>
          </a:p>
          <a:p>
            <a:pPr marL="448056" indent="-384048" eaLnBrk="1" fontAlgn="auto" hangingPunct="1">
              <a:spcAft>
                <a:spcPts val="0"/>
              </a:spcAft>
              <a:buFont typeface="Wingdings 2"/>
              <a:buNone/>
              <a:defRPr/>
            </a:pPr>
            <a:r>
              <a:rPr lang="ro-RO" sz="2200" dirty="0" smtClean="0">
                <a:latin typeface="Arial Rounded MT Bold" pitchFamily="34" charset="0"/>
              </a:rPr>
              <a:t>                        </a:t>
            </a:r>
            <a:r>
              <a:rPr lang="ro-RO" sz="2200" u="sng" dirty="0" smtClean="0">
                <a:solidFill>
                  <a:srgbClr val="92D050"/>
                </a:solidFill>
                <a:latin typeface="Arial Rounded MT Bold" pitchFamily="34" charset="0"/>
              </a:rPr>
              <a:t>3 saprofite,</a:t>
            </a:r>
            <a:r>
              <a:rPr lang="ro-RO" sz="2200" dirty="0" smtClean="0">
                <a:solidFill>
                  <a:srgbClr val="92D050"/>
                </a:solidFill>
                <a:latin typeface="Arial Rounded MT Bold" pitchFamily="34" charset="0"/>
              </a:rPr>
              <a:t> </a:t>
            </a:r>
            <a:r>
              <a:rPr lang="ro-RO" sz="2200" dirty="0" err="1" smtClean="0">
                <a:solidFill>
                  <a:srgbClr val="92D050"/>
                </a:solidFill>
                <a:latin typeface="Arial Rounded MT Bold" pitchFamily="34" charset="0"/>
              </a:rPr>
              <a:t>nepatogene</a:t>
            </a:r>
            <a:r>
              <a:rPr lang="ro-RO" sz="2200" dirty="0" smtClean="0">
                <a:latin typeface="Arial Rounded MT Bold" pitchFamily="34" charset="0"/>
              </a:rPr>
              <a:t>: L. </a:t>
            </a:r>
            <a:r>
              <a:rPr lang="ro-RO" sz="2200" dirty="0" err="1" smtClean="0">
                <a:latin typeface="Arial Rounded MT Bold" pitchFamily="34" charset="0"/>
              </a:rPr>
              <a:t>biflexa</a:t>
            </a:r>
            <a:r>
              <a:rPr lang="ro-RO" sz="2200" dirty="0" smtClean="0">
                <a:latin typeface="Arial Rounded MT Bold" pitchFamily="34" charset="0"/>
              </a:rPr>
              <a:t>, L. </a:t>
            </a:r>
            <a:r>
              <a:rPr lang="ro-RO" sz="2200" dirty="0" err="1" smtClean="0">
                <a:latin typeface="Arial Rounded MT Bold" pitchFamily="34" charset="0"/>
              </a:rPr>
              <a:t>hollandia</a:t>
            </a:r>
            <a:r>
              <a:rPr lang="ro-RO" sz="2200" dirty="0" smtClean="0">
                <a:latin typeface="Arial Rounded MT Bold" pitchFamily="34" charset="0"/>
              </a:rPr>
              <a:t>, L. </a:t>
            </a:r>
            <a:r>
              <a:rPr lang="ro-RO" sz="2200" dirty="0" err="1" smtClean="0">
                <a:latin typeface="Arial Rounded MT Bold" pitchFamily="34" charset="0"/>
              </a:rPr>
              <a:t>wolbachia</a:t>
            </a:r>
            <a:r>
              <a:rPr lang="ro-RO" sz="2200" dirty="0" smtClean="0">
                <a:latin typeface="Arial Rounded MT Bold" pitchFamily="34" charset="0"/>
              </a:rPr>
              <a:t>.</a:t>
            </a:r>
            <a:endParaRPr lang="en-US" sz="2200" dirty="0" smtClean="0">
              <a:latin typeface="Arial Rounded MT Bold" pitchFamily="34" charset="0"/>
            </a:endParaRPr>
          </a:p>
          <a:p>
            <a:pPr marL="64008" indent="0" eaLnBrk="1" fontAlgn="auto" hangingPunct="1">
              <a:spcAft>
                <a:spcPts val="0"/>
              </a:spcAft>
              <a:buFont typeface="Wingdings" panose="05000000000000000000" pitchFamily="2" charset="2"/>
              <a:buNone/>
              <a:defRPr/>
            </a:pPr>
            <a:r>
              <a:rPr lang="ro-RO" sz="2200" dirty="0" smtClean="0">
                <a:latin typeface="Arial Rounded MT Bold" pitchFamily="34" charset="0"/>
              </a:rPr>
              <a:t> </a:t>
            </a:r>
            <a:endParaRPr lang="en-US" sz="2200" dirty="0" smtClean="0">
              <a:latin typeface="Arial Rounded MT Bold" pitchFamily="34" charset="0"/>
            </a:endParaRPr>
          </a:p>
        </p:txBody>
      </p:sp>
    </p:spTree>
    <p:extLst>
      <p:ext uri="{BB962C8B-B14F-4D97-AF65-F5344CB8AC3E}">
        <p14:creationId xmlns:p14="http://schemas.microsoft.com/office/powerpoint/2010/main" val="2215493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ro-RO" sz="3600" smtClean="0"/>
              <a:t>GENUL LEPTOSPIRA – Caractere morfologice</a:t>
            </a:r>
            <a:endParaRPr lang="en-US" sz="3600" dirty="0"/>
          </a:p>
        </p:txBody>
      </p:sp>
      <p:sp>
        <p:nvSpPr>
          <p:cNvPr id="3" name="Content Placeholder 2"/>
          <p:cNvSpPr>
            <a:spLocks noGrp="1"/>
          </p:cNvSpPr>
          <p:nvPr>
            <p:ph idx="1"/>
          </p:nvPr>
        </p:nvSpPr>
        <p:spPr/>
        <p:txBody>
          <a:bodyPr>
            <a:normAutofit fontScale="92500" lnSpcReduction="20000"/>
          </a:bodyPr>
          <a:lstStyle/>
          <a:p>
            <a:r>
              <a:rPr lang="ro-RO" dirty="0" smtClean="0"/>
              <a:t>Leptospirele sunt, din punct de vedere morfologic, spirilii cu filamente </a:t>
            </a:r>
            <a:r>
              <a:rPr lang="ro-RO" dirty="0" err="1" smtClean="0"/>
              <a:t>subţiri</a:t>
            </a:r>
            <a:r>
              <a:rPr lang="ro-RO" dirty="0" smtClean="0"/>
              <a:t>, cu spirale foarte fine, strânse, dese şi flexibile, cu una sau ambele </a:t>
            </a:r>
            <a:r>
              <a:rPr lang="ro-RO" dirty="0" err="1" smtClean="0"/>
              <a:t>extremităţi</a:t>
            </a:r>
            <a:r>
              <a:rPr lang="ro-RO" dirty="0" smtClean="0"/>
              <a:t> îndoite în formă de cârlig. Dimensiunile sunt: 6-40 microni </a:t>
            </a:r>
            <a:r>
              <a:rPr lang="ro-RO" dirty="0" err="1" smtClean="0"/>
              <a:t>lungimne</a:t>
            </a:r>
            <a:r>
              <a:rPr lang="ro-RO" dirty="0" smtClean="0"/>
              <a:t>/0,06-0,12 microni grosime. Prezintă </a:t>
            </a:r>
            <a:r>
              <a:rPr lang="ro-RO" dirty="0" err="1" smtClean="0"/>
              <a:t>mişcări</a:t>
            </a:r>
            <a:r>
              <a:rPr lang="ro-RO" dirty="0" smtClean="0"/>
              <a:t> active, </a:t>
            </a:r>
            <a:r>
              <a:rPr lang="ro-RO" dirty="0" err="1" smtClean="0"/>
              <a:t>rotaţionale</a:t>
            </a:r>
            <a:r>
              <a:rPr lang="ro-RO" dirty="0" smtClean="0"/>
              <a:t>. </a:t>
            </a:r>
            <a:endParaRPr lang="en-US" dirty="0" smtClean="0"/>
          </a:p>
          <a:p>
            <a:r>
              <a:rPr lang="ro-RO" dirty="0" smtClean="0"/>
              <a:t>La examenul microscopic pe fond întunecat apar ca elemente strălucitoare, pe fond negru al câmpului; uneori apar ca </a:t>
            </a:r>
            <a:r>
              <a:rPr lang="ro-RO" dirty="0" err="1" smtClean="0"/>
              <a:t>nişte</a:t>
            </a:r>
            <a:r>
              <a:rPr lang="ro-RO" dirty="0" smtClean="0"/>
              <a:t> </a:t>
            </a:r>
            <a:r>
              <a:rPr lang="ro-RO" dirty="0" err="1" smtClean="0"/>
              <a:t>lanţuri</a:t>
            </a:r>
            <a:r>
              <a:rPr lang="ro-RO" dirty="0" smtClean="0"/>
              <a:t> de “coci” mici, deoarece sunt foarte fine. Se colorează prin </a:t>
            </a:r>
            <a:r>
              <a:rPr lang="ro-RO" dirty="0" err="1" smtClean="0"/>
              <a:t>impregnaţie</a:t>
            </a:r>
            <a:r>
              <a:rPr lang="ro-RO" dirty="0" smtClean="0"/>
              <a:t> </a:t>
            </a:r>
            <a:r>
              <a:rPr lang="ro-RO" dirty="0" err="1" smtClean="0"/>
              <a:t>argentică</a:t>
            </a:r>
            <a:r>
              <a:rPr lang="ro-RO" dirty="0" smtClean="0"/>
              <a:t> (</a:t>
            </a:r>
            <a:r>
              <a:rPr lang="ro-RO" dirty="0" err="1" smtClean="0"/>
              <a:t>Fontana-Tribondeau</a:t>
            </a:r>
            <a:r>
              <a:rPr lang="ro-RO" dirty="0" smtClean="0"/>
              <a:t>), apărând brune pe fond galben. </a:t>
            </a:r>
            <a:endParaRPr lang="en-US" dirty="0" smtClean="0"/>
          </a:p>
          <a:p>
            <a:r>
              <a:rPr lang="ro-RO" dirty="0" smtClean="0"/>
              <a:t>Microscopia electronică a furnizat </a:t>
            </a:r>
            <a:r>
              <a:rPr lang="ro-RO" dirty="0" err="1" smtClean="0"/>
              <a:t>informaţii</a:t>
            </a:r>
            <a:r>
              <a:rPr lang="ro-RO" dirty="0" smtClean="0"/>
              <a:t> </a:t>
            </a:r>
            <a:r>
              <a:rPr lang="ro-RO" dirty="0" err="1" smtClean="0"/>
              <a:t>preţioase</a:t>
            </a:r>
            <a:r>
              <a:rPr lang="ro-RO" dirty="0" smtClean="0"/>
              <a:t> asupra morfologiei leptospirelor: corpul microbian </a:t>
            </a:r>
            <a:r>
              <a:rPr lang="ro-RO" dirty="0" err="1" smtClean="0"/>
              <a:t>conţine</a:t>
            </a:r>
            <a:r>
              <a:rPr lang="ro-RO" dirty="0" smtClean="0"/>
              <a:t> un filament axial, înconjurat de o spirală de material protoplasmatic. În unele zone de pe lungimea elementului bacterian, filamentul axial este mai strâns </a:t>
            </a:r>
            <a:r>
              <a:rPr lang="ro-RO" dirty="0" err="1" smtClean="0"/>
              <a:t>ataşat</a:t>
            </a:r>
            <a:r>
              <a:rPr lang="ro-RO" dirty="0" smtClean="0"/>
              <a:t> de spirală, iar în alte zone mai lax </a:t>
            </a:r>
            <a:r>
              <a:rPr lang="ro-RO" dirty="0" err="1" smtClean="0"/>
              <a:t>ataşat</a:t>
            </a:r>
            <a:r>
              <a:rPr lang="ro-RO" dirty="0" smtClean="0"/>
              <a:t>. La exteriorul citoplasmei se află membrana citoplasmatică, peretele celular şi o membrană de </a:t>
            </a:r>
            <a:r>
              <a:rPr lang="ro-RO" dirty="0" err="1" smtClean="0"/>
              <a:t>înveliş</a:t>
            </a:r>
            <a:r>
              <a:rPr lang="ro-RO" dirty="0" smtClean="0"/>
              <a:t> (anvelopă) </a:t>
            </a:r>
            <a:r>
              <a:rPr lang="ro-RO" dirty="0" err="1" smtClean="0"/>
              <a:t>tristratificată</a:t>
            </a:r>
            <a:r>
              <a:rPr lang="ro-RO" dirty="0" smtClean="0"/>
              <a:t>.</a:t>
            </a:r>
            <a:endParaRPr lang="en-US" dirty="0" smtClean="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ro-RO" sz="3600" smtClean="0"/>
              <a:t>GENUL LEPTOSPIRA – Caractere morfologice</a:t>
            </a:r>
            <a:endParaRPr lang="en-US" sz="3600" dirty="0"/>
          </a:p>
        </p:txBody>
      </p:sp>
      <p:sp>
        <p:nvSpPr>
          <p:cNvPr id="3" name="Content Placeholder 2"/>
          <p:cNvSpPr>
            <a:spLocks noGrp="1"/>
          </p:cNvSpPr>
          <p:nvPr>
            <p:ph idx="1"/>
          </p:nvPr>
        </p:nvSpPr>
        <p:spPr>
          <a:xfrm>
            <a:off x="107504" y="1142999"/>
            <a:ext cx="4536504" cy="2934073"/>
          </a:xfrm>
        </p:spPr>
        <p:txBody>
          <a:bodyPr>
            <a:normAutofit fontScale="62500" lnSpcReduction="20000"/>
          </a:bodyPr>
          <a:lstStyle/>
          <a:p>
            <a:r>
              <a:rPr lang="ro-RO" altLang="en-US" sz="2800" dirty="0">
                <a:cs typeface="Times New Roman" panose="02020603050405020304" pitchFamily="18" charset="0"/>
              </a:rPr>
              <a:t>Prin examinare la microscopul electronic, leptospirele sunt alcătuite din:</a:t>
            </a:r>
            <a:endParaRPr lang="en-US" altLang="en-US" sz="2800" dirty="0"/>
          </a:p>
          <a:p>
            <a:pPr>
              <a:buFontTx/>
              <a:buChar char="•"/>
            </a:pPr>
            <a:r>
              <a:rPr lang="ro-RO" altLang="en-US" sz="2800" dirty="0">
                <a:cs typeface="Times New Roman" panose="02020603050405020304" pitchFamily="18" charset="0"/>
              </a:rPr>
              <a:t>perete celular</a:t>
            </a:r>
            <a:endParaRPr lang="en-US" altLang="en-US" sz="2800" dirty="0"/>
          </a:p>
          <a:p>
            <a:pPr>
              <a:buFontTx/>
              <a:buChar char="•"/>
            </a:pPr>
            <a:r>
              <a:rPr lang="ro-RO" altLang="en-US" sz="2800" dirty="0">
                <a:cs typeface="Times New Roman" panose="02020603050405020304" pitchFamily="18" charset="0"/>
              </a:rPr>
              <a:t>membrana citoplasmatică tubulară spiralată, care înconjoară un filament axial rigid. Citoplasma </a:t>
            </a:r>
            <a:r>
              <a:rPr lang="ro-RO" altLang="en-US" sz="2800" dirty="0" err="1">
                <a:cs typeface="Times New Roman" panose="02020603050405020304" pitchFamily="18" charset="0"/>
              </a:rPr>
              <a:t>conţine</a:t>
            </a:r>
            <a:r>
              <a:rPr lang="ro-RO" altLang="en-US" sz="2800" dirty="0">
                <a:cs typeface="Times New Roman" panose="02020603050405020304" pitchFamily="18" charset="0"/>
              </a:rPr>
              <a:t>: ribozomi, ARN </a:t>
            </a:r>
            <a:r>
              <a:rPr lang="ro-RO" altLang="en-US" sz="2800" dirty="0" err="1">
                <a:cs typeface="Times New Roman" panose="02020603050405020304" pitchFamily="18" charset="0"/>
              </a:rPr>
              <a:t>ribozomal</a:t>
            </a:r>
            <a:r>
              <a:rPr lang="ro-RO" altLang="en-US" sz="2800" dirty="0">
                <a:cs typeface="Times New Roman" panose="02020603050405020304" pitchFamily="18" charset="0"/>
              </a:rPr>
              <a:t>, cromozomul circular cu ADN.</a:t>
            </a:r>
          </a:p>
          <a:p>
            <a:r>
              <a:rPr lang="ro-RO" altLang="en-US" sz="2800" dirty="0">
                <a:cs typeface="Times New Roman" panose="02020603050405020304" pitchFamily="18" charset="0"/>
              </a:rPr>
              <a:t>Anvelopa la exterior, </a:t>
            </a:r>
            <a:r>
              <a:rPr lang="ro-RO" altLang="en-US" sz="2800" dirty="0" err="1">
                <a:cs typeface="Times New Roman" panose="02020603050405020304" pitchFamily="18" charset="0"/>
              </a:rPr>
              <a:t>trilaminată</a:t>
            </a:r>
            <a:r>
              <a:rPr lang="ro-RO" altLang="en-US" sz="2800" dirty="0">
                <a:cs typeface="Times New Roman" panose="02020603050405020304" pitchFamily="18" charset="0"/>
              </a:rPr>
              <a:t>, care </a:t>
            </a:r>
            <a:r>
              <a:rPr lang="ro-RO" altLang="en-US" sz="2800" dirty="0" err="1">
                <a:cs typeface="Times New Roman" panose="02020603050405020304" pitchFamily="18" charset="0"/>
              </a:rPr>
              <a:t>menţine</a:t>
            </a:r>
            <a:r>
              <a:rPr lang="ro-RO" altLang="en-US" sz="2800" dirty="0">
                <a:cs typeface="Times New Roman" panose="02020603050405020304" pitchFamily="18" charset="0"/>
              </a:rPr>
              <a:t> forma cilindrică a corpului bacterian</a:t>
            </a:r>
            <a:r>
              <a:rPr lang="en-US" altLang="en-US" sz="2800" dirty="0"/>
              <a:t> </a:t>
            </a:r>
          </a:p>
          <a:p>
            <a:endParaRPr lang="en-US" dirty="0"/>
          </a:p>
        </p:txBody>
      </p:sp>
      <p:pic>
        <p:nvPicPr>
          <p:cNvPr id="5" name="Picture 14" descr="Slide5"/>
          <p:cNvPicPr>
            <a:picLocks noChangeAspect="1" noChangeArrowheads="1"/>
          </p:cNvPicPr>
          <p:nvPr/>
        </p:nvPicPr>
        <p:blipFill rotWithShape="1">
          <a:blip r:embed="rId2">
            <a:extLst>
              <a:ext uri="{28A0092B-C50C-407E-A947-70E740481C1C}">
                <a14:useLocalDpi xmlns:a14="http://schemas.microsoft.com/office/drawing/2010/main" val="0"/>
              </a:ext>
            </a:extLst>
          </a:blip>
          <a:srcRect l="52362" r="2750" b="9051"/>
          <a:stretch/>
        </p:blipFill>
        <p:spPr bwMode="auto">
          <a:xfrm>
            <a:off x="5364088" y="1412776"/>
            <a:ext cx="3359141" cy="51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Leptospira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4077072"/>
            <a:ext cx="3225840" cy="235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6885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395536" y="1700808"/>
            <a:ext cx="3829499" cy="2718064"/>
          </a:xfrm>
          <a:prstGeom prst="rect">
            <a:avLst/>
          </a:prstGeom>
          <a:noFill/>
          <a:ln w="9525">
            <a:noFill/>
            <a:miter lim="800000"/>
            <a:headEnd/>
            <a:tailEnd/>
          </a:ln>
        </p:spPr>
      </p:pic>
      <p:sp>
        <p:nvSpPr>
          <p:cNvPr id="5" name="TextBox 4"/>
          <p:cNvSpPr txBox="1"/>
          <p:nvPr/>
        </p:nvSpPr>
        <p:spPr>
          <a:xfrm>
            <a:off x="453587" y="5085184"/>
            <a:ext cx="3771448"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o-RO" b="1" dirty="0" smtClean="0"/>
              <a:t>Imaginea </a:t>
            </a:r>
            <a:r>
              <a:rPr lang="ro-RO" b="1" dirty="0"/>
              <a:t>unei leptospire la microscopul electronic</a:t>
            </a:r>
            <a:endParaRPr lang="en-US" b="1" dirty="0"/>
          </a:p>
          <a:p>
            <a:endParaRPr lang="en-US" b="1" dirty="0"/>
          </a:p>
        </p:txBody>
      </p:sp>
      <p:pic>
        <p:nvPicPr>
          <p:cNvPr id="4" name="Picture 2" descr="leptospira"/>
          <p:cNvPicPr>
            <a:picLocks noChangeAspect="1" noChangeArrowheads="1"/>
          </p:cNvPicPr>
          <p:nvPr/>
        </p:nvPicPr>
        <p:blipFill>
          <a:blip r:embed="rId3"/>
          <a:srcRect/>
          <a:stretch>
            <a:fillRect/>
          </a:stretch>
        </p:blipFill>
        <p:spPr bwMode="auto">
          <a:xfrm>
            <a:off x="4860032" y="1678066"/>
            <a:ext cx="3816424" cy="2740806"/>
          </a:xfrm>
          <a:prstGeom prst="rect">
            <a:avLst/>
          </a:prstGeom>
          <a:noFill/>
          <a:ln w="9525">
            <a:noFill/>
            <a:miter lim="800000"/>
            <a:headEnd/>
            <a:tailEnd/>
          </a:ln>
        </p:spPr>
      </p:pic>
      <p:sp>
        <p:nvSpPr>
          <p:cNvPr id="6" name="TextBox 5"/>
          <p:cNvSpPr txBox="1"/>
          <p:nvPr/>
        </p:nvSpPr>
        <p:spPr>
          <a:xfrm>
            <a:off x="4860032" y="5104968"/>
            <a:ext cx="3816424"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o-RO" b="1" dirty="0" smtClean="0"/>
              <a:t>Imaginea </a:t>
            </a:r>
            <a:r>
              <a:rPr lang="ro-RO" b="1" dirty="0"/>
              <a:t>unei leptospire </a:t>
            </a:r>
            <a:endParaRPr lang="ro-RO" b="1" dirty="0" smtClean="0"/>
          </a:p>
          <a:p>
            <a:pPr algn="ctr"/>
            <a:r>
              <a:rPr lang="ro-RO" b="1" dirty="0" smtClean="0"/>
              <a:t>prin </a:t>
            </a:r>
            <a:r>
              <a:rPr lang="ro-RO" b="1" dirty="0"/>
              <a:t>coloratia Vago</a:t>
            </a:r>
            <a:endParaRPr lang="en-US" b="1" dirty="0"/>
          </a:p>
          <a:p>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6143668"/>
          </a:xfrm>
        </p:spPr>
        <p:txBody>
          <a:bodyPr>
            <a:normAutofit fontScale="70000" lnSpcReduction="20000"/>
          </a:bodyPr>
          <a:lstStyle/>
          <a:p>
            <a:pPr algn="ctr">
              <a:buNone/>
            </a:pPr>
            <a:r>
              <a:rPr lang="ro-RO" b="1" dirty="0" smtClean="0"/>
              <a:t>TREPONEMA PALLIDUM</a:t>
            </a:r>
            <a:endParaRPr lang="en-US" b="1" dirty="0" smtClean="0"/>
          </a:p>
          <a:p>
            <a:pPr algn="ctr">
              <a:buNone/>
            </a:pPr>
            <a:endParaRPr lang="en-US" b="1" dirty="0" smtClean="0"/>
          </a:p>
          <a:p>
            <a:r>
              <a:rPr lang="ro-RO" b="1" dirty="0" smtClean="0"/>
              <a:t>1. ÎNCADRARE TAXONOMICĂ</a:t>
            </a:r>
            <a:endParaRPr lang="en-US" dirty="0" smtClean="0"/>
          </a:p>
          <a:p>
            <a:r>
              <a:rPr lang="ro-RO" i="1" dirty="0" smtClean="0"/>
              <a:t>Ordinul</a:t>
            </a:r>
            <a:r>
              <a:rPr lang="ro-RO" dirty="0" smtClean="0"/>
              <a:t>: </a:t>
            </a:r>
            <a:r>
              <a:rPr lang="ro-RO" b="1" i="1" dirty="0" smtClean="0"/>
              <a:t>Spirochaetales</a:t>
            </a:r>
            <a:r>
              <a:rPr lang="ro-RO" dirty="0" smtClean="0"/>
              <a:t>; </a:t>
            </a:r>
            <a:r>
              <a:rPr lang="ro-RO" i="1" dirty="0" smtClean="0"/>
              <a:t>familia</a:t>
            </a:r>
            <a:r>
              <a:rPr lang="ro-RO" dirty="0" smtClean="0"/>
              <a:t>: </a:t>
            </a:r>
            <a:r>
              <a:rPr lang="ro-RO" b="1" i="1" dirty="0" smtClean="0"/>
              <a:t>Treponemataceae</a:t>
            </a:r>
            <a:r>
              <a:rPr lang="ro-RO" dirty="0" smtClean="0"/>
              <a:t>; </a:t>
            </a:r>
            <a:r>
              <a:rPr lang="ro-RO" i="1" dirty="0" smtClean="0"/>
              <a:t>genul</a:t>
            </a:r>
            <a:r>
              <a:rPr lang="ro-RO" dirty="0" smtClean="0"/>
              <a:t>: </a:t>
            </a:r>
            <a:r>
              <a:rPr lang="ro-RO" b="1" i="1" dirty="0" smtClean="0"/>
              <a:t>Treponema</a:t>
            </a:r>
            <a:r>
              <a:rPr lang="ro-RO" dirty="0" smtClean="0"/>
              <a:t>; </a:t>
            </a:r>
            <a:r>
              <a:rPr lang="ro-RO" i="1" dirty="0" smtClean="0"/>
              <a:t>specia</a:t>
            </a:r>
            <a:r>
              <a:rPr lang="ro-RO" dirty="0" smtClean="0"/>
              <a:t>: </a:t>
            </a:r>
            <a:r>
              <a:rPr lang="ro-RO" b="1" i="1" dirty="0" smtClean="0"/>
              <a:t>Treponema pallidum</a:t>
            </a:r>
            <a:r>
              <a:rPr lang="ro-RO" dirty="0" smtClean="0"/>
              <a:t>.</a:t>
            </a:r>
            <a:endParaRPr lang="en-US" dirty="0" smtClean="0"/>
          </a:p>
          <a:p>
            <a:pPr>
              <a:buNone/>
            </a:pPr>
            <a:endParaRPr lang="en-US" dirty="0" smtClean="0"/>
          </a:p>
          <a:p>
            <a:r>
              <a:rPr lang="ro-RO" b="1" dirty="0" smtClean="0"/>
              <a:t>2. CARACTERE MORFOLOGICE</a:t>
            </a:r>
            <a:endParaRPr lang="en-US" dirty="0" smtClean="0"/>
          </a:p>
          <a:p>
            <a:r>
              <a:rPr lang="ro-RO" dirty="0" smtClean="0"/>
              <a:t>Treponemele au </a:t>
            </a:r>
            <a:r>
              <a:rPr lang="ro-RO" b="1" i="1" dirty="0" smtClean="0"/>
              <a:t>corpul în formă de spirală</a:t>
            </a:r>
            <a:r>
              <a:rPr lang="ro-RO" dirty="0" smtClean="0"/>
              <a:t>, având dimensiuni de 5-20 microni lungime şi mai puţin de 0,2 microni grosime. Fiecare element microbian conţine </a:t>
            </a:r>
            <a:r>
              <a:rPr lang="ro-RO" b="1" i="1" dirty="0" smtClean="0"/>
              <a:t>7-13 spire</a:t>
            </a:r>
            <a:r>
              <a:rPr lang="ro-RO" dirty="0" smtClean="0"/>
              <a:t>, aproximativ egale între ele, </a:t>
            </a:r>
            <a:r>
              <a:rPr lang="ro-RO" b="1" i="1" dirty="0" smtClean="0"/>
              <a:t>spiralele de la capăt fiind ceva mai lungi şi terminate drept (neîndoite)</a:t>
            </a:r>
            <a:r>
              <a:rPr lang="ro-RO" dirty="0" smtClean="0"/>
              <a:t>. Prezintă un ax central, drept, cu oarecare rigiditate. În timpul mişcărilor de răsucire în jurul axului, acesta poate deveni temporar încurbat. </a:t>
            </a:r>
            <a:endParaRPr lang="en-US" dirty="0" smtClean="0"/>
          </a:p>
          <a:p>
            <a:r>
              <a:rPr lang="ro-RO" dirty="0" smtClean="0"/>
              <a:t>Morfologia treponemelor prin </a:t>
            </a:r>
            <a:r>
              <a:rPr lang="ro-RO" b="1" dirty="0" smtClean="0"/>
              <a:t>microscopie optică</a:t>
            </a:r>
            <a:r>
              <a:rPr lang="ro-RO" dirty="0" smtClean="0"/>
              <a:t> se poate efectua fie pe </a:t>
            </a:r>
            <a:r>
              <a:rPr lang="ro-RO" b="1" i="1" dirty="0" smtClean="0"/>
              <a:t>preparate proaspete</a:t>
            </a:r>
            <a:r>
              <a:rPr lang="ro-RO" dirty="0" smtClean="0"/>
              <a:t>, unde se evidenţiază </a:t>
            </a:r>
            <a:r>
              <a:rPr lang="ro-RO" i="1" dirty="0" smtClean="0"/>
              <a:t>spire mai rare, distincte, regulate şi mişcările vii ale treponemelor care sunt de rotaţie axială, pendulare, translaţie şi flexiune</a:t>
            </a:r>
            <a:r>
              <a:rPr lang="ro-RO" dirty="0" smtClean="0"/>
              <a:t>, fie pe </a:t>
            </a:r>
            <a:r>
              <a:rPr lang="ro-RO" b="1" i="1" dirty="0" smtClean="0"/>
              <a:t>preparate colorate</a:t>
            </a:r>
            <a:r>
              <a:rPr lang="ro-RO" dirty="0" smtClean="0"/>
              <a:t> prin </a:t>
            </a:r>
            <a:r>
              <a:rPr lang="ro-RO" b="1" i="1" dirty="0" smtClean="0"/>
              <a:t>impregnaţie argentică</a:t>
            </a:r>
            <a:r>
              <a:rPr lang="ro-RO" dirty="0" smtClean="0"/>
              <a:t> (metoda Fontana-Tribondeau), unde apar </a:t>
            </a:r>
            <a:r>
              <a:rPr lang="ro-RO" i="1" dirty="0" smtClean="0"/>
              <a:t>brune pe fond întunecat </a:t>
            </a:r>
            <a:r>
              <a:rPr lang="ro-RO" dirty="0" smtClean="0"/>
              <a:t>sau </a:t>
            </a:r>
            <a:r>
              <a:rPr lang="ro-RO" b="1" i="1" dirty="0" smtClean="0"/>
              <a:t>coloraţie Giemsa</a:t>
            </a:r>
            <a:r>
              <a:rPr lang="ro-RO" dirty="0" smtClean="0"/>
              <a:t> (</a:t>
            </a:r>
            <a:r>
              <a:rPr lang="ro-RO" i="1" dirty="0" smtClean="0"/>
              <a:t>roz palid</a:t>
            </a:r>
            <a:r>
              <a:rPr lang="ro-RO" dirty="0" smtClean="0"/>
              <a:t>).</a:t>
            </a:r>
            <a:endParaRPr lang="en-US" dirty="0" smtClean="0"/>
          </a:p>
          <a:p>
            <a:r>
              <a:rPr lang="ro-RO" b="1" dirty="0" smtClean="0"/>
              <a:t>Microscopia electronică </a:t>
            </a:r>
            <a:r>
              <a:rPr lang="ro-RO" dirty="0" smtClean="0"/>
              <a:t>relevă că, spre deosebire de leptospire, unde spirele se înfăşoară în jurul filamentului axial drept, </a:t>
            </a:r>
            <a:r>
              <a:rPr lang="ro-RO" b="1" i="1" dirty="0" smtClean="0"/>
              <a:t>treponemele prezintă două elice</a:t>
            </a:r>
            <a:r>
              <a:rPr lang="ro-RO" dirty="0" smtClean="0"/>
              <a:t>: una constituită din </a:t>
            </a:r>
            <a:r>
              <a:rPr lang="ro-RO" b="1" dirty="0" smtClean="0"/>
              <a:t>filamentul axial</a:t>
            </a:r>
            <a:r>
              <a:rPr lang="ro-RO" dirty="0" smtClean="0"/>
              <a:t>, cealaltă de un </a:t>
            </a:r>
            <a:r>
              <a:rPr lang="ro-RO" b="1" dirty="0" smtClean="0"/>
              <a:t>mănunchi de fibrile</a:t>
            </a:r>
            <a:r>
              <a:rPr lang="ro-RO" dirty="0" smtClean="0"/>
              <a:t>. Filamentul axial prezintă şi un înveliş denumit periplast. La o examinare cu putere de mărire mai mare se remarcă o structură lamelară a filamentului axial, lamelele fiind mezozomi, după unii autori.</a:t>
            </a:r>
            <a:endParaRPr lang="en-US" dirty="0" smtClean="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1571604" y="1071546"/>
            <a:ext cx="5955124" cy="4000528"/>
          </a:xfrm>
          <a:prstGeom prst="rect">
            <a:avLst/>
          </a:prstGeom>
          <a:noFill/>
          <a:ln w="9525">
            <a:noFill/>
            <a:miter lim="800000"/>
            <a:headEnd/>
            <a:tailEnd/>
          </a:ln>
        </p:spPr>
      </p:pic>
      <p:sp>
        <p:nvSpPr>
          <p:cNvPr id="5" name="TextBox 4"/>
          <p:cNvSpPr txBox="1"/>
          <p:nvPr/>
        </p:nvSpPr>
        <p:spPr>
          <a:xfrm>
            <a:off x="1357290" y="5500702"/>
            <a:ext cx="657229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o-RO" b="1" dirty="0" smtClean="0"/>
              <a:t>Aspectul </a:t>
            </a:r>
            <a:r>
              <a:rPr lang="ro-RO" b="1" dirty="0"/>
              <a:t>leptospirelor la coloratia Fontana-Tribondeau</a:t>
            </a:r>
            <a:endParaRPr lang="en-US" b="1" dirty="0"/>
          </a:p>
          <a:p>
            <a:endParaRPr lang="en-US"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142984"/>
            <a:ext cx="8229600" cy="5395930"/>
          </a:xfrm>
        </p:spPr>
        <p:txBody>
          <a:bodyPr>
            <a:normAutofit fontScale="70000" lnSpcReduction="20000"/>
          </a:bodyPr>
          <a:lstStyle/>
          <a:p>
            <a:r>
              <a:rPr lang="ro-RO" b="1" dirty="0" smtClean="0"/>
              <a:t>3. CARACTERE DE CULTURĂ</a:t>
            </a:r>
            <a:endParaRPr lang="en-US" dirty="0" smtClean="0"/>
          </a:p>
          <a:p>
            <a:r>
              <a:rPr lang="ro-RO" dirty="0" smtClean="0"/>
              <a:t>Spre deosebire de germenii din genurile Treponema şi Borrelia care nu pot fi </a:t>
            </a:r>
            <a:r>
              <a:rPr lang="ro-RO" b="1" i="1" dirty="0" smtClean="0"/>
              <a:t>cultivaţi pe medii artificiale</a:t>
            </a:r>
            <a:r>
              <a:rPr lang="ro-RO" dirty="0" smtClean="0"/>
              <a:t>, leptospirele cultivă bine pe medii care conţin </a:t>
            </a:r>
            <a:r>
              <a:rPr lang="ro-RO" i="1" dirty="0" smtClean="0"/>
              <a:t>bulion, peptonă, plus 10% ser inactivat de iepure</a:t>
            </a:r>
            <a:r>
              <a:rPr lang="ro-RO" dirty="0" smtClean="0"/>
              <a:t> (exemplu: </a:t>
            </a:r>
            <a:r>
              <a:rPr lang="ro-RO" i="1" dirty="0" smtClean="0"/>
              <a:t>mediul Korthof, mediul Fletcher</a:t>
            </a:r>
            <a:r>
              <a:rPr lang="ro-RO" dirty="0" smtClean="0"/>
              <a:t>). Cultivarea reclamă şi </a:t>
            </a:r>
            <a:r>
              <a:rPr lang="ro-RO" b="1" i="1" dirty="0" smtClean="0"/>
              <a:t>condiţii speciale de incubare (28-30</a:t>
            </a:r>
            <a:r>
              <a:rPr lang="ro-RO" b="1" i="1" baseline="30000" dirty="0" smtClean="0"/>
              <a:t>0</a:t>
            </a:r>
            <a:r>
              <a:rPr lang="ro-RO" b="1" i="1" dirty="0" smtClean="0"/>
              <a:t>C) şi întuneric</a:t>
            </a:r>
            <a:r>
              <a:rPr lang="ro-RO" dirty="0" smtClean="0"/>
              <a:t>, în </a:t>
            </a:r>
            <a:r>
              <a:rPr lang="ro-RO" b="1" i="1" dirty="0" smtClean="0"/>
              <a:t>aerobioză sau microaerofilie</a:t>
            </a:r>
            <a:r>
              <a:rPr lang="ro-RO" dirty="0" smtClean="0"/>
              <a:t> (concentraţie mică de CO2). Pentru evidenţierea prezenţei leptospirelor în cultură, sunt </a:t>
            </a:r>
            <a:r>
              <a:rPr lang="ro-RO" b="1" i="1" dirty="0" smtClean="0"/>
              <a:t>necesare câteva săptămâni de incubare (60 de zile)</a:t>
            </a:r>
            <a:r>
              <a:rPr lang="ro-RO" dirty="0" smtClean="0"/>
              <a:t>. Pe mediile semisolide, nu determină colonii vizibile sau determină colonii foarte mici (2-3 mm), </a:t>
            </a:r>
            <a:r>
              <a:rPr lang="ro-RO" b="1" i="1" dirty="0" smtClean="0"/>
              <a:t>vizualizate doar prin testul oxidazelor</a:t>
            </a:r>
            <a:r>
              <a:rPr lang="ro-RO" dirty="0" smtClean="0"/>
              <a:t> după 20 de zile pentru cele patogene. După 24 de ore apare hemoliza la Leptosira pomona, care devine tip beta prin menţinerea 12 ore la +4</a:t>
            </a:r>
            <a:r>
              <a:rPr lang="ro-RO" baseline="30000" dirty="0" smtClean="0"/>
              <a:t>0</a:t>
            </a:r>
            <a:r>
              <a:rPr lang="ro-RO" dirty="0" smtClean="0"/>
              <a:t>C (pe medii semisolide cu agar Difco şi 5% hematii). De regulă, </a:t>
            </a:r>
            <a:r>
              <a:rPr lang="ro-RO" b="1" dirty="0" smtClean="0"/>
              <a:t>atestarea prezenţei leptospirelor în cultură</a:t>
            </a:r>
            <a:r>
              <a:rPr lang="ro-RO" dirty="0" smtClean="0"/>
              <a:t> se face prin </a:t>
            </a:r>
            <a:r>
              <a:rPr lang="ro-RO" b="1" i="1" dirty="0" smtClean="0"/>
              <a:t>identificarea morfologică</a:t>
            </a:r>
            <a:r>
              <a:rPr lang="ro-RO" dirty="0" smtClean="0"/>
              <a:t> (examen morfologic pe fond întunecat).</a:t>
            </a:r>
            <a:endParaRPr lang="en-US" dirty="0" smtClean="0"/>
          </a:p>
          <a:p>
            <a:pPr>
              <a:buNone/>
            </a:pPr>
            <a:endParaRPr lang="en-US" dirty="0" smtClean="0"/>
          </a:p>
          <a:p>
            <a:r>
              <a:rPr lang="ro-RO" b="1" dirty="0" smtClean="0"/>
              <a:t>4. CARACTERE METABOLICE</a:t>
            </a:r>
            <a:endParaRPr lang="en-US" dirty="0" smtClean="0"/>
          </a:p>
          <a:p>
            <a:r>
              <a:rPr lang="ro-RO" dirty="0" smtClean="0"/>
              <a:t>Leptospirele sunt </a:t>
            </a:r>
            <a:r>
              <a:rPr lang="ro-RO" b="1" i="1" dirty="0" smtClean="0"/>
              <a:t>bacterii aerobe, care necesită concentraţii mici de CO2</a:t>
            </a:r>
            <a:r>
              <a:rPr lang="ro-RO" dirty="0" smtClean="0"/>
              <a:t> pentru multiplicarea </a:t>
            </a:r>
            <a:r>
              <a:rPr lang="ro-RO" i="1" dirty="0" smtClean="0"/>
              <a:t>in vitro</a:t>
            </a:r>
            <a:r>
              <a:rPr lang="ro-RO" dirty="0" smtClean="0"/>
              <a:t>. Îşi iau energia prin oxidarea acizilor graşi cu moleculă lungă. Sărurile de amoniu reprezintă sursa majoră de azot. </a:t>
            </a:r>
            <a:r>
              <a:rPr lang="ro-RO" i="1" dirty="0" smtClean="0"/>
              <a:t>Secretă oxidaze, catalaze, hemolizină, hialuronidază</a:t>
            </a:r>
            <a:r>
              <a:rPr lang="ro-RO" dirty="0" smtClean="0"/>
              <a:t>. Preferă pentru metabolism un </a:t>
            </a:r>
            <a:r>
              <a:rPr lang="ro-RO" b="1" i="1" dirty="0" smtClean="0"/>
              <a:t>pH uşor alcalin</a:t>
            </a:r>
            <a:r>
              <a:rPr lang="ro-RO" dirty="0" smtClean="0"/>
              <a:t> (7,2-7,4).</a:t>
            </a:r>
            <a:endParaRPr lang="en-US"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71546"/>
            <a:ext cx="8229600" cy="5500726"/>
          </a:xfrm>
        </p:spPr>
        <p:txBody>
          <a:bodyPr>
            <a:normAutofit fontScale="70000" lnSpcReduction="20000"/>
          </a:bodyPr>
          <a:lstStyle/>
          <a:p>
            <a:r>
              <a:rPr lang="ro-RO" b="1" dirty="0" smtClean="0"/>
              <a:t>5. CARACTERE ANTIGENICE</a:t>
            </a:r>
            <a:endParaRPr lang="en-US" dirty="0" smtClean="0"/>
          </a:p>
          <a:p>
            <a:r>
              <a:rPr lang="ro-RO" dirty="0" smtClean="0"/>
              <a:t>Antigenele leptospirelor se află la nivelul diferitelor structuri. Astfel: </a:t>
            </a:r>
            <a:endParaRPr lang="en-US" dirty="0" smtClean="0"/>
          </a:p>
          <a:p>
            <a:pPr lvl="0"/>
            <a:r>
              <a:rPr lang="ro-RO" i="1" dirty="0" smtClean="0"/>
              <a:t>Membrana de înveliş</a:t>
            </a:r>
            <a:r>
              <a:rPr lang="ro-RO" dirty="0" smtClean="0"/>
              <a:t>, conţine un </a:t>
            </a:r>
            <a:r>
              <a:rPr lang="ro-RO" b="1" i="1" dirty="0" smtClean="0"/>
              <a:t>antigen de natură proteică, specific de serotip, cu rol de antigen protector</a:t>
            </a:r>
            <a:r>
              <a:rPr lang="ro-RO" dirty="0" smtClean="0"/>
              <a:t> (notat P sau numit antigen de suprafaţă), care fixează aglutininele specifice dintr-un ser (+), inhibând reacţia deaglutinare.</a:t>
            </a:r>
            <a:endParaRPr lang="en-US" dirty="0" smtClean="0"/>
          </a:p>
          <a:p>
            <a:pPr lvl="0"/>
            <a:r>
              <a:rPr lang="ro-RO" i="1" dirty="0" smtClean="0"/>
              <a:t>Peretele celular</a:t>
            </a:r>
            <a:r>
              <a:rPr lang="ro-RO" dirty="0" smtClean="0"/>
              <a:t> conţine </a:t>
            </a:r>
            <a:r>
              <a:rPr lang="ro-RO" b="1" i="1" dirty="0" smtClean="0"/>
              <a:t>antigenul glucidolipidopolipeptidic (LPS)</a:t>
            </a:r>
            <a:r>
              <a:rPr lang="ro-RO" b="1" dirty="0" smtClean="0"/>
              <a:t> </a:t>
            </a:r>
            <a:r>
              <a:rPr lang="ro-RO" b="1" i="1" dirty="0" smtClean="0"/>
              <a:t>specific speciei şi genului Leptospira</a:t>
            </a:r>
            <a:r>
              <a:rPr lang="ro-RO" dirty="0" smtClean="0"/>
              <a:t>. Se numeşte şi</a:t>
            </a:r>
            <a:r>
              <a:rPr lang="ro-RO" b="1" i="1" dirty="0" smtClean="0"/>
              <a:t> antigen somatic sau S</a:t>
            </a:r>
            <a:r>
              <a:rPr lang="ro-RO" dirty="0" smtClean="0"/>
              <a:t> şi stimulează producerea anticorpilor fixatori de complement.</a:t>
            </a:r>
            <a:endParaRPr lang="en-US" dirty="0" smtClean="0"/>
          </a:p>
          <a:p>
            <a:pPr lvl="0"/>
            <a:r>
              <a:rPr lang="ro-RO" i="1" dirty="0" smtClean="0"/>
              <a:t>Filamentul axial</a:t>
            </a:r>
            <a:r>
              <a:rPr lang="ro-RO" dirty="0" smtClean="0"/>
              <a:t> este antigenic.</a:t>
            </a:r>
            <a:endParaRPr lang="en-US" dirty="0" smtClean="0"/>
          </a:p>
          <a:p>
            <a:pPr lvl="0"/>
            <a:r>
              <a:rPr lang="ro-RO" dirty="0" smtClean="0"/>
              <a:t>Alte antigene: </a:t>
            </a:r>
            <a:r>
              <a:rPr lang="ro-RO" b="1" i="1" dirty="0" smtClean="0"/>
              <a:t>F4</a:t>
            </a:r>
            <a:r>
              <a:rPr lang="ro-RO" dirty="0" smtClean="0"/>
              <a:t> (de natură lipopolizaharidică); </a:t>
            </a:r>
            <a:r>
              <a:rPr lang="ro-RO" b="1" i="1" dirty="0" smtClean="0"/>
              <a:t>antigenul TM</a:t>
            </a:r>
            <a:r>
              <a:rPr lang="ro-RO" dirty="0" smtClean="0"/>
              <a:t> (hidrocarbonat specific de tip); </a:t>
            </a:r>
            <a:r>
              <a:rPr lang="ro-RO" b="1" i="1" dirty="0" smtClean="0"/>
              <a:t>enzimele leptospirelor</a:t>
            </a:r>
            <a:r>
              <a:rPr lang="ro-RO" dirty="0" smtClean="0"/>
              <a:t>.</a:t>
            </a:r>
            <a:endParaRPr lang="en-US" dirty="0" smtClean="0"/>
          </a:p>
          <a:p>
            <a:pPr lvl="0">
              <a:buNone/>
            </a:pPr>
            <a:endParaRPr lang="en-US" dirty="0" smtClean="0"/>
          </a:p>
          <a:p>
            <a:r>
              <a:rPr lang="ro-RO" b="1" dirty="0" smtClean="0"/>
              <a:t>6. CARACTERE DE PATOGENITATE</a:t>
            </a:r>
            <a:r>
              <a:rPr lang="ro-RO" dirty="0" smtClean="0"/>
              <a:t> </a:t>
            </a:r>
            <a:endParaRPr lang="en-US" dirty="0" smtClean="0"/>
          </a:p>
          <a:p>
            <a:r>
              <a:rPr lang="ro-RO" b="1" dirty="0" smtClean="0"/>
              <a:t>6.1. Virulenţa</a:t>
            </a:r>
            <a:endParaRPr lang="en-US" dirty="0" smtClean="0"/>
          </a:p>
          <a:p>
            <a:r>
              <a:rPr lang="ro-RO" dirty="0" smtClean="0"/>
              <a:t>Leptosiprele prezintă o </a:t>
            </a:r>
            <a:r>
              <a:rPr lang="ro-RO" b="1" i="1" dirty="0" smtClean="0"/>
              <a:t>tendinţă marcată de invazie a organismului</a:t>
            </a:r>
            <a:r>
              <a:rPr lang="ro-RO" dirty="0" smtClean="0"/>
              <a:t>, proprietate tradusă astfel prin termenul </a:t>
            </a:r>
            <a:r>
              <a:rPr lang="ro-RO" b="1" dirty="0" smtClean="0"/>
              <a:t>“viscerotropism”</a:t>
            </a:r>
            <a:r>
              <a:rPr lang="ro-RO" dirty="0" smtClean="0"/>
              <a:t>, adică tendinţa deosebită de localizare în organe şi ţesuturi, departe de poarta de intrare (ficat, splină, rinichi, plămân, meninge, etc). Învelişul extern al leptospirelor (legat de antigenul de virulenţă sau P) induce sinteza aglutininelor specifice. Secretă o serie de enzime ca: </a:t>
            </a:r>
            <a:r>
              <a:rPr lang="ro-RO" b="1" i="1" dirty="0" smtClean="0"/>
              <a:t>hialuronidaza, coagulaza, fibrinolizina, lipaza</a:t>
            </a:r>
            <a:r>
              <a:rPr lang="ro-RO" dirty="0" smtClean="0"/>
              <a:t>.</a:t>
            </a:r>
            <a:endParaRPr 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00108"/>
            <a:ext cx="8229600" cy="5681682"/>
          </a:xfrm>
        </p:spPr>
        <p:txBody>
          <a:bodyPr>
            <a:normAutofit fontScale="70000" lnSpcReduction="20000"/>
          </a:bodyPr>
          <a:lstStyle/>
          <a:p>
            <a:r>
              <a:rPr lang="ro-RO" b="1" dirty="0" smtClean="0"/>
              <a:t>6.2. Toxinogeneza</a:t>
            </a:r>
            <a:endParaRPr lang="en-US" dirty="0" smtClean="0"/>
          </a:p>
          <a:p>
            <a:r>
              <a:rPr lang="ro-RO" dirty="0" smtClean="0"/>
              <a:t>Nu se cunosc date de detaliu despre toxinele leptospirelor dar contribuţia acestora la conturarea tabloului clinic de leptospiroză, alături de virulenţă, este foarte probabilă (aspectul leziunilor, hemoragii, alterări morfologice, tisulare, etc). S-a descris o </a:t>
            </a:r>
            <a:r>
              <a:rPr lang="ro-RO" b="1" i="1" dirty="0" smtClean="0"/>
              <a:t>endotoxină </a:t>
            </a:r>
            <a:r>
              <a:rPr lang="ro-RO" dirty="0" smtClean="0"/>
              <a:t>izolată din peretele celular al leptospirelor cu efect: </a:t>
            </a:r>
            <a:r>
              <a:rPr lang="ro-RO" i="1" dirty="0" smtClean="0"/>
              <a:t>pirogen, dermonecrotic, letal</a:t>
            </a:r>
            <a:r>
              <a:rPr lang="ro-RO" dirty="0" smtClean="0"/>
              <a:t>.</a:t>
            </a:r>
            <a:endParaRPr lang="en-US" dirty="0" smtClean="0"/>
          </a:p>
          <a:p>
            <a:pPr>
              <a:buNone/>
            </a:pPr>
            <a:endParaRPr lang="en-US" dirty="0" smtClean="0"/>
          </a:p>
          <a:p>
            <a:r>
              <a:rPr lang="ro-RO" b="1" dirty="0" smtClean="0"/>
              <a:t>7. REZISTENŢĂ. SENSIBILITATE. VARIABILITATE GENETICĂ</a:t>
            </a:r>
            <a:endParaRPr lang="en-US" dirty="0" smtClean="0"/>
          </a:p>
          <a:p>
            <a:r>
              <a:rPr lang="ro-RO" dirty="0" smtClean="0"/>
              <a:t>Leptospirele </a:t>
            </a:r>
            <a:r>
              <a:rPr lang="ro-RO" b="1" i="1" dirty="0" smtClean="0"/>
              <a:t>rezistă bine un timp relativ îndelungat în apele stătătoare, poluate cu fecale sau urină de animal bolnav de leptosiroză</a:t>
            </a:r>
            <a:r>
              <a:rPr lang="ro-RO" dirty="0" smtClean="0"/>
              <a:t>. Rezistă mai bine în apele cu pH alcalin. Sunt sensibile la dezinfectante uzuale. </a:t>
            </a:r>
            <a:endParaRPr lang="en-US" dirty="0" smtClean="0"/>
          </a:p>
          <a:p>
            <a:r>
              <a:rPr lang="ro-RO" dirty="0" smtClean="0"/>
              <a:t>Sunt </a:t>
            </a:r>
            <a:r>
              <a:rPr lang="ro-RO" b="1" i="1" dirty="0" smtClean="0"/>
              <a:t>sensibile la unele chimioterapice</a:t>
            </a:r>
            <a:r>
              <a:rPr lang="ro-RO" dirty="0" smtClean="0"/>
              <a:t>: penicilină, cloramfenicol, tetraciclină, kanamicină, streptomicină, polimixină. </a:t>
            </a:r>
            <a:endParaRPr lang="en-US" dirty="0" smtClean="0"/>
          </a:p>
          <a:p>
            <a:r>
              <a:rPr lang="ro-RO" dirty="0" smtClean="0"/>
              <a:t>Au fost obţinute variante genetice, caracterizate prin modificări morfologice, antigenice sau de virulenţă, comparativ cu tulpina paralelă.</a:t>
            </a:r>
            <a:endParaRPr lang="en-US" dirty="0" smtClean="0"/>
          </a:p>
          <a:p>
            <a:pPr>
              <a:buNone/>
            </a:pPr>
            <a:endParaRPr lang="en-US" dirty="0" smtClean="0"/>
          </a:p>
          <a:p>
            <a:r>
              <a:rPr lang="ro-RO" b="1" dirty="0" smtClean="0"/>
              <a:t>8. BOALA LA OM</a:t>
            </a:r>
            <a:endParaRPr lang="en-US" dirty="0" smtClean="0"/>
          </a:p>
          <a:p>
            <a:r>
              <a:rPr lang="ro-RO" b="1" dirty="0" smtClean="0"/>
              <a:t>8.1. Habitat</a:t>
            </a:r>
            <a:endParaRPr lang="en-US" dirty="0" smtClean="0"/>
          </a:p>
          <a:p>
            <a:r>
              <a:rPr lang="ro-RO" dirty="0" smtClean="0"/>
              <a:t>Leptospirele se găsesc în </a:t>
            </a:r>
            <a:r>
              <a:rPr lang="ro-RO" b="1" i="1" dirty="0" smtClean="0"/>
              <a:t>animalele bolnave</a:t>
            </a:r>
            <a:r>
              <a:rPr lang="ro-RO" dirty="0" smtClean="0"/>
              <a:t> (şobolani, porci, etc), ca şi în </a:t>
            </a:r>
            <a:r>
              <a:rPr lang="ro-RO" b="1" i="1" dirty="0" smtClean="0"/>
              <a:t>apele stătătoare sau cu curs lent</a:t>
            </a:r>
            <a:r>
              <a:rPr lang="ro-RO" dirty="0" smtClean="0"/>
              <a:t>, poluate cu dejecte de animale bolnave.</a:t>
            </a:r>
            <a:endParaRPr lang="en-US"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71546"/>
            <a:ext cx="8229600" cy="5395930"/>
          </a:xfrm>
        </p:spPr>
        <p:txBody>
          <a:bodyPr>
            <a:normAutofit fontScale="70000" lnSpcReduction="20000"/>
          </a:bodyPr>
          <a:lstStyle/>
          <a:p>
            <a:r>
              <a:rPr lang="ro-RO" b="1" dirty="0" smtClean="0"/>
              <a:t>8.2. Patogenie</a:t>
            </a:r>
            <a:endParaRPr lang="en-US" dirty="0" smtClean="0"/>
          </a:p>
          <a:p>
            <a:r>
              <a:rPr lang="ro-RO" dirty="0" smtClean="0"/>
              <a:t>Odată </a:t>
            </a:r>
            <a:r>
              <a:rPr lang="ro-RO" b="1" i="1" dirty="0" smtClean="0"/>
              <a:t>pătrunse dincolo de poarta de intrare</a:t>
            </a:r>
            <a:r>
              <a:rPr lang="ro-RO" dirty="0" smtClean="0"/>
              <a:t> (conjunctivă, excoriaţii ale pielii, mucoasele bucală şi nazală), leptospirele ajung </a:t>
            </a:r>
            <a:r>
              <a:rPr lang="ro-RO" b="1" i="1" dirty="0" smtClean="0"/>
              <a:t>rapid în torentul circulator</a:t>
            </a:r>
            <a:r>
              <a:rPr lang="ro-RO" dirty="0" smtClean="0"/>
              <a:t> (datorită proprietăţilor de virulenţă), apoi se </a:t>
            </a:r>
            <a:r>
              <a:rPr lang="ro-RO" b="1" i="1" dirty="0" smtClean="0"/>
              <a:t>fixează în diferite zone ale organismului</a:t>
            </a:r>
            <a:r>
              <a:rPr lang="ro-RO" dirty="0" smtClean="0"/>
              <a:t> (ficat, rinichi, splină, plămâni, meninge). </a:t>
            </a:r>
            <a:endParaRPr lang="en-US" dirty="0" smtClean="0"/>
          </a:p>
          <a:p>
            <a:r>
              <a:rPr lang="ro-RO" dirty="0" smtClean="0"/>
              <a:t>Tabloul clinic al leptospirelor umane cuprinde </a:t>
            </a:r>
            <a:r>
              <a:rPr lang="ro-RO" b="1" dirty="0" smtClean="0"/>
              <a:t>5 sindroame</a:t>
            </a:r>
            <a:r>
              <a:rPr lang="ro-RO" dirty="0" smtClean="0"/>
              <a:t>: </a:t>
            </a:r>
            <a:r>
              <a:rPr lang="ro-RO" b="1" i="1" dirty="0" smtClean="0"/>
              <a:t>febril, hepatic, renal, meningeal şi hemoragic</a:t>
            </a:r>
            <a:r>
              <a:rPr lang="ro-RO" dirty="0" smtClean="0"/>
              <a:t>. Specia Leptospira interohemorragiae determină leziuni hemoragice (piele, mucoase, muşchi striat) şi icter. Celelalte specii pot da manifestări variate. La animale s-au notat procese de nefropatie cronică, nemortală (evoluţia cronică).</a:t>
            </a:r>
            <a:endParaRPr lang="en-US" dirty="0" smtClean="0"/>
          </a:p>
          <a:p>
            <a:pPr>
              <a:buNone/>
            </a:pPr>
            <a:endParaRPr lang="en-US" b="1" dirty="0" smtClean="0"/>
          </a:p>
          <a:p>
            <a:r>
              <a:rPr lang="ro-RO" b="1" dirty="0" smtClean="0"/>
              <a:t>8.3. Imunitate</a:t>
            </a:r>
            <a:endParaRPr lang="en-US" b="1" dirty="0" smtClean="0"/>
          </a:p>
          <a:p>
            <a:r>
              <a:rPr lang="ro-RO" b="1" dirty="0" smtClean="0"/>
              <a:t>Imunitatea umorală sistemică</a:t>
            </a:r>
            <a:r>
              <a:rPr lang="ro-RO" dirty="0" smtClean="0"/>
              <a:t> este </a:t>
            </a:r>
            <a:r>
              <a:rPr lang="ro-RO" b="1" i="1" dirty="0" smtClean="0"/>
              <a:t>instabilă</a:t>
            </a:r>
            <a:r>
              <a:rPr lang="ro-RO" dirty="0" smtClean="0"/>
              <a:t>, prin anticorpi anglutinolitici şi fixatori de complement (se notează frecvent reinfecţii), precipitine. Anglutininele şi anticorpii fixatori de complement specifici de serotip apar după 1 săptămână de boală, cu titrul maxim în a 3-a, a 4-a săptămână de boală, menţinându-se la titruri mici luni, chiar ani de zile după vindecare. Aceşti </a:t>
            </a:r>
            <a:r>
              <a:rPr lang="ro-RO" b="1" i="1" dirty="0" smtClean="0"/>
              <a:t>anticorpi sunt de tip IgG şi IgM</a:t>
            </a:r>
            <a:r>
              <a:rPr lang="ro-RO" dirty="0" smtClean="0"/>
              <a:t> şi asigură </a:t>
            </a:r>
            <a:r>
              <a:rPr lang="ro-RO" b="1" i="1" dirty="0" smtClean="0"/>
              <a:t>protecţie specifică de serotip</a:t>
            </a:r>
            <a:r>
              <a:rPr lang="ro-RO" dirty="0" smtClean="0"/>
              <a:t>. Există şi anticorpi fixatori de complement specifici de gen evidenţiaţi numai pe durata bolii.</a:t>
            </a:r>
            <a:endParaRPr lang="en-US" dirty="0" smtClean="0"/>
          </a:p>
          <a:p>
            <a:r>
              <a:rPr lang="ro-RO" b="1" dirty="0" smtClean="0"/>
              <a:t>Imunitatea celulară</a:t>
            </a:r>
            <a:r>
              <a:rPr lang="ro-RO" dirty="0" smtClean="0"/>
              <a:t> intervine, dar este </a:t>
            </a:r>
            <a:r>
              <a:rPr lang="ro-RO" b="1" i="1" dirty="0" smtClean="0"/>
              <a:t>slab eficientă</a:t>
            </a:r>
            <a:r>
              <a:rPr lang="ro-RO" dirty="0" smtClean="0"/>
              <a:t>, îmbrăcând caracterul de “premuniţie”.</a:t>
            </a:r>
            <a:endParaRPr 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928670"/>
            <a:ext cx="8229600" cy="5681682"/>
          </a:xfrm>
        </p:spPr>
        <p:txBody>
          <a:bodyPr>
            <a:normAutofit fontScale="70000" lnSpcReduction="20000"/>
          </a:bodyPr>
          <a:lstStyle/>
          <a:p>
            <a:r>
              <a:rPr lang="ro-RO" b="1" dirty="0" smtClean="0"/>
              <a:t>8.4. Aspecte clinice</a:t>
            </a:r>
            <a:endParaRPr lang="en-US" dirty="0" smtClean="0"/>
          </a:p>
          <a:p>
            <a:r>
              <a:rPr lang="ro-RO" dirty="0" smtClean="0"/>
              <a:t>Incubaţia bolii variază între 8 şi 12 zile. </a:t>
            </a:r>
            <a:r>
              <a:rPr lang="ro-RO" b="1" dirty="0" smtClean="0"/>
              <a:t>Debutul </a:t>
            </a:r>
            <a:r>
              <a:rPr lang="ro-RO" dirty="0" smtClean="0"/>
              <a:t>este de obicei brusc, cu </a:t>
            </a:r>
            <a:r>
              <a:rPr lang="ro-RO" b="1" i="1" dirty="0" smtClean="0"/>
              <a:t>febră mare, crampe abdominale, uneori semne meningeale</a:t>
            </a:r>
            <a:r>
              <a:rPr lang="ro-RO" dirty="0" smtClean="0"/>
              <a:t> (cefalee, vărsături, fotofobie, rigiditatea cefei). </a:t>
            </a:r>
            <a:endParaRPr lang="en-US" dirty="0" smtClean="0"/>
          </a:p>
          <a:p>
            <a:r>
              <a:rPr lang="ro-RO" dirty="0" smtClean="0"/>
              <a:t>În perioada acută boala evoluează acut, ca o afecţiune sistemică, cu simptomatologie multiplă:</a:t>
            </a:r>
            <a:endParaRPr lang="en-US" dirty="0" smtClean="0"/>
          </a:p>
          <a:p>
            <a:pPr lvl="0"/>
            <a:r>
              <a:rPr lang="ro-RO" b="1" dirty="0" smtClean="0"/>
              <a:t>semne generale</a:t>
            </a:r>
            <a:r>
              <a:rPr lang="ro-RO" dirty="0" smtClean="0"/>
              <a:t>: </a:t>
            </a:r>
            <a:r>
              <a:rPr lang="ro-RO" i="1" dirty="0" smtClean="0"/>
              <a:t>febră de caracter bifazic, bradicardie, stare generală alterată, inapetenţă, greaţă, dureri musculare şi articulare, scădere ponderală</a:t>
            </a:r>
            <a:r>
              <a:rPr lang="ro-RO" dirty="0" smtClean="0"/>
              <a:t>;</a:t>
            </a:r>
            <a:endParaRPr lang="en-US" dirty="0" smtClean="0"/>
          </a:p>
          <a:p>
            <a:pPr lvl="0"/>
            <a:r>
              <a:rPr lang="ro-RO" b="1" dirty="0" smtClean="0"/>
              <a:t>semne specifice</a:t>
            </a:r>
            <a:r>
              <a:rPr lang="ro-RO" dirty="0" smtClean="0"/>
              <a:t>: </a:t>
            </a:r>
            <a:r>
              <a:rPr lang="ro-RO" b="1" i="1" dirty="0" smtClean="0"/>
              <a:t>meningeale</a:t>
            </a:r>
            <a:r>
              <a:rPr lang="ro-RO" dirty="0" smtClean="0"/>
              <a:t> (cefalee, vărsături, fotofobie, rigiditatea cefei), </a:t>
            </a:r>
            <a:r>
              <a:rPr lang="ro-RO" b="1" i="1" dirty="0" smtClean="0"/>
              <a:t>nevritice</a:t>
            </a:r>
            <a:r>
              <a:rPr lang="ro-RO" dirty="0" smtClean="0"/>
              <a:t> (paralizii tranzitorii), </a:t>
            </a:r>
            <a:r>
              <a:rPr lang="ro-RO" b="1" i="1" dirty="0" smtClean="0"/>
              <a:t>renale</a:t>
            </a:r>
            <a:r>
              <a:rPr lang="ro-RO" dirty="0" smtClean="0"/>
              <a:t> (disurie-dureri la micţiune, oligurie), </a:t>
            </a:r>
            <a:r>
              <a:rPr lang="ro-RO" b="1" i="1" dirty="0" smtClean="0"/>
              <a:t>hepatice</a:t>
            </a:r>
            <a:r>
              <a:rPr lang="ro-RO" dirty="0" smtClean="0"/>
              <a:t> (hepatomegalie, icter, hemoragii în piele şi mucoase), </a:t>
            </a:r>
            <a:r>
              <a:rPr lang="ro-RO" b="1" i="1" dirty="0" smtClean="0"/>
              <a:t>cutanate</a:t>
            </a:r>
            <a:r>
              <a:rPr lang="ro-RO" dirty="0" smtClean="0"/>
              <a:t> (erupţie uşoară pretibială), </a:t>
            </a:r>
            <a:r>
              <a:rPr lang="ro-RO" b="1" i="1" dirty="0" smtClean="0"/>
              <a:t>pulmonare </a:t>
            </a:r>
            <a:r>
              <a:rPr lang="ro-RO" dirty="0" smtClean="0"/>
              <a:t>(tuse, chiar uşoare hemoptizii), </a:t>
            </a:r>
            <a:r>
              <a:rPr lang="ro-RO" b="1" i="1" dirty="0" smtClean="0"/>
              <a:t>semne de afectare a sistemului reticulohistiocitar</a:t>
            </a:r>
            <a:r>
              <a:rPr lang="ro-RO" dirty="0" smtClean="0"/>
              <a:t> (splenomegalie, limfadenopatie), </a:t>
            </a:r>
            <a:r>
              <a:rPr lang="ro-RO" b="1" i="1" dirty="0" smtClean="0"/>
              <a:t>cardiace</a:t>
            </a:r>
            <a:r>
              <a:rPr lang="ro-RO" dirty="0" smtClean="0"/>
              <a:t> (aritmie, suflu sistolic funcţional), </a:t>
            </a:r>
            <a:r>
              <a:rPr lang="ro-RO" b="1" i="1" dirty="0" smtClean="0"/>
              <a:t>suprarenale </a:t>
            </a:r>
            <a:r>
              <a:rPr lang="ro-RO" dirty="0" smtClean="0"/>
              <a:t>(uneori, insuficienţă suprarenală acută, cu evoluţie gravă - sindromul Watherhouse- Friedrichsen). </a:t>
            </a:r>
            <a:endParaRPr lang="en-US" dirty="0" smtClean="0"/>
          </a:p>
          <a:p>
            <a:r>
              <a:rPr lang="ro-RO" dirty="0" smtClean="0"/>
              <a:t>Boala durează 1-3 săptămâni şi, de regulă, cu remisiune totală. </a:t>
            </a:r>
            <a:endParaRPr lang="en-US" dirty="0" smtClean="0"/>
          </a:p>
          <a:p>
            <a:r>
              <a:rPr lang="ro-RO" dirty="0" smtClean="0"/>
              <a:t>În formele grave apare insuficienţă renală, icter sau insuficienţă hepatică, meningită, etc. </a:t>
            </a:r>
            <a:endParaRPr lang="en-US" dirty="0" smtClean="0"/>
          </a:p>
          <a:p>
            <a:r>
              <a:rPr lang="ro-RO" dirty="0" smtClean="0"/>
              <a:t>Într-o anumită situaţie epidemiologică favorabilă se pot semnala şi cazuri inaparente clinic (depistare exclusiv prin teste serologice).</a:t>
            </a:r>
            <a:endParaRPr lang="en-US" dirty="0" smtClean="0"/>
          </a:p>
          <a:p>
            <a:pPr>
              <a:buNone/>
            </a:pPr>
            <a:endParaRPr lang="en-US" dirty="0" smtClean="0"/>
          </a:p>
          <a:p>
            <a:r>
              <a:rPr lang="ro-RO" b="1" dirty="0" smtClean="0"/>
              <a:t>9. DIAGNOSTIC DE LABORATOR</a:t>
            </a:r>
            <a:r>
              <a:rPr lang="ro-RO" dirty="0" smtClean="0"/>
              <a:t>: vezi Îndrumar lucrări practice</a:t>
            </a:r>
            <a:endParaRPr lang="en-US" dirty="0" smtClean="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803275"/>
          </a:xfrm>
        </p:spPr>
        <p:txBody>
          <a:bodyPr/>
          <a:lstStyle/>
          <a:p>
            <a:pPr marL="484632" eaLnBrk="1" fontAlgn="auto" hangingPunct="1">
              <a:spcAft>
                <a:spcPts val="0"/>
              </a:spcAft>
              <a:defRPr/>
            </a:pPr>
            <a:r>
              <a:rPr lang="ro-RO" sz="4000" b="1" dirty="0" smtClean="0">
                <a:solidFill>
                  <a:srgbClr val="FF0000"/>
                </a:solidFill>
              </a:rPr>
              <a:t>Leptospira</a:t>
            </a:r>
            <a:endParaRPr lang="ro-RO" sz="4000" b="1" dirty="0">
              <a:solidFill>
                <a:srgbClr val="FF0000"/>
              </a:solidFill>
            </a:endParaRPr>
          </a:p>
        </p:txBody>
      </p:sp>
      <p:sp>
        <p:nvSpPr>
          <p:cNvPr id="30723" name="Content Placeholder 2"/>
          <p:cNvSpPr>
            <a:spLocks noGrp="1"/>
          </p:cNvSpPr>
          <p:nvPr>
            <p:ph idx="1"/>
          </p:nvPr>
        </p:nvSpPr>
        <p:spPr>
          <a:xfrm>
            <a:off x="214313" y="928688"/>
            <a:ext cx="8929687" cy="5526087"/>
          </a:xfrm>
        </p:spPr>
        <p:txBody>
          <a:bodyPr/>
          <a:lstStyle/>
          <a:p>
            <a:pPr eaLnBrk="1" hangingPunct="1">
              <a:defRPr/>
            </a:pPr>
            <a:r>
              <a:rPr lang="ro-RO" sz="2000" b="1" u="sng" dirty="0" smtClean="0">
                <a:solidFill>
                  <a:srgbClr val="FF0000"/>
                </a:solidFill>
                <a:cs typeface="Arial" pitchFamily="34" charset="0"/>
              </a:rPr>
              <a:t>A)Boala lui </a:t>
            </a:r>
            <a:r>
              <a:rPr lang="ro-RO" sz="2000" b="1" u="sng" dirty="0" err="1" smtClean="0">
                <a:solidFill>
                  <a:srgbClr val="FF0000"/>
                </a:solidFill>
                <a:cs typeface="Arial" pitchFamily="34" charset="0"/>
              </a:rPr>
              <a:t>Weill</a:t>
            </a:r>
            <a:r>
              <a:rPr lang="ro-RO" sz="2000" b="1" dirty="0" smtClean="0">
                <a:solidFill>
                  <a:srgbClr val="FF0000"/>
                </a:solidFill>
                <a:cs typeface="Arial" pitchFamily="34" charset="0"/>
              </a:rPr>
              <a:t> </a:t>
            </a:r>
            <a:r>
              <a:rPr lang="ro-RO" sz="2000" dirty="0" smtClean="0">
                <a:cs typeface="Arial" pitchFamily="34" charset="0"/>
              </a:rPr>
              <a:t>debutează brusc cu febră 40</a:t>
            </a:r>
            <a:r>
              <a:rPr lang="ro-RO" sz="2000" baseline="30000" dirty="0" smtClean="0">
                <a:cs typeface="Arial" pitchFamily="34" charset="0"/>
              </a:rPr>
              <a:t>0</a:t>
            </a:r>
            <a:r>
              <a:rPr lang="ro-RO" sz="2000" dirty="0" smtClean="0">
                <a:cs typeface="Arial" pitchFamily="34" charset="0"/>
              </a:rPr>
              <a:t>, bifazică, frison, cefalee, mialgii, </a:t>
            </a:r>
            <a:r>
              <a:rPr lang="ro-RO" sz="2000" dirty="0" err="1" smtClean="0">
                <a:cs typeface="Arial" pitchFamily="34" charset="0"/>
              </a:rPr>
              <a:t>artrolgii</a:t>
            </a:r>
            <a:r>
              <a:rPr lang="ro-RO" sz="2000" dirty="0" smtClean="0">
                <a:cs typeface="Arial" pitchFamily="34" charset="0"/>
              </a:rPr>
              <a:t>, curbatură generală, congestie conjunctivală, transpiraţii. După 4-6 zile apar: icterul, oliguria cu albuminurie, hepatomegalia, echimoze cutanate şi mucoase, </a:t>
            </a:r>
            <a:r>
              <a:rPr lang="ro-RO" sz="2000" dirty="0" err="1" smtClean="0">
                <a:cs typeface="Arial" pitchFamily="34" charset="0"/>
              </a:rPr>
              <a:t>epitaxis</a:t>
            </a:r>
            <a:r>
              <a:rPr lang="ro-RO" sz="2000" dirty="0" smtClean="0">
                <a:cs typeface="Arial" pitchFamily="34" charset="0"/>
              </a:rPr>
              <a:t>, hematemeză, hemoptizie, hematurie. </a:t>
            </a:r>
          </a:p>
          <a:p>
            <a:pPr eaLnBrk="1" hangingPunct="1">
              <a:defRPr/>
            </a:pPr>
            <a:r>
              <a:rPr lang="ro-RO" sz="2000" dirty="0" smtClean="0">
                <a:cs typeface="Arial" pitchFamily="34" charset="0"/>
              </a:rPr>
              <a:t>Tabloul clinic se manifestă prin cele </a:t>
            </a:r>
            <a:r>
              <a:rPr lang="ro-RO" sz="2000" u="sng" dirty="0" smtClean="0">
                <a:cs typeface="Arial" pitchFamily="34" charset="0"/>
              </a:rPr>
              <a:t>5 sindroame clinice: </a:t>
            </a:r>
          </a:p>
          <a:p>
            <a:pPr eaLnBrk="1" hangingPunct="1">
              <a:buFont typeface="Wingdings 2" pitchFamily="18" charset="2"/>
              <a:buNone/>
              <a:defRPr/>
            </a:pPr>
            <a:r>
              <a:rPr lang="ro-RO" sz="2000" dirty="0" smtClean="0">
                <a:cs typeface="Arial" pitchFamily="34" charset="0"/>
              </a:rPr>
              <a:t>      </a:t>
            </a:r>
            <a:r>
              <a:rPr lang="ro-RO" sz="2000" dirty="0" smtClean="0">
                <a:solidFill>
                  <a:srgbClr val="FF0000"/>
                </a:solidFill>
                <a:cs typeface="Arial" pitchFamily="34" charset="0"/>
              </a:rPr>
              <a:t>febril, hepatic, renal, meningeal, hemoragic</a:t>
            </a:r>
            <a:r>
              <a:rPr lang="ro-RO" sz="2000" dirty="0" smtClean="0">
                <a:cs typeface="Arial" pitchFamily="34" charset="0"/>
              </a:rPr>
              <a:t>.</a:t>
            </a:r>
            <a:endParaRPr lang="en-US" sz="2000" dirty="0" smtClean="0">
              <a:cs typeface="Arial" pitchFamily="34" charset="0"/>
            </a:endParaRPr>
          </a:p>
          <a:p>
            <a:pPr eaLnBrk="1" hangingPunct="1">
              <a:buFont typeface="Wingdings 2" pitchFamily="18" charset="2"/>
              <a:buNone/>
              <a:defRPr/>
            </a:pPr>
            <a:r>
              <a:rPr lang="ro-RO" sz="2000" dirty="0" smtClean="0">
                <a:cs typeface="Arial" pitchFamily="34" charset="0"/>
              </a:rPr>
              <a:t>      În primele 5-6 zile, leptospirele sunt prezente în torentul circulator (</a:t>
            </a:r>
            <a:r>
              <a:rPr lang="ro-RO" sz="2000" dirty="0" err="1" smtClean="0">
                <a:cs typeface="Arial" pitchFamily="34" charset="0"/>
              </a:rPr>
              <a:t>leptospiremie</a:t>
            </a:r>
            <a:r>
              <a:rPr lang="ro-RO" sz="2000" dirty="0" smtClean="0">
                <a:cs typeface="Arial" pitchFamily="34" charset="0"/>
              </a:rPr>
              <a:t>). </a:t>
            </a:r>
          </a:p>
          <a:p>
            <a:pPr eaLnBrk="1" hangingPunct="1">
              <a:buFont typeface="Wingdings 2" pitchFamily="18" charset="2"/>
              <a:buNone/>
              <a:defRPr/>
            </a:pPr>
            <a:r>
              <a:rPr lang="ro-RO" sz="2000" dirty="0" smtClean="0">
                <a:cs typeface="Arial" pitchFamily="34" charset="0"/>
              </a:rPr>
              <a:t>     Odată cu apariţia icterului, leptospirele se elimină prin urină (</a:t>
            </a:r>
            <a:r>
              <a:rPr lang="ro-RO" sz="2000" dirty="0" err="1" smtClean="0">
                <a:cs typeface="Arial" pitchFamily="34" charset="0"/>
              </a:rPr>
              <a:t>leptospirurie</a:t>
            </a:r>
            <a:r>
              <a:rPr lang="ro-RO" sz="2000" dirty="0" smtClean="0">
                <a:cs typeface="Arial" pitchFamily="34" charset="0"/>
              </a:rPr>
              <a:t>). </a:t>
            </a:r>
          </a:p>
          <a:p>
            <a:pPr eaLnBrk="1" hangingPunct="1">
              <a:buFont typeface="Wingdings 2" pitchFamily="18" charset="2"/>
              <a:buNone/>
              <a:defRPr/>
            </a:pPr>
            <a:r>
              <a:rPr lang="ro-RO" sz="2000" dirty="0" smtClean="0">
                <a:cs typeface="Arial" pitchFamily="34" charset="0"/>
              </a:rPr>
              <a:t>     În formele grave se produce şocul toxiinfecţios, decesul putând surveni prin uremie datorită leziunilor renale, prin leziuni hepatice şi cardiovasculare. </a:t>
            </a:r>
          </a:p>
          <a:p>
            <a:pPr eaLnBrk="1" hangingPunct="1">
              <a:buFont typeface="Wingdings 2" pitchFamily="18" charset="2"/>
              <a:buNone/>
              <a:defRPr/>
            </a:pPr>
            <a:r>
              <a:rPr lang="ro-RO" sz="2000" dirty="0">
                <a:cs typeface="Arial" pitchFamily="34" charset="0"/>
              </a:rPr>
              <a:t> </a:t>
            </a:r>
            <a:r>
              <a:rPr lang="ro-RO" sz="2000" dirty="0" smtClean="0">
                <a:cs typeface="Arial" pitchFamily="34" charset="0"/>
              </a:rPr>
              <a:t>    Se pot semnala frecvent complicaţii oculare (irite, </a:t>
            </a:r>
            <a:r>
              <a:rPr lang="ro-RO" sz="2000" dirty="0" err="1" smtClean="0">
                <a:cs typeface="Arial" pitchFamily="34" charset="0"/>
              </a:rPr>
              <a:t>iridociclite</a:t>
            </a:r>
            <a:r>
              <a:rPr lang="ro-RO" sz="2000" dirty="0" smtClean="0">
                <a:cs typeface="Arial" pitchFamily="34" charset="0"/>
              </a:rPr>
              <a:t>).</a:t>
            </a:r>
            <a:endParaRPr lang="en-US" sz="2000" dirty="0" smtClean="0">
              <a:cs typeface="Arial" pitchFamily="34" charset="0"/>
            </a:endParaRPr>
          </a:p>
          <a:p>
            <a:pPr eaLnBrk="1" hangingPunct="1">
              <a:defRPr/>
            </a:pPr>
            <a:r>
              <a:rPr lang="ro-RO" sz="2000" dirty="0" smtClean="0">
                <a:cs typeface="Arial" pitchFamily="34" charset="0"/>
              </a:rPr>
              <a:t> Prognosticul este benign.</a:t>
            </a:r>
            <a:endParaRPr lang="en-US" sz="2000" dirty="0" smtClean="0">
              <a:cs typeface="Arial" pitchFamily="34" charset="0"/>
            </a:endParaRPr>
          </a:p>
          <a:p>
            <a:pPr eaLnBrk="1" hangingPunct="1">
              <a:buFont typeface="Wingdings 2" pitchFamily="18" charset="2"/>
              <a:buNone/>
              <a:defRPr/>
            </a:pPr>
            <a:r>
              <a:rPr lang="ro-RO" sz="2000" dirty="0" smtClean="0">
                <a:cs typeface="Arial" pitchFamily="34" charset="0"/>
              </a:rPr>
              <a:t> </a:t>
            </a:r>
            <a:endParaRPr lang="en-US" sz="2000" dirty="0" smtClean="0">
              <a:cs typeface="Arial" pitchFamily="34" charset="0"/>
            </a:endParaRPr>
          </a:p>
          <a:p>
            <a:pPr eaLnBrk="1" hangingPunct="1">
              <a:defRPr/>
            </a:pPr>
            <a:endParaRPr lang="ro-RO" sz="2000" dirty="0" smtClean="0">
              <a:cs typeface="Arial" pitchFamily="34" charset="0"/>
            </a:endParaRPr>
          </a:p>
        </p:txBody>
      </p:sp>
    </p:spTree>
    <p:extLst>
      <p:ext uri="{BB962C8B-B14F-4D97-AF65-F5344CB8AC3E}">
        <p14:creationId xmlns:p14="http://schemas.microsoft.com/office/powerpoint/2010/main" val="2981991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1017587"/>
          </a:xfrm>
        </p:spPr>
        <p:txBody>
          <a:bodyPr/>
          <a:lstStyle/>
          <a:p>
            <a:pPr marL="484632" eaLnBrk="1" fontAlgn="auto" hangingPunct="1">
              <a:spcAft>
                <a:spcPts val="0"/>
              </a:spcAft>
              <a:defRPr/>
            </a:pPr>
            <a:r>
              <a:rPr lang="ro-RO" sz="4000" b="1" dirty="0" smtClean="0">
                <a:solidFill>
                  <a:srgbClr val="FF0000"/>
                </a:solidFill>
              </a:rPr>
              <a:t>Leptospira</a:t>
            </a:r>
            <a:endParaRPr lang="ro-RO" sz="4000" b="1" dirty="0">
              <a:solidFill>
                <a:srgbClr val="FF0000"/>
              </a:solidFill>
            </a:endParaRPr>
          </a:p>
        </p:txBody>
      </p:sp>
      <p:pic>
        <p:nvPicPr>
          <p:cNvPr id="25604" name="Picture 4" descr="Slide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149080"/>
            <a:ext cx="3265144"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Slide12"/>
          <p:cNvPicPr>
            <a:picLocks noChangeAspect="1" noChangeArrowheads="1"/>
          </p:cNvPicPr>
          <p:nvPr/>
        </p:nvPicPr>
        <p:blipFill rotWithShape="1">
          <a:blip r:embed="rId4">
            <a:extLst>
              <a:ext uri="{28A0092B-C50C-407E-A947-70E740481C1C}">
                <a14:useLocalDpi xmlns:a14="http://schemas.microsoft.com/office/drawing/2010/main" val="0"/>
              </a:ext>
            </a:extLst>
          </a:blip>
          <a:srcRect t="48088" r="38471"/>
          <a:stretch/>
        </p:blipFill>
        <p:spPr>
          <a:xfrm>
            <a:off x="251520" y="1484784"/>
            <a:ext cx="5285364" cy="2952328"/>
          </a:xfrm>
          <a:prstGeom prst="rect">
            <a:avLst/>
          </a:prstGeom>
        </p:spPr>
      </p:pic>
    </p:spTree>
    <p:extLst>
      <p:ext uri="{BB962C8B-B14F-4D97-AF65-F5344CB8AC3E}">
        <p14:creationId xmlns:p14="http://schemas.microsoft.com/office/powerpoint/2010/main" val="1605049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803275"/>
          </a:xfrm>
        </p:spPr>
        <p:txBody>
          <a:bodyPr/>
          <a:lstStyle/>
          <a:p>
            <a:pPr marL="484632" eaLnBrk="1" fontAlgn="auto" hangingPunct="1">
              <a:spcAft>
                <a:spcPts val="0"/>
              </a:spcAft>
              <a:defRPr/>
            </a:pPr>
            <a:r>
              <a:rPr lang="ro-RO" sz="4000" b="1" dirty="0" smtClean="0">
                <a:solidFill>
                  <a:srgbClr val="FF0000"/>
                </a:solidFill>
              </a:rPr>
              <a:t>Leptospira</a:t>
            </a:r>
            <a:endParaRPr lang="ro-RO" sz="4000" b="1" dirty="0">
              <a:solidFill>
                <a:srgbClr val="FF0000"/>
              </a:solidFill>
            </a:endParaRPr>
          </a:p>
        </p:txBody>
      </p:sp>
      <p:sp>
        <p:nvSpPr>
          <p:cNvPr id="32771" name="Content Placeholder 2"/>
          <p:cNvSpPr>
            <a:spLocks noGrp="1"/>
          </p:cNvSpPr>
          <p:nvPr>
            <p:ph idx="1"/>
          </p:nvPr>
        </p:nvSpPr>
        <p:spPr>
          <a:xfrm>
            <a:off x="214313" y="928688"/>
            <a:ext cx="8929687" cy="5526087"/>
          </a:xfrm>
        </p:spPr>
        <p:txBody>
          <a:bodyPr/>
          <a:lstStyle/>
          <a:p>
            <a:pPr eaLnBrk="1" hangingPunct="1">
              <a:defRPr/>
            </a:pPr>
            <a:r>
              <a:rPr lang="ro-RO" sz="2000" dirty="0" smtClean="0">
                <a:solidFill>
                  <a:srgbClr val="FF0000"/>
                </a:solidFill>
                <a:latin typeface="Arial Rounded MT Bold" pitchFamily="34" charset="0"/>
              </a:rPr>
              <a:t>B) </a:t>
            </a:r>
            <a:r>
              <a:rPr lang="ro-RO" sz="2000" u="sng" dirty="0" smtClean="0">
                <a:solidFill>
                  <a:srgbClr val="FF0000"/>
                </a:solidFill>
                <a:latin typeface="Arial Rounded MT Bold" pitchFamily="34" charset="0"/>
              </a:rPr>
              <a:t>Formele clinice </a:t>
            </a:r>
            <a:r>
              <a:rPr lang="ro-RO" sz="2000" u="sng" dirty="0" err="1" smtClean="0">
                <a:solidFill>
                  <a:srgbClr val="FF0000"/>
                </a:solidFill>
                <a:latin typeface="Arial Rounded MT Bold" pitchFamily="34" charset="0"/>
              </a:rPr>
              <a:t>anicterice</a:t>
            </a:r>
            <a:r>
              <a:rPr lang="ro-RO" sz="2000" dirty="0" smtClean="0">
                <a:solidFill>
                  <a:srgbClr val="FF0000"/>
                </a:solidFill>
                <a:latin typeface="Arial Rounded MT Bold" pitchFamily="34" charset="0"/>
              </a:rPr>
              <a:t> </a:t>
            </a:r>
          </a:p>
          <a:p>
            <a:pPr eaLnBrk="1" hangingPunct="1">
              <a:defRPr/>
            </a:pPr>
            <a:r>
              <a:rPr lang="ro-RO" sz="2000" dirty="0" smtClean="0">
                <a:latin typeface="Arial Rounded MT Bold" pitchFamily="34" charset="0"/>
              </a:rPr>
              <a:t>au şi ele debut brusc cu febră mare, cefalee, mialgii, congestie oculară. </a:t>
            </a:r>
          </a:p>
          <a:p>
            <a:pPr eaLnBrk="1" hangingPunct="1">
              <a:defRPr/>
            </a:pPr>
            <a:r>
              <a:rPr lang="ro-RO" sz="2000" dirty="0" smtClean="0">
                <a:latin typeface="Arial Rounded MT Bold" pitchFamily="34" charset="0"/>
              </a:rPr>
              <a:t>Icterul şi sindromul hemoragic pot lipsi. </a:t>
            </a:r>
          </a:p>
          <a:p>
            <a:pPr eaLnBrk="1" hangingPunct="1">
              <a:defRPr/>
            </a:pPr>
            <a:r>
              <a:rPr lang="ro-RO" sz="2000" dirty="0" smtClean="0">
                <a:latin typeface="Arial Rounded MT Bold" pitchFamily="34" charset="0"/>
              </a:rPr>
              <a:t>Uneori, pot apărea: </a:t>
            </a:r>
            <a:r>
              <a:rPr lang="ro-RO" sz="2000" dirty="0" err="1" smtClean="0">
                <a:latin typeface="Arial Rounded MT Bold" pitchFamily="34" charset="0"/>
              </a:rPr>
              <a:t>splenomegalie</a:t>
            </a:r>
            <a:r>
              <a:rPr lang="ro-RO" sz="2000" dirty="0" smtClean="0">
                <a:latin typeface="Arial Rounded MT Bold" pitchFamily="34" charset="0"/>
              </a:rPr>
              <a:t>, erupţii cutanate, albuminurie. Prognosticul este benign.</a:t>
            </a:r>
            <a:endParaRPr lang="en-US" sz="2000" dirty="0" smtClean="0">
              <a:latin typeface="Arial Rounded MT Bold" pitchFamily="34" charset="0"/>
            </a:endParaRPr>
          </a:p>
          <a:p>
            <a:pPr eaLnBrk="1" hangingPunct="1">
              <a:buFont typeface="Wingdings 2" pitchFamily="18" charset="2"/>
              <a:buNone/>
              <a:defRPr/>
            </a:pPr>
            <a:r>
              <a:rPr lang="ro-RO" sz="2000" dirty="0" smtClean="0">
                <a:latin typeface="Arial Rounded MT Bold" pitchFamily="34" charset="0"/>
              </a:rPr>
              <a:t> </a:t>
            </a:r>
            <a:endParaRPr lang="en-US" sz="2000" dirty="0" smtClean="0">
              <a:latin typeface="Arial Rounded MT Bold" pitchFamily="34" charset="0"/>
            </a:endParaRPr>
          </a:p>
          <a:p>
            <a:pPr eaLnBrk="1" hangingPunct="1">
              <a:defRPr/>
            </a:pPr>
            <a:endParaRPr lang="ro-RO" sz="2000" dirty="0" smtClean="0">
              <a:latin typeface="Arial Rounded MT Bold" pitchFamily="34" charset="0"/>
            </a:endParaRPr>
          </a:p>
        </p:txBody>
      </p:sp>
      <p:pic>
        <p:nvPicPr>
          <p:cNvPr id="4" name="Picture 17" descr="Slide12"/>
          <p:cNvPicPr>
            <a:picLocks noChangeAspect="1" noChangeArrowheads="1"/>
          </p:cNvPicPr>
          <p:nvPr/>
        </p:nvPicPr>
        <p:blipFill rotWithShape="1">
          <a:blip r:embed="rId3">
            <a:extLst>
              <a:ext uri="{28A0092B-C50C-407E-A947-70E740481C1C}">
                <a14:useLocalDpi xmlns:a14="http://schemas.microsoft.com/office/drawing/2010/main" val="0"/>
              </a:ext>
            </a:extLst>
          </a:blip>
          <a:srcRect l="61529" t="46513"/>
          <a:stretch/>
        </p:blipFill>
        <p:spPr>
          <a:xfrm>
            <a:off x="3491880" y="3501008"/>
            <a:ext cx="2656657" cy="2445420"/>
          </a:xfrm>
          <a:prstGeom prst="rect">
            <a:avLst/>
          </a:prstGeom>
        </p:spPr>
      </p:pic>
    </p:spTree>
    <p:extLst>
      <p:ext uri="{BB962C8B-B14F-4D97-AF65-F5344CB8AC3E}">
        <p14:creationId xmlns:p14="http://schemas.microsoft.com/office/powerpoint/2010/main" val="3410486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LeptospirosisClinical SyndromesComp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54125"/>
            <a:ext cx="9144000"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p:cNvSpPr txBox="1">
            <a:spLocks noChangeArrowheads="1"/>
          </p:cNvSpPr>
          <p:nvPr/>
        </p:nvSpPr>
        <p:spPr bwMode="auto">
          <a:xfrm>
            <a:off x="0" y="0"/>
            <a:ext cx="9144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i="1">
                <a:latin typeface="Verdana" panose="020B0604030504040204" pitchFamily="34" charset="0"/>
              </a:rPr>
              <a:t>Clinical Progression of Icteric (Weil’s Disease) and Anicteric </a:t>
            </a:r>
            <a:r>
              <a:rPr lang="en-US" altLang="en-US" sz="4000" i="1">
                <a:latin typeface="Verdana" panose="020B0604030504040204" pitchFamily="34" charset="0"/>
              </a:rPr>
              <a:t>Leptospirosis</a:t>
            </a:r>
          </a:p>
        </p:txBody>
      </p:sp>
      <p:sp>
        <p:nvSpPr>
          <p:cNvPr id="27652" name="Text Box 4"/>
          <p:cNvSpPr txBox="1">
            <a:spLocks noChangeArrowheads="1"/>
          </p:cNvSpPr>
          <p:nvPr/>
        </p:nvSpPr>
        <p:spPr bwMode="auto">
          <a:xfrm>
            <a:off x="3794125" y="4114800"/>
            <a:ext cx="14636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latin typeface="Verdana" panose="020B0604030504040204" pitchFamily="34" charset="0"/>
              </a:rPr>
              <a:t>(pigmented   part of eye)</a:t>
            </a:r>
          </a:p>
        </p:txBody>
      </p:sp>
    </p:spTree>
    <p:extLst>
      <p:ext uri="{BB962C8B-B14F-4D97-AF65-F5344CB8AC3E}">
        <p14:creationId xmlns:p14="http://schemas.microsoft.com/office/powerpoint/2010/main" val="419034687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42844" y="928670"/>
            <a:ext cx="4136772" cy="3357586"/>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4643438" y="928670"/>
            <a:ext cx="4295785" cy="3368124"/>
          </a:xfrm>
          <a:prstGeom prst="rect">
            <a:avLst/>
          </a:prstGeom>
          <a:noFill/>
          <a:ln w="9525">
            <a:noFill/>
            <a:miter lim="800000"/>
            <a:headEnd/>
            <a:tailEnd/>
          </a:ln>
        </p:spPr>
      </p:pic>
      <p:sp>
        <p:nvSpPr>
          <p:cNvPr id="6" name="TextBox 5"/>
          <p:cNvSpPr txBox="1"/>
          <p:nvPr/>
        </p:nvSpPr>
        <p:spPr>
          <a:xfrm>
            <a:off x="214282" y="4857760"/>
            <a:ext cx="3786214" cy="1200329"/>
          </a:xfrm>
          <a:prstGeom prst="rect">
            <a:avLst/>
          </a:prstGeom>
          <a:noFill/>
        </p:spPr>
        <p:txBody>
          <a:bodyPr wrap="square" rtlCol="0">
            <a:spAutoFit/>
          </a:bodyPr>
          <a:lstStyle/>
          <a:p>
            <a:r>
              <a:rPr lang="ro-RO" dirty="0"/>
              <a:t>Figura 1: Aspectul treponemelor la examenul direct, la microscopul cu fond întunecat. </a:t>
            </a:r>
            <a:endParaRPr lang="en-US" dirty="0"/>
          </a:p>
          <a:p>
            <a:endParaRPr lang="en-US" dirty="0"/>
          </a:p>
        </p:txBody>
      </p:sp>
      <p:sp>
        <p:nvSpPr>
          <p:cNvPr id="7" name="TextBox 6"/>
          <p:cNvSpPr txBox="1"/>
          <p:nvPr/>
        </p:nvSpPr>
        <p:spPr>
          <a:xfrm>
            <a:off x="4643438" y="4929198"/>
            <a:ext cx="4143404" cy="646331"/>
          </a:xfrm>
          <a:prstGeom prst="rect">
            <a:avLst/>
          </a:prstGeom>
          <a:noFill/>
        </p:spPr>
        <p:txBody>
          <a:bodyPr wrap="square" rtlCol="0">
            <a:spAutoFit/>
          </a:bodyPr>
          <a:lstStyle/>
          <a:p>
            <a:r>
              <a:rPr lang="ro-RO" dirty="0"/>
              <a:t>Figura 2: Tr. pallidum - Coloraţie Gram</a:t>
            </a:r>
            <a:endParaRPr lang="en-US" dirty="0"/>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857232"/>
            <a:ext cx="8229600" cy="5786478"/>
          </a:xfrm>
        </p:spPr>
        <p:txBody>
          <a:bodyPr>
            <a:normAutofit fontScale="92500" lnSpcReduction="20000"/>
          </a:bodyPr>
          <a:lstStyle/>
          <a:p>
            <a:r>
              <a:rPr lang="ro-RO" b="1" dirty="0" smtClean="0"/>
              <a:t>10. EPIDEMIOLOGIE. PROFILAXIE. TRATAMENT</a:t>
            </a:r>
            <a:endParaRPr lang="en-US" dirty="0" smtClean="0"/>
          </a:p>
          <a:p>
            <a:r>
              <a:rPr lang="ro-RO" b="1" dirty="0" smtClean="0"/>
              <a:t>10.1. Epidemiologie</a:t>
            </a:r>
            <a:endParaRPr lang="en-US" dirty="0" smtClean="0"/>
          </a:p>
          <a:p>
            <a:r>
              <a:rPr lang="ro-RO" dirty="0" smtClean="0"/>
              <a:t>Leptospira este o </a:t>
            </a:r>
            <a:r>
              <a:rPr lang="ro-RO" b="1" i="1" dirty="0" smtClean="0"/>
              <a:t>antropozoonoză</a:t>
            </a:r>
            <a:r>
              <a:rPr lang="ro-RO" dirty="0" smtClean="0"/>
              <a:t>. Transmiterea bolii se face de la animal la animal sau de la animal la om. În cazul transmiterii de la animal la om, se cunoaşte o cale directă şi o cale indirectă de transmitere. Calea directă presupune </a:t>
            </a:r>
            <a:r>
              <a:rPr lang="ro-RO" b="1" i="1" dirty="0" smtClean="0"/>
              <a:t>contactul nemijlocit cu animalul</a:t>
            </a:r>
            <a:r>
              <a:rPr lang="ro-RO" dirty="0" smtClean="0"/>
              <a:t>, prin intermediul mâinilor (câini, vite), sau prin consum de carne de animal infectat (porci, vite). Calea indirectă se realizează de cele mai multe ori prin </a:t>
            </a:r>
            <a:r>
              <a:rPr lang="ro-RO" b="1" i="1" dirty="0" smtClean="0"/>
              <a:t>scăldatul în iazuri sau alte ape stătătoare, poluate cu dejecte de animale bolnave de leptospiroză</a:t>
            </a:r>
            <a:r>
              <a:rPr lang="ro-RO" dirty="0" smtClean="0"/>
              <a:t> (şobolani, iepuri, vulpi, pisici sălbatice, câini), dar şi mai rar, prin intermediul unor vectori (căpuşe). Calea principală de pătrundere a leptospirelor este cea </a:t>
            </a:r>
            <a:r>
              <a:rPr lang="ro-RO" b="1" i="1" dirty="0" smtClean="0"/>
              <a:t>cutanată şi conjunctivală</a:t>
            </a:r>
            <a:r>
              <a:rPr lang="ro-RO" dirty="0" smtClean="0"/>
              <a:t>, apoi </a:t>
            </a:r>
            <a:r>
              <a:rPr lang="ro-RO" b="1" i="1" dirty="0" smtClean="0"/>
              <a:t>căile nazale şi digestive</a:t>
            </a:r>
            <a:r>
              <a:rPr lang="ro-RO" dirty="0" smtClean="0"/>
              <a:t>. Sunt afectaţi în special adulţii tineri, mai ales bărbaţii, boala prezentând şi alură sezonieră</a:t>
            </a:r>
            <a:r>
              <a:rPr lang="ro-RO" dirty="0" smtClean="0"/>
              <a:t>.</a:t>
            </a:r>
            <a:endParaRPr lang="en-US"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660400"/>
          </a:xfrm>
        </p:spPr>
        <p:txBody>
          <a:bodyPr>
            <a:normAutofit/>
          </a:bodyPr>
          <a:lstStyle/>
          <a:p>
            <a:pPr marL="484632" eaLnBrk="1" fontAlgn="auto" hangingPunct="1">
              <a:spcAft>
                <a:spcPts val="0"/>
              </a:spcAft>
              <a:defRPr/>
            </a:pPr>
            <a:r>
              <a:rPr lang="ro-RO" sz="4000" b="1" dirty="0" smtClean="0">
                <a:solidFill>
                  <a:srgbClr val="FF0000"/>
                </a:solidFill>
              </a:rPr>
              <a:t>Leptospira</a:t>
            </a:r>
            <a:endParaRPr lang="ro-RO" sz="4000" b="1" dirty="0">
              <a:solidFill>
                <a:srgbClr val="FF0000"/>
              </a:solidFill>
            </a:endParaRPr>
          </a:p>
        </p:txBody>
      </p:sp>
      <p:sp>
        <p:nvSpPr>
          <p:cNvPr id="3" name="Content Placeholder 2"/>
          <p:cNvSpPr>
            <a:spLocks noGrp="1"/>
          </p:cNvSpPr>
          <p:nvPr>
            <p:ph idx="1"/>
          </p:nvPr>
        </p:nvSpPr>
        <p:spPr>
          <a:xfrm>
            <a:off x="457200" y="857250"/>
            <a:ext cx="8229600" cy="5597525"/>
          </a:xfrm>
        </p:spPr>
        <p:txBody>
          <a:bodyPr>
            <a:normAutofit/>
          </a:bodyPr>
          <a:lstStyle/>
          <a:p>
            <a:pPr marL="448056" indent="-384048" eaLnBrk="1" fontAlgn="auto" hangingPunct="1">
              <a:spcAft>
                <a:spcPts val="0"/>
              </a:spcAft>
              <a:buFont typeface="Wingdings 2"/>
              <a:buChar char=""/>
              <a:defRPr/>
            </a:pPr>
            <a:r>
              <a:rPr lang="ro-RO" sz="2000" b="1" dirty="0" smtClean="0">
                <a:solidFill>
                  <a:srgbClr val="FF0000"/>
                </a:solidFill>
              </a:rPr>
              <a:t>Epidemiologie. Profilaxie.</a:t>
            </a:r>
            <a:endParaRPr lang="en-US" sz="2000" dirty="0" smtClean="0">
              <a:solidFill>
                <a:srgbClr val="FF0000"/>
              </a:solidFill>
            </a:endParaRPr>
          </a:p>
          <a:p>
            <a:pPr marL="448056" indent="-384048" eaLnBrk="1" fontAlgn="auto" hangingPunct="1">
              <a:spcAft>
                <a:spcPts val="0"/>
              </a:spcAft>
              <a:buFont typeface="Wingdings" panose="05000000000000000000" pitchFamily="2" charset="2"/>
              <a:buChar char="Ø"/>
              <a:defRPr/>
            </a:pPr>
            <a:r>
              <a:rPr lang="ro-RO" sz="2000" dirty="0" smtClean="0"/>
              <a:t>	</a:t>
            </a:r>
            <a:r>
              <a:rPr lang="ro-RO" sz="2000" u="sng" dirty="0" smtClean="0"/>
              <a:t>Rezervorul natural </a:t>
            </a:r>
            <a:r>
              <a:rPr lang="ro-RO" sz="2000" dirty="0" smtClean="0"/>
              <a:t>pentru leptospire îl constituie rozătoarele şi unele specii animale domestice (porcul, vita) şi sălbatice (şobolanul cenuşiu).</a:t>
            </a:r>
          </a:p>
          <a:p>
            <a:pPr marL="448056" indent="-384048" eaLnBrk="1" fontAlgn="auto" hangingPunct="1">
              <a:spcAft>
                <a:spcPts val="0"/>
              </a:spcAft>
              <a:buFont typeface="Wingdings" panose="05000000000000000000" pitchFamily="2" charset="2"/>
              <a:buChar char="Ø"/>
              <a:defRPr/>
            </a:pPr>
            <a:r>
              <a:rPr lang="ro-RO" sz="2000" dirty="0" smtClean="0"/>
              <a:t> Infectarea se produce: direct prin contact cu animalul bolnav şi indirect prin scăldatul în ape poluate, prin consum de apă şi alimente contaminate.</a:t>
            </a:r>
            <a:endParaRPr lang="en-US" sz="2000" dirty="0" smtClean="0"/>
          </a:p>
          <a:p>
            <a:pPr marL="448056" indent="-384048" eaLnBrk="1" fontAlgn="auto" hangingPunct="1">
              <a:spcAft>
                <a:spcPts val="0"/>
              </a:spcAft>
              <a:buFont typeface="Wingdings" panose="05000000000000000000" pitchFamily="2" charset="2"/>
              <a:buChar char="Ø"/>
              <a:defRPr/>
            </a:pPr>
            <a:r>
              <a:rPr lang="ro-RO" sz="2000" dirty="0" smtClean="0"/>
              <a:t>	</a:t>
            </a:r>
            <a:r>
              <a:rPr lang="ro-RO" sz="2000" u="sng" dirty="0" smtClean="0"/>
              <a:t>Căile de pătrundere </a:t>
            </a:r>
            <a:r>
              <a:rPr lang="ro-RO" sz="2000" dirty="0" smtClean="0"/>
              <a:t>sunt: cutanată şi mucoasă conjunctivală, nazală şi digestivă).</a:t>
            </a:r>
          </a:p>
          <a:p>
            <a:pPr marL="448056" indent="-384048" eaLnBrk="1" fontAlgn="auto" hangingPunct="1">
              <a:spcAft>
                <a:spcPts val="0"/>
              </a:spcAft>
              <a:buFont typeface="Wingdings 2"/>
              <a:buChar char=""/>
              <a:defRPr/>
            </a:pPr>
            <a:r>
              <a:rPr lang="ro-RO" sz="2000" dirty="0" smtClean="0"/>
              <a:t> </a:t>
            </a:r>
            <a:r>
              <a:rPr lang="ro-RO" sz="2000" u="sng" dirty="0" smtClean="0"/>
              <a:t>Profilaxia  nespecifică </a:t>
            </a:r>
            <a:r>
              <a:rPr lang="ro-RO" sz="2000" dirty="0" smtClean="0"/>
              <a:t>constă în aplicarea măsurilor de deratizare şi igienă colectivă şi individuală pentru persoanele expuse la infecţie (veterinari, măcelari, îngrijitori de animale, control veterinar al produselor animale).</a:t>
            </a:r>
            <a:endParaRPr lang="en-US" sz="2000" dirty="0" smtClean="0"/>
          </a:p>
          <a:p>
            <a:pPr marL="448056" indent="-384048" eaLnBrk="1" fontAlgn="auto" hangingPunct="1">
              <a:spcAft>
                <a:spcPts val="0"/>
              </a:spcAft>
              <a:buFont typeface="Wingdings 2"/>
              <a:buNone/>
              <a:defRPr/>
            </a:pPr>
            <a:r>
              <a:rPr lang="ro-RO" sz="2000" dirty="0" smtClean="0"/>
              <a:t> </a:t>
            </a:r>
            <a:endParaRPr lang="en-US" sz="2000" dirty="0" smtClean="0"/>
          </a:p>
          <a:p>
            <a:pPr marL="448056" indent="-384048" eaLnBrk="1" fontAlgn="auto" hangingPunct="1">
              <a:spcAft>
                <a:spcPts val="0"/>
              </a:spcAft>
              <a:buFont typeface="Wingdings 2"/>
              <a:buNone/>
              <a:defRPr/>
            </a:pPr>
            <a:r>
              <a:rPr lang="ro-RO" sz="2000" dirty="0" smtClean="0"/>
              <a:t> </a:t>
            </a:r>
            <a:endParaRPr lang="en-US" sz="2000" dirty="0" smtClean="0"/>
          </a:p>
          <a:p>
            <a:pPr marL="448056" indent="-384048" eaLnBrk="1" fontAlgn="auto" hangingPunct="1">
              <a:spcAft>
                <a:spcPts val="0"/>
              </a:spcAft>
              <a:buFont typeface="Wingdings 2"/>
              <a:buNone/>
              <a:defRPr/>
            </a:pPr>
            <a:r>
              <a:rPr lang="ro-RO" sz="2000" dirty="0" smtClean="0"/>
              <a:t>	</a:t>
            </a:r>
            <a:endParaRPr lang="en-US" sz="2000" dirty="0" smtClean="0"/>
          </a:p>
          <a:p>
            <a:pPr marL="448056" indent="-384048" eaLnBrk="1" fontAlgn="auto" hangingPunct="1">
              <a:spcAft>
                <a:spcPts val="0"/>
              </a:spcAft>
              <a:buFont typeface="Wingdings" panose="05000000000000000000" pitchFamily="2" charset="2"/>
              <a:buChar char="Ø"/>
              <a:defRPr/>
            </a:pPr>
            <a:endParaRPr lang="ro-RO" sz="2000" dirty="0">
              <a:latin typeface="Arial Rounded MT Bold" pitchFamily="34" charset="0"/>
            </a:endParaRPr>
          </a:p>
        </p:txBody>
      </p:sp>
    </p:spTree>
    <p:extLst>
      <p:ext uri="{BB962C8B-B14F-4D97-AF65-F5344CB8AC3E}">
        <p14:creationId xmlns:p14="http://schemas.microsoft.com/office/powerpoint/2010/main" val="2223475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Slide7"/>
          <p:cNvPicPr>
            <a:picLocks noChangeAspect="1" noChangeArrowheads="1"/>
          </p:cNvPicPr>
          <p:nvPr/>
        </p:nvPicPr>
        <p:blipFill rotWithShape="1">
          <a:blip r:embed="rId3">
            <a:extLst>
              <a:ext uri="{28A0092B-C50C-407E-A947-70E740481C1C}">
                <a14:useLocalDpi xmlns:a14="http://schemas.microsoft.com/office/drawing/2010/main" val="0"/>
              </a:ext>
            </a:extLst>
          </a:blip>
          <a:srcRect l="12891" t="2126" r="12937" b="3221"/>
          <a:stretch/>
        </p:blipFill>
        <p:spPr bwMode="auto">
          <a:xfrm>
            <a:off x="1547665" y="1124744"/>
            <a:ext cx="5616624"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2"/>
          <p:cNvSpPr txBox="1">
            <a:spLocks noChangeArrowheads="1"/>
          </p:cNvSpPr>
          <p:nvPr/>
        </p:nvSpPr>
        <p:spPr bwMode="auto">
          <a:xfrm>
            <a:off x="571500" y="357188"/>
            <a:ext cx="8143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o-RO" altLang="en-US" sz="4000" b="1" dirty="0">
                <a:solidFill>
                  <a:srgbClr val="FF0000"/>
                </a:solidFill>
                <a:latin typeface="Verdana" panose="020B0604030504040204" pitchFamily="34" charset="0"/>
              </a:rPr>
              <a:t>Leptospira-ciclu biologic</a:t>
            </a:r>
          </a:p>
        </p:txBody>
      </p:sp>
    </p:spTree>
    <p:extLst>
      <p:ext uri="{BB962C8B-B14F-4D97-AF65-F5344CB8AC3E}">
        <p14:creationId xmlns:p14="http://schemas.microsoft.com/office/powerpoint/2010/main" val="1878333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Slide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p:cNvSpPr txBox="1">
            <a:spLocks noChangeArrowheads="1"/>
          </p:cNvSpPr>
          <p:nvPr/>
        </p:nvSpPr>
        <p:spPr bwMode="auto">
          <a:xfrm>
            <a:off x="6813550" y="6353175"/>
            <a:ext cx="210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latin typeface="Verdana" panose="020B0604030504040204" pitchFamily="34" charset="0"/>
              </a:rPr>
              <a:t>BMJ 2005;331:337</a:t>
            </a:r>
          </a:p>
        </p:txBody>
      </p:sp>
    </p:spTree>
    <p:extLst>
      <p:ext uri="{BB962C8B-B14F-4D97-AF65-F5344CB8AC3E}">
        <p14:creationId xmlns:p14="http://schemas.microsoft.com/office/powerpoint/2010/main" val="21570773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descr="Slide8"/>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6647" t="51359"/>
          <a:stretch/>
        </p:blipFill>
        <p:spPr>
          <a:xfrm>
            <a:off x="4401915" y="188640"/>
            <a:ext cx="4676218" cy="3744416"/>
          </a:xfrm>
        </p:spPr>
      </p:pic>
      <p:pic>
        <p:nvPicPr>
          <p:cNvPr id="4" name="Picture 6" descr="Slide8"/>
          <p:cNvPicPr>
            <a:picLocks noChangeAspect="1" noChangeArrowheads="1"/>
          </p:cNvPicPr>
          <p:nvPr/>
        </p:nvPicPr>
        <p:blipFill rotWithShape="1">
          <a:blip r:embed="rId3">
            <a:extLst>
              <a:ext uri="{28A0092B-C50C-407E-A947-70E740481C1C}">
                <a14:useLocalDpi xmlns:a14="http://schemas.microsoft.com/office/drawing/2010/main" val="0"/>
              </a:ext>
            </a:extLst>
          </a:blip>
          <a:srcRect l="55813" t="2334" r="35" b="48641"/>
          <a:stretch/>
        </p:blipFill>
        <p:spPr>
          <a:xfrm>
            <a:off x="251520" y="3212976"/>
            <a:ext cx="4450781" cy="3527034"/>
          </a:xfrm>
          <a:prstGeom prst="rect">
            <a:avLst/>
          </a:prstGeom>
        </p:spPr>
      </p:pic>
    </p:spTree>
    <p:extLst>
      <p:ext uri="{BB962C8B-B14F-4D97-AF65-F5344CB8AC3E}">
        <p14:creationId xmlns:p14="http://schemas.microsoft.com/office/powerpoint/2010/main" val="13186492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857232"/>
            <a:ext cx="8229600" cy="5786478"/>
          </a:xfrm>
        </p:spPr>
        <p:txBody>
          <a:bodyPr>
            <a:normAutofit fontScale="85000" lnSpcReduction="20000"/>
          </a:bodyPr>
          <a:lstStyle/>
          <a:p>
            <a:r>
              <a:rPr lang="ro-RO" b="1" dirty="0" smtClean="0"/>
              <a:t>10. EPIDEMIOLOGIE. PROFILAXIE. TRATAMENT</a:t>
            </a:r>
            <a:endParaRPr lang="en-US" dirty="0" smtClean="0"/>
          </a:p>
          <a:p>
            <a:pPr>
              <a:buNone/>
            </a:pPr>
            <a:endParaRPr lang="en-US" dirty="0" smtClean="0"/>
          </a:p>
          <a:p>
            <a:r>
              <a:rPr lang="ro-RO" b="1" dirty="0" smtClean="0"/>
              <a:t>10.2. Profilaxie</a:t>
            </a:r>
            <a:endParaRPr lang="en-US" dirty="0" smtClean="0"/>
          </a:p>
          <a:p>
            <a:r>
              <a:rPr lang="ro-RO" dirty="0" smtClean="0"/>
              <a:t>Se efectuează prin </a:t>
            </a:r>
            <a:r>
              <a:rPr lang="ro-RO" b="1" i="1" dirty="0" smtClean="0"/>
              <a:t>măsuri nespecifice</a:t>
            </a:r>
            <a:r>
              <a:rPr lang="ro-RO" dirty="0" smtClean="0"/>
              <a:t>. Rezervorul animal fiind greu de controlat, se impune evitarea scăldatului în bălţi, iazuri etc, unde se poate ridica suspiciunea poluării cu leptospire prin dejecte de animale. De asemenea se vor lua măsuri de control veterinar la abatoare, de depistare, izolare şi tratare a cazurilor.</a:t>
            </a:r>
            <a:endParaRPr lang="en-US" dirty="0" smtClean="0"/>
          </a:p>
          <a:p>
            <a:pPr>
              <a:buNone/>
            </a:pPr>
            <a:endParaRPr lang="en-US" dirty="0" smtClean="0"/>
          </a:p>
          <a:p>
            <a:r>
              <a:rPr lang="ro-RO" b="1" dirty="0" smtClean="0"/>
              <a:t>10.3. Tratament</a:t>
            </a:r>
            <a:endParaRPr lang="en-US" dirty="0" smtClean="0"/>
          </a:p>
          <a:p>
            <a:r>
              <a:rPr lang="ro-RO" dirty="0" smtClean="0"/>
              <a:t>Tratamentul etiologic cu chimioterapice (penicilină, cloramfenicol, tetraciclină) nu dă totdeauna rezultate satisfăcătoare, deşi leptospirele sunt sensibile la aceste antibiotice, </a:t>
            </a:r>
            <a:r>
              <a:rPr lang="ro-RO" i="1" dirty="0" smtClean="0"/>
              <a:t>in vitro</a:t>
            </a:r>
            <a:r>
              <a:rPr lang="ro-RO" dirty="0" smtClean="0"/>
              <a:t>. Explicaţia constă în faptul că </a:t>
            </a:r>
            <a:r>
              <a:rPr lang="ro-RO" b="1" i="1" dirty="0" smtClean="0"/>
              <a:t>odată “cuibărite” în ţesuturi, leptospirele devin mult mai greu abordabile de către chimioterapie</a:t>
            </a:r>
            <a:r>
              <a:rPr lang="ro-RO" dirty="0" smtClean="0"/>
              <a:t>, în dozele uzuale. Se recomandă antibiotocoterapia în special cu preparate de </a:t>
            </a:r>
            <a:r>
              <a:rPr lang="ro-RO" b="1" dirty="0" smtClean="0"/>
              <a:t>penicilină</a:t>
            </a:r>
            <a:r>
              <a:rPr lang="ro-RO" dirty="0" smtClean="0"/>
              <a:t>, administrate cât mai precoce după debutul bolii.</a:t>
            </a:r>
            <a:endParaRPr lang="en-US" dirty="0" smtClean="0"/>
          </a:p>
        </p:txBody>
      </p:sp>
    </p:spTree>
    <p:extLst>
      <p:ext uri="{BB962C8B-B14F-4D97-AF65-F5344CB8AC3E}">
        <p14:creationId xmlns:p14="http://schemas.microsoft.com/office/powerpoint/2010/main" val="915295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ro-RO" b="1" dirty="0"/>
              <a:t>GENUL </a:t>
            </a:r>
            <a:r>
              <a:rPr lang="ro-RO" b="1" dirty="0" smtClean="0"/>
              <a:t>BORRELIA</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ro-RO" dirty="0" smtClean="0"/>
              <a:t>Cuprinde </a:t>
            </a:r>
            <a:r>
              <a:rPr lang="ro-RO" dirty="0" err="1" smtClean="0"/>
              <a:t>spirochete</a:t>
            </a:r>
            <a:r>
              <a:rPr lang="ro-RO" dirty="0" smtClean="0"/>
              <a:t> cu spire largi şi neregulate, cu </a:t>
            </a:r>
            <a:r>
              <a:rPr lang="ro-RO" dirty="0" err="1" smtClean="0"/>
              <a:t>extremităţile</a:t>
            </a:r>
            <a:r>
              <a:rPr lang="ro-RO" dirty="0" smtClean="0"/>
              <a:t> drepte sau în unghi obtuz. În natură se află în organismul rozătoarelor şi artropodelor.</a:t>
            </a:r>
            <a:endParaRPr lang="en-US" dirty="0" smtClean="0"/>
          </a:p>
          <a:p>
            <a:r>
              <a:rPr lang="ro-RO" dirty="0" smtClean="0"/>
              <a:t>În afară de specia </a:t>
            </a:r>
            <a:r>
              <a:rPr lang="ro-RO" dirty="0" err="1" smtClean="0"/>
              <a:t>Borrelia</a:t>
            </a:r>
            <a:r>
              <a:rPr lang="ro-RO" dirty="0" smtClean="0"/>
              <a:t> </a:t>
            </a:r>
            <a:r>
              <a:rPr lang="ro-RO" dirty="0" err="1" smtClean="0"/>
              <a:t>vincenti</a:t>
            </a:r>
            <a:r>
              <a:rPr lang="ro-RO" dirty="0" smtClean="0"/>
              <a:t>, germen anaerob </a:t>
            </a:r>
            <a:r>
              <a:rPr lang="ro-RO" dirty="0" err="1" smtClean="0"/>
              <a:t>nesporulat</a:t>
            </a:r>
            <a:r>
              <a:rPr lang="ro-RO" dirty="0" smtClean="0"/>
              <a:t> care cauzează, în </a:t>
            </a:r>
            <a:r>
              <a:rPr lang="ro-RO" dirty="0" err="1" smtClean="0"/>
              <a:t>asociaţie</a:t>
            </a:r>
            <a:r>
              <a:rPr lang="ro-RO" dirty="0" smtClean="0"/>
              <a:t> cu alte bacterii, angina </a:t>
            </a:r>
            <a:r>
              <a:rPr lang="ro-RO" dirty="0" err="1" smtClean="0"/>
              <a:t>ulceronecrotică</a:t>
            </a:r>
            <a:r>
              <a:rPr lang="ro-RO" dirty="0" smtClean="0"/>
              <a:t> </a:t>
            </a:r>
            <a:r>
              <a:rPr lang="ro-RO" dirty="0" err="1" smtClean="0"/>
              <a:t>Plau</a:t>
            </a:r>
            <a:r>
              <a:rPr lang="ro-RO" dirty="0" smtClean="0"/>
              <a:t>-Vincent; genul </a:t>
            </a:r>
            <a:r>
              <a:rPr lang="ro-RO" dirty="0" err="1" smtClean="0"/>
              <a:t>Borrelia</a:t>
            </a:r>
            <a:r>
              <a:rPr lang="ro-RO" dirty="0" smtClean="0"/>
              <a:t> mai cuprinde specia </a:t>
            </a:r>
            <a:r>
              <a:rPr lang="ro-RO" dirty="0" err="1" smtClean="0"/>
              <a:t>Borrelia</a:t>
            </a:r>
            <a:r>
              <a:rPr lang="ro-RO" dirty="0" smtClean="0"/>
              <a:t> </a:t>
            </a:r>
            <a:r>
              <a:rPr lang="ro-RO" dirty="0" err="1" smtClean="0"/>
              <a:t>recurrentis</a:t>
            </a:r>
            <a:r>
              <a:rPr lang="ro-RO" dirty="0" smtClean="0"/>
              <a:t>, agentul etiologic al febrei recurente. Morfologic, </a:t>
            </a:r>
            <a:r>
              <a:rPr lang="ro-RO" dirty="0" err="1" smtClean="0"/>
              <a:t>Bordellia</a:t>
            </a:r>
            <a:r>
              <a:rPr lang="ro-RO" dirty="0" smtClean="0"/>
              <a:t> </a:t>
            </a:r>
            <a:r>
              <a:rPr lang="ro-RO" dirty="0" err="1" smtClean="0"/>
              <a:t>recurrentis</a:t>
            </a:r>
            <a:r>
              <a:rPr lang="ro-RO" dirty="0" smtClean="0"/>
              <a:t> prezintă spire mai lungi decât ale treponemelor, corpul fiind mai flexibil. Se colorează </a:t>
            </a:r>
            <a:r>
              <a:rPr lang="ro-RO" dirty="0" err="1" smtClean="0"/>
              <a:t>uşor</a:t>
            </a:r>
            <a:r>
              <a:rPr lang="ro-RO" dirty="0" smtClean="0"/>
              <a:t> cu </a:t>
            </a:r>
            <a:r>
              <a:rPr lang="ro-RO" dirty="0" err="1" smtClean="0"/>
              <a:t>Giemsa</a:t>
            </a:r>
            <a:r>
              <a:rPr lang="ro-RO" dirty="0" smtClean="0"/>
              <a:t>.</a:t>
            </a:r>
            <a:endParaRPr lang="en-US" dirty="0" smtClean="0"/>
          </a:p>
          <a:p>
            <a:r>
              <a:rPr lang="ro-RO" dirty="0" smtClean="0"/>
              <a:t>Nu a putut fi cultivată pe medii artificiale. </a:t>
            </a:r>
            <a:endParaRPr lang="en-US" dirty="0" smtClean="0"/>
          </a:p>
          <a:p>
            <a:r>
              <a:rPr lang="ro-RO" dirty="0" smtClean="0"/>
              <a:t>Boala se caracterizează prin accese febrile periodice. </a:t>
            </a:r>
            <a:endParaRPr lang="en-US" dirty="0" smtClean="0"/>
          </a:p>
          <a:p>
            <a:r>
              <a:rPr lang="ro-RO" dirty="0" smtClean="0"/>
              <a:t>Diagnosticul de laborator se bazează mai ales pe examenul direct, pentru depistarea </a:t>
            </a:r>
            <a:r>
              <a:rPr lang="ro-RO" dirty="0" err="1" smtClean="0"/>
              <a:t>borreliilor</a:t>
            </a:r>
            <a:r>
              <a:rPr lang="ro-RO" dirty="0" smtClean="0"/>
              <a:t> în sângele periferic (frotiu de sânge colorat cu </a:t>
            </a:r>
            <a:r>
              <a:rPr lang="ro-RO" dirty="0" err="1" smtClean="0"/>
              <a:t>Giemsa</a:t>
            </a:r>
            <a:r>
              <a:rPr lang="ro-RO" dirty="0" smtClean="0"/>
              <a:t>), unde apar </a:t>
            </a:r>
            <a:r>
              <a:rPr lang="ro-RO" dirty="0" err="1" smtClean="0"/>
              <a:t>formaţiuni</a:t>
            </a:r>
            <a:r>
              <a:rPr lang="ro-RO" dirty="0" smtClean="0"/>
              <a:t> spiralate între elementele figurate ale sângelui. Boala este endemică în nordul Africii şi se semnalează cazuri sporadice şi în zonele temperate. </a:t>
            </a:r>
            <a:endParaRPr lang="en-US" dirty="0" smtClean="0"/>
          </a:p>
          <a:p>
            <a:r>
              <a:rPr lang="ro-RO" dirty="0" smtClean="0"/>
              <a:t>Tratamentul se face cu preparate de penicilină, la care germenul este foarte sensibil.</a:t>
            </a:r>
            <a:endParaRPr lang="en-US" dirty="0" smtClean="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946150"/>
          </a:xfrm>
        </p:spPr>
        <p:txBody>
          <a:bodyPr/>
          <a:lstStyle/>
          <a:p>
            <a:pPr marL="484632" eaLnBrk="1" fontAlgn="auto" hangingPunct="1">
              <a:spcAft>
                <a:spcPts val="0"/>
              </a:spcAft>
              <a:defRPr/>
            </a:pPr>
            <a:r>
              <a:rPr lang="ro-RO" dirty="0" smtClean="0">
                <a:solidFill>
                  <a:schemeClr val="accent6">
                    <a:lumMod val="50000"/>
                  </a:schemeClr>
                </a:solidFill>
              </a:rPr>
              <a:t>BORRELIA - Morfologie</a:t>
            </a:r>
            <a:endParaRPr lang="ro-RO" dirty="0">
              <a:solidFill>
                <a:schemeClr val="accent6">
                  <a:lumMod val="50000"/>
                </a:schemeClr>
              </a:solidFill>
            </a:endParaRPr>
          </a:p>
        </p:txBody>
      </p:sp>
      <p:pic>
        <p:nvPicPr>
          <p:cNvPr id="5123" name="Picture 6" descr="illustrated here borrelia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71500" y="1714500"/>
            <a:ext cx="2143125" cy="1571625"/>
          </a:xfrm>
        </p:spPr>
      </p:pic>
      <p:pic>
        <p:nvPicPr>
          <p:cNvPr id="5125" name="Picture 2" descr="Borrelia burgdorfe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75" y="1714500"/>
            <a:ext cx="1928813"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125" y="1428750"/>
            <a:ext cx="1573213"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SpirocheteClinicalSpecimenPh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4071938"/>
            <a:ext cx="171450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4" descr="BorreliaGiemsaStaininBloodPhot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0438" y="4071938"/>
            <a:ext cx="1500187"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Rectangle 9"/>
          <p:cNvSpPr>
            <a:spLocks noChangeArrowheads="1"/>
          </p:cNvSpPr>
          <p:nvPr/>
        </p:nvSpPr>
        <p:spPr bwMode="auto">
          <a:xfrm>
            <a:off x="2931319" y="6083300"/>
            <a:ext cx="2643187" cy="646113"/>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o-RO" altLang="en-US" b="1" dirty="0">
                <a:latin typeface="Verdana" panose="020B0604030504040204" pitchFamily="34" charset="0"/>
              </a:rPr>
              <a:t>Microscopie in contrast de faza</a:t>
            </a:r>
            <a:endParaRPr lang="en-US" altLang="en-US" b="1" dirty="0">
              <a:latin typeface="Verdana" panose="020B0604030504040204" pitchFamily="34" charset="0"/>
            </a:endParaRPr>
          </a:p>
        </p:txBody>
      </p:sp>
      <p:sp>
        <p:nvSpPr>
          <p:cNvPr id="5130" name="TextBox 11"/>
          <p:cNvSpPr txBox="1">
            <a:spLocks noChangeArrowheads="1"/>
          </p:cNvSpPr>
          <p:nvPr/>
        </p:nvSpPr>
        <p:spPr bwMode="auto">
          <a:xfrm>
            <a:off x="422568" y="6139140"/>
            <a:ext cx="2387192" cy="369332"/>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o-RO" altLang="en-US" b="1" dirty="0" smtClean="0">
                <a:latin typeface="Verdana" panose="020B0604030504040204" pitchFamily="34" charset="0"/>
              </a:rPr>
              <a:t>Colorație </a:t>
            </a:r>
            <a:r>
              <a:rPr lang="ro-RO" altLang="en-US" b="1" dirty="0" err="1">
                <a:latin typeface="Verdana" panose="020B0604030504040204" pitchFamily="34" charset="0"/>
              </a:rPr>
              <a:t>Giemsa</a:t>
            </a:r>
            <a:endParaRPr lang="ro-RO" altLang="en-US" b="1" dirty="0">
              <a:latin typeface="Verdana" panose="020B0604030504040204" pitchFamily="34" charset="0"/>
            </a:endParaRPr>
          </a:p>
        </p:txBody>
      </p:sp>
    </p:spTree>
    <p:extLst>
      <p:ext uri="{BB962C8B-B14F-4D97-AF65-F5344CB8AC3E}">
        <p14:creationId xmlns:p14="http://schemas.microsoft.com/office/powerpoint/2010/main" val="29061911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457200" y="1648197"/>
            <a:ext cx="8229600" cy="1995115"/>
          </a:xfrm>
        </p:spPr>
        <p:txBody>
          <a:bodyPr/>
          <a:lstStyle/>
          <a:p>
            <a:r>
              <a:rPr lang="ro-RO" altLang="en-US" sz="2000" b="1" dirty="0">
                <a:latin typeface="Verdana" panose="020B0604030504040204" pitchFamily="34" charset="0"/>
              </a:rPr>
              <a:t>Boala </a:t>
            </a:r>
            <a:r>
              <a:rPr lang="ro-RO" altLang="en-US" sz="2000" b="1" dirty="0" err="1">
                <a:latin typeface="Verdana" panose="020B0604030504040204" pitchFamily="34" charset="0"/>
              </a:rPr>
              <a:t>Lyme</a:t>
            </a:r>
            <a:r>
              <a:rPr lang="ro-RO" altLang="en-US" sz="2000" dirty="0">
                <a:latin typeface="Verdana" panose="020B0604030504040204" pitchFamily="34" charset="0"/>
              </a:rPr>
              <a:t> </a:t>
            </a:r>
            <a:r>
              <a:rPr lang="vi-VN" altLang="en-US" sz="2000" dirty="0">
                <a:latin typeface="Verdana" panose="020B0604030504040204" pitchFamily="34" charset="0"/>
              </a:rPr>
              <a:t>mai este supranumită şi "</a:t>
            </a:r>
            <a:r>
              <a:rPr lang="vi-VN" altLang="en-US" sz="2000" i="1" dirty="0">
                <a:latin typeface="Verdana" panose="020B0604030504040204" pitchFamily="34" charset="0"/>
              </a:rPr>
              <a:t>boala cu 1000 de feţe</a:t>
            </a:r>
            <a:r>
              <a:rPr lang="vi-VN" altLang="en-US" sz="2000" dirty="0">
                <a:latin typeface="Verdana" panose="020B0604030504040204" pitchFamily="34" charset="0"/>
              </a:rPr>
              <a:t>" din pricina faptului că, afectând întregul organism, simptomele ei mimează pe cele ale altor boli;</a:t>
            </a:r>
            <a:endParaRPr lang="ro-RO" altLang="en-US" sz="2000" dirty="0">
              <a:latin typeface="Verdana" panose="020B0604030504040204" pitchFamily="34" charset="0"/>
            </a:endParaRPr>
          </a:p>
          <a:p>
            <a:r>
              <a:rPr lang="ro-RO" altLang="en-US" sz="2000" dirty="0" smtClean="0">
                <a:latin typeface="Verdana" panose="020B0604030504040204" pitchFamily="34" charset="0"/>
              </a:rPr>
              <a:t>R</a:t>
            </a:r>
            <a:r>
              <a:rPr lang="vi-VN" altLang="en-US" sz="2000" dirty="0" smtClean="0">
                <a:latin typeface="Verdana" panose="020B0604030504040204" pitchFamily="34" charset="0"/>
              </a:rPr>
              <a:t>eacţia </a:t>
            </a:r>
            <a:r>
              <a:rPr lang="vi-VN" altLang="en-US" sz="2000" dirty="0">
                <a:latin typeface="Verdana" panose="020B0604030504040204" pitchFamily="34" charset="0"/>
              </a:rPr>
              <a:t>individuală faţă de agentul patogen este foarte diferită de la om la om, de aici şi multitudinea de </a:t>
            </a:r>
            <a:r>
              <a:rPr lang="vi-VN" altLang="en-US" sz="2000" dirty="0" smtClean="0">
                <a:latin typeface="Verdana" panose="020B0604030504040204" pitchFamily="34" charset="0"/>
              </a:rPr>
              <a:t>manifestări</a:t>
            </a:r>
            <a:r>
              <a:rPr lang="ro-RO" altLang="en-US" sz="2000" dirty="0" smtClean="0">
                <a:latin typeface="Verdana" panose="020B0604030504040204" pitchFamily="34" charset="0"/>
              </a:rPr>
              <a:t>.</a:t>
            </a:r>
            <a:endParaRPr lang="ro-RO" altLang="en-US" sz="2000" dirty="0">
              <a:latin typeface="Verdana" panose="020B0604030504040204" pitchFamily="34" charset="0"/>
            </a:endParaRPr>
          </a:p>
          <a:p>
            <a:pPr marL="271463" indent="-206375" eaLnBrk="1" hangingPunct="1">
              <a:defRPr/>
            </a:pPr>
            <a:endParaRPr lang="ro-RO" sz="2000" dirty="0" smtClean="0">
              <a:latin typeface="Arial Rounded MT Bold" pitchFamily="34" charset="0"/>
            </a:endParaRPr>
          </a:p>
        </p:txBody>
      </p:sp>
      <p:pic>
        <p:nvPicPr>
          <p:cNvPr id="1024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3786188"/>
            <a:ext cx="2554287"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5500688"/>
            <a:ext cx="16859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6" descr="deer tic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750" y="3714750"/>
            <a:ext cx="228600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2" descr="... of Deer Tick (mouth par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0813" y="3786188"/>
            <a:ext cx="1833562"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500063" y="214313"/>
            <a:ext cx="8229600" cy="1143000"/>
          </a:xfrm>
        </p:spPr>
        <p:txBody>
          <a:bodyPr/>
          <a:lstStyle/>
          <a:p>
            <a:pPr marL="484632" eaLnBrk="1" fontAlgn="auto" hangingPunct="1">
              <a:spcAft>
                <a:spcPts val="0"/>
              </a:spcAft>
              <a:defRPr/>
            </a:pPr>
            <a:r>
              <a:rPr lang="ro-RO" dirty="0" smtClean="0">
                <a:solidFill>
                  <a:schemeClr val="accent6">
                    <a:lumMod val="50000"/>
                  </a:schemeClr>
                </a:solidFill>
              </a:rPr>
              <a:t>BORRELIA - Aspecte clinice</a:t>
            </a:r>
            <a:endParaRPr lang="ro-RO" dirty="0">
              <a:solidFill>
                <a:schemeClr val="accent6">
                  <a:lumMod val="50000"/>
                </a:schemeClr>
              </a:solidFill>
            </a:endParaRPr>
          </a:p>
        </p:txBody>
      </p:sp>
    </p:spTree>
    <p:extLst>
      <p:ext uri="{BB962C8B-B14F-4D97-AF65-F5344CB8AC3E}">
        <p14:creationId xmlns:p14="http://schemas.microsoft.com/office/powerpoint/2010/main" val="34627337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ro-RO" dirty="0" smtClean="0">
                <a:solidFill>
                  <a:schemeClr val="accent6">
                    <a:lumMod val="50000"/>
                  </a:schemeClr>
                </a:solidFill>
              </a:rPr>
              <a:t>BORRELIA - Aspecte clinice</a:t>
            </a:r>
            <a:endParaRPr lang="ro-RO" dirty="0">
              <a:solidFill>
                <a:schemeClr val="accent6">
                  <a:lumMod val="50000"/>
                </a:schemeClr>
              </a:solidFill>
            </a:endParaRPr>
          </a:p>
        </p:txBody>
      </p:sp>
      <p:pic>
        <p:nvPicPr>
          <p:cNvPr id="819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83528" y="2532784"/>
            <a:ext cx="2531347" cy="2292275"/>
          </a:xfrm>
        </p:spPr>
      </p:pic>
      <p:sp>
        <p:nvSpPr>
          <p:cNvPr id="8196" name="Rectangle 4"/>
          <p:cNvSpPr>
            <a:spLocks noChangeArrowheads="1"/>
          </p:cNvSpPr>
          <p:nvPr/>
        </p:nvSpPr>
        <p:spPr bwMode="auto">
          <a:xfrm>
            <a:off x="831057" y="5545895"/>
            <a:ext cx="7488832" cy="646331"/>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o-RO" altLang="en-US" b="1" dirty="0" smtClean="0">
                <a:latin typeface="Verdana" panose="020B0604030504040204" pitchFamily="34" charset="0"/>
              </a:rPr>
              <a:t>Erupție cutanată circulară, denumită </a:t>
            </a:r>
            <a:r>
              <a:rPr lang="ro-RO" altLang="en-US" b="1" dirty="0" err="1" smtClean="0">
                <a:latin typeface="Verdana" panose="020B0604030504040204" pitchFamily="34" charset="0"/>
              </a:rPr>
              <a:t>eritema</a:t>
            </a:r>
            <a:r>
              <a:rPr lang="ro-RO" altLang="en-US" b="1" dirty="0" smtClean="0">
                <a:latin typeface="Verdana" panose="020B0604030504040204" pitchFamily="34" charset="0"/>
              </a:rPr>
              <a:t> </a:t>
            </a:r>
            <a:r>
              <a:rPr lang="ro-RO" altLang="en-US" b="1" dirty="0" err="1" smtClean="0">
                <a:latin typeface="Verdana" panose="020B0604030504040204" pitchFamily="34" charset="0"/>
              </a:rPr>
              <a:t>migrans</a:t>
            </a:r>
            <a:r>
              <a:rPr lang="ro-RO" altLang="en-US" b="1" dirty="0" smtClean="0">
                <a:latin typeface="Verdana" panose="020B0604030504040204" pitchFamily="34" charset="0"/>
              </a:rPr>
              <a:t> – </a:t>
            </a:r>
          </a:p>
          <a:p>
            <a:pPr algn="ctr" eaLnBrk="1" hangingPunct="1"/>
            <a:r>
              <a:rPr lang="ro-RO" altLang="en-US" b="1" dirty="0" smtClean="0">
                <a:latin typeface="Verdana" panose="020B0604030504040204" pitchFamily="34" charset="0"/>
              </a:rPr>
              <a:t>este prezentă în 80% din cazuri</a:t>
            </a:r>
            <a:endParaRPr lang="ro-RO" altLang="en-US" b="1" dirty="0">
              <a:latin typeface="Verdana" panose="020B0604030504040204" pitchFamily="34" charset="0"/>
            </a:endParaRPr>
          </a:p>
        </p:txBody>
      </p:sp>
      <p:pic>
        <p:nvPicPr>
          <p:cNvPr id="819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1468" y="2348880"/>
            <a:ext cx="1774825"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 descr="ErythemaMigrans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2885" y="2510167"/>
            <a:ext cx="2404339" cy="231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3931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785918" y="1285860"/>
            <a:ext cx="5500694" cy="3822008"/>
          </a:xfrm>
          <a:prstGeom prst="rect">
            <a:avLst/>
          </a:prstGeom>
          <a:noFill/>
          <a:ln w="9525">
            <a:noFill/>
            <a:miter lim="800000"/>
            <a:headEnd/>
            <a:tailEnd/>
          </a:ln>
        </p:spPr>
      </p:pic>
      <p:sp>
        <p:nvSpPr>
          <p:cNvPr id="5" name="TextBox 4"/>
          <p:cNvSpPr txBox="1"/>
          <p:nvPr/>
        </p:nvSpPr>
        <p:spPr>
          <a:xfrm>
            <a:off x="1857356" y="5572140"/>
            <a:ext cx="5286412" cy="646331"/>
          </a:xfrm>
          <a:prstGeom prst="rect">
            <a:avLst/>
          </a:prstGeom>
          <a:noFill/>
        </p:spPr>
        <p:txBody>
          <a:bodyPr wrap="square" rtlCol="0">
            <a:spAutoFit/>
          </a:bodyPr>
          <a:lstStyle/>
          <a:p>
            <a:r>
              <a:rPr lang="ro-RO" dirty="0"/>
              <a:t>Figura </a:t>
            </a:r>
            <a:r>
              <a:rPr lang="en-US" dirty="0" smtClean="0"/>
              <a:t>3</a:t>
            </a:r>
            <a:r>
              <a:rPr lang="ro-RO" dirty="0" smtClean="0"/>
              <a:t>: </a:t>
            </a:r>
            <a:r>
              <a:rPr lang="ro-RO" dirty="0"/>
              <a:t>Treponeme - aspect în imunofluorescenţă </a:t>
            </a:r>
            <a:endParaRPr lang="en-US" dirty="0"/>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446087"/>
          </a:xfrm>
        </p:spPr>
        <p:txBody>
          <a:bodyPr>
            <a:normAutofit fontScale="90000"/>
          </a:bodyPr>
          <a:lstStyle/>
          <a:p>
            <a:pPr marL="484632" eaLnBrk="1" fontAlgn="auto" hangingPunct="1">
              <a:spcAft>
                <a:spcPts val="0"/>
              </a:spcAft>
              <a:defRPr/>
            </a:pPr>
            <a:r>
              <a:rPr lang="ro-RO" dirty="0" smtClean="0">
                <a:solidFill>
                  <a:schemeClr val="accent6">
                    <a:lumMod val="50000"/>
                  </a:schemeClr>
                </a:solidFill>
              </a:rPr>
              <a:t>BORRELIA – Aspecte clinice</a:t>
            </a:r>
            <a:endParaRPr lang="ro-RO" dirty="0">
              <a:solidFill>
                <a:schemeClr val="accent6">
                  <a:lumMod val="50000"/>
                </a:schemeClr>
              </a:solidFill>
            </a:endParaRPr>
          </a:p>
        </p:txBody>
      </p:sp>
      <p:sp>
        <p:nvSpPr>
          <p:cNvPr id="3" name="Content Placeholder 2"/>
          <p:cNvSpPr>
            <a:spLocks noGrp="1"/>
          </p:cNvSpPr>
          <p:nvPr>
            <p:ph idx="1"/>
          </p:nvPr>
        </p:nvSpPr>
        <p:spPr>
          <a:xfrm>
            <a:off x="14808" y="638737"/>
            <a:ext cx="8229600" cy="3938761"/>
          </a:xfrm>
        </p:spPr>
        <p:txBody>
          <a:bodyPr>
            <a:normAutofit fontScale="92500" lnSpcReduction="10000"/>
          </a:bodyPr>
          <a:lstStyle/>
          <a:p>
            <a:pPr marL="448056" indent="-384048" eaLnBrk="1" fontAlgn="auto" hangingPunct="1">
              <a:spcAft>
                <a:spcPts val="0"/>
              </a:spcAft>
              <a:buFont typeface="Wingdings 2"/>
              <a:buChar char=""/>
              <a:defRPr/>
            </a:pPr>
            <a:r>
              <a:rPr lang="ro-RO" sz="2000" dirty="0" smtClean="0"/>
              <a:t>I</a:t>
            </a:r>
            <a:r>
              <a:rPr lang="vi-VN" sz="2000" dirty="0" smtClean="0"/>
              <a:t>nfecţia este sistemică, afectează întregul organism şi parcurge 3 stadii mai mult sau mai puţin distincte:</a:t>
            </a:r>
          </a:p>
          <a:p>
            <a:pPr marL="448056" indent="-384048" eaLnBrk="1" fontAlgn="auto" hangingPunct="1">
              <a:spcAft>
                <a:spcPts val="0"/>
              </a:spcAft>
              <a:buFont typeface="Wingdings 2"/>
              <a:buChar char=""/>
              <a:defRPr/>
            </a:pPr>
            <a:r>
              <a:rPr lang="vi-VN" sz="2000" b="1" dirty="0" smtClean="0">
                <a:solidFill>
                  <a:srgbClr val="FF0000"/>
                </a:solidFill>
              </a:rPr>
              <a:t>Stadiul 1 - Eritemul cronic migrator (ECM)</a:t>
            </a:r>
            <a:r>
              <a:rPr lang="vi-VN" sz="2000" dirty="0" smtClean="0">
                <a:solidFill>
                  <a:srgbClr val="FF0000"/>
                </a:solidFill>
              </a:rPr>
              <a:t> – </a:t>
            </a:r>
            <a:r>
              <a:rPr lang="ro-RO" sz="2000" dirty="0" err="1" smtClean="0"/>
              <a:t>Borelioza</a:t>
            </a:r>
            <a:r>
              <a:rPr lang="ro-RO" sz="2000" dirty="0" smtClean="0"/>
              <a:t> </a:t>
            </a:r>
            <a:r>
              <a:rPr lang="vi-VN" sz="2000" dirty="0" smtClean="0"/>
              <a:t>Lyme începe de obicei cu o leziune tegumentară caracteristică, eritem cronic migrator (stadiul 1).</a:t>
            </a:r>
          </a:p>
          <a:p>
            <a:pPr marL="448056" indent="-384048" algn="just" eaLnBrk="1" fontAlgn="auto" hangingPunct="1">
              <a:spcAft>
                <a:spcPts val="0"/>
              </a:spcAft>
              <a:buFont typeface="Wingdings 2"/>
              <a:buChar char=""/>
              <a:defRPr/>
            </a:pPr>
            <a:r>
              <a:rPr lang="vi-VN" sz="2000" b="1" dirty="0" smtClean="0">
                <a:solidFill>
                  <a:srgbClr val="FF0000"/>
                </a:solidFill>
              </a:rPr>
              <a:t>Stadiul 2 - Infecţie diseminată</a:t>
            </a:r>
            <a:r>
              <a:rPr lang="vi-VN" sz="2000" dirty="0" smtClean="0">
                <a:solidFill>
                  <a:srgbClr val="FF0000"/>
                </a:solidFill>
              </a:rPr>
              <a:t> </a:t>
            </a:r>
            <a:r>
              <a:rPr lang="vi-VN" sz="2000" dirty="0" smtClean="0"/>
              <a:t>- Dupa mai multe zile până la săptămani, spirochetele se pot răspândi prin sânge spre alte organe din corp.</a:t>
            </a:r>
          </a:p>
          <a:p>
            <a:pPr marL="448056" indent="-384048" eaLnBrk="1" fontAlgn="auto" hangingPunct="1">
              <a:spcAft>
                <a:spcPts val="0"/>
              </a:spcAft>
              <a:buFont typeface="Wingdings 2"/>
              <a:buChar char=""/>
              <a:defRPr/>
            </a:pPr>
            <a:r>
              <a:rPr lang="vi-VN" sz="2000" b="1" dirty="0" smtClean="0">
                <a:solidFill>
                  <a:srgbClr val="FF0000"/>
                </a:solidFill>
              </a:rPr>
              <a:t>Stadiul 3 - Infecţie persistentă</a:t>
            </a:r>
            <a:r>
              <a:rPr lang="vi-VN" sz="2000" dirty="0" smtClean="0">
                <a:solidFill>
                  <a:srgbClr val="FF0000"/>
                </a:solidFill>
              </a:rPr>
              <a:t> </a:t>
            </a:r>
            <a:r>
              <a:rPr lang="vi-VN" sz="2000" dirty="0" smtClean="0"/>
              <a:t>- Luni până la ani mai târziu pot apărea semnele unor complicaţii grave.</a:t>
            </a:r>
          </a:p>
          <a:p>
            <a:pPr marL="448056" indent="-384048" eaLnBrk="1" fontAlgn="auto" hangingPunct="1">
              <a:spcAft>
                <a:spcPts val="0"/>
              </a:spcAft>
              <a:buFont typeface="Wingdings 2"/>
              <a:buChar char=""/>
              <a:defRPr/>
            </a:pPr>
            <a:r>
              <a:rPr lang="ro-RO" sz="2000" dirty="0"/>
              <a:t>F</a:t>
            </a:r>
            <a:r>
              <a:rPr lang="vi-VN" sz="2000" dirty="0" smtClean="0"/>
              <a:t>iecare pacient reacţionează diferit, în funcţie de foarte mulţi parametri: vechimea bolii, numărul de agenţi patogeni care au provocat infecţia, caracteristile proprii ale sistemului imunitar al individului, etc.</a:t>
            </a:r>
            <a:r>
              <a:rPr lang="vi-VN" dirty="0" smtClean="0"/>
              <a:t/>
            </a:r>
            <a:br>
              <a:rPr lang="vi-VN" dirty="0" smtClean="0"/>
            </a:br>
            <a:endParaRPr lang="vi-VN" dirty="0" smtClean="0"/>
          </a:p>
          <a:p>
            <a:pPr marL="448056" indent="-384048" eaLnBrk="1" fontAlgn="auto" hangingPunct="1">
              <a:spcAft>
                <a:spcPts val="0"/>
              </a:spcAft>
              <a:buFont typeface="Wingdings 2"/>
              <a:buChar char=""/>
              <a:defRPr/>
            </a:pPr>
            <a:endParaRPr lang="ro-RO" dirty="0"/>
          </a:p>
        </p:txBody>
      </p:sp>
      <p:pic>
        <p:nvPicPr>
          <p:cNvPr id="11268" name="Picture 4" descr="... erythema chronicum mig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4800981"/>
            <a:ext cx="2597080" cy="191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Bells Palsy - How to recov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0883" y="4424167"/>
            <a:ext cx="1839597" cy="229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 descr="of Borrelial Lymphocytom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8533" y="4382281"/>
            <a:ext cx="1623174" cy="236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8" descr="popliteal_baker's_cyst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9760" y="4382281"/>
            <a:ext cx="2164233" cy="230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0" descr="homer_death.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3539" y="2420888"/>
            <a:ext cx="1201737"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40273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marL="484632" indent="0" eaLnBrk="1" fontAlgn="auto" hangingPunct="1">
              <a:spcAft>
                <a:spcPts val="0"/>
              </a:spcAft>
              <a:defRPr/>
            </a:pPr>
            <a:r>
              <a:rPr lang="en-US" dirty="0" err="1" smtClean="0">
                <a:solidFill>
                  <a:schemeClr val="accent1">
                    <a:tint val="83000"/>
                    <a:satMod val="150000"/>
                  </a:schemeClr>
                </a:solidFill>
              </a:rPr>
              <a:t>Diagnos</a:t>
            </a:r>
            <a:r>
              <a:rPr lang="ro-RO" dirty="0" smtClean="0">
                <a:solidFill>
                  <a:schemeClr val="accent1">
                    <a:tint val="83000"/>
                    <a:satMod val="150000"/>
                  </a:schemeClr>
                </a:solidFill>
              </a:rPr>
              <a:t>ticul bolii </a:t>
            </a:r>
            <a:r>
              <a:rPr lang="ro-RO" dirty="0" err="1" smtClean="0">
                <a:solidFill>
                  <a:schemeClr val="accent1">
                    <a:tint val="83000"/>
                    <a:satMod val="150000"/>
                  </a:schemeClr>
                </a:solidFill>
              </a:rPr>
              <a:t>Lyme</a:t>
            </a:r>
            <a:endParaRPr lang="en-US" dirty="0" smtClean="0">
              <a:solidFill>
                <a:schemeClr val="accent1">
                  <a:tint val="83000"/>
                  <a:satMod val="150000"/>
                </a:schemeClr>
              </a:solidFill>
            </a:endParaRPr>
          </a:p>
        </p:txBody>
      </p:sp>
      <p:sp>
        <p:nvSpPr>
          <p:cNvPr id="17411" name="Content Placeholder 2"/>
          <p:cNvSpPr>
            <a:spLocks noGrp="1"/>
          </p:cNvSpPr>
          <p:nvPr>
            <p:ph idx="1"/>
          </p:nvPr>
        </p:nvSpPr>
        <p:spPr>
          <a:xfrm>
            <a:off x="914400" y="1752600"/>
            <a:ext cx="3886200" cy="4572000"/>
          </a:xfrm>
        </p:spPr>
        <p:txBody>
          <a:bodyPr/>
          <a:lstStyle/>
          <a:p>
            <a:pPr eaLnBrk="1" hangingPunct="1"/>
            <a:r>
              <a:rPr lang="en-US" altLang="en-US" dirty="0" smtClean="0"/>
              <a:t>Symptom</a:t>
            </a:r>
            <a:r>
              <a:rPr lang="ro-RO" altLang="en-US" dirty="0" smtClean="0"/>
              <a:t>e</a:t>
            </a:r>
            <a:endParaRPr lang="en-US" altLang="en-US" dirty="0" smtClean="0"/>
          </a:p>
          <a:p>
            <a:pPr eaLnBrk="1" hangingPunct="1"/>
            <a:r>
              <a:rPr lang="en-US" altLang="en-US" dirty="0" smtClean="0"/>
              <a:t>Erythema </a:t>
            </a:r>
            <a:r>
              <a:rPr lang="en-US" altLang="en-US" dirty="0" err="1" smtClean="0"/>
              <a:t>Migrans</a:t>
            </a:r>
            <a:endParaRPr lang="en-US" altLang="en-US" dirty="0" smtClean="0"/>
          </a:p>
          <a:p>
            <a:pPr eaLnBrk="1" hangingPunct="1"/>
            <a:r>
              <a:rPr lang="en-US" altLang="en-US" dirty="0" err="1" smtClean="0"/>
              <a:t>Serolog</a:t>
            </a:r>
            <a:r>
              <a:rPr lang="ro-RO" altLang="en-US" dirty="0" smtClean="0"/>
              <a:t>ie</a:t>
            </a:r>
            <a:endParaRPr lang="en-US" altLang="en-US" dirty="0" smtClean="0"/>
          </a:p>
          <a:p>
            <a:pPr eaLnBrk="1" hangingPunct="1"/>
            <a:r>
              <a:rPr lang="en-US" altLang="en-US" dirty="0" err="1" smtClean="0"/>
              <a:t>Im</a:t>
            </a:r>
            <a:r>
              <a:rPr lang="ro-RO" altLang="en-US" dirty="0" err="1" smtClean="0"/>
              <a:t>agistică</a:t>
            </a:r>
            <a:endParaRPr lang="en-US" altLang="en-US" dirty="0" smtClean="0"/>
          </a:p>
        </p:txBody>
      </p:sp>
      <p:pic>
        <p:nvPicPr>
          <p:cNvPr id="17412" name="Picture 2" descr="... Lyme Positive Motor Neur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038600"/>
            <a:ext cx="2057400"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descr="Migraine : le point sur le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066800"/>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Erythema_migra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981200"/>
            <a:ext cx="10191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descr="Erythema migra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304800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0" descr="Erythema migra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2362200"/>
            <a:ext cx="15240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2" descr="... » Forensic Serolog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4343400"/>
            <a:ext cx="266700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4" descr="AntiBody Size Tes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5200" y="4800600"/>
            <a:ext cx="152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95598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04052"/>
          </a:xfrm>
        </p:spPr>
        <p:txBody>
          <a:bodyPr>
            <a:normAutofit fontScale="90000"/>
          </a:bodyPr>
          <a:lstStyle/>
          <a:p>
            <a:pPr marL="484632" indent="0" eaLnBrk="1" fontAlgn="auto" hangingPunct="1">
              <a:spcAft>
                <a:spcPts val="0"/>
              </a:spcAft>
              <a:defRPr/>
            </a:pPr>
            <a:r>
              <a:rPr lang="ro-RO" dirty="0" smtClean="0">
                <a:solidFill>
                  <a:schemeClr val="accent1">
                    <a:tint val="83000"/>
                    <a:satMod val="150000"/>
                  </a:schemeClr>
                </a:solidFill>
              </a:rPr>
              <a:t>BORRELIA - Tratament</a:t>
            </a:r>
            <a:endParaRPr lang="ro-RO" dirty="0">
              <a:solidFill>
                <a:schemeClr val="accent1">
                  <a:tint val="83000"/>
                  <a:satMod val="150000"/>
                </a:schemeClr>
              </a:solidFill>
            </a:endParaRPr>
          </a:p>
        </p:txBody>
      </p:sp>
      <p:sp>
        <p:nvSpPr>
          <p:cNvPr id="19459" name="Content Placeholder 2"/>
          <p:cNvSpPr>
            <a:spLocks noGrp="1"/>
          </p:cNvSpPr>
          <p:nvPr>
            <p:ph idx="1"/>
          </p:nvPr>
        </p:nvSpPr>
        <p:spPr>
          <a:xfrm>
            <a:off x="182056" y="1052736"/>
            <a:ext cx="8472488" cy="5526087"/>
          </a:xfrm>
        </p:spPr>
        <p:txBody>
          <a:bodyPr>
            <a:noAutofit/>
          </a:bodyPr>
          <a:lstStyle/>
          <a:p>
            <a:pPr eaLnBrk="1" hangingPunct="1"/>
            <a:r>
              <a:rPr lang="vi-VN" altLang="en-US" sz="2400" dirty="0" smtClean="0"/>
              <a:t>Cu cât boala este tratată mai repede, imediat după muşcătura de căpuşă, cu atât şansele de vindecare sunt mai mari. Altminteri se poate ajunge la o Borrelioză diseminată, cronică, cu afectări articulare, cardiace, oftalmologice şi neurologice cronice.</a:t>
            </a:r>
          </a:p>
          <a:p>
            <a:pPr eaLnBrk="1" hangingPunct="1"/>
            <a:r>
              <a:rPr lang="vi-VN" altLang="en-US" sz="2400" dirty="0" smtClean="0"/>
              <a:t>În general, după 6 luni de simptome, se poate vorbi despre </a:t>
            </a:r>
            <a:r>
              <a:rPr lang="vi-VN" altLang="en-US" sz="2400" i="1" dirty="0" smtClean="0"/>
              <a:t>Lyme cronic</a:t>
            </a:r>
            <a:r>
              <a:rPr lang="vi-VN" altLang="en-US" sz="2400" dirty="0" smtClean="0"/>
              <a:t>.</a:t>
            </a:r>
          </a:p>
          <a:p>
            <a:pPr eaLnBrk="1" hangingPunct="1"/>
            <a:r>
              <a:rPr lang="vi-VN" altLang="en-US" sz="2400" i="1" dirty="0" smtClean="0">
                <a:solidFill>
                  <a:srgbClr val="FF0000"/>
                </a:solidFill>
              </a:rPr>
              <a:t>Tratamentul alopat</a:t>
            </a:r>
            <a:r>
              <a:rPr lang="vi-VN" altLang="en-US" sz="2400" dirty="0" smtClean="0">
                <a:solidFill>
                  <a:srgbClr val="FF0000"/>
                </a:solidFill>
              </a:rPr>
              <a:t> </a:t>
            </a:r>
            <a:r>
              <a:rPr lang="vi-VN" altLang="en-US" sz="2400" dirty="0" smtClean="0"/>
              <a:t>se rezumă la antibioterapie</a:t>
            </a:r>
            <a:r>
              <a:rPr lang="ro-RO" altLang="en-US" sz="2400" dirty="0" smtClean="0">
                <a:latin typeface="Arial Rounded MT Bold" panose="020F0704030504030204" pitchFamily="34" charset="0"/>
              </a:rPr>
              <a:t> :penicilină, </a:t>
            </a:r>
            <a:r>
              <a:rPr lang="ro-RO" altLang="en-US" sz="2400" dirty="0" err="1" smtClean="0">
                <a:latin typeface="Arial Rounded MT Bold" panose="020F0704030504030204" pitchFamily="34" charset="0"/>
              </a:rPr>
              <a:t>doxiciclină</a:t>
            </a:r>
            <a:r>
              <a:rPr lang="ro-RO" altLang="en-US" sz="2400" dirty="0" smtClean="0">
                <a:latin typeface="Arial Rounded MT Bold" panose="020F0704030504030204" pitchFamily="34" charset="0"/>
              </a:rPr>
              <a:t>.</a:t>
            </a:r>
            <a:r>
              <a:rPr lang="vi-VN" altLang="en-US" sz="2400" dirty="0" smtClean="0"/>
              <a:t> (cure repetate cu doze mari, antibiotice combinate, perioade mari de timp/cură - 4-8 săptămâni/cură).</a:t>
            </a:r>
          </a:p>
          <a:p>
            <a:pPr eaLnBrk="1" hangingPunct="1"/>
            <a:r>
              <a:rPr lang="vi-VN" altLang="en-US" sz="2400" i="1" dirty="0" smtClean="0">
                <a:solidFill>
                  <a:srgbClr val="FF0000"/>
                </a:solidFill>
              </a:rPr>
              <a:t>Tratamentul naturist</a:t>
            </a:r>
            <a:r>
              <a:rPr lang="vi-VN" altLang="en-US" sz="2400" dirty="0" smtClean="0">
                <a:solidFill>
                  <a:srgbClr val="FF0000"/>
                </a:solidFill>
              </a:rPr>
              <a:t> </a:t>
            </a:r>
            <a:r>
              <a:rPr lang="vi-VN" altLang="en-US" sz="2400" dirty="0" smtClean="0"/>
              <a:t>se axează mai mult pe </a:t>
            </a:r>
            <a:r>
              <a:rPr lang="vi-VN" altLang="en-US" sz="2400" u="sng" dirty="0" smtClean="0"/>
              <a:t>stimularea imunităţii</a:t>
            </a:r>
            <a:r>
              <a:rPr lang="vi-VN" altLang="en-US" sz="2400" dirty="0" smtClean="0"/>
              <a:t>, aport de </a:t>
            </a:r>
            <a:r>
              <a:rPr lang="vi-VN" altLang="en-US" sz="2400" u="sng" dirty="0" smtClean="0"/>
              <a:t>antioxidanţ</a:t>
            </a:r>
            <a:r>
              <a:rPr lang="vi-VN" altLang="en-US" sz="2400" dirty="0" smtClean="0"/>
              <a:t>i, </a:t>
            </a:r>
            <a:r>
              <a:rPr lang="vi-VN" altLang="en-US" sz="2400" u="sng" dirty="0" smtClean="0"/>
              <a:t>vitamine şi enzime </a:t>
            </a:r>
            <a:r>
              <a:rPr lang="vi-VN" altLang="en-US" sz="2400" dirty="0" smtClean="0"/>
              <a:t>printr-o dietă preponderant crudivoră (sau îmbogăţită cu </a:t>
            </a:r>
            <a:r>
              <a:rPr lang="vi-VN" altLang="en-US" sz="2400" dirty="0" smtClean="0">
                <a:solidFill>
                  <a:srgbClr val="FF99CC"/>
                </a:solidFill>
              </a:rPr>
              <a:t>sucuri de fructe şi legume, precum şi cu salate, frunze verzi), principii fitoterapeutice (ceaiuri de plante</a:t>
            </a:r>
            <a:r>
              <a:rPr lang="vi-VN" altLang="en-US" sz="2400" dirty="0" smtClean="0"/>
              <a:t>), </a:t>
            </a:r>
            <a:r>
              <a:rPr lang="vi-VN" altLang="en-US" sz="2400" dirty="0" smtClean="0">
                <a:solidFill>
                  <a:srgbClr val="FF99CC"/>
                </a:solidFill>
              </a:rPr>
              <a:t>apiterapie</a:t>
            </a:r>
            <a:r>
              <a:rPr lang="vi-VN" altLang="en-US" sz="2400" dirty="0" smtClean="0"/>
              <a:t> (propolis, înţepături cu venin de albină, polen, etc.)</a:t>
            </a:r>
          </a:p>
          <a:p>
            <a:pPr eaLnBrk="1" hangingPunct="1"/>
            <a:endParaRPr lang="ro-RO" altLang="en-US" sz="2400" dirty="0" smtClean="0">
              <a:latin typeface="Arial Rounded MT Bold" panose="020F0704030504030204" pitchFamily="34" charset="0"/>
            </a:endParaRPr>
          </a:p>
        </p:txBody>
      </p:sp>
    </p:spTree>
    <p:extLst>
      <p:ext uri="{BB962C8B-B14F-4D97-AF65-F5344CB8AC3E}">
        <p14:creationId xmlns:p14="http://schemas.microsoft.com/office/powerpoint/2010/main" val="2376453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457200" y="274638"/>
            <a:ext cx="8229600" cy="582612"/>
          </a:xfrm>
        </p:spPr>
        <p:txBody>
          <a:bodyPr/>
          <a:lstStyle/>
          <a:p>
            <a:pPr eaLnBrk="1" hangingPunct="1"/>
            <a:r>
              <a:rPr lang="ro-RO" altLang="en-US" sz="2800" b="1" smtClean="0"/>
              <a:t>Treponema pallidum-Examinare microscopica</a:t>
            </a:r>
            <a:endParaRPr lang="en-US" altLang="en-US" sz="2800" b="1" smtClean="0"/>
          </a:p>
        </p:txBody>
      </p:sp>
      <p:pic>
        <p:nvPicPr>
          <p:cNvPr id="5123"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5750" y="1214438"/>
            <a:ext cx="2500313" cy="1785937"/>
          </a:xfrm>
        </p:spPr>
      </p:pic>
      <p:pic>
        <p:nvPicPr>
          <p:cNvPr id="512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625" y="1214438"/>
            <a:ext cx="24288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 y="4286250"/>
            <a:ext cx="2500313"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
          <p:cNvPicPr>
            <a:picLocks noChangeAspect="1" noChangeArrowheads="1"/>
          </p:cNvPicPr>
          <p:nvPr/>
        </p:nvPicPr>
        <p:blipFill>
          <a:blip r:embed="rId6">
            <a:extLst>
              <a:ext uri="{28A0092B-C50C-407E-A947-70E740481C1C}">
                <a14:useLocalDpi xmlns:a14="http://schemas.microsoft.com/office/drawing/2010/main" val="0"/>
              </a:ext>
            </a:extLst>
          </a:blip>
          <a:srcRect l="24770" b="8333"/>
          <a:stretch>
            <a:fillRect/>
          </a:stretch>
        </p:blipFill>
        <p:spPr bwMode="auto">
          <a:xfrm>
            <a:off x="3457575" y="4286250"/>
            <a:ext cx="261461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00063" y="3286125"/>
            <a:ext cx="8072437" cy="71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o-RO" b="1" dirty="0"/>
              <a:t>Examinare pe fond </a:t>
            </a:r>
            <a:r>
              <a:rPr lang="ro-RO" b="1" dirty="0" err="1"/>
              <a:t>intunecat</a:t>
            </a:r>
            <a:r>
              <a:rPr lang="ro-RO" b="1" dirty="0"/>
              <a:t>. Serozitate din </a:t>
            </a:r>
            <a:r>
              <a:rPr lang="ro-RO" b="1" dirty="0" err="1"/>
              <a:t>sancru</a:t>
            </a:r>
            <a:endParaRPr lang="ro-RO" b="1" dirty="0"/>
          </a:p>
        </p:txBody>
      </p:sp>
      <p:sp>
        <p:nvSpPr>
          <p:cNvPr id="9" name="Rectangle 8"/>
          <p:cNvSpPr/>
          <p:nvPr/>
        </p:nvSpPr>
        <p:spPr>
          <a:xfrm>
            <a:off x="428625" y="6072188"/>
            <a:ext cx="2500313"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o-RO" b="1" dirty="0"/>
              <a:t>Treponeme in </a:t>
            </a:r>
            <a:r>
              <a:rPr lang="ro-RO" b="1" dirty="0" err="1"/>
              <a:t>sange</a:t>
            </a:r>
            <a:endParaRPr lang="ro-RO" b="1" dirty="0"/>
          </a:p>
          <a:p>
            <a:pPr algn="ctr" fontAlgn="auto">
              <a:spcBef>
                <a:spcPts val="0"/>
              </a:spcBef>
              <a:spcAft>
                <a:spcPts val="0"/>
              </a:spcAft>
              <a:defRPr/>
            </a:pPr>
            <a:r>
              <a:rPr lang="ro-RO" b="1" dirty="0"/>
              <a:t>Coloraţie </a:t>
            </a:r>
            <a:r>
              <a:rPr lang="ro-RO" b="1" dirty="0" err="1"/>
              <a:t>Giemsa</a:t>
            </a:r>
            <a:endParaRPr lang="ro-RO" b="1" dirty="0"/>
          </a:p>
        </p:txBody>
      </p:sp>
      <p:sp>
        <p:nvSpPr>
          <p:cNvPr id="10" name="Rectangle 9"/>
          <p:cNvSpPr/>
          <p:nvPr/>
        </p:nvSpPr>
        <p:spPr>
          <a:xfrm>
            <a:off x="3143250" y="6072188"/>
            <a:ext cx="3500438"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o-RO" b="1" dirty="0"/>
              <a:t>Treponeme in cordonul ombilical</a:t>
            </a:r>
          </a:p>
        </p:txBody>
      </p:sp>
      <p:pic>
        <p:nvPicPr>
          <p:cNvPr id="5130" name="Picture 4" descr="TreponemaDarkFieldPhot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3250" y="1214438"/>
            <a:ext cx="2357438"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4" descr="https://eee.uci.edu/clients/bjbecker/PlaguesandPeople/spirocheteb.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6900" y="4143375"/>
            <a:ext cx="183991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6929438" y="6215063"/>
            <a:ext cx="185737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o-RO" b="1" dirty="0"/>
              <a:t>Examinare ME</a:t>
            </a:r>
          </a:p>
        </p:txBody>
      </p:sp>
    </p:spTree>
    <p:extLst>
      <p:ext uri="{BB962C8B-B14F-4D97-AF65-F5344CB8AC3E}">
        <p14:creationId xmlns:p14="http://schemas.microsoft.com/office/powerpoint/2010/main" val="3888462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500018"/>
            <a:ext cx="8572560" cy="6357982"/>
          </a:xfrm>
        </p:spPr>
        <p:txBody>
          <a:bodyPr>
            <a:normAutofit fontScale="70000" lnSpcReduction="20000"/>
          </a:bodyPr>
          <a:lstStyle/>
          <a:p>
            <a:r>
              <a:rPr lang="ro-RO" b="1" dirty="0" smtClean="0"/>
              <a:t>3. CARACTERE DE CULTURĂ</a:t>
            </a:r>
            <a:endParaRPr lang="en-US" dirty="0" smtClean="0"/>
          </a:p>
          <a:p>
            <a:r>
              <a:rPr lang="ro-RO" dirty="0" smtClean="0"/>
              <a:t>Treponema pallidum </a:t>
            </a:r>
            <a:r>
              <a:rPr lang="ro-RO" b="1" i="1" dirty="0" smtClean="0"/>
              <a:t>nu a putut fi cultivată</a:t>
            </a:r>
            <a:r>
              <a:rPr lang="ro-RO" i="1" dirty="0" smtClean="0"/>
              <a:t> </a:t>
            </a:r>
            <a:r>
              <a:rPr lang="ro-RO" b="1" i="1" dirty="0" smtClean="0"/>
              <a:t>pe medii artificiale</a:t>
            </a:r>
            <a:r>
              <a:rPr lang="ro-RO" dirty="0" smtClean="0"/>
              <a:t> </a:t>
            </a:r>
            <a:r>
              <a:rPr lang="ro-RO" b="1" i="1" dirty="0" smtClean="0"/>
              <a:t>şi nici pe sistemele de celule vii</a:t>
            </a:r>
            <a:r>
              <a:rPr lang="ro-RO" dirty="0" smtClean="0"/>
              <a:t> folosite pentru izolarea virusurilor. Cu toate acestea, germenul îşi păstrează viabilitatea 4-7 zile la 25</a:t>
            </a:r>
            <a:r>
              <a:rPr lang="ro-RO" baseline="30000" dirty="0" smtClean="0"/>
              <a:t>0</a:t>
            </a:r>
            <a:r>
              <a:rPr lang="ro-RO" dirty="0" smtClean="0"/>
              <a:t>C şi respectv, 1-2 zile la 37</a:t>
            </a:r>
            <a:r>
              <a:rPr lang="ro-RO" baseline="30000" dirty="0" smtClean="0"/>
              <a:t>0</a:t>
            </a:r>
            <a:r>
              <a:rPr lang="ro-RO" dirty="0" smtClean="0"/>
              <a:t>C dacă este suspendat în mediul izoton care conţine serumalbumină, bioxid de carbon, piruvat şi un agent reducător (cisteină). </a:t>
            </a:r>
            <a:endParaRPr lang="en-US" dirty="0" smtClean="0"/>
          </a:p>
          <a:p>
            <a:r>
              <a:rPr lang="ro-RO" dirty="0" smtClean="0"/>
              <a:t>Singura metodă eficientă de întreţinere a tulpinilor de treponeme în laborator, rămâne </a:t>
            </a:r>
            <a:r>
              <a:rPr lang="ro-RO" b="1" i="1" dirty="0" smtClean="0"/>
              <a:t>inocularea intratesticulară la iepure</a:t>
            </a:r>
            <a:r>
              <a:rPr lang="ro-RO" dirty="0" smtClean="0"/>
              <a:t> cu pasaje succesive pe alte animale.</a:t>
            </a:r>
            <a:endParaRPr lang="en-US" dirty="0" smtClean="0"/>
          </a:p>
          <a:p>
            <a:pPr>
              <a:buNone/>
            </a:pPr>
            <a:r>
              <a:rPr lang="ro-RO" b="1" dirty="0" smtClean="0"/>
              <a:t> </a:t>
            </a:r>
            <a:endParaRPr lang="en-US" dirty="0" smtClean="0"/>
          </a:p>
          <a:p>
            <a:r>
              <a:rPr lang="ro-RO" b="1" dirty="0" smtClean="0"/>
              <a:t>4. CARACTERE METABOLICE</a:t>
            </a:r>
            <a:endParaRPr lang="en-US" dirty="0" smtClean="0"/>
          </a:p>
          <a:p>
            <a:r>
              <a:rPr lang="ro-RO" dirty="0" smtClean="0"/>
              <a:t>Insuccesul cultivării treponemelor grevează şi cunoştinţele privitoare la proprietăţile metabolice ale acestora, informaţiile fiind minime. Se ştie că treponemele preferă </a:t>
            </a:r>
            <a:r>
              <a:rPr lang="ro-RO" b="1" i="1" dirty="0" smtClean="0"/>
              <a:t>condiţii de anaerobioză</a:t>
            </a:r>
            <a:r>
              <a:rPr lang="ro-RO" dirty="0" smtClean="0"/>
              <a:t>.</a:t>
            </a:r>
            <a:endParaRPr lang="en-US" dirty="0" smtClean="0"/>
          </a:p>
          <a:p>
            <a:pPr>
              <a:buNone/>
            </a:pPr>
            <a:endParaRPr lang="en-US" dirty="0" smtClean="0"/>
          </a:p>
          <a:p>
            <a:r>
              <a:rPr lang="ro-RO" b="1" dirty="0" smtClean="0"/>
              <a:t>5. CARACTERE ANTIGENICE</a:t>
            </a:r>
            <a:endParaRPr lang="en-US" dirty="0" smtClean="0"/>
          </a:p>
          <a:p>
            <a:pPr lvl="0"/>
            <a:r>
              <a:rPr lang="ro-RO" b="1" dirty="0" smtClean="0"/>
              <a:t>Haptena lipoidică ubiquitară</a:t>
            </a:r>
            <a:endParaRPr lang="en-US" dirty="0" smtClean="0"/>
          </a:p>
          <a:p>
            <a:r>
              <a:rPr lang="ro-RO" dirty="0" smtClean="0"/>
              <a:t>Este un </a:t>
            </a:r>
            <a:r>
              <a:rPr lang="ro-RO" b="1" dirty="0" smtClean="0"/>
              <a:t>antigen comun</a:t>
            </a:r>
            <a:r>
              <a:rPr lang="ro-RO" dirty="0" smtClean="0"/>
              <a:t> pentru </a:t>
            </a:r>
            <a:r>
              <a:rPr lang="ro-RO" b="1" i="1" dirty="0" smtClean="0"/>
              <a:t>Treponema pallidum</a:t>
            </a:r>
            <a:r>
              <a:rPr lang="ro-RO" dirty="0" smtClean="0"/>
              <a:t> şi pentru </a:t>
            </a:r>
            <a:r>
              <a:rPr lang="ro-RO" b="1" i="1" dirty="0" smtClean="0"/>
              <a:t>alte specii microbiene</a:t>
            </a:r>
            <a:r>
              <a:rPr lang="ro-RO" dirty="0" smtClean="0"/>
              <a:t> (enterobacterii, mycobacterii), prezent şi în </a:t>
            </a:r>
            <a:r>
              <a:rPr lang="ro-RO" b="1" i="1" dirty="0" smtClean="0"/>
              <a:t>diverse ţesuturi vegetale</a:t>
            </a:r>
            <a:r>
              <a:rPr lang="ro-RO" dirty="0" smtClean="0"/>
              <a:t> (graminee, leguminoase) şi </a:t>
            </a:r>
            <a:r>
              <a:rPr lang="ro-RO" b="1" i="1" dirty="0" smtClean="0"/>
              <a:t>animale</a:t>
            </a:r>
            <a:r>
              <a:rPr lang="ro-RO" dirty="0" smtClean="0"/>
              <a:t> (ficat, cord uman sau bovin). Este de natură lipoidică. Cel mai imortant din punct de vedere practic este </a:t>
            </a:r>
            <a:r>
              <a:rPr lang="ro-RO" b="1" dirty="0" smtClean="0"/>
              <a:t>cardiolipina</a:t>
            </a:r>
            <a:r>
              <a:rPr lang="ro-RO" dirty="0" smtClean="0"/>
              <a:t>, un extract alcoolic de cord bovin. Ca structură este alcătuit din difosfatidil-glicerol (trei molecule de glicerol legate prin legături fosfodiesferice; cele două molecule terminale de glicerol sunt esterificate fiecare cu câte o moleculă de acid gras cu moleculă lungă). Antigenul cardiolipinic se foloseşte pentru </a:t>
            </a:r>
            <a:r>
              <a:rPr lang="ro-RO" b="1" dirty="0" smtClean="0"/>
              <a:t>determinarea reaginelor</a:t>
            </a:r>
            <a:r>
              <a:rPr lang="ro-RO" dirty="0" smtClean="0"/>
              <a:t> în sifilis (</a:t>
            </a:r>
            <a:r>
              <a:rPr lang="ro-RO" b="1" i="1" dirty="0" smtClean="0"/>
              <a:t>reacţii de floculare; RFC Bordet</a:t>
            </a:r>
            <a:r>
              <a:rPr lang="ro-RO" dirty="0" smtClean="0"/>
              <a:t>).</a:t>
            </a:r>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32"/>
            <a:ext cx="8229600" cy="5467368"/>
          </a:xfrm>
        </p:spPr>
        <p:txBody>
          <a:bodyPr>
            <a:normAutofit fontScale="70000" lnSpcReduction="20000"/>
          </a:bodyPr>
          <a:lstStyle/>
          <a:p>
            <a:pPr lvl="0"/>
            <a:r>
              <a:rPr lang="en-AU" b="1" dirty="0" err="1" smtClean="0"/>
              <a:t>Antigenul</a:t>
            </a:r>
            <a:r>
              <a:rPr lang="en-AU" b="1" dirty="0" smtClean="0"/>
              <a:t> proteic de </a:t>
            </a:r>
            <a:r>
              <a:rPr lang="en-AU" b="1" dirty="0" err="1" smtClean="0"/>
              <a:t>grup</a:t>
            </a:r>
            <a:endParaRPr lang="en-US" dirty="0" smtClean="0"/>
          </a:p>
          <a:p>
            <a:r>
              <a:rPr lang="en-AU" dirty="0" err="1" smtClean="0"/>
              <a:t>Este</a:t>
            </a:r>
            <a:r>
              <a:rPr lang="en-AU" dirty="0" smtClean="0"/>
              <a:t> </a:t>
            </a:r>
            <a:r>
              <a:rPr lang="en-AU" b="1" i="1" dirty="0" err="1" smtClean="0"/>
              <a:t>comun</a:t>
            </a:r>
            <a:r>
              <a:rPr lang="en-AU" b="1" i="1" dirty="0" smtClean="0"/>
              <a:t> </a:t>
            </a:r>
            <a:r>
              <a:rPr lang="en-AU" b="1" i="1" dirty="0" err="1" smtClean="0"/>
              <a:t>genului</a:t>
            </a:r>
            <a:r>
              <a:rPr lang="en-AU" b="1" i="1" dirty="0" smtClean="0"/>
              <a:t> Treponema</a:t>
            </a:r>
            <a:r>
              <a:rPr lang="en-AU" dirty="0" smtClean="0"/>
              <a:t>. </a:t>
            </a:r>
            <a:r>
              <a:rPr lang="en-AU" dirty="0" err="1" smtClean="0"/>
              <a:t>Conţine</a:t>
            </a:r>
            <a:r>
              <a:rPr lang="en-AU" dirty="0" smtClean="0"/>
              <a:t> </a:t>
            </a:r>
            <a:r>
              <a:rPr lang="en-AU" dirty="0" err="1" smtClean="0"/>
              <a:t>cel</a:t>
            </a:r>
            <a:r>
              <a:rPr lang="en-AU" dirty="0" smtClean="0"/>
              <a:t> </a:t>
            </a:r>
            <a:r>
              <a:rPr lang="en-AU" dirty="0" err="1" smtClean="0"/>
              <a:t>puţin</a:t>
            </a:r>
            <a:r>
              <a:rPr lang="en-AU" dirty="0" smtClean="0"/>
              <a:t> </a:t>
            </a:r>
            <a:r>
              <a:rPr lang="en-AU" dirty="0" err="1" smtClean="0"/>
              <a:t>patru</a:t>
            </a:r>
            <a:r>
              <a:rPr lang="en-AU" dirty="0" smtClean="0"/>
              <a:t> </a:t>
            </a:r>
            <a:r>
              <a:rPr lang="en-AU" dirty="0" err="1" smtClean="0"/>
              <a:t>fracţiuni</a:t>
            </a:r>
            <a:r>
              <a:rPr lang="en-AU" dirty="0" smtClean="0"/>
              <a:t> cu </a:t>
            </a:r>
            <a:r>
              <a:rPr lang="en-AU" dirty="0" err="1" smtClean="0"/>
              <a:t>greutăţi</a:t>
            </a:r>
            <a:r>
              <a:rPr lang="en-AU" dirty="0" smtClean="0"/>
              <a:t> moleculare variate, </a:t>
            </a:r>
            <a:r>
              <a:rPr lang="en-AU" dirty="0" err="1" smtClean="0"/>
              <a:t>localizate</a:t>
            </a:r>
            <a:r>
              <a:rPr lang="en-AU" dirty="0" smtClean="0"/>
              <a:t> </a:t>
            </a:r>
            <a:r>
              <a:rPr lang="en-AU" dirty="0" err="1" smtClean="0"/>
              <a:t>probabil</a:t>
            </a:r>
            <a:r>
              <a:rPr lang="en-AU" dirty="0" smtClean="0"/>
              <a:t> </a:t>
            </a:r>
            <a:r>
              <a:rPr lang="en-AU" dirty="0" err="1" smtClean="0"/>
              <a:t>în</a:t>
            </a:r>
            <a:r>
              <a:rPr lang="en-AU" dirty="0" smtClean="0"/>
              <a:t> </a:t>
            </a:r>
            <a:r>
              <a:rPr lang="en-AU" dirty="0" err="1" smtClean="0"/>
              <a:t>citoplasmă</a:t>
            </a:r>
            <a:r>
              <a:rPr lang="en-AU" dirty="0" smtClean="0"/>
              <a:t>. </a:t>
            </a:r>
            <a:r>
              <a:rPr lang="en-AU" dirty="0" err="1" smtClean="0"/>
              <a:t>Fiecare</a:t>
            </a:r>
            <a:r>
              <a:rPr lang="en-AU" dirty="0" smtClean="0"/>
              <a:t> </a:t>
            </a:r>
            <a:r>
              <a:rPr lang="en-AU" dirty="0" err="1" smtClean="0"/>
              <a:t>fracţiune</a:t>
            </a:r>
            <a:r>
              <a:rPr lang="en-AU" dirty="0" smtClean="0"/>
              <a:t> induce </a:t>
            </a:r>
            <a:r>
              <a:rPr lang="en-AU" dirty="0" err="1" smtClean="0"/>
              <a:t>anticorpi</a:t>
            </a:r>
            <a:r>
              <a:rPr lang="en-AU" dirty="0" smtClean="0"/>
              <a:t> </a:t>
            </a:r>
            <a:r>
              <a:rPr lang="en-AU" dirty="0" err="1" smtClean="0"/>
              <a:t>în</a:t>
            </a:r>
            <a:r>
              <a:rPr lang="en-AU" dirty="0" smtClean="0"/>
              <a:t> </a:t>
            </a:r>
            <a:r>
              <a:rPr lang="en-AU" dirty="0" err="1" smtClean="0"/>
              <a:t>cursul</a:t>
            </a:r>
            <a:r>
              <a:rPr lang="en-AU" dirty="0" smtClean="0"/>
              <a:t> </a:t>
            </a:r>
            <a:r>
              <a:rPr lang="en-AU" dirty="0" err="1" smtClean="0"/>
              <a:t>sifilisului</a:t>
            </a:r>
            <a:r>
              <a:rPr lang="en-AU" dirty="0" smtClean="0"/>
              <a:t>.</a:t>
            </a:r>
            <a:endParaRPr lang="en-US" dirty="0" smtClean="0"/>
          </a:p>
          <a:p>
            <a:r>
              <a:rPr lang="ro-RO" dirty="0" smtClean="0"/>
              <a:t>Reacţiile prin care se detectează aceşti anticorpi sunt: </a:t>
            </a:r>
            <a:r>
              <a:rPr lang="ro-RO" b="1" dirty="0" smtClean="0"/>
              <a:t>RFC cu antigen treponemic (reacţia tip Kolmer)</a:t>
            </a:r>
            <a:r>
              <a:rPr lang="ro-RO" dirty="0" smtClean="0"/>
              <a:t>; </a:t>
            </a:r>
            <a:r>
              <a:rPr lang="ro-RO" b="1" dirty="0" smtClean="0"/>
              <a:t>imunofluorescenţă</a:t>
            </a:r>
            <a:r>
              <a:rPr lang="ro-RO" dirty="0" smtClean="0"/>
              <a:t>; </a:t>
            </a:r>
            <a:r>
              <a:rPr lang="ro-RO" b="1" dirty="0" smtClean="0"/>
              <a:t>hemaglutinare pasivă</a:t>
            </a:r>
            <a:r>
              <a:rPr lang="ro-RO" dirty="0" smtClean="0"/>
              <a:t>; </a:t>
            </a:r>
            <a:r>
              <a:rPr lang="ro-RO" b="1" dirty="0" smtClean="0"/>
              <a:t>ELISA</a:t>
            </a:r>
            <a:r>
              <a:rPr lang="ro-RO" dirty="0" smtClean="0"/>
              <a:t>. </a:t>
            </a:r>
            <a:endParaRPr lang="en-US" dirty="0" smtClean="0"/>
          </a:p>
          <a:p>
            <a:r>
              <a:rPr lang="ro-RO" dirty="0" smtClean="0"/>
              <a:t>Uneori se folosesc aceste antigene pentru absorbţia serurilor, în vederea îndepărtării anticorpilor de grup. Se extrage din Treponema Reiter.</a:t>
            </a:r>
            <a:endParaRPr lang="en-US" dirty="0" smtClean="0"/>
          </a:p>
          <a:p>
            <a:pPr lvl="0"/>
            <a:r>
              <a:rPr lang="ro-RO" b="1" dirty="0" smtClean="0"/>
              <a:t>Antigene proteice</a:t>
            </a:r>
            <a:endParaRPr lang="en-US" dirty="0" smtClean="0"/>
          </a:p>
          <a:p>
            <a:r>
              <a:rPr lang="ro-RO" dirty="0" smtClean="0"/>
              <a:t>Induc specificitatea de specie situate probabil în profunzime.</a:t>
            </a:r>
            <a:endParaRPr lang="en-US" dirty="0" smtClean="0"/>
          </a:p>
          <a:p>
            <a:pPr>
              <a:buNone/>
            </a:pPr>
            <a:endParaRPr lang="en-US" dirty="0" smtClean="0"/>
          </a:p>
          <a:p>
            <a:pPr lvl="0"/>
            <a:r>
              <a:rPr lang="ro-RO" b="1" dirty="0" smtClean="0"/>
              <a:t>Antigene polizaharidice</a:t>
            </a:r>
            <a:endParaRPr lang="en-US" dirty="0" smtClean="0"/>
          </a:p>
          <a:p>
            <a:r>
              <a:rPr lang="ro-RO" dirty="0" smtClean="0"/>
              <a:t>Sunt specifice de specie şi tulpină. Se folosesc în testele serologice specifice cu antigene treponemice: </a:t>
            </a:r>
            <a:r>
              <a:rPr lang="ro-RO" b="1" dirty="0" smtClean="0"/>
              <a:t>imunofluorescenţă, imobilizare (TIT), hemaglutinare pasivă, ELISA</a:t>
            </a:r>
            <a:r>
              <a:rPr lang="ro-RO" dirty="0" smtClean="0"/>
              <a:t>.</a:t>
            </a:r>
            <a:endParaRPr lang="en-US" dirty="0" smtClean="0"/>
          </a:p>
          <a:p>
            <a:pPr>
              <a:buNone/>
            </a:pPr>
            <a:endParaRPr lang="en-US" dirty="0" smtClean="0"/>
          </a:p>
          <a:p>
            <a:r>
              <a:rPr lang="ro-RO" b="1" dirty="0" smtClean="0"/>
              <a:t>6. CARACTERE DE PATOGENITATE</a:t>
            </a:r>
            <a:endParaRPr lang="en-US" dirty="0" smtClean="0"/>
          </a:p>
          <a:p>
            <a:r>
              <a:rPr lang="ro-RO" dirty="0" smtClean="0"/>
              <a:t>Datorită tendinţei marcate de invazivitate pe care o manifestă bacteria în organism, se consideră că mecanismul princeps de patogenitate este </a:t>
            </a:r>
            <a:r>
              <a:rPr lang="ro-RO" b="1" i="1" dirty="0" smtClean="0"/>
              <a:t>virulenţa</a:t>
            </a:r>
            <a:r>
              <a:rPr lang="ro-RO" dirty="0" smtClean="0"/>
              <a:t>, dar efectul acesteia este coroborat şi cu </a:t>
            </a:r>
            <a:r>
              <a:rPr lang="ro-RO" b="1" i="1" dirty="0" smtClean="0"/>
              <a:t>toxinogeneza</a:t>
            </a:r>
            <a:r>
              <a:rPr lang="ro-RO" dirty="0" smtClean="0"/>
              <a:t>.</a:t>
            </a:r>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2"/>
            <a:ext cx="8229600" cy="5110178"/>
          </a:xfrm>
        </p:spPr>
        <p:txBody>
          <a:bodyPr>
            <a:normAutofit fontScale="77500" lnSpcReduction="20000"/>
          </a:bodyPr>
          <a:lstStyle/>
          <a:p>
            <a:r>
              <a:rPr lang="ro-RO" b="1" dirty="0" smtClean="0"/>
              <a:t>7. REZISTENŢĂ. SENSIBILITATE. VARIABILITATE GENETICĂ</a:t>
            </a:r>
            <a:endParaRPr lang="en-US" b="1" dirty="0" smtClean="0"/>
          </a:p>
          <a:p>
            <a:r>
              <a:rPr lang="en-AU" b="1" dirty="0" smtClean="0"/>
              <a:t>7.1. </a:t>
            </a:r>
            <a:r>
              <a:rPr lang="en-AU" b="1" dirty="0" err="1" smtClean="0"/>
              <a:t>Rezistenţă</a:t>
            </a:r>
            <a:r>
              <a:rPr lang="en-AU" b="1" dirty="0" smtClean="0"/>
              <a:t> </a:t>
            </a:r>
            <a:r>
              <a:rPr lang="en-AU" b="1" dirty="0" err="1" smtClean="0"/>
              <a:t>şi</a:t>
            </a:r>
            <a:r>
              <a:rPr lang="en-AU" b="1" dirty="0" smtClean="0"/>
              <a:t> </a:t>
            </a:r>
            <a:r>
              <a:rPr lang="en-AU" b="1" dirty="0" err="1" smtClean="0"/>
              <a:t>sensibilitate</a:t>
            </a:r>
            <a:r>
              <a:rPr lang="ro-RO" b="1" dirty="0" smtClean="0"/>
              <a:t> </a:t>
            </a:r>
            <a:endParaRPr lang="en-US" dirty="0" smtClean="0"/>
          </a:p>
          <a:p>
            <a:r>
              <a:rPr lang="ro-RO" dirty="0" smtClean="0"/>
              <a:t>Factori fizici şi chimici. În mediul extern, Treponema pallidum nu supravieţuieşte decât foarte puţin timp, având o </a:t>
            </a:r>
            <a:r>
              <a:rPr lang="ro-RO" b="1" i="1" dirty="0" smtClean="0"/>
              <a:t>sensibilitate mare la variaţiile mediului</a:t>
            </a:r>
            <a:r>
              <a:rPr lang="ro-RO" dirty="0" smtClean="0"/>
              <a:t>. În sângele conservat, la 4</a:t>
            </a:r>
            <a:r>
              <a:rPr lang="ro-RO" baseline="30000" dirty="0" smtClean="0"/>
              <a:t>0</a:t>
            </a:r>
            <a:r>
              <a:rPr lang="ro-RO" dirty="0" smtClean="0"/>
              <a:t>C, poate rezista timp de 24 de ore, apoi moare (indiciu important pentru eventualitatea transmiterii bolii prin transfuzii). Folosirea unei practici mai vechi de tratament al sifilisului nervos şi anume: „malarioterapia” (introducerea în organism a agentului malariei pentru a provoca febră artificială) se baza pe </a:t>
            </a:r>
            <a:r>
              <a:rPr lang="ro-RO" b="1" i="1" dirty="0" smtClean="0"/>
              <a:t>sensibilitatea mare a Treponemei pallidum la temperatura de 41,5-42</a:t>
            </a:r>
            <a:r>
              <a:rPr lang="ro-RO" b="1" i="1" baseline="30000" dirty="0" smtClean="0"/>
              <a:t>0</a:t>
            </a:r>
            <a:r>
              <a:rPr lang="ro-RO" b="1" i="1" dirty="0" smtClean="0"/>
              <a:t>C</a:t>
            </a:r>
            <a:r>
              <a:rPr lang="ro-RO" dirty="0" smtClean="0"/>
              <a:t>. Această termosensibilitate ar explica şi fixarea selectivă a Treponema pallidum în ţesutul nervos, care prezintă o temperatură fiziologică mai scăzută.</a:t>
            </a:r>
            <a:endParaRPr lang="en-US" dirty="0" smtClean="0"/>
          </a:p>
          <a:p>
            <a:r>
              <a:rPr lang="ro-RO" dirty="0" smtClean="0"/>
              <a:t>Treponema pallidum este atacată eficient de </a:t>
            </a:r>
            <a:r>
              <a:rPr lang="ro-RO" b="1" i="1" dirty="0" smtClean="0"/>
              <a:t>preparatele de bismut, mercur şi arsenic</a:t>
            </a:r>
            <a:r>
              <a:rPr lang="ro-RO" dirty="0" smtClean="0"/>
              <a:t>, ca şi </a:t>
            </a:r>
            <a:r>
              <a:rPr lang="ro-RO" b="1" i="1" dirty="0" smtClean="0"/>
              <a:t>chimioterapice</a:t>
            </a:r>
            <a:r>
              <a:rPr lang="ro-RO" dirty="0" smtClean="0"/>
              <a:t> (penicilină).</a:t>
            </a:r>
            <a:endParaRPr lang="en-US" dirty="0" smtClean="0"/>
          </a:p>
          <a:p>
            <a:r>
              <a:rPr lang="ro-RO" b="1" dirty="0" smtClean="0"/>
              <a:t>7.2. Variabilitate genetică</a:t>
            </a:r>
            <a:endParaRPr lang="en-US" dirty="0" smtClean="0"/>
          </a:p>
          <a:p>
            <a:r>
              <a:rPr lang="ro-RO" dirty="0" smtClean="0"/>
              <a:t>Au fost obţinute variante genetice de Treponema pallidum ca de exemplu, tulpina Nichols, patogenă, rezultată prin infectarea iepurilor pe cale intratesticulară cu prelevate de la bolnavii de sifilis.</a:t>
            </a:r>
            <a:endParaRPr lang="en-US" dirty="0" smtClean="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98</TotalTime>
  <Words>4865</Words>
  <Application>Microsoft Office PowerPoint</Application>
  <PresentationFormat>On-screen Show (4:3)</PresentationFormat>
  <Paragraphs>307</Paragraphs>
  <Slides>52</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Arial Unicode MS</vt:lpstr>
      <vt:lpstr>Arial</vt:lpstr>
      <vt:lpstr>Arial Rounded MT Bold</vt:lpstr>
      <vt:lpstr>Calibri</vt:lpstr>
      <vt:lpstr>Constantia</vt:lpstr>
      <vt:lpstr>Times New Roman</vt:lpstr>
      <vt:lpstr>Verdana</vt:lpstr>
      <vt:lpstr>Wingdings</vt:lpstr>
      <vt:lpstr>Wingdings 2</vt:lpstr>
      <vt:lpstr>Flow</vt:lpstr>
      <vt:lpstr>SPIRILI. SPIROCHETE </vt:lpstr>
      <vt:lpstr>GENUL TREPONEMA</vt:lpstr>
      <vt:lpstr>PowerPoint Presentation</vt:lpstr>
      <vt:lpstr>PowerPoint Presentation</vt:lpstr>
      <vt:lpstr>PowerPoint Presentation</vt:lpstr>
      <vt:lpstr>Treponema pallidum-Examinare microscopica</vt:lpstr>
      <vt:lpstr>PowerPoint Presentation</vt:lpstr>
      <vt:lpstr>PowerPoint Presentation</vt:lpstr>
      <vt:lpstr>PowerPoint Presentation</vt:lpstr>
      <vt:lpstr>Rezistenţă la agenţi chimici şi fizici</vt:lpstr>
      <vt:lpstr>PowerPoint Presentation</vt:lpstr>
      <vt:lpstr>PowerPoint Presentation</vt:lpstr>
      <vt:lpstr>PowerPoint Presentation</vt:lpstr>
      <vt:lpstr>PowerPoint Presentation</vt:lpstr>
      <vt:lpstr>Sifilis primar - şancru</vt:lpstr>
      <vt:lpstr>Sifilis secundar</vt:lpstr>
      <vt:lpstr>PowerPoint Presentation</vt:lpstr>
      <vt:lpstr>PowerPoint Presentation</vt:lpstr>
      <vt:lpstr>PowerPoint Presentation</vt:lpstr>
      <vt:lpstr>PowerPoint Presentation</vt:lpstr>
      <vt:lpstr>PowerPoint Presentation</vt:lpstr>
      <vt:lpstr>Sifilis congenital</vt:lpstr>
      <vt:lpstr>Sifilis congenital</vt:lpstr>
      <vt:lpstr>PowerPoint Presentation</vt:lpstr>
      <vt:lpstr>PowerPoint Presentation</vt:lpstr>
      <vt:lpstr>Genul LEPTOSPIRA</vt:lpstr>
      <vt:lpstr>GENUL LEPTOSPIRA – Caractere morfologice</vt:lpstr>
      <vt:lpstr>GENUL LEPTOSPIRA – Caractere morfologice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Leptospira</vt:lpstr>
      <vt:lpstr>Leptospira</vt:lpstr>
      <vt:lpstr>Leptospira</vt:lpstr>
      <vt:lpstr>PowerPoint Presentation</vt:lpstr>
      <vt:lpstr>PowerPoint Presentation</vt:lpstr>
      <vt:lpstr>Leptospira</vt:lpstr>
      <vt:lpstr>PowerPoint Presentation</vt:lpstr>
      <vt:lpstr>PowerPoint Presentation</vt:lpstr>
      <vt:lpstr>PowerPoint Presentation</vt:lpstr>
      <vt:lpstr>PowerPoint Presentation</vt:lpstr>
      <vt:lpstr>GENUL BORRELIA</vt:lpstr>
      <vt:lpstr>BORRELIA - Morfologie</vt:lpstr>
      <vt:lpstr>BORRELIA - Aspecte clinice</vt:lpstr>
      <vt:lpstr>BORRELIA - Aspecte clinice</vt:lpstr>
      <vt:lpstr>BORRELIA – Aspecte clinice</vt:lpstr>
      <vt:lpstr>Diagnosticul bolii Lyme</vt:lpstr>
      <vt:lpstr>BORRELIA - Tratament</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SPIRILI. SPIROCHETE</dc:title>
  <dc:creator>Andrei Theodor</dc:creator>
  <cp:lastModifiedBy>Ovidiu Zlatian</cp:lastModifiedBy>
  <cp:revision>22</cp:revision>
  <dcterms:created xsi:type="dcterms:W3CDTF">2011-12-06T12:47:02Z</dcterms:created>
  <dcterms:modified xsi:type="dcterms:W3CDTF">2015-12-06T10:43:31Z</dcterms:modified>
</cp:coreProperties>
</file>