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84C029E-BA04-4875-8FA8-D97307D5871D}" type="datetimeFigureOut">
              <a:rPr lang="en-US" smtClean="0"/>
              <a:pPr/>
              <a:t>4/2/2012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0485476-3995-4F46-9C47-D42E81D2086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4C029E-BA04-4875-8FA8-D97307D5871D}" type="datetimeFigureOut">
              <a:rPr lang="en-US" smtClean="0"/>
              <a:pPr/>
              <a:t>4/2/2012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485476-3995-4F46-9C47-D42E81D2086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4C029E-BA04-4875-8FA8-D97307D5871D}" type="datetimeFigureOut">
              <a:rPr lang="en-US" smtClean="0"/>
              <a:pPr/>
              <a:t>4/2/2012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485476-3995-4F46-9C47-D42E81D2086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4C029E-BA04-4875-8FA8-D97307D5871D}" type="datetimeFigureOut">
              <a:rPr lang="en-US" smtClean="0"/>
              <a:pPr/>
              <a:t>4/2/2012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485476-3995-4F46-9C47-D42E81D2086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84C029E-BA04-4875-8FA8-D97307D5871D}" type="datetimeFigureOut">
              <a:rPr lang="en-US" smtClean="0"/>
              <a:pPr/>
              <a:t>4/2/2012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485476-3995-4F46-9C47-D42E81D2086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84C029E-BA04-4875-8FA8-D97307D5871D}" type="datetimeFigureOut">
              <a:rPr lang="en-US" smtClean="0"/>
              <a:pPr/>
              <a:t>4/2/2012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485476-3995-4F46-9C47-D42E81D2086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84C029E-BA04-4875-8FA8-D97307D5871D}" type="datetimeFigureOut">
              <a:rPr lang="en-US" smtClean="0"/>
              <a:pPr/>
              <a:t>4/2/2012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485476-3995-4F46-9C47-D42E81D2086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84C029E-BA04-4875-8FA8-D97307D5871D}" type="datetimeFigureOut">
              <a:rPr lang="en-US" smtClean="0"/>
              <a:pPr/>
              <a:t>4/2/2012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485476-3995-4F46-9C47-D42E81D2086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4C029E-BA04-4875-8FA8-D97307D5871D}" type="datetimeFigureOut">
              <a:rPr lang="en-US" smtClean="0"/>
              <a:pPr/>
              <a:t>4/2/2012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485476-3995-4F46-9C47-D42E81D2086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84C029E-BA04-4875-8FA8-D97307D5871D}" type="datetimeFigureOut">
              <a:rPr lang="en-US" smtClean="0"/>
              <a:pPr/>
              <a:t>4/2/2012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485476-3995-4F46-9C47-D42E81D2086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84C029E-BA04-4875-8FA8-D97307D5871D}" type="datetimeFigureOut">
              <a:rPr lang="en-US" smtClean="0"/>
              <a:pPr/>
              <a:t>4/2/2012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0485476-3995-4F46-9C47-D42E81D20861}"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84C029E-BA04-4875-8FA8-D97307D5871D}" type="datetimeFigureOut">
              <a:rPr lang="en-US" smtClean="0"/>
              <a:pPr/>
              <a:t>4/2/2012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0485476-3995-4F46-9C47-D42E81D20861}"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2143116"/>
            <a:ext cx="7772400" cy="1470025"/>
          </a:xfrm>
        </p:spPr>
        <p:txBody>
          <a:bodyPr>
            <a:normAutofit/>
          </a:bodyPr>
          <a:lstStyle/>
          <a:p>
            <a:r>
              <a:rPr lang="en-US" sz="8000" b="1" dirty="0" smtClean="0"/>
              <a:t>BACTERIOLOGIE</a:t>
            </a:r>
            <a:endParaRPr lang="en-US" sz="80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57166"/>
            <a:ext cx="9144000" cy="6740307"/>
          </a:xfrm>
          <a:prstGeom prst="rect">
            <a:avLst/>
          </a:prstGeom>
          <a:noFill/>
        </p:spPr>
        <p:txBody>
          <a:bodyPr wrap="square" rtlCol="0">
            <a:spAutoFit/>
          </a:bodyPr>
          <a:lstStyle/>
          <a:p>
            <a:r>
              <a:rPr lang="en-US" b="1" dirty="0" smtClean="0"/>
              <a:t>	</a:t>
            </a:r>
            <a:r>
              <a:rPr lang="ro-RO" b="1" dirty="0" smtClean="0"/>
              <a:t>NOMENCLATURA </a:t>
            </a:r>
            <a:r>
              <a:rPr lang="ro-RO" b="1" dirty="0"/>
              <a:t>BACTERIANĂ</a:t>
            </a:r>
            <a:endParaRPr lang="en-US" b="1" dirty="0"/>
          </a:p>
          <a:p>
            <a:r>
              <a:rPr lang="ro-RO" dirty="0"/>
              <a:t>Denumirea ştiinţifică a microbilor se face prin nume LATINIZATE. Se porneşte de la un substantiv grec sau latin care denumeşte cel mai evident caracter al microorganismelor reunite într-o unitate taxonomică şi primeşte un sufix latin.</a:t>
            </a:r>
            <a:endParaRPr lang="en-US" dirty="0"/>
          </a:p>
          <a:p>
            <a:r>
              <a:rPr lang="ro-RO" b="1" dirty="0"/>
              <a:t> </a:t>
            </a:r>
            <a:endParaRPr lang="en-US" b="1" dirty="0"/>
          </a:p>
          <a:p>
            <a:r>
              <a:rPr lang="en-US" b="1" dirty="0" smtClean="0"/>
              <a:t>	</a:t>
            </a:r>
            <a:r>
              <a:rPr lang="ro-RO" b="1" dirty="0" smtClean="0"/>
              <a:t>CLASIFICARE TAXONOMICĂ</a:t>
            </a:r>
            <a:endParaRPr lang="en-US" b="1" dirty="0" smtClean="0"/>
          </a:p>
          <a:p>
            <a:r>
              <a:rPr lang="ro-RO" dirty="0" smtClean="0"/>
              <a:t>Prima </a:t>
            </a:r>
            <a:r>
              <a:rPr lang="ro-RO" dirty="0"/>
              <a:t>clasificare a microbilor apare în opera botanistului </a:t>
            </a:r>
            <a:r>
              <a:rPr lang="ro-RO" b="1" i="1" dirty="0"/>
              <a:t>Charles Linne</a:t>
            </a:r>
            <a:r>
              <a:rPr lang="ro-RO" dirty="0"/>
              <a:t> în 1767, operă numită „SYSTEMA NATURAE”, în clasa „chaos influsoria”. În prezent bacteriile se clasifică după criteriile stabilite de Comitetul Internaţional de Sistematică a Uniunii Internaţionale a Societăţilor de Microbiologie. Acest comitet editează, la intervale regulate, un manual „BERGEY’S MANUAL OF DETERMINATIVE BACTERIOLOGY”, în care se prezintă ultimele modificări ale taxonanomiei bacteriene. </a:t>
            </a:r>
            <a:endParaRPr lang="en-US" dirty="0"/>
          </a:p>
          <a:p>
            <a:r>
              <a:rPr lang="en-US" dirty="0" smtClean="0"/>
              <a:t>           </a:t>
            </a:r>
            <a:r>
              <a:rPr lang="ro-RO" dirty="0" smtClean="0"/>
              <a:t>Microorganismele </a:t>
            </a:r>
            <a:r>
              <a:rPr lang="ro-RO" dirty="0"/>
              <a:t>fac parte din grupul </a:t>
            </a:r>
            <a:r>
              <a:rPr lang="ro-RO" b="1" i="1" dirty="0"/>
              <a:t>Phyla</a:t>
            </a:r>
            <a:r>
              <a:rPr lang="ro-RO" dirty="0"/>
              <a:t> ce conţine:</a:t>
            </a:r>
            <a:endParaRPr lang="en-US" dirty="0"/>
          </a:p>
          <a:p>
            <a:pPr lvl="0"/>
            <a:r>
              <a:rPr lang="ro-RO" dirty="0"/>
              <a:t>clase</a:t>
            </a:r>
            <a:endParaRPr lang="en-US" dirty="0"/>
          </a:p>
          <a:p>
            <a:pPr lvl="0"/>
            <a:r>
              <a:rPr lang="en-US" dirty="0" smtClean="0"/>
              <a:t>   * </a:t>
            </a:r>
            <a:r>
              <a:rPr lang="ro-RO" dirty="0" smtClean="0"/>
              <a:t>ordine </a:t>
            </a:r>
            <a:r>
              <a:rPr lang="ro-RO" dirty="0"/>
              <a:t>- primesc sufixul „ales” - ex: Spirochetales; Eubacteriales; </a:t>
            </a:r>
            <a:endParaRPr lang="en-US" dirty="0"/>
          </a:p>
          <a:p>
            <a:pPr lvl="0"/>
            <a:r>
              <a:rPr lang="en-US" dirty="0" smtClean="0"/>
              <a:t>   * </a:t>
            </a:r>
            <a:r>
              <a:rPr lang="ro-RO" dirty="0" smtClean="0"/>
              <a:t>familii </a:t>
            </a:r>
            <a:r>
              <a:rPr lang="ro-RO" dirty="0"/>
              <a:t>- primesc sufixul „aceae” - ex: Enterobacteriaceae;</a:t>
            </a:r>
            <a:endParaRPr lang="en-US" dirty="0"/>
          </a:p>
          <a:p>
            <a:pPr lvl="0"/>
            <a:r>
              <a:rPr lang="en-US" dirty="0" smtClean="0"/>
              <a:t>   * </a:t>
            </a:r>
            <a:r>
              <a:rPr lang="ro-RO" dirty="0" smtClean="0"/>
              <a:t>triburi </a:t>
            </a:r>
            <a:r>
              <a:rPr lang="ro-RO" dirty="0"/>
              <a:t>- primesc sufixul „ceae” - ex: Streptocaccocaceae;</a:t>
            </a:r>
            <a:endParaRPr lang="en-US" dirty="0"/>
          </a:p>
          <a:p>
            <a:pPr lvl="0"/>
            <a:r>
              <a:rPr lang="en-US" dirty="0" smtClean="0"/>
              <a:t>   * </a:t>
            </a:r>
            <a:r>
              <a:rPr lang="ro-RO" dirty="0" smtClean="0"/>
              <a:t>genuri </a:t>
            </a:r>
            <a:r>
              <a:rPr lang="ro-RO" dirty="0"/>
              <a:t>- primesc sufixul: „us” (ex: Streptococcus, Staphylococcus); „um” (Clostridium); „a” (Leptospira, Shigella, Salmonella); „as” (Pseudomonas);</a:t>
            </a:r>
            <a:endParaRPr lang="en-US" dirty="0"/>
          </a:p>
          <a:p>
            <a:pPr lvl="0"/>
            <a:r>
              <a:rPr lang="en-US" dirty="0" smtClean="0"/>
              <a:t>   * </a:t>
            </a:r>
            <a:r>
              <a:rPr lang="ro-RO" dirty="0" smtClean="0"/>
              <a:t>specii </a:t>
            </a:r>
            <a:r>
              <a:rPr lang="ro-RO" dirty="0"/>
              <a:t>- Gen ( cu majusculă) + determinativ genitiv (cu literă mică). Ex: Staphylococcus aureus, Bordetella pertussis, Haemophilus influensae, Pasteurella pestis etc. </a:t>
            </a:r>
            <a:endParaRPr lang="en-US" dirty="0"/>
          </a:p>
          <a:p>
            <a:endParaRPr lang="en-US" b="1" dirty="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7294305"/>
          </a:xfrm>
          <a:prstGeom prst="rect">
            <a:avLst/>
          </a:prstGeom>
          <a:noFill/>
        </p:spPr>
        <p:txBody>
          <a:bodyPr wrap="square" rtlCol="0">
            <a:spAutoFit/>
          </a:bodyPr>
          <a:lstStyle/>
          <a:p>
            <a:pPr algn="ctr"/>
            <a:r>
              <a:rPr lang="ro-RO" b="1" dirty="0"/>
              <a:t>3. CRITERII DE CLASIFICARE A </a:t>
            </a:r>
            <a:r>
              <a:rPr lang="ro-RO" b="1" dirty="0" smtClean="0"/>
              <a:t>MICROORGANISMELOR</a:t>
            </a:r>
            <a:endParaRPr lang="en-US" b="1" dirty="0" smtClean="0"/>
          </a:p>
          <a:p>
            <a:pPr algn="ctr"/>
            <a:endParaRPr lang="en-US" b="1" dirty="0"/>
          </a:p>
          <a:p>
            <a:pPr algn="ctr"/>
            <a:endParaRPr lang="en-US" b="1" dirty="0"/>
          </a:p>
          <a:p>
            <a:r>
              <a:rPr lang="ro-RO" b="1" i="1" dirty="0"/>
              <a:t>3.1. DUPĂ RELAŢIILE CU CELELALTE VIEŢUITOARE</a:t>
            </a:r>
            <a:r>
              <a:rPr lang="ro-RO" dirty="0"/>
              <a:t>:</a:t>
            </a:r>
            <a:endParaRPr lang="en-US" dirty="0"/>
          </a:p>
          <a:p>
            <a:pPr lvl="0"/>
            <a:r>
              <a:rPr lang="en-US" b="1" i="1" dirty="0"/>
              <a:t> </a:t>
            </a:r>
            <a:r>
              <a:rPr lang="en-US" b="1" i="1" dirty="0" smtClean="0"/>
              <a:t>  - </a:t>
            </a:r>
            <a:r>
              <a:rPr lang="ro-RO" b="1" i="1" dirty="0" smtClean="0"/>
              <a:t>utile</a:t>
            </a:r>
            <a:r>
              <a:rPr lang="ro-RO" dirty="0"/>
              <a:t>: bacteriile saprofite</a:t>
            </a:r>
            <a:r>
              <a:rPr lang="ro-RO" b="1" dirty="0"/>
              <a:t> </a:t>
            </a:r>
            <a:r>
              <a:rPr lang="ro-RO" dirty="0"/>
              <a:t>pentru om şi animale (ex: bacteriile din intestinul gros; bacteriile din industria alimentară);</a:t>
            </a:r>
            <a:endParaRPr lang="en-US" dirty="0"/>
          </a:p>
          <a:p>
            <a:pPr lvl="0"/>
            <a:r>
              <a:rPr lang="en-US" b="1" i="1" dirty="0" smtClean="0"/>
              <a:t>   - </a:t>
            </a:r>
            <a:r>
              <a:rPr lang="ro-RO" b="1" i="1" dirty="0" smtClean="0"/>
              <a:t>dăunătoare</a:t>
            </a:r>
            <a:r>
              <a:rPr lang="ro-RO" dirty="0"/>
              <a:t>: bacteriile patogene (determină boli infecţioase la om şi animal).</a:t>
            </a:r>
            <a:endParaRPr lang="en-US" dirty="0"/>
          </a:p>
          <a:p>
            <a:r>
              <a:rPr lang="ro-RO" b="1" i="1" dirty="0"/>
              <a:t> </a:t>
            </a:r>
            <a:endParaRPr lang="en-US" dirty="0"/>
          </a:p>
          <a:p>
            <a:r>
              <a:rPr lang="ro-RO" b="1" i="1" dirty="0"/>
              <a:t>3.2. DUPĂ PROPORŢIA BAZELOR ÎN ADN NUCLEAR</a:t>
            </a:r>
            <a:r>
              <a:rPr lang="ro-RO" dirty="0"/>
              <a:t>, adică în funcţie de raportul dintre suma concentraţiilor bazelor purinice şi suma concentraţiilor tuturor bazelor:</a:t>
            </a:r>
            <a:endParaRPr lang="en-US" dirty="0"/>
          </a:p>
          <a:p>
            <a:pPr lvl="0"/>
            <a:r>
              <a:rPr lang="en-US" b="1" i="1" dirty="0" smtClean="0"/>
              <a:t>   - </a:t>
            </a:r>
            <a:r>
              <a:rPr lang="ro-RO" b="1" i="1" dirty="0" smtClean="0"/>
              <a:t>la </a:t>
            </a:r>
            <a:r>
              <a:rPr lang="ro-RO" b="1" i="1" dirty="0"/>
              <a:t>nevertebrate</a:t>
            </a:r>
            <a:r>
              <a:rPr lang="ro-RO" dirty="0"/>
              <a:t> raportul este acelaşi pentru toate speciile: 40% din totalul bazelor;</a:t>
            </a:r>
            <a:endParaRPr lang="en-US" dirty="0"/>
          </a:p>
          <a:p>
            <a:pPr lvl="0"/>
            <a:r>
              <a:rPr lang="en-US" b="1" i="1" dirty="0" smtClean="0"/>
              <a:t>   - </a:t>
            </a:r>
            <a:r>
              <a:rPr lang="ro-RO" b="1" i="1" dirty="0" smtClean="0"/>
              <a:t>la </a:t>
            </a:r>
            <a:r>
              <a:rPr lang="ro-RO" b="1" i="1" dirty="0"/>
              <a:t>bacterii</a:t>
            </a:r>
            <a:r>
              <a:rPr lang="ro-RO" dirty="0"/>
              <a:t> există diferenţe de gen şi specie. Exemple: </a:t>
            </a:r>
            <a:r>
              <a:rPr lang="ro-RO" dirty="0" smtClean="0"/>
              <a:t>Clostridium 30-32</a:t>
            </a:r>
            <a:r>
              <a:rPr lang="ro-RO" dirty="0"/>
              <a:t>%; </a:t>
            </a:r>
            <a:r>
              <a:rPr lang="ro-RO" dirty="0" smtClean="0"/>
              <a:t> </a:t>
            </a:r>
            <a:r>
              <a:rPr lang="ro-RO" dirty="0"/>
              <a:t>stafilococ </a:t>
            </a:r>
            <a:r>
              <a:rPr lang="ro-RO" dirty="0" smtClean="0"/>
              <a:t>32-34</a:t>
            </a:r>
            <a:r>
              <a:rPr lang="ro-RO" dirty="0"/>
              <a:t>%; </a:t>
            </a:r>
            <a:r>
              <a:rPr lang="ro-RO" dirty="0" smtClean="0"/>
              <a:t>gonococ 48-50</a:t>
            </a:r>
            <a:r>
              <a:rPr lang="ro-RO" dirty="0"/>
              <a:t>%; la bacilul difteric </a:t>
            </a:r>
            <a:r>
              <a:rPr lang="ro-RO" dirty="0" smtClean="0"/>
              <a:t>52-54</a:t>
            </a:r>
            <a:r>
              <a:rPr lang="ro-RO" dirty="0"/>
              <a:t>%.</a:t>
            </a:r>
            <a:endParaRPr lang="en-US" dirty="0"/>
          </a:p>
          <a:p>
            <a:r>
              <a:rPr lang="ro-RO" b="1" i="1" dirty="0"/>
              <a:t> </a:t>
            </a:r>
            <a:endParaRPr lang="en-US" dirty="0"/>
          </a:p>
          <a:p>
            <a:r>
              <a:rPr lang="ro-RO" b="1" i="1" dirty="0"/>
              <a:t>3.3. DUPĂ MODELUL ENERGETIC</a:t>
            </a:r>
            <a:r>
              <a:rPr lang="ro-RO" dirty="0"/>
              <a:t>: </a:t>
            </a:r>
            <a:endParaRPr lang="en-US" dirty="0"/>
          </a:p>
          <a:p>
            <a:pPr lvl="0"/>
            <a:r>
              <a:rPr lang="en-US" b="1" i="1" dirty="0" smtClean="0"/>
              <a:t>   - </a:t>
            </a:r>
            <a:r>
              <a:rPr lang="ro-RO" b="1" i="1" dirty="0" smtClean="0"/>
              <a:t>bacterii </a:t>
            </a:r>
            <a:r>
              <a:rPr lang="ro-RO" b="1" i="1" dirty="0"/>
              <a:t>chimiosintetizante</a:t>
            </a:r>
            <a:r>
              <a:rPr lang="ro-RO" dirty="0"/>
              <a:t>, la care sursa de energie este molecula  macroenergetică de ATP;</a:t>
            </a:r>
            <a:endParaRPr lang="en-US" dirty="0"/>
          </a:p>
          <a:p>
            <a:pPr lvl="0"/>
            <a:r>
              <a:rPr lang="en-US" b="1" i="1" dirty="0" smtClean="0"/>
              <a:t>   - </a:t>
            </a:r>
            <a:r>
              <a:rPr lang="ro-RO" b="1" i="1" dirty="0" smtClean="0"/>
              <a:t>bacterii </a:t>
            </a:r>
            <a:r>
              <a:rPr lang="ro-RO" b="1" i="1" dirty="0"/>
              <a:t>fotosintetizante</a:t>
            </a:r>
            <a:r>
              <a:rPr lang="ro-RO" dirty="0"/>
              <a:t>, care folosesc radiaţii din spectrul UV. </a:t>
            </a:r>
            <a:endParaRPr lang="en-US" dirty="0" smtClean="0"/>
          </a:p>
          <a:p>
            <a:pPr lvl="0"/>
            <a:endParaRPr lang="en-US" dirty="0" smtClean="0"/>
          </a:p>
          <a:p>
            <a:r>
              <a:rPr lang="ro-RO" b="1" i="1" dirty="0"/>
              <a:t>3.4. DUPĂ MODELUL SINTEZELOR</a:t>
            </a:r>
            <a:r>
              <a:rPr lang="ro-RO" dirty="0"/>
              <a:t>:</a:t>
            </a:r>
            <a:endParaRPr lang="en-US" dirty="0"/>
          </a:p>
          <a:p>
            <a:pPr lvl="0"/>
            <a:r>
              <a:rPr lang="en-US" b="1" i="1" dirty="0" smtClean="0"/>
              <a:t>   - </a:t>
            </a:r>
            <a:r>
              <a:rPr lang="ro-RO" b="1" i="1" dirty="0" smtClean="0"/>
              <a:t>autotrofe</a:t>
            </a:r>
            <a:r>
              <a:rPr lang="ro-RO" dirty="0"/>
              <a:t>: au un genom foarte bogat, îşi sintetizează singure substanţele şi sunt independente faţă de mediu;</a:t>
            </a:r>
            <a:endParaRPr lang="en-US" dirty="0"/>
          </a:p>
          <a:p>
            <a:pPr lvl="0"/>
            <a:r>
              <a:rPr lang="en-US" b="1" i="1" dirty="0" smtClean="0"/>
              <a:t>   - </a:t>
            </a:r>
            <a:r>
              <a:rPr lang="ro-RO" b="1" i="1" dirty="0" smtClean="0"/>
              <a:t>heterotrofe</a:t>
            </a:r>
            <a:r>
              <a:rPr lang="ro-RO" dirty="0"/>
              <a:t>: au un genom sărac şi au neapărată nevoie de intervenţie exogenă.</a:t>
            </a:r>
            <a:endParaRPr lang="en-US" dirty="0"/>
          </a:p>
          <a:p>
            <a:r>
              <a:rPr lang="ro-RO" b="1" i="1" dirty="0"/>
              <a:t> </a:t>
            </a:r>
            <a:endParaRPr lang="en-US" dirty="0"/>
          </a:p>
          <a:p>
            <a:pPr lvl="0"/>
            <a:endParaRPr lang="en-US" dirty="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7571303"/>
          </a:xfrm>
          <a:prstGeom prst="rect">
            <a:avLst/>
          </a:prstGeom>
          <a:noFill/>
        </p:spPr>
        <p:txBody>
          <a:bodyPr wrap="square" rtlCol="0">
            <a:spAutoFit/>
          </a:bodyPr>
          <a:lstStyle/>
          <a:p>
            <a:r>
              <a:rPr lang="ro-RO" b="1" i="1" dirty="0" smtClean="0"/>
              <a:t>3.5. DUPĂ CAPACITATEA LITICĂ ASUPRA ALTOR BACTERII</a:t>
            </a:r>
            <a:r>
              <a:rPr lang="ro-RO" dirty="0" smtClean="0"/>
              <a:t>, există mai multe liotipuri: punerea în contact a mai multor tulpini de bacterii în cultură mixtă poate fi urmată de liza unora dintre ele, determinată de către ceilalţi indivizi coabitanţi.</a:t>
            </a:r>
            <a:endParaRPr lang="en-US" dirty="0" smtClean="0"/>
          </a:p>
          <a:p>
            <a:endParaRPr lang="en-US" b="1" i="1" dirty="0" smtClean="0"/>
          </a:p>
          <a:p>
            <a:r>
              <a:rPr lang="ro-RO" b="1" i="1" dirty="0" smtClean="0"/>
              <a:t>3.6</a:t>
            </a:r>
            <a:r>
              <a:rPr lang="ro-RO" b="1" i="1" dirty="0"/>
              <a:t>. DUPĂ PROPRIETĂŢI MORFOLOGICE</a:t>
            </a:r>
            <a:r>
              <a:rPr lang="ro-RO" dirty="0"/>
              <a:t>:</a:t>
            </a:r>
            <a:endParaRPr lang="en-US" dirty="0"/>
          </a:p>
          <a:p>
            <a:pPr lvl="0"/>
            <a:r>
              <a:rPr lang="en-US" b="1" i="1" dirty="0" smtClean="0"/>
              <a:t>   - </a:t>
            </a:r>
            <a:r>
              <a:rPr lang="ro-RO" b="1" i="1" dirty="0" smtClean="0"/>
              <a:t>după </a:t>
            </a:r>
            <a:r>
              <a:rPr lang="ro-RO" b="1" i="1" dirty="0"/>
              <a:t>mobilate</a:t>
            </a:r>
            <a:r>
              <a:rPr lang="ro-RO" dirty="0"/>
              <a:t>: mobili, imobili;</a:t>
            </a:r>
            <a:endParaRPr lang="en-US" dirty="0"/>
          </a:p>
          <a:p>
            <a:pPr lvl="0"/>
            <a:r>
              <a:rPr lang="en-US" b="1" i="1" dirty="0" smtClean="0"/>
              <a:t>   - </a:t>
            </a:r>
            <a:r>
              <a:rPr lang="ro-RO" b="1" i="1" dirty="0" smtClean="0"/>
              <a:t>după </a:t>
            </a:r>
            <a:r>
              <a:rPr lang="ro-RO" b="1" i="1" dirty="0"/>
              <a:t>colorabilitate</a:t>
            </a:r>
            <a:r>
              <a:rPr lang="ro-RO" dirty="0"/>
              <a:t>: germeni Gram pozitivi şi Gram negativi;</a:t>
            </a:r>
            <a:endParaRPr lang="en-US" dirty="0"/>
          </a:p>
          <a:p>
            <a:pPr lvl="0"/>
            <a:r>
              <a:rPr lang="en-US" b="1" i="1" dirty="0" smtClean="0"/>
              <a:t>   - </a:t>
            </a:r>
            <a:r>
              <a:rPr lang="ro-RO" b="1" i="1" dirty="0" smtClean="0"/>
              <a:t>după </a:t>
            </a:r>
            <a:r>
              <a:rPr lang="ro-RO" b="1" i="1" dirty="0"/>
              <a:t>formă</a:t>
            </a:r>
            <a:r>
              <a:rPr lang="ro-RO" dirty="0"/>
              <a:t>: coci, bacili, cocobacili, spirili, spirochete;</a:t>
            </a:r>
            <a:endParaRPr lang="en-US" dirty="0"/>
          </a:p>
          <a:p>
            <a:pPr lvl="0"/>
            <a:r>
              <a:rPr lang="en-US" b="1" i="1" dirty="0" smtClean="0"/>
              <a:t>   - </a:t>
            </a:r>
            <a:r>
              <a:rPr lang="ro-RO" b="1" i="1" dirty="0" smtClean="0"/>
              <a:t>după </a:t>
            </a:r>
            <a:r>
              <a:rPr lang="ro-RO" b="1" i="1" dirty="0"/>
              <a:t>aşezare</a:t>
            </a:r>
            <a:r>
              <a:rPr lang="ro-RO" dirty="0"/>
              <a:t>: în lanţ, sub formă de grămezi, în diplo, în tetrade.</a:t>
            </a:r>
            <a:endParaRPr lang="en-US" dirty="0"/>
          </a:p>
          <a:p>
            <a:r>
              <a:rPr lang="ro-RO" b="1" i="1" dirty="0"/>
              <a:t> </a:t>
            </a:r>
            <a:endParaRPr lang="en-US" dirty="0"/>
          </a:p>
          <a:p>
            <a:r>
              <a:rPr lang="ro-RO" b="1" i="1" dirty="0"/>
              <a:t>3.7. DUPĂ PROPRIETĂŢILE DE CULTURĂ</a:t>
            </a:r>
            <a:r>
              <a:rPr lang="ro-RO" dirty="0"/>
              <a:t>:</a:t>
            </a:r>
            <a:endParaRPr lang="en-US" dirty="0"/>
          </a:p>
          <a:p>
            <a:pPr lvl="0"/>
            <a:r>
              <a:rPr lang="en-US" b="1" i="1" dirty="0" smtClean="0"/>
              <a:t>   - </a:t>
            </a:r>
            <a:r>
              <a:rPr lang="ro-RO" b="1" i="1" dirty="0" smtClean="0"/>
              <a:t>după </a:t>
            </a:r>
            <a:r>
              <a:rPr lang="ro-RO" b="1" i="1" dirty="0"/>
              <a:t>hemoliză</a:t>
            </a:r>
            <a:r>
              <a:rPr lang="ro-RO" dirty="0"/>
              <a:t>: cu hemoliză; fără hemoliză;</a:t>
            </a:r>
            <a:endParaRPr lang="en-US" dirty="0"/>
          </a:p>
          <a:p>
            <a:pPr lvl="0"/>
            <a:r>
              <a:rPr lang="en-US" b="1" i="1" dirty="0" smtClean="0"/>
              <a:t>   - </a:t>
            </a:r>
            <a:r>
              <a:rPr lang="ro-RO" b="1" i="1" dirty="0" smtClean="0"/>
              <a:t>după </a:t>
            </a:r>
            <a:r>
              <a:rPr lang="ro-RO" b="1" i="1" dirty="0"/>
              <a:t>forma şi mărimea coloniilor</a:t>
            </a:r>
            <a:r>
              <a:rPr lang="ro-RO" dirty="0"/>
              <a:t>;</a:t>
            </a:r>
            <a:endParaRPr lang="en-US" dirty="0"/>
          </a:p>
          <a:p>
            <a:pPr lvl="0"/>
            <a:r>
              <a:rPr lang="en-US" b="1" i="1" dirty="0" smtClean="0"/>
              <a:t>   - </a:t>
            </a:r>
            <a:r>
              <a:rPr lang="ro-RO" b="1" i="1" dirty="0" smtClean="0"/>
              <a:t>după </a:t>
            </a:r>
            <a:r>
              <a:rPr lang="ro-RO" b="1" i="1" dirty="0"/>
              <a:t>varianta în cultură</a:t>
            </a:r>
            <a:r>
              <a:rPr lang="ro-RO" dirty="0"/>
              <a:t>: „S”- smooth (neted) şi „R”- rough (rugoase);</a:t>
            </a:r>
            <a:endParaRPr lang="en-US" dirty="0"/>
          </a:p>
          <a:p>
            <a:pPr lvl="0"/>
            <a:r>
              <a:rPr lang="en-US" b="1" i="1" dirty="0" smtClean="0"/>
              <a:t>   - </a:t>
            </a:r>
            <a:r>
              <a:rPr lang="ro-RO" b="1" i="1" dirty="0" smtClean="0"/>
              <a:t>după </a:t>
            </a:r>
            <a:r>
              <a:rPr lang="ro-RO" b="1" i="1" dirty="0"/>
              <a:t>caracterul pe mediile lichide</a:t>
            </a:r>
            <a:r>
              <a:rPr lang="ro-RO" dirty="0"/>
              <a:t> (tulbură omogen</a:t>
            </a:r>
            <a:r>
              <a:rPr lang="ro-RO" b="1" dirty="0"/>
              <a:t>, </a:t>
            </a:r>
            <a:r>
              <a:rPr lang="ro-RO" dirty="0"/>
              <a:t>depozit, văl). </a:t>
            </a:r>
            <a:endParaRPr lang="en-US" dirty="0"/>
          </a:p>
          <a:p>
            <a:r>
              <a:rPr lang="ro-RO" b="1" i="1" dirty="0"/>
              <a:t> </a:t>
            </a:r>
            <a:endParaRPr lang="en-US" dirty="0"/>
          </a:p>
          <a:p>
            <a:r>
              <a:rPr lang="ro-RO" b="1" i="1" dirty="0"/>
              <a:t>3.8. DUPĂ PROPRIETĂŢILE METABOLICE</a:t>
            </a:r>
            <a:r>
              <a:rPr lang="ro-RO" dirty="0"/>
              <a:t>: </a:t>
            </a:r>
            <a:endParaRPr lang="en-US" dirty="0"/>
          </a:p>
          <a:p>
            <a:pPr lvl="0"/>
            <a:r>
              <a:rPr lang="en-US" b="1" i="1" dirty="0" smtClean="0"/>
              <a:t>   - </a:t>
            </a:r>
            <a:r>
              <a:rPr lang="ro-RO" b="1" i="1" dirty="0" smtClean="0"/>
              <a:t>după </a:t>
            </a:r>
            <a:r>
              <a:rPr lang="ro-RO" b="1" i="1" dirty="0"/>
              <a:t>fermentarea zaharurilor</a:t>
            </a:r>
            <a:r>
              <a:rPr lang="ro-RO" dirty="0"/>
              <a:t>; </a:t>
            </a:r>
            <a:endParaRPr lang="en-US" dirty="0"/>
          </a:p>
          <a:p>
            <a:pPr lvl="0"/>
            <a:r>
              <a:rPr lang="en-US" b="1" i="1" dirty="0" smtClean="0"/>
              <a:t>   - </a:t>
            </a:r>
            <a:r>
              <a:rPr lang="ro-RO" b="1" i="1" dirty="0" smtClean="0"/>
              <a:t>în </a:t>
            </a:r>
            <a:r>
              <a:rPr lang="ro-RO" b="1" i="1" dirty="0"/>
              <a:t>funcţie de proprietăţile reducătoare</a:t>
            </a:r>
            <a:r>
              <a:rPr lang="ro-RO" dirty="0"/>
              <a:t>;</a:t>
            </a:r>
            <a:r>
              <a:rPr lang="ro-RO" i="1" dirty="0"/>
              <a:t> </a:t>
            </a:r>
            <a:endParaRPr lang="en-US" dirty="0"/>
          </a:p>
          <a:p>
            <a:pPr lvl="0"/>
            <a:r>
              <a:rPr lang="en-US" b="1" i="1" dirty="0" smtClean="0"/>
              <a:t>   - </a:t>
            </a:r>
            <a:r>
              <a:rPr lang="ro-RO" b="1" i="1" dirty="0" smtClean="0"/>
              <a:t>dezaminare</a:t>
            </a:r>
            <a:r>
              <a:rPr lang="ro-RO" dirty="0"/>
              <a:t>; </a:t>
            </a:r>
            <a:endParaRPr lang="en-US" dirty="0"/>
          </a:p>
          <a:p>
            <a:pPr lvl="0"/>
            <a:r>
              <a:rPr lang="en-US" b="1" i="1" dirty="0" smtClean="0"/>
              <a:t>   - </a:t>
            </a:r>
            <a:r>
              <a:rPr lang="ro-RO" b="1" i="1" dirty="0" smtClean="0"/>
              <a:t>decarboxilare</a:t>
            </a:r>
            <a:r>
              <a:rPr lang="ro-RO" dirty="0"/>
              <a:t>.</a:t>
            </a:r>
            <a:endParaRPr lang="en-US" dirty="0"/>
          </a:p>
          <a:p>
            <a:r>
              <a:rPr lang="ro-RO" b="1" i="1" dirty="0"/>
              <a:t> </a:t>
            </a:r>
            <a:endParaRPr lang="en-US" dirty="0"/>
          </a:p>
          <a:p>
            <a:r>
              <a:rPr lang="ro-RO" b="1" i="1" dirty="0"/>
              <a:t>3.9. DUPĂ HOMOLOGIA NUCLEOTIZILOR ÎN ADN NUCLEAR</a:t>
            </a:r>
            <a:r>
              <a:rPr lang="ro-RO" b="1" dirty="0"/>
              <a:t> </a:t>
            </a:r>
            <a:r>
              <a:rPr lang="ro-RO" dirty="0"/>
              <a:t>(se exprimă procentual). </a:t>
            </a:r>
            <a:endParaRPr lang="en-US" dirty="0" smtClean="0"/>
          </a:p>
          <a:p>
            <a:endParaRPr lang="en-US" dirty="0" smtClean="0"/>
          </a:p>
          <a:p>
            <a:endParaRPr lang="en-US" dirty="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428604"/>
            <a:ext cx="8229600" cy="1143000"/>
          </a:xfrm>
        </p:spPr>
        <p:txBody>
          <a:bodyPr>
            <a:noAutofit/>
          </a:bodyPr>
          <a:lstStyle/>
          <a:p>
            <a:r>
              <a:rPr lang="ro-RO" sz="2800" b="1" dirty="0"/>
              <a:t>ISTORICUL MICROBIOLOGIEI. TAXONOMIE BACTERIANĂ. CRITERII DE CLASIFICARE A MICROORGANISMELOR</a:t>
            </a:r>
            <a:r>
              <a:rPr lang="en-US" sz="2800" b="1" i="1" dirty="0"/>
              <a:t/>
            </a:r>
            <a:br>
              <a:rPr lang="en-US" sz="2800" b="1" i="1" dirty="0"/>
            </a:br>
            <a:endParaRPr lang="en-US" sz="2800" dirty="0"/>
          </a:p>
        </p:txBody>
      </p:sp>
      <p:sp>
        <p:nvSpPr>
          <p:cNvPr id="3" name="Content Placeholder 2"/>
          <p:cNvSpPr>
            <a:spLocks noGrp="1"/>
          </p:cNvSpPr>
          <p:nvPr>
            <p:ph idx="1"/>
          </p:nvPr>
        </p:nvSpPr>
        <p:spPr>
          <a:xfrm>
            <a:off x="428596" y="1357298"/>
            <a:ext cx="8229600" cy="4954591"/>
          </a:xfrm>
        </p:spPr>
        <p:txBody>
          <a:bodyPr>
            <a:normAutofit fontScale="85000" lnSpcReduction="20000"/>
          </a:bodyPr>
          <a:lstStyle/>
          <a:p>
            <a:pPr algn="ctr">
              <a:buNone/>
            </a:pPr>
            <a:r>
              <a:rPr lang="ro-RO" b="1" dirty="0"/>
              <a:t>1. ISTORICUL MICROBIOLOGIEI</a:t>
            </a:r>
            <a:endParaRPr lang="en-US" dirty="0"/>
          </a:p>
          <a:p>
            <a:r>
              <a:rPr lang="ro-RO" dirty="0"/>
              <a:t>Microbiologia studiază microorganismele şi activităţile lor.</a:t>
            </a:r>
            <a:endParaRPr lang="en-US" dirty="0"/>
          </a:p>
          <a:p>
            <a:r>
              <a:rPr lang="ro-RO" dirty="0"/>
              <a:t>Microorganismele sunt vieţuitoare care nu se pot vedea cu ochiul liber, ci numai la microscop</a:t>
            </a:r>
            <a:r>
              <a:rPr lang="ro-RO" dirty="0" smtClean="0"/>
              <a:t>.</a:t>
            </a:r>
            <a:endParaRPr lang="en-US" dirty="0" smtClean="0"/>
          </a:p>
          <a:p>
            <a:r>
              <a:rPr lang="en-US" b="1" u="sng" dirty="0" err="1" smtClean="0"/>
              <a:t>Microorganisme</a:t>
            </a:r>
            <a:r>
              <a:rPr lang="en-US" b="1" u="sng" dirty="0" smtClean="0"/>
              <a:t>: </a:t>
            </a:r>
            <a:r>
              <a:rPr lang="en-US" b="1" u="sng" dirty="0" err="1" smtClean="0"/>
              <a:t>bacterii</a:t>
            </a:r>
            <a:r>
              <a:rPr lang="en-US" b="1" u="sng" dirty="0" smtClean="0"/>
              <a:t>, fungi, </a:t>
            </a:r>
            <a:r>
              <a:rPr lang="en-US" b="1" u="sng" dirty="0" err="1" smtClean="0"/>
              <a:t>virusuri</a:t>
            </a:r>
            <a:r>
              <a:rPr lang="en-US" b="1" u="sng" dirty="0" smtClean="0"/>
              <a:t>, </a:t>
            </a:r>
            <a:r>
              <a:rPr lang="en-US" b="1" u="sng" dirty="0" err="1" smtClean="0"/>
              <a:t>para</a:t>
            </a:r>
            <a:r>
              <a:rPr lang="ro-RO" b="1" u="sng" dirty="0" smtClean="0"/>
              <a:t>ziţi, prioni!!!</a:t>
            </a:r>
            <a:endParaRPr lang="en-US" b="1" u="sng" dirty="0"/>
          </a:p>
          <a:p>
            <a:r>
              <a:rPr lang="ro-RO" dirty="0"/>
              <a:t>Termenul de microb a fost utilizat pentru prima oară în 1878 de către </a:t>
            </a:r>
            <a:r>
              <a:rPr lang="ro-RO" b="1" i="1" dirty="0"/>
              <a:t>Sedillot</a:t>
            </a:r>
            <a:r>
              <a:rPr lang="ro-RO" dirty="0"/>
              <a:t> (chirurg la Academia de Ştiinţe din Paris), în </a:t>
            </a:r>
            <a:r>
              <a:rPr lang="ro-RO" dirty="0">
                <a:sym typeface="Symbol"/>
              </a:rPr>
              <a:t></a:t>
            </a:r>
            <a:r>
              <a:rPr lang="ro-RO" dirty="0"/>
              <a:t>De l</a:t>
            </a:r>
            <a:r>
              <a:rPr lang="ro-RO" dirty="0">
                <a:sym typeface="Symbol"/>
              </a:rPr>
              <a:t></a:t>
            </a:r>
            <a:r>
              <a:rPr lang="ro-RO" dirty="0"/>
              <a:t>influence des decouvertes de M. Pasteur sur les progres de la chirurgie</a:t>
            </a:r>
            <a:r>
              <a:rPr lang="ro-RO" dirty="0">
                <a:sym typeface="Symbol"/>
              </a:rPr>
              <a:t></a:t>
            </a:r>
            <a:r>
              <a:rPr lang="ro-RO" dirty="0"/>
              <a:t>. Adevărata natură a microbilor a fost descoperită însă doar în a doua jumătate a secolului XX.</a:t>
            </a:r>
            <a:endParaRPr lang="en-US" dirty="0"/>
          </a:p>
          <a:p>
            <a:r>
              <a:rPr lang="ro-RO" dirty="0"/>
              <a:t>Observarea şi descrierea primelor microorganisme au fost făcute de către olandezul </a:t>
            </a:r>
            <a:r>
              <a:rPr lang="ro-RO" b="1" i="1" dirty="0"/>
              <a:t>Antonie van Leeuwenhoeck</a:t>
            </a:r>
            <a:r>
              <a:rPr lang="ro-RO" b="1" dirty="0"/>
              <a:t> </a:t>
            </a:r>
            <a:r>
              <a:rPr lang="ro-RO" dirty="0"/>
              <a:t>(1632-1723) între 1673-1675; cu ajutorul unui microscop de fabricaţie proprie el a observat nişte </a:t>
            </a:r>
            <a:r>
              <a:rPr lang="ro-RO" dirty="0">
                <a:sym typeface="Symbol"/>
              </a:rPr>
              <a:t></a:t>
            </a:r>
            <a:r>
              <a:rPr lang="ro-RO" dirty="0"/>
              <a:t>creaturi minuscule</a:t>
            </a:r>
            <a:r>
              <a:rPr lang="ro-RO" dirty="0">
                <a:sym typeface="Symbol"/>
              </a:rPr>
              <a:t></a:t>
            </a:r>
            <a:r>
              <a:rPr lang="ro-RO" dirty="0"/>
              <a:t> în apa de ploaie, apa din vazele cu flori, urină, fecale pe care le descrie minuţios: forme rotunde (coci), alungite (bastonaş), de virgulă, spiralate.</a:t>
            </a:r>
            <a:endParaRPr lang="en-US" dirty="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214290"/>
            <a:ext cx="9144000" cy="6463308"/>
          </a:xfrm>
          <a:prstGeom prst="rect">
            <a:avLst/>
          </a:prstGeom>
          <a:noFill/>
        </p:spPr>
        <p:txBody>
          <a:bodyPr wrap="square" rtlCol="0">
            <a:spAutoFit/>
          </a:bodyPr>
          <a:lstStyle/>
          <a:p>
            <a:r>
              <a:rPr lang="en-US" dirty="0" smtClean="0"/>
              <a:t>	</a:t>
            </a:r>
            <a:r>
              <a:rPr lang="ro-RO" dirty="0" smtClean="0"/>
              <a:t>Nici </a:t>
            </a:r>
            <a:r>
              <a:rPr lang="ro-RO" dirty="0"/>
              <a:t>Leeuwenhoeck şi nici contemporanii săi nu au realizat importanţa extraordinară a descoperirii sale, atenţia savanţilor îndreptându-se nu spre </a:t>
            </a:r>
            <a:r>
              <a:rPr lang="ro-RO" dirty="0">
                <a:sym typeface="Symbol"/>
              </a:rPr>
              <a:t></a:t>
            </a:r>
            <a:r>
              <a:rPr lang="ro-RO" dirty="0"/>
              <a:t>rolul acestor vieţuitoare</a:t>
            </a:r>
            <a:r>
              <a:rPr lang="ro-RO" dirty="0">
                <a:sym typeface="Symbol"/>
              </a:rPr>
              <a:t></a:t>
            </a:r>
            <a:r>
              <a:rPr lang="ro-RO" dirty="0"/>
              <a:t>, ci spre </a:t>
            </a:r>
            <a:r>
              <a:rPr lang="ro-RO" dirty="0">
                <a:sym typeface="Symbol"/>
              </a:rPr>
              <a:t></a:t>
            </a:r>
            <a:r>
              <a:rPr lang="ro-RO" dirty="0"/>
              <a:t>originea lor</a:t>
            </a:r>
            <a:r>
              <a:rPr lang="ro-RO" dirty="0">
                <a:sym typeface="Symbol"/>
              </a:rPr>
              <a:t></a:t>
            </a:r>
            <a:r>
              <a:rPr lang="ro-RO" dirty="0"/>
              <a:t>. Teoria adoptată de ei era </a:t>
            </a:r>
            <a:r>
              <a:rPr lang="ro-RO" i="1" dirty="0">
                <a:sym typeface="Symbol"/>
              </a:rPr>
              <a:t></a:t>
            </a:r>
            <a:r>
              <a:rPr lang="ro-RO" i="1" dirty="0"/>
              <a:t>teoria generaţiei spontane</a:t>
            </a:r>
            <a:r>
              <a:rPr lang="ro-RO" i="1" dirty="0">
                <a:sym typeface="Symbol"/>
              </a:rPr>
              <a:t></a:t>
            </a:r>
            <a:r>
              <a:rPr lang="ro-RO" dirty="0"/>
              <a:t>: animale ca muşte, şoareci, etc. se nasc din materie putrezită şi din noroi.</a:t>
            </a:r>
            <a:endParaRPr lang="en-US" dirty="0"/>
          </a:p>
          <a:p>
            <a:r>
              <a:rPr lang="en-US" dirty="0" smtClean="0"/>
              <a:t>	</a:t>
            </a:r>
            <a:r>
              <a:rPr lang="ro-RO" dirty="0" smtClean="0"/>
              <a:t>În </a:t>
            </a:r>
            <a:r>
              <a:rPr lang="ro-RO" dirty="0"/>
              <a:t>1650 </a:t>
            </a:r>
            <a:r>
              <a:rPr lang="ro-RO" b="1" i="1" dirty="0"/>
              <a:t>Francesco Redi</a:t>
            </a:r>
            <a:r>
              <a:rPr lang="ro-RO" dirty="0"/>
              <a:t>, plasând carne într-un borcan şi prezervând-o prin tifon de contactul cu muştele demonstra indubitabil că </a:t>
            </a:r>
            <a:r>
              <a:rPr lang="ro-RO" dirty="0">
                <a:sym typeface="Symbol"/>
              </a:rPr>
              <a:t></a:t>
            </a:r>
            <a:r>
              <a:rPr lang="ro-RO" dirty="0"/>
              <a:t>viermii</a:t>
            </a:r>
            <a:r>
              <a:rPr lang="ro-RO" dirty="0">
                <a:sym typeface="Symbol"/>
              </a:rPr>
              <a:t></a:t>
            </a:r>
            <a:r>
              <a:rPr lang="ro-RO" dirty="0"/>
              <a:t> (larvele) nu se nasc spontan din carne, ci din ouăle depuse aici de către muşte, ca atare au părinţi definiţi.</a:t>
            </a:r>
            <a:endParaRPr lang="en-US" dirty="0"/>
          </a:p>
          <a:p>
            <a:r>
              <a:rPr lang="en-US" dirty="0" smtClean="0"/>
              <a:t>	</a:t>
            </a:r>
            <a:r>
              <a:rPr lang="ro-RO" dirty="0" smtClean="0"/>
              <a:t>Controversa </a:t>
            </a:r>
            <a:r>
              <a:rPr lang="ro-RO" dirty="0"/>
              <a:t>însă a continuat. Un adept al </a:t>
            </a:r>
            <a:r>
              <a:rPr lang="ro-RO" dirty="0">
                <a:sym typeface="Symbol"/>
              </a:rPr>
              <a:t></a:t>
            </a:r>
            <a:r>
              <a:rPr lang="ro-RO" dirty="0"/>
              <a:t>teoriei generaţiei spontane</a:t>
            </a:r>
            <a:r>
              <a:rPr lang="ro-RO" dirty="0">
                <a:sym typeface="Symbol"/>
              </a:rPr>
              <a:t></a:t>
            </a:r>
            <a:r>
              <a:rPr lang="ro-RO" dirty="0"/>
              <a:t>, </a:t>
            </a:r>
            <a:r>
              <a:rPr lang="ro-RO" b="1" i="1" dirty="0"/>
              <a:t>Needham</a:t>
            </a:r>
            <a:r>
              <a:rPr lang="ro-RO" dirty="0"/>
              <a:t>, în 1749, constata că microorganismele prezente în bulionul de carne dispăreau după încălzire, dar reapăreau dacă acest bulion era păstrat pentru un timp, chiar într-un recipient acoperit. Concluzia lui Needham a fost următoarea: dacă microorganismele iniţial prezente, virtualii părinţi, au fost omorâţi prin încălzirea bulionului, microorganismele depistate în final nu puteau să apară decât spontan.</a:t>
            </a:r>
            <a:endParaRPr lang="en-US" dirty="0"/>
          </a:p>
          <a:p>
            <a:r>
              <a:rPr lang="en-US" dirty="0" smtClean="0"/>
              <a:t>	</a:t>
            </a:r>
            <a:r>
              <a:rPr lang="ro-RO" dirty="0" smtClean="0"/>
              <a:t>Teoria </a:t>
            </a:r>
            <a:r>
              <a:rPr lang="ro-RO" dirty="0"/>
              <a:t>lui Needham a fost combătută de </a:t>
            </a:r>
            <a:r>
              <a:rPr lang="ro-RO" b="1" i="1" dirty="0"/>
              <a:t>Lazzaro Spallanzani</a:t>
            </a:r>
            <a:r>
              <a:rPr lang="ro-RO" dirty="0"/>
              <a:t> (1729-1799) care a demonstrat eroarea făcută de Needham: măsuri ineficiente pentru a împiedica pătrunderea microorganismelor din aer în bulionul de carne fiert. El a închis ermetic flacoanele cu bulion fiert. După mai multe  zile, în flacoanele închise microorganismele nu apăreau, în timp ce ele erau prezente în cele lăsate deschise.</a:t>
            </a:r>
            <a:endParaRPr lang="en-US" dirty="0"/>
          </a:p>
          <a:p>
            <a:r>
              <a:rPr lang="en-US" dirty="0" smtClean="0"/>
              <a:t>	</a:t>
            </a:r>
            <a:r>
              <a:rPr lang="ro-RO" dirty="0" smtClean="0"/>
              <a:t>Au </a:t>
            </a:r>
            <a:r>
              <a:rPr lang="ro-RO" dirty="0"/>
              <a:t>urmat apoi o serie de experimente, având ca aspecte comune: distrugerea prin căldură a microorganismelor din bulion (</a:t>
            </a:r>
            <a:r>
              <a:rPr lang="ro-RO" b="1" dirty="0"/>
              <a:t>sterilizarea</a:t>
            </a:r>
            <a:r>
              <a:rPr lang="ro-RO" dirty="0"/>
              <a:t>) şi prevenirea accesului în bulionul sterilizat a unor elemente particulare, purtătoare de microorganisme.</a:t>
            </a:r>
            <a:endParaRPr lang="en-US" dirty="0"/>
          </a:p>
          <a:p>
            <a:r>
              <a:rPr lang="ro-RO" dirty="0"/>
              <a:t>Astfel, din anii 1860 teoria generaţiei spontane era complet discreditată.</a:t>
            </a:r>
            <a:endParaRPr lang="en-US" dirty="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85729"/>
            <a:ext cx="9144000" cy="7017306"/>
          </a:xfrm>
          <a:prstGeom prst="rect">
            <a:avLst/>
          </a:prstGeom>
          <a:noFill/>
        </p:spPr>
        <p:txBody>
          <a:bodyPr wrap="square" rtlCol="0">
            <a:spAutoFit/>
          </a:bodyPr>
          <a:lstStyle/>
          <a:p>
            <a:r>
              <a:rPr lang="en-US" dirty="0" smtClean="0"/>
              <a:t>	</a:t>
            </a:r>
            <a:r>
              <a:rPr lang="ro-RO" dirty="0" smtClean="0"/>
              <a:t>Elaborarea </a:t>
            </a:r>
            <a:r>
              <a:rPr lang="ro-RO" b="1" i="1" dirty="0"/>
              <a:t>teoriei microbiene a bolilor infecţioase</a:t>
            </a:r>
            <a:r>
              <a:rPr lang="ro-RO" b="1" dirty="0"/>
              <a:t> </a:t>
            </a:r>
            <a:r>
              <a:rPr lang="ro-RO" dirty="0"/>
              <a:t>este meritul lui </a:t>
            </a:r>
            <a:r>
              <a:rPr lang="ro-RO" b="1" i="1" dirty="0"/>
              <a:t>Louis Pasteur</a:t>
            </a:r>
            <a:r>
              <a:rPr lang="ro-RO" dirty="0"/>
              <a:t> (1822-1895), fondatorul microbiologiei ca ştiinţă.</a:t>
            </a:r>
            <a:endParaRPr lang="en-US" dirty="0"/>
          </a:p>
          <a:p>
            <a:r>
              <a:rPr lang="en-US" dirty="0" smtClean="0"/>
              <a:t>	</a:t>
            </a:r>
            <a:r>
              <a:rPr lang="ro-RO" dirty="0" smtClean="0"/>
              <a:t>Primele </a:t>
            </a:r>
            <a:r>
              <a:rPr lang="ro-RO" dirty="0"/>
              <a:t>observaţii ale sale apar în timpul experienţelor în care sarea de amoniu a acidului paratartric, se descompune în acid tartric levogir, iar lichidul care îl conţine se tulbură. Examinând lichidul la microscop el descoperă prezenţa unei ciuperci, Penicillium glaucum, care metabolizează substratul</a:t>
            </a:r>
            <a:r>
              <a:rPr lang="ro-RO" dirty="0" smtClean="0"/>
              <a:t>.</a:t>
            </a:r>
            <a:endParaRPr lang="en-US" dirty="0" smtClean="0"/>
          </a:p>
          <a:p>
            <a:r>
              <a:rPr lang="en-US" dirty="0" smtClean="0"/>
              <a:t>	</a:t>
            </a:r>
            <a:r>
              <a:rPr lang="ro-RO" dirty="0" smtClean="0"/>
              <a:t>Împreună </a:t>
            </a:r>
            <a:r>
              <a:rPr lang="ro-RO" dirty="0"/>
              <a:t>cu </a:t>
            </a:r>
            <a:r>
              <a:rPr lang="ro-RO" b="1" i="1" dirty="0"/>
              <a:t>Joubert</a:t>
            </a:r>
            <a:r>
              <a:rPr lang="ro-RO" i="1" dirty="0"/>
              <a:t> </a:t>
            </a:r>
            <a:r>
              <a:rPr lang="ro-RO" dirty="0"/>
              <a:t>şi </a:t>
            </a:r>
            <a:r>
              <a:rPr lang="ro-RO" b="1" i="1" dirty="0"/>
              <a:t>Chaamberland</a:t>
            </a:r>
            <a:r>
              <a:rPr lang="ro-RO" dirty="0"/>
              <a:t> prezintă la 29 aprilie 1878 celebra lucrare: </a:t>
            </a:r>
            <a:r>
              <a:rPr lang="ro-RO" dirty="0">
                <a:sym typeface="Symbol"/>
              </a:rPr>
              <a:t></a:t>
            </a:r>
            <a:r>
              <a:rPr lang="ro-RO" dirty="0"/>
              <a:t>La théorie des germes et ses applications à la médicine et à la chirurgie</a:t>
            </a:r>
            <a:r>
              <a:rPr lang="ro-RO" dirty="0">
                <a:sym typeface="Symbol"/>
              </a:rPr>
              <a:t></a:t>
            </a:r>
            <a:r>
              <a:rPr lang="ro-RO" dirty="0"/>
              <a:t>, lucrare care a prezentat ideile fundamentale ale teoriei microbiene.</a:t>
            </a:r>
            <a:endParaRPr lang="en-US" dirty="0"/>
          </a:p>
          <a:p>
            <a:r>
              <a:rPr lang="en-US" dirty="0" smtClean="0"/>
              <a:t>	</a:t>
            </a:r>
            <a:r>
              <a:rPr lang="ro-RO" dirty="0" smtClean="0"/>
              <a:t>În </a:t>
            </a:r>
            <a:r>
              <a:rPr lang="ro-RO" dirty="0"/>
              <a:t>aceeaşi perioadă, </a:t>
            </a:r>
            <a:r>
              <a:rPr lang="ro-RO" b="1" i="1" dirty="0"/>
              <a:t>Tyndall</a:t>
            </a:r>
            <a:r>
              <a:rPr lang="ro-RO" b="1" dirty="0"/>
              <a:t> </a:t>
            </a:r>
            <a:r>
              <a:rPr lang="ro-RO" dirty="0"/>
              <a:t>descoperea cele două forme de existenţă a unei bacterii: vegetativă (sensibilă la căldură) şi sporulată (rezistentă chiar şi la fierbere îndelungată). El introduce o metodă de sterilizare fracţionată, prin încălzirea discontinuă a produselor, cunoscută sub numele de tyndalizare.</a:t>
            </a:r>
            <a:endParaRPr lang="en-US" dirty="0"/>
          </a:p>
          <a:p>
            <a:r>
              <a:rPr lang="en-US" dirty="0" smtClean="0"/>
              <a:t>	</a:t>
            </a:r>
            <a:r>
              <a:rPr lang="ro-RO" dirty="0" smtClean="0"/>
              <a:t>Contemporan </a:t>
            </a:r>
            <a:r>
              <a:rPr lang="ro-RO" dirty="0"/>
              <a:t>cu Pasteur a fost </a:t>
            </a:r>
            <a:r>
              <a:rPr lang="ro-RO" b="1" i="1" dirty="0"/>
              <a:t>Robert Koch</a:t>
            </a:r>
            <a:r>
              <a:rPr lang="ro-RO" dirty="0"/>
              <a:t> (1843-1910). Prima sa descoperire a fost sporul bacilului cărbunos, în timp ce examina cultura acestui germene pe un preparat nativ între lamă şi lamelă. </a:t>
            </a:r>
            <a:endParaRPr lang="en-US" dirty="0" smtClean="0"/>
          </a:p>
          <a:p>
            <a:r>
              <a:rPr lang="en-US" dirty="0" smtClean="0"/>
              <a:t>	</a:t>
            </a:r>
            <a:r>
              <a:rPr lang="ro-RO" dirty="0" smtClean="0"/>
              <a:t>El </a:t>
            </a:r>
            <a:r>
              <a:rPr lang="ro-RO" dirty="0"/>
              <a:t>introduce în practica bacteriologică examinarea morfologică a microbilor pe frotiuri fixate şi colorate.</a:t>
            </a:r>
            <a:endParaRPr lang="en-US" dirty="0"/>
          </a:p>
          <a:p>
            <a:r>
              <a:rPr lang="en-US" dirty="0" smtClean="0"/>
              <a:t>	</a:t>
            </a:r>
            <a:r>
              <a:rPr lang="ro-RO" dirty="0" smtClean="0"/>
              <a:t>În </a:t>
            </a:r>
            <a:r>
              <a:rPr lang="ro-RO" dirty="0"/>
              <a:t>cultivarea microbilor foloseşte gelatina pentru solidificarea mediilor de cultură şi obţine primele colonii izolate</a:t>
            </a:r>
            <a:r>
              <a:rPr lang="ro-RO" dirty="0" smtClean="0"/>
              <a:t>.</a:t>
            </a:r>
            <a:endParaRPr lang="en-US" dirty="0"/>
          </a:p>
          <a:p>
            <a:r>
              <a:rPr lang="en-US" dirty="0" smtClean="0"/>
              <a:t>	</a:t>
            </a:r>
            <a:r>
              <a:rPr lang="ro-RO" dirty="0" smtClean="0"/>
              <a:t>Robert </a:t>
            </a:r>
            <a:r>
              <a:rPr lang="ro-RO" dirty="0"/>
              <a:t>Koch a izolat: bacilul antraxului, bacilul tuberculozei (BK) în 1882 şi a demonstrat cauzele acestei boli; vibrionul holeric şi calea de transmitere a bolii.</a:t>
            </a:r>
            <a:endParaRPr lang="en-US" dirty="0"/>
          </a:p>
          <a:p>
            <a:endParaRPr lang="en-US" dirty="0"/>
          </a:p>
          <a:p>
            <a:endParaRPr lang="en-US" dirty="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714356"/>
            <a:ext cx="9144000" cy="5355312"/>
          </a:xfrm>
          <a:prstGeom prst="rect">
            <a:avLst/>
          </a:prstGeom>
          <a:noFill/>
        </p:spPr>
        <p:txBody>
          <a:bodyPr wrap="square" rtlCol="0">
            <a:spAutoFit/>
          </a:bodyPr>
          <a:lstStyle/>
          <a:p>
            <a:r>
              <a:rPr lang="en-US" dirty="0" smtClean="0"/>
              <a:t>	</a:t>
            </a:r>
            <a:r>
              <a:rPr lang="ro-RO" dirty="0" smtClean="0"/>
              <a:t>Dezvoltarea </a:t>
            </a:r>
            <a:r>
              <a:rPr lang="ro-RO" dirty="0"/>
              <a:t>microbiologiei a avut un impact deosebit asupra igienei, a epidemiologiei bolilor transmisibile şi chirurgiei prin generalizarea antisepsiei şi asepsiei. Astfel, </a:t>
            </a:r>
            <a:r>
              <a:rPr lang="ro-RO" b="1" i="1" dirty="0"/>
              <a:t>Semmelweis</a:t>
            </a:r>
            <a:r>
              <a:rPr lang="ro-RO" dirty="0"/>
              <a:t> (1818-1865), şeful clinicii vieneze de obstetrică, reduce mortalitatea lehuzelor de la 18% la 1,27% obligând personalul sanitar şi studenţii care lucrau la disecţia cadavrelor să se spele pe mâini cu clorură de var.</a:t>
            </a:r>
            <a:endParaRPr lang="en-US" dirty="0"/>
          </a:p>
          <a:p>
            <a:r>
              <a:rPr lang="en-US" dirty="0" smtClean="0"/>
              <a:t>	</a:t>
            </a:r>
            <a:r>
              <a:rPr lang="ro-RO" dirty="0" smtClean="0"/>
              <a:t>În </a:t>
            </a:r>
            <a:r>
              <a:rPr lang="ro-RO" dirty="0"/>
              <a:t>acelaşi timp, </a:t>
            </a:r>
            <a:r>
              <a:rPr lang="ro-RO" b="1" i="1" dirty="0"/>
              <a:t>Joseph Lister</a:t>
            </a:r>
            <a:r>
              <a:rPr lang="ro-RO" dirty="0"/>
              <a:t> (1827-1912), chirurg din Edinburgh, introduce în clinica sa asepsia prin pulverizarea acidului carbonic în sălile de operaţie.</a:t>
            </a:r>
            <a:endParaRPr lang="en-US" dirty="0"/>
          </a:p>
          <a:p>
            <a:r>
              <a:rPr lang="en-US" dirty="0" smtClean="0"/>
              <a:t>	</a:t>
            </a:r>
            <a:r>
              <a:rPr lang="ro-RO" dirty="0" smtClean="0"/>
              <a:t>Elevul </a:t>
            </a:r>
            <a:r>
              <a:rPr lang="ro-RO" dirty="0"/>
              <a:t>lui Pasteur, </a:t>
            </a:r>
            <a:r>
              <a:rPr lang="ro-RO" b="1" i="1" dirty="0"/>
              <a:t>Ilia Mecinikov</a:t>
            </a:r>
            <a:r>
              <a:rPr lang="ro-RO" dirty="0"/>
              <a:t> (1845-1916) a descoperit fagocitoza şi rolul inflamaţiei în apărarea antimicrobiană.</a:t>
            </a:r>
            <a:endParaRPr lang="en-US" dirty="0"/>
          </a:p>
          <a:p>
            <a:r>
              <a:rPr lang="en-US" b="1" i="1" dirty="0" smtClean="0"/>
              <a:t>	</a:t>
            </a:r>
            <a:r>
              <a:rPr lang="ro-RO" b="1" i="1" dirty="0" smtClean="0"/>
              <a:t>Charles </a:t>
            </a:r>
            <a:r>
              <a:rPr lang="ro-RO" b="1" i="1" dirty="0"/>
              <a:t>Richet</a:t>
            </a:r>
            <a:r>
              <a:rPr lang="ro-RO" dirty="0"/>
              <a:t> a descoperit prima reacţie antigen-anticorp, adică reacţia de antiglutinare, stabilind astfel bazele imunologiei.</a:t>
            </a:r>
            <a:endParaRPr lang="en-US" dirty="0"/>
          </a:p>
          <a:p>
            <a:r>
              <a:rPr lang="en-US" dirty="0" smtClean="0"/>
              <a:t>	</a:t>
            </a:r>
            <a:r>
              <a:rPr lang="ro-RO" dirty="0" smtClean="0"/>
              <a:t>Bazele </a:t>
            </a:r>
            <a:r>
              <a:rPr lang="ro-RO" dirty="0"/>
              <a:t>geneticii au fost puse în 1940 prin experimentul lui </a:t>
            </a:r>
            <a:r>
              <a:rPr lang="ro-RO" b="1" i="1" dirty="0"/>
              <a:t>Oswald Avery, Colin M., Leod</a:t>
            </a:r>
            <a:r>
              <a:rPr lang="ro-RO" b="1" dirty="0"/>
              <a:t> şi </a:t>
            </a:r>
            <a:r>
              <a:rPr lang="ro-RO" b="1" i="1" dirty="0"/>
              <a:t>Maclyn Mc Carty</a:t>
            </a:r>
            <a:r>
              <a:rPr lang="ro-RO" dirty="0"/>
              <a:t>.</a:t>
            </a:r>
            <a:endParaRPr lang="en-US" dirty="0"/>
          </a:p>
          <a:p>
            <a:r>
              <a:rPr lang="en-US" dirty="0" smtClean="0"/>
              <a:t>	</a:t>
            </a:r>
            <a:r>
              <a:rPr lang="ro-RO" dirty="0" smtClean="0"/>
              <a:t>Epoca </a:t>
            </a:r>
            <a:r>
              <a:rPr lang="ro-RO" i="1" dirty="0"/>
              <a:t>„chimioterapiei antimicrobiene”</a:t>
            </a:r>
            <a:r>
              <a:rPr lang="ro-RO" dirty="0"/>
              <a:t> a fost deschisă de </a:t>
            </a:r>
            <a:r>
              <a:rPr lang="ro-RO" b="1" i="1" dirty="0"/>
              <a:t>Paul Ehrlich</a:t>
            </a:r>
            <a:r>
              <a:rPr lang="ro-RO" dirty="0"/>
              <a:t> (1854-1915) care a utilizat Salvarsanul (un compus arsenical) pentru terapia sifilisului, descoperirea sulfamidelor de către </a:t>
            </a:r>
            <a:r>
              <a:rPr lang="ro-RO" b="1" i="1" dirty="0"/>
              <a:t>Domagk</a:t>
            </a:r>
            <a:r>
              <a:rPr lang="ro-RO" i="1" dirty="0"/>
              <a:t> </a:t>
            </a:r>
            <a:r>
              <a:rPr lang="ro-RO" dirty="0"/>
              <a:t>(1932) şi descoperirea penicilinei de către </a:t>
            </a:r>
            <a:r>
              <a:rPr lang="ro-RO" b="1" i="1" dirty="0"/>
              <a:t>Alexander Fleming</a:t>
            </a:r>
            <a:r>
              <a:rPr lang="ro-RO" dirty="0"/>
              <a:t> (1881-1955) în 1928, introdusă în practica medicală în 1941, după purificarea şi stabilizarea ei de către doi chimişti de la Oxford: </a:t>
            </a:r>
            <a:r>
              <a:rPr lang="ro-RO" b="1" i="1" dirty="0"/>
              <a:t>Florey</a:t>
            </a:r>
            <a:r>
              <a:rPr lang="ro-RO" b="1" dirty="0"/>
              <a:t> </a:t>
            </a:r>
            <a:r>
              <a:rPr lang="ro-RO" dirty="0"/>
              <a:t>şi </a:t>
            </a:r>
            <a:r>
              <a:rPr lang="ro-RO" b="1" i="1" dirty="0"/>
              <a:t>Chain</a:t>
            </a:r>
            <a:r>
              <a:rPr lang="ro-RO" dirty="0"/>
              <a:t>.</a:t>
            </a:r>
            <a:endParaRPr lang="en-US" dirty="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857232"/>
            <a:ext cx="9144000" cy="5078313"/>
          </a:xfrm>
          <a:prstGeom prst="rect">
            <a:avLst/>
          </a:prstGeom>
          <a:noFill/>
        </p:spPr>
        <p:txBody>
          <a:bodyPr wrap="square" rtlCol="0">
            <a:spAutoFit/>
          </a:bodyPr>
          <a:lstStyle/>
          <a:p>
            <a:pPr algn="ctr"/>
            <a:r>
              <a:rPr lang="en-US" b="1" cap="all" dirty="0" smtClean="0"/>
              <a:t>	</a:t>
            </a:r>
            <a:r>
              <a:rPr lang="ro-RO" b="1" cap="all" dirty="0" smtClean="0"/>
              <a:t>MICROBIOLOGIA  ROMÂNEASCĂ</a:t>
            </a:r>
            <a:endParaRPr lang="en-US" b="1" cap="all" dirty="0" smtClean="0"/>
          </a:p>
          <a:p>
            <a:pPr algn="ctr"/>
            <a:r>
              <a:rPr lang="en-US" b="1" cap="all" dirty="0" smtClean="0"/>
              <a:t>	</a:t>
            </a:r>
            <a:endParaRPr lang="en-US" b="1" cap="all" dirty="0"/>
          </a:p>
          <a:p>
            <a:r>
              <a:rPr lang="en-US" dirty="0" smtClean="0"/>
              <a:t>	</a:t>
            </a:r>
            <a:r>
              <a:rPr lang="ro-RO" dirty="0" smtClean="0"/>
              <a:t>Întemeietorul </a:t>
            </a:r>
            <a:r>
              <a:rPr lang="ro-RO" dirty="0"/>
              <a:t>microbiologiei româneşti este </a:t>
            </a:r>
            <a:r>
              <a:rPr lang="ro-RO" b="1" dirty="0"/>
              <a:t>Victor Babeş</a:t>
            </a:r>
            <a:r>
              <a:rPr lang="ro-RO" dirty="0"/>
              <a:t> (1854-1926), profesor de bacteriologie şi anatomo-patolog la Bucureşti.</a:t>
            </a:r>
            <a:endParaRPr lang="en-US" dirty="0"/>
          </a:p>
          <a:p>
            <a:pPr lvl="0"/>
            <a:r>
              <a:rPr lang="en-US" dirty="0"/>
              <a:t> </a:t>
            </a:r>
            <a:r>
              <a:rPr lang="en-US" dirty="0" smtClean="0"/>
              <a:t>    - </a:t>
            </a:r>
            <a:r>
              <a:rPr lang="ro-RO" dirty="0" smtClean="0"/>
              <a:t>1005 </a:t>
            </a:r>
            <a:r>
              <a:rPr lang="ro-RO" dirty="0"/>
              <a:t>lucrări, printre care primul tratat de bacterologie din lume, scris în 1885 împreună cu Victor Cornil, tratat intitulat „Les bacteries et leur role dans l’etiologie, l’anatomie et l’histologie pathologique des maladies infectieuses</a:t>
            </a:r>
            <a:r>
              <a:rPr lang="ro-RO" dirty="0" smtClean="0"/>
              <a:t>”;</a:t>
            </a:r>
            <a:endParaRPr lang="en-US" dirty="0" smtClean="0"/>
          </a:p>
          <a:p>
            <a:pPr lvl="0"/>
            <a:endParaRPr lang="en-US" dirty="0"/>
          </a:p>
          <a:p>
            <a:pPr lvl="0"/>
            <a:r>
              <a:rPr lang="en-US" dirty="0" smtClean="0"/>
              <a:t>     - </a:t>
            </a:r>
            <a:r>
              <a:rPr lang="ro-RO" dirty="0" smtClean="0"/>
              <a:t>descoperiri</a:t>
            </a:r>
            <a:r>
              <a:rPr lang="ro-RO" dirty="0"/>
              <a:t>: granulele metacromatice ale bacilului difteriei (corpusculul Babeş-Ernst); 40 specii microbiene; 2 specii protozoare, genul Babesielle; studii asupra turbării, leprei şi pelagrei</a:t>
            </a:r>
            <a:r>
              <a:rPr lang="ro-RO" dirty="0" smtClean="0"/>
              <a:t>;</a:t>
            </a:r>
            <a:endParaRPr lang="en-US" dirty="0" smtClean="0"/>
          </a:p>
          <a:p>
            <a:pPr lvl="0"/>
            <a:endParaRPr lang="en-US" dirty="0"/>
          </a:p>
          <a:p>
            <a:pPr lvl="0"/>
            <a:r>
              <a:rPr lang="en-US" dirty="0" smtClean="0"/>
              <a:t>     - </a:t>
            </a:r>
            <a:r>
              <a:rPr lang="ro-RO" dirty="0" smtClean="0"/>
              <a:t>a </a:t>
            </a:r>
            <a:r>
              <a:rPr lang="ro-RO" dirty="0"/>
              <a:t>introdus la noi în ţară vaccinul antirabic, seroterapia antirabică şi seroterapia antidifterică</a:t>
            </a:r>
            <a:r>
              <a:rPr lang="ro-RO" dirty="0" smtClean="0"/>
              <a:t>;</a:t>
            </a:r>
            <a:endParaRPr lang="en-US" dirty="0" smtClean="0"/>
          </a:p>
          <a:p>
            <a:pPr lvl="0"/>
            <a:endParaRPr lang="en-US" dirty="0"/>
          </a:p>
          <a:p>
            <a:pPr lvl="0"/>
            <a:r>
              <a:rPr lang="en-US" dirty="0" smtClean="0"/>
              <a:t>     - </a:t>
            </a:r>
            <a:r>
              <a:rPr lang="ro-RO" dirty="0" smtClean="0"/>
              <a:t>organizează </a:t>
            </a:r>
            <a:r>
              <a:rPr lang="ro-RO" dirty="0"/>
              <a:t>primul institut de cercetare medicală din România „Victor Babeş” şi primul laborator de igienă şi bacteriologie din ţară.</a:t>
            </a:r>
            <a:endParaRPr lang="en-US" dirty="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857232"/>
            <a:ext cx="9144000" cy="4801314"/>
          </a:xfrm>
          <a:prstGeom prst="rect">
            <a:avLst/>
          </a:prstGeom>
          <a:noFill/>
        </p:spPr>
        <p:txBody>
          <a:bodyPr wrap="square" rtlCol="0">
            <a:spAutoFit/>
          </a:bodyPr>
          <a:lstStyle/>
          <a:p>
            <a:r>
              <a:rPr lang="en-US" b="1" dirty="0" smtClean="0"/>
              <a:t>	</a:t>
            </a:r>
            <a:r>
              <a:rPr lang="ro-RO" b="1" dirty="0" smtClean="0"/>
              <a:t>Ion Cantacuzino</a:t>
            </a:r>
            <a:r>
              <a:rPr lang="ro-RO" dirty="0" smtClean="0"/>
              <a:t> (1863-1934) a fost profesor la catedra de medicină experimentală din Bucureşti, efectuând studii în domeniul holerei, al imunităţii umorale şi al imunităţii celulare.</a:t>
            </a:r>
            <a:endParaRPr lang="en-US" dirty="0" smtClean="0"/>
          </a:p>
          <a:p>
            <a:pPr lvl="0"/>
            <a:r>
              <a:rPr lang="en-US" dirty="0" smtClean="0"/>
              <a:t>   - </a:t>
            </a:r>
            <a:r>
              <a:rPr lang="ro-RO" dirty="0" smtClean="0"/>
              <a:t>1913: aplică în armata română, aflată în plină epidemie de holeră, vaccinul antiholeric cu vaccin omorât;</a:t>
            </a:r>
            <a:endParaRPr lang="en-US" dirty="0" smtClean="0"/>
          </a:p>
          <a:p>
            <a:pPr lvl="0"/>
            <a:r>
              <a:rPr lang="en-US" dirty="0" smtClean="0"/>
              <a:t>   - </a:t>
            </a:r>
            <a:r>
              <a:rPr lang="ro-RO" dirty="0" smtClean="0"/>
              <a:t>1906: introduce în ţară vaccinarea antituberculoasă cu BCG; </a:t>
            </a:r>
            <a:endParaRPr lang="en-US" dirty="0" smtClean="0"/>
          </a:p>
          <a:p>
            <a:pPr lvl="0"/>
            <a:r>
              <a:rPr lang="en-US" dirty="0" smtClean="0"/>
              <a:t>   - </a:t>
            </a:r>
            <a:r>
              <a:rPr lang="ro-RO" dirty="0" smtClean="0"/>
              <a:t>1910: înfiinţează primele sanatorii de TBC şi primele spitale de boli infecţioase;</a:t>
            </a:r>
            <a:endParaRPr lang="en-US" dirty="0" smtClean="0"/>
          </a:p>
          <a:p>
            <a:pPr lvl="0"/>
            <a:r>
              <a:rPr lang="en-US" dirty="0" smtClean="0"/>
              <a:t>   - </a:t>
            </a:r>
            <a:r>
              <a:rPr lang="ro-RO" dirty="0" smtClean="0"/>
              <a:t>1921: Institutul de Seruri şi Vaccinuri „Ion Cantacuzino”.</a:t>
            </a:r>
            <a:endParaRPr lang="en-US" dirty="0" smtClean="0"/>
          </a:p>
          <a:p>
            <a:r>
              <a:rPr lang="en-US" b="1" dirty="0" smtClean="0"/>
              <a:t>	</a:t>
            </a:r>
            <a:r>
              <a:rPr lang="ro-RO" b="1" dirty="0" smtClean="0"/>
              <a:t>Constantin Levaditi</a:t>
            </a:r>
            <a:r>
              <a:rPr lang="ro-RO" dirty="0" smtClean="0"/>
              <a:t> (1874-1953) a fost profesor la Institutul Pasteur din Paris. A desfăşurat o activitate ştiinţifică deosebită în domeniile: imunologie, virusologie, bacteriologie, parazitologie şi chimioterapie. Împreună cu elevul său </a:t>
            </a:r>
            <a:r>
              <a:rPr lang="ro-RO" b="1" dirty="0" smtClean="0"/>
              <a:t>Ştefan S. Nicolau</a:t>
            </a:r>
            <a:r>
              <a:rPr lang="ro-RO" dirty="0" smtClean="0"/>
              <a:t> pun bazele învăţământului virusologic în ţara noastră, astăzi Institutul de Virusologie „Şt. S. Nicolau”.</a:t>
            </a:r>
            <a:endParaRPr lang="en-US" dirty="0" smtClean="0"/>
          </a:p>
          <a:p>
            <a:r>
              <a:rPr lang="en-US" dirty="0" smtClean="0"/>
              <a:t>	</a:t>
            </a:r>
            <a:r>
              <a:rPr lang="ro-RO" dirty="0" smtClean="0"/>
              <a:t>Alte personalităţi marcante ale microbiologiei româneşti: Prof. Dr. Nicolae Cajal, Prof. Dr. C. Ionescu Mihăieşi, Prof. Dr. M. Ciucă, Prof. Dr. D. Combiescu, Prof. Dr. Lidia şi I. Mesrobeanu, Prof. Dr. Eugenia M. Duca, </a:t>
            </a:r>
            <a:r>
              <a:rPr lang="ro-RO" b="1" dirty="0" smtClean="0"/>
              <a:t>Prof. Dr. C. Voiculescu</a:t>
            </a:r>
            <a:r>
              <a:rPr lang="ro-RO" dirty="0" smtClean="0"/>
              <a:t> şi alţii.</a:t>
            </a: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14290"/>
            <a:ext cx="9144000" cy="7571303"/>
          </a:xfrm>
          <a:prstGeom prst="rect">
            <a:avLst/>
          </a:prstGeom>
          <a:noFill/>
        </p:spPr>
        <p:txBody>
          <a:bodyPr wrap="square" rtlCol="0">
            <a:spAutoFit/>
          </a:bodyPr>
          <a:lstStyle/>
          <a:p>
            <a:pPr algn="ctr"/>
            <a:r>
              <a:rPr lang="ro-RO" b="1" dirty="0"/>
              <a:t>2. TAXONOMIE </a:t>
            </a:r>
            <a:r>
              <a:rPr lang="ro-RO" b="1" dirty="0" smtClean="0"/>
              <a:t>BACTERIANĂ</a:t>
            </a:r>
            <a:endParaRPr lang="en-US" b="1" i="1" dirty="0"/>
          </a:p>
          <a:p>
            <a:r>
              <a:rPr lang="en-US" dirty="0" smtClean="0"/>
              <a:t>	</a:t>
            </a:r>
            <a:r>
              <a:rPr lang="ro-RO" dirty="0" smtClean="0"/>
              <a:t>Taxonomie </a:t>
            </a:r>
            <a:r>
              <a:rPr lang="ro-RO" dirty="0"/>
              <a:t>(taxinomie), provenind din grecescul „taxis” care înseamnă ordine, aranjare, este ştiinţa clasificării organismelor</a:t>
            </a:r>
            <a:r>
              <a:rPr lang="ro-RO" dirty="0" smtClean="0"/>
              <a:t>.</a:t>
            </a:r>
            <a:endParaRPr lang="en-US" dirty="0" smtClean="0"/>
          </a:p>
          <a:p>
            <a:r>
              <a:rPr lang="en-US" dirty="0" smtClean="0"/>
              <a:t>	</a:t>
            </a:r>
            <a:r>
              <a:rPr lang="ro-RO" dirty="0" smtClean="0"/>
              <a:t>Organismele </a:t>
            </a:r>
            <a:r>
              <a:rPr lang="ro-RO" dirty="0"/>
              <a:t>vii au fost împărţite iniţial în 2 regnuri: </a:t>
            </a:r>
            <a:r>
              <a:rPr lang="ro-RO" i="1" dirty="0"/>
              <a:t>vegetal</a:t>
            </a:r>
            <a:r>
              <a:rPr lang="ro-RO" dirty="0"/>
              <a:t> şi </a:t>
            </a:r>
            <a:r>
              <a:rPr lang="ro-RO" i="1" dirty="0"/>
              <a:t>animal</a:t>
            </a:r>
            <a:r>
              <a:rPr lang="ro-RO" dirty="0"/>
              <a:t>.</a:t>
            </a:r>
            <a:endParaRPr lang="en-US" dirty="0"/>
          </a:p>
          <a:p>
            <a:r>
              <a:rPr lang="en-US" dirty="0" smtClean="0"/>
              <a:t>	</a:t>
            </a:r>
            <a:r>
              <a:rPr lang="ro-RO" dirty="0" smtClean="0"/>
              <a:t>În </a:t>
            </a:r>
            <a:r>
              <a:rPr lang="ro-RO" dirty="0"/>
              <a:t>secolul al XIX-lea s-a observat că microorganismele prezintă nu numai asemănări, dar şi deosebiri faţă de cele 2 regnuri. Sesizând aceste diferenţe </a:t>
            </a:r>
            <a:r>
              <a:rPr lang="ro-RO" b="1" i="1" dirty="0"/>
              <a:t>Haekel</a:t>
            </a:r>
            <a:r>
              <a:rPr lang="ro-RO" dirty="0"/>
              <a:t>, în 1866, propune unirea microorganismelor cunoscute într-un regn aparte numit </a:t>
            </a:r>
            <a:r>
              <a:rPr lang="ro-RO" b="1" i="1" dirty="0"/>
              <a:t>PROTISTA</a:t>
            </a:r>
            <a:r>
              <a:rPr lang="ro-RO" dirty="0"/>
              <a:t>, care să cuprindă: algele, protozoarele, fungii şi bacteriile.</a:t>
            </a:r>
            <a:endParaRPr lang="en-US" dirty="0"/>
          </a:p>
          <a:p>
            <a:r>
              <a:rPr lang="en-US" dirty="0" smtClean="0"/>
              <a:t>	</a:t>
            </a:r>
            <a:r>
              <a:rPr lang="ro-RO" dirty="0" smtClean="0"/>
              <a:t>În </a:t>
            </a:r>
            <a:r>
              <a:rPr lang="ro-RO" dirty="0"/>
              <a:t>secolul al XX-lea, prin dezvoltarea mijloacelor de cercetare, s-a demonstrat că microorganismele încadrate iniţial în acest regn diferă în mod fundamental unele de celelalte. Astfel, celulele bacteriene au o dezvoltare mult mai simplă, fiind desemnate ca celule de tip </a:t>
            </a:r>
            <a:r>
              <a:rPr lang="ro-RO" b="1" i="1" dirty="0"/>
              <a:t>PROCARIOT</a:t>
            </a:r>
            <a:r>
              <a:rPr lang="ro-RO" dirty="0"/>
              <a:t>, spre deosebire de alge, protozoare şi fungi, care posedă o structură mai complexă de tip </a:t>
            </a:r>
            <a:r>
              <a:rPr lang="ro-RO" b="1" i="1" dirty="0"/>
              <a:t>EUCARIOT</a:t>
            </a:r>
            <a:r>
              <a:rPr lang="ro-RO" dirty="0"/>
              <a:t>.</a:t>
            </a:r>
            <a:endParaRPr lang="en-US" dirty="0"/>
          </a:p>
          <a:p>
            <a:r>
              <a:rPr lang="en-US" dirty="0" smtClean="0"/>
              <a:t>	</a:t>
            </a:r>
            <a:r>
              <a:rPr lang="ro-RO" dirty="0" smtClean="0"/>
              <a:t>Ca </a:t>
            </a:r>
            <a:r>
              <a:rPr lang="ro-RO" dirty="0"/>
              <a:t>urmare, termenul de </a:t>
            </a:r>
            <a:r>
              <a:rPr lang="ro-RO" i="1" dirty="0"/>
              <a:t>PROTISTA</a:t>
            </a:r>
            <a:r>
              <a:rPr lang="ro-RO" dirty="0"/>
              <a:t> s-a restrâns numai pentru organismele unicelulare de tip eucariot, iar bacteriile aparţin unui regn aparte numit </a:t>
            </a:r>
            <a:r>
              <a:rPr lang="ro-RO" i="1" dirty="0"/>
              <a:t>PROCARIOTE</a:t>
            </a:r>
            <a:r>
              <a:rPr lang="ro-RO" dirty="0"/>
              <a:t>, din care fac parte:</a:t>
            </a:r>
            <a:r>
              <a:rPr lang="ro-RO" b="1" i="1" dirty="0"/>
              <a:t> </a:t>
            </a:r>
            <a:r>
              <a:rPr lang="ro-RO" dirty="0"/>
              <a:t>archaebacteriile, eubacteriile şi cyanobacteriile (algele albastre</a:t>
            </a:r>
            <a:r>
              <a:rPr lang="ro-RO" dirty="0" smtClean="0"/>
              <a:t>).</a:t>
            </a:r>
            <a:endParaRPr lang="en-US" dirty="0" smtClean="0"/>
          </a:p>
          <a:p>
            <a:pPr lvl="0"/>
            <a:r>
              <a:rPr lang="en-US" b="1" i="1" dirty="0" smtClean="0"/>
              <a:t>	</a:t>
            </a:r>
            <a:r>
              <a:rPr lang="ro-RO" b="1" i="1" dirty="0" smtClean="0"/>
              <a:t>EUBACTERIILE</a:t>
            </a:r>
            <a:r>
              <a:rPr lang="ro-RO" dirty="0" smtClean="0"/>
              <a:t> sunt:</a:t>
            </a:r>
            <a:endParaRPr lang="en-US" dirty="0" smtClean="0"/>
          </a:p>
          <a:p>
            <a:pPr lvl="0"/>
            <a:r>
              <a:rPr lang="en-US" b="1" dirty="0" smtClean="0"/>
              <a:t>   - </a:t>
            </a:r>
            <a:r>
              <a:rPr lang="ro-RO" b="1" dirty="0" smtClean="0"/>
              <a:t>bacteriile clasice</a:t>
            </a:r>
            <a:r>
              <a:rPr lang="ro-RO" dirty="0" smtClean="0"/>
              <a:t>, care au forme variate şi perete celular; </a:t>
            </a:r>
            <a:r>
              <a:rPr lang="en-US" dirty="0" smtClean="0"/>
              <a:t>   </a:t>
            </a:r>
          </a:p>
          <a:p>
            <a:pPr lvl="0"/>
            <a:r>
              <a:rPr lang="en-US" b="1" dirty="0" smtClean="0"/>
              <a:t>   - </a:t>
            </a:r>
            <a:r>
              <a:rPr lang="ro-RO" b="1" dirty="0" smtClean="0"/>
              <a:t>chlamydiile</a:t>
            </a:r>
            <a:r>
              <a:rPr lang="ro-RO" dirty="0" smtClean="0"/>
              <a:t>, care sunt bacterii cu parazitism intracelular obligatoriu, cu mecanism unic de multiplicare în lumea bacteriilor;</a:t>
            </a:r>
            <a:endParaRPr lang="en-US" dirty="0" smtClean="0"/>
          </a:p>
          <a:p>
            <a:pPr lvl="0"/>
            <a:r>
              <a:rPr lang="en-US" b="1" dirty="0" smtClean="0"/>
              <a:t>   - </a:t>
            </a:r>
            <a:r>
              <a:rPr lang="ro-RO" b="1" dirty="0" smtClean="0"/>
              <a:t>ricketsiile</a:t>
            </a:r>
            <a:r>
              <a:rPr lang="ro-RO" dirty="0" smtClean="0"/>
              <a:t>, care sunt bacterii cu habitat intracelular, dar cu diviziune directă (ca la majoritatea bacteriilor); </a:t>
            </a:r>
            <a:r>
              <a:rPr lang="en-US" dirty="0" smtClean="0"/>
              <a:t>   </a:t>
            </a:r>
          </a:p>
          <a:p>
            <a:pPr lvl="0"/>
            <a:r>
              <a:rPr lang="en-US" b="1" dirty="0" smtClean="0"/>
              <a:t>   - </a:t>
            </a:r>
            <a:r>
              <a:rPr lang="ro-RO" b="1" dirty="0" smtClean="0"/>
              <a:t>mycoplasmele</a:t>
            </a:r>
            <a:r>
              <a:rPr lang="ro-RO" dirty="0" smtClean="0"/>
              <a:t>, care sunt bacterii cărora le lipseşte peretele celular.</a:t>
            </a:r>
            <a:endParaRPr lang="en-US" dirty="0" smtClean="0"/>
          </a:p>
          <a:p>
            <a:endParaRPr lang="en-US" dirty="0"/>
          </a:p>
          <a:p>
            <a:endParaRPr lang="en-US" dirty="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642918"/>
            <a:ext cx="9144000" cy="5632311"/>
          </a:xfrm>
          <a:prstGeom prst="rect">
            <a:avLst/>
          </a:prstGeom>
          <a:noFill/>
        </p:spPr>
        <p:txBody>
          <a:bodyPr wrap="square" rtlCol="0">
            <a:spAutoFit/>
          </a:bodyPr>
          <a:lstStyle/>
          <a:p>
            <a:pPr lvl="0"/>
            <a:r>
              <a:rPr lang="ro-RO" b="1" i="1" dirty="0"/>
              <a:t>ARCHAEBACTERIILE</a:t>
            </a:r>
            <a:r>
              <a:rPr lang="ro-RO" dirty="0"/>
              <a:t>. bacterii termofile, producătoare de metan, lipsite de interes medical</a:t>
            </a:r>
            <a:r>
              <a:rPr lang="ro-RO" dirty="0" smtClean="0"/>
              <a:t>.</a:t>
            </a:r>
            <a:endParaRPr lang="en-US" dirty="0"/>
          </a:p>
          <a:p>
            <a:r>
              <a:rPr lang="ro-RO" dirty="0"/>
              <a:t> </a:t>
            </a:r>
            <a:endParaRPr lang="en-US" dirty="0"/>
          </a:p>
          <a:p>
            <a:pPr lvl="0"/>
            <a:r>
              <a:rPr lang="ro-RO" b="1" i="1" dirty="0"/>
              <a:t>CYANOBACTERIILE (ALGELE ALBASTRE)</a:t>
            </a:r>
            <a:r>
              <a:rPr lang="ro-RO" dirty="0"/>
              <a:t>:</a:t>
            </a:r>
            <a:r>
              <a:rPr lang="ro-RO" b="1" i="1" dirty="0"/>
              <a:t> </a:t>
            </a:r>
            <a:r>
              <a:rPr lang="ro-RO" dirty="0"/>
              <a:t>microorganisme acvatice, ce pot ajunge întâmplător în soluţiile perfuzabile, rezultând accidente grave prin soluţiile pirogene pe care le conţin.</a:t>
            </a:r>
            <a:endParaRPr lang="en-US" dirty="0"/>
          </a:p>
          <a:p>
            <a:r>
              <a:rPr lang="ro-RO" dirty="0"/>
              <a:t> </a:t>
            </a:r>
            <a:endParaRPr lang="en-US" dirty="0"/>
          </a:p>
          <a:p>
            <a:r>
              <a:rPr lang="ro-RO" dirty="0"/>
              <a:t>La acestea se adaugă:</a:t>
            </a:r>
            <a:endParaRPr lang="en-US" dirty="0"/>
          </a:p>
          <a:p>
            <a:r>
              <a:rPr lang="ro-RO" b="1" i="1" dirty="0"/>
              <a:t> </a:t>
            </a:r>
            <a:endParaRPr lang="en-US" dirty="0"/>
          </a:p>
          <a:p>
            <a:r>
              <a:rPr lang="ro-RO" b="1" i="1" dirty="0"/>
              <a:t>VIRUSURILE</a:t>
            </a:r>
            <a:r>
              <a:rPr lang="ro-RO" dirty="0"/>
              <a:t>, care sunt considerate microorganisme, cu toate că se deosebesc fundamental de acestea. Ele sunt formate dintr-un singur acid nucleic (ADN sau ARN), învelit de o capsulă proteică. Sunt incapabile să-şi determine propriile sinteze în afara aparatului de sinteză al unei celule eucariote (parazitism intracelular).</a:t>
            </a:r>
            <a:endParaRPr lang="en-US" dirty="0"/>
          </a:p>
          <a:p>
            <a:r>
              <a:rPr lang="ro-RO" b="1" i="1" dirty="0"/>
              <a:t> </a:t>
            </a:r>
            <a:endParaRPr lang="en-US" dirty="0"/>
          </a:p>
          <a:p>
            <a:r>
              <a:rPr lang="ro-RO" b="1" i="1" dirty="0"/>
              <a:t>VIRIONII</a:t>
            </a:r>
            <a:r>
              <a:rPr lang="ro-RO" dirty="0"/>
              <a:t> sunt alcătuiţi doar dintr-un acid nucleic cu greutate moleculară (Gm) mică. Unii dintre ei produc boli transmisibile la plante.</a:t>
            </a:r>
            <a:endParaRPr lang="en-US" dirty="0"/>
          </a:p>
          <a:p>
            <a:r>
              <a:rPr lang="ro-RO" b="1" i="1" dirty="0"/>
              <a:t> </a:t>
            </a:r>
            <a:endParaRPr lang="en-US" dirty="0"/>
          </a:p>
          <a:p>
            <a:r>
              <a:rPr lang="ro-RO" b="1" i="1" dirty="0"/>
              <a:t>PRIONII</a:t>
            </a:r>
            <a:r>
              <a:rPr lang="ro-RO" i="1" dirty="0"/>
              <a:t> </a:t>
            </a:r>
            <a:r>
              <a:rPr lang="ro-RO" dirty="0"/>
              <a:t>sunt entităţi infecţioase de dimensiuni foarte mici (5 nm) de natură proteică, cauza unor boli ale SNC: boala KURU, Jacob-Creutzteld.</a:t>
            </a:r>
            <a:endParaRPr lang="en-US" dirty="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45</TotalTime>
  <Words>356</Words>
  <Application>Microsoft Office PowerPoint</Application>
  <PresentationFormat>On-screen Show (4:3)</PresentationFormat>
  <Paragraphs>122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BACTERIOLOGIE</vt:lpstr>
      <vt:lpstr>ISTORICUL MICROBIOLOGIEI. TAXONOMIE BACTERIANĂ. CRITERII DE CLASIFICARE A MICROORGANISMELOR </vt:lpstr>
      <vt:lpstr>Slide 3</vt:lpstr>
      <vt:lpstr>Slide 4</vt:lpstr>
      <vt:lpstr>Slide 5</vt:lpstr>
      <vt:lpstr>Slide 6</vt:lpstr>
      <vt:lpstr>Slide 7</vt:lpstr>
      <vt:lpstr>Slide 8</vt:lpstr>
      <vt:lpstr>Slide 9</vt:lpstr>
      <vt:lpstr>Slide 10</vt:lpstr>
      <vt:lpstr>Slide 11</vt:lpstr>
      <vt:lpstr>Slide 12</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MICROBIOLOGIE</dc:title>
  <dc:creator>Andrei Theodor</dc:creator>
  <cp:lastModifiedBy>Andrei Theodor</cp:lastModifiedBy>
  <cp:revision>14</cp:revision>
  <dcterms:created xsi:type="dcterms:W3CDTF">2011-10-02T11:47:41Z</dcterms:created>
  <dcterms:modified xsi:type="dcterms:W3CDTF">2012-04-02T16:07:35Z</dcterms:modified>
</cp:coreProperties>
</file>