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8" r:id="rId73"/>
    <p:sldId id="329" r:id="rId74"/>
    <p:sldId id="330" r:id="rId75"/>
    <p:sldId id="331" r:id="rId76"/>
    <p:sldId id="332"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579272B-3DCC-4C75-8780-4132258636C9}" type="datetimeFigureOut">
              <a:rPr lang="en-US" smtClean="0"/>
              <a:pPr/>
              <a:t>11/3/2013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638A46B-EF2E-47D1-9AF6-E87A627B3F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9272B-3DCC-4C75-8780-4132258636C9}"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9272B-3DCC-4C75-8780-4132258636C9}"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79272B-3DCC-4C75-8780-4132258636C9}"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79272B-3DCC-4C75-8780-4132258636C9}"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A46B-EF2E-47D1-9AF6-E87A627B3F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79272B-3DCC-4C75-8780-4132258636C9}"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79272B-3DCC-4C75-8780-4132258636C9}" type="datetimeFigureOut">
              <a:rPr lang="en-US" smtClean="0"/>
              <a:pPr/>
              <a:t>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79272B-3DCC-4C75-8780-4132258636C9}" type="datetimeFigureOut">
              <a:rPr lang="en-US" smtClean="0"/>
              <a:pPr/>
              <a:t>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9272B-3DCC-4C75-8780-4132258636C9}" type="datetimeFigureOut">
              <a:rPr lang="en-US" smtClean="0"/>
              <a:pPr/>
              <a:t>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79272B-3DCC-4C75-8780-4132258636C9}"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A46B-EF2E-47D1-9AF6-E87A627B3F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579272B-3DCC-4C75-8780-4132258636C9}"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638A46B-EF2E-47D1-9AF6-E87A627B3F2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79272B-3DCC-4C75-8780-4132258636C9}" type="datetimeFigureOut">
              <a:rPr lang="en-US" smtClean="0"/>
              <a:pPr/>
              <a:t>11/3/2013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38A46B-EF2E-47D1-9AF6-E87A627B3F2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b="1" dirty="0"/>
              <a:t>PROCESUL INFECŢIOS</a:t>
            </a:r>
            <a:r>
              <a:rPr lang="en-US" b="1" dirty="0"/>
              <a:t/>
            </a:r>
            <a:br>
              <a:rPr lang="en-US" b="1"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5824558"/>
          </a:xfrm>
        </p:spPr>
        <p:txBody>
          <a:bodyPr>
            <a:normAutofit fontScale="77500" lnSpcReduction="20000"/>
          </a:bodyPr>
          <a:lstStyle/>
          <a:p>
            <a:pPr lvl="0"/>
            <a:r>
              <a:rPr lang="ro-RO" b="1" dirty="0" smtClean="0"/>
              <a:t>faza de cantonare în zonele de elecţie</a:t>
            </a:r>
            <a:r>
              <a:rPr lang="ro-RO" dirty="0" smtClean="0"/>
              <a:t>. Exemplu: </a:t>
            </a:r>
            <a:r>
              <a:rPr lang="ro-RO" i="1" dirty="0" smtClean="0"/>
              <a:t>meningococii (Neisseria meningitidis)</a:t>
            </a:r>
            <a:r>
              <a:rPr lang="ro-RO" dirty="0" smtClean="0"/>
              <a:t> pătrund pe cale respiratorie, apoi trec în circulaţie, pentru ca, în final, să se fixeze la nivelul meningelui; </a:t>
            </a:r>
            <a:r>
              <a:rPr lang="ro-RO" i="1" dirty="0" smtClean="0"/>
              <a:t>pneumococii (Diplococcus pneumoniae)</a:t>
            </a:r>
            <a:r>
              <a:rPr lang="ro-RO" dirty="0" smtClean="0"/>
              <a:t> pătrund pe cale respiratorie şi se fixează la nivelul arborelui bronho-alveolar sau la nivelul meningelui; speciile familiei </a:t>
            </a:r>
            <a:r>
              <a:rPr lang="ro-RO" i="1" dirty="0" smtClean="0"/>
              <a:t>Enterobacteriaceae </a:t>
            </a:r>
            <a:r>
              <a:rPr lang="ro-RO" dirty="0" smtClean="0"/>
              <a:t>pătrund pe cale digestivă şi rămân cantonate în intestin, chiar dacă în unele cazuri prezintă şi descărcări bacteriemice.</a:t>
            </a:r>
            <a:endParaRPr lang="en-US" dirty="0" smtClean="0"/>
          </a:p>
          <a:p>
            <a:endParaRPr lang="en-US" dirty="0" smtClean="0"/>
          </a:p>
          <a:p>
            <a:r>
              <a:rPr lang="ro-RO" dirty="0" smtClean="0"/>
              <a:t>La cele două categorii de bacterii (neinvadante şi invadante) se adaugă a treia categorie, </a:t>
            </a:r>
            <a:r>
              <a:rPr lang="ro-RO" b="1" dirty="0" smtClean="0"/>
              <a:t>bacteriile sensibilizante</a:t>
            </a:r>
            <a:r>
              <a:rPr lang="ro-RO" dirty="0" smtClean="0"/>
              <a:t>, care prin infecţie sensibilizează organismul. Acesta va răspunde prin reacţii imunopatologice ce îi sunt nocive şi generează leziuni. Exemplu: </a:t>
            </a:r>
            <a:r>
              <a:rPr lang="ro-RO" i="1" dirty="0" smtClean="0"/>
              <a:t>bacilul tuberculos</a:t>
            </a:r>
            <a:r>
              <a:rPr lang="ro-RO" dirty="0" smtClean="0"/>
              <a:t>.</a:t>
            </a:r>
            <a:endParaRPr lang="en-US" dirty="0" smtClean="0"/>
          </a:p>
          <a:p>
            <a:r>
              <a:rPr lang="ro-RO" dirty="0" smtClean="0"/>
              <a:t>În plus, există posibilitatea ca </a:t>
            </a:r>
            <a:r>
              <a:rPr lang="ro-RO" b="1" i="1" dirty="0" smtClean="0"/>
              <a:t>aceeaşi bacterie să fie în acelaşi timp invazivă, toxigenă şi sensibilizantă</a:t>
            </a:r>
            <a:r>
              <a:rPr lang="ro-RO" dirty="0" smtClean="0"/>
              <a:t>. Un astfel de exemplu este </a:t>
            </a:r>
            <a:r>
              <a:rPr lang="ro-RO" i="1" dirty="0" smtClean="0"/>
              <a:t>Streptococcus pyogenes</a:t>
            </a:r>
            <a:r>
              <a:rPr lang="ro-RO" dirty="0" smtClean="0"/>
              <a:t>, dotat cu enzime invazive, cu capacitatea de a secreta eritrotoxina (responsabilă de apariţia scarlatinei) şi de a produce prin mecanism alergic cardita reumatismală, reumatismul poliarticular acut, glomerulonefrita acută difuză.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8786874" cy="6572272"/>
          </a:xfrm>
        </p:spPr>
        <p:txBody>
          <a:bodyPr>
            <a:normAutofit fontScale="70000" lnSpcReduction="20000"/>
          </a:bodyPr>
          <a:lstStyle/>
          <a:p>
            <a:r>
              <a:rPr lang="ro-RO" b="1" dirty="0" smtClean="0"/>
              <a:t>2. ASPECTELE CLINICE ŞI ETAPELE EVOLUTIVE ALE INFECŢIEI </a:t>
            </a:r>
            <a:endParaRPr lang="en-US" dirty="0" smtClean="0"/>
          </a:p>
          <a:p>
            <a:r>
              <a:rPr lang="ro-RO" b="1" i="1" dirty="0" smtClean="0"/>
              <a:t>Manifestările clinice ale infecţiei sunt multiple</a:t>
            </a:r>
            <a:r>
              <a:rPr lang="ro-RO" dirty="0" smtClean="0"/>
              <a:t>, fiind influenţate de o serie de variabile, cum sunt: </a:t>
            </a:r>
            <a:r>
              <a:rPr lang="ro-RO" i="1" dirty="0" smtClean="0"/>
              <a:t>factorii genetici ai gazdei şi ai agenţilor infecţioşi, doza infectantă, calea de pătrundere, factorii de patogenitate ai microbilor, rezistenţa antiinfecţioasă a gazdei, factorii de mediu</a:t>
            </a:r>
            <a:r>
              <a:rPr lang="ro-RO" dirty="0" smtClean="0"/>
              <a:t> etc.</a:t>
            </a:r>
            <a:endParaRPr lang="en-US" dirty="0" smtClean="0"/>
          </a:p>
          <a:p>
            <a:r>
              <a:rPr lang="ro-RO" dirty="0" smtClean="0"/>
              <a:t>Din punct de vedere al manifestărilor clinice, infecţiile bacteriene pot fi: inaparente, latente şi aparente.</a:t>
            </a:r>
            <a:endParaRPr lang="en-US" dirty="0" smtClean="0"/>
          </a:p>
          <a:p>
            <a:r>
              <a:rPr lang="ro-RO" b="1" dirty="0" smtClean="0"/>
              <a:t> </a:t>
            </a:r>
            <a:endParaRPr lang="en-US" dirty="0" smtClean="0"/>
          </a:p>
          <a:p>
            <a:r>
              <a:rPr lang="ro-RO" b="1" dirty="0" smtClean="0"/>
              <a:t>- Infecţii inaparente</a:t>
            </a:r>
            <a:r>
              <a:rPr lang="ro-RO" dirty="0" smtClean="0"/>
              <a:t>, </a:t>
            </a:r>
            <a:r>
              <a:rPr lang="ro-RO" b="1" i="1" dirty="0" smtClean="0"/>
              <a:t>evoluează asimptomatic</a:t>
            </a:r>
            <a:r>
              <a:rPr lang="ro-RO" dirty="0" smtClean="0"/>
              <a:t> (fără semne clinice evidente deşi germenul este prezent în organism), dar </a:t>
            </a:r>
            <a:r>
              <a:rPr lang="ro-RO" b="1" i="1" dirty="0" smtClean="0"/>
              <a:t>prezenţa ei se confirmă prin reacţii serologice sau intradermoreacţii (IDR) pozitive</a:t>
            </a:r>
            <a:r>
              <a:rPr lang="ro-RO" dirty="0" smtClean="0"/>
              <a:t>, ceea ce atestă contactul organismului cu acel antigen (bacterie, virus, fung) şi deci instalarea imunităţii. Apărute în mod spontan, infecţiile inaparente realizează </a:t>
            </a:r>
            <a:r>
              <a:rPr lang="ro-RO" b="1" i="1" dirty="0" smtClean="0"/>
              <a:t>“imunizările oculte”</a:t>
            </a:r>
            <a:r>
              <a:rPr lang="ro-RO" dirty="0" smtClean="0"/>
              <a:t> în masa populaţiei. Uneori însă, astfel de persoane reprezintă o </a:t>
            </a:r>
            <a:r>
              <a:rPr lang="ro-RO" b="1" i="1" dirty="0" smtClean="0"/>
              <a:t>sursă de infecţie</a:t>
            </a:r>
            <a:r>
              <a:rPr lang="ro-RO" i="1" dirty="0" smtClean="0"/>
              <a:t> </a:t>
            </a:r>
            <a:r>
              <a:rPr lang="ro-RO" dirty="0" smtClean="0"/>
              <a:t>pentru colectivitate ("purtători sănătoşi”).</a:t>
            </a:r>
            <a:endParaRPr lang="en-US" dirty="0" smtClean="0"/>
          </a:p>
          <a:p>
            <a:r>
              <a:rPr lang="ro-RO" b="1" dirty="0" smtClean="0"/>
              <a:t> </a:t>
            </a:r>
            <a:endParaRPr lang="en-US" dirty="0" smtClean="0"/>
          </a:p>
          <a:p>
            <a:r>
              <a:rPr lang="ro-RO" b="1" dirty="0" smtClean="0"/>
              <a:t>- Infecţiile latente</a:t>
            </a:r>
            <a:r>
              <a:rPr lang="ro-RO" dirty="0" smtClean="0"/>
              <a:t> </a:t>
            </a:r>
            <a:r>
              <a:rPr lang="ro-RO" b="1" i="1" dirty="0" smtClean="0"/>
              <a:t>nu se manifestă clinic</a:t>
            </a:r>
            <a:r>
              <a:rPr lang="ro-RO" dirty="0" smtClean="0"/>
              <a:t>, </a:t>
            </a:r>
            <a:r>
              <a:rPr lang="ro-RO" b="1" i="1" dirty="0" smtClean="0"/>
              <a:t>deşi agenţii infecţioşi</a:t>
            </a:r>
            <a:r>
              <a:rPr lang="ro-RO" dirty="0" smtClean="0"/>
              <a:t> (bacterii, virusuri sau protozoare), pot </a:t>
            </a:r>
            <a:r>
              <a:rPr lang="ro-RO" b="1" i="1" dirty="0" smtClean="0"/>
              <a:t>persista vii în organism timp îndelungat</a:t>
            </a:r>
            <a:r>
              <a:rPr lang="ro-RO" dirty="0" smtClean="0"/>
              <a:t>. Infecţia se poate însă activa şi deveni clinic evidentă datorită unor </a:t>
            </a:r>
            <a:r>
              <a:rPr lang="ro-RO" b="1" i="1" dirty="0" smtClean="0"/>
              <a:t>factori favorizanţi</a:t>
            </a:r>
            <a:r>
              <a:rPr lang="ro-RO" dirty="0" smtClean="0"/>
              <a:t>. De exemplu: </a:t>
            </a:r>
            <a:r>
              <a:rPr lang="ro-RO" i="1" dirty="0" smtClean="0"/>
              <a:t>herpesul</a:t>
            </a:r>
            <a:r>
              <a:rPr lang="ro-RO" dirty="0" smtClean="0"/>
              <a:t> este activat de o iritaţie mecanică locală, febră, căldură excesivă, stress, ultraviolete etc. </a:t>
            </a:r>
            <a:r>
              <a:rPr lang="ro-RO" i="1" dirty="0" smtClean="0"/>
              <a:t>Bruceloza, sifilisul, tuberculoza</a:t>
            </a:r>
            <a:r>
              <a:rPr lang="ro-RO" dirty="0" smtClean="0"/>
              <a:t> pot prezenta perioade de latenţă cu recidive posibile, manifestate clinic. Unele infecţii latente virale pot produce transformări celulare până la tumori (</a:t>
            </a:r>
            <a:r>
              <a:rPr lang="ro-RO" i="1" dirty="0" smtClean="0"/>
              <a:t>virusuri oncogene, v. Herpes tip 2, v. Citomegalic</a:t>
            </a:r>
            <a:r>
              <a:rPr lang="ro-RO" dirty="0" smtClean="0"/>
              <a:t>).</a:t>
            </a:r>
            <a:endParaRPr lang="en-US" dirty="0" smtClean="0"/>
          </a:p>
          <a:p>
            <a:r>
              <a:rPr lang="ro-RO" b="1" dirty="0" smtClean="0"/>
              <a:t> </a:t>
            </a:r>
            <a:endParaRPr lang="en-US" dirty="0" smtClean="0"/>
          </a:p>
          <a:p>
            <a:r>
              <a:rPr lang="ro-RO" b="1" dirty="0" smtClean="0"/>
              <a:t>- Infecţii aparente clinic</a:t>
            </a:r>
            <a:r>
              <a:rPr lang="ro-RO" dirty="0" smtClean="0"/>
              <a:t> care pot fi, după sediul unde evoluează infecţia, localizate sau generalizate. </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038872"/>
          </a:xfrm>
        </p:spPr>
        <p:txBody>
          <a:bodyPr>
            <a:normAutofit fontScale="70000" lnSpcReduction="20000"/>
          </a:bodyPr>
          <a:lstStyle/>
          <a:p>
            <a:r>
              <a:rPr lang="ro-RO" b="1" i="1" dirty="0" smtClean="0"/>
              <a:t>Infecţiile localizate</a:t>
            </a:r>
            <a:r>
              <a:rPr lang="ro-RO" dirty="0" smtClean="0"/>
              <a:t> sunt acele infecţii în care </a:t>
            </a:r>
            <a:r>
              <a:rPr lang="ro-RO" b="1" i="1" dirty="0" smtClean="0"/>
              <a:t>bacteria se înmulţeşte la poarta de intrare şi determină leziuni minime</a:t>
            </a:r>
            <a:r>
              <a:rPr lang="ro-RO" dirty="0" smtClean="0"/>
              <a:t>: </a:t>
            </a:r>
            <a:r>
              <a:rPr lang="ro-RO" i="1" dirty="0" smtClean="0"/>
              <a:t>abcese, furuncule, flegmoane, angine</a:t>
            </a:r>
            <a:r>
              <a:rPr lang="ro-RO" dirty="0" smtClean="0"/>
              <a:t>, etc. Depăşiind poarta de intrare, </a:t>
            </a:r>
            <a:r>
              <a:rPr lang="ro-RO" b="1" i="1" dirty="0" smtClean="0"/>
              <a:t>unele bacterii produc infecţia numai dacă ajung în organul de elecţie</a:t>
            </a:r>
            <a:r>
              <a:rPr lang="ro-RO" dirty="0" smtClean="0"/>
              <a:t>: </a:t>
            </a:r>
            <a:r>
              <a:rPr lang="ro-RO" i="1" dirty="0" smtClean="0"/>
              <a:t>bacilul tific </a:t>
            </a:r>
            <a:r>
              <a:rPr lang="ro-RO" dirty="0" smtClean="0"/>
              <a:t>şi </a:t>
            </a:r>
            <a:r>
              <a:rPr lang="ro-RO" i="1" dirty="0" smtClean="0"/>
              <a:t>vibrionul holeric</a:t>
            </a:r>
            <a:r>
              <a:rPr lang="ro-RO" dirty="0" smtClean="0"/>
              <a:t> în intestinul subţire, </a:t>
            </a:r>
            <a:r>
              <a:rPr lang="ro-RO" i="1" dirty="0" smtClean="0"/>
              <a:t>bacilul dizenteric</a:t>
            </a:r>
            <a:r>
              <a:rPr lang="ro-RO" dirty="0" smtClean="0"/>
              <a:t> în colon, unde se înmulţesc şi determină simptomele de boală.</a:t>
            </a:r>
            <a:endParaRPr lang="en-US" dirty="0" smtClean="0"/>
          </a:p>
          <a:p>
            <a:r>
              <a:rPr lang="ro-RO" dirty="0" smtClean="0"/>
              <a:t>În unele cazuri </a:t>
            </a:r>
            <a:r>
              <a:rPr lang="ro-RO" b="1" i="1" dirty="0" smtClean="0"/>
              <a:t>infecţia progresează din aproape în aproape</a:t>
            </a:r>
            <a:r>
              <a:rPr lang="ro-RO" dirty="0" smtClean="0"/>
              <a:t> (prin contiguitate) </a:t>
            </a:r>
            <a:r>
              <a:rPr lang="ro-RO" b="1" i="1" dirty="0" smtClean="0"/>
              <a:t>afectând ţesuturile vecine</a:t>
            </a:r>
            <a:r>
              <a:rPr lang="ro-RO" dirty="0" smtClean="0"/>
              <a:t>: infecţia rinofaringelui poate invada căile respiratorii superioare (bronhiile) şi apoi chiar pe cele inferioare, alveolele pulmonare (zonă normal sterilă) determinând pneumonii şi bronhopneumonii. De asemenea, infecţia vaginală netratată, se poate extinde până la uter şi anexe; procesele inflamatorii apendiculare generează peritonite.</a:t>
            </a:r>
            <a:endParaRPr lang="en-US" dirty="0" smtClean="0"/>
          </a:p>
          <a:p>
            <a:endParaRPr lang="en-US" dirty="0" smtClean="0"/>
          </a:p>
          <a:p>
            <a:r>
              <a:rPr lang="ro-RO" b="1" i="1" dirty="0" smtClean="0"/>
              <a:t>Infecţii generalizate. </a:t>
            </a:r>
            <a:r>
              <a:rPr lang="ro-RO" dirty="0" smtClean="0"/>
              <a:t>Uneori, în absenţa tratamentului, </a:t>
            </a:r>
            <a:r>
              <a:rPr lang="ro-RO" b="1" i="1" dirty="0" smtClean="0"/>
              <a:t>infecţia se poate generaliza pe cale sanguină sau limfatică</a:t>
            </a:r>
            <a:r>
              <a:rPr lang="ro-RO" dirty="0" smtClean="0"/>
              <a:t>, determinând bacteriemii sau septicemii. </a:t>
            </a:r>
            <a:endParaRPr lang="en-US" dirty="0" smtClean="0"/>
          </a:p>
          <a:p>
            <a:r>
              <a:rPr lang="ro-RO" b="1" dirty="0" smtClean="0"/>
              <a:t> </a:t>
            </a:r>
            <a:endParaRPr lang="en-US" dirty="0" smtClean="0"/>
          </a:p>
          <a:p>
            <a:r>
              <a:rPr lang="ro-RO" b="1" dirty="0" smtClean="0"/>
              <a:t>BACTERIEMIA</a:t>
            </a:r>
            <a:r>
              <a:rPr lang="ro-RO" dirty="0" smtClean="0"/>
              <a:t> este </a:t>
            </a:r>
            <a:r>
              <a:rPr lang="ro-RO" b="1" i="1" dirty="0" smtClean="0"/>
              <a:t>pătrunderea în sânge a unui număr redus de bacterii</a:t>
            </a:r>
            <a:r>
              <a:rPr lang="ro-RO" dirty="0" smtClean="0"/>
              <a:t>, </a:t>
            </a:r>
            <a:r>
              <a:rPr lang="ro-RO" b="1" i="1" dirty="0" smtClean="0"/>
              <a:t>într-un interval de timp limitat, fără manifestare clinică</a:t>
            </a:r>
            <a:r>
              <a:rPr lang="ro-RO" dirty="0" smtClean="0"/>
              <a:t> importantă, organismul învingând de obicei infecţia. Bacteriemia este fie </a:t>
            </a:r>
            <a:r>
              <a:rPr lang="ro-RO" b="1" i="1" dirty="0" smtClean="0"/>
              <a:t>discontinuă</a:t>
            </a:r>
            <a:r>
              <a:rPr lang="ro-RO" dirty="0" smtClean="0"/>
              <a:t>, când </a:t>
            </a:r>
            <a:r>
              <a:rPr lang="ro-RO" i="1" dirty="0" smtClean="0"/>
              <a:t>bacteriile sunt mobilizate dintr-un focar septic</a:t>
            </a:r>
            <a:r>
              <a:rPr lang="ro-RO" dirty="0" smtClean="0"/>
              <a:t> acut (pneumonie), sau subacut (osteomielită), fie </a:t>
            </a:r>
            <a:r>
              <a:rPr lang="ro-RO" b="1" i="1" dirty="0" smtClean="0"/>
              <a:t>fugară</a:t>
            </a:r>
            <a:r>
              <a:rPr lang="ro-RO" dirty="0" smtClean="0"/>
              <a:t>, când bacteriile sunt aspirate printr-o ruptură vasculară posttraumatică, chirurgicală, postextracţională (stomatologie). Uneori însă, bacteriemia explică localizarea tardivă a unei infecţii, spre exemplu tuberculoza osoasă consecutiv infecţiei pulmonare.</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401080" cy="6286544"/>
          </a:xfrm>
        </p:spPr>
        <p:txBody>
          <a:bodyPr>
            <a:normAutofit fontScale="70000" lnSpcReduction="20000"/>
          </a:bodyPr>
          <a:lstStyle/>
          <a:p>
            <a:r>
              <a:rPr lang="ro-RO" b="1" dirty="0" smtClean="0"/>
              <a:t>SEPTICEMIA</a:t>
            </a:r>
            <a:r>
              <a:rPr lang="ro-RO" dirty="0" smtClean="0"/>
              <a:t> este </a:t>
            </a:r>
            <a:r>
              <a:rPr lang="ro-RO" b="1" i="1" dirty="0" smtClean="0"/>
              <a:t>revărsarea permanentă sau intermitentă în sânge a unor bacterii dintr-un focar infecţios existent</a:t>
            </a:r>
            <a:r>
              <a:rPr lang="ro-RO" dirty="0" smtClean="0"/>
              <a:t>: endocardita bacteriană, abces care comunică cu un vas sanguin, un cateter venos infectat, etc. Septicemia se însoţeşte de febră caracteristică, frison şi o stare generală alterată care necesită tratament de urgenţă. </a:t>
            </a:r>
            <a:r>
              <a:rPr lang="ro-RO" b="1" i="1" dirty="0" smtClean="0"/>
              <a:t>Localizarea secundară a infecţiei</a:t>
            </a:r>
            <a:r>
              <a:rPr lang="ro-RO" dirty="0" smtClean="0"/>
              <a:t> netratate sau incorect tratate </a:t>
            </a:r>
            <a:r>
              <a:rPr lang="ro-RO" b="1" i="1" dirty="0" smtClean="0"/>
              <a:t>în diverse organe</a:t>
            </a:r>
            <a:r>
              <a:rPr lang="ro-RO" dirty="0" smtClean="0"/>
              <a:t>,  constituie </a:t>
            </a:r>
            <a:r>
              <a:rPr lang="ro-RO" b="1" dirty="0" smtClean="0"/>
              <a:t>septico-pioemia</a:t>
            </a:r>
            <a:r>
              <a:rPr lang="ro-RO" dirty="0" smtClean="0"/>
              <a:t> (dată de bacterii pioemice cu înmulţire extracelulară) sau </a:t>
            </a:r>
            <a:r>
              <a:rPr lang="ro-RO" b="1" dirty="0" smtClean="0"/>
              <a:t>granulia</a:t>
            </a:r>
            <a:r>
              <a:rPr lang="ro-RO" dirty="0" smtClean="0"/>
              <a:t> (dată de bacterii facultativ intracelulare). Septicemia este însoţită cel mai adesea de </a:t>
            </a:r>
            <a:r>
              <a:rPr lang="ro-RO" b="1" dirty="0" smtClean="0"/>
              <a:t>„toxemie”</a:t>
            </a:r>
            <a:r>
              <a:rPr lang="ro-RO" dirty="0" smtClean="0"/>
              <a:t>, datorată </a:t>
            </a:r>
            <a:r>
              <a:rPr lang="ro-RO" b="1" i="1" dirty="0" smtClean="0"/>
              <a:t>difuziei concomitente de exoenzime-agresine, toxine </a:t>
            </a:r>
            <a:r>
              <a:rPr lang="ro-RO" dirty="0" smtClean="0"/>
              <a:t>(endotoxina bacteriilor Gram negative când se produce o liză masivă a acestora în sânge), produşi de catabolism şi alterare tisulară.</a:t>
            </a:r>
            <a:endParaRPr lang="en-US" dirty="0" smtClean="0"/>
          </a:p>
          <a:p>
            <a:endParaRPr lang="en-US" dirty="0" smtClean="0"/>
          </a:p>
          <a:p>
            <a:r>
              <a:rPr lang="ro-RO" dirty="0" smtClean="0"/>
              <a:t>Infecţiile generalizate evoluează în mai multe etape:</a:t>
            </a:r>
            <a:endParaRPr lang="en-US" dirty="0" smtClean="0"/>
          </a:p>
          <a:p>
            <a:r>
              <a:rPr lang="ro-RO" b="1" dirty="0" smtClean="0"/>
              <a:t>a. Etapa (perioada) de incubaţie</a:t>
            </a:r>
            <a:r>
              <a:rPr lang="ro-RO" dirty="0" smtClean="0"/>
              <a:t>: </a:t>
            </a:r>
            <a:r>
              <a:rPr lang="ro-RO" b="1" i="1" dirty="0" smtClean="0"/>
              <a:t>intervalul parcurs de la pătrunderea germenului infectant în organism până la apariţia primelor simptome</a:t>
            </a:r>
            <a:r>
              <a:rPr lang="ro-RO" dirty="0" smtClean="0"/>
              <a:t> de boală. Durata ei (ore, zile, săptămâni) depinde atât de microorganism (specie sau tulpină) cât şi de rezistenţa organismului. În general, cu cât </a:t>
            </a:r>
            <a:r>
              <a:rPr lang="ro-RO" i="1" dirty="0" smtClean="0"/>
              <a:t>perioada de incubaţie este mai scurtă, bacteria este mai virulentă şi infecţia mai severă</a:t>
            </a:r>
            <a:r>
              <a:rPr lang="ro-RO" dirty="0" smtClean="0"/>
              <a:t>.</a:t>
            </a:r>
            <a:endParaRPr lang="en-US" dirty="0" smtClean="0"/>
          </a:p>
          <a:p>
            <a:r>
              <a:rPr lang="ro-RO" dirty="0" smtClean="0"/>
              <a:t>În funcţie de durata medie a perioadei de incubaţie există:</a:t>
            </a:r>
            <a:endParaRPr lang="en-US" dirty="0" smtClean="0"/>
          </a:p>
          <a:p>
            <a:pPr lvl="0"/>
            <a:r>
              <a:rPr lang="ro-RO" dirty="0" smtClean="0"/>
              <a:t>boli cu </a:t>
            </a:r>
            <a:r>
              <a:rPr lang="ro-RO" b="1" dirty="0" smtClean="0"/>
              <a:t>incubaţie scurtă</a:t>
            </a:r>
            <a:r>
              <a:rPr lang="ro-RO" dirty="0" smtClean="0"/>
              <a:t>, 1-7 zile: </a:t>
            </a:r>
            <a:r>
              <a:rPr lang="ro-RO" i="1" dirty="0" smtClean="0"/>
              <a:t>toxiinfecţii alimentare, meningite, difteria, gonoreea</a:t>
            </a:r>
            <a:r>
              <a:rPr lang="ro-RO" dirty="0" smtClean="0"/>
              <a:t>;</a:t>
            </a:r>
            <a:endParaRPr lang="en-US" dirty="0" smtClean="0"/>
          </a:p>
          <a:p>
            <a:pPr lvl="0"/>
            <a:r>
              <a:rPr lang="ro-RO" dirty="0" smtClean="0"/>
              <a:t>boli cu </a:t>
            </a:r>
            <a:r>
              <a:rPr lang="ro-RO" b="1" dirty="0" smtClean="0"/>
              <a:t>incubaţie medie</a:t>
            </a:r>
            <a:r>
              <a:rPr lang="ro-RO" dirty="0" smtClean="0"/>
              <a:t>, 8-21 zile: </a:t>
            </a:r>
            <a:r>
              <a:rPr lang="ro-RO" i="1" dirty="0" smtClean="0"/>
              <a:t>febra tifoidă, tetanos</a:t>
            </a:r>
            <a:r>
              <a:rPr lang="ro-RO" dirty="0" smtClean="0"/>
              <a:t> etc.;</a:t>
            </a:r>
            <a:endParaRPr lang="en-US" dirty="0" smtClean="0"/>
          </a:p>
          <a:p>
            <a:pPr lvl="0"/>
            <a:r>
              <a:rPr lang="ro-RO" dirty="0" smtClean="0"/>
              <a:t>boli cu </a:t>
            </a:r>
            <a:r>
              <a:rPr lang="ro-RO" b="1" dirty="0" smtClean="0"/>
              <a:t>incubaţie lungă</a:t>
            </a:r>
            <a:r>
              <a:rPr lang="ro-RO" dirty="0" smtClean="0"/>
              <a:t>, zeci de zile: </a:t>
            </a:r>
            <a:r>
              <a:rPr lang="ro-RO" i="1" dirty="0" smtClean="0"/>
              <a:t>hepatita B</a:t>
            </a:r>
            <a:r>
              <a:rPr lang="ro-RO" dirty="0" smtClean="0"/>
              <a:t> (60-180 zile);</a:t>
            </a:r>
            <a:endParaRPr lang="en-US" dirty="0" smtClean="0"/>
          </a:p>
          <a:p>
            <a:pPr lvl="0"/>
            <a:r>
              <a:rPr lang="ro-RO" dirty="0" smtClean="0"/>
              <a:t>boli cu</a:t>
            </a:r>
            <a:r>
              <a:rPr lang="ro-RO" b="1" dirty="0" smtClean="0"/>
              <a:t> incubaţie foarte lungă, ani de zile</a:t>
            </a:r>
            <a:r>
              <a:rPr lang="ro-RO" dirty="0" smtClean="0"/>
              <a:t>: </a:t>
            </a:r>
            <a:r>
              <a:rPr lang="ro-RO" i="1" dirty="0" smtClean="0"/>
              <a:t>tuberculoza, lepra, SIDA</a:t>
            </a:r>
            <a:r>
              <a:rPr lang="ro-RO" dirty="0" smtClean="0"/>
              <a:t>.</a:t>
            </a:r>
            <a:endParaRPr lang="en-US" dirty="0" smtClean="0"/>
          </a:p>
          <a:p>
            <a:r>
              <a:rPr lang="ro-RO" dirty="0" smtClean="0"/>
              <a:t>Unele boli au o perioadă fixă de incubaţie: </a:t>
            </a:r>
            <a:r>
              <a:rPr lang="ro-RO" i="1" dirty="0" smtClean="0"/>
              <a:t>rujeola, rubeola, variola, varicela</a:t>
            </a:r>
            <a:r>
              <a:rPr lang="ro-RO" dirty="0" smtClean="0"/>
              <a:t>.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643998" cy="6286544"/>
          </a:xfrm>
        </p:spPr>
        <p:txBody>
          <a:bodyPr>
            <a:normAutofit fontScale="70000" lnSpcReduction="20000"/>
          </a:bodyPr>
          <a:lstStyle/>
          <a:p>
            <a:r>
              <a:rPr lang="ro-RO" b="1" dirty="0" smtClean="0"/>
              <a:t>b. Debutul bolii</a:t>
            </a:r>
            <a:r>
              <a:rPr lang="ro-RO" dirty="0" smtClean="0"/>
              <a:t> reprezintă </a:t>
            </a:r>
            <a:r>
              <a:rPr lang="ro-RO" b="1" i="1" dirty="0" smtClean="0"/>
              <a:t>momentul apariţiei primelor semne de boală</a:t>
            </a:r>
            <a:r>
              <a:rPr lang="ro-RO" dirty="0" smtClean="0"/>
              <a:t>, de regulă necaracteristice: febră, scăderea apetitului, stare generală alterată, dureri de cap, dureri musculare, articulare etc. Debutul poate fi </a:t>
            </a:r>
            <a:r>
              <a:rPr lang="ro-RO" b="1" i="1" dirty="0" smtClean="0"/>
              <a:t>brusc</a:t>
            </a:r>
            <a:r>
              <a:rPr lang="ro-RO" dirty="0" smtClean="0"/>
              <a:t> sau </a:t>
            </a:r>
            <a:r>
              <a:rPr lang="ro-RO" b="1" i="1" dirty="0" smtClean="0"/>
              <a:t>insidios</a:t>
            </a:r>
            <a:r>
              <a:rPr lang="ro-RO" dirty="0" smtClean="0"/>
              <a:t>.</a:t>
            </a:r>
            <a:endParaRPr lang="en-US" dirty="0" smtClean="0"/>
          </a:p>
          <a:p>
            <a:r>
              <a:rPr lang="ro-RO" b="1" i="1" dirty="0" smtClean="0"/>
              <a:t> </a:t>
            </a:r>
            <a:endParaRPr lang="en-US" dirty="0" smtClean="0"/>
          </a:p>
          <a:p>
            <a:r>
              <a:rPr lang="ro-RO" b="1" dirty="0" smtClean="0"/>
              <a:t>c. Perioada de stare</a:t>
            </a:r>
            <a:r>
              <a:rPr lang="ro-RO" dirty="0" smtClean="0"/>
              <a:t> se caracterizează prin </a:t>
            </a:r>
            <a:r>
              <a:rPr lang="ro-RO" b="1" i="1" dirty="0" smtClean="0"/>
              <a:t>apariţia semnelor clinice şi paraclinice specifice bolii</a:t>
            </a:r>
            <a:r>
              <a:rPr lang="ro-RO" b="1" dirty="0" smtClean="0"/>
              <a:t> </a:t>
            </a:r>
            <a:r>
              <a:rPr lang="ro-RO" dirty="0" smtClean="0"/>
              <a:t>(digestive, respiratorii, manifestări cutanate, semne de iritaţie meningeală etc.)</a:t>
            </a:r>
            <a:endParaRPr lang="en-US" dirty="0" smtClean="0"/>
          </a:p>
          <a:p>
            <a:r>
              <a:rPr lang="ro-RO" b="1" dirty="0" smtClean="0"/>
              <a:t> </a:t>
            </a:r>
            <a:endParaRPr lang="en-US" dirty="0" smtClean="0"/>
          </a:p>
          <a:p>
            <a:r>
              <a:rPr lang="ro-RO" b="1" dirty="0" smtClean="0"/>
              <a:t>d. Perioada de declin (defervescenţă)</a:t>
            </a:r>
            <a:r>
              <a:rPr lang="ro-RO" dirty="0" smtClean="0"/>
              <a:t>: în cazul unei evoluţii favorabile </a:t>
            </a:r>
            <a:r>
              <a:rPr lang="ro-RO" b="1" i="1" dirty="0" smtClean="0"/>
              <a:t>semnele majore ale bolii diminuă până la dispariţia totală</a:t>
            </a:r>
            <a:r>
              <a:rPr lang="ro-RO" dirty="0" smtClean="0"/>
              <a:t>, brusc, </a:t>
            </a:r>
            <a:r>
              <a:rPr lang="ro-RO" b="1" i="1" dirty="0" smtClean="0"/>
              <a:t>in crisis</a:t>
            </a:r>
            <a:r>
              <a:rPr lang="ro-RO" b="1" dirty="0" smtClean="0"/>
              <a:t> </a:t>
            </a:r>
            <a:r>
              <a:rPr lang="ro-RO" dirty="0" smtClean="0"/>
              <a:t>(ca în pneumonia pneumococică) sau lent, progresiv,</a:t>
            </a:r>
            <a:r>
              <a:rPr lang="ro-RO" i="1" dirty="0" smtClean="0"/>
              <a:t> </a:t>
            </a:r>
            <a:r>
              <a:rPr lang="ro-RO" b="1" i="1" dirty="0" smtClean="0"/>
              <a:t>in lisis</a:t>
            </a:r>
            <a:r>
              <a:rPr lang="ro-RO" dirty="0" smtClean="0"/>
              <a:t> (ca în febra tifoidă).</a:t>
            </a:r>
            <a:endParaRPr lang="en-US" dirty="0" smtClean="0"/>
          </a:p>
          <a:p>
            <a:r>
              <a:rPr lang="ro-RO" b="1" dirty="0" smtClean="0"/>
              <a:t> </a:t>
            </a:r>
            <a:endParaRPr lang="en-US" dirty="0" smtClean="0"/>
          </a:p>
          <a:p>
            <a:r>
              <a:rPr lang="ro-RO" b="1" dirty="0" smtClean="0"/>
              <a:t>e. Perioada de convalescenţă</a:t>
            </a:r>
            <a:r>
              <a:rPr lang="ro-RO" dirty="0" smtClean="0"/>
              <a:t> este </a:t>
            </a:r>
            <a:r>
              <a:rPr lang="ro-RO" b="1" i="1" dirty="0" smtClean="0"/>
              <a:t>perioada în care se refac leziunile şi se restabilesc funcţiile perturbate</a:t>
            </a:r>
            <a:r>
              <a:rPr lang="ro-RO" dirty="0" smtClean="0"/>
              <a:t>. Este o perioadă foarte importantă pentru că acum pot apărea: recăderi, complicaţii, cronicizarea infecţiei.</a:t>
            </a:r>
            <a:endParaRPr lang="en-US" dirty="0" smtClean="0"/>
          </a:p>
          <a:p>
            <a:r>
              <a:rPr lang="ro-RO" dirty="0" smtClean="0"/>
              <a:t>În cazul unei </a:t>
            </a:r>
            <a:r>
              <a:rPr lang="ro-RO" b="1" dirty="0" smtClean="0"/>
              <a:t>evoluţii favorabile</a:t>
            </a:r>
            <a:r>
              <a:rPr lang="ro-RO" dirty="0" smtClean="0"/>
              <a:t> se produce </a:t>
            </a:r>
            <a:r>
              <a:rPr lang="ro-RO" b="1" i="1" dirty="0" smtClean="0"/>
              <a:t>vindecarea, cu sau fără sechele</a:t>
            </a:r>
            <a:r>
              <a:rPr lang="ro-RO" dirty="0" smtClean="0"/>
              <a:t>. De regulă, vindecarea poate fi totală, însă în anumite cazuri, bolnavul poate rămâne purtător de germeni sau poate să prezinte sechele funcţionale sau organice. În cazul unei </a:t>
            </a:r>
            <a:r>
              <a:rPr lang="ro-RO" b="1" dirty="0" smtClean="0"/>
              <a:t>evoluţii nefavorabile</a:t>
            </a:r>
            <a:r>
              <a:rPr lang="ro-RO" dirty="0" smtClean="0"/>
              <a:t>, boala evoluează spre </a:t>
            </a:r>
            <a:r>
              <a:rPr lang="ro-RO" b="1" i="1" dirty="0" smtClean="0"/>
              <a:t>exitus</a:t>
            </a:r>
            <a:r>
              <a:rPr lang="ro-RO" b="1" dirty="0" smtClean="0"/>
              <a:t> </a:t>
            </a:r>
            <a:r>
              <a:rPr lang="ro-RO" dirty="0" smtClean="0"/>
              <a:t>sau </a:t>
            </a:r>
            <a:r>
              <a:rPr lang="ro-RO" b="1" i="1" dirty="0" smtClean="0"/>
              <a:t>cronicizare</a:t>
            </a:r>
            <a:r>
              <a:rPr lang="ro-RO" dirty="0" smtClean="0"/>
              <a:t>.</a:t>
            </a:r>
            <a:endParaRPr lang="en-US" dirty="0" smtClean="0"/>
          </a:p>
          <a:p>
            <a:r>
              <a:rPr lang="ro-RO" dirty="0" smtClean="0"/>
              <a:t>În cazul vindecării trebuie făcută distincţia </a:t>
            </a:r>
            <a:r>
              <a:rPr lang="ro-RO" b="1" i="1" dirty="0" smtClean="0"/>
              <a:t>între vindecarea clinică</a:t>
            </a:r>
            <a:r>
              <a:rPr lang="ro-RO" i="1" dirty="0" smtClean="0"/>
              <a:t> </a:t>
            </a:r>
            <a:r>
              <a:rPr lang="ro-RO" dirty="0" smtClean="0"/>
              <a:t>şi cea</a:t>
            </a:r>
            <a:r>
              <a:rPr lang="ro-RO" i="1" dirty="0" smtClean="0"/>
              <a:t> </a:t>
            </a:r>
            <a:r>
              <a:rPr lang="ro-RO" b="1" i="1" dirty="0" smtClean="0"/>
              <a:t>bacteriologică</a:t>
            </a:r>
            <a:r>
              <a:rPr lang="ro-RO" dirty="0" smtClean="0"/>
              <a:t>, care nu se suprapun totdeauna. </a:t>
            </a:r>
            <a:r>
              <a:rPr lang="ro-RO" b="1" i="1" dirty="0" smtClean="0"/>
              <a:t>Vindecarea bacteriologică</a:t>
            </a:r>
            <a:r>
              <a:rPr lang="ro-RO" dirty="0" smtClean="0"/>
              <a:t> reprezintă </a:t>
            </a:r>
            <a:r>
              <a:rPr lang="ro-RO" i="1" dirty="0" smtClean="0"/>
              <a:t>momentul când nu se mai izolează germenul cauzal în produsele bolnavului</a:t>
            </a:r>
            <a:r>
              <a:rPr lang="ro-RO" dirty="0" smtClean="0"/>
              <a:t>. Dacă are loc </a:t>
            </a:r>
            <a:r>
              <a:rPr lang="ro-RO" i="1" dirty="0" smtClean="0"/>
              <a:t>vindecarea clinică, dar nu şi cea bacteriologică </a:t>
            </a:r>
            <a:r>
              <a:rPr lang="ro-RO" dirty="0" smtClean="0"/>
              <a:t>(germenul se izolează din produsele fostului bolnav după dispariţia semnelor clinice), apare </a:t>
            </a:r>
            <a:r>
              <a:rPr lang="ro-RO" b="1" dirty="0" smtClean="0"/>
              <a:t>starea de “purtător”</a:t>
            </a:r>
            <a:r>
              <a:rPr lang="ro-RO" dirty="0" smtClean="0"/>
              <a:t> (exemplu: </a:t>
            </a:r>
            <a:r>
              <a:rPr lang="ro-RO" i="1" dirty="0" smtClean="0"/>
              <a:t>Salmonella, Shigella, E. coli patogen</a:t>
            </a:r>
            <a:r>
              <a:rPr lang="ro-RO" dirty="0" smtClean="0"/>
              <a:t>).</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70000" lnSpcReduction="20000"/>
          </a:bodyPr>
          <a:lstStyle/>
          <a:p>
            <a:r>
              <a:rPr lang="ro-RO" b="1" dirty="0" smtClean="0"/>
              <a:t>3. EFECTELE NOCIVE ALE INFECŢIEI</a:t>
            </a:r>
            <a:endParaRPr lang="en-US" b="1" dirty="0" smtClean="0"/>
          </a:p>
          <a:p>
            <a:endParaRPr lang="en-US" dirty="0" smtClean="0"/>
          </a:p>
          <a:p>
            <a:r>
              <a:rPr lang="ro-RO" b="1" i="1" dirty="0" smtClean="0"/>
              <a:t>3.1. Alterări organice şi funcţionale determinate de agentul infecţios</a:t>
            </a:r>
            <a:endParaRPr lang="en-US" b="1" i="1" dirty="0" smtClean="0"/>
          </a:p>
          <a:p>
            <a:endParaRPr lang="en-US" dirty="0" smtClean="0"/>
          </a:p>
          <a:p>
            <a:r>
              <a:rPr lang="ro-RO" b="1" dirty="0" smtClean="0"/>
              <a:t>Alterările mecanice (obstrucţii)</a:t>
            </a:r>
            <a:r>
              <a:rPr lang="ro-RO" dirty="0" smtClean="0"/>
              <a:t> se datorează </a:t>
            </a:r>
            <a:r>
              <a:rPr lang="ro-RO" b="1" i="1" dirty="0" smtClean="0"/>
              <a:t>reacţiei inflamatorii a gazdei</a:t>
            </a:r>
            <a:r>
              <a:rPr lang="ro-RO" i="1" dirty="0" smtClean="0"/>
              <a:t> </a:t>
            </a:r>
            <a:r>
              <a:rPr lang="ro-RO" dirty="0" smtClean="0"/>
              <a:t>ca răspuns la prezenţa microorganismului</a:t>
            </a:r>
            <a:r>
              <a:rPr lang="ro-RO" i="1" dirty="0" smtClean="0"/>
              <a:t> </a:t>
            </a:r>
            <a:r>
              <a:rPr lang="ro-RO" dirty="0" smtClean="0"/>
              <a:t>(exemplu: în </a:t>
            </a:r>
            <a:r>
              <a:rPr lang="ro-RO" i="1" dirty="0" smtClean="0"/>
              <a:t>difterie</a:t>
            </a:r>
            <a:r>
              <a:rPr lang="ro-RO" dirty="0" smtClean="0"/>
              <a:t> obstruarea căilor respiratorii prin falsele membrane).</a:t>
            </a:r>
            <a:endParaRPr lang="en-US" dirty="0" smtClean="0"/>
          </a:p>
          <a:p>
            <a:r>
              <a:rPr lang="ro-RO" b="1" dirty="0" smtClean="0"/>
              <a:t>Distrucţie celulară</a:t>
            </a:r>
            <a:r>
              <a:rPr lang="ro-RO" dirty="0" smtClean="0"/>
              <a:t>. </a:t>
            </a:r>
            <a:r>
              <a:rPr lang="ro-RO" i="1" dirty="0" smtClean="0"/>
              <a:t>Efectul distructiv</a:t>
            </a:r>
            <a:r>
              <a:rPr lang="ro-RO" dirty="0" smtClean="0"/>
              <a:t> depinde de celulele implicate, de numărul lor şi de viteza evoluţiei infecţiei. Această distrucţie celulară are loc prin </a:t>
            </a:r>
            <a:r>
              <a:rPr lang="ro-RO" b="1" i="1" dirty="0" smtClean="0"/>
              <a:t>enzimele eliberate de microorganisme</a:t>
            </a:r>
            <a:r>
              <a:rPr lang="ro-RO" dirty="0" smtClean="0"/>
              <a:t> (hemolizine, leucocidine), dar în special prin </a:t>
            </a:r>
            <a:r>
              <a:rPr lang="ro-RO" b="1" i="1" dirty="0" smtClean="0"/>
              <a:t>toxinele</a:t>
            </a:r>
            <a:r>
              <a:rPr lang="ro-RO" b="1" dirty="0" smtClean="0"/>
              <a:t> </a:t>
            </a:r>
            <a:r>
              <a:rPr lang="ro-RO" dirty="0" smtClean="0"/>
              <a:t>acestora. Unele toxine acţionează în </a:t>
            </a:r>
            <a:r>
              <a:rPr lang="ro-RO" b="1" i="1" dirty="0" smtClean="0"/>
              <a:t>apropierea porţii de intrare</a:t>
            </a:r>
            <a:r>
              <a:rPr lang="ro-RO" dirty="0" smtClean="0"/>
              <a:t> (</a:t>
            </a:r>
            <a:r>
              <a:rPr lang="ro-RO" i="1" dirty="0" smtClean="0"/>
              <a:t>Shigella</a:t>
            </a:r>
            <a:r>
              <a:rPr lang="ro-RO" dirty="0" smtClean="0"/>
              <a:t>) sau </a:t>
            </a:r>
            <a:r>
              <a:rPr lang="ro-RO" b="1" i="1" dirty="0" smtClean="0"/>
              <a:t>acţionează la distanţă de locul unde sunt produse</a:t>
            </a:r>
            <a:r>
              <a:rPr lang="ro-RO" dirty="0" smtClean="0"/>
              <a:t> (</a:t>
            </a:r>
            <a:r>
              <a:rPr lang="ro-RO" i="1" dirty="0" smtClean="0"/>
              <a:t>Corynebacterium diphteriae</a:t>
            </a:r>
            <a:r>
              <a:rPr lang="ro-RO" dirty="0" smtClean="0"/>
              <a:t>).</a:t>
            </a:r>
            <a:endParaRPr lang="en-US" dirty="0" smtClean="0"/>
          </a:p>
          <a:p>
            <a:r>
              <a:rPr lang="ro-RO" b="1" dirty="0" smtClean="0"/>
              <a:t>Alterări ale metabolismului celular</a:t>
            </a:r>
            <a:r>
              <a:rPr lang="ro-RO" dirty="0" smtClean="0"/>
              <a:t> apar în unele </a:t>
            </a:r>
            <a:r>
              <a:rPr lang="ro-RO" b="1" i="1" dirty="0" smtClean="0"/>
              <a:t>infecţii care evoluează fără leziuni celulare</a:t>
            </a:r>
            <a:r>
              <a:rPr lang="ro-RO" dirty="0" smtClean="0"/>
              <a:t>. Sunt cauzate de </a:t>
            </a:r>
            <a:r>
              <a:rPr lang="ro-RO" b="1" i="1" dirty="0" smtClean="0"/>
              <a:t>toxinele</a:t>
            </a:r>
            <a:r>
              <a:rPr lang="ro-RO" i="1" dirty="0" smtClean="0"/>
              <a:t> </a:t>
            </a:r>
            <a:r>
              <a:rPr lang="ro-RO" dirty="0" smtClean="0"/>
              <a:t>eliberate de bacterii: </a:t>
            </a:r>
            <a:r>
              <a:rPr lang="ro-RO" i="1" dirty="0" smtClean="0"/>
              <a:t>tetanos</a:t>
            </a:r>
            <a:r>
              <a:rPr lang="ro-RO" dirty="0" smtClean="0"/>
              <a:t> (toxina determină modificări ale metabolismului celulelor motoare producând paralizii spastice); </a:t>
            </a:r>
            <a:r>
              <a:rPr lang="ro-RO" i="1" dirty="0" smtClean="0"/>
              <a:t>botulism </a:t>
            </a:r>
            <a:r>
              <a:rPr lang="ro-RO" dirty="0" smtClean="0"/>
              <a:t>(toxina botulinică împiedică eliberarea de acetilcolină la nivelul sinapselor colinergice producând paralizia flască); </a:t>
            </a:r>
            <a:r>
              <a:rPr lang="ro-RO" i="1" dirty="0" smtClean="0"/>
              <a:t>holeră, diareea malignă a nou-născutului</a:t>
            </a:r>
            <a:r>
              <a:rPr lang="ro-RO" dirty="0" smtClean="0"/>
              <a:t> (toxinele -vibrionului holeric, E. coli enterotoxigen- determină creşterea nivelului AMP-ului ciclic în celulele epiteliului intestinal, cu eliminarea unor cantităţi mari de apă în intestin cu apariţia diareei).</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215106"/>
          </a:xfrm>
        </p:spPr>
        <p:txBody>
          <a:bodyPr>
            <a:normAutofit fontScale="70000" lnSpcReduction="20000"/>
          </a:bodyPr>
          <a:lstStyle/>
          <a:p>
            <a:r>
              <a:rPr lang="ro-RO" b="1" i="1" dirty="0" smtClean="0"/>
              <a:t>3.2. Alterări datorate reacţiilor de apărare antiinfecţioase</a:t>
            </a:r>
            <a:endParaRPr lang="en-US" dirty="0" smtClean="0"/>
          </a:p>
          <a:p>
            <a:r>
              <a:rPr lang="ro-RO" dirty="0" smtClean="0"/>
              <a:t>Simptomele infecţiilor sunt produse nu numai de microorganismul infectant, ci şi de reacţiile gazdei.</a:t>
            </a:r>
            <a:endParaRPr lang="en-US" dirty="0" smtClean="0"/>
          </a:p>
          <a:p>
            <a:endParaRPr lang="en-US" dirty="0" smtClean="0"/>
          </a:p>
          <a:p>
            <a:r>
              <a:rPr lang="ro-RO" b="1" dirty="0" smtClean="0"/>
              <a:t>Puroiul</a:t>
            </a:r>
            <a:r>
              <a:rPr lang="ro-RO" dirty="0" smtClean="0"/>
              <a:t> este o </a:t>
            </a:r>
            <a:r>
              <a:rPr lang="ro-RO" b="1" i="1" dirty="0" smtClean="0"/>
              <a:t>consecinţă a inflamaţiei</a:t>
            </a:r>
            <a:r>
              <a:rPr lang="ro-RO" dirty="0" smtClean="0"/>
              <a:t> şi constă dintr-un amestec de </a:t>
            </a:r>
            <a:r>
              <a:rPr lang="ro-RO" b="1" i="1" dirty="0" smtClean="0"/>
              <a:t>leucocite vii şi distruse, bacterii, exudat</a:t>
            </a:r>
            <a:r>
              <a:rPr lang="ro-RO" dirty="0" smtClean="0"/>
              <a:t>. El rezultă prin migrarea rapidă a leucocitelor (în special granulocite neutrofile) în focarul infecţios, sub acţiunea unor stimuli chemotactici. Prin distrugerea leucocitelor se eliberează </a:t>
            </a:r>
            <a:r>
              <a:rPr lang="ro-RO" b="1" i="1" dirty="0" smtClean="0"/>
              <a:t>hidrolaze din granulaţiile lizozomale</a:t>
            </a:r>
            <a:r>
              <a:rPr lang="ro-RO" dirty="0" smtClean="0"/>
              <a:t> care lezează ţesuturile învecinate, cu extinderea zonei afectate.</a:t>
            </a:r>
            <a:endParaRPr lang="en-US" dirty="0" smtClean="0"/>
          </a:p>
          <a:p>
            <a:endParaRPr lang="en-US" dirty="0" smtClean="0"/>
          </a:p>
          <a:p>
            <a:r>
              <a:rPr lang="ro-RO" b="1" dirty="0" smtClean="0"/>
              <a:t>Abcesul</a:t>
            </a:r>
            <a:r>
              <a:rPr lang="ro-RO" dirty="0" smtClean="0"/>
              <a:t> rezultă atunci când </a:t>
            </a:r>
            <a:r>
              <a:rPr lang="ro-RO" b="1" i="1" dirty="0" smtClean="0"/>
              <a:t>puroiul se constituie într-o colecţie</a:t>
            </a:r>
            <a:r>
              <a:rPr lang="ro-RO" dirty="0" smtClean="0"/>
              <a:t>. În cazul existenţei unor deficienţe genetice ale funcţiilor leucocitelor, pot apare infecţii purulente recurente, chiar în prezenţa unui tratament corect cu antibiotice.</a:t>
            </a:r>
            <a:endParaRPr lang="en-US" dirty="0" smtClean="0"/>
          </a:p>
          <a:p>
            <a:endParaRPr lang="en-US" dirty="0" smtClean="0"/>
          </a:p>
          <a:p>
            <a:r>
              <a:rPr lang="ro-RO" b="1" dirty="0" smtClean="0"/>
              <a:t>Febra.</a:t>
            </a:r>
            <a:r>
              <a:rPr lang="ro-RO" dirty="0" smtClean="0"/>
              <a:t> O temperatură mai mare de 37</a:t>
            </a:r>
            <a:r>
              <a:rPr lang="ro-RO" dirty="0" smtClean="0">
                <a:sym typeface="Symbol"/>
              </a:rPr>
              <a:t></a:t>
            </a:r>
            <a:r>
              <a:rPr lang="ro-RO" dirty="0" smtClean="0"/>
              <a:t>C atrage atenţia asupra posibilităţii existenţei unui proces infecţios. Însă, lipsa febrei nu exclude o infecţie, după cum, nici prezenţa febrei nu defineşte o infecţie (febră prin mari distrucţii celulare). Asigură </a:t>
            </a:r>
            <a:r>
              <a:rPr lang="ro-RO" b="1" i="1" dirty="0" smtClean="0"/>
              <a:t>mobilizarea mijloacelor de luptă ale organismului</a:t>
            </a:r>
            <a:r>
              <a:rPr lang="ro-RO" dirty="0" smtClean="0"/>
              <a:t>, </a:t>
            </a:r>
            <a:r>
              <a:rPr lang="ro-RO" b="1" i="1" dirty="0" smtClean="0"/>
              <a:t>prin activarea metabolismului şi a circulaţiei sanguine</a:t>
            </a:r>
            <a:r>
              <a:rPr lang="ro-RO" dirty="0" smtClean="0"/>
              <a:t>. Mecanismul producerii febrei recunoaşte </a:t>
            </a:r>
            <a:r>
              <a:rPr lang="ro-RO" i="1" dirty="0" smtClean="0"/>
              <a:t>excitarea centrilor termoreglatori, cu predominenţa termogenezei, prin diferite citokine</a:t>
            </a:r>
            <a:r>
              <a:rPr lang="ro-RO" dirty="0" smtClean="0"/>
              <a:t>: interleukină-1(IL-1), factorul de necroză tumorală, alfa interferon. De asemenea, doze mici ale </a:t>
            </a:r>
            <a:r>
              <a:rPr lang="ro-RO" i="1" dirty="0" smtClean="0"/>
              <a:t>endotoxinelor bacteriilor Gram negative</a:t>
            </a:r>
            <a:r>
              <a:rPr lang="ro-RO" dirty="0" smtClean="0"/>
              <a:t> produc febră, în timp ce dozele mari induc şocul endotoxic şi coagulare intravasculară diseminată.</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15040"/>
          </a:xfrm>
        </p:spPr>
        <p:txBody>
          <a:bodyPr>
            <a:normAutofit fontScale="70000" lnSpcReduction="20000"/>
          </a:bodyPr>
          <a:lstStyle/>
          <a:p>
            <a:r>
              <a:rPr lang="ro-RO" b="1" dirty="0" smtClean="0"/>
              <a:t>Răspunsul imun</a:t>
            </a:r>
            <a:r>
              <a:rPr lang="ro-RO" dirty="0" smtClean="0"/>
              <a:t>, atât umoral cât şi celular, în anumite condiţii şi când depăşeşte anumite limite fiziologice, poate avea un efect nociv asupra organismului.</a:t>
            </a:r>
            <a:r>
              <a:rPr lang="ro-RO" b="1" dirty="0" smtClean="0"/>
              <a:t> </a:t>
            </a:r>
            <a:endParaRPr lang="en-US" b="1" dirty="0" smtClean="0"/>
          </a:p>
          <a:p>
            <a:endParaRPr lang="en-US" dirty="0" smtClean="0"/>
          </a:p>
          <a:p>
            <a:r>
              <a:rPr lang="ro-RO" b="1" i="1" dirty="0" smtClean="0"/>
              <a:t>- Răspunsul imun umoral</a:t>
            </a:r>
            <a:r>
              <a:rPr lang="ro-RO" dirty="0" smtClean="0"/>
              <a:t>. Înfecţiile induc </a:t>
            </a:r>
            <a:r>
              <a:rPr lang="ro-RO" b="1" i="1" dirty="0" smtClean="0"/>
              <a:t>formarea de anticorpi specifici</a:t>
            </a:r>
            <a:r>
              <a:rPr lang="ro-RO" dirty="0" smtClean="0"/>
              <a:t>. Anticorpii se combină cu antigenele infecţioase sau unele produse ale acestora (toxine, enzime). Complexele antigen-anticorp induc un răspuns inflamator, prin intermediul sistemului complementului, în scopul eliminării agentului infecţios sau neutralizării produşilor lor toxici.</a:t>
            </a:r>
            <a:endParaRPr lang="en-US" dirty="0" smtClean="0"/>
          </a:p>
          <a:p>
            <a:endParaRPr lang="en-US" dirty="0" smtClean="0"/>
          </a:p>
          <a:p>
            <a:r>
              <a:rPr lang="ro-RO" dirty="0" smtClean="0"/>
              <a:t>La persoanele cu predispoziţie alergică, </a:t>
            </a:r>
            <a:r>
              <a:rPr lang="ro-RO" b="1" i="1" dirty="0" smtClean="0"/>
              <a:t>răspunsul imun umoral nu are întotdeauna un efect protector</a:t>
            </a:r>
            <a:r>
              <a:rPr lang="ro-RO" dirty="0" smtClean="0"/>
              <a:t>. În aceste cazuri, se poate produce </a:t>
            </a:r>
            <a:r>
              <a:rPr lang="ro-RO" b="1" i="1" dirty="0" smtClean="0"/>
              <a:t>sensibilizarea organismului</a:t>
            </a:r>
            <a:r>
              <a:rPr lang="ro-RO" dirty="0" smtClean="0"/>
              <a:t> faţă de antigenele bacteriene cu apariţia stării de </a:t>
            </a:r>
            <a:r>
              <a:rPr lang="ro-RO" b="1" i="1" dirty="0" smtClean="0"/>
              <a:t>hipersensibilitate mediată umoral</a:t>
            </a:r>
            <a:r>
              <a:rPr lang="ro-RO" b="1" dirty="0" smtClean="0"/>
              <a:t> </a:t>
            </a:r>
            <a:r>
              <a:rPr lang="ro-RO" b="1" i="1" dirty="0" smtClean="0"/>
              <a:t>(de tip I, II, III)</a:t>
            </a:r>
            <a:r>
              <a:rPr lang="ro-RO" dirty="0" smtClean="0"/>
              <a:t>. Exemplu: </a:t>
            </a:r>
            <a:r>
              <a:rPr lang="ro-RO" i="1" dirty="0" smtClean="0"/>
              <a:t>complicaţiile alergice poststreptococice</a:t>
            </a:r>
            <a:r>
              <a:rPr lang="ro-RO" dirty="0" smtClean="0"/>
              <a:t> (cardita reumatismală în care apare starea de hipersensibilitate de tip II şi glomerulonefrita acută difuză în care apare starea de hipersensibilitate de tip III). </a:t>
            </a:r>
            <a:endParaRPr lang="en-US" dirty="0" smtClean="0"/>
          </a:p>
          <a:p>
            <a:endParaRPr lang="en-US" dirty="0" smtClean="0"/>
          </a:p>
          <a:p>
            <a:r>
              <a:rPr lang="ro-RO" b="1" i="1" dirty="0" smtClean="0"/>
              <a:t>- Răspunsul imun celular</a:t>
            </a:r>
            <a:r>
              <a:rPr lang="ro-RO" dirty="0" smtClean="0"/>
              <a:t> este mediat de </a:t>
            </a:r>
            <a:r>
              <a:rPr lang="ro-RO" b="1" i="1" dirty="0" smtClean="0"/>
              <a:t>limfocitele T citotoxice, K (ucigaşe), NK (natural ucigaşe) </a:t>
            </a:r>
            <a:r>
              <a:rPr lang="ro-RO" dirty="0" smtClean="0"/>
              <a:t>şi</a:t>
            </a:r>
            <a:r>
              <a:rPr lang="ro-RO" b="1" i="1" dirty="0" smtClean="0"/>
              <a:t> macrofage</a:t>
            </a:r>
            <a:r>
              <a:rPr lang="ro-RO" dirty="0" smtClean="0"/>
              <a:t>. Atunci când acesta depăşeşte în intensitate limitele fiziologice este asociat cu </a:t>
            </a:r>
            <a:r>
              <a:rPr lang="ro-RO" b="1" i="1" dirty="0" smtClean="0"/>
              <a:t>inflamaţia cronică</a:t>
            </a:r>
            <a:r>
              <a:rPr lang="ro-RO" dirty="0" smtClean="0"/>
              <a:t>. Acest aspect se întâlneşte frecvent în infecţiile cu germeni cu habitat predominent intracelular (</a:t>
            </a:r>
            <a:r>
              <a:rPr lang="ro-RO" i="1" dirty="0" smtClean="0"/>
              <a:t>tuberculoză, lepră</a:t>
            </a:r>
            <a:r>
              <a:rPr lang="ro-RO" dirty="0" smtClean="0"/>
              <a:t>) şi infecţiile virale.</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357958"/>
          </a:xfrm>
        </p:spPr>
        <p:txBody>
          <a:bodyPr>
            <a:normAutofit fontScale="70000" lnSpcReduction="20000"/>
          </a:bodyPr>
          <a:lstStyle/>
          <a:p>
            <a:r>
              <a:rPr lang="ro-RO" b="1" dirty="0" smtClean="0"/>
              <a:t>4. NOŢIUNI DE EPIDEMIOLOGIE A INFECŢIILOR</a:t>
            </a:r>
            <a:endParaRPr lang="en-US" b="1" dirty="0" smtClean="0"/>
          </a:p>
          <a:p>
            <a:endParaRPr lang="en-US" dirty="0" smtClean="0"/>
          </a:p>
          <a:p>
            <a:r>
              <a:rPr lang="ro-RO" b="1" dirty="0" smtClean="0"/>
              <a:t>Epidemiologia bolilor infecţioase</a:t>
            </a:r>
            <a:r>
              <a:rPr lang="ro-RO" dirty="0" smtClean="0"/>
              <a:t> se ocupă cu </a:t>
            </a:r>
            <a:r>
              <a:rPr lang="ro-RO" b="1" i="1" dirty="0" smtClean="0"/>
              <a:t>studiul apariţiei, etiologiei, răspândirii şi profilaxiei </a:t>
            </a:r>
            <a:r>
              <a:rPr lang="ro-RO" dirty="0" smtClean="0"/>
              <a:t>acestora.</a:t>
            </a:r>
            <a:endParaRPr lang="en-US" dirty="0" smtClean="0"/>
          </a:p>
          <a:p>
            <a:r>
              <a:rPr lang="ro-RO" dirty="0" smtClean="0"/>
              <a:t>Într-o colectivitate infecţia poate evolua </a:t>
            </a:r>
            <a:r>
              <a:rPr lang="ro-RO" b="1" i="1" dirty="0" smtClean="0"/>
              <a:t>sporadic</a:t>
            </a:r>
            <a:r>
              <a:rPr lang="ro-RO" dirty="0" smtClean="0"/>
              <a:t> (cazuri izolate în timp şi spaţiu), </a:t>
            </a:r>
            <a:r>
              <a:rPr lang="ro-RO" b="1" i="1" dirty="0" smtClean="0"/>
              <a:t>endemic</a:t>
            </a:r>
            <a:r>
              <a:rPr lang="ro-RO" b="1" dirty="0" smtClean="0"/>
              <a:t> </a:t>
            </a:r>
            <a:r>
              <a:rPr lang="ro-RO" dirty="0" smtClean="0"/>
              <a:t>(număr redus de îmbolnăviri care apar în mod constant) şi </a:t>
            </a:r>
            <a:r>
              <a:rPr lang="ro-RO" b="1" i="1" dirty="0" smtClean="0"/>
              <a:t>epidemic</a:t>
            </a:r>
            <a:r>
              <a:rPr lang="ro-RO" i="1" dirty="0" smtClean="0"/>
              <a:t> </a:t>
            </a:r>
            <a:r>
              <a:rPr lang="ro-RO" dirty="0" smtClean="0"/>
              <a:t>(cazuri numeroase ce apar într-un timp scurt şi într-o zonă geografică limitată). </a:t>
            </a:r>
            <a:r>
              <a:rPr lang="ro-RO" b="1" i="1" dirty="0" smtClean="0"/>
              <a:t>Pandemia</a:t>
            </a:r>
            <a:r>
              <a:rPr lang="ro-RO" b="1" dirty="0" smtClean="0"/>
              <a:t> </a:t>
            </a:r>
            <a:r>
              <a:rPr lang="ro-RO" dirty="0" smtClean="0"/>
              <a:t>este reprezentată de cazuri foarte numeroase într-o perioadă de timp şi fără limite geografice (</a:t>
            </a:r>
            <a:r>
              <a:rPr lang="ro-RO" i="1" dirty="0" smtClean="0"/>
              <a:t>ciumă, holeră, gripă</a:t>
            </a:r>
            <a:r>
              <a:rPr lang="ro-RO" dirty="0" smtClean="0"/>
              <a:t>).</a:t>
            </a:r>
            <a:endParaRPr lang="en-US" dirty="0" smtClean="0"/>
          </a:p>
          <a:p>
            <a:r>
              <a:rPr lang="ro-RO" dirty="0" smtClean="0"/>
              <a:t>Factorii esenţiali ai procesului epidemiologic sunt reprezentaţi de: rezervorul de infecţie, căile de transmitere şi populaţia receptivă. </a:t>
            </a:r>
            <a:endParaRPr lang="en-US" dirty="0" smtClean="0"/>
          </a:p>
          <a:p>
            <a:endParaRPr lang="en-US" dirty="0" smtClean="0"/>
          </a:p>
          <a:p>
            <a:r>
              <a:rPr lang="ro-RO" b="1" i="1" dirty="0" smtClean="0"/>
              <a:t>4.1. Rezervorul de germeni sau sursa </a:t>
            </a:r>
            <a:r>
              <a:rPr lang="ro-RO" dirty="0" smtClean="0"/>
              <a:t>poate fi </a:t>
            </a:r>
            <a:r>
              <a:rPr lang="ro-RO" b="1" i="1" dirty="0" smtClean="0"/>
              <a:t>reprezentată de un organism viu </a:t>
            </a:r>
            <a:r>
              <a:rPr lang="ro-RO" dirty="0" smtClean="0"/>
              <a:t>(rezervor uman sau animal) sau un </a:t>
            </a:r>
            <a:r>
              <a:rPr lang="ro-RO" b="1" i="1" dirty="0" smtClean="0"/>
              <a:t>obiect neanimat</a:t>
            </a:r>
            <a:r>
              <a:rPr lang="ro-RO" dirty="0" smtClean="0"/>
              <a:t>. </a:t>
            </a:r>
            <a:endParaRPr lang="en-US" dirty="0" smtClean="0"/>
          </a:p>
          <a:p>
            <a:r>
              <a:rPr lang="ro-RO" b="1" dirty="0" smtClean="0"/>
              <a:t>Rezervorul uman</a:t>
            </a:r>
            <a:r>
              <a:rPr lang="ro-RO" dirty="0" smtClean="0"/>
              <a:t> principal este organismul uman cu menţiune specială pentru </a:t>
            </a:r>
            <a:r>
              <a:rPr lang="ro-RO" b="1" i="1" dirty="0" smtClean="0"/>
              <a:t>purtătorii sănătoşi de germeni</a:t>
            </a:r>
            <a:r>
              <a:rPr lang="ro-RO" dirty="0" smtClean="0"/>
              <a:t>, ce reprezintă surse oculte de infecţie pentru persoanele din jurul lor. La aceşti  purtători, </a:t>
            </a:r>
            <a:r>
              <a:rPr lang="ro-RO" i="1" dirty="0" smtClean="0"/>
              <a:t>germenii se multiplică la poarta de intrare dar nu produc manifestări clinice</a:t>
            </a:r>
            <a:r>
              <a:rPr lang="ro-RO" dirty="0" smtClean="0"/>
              <a:t> (purtătorii de streptococi beta-hemolitici grup A), spre deosebire de </a:t>
            </a:r>
            <a:r>
              <a:rPr lang="ro-RO" b="1" i="1" dirty="0" smtClean="0"/>
              <a:t>purtătorii aparent sănătoşi</a:t>
            </a:r>
            <a:r>
              <a:rPr lang="ro-RO" dirty="0" smtClean="0"/>
              <a:t>, la care </a:t>
            </a:r>
            <a:r>
              <a:rPr lang="ro-RO" i="1" dirty="0" smtClean="0"/>
              <a:t>semnele clinice sunt absente sau minime, dar sunt prezente semnele biologice şi imunologice</a:t>
            </a:r>
            <a:r>
              <a:rPr lang="ro-RO" dirty="0" smtClean="0"/>
              <a:t> (purtători de virus hepatitic B). Exemple de infecţii în care rezervorul uman de germeni joacă un rol important: infecţiile streptococice, febra tifoidă, difteria, gonoreea, sifilis, hepatită, SIDA.</a:t>
            </a:r>
            <a:endParaRPr lang="en-US" dirty="0" smtClean="0"/>
          </a:p>
          <a:p>
            <a:r>
              <a:rPr lang="ro-RO" b="1" dirty="0" smtClean="0"/>
              <a:t>Rezervorul animal</a:t>
            </a:r>
            <a:r>
              <a:rPr lang="ro-RO" dirty="0" smtClean="0"/>
              <a:t>, reprezentat de animalele sălbatice şi domestice poate constitui o altă sursă de infecţie, alături de </a:t>
            </a:r>
            <a:r>
              <a:rPr lang="ro-RO" b="1" dirty="0" smtClean="0"/>
              <a:t>rezervoarele neanimate</a:t>
            </a:r>
            <a:r>
              <a:rPr lang="ro-RO" dirty="0" smtClean="0"/>
              <a:t> (apa, solul).</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215106"/>
          </a:xfrm>
        </p:spPr>
        <p:txBody>
          <a:bodyPr>
            <a:normAutofit fontScale="70000" lnSpcReduction="20000"/>
          </a:bodyPr>
          <a:lstStyle/>
          <a:p>
            <a:r>
              <a:rPr lang="ro-RO" b="1" i="1" dirty="0" smtClean="0"/>
              <a:t>4.2. Transmiterea  agenţilor infecţioşi </a:t>
            </a:r>
            <a:r>
              <a:rPr lang="ro-RO" dirty="0" smtClean="0"/>
              <a:t>se poate face prin următoarele modalităţi:  </a:t>
            </a:r>
            <a:endParaRPr lang="en-US" dirty="0" smtClean="0"/>
          </a:p>
          <a:p>
            <a:pPr lvl="0"/>
            <a:r>
              <a:rPr lang="ro-RO" b="1" dirty="0" smtClean="0"/>
              <a:t>transmitere directă a agentului infecţios</a:t>
            </a:r>
            <a:r>
              <a:rPr lang="ro-RO" dirty="0" smtClean="0"/>
              <a:t> de la bolnav la omul sănătos prin: </a:t>
            </a:r>
            <a:r>
              <a:rPr lang="ro-RO" b="1" dirty="0" smtClean="0"/>
              <a:t>contact direct</a:t>
            </a:r>
            <a:r>
              <a:rPr lang="ro-RO" b="1" i="1" dirty="0" smtClean="0"/>
              <a:t> prin atingere</a:t>
            </a:r>
            <a:r>
              <a:rPr lang="ro-RO" dirty="0" smtClean="0"/>
              <a:t> (</a:t>
            </a:r>
            <a:r>
              <a:rPr lang="ro-RO" i="1" dirty="0" smtClean="0"/>
              <a:t>rujeolă, varicelă</a:t>
            </a:r>
            <a:r>
              <a:rPr lang="ro-RO" dirty="0" smtClean="0"/>
              <a:t>), </a:t>
            </a:r>
            <a:r>
              <a:rPr lang="ro-RO" b="1" i="1" dirty="0" smtClean="0"/>
              <a:t>sărut</a:t>
            </a:r>
            <a:r>
              <a:rPr lang="ro-RO" dirty="0" smtClean="0"/>
              <a:t> (</a:t>
            </a:r>
            <a:r>
              <a:rPr lang="ro-RO" i="1" dirty="0" smtClean="0"/>
              <a:t>mononucleoză infecţioasă</a:t>
            </a:r>
            <a:r>
              <a:rPr lang="ro-RO" dirty="0" smtClean="0"/>
              <a:t>), </a:t>
            </a:r>
            <a:r>
              <a:rPr lang="ro-RO" b="1" i="1" dirty="0" smtClean="0"/>
              <a:t>contact sexual</a:t>
            </a:r>
            <a:r>
              <a:rPr lang="ro-RO" dirty="0" smtClean="0"/>
              <a:t> (</a:t>
            </a:r>
            <a:r>
              <a:rPr lang="ro-RO" i="1" dirty="0" smtClean="0"/>
              <a:t>sifilis, gonoree, SIDA</a:t>
            </a:r>
            <a:r>
              <a:rPr lang="ro-RO" dirty="0" smtClean="0"/>
              <a:t>), prin </a:t>
            </a:r>
            <a:r>
              <a:rPr lang="ro-RO" b="1" i="1" dirty="0" smtClean="0"/>
              <a:t>picăturile lui Phluge</a:t>
            </a:r>
            <a:r>
              <a:rPr lang="ro-RO" dirty="0" smtClean="0"/>
              <a:t> răspândite de bolnav în timpul tusei sau strănutului (</a:t>
            </a:r>
            <a:r>
              <a:rPr lang="ro-RO" i="1" dirty="0" smtClean="0"/>
              <a:t>virusurile gripale, paragripale)</a:t>
            </a:r>
            <a:r>
              <a:rPr lang="ro-RO" dirty="0" smtClean="0"/>
              <a:t>; </a:t>
            </a:r>
            <a:r>
              <a:rPr lang="ro-RO" b="1" dirty="0" smtClean="0"/>
              <a:t>contact indirect</a:t>
            </a:r>
            <a:r>
              <a:rPr lang="ro-RO" dirty="0" smtClean="0"/>
              <a:t> prin obiecte ale bolnavului.</a:t>
            </a:r>
            <a:endParaRPr lang="en-US" dirty="0" smtClean="0"/>
          </a:p>
          <a:p>
            <a:pPr lvl="0"/>
            <a:r>
              <a:rPr lang="ro-RO" b="1" dirty="0" smtClean="0"/>
              <a:t>transmitere prin vehiculi obişnuiţi</a:t>
            </a:r>
            <a:r>
              <a:rPr lang="ro-RO" dirty="0" smtClean="0"/>
              <a:t>: pe cale </a:t>
            </a:r>
            <a:r>
              <a:rPr lang="ro-RO" b="1" i="1" dirty="0" smtClean="0"/>
              <a:t>hidrică</a:t>
            </a:r>
            <a:r>
              <a:rPr lang="ro-RO" dirty="0" smtClean="0"/>
              <a:t> (</a:t>
            </a:r>
            <a:r>
              <a:rPr lang="ro-RO" i="1" dirty="0" smtClean="0"/>
              <a:t>Salmonella, Shigella</a:t>
            </a:r>
            <a:r>
              <a:rPr lang="ro-RO" dirty="0" smtClean="0"/>
              <a:t>); </a:t>
            </a:r>
            <a:r>
              <a:rPr lang="ro-RO" b="1" i="1" dirty="0" smtClean="0"/>
              <a:t>alimentară</a:t>
            </a:r>
            <a:r>
              <a:rPr lang="ro-RO" dirty="0" smtClean="0"/>
              <a:t> (</a:t>
            </a:r>
            <a:r>
              <a:rPr lang="ro-RO" i="1" dirty="0" smtClean="0"/>
              <a:t>botulism, toxiinfecţii alimentare</a:t>
            </a:r>
            <a:r>
              <a:rPr lang="ro-RO" dirty="0" smtClean="0"/>
              <a:t>).</a:t>
            </a:r>
            <a:endParaRPr lang="en-US" dirty="0" smtClean="0"/>
          </a:p>
          <a:p>
            <a:pPr lvl="0"/>
            <a:r>
              <a:rPr lang="ro-RO" b="1" dirty="0" smtClean="0"/>
              <a:t>transmiterea prin vectori</a:t>
            </a:r>
            <a:r>
              <a:rPr lang="ro-RO" dirty="0" smtClean="0"/>
              <a:t>: </a:t>
            </a:r>
            <a:r>
              <a:rPr lang="ro-RO" b="1" i="1" dirty="0" smtClean="0"/>
              <a:t>mecanici </a:t>
            </a:r>
            <a:r>
              <a:rPr lang="ro-RO" dirty="0" smtClean="0"/>
              <a:t>(muştele) care doar transportă agenţii infecţioşi sau vectori </a:t>
            </a:r>
            <a:r>
              <a:rPr lang="ro-RO" b="1" i="1" dirty="0" smtClean="0"/>
              <a:t>biologici</a:t>
            </a:r>
            <a:r>
              <a:rPr lang="ro-RO" dirty="0" smtClean="0"/>
              <a:t> care participă activ la transmiterea agentului infecţios </a:t>
            </a:r>
            <a:r>
              <a:rPr lang="ro-RO" i="1" dirty="0" smtClean="0"/>
              <a:t>(ţânţarul anofel</a:t>
            </a:r>
            <a:r>
              <a:rPr lang="ro-RO" dirty="0" smtClean="0"/>
              <a:t> în malarie).</a:t>
            </a:r>
            <a:endParaRPr lang="en-US" dirty="0" smtClean="0"/>
          </a:p>
          <a:p>
            <a:endParaRPr lang="en-US" dirty="0" smtClean="0"/>
          </a:p>
          <a:p>
            <a:r>
              <a:rPr lang="ro-RO" b="1" i="1" dirty="0" smtClean="0"/>
              <a:t>4.3. Populaţia receptivă</a:t>
            </a:r>
            <a:r>
              <a:rPr lang="ro-RO" dirty="0" smtClean="0"/>
              <a:t>. </a:t>
            </a:r>
            <a:r>
              <a:rPr lang="ro-RO" b="1" i="1" dirty="0" smtClean="0"/>
              <a:t>Gradul de receptivitate al populaţiei</a:t>
            </a:r>
            <a:r>
              <a:rPr lang="ro-RO" dirty="0" smtClean="0"/>
              <a:t> faţă de diferite boli infecţioase </a:t>
            </a:r>
            <a:r>
              <a:rPr lang="ro-RO" b="1" i="1" dirty="0" smtClean="0"/>
              <a:t>este diferit</a:t>
            </a:r>
            <a:r>
              <a:rPr lang="ro-RO" dirty="0" smtClean="0"/>
              <a:t>, putând fi apreciat după numărul de persoane îmbolnăvite. Există diferenţe de receptivitate, în raport cu </a:t>
            </a:r>
            <a:r>
              <a:rPr lang="ro-RO" i="1" dirty="0" smtClean="0"/>
              <a:t>infecţia, condiţiile de contaminare, vârstă, sex</a:t>
            </a:r>
            <a:r>
              <a:rPr lang="ro-RO" dirty="0" smtClean="0"/>
              <a:t> etc., precum şi </a:t>
            </a:r>
            <a:r>
              <a:rPr lang="ro-RO" i="1" dirty="0" smtClean="0"/>
              <a:t>în raport de imunizările oculte şi vaccinările</a:t>
            </a:r>
            <a:r>
              <a:rPr lang="ro-RO" dirty="0" smtClean="0"/>
              <a:t> efectuate în masa populaţiei.</a:t>
            </a:r>
            <a:endParaRPr lang="en-US" dirty="0" smtClean="0"/>
          </a:p>
          <a:p>
            <a:endParaRPr lang="en-US" dirty="0" smtClean="0"/>
          </a:p>
          <a:p>
            <a:r>
              <a:rPr lang="ro-RO" b="1" i="1" dirty="0" smtClean="0"/>
              <a:t>4.4. Profilaxia bolilor infecţioase</a:t>
            </a:r>
            <a:r>
              <a:rPr lang="ro-RO" dirty="0" smtClean="0"/>
              <a:t>. Măsurile profilactice au drept scop întreruperea transmiterii agenţilor etiologici ai unei infecţii. Ele sunt </a:t>
            </a:r>
            <a:r>
              <a:rPr lang="ro-RO" b="1" i="1" dirty="0" smtClean="0"/>
              <a:t>nespecifice</a:t>
            </a:r>
            <a:r>
              <a:rPr lang="ro-RO" b="1" dirty="0" smtClean="0"/>
              <a:t> </a:t>
            </a:r>
            <a:r>
              <a:rPr lang="ro-RO" dirty="0" smtClean="0"/>
              <a:t>(izolarea sursei de infecţie, măsuri de dezinfecţie şi sterilizare, chiar instituirea carantinelor -izolarea bolnavilor şi a contacţilor pe o perioadă egală cu incubaţia bolii respective- cum este în holeră, ciumă, febre hemoragice) şi </a:t>
            </a:r>
            <a:r>
              <a:rPr lang="ro-RO" b="1" i="1" dirty="0" smtClean="0"/>
              <a:t>specifice</a:t>
            </a:r>
            <a:r>
              <a:rPr lang="ro-RO" dirty="0" smtClean="0"/>
              <a:t> (imunizare activă - vaccinare) şi imunizarea pasivă (seroterapie).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6072230"/>
          </a:xfrm>
        </p:spPr>
        <p:txBody>
          <a:bodyPr>
            <a:normAutofit fontScale="77500" lnSpcReduction="20000"/>
          </a:bodyPr>
          <a:lstStyle/>
          <a:p>
            <a:r>
              <a:rPr lang="ro-RO" b="1" dirty="0" smtClean="0"/>
              <a:t>PROCESUL INFECŢIOS</a:t>
            </a:r>
            <a:r>
              <a:rPr lang="ro-RO" dirty="0" smtClean="0"/>
              <a:t> este definit ca un </a:t>
            </a:r>
            <a:r>
              <a:rPr lang="ro-RO" b="1" i="1" dirty="0" smtClean="0"/>
              <a:t>ansamblu de fenomene fiziopatologice şi clinice</a:t>
            </a:r>
            <a:r>
              <a:rPr lang="ro-RO" dirty="0" smtClean="0"/>
              <a:t>, </a:t>
            </a:r>
            <a:r>
              <a:rPr lang="ro-RO" b="1" i="1" dirty="0" smtClean="0"/>
              <a:t>apărute în urma conflictului dintre microorganism</a:t>
            </a:r>
            <a:r>
              <a:rPr lang="ro-RO" dirty="0" smtClean="0"/>
              <a:t> (dotat cu multiple şi variate mijloace de agresiune), </a:t>
            </a:r>
            <a:r>
              <a:rPr lang="ro-RO" i="1" dirty="0" smtClean="0"/>
              <a:t>şi organism</a:t>
            </a:r>
            <a:r>
              <a:rPr lang="ro-RO" dirty="0" smtClean="0"/>
              <a:t> (înarmat cu posibilităţi complexe de apărare).</a:t>
            </a:r>
            <a:endParaRPr lang="en-US" dirty="0" smtClean="0"/>
          </a:p>
          <a:p>
            <a:r>
              <a:rPr lang="ro-RO" b="1" dirty="0" smtClean="0"/>
              <a:t> </a:t>
            </a:r>
            <a:endParaRPr lang="en-US" dirty="0" smtClean="0"/>
          </a:p>
          <a:p>
            <a:r>
              <a:rPr lang="ro-RO" b="1" dirty="0" smtClean="0"/>
              <a:t>INFECŢIA </a:t>
            </a:r>
            <a:r>
              <a:rPr lang="ro-RO" dirty="0" smtClean="0"/>
              <a:t>se poate defini </a:t>
            </a:r>
            <a:r>
              <a:rPr lang="ro-RO" b="1" i="1" dirty="0" smtClean="0"/>
              <a:t>ca totalitatea modificărilor biologice care se declanşează în organismul uman la pătrunderea agentului infecţios</a:t>
            </a:r>
            <a:r>
              <a:rPr lang="ro-RO" dirty="0" smtClean="0"/>
              <a:t>, modificări care sunt la baza alterării homeostaziei organismului. </a:t>
            </a:r>
            <a:endParaRPr lang="en-US" dirty="0" smtClean="0"/>
          </a:p>
          <a:p>
            <a:r>
              <a:rPr lang="ro-RO" dirty="0" smtClean="0"/>
              <a:t> </a:t>
            </a:r>
            <a:endParaRPr lang="en-US" dirty="0" smtClean="0"/>
          </a:p>
          <a:p>
            <a:r>
              <a:rPr lang="ro-RO" dirty="0" smtClean="0"/>
              <a:t>Un caracter important al infecţiei îl constituie </a:t>
            </a:r>
            <a:r>
              <a:rPr lang="ro-RO" b="1" i="1" dirty="0" smtClean="0"/>
              <a:t>specificitatea etiologică</a:t>
            </a:r>
            <a:r>
              <a:rPr lang="ro-RO" dirty="0" smtClean="0"/>
              <a:t> (un anumit agent infecţios produce o anumită boală infecţioasă). </a:t>
            </a:r>
            <a:endParaRPr lang="en-US" dirty="0" smtClean="0"/>
          </a:p>
          <a:p>
            <a:r>
              <a:rPr lang="ro-RO" dirty="0" smtClean="0"/>
              <a:t>Specificitatea etiologică a fost enunţată prin </a:t>
            </a:r>
            <a:r>
              <a:rPr lang="ro-RO" i="1" dirty="0" smtClean="0"/>
              <a:t>postulatele lui Robert Koch</a:t>
            </a:r>
            <a:r>
              <a:rPr lang="ro-RO" dirty="0" smtClean="0"/>
              <a:t>. Astfel, pentru a incrimina un agent microbian drept agent etiologic al unei infecţii, trebuie îndeplinite următoarele condiţii:</a:t>
            </a:r>
            <a:endParaRPr lang="en-US" dirty="0" smtClean="0"/>
          </a:p>
          <a:p>
            <a:pPr lvl="0"/>
            <a:r>
              <a:rPr lang="ro-RO" i="1" dirty="0" smtClean="0"/>
              <a:t>izolarea constantă a germenului din leziunea specifică</a:t>
            </a:r>
            <a:r>
              <a:rPr lang="ro-RO" dirty="0" smtClean="0"/>
              <a:t>;</a:t>
            </a:r>
            <a:endParaRPr lang="en-US" dirty="0" smtClean="0"/>
          </a:p>
          <a:p>
            <a:pPr lvl="0"/>
            <a:r>
              <a:rPr lang="ro-RO" i="1" dirty="0" smtClean="0"/>
              <a:t>obţinerea lui în cultură pură şi întreţinerea lui</a:t>
            </a:r>
            <a:r>
              <a:rPr lang="ro-RO" dirty="0" smtClean="0"/>
              <a:t> prin treceri succesive pe medii de cultură;</a:t>
            </a:r>
            <a:endParaRPr lang="en-US" dirty="0" smtClean="0"/>
          </a:p>
          <a:p>
            <a:pPr lvl="0"/>
            <a:r>
              <a:rPr lang="ro-RO" i="1" dirty="0" smtClean="0"/>
              <a:t>reproducerea experimentală a bolii</a:t>
            </a:r>
            <a:r>
              <a:rPr lang="ro-RO" dirty="0" smtClean="0"/>
              <a:t>, prin inocularea culturii de germen la animalul de laborator;</a:t>
            </a:r>
            <a:endParaRPr lang="en-US" dirty="0" smtClean="0"/>
          </a:p>
          <a:p>
            <a:pPr lvl="0"/>
            <a:r>
              <a:rPr lang="ro-RO" i="1" dirty="0" smtClean="0"/>
              <a:t>izolarea aceluiaşi tip de germen din leziunile animalului</a:t>
            </a:r>
            <a:r>
              <a:rPr lang="ro-RO" dirty="0" smtClean="0"/>
              <a:t> de laborator.</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286544"/>
          </a:xfrm>
        </p:spPr>
        <p:txBody>
          <a:bodyPr>
            <a:normAutofit fontScale="62500" lnSpcReduction="20000"/>
          </a:bodyPr>
          <a:lstStyle/>
          <a:p>
            <a:r>
              <a:rPr lang="ro-RO" sz="2800" b="1" dirty="0" smtClean="0"/>
              <a:t>MECANISMELE DE BAZĂ ALE PROCESULUI INFECŢIOS</a:t>
            </a:r>
            <a:endParaRPr lang="en-US" sz="2800" b="1" dirty="0" smtClean="0"/>
          </a:p>
          <a:p>
            <a:r>
              <a:rPr lang="ro-RO" sz="2800" b="1" i="1" dirty="0" smtClean="0"/>
              <a:t>Procesul infecţios</a:t>
            </a:r>
            <a:r>
              <a:rPr lang="ro-RO" sz="2800" dirty="0" smtClean="0"/>
              <a:t> se realizează prin </a:t>
            </a:r>
            <a:r>
              <a:rPr lang="ro-RO" sz="2800" b="1" i="1" dirty="0" smtClean="0"/>
              <a:t>acţiunea combinată, antagonistă</a:t>
            </a:r>
            <a:r>
              <a:rPr lang="ro-RO" sz="2800" dirty="0" smtClean="0"/>
              <a:t>, a două categorii de factori: </a:t>
            </a:r>
            <a:r>
              <a:rPr lang="ro-RO" sz="2800" b="1" i="1" dirty="0" smtClean="0"/>
              <a:t>factorii de patogenitate ai bacteriei şi factorii de rezistenţă ai organismului infectat</a:t>
            </a:r>
            <a:r>
              <a:rPr lang="ro-RO" sz="2800" dirty="0" smtClean="0"/>
              <a:t>.</a:t>
            </a:r>
            <a:endParaRPr lang="en-US" sz="2800" dirty="0" smtClean="0"/>
          </a:p>
          <a:p>
            <a:r>
              <a:rPr lang="ro-RO" sz="2800" b="1" dirty="0" smtClean="0"/>
              <a:t> </a:t>
            </a:r>
            <a:endParaRPr lang="en-US" sz="2800" b="1" dirty="0" smtClean="0"/>
          </a:p>
          <a:p>
            <a:r>
              <a:rPr lang="ro-RO" sz="2800" b="1" dirty="0" smtClean="0"/>
              <a:t>1. FACTORII DE PATOGENITATE AI BACTERIEI</a:t>
            </a:r>
            <a:endParaRPr lang="en-US" sz="2800" b="1" dirty="0" smtClean="0"/>
          </a:p>
          <a:p>
            <a:r>
              <a:rPr lang="ro-RO" sz="2800" dirty="0" smtClean="0"/>
              <a:t>Patogenitatea se defineşte prin </a:t>
            </a:r>
            <a:r>
              <a:rPr lang="ro-RO" sz="2800" b="1" i="1" dirty="0" smtClean="0"/>
              <a:t>capacitatea unor bacterii de a produce boală</a:t>
            </a:r>
            <a:r>
              <a:rPr lang="ro-RO" sz="2800" dirty="0" smtClean="0"/>
              <a:t>. În cazul bacteriilor, patogenitatea se exprimă prin două proprietăţi ale germenului: virulenţă şi toxinogeneză.</a:t>
            </a:r>
            <a:endParaRPr lang="en-US" sz="2800" dirty="0" smtClean="0"/>
          </a:p>
          <a:p>
            <a:r>
              <a:rPr lang="ro-RO" sz="2800" b="1" i="1" dirty="0" smtClean="0"/>
              <a:t> </a:t>
            </a:r>
            <a:endParaRPr lang="en-US" sz="2800" dirty="0" smtClean="0"/>
          </a:p>
          <a:p>
            <a:pPr lvl="1"/>
            <a:r>
              <a:rPr lang="ro-RO" b="1" dirty="0" smtClean="0"/>
              <a:t>VIRULENŢA</a:t>
            </a:r>
            <a:r>
              <a:rPr lang="ro-RO" dirty="0" smtClean="0"/>
              <a:t> </a:t>
            </a:r>
            <a:endParaRPr lang="en-US" dirty="0" smtClean="0"/>
          </a:p>
          <a:p>
            <a:r>
              <a:rPr lang="ro-RO" sz="2800" dirty="0" smtClean="0"/>
              <a:t>Este </a:t>
            </a:r>
            <a:r>
              <a:rPr lang="ro-RO" sz="2800" b="1" i="1" dirty="0" smtClean="0"/>
              <a:t>capacitatea unei bacterii de a pătrunde, a se adapta, a se multiplica, a invada şi a determina leziuni specifice în ţesuturile pentru care are tropism</a:t>
            </a:r>
            <a:r>
              <a:rPr lang="ro-RO" sz="2800" dirty="0" smtClean="0"/>
              <a:t> (invazie microbiană). Virulenţa este un </a:t>
            </a:r>
            <a:r>
              <a:rPr lang="ro-RO" sz="2800" b="1" i="1" dirty="0" smtClean="0"/>
              <a:t>caracter de tulpină</a:t>
            </a:r>
            <a:r>
              <a:rPr lang="ro-RO" sz="2800" dirty="0" smtClean="0"/>
              <a:t>. Exemple: în cadrul speciei </a:t>
            </a:r>
            <a:r>
              <a:rPr lang="ro-RO" sz="2800" i="1" dirty="0" smtClean="0"/>
              <a:t>Corynebacterium diphteriae</a:t>
            </a:r>
            <a:r>
              <a:rPr lang="ro-RO" sz="2800" dirty="0" smtClean="0"/>
              <a:t> există tulpini toxigene virulente şi tulpini netoxigene, deci nepatogene; patogenitatea tulpinilor de pneumococ variază în funcţie de cantitatea materialului capsular. </a:t>
            </a:r>
            <a:endParaRPr lang="en-US" sz="2800" dirty="0" smtClean="0"/>
          </a:p>
          <a:p>
            <a:r>
              <a:rPr lang="ro-RO" sz="2800" b="1" i="1" dirty="0" smtClean="0"/>
              <a:t>Virulenţa unei tulpini microbiene se apreciază prin comparaţie cu o tulpină standard</a:t>
            </a:r>
            <a:r>
              <a:rPr lang="ro-RO" sz="2800" dirty="0" smtClean="0"/>
              <a:t> a cărei virulenţă este cunoscută şi se exprimă prin </a:t>
            </a:r>
            <a:r>
              <a:rPr lang="ro-RO" sz="2800" b="1" i="1" dirty="0" smtClean="0"/>
              <a:t>DLM</a:t>
            </a:r>
            <a:r>
              <a:rPr lang="ro-RO" sz="2800" dirty="0" smtClean="0"/>
              <a:t> (doza letală minimă) sau </a:t>
            </a:r>
            <a:r>
              <a:rPr lang="ro-RO" sz="2800" b="1" i="1" dirty="0" smtClean="0"/>
              <a:t>DL50 </a:t>
            </a:r>
            <a:r>
              <a:rPr lang="ro-RO" sz="2800" dirty="0" smtClean="0"/>
              <a:t>(doza letală medie). DLM este </a:t>
            </a:r>
            <a:r>
              <a:rPr lang="ro-RO" sz="2800" i="1" dirty="0" smtClean="0"/>
              <a:t>numărul total de germeni necesari sau cantitatea de toxină necesară pentru a omorî toate animalele dintr-un lot experimental</a:t>
            </a:r>
            <a:r>
              <a:rPr lang="ro-RO" sz="2800" dirty="0" smtClean="0"/>
              <a:t>, iar DL50 </a:t>
            </a:r>
            <a:r>
              <a:rPr lang="ro-RO" sz="2800" i="1" dirty="0" smtClean="0"/>
              <a:t>numărul de germeni sau cantitatea de toxină necesară pentru a omorî 50% dintr-un lot de animale experimentale</a:t>
            </a:r>
            <a:r>
              <a:rPr lang="ro-RO" sz="2800" dirty="0" smtClean="0"/>
              <a:t>.</a:t>
            </a:r>
            <a:endParaRPr lang="en-US" sz="2800" dirty="0" smtClean="0"/>
          </a:p>
          <a:p>
            <a:r>
              <a:rPr lang="ro-RO" sz="2800" dirty="0" smtClean="0"/>
              <a:t>Virulenţa se realizează prin factori corpusculari şi factori enzimatici.</a:t>
            </a:r>
            <a:endParaRPr lang="en-US"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429396"/>
          </a:xfrm>
        </p:spPr>
        <p:txBody>
          <a:bodyPr>
            <a:normAutofit fontScale="70000" lnSpcReduction="20000"/>
          </a:bodyPr>
          <a:lstStyle/>
          <a:p>
            <a:r>
              <a:rPr lang="ro-RO" b="1" dirty="0" smtClean="0"/>
              <a:t>1.1.1. FACTORII DE VIRULENŢĂ CORPUSCULARI</a:t>
            </a:r>
            <a:endParaRPr lang="en-US" dirty="0" smtClean="0"/>
          </a:p>
          <a:p>
            <a:r>
              <a:rPr lang="ro-RO" dirty="0" smtClean="0"/>
              <a:t>Aceşti factori </a:t>
            </a:r>
            <a:r>
              <a:rPr lang="ro-RO" b="1" i="1" dirty="0" smtClean="0"/>
              <a:t>sunt legaţi de anumite elemente din structura celulei bacteriene</a:t>
            </a:r>
            <a:r>
              <a:rPr lang="ro-RO" dirty="0" smtClean="0"/>
              <a:t>, elemente care conferă bacteriei protecţie împotriva mijloacelor de apărare ale organismului şi favorizează pătrunderea în ţesuturi.</a:t>
            </a:r>
            <a:endParaRPr lang="en-US" dirty="0" smtClean="0"/>
          </a:p>
          <a:p>
            <a:r>
              <a:rPr lang="ro-RO" b="1" dirty="0" smtClean="0"/>
              <a:t>a. Capsula</a:t>
            </a:r>
            <a:r>
              <a:rPr lang="ro-RO" dirty="0" smtClean="0"/>
              <a:t> </a:t>
            </a:r>
            <a:endParaRPr lang="en-US" dirty="0" smtClean="0"/>
          </a:p>
          <a:p>
            <a:r>
              <a:rPr lang="ro-RO" dirty="0" smtClean="0"/>
              <a:t>Are </a:t>
            </a:r>
            <a:r>
              <a:rPr lang="ro-RO" b="1" i="1" dirty="0" smtClean="0"/>
              <a:t>efect antifagocitar</a:t>
            </a:r>
            <a:r>
              <a:rPr lang="ro-RO" dirty="0" smtClean="0"/>
              <a:t> (inhibă înglobarea bacteriilor de către fagocite), </a:t>
            </a:r>
            <a:r>
              <a:rPr lang="ro-RO" b="1" i="1" dirty="0" smtClean="0"/>
              <a:t>favorizând invazia microbului în ţesuturi</a:t>
            </a:r>
            <a:r>
              <a:rPr lang="ro-RO" dirty="0" smtClean="0"/>
              <a:t>. Acţionează, de asemenea, şi </a:t>
            </a:r>
            <a:r>
              <a:rPr lang="ro-RO" b="1" i="1" dirty="0" smtClean="0"/>
              <a:t>împotriva anticorpilor locali sau altor substanţe bactericide</a:t>
            </a:r>
            <a:r>
              <a:rPr lang="ro-RO" dirty="0" smtClean="0"/>
              <a:t>. Exemple de bacterii capsulate: </a:t>
            </a:r>
            <a:r>
              <a:rPr lang="ro-RO" i="1" dirty="0" smtClean="0"/>
              <a:t>pneumococul</a:t>
            </a:r>
            <a:r>
              <a:rPr lang="ro-RO" dirty="0" smtClean="0"/>
              <a:t> (materialul capsular este de natură polizaharidică), </a:t>
            </a:r>
            <a:r>
              <a:rPr lang="ro-RO" i="1" dirty="0" smtClean="0"/>
              <a:t>bacilul cărbunos</a:t>
            </a:r>
            <a:r>
              <a:rPr lang="ro-RO" dirty="0" smtClean="0"/>
              <a:t> (de natură polipeptidică), </a:t>
            </a:r>
            <a:r>
              <a:rPr lang="ro-RO" i="1" dirty="0" smtClean="0"/>
              <a:t>unele tulpini de stafilococi</a:t>
            </a:r>
            <a:r>
              <a:rPr lang="ro-RO" dirty="0" smtClean="0"/>
              <a:t> şi </a:t>
            </a:r>
            <a:r>
              <a:rPr lang="ro-RO" i="1" dirty="0" smtClean="0"/>
              <a:t>streptococi, Klebsiella pneumoniae, Clostridium perfringens</a:t>
            </a:r>
            <a:r>
              <a:rPr lang="ro-RO" dirty="0" smtClean="0"/>
              <a:t>. Unele bacterii (Klebsiella, bacilul cărbunos), deşi mai virulente când sunt capsulate, posedă şi alţi factori de patogenitate.</a:t>
            </a:r>
            <a:endParaRPr lang="en-US" b="1" i="1" dirty="0" smtClean="0"/>
          </a:p>
          <a:p>
            <a:r>
              <a:rPr lang="ro-RO" b="1" dirty="0" smtClean="0"/>
              <a:t>b. Compuşi ai peretelui bacterian</a:t>
            </a:r>
            <a:endParaRPr lang="en-US" b="1" i="1" dirty="0" smtClean="0"/>
          </a:p>
          <a:p>
            <a:r>
              <a:rPr lang="ro-RO" dirty="0" smtClean="0"/>
              <a:t>Anumite </a:t>
            </a:r>
            <a:r>
              <a:rPr lang="ro-RO" b="1" i="1" dirty="0" smtClean="0"/>
              <a:t>componente situate în straturile superficiale ale bacteriei</a:t>
            </a:r>
            <a:r>
              <a:rPr lang="ro-RO" dirty="0" smtClean="0"/>
              <a:t>, imprimă acesteia o virulenţă deosebită, având </a:t>
            </a:r>
            <a:r>
              <a:rPr lang="ro-RO" b="1" i="1" dirty="0" smtClean="0"/>
              <a:t>rol antifagocitar</a:t>
            </a:r>
            <a:r>
              <a:rPr lang="ro-RO" dirty="0" smtClean="0"/>
              <a:t>. Exemple: </a:t>
            </a:r>
            <a:r>
              <a:rPr lang="ro-RO" b="1" dirty="0" smtClean="0"/>
              <a:t>proteina M</a:t>
            </a:r>
            <a:r>
              <a:rPr lang="ro-RO" dirty="0" smtClean="0"/>
              <a:t> de </a:t>
            </a:r>
            <a:r>
              <a:rPr lang="ro-RO" i="1" dirty="0" smtClean="0"/>
              <a:t>la streptococul </a:t>
            </a:r>
            <a:r>
              <a:rPr lang="ro-RO" i="1" dirty="0" smtClean="0">
                <a:sym typeface="Symbol"/>
              </a:rPr>
              <a:t></a:t>
            </a:r>
            <a:r>
              <a:rPr lang="ro-RO" i="1" dirty="0" smtClean="0"/>
              <a:t>-hemolitic grup A</a:t>
            </a:r>
            <a:r>
              <a:rPr lang="ro-RO" dirty="0" smtClean="0"/>
              <a:t>, </a:t>
            </a:r>
            <a:r>
              <a:rPr lang="ro-RO" b="1" dirty="0" smtClean="0"/>
              <a:t>factorul parietal de virulenţă</a:t>
            </a:r>
            <a:r>
              <a:rPr lang="ro-RO" dirty="0" smtClean="0"/>
              <a:t> de la </a:t>
            </a:r>
            <a:r>
              <a:rPr lang="ro-RO" i="1" dirty="0" smtClean="0"/>
              <a:t>stafilococul aureu</a:t>
            </a:r>
            <a:r>
              <a:rPr lang="ro-RO" dirty="0" smtClean="0"/>
              <a:t>, </a:t>
            </a:r>
            <a:r>
              <a:rPr lang="ro-RO" b="1" dirty="0" smtClean="0"/>
              <a:t>factorul cord</a:t>
            </a:r>
            <a:r>
              <a:rPr lang="ro-RO" dirty="0" smtClean="0"/>
              <a:t> de la </a:t>
            </a:r>
            <a:r>
              <a:rPr lang="ro-RO" i="1" dirty="0" smtClean="0"/>
              <a:t>bacilul Koch</a:t>
            </a:r>
            <a:r>
              <a:rPr lang="ro-RO" dirty="0" smtClean="0"/>
              <a:t>, </a:t>
            </a:r>
            <a:r>
              <a:rPr lang="ro-RO" b="1" dirty="0" smtClean="0"/>
              <a:t>factorul de ataşare la mucoasa intestinală</a:t>
            </a:r>
            <a:r>
              <a:rPr lang="ro-RO" dirty="0" smtClean="0"/>
              <a:t> la </a:t>
            </a:r>
            <a:r>
              <a:rPr lang="ro-RO" i="1" dirty="0" smtClean="0"/>
              <a:t>E coli patogen</a:t>
            </a:r>
            <a:r>
              <a:rPr lang="ro-RO" dirty="0" smtClean="0"/>
              <a:t> şi </a:t>
            </a:r>
            <a:r>
              <a:rPr lang="ro-RO" i="1" dirty="0" smtClean="0"/>
              <a:t>Shigella</a:t>
            </a:r>
            <a:r>
              <a:rPr lang="ro-RO" dirty="0" smtClean="0"/>
              <a:t>, </a:t>
            </a:r>
            <a:r>
              <a:rPr lang="ro-RO" b="1" dirty="0" smtClean="0"/>
              <a:t>antigenul Vi (de înveliş)</a:t>
            </a:r>
            <a:r>
              <a:rPr lang="ro-RO" dirty="0" smtClean="0"/>
              <a:t> la unele tulpini </a:t>
            </a:r>
            <a:r>
              <a:rPr lang="ro-RO" i="1" dirty="0" smtClean="0"/>
              <a:t>de bacil tific</a:t>
            </a:r>
            <a:r>
              <a:rPr lang="ro-RO" dirty="0" smtClean="0"/>
              <a:t>.</a:t>
            </a:r>
            <a:endParaRPr lang="en-US" b="1" i="1" dirty="0" smtClean="0"/>
          </a:p>
          <a:p>
            <a:r>
              <a:rPr lang="ro-RO" b="1" dirty="0" smtClean="0"/>
              <a:t>c. Mobilitatea</a:t>
            </a:r>
            <a:endParaRPr lang="en-US" dirty="0" smtClean="0"/>
          </a:p>
          <a:p>
            <a:r>
              <a:rPr lang="ro-RO" b="1" i="1" dirty="0" smtClean="0"/>
              <a:t>Bacteriile mobile sunt mai virulente decât cele imobile</a:t>
            </a:r>
            <a:r>
              <a:rPr lang="ro-RO" dirty="0" smtClean="0"/>
              <a:t>. Mobilitatea deosebită a </a:t>
            </a:r>
            <a:r>
              <a:rPr lang="ro-RO" i="1" dirty="0" smtClean="0"/>
              <a:t>treponemelor</a:t>
            </a:r>
            <a:r>
              <a:rPr lang="ro-RO" dirty="0" smtClean="0"/>
              <a:t> (spirochete) şi </a:t>
            </a:r>
            <a:r>
              <a:rPr lang="ro-RO" i="1" dirty="0" smtClean="0"/>
              <a:t>leptospirelor</a:t>
            </a:r>
            <a:r>
              <a:rPr lang="ro-RO" dirty="0" smtClean="0"/>
              <a:t> (spirili), care pătrund în organism prin pielea şi mucoasele intacte, este realizată prin mişcările de tirbuşon ale corpului celular. Mobilitatea poate fi realizată şi prin intermediul </a:t>
            </a:r>
            <a:r>
              <a:rPr lang="ro-RO" b="1" i="1" dirty="0" smtClean="0"/>
              <a:t>cililor</a:t>
            </a:r>
            <a:r>
              <a:rPr lang="ro-RO" dirty="0" smtClean="0"/>
              <a:t>, fie ca atribut de specie (la </a:t>
            </a:r>
            <a:r>
              <a:rPr lang="ro-RO" i="1" dirty="0" smtClean="0"/>
              <a:t>Proteus</a:t>
            </a:r>
            <a:r>
              <a:rPr lang="ro-RO" dirty="0" smtClean="0"/>
              <a:t>) fie consecutiv activării aderenţei la mucoasa intestinală prin cili (caracter indus de plasmida „de colonizare” la </a:t>
            </a:r>
            <a:r>
              <a:rPr lang="ro-RO" i="1" dirty="0" smtClean="0"/>
              <a:t>E. coli patogen</a:t>
            </a:r>
            <a:r>
              <a:rPr lang="ro-RO" dirty="0" smtClean="0"/>
              <a:t>).</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p:spPr>
        <p:txBody>
          <a:bodyPr>
            <a:normAutofit fontScale="70000" lnSpcReduction="20000"/>
          </a:bodyPr>
          <a:lstStyle/>
          <a:p>
            <a:r>
              <a:rPr lang="ro-RO" b="1" dirty="0" smtClean="0"/>
              <a:t>d. Fimbriile</a:t>
            </a:r>
            <a:endParaRPr lang="en-US" dirty="0" smtClean="0"/>
          </a:p>
          <a:p>
            <a:r>
              <a:rPr lang="ro-RO" dirty="0" smtClean="0"/>
              <a:t>Oligomeri proteici ce apar ca apendici filamentoşi la suprafaţa celulei bacteriene, fimbriile au rol în </a:t>
            </a:r>
            <a:r>
              <a:rPr lang="ro-RO" b="1" i="1" dirty="0" smtClean="0"/>
              <a:t>ataşarea germenilor pe receptorii</a:t>
            </a:r>
            <a:r>
              <a:rPr lang="ro-RO" dirty="0" smtClean="0"/>
              <a:t> </a:t>
            </a:r>
            <a:r>
              <a:rPr lang="ro-RO" b="1" i="1" dirty="0" smtClean="0"/>
              <a:t>de pe suprafaţa celulelor susceptibile</a:t>
            </a:r>
            <a:r>
              <a:rPr lang="ro-RO" dirty="0" smtClean="0"/>
              <a:t> </a:t>
            </a:r>
            <a:r>
              <a:rPr lang="ro-RO" b="1" i="1" dirty="0" smtClean="0"/>
              <a:t>de la poarta de intrare</a:t>
            </a:r>
            <a:r>
              <a:rPr lang="ro-RO" dirty="0" smtClean="0"/>
              <a:t>. Structurile principale bacteriene care pot funcţiona ca adezine sunt:</a:t>
            </a:r>
            <a:endParaRPr lang="en-US" dirty="0" smtClean="0"/>
          </a:p>
          <a:p>
            <a:endParaRPr lang="en-US" dirty="0" smtClean="0"/>
          </a:p>
          <a:p>
            <a:r>
              <a:rPr lang="ro-RO" b="1" dirty="0" smtClean="0"/>
              <a:t>- pilii comuni (adezine piliale)</a:t>
            </a:r>
            <a:r>
              <a:rPr lang="ro-RO" dirty="0" smtClean="0"/>
              <a:t> care permit o </a:t>
            </a:r>
            <a:r>
              <a:rPr lang="ro-RO" b="1" i="1" dirty="0" smtClean="0"/>
              <a:t>aderare crescută de celulele epiteliale</a:t>
            </a:r>
            <a:r>
              <a:rPr lang="ro-RO" dirty="0" smtClean="0"/>
              <a:t>. Exemple: </a:t>
            </a:r>
            <a:r>
              <a:rPr lang="ro-RO" b="1" i="1" dirty="0" smtClean="0"/>
              <a:t>fimbriile P</a:t>
            </a:r>
            <a:r>
              <a:rPr lang="ro-RO" dirty="0" smtClean="0"/>
              <a:t> (prezente la </a:t>
            </a:r>
            <a:r>
              <a:rPr lang="ro-RO" i="1" dirty="0" smtClean="0"/>
              <a:t>tulpinile de Escherichia coli pielonefritogene</a:t>
            </a:r>
            <a:r>
              <a:rPr lang="ro-RO" dirty="0" smtClean="0"/>
              <a:t>); </a:t>
            </a:r>
            <a:r>
              <a:rPr lang="ro-RO" b="1" i="1" dirty="0" smtClean="0"/>
              <a:t>fimbriile S</a:t>
            </a:r>
            <a:r>
              <a:rPr lang="ro-RO" dirty="0" smtClean="0"/>
              <a:t> (la</a:t>
            </a:r>
            <a:r>
              <a:rPr lang="ro-RO" i="1" dirty="0" smtClean="0"/>
              <a:t> tulpinile de E. Coli implicate în meningite</a:t>
            </a:r>
            <a:r>
              <a:rPr lang="ro-RO" dirty="0" smtClean="0"/>
              <a:t>); </a:t>
            </a:r>
            <a:r>
              <a:rPr lang="ro-RO" b="1" i="1" dirty="0" smtClean="0"/>
              <a:t>fimbriile K88 şi K89</a:t>
            </a:r>
            <a:r>
              <a:rPr lang="ro-RO" i="1" dirty="0" smtClean="0"/>
              <a:t> </a:t>
            </a:r>
            <a:r>
              <a:rPr lang="ro-RO" dirty="0" smtClean="0"/>
              <a:t>(la </a:t>
            </a:r>
            <a:r>
              <a:rPr lang="ro-RO" i="1" dirty="0" smtClean="0"/>
              <a:t>tulpinile de E. Coli enterotoxigene</a:t>
            </a:r>
            <a:r>
              <a:rPr lang="ro-RO" dirty="0" smtClean="0"/>
              <a:t> ce produc diareea malignă a nou-născutului); </a:t>
            </a:r>
            <a:r>
              <a:rPr lang="ro-RO" b="1" i="1" dirty="0" smtClean="0"/>
              <a:t>fimbriile ce conţin N-metilfenilalanină</a:t>
            </a:r>
            <a:r>
              <a:rPr lang="ro-RO" b="1" dirty="0" smtClean="0"/>
              <a:t> </a:t>
            </a:r>
            <a:r>
              <a:rPr lang="ro-RO" dirty="0" smtClean="0"/>
              <a:t>(la unele </a:t>
            </a:r>
            <a:r>
              <a:rPr lang="ro-RO" i="1" dirty="0" smtClean="0"/>
              <a:t>bacterii Gram negative, la Pseudomonas, Neisseria, Bacteroides, Vibrio</a:t>
            </a:r>
            <a:r>
              <a:rPr lang="ro-RO" dirty="0" smtClean="0"/>
              <a:t>). În plus, există posibilitatea ca aceeaşi tulpină bacteriană să conţină mai multe tipuri de adezine ce sunt codificate de anumite zone cromozomiale sau plasmidice. Această diversitate genetică permite adaptarea tulpinii la condiţiile diferite oferite de organismul gazdă. </a:t>
            </a:r>
            <a:endParaRPr lang="en-US" dirty="0" smtClean="0"/>
          </a:p>
          <a:p>
            <a:endParaRPr lang="en-US" dirty="0" smtClean="0"/>
          </a:p>
          <a:p>
            <a:r>
              <a:rPr lang="ro-RO" b="1" dirty="0" smtClean="0"/>
              <a:t>- adezine nepiliale</a:t>
            </a:r>
            <a:r>
              <a:rPr lang="ro-RO" dirty="0" smtClean="0"/>
              <a:t>, ca de exemplu, </a:t>
            </a:r>
            <a:r>
              <a:rPr lang="ro-RO" b="1" i="1" dirty="0" smtClean="0"/>
              <a:t>glicocalixul, microcapsula, proteine de membrană externă</a:t>
            </a:r>
            <a:r>
              <a:rPr lang="ro-RO" dirty="0" smtClean="0"/>
              <a:t> la bacteriile Gram negative, ca şi unele </a:t>
            </a:r>
            <a:r>
              <a:rPr lang="ro-RO" b="1" i="1" dirty="0" smtClean="0"/>
              <a:t>substanţe din organism</a:t>
            </a:r>
            <a:r>
              <a:rPr lang="ro-RO" dirty="0" smtClean="0"/>
              <a:t>. O astfel de substanţă care are proprietatea de a adera la suprafeţele mucoase este </a:t>
            </a:r>
            <a:r>
              <a:rPr lang="ro-RO" b="1" i="1" dirty="0" smtClean="0"/>
              <a:t>fibronectina</a:t>
            </a:r>
            <a:r>
              <a:rPr lang="ro-RO" dirty="0" smtClean="0"/>
              <a:t>, o glicoproteină plasmatică ce se găseşte în spaţiul extracelular. Unele bacterii care pătrund în organism aderă la rândul lor de fibronectină şi, prin intermediul ei, de suprafaţa celulelor epiteliale. Astfel de microorganisme sunt </a:t>
            </a:r>
            <a:r>
              <a:rPr lang="ro-RO" i="1" dirty="0" smtClean="0"/>
              <a:t>Streptococcus pyogenes, Staphilococcus aureus, Treponema pallidum.</a:t>
            </a:r>
            <a:r>
              <a:rPr lang="ro-RO" dirty="0" smtClean="0"/>
              <a:t>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p:spPr>
        <p:txBody>
          <a:bodyPr>
            <a:normAutofit fontScale="70000" lnSpcReduction="20000"/>
          </a:bodyPr>
          <a:lstStyle/>
          <a:p>
            <a:r>
              <a:rPr lang="ro-RO" b="1" dirty="0" smtClean="0"/>
              <a:t>1.1.2. FACTORI ENZIMATICI DE VIRULENŢĂ (EXOENZIME)</a:t>
            </a:r>
            <a:endParaRPr lang="en-US" dirty="0" smtClean="0"/>
          </a:p>
          <a:p>
            <a:r>
              <a:rPr lang="ro-RO" dirty="0" smtClean="0"/>
              <a:t>Sunt </a:t>
            </a:r>
            <a:r>
              <a:rPr lang="ro-RO" b="1" i="1" dirty="0" smtClean="0"/>
              <a:t>substanţe elaborate de bacteria infectantă şi eliminate înafara ei</a:t>
            </a:r>
            <a:r>
              <a:rPr lang="ro-RO" dirty="0" smtClean="0"/>
              <a:t>, care determină modificarea ţesuturilor locale, favorizând </a:t>
            </a:r>
            <a:r>
              <a:rPr lang="ro-RO" b="1" i="1" dirty="0" smtClean="0"/>
              <a:t>diseminarea bacteriilor în organism</a:t>
            </a:r>
            <a:r>
              <a:rPr lang="ro-RO" dirty="0" smtClean="0"/>
              <a:t>, din aproape în aproape, cu </a:t>
            </a:r>
            <a:r>
              <a:rPr lang="ro-RO" b="1" i="1" dirty="0" smtClean="0"/>
              <a:t>invadarea ţesuturilor dincolo de poarta de intrare</a:t>
            </a:r>
            <a:r>
              <a:rPr lang="ro-RO" dirty="0" smtClean="0"/>
              <a:t>. </a:t>
            </a:r>
            <a:endParaRPr lang="en-US" dirty="0" smtClean="0"/>
          </a:p>
          <a:p>
            <a:endParaRPr lang="en-US" dirty="0" smtClean="0"/>
          </a:p>
          <a:p>
            <a:r>
              <a:rPr lang="ro-RO" b="1" dirty="0" smtClean="0"/>
              <a:t>a. Coagulaza</a:t>
            </a:r>
            <a:endParaRPr lang="en-US" dirty="0" smtClean="0"/>
          </a:p>
          <a:p>
            <a:r>
              <a:rPr lang="ro-RO" dirty="0" smtClean="0"/>
              <a:t>Enzimă secretată de </a:t>
            </a:r>
            <a:r>
              <a:rPr lang="ro-RO" i="1" dirty="0" smtClean="0"/>
              <a:t>stafilococii patogeni</a:t>
            </a:r>
            <a:r>
              <a:rPr lang="ro-RO" dirty="0" smtClean="0"/>
              <a:t>, care, in vitro, coagulează plasma citratată (test important de patogenitate). În organism ea favorizează </a:t>
            </a:r>
            <a:r>
              <a:rPr lang="ro-RO" b="1" i="1" dirty="0" smtClean="0"/>
              <a:t>formarea în focarul inflamator a unei “pelicule” de fibrină</a:t>
            </a:r>
            <a:r>
              <a:rPr lang="ro-RO" dirty="0" smtClean="0"/>
              <a:t> care </a:t>
            </a:r>
            <a:r>
              <a:rPr lang="ro-RO" i="1" dirty="0" smtClean="0"/>
              <a:t>protejează germenii împotriva fagocitării şi altor factori de apărare nespecifică şi specifică</a:t>
            </a:r>
            <a:r>
              <a:rPr lang="ro-RO" dirty="0" smtClean="0"/>
              <a:t>.</a:t>
            </a:r>
            <a:endParaRPr lang="en-US" dirty="0" smtClean="0"/>
          </a:p>
          <a:p>
            <a:endParaRPr lang="en-US" dirty="0" smtClean="0"/>
          </a:p>
          <a:p>
            <a:r>
              <a:rPr lang="ro-RO" b="1" dirty="0" smtClean="0"/>
              <a:t>b. Fibrinolizina</a:t>
            </a:r>
            <a:endParaRPr lang="en-US" dirty="0" smtClean="0"/>
          </a:p>
          <a:p>
            <a:r>
              <a:rPr lang="ro-RO" dirty="0" smtClean="0"/>
              <a:t>Enzimă activatoare de plasminogen („kinază”), care determină </a:t>
            </a:r>
            <a:r>
              <a:rPr lang="ro-RO" b="1" i="1" dirty="0" smtClean="0"/>
              <a:t>digestia fibrinei din focarul inflamator</a:t>
            </a:r>
            <a:r>
              <a:rPr lang="ro-RO" dirty="0" smtClean="0"/>
              <a:t>, astfel încât bacteriile pot străbate această barieră. Capacitatea de elaborare a fibrinolizinei reprezintă unul din testele de patogenitate pentru unii germeni (exemplu:</a:t>
            </a:r>
            <a:r>
              <a:rPr lang="ro-RO" i="1" dirty="0" smtClean="0"/>
              <a:t> stafilococi patogeni, streptococi patogeni</a:t>
            </a:r>
            <a:r>
              <a:rPr lang="ro-RO" dirty="0" smtClean="0"/>
              <a:t>).</a:t>
            </a:r>
            <a:endParaRPr lang="en-US" dirty="0" smtClean="0"/>
          </a:p>
          <a:p>
            <a:endParaRPr lang="en-US" dirty="0" smtClean="0"/>
          </a:p>
          <a:p>
            <a:r>
              <a:rPr lang="ro-RO" b="1" dirty="0" smtClean="0"/>
              <a:t>c. Hialuronidaza</a:t>
            </a:r>
            <a:endParaRPr lang="en-US" dirty="0" smtClean="0"/>
          </a:p>
          <a:p>
            <a:r>
              <a:rPr lang="ro-RO" b="1" i="1" dirty="0" smtClean="0"/>
              <a:t>Depolimerizează acidul hialuronic</a:t>
            </a:r>
            <a:r>
              <a:rPr lang="ro-RO" dirty="0" smtClean="0"/>
              <a:t> din substanţa fundamentală a ţesutului conjunctiv şi din cimentul intercelular al epiteliilor, </a:t>
            </a:r>
            <a:r>
              <a:rPr lang="ro-RO" b="1" i="1" dirty="0" smtClean="0"/>
              <a:t>potenţează invazivitatea germenilor</a:t>
            </a:r>
            <a:r>
              <a:rPr lang="ro-RO" dirty="0" smtClean="0"/>
              <a:t>. Exemplu: </a:t>
            </a:r>
            <a:r>
              <a:rPr lang="ro-RO" i="1" dirty="0" smtClean="0"/>
              <a:t>stafilococul aureu, streptococul </a:t>
            </a:r>
            <a:r>
              <a:rPr lang="ro-RO" i="1" dirty="0" smtClean="0">
                <a:sym typeface="Symbol"/>
              </a:rPr>
              <a:t></a:t>
            </a:r>
            <a:r>
              <a:rPr lang="ro-RO" i="1" dirty="0" smtClean="0"/>
              <a:t>-hemolitic grup A, Clostridium perfringens</a:t>
            </a:r>
            <a:r>
              <a:rPr lang="ro-RO" dirty="0" smtClean="0"/>
              <a:t>.</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00042"/>
            <a:ext cx="8858312" cy="5824558"/>
          </a:xfrm>
        </p:spPr>
        <p:txBody>
          <a:bodyPr>
            <a:normAutofit fontScale="62500" lnSpcReduction="20000"/>
          </a:bodyPr>
          <a:lstStyle/>
          <a:p>
            <a:r>
              <a:rPr lang="ro-RO" b="1" dirty="0" smtClean="0"/>
              <a:t>d. Enzime hidrolitice</a:t>
            </a:r>
            <a:endParaRPr lang="en-US" dirty="0" smtClean="0"/>
          </a:p>
          <a:p>
            <a:r>
              <a:rPr lang="ro-RO" dirty="0" smtClean="0"/>
              <a:t>Din grupul acestor enzime fac parte: </a:t>
            </a:r>
            <a:r>
              <a:rPr lang="ro-RO" i="1" dirty="0" smtClean="0"/>
              <a:t>colagenazele, lecitinazele, neuraminidazele, lipazele, proteazele, nucleazele</a:t>
            </a:r>
            <a:r>
              <a:rPr lang="ro-RO" dirty="0" smtClean="0"/>
              <a:t>.</a:t>
            </a:r>
            <a:endParaRPr lang="en-US" dirty="0" smtClean="0"/>
          </a:p>
          <a:p>
            <a:pPr lvl="0"/>
            <a:r>
              <a:rPr lang="ro-RO" b="1" dirty="0" smtClean="0"/>
              <a:t>Colagenaza, </a:t>
            </a:r>
            <a:r>
              <a:rPr lang="ro-RO" dirty="0" smtClean="0"/>
              <a:t>enzimă proteolitică de </a:t>
            </a:r>
            <a:r>
              <a:rPr lang="ro-RO" b="1" i="1" dirty="0" smtClean="0"/>
              <a:t>depolimerizare a colagenului </a:t>
            </a:r>
            <a:r>
              <a:rPr lang="ro-RO" i="1" dirty="0" smtClean="0"/>
              <a:t>din ţesutul conjunctiv</a:t>
            </a:r>
            <a:r>
              <a:rPr lang="ro-RO" dirty="0" smtClean="0"/>
              <a:t>. Exemplu: </a:t>
            </a:r>
            <a:r>
              <a:rPr lang="ro-RO" i="1" dirty="0" smtClean="0"/>
              <a:t>Clostridium perfringens</a:t>
            </a:r>
            <a:r>
              <a:rPr lang="ro-RO" dirty="0" smtClean="0"/>
              <a:t>.</a:t>
            </a:r>
            <a:endParaRPr lang="en-US" dirty="0" smtClean="0"/>
          </a:p>
          <a:p>
            <a:pPr lvl="0"/>
            <a:r>
              <a:rPr lang="ro-RO" b="1" dirty="0" smtClean="0"/>
              <a:t>Lecitinaza (“alfa-toxina”)</a:t>
            </a:r>
            <a:r>
              <a:rPr lang="ro-RO" dirty="0" smtClean="0"/>
              <a:t> care determină </a:t>
            </a:r>
            <a:r>
              <a:rPr lang="ro-RO" b="1" i="1" dirty="0" smtClean="0"/>
              <a:t>hidroliza lecitinei</a:t>
            </a:r>
            <a:r>
              <a:rPr lang="ro-RO" i="1" dirty="0" smtClean="0"/>
              <a:t> din membranele celulare</a:t>
            </a:r>
            <a:r>
              <a:rPr lang="ro-RO" dirty="0" smtClean="0"/>
              <a:t>. Exemplu: </a:t>
            </a:r>
            <a:r>
              <a:rPr lang="ro-RO" i="1" dirty="0" smtClean="0"/>
              <a:t>Clostridium perfringens</a:t>
            </a:r>
            <a:r>
              <a:rPr lang="ro-RO" dirty="0" smtClean="0"/>
              <a:t>.</a:t>
            </a:r>
            <a:endParaRPr lang="en-US" dirty="0" smtClean="0"/>
          </a:p>
          <a:p>
            <a:pPr lvl="0"/>
            <a:r>
              <a:rPr lang="ro-RO" b="1" dirty="0" smtClean="0"/>
              <a:t>Neuraminidaza, </a:t>
            </a:r>
            <a:r>
              <a:rPr lang="ro-RO" dirty="0" smtClean="0"/>
              <a:t>prezentă la multe bacterii şi virusuri, </a:t>
            </a:r>
            <a:r>
              <a:rPr lang="ro-RO" b="1" i="1" dirty="0" smtClean="0"/>
              <a:t>hidrolizează mucoproteinele </a:t>
            </a:r>
            <a:r>
              <a:rPr lang="ro-RO" i="1" dirty="0" smtClean="0"/>
              <a:t>de pe suprafaţa celulelor</a:t>
            </a:r>
            <a:r>
              <a:rPr lang="ro-RO" dirty="0" smtClean="0"/>
              <a:t>, expunându-le atacului.</a:t>
            </a:r>
            <a:endParaRPr lang="en-US" dirty="0" smtClean="0"/>
          </a:p>
          <a:p>
            <a:endParaRPr lang="en-US" dirty="0" smtClean="0"/>
          </a:p>
          <a:p>
            <a:r>
              <a:rPr lang="ro-RO" b="1" dirty="0" smtClean="0"/>
              <a:t>e. Enzime citolitice</a:t>
            </a:r>
            <a:endParaRPr lang="en-US" dirty="0" smtClean="0"/>
          </a:p>
          <a:p>
            <a:r>
              <a:rPr lang="en-US" dirty="0" smtClean="0"/>
              <a:t>Din </a:t>
            </a:r>
            <a:r>
              <a:rPr lang="en-US" dirty="0" err="1" smtClean="0"/>
              <a:t>categoria</a:t>
            </a:r>
            <a:r>
              <a:rPr lang="en-US" dirty="0" smtClean="0"/>
              <a:t> </a:t>
            </a:r>
            <a:r>
              <a:rPr lang="en-US" dirty="0" err="1" smtClean="0"/>
              <a:t>enzimelor</a:t>
            </a:r>
            <a:r>
              <a:rPr lang="en-US" dirty="0" smtClean="0"/>
              <a:t> </a:t>
            </a:r>
            <a:r>
              <a:rPr lang="en-US" dirty="0" err="1" smtClean="0"/>
              <a:t>citolitice</a:t>
            </a:r>
            <a:r>
              <a:rPr lang="en-US" dirty="0" smtClean="0"/>
              <a:t> </a:t>
            </a:r>
            <a:r>
              <a:rPr lang="en-US" dirty="0" err="1" smtClean="0"/>
              <a:t>fac</a:t>
            </a:r>
            <a:r>
              <a:rPr lang="en-US" dirty="0" smtClean="0"/>
              <a:t> parte </a:t>
            </a:r>
            <a:r>
              <a:rPr lang="en-US" b="1" i="1" dirty="0" err="1" smtClean="0"/>
              <a:t>hemolizinele</a:t>
            </a:r>
            <a:r>
              <a:rPr lang="en-US" dirty="0" smtClean="0"/>
              <a:t> </a:t>
            </a:r>
            <a:r>
              <a:rPr lang="en-US" dirty="0" err="1" smtClean="0"/>
              <a:t>şi</a:t>
            </a:r>
            <a:r>
              <a:rPr lang="en-US" dirty="0" smtClean="0"/>
              <a:t> </a:t>
            </a:r>
            <a:r>
              <a:rPr lang="en-US" b="1" i="1" dirty="0" err="1" smtClean="0"/>
              <a:t>leucocidinele</a:t>
            </a:r>
            <a:r>
              <a:rPr lang="en-US" dirty="0" smtClean="0"/>
              <a:t>,</a:t>
            </a:r>
            <a:r>
              <a:rPr lang="en-US" b="1" i="1" dirty="0" smtClean="0"/>
              <a:t> </a:t>
            </a:r>
            <a:r>
              <a:rPr lang="en-US" dirty="0" err="1" smtClean="0"/>
              <a:t>enzime</a:t>
            </a:r>
            <a:r>
              <a:rPr lang="en-US" dirty="0" smtClean="0"/>
              <a:t> cu </a:t>
            </a:r>
            <a:r>
              <a:rPr lang="en-US" dirty="0" err="1" smtClean="0"/>
              <a:t>efect</a:t>
            </a:r>
            <a:r>
              <a:rPr lang="en-US" dirty="0" smtClean="0"/>
              <a:t> </a:t>
            </a:r>
            <a:r>
              <a:rPr lang="en-US" dirty="0" err="1" smtClean="0"/>
              <a:t>hemolitic</a:t>
            </a:r>
            <a:r>
              <a:rPr lang="en-US" dirty="0" smtClean="0"/>
              <a:t> </a:t>
            </a:r>
            <a:r>
              <a:rPr lang="en-US" dirty="0" err="1" smtClean="0"/>
              <a:t>sau</a:t>
            </a:r>
            <a:r>
              <a:rPr lang="en-US" dirty="0" smtClean="0"/>
              <a:t> de </a:t>
            </a:r>
            <a:r>
              <a:rPr lang="en-US" dirty="0" err="1" smtClean="0"/>
              <a:t>distrugere</a:t>
            </a:r>
            <a:r>
              <a:rPr lang="en-US" dirty="0" smtClean="0"/>
              <a:t> a </a:t>
            </a:r>
            <a:r>
              <a:rPr lang="en-US" dirty="0" err="1" smtClean="0"/>
              <a:t>leucocitelor</a:t>
            </a:r>
            <a:r>
              <a:rPr lang="en-US" dirty="0" smtClean="0"/>
              <a:t>. Au </a:t>
            </a:r>
            <a:r>
              <a:rPr lang="en-US" b="1" i="1" dirty="0" err="1" smtClean="0"/>
              <a:t>efect</a:t>
            </a:r>
            <a:r>
              <a:rPr lang="en-US" b="1" i="1" dirty="0" smtClean="0"/>
              <a:t> </a:t>
            </a:r>
            <a:r>
              <a:rPr lang="en-US" b="1" i="1" dirty="0" err="1" smtClean="0"/>
              <a:t>antifagocitar</a:t>
            </a:r>
            <a:r>
              <a:rPr lang="en-US" b="1" i="1" dirty="0" smtClean="0"/>
              <a:t>, </a:t>
            </a:r>
            <a:r>
              <a:rPr lang="en-US" b="1" i="1" dirty="0" err="1" smtClean="0"/>
              <a:t>favorizând</a:t>
            </a:r>
            <a:r>
              <a:rPr lang="en-US" b="1" i="1" dirty="0" smtClean="0"/>
              <a:t> indirect </a:t>
            </a:r>
            <a:r>
              <a:rPr lang="en-US" b="1" i="1" dirty="0" err="1" smtClean="0"/>
              <a:t>invazia</a:t>
            </a:r>
            <a:r>
              <a:rPr lang="en-US" dirty="0" smtClean="0"/>
              <a:t>. </a:t>
            </a:r>
            <a:r>
              <a:rPr lang="en-US" dirty="0" err="1" smtClean="0"/>
              <a:t>Exemplu</a:t>
            </a:r>
            <a:r>
              <a:rPr lang="en-US" dirty="0" smtClean="0"/>
              <a:t>: </a:t>
            </a:r>
            <a:r>
              <a:rPr lang="en-US" i="1" dirty="0" err="1" smtClean="0"/>
              <a:t>streptolizinele</a:t>
            </a:r>
            <a:r>
              <a:rPr lang="en-US" i="1" dirty="0" smtClean="0"/>
              <a:t> </a:t>
            </a:r>
            <a:r>
              <a:rPr lang="en-US" i="1" dirty="0" err="1" smtClean="0"/>
              <a:t>streptococului</a:t>
            </a:r>
            <a:r>
              <a:rPr lang="en-US" i="1" dirty="0" smtClean="0"/>
              <a:t> </a:t>
            </a:r>
            <a:r>
              <a:rPr lang="en-US" i="1" dirty="0" smtClean="0">
                <a:sym typeface="Symbol"/>
              </a:rPr>
              <a:t></a:t>
            </a:r>
            <a:r>
              <a:rPr lang="en-US" i="1" dirty="0" smtClean="0"/>
              <a:t>-</a:t>
            </a:r>
            <a:r>
              <a:rPr lang="en-US" i="1" dirty="0" err="1" smtClean="0"/>
              <a:t>hemolitic</a:t>
            </a:r>
            <a:r>
              <a:rPr lang="en-US" i="1" dirty="0" smtClean="0"/>
              <a:t> </a:t>
            </a:r>
            <a:r>
              <a:rPr lang="en-US" i="1" dirty="0" err="1" smtClean="0"/>
              <a:t>grup</a:t>
            </a:r>
            <a:r>
              <a:rPr lang="en-US" i="1" dirty="0" smtClean="0"/>
              <a:t> A</a:t>
            </a:r>
            <a:r>
              <a:rPr lang="en-US" dirty="0" smtClean="0"/>
              <a:t> (</a:t>
            </a:r>
            <a:r>
              <a:rPr lang="en-US" dirty="0" err="1" smtClean="0"/>
              <a:t>streptolizina</a:t>
            </a:r>
            <a:r>
              <a:rPr lang="en-US" dirty="0" smtClean="0"/>
              <a:t> “O” </a:t>
            </a:r>
            <a:r>
              <a:rPr lang="en-US" dirty="0" err="1" smtClean="0"/>
              <a:t>şi</a:t>
            </a:r>
            <a:r>
              <a:rPr lang="en-US" dirty="0" smtClean="0"/>
              <a:t> </a:t>
            </a:r>
            <a:r>
              <a:rPr lang="en-US" dirty="0" err="1" smtClean="0"/>
              <a:t>streptolizina</a:t>
            </a:r>
            <a:r>
              <a:rPr lang="en-US" dirty="0" smtClean="0"/>
              <a:t> “S”); </a:t>
            </a:r>
            <a:r>
              <a:rPr lang="en-US" i="1" dirty="0" err="1" smtClean="0"/>
              <a:t>hemolizinele</a:t>
            </a:r>
            <a:r>
              <a:rPr lang="en-US" i="1" dirty="0" smtClean="0"/>
              <a:t> </a:t>
            </a:r>
            <a:r>
              <a:rPr lang="en-US" i="1" dirty="0" err="1" smtClean="0"/>
              <a:t>intrinseci</a:t>
            </a:r>
            <a:r>
              <a:rPr lang="en-US" dirty="0" smtClean="0"/>
              <a:t>: </a:t>
            </a:r>
            <a:r>
              <a:rPr lang="en-US" i="1" dirty="0" smtClean="0">
                <a:sym typeface="Symbol"/>
              </a:rPr>
              <a:t></a:t>
            </a:r>
            <a:r>
              <a:rPr lang="en-US" i="1" dirty="0" smtClean="0"/>
              <a:t>-</a:t>
            </a:r>
            <a:r>
              <a:rPr lang="en-US" i="1" dirty="0" err="1" smtClean="0"/>
              <a:t>hemolizine</a:t>
            </a:r>
            <a:r>
              <a:rPr lang="en-US" dirty="0" smtClean="0"/>
              <a:t> </a:t>
            </a:r>
            <a:r>
              <a:rPr lang="en-US" dirty="0" err="1" smtClean="0"/>
              <a:t>responsabile</a:t>
            </a:r>
            <a:r>
              <a:rPr lang="en-US" dirty="0" smtClean="0"/>
              <a:t> de </a:t>
            </a:r>
            <a:r>
              <a:rPr lang="en-US" dirty="0" err="1" smtClean="0"/>
              <a:t>hemoliza</a:t>
            </a:r>
            <a:r>
              <a:rPr lang="en-US" dirty="0" smtClean="0"/>
              <a:t> </a:t>
            </a:r>
            <a:r>
              <a:rPr lang="en-US" dirty="0" err="1" smtClean="0"/>
              <a:t>completă</a:t>
            </a:r>
            <a:r>
              <a:rPr lang="en-US" dirty="0" smtClean="0"/>
              <a:t>; </a:t>
            </a:r>
            <a:r>
              <a:rPr lang="en-US" i="1" dirty="0" smtClean="0">
                <a:sym typeface="Symbol"/>
              </a:rPr>
              <a:t></a:t>
            </a:r>
            <a:r>
              <a:rPr lang="en-US" i="1" dirty="0" smtClean="0"/>
              <a:t>-</a:t>
            </a:r>
            <a:r>
              <a:rPr lang="en-US" i="1" dirty="0" err="1" smtClean="0"/>
              <a:t>hemolizine</a:t>
            </a:r>
            <a:r>
              <a:rPr lang="en-US" dirty="0" smtClean="0"/>
              <a:t> </a:t>
            </a:r>
            <a:r>
              <a:rPr lang="en-US" dirty="0" err="1" smtClean="0"/>
              <a:t>responsabile</a:t>
            </a:r>
            <a:r>
              <a:rPr lang="en-US" dirty="0" smtClean="0"/>
              <a:t> de </a:t>
            </a:r>
            <a:r>
              <a:rPr lang="en-US" dirty="0" err="1" smtClean="0"/>
              <a:t>hemoliza</a:t>
            </a:r>
            <a:r>
              <a:rPr lang="en-US" dirty="0" smtClean="0"/>
              <a:t> </a:t>
            </a:r>
            <a:r>
              <a:rPr lang="en-US" dirty="0" err="1" smtClean="0"/>
              <a:t>incompletă</a:t>
            </a:r>
            <a:r>
              <a:rPr lang="en-US" dirty="0" smtClean="0"/>
              <a:t>.</a:t>
            </a:r>
          </a:p>
          <a:p>
            <a:endParaRPr lang="en-US" dirty="0" smtClean="0"/>
          </a:p>
          <a:p>
            <a:r>
              <a:rPr lang="en-US" dirty="0" err="1" smtClean="0"/>
              <a:t>Pe</a:t>
            </a:r>
            <a:r>
              <a:rPr lang="en-US" dirty="0" smtClean="0"/>
              <a:t> </a:t>
            </a:r>
            <a:r>
              <a:rPr lang="en-US" dirty="0" err="1" smtClean="0"/>
              <a:t>lângă</a:t>
            </a:r>
            <a:r>
              <a:rPr lang="en-US" dirty="0" smtClean="0"/>
              <a:t> </a:t>
            </a:r>
            <a:r>
              <a:rPr lang="en-US" b="1" i="1" dirty="0" err="1" smtClean="0"/>
              <a:t>bacteriile</a:t>
            </a:r>
            <a:r>
              <a:rPr lang="en-US" b="1" i="1" dirty="0" smtClean="0"/>
              <a:t> cu habitat </a:t>
            </a:r>
            <a:r>
              <a:rPr lang="en-US" b="1" i="1" dirty="0" err="1" smtClean="0"/>
              <a:t>extracelular</a:t>
            </a:r>
            <a:r>
              <a:rPr lang="en-US" dirty="0" smtClean="0"/>
              <a:t>, </a:t>
            </a:r>
            <a:r>
              <a:rPr lang="en-US" dirty="0" err="1" smtClean="0"/>
              <a:t>bacterii</a:t>
            </a:r>
            <a:r>
              <a:rPr lang="en-US" dirty="0" smtClean="0"/>
              <a:t> care </a:t>
            </a:r>
            <a:r>
              <a:rPr lang="en-US" dirty="0" err="1" smtClean="0"/>
              <a:t>sunt</a:t>
            </a:r>
            <a:r>
              <a:rPr lang="en-US" dirty="0" smtClean="0"/>
              <a:t> </a:t>
            </a:r>
            <a:r>
              <a:rPr lang="en-US" dirty="0" err="1" smtClean="0"/>
              <a:t>supuse</a:t>
            </a:r>
            <a:r>
              <a:rPr lang="en-US" dirty="0" smtClean="0"/>
              <a:t>, cu </a:t>
            </a:r>
            <a:r>
              <a:rPr lang="en-US" dirty="0" err="1" smtClean="0"/>
              <a:t>succes</a:t>
            </a:r>
            <a:r>
              <a:rPr lang="en-US" dirty="0" smtClean="0"/>
              <a:t>, </a:t>
            </a:r>
            <a:r>
              <a:rPr lang="en-US" dirty="0" err="1" smtClean="0"/>
              <a:t>mecanismelor</a:t>
            </a:r>
            <a:r>
              <a:rPr lang="en-US" dirty="0" smtClean="0"/>
              <a:t> de </a:t>
            </a:r>
            <a:r>
              <a:rPr lang="en-US" dirty="0" err="1" smtClean="0"/>
              <a:t>apărare</a:t>
            </a:r>
            <a:r>
              <a:rPr lang="en-US" dirty="0" smtClean="0"/>
              <a:t> </a:t>
            </a:r>
            <a:r>
              <a:rPr lang="en-US" dirty="0" err="1" smtClean="0"/>
              <a:t>antiinfecţioasă</a:t>
            </a:r>
            <a:r>
              <a:rPr lang="en-US" dirty="0" smtClean="0"/>
              <a:t> a </a:t>
            </a:r>
            <a:r>
              <a:rPr lang="en-US" dirty="0" err="1" smtClean="0"/>
              <a:t>organismului</a:t>
            </a:r>
            <a:r>
              <a:rPr lang="en-US" dirty="0" smtClean="0"/>
              <a:t>, </a:t>
            </a:r>
            <a:r>
              <a:rPr lang="en-US" dirty="0" err="1" smtClean="0"/>
              <a:t>există</a:t>
            </a:r>
            <a:r>
              <a:rPr lang="en-US" dirty="0" smtClean="0"/>
              <a:t> </a:t>
            </a:r>
            <a:r>
              <a:rPr lang="en-US" dirty="0" err="1" smtClean="0"/>
              <a:t>şi</a:t>
            </a:r>
            <a:r>
              <a:rPr lang="en-US" dirty="0" smtClean="0"/>
              <a:t> </a:t>
            </a:r>
            <a:r>
              <a:rPr lang="en-US" b="1" i="1" dirty="0" err="1" smtClean="0"/>
              <a:t>bacterii</a:t>
            </a:r>
            <a:r>
              <a:rPr lang="en-US" b="1" i="1" dirty="0" smtClean="0"/>
              <a:t> cu habitat </a:t>
            </a:r>
            <a:r>
              <a:rPr lang="en-US" b="1" i="1" dirty="0" err="1" smtClean="0"/>
              <a:t>intracelular</a:t>
            </a:r>
            <a:r>
              <a:rPr lang="en-US" dirty="0" smtClean="0"/>
              <a:t>:</a:t>
            </a:r>
            <a:r>
              <a:rPr lang="en-US" b="1" dirty="0" smtClean="0"/>
              <a:t> </a:t>
            </a:r>
            <a:r>
              <a:rPr lang="en-US" b="1" i="1" dirty="0" err="1" smtClean="0"/>
              <a:t>facultativ</a:t>
            </a:r>
            <a:r>
              <a:rPr lang="en-US" b="1" i="1" dirty="0" smtClean="0"/>
              <a:t> </a:t>
            </a:r>
            <a:r>
              <a:rPr lang="en-US" b="1" i="1" dirty="0" err="1" smtClean="0"/>
              <a:t>intracelular</a:t>
            </a:r>
            <a:r>
              <a:rPr lang="en-US" b="1" dirty="0" smtClean="0"/>
              <a:t> </a:t>
            </a:r>
            <a:r>
              <a:rPr lang="en-US" dirty="0" smtClean="0"/>
              <a:t>(</a:t>
            </a:r>
            <a:r>
              <a:rPr lang="en-US" i="1" dirty="0" err="1" smtClean="0"/>
              <a:t>bacilul</a:t>
            </a:r>
            <a:r>
              <a:rPr lang="en-US" i="1" dirty="0" smtClean="0"/>
              <a:t> Koch, </a:t>
            </a:r>
            <a:r>
              <a:rPr lang="en-US" i="1" dirty="0" err="1" smtClean="0"/>
              <a:t>Brucella</a:t>
            </a:r>
            <a:r>
              <a:rPr lang="en-US" dirty="0" smtClean="0"/>
              <a:t>) </a:t>
            </a:r>
            <a:r>
              <a:rPr lang="en-US" dirty="0" err="1" smtClean="0"/>
              <a:t>şi</a:t>
            </a:r>
            <a:r>
              <a:rPr lang="en-US" b="1" dirty="0" smtClean="0"/>
              <a:t> </a:t>
            </a:r>
            <a:r>
              <a:rPr lang="en-US" b="1" i="1" dirty="0" err="1" smtClean="0"/>
              <a:t>obligatoriu</a:t>
            </a:r>
            <a:r>
              <a:rPr lang="en-US" b="1" i="1" dirty="0" smtClean="0"/>
              <a:t> </a:t>
            </a:r>
            <a:r>
              <a:rPr lang="en-US" b="1" i="1" dirty="0" err="1" smtClean="0"/>
              <a:t>intracelular</a:t>
            </a:r>
            <a:r>
              <a:rPr lang="en-US" b="1" dirty="0" smtClean="0"/>
              <a:t> </a:t>
            </a:r>
            <a:r>
              <a:rPr lang="en-US" dirty="0" smtClean="0"/>
              <a:t>(</a:t>
            </a:r>
            <a:r>
              <a:rPr lang="en-US" i="1" dirty="0" smtClean="0"/>
              <a:t>Chlamydia </a:t>
            </a:r>
            <a:r>
              <a:rPr lang="en-US" i="1" dirty="0" err="1" smtClean="0"/>
              <a:t>trachomatis</a:t>
            </a:r>
            <a:r>
              <a:rPr lang="en-US" dirty="0" smtClean="0"/>
              <a:t>). </a:t>
            </a:r>
            <a:r>
              <a:rPr lang="en-US" dirty="0" err="1" smtClean="0"/>
              <a:t>Prezenţa</a:t>
            </a:r>
            <a:r>
              <a:rPr lang="en-US" dirty="0" smtClean="0"/>
              <a:t> </a:t>
            </a:r>
            <a:r>
              <a:rPr lang="en-US" dirty="0" err="1" smtClean="0"/>
              <a:t>lor</a:t>
            </a:r>
            <a:r>
              <a:rPr lang="en-US" dirty="0" smtClean="0"/>
              <a:t> </a:t>
            </a:r>
            <a:r>
              <a:rPr lang="en-US" dirty="0" err="1" smtClean="0"/>
              <a:t>intracelulară</a:t>
            </a:r>
            <a:r>
              <a:rPr lang="en-US" dirty="0" smtClean="0"/>
              <a:t> le </a:t>
            </a:r>
            <a:r>
              <a:rPr lang="en-US" dirty="0" err="1" smtClean="0"/>
              <a:t>asigură</a:t>
            </a:r>
            <a:r>
              <a:rPr lang="en-US" dirty="0" smtClean="0"/>
              <a:t> </a:t>
            </a:r>
            <a:r>
              <a:rPr lang="en-US" b="1" i="1" dirty="0" err="1" smtClean="0"/>
              <a:t>protecţie</a:t>
            </a:r>
            <a:r>
              <a:rPr lang="en-US" b="1" i="1" dirty="0" smtClean="0"/>
              <a:t> </a:t>
            </a:r>
            <a:r>
              <a:rPr lang="en-US" b="1" i="1" dirty="0" err="1" smtClean="0"/>
              <a:t>împotriva</a:t>
            </a:r>
            <a:r>
              <a:rPr lang="en-US" b="1" i="1" dirty="0" smtClean="0"/>
              <a:t> </a:t>
            </a:r>
            <a:r>
              <a:rPr lang="en-US" b="1" i="1" dirty="0" err="1" smtClean="0"/>
              <a:t>mijloacelor</a:t>
            </a:r>
            <a:r>
              <a:rPr lang="en-US" b="1" i="1" dirty="0" smtClean="0"/>
              <a:t> de </a:t>
            </a:r>
            <a:r>
              <a:rPr lang="en-US" b="1" i="1" dirty="0" err="1" smtClean="0"/>
              <a:t>apărare</a:t>
            </a:r>
            <a:r>
              <a:rPr lang="en-US" b="1" i="1" dirty="0" smtClean="0"/>
              <a:t> ale </a:t>
            </a:r>
            <a:r>
              <a:rPr lang="en-US" b="1" i="1" dirty="0" err="1" smtClean="0"/>
              <a:t>organismului</a:t>
            </a:r>
            <a:r>
              <a:rPr lang="en-US" b="1" i="1" dirty="0" smtClean="0"/>
              <a:t>, </a:t>
            </a:r>
            <a:r>
              <a:rPr lang="en-US" b="1" i="1" dirty="0" err="1" smtClean="0"/>
              <a:t>inclusiv</a:t>
            </a:r>
            <a:r>
              <a:rPr lang="en-US" b="1" i="1" dirty="0" smtClean="0"/>
              <a:t> </a:t>
            </a:r>
            <a:r>
              <a:rPr lang="en-US" b="1" i="1" dirty="0" err="1" smtClean="0"/>
              <a:t>cele</a:t>
            </a:r>
            <a:r>
              <a:rPr lang="en-US" b="1" i="1" dirty="0" smtClean="0"/>
              <a:t> </a:t>
            </a:r>
            <a:r>
              <a:rPr lang="en-US" b="1" i="1" dirty="0" err="1" smtClean="0"/>
              <a:t>imune</a:t>
            </a:r>
            <a:r>
              <a:rPr lang="en-US" dirty="0" smtClean="0"/>
              <a:t>. </a:t>
            </a:r>
            <a:r>
              <a:rPr lang="en-US" dirty="0" err="1" smtClean="0"/>
              <a:t>Bacteriile</a:t>
            </a:r>
            <a:r>
              <a:rPr lang="en-US" dirty="0" smtClean="0"/>
              <a:t> cu habitat </a:t>
            </a:r>
            <a:r>
              <a:rPr lang="en-US" dirty="0" err="1" smtClean="0"/>
              <a:t>intracelular</a:t>
            </a:r>
            <a:r>
              <a:rPr lang="en-US" dirty="0" smtClean="0"/>
              <a:t> </a:t>
            </a:r>
            <a:r>
              <a:rPr lang="en-US" dirty="0" err="1" smtClean="0"/>
              <a:t>sunt</a:t>
            </a:r>
            <a:r>
              <a:rPr lang="en-US" dirty="0" smtClean="0"/>
              <a:t> </a:t>
            </a:r>
            <a:r>
              <a:rPr lang="en-US" b="1" i="1" dirty="0" err="1" smtClean="0"/>
              <a:t>cele</a:t>
            </a:r>
            <a:r>
              <a:rPr lang="en-US" b="1" i="1" dirty="0" smtClean="0"/>
              <a:t> </a:t>
            </a:r>
            <a:r>
              <a:rPr lang="en-US" b="1" i="1" dirty="0" err="1" smtClean="0"/>
              <a:t>mai</a:t>
            </a:r>
            <a:r>
              <a:rPr lang="en-US" b="1" i="1" dirty="0" smtClean="0"/>
              <a:t> </a:t>
            </a:r>
            <a:r>
              <a:rPr lang="en-US" b="1" i="1" dirty="0" err="1" smtClean="0"/>
              <a:t>invazive</a:t>
            </a:r>
            <a:r>
              <a:rPr lang="en-US" b="1" i="1" dirty="0" smtClean="0"/>
              <a:t> </a:t>
            </a:r>
            <a:r>
              <a:rPr lang="en-US" b="1" i="1" dirty="0" err="1" smtClean="0"/>
              <a:t>bacterii</a:t>
            </a:r>
            <a:r>
              <a:rPr lang="en-US" dirty="0" smtClean="0"/>
              <a:t> </a:t>
            </a:r>
            <a:r>
              <a:rPr lang="en-US" dirty="0" err="1" smtClean="0"/>
              <a:t>deoarece</a:t>
            </a:r>
            <a:r>
              <a:rPr lang="en-US" dirty="0" smtClean="0"/>
              <a:t>, </a:t>
            </a:r>
            <a:r>
              <a:rPr lang="en-US" b="1" i="1" dirty="0" err="1" smtClean="0"/>
              <a:t>supravieţuirea</a:t>
            </a:r>
            <a:r>
              <a:rPr lang="en-US" b="1" i="1" dirty="0" smtClean="0"/>
              <a:t> </a:t>
            </a:r>
            <a:r>
              <a:rPr lang="en-US" b="1" i="1" dirty="0" err="1" smtClean="0"/>
              <a:t>lor</a:t>
            </a:r>
            <a:r>
              <a:rPr lang="en-US" b="1" i="1" dirty="0" smtClean="0"/>
              <a:t> </a:t>
            </a:r>
            <a:r>
              <a:rPr lang="en-US" b="1" i="1" dirty="0" err="1" smtClean="0"/>
              <a:t>în</a:t>
            </a:r>
            <a:r>
              <a:rPr lang="en-US" b="1" i="1" dirty="0" smtClean="0"/>
              <a:t> diverse </a:t>
            </a:r>
            <a:r>
              <a:rPr lang="en-US" b="1" i="1" dirty="0" err="1" smtClean="0"/>
              <a:t>celule</a:t>
            </a:r>
            <a:r>
              <a:rPr lang="en-US" dirty="0" smtClean="0"/>
              <a:t> </a:t>
            </a:r>
            <a:r>
              <a:rPr lang="en-US" dirty="0" err="1" smtClean="0"/>
              <a:t>şi</a:t>
            </a:r>
            <a:r>
              <a:rPr lang="en-US" dirty="0" smtClean="0"/>
              <a:t> </a:t>
            </a:r>
            <a:r>
              <a:rPr lang="en-US" dirty="0" err="1" smtClean="0"/>
              <a:t>mai</a:t>
            </a:r>
            <a:r>
              <a:rPr lang="en-US" dirty="0" smtClean="0"/>
              <a:t> ales </a:t>
            </a:r>
            <a:r>
              <a:rPr lang="en-US" dirty="0" err="1" smtClean="0"/>
              <a:t>în</a:t>
            </a:r>
            <a:r>
              <a:rPr lang="en-US" dirty="0" smtClean="0"/>
              <a:t> </a:t>
            </a:r>
            <a:r>
              <a:rPr lang="en-US" dirty="0" err="1" smtClean="0"/>
              <a:t>fagocite</a:t>
            </a:r>
            <a:r>
              <a:rPr lang="en-US" dirty="0" smtClean="0"/>
              <a:t>, </a:t>
            </a:r>
            <a:r>
              <a:rPr lang="en-US" b="1" i="1" dirty="0" err="1" smtClean="0"/>
              <a:t>favorizează</a:t>
            </a:r>
            <a:r>
              <a:rPr lang="en-US" b="1" i="1" dirty="0" smtClean="0"/>
              <a:t> </a:t>
            </a:r>
            <a:r>
              <a:rPr lang="en-US" b="1" i="1" dirty="0" err="1" smtClean="0"/>
              <a:t>diseminarea</a:t>
            </a:r>
            <a:r>
              <a:rPr lang="en-US" b="1" i="1" dirty="0" smtClean="0"/>
              <a:t> </a:t>
            </a:r>
            <a:r>
              <a:rPr lang="en-US" b="1" i="1" dirty="0" err="1" smtClean="0"/>
              <a:t>lor</a:t>
            </a:r>
            <a:r>
              <a:rPr lang="en-US" b="1" i="1" dirty="0" smtClean="0"/>
              <a:t> </a:t>
            </a:r>
            <a:r>
              <a:rPr lang="en-US" b="1" i="1" dirty="0" err="1" smtClean="0"/>
              <a:t>în</a:t>
            </a:r>
            <a:r>
              <a:rPr lang="en-US" b="1" i="1" dirty="0" smtClean="0"/>
              <a:t> organism</a:t>
            </a:r>
            <a:r>
              <a:rPr lang="en-US" dirty="0" smtClean="0"/>
              <a:t>. </a:t>
            </a:r>
            <a:r>
              <a:rPr lang="en-US" dirty="0" err="1" smtClean="0"/>
              <a:t>Pătrunse</a:t>
            </a:r>
            <a:r>
              <a:rPr lang="en-US" dirty="0" smtClean="0"/>
              <a:t> </a:t>
            </a:r>
            <a:r>
              <a:rPr lang="en-US" dirty="0" err="1" smtClean="0"/>
              <a:t>în</a:t>
            </a:r>
            <a:r>
              <a:rPr lang="en-US" dirty="0" smtClean="0"/>
              <a:t> </a:t>
            </a:r>
            <a:r>
              <a:rPr lang="en-US" dirty="0" err="1" smtClean="0"/>
              <a:t>celulele</a:t>
            </a:r>
            <a:r>
              <a:rPr lang="en-US" dirty="0" smtClean="0"/>
              <a:t> </a:t>
            </a:r>
            <a:r>
              <a:rPr lang="en-US" dirty="0" err="1" smtClean="0"/>
              <a:t>fagocitare</a:t>
            </a:r>
            <a:r>
              <a:rPr lang="en-US" dirty="0" smtClean="0"/>
              <a:t>, </a:t>
            </a:r>
            <a:r>
              <a:rPr lang="en-US" dirty="0" err="1" smtClean="0"/>
              <a:t>bacteriile</a:t>
            </a:r>
            <a:r>
              <a:rPr lang="en-US" dirty="0" smtClean="0"/>
              <a:t> </a:t>
            </a:r>
            <a:r>
              <a:rPr lang="en-US" dirty="0" err="1" smtClean="0"/>
              <a:t>ajung</a:t>
            </a:r>
            <a:r>
              <a:rPr lang="en-US" dirty="0" smtClean="0"/>
              <a:t> la </a:t>
            </a:r>
            <a:r>
              <a:rPr lang="en-US" dirty="0" err="1" smtClean="0"/>
              <a:t>ganglionii</a:t>
            </a:r>
            <a:r>
              <a:rPr lang="en-US" dirty="0" smtClean="0"/>
              <a:t> </a:t>
            </a:r>
            <a:r>
              <a:rPr lang="en-US" dirty="0" err="1" smtClean="0"/>
              <a:t>limfatici</a:t>
            </a:r>
            <a:r>
              <a:rPr lang="en-US" dirty="0" smtClean="0"/>
              <a:t> </a:t>
            </a:r>
            <a:r>
              <a:rPr lang="en-US" dirty="0" err="1" smtClean="0"/>
              <a:t>şi</a:t>
            </a:r>
            <a:r>
              <a:rPr lang="en-US" dirty="0" smtClean="0"/>
              <a:t> </a:t>
            </a:r>
            <a:r>
              <a:rPr lang="en-US" dirty="0" err="1" smtClean="0"/>
              <a:t>apoi</a:t>
            </a:r>
            <a:r>
              <a:rPr lang="en-US" dirty="0" smtClean="0"/>
              <a:t> </a:t>
            </a:r>
            <a:r>
              <a:rPr lang="en-US" dirty="0" err="1" smtClean="0"/>
              <a:t>în</a:t>
            </a:r>
            <a:r>
              <a:rPr lang="en-US" dirty="0" smtClean="0"/>
              <a:t> </a:t>
            </a:r>
            <a:r>
              <a:rPr lang="en-US" dirty="0" err="1" smtClean="0"/>
              <a:t>circulaţia</a:t>
            </a:r>
            <a:r>
              <a:rPr lang="en-US" dirty="0" smtClean="0"/>
              <a:t> </a:t>
            </a:r>
            <a:r>
              <a:rPr lang="en-US" dirty="0" err="1" smtClean="0"/>
              <a:t>generală</a:t>
            </a:r>
            <a:r>
              <a:rPr lang="en-US" dirty="0" smtClean="0"/>
              <a:t>, </a:t>
            </a:r>
            <a:r>
              <a:rPr lang="en-US" dirty="0" err="1" smtClean="0"/>
              <a:t>unele</a:t>
            </a:r>
            <a:r>
              <a:rPr lang="en-US" dirty="0" smtClean="0"/>
              <a:t> </a:t>
            </a:r>
            <a:r>
              <a:rPr lang="en-US" dirty="0" err="1" smtClean="0"/>
              <a:t>dintre</a:t>
            </a:r>
            <a:r>
              <a:rPr lang="en-US" dirty="0" smtClean="0"/>
              <a:t> </a:t>
            </a:r>
            <a:r>
              <a:rPr lang="en-US" dirty="0" err="1" smtClean="0"/>
              <a:t>ele</a:t>
            </a:r>
            <a:r>
              <a:rPr lang="en-US" dirty="0" smtClean="0"/>
              <a:t> </a:t>
            </a:r>
            <a:r>
              <a:rPr lang="en-US" dirty="0" err="1" smtClean="0"/>
              <a:t>trecând</a:t>
            </a:r>
            <a:r>
              <a:rPr lang="en-US" dirty="0" smtClean="0"/>
              <a:t>, la </a:t>
            </a:r>
            <a:r>
              <a:rPr lang="en-US" dirty="0" err="1" smtClean="0"/>
              <a:t>adăpostul</a:t>
            </a:r>
            <a:r>
              <a:rPr lang="en-US" dirty="0" smtClean="0"/>
              <a:t> </a:t>
            </a:r>
            <a:r>
              <a:rPr lang="en-US" dirty="0" err="1" smtClean="0"/>
              <a:t>fagocitelor</a:t>
            </a:r>
            <a:r>
              <a:rPr lang="en-US" dirty="0" smtClean="0"/>
              <a:t>, </a:t>
            </a:r>
            <a:r>
              <a:rPr lang="en-US" dirty="0" err="1" smtClean="0"/>
              <a:t>chiar</a:t>
            </a:r>
            <a:r>
              <a:rPr lang="en-US" dirty="0" smtClean="0"/>
              <a:t> </a:t>
            </a:r>
            <a:r>
              <a:rPr lang="en-US" dirty="0" err="1" smtClean="0"/>
              <a:t>bariera</a:t>
            </a:r>
            <a:r>
              <a:rPr lang="en-US" dirty="0" smtClean="0"/>
              <a:t> </a:t>
            </a:r>
            <a:r>
              <a:rPr lang="en-US" dirty="0" err="1" smtClean="0"/>
              <a:t>hematoencefalică</a:t>
            </a:r>
            <a:r>
              <a:rPr lang="en-US" dirty="0" smtClean="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286544"/>
          </a:xfrm>
        </p:spPr>
        <p:txBody>
          <a:bodyPr>
            <a:normAutofit fontScale="70000" lnSpcReduction="20000"/>
          </a:bodyPr>
          <a:lstStyle/>
          <a:p>
            <a:r>
              <a:rPr lang="ro-RO" b="1" dirty="0" smtClean="0"/>
              <a:t>1.2. TOXINOGENEZA</a:t>
            </a:r>
            <a:endParaRPr lang="en-US" b="1" dirty="0" smtClean="0"/>
          </a:p>
          <a:p>
            <a:r>
              <a:rPr lang="ro-RO" dirty="0" smtClean="0"/>
              <a:t>Este definită drept </a:t>
            </a:r>
            <a:r>
              <a:rPr lang="ro-RO" b="1" i="1" dirty="0" smtClean="0"/>
              <a:t>capacitatea unor germeni de a elabora toxine</a:t>
            </a:r>
            <a:r>
              <a:rPr lang="ro-RO" dirty="0" smtClean="0"/>
              <a:t>, </a:t>
            </a:r>
            <a:r>
              <a:rPr lang="ro-RO" b="1" i="1" dirty="0" smtClean="0"/>
              <a:t>substanţe solubile cu efect toxic</a:t>
            </a:r>
            <a:r>
              <a:rPr lang="ro-RO" dirty="0" smtClean="0"/>
              <a:t> pentru ţesuturile organismului infectat. Ele se împart în exotoxine şi endotoxine.</a:t>
            </a:r>
            <a:endParaRPr lang="en-US" dirty="0" smtClean="0"/>
          </a:p>
          <a:p>
            <a:endParaRPr lang="en-US" dirty="0" smtClean="0"/>
          </a:p>
          <a:p>
            <a:r>
              <a:rPr lang="ro-RO" b="1" dirty="0" smtClean="0"/>
              <a:t>1.2.1. EXOTOXINELE </a:t>
            </a:r>
            <a:endParaRPr lang="en-US" dirty="0" smtClean="0"/>
          </a:p>
          <a:p>
            <a:r>
              <a:rPr lang="ro-RO" dirty="0" smtClean="0"/>
              <a:t>Sunt </a:t>
            </a:r>
            <a:r>
              <a:rPr lang="ro-RO" b="1" i="1" dirty="0" smtClean="0"/>
              <a:t>substanţe toxice</a:t>
            </a:r>
            <a:r>
              <a:rPr lang="ro-RO" dirty="0" smtClean="0"/>
              <a:t> (proteine solubile şi filtrabile), </a:t>
            </a:r>
            <a:r>
              <a:rPr lang="ro-RO" b="1" i="1" dirty="0" smtClean="0"/>
              <a:t>eliberate de bacteria vie în mediul ambiant al germenului</a:t>
            </a:r>
            <a:r>
              <a:rPr lang="ro-RO" dirty="0" smtClean="0"/>
              <a:t>: fie în mediul de cultură fie în organismul infectat. </a:t>
            </a:r>
            <a:endParaRPr lang="en-US" dirty="0" smtClean="0"/>
          </a:p>
          <a:p>
            <a:r>
              <a:rPr lang="ro-RO" dirty="0" smtClean="0"/>
              <a:t>Sunt elaborate în special de </a:t>
            </a:r>
            <a:r>
              <a:rPr lang="ro-RO" b="1" i="1" dirty="0" smtClean="0"/>
              <a:t>bacterii Gram pozitive</a:t>
            </a:r>
            <a:r>
              <a:rPr lang="ro-RO" i="1" dirty="0" smtClean="0"/>
              <a:t> </a:t>
            </a:r>
            <a:r>
              <a:rPr lang="ro-RO" dirty="0" smtClean="0"/>
              <a:t>şi prezintă o </a:t>
            </a:r>
            <a:r>
              <a:rPr lang="ro-RO" b="1" i="1" dirty="0" smtClean="0"/>
              <a:t>acţiune strict specifică</a:t>
            </a:r>
            <a:r>
              <a:rPr lang="ro-RO" dirty="0" smtClean="0"/>
              <a:t>, determinând manifestări clinice caracteristice.</a:t>
            </a:r>
            <a:endParaRPr lang="en-US" dirty="0" smtClean="0"/>
          </a:p>
          <a:p>
            <a:endParaRPr lang="en-US" dirty="0" smtClean="0"/>
          </a:p>
          <a:p>
            <a:r>
              <a:rPr lang="ro-RO" b="1" dirty="0" smtClean="0"/>
              <a:t>a. Proprietăţi fizico-chimice</a:t>
            </a:r>
            <a:endParaRPr lang="en-US" dirty="0" smtClean="0"/>
          </a:p>
          <a:p>
            <a:pPr lvl="0"/>
            <a:r>
              <a:rPr lang="ro-RO" dirty="0" smtClean="0"/>
              <a:t>sunt </a:t>
            </a:r>
            <a:r>
              <a:rPr lang="ro-RO" i="1" dirty="0" smtClean="0"/>
              <a:t>holoproteine termolabile</a:t>
            </a:r>
            <a:r>
              <a:rPr lang="ro-RO" dirty="0" smtClean="0"/>
              <a:t> (excepţii: toxina botulinică ce este înalt termostabilă, enterotoxina stafilococică);</a:t>
            </a:r>
            <a:endParaRPr lang="en-US" dirty="0" smtClean="0"/>
          </a:p>
          <a:p>
            <a:pPr lvl="0"/>
            <a:r>
              <a:rPr lang="ro-RO" dirty="0" smtClean="0"/>
              <a:t>se transformă prin învechire şi sub acţiunea formolului (4%</a:t>
            </a:r>
            <a:r>
              <a:rPr lang="ro-RO" baseline="-25000" dirty="0" smtClean="0"/>
              <a:t>0</a:t>
            </a:r>
            <a:r>
              <a:rPr lang="ro-RO" dirty="0" smtClean="0"/>
              <a:t>) în vaccinuri eficiente, </a:t>
            </a:r>
            <a:r>
              <a:rPr lang="ro-RO" i="1" dirty="0" smtClean="0"/>
              <a:t>toxoizii-anatoxine</a:t>
            </a:r>
            <a:r>
              <a:rPr lang="ro-RO" dirty="0" smtClean="0"/>
              <a:t>, produşi netoxici, cu imunogenitate păstrată;</a:t>
            </a:r>
            <a:endParaRPr lang="en-US" dirty="0" smtClean="0"/>
          </a:p>
          <a:p>
            <a:pPr lvl="0"/>
            <a:r>
              <a:rPr lang="ro-RO" dirty="0" smtClean="0"/>
              <a:t>sunt </a:t>
            </a:r>
            <a:r>
              <a:rPr lang="ro-RO" i="1" dirty="0" smtClean="0"/>
              <a:t>sensibile la radiaţii şi variaţii de pH</a:t>
            </a:r>
            <a:r>
              <a:rPr lang="ro-RO" dirty="0" smtClean="0"/>
              <a:t>.</a:t>
            </a:r>
            <a:endParaRPr lang="en-US" dirty="0" smtClean="0"/>
          </a:p>
          <a:p>
            <a:endParaRPr lang="en-US" dirty="0" smtClean="0"/>
          </a:p>
          <a:p>
            <a:r>
              <a:rPr lang="ro-RO" b="1" dirty="0" smtClean="0"/>
              <a:t>b. Proprietăţi biologice</a:t>
            </a:r>
            <a:endParaRPr lang="en-US" dirty="0" smtClean="0"/>
          </a:p>
          <a:p>
            <a:r>
              <a:rPr lang="ro-RO" b="1" dirty="0" smtClean="0"/>
              <a:t>Toxicitate</a:t>
            </a:r>
            <a:endParaRPr lang="en-US" b="1" dirty="0" smtClean="0"/>
          </a:p>
          <a:p>
            <a:r>
              <a:rPr lang="ro-RO" dirty="0" smtClean="0"/>
              <a:t>Aprecierea gradului de toxicitate se face prin stabilirea valorii DLM (doza letală minimă). Efectele toxice apar după o perioadă de latenţă, </a:t>
            </a:r>
            <a:r>
              <a:rPr lang="ro-RO" b="1" i="1" dirty="0" smtClean="0"/>
              <a:t>puterea toxică este mare, doza letală minimă este mică</a:t>
            </a:r>
            <a:r>
              <a:rPr lang="ro-RO" dirty="0" smtClean="0"/>
              <a:t>. Se distinge net </a:t>
            </a:r>
            <a:r>
              <a:rPr lang="ro-RO" b="1" i="1" dirty="0" smtClean="0"/>
              <a:t>tropismul selectiv</a:t>
            </a:r>
            <a:r>
              <a:rPr lang="ro-RO" dirty="0" smtClean="0"/>
              <a:t> pentru anumite teritorii:</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038740"/>
          </a:xfrm>
        </p:spPr>
        <p:txBody>
          <a:bodyPr>
            <a:normAutofit fontScale="77500" lnSpcReduction="20000"/>
          </a:bodyPr>
          <a:lstStyle/>
          <a:p>
            <a:pPr lvl="0"/>
            <a:r>
              <a:rPr lang="ro-RO" b="1" dirty="0" smtClean="0"/>
              <a:t>neurotropism</a:t>
            </a:r>
            <a:r>
              <a:rPr lang="ro-RO" dirty="0" smtClean="0"/>
              <a:t>: </a:t>
            </a:r>
            <a:r>
              <a:rPr lang="ro-RO" i="1" dirty="0" smtClean="0"/>
              <a:t>toxina botulinică, toxina tetanică, toxina difterică</a:t>
            </a:r>
            <a:r>
              <a:rPr lang="ro-RO" dirty="0" smtClean="0"/>
              <a:t>;</a:t>
            </a:r>
            <a:endParaRPr lang="en-US" dirty="0" smtClean="0"/>
          </a:p>
          <a:p>
            <a:pPr lvl="0"/>
            <a:r>
              <a:rPr lang="ro-RO" b="1" dirty="0" smtClean="0"/>
              <a:t>miotropism</a:t>
            </a:r>
            <a:r>
              <a:rPr lang="ro-RO" dirty="0" smtClean="0"/>
              <a:t>: </a:t>
            </a:r>
            <a:r>
              <a:rPr lang="ro-RO" i="1" dirty="0" smtClean="0"/>
              <a:t>toxina difterică</a:t>
            </a:r>
            <a:r>
              <a:rPr lang="ro-RO" dirty="0" smtClean="0"/>
              <a:t>;</a:t>
            </a:r>
            <a:endParaRPr lang="en-US" dirty="0" smtClean="0"/>
          </a:p>
          <a:p>
            <a:pPr lvl="0"/>
            <a:r>
              <a:rPr lang="ro-RO" b="1" dirty="0" smtClean="0"/>
              <a:t>enterotropism</a:t>
            </a:r>
            <a:r>
              <a:rPr lang="ro-RO" dirty="0" smtClean="0"/>
              <a:t>: </a:t>
            </a:r>
            <a:r>
              <a:rPr lang="ro-RO" i="1" dirty="0" smtClean="0"/>
              <a:t>enterotoxina stafilococului, enterotoxina vibrionului holeric, E. coli patogen, Shigella dysenteriae</a:t>
            </a:r>
            <a:r>
              <a:rPr lang="ro-RO" dirty="0" smtClean="0"/>
              <a:t>;</a:t>
            </a:r>
            <a:endParaRPr lang="en-US" dirty="0" smtClean="0"/>
          </a:p>
          <a:p>
            <a:pPr lvl="0"/>
            <a:r>
              <a:rPr lang="ro-RO" b="1" dirty="0" smtClean="0"/>
              <a:t>dermotropism</a:t>
            </a:r>
            <a:r>
              <a:rPr lang="ro-RO" dirty="0" smtClean="0"/>
              <a:t>:</a:t>
            </a:r>
            <a:r>
              <a:rPr lang="ro-RO" i="1" dirty="0" smtClean="0"/>
              <a:t> exotoxina bacilului cărbunos, eritrotoxina</a:t>
            </a:r>
            <a:r>
              <a:rPr lang="ro-RO" dirty="0" smtClean="0"/>
              <a:t>;</a:t>
            </a:r>
            <a:endParaRPr lang="en-US" dirty="0" smtClean="0"/>
          </a:p>
          <a:p>
            <a:pPr lvl="0"/>
            <a:r>
              <a:rPr lang="ro-RO" b="1" dirty="0" smtClean="0"/>
              <a:t>tropism pentru mucoasa căilor respiratorii</a:t>
            </a:r>
            <a:r>
              <a:rPr lang="ro-RO" dirty="0" smtClean="0"/>
              <a:t>: </a:t>
            </a:r>
            <a:r>
              <a:rPr lang="ro-RO" i="1" dirty="0" smtClean="0"/>
              <a:t>toxina difterică, toxina secretată de Bordetella pertussis.</a:t>
            </a:r>
            <a:endParaRPr lang="en-US" dirty="0" smtClean="0"/>
          </a:p>
          <a:p>
            <a:r>
              <a:rPr lang="ro-RO" dirty="0" smtClean="0"/>
              <a:t>Pentru unele specii bacteriene, </a:t>
            </a:r>
            <a:r>
              <a:rPr lang="ro-RO" b="1" i="1" dirty="0" smtClean="0"/>
              <a:t>exotoxinele pot reprezenta unicul factor de patogenitate</a:t>
            </a:r>
            <a:r>
              <a:rPr lang="ro-RO" dirty="0" smtClean="0"/>
              <a:t> responsabil de toată simptomatologia bolii (</a:t>
            </a:r>
            <a:r>
              <a:rPr lang="ro-RO" i="1" dirty="0" smtClean="0"/>
              <a:t>Corynebacterium diphteriae</a:t>
            </a:r>
            <a:r>
              <a:rPr lang="ro-RO" dirty="0" smtClean="0"/>
              <a:t>, </a:t>
            </a:r>
            <a:r>
              <a:rPr lang="ro-RO" i="1" dirty="0" smtClean="0"/>
              <a:t>Clostridium tetani, Clostridium botulinum)</a:t>
            </a:r>
            <a:r>
              <a:rPr lang="ro-RO" dirty="0" smtClean="0"/>
              <a:t>. Pentru alte bacterii (</a:t>
            </a:r>
            <a:r>
              <a:rPr lang="ro-RO" i="1" dirty="0" smtClean="0"/>
              <a:t>bacilul cărbunos, stafilococ</a:t>
            </a:r>
            <a:r>
              <a:rPr lang="ro-RO" dirty="0" smtClean="0"/>
              <a:t>) </a:t>
            </a:r>
            <a:r>
              <a:rPr lang="ro-RO" b="1" i="1" dirty="0" smtClean="0"/>
              <a:t>exotoxina completează doar ceilalţi factori de patogenitate</a:t>
            </a:r>
            <a:r>
              <a:rPr lang="ro-RO" dirty="0" smtClean="0"/>
              <a:t> (numai unii dintre stafilococii patogeni sunt enterotoxici, producând toxiinfecţii alimentare).</a:t>
            </a:r>
            <a:endParaRPr lang="en-US" dirty="0" smtClean="0"/>
          </a:p>
          <a:p>
            <a:endParaRPr lang="en-US" b="1" dirty="0" smtClean="0"/>
          </a:p>
          <a:p>
            <a:r>
              <a:rPr lang="ro-RO" b="1" dirty="0" smtClean="0"/>
              <a:t>Antigenitate</a:t>
            </a:r>
            <a:endParaRPr lang="en-US" b="1" dirty="0" smtClean="0"/>
          </a:p>
          <a:p>
            <a:r>
              <a:rPr lang="ro-RO" dirty="0" smtClean="0"/>
              <a:t>Au specificitate antigenică înaltă, sunt </a:t>
            </a:r>
            <a:r>
              <a:rPr lang="ro-RO" b="1" i="1" dirty="0" smtClean="0"/>
              <a:t>puternic imunogene, sunt neutralizabile prin anticorpi specifici</a:t>
            </a:r>
            <a:r>
              <a:rPr lang="ro-RO" dirty="0" smtClean="0"/>
              <a:t>.</a:t>
            </a:r>
            <a:endParaRPr lang="en-US" b="1"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0000" lnSpcReduction="20000"/>
          </a:bodyPr>
          <a:lstStyle/>
          <a:p>
            <a:r>
              <a:rPr lang="ro-RO" b="1" dirty="0" smtClean="0"/>
              <a:t>1.2.2. ENDOTOXINELE</a:t>
            </a:r>
            <a:endParaRPr lang="en-US" dirty="0" smtClean="0"/>
          </a:p>
          <a:p>
            <a:r>
              <a:rPr lang="ro-RO" dirty="0" smtClean="0"/>
              <a:t>Sunt </a:t>
            </a:r>
            <a:r>
              <a:rPr lang="ro-RO" b="1" i="1" dirty="0" smtClean="0"/>
              <a:t>produşi toxici prezenţi la bacilii Gram negativi</a:t>
            </a:r>
            <a:r>
              <a:rPr lang="ro-RO" i="1" dirty="0" smtClean="0"/>
              <a:t>, făcând parte integrantă din structura lor şi care se pun în libertate numai după moartea (liza) acestor bacterii</a:t>
            </a:r>
            <a:r>
              <a:rPr lang="ro-RO" dirty="0" smtClean="0"/>
              <a:t>. </a:t>
            </a:r>
            <a:endParaRPr lang="en-US" dirty="0" smtClean="0"/>
          </a:p>
          <a:p>
            <a:r>
              <a:rPr lang="ro-RO" b="1" i="1" dirty="0" smtClean="0"/>
              <a:t>Endotoxina este lipopolizaharidul (LPS) din membrana externă a peretelui celular </a:t>
            </a:r>
            <a:r>
              <a:rPr lang="ro-RO" dirty="0" smtClean="0"/>
              <a:t>al acestor bacterii şi joacă un rol important în patogenia infecţiilor produse de aceste microorganisme. Exemplu la enterobacterii complexul glucido-lipido-polipeptidic: </a:t>
            </a:r>
            <a:r>
              <a:rPr lang="ro-RO" i="1" dirty="0" smtClean="0"/>
              <a:t>Salmonella typhi, E. Coli, Shigella, Y. pestis.</a:t>
            </a:r>
            <a:r>
              <a:rPr lang="ro-RO" dirty="0" smtClean="0"/>
              <a:t>  </a:t>
            </a:r>
            <a:endParaRPr lang="en-US" dirty="0" smtClean="0"/>
          </a:p>
          <a:p>
            <a:endParaRPr lang="en-US" dirty="0" smtClean="0"/>
          </a:p>
          <a:p>
            <a:r>
              <a:rPr lang="ro-RO" b="1" dirty="0" smtClean="0"/>
              <a:t>a. Proprietăţi fizico-chimice</a:t>
            </a:r>
            <a:endParaRPr lang="en-US" dirty="0" smtClean="0"/>
          </a:p>
          <a:p>
            <a:pPr lvl="0"/>
            <a:r>
              <a:rPr lang="ro-RO" dirty="0" smtClean="0"/>
              <a:t>sunt </a:t>
            </a:r>
            <a:r>
              <a:rPr lang="ro-RO" i="1" dirty="0" smtClean="0"/>
              <a:t>heteroproteine</a:t>
            </a:r>
            <a:r>
              <a:rPr lang="ro-RO" dirty="0" smtClean="0"/>
              <a:t> (proteine complexe) formate dintr-un suport de proteine simple plus o grupare prostetică (de obicei de natură lipido-glucidică). Majoritatea endotoxinelor sunt complexe glucido-lipido-polipeptidice;</a:t>
            </a:r>
            <a:endParaRPr lang="en-US" dirty="0" smtClean="0"/>
          </a:p>
          <a:p>
            <a:pPr lvl="0"/>
            <a:r>
              <a:rPr lang="ro-RO" dirty="0" smtClean="0"/>
              <a:t>sunt </a:t>
            </a:r>
            <a:r>
              <a:rPr lang="ro-RO" i="1" dirty="0" smtClean="0"/>
              <a:t>solubile</a:t>
            </a:r>
            <a:r>
              <a:rPr lang="ro-RO" dirty="0" smtClean="0"/>
              <a:t>, dar nu difuzează în mediul ambiant al germenului (ele se eliberează numai odată cu liza celulei bacteriene);</a:t>
            </a:r>
            <a:endParaRPr lang="en-US" dirty="0" smtClean="0"/>
          </a:p>
          <a:p>
            <a:pPr lvl="0"/>
            <a:r>
              <a:rPr lang="ro-RO" dirty="0" smtClean="0"/>
              <a:t>sunt </a:t>
            </a:r>
            <a:r>
              <a:rPr lang="ro-RO" i="1" dirty="0" smtClean="0"/>
              <a:t>termostabile</a:t>
            </a:r>
            <a:r>
              <a:rPr lang="ro-RO" dirty="0" smtClean="0"/>
              <a:t>;</a:t>
            </a:r>
            <a:endParaRPr lang="en-US" dirty="0" smtClean="0"/>
          </a:p>
          <a:p>
            <a:pPr lvl="0"/>
            <a:r>
              <a:rPr lang="ro-RO" i="1" dirty="0" smtClean="0"/>
              <a:t>rezistente la tratamentul cu alcool</a:t>
            </a:r>
            <a:r>
              <a:rPr lang="ro-RO" dirty="0" smtClean="0"/>
              <a:t>;</a:t>
            </a:r>
            <a:endParaRPr lang="en-US" dirty="0" smtClean="0"/>
          </a:p>
          <a:p>
            <a:pPr lvl="0"/>
            <a:r>
              <a:rPr lang="ro-RO" i="1" dirty="0" smtClean="0"/>
              <a:t>nu se transformă în toxoizi</a:t>
            </a:r>
            <a:r>
              <a:rPr lang="ro-RO" dirty="0" smtClean="0"/>
              <a:t> sub acţiunea formolului.</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85728"/>
            <a:ext cx="8858312" cy="6572272"/>
          </a:xfrm>
        </p:spPr>
        <p:txBody>
          <a:bodyPr>
            <a:normAutofit fontScale="62500" lnSpcReduction="20000"/>
          </a:bodyPr>
          <a:lstStyle/>
          <a:p>
            <a:r>
              <a:rPr lang="ro-RO" b="1" dirty="0" smtClean="0"/>
              <a:t>b. Proprietăţi biologice</a:t>
            </a:r>
            <a:endParaRPr lang="en-US" b="1" dirty="0" smtClean="0"/>
          </a:p>
          <a:p>
            <a:endParaRPr lang="en-US" dirty="0" smtClean="0"/>
          </a:p>
          <a:p>
            <a:r>
              <a:rPr lang="ro-RO" b="1" dirty="0" smtClean="0"/>
              <a:t>Toxicitate</a:t>
            </a:r>
            <a:endParaRPr lang="en-US" b="1" dirty="0" smtClean="0"/>
          </a:p>
          <a:p>
            <a:r>
              <a:rPr lang="ro-RO" dirty="0" smtClean="0"/>
              <a:t>Toxicitatea endotoxinelor este mai redusă comparativ cu cea a exotoxinelor. </a:t>
            </a:r>
            <a:r>
              <a:rPr lang="ro-RO" b="1" i="1" dirty="0" smtClean="0"/>
              <a:t>Doza letală minimă este mare. Efectele toxice au loc fără perioadă de latenţă</a:t>
            </a:r>
            <a:r>
              <a:rPr lang="ro-RO" dirty="0" smtClean="0"/>
              <a:t>. Au un </a:t>
            </a:r>
            <a:r>
              <a:rPr lang="ro-RO" b="1" i="1" dirty="0" smtClean="0"/>
              <a:t>tropism mai difuz</a:t>
            </a:r>
            <a:r>
              <a:rPr lang="ro-RO" dirty="0" smtClean="0"/>
              <a:t>, manifestările toxice sunt variate:</a:t>
            </a:r>
            <a:endParaRPr lang="en-US" dirty="0" smtClean="0"/>
          </a:p>
          <a:p>
            <a:pPr lvl="0"/>
            <a:r>
              <a:rPr lang="ro-RO" b="1" dirty="0" smtClean="0"/>
              <a:t>tulburări hemodinamice</a:t>
            </a:r>
            <a:r>
              <a:rPr lang="ro-RO" dirty="0" smtClean="0"/>
              <a:t> la nivelul capilarelor şi arteriolelor, până la colaps periferic;</a:t>
            </a:r>
            <a:endParaRPr lang="en-US" dirty="0" smtClean="0"/>
          </a:p>
          <a:p>
            <a:pPr lvl="0"/>
            <a:r>
              <a:rPr lang="ro-RO" b="1" dirty="0" smtClean="0"/>
              <a:t>modificări ale formulei leucocitare</a:t>
            </a:r>
            <a:r>
              <a:rPr lang="ro-RO" dirty="0" smtClean="0"/>
              <a:t> (leucopenie);</a:t>
            </a:r>
            <a:endParaRPr lang="en-US" dirty="0" smtClean="0"/>
          </a:p>
          <a:p>
            <a:pPr lvl="0"/>
            <a:r>
              <a:rPr lang="ro-RO" b="1" dirty="0" smtClean="0"/>
              <a:t>efect hiperglicemiant</a:t>
            </a:r>
            <a:r>
              <a:rPr lang="ro-RO" dirty="0" smtClean="0"/>
              <a:t>;</a:t>
            </a:r>
            <a:endParaRPr lang="en-US" dirty="0" smtClean="0"/>
          </a:p>
          <a:p>
            <a:pPr lvl="0"/>
            <a:r>
              <a:rPr lang="ro-RO" b="1" dirty="0" smtClean="0"/>
              <a:t>febra</a:t>
            </a:r>
            <a:r>
              <a:rPr lang="ro-RO" dirty="0" smtClean="0"/>
              <a:t>, </a:t>
            </a:r>
            <a:r>
              <a:rPr lang="ro-RO" i="1" dirty="0" smtClean="0"/>
              <a:t>determinată de eliberarea din macrofage</a:t>
            </a:r>
            <a:r>
              <a:rPr lang="ro-RO" dirty="0" smtClean="0"/>
              <a:t> (sub acţiunea endotoxinelor) </a:t>
            </a:r>
            <a:r>
              <a:rPr lang="ro-RO" i="1" dirty="0" smtClean="0"/>
              <a:t>a pirogenilor endogeni</a:t>
            </a:r>
            <a:r>
              <a:rPr lang="ro-RO" dirty="0" smtClean="0"/>
              <a:t> (IL-1, TNF) care acţionează pe centrii termoreglării din hipotalamus;</a:t>
            </a:r>
            <a:endParaRPr lang="en-US" dirty="0" smtClean="0"/>
          </a:p>
          <a:p>
            <a:pPr lvl="0"/>
            <a:r>
              <a:rPr lang="ro-RO" b="1" dirty="0" smtClean="0"/>
              <a:t>activarea complementului pe cale alternativă</a:t>
            </a:r>
            <a:r>
              <a:rPr lang="ro-RO" dirty="0" smtClean="0"/>
              <a:t>, ceea ce </a:t>
            </a:r>
            <a:r>
              <a:rPr lang="ro-RO" i="1" dirty="0" smtClean="0"/>
              <a:t>favorizează chemotaxia fagocitelor în focarul infecţios cu liza bacteriilor</a:t>
            </a:r>
            <a:r>
              <a:rPr lang="ro-RO" dirty="0" smtClean="0"/>
              <a:t>;</a:t>
            </a:r>
            <a:endParaRPr lang="en-US" dirty="0" smtClean="0"/>
          </a:p>
          <a:p>
            <a:pPr lvl="0"/>
            <a:r>
              <a:rPr lang="ro-RO" b="1" dirty="0" smtClean="0"/>
              <a:t>activarea macrofagelor</a:t>
            </a:r>
            <a:r>
              <a:rPr lang="ro-RO" dirty="0" smtClean="0"/>
              <a:t> care </a:t>
            </a:r>
            <a:r>
              <a:rPr lang="ro-RO" i="1" dirty="0" smtClean="0"/>
              <a:t>vor secreta enzime lizozomale</a:t>
            </a:r>
            <a:r>
              <a:rPr lang="ro-RO" dirty="0" smtClean="0"/>
              <a:t> în cantităţi crescute, cu creşterea capacităţii lor fagocitare ;</a:t>
            </a:r>
            <a:endParaRPr lang="en-US" dirty="0" smtClean="0"/>
          </a:p>
          <a:p>
            <a:pPr lvl="0"/>
            <a:r>
              <a:rPr lang="ro-RO" b="1" dirty="0" smtClean="0"/>
              <a:t>activarea limfocitelor B</a:t>
            </a:r>
            <a:r>
              <a:rPr lang="ro-RO" dirty="0" smtClean="0"/>
              <a:t> cu </a:t>
            </a:r>
            <a:r>
              <a:rPr lang="ro-RO" i="1" dirty="0" smtClean="0"/>
              <a:t>accentuarea producerii de anticorpi</a:t>
            </a:r>
            <a:r>
              <a:rPr lang="ro-RO" dirty="0" smtClean="0"/>
              <a:t>;</a:t>
            </a:r>
            <a:endParaRPr lang="en-US" dirty="0" smtClean="0"/>
          </a:p>
          <a:p>
            <a:pPr lvl="0"/>
            <a:r>
              <a:rPr lang="ro-RO" b="1" dirty="0" smtClean="0"/>
              <a:t>coagulare diseminată intravasculară</a:t>
            </a:r>
            <a:r>
              <a:rPr lang="ro-RO" dirty="0" smtClean="0"/>
              <a:t>, datorită </a:t>
            </a:r>
            <a:r>
              <a:rPr lang="ro-RO" i="1" dirty="0" smtClean="0"/>
              <a:t>activării sistemului coagulării</a:t>
            </a:r>
            <a:r>
              <a:rPr lang="ro-RO" dirty="0" smtClean="0"/>
              <a:t> prin factorul XII Hageman.</a:t>
            </a:r>
            <a:endParaRPr lang="en-US" dirty="0" smtClean="0"/>
          </a:p>
          <a:p>
            <a:pPr lvl="0"/>
            <a:endParaRPr lang="en-US" dirty="0" smtClean="0"/>
          </a:p>
          <a:p>
            <a:r>
              <a:rPr lang="ro-RO" dirty="0" smtClean="0"/>
              <a:t>În </a:t>
            </a:r>
            <a:r>
              <a:rPr lang="ro-RO" b="1" dirty="0" smtClean="0"/>
              <a:t>cantităţi mici</a:t>
            </a:r>
            <a:r>
              <a:rPr lang="ro-RO" dirty="0" smtClean="0"/>
              <a:t> determină </a:t>
            </a:r>
            <a:r>
              <a:rPr lang="ro-RO" b="1" i="1" dirty="0" smtClean="0"/>
              <a:t>reacţii de alarmă benefice organismului</a:t>
            </a:r>
            <a:r>
              <a:rPr lang="ro-RO" b="1" dirty="0" smtClean="0"/>
              <a:t> </a:t>
            </a:r>
            <a:r>
              <a:rPr lang="ro-RO" dirty="0" smtClean="0"/>
              <a:t>(febră, activarea C</a:t>
            </a:r>
            <a:r>
              <a:rPr lang="ro-RO" dirty="0" smtClean="0">
                <a:sym typeface="Symbol"/>
              </a:rPr>
              <a:t></a:t>
            </a:r>
            <a:r>
              <a:rPr lang="ro-RO" dirty="0" smtClean="0"/>
              <a:t> pe cale alternativă, activarea macrofagelor, stimularea limfocitelor B), în timp ce în </a:t>
            </a:r>
            <a:r>
              <a:rPr lang="ro-RO" b="1" dirty="0" smtClean="0"/>
              <a:t>cantităţi mari</a:t>
            </a:r>
            <a:r>
              <a:rPr lang="ro-RO" dirty="0" smtClean="0"/>
              <a:t>, determină </a:t>
            </a:r>
            <a:r>
              <a:rPr lang="ro-RO" b="1" i="1" dirty="0" smtClean="0"/>
              <a:t>şocul endotoxic fatal</a:t>
            </a:r>
            <a:r>
              <a:rPr lang="ro-RO" dirty="0" smtClean="0"/>
              <a:t>, fie prin acţiunea directă a endotoxinei, fie prin substanţele eliberate de neutrofile în urma lizei lor datorată endotoxinei bacteriene. Şocul endotoxic (clinic: hipotensiune, coagulare intravasculară diseminată) poate apărea şi în cazul administrării unor perfuzii în care endotoxina provine de la bacili Gram negativi omorâţi prin sterilizare (figura 1).</a:t>
            </a:r>
            <a:endParaRPr lang="en-US" dirty="0" smtClean="0"/>
          </a:p>
          <a:p>
            <a:endParaRPr lang="en-US" dirty="0" smtClean="0"/>
          </a:p>
          <a:p>
            <a:r>
              <a:rPr lang="ro-RO" b="1" dirty="0" smtClean="0"/>
              <a:t>Antigenitate</a:t>
            </a:r>
            <a:endParaRPr lang="en-US" b="1" dirty="0" smtClean="0"/>
          </a:p>
          <a:p>
            <a:r>
              <a:rPr lang="ro-RO" dirty="0" smtClean="0"/>
              <a:t>Sunt mai slab imunogene decât exotoxinele şi nu pot fi neutralizate de anticorpi specifici. </a:t>
            </a:r>
            <a:endParaRPr lang="en-US" dirty="0" smtClean="0"/>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326" y="214290"/>
            <a:ext cx="4429569" cy="5143536"/>
            <a:chOff x="1127" y="1276"/>
            <a:chExt cx="6621" cy="4500"/>
          </a:xfrm>
        </p:grpSpPr>
        <p:sp>
          <p:nvSpPr>
            <p:cNvPr id="1027" name="AutoShape 3"/>
            <p:cNvSpPr>
              <a:spLocks noChangeArrowheads="1"/>
            </p:cNvSpPr>
            <p:nvPr/>
          </p:nvSpPr>
          <p:spPr bwMode="auto">
            <a:xfrm>
              <a:off x="1341" y="1996"/>
              <a:ext cx="1800" cy="162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smtClean="0">
                  <a:ln>
                    <a:noFill/>
                  </a:ln>
                  <a:solidFill>
                    <a:schemeClr val="tx1"/>
                  </a:solidFill>
                  <a:effectLst/>
                  <a:latin typeface="Calibri" pitchFamily="34" charset="0"/>
                </a:rPr>
                <a:t>Activează macrofagele care vor secreta IL-1 şi TNF (factorul de necroză tumoral)</a:t>
              </a:r>
              <a:endParaRPr kumimoji="0" lang="en-US" sz="1400" b="0" i="0" u="none" strike="noStrike" cap="none" normalizeH="0" baseline="0" smtClean="0">
                <a:ln>
                  <a:noFill/>
                </a:ln>
                <a:solidFill>
                  <a:schemeClr val="tx1"/>
                </a:solidFill>
                <a:effectLst/>
                <a:latin typeface="Arial" pitchFamily="34" charset="0"/>
              </a:endParaRPr>
            </a:p>
          </p:txBody>
        </p:sp>
        <p:sp>
          <p:nvSpPr>
            <p:cNvPr id="1028" name="Rectangle 4"/>
            <p:cNvSpPr>
              <a:spLocks noChangeArrowheads="1"/>
            </p:cNvSpPr>
            <p:nvPr/>
          </p:nvSpPr>
          <p:spPr bwMode="auto">
            <a:xfrm>
              <a:off x="3501" y="1276"/>
              <a:ext cx="1980" cy="72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chemeClr val="tx1"/>
                  </a:solidFill>
                  <a:effectLst/>
                  <a:latin typeface="Calibri" pitchFamily="34" charset="0"/>
                </a:rPr>
                <a:t>Endotoxină  în concentraţii scăzute</a:t>
              </a:r>
              <a:endParaRPr kumimoji="0" lang="en-US" sz="1400" b="0" i="0" u="none" strike="noStrike" cap="none" normalizeH="0" baseline="0" dirty="0" smtClean="0">
                <a:ln>
                  <a:noFill/>
                </a:ln>
                <a:solidFill>
                  <a:schemeClr val="tx1"/>
                </a:solidFill>
                <a:effectLst/>
                <a:latin typeface="Arial" pitchFamily="34" charset="0"/>
              </a:endParaRPr>
            </a:p>
          </p:txBody>
        </p:sp>
        <p:sp>
          <p:nvSpPr>
            <p:cNvPr id="1029" name="AutoShape 5"/>
            <p:cNvSpPr>
              <a:spLocks noChangeArrowheads="1"/>
            </p:cNvSpPr>
            <p:nvPr/>
          </p:nvSpPr>
          <p:spPr bwMode="auto">
            <a:xfrm>
              <a:off x="3681" y="2716"/>
              <a:ext cx="1611" cy="72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chemeClr val="tx1"/>
                  </a:solidFill>
                  <a:effectLst/>
                  <a:latin typeface="Calibri" pitchFamily="34" charset="0"/>
                </a:rPr>
                <a:t>Activează limfocitele B</a:t>
              </a:r>
              <a:endParaRPr kumimoji="0" lang="en-US" sz="1400" b="0" i="0" u="none" strike="noStrike" cap="none" normalizeH="0" baseline="0" dirty="0" smtClean="0">
                <a:ln>
                  <a:noFill/>
                </a:ln>
                <a:solidFill>
                  <a:schemeClr val="tx1"/>
                </a:solidFill>
                <a:effectLst/>
                <a:latin typeface="Arial" pitchFamily="34" charset="0"/>
              </a:endParaRPr>
            </a:p>
          </p:txBody>
        </p:sp>
        <p:sp>
          <p:nvSpPr>
            <p:cNvPr id="1030" name="AutoShape 6"/>
            <p:cNvSpPr>
              <a:spLocks noChangeArrowheads="1"/>
            </p:cNvSpPr>
            <p:nvPr/>
          </p:nvSpPr>
          <p:spPr bwMode="auto">
            <a:xfrm>
              <a:off x="6021" y="1996"/>
              <a:ext cx="1620" cy="126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Activează complementul pe cale alternativă</a:t>
              </a:r>
              <a:endParaRPr kumimoji="0" lang="en-US" sz="1400" b="0" i="0" u="none" strike="noStrike" cap="none" normalizeH="0" baseline="0" smtClean="0">
                <a:ln>
                  <a:noFill/>
                </a:ln>
                <a:solidFill>
                  <a:schemeClr val="tx1"/>
                </a:solidFill>
                <a:effectLst/>
                <a:latin typeface="Arial" pitchFamily="34" charset="0"/>
              </a:endParaRPr>
            </a:p>
          </p:txBody>
        </p:sp>
        <p:sp>
          <p:nvSpPr>
            <p:cNvPr id="1031" name="Oval 7"/>
            <p:cNvSpPr>
              <a:spLocks noChangeArrowheads="1"/>
            </p:cNvSpPr>
            <p:nvPr/>
          </p:nvSpPr>
          <p:spPr bwMode="auto">
            <a:xfrm>
              <a:off x="1127" y="4156"/>
              <a:ext cx="2194" cy="162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chemeClr val="tx1"/>
                  </a:solidFill>
                  <a:effectLst/>
                  <a:latin typeface="Calibri" pitchFamily="34" charset="0"/>
                </a:rPr>
                <a:t>Apariţia proteinelor de faza acută</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chemeClr val="tx1"/>
                  </a:solidFill>
                  <a:effectLst/>
                  <a:latin typeface="Calibri" pitchFamily="34" charset="0"/>
                </a:rPr>
                <a:t>febra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endParaRPr>
            </a:p>
          </p:txBody>
        </p:sp>
        <p:sp>
          <p:nvSpPr>
            <p:cNvPr id="1032" name="Oval 8"/>
            <p:cNvSpPr>
              <a:spLocks noChangeArrowheads="1"/>
            </p:cNvSpPr>
            <p:nvPr/>
          </p:nvSpPr>
          <p:spPr bwMode="auto">
            <a:xfrm>
              <a:off x="3501" y="4336"/>
              <a:ext cx="2160" cy="108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Creşte sinteza de anticorpi</a:t>
              </a:r>
              <a:endParaRPr kumimoji="0" lang="en-US" sz="1400" b="0" i="0" u="none" strike="noStrike" cap="none" normalizeH="0" baseline="0" smtClean="0">
                <a:ln>
                  <a:noFill/>
                </a:ln>
                <a:solidFill>
                  <a:schemeClr val="tx1"/>
                </a:solidFill>
                <a:effectLst/>
                <a:latin typeface="Arial" pitchFamily="34" charset="0"/>
              </a:endParaRPr>
            </a:p>
          </p:txBody>
        </p:sp>
        <p:sp>
          <p:nvSpPr>
            <p:cNvPr id="1033" name="Oval 9"/>
            <p:cNvSpPr>
              <a:spLocks noChangeArrowheads="1"/>
            </p:cNvSpPr>
            <p:nvPr/>
          </p:nvSpPr>
          <p:spPr bwMode="auto">
            <a:xfrm>
              <a:off x="5719" y="4516"/>
              <a:ext cx="2029" cy="90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dirty="0" smtClean="0">
                  <a:ln>
                    <a:noFill/>
                  </a:ln>
                  <a:solidFill>
                    <a:schemeClr val="tx1"/>
                  </a:solidFill>
                  <a:effectLst/>
                  <a:latin typeface="Calibri" pitchFamily="34" charset="0"/>
                </a:rPr>
                <a:t>Inflamaţie</a:t>
              </a:r>
              <a:endParaRPr kumimoji="0" lang="en-US" sz="1400" b="0" i="0" u="none" strike="noStrike" cap="none" normalizeH="0" baseline="0" dirty="0" smtClean="0">
                <a:ln>
                  <a:noFill/>
                </a:ln>
                <a:solidFill>
                  <a:schemeClr val="tx1"/>
                </a:solidFill>
                <a:effectLst/>
                <a:latin typeface="Arial" pitchFamily="34" charset="0"/>
              </a:endParaRPr>
            </a:p>
          </p:txBody>
        </p:sp>
        <p:sp>
          <p:nvSpPr>
            <p:cNvPr id="1034" name="Line 10"/>
            <p:cNvSpPr>
              <a:spLocks noChangeShapeType="1"/>
            </p:cNvSpPr>
            <p:nvPr/>
          </p:nvSpPr>
          <p:spPr bwMode="auto">
            <a:xfrm flipH="1">
              <a:off x="2421" y="1636"/>
              <a:ext cx="108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35" name="Line 11"/>
            <p:cNvSpPr>
              <a:spLocks noChangeShapeType="1"/>
            </p:cNvSpPr>
            <p:nvPr/>
          </p:nvSpPr>
          <p:spPr bwMode="auto">
            <a:xfrm>
              <a:off x="4401" y="1996"/>
              <a:ext cx="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36" name="Line 12"/>
            <p:cNvSpPr>
              <a:spLocks noChangeShapeType="1"/>
            </p:cNvSpPr>
            <p:nvPr/>
          </p:nvSpPr>
          <p:spPr bwMode="auto">
            <a:xfrm>
              <a:off x="5481" y="1636"/>
              <a:ext cx="90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37" name="Line 13"/>
            <p:cNvSpPr>
              <a:spLocks noChangeShapeType="1"/>
            </p:cNvSpPr>
            <p:nvPr/>
          </p:nvSpPr>
          <p:spPr bwMode="auto">
            <a:xfrm>
              <a:off x="4401" y="3436"/>
              <a:ext cx="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38" name="Line 14"/>
            <p:cNvSpPr>
              <a:spLocks noChangeShapeType="1"/>
            </p:cNvSpPr>
            <p:nvPr/>
          </p:nvSpPr>
          <p:spPr bwMode="auto">
            <a:xfrm>
              <a:off x="6741" y="3256"/>
              <a:ext cx="0" cy="12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39" name="Line 15"/>
            <p:cNvSpPr>
              <a:spLocks noChangeShapeType="1"/>
            </p:cNvSpPr>
            <p:nvPr/>
          </p:nvSpPr>
          <p:spPr bwMode="auto">
            <a:xfrm>
              <a:off x="2601" y="3616"/>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grpSp>
        <p:nvGrpSpPr>
          <p:cNvPr id="1040" name="Group 16"/>
          <p:cNvGrpSpPr>
            <a:grpSpLocks/>
          </p:cNvGrpSpPr>
          <p:nvPr/>
        </p:nvGrpSpPr>
        <p:grpSpPr bwMode="auto">
          <a:xfrm>
            <a:off x="4643438" y="142852"/>
            <a:ext cx="4214842" cy="4786346"/>
            <a:chOff x="1444" y="6496"/>
            <a:chExt cx="5940" cy="4320"/>
          </a:xfrm>
        </p:grpSpPr>
        <p:sp>
          <p:nvSpPr>
            <p:cNvPr id="1041" name="Text Box 17"/>
            <p:cNvSpPr txBox="1">
              <a:spLocks noChangeArrowheads="1"/>
            </p:cNvSpPr>
            <p:nvPr/>
          </p:nvSpPr>
          <p:spPr bwMode="auto">
            <a:xfrm>
              <a:off x="3046" y="7215"/>
              <a:ext cx="30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(cele de mai sus la care se adaugă)</a:t>
              </a:r>
              <a:endParaRPr kumimoji="0" lang="en-US" sz="1400" b="0" i="0" u="none" strike="noStrike" cap="none" normalizeH="0" baseline="0" smtClean="0">
                <a:ln>
                  <a:noFill/>
                </a:ln>
                <a:solidFill>
                  <a:schemeClr val="tx1"/>
                </a:solidFill>
                <a:effectLst/>
                <a:latin typeface="Arial" pitchFamily="34" charset="0"/>
              </a:endParaRPr>
            </a:p>
          </p:txBody>
        </p:sp>
        <p:grpSp>
          <p:nvGrpSpPr>
            <p:cNvPr id="1042" name="Group 18"/>
            <p:cNvGrpSpPr>
              <a:grpSpLocks/>
            </p:cNvGrpSpPr>
            <p:nvPr/>
          </p:nvGrpSpPr>
          <p:grpSpPr bwMode="auto">
            <a:xfrm>
              <a:off x="1444" y="6496"/>
              <a:ext cx="5940" cy="4320"/>
              <a:chOff x="1521" y="6496"/>
              <a:chExt cx="5940" cy="4320"/>
            </a:xfrm>
          </p:grpSpPr>
          <p:sp>
            <p:nvSpPr>
              <p:cNvPr id="1043" name="Rectangle 19"/>
              <p:cNvSpPr>
                <a:spLocks noChangeArrowheads="1"/>
              </p:cNvSpPr>
              <p:nvPr/>
            </p:nvSpPr>
            <p:spPr bwMode="auto">
              <a:xfrm>
                <a:off x="3501" y="6496"/>
                <a:ext cx="2160" cy="72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Endotoxină în concentraţii crescute</a:t>
                </a:r>
                <a:endParaRPr kumimoji="0" lang="en-US" sz="1400" b="0" i="0" u="none" strike="noStrike" cap="none" normalizeH="0" baseline="0" smtClean="0">
                  <a:ln>
                    <a:noFill/>
                  </a:ln>
                  <a:solidFill>
                    <a:schemeClr val="tx1"/>
                  </a:solidFill>
                  <a:effectLst/>
                  <a:latin typeface="Arial" pitchFamily="34" charset="0"/>
                </a:endParaRPr>
              </a:p>
            </p:txBody>
          </p:sp>
          <p:sp>
            <p:nvSpPr>
              <p:cNvPr id="1044" name="AutoShape 20"/>
              <p:cNvSpPr>
                <a:spLocks noChangeArrowheads="1"/>
              </p:cNvSpPr>
              <p:nvPr/>
            </p:nvSpPr>
            <p:spPr bwMode="auto">
              <a:xfrm>
                <a:off x="1521" y="8116"/>
                <a:ext cx="2880" cy="72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Secreţia unor cantităţi mari de IL-1 şi TNF</a:t>
                </a:r>
                <a:endParaRPr kumimoji="0" lang="en-US" sz="1400" b="0" i="0" u="none" strike="noStrike" cap="none" normalizeH="0" baseline="0" smtClean="0">
                  <a:ln>
                    <a:noFill/>
                  </a:ln>
                  <a:solidFill>
                    <a:schemeClr val="tx1"/>
                  </a:solidFill>
                  <a:effectLst/>
                  <a:latin typeface="Arial" pitchFamily="34" charset="0"/>
                </a:endParaRPr>
              </a:p>
            </p:txBody>
          </p:sp>
          <p:sp>
            <p:nvSpPr>
              <p:cNvPr id="1045" name="AutoShape 21"/>
              <p:cNvSpPr>
                <a:spLocks noChangeArrowheads="1"/>
              </p:cNvSpPr>
              <p:nvPr/>
            </p:nvSpPr>
            <p:spPr bwMode="auto">
              <a:xfrm>
                <a:off x="5121" y="8116"/>
                <a:ext cx="2340" cy="72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Activează factorul XII Hageman</a:t>
                </a:r>
                <a:endParaRPr kumimoji="0" lang="en-US" sz="1400" b="0" i="0" u="none" strike="noStrike" cap="none" normalizeH="0" baseline="0" smtClean="0">
                  <a:ln>
                    <a:noFill/>
                  </a:ln>
                  <a:solidFill>
                    <a:schemeClr val="tx1"/>
                  </a:solidFill>
                  <a:effectLst/>
                  <a:latin typeface="Arial" pitchFamily="34" charset="0"/>
                </a:endParaRPr>
              </a:p>
            </p:txBody>
          </p:sp>
          <p:sp>
            <p:nvSpPr>
              <p:cNvPr id="1046" name="Oval 22"/>
              <p:cNvSpPr>
                <a:spLocks noChangeArrowheads="1"/>
              </p:cNvSpPr>
              <p:nvPr/>
            </p:nvSpPr>
            <p:spPr bwMode="auto">
              <a:xfrm>
                <a:off x="1701" y="9736"/>
                <a:ext cx="2340" cy="108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Şocul endotoxic</a:t>
                </a:r>
                <a:endParaRPr kumimoji="0" lang="en-US" sz="1400" b="0" i="0" u="none" strike="noStrike" cap="none" normalizeH="0" baseline="0" smtClean="0">
                  <a:ln>
                    <a:noFill/>
                  </a:ln>
                  <a:solidFill>
                    <a:schemeClr val="tx1"/>
                  </a:solidFill>
                  <a:effectLst/>
                  <a:latin typeface="Arial" pitchFamily="34" charset="0"/>
                </a:endParaRPr>
              </a:p>
            </p:txBody>
          </p:sp>
          <p:sp>
            <p:nvSpPr>
              <p:cNvPr id="1047" name="Oval 23"/>
              <p:cNvSpPr>
                <a:spLocks noChangeArrowheads="1"/>
              </p:cNvSpPr>
              <p:nvPr/>
            </p:nvSpPr>
            <p:spPr bwMode="auto">
              <a:xfrm>
                <a:off x="4761" y="9736"/>
                <a:ext cx="2520" cy="108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smtClean="0">
                    <a:ln>
                      <a:noFill/>
                    </a:ln>
                    <a:solidFill>
                      <a:schemeClr val="tx1"/>
                    </a:solidFill>
                    <a:effectLst/>
                    <a:latin typeface="Calibri" pitchFamily="34" charset="0"/>
                  </a:rPr>
                  <a:t>Coagularea intravasculară diseminată</a:t>
                </a:r>
                <a:endParaRPr kumimoji="0" lang="en-US" sz="1400" b="0" i="0" u="none" strike="noStrike" cap="none" normalizeH="0" baseline="0" smtClean="0">
                  <a:ln>
                    <a:noFill/>
                  </a:ln>
                  <a:solidFill>
                    <a:schemeClr val="tx1"/>
                  </a:solidFill>
                  <a:effectLst/>
                  <a:latin typeface="Arial" pitchFamily="34" charset="0"/>
                </a:endParaRPr>
              </a:p>
            </p:txBody>
          </p:sp>
          <p:sp>
            <p:nvSpPr>
              <p:cNvPr id="1048" name="Line 24"/>
              <p:cNvSpPr>
                <a:spLocks noChangeShapeType="1"/>
              </p:cNvSpPr>
              <p:nvPr/>
            </p:nvSpPr>
            <p:spPr bwMode="auto">
              <a:xfrm flipH="1">
                <a:off x="1881" y="6856"/>
                <a:ext cx="1620" cy="12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49" name="Line 25"/>
              <p:cNvSpPr>
                <a:spLocks noChangeShapeType="1"/>
              </p:cNvSpPr>
              <p:nvPr/>
            </p:nvSpPr>
            <p:spPr bwMode="auto">
              <a:xfrm>
                <a:off x="5661" y="6856"/>
                <a:ext cx="1620" cy="12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50" name="Line 26"/>
              <p:cNvSpPr>
                <a:spLocks noChangeShapeType="1"/>
              </p:cNvSpPr>
              <p:nvPr/>
            </p:nvSpPr>
            <p:spPr bwMode="auto">
              <a:xfrm>
                <a:off x="2781" y="8836"/>
                <a:ext cx="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1051" name="Line 27"/>
              <p:cNvSpPr>
                <a:spLocks noChangeShapeType="1"/>
              </p:cNvSpPr>
              <p:nvPr/>
            </p:nvSpPr>
            <p:spPr bwMode="auto">
              <a:xfrm>
                <a:off x="6021" y="8836"/>
                <a:ext cx="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grpSp>
      <p:sp>
        <p:nvSpPr>
          <p:cNvPr id="30" name="TextBox 29"/>
          <p:cNvSpPr txBox="1"/>
          <p:nvPr/>
        </p:nvSpPr>
        <p:spPr>
          <a:xfrm>
            <a:off x="2857488" y="5857892"/>
            <a:ext cx="3286148" cy="369332"/>
          </a:xfrm>
          <a:prstGeom prst="rect">
            <a:avLst/>
          </a:prstGeom>
          <a:noFill/>
        </p:spPr>
        <p:txBody>
          <a:bodyPr wrap="square" rtlCol="0">
            <a:spAutoFit/>
          </a:bodyPr>
          <a:lstStyle/>
          <a:p>
            <a:r>
              <a:rPr lang="ro-RO" dirty="0"/>
              <a:t>Figura 1: Efectele endotoxinei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77500" lnSpcReduction="20000"/>
          </a:bodyPr>
          <a:lstStyle/>
          <a:p>
            <a:r>
              <a:rPr lang="ro-RO" b="1" dirty="0" smtClean="0"/>
              <a:t>CARACTERELE GENERALE ALE INFECŢIEI</a:t>
            </a:r>
            <a:endParaRPr lang="en-US" b="1" dirty="0" smtClean="0"/>
          </a:p>
          <a:p>
            <a:r>
              <a:rPr lang="ro-RO" b="1" dirty="0" smtClean="0"/>
              <a:t>1. PATOGENIE  </a:t>
            </a:r>
            <a:endParaRPr lang="en-US" dirty="0" smtClean="0"/>
          </a:p>
          <a:p>
            <a:r>
              <a:rPr lang="ro-RO" dirty="0" smtClean="0"/>
              <a:t>În orice infecţie au loc următoarele evenimente:</a:t>
            </a:r>
            <a:endParaRPr lang="en-US" dirty="0" smtClean="0"/>
          </a:p>
          <a:p>
            <a:pPr lvl="0"/>
            <a:r>
              <a:rPr lang="ro-RO" b="1" i="1" dirty="0" smtClean="0"/>
              <a:t>contaminarea </a:t>
            </a:r>
            <a:r>
              <a:rPr lang="ro-RO" dirty="0" smtClean="0"/>
              <a:t>(întâlnirea macroorganismului cu agentul infecţios);</a:t>
            </a:r>
            <a:endParaRPr lang="en-US" dirty="0" smtClean="0"/>
          </a:p>
          <a:p>
            <a:pPr lvl="0"/>
            <a:r>
              <a:rPr lang="ro-RO" b="1" i="1" dirty="0" smtClean="0"/>
              <a:t>pătrunderea microorganismului</a:t>
            </a:r>
            <a:r>
              <a:rPr lang="ro-RO" dirty="0" smtClean="0"/>
              <a:t>;</a:t>
            </a:r>
            <a:endParaRPr lang="en-US" dirty="0" smtClean="0"/>
          </a:p>
          <a:p>
            <a:pPr lvl="0"/>
            <a:r>
              <a:rPr lang="ro-RO" b="1" i="1" dirty="0" smtClean="0"/>
              <a:t>multiplicarea germenilor în organismul gazdă</a:t>
            </a:r>
            <a:r>
              <a:rPr lang="ro-RO" dirty="0" smtClean="0"/>
              <a:t> prin eludarea rezistenţei antiinfecţioase;</a:t>
            </a:r>
            <a:endParaRPr lang="en-US" dirty="0" smtClean="0"/>
          </a:p>
          <a:p>
            <a:pPr lvl="0"/>
            <a:r>
              <a:rPr lang="ro-RO" b="1" i="1" dirty="0" smtClean="0"/>
              <a:t>apariţia injuriilor morfologice şi funcţionale</a:t>
            </a:r>
            <a:r>
              <a:rPr lang="ro-RO" dirty="0" smtClean="0"/>
              <a:t>, datorate atât acţiunii directe a agentului infecţios, cât şi reacţiilor de apărare ale organismului;</a:t>
            </a:r>
            <a:endParaRPr lang="en-US" dirty="0" smtClean="0"/>
          </a:p>
          <a:p>
            <a:pPr lvl="0"/>
            <a:r>
              <a:rPr lang="ro-RO" b="1" i="1" dirty="0" smtClean="0"/>
              <a:t>deznodământul infecţiei</a:t>
            </a:r>
            <a:r>
              <a:rPr lang="ro-RO" dirty="0" smtClean="0"/>
              <a:t>: vindecarea (cu sau fără sechele); exitusul; coexistenţa pe timp îndelungat a celor doi parteneri ai infecţiei (agentul infecţios şi organismul).</a:t>
            </a:r>
            <a:endParaRPr lang="en-US" dirty="0" smtClean="0"/>
          </a:p>
          <a:p>
            <a:pPr lvl="0"/>
            <a:endParaRPr lang="en-US" dirty="0" smtClean="0"/>
          </a:p>
          <a:p>
            <a:r>
              <a:rPr lang="en-US" dirty="0" smtClean="0"/>
              <a:t> </a:t>
            </a:r>
            <a:r>
              <a:rPr lang="ro-RO" b="1" dirty="0" smtClean="0"/>
              <a:t>1.1. CONTAMINAREA</a:t>
            </a:r>
            <a:endParaRPr lang="en-US" dirty="0" smtClean="0"/>
          </a:p>
          <a:p>
            <a:r>
              <a:rPr lang="ro-RO" dirty="0" smtClean="0"/>
              <a:t>Reprezintă </a:t>
            </a:r>
            <a:r>
              <a:rPr lang="ro-RO" b="1" i="1" dirty="0" smtClean="0"/>
              <a:t>întâlnirea organismului cu microbul patogen</a:t>
            </a:r>
            <a:r>
              <a:rPr lang="ro-RO" dirty="0" smtClean="0"/>
              <a:t> şi are loc prin </a:t>
            </a:r>
            <a:r>
              <a:rPr lang="ro-RO" i="1" dirty="0" smtClean="0"/>
              <a:t>depunerea acestuia pe învelişuri</a:t>
            </a:r>
            <a:r>
              <a:rPr lang="ro-RO" dirty="0" smtClean="0"/>
              <a:t> (tegumente şi mucoase care căptuşesc cavităţile natural deschise), sau </a:t>
            </a:r>
            <a:r>
              <a:rPr lang="ro-RO" i="1" dirty="0" smtClean="0"/>
              <a:t>pătrunderea prin leziuni</a:t>
            </a:r>
            <a:r>
              <a:rPr lang="ro-RO" dirty="0" smtClean="0"/>
              <a:t> (soluţii de continuitate între mediul intern al organismului şi mediul extern). </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564826"/>
          </a:xfrm>
        </p:spPr>
        <p:txBody>
          <a:bodyPr>
            <a:normAutofit fontScale="70000" lnSpcReduction="20000"/>
          </a:bodyPr>
          <a:lstStyle/>
          <a:p>
            <a:r>
              <a:rPr lang="ro-RO" dirty="0" smtClean="0"/>
              <a:t>În tabelul 1 sunt prezentate, comparativ, principale proprietăţi ale exotoxinelor şi endotoxinelor. </a:t>
            </a:r>
            <a:endParaRPr lang="en-US" dirty="0" smtClean="0"/>
          </a:p>
          <a:p>
            <a:endParaRPr lang="en-US" dirty="0"/>
          </a:p>
        </p:txBody>
      </p:sp>
      <p:graphicFrame>
        <p:nvGraphicFramePr>
          <p:cNvPr id="4" name="Table 3"/>
          <p:cNvGraphicFramePr>
            <a:graphicFrameLocks noGrp="1"/>
          </p:cNvGraphicFramePr>
          <p:nvPr/>
        </p:nvGraphicFramePr>
        <p:xfrm>
          <a:off x="1428727" y="1285860"/>
          <a:ext cx="6286545" cy="4214840"/>
        </p:xfrm>
        <a:graphic>
          <a:graphicData uri="http://schemas.openxmlformats.org/drawingml/2006/table">
            <a:tbl>
              <a:tblPr/>
              <a:tblGrid>
                <a:gridCol w="1691930"/>
                <a:gridCol w="2183860"/>
                <a:gridCol w="2410755"/>
              </a:tblGrid>
              <a:tr h="351237">
                <a:tc>
                  <a:txBody>
                    <a:bodyPr/>
                    <a:lstStyle/>
                    <a:p>
                      <a:pPr algn="ctr">
                        <a:spcAft>
                          <a:spcPts val="0"/>
                        </a:spcAft>
                      </a:pPr>
                      <a:r>
                        <a:rPr lang="ro-RO" sz="1600" b="1" dirty="0">
                          <a:latin typeface="Times New Roman"/>
                          <a:ea typeface="Times New Roman"/>
                          <a:cs typeface="Times New Roman"/>
                        </a:rPr>
                        <a:t>Proprietate</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Exotoxine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Endotoxine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473">
                <a:tc>
                  <a:txBody>
                    <a:bodyPr/>
                    <a:lstStyle/>
                    <a:p>
                      <a:pPr algn="l">
                        <a:spcAft>
                          <a:spcPts val="0"/>
                        </a:spcAft>
                      </a:pPr>
                      <a:r>
                        <a:rPr lang="ro-RO" sz="1600">
                          <a:latin typeface="Times New Roman"/>
                          <a:ea typeface="Times New Roman"/>
                          <a:cs typeface="Times New Roman"/>
                        </a:rPr>
                        <a:t>Bacterii sursă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predominent bacterii Gram pozitive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se eliberează prin liza bacteriilor Gram negative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473">
                <a:tc>
                  <a:txBody>
                    <a:bodyPr/>
                    <a:lstStyle/>
                    <a:p>
                      <a:pPr algn="l">
                        <a:spcAft>
                          <a:spcPts val="0"/>
                        </a:spcAft>
                      </a:pPr>
                      <a:r>
                        <a:rPr lang="ro-RO" sz="1600">
                          <a:latin typeface="Times New Roman"/>
                          <a:ea typeface="Times New Roman"/>
                          <a:cs typeface="Times New Roman"/>
                        </a:rPr>
                        <a:t>Structură chimică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dirty="0">
                          <a:latin typeface="Times New Roman"/>
                          <a:ea typeface="Times New Roman"/>
                          <a:cs typeface="Times New Roman"/>
                        </a:rPr>
                        <a:t>- holoproteine</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heteroproteine (glucido-lipido-polipeptide)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37">
                <a:tc>
                  <a:txBody>
                    <a:bodyPr/>
                    <a:lstStyle/>
                    <a:p>
                      <a:pPr algn="l">
                        <a:spcAft>
                          <a:spcPts val="0"/>
                        </a:spcAft>
                      </a:pPr>
                      <a:r>
                        <a:rPr lang="ro-RO" sz="1600">
                          <a:latin typeface="Times New Roman"/>
                          <a:ea typeface="Times New Roman"/>
                          <a:cs typeface="Times New Roman"/>
                        </a:rPr>
                        <a:t>Toleranţă căldură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dirty="0">
                          <a:latin typeface="Times New Roman"/>
                          <a:ea typeface="Times New Roman"/>
                          <a:cs typeface="Times New Roman"/>
                        </a:rPr>
                        <a:t>- termolabile</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termostabile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37">
                <a:tc>
                  <a:txBody>
                    <a:bodyPr/>
                    <a:lstStyle/>
                    <a:p>
                      <a:pPr algn="l">
                        <a:spcAft>
                          <a:spcPts val="0"/>
                        </a:spcAft>
                      </a:pPr>
                      <a:r>
                        <a:rPr lang="ro-RO" sz="1600">
                          <a:latin typeface="Times New Roman"/>
                          <a:ea typeface="Times New Roman"/>
                          <a:cs typeface="Times New Roman"/>
                        </a:rPr>
                        <a:t>Formare anatoxine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da</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nu</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37">
                <a:tc>
                  <a:txBody>
                    <a:bodyPr/>
                    <a:lstStyle/>
                    <a:p>
                      <a:pPr algn="l">
                        <a:spcAft>
                          <a:spcPts val="0"/>
                        </a:spcAft>
                      </a:pPr>
                      <a:r>
                        <a:rPr lang="ro-RO" sz="1600">
                          <a:latin typeface="Times New Roman"/>
                          <a:ea typeface="Times New Roman"/>
                          <a:cs typeface="Times New Roman"/>
                        </a:rPr>
                        <a:t>Activitate toxică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puternică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relativ slabă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473">
                <a:tc>
                  <a:txBody>
                    <a:bodyPr/>
                    <a:lstStyle/>
                    <a:p>
                      <a:pPr algn="l">
                        <a:spcAft>
                          <a:spcPts val="0"/>
                        </a:spcAft>
                      </a:pPr>
                      <a:r>
                        <a:rPr lang="ro-RO" sz="1600">
                          <a:latin typeface="Times New Roman"/>
                          <a:ea typeface="Times New Roman"/>
                          <a:cs typeface="Times New Roman"/>
                        </a:rPr>
                        <a:t>Efecte biologice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specifice (în funcţie de tropism)</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nespecifice (difuză)</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473">
                <a:tc>
                  <a:txBody>
                    <a:bodyPr/>
                    <a:lstStyle/>
                    <a:p>
                      <a:pPr algn="l">
                        <a:spcAft>
                          <a:spcPts val="0"/>
                        </a:spcAft>
                      </a:pPr>
                      <a:r>
                        <a:rPr lang="ro-RO" sz="1600">
                          <a:latin typeface="Times New Roman"/>
                          <a:ea typeface="Times New Roman"/>
                          <a:cs typeface="Times New Roman"/>
                        </a:rPr>
                        <a:t>Antigenicitate -imunogenicitate</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a:latin typeface="Times New Roman"/>
                          <a:ea typeface="Times New Roman"/>
                          <a:cs typeface="Times New Roman"/>
                        </a:rPr>
                        <a:t>- induc anticorpi neutralizanţi</a:t>
                      </a:r>
                      <a:endParaRPr lang="en-US" sz="160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ro-RO" sz="1600" dirty="0">
                          <a:latin typeface="Times New Roman"/>
                          <a:ea typeface="Times New Roman"/>
                          <a:cs typeface="Times New Roman"/>
                        </a:rPr>
                        <a:t>- induc anticorpi fără putere neutralizantă</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857224" y="5857892"/>
            <a:ext cx="7429552" cy="369332"/>
          </a:xfrm>
          <a:prstGeom prst="rect">
            <a:avLst/>
          </a:prstGeom>
          <a:noFill/>
        </p:spPr>
        <p:txBody>
          <a:bodyPr wrap="square" rtlCol="0">
            <a:spAutoFit/>
          </a:bodyPr>
          <a:lstStyle/>
          <a:p>
            <a:r>
              <a:rPr lang="en-US" dirty="0" err="1"/>
              <a:t>Tabel</a:t>
            </a:r>
            <a:r>
              <a:rPr lang="en-US" dirty="0"/>
              <a:t> 1</a:t>
            </a:r>
            <a:r>
              <a:rPr lang="ro-RO" dirty="0"/>
              <a:t>: </a:t>
            </a:r>
            <a:r>
              <a:rPr lang="en-US" dirty="0"/>
              <a:t>Date comparative </a:t>
            </a:r>
            <a:r>
              <a:rPr lang="en-US" dirty="0" err="1"/>
              <a:t>privind</a:t>
            </a:r>
            <a:r>
              <a:rPr lang="en-US" dirty="0"/>
              <a:t> </a:t>
            </a:r>
            <a:r>
              <a:rPr lang="en-US" dirty="0" err="1"/>
              <a:t>exotoxinele</a:t>
            </a:r>
            <a:r>
              <a:rPr lang="en-US" dirty="0"/>
              <a:t> </a:t>
            </a:r>
            <a:r>
              <a:rPr lang="en-US" dirty="0" err="1"/>
              <a:t>şi</a:t>
            </a:r>
            <a:r>
              <a:rPr lang="en-US" dirty="0"/>
              <a:t> </a:t>
            </a:r>
            <a:r>
              <a:rPr lang="en-US" dirty="0" err="1"/>
              <a:t>endotoxinele</a:t>
            </a:r>
            <a:r>
              <a:rPr lang="en-US" dirty="0"/>
              <a:t> </a:t>
            </a:r>
            <a:r>
              <a:rPr lang="en-US" dirty="0" err="1"/>
              <a:t>bacteriene</a:t>
            </a:r>
            <a:r>
              <a:rPr lang="en-US"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5967434"/>
          </a:xfrm>
        </p:spPr>
        <p:txBody>
          <a:bodyPr>
            <a:normAutofit fontScale="70000" lnSpcReduction="20000"/>
          </a:bodyPr>
          <a:lstStyle/>
          <a:p>
            <a:r>
              <a:rPr lang="ro-RO" b="1" dirty="0" smtClean="0"/>
              <a:t>1.2.3. ASPECTELE PARTICULARE PRIVIND UNELE TOXINE BACTERIENE</a:t>
            </a:r>
            <a:endParaRPr lang="en-US" b="1" dirty="0" smtClean="0"/>
          </a:p>
          <a:p>
            <a:r>
              <a:rPr lang="ro-RO" b="1" i="1" dirty="0" smtClean="0"/>
              <a:t>Enterotoxinele</a:t>
            </a:r>
            <a:r>
              <a:rPr lang="ro-RO" dirty="0" smtClean="0"/>
              <a:t> secretate de unii germeni intestinali (</a:t>
            </a:r>
            <a:r>
              <a:rPr lang="ro-RO" i="1" dirty="0" smtClean="0"/>
              <a:t>E. coli patogen, vibrionul holeric</a:t>
            </a:r>
            <a:r>
              <a:rPr lang="ro-RO" dirty="0" smtClean="0"/>
              <a:t>) </a:t>
            </a:r>
            <a:r>
              <a:rPr lang="ro-RO" b="1" i="1" dirty="0" smtClean="0"/>
              <a:t>conţin 2 componente LT (termolabilă)</a:t>
            </a:r>
            <a:r>
              <a:rPr lang="ro-RO" dirty="0" smtClean="0"/>
              <a:t> şi </a:t>
            </a:r>
            <a:r>
              <a:rPr lang="ro-RO" b="1" i="1" dirty="0" smtClean="0"/>
              <a:t>ST (termostabilă)</a:t>
            </a:r>
            <a:r>
              <a:rPr lang="ro-RO" dirty="0" smtClean="0"/>
              <a:t>. Dintre cele două componente, cea care determină fenomene severe la nivelul pompei electrolitice de absorbţie intestinală este LT. Fracţunea ST are rol minor în enterite. Secvenţele procesului de compromitere a filtrului ionic al peretelui intestinal sunt (figura 2):</a:t>
            </a:r>
            <a:endParaRPr lang="en-US" dirty="0" smtClean="0"/>
          </a:p>
          <a:p>
            <a:pPr lvl="0"/>
            <a:r>
              <a:rPr lang="ro-RO" b="1" i="1" dirty="0" smtClean="0"/>
              <a:t>componenta LT</a:t>
            </a:r>
            <a:r>
              <a:rPr lang="ro-RO" dirty="0" smtClean="0"/>
              <a:t> este compusă din </a:t>
            </a:r>
            <a:r>
              <a:rPr lang="ro-RO" b="1" i="1" dirty="0" smtClean="0"/>
              <a:t>2 subunităţi A</a:t>
            </a:r>
            <a:r>
              <a:rPr lang="ro-RO" dirty="0" smtClean="0"/>
              <a:t> şi </a:t>
            </a:r>
            <a:r>
              <a:rPr lang="ro-RO" b="1" i="1" dirty="0" smtClean="0"/>
              <a:t>B</a:t>
            </a:r>
            <a:r>
              <a:rPr lang="ro-RO" dirty="0" smtClean="0"/>
              <a:t>. Subunitatea </a:t>
            </a:r>
            <a:r>
              <a:rPr lang="ro-RO" b="1" i="1" dirty="0" smtClean="0"/>
              <a:t>A</a:t>
            </a:r>
            <a:r>
              <a:rPr lang="ro-RO" b="1" dirty="0" smtClean="0"/>
              <a:t> </a:t>
            </a:r>
            <a:r>
              <a:rPr lang="ro-RO" dirty="0" smtClean="0"/>
              <a:t>are 2 subfracţiuni: </a:t>
            </a:r>
            <a:r>
              <a:rPr lang="ro-RO" b="1" i="1" dirty="0" smtClean="0"/>
              <a:t>A1 </a:t>
            </a:r>
            <a:r>
              <a:rPr lang="ro-RO" dirty="0" smtClean="0"/>
              <a:t>şi</a:t>
            </a:r>
            <a:r>
              <a:rPr lang="ro-RO" b="1" i="1" dirty="0" smtClean="0"/>
              <a:t> A2</a:t>
            </a:r>
            <a:r>
              <a:rPr lang="ro-RO" dirty="0" smtClean="0"/>
              <a:t>. Prin subunitatea </a:t>
            </a:r>
            <a:r>
              <a:rPr lang="ro-RO" i="1" dirty="0" smtClean="0"/>
              <a:t>B </a:t>
            </a:r>
            <a:r>
              <a:rPr lang="ro-RO" dirty="0" smtClean="0"/>
              <a:t>se fixează la suprafaţa celulelor intestinale cu platou striat, la nivelul unui receptor glicosidic </a:t>
            </a:r>
            <a:r>
              <a:rPr lang="ro-RO" i="1" dirty="0" smtClean="0"/>
              <a:t>GM1</a:t>
            </a:r>
            <a:r>
              <a:rPr lang="ro-RO" dirty="0" smtClean="0"/>
              <a:t>;</a:t>
            </a:r>
            <a:endParaRPr lang="en-US" dirty="0" smtClean="0"/>
          </a:p>
          <a:p>
            <a:pPr lvl="0"/>
            <a:r>
              <a:rPr lang="ro-RO" dirty="0" smtClean="0"/>
              <a:t> </a:t>
            </a:r>
            <a:r>
              <a:rPr lang="ro-RO" b="1" i="1" dirty="0" smtClean="0"/>
              <a:t>subunitatea A1 pătrunde în celulă</a:t>
            </a:r>
            <a:r>
              <a:rPr lang="ro-RO" dirty="0" smtClean="0"/>
              <a:t> şi determină clivarea intracelulară a </a:t>
            </a:r>
            <a:r>
              <a:rPr lang="ro-RO" b="1" i="1" dirty="0" smtClean="0"/>
              <a:t>NAD în ADP riboză şi nicotinamidă</a:t>
            </a:r>
            <a:r>
              <a:rPr lang="ro-RO" dirty="0" smtClean="0"/>
              <a:t>;</a:t>
            </a:r>
            <a:endParaRPr lang="en-US" dirty="0" smtClean="0"/>
          </a:p>
          <a:p>
            <a:pPr lvl="0"/>
            <a:r>
              <a:rPr lang="ro-RO" b="1" i="1" dirty="0" smtClean="0"/>
              <a:t>ADP-riboza</a:t>
            </a:r>
            <a:r>
              <a:rPr lang="ro-RO" b="1" dirty="0" smtClean="0"/>
              <a:t> </a:t>
            </a:r>
            <a:r>
              <a:rPr lang="ro-RO" dirty="0" smtClean="0"/>
              <a:t>este </a:t>
            </a:r>
            <a:r>
              <a:rPr lang="ro-RO" b="1" i="1" dirty="0" smtClean="0"/>
              <a:t>transferată pe proteina ciclică de legare</a:t>
            </a:r>
            <a:r>
              <a:rPr lang="ro-RO" dirty="0" smtClean="0"/>
              <a:t>: </a:t>
            </a:r>
            <a:r>
              <a:rPr lang="ro-RO" b="1" i="1" dirty="0" smtClean="0"/>
              <a:t>GTP</a:t>
            </a:r>
            <a:r>
              <a:rPr lang="ro-RO" dirty="0" smtClean="0"/>
              <a:t> (guanozin-trifosfat);</a:t>
            </a:r>
            <a:endParaRPr lang="en-US" dirty="0" smtClean="0"/>
          </a:p>
          <a:p>
            <a:pPr lvl="0"/>
            <a:r>
              <a:rPr lang="ro-RO" b="1" i="1" dirty="0" smtClean="0"/>
              <a:t>GTP</a:t>
            </a:r>
            <a:r>
              <a:rPr lang="ro-RO" b="1" dirty="0" smtClean="0"/>
              <a:t> </a:t>
            </a:r>
            <a:r>
              <a:rPr lang="ro-RO" dirty="0" smtClean="0"/>
              <a:t>determină </a:t>
            </a:r>
            <a:r>
              <a:rPr lang="ro-RO" b="1" i="1" dirty="0" smtClean="0"/>
              <a:t>activarea adenilciclazei</a:t>
            </a:r>
            <a:r>
              <a:rPr lang="ro-RO" dirty="0" smtClean="0"/>
              <a:t> care catalizează </a:t>
            </a:r>
            <a:r>
              <a:rPr lang="ro-RO" b="1" i="1" dirty="0" smtClean="0"/>
              <a:t>creşterea concentraţiei de AMP ciclic </a:t>
            </a:r>
            <a:r>
              <a:rPr lang="ro-RO" dirty="0" smtClean="0"/>
              <a:t>(aminomonofosfat ciclic);</a:t>
            </a:r>
            <a:endParaRPr lang="en-US" dirty="0" smtClean="0"/>
          </a:p>
          <a:p>
            <a:pPr lvl="0"/>
            <a:r>
              <a:rPr lang="ro-RO" b="1" i="1" dirty="0" smtClean="0"/>
              <a:t>AMP ciclic determină compromiterea pompei electrolitice intestinale</a:t>
            </a:r>
            <a:r>
              <a:rPr lang="ro-RO" dirty="0" smtClean="0"/>
              <a:t>: pierderea excesivă prin scaun a apei, ionilor de clor, potasiu, bicarbonat şi inhibarea reabsorbţiei ionilor de Na;</a:t>
            </a:r>
            <a:endParaRPr lang="en-US" dirty="0" smtClean="0"/>
          </a:p>
          <a:p>
            <a:pPr lvl="0"/>
            <a:r>
              <a:rPr lang="ro-RO" b="1" i="1" dirty="0" smtClean="0"/>
              <a:t>rezultatul final</a:t>
            </a:r>
            <a:r>
              <a:rPr lang="ro-RO" dirty="0" smtClean="0"/>
              <a:t>: o </a:t>
            </a:r>
            <a:r>
              <a:rPr lang="ro-RO" b="1" i="1" dirty="0" smtClean="0"/>
              <a:t>masivă deperdiţie ionică</a:t>
            </a:r>
            <a:r>
              <a:rPr lang="ro-RO" dirty="0" smtClean="0"/>
              <a:t> ce duce la </a:t>
            </a:r>
            <a:r>
              <a:rPr lang="ro-RO" b="1" i="1" dirty="0" smtClean="0"/>
              <a:t>azotemie extrarenală</a:t>
            </a:r>
            <a:r>
              <a:rPr lang="ro-RO" dirty="0" smtClean="0"/>
              <a:t>, cu </a:t>
            </a:r>
            <a:r>
              <a:rPr lang="ro-RO" i="1" dirty="0" smtClean="0"/>
              <a:t>creşterea produşilor azotaţi neproteici din sânge</a:t>
            </a:r>
            <a:r>
              <a:rPr lang="ro-RO" dirty="0" smtClean="0"/>
              <a:t> (uree, acid uric, creatinină), consecutivă activării disadaptative a catabolismului proteic. Decesul survine datorită </a:t>
            </a:r>
            <a:r>
              <a:rPr lang="ro-RO" b="1" i="1" dirty="0" smtClean="0"/>
              <a:t>intoxicaţiei endogene cu produşi azotaţi neproteici</a:t>
            </a:r>
            <a:r>
              <a:rPr lang="ro-RO" b="1" dirty="0" smtClean="0"/>
              <a:t> </a:t>
            </a:r>
            <a:r>
              <a:rPr lang="ro-RO" b="1" i="1" dirty="0" smtClean="0"/>
              <a:t>a centrilor neurovegetativi vitali</a:t>
            </a:r>
            <a:r>
              <a:rPr lang="ro-RO" dirty="0" smtClean="0"/>
              <a:t> din trunchiul cerebral şi/sau hipotalamus.</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56" name="Group 24"/>
          <p:cNvGrpSpPr>
            <a:grpSpLocks/>
          </p:cNvGrpSpPr>
          <p:nvPr/>
        </p:nvGrpSpPr>
        <p:grpSpPr bwMode="auto">
          <a:xfrm>
            <a:off x="785786" y="1357298"/>
            <a:ext cx="3546473" cy="4064014"/>
            <a:chOff x="2241" y="5737"/>
            <a:chExt cx="3780" cy="4420"/>
          </a:xfrm>
        </p:grpSpPr>
        <p:sp>
          <p:nvSpPr>
            <p:cNvPr id="44057" name="AutoShape 25"/>
            <p:cNvSpPr>
              <a:spLocks/>
            </p:cNvSpPr>
            <p:nvPr/>
          </p:nvSpPr>
          <p:spPr bwMode="auto">
            <a:xfrm>
              <a:off x="5661" y="9004"/>
              <a:ext cx="195" cy="900"/>
            </a:xfrm>
            <a:prstGeom prst="leftBracket">
              <a:avLst>
                <a:gd name="adj" fmla="val 38462"/>
              </a:avLst>
            </a:prstGeom>
            <a:noFill/>
            <a:ln w="285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44058" name="Group 26"/>
            <p:cNvGrpSpPr>
              <a:grpSpLocks/>
            </p:cNvGrpSpPr>
            <p:nvPr/>
          </p:nvGrpSpPr>
          <p:grpSpPr bwMode="auto">
            <a:xfrm>
              <a:off x="2241" y="5737"/>
              <a:ext cx="3310" cy="4420"/>
              <a:chOff x="1825" y="9016"/>
              <a:chExt cx="3310" cy="4420"/>
            </a:xfrm>
          </p:grpSpPr>
          <p:grpSp>
            <p:nvGrpSpPr>
              <p:cNvPr id="44059" name="Group 27"/>
              <p:cNvGrpSpPr>
                <a:grpSpLocks/>
              </p:cNvGrpSpPr>
              <p:nvPr/>
            </p:nvGrpSpPr>
            <p:grpSpPr bwMode="auto">
              <a:xfrm>
                <a:off x="1825" y="9016"/>
                <a:ext cx="3310" cy="4420"/>
                <a:chOff x="1825" y="9016"/>
                <a:chExt cx="3310" cy="4420"/>
              </a:xfrm>
            </p:grpSpPr>
            <p:sp>
              <p:nvSpPr>
                <p:cNvPr id="44060" name="Freeform 28"/>
                <p:cNvSpPr>
                  <a:spLocks/>
                </p:cNvSpPr>
                <p:nvPr/>
              </p:nvSpPr>
              <p:spPr bwMode="auto">
                <a:xfrm>
                  <a:off x="3865" y="9686"/>
                  <a:ext cx="1037" cy="2038"/>
                </a:xfrm>
                <a:custGeom>
                  <a:avLst/>
                  <a:gdLst/>
                  <a:ahLst/>
                  <a:cxnLst>
                    <a:cxn ang="0">
                      <a:pos x="50" y="215"/>
                    </a:cxn>
                    <a:cxn ang="0">
                      <a:pos x="335" y="110"/>
                    </a:cxn>
                    <a:cxn ang="0">
                      <a:pos x="725" y="875"/>
                    </a:cxn>
                    <a:cxn ang="0">
                      <a:pos x="980" y="1805"/>
                    </a:cxn>
                    <a:cxn ang="0">
                      <a:pos x="380" y="1895"/>
                    </a:cxn>
                    <a:cxn ang="0">
                      <a:pos x="365" y="950"/>
                    </a:cxn>
                    <a:cxn ang="0">
                      <a:pos x="50" y="485"/>
                    </a:cxn>
                    <a:cxn ang="0">
                      <a:pos x="50" y="215"/>
                    </a:cxn>
                  </a:cxnLst>
                  <a:rect l="0" t="0" r="r" b="b"/>
                  <a:pathLst>
                    <a:path w="1037" h="2038">
                      <a:moveTo>
                        <a:pt x="50" y="215"/>
                      </a:moveTo>
                      <a:cubicBezTo>
                        <a:pt x="97" y="152"/>
                        <a:pt x="223" y="0"/>
                        <a:pt x="335" y="110"/>
                      </a:cubicBezTo>
                      <a:cubicBezTo>
                        <a:pt x="447" y="220"/>
                        <a:pt x="618" y="593"/>
                        <a:pt x="725" y="875"/>
                      </a:cubicBezTo>
                      <a:cubicBezTo>
                        <a:pt x="832" y="1157"/>
                        <a:pt x="1037" y="1635"/>
                        <a:pt x="980" y="1805"/>
                      </a:cubicBezTo>
                      <a:cubicBezTo>
                        <a:pt x="923" y="1975"/>
                        <a:pt x="483" y="2038"/>
                        <a:pt x="380" y="1895"/>
                      </a:cubicBezTo>
                      <a:cubicBezTo>
                        <a:pt x="277" y="1752"/>
                        <a:pt x="420" y="1185"/>
                        <a:pt x="365" y="950"/>
                      </a:cubicBezTo>
                      <a:cubicBezTo>
                        <a:pt x="310" y="715"/>
                        <a:pt x="100" y="610"/>
                        <a:pt x="50" y="485"/>
                      </a:cubicBezTo>
                      <a:cubicBezTo>
                        <a:pt x="0" y="360"/>
                        <a:pt x="3" y="278"/>
                        <a:pt x="50" y="215"/>
                      </a:cubicBezTo>
                      <a:close/>
                    </a:path>
                  </a:pathLst>
                </a:cu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1" name="Freeform 29"/>
                <p:cNvSpPr>
                  <a:spLocks/>
                </p:cNvSpPr>
                <p:nvPr/>
              </p:nvSpPr>
              <p:spPr bwMode="auto">
                <a:xfrm>
                  <a:off x="1825" y="9016"/>
                  <a:ext cx="3310" cy="4420"/>
                </a:xfrm>
                <a:custGeom>
                  <a:avLst/>
                  <a:gdLst/>
                  <a:ahLst/>
                  <a:cxnLst>
                    <a:cxn ang="0">
                      <a:pos x="1325" y="45"/>
                    </a:cxn>
                    <a:cxn ang="0">
                      <a:pos x="440" y="300"/>
                    </a:cxn>
                    <a:cxn ang="0">
                      <a:pos x="35" y="1830"/>
                    </a:cxn>
                    <a:cxn ang="0">
                      <a:pos x="650" y="3645"/>
                    </a:cxn>
                    <a:cxn ang="0">
                      <a:pos x="2450" y="4335"/>
                    </a:cxn>
                    <a:cxn ang="0">
                      <a:pos x="3215" y="3135"/>
                    </a:cxn>
                    <a:cxn ang="0">
                      <a:pos x="3020" y="1215"/>
                    </a:cxn>
                    <a:cxn ang="0">
                      <a:pos x="2180" y="195"/>
                    </a:cxn>
                    <a:cxn ang="0">
                      <a:pos x="1325" y="45"/>
                    </a:cxn>
                  </a:cxnLst>
                  <a:rect l="0" t="0" r="r" b="b"/>
                  <a:pathLst>
                    <a:path w="3310" h="4420">
                      <a:moveTo>
                        <a:pt x="1325" y="45"/>
                      </a:moveTo>
                      <a:cubicBezTo>
                        <a:pt x="1035" y="62"/>
                        <a:pt x="655" y="2"/>
                        <a:pt x="440" y="300"/>
                      </a:cubicBezTo>
                      <a:cubicBezTo>
                        <a:pt x="225" y="598"/>
                        <a:pt x="0" y="1273"/>
                        <a:pt x="35" y="1830"/>
                      </a:cubicBezTo>
                      <a:cubicBezTo>
                        <a:pt x="70" y="2387"/>
                        <a:pt x="247" y="3228"/>
                        <a:pt x="650" y="3645"/>
                      </a:cubicBezTo>
                      <a:cubicBezTo>
                        <a:pt x="1053" y="4062"/>
                        <a:pt x="2023" y="4420"/>
                        <a:pt x="2450" y="4335"/>
                      </a:cubicBezTo>
                      <a:cubicBezTo>
                        <a:pt x="2877" y="4250"/>
                        <a:pt x="3120" y="3655"/>
                        <a:pt x="3215" y="3135"/>
                      </a:cubicBezTo>
                      <a:cubicBezTo>
                        <a:pt x="3310" y="2615"/>
                        <a:pt x="3192" y="1705"/>
                        <a:pt x="3020" y="1215"/>
                      </a:cubicBezTo>
                      <a:cubicBezTo>
                        <a:pt x="2848" y="725"/>
                        <a:pt x="2472" y="390"/>
                        <a:pt x="2180" y="195"/>
                      </a:cubicBezTo>
                      <a:cubicBezTo>
                        <a:pt x="1888" y="0"/>
                        <a:pt x="1615" y="28"/>
                        <a:pt x="1325" y="45"/>
                      </a:cubicBezTo>
                      <a:close/>
                    </a:path>
                  </a:pathLst>
                </a:cu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1400" dirty="0"/>
                </a:p>
              </p:txBody>
            </p:sp>
            <p:sp>
              <p:nvSpPr>
                <p:cNvPr id="44062" name="Freeform 30"/>
                <p:cNvSpPr>
                  <a:spLocks/>
                </p:cNvSpPr>
                <p:nvPr/>
              </p:nvSpPr>
              <p:spPr bwMode="auto">
                <a:xfrm>
                  <a:off x="2493" y="9046"/>
                  <a:ext cx="1587" cy="4335"/>
                </a:xfrm>
                <a:custGeom>
                  <a:avLst/>
                  <a:gdLst/>
                  <a:ahLst/>
                  <a:cxnLst>
                    <a:cxn ang="0">
                      <a:pos x="822" y="0"/>
                    </a:cxn>
                    <a:cxn ang="0">
                      <a:pos x="417" y="510"/>
                    </a:cxn>
                    <a:cxn ang="0">
                      <a:pos x="12" y="1770"/>
                    </a:cxn>
                    <a:cxn ang="0">
                      <a:pos x="492" y="3645"/>
                    </a:cxn>
                    <a:cxn ang="0">
                      <a:pos x="1587" y="4335"/>
                    </a:cxn>
                  </a:cxnLst>
                  <a:rect l="0" t="0" r="r" b="b"/>
                  <a:pathLst>
                    <a:path w="1587" h="4335">
                      <a:moveTo>
                        <a:pt x="822" y="0"/>
                      </a:moveTo>
                      <a:cubicBezTo>
                        <a:pt x="687" y="107"/>
                        <a:pt x="552" y="215"/>
                        <a:pt x="417" y="510"/>
                      </a:cubicBezTo>
                      <a:cubicBezTo>
                        <a:pt x="282" y="805"/>
                        <a:pt x="0" y="1248"/>
                        <a:pt x="12" y="1770"/>
                      </a:cubicBezTo>
                      <a:cubicBezTo>
                        <a:pt x="24" y="2292"/>
                        <a:pt x="230" y="3218"/>
                        <a:pt x="492" y="3645"/>
                      </a:cubicBezTo>
                      <a:cubicBezTo>
                        <a:pt x="754" y="4072"/>
                        <a:pt x="1170" y="4203"/>
                        <a:pt x="1587" y="4335"/>
                      </a:cubicBezTo>
                    </a:path>
                  </a:pathLst>
                </a:cu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3" name="Oval 31"/>
                <p:cNvSpPr>
                  <a:spLocks noChangeArrowheads="1"/>
                </p:cNvSpPr>
                <p:nvPr/>
              </p:nvSpPr>
              <p:spPr bwMode="auto">
                <a:xfrm>
                  <a:off x="2115" y="9751"/>
                  <a:ext cx="495" cy="24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4" name="Line 32"/>
                <p:cNvSpPr>
                  <a:spLocks noChangeShapeType="1"/>
                </p:cNvSpPr>
                <p:nvPr/>
              </p:nvSpPr>
              <p:spPr bwMode="auto">
                <a:xfrm>
                  <a:off x="1830" y="10201"/>
                  <a:ext cx="975" cy="0"/>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4065" name="Line 33"/>
                <p:cNvSpPr>
                  <a:spLocks noChangeShapeType="1"/>
                </p:cNvSpPr>
                <p:nvPr/>
              </p:nvSpPr>
              <p:spPr bwMode="auto">
                <a:xfrm>
                  <a:off x="2010" y="11776"/>
                  <a:ext cx="66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6" name="Line 34"/>
                <p:cNvSpPr>
                  <a:spLocks noChangeShapeType="1"/>
                </p:cNvSpPr>
                <p:nvPr/>
              </p:nvSpPr>
              <p:spPr bwMode="auto">
                <a:xfrm>
                  <a:off x="2070" y="12016"/>
                  <a:ext cx="66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7" name="Line 35"/>
                <p:cNvSpPr>
                  <a:spLocks noChangeShapeType="1"/>
                </p:cNvSpPr>
                <p:nvPr/>
              </p:nvSpPr>
              <p:spPr bwMode="auto">
                <a:xfrm>
                  <a:off x="1965" y="11551"/>
                  <a:ext cx="66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8" name="Line 36"/>
                <p:cNvSpPr>
                  <a:spLocks noChangeShapeType="1"/>
                </p:cNvSpPr>
                <p:nvPr/>
              </p:nvSpPr>
              <p:spPr bwMode="auto">
                <a:xfrm>
                  <a:off x="1920" y="11326"/>
                  <a:ext cx="66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69" name="Line 37"/>
                <p:cNvSpPr>
                  <a:spLocks noChangeShapeType="1"/>
                </p:cNvSpPr>
                <p:nvPr/>
              </p:nvSpPr>
              <p:spPr bwMode="auto">
                <a:xfrm>
                  <a:off x="2220" y="12286"/>
                  <a:ext cx="60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70" name="Line 38"/>
                <p:cNvSpPr>
                  <a:spLocks noChangeShapeType="1"/>
                </p:cNvSpPr>
                <p:nvPr/>
              </p:nvSpPr>
              <p:spPr bwMode="auto">
                <a:xfrm>
                  <a:off x="1890" y="11086"/>
                  <a:ext cx="63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71" name="Line 39"/>
                <p:cNvSpPr>
                  <a:spLocks noChangeShapeType="1"/>
                </p:cNvSpPr>
                <p:nvPr/>
              </p:nvSpPr>
              <p:spPr bwMode="auto">
                <a:xfrm>
                  <a:off x="1860" y="10846"/>
                  <a:ext cx="645"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72" name="Line 40"/>
                <p:cNvSpPr>
                  <a:spLocks noChangeShapeType="1"/>
                </p:cNvSpPr>
                <p:nvPr/>
              </p:nvSpPr>
              <p:spPr bwMode="auto">
                <a:xfrm>
                  <a:off x="2385" y="12586"/>
                  <a:ext cx="555"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73" name="Line 41"/>
                <p:cNvSpPr>
                  <a:spLocks noChangeShapeType="1"/>
                </p:cNvSpPr>
                <p:nvPr/>
              </p:nvSpPr>
              <p:spPr bwMode="auto">
                <a:xfrm>
                  <a:off x="2640" y="12811"/>
                  <a:ext cx="420" cy="0"/>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074" name="Oval 42"/>
                <p:cNvSpPr>
                  <a:spLocks noChangeArrowheads="1"/>
                </p:cNvSpPr>
                <p:nvPr/>
              </p:nvSpPr>
              <p:spPr bwMode="auto">
                <a:xfrm>
                  <a:off x="4065" y="10051"/>
                  <a:ext cx="210" cy="270"/>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4075" name="Freeform 43"/>
              <p:cNvSpPr>
                <a:spLocks/>
              </p:cNvSpPr>
              <p:nvPr/>
            </p:nvSpPr>
            <p:spPr bwMode="auto">
              <a:xfrm>
                <a:off x="3878" y="9695"/>
                <a:ext cx="1047" cy="2378"/>
              </a:xfrm>
              <a:custGeom>
                <a:avLst/>
                <a:gdLst/>
                <a:ahLst/>
                <a:cxnLst>
                  <a:cxn ang="0">
                    <a:pos x="202" y="40"/>
                  </a:cxn>
                  <a:cxn ang="0">
                    <a:pos x="22" y="355"/>
                  </a:cxn>
                  <a:cxn ang="0">
                    <a:pos x="337" y="1240"/>
                  </a:cxn>
                  <a:cxn ang="0">
                    <a:pos x="307" y="2035"/>
                  </a:cxn>
                  <a:cxn ang="0">
                    <a:pos x="877" y="2305"/>
                  </a:cxn>
                  <a:cxn ang="0">
                    <a:pos x="1042" y="1600"/>
                  </a:cxn>
                  <a:cxn ang="0">
                    <a:pos x="847" y="535"/>
                  </a:cxn>
                  <a:cxn ang="0">
                    <a:pos x="592" y="115"/>
                  </a:cxn>
                  <a:cxn ang="0">
                    <a:pos x="202" y="40"/>
                  </a:cxn>
                </a:cxnLst>
                <a:rect l="0" t="0" r="r" b="b"/>
                <a:pathLst>
                  <a:path w="1047" h="2378">
                    <a:moveTo>
                      <a:pt x="202" y="40"/>
                    </a:moveTo>
                    <a:cubicBezTo>
                      <a:pt x="107" y="80"/>
                      <a:pt x="0" y="155"/>
                      <a:pt x="22" y="355"/>
                    </a:cubicBezTo>
                    <a:cubicBezTo>
                      <a:pt x="44" y="555"/>
                      <a:pt x="289" y="960"/>
                      <a:pt x="337" y="1240"/>
                    </a:cubicBezTo>
                    <a:cubicBezTo>
                      <a:pt x="385" y="1520"/>
                      <a:pt x="217" y="1858"/>
                      <a:pt x="307" y="2035"/>
                    </a:cubicBezTo>
                    <a:cubicBezTo>
                      <a:pt x="397" y="2212"/>
                      <a:pt x="754" y="2378"/>
                      <a:pt x="877" y="2305"/>
                    </a:cubicBezTo>
                    <a:cubicBezTo>
                      <a:pt x="1000" y="2232"/>
                      <a:pt x="1047" y="1895"/>
                      <a:pt x="1042" y="1600"/>
                    </a:cubicBezTo>
                    <a:cubicBezTo>
                      <a:pt x="1037" y="1305"/>
                      <a:pt x="922" y="782"/>
                      <a:pt x="847" y="535"/>
                    </a:cubicBezTo>
                    <a:cubicBezTo>
                      <a:pt x="772" y="288"/>
                      <a:pt x="700" y="197"/>
                      <a:pt x="592" y="115"/>
                    </a:cubicBezTo>
                    <a:cubicBezTo>
                      <a:pt x="484" y="33"/>
                      <a:pt x="297" y="0"/>
                      <a:pt x="202" y="40"/>
                    </a:cubicBezTo>
                    <a:close/>
                  </a:path>
                </a:pathLst>
              </a:cu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4076" name="Line 44"/>
            <p:cNvSpPr>
              <a:spLocks noChangeShapeType="1"/>
            </p:cNvSpPr>
            <p:nvPr/>
          </p:nvSpPr>
          <p:spPr bwMode="auto">
            <a:xfrm flipV="1">
              <a:off x="4761" y="6124"/>
              <a:ext cx="900" cy="3060"/>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4077" name="Line 45"/>
            <p:cNvSpPr>
              <a:spLocks noChangeShapeType="1"/>
            </p:cNvSpPr>
            <p:nvPr/>
          </p:nvSpPr>
          <p:spPr bwMode="auto">
            <a:xfrm>
              <a:off x="4941" y="9364"/>
              <a:ext cx="1080" cy="0"/>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44083" name="Rectangle 51"/>
          <p:cNvSpPr>
            <a:spLocks noChangeArrowheads="1"/>
          </p:cNvSpPr>
          <p:nvPr/>
        </p:nvSpPr>
        <p:spPr bwMode="auto">
          <a:xfrm>
            <a:off x="0" y="0"/>
            <a:ext cx="3877985"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36513" algn="just"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o-RO" sz="1800" b="0" i="0" u="none" strike="noStrike" cap="none" normalizeH="0" baseline="0" dirty="0" smtClean="0">
              <a:ln>
                <a:noFill/>
              </a:ln>
              <a:solidFill>
                <a:schemeClr val="tx1"/>
              </a:solidFill>
              <a:effectLst/>
              <a:latin typeface="Arial" pitchFamily="34" charset="0"/>
            </a:endParaRPr>
          </a:p>
        </p:txBody>
      </p:sp>
      <p:sp>
        <p:nvSpPr>
          <p:cNvPr id="44085" name="Rectangle 53"/>
          <p:cNvSpPr>
            <a:spLocks noChangeArrowheads="1"/>
          </p:cNvSpPr>
          <p:nvPr/>
        </p:nvSpPr>
        <p:spPr bwMode="auto">
          <a:xfrm>
            <a:off x="1500166" y="500042"/>
            <a:ext cx="2031325"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44086" name="Rectangle 54"/>
          <p:cNvSpPr>
            <a:spLocks noChangeArrowheads="1"/>
          </p:cNvSpPr>
          <p:nvPr/>
        </p:nvSpPr>
        <p:spPr bwMode="auto">
          <a:xfrm>
            <a:off x="0" y="457200"/>
            <a:ext cx="2031325" cy="110799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
            </a:r>
            <a:br>
              <a:rPr kumimoji="0" lang="en-US" sz="1800" b="0" i="0" u="none" strike="noStrike" cap="none" normalizeH="0" baseline="0" dirty="0" smtClean="0">
                <a:ln>
                  <a:noFill/>
                </a:ln>
                <a:solidFill>
                  <a:schemeClr val="tx1"/>
                </a:solidFill>
                <a:effectLst/>
                <a:latin typeface="Arial" pitchFamily="34" charset="0"/>
              </a:rPr>
            </a:br>
            <a:endParaRPr kumimoji="0" lang="en-US" sz="1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44087" name="Rectangle 55"/>
          <p:cNvSpPr>
            <a:spLocks noChangeArrowheads="1"/>
          </p:cNvSpPr>
          <p:nvPr/>
        </p:nvSpPr>
        <p:spPr bwMode="auto">
          <a:xfrm>
            <a:off x="0" y="428604"/>
            <a:ext cx="2031325"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
            </a:r>
            <a:br>
              <a:rPr kumimoji="0" lang="en-US" sz="1800" b="0" i="0" u="none" strike="noStrike" cap="none" normalizeH="0" baseline="0" dirty="0" smtClean="0">
                <a:ln>
                  <a:noFill/>
                </a:ln>
                <a:solidFill>
                  <a:schemeClr val="tx1"/>
                </a:solidFill>
                <a:effectLst/>
                <a:latin typeface="Arial" pitchFamily="34" charset="0"/>
              </a:rPr>
            </a:br>
            <a:endParaRPr kumimoji="0" lang="en-US" sz="1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44088" name="Rectangle 56"/>
          <p:cNvSpPr>
            <a:spLocks noChangeArrowheads="1"/>
          </p:cNvSpPr>
          <p:nvPr/>
        </p:nvSpPr>
        <p:spPr bwMode="auto">
          <a:xfrm>
            <a:off x="0" y="457200"/>
            <a:ext cx="1107996"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
            </a:r>
            <a:br>
              <a:rPr kumimoji="0" lang="en-US" sz="1800" b="0" i="0" u="none" strike="noStrike" cap="none" normalizeH="0" baseline="0" dirty="0" smtClean="0">
                <a:ln>
                  <a:noFill/>
                </a:ln>
                <a:solidFill>
                  <a:schemeClr val="tx1"/>
                </a:solidFill>
                <a:effectLst/>
                <a:latin typeface="Arial" pitchFamily="34" charset="0"/>
              </a:rPr>
            </a:br>
            <a:endParaRPr kumimoji="0" lang="en-US" sz="18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o-RO" sz="1800" b="0" i="0" u="none" strike="noStrike" cap="none" normalizeH="0" baseline="0" dirty="0" smtClean="0">
              <a:ln>
                <a:noFill/>
              </a:ln>
              <a:solidFill>
                <a:schemeClr val="tx1"/>
              </a:solidFill>
              <a:effectLst/>
              <a:latin typeface="Arial" pitchFamily="34" charset="0"/>
            </a:endParaRPr>
          </a:p>
        </p:txBody>
      </p:sp>
      <p:sp>
        <p:nvSpPr>
          <p:cNvPr id="44090" name="Rectangle 5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4089" name="Line 57"/>
          <p:cNvSpPr>
            <a:spLocks noChangeShapeType="1"/>
          </p:cNvSpPr>
          <p:nvPr/>
        </p:nvSpPr>
        <p:spPr bwMode="auto">
          <a:xfrm>
            <a:off x="2571736" y="4214818"/>
            <a:ext cx="45719" cy="35719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000" dirty="0"/>
          </a:p>
        </p:txBody>
      </p:sp>
      <p:sp>
        <p:nvSpPr>
          <p:cNvPr id="44091" name="Rectangle 59"/>
          <p:cNvSpPr>
            <a:spLocks noChangeArrowheads="1"/>
          </p:cNvSpPr>
          <p:nvPr/>
        </p:nvSpPr>
        <p:spPr bwMode="auto">
          <a:xfrm>
            <a:off x="0" y="457200"/>
            <a:ext cx="22313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rPr>
              <a:t> </a:t>
            </a:r>
            <a:endParaRPr kumimoji="0" lang="en-US" sz="1800" b="0" i="0" u="none" strike="noStrike" cap="none" normalizeH="0" baseline="0" dirty="0" smtClean="0">
              <a:ln>
                <a:noFill/>
              </a:ln>
              <a:solidFill>
                <a:schemeClr val="tx1"/>
              </a:solidFill>
              <a:effectLst/>
              <a:latin typeface="Arial" pitchFamily="34" charset="0"/>
            </a:endParaRPr>
          </a:p>
        </p:txBody>
      </p:sp>
      <p:sp>
        <p:nvSpPr>
          <p:cNvPr id="62" name="Rectangle 61"/>
          <p:cNvSpPr/>
          <p:nvPr/>
        </p:nvSpPr>
        <p:spPr>
          <a:xfrm>
            <a:off x="2428860" y="4572008"/>
            <a:ext cx="683200" cy="307777"/>
          </a:xfrm>
          <a:prstGeom prst="rect">
            <a:avLst/>
          </a:prstGeom>
        </p:spPr>
        <p:txBody>
          <a:bodyPr wrap="none">
            <a:spAutoFit/>
          </a:bodyPr>
          <a:lstStyle/>
          <a:p>
            <a:r>
              <a:rPr kumimoji="0" lang="en-US" sz="1400" b="1" i="0" u="none" strike="noStrike" cap="none" normalizeH="0" baseline="0" dirty="0" err="1" smtClean="0">
                <a:ln>
                  <a:noFill/>
                </a:ln>
                <a:solidFill>
                  <a:schemeClr val="tx1"/>
                </a:solidFill>
                <a:effectLst/>
                <a:latin typeface="Arial" pitchFamily="34" charset="0"/>
                <a:ea typeface="Times New Roman" pitchFamily="18" charset="0"/>
              </a:rPr>
              <a:t>AMPc</a:t>
            </a:r>
            <a:endParaRPr lang="en-US" sz="1400" dirty="0"/>
          </a:p>
        </p:txBody>
      </p:sp>
      <p:sp>
        <p:nvSpPr>
          <p:cNvPr id="63" name="TextBox 62"/>
          <p:cNvSpPr txBox="1"/>
          <p:nvPr/>
        </p:nvSpPr>
        <p:spPr>
          <a:xfrm>
            <a:off x="1785918" y="3714752"/>
            <a:ext cx="1357322" cy="800219"/>
          </a:xfrm>
          <a:prstGeom prst="rect">
            <a:avLst/>
          </a:prstGeom>
          <a:noFill/>
        </p:spPr>
        <p:txBody>
          <a:bodyPr wrap="square" rtlCol="0">
            <a:spAutoFit/>
          </a:bodyPr>
          <a:lstStyle/>
          <a:p>
            <a:r>
              <a:rPr lang="ro-RO" sz="1400" b="1" dirty="0" smtClean="0"/>
              <a:t>activare</a:t>
            </a:r>
            <a:r>
              <a:rPr lang="ro-RO" sz="1400" b="1" dirty="0"/>
              <a:t>	</a:t>
            </a:r>
            <a:endParaRPr lang="en-US" sz="1400" b="1" dirty="0" smtClean="0"/>
          </a:p>
          <a:p>
            <a:r>
              <a:rPr lang="ro-RO" sz="1400" b="1" dirty="0" smtClean="0"/>
              <a:t>adenilciclazei</a:t>
            </a:r>
            <a:endParaRPr lang="en-US" sz="1400" dirty="0"/>
          </a:p>
          <a:p>
            <a:endParaRPr lang="en-US" dirty="0"/>
          </a:p>
        </p:txBody>
      </p:sp>
      <p:sp>
        <p:nvSpPr>
          <p:cNvPr id="44092" name="Line 60"/>
          <p:cNvSpPr>
            <a:spLocks noChangeShapeType="1"/>
          </p:cNvSpPr>
          <p:nvPr/>
        </p:nvSpPr>
        <p:spPr bwMode="auto">
          <a:xfrm>
            <a:off x="2143108" y="3357562"/>
            <a:ext cx="71438" cy="36671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5" name="Rectangle 64"/>
          <p:cNvSpPr/>
          <p:nvPr/>
        </p:nvSpPr>
        <p:spPr>
          <a:xfrm>
            <a:off x="1857356" y="3071810"/>
            <a:ext cx="541751" cy="307777"/>
          </a:xfrm>
          <a:prstGeom prst="rect">
            <a:avLst/>
          </a:prstGeom>
        </p:spPr>
        <p:txBody>
          <a:bodyPr wrap="none">
            <a:spAutoFit/>
          </a:bodyPr>
          <a:lstStyle/>
          <a:p>
            <a:r>
              <a:rPr lang="en-US" sz="1400" b="1" dirty="0"/>
              <a:t>GTP</a:t>
            </a:r>
            <a:endParaRPr lang="en-US" sz="1400" dirty="0"/>
          </a:p>
        </p:txBody>
      </p:sp>
      <p:sp>
        <p:nvSpPr>
          <p:cNvPr id="44093" name="Line 61"/>
          <p:cNvSpPr>
            <a:spLocks noChangeShapeType="1"/>
          </p:cNvSpPr>
          <p:nvPr/>
        </p:nvSpPr>
        <p:spPr bwMode="auto">
          <a:xfrm>
            <a:off x="2143108" y="2928934"/>
            <a:ext cx="0" cy="1524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7" name="Rectangle 66"/>
          <p:cNvSpPr/>
          <p:nvPr/>
        </p:nvSpPr>
        <p:spPr>
          <a:xfrm>
            <a:off x="1571604" y="2643182"/>
            <a:ext cx="1163011" cy="307777"/>
          </a:xfrm>
          <a:prstGeom prst="rect">
            <a:avLst/>
          </a:prstGeom>
        </p:spPr>
        <p:txBody>
          <a:bodyPr wrap="none">
            <a:spAutoFit/>
          </a:bodyPr>
          <a:lstStyle/>
          <a:p>
            <a:r>
              <a:rPr lang="en-US" sz="1400" b="1" dirty="0"/>
              <a:t>ADP-</a:t>
            </a:r>
            <a:r>
              <a:rPr lang="en-US" sz="1400" b="1" dirty="0" err="1"/>
              <a:t>riboză</a:t>
            </a:r>
            <a:endParaRPr lang="en-US" sz="1400" dirty="0"/>
          </a:p>
        </p:txBody>
      </p:sp>
      <p:sp>
        <p:nvSpPr>
          <p:cNvPr id="44094" name="Line 62"/>
          <p:cNvSpPr>
            <a:spLocks noChangeShapeType="1"/>
          </p:cNvSpPr>
          <p:nvPr/>
        </p:nvSpPr>
        <p:spPr bwMode="auto">
          <a:xfrm>
            <a:off x="2000231" y="2428868"/>
            <a:ext cx="45719" cy="28575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9" name="Rectangle 68"/>
          <p:cNvSpPr/>
          <p:nvPr/>
        </p:nvSpPr>
        <p:spPr>
          <a:xfrm>
            <a:off x="1714480" y="2071678"/>
            <a:ext cx="582211" cy="307777"/>
          </a:xfrm>
          <a:prstGeom prst="rect">
            <a:avLst/>
          </a:prstGeom>
        </p:spPr>
        <p:txBody>
          <a:bodyPr wrap="none">
            <a:spAutoFit/>
          </a:bodyPr>
          <a:lstStyle/>
          <a:p>
            <a:r>
              <a:rPr lang="en-US" sz="1400" b="1" dirty="0"/>
              <a:t>NAD</a:t>
            </a:r>
            <a:endParaRPr lang="en-US" sz="1400" dirty="0"/>
          </a:p>
        </p:txBody>
      </p:sp>
      <p:sp>
        <p:nvSpPr>
          <p:cNvPr id="44095" name="Line 63"/>
          <p:cNvSpPr>
            <a:spLocks noChangeShapeType="1"/>
          </p:cNvSpPr>
          <p:nvPr/>
        </p:nvSpPr>
        <p:spPr bwMode="auto">
          <a:xfrm flipV="1">
            <a:off x="2428860" y="1928802"/>
            <a:ext cx="71438" cy="35719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71" name="Rectangle 70"/>
          <p:cNvSpPr/>
          <p:nvPr/>
        </p:nvSpPr>
        <p:spPr>
          <a:xfrm>
            <a:off x="2285984" y="1643050"/>
            <a:ext cx="441146" cy="307777"/>
          </a:xfrm>
          <a:prstGeom prst="rect">
            <a:avLst/>
          </a:prstGeom>
        </p:spPr>
        <p:txBody>
          <a:bodyPr wrap="none">
            <a:spAutoFit/>
          </a:bodyPr>
          <a:lstStyle/>
          <a:p>
            <a:r>
              <a:rPr lang="en-US" sz="1400" b="1" dirty="0"/>
              <a:t>NA</a:t>
            </a:r>
            <a:endParaRPr lang="en-US" sz="1400" dirty="0"/>
          </a:p>
        </p:txBody>
      </p:sp>
      <p:sp>
        <p:nvSpPr>
          <p:cNvPr id="72" name="Rectangle 71"/>
          <p:cNvSpPr/>
          <p:nvPr/>
        </p:nvSpPr>
        <p:spPr>
          <a:xfrm>
            <a:off x="1142976" y="1643050"/>
            <a:ext cx="529312" cy="307777"/>
          </a:xfrm>
          <a:prstGeom prst="rect">
            <a:avLst/>
          </a:prstGeom>
        </p:spPr>
        <p:txBody>
          <a:bodyPr wrap="none">
            <a:spAutoFit/>
          </a:bodyPr>
          <a:lstStyle/>
          <a:p>
            <a:r>
              <a:rPr lang="en-US" sz="1400" b="1" dirty="0"/>
              <a:t>GM</a:t>
            </a:r>
            <a:r>
              <a:rPr lang="en-US" sz="1400" b="1" baseline="-25000" dirty="0"/>
              <a:t>1</a:t>
            </a:r>
            <a:endParaRPr lang="en-US" sz="1400" dirty="0"/>
          </a:p>
        </p:txBody>
      </p:sp>
      <p:sp>
        <p:nvSpPr>
          <p:cNvPr id="73" name="Rectangle 72"/>
          <p:cNvSpPr/>
          <p:nvPr/>
        </p:nvSpPr>
        <p:spPr>
          <a:xfrm>
            <a:off x="428596" y="2428868"/>
            <a:ext cx="362600" cy="307777"/>
          </a:xfrm>
          <a:prstGeom prst="rect">
            <a:avLst/>
          </a:prstGeom>
        </p:spPr>
        <p:txBody>
          <a:bodyPr wrap="none">
            <a:spAutoFit/>
          </a:bodyPr>
          <a:lstStyle/>
          <a:p>
            <a:r>
              <a:rPr lang="en-US" sz="1400" b="1" dirty="0"/>
              <a:t>A</a:t>
            </a:r>
            <a:r>
              <a:rPr lang="en-US" sz="1400" b="1" baseline="-25000" dirty="0"/>
              <a:t>2</a:t>
            </a:r>
            <a:endParaRPr lang="en-US" sz="1400" dirty="0"/>
          </a:p>
        </p:txBody>
      </p:sp>
      <p:sp>
        <p:nvSpPr>
          <p:cNvPr id="74" name="Rectangle 73"/>
          <p:cNvSpPr/>
          <p:nvPr/>
        </p:nvSpPr>
        <p:spPr>
          <a:xfrm>
            <a:off x="428596" y="2214554"/>
            <a:ext cx="348172" cy="307777"/>
          </a:xfrm>
          <a:prstGeom prst="rect">
            <a:avLst/>
          </a:prstGeom>
        </p:spPr>
        <p:txBody>
          <a:bodyPr wrap="none">
            <a:spAutoFit/>
          </a:bodyPr>
          <a:lstStyle/>
          <a:p>
            <a:r>
              <a:rPr lang="en-US" sz="1400" b="1" dirty="0"/>
              <a:t>A</a:t>
            </a:r>
            <a:r>
              <a:rPr lang="en-US" sz="1400" b="1" baseline="-25000" dirty="0"/>
              <a:t>1</a:t>
            </a:r>
            <a:endParaRPr lang="en-US" sz="1400" dirty="0"/>
          </a:p>
        </p:txBody>
      </p:sp>
      <p:sp>
        <p:nvSpPr>
          <p:cNvPr id="75" name="Rectangle 74"/>
          <p:cNvSpPr/>
          <p:nvPr/>
        </p:nvSpPr>
        <p:spPr>
          <a:xfrm>
            <a:off x="642910" y="1928802"/>
            <a:ext cx="303288" cy="307777"/>
          </a:xfrm>
          <a:prstGeom prst="rect">
            <a:avLst/>
          </a:prstGeom>
        </p:spPr>
        <p:txBody>
          <a:bodyPr wrap="none">
            <a:spAutoFit/>
          </a:bodyPr>
          <a:lstStyle/>
          <a:p>
            <a:r>
              <a:rPr lang="en-US" sz="1400" b="1" dirty="0"/>
              <a:t>B</a:t>
            </a:r>
            <a:endParaRPr lang="en-US" sz="1400" dirty="0"/>
          </a:p>
        </p:txBody>
      </p:sp>
      <p:sp>
        <p:nvSpPr>
          <p:cNvPr id="77" name="Rectangle 76"/>
          <p:cNvSpPr/>
          <p:nvPr/>
        </p:nvSpPr>
        <p:spPr>
          <a:xfrm>
            <a:off x="4357686" y="4429132"/>
            <a:ext cx="1806905" cy="584775"/>
          </a:xfrm>
          <a:prstGeom prst="rect">
            <a:avLst/>
          </a:prstGeom>
        </p:spPr>
        <p:txBody>
          <a:bodyPr wrap="none">
            <a:spAutoFit/>
          </a:bodyPr>
          <a:lstStyle/>
          <a:p>
            <a:r>
              <a:rPr lang="en-US" sz="1600" dirty="0" err="1"/>
              <a:t>împiedică</a:t>
            </a:r>
            <a:r>
              <a:rPr lang="en-US" sz="1600" dirty="0"/>
              <a:t> </a:t>
            </a:r>
            <a:endParaRPr lang="en-US" sz="1600" dirty="0" smtClean="0"/>
          </a:p>
          <a:p>
            <a:r>
              <a:rPr lang="en-US" sz="1600" dirty="0" err="1"/>
              <a:t>reabsorbţia</a:t>
            </a:r>
            <a:r>
              <a:rPr lang="en-US" sz="1600" dirty="0"/>
              <a:t> de Na</a:t>
            </a:r>
            <a:r>
              <a:rPr lang="en-US" sz="1600" baseline="30000" dirty="0"/>
              <a:t>+</a:t>
            </a:r>
            <a:endParaRPr lang="en-US" sz="1600" dirty="0"/>
          </a:p>
        </p:txBody>
      </p:sp>
      <p:sp>
        <p:nvSpPr>
          <p:cNvPr id="80" name="Rectangle 79"/>
          <p:cNvSpPr/>
          <p:nvPr/>
        </p:nvSpPr>
        <p:spPr>
          <a:xfrm>
            <a:off x="4000496" y="1142984"/>
            <a:ext cx="1580497" cy="584775"/>
          </a:xfrm>
          <a:prstGeom prst="rect">
            <a:avLst/>
          </a:prstGeom>
        </p:spPr>
        <p:txBody>
          <a:bodyPr wrap="none">
            <a:spAutoFit/>
          </a:bodyPr>
          <a:lstStyle/>
          <a:p>
            <a:r>
              <a:rPr lang="en-US" sz="1600" dirty="0" err="1"/>
              <a:t>pierdere</a:t>
            </a:r>
            <a:r>
              <a:rPr lang="en-US" sz="1600" dirty="0"/>
              <a:t> de </a:t>
            </a:r>
            <a:r>
              <a:rPr lang="en-US" sz="1600" dirty="0" err="1"/>
              <a:t>apă</a:t>
            </a:r>
            <a:r>
              <a:rPr lang="en-US" sz="1600" dirty="0"/>
              <a:t>,</a:t>
            </a:r>
            <a:endParaRPr lang="en-US" sz="1600" dirty="0" smtClean="0"/>
          </a:p>
          <a:p>
            <a:r>
              <a:rPr lang="en-US" sz="1600" dirty="0" err="1" smtClean="0"/>
              <a:t>Cl</a:t>
            </a:r>
            <a:r>
              <a:rPr lang="en-US" sz="1600" baseline="30000" dirty="0" smtClean="0"/>
              <a:t>-</a:t>
            </a:r>
            <a:r>
              <a:rPr lang="en-US" sz="1600" dirty="0"/>
              <a:t>, K</a:t>
            </a:r>
            <a:r>
              <a:rPr lang="en-US" sz="1600" baseline="30000" dirty="0"/>
              <a:t>+</a:t>
            </a:r>
            <a:r>
              <a:rPr lang="en-US" sz="1600" dirty="0"/>
              <a:t>, CO</a:t>
            </a:r>
            <a:r>
              <a:rPr lang="en-US" sz="1600" baseline="-25000" dirty="0"/>
              <a:t>3</a:t>
            </a:r>
            <a:r>
              <a:rPr lang="en-US" sz="1600" dirty="0"/>
              <a:t>H</a:t>
            </a:r>
            <a:r>
              <a:rPr lang="en-US" sz="1600" baseline="30000" dirty="0"/>
              <a:t>-</a:t>
            </a:r>
            <a:endParaRPr lang="en-US" sz="1600" dirty="0"/>
          </a:p>
        </p:txBody>
      </p:sp>
      <p:sp>
        <p:nvSpPr>
          <p:cNvPr id="81" name="TextBox 80"/>
          <p:cNvSpPr txBox="1"/>
          <p:nvPr/>
        </p:nvSpPr>
        <p:spPr>
          <a:xfrm>
            <a:off x="857224" y="5929330"/>
            <a:ext cx="7358114" cy="646331"/>
          </a:xfrm>
          <a:prstGeom prst="rect">
            <a:avLst/>
          </a:prstGeom>
          <a:noFill/>
        </p:spPr>
        <p:txBody>
          <a:bodyPr wrap="square" rtlCol="0">
            <a:spAutoFit/>
          </a:bodyPr>
          <a:lstStyle/>
          <a:p>
            <a:r>
              <a:rPr lang="en-US" dirty="0" err="1"/>
              <a:t>Figura</a:t>
            </a:r>
            <a:r>
              <a:rPr lang="en-US" dirty="0"/>
              <a:t> 2: </a:t>
            </a:r>
            <a:r>
              <a:rPr lang="en-US" dirty="0" err="1"/>
              <a:t>Secvenţele</a:t>
            </a:r>
            <a:r>
              <a:rPr lang="en-US" dirty="0"/>
              <a:t> </a:t>
            </a:r>
            <a:r>
              <a:rPr lang="en-US" dirty="0" err="1"/>
              <a:t>procesului</a:t>
            </a:r>
            <a:r>
              <a:rPr lang="en-US" dirty="0"/>
              <a:t> de </a:t>
            </a:r>
            <a:r>
              <a:rPr lang="en-US" dirty="0" err="1"/>
              <a:t>compromitere</a:t>
            </a:r>
            <a:r>
              <a:rPr lang="en-US" dirty="0"/>
              <a:t> a „</a:t>
            </a:r>
            <a:r>
              <a:rPr lang="en-US" dirty="0" err="1"/>
              <a:t>pompei</a:t>
            </a:r>
            <a:r>
              <a:rPr lang="en-US" dirty="0"/>
              <a:t> </a:t>
            </a:r>
            <a:r>
              <a:rPr lang="en-US" dirty="0" err="1"/>
              <a:t>electrolitice</a:t>
            </a:r>
            <a:r>
              <a:rPr lang="en-US" dirty="0"/>
              <a:t>” </a:t>
            </a:r>
            <a:r>
              <a:rPr lang="en-US" dirty="0" err="1"/>
              <a:t>intestinale</a:t>
            </a:r>
            <a:r>
              <a:rPr lang="en-US" dirty="0"/>
              <a:t> de </a:t>
            </a:r>
            <a:r>
              <a:rPr lang="en-US" dirty="0" err="1"/>
              <a:t>către</a:t>
            </a:r>
            <a:r>
              <a:rPr lang="en-US" dirty="0"/>
              <a:t> </a:t>
            </a:r>
            <a:r>
              <a:rPr lang="en-US" dirty="0" err="1"/>
              <a:t>enterotoxina</a:t>
            </a:r>
            <a:r>
              <a:rPr lang="en-US" dirty="0"/>
              <a:t> LT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7500" lnSpcReduction="20000"/>
          </a:bodyPr>
          <a:lstStyle/>
          <a:p>
            <a:r>
              <a:rPr lang="ro-RO" b="1" dirty="0" smtClean="0"/>
              <a:t>2. FACTORII DE REZISTENŢĂ A ORGANISMULUI INFECTAT</a:t>
            </a:r>
            <a:endParaRPr lang="en-US" b="1" dirty="0" smtClean="0"/>
          </a:p>
          <a:p>
            <a:r>
              <a:rPr lang="ro-RO" dirty="0" smtClean="0"/>
              <a:t>Organismul este expus în toate etapele vieţii la diferite infecţii, cea mai mare receptivitate întâlnindu-se la copii sub 1 an şi bătrâni. La aceste vârste extreme infecţiile evoluează de obicei mai sever, datorită posibilităţilor mai reduse de apărare ale organismului. Unele boli endocrine (diabet, hipotiroidie, insuficienţă suprarenală), subnutriţia, carenţa de vitamine, oboseala, sarcina, etc., scad rezistenţa generală a organismului, favorizând apariţia diferitelor infecţii.</a:t>
            </a:r>
            <a:endParaRPr lang="en-US" dirty="0" smtClean="0"/>
          </a:p>
          <a:p>
            <a:r>
              <a:rPr lang="ro-RO" dirty="0" smtClean="0"/>
              <a:t>Organismul gazdă poate contribui la desfăşurarea procesului infecţios prin mecanisme de rezistenţă nespecifică şi specifică (tabel 2).</a:t>
            </a:r>
            <a:endParaRPr lang="en-US" dirty="0" smtClean="0"/>
          </a:p>
          <a:p>
            <a:endParaRPr lang="en-US" dirty="0" smtClean="0"/>
          </a:p>
          <a:p>
            <a:pPr lvl="0"/>
            <a:r>
              <a:rPr lang="ro-RO" b="1" dirty="0" smtClean="0"/>
              <a:t>Rezistenţa nespecifică</a:t>
            </a:r>
            <a:r>
              <a:rPr lang="ro-RO" dirty="0" smtClean="0"/>
              <a:t>, </a:t>
            </a:r>
            <a:r>
              <a:rPr lang="ro-RO" b="1" dirty="0" smtClean="0"/>
              <a:t>naturală, înnăscută</a:t>
            </a:r>
            <a:r>
              <a:rPr lang="ro-RO" dirty="0" smtClean="0"/>
              <a:t> faţă de agenţii infecţioşi este comună tuturor indivizilor unei specii;</a:t>
            </a:r>
            <a:endParaRPr lang="en-US" dirty="0" smtClean="0"/>
          </a:p>
          <a:p>
            <a:endParaRPr lang="en-US" dirty="0" smtClean="0"/>
          </a:p>
          <a:p>
            <a:pPr lvl="0"/>
            <a:r>
              <a:rPr lang="ro-RO" b="1" dirty="0" smtClean="0"/>
              <a:t>Rezistenţa specifică,</a:t>
            </a:r>
            <a:r>
              <a:rPr lang="ro-RO" dirty="0" smtClean="0"/>
              <a:t> </a:t>
            </a:r>
            <a:r>
              <a:rPr lang="ro-RO" b="1" dirty="0" smtClean="0"/>
              <a:t>dobîndită (imunitatea antiinfecţioasă)</a:t>
            </a:r>
            <a:r>
              <a:rPr lang="ro-RO" dirty="0" smtClean="0"/>
              <a:t> se dezvoltă pe parcursul vieţii, ca urmare a contaminării continue cu diverşi agenţi infecţioşi.</a:t>
            </a:r>
            <a:endParaRPr lang="en-US" dirty="0" smtClean="0"/>
          </a:p>
          <a:p>
            <a:r>
              <a:rPr lang="ro-RO" dirty="0" smtClean="0"/>
              <a:t>Mecanismele rezistenţei naturale sunt distincte de cele ale rezistenţei dobîndite, dar, ele nu pot fi separate, deoarece se intrică şi acţionează sinergic.</a:t>
            </a:r>
            <a:endParaRPr lang="en-US" dirty="0" smtClean="0"/>
          </a:p>
          <a:p>
            <a:pPr lvl="0"/>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71604" y="1500174"/>
          <a:ext cx="6072230" cy="3571900"/>
        </p:xfrm>
        <a:graphic>
          <a:graphicData uri="http://schemas.openxmlformats.org/drawingml/2006/table">
            <a:tbl>
              <a:tblPr/>
              <a:tblGrid>
                <a:gridCol w="1885107"/>
                <a:gridCol w="4187123"/>
              </a:tblGrid>
              <a:tr h="649437">
                <a:tc>
                  <a:txBody>
                    <a:bodyPr/>
                    <a:lstStyle/>
                    <a:p>
                      <a:pPr indent="457200" algn="ctr">
                        <a:spcAft>
                          <a:spcPts val="0"/>
                        </a:spcAft>
                      </a:pPr>
                      <a:r>
                        <a:rPr lang="ro-RO" sz="1800" b="1">
                          <a:latin typeface="Times New Roman"/>
                          <a:ea typeface="Times New Roman"/>
                          <a:cs typeface="Times New Roman"/>
                        </a:rPr>
                        <a:t>Tipuri de rezistenţă</a:t>
                      </a:r>
                      <a:endParaRPr lang="en-US" sz="18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spcAft>
                          <a:spcPts val="0"/>
                        </a:spcAft>
                      </a:pPr>
                      <a:r>
                        <a:rPr lang="ro-RO" sz="1800" b="1">
                          <a:latin typeface="Times New Roman"/>
                          <a:ea typeface="Times New Roman"/>
                          <a:cs typeface="Times New Roman"/>
                        </a:rPr>
                        <a:t>Exemple</a:t>
                      </a:r>
                      <a:endParaRPr lang="en-US" sz="18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2463">
                <a:tc>
                  <a:txBody>
                    <a:bodyPr/>
                    <a:lstStyle/>
                    <a:p>
                      <a:pPr indent="21590" algn="just">
                        <a:spcAft>
                          <a:spcPts val="0"/>
                        </a:spcAft>
                      </a:pPr>
                      <a:r>
                        <a:rPr lang="ro-RO" sz="1800">
                          <a:latin typeface="Times New Roman"/>
                          <a:ea typeface="Times New Roman"/>
                          <a:cs typeface="Times New Roman"/>
                        </a:rPr>
                        <a:t>Naturală, înăscută, nespecifică</a:t>
                      </a:r>
                      <a:endParaRPr lang="en-US" sz="1800">
                        <a:latin typeface="Garamond"/>
                        <a:ea typeface="Times New Roman"/>
                        <a:cs typeface="Times New Roman"/>
                      </a:endParaRPr>
                    </a:p>
                    <a:p>
                      <a:pPr indent="21590" algn="just">
                        <a:spcAft>
                          <a:spcPts val="0"/>
                        </a:spcAft>
                      </a:pPr>
                      <a:r>
                        <a:rPr lang="ro-RO" sz="1800">
                          <a:latin typeface="Times New Roman"/>
                          <a:ea typeface="Times New Roman"/>
                          <a:cs typeface="Times New Roman"/>
                        </a:rPr>
                        <a:t>Dobîndită natural</a:t>
                      </a:r>
                      <a:endParaRPr lang="en-US" sz="1800">
                        <a:latin typeface="Garamond"/>
                        <a:ea typeface="Times New Roman"/>
                        <a:cs typeface="Times New Roman"/>
                      </a:endParaRPr>
                    </a:p>
                    <a:p>
                      <a:pPr indent="21590" algn="just">
                        <a:spcAft>
                          <a:spcPts val="0"/>
                        </a:spcAft>
                      </a:pPr>
                      <a:r>
                        <a:rPr lang="ro-RO" sz="1800">
                          <a:latin typeface="Times New Roman"/>
                          <a:ea typeface="Times New Roman"/>
                          <a:cs typeface="Times New Roman"/>
                        </a:rPr>
                        <a:t>Dobîndită artificial</a:t>
                      </a:r>
                      <a:endParaRPr lang="en-US" sz="18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800" dirty="0">
                          <a:latin typeface="Times New Roman"/>
                          <a:ea typeface="Times New Roman"/>
                          <a:cs typeface="Times New Roman"/>
                        </a:rPr>
                        <a:t>- Barierele externe (mecanică, chimică, biologică);</a:t>
                      </a:r>
                      <a:endParaRPr lang="en-US" sz="1800" dirty="0">
                        <a:latin typeface="Garamond"/>
                        <a:ea typeface="Times New Roman"/>
                        <a:cs typeface="Times New Roman"/>
                      </a:endParaRPr>
                    </a:p>
                    <a:p>
                      <a:pPr indent="457200" algn="just">
                        <a:spcAft>
                          <a:spcPts val="0"/>
                        </a:spcAft>
                      </a:pPr>
                      <a:r>
                        <a:rPr lang="ro-RO" sz="1800" dirty="0">
                          <a:latin typeface="Times New Roman"/>
                          <a:ea typeface="Times New Roman"/>
                          <a:cs typeface="Times New Roman"/>
                        </a:rPr>
                        <a:t>- Factori interni umorali (sistemul complementului) şi celulari (inflamaţia, fagocitoza).</a:t>
                      </a:r>
                      <a:endParaRPr lang="en-US" sz="1800" dirty="0">
                        <a:latin typeface="Garamond"/>
                        <a:ea typeface="Times New Roman"/>
                        <a:cs typeface="Times New Roman"/>
                      </a:endParaRPr>
                    </a:p>
                    <a:p>
                      <a:pPr indent="457200" algn="just">
                        <a:spcAft>
                          <a:spcPts val="0"/>
                        </a:spcAft>
                      </a:pPr>
                      <a:r>
                        <a:rPr lang="en-US" sz="1800" dirty="0">
                          <a:latin typeface="Times New Roman"/>
                          <a:ea typeface="Times New Roman"/>
                          <a:cs typeface="Times New Roman"/>
                        </a:rPr>
                        <a:t>- Transfer </a:t>
                      </a:r>
                      <a:r>
                        <a:rPr lang="en-US" sz="1800" dirty="0" err="1">
                          <a:latin typeface="Times New Roman"/>
                          <a:ea typeface="Times New Roman"/>
                          <a:cs typeface="Times New Roman"/>
                        </a:rPr>
                        <a:t>placentar</a:t>
                      </a:r>
                      <a:r>
                        <a:rPr lang="en-US" sz="1800" dirty="0">
                          <a:latin typeface="Times New Roman"/>
                          <a:ea typeface="Times New Roman"/>
                          <a:cs typeface="Times New Roman"/>
                        </a:rPr>
                        <a:t> de </a:t>
                      </a:r>
                      <a:r>
                        <a:rPr lang="en-US" sz="1800" dirty="0" err="1">
                          <a:latin typeface="Times New Roman"/>
                          <a:ea typeface="Times New Roman"/>
                          <a:cs typeface="Times New Roman"/>
                        </a:rPr>
                        <a:t>anticorpi</a:t>
                      </a:r>
                      <a:r>
                        <a:rPr lang="en-US" sz="1800" dirty="0">
                          <a:latin typeface="Times New Roman"/>
                          <a:ea typeface="Times New Roman"/>
                          <a:cs typeface="Times New Roman"/>
                        </a:rPr>
                        <a:t> de la </a:t>
                      </a:r>
                      <a:r>
                        <a:rPr lang="en-US" sz="1800" dirty="0" err="1">
                          <a:latin typeface="Times New Roman"/>
                          <a:ea typeface="Times New Roman"/>
                          <a:cs typeface="Times New Roman"/>
                        </a:rPr>
                        <a:t>mamă</a:t>
                      </a:r>
                      <a:r>
                        <a:rPr lang="en-US" sz="1800" dirty="0">
                          <a:latin typeface="Times New Roman"/>
                          <a:ea typeface="Times New Roman"/>
                          <a:cs typeface="Times New Roman"/>
                        </a:rPr>
                        <a:t> la </a:t>
                      </a:r>
                      <a:r>
                        <a:rPr lang="en-US" sz="1800" dirty="0" err="1">
                          <a:latin typeface="Times New Roman"/>
                          <a:ea typeface="Times New Roman"/>
                          <a:cs typeface="Times New Roman"/>
                        </a:rPr>
                        <a:t>făt</a:t>
                      </a:r>
                      <a:r>
                        <a:rPr lang="en-US" sz="1800" dirty="0">
                          <a:latin typeface="Times New Roman"/>
                          <a:ea typeface="Times New Roman"/>
                          <a:cs typeface="Times New Roman"/>
                        </a:rPr>
                        <a:t> (</a:t>
                      </a:r>
                      <a:r>
                        <a:rPr lang="en-US" sz="1800" dirty="0" err="1">
                          <a:latin typeface="Times New Roman"/>
                          <a:ea typeface="Times New Roman"/>
                          <a:cs typeface="Times New Roman"/>
                        </a:rPr>
                        <a:t>pasivă</a:t>
                      </a:r>
                      <a:r>
                        <a:rPr lang="en-US" sz="1800" dirty="0">
                          <a:latin typeface="Times New Roman"/>
                          <a:ea typeface="Times New Roman"/>
                          <a:cs typeface="Times New Roman"/>
                        </a:rPr>
                        <a:t>);</a:t>
                      </a:r>
                      <a:endParaRPr lang="en-US" sz="1800" dirty="0">
                        <a:latin typeface="Garamond"/>
                        <a:ea typeface="Times New Roman"/>
                        <a:cs typeface="Times New Roman"/>
                      </a:endParaRPr>
                    </a:p>
                    <a:p>
                      <a:pPr indent="457200" algn="just">
                        <a:spcAft>
                          <a:spcPts val="0"/>
                        </a:spcAft>
                      </a:pPr>
                      <a:r>
                        <a:rPr lang="ro-RO" sz="1800" dirty="0">
                          <a:latin typeface="Times New Roman"/>
                          <a:ea typeface="Times New Roman"/>
                          <a:cs typeface="Times New Roman"/>
                        </a:rPr>
                        <a:t>- După contactul cu un agent infecţios.</a:t>
                      </a:r>
                      <a:endParaRPr lang="en-US" sz="1800" dirty="0">
                        <a:latin typeface="Garamond"/>
                        <a:ea typeface="Times New Roman"/>
                        <a:cs typeface="Times New Roman"/>
                      </a:endParaRPr>
                    </a:p>
                    <a:p>
                      <a:pPr indent="457200" algn="just">
                        <a:spcAft>
                          <a:spcPts val="0"/>
                        </a:spcAft>
                      </a:pPr>
                      <a:r>
                        <a:rPr lang="en-US" sz="1800" dirty="0">
                          <a:latin typeface="Times New Roman"/>
                          <a:ea typeface="Times New Roman"/>
                          <a:cs typeface="Times New Roman"/>
                        </a:rPr>
                        <a:t>- </a:t>
                      </a:r>
                      <a:r>
                        <a:rPr lang="en-US" sz="1800" dirty="0" err="1">
                          <a:latin typeface="Times New Roman"/>
                          <a:ea typeface="Times New Roman"/>
                          <a:cs typeface="Times New Roman"/>
                        </a:rPr>
                        <a:t>Administrare</a:t>
                      </a:r>
                      <a:r>
                        <a:rPr lang="en-US" sz="1800" dirty="0">
                          <a:latin typeface="Times New Roman"/>
                          <a:ea typeface="Times New Roman"/>
                          <a:cs typeface="Times New Roman"/>
                        </a:rPr>
                        <a:t> de </a:t>
                      </a:r>
                      <a:r>
                        <a:rPr lang="en-US" sz="1800" dirty="0" err="1">
                          <a:latin typeface="Times New Roman"/>
                          <a:ea typeface="Times New Roman"/>
                          <a:cs typeface="Times New Roman"/>
                        </a:rPr>
                        <a:t>antitoxine</a:t>
                      </a:r>
                      <a:r>
                        <a:rPr lang="en-US" sz="1800" dirty="0">
                          <a:latin typeface="Times New Roman"/>
                          <a:ea typeface="Times New Roman"/>
                          <a:cs typeface="Times New Roman"/>
                        </a:rPr>
                        <a:t> (</a:t>
                      </a:r>
                      <a:r>
                        <a:rPr lang="en-US" sz="1800" dirty="0" err="1">
                          <a:latin typeface="Times New Roman"/>
                          <a:ea typeface="Times New Roman"/>
                          <a:cs typeface="Times New Roman"/>
                        </a:rPr>
                        <a:t>pasivă</a:t>
                      </a:r>
                      <a:r>
                        <a:rPr lang="en-US" sz="1800" dirty="0">
                          <a:latin typeface="Times New Roman"/>
                          <a:ea typeface="Times New Roman"/>
                          <a:cs typeface="Times New Roman"/>
                        </a:rPr>
                        <a:t>);</a:t>
                      </a:r>
                      <a:endParaRPr lang="en-US" sz="1800" dirty="0">
                        <a:latin typeface="Garamond"/>
                        <a:ea typeface="Times New Roman"/>
                        <a:cs typeface="Times New Roman"/>
                      </a:endParaRPr>
                    </a:p>
                    <a:p>
                      <a:pPr indent="457200" algn="just">
                        <a:spcAft>
                          <a:spcPts val="0"/>
                        </a:spcAft>
                      </a:pPr>
                      <a:r>
                        <a:rPr lang="ro-RO" sz="1800" dirty="0">
                          <a:latin typeface="Times New Roman"/>
                          <a:ea typeface="Times New Roman"/>
                          <a:cs typeface="Times New Roman"/>
                        </a:rPr>
                        <a:t>- Vaccinare (activă).</a:t>
                      </a:r>
                      <a:endParaRPr lang="en-US" sz="1800" dirty="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00364" y="5715016"/>
            <a:ext cx="3143272" cy="369332"/>
          </a:xfrm>
          <a:prstGeom prst="rect">
            <a:avLst/>
          </a:prstGeom>
          <a:noFill/>
        </p:spPr>
        <p:txBody>
          <a:bodyPr wrap="square" rtlCol="0">
            <a:spAutoFit/>
          </a:bodyPr>
          <a:lstStyle/>
          <a:p>
            <a:r>
              <a:rPr lang="ro-RO" dirty="0"/>
              <a:t>Tabel 2: Tipuri de rezistenţă</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57916"/>
          </a:xfrm>
        </p:spPr>
        <p:txBody>
          <a:bodyPr>
            <a:normAutofit fontScale="70000" lnSpcReduction="20000"/>
          </a:bodyPr>
          <a:lstStyle/>
          <a:p>
            <a:r>
              <a:rPr lang="ro-RO" b="1" dirty="0" smtClean="0"/>
              <a:t>2.1. REZISTENŢA NESPECIFICĂ (NATURALĂ, ÎNNĂSCUTĂ, DE SPECIE)</a:t>
            </a:r>
            <a:endParaRPr lang="en-US" b="1" dirty="0" smtClean="0"/>
          </a:p>
          <a:p>
            <a:endParaRPr lang="en-US" dirty="0" smtClean="0"/>
          </a:p>
          <a:p>
            <a:r>
              <a:rPr lang="ro-RO" dirty="0" smtClean="0"/>
              <a:t>Reprezintă </a:t>
            </a:r>
            <a:r>
              <a:rPr lang="ro-RO" i="1" dirty="0" smtClean="0"/>
              <a:t>starea de rezistenţă cu care sunt dotaţi toţi indivizii unei specii faţă de anumiţi agenţi infecţioşi</a:t>
            </a:r>
            <a:r>
              <a:rPr lang="ro-RO" dirty="0" smtClean="0"/>
              <a:t>. </a:t>
            </a:r>
            <a:r>
              <a:rPr lang="ro-RO" b="1" i="1" dirty="0" smtClean="0"/>
              <a:t>Răspunsul de apărare nespecifică</a:t>
            </a:r>
            <a:r>
              <a:rPr lang="ro-RO" dirty="0" smtClean="0"/>
              <a:t> este de o </a:t>
            </a:r>
            <a:r>
              <a:rPr lang="ro-RO" b="1" i="1" dirty="0" smtClean="0"/>
              <a:t>intensitate relativ egală, indiferent de natura agentului agresiv bacterian, </a:t>
            </a:r>
            <a:r>
              <a:rPr lang="ro-RO" dirty="0" smtClean="0"/>
              <a:t>şi indiferent de</a:t>
            </a:r>
            <a:r>
              <a:rPr lang="ro-RO" b="1" i="1" dirty="0" smtClean="0"/>
              <a:t> numărul de contacte anterioare pe care organismul le-a avut cu agentul</a:t>
            </a:r>
            <a:r>
              <a:rPr lang="ro-RO" dirty="0" smtClean="0"/>
              <a:t> respectiv. </a:t>
            </a:r>
            <a:endParaRPr lang="en-US" dirty="0" smtClean="0"/>
          </a:p>
          <a:p>
            <a:endParaRPr lang="en-US" dirty="0" smtClean="0"/>
          </a:p>
          <a:p>
            <a:r>
              <a:rPr lang="ro-RO" b="1" i="1" dirty="0" smtClean="0"/>
              <a:t>Fiecare specie este genetic rezistentă la anumite infecţii</a:t>
            </a:r>
            <a:r>
              <a:rPr lang="ro-RO" dirty="0" smtClean="0"/>
              <a:t>, dar şi </a:t>
            </a:r>
            <a:r>
              <a:rPr lang="ro-RO" b="1" i="1" dirty="0" smtClean="0"/>
              <a:t>susceptibilă la altele</a:t>
            </a:r>
            <a:r>
              <a:rPr lang="ro-RO" dirty="0" smtClean="0"/>
              <a:t>. Astfel, omul este singura specie care face în mod natural </a:t>
            </a:r>
            <a:r>
              <a:rPr lang="ro-RO" i="1" dirty="0" smtClean="0"/>
              <a:t>sifilis, scarlatina, gonoreea</a:t>
            </a:r>
            <a:r>
              <a:rPr lang="ro-RO" dirty="0" smtClean="0"/>
              <a:t>, animalele fiind rezistente în mod natural. Această rezistenţă antiinfecţioasă se explică prin </a:t>
            </a:r>
            <a:r>
              <a:rPr lang="ro-RO" i="1" dirty="0" smtClean="0"/>
              <a:t>condiţiile impropri pe care un organism le oferă microorganismului faţă de care este rezistent şi prin lipsa receptorilor celulari specifici pentru agentul infecţios respectiv</a:t>
            </a:r>
            <a:r>
              <a:rPr lang="ro-RO" dirty="0" smtClean="0"/>
              <a:t>. </a:t>
            </a:r>
            <a:endParaRPr lang="en-US" dirty="0" smtClean="0"/>
          </a:p>
          <a:p>
            <a:endParaRPr lang="en-US" dirty="0" smtClean="0"/>
          </a:p>
          <a:p>
            <a:r>
              <a:rPr lang="ro-RO" dirty="0" smtClean="0"/>
              <a:t>Dar, </a:t>
            </a:r>
            <a:r>
              <a:rPr lang="ro-RO" b="1" i="1" dirty="0" smtClean="0"/>
              <a:t>rezistenţa antiinfecţioasă prezintă variaţii de rasă şi variaţii individuale</a:t>
            </a:r>
            <a:r>
              <a:rPr lang="ro-RO" dirty="0" smtClean="0"/>
              <a:t>, chiar în cadrul aceleiaşi specii. Este cunoscut faptul că în timpul unor epidemii, unii indivizi fac forme grave de boală infecţioasă, alţii forme fruste, iar unii chiar infecţii clinic inaparente. Această variaţie individuală a rezistenţei la infecţii este determinată de </a:t>
            </a:r>
            <a:r>
              <a:rPr lang="ro-RO" i="1" dirty="0" smtClean="0"/>
              <a:t>structura generală a mecanismelor de apărare şi în special de prezenţa diferitelor antigene de histocompatibilitate</a:t>
            </a:r>
            <a:r>
              <a:rPr lang="ro-RO" dirty="0" smtClean="0"/>
              <a:t>.  </a:t>
            </a:r>
            <a:endParaRPr lang="en-US" dirty="0" smtClean="0"/>
          </a:p>
          <a:p>
            <a:endParaRPr lang="en-US" dirty="0" smtClean="0"/>
          </a:p>
          <a:p>
            <a:r>
              <a:rPr lang="ro-RO" dirty="0" smtClean="0"/>
              <a:t>Factorii de apărare nespecifică pot fi împărţiţi în: barierele cutanate şi mucoase, reacţia febrilă, factorii interni umorali şi celulari.</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572560" cy="6215106"/>
          </a:xfrm>
        </p:spPr>
        <p:txBody>
          <a:bodyPr>
            <a:normAutofit fontScale="70000" lnSpcReduction="20000"/>
          </a:bodyPr>
          <a:lstStyle/>
          <a:p>
            <a:r>
              <a:rPr lang="ro-RO" b="1" dirty="0" smtClean="0"/>
              <a:t>2.1.1. BARIERELE CUTANATE ŞI MUCOASE</a:t>
            </a:r>
            <a:endParaRPr lang="en-US" dirty="0" smtClean="0"/>
          </a:p>
          <a:p>
            <a:r>
              <a:rPr lang="ro-RO" b="1" i="1" dirty="0" smtClean="0"/>
              <a:t>Tegumentele şi mucoasele constituie bariere mecanice, chimice şi biologice</a:t>
            </a:r>
            <a:r>
              <a:rPr lang="ro-RO" dirty="0" smtClean="0"/>
              <a:t>, eficiente în prevenirea pătrunderii microbilor în organism (tabelul 3).</a:t>
            </a:r>
            <a:endParaRPr lang="en-US" dirty="0" smtClean="0"/>
          </a:p>
          <a:p>
            <a:endParaRPr lang="en-US" dirty="0" smtClean="0"/>
          </a:p>
          <a:p>
            <a:r>
              <a:rPr lang="ro-RO" b="1" dirty="0" smtClean="0"/>
              <a:t>a. Bariere mecanice</a:t>
            </a:r>
            <a:endParaRPr lang="en-US" dirty="0" smtClean="0"/>
          </a:p>
          <a:p>
            <a:r>
              <a:rPr lang="ro-RO" dirty="0" smtClean="0"/>
              <a:t>Sunt reprezentate de </a:t>
            </a:r>
            <a:r>
              <a:rPr lang="ro-RO" b="1" i="1" dirty="0" smtClean="0"/>
              <a:t>integritatea pielii şi mucoaselor</a:t>
            </a:r>
            <a:r>
              <a:rPr lang="ro-RO" dirty="0" smtClean="0"/>
              <a:t>, integritate care este cel mai important obstacol în calea pătrunderii bacteriilor dincolo de poarta de intrare. </a:t>
            </a:r>
            <a:endParaRPr lang="en-US" dirty="0" smtClean="0"/>
          </a:p>
          <a:p>
            <a:endParaRPr lang="en-US" dirty="0" smtClean="0"/>
          </a:p>
          <a:p>
            <a:r>
              <a:rPr lang="ro-RO" b="1" dirty="0" smtClean="0"/>
              <a:t>b. Bariere chimice</a:t>
            </a:r>
            <a:endParaRPr lang="en-US" dirty="0" smtClean="0"/>
          </a:p>
          <a:p>
            <a:pPr lvl="0"/>
            <a:r>
              <a:rPr lang="ro-RO" b="1" dirty="0" smtClean="0"/>
              <a:t>pH scăzut de la suprafaţa tegumentelor</a:t>
            </a:r>
            <a:r>
              <a:rPr lang="ro-RO" dirty="0" smtClean="0"/>
              <a:t> (pH=5-6), asigurat </a:t>
            </a:r>
            <a:r>
              <a:rPr lang="ro-RO" b="1" i="1" dirty="0" smtClean="0"/>
              <a:t>de acizii graşi cu moleculă lungă din secreţia glandelor sebacee</a:t>
            </a:r>
            <a:r>
              <a:rPr lang="ro-RO" dirty="0" smtClean="0"/>
              <a:t>, </a:t>
            </a:r>
            <a:endParaRPr lang="en-US" dirty="0" smtClean="0"/>
          </a:p>
          <a:p>
            <a:pPr lvl="0"/>
            <a:r>
              <a:rPr lang="ro-RO" b="1" dirty="0" smtClean="0"/>
              <a:t>lizozimul</a:t>
            </a:r>
            <a:r>
              <a:rPr lang="ro-RO" dirty="0" smtClean="0"/>
              <a:t>, existent în salivă, secreţia lacrimală, secreţia nazo-faringiană, mucusul cervical, lichidul prostatic, este o proteină cu greutate moleculară mică, cu </a:t>
            </a:r>
            <a:r>
              <a:rPr lang="ro-RO" b="1" i="1" dirty="0" smtClean="0"/>
              <a:t>efect de liză a bacteriilor prin desfacerea componentelor glucidice din peretele bacterian</a:t>
            </a:r>
            <a:r>
              <a:rPr lang="ro-RO" dirty="0" smtClean="0"/>
              <a:t>; </a:t>
            </a:r>
            <a:endParaRPr lang="en-US" dirty="0" smtClean="0"/>
          </a:p>
          <a:p>
            <a:pPr lvl="0"/>
            <a:r>
              <a:rPr lang="ro-RO" b="1" dirty="0" smtClean="0"/>
              <a:t>acidul clorhidric din sucul gastric</a:t>
            </a:r>
            <a:r>
              <a:rPr lang="ro-RO" dirty="0" smtClean="0"/>
              <a:t> (pH=2) are </a:t>
            </a:r>
            <a:r>
              <a:rPr lang="ro-RO" b="1" i="1" dirty="0" smtClean="0"/>
              <a:t>puternic efect bactericid asupra tuturor germenilor ce pătrund odată cu alimentele</a:t>
            </a:r>
            <a:r>
              <a:rPr lang="ro-RO" dirty="0" smtClean="0"/>
              <a:t>, asigurând sterilitatea stomacului şi duodenului;</a:t>
            </a:r>
            <a:endParaRPr lang="en-US" dirty="0" smtClean="0"/>
          </a:p>
          <a:p>
            <a:pPr lvl="0"/>
            <a:r>
              <a:rPr lang="ro-RO" b="1" dirty="0" smtClean="0"/>
              <a:t>secreţia biliară</a:t>
            </a:r>
            <a:r>
              <a:rPr lang="ro-RO" dirty="0" smtClean="0"/>
              <a:t> cu </a:t>
            </a:r>
            <a:r>
              <a:rPr lang="ro-RO" i="1" dirty="0" smtClean="0"/>
              <a:t>efect puternic bactericid</a:t>
            </a:r>
            <a:r>
              <a:rPr lang="ro-RO" dirty="0" smtClean="0"/>
              <a:t>, ceea ce explică lipsa bacteriilor în duoden şi prima porţiune a jejunului; bila </a:t>
            </a:r>
            <a:r>
              <a:rPr lang="ro-RO" b="1" i="1" dirty="0" smtClean="0"/>
              <a:t>interferează funcţiile vitale ale membranei celulare</a:t>
            </a:r>
            <a:r>
              <a:rPr lang="ro-RO" dirty="0" smtClean="0"/>
              <a:t> având şi o </a:t>
            </a:r>
            <a:r>
              <a:rPr lang="ro-RO" b="1" i="1" dirty="0" smtClean="0"/>
              <a:t>acţiune neutralizantă asupra unor toxine bacteriene</a:t>
            </a:r>
            <a:r>
              <a:rPr lang="ro-RO" dirty="0" smtClean="0"/>
              <a:t>;</a:t>
            </a:r>
            <a:endParaRPr lang="en-US" dirty="0" smtClean="0"/>
          </a:p>
          <a:p>
            <a:pPr lvl="0"/>
            <a:r>
              <a:rPr lang="ro-RO" b="1" dirty="0" smtClean="0"/>
              <a:t>pH acid al vaginului</a:t>
            </a:r>
            <a:r>
              <a:rPr lang="ro-RO" i="1" dirty="0" smtClean="0"/>
              <a:t>,</a:t>
            </a:r>
            <a:r>
              <a:rPr lang="ro-RO" dirty="0" smtClean="0"/>
              <a:t> rezultat în urma </a:t>
            </a:r>
            <a:r>
              <a:rPr lang="ro-RO" b="1" i="1" dirty="0" smtClean="0"/>
              <a:t>metabolizării glicogenului de către bacilii lactici</a:t>
            </a: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15040"/>
          </a:xfrm>
        </p:spPr>
        <p:txBody>
          <a:bodyPr>
            <a:normAutofit fontScale="70000" lnSpcReduction="20000"/>
          </a:bodyPr>
          <a:lstStyle/>
          <a:p>
            <a:r>
              <a:rPr lang="ro-RO" b="1" dirty="0" smtClean="0"/>
              <a:t>c. Bariere biologice</a:t>
            </a:r>
            <a:endParaRPr lang="en-US" dirty="0" smtClean="0"/>
          </a:p>
          <a:p>
            <a:r>
              <a:rPr lang="ro-RO" dirty="0" smtClean="0"/>
              <a:t>Sunt reprezentate de </a:t>
            </a:r>
            <a:r>
              <a:rPr lang="ro-RO" b="1" i="1" dirty="0" smtClean="0"/>
              <a:t>flora comensală de pe tegumente şi mucoase</a:t>
            </a:r>
            <a:r>
              <a:rPr lang="ro-RO" dirty="0" smtClean="0"/>
              <a:t>. Coexistenţa în acelaşi ecosistem a diferitelor specii, tulpini şi variante bacteriene, ca şi asocierea altor agenţi (fungi, paraziţi, virusuri) este marcată puternic de relaţia de </a:t>
            </a:r>
            <a:r>
              <a:rPr lang="ro-RO" b="1" dirty="0" smtClean="0"/>
              <a:t>antagonism bacterian</a:t>
            </a:r>
            <a:r>
              <a:rPr lang="ro-RO" dirty="0" smtClean="0"/>
              <a:t>, care asigură o </a:t>
            </a:r>
            <a:r>
              <a:rPr lang="ro-RO" b="1" dirty="0" smtClean="0"/>
              <a:t>protecţie biologică eficientă</a:t>
            </a:r>
            <a:r>
              <a:rPr lang="ro-RO" dirty="0" smtClean="0"/>
              <a:t>, cu precădere în cazul căilor respiratorii superioare, intestinului, tegumentului, vaginului (Exemplu: speciile de </a:t>
            </a:r>
            <a:r>
              <a:rPr lang="ro-RO" i="1" dirty="0" smtClean="0"/>
              <a:t>Lactobacillus</a:t>
            </a:r>
            <a:r>
              <a:rPr lang="ro-RO" dirty="0" smtClean="0"/>
              <a:t> din vagin, menţin în mod normal un pH acid, nefavorabil dezvoltării altor bacterii).</a:t>
            </a:r>
            <a:endParaRPr lang="en-US" dirty="0" smtClean="0"/>
          </a:p>
          <a:p>
            <a:endParaRPr lang="en-US" dirty="0" smtClean="0"/>
          </a:p>
          <a:p>
            <a:r>
              <a:rPr lang="ro-RO" dirty="0" smtClean="0"/>
              <a:t>Mecanismele prin care flora normală se opune multiplicării florei patogene sunt: </a:t>
            </a:r>
            <a:endParaRPr lang="en-US" b="1" dirty="0" smtClean="0"/>
          </a:p>
          <a:p>
            <a:pPr lvl="0"/>
            <a:r>
              <a:rPr lang="ro-RO" i="1" dirty="0" smtClean="0"/>
              <a:t>competiţia pentru acelaşi receptor celular</a:t>
            </a:r>
            <a:r>
              <a:rPr lang="ro-RO" dirty="0" smtClean="0"/>
              <a:t>;</a:t>
            </a:r>
            <a:endParaRPr lang="en-US" dirty="0" smtClean="0"/>
          </a:p>
          <a:p>
            <a:pPr lvl="0"/>
            <a:r>
              <a:rPr lang="ro-RO" i="1" dirty="0" smtClean="0"/>
              <a:t>competiţia pentru un substrat nutritiv</a:t>
            </a:r>
            <a:r>
              <a:rPr lang="ro-RO" dirty="0" smtClean="0"/>
              <a:t>;</a:t>
            </a:r>
            <a:endParaRPr lang="en-US" dirty="0" smtClean="0"/>
          </a:p>
          <a:p>
            <a:pPr lvl="0"/>
            <a:r>
              <a:rPr lang="ro-RO" i="1" dirty="0" smtClean="0"/>
              <a:t>secreţia unor produşi secundari toxici</a:t>
            </a:r>
            <a:r>
              <a:rPr lang="ro-RO" dirty="0" smtClean="0"/>
              <a:t>,</a:t>
            </a:r>
            <a:endParaRPr lang="en-US" dirty="0" smtClean="0"/>
          </a:p>
          <a:p>
            <a:pPr lvl="0"/>
            <a:r>
              <a:rPr lang="ro-RO" i="1" dirty="0" smtClean="0"/>
              <a:t>stimularea sistemului imun, cu producerea anticorpilor naturali</a:t>
            </a:r>
            <a:r>
              <a:rPr lang="ro-RO" dirty="0" smtClean="0"/>
              <a:t>, care vor reacţiona încrucişat cu antigenele florei patogene.</a:t>
            </a:r>
            <a:endParaRPr lang="en-US" dirty="0" smtClean="0"/>
          </a:p>
          <a:p>
            <a:r>
              <a:rPr lang="ro-RO" b="1" i="1" dirty="0" smtClean="0"/>
              <a:t>Administrarea abuzivă de antibiotice cu spectru larg</a:t>
            </a:r>
            <a:r>
              <a:rPr lang="ro-RO" dirty="0" smtClean="0"/>
              <a:t> poate </a:t>
            </a:r>
            <a:r>
              <a:rPr lang="ro-RO" b="1" i="1" dirty="0" smtClean="0"/>
              <a:t>distruge echilibrul dintre speciile florei normale şi unele specii condiţionat patogene sau patogene</a:t>
            </a:r>
            <a:r>
              <a:rPr lang="ro-RO" dirty="0" smtClean="0"/>
              <a:t>, cu </a:t>
            </a:r>
            <a:r>
              <a:rPr lang="ro-RO" b="1" i="1" dirty="0" smtClean="0"/>
              <a:t>apariţia diareei</a:t>
            </a:r>
            <a:r>
              <a:rPr lang="ro-RO" dirty="0" smtClean="0"/>
              <a:t> prin dezvoltarea necontrolată a unei singure specii. Exemplu: </a:t>
            </a:r>
            <a:r>
              <a:rPr lang="ro-RO" i="1" dirty="0" smtClean="0"/>
              <a:t>S. aureus, Candida albicans, Clostridium difficile</a:t>
            </a:r>
            <a:r>
              <a:rPr lang="ro-RO" dirty="0" smtClean="0"/>
              <a:t>, care fac parte din flora normală şi care se menţin la individul sănătos în anumite limite tocmai datorită antagonismului bacterian.</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357422" y="285728"/>
          <a:ext cx="5572164" cy="6339840"/>
        </p:xfrm>
        <a:graphic>
          <a:graphicData uri="http://schemas.openxmlformats.org/drawingml/2006/table">
            <a:tbl>
              <a:tblPr/>
              <a:tblGrid>
                <a:gridCol w="1496179"/>
                <a:gridCol w="4075985"/>
              </a:tblGrid>
              <a:tr h="200576">
                <a:tc>
                  <a:txBody>
                    <a:bodyPr/>
                    <a:lstStyle/>
                    <a:p>
                      <a:pPr indent="457200" algn="just">
                        <a:spcAft>
                          <a:spcPts val="0"/>
                        </a:spcAft>
                      </a:pPr>
                      <a:r>
                        <a:rPr lang="ro-RO" sz="1600" b="1">
                          <a:latin typeface="Times New Roman"/>
                          <a:ea typeface="Times New Roman"/>
                          <a:cs typeface="Times New Roman"/>
                        </a:rPr>
                        <a:t>Sediu</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Bef>
                          <a:spcPts val="1200"/>
                        </a:spcBef>
                        <a:spcAft>
                          <a:spcPts val="0"/>
                        </a:spcAft>
                      </a:pPr>
                      <a:r>
                        <a:rPr lang="ro-RO" sz="1600" b="1">
                          <a:latin typeface="Times New Roman"/>
                        </a:rPr>
                        <a:t>Mecanisme de protecţie</a:t>
                      </a:r>
                      <a:endParaRPr lang="en-US" sz="1600" b="1">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2880">
                <a:tc>
                  <a:txBody>
                    <a:bodyPr/>
                    <a:lstStyle/>
                    <a:p>
                      <a:pPr indent="457200" algn="l">
                        <a:spcAft>
                          <a:spcPts val="0"/>
                        </a:spcAft>
                      </a:pPr>
                      <a:r>
                        <a:rPr lang="ro-RO" sz="1600">
                          <a:latin typeface="Times New Roman"/>
                          <a:ea typeface="Times New Roman"/>
                          <a:cs typeface="Times New Roman"/>
                        </a:rPr>
                        <a:t>Piele</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a:latin typeface="Times New Roman"/>
                          <a:ea typeface="Times New Roman"/>
                          <a:cs typeface="Times New Roman"/>
                        </a:rPr>
                        <a:t>- Barieră mecanică</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Secreţia de acizi graşi</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Acidul lactic, rezultat al metabolismului local</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Uscăciunea relativă a pielii</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728">
                <a:tc>
                  <a:txBody>
                    <a:bodyPr/>
                    <a:lstStyle/>
                    <a:p>
                      <a:pPr indent="457200" algn="l">
                        <a:spcAft>
                          <a:spcPts val="0"/>
                        </a:spcAft>
                      </a:pPr>
                      <a:r>
                        <a:rPr lang="en-US" sz="1600">
                          <a:latin typeface="Times New Roman"/>
                          <a:ea typeface="Times New Roman"/>
                          <a:cs typeface="Times New Roman"/>
                        </a:rPr>
                        <a:t>Cavitatea bucală</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en-US" sz="1600">
                          <a:latin typeface="Times New Roman"/>
                          <a:ea typeface="Times New Roman"/>
                          <a:cs typeface="Times New Roman"/>
                        </a:rPr>
                        <a:t>- Enzimele (lactoperoxidaza, lizozimul şi anticorpii din salivă</a:t>
                      </a:r>
                      <a:endParaRPr lang="en-US" sz="1600">
                        <a:latin typeface="Garamond"/>
                        <a:ea typeface="Times New Roman"/>
                        <a:cs typeface="Times New Roman"/>
                      </a:endParaRPr>
                    </a:p>
                    <a:p>
                      <a:pPr indent="457200" algn="just">
                        <a:spcAft>
                          <a:spcPts val="0"/>
                        </a:spcAft>
                      </a:pPr>
                      <a:r>
                        <a:rPr lang="en-US" sz="1600">
                          <a:latin typeface="Times New Roman"/>
                          <a:ea typeface="Times New Roman"/>
                          <a:cs typeface="Times New Roman"/>
                        </a:rPr>
                        <a:t>- Actiunea de spălare a salivei</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4031">
                <a:tc>
                  <a:txBody>
                    <a:bodyPr/>
                    <a:lstStyle/>
                    <a:p>
                      <a:pPr indent="20955" algn="l">
                        <a:spcAft>
                          <a:spcPts val="0"/>
                        </a:spcAft>
                      </a:pPr>
                      <a:r>
                        <a:rPr lang="ro-RO" sz="1600">
                          <a:latin typeface="Times New Roman"/>
                          <a:ea typeface="Times New Roman"/>
                          <a:cs typeface="Times New Roman"/>
                        </a:rPr>
                        <a:t>Aparat respirator</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a:latin typeface="Times New Roman"/>
                          <a:ea typeface="Times New Roman"/>
                          <a:cs typeface="Times New Roman"/>
                        </a:rPr>
                        <a:t>- Tusea şi strănutul</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Mişcarea firelor de păr din vestibulul nazal care captează microbii</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Enzimele şi capacitatea surfactantă a mucusului</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Mişcările cililor vibratili</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Macrofagele alveolare</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2304">
                <a:tc>
                  <a:txBody>
                    <a:bodyPr/>
                    <a:lstStyle/>
                    <a:p>
                      <a:pPr indent="20955" algn="l">
                        <a:spcAft>
                          <a:spcPts val="0"/>
                        </a:spcAft>
                      </a:pPr>
                      <a:r>
                        <a:rPr lang="ro-RO" sz="1600">
                          <a:latin typeface="Times New Roman"/>
                          <a:ea typeface="Times New Roman"/>
                          <a:cs typeface="Times New Roman"/>
                        </a:rPr>
                        <a:t>Tract digestiv</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a:latin typeface="Times New Roman"/>
                          <a:ea typeface="Times New Roman"/>
                          <a:cs typeface="Times New Roman"/>
                        </a:rPr>
                        <a:t>- PH-ul gastric (1-2)</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Enzimele şi anticorpii din mucus</a:t>
                      </a:r>
                      <a:endParaRPr lang="en-US" sz="1600">
                        <a:latin typeface="Garamond"/>
                        <a:ea typeface="Times New Roman"/>
                        <a:cs typeface="Times New Roman"/>
                      </a:endParaRPr>
                    </a:p>
                    <a:p>
                      <a:pPr indent="21590" algn="just">
                        <a:spcAft>
                          <a:spcPts val="0"/>
                        </a:spcAft>
                      </a:pPr>
                      <a:r>
                        <a:rPr lang="ro-RO" sz="1600">
                          <a:latin typeface="Times New Roman"/>
                          <a:ea typeface="Times New Roman"/>
                          <a:cs typeface="Times New Roman"/>
                        </a:rPr>
                        <a:t>- Mişcările peristaltice</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Flora intestinului gros</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152">
                <a:tc>
                  <a:txBody>
                    <a:bodyPr/>
                    <a:lstStyle/>
                    <a:p>
                      <a:pPr indent="20955" algn="l">
                        <a:spcAft>
                          <a:spcPts val="0"/>
                        </a:spcAft>
                      </a:pPr>
                      <a:r>
                        <a:rPr lang="ro-RO" sz="1600">
                          <a:latin typeface="Times New Roman"/>
                          <a:ea typeface="Times New Roman"/>
                          <a:cs typeface="Times New Roman"/>
                        </a:rPr>
                        <a:t>Ochi </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a:latin typeface="Times New Roman"/>
                          <a:ea typeface="Times New Roman"/>
                          <a:cs typeface="Times New Roman"/>
                        </a:rPr>
                        <a:t>- Lizozimul din lacrimi</a:t>
                      </a:r>
                      <a:endParaRPr lang="en-US" sz="1600">
                        <a:latin typeface="Garamond"/>
                        <a:ea typeface="Times New Roman"/>
                        <a:cs typeface="Times New Roman"/>
                      </a:endParaRPr>
                    </a:p>
                    <a:p>
                      <a:pPr indent="457200" algn="just">
                        <a:spcAft>
                          <a:spcPts val="0"/>
                        </a:spcAft>
                      </a:pPr>
                      <a:r>
                        <a:rPr lang="ro-RO" sz="1600">
                          <a:latin typeface="Times New Roman"/>
                          <a:ea typeface="Times New Roman"/>
                          <a:cs typeface="Times New Roman"/>
                        </a:rPr>
                        <a:t>- Acţiunea de spălare a lacrimilor</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576">
                <a:tc>
                  <a:txBody>
                    <a:bodyPr/>
                    <a:lstStyle/>
                    <a:p>
                      <a:pPr indent="20955" algn="l">
                        <a:spcAft>
                          <a:spcPts val="0"/>
                        </a:spcAft>
                      </a:pPr>
                      <a:r>
                        <a:rPr lang="ro-RO" sz="1600">
                          <a:latin typeface="Times New Roman"/>
                          <a:ea typeface="Times New Roman"/>
                          <a:cs typeface="Times New Roman"/>
                        </a:rPr>
                        <a:t>Ureche</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a:latin typeface="Times New Roman"/>
                          <a:ea typeface="Times New Roman"/>
                          <a:cs typeface="Times New Roman"/>
                        </a:rPr>
                        <a:t>- Acţiunea antimicrobiană a cerumenului</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1728">
                <a:tc>
                  <a:txBody>
                    <a:bodyPr/>
                    <a:lstStyle/>
                    <a:p>
                      <a:pPr indent="20955" algn="l">
                        <a:spcAft>
                          <a:spcPts val="0"/>
                        </a:spcAft>
                      </a:pPr>
                      <a:r>
                        <a:rPr lang="ro-RO" sz="1600">
                          <a:latin typeface="Times New Roman"/>
                          <a:ea typeface="Times New Roman"/>
                          <a:cs typeface="Times New Roman"/>
                        </a:rPr>
                        <a:t>Aparatul genitourinar</a:t>
                      </a:r>
                      <a:endParaRPr lang="en-US" sz="160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Aft>
                          <a:spcPts val="0"/>
                        </a:spcAft>
                      </a:pPr>
                      <a:r>
                        <a:rPr lang="ro-RO" sz="1600" dirty="0">
                          <a:latin typeface="Times New Roman"/>
                          <a:ea typeface="Times New Roman"/>
                          <a:cs typeface="Times New Roman"/>
                        </a:rPr>
                        <a:t>- Ph-ul vaginal, flora locală</a:t>
                      </a:r>
                      <a:endParaRPr lang="en-US" sz="1600" dirty="0">
                        <a:latin typeface="Garamond"/>
                        <a:ea typeface="Times New Roman"/>
                        <a:cs typeface="Times New Roman"/>
                      </a:endParaRPr>
                    </a:p>
                    <a:p>
                      <a:pPr indent="457200" algn="just">
                        <a:spcAft>
                          <a:spcPts val="0"/>
                        </a:spcAft>
                      </a:pPr>
                      <a:r>
                        <a:rPr lang="ro-RO" sz="1600" dirty="0">
                          <a:latin typeface="Times New Roman"/>
                          <a:ea typeface="Times New Roman"/>
                          <a:cs typeface="Times New Roman"/>
                        </a:rPr>
                        <a:t>- PH-ul urinii</a:t>
                      </a:r>
                      <a:endParaRPr lang="en-US" sz="1600" dirty="0">
                        <a:latin typeface="Garamond"/>
                        <a:ea typeface="Times New Roman"/>
                        <a:cs typeface="Times New Roman"/>
                      </a:endParaRPr>
                    </a:p>
                    <a:p>
                      <a:pPr indent="457200" algn="just">
                        <a:spcAft>
                          <a:spcPts val="0"/>
                        </a:spcAft>
                      </a:pPr>
                      <a:r>
                        <a:rPr lang="ro-RO" sz="1600" dirty="0">
                          <a:latin typeface="Times New Roman"/>
                          <a:ea typeface="Times New Roman"/>
                          <a:cs typeface="Times New Roman"/>
                        </a:rPr>
                        <a:t>- Acţiunea de spălare a urinii</a:t>
                      </a:r>
                      <a:endParaRPr lang="en-US" sz="1600" dirty="0">
                        <a:latin typeface="Garamond"/>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42844" y="2643182"/>
            <a:ext cx="2143140" cy="646331"/>
          </a:xfrm>
          <a:prstGeom prst="rect">
            <a:avLst/>
          </a:prstGeom>
          <a:noFill/>
        </p:spPr>
        <p:txBody>
          <a:bodyPr wrap="square" rtlCol="0">
            <a:spAutoFit/>
          </a:bodyPr>
          <a:lstStyle/>
          <a:p>
            <a:r>
              <a:rPr lang="ro-RO" dirty="0"/>
              <a:t>Tabel 3: Bariere cutaneo-mucoase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15040"/>
          </a:xfrm>
        </p:spPr>
        <p:txBody>
          <a:bodyPr>
            <a:normAutofit fontScale="70000" lnSpcReduction="20000"/>
          </a:bodyPr>
          <a:lstStyle/>
          <a:p>
            <a:r>
              <a:rPr lang="ro-RO" b="1" dirty="0" smtClean="0"/>
              <a:t>2.1.2. REACŢIA FEBRILĂ</a:t>
            </a:r>
            <a:endParaRPr lang="en-US" b="1" dirty="0" smtClean="0"/>
          </a:p>
          <a:p>
            <a:endParaRPr lang="en-US" b="1" dirty="0" smtClean="0"/>
          </a:p>
          <a:p>
            <a:r>
              <a:rPr lang="ro-RO" dirty="0" smtClean="0"/>
              <a:t>Ea însoţeşte, de regulă, o infecţie bacteriană. Implică o </a:t>
            </a:r>
            <a:r>
              <a:rPr lang="ro-RO" b="1" i="1" dirty="0" smtClean="0"/>
              <a:t>dereglare a mecanismelor sistemului termoreglator </a:t>
            </a:r>
            <a:r>
              <a:rPr lang="ro-RO" dirty="0" smtClean="0"/>
              <a:t>(central şi periferic), cu predominanţa termogenezei. Centrii termoreglatori din hipotalamus vor fi excitaţi de către diferiţi factori pirogeni ca:</a:t>
            </a:r>
            <a:endParaRPr lang="en-US" dirty="0" smtClean="0"/>
          </a:p>
          <a:p>
            <a:pPr lvl="0"/>
            <a:r>
              <a:rPr lang="ro-RO" b="1" dirty="0" smtClean="0"/>
              <a:t>endotoxinele bacteriilor Gram negative</a:t>
            </a:r>
            <a:r>
              <a:rPr lang="ro-RO" dirty="0" smtClean="0"/>
              <a:t> (lipopolizaharidul din peretele celular al acestor germeni acţionează asupra macrofagelor ce vor secreta pirogeni endogeni: interleukină-1 (IL-1), factorul de necroză tumoral (TNF-alfa);</a:t>
            </a:r>
            <a:endParaRPr lang="en-US" dirty="0" smtClean="0"/>
          </a:p>
          <a:p>
            <a:pPr lvl="0"/>
            <a:r>
              <a:rPr lang="ro-RO" b="1" dirty="0" smtClean="0"/>
              <a:t>alţi “pirogeni endogeni”</a:t>
            </a:r>
            <a:r>
              <a:rPr lang="ro-RO" dirty="0" smtClean="0"/>
              <a:t> secretaţi de macrofage, monocite, granulocite, ca urmare a acţiunii altor bacterii, virusuri, hormoni steroizi, limfocite T, complexe imune circulante (figura 3).</a:t>
            </a:r>
            <a:endParaRPr lang="en-US" dirty="0" smtClean="0"/>
          </a:p>
          <a:p>
            <a:pPr lvl="0"/>
            <a:endParaRPr lang="en-US" dirty="0" smtClean="0"/>
          </a:p>
          <a:p>
            <a:r>
              <a:rPr lang="ro-RO" dirty="0" smtClean="0"/>
              <a:t>	Reacţia febrilă, din punct de vedere al apărării antiinfecţioase nespecifice, </a:t>
            </a:r>
            <a:r>
              <a:rPr lang="ro-RO" b="1" i="1" dirty="0" smtClean="0"/>
              <a:t>asigură mobilizarea mijloacelor de luptă ale organismului, prin activarea metabolismului şi a circulaţiei sanguine</a:t>
            </a:r>
            <a:r>
              <a:rPr lang="ro-RO" dirty="0" smtClean="0"/>
              <a:t>. O temperatură de 38,5</a:t>
            </a:r>
            <a:r>
              <a:rPr lang="ro-RO" dirty="0" smtClean="0">
                <a:sym typeface="Symbol"/>
              </a:rPr>
              <a:t></a:t>
            </a:r>
            <a:r>
              <a:rPr lang="ro-RO" dirty="0" smtClean="0"/>
              <a:t>-39</a:t>
            </a:r>
            <a:r>
              <a:rPr lang="ro-RO" dirty="0" smtClean="0">
                <a:sym typeface="Symbol"/>
              </a:rPr>
              <a:t></a:t>
            </a:r>
            <a:r>
              <a:rPr lang="ro-RO" dirty="0" smtClean="0"/>
              <a:t>C accentuează distrugerea agenţilor infecţioşi, prin creşterea producţiei de imunoglobuline şi a activării fagocitozei. Însă, </a:t>
            </a:r>
            <a:r>
              <a:rPr lang="ro-RO" b="1" i="1" dirty="0" smtClean="0"/>
              <a:t>febra prelungită poate fi asociată cu efecte nevaforabile</a:t>
            </a:r>
            <a:r>
              <a:rPr lang="ro-RO" dirty="0" smtClean="0"/>
              <a:t> (creşterea activităţii cardiace, la un pacient cu funcţie cardiovasculară compromisă, poate determina apariţia convulsiilor; modificările metabolice pot duce la deshidratare şi pierdere de electroliţi; creşterea susceptibilităţii la efectele unor toxine microbiene).</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643998" cy="6072230"/>
          </a:xfrm>
        </p:spPr>
        <p:txBody>
          <a:bodyPr>
            <a:normAutofit fontScale="77500" lnSpcReduction="20000"/>
          </a:bodyPr>
          <a:lstStyle/>
          <a:p>
            <a:r>
              <a:rPr lang="ro-RO" b="1" i="1" dirty="0" smtClean="0"/>
              <a:t>Prima întâlnire a organismului cu microbii </a:t>
            </a:r>
            <a:r>
              <a:rPr lang="ro-RO" dirty="0" smtClean="0"/>
              <a:t>se realizează </a:t>
            </a:r>
            <a:r>
              <a:rPr lang="ro-RO" b="1" i="1" dirty="0" smtClean="0"/>
              <a:t>la naştere</a:t>
            </a:r>
            <a:r>
              <a:rPr lang="ro-RO" dirty="0" smtClean="0"/>
              <a:t>, când nou-născutul vine în contact cu </a:t>
            </a:r>
            <a:r>
              <a:rPr lang="ro-RO" i="1" dirty="0" smtClean="0"/>
              <a:t>microorganismele prezente în canalul vaginal şi pe pielea mamei</a:t>
            </a:r>
            <a:r>
              <a:rPr lang="ro-RO" dirty="0" smtClean="0"/>
              <a:t>. </a:t>
            </a:r>
            <a:r>
              <a:rPr lang="ro-RO" b="1" i="1" dirty="0" smtClean="0"/>
              <a:t>Până la naştere</a:t>
            </a:r>
            <a:r>
              <a:rPr lang="ro-RO" dirty="0" smtClean="0"/>
              <a:t> el a fost </a:t>
            </a:r>
            <a:r>
              <a:rPr lang="ro-RO" b="1" i="1" dirty="0" smtClean="0"/>
              <a:t>protejat de membranele fetale şi placentă</a:t>
            </a:r>
            <a:r>
              <a:rPr lang="ro-RO" dirty="0" smtClean="0"/>
              <a:t>, placentă ce permite pătrunderea unui număr foarte redus de microorganisme din circulaţia mamei, cum ar fi, de pildă, unele </a:t>
            </a:r>
            <a:r>
              <a:rPr lang="ro-RO" i="1" dirty="0" smtClean="0"/>
              <a:t>virusuri</a:t>
            </a:r>
            <a:r>
              <a:rPr lang="ro-RO" dirty="0" smtClean="0"/>
              <a:t> (rujeolos, rubeolic, HIV, citomegalic), </a:t>
            </a:r>
            <a:r>
              <a:rPr lang="ro-RO" i="1" dirty="0" smtClean="0"/>
              <a:t>bacterii</a:t>
            </a:r>
            <a:r>
              <a:rPr lang="ro-RO" dirty="0" smtClean="0"/>
              <a:t> (Treponema pallidum), unii </a:t>
            </a:r>
            <a:r>
              <a:rPr lang="ro-RO" i="1" dirty="0" smtClean="0"/>
              <a:t>paraziţi </a:t>
            </a:r>
            <a:r>
              <a:rPr lang="ro-RO" dirty="0" smtClean="0"/>
              <a:t>(Toxoplasma gondii).</a:t>
            </a:r>
            <a:endParaRPr lang="en-US" dirty="0" smtClean="0"/>
          </a:p>
          <a:p>
            <a:r>
              <a:rPr lang="ro-RO" b="1" i="1" dirty="0" smtClean="0"/>
              <a:t>După naştere</a:t>
            </a:r>
            <a:r>
              <a:rPr lang="ro-RO" dirty="0" smtClean="0"/>
              <a:t> nou-născutul </a:t>
            </a:r>
            <a:r>
              <a:rPr lang="ro-RO" b="1" i="1" dirty="0" smtClean="0"/>
              <a:t>se poate apăra de microorganismele</a:t>
            </a:r>
            <a:r>
              <a:rPr lang="ro-RO" dirty="0" smtClean="0"/>
              <a:t> cu care vine în contact datorită </a:t>
            </a:r>
            <a:r>
              <a:rPr lang="ro-RO" b="1" i="1" dirty="0" smtClean="0"/>
              <a:t>anticorpilor</a:t>
            </a:r>
            <a:r>
              <a:rPr lang="ro-RO" dirty="0" smtClean="0"/>
              <a:t> pe care îi primeşte </a:t>
            </a:r>
            <a:r>
              <a:rPr lang="ro-RO" b="1" i="1" dirty="0" smtClean="0"/>
              <a:t>de la mamă</a:t>
            </a:r>
            <a:r>
              <a:rPr lang="ro-RO" dirty="0" smtClean="0"/>
              <a:t>, pe cale sanguină, la care se adaugă cei din </a:t>
            </a:r>
            <a:r>
              <a:rPr lang="ro-RO" b="1" i="1" dirty="0" smtClean="0"/>
              <a:t>colostrul şi laptele matern</a:t>
            </a:r>
            <a:r>
              <a:rPr lang="ro-RO" dirty="0" smtClean="0"/>
              <a:t>. Aceşti anticorpi îi asigură o protecţie relativă faţă de infecţie, până când va începe să-şi dezvolte propriile mecanisme de apărare antiinfecţioasă. </a:t>
            </a:r>
            <a:endParaRPr lang="en-US" dirty="0" smtClean="0"/>
          </a:p>
          <a:p>
            <a:r>
              <a:rPr lang="ro-RO" dirty="0" smtClean="0"/>
              <a:t>În timpul vieţii extrauterine o parte din microorganismele cu care organismul vine în contact va dispărea, o parte va coloniza tegumentele şi mucoasele şi doar o mică parte vor produce infecţii propriu-zise. </a:t>
            </a:r>
            <a:endParaRPr lang="en-US" dirty="0" smtClean="0"/>
          </a:p>
          <a:p>
            <a:r>
              <a:rPr lang="ro-RO" dirty="0" smtClean="0"/>
              <a:t> </a:t>
            </a:r>
            <a:endParaRPr lang="en-US" dirty="0" smtClean="0"/>
          </a:p>
          <a:p>
            <a:r>
              <a:rPr lang="ro-RO" dirty="0" smtClean="0"/>
              <a:t>Contaminarea poate fi exogenă şi endogenă.</a:t>
            </a:r>
            <a:endParaRPr lang="en-US" dirty="0" smtClean="0"/>
          </a:p>
          <a:p>
            <a:r>
              <a:rPr lang="ro-RO" dirty="0" smtClean="0"/>
              <a:t> </a:t>
            </a:r>
            <a:endParaRPr lang="en-US" dirty="0" smtClean="0"/>
          </a:p>
          <a:p>
            <a:pPr lvl="0"/>
            <a:r>
              <a:rPr lang="ro-RO" b="1" dirty="0" smtClean="0"/>
              <a:t>CONTAMINAREA EXOGENĂ </a:t>
            </a:r>
            <a:r>
              <a:rPr lang="ro-RO" dirty="0" smtClean="0"/>
              <a:t>se produce prin </a:t>
            </a:r>
            <a:r>
              <a:rPr lang="ro-RO" b="1" i="1" dirty="0" smtClean="0"/>
              <a:t>contactul organismului cu agentul infecţios din mediul înconjurător</a:t>
            </a:r>
            <a:r>
              <a:rPr lang="ro-RO" dirty="0" smtClean="0"/>
              <a:t>. </a:t>
            </a:r>
            <a:r>
              <a:rPr lang="fr-FR" dirty="0" err="1" smtClean="0"/>
              <a:t>Căile</a:t>
            </a:r>
            <a:r>
              <a:rPr lang="fr-FR" dirty="0" smtClean="0"/>
              <a:t> de </a:t>
            </a:r>
            <a:r>
              <a:rPr lang="fr-FR" dirty="0" err="1" smtClean="0"/>
              <a:t>contaminare</a:t>
            </a:r>
            <a:r>
              <a:rPr lang="fr-FR" dirty="0" smtClean="0"/>
              <a:t> pot fi: </a:t>
            </a:r>
            <a:r>
              <a:rPr lang="fr-FR" i="1" dirty="0" err="1" smtClean="0"/>
              <a:t>hidrică</a:t>
            </a:r>
            <a:r>
              <a:rPr lang="fr-FR" i="1" dirty="0" smtClean="0"/>
              <a:t>, </a:t>
            </a:r>
            <a:r>
              <a:rPr lang="fr-FR" i="1" dirty="0" err="1" smtClean="0"/>
              <a:t>alimentară</a:t>
            </a:r>
            <a:r>
              <a:rPr lang="fr-FR" i="1" dirty="0" smtClean="0"/>
              <a:t>, </a:t>
            </a:r>
            <a:r>
              <a:rPr lang="fr-FR" i="1" dirty="0" err="1" smtClean="0"/>
              <a:t>respiratorie</a:t>
            </a:r>
            <a:r>
              <a:rPr lang="fr-FR" i="1" dirty="0" smtClean="0"/>
              <a:t>, contact </a:t>
            </a:r>
            <a:r>
              <a:rPr lang="fr-FR" i="1" dirty="0" err="1" smtClean="0"/>
              <a:t>sexual</a:t>
            </a:r>
            <a:r>
              <a:rPr lang="fr-FR" i="1" dirty="0" smtClean="0"/>
              <a:t>, </a:t>
            </a:r>
            <a:r>
              <a:rPr lang="fr-FR" i="1" dirty="0" err="1" smtClean="0"/>
              <a:t>muşcături</a:t>
            </a:r>
            <a:r>
              <a:rPr lang="fr-FR" i="1" dirty="0" smtClean="0"/>
              <a:t> de animal, </a:t>
            </a:r>
            <a:r>
              <a:rPr lang="fr-FR" i="1" dirty="0" err="1" smtClean="0"/>
              <a:t>înţepături</a:t>
            </a:r>
            <a:r>
              <a:rPr lang="fr-FR" i="1" dirty="0" smtClean="0"/>
              <a:t> de insecte, </a:t>
            </a:r>
            <a:r>
              <a:rPr lang="fr-FR" i="1" dirty="0" err="1" smtClean="0"/>
              <a:t>prin</a:t>
            </a:r>
            <a:r>
              <a:rPr lang="fr-FR" i="1" dirty="0" smtClean="0"/>
              <a:t> </a:t>
            </a:r>
            <a:r>
              <a:rPr lang="fr-FR" i="1" dirty="0" err="1" smtClean="0"/>
              <a:t>plagă</a:t>
            </a:r>
            <a:r>
              <a:rPr lang="fr-FR" i="1" dirty="0" smtClean="0"/>
              <a:t> </a:t>
            </a:r>
            <a:r>
              <a:rPr lang="fr-FR" i="1" dirty="0" err="1" smtClean="0"/>
              <a:t>murdărită</a:t>
            </a:r>
            <a:r>
              <a:rPr lang="fr-FR" i="1" dirty="0" smtClean="0"/>
              <a:t> </a:t>
            </a:r>
            <a:r>
              <a:rPr lang="fr-FR" i="1" dirty="0" err="1" smtClean="0"/>
              <a:t>cu</a:t>
            </a:r>
            <a:r>
              <a:rPr lang="fr-FR" i="1" dirty="0" smtClean="0"/>
              <a:t> </a:t>
            </a:r>
            <a:r>
              <a:rPr lang="fr-FR" i="1" dirty="0" err="1" smtClean="0"/>
              <a:t>păm</a:t>
            </a:r>
            <a:r>
              <a:rPr lang="ro-RO" i="1" dirty="0" smtClean="0"/>
              <a:t>â</a:t>
            </a:r>
            <a:r>
              <a:rPr lang="fr-FR" i="1" dirty="0" smtClean="0"/>
              <a:t>nt, </a:t>
            </a:r>
            <a:r>
              <a:rPr lang="fr-FR" i="1" dirty="0" err="1" smtClean="0"/>
              <a:t>contaminări</a:t>
            </a:r>
            <a:r>
              <a:rPr lang="fr-FR" i="1" dirty="0" smtClean="0"/>
              <a:t> </a:t>
            </a:r>
            <a:r>
              <a:rPr lang="fr-FR" i="1" dirty="0" err="1" smtClean="0"/>
              <a:t>iatrogene</a:t>
            </a:r>
            <a:r>
              <a:rPr lang="fr-FR" i="1" dirty="0" smtClean="0"/>
              <a:t> </a:t>
            </a:r>
            <a:r>
              <a:rPr lang="fr-FR" i="1" dirty="0" err="1" smtClean="0"/>
              <a:t>prin</a:t>
            </a:r>
            <a:r>
              <a:rPr lang="fr-FR" i="1" dirty="0" smtClean="0"/>
              <a:t> instrumente </a:t>
            </a:r>
            <a:r>
              <a:rPr lang="fr-FR" i="1" dirty="0" err="1" smtClean="0"/>
              <a:t>medicale</a:t>
            </a:r>
            <a:r>
              <a:rPr lang="fr-FR" dirty="0" smtClean="0"/>
              <a:t> (</a:t>
            </a:r>
            <a:r>
              <a:rPr lang="fr-FR" dirty="0" err="1" smtClean="0"/>
              <a:t>seringă</a:t>
            </a:r>
            <a:r>
              <a:rPr lang="fr-FR" dirty="0" smtClean="0"/>
              <a:t>, </a:t>
            </a:r>
            <a:r>
              <a:rPr lang="fr-FR" dirty="0" err="1" smtClean="0"/>
              <a:t>catetere</a:t>
            </a:r>
            <a:r>
              <a:rPr lang="fr-FR" dirty="0" smtClean="0"/>
              <a:t>, </a:t>
            </a:r>
            <a:r>
              <a:rPr lang="fr-FR" dirty="0" err="1" smtClean="0"/>
              <a:t>endoscoape</a:t>
            </a:r>
            <a:r>
              <a:rPr lang="fr-FR" dirty="0" smtClean="0"/>
              <a:t>) etc. </a:t>
            </a: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6" name="Group 2"/>
          <p:cNvGrpSpPr>
            <a:grpSpLocks/>
          </p:cNvGrpSpPr>
          <p:nvPr/>
        </p:nvGrpSpPr>
        <p:grpSpPr bwMode="auto">
          <a:xfrm>
            <a:off x="1643042" y="642918"/>
            <a:ext cx="5843604" cy="4800616"/>
            <a:chOff x="1711" y="1216"/>
            <a:chExt cx="5750" cy="3420"/>
          </a:xfrm>
        </p:grpSpPr>
        <p:sp>
          <p:nvSpPr>
            <p:cNvPr id="52227" name="Rectangle 3"/>
            <p:cNvSpPr>
              <a:spLocks noChangeArrowheads="1"/>
            </p:cNvSpPr>
            <p:nvPr/>
          </p:nvSpPr>
          <p:spPr bwMode="auto">
            <a:xfrm>
              <a:off x="1711" y="1216"/>
              <a:ext cx="162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1200"/>
                </a:spcBef>
                <a:spcAft>
                  <a:spcPts val="60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ENDOTOXINE</a:t>
              </a:r>
            </a:p>
            <a:p>
              <a:pPr marL="0" marR="0" lvl="0" indent="0" algn="just" defTabSz="914400" rtl="0" eaLnBrk="1" fontAlgn="base" latinLnBrk="0" hangingPunct="1">
                <a:lnSpc>
                  <a:spcPct val="100000"/>
                </a:lnSpc>
                <a:spcBef>
                  <a:spcPts val="1200"/>
                </a:spcBef>
                <a:spcAft>
                  <a:spcPts val="60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BACTERIENE</a:t>
              </a:r>
              <a:endParaRPr kumimoji="0" lang="en-US" sz="1600" b="0" i="0" u="none" strike="noStrike" cap="none" normalizeH="0" baseline="0" smtClean="0">
                <a:ln>
                  <a:noFill/>
                </a:ln>
                <a:solidFill>
                  <a:schemeClr val="tx1"/>
                </a:solidFill>
                <a:effectLst/>
                <a:latin typeface="Arial" pitchFamily="34" charset="0"/>
              </a:endParaRPr>
            </a:p>
          </p:txBody>
        </p:sp>
        <p:sp>
          <p:nvSpPr>
            <p:cNvPr id="52228" name="Rectangle 4"/>
            <p:cNvSpPr>
              <a:spLocks noChangeArrowheads="1"/>
            </p:cNvSpPr>
            <p:nvPr/>
          </p:nvSpPr>
          <p:spPr bwMode="auto">
            <a:xfrm>
              <a:off x="1711" y="2116"/>
              <a:ext cx="1430" cy="14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1200"/>
                </a:spcBef>
                <a:spcAft>
                  <a:spcPts val="600"/>
                </a:spcAft>
                <a:buClrTx/>
                <a:buSzTx/>
                <a:buFontTx/>
                <a:buNone/>
                <a:tabLst/>
              </a:pPr>
              <a:r>
                <a:rPr kumimoji="0" lang="fr-FR" sz="1600" b="0" i="0" u="none" strike="noStrike" cap="none" normalizeH="0" baseline="0" smtClean="0">
                  <a:ln>
                    <a:noFill/>
                  </a:ln>
                  <a:solidFill>
                    <a:schemeClr val="tx1"/>
                  </a:solidFill>
                  <a:effectLst/>
                  <a:latin typeface="Times New Roman" pitchFamily="18" charset="0"/>
                </a:rPr>
                <a:t>BACTERII</a:t>
              </a:r>
            </a:p>
            <a:p>
              <a:pPr marL="0" marR="0" lvl="0" indent="0" algn="just" defTabSz="914400" rtl="0" eaLnBrk="1" fontAlgn="base" latinLnBrk="0" hangingPunct="1">
                <a:lnSpc>
                  <a:spcPct val="100000"/>
                </a:lnSpc>
                <a:spcBef>
                  <a:spcPts val="1200"/>
                </a:spcBef>
                <a:spcAft>
                  <a:spcPts val="600"/>
                </a:spcAft>
                <a:buClrTx/>
                <a:buSzTx/>
                <a:buFontTx/>
                <a:buNone/>
                <a:tabLst/>
              </a:pPr>
              <a:r>
                <a:rPr kumimoji="0" lang="fr-FR" sz="1600" b="0" i="0" u="none" strike="noStrike" cap="none" normalizeH="0" baseline="0" smtClean="0">
                  <a:ln>
                    <a:noFill/>
                  </a:ln>
                  <a:solidFill>
                    <a:schemeClr val="tx1"/>
                  </a:solidFill>
                  <a:effectLst/>
                  <a:latin typeface="Times New Roman" pitchFamily="18" charset="0"/>
                </a:rPr>
                <a:t>VIRUSURI</a:t>
              </a:r>
            </a:p>
            <a:p>
              <a:pPr marL="0" marR="0" lvl="0" indent="0" algn="just" defTabSz="914400" rtl="0" eaLnBrk="1" fontAlgn="base" latinLnBrk="0" hangingPunct="1">
                <a:lnSpc>
                  <a:spcPct val="100000"/>
                </a:lnSpc>
                <a:spcBef>
                  <a:spcPts val="1200"/>
                </a:spcBef>
                <a:spcAft>
                  <a:spcPts val="600"/>
                </a:spcAft>
                <a:buClrTx/>
                <a:buSzTx/>
                <a:buFontTx/>
                <a:buNone/>
                <a:tabLst/>
              </a:pPr>
              <a:r>
                <a:rPr kumimoji="0" lang="fr-FR" sz="1600" b="0" i="0" u="none" strike="noStrike" cap="none" normalizeH="0" baseline="0" smtClean="0">
                  <a:ln>
                    <a:noFill/>
                  </a:ln>
                  <a:solidFill>
                    <a:schemeClr val="tx1"/>
                  </a:solidFill>
                  <a:effectLst/>
                  <a:latin typeface="Times New Roman" pitchFamily="18" charset="0"/>
                </a:rPr>
                <a:t>STEROIZI</a:t>
              </a:r>
            </a:p>
            <a:p>
              <a:pPr marL="0" marR="0" lvl="0" indent="0" algn="just" defTabSz="914400" rtl="0" eaLnBrk="1" fontAlgn="base" latinLnBrk="0" hangingPunct="1">
                <a:lnSpc>
                  <a:spcPct val="100000"/>
                </a:lnSpc>
                <a:spcBef>
                  <a:spcPts val="1200"/>
                </a:spcBef>
                <a:spcAft>
                  <a:spcPts val="600"/>
                </a:spcAft>
                <a:buClrTx/>
                <a:buSzTx/>
                <a:buFontTx/>
                <a:buNone/>
                <a:tabLst/>
              </a:pPr>
              <a:r>
                <a:rPr kumimoji="0" lang="fr-FR" sz="1600" b="0" i="0" u="none" strike="noStrike" cap="none" normalizeH="0" baseline="0" smtClean="0">
                  <a:ln>
                    <a:noFill/>
                  </a:ln>
                  <a:solidFill>
                    <a:schemeClr val="tx1"/>
                  </a:solidFill>
                  <a:effectLst/>
                  <a:latin typeface="Times New Roman" pitchFamily="18" charset="0"/>
                </a:rPr>
                <a:t>CIC</a:t>
              </a:r>
            </a:p>
            <a:p>
              <a:pPr marL="0" marR="0" lvl="0" indent="0" algn="just" defTabSz="914400" rtl="0" eaLnBrk="1" fontAlgn="base" latinLnBrk="0" hangingPunct="1">
                <a:lnSpc>
                  <a:spcPct val="100000"/>
                </a:lnSpc>
                <a:spcBef>
                  <a:spcPts val="1200"/>
                </a:spcBef>
                <a:spcAft>
                  <a:spcPts val="60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Ly T IMUNE</a:t>
              </a:r>
              <a:endParaRPr kumimoji="0" lang="en-US" sz="1600" b="0" i="0" u="none" strike="noStrike" cap="none" normalizeH="0" baseline="0" smtClean="0">
                <a:ln>
                  <a:noFill/>
                </a:ln>
                <a:solidFill>
                  <a:schemeClr val="tx1"/>
                </a:solidFill>
                <a:effectLst/>
                <a:latin typeface="Arial" pitchFamily="34" charset="0"/>
              </a:endParaRPr>
            </a:p>
          </p:txBody>
        </p:sp>
        <p:sp>
          <p:nvSpPr>
            <p:cNvPr id="52229" name="Rectangle 5"/>
            <p:cNvSpPr>
              <a:spLocks noChangeArrowheads="1"/>
            </p:cNvSpPr>
            <p:nvPr/>
          </p:nvSpPr>
          <p:spPr bwMode="auto">
            <a:xfrm>
              <a:off x="3681" y="2344"/>
              <a:ext cx="2340" cy="1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GRANULOCITE</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MONOCITE</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MACROFAGE</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CELULE TUMORALE</a:t>
              </a:r>
              <a:endParaRPr kumimoji="0" lang="en-US" sz="1600" b="0" i="0" u="none" strike="noStrike" cap="none" normalizeH="0" baseline="0" smtClean="0">
                <a:ln>
                  <a:noFill/>
                </a:ln>
                <a:solidFill>
                  <a:schemeClr val="tx1"/>
                </a:solidFill>
                <a:effectLst/>
                <a:latin typeface="Arial" pitchFamily="34" charset="0"/>
              </a:endParaRPr>
            </a:p>
          </p:txBody>
        </p:sp>
        <p:sp>
          <p:nvSpPr>
            <p:cNvPr id="52230" name="Rectangle 6"/>
            <p:cNvSpPr>
              <a:spLocks noChangeArrowheads="1"/>
            </p:cNvSpPr>
            <p:nvPr/>
          </p:nvSpPr>
          <p:spPr bwMode="auto">
            <a:xfrm>
              <a:off x="6381" y="2515"/>
              <a:ext cx="1080" cy="5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600"/>
                </a:spcBef>
                <a:spcAft>
                  <a:spcPts val="600"/>
                </a:spcAft>
                <a:buClrTx/>
                <a:buSzTx/>
                <a:buFontTx/>
                <a:buNone/>
                <a:tabLst/>
              </a:pPr>
              <a:r>
                <a:rPr kumimoji="0" lang="ro-RO" sz="1600" b="1" i="0" u="none" strike="noStrike" cap="none" normalizeH="0" baseline="0" smtClean="0">
                  <a:ln>
                    <a:noFill/>
                  </a:ln>
                  <a:solidFill>
                    <a:schemeClr val="tx1"/>
                  </a:solidFill>
                  <a:effectLst/>
                  <a:latin typeface="Times New Roman" pitchFamily="18" charset="0"/>
                </a:rPr>
                <a:t>FEBRĂ</a:t>
              </a:r>
              <a:endParaRPr kumimoji="0" lang="en-US" sz="1600" b="0" i="0" u="none" strike="noStrike" cap="none" normalizeH="0" baseline="0" smtClean="0">
                <a:ln>
                  <a:noFill/>
                </a:ln>
                <a:solidFill>
                  <a:schemeClr val="tx1"/>
                </a:solidFill>
                <a:effectLst/>
                <a:latin typeface="Arial" pitchFamily="34" charset="0"/>
              </a:endParaRPr>
            </a:p>
          </p:txBody>
        </p:sp>
        <p:sp>
          <p:nvSpPr>
            <p:cNvPr id="52231" name="Rectangle 7"/>
            <p:cNvSpPr>
              <a:spLocks noChangeArrowheads="1"/>
            </p:cNvSpPr>
            <p:nvPr/>
          </p:nvSpPr>
          <p:spPr bwMode="auto">
            <a:xfrm>
              <a:off x="1711" y="3736"/>
              <a:ext cx="1620"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o-RO" sz="1600" b="0" i="0" u="none" strike="noStrike" cap="none" normalizeH="0" baseline="0" smtClean="0">
                  <a:ln>
                    <a:noFill/>
                  </a:ln>
                  <a:solidFill>
                    <a:schemeClr val="tx1"/>
                  </a:solidFill>
                  <a:effectLst/>
                  <a:latin typeface="Times New Roman" pitchFamily="18" charset="0"/>
                </a:rPr>
                <a:t>IL-1 (PIROGEN ENDOGEN</a:t>
              </a:r>
              <a:r>
                <a:rPr kumimoji="0" lang="ro-RO" sz="1600" b="0" i="0" u="none" strike="noStrike" cap="none" normalizeH="0" baseline="0" smtClean="0">
                  <a:ln>
                    <a:noFill/>
                  </a:ln>
                  <a:solidFill>
                    <a:schemeClr val="tx1"/>
                  </a:solidFill>
                  <a:effectLst/>
                  <a:latin typeface="Calibri" pitchFamily="34" charset="0"/>
                </a:rPr>
                <a:t>)</a:t>
              </a:r>
              <a:endParaRPr kumimoji="0" lang="en-US" sz="1600" b="0" i="0" u="none" strike="noStrike" cap="none" normalizeH="0" baseline="0" smtClean="0">
                <a:ln>
                  <a:noFill/>
                </a:ln>
                <a:solidFill>
                  <a:schemeClr val="tx1"/>
                </a:solidFill>
                <a:effectLst/>
                <a:latin typeface="Arial" pitchFamily="34" charset="0"/>
              </a:endParaRPr>
            </a:p>
          </p:txBody>
        </p:sp>
        <p:sp>
          <p:nvSpPr>
            <p:cNvPr id="52232" name="Line 8"/>
            <p:cNvSpPr>
              <a:spLocks noChangeShapeType="1"/>
            </p:cNvSpPr>
            <p:nvPr/>
          </p:nvSpPr>
          <p:spPr bwMode="auto">
            <a:xfrm>
              <a:off x="3321" y="1444"/>
              <a:ext cx="3240" cy="9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52233" name="Line 9"/>
            <p:cNvSpPr>
              <a:spLocks noChangeShapeType="1"/>
            </p:cNvSpPr>
            <p:nvPr/>
          </p:nvSpPr>
          <p:spPr bwMode="auto">
            <a:xfrm flipV="1">
              <a:off x="3321" y="3244"/>
              <a:ext cx="3240" cy="12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52234" name="Line 10"/>
            <p:cNvSpPr>
              <a:spLocks noChangeShapeType="1"/>
            </p:cNvSpPr>
            <p:nvPr/>
          </p:nvSpPr>
          <p:spPr bwMode="auto">
            <a:xfrm>
              <a:off x="3141" y="2884"/>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52235" name="Line 11"/>
            <p:cNvSpPr>
              <a:spLocks noChangeShapeType="1"/>
            </p:cNvSpPr>
            <p:nvPr/>
          </p:nvSpPr>
          <p:spPr bwMode="auto">
            <a:xfrm flipH="1">
              <a:off x="3321" y="3424"/>
              <a:ext cx="3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52236" name="Line 12"/>
            <p:cNvSpPr>
              <a:spLocks noChangeShapeType="1"/>
            </p:cNvSpPr>
            <p:nvPr/>
          </p:nvSpPr>
          <p:spPr bwMode="auto">
            <a:xfrm>
              <a:off x="3321" y="1984"/>
              <a:ext cx="3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grpSp>
      <p:sp>
        <p:nvSpPr>
          <p:cNvPr id="15" name="TextBox 14"/>
          <p:cNvSpPr txBox="1"/>
          <p:nvPr/>
        </p:nvSpPr>
        <p:spPr>
          <a:xfrm>
            <a:off x="3643306" y="6000768"/>
            <a:ext cx="2571768" cy="369332"/>
          </a:xfrm>
          <a:prstGeom prst="rect">
            <a:avLst/>
          </a:prstGeom>
          <a:noFill/>
        </p:spPr>
        <p:txBody>
          <a:bodyPr wrap="square" rtlCol="0">
            <a:spAutoFit/>
          </a:bodyPr>
          <a:lstStyle/>
          <a:p>
            <a:r>
              <a:rPr lang="en-US" dirty="0" err="1"/>
              <a:t>Figura</a:t>
            </a:r>
            <a:r>
              <a:rPr lang="en-US" dirty="0"/>
              <a:t> 3: </a:t>
            </a:r>
            <a:r>
              <a:rPr lang="en-US" dirty="0" err="1"/>
              <a:t>Reacţia</a:t>
            </a:r>
            <a:r>
              <a:rPr lang="en-US" dirty="0"/>
              <a:t> </a:t>
            </a:r>
            <a:r>
              <a:rPr lang="en-US" dirty="0" err="1"/>
              <a:t>febrilă</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70000" lnSpcReduction="20000"/>
          </a:bodyPr>
          <a:lstStyle/>
          <a:p>
            <a:r>
              <a:rPr lang="ro-RO" b="1" dirty="0" smtClean="0"/>
              <a:t>2.1.3. FACTORII INTERNI AI APĂRĂRII NESPECIFICE</a:t>
            </a:r>
            <a:endParaRPr lang="en-US" dirty="0" smtClean="0"/>
          </a:p>
          <a:p>
            <a:r>
              <a:rPr lang="ro-RO" dirty="0" smtClean="0"/>
              <a:t>În cazul în care </a:t>
            </a:r>
            <a:r>
              <a:rPr lang="ro-RO" b="1" i="1" dirty="0" smtClean="0"/>
              <a:t>bacteriile patogene au învins barierele mucoase</a:t>
            </a:r>
            <a:r>
              <a:rPr lang="ro-RO" dirty="0" smtClean="0"/>
              <a:t> sau cutanate, </a:t>
            </a:r>
            <a:r>
              <a:rPr lang="ro-RO" b="1" i="1" dirty="0" smtClean="0"/>
              <a:t>difuzarea lor este împiedicată</a:t>
            </a:r>
            <a:r>
              <a:rPr lang="ro-RO" dirty="0" smtClean="0"/>
              <a:t> în mod normal, </a:t>
            </a:r>
            <a:r>
              <a:rPr lang="ro-RO" b="1" i="1" dirty="0" smtClean="0"/>
              <a:t>de ţesutul conjunctiv intercelular</a:t>
            </a:r>
            <a:r>
              <a:rPr lang="ro-RO" dirty="0" smtClean="0"/>
              <a:t>. Uneori însă, acesta poate fi distrus de unele enzime bacteriene proteolitice: proteinaze, fibrinolizine, colagenaze, streptochinaze. Factorii interni ai apărării nespecifice sunt încadraţi în două categorii: factori umorali şi factori celulari.</a:t>
            </a:r>
            <a:endParaRPr lang="en-US" dirty="0" smtClean="0"/>
          </a:p>
          <a:p>
            <a:endParaRPr lang="en-US" dirty="0" smtClean="0"/>
          </a:p>
          <a:p>
            <a:r>
              <a:rPr lang="ro-RO" b="1" dirty="0" smtClean="0"/>
              <a:t>a. FACTORI UMORALI</a:t>
            </a:r>
            <a:endParaRPr lang="en-US" dirty="0" smtClean="0"/>
          </a:p>
          <a:p>
            <a:r>
              <a:rPr lang="ro-RO" b="1" dirty="0" smtClean="0"/>
              <a:t>a.1. Polipeptidele bazice</a:t>
            </a:r>
            <a:r>
              <a:rPr lang="ro-RO" dirty="0" smtClean="0"/>
              <a:t> din unele ţesuturi au efect bactericid (pătrund prin peretele bacterian şi </a:t>
            </a:r>
            <a:r>
              <a:rPr lang="ro-RO" b="1" i="1" dirty="0" smtClean="0"/>
              <a:t>alterează funcţiile osmotice a membranei citoplasmatice</a:t>
            </a:r>
            <a:r>
              <a:rPr lang="ro-RO" dirty="0" smtClean="0"/>
              <a:t>, ducând în final la moarte celulară). Exemple: </a:t>
            </a:r>
            <a:r>
              <a:rPr lang="ro-RO" i="1" dirty="0" smtClean="0"/>
              <a:t>polipeptidele bazice</a:t>
            </a:r>
            <a:r>
              <a:rPr lang="ro-RO" dirty="0" smtClean="0"/>
              <a:t> cu efect asupra </a:t>
            </a:r>
            <a:r>
              <a:rPr lang="ro-RO" i="1" dirty="0" smtClean="0"/>
              <a:t>bacilului cărbunos</a:t>
            </a:r>
            <a:r>
              <a:rPr lang="ro-RO" dirty="0" smtClean="0"/>
              <a:t>, </a:t>
            </a:r>
            <a:r>
              <a:rPr lang="ro-RO" i="1" dirty="0" smtClean="0"/>
              <a:t>spermina şi spermidina </a:t>
            </a:r>
            <a:r>
              <a:rPr lang="ro-RO" dirty="0" smtClean="0"/>
              <a:t>cu efecte </a:t>
            </a:r>
            <a:r>
              <a:rPr lang="ro-RO" i="1" dirty="0" smtClean="0"/>
              <a:t>asupra bacilului Koch</a:t>
            </a:r>
            <a:r>
              <a:rPr lang="ro-RO" dirty="0" smtClean="0"/>
              <a:t> </a:t>
            </a:r>
            <a:r>
              <a:rPr lang="ro-RO" i="1" dirty="0" smtClean="0"/>
              <a:t>şi stafilococului aureu</a:t>
            </a:r>
            <a:r>
              <a:rPr lang="ro-RO" dirty="0" smtClean="0"/>
              <a:t>.</a:t>
            </a:r>
            <a:endParaRPr lang="en-US" dirty="0" smtClean="0"/>
          </a:p>
          <a:p>
            <a:endParaRPr lang="en-US" dirty="0" smtClean="0"/>
          </a:p>
          <a:p>
            <a:r>
              <a:rPr lang="ro-RO" b="1" dirty="0" smtClean="0"/>
              <a:t>a.2. Lizozimul</a:t>
            </a:r>
            <a:r>
              <a:rPr lang="ro-RO" dirty="0" smtClean="0"/>
              <a:t> este o mucopeptidază care </a:t>
            </a:r>
            <a:r>
              <a:rPr lang="ro-RO" b="1" i="1" dirty="0" smtClean="0"/>
              <a:t>hidrolizează legăturile peptidoglicanului din peretele celular</a:t>
            </a:r>
            <a:r>
              <a:rPr lang="ro-RO" dirty="0" smtClean="0"/>
              <a:t> al bacteriilor, acestea devenind sensibile la liza osmotică. Acţionează puternic asupra </a:t>
            </a:r>
            <a:r>
              <a:rPr lang="ro-RO" b="1" i="1" dirty="0" smtClean="0"/>
              <a:t>bacteriilor Gram pozitive</a:t>
            </a:r>
            <a:r>
              <a:rPr lang="ro-RO" dirty="0" smtClean="0"/>
              <a:t>. Bacteriile Gram negative nu sunt sensibile la acţiunea lizozimului, deoarece peptidoglicanul este acoperit de membrana externă. Dacă aceste bacterii sunt supuse iniţial acţiunii complementului, acesta va leza membrana externă dezvelind peptidoglicanul, sensibil acum la acţiunea lizozimului.</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0000" lnSpcReduction="20000"/>
          </a:bodyPr>
          <a:lstStyle/>
          <a:p>
            <a:r>
              <a:rPr lang="ro-RO" b="1" dirty="0" smtClean="0"/>
              <a:t>a.3. Splenocitina</a:t>
            </a:r>
            <a:r>
              <a:rPr lang="ro-RO" dirty="0" smtClean="0"/>
              <a:t> din splină care </a:t>
            </a:r>
            <a:r>
              <a:rPr lang="ro-RO" b="1" i="1" dirty="0" smtClean="0"/>
              <a:t>acţionează pe bacilii Gram negativi</a:t>
            </a:r>
            <a:r>
              <a:rPr lang="ro-RO" dirty="0" smtClean="0"/>
              <a:t>: </a:t>
            </a:r>
            <a:r>
              <a:rPr lang="ro-RO" i="1" dirty="0" smtClean="0"/>
              <a:t>Salmonella, E. coli patogen.</a:t>
            </a:r>
            <a:endParaRPr lang="en-US" dirty="0" smtClean="0"/>
          </a:p>
          <a:p>
            <a:r>
              <a:rPr lang="ro-RO" b="1" i="1" dirty="0" smtClean="0"/>
              <a:t> </a:t>
            </a:r>
            <a:endParaRPr lang="en-US" dirty="0" smtClean="0"/>
          </a:p>
          <a:p>
            <a:r>
              <a:rPr lang="ro-RO" b="1" dirty="0" smtClean="0"/>
              <a:t>a.4. Betalizina</a:t>
            </a:r>
            <a:r>
              <a:rPr lang="ro-RO" b="1" i="1" dirty="0" smtClean="0"/>
              <a:t>, </a:t>
            </a:r>
            <a:r>
              <a:rPr lang="ro-RO" dirty="0" smtClean="0"/>
              <a:t>proteină bazică de origine trombocitară, cu </a:t>
            </a:r>
            <a:r>
              <a:rPr lang="ro-RO" b="1" i="1" dirty="0" smtClean="0"/>
              <a:t>efect inhibitor</a:t>
            </a:r>
            <a:r>
              <a:rPr lang="ro-RO" dirty="0" smtClean="0"/>
              <a:t> asupra multiplicării </a:t>
            </a:r>
            <a:r>
              <a:rPr lang="ro-RO" b="1" i="1" dirty="0" smtClean="0"/>
              <a:t>florei Gram pozitive</a:t>
            </a:r>
            <a:r>
              <a:rPr lang="ro-RO" dirty="0" smtClean="0"/>
              <a:t>, cu efect distructiv la nivelul membranei celulare.</a:t>
            </a:r>
            <a:endParaRPr lang="en-US" dirty="0" smtClean="0"/>
          </a:p>
          <a:p>
            <a:r>
              <a:rPr lang="ro-RO" b="1" i="1" dirty="0" smtClean="0"/>
              <a:t> </a:t>
            </a:r>
            <a:endParaRPr lang="en-US" dirty="0" smtClean="0"/>
          </a:p>
          <a:p>
            <a:r>
              <a:rPr lang="ro-RO" b="1" dirty="0" smtClean="0"/>
              <a:t>a.5. Lactoferina </a:t>
            </a:r>
            <a:r>
              <a:rPr lang="ro-RO" dirty="0" smtClean="0"/>
              <a:t>este o proteină care leagă fierul şi care este în competiţie cu bacteriile cărora le este esenţial în multiplicare.</a:t>
            </a:r>
            <a:endParaRPr lang="en-US" dirty="0" smtClean="0"/>
          </a:p>
          <a:p>
            <a:r>
              <a:rPr lang="ro-RO" b="1" i="1" dirty="0" smtClean="0"/>
              <a:t> </a:t>
            </a:r>
            <a:endParaRPr lang="en-US" dirty="0" smtClean="0"/>
          </a:p>
          <a:p>
            <a:r>
              <a:rPr lang="ro-RO" b="1" dirty="0" smtClean="0"/>
              <a:t>a.6. Opsoninele </a:t>
            </a:r>
            <a:r>
              <a:rPr lang="ro-RO" dirty="0" smtClean="0"/>
              <a:t>sunt </a:t>
            </a:r>
            <a:r>
              <a:rPr lang="ro-RO" b="1" i="1" dirty="0" smtClean="0"/>
              <a:t>substanţe care aderă de suprafaţa unui microorganism făcându-l accesibil fagocitozei</a:t>
            </a:r>
            <a:r>
              <a:rPr lang="ro-RO" dirty="0" smtClean="0"/>
              <a:t>. Există </a:t>
            </a:r>
            <a:r>
              <a:rPr lang="ro-RO" b="1" dirty="0" smtClean="0"/>
              <a:t>opsonine specifice</a:t>
            </a:r>
            <a:r>
              <a:rPr lang="ro-RO" dirty="0" smtClean="0"/>
              <a:t> (</a:t>
            </a:r>
            <a:r>
              <a:rPr lang="ro-RO" i="1" dirty="0" smtClean="0"/>
              <a:t>anticorpi de tip IgG </a:t>
            </a:r>
            <a:r>
              <a:rPr lang="ro-RO" dirty="0" smtClean="0"/>
              <a:t>implicaţi în apărarea antiinfecţioasă dobândită) şi </a:t>
            </a:r>
            <a:r>
              <a:rPr lang="ro-RO" b="1" dirty="0" smtClean="0"/>
              <a:t>nespecifice</a:t>
            </a:r>
            <a:r>
              <a:rPr lang="ro-RO" dirty="0" smtClean="0"/>
              <a:t> (</a:t>
            </a:r>
            <a:r>
              <a:rPr lang="ro-RO" i="1" dirty="0" smtClean="0"/>
              <a:t>C3b, fibronectina</a:t>
            </a:r>
            <a:r>
              <a:rPr lang="ro-RO" dirty="0" smtClean="0"/>
              <a:t>). Exemplu: C3b, produsă în timpul activării complementului, se leagă de glicoprotein-receptorul pentru C3b prezent pe membrana fagocitelor. Fiind legat de fagocit microbul va fi fagocitat eficient.</a:t>
            </a:r>
            <a:endParaRPr lang="en-US" dirty="0" smtClean="0"/>
          </a:p>
          <a:p>
            <a:r>
              <a:rPr lang="ro-RO" b="1" dirty="0" smtClean="0"/>
              <a:t> </a:t>
            </a:r>
            <a:endParaRPr lang="en-US" dirty="0" smtClean="0"/>
          </a:p>
          <a:p>
            <a:r>
              <a:rPr lang="ro-RO" b="1" dirty="0" smtClean="0"/>
              <a:t>a.7. Stress-ul infecţios antibacterian</a:t>
            </a:r>
            <a:r>
              <a:rPr lang="ro-RO" dirty="0" smtClean="0"/>
              <a:t> ce constă din </a:t>
            </a:r>
            <a:r>
              <a:rPr lang="ro-RO" b="1" i="1" dirty="0" smtClean="0"/>
              <a:t>punerea în activitate a axului hipotalamus – hipofiză anterioară – corticosuprarenală cu eliberare de glucocorticoizi</a:t>
            </a:r>
            <a:r>
              <a:rPr lang="ro-RO" dirty="0" smtClean="0"/>
              <a:t>. Însă, în cantitate mare, glucocorticoizii scad mijloacele de apărare ale organismului (figura 4). </a:t>
            </a: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357166"/>
            <a:ext cx="8786874" cy="6500834"/>
          </a:xfrm>
        </p:spPr>
        <p:txBody>
          <a:bodyPr>
            <a:normAutofit fontScale="70000" lnSpcReduction="20000"/>
          </a:bodyPr>
          <a:lstStyle/>
          <a:p>
            <a:r>
              <a:rPr lang="ro-RO" b="1" dirty="0" smtClean="0"/>
              <a:t>a.8. Proteina C reactivă</a:t>
            </a:r>
            <a:r>
              <a:rPr lang="ro-RO" dirty="0" smtClean="0"/>
              <a:t> îşi trage numele de la faptul că reacţionează, printre altele, cu proteina C a pneumococului. Această proteină se </a:t>
            </a:r>
            <a:r>
              <a:rPr lang="ro-RO" b="1" i="1" dirty="0" smtClean="0"/>
              <a:t>ataşează pe unele bacterii sau fungi şi promovează învelirea acestora cu molecule de complement</a:t>
            </a:r>
            <a:r>
              <a:rPr lang="ro-RO" dirty="0" smtClean="0"/>
              <a:t> (C</a:t>
            </a:r>
            <a:r>
              <a:rPr lang="ro-RO" dirty="0" smtClean="0">
                <a:sym typeface="Symbol"/>
              </a:rPr>
              <a:t></a:t>
            </a:r>
            <a:r>
              <a:rPr lang="ro-RO" dirty="0" smtClean="0"/>
              <a:t>).  Învelirea celulelor cu fracţiuni de C</a:t>
            </a:r>
            <a:r>
              <a:rPr lang="ro-RO" dirty="0" smtClean="0">
                <a:sym typeface="Symbol"/>
              </a:rPr>
              <a:t></a:t>
            </a:r>
            <a:r>
              <a:rPr lang="ro-RO" dirty="0" smtClean="0"/>
              <a:t> produce facilitarea fagocitării celulelor respective.</a:t>
            </a:r>
            <a:endParaRPr lang="en-US" dirty="0" smtClean="0"/>
          </a:p>
          <a:p>
            <a:endParaRPr lang="en-US" dirty="0" smtClean="0"/>
          </a:p>
          <a:p>
            <a:r>
              <a:rPr lang="ro-RO" b="1" dirty="0" smtClean="0"/>
              <a:t>a.9. Fibronectina</a:t>
            </a:r>
            <a:r>
              <a:rPr lang="ro-RO" dirty="0" smtClean="0"/>
              <a:t>, glicoproteină care favorizează </a:t>
            </a:r>
            <a:r>
              <a:rPr lang="ro-RO" b="1" i="1" dirty="0" smtClean="0"/>
              <a:t>adeziunea celulelor de suprafeţe</a:t>
            </a:r>
            <a:r>
              <a:rPr lang="ro-RO" dirty="0" smtClean="0"/>
              <a:t>, acţionează ca opsonină faţă de </a:t>
            </a:r>
            <a:r>
              <a:rPr lang="ro-RO" b="1" i="1" dirty="0" smtClean="0"/>
              <a:t>bacteriile Gram pozitive</a:t>
            </a:r>
            <a:r>
              <a:rPr lang="ro-RO" dirty="0" smtClean="0"/>
              <a:t>. Ea se găseşte la suprafaţa mucoaselor, impiedicând, prin proprietatea de a se lega de flora Gram pozitivă, colonizarea mucoaselor cu floră Gram negativă (de exemplu mucoasa faringiană).</a:t>
            </a:r>
            <a:endParaRPr lang="en-US" dirty="0" smtClean="0"/>
          </a:p>
          <a:p>
            <a:endParaRPr lang="en-US" dirty="0" smtClean="0"/>
          </a:p>
          <a:p>
            <a:r>
              <a:rPr lang="ro-RO" b="1" dirty="0" smtClean="0"/>
              <a:t>a.10. Sistemul complementului (C</a:t>
            </a:r>
            <a:r>
              <a:rPr lang="ro-RO" b="1" dirty="0" smtClean="0">
                <a:sym typeface="Symbol"/>
              </a:rPr>
              <a:t></a:t>
            </a:r>
            <a:r>
              <a:rPr lang="ro-RO" b="1" dirty="0" smtClean="0"/>
              <a:t>, alexina)</a:t>
            </a:r>
            <a:endParaRPr lang="en-US" dirty="0" smtClean="0"/>
          </a:p>
          <a:p>
            <a:r>
              <a:rPr lang="ro-RO" dirty="0" smtClean="0"/>
              <a:t>Complementul este o componentă complexă a serului normal. Este format din aproximativ </a:t>
            </a:r>
            <a:r>
              <a:rPr lang="ro-RO" b="1" i="1" dirty="0" smtClean="0"/>
              <a:t>25 de proteine plasmatice</a:t>
            </a:r>
            <a:r>
              <a:rPr lang="ro-RO" dirty="0" smtClean="0"/>
              <a:t> („componente”) </a:t>
            </a:r>
            <a:r>
              <a:rPr lang="ro-RO" b="1" i="1" dirty="0" smtClean="0"/>
              <a:t>care se activează succesiv una pe cealaltă într-o ordine dată</a:t>
            </a:r>
            <a:r>
              <a:rPr lang="ro-RO" dirty="0" smtClean="0"/>
              <a:t> („activare în cascadă). Aceste componente sunt produse în marea lor majoritate de către </a:t>
            </a:r>
            <a:r>
              <a:rPr lang="ro-RO" b="1" i="1" dirty="0" smtClean="0"/>
              <a:t>ficat</a:t>
            </a:r>
            <a:r>
              <a:rPr lang="ro-RO" dirty="0" smtClean="0"/>
              <a:t>. </a:t>
            </a:r>
            <a:r>
              <a:rPr lang="ro-RO" b="1" i="1" dirty="0" smtClean="0"/>
              <a:t>Macrofagele</a:t>
            </a:r>
            <a:r>
              <a:rPr lang="ro-RO" dirty="0" smtClean="0"/>
              <a:t> reprezintă al doilea sediu important de sinteză a componentelor complementului. A mai fost demonstrată sinteza limitată a unora din factorii acestuia în </a:t>
            </a:r>
            <a:r>
              <a:rPr lang="ro-RO" b="1" i="1" dirty="0" smtClean="0"/>
              <a:t>fibroblaste şi celulele intestinale</a:t>
            </a:r>
            <a:r>
              <a:rPr lang="ro-RO" dirty="0" smtClean="0"/>
              <a:t>. Se comportă ca proteine de fază acută: rata sintezei lor se accelerează în cursul infecţiilor sau altor injurii.</a:t>
            </a:r>
            <a:endParaRPr lang="en-US" dirty="0" smtClean="0"/>
          </a:p>
          <a:p>
            <a:r>
              <a:rPr lang="ro-RO" i="1" dirty="0" smtClean="0"/>
              <a:t>Cantitatea de complement</a:t>
            </a:r>
            <a:r>
              <a:rPr lang="ro-RO" dirty="0" smtClean="0"/>
              <a:t> prezentă în plasmă </a:t>
            </a:r>
            <a:r>
              <a:rPr lang="ro-RO" i="1" dirty="0" smtClean="0"/>
              <a:t>este relativ constantă</a:t>
            </a:r>
            <a:r>
              <a:rPr lang="ro-RO" dirty="0" smtClean="0"/>
              <a:t>. </a:t>
            </a:r>
            <a:endParaRPr lang="en-US" dirty="0" smtClean="0"/>
          </a:p>
          <a:p>
            <a:r>
              <a:rPr lang="ro-RO" b="1" dirty="0" smtClean="0"/>
              <a:t>- </a:t>
            </a:r>
            <a:r>
              <a:rPr lang="ro-RO" b="1" i="1" dirty="0" smtClean="0"/>
              <a:t>Creşterea activităţii globale a complementului</a:t>
            </a:r>
            <a:r>
              <a:rPr lang="ro-RO" dirty="0" smtClean="0"/>
              <a:t> se poate produce în </a:t>
            </a:r>
            <a:r>
              <a:rPr lang="ro-RO" b="1" i="1" dirty="0" smtClean="0"/>
              <a:t>infecţii sau procese neoplazice</a:t>
            </a:r>
            <a:r>
              <a:rPr lang="ro-RO" dirty="0" smtClean="0"/>
              <a:t>. </a:t>
            </a:r>
            <a:endParaRPr lang="en-US" dirty="0" smtClean="0"/>
          </a:p>
          <a:p>
            <a:r>
              <a:rPr lang="ro-RO" b="1" dirty="0" smtClean="0"/>
              <a:t>- </a:t>
            </a:r>
            <a:r>
              <a:rPr lang="ro-RO" b="1" i="1" dirty="0" smtClean="0"/>
              <a:t>Scăderea nivelurilor plasmatice ale complementului</a:t>
            </a:r>
            <a:r>
              <a:rPr lang="ro-RO" dirty="0" smtClean="0"/>
              <a:t> se datorează fie unui </a:t>
            </a:r>
            <a:r>
              <a:rPr lang="ro-RO" b="1" i="1" dirty="0" smtClean="0"/>
              <a:t>consum exagerat al acestuia</a:t>
            </a:r>
            <a:r>
              <a:rPr lang="ro-RO" dirty="0" smtClean="0"/>
              <a:t> (în bolile de complexe imune), fie unei </a:t>
            </a:r>
            <a:r>
              <a:rPr lang="ro-RO" b="1" i="1" dirty="0" smtClean="0"/>
              <a:t>sinteze reduse</a:t>
            </a:r>
            <a:r>
              <a:rPr lang="ro-RO" dirty="0" smtClean="0"/>
              <a:t> (cum este cazul insuficienţei hepatice).	</a:t>
            </a: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p:cNvGrpSpPr>
            <a:grpSpLocks/>
          </p:cNvGrpSpPr>
          <p:nvPr/>
        </p:nvGrpSpPr>
        <p:grpSpPr bwMode="auto">
          <a:xfrm>
            <a:off x="1714480" y="1428736"/>
            <a:ext cx="5572164" cy="3571900"/>
            <a:chOff x="2061" y="2948"/>
            <a:chExt cx="5800" cy="3105"/>
          </a:xfrm>
        </p:grpSpPr>
        <p:sp>
          <p:nvSpPr>
            <p:cNvPr id="53251" name="Text Box 3"/>
            <p:cNvSpPr txBox="1">
              <a:spLocks noChangeArrowheads="1"/>
            </p:cNvSpPr>
            <p:nvPr/>
          </p:nvSpPr>
          <p:spPr bwMode="auto">
            <a:xfrm>
              <a:off x="5380" y="4866"/>
              <a:ext cx="1590"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SALUTAR</a:t>
              </a:r>
              <a:endParaRPr kumimoji="0" lang="en-US" b="0" i="0" u="none" strike="noStrike" cap="none" normalizeH="0" baseline="0" smtClean="0">
                <a:ln>
                  <a:noFill/>
                </a:ln>
                <a:solidFill>
                  <a:schemeClr val="tx1"/>
                </a:solidFill>
                <a:effectLst/>
                <a:latin typeface="Arial" pitchFamily="34" charset="0"/>
              </a:endParaRPr>
            </a:p>
          </p:txBody>
        </p:sp>
        <p:sp>
          <p:nvSpPr>
            <p:cNvPr id="53252" name="Text Box 4"/>
            <p:cNvSpPr txBox="1">
              <a:spLocks noChangeArrowheads="1"/>
            </p:cNvSpPr>
            <p:nvPr/>
          </p:nvSpPr>
          <p:spPr bwMode="auto">
            <a:xfrm>
              <a:off x="2113" y="2948"/>
              <a:ext cx="2085"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HIPOTALAMUS</a:t>
              </a:r>
              <a:endParaRPr kumimoji="0" lang="en-US" b="0" i="0" u="none" strike="noStrike" cap="none" normalizeH="0" baseline="0" smtClean="0">
                <a:ln>
                  <a:noFill/>
                </a:ln>
                <a:solidFill>
                  <a:schemeClr val="tx1"/>
                </a:solidFill>
                <a:effectLst/>
                <a:latin typeface="Arial" pitchFamily="34" charset="0"/>
              </a:endParaRPr>
            </a:p>
          </p:txBody>
        </p:sp>
        <p:sp>
          <p:nvSpPr>
            <p:cNvPr id="53253" name="Text Box 5"/>
            <p:cNvSpPr txBox="1">
              <a:spLocks noChangeArrowheads="1"/>
            </p:cNvSpPr>
            <p:nvPr/>
          </p:nvSpPr>
          <p:spPr bwMode="auto">
            <a:xfrm>
              <a:off x="2113" y="3833"/>
              <a:ext cx="2085"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HIPOFIZĂ</a:t>
              </a:r>
              <a:endParaRPr kumimoji="0" lang="en-US" b="0" i="0" u="none" strike="noStrike" cap="none" normalizeH="0" baseline="0" smtClean="0">
                <a:ln>
                  <a:noFill/>
                </a:ln>
                <a:solidFill>
                  <a:schemeClr val="tx1"/>
                </a:solidFill>
                <a:effectLst/>
                <a:latin typeface="Arial" pitchFamily="34" charset="0"/>
              </a:endParaRPr>
            </a:p>
          </p:txBody>
        </p:sp>
        <p:sp>
          <p:nvSpPr>
            <p:cNvPr id="53254" name="Text Box 6"/>
            <p:cNvSpPr txBox="1">
              <a:spLocks noChangeArrowheads="1"/>
            </p:cNvSpPr>
            <p:nvPr/>
          </p:nvSpPr>
          <p:spPr bwMode="auto">
            <a:xfrm>
              <a:off x="2730" y="4563"/>
              <a:ext cx="1041" cy="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rPr>
                <a:t>    ACTH</a:t>
              </a:r>
              <a:endParaRPr kumimoji="0" lang="en-US" b="0" i="0" u="none" strike="noStrike" cap="none" normalizeH="0" baseline="0" dirty="0" smtClean="0">
                <a:ln>
                  <a:noFill/>
                </a:ln>
                <a:solidFill>
                  <a:schemeClr val="tx1"/>
                </a:solidFill>
                <a:effectLst/>
                <a:latin typeface="Arial" pitchFamily="34" charset="0"/>
              </a:endParaRPr>
            </a:p>
          </p:txBody>
        </p:sp>
        <p:sp>
          <p:nvSpPr>
            <p:cNvPr id="53255" name="Text Box 7"/>
            <p:cNvSpPr txBox="1">
              <a:spLocks noChangeArrowheads="1"/>
            </p:cNvSpPr>
            <p:nvPr/>
          </p:nvSpPr>
          <p:spPr bwMode="auto">
            <a:xfrm>
              <a:off x="2061" y="5603"/>
              <a:ext cx="2190" cy="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SUPRARENALĂ</a:t>
              </a:r>
              <a:endParaRPr kumimoji="0" lang="en-US" b="0" i="0" u="none" strike="noStrike" cap="none" normalizeH="0" baseline="0" smtClean="0">
                <a:ln>
                  <a:noFill/>
                </a:ln>
                <a:solidFill>
                  <a:schemeClr val="tx1"/>
                </a:solidFill>
                <a:effectLst/>
                <a:latin typeface="Arial" pitchFamily="34" charset="0"/>
              </a:endParaRPr>
            </a:p>
          </p:txBody>
        </p:sp>
        <p:sp>
          <p:nvSpPr>
            <p:cNvPr id="53256" name="Line 8"/>
            <p:cNvSpPr>
              <a:spLocks noChangeShapeType="1"/>
            </p:cNvSpPr>
            <p:nvPr/>
          </p:nvSpPr>
          <p:spPr bwMode="auto">
            <a:xfrm flipV="1">
              <a:off x="4963" y="3064"/>
              <a:ext cx="1058" cy="2719"/>
            </a:xfrm>
            <a:prstGeom prst="line">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53257" name="AutoShape 9"/>
            <p:cNvSpPr>
              <a:spLocks noChangeArrowheads="1"/>
            </p:cNvSpPr>
            <p:nvPr/>
          </p:nvSpPr>
          <p:spPr bwMode="auto">
            <a:xfrm>
              <a:off x="4966" y="4553"/>
              <a:ext cx="2430" cy="1215"/>
            </a:xfrm>
            <a:prstGeom prst="parallelogram">
              <a:avLst>
                <a:gd name="adj" fmla="val 37694"/>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3258" name="AutoShape 10"/>
            <p:cNvSpPr>
              <a:spLocks noChangeArrowheads="1"/>
            </p:cNvSpPr>
            <p:nvPr/>
          </p:nvSpPr>
          <p:spPr bwMode="auto">
            <a:xfrm>
              <a:off x="5431" y="3338"/>
              <a:ext cx="2430" cy="1215"/>
            </a:xfrm>
            <a:prstGeom prst="parallelogram">
              <a:avLst>
                <a:gd name="adj" fmla="val 37694"/>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3259" name="WordArt 11"/>
            <p:cNvSpPr>
              <a:spLocks noChangeArrowheads="1" noChangeShapeType="1" noTextEdit="1"/>
            </p:cNvSpPr>
            <p:nvPr/>
          </p:nvSpPr>
          <p:spPr bwMode="auto">
            <a:xfrm rot="-4148407">
              <a:off x="4278" y="4373"/>
              <a:ext cx="1732" cy="281"/>
            </a:xfrm>
            <a:prstGeom prst="rect">
              <a:avLst/>
            </a:prstGeom>
          </p:spPr>
          <p:txBody>
            <a:bodyPr wrap="none" fromWordArt="1">
              <a:prstTxWarp prst="textPlain">
                <a:avLst>
                  <a:gd name="adj" fmla="val 50000"/>
                </a:avLst>
              </a:prstTxWarp>
            </a:bodyPr>
            <a:lstStyle/>
            <a:p>
              <a:pPr algn="ctr" rtl="0"/>
              <a:r>
                <a:rPr lang="en-US" kern="10" spc="0" smtClean="0">
                  <a:ln w="9525">
                    <a:solidFill>
                      <a:srgbClr val="000000"/>
                    </a:solidFill>
                    <a:round/>
                    <a:headEnd/>
                    <a:tailEnd/>
                  </a:ln>
                  <a:solidFill>
                    <a:srgbClr val="000000"/>
                  </a:solidFill>
                  <a:effectLst/>
                  <a:latin typeface="Arial Black"/>
                </a:rPr>
                <a:t>STEROIZI</a:t>
              </a:r>
              <a:endParaRPr lang="en-US" kern="10" spc="0">
                <a:ln w="9525">
                  <a:solidFill>
                    <a:srgbClr val="000000"/>
                  </a:solidFill>
                  <a:round/>
                  <a:headEnd/>
                  <a:tailEnd/>
                </a:ln>
                <a:solidFill>
                  <a:srgbClr val="000000"/>
                </a:solidFill>
                <a:effectLst/>
                <a:latin typeface="Arial Black"/>
              </a:endParaRPr>
            </a:p>
          </p:txBody>
        </p:sp>
        <p:sp>
          <p:nvSpPr>
            <p:cNvPr id="53260" name="Text Box 12"/>
            <p:cNvSpPr txBox="1">
              <a:spLocks noChangeArrowheads="1"/>
            </p:cNvSpPr>
            <p:nvPr/>
          </p:nvSpPr>
          <p:spPr bwMode="auto">
            <a:xfrm>
              <a:off x="5830" y="3606"/>
              <a:ext cx="1590" cy="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ts val="1200"/>
                </a:spcBef>
                <a:spcAft>
                  <a:spcPts val="600"/>
                </a:spcAft>
                <a:buClrTx/>
                <a:buSzTx/>
                <a:buFontTx/>
                <a:buNone/>
                <a:tabLst/>
              </a:pPr>
              <a:r>
                <a:rPr kumimoji="0" lang="en-US" b="0" i="0" u="none" strike="noStrike" cap="none" normalizeH="0" baseline="0" smtClean="0">
                  <a:ln>
                    <a:noFill/>
                  </a:ln>
                  <a:solidFill>
                    <a:schemeClr val="tx1"/>
                  </a:solidFill>
                  <a:effectLst/>
                  <a:latin typeface="Times New Roman" pitchFamily="18" charset="0"/>
                </a:rPr>
                <a:t>NOCIV</a:t>
              </a:r>
              <a:endParaRPr kumimoji="0" lang="en-US" b="0" i="0" u="none" strike="noStrike" cap="none" normalizeH="0" baseline="0" smtClean="0">
                <a:ln>
                  <a:noFill/>
                </a:ln>
                <a:solidFill>
                  <a:schemeClr val="tx1"/>
                </a:solidFill>
                <a:effectLst/>
                <a:latin typeface="Arial" pitchFamily="34" charset="0"/>
              </a:endParaRPr>
            </a:p>
          </p:txBody>
        </p:sp>
        <p:sp>
          <p:nvSpPr>
            <p:cNvPr id="53261" name="Line 13"/>
            <p:cNvSpPr>
              <a:spLocks noChangeShapeType="1"/>
            </p:cNvSpPr>
            <p:nvPr/>
          </p:nvSpPr>
          <p:spPr bwMode="auto">
            <a:xfrm>
              <a:off x="3156" y="3398"/>
              <a:ext cx="0" cy="4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53262" name="Line 14"/>
            <p:cNvSpPr>
              <a:spLocks noChangeShapeType="1"/>
            </p:cNvSpPr>
            <p:nvPr/>
          </p:nvSpPr>
          <p:spPr bwMode="auto">
            <a:xfrm>
              <a:off x="3156" y="4328"/>
              <a:ext cx="0" cy="4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53263" name="Line 15"/>
            <p:cNvSpPr>
              <a:spLocks noChangeShapeType="1"/>
            </p:cNvSpPr>
            <p:nvPr/>
          </p:nvSpPr>
          <p:spPr bwMode="auto">
            <a:xfrm>
              <a:off x="3156" y="5138"/>
              <a:ext cx="0" cy="4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19" name="TextBox 18"/>
          <p:cNvSpPr txBox="1"/>
          <p:nvPr/>
        </p:nvSpPr>
        <p:spPr>
          <a:xfrm>
            <a:off x="2643174" y="5786454"/>
            <a:ext cx="3429024" cy="369332"/>
          </a:xfrm>
          <a:prstGeom prst="rect">
            <a:avLst/>
          </a:prstGeom>
          <a:noFill/>
        </p:spPr>
        <p:txBody>
          <a:bodyPr wrap="square" rtlCol="0">
            <a:spAutoFit/>
          </a:bodyPr>
          <a:lstStyle/>
          <a:p>
            <a:r>
              <a:rPr lang="ro-RO" dirty="0"/>
              <a:t>Figura 4: Stress-ul antiinfecţios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786478"/>
          </a:xfrm>
        </p:spPr>
        <p:txBody>
          <a:bodyPr>
            <a:normAutofit fontScale="70000" lnSpcReduction="20000"/>
          </a:bodyPr>
          <a:lstStyle/>
          <a:p>
            <a:r>
              <a:rPr lang="ro-RO" b="1" dirty="0" smtClean="0"/>
              <a:t>PROPRIETĂŢI FIZICO-CHIMICE</a:t>
            </a:r>
            <a:endParaRPr lang="en-US" b="1" dirty="0" smtClean="0"/>
          </a:p>
          <a:p>
            <a:r>
              <a:rPr lang="ro-RO" dirty="0" smtClean="0"/>
              <a:t>C</a:t>
            </a:r>
            <a:r>
              <a:rPr lang="ro-RO" dirty="0" smtClean="0">
                <a:sym typeface="Symbol"/>
              </a:rPr>
              <a:t></a:t>
            </a:r>
            <a:r>
              <a:rPr lang="ro-RO" dirty="0" smtClean="0"/>
              <a:t> este un </a:t>
            </a:r>
            <a:r>
              <a:rPr lang="ro-RO" b="1" i="1" dirty="0" smtClean="0"/>
              <a:t>complex de globuline serice, termolabile</a:t>
            </a:r>
            <a:r>
              <a:rPr lang="ro-RO" dirty="0" smtClean="0"/>
              <a:t> (se distrug în 30 minute la 57</a:t>
            </a:r>
            <a:r>
              <a:rPr lang="ro-RO" dirty="0" smtClean="0">
                <a:sym typeface="Symbol"/>
              </a:rPr>
              <a:t></a:t>
            </a:r>
            <a:r>
              <a:rPr lang="ro-RO" dirty="0" smtClean="0"/>
              <a:t>C), sensibil la acţiunea unor agenţi fizici (ultraviolete), chimici (acizi, formol, săruri biliare). Se conservă bine în stare liofilizată şi există mai ales în plasma proaspătă.</a:t>
            </a:r>
            <a:endParaRPr lang="en-US" dirty="0" smtClean="0"/>
          </a:p>
          <a:p>
            <a:r>
              <a:rPr lang="ro-RO" dirty="0" smtClean="0"/>
              <a:t>Componente: </a:t>
            </a:r>
            <a:r>
              <a:rPr lang="ro-RO" b="1" dirty="0" smtClean="0"/>
              <a:t>fracţiuni şi subfracţiuni</a:t>
            </a:r>
            <a:r>
              <a:rPr lang="ro-RO" dirty="0" smtClean="0"/>
              <a:t>:</a:t>
            </a:r>
            <a:endParaRPr lang="en-US" dirty="0" smtClean="0"/>
          </a:p>
          <a:p>
            <a:r>
              <a:rPr lang="ro-RO" b="1" dirty="0" smtClean="0"/>
              <a:t>C1: C1q, C1r, C1s</a:t>
            </a:r>
            <a:endParaRPr lang="en-US" dirty="0" smtClean="0"/>
          </a:p>
          <a:p>
            <a:r>
              <a:rPr lang="ro-RO" b="1" dirty="0" smtClean="0"/>
              <a:t>C2: C2a, C2b</a:t>
            </a:r>
            <a:endParaRPr lang="en-US" dirty="0" smtClean="0"/>
          </a:p>
          <a:p>
            <a:r>
              <a:rPr lang="ro-RO" b="1" dirty="0" smtClean="0"/>
              <a:t>C3: C3a, C3b</a:t>
            </a:r>
            <a:endParaRPr lang="en-US" dirty="0" smtClean="0"/>
          </a:p>
          <a:p>
            <a:r>
              <a:rPr lang="ro-RO" b="1" dirty="0" smtClean="0"/>
              <a:t>C4:  C4a, C4b </a:t>
            </a:r>
            <a:endParaRPr lang="en-US" dirty="0" smtClean="0"/>
          </a:p>
          <a:p>
            <a:r>
              <a:rPr lang="ro-RO" b="1" dirty="0" smtClean="0"/>
              <a:t>C5:  C5a, C5b</a:t>
            </a:r>
            <a:endParaRPr lang="en-US" dirty="0" smtClean="0"/>
          </a:p>
          <a:p>
            <a:r>
              <a:rPr lang="ro-RO" b="1" dirty="0" smtClean="0"/>
              <a:t>C6</a:t>
            </a:r>
            <a:endParaRPr lang="en-US" dirty="0" smtClean="0"/>
          </a:p>
          <a:p>
            <a:r>
              <a:rPr lang="ro-RO" b="1" dirty="0" smtClean="0"/>
              <a:t>C7</a:t>
            </a:r>
            <a:endParaRPr lang="en-US" dirty="0" smtClean="0"/>
          </a:p>
          <a:p>
            <a:r>
              <a:rPr lang="ro-RO" b="1" dirty="0" smtClean="0"/>
              <a:t>C8</a:t>
            </a:r>
            <a:endParaRPr lang="en-US" dirty="0" smtClean="0"/>
          </a:p>
          <a:p>
            <a:r>
              <a:rPr lang="ro-RO" b="1" dirty="0" smtClean="0"/>
              <a:t>C9: C9(1), C9(2), C9(3)</a:t>
            </a:r>
            <a:endParaRPr lang="en-US" dirty="0" smtClean="0"/>
          </a:p>
          <a:p>
            <a:endParaRPr lang="en-US" dirty="0" smtClean="0"/>
          </a:p>
          <a:p>
            <a:r>
              <a:rPr lang="ro-RO" dirty="0" smtClean="0"/>
              <a:t>Din punct de vedere molecular, </a:t>
            </a:r>
            <a:r>
              <a:rPr lang="ro-RO" b="1" dirty="0" smtClean="0"/>
              <a:t>activarea unui factor al C</a:t>
            </a:r>
            <a:r>
              <a:rPr lang="ro-RO" b="1" dirty="0" smtClean="0">
                <a:sym typeface="Symbol"/>
              </a:rPr>
              <a:t></a:t>
            </a:r>
            <a:r>
              <a:rPr lang="ro-RO" dirty="0" smtClean="0"/>
              <a:t> înseamnă o </a:t>
            </a:r>
            <a:r>
              <a:rPr lang="ro-RO" b="1" i="1" dirty="0" smtClean="0"/>
              <a:t>clivare enzimatică în două fragmente</a:t>
            </a:r>
            <a:r>
              <a:rPr lang="ro-RO" dirty="0" smtClean="0"/>
              <a:t>: </a:t>
            </a:r>
            <a:r>
              <a:rPr lang="ro-RO" b="1" dirty="0" smtClean="0"/>
              <a:t>fragmentele mici (a)</a:t>
            </a:r>
            <a:r>
              <a:rPr lang="ro-RO" dirty="0" smtClean="0"/>
              <a:t> sunt în general implicate în producerea unei </a:t>
            </a:r>
            <a:r>
              <a:rPr lang="ro-RO" i="1" dirty="0" smtClean="0"/>
              <a:t>reacţii inflamatorii locale</a:t>
            </a:r>
            <a:r>
              <a:rPr lang="ro-RO" dirty="0" smtClean="0"/>
              <a:t>, în timp ce </a:t>
            </a:r>
            <a:r>
              <a:rPr lang="ro-RO" b="1" i="1" dirty="0" smtClean="0"/>
              <a:t>fragmentele mari (b)</a:t>
            </a:r>
            <a:r>
              <a:rPr lang="ro-RO" b="1" dirty="0" smtClean="0"/>
              <a:t> </a:t>
            </a:r>
            <a:r>
              <a:rPr lang="ro-RO" dirty="0" smtClean="0"/>
              <a:t>posedă un </a:t>
            </a:r>
            <a:r>
              <a:rPr lang="ro-RO" i="1" dirty="0" smtClean="0"/>
              <a:t>situs de ataşare</a:t>
            </a:r>
            <a:r>
              <a:rPr lang="ro-RO" dirty="0" smtClean="0"/>
              <a:t> (pe membrane celulare sau pe complexe formate din asocierea mai multor componente ale C</a:t>
            </a:r>
            <a:r>
              <a:rPr lang="ro-RO" dirty="0" smtClean="0">
                <a:sym typeface="Symbol"/>
              </a:rPr>
              <a:t></a:t>
            </a:r>
            <a:r>
              <a:rPr lang="ro-RO" dirty="0" smtClean="0"/>
              <a:t>) şi un </a:t>
            </a:r>
            <a:r>
              <a:rPr lang="ro-RO" i="1" dirty="0" smtClean="0"/>
              <a:t>situs enzimatic</a:t>
            </a:r>
            <a:r>
              <a:rPr lang="ro-RO" dirty="0" smtClean="0"/>
              <a:t> care produce clivarea (activarea) altui component al C</a:t>
            </a:r>
            <a:r>
              <a:rPr lang="ro-RO" dirty="0" smtClean="0">
                <a:sym typeface="Symbol"/>
              </a:rPr>
              <a:t></a:t>
            </a:r>
            <a:r>
              <a:rPr lang="ro-RO" dirty="0" smtClean="0"/>
              <a:t>.    </a:t>
            </a:r>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215106"/>
          </a:xfrm>
        </p:spPr>
        <p:txBody>
          <a:bodyPr>
            <a:normAutofit fontScale="70000" lnSpcReduction="20000"/>
          </a:bodyPr>
          <a:lstStyle/>
          <a:p>
            <a:r>
              <a:rPr lang="ro-RO" b="1" dirty="0" smtClean="0"/>
              <a:t>ACŢIUNE BIOLOGICĂ</a:t>
            </a:r>
            <a:endParaRPr lang="en-US" b="1" dirty="0" smtClean="0"/>
          </a:p>
          <a:p>
            <a:r>
              <a:rPr lang="ro-RO" dirty="0" smtClean="0"/>
              <a:t>Există 2 căi de activare a complementului, cu punct de plecare diferit, dar, care converg spre aceiaşi produşi finali:</a:t>
            </a:r>
            <a:endParaRPr lang="en-US" dirty="0" smtClean="0"/>
          </a:p>
          <a:p>
            <a:pPr>
              <a:buNone/>
            </a:pPr>
            <a:r>
              <a:rPr lang="ro-RO" b="1" dirty="0" smtClean="0"/>
              <a:t> </a:t>
            </a:r>
            <a:endParaRPr lang="en-US" dirty="0" smtClean="0"/>
          </a:p>
          <a:p>
            <a:r>
              <a:rPr lang="ro-RO" b="1" dirty="0" smtClean="0"/>
              <a:t>- calea clasică (comună)</a:t>
            </a:r>
            <a:r>
              <a:rPr lang="ro-RO" b="1" i="1" dirty="0" smtClean="0"/>
              <a:t>,</a:t>
            </a:r>
            <a:r>
              <a:rPr lang="ro-RO" dirty="0" smtClean="0"/>
              <a:t> a cărei activare presupune </a:t>
            </a:r>
            <a:r>
              <a:rPr lang="ro-RO" b="1" i="1" dirty="0" smtClean="0"/>
              <a:t>prezenţa anticorpilor specifici</a:t>
            </a:r>
            <a:r>
              <a:rPr lang="ro-RO" dirty="0" smtClean="0"/>
              <a:t>, deci un contact prealabil cu agentul etiologic respectiv. Activarea pe această cale se produce, de regulă, în prezenţa </a:t>
            </a:r>
            <a:r>
              <a:rPr lang="ro-RO" b="1" dirty="0" smtClean="0"/>
              <a:t>complexelor antigen-anticorp</a:t>
            </a:r>
            <a:r>
              <a:rPr lang="ro-RO" dirty="0" smtClean="0"/>
              <a:t>. Astfel, bacteriile cu care organismul a mai venit în contact, pătrund în organism şi întâlnesc anticorpii corespunzători cu care vor forma complexe antigen-anticorp.</a:t>
            </a:r>
            <a:endParaRPr lang="en-US" dirty="0" smtClean="0"/>
          </a:p>
          <a:p>
            <a:pPr lvl="0"/>
            <a:r>
              <a:rPr lang="ro-RO" dirty="0" smtClean="0"/>
              <a:t>câte o moleculă de </a:t>
            </a:r>
            <a:r>
              <a:rPr lang="ro-RO" b="1" dirty="0" smtClean="0"/>
              <a:t>C1q</a:t>
            </a:r>
            <a:r>
              <a:rPr lang="ro-RO" dirty="0" smtClean="0"/>
              <a:t> şi de </a:t>
            </a:r>
            <a:r>
              <a:rPr lang="ro-RO" b="1" dirty="0" smtClean="0"/>
              <a:t>C1s</a:t>
            </a:r>
            <a:r>
              <a:rPr lang="ro-RO" dirty="0" smtClean="0"/>
              <a:t> şi două molecule de </a:t>
            </a:r>
            <a:r>
              <a:rPr lang="ro-RO" b="1" dirty="0" smtClean="0"/>
              <a:t>C1r</a:t>
            </a:r>
            <a:r>
              <a:rPr lang="ro-RO" dirty="0" smtClean="0"/>
              <a:t> formează </a:t>
            </a:r>
            <a:r>
              <a:rPr lang="ro-RO" b="1" dirty="0" smtClean="0"/>
              <a:t>unitatea de recunoaştere (C1qrs) </a:t>
            </a:r>
            <a:r>
              <a:rPr lang="ro-RO" dirty="0" smtClean="0"/>
              <a:t>ce se va lega de complexul antigen-anticorp;</a:t>
            </a:r>
            <a:endParaRPr lang="en-US" dirty="0" smtClean="0"/>
          </a:p>
          <a:p>
            <a:pPr lvl="0"/>
            <a:r>
              <a:rPr lang="ro-RO" dirty="0" smtClean="0"/>
              <a:t>unitatea de recunoaştere va cliva </a:t>
            </a:r>
            <a:r>
              <a:rPr lang="ro-RO" b="1" dirty="0" smtClean="0"/>
              <a:t>C4</a:t>
            </a:r>
            <a:r>
              <a:rPr lang="ro-RO" dirty="0" smtClean="0"/>
              <a:t> şi </a:t>
            </a:r>
            <a:r>
              <a:rPr lang="ro-RO" b="1" dirty="0" smtClean="0"/>
              <a:t>C2</a:t>
            </a:r>
            <a:r>
              <a:rPr lang="ro-RO" dirty="0" smtClean="0"/>
              <a:t> în C4a, C4b şi C2a, C2b; o moleculă C1qrs poate secţiona un număr mare de molecule C4 şi C2 înainte de a fi inactivată prin intervenţia unei molecule de reglare, numită inhibitorul lui C1 (C1 INH), care disociază C1qrs;</a:t>
            </a:r>
            <a:endParaRPr lang="en-US" dirty="0" smtClean="0"/>
          </a:p>
          <a:p>
            <a:pPr lvl="0"/>
            <a:r>
              <a:rPr lang="ro-RO" dirty="0" smtClean="0"/>
              <a:t>componentele C4b şi C2a vor forma </a:t>
            </a:r>
            <a:r>
              <a:rPr lang="ro-RO" b="1" dirty="0" smtClean="0"/>
              <a:t>C4b2a </a:t>
            </a:r>
            <a:r>
              <a:rPr lang="ro-RO" dirty="0" smtClean="0"/>
              <a:t>ce reprezintă</a:t>
            </a:r>
            <a:r>
              <a:rPr lang="ro-RO" b="1" dirty="0" smtClean="0"/>
              <a:t> C3 convertaza căii clasice</a:t>
            </a:r>
            <a:r>
              <a:rPr lang="ro-RO" dirty="0" smtClean="0"/>
              <a:t>, care va cliva </a:t>
            </a:r>
            <a:r>
              <a:rPr lang="ro-RO" b="1" i="1" dirty="0" smtClean="0"/>
              <a:t>C3 în C3a </a:t>
            </a:r>
            <a:r>
              <a:rPr lang="ro-RO" dirty="0" smtClean="0"/>
              <a:t>şi</a:t>
            </a:r>
            <a:r>
              <a:rPr lang="ro-RO" b="1" i="1" dirty="0" smtClean="0"/>
              <a:t> C3b</a:t>
            </a:r>
            <a:r>
              <a:rPr lang="ro-RO" dirty="0" smtClean="0"/>
              <a:t>. C3b este piesa esenţială în reacţiile următoare (figura 5).  </a:t>
            </a:r>
            <a:endParaRPr lang="en-US" dirty="0" smtClean="0"/>
          </a:p>
          <a:p>
            <a:pPr lvl="0"/>
            <a:endParaRPr lang="en-US" dirty="0" smtClean="0"/>
          </a:p>
          <a:p>
            <a:r>
              <a:rPr lang="ro-RO" b="1" i="1" dirty="0" smtClean="0"/>
              <a:t>- calea alternativă</a:t>
            </a:r>
            <a:r>
              <a:rPr lang="ro-RO" dirty="0" smtClean="0"/>
              <a:t>, mai veche din punct de vedere filogenetic, </a:t>
            </a:r>
            <a:r>
              <a:rPr lang="ro-RO" b="1" i="1" dirty="0" smtClean="0"/>
              <a:t>se activează în absenţa anticorpilor specifici</a:t>
            </a:r>
            <a:r>
              <a:rPr lang="ro-RO" dirty="0" smtClean="0"/>
              <a:t>, deci </a:t>
            </a:r>
            <a:r>
              <a:rPr lang="ro-RO" b="1" i="1" dirty="0" smtClean="0"/>
              <a:t>face parte din rezistenţa antiinfecţioasă naturală</a:t>
            </a:r>
            <a:r>
              <a:rPr lang="ro-RO" dirty="0" smtClean="0"/>
              <a:t>. Activarea pe această cale este declanşată de mai mulţi factori: </a:t>
            </a:r>
            <a:r>
              <a:rPr lang="ro-RO" b="1" dirty="0" smtClean="0"/>
              <a:t>polizaharide, acizi theicoici, bacterii Gram pozitive sau Gram negative, endotoxine bacteriene, paraziţi (tripanozoma), levuri (Candida albicans), agregatele de imunoglobuline </a:t>
            </a:r>
            <a:r>
              <a:rPr lang="ro-RO" dirty="0" smtClean="0"/>
              <a:t>(agregate termic, nu prin complexare cu antigene). </a:t>
            </a:r>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avr2"/>
          <p:cNvPicPr>
            <a:picLocks noChangeAspect="1" noChangeArrowheads="1"/>
          </p:cNvPicPr>
          <p:nvPr/>
        </p:nvPicPr>
        <p:blipFill>
          <a:blip r:embed="rId2" cstate="print"/>
          <a:srcRect/>
          <a:stretch>
            <a:fillRect/>
          </a:stretch>
        </p:blipFill>
        <p:spPr bwMode="auto">
          <a:xfrm>
            <a:off x="500034" y="285728"/>
            <a:ext cx="8125044" cy="5429264"/>
          </a:xfrm>
          <a:prstGeom prst="rect">
            <a:avLst/>
          </a:prstGeom>
          <a:noFill/>
          <a:ln w="9525">
            <a:noFill/>
            <a:miter lim="800000"/>
            <a:headEnd/>
            <a:tailEnd/>
          </a:ln>
        </p:spPr>
      </p:pic>
      <p:sp>
        <p:nvSpPr>
          <p:cNvPr id="5" name="TextBox 4"/>
          <p:cNvSpPr txBox="1"/>
          <p:nvPr/>
        </p:nvSpPr>
        <p:spPr>
          <a:xfrm>
            <a:off x="2571736" y="6143644"/>
            <a:ext cx="3714776" cy="369332"/>
          </a:xfrm>
          <a:prstGeom prst="rect">
            <a:avLst/>
          </a:prstGeom>
          <a:noFill/>
        </p:spPr>
        <p:txBody>
          <a:bodyPr wrap="square" rtlCol="0">
            <a:spAutoFit/>
          </a:bodyPr>
          <a:lstStyle/>
          <a:p>
            <a:r>
              <a:rPr lang="ro-RO" dirty="0"/>
              <a:t>Figura 5: Sistemul </a:t>
            </a:r>
            <a:r>
              <a:rPr lang="ro-RO" dirty="0" smtClean="0"/>
              <a:t>complementului</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0000" lnSpcReduction="20000"/>
          </a:bodyPr>
          <a:lstStyle/>
          <a:p>
            <a:r>
              <a:rPr lang="ro-RO" dirty="0" smtClean="0"/>
              <a:t>În plasma normală C3 este supus permanent unei activări spontane discrete prin clivarea în C3a şi C3b. </a:t>
            </a:r>
            <a:endParaRPr lang="en-US" dirty="0" smtClean="0"/>
          </a:p>
          <a:p>
            <a:endParaRPr lang="en-US" dirty="0" smtClean="0"/>
          </a:p>
          <a:p>
            <a:pPr lvl="0"/>
            <a:r>
              <a:rPr lang="ro-RO" b="1" dirty="0" smtClean="0"/>
              <a:t>C3b</a:t>
            </a:r>
            <a:r>
              <a:rPr lang="ro-RO" dirty="0" smtClean="0"/>
              <a:t> se combină cu </a:t>
            </a:r>
            <a:r>
              <a:rPr lang="ro-RO" b="1" dirty="0" smtClean="0"/>
              <a:t>factorul B</a:t>
            </a:r>
            <a:r>
              <a:rPr lang="ro-RO" dirty="0" smtClean="0"/>
              <a:t> (enzimă proteolitică), rezultând </a:t>
            </a:r>
            <a:r>
              <a:rPr lang="ro-RO" b="1" dirty="0" smtClean="0"/>
              <a:t>C3bB</a:t>
            </a:r>
            <a:r>
              <a:rPr lang="ro-RO" dirty="0" smtClean="0"/>
              <a:t>;</a:t>
            </a:r>
            <a:endParaRPr lang="en-US" dirty="0" smtClean="0"/>
          </a:p>
          <a:p>
            <a:pPr lvl="0"/>
            <a:endParaRPr lang="en-US" dirty="0" smtClean="0"/>
          </a:p>
          <a:p>
            <a:pPr lvl="0"/>
            <a:r>
              <a:rPr lang="ro-RO" dirty="0" smtClean="0"/>
              <a:t>după legarea sa de substrat, factorul B este clivat proteolitic în fragmentele </a:t>
            </a:r>
            <a:r>
              <a:rPr lang="ro-RO" b="1" dirty="0" smtClean="0"/>
              <a:t>Ba</a:t>
            </a:r>
            <a:r>
              <a:rPr lang="ro-RO" dirty="0" smtClean="0"/>
              <a:t> şi </a:t>
            </a:r>
            <a:r>
              <a:rPr lang="ro-RO" b="1" dirty="0" smtClean="0"/>
              <a:t>Bb</a:t>
            </a:r>
            <a:r>
              <a:rPr lang="ro-RO" dirty="0" smtClean="0"/>
              <a:t> de o enzimă prezentă în plasmă în stare activă, </a:t>
            </a:r>
            <a:r>
              <a:rPr lang="ro-RO" b="1" dirty="0" smtClean="0"/>
              <a:t>factorul D</a:t>
            </a:r>
            <a:r>
              <a:rPr lang="ro-RO" dirty="0" smtClean="0"/>
              <a:t>; în urma acţiunii factorului D se va obţine Ba iar C3bB va deveni </a:t>
            </a:r>
            <a:r>
              <a:rPr lang="ro-RO" b="1" dirty="0" smtClean="0"/>
              <a:t>C3b2Bb</a:t>
            </a:r>
            <a:r>
              <a:rPr lang="ro-RO" dirty="0" smtClean="0"/>
              <a:t>;</a:t>
            </a:r>
            <a:endParaRPr lang="en-US" dirty="0" smtClean="0"/>
          </a:p>
          <a:p>
            <a:pPr lvl="0"/>
            <a:endParaRPr lang="en-US" dirty="0" smtClean="0"/>
          </a:p>
          <a:p>
            <a:pPr lvl="0"/>
            <a:r>
              <a:rPr lang="ro-RO" b="1" dirty="0" smtClean="0"/>
              <a:t>C3b2Bb este C3 convertaza căii alternative</a:t>
            </a:r>
            <a:r>
              <a:rPr lang="ro-RO" dirty="0" smtClean="0"/>
              <a:t>. Această convertază, rezultată în mod fiziologic, ar putea cliva cantităţi mari de C3, dacă nu ar exista mecanisme foarte riguroase de reglare ce împiedică activarea spontană a C3;</a:t>
            </a:r>
            <a:endParaRPr lang="en-US" dirty="0" smtClean="0"/>
          </a:p>
          <a:p>
            <a:pPr lvl="0"/>
            <a:endParaRPr lang="en-US" dirty="0" smtClean="0"/>
          </a:p>
          <a:p>
            <a:pPr lvl="0"/>
            <a:r>
              <a:rPr lang="ro-RO" b="1" dirty="0" smtClean="0"/>
              <a:t>C3b2Bb</a:t>
            </a:r>
            <a:r>
              <a:rPr lang="ro-RO" dirty="0" smtClean="0"/>
              <a:t>, rezultat în urma clivării fiziologice, </a:t>
            </a:r>
            <a:r>
              <a:rPr lang="ro-RO" b="1" i="1" dirty="0" smtClean="0"/>
              <a:t>se leagă de suprafaţa bacteriilor, fiind protejat astfel de inactivare</a:t>
            </a:r>
            <a:r>
              <a:rPr lang="ro-RO" dirty="0" smtClean="0"/>
              <a:t>. La stabilizarea C3b2Bb participă şi o proteină plasmatică, </a:t>
            </a:r>
            <a:r>
              <a:rPr lang="ro-RO" b="1" dirty="0" smtClean="0"/>
              <a:t>properdina (P)</a:t>
            </a:r>
            <a:r>
              <a:rPr lang="ro-RO" dirty="0" smtClean="0"/>
              <a:t>;</a:t>
            </a:r>
            <a:endParaRPr lang="en-US" dirty="0" smtClean="0"/>
          </a:p>
          <a:p>
            <a:pPr lvl="0"/>
            <a:endParaRPr lang="en-US" dirty="0" smtClean="0"/>
          </a:p>
          <a:p>
            <a:pPr lvl="0"/>
            <a:r>
              <a:rPr lang="ro-RO" dirty="0" smtClean="0"/>
              <a:t>deci activarea complementului pe calea alternativă este rezultatul stabilizării C3b2Bb (a C3 convertazei) ce poate fi determinată, printre altele, de prezenţa bacteriilor.</a:t>
            </a:r>
            <a:endParaRPr lang="en-US"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0000" lnSpcReduction="20000"/>
          </a:bodyPr>
          <a:lstStyle/>
          <a:p>
            <a:r>
              <a:rPr lang="ro-RO" b="1" dirty="0" smtClean="0"/>
              <a:t>FORMAREA COMPLEXULUI DE ATAC AL MEMBRANEI</a:t>
            </a:r>
            <a:endParaRPr lang="en-US" b="1" dirty="0" smtClean="0"/>
          </a:p>
          <a:p>
            <a:endParaRPr lang="en-US" b="1" dirty="0" smtClean="0"/>
          </a:p>
          <a:p>
            <a:r>
              <a:rPr lang="ro-RO" dirty="0" smtClean="0"/>
              <a:t>Deci, </a:t>
            </a:r>
            <a:r>
              <a:rPr lang="ro-RO" b="1" i="1" dirty="0" smtClean="0"/>
              <a:t>ambele căi produc enzime specifice („C3 convertaze”)</a:t>
            </a:r>
            <a:r>
              <a:rPr lang="ro-RO" dirty="0" smtClean="0"/>
              <a:t> care vor </a:t>
            </a:r>
            <a:r>
              <a:rPr lang="ro-RO" b="1" i="1" dirty="0" smtClean="0"/>
              <a:t>acţiona asupra componentei C3 a sistemului</a:t>
            </a:r>
            <a:r>
              <a:rPr lang="ro-RO" dirty="0" smtClean="0"/>
              <a:t> (elementul crucial al cascadei), cu scindarea sa în două fragmente: </a:t>
            </a:r>
            <a:r>
              <a:rPr lang="ro-RO" b="1" i="1" dirty="0" smtClean="0"/>
              <a:t>C3a</a:t>
            </a:r>
            <a:r>
              <a:rPr lang="ro-RO" dirty="0" smtClean="0"/>
              <a:t> şi </a:t>
            </a:r>
            <a:r>
              <a:rPr lang="ro-RO" b="1" i="1" dirty="0" smtClean="0"/>
              <a:t>C3b</a:t>
            </a:r>
            <a:r>
              <a:rPr lang="ro-RO" dirty="0" smtClean="0"/>
              <a:t>. </a:t>
            </a:r>
            <a:endParaRPr lang="en-US" dirty="0" smtClean="0"/>
          </a:p>
          <a:p>
            <a:pPr lvl="0"/>
            <a:r>
              <a:rPr lang="ro-RO" b="1" dirty="0" smtClean="0"/>
              <a:t>C3a</a:t>
            </a:r>
            <a:r>
              <a:rPr lang="ro-RO" dirty="0" smtClean="0"/>
              <a:t>, agent inductor de inflamaţie, </a:t>
            </a:r>
            <a:r>
              <a:rPr lang="ro-RO" b="1" i="1" dirty="0" smtClean="0"/>
              <a:t>are proprietăţi chemotactice şi „anafilatoxice” </a:t>
            </a:r>
            <a:r>
              <a:rPr lang="ro-RO" dirty="0" smtClean="0"/>
              <a:t>(degranularea mastocitelor cu eliberarea histaminei şi creşterea permeabilităţii vasculare).</a:t>
            </a:r>
            <a:endParaRPr lang="en-US" dirty="0" smtClean="0"/>
          </a:p>
          <a:p>
            <a:pPr lvl="0"/>
            <a:r>
              <a:rPr lang="ro-RO" b="1" dirty="0" smtClean="0"/>
              <a:t>C3b</a:t>
            </a:r>
            <a:r>
              <a:rPr lang="ro-RO" dirty="0" smtClean="0"/>
              <a:t>, care </a:t>
            </a:r>
            <a:r>
              <a:rPr lang="ro-RO" b="1" i="1" dirty="0" smtClean="0"/>
              <a:t>se depune pe bacterii sau pe alte celule ţintă</a:t>
            </a:r>
            <a:r>
              <a:rPr lang="ro-RO" dirty="0" smtClean="0"/>
              <a:t>, poate produce </a:t>
            </a:r>
            <a:r>
              <a:rPr lang="ro-RO" b="1" i="1" dirty="0" smtClean="0"/>
              <a:t>eliminarea acestora</a:t>
            </a:r>
            <a:r>
              <a:rPr lang="ro-RO" dirty="0" smtClean="0"/>
              <a:t> prin două mecanisme: </a:t>
            </a:r>
            <a:r>
              <a:rPr lang="ro-RO" b="1" i="1" dirty="0" smtClean="0"/>
              <a:t>imunoaderenţa </a:t>
            </a:r>
            <a:r>
              <a:rPr lang="ro-RO" dirty="0" smtClean="0"/>
              <a:t>şi </a:t>
            </a:r>
            <a:r>
              <a:rPr lang="ro-RO" b="1" i="1" dirty="0" smtClean="0"/>
              <a:t>liza</a:t>
            </a:r>
            <a:r>
              <a:rPr lang="ro-RO" dirty="0" smtClean="0"/>
              <a:t>. O serie de fagocite (granulocitele neutrofile, macrofage) exprimă pe suprafaţă receptori specifici pentru C3b. </a:t>
            </a:r>
            <a:r>
              <a:rPr lang="ro-RO" b="1" i="1" dirty="0" smtClean="0"/>
              <a:t>C3b mijloceşte pe această cale ataşarea celulelor ţintă pe fagocite</a:t>
            </a:r>
            <a:r>
              <a:rPr lang="ro-RO" dirty="0" smtClean="0"/>
              <a:t> („imunoaderenţă”) şi ingurcitarea lor ulterioară. Această </a:t>
            </a:r>
            <a:r>
              <a:rPr lang="ro-RO" b="1" i="1" dirty="0" smtClean="0"/>
              <a:t>învelire cu C</a:t>
            </a:r>
            <a:r>
              <a:rPr lang="ro-RO" b="1" i="1" dirty="0" smtClean="0">
                <a:sym typeface="Symbol"/>
              </a:rPr>
              <a:t></a:t>
            </a:r>
            <a:r>
              <a:rPr lang="ro-RO" b="1" i="1" dirty="0" smtClean="0"/>
              <a:t> a ţintelor</a:t>
            </a:r>
            <a:r>
              <a:rPr lang="ro-RO" dirty="0" smtClean="0"/>
              <a:t>, care pregăteşte şi facilitează fagocitoza, a fost denumită </a:t>
            </a:r>
            <a:r>
              <a:rPr lang="ro-RO" b="1" dirty="0" smtClean="0"/>
              <a:t>„opsonizare”</a:t>
            </a:r>
            <a:r>
              <a:rPr lang="ro-RO" dirty="0" smtClean="0"/>
              <a:t>. </a:t>
            </a:r>
            <a:endParaRPr lang="en-US" dirty="0" smtClean="0"/>
          </a:p>
          <a:p>
            <a:r>
              <a:rPr lang="ro-RO" dirty="0" smtClean="0"/>
              <a:t>În acelaşi timp, </a:t>
            </a:r>
            <a:r>
              <a:rPr lang="ro-RO" b="1" dirty="0" smtClean="0"/>
              <a:t>C3b</a:t>
            </a:r>
            <a:r>
              <a:rPr lang="ro-RO" dirty="0" smtClean="0"/>
              <a:t>, </a:t>
            </a:r>
            <a:r>
              <a:rPr lang="ro-RO" b="1" i="1" dirty="0" smtClean="0"/>
              <a:t>poate media continuarea activării în cascadă</a:t>
            </a:r>
            <a:r>
              <a:rPr lang="ro-RO" dirty="0" smtClean="0"/>
              <a:t> a sistemului, care se va finaliza prin </a:t>
            </a:r>
            <a:r>
              <a:rPr lang="ro-RO" b="1" i="1" dirty="0" smtClean="0"/>
              <a:t>asamblarea unui complex enzimatic (C5, 6, 7, 8, 9) pe suprafaţa celulei ţintă</a:t>
            </a:r>
            <a:r>
              <a:rPr lang="ro-RO" dirty="0" smtClean="0"/>
              <a:t>. Acest complex a fost denumit </a:t>
            </a:r>
            <a:r>
              <a:rPr lang="ro-RO" b="1" dirty="0" smtClean="0"/>
              <a:t>„complex de atac a membranei”</a:t>
            </a:r>
            <a:r>
              <a:rPr lang="ro-RO" dirty="0" smtClean="0"/>
              <a:t> deoarece provoacă </a:t>
            </a:r>
            <a:r>
              <a:rPr lang="ro-RO" b="1" i="1" dirty="0" smtClean="0"/>
              <a:t>soluţii de continuitate</a:t>
            </a:r>
            <a:r>
              <a:rPr lang="ro-RO" dirty="0" smtClean="0"/>
              <a:t> care duc la </a:t>
            </a:r>
            <a:r>
              <a:rPr lang="ro-RO" b="1" i="1" dirty="0" smtClean="0"/>
              <a:t>liza celulei atăcate</a:t>
            </a:r>
            <a:r>
              <a:rPr lang="ro-RO" dirty="0" smtClean="0"/>
              <a:t> (bacterie, celulă infestată de virus sau alte organisme invadatoare).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857232"/>
            <a:ext cx="8229600" cy="5181616"/>
          </a:xfrm>
        </p:spPr>
        <p:txBody>
          <a:bodyPr>
            <a:normAutofit fontScale="77500" lnSpcReduction="20000"/>
          </a:bodyPr>
          <a:lstStyle/>
          <a:p>
            <a:pPr lvl="0"/>
            <a:r>
              <a:rPr lang="fr-FR" b="1" dirty="0" smtClean="0"/>
              <a:t>CONTAMINAREA ENDOGENA</a:t>
            </a:r>
            <a:r>
              <a:rPr lang="fr-FR" dirty="0" smtClean="0"/>
              <a:t> </a:t>
            </a:r>
            <a:r>
              <a:rPr lang="fr-FR" dirty="0" err="1" smtClean="0"/>
              <a:t>înseamnă</a:t>
            </a:r>
            <a:r>
              <a:rPr lang="fr-FR" dirty="0" smtClean="0"/>
              <a:t> </a:t>
            </a:r>
            <a:r>
              <a:rPr lang="fr-FR" b="1" i="1" dirty="0" err="1" smtClean="0"/>
              <a:t>contaminarea</a:t>
            </a:r>
            <a:r>
              <a:rPr lang="fr-FR" b="1" i="1" dirty="0" smtClean="0"/>
              <a:t> </a:t>
            </a:r>
            <a:r>
              <a:rPr lang="fr-FR" b="1" i="1" dirty="0" err="1" smtClean="0"/>
              <a:t>cu</a:t>
            </a:r>
            <a:r>
              <a:rPr lang="fr-FR" b="1" i="1" dirty="0" smtClean="0"/>
              <a:t> </a:t>
            </a:r>
            <a:r>
              <a:rPr lang="fr-FR" b="1" i="1" dirty="0" err="1" smtClean="0"/>
              <a:t>germeni</a:t>
            </a:r>
            <a:r>
              <a:rPr lang="fr-FR" b="1" i="1" dirty="0" smtClean="0"/>
              <a:t> de </a:t>
            </a:r>
            <a:r>
              <a:rPr lang="fr-FR" b="1" i="1" dirty="0" err="1" smtClean="0"/>
              <a:t>pe</a:t>
            </a:r>
            <a:r>
              <a:rPr lang="fr-FR" b="1" i="1" dirty="0" smtClean="0"/>
              <a:t> </a:t>
            </a:r>
            <a:r>
              <a:rPr lang="fr-FR" b="1" i="1" dirty="0" err="1" smtClean="0"/>
              <a:t>suprafaţa</a:t>
            </a:r>
            <a:r>
              <a:rPr lang="fr-FR" b="1" i="1" dirty="0" smtClean="0"/>
              <a:t> </a:t>
            </a:r>
            <a:r>
              <a:rPr lang="fr-FR" b="1" i="1" dirty="0" err="1" smtClean="0"/>
              <a:t>tegumentelor</a:t>
            </a:r>
            <a:r>
              <a:rPr lang="fr-FR" b="1" i="1" dirty="0" smtClean="0"/>
              <a:t> </a:t>
            </a:r>
            <a:r>
              <a:rPr lang="fr-FR" b="1" i="1" dirty="0" err="1" smtClean="0"/>
              <a:t>şi</a:t>
            </a:r>
            <a:r>
              <a:rPr lang="fr-FR" b="1" i="1" dirty="0" smtClean="0"/>
              <a:t> </a:t>
            </a:r>
            <a:r>
              <a:rPr lang="fr-FR" b="1" i="1" dirty="0" err="1" smtClean="0"/>
              <a:t>mucoaselor</a:t>
            </a:r>
            <a:r>
              <a:rPr lang="fr-FR" dirty="0" smtClean="0"/>
              <a:t>. </a:t>
            </a:r>
            <a:r>
              <a:rPr lang="fr-FR" dirty="0" err="1" smtClean="0"/>
              <a:t>Aceste</a:t>
            </a:r>
            <a:r>
              <a:rPr lang="fr-FR" dirty="0" smtClean="0"/>
              <a:t> microorganisme produc </a:t>
            </a:r>
            <a:r>
              <a:rPr lang="fr-FR" dirty="0" err="1" smtClean="0"/>
              <a:t>infecţii</a:t>
            </a:r>
            <a:r>
              <a:rPr lang="fr-FR" dirty="0" smtClean="0"/>
              <a:t> </a:t>
            </a:r>
            <a:r>
              <a:rPr lang="fr-FR" dirty="0" err="1" smtClean="0"/>
              <a:t>dacă</a:t>
            </a:r>
            <a:r>
              <a:rPr lang="fr-FR" dirty="0" smtClean="0"/>
              <a:t> </a:t>
            </a:r>
            <a:r>
              <a:rPr lang="fr-FR" dirty="0" err="1" smtClean="0"/>
              <a:t>traversează</a:t>
            </a:r>
            <a:r>
              <a:rPr lang="fr-FR" dirty="0" smtClean="0"/>
              <a:t> </a:t>
            </a:r>
            <a:r>
              <a:rPr lang="fr-FR" dirty="0" err="1" smtClean="0"/>
              <a:t>barierele</a:t>
            </a:r>
            <a:r>
              <a:rPr lang="fr-FR" dirty="0" smtClean="0"/>
              <a:t> </a:t>
            </a:r>
            <a:r>
              <a:rPr lang="fr-FR" dirty="0" err="1" smtClean="0"/>
              <a:t>anatomice</a:t>
            </a:r>
            <a:r>
              <a:rPr lang="fr-FR" dirty="0" smtClean="0"/>
              <a:t> </a:t>
            </a:r>
            <a:r>
              <a:rPr lang="fr-FR" dirty="0" err="1" smtClean="0"/>
              <a:t>şi</a:t>
            </a:r>
            <a:r>
              <a:rPr lang="fr-FR" dirty="0" smtClean="0"/>
              <a:t> </a:t>
            </a:r>
            <a:r>
              <a:rPr lang="fr-FR" dirty="0" err="1" smtClean="0"/>
              <a:t>pătrund</a:t>
            </a:r>
            <a:r>
              <a:rPr lang="fr-FR" dirty="0" smtClean="0"/>
              <a:t> </a:t>
            </a:r>
            <a:r>
              <a:rPr lang="fr-FR" dirty="0" err="1" smtClean="0"/>
              <a:t>în</a:t>
            </a:r>
            <a:r>
              <a:rPr lang="fr-FR" dirty="0" smtClean="0"/>
              <a:t> </a:t>
            </a:r>
            <a:r>
              <a:rPr lang="fr-FR" dirty="0" err="1" smtClean="0"/>
              <a:t>ţesuturi</a:t>
            </a:r>
            <a:r>
              <a:rPr lang="fr-FR" dirty="0" smtClean="0"/>
              <a:t> (</a:t>
            </a:r>
            <a:r>
              <a:rPr lang="fr-FR" dirty="0" err="1" smtClean="0"/>
              <a:t>exemplu</a:t>
            </a:r>
            <a:r>
              <a:rPr lang="fr-FR" dirty="0" smtClean="0"/>
              <a:t>: E. Coli ce face parte </a:t>
            </a:r>
            <a:r>
              <a:rPr lang="fr-FR" dirty="0" err="1" smtClean="0"/>
              <a:t>din</a:t>
            </a:r>
            <a:r>
              <a:rPr lang="fr-FR" dirty="0" smtClean="0"/>
              <a:t> </a:t>
            </a:r>
            <a:r>
              <a:rPr lang="fr-FR" dirty="0" err="1" smtClean="0"/>
              <a:t>flora</a:t>
            </a:r>
            <a:r>
              <a:rPr lang="fr-FR" dirty="0" smtClean="0"/>
              <a:t> </a:t>
            </a:r>
            <a:r>
              <a:rPr lang="fr-FR" dirty="0" err="1" smtClean="0"/>
              <a:t>normală</a:t>
            </a:r>
            <a:r>
              <a:rPr lang="fr-FR" dirty="0" smtClean="0"/>
              <a:t> a </a:t>
            </a:r>
            <a:r>
              <a:rPr lang="fr-FR" dirty="0" err="1" smtClean="0"/>
              <a:t>intestinului</a:t>
            </a:r>
            <a:r>
              <a:rPr lang="fr-FR" dirty="0" smtClean="0"/>
              <a:t>, </a:t>
            </a:r>
            <a:r>
              <a:rPr lang="fr-FR" dirty="0" err="1" smtClean="0"/>
              <a:t>pătruns</a:t>
            </a:r>
            <a:r>
              <a:rPr lang="fr-FR" dirty="0" smtClean="0"/>
              <a:t> la </a:t>
            </a:r>
            <a:r>
              <a:rPr lang="fr-FR" dirty="0" err="1" smtClean="0"/>
              <a:t>nivelul</a:t>
            </a:r>
            <a:r>
              <a:rPr lang="fr-FR" dirty="0" smtClean="0"/>
              <a:t> </a:t>
            </a:r>
            <a:r>
              <a:rPr lang="fr-FR" dirty="0" err="1" smtClean="0"/>
              <a:t>căilor</a:t>
            </a:r>
            <a:r>
              <a:rPr lang="fr-FR" dirty="0" smtClean="0"/>
              <a:t> </a:t>
            </a:r>
            <a:r>
              <a:rPr lang="fr-FR" dirty="0" err="1" smtClean="0"/>
              <a:t>urinare</a:t>
            </a:r>
            <a:r>
              <a:rPr lang="fr-FR" dirty="0" smtClean="0"/>
              <a:t>, va </a:t>
            </a:r>
            <a:r>
              <a:rPr lang="fr-FR" dirty="0" err="1" smtClean="0"/>
              <a:t>determina</a:t>
            </a:r>
            <a:r>
              <a:rPr lang="fr-FR" dirty="0" smtClean="0"/>
              <a:t> </a:t>
            </a:r>
            <a:r>
              <a:rPr lang="fr-FR" dirty="0" err="1" smtClean="0"/>
              <a:t>infecţie</a:t>
            </a:r>
            <a:r>
              <a:rPr lang="fr-FR" dirty="0" smtClean="0"/>
              <a:t> la </a:t>
            </a:r>
            <a:r>
              <a:rPr lang="fr-FR" dirty="0" err="1" smtClean="0"/>
              <a:t>acest</a:t>
            </a:r>
            <a:r>
              <a:rPr lang="fr-FR" dirty="0" smtClean="0"/>
              <a:t> </a:t>
            </a:r>
            <a:r>
              <a:rPr lang="fr-FR" dirty="0" err="1" smtClean="0"/>
              <a:t>nivel</a:t>
            </a:r>
            <a:r>
              <a:rPr lang="fr-FR" dirty="0" smtClean="0"/>
              <a:t>). </a:t>
            </a:r>
          </a:p>
          <a:p>
            <a:pPr lvl="0"/>
            <a:endParaRPr lang="en-US" dirty="0" smtClean="0"/>
          </a:p>
          <a:p>
            <a:r>
              <a:rPr lang="ro-RO" dirty="0" smtClean="0"/>
              <a:t>De remarcat, este faptul că </a:t>
            </a:r>
            <a:r>
              <a:rPr lang="ro-RO" b="1" i="1" dirty="0" smtClean="0"/>
              <a:t>nu orice contaminare este urmată de infecţie</a:t>
            </a:r>
            <a:r>
              <a:rPr lang="ro-RO" dirty="0" smtClean="0"/>
              <a:t>. Apariţia sau nu a infecţiei este </a:t>
            </a:r>
            <a:r>
              <a:rPr lang="ro-RO" b="1" i="1" dirty="0" smtClean="0"/>
              <a:t>condiţionată de gradul de patogenitate şi numărul bacteriilor contaminante, de starea de rezistenţă a organismului</a:t>
            </a:r>
            <a:r>
              <a:rPr lang="ro-RO" dirty="0" smtClean="0"/>
              <a:t>, la rândul ei </a:t>
            </a:r>
            <a:r>
              <a:rPr lang="ro-RO" b="1" i="1" dirty="0" smtClean="0"/>
              <a:t>influenţată de factorii de mediu extern </a:t>
            </a:r>
            <a:r>
              <a:rPr lang="ro-RO" dirty="0" smtClean="0"/>
              <a:t>(umezeala excesivă, extremele de temperatură pot favoriza apariţia unor infecţii). Pe de altă parte, </a:t>
            </a:r>
            <a:r>
              <a:rPr lang="ro-RO" i="1" dirty="0" smtClean="0"/>
              <a:t>agenţii infecţioşi din flora normală a organismului</a:t>
            </a:r>
            <a:r>
              <a:rPr lang="ro-RO" dirty="0" smtClean="0"/>
              <a:t>, care nu </a:t>
            </a:r>
            <a:r>
              <a:rPr lang="ro-RO" i="1" dirty="0" smtClean="0"/>
              <a:t>produc infecţii</a:t>
            </a:r>
            <a:r>
              <a:rPr lang="ro-RO" dirty="0" smtClean="0"/>
              <a:t> la individul sănătos, le vor produce </a:t>
            </a:r>
            <a:r>
              <a:rPr lang="ro-RO" i="1" dirty="0" smtClean="0"/>
              <a:t>la persoanele cu rezistenţa generală a organismului scăzută</a:t>
            </a:r>
            <a:r>
              <a:rPr lang="ro-RO" dirty="0" smtClean="0"/>
              <a:t> (subnutriţie, carenţa de vitamine, oboseală, sarcină), </a:t>
            </a:r>
            <a:r>
              <a:rPr lang="ro-RO" i="1" dirty="0" smtClean="0"/>
              <a:t>la pacienţii cu anumite boli endocrine</a:t>
            </a:r>
            <a:r>
              <a:rPr lang="ro-RO" b="1" i="1" dirty="0" smtClean="0"/>
              <a:t> </a:t>
            </a:r>
            <a:r>
              <a:rPr lang="ro-RO" dirty="0" smtClean="0"/>
              <a:t>(diabet, hipotiroidie, insuficienţă suprarenală etc.), în </a:t>
            </a:r>
            <a:r>
              <a:rPr lang="ro-RO" i="1" dirty="0" smtClean="0"/>
              <a:t>cursul tratamentelor imunosupresive</a:t>
            </a:r>
            <a:r>
              <a:rPr lang="ro-RO" dirty="0" smtClean="0"/>
              <a:t> sau </a:t>
            </a:r>
            <a:r>
              <a:rPr lang="ro-RO" i="1" dirty="0" smtClean="0"/>
              <a:t>la pacienţii cu deficienţe imune genetice sau dobândite </a:t>
            </a:r>
            <a:r>
              <a:rPr lang="ro-RO" dirty="0" smtClean="0"/>
              <a:t>etc.</a:t>
            </a:r>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538806"/>
          </a:xfrm>
        </p:spPr>
        <p:txBody>
          <a:bodyPr>
            <a:normAutofit fontScale="70000" lnSpcReduction="20000"/>
          </a:bodyPr>
          <a:lstStyle/>
          <a:p>
            <a:r>
              <a:rPr lang="ro-RO" dirty="0" smtClean="0"/>
              <a:t>Etapele principale ale formării complexului de atac al membranei sunt:</a:t>
            </a:r>
            <a:endParaRPr lang="en-US" dirty="0" smtClean="0"/>
          </a:p>
          <a:p>
            <a:pPr lvl="0"/>
            <a:r>
              <a:rPr lang="ro-RO" dirty="0" smtClean="0"/>
              <a:t>ambele </a:t>
            </a:r>
            <a:r>
              <a:rPr lang="ro-RO" b="1" dirty="0" smtClean="0"/>
              <a:t>C3 convertaze</a:t>
            </a:r>
            <a:r>
              <a:rPr lang="ro-RO" dirty="0" smtClean="0"/>
              <a:t> se combină cu </a:t>
            </a:r>
            <a:r>
              <a:rPr lang="ro-RO" b="1" dirty="0" smtClean="0"/>
              <a:t>C3b</a:t>
            </a:r>
            <a:r>
              <a:rPr lang="ro-RO" dirty="0" smtClean="0"/>
              <a:t> formând </a:t>
            </a:r>
            <a:r>
              <a:rPr lang="ro-RO" b="1" dirty="0" smtClean="0"/>
              <a:t>C5 convertaza</a:t>
            </a:r>
            <a:r>
              <a:rPr lang="ro-RO" dirty="0" smtClean="0"/>
              <a:t> (C3b2BbP pentru calea alternativă şi C3b4b2a pentru calea clasică);</a:t>
            </a:r>
            <a:endParaRPr lang="en-US" dirty="0" smtClean="0"/>
          </a:p>
          <a:p>
            <a:pPr lvl="0"/>
            <a:r>
              <a:rPr lang="ro-RO" dirty="0" smtClean="0"/>
              <a:t>C5 convertaza secţionează </a:t>
            </a:r>
            <a:r>
              <a:rPr lang="ro-RO" b="1" dirty="0" smtClean="0"/>
              <a:t>C5</a:t>
            </a:r>
            <a:r>
              <a:rPr lang="ro-RO" dirty="0" smtClean="0"/>
              <a:t> cu generare de </a:t>
            </a:r>
            <a:r>
              <a:rPr lang="ro-RO" b="1" dirty="0" smtClean="0"/>
              <a:t>C5a</a:t>
            </a:r>
            <a:r>
              <a:rPr lang="ro-RO" dirty="0" smtClean="0"/>
              <a:t> (anafilatoxină) şi fragmente active </a:t>
            </a:r>
            <a:r>
              <a:rPr lang="ro-RO" b="1" dirty="0" smtClean="0"/>
              <a:t>C5b</a:t>
            </a:r>
            <a:r>
              <a:rPr lang="ro-RO" dirty="0" smtClean="0"/>
              <a:t>;</a:t>
            </a:r>
            <a:endParaRPr lang="en-US" dirty="0" smtClean="0"/>
          </a:p>
          <a:p>
            <a:pPr lvl="0"/>
            <a:r>
              <a:rPr lang="ro-RO" b="1" dirty="0" smtClean="0"/>
              <a:t>C5b</a:t>
            </a:r>
            <a:r>
              <a:rPr lang="ro-RO" dirty="0" smtClean="0"/>
              <a:t> se fixează pe </a:t>
            </a:r>
            <a:r>
              <a:rPr lang="ro-RO" b="1" dirty="0" smtClean="0"/>
              <a:t>suprafaţa celulei</a:t>
            </a:r>
            <a:r>
              <a:rPr lang="ro-RO" dirty="0" smtClean="0"/>
              <a:t> (bacteriei). De remarcat este faptul că moleculele C5b sunt foarte instabile şi sunt inactivate rapid dacă rămân libere în plasmă; în schimb, ele devin stabile dacă reuşesc să se ataşeze unui substrat sau membrană celulară, pe care începe procesul de asamblare a complexului de atac;</a:t>
            </a:r>
            <a:endParaRPr lang="en-US" dirty="0" smtClean="0"/>
          </a:p>
          <a:p>
            <a:pPr lvl="0"/>
            <a:r>
              <a:rPr lang="ro-RO" dirty="0" smtClean="0"/>
              <a:t>de </a:t>
            </a:r>
            <a:r>
              <a:rPr lang="ro-RO" b="1" dirty="0" smtClean="0"/>
              <a:t>C5b</a:t>
            </a:r>
            <a:r>
              <a:rPr lang="ro-RO" dirty="0" smtClean="0"/>
              <a:t> se vor lega în continuare </a:t>
            </a:r>
            <a:r>
              <a:rPr lang="ro-RO" b="1" dirty="0" smtClean="0"/>
              <a:t>C6, C7, C8</a:t>
            </a:r>
            <a:r>
              <a:rPr lang="ro-RO" dirty="0" smtClean="0"/>
              <a:t> care se găsesc libere în ser şi se asamblează pe molecula C5 numai în momentul activării ei, fără intervenţia vreunei enzime proteolitice. Se formează </a:t>
            </a:r>
            <a:r>
              <a:rPr lang="ro-RO" b="1" i="1" dirty="0" smtClean="0"/>
              <a:t>complexul C5b678, care are capacitate litică redusă</a:t>
            </a:r>
            <a:r>
              <a:rPr lang="ro-RO" dirty="0" smtClean="0"/>
              <a:t>. </a:t>
            </a:r>
            <a:r>
              <a:rPr lang="ro-RO" b="1" i="1" dirty="0" smtClean="0"/>
              <a:t>Celulele ţintă pot fi lizate</a:t>
            </a:r>
            <a:r>
              <a:rPr lang="ro-RO" dirty="0" smtClean="0"/>
              <a:t> doar atunci când </a:t>
            </a:r>
            <a:r>
              <a:rPr lang="ro-RO" b="1" i="1" dirty="0" smtClean="0"/>
              <a:t>densitatea unor asemenea complexe este foarte mare</a:t>
            </a:r>
            <a:r>
              <a:rPr lang="ro-RO" dirty="0" smtClean="0"/>
              <a:t>;</a:t>
            </a:r>
            <a:endParaRPr lang="en-US" dirty="0" smtClean="0"/>
          </a:p>
          <a:p>
            <a:pPr lvl="0"/>
            <a:r>
              <a:rPr lang="ro-RO" dirty="0" smtClean="0"/>
              <a:t>în continuare, mai multe molecule de </a:t>
            </a:r>
            <a:r>
              <a:rPr lang="ro-RO" b="1" i="1" dirty="0" smtClean="0"/>
              <a:t>C9, care polimerizează, se ataşează de complexul C5b678</a:t>
            </a:r>
            <a:r>
              <a:rPr lang="ro-RO" dirty="0" smtClean="0"/>
              <a:t>, ducând la creşterea considerabilă a puterii litice. Structura proteinei C9 este asemănătoare cu a perforinelor prezente în granulaţiile celulelor citotoxice;</a:t>
            </a:r>
            <a:endParaRPr lang="en-US" dirty="0" smtClean="0"/>
          </a:p>
          <a:p>
            <a:pPr lvl="0"/>
            <a:r>
              <a:rPr lang="ro-RO" dirty="0" smtClean="0"/>
              <a:t>se formează, astfel, un </a:t>
            </a:r>
            <a:r>
              <a:rPr lang="ro-RO" b="1" i="1" dirty="0" smtClean="0"/>
              <a:t>complex de atac al membranei celulare (C5b6789) cu liza consecutivă a celulei bacteriene</a:t>
            </a:r>
            <a:r>
              <a:rPr lang="ro-RO" dirty="0" smtClean="0"/>
              <a:t>.  </a:t>
            </a:r>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5753120"/>
          </a:xfrm>
        </p:spPr>
        <p:txBody>
          <a:bodyPr>
            <a:normAutofit fontScale="70000" lnSpcReduction="20000"/>
          </a:bodyPr>
          <a:lstStyle/>
          <a:p>
            <a:r>
              <a:rPr lang="ro-RO" b="1" dirty="0" smtClean="0"/>
              <a:t>REGLAREA ACTIVĂRII COMPLEMENTULUI</a:t>
            </a:r>
            <a:endParaRPr lang="en-US" b="1" dirty="0" smtClean="0"/>
          </a:p>
          <a:p>
            <a:endParaRPr lang="en-US" b="1" dirty="0" smtClean="0"/>
          </a:p>
          <a:p>
            <a:r>
              <a:rPr lang="ro-RO" dirty="0" smtClean="0"/>
              <a:t>Complementul reprezintă un </a:t>
            </a:r>
            <a:r>
              <a:rPr lang="ro-RO" b="1" i="1" dirty="0" smtClean="0"/>
              <a:t>sistem relativ eficient de liză a celulelor</a:t>
            </a:r>
            <a:r>
              <a:rPr lang="ro-RO" dirty="0" smtClean="0"/>
              <a:t>, dar posibilitatea activării sale spontane, necontrolate, poate genera stări patologice.</a:t>
            </a:r>
            <a:endParaRPr lang="en-US" dirty="0" smtClean="0"/>
          </a:p>
          <a:p>
            <a:r>
              <a:rPr lang="ro-RO" dirty="0" smtClean="0"/>
              <a:t>Este de subliniat faptul că </a:t>
            </a:r>
            <a:r>
              <a:rPr lang="ro-RO" b="1" i="1" dirty="0" smtClean="0"/>
              <a:t>C3 nativ din plasmă</a:t>
            </a:r>
            <a:r>
              <a:rPr lang="ro-RO" dirty="0" smtClean="0"/>
              <a:t> este o </a:t>
            </a:r>
            <a:r>
              <a:rPr lang="ro-RO" b="1" i="1" dirty="0" smtClean="0"/>
              <a:t>moleculă instabilă</a:t>
            </a:r>
            <a:r>
              <a:rPr lang="ro-RO" dirty="0" smtClean="0"/>
              <a:t>. Ea generează continuu şi aparent spontan C3b, cu o rată foarte scăzută. Această autoactivare poartă riscul formării convertazei căi alternative (activarea autocatalitică a lui C3). Organismul este protejat împotriva acestei activităţi potenţial devastatoare prin mai mulţi inactivatori plasmatici şi celulari care acţionează în diverse puncte ale cascadei şi care controlează şi limitează activarea complementului, împiedicând extinderea acesteia dincolo de limitele normalului (tabel 4).</a:t>
            </a:r>
            <a:endParaRPr lang="en-US" dirty="0" smtClean="0"/>
          </a:p>
          <a:p>
            <a:r>
              <a:rPr lang="ro-RO" dirty="0" smtClean="0"/>
              <a:t>Un prim mecanism de reglare a activării complementului este reprezentat de </a:t>
            </a:r>
            <a:r>
              <a:rPr lang="ro-RO" b="1" dirty="0" smtClean="0"/>
              <a:t>viaţa extrem de scurtă a factorilor activi</a:t>
            </a:r>
            <a:r>
              <a:rPr lang="ro-RO" dirty="0" smtClean="0"/>
              <a:t>. Factorii activi </a:t>
            </a:r>
            <a:r>
              <a:rPr lang="ro-RO" b="1" dirty="0" smtClean="0"/>
              <a:t>C4b, C3b, C5b</a:t>
            </a:r>
            <a:r>
              <a:rPr lang="ro-RO" dirty="0" smtClean="0"/>
              <a:t> conţin ca situs de legare la substrat radicalii –CO, care reacţionează cu grupe funcţionale ale proteinelor şi polizaharidelor din imediata vecinătate, ataşându-se prin legături covalente. Dacă într-un interval de timp extrem de scurt această reacţie nu are loc, radicalul reacţionează cu o moleculă de apă, formând un carboxil, foarte slab reactiv, caz în care activarea nu se mai produce. Situsuri de legare instabile conţine şi factorul </a:t>
            </a:r>
            <a:r>
              <a:rPr lang="ro-RO" b="1" dirty="0" smtClean="0"/>
              <a:t>C2a</a:t>
            </a:r>
            <a:r>
              <a:rPr lang="ro-RO" dirty="0" smtClean="0"/>
              <a:t>. De asemenea, complexele proteazice care conţin C2a sau Bb se pot disocia spontan, inactivându-se.</a:t>
            </a: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5214974"/>
          </a:xfrm>
        </p:spPr>
        <p:txBody>
          <a:bodyPr>
            <a:normAutofit fontScale="70000" lnSpcReduction="20000"/>
          </a:bodyPr>
          <a:lstStyle/>
          <a:p>
            <a:r>
              <a:rPr lang="ro-RO" dirty="0" smtClean="0"/>
              <a:t>Un alt mecanism de reglare este asigurat de </a:t>
            </a:r>
            <a:r>
              <a:rPr lang="ro-RO" b="1" dirty="0" smtClean="0"/>
              <a:t>proteinele plasmatice de control</a:t>
            </a:r>
            <a:r>
              <a:rPr lang="ro-RO" dirty="0" smtClean="0"/>
              <a:t>, care intervin pe tot parcursul activării complementului. Astfel, unul dintre inhibitorii cei mai importanţi este </a:t>
            </a:r>
            <a:r>
              <a:rPr lang="ro-RO" b="1" dirty="0" smtClean="0"/>
              <a:t>C1 INH</a:t>
            </a:r>
            <a:r>
              <a:rPr lang="ro-RO" dirty="0" smtClean="0"/>
              <a:t>, care </a:t>
            </a:r>
            <a:r>
              <a:rPr lang="ro-RO" b="1" i="1" dirty="0" smtClean="0"/>
              <a:t>disociază complexul C1qrs</a:t>
            </a:r>
            <a:r>
              <a:rPr lang="ro-RO" dirty="0" smtClean="0"/>
              <a:t>. Este o </a:t>
            </a:r>
            <a:r>
              <a:rPr lang="ro-RO" i="1" dirty="0" smtClean="0"/>
              <a:t>proteină de control</a:t>
            </a:r>
            <a:r>
              <a:rPr lang="ro-RO" dirty="0" smtClean="0"/>
              <a:t> extrem de importantă, care reglementează nu numai </a:t>
            </a:r>
            <a:r>
              <a:rPr lang="ro-RO" i="1" dirty="0" smtClean="0"/>
              <a:t>activarea complementului, ci şi coagularea şi sistemul kininelor</a:t>
            </a:r>
            <a:r>
              <a:rPr lang="ro-RO" dirty="0" smtClean="0"/>
              <a:t>.</a:t>
            </a:r>
            <a:endParaRPr lang="en-US" dirty="0" smtClean="0"/>
          </a:p>
          <a:p>
            <a:endParaRPr lang="en-US" dirty="0" smtClean="0"/>
          </a:p>
          <a:p>
            <a:r>
              <a:rPr lang="ro-RO" dirty="0" smtClean="0"/>
              <a:t>Efect inhibitor au şi alte proteine, ca </a:t>
            </a:r>
            <a:r>
              <a:rPr lang="ro-RO" b="1" dirty="0" smtClean="0"/>
              <a:t>factorul H</a:t>
            </a:r>
            <a:r>
              <a:rPr lang="ro-RO" dirty="0" smtClean="0"/>
              <a:t> şi </a:t>
            </a:r>
            <a:r>
              <a:rPr lang="ro-RO" b="1" dirty="0" smtClean="0"/>
              <a:t>C4BP</a:t>
            </a:r>
            <a:r>
              <a:rPr lang="ro-RO" dirty="0" smtClean="0"/>
              <a:t> (proteina care leagă factorul C4), proteine ce se </a:t>
            </a:r>
            <a:r>
              <a:rPr lang="ro-RO" b="1" i="1" dirty="0" smtClean="0"/>
              <a:t>ataşează specific de factorii C3b şi respectiv C4b</a:t>
            </a:r>
            <a:r>
              <a:rPr lang="ro-RO" dirty="0" smtClean="0"/>
              <a:t>, formând cu ei </a:t>
            </a:r>
            <a:r>
              <a:rPr lang="ro-RO" b="1" i="1" dirty="0" smtClean="0"/>
              <a:t>complexe inactive</a:t>
            </a:r>
            <a:r>
              <a:rPr lang="ro-RO" dirty="0" smtClean="0"/>
              <a:t>. Mai putem aminti aici intervenţia </a:t>
            </a:r>
            <a:r>
              <a:rPr lang="ro-RO" b="1" dirty="0" smtClean="0"/>
              <a:t>heparinei</a:t>
            </a:r>
            <a:r>
              <a:rPr lang="ro-RO" dirty="0" smtClean="0"/>
              <a:t>, nelipsită în toate procesele inflamatorii, substanţă care </a:t>
            </a:r>
            <a:r>
              <a:rPr lang="ro-RO" b="1" i="1" dirty="0" smtClean="0"/>
              <a:t>facilitează interacţiunea dintre factorii H şi C3b</a:t>
            </a:r>
            <a:r>
              <a:rPr lang="ro-RO" dirty="0" smtClean="0"/>
              <a:t>, </a:t>
            </a:r>
            <a:r>
              <a:rPr lang="ro-RO" b="1" i="1" dirty="0" smtClean="0"/>
              <a:t>determinând în ultimă instanţă degradarea acestuia din urmă</a:t>
            </a:r>
            <a:r>
              <a:rPr lang="ro-RO" dirty="0" smtClean="0"/>
              <a:t>.</a:t>
            </a:r>
            <a:endParaRPr lang="en-US" dirty="0" smtClean="0"/>
          </a:p>
          <a:p>
            <a:endParaRPr lang="en-US" dirty="0" smtClean="0"/>
          </a:p>
          <a:p>
            <a:r>
              <a:rPr lang="ro-RO" dirty="0" smtClean="0"/>
              <a:t>Pe suprafaţa celulelor se găsesc şi unele </a:t>
            </a:r>
            <a:r>
              <a:rPr lang="ro-RO" b="1" dirty="0" smtClean="0"/>
              <a:t>molecule cu rol de protecţie şi limitare a efectului activării complementului</a:t>
            </a:r>
            <a:r>
              <a:rPr lang="ro-RO" dirty="0" smtClean="0"/>
              <a:t>. Astfel, au fost identificate </a:t>
            </a:r>
            <a:r>
              <a:rPr lang="ro-RO" b="1" i="1" dirty="0" smtClean="0"/>
              <a:t>proteine specifice care leagă factorii C8 şi C9</a:t>
            </a:r>
            <a:r>
              <a:rPr lang="ro-RO" dirty="0" smtClean="0"/>
              <a:t>, împiedicând integrarea lor în membrane. Există pe multe tipuri celulare receptori pentru complement, care facilitează endocitarea unor componente ale sistemului. Tot pe suprafaţa celulelor a fost identificat </a:t>
            </a:r>
            <a:r>
              <a:rPr lang="ro-RO" b="1" i="1" dirty="0" smtClean="0"/>
              <a:t>factorul de accelerare a degradării (DAF)</a:t>
            </a:r>
            <a:r>
              <a:rPr lang="ro-RO" dirty="0" smtClean="0"/>
              <a:t> care leagă factorii de complement </a:t>
            </a:r>
            <a:r>
              <a:rPr lang="ro-RO" i="1" dirty="0" smtClean="0"/>
              <a:t>C4b</a:t>
            </a:r>
            <a:r>
              <a:rPr lang="ro-RO" dirty="0" smtClean="0"/>
              <a:t> şi </a:t>
            </a:r>
            <a:r>
              <a:rPr lang="ro-RO" i="1" dirty="0" smtClean="0"/>
              <a:t>C3b</a:t>
            </a:r>
            <a:r>
              <a:rPr lang="ro-RO" dirty="0" smtClean="0"/>
              <a:t>, inducând degradarea lor.  </a:t>
            </a:r>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0" y="571480"/>
          <a:ext cx="6977090" cy="4955842"/>
        </p:xfrm>
        <a:graphic>
          <a:graphicData uri="http://schemas.openxmlformats.org/drawingml/2006/table">
            <a:tbl>
              <a:tblPr/>
              <a:tblGrid>
                <a:gridCol w="1009927"/>
                <a:gridCol w="2538426"/>
                <a:gridCol w="890311"/>
                <a:gridCol w="2538426"/>
              </a:tblGrid>
              <a:tr h="628002">
                <a:tc>
                  <a:txBody>
                    <a:bodyPr/>
                    <a:lstStyle/>
                    <a:p>
                      <a:pPr indent="34290" algn="ctr">
                        <a:spcAft>
                          <a:spcPts val="0"/>
                        </a:spcAft>
                      </a:pPr>
                      <a:r>
                        <a:rPr lang="ro-RO" sz="1400" b="1">
                          <a:latin typeface="Times New Roman"/>
                          <a:ea typeface="Times New Roman"/>
                        </a:rPr>
                        <a:t>Etapa în care acţionează</a:t>
                      </a:r>
                      <a:endParaRPr lang="en-US" sz="1400">
                        <a:latin typeface="Times New Roman"/>
                        <a:ea typeface="Times New Roman"/>
                      </a:endParaRPr>
                    </a:p>
                  </a:txBody>
                  <a:tcPr marL="67587" marR="67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36625" indent="-540385" algn="ctr">
                        <a:spcAft>
                          <a:spcPts val="600"/>
                        </a:spcAft>
                      </a:pPr>
                      <a:r>
                        <a:rPr lang="ro-RO" sz="1400" b="1" u="none" strike="noStrike">
                          <a:latin typeface="Times New Roman"/>
                        </a:rPr>
                        <a:t>Factori</a:t>
                      </a:r>
                      <a:endParaRPr lang="en-US" sz="1400" b="1" u="sng">
                        <a:latin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spcAft>
                          <a:spcPts val="0"/>
                        </a:spcAft>
                      </a:pPr>
                      <a:r>
                        <a:rPr lang="ro-RO" sz="1400" b="1">
                          <a:latin typeface="Times New Roman"/>
                        </a:rPr>
                        <a:t>Mecanism</a:t>
                      </a:r>
                      <a:endParaRPr lang="en-US" sz="1400" b="1">
                        <a:latin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215">
                <a:tc>
                  <a:txBody>
                    <a:bodyPr/>
                    <a:lstStyle/>
                    <a:p>
                      <a:pPr algn="just">
                        <a:spcAft>
                          <a:spcPts val="0"/>
                        </a:spcAft>
                      </a:pPr>
                      <a:r>
                        <a:rPr lang="ro-RO" sz="1400">
                          <a:latin typeface="Times New Roman"/>
                          <a:ea typeface="Times New Roman"/>
                          <a:cs typeface="Times New Roman"/>
                        </a:rPr>
                        <a:t>Activarea C1 (calea clasică)</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o-RO" sz="1400">
                          <a:latin typeface="Times New Roman"/>
                          <a:ea typeface="Times New Roman"/>
                          <a:cs typeface="Times New Roman"/>
                        </a:rPr>
                        <a:t>C1 INH</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spcAft>
                          <a:spcPts val="0"/>
                        </a:spcAft>
                      </a:pPr>
                      <a:r>
                        <a:rPr lang="ro-RO" sz="1400">
                          <a:latin typeface="Times New Roman"/>
                          <a:ea typeface="Times New Roman"/>
                          <a:cs typeface="Times New Roman"/>
                        </a:rPr>
                        <a:t>Inhibitor, îndepărtează C1r şi C1s de pe C1q</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3753">
                <a:tc rowSpan="3">
                  <a:txBody>
                    <a:bodyPr/>
                    <a:lstStyle/>
                    <a:p>
                      <a:pPr algn="just">
                        <a:spcAft>
                          <a:spcPts val="0"/>
                        </a:spcAft>
                      </a:pPr>
                      <a:r>
                        <a:rPr lang="ro-RO" sz="1400">
                          <a:latin typeface="Times New Roman"/>
                          <a:ea typeface="Times New Roman"/>
                          <a:cs typeface="Times New Roman"/>
                        </a:rPr>
                        <a:t>C3 convertazele (calea clasică şi alternă)</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just">
                        <a:spcAft>
                          <a:spcPts val="0"/>
                        </a:spcAft>
                      </a:pPr>
                      <a:r>
                        <a:rPr lang="ro-RO" sz="1400">
                          <a:latin typeface="Times New Roman"/>
                          <a:ea typeface="Times New Roman"/>
                        </a:rPr>
                        <a:t>Celulari</a:t>
                      </a:r>
                      <a:endParaRPr lang="en-US" sz="1400">
                        <a:latin typeface="Times New Roman"/>
                        <a:ea typeface="Times New Roman"/>
                      </a:endParaRPr>
                    </a:p>
                  </a:txBody>
                  <a:tcPr marL="67587" marR="6758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o-RO" sz="1400">
                          <a:latin typeface="Times New Roman"/>
                          <a:ea typeface="Times New Roman"/>
                          <a:cs typeface="Times New Roman"/>
                        </a:rPr>
                        <a:t>DAF </a:t>
                      </a:r>
                      <a:endParaRPr lang="en-US" sz="1400">
                        <a:latin typeface="Arial"/>
                        <a:ea typeface="Times New Roman"/>
                        <a:cs typeface="Times New Roman"/>
                      </a:endParaRPr>
                    </a:p>
                    <a:p>
                      <a:pPr algn="just">
                        <a:spcAft>
                          <a:spcPts val="0"/>
                        </a:spcAft>
                      </a:pPr>
                      <a:r>
                        <a:rPr lang="ro-RO" sz="1400">
                          <a:latin typeface="Times New Roman"/>
                          <a:ea typeface="Times New Roman"/>
                          <a:cs typeface="Times New Roman"/>
                        </a:rPr>
                        <a:t>RC1</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ro-RO" sz="1400">
                          <a:latin typeface="Times New Roman"/>
                          <a:ea typeface="Times New Roman"/>
                          <a:cs typeface="Times New Roman"/>
                        </a:rPr>
                        <a:t>Inhibă reversibil C3 convertazele, accelerând degradarea acestora în factorii componenţi</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5989">
                <a:tc vMerge="1">
                  <a:txBody>
                    <a:bodyPr/>
                    <a:lstStyle/>
                    <a:p>
                      <a:endParaRPr lang="en-US"/>
                    </a:p>
                  </a:txBody>
                  <a:tcPr/>
                </a:tc>
                <a:tc>
                  <a:txBody>
                    <a:bodyPr/>
                    <a:lstStyle/>
                    <a:p>
                      <a:pPr marL="71755" marR="71755" algn="just">
                        <a:spcAft>
                          <a:spcPts val="0"/>
                        </a:spcAft>
                      </a:pPr>
                      <a:r>
                        <a:rPr lang="ro-RO" sz="1400">
                          <a:latin typeface="Times New Roman"/>
                          <a:ea typeface="Times New Roman"/>
                        </a:rPr>
                        <a:t>Serici</a:t>
                      </a:r>
                      <a:endParaRPr lang="en-US" sz="1400">
                        <a:latin typeface="Times New Roman"/>
                        <a:ea typeface="Times New Roman"/>
                      </a:endParaRPr>
                    </a:p>
                  </a:txBody>
                  <a:tcPr marL="67587" marR="6758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o-RO" sz="1400">
                          <a:latin typeface="Times New Roman"/>
                          <a:ea typeface="Times New Roman"/>
                          <a:cs typeface="Times New Roman"/>
                        </a:rPr>
                        <a:t>C4BP</a:t>
                      </a:r>
                      <a:endParaRPr lang="en-US" sz="1400">
                        <a:latin typeface="Arial"/>
                        <a:ea typeface="Times New Roman"/>
                        <a:cs typeface="Times New Roman"/>
                      </a:endParaRPr>
                    </a:p>
                    <a:p>
                      <a:pPr algn="just">
                        <a:spcAft>
                          <a:spcPts val="0"/>
                        </a:spcAft>
                      </a:pPr>
                      <a:r>
                        <a:rPr lang="ro-RO" sz="1400">
                          <a:latin typeface="Times New Roman"/>
                          <a:ea typeface="Times New Roman"/>
                          <a:cs typeface="Times New Roman"/>
                        </a:rPr>
                        <a:t>Fact. H</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843266">
                <a:tc vMerge="1">
                  <a:txBody>
                    <a:bodyPr/>
                    <a:lstStyle/>
                    <a:p>
                      <a:endParaRPr lang="en-US"/>
                    </a:p>
                  </a:txBody>
                  <a:tcPr/>
                </a:tc>
                <a:tc gridSpan="2">
                  <a:txBody>
                    <a:bodyPr/>
                    <a:lstStyle/>
                    <a:p>
                      <a:pPr algn="just">
                        <a:spcAft>
                          <a:spcPts val="0"/>
                        </a:spcAft>
                      </a:pPr>
                      <a:r>
                        <a:rPr lang="ro-RO" sz="1400" dirty="0">
                          <a:latin typeface="Times New Roman"/>
                          <a:ea typeface="Times New Roman"/>
                          <a:cs typeface="Times New Roman"/>
                        </a:rPr>
                        <a:t>Fact. I</a:t>
                      </a:r>
                      <a:endParaRPr lang="en-US" sz="1400" dirty="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spcAft>
                          <a:spcPts val="0"/>
                        </a:spcAft>
                      </a:pPr>
                      <a:r>
                        <a:rPr lang="ro-RO" sz="1400">
                          <a:latin typeface="Times New Roman"/>
                          <a:ea typeface="Times New Roman"/>
                          <a:cs typeface="Times New Roman"/>
                        </a:rPr>
                        <a:t>Inhibă ireversibil C3b prin clivare proteolitică, rezultând C3bi. Au acţiune catalitică asupra acestui proces C4BP, fH, CR1 şi PCM</a:t>
                      </a:r>
                      <a:endParaRPr lang="en-US" sz="1400">
                        <a:latin typeface="Arial"/>
                        <a:ea typeface="Times New Roman"/>
                        <a:cs typeface="Times New Roman"/>
                      </a:endParaRPr>
                    </a:p>
                  </a:txBody>
                  <a:tcPr marL="67587" marR="67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9140">
                <a:tc>
                  <a:txBody>
                    <a:bodyPr/>
                    <a:lstStyle/>
                    <a:p>
                      <a:pPr algn="just">
                        <a:spcAft>
                          <a:spcPts val="0"/>
                        </a:spcAft>
                      </a:pPr>
                      <a:r>
                        <a:rPr lang="ro-RO" sz="1400">
                          <a:latin typeface="Times New Roman"/>
                          <a:ea typeface="Times New Roman"/>
                          <a:cs typeface="Times New Roman"/>
                        </a:rPr>
                        <a:t>CAM</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ro-RO" sz="1400">
                          <a:latin typeface="Times New Roman"/>
                          <a:ea typeface="Times New Roman"/>
                          <a:cs typeface="Times New Roman"/>
                        </a:rPr>
                        <a:t>CD59 </a:t>
                      </a:r>
                      <a:endParaRPr lang="en-US" sz="1400">
                        <a:latin typeface="Arial"/>
                        <a:ea typeface="Times New Roman"/>
                        <a:cs typeface="Times New Roman"/>
                      </a:endParaRPr>
                    </a:p>
                    <a:p>
                      <a:pPr algn="just">
                        <a:spcAft>
                          <a:spcPts val="0"/>
                        </a:spcAft>
                      </a:pPr>
                      <a:r>
                        <a:rPr lang="ro-RO" sz="1400">
                          <a:latin typeface="Times New Roman"/>
                          <a:ea typeface="Times New Roman"/>
                          <a:cs typeface="Times New Roman"/>
                        </a:rPr>
                        <a:t>HRF</a:t>
                      </a:r>
                      <a:endParaRPr lang="en-US" sz="1400">
                        <a:latin typeface="Arial"/>
                        <a:ea typeface="Times New Roman"/>
                        <a:cs typeface="Times New Roman"/>
                      </a:endParaRPr>
                    </a:p>
                  </a:txBody>
                  <a:tcPr marL="67587" marR="675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spcAft>
                          <a:spcPts val="0"/>
                        </a:spcAft>
                      </a:pPr>
                      <a:r>
                        <a:rPr lang="ro-RO" sz="1400" dirty="0">
                          <a:latin typeface="Times New Roman"/>
                          <a:ea typeface="Times New Roman"/>
                          <a:cs typeface="Times New Roman"/>
                        </a:rPr>
                        <a:t>Proteine de pe suprafaţa celulară, inhibă asamblarea CAM</a:t>
                      </a:r>
                      <a:endParaRPr lang="en-US" sz="1400" dirty="0">
                        <a:latin typeface="Arial"/>
                        <a:ea typeface="Times New Roman"/>
                        <a:cs typeface="Times New Roman"/>
                      </a:endParaRPr>
                    </a:p>
                  </a:txBody>
                  <a:tcPr marL="67587" marR="675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7429520" y="642918"/>
            <a:ext cx="1500198" cy="5109091"/>
          </a:xfrm>
          <a:prstGeom prst="rect">
            <a:avLst/>
          </a:prstGeom>
          <a:noFill/>
        </p:spPr>
        <p:txBody>
          <a:bodyPr wrap="square" rtlCol="0">
            <a:spAutoFit/>
          </a:bodyPr>
          <a:lstStyle/>
          <a:p>
            <a:r>
              <a:rPr lang="ro-RO" sz="1400" dirty="0"/>
              <a:t>DAF - Factorul de Accelerare a Degradării C3 </a:t>
            </a:r>
            <a:r>
              <a:rPr lang="ro-RO" sz="1400" dirty="0" smtClean="0"/>
              <a:t>convertazei</a:t>
            </a:r>
            <a:endParaRPr lang="en-US" sz="1400" dirty="0" smtClean="0"/>
          </a:p>
          <a:p>
            <a:endParaRPr lang="en-US" sz="1400" dirty="0"/>
          </a:p>
          <a:p>
            <a:r>
              <a:rPr lang="ro-RO" sz="1400" dirty="0"/>
              <a:t>RC1 - Receptorul pentru Complement </a:t>
            </a:r>
            <a:r>
              <a:rPr lang="ro-RO" sz="1400" dirty="0" smtClean="0"/>
              <a:t>1</a:t>
            </a:r>
            <a:endParaRPr lang="en-US" sz="1400" dirty="0" smtClean="0"/>
          </a:p>
          <a:p>
            <a:endParaRPr lang="en-US" sz="1400" dirty="0"/>
          </a:p>
          <a:p>
            <a:r>
              <a:rPr lang="ro-RO" sz="1400" dirty="0"/>
              <a:t>C4BP - Proteina de legare a </a:t>
            </a:r>
            <a:r>
              <a:rPr lang="ro-RO" sz="1400" dirty="0" smtClean="0"/>
              <a:t>C4</a:t>
            </a:r>
            <a:endParaRPr lang="en-US" sz="1400" dirty="0" smtClean="0"/>
          </a:p>
          <a:p>
            <a:endParaRPr lang="en-US" sz="1400" dirty="0"/>
          </a:p>
          <a:p>
            <a:r>
              <a:rPr lang="ro-RO" sz="1400" dirty="0"/>
              <a:t>CD59 </a:t>
            </a:r>
            <a:r>
              <a:rPr lang="ro-RO" sz="1400" dirty="0" smtClean="0"/>
              <a:t>– Protectina</a:t>
            </a:r>
            <a:endParaRPr lang="en-US" sz="1400" dirty="0" smtClean="0"/>
          </a:p>
          <a:p>
            <a:endParaRPr lang="en-US" sz="1400" dirty="0"/>
          </a:p>
          <a:p>
            <a:r>
              <a:rPr lang="ro-RO" sz="1400" dirty="0"/>
              <a:t>HRF - Factorul de Restricţie </a:t>
            </a:r>
            <a:r>
              <a:rPr lang="ro-RO" sz="1400" dirty="0" smtClean="0"/>
              <a:t>Omologă</a:t>
            </a:r>
            <a:endParaRPr lang="en-US" sz="1400" dirty="0" smtClean="0"/>
          </a:p>
          <a:p>
            <a:endParaRPr lang="en-US" sz="1400" dirty="0"/>
          </a:p>
          <a:p>
            <a:r>
              <a:rPr lang="ro-RO" sz="1400" dirty="0"/>
              <a:t>PCM - Proteina Cofactor de Membrană</a:t>
            </a:r>
            <a:endParaRPr lang="en-US" sz="1400" dirty="0"/>
          </a:p>
          <a:p>
            <a:endParaRPr lang="en-US" dirty="0"/>
          </a:p>
        </p:txBody>
      </p:sp>
      <p:sp>
        <p:nvSpPr>
          <p:cNvPr id="6" name="TextBox 5"/>
          <p:cNvSpPr txBox="1"/>
          <p:nvPr/>
        </p:nvSpPr>
        <p:spPr>
          <a:xfrm>
            <a:off x="1571604" y="6072206"/>
            <a:ext cx="6072230" cy="369332"/>
          </a:xfrm>
          <a:prstGeom prst="rect">
            <a:avLst/>
          </a:prstGeom>
          <a:noFill/>
        </p:spPr>
        <p:txBody>
          <a:bodyPr wrap="square" rtlCol="0">
            <a:spAutoFit/>
          </a:bodyPr>
          <a:lstStyle/>
          <a:p>
            <a:r>
              <a:rPr lang="ro-RO" dirty="0"/>
              <a:t>Tabel 4: Mecanisme de reglare a activării </a:t>
            </a:r>
            <a:r>
              <a:rPr lang="ro-RO" dirty="0" smtClean="0"/>
              <a:t>complementului</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929354"/>
          </a:xfrm>
        </p:spPr>
        <p:txBody>
          <a:bodyPr>
            <a:normAutofit fontScale="70000" lnSpcReduction="20000"/>
          </a:bodyPr>
          <a:lstStyle/>
          <a:p>
            <a:r>
              <a:rPr lang="ro-RO" b="1" dirty="0" smtClean="0"/>
              <a:t>ROLUL BIOLOGIC AL COMPLEMENTULUI</a:t>
            </a:r>
            <a:endParaRPr lang="en-US" b="1" dirty="0" smtClean="0"/>
          </a:p>
          <a:p>
            <a:endParaRPr lang="en-US" b="1" dirty="0" smtClean="0"/>
          </a:p>
          <a:p>
            <a:r>
              <a:rPr lang="ro-RO" dirty="0" smtClean="0"/>
              <a:t>Activarea C</a:t>
            </a:r>
            <a:r>
              <a:rPr lang="ro-RO" dirty="0" smtClean="0">
                <a:sym typeface="Symbol"/>
              </a:rPr>
              <a:t></a:t>
            </a:r>
            <a:r>
              <a:rPr lang="ro-RO" dirty="0" smtClean="0"/>
              <a:t> generează o serie de efecte biologice de o importanţă deosebită în rezistenţa antiinfecţioasă:</a:t>
            </a:r>
            <a:endParaRPr lang="en-US" dirty="0" smtClean="0"/>
          </a:p>
          <a:p>
            <a:endParaRPr lang="en-US" dirty="0" smtClean="0"/>
          </a:p>
          <a:p>
            <a:pPr lvl="0"/>
            <a:r>
              <a:rPr lang="ro-RO" b="1" dirty="0" smtClean="0"/>
              <a:t>Citoliza</a:t>
            </a:r>
            <a:r>
              <a:rPr lang="ro-RO" dirty="0" smtClean="0"/>
              <a:t>: celulele pe care s-a fixat C</a:t>
            </a:r>
            <a:r>
              <a:rPr lang="ro-RO" dirty="0" smtClean="0">
                <a:sym typeface="Symbol"/>
              </a:rPr>
              <a:t></a:t>
            </a:r>
            <a:r>
              <a:rPr lang="ro-RO" dirty="0" smtClean="0"/>
              <a:t> şi care în mod fiziologic sunt celule străine organismului (bacterii) sunt lizate sub acţiunea complexului de atac al membranei. În cazuri patologice C</a:t>
            </a:r>
            <a:r>
              <a:rPr lang="ro-RO" dirty="0" smtClean="0">
                <a:sym typeface="Symbol"/>
              </a:rPr>
              <a:t></a:t>
            </a:r>
            <a:r>
              <a:rPr lang="ro-RO" dirty="0" smtClean="0"/>
              <a:t> se poate fixa pe celulele proprii organismului determinând distrugerea acestora.</a:t>
            </a:r>
            <a:endParaRPr lang="en-US" dirty="0" smtClean="0"/>
          </a:p>
          <a:p>
            <a:pPr lvl="0"/>
            <a:endParaRPr lang="en-US" dirty="0" smtClean="0"/>
          </a:p>
          <a:p>
            <a:pPr lvl="0"/>
            <a:r>
              <a:rPr lang="ro-RO" b="1" dirty="0" smtClean="0"/>
              <a:t>Opsonizarea</a:t>
            </a:r>
            <a:r>
              <a:rPr lang="ro-RO" dirty="0" smtClean="0"/>
              <a:t>: fagocitele au pe suprafaţă receptori pentru C3b. Astfel, microbii de care s-a fixat C3b vor adera de celulele fagocitare, fiind fagocitaţi mai eficient.</a:t>
            </a:r>
            <a:endParaRPr lang="en-US" dirty="0" smtClean="0"/>
          </a:p>
          <a:p>
            <a:pPr lvl="0"/>
            <a:endParaRPr lang="en-US" dirty="0" smtClean="0"/>
          </a:p>
          <a:p>
            <a:pPr lvl="0"/>
            <a:r>
              <a:rPr lang="ro-RO" b="1" dirty="0" smtClean="0"/>
              <a:t>Declanşarea inflamaţiei</a:t>
            </a:r>
            <a:r>
              <a:rPr lang="ro-RO" dirty="0" smtClean="0"/>
              <a:t>:</a:t>
            </a:r>
            <a:r>
              <a:rPr lang="ro-RO" b="1" dirty="0" smtClean="0"/>
              <a:t> </a:t>
            </a:r>
            <a:r>
              <a:rPr lang="ro-RO" dirty="0" smtClean="0"/>
              <a:t>activarea C</a:t>
            </a:r>
            <a:r>
              <a:rPr lang="ro-RO" dirty="0" smtClean="0">
                <a:sym typeface="Symbol"/>
              </a:rPr>
              <a:t></a:t>
            </a:r>
            <a:r>
              <a:rPr lang="ro-RO" dirty="0" smtClean="0"/>
              <a:t> determină declanşarea reacţiei inflamatorii prin produşii intermediari rezultaţi pe parcursul activării. Astfel, </a:t>
            </a:r>
            <a:r>
              <a:rPr lang="ro-RO" b="1" dirty="0" smtClean="0"/>
              <a:t>C5a</a:t>
            </a:r>
            <a:r>
              <a:rPr lang="ro-RO" b="1" i="1" dirty="0" smtClean="0"/>
              <a:t> este un puternic factor chemotactic</a:t>
            </a:r>
            <a:r>
              <a:rPr lang="ro-RO" dirty="0" smtClean="0"/>
              <a:t> şi </a:t>
            </a:r>
            <a:r>
              <a:rPr lang="ro-RO" b="1" i="1" dirty="0" smtClean="0"/>
              <a:t>chemochinetic pentru polimorfonucleare</a:t>
            </a:r>
            <a:r>
              <a:rPr lang="ro-RO" dirty="0" smtClean="0"/>
              <a:t> (PMN) pe care le va aduce în focarul infecţios. </a:t>
            </a:r>
            <a:r>
              <a:rPr lang="ro-RO" b="1" dirty="0" smtClean="0"/>
              <a:t>C3a şi C5a</a:t>
            </a:r>
            <a:r>
              <a:rPr lang="ro-RO" dirty="0" smtClean="0"/>
              <a:t> sunt, în acelaşi timp, </a:t>
            </a:r>
            <a:r>
              <a:rPr lang="ro-RO" b="1" i="1" dirty="0" smtClean="0"/>
              <a:t>anafilatoxine</a:t>
            </a:r>
            <a:r>
              <a:rPr lang="ro-RO" dirty="0" smtClean="0"/>
              <a:t>, care vor duce la o degranulare fiziologică a mastocitelor cu eliberarea unor mediatori chimici vasoactivi (histamina).</a:t>
            </a:r>
            <a:endParaRPr lang="en-US" dirty="0" smtClean="0"/>
          </a:p>
          <a:p>
            <a:pPr lvl="0"/>
            <a:endParaRPr lang="en-US" dirty="0" smtClean="0"/>
          </a:p>
          <a:p>
            <a:pPr lvl="0"/>
            <a:r>
              <a:rPr lang="ro-RO" b="1" dirty="0" smtClean="0"/>
              <a:t>Interacţii cu alte procese fiziologice</a:t>
            </a:r>
            <a:r>
              <a:rPr lang="ro-RO" dirty="0" smtClean="0"/>
              <a:t>: coagularea, fibrinoliza, sistemul kininelor.</a:t>
            </a: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70000" lnSpcReduction="20000"/>
          </a:bodyPr>
          <a:lstStyle/>
          <a:p>
            <a:r>
              <a:rPr lang="ro-RO" b="1" dirty="0" smtClean="0"/>
              <a:t>DEFICIENŢELE EREDITARE ALE UNOR COMPONENTE ALE C</a:t>
            </a:r>
            <a:r>
              <a:rPr lang="ro-RO" b="1" dirty="0" smtClean="0">
                <a:sym typeface="Symbol"/>
              </a:rPr>
              <a:t></a:t>
            </a:r>
            <a:endParaRPr lang="en-US" b="1" dirty="0" smtClean="0">
              <a:sym typeface="Symbol"/>
            </a:endParaRPr>
          </a:p>
          <a:p>
            <a:endParaRPr lang="en-US" dirty="0" smtClean="0"/>
          </a:p>
          <a:p>
            <a:r>
              <a:rPr lang="ro-RO" dirty="0" smtClean="0"/>
              <a:t>Deficienţele componentelor C</a:t>
            </a:r>
            <a:r>
              <a:rPr lang="ro-RO" dirty="0" smtClean="0">
                <a:sym typeface="Symbol"/>
              </a:rPr>
              <a:t></a:t>
            </a:r>
            <a:r>
              <a:rPr lang="ro-RO" dirty="0" smtClean="0"/>
              <a:t> scad capacitatea de apărare antiinfecţioasă a organismului. Astfel:</a:t>
            </a:r>
            <a:endParaRPr lang="en-US" dirty="0" smtClean="0"/>
          </a:p>
          <a:p>
            <a:endParaRPr lang="en-US" dirty="0" smtClean="0"/>
          </a:p>
          <a:p>
            <a:pPr lvl="0"/>
            <a:r>
              <a:rPr lang="ro-RO" dirty="0" smtClean="0"/>
              <a:t>un deficit de </a:t>
            </a:r>
            <a:r>
              <a:rPr lang="ro-RO" b="1" dirty="0" smtClean="0"/>
              <a:t>C1q, C1r, C1s, C4, C2</a:t>
            </a:r>
            <a:r>
              <a:rPr lang="ro-RO" dirty="0" smtClean="0"/>
              <a:t> se asociază cu susceptibilitatea crescută pentru </a:t>
            </a:r>
            <a:r>
              <a:rPr lang="ro-RO" b="1" i="1" dirty="0" smtClean="0"/>
              <a:t>infecţiile cu germeni piogeni</a:t>
            </a:r>
            <a:r>
              <a:rPr lang="ro-RO" dirty="0" smtClean="0"/>
              <a:t>;</a:t>
            </a:r>
            <a:endParaRPr lang="en-US" dirty="0" smtClean="0"/>
          </a:p>
          <a:p>
            <a:pPr lvl="0"/>
            <a:r>
              <a:rPr lang="ro-RO" dirty="0" smtClean="0"/>
              <a:t>o deficienţă de </a:t>
            </a:r>
            <a:r>
              <a:rPr lang="ro-RO" b="1" dirty="0" smtClean="0"/>
              <a:t>C3</a:t>
            </a:r>
            <a:r>
              <a:rPr lang="ro-RO" dirty="0" smtClean="0"/>
              <a:t> duce la perturbarea activării C</a:t>
            </a:r>
            <a:r>
              <a:rPr lang="ro-RO" dirty="0" smtClean="0">
                <a:sym typeface="Symbol"/>
              </a:rPr>
              <a:t></a:t>
            </a:r>
            <a:r>
              <a:rPr lang="ro-RO" dirty="0" smtClean="0"/>
              <a:t> pe ambele căi, având drept consecinţă </a:t>
            </a:r>
            <a:r>
              <a:rPr lang="ro-RO" b="1" i="1" dirty="0" smtClean="0"/>
              <a:t>opsonizarea slabă</a:t>
            </a:r>
            <a:r>
              <a:rPr lang="ro-RO" dirty="0" smtClean="0"/>
              <a:t> cu o </a:t>
            </a:r>
            <a:r>
              <a:rPr lang="ro-RO" b="1" i="1" dirty="0" smtClean="0"/>
              <a:t>reducere a eficienţei fagocitozei</a:t>
            </a:r>
            <a:r>
              <a:rPr lang="ro-RO" dirty="0" smtClean="0"/>
              <a:t> şi cu </a:t>
            </a:r>
            <a:r>
              <a:rPr lang="ro-RO" b="1" i="1" dirty="0" smtClean="0"/>
              <a:t>evoluţia fatală a infecţiei</a:t>
            </a:r>
            <a:r>
              <a:rPr lang="ro-RO" dirty="0" smtClean="0"/>
              <a:t>;</a:t>
            </a:r>
            <a:endParaRPr lang="en-US" dirty="0" smtClean="0"/>
          </a:p>
          <a:p>
            <a:pPr lvl="0"/>
            <a:r>
              <a:rPr lang="ro-RO" dirty="0" smtClean="0"/>
              <a:t>deficienţa de </a:t>
            </a:r>
            <a:r>
              <a:rPr lang="ro-RO" b="1" dirty="0" smtClean="0"/>
              <a:t>properdină</a:t>
            </a:r>
            <a:r>
              <a:rPr lang="ro-RO" dirty="0" smtClean="0"/>
              <a:t> favorizează </a:t>
            </a:r>
            <a:r>
              <a:rPr lang="ro-RO" b="1" i="1" dirty="0" smtClean="0"/>
              <a:t>infecţiile cu germeni piogeni</a:t>
            </a:r>
            <a:r>
              <a:rPr lang="ro-RO" dirty="0" smtClean="0"/>
              <a:t>, mai ales infecţiile meningococice cu evoluţie fulminantă;</a:t>
            </a:r>
            <a:endParaRPr lang="en-US" dirty="0" smtClean="0"/>
          </a:p>
          <a:p>
            <a:pPr lvl="0"/>
            <a:r>
              <a:rPr lang="ro-RO" dirty="0" smtClean="0"/>
              <a:t>deficienţele de </a:t>
            </a:r>
            <a:r>
              <a:rPr lang="ro-RO" b="1" dirty="0" smtClean="0"/>
              <a:t>C5, C6, C7, C8, C9</a:t>
            </a:r>
            <a:r>
              <a:rPr lang="ro-RO" dirty="0" smtClean="0"/>
              <a:t> </a:t>
            </a:r>
            <a:r>
              <a:rPr lang="ro-RO" b="1" i="1" dirty="0" smtClean="0"/>
              <a:t>cresc susceptibilitatea pentru infecţiile diseminate cu Neisserii</a:t>
            </a:r>
            <a:r>
              <a:rPr lang="ro-RO" dirty="0" smtClean="0"/>
              <a:t>;</a:t>
            </a:r>
            <a:endParaRPr lang="en-US" dirty="0" smtClean="0"/>
          </a:p>
          <a:p>
            <a:pPr lvl="0"/>
            <a:r>
              <a:rPr lang="ro-RO" dirty="0" smtClean="0"/>
              <a:t>fracţiunile </a:t>
            </a:r>
            <a:r>
              <a:rPr lang="ro-RO" b="1" dirty="0" smtClean="0"/>
              <a:t>C3a, C4a, C5a</a:t>
            </a:r>
            <a:r>
              <a:rPr lang="ro-RO" dirty="0" smtClean="0"/>
              <a:t> pot produce </a:t>
            </a:r>
            <a:r>
              <a:rPr lang="ro-RO" b="1" i="1" dirty="0" smtClean="0"/>
              <a:t>degranularea mastocitelor</a:t>
            </a:r>
            <a:r>
              <a:rPr lang="ro-RO" dirty="0" smtClean="0"/>
              <a:t> cu eliberarea mediatorilor, ce determină </a:t>
            </a:r>
            <a:r>
              <a:rPr lang="ro-RO" b="1" i="1" dirty="0" smtClean="0"/>
              <a:t>creşterea permeabilităţii vasculare şi contracţia muşchilor netezi</a:t>
            </a:r>
            <a:r>
              <a:rPr lang="ro-RO" dirty="0" smtClean="0"/>
              <a:t>;</a:t>
            </a:r>
            <a:endParaRPr lang="en-US" dirty="0" smtClean="0"/>
          </a:p>
          <a:p>
            <a:pPr lvl="0"/>
            <a:r>
              <a:rPr lang="ro-RO" dirty="0" smtClean="0"/>
              <a:t>deficitul </a:t>
            </a:r>
            <a:r>
              <a:rPr lang="ro-RO" b="1" dirty="0" smtClean="0"/>
              <a:t>inhibitorului C1 (C1 INH)</a:t>
            </a:r>
            <a:r>
              <a:rPr lang="ro-RO" dirty="0" smtClean="0"/>
              <a:t> stă la baza </a:t>
            </a:r>
            <a:r>
              <a:rPr lang="ro-RO" b="1" i="1" dirty="0" smtClean="0"/>
              <a:t>edemului angioneurotic</a:t>
            </a:r>
            <a:r>
              <a:rPr lang="ro-RO" dirty="0" smtClean="0"/>
              <a:t>, boală cu mecanism de transmitere autozomal dominant, manifestată prin atacuri de edem cu diferite localizări: tractul respirator, tub digestiv, ţesutul subcutanat. </a:t>
            </a: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715436" cy="6572272"/>
          </a:xfrm>
        </p:spPr>
        <p:txBody>
          <a:bodyPr>
            <a:normAutofit fontScale="70000" lnSpcReduction="20000"/>
          </a:bodyPr>
          <a:lstStyle/>
          <a:p>
            <a:r>
              <a:rPr lang="ro-RO" b="1" dirty="0" smtClean="0"/>
              <a:t>b. FACTORII CELULARI </a:t>
            </a:r>
            <a:endParaRPr lang="en-US" b="1" i="1" dirty="0" smtClean="0"/>
          </a:p>
          <a:p>
            <a:r>
              <a:rPr lang="ro-RO" dirty="0" smtClean="0"/>
              <a:t>Sunt reprezentaţi de fagocitoză şi inflamaţie.</a:t>
            </a:r>
            <a:endParaRPr lang="en-US" dirty="0" smtClean="0"/>
          </a:p>
          <a:p>
            <a:endParaRPr lang="en-US" dirty="0" smtClean="0"/>
          </a:p>
          <a:p>
            <a:r>
              <a:rPr lang="ro-RO" b="1" dirty="0" smtClean="0"/>
              <a:t>b.1. FAGOCITOZA</a:t>
            </a:r>
            <a:r>
              <a:rPr lang="ro-RO" dirty="0" smtClean="0"/>
              <a:t> </a:t>
            </a:r>
            <a:endParaRPr lang="en-US" dirty="0" smtClean="0"/>
          </a:p>
          <a:p>
            <a:r>
              <a:rPr lang="ro-RO" dirty="0" smtClean="0"/>
              <a:t>Constituie un proces esenţial, prezent pe toată durata infecţiei. Reprezintă reacţia de apărare celulară a organismului şi constă dintr-un </a:t>
            </a:r>
            <a:r>
              <a:rPr lang="ro-RO" b="1" i="1" dirty="0" smtClean="0"/>
              <a:t>mecanism de îndepărtare a microorganismelor şi a celulelor lezate</a:t>
            </a:r>
            <a:r>
              <a:rPr lang="ro-RO" dirty="0" smtClean="0"/>
              <a:t>, prin </a:t>
            </a:r>
            <a:r>
              <a:rPr lang="ro-RO" b="1" i="1" dirty="0" smtClean="0"/>
              <a:t>înglobarea lor de către anumite celule ale organismului</a:t>
            </a:r>
            <a:r>
              <a:rPr lang="ro-RO" dirty="0" smtClean="0"/>
              <a:t> (fagocite) specializate pentru această funcţie.</a:t>
            </a:r>
            <a:endParaRPr lang="en-US" dirty="0" smtClean="0"/>
          </a:p>
          <a:p>
            <a:r>
              <a:rPr lang="ro-RO" dirty="0" smtClean="0"/>
              <a:t>Aceste celule migrează la locul de pătrundere al bacteriilor în organism, le înglobează şi le distrug în interiorul lor, prin fagolizozomi (enzimatic). Se realizează în acest fel localizarea infecţiei, care clinic se manifestă prin inflamaţie cu simptomele caracteristice: </a:t>
            </a:r>
            <a:r>
              <a:rPr lang="ro-RO" b="1" i="1" dirty="0" smtClean="0"/>
              <a:t>rubor, tumor, calor, dolor, şi functio laesa</a:t>
            </a:r>
            <a:r>
              <a:rPr lang="ro-RO" dirty="0" smtClean="0"/>
              <a:t>. În acest fel o infecţie minoră poate fi învinsă, printr-o bună apărare locală, iar puroiul rezultat din resturile celulelor distruse, conţine bacterii moarte (puroi steril). De cele mai multe ori însă, infecţia progresează, determinând diferite manifestări clinice.</a:t>
            </a:r>
            <a:endParaRPr lang="en-US" dirty="0" smtClean="0"/>
          </a:p>
          <a:p>
            <a:r>
              <a:rPr lang="ro-RO" b="1" dirty="0" smtClean="0"/>
              <a:t>CATEGORII DE CELULE CU PROPRIETĂŢI FAGOCITARE (FAGOCITE)</a:t>
            </a:r>
            <a:endParaRPr lang="en-US" dirty="0" smtClean="0"/>
          </a:p>
          <a:p>
            <a:r>
              <a:rPr lang="ro-RO" dirty="0" smtClean="0"/>
              <a:t>În fagocitoză intervin două categorii principale de celule: </a:t>
            </a:r>
            <a:r>
              <a:rPr lang="ro-RO" b="1" dirty="0" smtClean="0"/>
              <a:t>microfagele </a:t>
            </a:r>
            <a:r>
              <a:rPr lang="ro-RO" dirty="0" smtClean="0"/>
              <a:t>şi</a:t>
            </a:r>
            <a:r>
              <a:rPr lang="ro-RO" b="1" dirty="0" smtClean="0"/>
              <a:t> macrofagele</a:t>
            </a:r>
            <a:r>
              <a:rPr lang="ro-RO" dirty="0" smtClean="0"/>
              <a:t>. Aceste celule </a:t>
            </a:r>
            <a:r>
              <a:rPr lang="ro-RO" b="1" i="1" dirty="0" smtClean="0"/>
              <a:t>au capacitatea de a migra</a:t>
            </a:r>
            <a:r>
              <a:rPr lang="ro-RO" dirty="0" smtClean="0"/>
              <a:t> dirijat </a:t>
            </a:r>
            <a:r>
              <a:rPr lang="ro-RO" b="1" i="1" dirty="0" smtClean="0"/>
              <a:t>spre locul unde sunt particule străine</a:t>
            </a:r>
            <a:r>
              <a:rPr lang="ro-RO" dirty="0" smtClean="0"/>
              <a:t>. Migrarea lor în ţesuturi este favorizată de </a:t>
            </a:r>
            <a:r>
              <a:rPr lang="ro-RO" b="1" dirty="0" smtClean="0"/>
              <a:t>substanţele chemotactice</a:t>
            </a:r>
            <a:r>
              <a:rPr lang="ro-RO" dirty="0" smtClean="0"/>
              <a:t>: </a:t>
            </a:r>
            <a:r>
              <a:rPr lang="ro-RO" i="1" dirty="0" smtClean="0"/>
              <a:t>C5a, C5b</a:t>
            </a:r>
            <a:r>
              <a:rPr lang="ro-RO" dirty="0" smtClean="0"/>
              <a:t> şi alţi factori produşi în cursul inflamaţiei. Ele au pe suprafaţa lor </a:t>
            </a:r>
            <a:r>
              <a:rPr lang="ro-RO" b="1" i="1" dirty="0" smtClean="0"/>
              <a:t>receptori pentru fragmentul Fc al imunoglobulinei G</a:t>
            </a:r>
            <a:r>
              <a:rPr lang="ro-RO" b="1" dirty="0" smtClean="0"/>
              <a:t> (IgG) </a:t>
            </a:r>
            <a:r>
              <a:rPr lang="ro-RO" dirty="0" smtClean="0"/>
              <a:t>şi</a:t>
            </a:r>
            <a:r>
              <a:rPr lang="ro-RO" b="1" dirty="0" smtClean="0"/>
              <a:t> </a:t>
            </a:r>
            <a:r>
              <a:rPr lang="ro-RO" b="1" i="1" dirty="0" smtClean="0"/>
              <a:t>receptori pentru fracţiunea C3b</a:t>
            </a:r>
            <a:r>
              <a:rPr lang="ro-RO" b="1" dirty="0" smtClean="0"/>
              <a:t> </a:t>
            </a:r>
            <a:r>
              <a:rPr lang="ro-RO" b="1" i="1" dirty="0" smtClean="0"/>
              <a:t>a complementului</a:t>
            </a:r>
            <a:r>
              <a:rPr lang="ro-RO" dirty="0" smtClean="0"/>
              <a:t> şi pot dezvolta mecanisme puternic microbicide. Se mai numesc şi </a:t>
            </a:r>
            <a:r>
              <a:rPr lang="ro-RO" b="1" dirty="0" smtClean="0"/>
              <a:t>fagocite profesioniste</a:t>
            </a:r>
            <a:r>
              <a:rPr lang="ro-RO" dirty="0" smtClean="0"/>
              <a:t>, pentru a putea fi deosebite de </a:t>
            </a:r>
            <a:r>
              <a:rPr lang="ro-RO" i="1" dirty="0" smtClean="0"/>
              <a:t>celulele fibroblaste, endoteliale şi reticulare</a:t>
            </a:r>
            <a:r>
              <a:rPr lang="ro-RO" dirty="0" smtClean="0"/>
              <a:t> care alcătuiesc </a:t>
            </a:r>
            <a:r>
              <a:rPr lang="ro-RO" b="1" dirty="0" smtClean="0"/>
              <a:t>fagocitele neprofesioniste</a:t>
            </a:r>
            <a:r>
              <a:rPr lang="ro-RO" dirty="0" smtClean="0"/>
              <a:t>; acestea îndeplinesc o activitate fagocitară mai redusă, deoarece </a:t>
            </a:r>
            <a:r>
              <a:rPr lang="ro-RO" i="1" dirty="0" smtClean="0"/>
              <a:t>sunt lipsite de receptorii prezenţi pe fagocitele profesioniste </a:t>
            </a:r>
            <a:r>
              <a:rPr lang="ro-RO" dirty="0" smtClean="0"/>
              <a:t>şi mai ales </a:t>
            </a:r>
            <a:r>
              <a:rPr lang="ro-RO" i="1" dirty="0" smtClean="0"/>
              <a:t>nu dezvoltă mecanisme bactericide</a:t>
            </a:r>
            <a:r>
              <a:rPr lang="ro-RO" dirty="0" smtClean="0"/>
              <a:t>.</a:t>
            </a:r>
            <a:endParaRPr lang="en-US" dirty="0" smtClean="0"/>
          </a:p>
          <a:p>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72230"/>
          </a:xfrm>
        </p:spPr>
        <p:txBody>
          <a:bodyPr>
            <a:normAutofit fontScale="70000" lnSpcReduction="20000"/>
          </a:bodyPr>
          <a:lstStyle/>
          <a:p>
            <a:r>
              <a:rPr lang="ro-RO" b="1" dirty="0" smtClean="0"/>
              <a:t>MICROFAGE</a:t>
            </a:r>
            <a:endParaRPr lang="en-US" b="1" i="1" dirty="0" smtClean="0"/>
          </a:p>
          <a:p>
            <a:endParaRPr lang="en-US" dirty="0" smtClean="0"/>
          </a:p>
          <a:p>
            <a:r>
              <a:rPr lang="ro-RO" b="1" dirty="0" smtClean="0"/>
              <a:t>- Granulocitele neutrofile</a:t>
            </a:r>
            <a:r>
              <a:rPr lang="ro-RO" dirty="0" smtClean="0"/>
              <a:t> realizează </a:t>
            </a:r>
            <a:r>
              <a:rPr lang="ro-RO" b="1" dirty="0" smtClean="0"/>
              <a:t>fagocitarea corpilor bacterieni integri sau fragmentelor de germeni</a:t>
            </a:r>
            <a:r>
              <a:rPr lang="ro-RO" dirty="0" smtClean="0"/>
              <a:t>. Capacitatea de fagocitoză este mărită de procesul de opsonizare, opsoninele fiind anticorpi de tip IgG. După înglobare, </a:t>
            </a:r>
            <a:r>
              <a:rPr lang="ro-RO" b="1" i="1" dirty="0" smtClean="0"/>
              <a:t>antigenele străine sunt distruse </a:t>
            </a:r>
            <a:r>
              <a:rPr lang="ro-RO" dirty="0" smtClean="0"/>
              <a:t>datorită: </a:t>
            </a:r>
            <a:r>
              <a:rPr lang="ro-RO" i="1" dirty="0" smtClean="0"/>
              <a:t>enzimelor lizozomale</a:t>
            </a:r>
            <a:r>
              <a:rPr lang="ro-RO" dirty="0" smtClean="0"/>
              <a:t> şi </a:t>
            </a:r>
            <a:r>
              <a:rPr lang="ro-RO" i="1" dirty="0" smtClean="0"/>
              <a:t>lactoferinei</a:t>
            </a:r>
            <a:r>
              <a:rPr lang="ro-RO" dirty="0" smtClean="0"/>
              <a:t> (din granulaţiile specifice neutrofile); </a:t>
            </a:r>
            <a:r>
              <a:rPr lang="ro-RO" i="1" dirty="0" smtClean="0"/>
              <a:t>mieloperoxidazei</a:t>
            </a:r>
            <a:r>
              <a:rPr lang="ro-RO" dirty="0" smtClean="0"/>
              <a:t>, </a:t>
            </a:r>
            <a:r>
              <a:rPr lang="ro-RO" i="1" dirty="0" smtClean="0"/>
              <a:t>elastazei</a:t>
            </a:r>
            <a:r>
              <a:rPr lang="ro-RO" dirty="0" smtClean="0"/>
              <a:t>, </a:t>
            </a:r>
            <a:r>
              <a:rPr lang="ro-RO" i="1" dirty="0" smtClean="0"/>
              <a:t>catepsinei, beta-glucuronidazei</a:t>
            </a:r>
            <a:r>
              <a:rPr lang="ro-RO" dirty="0" smtClean="0"/>
              <a:t> (din granulaţiile azurofile). Ele sunt </a:t>
            </a:r>
            <a:r>
              <a:rPr lang="ro-RO" b="1" i="1" dirty="0" smtClean="0"/>
              <a:t>celule “kamikaze” ale apărării antiinfecţioase</a:t>
            </a:r>
            <a:r>
              <a:rPr lang="ro-RO" dirty="0" smtClean="0"/>
              <a:t>, deoarece sosesc primele la locul injuriei. După digestia materialului fagocitat, foarte frecvent, leucocitele sunt distruse.</a:t>
            </a:r>
            <a:endParaRPr lang="en-US" dirty="0" smtClean="0"/>
          </a:p>
          <a:p>
            <a:endParaRPr lang="en-US" dirty="0" smtClean="0"/>
          </a:p>
          <a:p>
            <a:r>
              <a:rPr lang="ro-RO" b="1" dirty="0" smtClean="0"/>
              <a:t>- Polimorfonuclearele eozinofile </a:t>
            </a:r>
            <a:r>
              <a:rPr lang="ro-RO" dirty="0" smtClean="0"/>
              <a:t>iau parte la </a:t>
            </a:r>
            <a:r>
              <a:rPr lang="ro-RO" b="1" i="1" dirty="0" smtClean="0"/>
              <a:t>apărarea antiparazitară</a:t>
            </a:r>
            <a:r>
              <a:rPr lang="ro-RO" dirty="0" smtClean="0"/>
              <a:t>. Conţin enzime ce metabolizează histamina şi leucotrienele fiind astfel capabile să joace rol important în </a:t>
            </a:r>
            <a:r>
              <a:rPr lang="ro-RO" b="1" i="1" dirty="0" smtClean="0"/>
              <a:t>limitarea reacţiilor alergice</a:t>
            </a:r>
            <a:r>
              <a:rPr lang="ro-RO" dirty="0" smtClean="0"/>
              <a:t>. Ele conţin şi </a:t>
            </a:r>
            <a:r>
              <a:rPr lang="ro-RO" b="1" i="1" dirty="0" smtClean="0"/>
              <a:t>proteine toxice</a:t>
            </a:r>
            <a:r>
              <a:rPr lang="ro-RO" dirty="0" smtClean="0"/>
              <a:t> (proteina majoră bazică) ce duce la distrugerea celulelor epiteliale din tractul respirator ducând la inflamaţie cronică în astmul bronşic. Ele </a:t>
            </a:r>
            <a:r>
              <a:rPr lang="ro-RO" b="1" i="1" dirty="0" smtClean="0"/>
              <a:t>fagocitează complexe antigen-anticorp precum şi unele resturi antigenice</a:t>
            </a:r>
            <a:r>
              <a:rPr lang="ro-RO" dirty="0" smtClean="0"/>
              <a:t> ce rezultă din răspunsul imun şi care în alte condiţii ar duce la boli autoimune.</a:t>
            </a:r>
            <a:endParaRPr lang="en-US" dirty="0" smtClean="0"/>
          </a:p>
          <a:p>
            <a:r>
              <a:rPr lang="ro-RO" b="1" dirty="0" smtClean="0"/>
              <a:t>- Polimorfonuclearele bazofile</a:t>
            </a:r>
            <a:r>
              <a:rPr lang="ro-RO" dirty="0" smtClean="0"/>
              <a:t> (echivalentul mastocitelor tisulare) au granulaţii mari ce </a:t>
            </a:r>
            <a:r>
              <a:rPr lang="ro-RO" b="1" i="1" dirty="0" smtClean="0"/>
              <a:t>conţin numeroşi mediatori chimici şi precursorii</a:t>
            </a:r>
            <a:r>
              <a:rPr lang="ro-RO" dirty="0" smtClean="0"/>
              <a:t> acestora, ca, de exemplu: </a:t>
            </a:r>
            <a:r>
              <a:rPr lang="ro-RO" i="1" dirty="0" smtClean="0"/>
              <a:t>histamina, prostaglandine, leucotriene, factori activatori ai trombocitelor</a:t>
            </a:r>
            <a:r>
              <a:rPr lang="ro-RO" dirty="0" smtClean="0"/>
              <a:t>. Aceşti mediatori sunt eliberaţi, la nevoie, în cantităţi reduse. Elaborarea lor masivă poate fi dăunătoare cu apariţia reacţiilor alergice de tip I: astm bronşic, urticarie, febră de fân etc.</a:t>
            </a:r>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389120"/>
          </a:xfrm>
        </p:spPr>
        <p:txBody>
          <a:bodyPr>
            <a:normAutofit fontScale="77500" lnSpcReduction="20000"/>
          </a:bodyPr>
          <a:lstStyle/>
          <a:p>
            <a:r>
              <a:rPr lang="ro-RO" b="1" dirty="0" smtClean="0"/>
              <a:t>MACROFAGELE</a:t>
            </a:r>
            <a:r>
              <a:rPr lang="ro-RO" dirty="0" smtClean="0"/>
              <a:t> </a:t>
            </a:r>
            <a:endParaRPr lang="en-US" dirty="0" smtClean="0"/>
          </a:p>
          <a:p>
            <a:endParaRPr lang="en-US" dirty="0" smtClean="0"/>
          </a:p>
          <a:p>
            <a:r>
              <a:rPr lang="ro-RO" dirty="0" smtClean="0"/>
              <a:t>Pot fi </a:t>
            </a:r>
            <a:r>
              <a:rPr lang="ro-RO" b="1" dirty="0" smtClean="0"/>
              <a:t>mobile, prezente în sânge (monocitele) </a:t>
            </a:r>
            <a:r>
              <a:rPr lang="ro-RO" dirty="0" smtClean="0"/>
              <a:t>şi </a:t>
            </a:r>
            <a:r>
              <a:rPr lang="ro-RO" b="1" dirty="0" smtClean="0"/>
              <a:t>fixe</a:t>
            </a:r>
            <a:r>
              <a:rPr lang="ro-RO" dirty="0" smtClean="0"/>
              <a:t>, dar uşor mobilizabile, ce fac parte </a:t>
            </a:r>
            <a:r>
              <a:rPr lang="ro-RO" b="1" dirty="0" smtClean="0"/>
              <a:t>din sistemul reticulo-endotelial (sistem fagocitar mononuclear)</a:t>
            </a:r>
            <a:r>
              <a:rPr lang="ro-RO" dirty="0" smtClean="0"/>
              <a:t>. Exemple: </a:t>
            </a:r>
            <a:r>
              <a:rPr lang="ro-RO" i="1" dirty="0" smtClean="0"/>
              <a:t>macrofagele din splină</a:t>
            </a:r>
            <a:r>
              <a:rPr lang="ro-RO" dirty="0" smtClean="0"/>
              <a:t> şi </a:t>
            </a:r>
            <a:r>
              <a:rPr lang="ro-RO" i="1" dirty="0" smtClean="0"/>
              <a:t>ganglionii limfatici</a:t>
            </a:r>
            <a:r>
              <a:rPr lang="ro-RO" dirty="0" smtClean="0"/>
              <a:t>; </a:t>
            </a:r>
            <a:r>
              <a:rPr lang="ro-RO" i="1" dirty="0" smtClean="0"/>
              <a:t>celulele Kuppffer din ficat</a:t>
            </a:r>
            <a:r>
              <a:rPr lang="ro-RO" dirty="0" smtClean="0"/>
              <a:t>; </a:t>
            </a:r>
            <a:r>
              <a:rPr lang="ro-RO" i="1" dirty="0" smtClean="0"/>
              <a:t>histiocitele din ţesutul conjunctiv</a:t>
            </a:r>
            <a:r>
              <a:rPr lang="ro-RO" dirty="0" smtClean="0"/>
              <a:t>;</a:t>
            </a:r>
            <a:r>
              <a:rPr lang="ro-RO" i="1" dirty="0" smtClean="0"/>
              <a:t> unele celule ale nevrogliei</a:t>
            </a:r>
            <a:r>
              <a:rPr lang="ro-RO" dirty="0" smtClean="0"/>
              <a:t>. </a:t>
            </a:r>
            <a:endParaRPr lang="en-US" dirty="0" smtClean="0"/>
          </a:p>
          <a:p>
            <a:r>
              <a:rPr lang="ro-RO" dirty="0" smtClean="0"/>
              <a:t>În tabelul 5 sunt prezentate comparativ principalele proprietăţi şi funcţii ale polimorfonuclearelor şi celulelor sistemului reticulo-endotelial.</a:t>
            </a:r>
            <a:endParaRPr lang="en-US" dirty="0" smtClean="0"/>
          </a:p>
          <a:p>
            <a:r>
              <a:rPr lang="ro-RO" dirty="0" smtClean="0"/>
              <a:t>Macrofagele fagocitează </a:t>
            </a:r>
            <a:r>
              <a:rPr lang="ro-RO" b="1" dirty="0" smtClean="0"/>
              <a:t>macromolecule inerte</a:t>
            </a:r>
            <a:r>
              <a:rPr lang="ro-RO" dirty="0" smtClean="0"/>
              <a:t>, microorganis-mele opsonizate, pe care le distrug în mare parte (tabel 6).</a:t>
            </a:r>
            <a:endParaRPr lang="en-US" dirty="0" smtClean="0"/>
          </a:p>
          <a:p>
            <a:r>
              <a:rPr lang="ro-RO" b="1" i="1" dirty="0" smtClean="0"/>
              <a:t>Unele microorganisme</a:t>
            </a:r>
            <a:r>
              <a:rPr lang="ro-RO" dirty="0" smtClean="0"/>
              <a:t> (micobacterii, listerii, brucele, toxoplasme) </a:t>
            </a:r>
            <a:r>
              <a:rPr lang="ro-RO" b="1" i="1" dirty="0" smtClean="0"/>
              <a:t>supravieţuiesc şi se înmulţesc în macrofage</a:t>
            </a:r>
            <a:r>
              <a:rPr lang="ro-RO" dirty="0" smtClean="0"/>
              <a:t>. În acest caz, macrofagele protejează microorganismele respective, servind ca factor de diseminare a infecţiei. </a:t>
            </a: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00298" y="785794"/>
          <a:ext cx="6429422" cy="5429289"/>
        </p:xfrm>
        <a:graphic>
          <a:graphicData uri="http://schemas.openxmlformats.org/drawingml/2006/table">
            <a:tbl>
              <a:tblPr/>
              <a:tblGrid>
                <a:gridCol w="1659413"/>
                <a:gridCol w="1690602"/>
                <a:gridCol w="1950200"/>
                <a:gridCol w="1129207"/>
              </a:tblGrid>
              <a:tr h="271465">
                <a:tc gridSpan="2">
                  <a:txBody>
                    <a:bodyPr/>
                    <a:lstStyle/>
                    <a:p>
                      <a:pPr algn="ctr">
                        <a:spcAft>
                          <a:spcPts val="0"/>
                        </a:spcAft>
                      </a:pPr>
                      <a:r>
                        <a:rPr lang="ro-RO" sz="1600" b="1">
                          <a:latin typeface="Times New Roman"/>
                          <a:ea typeface="Times New Roman"/>
                        </a:rPr>
                        <a:t>Polimorfonucleare</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a:spcAft>
                          <a:spcPts val="0"/>
                        </a:spcAft>
                      </a:pPr>
                      <a:r>
                        <a:rPr lang="ro-RO" sz="1600" b="1">
                          <a:latin typeface="Times New Roman"/>
                          <a:ea typeface="Times New Roman"/>
                        </a:rPr>
                        <a:t>Sistem fagocitar mononuclear</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71465">
                <a:tc>
                  <a:txBody>
                    <a:bodyPr/>
                    <a:lstStyle/>
                    <a:p>
                      <a:pPr algn="ctr">
                        <a:spcAft>
                          <a:spcPts val="0"/>
                        </a:spcAft>
                      </a:pPr>
                      <a:r>
                        <a:rPr lang="ro-RO" sz="1600" b="1">
                          <a:latin typeface="Times New Roman"/>
                          <a:ea typeface="Times New Roman"/>
                        </a:rPr>
                        <a:t>Proprietăţi</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rPr>
                        <a:t>Funcţii</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rPr>
                        <a:t>Proprietăţi</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rPr>
                        <a:t>Funcţii</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6359">
                <a:tc>
                  <a:txBody>
                    <a:bodyPr/>
                    <a:lstStyle/>
                    <a:p>
                      <a:pPr>
                        <a:spcAft>
                          <a:spcPts val="0"/>
                        </a:spcAft>
                      </a:pPr>
                      <a:r>
                        <a:rPr lang="fr-FR" sz="1600">
                          <a:latin typeface="Times New Roman"/>
                          <a:ea typeface="Times New Roman"/>
                        </a:rPr>
                        <a:t>- Au origine medulară</a:t>
                      </a:r>
                      <a:endParaRPr lang="en-US" sz="1600">
                        <a:latin typeface="Times New Roman"/>
                        <a:ea typeface="Times New Roman"/>
                      </a:endParaRPr>
                    </a:p>
                    <a:p>
                      <a:pPr>
                        <a:spcAft>
                          <a:spcPts val="0"/>
                        </a:spcAft>
                      </a:pPr>
                      <a:r>
                        <a:rPr lang="fr-FR" sz="1600">
                          <a:latin typeface="Times New Roman"/>
                          <a:ea typeface="Times New Roman"/>
                        </a:rPr>
                        <a:t>- Sunt celule cu viaţă scurtă</a:t>
                      </a:r>
                      <a:endParaRPr lang="en-US" sz="1600">
                        <a:latin typeface="Times New Roman"/>
                        <a:ea typeface="Times New Roman"/>
                      </a:endParaRPr>
                    </a:p>
                    <a:p>
                      <a:pPr>
                        <a:spcAft>
                          <a:spcPts val="0"/>
                        </a:spcAft>
                      </a:pPr>
                      <a:r>
                        <a:rPr lang="fr-FR" sz="1600">
                          <a:latin typeface="Times New Roman"/>
                          <a:ea typeface="Times New Roman"/>
                        </a:rPr>
                        <a:t>- Au pe suprafaţă receptori pentru C3 şi Fc a IgG</a:t>
                      </a:r>
                      <a:endParaRPr lang="en-US" sz="1600">
                        <a:latin typeface="Times New Roman"/>
                        <a:ea typeface="Times New Roman"/>
                      </a:endParaRPr>
                    </a:p>
                    <a:p>
                      <a:pPr>
                        <a:spcAft>
                          <a:spcPts val="0"/>
                        </a:spcAft>
                      </a:pPr>
                      <a:r>
                        <a:rPr lang="fr-FR" sz="1600">
                          <a:latin typeface="Times New Roman"/>
                          <a:ea typeface="Times New Roman"/>
                        </a:rPr>
                        <a:t>- Au un număr mare de lizozomi</a:t>
                      </a:r>
                      <a:endParaRPr lang="en-US" sz="1600">
                        <a:latin typeface="Times New Roman"/>
                        <a:ea typeface="Times New Roman"/>
                      </a:endParaRPr>
                    </a:p>
                    <a:p>
                      <a:pPr>
                        <a:spcAft>
                          <a:spcPts val="0"/>
                        </a:spcAft>
                      </a:pPr>
                      <a:r>
                        <a:rPr lang="fr-FR" sz="1600">
                          <a:latin typeface="Times New Roman"/>
                          <a:ea typeface="Times New Roman"/>
                        </a:rPr>
                        <a:t>- Mieloperoxidaza prezentă în lizozomi</a:t>
                      </a:r>
                      <a:endParaRPr lang="en-US" sz="1600">
                        <a:latin typeface="Times New Roman"/>
                        <a:ea typeface="Times New Roman"/>
                      </a:endParaRPr>
                    </a:p>
                    <a:p>
                      <a:pPr>
                        <a:spcAft>
                          <a:spcPts val="0"/>
                        </a:spcAft>
                      </a:pPr>
                      <a:r>
                        <a:rPr lang="ro-RO" sz="1600">
                          <a:latin typeface="Times New Roman"/>
                          <a:ea typeface="Times New Roman"/>
                        </a:rPr>
                        <a:t>- Sunt active neutrofilele, apoi eozinofilile</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latin typeface="Times New Roman"/>
                          <a:ea typeface="Times New Roman"/>
                        </a:rPr>
                        <a:t>- Sunt foarte mobile</a:t>
                      </a:r>
                      <a:endParaRPr lang="en-US" sz="1600">
                        <a:latin typeface="Times New Roman"/>
                        <a:ea typeface="Times New Roman"/>
                      </a:endParaRPr>
                    </a:p>
                    <a:p>
                      <a:pPr>
                        <a:spcAft>
                          <a:spcPts val="0"/>
                        </a:spcAft>
                      </a:pPr>
                      <a:r>
                        <a:rPr lang="fr-FR" sz="1600">
                          <a:latin typeface="Times New Roman"/>
                          <a:ea typeface="Times New Roman"/>
                        </a:rPr>
                        <a:t>- Sunt primele care se deplasează la locul infecţiei</a:t>
                      </a:r>
                      <a:endParaRPr lang="en-US" sz="1600">
                        <a:latin typeface="Times New Roman"/>
                        <a:ea typeface="Times New Roman"/>
                      </a:endParaRPr>
                    </a:p>
                    <a:p>
                      <a:pPr>
                        <a:spcAft>
                          <a:spcPts val="0"/>
                        </a:spcAft>
                      </a:pPr>
                      <a:r>
                        <a:rPr lang="fr-FR" sz="1600">
                          <a:latin typeface="Times New Roman"/>
                          <a:ea typeface="Times New Roman"/>
                        </a:rPr>
                        <a:t>- Reprezintă prima linie de celule care fagocitează</a:t>
                      </a:r>
                      <a:endParaRPr lang="en-US" sz="1600">
                        <a:latin typeface="Times New Roman"/>
                        <a:ea typeface="Times New Roman"/>
                      </a:endParaRPr>
                    </a:p>
                    <a:p>
                      <a:pPr>
                        <a:spcAft>
                          <a:spcPts val="0"/>
                        </a:spcAft>
                      </a:pPr>
                      <a:r>
                        <a:rPr lang="fr-FR" sz="1600">
                          <a:latin typeface="Times New Roman"/>
                          <a:ea typeface="Times New Roman"/>
                        </a:rPr>
                        <a:t>- Digeră total bacteriile fagocitate</a:t>
                      </a:r>
                      <a:endParaRPr lang="en-US" sz="1600">
                        <a:latin typeface="Times New Roman"/>
                        <a:ea typeface="Times New Roman"/>
                      </a:endParaRPr>
                    </a:p>
                    <a:p>
                      <a:pPr>
                        <a:spcAft>
                          <a:spcPts val="0"/>
                        </a:spcAft>
                      </a:pPr>
                      <a:r>
                        <a:rPr lang="fr-FR" sz="1600">
                          <a:latin typeface="Times New Roman"/>
                          <a:ea typeface="Times New Roman"/>
                        </a:rPr>
                        <a:t>- Eozinofilele înglobează complexe antigen-anticorp</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a:latin typeface="Times New Roman"/>
                          <a:ea typeface="Times New Roman"/>
                        </a:rPr>
                        <a:t>- Origine medulară </a:t>
                      </a:r>
                      <a:endParaRPr lang="en-US" sz="1600">
                        <a:latin typeface="Times New Roman"/>
                        <a:ea typeface="Times New Roman"/>
                      </a:endParaRPr>
                    </a:p>
                    <a:p>
                      <a:pPr>
                        <a:spcAft>
                          <a:spcPts val="0"/>
                        </a:spcAft>
                      </a:pPr>
                      <a:r>
                        <a:rPr lang="fr-FR" sz="1600">
                          <a:latin typeface="Times New Roman"/>
                          <a:ea typeface="Times New Roman"/>
                        </a:rPr>
                        <a:t>- Sunt celule cu viaţă lungă</a:t>
                      </a:r>
                      <a:endParaRPr lang="en-US" sz="1600">
                        <a:latin typeface="Times New Roman"/>
                        <a:ea typeface="Times New Roman"/>
                      </a:endParaRPr>
                    </a:p>
                    <a:p>
                      <a:pPr>
                        <a:spcAft>
                          <a:spcPts val="0"/>
                        </a:spcAft>
                      </a:pPr>
                      <a:r>
                        <a:rPr lang="fr-FR" sz="1600">
                          <a:latin typeface="Times New Roman"/>
                          <a:ea typeface="Times New Roman"/>
                        </a:rPr>
                        <a:t>- Au pe suprafaţă receptori pentru C3 şi Fc a IgG</a:t>
                      </a:r>
                      <a:endParaRPr lang="en-US" sz="1600">
                        <a:latin typeface="Times New Roman"/>
                        <a:ea typeface="Times New Roman"/>
                      </a:endParaRPr>
                    </a:p>
                    <a:p>
                      <a:pPr>
                        <a:spcAft>
                          <a:spcPts val="0"/>
                        </a:spcAft>
                      </a:pPr>
                      <a:r>
                        <a:rPr lang="fr-FR" sz="1600">
                          <a:latin typeface="Times New Roman"/>
                          <a:ea typeface="Times New Roman"/>
                        </a:rPr>
                        <a:t>- Au un număr mic de lizozomi (numărul creşte în macrofagul “activat”)</a:t>
                      </a:r>
                      <a:endParaRPr lang="en-US" sz="1600">
                        <a:latin typeface="Times New Roman"/>
                        <a:ea typeface="Times New Roman"/>
                      </a:endParaRPr>
                    </a:p>
                    <a:p>
                      <a:pPr>
                        <a:spcAft>
                          <a:spcPts val="0"/>
                        </a:spcAft>
                      </a:pPr>
                      <a:r>
                        <a:rPr lang="fr-FR" sz="1600">
                          <a:latin typeface="Times New Roman"/>
                          <a:ea typeface="Times New Roman"/>
                        </a:rPr>
                        <a:t>- Nu au mieloperoxidază</a:t>
                      </a:r>
                      <a:endParaRPr lang="en-US" sz="1600">
                        <a:latin typeface="Times New Roman"/>
                        <a:ea typeface="Times New Roman"/>
                      </a:endParaRPr>
                    </a:p>
                    <a:p>
                      <a:pPr>
                        <a:spcAft>
                          <a:spcPts val="0"/>
                        </a:spcAft>
                      </a:pPr>
                      <a:r>
                        <a:rPr lang="fr-FR" sz="1600">
                          <a:latin typeface="Times New Roman"/>
                          <a:ea typeface="Times New Roman"/>
                        </a:rPr>
                        <a:t>- Cuprinde monocitul sanguin şi macrofagele tisulare. Macrofagele diferă morfologic între ele, dar funcţionează identic</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600" dirty="0">
                          <a:latin typeface="Times New Roman"/>
                          <a:ea typeface="Times New Roman"/>
                        </a:rPr>
                        <a:t>- </a:t>
                      </a:r>
                      <a:r>
                        <a:rPr lang="fr-FR" sz="1600" dirty="0" err="1">
                          <a:latin typeface="Times New Roman"/>
                          <a:ea typeface="Times New Roman"/>
                        </a:rPr>
                        <a:t>Fagocitoza</a:t>
                      </a:r>
                      <a:endParaRPr lang="en-US" sz="1600" dirty="0">
                        <a:latin typeface="Times New Roman"/>
                        <a:ea typeface="Times New Roman"/>
                      </a:endParaRPr>
                    </a:p>
                    <a:p>
                      <a:pPr>
                        <a:spcAft>
                          <a:spcPts val="0"/>
                        </a:spcAft>
                      </a:pPr>
                      <a:r>
                        <a:rPr lang="fr-FR" sz="1600" dirty="0">
                          <a:latin typeface="Times New Roman"/>
                          <a:ea typeface="Times New Roman"/>
                        </a:rPr>
                        <a:t>- </a:t>
                      </a:r>
                      <a:r>
                        <a:rPr lang="fr-FR" sz="1600" dirty="0" err="1">
                          <a:latin typeface="Times New Roman"/>
                          <a:ea typeface="Times New Roman"/>
                        </a:rPr>
                        <a:t>Funcţie</a:t>
                      </a:r>
                      <a:r>
                        <a:rPr lang="fr-FR" sz="1600" dirty="0">
                          <a:latin typeface="Times New Roman"/>
                          <a:ea typeface="Times New Roman"/>
                        </a:rPr>
                        <a:t> </a:t>
                      </a:r>
                      <a:r>
                        <a:rPr lang="fr-FR" sz="1600" dirty="0" err="1">
                          <a:latin typeface="Times New Roman"/>
                          <a:ea typeface="Times New Roman"/>
                        </a:rPr>
                        <a:t>secretorie</a:t>
                      </a:r>
                      <a:endParaRPr lang="en-US" sz="1600" dirty="0">
                        <a:latin typeface="Times New Roman"/>
                        <a:ea typeface="Times New Roman"/>
                      </a:endParaRPr>
                    </a:p>
                    <a:p>
                      <a:pPr>
                        <a:spcAft>
                          <a:spcPts val="0"/>
                        </a:spcAft>
                      </a:pPr>
                      <a:r>
                        <a:rPr lang="fr-FR" sz="1600" dirty="0">
                          <a:latin typeface="Times New Roman"/>
                          <a:ea typeface="Times New Roman"/>
                        </a:rPr>
                        <a:t>- </a:t>
                      </a:r>
                      <a:r>
                        <a:rPr lang="fr-FR" sz="1600" dirty="0" err="1">
                          <a:latin typeface="Times New Roman"/>
                          <a:ea typeface="Times New Roman"/>
                        </a:rPr>
                        <a:t>Celule</a:t>
                      </a:r>
                      <a:r>
                        <a:rPr lang="fr-FR" sz="1600" dirty="0">
                          <a:latin typeface="Times New Roman"/>
                          <a:ea typeface="Times New Roman"/>
                        </a:rPr>
                        <a:t> </a:t>
                      </a:r>
                      <a:r>
                        <a:rPr lang="fr-FR" sz="1600" dirty="0" err="1">
                          <a:latin typeface="Times New Roman"/>
                          <a:ea typeface="Times New Roman"/>
                        </a:rPr>
                        <a:t>asociate</a:t>
                      </a:r>
                      <a:r>
                        <a:rPr lang="fr-FR" sz="1600" dirty="0">
                          <a:latin typeface="Times New Roman"/>
                          <a:ea typeface="Times New Roman"/>
                        </a:rPr>
                        <a:t> </a:t>
                      </a:r>
                      <a:r>
                        <a:rPr lang="fr-FR" sz="1600" dirty="0" err="1">
                          <a:latin typeface="Times New Roman"/>
                          <a:ea typeface="Times New Roman"/>
                        </a:rPr>
                        <a:t>răspunsului</a:t>
                      </a:r>
                      <a:r>
                        <a:rPr lang="fr-FR" sz="1600" dirty="0">
                          <a:latin typeface="Times New Roman"/>
                          <a:ea typeface="Times New Roman"/>
                        </a:rPr>
                        <a:t> </a:t>
                      </a:r>
                      <a:r>
                        <a:rPr lang="fr-FR" sz="1600" dirty="0" err="1">
                          <a:latin typeface="Times New Roman"/>
                          <a:ea typeface="Times New Roman"/>
                        </a:rPr>
                        <a:t>imun</a:t>
                      </a:r>
                      <a:endParaRPr lang="en-US"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42844" y="2214554"/>
            <a:ext cx="2357422" cy="1754326"/>
          </a:xfrm>
          <a:prstGeom prst="rect">
            <a:avLst/>
          </a:prstGeom>
          <a:noFill/>
        </p:spPr>
        <p:txBody>
          <a:bodyPr wrap="square" rtlCol="0">
            <a:spAutoFit/>
          </a:bodyPr>
          <a:lstStyle/>
          <a:p>
            <a:r>
              <a:rPr lang="ro-RO" dirty="0"/>
              <a:t>Tabel 5: Caractere ale fagocitelor polimorfonucleare şi celulelor sistemului fagocitar mononuclear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normAutofit fontScale="70000" lnSpcReduction="20000"/>
          </a:bodyPr>
          <a:lstStyle/>
          <a:p>
            <a:r>
              <a:rPr lang="ro-RO" b="1" dirty="0" smtClean="0"/>
              <a:t>1.2. PĂTRUNDEREA GERMENILOR ÎN ORGANISM (POARTA DE INTRARE)</a:t>
            </a:r>
            <a:r>
              <a:rPr lang="ro-RO" dirty="0" smtClean="0"/>
              <a:t> </a:t>
            </a:r>
            <a:endParaRPr lang="en-US" dirty="0" smtClean="0"/>
          </a:p>
          <a:p>
            <a:r>
              <a:rPr lang="ro-RO" dirty="0" smtClean="0"/>
              <a:t>Poarta de intrare este </a:t>
            </a:r>
            <a:r>
              <a:rPr lang="ro-RO" b="1" i="1" dirty="0" smtClean="0"/>
              <a:t>locul de colonizare (înmulţire) primară şi pătrundere a microbului în organism</a:t>
            </a:r>
            <a:r>
              <a:rPr lang="ro-RO" dirty="0" smtClean="0"/>
              <a:t>. Această poartă poate fi o mucoasă sau tegumentul, intacte sau lezate. Unele specii au </a:t>
            </a:r>
            <a:r>
              <a:rPr lang="ro-RO" i="1" dirty="0" smtClean="0"/>
              <a:t>poartă de intrare unică şi foarte specifică</a:t>
            </a:r>
            <a:r>
              <a:rPr lang="ro-RO" dirty="0" smtClean="0"/>
              <a:t>, altele au </a:t>
            </a:r>
            <a:r>
              <a:rPr lang="ro-RO" i="1" dirty="0" smtClean="0"/>
              <a:t>porţi de intrare multiple</a:t>
            </a:r>
            <a:r>
              <a:rPr lang="ro-RO" dirty="0" smtClean="0"/>
              <a:t>. Aceste diferenţe sunt condiţionate: de </a:t>
            </a:r>
            <a:r>
              <a:rPr lang="ro-RO" i="1" dirty="0" smtClean="0"/>
              <a:t>sursa şi calea de contaminare, de condiţiile de înmulţire oferite de fiecare mucoasă sau tegument</a:t>
            </a:r>
            <a:r>
              <a:rPr lang="ro-RO" dirty="0" smtClean="0"/>
              <a:t> (pH, temperatură, grad de umiditate), ca şi de </a:t>
            </a:r>
            <a:r>
              <a:rPr lang="ro-RO" i="1" dirty="0" smtClean="0"/>
              <a:t>existenţa unor receptori celulari specifici</a:t>
            </a:r>
            <a:r>
              <a:rPr lang="ro-RO" dirty="0" smtClean="0"/>
              <a:t> pe care microbii se fixează în mod selectiv. </a:t>
            </a:r>
            <a:endParaRPr lang="en-US" dirty="0" smtClean="0"/>
          </a:p>
          <a:p>
            <a:r>
              <a:rPr lang="ro-RO" dirty="0" smtClean="0"/>
              <a:t>Exemple de bacterii cu </a:t>
            </a:r>
            <a:r>
              <a:rPr lang="ro-RO" b="1" dirty="0" smtClean="0"/>
              <a:t>poartă de intrare unică</a:t>
            </a:r>
            <a:r>
              <a:rPr lang="ro-RO" dirty="0" smtClean="0"/>
              <a:t>: </a:t>
            </a:r>
            <a:r>
              <a:rPr lang="ro-RO" i="1" dirty="0" smtClean="0"/>
              <a:t>bacilul tific, vibrionul holeric</a:t>
            </a:r>
            <a:r>
              <a:rPr lang="ro-RO" dirty="0" smtClean="0"/>
              <a:t>, produc infecţia numai dacă ajung în organism pe cale digestivă; speciile </a:t>
            </a:r>
            <a:r>
              <a:rPr lang="ro-RO" i="1" dirty="0" smtClean="0"/>
              <a:t>Shigella</a:t>
            </a:r>
            <a:r>
              <a:rPr lang="ro-RO" dirty="0" smtClean="0"/>
              <a:t> infectează numai prin mucoasa colonului; </a:t>
            </a:r>
            <a:r>
              <a:rPr lang="ro-RO" i="1" dirty="0" smtClean="0"/>
              <a:t>gonococul şi Treponema pallidum</a:t>
            </a:r>
            <a:r>
              <a:rPr lang="ro-RO" dirty="0" smtClean="0"/>
              <a:t>, pentru a produce bolile venerice, pătrund prin mucoasa genitală şi în mod excepţional pe alte căi. Exemple de bacterii care pot pătrunde în organism pe </a:t>
            </a:r>
            <a:r>
              <a:rPr lang="ro-RO" b="1" dirty="0" smtClean="0"/>
              <a:t>mai multe căi</a:t>
            </a:r>
            <a:r>
              <a:rPr lang="ro-RO" dirty="0" smtClean="0"/>
              <a:t>, determinând infecţii cu diferite localizări: </a:t>
            </a:r>
            <a:r>
              <a:rPr lang="ro-RO" i="1" dirty="0" smtClean="0"/>
              <a:t>Bacillus anthracis, Mycobacterium tuberculosis, Yersinia pestis</a:t>
            </a:r>
            <a:r>
              <a:rPr lang="ro-RO" dirty="0" smtClean="0"/>
              <a:t>.</a:t>
            </a:r>
            <a:endParaRPr lang="en-US" dirty="0" smtClean="0"/>
          </a:p>
          <a:p>
            <a:endParaRPr lang="en-US" dirty="0" smtClean="0"/>
          </a:p>
          <a:p>
            <a:r>
              <a:rPr lang="ro-RO" dirty="0" smtClean="0"/>
              <a:t>În funcţie de specie, tulpină şi variantă genetică a bacteriei infectante, microorganismele pătrund în organismul gazdă pe diferite căi:</a:t>
            </a:r>
            <a:endParaRPr lang="en-US" dirty="0" smtClean="0"/>
          </a:p>
          <a:p>
            <a:endParaRPr lang="en-US" dirty="0" smtClean="0"/>
          </a:p>
          <a:p>
            <a:pPr lvl="0"/>
            <a:r>
              <a:rPr lang="ro-RO" b="1" dirty="0" smtClean="0"/>
              <a:t>calea respiratorie</a:t>
            </a:r>
            <a:r>
              <a:rPr lang="ro-RO" dirty="0" smtClean="0"/>
              <a:t>: </a:t>
            </a:r>
            <a:r>
              <a:rPr lang="ro-RO" i="1" dirty="0" smtClean="0"/>
              <a:t>streptococii </a:t>
            </a:r>
            <a:r>
              <a:rPr lang="ro-RO" i="1" dirty="0" smtClean="0">
                <a:sym typeface="Symbol"/>
              </a:rPr>
              <a:t></a:t>
            </a:r>
            <a:r>
              <a:rPr lang="ro-RO" i="1" dirty="0" smtClean="0"/>
              <a:t>-hemolitici, stafilococi patogeni, pneumococi, meningococi, Corynebacterium diphteriae, Bacillus anthracis, Bordetella pertussis, Haemophilus influenzae, Pasteurella pestis</a:t>
            </a:r>
            <a:r>
              <a:rPr lang="ro-RO" dirty="0" smtClean="0"/>
              <a:t>.</a:t>
            </a: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428860" y="1142984"/>
          <a:ext cx="6429420" cy="4389120"/>
        </p:xfrm>
        <a:graphic>
          <a:graphicData uri="http://schemas.openxmlformats.org/drawingml/2006/table">
            <a:tbl>
              <a:tblPr/>
              <a:tblGrid>
                <a:gridCol w="1627850"/>
                <a:gridCol w="4801570"/>
              </a:tblGrid>
              <a:tr h="226220">
                <a:tc>
                  <a:txBody>
                    <a:bodyPr/>
                    <a:lstStyle/>
                    <a:p>
                      <a:pPr algn="ctr">
                        <a:spcAft>
                          <a:spcPts val="0"/>
                        </a:spcAft>
                      </a:pPr>
                      <a:r>
                        <a:rPr lang="fr-FR" sz="1600" b="1" dirty="0" err="1">
                          <a:latin typeface="Times New Roman"/>
                          <a:ea typeface="Times New Roman"/>
                        </a:rPr>
                        <a:t>Funcţie</a:t>
                      </a:r>
                      <a:endParaRPr lang="en-US"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fr-FR" sz="1600" b="1" dirty="0" err="1">
                          <a:latin typeface="Times New Roman"/>
                          <a:ea typeface="Times New Roman"/>
                          <a:cs typeface="Times New Roman"/>
                        </a:rPr>
                        <a:t>Exprimare</a:t>
                      </a:r>
                      <a:endParaRPr lang="en-US" sz="1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5746">
                <a:tc>
                  <a:txBody>
                    <a:bodyPr/>
                    <a:lstStyle/>
                    <a:p>
                      <a:pPr>
                        <a:spcAft>
                          <a:spcPts val="0"/>
                        </a:spcAft>
                      </a:pPr>
                      <a:r>
                        <a:rPr lang="fr-FR" sz="1600" b="1">
                          <a:latin typeface="Times New Roman"/>
                          <a:ea typeface="Times New Roman"/>
                        </a:rPr>
                        <a:t>1. Fagocitoză</a:t>
                      </a:r>
                      <a:endParaRPr lang="en-US" sz="1600">
                        <a:latin typeface="Times New Roman"/>
                        <a:ea typeface="Times New Roman"/>
                      </a:endParaRPr>
                    </a:p>
                    <a:p>
                      <a:pPr>
                        <a:spcAft>
                          <a:spcPts val="0"/>
                        </a:spcAft>
                      </a:pPr>
                      <a:r>
                        <a:rPr lang="fr-FR" sz="1600" b="1">
                          <a:latin typeface="Times New Roman"/>
                          <a:ea typeface="Times New Roman"/>
                        </a:rPr>
                        <a:t>2. Funcţie secretorie</a:t>
                      </a:r>
                      <a:endParaRPr lang="en-US" sz="1600">
                        <a:latin typeface="Times New Roman"/>
                        <a:ea typeface="Times New Roman"/>
                      </a:endParaRPr>
                    </a:p>
                    <a:p>
                      <a:pPr>
                        <a:spcAft>
                          <a:spcPts val="0"/>
                        </a:spcAft>
                      </a:pPr>
                      <a:r>
                        <a:rPr lang="ro-RO" sz="1600" b="1">
                          <a:latin typeface="Times New Roman"/>
                          <a:ea typeface="Times New Roman"/>
                        </a:rPr>
                        <a:t>3. Cooperare cu sistemul imun</a:t>
                      </a:r>
                      <a:endParaRPr lang="en-US"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600" dirty="0">
                          <a:latin typeface="Times New Roman"/>
                          <a:ea typeface="Times New Roman"/>
                          <a:cs typeface="Times New Roman"/>
                        </a:rPr>
                        <a:t>- </a:t>
                      </a:r>
                      <a:r>
                        <a:rPr lang="fr-FR" sz="1600" dirty="0" err="1">
                          <a:latin typeface="Times New Roman"/>
                          <a:ea typeface="Times New Roman"/>
                          <a:cs typeface="Times New Roman"/>
                        </a:rPr>
                        <a:t>Reprezintă</a:t>
                      </a:r>
                      <a:r>
                        <a:rPr lang="fr-FR" sz="1600" dirty="0">
                          <a:latin typeface="Times New Roman"/>
                          <a:ea typeface="Times New Roman"/>
                          <a:cs typeface="Times New Roman"/>
                        </a:rPr>
                        <a:t> a </a:t>
                      </a:r>
                      <a:r>
                        <a:rPr lang="fr-FR" sz="1600" dirty="0" err="1">
                          <a:latin typeface="Times New Roman"/>
                          <a:ea typeface="Times New Roman"/>
                          <a:cs typeface="Times New Roman"/>
                        </a:rPr>
                        <a:t>doua</a:t>
                      </a:r>
                      <a:r>
                        <a:rPr lang="fr-FR" sz="1600" dirty="0">
                          <a:latin typeface="Times New Roman"/>
                          <a:ea typeface="Times New Roman"/>
                          <a:cs typeface="Times New Roman"/>
                        </a:rPr>
                        <a:t> </a:t>
                      </a:r>
                      <a:r>
                        <a:rPr lang="fr-FR" sz="1600" dirty="0" err="1">
                          <a:latin typeface="Times New Roman"/>
                          <a:ea typeface="Times New Roman"/>
                          <a:cs typeface="Times New Roman"/>
                        </a:rPr>
                        <a:t>linie</a:t>
                      </a:r>
                      <a:r>
                        <a:rPr lang="fr-FR" sz="1600" dirty="0">
                          <a:latin typeface="Times New Roman"/>
                          <a:ea typeface="Times New Roman"/>
                          <a:cs typeface="Times New Roman"/>
                        </a:rPr>
                        <a:t> de </a:t>
                      </a:r>
                      <a:r>
                        <a:rPr lang="fr-FR" sz="1600" dirty="0" err="1">
                          <a:latin typeface="Times New Roman"/>
                          <a:ea typeface="Times New Roman"/>
                          <a:cs typeface="Times New Roman"/>
                        </a:rPr>
                        <a:t>celule</a:t>
                      </a:r>
                      <a:r>
                        <a:rPr lang="fr-FR" sz="1600" dirty="0">
                          <a:latin typeface="Times New Roman"/>
                          <a:ea typeface="Times New Roman"/>
                          <a:cs typeface="Times New Roman"/>
                        </a:rPr>
                        <a:t> care </a:t>
                      </a:r>
                      <a:r>
                        <a:rPr lang="fr-FR" sz="1600" dirty="0" err="1">
                          <a:latin typeface="Times New Roman"/>
                          <a:ea typeface="Times New Roman"/>
                          <a:cs typeface="Times New Roman"/>
                        </a:rPr>
                        <a:t>fagocitează</a:t>
                      </a:r>
                      <a:r>
                        <a:rPr lang="fr-FR" sz="1600" dirty="0">
                          <a:latin typeface="Times New Roman"/>
                          <a:ea typeface="Times New Roman"/>
                          <a:cs typeface="Times New Roman"/>
                        </a:rPr>
                        <a:t> ;</a:t>
                      </a:r>
                      <a:endParaRPr lang="en-US" sz="1600" dirty="0">
                        <a:latin typeface="Arial"/>
                        <a:ea typeface="Times New Roman"/>
                        <a:cs typeface="Times New Roman"/>
                      </a:endParaRPr>
                    </a:p>
                    <a:p>
                      <a:pPr algn="just">
                        <a:spcAft>
                          <a:spcPts val="0"/>
                        </a:spcAft>
                      </a:pPr>
                      <a:r>
                        <a:rPr lang="fr-FR" sz="1600" dirty="0">
                          <a:latin typeface="Times New Roman"/>
                          <a:ea typeface="Times New Roman"/>
                        </a:rPr>
                        <a:t>- Nu </a:t>
                      </a:r>
                      <a:r>
                        <a:rPr lang="fr-FR" sz="1600" dirty="0" err="1">
                          <a:latin typeface="Times New Roman"/>
                          <a:ea typeface="Times New Roman"/>
                        </a:rPr>
                        <a:t>digeră</a:t>
                      </a:r>
                      <a:r>
                        <a:rPr lang="fr-FR" sz="1600" dirty="0">
                          <a:latin typeface="Times New Roman"/>
                          <a:ea typeface="Times New Roman"/>
                        </a:rPr>
                        <a:t> complet </a:t>
                      </a:r>
                      <a:r>
                        <a:rPr lang="fr-FR" sz="1600" dirty="0" err="1">
                          <a:latin typeface="Times New Roman"/>
                          <a:ea typeface="Times New Roman"/>
                        </a:rPr>
                        <a:t>microorganismele</a:t>
                      </a:r>
                      <a:r>
                        <a:rPr lang="fr-FR" sz="1600" dirty="0">
                          <a:latin typeface="Times New Roman"/>
                          <a:ea typeface="Times New Roman"/>
                        </a:rPr>
                        <a:t>;</a:t>
                      </a:r>
                      <a:endParaRPr lang="en-US" sz="1600" dirty="0">
                        <a:latin typeface="Times New Roman"/>
                        <a:ea typeface="Times New Roman"/>
                      </a:endParaRPr>
                    </a:p>
                    <a:p>
                      <a:pPr algn="just">
                        <a:spcAft>
                          <a:spcPts val="0"/>
                        </a:spcAft>
                      </a:pPr>
                      <a:r>
                        <a:rPr lang="ro-RO" sz="1600" dirty="0">
                          <a:latin typeface="Times New Roman"/>
                          <a:ea typeface="Times New Roman"/>
                        </a:rPr>
                        <a:t>- Înglobează resturi celulare şi tisulare, “curăţind” teritoriul lezat.</a:t>
                      </a:r>
                      <a:endParaRPr lang="en-US" sz="1600" dirty="0">
                        <a:latin typeface="Times New Roman"/>
                        <a:ea typeface="Times New Roman"/>
                      </a:endParaRPr>
                    </a:p>
                    <a:p>
                      <a:pPr algn="just">
                        <a:spcAft>
                          <a:spcPts val="0"/>
                        </a:spcAft>
                      </a:pPr>
                      <a:r>
                        <a:rPr lang="ro-RO" sz="1600" dirty="0">
                          <a:latin typeface="Times New Roman"/>
                          <a:ea typeface="Times New Roman"/>
                        </a:rPr>
                        <a:t>- Enzime cu acţiune asupra proteinelor prezente în mediul extracelular: colagenaze, elastaze, proteaze lizozomale, activatori ai plasminogenului;</a:t>
                      </a:r>
                      <a:endParaRPr lang="en-US" sz="1600" dirty="0">
                        <a:latin typeface="Times New Roman"/>
                        <a:ea typeface="Times New Roman"/>
                      </a:endParaRPr>
                    </a:p>
                    <a:p>
                      <a:pPr algn="just">
                        <a:spcAft>
                          <a:spcPts val="0"/>
                        </a:spcAft>
                      </a:pPr>
                      <a:r>
                        <a:rPr lang="fr-FR" sz="1600" dirty="0">
                          <a:latin typeface="Times New Roman"/>
                          <a:ea typeface="Times New Roman"/>
                        </a:rPr>
                        <a:t>- </a:t>
                      </a:r>
                      <a:r>
                        <a:rPr lang="fr-FR" sz="1600" dirty="0" err="1">
                          <a:latin typeface="Times New Roman"/>
                          <a:ea typeface="Times New Roman"/>
                        </a:rPr>
                        <a:t>Secreţie</a:t>
                      </a:r>
                      <a:r>
                        <a:rPr lang="fr-FR" sz="1600" dirty="0">
                          <a:latin typeface="Times New Roman"/>
                          <a:ea typeface="Times New Roman"/>
                        </a:rPr>
                        <a:t> de </a:t>
                      </a:r>
                      <a:r>
                        <a:rPr lang="fr-FR" sz="1600" dirty="0" err="1">
                          <a:latin typeface="Times New Roman"/>
                          <a:ea typeface="Times New Roman"/>
                        </a:rPr>
                        <a:t>factori</a:t>
                      </a:r>
                      <a:r>
                        <a:rPr lang="fr-FR" sz="1600" dirty="0">
                          <a:latin typeface="Times New Roman"/>
                          <a:ea typeface="Times New Roman"/>
                        </a:rPr>
                        <a:t> </a:t>
                      </a:r>
                      <a:r>
                        <a:rPr lang="fr-FR" sz="1600" dirty="0" err="1">
                          <a:latin typeface="Times New Roman"/>
                          <a:ea typeface="Times New Roman"/>
                        </a:rPr>
                        <a:t>antiinfecţioşi</a:t>
                      </a:r>
                      <a:r>
                        <a:rPr lang="fr-FR" sz="1600" dirty="0">
                          <a:latin typeface="Times New Roman"/>
                          <a:ea typeface="Times New Roman"/>
                        </a:rPr>
                        <a:t>: </a:t>
                      </a:r>
                      <a:r>
                        <a:rPr lang="fr-FR" sz="1600" dirty="0" err="1">
                          <a:latin typeface="Times New Roman"/>
                          <a:ea typeface="Times New Roman"/>
                        </a:rPr>
                        <a:t>lizozim</a:t>
                      </a:r>
                      <a:r>
                        <a:rPr lang="fr-FR" sz="1600" dirty="0">
                          <a:latin typeface="Times New Roman"/>
                          <a:ea typeface="Times New Roman"/>
                        </a:rPr>
                        <a:t>, </a:t>
                      </a:r>
                      <a:r>
                        <a:rPr lang="fr-FR" sz="1600" dirty="0" err="1">
                          <a:latin typeface="Times New Roman"/>
                          <a:ea typeface="Times New Roman"/>
                        </a:rPr>
                        <a:t>fracţiuni</a:t>
                      </a:r>
                      <a:r>
                        <a:rPr lang="fr-FR" sz="1600" dirty="0">
                          <a:latin typeface="Times New Roman"/>
                          <a:ea typeface="Times New Roman"/>
                        </a:rPr>
                        <a:t> ale </a:t>
                      </a:r>
                      <a:r>
                        <a:rPr lang="fr-FR" sz="1600" dirty="0" err="1">
                          <a:latin typeface="Times New Roman"/>
                          <a:ea typeface="Times New Roman"/>
                        </a:rPr>
                        <a:t>complementului</a:t>
                      </a:r>
                      <a:r>
                        <a:rPr lang="fr-FR" sz="1600" dirty="0">
                          <a:latin typeface="Times New Roman"/>
                          <a:ea typeface="Times New Roman"/>
                        </a:rPr>
                        <a:t> (C2, C4, </a:t>
                      </a:r>
                      <a:r>
                        <a:rPr lang="fr-FR" sz="1600" dirty="0" err="1">
                          <a:latin typeface="Times New Roman"/>
                          <a:ea typeface="Times New Roman"/>
                        </a:rPr>
                        <a:t>probabil</a:t>
                      </a:r>
                      <a:r>
                        <a:rPr lang="fr-FR" sz="1600" dirty="0">
                          <a:latin typeface="Times New Roman"/>
                          <a:ea typeface="Times New Roman"/>
                        </a:rPr>
                        <a:t> C3, C5), </a:t>
                      </a:r>
                      <a:r>
                        <a:rPr lang="fr-FR" sz="1600" dirty="0" err="1">
                          <a:latin typeface="Times New Roman"/>
                          <a:ea typeface="Times New Roman"/>
                        </a:rPr>
                        <a:t>interferon</a:t>
                      </a:r>
                      <a:r>
                        <a:rPr lang="fr-FR" sz="1600" dirty="0">
                          <a:latin typeface="Times New Roman"/>
                          <a:ea typeface="Times New Roman"/>
                        </a:rPr>
                        <a:t>;</a:t>
                      </a:r>
                      <a:endParaRPr lang="en-US" sz="1600" dirty="0">
                        <a:latin typeface="Times New Roman"/>
                        <a:ea typeface="Times New Roman"/>
                      </a:endParaRPr>
                    </a:p>
                    <a:p>
                      <a:pPr algn="just">
                        <a:spcAft>
                          <a:spcPts val="0"/>
                        </a:spcAft>
                      </a:pPr>
                      <a:r>
                        <a:rPr lang="fr-FR" sz="1600" dirty="0">
                          <a:latin typeface="Times New Roman"/>
                          <a:ea typeface="Times New Roman"/>
                        </a:rPr>
                        <a:t>- </a:t>
                      </a:r>
                      <a:r>
                        <a:rPr lang="fr-FR" sz="1600" dirty="0" err="1">
                          <a:latin typeface="Times New Roman"/>
                          <a:ea typeface="Times New Roman"/>
                        </a:rPr>
                        <a:t>Factori</a:t>
                      </a:r>
                      <a:r>
                        <a:rPr lang="fr-FR" sz="1600" dirty="0">
                          <a:latin typeface="Times New Roman"/>
                          <a:ea typeface="Times New Roman"/>
                        </a:rPr>
                        <a:t> ce </a:t>
                      </a:r>
                      <a:r>
                        <a:rPr lang="fr-FR" sz="1600" dirty="0" err="1">
                          <a:latin typeface="Times New Roman"/>
                          <a:ea typeface="Times New Roman"/>
                        </a:rPr>
                        <a:t>modelează</a:t>
                      </a:r>
                      <a:r>
                        <a:rPr lang="fr-FR" sz="1600" dirty="0">
                          <a:latin typeface="Times New Roman"/>
                          <a:ea typeface="Times New Roman"/>
                        </a:rPr>
                        <a:t> </a:t>
                      </a:r>
                      <a:r>
                        <a:rPr lang="fr-FR" sz="1600" dirty="0" err="1">
                          <a:latin typeface="Times New Roman"/>
                          <a:ea typeface="Times New Roman"/>
                        </a:rPr>
                        <a:t>funcţia</a:t>
                      </a:r>
                      <a:r>
                        <a:rPr lang="fr-FR" sz="1600" dirty="0">
                          <a:latin typeface="Times New Roman"/>
                          <a:ea typeface="Times New Roman"/>
                        </a:rPr>
                        <a:t> </a:t>
                      </a:r>
                      <a:r>
                        <a:rPr lang="fr-FR" sz="1600" dirty="0" err="1">
                          <a:latin typeface="Times New Roman"/>
                          <a:ea typeface="Times New Roman"/>
                        </a:rPr>
                        <a:t>altor</a:t>
                      </a:r>
                      <a:r>
                        <a:rPr lang="fr-FR" sz="1600" dirty="0">
                          <a:latin typeface="Times New Roman"/>
                          <a:ea typeface="Times New Roman"/>
                        </a:rPr>
                        <a:t> </a:t>
                      </a:r>
                      <a:r>
                        <a:rPr lang="fr-FR" sz="1600" dirty="0" err="1">
                          <a:latin typeface="Times New Roman"/>
                          <a:ea typeface="Times New Roman"/>
                        </a:rPr>
                        <a:t>celule</a:t>
                      </a:r>
                      <a:r>
                        <a:rPr lang="fr-FR" sz="1600" dirty="0">
                          <a:latin typeface="Times New Roman"/>
                          <a:ea typeface="Times New Roman"/>
                        </a:rPr>
                        <a:t>: </a:t>
                      </a:r>
                      <a:r>
                        <a:rPr lang="fr-FR" sz="1600" dirty="0" err="1">
                          <a:latin typeface="Times New Roman"/>
                          <a:ea typeface="Times New Roman"/>
                        </a:rPr>
                        <a:t>proteina</a:t>
                      </a:r>
                      <a:r>
                        <a:rPr lang="fr-FR" sz="1600" dirty="0">
                          <a:latin typeface="Times New Roman"/>
                          <a:ea typeface="Times New Roman"/>
                        </a:rPr>
                        <a:t> </a:t>
                      </a:r>
                      <a:r>
                        <a:rPr lang="fr-FR" sz="1600" dirty="0" err="1">
                          <a:latin typeface="Times New Roman"/>
                          <a:ea typeface="Times New Roman"/>
                        </a:rPr>
                        <a:t>mitogenă</a:t>
                      </a:r>
                      <a:r>
                        <a:rPr lang="fr-FR" sz="1600" dirty="0">
                          <a:latin typeface="Times New Roman"/>
                          <a:ea typeface="Times New Roman"/>
                        </a:rPr>
                        <a:t> </a:t>
                      </a:r>
                      <a:r>
                        <a:rPr lang="fr-FR" sz="1600" dirty="0" err="1">
                          <a:latin typeface="Times New Roman"/>
                          <a:ea typeface="Times New Roman"/>
                        </a:rPr>
                        <a:t>asupra</a:t>
                      </a:r>
                      <a:r>
                        <a:rPr lang="fr-FR" sz="1600" dirty="0">
                          <a:latin typeface="Times New Roman"/>
                          <a:ea typeface="Times New Roman"/>
                        </a:rPr>
                        <a:t> </a:t>
                      </a:r>
                      <a:r>
                        <a:rPr lang="fr-FR" sz="1600" dirty="0" err="1">
                          <a:latin typeface="Times New Roman"/>
                          <a:ea typeface="Times New Roman"/>
                        </a:rPr>
                        <a:t>limfocitului</a:t>
                      </a:r>
                      <a:r>
                        <a:rPr lang="fr-FR" sz="1600" dirty="0">
                          <a:latin typeface="Times New Roman"/>
                          <a:ea typeface="Times New Roman"/>
                        </a:rPr>
                        <a:t> T </a:t>
                      </a:r>
                      <a:r>
                        <a:rPr lang="fr-FR" sz="1600" dirty="0" err="1">
                          <a:latin typeface="Times New Roman"/>
                          <a:ea typeface="Times New Roman"/>
                        </a:rPr>
                        <a:t>şi</a:t>
                      </a:r>
                      <a:r>
                        <a:rPr lang="fr-FR" sz="1600" dirty="0">
                          <a:latin typeface="Times New Roman"/>
                          <a:ea typeface="Times New Roman"/>
                        </a:rPr>
                        <a:t> a </a:t>
                      </a:r>
                      <a:r>
                        <a:rPr lang="fr-FR" sz="1600" dirty="0" err="1">
                          <a:latin typeface="Times New Roman"/>
                          <a:ea typeface="Times New Roman"/>
                        </a:rPr>
                        <a:t>timocitului</a:t>
                      </a:r>
                      <a:r>
                        <a:rPr lang="fr-FR" sz="1600" dirty="0">
                          <a:latin typeface="Times New Roman"/>
                          <a:ea typeface="Times New Roman"/>
                        </a:rPr>
                        <a:t>;</a:t>
                      </a:r>
                      <a:endParaRPr lang="en-US" sz="1600" dirty="0">
                        <a:latin typeface="Times New Roman"/>
                        <a:ea typeface="Times New Roman"/>
                      </a:endParaRPr>
                    </a:p>
                    <a:p>
                      <a:pPr algn="just">
                        <a:spcAft>
                          <a:spcPts val="0"/>
                        </a:spcAft>
                      </a:pPr>
                      <a:r>
                        <a:rPr lang="fr-FR" sz="1600" dirty="0">
                          <a:latin typeface="Times New Roman"/>
                          <a:ea typeface="Times New Roman"/>
                        </a:rPr>
                        <a:t>- </a:t>
                      </a:r>
                      <a:r>
                        <a:rPr lang="fr-FR" sz="1600" dirty="0" err="1">
                          <a:latin typeface="Times New Roman"/>
                          <a:ea typeface="Times New Roman"/>
                        </a:rPr>
                        <a:t>Citotoxine</a:t>
                      </a:r>
                      <a:r>
                        <a:rPr lang="fr-FR" sz="1600" dirty="0">
                          <a:latin typeface="Times New Roman"/>
                          <a:ea typeface="Times New Roman"/>
                        </a:rPr>
                        <a:t> </a:t>
                      </a:r>
                      <a:r>
                        <a:rPr lang="fr-FR" sz="1600" dirty="0" err="1">
                          <a:latin typeface="Times New Roman"/>
                          <a:ea typeface="Times New Roman"/>
                        </a:rPr>
                        <a:t>asupra</a:t>
                      </a:r>
                      <a:r>
                        <a:rPr lang="fr-FR" sz="1600" dirty="0">
                          <a:latin typeface="Times New Roman"/>
                          <a:ea typeface="Times New Roman"/>
                        </a:rPr>
                        <a:t> </a:t>
                      </a:r>
                      <a:r>
                        <a:rPr lang="fr-FR" sz="1600" dirty="0" err="1">
                          <a:latin typeface="Times New Roman"/>
                          <a:ea typeface="Times New Roman"/>
                        </a:rPr>
                        <a:t>celulelor</a:t>
                      </a:r>
                      <a:r>
                        <a:rPr lang="fr-FR" sz="1600" dirty="0">
                          <a:latin typeface="Times New Roman"/>
                          <a:ea typeface="Times New Roman"/>
                        </a:rPr>
                        <a:t> </a:t>
                      </a:r>
                      <a:r>
                        <a:rPr lang="fr-FR" sz="1600" dirty="0" err="1">
                          <a:latin typeface="Times New Roman"/>
                          <a:ea typeface="Times New Roman"/>
                        </a:rPr>
                        <a:t>străine</a:t>
                      </a:r>
                      <a:r>
                        <a:rPr lang="fr-FR" sz="1600" dirty="0">
                          <a:latin typeface="Times New Roman"/>
                          <a:ea typeface="Times New Roman"/>
                        </a:rPr>
                        <a:t> </a:t>
                      </a:r>
                      <a:r>
                        <a:rPr lang="fr-FR" sz="1600" dirty="0" err="1">
                          <a:latin typeface="Times New Roman"/>
                          <a:ea typeface="Times New Roman"/>
                        </a:rPr>
                        <a:t>şi</a:t>
                      </a:r>
                      <a:r>
                        <a:rPr lang="fr-FR" sz="1600" dirty="0">
                          <a:latin typeface="Times New Roman"/>
                          <a:ea typeface="Times New Roman"/>
                        </a:rPr>
                        <a:t> tumorale;</a:t>
                      </a:r>
                      <a:endParaRPr lang="en-US" sz="1600" dirty="0">
                        <a:latin typeface="Times New Roman"/>
                        <a:ea typeface="Times New Roman"/>
                      </a:endParaRPr>
                    </a:p>
                    <a:p>
                      <a:pPr algn="just">
                        <a:spcAft>
                          <a:spcPts val="0"/>
                        </a:spcAft>
                      </a:pPr>
                      <a:r>
                        <a:rPr lang="fr-FR" sz="1600" dirty="0">
                          <a:latin typeface="Times New Roman"/>
                          <a:ea typeface="Times New Roman"/>
                        </a:rPr>
                        <a:t>- </a:t>
                      </a:r>
                      <a:r>
                        <a:rPr lang="fr-FR" sz="1600" dirty="0" err="1">
                          <a:latin typeface="Times New Roman"/>
                          <a:ea typeface="Times New Roman"/>
                        </a:rPr>
                        <a:t>Reglatori</a:t>
                      </a:r>
                      <a:r>
                        <a:rPr lang="fr-FR" sz="1600" dirty="0">
                          <a:latin typeface="Times New Roman"/>
                          <a:ea typeface="Times New Roman"/>
                        </a:rPr>
                        <a:t> ai </a:t>
                      </a:r>
                      <a:r>
                        <a:rPr lang="fr-FR" sz="1600" dirty="0" err="1">
                          <a:latin typeface="Times New Roman"/>
                          <a:ea typeface="Times New Roman"/>
                        </a:rPr>
                        <a:t>activităţii</a:t>
                      </a:r>
                      <a:r>
                        <a:rPr lang="fr-FR" sz="1600" dirty="0">
                          <a:latin typeface="Times New Roman"/>
                          <a:ea typeface="Times New Roman"/>
                        </a:rPr>
                        <a:t> </a:t>
                      </a:r>
                      <a:r>
                        <a:rPr lang="fr-FR" sz="1600" dirty="0" err="1">
                          <a:latin typeface="Times New Roman"/>
                          <a:ea typeface="Times New Roman"/>
                        </a:rPr>
                        <a:t>celulare</a:t>
                      </a:r>
                      <a:r>
                        <a:rPr lang="fr-FR" sz="1600" dirty="0">
                          <a:latin typeface="Times New Roman"/>
                          <a:ea typeface="Times New Roman"/>
                        </a:rPr>
                        <a:t>: prostaglandine;</a:t>
                      </a:r>
                      <a:endParaRPr lang="en-US" sz="1600" dirty="0">
                        <a:latin typeface="Times New Roman"/>
                        <a:ea typeface="Times New Roman"/>
                      </a:endParaRPr>
                    </a:p>
                    <a:p>
                      <a:pPr algn="just">
                        <a:spcAft>
                          <a:spcPts val="0"/>
                        </a:spcAft>
                      </a:pPr>
                      <a:r>
                        <a:rPr lang="fr-FR" sz="1600" dirty="0">
                          <a:latin typeface="Times New Roman"/>
                          <a:ea typeface="Times New Roman"/>
                        </a:rPr>
                        <a:t>- </a:t>
                      </a:r>
                      <a:r>
                        <a:rPr lang="fr-FR" sz="1600" dirty="0" err="1">
                          <a:latin typeface="Times New Roman"/>
                          <a:ea typeface="Times New Roman"/>
                        </a:rPr>
                        <a:t>Factori</a:t>
                      </a:r>
                      <a:r>
                        <a:rPr lang="fr-FR" sz="1600" dirty="0">
                          <a:latin typeface="Times New Roman"/>
                          <a:ea typeface="Times New Roman"/>
                        </a:rPr>
                        <a:t> de </a:t>
                      </a:r>
                      <a:r>
                        <a:rPr lang="fr-FR" sz="1600" dirty="0" err="1">
                          <a:latin typeface="Times New Roman"/>
                          <a:ea typeface="Times New Roman"/>
                        </a:rPr>
                        <a:t>diferenţiere</a:t>
                      </a:r>
                      <a:r>
                        <a:rPr lang="fr-FR" sz="1600" dirty="0">
                          <a:latin typeface="Times New Roman"/>
                          <a:ea typeface="Times New Roman"/>
                        </a:rPr>
                        <a:t>: </a:t>
                      </a:r>
                      <a:r>
                        <a:rPr lang="fr-FR" sz="1600" dirty="0" err="1">
                          <a:latin typeface="Times New Roman"/>
                          <a:ea typeface="Times New Roman"/>
                        </a:rPr>
                        <a:t>factorul</a:t>
                      </a:r>
                      <a:r>
                        <a:rPr lang="fr-FR" sz="1600" dirty="0">
                          <a:latin typeface="Times New Roman"/>
                          <a:ea typeface="Times New Roman"/>
                        </a:rPr>
                        <a:t> de “</a:t>
                      </a:r>
                      <a:r>
                        <a:rPr lang="fr-FR" sz="1600" dirty="0" err="1">
                          <a:latin typeface="Times New Roman"/>
                          <a:ea typeface="Times New Roman"/>
                        </a:rPr>
                        <a:t>stimulare</a:t>
                      </a:r>
                      <a:r>
                        <a:rPr lang="fr-FR" sz="1600" dirty="0">
                          <a:latin typeface="Times New Roman"/>
                          <a:ea typeface="Times New Roman"/>
                        </a:rPr>
                        <a:t> al </a:t>
                      </a:r>
                      <a:r>
                        <a:rPr lang="fr-FR" sz="1600" dirty="0" err="1">
                          <a:latin typeface="Times New Roman"/>
                          <a:ea typeface="Times New Roman"/>
                        </a:rPr>
                        <a:t>coloniilor</a:t>
                      </a:r>
                      <a:r>
                        <a:rPr lang="fr-FR" sz="1600" dirty="0">
                          <a:latin typeface="Times New Roman"/>
                          <a:ea typeface="Times New Roman"/>
                        </a:rPr>
                        <a:t>”, care </a:t>
                      </a:r>
                      <a:r>
                        <a:rPr lang="fr-FR" sz="1600" dirty="0" err="1">
                          <a:latin typeface="Times New Roman"/>
                          <a:ea typeface="Times New Roman"/>
                        </a:rPr>
                        <a:t>stimulează</a:t>
                      </a:r>
                      <a:r>
                        <a:rPr lang="fr-FR" sz="1600" dirty="0">
                          <a:latin typeface="Times New Roman"/>
                          <a:ea typeface="Times New Roman"/>
                        </a:rPr>
                        <a:t> </a:t>
                      </a:r>
                      <a:r>
                        <a:rPr lang="fr-FR" sz="1600" dirty="0" err="1">
                          <a:latin typeface="Times New Roman"/>
                          <a:ea typeface="Times New Roman"/>
                        </a:rPr>
                        <a:t>diferenţierea</a:t>
                      </a:r>
                      <a:r>
                        <a:rPr lang="fr-FR" sz="1600" dirty="0">
                          <a:latin typeface="Times New Roman"/>
                          <a:ea typeface="Times New Roman"/>
                        </a:rPr>
                        <a:t> </a:t>
                      </a:r>
                      <a:r>
                        <a:rPr lang="fr-FR" sz="1600" dirty="0" err="1">
                          <a:latin typeface="Times New Roman"/>
                          <a:ea typeface="Times New Roman"/>
                        </a:rPr>
                        <a:t>celulei</a:t>
                      </a:r>
                      <a:r>
                        <a:rPr lang="fr-FR" sz="1600" dirty="0">
                          <a:latin typeface="Times New Roman"/>
                          <a:ea typeface="Times New Roman"/>
                        </a:rPr>
                        <a:t> </a:t>
                      </a:r>
                      <a:r>
                        <a:rPr lang="fr-FR" sz="1600" dirty="0" err="1">
                          <a:latin typeface="Times New Roman"/>
                          <a:ea typeface="Times New Roman"/>
                        </a:rPr>
                        <a:t>suşă</a:t>
                      </a:r>
                      <a:r>
                        <a:rPr lang="fr-FR" sz="1600" dirty="0">
                          <a:latin typeface="Times New Roman"/>
                          <a:ea typeface="Times New Roman"/>
                        </a:rPr>
                        <a:t> </a:t>
                      </a:r>
                      <a:r>
                        <a:rPr lang="fr-FR" sz="1600" dirty="0" err="1">
                          <a:latin typeface="Times New Roman"/>
                          <a:ea typeface="Times New Roman"/>
                        </a:rPr>
                        <a:t>medulare</a:t>
                      </a:r>
                      <a:r>
                        <a:rPr lang="fr-FR" sz="1600" dirty="0">
                          <a:latin typeface="Times New Roman"/>
                          <a:ea typeface="Times New Roman"/>
                        </a:rPr>
                        <a:t> </a:t>
                      </a:r>
                      <a:r>
                        <a:rPr lang="fr-FR" sz="1600" dirty="0" err="1">
                          <a:latin typeface="Times New Roman"/>
                          <a:ea typeface="Times New Roman"/>
                        </a:rPr>
                        <a:t>în</a:t>
                      </a:r>
                      <a:r>
                        <a:rPr lang="fr-FR" sz="1600" dirty="0">
                          <a:latin typeface="Times New Roman"/>
                          <a:ea typeface="Times New Roman"/>
                        </a:rPr>
                        <a:t> </a:t>
                      </a:r>
                      <a:r>
                        <a:rPr lang="fr-FR" sz="1600" dirty="0" err="1">
                          <a:latin typeface="Times New Roman"/>
                          <a:ea typeface="Times New Roman"/>
                        </a:rPr>
                        <a:t>linia</a:t>
                      </a:r>
                      <a:r>
                        <a:rPr lang="fr-FR" sz="1600" dirty="0">
                          <a:latin typeface="Times New Roman"/>
                          <a:ea typeface="Times New Roman"/>
                        </a:rPr>
                        <a:t> </a:t>
                      </a:r>
                      <a:r>
                        <a:rPr lang="fr-FR" sz="1600" dirty="0" err="1">
                          <a:latin typeface="Times New Roman"/>
                          <a:ea typeface="Times New Roman"/>
                        </a:rPr>
                        <a:t>granulocitară</a:t>
                      </a:r>
                      <a:r>
                        <a:rPr lang="fr-FR" sz="1600" dirty="0">
                          <a:latin typeface="Times New Roman"/>
                          <a:ea typeface="Times New Roman"/>
                        </a:rPr>
                        <a:t>.</a:t>
                      </a:r>
                      <a:endParaRPr lang="en-US" sz="1600" dirty="0">
                        <a:latin typeface="Times New Roman"/>
                        <a:ea typeface="Times New Roman"/>
                      </a:endParaRPr>
                    </a:p>
                    <a:p>
                      <a:pPr algn="just">
                        <a:spcAft>
                          <a:spcPts val="0"/>
                        </a:spcAft>
                      </a:pPr>
                      <a:r>
                        <a:rPr lang="ro-RO" sz="1600" dirty="0">
                          <a:latin typeface="Times New Roman"/>
                          <a:ea typeface="Times New Roman"/>
                        </a:rPr>
                        <a:t>- Intervine în declanşarea şi reglarea răspunsului imun.</a:t>
                      </a:r>
                      <a:endParaRPr lang="en-US"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42844" y="2357430"/>
            <a:ext cx="2285984" cy="1200329"/>
          </a:xfrm>
          <a:prstGeom prst="rect">
            <a:avLst/>
          </a:prstGeom>
          <a:noFill/>
        </p:spPr>
        <p:txBody>
          <a:bodyPr wrap="square" rtlCol="0">
            <a:spAutoFit/>
          </a:bodyPr>
          <a:lstStyle/>
          <a:p>
            <a:r>
              <a:rPr lang="ro-RO" dirty="0"/>
              <a:t>Tabel 6: Funcţiile celulelor sistemului fagocitar mononuclear</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3779536"/>
          </a:xfrm>
        </p:spPr>
        <p:txBody>
          <a:bodyPr>
            <a:normAutofit fontScale="70000" lnSpcReduction="20000"/>
          </a:bodyPr>
          <a:lstStyle/>
          <a:p>
            <a:r>
              <a:rPr lang="ro-RO" b="1" dirty="0" smtClean="0"/>
              <a:t>ETAPELE FAGOCITOZEI</a:t>
            </a:r>
            <a:endParaRPr lang="en-US" b="1" dirty="0" smtClean="0"/>
          </a:p>
          <a:p>
            <a:r>
              <a:rPr lang="ro-RO" dirty="0" smtClean="0"/>
              <a:t>Sunt reprezentate de: chemotaxie, adsorbţia particulelor pe fagocit, ingestia particulelor în fagocit şi digestia intracelulară. </a:t>
            </a:r>
            <a:endParaRPr lang="en-US" dirty="0" smtClean="0"/>
          </a:p>
          <a:p>
            <a:endParaRPr lang="en-US" dirty="0" smtClean="0"/>
          </a:p>
          <a:p>
            <a:r>
              <a:rPr lang="ro-RO" b="1" i="1" dirty="0" smtClean="0"/>
              <a:t>CHEMOTAXIA</a:t>
            </a:r>
            <a:endParaRPr lang="en-US" b="1" dirty="0" smtClean="0"/>
          </a:p>
          <a:p>
            <a:r>
              <a:rPr lang="ro-RO" dirty="0" smtClean="0"/>
              <a:t>Reprezintă </a:t>
            </a:r>
            <a:r>
              <a:rPr lang="ro-RO" b="1" i="1" dirty="0" smtClean="0"/>
              <a:t>mobilizarea unidirecţională, dirijată a polimorfonuclearelor spre locul unde se eliberează factori chemotactici</a:t>
            </a:r>
            <a:r>
              <a:rPr lang="ro-RO" dirty="0" smtClean="0"/>
              <a:t>. Aceşti factori pot fi atât de </a:t>
            </a:r>
            <a:r>
              <a:rPr lang="ro-RO" b="1" i="1" dirty="0" smtClean="0"/>
              <a:t>origine bacteriană</a:t>
            </a:r>
            <a:r>
              <a:rPr lang="ro-RO" dirty="0" smtClean="0"/>
              <a:t> (formilmetionil-leucil-fenilalanina), cât şi </a:t>
            </a:r>
            <a:r>
              <a:rPr lang="ro-RO" b="1" i="1" dirty="0" smtClean="0"/>
              <a:t>factori ai organismului</a:t>
            </a:r>
            <a:r>
              <a:rPr lang="ro-RO" i="1" dirty="0" smtClean="0"/>
              <a:t> </a:t>
            </a:r>
            <a:r>
              <a:rPr lang="ro-RO" b="1" i="1" dirty="0" smtClean="0"/>
              <a:t>gazdă</a:t>
            </a:r>
            <a:r>
              <a:rPr lang="ro-RO" dirty="0" smtClean="0"/>
              <a:t>, ce apar în cursul inflamaţiei: </a:t>
            </a:r>
            <a:r>
              <a:rPr lang="ro-RO" i="1" dirty="0" smtClean="0"/>
              <a:t>C5a, kalicreina</a:t>
            </a:r>
            <a:r>
              <a:rPr lang="ro-RO" dirty="0" smtClean="0"/>
              <a:t> produsă de ţesuturile lezate, </a:t>
            </a:r>
            <a:r>
              <a:rPr lang="ro-RO" i="1" dirty="0" smtClean="0"/>
              <a:t>prostaglandine (E2, D2), tromboxan, leucotriene (B4), amine vasoactive, fragmente de colagen, de fibrină</a:t>
            </a:r>
            <a:r>
              <a:rPr lang="ro-RO" dirty="0" smtClean="0"/>
              <a:t> (tabel 7). Sub influenţa factorilor chemotactici </a:t>
            </a:r>
            <a:r>
              <a:rPr lang="ro-RO" b="1" i="1" dirty="0" smtClean="0"/>
              <a:t>fagocitele părăsesc capilarele prin diapedeză</a:t>
            </a:r>
            <a:r>
              <a:rPr lang="ro-RO" dirty="0" smtClean="0"/>
              <a:t>.</a:t>
            </a:r>
            <a:endParaRPr lang="en-US" dirty="0" smtClean="0"/>
          </a:p>
          <a:p>
            <a:r>
              <a:rPr lang="ro-RO" dirty="0" smtClean="0"/>
              <a:t>Pentru fiecare dintre factorii chemotactici, fagocitele au receptori specifici. În urma interacţiunii dintre aceşti factori şi receptorii celulari prezenţi pe suprafaţa PMN, se produc modificări ale fagocitului. </a:t>
            </a:r>
            <a:endParaRPr lang="en-US" dirty="0" smtClean="0"/>
          </a:p>
          <a:p>
            <a:endParaRPr lang="en-US" dirty="0"/>
          </a:p>
        </p:txBody>
      </p:sp>
      <p:graphicFrame>
        <p:nvGraphicFramePr>
          <p:cNvPr id="4" name="Table 3"/>
          <p:cNvGraphicFramePr>
            <a:graphicFrameLocks noGrp="1"/>
          </p:cNvGraphicFramePr>
          <p:nvPr/>
        </p:nvGraphicFramePr>
        <p:xfrm>
          <a:off x="1214414" y="3929066"/>
          <a:ext cx="6500858" cy="2143140"/>
        </p:xfrm>
        <a:graphic>
          <a:graphicData uri="http://schemas.openxmlformats.org/drawingml/2006/table">
            <a:tbl>
              <a:tblPr/>
              <a:tblGrid>
                <a:gridCol w="2560944"/>
                <a:gridCol w="3939914"/>
              </a:tblGrid>
              <a:tr h="238126">
                <a:tc>
                  <a:txBody>
                    <a:bodyPr/>
                    <a:lstStyle/>
                    <a:p>
                      <a:pPr algn="ctr">
                        <a:spcAft>
                          <a:spcPts val="0"/>
                        </a:spcAft>
                      </a:pPr>
                      <a:r>
                        <a:rPr lang="ro-RO" sz="1400" b="1">
                          <a:latin typeface="Times New Roman"/>
                          <a:ea typeface="Times New Roman"/>
                        </a:rPr>
                        <a:t>Componente bacteriene</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a:latin typeface="Times New Roman"/>
                          <a:ea typeface="Times New Roman"/>
                        </a:rPr>
                        <a:t>Componente ale organismului</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14">
                <a:tc>
                  <a:txBody>
                    <a:bodyPr/>
                    <a:lstStyle/>
                    <a:p>
                      <a:pPr>
                        <a:spcAft>
                          <a:spcPts val="0"/>
                        </a:spcAft>
                      </a:pPr>
                      <a:r>
                        <a:rPr lang="ro-RO" sz="1400">
                          <a:latin typeface="Times New Roman"/>
                          <a:ea typeface="Times New Roman"/>
                        </a:rPr>
                        <a:t>- Proteine bacteriene, îndeosebi N-formil-metionil-peptide;</a:t>
                      </a:r>
                      <a:endParaRPr lang="en-US" sz="1400">
                        <a:latin typeface="Times New Roman"/>
                        <a:ea typeface="Times New Roman"/>
                      </a:endParaRPr>
                    </a:p>
                    <a:p>
                      <a:pPr>
                        <a:spcAft>
                          <a:spcPts val="0"/>
                        </a:spcAft>
                      </a:pPr>
                      <a:r>
                        <a:rPr lang="ro-RO" sz="1400">
                          <a:latin typeface="Times New Roman"/>
                          <a:ea typeface="Times New Roman"/>
                        </a:rPr>
                        <a:t>- Unele lipide bacteriene.</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400" dirty="0">
                          <a:latin typeface="Times New Roman"/>
                          <a:ea typeface="Times New Roman"/>
                        </a:rPr>
                        <a:t>- Componente din sistemul complement: C5a, C5,6,7, obţinute prin activare;</a:t>
                      </a:r>
                      <a:endParaRPr lang="en-US" sz="1400" dirty="0">
                        <a:latin typeface="Times New Roman"/>
                        <a:ea typeface="Times New Roman"/>
                      </a:endParaRPr>
                    </a:p>
                    <a:p>
                      <a:pPr>
                        <a:spcAft>
                          <a:spcPts val="0"/>
                        </a:spcAft>
                      </a:pPr>
                      <a:r>
                        <a:rPr lang="ro-RO" sz="1400" dirty="0">
                          <a:latin typeface="Times New Roman"/>
                          <a:ea typeface="Times New Roman"/>
                        </a:rPr>
                        <a:t>- Proteine serice: Kallikreina, fragmente de fibrină;</a:t>
                      </a:r>
                      <a:endParaRPr lang="en-US" sz="1400" dirty="0">
                        <a:latin typeface="Times New Roman"/>
                        <a:ea typeface="Times New Roman"/>
                      </a:endParaRPr>
                    </a:p>
                    <a:p>
                      <a:pPr>
                        <a:spcAft>
                          <a:spcPts val="0"/>
                        </a:spcAft>
                      </a:pPr>
                      <a:r>
                        <a:rPr lang="ro-RO" sz="1400" dirty="0">
                          <a:latin typeface="Times New Roman"/>
                          <a:ea typeface="Times New Roman"/>
                        </a:rPr>
                        <a:t>- Histamina;</a:t>
                      </a:r>
                      <a:endParaRPr lang="en-US" sz="1400" dirty="0">
                        <a:latin typeface="Times New Roman"/>
                        <a:ea typeface="Times New Roman"/>
                      </a:endParaRPr>
                    </a:p>
                    <a:p>
                      <a:pPr>
                        <a:spcAft>
                          <a:spcPts val="0"/>
                        </a:spcAft>
                      </a:pPr>
                      <a:r>
                        <a:rPr lang="ro-RO" sz="1400" dirty="0">
                          <a:latin typeface="Times New Roman"/>
                          <a:ea typeface="Times New Roman"/>
                        </a:rPr>
                        <a:t>- Derivaţi arahidonici;</a:t>
                      </a:r>
                      <a:endParaRPr lang="en-US" sz="1400" dirty="0">
                        <a:latin typeface="Times New Roman"/>
                        <a:ea typeface="Times New Roman"/>
                      </a:endParaRPr>
                    </a:p>
                    <a:p>
                      <a:pPr>
                        <a:spcAft>
                          <a:spcPts val="0"/>
                        </a:spcAft>
                      </a:pPr>
                      <a:r>
                        <a:rPr lang="ro-RO" sz="1400" dirty="0">
                          <a:latin typeface="Times New Roman"/>
                          <a:ea typeface="Times New Roman"/>
                        </a:rPr>
                        <a:t>- Produse ale limfocitelor (limfokine);</a:t>
                      </a:r>
                      <a:endParaRPr lang="en-US" sz="1400" dirty="0">
                        <a:latin typeface="Times New Roman"/>
                        <a:ea typeface="Times New Roman"/>
                      </a:endParaRPr>
                    </a:p>
                    <a:p>
                      <a:pPr>
                        <a:spcAft>
                          <a:spcPts val="0"/>
                        </a:spcAft>
                      </a:pPr>
                      <a:r>
                        <a:rPr lang="ro-RO" sz="1400" dirty="0">
                          <a:latin typeface="Times New Roman"/>
                          <a:ea typeface="Times New Roman"/>
                        </a:rPr>
                        <a:t>- Unii factori eliberaţi de neutrofile.</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643174" y="6286520"/>
            <a:ext cx="3071834" cy="369332"/>
          </a:xfrm>
          <a:prstGeom prst="rect">
            <a:avLst/>
          </a:prstGeom>
          <a:noFill/>
        </p:spPr>
        <p:txBody>
          <a:bodyPr wrap="square" rtlCol="0">
            <a:spAutoFit/>
          </a:bodyPr>
          <a:lstStyle/>
          <a:p>
            <a:r>
              <a:rPr lang="ro-RO" dirty="0"/>
              <a:t>Tabel 7: Factori chemotactici</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715436" cy="6429396"/>
          </a:xfrm>
        </p:spPr>
        <p:txBody>
          <a:bodyPr>
            <a:normAutofit fontScale="70000" lnSpcReduction="20000"/>
          </a:bodyPr>
          <a:lstStyle/>
          <a:p>
            <a:r>
              <a:rPr lang="ro-RO" b="1" i="1" dirty="0" smtClean="0"/>
              <a:t>ADSORBŢIA (ATAŞAREA) PARTICULELOR PE SUPRAFAŢA FAGOCITELOR</a:t>
            </a:r>
            <a:endParaRPr lang="en-US" dirty="0" smtClean="0"/>
          </a:p>
          <a:p>
            <a:r>
              <a:rPr lang="ro-RO" dirty="0" smtClean="0"/>
              <a:t>Ataşarea pe suprafaţa fagocitului poate fi întâmplătoare sau dirijată. Contactul întâmplător depinde de şansa de coliziune între fagocite şi particule. În cel de-al doilea caz, </a:t>
            </a:r>
            <a:r>
              <a:rPr lang="ro-RO" b="1" i="1" dirty="0" smtClean="0"/>
              <a:t>fagocitele migrează către bacterii sau alte particule </a:t>
            </a:r>
            <a:r>
              <a:rPr lang="ro-RO" dirty="0" smtClean="0"/>
              <a:t>datorită </a:t>
            </a:r>
            <a:r>
              <a:rPr lang="ro-RO" b="1" dirty="0" smtClean="0"/>
              <a:t>chemotaxiei</a:t>
            </a:r>
            <a:r>
              <a:rPr lang="ro-RO" dirty="0" smtClean="0"/>
              <a:t>. S-a demonstrat că unele extracte bacteriene sau corpi bacterieni integri atrag leucocitele (chemotaxie pozitivă). </a:t>
            </a:r>
            <a:endParaRPr lang="en-US" dirty="0" smtClean="0"/>
          </a:p>
          <a:p>
            <a:r>
              <a:rPr lang="ro-RO" dirty="0" smtClean="0"/>
              <a:t>Dar, în mod normal, pentru ca să permită ataşarea fagocitului, suprafaţa celulei bacteriene trebuie modificată, şi această pregătire în vederea fagocitării se numeşte </a:t>
            </a:r>
            <a:r>
              <a:rPr lang="ro-RO" b="1" dirty="0" smtClean="0"/>
              <a:t>opsonizare</a:t>
            </a:r>
            <a:r>
              <a:rPr lang="ro-RO" dirty="0" smtClean="0"/>
              <a:t>. Opsonizarea se poate realiza prin </a:t>
            </a:r>
            <a:r>
              <a:rPr lang="ro-RO" b="1" dirty="0" smtClean="0"/>
              <a:t>mecanisme specifice</a:t>
            </a:r>
            <a:r>
              <a:rPr lang="ro-RO" dirty="0" smtClean="0"/>
              <a:t>, deoarece </a:t>
            </a:r>
            <a:r>
              <a:rPr lang="ro-RO" b="1" i="1" dirty="0" smtClean="0"/>
              <a:t>presupun participarea anticorpilor</a:t>
            </a:r>
            <a:r>
              <a:rPr lang="ro-RO" dirty="0" smtClean="0"/>
              <a:t> rezultaţi în urma unui răspuns imunitar. Este vorba de intervenţia</a:t>
            </a:r>
            <a:r>
              <a:rPr lang="ro-RO" b="1" dirty="0" smtClean="0"/>
              <a:t> IgG</a:t>
            </a:r>
            <a:r>
              <a:rPr lang="ro-RO" dirty="0" smtClean="0"/>
              <a:t>, care se leagă de fagocite prin fragmentul Fc, realizând o punte între antigenele de suprafaţă şi receptorul de pe fagocit, sau prin </a:t>
            </a:r>
            <a:r>
              <a:rPr lang="ro-RO" b="1" i="1" dirty="0" smtClean="0"/>
              <a:t>acţiunea combinată a complementului şi a anticorpilor</a:t>
            </a:r>
            <a:r>
              <a:rPr lang="ro-RO" dirty="0" smtClean="0"/>
              <a:t>, aşa cum se întâmplă în cazul </a:t>
            </a:r>
            <a:r>
              <a:rPr lang="ro-RO" b="1" dirty="0" smtClean="0"/>
              <a:t>IgM</a:t>
            </a:r>
            <a:r>
              <a:rPr lang="ro-RO" dirty="0" smtClean="0"/>
              <a:t>. IgM nu se pot fixa pe suprafaţa fagocitului, dar intervin formând complexe imune care activează complementul, activare din care rezultă fracţiunea C3b pentru care există receptori pe fagocit (figura 6).</a:t>
            </a:r>
            <a:endParaRPr lang="en-US" dirty="0" smtClean="0"/>
          </a:p>
          <a:p>
            <a:r>
              <a:rPr lang="ro-RO" dirty="0" smtClean="0"/>
              <a:t>Opsonizarea se poate realiza şi prin </a:t>
            </a:r>
            <a:r>
              <a:rPr lang="ro-RO" b="1" dirty="0" smtClean="0"/>
              <a:t>mecanisme nespecifice</a:t>
            </a:r>
            <a:r>
              <a:rPr lang="ro-RO" dirty="0" smtClean="0"/>
              <a:t>, prin intervenţia </a:t>
            </a:r>
            <a:r>
              <a:rPr lang="ro-RO" i="1" dirty="0" smtClean="0"/>
              <a:t>proteinei C reactive, a fibronectinei, C3b, alfa 2-glicoproteinei serice</a:t>
            </a:r>
            <a:r>
              <a:rPr lang="ro-RO" dirty="0" smtClean="0"/>
              <a:t>.</a:t>
            </a:r>
            <a:endParaRPr lang="en-US" dirty="0" smtClean="0"/>
          </a:p>
          <a:p>
            <a:r>
              <a:rPr lang="ro-RO" dirty="0" smtClean="0"/>
              <a:t>Un factor potenţator al ataşării particulelor este şi aşa numita </a:t>
            </a:r>
            <a:r>
              <a:rPr lang="ro-RO" b="1" dirty="0" smtClean="0"/>
              <a:t>fagocitoză de suprafaţă</a:t>
            </a:r>
            <a:r>
              <a:rPr lang="ro-RO" dirty="0" smtClean="0"/>
              <a:t>, prin care microorganismele sunt captate mai uşor dacă sunt prinse pe suprafeţe rugoase. Aceasta se poate realiza prin plasarea microorganismelor pe suprafeţele dintre leucocite, între leucocite şi suprafeţele tisulare, sau în interstiţiile cheagurilor de fibrină.</a:t>
            </a:r>
            <a:endParaRPr lang="en-US" dirty="0" smtClean="0"/>
          </a:p>
          <a:p>
            <a:r>
              <a:rPr lang="ro-RO" dirty="0" smtClean="0"/>
              <a:t>Adsorbţia particulelor pe suprafaţa fagocitului este </a:t>
            </a:r>
            <a:r>
              <a:rPr lang="ro-RO" b="1" dirty="0" smtClean="0"/>
              <a:t>inhibată</a:t>
            </a:r>
            <a:r>
              <a:rPr lang="ro-RO" dirty="0" smtClean="0"/>
              <a:t> de anumiţi factori: </a:t>
            </a:r>
            <a:r>
              <a:rPr lang="ro-RO" b="1" i="1" dirty="0" smtClean="0"/>
              <a:t>hiperosmolaritatea mediului, concentraţii crescute de glucoză şi, respectiv, scăzute de fosfaţi în mediu</a:t>
            </a:r>
            <a:r>
              <a:rPr lang="ro-RO" dirty="0" smtClean="0"/>
              <a:t> etc.</a:t>
            </a:r>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fig3nou"/>
          <p:cNvPicPr>
            <a:picLocks noChangeAspect="1" noChangeArrowheads="1"/>
          </p:cNvPicPr>
          <p:nvPr/>
        </p:nvPicPr>
        <p:blipFill>
          <a:blip r:embed="rId2"/>
          <a:srcRect/>
          <a:stretch>
            <a:fillRect/>
          </a:stretch>
        </p:blipFill>
        <p:spPr bwMode="auto">
          <a:xfrm>
            <a:off x="1000100" y="1000108"/>
            <a:ext cx="7280911" cy="3714776"/>
          </a:xfrm>
          <a:prstGeom prst="rect">
            <a:avLst/>
          </a:prstGeom>
          <a:noFill/>
          <a:ln w="9525">
            <a:noFill/>
            <a:miter lim="800000"/>
            <a:headEnd/>
            <a:tailEnd/>
          </a:ln>
        </p:spPr>
      </p:pic>
      <p:sp>
        <p:nvSpPr>
          <p:cNvPr id="5" name="TextBox 4"/>
          <p:cNvSpPr txBox="1"/>
          <p:nvPr/>
        </p:nvSpPr>
        <p:spPr>
          <a:xfrm>
            <a:off x="2928926" y="5429264"/>
            <a:ext cx="3357586" cy="646331"/>
          </a:xfrm>
          <a:prstGeom prst="rect">
            <a:avLst/>
          </a:prstGeom>
          <a:noFill/>
        </p:spPr>
        <p:txBody>
          <a:bodyPr wrap="square" rtlCol="0">
            <a:spAutoFit/>
          </a:bodyPr>
          <a:lstStyle/>
          <a:p>
            <a:r>
              <a:rPr lang="ro-RO" dirty="0"/>
              <a:t>Figura 6: Etapele fagocitozei</a:t>
            </a:r>
            <a:endParaRPr lang="en-US" dirty="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0000" lnSpcReduction="20000"/>
          </a:bodyPr>
          <a:lstStyle/>
          <a:p>
            <a:r>
              <a:rPr lang="ro-RO" b="1" i="1" dirty="0" smtClean="0"/>
              <a:t>INGESTIA (ÎNGLOBAREA) PARTICULELOR ÎN FAGOCIT</a:t>
            </a:r>
            <a:endParaRPr lang="en-US" b="1" i="1" dirty="0" smtClean="0"/>
          </a:p>
          <a:p>
            <a:endParaRPr lang="en-US" b="1" i="1" dirty="0" smtClean="0"/>
          </a:p>
          <a:p>
            <a:r>
              <a:rPr lang="ro-RO" dirty="0" smtClean="0"/>
              <a:t>După ataşare, particulele sunt înglobate într-o vacuolă formată de membrana citoplasmică prin emitere de </a:t>
            </a:r>
            <a:r>
              <a:rPr lang="ro-RO" b="1" dirty="0" smtClean="0"/>
              <a:t>pseudopode</a:t>
            </a:r>
            <a:r>
              <a:rPr lang="ro-RO" dirty="0" smtClean="0"/>
              <a:t>. Procesul necesită energie, care provine de obicei din glicoliză. După înglobarea particulei, vezicula fagocitară se deplasează spre interiorul celulei.</a:t>
            </a:r>
            <a:endParaRPr lang="en-US" dirty="0" smtClean="0"/>
          </a:p>
          <a:p>
            <a:r>
              <a:rPr lang="ro-RO" dirty="0" smtClean="0"/>
              <a:t>Etapa de ingestie (înglobare) se desfăşoară cu ritmuri şi intensităţi diferite, în funcţie de intervenţia unor </a:t>
            </a:r>
            <a:r>
              <a:rPr lang="ro-RO" b="1" dirty="0" smtClean="0"/>
              <a:t>factori potenţatori</a:t>
            </a:r>
            <a:r>
              <a:rPr lang="ro-RO" dirty="0" smtClean="0"/>
              <a:t> sau inhibitori. Din prima categorie, amintim existenţa în membrana fagocitului a unor </a:t>
            </a:r>
            <a:r>
              <a:rPr lang="ro-RO" b="1" i="1" dirty="0" smtClean="0"/>
              <a:t>proteine „contractile” din familia actino-miozinei</a:t>
            </a:r>
            <a:r>
              <a:rPr lang="ro-RO" dirty="0" smtClean="0"/>
              <a:t>, care asigură emiterea de pseudopode şi formarea „pungilor”. </a:t>
            </a:r>
            <a:r>
              <a:rPr lang="ro-RO" b="1" dirty="0" smtClean="0"/>
              <a:t>Factorii inhibitori</a:t>
            </a:r>
            <a:r>
              <a:rPr lang="ro-RO" dirty="0" smtClean="0"/>
              <a:t> sunt mai puţin bine studiaţi, un rol probabil în acest sens avându-l </a:t>
            </a:r>
            <a:r>
              <a:rPr lang="ro-RO" b="1" i="1" dirty="0" smtClean="0"/>
              <a:t>prostaglandinele din seria E</a:t>
            </a:r>
            <a:r>
              <a:rPr lang="ro-RO" b="1" dirty="0" smtClean="0"/>
              <a:t> şi </a:t>
            </a:r>
            <a:r>
              <a:rPr lang="ro-RO" b="1" i="1" dirty="0" smtClean="0"/>
              <a:t>leucotrienele din grupul B</a:t>
            </a:r>
            <a:r>
              <a:rPr lang="ro-RO" dirty="0" smtClean="0"/>
              <a:t>.  </a:t>
            </a:r>
            <a:endParaRPr lang="en-US" dirty="0" smtClean="0"/>
          </a:p>
          <a:p>
            <a:endParaRPr lang="en-US" dirty="0" smtClean="0"/>
          </a:p>
          <a:p>
            <a:r>
              <a:rPr lang="ro-RO" b="1" i="1" dirty="0" smtClean="0"/>
              <a:t>DIGESTIA</a:t>
            </a:r>
            <a:endParaRPr lang="en-US" b="1" dirty="0" smtClean="0"/>
          </a:p>
          <a:p>
            <a:r>
              <a:rPr lang="ro-RO" dirty="0" smtClean="0"/>
              <a:t>Vacuola formată (fagozom) va fuziona cu </a:t>
            </a:r>
            <a:r>
              <a:rPr lang="ro-RO" b="1" dirty="0" smtClean="0"/>
              <a:t>lizozomii</a:t>
            </a:r>
            <a:r>
              <a:rPr lang="ro-RO" dirty="0" smtClean="0"/>
              <a:t> (grupaţi în jurul vacuolei) rezultând </a:t>
            </a:r>
            <a:r>
              <a:rPr lang="ro-RO" b="1" dirty="0" smtClean="0"/>
              <a:t>fagolizozomii</a:t>
            </a:r>
            <a:r>
              <a:rPr lang="ro-RO" dirty="0" smtClean="0"/>
              <a:t>. Formarea fagolizozomilor este un proces însoţit de dispariţia granulaţiilor intracitoplasmatice (degranulare). Liza granulelor ar avea loc la contactul cu peretele pungii fagocitare şi constă în </a:t>
            </a:r>
            <a:r>
              <a:rPr lang="ro-RO" b="1" i="1" dirty="0" smtClean="0"/>
              <a:t>eliberarea enzimelor lizozomale</a:t>
            </a:r>
            <a:r>
              <a:rPr lang="ro-RO" dirty="0" smtClean="0"/>
              <a:t>, care sunt diverse substanţe cu acţiune microbicidă, care vor declanşa digestia. În acelaşi timp, are loc o </a:t>
            </a:r>
            <a:r>
              <a:rPr lang="ro-RO" b="1" i="1" dirty="0" smtClean="0"/>
              <a:t>activare puternică a metabolismului oxidativ al PMN</a:t>
            </a:r>
            <a:r>
              <a:rPr lang="ro-RO" dirty="0" smtClean="0"/>
              <a:t>.</a:t>
            </a:r>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215106"/>
          </a:xfrm>
        </p:spPr>
        <p:txBody>
          <a:bodyPr>
            <a:normAutofit fontScale="70000" lnSpcReduction="20000"/>
          </a:bodyPr>
          <a:lstStyle/>
          <a:p>
            <a:r>
              <a:rPr lang="ro-RO" dirty="0" smtClean="0"/>
              <a:t>Distrugerea microbilor se petrece prin 2 mecanisme: O</a:t>
            </a:r>
            <a:r>
              <a:rPr lang="ro-RO" baseline="-25000" dirty="0" smtClean="0"/>
              <a:t>2</a:t>
            </a:r>
            <a:r>
              <a:rPr lang="ro-RO" dirty="0" smtClean="0"/>
              <a:t>-dependente şi O</a:t>
            </a:r>
            <a:r>
              <a:rPr lang="ro-RO" baseline="-25000" dirty="0" smtClean="0"/>
              <a:t>2</a:t>
            </a:r>
            <a:r>
              <a:rPr lang="ro-RO" dirty="0" smtClean="0"/>
              <a:t>-independente. </a:t>
            </a:r>
            <a:endParaRPr lang="en-US" dirty="0" smtClean="0"/>
          </a:p>
          <a:p>
            <a:endParaRPr lang="en-US" dirty="0" smtClean="0"/>
          </a:p>
          <a:p>
            <a:pPr lvl="0"/>
            <a:r>
              <a:rPr lang="ro-RO" b="1" dirty="0" smtClean="0"/>
              <a:t>Mecanismele O</a:t>
            </a:r>
            <a:r>
              <a:rPr lang="ro-RO" b="1" baseline="-25000" dirty="0" smtClean="0"/>
              <a:t>2</a:t>
            </a:r>
            <a:r>
              <a:rPr lang="ro-RO" b="1" dirty="0" smtClean="0"/>
              <a:t>-dependente </a:t>
            </a:r>
            <a:endParaRPr lang="en-US" dirty="0" smtClean="0"/>
          </a:p>
          <a:p>
            <a:r>
              <a:rPr lang="ro-RO" dirty="0" smtClean="0"/>
              <a:t>Sunt consecinţa </a:t>
            </a:r>
            <a:r>
              <a:rPr lang="ro-RO" b="1" dirty="0" smtClean="0"/>
              <a:t>“exploziei respiratorii”</a:t>
            </a:r>
            <a:r>
              <a:rPr lang="ro-RO" dirty="0" smtClean="0"/>
              <a:t>, o cale metabolică de respiraţie în stare dormantă într-o celulă inactivă. Intensificarea bruscă a metabolismului („explozia respiratorie”) duce la formarea unor compuşi de tipul: </a:t>
            </a:r>
            <a:r>
              <a:rPr lang="ro-RO" b="1" i="1" dirty="0" smtClean="0"/>
              <a:t>ionilor de superoxid (O</a:t>
            </a:r>
            <a:r>
              <a:rPr lang="ro-RO" b="1" i="1" baseline="-25000" dirty="0" smtClean="0"/>
              <a:t>3</a:t>
            </a:r>
            <a:r>
              <a:rPr lang="ro-RO" b="1" i="1" baseline="30000" dirty="0" smtClean="0"/>
              <a:t>-</a:t>
            </a:r>
            <a:r>
              <a:rPr lang="ro-RO" b="1" i="1" dirty="0" smtClean="0"/>
              <a:t>), oxigen atomic (O</a:t>
            </a:r>
            <a:r>
              <a:rPr lang="ro-RO" b="1" i="1" baseline="30000" dirty="0" smtClean="0"/>
              <a:t>-</a:t>
            </a:r>
            <a:r>
              <a:rPr lang="ro-RO" b="1" i="1" dirty="0" smtClean="0"/>
              <a:t>), radicali hidroxili, peroxid de hidrogen (H</a:t>
            </a:r>
            <a:r>
              <a:rPr lang="ro-RO" b="1" i="1" baseline="-25000" dirty="0" smtClean="0"/>
              <a:t>2</a:t>
            </a:r>
            <a:r>
              <a:rPr lang="ro-RO" b="1" i="1" dirty="0" smtClean="0"/>
              <a:t>O</a:t>
            </a:r>
            <a:r>
              <a:rPr lang="ro-RO" b="1" i="1" baseline="-25000" dirty="0" smtClean="0"/>
              <a:t>2</a:t>
            </a:r>
            <a:r>
              <a:rPr lang="ro-RO" b="1" i="1" dirty="0" smtClean="0"/>
              <a:t>) şi hipoclorit (HOCl)</a:t>
            </a:r>
            <a:r>
              <a:rPr lang="ro-RO" dirty="0" smtClean="0"/>
              <a:t>. Toţi aceşti produşi au efect puternic bactericid. </a:t>
            </a:r>
            <a:endParaRPr lang="en-US" dirty="0" smtClean="0"/>
          </a:p>
          <a:p>
            <a:r>
              <a:rPr lang="ro-RO" dirty="0" smtClean="0"/>
              <a:t>Fenomenul digestiei intracelulare a particulelor are o complexitate deosebită. În esenţă, au loc următoarele secvenţe: </a:t>
            </a:r>
            <a:endParaRPr lang="en-US" dirty="0" smtClean="0"/>
          </a:p>
          <a:p>
            <a:pPr lvl="0"/>
            <a:r>
              <a:rPr lang="ro-RO" dirty="0" smtClean="0"/>
              <a:t>eliberarea </a:t>
            </a:r>
            <a:r>
              <a:rPr lang="ro-RO" b="1" dirty="0" smtClean="0"/>
              <a:t>enzimelor lizozomale</a:t>
            </a:r>
            <a:r>
              <a:rPr lang="ro-RO" dirty="0" smtClean="0"/>
              <a:t> din fagolizozomi în interiorul vacuolei;</a:t>
            </a:r>
            <a:endParaRPr lang="en-US" dirty="0" smtClean="0"/>
          </a:p>
          <a:p>
            <a:pPr lvl="0"/>
            <a:r>
              <a:rPr lang="ro-RO" dirty="0" smtClean="0"/>
              <a:t>eliberarea în vacuolă şi a altor enzime celulare: </a:t>
            </a:r>
            <a:r>
              <a:rPr lang="ro-RO" b="1" dirty="0" smtClean="0"/>
              <a:t>mieloperoxidaza</a:t>
            </a:r>
            <a:r>
              <a:rPr lang="ro-RO" dirty="0" smtClean="0"/>
              <a:t>, o enzimă foarte activă stocată în PMN, care în mediu acid existent în fagolizozom duce la formarea unor halogeni cu efect puternic microbicid;</a:t>
            </a:r>
            <a:endParaRPr lang="en-US" dirty="0" smtClean="0"/>
          </a:p>
          <a:p>
            <a:pPr lvl="0"/>
            <a:r>
              <a:rPr lang="ro-RO" b="1" dirty="0" smtClean="0"/>
              <a:t>activarea proceselor oxidative</a:t>
            </a:r>
            <a:r>
              <a:rPr lang="ro-RO" dirty="0" smtClean="0"/>
              <a:t> şi anume: utilizarea intensă de către celulă a </a:t>
            </a:r>
            <a:r>
              <a:rPr lang="ro-RO" i="1" dirty="0" smtClean="0"/>
              <a:t>oxigenului molecular</a:t>
            </a:r>
            <a:r>
              <a:rPr lang="ro-RO" dirty="0" smtClean="0"/>
              <a:t>, care, sub acţiunea catalitică a </a:t>
            </a:r>
            <a:r>
              <a:rPr lang="ro-RO" i="1" dirty="0" smtClean="0"/>
              <a:t>NADPH</a:t>
            </a:r>
            <a:r>
              <a:rPr lang="ro-RO" dirty="0" smtClean="0"/>
              <a:t> (nicotinadenindinucleotidfosfat redus), se transformă în </a:t>
            </a:r>
            <a:r>
              <a:rPr lang="ro-RO" i="1" dirty="0" smtClean="0"/>
              <a:t>superoxid</a:t>
            </a:r>
            <a:r>
              <a:rPr lang="ro-RO" dirty="0" smtClean="0"/>
              <a:t>; superoxidul este clivat, datorită </a:t>
            </a:r>
            <a:r>
              <a:rPr lang="ro-RO" i="1" dirty="0" smtClean="0"/>
              <a:t>superoxid-dismutazei</a:t>
            </a:r>
            <a:r>
              <a:rPr lang="ro-RO" dirty="0" smtClean="0"/>
              <a:t>, în </a:t>
            </a:r>
            <a:r>
              <a:rPr lang="ro-RO" i="1" dirty="0" smtClean="0"/>
              <a:t>oxigen molecular </a:t>
            </a:r>
            <a:r>
              <a:rPr lang="ro-RO" dirty="0" smtClean="0"/>
              <a:t>şi </a:t>
            </a:r>
            <a:r>
              <a:rPr lang="ro-RO" i="1" dirty="0" smtClean="0"/>
              <a:t>peroxid de hidrogen</a:t>
            </a:r>
            <a:r>
              <a:rPr lang="ro-RO" dirty="0" smtClean="0"/>
              <a:t>;</a:t>
            </a:r>
            <a:endParaRPr lang="en-US" dirty="0" smtClean="0"/>
          </a:p>
          <a:p>
            <a:pPr lvl="0"/>
            <a:r>
              <a:rPr lang="ro-RO" b="1" dirty="0" smtClean="0"/>
              <a:t>peroxidul de hidrogen</a:t>
            </a:r>
            <a:r>
              <a:rPr lang="ro-RO" dirty="0" smtClean="0"/>
              <a:t>, în cooperare cu </a:t>
            </a:r>
            <a:r>
              <a:rPr lang="ro-RO" b="1" dirty="0" smtClean="0"/>
              <a:t>mieloperoxidaza</a:t>
            </a:r>
            <a:r>
              <a:rPr lang="ro-RO" dirty="0" smtClean="0"/>
              <a:t>, determină </a:t>
            </a:r>
            <a:r>
              <a:rPr lang="ro-RO" i="1" dirty="0" smtClean="0"/>
              <a:t>dezagregarea particulelor fagocitate</a:t>
            </a:r>
            <a:r>
              <a:rPr lang="ro-RO" dirty="0" smtClean="0"/>
              <a:t>; peroxidul de hidrogen eliberat în fagocit este un agent bactericid puternic, dar combinarea cu mieloperoxidază îi creşte de 50 de ori activitatea.</a:t>
            </a:r>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70000" lnSpcReduction="20000"/>
          </a:bodyPr>
          <a:lstStyle/>
          <a:p>
            <a:pPr lvl="0"/>
            <a:r>
              <a:rPr lang="ro-RO" b="1" dirty="0" smtClean="0"/>
              <a:t>Mecanismele bactericide independente de O</a:t>
            </a:r>
            <a:r>
              <a:rPr lang="ro-RO" b="1" baseline="-25000" dirty="0" smtClean="0"/>
              <a:t>2</a:t>
            </a:r>
            <a:r>
              <a:rPr lang="ro-RO" dirty="0" smtClean="0"/>
              <a:t> </a:t>
            </a:r>
            <a:endParaRPr lang="en-US" dirty="0" smtClean="0"/>
          </a:p>
          <a:p>
            <a:r>
              <a:rPr lang="ro-RO" dirty="0" smtClean="0"/>
              <a:t>Aceste mecanisme care intervin în omorârea microorganismelor, se datorează unor </a:t>
            </a:r>
            <a:r>
              <a:rPr lang="ro-RO" b="1" dirty="0" smtClean="0"/>
              <a:t>enzime</a:t>
            </a:r>
            <a:r>
              <a:rPr lang="ro-RO" dirty="0" smtClean="0"/>
              <a:t>:</a:t>
            </a:r>
            <a:endParaRPr lang="en-US" dirty="0" smtClean="0"/>
          </a:p>
          <a:p>
            <a:pPr lvl="0"/>
            <a:r>
              <a:rPr lang="ro-RO" b="1" i="1" dirty="0" smtClean="0"/>
              <a:t>enzime hidrolitice</a:t>
            </a:r>
            <a:r>
              <a:rPr lang="ro-RO" dirty="0" smtClean="0"/>
              <a:t> (catepsina, glicozidaza, arilsulfatază) care digeră peretele celular bacterian; </a:t>
            </a:r>
            <a:endParaRPr lang="en-US" dirty="0" smtClean="0"/>
          </a:p>
          <a:p>
            <a:pPr lvl="0"/>
            <a:r>
              <a:rPr lang="ro-RO" b="1" i="1" dirty="0" smtClean="0"/>
              <a:t>defensine</a:t>
            </a:r>
            <a:r>
              <a:rPr lang="ro-RO" dirty="0" smtClean="0"/>
              <a:t>: proteine cationice care se leagă de peretele celular şi determină formarea unor canale ce străpung peretele, atât la bacteriile Gram pozitive, cât şi la cele Gram negative; </a:t>
            </a:r>
            <a:endParaRPr lang="en-US" dirty="0" smtClean="0"/>
          </a:p>
          <a:p>
            <a:pPr lvl="0"/>
            <a:r>
              <a:rPr lang="ro-RO" b="1" i="1" dirty="0" smtClean="0"/>
              <a:t>lizozimul</a:t>
            </a:r>
            <a:r>
              <a:rPr lang="ro-RO" dirty="0" smtClean="0"/>
              <a:t>, prezent în granulaţiile lizozomale, ce atacă peptidoglicanul;</a:t>
            </a:r>
            <a:endParaRPr lang="en-US" dirty="0" smtClean="0"/>
          </a:p>
          <a:p>
            <a:pPr lvl="0"/>
            <a:r>
              <a:rPr lang="ro-RO" b="1" i="1" dirty="0" smtClean="0"/>
              <a:t> histone nucleare</a:t>
            </a:r>
            <a:r>
              <a:rPr lang="ro-RO" dirty="0" smtClean="0"/>
              <a:t> sau </a:t>
            </a:r>
            <a:r>
              <a:rPr lang="ro-RO" b="1" i="1" dirty="0" smtClean="0"/>
              <a:t>pH-ul acid</a:t>
            </a:r>
            <a:r>
              <a:rPr lang="ro-RO" dirty="0" smtClean="0"/>
              <a:t> din fagolizozom, care împiedică viaţa microorganismului fagocitat;</a:t>
            </a:r>
            <a:endParaRPr lang="en-US" dirty="0" smtClean="0"/>
          </a:p>
          <a:p>
            <a:pPr lvl="0"/>
            <a:r>
              <a:rPr lang="ro-RO" b="1" i="1" dirty="0" smtClean="0"/>
              <a:t>lactoferina</a:t>
            </a:r>
            <a:r>
              <a:rPr lang="ro-RO" i="1" dirty="0" smtClean="0"/>
              <a:t> </a:t>
            </a:r>
            <a:r>
              <a:rPr lang="ro-RO" dirty="0" smtClean="0"/>
              <a:t>care spoliază mediul de fier necesar bacteriilor pentru multiplicare.</a:t>
            </a:r>
            <a:endParaRPr lang="en-US" dirty="0" smtClean="0"/>
          </a:p>
          <a:p>
            <a:r>
              <a:rPr lang="ro-RO" dirty="0" smtClean="0"/>
              <a:t>În digestia intracelulară a particulelor mai pot interveni şi mecanisme adiţionale, ca: apariţia în citoplasmă a</a:t>
            </a:r>
            <a:r>
              <a:rPr lang="ro-RO" b="1" dirty="0" smtClean="0"/>
              <a:t> ionului de clor oxidat</a:t>
            </a:r>
            <a:r>
              <a:rPr lang="ro-RO" dirty="0" smtClean="0"/>
              <a:t>, cu puternică acţiune bactericidă; folosirea de către celulă</a:t>
            </a:r>
            <a:r>
              <a:rPr lang="ro-RO" b="1" dirty="0" smtClean="0"/>
              <a:t> </a:t>
            </a:r>
            <a:r>
              <a:rPr lang="ro-RO" dirty="0" smtClean="0"/>
              <a:t>a</a:t>
            </a:r>
            <a:r>
              <a:rPr lang="ro-RO" b="1" dirty="0" smtClean="0"/>
              <a:t> căii scurtate hexozo-monofosfat</a:t>
            </a:r>
            <a:r>
              <a:rPr lang="ro-RO" dirty="0" smtClean="0"/>
              <a:t>, în vederea sintezei ulterioare de superoxid (O­­2¯), peroxid de hidrogen (H2O2), acidul hipocloros (HOCl).</a:t>
            </a:r>
            <a:endParaRPr lang="en-US" dirty="0" smtClean="0"/>
          </a:p>
          <a:p>
            <a:r>
              <a:rPr lang="ro-RO" dirty="0" smtClean="0"/>
              <a:t>Omorarea microorganismelor fagocitate este urmată de digerarea completă a acestora prin activitatea unor hidrolaze. În </a:t>
            </a:r>
            <a:r>
              <a:rPr lang="ro-RO" b="1" dirty="0" smtClean="0"/>
              <a:t>PMN</a:t>
            </a:r>
            <a:r>
              <a:rPr lang="ro-RO" dirty="0" smtClean="0"/>
              <a:t> se produce </a:t>
            </a:r>
            <a:r>
              <a:rPr lang="ro-RO" b="1" i="1" dirty="0" smtClean="0"/>
              <a:t>degradarea completă a microorganismului</a:t>
            </a:r>
            <a:r>
              <a:rPr lang="ro-RO" dirty="0" smtClean="0"/>
              <a:t>, spre deosebire de </a:t>
            </a:r>
            <a:r>
              <a:rPr lang="ro-RO" b="1" dirty="0" smtClean="0"/>
              <a:t>macrofage</a:t>
            </a:r>
            <a:r>
              <a:rPr lang="ro-RO" dirty="0" smtClean="0"/>
              <a:t>, în care </a:t>
            </a:r>
            <a:r>
              <a:rPr lang="ro-RO" b="1" i="1" dirty="0" smtClean="0"/>
              <a:t>particula fagocitată este degradată parţial, incomplet, antigenele fiind apoi prezentate sistemului imun</a:t>
            </a:r>
            <a:r>
              <a:rPr lang="ro-RO" dirty="0" smtClean="0"/>
              <a:t>. </a:t>
            </a:r>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642918"/>
            <a:ext cx="8643998" cy="6000792"/>
          </a:xfrm>
        </p:spPr>
        <p:txBody>
          <a:bodyPr>
            <a:normAutofit fontScale="70000" lnSpcReduction="20000"/>
          </a:bodyPr>
          <a:lstStyle/>
          <a:p>
            <a:r>
              <a:rPr lang="ro-RO" b="1" dirty="0" smtClean="0"/>
              <a:t>SEMNIFICAŢIA FAGOCITOZEI ÎN APĂRAREA </a:t>
            </a:r>
            <a:r>
              <a:rPr lang="ro-RO" b="1" dirty="0" smtClean="0"/>
              <a:t>ORGANISMULUI</a:t>
            </a:r>
            <a:endParaRPr lang="en-US" dirty="0" smtClean="0"/>
          </a:p>
          <a:p>
            <a:r>
              <a:rPr lang="ro-RO" dirty="0" smtClean="0"/>
              <a:t>Ca şi în cazul sistemului complementului, trebuie precizat faptul că </a:t>
            </a:r>
            <a:r>
              <a:rPr lang="ro-RO" b="1" i="1" dirty="0" smtClean="0"/>
              <a:t>fagocitoza</a:t>
            </a:r>
            <a:r>
              <a:rPr lang="ro-RO" dirty="0" smtClean="0"/>
              <a:t>, deşi mijloc de apărare nespecifică, </a:t>
            </a:r>
            <a:r>
              <a:rPr lang="ro-RO" b="1" i="1" dirty="0" smtClean="0"/>
              <a:t>este influenţat de către factorii imuni şi</a:t>
            </a:r>
            <a:r>
              <a:rPr lang="ro-RO" dirty="0" smtClean="0"/>
              <a:t>, respectiv, </a:t>
            </a:r>
            <a:r>
              <a:rPr lang="ro-RO" b="1" i="1" dirty="0" smtClean="0"/>
              <a:t>participă la realizarea optimă a imunităţii</a:t>
            </a:r>
            <a:r>
              <a:rPr lang="ro-RO" dirty="0" smtClean="0"/>
              <a:t>. Astfel se ştie că anticorpii denumiţi „opsonine” pregătesc suprafaţa germenilor bacterieni care vor fi astfel fagocitaţi mai rapid şi mai eficient de către granulocitul neutrofil. Pe de altă parte, se ştie că etapa „prelucrării” unor antigene în macrofag (concentrarea determinanţilor specifici) este esenţială în recunoaşterea antigenului de către limfocit, moment iniţial în diferenţierea pentru răspunsul umoral sau celular.</a:t>
            </a:r>
            <a:endParaRPr lang="en-US" dirty="0" smtClean="0"/>
          </a:p>
          <a:p>
            <a:r>
              <a:rPr lang="ro-RO" dirty="0" smtClean="0"/>
              <a:t>Expunerea la unele </a:t>
            </a:r>
            <a:r>
              <a:rPr lang="ro-RO" b="1" i="1" dirty="0" smtClean="0"/>
              <a:t>anestezice, creşterea sau scăderea semnificativă a temperaturii corpului şi administrarea unor antibiotice</a:t>
            </a:r>
            <a:r>
              <a:rPr lang="ro-RO" dirty="0" smtClean="0"/>
              <a:t> pot să determine </a:t>
            </a:r>
            <a:r>
              <a:rPr lang="ro-RO" b="1" dirty="0" smtClean="0"/>
              <a:t>scăderea activităţii de fagocitoză</a:t>
            </a:r>
            <a:r>
              <a:rPr lang="ro-RO" dirty="0" smtClean="0"/>
              <a:t>.  </a:t>
            </a:r>
            <a:endParaRPr lang="en-US" dirty="0" smtClean="0"/>
          </a:p>
          <a:p>
            <a:r>
              <a:rPr lang="ro-RO" dirty="0" smtClean="0"/>
              <a:t>Dacă revenim la fagocitoză ca modalitate de apărare antibacteriană, trebuie reţinut că, într-o infecţie cu bacterii, </a:t>
            </a:r>
            <a:r>
              <a:rPr lang="ro-RO" b="1" i="1" dirty="0" smtClean="0"/>
              <a:t>prima linie de stăvilire este reprezentată de granulocitele neutrofile</a:t>
            </a:r>
            <a:r>
              <a:rPr lang="ro-RO" dirty="0" smtClean="0"/>
              <a:t> (care înglobează germeni sau fragmente de germeni). Din această „luptă” rezultă oprirea în mare măsură a invaziei microbiene, dar şi sacrificarea unor celule fagocitare.</a:t>
            </a:r>
            <a:endParaRPr lang="en-US" dirty="0" smtClean="0"/>
          </a:p>
          <a:p>
            <a:r>
              <a:rPr lang="ro-RO" dirty="0" smtClean="0"/>
              <a:t>Urmează </a:t>
            </a:r>
            <a:r>
              <a:rPr lang="ro-RO" b="1" i="1" dirty="0" smtClean="0"/>
              <a:t>intervenţia macrofagelor</a:t>
            </a:r>
            <a:r>
              <a:rPr lang="ro-RO" dirty="0" smtClean="0"/>
              <a:t> în focarul infecţios, care „curăţă” terenul, </a:t>
            </a:r>
            <a:r>
              <a:rPr lang="ro-RO" b="1" i="1" dirty="0" smtClean="0"/>
              <a:t>fagocitând microbii şi detritusurile celulare</a:t>
            </a:r>
            <a:r>
              <a:rPr lang="ro-RO" dirty="0" smtClean="0"/>
              <a:t> rezultate în urma leucocitelor distruse la locul injuriei. Fagocitoza prin macrofage se desfăşoară la fel ca cea prin PMN, dar macrofagele se pot activa dacă sunt stimulate corespunzător (figura 7). Factori activatori pentru macrofage: C3b, </a:t>
            </a:r>
            <a:r>
              <a:rPr lang="ro-RO" dirty="0" smtClean="0">
                <a:sym typeface="Symbol"/>
              </a:rPr>
              <a:t></a:t>
            </a:r>
            <a:r>
              <a:rPr lang="ro-RO" dirty="0" smtClean="0"/>
              <a:t>-interferon, endotoxine etc. După activarea macrofagelor unele dintre bacterii pot fi distruse. Cu toate acestea, unele bacterii, protozoare sau fungi sunt capabile să supravieţuiască şi să se multiplice în macrofagul neactivat (micobacterii, brucelle, listerii).</a:t>
            </a:r>
            <a:endParaRPr lang="en-US"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6357982"/>
          </a:xfrm>
        </p:spPr>
        <p:txBody>
          <a:bodyPr>
            <a:normAutofit fontScale="70000" lnSpcReduction="20000"/>
          </a:bodyPr>
          <a:lstStyle/>
          <a:p>
            <a:r>
              <a:rPr lang="ro-RO" dirty="0" smtClean="0"/>
              <a:t>Deci, </a:t>
            </a:r>
            <a:r>
              <a:rPr lang="ro-RO" b="1" i="1" dirty="0" smtClean="0"/>
              <a:t>fagocitoza prin macrofage este eficientă asupra microorganismelor cu habitat</a:t>
            </a:r>
            <a:r>
              <a:rPr lang="ro-RO" dirty="0" smtClean="0"/>
              <a:t> </a:t>
            </a:r>
            <a:r>
              <a:rPr lang="ro-RO" b="1" i="1" dirty="0" smtClean="0"/>
              <a:t>intracelular</a:t>
            </a:r>
            <a:r>
              <a:rPr lang="ro-RO" dirty="0" smtClean="0"/>
              <a:t>. Uneori, însă, microorganismele nu sunt distruse şi supravieţuiesc pe durată lungă în macrofage, rezultatul fiind inflamaţia cronică.</a:t>
            </a:r>
            <a:endParaRPr lang="en-US" dirty="0" smtClean="0"/>
          </a:p>
          <a:p>
            <a:r>
              <a:rPr lang="ro-RO" dirty="0" smtClean="0"/>
              <a:t>	În plus, fagocitoza prin macrofage are, pe lângă rolul de a îndepărta bacteriile (mai ales cele cu habitat intracelular), şi cel de a </a:t>
            </a:r>
            <a:r>
              <a:rPr lang="ro-RO" b="1" i="1" dirty="0" smtClean="0"/>
              <a:t>iniţia răspunsul imun</a:t>
            </a:r>
            <a:r>
              <a:rPr lang="ro-RO" dirty="0" smtClean="0"/>
              <a:t>. Macrofagele sunt celule prezentatoare de antigen, care după prelucrarea acestuia, îl prezintă limfocitelor T helper (Th).   </a:t>
            </a:r>
            <a:endParaRPr lang="en-US" dirty="0" smtClean="0"/>
          </a:p>
          <a:p>
            <a:endParaRPr lang="en-US" dirty="0" smtClean="0"/>
          </a:p>
          <a:p>
            <a:r>
              <a:rPr lang="ro-RO" b="1" dirty="0" smtClean="0"/>
              <a:t>b.2. INFLAMAŢIA </a:t>
            </a:r>
            <a:endParaRPr lang="en-US" dirty="0" smtClean="0"/>
          </a:p>
          <a:p>
            <a:r>
              <a:rPr lang="ro-RO" dirty="0" smtClean="0"/>
              <a:t>Este un </a:t>
            </a:r>
            <a:r>
              <a:rPr lang="ro-RO" b="1" dirty="0" smtClean="0"/>
              <a:t>proces natural de apărare antiinfecţioasă</a:t>
            </a:r>
            <a:r>
              <a:rPr lang="ro-RO" dirty="0" smtClean="0"/>
              <a:t>, un mecanism important de rezistenţă naturală, dar care este reglat în evoluţie de procese imune şi de foarte multe ori procesul inflamator este dependent de factori imunitari. </a:t>
            </a:r>
            <a:endParaRPr lang="en-US" dirty="0" smtClean="0"/>
          </a:p>
          <a:p>
            <a:r>
              <a:rPr lang="ro-RO" dirty="0" smtClean="0"/>
              <a:t>Constă dintr-un </a:t>
            </a:r>
            <a:r>
              <a:rPr lang="ro-RO" b="1" i="1" dirty="0" smtClean="0"/>
              <a:t>ansamblu de procese clinice şi fiziopatologice</a:t>
            </a:r>
            <a:r>
              <a:rPr lang="ro-RO" dirty="0" smtClean="0"/>
              <a:t> de apărare celulară nespecifică, declanşat de diferiţi agenţi, cu deosebire </a:t>
            </a:r>
            <a:r>
              <a:rPr lang="ro-RO" b="1" dirty="0" smtClean="0"/>
              <a:t>infecţioşi</a:t>
            </a:r>
            <a:r>
              <a:rPr lang="ro-RO" dirty="0" smtClean="0"/>
              <a:t>, dar şi de </a:t>
            </a:r>
            <a:r>
              <a:rPr lang="ro-RO" b="1" dirty="0" smtClean="0"/>
              <a:t>iritanţi </a:t>
            </a:r>
            <a:r>
              <a:rPr lang="ro-RO" dirty="0" smtClean="0"/>
              <a:t>cum ar fi substanţele chimice, căldura puternică şi leziuni mecanice. Rezultatul acestui proces este </a:t>
            </a:r>
            <a:r>
              <a:rPr lang="ro-RO" b="1" i="1" dirty="0" smtClean="0"/>
              <a:t>acumularea unui mare număr de celule fagocitare la locul inflamaţiei</a:t>
            </a:r>
            <a:r>
              <a:rPr lang="ro-RO" dirty="0" smtClean="0"/>
              <a:t>.</a:t>
            </a:r>
            <a:endParaRPr lang="en-US" dirty="0" smtClean="0"/>
          </a:p>
          <a:p>
            <a:r>
              <a:rPr lang="ro-RO" dirty="0" smtClean="0"/>
              <a:t>Inflamaţia este un </a:t>
            </a:r>
            <a:r>
              <a:rPr lang="ro-RO" b="1" i="1" dirty="0" smtClean="0"/>
              <a:t>mecanism de apărare antiinfecţios rapid</a:t>
            </a:r>
            <a:r>
              <a:rPr lang="ro-RO" dirty="0" smtClean="0"/>
              <a:t>, care tinde să </a:t>
            </a:r>
            <a:r>
              <a:rPr lang="ro-RO" b="1" i="1" dirty="0" smtClean="0"/>
              <a:t>localizeze infecţia şi să prevină diseminarea ei</a:t>
            </a:r>
            <a:r>
              <a:rPr lang="ro-RO" dirty="0" smtClean="0"/>
              <a:t>. Manifestările clinice sunt eritemul (</a:t>
            </a:r>
            <a:r>
              <a:rPr lang="ro-RO" i="1" dirty="0" smtClean="0"/>
              <a:t>rubor</a:t>
            </a:r>
            <a:r>
              <a:rPr lang="ro-RO" dirty="0" smtClean="0"/>
              <a:t>), căldura (</a:t>
            </a:r>
            <a:r>
              <a:rPr lang="ro-RO" i="1" dirty="0" smtClean="0"/>
              <a:t>calor</a:t>
            </a:r>
            <a:r>
              <a:rPr lang="ro-RO" dirty="0" smtClean="0"/>
              <a:t>), edemul (</a:t>
            </a:r>
            <a:r>
              <a:rPr lang="ro-RO" i="1" dirty="0" smtClean="0"/>
              <a:t>tumor</a:t>
            </a:r>
            <a:r>
              <a:rPr lang="ro-RO" dirty="0" smtClean="0"/>
              <a:t>), durerea (</a:t>
            </a:r>
            <a:r>
              <a:rPr lang="ro-RO" i="1" dirty="0" smtClean="0"/>
              <a:t>dolor</a:t>
            </a:r>
            <a:r>
              <a:rPr lang="ro-RO" dirty="0" smtClean="0"/>
              <a:t>) şi impotenţa funcţională a regiunii respective (</a:t>
            </a:r>
            <a:r>
              <a:rPr lang="ro-RO" i="1" dirty="0" smtClean="0"/>
              <a:t>functio laesa</a:t>
            </a:r>
            <a:r>
              <a:rPr lang="ro-RO" dirty="0" smtClean="0"/>
              <a:t>).</a:t>
            </a:r>
            <a:endParaRPr lang="en-US" dirty="0" smtClean="0"/>
          </a:p>
          <a:p>
            <a:r>
              <a:rPr lang="ro-RO" b="1" i="1" dirty="0" smtClean="0"/>
              <a:t>Inflamaţia poate evolua</a:t>
            </a:r>
            <a:r>
              <a:rPr lang="ro-RO" dirty="0" smtClean="0"/>
              <a:t> spre: </a:t>
            </a:r>
            <a:r>
              <a:rPr lang="ro-RO" b="1" dirty="0" smtClean="0"/>
              <a:t>vindecare cu </a:t>
            </a:r>
            <a:r>
              <a:rPr lang="ro-RO" b="1" i="1" dirty="0" smtClean="0"/>
              <a:t>restituţio ad integrum</a:t>
            </a:r>
            <a:r>
              <a:rPr lang="ro-RO" dirty="0" smtClean="0"/>
              <a:t> a ţesutului sau </a:t>
            </a:r>
            <a:r>
              <a:rPr lang="ro-RO" b="1" dirty="0" smtClean="0"/>
              <a:t>vindecare cu sechele</a:t>
            </a:r>
            <a:r>
              <a:rPr lang="ro-RO" dirty="0" smtClean="0"/>
              <a:t>. Deznodământul unei reacţii inflamatorii depinde de </a:t>
            </a:r>
            <a:r>
              <a:rPr lang="ro-RO" i="1" dirty="0" smtClean="0"/>
              <a:t>extinderea procesului inflamator, de microorganismele implicate, precum şi de reactivitatea gazdei</a:t>
            </a:r>
            <a:r>
              <a:rPr lang="ro-RO" dirty="0" smtClean="0"/>
              <a:t>.</a:t>
            </a:r>
            <a:endParaRPr lang="en-US" dirty="0" smtClean="0"/>
          </a:p>
          <a:p>
            <a:endParaRPr lang="en-US"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229600" cy="4389120"/>
          </a:xfrm>
        </p:spPr>
        <p:txBody>
          <a:bodyPr>
            <a:normAutofit fontScale="77500" lnSpcReduction="20000"/>
          </a:bodyPr>
          <a:lstStyle/>
          <a:p>
            <a:r>
              <a:rPr lang="ro-RO" b="1" dirty="0" smtClean="0"/>
              <a:t>ETAPELE INFLAMAŢIEI (ASPECTE FIZIOPATOLOGICE)</a:t>
            </a:r>
            <a:endParaRPr lang="en-US" b="1" dirty="0" smtClean="0"/>
          </a:p>
          <a:p>
            <a:endParaRPr lang="en-US" b="1" dirty="0" smtClean="0"/>
          </a:p>
          <a:p>
            <a:r>
              <a:rPr lang="ro-RO" b="1" i="1" dirty="0" smtClean="0"/>
              <a:t>VASODILATAŢIE CAPILARĂ LOCALĂ</a:t>
            </a:r>
            <a:endParaRPr lang="en-US" b="1" dirty="0" smtClean="0"/>
          </a:p>
          <a:p>
            <a:r>
              <a:rPr lang="ro-RO" dirty="0" smtClean="0"/>
              <a:t>Înroşirea zonei inflamate este rezultatul creşterii cantităţii de sânge la acest nivel. </a:t>
            </a:r>
            <a:r>
              <a:rPr lang="ro-RO" b="1" dirty="0" smtClean="0"/>
              <a:t>Dilataţia vaselor sanguine locale</a:t>
            </a:r>
            <a:r>
              <a:rPr lang="ro-RO" dirty="0" smtClean="0"/>
              <a:t> determină o </a:t>
            </a:r>
            <a:r>
              <a:rPr lang="ro-RO" b="1" i="1" dirty="0" smtClean="0"/>
              <a:t>scădere a circulaţiei sângelui</a:t>
            </a:r>
            <a:r>
              <a:rPr lang="ro-RO" dirty="0" smtClean="0"/>
              <a:t>,care este însoţită de o </a:t>
            </a:r>
            <a:r>
              <a:rPr lang="ro-RO" b="1" i="1" dirty="0" smtClean="0"/>
              <a:t>creştere a permeabilităţii capilarelor locale</a:t>
            </a:r>
            <a:r>
              <a:rPr lang="ro-RO" dirty="0" smtClean="0"/>
              <a:t> ceea ce cauzează apariţia edemului. </a:t>
            </a:r>
            <a:endParaRPr lang="en-US" dirty="0" smtClean="0"/>
          </a:p>
          <a:p>
            <a:r>
              <a:rPr lang="ro-RO" dirty="0" smtClean="0"/>
              <a:t>Diametrul crescut al vaselor sanguine măreşte fluxul sanguin spre zona inflamată, crescând astfel temperatura locală. Se pot forma coaguli de sânge în vasele mici, care împiedică agenţii infecţioşi şi produşii lor să pătrundă în sistemul circulator. </a:t>
            </a:r>
            <a:endParaRPr lang="en-US" dirty="0" smtClean="0"/>
          </a:p>
          <a:p>
            <a:r>
              <a:rPr lang="ro-RO" dirty="0" smtClean="0"/>
              <a:t>Fluidul acumulat în ţesutul respectiv determină apariţia unei presiuni care se exercită asupra nervilor senzitivi, cauzând durerea. Impotenţa funcţională este asociată durerii.</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643602"/>
          </a:xfrm>
        </p:spPr>
        <p:txBody>
          <a:bodyPr>
            <a:normAutofit fontScale="77500" lnSpcReduction="20000"/>
          </a:bodyPr>
          <a:lstStyle/>
          <a:p>
            <a:pPr lvl="0"/>
            <a:r>
              <a:rPr lang="ro-RO" b="1" dirty="0" smtClean="0"/>
              <a:t>calea digestivă</a:t>
            </a:r>
            <a:r>
              <a:rPr lang="ro-RO" dirty="0" smtClean="0"/>
              <a:t>: </a:t>
            </a:r>
            <a:r>
              <a:rPr lang="ro-RO" i="1" dirty="0" smtClean="0"/>
              <a:t>Salmonella, Shigella, vibrionul holeric, Escherichia coli, Bacillus anthracis, Clostridium botulinum, stafilococi, streptococi</a:t>
            </a:r>
            <a:r>
              <a:rPr lang="ro-RO" dirty="0" smtClean="0"/>
              <a:t>.</a:t>
            </a:r>
            <a:endParaRPr lang="en-US" dirty="0" smtClean="0"/>
          </a:p>
          <a:p>
            <a:pPr lvl="0"/>
            <a:r>
              <a:rPr lang="ro-RO" b="1" dirty="0" smtClean="0"/>
              <a:t>calea genitală</a:t>
            </a:r>
            <a:r>
              <a:rPr lang="ro-RO" dirty="0" smtClean="0"/>
              <a:t>: </a:t>
            </a:r>
            <a:r>
              <a:rPr lang="ro-RO" i="1" dirty="0" smtClean="0"/>
              <a:t>gonococi, Haemophilus ducreyi, Treponema pallidum</a:t>
            </a:r>
            <a:r>
              <a:rPr lang="ro-RO" dirty="0" smtClean="0"/>
              <a:t>.</a:t>
            </a:r>
            <a:endParaRPr lang="en-US" dirty="0" smtClean="0"/>
          </a:p>
          <a:p>
            <a:pPr lvl="0"/>
            <a:r>
              <a:rPr lang="ro-RO" b="1" dirty="0" smtClean="0"/>
              <a:t>calea cutanată</a:t>
            </a:r>
            <a:r>
              <a:rPr lang="ro-RO" dirty="0" smtClean="0"/>
              <a:t> (soluţii de continuitate de la nivelul pielii): </a:t>
            </a:r>
            <a:r>
              <a:rPr lang="ro-RO" i="1" dirty="0" smtClean="0"/>
              <a:t>streptococi </a:t>
            </a:r>
            <a:r>
              <a:rPr lang="ro-RO" i="1" dirty="0" smtClean="0">
                <a:sym typeface="Symbol"/>
              </a:rPr>
              <a:t></a:t>
            </a:r>
            <a:r>
              <a:rPr lang="ro-RO" i="1" dirty="0" smtClean="0"/>
              <a:t>-hemolitici, stafilococi patogeni, Corynebacterium diphteriae, Bacillus anthracis</a:t>
            </a:r>
            <a:r>
              <a:rPr lang="ro-RO" dirty="0" smtClean="0"/>
              <a:t>.</a:t>
            </a:r>
            <a:endParaRPr lang="en-US" dirty="0" smtClean="0"/>
          </a:p>
          <a:p>
            <a:pPr lvl="0"/>
            <a:r>
              <a:rPr lang="ro-RO" b="1" dirty="0" smtClean="0"/>
              <a:t>căi urinare</a:t>
            </a:r>
            <a:r>
              <a:rPr lang="ro-RO" dirty="0" smtClean="0"/>
              <a:t>: </a:t>
            </a:r>
            <a:r>
              <a:rPr lang="ro-RO" i="1" dirty="0" smtClean="0"/>
              <a:t>Escherichia coli, Proteus, Klebsiella, Pseudomonas aeruginosa,  streptococi de grup D (enterococi).</a:t>
            </a:r>
            <a:r>
              <a:rPr lang="ro-RO" dirty="0" smtClean="0"/>
              <a:t>  </a:t>
            </a:r>
            <a:endParaRPr lang="en-US" dirty="0" smtClean="0"/>
          </a:p>
          <a:p>
            <a:r>
              <a:rPr lang="ro-RO" dirty="0" smtClean="0"/>
              <a:t>Unele </a:t>
            </a:r>
            <a:r>
              <a:rPr lang="ro-RO" b="1" i="1" dirty="0" smtClean="0"/>
              <a:t>microorganisme pot trece direct prin pielea intactă, datorită unor mişcări de înşurubare</a:t>
            </a:r>
            <a:r>
              <a:rPr lang="ro-RO" dirty="0" smtClean="0"/>
              <a:t>, cum este cazul bacteriilor spiralate ale genului </a:t>
            </a:r>
            <a:r>
              <a:rPr lang="ro-RO" i="1" dirty="0" smtClean="0"/>
              <a:t>Leptospira</a:t>
            </a:r>
            <a:r>
              <a:rPr lang="ro-RO" dirty="0" smtClean="0"/>
              <a:t>. Altele pot traversa epiteliul mucoasei respiratorii, digestive, a tractului genito-urinar, conjunctiva. Microorganismele care reuşesc să pătrundă pe aceste căi dispun de mecanisme speciale de aderenţă, ce depăşesc mecanismele rezistenţei naturale (lacrimi, mucus, mişcările cililor vibratili).</a:t>
            </a:r>
            <a:endParaRPr lang="en-US" dirty="0" smtClean="0"/>
          </a:p>
          <a:p>
            <a:r>
              <a:rPr lang="ro-RO" dirty="0" smtClean="0"/>
              <a:t>Alţi agenţi infecţioşi </a:t>
            </a:r>
            <a:r>
              <a:rPr lang="ro-RO" b="1" i="1" dirty="0" smtClean="0"/>
              <a:t>pătrund direct în sânge sau ţesuturile profunde </a:t>
            </a:r>
            <a:r>
              <a:rPr lang="ro-RO" dirty="0" smtClean="0"/>
              <a:t>prin </a:t>
            </a:r>
            <a:r>
              <a:rPr lang="ro-RO" i="1" dirty="0" smtClean="0"/>
              <a:t>leziuni traumatice</a:t>
            </a:r>
            <a:r>
              <a:rPr lang="ro-RO" dirty="0" smtClean="0"/>
              <a:t>, </a:t>
            </a:r>
            <a:r>
              <a:rPr lang="ro-RO" i="1" dirty="0" smtClean="0"/>
              <a:t>muşcătura unor animale</a:t>
            </a:r>
            <a:r>
              <a:rPr lang="ro-RO" dirty="0" smtClean="0"/>
              <a:t> (</a:t>
            </a:r>
            <a:r>
              <a:rPr lang="ro-RO" i="1" dirty="0" smtClean="0"/>
              <a:t>virusul rabic</a:t>
            </a:r>
            <a:r>
              <a:rPr lang="ro-RO" dirty="0" smtClean="0"/>
              <a:t>), </a:t>
            </a:r>
            <a:r>
              <a:rPr lang="ro-RO" i="1" dirty="0" smtClean="0"/>
              <a:t>înţepătura unor insecte</a:t>
            </a:r>
            <a:r>
              <a:rPr lang="ro-RO" dirty="0" smtClean="0"/>
              <a:t> (</a:t>
            </a:r>
            <a:r>
              <a:rPr lang="ro-RO" i="1" dirty="0" smtClean="0"/>
              <a:t>Yersinia pestis, Plasmodium falciparum</a:t>
            </a:r>
            <a:r>
              <a:rPr lang="ro-RO" dirty="0" smtClean="0"/>
              <a:t>) sau </a:t>
            </a:r>
            <a:r>
              <a:rPr lang="ro-RO" i="1" dirty="0" smtClean="0"/>
              <a:t>acte medicale</a:t>
            </a:r>
            <a:r>
              <a:rPr lang="ro-RO" dirty="0" smtClean="0"/>
              <a:t> (injecţii, transfuzii) efectuate fără respectarea normelor de asepsie (</a:t>
            </a:r>
            <a:r>
              <a:rPr lang="ro-RO" i="1" dirty="0" smtClean="0"/>
              <a:t>HIV, virusul hepatitei B, C, rickettsii</a:t>
            </a:r>
            <a:r>
              <a:rPr lang="ro-RO" dirty="0" smtClean="0"/>
              <a:t>, etc.)</a:t>
            </a:r>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429684" cy="6000792"/>
          </a:xfrm>
        </p:spPr>
        <p:txBody>
          <a:bodyPr>
            <a:normAutofit fontScale="70000" lnSpcReduction="20000"/>
          </a:bodyPr>
          <a:lstStyle/>
          <a:p>
            <a:r>
              <a:rPr lang="ro-RO" b="1" i="1" dirty="0" smtClean="0"/>
              <a:t>ATRACŢIA LEUCOCITELOR (CHEMOTACTISM)</a:t>
            </a:r>
            <a:endParaRPr lang="en-US" dirty="0" smtClean="0"/>
          </a:p>
          <a:p>
            <a:r>
              <a:rPr lang="ro-RO" b="1" dirty="0" smtClean="0"/>
              <a:t>Chemotactismul</a:t>
            </a:r>
            <a:r>
              <a:rPr lang="ro-RO" dirty="0" smtClean="0"/>
              <a:t> este reprezentat, în acest caz, de </a:t>
            </a:r>
            <a:r>
              <a:rPr lang="ro-RO" b="1" i="1" dirty="0" smtClean="0"/>
              <a:t>atracţia între leucocite şi spaţiul interstiţial</a:t>
            </a:r>
            <a:r>
              <a:rPr lang="ro-RO" dirty="0" smtClean="0"/>
              <a:t>. Primele celule care ajung în ţesutul agresat sunt </a:t>
            </a:r>
            <a:r>
              <a:rPr lang="ro-RO" b="1" dirty="0" smtClean="0"/>
              <a:t>PMN</a:t>
            </a:r>
            <a:r>
              <a:rPr lang="ro-RO" dirty="0" smtClean="0"/>
              <a:t>, datorită capacităţii mari de migrare, apoi </a:t>
            </a:r>
            <a:r>
              <a:rPr lang="ro-RO" b="1" dirty="0" smtClean="0"/>
              <a:t>celulele sistemului reticuloendotelial</a:t>
            </a:r>
            <a:r>
              <a:rPr lang="ro-RO" dirty="0" smtClean="0"/>
              <a:t> şi </a:t>
            </a:r>
            <a:r>
              <a:rPr lang="ro-RO" b="1" dirty="0" smtClean="0"/>
              <a:t>limfocitele </a:t>
            </a:r>
            <a:r>
              <a:rPr lang="ro-RO" dirty="0" smtClean="0"/>
              <a:t>care au rol principal în iniţierea reacţiilor imunitare. </a:t>
            </a:r>
            <a:endParaRPr lang="en-US" dirty="0" smtClean="0"/>
          </a:p>
          <a:p>
            <a:r>
              <a:rPr lang="ro-RO" dirty="0" smtClean="0"/>
              <a:t>Toate aceste celule sunt înzestrate cu o mare capacitate de recepţie a </a:t>
            </a:r>
            <a:r>
              <a:rPr lang="ro-RO" b="1" dirty="0" smtClean="0"/>
              <a:t>stimulilor chemotactici</a:t>
            </a:r>
            <a:r>
              <a:rPr lang="ro-RO" dirty="0" smtClean="0"/>
              <a:t>, care sunt reprezentaţi în mare, de </a:t>
            </a:r>
            <a:r>
              <a:rPr lang="ro-RO" i="1" dirty="0" smtClean="0"/>
              <a:t>factorii chemotactici de natură bacteriană</a:t>
            </a:r>
            <a:r>
              <a:rPr lang="ro-RO" dirty="0" smtClean="0"/>
              <a:t>, de </a:t>
            </a:r>
            <a:r>
              <a:rPr lang="ro-RO" i="1" dirty="0" smtClean="0"/>
              <a:t>factorii produşi în urma activării C</a:t>
            </a:r>
            <a:r>
              <a:rPr lang="ro-RO" i="1" dirty="0" smtClean="0">
                <a:sym typeface="Symbol"/>
              </a:rPr>
              <a:t></a:t>
            </a:r>
            <a:r>
              <a:rPr lang="ro-RO" dirty="0" smtClean="0"/>
              <a:t>, şi nu în ultmul rând, </a:t>
            </a:r>
            <a:r>
              <a:rPr lang="ro-RO" i="1" dirty="0" smtClean="0"/>
              <a:t>de cei rezultaţi din degranularea mastocitelor</a:t>
            </a:r>
            <a:r>
              <a:rPr lang="ro-RO" dirty="0" smtClean="0"/>
              <a:t>. Cei mai importanţi factori care asigură producerea inflamaţiei sunt: </a:t>
            </a:r>
            <a:r>
              <a:rPr lang="ro-RO" i="1" dirty="0" smtClean="0"/>
              <a:t>aminele vasoactive</a:t>
            </a:r>
            <a:r>
              <a:rPr lang="ro-RO" dirty="0" smtClean="0"/>
              <a:t> (de tip histaminic), </a:t>
            </a:r>
            <a:r>
              <a:rPr lang="ro-RO" i="1" dirty="0" smtClean="0"/>
              <a:t>serotonina</a:t>
            </a:r>
            <a:r>
              <a:rPr lang="ro-RO" dirty="0" smtClean="0"/>
              <a:t>, unele </a:t>
            </a:r>
            <a:r>
              <a:rPr lang="ro-RO" i="1" dirty="0" smtClean="0"/>
              <a:t>enzime proteolitice</a:t>
            </a:r>
            <a:r>
              <a:rPr lang="ro-RO" dirty="0" smtClean="0"/>
              <a:t> (enzime lizozomale, kalicreină), unele</a:t>
            </a:r>
            <a:r>
              <a:rPr lang="ro-RO" b="1" dirty="0" smtClean="0"/>
              <a:t> </a:t>
            </a:r>
            <a:r>
              <a:rPr lang="ro-RO" i="1" dirty="0" smtClean="0"/>
              <a:t>subfracţiuni de complement</a:t>
            </a:r>
            <a:r>
              <a:rPr lang="ro-RO" dirty="0" smtClean="0"/>
              <a:t> (C3a, C5a) denumite „anafilatoxine” (ce determină degranularea mastocitelor cu eliberarea unor mediatori chimici), </a:t>
            </a:r>
            <a:r>
              <a:rPr lang="ro-RO" i="1" dirty="0" smtClean="0"/>
              <a:t>interleukina-1 </a:t>
            </a:r>
            <a:r>
              <a:rPr lang="ro-RO" dirty="0" smtClean="0"/>
              <a:t>(IL-1) şi  </a:t>
            </a:r>
            <a:r>
              <a:rPr lang="ro-RO" i="1" dirty="0" smtClean="0"/>
              <a:t>interleukina-8</a:t>
            </a:r>
            <a:r>
              <a:rPr lang="ro-RO" dirty="0" smtClean="0"/>
              <a:t> (IL-8) ce sunt monokine secretate de macrofag. O parte din aceştia sunt preformaţi, aşa cum este histamina, cu efect vasodilatator asupra capilarelor şi cu creşterea permeabilităţii acestora.  </a:t>
            </a:r>
            <a:endParaRPr lang="en-US" dirty="0" smtClean="0"/>
          </a:p>
          <a:p>
            <a:r>
              <a:rPr lang="ro-RO" dirty="0" smtClean="0"/>
              <a:t>Sub acţiunea acestor factori, </a:t>
            </a:r>
            <a:r>
              <a:rPr lang="ro-RO" b="1" dirty="0" smtClean="0"/>
              <a:t>PMN vor părăsi capilarul prin diapedeză</a:t>
            </a:r>
            <a:r>
              <a:rPr lang="ro-RO" dirty="0" smtClean="0"/>
              <a:t> şi se vor îndrepta către focarul inflamator. </a:t>
            </a:r>
            <a:endParaRPr lang="en-US" dirty="0" smtClean="0"/>
          </a:p>
          <a:p>
            <a:r>
              <a:rPr lang="ro-RO" dirty="0" smtClean="0"/>
              <a:t>În consecinţă se produce o </a:t>
            </a:r>
            <a:r>
              <a:rPr lang="ro-RO" b="1" dirty="0" smtClean="0"/>
              <a:t>exudare a plasmei</a:t>
            </a:r>
            <a:r>
              <a:rPr lang="ro-RO" dirty="0" smtClean="0"/>
              <a:t> cu mediatorii pe care aceasta îi conţine, din capilare spre zona infectată (creşterea fluxului sanguin spre zona inflamată, cu creşterea temperaturii locale). </a:t>
            </a:r>
            <a:endParaRPr lang="en-US" dirty="0" smtClean="0"/>
          </a:p>
          <a:p>
            <a:r>
              <a:rPr lang="ro-RO" dirty="0" smtClean="0"/>
              <a:t>Sub acţiunea unor </a:t>
            </a:r>
            <a:r>
              <a:rPr lang="ro-RO" b="1" i="1" dirty="0" smtClean="0"/>
              <a:t>mediatori chimici rezultaţi în timpul activării C</a:t>
            </a:r>
            <a:r>
              <a:rPr lang="ro-RO" b="1" i="1" dirty="0" smtClean="0">
                <a:sym typeface="Symbol"/>
              </a:rPr>
              <a:t></a:t>
            </a:r>
            <a:r>
              <a:rPr lang="ro-RO" dirty="0" smtClean="0"/>
              <a:t> şi </a:t>
            </a:r>
            <a:r>
              <a:rPr lang="ro-RO" b="1" i="1" dirty="0" smtClean="0"/>
              <a:t>secretaţi de macrofagele stimulate de toxinele bacteriene</a:t>
            </a:r>
            <a:r>
              <a:rPr lang="ro-RO" dirty="0" smtClean="0"/>
              <a:t>, se </a:t>
            </a:r>
            <a:r>
              <a:rPr lang="ro-RO" b="1" dirty="0" smtClean="0"/>
              <a:t>modifică endoteliul capilar care permite adeziunea PMN</a:t>
            </a:r>
            <a:r>
              <a:rPr lang="ro-RO" dirty="0" smtClean="0"/>
              <a:t> de acesta.</a:t>
            </a:r>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643998" cy="6286544"/>
          </a:xfrm>
        </p:spPr>
        <p:txBody>
          <a:bodyPr>
            <a:normAutofit fontScale="70000" lnSpcReduction="20000"/>
          </a:bodyPr>
          <a:lstStyle/>
          <a:p>
            <a:r>
              <a:rPr lang="ro-RO" b="1" dirty="0" smtClean="0"/>
              <a:t>DIAPEDEZA LEUCOCITARĂ</a:t>
            </a:r>
            <a:endParaRPr lang="en-US" dirty="0" smtClean="0"/>
          </a:p>
          <a:p>
            <a:r>
              <a:rPr lang="ro-RO" dirty="0" smtClean="0"/>
              <a:t>Este procesul prin care un </a:t>
            </a:r>
            <a:r>
              <a:rPr lang="ro-RO" b="1" dirty="0" smtClean="0"/>
              <a:t>fagocit se strecoară printre celulele endoteliului vascular</a:t>
            </a:r>
            <a:r>
              <a:rPr lang="ro-RO" dirty="0" smtClean="0"/>
              <a:t>, </a:t>
            </a:r>
            <a:r>
              <a:rPr lang="ro-RO" b="1" dirty="0" smtClean="0"/>
              <a:t>trecând în spaţiul interstiţial</a:t>
            </a:r>
            <a:r>
              <a:rPr lang="ro-RO" dirty="0" smtClean="0"/>
              <a:t>. Această trecere a celulelor în spaţiul interstiţial se face printr-un mecanism cu mai multe etape: </a:t>
            </a:r>
            <a:r>
              <a:rPr lang="ro-RO" b="1" dirty="0" smtClean="0"/>
              <a:t>rostogolire</a:t>
            </a:r>
            <a:r>
              <a:rPr lang="ro-RO" dirty="0" smtClean="0"/>
              <a:t>, </a:t>
            </a:r>
            <a:r>
              <a:rPr lang="ro-RO" b="1" dirty="0" smtClean="0"/>
              <a:t>marginaţie-adeziune</a:t>
            </a:r>
            <a:r>
              <a:rPr lang="ro-RO" dirty="0" smtClean="0"/>
              <a:t>, </a:t>
            </a:r>
            <a:r>
              <a:rPr lang="ro-RO" b="1" dirty="0" smtClean="0"/>
              <a:t>traversare</a:t>
            </a:r>
            <a:r>
              <a:rPr lang="ro-RO" dirty="0" smtClean="0"/>
              <a:t> prin emiterea de pseudopode (figura 8).</a:t>
            </a:r>
            <a:endParaRPr lang="en-US" dirty="0" smtClean="0"/>
          </a:p>
          <a:p>
            <a:r>
              <a:rPr lang="ro-RO" dirty="0" smtClean="0"/>
              <a:t>În procesul de trecere a fagocitelor prin celulele endoteliului vascular intervin </a:t>
            </a:r>
            <a:r>
              <a:rPr lang="ro-RO" b="1" dirty="0" smtClean="0"/>
              <a:t>moleculele de adeziune</a:t>
            </a:r>
            <a:r>
              <a:rPr lang="ro-RO" dirty="0" smtClean="0"/>
              <a:t>, ce fac parte din trei familii: </a:t>
            </a:r>
            <a:r>
              <a:rPr lang="ro-RO" i="1" dirty="0" smtClean="0"/>
              <a:t>selectine, integrine</a:t>
            </a:r>
            <a:r>
              <a:rPr lang="ro-RO" dirty="0" smtClean="0"/>
              <a:t> şi </a:t>
            </a:r>
            <a:r>
              <a:rPr lang="ro-RO" i="1" dirty="0" smtClean="0"/>
              <a:t>superfamilia imunoglobulinelor</a:t>
            </a:r>
            <a:r>
              <a:rPr lang="ro-RO" dirty="0" smtClean="0"/>
              <a:t>. Moleculele de adeziune sunt </a:t>
            </a:r>
            <a:r>
              <a:rPr lang="ro-RO" b="1" i="1" dirty="0" smtClean="0"/>
              <a:t>structuri exprimate pe suprafaţa leucocitelor şi a celulelor endoteliale</a:t>
            </a:r>
            <a:r>
              <a:rPr lang="ro-RO" dirty="0" smtClean="0"/>
              <a:t> care permit, prin interacţiuni reciproce, </a:t>
            </a:r>
            <a:r>
              <a:rPr lang="ro-RO" b="1" i="1" dirty="0" smtClean="0"/>
              <a:t>ataşarea leucocitelor de endoteliul capilar</a:t>
            </a:r>
            <a:r>
              <a:rPr lang="ro-RO" dirty="0" smtClean="0"/>
              <a:t>, cu o forţă crescândă, facilitând, în final, diapedeza. Există două categorii de molecule de adeziune (MA): </a:t>
            </a:r>
            <a:r>
              <a:rPr lang="ro-RO" b="1" dirty="0" smtClean="0"/>
              <a:t>L-selectine</a:t>
            </a:r>
            <a:r>
              <a:rPr lang="ro-RO" dirty="0" smtClean="0"/>
              <a:t> (CD 62L, LAM-1) sunt MA exprimate pe granulocite; </a:t>
            </a:r>
            <a:r>
              <a:rPr lang="ro-RO" b="1" dirty="0" smtClean="0"/>
              <a:t>E-selectine</a:t>
            </a:r>
            <a:r>
              <a:rPr lang="ro-RO" dirty="0" smtClean="0"/>
              <a:t> (CD 62E, ELAM-1), </a:t>
            </a:r>
            <a:r>
              <a:rPr lang="ro-RO" b="1" dirty="0" smtClean="0"/>
              <a:t>P-selectine</a:t>
            </a:r>
            <a:r>
              <a:rPr lang="ro-RO" dirty="0" smtClean="0"/>
              <a:t> (CD 62P), </a:t>
            </a:r>
            <a:r>
              <a:rPr lang="ro-RO" b="1" dirty="0" smtClean="0"/>
              <a:t>ICAM-1</a:t>
            </a:r>
            <a:r>
              <a:rPr lang="ro-RO" dirty="0" smtClean="0"/>
              <a:t> (CD 54) ce sunt MA exprimate pe endoteliile vaselor mici.</a:t>
            </a:r>
            <a:endParaRPr lang="en-US" dirty="0" smtClean="0"/>
          </a:p>
          <a:p>
            <a:r>
              <a:rPr lang="ro-RO" dirty="0" smtClean="0"/>
              <a:t>Iniţial, prin </a:t>
            </a:r>
            <a:r>
              <a:rPr lang="ro-RO" b="1" dirty="0" smtClean="0"/>
              <a:t>L-selectine</a:t>
            </a:r>
            <a:r>
              <a:rPr lang="ro-RO" dirty="0" smtClean="0"/>
              <a:t> </a:t>
            </a:r>
            <a:r>
              <a:rPr lang="ro-RO" b="1" i="1" dirty="0" smtClean="0"/>
              <a:t>granulocitele se leagă de membrana celulelor endoteliale</a:t>
            </a:r>
            <a:r>
              <a:rPr lang="ro-RO" dirty="0" smtClean="0"/>
              <a:t>, legare slabă, sub acţiunea curentului sanguin granulocitele „rulează” (se rostogolesc) pe suprafaţa endoteliului vascular. Sub acţiunea unor </a:t>
            </a:r>
            <a:r>
              <a:rPr lang="ro-RO" b="1" dirty="0" smtClean="0"/>
              <a:t>atractanţi (IL-8) </a:t>
            </a:r>
            <a:r>
              <a:rPr lang="ro-RO" b="1" i="1" dirty="0" smtClean="0"/>
              <a:t>se modifică forma celulelor ataşate</a:t>
            </a:r>
            <a:r>
              <a:rPr lang="ro-RO" dirty="0" smtClean="0"/>
              <a:t>, ceea ce determină </a:t>
            </a:r>
            <a:r>
              <a:rPr lang="ro-RO" b="1" i="1" dirty="0" smtClean="0"/>
              <a:t>oprirea rulării şi adeziunea fermă la endoteliu</a:t>
            </a:r>
            <a:r>
              <a:rPr lang="ro-RO" dirty="0" smtClean="0"/>
              <a:t>. Aceeaşi IL-8 de pe suprafaţa endoteliului </a:t>
            </a:r>
            <a:r>
              <a:rPr lang="ro-RO" b="1" i="1" dirty="0" smtClean="0"/>
              <a:t>distruge L-selectinele</a:t>
            </a:r>
            <a:r>
              <a:rPr lang="ro-RO" dirty="0" smtClean="0"/>
              <a:t>, cu modificarea formei celulelor făcându-le apte să traverseze peretele vascular. </a:t>
            </a:r>
            <a:endParaRPr lang="en-US" dirty="0" smtClean="0"/>
          </a:p>
          <a:p>
            <a:r>
              <a:rPr lang="ro-RO" b="1" dirty="0" smtClean="0"/>
              <a:t>PMN vor părăsi capilarul prin diapedeză </a:t>
            </a:r>
            <a:r>
              <a:rPr lang="ro-RO" dirty="0" smtClean="0"/>
              <a:t>şi se vor </a:t>
            </a:r>
            <a:r>
              <a:rPr lang="ro-RO" b="1" i="1" dirty="0" smtClean="0"/>
              <a:t>îndrepta către focarul inflamator unde vor distruge microbii prin fagocităză</a:t>
            </a:r>
            <a:r>
              <a:rPr lang="ro-RO" dirty="0" smtClean="0"/>
              <a:t>. Formarea puroiului poate fi asociată inflamaţiei. După ce fagocitele au distrus celulele bacteriene, sunt degradate şi mor. În aria afectată se formează o masă de celule distruse, fagocite moarte, ceea ce reprezintă </a:t>
            </a:r>
            <a:r>
              <a:rPr lang="ro-RO" i="1" dirty="0" smtClean="0"/>
              <a:t>puroiul</a:t>
            </a:r>
            <a:r>
              <a:rPr lang="ro-RO" dirty="0" smtClean="0"/>
              <a:t>. </a:t>
            </a:r>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29600" cy="6143668"/>
          </a:xfrm>
        </p:spPr>
        <p:txBody>
          <a:bodyPr>
            <a:normAutofit fontScale="70000" lnSpcReduction="20000"/>
          </a:bodyPr>
          <a:lstStyle/>
          <a:p>
            <a:r>
              <a:rPr lang="ro-RO" b="1" dirty="0" smtClean="0"/>
              <a:t>MODULAREA INFLAMAŢIEI</a:t>
            </a:r>
            <a:endParaRPr lang="en-US" b="1" dirty="0" smtClean="0"/>
          </a:p>
          <a:p>
            <a:endParaRPr lang="en-US" b="1" dirty="0" smtClean="0"/>
          </a:p>
          <a:p>
            <a:r>
              <a:rPr lang="ro-RO" dirty="0" smtClean="0"/>
              <a:t>Pe lângă factorii enumeraţi mai sus, care produc şi întreţin fenomenele inflamatorii, mai intervin şi unii </a:t>
            </a:r>
            <a:r>
              <a:rPr lang="ro-RO" b="1" dirty="0" smtClean="0"/>
              <a:t>„modulatori”</a:t>
            </a:r>
            <a:r>
              <a:rPr lang="ro-RO" dirty="0" smtClean="0"/>
              <a:t>, de care depinde reglarea adaptativă a procesului. Dintre aceştia amintim: </a:t>
            </a:r>
            <a:r>
              <a:rPr lang="ro-RO" i="1" dirty="0" smtClean="0"/>
              <a:t>prostaglandinele (PGE 2, PGD 2), prostaciclina (PGI 2), hidroxi-acid-12-HETE, leucotrienele (B1, B2, B3, B4)</a:t>
            </a:r>
            <a:r>
              <a:rPr lang="ro-RO" dirty="0" smtClean="0"/>
              <a:t>.</a:t>
            </a:r>
            <a:endParaRPr lang="en-US" dirty="0" smtClean="0"/>
          </a:p>
          <a:p>
            <a:r>
              <a:rPr lang="ro-RO" dirty="0" smtClean="0"/>
              <a:t>Aceşti modulatori derivă din </a:t>
            </a:r>
            <a:r>
              <a:rPr lang="ro-RO" b="1" i="1" dirty="0" smtClean="0"/>
              <a:t>precursori de acizi graşi nesaturaţi </a:t>
            </a:r>
            <a:r>
              <a:rPr lang="ro-RO" dirty="0" smtClean="0"/>
              <a:t>(acidul arahidonic), care sunt supuşi acţiunii a două feluri de biocatalizatori: enzime ciclo-oxigenazice şi enzime lipo-oxigenazice. În cazul intervenţiei </a:t>
            </a:r>
            <a:r>
              <a:rPr lang="ro-RO" b="1" i="1" dirty="0" smtClean="0"/>
              <a:t>enzimelor ciclo-oxigenazice</a:t>
            </a:r>
            <a:r>
              <a:rPr lang="ro-RO" dirty="0" smtClean="0"/>
              <a:t>, rezultă </a:t>
            </a:r>
            <a:r>
              <a:rPr lang="ro-RO" i="1" dirty="0" smtClean="0"/>
              <a:t>PGE 2, PGD 2 sau PGI 2</a:t>
            </a:r>
            <a:r>
              <a:rPr lang="ro-RO" dirty="0" smtClean="0"/>
              <a:t>. Sub acţiunea </a:t>
            </a:r>
            <a:r>
              <a:rPr lang="ro-RO" b="1" i="1" dirty="0" smtClean="0"/>
              <a:t>enzimelor lipo-oxigenazice</a:t>
            </a:r>
            <a:r>
              <a:rPr lang="ro-RO" dirty="0" smtClean="0"/>
              <a:t> apar </a:t>
            </a:r>
            <a:r>
              <a:rPr lang="ro-RO" i="1" dirty="0" smtClean="0"/>
              <a:t>hidroxi-acid-12-HETE, sau leucotrienele din grupul B</a:t>
            </a:r>
            <a:r>
              <a:rPr lang="ro-RO" dirty="0" smtClean="0"/>
              <a:t>.</a:t>
            </a:r>
            <a:endParaRPr lang="en-US" dirty="0" smtClean="0"/>
          </a:p>
          <a:p>
            <a:r>
              <a:rPr lang="ro-RO" dirty="0" smtClean="0"/>
              <a:t>Alţi modulatori ai inflamaţiei sunt:</a:t>
            </a:r>
            <a:r>
              <a:rPr lang="ro-RO" i="1" dirty="0" smtClean="0"/>
              <a:t> </a:t>
            </a:r>
            <a:r>
              <a:rPr lang="ro-RO" b="1" i="1" dirty="0" smtClean="0"/>
              <a:t>mediatori enzimatici</a:t>
            </a:r>
            <a:r>
              <a:rPr lang="ro-RO" dirty="0" smtClean="0"/>
              <a:t> („cascada kininică”) şi </a:t>
            </a:r>
            <a:r>
              <a:rPr lang="ro-RO" b="1" i="1" dirty="0" smtClean="0"/>
              <a:t>citokinele</a:t>
            </a:r>
            <a:r>
              <a:rPr lang="ro-RO" b="1" dirty="0" smtClean="0"/>
              <a:t> </a:t>
            </a:r>
            <a:r>
              <a:rPr lang="ro-RO" dirty="0" smtClean="0"/>
              <a:t>(IL-6, factorul necrozant al tumorilor alfa) (tabel 8). </a:t>
            </a:r>
            <a:endParaRPr lang="en-US" dirty="0" smtClean="0"/>
          </a:p>
          <a:p>
            <a:r>
              <a:rPr lang="ro-RO" dirty="0" smtClean="0"/>
              <a:t>În mod obişnuit </a:t>
            </a:r>
            <a:r>
              <a:rPr lang="ro-RO" b="1" i="1" dirty="0" smtClean="0"/>
              <a:t>aceşti factori se află în stare inactivă</a:t>
            </a:r>
            <a:r>
              <a:rPr lang="ro-RO" dirty="0" smtClean="0"/>
              <a:t> în celule sau ca precursori inactivi în umori. </a:t>
            </a:r>
            <a:r>
              <a:rPr lang="ro-RO" b="1" i="1" dirty="0" smtClean="0"/>
              <a:t>Activarea</a:t>
            </a:r>
            <a:r>
              <a:rPr lang="ro-RO" dirty="0" smtClean="0"/>
              <a:t> lor se produce ca urmare a </a:t>
            </a:r>
            <a:r>
              <a:rPr lang="ro-RO" b="1" i="1" dirty="0" smtClean="0"/>
              <a:t>modificărilor din focarul inflamator</a:t>
            </a:r>
            <a:r>
              <a:rPr lang="ro-RO" dirty="0" smtClean="0"/>
              <a:t> (leziuni celulare, formare de complexe imune, etc.). </a:t>
            </a:r>
            <a:r>
              <a:rPr lang="fr-FR" dirty="0" smtClean="0"/>
              <a:t>Un </a:t>
            </a:r>
            <a:r>
              <a:rPr lang="fr-FR" dirty="0" err="1" smtClean="0"/>
              <a:t>rol</a:t>
            </a:r>
            <a:r>
              <a:rPr lang="fr-FR" dirty="0" smtClean="0"/>
              <a:t> </a:t>
            </a:r>
            <a:r>
              <a:rPr lang="fr-FR" dirty="0" err="1" smtClean="0"/>
              <a:t>deosebit</a:t>
            </a:r>
            <a:r>
              <a:rPr lang="fr-FR" dirty="0" smtClean="0"/>
              <a:t> de important, ca </a:t>
            </a:r>
            <a:r>
              <a:rPr lang="fr-FR" dirty="0" err="1" smtClean="0"/>
              <a:t>mediator</a:t>
            </a:r>
            <a:r>
              <a:rPr lang="fr-FR" dirty="0" smtClean="0"/>
              <a:t> al </a:t>
            </a:r>
            <a:r>
              <a:rPr lang="fr-FR" dirty="0" err="1" smtClean="0"/>
              <a:t>inflamaţiei</a:t>
            </a:r>
            <a:r>
              <a:rPr lang="fr-FR" dirty="0" smtClean="0"/>
              <a:t>, </a:t>
            </a:r>
            <a:r>
              <a:rPr lang="fr-FR" dirty="0" err="1" smtClean="0"/>
              <a:t>revine</a:t>
            </a:r>
            <a:r>
              <a:rPr lang="fr-FR" dirty="0" smtClean="0"/>
              <a:t>, </a:t>
            </a:r>
            <a:r>
              <a:rPr lang="fr-FR" dirty="0" err="1" smtClean="0"/>
              <a:t>după</a:t>
            </a:r>
            <a:r>
              <a:rPr lang="fr-FR" dirty="0" smtClean="0"/>
              <a:t> cum </a:t>
            </a:r>
            <a:r>
              <a:rPr lang="fr-FR" dirty="0" err="1" smtClean="0"/>
              <a:t>am</a:t>
            </a:r>
            <a:r>
              <a:rPr lang="fr-FR" dirty="0" smtClean="0"/>
              <a:t> </a:t>
            </a:r>
            <a:r>
              <a:rPr lang="fr-FR" dirty="0" err="1" smtClean="0"/>
              <a:t>văzut</a:t>
            </a:r>
            <a:r>
              <a:rPr lang="fr-FR" dirty="0" smtClean="0"/>
              <a:t>, </a:t>
            </a:r>
            <a:r>
              <a:rPr lang="fr-FR" dirty="0" err="1" smtClean="0"/>
              <a:t>sistemului</a:t>
            </a:r>
            <a:r>
              <a:rPr lang="fr-FR" dirty="0" smtClean="0"/>
              <a:t> </a:t>
            </a:r>
            <a:r>
              <a:rPr lang="fr-FR" dirty="0" err="1" smtClean="0"/>
              <a:t>complement</a:t>
            </a:r>
            <a:r>
              <a:rPr lang="fr-FR" dirty="0" smtClean="0"/>
              <a:t>, care </a:t>
            </a:r>
            <a:r>
              <a:rPr lang="fr-FR" dirty="0" err="1" smtClean="0"/>
              <a:t>activat</a:t>
            </a:r>
            <a:r>
              <a:rPr lang="fr-FR" dirty="0" smtClean="0"/>
              <a:t> </a:t>
            </a:r>
            <a:r>
              <a:rPr lang="fr-FR" dirty="0" err="1" smtClean="0"/>
              <a:t>prin</a:t>
            </a:r>
            <a:r>
              <a:rPr lang="fr-FR" dirty="0" smtClean="0"/>
              <a:t> complexe </a:t>
            </a:r>
            <a:r>
              <a:rPr lang="fr-FR" dirty="0" err="1" smtClean="0"/>
              <a:t>imune</a:t>
            </a:r>
            <a:r>
              <a:rPr lang="fr-FR" dirty="0" smtClean="0"/>
              <a:t>, </a:t>
            </a:r>
            <a:r>
              <a:rPr lang="fr-FR" dirty="0" err="1" smtClean="0"/>
              <a:t>sau</a:t>
            </a:r>
            <a:r>
              <a:rPr lang="fr-FR" dirty="0" smtClean="0"/>
              <a:t> </a:t>
            </a:r>
            <a:r>
              <a:rPr lang="fr-FR" dirty="0" err="1" smtClean="0"/>
              <a:t>pe</a:t>
            </a:r>
            <a:r>
              <a:rPr lang="fr-FR" dirty="0" smtClean="0"/>
              <a:t> cale </a:t>
            </a:r>
            <a:r>
              <a:rPr lang="fr-FR" dirty="0" err="1" smtClean="0"/>
              <a:t>alternativă</a:t>
            </a:r>
            <a:r>
              <a:rPr lang="fr-FR" dirty="0" smtClean="0"/>
              <a:t>, </a:t>
            </a:r>
            <a:r>
              <a:rPr lang="fr-FR" dirty="0" err="1" smtClean="0"/>
              <a:t>promovează</a:t>
            </a:r>
            <a:r>
              <a:rPr lang="fr-FR" dirty="0" smtClean="0"/>
              <a:t> </a:t>
            </a:r>
            <a:r>
              <a:rPr lang="fr-FR" dirty="0" err="1" smtClean="0"/>
              <a:t>vasodilataţia</a:t>
            </a:r>
            <a:r>
              <a:rPr lang="fr-FR" dirty="0" smtClean="0"/>
              <a:t> </a:t>
            </a:r>
            <a:r>
              <a:rPr lang="fr-FR" dirty="0" err="1" smtClean="0"/>
              <a:t>capilară</a:t>
            </a:r>
            <a:r>
              <a:rPr lang="fr-FR" dirty="0" smtClean="0"/>
              <a:t> </a:t>
            </a:r>
            <a:r>
              <a:rPr lang="fr-FR" dirty="0" err="1" smtClean="0"/>
              <a:t>şi</a:t>
            </a:r>
            <a:r>
              <a:rPr lang="fr-FR" dirty="0" smtClean="0"/>
              <a:t> </a:t>
            </a:r>
            <a:r>
              <a:rPr lang="fr-FR" dirty="0" err="1" smtClean="0"/>
              <a:t>creşterea</a:t>
            </a:r>
            <a:r>
              <a:rPr lang="fr-FR" dirty="0" smtClean="0"/>
              <a:t> </a:t>
            </a:r>
            <a:r>
              <a:rPr lang="fr-FR" dirty="0" err="1" smtClean="0"/>
              <a:t>permeabilităţii</a:t>
            </a:r>
            <a:r>
              <a:rPr lang="fr-FR" dirty="0" smtClean="0"/>
              <a:t>, </a:t>
            </a:r>
            <a:r>
              <a:rPr lang="fr-FR" dirty="0" err="1" smtClean="0"/>
              <a:t>chemotaxia</a:t>
            </a:r>
            <a:r>
              <a:rPr lang="fr-FR" dirty="0" smtClean="0"/>
              <a:t> </a:t>
            </a:r>
            <a:r>
              <a:rPr lang="fr-FR" dirty="0" err="1" smtClean="0"/>
              <a:t>şi</a:t>
            </a:r>
            <a:r>
              <a:rPr lang="fr-FR" dirty="0" smtClean="0"/>
              <a:t> </a:t>
            </a:r>
            <a:r>
              <a:rPr lang="fr-FR" dirty="0" err="1" smtClean="0"/>
              <a:t>fagocitoza</a:t>
            </a:r>
            <a:r>
              <a:rPr lang="fr-FR" dirty="0" smtClean="0"/>
              <a:t>, </a:t>
            </a:r>
            <a:r>
              <a:rPr lang="fr-FR" dirty="0" err="1" smtClean="0"/>
              <a:t>eliberarea</a:t>
            </a:r>
            <a:r>
              <a:rPr lang="fr-FR" dirty="0" smtClean="0"/>
              <a:t> de </a:t>
            </a:r>
            <a:r>
              <a:rPr lang="fr-FR" dirty="0" err="1" smtClean="0"/>
              <a:t>enzime</a:t>
            </a:r>
            <a:r>
              <a:rPr lang="fr-FR" dirty="0" smtClean="0"/>
              <a:t> </a:t>
            </a:r>
            <a:r>
              <a:rPr lang="fr-FR" dirty="0" err="1" smtClean="0"/>
              <a:t>lizozomale</a:t>
            </a:r>
            <a:r>
              <a:rPr lang="fr-FR" dirty="0" smtClean="0"/>
              <a:t>, </a:t>
            </a:r>
            <a:r>
              <a:rPr lang="fr-FR" dirty="0" err="1" smtClean="0"/>
              <a:t>lezarea</a:t>
            </a:r>
            <a:r>
              <a:rPr lang="fr-FR" dirty="0" smtClean="0"/>
              <a:t> </a:t>
            </a:r>
            <a:r>
              <a:rPr lang="fr-FR" dirty="0" err="1" smtClean="0"/>
              <a:t>unor</a:t>
            </a:r>
            <a:r>
              <a:rPr lang="fr-FR" dirty="0" smtClean="0"/>
              <a:t> membrane </a:t>
            </a:r>
            <a:r>
              <a:rPr lang="fr-FR" dirty="0" err="1" smtClean="0"/>
              <a:t>celulare</a:t>
            </a:r>
            <a:r>
              <a:rPr lang="fr-FR" dirty="0" smtClean="0"/>
              <a:t>. </a:t>
            </a:r>
            <a:endParaRPr lang="en-US" dirty="0" smtClean="0"/>
          </a:p>
          <a:p>
            <a:r>
              <a:rPr lang="ro-RO" dirty="0" smtClean="0"/>
              <a:t>Odată cu </a:t>
            </a:r>
            <a:r>
              <a:rPr lang="ro-RO" b="1" i="1" dirty="0" smtClean="0"/>
              <a:t>creşterea fluxului sanguin în zona inflamată</a:t>
            </a:r>
            <a:r>
              <a:rPr lang="ro-RO" dirty="0" smtClean="0"/>
              <a:t>, </a:t>
            </a:r>
            <a:r>
              <a:rPr lang="ro-RO" b="1" i="1" dirty="0" smtClean="0"/>
              <a:t>substanţele chemotactice determină atracţia şi acumularea leucocitelor</a:t>
            </a:r>
            <a:r>
              <a:rPr lang="ro-RO" dirty="0" smtClean="0"/>
              <a:t>, iar </a:t>
            </a:r>
            <a:r>
              <a:rPr lang="ro-RO" b="1" i="1" dirty="0" smtClean="0"/>
              <a:t>complementul şi anticorpii specifici cresc fagocitoza microorganismelor</a:t>
            </a:r>
            <a:r>
              <a:rPr lang="ro-RO" dirty="0" smtClean="0"/>
              <a:t>.</a:t>
            </a:r>
            <a:endParaRPr lang="en-US" dirty="0" smtClean="0"/>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28762" y="0"/>
          <a:ext cx="7215238" cy="6858000"/>
        </p:xfrm>
        <a:graphic>
          <a:graphicData uri="http://schemas.openxmlformats.org/drawingml/2006/table">
            <a:tbl>
              <a:tblPr/>
              <a:tblGrid>
                <a:gridCol w="1773158"/>
                <a:gridCol w="1655866"/>
                <a:gridCol w="1599112"/>
                <a:gridCol w="2187102"/>
              </a:tblGrid>
              <a:tr h="446177">
                <a:tc>
                  <a:txBody>
                    <a:bodyPr/>
                    <a:lstStyle/>
                    <a:p>
                      <a:pPr algn="just">
                        <a:spcAft>
                          <a:spcPts val="0"/>
                        </a:spcAft>
                      </a:pPr>
                      <a:r>
                        <a:rPr lang="ro-RO" sz="1400" b="1" dirty="0">
                          <a:latin typeface="Times New Roman"/>
                          <a:ea typeface="Times New Roman"/>
                        </a:rPr>
                        <a:t>Substanţa</a:t>
                      </a:r>
                      <a:endParaRPr lang="en-US" sz="1400" dirty="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just">
                        <a:spcBef>
                          <a:spcPts val="1200"/>
                        </a:spcBef>
                        <a:spcAft>
                          <a:spcPts val="0"/>
                        </a:spcAft>
                      </a:pPr>
                      <a:r>
                        <a:rPr lang="ro-RO" sz="1400" b="1" kern="1400">
                          <a:latin typeface="Times New Roman"/>
                        </a:rPr>
                        <a:t>Natura chimică</a:t>
                      </a:r>
                      <a:endParaRPr lang="en-US" sz="1400" b="1" kern="1400">
                        <a:latin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o-RO" sz="1400" b="1">
                          <a:latin typeface="Times New Roman"/>
                          <a:ea typeface="Times New Roman"/>
                        </a:rPr>
                        <a:t>Origine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o-RO" sz="1400" b="1">
                          <a:latin typeface="Times New Roman"/>
                          <a:ea typeface="Times New Roman"/>
                        </a:rPr>
                        <a:t>Acţiune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1618">
                <a:tc>
                  <a:txBody>
                    <a:bodyPr/>
                    <a:lstStyle/>
                    <a:p>
                      <a:pPr algn="just">
                        <a:spcAft>
                          <a:spcPts val="0"/>
                        </a:spcAft>
                      </a:pPr>
                      <a:r>
                        <a:rPr lang="ro-RO" sz="1400" i="1">
                          <a:latin typeface="Times New Roman"/>
                          <a:ea typeface="Times New Roman"/>
                        </a:rPr>
                        <a:t>Amine biogene</a:t>
                      </a:r>
                      <a:r>
                        <a:rPr lang="ro-RO" sz="1400">
                          <a:latin typeface="Times New Roman"/>
                          <a:ea typeface="Times New Roman"/>
                        </a:rPr>
                        <a:t>:</a:t>
                      </a:r>
                      <a:endParaRPr lang="en-US" sz="1400">
                        <a:latin typeface="Times New Roman"/>
                        <a:ea typeface="Times New Roman"/>
                      </a:endParaRPr>
                    </a:p>
                    <a:p>
                      <a:pPr algn="just">
                        <a:spcAft>
                          <a:spcPts val="0"/>
                        </a:spcAft>
                      </a:pPr>
                      <a:r>
                        <a:rPr lang="ro-RO" sz="1400">
                          <a:latin typeface="Times New Roman"/>
                          <a:ea typeface="Times New Roman"/>
                        </a:rPr>
                        <a:t>Histamina</a:t>
                      </a:r>
                      <a:endParaRPr lang="en-US" sz="1400">
                        <a:latin typeface="Times New Roman"/>
                        <a:ea typeface="Times New Roman"/>
                      </a:endParaRPr>
                    </a:p>
                    <a:p>
                      <a:pPr algn="just">
                        <a:spcAft>
                          <a:spcPts val="0"/>
                        </a:spcAft>
                      </a:pPr>
                      <a:r>
                        <a:rPr lang="ro-RO" sz="1400">
                          <a:latin typeface="Times New Roman"/>
                          <a:ea typeface="Times New Roman"/>
                        </a:rPr>
                        <a:t>Serotonina</a:t>
                      </a:r>
                      <a:endParaRPr lang="en-US" sz="1400">
                        <a:latin typeface="Times New Roman"/>
                        <a:ea typeface="Times New Roman"/>
                      </a:endParaRPr>
                    </a:p>
                    <a:p>
                      <a:pPr algn="just">
                        <a:spcAft>
                          <a:spcPts val="0"/>
                        </a:spcAft>
                      </a:pPr>
                      <a:r>
                        <a:rPr lang="ro-RO" sz="1400">
                          <a:latin typeface="Times New Roman"/>
                          <a:ea typeface="Times New Roman"/>
                        </a:rPr>
                        <a:t>Catecolamine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o-RO" sz="1400">
                        <a:latin typeface="Times New Roman"/>
                        <a:ea typeface="Times New Roman"/>
                      </a:endParaRPr>
                    </a:p>
                    <a:p>
                      <a:pPr algn="just">
                        <a:spcAft>
                          <a:spcPts val="0"/>
                        </a:spcAft>
                      </a:pPr>
                      <a:r>
                        <a:rPr lang="ro-RO" sz="1400">
                          <a:latin typeface="Times New Roman"/>
                          <a:ea typeface="Times New Roman"/>
                          <a:sym typeface="Symbol"/>
                        </a:rPr>
                        <a:t></a:t>
                      </a:r>
                      <a:r>
                        <a:rPr lang="ro-RO" sz="1400">
                          <a:latin typeface="Times New Roman"/>
                          <a:ea typeface="Times New Roman"/>
                        </a:rPr>
                        <a:t>-Imidazolil-etil-amina</a:t>
                      </a:r>
                      <a:endParaRPr lang="en-US" sz="1400">
                        <a:latin typeface="Times New Roman"/>
                        <a:ea typeface="Times New Roman"/>
                      </a:endParaRPr>
                    </a:p>
                    <a:p>
                      <a:pPr algn="just">
                        <a:spcAft>
                          <a:spcPts val="0"/>
                        </a:spcAft>
                      </a:pPr>
                      <a:r>
                        <a:rPr lang="ro-RO" sz="1400">
                          <a:latin typeface="Times New Roman"/>
                          <a:ea typeface="Times New Roman"/>
                        </a:rPr>
                        <a:t>5-Oxitriptamina</a:t>
                      </a:r>
                      <a:endParaRPr lang="en-US" sz="1400">
                        <a:latin typeface="Times New Roman"/>
                        <a:ea typeface="Times New Roman"/>
                      </a:endParaRPr>
                    </a:p>
                    <a:p>
                      <a:pPr algn="just">
                        <a:spcAft>
                          <a:spcPts val="0"/>
                        </a:spcAft>
                      </a:pPr>
                      <a:r>
                        <a:rPr lang="ro-RO" sz="1400">
                          <a:latin typeface="Times New Roman"/>
                          <a:ea typeface="Times New Roman"/>
                        </a:rPr>
                        <a:t>Noradrenalina</a:t>
                      </a:r>
                      <a:endParaRPr lang="en-US" sz="1400">
                        <a:latin typeface="Times New Roman"/>
                        <a:ea typeface="Times New Roman"/>
                      </a:endParaRPr>
                    </a:p>
                    <a:p>
                      <a:pPr algn="just">
                        <a:spcAft>
                          <a:spcPts val="0"/>
                        </a:spcAft>
                      </a:pPr>
                      <a:r>
                        <a:rPr lang="ro-RO" sz="1400">
                          <a:latin typeface="Times New Roman"/>
                          <a:ea typeface="Times New Roman"/>
                        </a:rPr>
                        <a:t>Adrenalina</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o-RO" sz="1400" dirty="0">
                        <a:latin typeface="Times New Roman"/>
                        <a:ea typeface="Times New Roman"/>
                      </a:endParaRPr>
                    </a:p>
                    <a:p>
                      <a:pPr algn="just">
                        <a:spcAft>
                          <a:spcPts val="0"/>
                        </a:spcAft>
                      </a:pPr>
                      <a:r>
                        <a:rPr lang="ro-RO" sz="1400" dirty="0">
                          <a:latin typeface="Times New Roman"/>
                          <a:ea typeface="Times New Roman"/>
                        </a:rPr>
                        <a:t>Mastocite</a:t>
                      </a:r>
                      <a:endParaRPr lang="en-US" sz="1400" dirty="0">
                        <a:latin typeface="Times New Roman"/>
                        <a:ea typeface="Times New Roman"/>
                      </a:endParaRPr>
                    </a:p>
                    <a:p>
                      <a:pPr algn="just">
                        <a:spcAft>
                          <a:spcPts val="0"/>
                        </a:spcAft>
                      </a:pPr>
                      <a:r>
                        <a:rPr lang="ro-RO" sz="1400" dirty="0">
                          <a:latin typeface="Times New Roman"/>
                          <a:ea typeface="Times New Roman"/>
                        </a:rPr>
                        <a:t>Bazofile; Trombocite.</a:t>
                      </a:r>
                      <a:endParaRPr lang="en-US" sz="1400" dirty="0">
                        <a:latin typeface="Times New Roman"/>
                        <a:ea typeface="Times New Roman"/>
                      </a:endParaRPr>
                    </a:p>
                    <a:p>
                      <a:pPr algn="just">
                        <a:spcAft>
                          <a:spcPts val="0"/>
                        </a:spcAft>
                      </a:pPr>
                      <a:r>
                        <a:rPr lang="ro-RO" sz="1400" dirty="0">
                          <a:latin typeface="Times New Roman"/>
                          <a:ea typeface="Times New Roman"/>
                        </a:rPr>
                        <a:t>Terminaţii simpatice, suprarenale</a:t>
                      </a:r>
                      <a:endParaRPr lang="en-US" sz="1400" dirty="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ro-RO" sz="1400">
                        <a:latin typeface="Times New Roman"/>
                        <a:ea typeface="Times New Roman"/>
                      </a:endParaRPr>
                    </a:p>
                    <a:p>
                      <a:pPr algn="just">
                        <a:spcAft>
                          <a:spcPts val="0"/>
                        </a:spcAft>
                      </a:pPr>
                      <a:r>
                        <a:rPr lang="ro-RO" sz="1400">
                          <a:latin typeface="Times New Roman"/>
                          <a:ea typeface="Times New Roman"/>
                        </a:rPr>
                        <a:t>Creşte permeabilitatea vaselor mici</a:t>
                      </a:r>
                      <a:endParaRPr lang="en-US" sz="1400">
                        <a:latin typeface="Times New Roman"/>
                        <a:ea typeface="Times New Roman"/>
                      </a:endParaRPr>
                    </a:p>
                    <a:p>
                      <a:pPr algn="just">
                        <a:spcAft>
                          <a:spcPts val="0"/>
                        </a:spcAft>
                      </a:pPr>
                      <a:r>
                        <a:rPr lang="ro-RO" sz="1400">
                          <a:latin typeface="Times New Roman"/>
                          <a:ea typeface="Times New Roman"/>
                        </a:rPr>
                        <a:t>Normalizarea permeabilităţii</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5442">
                <a:tc>
                  <a:txBody>
                    <a:bodyPr/>
                    <a:lstStyle/>
                    <a:p>
                      <a:pPr algn="just">
                        <a:spcAft>
                          <a:spcPts val="0"/>
                        </a:spcAft>
                      </a:pPr>
                      <a:r>
                        <a:rPr lang="ro-RO" sz="1400" i="1">
                          <a:latin typeface="Times New Roman"/>
                          <a:ea typeface="Times New Roman"/>
                        </a:rPr>
                        <a:t>Sistem Kallikrein-kinina:</a:t>
                      </a:r>
                      <a:endParaRPr lang="en-US" sz="1400">
                        <a:latin typeface="Times New Roman"/>
                        <a:ea typeface="Times New Roman"/>
                      </a:endParaRPr>
                    </a:p>
                    <a:p>
                      <a:pPr algn="just">
                        <a:spcAft>
                          <a:spcPts val="0"/>
                        </a:spcAft>
                      </a:pPr>
                      <a:r>
                        <a:rPr lang="ro-RO" sz="1400">
                          <a:latin typeface="Times New Roman"/>
                          <a:ea typeface="Times New Roman"/>
                        </a:rPr>
                        <a:t>Kinine</a:t>
                      </a:r>
                      <a:endParaRPr lang="en-US" sz="1400">
                        <a:latin typeface="Times New Roman"/>
                        <a:ea typeface="Times New Roman"/>
                      </a:endParaRPr>
                    </a:p>
                    <a:p>
                      <a:pPr algn="just">
                        <a:spcAft>
                          <a:spcPts val="0"/>
                        </a:spcAft>
                      </a:pPr>
                      <a:r>
                        <a:rPr lang="ro-RO" sz="1400">
                          <a:latin typeface="Times New Roman"/>
                          <a:ea typeface="Times New Roman"/>
                        </a:rPr>
                        <a:t>Factor Hageman</a:t>
                      </a:r>
                      <a:endParaRPr lang="en-US" sz="1400">
                        <a:latin typeface="Times New Roman"/>
                        <a:ea typeface="Times New Roman"/>
                      </a:endParaRPr>
                    </a:p>
                    <a:p>
                      <a:pPr algn="just">
                        <a:spcAft>
                          <a:spcPts val="0"/>
                        </a:spcAft>
                      </a:pPr>
                      <a:r>
                        <a:rPr lang="fr-FR" sz="1400">
                          <a:latin typeface="Times New Roman"/>
                          <a:ea typeface="Times New Roman"/>
                        </a:rPr>
                        <a:t>Plasmina</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fr-FR" sz="1400">
                        <a:latin typeface="Times New Roman"/>
                        <a:ea typeface="Times New Roman"/>
                      </a:endParaRPr>
                    </a:p>
                    <a:p>
                      <a:pPr algn="just">
                        <a:spcAft>
                          <a:spcPts val="0"/>
                        </a:spcAft>
                      </a:pPr>
                      <a:r>
                        <a:rPr lang="fr-FR" sz="1400">
                          <a:latin typeface="Times New Roman"/>
                          <a:ea typeface="Times New Roman"/>
                        </a:rPr>
                        <a:t>Polipeptide</a:t>
                      </a:r>
                      <a:endParaRPr lang="en-US" sz="1400">
                        <a:latin typeface="Times New Roman"/>
                        <a:ea typeface="Times New Roman"/>
                      </a:endParaRPr>
                    </a:p>
                    <a:p>
                      <a:pPr algn="just">
                        <a:spcAft>
                          <a:spcPts val="0"/>
                        </a:spcAft>
                      </a:pPr>
                      <a:r>
                        <a:rPr lang="fr-FR" sz="1400">
                          <a:latin typeface="Times New Roman"/>
                          <a:ea typeface="Times New Roman"/>
                        </a:rPr>
                        <a:t>Globulină proteazică</a:t>
                      </a:r>
                      <a:endParaRPr lang="en-US" sz="1400">
                        <a:latin typeface="Times New Roman"/>
                        <a:ea typeface="Times New Roman"/>
                      </a:endParaRPr>
                    </a:p>
                    <a:p>
                      <a:pPr algn="just">
                        <a:spcAft>
                          <a:spcPts val="0"/>
                        </a:spcAft>
                      </a:pPr>
                      <a:r>
                        <a:rPr lang="fr-FR" sz="1400">
                          <a:latin typeface="Times New Roman"/>
                          <a:ea typeface="Times New Roman"/>
                        </a:rPr>
                        <a:t>Proteaza</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fr-FR" sz="1400">
                        <a:latin typeface="Times New Roman"/>
                        <a:ea typeface="Times New Roman"/>
                      </a:endParaRPr>
                    </a:p>
                    <a:p>
                      <a:pPr algn="just">
                        <a:spcAft>
                          <a:spcPts val="0"/>
                        </a:spcAft>
                      </a:pPr>
                      <a:r>
                        <a:rPr lang="fr-FR" sz="1400">
                          <a:latin typeface="Times New Roman"/>
                          <a:ea typeface="Times New Roman"/>
                        </a:rPr>
                        <a:t>Plasmă</a:t>
                      </a:r>
                      <a:endParaRPr lang="en-US" sz="1400">
                        <a:latin typeface="Times New Roman"/>
                        <a:ea typeface="Times New Roman"/>
                      </a:endParaRPr>
                    </a:p>
                    <a:p>
                      <a:pPr algn="just">
                        <a:spcAft>
                          <a:spcPts val="0"/>
                        </a:spcAft>
                      </a:pPr>
                      <a:r>
                        <a:rPr lang="fr-FR" sz="1400">
                          <a:latin typeface="Times New Roman"/>
                          <a:ea typeface="Times New Roman"/>
                        </a:rPr>
                        <a:t>Plasmă</a:t>
                      </a:r>
                      <a:endParaRPr lang="en-US" sz="1400">
                        <a:latin typeface="Times New Roman"/>
                        <a:ea typeface="Times New Roman"/>
                      </a:endParaRPr>
                    </a:p>
                    <a:p>
                      <a:pPr algn="just">
                        <a:spcAft>
                          <a:spcPts val="0"/>
                        </a:spcAft>
                      </a:pPr>
                      <a:r>
                        <a:rPr lang="fr-FR" sz="1400">
                          <a:latin typeface="Times New Roman"/>
                          <a:ea typeface="Times New Roman"/>
                        </a:rPr>
                        <a:t>Plasmă</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fr-FR" sz="1400">
                        <a:latin typeface="Times New Roman"/>
                        <a:ea typeface="Times New Roman"/>
                      </a:endParaRPr>
                    </a:p>
                    <a:p>
                      <a:pPr algn="just">
                        <a:spcAft>
                          <a:spcPts val="0"/>
                        </a:spcAft>
                      </a:pPr>
                      <a:r>
                        <a:rPr lang="fr-FR" sz="1400">
                          <a:latin typeface="Times New Roman"/>
                          <a:ea typeface="Times New Roman"/>
                        </a:rPr>
                        <a:t>Creşte permeabilitatea</a:t>
                      </a:r>
                      <a:endParaRPr lang="en-US" sz="1400">
                        <a:latin typeface="Times New Roman"/>
                        <a:ea typeface="Times New Roman"/>
                      </a:endParaRPr>
                    </a:p>
                    <a:p>
                      <a:pPr algn="just">
                        <a:spcAft>
                          <a:spcPts val="0"/>
                        </a:spcAft>
                      </a:pPr>
                      <a:r>
                        <a:rPr lang="fr-FR" sz="1400">
                          <a:latin typeface="Times New Roman"/>
                          <a:ea typeface="Times New Roman"/>
                        </a:rPr>
                        <a:t>Creşte permeabilitatea</a:t>
                      </a:r>
                      <a:endParaRPr lang="en-US" sz="1400">
                        <a:latin typeface="Times New Roman"/>
                        <a:ea typeface="Times New Roman"/>
                      </a:endParaRPr>
                    </a:p>
                    <a:p>
                      <a:pPr algn="just">
                        <a:spcAft>
                          <a:spcPts val="0"/>
                        </a:spcAft>
                      </a:pPr>
                      <a:r>
                        <a:rPr lang="fr-FR" sz="1400">
                          <a:latin typeface="Times New Roman"/>
                          <a:ea typeface="Times New Roman"/>
                        </a:rPr>
                        <a:t>Creşte permeabilitatea</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215">
                <a:tc>
                  <a:txBody>
                    <a:bodyPr/>
                    <a:lstStyle/>
                    <a:p>
                      <a:pPr algn="just">
                        <a:spcAft>
                          <a:spcPts val="0"/>
                        </a:spcAft>
                      </a:pPr>
                      <a:r>
                        <a:rPr lang="fr-FR" sz="1400">
                          <a:latin typeface="Times New Roman"/>
                          <a:ea typeface="Times New Roman"/>
                        </a:rPr>
                        <a:t>Complement</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Proteine plasmatice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Celule SRE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Chemotaxie, vasodilataţie, creşte permeabilitatea</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952">
                <a:tc>
                  <a:txBody>
                    <a:bodyPr/>
                    <a:lstStyle/>
                    <a:p>
                      <a:pPr algn="just">
                        <a:spcAft>
                          <a:spcPts val="0"/>
                        </a:spcAft>
                      </a:pPr>
                      <a:r>
                        <a:rPr lang="fr-FR" sz="1400">
                          <a:latin typeface="Times New Roman"/>
                          <a:ea typeface="Times New Roman"/>
                        </a:rPr>
                        <a:t>Leukokinine</a:t>
                      </a:r>
                      <a:endParaRPr lang="en-US" sz="1400">
                        <a:latin typeface="Times New Roman"/>
                        <a:ea typeface="Times New Roman"/>
                      </a:endParaRPr>
                    </a:p>
                    <a:p>
                      <a:pPr algn="just">
                        <a:spcAft>
                          <a:spcPts val="0"/>
                        </a:spcAft>
                      </a:pPr>
                      <a:r>
                        <a:rPr lang="fr-FR" sz="1400">
                          <a:latin typeface="Times New Roman"/>
                          <a:ea typeface="Times New Roman"/>
                        </a:rPr>
                        <a:t>Enzime lizozomale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Polipeptide</a:t>
                      </a:r>
                      <a:endParaRPr lang="en-US" sz="1400">
                        <a:latin typeface="Times New Roman"/>
                        <a:ea typeface="Times New Roman"/>
                      </a:endParaRPr>
                    </a:p>
                    <a:p>
                      <a:pPr algn="just">
                        <a:spcAft>
                          <a:spcPts val="0"/>
                        </a:spcAft>
                      </a:pPr>
                      <a:r>
                        <a:rPr lang="fr-FR" sz="1400">
                          <a:latin typeface="Times New Roman"/>
                          <a:ea typeface="Times New Roman"/>
                        </a:rPr>
                        <a:t>Proteine intracelulare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Leucocite</a:t>
                      </a:r>
                      <a:endParaRPr lang="en-US" sz="1400">
                        <a:latin typeface="Times New Roman"/>
                        <a:ea typeface="Times New Roman"/>
                      </a:endParaRPr>
                    </a:p>
                    <a:p>
                      <a:pPr algn="just">
                        <a:spcAft>
                          <a:spcPts val="0"/>
                        </a:spcAft>
                      </a:pPr>
                      <a:r>
                        <a:rPr lang="fr-FR" sz="1400">
                          <a:latin typeface="Times New Roman"/>
                          <a:ea typeface="Times New Roman"/>
                        </a:rPr>
                        <a:t>PMN, macrofage,</a:t>
                      </a:r>
                      <a:endParaRPr lang="en-US" sz="1400">
                        <a:latin typeface="Times New Roman"/>
                        <a:ea typeface="Times New Roman"/>
                      </a:endParaRPr>
                    </a:p>
                    <a:p>
                      <a:pPr algn="just">
                        <a:spcAft>
                          <a:spcPts val="0"/>
                        </a:spcAft>
                      </a:pPr>
                      <a:r>
                        <a:rPr lang="fr-FR" sz="1400">
                          <a:latin typeface="Times New Roman"/>
                          <a:ea typeface="Times New Roman"/>
                        </a:rPr>
                        <a:t>Mastocite.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Creşte permeabilitatea</a:t>
                      </a:r>
                      <a:endParaRPr lang="en-US" sz="1400">
                        <a:latin typeface="Times New Roman"/>
                        <a:ea typeface="Times New Roman"/>
                      </a:endParaRPr>
                    </a:p>
                    <a:p>
                      <a:pPr algn="just">
                        <a:spcAft>
                          <a:spcPts val="0"/>
                        </a:spcAft>
                      </a:pPr>
                      <a:r>
                        <a:rPr lang="fr-FR" sz="1400">
                          <a:latin typeface="Times New Roman"/>
                          <a:ea typeface="Times New Roman"/>
                        </a:rPr>
                        <a:t>Fagocitoză, chemotaxie.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3476">
                <a:tc>
                  <a:txBody>
                    <a:bodyPr/>
                    <a:lstStyle/>
                    <a:p>
                      <a:pPr algn="just">
                        <a:spcAft>
                          <a:spcPts val="0"/>
                        </a:spcAft>
                      </a:pPr>
                      <a:r>
                        <a:rPr lang="fr-FR" sz="1400">
                          <a:latin typeface="Times New Roman"/>
                          <a:ea typeface="Times New Roman"/>
                        </a:rPr>
                        <a:t>Limfokine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Proteine intracelulare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Limfocite stimulate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Reacţii imune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3691">
                <a:tc>
                  <a:txBody>
                    <a:bodyPr/>
                    <a:lstStyle/>
                    <a:p>
                      <a:pPr algn="just">
                        <a:spcAft>
                          <a:spcPts val="0"/>
                        </a:spcAft>
                      </a:pPr>
                      <a:r>
                        <a:rPr lang="fr-FR" sz="1400">
                          <a:latin typeface="Times New Roman"/>
                          <a:ea typeface="Times New Roman"/>
                        </a:rPr>
                        <a:t>Substanţa lent reactivă, anafilactică</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Acid gras</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Leucocite</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fr-FR" sz="1400">
                          <a:latin typeface="Times New Roman"/>
                          <a:ea typeface="Times New Roman"/>
                        </a:rPr>
                        <a:t>Creşte permeabilitatea, contractura musculaturii netede, prezentă mai ales în inflamaţia imună.</a:t>
                      </a:r>
                      <a:endParaRPr lang="en-US" sz="140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0429">
                <a:tc>
                  <a:txBody>
                    <a:bodyPr/>
                    <a:lstStyle/>
                    <a:p>
                      <a:pPr algn="just">
                        <a:spcAft>
                          <a:spcPts val="0"/>
                        </a:spcAft>
                      </a:pPr>
                      <a:r>
                        <a:rPr lang="en-US" sz="1400">
                          <a:latin typeface="Times New Roman"/>
                          <a:ea typeface="Times New Roman"/>
                        </a:rPr>
                        <a:t>Sistem prostaglandin-tromboxan</a:t>
                      </a: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latin typeface="Times New Roman"/>
                          <a:ea typeface="Times New Roman"/>
                        </a:rPr>
                        <a:t>Acizi graşi</a:t>
                      </a: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latin typeface="Times New Roman"/>
                          <a:ea typeface="Times New Roman"/>
                        </a:rPr>
                        <a:t>Precursori prezenţi în toate celulele, cu excepţia eritrocitelor</a:t>
                      </a: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err="1">
                          <a:latin typeface="Times New Roman"/>
                          <a:ea typeface="Times New Roman"/>
                        </a:rPr>
                        <a:t>Cresc</a:t>
                      </a:r>
                      <a:r>
                        <a:rPr lang="en-US" sz="1400" dirty="0">
                          <a:latin typeface="Times New Roman"/>
                          <a:ea typeface="Times New Roman"/>
                        </a:rPr>
                        <a:t> </a:t>
                      </a:r>
                      <a:r>
                        <a:rPr lang="en-US" sz="1400" dirty="0" err="1">
                          <a:latin typeface="Times New Roman"/>
                          <a:ea typeface="Times New Roman"/>
                        </a:rPr>
                        <a:t>permeabilitatea</a:t>
                      </a:r>
                      <a:r>
                        <a:rPr lang="en-US" sz="1400" dirty="0">
                          <a:latin typeface="Times New Roman"/>
                          <a:ea typeface="Times New Roman"/>
                        </a:rPr>
                        <a:t>, </a:t>
                      </a:r>
                      <a:r>
                        <a:rPr lang="en-US" sz="1400" dirty="0" err="1">
                          <a:latin typeface="Times New Roman"/>
                          <a:ea typeface="Times New Roman"/>
                        </a:rPr>
                        <a:t>chemotaxie</a:t>
                      </a:r>
                      <a:r>
                        <a:rPr lang="en-US" sz="1400" dirty="0">
                          <a:latin typeface="Times New Roman"/>
                          <a:ea typeface="Times New Roman"/>
                        </a:rPr>
                        <a:t>, </a:t>
                      </a:r>
                      <a:r>
                        <a:rPr lang="en-US" sz="1400" dirty="0" err="1">
                          <a:latin typeface="Times New Roman"/>
                          <a:ea typeface="Times New Roman"/>
                        </a:rPr>
                        <a:t>modulează</a:t>
                      </a:r>
                      <a:r>
                        <a:rPr lang="en-US" sz="1400" dirty="0">
                          <a:latin typeface="Times New Roman"/>
                          <a:ea typeface="Times New Roman"/>
                        </a:rPr>
                        <a:t> </a:t>
                      </a:r>
                      <a:r>
                        <a:rPr lang="en-US" sz="1400" dirty="0" err="1">
                          <a:latin typeface="Times New Roman"/>
                          <a:ea typeface="Times New Roman"/>
                        </a:rPr>
                        <a:t>inflamaţia</a:t>
                      </a:r>
                      <a:endParaRPr lang="en-US" sz="1400" dirty="0">
                        <a:latin typeface="Times New Roman"/>
                        <a:ea typeface="Times New Roman"/>
                      </a:endParaRPr>
                    </a:p>
                  </a:txBody>
                  <a:tcPr marL="58095" marR="58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42844" y="2571744"/>
            <a:ext cx="1785918" cy="923330"/>
          </a:xfrm>
          <a:prstGeom prst="rect">
            <a:avLst/>
          </a:prstGeom>
          <a:noFill/>
        </p:spPr>
        <p:txBody>
          <a:bodyPr wrap="square" rtlCol="0">
            <a:spAutoFit/>
          </a:bodyPr>
          <a:lstStyle/>
          <a:p>
            <a:r>
              <a:rPr lang="ro-RO" dirty="0"/>
              <a:t>Tabel 8: Mediatori ai inflamaţiei</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1350644"/>
          </a:xfrm>
        </p:spPr>
        <p:txBody>
          <a:bodyPr>
            <a:normAutofit fontScale="77500" lnSpcReduction="20000"/>
          </a:bodyPr>
          <a:lstStyle/>
          <a:p>
            <a:r>
              <a:rPr lang="fr-FR" dirty="0" err="1" smtClean="0"/>
              <a:t>Unele</a:t>
            </a:r>
            <a:r>
              <a:rPr lang="fr-FR" dirty="0" smtClean="0"/>
              <a:t> </a:t>
            </a:r>
            <a:r>
              <a:rPr lang="fr-FR" dirty="0" err="1" smtClean="0"/>
              <a:t>substanţe</a:t>
            </a:r>
            <a:r>
              <a:rPr lang="fr-FR" dirty="0" smtClean="0"/>
              <a:t> formate </a:t>
            </a:r>
            <a:r>
              <a:rPr lang="fr-FR" dirty="0" err="1" smtClean="0"/>
              <a:t>în</a:t>
            </a:r>
            <a:r>
              <a:rPr lang="fr-FR" dirty="0" smtClean="0"/>
              <a:t> </a:t>
            </a:r>
            <a:r>
              <a:rPr lang="fr-FR" dirty="0" err="1" smtClean="0"/>
              <a:t>focarul</a:t>
            </a:r>
            <a:r>
              <a:rPr lang="fr-FR" dirty="0" smtClean="0"/>
              <a:t> </a:t>
            </a:r>
            <a:r>
              <a:rPr lang="fr-FR" dirty="0" err="1" smtClean="0"/>
              <a:t>inflamator</a:t>
            </a:r>
            <a:r>
              <a:rPr lang="fr-FR" dirty="0" smtClean="0"/>
              <a:t> </a:t>
            </a:r>
            <a:r>
              <a:rPr lang="fr-FR" dirty="0" err="1" smtClean="0"/>
              <a:t>pătrund</a:t>
            </a:r>
            <a:r>
              <a:rPr lang="fr-FR" dirty="0" smtClean="0"/>
              <a:t> </a:t>
            </a:r>
            <a:r>
              <a:rPr lang="fr-FR" dirty="0" err="1" smtClean="0"/>
              <a:t>în</a:t>
            </a:r>
            <a:r>
              <a:rPr lang="fr-FR" dirty="0" smtClean="0"/>
              <a:t> </a:t>
            </a:r>
            <a:r>
              <a:rPr lang="fr-FR" dirty="0" err="1" smtClean="0"/>
              <a:t>circulaţia</a:t>
            </a:r>
            <a:r>
              <a:rPr lang="fr-FR" dirty="0" smtClean="0"/>
              <a:t> </a:t>
            </a:r>
            <a:r>
              <a:rPr lang="fr-FR" dirty="0" err="1" smtClean="0"/>
              <a:t>generală</a:t>
            </a:r>
            <a:r>
              <a:rPr lang="fr-FR" dirty="0" smtClean="0"/>
              <a:t> </a:t>
            </a:r>
            <a:r>
              <a:rPr lang="fr-FR" dirty="0" err="1" smtClean="0"/>
              <a:t>şi</a:t>
            </a:r>
            <a:r>
              <a:rPr lang="fr-FR" dirty="0" smtClean="0"/>
              <a:t> </a:t>
            </a:r>
            <a:r>
              <a:rPr lang="fr-FR" dirty="0" err="1" smtClean="0"/>
              <a:t>determină</a:t>
            </a:r>
            <a:r>
              <a:rPr lang="fr-FR" dirty="0" smtClean="0"/>
              <a:t> </a:t>
            </a:r>
            <a:r>
              <a:rPr lang="fr-FR" dirty="0" err="1" smtClean="0"/>
              <a:t>modificarea</a:t>
            </a:r>
            <a:r>
              <a:rPr lang="fr-FR" dirty="0" smtClean="0"/>
              <a:t> </a:t>
            </a:r>
            <a:r>
              <a:rPr lang="fr-FR" dirty="0" err="1" smtClean="0"/>
              <a:t>unor</a:t>
            </a:r>
            <a:r>
              <a:rPr lang="fr-FR" dirty="0" smtClean="0"/>
              <a:t> </a:t>
            </a:r>
            <a:r>
              <a:rPr lang="fr-FR" dirty="0" err="1" smtClean="0"/>
              <a:t>proprietăţi</a:t>
            </a:r>
            <a:r>
              <a:rPr lang="fr-FR" dirty="0" smtClean="0"/>
              <a:t> </a:t>
            </a:r>
            <a:r>
              <a:rPr lang="fr-FR" dirty="0" err="1" smtClean="0"/>
              <a:t>umorale</a:t>
            </a:r>
            <a:r>
              <a:rPr lang="fr-FR" dirty="0" smtClean="0"/>
              <a:t>, </a:t>
            </a:r>
            <a:r>
              <a:rPr lang="fr-FR" dirty="0" err="1" smtClean="0"/>
              <a:t>cunoscute</a:t>
            </a:r>
            <a:r>
              <a:rPr lang="fr-FR" dirty="0" smtClean="0"/>
              <a:t> ca </a:t>
            </a:r>
            <a:r>
              <a:rPr lang="fr-FR" b="1" i="1" dirty="0" err="1" smtClean="0"/>
              <a:t>sindrom</a:t>
            </a:r>
            <a:r>
              <a:rPr lang="fr-FR" b="1" i="1" dirty="0" smtClean="0"/>
              <a:t> de </a:t>
            </a:r>
            <a:r>
              <a:rPr lang="fr-FR" b="1" i="1" dirty="0" err="1" smtClean="0"/>
              <a:t>faza</a:t>
            </a:r>
            <a:r>
              <a:rPr lang="fr-FR" b="1" i="1" dirty="0" smtClean="0"/>
              <a:t> </a:t>
            </a:r>
            <a:r>
              <a:rPr lang="fr-FR" b="1" i="1" dirty="0" err="1" smtClean="0"/>
              <a:t>acută</a:t>
            </a:r>
            <a:r>
              <a:rPr lang="fr-FR" b="1" i="1" dirty="0" smtClean="0"/>
              <a:t> </a:t>
            </a:r>
            <a:r>
              <a:rPr lang="fr-FR" dirty="0" err="1" smtClean="0"/>
              <a:t>sau</a:t>
            </a:r>
            <a:r>
              <a:rPr lang="fr-FR" b="1" i="1" dirty="0" smtClean="0"/>
              <a:t> </a:t>
            </a:r>
            <a:r>
              <a:rPr lang="fr-FR" b="1" i="1" dirty="0" err="1" smtClean="0"/>
              <a:t>sindromul</a:t>
            </a:r>
            <a:r>
              <a:rPr lang="fr-FR" b="1" i="1" dirty="0" smtClean="0"/>
              <a:t> </a:t>
            </a:r>
            <a:r>
              <a:rPr lang="fr-FR" b="1" i="1" dirty="0" err="1" smtClean="0"/>
              <a:t>umoral</a:t>
            </a:r>
            <a:r>
              <a:rPr lang="fr-FR" b="1" i="1" dirty="0" smtClean="0"/>
              <a:t> al </a:t>
            </a:r>
            <a:r>
              <a:rPr lang="fr-FR" b="1" i="1" dirty="0" err="1" smtClean="0"/>
              <a:t>inflamaţiei</a:t>
            </a:r>
            <a:r>
              <a:rPr lang="fr-FR" dirty="0" smtClean="0"/>
              <a:t>. </a:t>
            </a:r>
            <a:r>
              <a:rPr lang="ro-RO" dirty="0" smtClean="0"/>
              <a:t>Aceste modificări sunt cuprinse în tabelul 9.</a:t>
            </a:r>
            <a:endParaRPr lang="en-US" dirty="0" smtClean="0"/>
          </a:p>
          <a:p>
            <a:endParaRPr lang="en-US" dirty="0"/>
          </a:p>
        </p:txBody>
      </p:sp>
      <p:graphicFrame>
        <p:nvGraphicFramePr>
          <p:cNvPr id="4" name="Table 3"/>
          <p:cNvGraphicFramePr>
            <a:graphicFrameLocks noGrp="1"/>
          </p:cNvGraphicFramePr>
          <p:nvPr/>
        </p:nvGraphicFramePr>
        <p:xfrm>
          <a:off x="1428728" y="2071678"/>
          <a:ext cx="5857915" cy="3413760"/>
        </p:xfrm>
        <a:graphic>
          <a:graphicData uri="http://schemas.openxmlformats.org/drawingml/2006/table">
            <a:tbl>
              <a:tblPr/>
              <a:tblGrid>
                <a:gridCol w="5857915"/>
              </a:tblGrid>
              <a:tr h="3286148">
                <a:tc>
                  <a:txBody>
                    <a:bodyPr/>
                    <a:lstStyle/>
                    <a:p>
                      <a:pPr marL="742950" lvl="1" indent="-285750" algn="just">
                        <a:spcAft>
                          <a:spcPts val="0"/>
                        </a:spcAft>
                        <a:buFont typeface="Times New Roman"/>
                        <a:buChar char="-"/>
                        <a:tabLst>
                          <a:tab pos="228600" algn="l"/>
                        </a:tabLst>
                      </a:pPr>
                      <a:r>
                        <a:rPr lang="ro-RO" sz="1600" dirty="0">
                          <a:latin typeface="Times New Roman"/>
                          <a:ea typeface="Times New Roman"/>
                        </a:rPr>
                        <a:t>Mărirea vitezei de sedimentare a hematiilor;</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Hiperfibrinemie;</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Creşterea cantităţii haptoglobinelor, creşterea ceruloplasminei, a alfa-1-chimiotripsinei;</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Scăderea Fe;</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Creşterea activităţii transamanazelor serice (GOT, GPT);</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Apariţia unei proteine particulare, numită proteina C reactivă;</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Creşterea titrului complementului, mai ales fracţiunea C3;</a:t>
                      </a:r>
                      <a:endParaRPr lang="en-US" sz="1600" dirty="0">
                        <a:latin typeface="Times New Roman"/>
                        <a:ea typeface="Times New Roman"/>
                      </a:endParaRPr>
                    </a:p>
                    <a:p>
                      <a:pPr marL="742950" lvl="1" indent="-285750" algn="just">
                        <a:spcAft>
                          <a:spcPts val="0"/>
                        </a:spcAft>
                        <a:buFont typeface="Times New Roman"/>
                        <a:buChar char="-"/>
                        <a:tabLst>
                          <a:tab pos="228600" algn="l"/>
                        </a:tabLst>
                      </a:pPr>
                      <a:r>
                        <a:rPr lang="ro-RO" sz="1600" dirty="0">
                          <a:latin typeface="Times New Roman"/>
                          <a:ea typeface="Times New Roman"/>
                        </a:rPr>
                        <a:t>Creşterea proporţiei de PMN, care în prezenţa substanţei denumită nitro-blue-tetrazoliu, formează în citoplasmă granule de formazan de culoare albastru închis. Se consideră că acest test poate ajuta la diferenţierea inflamaţiei bacteriene, de cea virală.</a:t>
                      </a:r>
                      <a:endParaRPr lang="en-US" sz="1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143108" y="5929330"/>
            <a:ext cx="4286280" cy="369332"/>
          </a:xfrm>
          <a:prstGeom prst="rect">
            <a:avLst/>
          </a:prstGeom>
          <a:noFill/>
        </p:spPr>
        <p:txBody>
          <a:bodyPr wrap="square" rtlCol="0">
            <a:spAutoFit/>
          </a:bodyPr>
          <a:lstStyle/>
          <a:p>
            <a:r>
              <a:rPr lang="ro-RO" dirty="0"/>
              <a:t>Tabel 9: Sindromul umoral al inflamaţiei</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fontScale="70000" lnSpcReduction="20000"/>
          </a:bodyPr>
          <a:lstStyle/>
          <a:p>
            <a:r>
              <a:rPr lang="ro-RO" b="1" dirty="0" smtClean="0"/>
              <a:t>SEMNIFICAŢIA INFLAMAŢIEI</a:t>
            </a:r>
            <a:endParaRPr lang="en-US" b="1" dirty="0" smtClean="0"/>
          </a:p>
          <a:p>
            <a:endParaRPr lang="en-US" b="1" dirty="0" smtClean="0"/>
          </a:p>
          <a:p>
            <a:r>
              <a:rPr lang="ro-RO" dirty="0" smtClean="0"/>
              <a:t>Inflamaţia este un </a:t>
            </a:r>
            <a:r>
              <a:rPr lang="ro-RO" b="1" i="1" dirty="0" smtClean="0"/>
              <a:t>proces local</a:t>
            </a:r>
            <a:r>
              <a:rPr lang="ro-RO" dirty="0" smtClean="0"/>
              <a:t>, dar uneori se poate extinde şi poate fi însoţită de semne generale: febră, leucocitoză şi apariţia unor proteine, în special în celulele hepatice, care sunt eliberate în cantitate mare în circulaţie. Acestea sunt proteine de fază acută care caracterizează sindromul umoral al inflamaţiei. </a:t>
            </a:r>
            <a:endParaRPr lang="en-US" dirty="0" smtClean="0"/>
          </a:p>
          <a:p>
            <a:r>
              <a:rPr lang="ro-RO" dirty="0" smtClean="0"/>
              <a:t>Modificările generale din procesul inflamator sunt determinate mai ales de </a:t>
            </a:r>
            <a:r>
              <a:rPr lang="ro-RO" b="1" i="1" dirty="0" smtClean="0"/>
              <a:t>eliberarea de citokine, rolul esenţial revenind IL-1</a:t>
            </a:r>
            <a:r>
              <a:rPr lang="ro-RO" dirty="0" smtClean="0"/>
              <a:t>, care are efecte multiple.</a:t>
            </a:r>
            <a:endParaRPr lang="en-US" dirty="0" smtClean="0"/>
          </a:p>
          <a:p>
            <a:r>
              <a:rPr lang="ro-RO" dirty="0" smtClean="0"/>
              <a:t>Inflamaţia, ca şi fagocitoza, este un </a:t>
            </a:r>
            <a:r>
              <a:rPr lang="ro-RO" b="1" i="1" dirty="0" smtClean="0"/>
              <a:t>fenomen de apărare benefic pentru organism</a:t>
            </a:r>
            <a:r>
              <a:rPr lang="ro-RO" dirty="0" smtClean="0"/>
              <a:t>, în limitele sale adaptative. Astfel, afluxul de leucocite în focarul inflamator asigură, pe lângă fagocitoză, şi iniţierea şi amplificarea unor imunofuncţii leucocitare (prelucrarea şi concentrarea antigenică, recunoaşterea antigenică şi diferenţierea, producerea de limfokine etc.). De aici reiese că şi inflamaţia, ca mijloc de apărare nespecifică, este </a:t>
            </a:r>
            <a:r>
              <a:rPr lang="ro-RO" b="1" i="1" dirty="0" smtClean="0"/>
              <a:t>strâns legată de fenomenele de apărare specifică (imună), influenţele fiind reciproce</a:t>
            </a:r>
            <a:r>
              <a:rPr lang="ro-RO" dirty="0" smtClean="0"/>
              <a:t>.</a:t>
            </a:r>
            <a:endParaRPr lang="en-US" dirty="0" smtClean="0"/>
          </a:p>
          <a:p>
            <a:r>
              <a:rPr lang="ro-RO" dirty="0" smtClean="0"/>
              <a:t>Dar, în </a:t>
            </a:r>
            <a:r>
              <a:rPr lang="ro-RO" b="1" i="1" dirty="0" smtClean="0"/>
              <a:t>anumite situaţii patologice</a:t>
            </a:r>
            <a:r>
              <a:rPr lang="ro-RO" dirty="0" smtClean="0"/>
              <a:t>, cu mecanisme diverse, inclusiv autoimune sau hipersensibilitatea imediată ori întârziată, </a:t>
            </a:r>
            <a:r>
              <a:rPr lang="ro-RO" b="1" i="1" dirty="0" smtClean="0"/>
              <a:t>modularea inflamaţiei devine haotică, disadaptativă</a:t>
            </a:r>
            <a:r>
              <a:rPr lang="ro-RO" dirty="0" smtClean="0"/>
              <a:t>, deci nocivă pentru organism. Aşa se explică de ce la baza declanşării şi întreţinerii unor boli cu largă răspândire (poliartrita cronică evolutivă, alte colagenoze), stau fenomenele inflamatorii cronice, intense, cu efecte paradoxale, de scădere a rezistenţei organismului, inclusiv faţă de agenţii infecţioşi. </a:t>
            </a:r>
            <a:endParaRPr lang="en-US" dirty="0" smtClean="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643710"/>
          </a:xfrm>
        </p:spPr>
        <p:txBody>
          <a:bodyPr>
            <a:normAutofit fontScale="70000" lnSpcReduction="20000"/>
          </a:bodyPr>
          <a:lstStyle/>
          <a:p>
            <a:r>
              <a:rPr lang="ro-RO" b="1" dirty="0" smtClean="0"/>
              <a:t>CONCLUZII</a:t>
            </a:r>
            <a:r>
              <a:rPr lang="ro-RO" dirty="0" smtClean="0"/>
              <a:t> </a:t>
            </a:r>
            <a:endParaRPr lang="en-US" dirty="0" smtClean="0"/>
          </a:p>
          <a:p>
            <a:r>
              <a:rPr lang="ro-RO" dirty="0" smtClean="0"/>
              <a:t>În esenţă, </a:t>
            </a:r>
            <a:r>
              <a:rPr lang="ro-RO" b="1" dirty="0" smtClean="0"/>
              <a:t>organismul este apărat</a:t>
            </a:r>
            <a:r>
              <a:rPr lang="ro-RO" dirty="0" smtClean="0"/>
              <a:t> faţă de unele infecţii prin </a:t>
            </a:r>
            <a:r>
              <a:rPr lang="ro-RO" b="1" dirty="0" smtClean="0"/>
              <a:t>zestrea sa ereditară</a:t>
            </a:r>
            <a:r>
              <a:rPr lang="ro-RO" dirty="0" smtClean="0"/>
              <a:t>, care nu permite dezvoltarea anumitor germeni. Germenilor la care este sensibil, organismul se opune pătrunderii lor prin </a:t>
            </a:r>
            <a:r>
              <a:rPr lang="ro-RO" b="1" i="1" dirty="0" smtClean="0"/>
              <a:t>bariere externe anatomice şi chimice</a:t>
            </a:r>
            <a:r>
              <a:rPr lang="ro-RO" dirty="0" smtClean="0"/>
              <a:t> la care se adaugă </a:t>
            </a:r>
            <a:r>
              <a:rPr lang="ro-RO" b="1" i="1" dirty="0" smtClean="0"/>
              <a:t>flora normală a organismului (antagonism bacterian)</a:t>
            </a:r>
            <a:r>
              <a:rPr lang="ro-RO" dirty="0" smtClean="0"/>
              <a:t>. Dacă totuşi germenii au reuşit să străbată aceste bariere şi ajung în zonele interne sterile ale organismului, intervin o serie de </a:t>
            </a:r>
            <a:r>
              <a:rPr lang="ro-RO" b="1" i="1" dirty="0" smtClean="0"/>
              <a:t>factori umorali</a:t>
            </a:r>
            <a:r>
              <a:rPr lang="ro-RO" dirty="0" smtClean="0"/>
              <a:t>, dintre care unul este de o importaţă majoră: </a:t>
            </a:r>
            <a:r>
              <a:rPr lang="ro-RO" b="1" dirty="0" smtClean="0"/>
              <a:t>complementul</a:t>
            </a:r>
            <a:r>
              <a:rPr lang="ro-RO" dirty="0" smtClean="0"/>
              <a:t>. Activarea complementului are ca urmare </a:t>
            </a:r>
            <a:r>
              <a:rPr lang="ro-RO" b="1" i="1" dirty="0" smtClean="0"/>
              <a:t>liza celulelor microbiene</a:t>
            </a:r>
            <a:r>
              <a:rPr lang="ro-RO" b="1" dirty="0" smtClean="0"/>
              <a:t>,</a:t>
            </a:r>
            <a:r>
              <a:rPr lang="ro-RO" dirty="0" smtClean="0"/>
              <a:t> dar şi </a:t>
            </a:r>
            <a:r>
              <a:rPr lang="ro-RO" b="1" i="1" dirty="0" smtClean="0"/>
              <a:t>declanşarea răspunsului inflamator infecţios</a:t>
            </a:r>
            <a:r>
              <a:rPr lang="ro-RO" dirty="0" smtClean="0"/>
              <a:t>. Cascada de activare a complementului va antrena </a:t>
            </a:r>
            <a:r>
              <a:rPr lang="ro-RO" b="1" dirty="0" smtClean="0"/>
              <a:t>eliberarea unor mediatori chimici</a:t>
            </a:r>
            <a:r>
              <a:rPr lang="ro-RO" dirty="0" smtClean="0"/>
              <a:t> care participă direct în procesul inflamator şi vor atrage în focarul infecţios un </a:t>
            </a:r>
            <a:r>
              <a:rPr lang="ro-RO" b="1" dirty="0" smtClean="0"/>
              <a:t>aflux mare de celule fagocitare</a:t>
            </a:r>
            <a:r>
              <a:rPr lang="ro-RO" dirty="0" smtClean="0"/>
              <a:t> (PMN, macrofage). Acestea vor distruge microorganismele prin fagocitoză.</a:t>
            </a:r>
            <a:endParaRPr lang="en-US" dirty="0" smtClean="0"/>
          </a:p>
          <a:p>
            <a:r>
              <a:rPr lang="ro-RO" dirty="0" smtClean="0"/>
              <a:t>Însă, în acelaşi timp, există germeni care dezvoltă </a:t>
            </a:r>
            <a:r>
              <a:rPr lang="ro-RO" b="1" dirty="0" smtClean="0"/>
              <a:t>strategii ce ocolesc mecanismele rezistenţei naturale</a:t>
            </a:r>
            <a:r>
              <a:rPr lang="ro-RO" dirty="0" smtClean="0"/>
              <a:t> şi care pot da infecţii la indivizii neimunizaţi. Astfel de strategii se referă la </a:t>
            </a:r>
            <a:r>
              <a:rPr lang="ro-RO" b="1" dirty="0" smtClean="0"/>
              <a:t>inhibiţia fagocitozei</a:t>
            </a:r>
            <a:r>
              <a:rPr lang="ro-RO" dirty="0" smtClean="0"/>
              <a:t> (secreţia de toxine faţă de fagocite; rezistenţa faţă de lizozim; inhibiţia exploziei respiratorii a fagocitelor) sau la </a:t>
            </a:r>
            <a:r>
              <a:rPr lang="ro-RO" b="1" dirty="0" smtClean="0"/>
              <a:t>rezistenţa la acţiunea complementului</a:t>
            </a:r>
            <a:r>
              <a:rPr lang="ro-RO" dirty="0" smtClean="0"/>
              <a:t> (inactivarea C5a la Pseudomonas aeruginosa; prezenţa la suprafaţa bacteriilor a unor substanţe - acidul sialic - care determină degradarea C3b la E. coli; împiedicarea inserţiei complexului de atac al membranei la Salmonella, E. coli).</a:t>
            </a:r>
            <a:endParaRPr lang="en-US" dirty="0" smtClean="0"/>
          </a:p>
          <a:p>
            <a:r>
              <a:rPr lang="ro-RO" dirty="0" smtClean="0"/>
              <a:t>Sintetizând datele privind factorii, respectiv </a:t>
            </a:r>
            <a:r>
              <a:rPr lang="ro-RO" b="1" dirty="0" smtClean="0"/>
              <a:t>mecanismele de apărare nespecifică ale organismului</a:t>
            </a:r>
            <a:r>
              <a:rPr lang="ro-RO" dirty="0" smtClean="0"/>
              <a:t>, putem constata că prezenţa factorilor nespecifici umorali sau celulari în diferite umori, sânge, ţesuturi şi organe, constituie un sistem de apărare dinamică şi interdependentă, prin care organismul uman răspunde la atacul microorganismelor. Acest sistem cuprinde </a:t>
            </a:r>
            <a:r>
              <a:rPr lang="ro-RO" b="1" i="1" dirty="0" smtClean="0"/>
              <a:t>sistemul fagocitar</a:t>
            </a:r>
            <a:r>
              <a:rPr lang="ro-RO" dirty="0" smtClean="0"/>
              <a:t> (polinucleare şi mononucleare), </a:t>
            </a:r>
            <a:r>
              <a:rPr lang="ro-RO" b="1" i="1" dirty="0" smtClean="0"/>
              <a:t>sistemul kininelor</a:t>
            </a:r>
            <a:r>
              <a:rPr lang="ro-RO" dirty="0" smtClean="0"/>
              <a:t> declanşator al proceselor de inflamaţie, </a:t>
            </a:r>
            <a:r>
              <a:rPr lang="ro-RO" b="1" i="1" dirty="0" smtClean="0"/>
              <a:t>sistemul complementului</a:t>
            </a:r>
            <a:r>
              <a:rPr lang="ro-RO" dirty="0" smtClean="0"/>
              <a:t> şi </a:t>
            </a:r>
            <a:r>
              <a:rPr lang="ro-RO" b="1" i="1" dirty="0" smtClean="0"/>
              <a:t>sistemul de coagulare şi fibrinoliză</a:t>
            </a:r>
            <a:r>
              <a:rPr lang="ro-RO" dirty="0" smtClean="0"/>
              <a: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57916"/>
          </a:xfrm>
        </p:spPr>
        <p:txBody>
          <a:bodyPr>
            <a:normAutofit fontScale="77500" lnSpcReduction="20000"/>
          </a:bodyPr>
          <a:lstStyle/>
          <a:p>
            <a:r>
              <a:rPr lang="ro-RO" b="1" dirty="0" smtClean="0"/>
              <a:t>1.3. MULTIPLICAREA GERMENILOR</a:t>
            </a:r>
            <a:endParaRPr lang="en-US" b="1" dirty="0" smtClean="0"/>
          </a:p>
          <a:p>
            <a:endParaRPr lang="en-US" dirty="0" smtClean="0"/>
          </a:p>
          <a:p>
            <a:r>
              <a:rPr lang="ro-RO" dirty="0" smtClean="0"/>
              <a:t>Numărul de microorganisme care pătrund în organism (mărimea inoculului) este prea mic, în mod obişnuit, pentru a iniţia infecţia. Agenţii infecţioşi trebuie să învingă mecanismele de apărare antiinfecţioasă ale gazdei şi să se înmulţească la un nivel corespunzător pentru a produce simptome. </a:t>
            </a:r>
            <a:r>
              <a:rPr lang="ro-RO" b="1" i="1" dirty="0" smtClean="0"/>
              <a:t>Indiferent de gradul ei de patogenitate</a:t>
            </a:r>
            <a:r>
              <a:rPr lang="ro-RO" dirty="0" smtClean="0"/>
              <a:t>, este </a:t>
            </a:r>
            <a:r>
              <a:rPr lang="ro-RO" b="1" i="1" dirty="0" smtClean="0"/>
              <a:t>necesară adaptarea bacteriei la noile condiţii </a:t>
            </a:r>
            <a:r>
              <a:rPr lang="ro-RO" dirty="0" smtClean="0"/>
              <a:t>oferite la poarta de intrare: când acestea sunt favorabile, </a:t>
            </a:r>
            <a:r>
              <a:rPr lang="ro-RO" i="1" dirty="0" smtClean="0"/>
              <a:t>bacteria se înmulţeşte şi secretă factori enzimatici de virulenţă şi uneori toxine</a:t>
            </a:r>
            <a:r>
              <a:rPr lang="ro-RO" dirty="0" smtClean="0"/>
              <a:t> care vor determina leziunea iniţială. Cu cât </a:t>
            </a:r>
            <a:r>
              <a:rPr lang="ro-RO" i="1" dirty="0" smtClean="0"/>
              <a:t>bacteria este mai patogenă, cu atât este necesar un număr mai redus pentru a declanşa infecţia</a:t>
            </a:r>
            <a:r>
              <a:rPr lang="ro-RO" dirty="0" smtClean="0"/>
              <a:t> (</a:t>
            </a:r>
            <a:r>
              <a:rPr lang="ro-RO" i="1" dirty="0" smtClean="0"/>
              <a:t>pesta, bruceloza, leptospiroza</a:t>
            </a:r>
            <a:r>
              <a:rPr lang="ro-RO" dirty="0" smtClean="0"/>
              <a:t>); în schimb, este necesar un număr mare de bacterii pentru a produce, de exemplu, </a:t>
            </a:r>
            <a:r>
              <a:rPr lang="ro-RO" i="1" dirty="0" smtClean="0"/>
              <a:t>febra tifoidă, lepra</a:t>
            </a:r>
            <a:r>
              <a:rPr lang="ro-RO" dirty="0" smtClean="0"/>
              <a:t>. </a:t>
            </a:r>
            <a:endParaRPr lang="en-US" dirty="0" smtClean="0"/>
          </a:p>
          <a:p>
            <a:endParaRPr lang="en-US" dirty="0" smtClean="0"/>
          </a:p>
          <a:p>
            <a:r>
              <a:rPr lang="ro-RO" dirty="0" smtClean="0"/>
              <a:t>Multiplicarea microorganismelor se poate face </a:t>
            </a:r>
            <a:r>
              <a:rPr lang="ro-RO" i="1" dirty="0" smtClean="0"/>
              <a:t>intracelular</a:t>
            </a:r>
            <a:r>
              <a:rPr lang="ro-RO" b="1" dirty="0" smtClean="0"/>
              <a:t> </a:t>
            </a:r>
            <a:r>
              <a:rPr lang="ro-RO" dirty="0" smtClean="0"/>
              <a:t>sau </a:t>
            </a:r>
            <a:r>
              <a:rPr lang="ro-RO" i="1" dirty="0" smtClean="0"/>
              <a:t>extracelular</a:t>
            </a:r>
            <a:r>
              <a:rPr lang="ro-RO" dirty="0" smtClean="0"/>
              <a:t>. </a:t>
            </a:r>
            <a:r>
              <a:rPr lang="ro-RO" b="1" i="1" dirty="0" smtClean="0"/>
              <a:t>Microorganismele cu habitat extracelular</a:t>
            </a:r>
            <a:r>
              <a:rPr lang="ro-RO" dirty="0" smtClean="0"/>
              <a:t> </a:t>
            </a:r>
            <a:r>
              <a:rPr lang="ro-RO" b="1" i="1" dirty="0" smtClean="0"/>
              <a:t>sunt supuse acţiunii complementului (C</a:t>
            </a:r>
            <a:r>
              <a:rPr lang="ro-RO" b="1" i="1" dirty="0" smtClean="0">
                <a:sym typeface="Symbol"/>
              </a:rPr>
              <a:t></a:t>
            </a:r>
            <a:r>
              <a:rPr lang="ro-RO" b="1" i="1" dirty="0" smtClean="0"/>
              <a:t>), lizozimului, anticorpilor, fagocitozei</a:t>
            </a:r>
            <a:r>
              <a:rPr lang="ro-RO" dirty="0" smtClean="0"/>
              <a:t> etc., pe când cele cu habitat intracelular sunt protejate de aceşti factori. Eliminarea din organism a microorganismelor cu habitat intracelular se face prin distrugerea celulelor în care se află, ceea ce duce la producerea de leziuni tisulare.</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286544"/>
          </a:xfrm>
        </p:spPr>
        <p:txBody>
          <a:bodyPr>
            <a:normAutofit fontScale="70000" lnSpcReduction="20000"/>
          </a:bodyPr>
          <a:lstStyle/>
          <a:p>
            <a:r>
              <a:rPr lang="ro-RO" b="1" dirty="0" smtClean="0"/>
              <a:t>1.4. LOCALIZAREA INFECŢIEI</a:t>
            </a:r>
            <a:endParaRPr lang="en-US" b="1" dirty="0" smtClean="0"/>
          </a:p>
          <a:p>
            <a:endParaRPr lang="en-US" dirty="0" smtClean="0"/>
          </a:p>
          <a:p>
            <a:r>
              <a:rPr lang="ro-RO" dirty="0" smtClean="0"/>
              <a:t>Unele bacterii rămân </a:t>
            </a:r>
            <a:r>
              <a:rPr lang="ro-RO" b="1" i="1" dirty="0" smtClean="0"/>
              <a:t>localizate la poarta de intrare şi se multiplică numai într-o zonă relativ limitată</a:t>
            </a:r>
            <a:r>
              <a:rPr lang="ro-RO" dirty="0" smtClean="0"/>
              <a:t>, fără a invada organismul - </a:t>
            </a:r>
            <a:r>
              <a:rPr lang="ro-RO" b="1" dirty="0" smtClean="0"/>
              <a:t>bacterii neinvadante</a:t>
            </a:r>
            <a:r>
              <a:rPr lang="ro-RO" dirty="0" smtClean="0"/>
              <a:t>. Exemplu: </a:t>
            </a:r>
            <a:r>
              <a:rPr lang="ro-RO" b="1" i="1" dirty="0" smtClean="0"/>
              <a:t>bacteriile toxigene</a:t>
            </a:r>
            <a:r>
              <a:rPr lang="ro-RO" dirty="0" smtClean="0"/>
              <a:t> (</a:t>
            </a:r>
            <a:r>
              <a:rPr lang="ro-RO" i="1" dirty="0" smtClean="0"/>
              <a:t>speciile genului Clostridium, Corynebacterium diphteriae, Salmonalla, Shigella, vibrionul holeric</a:t>
            </a:r>
            <a:r>
              <a:rPr lang="ro-RO" dirty="0" smtClean="0"/>
              <a:t>). După </a:t>
            </a:r>
            <a:r>
              <a:rPr lang="ro-RO" b="1" i="1" dirty="0" smtClean="0"/>
              <a:t>multiplicarea la poarta de intrare</a:t>
            </a:r>
            <a:r>
              <a:rPr lang="ro-RO" dirty="0" smtClean="0"/>
              <a:t> a microorganismului, este </a:t>
            </a:r>
            <a:r>
              <a:rPr lang="ro-RO" b="1" i="1" dirty="0" smtClean="0"/>
              <a:t>secretată toxina</a:t>
            </a:r>
            <a:r>
              <a:rPr lang="ro-RO" dirty="0" smtClean="0"/>
              <a:t> care este vehiculată de sânge în organism, toxină care este responsabilă de apariţia bolii. În cazul </a:t>
            </a:r>
            <a:r>
              <a:rPr lang="ro-RO" i="1" dirty="0" smtClean="0"/>
              <a:t>bacilului botulinic</a:t>
            </a:r>
            <a:r>
              <a:rPr lang="ro-RO" dirty="0" smtClean="0"/>
              <a:t>, acesta îşi secretă toxina numai în condiţii de anaerobioză, la 30</a:t>
            </a:r>
            <a:r>
              <a:rPr lang="ro-RO" dirty="0" smtClean="0">
                <a:sym typeface="Symbol"/>
              </a:rPr>
              <a:t></a:t>
            </a:r>
            <a:r>
              <a:rPr lang="ro-RO" dirty="0" smtClean="0"/>
              <a:t>C (în conservele alimentare), fără să pătrundă în organism, boala fiind practic o intoxicaţie ce se produce prin consumul alimentelor conservate.</a:t>
            </a:r>
            <a:endParaRPr lang="en-US" dirty="0" smtClean="0"/>
          </a:p>
          <a:p>
            <a:endParaRPr lang="en-US" dirty="0" smtClean="0"/>
          </a:p>
          <a:p>
            <a:r>
              <a:rPr lang="ro-RO" dirty="0" smtClean="0"/>
              <a:t>În cazul altor bacterii, </a:t>
            </a:r>
            <a:r>
              <a:rPr lang="ro-RO" b="1" i="1" dirty="0" smtClean="0"/>
              <a:t>infecţia se poate propaga de la poarta de intrare prin contiguitate</a:t>
            </a:r>
            <a:r>
              <a:rPr lang="ro-RO" dirty="0" smtClean="0"/>
              <a:t> (din aproape în aproape) şi </a:t>
            </a:r>
            <a:r>
              <a:rPr lang="ro-RO" b="1" i="1" dirty="0" smtClean="0"/>
              <a:t>prin diseminare la distanţă pe cale sanguină sau/şi limfatică</a:t>
            </a:r>
            <a:r>
              <a:rPr lang="ro-RO" dirty="0" smtClean="0"/>
              <a:t>, cu </a:t>
            </a:r>
            <a:r>
              <a:rPr lang="ro-RO" b="1" i="1" dirty="0" smtClean="0"/>
              <a:t>fixarea germenilor în anumite zone de elecţie</a:t>
            </a:r>
            <a:r>
              <a:rPr lang="ro-RO" dirty="0" smtClean="0"/>
              <a:t>. În acest caz rezultă infecţia sistemică sau generalizată. Bacteriile se numesc </a:t>
            </a:r>
            <a:r>
              <a:rPr lang="ro-RO" b="1" dirty="0" smtClean="0"/>
              <a:t>bacterii invadante</a:t>
            </a:r>
            <a:r>
              <a:rPr lang="ro-RO" dirty="0" smtClean="0"/>
              <a:t> (</a:t>
            </a:r>
            <a:r>
              <a:rPr lang="ro-RO" i="1" dirty="0" smtClean="0"/>
              <a:t>Salmonella typhi, E. coli patogen, stafilococii patogeni</a:t>
            </a:r>
            <a:r>
              <a:rPr lang="ro-RO" dirty="0" smtClean="0"/>
              <a:t>).</a:t>
            </a:r>
            <a:endParaRPr lang="en-US" dirty="0" smtClean="0"/>
          </a:p>
          <a:p>
            <a:endParaRPr lang="en-US" dirty="0" smtClean="0"/>
          </a:p>
          <a:p>
            <a:r>
              <a:rPr lang="ro-RO" dirty="0" smtClean="0"/>
              <a:t>Infecţiile bacteriene cu caracter invadant prezintă 3 faze distincte:</a:t>
            </a:r>
            <a:endParaRPr lang="en-US" dirty="0" smtClean="0"/>
          </a:p>
          <a:p>
            <a:pPr lvl="0"/>
            <a:r>
              <a:rPr lang="ro-RO" b="1" dirty="0" smtClean="0"/>
              <a:t>faza de invadare a ţesuturilor învecinate porţii de intrare</a:t>
            </a:r>
            <a:r>
              <a:rPr lang="ro-RO" dirty="0" smtClean="0"/>
              <a:t>, însoţită sau nu, de reacţia ganglionilor limfatici loco-regionali;</a:t>
            </a:r>
            <a:endParaRPr lang="en-US" dirty="0" smtClean="0"/>
          </a:p>
          <a:p>
            <a:pPr lvl="0"/>
            <a:r>
              <a:rPr lang="ro-RO" b="1" dirty="0" smtClean="0"/>
              <a:t>faza de generalizare a infecţiei</a:t>
            </a:r>
            <a:r>
              <a:rPr lang="ro-RO" dirty="0" smtClean="0"/>
              <a:t>, pe cale sanguină şi/sau limfatică, cu apariţia </a:t>
            </a:r>
            <a:r>
              <a:rPr lang="ro-RO" b="1" i="1" dirty="0" smtClean="0"/>
              <a:t>bacteriemiei</a:t>
            </a:r>
            <a:r>
              <a:rPr lang="ro-RO" i="1" dirty="0" smtClean="0"/>
              <a:t> </a:t>
            </a:r>
            <a:r>
              <a:rPr lang="ro-RO" dirty="0" smtClean="0"/>
              <a:t>(prezenţa în sânge a bacteriei infectante). Când prezenţa bacteriilor în sânge se soldează cu multiplicări secundare, cu focare de diseminare în ţesuturi, apare </a:t>
            </a:r>
            <a:r>
              <a:rPr lang="ro-RO" b="1" i="1" dirty="0" smtClean="0"/>
              <a:t>septicemia</a:t>
            </a:r>
            <a:r>
              <a:rPr lang="ro-RO" dirty="0" smtClean="0"/>
              <a:t>;</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TotalTime>
  <Words>13156</Words>
  <Application>Microsoft Office PowerPoint</Application>
  <PresentationFormat>On-screen Show (4:3)</PresentationFormat>
  <Paragraphs>786</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Flow</vt:lpstr>
      <vt:lpstr>PROCESUL INFECŢIOS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PROCESUL INFECŢIOS </dc:title>
  <dc:creator>Andrei Theodor</dc:creator>
  <cp:lastModifiedBy>Andrei Theodor</cp:lastModifiedBy>
  <cp:revision>51</cp:revision>
  <dcterms:created xsi:type="dcterms:W3CDTF">2013-10-28T15:42:33Z</dcterms:created>
  <dcterms:modified xsi:type="dcterms:W3CDTF">2013-11-03T12:32:58Z</dcterms:modified>
</cp:coreProperties>
</file>