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7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8" d="100"/>
          <a:sy n="78" d="100"/>
        </p:scale>
        <p:origin x="1522" y="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ante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a:p>
        </p:txBody>
      </p:sp>
      <p:sp>
        <p:nvSpPr>
          <p:cNvPr id="3" name="Substituent dată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49E074-92F4-486D-B24B-3AA5E2992D3F}" type="datetimeFigureOut">
              <a:rPr lang="ro-RO" smtClean="0"/>
              <a:t>07.10.2020</a:t>
            </a:fld>
            <a:endParaRPr lang="ro-RO"/>
          </a:p>
        </p:txBody>
      </p:sp>
      <p:sp>
        <p:nvSpPr>
          <p:cNvPr id="4" name="Substituent imagine diapozitiv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o-RO"/>
          </a:p>
        </p:txBody>
      </p:sp>
      <p:sp>
        <p:nvSpPr>
          <p:cNvPr id="5" name="Substituent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p>
        </p:txBody>
      </p:sp>
      <p:sp>
        <p:nvSpPr>
          <p:cNvPr id="6" name="Substituent subsol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a:p>
        </p:txBody>
      </p:sp>
      <p:sp>
        <p:nvSpPr>
          <p:cNvPr id="7" name="Substituent număr diapozitiv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11BD64-D81C-46B8-AED6-D9DC0BB2B667}" type="slidenum">
              <a:rPr lang="ro-RO" smtClean="0"/>
              <a:t>‹#›</a:t>
            </a:fld>
            <a:endParaRPr lang="ro-RO"/>
          </a:p>
        </p:txBody>
      </p:sp>
    </p:spTree>
    <p:extLst>
      <p:ext uri="{BB962C8B-B14F-4D97-AF65-F5344CB8AC3E}">
        <p14:creationId xmlns:p14="http://schemas.microsoft.com/office/powerpoint/2010/main" val="2419486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PlaceHolder 1"/>
          <p:cNvSpPr>
            <a:spLocks noGrp="1"/>
          </p:cNvSpPr>
          <p:nvPr>
            <p:ph type="body"/>
          </p:nvPr>
        </p:nvSpPr>
        <p:spPr>
          <a:xfrm>
            <a:off x="685800" y="4343400"/>
            <a:ext cx="5486040" cy="4114440"/>
          </a:xfrm>
          <a:prstGeom prst="rect">
            <a:avLst/>
          </a:prstGeom>
        </p:spPr>
        <p:txBody>
          <a:bodyPr/>
          <a:lstStyle/>
          <a:p>
            <a:endParaRPr/>
          </a:p>
        </p:txBody>
      </p:sp>
      <p:sp>
        <p:nvSpPr>
          <p:cNvPr id="340" name="TextShape 2"/>
          <p:cNvSpPr txBox="1"/>
          <p:nvPr/>
        </p:nvSpPr>
        <p:spPr>
          <a:xfrm>
            <a:off x="3884760" y="8685360"/>
            <a:ext cx="2971440" cy="456840"/>
          </a:xfrm>
          <a:prstGeom prst="rect">
            <a:avLst/>
          </a:prstGeom>
          <a:noFill/>
          <a:ln>
            <a:noFill/>
          </a:ln>
        </p:spPr>
        <p:txBody>
          <a:bodyPr anchor="b"/>
          <a:lstStyle/>
          <a:p>
            <a:pPr algn="r">
              <a:lnSpc>
                <a:spcPct val="100000"/>
              </a:lnSpc>
            </a:pPr>
            <a:fld id="{AAF92BC9-1C85-4F35-86BE-49D45572E1F6}" type="slidenum">
              <a:rPr lang="ro-RO" sz="1200" strike="noStrike">
                <a:solidFill>
                  <a:srgbClr val="000000"/>
                </a:solidFill>
                <a:latin typeface="+mn-lt"/>
                <a:ea typeface="+mn-ea"/>
              </a:rPr>
              <a:t>22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PlaceHolder 1"/>
          <p:cNvSpPr>
            <a:spLocks noGrp="1"/>
          </p:cNvSpPr>
          <p:nvPr>
            <p:ph type="body"/>
          </p:nvPr>
        </p:nvSpPr>
        <p:spPr>
          <a:xfrm>
            <a:off x="685800" y="4343400"/>
            <a:ext cx="5486040" cy="4114440"/>
          </a:xfrm>
          <a:prstGeom prst="rect">
            <a:avLst/>
          </a:prstGeom>
        </p:spPr>
        <p:txBody>
          <a:bodyPr/>
          <a:lstStyle/>
          <a:p>
            <a:endParaRPr/>
          </a:p>
        </p:txBody>
      </p:sp>
      <p:sp>
        <p:nvSpPr>
          <p:cNvPr id="358" name="TextShape 2"/>
          <p:cNvSpPr txBox="1"/>
          <p:nvPr/>
        </p:nvSpPr>
        <p:spPr>
          <a:xfrm>
            <a:off x="3884760" y="8685360"/>
            <a:ext cx="2971440" cy="456840"/>
          </a:xfrm>
          <a:prstGeom prst="rect">
            <a:avLst/>
          </a:prstGeom>
          <a:noFill/>
          <a:ln>
            <a:noFill/>
          </a:ln>
        </p:spPr>
        <p:txBody>
          <a:bodyPr anchor="b"/>
          <a:lstStyle/>
          <a:p>
            <a:pPr algn="r">
              <a:lnSpc>
                <a:spcPct val="100000"/>
              </a:lnSpc>
            </a:pPr>
            <a:fld id="{B8B6AE62-289C-4955-B718-FD0473208273}" type="slidenum">
              <a:rPr lang="ro-RO" sz="1200" strike="noStrike">
                <a:solidFill>
                  <a:srgbClr val="000000"/>
                </a:solidFill>
                <a:latin typeface="+mn-lt"/>
                <a:ea typeface="+mn-ea"/>
              </a:rPr>
              <a:t>31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PlaceHolder 1"/>
          <p:cNvSpPr>
            <a:spLocks noGrp="1"/>
          </p:cNvSpPr>
          <p:nvPr>
            <p:ph type="body"/>
          </p:nvPr>
        </p:nvSpPr>
        <p:spPr>
          <a:xfrm>
            <a:off x="685800" y="4343400"/>
            <a:ext cx="5486040" cy="4114440"/>
          </a:xfrm>
          <a:prstGeom prst="rect">
            <a:avLst/>
          </a:prstGeom>
        </p:spPr>
        <p:txBody>
          <a:bodyPr/>
          <a:lstStyle/>
          <a:p>
            <a:endParaRPr/>
          </a:p>
        </p:txBody>
      </p:sp>
      <p:sp>
        <p:nvSpPr>
          <p:cNvPr id="360" name="TextShape 2"/>
          <p:cNvSpPr txBox="1"/>
          <p:nvPr/>
        </p:nvSpPr>
        <p:spPr>
          <a:xfrm>
            <a:off x="3884760" y="8685360"/>
            <a:ext cx="2971440" cy="456840"/>
          </a:xfrm>
          <a:prstGeom prst="rect">
            <a:avLst/>
          </a:prstGeom>
          <a:noFill/>
          <a:ln>
            <a:noFill/>
          </a:ln>
        </p:spPr>
        <p:txBody>
          <a:bodyPr anchor="b"/>
          <a:lstStyle/>
          <a:p>
            <a:pPr algn="r">
              <a:lnSpc>
                <a:spcPct val="100000"/>
              </a:lnSpc>
            </a:pPr>
            <a:fld id="{5148CD5C-AB81-42D8-AF03-23F2B8AC4E50}" type="slidenum">
              <a:rPr lang="ro-RO" sz="1200" strike="noStrike">
                <a:solidFill>
                  <a:srgbClr val="000000"/>
                </a:solidFill>
                <a:latin typeface="+mn-lt"/>
                <a:ea typeface="+mn-ea"/>
              </a:rPr>
              <a:t>32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PlaceHolder 1"/>
          <p:cNvSpPr>
            <a:spLocks noGrp="1"/>
          </p:cNvSpPr>
          <p:nvPr>
            <p:ph type="body"/>
          </p:nvPr>
        </p:nvSpPr>
        <p:spPr>
          <a:xfrm>
            <a:off x="685800" y="4343400"/>
            <a:ext cx="5486040" cy="4114440"/>
          </a:xfrm>
          <a:prstGeom prst="rect">
            <a:avLst/>
          </a:prstGeom>
        </p:spPr>
        <p:txBody>
          <a:bodyPr/>
          <a:lstStyle/>
          <a:p>
            <a:endParaRPr/>
          </a:p>
        </p:txBody>
      </p:sp>
      <p:sp>
        <p:nvSpPr>
          <p:cNvPr id="362" name="TextShape 2"/>
          <p:cNvSpPr txBox="1"/>
          <p:nvPr/>
        </p:nvSpPr>
        <p:spPr>
          <a:xfrm>
            <a:off x="3884760" y="8685360"/>
            <a:ext cx="2971440" cy="456840"/>
          </a:xfrm>
          <a:prstGeom prst="rect">
            <a:avLst/>
          </a:prstGeom>
          <a:noFill/>
          <a:ln>
            <a:noFill/>
          </a:ln>
        </p:spPr>
        <p:txBody>
          <a:bodyPr anchor="b"/>
          <a:lstStyle/>
          <a:p>
            <a:pPr algn="r">
              <a:lnSpc>
                <a:spcPct val="100000"/>
              </a:lnSpc>
            </a:pPr>
            <a:fld id="{0B2565A6-774C-4087-A52D-DE7BF800456B}" type="slidenum">
              <a:rPr lang="ro-RO" sz="1200" strike="noStrike">
                <a:solidFill>
                  <a:srgbClr val="000000"/>
                </a:solidFill>
                <a:latin typeface="+mn-lt"/>
                <a:ea typeface="+mn-ea"/>
              </a:rPr>
              <a:t>33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PlaceHolder 1"/>
          <p:cNvSpPr>
            <a:spLocks noGrp="1"/>
          </p:cNvSpPr>
          <p:nvPr>
            <p:ph type="body"/>
          </p:nvPr>
        </p:nvSpPr>
        <p:spPr>
          <a:xfrm>
            <a:off x="685800" y="4343400"/>
            <a:ext cx="5486040" cy="4114440"/>
          </a:xfrm>
          <a:prstGeom prst="rect">
            <a:avLst/>
          </a:prstGeom>
        </p:spPr>
        <p:txBody>
          <a:bodyPr/>
          <a:lstStyle/>
          <a:p>
            <a:endParaRPr/>
          </a:p>
        </p:txBody>
      </p:sp>
      <p:sp>
        <p:nvSpPr>
          <p:cNvPr id="364" name="TextShape 2"/>
          <p:cNvSpPr txBox="1"/>
          <p:nvPr/>
        </p:nvSpPr>
        <p:spPr>
          <a:xfrm>
            <a:off x="3884760" y="8685360"/>
            <a:ext cx="2971440" cy="456840"/>
          </a:xfrm>
          <a:prstGeom prst="rect">
            <a:avLst/>
          </a:prstGeom>
          <a:noFill/>
          <a:ln>
            <a:noFill/>
          </a:ln>
        </p:spPr>
        <p:txBody>
          <a:bodyPr anchor="b"/>
          <a:lstStyle/>
          <a:p>
            <a:pPr algn="r">
              <a:lnSpc>
                <a:spcPct val="100000"/>
              </a:lnSpc>
            </a:pPr>
            <a:fld id="{2848D834-D9B6-48EE-B2C8-6FACD7487C63}" type="slidenum">
              <a:rPr lang="ro-RO" sz="1200" strike="noStrike">
                <a:solidFill>
                  <a:srgbClr val="000000"/>
                </a:solidFill>
                <a:latin typeface="+mn-lt"/>
                <a:ea typeface="+mn-ea"/>
              </a:rPr>
              <a:t>34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PlaceHolder 1"/>
          <p:cNvSpPr>
            <a:spLocks noGrp="1"/>
          </p:cNvSpPr>
          <p:nvPr>
            <p:ph type="body"/>
          </p:nvPr>
        </p:nvSpPr>
        <p:spPr>
          <a:xfrm>
            <a:off x="685800" y="4343400"/>
            <a:ext cx="5486040" cy="4114440"/>
          </a:xfrm>
          <a:prstGeom prst="rect">
            <a:avLst/>
          </a:prstGeom>
        </p:spPr>
        <p:txBody>
          <a:bodyPr/>
          <a:lstStyle/>
          <a:p>
            <a:endParaRPr/>
          </a:p>
        </p:txBody>
      </p:sp>
      <p:sp>
        <p:nvSpPr>
          <p:cNvPr id="366" name="TextShape 2"/>
          <p:cNvSpPr txBox="1"/>
          <p:nvPr/>
        </p:nvSpPr>
        <p:spPr>
          <a:xfrm>
            <a:off x="3884760" y="8685360"/>
            <a:ext cx="2971440" cy="456840"/>
          </a:xfrm>
          <a:prstGeom prst="rect">
            <a:avLst/>
          </a:prstGeom>
          <a:noFill/>
          <a:ln>
            <a:noFill/>
          </a:ln>
        </p:spPr>
        <p:txBody>
          <a:bodyPr anchor="b"/>
          <a:lstStyle/>
          <a:p>
            <a:pPr algn="r">
              <a:lnSpc>
                <a:spcPct val="100000"/>
              </a:lnSpc>
            </a:pPr>
            <a:fld id="{F8394D9E-283F-4992-A796-05982E844D46}" type="slidenum">
              <a:rPr lang="ro-RO" sz="1200" strike="noStrike">
                <a:solidFill>
                  <a:srgbClr val="000000"/>
                </a:solidFill>
                <a:latin typeface="+mn-lt"/>
                <a:ea typeface="+mn-ea"/>
              </a:rPr>
              <a:t>35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PlaceHolder 1"/>
          <p:cNvSpPr>
            <a:spLocks noGrp="1"/>
          </p:cNvSpPr>
          <p:nvPr>
            <p:ph type="body"/>
          </p:nvPr>
        </p:nvSpPr>
        <p:spPr>
          <a:xfrm>
            <a:off x="685800" y="4343400"/>
            <a:ext cx="5486040" cy="4114440"/>
          </a:xfrm>
          <a:prstGeom prst="rect">
            <a:avLst/>
          </a:prstGeom>
        </p:spPr>
        <p:txBody>
          <a:bodyPr/>
          <a:lstStyle/>
          <a:p>
            <a:endParaRPr/>
          </a:p>
        </p:txBody>
      </p:sp>
      <p:sp>
        <p:nvSpPr>
          <p:cNvPr id="368" name="TextShape 2"/>
          <p:cNvSpPr txBox="1"/>
          <p:nvPr/>
        </p:nvSpPr>
        <p:spPr>
          <a:xfrm>
            <a:off x="3884760" y="8685360"/>
            <a:ext cx="2971440" cy="456840"/>
          </a:xfrm>
          <a:prstGeom prst="rect">
            <a:avLst/>
          </a:prstGeom>
          <a:noFill/>
          <a:ln>
            <a:noFill/>
          </a:ln>
        </p:spPr>
        <p:txBody>
          <a:bodyPr anchor="b"/>
          <a:lstStyle/>
          <a:p>
            <a:pPr algn="r">
              <a:lnSpc>
                <a:spcPct val="100000"/>
              </a:lnSpc>
            </a:pPr>
            <a:fld id="{2149EB87-7C27-4873-87D3-30A3F3F1055C}" type="slidenum">
              <a:rPr lang="ro-RO" sz="1200" strike="noStrike">
                <a:solidFill>
                  <a:srgbClr val="000000"/>
                </a:solidFill>
                <a:latin typeface="+mn-lt"/>
                <a:ea typeface="+mn-ea"/>
              </a:rPr>
              <a:t>36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PlaceHolder 1"/>
          <p:cNvSpPr>
            <a:spLocks noGrp="1"/>
          </p:cNvSpPr>
          <p:nvPr>
            <p:ph type="body"/>
          </p:nvPr>
        </p:nvSpPr>
        <p:spPr>
          <a:xfrm>
            <a:off x="685800" y="4343400"/>
            <a:ext cx="5486040" cy="4114440"/>
          </a:xfrm>
          <a:prstGeom prst="rect">
            <a:avLst/>
          </a:prstGeom>
        </p:spPr>
        <p:txBody>
          <a:bodyPr/>
          <a:lstStyle/>
          <a:p>
            <a:endParaRPr/>
          </a:p>
        </p:txBody>
      </p:sp>
      <p:sp>
        <p:nvSpPr>
          <p:cNvPr id="370" name="TextShape 2"/>
          <p:cNvSpPr txBox="1"/>
          <p:nvPr/>
        </p:nvSpPr>
        <p:spPr>
          <a:xfrm>
            <a:off x="3884760" y="8685360"/>
            <a:ext cx="2971440" cy="456840"/>
          </a:xfrm>
          <a:prstGeom prst="rect">
            <a:avLst/>
          </a:prstGeom>
          <a:noFill/>
          <a:ln>
            <a:noFill/>
          </a:ln>
        </p:spPr>
        <p:txBody>
          <a:bodyPr anchor="b"/>
          <a:lstStyle/>
          <a:p>
            <a:pPr algn="r">
              <a:lnSpc>
                <a:spcPct val="100000"/>
              </a:lnSpc>
            </a:pPr>
            <a:fld id="{849B06F5-F79C-4EF1-8D53-0E12B1362650}" type="slidenum">
              <a:rPr lang="ro-RO" sz="1200" strike="noStrike">
                <a:solidFill>
                  <a:srgbClr val="000000"/>
                </a:solidFill>
                <a:latin typeface="+mn-lt"/>
                <a:ea typeface="+mn-ea"/>
              </a:rPr>
              <a:t>37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PlaceHolder 1"/>
          <p:cNvSpPr>
            <a:spLocks noGrp="1"/>
          </p:cNvSpPr>
          <p:nvPr>
            <p:ph type="body"/>
          </p:nvPr>
        </p:nvSpPr>
        <p:spPr>
          <a:xfrm>
            <a:off x="685800" y="4343400"/>
            <a:ext cx="5486040" cy="4114440"/>
          </a:xfrm>
          <a:prstGeom prst="rect">
            <a:avLst/>
          </a:prstGeom>
        </p:spPr>
        <p:txBody>
          <a:bodyPr/>
          <a:lstStyle/>
          <a:p>
            <a:endParaRPr/>
          </a:p>
        </p:txBody>
      </p:sp>
      <p:sp>
        <p:nvSpPr>
          <p:cNvPr id="372" name="TextShape 2"/>
          <p:cNvSpPr txBox="1"/>
          <p:nvPr/>
        </p:nvSpPr>
        <p:spPr>
          <a:xfrm>
            <a:off x="3884760" y="8685360"/>
            <a:ext cx="2971440" cy="456840"/>
          </a:xfrm>
          <a:prstGeom prst="rect">
            <a:avLst/>
          </a:prstGeom>
          <a:noFill/>
          <a:ln>
            <a:noFill/>
          </a:ln>
        </p:spPr>
        <p:txBody>
          <a:bodyPr anchor="b"/>
          <a:lstStyle/>
          <a:p>
            <a:pPr algn="r">
              <a:lnSpc>
                <a:spcPct val="100000"/>
              </a:lnSpc>
            </a:pPr>
            <a:fld id="{A6E3B38B-4C4C-4345-BE0D-2AE671FBEE92}" type="slidenum">
              <a:rPr lang="ro-RO" sz="1200" strike="noStrike">
                <a:solidFill>
                  <a:srgbClr val="000000"/>
                </a:solidFill>
                <a:latin typeface="+mn-lt"/>
                <a:ea typeface="+mn-ea"/>
              </a:rPr>
              <a:t>38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PlaceHolder 1"/>
          <p:cNvSpPr>
            <a:spLocks noGrp="1"/>
          </p:cNvSpPr>
          <p:nvPr>
            <p:ph type="body"/>
          </p:nvPr>
        </p:nvSpPr>
        <p:spPr>
          <a:xfrm>
            <a:off x="685800" y="4343400"/>
            <a:ext cx="5486040" cy="4114440"/>
          </a:xfrm>
          <a:prstGeom prst="rect">
            <a:avLst/>
          </a:prstGeom>
        </p:spPr>
        <p:txBody>
          <a:bodyPr/>
          <a:lstStyle/>
          <a:p>
            <a:endParaRPr/>
          </a:p>
        </p:txBody>
      </p:sp>
      <p:sp>
        <p:nvSpPr>
          <p:cNvPr id="374" name="TextShape 2"/>
          <p:cNvSpPr txBox="1"/>
          <p:nvPr/>
        </p:nvSpPr>
        <p:spPr>
          <a:xfrm>
            <a:off x="3884760" y="8685360"/>
            <a:ext cx="2971440" cy="456840"/>
          </a:xfrm>
          <a:prstGeom prst="rect">
            <a:avLst/>
          </a:prstGeom>
          <a:noFill/>
          <a:ln>
            <a:noFill/>
          </a:ln>
        </p:spPr>
        <p:txBody>
          <a:bodyPr anchor="b"/>
          <a:lstStyle/>
          <a:p>
            <a:pPr algn="r">
              <a:lnSpc>
                <a:spcPct val="100000"/>
              </a:lnSpc>
            </a:pPr>
            <a:fld id="{537E315F-040E-4A60-8EA9-C9C791760F5C}" type="slidenum">
              <a:rPr lang="ro-RO" sz="1200" strike="noStrike">
                <a:solidFill>
                  <a:srgbClr val="000000"/>
                </a:solidFill>
                <a:latin typeface="+mn-lt"/>
                <a:ea typeface="+mn-ea"/>
              </a:rPr>
              <a:t>39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PlaceHolder 1"/>
          <p:cNvSpPr>
            <a:spLocks noGrp="1"/>
          </p:cNvSpPr>
          <p:nvPr>
            <p:ph type="body"/>
          </p:nvPr>
        </p:nvSpPr>
        <p:spPr>
          <a:xfrm>
            <a:off x="685800" y="4343400"/>
            <a:ext cx="5486040" cy="4114440"/>
          </a:xfrm>
          <a:prstGeom prst="rect">
            <a:avLst/>
          </a:prstGeom>
        </p:spPr>
        <p:txBody>
          <a:bodyPr/>
          <a:lstStyle/>
          <a:p>
            <a:endParaRPr/>
          </a:p>
        </p:txBody>
      </p:sp>
      <p:sp>
        <p:nvSpPr>
          <p:cNvPr id="376" name="TextShape 2"/>
          <p:cNvSpPr txBox="1"/>
          <p:nvPr/>
        </p:nvSpPr>
        <p:spPr>
          <a:xfrm>
            <a:off x="3884760" y="8685360"/>
            <a:ext cx="2971440" cy="456840"/>
          </a:xfrm>
          <a:prstGeom prst="rect">
            <a:avLst/>
          </a:prstGeom>
          <a:noFill/>
          <a:ln>
            <a:noFill/>
          </a:ln>
        </p:spPr>
        <p:txBody>
          <a:bodyPr anchor="b"/>
          <a:lstStyle/>
          <a:p>
            <a:pPr algn="r">
              <a:lnSpc>
                <a:spcPct val="100000"/>
              </a:lnSpc>
            </a:pPr>
            <a:fld id="{306E4C44-FBBF-425F-BB92-6C164AC61348}" type="slidenum">
              <a:rPr lang="ro-RO" sz="1200" strike="noStrike">
                <a:solidFill>
                  <a:srgbClr val="000000"/>
                </a:solidFill>
                <a:latin typeface="+mn-lt"/>
                <a:ea typeface="+mn-ea"/>
              </a:rPr>
              <a:t>40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PlaceHolder 1"/>
          <p:cNvSpPr>
            <a:spLocks noGrp="1"/>
          </p:cNvSpPr>
          <p:nvPr>
            <p:ph type="body"/>
          </p:nvPr>
        </p:nvSpPr>
        <p:spPr>
          <a:xfrm>
            <a:off x="685800" y="4343400"/>
            <a:ext cx="5486040" cy="4114440"/>
          </a:xfrm>
          <a:prstGeom prst="rect">
            <a:avLst/>
          </a:prstGeom>
        </p:spPr>
        <p:txBody>
          <a:bodyPr/>
          <a:lstStyle/>
          <a:p>
            <a:endParaRPr/>
          </a:p>
        </p:txBody>
      </p:sp>
      <p:sp>
        <p:nvSpPr>
          <p:cNvPr id="342" name="TextShape 2"/>
          <p:cNvSpPr txBox="1"/>
          <p:nvPr/>
        </p:nvSpPr>
        <p:spPr>
          <a:xfrm>
            <a:off x="3884760" y="8685360"/>
            <a:ext cx="2971440" cy="456840"/>
          </a:xfrm>
          <a:prstGeom prst="rect">
            <a:avLst/>
          </a:prstGeom>
          <a:noFill/>
          <a:ln>
            <a:noFill/>
          </a:ln>
        </p:spPr>
        <p:txBody>
          <a:bodyPr anchor="b"/>
          <a:lstStyle/>
          <a:p>
            <a:pPr algn="r">
              <a:lnSpc>
                <a:spcPct val="100000"/>
              </a:lnSpc>
            </a:pPr>
            <a:fld id="{CAB6F94A-0BDD-4C39-9A0E-D07F07F9C905}" type="slidenum">
              <a:rPr lang="ro-RO" sz="1200" strike="noStrike">
                <a:solidFill>
                  <a:srgbClr val="000000"/>
                </a:solidFill>
                <a:latin typeface="+mn-lt"/>
                <a:ea typeface="+mn-ea"/>
              </a:rPr>
              <a:t>23</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PlaceHolder 1"/>
          <p:cNvSpPr>
            <a:spLocks noGrp="1"/>
          </p:cNvSpPr>
          <p:nvPr>
            <p:ph type="body"/>
          </p:nvPr>
        </p:nvSpPr>
        <p:spPr>
          <a:xfrm>
            <a:off x="685800" y="4343400"/>
            <a:ext cx="5486040" cy="4114440"/>
          </a:xfrm>
          <a:prstGeom prst="rect">
            <a:avLst/>
          </a:prstGeom>
        </p:spPr>
        <p:txBody>
          <a:bodyPr/>
          <a:lstStyle/>
          <a:p>
            <a:endParaRPr/>
          </a:p>
        </p:txBody>
      </p:sp>
      <p:sp>
        <p:nvSpPr>
          <p:cNvPr id="378" name="TextShape 2"/>
          <p:cNvSpPr txBox="1"/>
          <p:nvPr/>
        </p:nvSpPr>
        <p:spPr>
          <a:xfrm>
            <a:off x="3884760" y="8685360"/>
            <a:ext cx="2971440" cy="456840"/>
          </a:xfrm>
          <a:prstGeom prst="rect">
            <a:avLst/>
          </a:prstGeom>
          <a:noFill/>
          <a:ln>
            <a:noFill/>
          </a:ln>
        </p:spPr>
        <p:txBody>
          <a:bodyPr anchor="b"/>
          <a:lstStyle/>
          <a:p>
            <a:pPr algn="r">
              <a:lnSpc>
                <a:spcPct val="100000"/>
              </a:lnSpc>
            </a:pPr>
            <a:fld id="{95E6F28D-7A53-4BBE-890B-90C921DB330E}" type="slidenum">
              <a:rPr lang="ro-RO" sz="1200" strike="noStrike">
                <a:solidFill>
                  <a:srgbClr val="000000"/>
                </a:solidFill>
                <a:latin typeface="+mn-lt"/>
                <a:ea typeface="+mn-ea"/>
              </a:rPr>
              <a:t>41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PlaceHolder 1"/>
          <p:cNvSpPr>
            <a:spLocks noGrp="1"/>
          </p:cNvSpPr>
          <p:nvPr>
            <p:ph type="body"/>
          </p:nvPr>
        </p:nvSpPr>
        <p:spPr>
          <a:xfrm>
            <a:off x="685800" y="4343400"/>
            <a:ext cx="5486040" cy="4114440"/>
          </a:xfrm>
          <a:prstGeom prst="rect">
            <a:avLst/>
          </a:prstGeom>
        </p:spPr>
        <p:txBody>
          <a:bodyPr/>
          <a:lstStyle/>
          <a:p>
            <a:endParaRPr/>
          </a:p>
        </p:txBody>
      </p:sp>
      <p:sp>
        <p:nvSpPr>
          <p:cNvPr id="380" name="TextShape 2"/>
          <p:cNvSpPr txBox="1"/>
          <p:nvPr/>
        </p:nvSpPr>
        <p:spPr>
          <a:xfrm>
            <a:off x="3884760" y="8685360"/>
            <a:ext cx="2971440" cy="456840"/>
          </a:xfrm>
          <a:prstGeom prst="rect">
            <a:avLst/>
          </a:prstGeom>
          <a:noFill/>
          <a:ln>
            <a:noFill/>
          </a:ln>
        </p:spPr>
        <p:txBody>
          <a:bodyPr anchor="b"/>
          <a:lstStyle/>
          <a:p>
            <a:pPr algn="r">
              <a:lnSpc>
                <a:spcPct val="100000"/>
              </a:lnSpc>
            </a:pPr>
            <a:fld id="{C3762E6F-E16F-4FB0-97A1-88D51F8C29EA}" type="slidenum">
              <a:rPr lang="ro-RO" sz="1200" strike="noStrike">
                <a:solidFill>
                  <a:srgbClr val="000000"/>
                </a:solidFill>
                <a:latin typeface="+mn-lt"/>
                <a:ea typeface="+mn-ea"/>
              </a:rPr>
              <a:t>42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PlaceHolder 1"/>
          <p:cNvSpPr>
            <a:spLocks noGrp="1"/>
          </p:cNvSpPr>
          <p:nvPr>
            <p:ph type="body"/>
          </p:nvPr>
        </p:nvSpPr>
        <p:spPr>
          <a:xfrm>
            <a:off x="685800" y="4343400"/>
            <a:ext cx="5486040" cy="4114440"/>
          </a:xfrm>
          <a:prstGeom prst="rect">
            <a:avLst/>
          </a:prstGeom>
        </p:spPr>
        <p:txBody>
          <a:bodyPr/>
          <a:lstStyle/>
          <a:p>
            <a:endParaRPr/>
          </a:p>
        </p:txBody>
      </p:sp>
      <p:sp>
        <p:nvSpPr>
          <p:cNvPr id="382" name="TextShape 2"/>
          <p:cNvSpPr txBox="1"/>
          <p:nvPr/>
        </p:nvSpPr>
        <p:spPr>
          <a:xfrm>
            <a:off x="3884760" y="8685360"/>
            <a:ext cx="2971440" cy="456840"/>
          </a:xfrm>
          <a:prstGeom prst="rect">
            <a:avLst/>
          </a:prstGeom>
          <a:noFill/>
          <a:ln>
            <a:noFill/>
          </a:ln>
        </p:spPr>
        <p:txBody>
          <a:bodyPr anchor="b"/>
          <a:lstStyle/>
          <a:p>
            <a:pPr algn="r">
              <a:lnSpc>
                <a:spcPct val="100000"/>
              </a:lnSpc>
            </a:pPr>
            <a:fld id="{EC5E58B1-1E64-4B34-AA27-5B00DB4D93CC}" type="slidenum">
              <a:rPr lang="ro-RO" sz="1200" strike="noStrike">
                <a:solidFill>
                  <a:srgbClr val="000000"/>
                </a:solidFill>
                <a:latin typeface="+mn-lt"/>
                <a:ea typeface="+mn-ea"/>
              </a:rPr>
              <a:t>43</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PlaceHolder 1"/>
          <p:cNvSpPr>
            <a:spLocks noGrp="1"/>
          </p:cNvSpPr>
          <p:nvPr>
            <p:ph type="body"/>
          </p:nvPr>
        </p:nvSpPr>
        <p:spPr>
          <a:xfrm>
            <a:off x="685800" y="4343400"/>
            <a:ext cx="5486040" cy="4114440"/>
          </a:xfrm>
          <a:prstGeom prst="rect">
            <a:avLst/>
          </a:prstGeom>
        </p:spPr>
        <p:txBody>
          <a:bodyPr/>
          <a:lstStyle/>
          <a:p>
            <a:endParaRPr/>
          </a:p>
        </p:txBody>
      </p:sp>
      <p:sp>
        <p:nvSpPr>
          <p:cNvPr id="384" name="TextShape 2"/>
          <p:cNvSpPr txBox="1"/>
          <p:nvPr/>
        </p:nvSpPr>
        <p:spPr>
          <a:xfrm>
            <a:off x="3884760" y="8685360"/>
            <a:ext cx="2971440" cy="456840"/>
          </a:xfrm>
          <a:prstGeom prst="rect">
            <a:avLst/>
          </a:prstGeom>
          <a:noFill/>
          <a:ln>
            <a:noFill/>
          </a:ln>
        </p:spPr>
        <p:txBody>
          <a:bodyPr anchor="b"/>
          <a:lstStyle/>
          <a:p>
            <a:pPr algn="r">
              <a:lnSpc>
                <a:spcPct val="100000"/>
              </a:lnSpc>
            </a:pPr>
            <a:fld id="{C854B8A6-4E86-4A52-BA8E-B5CA74E019D4}" type="slidenum">
              <a:rPr lang="ro-RO" sz="1200" strike="noStrike">
                <a:solidFill>
                  <a:srgbClr val="000000"/>
                </a:solidFill>
                <a:latin typeface="+mn-lt"/>
                <a:ea typeface="+mn-ea"/>
              </a:rPr>
              <a:t>44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PlaceHolder 1"/>
          <p:cNvSpPr>
            <a:spLocks noGrp="1"/>
          </p:cNvSpPr>
          <p:nvPr>
            <p:ph type="body"/>
          </p:nvPr>
        </p:nvSpPr>
        <p:spPr>
          <a:xfrm>
            <a:off x="685800" y="4343400"/>
            <a:ext cx="5486040" cy="4114440"/>
          </a:xfrm>
          <a:prstGeom prst="rect">
            <a:avLst/>
          </a:prstGeom>
        </p:spPr>
        <p:txBody>
          <a:bodyPr/>
          <a:lstStyle/>
          <a:p>
            <a:endParaRPr/>
          </a:p>
        </p:txBody>
      </p:sp>
      <p:sp>
        <p:nvSpPr>
          <p:cNvPr id="386" name="TextShape 2"/>
          <p:cNvSpPr txBox="1"/>
          <p:nvPr/>
        </p:nvSpPr>
        <p:spPr>
          <a:xfrm>
            <a:off x="3884760" y="8685360"/>
            <a:ext cx="2971440" cy="456840"/>
          </a:xfrm>
          <a:prstGeom prst="rect">
            <a:avLst/>
          </a:prstGeom>
          <a:noFill/>
          <a:ln>
            <a:noFill/>
          </a:ln>
        </p:spPr>
        <p:txBody>
          <a:bodyPr anchor="b"/>
          <a:lstStyle/>
          <a:p>
            <a:pPr algn="r">
              <a:lnSpc>
                <a:spcPct val="100000"/>
              </a:lnSpc>
            </a:pPr>
            <a:fld id="{D76DF93F-F5C7-4816-8193-D4DB4D744988}" type="slidenum">
              <a:rPr lang="ro-RO" sz="1200" strike="noStrike">
                <a:solidFill>
                  <a:srgbClr val="000000"/>
                </a:solidFill>
                <a:latin typeface="+mn-lt"/>
                <a:ea typeface="+mn-ea"/>
              </a:rPr>
              <a:t>45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PlaceHolder 1"/>
          <p:cNvSpPr>
            <a:spLocks noGrp="1"/>
          </p:cNvSpPr>
          <p:nvPr>
            <p:ph type="body"/>
          </p:nvPr>
        </p:nvSpPr>
        <p:spPr>
          <a:xfrm>
            <a:off x="685800" y="4343400"/>
            <a:ext cx="5486040" cy="4114440"/>
          </a:xfrm>
          <a:prstGeom prst="rect">
            <a:avLst/>
          </a:prstGeom>
        </p:spPr>
        <p:txBody>
          <a:bodyPr/>
          <a:lstStyle/>
          <a:p>
            <a:endParaRPr/>
          </a:p>
        </p:txBody>
      </p:sp>
      <p:sp>
        <p:nvSpPr>
          <p:cNvPr id="388" name="TextShape 2"/>
          <p:cNvSpPr txBox="1"/>
          <p:nvPr/>
        </p:nvSpPr>
        <p:spPr>
          <a:xfrm>
            <a:off x="3884760" y="8685360"/>
            <a:ext cx="2971440" cy="456840"/>
          </a:xfrm>
          <a:prstGeom prst="rect">
            <a:avLst/>
          </a:prstGeom>
          <a:noFill/>
          <a:ln>
            <a:noFill/>
          </a:ln>
        </p:spPr>
        <p:txBody>
          <a:bodyPr anchor="b"/>
          <a:lstStyle/>
          <a:p>
            <a:pPr algn="r">
              <a:lnSpc>
                <a:spcPct val="100000"/>
              </a:lnSpc>
            </a:pPr>
            <a:fld id="{9B29FA4F-1B4F-4B3D-A0F7-9D8C504D4340}" type="slidenum">
              <a:rPr lang="ro-RO" sz="1200" strike="noStrike">
                <a:solidFill>
                  <a:srgbClr val="000000"/>
                </a:solidFill>
                <a:latin typeface="+mn-lt"/>
                <a:ea typeface="+mn-ea"/>
              </a:rPr>
              <a:t>46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PlaceHolder 1"/>
          <p:cNvSpPr>
            <a:spLocks noGrp="1"/>
          </p:cNvSpPr>
          <p:nvPr>
            <p:ph type="body"/>
          </p:nvPr>
        </p:nvSpPr>
        <p:spPr>
          <a:xfrm>
            <a:off x="685800" y="4343400"/>
            <a:ext cx="5486040" cy="4114440"/>
          </a:xfrm>
          <a:prstGeom prst="rect">
            <a:avLst/>
          </a:prstGeom>
        </p:spPr>
        <p:txBody>
          <a:bodyPr/>
          <a:lstStyle/>
          <a:p>
            <a:endParaRPr/>
          </a:p>
        </p:txBody>
      </p:sp>
      <p:sp>
        <p:nvSpPr>
          <p:cNvPr id="390" name="TextShape 2"/>
          <p:cNvSpPr txBox="1"/>
          <p:nvPr/>
        </p:nvSpPr>
        <p:spPr>
          <a:xfrm>
            <a:off x="3884760" y="8685360"/>
            <a:ext cx="2971440" cy="456840"/>
          </a:xfrm>
          <a:prstGeom prst="rect">
            <a:avLst/>
          </a:prstGeom>
          <a:noFill/>
          <a:ln>
            <a:noFill/>
          </a:ln>
        </p:spPr>
        <p:txBody>
          <a:bodyPr anchor="b"/>
          <a:lstStyle/>
          <a:p>
            <a:pPr algn="r">
              <a:lnSpc>
                <a:spcPct val="100000"/>
              </a:lnSpc>
            </a:pPr>
            <a:fld id="{23E9470A-11FF-4740-988F-E02FDFF9C353}" type="slidenum">
              <a:rPr lang="ro-RO" sz="1200" strike="noStrike">
                <a:solidFill>
                  <a:srgbClr val="000000"/>
                </a:solidFill>
                <a:latin typeface="+mn-lt"/>
                <a:ea typeface="+mn-ea"/>
              </a:rPr>
              <a:t>47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PlaceHolder 1"/>
          <p:cNvSpPr>
            <a:spLocks noGrp="1"/>
          </p:cNvSpPr>
          <p:nvPr>
            <p:ph type="body"/>
          </p:nvPr>
        </p:nvSpPr>
        <p:spPr>
          <a:xfrm>
            <a:off x="685800" y="4343400"/>
            <a:ext cx="5486040" cy="4114440"/>
          </a:xfrm>
          <a:prstGeom prst="rect">
            <a:avLst/>
          </a:prstGeom>
        </p:spPr>
        <p:txBody>
          <a:bodyPr/>
          <a:lstStyle/>
          <a:p>
            <a:endParaRPr/>
          </a:p>
        </p:txBody>
      </p:sp>
      <p:sp>
        <p:nvSpPr>
          <p:cNvPr id="392" name="TextShape 2"/>
          <p:cNvSpPr txBox="1"/>
          <p:nvPr/>
        </p:nvSpPr>
        <p:spPr>
          <a:xfrm>
            <a:off x="3884760" y="8685360"/>
            <a:ext cx="2971440" cy="456840"/>
          </a:xfrm>
          <a:prstGeom prst="rect">
            <a:avLst/>
          </a:prstGeom>
          <a:noFill/>
          <a:ln>
            <a:noFill/>
          </a:ln>
        </p:spPr>
        <p:txBody>
          <a:bodyPr anchor="b"/>
          <a:lstStyle/>
          <a:p>
            <a:pPr algn="r">
              <a:lnSpc>
                <a:spcPct val="100000"/>
              </a:lnSpc>
            </a:pPr>
            <a:fld id="{550068DE-1920-46DA-AD31-CD4323B9C52D}" type="slidenum">
              <a:rPr lang="ro-RO" sz="1200" strike="noStrike">
                <a:solidFill>
                  <a:srgbClr val="000000"/>
                </a:solidFill>
                <a:latin typeface="+mn-lt"/>
                <a:ea typeface="+mn-ea"/>
              </a:rPr>
              <a:t>48</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PlaceHolder 1"/>
          <p:cNvSpPr>
            <a:spLocks noGrp="1"/>
          </p:cNvSpPr>
          <p:nvPr>
            <p:ph type="body"/>
          </p:nvPr>
        </p:nvSpPr>
        <p:spPr>
          <a:xfrm>
            <a:off x="685800" y="4343400"/>
            <a:ext cx="5486040" cy="4114440"/>
          </a:xfrm>
          <a:prstGeom prst="rect">
            <a:avLst/>
          </a:prstGeom>
        </p:spPr>
        <p:txBody>
          <a:bodyPr/>
          <a:lstStyle/>
          <a:p>
            <a:endParaRPr/>
          </a:p>
        </p:txBody>
      </p:sp>
      <p:sp>
        <p:nvSpPr>
          <p:cNvPr id="394" name="TextShape 2"/>
          <p:cNvSpPr txBox="1"/>
          <p:nvPr/>
        </p:nvSpPr>
        <p:spPr>
          <a:xfrm>
            <a:off x="3884760" y="8685360"/>
            <a:ext cx="2971440" cy="456840"/>
          </a:xfrm>
          <a:prstGeom prst="rect">
            <a:avLst/>
          </a:prstGeom>
          <a:noFill/>
          <a:ln>
            <a:noFill/>
          </a:ln>
        </p:spPr>
        <p:txBody>
          <a:bodyPr anchor="b"/>
          <a:lstStyle/>
          <a:p>
            <a:pPr algn="r">
              <a:lnSpc>
                <a:spcPct val="100000"/>
              </a:lnSpc>
            </a:pPr>
            <a:fld id="{0E2D1406-457E-44BD-BC29-B9F7E62D2C91}" type="slidenum">
              <a:rPr lang="ro-RO" sz="1200" strike="noStrike">
                <a:solidFill>
                  <a:srgbClr val="000000"/>
                </a:solidFill>
                <a:latin typeface="+mn-lt"/>
                <a:ea typeface="+mn-ea"/>
              </a:rPr>
              <a:t>49</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PlaceHolder 1"/>
          <p:cNvSpPr>
            <a:spLocks noGrp="1"/>
          </p:cNvSpPr>
          <p:nvPr>
            <p:ph type="body"/>
          </p:nvPr>
        </p:nvSpPr>
        <p:spPr>
          <a:xfrm>
            <a:off x="685800" y="4343400"/>
            <a:ext cx="5486040" cy="4114440"/>
          </a:xfrm>
          <a:prstGeom prst="rect">
            <a:avLst/>
          </a:prstGeom>
        </p:spPr>
        <p:txBody>
          <a:bodyPr/>
          <a:lstStyle/>
          <a:p>
            <a:endParaRPr/>
          </a:p>
        </p:txBody>
      </p:sp>
      <p:sp>
        <p:nvSpPr>
          <p:cNvPr id="396" name="TextShape 2"/>
          <p:cNvSpPr txBox="1"/>
          <p:nvPr/>
        </p:nvSpPr>
        <p:spPr>
          <a:xfrm>
            <a:off x="3884760" y="8685360"/>
            <a:ext cx="2971440" cy="456840"/>
          </a:xfrm>
          <a:prstGeom prst="rect">
            <a:avLst/>
          </a:prstGeom>
          <a:noFill/>
          <a:ln>
            <a:noFill/>
          </a:ln>
        </p:spPr>
        <p:txBody>
          <a:bodyPr anchor="b"/>
          <a:lstStyle/>
          <a:p>
            <a:pPr algn="r">
              <a:lnSpc>
                <a:spcPct val="100000"/>
              </a:lnSpc>
            </a:pPr>
            <a:fld id="{0EA3484C-47B8-45B5-8BD8-7579DD467558}" type="slidenum">
              <a:rPr lang="ro-RO" sz="1200" strike="noStrike">
                <a:solidFill>
                  <a:srgbClr val="000000"/>
                </a:solidFill>
                <a:latin typeface="+mn-lt"/>
                <a:ea typeface="+mn-ea"/>
              </a:rPr>
              <a:t>50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PlaceHolder 1"/>
          <p:cNvSpPr>
            <a:spLocks noGrp="1"/>
          </p:cNvSpPr>
          <p:nvPr>
            <p:ph type="body"/>
          </p:nvPr>
        </p:nvSpPr>
        <p:spPr>
          <a:xfrm>
            <a:off x="685800" y="4343400"/>
            <a:ext cx="5486040" cy="4114440"/>
          </a:xfrm>
          <a:prstGeom prst="rect">
            <a:avLst/>
          </a:prstGeom>
        </p:spPr>
        <p:txBody>
          <a:bodyPr/>
          <a:lstStyle/>
          <a:p>
            <a:endParaRPr/>
          </a:p>
        </p:txBody>
      </p:sp>
      <p:sp>
        <p:nvSpPr>
          <p:cNvPr id="344" name="TextShape 2"/>
          <p:cNvSpPr txBox="1"/>
          <p:nvPr/>
        </p:nvSpPr>
        <p:spPr>
          <a:xfrm>
            <a:off x="3884760" y="8685360"/>
            <a:ext cx="2971440" cy="456840"/>
          </a:xfrm>
          <a:prstGeom prst="rect">
            <a:avLst/>
          </a:prstGeom>
          <a:noFill/>
          <a:ln>
            <a:noFill/>
          </a:ln>
        </p:spPr>
        <p:txBody>
          <a:bodyPr anchor="b"/>
          <a:lstStyle/>
          <a:p>
            <a:pPr algn="r">
              <a:lnSpc>
                <a:spcPct val="100000"/>
              </a:lnSpc>
            </a:pPr>
            <a:fld id="{DC7E1938-C15B-4FB6-A8E2-D182D9A6DACD}" type="slidenum">
              <a:rPr lang="ro-RO" sz="1200" strike="noStrike">
                <a:solidFill>
                  <a:srgbClr val="000000"/>
                </a:solidFill>
                <a:latin typeface="+mn-lt"/>
                <a:ea typeface="+mn-ea"/>
              </a:rPr>
              <a:t>24</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PlaceHolder 1"/>
          <p:cNvSpPr>
            <a:spLocks noGrp="1"/>
          </p:cNvSpPr>
          <p:nvPr>
            <p:ph type="body"/>
          </p:nvPr>
        </p:nvSpPr>
        <p:spPr>
          <a:xfrm>
            <a:off x="685800" y="4343400"/>
            <a:ext cx="5486040" cy="4114440"/>
          </a:xfrm>
          <a:prstGeom prst="rect">
            <a:avLst/>
          </a:prstGeom>
        </p:spPr>
        <p:txBody>
          <a:bodyPr/>
          <a:lstStyle/>
          <a:p>
            <a:endParaRPr/>
          </a:p>
        </p:txBody>
      </p:sp>
      <p:sp>
        <p:nvSpPr>
          <p:cNvPr id="398" name="TextShape 2"/>
          <p:cNvSpPr txBox="1"/>
          <p:nvPr/>
        </p:nvSpPr>
        <p:spPr>
          <a:xfrm>
            <a:off x="3884760" y="8685360"/>
            <a:ext cx="2971440" cy="456840"/>
          </a:xfrm>
          <a:prstGeom prst="rect">
            <a:avLst/>
          </a:prstGeom>
          <a:noFill/>
          <a:ln>
            <a:noFill/>
          </a:ln>
        </p:spPr>
        <p:txBody>
          <a:bodyPr anchor="b"/>
          <a:lstStyle/>
          <a:p>
            <a:pPr algn="r">
              <a:lnSpc>
                <a:spcPct val="100000"/>
              </a:lnSpc>
            </a:pPr>
            <a:fld id="{66F89DDB-CB93-4CFE-BE43-61448E0269D1}" type="slidenum">
              <a:rPr lang="ro-RO" sz="1200" strike="noStrike">
                <a:solidFill>
                  <a:srgbClr val="000000"/>
                </a:solidFill>
                <a:latin typeface="+mn-lt"/>
                <a:ea typeface="+mn-ea"/>
              </a:rPr>
              <a:t>51</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PlaceHolder 1"/>
          <p:cNvSpPr>
            <a:spLocks noGrp="1"/>
          </p:cNvSpPr>
          <p:nvPr>
            <p:ph type="body"/>
          </p:nvPr>
        </p:nvSpPr>
        <p:spPr>
          <a:xfrm>
            <a:off x="685800" y="4343400"/>
            <a:ext cx="5486040" cy="4114440"/>
          </a:xfrm>
          <a:prstGeom prst="rect">
            <a:avLst/>
          </a:prstGeom>
        </p:spPr>
        <p:txBody>
          <a:bodyPr/>
          <a:lstStyle/>
          <a:p>
            <a:endParaRPr/>
          </a:p>
        </p:txBody>
      </p:sp>
      <p:sp>
        <p:nvSpPr>
          <p:cNvPr id="400" name="TextShape 2"/>
          <p:cNvSpPr txBox="1"/>
          <p:nvPr/>
        </p:nvSpPr>
        <p:spPr>
          <a:xfrm>
            <a:off x="3884760" y="8685360"/>
            <a:ext cx="2971440" cy="456840"/>
          </a:xfrm>
          <a:prstGeom prst="rect">
            <a:avLst/>
          </a:prstGeom>
          <a:noFill/>
          <a:ln>
            <a:noFill/>
          </a:ln>
        </p:spPr>
        <p:txBody>
          <a:bodyPr anchor="b"/>
          <a:lstStyle/>
          <a:p>
            <a:pPr algn="r">
              <a:lnSpc>
                <a:spcPct val="100000"/>
              </a:lnSpc>
            </a:pPr>
            <a:fld id="{081589C4-F2C0-4C03-82C2-A0754258C2AE}" type="slidenum">
              <a:rPr lang="ro-RO" sz="1200" strike="noStrike">
                <a:solidFill>
                  <a:srgbClr val="000000"/>
                </a:solidFill>
                <a:latin typeface="+mn-lt"/>
                <a:ea typeface="+mn-ea"/>
              </a:rPr>
              <a:t>52</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PlaceHolder 1"/>
          <p:cNvSpPr>
            <a:spLocks noGrp="1"/>
          </p:cNvSpPr>
          <p:nvPr>
            <p:ph type="body"/>
          </p:nvPr>
        </p:nvSpPr>
        <p:spPr>
          <a:xfrm>
            <a:off x="685800" y="4343400"/>
            <a:ext cx="5486040" cy="4114440"/>
          </a:xfrm>
          <a:prstGeom prst="rect">
            <a:avLst/>
          </a:prstGeom>
        </p:spPr>
        <p:txBody>
          <a:bodyPr/>
          <a:lstStyle/>
          <a:p>
            <a:endParaRPr/>
          </a:p>
        </p:txBody>
      </p:sp>
      <p:sp>
        <p:nvSpPr>
          <p:cNvPr id="402" name="TextShape 2"/>
          <p:cNvSpPr txBox="1"/>
          <p:nvPr/>
        </p:nvSpPr>
        <p:spPr>
          <a:xfrm>
            <a:off x="3884760" y="8685360"/>
            <a:ext cx="2971440" cy="456840"/>
          </a:xfrm>
          <a:prstGeom prst="rect">
            <a:avLst/>
          </a:prstGeom>
          <a:noFill/>
          <a:ln>
            <a:noFill/>
          </a:ln>
        </p:spPr>
        <p:txBody>
          <a:bodyPr anchor="b"/>
          <a:lstStyle/>
          <a:p>
            <a:pPr algn="r">
              <a:lnSpc>
                <a:spcPct val="100000"/>
              </a:lnSpc>
            </a:pPr>
            <a:fld id="{64047F57-F755-44FE-8FAD-AC98848381CF}" type="slidenum">
              <a:rPr lang="ro-RO" sz="1200" strike="noStrike">
                <a:solidFill>
                  <a:srgbClr val="000000"/>
                </a:solidFill>
                <a:latin typeface="+mn-lt"/>
                <a:ea typeface="+mn-ea"/>
              </a:rPr>
              <a:t>53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PlaceHolder 1"/>
          <p:cNvSpPr>
            <a:spLocks noGrp="1"/>
          </p:cNvSpPr>
          <p:nvPr>
            <p:ph type="body"/>
          </p:nvPr>
        </p:nvSpPr>
        <p:spPr>
          <a:xfrm>
            <a:off x="685800" y="4343400"/>
            <a:ext cx="5486040" cy="4114440"/>
          </a:xfrm>
          <a:prstGeom prst="rect">
            <a:avLst/>
          </a:prstGeom>
        </p:spPr>
        <p:txBody>
          <a:bodyPr/>
          <a:lstStyle/>
          <a:p>
            <a:endParaRPr/>
          </a:p>
        </p:txBody>
      </p:sp>
      <p:sp>
        <p:nvSpPr>
          <p:cNvPr id="346" name="TextShape 2"/>
          <p:cNvSpPr txBox="1"/>
          <p:nvPr/>
        </p:nvSpPr>
        <p:spPr>
          <a:xfrm>
            <a:off x="3884760" y="8685360"/>
            <a:ext cx="2971440" cy="456840"/>
          </a:xfrm>
          <a:prstGeom prst="rect">
            <a:avLst/>
          </a:prstGeom>
          <a:noFill/>
          <a:ln>
            <a:noFill/>
          </a:ln>
        </p:spPr>
        <p:txBody>
          <a:bodyPr anchor="b"/>
          <a:lstStyle/>
          <a:p>
            <a:pPr algn="r">
              <a:lnSpc>
                <a:spcPct val="100000"/>
              </a:lnSpc>
            </a:pPr>
            <a:fld id="{AF95ECD5-5685-476C-B76C-7D17E680F964}" type="slidenum">
              <a:rPr lang="ro-RO" sz="1200" strike="noStrike">
                <a:solidFill>
                  <a:srgbClr val="000000"/>
                </a:solidFill>
                <a:latin typeface="+mn-lt"/>
                <a:ea typeface="+mn-ea"/>
              </a:rPr>
              <a:t>25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PlaceHolder 1"/>
          <p:cNvSpPr>
            <a:spLocks noGrp="1"/>
          </p:cNvSpPr>
          <p:nvPr>
            <p:ph type="body"/>
          </p:nvPr>
        </p:nvSpPr>
        <p:spPr>
          <a:xfrm>
            <a:off x="685800" y="4343400"/>
            <a:ext cx="5486040" cy="4114440"/>
          </a:xfrm>
          <a:prstGeom prst="rect">
            <a:avLst/>
          </a:prstGeom>
        </p:spPr>
        <p:txBody>
          <a:bodyPr/>
          <a:lstStyle/>
          <a:p>
            <a:endParaRPr/>
          </a:p>
        </p:txBody>
      </p:sp>
      <p:sp>
        <p:nvSpPr>
          <p:cNvPr id="348" name="TextShape 2"/>
          <p:cNvSpPr txBox="1"/>
          <p:nvPr/>
        </p:nvSpPr>
        <p:spPr>
          <a:xfrm>
            <a:off x="3884760" y="8685360"/>
            <a:ext cx="2971440" cy="456840"/>
          </a:xfrm>
          <a:prstGeom prst="rect">
            <a:avLst/>
          </a:prstGeom>
          <a:noFill/>
          <a:ln>
            <a:noFill/>
          </a:ln>
        </p:spPr>
        <p:txBody>
          <a:bodyPr anchor="b"/>
          <a:lstStyle/>
          <a:p>
            <a:pPr algn="r">
              <a:lnSpc>
                <a:spcPct val="100000"/>
              </a:lnSpc>
            </a:pPr>
            <a:fld id="{32A85503-06BC-456D-8BFC-400386A03BF7}" type="slidenum">
              <a:rPr lang="ro-RO" sz="1200" strike="noStrike">
                <a:solidFill>
                  <a:srgbClr val="000000"/>
                </a:solidFill>
                <a:latin typeface="+mn-lt"/>
                <a:ea typeface="+mn-ea"/>
              </a:rPr>
              <a:t>26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PlaceHolder 1"/>
          <p:cNvSpPr>
            <a:spLocks noGrp="1"/>
          </p:cNvSpPr>
          <p:nvPr>
            <p:ph type="body"/>
          </p:nvPr>
        </p:nvSpPr>
        <p:spPr>
          <a:xfrm>
            <a:off x="685800" y="4343400"/>
            <a:ext cx="5486040" cy="4114440"/>
          </a:xfrm>
          <a:prstGeom prst="rect">
            <a:avLst/>
          </a:prstGeom>
        </p:spPr>
        <p:txBody>
          <a:bodyPr/>
          <a:lstStyle/>
          <a:p>
            <a:endParaRPr/>
          </a:p>
        </p:txBody>
      </p:sp>
      <p:sp>
        <p:nvSpPr>
          <p:cNvPr id="350" name="TextShape 2"/>
          <p:cNvSpPr txBox="1"/>
          <p:nvPr/>
        </p:nvSpPr>
        <p:spPr>
          <a:xfrm>
            <a:off x="3884760" y="8685360"/>
            <a:ext cx="2971440" cy="456840"/>
          </a:xfrm>
          <a:prstGeom prst="rect">
            <a:avLst/>
          </a:prstGeom>
          <a:noFill/>
          <a:ln>
            <a:noFill/>
          </a:ln>
        </p:spPr>
        <p:txBody>
          <a:bodyPr anchor="b"/>
          <a:lstStyle/>
          <a:p>
            <a:pPr algn="r">
              <a:lnSpc>
                <a:spcPct val="100000"/>
              </a:lnSpc>
            </a:pPr>
            <a:fld id="{050D8C0D-0E2A-48A0-ACE1-FA8899110219}" type="slidenum">
              <a:rPr lang="ro-RO" sz="1200" strike="noStrike">
                <a:solidFill>
                  <a:srgbClr val="000000"/>
                </a:solidFill>
                <a:latin typeface="+mn-lt"/>
                <a:ea typeface="+mn-ea"/>
              </a:rPr>
              <a:t>27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PlaceHolder 1"/>
          <p:cNvSpPr>
            <a:spLocks noGrp="1"/>
          </p:cNvSpPr>
          <p:nvPr>
            <p:ph type="body"/>
          </p:nvPr>
        </p:nvSpPr>
        <p:spPr>
          <a:xfrm>
            <a:off x="685800" y="4343400"/>
            <a:ext cx="5486040" cy="4114440"/>
          </a:xfrm>
          <a:prstGeom prst="rect">
            <a:avLst/>
          </a:prstGeom>
        </p:spPr>
        <p:txBody>
          <a:bodyPr/>
          <a:lstStyle/>
          <a:p>
            <a:endParaRPr/>
          </a:p>
        </p:txBody>
      </p:sp>
      <p:sp>
        <p:nvSpPr>
          <p:cNvPr id="352" name="TextShape 2"/>
          <p:cNvSpPr txBox="1"/>
          <p:nvPr/>
        </p:nvSpPr>
        <p:spPr>
          <a:xfrm>
            <a:off x="3884760" y="8685360"/>
            <a:ext cx="2971440" cy="456840"/>
          </a:xfrm>
          <a:prstGeom prst="rect">
            <a:avLst/>
          </a:prstGeom>
          <a:noFill/>
          <a:ln>
            <a:noFill/>
          </a:ln>
        </p:spPr>
        <p:txBody>
          <a:bodyPr anchor="b"/>
          <a:lstStyle/>
          <a:p>
            <a:pPr algn="r">
              <a:lnSpc>
                <a:spcPct val="100000"/>
              </a:lnSpc>
            </a:pPr>
            <a:fld id="{AE03CE34-49AB-4458-935D-960964374990}" type="slidenum">
              <a:rPr lang="ro-RO" sz="1200" strike="noStrike">
                <a:solidFill>
                  <a:srgbClr val="000000"/>
                </a:solidFill>
                <a:latin typeface="+mn-lt"/>
                <a:ea typeface="+mn-ea"/>
              </a:rPr>
              <a:t>28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PlaceHolder 1"/>
          <p:cNvSpPr>
            <a:spLocks noGrp="1"/>
          </p:cNvSpPr>
          <p:nvPr>
            <p:ph type="body"/>
          </p:nvPr>
        </p:nvSpPr>
        <p:spPr>
          <a:xfrm>
            <a:off x="685800" y="4343400"/>
            <a:ext cx="5486040" cy="4114440"/>
          </a:xfrm>
          <a:prstGeom prst="rect">
            <a:avLst/>
          </a:prstGeom>
        </p:spPr>
        <p:txBody>
          <a:bodyPr/>
          <a:lstStyle/>
          <a:p>
            <a:endParaRPr/>
          </a:p>
        </p:txBody>
      </p:sp>
      <p:sp>
        <p:nvSpPr>
          <p:cNvPr id="354" name="TextShape 2"/>
          <p:cNvSpPr txBox="1"/>
          <p:nvPr/>
        </p:nvSpPr>
        <p:spPr>
          <a:xfrm>
            <a:off x="3884760" y="8685360"/>
            <a:ext cx="2971440" cy="456840"/>
          </a:xfrm>
          <a:prstGeom prst="rect">
            <a:avLst/>
          </a:prstGeom>
          <a:noFill/>
          <a:ln>
            <a:noFill/>
          </a:ln>
        </p:spPr>
        <p:txBody>
          <a:bodyPr anchor="b"/>
          <a:lstStyle/>
          <a:p>
            <a:pPr algn="r">
              <a:lnSpc>
                <a:spcPct val="100000"/>
              </a:lnSpc>
            </a:pPr>
            <a:fld id="{1F921452-9BFC-4A29-8F4E-608B2E0861B7}" type="slidenum">
              <a:rPr lang="ro-RO" sz="1200" strike="noStrike">
                <a:solidFill>
                  <a:srgbClr val="000000"/>
                </a:solidFill>
                <a:latin typeface="+mn-lt"/>
                <a:ea typeface="+mn-ea"/>
              </a:rPr>
              <a:t>29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PlaceHolder 1"/>
          <p:cNvSpPr>
            <a:spLocks noGrp="1"/>
          </p:cNvSpPr>
          <p:nvPr>
            <p:ph type="body"/>
          </p:nvPr>
        </p:nvSpPr>
        <p:spPr>
          <a:xfrm>
            <a:off x="685800" y="4343400"/>
            <a:ext cx="5486040" cy="4114440"/>
          </a:xfrm>
          <a:prstGeom prst="rect">
            <a:avLst/>
          </a:prstGeom>
        </p:spPr>
        <p:txBody>
          <a:bodyPr/>
          <a:lstStyle/>
          <a:p>
            <a:endParaRPr/>
          </a:p>
        </p:txBody>
      </p:sp>
      <p:sp>
        <p:nvSpPr>
          <p:cNvPr id="356" name="TextShape 2"/>
          <p:cNvSpPr txBox="1"/>
          <p:nvPr/>
        </p:nvSpPr>
        <p:spPr>
          <a:xfrm>
            <a:off x="3884760" y="8685360"/>
            <a:ext cx="2971440" cy="456840"/>
          </a:xfrm>
          <a:prstGeom prst="rect">
            <a:avLst/>
          </a:prstGeom>
          <a:noFill/>
          <a:ln>
            <a:noFill/>
          </a:ln>
        </p:spPr>
        <p:txBody>
          <a:bodyPr anchor="b"/>
          <a:lstStyle/>
          <a:p>
            <a:pPr algn="r">
              <a:lnSpc>
                <a:spcPct val="100000"/>
              </a:lnSpc>
            </a:pPr>
            <a:fld id="{47A3A84E-FDBA-4831-84D7-CF2A7B693D3F}" type="slidenum">
              <a:rPr lang="ro-RO" sz="1200" strike="noStrike">
                <a:solidFill>
                  <a:srgbClr val="000000"/>
                </a:solidFill>
                <a:latin typeface="+mn-lt"/>
                <a:ea typeface="+mn-ea"/>
              </a:rPr>
              <a:t>30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39917974-8516-4357-902C-2BA87C36955E}" type="datetimeFigureOut">
              <a:rPr lang="en-US" smtClean="0"/>
              <a:pPr/>
              <a:t>10/7/2020</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C3A753A2-EBB4-4B8D-8302-D5982C259A31}"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9917974-8516-4357-902C-2BA87C36955E}" type="datetimeFigureOut">
              <a:rPr lang="en-US" smtClean="0"/>
              <a:pPr/>
              <a:t>10/7/2020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753A2-EBB4-4B8D-8302-D5982C259A3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9917974-8516-4357-902C-2BA87C36955E}" type="datetimeFigureOut">
              <a:rPr lang="en-US" smtClean="0"/>
              <a:pPr/>
              <a:t>10/7/2020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753A2-EBB4-4B8D-8302-D5982C259A3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64600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82" name="PlaceHolder 1"/>
          <p:cNvSpPr>
            <a:spLocks noGrp="1"/>
          </p:cNvSpPr>
          <p:nvPr>
            <p:ph type="title"/>
          </p:nvPr>
        </p:nvSpPr>
        <p:spPr>
          <a:xfrm>
            <a:off x="1469480" y="261268"/>
            <a:ext cx="7347402" cy="1132272"/>
          </a:xfrm>
          <a:prstGeom prst="rect">
            <a:avLst/>
          </a:prstGeom>
        </p:spPr>
        <p:txBody>
          <a:bodyPr lIns="0" tIns="0" rIns="0" bIns="0" anchor="ctr"/>
          <a:lstStyle/>
          <a:p>
            <a:pPr algn="ctr"/>
            <a:endParaRPr/>
          </a:p>
        </p:txBody>
      </p:sp>
      <p:sp>
        <p:nvSpPr>
          <p:cNvPr id="83" name="PlaceHolder 2"/>
          <p:cNvSpPr>
            <a:spLocks noGrp="1"/>
          </p:cNvSpPr>
          <p:nvPr>
            <p:ph type="subTitle"/>
          </p:nvPr>
        </p:nvSpPr>
        <p:spPr>
          <a:xfrm>
            <a:off x="1469480" y="1654482"/>
            <a:ext cx="7347402" cy="3977484"/>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8573379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1469480" y="261268"/>
            <a:ext cx="7347402" cy="1132272"/>
          </a:xfrm>
          <a:prstGeom prst="rect">
            <a:avLst/>
          </a:prstGeom>
        </p:spPr>
        <p:txBody>
          <a:bodyPr lIns="0" tIns="0" rIns="0" bIns="0" anchor="ctr"/>
          <a:lstStyle/>
          <a:p>
            <a:pPr algn="ctr"/>
            <a:endParaRPr/>
          </a:p>
        </p:txBody>
      </p:sp>
      <p:sp>
        <p:nvSpPr>
          <p:cNvPr id="85" name="PlaceHolder 2"/>
          <p:cNvSpPr>
            <a:spLocks noGrp="1"/>
          </p:cNvSpPr>
          <p:nvPr>
            <p:ph type="body"/>
          </p:nvPr>
        </p:nvSpPr>
        <p:spPr>
          <a:xfrm>
            <a:off x="1469480" y="1654482"/>
            <a:ext cx="7347402" cy="3977484"/>
          </a:xfrm>
          <a:prstGeom prst="rect">
            <a:avLst/>
          </a:prstGeom>
        </p:spPr>
        <p:txBody>
          <a:bodyPr lIns="0" tIns="0" rIns="0" bIns="0"/>
          <a:lstStyle/>
          <a:p>
            <a:endParaRPr/>
          </a:p>
        </p:txBody>
      </p:sp>
    </p:spTree>
    <p:extLst>
      <p:ext uri="{BB962C8B-B14F-4D97-AF65-F5344CB8AC3E}">
        <p14:creationId xmlns:p14="http://schemas.microsoft.com/office/powerpoint/2010/main" val="2566106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9917974-8516-4357-902C-2BA87C36955E}" type="datetimeFigureOut">
              <a:rPr lang="en-US" smtClean="0"/>
              <a:pPr/>
              <a:t>10/7/2020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753A2-EBB4-4B8D-8302-D5982C259A3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39917974-8516-4357-902C-2BA87C36955E}" type="datetimeFigureOut">
              <a:rPr lang="en-US" smtClean="0"/>
              <a:pPr/>
              <a:t>10/7/2020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753A2-EBB4-4B8D-8302-D5982C259A31}"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9917974-8516-4357-902C-2BA87C36955E}" type="datetimeFigureOut">
              <a:rPr lang="en-US" smtClean="0"/>
              <a:pPr/>
              <a:t>10/7/2020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A753A2-EBB4-4B8D-8302-D5982C259A3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39917974-8516-4357-902C-2BA87C36955E}" type="datetimeFigureOut">
              <a:rPr lang="en-US" smtClean="0"/>
              <a:pPr/>
              <a:t>10/7/2020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A753A2-EBB4-4B8D-8302-D5982C259A3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39917974-8516-4357-902C-2BA87C36955E}" type="datetimeFigureOut">
              <a:rPr lang="en-US" smtClean="0"/>
              <a:pPr/>
              <a:t>10/7/2020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A753A2-EBB4-4B8D-8302-D5982C259A3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917974-8516-4357-902C-2BA87C36955E}" type="datetimeFigureOut">
              <a:rPr lang="en-US" smtClean="0"/>
              <a:pPr/>
              <a:t>10/7/2020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A753A2-EBB4-4B8D-8302-D5982C259A3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9917974-8516-4357-902C-2BA87C36955E}" type="datetimeFigureOut">
              <a:rPr lang="en-US" smtClean="0"/>
              <a:pPr/>
              <a:t>10/7/2020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A753A2-EBB4-4B8D-8302-D5982C259A3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39917974-8516-4357-902C-2BA87C36955E}" type="datetimeFigureOut">
              <a:rPr lang="en-US" smtClean="0"/>
              <a:pPr/>
              <a:t>10/7/2020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C3A753A2-EBB4-4B8D-8302-D5982C259A31}"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39917974-8516-4357-902C-2BA87C36955E}" type="datetimeFigureOut">
              <a:rPr lang="en-US" smtClean="0"/>
              <a:pPr/>
              <a:t>10/7/2020</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C3A753A2-EBB4-4B8D-8302-D5982C259A31}"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5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4348" y="2428868"/>
            <a:ext cx="7772400" cy="1470025"/>
          </a:xfrm>
        </p:spPr>
        <p:txBody>
          <a:bodyPr>
            <a:normAutofit fontScale="90000"/>
          </a:bodyPr>
          <a:lstStyle/>
          <a:p>
            <a:r>
              <a:rPr lang="ro-RO" sz="5400" b="1" dirty="0"/>
              <a:t>MICROBIOLOGIE ECOLOGICĂ</a:t>
            </a:r>
            <a:br>
              <a:rPr lang="en-US" b="1" dirty="0"/>
            </a:b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70000" lnSpcReduction="20000"/>
          </a:bodyPr>
          <a:lstStyle/>
          <a:p>
            <a:pPr algn="ctr">
              <a:buNone/>
            </a:pPr>
            <a:r>
              <a:rPr lang="ro-RO" b="1" dirty="0"/>
              <a:t>3. INTERRELAŢII MICROORGANISM - MACROORGANISM </a:t>
            </a:r>
            <a:endParaRPr lang="en-US" dirty="0"/>
          </a:p>
          <a:p>
            <a:r>
              <a:rPr lang="ro-RO" dirty="0"/>
              <a:t>Între organismul uman şi microorganisme se stabilesc relaţii foarte variate, dintre care unele îi sunt dăunătoare iar altele benefice. Astfel, între macroorganism şi microorganisme (bacterii, virusuri, fungi, protozoare), se stabilesc relaţii care pot fi de comensalism, mutualism şi parazitism.</a:t>
            </a:r>
            <a:endParaRPr lang="en-US" dirty="0"/>
          </a:p>
          <a:p>
            <a:pPr>
              <a:buNone/>
            </a:pPr>
            <a:r>
              <a:rPr lang="ro-RO" b="1" dirty="0"/>
              <a:t> </a:t>
            </a:r>
            <a:endParaRPr lang="en-US" dirty="0"/>
          </a:p>
          <a:p>
            <a:r>
              <a:rPr lang="ro-RO" b="1" dirty="0"/>
              <a:t>COMENSALISMUL </a:t>
            </a:r>
            <a:r>
              <a:rPr lang="ro-RO" dirty="0"/>
              <a:t>este o </a:t>
            </a:r>
            <a:r>
              <a:rPr lang="ro-RO" b="1" i="1" dirty="0"/>
              <a:t>asociaţie în care un microorganism foloseşte ca mediu de viaţă un alt organism fără să-l prejudicieze</a:t>
            </a:r>
            <a:r>
              <a:rPr lang="ro-RO" dirty="0"/>
              <a:t>. Omul este gazda unei flore comensale foarte bogate - flora normală, prezentă pe piele, mucoase, tract digestiv, etc. Microorganismele trăiesc şi se nutresc în strânsă relaţie cu gazda, dar nu pe seama ţesuturilor acesteia, ceea ce nu antrenează urmări vizibile pentru macroorganism. Exemplu: </a:t>
            </a:r>
            <a:r>
              <a:rPr lang="ro-RO" i="1" dirty="0"/>
              <a:t>bacteriile florei indigene a pielii</a:t>
            </a:r>
            <a:r>
              <a:rPr lang="ro-RO" dirty="0"/>
              <a:t> care se hrănesc cu detritusuri organice de pe suprafaţa tegumentelor. </a:t>
            </a:r>
            <a:endParaRPr lang="en-US" dirty="0"/>
          </a:p>
          <a:p>
            <a:r>
              <a:rPr lang="ro-RO" b="1" dirty="0"/>
              <a:t> </a:t>
            </a:r>
            <a:endParaRPr lang="en-US" dirty="0"/>
          </a:p>
          <a:p>
            <a:r>
              <a:rPr lang="ro-RO" b="1" dirty="0"/>
              <a:t>MUTUALISMUL (TOLERANŢĂ MUTUALĂ) </a:t>
            </a:r>
            <a:r>
              <a:rPr lang="ro-RO" dirty="0"/>
              <a:t>este o </a:t>
            </a:r>
            <a:r>
              <a:rPr lang="ro-RO" b="1" i="1" dirty="0"/>
              <a:t>relaţie care se stabileşte în beneficiul ambilor parteneri ai asociaţiei</a:t>
            </a:r>
            <a:r>
              <a:rPr lang="ro-RO" dirty="0"/>
              <a:t>. De exemplu, între </a:t>
            </a:r>
            <a:r>
              <a:rPr lang="ro-RO" b="1" i="1" dirty="0"/>
              <a:t>bacilii lactici şi gazda umană</a:t>
            </a:r>
            <a:r>
              <a:rPr lang="ro-RO" dirty="0"/>
              <a:t> există un beneficiu reciproc: vaginul oferă condiţii de viaţă bacililor lactici, iar aceştia, la rândul lor, acidifică mediul împiedicând dezvoltarea altor microorganisme. Alt exemplu, este constituit din </a:t>
            </a:r>
            <a:r>
              <a:rPr lang="ro-RO" b="1" i="1" dirty="0"/>
              <a:t>bacteriile florei indigene intestinale</a:t>
            </a:r>
            <a:r>
              <a:rPr lang="ro-RO" dirty="0"/>
              <a:t>, care produc fenomenele fiziologice de fermentaţie şi putrefacţie, ca şi sinteza unor vitamine.</a:t>
            </a:r>
            <a:endParaRPr lang="en-US" dirty="0"/>
          </a:p>
          <a:p>
            <a:pPr>
              <a:buNone/>
            </a:pPr>
            <a:r>
              <a:rPr lang="ro-RO" b="1" dirty="0"/>
              <a:t> </a:t>
            </a:r>
            <a:endParaRPr lang="en-US" dirty="0"/>
          </a:p>
          <a:p>
            <a:r>
              <a:rPr lang="ro-RO" b="1" dirty="0"/>
              <a:t>PARAZITISMUL</a:t>
            </a:r>
            <a:r>
              <a:rPr lang="ro-RO" dirty="0"/>
              <a:t> este o </a:t>
            </a:r>
            <a:r>
              <a:rPr lang="ro-RO" b="1" i="1" dirty="0"/>
              <a:t>relaţie care se stabileşte în mod cert în beneficiul microorganismului şi în detrimentul gazdei umane</a:t>
            </a:r>
            <a:r>
              <a:rPr lang="ro-RO" dirty="0"/>
              <a:t>. Din această categorie fac parte </a:t>
            </a:r>
            <a:r>
              <a:rPr lang="ro-RO" b="1" i="1" dirty="0"/>
              <a:t>microorganismele patogene</a:t>
            </a:r>
            <a:r>
              <a:rPr lang="ro-RO" dirty="0"/>
              <a:t>.</a:t>
            </a:r>
            <a:endParaRPr lang="en-US" dirty="0"/>
          </a:p>
          <a:p>
            <a:r>
              <a:rPr lang="ro-RO" dirty="0"/>
              <a:t>Însă acestor tipuri de relaţii nu le corespund grupe taxonomice fixe de microorganisme, deoarece relaţiile care se stabilesc depind în egală măsură de gazda umană. Astfel, în anumite condiţii, relaţia de comensalism sau mutualism poate să se transforme într-o relaţie de parazitism cu efecte nefavorabile asupra gazdei. </a:t>
            </a:r>
            <a:endParaRPr lang="en-US" dirty="0"/>
          </a:p>
          <a:p>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28670"/>
            <a:ext cx="8229600" cy="5395930"/>
          </a:xfrm>
        </p:spPr>
        <p:txBody>
          <a:bodyPr>
            <a:normAutofit fontScale="77500" lnSpcReduction="20000"/>
          </a:bodyPr>
          <a:lstStyle/>
          <a:p>
            <a:r>
              <a:rPr lang="ro-RO" b="1" dirty="0"/>
              <a:t>“OPORTUNISMUL”</a:t>
            </a:r>
            <a:r>
              <a:rPr lang="ro-RO" dirty="0"/>
              <a:t>. Unele </a:t>
            </a:r>
            <a:r>
              <a:rPr lang="ro-RO" b="1" i="1" dirty="0"/>
              <a:t>microorganisme nu sunt capabile să producă boala la gazdă, în condiţii normale</a:t>
            </a:r>
            <a:r>
              <a:rPr lang="ro-RO" dirty="0"/>
              <a:t> dar, odată cu </a:t>
            </a:r>
            <a:r>
              <a:rPr lang="ro-RO" b="1" i="1" dirty="0"/>
              <a:t>apariţia unor schimbări în circumstanţele ecologice ale mediului intern sau extern</a:t>
            </a:r>
            <a:r>
              <a:rPr lang="ro-RO" dirty="0"/>
              <a:t> (surmenaj, subnutriţie, tumori comsumptive, infecţii intercurente etc.) </a:t>
            </a:r>
            <a:r>
              <a:rPr lang="ro-RO" b="1" i="1" dirty="0"/>
              <a:t>determină infecţii grave şi chiar mortale</a:t>
            </a:r>
            <a:r>
              <a:rPr lang="ro-RO" dirty="0"/>
              <a:t>. De exemplu, la nou-născuţi, pot apare infecţii grave cu </a:t>
            </a:r>
            <a:r>
              <a:rPr lang="ro-RO" b="1" i="1" dirty="0"/>
              <a:t>E. coli</a:t>
            </a:r>
            <a:r>
              <a:rPr lang="ro-RO" dirty="0"/>
              <a:t> (tulpini condiţionat patogene). De asemenea, </a:t>
            </a:r>
            <a:r>
              <a:rPr lang="ro-RO" b="1" i="1" dirty="0"/>
              <a:t>flora indigenă fusospirilară</a:t>
            </a:r>
            <a:r>
              <a:rPr lang="ro-RO" dirty="0"/>
              <a:t> a cavităţii bucale (Borrelia vincenti, Fusobacterium fusiformis), în anumite condiţii de scădere a rezistenţei organismului, poate provoca stomatite, angine sau faringite ulceromembranoase. Un alt exemplu din această categorie îl oferă </a:t>
            </a:r>
            <a:r>
              <a:rPr lang="ro-RO" b="1" i="1" dirty="0"/>
              <a:t>fungii</a:t>
            </a:r>
            <a:r>
              <a:rPr lang="ro-RO" b="1" dirty="0"/>
              <a:t> </a:t>
            </a:r>
            <a:r>
              <a:rPr lang="ro-RO" dirty="0"/>
              <a:t>(în special levurile, de tipul Candida albicans), care în cazuri de diabet zaharat, tumori ale ţesutului limfoid, leucemii, provoacă infecţii grave, locale sau viscerale, mortale. </a:t>
            </a:r>
            <a:endParaRPr lang="en-US" dirty="0"/>
          </a:p>
          <a:p>
            <a:r>
              <a:rPr lang="ro-RO" dirty="0"/>
              <a:t>Relativ la tipul de relaţie “oportunism”, trebuie avută în vedere posibilitatea </a:t>
            </a:r>
            <a:r>
              <a:rPr lang="ro-RO" b="1" i="1" dirty="0"/>
              <a:t>exacerbării florei bacteriene indigene</a:t>
            </a:r>
            <a:r>
              <a:rPr lang="ro-RO" dirty="0"/>
              <a:t>, </a:t>
            </a:r>
            <a:r>
              <a:rPr lang="ro-RO" b="1" i="1" dirty="0"/>
              <a:t>în condiţiile tratamentului intensiv</a:t>
            </a:r>
            <a:r>
              <a:rPr lang="ro-RO" dirty="0"/>
              <a:t> (şi uneori abuziv) </a:t>
            </a:r>
            <a:r>
              <a:rPr lang="ro-RO" b="1" i="1" dirty="0"/>
              <a:t>cu corticosteroizi</a:t>
            </a:r>
            <a:r>
              <a:rPr lang="ro-RO" dirty="0"/>
              <a:t>, tratament care diminuă rezistenţa nespecifică şi specifică a macroorganismului.</a:t>
            </a:r>
            <a:endParaRPr lang="en-US" dirty="0"/>
          </a:p>
          <a:p>
            <a:r>
              <a:rPr lang="ro-RO" dirty="0"/>
              <a:t>Cel mai pregnant exemplu de infecţie oportunistică îl oferă </a:t>
            </a:r>
            <a:r>
              <a:rPr lang="ro-RO" b="1" i="1" dirty="0"/>
              <a:t>infecţia cu virus HIV</a:t>
            </a:r>
            <a:r>
              <a:rPr lang="ro-RO" dirty="0"/>
              <a:t>. </a:t>
            </a:r>
            <a:endParaRPr lang="en-US" dirty="0"/>
          </a:p>
          <a:p>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4290"/>
            <a:ext cx="8229600" cy="6429420"/>
          </a:xfrm>
        </p:spPr>
        <p:txBody>
          <a:bodyPr>
            <a:normAutofit fontScale="70000" lnSpcReduction="20000"/>
          </a:bodyPr>
          <a:lstStyle/>
          <a:p>
            <a:pPr algn="ctr">
              <a:buNone/>
            </a:pPr>
            <a:r>
              <a:rPr lang="ro-RO" b="1" dirty="0"/>
              <a:t>4. FLORA NORMALĂ (INDIGENĂ) A ORGANISMULUI</a:t>
            </a:r>
            <a:endParaRPr lang="en-US" b="1" dirty="0"/>
          </a:p>
          <a:p>
            <a:pPr algn="ctr">
              <a:buNone/>
            </a:pPr>
            <a:endParaRPr lang="en-US" dirty="0"/>
          </a:p>
          <a:p>
            <a:r>
              <a:rPr lang="ro-RO" dirty="0"/>
              <a:t>În </a:t>
            </a:r>
            <a:r>
              <a:rPr lang="ro-RO" b="1" i="1" dirty="0"/>
              <a:t>timpul vieţii intrauterine</a:t>
            </a:r>
            <a:r>
              <a:rPr lang="ro-RO" dirty="0"/>
              <a:t>, </a:t>
            </a:r>
            <a:r>
              <a:rPr lang="ro-RO" b="1" dirty="0"/>
              <a:t>organismul este steril</a:t>
            </a:r>
            <a:r>
              <a:rPr lang="ro-RO" dirty="0"/>
              <a:t>, fiind ferit de microorganisme atât prin membranele fetale, cât şi prin placentă, care este impermeabilă pentru majoritatea lor, cu excepţia unor virusuri (virusul rubeolic, citomegalic, etc.), bacterii (Treponema pallidum) şi paraziţi (Toxoplasma gondi). Prima întâlnire a organismului uman cu microorganismele mediului înconjurător se produce în momentul naşterii, când fătul vine în contact cu flora vaginală şi cutanată a mamei.</a:t>
            </a:r>
            <a:endParaRPr lang="en-US" dirty="0"/>
          </a:p>
          <a:p>
            <a:r>
              <a:rPr lang="ro-RO" b="1" i="1" dirty="0"/>
              <a:t>După naştere</a:t>
            </a:r>
            <a:r>
              <a:rPr lang="ro-RO" dirty="0"/>
              <a:t>, </a:t>
            </a:r>
            <a:r>
              <a:rPr lang="ro-RO" b="1" dirty="0"/>
              <a:t>organismul este supus unei contaminări continue</a:t>
            </a:r>
            <a:r>
              <a:rPr lang="ro-RO" dirty="0"/>
              <a:t>. Flora normală a organismului este prezentă imediat după naştere şi este constituită din specii comensale. Ea colonizează mucoasele şi tegumentele copilului, fiind supusă anumitor variaţii până când se stabileşte un raport numeric echilibrat între bcterii şi fungi. Se constituie, astfel, o </a:t>
            </a:r>
            <a:r>
              <a:rPr lang="ro-RO" b="1" i="1" dirty="0"/>
              <a:t>,,barieră biologică”</a:t>
            </a:r>
            <a:r>
              <a:rPr lang="ro-RO" dirty="0"/>
              <a:t> care, prin concurenţă microbiană se opune la pătrunderea altor specii patogene în organism. Fiecare mucoasă (cavitatea bucală, mucoasa rinofaringiană, intestinală, vaginală) prezintă o floră variată, cu anumite particularităţi.</a:t>
            </a:r>
            <a:endParaRPr lang="en-US" dirty="0"/>
          </a:p>
          <a:p>
            <a:r>
              <a:rPr lang="ro-RO" dirty="0"/>
              <a:t>În general, </a:t>
            </a:r>
            <a:r>
              <a:rPr lang="ro-RO" b="1" i="1" dirty="0"/>
              <a:t>organismul uman este populat de foarte multe specii bacteriene şi de un număr mai mic de virusuri, fungi şi protozoare</a:t>
            </a:r>
            <a:r>
              <a:rPr lang="ro-RO" dirty="0"/>
              <a:t>.</a:t>
            </a:r>
            <a:endParaRPr lang="en-US" dirty="0"/>
          </a:p>
          <a:p>
            <a:r>
              <a:rPr lang="ro-RO" b="1" i="1" dirty="0"/>
              <a:t>Flora normală a organismului</a:t>
            </a:r>
            <a:r>
              <a:rPr lang="ro-RO" dirty="0"/>
              <a:t> depinde de o serie de factori, cum sunt: </a:t>
            </a:r>
            <a:r>
              <a:rPr lang="ro-RO" i="1" dirty="0"/>
              <a:t>vârsta, regimul alimentar, statusul hormonal, starea de sănătate, condiţiile de igienă colectivă şi personală.</a:t>
            </a:r>
            <a:r>
              <a:rPr lang="ro-RO" dirty="0"/>
              <a:t> Este foarte dificilă definirea exactă a speciilor care alcătuiesc flora normală, deoarece o serie de specii patogene pot fi şi ele prezente temporar pe tegumente şi mucoase, fără să producă îmbolnăviri. De exemplu, pneumococul şi meningococul sunt bacterii patogene, fiind cauza unor infecţii foarte grave. Totuşi ele se găsesc la aproximativ 10% din populaţia sănătoasă.</a:t>
            </a:r>
            <a:endParaRPr lang="en-US" dirty="0"/>
          </a:p>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8604"/>
            <a:ext cx="8229600" cy="5895996"/>
          </a:xfrm>
        </p:spPr>
        <p:txBody>
          <a:bodyPr>
            <a:normAutofit fontScale="70000" lnSpcReduction="20000"/>
          </a:bodyPr>
          <a:lstStyle/>
          <a:p>
            <a:r>
              <a:rPr lang="ro-RO" b="1" i="1" dirty="0"/>
              <a:t>Zonele organismului populate în mod normal cu microorganisme</a:t>
            </a:r>
            <a:r>
              <a:rPr lang="ro-RO" dirty="0"/>
              <a:t> sunt: </a:t>
            </a:r>
            <a:r>
              <a:rPr lang="ro-RO" i="1" dirty="0"/>
              <a:t>pielea, tractul respirator superior</a:t>
            </a:r>
            <a:r>
              <a:rPr lang="ro-RO" dirty="0"/>
              <a:t> (vestibul nazal, faringe), </a:t>
            </a:r>
            <a:r>
              <a:rPr lang="ro-RO" i="1" dirty="0"/>
              <a:t>tubul digestiv</a:t>
            </a:r>
            <a:r>
              <a:rPr lang="ro-RO" dirty="0"/>
              <a:t> (cavitatea bucală şi intestinul gros), </a:t>
            </a:r>
            <a:r>
              <a:rPr lang="ro-RO" i="1" dirty="0"/>
              <a:t>tractul urinar</a:t>
            </a:r>
            <a:r>
              <a:rPr lang="ro-RO" dirty="0"/>
              <a:t> (partea anterioară a uretrei) şi </a:t>
            </a:r>
            <a:r>
              <a:rPr lang="ro-RO" i="1" dirty="0"/>
              <a:t>vaginul.</a:t>
            </a:r>
            <a:endParaRPr lang="en-US" dirty="0"/>
          </a:p>
          <a:p>
            <a:r>
              <a:rPr lang="ro-RO" dirty="0"/>
              <a:t>În afară de aceste zone, microorganisme mai pot apărea în număr mic şi în mod pasager în restul tractului respirator, digestiv şi în uter, fiind rapid îndepărtate de mijloacele de apărare ale organismului. </a:t>
            </a:r>
            <a:r>
              <a:rPr lang="ro-RO" b="1" i="1" dirty="0"/>
              <a:t>Sângele, lichidul cefalorahidian, lichidele sinoviale, din seroase, ţesuturile profunde sunt sterile</a:t>
            </a:r>
            <a:r>
              <a:rPr lang="ro-RO" dirty="0"/>
              <a:t>. Prezenţa microbilor în aceste zone are întotdeauna o semnificaţie patologică.</a:t>
            </a:r>
            <a:endParaRPr lang="en-US" dirty="0"/>
          </a:p>
          <a:p>
            <a:pPr>
              <a:buNone/>
            </a:pPr>
            <a:endParaRPr lang="en-US" dirty="0"/>
          </a:p>
          <a:p>
            <a:r>
              <a:rPr lang="ro-RO" b="1" i="1" dirty="0"/>
              <a:t>4.1. FLORA NORMALĂ A PIELII</a:t>
            </a:r>
            <a:endParaRPr lang="en-US" b="1" dirty="0"/>
          </a:p>
          <a:p>
            <a:r>
              <a:rPr lang="ro-RO" dirty="0"/>
              <a:t>Pe tegumente există o floră rezidentă, situată în straturile profunde, de obicei constantă şi una superficială, flotantă. </a:t>
            </a:r>
            <a:endParaRPr lang="en-US" dirty="0"/>
          </a:p>
          <a:p>
            <a:r>
              <a:rPr lang="ro-RO" dirty="0"/>
              <a:t>Pielea este populată de multe specii bacteriene, densitatea acestora fiind mai mare în zonele umede (axila, zona perineală, zonele interdigitale). Specia cel mai des întâlnită, care reprezintă 90% din flora cutanată aerobă este </a:t>
            </a:r>
            <a:r>
              <a:rPr lang="ro-RO" b="1" i="1" dirty="0"/>
              <a:t>Staphilococcus epidermidis</a:t>
            </a:r>
            <a:r>
              <a:rPr lang="ro-RO" dirty="0"/>
              <a:t>. În regiunile umede se poate întâlni şi </a:t>
            </a:r>
            <a:r>
              <a:rPr lang="ro-RO" b="1" i="1" dirty="0"/>
              <a:t>S. aureus</a:t>
            </a:r>
            <a:r>
              <a:rPr lang="ro-RO" dirty="0"/>
              <a:t>. În afară de speciile menţionate, pe piele se mai găsesc </a:t>
            </a:r>
            <a:r>
              <a:rPr lang="ro-RO" b="1" i="1" dirty="0"/>
              <a:t>bacili difteromorfi anaerobi</a:t>
            </a:r>
            <a:r>
              <a:rPr lang="ro-RO" dirty="0"/>
              <a:t>, ca, de pildă, Propionibacterium acnes (în foliculii piloşi, transpiraţie, glandele sebacee) care se înmulţesc mai ales la pubertate, producând acneea juvenilă. La 20% din populaţie se izolează de pe piele </a:t>
            </a:r>
            <a:r>
              <a:rPr lang="ro-RO" b="1" i="1" dirty="0"/>
              <a:t>Clostridium perfringens</a:t>
            </a:r>
            <a:r>
              <a:rPr lang="ro-RO" dirty="0"/>
              <a:t>. În mod pasager se evidenţiază în patul periunghial şi pe scalp specii de </a:t>
            </a:r>
            <a:r>
              <a:rPr lang="ro-RO" b="1" i="1" dirty="0"/>
              <a:t>Candida</a:t>
            </a:r>
            <a:r>
              <a:rPr lang="ro-RO" dirty="0"/>
              <a:t>.</a:t>
            </a:r>
            <a:endParaRPr lang="en-US" dirty="0"/>
          </a:p>
          <a:p>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42918"/>
            <a:ext cx="8229600" cy="5681682"/>
          </a:xfrm>
        </p:spPr>
        <p:txBody>
          <a:bodyPr>
            <a:normAutofit fontScale="70000" lnSpcReduction="20000"/>
          </a:bodyPr>
          <a:lstStyle/>
          <a:p>
            <a:r>
              <a:rPr lang="ro-RO" dirty="0"/>
              <a:t>O menţiune specială trebuie să facem pentru prezenţa bacteriilor patogene şi condiţionat patogene pe tegumentele şi mucoasele farmacistului. Ele pot constitui o importanţă sursă de contaminare a medicamentelor pe care acesta le prepară sau le mânuieşte.  </a:t>
            </a:r>
            <a:endParaRPr lang="en-US" dirty="0"/>
          </a:p>
          <a:p>
            <a:pPr>
              <a:buNone/>
            </a:pPr>
            <a:r>
              <a:rPr lang="ro-RO" dirty="0"/>
              <a:t>	</a:t>
            </a:r>
            <a:endParaRPr lang="en-US" dirty="0"/>
          </a:p>
          <a:p>
            <a:r>
              <a:rPr lang="ro-RO" b="1" i="1" dirty="0"/>
              <a:t>4.2. FLORA NORMALĂ A CAVITĂŢII BUCALE ŞI A VESTIBULUI NAZAL</a:t>
            </a:r>
            <a:endParaRPr lang="en-US" b="1" dirty="0"/>
          </a:p>
          <a:p>
            <a:r>
              <a:rPr lang="ro-RO" dirty="0"/>
              <a:t>Speciile ce colonizează aceste zone sunt, în general, </a:t>
            </a:r>
            <a:r>
              <a:rPr lang="ro-RO" b="1" i="1" dirty="0"/>
              <a:t>streptococi, stafilococi, bacili difteromorfi, coci Gram negativi</a:t>
            </a:r>
            <a:r>
              <a:rPr lang="ro-RO" b="1" dirty="0"/>
              <a:t> </a:t>
            </a:r>
            <a:r>
              <a:rPr lang="ro-RO" dirty="0"/>
              <a:t>şi mai rar </a:t>
            </a:r>
            <a:r>
              <a:rPr lang="ro-RO" b="1" i="1" dirty="0"/>
              <a:t>ciuperci</a:t>
            </a:r>
            <a:r>
              <a:rPr lang="ro-RO" dirty="0"/>
              <a:t>. Unele din aceste specii sunt condiţionat patogene (Str. pneumoniae, Neisseria meningitidis, Candida).</a:t>
            </a:r>
            <a:endParaRPr lang="en-US" dirty="0"/>
          </a:p>
          <a:p>
            <a:r>
              <a:rPr lang="ro-RO" dirty="0"/>
              <a:t>Densitatea florei microbiene în </a:t>
            </a:r>
            <a:r>
              <a:rPr lang="ro-RO" b="1" dirty="0"/>
              <a:t>cavitatea bucală</a:t>
            </a:r>
            <a:r>
              <a:rPr lang="ro-RO" dirty="0"/>
              <a:t> este foarte mare, mai ales la nivelul suprafeţei dinţilor şi şanţurilor gingivale, care sunt sediul unei bogate flore anaerobe. Dacă igiena cavităţii bucale este deficitară, sub acţiunea unor specii ca </a:t>
            </a:r>
            <a:r>
              <a:rPr lang="ro-RO" b="1" i="1" dirty="0"/>
              <a:t>Streptococcus mutans</a:t>
            </a:r>
            <a:r>
              <a:rPr lang="ro-RO" dirty="0"/>
              <a:t>, se produc cariile dentare. S-a constatat că numărul de Str. mutans creşte în timpul producerii cariilor şi scade după tratarea acestora.</a:t>
            </a:r>
            <a:endParaRPr lang="en-US" dirty="0"/>
          </a:p>
          <a:p>
            <a:r>
              <a:rPr lang="ro-RO" b="1" dirty="0"/>
              <a:t>Flora faringiană</a:t>
            </a:r>
            <a:r>
              <a:rPr lang="ro-RO" dirty="0"/>
              <a:t> este reprezentată de </a:t>
            </a:r>
            <a:r>
              <a:rPr lang="ro-RO" b="1" i="1" dirty="0"/>
              <a:t>streptococi viridans</a:t>
            </a:r>
            <a:r>
              <a:rPr lang="ro-RO" dirty="0"/>
              <a:t> şi ocazional de </a:t>
            </a:r>
            <a:r>
              <a:rPr lang="ro-RO" b="1" i="1" dirty="0"/>
              <a:t>streptococi beta-hemolitici</a:t>
            </a:r>
            <a:r>
              <a:rPr lang="ro-RO" dirty="0"/>
              <a:t> (specie patogenă), la care se adaugă </a:t>
            </a:r>
            <a:r>
              <a:rPr lang="ro-RO" b="1" i="1" dirty="0"/>
              <a:t>difteromorfi, neisserii hemolitice, stafilococi</a:t>
            </a:r>
            <a:r>
              <a:rPr lang="ro-RO" dirty="0"/>
              <a:t>, etc.</a:t>
            </a:r>
            <a:endParaRPr lang="en-US" dirty="0"/>
          </a:p>
          <a:p>
            <a:r>
              <a:rPr lang="ro-RO" b="1" dirty="0"/>
              <a:t>Tractul respirator inferior</a:t>
            </a:r>
            <a:r>
              <a:rPr lang="ro-RO" dirty="0"/>
              <a:t> este steril, dar s-a izolat din plămânul persoanelor sănătoase </a:t>
            </a:r>
            <a:r>
              <a:rPr lang="ro-RO" b="1" i="1" dirty="0"/>
              <a:t>Pneumocistis carinii</a:t>
            </a:r>
            <a:r>
              <a:rPr lang="ro-RO" dirty="0"/>
              <a:t>. Acest parazit nu are semnificaţie patologică la aceste persoane, dar poate da pneumonii grave la persoanele imunocompromise, cum sunt bolnavii de SIDA.</a:t>
            </a:r>
            <a:endParaRPr lang="en-US" dirty="0"/>
          </a:p>
          <a:p>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71546"/>
            <a:ext cx="8229600" cy="5253054"/>
          </a:xfrm>
        </p:spPr>
        <p:txBody>
          <a:bodyPr>
            <a:normAutofit fontScale="77500" lnSpcReduction="20000"/>
          </a:bodyPr>
          <a:lstStyle/>
          <a:p>
            <a:r>
              <a:rPr lang="ro-RO" b="1" i="1" dirty="0"/>
              <a:t>4.3. FLORA NORMALĂ A TUBULUI DIGESTIV</a:t>
            </a:r>
            <a:endParaRPr lang="en-US" b="1" dirty="0"/>
          </a:p>
          <a:p>
            <a:r>
              <a:rPr lang="ro-RO" b="1" dirty="0"/>
              <a:t>Stomacul</a:t>
            </a:r>
            <a:r>
              <a:rPr lang="ro-RO" dirty="0"/>
              <a:t> conţine doar ocazional floră bacteriană acidotolerantă (unii </a:t>
            </a:r>
            <a:r>
              <a:rPr lang="ro-RO" b="1" i="1" dirty="0"/>
              <a:t>lactobacili şi streptococi</a:t>
            </a:r>
            <a:r>
              <a:rPr lang="ro-RO" dirty="0"/>
              <a:t>) dată fiind aciditatea gastrică pronunţată. Frecvent se izolează de pe mucoasa gastrică </a:t>
            </a:r>
            <a:r>
              <a:rPr lang="ro-RO" b="1" i="1" dirty="0"/>
              <a:t>Helicobacter pylori</a:t>
            </a:r>
            <a:r>
              <a:rPr lang="ro-RO" dirty="0"/>
              <a:t>, care ar putea constitui cauza unor gastrite şi a ulcerului duodenal. La persoanele la care se administrează o medicaţie ce schimbă pH-ul gastric, flora normală suferă modificări.</a:t>
            </a:r>
            <a:endParaRPr lang="en-US" dirty="0"/>
          </a:p>
          <a:p>
            <a:r>
              <a:rPr lang="ro-RO" b="1" dirty="0"/>
              <a:t>Partea incipientă a intestinului subţire</a:t>
            </a:r>
            <a:r>
              <a:rPr lang="ro-RO" dirty="0"/>
              <a:t> conţine un număr redus de microbi, care creşte vertiginos spre ileon unde se vor găsi </a:t>
            </a:r>
            <a:r>
              <a:rPr lang="ro-RO" b="1" i="1" dirty="0"/>
              <a:t>streptococi, lactobacili, enterobacterii, specii de Bacteroides</a:t>
            </a:r>
            <a:r>
              <a:rPr lang="ro-RO" dirty="0"/>
              <a:t>, etc.</a:t>
            </a:r>
            <a:endParaRPr lang="en-US" dirty="0"/>
          </a:p>
          <a:p>
            <a:r>
              <a:rPr lang="ro-RO" b="1" dirty="0"/>
              <a:t>Intestinul gros</a:t>
            </a:r>
            <a:r>
              <a:rPr lang="ro-RO" dirty="0"/>
              <a:t> este cea mai populată zonă cu microbi a organismului. Aici, peste 90% din floră este anaerobă, reprezentată mai ales de bacili aparţinând genului </a:t>
            </a:r>
            <a:r>
              <a:rPr lang="ro-RO" b="1" i="1" dirty="0"/>
              <a:t>Bacteroides</a:t>
            </a:r>
            <a:r>
              <a:rPr lang="ro-RO" dirty="0"/>
              <a:t>, însoţită de </a:t>
            </a:r>
            <a:r>
              <a:rPr lang="ro-RO" b="1" i="1" dirty="0"/>
              <a:t>enterobacterii</a:t>
            </a:r>
            <a:r>
              <a:rPr lang="ro-RO" dirty="0"/>
              <a:t> care sunt facultativ anaerobe, la care se adaugă </a:t>
            </a:r>
            <a:r>
              <a:rPr lang="ro-RO" b="1" i="1" dirty="0"/>
              <a:t>protozoare nepatogene</a:t>
            </a:r>
            <a:r>
              <a:rPr lang="ro-RO" dirty="0"/>
              <a:t>, ca, de pildă Entamoeba coli. Tratamentul cu antibiotice alterează rapid echilibrul care se stabileşte între aceste specii cu înmulţirea consecutivă a unor specii mai rezistente la antibiotice cum sunt </a:t>
            </a:r>
            <a:r>
              <a:rPr lang="ro-RO" b="1" i="1" dirty="0"/>
              <a:t>Clostridium difficile</a:t>
            </a:r>
            <a:r>
              <a:rPr lang="ro-RO" dirty="0"/>
              <a:t>, specii din genul </a:t>
            </a:r>
            <a:r>
              <a:rPr lang="ro-RO" b="1" i="1" dirty="0"/>
              <a:t>Enterococcus</a:t>
            </a:r>
            <a:r>
              <a:rPr lang="ro-RO" dirty="0"/>
              <a:t> şi </a:t>
            </a:r>
            <a:r>
              <a:rPr lang="ro-RO" b="1" i="1" dirty="0"/>
              <a:t>Pseudomonas</a:t>
            </a:r>
            <a:r>
              <a:rPr lang="ro-RO" dirty="0"/>
              <a:t> care pot produce diaree cu posibilităţi de evoluţie spre colită pseudomembranoasă.</a:t>
            </a:r>
            <a:endParaRPr lang="en-US" dirty="0"/>
          </a:p>
          <a:p>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14356"/>
            <a:ext cx="8229600" cy="5610244"/>
          </a:xfrm>
        </p:spPr>
        <p:txBody>
          <a:bodyPr>
            <a:normAutofit fontScale="70000" lnSpcReduction="20000"/>
          </a:bodyPr>
          <a:lstStyle/>
          <a:p>
            <a:r>
              <a:rPr lang="ro-RO" b="1" i="1" dirty="0"/>
              <a:t>4.4. FLORA NORMALĂ A TRACTULUI UROGENITAL</a:t>
            </a:r>
            <a:endParaRPr lang="en-US" dirty="0"/>
          </a:p>
          <a:p>
            <a:r>
              <a:rPr lang="ro-RO" b="1" dirty="0"/>
              <a:t>Uretra anterioară</a:t>
            </a:r>
            <a:r>
              <a:rPr lang="ro-RO" dirty="0"/>
              <a:t> este populată la ambele sexe cu floră asemănătoare celei de pe piele: </a:t>
            </a:r>
            <a:r>
              <a:rPr lang="ro-RO" b="1" i="1" dirty="0"/>
              <a:t>S. epidermidis, Enterococcus faecalis, difteromorfi</a:t>
            </a:r>
            <a:r>
              <a:rPr lang="ro-RO" b="1" dirty="0"/>
              <a:t> </a:t>
            </a:r>
            <a:r>
              <a:rPr lang="ro-RO" dirty="0"/>
              <a:t>etc.</a:t>
            </a:r>
            <a:endParaRPr lang="en-US" dirty="0"/>
          </a:p>
          <a:p>
            <a:r>
              <a:rPr lang="ro-RO" b="1" dirty="0"/>
              <a:t>Flora vaginală</a:t>
            </a:r>
            <a:r>
              <a:rPr lang="ro-RO" dirty="0"/>
              <a:t> variază în funcţie de vârstă. Astfel, până la pubertate flora vaginală conţine specii prezente pe piele, iar după pubertate până la menopauză, vaginul este populat cu o varietate foarte mare de bacterii, predominante fiind speciile de </a:t>
            </a:r>
            <a:r>
              <a:rPr lang="ro-RO" b="1" i="1" dirty="0"/>
              <a:t>Lactobacillus (bacili Doderlein)</a:t>
            </a:r>
            <a:r>
              <a:rPr lang="ro-RO" dirty="0"/>
              <a:t>.</a:t>
            </a:r>
            <a:endParaRPr lang="en-US" dirty="0"/>
          </a:p>
          <a:p>
            <a:r>
              <a:rPr lang="ro-RO" dirty="0"/>
              <a:t>Bacilii Doderlein, indicatori ai ciclurilor endocrine normale, sunt bacili Gram pozitivi care se dezvoltă numai la pH acid (pH-ul normal al vaginului). </a:t>
            </a:r>
            <a:r>
              <a:rPr lang="ro-RO" b="1" dirty="0"/>
              <a:t>La fetiţele nou-născute</a:t>
            </a:r>
            <a:r>
              <a:rPr lang="ro-RO" dirty="0"/>
              <a:t>, bacilul apare repede în vagin, datorită fermentării glicogenului din mucoasa vaginală (rămas din circulaţia maternă), cu scăderea concomitentă a pH-ului local. După consumarea rezervei de glicogen de provenienţă maternă, pH-ul vaginal creşte şi bacilul Doderlein, nemaigăsind condiţii prielnice, dispare, fiind înlocuit de o floră mixtă (</a:t>
            </a:r>
            <a:r>
              <a:rPr lang="ro-RO" b="1" i="1" dirty="0"/>
              <a:t>streptococi de grup D - enterococi, difteromorfi, stafilococi coagulazo-negativi, Neisserii banale</a:t>
            </a:r>
            <a:r>
              <a:rPr lang="ro-RO" dirty="0"/>
              <a:t>). </a:t>
            </a:r>
            <a:r>
              <a:rPr lang="ro-RO" b="1" dirty="0"/>
              <a:t>La pubertate</a:t>
            </a:r>
            <a:r>
              <a:rPr lang="ro-RO" dirty="0"/>
              <a:t>, odată cu apariţia ciclului menstrual, glicogenul reapare în celulele epiteliului mucoasei vaginale. Se crează din nou condiţii de fermentare a glicogenului, cu scăderea pH-ului, ceea ce duce la repopularea vaginului cu </a:t>
            </a:r>
            <a:r>
              <a:rPr lang="ro-RO" b="1" i="1" dirty="0"/>
              <a:t>bacilul Doderlein</a:t>
            </a:r>
            <a:r>
              <a:rPr lang="ro-RO" dirty="0"/>
              <a:t>, reprezentând, deci, o reflectare fidelă a pH-ului normal vaginal al femei, în tot cursul vieţii sexuale normale. În </a:t>
            </a:r>
            <a:r>
              <a:rPr lang="ro-RO" b="1" dirty="0"/>
              <a:t>perioada climaxului</a:t>
            </a:r>
            <a:r>
              <a:rPr lang="ro-RO" dirty="0"/>
              <a:t>, pH-ul vaginal creşte din nou, ceea ce provoacă </a:t>
            </a:r>
            <a:r>
              <a:rPr lang="ro-RO" b="1" i="1" dirty="0"/>
              <a:t>dispariţia bacilului Doderlein</a:t>
            </a:r>
            <a:r>
              <a:rPr lang="ro-RO" dirty="0"/>
              <a:t>.  </a:t>
            </a:r>
            <a:endParaRPr lang="en-US" dirty="0"/>
          </a:p>
          <a:p>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928670"/>
            <a:ext cx="8229600" cy="5357850"/>
          </a:xfrm>
        </p:spPr>
        <p:txBody>
          <a:bodyPr>
            <a:normAutofit fontScale="77500" lnSpcReduction="20000"/>
          </a:bodyPr>
          <a:lstStyle/>
          <a:p>
            <a:pPr algn="ctr">
              <a:buNone/>
            </a:pPr>
            <a:r>
              <a:rPr lang="ro-RO" b="1" dirty="0"/>
              <a:t>5. ROLUL FLOREI NORMALE A ORGANISMULUI</a:t>
            </a:r>
            <a:endParaRPr lang="en-US" b="1" dirty="0"/>
          </a:p>
          <a:p>
            <a:pPr algn="ctr">
              <a:buNone/>
            </a:pPr>
            <a:endParaRPr lang="en-US" b="1" dirty="0"/>
          </a:p>
          <a:p>
            <a:r>
              <a:rPr lang="ro-RO" dirty="0"/>
              <a:t>Flora normală joacă un rol important în menţinerea stării de sănătate, cât şi în producerea unor infecţii. Astfel:</a:t>
            </a:r>
            <a:endParaRPr lang="en-US" dirty="0"/>
          </a:p>
          <a:p>
            <a:pPr>
              <a:buNone/>
            </a:pPr>
            <a:endParaRPr lang="en-US" dirty="0"/>
          </a:p>
          <a:p>
            <a:pPr lvl="0"/>
            <a:r>
              <a:rPr lang="ro-RO" dirty="0"/>
              <a:t>este un </a:t>
            </a:r>
            <a:r>
              <a:rPr lang="ro-RO" b="1" i="1" dirty="0"/>
              <a:t>factor important în apărarea antiinfecţioasă naturală</a:t>
            </a:r>
            <a:r>
              <a:rPr lang="ro-RO" dirty="0"/>
              <a:t>, stimulând atât fagocitoza, cât şi unii factori umorali (complement, betalizine);</a:t>
            </a:r>
            <a:endParaRPr lang="en-US" dirty="0"/>
          </a:p>
          <a:p>
            <a:pPr lvl="0">
              <a:buNone/>
            </a:pPr>
            <a:endParaRPr lang="en-US" dirty="0"/>
          </a:p>
          <a:p>
            <a:pPr lvl="0"/>
            <a:r>
              <a:rPr lang="ro-RO" dirty="0"/>
              <a:t>este, de asemenea, un </a:t>
            </a:r>
            <a:r>
              <a:rPr lang="ro-RO" b="1" i="1" dirty="0"/>
              <a:t>important factor în apărarea specifică (imună)</a:t>
            </a:r>
            <a:r>
              <a:rPr lang="ro-RO" dirty="0"/>
              <a:t>. Flora indigenă acţionează atât la nivelul apărării </a:t>
            </a:r>
            <a:r>
              <a:rPr lang="ro-RO" b="1" i="1" dirty="0"/>
              <a:t>sistemice</a:t>
            </a:r>
            <a:r>
              <a:rPr lang="ro-RO" dirty="0"/>
              <a:t> (induce sinteza de </a:t>
            </a:r>
            <a:r>
              <a:rPr lang="ro-RO" b="1" i="1" dirty="0"/>
              <a:t>anticorpi naturali</a:t>
            </a:r>
            <a:r>
              <a:rPr lang="ro-RO" dirty="0"/>
              <a:t>, la un nivel coborât, dar eficient, datorită stimulării antigenice continue), cât şi la nivelul apărării</a:t>
            </a:r>
            <a:r>
              <a:rPr lang="ro-RO" b="1" i="1" dirty="0"/>
              <a:t> locale</a:t>
            </a:r>
            <a:r>
              <a:rPr lang="ro-RO" dirty="0"/>
              <a:t> (</a:t>
            </a:r>
            <a:r>
              <a:rPr lang="ro-RO" b="1" i="1" dirty="0"/>
              <a:t>anticorpi IgA secretori</a:t>
            </a:r>
            <a:r>
              <a:rPr lang="ro-RO" dirty="0"/>
              <a:t> la suprafaţa mucoaselor, cu rol de “ecran” împotriva infecţiilor cu germeni patogeni);</a:t>
            </a:r>
            <a:endParaRPr lang="en-US" dirty="0"/>
          </a:p>
          <a:p>
            <a:pPr lvl="0">
              <a:buNone/>
            </a:pPr>
            <a:endParaRPr lang="en-US" dirty="0"/>
          </a:p>
          <a:p>
            <a:pPr lvl="0"/>
            <a:r>
              <a:rPr lang="ro-RO" dirty="0"/>
              <a:t>flora normală </a:t>
            </a:r>
            <a:r>
              <a:rPr lang="ro-RO" b="1" i="1" dirty="0"/>
              <a:t>deprimă înmulţirea florei patogene</a:t>
            </a:r>
            <a:r>
              <a:rPr lang="ro-RO" dirty="0"/>
              <a:t> prin mecanisme competitive pentru un anumit substrat nutritiv, pentru aceiaşi receptori celulari şi producerea de bacteriocine.</a:t>
            </a:r>
            <a:endParaRPr lang="en-US" dirty="0"/>
          </a:p>
          <a:p>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85794"/>
            <a:ext cx="8229600" cy="5786478"/>
          </a:xfrm>
        </p:spPr>
        <p:txBody>
          <a:bodyPr>
            <a:normAutofit fontScale="77500" lnSpcReduction="20000"/>
          </a:bodyPr>
          <a:lstStyle/>
          <a:p>
            <a:pPr lvl="0"/>
            <a:r>
              <a:rPr lang="ro-RO" dirty="0"/>
              <a:t>contribuie la </a:t>
            </a:r>
            <a:r>
              <a:rPr lang="ro-RO" b="1" i="1" dirty="0"/>
              <a:t>nutriţia şi metabolismul organismului</a:t>
            </a:r>
            <a:r>
              <a:rPr lang="ro-RO" dirty="0"/>
              <a:t>;</a:t>
            </a:r>
            <a:endParaRPr lang="en-US" dirty="0"/>
          </a:p>
          <a:p>
            <a:pPr lvl="0"/>
            <a:r>
              <a:rPr lang="ro-RO" dirty="0"/>
              <a:t>sintetizează (specii de </a:t>
            </a:r>
            <a:r>
              <a:rPr lang="ro-RO" i="1" dirty="0"/>
              <a:t>Bacteroides</a:t>
            </a:r>
            <a:r>
              <a:rPr lang="ro-RO" dirty="0"/>
              <a:t> şi </a:t>
            </a:r>
            <a:r>
              <a:rPr lang="ro-RO" i="1" dirty="0"/>
              <a:t>E. coli</a:t>
            </a:r>
            <a:r>
              <a:rPr lang="ro-RO" dirty="0"/>
              <a:t>) şi </a:t>
            </a:r>
            <a:r>
              <a:rPr lang="ro-RO" b="1" i="1" dirty="0"/>
              <a:t>secretă în intestin unele vitamine</a:t>
            </a:r>
            <a:r>
              <a:rPr lang="ro-RO" dirty="0"/>
              <a:t>, cum sunt vitamina K şi vitamine din grupul B;</a:t>
            </a:r>
            <a:endParaRPr lang="en-US" dirty="0"/>
          </a:p>
          <a:p>
            <a:pPr lvl="0"/>
            <a:r>
              <a:rPr lang="ro-RO" dirty="0"/>
              <a:t>intervine în </a:t>
            </a:r>
            <a:r>
              <a:rPr lang="ro-RO" b="1" i="1" dirty="0"/>
              <a:t>circuitul hepato-entero-hepatic al unor substanţe</a:t>
            </a:r>
            <a:r>
              <a:rPr lang="ro-RO" dirty="0"/>
              <a:t> cum sunt </a:t>
            </a:r>
            <a:r>
              <a:rPr lang="ro-RO" b="1" i="1" dirty="0"/>
              <a:t>hormonii steroizi şi sărurile biliare</a:t>
            </a:r>
            <a:r>
              <a:rPr lang="ro-RO" dirty="0"/>
              <a:t>. Aceste substanţe sunt excretate în intestin prin bilă sub forma conjugată de glucuronide sau sulfaţi. Ele nu pot fi reabsorbite decât după deconjugare care se petrece sub acţiunea glucuronidazelor şi sulfatazelor secretate de flora bacteriană. </a:t>
            </a:r>
            <a:endParaRPr lang="en-US" dirty="0"/>
          </a:p>
          <a:p>
            <a:pPr lvl="0"/>
            <a:r>
              <a:rPr lang="ro-RO" dirty="0"/>
              <a:t>constituie </a:t>
            </a:r>
            <a:r>
              <a:rPr lang="ro-RO" b="1" i="1" dirty="0"/>
              <a:t>sursa majorităţii infecţiilor oportuniste</a:t>
            </a:r>
            <a:r>
              <a:rPr lang="ro-RO" dirty="0"/>
              <a:t>.</a:t>
            </a:r>
            <a:endParaRPr lang="en-US" dirty="0"/>
          </a:p>
          <a:p>
            <a:r>
              <a:rPr lang="ro-RO" dirty="0"/>
              <a:t>Medicul practician întâlneşte mai frecvent infecţii produse de microorganisme ce fac parte din “flora normală” decât infecţii produse de flora patogenă provenită din mediul extern al organismului. Astfel, speciile de </a:t>
            </a:r>
            <a:r>
              <a:rPr lang="ro-RO" b="1" i="1" dirty="0"/>
              <a:t>Bacteroides</a:t>
            </a:r>
            <a:r>
              <a:rPr lang="ro-RO" dirty="0"/>
              <a:t>, de pildă, rezidente ale intestinului gros, produc </a:t>
            </a:r>
            <a:r>
              <a:rPr lang="ro-RO" b="1" i="1" dirty="0"/>
              <a:t>abcese</a:t>
            </a:r>
            <a:r>
              <a:rPr lang="ro-RO" dirty="0"/>
              <a:t> dacă pătrund în zone sterile ale organismului. </a:t>
            </a:r>
            <a:r>
              <a:rPr lang="ro-RO" b="1" i="1" dirty="0"/>
              <a:t>Staphilococcus epidermidis</a:t>
            </a:r>
            <a:r>
              <a:rPr lang="ro-RO" dirty="0"/>
              <a:t>, cea mai importantă specie a florei normale a pielii, are proprietatea de a se ataşa în mod nespecific de catetere de plastic, producând </a:t>
            </a:r>
            <a:r>
              <a:rPr lang="ro-RO" b="1" i="1" dirty="0"/>
              <a:t>septicemii</a:t>
            </a:r>
            <a:r>
              <a:rPr lang="ro-RO" dirty="0"/>
              <a:t>. De asemenea, </a:t>
            </a:r>
            <a:r>
              <a:rPr lang="ro-RO" b="1" i="1" dirty="0"/>
              <a:t>E. coli</a:t>
            </a:r>
            <a:r>
              <a:rPr lang="ro-RO" dirty="0"/>
              <a:t>, prezent în flora intestinală este cel mai frecvent agent etiologic al </a:t>
            </a:r>
            <a:r>
              <a:rPr lang="ro-RO" b="1" i="1" dirty="0"/>
              <a:t>infecţiilor urinare</a:t>
            </a:r>
            <a:r>
              <a:rPr lang="ro-RO" dirty="0"/>
              <a:t>. Aceste infecţii cu germeni comensali şi condiţionat patogeni sunt favorizate, după cum am văzut mai sus, de administrarea necontrolată a antibioticelor.</a:t>
            </a:r>
            <a:endParaRPr lang="en-US" dirty="0"/>
          </a:p>
          <a:p>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8604"/>
            <a:ext cx="8229600" cy="6215106"/>
          </a:xfrm>
        </p:spPr>
        <p:txBody>
          <a:bodyPr>
            <a:normAutofit fontScale="70000" lnSpcReduction="20000"/>
          </a:bodyPr>
          <a:lstStyle/>
          <a:p>
            <a:pPr algn="ctr">
              <a:buNone/>
            </a:pPr>
            <a:r>
              <a:rPr lang="ro-RO" b="1" dirty="0"/>
              <a:t>6. RĂSPÂNDIREA ŞI ROLUL MICROORGANISMELOR ÎN NATURĂ, IMPORTANŢA LOR PENTRU DOMENIUL FARMACEUTIC</a:t>
            </a:r>
            <a:endParaRPr lang="en-US" b="1" dirty="0"/>
          </a:p>
          <a:p>
            <a:r>
              <a:rPr lang="ro-RO" dirty="0"/>
              <a:t>Microorganismele, în special cele </a:t>
            </a:r>
            <a:r>
              <a:rPr lang="ro-RO" b="1" i="1" dirty="0"/>
              <a:t>saprofite </a:t>
            </a:r>
            <a:r>
              <a:rPr lang="ro-RO" dirty="0"/>
              <a:t>(bacterii şi fungi) sunt </a:t>
            </a:r>
            <a:r>
              <a:rPr lang="ro-RO" b="1" i="1" dirty="0"/>
              <a:t>prezente pretutindeni în natură</a:t>
            </a:r>
            <a:r>
              <a:rPr lang="ro-RO" dirty="0"/>
              <a:t>: apă, sol, unele alimente, medicamente, şi după cum am văzut mai sus, pe tegumentele şi mucoasele omului şi animalelor. Datorită posibilităţilor inepuizabile de adaptare metabolică, ele se găsesc în natură în limite largi de pH, temperatură şi uneori pe suporturi nutritive foarte sărace (sticlă, talc, caolin, sulfaţi etc.).</a:t>
            </a:r>
            <a:endParaRPr lang="en-US" dirty="0"/>
          </a:p>
          <a:p>
            <a:r>
              <a:rPr lang="ro-RO" dirty="0"/>
              <a:t>În mod accidental microorganismele patogene (bacterii, fungi şi uneori virusuri) pot fi prezente în mediul extern, putând determina infecţii la vertebrate sau pot contamina unele medicamente şi </a:t>
            </a:r>
            <a:r>
              <a:rPr lang="ro-RO" b="1" i="1" dirty="0"/>
              <a:t>Pseudomonas aeruginosa</a:t>
            </a:r>
            <a:r>
              <a:rPr lang="ro-RO" dirty="0"/>
              <a:t> materii prime (amidon, talc etc.)</a:t>
            </a:r>
            <a:endParaRPr lang="en-US" dirty="0"/>
          </a:p>
          <a:p>
            <a:r>
              <a:rPr lang="ro-RO" b="1" dirty="0"/>
              <a:t> </a:t>
            </a:r>
            <a:endParaRPr lang="en-US" dirty="0"/>
          </a:p>
          <a:p>
            <a:r>
              <a:rPr lang="ro-RO" b="1" dirty="0"/>
              <a:t>ÎN SOL</a:t>
            </a:r>
            <a:r>
              <a:rPr lang="ro-RO" dirty="0"/>
              <a:t>, microorganismele sub formă vegetativă, supravieţuiesc un timp limitat, datorită relaţiilor de antagonism, în timp ce, </a:t>
            </a:r>
            <a:r>
              <a:rPr lang="ro-RO" b="1" i="1" dirty="0"/>
              <a:t>formele sporulate</a:t>
            </a:r>
            <a:r>
              <a:rPr lang="ro-RO" dirty="0"/>
              <a:t> (specii din genurile </a:t>
            </a:r>
            <a:r>
              <a:rPr lang="ro-RO" b="1" i="1" dirty="0"/>
              <a:t>Bacillus, Clostridium</a:t>
            </a:r>
            <a:r>
              <a:rPr lang="ro-RO" dirty="0"/>
              <a:t> etc.) pot </a:t>
            </a:r>
            <a:r>
              <a:rPr lang="ro-RO" b="1" i="1" dirty="0"/>
              <a:t>persista ani de zile în sol</a:t>
            </a:r>
            <a:r>
              <a:rPr lang="ro-RO" dirty="0"/>
              <a:t>. Tot în sol se găsesc numeroase specii de </a:t>
            </a:r>
            <a:r>
              <a:rPr lang="ro-RO" b="1" i="1" dirty="0"/>
              <a:t>actinomicete</a:t>
            </a:r>
            <a:r>
              <a:rPr lang="ro-RO" dirty="0"/>
              <a:t>, producătoare de principii antibiotice şi foarte numeroase bacterii şi fungi saprofiţi care realizează descompunerea şi mineralizarea substanţelor organice .</a:t>
            </a:r>
            <a:endParaRPr lang="en-US" dirty="0"/>
          </a:p>
          <a:p>
            <a:r>
              <a:rPr lang="ro-RO" b="1" dirty="0"/>
              <a:t> </a:t>
            </a:r>
            <a:endParaRPr lang="en-US" dirty="0"/>
          </a:p>
          <a:p>
            <a:r>
              <a:rPr lang="ro-RO" b="1" dirty="0"/>
              <a:t>ÎN APE</a:t>
            </a:r>
            <a:r>
              <a:rPr lang="ro-RO" dirty="0"/>
              <a:t>, în special în cele </a:t>
            </a:r>
            <a:r>
              <a:rPr lang="ro-RO" b="1" dirty="0"/>
              <a:t>de suprafaţă, stătătoare (bălţi, lacuri)</a:t>
            </a:r>
            <a:r>
              <a:rPr lang="ro-RO" dirty="0"/>
              <a:t> sunt prezente în special bacteriile cromogene din genurile: </a:t>
            </a:r>
            <a:r>
              <a:rPr lang="ro-RO" b="1" i="1" dirty="0"/>
              <a:t>Serratia, Sarcina, Pseudomonas, Flavobacterium</a:t>
            </a:r>
            <a:r>
              <a:rPr lang="ro-RO" dirty="0"/>
              <a:t> etc., adesea asociate cu planctonul vegetal şi detritusurile organice.</a:t>
            </a:r>
            <a:endParaRPr lang="en-US" dirty="0"/>
          </a:p>
          <a:p>
            <a:r>
              <a:rPr lang="ro-RO" dirty="0"/>
              <a:t>Prin </a:t>
            </a:r>
            <a:r>
              <a:rPr lang="ro-RO" b="1" dirty="0"/>
              <a:t>apa râurilor</a:t>
            </a:r>
            <a:r>
              <a:rPr lang="ro-RO" dirty="0"/>
              <a:t>, utilizate adesea în scop menajer, se pot transmite unele infecţii cu caracter epidemic: </a:t>
            </a:r>
            <a:r>
              <a:rPr lang="ro-RO" b="1" i="1" dirty="0"/>
              <a:t>febra tifoidă, dizenteria, poliomelita</a:t>
            </a:r>
            <a:r>
              <a:rPr lang="ro-RO" dirty="0"/>
              <a:t> etc.</a:t>
            </a:r>
            <a:endParaRPr lang="en-US" dirty="0"/>
          </a:p>
          <a:p>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357166"/>
            <a:ext cx="8229600" cy="6215106"/>
          </a:xfrm>
        </p:spPr>
        <p:txBody>
          <a:bodyPr>
            <a:normAutofit fontScale="70000" lnSpcReduction="20000"/>
          </a:bodyPr>
          <a:lstStyle/>
          <a:p>
            <a:r>
              <a:rPr lang="ro-RO" b="1" dirty="0"/>
              <a:t>1. DEFINIREA TERMENILOR</a:t>
            </a:r>
            <a:endParaRPr lang="en-US" dirty="0"/>
          </a:p>
          <a:p>
            <a:r>
              <a:rPr lang="ro-RO" b="1" dirty="0"/>
              <a:t>Microbiocenoza</a:t>
            </a:r>
            <a:r>
              <a:rPr lang="ro-RO" dirty="0"/>
              <a:t> reprezintă </a:t>
            </a:r>
            <a:r>
              <a:rPr lang="ro-RO" i="1" dirty="0"/>
              <a:t>ansamblul speciilor de microorganisme, dintr-un anumit ecosistem </a:t>
            </a:r>
            <a:r>
              <a:rPr lang="ro-RO" dirty="0"/>
              <a:t>(nişă ecologică).</a:t>
            </a:r>
            <a:endParaRPr lang="en-US" dirty="0"/>
          </a:p>
          <a:p>
            <a:r>
              <a:rPr lang="ro-RO" b="1" dirty="0"/>
              <a:t>Ecosistemul (nişa ecologică)</a:t>
            </a:r>
            <a:r>
              <a:rPr lang="ro-RO" dirty="0"/>
              <a:t> este </a:t>
            </a:r>
            <a:r>
              <a:rPr lang="ro-RO" i="1" dirty="0"/>
              <a:t>zona din macroorganism</a:t>
            </a:r>
            <a:r>
              <a:rPr lang="ro-RO" dirty="0"/>
              <a:t> (cavitate naturală, piele etc.) </a:t>
            </a:r>
            <a:r>
              <a:rPr lang="ro-RO" i="1" dirty="0"/>
              <a:t>care asigură dezvoltarea unei microbiocenoze</a:t>
            </a:r>
            <a:r>
              <a:rPr lang="ro-RO" dirty="0"/>
              <a:t>.</a:t>
            </a:r>
            <a:endParaRPr lang="en-US" dirty="0"/>
          </a:p>
          <a:p>
            <a:r>
              <a:rPr lang="ro-RO" b="1" dirty="0"/>
              <a:t>Microbiota </a:t>
            </a:r>
            <a:r>
              <a:rPr lang="ro-RO" dirty="0"/>
              <a:t>defineşte </a:t>
            </a:r>
            <a:r>
              <a:rPr lang="ro-RO" i="1" dirty="0"/>
              <a:t>totalitatea microbiocenozelor din organism</a:t>
            </a:r>
            <a:r>
              <a:rPr lang="ro-RO" dirty="0"/>
              <a:t>, cu interrelaţiile dintre ele.</a:t>
            </a:r>
            <a:endParaRPr lang="en-US" dirty="0"/>
          </a:p>
          <a:p>
            <a:r>
              <a:rPr lang="en-US" dirty="0" err="1"/>
              <a:t>Microbio</a:t>
            </a:r>
            <a:r>
              <a:rPr lang="ro-RO" dirty="0"/>
              <a:t>m.</a:t>
            </a:r>
            <a:endParaRPr lang="en-US" dirty="0"/>
          </a:p>
          <a:p>
            <a:pPr>
              <a:buNone/>
            </a:pPr>
            <a:endParaRPr lang="en-US" dirty="0"/>
          </a:p>
          <a:p>
            <a:r>
              <a:rPr lang="ro-RO" dirty="0"/>
              <a:t>Flora bacteriană dintr-o nişă bacteriană poate fi clasificată după două criterii: adaptabilitatea la condiţiile nişei ecologice şi potenţialul de a determina boala. </a:t>
            </a:r>
            <a:endParaRPr lang="en-US" dirty="0"/>
          </a:p>
          <a:p>
            <a:pPr>
              <a:buNone/>
            </a:pPr>
            <a:r>
              <a:rPr lang="ro-RO" dirty="0"/>
              <a:t> </a:t>
            </a:r>
            <a:endParaRPr lang="en-US" dirty="0"/>
          </a:p>
          <a:p>
            <a:r>
              <a:rPr lang="ro-RO" b="1" i="1" dirty="0"/>
              <a:t>După adaptabilitatea la condiţiile nişei ecologice </a:t>
            </a:r>
            <a:endParaRPr lang="en-US" b="1" i="1" dirty="0"/>
          </a:p>
          <a:p>
            <a:pPr lvl="0"/>
            <a:r>
              <a:rPr lang="ro-RO" b="1" dirty="0"/>
              <a:t>Flora rezidentă</a:t>
            </a:r>
            <a:r>
              <a:rPr lang="ro-RO" dirty="0"/>
              <a:t>: microorganisme bine adaptate la condiţiile ecosistemului, constantă şi caracteristică sistemului;</a:t>
            </a:r>
            <a:endParaRPr lang="en-US" dirty="0"/>
          </a:p>
          <a:p>
            <a:pPr lvl="0"/>
            <a:r>
              <a:rPr lang="ro-RO" b="1" dirty="0"/>
              <a:t>Flora flotantă</a:t>
            </a:r>
            <a:r>
              <a:rPr lang="ro-RO" dirty="0"/>
              <a:t>: specii de microorganisme neadaptate, sau puţin adaptate, cu timp de persistenţă variabil în cadrul unui ecosistem.</a:t>
            </a:r>
            <a:endParaRPr lang="en-US" dirty="0"/>
          </a:p>
          <a:p>
            <a:pPr>
              <a:buNone/>
            </a:pPr>
            <a:r>
              <a:rPr lang="ro-RO" b="1" i="1" dirty="0"/>
              <a:t> </a:t>
            </a:r>
            <a:endParaRPr lang="en-US" b="1" i="1" dirty="0"/>
          </a:p>
          <a:p>
            <a:r>
              <a:rPr lang="ro-RO" b="1" i="1" dirty="0"/>
              <a:t>După potenţialul de a determina boala</a:t>
            </a:r>
            <a:endParaRPr lang="en-US" b="1" i="1" dirty="0"/>
          </a:p>
          <a:p>
            <a:r>
              <a:rPr lang="ro-RO" dirty="0"/>
              <a:t>Din punct de vedere al patogenităţii, microorganismele nu se pot clasifica rigid, deoarece în anumite condiţii acelaşi microorganism stabileşte relaţii diferite cu gazda umană.</a:t>
            </a:r>
            <a:endParaRPr lang="en-US" dirty="0"/>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214290"/>
            <a:ext cx="8229600" cy="6429396"/>
          </a:xfrm>
        </p:spPr>
        <p:txBody>
          <a:bodyPr>
            <a:normAutofit fontScale="70000" lnSpcReduction="20000"/>
          </a:bodyPr>
          <a:lstStyle/>
          <a:p>
            <a:r>
              <a:rPr lang="ro-RO" b="1" dirty="0"/>
              <a:t>Apa potabilă</a:t>
            </a:r>
            <a:r>
              <a:rPr lang="ro-RO" dirty="0"/>
              <a:t>, fiind filtrată prin mai multe straturi de pietriş şi nisip (apă de profunzime), este sterilă sau conţine un </a:t>
            </a:r>
            <a:r>
              <a:rPr lang="ro-RO" b="1" i="1" dirty="0"/>
              <a:t>număr redus de microorganisme saprofite</a:t>
            </a:r>
            <a:r>
              <a:rPr lang="ro-RO" dirty="0"/>
              <a:t>.</a:t>
            </a:r>
            <a:endParaRPr lang="en-US" dirty="0"/>
          </a:p>
          <a:p>
            <a:r>
              <a:rPr lang="ro-RO" b="1" dirty="0"/>
              <a:t>Apele de canal</a:t>
            </a:r>
            <a:r>
              <a:rPr lang="ro-RO" dirty="0"/>
              <a:t>, datorită conţinutului bogat în materii organice, prezintă </a:t>
            </a:r>
            <a:r>
              <a:rPr lang="ro-RO" b="1" i="1" dirty="0"/>
              <a:t>numeroase bacterii, virusuri (inclusiv intestinale), adesea patogene</a:t>
            </a:r>
            <a:r>
              <a:rPr lang="ro-RO" dirty="0"/>
              <a:t>; de aceea ele trebuiesc epurate înainte de a fi îndepărtate din localităţi.</a:t>
            </a:r>
            <a:endParaRPr lang="en-US" dirty="0"/>
          </a:p>
          <a:p>
            <a:r>
              <a:rPr lang="ro-RO" b="1" dirty="0"/>
              <a:t> </a:t>
            </a:r>
            <a:endParaRPr lang="en-US" dirty="0"/>
          </a:p>
          <a:p>
            <a:r>
              <a:rPr lang="ro-RO" b="1" dirty="0"/>
              <a:t>ÎN AER</a:t>
            </a:r>
            <a:r>
              <a:rPr lang="ro-RO" dirty="0"/>
              <a:t>, bacteriile supravieţuiesc doar temporar sub formă vegetativă sau spori: </a:t>
            </a:r>
            <a:r>
              <a:rPr lang="ro-RO" b="1" i="1" dirty="0"/>
              <a:t>stafilococi, streptococi, diverşi bacili (inclusiv anaerobi), spori de micete, virusuri</a:t>
            </a:r>
            <a:r>
              <a:rPr lang="ro-RO" dirty="0"/>
              <a:t>.</a:t>
            </a:r>
            <a:endParaRPr lang="en-US" dirty="0"/>
          </a:p>
          <a:p>
            <a:r>
              <a:rPr lang="ro-RO" dirty="0"/>
              <a:t>Bacteriile patogene sunt eliminate în mediul extern de către omul bolnav sau purtător prin tuse, strănut şi vorbire, prin picăturile Flugge, sau din colecţii purulente cutanate. În majoritate saprofite, bacteriile sunt mobilizate o dată cu praful de pe sol, obiecte, mobilier, depozite de gunoaie etc, de unde pot fi vehiculate la mare distanţă prin curenţii de aer. Pe </a:t>
            </a:r>
            <a:r>
              <a:rPr lang="ro-RO" b="1" dirty="0"/>
              <a:t>cale aerogenă</a:t>
            </a:r>
            <a:r>
              <a:rPr lang="ro-RO" dirty="0"/>
              <a:t> se pot transmite: </a:t>
            </a:r>
            <a:r>
              <a:rPr lang="ro-RO" b="1" i="1" dirty="0"/>
              <a:t>difteria, scarlatina, tuberculoza, pesta, variola, varicela </a:t>
            </a:r>
            <a:r>
              <a:rPr lang="ro-RO" dirty="0"/>
              <a:t>etc; uneori, aceste infecţii se transmit şi în familie, şcoli sau spitale (infecţii interioare sau intraspitaliceşti).</a:t>
            </a:r>
            <a:endParaRPr lang="en-US" dirty="0"/>
          </a:p>
          <a:p>
            <a:r>
              <a:rPr lang="ro-RO" b="1" dirty="0"/>
              <a:t>Purtătorii nazali sau faringieni</a:t>
            </a:r>
            <a:r>
              <a:rPr lang="ro-RO" dirty="0"/>
              <a:t> cu </a:t>
            </a:r>
            <a:r>
              <a:rPr lang="ro-RO" b="1" i="1" dirty="0"/>
              <a:t>stafilococ, streptococ patogen</a:t>
            </a:r>
            <a:r>
              <a:rPr lang="ro-RO" dirty="0"/>
              <a:t>, pot genera </a:t>
            </a:r>
            <a:r>
              <a:rPr lang="ro-RO" b="1" i="1" dirty="0"/>
              <a:t>infecţii în cadrul spitalului sau contamina medicamentele</a:t>
            </a:r>
            <a:r>
              <a:rPr lang="ro-RO" dirty="0"/>
              <a:t>; de aceea, la farmaciştii care prepară medicamente sterile, este obligatoriu controlul periodic al exudatului faringian.</a:t>
            </a:r>
            <a:endParaRPr lang="en-US" dirty="0"/>
          </a:p>
          <a:p>
            <a:r>
              <a:rPr lang="ro-RO" dirty="0"/>
              <a:t>În blocurile de soluţii sterile, precum şi în secţiile din industria medicamentului, unde se lucrează aseptic, există instalaţii speciale de aer condiţionat steril sau se asigură fluxul de aer laminar care, proiectat vertical sau orizontal asupra persoanelor care lucrează, împiedică pătrunderea în acest spaţiu a particulelor de praf încărcate cu bacterii.</a:t>
            </a:r>
            <a:endParaRPr lang="en-US" dirty="0"/>
          </a:p>
          <a:p>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85794"/>
            <a:ext cx="8229600" cy="5786478"/>
          </a:xfrm>
        </p:spPr>
        <p:txBody>
          <a:bodyPr>
            <a:normAutofit fontScale="70000" lnSpcReduction="20000"/>
          </a:bodyPr>
          <a:lstStyle/>
          <a:p>
            <a:r>
              <a:rPr lang="ro-RO" b="1" dirty="0"/>
              <a:t>ÎN INDUSTRIA TEXTILĂ</a:t>
            </a:r>
            <a:r>
              <a:rPr lang="ro-RO" dirty="0"/>
              <a:t>, specii de </a:t>
            </a:r>
            <a:r>
              <a:rPr lang="ro-RO" b="1" i="1" dirty="0"/>
              <a:t>microorganisme celulolitice</a:t>
            </a:r>
            <a:r>
              <a:rPr lang="ro-RO" dirty="0"/>
              <a:t> (care degradează celuloza) sunt utilizate pentru topitul inului, iutei, cânepei.</a:t>
            </a:r>
            <a:endParaRPr lang="en-US" dirty="0"/>
          </a:p>
          <a:p>
            <a:r>
              <a:rPr lang="ro-RO" b="1" dirty="0"/>
              <a:t> </a:t>
            </a:r>
            <a:endParaRPr lang="en-US" dirty="0"/>
          </a:p>
          <a:p>
            <a:r>
              <a:rPr lang="ro-RO" b="1" dirty="0"/>
              <a:t>ÎN SECTORUL ALIMENTAR</a:t>
            </a:r>
            <a:r>
              <a:rPr lang="ro-RO" dirty="0"/>
              <a:t>, microorganismele prezintă o importanţă deosebită:</a:t>
            </a:r>
            <a:endParaRPr lang="en-US" dirty="0"/>
          </a:p>
          <a:p>
            <a:pPr lvl="0"/>
            <a:r>
              <a:rPr lang="ro-RO" dirty="0"/>
              <a:t>în industria alimentară, anumite specii de microorganisme se folosesc pentru prepararea diferitelor specialităţi de lapte fermentat, brânzeturi, whisky, bere, vin, oţet, pâine etc;</a:t>
            </a:r>
            <a:endParaRPr lang="en-US" dirty="0"/>
          </a:p>
          <a:p>
            <a:pPr lvl="0"/>
            <a:r>
              <a:rPr lang="ro-RO" dirty="0"/>
              <a:t>alterarea alimentelor este determinată de </a:t>
            </a:r>
            <a:r>
              <a:rPr lang="ro-RO" i="1" dirty="0"/>
              <a:t>bacterii şi fungi saprofiţi</a:t>
            </a:r>
            <a:r>
              <a:rPr lang="ro-RO" dirty="0"/>
              <a:t>, prin păstrare necorespunzătoare;</a:t>
            </a:r>
            <a:endParaRPr lang="en-US" dirty="0"/>
          </a:p>
          <a:p>
            <a:pPr lvl="0"/>
            <a:r>
              <a:rPr lang="ro-RO" dirty="0"/>
              <a:t>toxiinfecţiile alimentare sunt produse fie de bacterii patogene care se înmulţesc în alimentul contaminat, uneori în număr foarte mare (</a:t>
            </a:r>
            <a:r>
              <a:rPr lang="ro-RO" i="1" dirty="0"/>
              <a:t>Salmonella, B.cereus</a:t>
            </a:r>
            <a:r>
              <a:rPr lang="ro-RO" dirty="0"/>
              <a:t> etc) sau evoluează sub forma unor intoxicaţii alimentare prin</a:t>
            </a:r>
            <a:r>
              <a:rPr lang="ro-RO" i="1" dirty="0"/>
              <a:t> exotoxina b. botulinic, a stafilococului patogen şi enterotoxic, aflatoxina unor specii de fungi</a:t>
            </a:r>
            <a:r>
              <a:rPr lang="ro-RO" dirty="0"/>
              <a:t> etc;</a:t>
            </a:r>
            <a:endParaRPr lang="en-US" dirty="0"/>
          </a:p>
          <a:p>
            <a:r>
              <a:rPr lang="ro-RO" b="1" dirty="0"/>
              <a:t> </a:t>
            </a:r>
            <a:endParaRPr lang="en-US" dirty="0"/>
          </a:p>
          <a:p>
            <a:r>
              <a:rPr lang="ro-RO" b="1" dirty="0"/>
              <a:t>MEDICAMENTELE</a:t>
            </a:r>
            <a:r>
              <a:rPr lang="ro-RO" dirty="0"/>
              <a:t>, </a:t>
            </a:r>
            <a:r>
              <a:rPr lang="ro-RO" b="1" dirty="0"/>
              <a:t>nesterilizate final sau nepreparate aseptic</a:t>
            </a:r>
            <a:r>
              <a:rPr lang="ro-RO" dirty="0"/>
              <a:t>, pot în unele cazuri, să conţină diferite specii de</a:t>
            </a:r>
            <a:r>
              <a:rPr lang="ro-RO" i="1" dirty="0"/>
              <a:t> </a:t>
            </a:r>
            <a:r>
              <a:rPr lang="ro-RO" b="1" i="1" dirty="0"/>
              <a:t>bacterii şi fungi</a:t>
            </a:r>
            <a:r>
              <a:rPr lang="ro-RO" dirty="0"/>
              <a:t>, în general saprofite sau condiţionat patogene. Astfel, spre exemplu </a:t>
            </a:r>
            <a:r>
              <a:rPr lang="ro-RO" b="1" i="1" dirty="0"/>
              <a:t>bacilul piocianic</a:t>
            </a:r>
            <a:r>
              <a:rPr lang="ro-RO" dirty="0"/>
              <a:t> în preparatele oftalmice poate cauza la bolnav, pierderea globului ocular, iar </a:t>
            </a:r>
            <a:r>
              <a:rPr lang="ro-RO" b="1" dirty="0"/>
              <a:t>prezenţa microorganismelor</a:t>
            </a:r>
            <a:r>
              <a:rPr lang="ro-RO" dirty="0"/>
              <a:t> (vii sau omorâte) </a:t>
            </a:r>
            <a:r>
              <a:rPr lang="ro-RO" b="1" dirty="0"/>
              <a:t>în soluţii perfuzabile</a:t>
            </a:r>
            <a:r>
              <a:rPr lang="ro-RO" dirty="0"/>
              <a:t> pot determina </a:t>
            </a:r>
            <a:r>
              <a:rPr lang="ro-RO" b="1" i="1" dirty="0"/>
              <a:t>septicemii sau pirogenitate</a:t>
            </a:r>
            <a:r>
              <a:rPr lang="ro-RO" dirty="0"/>
              <a:t>, până la şoc mortal. Bacteriile patogene, prezente în mod accidental în medicamente, prin administrare la bolnav, pot determina infecţii grave.</a:t>
            </a:r>
            <a:endParaRPr lang="en-US" dirty="0"/>
          </a:p>
          <a:p>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TextShape 1"/>
          <p:cNvSpPr txBox="1"/>
          <p:nvPr/>
        </p:nvSpPr>
        <p:spPr>
          <a:xfrm>
            <a:off x="533520" y="692640"/>
            <a:ext cx="7851240" cy="1007640"/>
          </a:xfrm>
          <a:prstGeom prst="rect">
            <a:avLst/>
          </a:prstGeom>
          <a:noFill/>
          <a:ln>
            <a:noFill/>
          </a:ln>
        </p:spPr>
        <p:txBody>
          <a:bodyPr lIns="0" tIns="0" rIns="18360" bIns="0" anchor="b"/>
          <a:lstStyle/>
          <a:p>
            <a:pPr algn="ctr">
              <a:lnSpc>
                <a:spcPct val="100000"/>
              </a:lnSpc>
            </a:pPr>
            <a:r>
              <a:rPr lang="en-US" sz="5600" b="1" strike="noStrike">
                <a:solidFill>
                  <a:srgbClr val="50E0EA"/>
                </a:solidFill>
                <a:latin typeface="Calibri"/>
              </a:rPr>
              <a:t>MICROBIOMUL</a:t>
            </a:r>
            <a:endParaRPr/>
          </a:p>
        </p:txBody>
      </p:sp>
      <p:pic>
        <p:nvPicPr>
          <p:cNvPr id="136" name="Picture 2"/>
          <p:cNvPicPr/>
          <p:nvPr/>
        </p:nvPicPr>
        <p:blipFill>
          <a:blip r:embed="rId3"/>
          <a:srcRect l="20850" t="22760" r="18425" b="16604"/>
          <a:stretch/>
        </p:blipFill>
        <p:spPr>
          <a:xfrm>
            <a:off x="539640" y="1758240"/>
            <a:ext cx="8136720" cy="49068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TextShape 1"/>
          <p:cNvSpPr txBox="1"/>
          <p:nvPr/>
        </p:nvSpPr>
        <p:spPr>
          <a:xfrm>
            <a:off x="457200" y="704160"/>
            <a:ext cx="8229240" cy="1142640"/>
          </a:xfrm>
          <a:prstGeom prst="rect">
            <a:avLst/>
          </a:prstGeom>
          <a:noFill/>
          <a:ln>
            <a:noFill/>
          </a:ln>
        </p:spPr>
        <p:txBody>
          <a:bodyPr lIns="0" tIns="45000" rIns="0" bIns="0" anchor="b"/>
          <a:lstStyle/>
          <a:p>
            <a:endParaRPr/>
          </a:p>
        </p:txBody>
      </p:sp>
      <p:sp>
        <p:nvSpPr>
          <p:cNvPr id="138" name="TextShape 2"/>
          <p:cNvSpPr txBox="1"/>
          <p:nvPr/>
        </p:nvSpPr>
        <p:spPr>
          <a:xfrm>
            <a:off x="457200" y="1935360"/>
            <a:ext cx="8229240" cy="4388760"/>
          </a:xfrm>
          <a:prstGeom prst="rect">
            <a:avLst/>
          </a:prstGeom>
          <a:noFill/>
          <a:ln>
            <a:noFill/>
          </a:ln>
        </p:spPr>
        <p:txBody>
          <a:bodyPr lIns="90000" tIns="45000" rIns="90000" bIns="45000"/>
          <a:lstStyle/>
          <a:p>
            <a:endParaRPr/>
          </a:p>
        </p:txBody>
      </p:sp>
      <p:pic>
        <p:nvPicPr>
          <p:cNvPr id="139" name="Picture 2"/>
          <p:cNvPicPr/>
          <p:nvPr/>
        </p:nvPicPr>
        <p:blipFill>
          <a:blip r:embed="rId3"/>
          <a:srcRect l="22249" t="12687" r="21643" b="14739"/>
        </p:blipFill>
        <p:spPr>
          <a:xfrm>
            <a:off x="37440" y="836640"/>
            <a:ext cx="8928720" cy="5812560"/>
          </a:xfrm>
          <a:prstGeom prst="rect">
            <a:avLst/>
          </a:prstGeom>
          <a:ln>
            <a:noFill/>
          </a:ln>
        </p:spPr>
      </p:pic>
      <p:sp>
        <p:nvSpPr>
          <p:cNvPr id="140" name="CustomShape 3"/>
          <p:cNvSpPr/>
          <p:nvPr/>
        </p:nvSpPr>
        <p:spPr>
          <a:xfrm>
            <a:off x="-106560" y="836640"/>
            <a:ext cx="8928720" cy="5956560"/>
          </a:xfrm>
          <a:prstGeom prst="rect">
            <a:avLst/>
          </a:prstGeom>
          <a:solidFill>
            <a:schemeClr val="bg1">
              <a:alpha val="85000"/>
            </a:schemeClr>
          </a:solidFill>
          <a:ln>
            <a:round/>
          </a:ln>
        </p:spPr>
        <p:style>
          <a:lnRef idx="2">
            <a:schemeClr val="accent1">
              <a:shade val="50000"/>
            </a:schemeClr>
          </a:lnRef>
          <a:fillRef idx="1">
            <a:schemeClr val="accent1"/>
          </a:fillRef>
          <a:effectRef idx="0">
            <a:schemeClr val="accent1"/>
          </a:effectRef>
          <a:fontRef idx="minor"/>
        </p:style>
      </p:sp>
      <p:sp>
        <p:nvSpPr>
          <p:cNvPr id="141" name="CustomShape 4"/>
          <p:cNvSpPr/>
          <p:nvPr/>
        </p:nvSpPr>
        <p:spPr>
          <a:xfrm>
            <a:off x="323640" y="1340640"/>
            <a:ext cx="8352720" cy="913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ro-RO" b="1" strike="noStrike">
                <a:solidFill>
                  <a:srgbClr val="000000"/>
                </a:solidFill>
                <a:latin typeface="Constantia"/>
              </a:rPr>
              <a:t>MICROBIOMUL: </a:t>
            </a:r>
            <a:endParaRPr/>
          </a:p>
          <a:p>
            <a:pPr>
              <a:lnSpc>
                <a:spcPct val="100000"/>
              </a:lnSpc>
            </a:pPr>
            <a:endParaRPr/>
          </a:p>
          <a:p>
            <a:pPr>
              <a:lnSpc>
                <a:spcPct val="100000"/>
              </a:lnSpc>
            </a:pPr>
            <a:r>
              <a:rPr lang="ro-RO" b="1" strike="noStrike">
                <a:solidFill>
                  <a:srgbClr val="000000"/>
                </a:solidFill>
                <a:latin typeface="Constantia"/>
              </a:rPr>
              <a:t>Totalitatea microorganismelor care se găsesc în corpul uman.</a:t>
            </a:r>
            <a:endParaRPr/>
          </a:p>
        </p:txBody>
      </p:sp>
      <p:sp>
        <p:nvSpPr>
          <p:cNvPr id="142" name="CustomShape 5"/>
          <p:cNvSpPr/>
          <p:nvPr/>
        </p:nvSpPr>
        <p:spPr>
          <a:xfrm>
            <a:off x="395640" y="2316600"/>
            <a:ext cx="676836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ro-RO" strike="noStrike">
                <a:solidFill>
                  <a:srgbClr val="000000"/>
                </a:solidFill>
                <a:latin typeface="Constantia"/>
              </a:rPr>
              <a:t>Termenul de microfloră nu se mai foloseşte, deoarece flora se referă la plante!</a:t>
            </a:r>
            <a:endParaRPr/>
          </a:p>
        </p:txBody>
      </p:sp>
      <p:sp>
        <p:nvSpPr>
          <p:cNvPr id="143" name="CustomShape 6"/>
          <p:cNvSpPr/>
          <p:nvPr/>
        </p:nvSpPr>
        <p:spPr>
          <a:xfrm>
            <a:off x="395640" y="3357000"/>
            <a:ext cx="6732360" cy="913320"/>
          </a:xfrm>
          <a:prstGeom prst="rect">
            <a:avLst/>
          </a:prstGeom>
          <a:ln>
            <a:solidFill>
              <a:srgbClr val="0074A0"/>
            </a:solidFill>
            <a:round/>
          </a:ln>
          <a:effectLst>
            <a:outerShdw blurRad="57150" dist="38100" dir="5400000" algn="ctr" rotWithShape="0">
              <a:schemeClr val="phClr">
                <a:shade val="9000"/>
                <a:alpha val="48000"/>
                <a:satMod val="105000"/>
              </a:schemeClr>
            </a:outerShdw>
          </a:effectLst>
        </p:spPr>
        <p:style>
          <a:lnRef idx="1">
            <a:schemeClr val="accent2"/>
          </a:lnRef>
          <a:fillRef idx="2">
            <a:schemeClr val="accent2"/>
          </a:fillRef>
          <a:effectRef idx="1">
            <a:schemeClr val="accent2"/>
          </a:effectRef>
          <a:fontRef idx="minor"/>
        </p:style>
        <p:txBody>
          <a:bodyPr lIns="90000" tIns="45000" rIns="90000" bIns="45000"/>
          <a:lstStyle/>
          <a:p>
            <a:pPr>
              <a:lnSpc>
                <a:spcPct val="100000"/>
              </a:lnSpc>
            </a:pPr>
            <a:r>
              <a:rPr lang="ro-RO" b="1" strike="noStrike">
                <a:solidFill>
                  <a:srgbClr val="000000"/>
                </a:solidFill>
                <a:latin typeface="Constantia"/>
              </a:rPr>
              <a:t>Definiţie genetică</a:t>
            </a:r>
            <a:r>
              <a:rPr lang="ro-RO" strike="noStrike">
                <a:solidFill>
                  <a:srgbClr val="000000"/>
                </a:solidFill>
                <a:latin typeface="Constantia"/>
              </a:rPr>
              <a:t>:</a:t>
            </a:r>
            <a:endParaRPr/>
          </a:p>
          <a:p>
            <a:pPr>
              <a:lnSpc>
                <a:spcPct val="100000"/>
              </a:lnSpc>
            </a:pPr>
            <a:r>
              <a:rPr lang="ro-RO" strike="noStrike">
                <a:solidFill>
                  <a:srgbClr val="000000"/>
                </a:solidFill>
                <a:latin typeface="Constantia"/>
              </a:rPr>
              <a:t>Microbiomul este totalitatea genelor care se găsesc în microorganismele asociate cu o anumită gazdă. </a:t>
            </a:r>
            <a:endParaRPr/>
          </a:p>
        </p:txBody>
      </p:sp>
      <p:sp>
        <p:nvSpPr>
          <p:cNvPr id="144" name="CustomShape 7"/>
          <p:cNvSpPr/>
          <p:nvPr/>
        </p:nvSpPr>
        <p:spPr>
          <a:xfrm>
            <a:off x="431640" y="4725000"/>
            <a:ext cx="6696360" cy="1461960"/>
          </a:xfrm>
          <a:prstGeom prst="rect">
            <a:avLst/>
          </a:prstGeom>
          <a:ln>
            <a:solidFill>
              <a:srgbClr val="0074A0"/>
            </a:solidFill>
            <a:round/>
          </a:ln>
          <a:effectLst>
            <a:outerShdw blurRad="57150" dist="38100" dir="5400000" algn="ctr" rotWithShape="0">
              <a:schemeClr val="phClr">
                <a:shade val="9000"/>
                <a:alpha val="48000"/>
                <a:satMod val="105000"/>
              </a:schemeClr>
            </a:outerShdw>
          </a:effectLst>
        </p:spPr>
        <p:style>
          <a:lnRef idx="1">
            <a:schemeClr val="accent2"/>
          </a:lnRef>
          <a:fillRef idx="2">
            <a:schemeClr val="accent2"/>
          </a:fillRef>
          <a:effectRef idx="1">
            <a:schemeClr val="accent2"/>
          </a:effectRef>
          <a:fontRef idx="minor"/>
        </p:style>
        <p:txBody>
          <a:bodyPr lIns="90000" tIns="45000" rIns="90000" bIns="45000"/>
          <a:lstStyle/>
          <a:p>
            <a:pPr>
              <a:lnSpc>
                <a:spcPct val="100000"/>
              </a:lnSpc>
            </a:pPr>
            <a:r>
              <a:rPr lang="ro-RO" b="1" strike="noStrike">
                <a:solidFill>
                  <a:srgbClr val="000000"/>
                </a:solidFill>
                <a:latin typeface="Constantia"/>
              </a:rPr>
              <a:t>Definiţie ecologică</a:t>
            </a:r>
            <a:r>
              <a:rPr lang="ro-RO" strike="noStrike">
                <a:solidFill>
                  <a:srgbClr val="000000"/>
                </a:solidFill>
                <a:latin typeface="Constantia"/>
              </a:rPr>
              <a:t>:</a:t>
            </a:r>
            <a:endParaRPr/>
          </a:p>
          <a:p>
            <a:pPr>
              <a:lnSpc>
                <a:spcPct val="100000"/>
              </a:lnSpc>
            </a:pPr>
            <a:r>
              <a:rPr lang="ro-RO" strike="noStrike">
                <a:solidFill>
                  <a:srgbClr val="000000"/>
                </a:solidFill>
                <a:latin typeface="Constantia"/>
              </a:rPr>
              <a:t>În ecologie termenul de biom se referă la totalitatea organismelor dintr-un anumit mediu. Microbiomul este în acest sens un ecosistem în care au loc interacţiuni complexe atât între microorganisme cât şi cu gazda.</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TextShape 1"/>
          <p:cNvSpPr txBox="1"/>
          <p:nvPr/>
        </p:nvSpPr>
        <p:spPr>
          <a:xfrm>
            <a:off x="457200" y="704160"/>
            <a:ext cx="8229240" cy="1142640"/>
          </a:xfrm>
          <a:prstGeom prst="rect">
            <a:avLst/>
          </a:prstGeom>
          <a:noFill/>
          <a:ln>
            <a:noFill/>
          </a:ln>
        </p:spPr>
        <p:txBody>
          <a:bodyPr lIns="0" tIns="45000" rIns="0" bIns="0" anchor="b"/>
          <a:lstStyle/>
          <a:p>
            <a:endParaRPr/>
          </a:p>
        </p:txBody>
      </p:sp>
      <p:sp>
        <p:nvSpPr>
          <p:cNvPr id="146" name="TextShape 2"/>
          <p:cNvSpPr txBox="1"/>
          <p:nvPr/>
        </p:nvSpPr>
        <p:spPr>
          <a:xfrm>
            <a:off x="457200" y="1935360"/>
            <a:ext cx="8229240" cy="4388760"/>
          </a:xfrm>
          <a:prstGeom prst="rect">
            <a:avLst/>
          </a:prstGeom>
          <a:noFill/>
          <a:ln>
            <a:noFill/>
          </a:ln>
        </p:spPr>
        <p:txBody>
          <a:bodyPr lIns="90000" tIns="45000" rIns="90000" bIns="45000"/>
          <a:lstStyle/>
          <a:p>
            <a:endParaRPr/>
          </a:p>
        </p:txBody>
      </p:sp>
      <p:pic>
        <p:nvPicPr>
          <p:cNvPr id="147" name="Picture 2"/>
          <p:cNvPicPr/>
          <p:nvPr/>
        </p:nvPicPr>
        <p:blipFill>
          <a:blip r:embed="rId3"/>
          <a:srcRect l="22249" t="12687" r="21643" b="14739"/>
        </p:blipFill>
        <p:spPr>
          <a:xfrm>
            <a:off x="37440" y="836640"/>
            <a:ext cx="8928720" cy="5812560"/>
          </a:xfrm>
          <a:prstGeom prst="rect">
            <a:avLst/>
          </a:prstGeom>
          <a:ln>
            <a:noFill/>
          </a:ln>
        </p:spPr>
      </p:pic>
      <p:sp>
        <p:nvSpPr>
          <p:cNvPr id="148" name="CustomShape 3"/>
          <p:cNvSpPr/>
          <p:nvPr/>
        </p:nvSpPr>
        <p:spPr>
          <a:xfrm>
            <a:off x="-106560" y="836640"/>
            <a:ext cx="8928720" cy="5956560"/>
          </a:xfrm>
          <a:prstGeom prst="rect">
            <a:avLst/>
          </a:prstGeom>
          <a:solidFill>
            <a:schemeClr val="bg1">
              <a:alpha val="85000"/>
            </a:schemeClr>
          </a:solidFill>
          <a:ln>
            <a:round/>
          </a:ln>
        </p:spPr>
        <p:style>
          <a:lnRef idx="2">
            <a:schemeClr val="accent1">
              <a:shade val="50000"/>
            </a:schemeClr>
          </a:lnRef>
          <a:fillRef idx="1">
            <a:schemeClr val="accent1"/>
          </a:fillRef>
          <a:effectRef idx="0">
            <a:schemeClr val="accent1"/>
          </a:effectRef>
          <a:fontRef idx="minor"/>
        </p:style>
      </p:sp>
      <p:sp>
        <p:nvSpPr>
          <p:cNvPr id="149" name="CustomShape 4"/>
          <p:cNvSpPr/>
          <p:nvPr/>
        </p:nvSpPr>
        <p:spPr>
          <a:xfrm>
            <a:off x="613440" y="241560"/>
            <a:ext cx="8352720" cy="516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o-RO" sz="2800" b="1" strike="noStrike">
                <a:solidFill>
                  <a:srgbClr val="000000"/>
                </a:solidFill>
                <a:latin typeface="Constantia"/>
              </a:rPr>
              <a:t>DIMENSIUNEA MICROBIOMULUI</a:t>
            </a:r>
            <a:r>
              <a:rPr lang="ro-RO" b="1" strike="noStrike">
                <a:solidFill>
                  <a:srgbClr val="000000"/>
                </a:solidFill>
                <a:latin typeface="Constantia"/>
              </a:rPr>
              <a:t> </a:t>
            </a:r>
            <a:endParaRPr/>
          </a:p>
        </p:txBody>
      </p:sp>
      <p:sp>
        <p:nvSpPr>
          <p:cNvPr id="150" name="CustomShape 5"/>
          <p:cNvSpPr/>
          <p:nvPr/>
        </p:nvSpPr>
        <p:spPr>
          <a:xfrm>
            <a:off x="426600" y="2305440"/>
            <a:ext cx="6732360" cy="1187640"/>
          </a:xfrm>
          <a:prstGeom prst="rect">
            <a:avLst/>
          </a:prstGeom>
          <a:ln>
            <a:solidFill>
              <a:srgbClr val="0074A0"/>
            </a:solidFill>
            <a:round/>
          </a:ln>
          <a:effectLst>
            <a:outerShdw blurRad="57150" dist="38100" dir="5400000" algn="ctr" rotWithShape="0">
              <a:schemeClr val="phClr">
                <a:shade val="9000"/>
                <a:alpha val="48000"/>
                <a:satMod val="105000"/>
              </a:schemeClr>
            </a:outerShdw>
          </a:effectLst>
        </p:spPr>
        <p:style>
          <a:lnRef idx="1">
            <a:schemeClr val="accent2"/>
          </a:lnRef>
          <a:fillRef idx="2">
            <a:schemeClr val="accent2"/>
          </a:fillRef>
          <a:effectRef idx="1">
            <a:schemeClr val="accent2"/>
          </a:effectRef>
          <a:fontRef idx="minor"/>
        </p:style>
        <p:txBody>
          <a:bodyPr lIns="90000" tIns="45000" rIns="90000" bIns="45000"/>
          <a:lstStyle/>
          <a:p>
            <a:pPr>
              <a:lnSpc>
                <a:spcPct val="100000"/>
              </a:lnSpc>
            </a:pPr>
            <a:r>
              <a:rPr lang="ro-RO" b="1" strike="noStrike">
                <a:solidFill>
                  <a:srgbClr val="000000"/>
                </a:solidFill>
                <a:latin typeface="Constantia"/>
              </a:rPr>
              <a:t>Numărul de particule virale</a:t>
            </a:r>
            <a:r>
              <a:rPr lang="ro-RO" strike="noStrike">
                <a:solidFill>
                  <a:srgbClr val="000000"/>
                </a:solidFill>
                <a:latin typeface="Constantia"/>
              </a:rPr>
              <a:t>:</a:t>
            </a:r>
            <a:endParaRPr/>
          </a:p>
          <a:p>
            <a:pPr>
              <a:lnSpc>
                <a:spcPct val="100000"/>
              </a:lnSpc>
            </a:pPr>
            <a:r>
              <a:rPr lang="ro-RO" strike="noStrike">
                <a:solidFill>
                  <a:srgbClr val="000000"/>
                </a:solidFill>
                <a:latin typeface="Constantia"/>
              </a:rPr>
              <a:t>Se consideră că virusurile sunt mai numeroase decât bacteriile în proporţie de </a:t>
            </a:r>
            <a:r>
              <a:rPr lang="ro-RO" b="1" strike="noStrike">
                <a:solidFill>
                  <a:srgbClr val="000000"/>
                </a:solidFill>
                <a:latin typeface="Constantia"/>
              </a:rPr>
              <a:t>5:1,</a:t>
            </a:r>
            <a:r>
              <a:rPr lang="ro-RO" strike="noStrike">
                <a:solidFill>
                  <a:srgbClr val="000000"/>
                </a:solidFill>
                <a:latin typeface="Constantia"/>
              </a:rPr>
              <a:t> numărul de virusuri din microbiom fiind estimat astfel la </a:t>
            </a:r>
            <a:r>
              <a:rPr lang="ro-RO" b="1" strike="noStrike">
                <a:solidFill>
                  <a:srgbClr val="000000"/>
                </a:solidFill>
                <a:latin typeface="Constantia"/>
              </a:rPr>
              <a:t>500 de trilioane</a:t>
            </a:r>
            <a:r>
              <a:rPr lang="ro-RO" strike="noStrike">
                <a:solidFill>
                  <a:srgbClr val="000000"/>
                </a:solidFill>
                <a:latin typeface="Constantia"/>
              </a:rPr>
              <a:t>. </a:t>
            </a:r>
            <a:endParaRPr/>
          </a:p>
        </p:txBody>
      </p:sp>
      <p:sp>
        <p:nvSpPr>
          <p:cNvPr id="151" name="CustomShape 6"/>
          <p:cNvSpPr/>
          <p:nvPr/>
        </p:nvSpPr>
        <p:spPr>
          <a:xfrm>
            <a:off x="399960" y="776520"/>
            <a:ext cx="6732360" cy="2009880"/>
          </a:xfrm>
          <a:prstGeom prst="rect">
            <a:avLst/>
          </a:prstGeom>
          <a:ln>
            <a:solidFill>
              <a:srgbClr val="0074A0"/>
            </a:solidFill>
            <a:round/>
          </a:ln>
          <a:effectLst>
            <a:outerShdw blurRad="57150" dist="38100" dir="5400000" algn="ctr" rotWithShape="0">
              <a:schemeClr val="phClr">
                <a:shade val="9000"/>
                <a:alpha val="48000"/>
                <a:satMod val="105000"/>
              </a:schemeClr>
            </a:outerShdw>
          </a:effectLst>
        </p:spPr>
        <p:style>
          <a:lnRef idx="1">
            <a:schemeClr val="accent2"/>
          </a:lnRef>
          <a:fillRef idx="2">
            <a:schemeClr val="accent2"/>
          </a:fillRef>
          <a:effectRef idx="1">
            <a:schemeClr val="accent2"/>
          </a:effectRef>
          <a:fontRef idx="minor"/>
        </p:style>
        <p:txBody>
          <a:bodyPr lIns="90000" tIns="45000" rIns="90000" bIns="45000"/>
          <a:lstStyle/>
          <a:p>
            <a:pPr>
              <a:lnSpc>
                <a:spcPct val="100000"/>
              </a:lnSpc>
            </a:pPr>
            <a:r>
              <a:rPr lang="ro-RO" b="1" strike="noStrike">
                <a:solidFill>
                  <a:srgbClr val="000000"/>
                </a:solidFill>
                <a:latin typeface="Constantia"/>
              </a:rPr>
              <a:t>Număr de celule bacteriene</a:t>
            </a:r>
            <a:r>
              <a:rPr lang="ro-RO" strike="noStrike">
                <a:solidFill>
                  <a:srgbClr val="000000"/>
                </a:solidFill>
                <a:latin typeface="Constantia"/>
              </a:rPr>
              <a:t>:</a:t>
            </a:r>
            <a:endParaRPr/>
          </a:p>
          <a:p>
            <a:pPr>
              <a:lnSpc>
                <a:spcPct val="100000"/>
              </a:lnSpc>
            </a:pPr>
            <a:r>
              <a:rPr lang="ro-RO" strike="noStrike">
                <a:solidFill>
                  <a:srgbClr val="000000"/>
                </a:solidFill>
                <a:latin typeface="Constantia"/>
              </a:rPr>
              <a:t>Se estimează în organismul uman   se găsesc </a:t>
            </a:r>
            <a:r>
              <a:rPr lang="ro-RO" b="1" strike="noStrike">
                <a:solidFill>
                  <a:srgbClr val="000000"/>
                </a:solidFill>
                <a:latin typeface="Constantia"/>
              </a:rPr>
              <a:t>100 trilioane </a:t>
            </a:r>
            <a:endParaRPr/>
          </a:p>
          <a:p>
            <a:pPr>
              <a:lnSpc>
                <a:spcPct val="100000"/>
              </a:lnSpc>
            </a:pPr>
            <a:r>
              <a:rPr lang="ro-RO" strike="noStrike">
                <a:solidFill>
                  <a:srgbClr val="000000"/>
                </a:solidFill>
                <a:latin typeface="Constantia"/>
              </a:rPr>
              <a:t>(100.000.000.000.000!) celule bacteriene.</a:t>
            </a:r>
            <a:endParaRPr/>
          </a:p>
          <a:p>
            <a:pPr>
              <a:lnSpc>
                <a:spcPct val="100000"/>
              </a:lnSpc>
            </a:pPr>
            <a:r>
              <a:rPr lang="ro-RO" strike="noStrike">
                <a:solidFill>
                  <a:srgbClr val="000000"/>
                </a:solidFill>
                <a:latin typeface="Constantia"/>
              </a:rPr>
              <a:t>Organismul conţine 37 de trilioane de celule umane, deci proportia este de </a:t>
            </a:r>
            <a:r>
              <a:rPr lang="ro-RO" b="1" strike="noStrike">
                <a:solidFill>
                  <a:srgbClr val="000000"/>
                </a:solidFill>
                <a:latin typeface="Constantia"/>
              </a:rPr>
              <a:t>3:1 </a:t>
            </a:r>
            <a:r>
              <a:rPr lang="ro-RO" strike="noStrike">
                <a:solidFill>
                  <a:srgbClr val="000000"/>
                </a:solidFill>
                <a:latin typeface="Constantia"/>
              </a:rPr>
              <a:t>în favoarea celulelor bacteriene.</a:t>
            </a:r>
            <a:endParaRPr/>
          </a:p>
        </p:txBody>
      </p:sp>
      <p:sp>
        <p:nvSpPr>
          <p:cNvPr id="152" name="CustomShape 7"/>
          <p:cNvSpPr/>
          <p:nvPr/>
        </p:nvSpPr>
        <p:spPr>
          <a:xfrm>
            <a:off x="426600" y="3506040"/>
            <a:ext cx="6732360" cy="1186920"/>
          </a:xfrm>
          <a:prstGeom prst="rect">
            <a:avLst/>
          </a:prstGeom>
          <a:ln>
            <a:solidFill>
              <a:srgbClr val="0074A0"/>
            </a:solidFill>
            <a:round/>
          </a:ln>
          <a:effectLst>
            <a:outerShdw blurRad="57150" dist="38100" dir="5400000" algn="ctr" rotWithShape="0">
              <a:schemeClr val="phClr">
                <a:shade val="9000"/>
                <a:alpha val="48000"/>
                <a:satMod val="105000"/>
              </a:schemeClr>
            </a:outerShdw>
          </a:effectLst>
        </p:spPr>
        <p:style>
          <a:lnRef idx="1">
            <a:schemeClr val="accent2"/>
          </a:lnRef>
          <a:fillRef idx="2">
            <a:schemeClr val="accent2"/>
          </a:fillRef>
          <a:effectRef idx="1">
            <a:schemeClr val="accent2"/>
          </a:effectRef>
          <a:fontRef idx="minor"/>
        </p:style>
        <p:txBody>
          <a:bodyPr lIns="90000" tIns="45000" rIns="90000" bIns="45000"/>
          <a:lstStyle/>
          <a:p>
            <a:pPr>
              <a:lnSpc>
                <a:spcPct val="100000"/>
              </a:lnSpc>
            </a:pPr>
            <a:r>
              <a:rPr lang="ro-RO" b="1" strike="noStrike">
                <a:solidFill>
                  <a:srgbClr val="000000"/>
                </a:solidFill>
                <a:latin typeface="Constantia"/>
              </a:rPr>
              <a:t>Numărul de particule fungice</a:t>
            </a:r>
            <a:r>
              <a:rPr lang="ro-RO" strike="noStrike">
                <a:solidFill>
                  <a:srgbClr val="000000"/>
                </a:solidFill>
                <a:latin typeface="Constantia"/>
              </a:rPr>
              <a:t>:</a:t>
            </a:r>
            <a:endParaRPr/>
          </a:p>
          <a:p>
            <a:pPr>
              <a:lnSpc>
                <a:spcPct val="100000"/>
              </a:lnSpc>
            </a:pPr>
            <a:r>
              <a:rPr lang="ro-RO" strike="noStrike">
                <a:solidFill>
                  <a:srgbClr val="000000"/>
                </a:solidFill>
                <a:latin typeface="Constantia"/>
              </a:rPr>
              <a:t>Se consideră că fungii sunt mai rari decât bacteriile în proporţie de </a:t>
            </a:r>
            <a:r>
              <a:rPr lang="ro-RO" b="1" strike="noStrike">
                <a:solidFill>
                  <a:srgbClr val="000000"/>
                </a:solidFill>
                <a:latin typeface="Constantia"/>
              </a:rPr>
              <a:t>1:10</a:t>
            </a:r>
            <a:r>
              <a:rPr lang="ro-RO" strike="noStrike">
                <a:solidFill>
                  <a:srgbClr val="000000"/>
                </a:solidFill>
                <a:latin typeface="Constantia"/>
              </a:rPr>
              <a:t>, deci microbiomul conţine 10 trilioane de fungi.</a:t>
            </a:r>
            <a:endParaRPr/>
          </a:p>
        </p:txBody>
      </p:sp>
      <p:sp>
        <p:nvSpPr>
          <p:cNvPr id="153" name="CustomShape 8"/>
          <p:cNvSpPr/>
          <p:nvPr/>
        </p:nvSpPr>
        <p:spPr>
          <a:xfrm>
            <a:off x="402120" y="4433760"/>
            <a:ext cx="6732360" cy="1004760"/>
          </a:xfrm>
          <a:prstGeom prst="rect">
            <a:avLst/>
          </a:prstGeom>
          <a:ln>
            <a:solidFill>
              <a:srgbClr val="0074A0"/>
            </a:solidFill>
            <a:round/>
          </a:ln>
          <a:effectLst>
            <a:outerShdw blurRad="57150" dist="38100" dir="5400000" algn="ctr" rotWithShape="0">
              <a:schemeClr val="phClr">
                <a:shade val="9000"/>
                <a:alpha val="48000"/>
                <a:satMod val="105000"/>
              </a:schemeClr>
            </a:outerShdw>
          </a:effectLst>
        </p:spPr>
        <p:style>
          <a:lnRef idx="1">
            <a:schemeClr val="accent2"/>
          </a:lnRef>
          <a:fillRef idx="2">
            <a:schemeClr val="accent2"/>
          </a:fillRef>
          <a:effectRef idx="1">
            <a:schemeClr val="accent2"/>
          </a:effectRef>
          <a:fontRef idx="minor"/>
        </p:style>
        <p:txBody>
          <a:bodyPr lIns="90000" tIns="45000" rIns="90000" bIns="45000"/>
          <a:lstStyle/>
          <a:p>
            <a:pPr>
              <a:lnSpc>
                <a:spcPct val="100000"/>
              </a:lnSpc>
            </a:pPr>
            <a:r>
              <a:rPr lang="ro-RO" b="1" strike="noStrike">
                <a:solidFill>
                  <a:srgbClr val="000000"/>
                </a:solidFill>
                <a:latin typeface="Constantia"/>
              </a:rPr>
              <a:t>În total: 100 + 500 + 10 = </a:t>
            </a:r>
            <a:r>
              <a:rPr lang="ro-RO" sz="2400" b="1" strike="noStrike">
                <a:solidFill>
                  <a:srgbClr val="000000"/>
                </a:solidFill>
                <a:latin typeface="Constantia"/>
              </a:rPr>
              <a:t>610 trilioane</a:t>
            </a:r>
            <a:endParaRPr/>
          </a:p>
          <a:p>
            <a:pPr>
              <a:lnSpc>
                <a:spcPct val="100000"/>
              </a:lnSpc>
            </a:pPr>
            <a:r>
              <a:rPr lang="ro-RO" strike="noStrike">
                <a:solidFill>
                  <a:srgbClr val="000000"/>
                </a:solidFill>
                <a:latin typeface="Constantia"/>
              </a:rPr>
              <a:t>Prin comparaţie, se estimeaza ca masa monetară planetară este de circa 200 trilioane de euro. </a:t>
            </a:r>
            <a:endParaRPr/>
          </a:p>
        </p:txBody>
      </p:sp>
      <p:sp>
        <p:nvSpPr>
          <p:cNvPr id="154" name="CustomShape 9"/>
          <p:cNvSpPr/>
          <p:nvPr/>
        </p:nvSpPr>
        <p:spPr>
          <a:xfrm>
            <a:off x="399960" y="5708160"/>
            <a:ext cx="6732360" cy="913320"/>
          </a:xfrm>
          <a:prstGeom prst="rect">
            <a:avLst/>
          </a:prstGeom>
          <a:ln>
            <a:solidFill>
              <a:srgbClr val="0074A0"/>
            </a:solidFill>
            <a:round/>
          </a:ln>
          <a:effectLst>
            <a:outerShdw blurRad="57150" dist="38100" dir="5400000" algn="ctr" rotWithShape="0">
              <a:schemeClr val="phClr">
                <a:shade val="9000"/>
                <a:alpha val="48000"/>
                <a:satMod val="105000"/>
              </a:schemeClr>
            </a:outerShdw>
          </a:effectLst>
        </p:spPr>
        <p:style>
          <a:lnRef idx="1">
            <a:schemeClr val="accent2"/>
          </a:lnRef>
          <a:fillRef idx="2">
            <a:schemeClr val="accent2"/>
          </a:fillRef>
          <a:effectRef idx="1">
            <a:schemeClr val="accent2"/>
          </a:effectRef>
          <a:fontRef idx="minor"/>
        </p:style>
        <p:txBody>
          <a:bodyPr lIns="90000" tIns="45000" rIns="90000" bIns="45000"/>
          <a:lstStyle/>
          <a:p>
            <a:pPr>
              <a:lnSpc>
                <a:spcPct val="100000"/>
              </a:lnSpc>
            </a:pPr>
            <a:r>
              <a:rPr lang="ro-RO" b="1" strike="noStrike">
                <a:solidFill>
                  <a:srgbClr val="000000"/>
                </a:solidFill>
                <a:latin typeface="Constantia"/>
              </a:rPr>
              <a:t>Greutatea şi volumul microbiomului</a:t>
            </a:r>
            <a:endParaRPr/>
          </a:p>
          <a:p>
            <a:pPr>
              <a:lnSpc>
                <a:spcPct val="100000"/>
              </a:lnSpc>
            </a:pPr>
            <a:r>
              <a:rPr lang="ro-RO" strike="noStrike">
                <a:solidFill>
                  <a:srgbClr val="000000"/>
                </a:solidFill>
                <a:latin typeface="Constantia"/>
              </a:rPr>
              <a:t>Se estimează că greutatea totală este de 1,3 kg</a:t>
            </a:r>
            <a:endParaRPr/>
          </a:p>
          <a:p>
            <a:pPr>
              <a:lnSpc>
                <a:spcPct val="100000"/>
              </a:lnSpc>
            </a:pPr>
            <a:r>
              <a:rPr lang="ro-RO" strike="noStrike">
                <a:solidFill>
                  <a:srgbClr val="000000"/>
                </a:solidFill>
                <a:latin typeface="Constantia"/>
              </a:rPr>
              <a:t>iar volumul de 1,42 litri.</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TextShape 1"/>
          <p:cNvSpPr txBox="1"/>
          <p:nvPr/>
        </p:nvSpPr>
        <p:spPr>
          <a:xfrm>
            <a:off x="457200" y="704160"/>
            <a:ext cx="8229240" cy="1142640"/>
          </a:xfrm>
          <a:prstGeom prst="rect">
            <a:avLst/>
          </a:prstGeom>
          <a:noFill/>
          <a:ln>
            <a:noFill/>
          </a:ln>
        </p:spPr>
        <p:txBody>
          <a:bodyPr lIns="0" tIns="45000" rIns="0" bIns="0" anchor="b"/>
          <a:lstStyle/>
          <a:p>
            <a:endParaRPr/>
          </a:p>
        </p:txBody>
      </p:sp>
      <p:sp>
        <p:nvSpPr>
          <p:cNvPr id="156" name="TextShape 2"/>
          <p:cNvSpPr txBox="1"/>
          <p:nvPr/>
        </p:nvSpPr>
        <p:spPr>
          <a:xfrm>
            <a:off x="457200" y="1935360"/>
            <a:ext cx="8229240" cy="4388760"/>
          </a:xfrm>
          <a:prstGeom prst="rect">
            <a:avLst/>
          </a:prstGeom>
          <a:noFill/>
          <a:ln>
            <a:noFill/>
          </a:ln>
        </p:spPr>
        <p:txBody>
          <a:bodyPr lIns="90000" tIns="45000" rIns="90000" bIns="45000"/>
          <a:lstStyle/>
          <a:p>
            <a:endParaRPr/>
          </a:p>
        </p:txBody>
      </p:sp>
      <p:pic>
        <p:nvPicPr>
          <p:cNvPr id="157" name="Picture 2"/>
          <p:cNvPicPr/>
          <p:nvPr/>
        </p:nvPicPr>
        <p:blipFill>
          <a:blip r:embed="rId3"/>
          <a:srcRect l="22249" t="12687" r="21643" b="14739"/>
        </p:blipFill>
        <p:spPr>
          <a:xfrm>
            <a:off x="37440" y="836640"/>
            <a:ext cx="8928720" cy="5812560"/>
          </a:xfrm>
          <a:prstGeom prst="rect">
            <a:avLst/>
          </a:prstGeom>
          <a:ln>
            <a:noFill/>
          </a:ln>
        </p:spPr>
      </p:pic>
      <p:sp>
        <p:nvSpPr>
          <p:cNvPr id="158" name="CustomShape 3"/>
          <p:cNvSpPr/>
          <p:nvPr/>
        </p:nvSpPr>
        <p:spPr>
          <a:xfrm>
            <a:off x="-106560" y="836640"/>
            <a:ext cx="8928720" cy="5956560"/>
          </a:xfrm>
          <a:prstGeom prst="rect">
            <a:avLst/>
          </a:prstGeom>
          <a:solidFill>
            <a:schemeClr val="bg1">
              <a:alpha val="85000"/>
            </a:schemeClr>
          </a:solidFill>
          <a:ln>
            <a:round/>
          </a:ln>
        </p:spPr>
        <p:style>
          <a:lnRef idx="2">
            <a:schemeClr val="accent1">
              <a:shade val="50000"/>
            </a:schemeClr>
          </a:lnRef>
          <a:fillRef idx="1">
            <a:schemeClr val="accent1"/>
          </a:fillRef>
          <a:effectRef idx="0">
            <a:schemeClr val="accent1"/>
          </a:effectRef>
          <a:fontRef idx="minor"/>
        </p:style>
      </p:sp>
      <p:sp>
        <p:nvSpPr>
          <p:cNvPr id="159" name="CustomShape 4"/>
          <p:cNvSpPr/>
          <p:nvPr/>
        </p:nvSpPr>
        <p:spPr>
          <a:xfrm>
            <a:off x="613440" y="241560"/>
            <a:ext cx="8352720" cy="516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o-RO" sz="2800" b="1" strike="noStrike">
                <a:solidFill>
                  <a:srgbClr val="000000"/>
                </a:solidFill>
                <a:latin typeface="Constantia"/>
              </a:rPr>
              <a:t>DIMENSIUNEA MICROBIOMULUI</a:t>
            </a:r>
            <a:r>
              <a:rPr lang="ro-RO" b="1" strike="noStrike">
                <a:solidFill>
                  <a:srgbClr val="000000"/>
                </a:solidFill>
                <a:latin typeface="Constantia"/>
              </a:rPr>
              <a:t> </a:t>
            </a:r>
            <a:endParaRPr/>
          </a:p>
        </p:txBody>
      </p:sp>
      <p:sp>
        <p:nvSpPr>
          <p:cNvPr id="160" name="CustomShape 5"/>
          <p:cNvSpPr/>
          <p:nvPr/>
        </p:nvSpPr>
        <p:spPr>
          <a:xfrm>
            <a:off x="395640" y="2729160"/>
            <a:ext cx="6732360" cy="1187640"/>
          </a:xfrm>
          <a:prstGeom prst="rect">
            <a:avLst/>
          </a:prstGeom>
          <a:ln>
            <a:solidFill>
              <a:srgbClr val="0074A0"/>
            </a:solidFill>
            <a:round/>
          </a:ln>
          <a:effectLst>
            <a:outerShdw blurRad="57150" dist="38100" dir="5400000" algn="ctr" rotWithShape="0">
              <a:schemeClr val="phClr">
                <a:shade val="9000"/>
                <a:alpha val="48000"/>
                <a:satMod val="105000"/>
              </a:schemeClr>
            </a:outerShdw>
          </a:effectLst>
        </p:spPr>
        <p:style>
          <a:lnRef idx="1">
            <a:schemeClr val="accent2"/>
          </a:lnRef>
          <a:fillRef idx="2">
            <a:schemeClr val="accent2"/>
          </a:fillRef>
          <a:effectRef idx="1">
            <a:schemeClr val="accent2"/>
          </a:effectRef>
          <a:fontRef idx="minor"/>
        </p:style>
        <p:txBody>
          <a:bodyPr lIns="90000" tIns="45000" rIns="90000" bIns="45000"/>
          <a:lstStyle/>
          <a:p>
            <a:pPr>
              <a:lnSpc>
                <a:spcPct val="100000"/>
              </a:lnSpc>
            </a:pPr>
            <a:r>
              <a:rPr lang="ro-RO" b="1" strike="noStrike">
                <a:solidFill>
                  <a:srgbClr val="000000"/>
                </a:solidFill>
                <a:latin typeface="Constantia"/>
              </a:rPr>
              <a:t>Numărul de particule virale</a:t>
            </a:r>
            <a:r>
              <a:rPr lang="ro-RO" strike="noStrike">
                <a:solidFill>
                  <a:srgbClr val="000000"/>
                </a:solidFill>
                <a:latin typeface="Constantia"/>
              </a:rPr>
              <a:t>:</a:t>
            </a:r>
            <a:endParaRPr/>
          </a:p>
          <a:p>
            <a:pPr>
              <a:lnSpc>
                <a:spcPct val="100000"/>
              </a:lnSpc>
            </a:pPr>
            <a:r>
              <a:rPr lang="ro-RO" strike="noStrike">
                <a:solidFill>
                  <a:srgbClr val="000000"/>
                </a:solidFill>
                <a:latin typeface="Constantia"/>
              </a:rPr>
              <a:t>Se consideră că virusurile sunt mai numeroase decât bacteriile în proporţie de </a:t>
            </a:r>
            <a:r>
              <a:rPr lang="ro-RO" b="1" strike="noStrike">
                <a:solidFill>
                  <a:srgbClr val="000000"/>
                </a:solidFill>
                <a:latin typeface="Constantia"/>
              </a:rPr>
              <a:t>5:1,</a:t>
            </a:r>
            <a:r>
              <a:rPr lang="ro-RO" strike="noStrike">
                <a:solidFill>
                  <a:srgbClr val="000000"/>
                </a:solidFill>
                <a:latin typeface="Constantia"/>
              </a:rPr>
              <a:t> numărul de virusuri din microbiom fiind estimat astfel la </a:t>
            </a:r>
            <a:r>
              <a:rPr lang="ro-RO" b="1" strike="noStrike">
                <a:solidFill>
                  <a:srgbClr val="000000"/>
                </a:solidFill>
                <a:latin typeface="Constantia"/>
              </a:rPr>
              <a:t>500 de trilioane</a:t>
            </a:r>
            <a:r>
              <a:rPr lang="ro-RO" strike="noStrike">
                <a:solidFill>
                  <a:srgbClr val="000000"/>
                </a:solidFill>
                <a:latin typeface="Constantia"/>
              </a:rPr>
              <a:t>. </a:t>
            </a:r>
            <a:endParaRPr/>
          </a:p>
        </p:txBody>
      </p:sp>
      <p:sp>
        <p:nvSpPr>
          <p:cNvPr id="161" name="CustomShape 6"/>
          <p:cNvSpPr/>
          <p:nvPr/>
        </p:nvSpPr>
        <p:spPr>
          <a:xfrm>
            <a:off x="389160" y="1052640"/>
            <a:ext cx="6732360" cy="913320"/>
          </a:xfrm>
          <a:prstGeom prst="rect">
            <a:avLst/>
          </a:prstGeom>
          <a:ln>
            <a:solidFill>
              <a:srgbClr val="0074A0"/>
            </a:solidFill>
            <a:round/>
          </a:ln>
          <a:effectLst>
            <a:outerShdw blurRad="57150" dist="38100" dir="5400000" algn="ctr" rotWithShape="0">
              <a:schemeClr val="phClr">
                <a:shade val="9000"/>
                <a:alpha val="48000"/>
                <a:satMod val="105000"/>
              </a:schemeClr>
            </a:outerShdw>
          </a:effectLst>
        </p:spPr>
        <p:style>
          <a:lnRef idx="1">
            <a:schemeClr val="accent2"/>
          </a:lnRef>
          <a:fillRef idx="2">
            <a:schemeClr val="accent2"/>
          </a:fillRef>
          <a:effectRef idx="1">
            <a:schemeClr val="accent2"/>
          </a:effectRef>
          <a:fontRef idx="minor"/>
        </p:style>
        <p:txBody>
          <a:bodyPr lIns="90000" tIns="45000" rIns="90000" bIns="45000"/>
          <a:lstStyle/>
          <a:p>
            <a:pPr>
              <a:lnSpc>
                <a:spcPct val="100000"/>
              </a:lnSpc>
            </a:pPr>
            <a:r>
              <a:rPr lang="ro-RO" b="1" strike="noStrike">
                <a:solidFill>
                  <a:srgbClr val="000000"/>
                </a:solidFill>
                <a:latin typeface="Constantia"/>
              </a:rPr>
              <a:t>Greutatea şi volumul microbiomului</a:t>
            </a:r>
            <a:endParaRPr/>
          </a:p>
          <a:p>
            <a:pPr>
              <a:lnSpc>
                <a:spcPct val="100000"/>
              </a:lnSpc>
            </a:pPr>
            <a:r>
              <a:rPr lang="ro-RO" strike="noStrike">
                <a:solidFill>
                  <a:srgbClr val="000000"/>
                </a:solidFill>
                <a:latin typeface="Constantia"/>
              </a:rPr>
              <a:t>Se estimează că greutatea totală este de 1,3 kg</a:t>
            </a:r>
            <a:endParaRPr/>
          </a:p>
          <a:p>
            <a:pPr>
              <a:lnSpc>
                <a:spcPct val="100000"/>
              </a:lnSpc>
            </a:pPr>
            <a:r>
              <a:rPr lang="ro-RO" strike="noStrike">
                <a:solidFill>
                  <a:srgbClr val="000000"/>
                </a:solidFill>
                <a:latin typeface="Constantia"/>
              </a:rPr>
              <a:t>iar volumul de 1,42 litri.</a:t>
            </a:r>
            <a:endParaRPr/>
          </a:p>
        </p:txBody>
      </p:sp>
      <p:sp>
        <p:nvSpPr>
          <p:cNvPr id="162" name="CustomShape 7"/>
          <p:cNvSpPr/>
          <p:nvPr/>
        </p:nvSpPr>
        <p:spPr>
          <a:xfrm>
            <a:off x="399960" y="4239360"/>
            <a:ext cx="6732360" cy="1186920"/>
          </a:xfrm>
          <a:prstGeom prst="rect">
            <a:avLst/>
          </a:prstGeom>
          <a:ln>
            <a:solidFill>
              <a:srgbClr val="0074A0"/>
            </a:solidFill>
            <a:round/>
          </a:ln>
          <a:effectLst>
            <a:outerShdw blurRad="57150" dist="38100" dir="5400000" algn="ctr" rotWithShape="0">
              <a:schemeClr val="phClr">
                <a:shade val="9000"/>
                <a:alpha val="48000"/>
                <a:satMod val="105000"/>
              </a:schemeClr>
            </a:outerShdw>
          </a:effectLst>
        </p:spPr>
        <p:style>
          <a:lnRef idx="1">
            <a:schemeClr val="accent2"/>
          </a:lnRef>
          <a:fillRef idx="2">
            <a:schemeClr val="accent2"/>
          </a:fillRef>
          <a:effectRef idx="1">
            <a:schemeClr val="accent2"/>
          </a:effectRef>
          <a:fontRef idx="minor"/>
        </p:style>
        <p:txBody>
          <a:bodyPr lIns="90000" tIns="45000" rIns="90000" bIns="45000"/>
          <a:lstStyle/>
          <a:p>
            <a:pPr>
              <a:lnSpc>
                <a:spcPct val="100000"/>
              </a:lnSpc>
            </a:pPr>
            <a:r>
              <a:rPr lang="ro-RO" b="1" strike="noStrike">
                <a:solidFill>
                  <a:srgbClr val="000000"/>
                </a:solidFill>
                <a:latin typeface="Constantia"/>
              </a:rPr>
              <a:t>Numărul de particule fungice</a:t>
            </a:r>
            <a:r>
              <a:rPr lang="ro-RO" strike="noStrike">
                <a:solidFill>
                  <a:srgbClr val="000000"/>
                </a:solidFill>
                <a:latin typeface="Constantia"/>
              </a:rPr>
              <a:t>:</a:t>
            </a:r>
            <a:endParaRPr/>
          </a:p>
          <a:p>
            <a:pPr>
              <a:lnSpc>
                <a:spcPct val="100000"/>
              </a:lnSpc>
            </a:pPr>
            <a:r>
              <a:rPr lang="ro-RO" strike="noStrike">
                <a:solidFill>
                  <a:srgbClr val="000000"/>
                </a:solidFill>
                <a:latin typeface="Constantia"/>
              </a:rPr>
              <a:t>Se consideră că fungii sunt mai rari decât bacteriile în proporţie de </a:t>
            </a:r>
            <a:r>
              <a:rPr lang="ro-RO" b="1" strike="noStrike">
                <a:solidFill>
                  <a:srgbClr val="000000"/>
                </a:solidFill>
                <a:latin typeface="Constantia"/>
              </a:rPr>
              <a:t>1:10</a:t>
            </a:r>
            <a:r>
              <a:rPr lang="ro-RO" strike="noStrike">
                <a:solidFill>
                  <a:srgbClr val="000000"/>
                </a:solidFill>
                <a:latin typeface="Constantia"/>
              </a:rPr>
              <a:t>, deci microbiomul conţine 10 trilioane de fungi.</a:t>
            </a:r>
            <a:endParaRPr/>
          </a:p>
        </p:txBody>
      </p:sp>
      <p:sp>
        <p:nvSpPr>
          <p:cNvPr id="163" name="CustomShape 8"/>
          <p:cNvSpPr/>
          <p:nvPr/>
        </p:nvSpPr>
        <p:spPr>
          <a:xfrm>
            <a:off x="399960" y="5449320"/>
            <a:ext cx="6732360" cy="1004760"/>
          </a:xfrm>
          <a:prstGeom prst="rect">
            <a:avLst/>
          </a:prstGeom>
          <a:ln>
            <a:solidFill>
              <a:srgbClr val="0074A0"/>
            </a:solidFill>
            <a:round/>
          </a:ln>
          <a:effectLst>
            <a:outerShdw blurRad="57150" dist="38100" dir="5400000" algn="ctr" rotWithShape="0">
              <a:schemeClr val="phClr">
                <a:shade val="9000"/>
                <a:alpha val="48000"/>
                <a:satMod val="105000"/>
              </a:schemeClr>
            </a:outerShdw>
          </a:effectLst>
        </p:spPr>
        <p:style>
          <a:lnRef idx="1">
            <a:schemeClr val="accent2"/>
          </a:lnRef>
          <a:fillRef idx="2">
            <a:schemeClr val="accent2"/>
          </a:fillRef>
          <a:effectRef idx="1">
            <a:schemeClr val="accent2"/>
          </a:effectRef>
          <a:fontRef idx="minor"/>
        </p:style>
        <p:txBody>
          <a:bodyPr lIns="90000" tIns="45000" rIns="90000" bIns="45000"/>
          <a:lstStyle/>
          <a:p>
            <a:pPr>
              <a:lnSpc>
                <a:spcPct val="100000"/>
              </a:lnSpc>
            </a:pPr>
            <a:r>
              <a:rPr lang="ro-RO" b="1" strike="noStrike">
                <a:solidFill>
                  <a:srgbClr val="000000"/>
                </a:solidFill>
                <a:latin typeface="Constantia"/>
              </a:rPr>
              <a:t>În total: 100 + 500 + 10 = </a:t>
            </a:r>
            <a:r>
              <a:rPr lang="ro-RO" sz="2400" b="1" strike="noStrike">
                <a:solidFill>
                  <a:srgbClr val="000000"/>
                </a:solidFill>
                <a:latin typeface="Constantia"/>
              </a:rPr>
              <a:t>610 trilioane</a:t>
            </a:r>
            <a:endParaRPr/>
          </a:p>
          <a:p>
            <a:pPr>
              <a:lnSpc>
                <a:spcPct val="100000"/>
              </a:lnSpc>
            </a:pPr>
            <a:r>
              <a:rPr lang="ro-RO" strike="noStrike">
                <a:solidFill>
                  <a:srgbClr val="000000"/>
                </a:solidFill>
                <a:latin typeface="Constantia"/>
              </a:rPr>
              <a:t>Prin comparaţie, se estimeaza ca masa monetară planetară este de circa 200 trilioane de euro. </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TextShape 1"/>
          <p:cNvSpPr txBox="1"/>
          <p:nvPr/>
        </p:nvSpPr>
        <p:spPr>
          <a:xfrm>
            <a:off x="457200" y="704160"/>
            <a:ext cx="8229240" cy="1142640"/>
          </a:xfrm>
          <a:prstGeom prst="rect">
            <a:avLst/>
          </a:prstGeom>
          <a:noFill/>
          <a:ln>
            <a:noFill/>
          </a:ln>
        </p:spPr>
        <p:txBody>
          <a:bodyPr lIns="0" tIns="45000" rIns="0" bIns="0" anchor="b"/>
          <a:lstStyle/>
          <a:p>
            <a:endParaRPr/>
          </a:p>
        </p:txBody>
      </p:sp>
      <p:sp>
        <p:nvSpPr>
          <p:cNvPr id="165" name="TextShape 2"/>
          <p:cNvSpPr txBox="1"/>
          <p:nvPr/>
        </p:nvSpPr>
        <p:spPr>
          <a:xfrm>
            <a:off x="457200" y="1935360"/>
            <a:ext cx="8229240" cy="4388760"/>
          </a:xfrm>
          <a:prstGeom prst="rect">
            <a:avLst/>
          </a:prstGeom>
          <a:noFill/>
          <a:ln>
            <a:noFill/>
          </a:ln>
        </p:spPr>
        <p:txBody>
          <a:bodyPr lIns="90000" tIns="45000" rIns="90000" bIns="45000"/>
          <a:lstStyle/>
          <a:p>
            <a:endParaRPr/>
          </a:p>
        </p:txBody>
      </p:sp>
      <p:pic>
        <p:nvPicPr>
          <p:cNvPr id="166" name="Picture 2"/>
          <p:cNvPicPr/>
          <p:nvPr/>
        </p:nvPicPr>
        <p:blipFill>
          <a:blip r:embed="rId3"/>
          <a:srcRect l="22249" t="12687" r="21643" b="14739"/>
        </p:blipFill>
        <p:spPr>
          <a:xfrm>
            <a:off x="109440" y="836640"/>
            <a:ext cx="8928720" cy="5812560"/>
          </a:xfrm>
          <a:prstGeom prst="rect">
            <a:avLst/>
          </a:prstGeom>
          <a:ln>
            <a:noFill/>
          </a:ln>
        </p:spPr>
      </p:pic>
      <p:sp>
        <p:nvSpPr>
          <p:cNvPr id="167" name="CustomShape 3"/>
          <p:cNvSpPr/>
          <p:nvPr/>
        </p:nvSpPr>
        <p:spPr>
          <a:xfrm>
            <a:off x="-34560" y="836640"/>
            <a:ext cx="8928720" cy="5956560"/>
          </a:xfrm>
          <a:prstGeom prst="rect">
            <a:avLst/>
          </a:prstGeom>
          <a:solidFill>
            <a:schemeClr val="bg1">
              <a:alpha val="85000"/>
            </a:schemeClr>
          </a:solidFill>
          <a:ln>
            <a:round/>
          </a:ln>
        </p:spPr>
        <p:style>
          <a:lnRef idx="2">
            <a:schemeClr val="accent1">
              <a:shade val="50000"/>
            </a:schemeClr>
          </a:lnRef>
          <a:fillRef idx="1">
            <a:schemeClr val="accent1"/>
          </a:fillRef>
          <a:effectRef idx="0">
            <a:schemeClr val="accent1"/>
          </a:effectRef>
          <a:fontRef idx="minor"/>
        </p:style>
      </p:sp>
      <p:sp>
        <p:nvSpPr>
          <p:cNvPr id="168" name="CustomShape 4"/>
          <p:cNvSpPr/>
          <p:nvPr/>
        </p:nvSpPr>
        <p:spPr>
          <a:xfrm>
            <a:off x="613440" y="241560"/>
            <a:ext cx="8352720" cy="516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o-RO" sz="2800" b="1" strike="noStrike">
                <a:solidFill>
                  <a:srgbClr val="000000"/>
                </a:solidFill>
                <a:latin typeface="Constantia"/>
              </a:rPr>
              <a:t>BIODIVERSITATEA MICROBIOMULUI</a:t>
            </a:r>
            <a:r>
              <a:rPr lang="ro-RO" b="1" strike="noStrike">
                <a:solidFill>
                  <a:srgbClr val="000000"/>
                </a:solidFill>
                <a:latin typeface="Constantia"/>
              </a:rPr>
              <a:t> </a:t>
            </a:r>
            <a:endParaRPr/>
          </a:p>
        </p:txBody>
      </p:sp>
      <p:sp>
        <p:nvSpPr>
          <p:cNvPr id="169" name="CustomShape 5"/>
          <p:cNvSpPr/>
          <p:nvPr/>
        </p:nvSpPr>
        <p:spPr>
          <a:xfrm>
            <a:off x="389160" y="1052640"/>
            <a:ext cx="7926840" cy="1461240"/>
          </a:xfrm>
          <a:prstGeom prst="rect">
            <a:avLst/>
          </a:prstGeom>
          <a:ln>
            <a:solidFill>
              <a:srgbClr val="0074A0"/>
            </a:solidFill>
            <a:round/>
          </a:ln>
          <a:effectLst>
            <a:outerShdw blurRad="57150" dist="38100" dir="5400000" algn="ctr" rotWithShape="0">
              <a:schemeClr val="phClr">
                <a:shade val="9000"/>
                <a:alpha val="48000"/>
                <a:satMod val="105000"/>
              </a:schemeClr>
            </a:outerShdw>
          </a:effectLst>
        </p:spPr>
        <p:style>
          <a:lnRef idx="1">
            <a:schemeClr val="accent2"/>
          </a:lnRef>
          <a:fillRef idx="2">
            <a:schemeClr val="accent2"/>
          </a:fillRef>
          <a:effectRef idx="1">
            <a:schemeClr val="accent2"/>
          </a:effectRef>
          <a:fontRef idx="minor"/>
        </p:style>
        <p:txBody>
          <a:bodyPr lIns="90000" tIns="45000" rIns="90000" bIns="45000"/>
          <a:lstStyle/>
          <a:p>
            <a:pPr>
              <a:lnSpc>
                <a:spcPct val="100000"/>
              </a:lnSpc>
            </a:pPr>
            <a:r>
              <a:rPr lang="ro-RO" b="1" strike="noStrike">
                <a:solidFill>
                  <a:srgbClr val="000000"/>
                </a:solidFill>
                <a:latin typeface="Constantia"/>
              </a:rPr>
              <a:t>Numărul de specii </a:t>
            </a:r>
            <a:r>
              <a:rPr lang="ro-RO" strike="noStrike">
                <a:solidFill>
                  <a:srgbClr val="000000"/>
                </a:solidFill>
                <a:latin typeface="Constantia"/>
              </a:rPr>
              <a:t>care compun microbiomul este de circa 1.000</a:t>
            </a:r>
            <a:endParaRPr/>
          </a:p>
          <a:p>
            <a:pPr algn="just">
              <a:lnSpc>
                <a:spcPct val="100000"/>
              </a:lnSpc>
            </a:pPr>
            <a:r>
              <a:rPr lang="ro-RO" strike="noStrike">
                <a:solidFill>
                  <a:srgbClr val="000000"/>
                </a:solidFill>
                <a:latin typeface="Constantia"/>
              </a:rPr>
              <a:t>Însă existe numeroase variaţii intraspecie. Prin analize de metagenomică se stabileşte un index de diversitate. Acesta scade de exemplu în timpul tratamentului cu antibiotice orale, când supravieţuiesc doar câteva specii.</a:t>
            </a:r>
            <a:endParaRPr/>
          </a:p>
        </p:txBody>
      </p:sp>
      <p:pic>
        <p:nvPicPr>
          <p:cNvPr id="170" name="Picture 2"/>
          <p:cNvPicPr/>
          <p:nvPr/>
        </p:nvPicPr>
        <p:blipFill>
          <a:blip r:embed="rId4"/>
          <a:srcRect l="54578" t="42352" r="6248" b="19960"/>
          <a:stretch/>
        </p:blipFill>
        <p:spPr>
          <a:xfrm>
            <a:off x="4594320" y="2436840"/>
            <a:ext cx="3821040" cy="2756520"/>
          </a:xfrm>
          <a:prstGeom prst="rect">
            <a:avLst/>
          </a:prstGeom>
          <a:ln>
            <a:noFill/>
          </a:ln>
        </p:spPr>
      </p:pic>
      <p:sp>
        <p:nvSpPr>
          <p:cNvPr id="171" name="CustomShape 6"/>
          <p:cNvSpPr/>
          <p:nvPr/>
        </p:nvSpPr>
        <p:spPr>
          <a:xfrm>
            <a:off x="4573800" y="5373360"/>
            <a:ext cx="4102200" cy="1186920"/>
          </a:xfrm>
          <a:prstGeom prst="rect">
            <a:avLst/>
          </a:prstGeom>
          <a:ln>
            <a:solidFill>
              <a:srgbClr val="5A9647"/>
            </a:solidFill>
            <a:round/>
          </a:ln>
          <a:effectLst>
            <a:outerShdw blurRad="57150" dist="38100" dir="5400000" algn="ctr" rotWithShape="0">
              <a:schemeClr val="phClr">
                <a:shade val="9000"/>
                <a:alpha val="48000"/>
                <a:satMod val="105000"/>
              </a:schemeClr>
            </a:outerShdw>
          </a:effectLst>
        </p:spPr>
        <p:style>
          <a:lnRef idx="1">
            <a:schemeClr val="accent5"/>
          </a:lnRef>
          <a:fillRef idx="2">
            <a:schemeClr val="accent5"/>
          </a:fillRef>
          <a:effectRef idx="1">
            <a:schemeClr val="accent5"/>
          </a:effectRef>
          <a:fontRef idx="minor"/>
        </p:style>
        <p:txBody>
          <a:bodyPr lIns="90000" tIns="45000" rIns="90000" bIns="45000"/>
          <a:lstStyle/>
          <a:p>
            <a:pPr algn="ctr">
              <a:lnSpc>
                <a:spcPct val="100000"/>
              </a:lnSpc>
            </a:pPr>
            <a:r>
              <a:rPr lang="ro-RO" i="1" strike="noStrike">
                <a:solidFill>
                  <a:srgbClr val="000000"/>
                </a:solidFill>
                <a:latin typeface="Constantia"/>
              </a:rPr>
              <a:t>Bacteroides fragilis </a:t>
            </a:r>
            <a:r>
              <a:rPr lang="ro-RO" strike="noStrike">
                <a:solidFill>
                  <a:srgbClr val="000000"/>
                </a:solidFill>
                <a:latin typeface="Constantia"/>
              </a:rPr>
              <a:t>este la fel de depărtat genetic de </a:t>
            </a:r>
            <a:r>
              <a:rPr lang="ro-RO" i="1" strike="noStrike">
                <a:solidFill>
                  <a:srgbClr val="000000"/>
                </a:solidFill>
                <a:latin typeface="Constantia"/>
              </a:rPr>
              <a:t>Escherichia coli</a:t>
            </a:r>
            <a:r>
              <a:rPr lang="ro-RO" strike="noStrike">
                <a:solidFill>
                  <a:srgbClr val="000000"/>
                </a:solidFill>
                <a:latin typeface="Constantia"/>
              </a:rPr>
              <a:t>, cum sunt oamenii de viermii primitivi</a:t>
            </a:r>
            <a:endParaRPr/>
          </a:p>
        </p:txBody>
      </p:sp>
      <p:pic>
        <p:nvPicPr>
          <p:cNvPr id="172" name="Picture 3"/>
          <p:cNvPicPr/>
          <p:nvPr/>
        </p:nvPicPr>
        <p:blipFill>
          <a:blip r:embed="rId5"/>
          <a:srcRect l="9094" t="38622" r="61502" b="44409"/>
          <a:stretch/>
        </p:blipFill>
        <p:spPr>
          <a:xfrm>
            <a:off x="185040" y="2997000"/>
            <a:ext cx="4388400" cy="1899720"/>
          </a:xfrm>
          <a:prstGeom prst="rect">
            <a:avLst/>
          </a:prstGeom>
          <a:ln>
            <a:noFill/>
          </a:ln>
        </p:spPr>
      </p:pic>
      <p:sp>
        <p:nvSpPr>
          <p:cNvPr id="173" name="CustomShape 7"/>
          <p:cNvSpPr/>
          <p:nvPr/>
        </p:nvSpPr>
        <p:spPr>
          <a:xfrm>
            <a:off x="205560" y="5373360"/>
            <a:ext cx="4102200" cy="639000"/>
          </a:xfrm>
          <a:prstGeom prst="rect">
            <a:avLst/>
          </a:prstGeom>
          <a:ln>
            <a:solidFill>
              <a:srgbClr val="5A9647"/>
            </a:solidFill>
            <a:round/>
          </a:ln>
          <a:effectLst>
            <a:outerShdw blurRad="57150" dist="38100" dir="5400000" algn="ctr" rotWithShape="0">
              <a:schemeClr val="phClr">
                <a:shade val="9000"/>
                <a:alpha val="48000"/>
                <a:satMod val="105000"/>
              </a:schemeClr>
            </a:outerShdw>
          </a:effectLst>
        </p:spPr>
        <p:style>
          <a:lnRef idx="1">
            <a:schemeClr val="accent5"/>
          </a:lnRef>
          <a:fillRef idx="2">
            <a:schemeClr val="accent5"/>
          </a:fillRef>
          <a:effectRef idx="1">
            <a:schemeClr val="accent5"/>
          </a:effectRef>
          <a:fontRef idx="minor"/>
        </p:style>
        <p:txBody>
          <a:bodyPr lIns="90000" tIns="45000" rIns="90000" bIns="45000"/>
          <a:lstStyle/>
          <a:p>
            <a:pPr algn="ctr">
              <a:lnSpc>
                <a:spcPct val="100000"/>
              </a:lnSpc>
            </a:pPr>
            <a:r>
              <a:rPr lang="ro-RO" b="1" strike="noStrike">
                <a:solidFill>
                  <a:srgbClr val="000000"/>
                </a:solidFill>
                <a:latin typeface="Constantia"/>
              </a:rPr>
              <a:t>Proporţia între celulele umane, bacteriene şi fungice</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TextShape 1"/>
          <p:cNvSpPr txBox="1"/>
          <p:nvPr/>
        </p:nvSpPr>
        <p:spPr>
          <a:xfrm>
            <a:off x="457200" y="704160"/>
            <a:ext cx="8229240" cy="1142640"/>
          </a:xfrm>
          <a:prstGeom prst="rect">
            <a:avLst/>
          </a:prstGeom>
          <a:noFill/>
          <a:ln>
            <a:noFill/>
          </a:ln>
        </p:spPr>
        <p:txBody>
          <a:bodyPr lIns="0" tIns="45000" rIns="0" bIns="0" anchor="b"/>
          <a:lstStyle/>
          <a:p>
            <a:endParaRPr/>
          </a:p>
        </p:txBody>
      </p:sp>
      <p:sp>
        <p:nvSpPr>
          <p:cNvPr id="175" name="TextShape 2"/>
          <p:cNvSpPr txBox="1"/>
          <p:nvPr/>
        </p:nvSpPr>
        <p:spPr>
          <a:xfrm>
            <a:off x="457200" y="1935360"/>
            <a:ext cx="8229240" cy="4388760"/>
          </a:xfrm>
          <a:prstGeom prst="rect">
            <a:avLst/>
          </a:prstGeom>
          <a:noFill/>
          <a:ln>
            <a:noFill/>
          </a:ln>
        </p:spPr>
        <p:txBody>
          <a:bodyPr lIns="90000" tIns="45000" rIns="90000" bIns="45000"/>
          <a:lstStyle/>
          <a:p>
            <a:endParaRPr/>
          </a:p>
        </p:txBody>
      </p:sp>
      <p:pic>
        <p:nvPicPr>
          <p:cNvPr id="176" name="Picture 2"/>
          <p:cNvPicPr/>
          <p:nvPr/>
        </p:nvPicPr>
        <p:blipFill>
          <a:blip r:embed="rId3"/>
          <a:srcRect l="22249" t="12687" r="21643" b="14739"/>
        </p:blipFill>
        <p:spPr>
          <a:xfrm>
            <a:off x="109440" y="836640"/>
            <a:ext cx="8928720" cy="5812560"/>
          </a:xfrm>
          <a:prstGeom prst="rect">
            <a:avLst/>
          </a:prstGeom>
          <a:ln>
            <a:noFill/>
          </a:ln>
        </p:spPr>
      </p:pic>
      <p:sp>
        <p:nvSpPr>
          <p:cNvPr id="177" name="CustomShape 3"/>
          <p:cNvSpPr/>
          <p:nvPr/>
        </p:nvSpPr>
        <p:spPr>
          <a:xfrm>
            <a:off x="-34560" y="836640"/>
            <a:ext cx="8928720" cy="5956560"/>
          </a:xfrm>
          <a:prstGeom prst="rect">
            <a:avLst/>
          </a:prstGeom>
          <a:solidFill>
            <a:schemeClr val="bg1">
              <a:alpha val="85000"/>
            </a:schemeClr>
          </a:solidFill>
          <a:ln>
            <a:round/>
          </a:ln>
        </p:spPr>
        <p:style>
          <a:lnRef idx="2">
            <a:schemeClr val="accent1">
              <a:shade val="50000"/>
            </a:schemeClr>
          </a:lnRef>
          <a:fillRef idx="1">
            <a:schemeClr val="accent1"/>
          </a:fillRef>
          <a:effectRef idx="0">
            <a:schemeClr val="accent1"/>
          </a:effectRef>
          <a:fontRef idx="minor"/>
        </p:style>
      </p:sp>
      <p:sp>
        <p:nvSpPr>
          <p:cNvPr id="178" name="CustomShape 4"/>
          <p:cNvSpPr/>
          <p:nvPr/>
        </p:nvSpPr>
        <p:spPr>
          <a:xfrm>
            <a:off x="613440" y="241560"/>
            <a:ext cx="8352720" cy="516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o-RO" sz="2800" b="1" strike="noStrike">
                <a:solidFill>
                  <a:srgbClr val="000000"/>
                </a:solidFill>
                <a:latin typeface="Constantia"/>
              </a:rPr>
              <a:t>BIODIVERSITATEA MICROBIOMULUI</a:t>
            </a:r>
            <a:r>
              <a:rPr lang="ro-RO" b="1" strike="noStrike">
                <a:solidFill>
                  <a:srgbClr val="000000"/>
                </a:solidFill>
                <a:latin typeface="Constantia"/>
              </a:rPr>
              <a:t> </a:t>
            </a:r>
            <a:endParaRPr/>
          </a:p>
        </p:txBody>
      </p:sp>
      <p:sp>
        <p:nvSpPr>
          <p:cNvPr id="179" name="CustomShape 5"/>
          <p:cNvSpPr/>
          <p:nvPr/>
        </p:nvSpPr>
        <p:spPr>
          <a:xfrm>
            <a:off x="389160" y="1052640"/>
            <a:ext cx="7926840" cy="2009880"/>
          </a:xfrm>
          <a:prstGeom prst="rect">
            <a:avLst/>
          </a:prstGeom>
          <a:ln>
            <a:solidFill>
              <a:srgbClr val="0074A0"/>
            </a:solidFill>
            <a:round/>
          </a:ln>
          <a:effectLst>
            <a:outerShdw blurRad="57150" dist="38100" dir="5400000" algn="ctr" rotWithShape="0">
              <a:schemeClr val="phClr">
                <a:shade val="9000"/>
                <a:alpha val="48000"/>
                <a:satMod val="105000"/>
              </a:schemeClr>
            </a:outerShdw>
          </a:effectLst>
        </p:spPr>
        <p:style>
          <a:lnRef idx="1">
            <a:schemeClr val="accent2"/>
          </a:lnRef>
          <a:fillRef idx="2">
            <a:schemeClr val="accent2"/>
          </a:fillRef>
          <a:effectRef idx="1">
            <a:schemeClr val="accent2"/>
          </a:effectRef>
          <a:fontRef idx="minor"/>
        </p:style>
        <p:txBody>
          <a:bodyPr lIns="90000" tIns="45000" rIns="90000" bIns="45000"/>
          <a:lstStyle/>
          <a:p>
            <a:pPr>
              <a:lnSpc>
                <a:spcPct val="100000"/>
              </a:lnSpc>
            </a:pPr>
            <a:r>
              <a:rPr lang="ro-RO" strike="noStrike">
                <a:solidFill>
                  <a:srgbClr val="000000"/>
                </a:solidFill>
                <a:latin typeface="Constantia"/>
              </a:rPr>
              <a:t>Genomul uman cuprinde circa 20.000 gene. Genomurile combinate ale microorganismelor care compun microbiomul cuprind circa 8.000.000 gene. </a:t>
            </a:r>
            <a:endParaRPr/>
          </a:p>
          <a:p>
            <a:pPr>
              <a:lnSpc>
                <a:spcPct val="100000"/>
              </a:lnSpc>
            </a:pPr>
            <a:r>
              <a:rPr lang="ro-RO" strike="noStrike">
                <a:solidFill>
                  <a:srgbClr val="000000"/>
                </a:solidFill>
                <a:latin typeface="Constantia"/>
              </a:rPr>
              <a:t>Deci microbiomul este un rezervor imens de informație genetică necodificată de genomul uman. De aici apare simbioza – microbiomul conține numeroase gene esențiale pentru funcționarea organismului uman. </a:t>
            </a:r>
            <a:endParaRPr/>
          </a:p>
        </p:txBody>
      </p:sp>
      <p:sp>
        <p:nvSpPr>
          <p:cNvPr id="180" name="CustomShape 6"/>
          <p:cNvSpPr/>
          <p:nvPr/>
        </p:nvSpPr>
        <p:spPr>
          <a:xfrm>
            <a:off x="389160" y="2772000"/>
            <a:ext cx="7926840" cy="913320"/>
          </a:xfrm>
          <a:prstGeom prst="rect">
            <a:avLst/>
          </a:prstGeom>
          <a:ln>
            <a:solidFill>
              <a:srgbClr val="0074A0"/>
            </a:solidFill>
            <a:round/>
          </a:ln>
          <a:effectLst>
            <a:outerShdw blurRad="57150" dist="38100" dir="5400000" algn="ctr" rotWithShape="0">
              <a:schemeClr val="phClr">
                <a:shade val="9000"/>
                <a:alpha val="48000"/>
                <a:satMod val="105000"/>
              </a:schemeClr>
            </a:outerShdw>
          </a:effectLst>
        </p:spPr>
        <p:style>
          <a:lnRef idx="1">
            <a:schemeClr val="accent2"/>
          </a:lnRef>
          <a:fillRef idx="2">
            <a:schemeClr val="accent2"/>
          </a:fillRef>
          <a:effectRef idx="1">
            <a:schemeClr val="accent2"/>
          </a:effectRef>
          <a:fontRef idx="minor"/>
        </p:style>
        <p:txBody>
          <a:bodyPr lIns="90000" tIns="45000" rIns="90000" bIns="45000"/>
          <a:lstStyle/>
          <a:p>
            <a:pPr>
              <a:lnSpc>
                <a:spcPct val="100000"/>
              </a:lnSpc>
            </a:pPr>
            <a:r>
              <a:rPr lang="ro-RO" strike="noStrike">
                <a:solidFill>
                  <a:srgbClr val="000000"/>
                </a:solidFill>
                <a:latin typeface="Constantia"/>
              </a:rPr>
              <a:t>Omul are 20 de gene pentru digestia glucidelor și nu poate asimila majoritatea glucidelor alimentare.  O singură bacterie intestinală – </a:t>
            </a:r>
            <a:r>
              <a:rPr lang="ro-RO" i="1" strike="noStrike">
                <a:solidFill>
                  <a:srgbClr val="000000"/>
                </a:solidFill>
                <a:latin typeface="Constantia"/>
              </a:rPr>
              <a:t>Bacteroides thetaiotaomicron – are </a:t>
            </a:r>
            <a:r>
              <a:rPr lang="ro-RO" strike="noStrike">
                <a:solidFill>
                  <a:srgbClr val="000000"/>
                </a:solidFill>
                <a:latin typeface="Constantia"/>
              </a:rPr>
              <a:t>peste 260 de enzime. </a:t>
            </a:r>
            <a:endParaRPr/>
          </a:p>
        </p:txBody>
      </p:sp>
      <p:sp>
        <p:nvSpPr>
          <p:cNvPr id="181" name="CustomShape 7"/>
          <p:cNvSpPr/>
          <p:nvPr/>
        </p:nvSpPr>
        <p:spPr>
          <a:xfrm>
            <a:off x="389160" y="3937320"/>
            <a:ext cx="7926840" cy="639000"/>
          </a:xfrm>
          <a:prstGeom prst="rect">
            <a:avLst/>
          </a:prstGeom>
          <a:ln>
            <a:solidFill>
              <a:srgbClr val="0074A0"/>
            </a:solidFill>
            <a:round/>
          </a:ln>
          <a:effectLst>
            <a:outerShdw blurRad="57150" dist="38100" dir="5400000" algn="ctr" rotWithShape="0">
              <a:schemeClr val="phClr">
                <a:shade val="9000"/>
                <a:alpha val="48000"/>
                <a:satMod val="105000"/>
              </a:schemeClr>
            </a:outerShdw>
          </a:effectLst>
        </p:spPr>
        <p:style>
          <a:lnRef idx="1">
            <a:schemeClr val="accent2"/>
          </a:lnRef>
          <a:fillRef idx="2">
            <a:schemeClr val="accent2"/>
          </a:fillRef>
          <a:effectRef idx="1">
            <a:schemeClr val="accent2"/>
          </a:effectRef>
          <a:fontRef idx="minor"/>
        </p:style>
        <p:txBody>
          <a:bodyPr lIns="90000" tIns="45000" rIns="90000" bIns="45000"/>
          <a:lstStyle/>
          <a:p>
            <a:pPr>
              <a:lnSpc>
                <a:spcPct val="100000"/>
              </a:lnSpc>
            </a:pPr>
            <a:r>
              <a:rPr lang="ro-RO" strike="noStrike">
                <a:solidFill>
                  <a:srgbClr val="000000"/>
                </a:solidFill>
                <a:latin typeface="Constantia"/>
              </a:rPr>
              <a:t>Compoziția microbiomului se poate modifica extrem de mult într-un timp scurt, mai ales după tratamente cu antibiotice. </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TextShape 1"/>
          <p:cNvSpPr txBox="1"/>
          <p:nvPr/>
        </p:nvSpPr>
        <p:spPr>
          <a:xfrm>
            <a:off x="457200" y="704160"/>
            <a:ext cx="8229240" cy="1142640"/>
          </a:xfrm>
          <a:prstGeom prst="rect">
            <a:avLst/>
          </a:prstGeom>
          <a:noFill/>
          <a:ln>
            <a:noFill/>
          </a:ln>
        </p:spPr>
        <p:txBody>
          <a:bodyPr lIns="0" tIns="45000" rIns="0" bIns="0" anchor="b"/>
          <a:lstStyle/>
          <a:p>
            <a:endParaRPr/>
          </a:p>
        </p:txBody>
      </p:sp>
      <p:sp>
        <p:nvSpPr>
          <p:cNvPr id="183" name="TextShape 2"/>
          <p:cNvSpPr txBox="1"/>
          <p:nvPr/>
        </p:nvSpPr>
        <p:spPr>
          <a:xfrm>
            <a:off x="457200" y="1935360"/>
            <a:ext cx="8229240" cy="4388760"/>
          </a:xfrm>
          <a:prstGeom prst="rect">
            <a:avLst/>
          </a:prstGeom>
          <a:noFill/>
          <a:ln>
            <a:noFill/>
          </a:ln>
        </p:spPr>
        <p:txBody>
          <a:bodyPr lIns="90000" tIns="45000" rIns="90000" bIns="45000"/>
          <a:lstStyle/>
          <a:p>
            <a:endParaRPr/>
          </a:p>
        </p:txBody>
      </p:sp>
      <p:pic>
        <p:nvPicPr>
          <p:cNvPr id="184" name="Picture 2"/>
          <p:cNvPicPr/>
          <p:nvPr/>
        </p:nvPicPr>
        <p:blipFill>
          <a:blip r:embed="rId3"/>
          <a:srcRect l="22249" t="12687" r="21643" b="14739"/>
        </p:blipFill>
        <p:spPr>
          <a:xfrm>
            <a:off x="109440" y="836640"/>
            <a:ext cx="8928720" cy="5812560"/>
          </a:xfrm>
          <a:prstGeom prst="rect">
            <a:avLst/>
          </a:prstGeom>
          <a:ln>
            <a:noFill/>
          </a:ln>
        </p:spPr>
      </p:pic>
      <p:sp>
        <p:nvSpPr>
          <p:cNvPr id="185" name="CustomShape 3"/>
          <p:cNvSpPr/>
          <p:nvPr/>
        </p:nvSpPr>
        <p:spPr>
          <a:xfrm>
            <a:off x="-34560" y="836640"/>
            <a:ext cx="8928720" cy="5956560"/>
          </a:xfrm>
          <a:prstGeom prst="rect">
            <a:avLst/>
          </a:prstGeom>
          <a:solidFill>
            <a:schemeClr val="bg1">
              <a:alpha val="85000"/>
            </a:schemeClr>
          </a:solidFill>
          <a:ln>
            <a:round/>
          </a:ln>
        </p:spPr>
        <p:style>
          <a:lnRef idx="2">
            <a:schemeClr val="accent1">
              <a:shade val="50000"/>
            </a:schemeClr>
          </a:lnRef>
          <a:fillRef idx="1">
            <a:schemeClr val="accent1"/>
          </a:fillRef>
          <a:effectRef idx="0">
            <a:schemeClr val="accent1"/>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TextShape 1"/>
          <p:cNvSpPr txBox="1"/>
          <p:nvPr/>
        </p:nvSpPr>
        <p:spPr>
          <a:xfrm>
            <a:off x="467640" y="0"/>
            <a:ext cx="8229240" cy="561600"/>
          </a:xfrm>
          <a:prstGeom prst="rect">
            <a:avLst/>
          </a:prstGeom>
          <a:gradFill>
            <a:gsLst>
              <a:gs pos="0">
                <a:srgbClr val="ACE39E"/>
              </a:gs>
              <a:gs pos="100000">
                <a:srgbClr val="F8FDF8"/>
              </a:gs>
            </a:gsLst>
            <a:path path="circle"/>
          </a:gradFill>
          <a:ln w="9360">
            <a:solidFill>
              <a:srgbClr val="5A9647"/>
            </a:solidFill>
            <a:round/>
          </a:ln>
        </p:spPr>
        <p:txBody>
          <a:bodyPr lIns="0" tIns="45000" rIns="0" bIns="0" anchor="b"/>
          <a:lstStyle/>
          <a:p>
            <a:pPr>
              <a:lnSpc>
                <a:spcPct val="100000"/>
              </a:lnSpc>
            </a:pPr>
            <a:r>
              <a:rPr lang="en-US" sz="5000" strike="noStrike">
                <a:solidFill>
                  <a:srgbClr val="000000"/>
                </a:solidFill>
                <a:latin typeface="Constantia"/>
              </a:rPr>
              <a:t>. </a:t>
            </a:r>
            <a:r>
              <a:rPr lang="en-US" sz="2800" b="1" strike="noStrike">
                <a:solidFill>
                  <a:srgbClr val="000000"/>
                </a:solidFill>
                <a:latin typeface="Constantia"/>
              </a:rPr>
              <a:t>Microorganismele de la nivelul ecosistemelor umane</a:t>
            </a:r>
            <a:endParaRPr/>
          </a:p>
        </p:txBody>
      </p:sp>
      <p:graphicFrame>
        <p:nvGraphicFramePr>
          <p:cNvPr id="187" name="Table 2"/>
          <p:cNvGraphicFramePr/>
          <p:nvPr/>
        </p:nvGraphicFramePr>
        <p:xfrm>
          <a:off x="457200" y="836640"/>
          <a:ext cx="8362800" cy="5616360"/>
        </p:xfrm>
        <a:graphic>
          <a:graphicData uri="http://schemas.openxmlformats.org/drawingml/2006/table">
            <a:tbl>
              <a:tblPr/>
              <a:tblGrid>
                <a:gridCol w="2787480">
                  <a:extLst>
                    <a:ext uri="{9D8B030D-6E8A-4147-A177-3AD203B41FA5}">
                      <a16:colId xmlns:a16="http://schemas.microsoft.com/office/drawing/2014/main" val="20000"/>
                    </a:ext>
                  </a:extLst>
                </a:gridCol>
                <a:gridCol w="2787480">
                  <a:extLst>
                    <a:ext uri="{9D8B030D-6E8A-4147-A177-3AD203B41FA5}">
                      <a16:colId xmlns:a16="http://schemas.microsoft.com/office/drawing/2014/main" val="20001"/>
                    </a:ext>
                  </a:extLst>
                </a:gridCol>
                <a:gridCol w="2787840">
                  <a:extLst>
                    <a:ext uri="{9D8B030D-6E8A-4147-A177-3AD203B41FA5}">
                      <a16:colId xmlns:a16="http://schemas.microsoft.com/office/drawing/2014/main" val="20002"/>
                    </a:ext>
                  </a:extLst>
                </a:gridCol>
              </a:tblGrid>
              <a:tr h="475560">
                <a:tc>
                  <a:txBody>
                    <a:bodyPr/>
                    <a:lstStyle/>
                    <a:p>
                      <a:pPr algn="ctr">
                        <a:lnSpc>
                          <a:spcPct val="100000"/>
                        </a:lnSpc>
                      </a:pPr>
                      <a:r>
                        <a:rPr lang="ro-RO" sz="1600" b="1" strike="noStrike">
                          <a:solidFill>
                            <a:srgbClr val="000000"/>
                          </a:solidFill>
                          <a:latin typeface="Constantia"/>
                        </a:rPr>
                        <a:t>ECOSISTEM</a:t>
                      </a:r>
                      <a:endParaRPr/>
                    </a:p>
                  </a:txBody>
                  <a:tcPr/>
                </a:tc>
                <a:tc>
                  <a:txBody>
                    <a:bodyPr/>
                    <a:lstStyle/>
                    <a:p>
                      <a:pPr algn="ctr">
                        <a:lnSpc>
                          <a:spcPct val="100000"/>
                        </a:lnSpc>
                      </a:pPr>
                      <a:r>
                        <a:rPr lang="ro-RO" sz="1600" b="1" strike="noStrike">
                          <a:solidFill>
                            <a:srgbClr val="000000"/>
                          </a:solidFill>
                          <a:latin typeface="Constantia"/>
                        </a:rPr>
                        <a:t>Microorganisme nepatogene</a:t>
                      </a:r>
                      <a:endParaRPr/>
                    </a:p>
                  </a:txBody>
                  <a:tcPr/>
                </a:tc>
                <a:tc>
                  <a:txBody>
                    <a:bodyPr/>
                    <a:lstStyle/>
                    <a:p>
                      <a:pPr algn="ctr">
                        <a:lnSpc>
                          <a:spcPct val="100000"/>
                        </a:lnSpc>
                      </a:pPr>
                      <a:r>
                        <a:rPr lang="ro-RO" sz="1600" b="1" strike="noStrike">
                          <a:solidFill>
                            <a:srgbClr val="000000"/>
                          </a:solidFill>
                          <a:latin typeface="Constantia"/>
                        </a:rPr>
                        <a:t>Microorganisme patogene</a:t>
                      </a:r>
                      <a:endParaRPr/>
                    </a:p>
                  </a:txBody>
                  <a:tcPr/>
                </a:tc>
                <a:extLst>
                  <a:ext uri="{0D108BD9-81ED-4DB2-BD59-A6C34878D82A}">
                    <a16:rowId xmlns:a16="http://schemas.microsoft.com/office/drawing/2014/main" val="10000"/>
                  </a:ext>
                </a:extLst>
              </a:tr>
              <a:tr h="1879560">
                <a:tc>
                  <a:txBody>
                    <a:bodyPr/>
                    <a:lstStyle/>
                    <a:p>
                      <a:pPr algn="just">
                        <a:lnSpc>
                          <a:spcPct val="100000"/>
                        </a:lnSpc>
                      </a:pPr>
                      <a:r>
                        <a:rPr lang="ro-RO" sz="1400" b="1" strike="noStrike">
                          <a:solidFill>
                            <a:srgbClr val="000000"/>
                          </a:solidFill>
                          <a:latin typeface="Constantia"/>
                        </a:rPr>
                        <a:t>PIELE</a:t>
                      </a:r>
                      <a:endParaRPr/>
                    </a:p>
                  </a:txBody>
                  <a:tcPr/>
                </a:tc>
                <a:tc>
                  <a:txBody>
                    <a:bodyPr/>
                    <a:lstStyle/>
                    <a:p>
                      <a:pPr algn="just">
                        <a:lnSpc>
                          <a:spcPct val="100000"/>
                        </a:lnSpc>
                      </a:pPr>
                      <a:r>
                        <a:rPr lang="ro-RO" sz="1400" b="1" strike="noStrike">
                          <a:solidFill>
                            <a:srgbClr val="000000"/>
                          </a:solidFill>
                          <a:latin typeface="Constantia"/>
                        </a:rPr>
                        <a:t>Staphylococcus epidermidis</a:t>
                      </a:r>
                      <a:endParaRPr/>
                    </a:p>
                    <a:p>
                      <a:pPr algn="just">
                        <a:lnSpc>
                          <a:spcPct val="100000"/>
                        </a:lnSpc>
                      </a:pPr>
                      <a:r>
                        <a:rPr lang="ro-RO" sz="1400" b="1" strike="noStrike">
                          <a:solidFill>
                            <a:srgbClr val="000000"/>
                          </a:solidFill>
                          <a:latin typeface="Constantia"/>
                        </a:rPr>
                        <a:t>Stafilococi coagulază negativi</a:t>
                      </a:r>
                      <a:endParaRPr/>
                    </a:p>
                    <a:p>
                      <a:pPr algn="just">
                        <a:lnSpc>
                          <a:spcPct val="100000"/>
                        </a:lnSpc>
                      </a:pPr>
                      <a:r>
                        <a:rPr lang="ro-RO" sz="1400" b="1" strike="noStrike">
                          <a:solidFill>
                            <a:srgbClr val="000000"/>
                          </a:solidFill>
                          <a:latin typeface="Constantia"/>
                        </a:rPr>
                        <a:t>Corynebacterii (difterimorfi)</a:t>
                      </a:r>
                      <a:endParaRPr/>
                    </a:p>
                    <a:p>
                      <a:pPr algn="just">
                        <a:lnSpc>
                          <a:spcPct val="100000"/>
                        </a:lnSpc>
                      </a:pPr>
                      <a:r>
                        <a:rPr lang="ro-RO" sz="1400" b="1" strike="noStrike">
                          <a:solidFill>
                            <a:srgbClr val="000000"/>
                          </a:solidFill>
                          <a:latin typeface="Constantia"/>
                        </a:rPr>
                        <a:t>Propionibacterium acnes</a:t>
                      </a:r>
                      <a:endParaRPr/>
                    </a:p>
                    <a:p>
                      <a:pPr algn="just">
                        <a:lnSpc>
                          <a:spcPct val="100000"/>
                        </a:lnSpc>
                      </a:pPr>
                      <a:r>
                        <a:rPr lang="ro-RO" sz="1400" b="1" strike="noStrike">
                          <a:solidFill>
                            <a:srgbClr val="000000"/>
                          </a:solidFill>
                          <a:latin typeface="Constantia"/>
                        </a:rPr>
                        <a:t>Enterococi</a:t>
                      </a:r>
                      <a:endParaRPr/>
                    </a:p>
                    <a:p>
                      <a:pPr algn="just">
                        <a:lnSpc>
                          <a:spcPct val="100000"/>
                        </a:lnSpc>
                      </a:pPr>
                      <a:r>
                        <a:rPr lang="ro-RO" sz="1400" b="1" strike="noStrike">
                          <a:solidFill>
                            <a:srgbClr val="000000"/>
                          </a:solidFill>
                          <a:latin typeface="Constantia"/>
                        </a:rPr>
                        <a:t>Lactobacillus</a:t>
                      </a:r>
                      <a:endParaRPr/>
                    </a:p>
                  </a:txBody>
                  <a:tcPr/>
                </a:tc>
                <a:tc>
                  <a:txBody>
                    <a:bodyPr/>
                    <a:lstStyle/>
                    <a:p>
                      <a:pPr algn="just">
                        <a:lnSpc>
                          <a:spcPct val="100000"/>
                        </a:lnSpc>
                      </a:pPr>
                      <a:r>
                        <a:rPr lang="ro-RO" sz="1400" b="1" strike="noStrike">
                          <a:solidFill>
                            <a:srgbClr val="000000"/>
                          </a:solidFill>
                          <a:latin typeface="Constantia"/>
                        </a:rPr>
                        <a:t>Staphylococcus aureus</a:t>
                      </a:r>
                      <a:endParaRPr/>
                    </a:p>
                    <a:p>
                      <a:pPr algn="just">
                        <a:lnSpc>
                          <a:spcPct val="100000"/>
                        </a:lnSpc>
                      </a:pPr>
                      <a:r>
                        <a:rPr lang="ro-RO" sz="1400" b="1" strike="noStrike">
                          <a:solidFill>
                            <a:srgbClr val="000000"/>
                          </a:solidFill>
                          <a:latin typeface="Constantia"/>
                        </a:rPr>
                        <a:t>Streptococcus pyogenes  gr.A (beta-hemolitic)Corynebacterium diphteriae</a:t>
                      </a:r>
                      <a:endParaRPr/>
                    </a:p>
                    <a:p>
                      <a:pPr algn="just">
                        <a:lnSpc>
                          <a:spcPct val="100000"/>
                        </a:lnSpc>
                      </a:pPr>
                      <a:r>
                        <a:rPr lang="ro-RO" sz="1400" b="1" strike="noStrike">
                          <a:solidFill>
                            <a:srgbClr val="000000"/>
                          </a:solidFill>
                          <a:latin typeface="Constantia"/>
                        </a:rPr>
                        <a:t>Pseudomonas aeruginosa</a:t>
                      </a:r>
                      <a:endParaRPr/>
                    </a:p>
                  </a:txBody>
                  <a:tcPr/>
                </a:tc>
                <a:extLst>
                  <a:ext uri="{0D108BD9-81ED-4DB2-BD59-A6C34878D82A}">
                    <a16:rowId xmlns:a16="http://schemas.microsoft.com/office/drawing/2014/main" val="10001"/>
                  </a:ext>
                </a:extLst>
              </a:tr>
              <a:tr h="1044360">
                <a:tc>
                  <a:txBody>
                    <a:bodyPr/>
                    <a:lstStyle/>
                    <a:p>
                      <a:pPr algn="just">
                        <a:lnSpc>
                          <a:spcPct val="100000"/>
                        </a:lnSpc>
                      </a:pPr>
                      <a:r>
                        <a:rPr lang="ro-RO" sz="1400" b="1" strike="noStrike">
                          <a:solidFill>
                            <a:srgbClr val="000000"/>
                          </a:solidFill>
                          <a:latin typeface="Constantia"/>
                        </a:rPr>
                        <a:t>CAVITATEA BUCALĂ (limbă, dinţi)</a:t>
                      </a:r>
                      <a:endParaRPr/>
                    </a:p>
                  </a:txBody>
                  <a:tcPr/>
                </a:tc>
                <a:tc>
                  <a:txBody>
                    <a:bodyPr/>
                    <a:lstStyle/>
                    <a:p>
                      <a:pPr algn="just">
                        <a:lnSpc>
                          <a:spcPct val="100000"/>
                        </a:lnSpc>
                      </a:pPr>
                      <a:r>
                        <a:rPr lang="ro-RO" sz="1400" b="1" strike="noStrike">
                          <a:solidFill>
                            <a:srgbClr val="000000"/>
                          </a:solidFill>
                          <a:latin typeface="Constantia"/>
                        </a:rPr>
                        <a:t>Staphylococcus epidermidis</a:t>
                      </a:r>
                      <a:endParaRPr/>
                    </a:p>
                    <a:p>
                      <a:pPr algn="just">
                        <a:lnSpc>
                          <a:spcPct val="100000"/>
                        </a:lnSpc>
                      </a:pPr>
                      <a:r>
                        <a:rPr lang="ro-RO" sz="1400" b="1" strike="noStrike">
                          <a:solidFill>
                            <a:srgbClr val="000000"/>
                          </a:solidFill>
                          <a:latin typeface="Constantia"/>
                        </a:rPr>
                        <a:t>Streptococcus viridans</a:t>
                      </a:r>
                      <a:endParaRPr/>
                    </a:p>
                    <a:p>
                      <a:pPr algn="just">
                        <a:lnSpc>
                          <a:spcPct val="100000"/>
                        </a:lnSpc>
                      </a:pPr>
                      <a:r>
                        <a:rPr lang="ro-RO" sz="1400" b="1" strike="noStrike">
                          <a:solidFill>
                            <a:srgbClr val="000000"/>
                          </a:solidFill>
                          <a:latin typeface="Constantia"/>
                        </a:rPr>
                        <a:t>Peptostreptococi</a:t>
                      </a:r>
                      <a:endParaRPr/>
                    </a:p>
                    <a:p>
                      <a:pPr algn="just">
                        <a:lnSpc>
                          <a:spcPct val="100000"/>
                        </a:lnSpc>
                      </a:pPr>
                      <a:r>
                        <a:rPr lang="ro-RO" sz="1400" b="1" strike="noStrike">
                          <a:solidFill>
                            <a:srgbClr val="000000"/>
                          </a:solidFill>
                          <a:latin typeface="Constantia"/>
                        </a:rPr>
                        <a:t>Floră fuzo-spirilară</a:t>
                      </a:r>
                      <a:endParaRPr/>
                    </a:p>
                  </a:txBody>
                  <a:tcPr/>
                </a:tc>
                <a:tc>
                  <a:txBody>
                    <a:bodyPr/>
                    <a:lstStyle/>
                    <a:p>
                      <a:pPr algn="just">
                        <a:lnSpc>
                          <a:spcPct val="100000"/>
                        </a:lnSpc>
                      </a:pPr>
                      <a:r>
                        <a:rPr lang="ro-RO" sz="1400" b="1" strike="noStrike">
                          <a:solidFill>
                            <a:srgbClr val="000000"/>
                          </a:solidFill>
                          <a:latin typeface="Constantia"/>
                        </a:rPr>
                        <a:t>Bacterii anaerobe</a:t>
                      </a:r>
                      <a:endParaRPr/>
                    </a:p>
                    <a:p>
                      <a:pPr algn="just">
                        <a:lnSpc>
                          <a:spcPct val="100000"/>
                        </a:lnSpc>
                      </a:pPr>
                      <a:r>
                        <a:rPr lang="ro-RO" sz="1400" b="1" strike="noStrike">
                          <a:solidFill>
                            <a:srgbClr val="000000"/>
                          </a:solidFill>
                          <a:latin typeface="Constantia"/>
                        </a:rPr>
                        <a:t>Streptococcus mutans</a:t>
                      </a:r>
                      <a:endParaRPr/>
                    </a:p>
                    <a:p>
                      <a:pPr algn="just">
                        <a:lnSpc>
                          <a:spcPct val="100000"/>
                        </a:lnSpc>
                      </a:pPr>
                      <a:r>
                        <a:rPr lang="ro-RO" sz="1400" b="1" strike="noStrike">
                          <a:solidFill>
                            <a:srgbClr val="000000"/>
                          </a:solidFill>
                          <a:latin typeface="Constantia"/>
                        </a:rPr>
                        <a:t>Actinomyceae</a:t>
                      </a:r>
                      <a:endParaRPr/>
                    </a:p>
                    <a:p>
                      <a:pPr algn="just">
                        <a:lnSpc>
                          <a:spcPct val="100000"/>
                        </a:lnSpc>
                      </a:pPr>
                      <a:r>
                        <a:rPr lang="ro-RO" sz="1400" b="1" strike="noStrike">
                          <a:solidFill>
                            <a:srgbClr val="000000"/>
                          </a:solidFill>
                          <a:latin typeface="Constantia"/>
                        </a:rPr>
                        <a:t>Veillonella</a:t>
                      </a:r>
                      <a:endParaRPr/>
                    </a:p>
                    <a:p>
                      <a:pPr algn="just">
                        <a:lnSpc>
                          <a:spcPct val="100000"/>
                        </a:lnSpc>
                      </a:pPr>
                      <a:r>
                        <a:rPr lang="ro-RO" sz="1400" b="1" strike="noStrike">
                          <a:solidFill>
                            <a:srgbClr val="000000"/>
                          </a:solidFill>
                          <a:latin typeface="Constantia"/>
                        </a:rPr>
                        <a:t>Bacteroides</a:t>
                      </a:r>
                      <a:endParaRPr/>
                    </a:p>
                  </a:txBody>
                  <a:tcPr/>
                </a:tc>
                <a:extLst>
                  <a:ext uri="{0D108BD9-81ED-4DB2-BD59-A6C34878D82A}">
                    <a16:rowId xmlns:a16="http://schemas.microsoft.com/office/drawing/2014/main" val="10002"/>
                  </a:ext>
                </a:extLst>
              </a:tr>
              <a:tr h="1879560">
                <a:tc>
                  <a:txBody>
                    <a:bodyPr/>
                    <a:lstStyle/>
                    <a:p>
                      <a:pPr algn="just">
                        <a:lnSpc>
                          <a:spcPct val="100000"/>
                        </a:lnSpc>
                      </a:pPr>
                      <a:r>
                        <a:rPr lang="ro-RO" sz="1400" b="1" strike="noStrike">
                          <a:solidFill>
                            <a:srgbClr val="000000"/>
                          </a:solidFill>
                          <a:latin typeface="Constantia"/>
                        </a:rPr>
                        <a:t>NAZOFARINGE</a:t>
                      </a:r>
                      <a:endParaRPr/>
                    </a:p>
                  </a:txBody>
                  <a:tcPr/>
                </a:tc>
                <a:tc>
                  <a:txBody>
                    <a:bodyPr/>
                    <a:lstStyle/>
                    <a:p>
                      <a:pPr algn="just">
                        <a:lnSpc>
                          <a:spcPct val="100000"/>
                        </a:lnSpc>
                      </a:pPr>
                      <a:r>
                        <a:rPr lang="ro-RO" sz="1400" b="1" strike="noStrike">
                          <a:solidFill>
                            <a:srgbClr val="000000"/>
                          </a:solidFill>
                          <a:latin typeface="Constantia"/>
                        </a:rPr>
                        <a:t>Streptococcus viridans</a:t>
                      </a:r>
                      <a:endParaRPr/>
                    </a:p>
                    <a:p>
                      <a:pPr algn="just">
                        <a:lnSpc>
                          <a:spcPct val="100000"/>
                        </a:lnSpc>
                      </a:pPr>
                      <a:r>
                        <a:rPr lang="ro-RO" sz="1400" b="1" strike="noStrike">
                          <a:solidFill>
                            <a:srgbClr val="000000"/>
                          </a:solidFill>
                          <a:latin typeface="Constantia"/>
                        </a:rPr>
                        <a:t>Bacili difterimorfi</a:t>
                      </a:r>
                      <a:endParaRPr/>
                    </a:p>
                    <a:p>
                      <a:pPr algn="just">
                        <a:lnSpc>
                          <a:spcPct val="100000"/>
                        </a:lnSpc>
                      </a:pPr>
                      <a:r>
                        <a:rPr lang="ro-RO" sz="1400" b="1" strike="noStrike">
                          <a:solidFill>
                            <a:srgbClr val="000000"/>
                          </a:solidFill>
                          <a:latin typeface="Constantia"/>
                        </a:rPr>
                        <a:t>Neisseria catharralis</a:t>
                      </a:r>
                      <a:endParaRPr/>
                    </a:p>
                    <a:p>
                      <a:pPr algn="just">
                        <a:lnSpc>
                          <a:spcPct val="100000"/>
                        </a:lnSpc>
                      </a:pPr>
                      <a:r>
                        <a:rPr lang="ro-RO" sz="1400" b="1" strike="noStrike">
                          <a:solidFill>
                            <a:srgbClr val="000000"/>
                          </a:solidFill>
                          <a:latin typeface="Constantia"/>
                        </a:rPr>
                        <a:t>Enterococi</a:t>
                      </a:r>
                      <a:endParaRPr/>
                    </a:p>
                    <a:p>
                      <a:pPr algn="just">
                        <a:lnSpc>
                          <a:spcPct val="100000"/>
                        </a:lnSpc>
                      </a:pPr>
                      <a:r>
                        <a:rPr lang="ro-RO" sz="1400" b="1" strike="noStrike">
                          <a:solidFill>
                            <a:srgbClr val="000000"/>
                          </a:solidFill>
                          <a:latin typeface="Constantia"/>
                        </a:rPr>
                        <a:t>Staphylococcus epidermidis</a:t>
                      </a:r>
                      <a:endParaRPr/>
                    </a:p>
                    <a:p>
                      <a:pPr algn="just">
                        <a:lnSpc>
                          <a:spcPct val="100000"/>
                        </a:lnSpc>
                      </a:pPr>
                      <a:r>
                        <a:rPr lang="ro-RO" sz="1400" b="1" strike="noStrike">
                          <a:solidFill>
                            <a:srgbClr val="000000"/>
                          </a:solidFill>
                          <a:latin typeface="Constantia"/>
                        </a:rPr>
                        <a:t>Bacili Gram negativi (anaerobi)</a:t>
                      </a:r>
                      <a:endParaRPr/>
                    </a:p>
                  </a:txBody>
                  <a:tcPr/>
                </a:tc>
                <a:tc>
                  <a:txBody>
                    <a:bodyPr/>
                    <a:lstStyle/>
                    <a:p>
                      <a:pPr algn="just">
                        <a:lnSpc>
                          <a:spcPct val="100000"/>
                        </a:lnSpc>
                      </a:pPr>
                      <a:r>
                        <a:rPr lang="ro-RO" sz="1400" b="1" strike="noStrike">
                          <a:solidFill>
                            <a:srgbClr val="000000"/>
                          </a:solidFill>
                          <a:latin typeface="Constantia"/>
                        </a:rPr>
                        <a:t>Streptococcus pyogenes gr.A</a:t>
                      </a:r>
                      <a:endParaRPr/>
                    </a:p>
                    <a:p>
                      <a:pPr algn="just">
                        <a:lnSpc>
                          <a:spcPct val="100000"/>
                        </a:lnSpc>
                      </a:pPr>
                      <a:r>
                        <a:rPr lang="ro-RO" sz="1400" b="1" strike="noStrike">
                          <a:solidFill>
                            <a:srgbClr val="000000"/>
                          </a:solidFill>
                          <a:latin typeface="Constantia"/>
                        </a:rPr>
                        <a:t>Staphylococcus aureus</a:t>
                      </a:r>
                      <a:endParaRPr/>
                    </a:p>
                    <a:p>
                      <a:pPr algn="just">
                        <a:lnSpc>
                          <a:spcPct val="100000"/>
                        </a:lnSpc>
                      </a:pPr>
                      <a:r>
                        <a:rPr lang="ro-RO" sz="1400" b="1" strike="noStrike">
                          <a:solidFill>
                            <a:srgbClr val="000000"/>
                          </a:solidFill>
                          <a:latin typeface="Constantia"/>
                        </a:rPr>
                        <a:t>Corynebacterium diphteriae</a:t>
                      </a:r>
                      <a:endParaRPr/>
                    </a:p>
                    <a:p>
                      <a:pPr algn="just">
                        <a:lnSpc>
                          <a:spcPct val="100000"/>
                        </a:lnSpc>
                      </a:pPr>
                      <a:r>
                        <a:rPr lang="ro-RO" sz="1400" b="1" strike="noStrike">
                          <a:solidFill>
                            <a:srgbClr val="000000"/>
                          </a:solidFill>
                          <a:latin typeface="Constantia"/>
                        </a:rPr>
                        <a:t>Neisseria meningitidis</a:t>
                      </a:r>
                      <a:endParaRPr/>
                    </a:p>
                    <a:p>
                      <a:pPr algn="just">
                        <a:lnSpc>
                          <a:spcPct val="100000"/>
                        </a:lnSpc>
                      </a:pPr>
                      <a:r>
                        <a:rPr lang="ro-RO" sz="1400" b="1" strike="noStrike">
                          <a:solidFill>
                            <a:srgbClr val="000000"/>
                          </a:solidFill>
                          <a:latin typeface="Constantia"/>
                        </a:rPr>
                        <a:t>Haemophilus influenzae</a:t>
                      </a:r>
                      <a:endParaRPr/>
                    </a:p>
                    <a:p>
                      <a:pPr algn="just">
                        <a:lnSpc>
                          <a:spcPct val="100000"/>
                        </a:lnSpc>
                      </a:pPr>
                      <a:r>
                        <a:rPr lang="ro-RO" sz="1400" b="1" strike="noStrike">
                          <a:solidFill>
                            <a:srgbClr val="000000"/>
                          </a:solidFill>
                          <a:latin typeface="Constantia"/>
                        </a:rPr>
                        <a:t>Streptococcus pneumoniae</a:t>
                      </a:r>
                      <a:endParaRPr/>
                    </a:p>
                  </a:txBody>
                  <a:tcPr/>
                </a:tc>
                <a:extLst>
                  <a:ext uri="{0D108BD9-81ED-4DB2-BD59-A6C34878D82A}">
                    <a16:rowId xmlns:a16="http://schemas.microsoft.com/office/drawing/2014/main" val="10003"/>
                  </a:ext>
                </a:extLst>
              </a:tr>
              <a:tr h="209160">
                <a:tc>
                  <a:txBody>
                    <a:bodyPr/>
                    <a:lstStyle/>
                    <a:p>
                      <a:pPr algn="just">
                        <a:lnSpc>
                          <a:spcPct val="100000"/>
                        </a:lnSpc>
                      </a:pPr>
                      <a:r>
                        <a:rPr lang="ro-RO" sz="1400" b="1" strike="noStrike">
                          <a:solidFill>
                            <a:srgbClr val="000000"/>
                          </a:solidFill>
                          <a:latin typeface="Constantia"/>
                        </a:rPr>
                        <a:t>STOMAC</a:t>
                      </a:r>
                      <a:endParaRPr/>
                    </a:p>
                  </a:txBody>
                  <a:tcPr/>
                </a:tc>
                <a:tc>
                  <a:txBody>
                    <a:bodyPr/>
                    <a:lstStyle/>
                    <a:p>
                      <a:pPr algn="just">
                        <a:lnSpc>
                          <a:spcPct val="100000"/>
                        </a:lnSpc>
                      </a:pPr>
                      <a:r>
                        <a:rPr lang="ro-RO" sz="1400" b="1" strike="noStrike">
                          <a:solidFill>
                            <a:srgbClr val="000000"/>
                          </a:solidFill>
                          <a:latin typeface="Constantia"/>
                        </a:rPr>
                        <a:t>Lactobacili</a:t>
                      </a:r>
                      <a:endParaRPr/>
                    </a:p>
                  </a:txBody>
                  <a:tcPr/>
                </a:tc>
                <a:tc>
                  <a:txBody>
                    <a:bodyPr/>
                    <a:lstStyle/>
                    <a:p>
                      <a:pPr algn="just">
                        <a:lnSpc>
                          <a:spcPct val="100000"/>
                        </a:lnSpc>
                      </a:pPr>
                      <a:r>
                        <a:rPr lang="ro-RO" sz="1400" b="1" strike="noStrike" dirty="0" err="1">
                          <a:solidFill>
                            <a:srgbClr val="000000"/>
                          </a:solidFill>
                          <a:latin typeface="Constantia"/>
                        </a:rPr>
                        <a:t>Helicobacter</a:t>
                      </a:r>
                      <a:r>
                        <a:rPr lang="ro-RO" sz="1400" b="1" strike="noStrike" dirty="0">
                          <a:solidFill>
                            <a:srgbClr val="000000"/>
                          </a:solidFill>
                          <a:latin typeface="Constantia"/>
                        </a:rPr>
                        <a:t> </a:t>
                      </a:r>
                      <a:r>
                        <a:rPr lang="ro-RO" sz="1400" b="1" strike="noStrike" dirty="0" err="1">
                          <a:solidFill>
                            <a:srgbClr val="000000"/>
                          </a:solidFill>
                          <a:latin typeface="Constantia"/>
                        </a:rPr>
                        <a:t>pylori</a:t>
                      </a:r>
                      <a:endParaRPr dirty="0"/>
                    </a:p>
                  </a:txBody>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8604"/>
            <a:ext cx="8229600" cy="5895996"/>
          </a:xfrm>
        </p:spPr>
        <p:txBody>
          <a:bodyPr>
            <a:normAutofit fontScale="77500" lnSpcReduction="20000"/>
          </a:bodyPr>
          <a:lstStyle/>
          <a:p>
            <a:pPr lvl="0"/>
            <a:r>
              <a:rPr lang="ro-RO" b="1" dirty="0"/>
              <a:t>Flora saprafită (“normală” sau “indigenă”)</a:t>
            </a:r>
            <a:r>
              <a:rPr lang="ro-RO" dirty="0"/>
              <a:t>: </a:t>
            </a:r>
            <a:r>
              <a:rPr lang="ro-RO" b="1" i="1" dirty="0"/>
              <a:t>speciile nepatogene</a:t>
            </a:r>
            <a:r>
              <a:rPr lang="ro-RO" dirty="0"/>
              <a:t> care populează în mod normal diferitele ecosisteme ale organismului.</a:t>
            </a:r>
            <a:endParaRPr lang="en-US" dirty="0"/>
          </a:p>
          <a:p>
            <a:pPr>
              <a:buNone/>
            </a:pPr>
            <a:r>
              <a:rPr lang="ro-RO" dirty="0"/>
              <a:t> </a:t>
            </a:r>
            <a:endParaRPr lang="en-US" dirty="0"/>
          </a:p>
          <a:p>
            <a:pPr lvl="0"/>
            <a:r>
              <a:rPr lang="ro-RO" b="1" dirty="0"/>
              <a:t>Flora patogenă</a:t>
            </a:r>
            <a:r>
              <a:rPr lang="ro-RO" dirty="0"/>
              <a:t>: este alcătuită din </a:t>
            </a:r>
            <a:r>
              <a:rPr lang="ro-RO" b="1" i="1" dirty="0"/>
              <a:t>microorganisme patogene</a:t>
            </a:r>
            <a:r>
              <a:rPr lang="ro-RO" dirty="0"/>
              <a:t>, care nu se găsesc în mod normal în ecosistemele organismului. Ele pot determina tulburarea echilibrului ecologic al nişei, cu apariţia unei boli cu manifestări clinice caracteristice, uneori cu penetraţie mare în populaţie (Salmonella Typhi, Yersinia pestis etc.), sau pot determina îmbolnăviri cu consecinţe grave (Streptococcus pyogenes, Treponema pallidum). </a:t>
            </a:r>
            <a:endParaRPr lang="en-US" dirty="0"/>
          </a:p>
          <a:p>
            <a:pPr>
              <a:buNone/>
            </a:pPr>
            <a:endParaRPr lang="en-US" dirty="0"/>
          </a:p>
          <a:p>
            <a:pPr lvl="0"/>
            <a:r>
              <a:rPr lang="ro-RO" b="1" dirty="0"/>
              <a:t>Flora condiţionat patogenă</a:t>
            </a:r>
            <a:r>
              <a:rPr lang="ro-RO" dirty="0"/>
              <a:t>: </a:t>
            </a:r>
            <a:r>
              <a:rPr lang="ro-RO" b="1" i="1" dirty="0"/>
              <a:t>specii şi tulpini saprofite</a:t>
            </a:r>
            <a:r>
              <a:rPr lang="ro-RO" dirty="0"/>
              <a:t>, din flora indigenă a ecosistemului, care, în anumite condiţii favorizante (scăderea rezistenţei antiinfecţioase a organismului, stress, viroze, tratament imunosupresiv, SIDA, etc.), ca şi în cazul în care colonizează zone anatomice sterile (apariţia de septicemii şi meningite), pot determina boala. Datorită existenţei patogenităţii condiţionate, termenul de floră “normală” tinde să fie înlocuit, cu cel de floră “indigenă”, termen care implică posibilitatea ca din această floră să se selecteze indivizi bacterieni condiţionat patogeni.</a:t>
            </a:r>
            <a:endParaRPr lang="en-US" dirty="0"/>
          </a:p>
          <a:p>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Picture 2"/>
          <p:cNvPicPr/>
          <p:nvPr/>
        </p:nvPicPr>
        <p:blipFill>
          <a:blip r:embed="rId3"/>
          <a:srcRect t="18897" b="7910"/>
          <a:stretch/>
        </p:blipFill>
        <p:spPr>
          <a:xfrm>
            <a:off x="12960" y="1052640"/>
            <a:ext cx="9130680" cy="5616360"/>
          </a:xfrm>
          <a:prstGeom prst="rect">
            <a:avLst/>
          </a:prstGeom>
          <a:ln w="9360">
            <a:noFill/>
          </a:ln>
        </p:spPr>
      </p:pic>
      <p:sp>
        <p:nvSpPr>
          <p:cNvPr id="189" name="CustomShape 1"/>
          <p:cNvSpPr/>
          <p:nvPr/>
        </p:nvSpPr>
        <p:spPr>
          <a:xfrm>
            <a:off x="785880" y="0"/>
            <a:ext cx="7500600" cy="785520"/>
          </a:xfrm>
          <a:prstGeom prst="rect">
            <a:avLst/>
          </a:prstGeom>
          <a:solidFill>
            <a:schemeClr val="accent6">
              <a:lumMod val="75000"/>
            </a:schemeClr>
          </a:solidFill>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ro-RO" sz="2800" strike="noStrike">
                <a:solidFill>
                  <a:srgbClr val="FFFFFF"/>
                </a:solidFill>
                <a:latin typeface="Arial Black"/>
              </a:rPr>
              <a:t>MICROBIOCENOZE UMANE</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CustomShape 1"/>
          <p:cNvSpPr/>
          <p:nvPr/>
        </p:nvSpPr>
        <p:spPr>
          <a:xfrm>
            <a:off x="785880" y="0"/>
            <a:ext cx="7500600" cy="785520"/>
          </a:xfrm>
          <a:prstGeom prst="rect">
            <a:avLst/>
          </a:prstGeom>
          <a:solidFill>
            <a:schemeClr val="accent6">
              <a:lumMod val="75000"/>
            </a:schemeClr>
          </a:solidFill>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ro-RO" sz="2800" strike="noStrike">
                <a:solidFill>
                  <a:srgbClr val="FFFFFF"/>
                </a:solidFill>
                <a:latin typeface="Arial Black"/>
              </a:rPr>
              <a:t>MICROBIOCENOZE UMANE</a:t>
            </a:r>
            <a:endParaRPr/>
          </a:p>
        </p:txBody>
      </p:sp>
      <p:pic>
        <p:nvPicPr>
          <p:cNvPr id="191" name="Picture 2"/>
          <p:cNvPicPr/>
          <p:nvPr/>
        </p:nvPicPr>
        <p:blipFill>
          <a:blip r:embed="rId3"/>
          <a:srcRect t="31951" b="6443"/>
          <a:stretch/>
        </p:blipFill>
        <p:spPr>
          <a:xfrm>
            <a:off x="3600" y="785880"/>
            <a:ext cx="7619760" cy="6071760"/>
          </a:xfrm>
          <a:prstGeom prst="rect">
            <a:avLst/>
          </a:prstGeom>
          <a:ln>
            <a:noFill/>
          </a:ln>
        </p:spPr>
      </p:pic>
      <p:pic>
        <p:nvPicPr>
          <p:cNvPr id="192" name="Picture 3"/>
          <p:cNvPicPr/>
          <p:nvPr/>
        </p:nvPicPr>
        <p:blipFill>
          <a:blip r:embed="rId4"/>
          <a:srcRect l="3859" t="3723" r="76147" b="67317"/>
          <a:stretch/>
        </p:blipFill>
        <p:spPr>
          <a:xfrm>
            <a:off x="7525080" y="2486520"/>
            <a:ext cx="1522800" cy="26701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TextShape 1"/>
          <p:cNvSpPr txBox="1"/>
          <p:nvPr/>
        </p:nvSpPr>
        <p:spPr>
          <a:xfrm>
            <a:off x="457200" y="704160"/>
            <a:ext cx="8229240" cy="1142640"/>
          </a:xfrm>
          <a:prstGeom prst="rect">
            <a:avLst/>
          </a:prstGeom>
          <a:noFill/>
          <a:ln>
            <a:noFill/>
          </a:ln>
        </p:spPr>
        <p:txBody>
          <a:bodyPr lIns="0" tIns="45000" rIns="0" bIns="0" anchor="b"/>
          <a:lstStyle/>
          <a:p>
            <a:endParaRPr/>
          </a:p>
        </p:txBody>
      </p:sp>
      <p:graphicFrame>
        <p:nvGraphicFramePr>
          <p:cNvPr id="194" name="Table 2"/>
          <p:cNvGraphicFramePr/>
          <p:nvPr/>
        </p:nvGraphicFramePr>
        <p:xfrm>
          <a:off x="539640" y="980640"/>
          <a:ext cx="8146800" cy="1625760"/>
        </p:xfrm>
        <a:graphic>
          <a:graphicData uri="http://schemas.openxmlformats.org/drawingml/2006/table">
            <a:tbl>
              <a:tblPr/>
              <a:tblGrid>
                <a:gridCol w="2715480">
                  <a:extLst>
                    <a:ext uri="{9D8B030D-6E8A-4147-A177-3AD203B41FA5}">
                      <a16:colId xmlns:a16="http://schemas.microsoft.com/office/drawing/2014/main" val="20000"/>
                    </a:ext>
                  </a:extLst>
                </a:gridCol>
                <a:gridCol w="2715480">
                  <a:extLst>
                    <a:ext uri="{9D8B030D-6E8A-4147-A177-3AD203B41FA5}">
                      <a16:colId xmlns:a16="http://schemas.microsoft.com/office/drawing/2014/main" val="20001"/>
                    </a:ext>
                  </a:extLst>
                </a:gridCol>
                <a:gridCol w="2715840">
                  <a:extLst>
                    <a:ext uri="{9D8B030D-6E8A-4147-A177-3AD203B41FA5}">
                      <a16:colId xmlns:a16="http://schemas.microsoft.com/office/drawing/2014/main" val="20002"/>
                    </a:ext>
                  </a:extLst>
                </a:gridCol>
              </a:tblGrid>
              <a:tr h="1625760">
                <a:tc>
                  <a:txBody>
                    <a:bodyPr/>
                    <a:lstStyle/>
                    <a:p>
                      <a:pPr algn="ctr">
                        <a:lnSpc>
                          <a:spcPct val="100000"/>
                        </a:lnSpc>
                      </a:pPr>
                      <a:r>
                        <a:rPr lang="ro-RO" b="1" strike="noStrike">
                          <a:solidFill>
                            <a:srgbClr val="000000"/>
                          </a:solidFill>
                          <a:latin typeface="Constantia"/>
                        </a:rPr>
                        <a:t>ECOSISTEM</a:t>
                      </a:r>
                      <a:endParaRPr/>
                    </a:p>
                  </a:txBody>
                  <a:tcPr/>
                </a:tc>
                <a:tc>
                  <a:txBody>
                    <a:bodyPr/>
                    <a:lstStyle/>
                    <a:p>
                      <a:pPr algn="ctr">
                        <a:lnSpc>
                          <a:spcPct val="100000"/>
                        </a:lnSpc>
                      </a:pPr>
                      <a:r>
                        <a:rPr lang="ro-RO" b="1" strike="noStrike">
                          <a:solidFill>
                            <a:srgbClr val="000000"/>
                          </a:solidFill>
                          <a:latin typeface="Constantia"/>
                        </a:rPr>
                        <a:t>Microorganisme nepatogene</a:t>
                      </a:r>
                      <a:endParaRPr/>
                    </a:p>
                  </a:txBody>
                  <a:tcPr/>
                </a:tc>
                <a:tc>
                  <a:txBody>
                    <a:bodyPr/>
                    <a:lstStyle/>
                    <a:p>
                      <a:pPr algn="ctr">
                        <a:lnSpc>
                          <a:spcPct val="100000"/>
                        </a:lnSpc>
                      </a:pPr>
                      <a:r>
                        <a:rPr lang="ro-RO" b="1" strike="noStrike" dirty="0">
                          <a:solidFill>
                            <a:srgbClr val="000000"/>
                          </a:solidFill>
                          <a:latin typeface="Constantia"/>
                        </a:rPr>
                        <a:t>Microorganisme patogene</a:t>
                      </a:r>
                      <a:endParaRPr dirty="0"/>
                    </a:p>
                  </a:txBody>
                  <a:tcPr/>
                </a:tc>
                <a:extLst>
                  <a:ext uri="{0D108BD9-81ED-4DB2-BD59-A6C34878D82A}">
                    <a16:rowId xmlns:a16="http://schemas.microsoft.com/office/drawing/2014/main" val="10000"/>
                  </a:ext>
                </a:extLst>
              </a:tr>
            </a:tbl>
          </a:graphicData>
        </a:graphic>
      </p:graphicFrame>
      <p:graphicFrame>
        <p:nvGraphicFramePr>
          <p:cNvPr id="195" name="Table 3"/>
          <p:cNvGraphicFramePr/>
          <p:nvPr/>
        </p:nvGraphicFramePr>
        <p:xfrm>
          <a:off x="539640" y="1604160"/>
          <a:ext cx="8146800" cy="3690360"/>
        </p:xfrm>
        <a:graphic>
          <a:graphicData uri="http://schemas.openxmlformats.org/drawingml/2006/table">
            <a:tbl>
              <a:tblPr/>
              <a:tblGrid>
                <a:gridCol w="2715480">
                  <a:extLst>
                    <a:ext uri="{9D8B030D-6E8A-4147-A177-3AD203B41FA5}">
                      <a16:colId xmlns:a16="http://schemas.microsoft.com/office/drawing/2014/main" val="20000"/>
                    </a:ext>
                  </a:extLst>
                </a:gridCol>
                <a:gridCol w="2715480">
                  <a:extLst>
                    <a:ext uri="{9D8B030D-6E8A-4147-A177-3AD203B41FA5}">
                      <a16:colId xmlns:a16="http://schemas.microsoft.com/office/drawing/2014/main" val="20001"/>
                    </a:ext>
                  </a:extLst>
                </a:gridCol>
                <a:gridCol w="2715840">
                  <a:extLst>
                    <a:ext uri="{9D8B030D-6E8A-4147-A177-3AD203B41FA5}">
                      <a16:colId xmlns:a16="http://schemas.microsoft.com/office/drawing/2014/main" val="20002"/>
                    </a:ext>
                  </a:extLst>
                </a:gridCol>
              </a:tblGrid>
              <a:tr h="2088360">
                <a:tc>
                  <a:txBody>
                    <a:bodyPr/>
                    <a:lstStyle/>
                    <a:p>
                      <a:pPr algn="just">
                        <a:lnSpc>
                          <a:spcPct val="100000"/>
                        </a:lnSpc>
                      </a:pPr>
                      <a:r>
                        <a:rPr lang="ro-RO" sz="1600" b="1" strike="noStrike">
                          <a:solidFill>
                            <a:srgbClr val="000000"/>
                          </a:solidFill>
                          <a:latin typeface="Constantia"/>
                        </a:rPr>
                        <a:t>INTESTIN SUBŢIRE</a:t>
                      </a:r>
                      <a:endParaRPr/>
                    </a:p>
                  </a:txBody>
                  <a:tcPr/>
                </a:tc>
                <a:tc>
                  <a:txBody>
                    <a:bodyPr/>
                    <a:lstStyle/>
                    <a:p>
                      <a:pPr algn="just">
                        <a:lnSpc>
                          <a:spcPct val="100000"/>
                        </a:lnSpc>
                      </a:pPr>
                      <a:r>
                        <a:rPr lang="ro-RO" sz="1400" strike="noStrike">
                          <a:solidFill>
                            <a:srgbClr val="000000"/>
                          </a:solidFill>
                          <a:latin typeface="Constantia"/>
                        </a:rPr>
                        <a:t>E</a:t>
                      </a:r>
                      <a:r>
                        <a:rPr lang="ro-RO" sz="1400" b="1" strike="noStrike">
                          <a:solidFill>
                            <a:srgbClr val="000000"/>
                          </a:solidFill>
                          <a:latin typeface="Constantia"/>
                        </a:rPr>
                        <a:t>nterococi</a:t>
                      </a:r>
                      <a:endParaRPr/>
                    </a:p>
                    <a:p>
                      <a:pPr algn="just">
                        <a:lnSpc>
                          <a:spcPct val="100000"/>
                        </a:lnSpc>
                      </a:pPr>
                      <a:r>
                        <a:rPr lang="ro-RO" sz="1400" b="1" strike="noStrike">
                          <a:solidFill>
                            <a:srgbClr val="000000"/>
                          </a:solidFill>
                          <a:latin typeface="Constantia"/>
                        </a:rPr>
                        <a:t>Lactobacili</a:t>
                      </a:r>
                      <a:endParaRPr/>
                    </a:p>
                    <a:p>
                      <a:pPr algn="just">
                        <a:lnSpc>
                          <a:spcPct val="100000"/>
                        </a:lnSpc>
                      </a:pPr>
                      <a:r>
                        <a:rPr lang="ro-RO" sz="1400" b="1" strike="noStrike">
                          <a:solidFill>
                            <a:srgbClr val="000000"/>
                          </a:solidFill>
                          <a:latin typeface="Constantia"/>
                        </a:rPr>
                        <a:t>Bacili difterimorfi</a:t>
                      </a:r>
                      <a:endParaRPr/>
                    </a:p>
                    <a:p>
                      <a:pPr algn="just">
                        <a:lnSpc>
                          <a:spcPct val="100000"/>
                        </a:lnSpc>
                      </a:pPr>
                      <a:r>
                        <a:rPr lang="ro-RO" sz="1400" b="1" strike="noStrike">
                          <a:solidFill>
                            <a:srgbClr val="000000"/>
                          </a:solidFill>
                          <a:latin typeface="Constantia"/>
                        </a:rPr>
                        <a:t>E.coli nepatogen</a:t>
                      </a:r>
                      <a:endParaRPr/>
                    </a:p>
                    <a:p>
                      <a:pPr algn="just">
                        <a:lnSpc>
                          <a:spcPct val="100000"/>
                        </a:lnSpc>
                      </a:pPr>
                      <a:r>
                        <a:rPr lang="ro-RO" sz="1400" b="1" strike="noStrike">
                          <a:solidFill>
                            <a:srgbClr val="000000"/>
                          </a:solidFill>
                          <a:latin typeface="Constantia"/>
                        </a:rPr>
                        <a:t>Proteus</a:t>
                      </a:r>
                      <a:endParaRPr/>
                    </a:p>
                    <a:p>
                      <a:pPr algn="just">
                        <a:lnSpc>
                          <a:spcPct val="100000"/>
                        </a:lnSpc>
                      </a:pPr>
                      <a:r>
                        <a:rPr lang="ro-RO" sz="1400" b="1" strike="noStrike">
                          <a:solidFill>
                            <a:srgbClr val="000000"/>
                          </a:solidFill>
                          <a:latin typeface="Constantia"/>
                        </a:rPr>
                        <a:t>Pseudomonas</a:t>
                      </a:r>
                      <a:endParaRPr/>
                    </a:p>
                    <a:p>
                      <a:pPr algn="just">
                        <a:lnSpc>
                          <a:spcPct val="100000"/>
                        </a:lnSpc>
                      </a:pPr>
                      <a:r>
                        <a:rPr lang="ro-RO" sz="1400" b="1" strike="noStrike">
                          <a:solidFill>
                            <a:srgbClr val="000000"/>
                          </a:solidFill>
                          <a:latin typeface="Constantia"/>
                        </a:rPr>
                        <a:t>Enterobacter</a:t>
                      </a:r>
                      <a:endParaRPr/>
                    </a:p>
                    <a:p>
                      <a:pPr algn="just">
                        <a:lnSpc>
                          <a:spcPct val="100000"/>
                        </a:lnSpc>
                      </a:pPr>
                      <a:r>
                        <a:rPr lang="ro-RO" sz="1400" b="1" strike="noStrike">
                          <a:solidFill>
                            <a:srgbClr val="000000"/>
                          </a:solidFill>
                          <a:latin typeface="Constantia"/>
                        </a:rPr>
                        <a:t>Bacteroides</a:t>
                      </a:r>
                      <a:endParaRPr/>
                    </a:p>
                    <a:p>
                      <a:pPr algn="just">
                        <a:lnSpc>
                          <a:spcPct val="100000"/>
                        </a:lnSpc>
                      </a:pPr>
                      <a:r>
                        <a:rPr lang="ro-RO" sz="1400" b="1" strike="noStrike">
                          <a:solidFill>
                            <a:srgbClr val="000000"/>
                          </a:solidFill>
                          <a:latin typeface="Constantia"/>
                        </a:rPr>
                        <a:t>Streptpococi</a:t>
                      </a:r>
                      <a:endParaRPr/>
                    </a:p>
                    <a:p>
                      <a:pPr algn="just">
                        <a:lnSpc>
                          <a:spcPct val="100000"/>
                        </a:lnSpc>
                      </a:pPr>
                      <a:r>
                        <a:rPr lang="ro-RO" sz="1400" b="1" strike="noStrike">
                          <a:solidFill>
                            <a:srgbClr val="000000"/>
                          </a:solidFill>
                          <a:latin typeface="Constantia"/>
                        </a:rPr>
                        <a:t>Stafilococi</a:t>
                      </a:r>
                      <a:endParaRPr/>
                    </a:p>
                  </a:txBody>
                  <a:tcPr/>
                </a:tc>
                <a:tc>
                  <a:txBody>
                    <a:bodyPr/>
                    <a:lstStyle/>
                    <a:p>
                      <a:pPr algn="just">
                        <a:lnSpc>
                          <a:spcPct val="100000"/>
                        </a:lnSpc>
                      </a:pPr>
                      <a:r>
                        <a:rPr lang="ro-RO" sz="1400" b="1" strike="noStrike">
                          <a:solidFill>
                            <a:srgbClr val="000000"/>
                          </a:solidFill>
                          <a:latin typeface="Constantia"/>
                        </a:rPr>
                        <a:t>Salmonella</a:t>
                      </a:r>
                      <a:endParaRPr/>
                    </a:p>
                    <a:p>
                      <a:pPr algn="just">
                        <a:lnSpc>
                          <a:spcPct val="100000"/>
                        </a:lnSpc>
                      </a:pPr>
                      <a:r>
                        <a:rPr lang="ro-RO" sz="1400" b="1" strike="noStrike">
                          <a:solidFill>
                            <a:srgbClr val="000000"/>
                          </a:solidFill>
                          <a:latin typeface="Constantia"/>
                        </a:rPr>
                        <a:t>Shigella</a:t>
                      </a:r>
                      <a:endParaRPr/>
                    </a:p>
                    <a:p>
                      <a:pPr algn="just">
                        <a:lnSpc>
                          <a:spcPct val="100000"/>
                        </a:lnSpc>
                      </a:pPr>
                      <a:r>
                        <a:rPr lang="ro-RO" sz="1400" b="1" strike="noStrike">
                          <a:solidFill>
                            <a:srgbClr val="000000"/>
                          </a:solidFill>
                          <a:latin typeface="Constantia"/>
                        </a:rPr>
                        <a:t>E. coli patogen</a:t>
                      </a:r>
                      <a:endParaRPr/>
                    </a:p>
                    <a:p>
                      <a:pPr algn="just">
                        <a:lnSpc>
                          <a:spcPct val="100000"/>
                        </a:lnSpc>
                      </a:pPr>
                      <a:r>
                        <a:rPr lang="ro-RO" sz="1400" b="1" strike="noStrike">
                          <a:solidFill>
                            <a:srgbClr val="000000"/>
                          </a:solidFill>
                          <a:latin typeface="Constantia"/>
                        </a:rPr>
                        <a:t>Vibris choleral</a:t>
                      </a:r>
                      <a:endParaRPr/>
                    </a:p>
                    <a:p>
                      <a:pPr algn="just">
                        <a:lnSpc>
                          <a:spcPct val="100000"/>
                        </a:lnSpc>
                      </a:pPr>
                      <a:r>
                        <a:rPr lang="ro-RO" sz="1400" b="1" strike="noStrike">
                          <a:solidFill>
                            <a:srgbClr val="000000"/>
                          </a:solidFill>
                          <a:latin typeface="Constantia"/>
                        </a:rPr>
                        <a:t>Staphylococcus aureus</a:t>
                      </a:r>
                      <a:endParaRPr/>
                    </a:p>
                  </a:txBody>
                  <a:tcPr/>
                </a:tc>
                <a:extLst>
                  <a:ext uri="{0D108BD9-81ED-4DB2-BD59-A6C34878D82A}">
                    <a16:rowId xmlns:a16="http://schemas.microsoft.com/office/drawing/2014/main" val="10000"/>
                  </a:ext>
                </a:extLst>
              </a:tr>
              <a:tr h="1461960">
                <a:tc>
                  <a:txBody>
                    <a:bodyPr/>
                    <a:lstStyle/>
                    <a:p>
                      <a:pPr algn="just">
                        <a:lnSpc>
                          <a:spcPct val="100000"/>
                        </a:lnSpc>
                      </a:pPr>
                      <a:r>
                        <a:rPr lang="ro-RO" sz="1600" b="1" strike="noStrike">
                          <a:solidFill>
                            <a:srgbClr val="000000"/>
                          </a:solidFill>
                          <a:latin typeface="Constantia"/>
                        </a:rPr>
                        <a:t>INTESTIN GROS</a:t>
                      </a:r>
                      <a:endParaRPr/>
                    </a:p>
                  </a:txBody>
                  <a:tcPr/>
                </a:tc>
                <a:tc>
                  <a:txBody>
                    <a:bodyPr/>
                    <a:lstStyle/>
                    <a:p>
                      <a:pPr algn="just">
                        <a:lnSpc>
                          <a:spcPct val="100000"/>
                        </a:lnSpc>
                      </a:pPr>
                      <a:r>
                        <a:rPr lang="ro-RO" sz="1400" b="1" strike="noStrike">
                          <a:solidFill>
                            <a:srgbClr val="000000"/>
                          </a:solidFill>
                          <a:latin typeface="Constantia"/>
                        </a:rPr>
                        <a:t>Lactobacili</a:t>
                      </a:r>
                      <a:endParaRPr/>
                    </a:p>
                    <a:p>
                      <a:pPr algn="just">
                        <a:lnSpc>
                          <a:spcPct val="100000"/>
                        </a:lnSpc>
                      </a:pPr>
                      <a:r>
                        <a:rPr lang="ro-RO" sz="1400" b="1" strike="noStrike">
                          <a:solidFill>
                            <a:srgbClr val="000000"/>
                          </a:solidFill>
                          <a:latin typeface="Constantia"/>
                        </a:rPr>
                        <a:t>E.coli nepatogen</a:t>
                      </a:r>
                      <a:endParaRPr/>
                    </a:p>
                    <a:p>
                      <a:pPr algn="just">
                        <a:lnSpc>
                          <a:spcPct val="100000"/>
                        </a:lnSpc>
                      </a:pPr>
                      <a:r>
                        <a:rPr lang="ro-RO" sz="1400" b="1" strike="noStrike">
                          <a:solidFill>
                            <a:srgbClr val="000000"/>
                          </a:solidFill>
                          <a:latin typeface="Constantia"/>
                        </a:rPr>
                        <a:t>Clostridium</a:t>
                      </a:r>
                      <a:endParaRPr/>
                    </a:p>
                    <a:p>
                      <a:pPr algn="just">
                        <a:lnSpc>
                          <a:spcPct val="100000"/>
                        </a:lnSpc>
                      </a:pPr>
                      <a:r>
                        <a:rPr lang="ro-RO" sz="1400" b="1" strike="noStrike">
                          <a:solidFill>
                            <a:srgbClr val="000000"/>
                          </a:solidFill>
                          <a:latin typeface="Constantia"/>
                        </a:rPr>
                        <a:t>Bifidobacterium</a:t>
                      </a:r>
                      <a:endParaRPr/>
                    </a:p>
                    <a:p>
                      <a:pPr algn="just">
                        <a:lnSpc>
                          <a:spcPct val="100000"/>
                        </a:lnSpc>
                      </a:pPr>
                      <a:r>
                        <a:rPr lang="ro-RO" sz="1400" b="1" strike="noStrike">
                          <a:solidFill>
                            <a:srgbClr val="000000"/>
                          </a:solidFill>
                          <a:latin typeface="Constantia"/>
                        </a:rPr>
                        <a:t>Eubacterium</a:t>
                      </a:r>
                      <a:endParaRPr/>
                    </a:p>
                    <a:p>
                      <a:pPr algn="just">
                        <a:lnSpc>
                          <a:spcPct val="100000"/>
                        </a:lnSpc>
                      </a:pPr>
                      <a:r>
                        <a:rPr lang="ro-RO" sz="1400" b="1" strike="noStrike">
                          <a:solidFill>
                            <a:srgbClr val="000000"/>
                          </a:solidFill>
                          <a:latin typeface="Constantia"/>
                        </a:rPr>
                        <a:t>Bacteroides</a:t>
                      </a:r>
                      <a:endParaRPr/>
                    </a:p>
                    <a:p>
                      <a:pPr algn="just">
                        <a:lnSpc>
                          <a:spcPct val="100000"/>
                        </a:lnSpc>
                      </a:pPr>
                      <a:r>
                        <a:rPr lang="ro-RO" sz="1400" b="1" strike="noStrike">
                          <a:solidFill>
                            <a:srgbClr val="000000"/>
                          </a:solidFill>
                          <a:latin typeface="Constantia"/>
                        </a:rPr>
                        <a:t>Veillonella</a:t>
                      </a:r>
                      <a:endParaRPr/>
                    </a:p>
                  </a:txBody>
                  <a:tcPr/>
                </a:tc>
                <a:tc>
                  <a:txBody>
                    <a:bodyPr/>
                    <a:lstStyle/>
                    <a:p>
                      <a:pPr algn="just">
                        <a:lnSpc>
                          <a:spcPct val="100000"/>
                        </a:lnSpc>
                      </a:pPr>
                      <a:r>
                        <a:rPr lang="ro-RO" sz="1400" b="1" strike="noStrike">
                          <a:solidFill>
                            <a:srgbClr val="000000"/>
                          </a:solidFill>
                          <a:latin typeface="Constantia"/>
                        </a:rPr>
                        <a:t>Salmonella</a:t>
                      </a:r>
                      <a:endParaRPr/>
                    </a:p>
                    <a:p>
                      <a:pPr algn="just">
                        <a:lnSpc>
                          <a:spcPct val="100000"/>
                        </a:lnSpc>
                      </a:pPr>
                      <a:r>
                        <a:rPr lang="ro-RO" sz="1400" b="1" strike="noStrike">
                          <a:solidFill>
                            <a:srgbClr val="000000"/>
                          </a:solidFill>
                          <a:latin typeface="Constantia"/>
                        </a:rPr>
                        <a:t>Shigella</a:t>
                      </a:r>
                      <a:endParaRPr/>
                    </a:p>
                    <a:p>
                      <a:pPr algn="just">
                        <a:lnSpc>
                          <a:spcPct val="100000"/>
                        </a:lnSpc>
                      </a:pPr>
                      <a:r>
                        <a:rPr lang="ro-RO" sz="1400" b="1" strike="noStrike">
                          <a:solidFill>
                            <a:srgbClr val="000000"/>
                          </a:solidFill>
                          <a:latin typeface="Constantia"/>
                        </a:rPr>
                        <a:t>E.coli patogen</a:t>
                      </a:r>
                      <a:endParaRPr/>
                    </a:p>
                    <a:p>
                      <a:pPr algn="just">
                        <a:lnSpc>
                          <a:spcPct val="100000"/>
                        </a:lnSpc>
                      </a:pPr>
                      <a:r>
                        <a:rPr lang="ro-RO" sz="1400" b="1" strike="noStrike">
                          <a:solidFill>
                            <a:srgbClr val="000000"/>
                          </a:solidFill>
                          <a:latin typeface="Constantia"/>
                        </a:rPr>
                        <a:t>Vibrio choleral</a:t>
                      </a:r>
                      <a:endParaRPr/>
                    </a:p>
                    <a:p>
                      <a:pPr algn="just">
                        <a:lnSpc>
                          <a:spcPct val="100000"/>
                        </a:lnSpc>
                      </a:pPr>
                      <a:r>
                        <a:rPr lang="ro-RO" sz="1400" b="1" strike="noStrike">
                          <a:solidFill>
                            <a:srgbClr val="000000"/>
                          </a:solidFill>
                          <a:latin typeface="Constantia"/>
                        </a:rPr>
                        <a:t>Staph. aureus</a:t>
                      </a:r>
                      <a:endParaRPr/>
                    </a:p>
                    <a:p>
                      <a:pPr algn="just">
                        <a:lnSpc>
                          <a:spcPct val="100000"/>
                        </a:lnSpc>
                      </a:pPr>
                      <a:r>
                        <a:rPr lang="ro-RO" sz="1400" b="1" strike="noStrike">
                          <a:solidFill>
                            <a:srgbClr val="000000"/>
                          </a:solidFill>
                          <a:latin typeface="Constantia"/>
                        </a:rPr>
                        <a:t> </a:t>
                      </a:r>
                      <a:endParaRPr/>
                    </a:p>
                  </a:txBody>
                  <a:tcPr/>
                </a:tc>
                <a:extLst>
                  <a:ext uri="{0D108BD9-81ED-4DB2-BD59-A6C34878D82A}">
                    <a16:rowId xmlns:a16="http://schemas.microsoft.com/office/drawing/2014/main" val="10001"/>
                  </a:ext>
                </a:extLst>
              </a:tr>
              <a:tr h="1461960">
                <a:tc>
                  <a:txBody>
                    <a:bodyPr/>
                    <a:lstStyle/>
                    <a:p>
                      <a:pPr algn="just">
                        <a:lnSpc>
                          <a:spcPct val="100000"/>
                        </a:lnSpc>
                      </a:pPr>
                      <a:r>
                        <a:rPr lang="ro-RO" sz="2000" b="1" strike="noStrike">
                          <a:solidFill>
                            <a:srgbClr val="000000"/>
                          </a:solidFill>
                          <a:latin typeface="Constantia"/>
                        </a:rPr>
                        <a:t>Intestin gros</a:t>
                      </a:r>
                      <a:endParaRPr/>
                    </a:p>
                  </a:txBody>
                  <a:tcPr/>
                </a:tc>
                <a:tc>
                  <a:txBody>
                    <a:bodyPr/>
                    <a:lstStyle/>
                    <a:p>
                      <a:pPr algn="just">
                        <a:lnSpc>
                          <a:spcPct val="100000"/>
                        </a:lnSpc>
                      </a:pPr>
                      <a:r>
                        <a:rPr lang="ro-RO" sz="1400" b="1" strike="noStrike">
                          <a:solidFill>
                            <a:srgbClr val="000000"/>
                          </a:solidFill>
                          <a:latin typeface="Constantia"/>
                        </a:rPr>
                        <a:t>Prevotella</a:t>
                      </a:r>
                      <a:endParaRPr/>
                    </a:p>
                    <a:p>
                      <a:pPr algn="just">
                        <a:lnSpc>
                          <a:spcPct val="100000"/>
                        </a:lnSpc>
                      </a:pPr>
                      <a:r>
                        <a:rPr lang="ro-RO" sz="1400" b="1" strike="noStrike">
                          <a:solidFill>
                            <a:srgbClr val="000000"/>
                          </a:solidFill>
                          <a:latin typeface="Constantia"/>
                        </a:rPr>
                        <a:t>Porphyromonas</a:t>
                      </a:r>
                      <a:endParaRPr/>
                    </a:p>
                    <a:p>
                      <a:pPr algn="just">
                        <a:lnSpc>
                          <a:spcPct val="100000"/>
                        </a:lnSpc>
                      </a:pPr>
                      <a:r>
                        <a:rPr lang="ro-RO" sz="1400" b="1" strike="noStrike">
                          <a:solidFill>
                            <a:srgbClr val="000000"/>
                          </a:solidFill>
                          <a:latin typeface="Constantia"/>
                        </a:rPr>
                        <a:t>Peptostreptococcus</a:t>
                      </a:r>
                      <a:endParaRPr/>
                    </a:p>
                    <a:p>
                      <a:pPr algn="just">
                        <a:lnSpc>
                          <a:spcPct val="100000"/>
                        </a:lnSpc>
                      </a:pPr>
                      <a:r>
                        <a:rPr lang="ro-RO" sz="1400" b="1" strike="noStrike">
                          <a:solidFill>
                            <a:srgbClr val="000000"/>
                          </a:solidFill>
                          <a:latin typeface="Constantia"/>
                        </a:rPr>
                        <a:t>Streptococcus viridans</a:t>
                      </a:r>
                      <a:endParaRPr/>
                    </a:p>
                    <a:p>
                      <a:pPr algn="just">
                        <a:lnSpc>
                          <a:spcPct val="100000"/>
                        </a:lnSpc>
                      </a:pPr>
                      <a:r>
                        <a:rPr lang="ro-RO" sz="1400" b="1" strike="noStrike">
                          <a:solidFill>
                            <a:srgbClr val="000000"/>
                          </a:solidFill>
                          <a:latin typeface="Constantia"/>
                        </a:rPr>
                        <a:t>Staphylococcus saprophiticus</a:t>
                      </a:r>
                      <a:endParaRPr/>
                    </a:p>
                    <a:p>
                      <a:pPr algn="just">
                        <a:lnSpc>
                          <a:spcPct val="100000"/>
                        </a:lnSpc>
                      </a:pPr>
                      <a:r>
                        <a:rPr lang="ro-RO" sz="1400" b="1" strike="noStrike">
                          <a:solidFill>
                            <a:srgbClr val="000000"/>
                          </a:solidFill>
                          <a:latin typeface="Constantia"/>
                        </a:rPr>
                        <a:t>Enterococcus</a:t>
                      </a:r>
                      <a:endParaRPr/>
                    </a:p>
                  </a:txBody>
                  <a:tcPr/>
                </a:tc>
                <a:tc>
                  <a:txBody>
                    <a:bodyPr/>
                    <a:lstStyle/>
                    <a:p>
                      <a:pPr algn="just">
                        <a:lnSpc>
                          <a:spcPct val="100000"/>
                        </a:lnSpc>
                      </a:pPr>
                      <a:r>
                        <a:rPr lang="ro-RO" sz="1400" strike="noStrike" dirty="0">
                          <a:solidFill>
                            <a:srgbClr val="000000"/>
                          </a:solidFill>
                          <a:latin typeface="Constantia"/>
                        </a:rPr>
                        <a:t> </a:t>
                      </a:r>
                      <a:endParaRPr dirty="0"/>
                    </a:p>
                  </a:txBody>
                  <a:tcPr/>
                </a:tc>
                <a:extLst>
                  <a:ext uri="{0D108BD9-81ED-4DB2-BD59-A6C34878D82A}">
                    <a16:rowId xmlns:a16="http://schemas.microsoft.com/office/drawing/2014/main" val="10002"/>
                  </a:ext>
                </a:extLst>
              </a:tr>
            </a:tbl>
          </a:graphicData>
        </a:graphic>
      </p:graphicFrame>
      <p:sp>
        <p:nvSpPr>
          <p:cNvPr id="196" name="CustomShape 4"/>
          <p:cNvSpPr/>
          <p:nvPr/>
        </p:nvSpPr>
        <p:spPr>
          <a:xfrm>
            <a:off x="-437400" y="1628640"/>
            <a:ext cx="17855280" cy="456840"/>
          </a:xfrm>
          <a:prstGeom prst="rect">
            <a:avLst/>
          </a:prstGeom>
          <a:noFill/>
          <a:ln>
            <a:noFill/>
          </a:ln>
        </p:spPr>
        <p:style>
          <a:lnRef idx="0">
            <a:scrgbClr r="0" g="0" b="0"/>
          </a:lnRef>
          <a:fillRef idx="0">
            <a:scrgbClr r="0" g="0" b="0"/>
          </a:fillRef>
          <a:effectRef idx="0">
            <a:scrgbClr r="0" g="0" b="0"/>
          </a:effectRef>
          <a:fontRef idx="minor"/>
        </p:style>
      </p:sp>
      <p:sp>
        <p:nvSpPr>
          <p:cNvPr id="197" name="CustomShape 5"/>
          <p:cNvSpPr/>
          <p:nvPr/>
        </p:nvSpPr>
        <p:spPr>
          <a:xfrm>
            <a:off x="467640" y="202680"/>
            <a:ext cx="8229240" cy="561600"/>
          </a:xfrm>
          <a:prstGeom prst="rect">
            <a:avLst/>
          </a:prstGeom>
          <a:ln>
            <a:solidFill>
              <a:srgbClr val="5A9647"/>
            </a:solidFill>
            <a:round/>
          </a:ln>
          <a:effectLst>
            <a:outerShdw blurRad="57150" dist="38100" dir="5400000" algn="ctr" rotWithShape="0">
              <a:schemeClr val="phClr">
                <a:shade val="9000"/>
                <a:alpha val="48000"/>
                <a:satMod val="105000"/>
              </a:schemeClr>
            </a:outerShdw>
          </a:effectLst>
        </p:spPr>
        <p:style>
          <a:lnRef idx="1">
            <a:schemeClr val="accent5"/>
          </a:lnRef>
          <a:fillRef idx="2">
            <a:schemeClr val="accent5"/>
          </a:fillRef>
          <a:effectRef idx="1">
            <a:schemeClr val="accent5"/>
          </a:effectRef>
          <a:fontRef idx="minor"/>
        </p:style>
        <p:txBody>
          <a:bodyPr lIns="0" tIns="45000" rIns="0" bIns="0" anchor="b"/>
          <a:lstStyle/>
          <a:p>
            <a:pPr>
              <a:lnSpc>
                <a:spcPct val="100000"/>
              </a:lnSpc>
            </a:pPr>
            <a:r>
              <a:rPr lang="ro-RO" sz="5000" strike="noStrike">
                <a:solidFill>
                  <a:srgbClr val="000000"/>
                </a:solidFill>
                <a:latin typeface="Constantia"/>
              </a:rPr>
              <a:t>. </a:t>
            </a:r>
            <a:r>
              <a:rPr lang="ro-RO" sz="2800" b="1" strike="noStrike">
                <a:solidFill>
                  <a:srgbClr val="000000"/>
                </a:solidFill>
                <a:latin typeface="Constantia"/>
              </a:rPr>
              <a:t>Microorganismele de la nivelul ecosistemelor umane</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Picture 3"/>
          <p:cNvPicPr/>
          <p:nvPr/>
        </p:nvPicPr>
        <p:blipFill>
          <a:blip r:embed="rId3"/>
          <a:srcRect b="6242"/>
          <a:stretch/>
        </p:blipFill>
        <p:spPr>
          <a:xfrm>
            <a:off x="357120" y="1268640"/>
            <a:ext cx="8214840" cy="5491800"/>
          </a:xfrm>
          <a:prstGeom prst="rect">
            <a:avLst/>
          </a:prstGeom>
          <a:ln w="9360">
            <a:noFill/>
          </a:ln>
        </p:spPr>
      </p:pic>
      <p:sp>
        <p:nvSpPr>
          <p:cNvPr id="199" name="CustomShape 1"/>
          <p:cNvSpPr/>
          <p:nvPr/>
        </p:nvSpPr>
        <p:spPr>
          <a:xfrm>
            <a:off x="785880" y="0"/>
            <a:ext cx="7500600" cy="785520"/>
          </a:xfrm>
          <a:prstGeom prst="rect">
            <a:avLst/>
          </a:prstGeom>
          <a:solidFill>
            <a:schemeClr val="accent6">
              <a:lumMod val="75000"/>
            </a:schemeClr>
          </a:solidFill>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ro-RO" sz="2800" strike="noStrike">
                <a:solidFill>
                  <a:srgbClr val="FFFFFF"/>
                </a:solidFill>
                <a:latin typeface="Arial Black"/>
              </a:rPr>
              <a:t>MICROBIOCENOZE UMANE</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0" name="Table 1"/>
          <p:cNvGraphicFramePr/>
          <p:nvPr/>
        </p:nvGraphicFramePr>
        <p:xfrm>
          <a:off x="436680" y="1414440"/>
          <a:ext cx="8290800" cy="5442840"/>
        </p:xfrm>
        <a:graphic>
          <a:graphicData uri="http://schemas.openxmlformats.org/drawingml/2006/table">
            <a:tbl>
              <a:tblPr/>
              <a:tblGrid>
                <a:gridCol w="2016000">
                  <a:extLst>
                    <a:ext uri="{9D8B030D-6E8A-4147-A177-3AD203B41FA5}">
                      <a16:colId xmlns:a16="http://schemas.microsoft.com/office/drawing/2014/main" val="20000"/>
                    </a:ext>
                  </a:extLst>
                </a:gridCol>
                <a:gridCol w="3511080">
                  <a:extLst>
                    <a:ext uri="{9D8B030D-6E8A-4147-A177-3AD203B41FA5}">
                      <a16:colId xmlns:a16="http://schemas.microsoft.com/office/drawing/2014/main" val="20001"/>
                    </a:ext>
                  </a:extLst>
                </a:gridCol>
                <a:gridCol w="2763720">
                  <a:extLst>
                    <a:ext uri="{9D8B030D-6E8A-4147-A177-3AD203B41FA5}">
                      <a16:colId xmlns:a16="http://schemas.microsoft.com/office/drawing/2014/main" val="20002"/>
                    </a:ext>
                  </a:extLst>
                </a:gridCol>
              </a:tblGrid>
              <a:tr h="1959480">
                <a:tc>
                  <a:txBody>
                    <a:bodyPr/>
                    <a:lstStyle/>
                    <a:p>
                      <a:pPr algn="just">
                        <a:lnSpc>
                          <a:spcPct val="100000"/>
                        </a:lnSpc>
                      </a:pPr>
                      <a:r>
                        <a:rPr lang="ro-RO" sz="1400" b="1" strike="noStrike">
                          <a:solidFill>
                            <a:srgbClr val="000000"/>
                          </a:solidFill>
                          <a:latin typeface="Constantia"/>
                        </a:rPr>
                        <a:t>Uretra anterioară</a:t>
                      </a:r>
                      <a:endParaRPr/>
                    </a:p>
                  </a:txBody>
                  <a:tcPr/>
                </a:tc>
                <a:tc>
                  <a:txBody>
                    <a:bodyPr/>
                    <a:lstStyle/>
                    <a:p>
                      <a:pPr algn="just">
                        <a:lnSpc>
                          <a:spcPct val="100000"/>
                        </a:lnSpc>
                      </a:pPr>
                      <a:r>
                        <a:rPr lang="ro-RO" sz="1400" b="1" strike="noStrike">
                          <a:solidFill>
                            <a:srgbClr val="000000"/>
                          </a:solidFill>
                          <a:latin typeface="Constantia"/>
                        </a:rPr>
                        <a:t>Lactobacillus</a:t>
                      </a:r>
                      <a:endParaRPr/>
                    </a:p>
                    <a:p>
                      <a:pPr algn="just">
                        <a:lnSpc>
                          <a:spcPct val="100000"/>
                        </a:lnSpc>
                      </a:pPr>
                      <a:r>
                        <a:rPr lang="ro-RO" sz="1400" b="1" strike="noStrike">
                          <a:solidFill>
                            <a:srgbClr val="000000"/>
                          </a:solidFill>
                          <a:latin typeface="Constantia"/>
                        </a:rPr>
                        <a:t>Corynebacterium</a:t>
                      </a:r>
                      <a:endParaRPr/>
                    </a:p>
                    <a:p>
                      <a:pPr algn="just">
                        <a:lnSpc>
                          <a:spcPct val="100000"/>
                        </a:lnSpc>
                      </a:pPr>
                      <a:r>
                        <a:rPr lang="ro-RO" sz="1400" b="1" strike="noStrike">
                          <a:solidFill>
                            <a:srgbClr val="000000"/>
                          </a:solidFill>
                          <a:latin typeface="Constantia"/>
                        </a:rPr>
                        <a:t>Stafilococi coagulază negativi</a:t>
                      </a:r>
                      <a:endParaRPr/>
                    </a:p>
                    <a:p>
                      <a:pPr algn="just">
                        <a:lnSpc>
                          <a:spcPct val="100000"/>
                        </a:lnSpc>
                      </a:pPr>
                      <a:r>
                        <a:rPr lang="ro-RO" sz="1400" b="1" strike="noStrike">
                          <a:solidFill>
                            <a:srgbClr val="000000"/>
                          </a:solidFill>
                          <a:latin typeface="Constantia"/>
                        </a:rPr>
                        <a:t>Enterococi</a:t>
                      </a:r>
                      <a:endParaRPr/>
                    </a:p>
                    <a:p>
                      <a:pPr algn="just">
                        <a:lnSpc>
                          <a:spcPct val="100000"/>
                        </a:lnSpc>
                      </a:pPr>
                      <a:r>
                        <a:rPr lang="ro-RO" sz="1400" b="1" strike="noStrike">
                          <a:solidFill>
                            <a:srgbClr val="000000"/>
                          </a:solidFill>
                          <a:latin typeface="Constantia"/>
                        </a:rPr>
                        <a:t>Veisserii saprofite</a:t>
                      </a:r>
                      <a:endParaRPr/>
                    </a:p>
                    <a:p>
                      <a:pPr algn="just">
                        <a:lnSpc>
                          <a:spcPct val="100000"/>
                        </a:lnSpc>
                      </a:pPr>
                      <a:r>
                        <a:rPr lang="ro-RO" sz="1400" b="1" strike="noStrike">
                          <a:solidFill>
                            <a:srgbClr val="000000"/>
                          </a:solidFill>
                          <a:latin typeface="Constantia"/>
                        </a:rPr>
                        <a:t>Gardnerella vaginalis</a:t>
                      </a:r>
                      <a:endParaRPr/>
                    </a:p>
                    <a:p>
                      <a:pPr algn="just">
                        <a:lnSpc>
                          <a:spcPct val="100000"/>
                        </a:lnSpc>
                      </a:pPr>
                      <a:r>
                        <a:rPr lang="ro-RO" sz="1400" b="1" strike="noStrike">
                          <a:solidFill>
                            <a:srgbClr val="000000"/>
                          </a:solidFill>
                          <a:latin typeface="Constantia"/>
                        </a:rPr>
                        <a:t>Mycoplasma</a:t>
                      </a:r>
                      <a:endParaRPr/>
                    </a:p>
                    <a:p>
                      <a:pPr algn="just">
                        <a:lnSpc>
                          <a:spcPct val="100000"/>
                        </a:lnSpc>
                      </a:pPr>
                      <a:r>
                        <a:rPr lang="ro-RO" sz="1400" b="1" strike="noStrike">
                          <a:solidFill>
                            <a:srgbClr val="000000"/>
                          </a:solidFill>
                          <a:latin typeface="Constantia"/>
                        </a:rPr>
                        <a:t>Ureaplasma</a:t>
                      </a:r>
                      <a:endParaRPr/>
                    </a:p>
                    <a:p>
                      <a:pPr algn="just">
                        <a:lnSpc>
                          <a:spcPct val="100000"/>
                        </a:lnSpc>
                      </a:pPr>
                      <a:r>
                        <a:rPr lang="ro-RO" sz="1400" b="1" strike="noStrike">
                          <a:solidFill>
                            <a:srgbClr val="000000"/>
                          </a:solidFill>
                          <a:latin typeface="Constantia"/>
                        </a:rPr>
                        <a:t>Enterobacterii nepatogene</a:t>
                      </a:r>
                      <a:endParaRPr/>
                    </a:p>
                  </a:txBody>
                  <a:tcPr/>
                </a:tc>
                <a:tc>
                  <a:txBody>
                    <a:bodyPr/>
                    <a:lstStyle/>
                    <a:p>
                      <a:pPr algn="just">
                        <a:lnSpc>
                          <a:spcPct val="100000"/>
                        </a:lnSpc>
                      </a:pPr>
                      <a:r>
                        <a:rPr lang="ro-RO" sz="1400" b="1" strike="noStrike">
                          <a:solidFill>
                            <a:srgbClr val="000000"/>
                          </a:solidFill>
                          <a:latin typeface="Constantia"/>
                        </a:rPr>
                        <a:t>Neisseria gonorrhaeae</a:t>
                      </a:r>
                      <a:endParaRPr/>
                    </a:p>
                    <a:p>
                      <a:pPr algn="just">
                        <a:lnSpc>
                          <a:spcPct val="100000"/>
                        </a:lnSpc>
                      </a:pPr>
                      <a:r>
                        <a:rPr lang="ro-RO" sz="1400" b="1" strike="noStrike">
                          <a:solidFill>
                            <a:srgbClr val="000000"/>
                          </a:solidFill>
                          <a:latin typeface="Constantia"/>
                        </a:rPr>
                        <a:t>Staphylococcus aureus</a:t>
                      </a:r>
                      <a:endParaRPr/>
                    </a:p>
                  </a:txBody>
                  <a:tcPr/>
                </a:tc>
                <a:extLst>
                  <a:ext uri="{0D108BD9-81ED-4DB2-BD59-A6C34878D82A}">
                    <a16:rowId xmlns:a16="http://schemas.microsoft.com/office/drawing/2014/main" val="10000"/>
                  </a:ext>
                </a:extLst>
              </a:tr>
              <a:tr h="2830320">
                <a:tc>
                  <a:txBody>
                    <a:bodyPr/>
                    <a:lstStyle/>
                    <a:p>
                      <a:pPr algn="just">
                        <a:lnSpc>
                          <a:spcPct val="100000"/>
                        </a:lnSpc>
                      </a:pPr>
                      <a:r>
                        <a:rPr lang="ro-RO" sz="1400" b="1" strike="noStrike">
                          <a:solidFill>
                            <a:srgbClr val="000000"/>
                          </a:solidFill>
                          <a:latin typeface="Constantia"/>
                        </a:rPr>
                        <a:t>Vaginul</a:t>
                      </a:r>
                      <a:endParaRPr/>
                    </a:p>
                  </a:txBody>
                  <a:tcPr/>
                </a:tc>
                <a:tc>
                  <a:txBody>
                    <a:bodyPr/>
                    <a:lstStyle/>
                    <a:p>
                      <a:pPr algn="just">
                        <a:lnSpc>
                          <a:spcPct val="100000"/>
                        </a:lnSpc>
                      </a:pPr>
                      <a:r>
                        <a:rPr lang="ro-RO" sz="1400" b="1" strike="noStrike">
                          <a:solidFill>
                            <a:srgbClr val="000000"/>
                          </a:solidFill>
                          <a:latin typeface="Constantia"/>
                        </a:rPr>
                        <a:t>Lactobacillus</a:t>
                      </a:r>
                      <a:endParaRPr/>
                    </a:p>
                    <a:p>
                      <a:pPr algn="just">
                        <a:lnSpc>
                          <a:spcPct val="100000"/>
                        </a:lnSpc>
                      </a:pPr>
                      <a:r>
                        <a:rPr lang="ro-RO" sz="1400" b="1" strike="noStrike">
                          <a:solidFill>
                            <a:srgbClr val="000000"/>
                          </a:solidFill>
                          <a:latin typeface="Constantia"/>
                        </a:rPr>
                        <a:t>Staphylococcus epidermidis</a:t>
                      </a:r>
                      <a:endParaRPr/>
                    </a:p>
                    <a:p>
                      <a:pPr algn="just">
                        <a:lnSpc>
                          <a:spcPct val="100000"/>
                        </a:lnSpc>
                      </a:pPr>
                      <a:r>
                        <a:rPr lang="ro-RO" sz="1400" b="1" strike="noStrike">
                          <a:solidFill>
                            <a:srgbClr val="000000"/>
                          </a:solidFill>
                          <a:latin typeface="Constantia"/>
                        </a:rPr>
                        <a:t>Enterococcus</a:t>
                      </a:r>
                      <a:endParaRPr/>
                    </a:p>
                    <a:p>
                      <a:pPr algn="just">
                        <a:lnSpc>
                          <a:spcPct val="100000"/>
                        </a:lnSpc>
                      </a:pPr>
                      <a:r>
                        <a:rPr lang="ro-RO" sz="1400" b="1" strike="noStrike">
                          <a:solidFill>
                            <a:srgbClr val="000000"/>
                          </a:solidFill>
                          <a:latin typeface="Constantia"/>
                        </a:rPr>
                        <a:t>Streptococcus viridans</a:t>
                      </a:r>
                      <a:endParaRPr/>
                    </a:p>
                    <a:p>
                      <a:pPr algn="just">
                        <a:lnSpc>
                          <a:spcPct val="100000"/>
                        </a:lnSpc>
                      </a:pPr>
                      <a:r>
                        <a:rPr lang="ro-RO" sz="1400" b="1" strike="noStrike">
                          <a:solidFill>
                            <a:srgbClr val="000000"/>
                          </a:solidFill>
                          <a:latin typeface="Constantia"/>
                        </a:rPr>
                        <a:t>Neisserii nepatogene (saprofite)</a:t>
                      </a:r>
                      <a:endParaRPr/>
                    </a:p>
                    <a:p>
                      <a:pPr algn="just">
                        <a:lnSpc>
                          <a:spcPct val="100000"/>
                        </a:lnSpc>
                      </a:pPr>
                      <a:r>
                        <a:rPr lang="ro-RO" sz="1400" b="1" strike="noStrike">
                          <a:solidFill>
                            <a:srgbClr val="000000"/>
                          </a:solidFill>
                          <a:latin typeface="Constantia"/>
                        </a:rPr>
                        <a:t>Mycoplasma</a:t>
                      </a:r>
                      <a:endParaRPr/>
                    </a:p>
                    <a:p>
                      <a:pPr algn="just">
                        <a:lnSpc>
                          <a:spcPct val="100000"/>
                        </a:lnSpc>
                      </a:pPr>
                      <a:r>
                        <a:rPr lang="ro-RO" sz="1400" b="1" strike="noStrike">
                          <a:solidFill>
                            <a:srgbClr val="000000"/>
                          </a:solidFill>
                          <a:latin typeface="Constantia"/>
                        </a:rPr>
                        <a:t>Ureaplasma</a:t>
                      </a:r>
                      <a:endParaRPr/>
                    </a:p>
                    <a:p>
                      <a:pPr algn="just">
                        <a:lnSpc>
                          <a:spcPct val="100000"/>
                        </a:lnSpc>
                      </a:pPr>
                      <a:r>
                        <a:rPr lang="ro-RO" sz="1400" b="1" strike="noStrike">
                          <a:solidFill>
                            <a:srgbClr val="000000"/>
                          </a:solidFill>
                          <a:latin typeface="Constantia"/>
                        </a:rPr>
                        <a:t>Gardnerella vaginalis</a:t>
                      </a:r>
                      <a:endParaRPr/>
                    </a:p>
                    <a:p>
                      <a:pPr algn="just">
                        <a:lnSpc>
                          <a:spcPct val="100000"/>
                        </a:lnSpc>
                      </a:pPr>
                      <a:r>
                        <a:rPr lang="ro-RO" sz="1400" b="1" strike="noStrike">
                          <a:solidFill>
                            <a:srgbClr val="000000"/>
                          </a:solidFill>
                          <a:latin typeface="Constantia"/>
                        </a:rPr>
                        <a:t>Enterobacterii</a:t>
                      </a:r>
                      <a:endParaRPr/>
                    </a:p>
                    <a:p>
                      <a:pPr algn="just">
                        <a:lnSpc>
                          <a:spcPct val="100000"/>
                        </a:lnSpc>
                      </a:pPr>
                      <a:r>
                        <a:rPr lang="ro-RO" sz="1400" b="1" strike="noStrike">
                          <a:solidFill>
                            <a:srgbClr val="000000"/>
                          </a:solidFill>
                          <a:latin typeface="Constantia"/>
                        </a:rPr>
                        <a:t>Bacteroides</a:t>
                      </a:r>
                      <a:endParaRPr/>
                    </a:p>
                    <a:p>
                      <a:pPr algn="just">
                        <a:lnSpc>
                          <a:spcPct val="100000"/>
                        </a:lnSpc>
                      </a:pPr>
                      <a:r>
                        <a:rPr lang="ro-RO" sz="1400" b="1" strike="noStrike">
                          <a:solidFill>
                            <a:srgbClr val="000000"/>
                          </a:solidFill>
                          <a:latin typeface="Constantia"/>
                        </a:rPr>
                        <a:t>Porphyromonas</a:t>
                      </a:r>
                      <a:endParaRPr/>
                    </a:p>
                    <a:p>
                      <a:pPr algn="just">
                        <a:lnSpc>
                          <a:spcPct val="100000"/>
                        </a:lnSpc>
                      </a:pPr>
                      <a:r>
                        <a:rPr lang="ro-RO" sz="1400" b="1" strike="noStrike">
                          <a:solidFill>
                            <a:srgbClr val="000000"/>
                          </a:solidFill>
                          <a:latin typeface="Constantia"/>
                        </a:rPr>
                        <a:t>Prevotella</a:t>
                      </a:r>
                      <a:endParaRPr/>
                    </a:p>
                    <a:p>
                      <a:pPr algn="just">
                        <a:lnSpc>
                          <a:spcPct val="100000"/>
                        </a:lnSpc>
                      </a:pPr>
                      <a:r>
                        <a:rPr lang="ro-RO" sz="1400" b="1" strike="noStrike">
                          <a:solidFill>
                            <a:srgbClr val="000000"/>
                          </a:solidFill>
                          <a:latin typeface="Constantia"/>
                        </a:rPr>
                        <a:t>Fusobacterium</a:t>
                      </a:r>
                      <a:endParaRPr/>
                    </a:p>
                  </a:txBody>
                  <a:tcPr/>
                </a:tc>
                <a:tc>
                  <a:txBody>
                    <a:bodyPr/>
                    <a:lstStyle/>
                    <a:p>
                      <a:pPr algn="just">
                        <a:lnSpc>
                          <a:spcPct val="100000"/>
                        </a:lnSpc>
                      </a:pPr>
                      <a:r>
                        <a:rPr lang="ro-RO" sz="1400" b="1" strike="noStrike">
                          <a:solidFill>
                            <a:srgbClr val="000000"/>
                          </a:solidFill>
                          <a:latin typeface="Constantia"/>
                        </a:rPr>
                        <a:t>Neisseria gonorrhoeae</a:t>
                      </a:r>
                      <a:endParaRPr/>
                    </a:p>
                    <a:p>
                      <a:pPr algn="just">
                        <a:lnSpc>
                          <a:spcPct val="100000"/>
                        </a:lnSpc>
                      </a:pPr>
                      <a:r>
                        <a:rPr lang="ro-RO" sz="1400" b="1" strike="noStrike">
                          <a:solidFill>
                            <a:srgbClr val="000000"/>
                          </a:solidFill>
                          <a:latin typeface="Constantia"/>
                        </a:rPr>
                        <a:t>Staphylococcus aureus</a:t>
                      </a:r>
                      <a:endParaRPr/>
                    </a:p>
                    <a:p>
                      <a:pPr algn="just">
                        <a:lnSpc>
                          <a:spcPct val="100000"/>
                        </a:lnSpc>
                      </a:pPr>
                      <a:r>
                        <a:rPr lang="ro-RO" sz="1400" b="1" strike="noStrike">
                          <a:solidFill>
                            <a:srgbClr val="000000"/>
                          </a:solidFill>
                          <a:latin typeface="Constantia"/>
                        </a:rPr>
                        <a:t>Enterobacterii patogene</a:t>
                      </a:r>
                      <a:endParaRPr/>
                    </a:p>
                  </a:txBody>
                  <a:tcPr/>
                </a:tc>
                <a:extLst>
                  <a:ext uri="{0D108BD9-81ED-4DB2-BD59-A6C34878D82A}">
                    <a16:rowId xmlns:a16="http://schemas.microsoft.com/office/drawing/2014/main" val="10001"/>
                  </a:ext>
                </a:extLst>
              </a:tr>
              <a:tr h="653040">
                <a:tc>
                  <a:txBody>
                    <a:bodyPr/>
                    <a:lstStyle/>
                    <a:p>
                      <a:pPr algn="just">
                        <a:lnSpc>
                          <a:spcPct val="100000"/>
                        </a:lnSpc>
                      </a:pPr>
                      <a:r>
                        <a:rPr lang="ro-RO" sz="1400" b="1" strike="noStrike">
                          <a:solidFill>
                            <a:srgbClr val="000000"/>
                          </a:solidFill>
                          <a:latin typeface="Constantia"/>
                        </a:rPr>
                        <a:t>Urechea externă</a:t>
                      </a:r>
                      <a:endParaRPr/>
                    </a:p>
                  </a:txBody>
                  <a:tcPr/>
                </a:tc>
                <a:tc>
                  <a:txBody>
                    <a:bodyPr/>
                    <a:lstStyle/>
                    <a:p>
                      <a:pPr algn="just">
                        <a:lnSpc>
                          <a:spcPct val="100000"/>
                        </a:lnSpc>
                      </a:pPr>
                      <a:r>
                        <a:rPr lang="ro-RO" sz="1400" b="1" strike="noStrike">
                          <a:solidFill>
                            <a:srgbClr val="000000"/>
                          </a:solidFill>
                          <a:latin typeface="Constantia"/>
                        </a:rPr>
                        <a:t>Stafilococi coagulază negativi</a:t>
                      </a:r>
                      <a:endParaRPr/>
                    </a:p>
                    <a:p>
                      <a:pPr algn="just">
                        <a:lnSpc>
                          <a:spcPct val="100000"/>
                        </a:lnSpc>
                      </a:pPr>
                      <a:r>
                        <a:rPr lang="ro-RO" sz="1400" b="1" strike="noStrike">
                          <a:solidFill>
                            <a:srgbClr val="000000"/>
                          </a:solidFill>
                          <a:latin typeface="Constantia"/>
                        </a:rPr>
                        <a:t>Streptococcus pneumoniae</a:t>
                      </a:r>
                      <a:endParaRPr/>
                    </a:p>
                  </a:txBody>
                  <a:tcPr/>
                </a:tc>
                <a:tc>
                  <a:txBody>
                    <a:bodyPr/>
                    <a:lstStyle/>
                    <a:p>
                      <a:pPr algn="just">
                        <a:lnSpc>
                          <a:spcPct val="100000"/>
                        </a:lnSpc>
                      </a:pPr>
                      <a:r>
                        <a:rPr lang="ro-RO" sz="1400" b="1" strike="noStrike" dirty="0" err="1">
                          <a:solidFill>
                            <a:srgbClr val="000000"/>
                          </a:solidFill>
                          <a:latin typeface="Constantia"/>
                        </a:rPr>
                        <a:t>Staphylococcus</a:t>
                      </a:r>
                      <a:r>
                        <a:rPr lang="ro-RO" sz="1400" b="1" strike="noStrike" dirty="0">
                          <a:solidFill>
                            <a:srgbClr val="000000"/>
                          </a:solidFill>
                          <a:latin typeface="Constantia"/>
                        </a:rPr>
                        <a:t> aureus</a:t>
                      </a:r>
                      <a:endParaRPr dirty="0"/>
                    </a:p>
                    <a:p>
                      <a:pPr algn="just">
                        <a:lnSpc>
                          <a:spcPct val="100000"/>
                        </a:lnSpc>
                      </a:pPr>
                      <a:r>
                        <a:rPr lang="ro-RO" sz="1400" b="1" strike="noStrike" dirty="0" err="1">
                          <a:solidFill>
                            <a:srgbClr val="000000"/>
                          </a:solidFill>
                          <a:latin typeface="Constantia"/>
                        </a:rPr>
                        <a:t>Ps.aeruginosa</a:t>
                      </a:r>
                      <a:endParaRPr dirty="0"/>
                    </a:p>
                    <a:p>
                      <a:pPr algn="just">
                        <a:lnSpc>
                          <a:spcPct val="100000"/>
                        </a:lnSpc>
                      </a:pPr>
                      <a:r>
                        <a:rPr lang="ro-RO" sz="1400" b="1" strike="noStrike" dirty="0" err="1">
                          <a:solidFill>
                            <a:srgbClr val="000000"/>
                          </a:solidFill>
                          <a:latin typeface="Constantia"/>
                        </a:rPr>
                        <a:t>E.coli</a:t>
                      </a:r>
                      <a:r>
                        <a:rPr lang="ro-RO" sz="1400" b="1" strike="noStrike" dirty="0">
                          <a:solidFill>
                            <a:srgbClr val="000000"/>
                          </a:solidFill>
                          <a:latin typeface="Constantia"/>
                        </a:rPr>
                        <a:t> patogen</a:t>
                      </a:r>
                      <a:endParaRPr dirty="0"/>
                    </a:p>
                  </a:txBody>
                  <a:tcPr/>
                </a:tc>
                <a:extLst>
                  <a:ext uri="{0D108BD9-81ED-4DB2-BD59-A6C34878D82A}">
                    <a16:rowId xmlns:a16="http://schemas.microsoft.com/office/drawing/2014/main" val="10002"/>
                  </a:ext>
                </a:extLst>
              </a:tr>
            </a:tbl>
          </a:graphicData>
        </a:graphic>
      </p:graphicFrame>
      <p:graphicFrame>
        <p:nvGraphicFramePr>
          <p:cNvPr id="201" name="Table 2"/>
          <p:cNvGraphicFramePr/>
          <p:nvPr/>
        </p:nvGraphicFramePr>
        <p:xfrm>
          <a:off x="323640" y="597960"/>
          <a:ext cx="8280720" cy="670680"/>
        </p:xfrm>
        <a:graphic>
          <a:graphicData uri="http://schemas.openxmlformats.org/drawingml/2006/table">
            <a:tbl>
              <a:tblPr/>
              <a:tblGrid>
                <a:gridCol w="2760120">
                  <a:extLst>
                    <a:ext uri="{9D8B030D-6E8A-4147-A177-3AD203B41FA5}">
                      <a16:colId xmlns:a16="http://schemas.microsoft.com/office/drawing/2014/main" val="20000"/>
                    </a:ext>
                  </a:extLst>
                </a:gridCol>
                <a:gridCol w="2760120">
                  <a:extLst>
                    <a:ext uri="{9D8B030D-6E8A-4147-A177-3AD203B41FA5}">
                      <a16:colId xmlns:a16="http://schemas.microsoft.com/office/drawing/2014/main" val="20001"/>
                    </a:ext>
                  </a:extLst>
                </a:gridCol>
                <a:gridCol w="2760480">
                  <a:extLst>
                    <a:ext uri="{9D8B030D-6E8A-4147-A177-3AD203B41FA5}">
                      <a16:colId xmlns:a16="http://schemas.microsoft.com/office/drawing/2014/main" val="20002"/>
                    </a:ext>
                  </a:extLst>
                </a:gridCol>
              </a:tblGrid>
              <a:tr h="670680">
                <a:tc>
                  <a:txBody>
                    <a:bodyPr/>
                    <a:lstStyle/>
                    <a:p>
                      <a:pPr algn="ctr">
                        <a:lnSpc>
                          <a:spcPct val="100000"/>
                        </a:lnSpc>
                      </a:pPr>
                      <a:r>
                        <a:rPr lang="ro-RO" b="1" strike="noStrike">
                          <a:solidFill>
                            <a:srgbClr val="000000"/>
                          </a:solidFill>
                          <a:latin typeface="Constantia"/>
                        </a:rPr>
                        <a:t>ECOSISTEM</a:t>
                      </a:r>
                      <a:endParaRPr/>
                    </a:p>
                  </a:txBody>
                  <a:tcPr/>
                </a:tc>
                <a:tc>
                  <a:txBody>
                    <a:bodyPr/>
                    <a:lstStyle/>
                    <a:p>
                      <a:pPr algn="ctr">
                        <a:lnSpc>
                          <a:spcPct val="100000"/>
                        </a:lnSpc>
                      </a:pPr>
                      <a:r>
                        <a:rPr lang="ro-RO" b="1" strike="noStrike">
                          <a:solidFill>
                            <a:srgbClr val="000000"/>
                          </a:solidFill>
                          <a:latin typeface="Constantia"/>
                        </a:rPr>
                        <a:t>Microorganisme nepatogene</a:t>
                      </a:r>
                      <a:endParaRPr/>
                    </a:p>
                  </a:txBody>
                  <a:tcPr/>
                </a:tc>
                <a:tc>
                  <a:txBody>
                    <a:bodyPr/>
                    <a:lstStyle/>
                    <a:p>
                      <a:pPr algn="ctr">
                        <a:lnSpc>
                          <a:spcPct val="100000"/>
                        </a:lnSpc>
                      </a:pPr>
                      <a:r>
                        <a:rPr lang="ro-RO" b="1" strike="noStrike" dirty="0">
                          <a:solidFill>
                            <a:srgbClr val="000000"/>
                          </a:solidFill>
                          <a:latin typeface="Constantia"/>
                        </a:rPr>
                        <a:t>Microorganisme patogene</a:t>
                      </a:r>
                      <a:endParaRPr dirty="0"/>
                    </a:p>
                  </a:txBody>
                  <a:tcPr/>
                </a:tc>
                <a:extLst>
                  <a:ext uri="{0D108BD9-81ED-4DB2-BD59-A6C34878D82A}">
                    <a16:rowId xmlns:a16="http://schemas.microsoft.com/office/drawing/2014/main" val="10000"/>
                  </a:ext>
                </a:extLst>
              </a:tr>
            </a:tbl>
          </a:graphicData>
        </a:graphic>
      </p:graphicFrame>
      <p:sp>
        <p:nvSpPr>
          <p:cNvPr id="202" name="CustomShape 3"/>
          <p:cNvSpPr/>
          <p:nvPr/>
        </p:nvSpPr>
        <p:spPr>
          <a:xfrm>
            <a:off x="-1332720" y="0"/>
            <a:ext cx="11691000" cy="456840"/>
          </a:xfrm>
          <a:prstGeom prst="rect">
            <a:avLst/>
          </a:prstGeom>
          <a:noFill/>
          <a:ln>
            <a:noFill/>
          </a:ln>
        </p:spPr>
        <p:style>
          <a:lnRef idx="0">
            <a:scrgbClr r="0" g="0" b="0"/>
          </a:lnRef>
          <a:fillRef idx="0">
            <a:scrgbClr r="0" g="0" b="0"/>
          </a:fillRef>
          <a:effectRef idx="0">
            <a:scrgbClr r="0" g="0" b="0"/>
          </a:effectRef>
          <a:fontRef idx="minor"/>
        </p:style>
      </p:sp>
      <p:sp>
        <p:nvSpPr>
          <p:cNvPr id="203" name="TextShape 4"/>
          <p:cNvSpPr txBox="1"/>
          <p:nvPr/>
        </p:nvSpPr>
        <p:spPr>
          <a:xfrm>
            <a:off x="-649440" y="-2563200"/>
            <a:ext cx="10402560" cy="1236600"/>
          </a:xfrm>
          <a:prstGeom prst="rect">
            <a:avLst/>
          </a:prstGeom>
          <a:noFill/>
          <a:ln>
            <a:noFill/>
          </a:ln>
        </p:spPr>
        <p:txBody>
          <a:bodyPr anchor="ctr"/>
          <a:lstStyle/>
          <a:p>
            <a:endParaRPr/>
          </a:p>
        </p:txBody>
      </p:sp>
      <p:sp>
        <p:nvSpPr>
          <p:cNvPr id="204" name="CustomShape 5"/>
          <p:cNvSpPr/>
          <p:nvPr/>
        </p:nvSpPr>
        <p:spPr>
          <a:xfrm>
            <a:off x="467640" y="0"/>
            <a:ext cx="8229240" cy="561600"/>
          </a:xfrm>
          <a:prstGeom prst="rect">
            <a:avLst/>
          </a:prstGeom>
          <a:ln>
            <a:solidFill>
              <a:srgbClr val="5A9647"/>
            </a:solidFill>
            <a:round/>
          </a:ln>
          <a:effectLst>
            <a:outerShdw blurRad="57150" dist="38100" dir="5400000" algn="ctr" rotWithShape="0">
              <a:schemeClr val="phClr">
                <a:shade val="9000"/>
                <a:alpha val="48000"/>
                <a:satMod val="105000"/>
              </a:schemeClr>
            </a:outerShdw>
          </a:effectLst>
        </p:spPr>
        <p:style>
          <a:lnRef idx="1">
            <a:schemeClr val="accent5"/>
          </a:lnRef>
          <a:fillRef idx="2">
            <a:schemeClr val="accent5"/>
          </a:fillRef>
          <a:effectRef idx="1">
            <a:schemeClr val="accent5"/>
          </a:effectRef>
          <a:fontRef idx="minor"/>
        </p:style>
        <p:txBody>
          <a:bodyPr lIns="0" tIns="45000" rIns="0" bIns="0" anchor="b"/>
          <a:lstStyle/>
          <a:p>
            <a:pPr>
              <a:lnSpc>
                <a:spcPct val="100000"/>
              </a:lnSpc>
            </a:pPr>
            <a:r>
              <a:rPr lang="ro-RO" sz="5000" strike="noStrike">
                <a:solidFill>
                  <a:srgbClr val="000000"/>
                </a:solidFill>
                <a:latin typeface="Constantia"/>
              </a:rPr>
              <a:t>. </a:t>
            </a:r>
            <a:r>
              <a:rPr lang="ro-RO" sz="2800" b="1" strike="noStrike">
                <a:solidFill>
                  <a:srgbClr val="000000"/>
                </a:solidFill>
                <a:latin typeface="Constantia"/>
              </a:rPr>
              <a:t>Microorganismele de la nivelul ecosistemelor umane</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TextShape 1"/>
          <p:cNvSpPr txBox="1"/>
          <p:nvPr/>
        </p:nvSpPr>
        <p:spPr>
          <a:xfrm>
            <a:off x="457200" y="704160"/>
            <a:ext cx="8229240" cy="1142640"/>
          </a:xfrm>
          <a:prstGeom prst="rect">
            <a:avLst/>
          </a:prstGeom>
          <a:noFill/>
          <a:ln>
            <a:noFill/>
          </a:ln>
        </p:spPr>
        <p:txBody>
          <a:bodyPr lIns="0" tIns="45000" rIns="0" bIns="0" anchor="b"/>
          <a:lstStyle/>
          <a:p>
            <a:endParaRPr/>
          </a:p>
        </p:txBody>
      </p:sp>
      <p:sp>
        <p:nvSpPr>
          <p:cNvPr id="206" name="TextShape 2"/>
          <p:cNvSpPr txBox="1"/>
          <p:nvPr/>
        </p:nvSpPr>
        <p:spPr>
          <a:xfrm>
            <a:off x="457200" y="1935360"/>
            <a:ext cx="8229240" cy="4388760"/>
          </a:xfrm>
          <a:prstGeom prst="rect">
            <a:avLst/>
          </a:prstGeom>
          <a:noFill/>
          <a:ln>
            <a:noFill/>
          </a:ln>
        </p:spPr>
        <p:txBody>
          <a:bodyPr lIns="90000" tIns="45000" rIns="90000" bIns="45000"/>
          <a:lstStyle/>
          <a:p>
            <a:endParaRPr/>
          </a:p>
        </p:txBody>
      </p:sp>
      <p:pic>
        <p:nvPicPr>
          <p:cNvPr id="207" name="Picture 2"/>
          <p:cNvPicPr/>
          <p:nvPr/>
        </p:nvPicPr>
        <p:blipFill>
          <a:blip r:embed="rId3"/>
          <a:srcRect l="22249" t="12687" r="21643" b="14739"/>
        </p:blipFill>
        <p:spPr>
          <a:xfrm>
            <a:off x="109440" y="836640"/>
            <a:ext cx="8928720" cy="5812560"/>
          </a:xfrm>
          <a:prstGeom prst="rect">
            <a:avLst/>
          </a:prstGeom>
          <a:ln>
            <a:noFill/>
          </a:ln>
        </p:spPr>
      </p:pic>
      <p:sp>
        <p:nvSpPr>
          <p:cNvPr id="208" name="CustomShape 3"/>
          <p:cNvSpPr/>
          <p:nvPr/>
        </p:nvSpPr>
        <p:spPr>
          <a:xfrm>
            <a:off x="-34560" y="836640"/>
            <a:ext cx="8928720" cy="5956560"/>
          </a:xfrm>
          <a:prstGeom prst="rect">
            <a:avLst/>
          </a:prstGeom>
          <a:solidFill>
            <a:schemeClr val="bg1">
              <a:alpha val="85000"/>
            </a:schemeClr>
          </a:solidFill>
          <a:ln>
            <a:round/>
          </a:ln>
        </p:spPr>
        <p:style>
          <a:lnRef idx="2">
            <a:schemeClr val="accent1">
              <a:shade val="50000"/>
            </a:schemeClr>
          </a:lnRef>
          <a:fillRef idx="1">
            <a:schemeClr val="accent1"/>
          </a:fillRef>
          <a:effectRef idx="0">
            <a:schemeClr val="accent1"/>
          </a:effectRef>
          <a:fontRef idx="minor"/>
        </p:style>
      </p:sp>
      <p:pic>
        <p:nvPicPr>
          <p:cNvPr id="209" name="Picture 2"/>
          <p:cNvPicPr/>
          <p:nvPr/>
        </p:nvPicPr>
        <p:blipFill>
          <a:blip r:embed="rId4"/>
          <a:srcRect t="19564" b="8089"/>
          <a:stretch/>
        </p:blipFill>
        <p:spPr>
          <a:xfrm>
            <a:off x="23040" y="1196640"/>
            <a:ext cx="8887680" cy="4968360"/>
          </a:xfrm>
          <a:prstGeom prst="rect">
            <a:avLst/>
          </a:prstGeom>
          <a:ln w="9360">
            <a:noFill/>
          </a:ln>
        </p:spPr>
      </p:pic>
      <p:sp>
        <p:nvSpPr>
          <p:cNvPr id="210" name="CustomShape 4"/>
          <p:cNvSpPr/>
          <p:nvPr/>
        </p:nvSpPr>
        <p:spPr>
          <a:xfrm>
            <a:off x="785880" y="0"/>
            <a:ext cx="7500600" cy="785520"/>
          </a:xfrm>
          <a:prstGeom prst="rect">
            <a:avLst/>
          </a:prstGeom>
          <a:solidFill>
            <a:schemeClr val="accent6">
              <a:lumMod val="75000"/>
            </a:schemeClr>
          </a:solidFill>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ro-RO" sz="2800" strike="noStrike">
                <a:solidFill>
                  <a:srgbClr val="FFFFFF"/>
                </a:solidFill>
                <a:latin typeface="Arial Black"/>
              </a:rPr>
              <a:t>MICROBIOCENOZE UMANE</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TextShape 1"/>
          <p:cNvSpPr txBox="1"/>
          <p:nvPr/>
        </p:nvSpPr>
        <p:spPr>
          <a:xfrm>
            <a:off x="457200" y="704160"/>
            <a:ext cx="8229240" cy="1142640"/>
          </a:xfrm>
          <a:prstGeom prst="rect">
            <a:avLst/>
          </a:prstGeom>
          <a:noFill/>
          <a:ln>
            <a:noFill/>
          </a:ln>
        </p:spPr>
        <p:txBody>
          <a:bodyPr lIns="0" tIns="45000" rIns="0" bIns="0" anchor="b"/>
          <a:lstStyle/>
          <a:p>
            <a:endParaRPr/>
          </a:p>
        </p:txBody>
      </p:sp>
      <p:sp>
        <p:nvSpPr>
          <p:cNvPr id="212" name="TextShape 2"/>
          <p:cNvSpPr txBox="1"/>
          <p:nvPr/>
        </p:nvSpPr>
        <p:spPr>
          <a:xfrm>
            <a:off x="457200" y="1935360"/>
            <a:ext cx="8229240" cy="4388760"/>
          </a:xfrm>
          <a:prstGeom prst="rect">
            <a:avLst/>
          </a:prstGeom>
          <a:noFill/>
          <a:ln>
            <a:noFill/>
          </a:ln>
        </p:spPr>
        <p:txBody>
          <a:bodyPr lIns="90000" tIns="45000" rIns="90000" bIns="45000"/>
          <a:lstStyle/>
          <a:p>
            <a:endParaRPr/>
          </a:p>
        </p:txBody>
      </p:sp>
      <p:pic>
        <p:nvPicPr>
          <p:cNvPr id="213" name="Picture 2"/>
          <p:cNvPicPr/>
          <p:nvPr/>
        </p:nvPicPr>
        <p:blipFill>
          <a:blip r:embed="rId3"/>
          <a:srcRect l="22249" t="12687" r="21643" b="14739"/>
        </p:blipFill>
        <p:spPr>
          <a:xfrm>
            <a:off x="109440" y="836640"/>
            <a:ext cx="8928720" cy="5812560"/>
          </a:xfrm>
          <a:prstGeom prst="rect">
            <a:avLst/>
          </a:prstGeom>
          <a:ln>
            <a:noFill/>
          </a:ln>
        </p:spPr>
      </p:pic>
      <p:sp>
        <p:nvSpPr>
          <p:cNvPr id="214" name="CustomShape 3"/>
          <p:cNvSpPr/>
          <p:nvPr/>
        </p:nvSpPr>
        <p:spPr>
          <a:xfrm>
            <a:off x="-34560" y="836640"/>
            <a:ext cx="8928720" cy="5956560"/>
          </a:xfrm>
          <a:prstGeom prst="rect">
            <a:avLst/>
          </a:prstGeom>
          <a:solidFill>
            <a:schemeClr val="bg1">
              <a:alpha val="85000"/>
            </a:schemeClr>
          </a:solidFill>
          <a:ln>
            <a:round/>
          </a:ln>
        </p:spPr>
        <p:style>
          <a:lnRef idx="2">
            <a:schemeClr val="accent1">
              <a:shade val="50000"/>
            </a:schemeClr>
          </a:lnRef>
          <a:fillRef idx="1">
            <a:schemeClr val="accent1"/>
          </a:fillRef>
          <a:effectRef idx="0">
            <a:schemeClr val="accent1"/>
          </a:effectRef>
          <a:fontRef idx="minor"/>
        </p:style>
      </p:sp>
      <p:sp>
        <p:nvSpPr>
          <p:cNvPr id="215" name="CustomShape 4"/>
          <p:cNvSpPr/>
          <p:nvPr/>
        </p:nvSpPr>
        <p:spPr>
          <a:xfrm>
            <a:off x="1043640" y="116640"/>
            <a:ext cx="7128360" cy="516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o-RO" sz="2800" b="1" strike="noStrike">
                <a:solidFill>
                  <a:srgbClr val="000000"/>
                </a:solidFill>
                <a:latin typeface="Constantia"/>
              </a:rPr>
              <a:t>ORIGINEA MICROBIOMULUI</a:t>
            </a:r>
            <a:endParaRPr/>
          </a:p>
        </p:txBody>
      </p:sp>
      <p:sp>
        <p:nvSpPr>
          <p:cNvPr id="216" name="CustomShape 5"/>
          <p:cNvSpPr/>
          <p:nvPr/>
        </p:nvSpPr>
        <p:spPr>
          <a:xfrm>
            <a:off x="1009440" y="1556640"/>
            <a:ext cx="7128360" cy="1005120"/>
          </a:xfrm>
          <a:prstGeom prst="rect">
            <a:avLst/>
          </a:prstGeom>
          <a:ln>
            <a:solidFill>
              <a:srgbClr val="095294"/>
            </a:solidFill>
            <a:round/>
          </a:ln>
          <a:effectLst>
            <a:outerShdw blurRad="57150" dist="38100" dir="5400000" algn="ctr" rotWithShape="0">
              <a:schemeClr val="phClr">
                <a:shade val="9000"/>
                <a:alpha val="48000"/>
                <a:satMod val="105000"/>
              </a:schemeClr>
            </a:outerShdw>
          </a:effectLst>
        </p:spPr>
        <p:style>
          <a:lnRef idx="1">
            <a:schemeClr val="accent1"/>
          </a:lnRef>
          <a:fillRef idx="2">
            <a:schemeClr val="accent1"/>
          </a:fillRef>
          <a:effectRef idx="1">
            <a:schemeClr val="accent1"/>
          </a:effectRef>
          <a:fontRef idx="minor"/>
        </p:style>
        <p:txBody>
          <a:bodyPr lIns="90000" tIns="45000" rIns="90000" bIns="45000"/>
          <a:lstStyle/>
          <a:p>
            <a:pPr>
              <a:lnSpc>
                <a:spcPct val="100000"/>
              </a:lnSpc>
            </a:pPr>
            <a:r>
              <a:rPr lang="ro-RO" sz="2000" strike="noStrike">
                <a:solidFill>
                  <a:srgbClr val="000000"/>
                </a:solidFill>
                <a:latin typeface="Constantia"/>
              </a:rPr>
              <a:t>Macroorganismele au evoluat împreună cu microorganismele asociate, astfel încât fiecare specie are o compoziţie specifică a microbiomului.</a:t>
            </a:r>
            <a:endParaRPr/>
          </a:p>
        </p:txBody>
      </p:sp>
      <p:sp>
        <p:nvSpPr>
          <p:cNvPr id="217" name="CustomShape 6"/>
          <p:cNvSpPr/>
          <p:nvPr/>
        </p:nvSpPr>
        <p:spPr>
          <a:xfrm>
            <a:off x="1009440" y="2860920"/>
            <a:ext cx="7128360" cy="1005120"/>
          </a:xfrm>
          <a:prstGeom prst="rect">
            <a:avLst/>
          </a:prstGeom>
          <a:ln>
            <a:solidFill>
              <a:srgbClr val="095294"/>
            </a:solidFill>
            <a:round/>
          </a:ln>
          <a:effectLst>
            <a:outerShdw blurRad="57150" dist="38100" dir="5400000" algn="ctr" rotWithShape="0">
              <a:schemeClr val="phClr">
                <a:shade val="9000"/>
                <a:alpha val="48000"/>
                <a:satMod val="105000"/>
              </a:schemeClr>
            </a:outerShdw>
          </a:effectLst>
        </p:spPr>
        <p:style>
          <a:lnRef idx="1">
            <a:schemeClr val="accent1"/>
          </a:lnRef>
          <a:fillRef idx="2">
            <a:schemeClr val="accent1"/>
          </a:fillRef>
          <a:effectRef idx="1">
            <a:schemeClr val="accent1"/>
          </a:effectRef>
          <a:fontRef idx="minor"/>
        </p:style>
        <p:txBody>
          <a:bodyPr lIns="90000" tIns="45000" rIns="90000" bIns="45000"/>
          <a:lstStyle/>
          <a:p>
            <a:pPr>
              <a:lnSpc>
                <a:spcPct val="100000"/>
              </a:lnSpc>
            </a:pPr>
            <a:r>
              <a:rPr lang="ro-RO" sz="2000" strike="noStrike">
                <a:solidFill>
                  <a:srgbClr val="000000"/>
                </a:solidFill>
                <a:latin typeface="Constantia"/>
              </a:rPr>
              <a:t>Macroorganismele au evoluat împreună cu microorganismele asociate, astfel încât fiecare specie are o compoziţie specifică a microbiomului.</a:t>
            </a:r>
            <a:endParaRPr/>
          </a:p>
        </p:txBody>
      </p:sp>
      <p:sp>
        <p:nvSpPr>
          <p:cNvPr id="218" name="CustomShape 7"/>
          <p:cNvSpPr/>
          <p:nvPr/>
        </p:nvSpPr>
        <p:spPr>
          <a:xfrm>
            <a:off x="1009440" y="4149000"/>
            <a:ext cx="7128360" cy="1005120"/>
          </a:xfrm>
          <a:prstGeom prst="rect">
            <a:avLst/>
          </a:prstGeom>
          <a:ln>
            <a:solidFill>
              <a:srgbClr val="095294"/>
            </a:solidFill>
            <a:round/>
          </a:ln>
          <a:effectLst>
            <a:outerShdw blurRad="57150" dist="38100" dir="5400000" algn="ctr" rotWithShape="0">
              <a:schemeClr val="phClr">
                <a:shade val="9000"/>
                <a:alpha val="48000"/>
                <a:satMod val="105000"/>
              </a:schemeClr>
            </a:outerShdw>
          </a:effectLst>
        </p:spPr>
        <p:style>
          <a:lnRef idx="1">
            <a:schemeClr val="accent1"/>
          </a:lnRef>
          <a:fillRef idx="2">
            <a:schemeClr val="accent1"/>
          </a:fillRef>
          <a:effectRef idx="1">
            <a:schemeClr val="accent1"/>
          </a:effectRef>
          <a:fontRef idx="minor"/>
        </p:style>
        <p:txBody>
          <a:bodyPr lIns="90000" tIns="45000" rIns="90000" bIns="45000"/>
          <a:lstStyle/>
          <a:p>
            <a:pPr>
              <a:lnSpc>
                <a:spcPct val="100000"/>
              </a:lnSpc>
            </a:pPr>
            <a:r>
              <a:rPr lang="ro-RO" sz="2000" strike="noStrike">
                <a:solidFill>
                  <a:srgbClr val="000000"/>
                </a:solidFill>
                <a:latin typeface="Constantia"/>
              </a:rPr>
              <a:t>Microbiomul uman cuprinde circa 1000 de specii. Cum se selectează acestea dintre sutele de mii de specii existente în natură?</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extShape 1"/>
          <p:cNvSpPr txBox="1"/>
          <p:nvPr/>
        </p:nvSpPr>
        <p:spPr>
          <a:xfrm>
            <a:off x="457200" y="704160"/>
            <a:ext cx="8229240" cy="1142640"/>
          </a:xfrm>
          <a:prstGeom prst="rect">
            <a:avLst/>
          </a:prstGeom>
          <a:noFill/>
          <a:ln>
            <a:noFill/>
          </a:ln>
        </p:spPr>
        <p:txBody>
          <a:bodyPr lIns="0" tIns="45000" rIns="0" bIns="0" anchor="b"/>
          <a:lstStyle/>
          <a:p>
            <a:endParaRPr/>
          </a:p>
        </p:txBody>
      </p:sp>
      <p:sp>
        <p:nvSpPr>
          <p:cNvPr id="220" name="TextShape 2"/>
          <p:cNvSpPr txBox="1"/>
          <p:nvPr/>
        </p:nvSpPr>
        <p:spPr>
          <a:xfrm>
            <a:off x="457200" y="1935360"/>
            <a:ext cx="8229240" cy="4388760"/>
          </a:xfrm>
          <a:prstGeom prst="rect">
            <a:avLst/>
          </a:prstGeom>
          <a:noFill/>
          <a:ln>
            <a:noFill/>
          </a:ln>
        </p:spPr>
        <p:txBody>
          <a:bodyPr lIns="90000" tIns="45000" rIns="90000" bIns="45000"/>
          <a:lstStyle/>
          <a:p>
            <a:endParaRPr/>
          </a:p>
        </p:txBody>
      </p:sp>
      <p:pic>
        <p:nvPicPr>
          <p:cNvPr id="221" name="Picture 2"/>
          <p:cNvPicPr/>
          <p:nvPr/>
        </p:nvPicPr>
        <p:blipFill>
          <a:blip r:embed="rId3"/>
          <a:srcRect l="22249" t="12687" r="21643" b="14739"/>
        </p:blipFill>
        <p:spPr>
          <a:xfrm>
            <a:off x="109440" y="836640"/>
            <a:ext cx="8928720" cy="5812560"/>
          </a:xfrm>
          <a:prstGeom prst="rect">
            <a:avLst/>
          </a:prstGeom>
          <a:ln>
            <a:noFill/>
          </a:ln>
        </p:spPr>
      </p:pic>
      <p:sp>
        <p:nvSpPr>
          <p:cNvPr id="222" name="CustomShape 3"/>
          <p:cNvSpPr/>
          <p:nvPr/>
        </p:nvSpPr>
        <p:spPr>
          <a:xfrm>
            <a:off x="-34560" y="836640"/>
            <a:ext cx="8928720" cy="5956560"/>
          </a:xfrm>
          <a:prstGeom prst="rect">
            <a:avLst/>
          </a:prstGeom>
          <a:solidFill>
            <a:schemeClr val="bg1">
              <a:alpha val="85000"/>
            </a:schemeClr>
          </a:solidFill>
          <a:ln>
            <a:round/>
          </a:ln>
        </p:spPr>
        <p:style>
          <a:lnRef idx="2">
            <a:schemeClr val="accent1">
              <a:shade val="50000"/>
            </a:schemeClr>
          </a:lnRef>
          <a:fillRef idx="1">
            <a:schemeClr val="accent1"/>
          </a:fillRef>
          <a:effectRef idx="0">
            <a:schemeClr val="accent1"/>
          </a:effectRef>
          <a:fontRef idx="minor"/>
        </p:style>
      </p:sp>
      <p:sp>
        <p:nvSpPr>
          <p:cNvPr id="223" name="CustomShape 4"/>
          <p:cNvSpPr/>
          <p:nvPr/>
        </p:nvSpPr>
        <p:spPr>
          <a:xfrm>
            <a:off x="1043640" y="116640"/>
            <a:ext cx="7128360" cy="516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o-RO" sz="2800" b="1" strike="noStrike">
                <a:solidFill>
                  <a:srgbClr val="000000"/>
                </a:solidFill>
                <a:latin typeface="Constantia"/>
              </a:rPr>
              <a:t>ORIGINEA MICROBIOMULUI</a:t>
            </a:r>
            <a:endParaRPr/>
          </a:p>
        </p:txBody>
      </p:sp>
      <p:sp>
        <p:nvSpPr>
          <p:cNvPr id="224" name="CustomShape 5"/>
          <p:cNvSpPr/>
          <p:nvPr/>
        </p:nvSpPr>
        <p:spPr>
          <a:xfrm>
            <a:off x="611640" y="1484640"/>
            <a:ext cx="8064360" cy="3381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buFont typeface="Arial"/>
              <a:buChar char="•"/>
            </a:pPr>
            <a:r>
              <a:rPr lang="ro-RO" strike="noStrike">
                <a:solidFill>
                  <a:srgbClr val="000000"/>
                </a:solidFill>
                <a:latin typeface="Constantia"/>
              </a:rPr>
              <a:t>La naştere:</a:t>
            </a:r>
            <a:endParaRPr/>
          </a:p>
          <a:p>
            <a:pPr lvl="1">
              <a:lnSpc>
                <a:spcPct val="100000"/>
              </a:lnSpc>
              <a:buFont typeface="Arial"/>
              <a:buChar char="•"/>
            </a:pPr>
            <a:r>
              <a:rPr lang="ro-RO" strike="noStrike">
                <a:solidFill>
                  <a:srgbClr val="000000"/>
                </a:solidFill>
                <a:latin typeface="Constantia"/>
              </a:rPr>
              <a:t>Microbiota din căile genitale ale mamei</a:t>
            </a:r>
            <a:endParaRPr/>
          </a:p>
          <a:p>
            <a:pPr lvl="1">
              <a:lnSpc>
                <a:spcPct val="100000"/>
              </a:lnSpc>
              <a:buFont typeface="Arial"/>
              <a:buChar char="•"/>
            </a:pPr>
            <a:r>
              <a:rPr lang="ro-RO" strike="noStrike">
                <a:solidFill>
                  <a:srgbClr val="000000"/>
                </a:solidFill>
                <a:latin typeface="Constantia"/>
              </a:rPr>
              <a:t>Pentru cezariană: microbiota cutanată a mamei</a:t>
            </a:r>
            <a:endParaRPr/>
          </a:p>
          <a:p>
            <a:pPr>
              <a:lnSpc>
                <a:spcPct val="100000"/>
              </a:lnSpc>
              <a:buFont typeface="Arial"/>
              <a:buChar char="•"/>
            </a:pPr>
            <a:r>
              <a:rPr lang="ro-RO" strike="noStrike">
                <a:solidFill>
                  <a:srgbClr val="000000"/>
                </a:solidFill>
                <a:latin typeface="Constantia"/>
              </a:rPr>
              <a:t>În perioada de nou născut:</a:t>
            </a:r>
            <a:endParaRPr/>
          </a:p>
          <a:p>
            <a:pPr lvl="1">
              <a:lnSpc>
                <a:spcPct val="100000"/>
              </a:lnSpc>
              <a:buFont typeface="Arial"/>
              <a:buChar char="•"/>
            </a:pPr>
            <a:r>
              <a:rPr lang="ro-RO" strike="noStrike">
                <a:solidFill>
                  <a:srgbClr val="000000"/>
                </a:solidFill>
                <a:latin typeface="Constantia"/>
              </a:rPr>
              <a:t>Microbiota cutanată de la persoanele care ating copilul</a:t>
            </a:r>
            <a:endParaRPr/>
          </a:p>
          <a:p>
            <a:pPr lvl="1">
              <a:lnSpc>
                <a:spcPct val="100000"/>
              </a:lnSpc>
              <a:buFont typeface="Arial"/>
              <a:buChar char="•"/>
            </a:pPr>
            <a:r>
              <a:rPr lang="ro-RO" strike="noStrike">
                <a:solidFill>
                  <a:srgbClr val="000000"/>
                </a:solidFill>
                <a:latin typeface="Constantia"/>
              </a:rPr>
              <a:t>Laptele matern – conţine anaerobi din genul Bifidobacterium care ajută la digestia oligozaharidelor  şi proteinelor glicozilate</a:t>
            </a:r>
            <a:endParaRPr/>
          </a:p>
          <a:p>
            <a:pPr>
              <a:lnSpc>
                <a:spcPct val="100000"/>
              </a:lnSpc>
              <a:buFont typeface="Arial"/>
              <a:buChar char="•"/>
            </a:pPr>
            <a:r>
              <a:rPr lang="ro-RO" strike="noStrike">
                <a:solidFill>
                  <a:srgbClr val="000000"/>
                </a:solidFill>
                <a:latin typeface="Constantia"/>
              </a:rPr>
              <a:t>În perioada de copil mic:</a:t>
            </a:r>
            <a:endParaRPr/>
          </a:p>
          <a:p>
            <a:pPr lvl="1">
              <a:lnSpc>
                <a:spcPct val="100000"/>
              </a:lnSpc>
              <a:buFont typeface="Arial"/>
              <a:buChar char="•"/>
            </a:pPr>
            <a:r>
              <a:rPr lang="ro-RO" strike="noStrike">
                <a:solidFill>
                  <a:srgbClr val="000000"/>
                </a:solidFill>
                <a:latin typeface="Constantia"/>
              </a:rPr>
              <a:t>Microbiota din mediul înconjurător</a:t>
            </a:r>
            <a:endParaRPr/>
          </a:p>
          <a:p>
            <a:pPr lvl="1">
              <a:lnSpc>
                <a:spcPct val="100000"/>
              </a:lnSpc>
              <a:buFont typeface="Arial"/>
              <a:buChar char="•"/>
            </a:pPr>
            <a:r>
              <a:rPr lang="ro-RO" strike="noStrike">
                <a:solidFill>
                  <a:srgbClr val="000000"/>
                </a:solidFill>
                <a:latin typeface="Constantia"/>
              </a:rPr>
              <a:t>Microbiota din alimente</a:t>
            </a:r>
            <a:endParaRPr/>
          </a:p>
          <a:p>
            <a:pPr>
              <a:lnSpc>
                <a:spcPct val="100000"/>
              </a:lnSpc>
            </a:pPr>
            <a:endParaRPr/>
          </a:p>
        </p:txBody>
      </p:sp>
      <p:sp>
        <p:nvSpPr>
          <p:cNvPr id="225" name="CustomShape 6"/>
          <p:cNvSpPr/>
          <p:nvPr/>
        </p:nvSpPr>
        <p:spPr>
          <a:xfrm>
            <a:off x="397440" y="4439520"/>
            <a:ext cx="8064360" cy="1735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buFont typeface="Arial"/>
              <a:buChar char="•"/>
            </a:pPr>
            <a:r>
              <a:rPr lang="ro-RO" strike="noStrike">
                <a:solidFill>
                  <a:srgbClr val="000000"/>
                </a:solidFill>
                <a:latin typeface="Constantia"/>
              </a:rPr>
              <a:t>Procesul de selecţie:</a:t>
            </a:r>
            <a:endParaRPr/>
          </a:p>
          <a:p>
            <a:pPr lvl="1">
              <a:lnSpc>
                <a:spcPct val="100000"/>
              </a:lnSpc>
              <a:buFont typeface="Arial"/>
              <a:buChar char="•"/>
            </a:pPr>
            <a:r>
              <a:rPr lang="ro-RO" strike="noStrike">
                <a:solidFill>
                  <a:srgbClr val="000000"/>
                </a:solidFill>
                <a:latin typeface="Constantia"/>
              </a:rPr>
              <a:t>Este dependent de natura microorganismelor: majoritatea microorganismelor din mediu nu pot supravieţui în corpul uman</a:t>
            </a:r>
            <a:endParaRPr/>
          </a:p>
          <a:p>
            <a:pPr lvl="1">
              <a:lnSpc>
                <a:spcPct val="100000"/>
              </a:lnSpc>
              <a:buFont typeface="Arial"/>
              <a:buChar char="•"/>
            </a:pPr>
            <a:r>
              <a:rPr lang="ro-RO" strike="noStrike">
                <a:solidFill>
                  <a:srgbClr val="000000"/>
                </a:solidFill>
                <a:latin typeface="Constantia"/>
              </a:rPr>
              <a:t>Profilul genetic al unei persoane influenţează spectrul de microorganisme care vor compune microbiomul </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TextShape 1"/>
          <p:cNvSpPr txBox="1"/>
          <p:nvPr/>
        </p:nvSpPr>
        <p:spPr>
          <a:xfrm>
            <a:off x="457200" y="704160"/>
            <a:ext cx="8229240" cy="1142640"/>
          </a:xfrm>
          <a:prstGeom prst="rect">
            <a:avLst/>
          </a:prstGeom>
          <a:noFill/>
          <a:ln>
            <a:noFill/>
          </a:ln>
        </p:spPr>
        <p:txBody>
          <a:bodyPr lIns="0" tIns="45000" rIns="0" bIns="0" anchor="b"/>
          <a:lstStyle/>
          <a:p>
            <a:endParaRPr/>
          </a:p>
        </p:txBody>
      </p:sp>
      <p:sp>
        <p:nvSpPr>
          <p:cNvPr id="227" name="TextShape 2"/>
          <p:cNvSpPr txBox="1"/>
          <p:nvPr/>
        </p:nvSpPr>
        <p:spPr>
          <a:xfrm>
            <a:off x="457200" y="1935360"/>
            <a:ext cx="8229240" cy="4388760"/>
          </a:xfrm>
          <a:prstGeom prst="rect">
            <a:avLst/>
          </a:prstGeom>
          <a:noFill/>
          <a:ln>
            <a:noFill/>
          </a:ln>
        </p:spPr>
        <p:txBody>
          <a:bodyPr lIns="90000" tIns="45000" rIns="90000" bIns="45000"/>
          <a:lstStyle/>
          <a:p>
            <a:endParaRPr/>
          </a:p>
        </p:txBody>
      </p:sp>
      <p:pic>
        <p:nvPicPr>
          <p:cNvPr id="228" name="Picture 2"/>
          <p:cNvPicPr/>
          <p:nvPr/>
        </p:nvPicPr>
        <p:blipFill>
          <a:blip r:embed="rId3"/>
          <a:srcRect l="22249" t="12687" r="21643" b="14739"/>
        </p:blipFill>
        <p:spPr>
          <a:xfrm>
            <a:off x="109440" y="836640"/>
            <a:ext cx="8928720" cy="5812560"/>
          </a:xfrm>
          <a:prstGeom prst="rect">
            <a:avLst/>
          </a:prstGeom>
          <a:ln>
            <a:noFill/>
          </a:ln>
        </p:spPr>
      </p:pic>
      <p:sp>
        <p:nvSpPr>
          <p:cNvPr id="229" name="CustomShape 3"/>
          <p:cNvSpPr/>
          <p:nvPr/>
        </p:nvSpPr>
        <p:spPr>
          <a:xfrm>
            <a:off x="-34560" y="836640"/>
            <a:ext cx="8928720" cy="5956560"/>
          </a:xfrm>
          <a:prstGeom prst="rect">
            <a:avLst/>
          </a:prstGeom>
          <a:solidFill>
            <a:schemeClr val="bg1">
              <a:alpha val="85000"/>
            </a:schemeClr>
          </a:solidFill>
          <a:ln>
            <a:round/>
          </a:ln>
        </p:spPr>
        <p:style>
          <a:lnRef idx="2">
            <a:schemeClr val="accent1">
              <a:shade val="50000"/>
            </a:schemeClr>
          </a:lnRef>
          <a:fillRef idx="1">
            <a:schemeClr val="accent1"/>
          </a:fillRef>
          <a:effectRef idx="0">
            <a:schemeClr val="accent1"/>
          </a:effectRef>
          <a:fontRef idx="minor"/>
        </p:style>
      </p:sp>
      <p:pic>
        <p:nvPicPr>
          <p:cNvPr id="230" name="Picture 6"/>
          <p:cNvPicPr/>
          <p:nvPr/>
        </p:nvPicPr>
        <p:blipFill>
          <a:blip r:embed="rId4"/>
          <a:srcRect l="28738" t="47790" r="3339" b="21208"/>
          <a:stretch/>
        </p:blipFill>
        <p:spPr>
          <a:xfrm>
            <a:off x="234360" y="1131480"/>
            <a:ext cx="8280720" cy="3449160"/>
          </a:xfrm>
          <a:prstGeom prst="rect">
            <a:avLst/>
          </a:prstGeom>
          <a:ln>
            <a:noFill/>
          </a:ln>
        </p:spPr>
      </p:pic>
      <p:sp>
        <p:nvSpPr>
          <p:cNvPr id="231" name="CustomShape 4"/>
          <p:cNvSpPr/>
          <p:nvPr/>
        </p:nvSpPr>
        <p:spPr>
          <a:xfrm>
            <a:off x="1547640" y="4941000"/>
            <a:ext cx="6480360" cy="638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o-RO" b="1" strike="noStrike">
                <a:solidFill>
                  <a:srgbClr val="000000"/>
                </a:solidFill>
                <a:latin typeface="Constantia"/>
              </a:rPr>
              <a:t>Evoluția microbiomului uman în primul an de viață</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TextShape 1"/>
          <p:cNvSpPr txBox="1"/>
          <p:nvPr/>
        </p:nvSpPr>
        <p:spPr>
          <a:xfrm>
            <a:off x="457200" y="704160"/>
            <a:ext cx="8229240" cy="1142640"/>
          </a:xfrm>
          <a:prstGeom prst="rect">
            <a:avLst/>
          </a:prstGeom>
          <a:noFill/>
          <a:ln>
            <a:noFill/>
          </a:ln>
        </p:spPr>
        <p:txBody>
          <a:bodyPr lIns="0" tIns="45000" rIns="0" bIns="0" anchor="b"/>
          <a:lstStyle/>
          <a:p>
            <a:endParaRPr/>
          </a:p>
        </p:txBody>
      </p:sp>
      <p:sp>
        <p:nvSpPr>
          <p:cNvPr id="233" name="TextShape 2"/>
          <p:cNvSpPr txBox="1"/>
          <p:nvPr/>
        </p:nvSpPr>
        <p:spPr>
          <a:xfrm>
            <a:off x="457200" y="1935360"/>
            <a:ext cx="8229240" cy="4388760"/>
          </a:xfrm>
          <a:prstGeom prst="rect">
            <a:avLst/>
          </a:prstGeom>
          <a:noFill/>
          <a:ln>
            <a:noFill/>
          </a:ln>
        </p:spPr>
        <p:txBody>
          <a:bodyPr lIns="90000" tIns="45000" rIns="90000" bIns="45000"/>
          <a:lstStyle/>
          <a:p>
            <a:endParaRPr/>
          </a:p>
        </p:txBody>
      </p:sp>
      <p:pic>
        <p:nvPicPr>
          <p:cNvPr id="234" name="Picture 2"/>
          <p:cNvPicPr/>
          <p:nvPr/>
        </p:nvPicPr>
        <p:blipFill>
          <a:blip r:embed="rId3"/>
          <a:srcRect l="22249" t="12687" r="21643" b="14739"/>
        </p:blipFill>
        <p:spPr>
          <a:xfrm>
            <a:off x="109440" y="836640"/>
            <a:ext cx="8928720" cy="5812560"/>
          </a:xfrm>
          <a:prstGeom prst="rect">
            <a:avLst/>
          </a:prstGeom>
          <a:ln>
            <a:noFill/>
          </a:ln>
        </p:spPr>
      </p:pic>
      <p:sp>
        <p:nvSpPr>
          <p:cNvPr id="235" name="CustomShape 3"/>
          <p:cNvSpPr/>
          <p:nvPr/>
        </p:nvSpPr>
        <p:spPr>
          <a:xfrm>
            <a:off x="-34560" y="836640"/>
            <a:ext cx="8928720" cy="5956560"/>
          </a:xfrm>
          <a:prstGeom prst="rect">
            <a:avLst/>
          </a:prstGeom>
          <a:solidFill>
            <a:schemeClr val="bg1">
              <a:alpha val="85000"/>
            </a:schemeClr>
          </a:solidFill>
          <a:ln>
            <a:round/>
          </a:ln>
        </p:spPr>
        <p:style>
          <a:lnRef idx="2">
            <a:schemeClr val="accent1">
              <a:shade val="50000"/>
            </a:schemeClr>
          </a:lnRef>
          <a:fillRef idx="1">
            <a:schemeClr val="accent1"/>
          </a:fillRef>
          <a:effectRef idx="0">
            <a:schemeClr val="accent1"/>
          </a:effectRef>
          <a:fontRef idx="minor"/>
        </p:style>
      </p:sp>
      <p:pic>
        <p:nvPicPr>
          <p:cNvPr id="236" name="Picture 2"/>
          <p:cNvPicPr/>
          <p:nvPr/>
        </p:nvPicPr>
        <p:blipFill>
          <a:blip r:embed="rId4"/>
          <a:stretch/>
        </p:blipFill>
        <p:spPr>
          <a:xfrm>
            <a:off x="935640" y="1267200"/>
            <a:ext cx="7272360" cy="3865680"/>
          </a:xfrm>
          <a:prstGeom prst="rect">
            <a:avLst/>
          </a:prstGeom>
          <a:ln>
            <a:noFill/>
          </a:ln>
        </p:spPr>
      </p:pic>
      <p:sp>
        <p:nvSpPr>
          <p:cNvPr id="237" name="CustomShape 4"/>
          <p:cNvSpPr/>
          <p:nvPr/>
        </p:nvSpPr>
        <p:spPr>
          <a:xfrm>
            <a:off x="1547640" y="5445360"/>
            <a:ext cx="648036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o-RO" b="1" strike="noStrike">
                <a:solidFill>
                  <a:srgbClr val="000000"/>
                </a:solidFill>
                <a:latin typeface="Constantia"/>
              </a:rPr>
              <a:t>Evoluția microbiomului uman de-a lungul vieții</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715148"/>
          </a:xfrm>
        </p:spPr>
        <p:txBody>
          <a:bodyPr>
            <a:normAutofit fontScale="77500" lnSpcReduction="20000"/>
          </a:bodyPr>
          <a:lstStyle/>
          <a:p>
            <a:pPr lvl="0"/>
            <a:r>
              <a:rPr lang="ro-RO" b="1" dirty="0"/>
              <a:t>Flora accidental patogenă</a:t>
            </a:r>
            <a:r>
              <a:rPr lang="ro-RO" dirty="0"/>
              <a:t> provine din </a:t>
            </a:r>
            <a:r>
              <a:rPr lang="ro-RO" b="1" i="1" dirty="0"/>
              <a:t>flora comensală a organismului</a:t>
            </a:r>
            <a:r>
              <a:rPr lang="ro-RO" dirty="0"/>
              <a:t>, </a:t>
            </a:r>
            <a:r>
              <a:rPr lang="ro-RO" b="1" i="1" dirty="0"/>
              <a:t>dar necesită condiţii deosebite de înmulţire</a:t>
            </a:r>
            <a:r>
              <a:rPr lang="ro-RO" dirty="0"/>
              <a:t>, chiar dacă pătrunde în zone anatomice sterile. Astfel, </a:t>
            </a:r>
            <a:r>
              <a:rPr lang="ro-RO" i="1" dirty="0"/>
              <a:t>streptococii viridans</a:t>
            </a:r>
            <a:r>
              <a:rPr lang="ro-RO" dirty="0"/>
              <a:t> se găsesc în mod normal în faringe şi ajung în circulaţie după extracţii dentare. La omul sănătos, mecanismele rezistenţei naturale antiinfecţioase înlătură streptococii în câteva ore de la pătrunderea lor în sânge, pe când la cei cu vicii valvulare, la care există depozite de fibrină pe endocard, streptococii se vor înmulţi producând endocardita lentă malignă. Un alt exemplu, este cel al tulpinilor de </a:t>
            </a:r>
            <a:r>
              <a:rPr lang="ro-RO" i="1" dirty="0"/>
              <a:t>Staphilococcus epidermidis</a:t>
            </a:r>
            <a:r>
              <a:rPr lang="ro-RO" dirty="0"/>
              <a:t>, principalul comensal al pielii, care explică eşecurile din chirurgia ortopedică şi cardiacă datorită pătrunderii în circulaţie, în timpul actului operator.</a:t>
            </a:r>
            <a:endParaRPr lang="en-US" dirty="0"/>
          </a:p>
          <a:p>
            <a:pPr>
              <a:buNone/>
            </a:pPr>
            <a:r>
              <a:rPr lang="ro-RO" dirty="0"/>
              <a:t> </a:t>
            </a:r>
            <a:endParaRPr lang="en-US" dirty="0"/>
          </a:p>
          <a:p>
            <a:r>
              <a:rPr lang="ro-RO" dirty="0"/>
              <a:t>Flora condiţionat patogenă şi cea accidental patogenă alcătuiesc </a:t>
            </a:r>
            <a:r>
              <a:rPr lang="ro-RO" b="1" dirty="0"/>
              <a:t>flora oportunistă</a:t>
            </a:r>
            <a:r>
              <a:rPr lang="ro-RO" dirty="0"/>
              <a:t>, care profită în orice împrejurare de vulnerabilitatea gazdei umane.</a:t>
            </a:r>
            <a:endParaRPr lang="en-US" dirty="0"/>
          </a:p>
          <a:p>
            <a:r>
              <a:rPr lang="ro-RO" dirty="0"/>
              <a:t>Ponderea germenilor în etiologia infecţiilor s-a modificat de-a lungul timpului. Până la descoperirea rolului microbilor în producerea acestora, patologia infecţioasă a fost dominată de bacteriile înalt patogene. Introducerea metodelor de antisepsie şi asepsie, a profilaxiei specifice prin vaccinare şi seroterapie a bolilor infecţioase, a scăzut mult incidenţa infecţiilor. După descoperirea antibioticelor problema infecţiilor părea rezolvată, însă la scurt timp după introducerea lor în tratamentul infecţiilor, s-a remarcat apariţia tulpinilor bacteriene rezistente. În consecinţă, etiologia infecţiilor a început să fie, şi mai este şi astăzi, dominată de flora condiţionat patogenă.</a:t>
            </a:r>
            <a:endParaRPr lang="en-US" dirty="0"/>
          </a:p>
          <a:p>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TextShape 1"/>
          <p:cNvSpPr txBox="1"/>
          <p:nvPr/>
        </p:nvSpPr>
        <p:spPr>
          <a:xfrm>
            <a:off x="457200" y="704160"/>
            <a:ext cx="8229240" cy="1142640"/>
          </a:xfrm>
          <a:prstGeom prst="rect">
            <a:avLst/>
          </a:prstGeom>
          <a:noFill/>
          <a:ln>
            <a:noFill/>
          </a:ln>
        </p:spPr>
        <p:txBody>
          <a:bodyPr lIns="0" tIns="45000" rIns="0" bIns="0" anchor="b"/>
          <a:lstStyle/>
          <a:p>
            <a:endParaRPr/>
          </a:p>
        </p:txBody>
      </p:sp>
      <p:sp>
        <p:nvSpPr>
          <p:cNvPr id="239" name="TextShape 2"/>
          <p:cNvSpPr txBox="1"/>
          <p:nvPr/>
        </p:nvSpPr>
        <p:spPr>
          <a:xfrm>
            <a:off x="457200" y="1935360"/>
            <a:ext cx="8229240" cy="4388760"/>
          </a:xfrm>
          <a:prstGeom prst="rect">
            <a:avLst/>
          </a:prstGeom>
          <a:noFill/>
          <a:ln>
            <a:noFill/>
          </a:ln>
        </p:spPr>
        <p:txBody>
          <a:bodyPr lIns="90000" tIns="45000" rIns="90000" bIns="45000"/>
          <a:lstStyle/>
          <a:p>
            <a:endParaRPr/>
          </a:p>
        </p:txBody>
      </p:sp>
      <p:pic>
        <p:nvPicPr>
          <p:cNvPr id="240" name="Picture 2"/>
          <p:cNvPicPr/>
          <p:nvPr/>
        </p:nvPicPr>
        <p:blipFill>
          <a:blip r:embed="rId3"/>
          <a:srcRect l="22249" t="12687" r="21643" b="14739"/>
        </p:blipFill>
        <p:spPr>
          <a:xfrm>
            <a:off x="109440" y="836640"/>
            <a:ext cx="8928720" cy="5812560"/>
          </a:xfrm>
          <a:prstGeom prst="rect">
            <a:avLst/>
          </a:prstGeom>
          <a:ln>
            <a:noFill/>
          </a:ln>
        </p:spPr>
      </p:pic>
      <p:sp>
        <p:nvSpPr>
          <p:cNvPr id="241" name="CustomShape 3"/>
          <p:cNvSpPr/>
          <p:nvPr/>
        </p:nvSpPr>
        <p:spPr>
          <a:xfrm>
            <a:off x="-34560" y="836640"/>
            <a:ext cx="8928720" cy="5956560"/>
          </a:xfrm>
          <a:prstGeom prst="rect">
            <a:avLst/>
          </a:prstGeom>
          <a:solidFill>
            <a:schemeClr val="bg1">
              <a:alpha val="85000"/>
            </a:schemeClr>
          </a:solidFill>
          <a:ln>
            <a:round/>
          </a:ln>
        </p:spPr>
        <p:style>
          <a:lnRef idx="2">
            <a:schemeClr val="accent1">
              <a:shade val="50000"/>
            </a:schemeClr>
          </a:lnRef>
          <a:fillRef idx="1">
            <a:schemeClr val="accent1"/>
          </a:fillRef>
          <a:effectRef idx="0">
            <a:schemeClr val="accent1"/>
          </a:effectRef>
          <a:fontRef idx="minor"/>
        </p:style>
      </p:sp>
      <p:sp>
        <p:nvSpPr>
          <p:cNvPr id="242" name="CustomShape 4"/>
          <p:cNvSpPr/>
          <p:nvPr/>
        </p:nvSpPr>
        <p:spPr>
          <a:xfrm>
            <a:off x="1259640" y="1124640"/>
            <a:ext cx="6768360" cy="638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o-RO" b="1" strike="noStrike">
                <a:solidFill>
                  <a:srgbClr val="000000"/>
                </a:solidFill>
                <a:latin typeface="Constantia"/>
              </a:rPr>
              <a:t>IMPLICAREA MICROBIOMULUI ÎN PATOLOGIA UMANĂ</a:t>
            </a:r>
            <a:endParaRPr/>
          </a:p>
        </p:txBody>
      </p:sp>
      <p:pic>
        <p:nvPicPr>
          <p:cNvPr id="243" name="Picture 7"/>
          <p:cNvPicPr/>
          <p:nvPr/>
        </p:nvPicPr>
        <p:blipFill>
          <a:blip r:embed="rId4"/>
          <a:srcRect l="51772" t="33018" r="1567" b="20467"/>
          <a:stretch/>
        </p:blipFill>
        <p:spPr>
          <a:xfrm>
            <a:off x="1799640" y="1791360"/>
            <a:ext cx="5688360" cy="45360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TextShape 1"/>
          <p:cNvSpPr txBox="1"/>
          <p:nvPr/>
        </p:nvSpPr>
        <p:spPr>
          <a:xfrm>
            <a:off x="457200" y="704160"/>
            <a:ext cx="8229240" cy="1142640"/>
          </a:xfrm>
          <a:prstGeom prst="rect">
            <a:avLst/>
          </a:prstGeom>
          <a:noFill/>
          <a:ln>
            <a:noFill/>
          </a:ln>
        </p:spPr>
        <p:txBody>
          <a:bodyPr lIns="0" tIns="45000" rIns="0" bIns="0" anchor="b"/>
          <a:lstStyle/>
          <a:p>
            <a:endParaRPr/>
          </a:p>
        </p:txBody>
      </p:sp>
      <p:sp>
        <p:nvSpPr>
          <p:cNvPr id="245" name="TextShape 2"/>
          <p:cNvSpPr txBox="1"/>
          <p:nvPr/>
        </p:nvSpPr>
        <p:spPr>
          <a:xfrm>
            <a:off x="457200" y="1935360"/>
            <a:ext cx="8229240" cy="4388760"/>
          </a:xfrm>
          <a:prstGeom prst="rect">
            <a:avLst/>
          </a:prstGeom>
          <a:noFill/>
          <a:ln>
            <a:noFill/>
          </a:ln>
        </p:spPr>
        <p:txBody>
          <a:bodyPr lIns="90000" tIns="45000" rIns="90000" bIns="45000"/>
          <a:lstStyle/>
          <a:p>
            <a:endParaRPr/>
          </a:p>
        </p:txBody>
      </p:sp>
      <p:pic>
        <p:nvPicPr>
          <p:cNvPr id="246" name="Picture 2"/>
          <p:cNvPicPr/>
          <p:nvPr/>
        </p:nvPicPr>
        <p:blipFill>
          <a:blip r:embed="rId3"/>
          <a:srcRect l="22249" t="12687" r="21643" b="14739"/>
        </p:blipFill>
        <p:spPr>
          <a:xfrm>
            <a:off x="109440" y="836640"/>
            <a:ext cx="8928720" cy="5812560"/>
          </a:xfrm>
          <a:prstGeom prst="rect">
            <a:avLst/>
          </a:prstGeom>
          <a:ln>
            <a:noFill/>
          </a:ln>
        </p:spPr>
      </p:pic>
      <p:sp>
        <p:nvSpPr>
          <p:cNvPr id="247" name="CustomShape 3"/>
          <p:cNvSpPr/>
          <p:nvPr/>
        </p:nvSpPr>
        <p:spPr>
          <a:xfrm>
            <a:off x="-34560" y="836640"/>
            <a:ext cx="8928720" cy="5956560"/>
          </a:xfrm>
          <a:prstGeom prst="rect">
            <a:avLst/>
          </a:prstGeom>
          <a:solidFill>
            <a:schemeClr val="bg1">
              <a:alpha val="85000"/>
            </a:schemeClr>
          </a:solidFill>
          <a:ln>
            <a:round/>
          </a:ln>
        </p:spPr>
        <p:style>
          <a:lnRef idx="2">
            <a:schemeClr val="accent1">
              <a:shade val="50000"/>
            </a:schemeClr>
          </a:lnRef>
          <a:fillRef idx="1">
            <a:schemeClr val="accent1"/>
          </a:fillRef>
          <a:effectRef idx="0">
            <a:schemeClr val="accent1"/>
          </a:effectRef>
          <a:fontRef idx="minor"/>
        </p:style>
      </p:sp>
      <p:sp>
        <p:nvSpPr>
          <p:cNvPr id="248" name="CustomShape 4"/>
          <p:cNvSpPr/>
          <p:nvPr/>
        </p:nvSpPr>
        <p:spPr>
          <a:xfrm>
            <a:off x="1259640" y="1124640"/>
            <a:ext cx="6768360" cy="638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o-RO" b="1" strike="noStrike">
                <a:solidFill>
                  <a:srgbClr val="000000"/>
                </a:solidFill>
                <a:latin typeface="Constantia"/>
              </a:rPr>
              <a:t>IMPLICAREA MICROBIOMULUI ÎN PATOLOGIA UMANĂ</a:t>
            </a:r>
            <a:endParaRPr/>
          </a:p>
        </p:txBody>
      </p:sp>
      <p:pic>
        <p:nvPicPr>
          <p:cNvPr id="249" name="Picture 8"/>
          <p:cNvPicPr/>
          <p:nvPr/>
        </p:nvPicPr>
        <p:blipFill>
          <a:blip r:embed="rId4"/>
          <a:srcRect l="22830" t="29327" r="21059" b="16776"/>
          <a:stretch/>
        </p:blipFill>
        <p:spPr>
          <a:xfrm>
            <a:off x="1259640" y="1667880"/>
            <a:ext cx="6408360" cy="49240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TextShape 1"/>
          <p:cNvSpPr txBox="1"/>
          <p:nvPr/>
        </p:nvSpPr>
        <p:spPr>
          <a:xfrm>
            <a:off x="457200" y="704160"/>
            <a:ext cx="8229240" cy="1142640"/>
          </a:xfrm>
          <a:prstGeom prst="rect">
            <a:avLst/>
          </a:prstGeom>
          <a:noFill/>
          <a:ln>
            <a:noFill/>
          </a:ln>
        </p:spPr>
        <p:txBody>
          <a:bodyPr lIns="0" tIns="45000" rIns="0" bIns="0" anchor="b"/>
          <a:lstStyle/>
          <a:p>
            <a:endParaRPr/>
          </a:p>
        </p:txBody>
      </p:sp>
      <p:sp>
        <p:nvSpPr>
          <p:cNvPr id="251" name="TextShape 2"/>
          <p:cNvSpPr txBox="1"/>
          <p:nvPr/>
        </p:nvSpPr>
        <p:spPr>
          <a:xfrm>
            <a:off x="457200" y="1935360"/>
            <a:ext cx="8229240" cy="4388760"/>
          </a:xfrm>
          <a:prstGeom prst="rect">
            <a:avLst/>
          </a:prstGeom>
          <a:noFill/>
          <a:ln>
            <a:noFill/>
          </a:ln>
        </p:spPr>
        <p:txBody>
          <a:bodyPr lIns="90000" tIns="45000" rIns="90000" bIns="45000"/>
          <a:lstStyle/>
          <a:p>
            <a:endParaRPr/>
          </a:p>
        </p:txBody>
      </p:sp>
      <p:pic>
        <p:nvPicPr>
          <p:cNvPr id="252" name="Picture 2"/>
          <p:cNvPicPr/>
          <p:nvPr/>
        </p:nvPicPr>
        <p:blipFill>
          <a:blip r:embed="rId3"/>
          <a:srcRect l="22249" t="12687" r="21643" b="14739"/>
        </p:blipFill>
        <p:spPr>
          <a:xfrm>
            <a:off x="109440" y="836640"/>
            <a:ext cx="8928720" cy="5812560"/>
          </a:xfrm>
          <a:prstGeom prst="rect">
            <a:avLst/>
          </a:prstGeom>
          <a:ln>
            <a:noFill/>
          </a:ln>
        </p:spPr>
      </p:pic>
      <p:sp>
        <p:nvSpPr>
          <p:cNvPr id="253" name="CustomShape 3"/>
          <p:cNvSpPr/>
          <p:nvPr/>
        </p:nvSpPr>
        <p:spPr>
          <a:xfrm>
            <a:off x="-34560" y="836640"/>
            <a:ext cx="8928720" cy="5956560"/>
          </a:xfrm>
          <a:prstGeom prst="rect">
            <a:avLst/>
          </a:prstGeom>
          <a:solidFill>
            <a:schemeClr val="bg1">
              <a:alpha val="85000"/>
            </a:schemeClr>
          </a:solidFill>
          <a:ln>
            <a:round/>
          </a:ln>
        </p:spPr>
        <p:style>
          <a:lnRef idx="2">
            <a:schemeClr val="accent1">
              <a:shade val="50000"/>
            </a:schemeClr>
          </a:lnRef>
          <a:fillRef idx="1">
            <a:schemeClr val="accent1"/>
          </a:fillRef>
          <a:effectRef idx="0">
            <a:schemeClr val="accent1"/>
          </a:effectRef>
          <a:fontRef idx="minor"/>
        </p:style>
      </p:sp>
      <p:sp>
        <p:nvSpPr>
          <p:cNvPr id="254" name="CustomShape 4"/>
          <p:cNvSpPr/>
          <p:nvPr/>
        </p:nvSpPr>
        <p:spPr>
          <a:xfrm>
            <a:off x="1259640" y="1124640"/>
            <a:ext cx="6768360" cy="638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o-RO" b="1" strike="noStrike">
                <a:solidFill>
                  <a:srgbClr val="000000"/>
                </a:solidFill>
                <a:latin typeface="Constantia"/>
              </a:rPr>
              <a:t>IMPLICAREA MICROBIOMULUI ÎN PATOLOGIA UMANĂ</a:t>
            </a:r>
            <a:endParaRPr/>
          </a:p>
        </p:txBody>
      </p:sp>
      <p:pic>
        <p:nvPicPr>
          <p:cNvPr id="255" name="Picture 7"/>
          <p:cNvPicPr/>
          <p:nvPr/>
        </p:nvPicPr>
        <p:blipFill>
          <a:blip r:embed="rId4"/>
          <a:srcRect l="18106" t="27851" r="15742" b="17514"/>
          <a:stretch/>
        </p:blipFill>
        <p:spPr>
          <a:xfrm>
            <a:off x="899640" y="1615680"/>
            <a:ext cx="7488360" cy="49474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TextShape 1"/>
          <p:cNvSpPr txBox="1"/>
          <p:nvPr/>
        </p:nvSpPr>
        <p:spPr>
          <a:xfrm>
            <a:off x="457200" y="704160"/>
            <a:ext cx="8229240" cy="1142640"/>
          </a:xfrm>
          <a:prstGeom prst="rect">
            <a:avLst/>
          </a:prstGeom>
          <a:noFill/>
          <a:ln>
            <a:noFill/>
          </a:ln>
        </p:spPr>
        <p:txBody>
          <a:bodyPr lIns="0" tIns="45000" rIns="0" bIns="0" anchor="b"/>
          <a:lstStyle/>
          <a:p>
            <a:endParaRPr/>
          </a:p>
        </p:txBody>
      </p:sp>
      <p:sp>
        <p:nvSpPr>
          <p:cNvPr id="257" name="TextShape 2"/>
          <p:cNvSpPr txBox="1"/>
          <p:nvPr/>
        </p:nvSpPr>
        <p:spPr>
          <a:xfrm>
            <a:off x="457200" y="1935360"/>
            <a:ext cx="8229240" cy="4388760"/>
          </a:xfrm>
          <a:prstGeom prst="rect">
            <a:avLst/>
          </a:prstGeom>
          <a:noFill/>
          <a:ln>
            <a:noFill/>
          </a:ln>
        </p:spPr>
        <p:txBody>
          <a:bodyPr lIns="90000" tIns="45000" rIns="90000" bIns="45000"/>
          <a:lstStyle/>
          <a:p>
            <a:endParaRPr/>
          </a:p>
        </p:txBody>
      </p:sp>
      <p:pic>
        <p:nvPicPr>
          <p:cNvPr id="258" name="Picture 2"/>
          <p:cNvPicPr/>
          <p:nvPr/>
        </p:nvPicPr>
        <p:blipFill>
          <a:blip r:embed="rId3"/>
          <a:srcRect l="22249" t="12687" r="21643" b="14739"/>
        </p:blipFill>
        <p:spPr>
          <a:xfrm>
            <a:off x="109440" y="836640"/>
            <a:ext cx="8928720" cy="5812560"/>
          </a:xfrm>
          <a:prstGeom prst="rect">
            <a:avLst/>
          </a:prstGeom>
          <a:ln>
            <a:noFill/>
          </a:ln>
        </p:spPr>
      </p:pic>
      <p:sp>
        <p:nvSpPr>
          <p:cNvPr id="259" name="CustomShape 3"/>
          <p:cNvSpPr/>
          <p:nvPr/>
        </p:nvSpPr>
        <p:spPr>
          <a:xfrm>
            <a:off x="-34560" y="836640"/>
            <a:ext cx="8928720" cy="5956560"/>
          </a:xfrm>
          <a:prstGeom prst="rect">
            <a:avLst/>
          </a:prstGeom>
          <a:solidFill>
            <a:schemeClr val="bg1">
              <a:alpha val="85000"/>
            </a:schemeClr>
          </a:solidFill>
          <a:ln>
            <a:round/>
          </a:ln>
        </p:spPr>
        <p:style>
          <a:lnRef idx="2">
            <a:schemeClr val="accent1">
              <a:shade val="50000"/>
            </a:schemeClr>
          </a:lnRef>
          <a:fillRef idx="1">
            <a:schemeClr val="accent1"/>
          </a:fillRef>
          <a:effectRef idx="0">
            <a:schemeClr val="accent1"/>
          </a:effectRef>
          <a:fontRef idx="minor"/>
        </p:style>
      </p:sp>
      <p:sp>
        <p:nvSpPr>
          <p:cNvPr id="260" name="CustomShape 4"/>
          <p:cNvSpPr/>
          <p:nvPr/>
        </p:nvSpPr>
        <p:spPr>
          <a:xfrm>
            <a:off x="1259640" y="1124640"/>
            <a:ext cx="6768360" cy="638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o-RO" b="1" strike="noStrike">
                <a:solidFill>
                  <a:srgbClr val="000000"/>
                </a:solidFill>
                <a:latin typeface="Constantia"/>
              </a:rPr>
              <a:t>IMPLICAREA MICROBIOMULUI ÎN PATOLOGIA UMANĂ</a:t>
            </a:r>
            <a:endParaRPr/>
          </a:p>
        </p:txBody>
      </p:sp>
      <p:pic>
        <p:nvPicPr>
          <p:cNvPr id="261" name="Picture 8"/>
          <p:cNvPicPr/>
          <p:nvPr/>
        </p:nvPicPr>
        <p:blipFill>
          <a:blip r:embed="rId4"/>
          <a:srcRect l="3930" t="30808" r="3930" b="30808"/>
          <a:stretch/>
        </p:blipFill>
        <p:spPr>
          <a:xfrm>
            <a:off x="534240" y="2154240"/>
            <a:ext cx="8074800" cy="3744000"/>
          </a:xfrm>
          <a:prstGeom prst="rect">
            <a:avLst/>
          </a:prstGeom>
          <a:ln>
            <a:noFill/>
          </a:ln>
        </p:spPr>
      </p:pic>
      <p:sp>
        <p:nvSpPr>
          <p:cNvPr id="262" name="CustomShape 5"/>
          <p:cNvSpPr/>
          <p:nvPr/>
        </p:nvSpPr>
        <p:spPr>
          <a:xfrm>
            <a:off x="534240" y="1612440"/>
            <a:ext cx="8074800" cy="638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o-RO" b="1" strike="noStrike">
                <a:solidFill>
                  <a:srgbClr val="000000"/>
                </a:solidFill>
                <a:latin typeface="Constantia"/>
              </a:rPr>
              <a:t>Modificarea microbiotei intestinale în infecția cu Clostridium difficile</a:t>
            </a:r>
            <a:endParaRPr/>
          </a:p>
        </p:txBody>
      </p:sp>
      <p:sp>
        <p:nvSpPr>
          <p:cNvPr id="263" name="CustomShape 6"/>
          <p:cNvSpPr/>
          <p:nvPr/>
        </p:nvSpPr>
        <p:spPr>
          <a:xfrm>
            <a:off x="534240" y="6093360"/>
            <a:ext cx="367740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o-RO" strike="noStrike">
                <a:solidFill>
                  <a:srgbClr val="000000"/>
                </a:solidFill>
                <a:latin typeface="Constantia"/>
              </a:rPr>
              <a:t>Scăderea numărului de clone bacteriene</a:t>
            </a:r>
            <a:endParaRPr/>
          </a:p>
        </p:txBody>
      </p:sp>
      <p:sp>
        <p:nvSpPr>
          <p:cNvPr id="264" name="CustomShape 7"/>
          <p:cNvSpPr/>
          <p:nvPr/>
        </p:nvSpPr>
        <p:spPr>
          <a:xfrm>
            <a:off x="4350960" y="6075360"/>
            <a:ext cx="3677400" cy="638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o-RO" strike="noStrike">
                <a:solidFill>
                  <a:srgbClr val="000000"/>
                </a:solidFill>
                <a:latin typeface="Constantia"/>
              </a:rPr>
              <a:t>Modificarea compoziției în specii</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TextShape 1"/>
          <p:cNvSpPr txBox="1"/>
          <p:nvPr/>
        </p:nvSpPr>
        <p:spPr>
          <a:xfrm>
            <a:off x="457200" y="704160"/>
            <a:ext cx="8229240" cy="1142640"/>
          </a:xfrm>
          <a:prstGeom prst="rect">
            <a:avLst/>
          </a:prstGeom>
          <a:noFill/>
          <a:ln>
            <a:noFill/>
          </a:ln>
        </p:spPr>
        <p:txBody>
          <a:bodyPr lIns="0" tIns="45000" rIns="0" bIns="0" anchor="b"/>
          <a:lstStyle/>
          <a:p>
            <a:endParaRPr/>
          </a:p>
        </p:txBody>
      </p:sp>
      <p:sp>
        <p:nvSpPr>
          <p:cNvPr id="266" name="TextShape 2"/>
          <p:cNvSpPr txBox="1"/>
          <p:nvPr/>
        </p:nvSpPr>
        <p:spPr>
          <a:xfrm>
            <a:off x="457200" y="1935360"/>
            <a:ext cx="8229240" cy="4388760"/>
          </a:xfrm>
          <a:prstGeom prst="rect">
            <a:avLst/>
          </a:prstGeom>
          <a:noFill/>
          <a:ln>
            <a:noFill/>
          </a:ln>
        </p:spPr>
        <p:txBody>
          <a:bodyPr lIns="90000" tIns="45000" rIns="90000" bIns="45000"/>
          <a:lstStyle/>
          <a:p>
            <a:endParaRPr/>
          </a:p>
        </p:txBody>
      </p:sp>
      <p:pic>
        <p:nvPicPr>
          <p:cNvPr id="267" name="Picture 2"/>
          <p:cNvPicPr/>
          <p:nvPr/>
        </p:nvPicPr>
        <p:blipFill>
          <a:blip r:embed="rId3"/>
          <a:srcRect l="22249" t="12687" r="21643" b="14739"/>
        </p:blipFill>
        <p:spPr>
          <a:xfrm>
            <a:off x="109440" y="836640"/>
            <a:ext cx="8928720" cy="5812560"/>
          </a:xfrm>
          <a:prstGeom prst="rect">
            <a:avLst/>
          </a:prstGeom>
          <a:ln>
            <a:noFill/>
          </a:ln>
        </p:spPr>
      </p:pic>
      <p:sp>
        <p:nvSpPr>
          <p:cNvPr id="268" name="CustomShape 3"/>
          <p:cNvSpPr/>
          <p:nvPr/>
        </p:nvSpPr>
        <p:spPr>
          <a:xfrm>
            <a:off x="-34560" y="836640"/>
            <a:ext cx="8928720" cy="5956560"/>
          </a:xfrm>
          <a:prstGeom prst="rect">
            <a:avLst/>
          </a:prstGeom>
          <a:solidFill>
            <a:schemeClr val="bg1">
              <a:alpha val="85000"/>
            </a:schemeClr>
          </a:solidFill>
          <a:ln>
            <a:round/>
          </a:ln>
        </p:spPr>
        <p:style>
          <a:lnRef idx="2">
            <a:schemeClr val="accent1">
              <a:shade val="50000"/>
            </a:schemeClr>
          </a:lnRef>
          <a:fillRef idx="1">
            <a:schemeClr val="accent1"/>
          </a:fillRef>
          <a:effectRef idx="0">
            <a:schemeClr val="accent1"/>
          </a:effectRef>
          <a:fontRef idx="minor"/>
        </p:style>
      </p:sp>
      <p:sp>
        <p:nvSpPr>
          <p:cNvPr id="269" name="CustomShape 4"/>
          <p:cNvSpPr/>
          <p:nvPr/>
        </p:nvSpPr>
        <p:spPr>
          <a:xfrm>
            <a:off x="1259640" y="1124640"/>
            <a:ext cx="676836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o-RO" b="1" strike="noStrike">
                <a:solidFill>
                  <a:srgbClr val="000000"/>
                </a:solidFill>
                <a:latin typeface="Constantia"/>
              </a:rPr>
              <a:t>TEHNICI DE INVESTIGARE A MICROBIOMULUI</a:t>
            </a:r>
            <a:endParaRPr/>
          </a:p>
        </p:txBody>
      </p:sp>
      <p:pic>
        <p:nvPicPr>
          <p:cNvPr id="270" name="Picture 7"/>
          <p:cNvPicPr/>
          <p:nvPr/>
        </p:nvPicPr>
        <p:blipFill>
          <a:blip r:embed="rId4"/>
          <a:srcRect l="1567" t="33018" r="49998" b="22681"/>
          <a:stretch/>
        </p:blipFill>
        <p:spPr>
          <a:xfrm>
            <a:off x="1259640" y="1668960"/>
            <a:ext cx="6624360" cy="48470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TextShape 1"/>
          <p:cNvSpPr txBox="1"/>
          <p:nvPr/>
        </p:nvSpPr>
        <p:spPr>
          <a:xfrm>
            <a:off x="457200" y="704160"/>
            <a:ext cx="8229240" cy="1142640"/>
          </a:xfrm>
          <a:prstGeom prst="rect">
            <a:avLst/>
          </a:prstGeom>
          <a:noFill/>
          <a:ln>
            <a:noFill/>
          </a:ln>
        </p:spPr>
        <p:txBody>
          <a:bodyPr lIns="0" tIns="45000" rIns="0" bIns="0" anchor="b"/>
          <a:lstStyle/>
          <a:p>
            <a:endParaRPr/>
          </a:p>
        </p:txBody>
      </p:sp>
      <p:sp>
        <p:nvSpPr>
          <p:cNvPr id="272" name="TextShape 2"/>
          <p:cNvSpPr txBox="1"/>
          <p:nvPr/>
        </p:nvSpPr>
        <p:spPr>
          <a:xfrm>
            <a:off x="457200" y="1935360"/>
            <a:ext cx="8229240" cy="4388760"/>
          </a:xfrm>
          <a:prstGeom prst="rect">
            <a:avLst/>
          </a:prstGeom>
          <a:noFill/>
          <a:ln>
            <a:noFill/>
          </a:ln>
        </p:spPr>
        <p:txBody>
          <a:bodyPr lIns="90000" tIns="45000" rIns="90000" bIns="45000"/>
          <a:lstStyle/>
          <a:p>
            <a:endParaRPr/>
          </a:p>
        </p:txBody>
      </p:sp>
      <p:pic>
        <p:nvPicPr>
          <p:cNvPr id="273" name="Picture 2"/>
          <p:cNvPicPr/>
          <p:nvPr/>
        </p:nvPicPr>
        <p:blipFill>
          <a:blip r:embed="rId3"/>
          <a:srcRect l="22249" t="12687" r="21643" b="14739"/>
        </p:blipFill>
        <p:spPr>
          <a:xfrm>
            <a:off x="109440" y="836640"/>
            <a:ext cx="8928720" cy="5812560"/>
          </a:xfrm>
          <a:prstGeom prst="rect">
            <a:avLst/>
          </a:prstGeom>
          <a:ln>
            <a:noFill/>
          </a:ln>
        </p:spPr>
      </p:pic>
      <p:sp>
        <p:nvSpPr>
          <p:cNvPr id="274" name="CustomShape 3"/>
          <p:cNvSpPr/>
          <p:nvPr/>
        </p:nvSpPr>
        <p:spPr>
          <a:xfrm>
            <a:off x="-34560" y="836640"/>
            <a:ext cx="8928720" cy="5956560"/>
          </a:xfrm>
          <a:prstGeom prst="rect">
            <a:avLst/>
          </a:prstGeom>
          <a:solidFill>
            <a:schemeClr val="bg1">
              <a:alpha val="85000"/>
            </a:schemeClr>
          </a:solidFill>
          <a:ln>
            <a:round/>
          </a:ln>
        </p:spPr>
        <p:style>
          <a:lnRef idx="2">
            <a:schemeClr val="accent1">
              <a:shade val="50000"/>
            </a:schemeClr>
          </a:lnRef>
          <a:fillRef idx="1">
            <a:schemeClr val="accent1"/>
          </a:fillRef>
          <a:effectRef idx="0">
            <a:schemeClr val="accent1"/>
          </a:effectRef>
          <a:fontRef idx="minor"/>
        </p:style>
      </p:sp>
      <p:sp>
        <p:nvSpPr>
          <p:cNvPr id="275" name="CustomShape 4"/>
          <p:cNvSpPr/>
          <p:nvPr/>
        </p:nvSpPr>
        <p:spPr>
          <a:xfrm>
            <a:off x="1259640" y="1124640"/>
            <a:ext cx="676836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o-RO" b="1" strike="noStrike">
                <a:solidFill>
                  <a:srgbClr val="000000"/>
                </a:solidFill>
                <a:latin typeface="Constantia"/>
              </a:rPr>
              <a:t>APLICAȚII MEDICALE ALE MICROBIOMULUI</a:t>
            </a:r>
            <a:endParaRPr/>
          </a:p>
        </p:txBody>
      </p:sp>
      <p:sp>
        <p:nvSpPr>
          <p:cNvPr id="276" name="CustomShape 5"/>
          <p:cNvSpPr/>
          <p:nvPr/>
        </p:nvSpPr>
        <p:spPr>
          <a:xfrm>
            <a:off x="1283040" y="1572120"/>
            <a:ext cx="676836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o-RO" b="1" strike="noStrike">
                <a:solidFill>
                  <a:srgbClr val="000000"/>
                </a:solidFill>
                <a:latin typeface="Constantia"/>
              </a:rPr>
              <a:t>TRANSPLANTUL FECAL</a:t>
            </a:r>
            <a:endParaRPr/>
          </a:p>
        </p:txBody>
      </p:sp>
      <p:sp>
        <p:nvSpPr>
          <p:cNvPr id="277" name="CustomShape 6"/>
          <p:cNvSpPr/>
          <p:nvPr/>
        </p:nvSpPr>
        <p:spPr>
          <a:xfrm>
            <a:off x="901440" y="2421000"/>
            <a:ext cx="7056360" cy="913320"/>
          </a:xfrm>
          <a:prstGeom prst="rect">
            <a:avLst/>
          </a:prstGeom>
          <a:ln>
            <a:solidFill>
              <a:srgbClr val="7B9035"/>
            </a:solidFill>
            <a:round/>
          </a:ln>
          <a:effectLst>
            <a:outerShdw blurRad="57150" dist="38100" dir="5400000" algn="ctr" rotWithShape="0">
              <a:schemeClr val="phClr">
                <a:shade val="9000"/>
                <a:alpha val="48000"/>
                <a:satMod val="105000"/>
              </a:schemeClr>
            </a:outerShdw>
          </a:effectLst>
        </p:spPr>
        <p:style>
          <a:lnRef idx="1">
            <a:schemeClr val="accent6"/>
          </a:lnRef>
          <a:fillRef idx="2">
            <a:schemeClr val="accent6"/>
          </a:fillRef>
          <a:effectRef idx="1">
            <a:schemeClr val="accent6"/>
          </a:effectRef>
          <a:fontRef idx="minor"/>
        </p:style>
        <p:txBody>
          <a:bodyPr lIns="90000" tIns="45000" rIns="90000" bIns="45000"/>
          <a:lstStyle/>
          <a:p>
            <a:pPr algn="just">
              <a:lnSpc>
                <a:spcPct val="100000"/>
              </a:lnSpc>
            </a:pPr>
            <a:r>
              <a:rPr lang="ro-RO" strike="noStrike">
                <a:solidFill>
                  <a:srgbClr val="000000"/>
                </a:solidFill>
                <a:latin typeface="Constantia"/>
              </a:rPr>
              <a:t>DEFINIȚIE: Introducerea în tractul intestinal al persoanei bolnave a materiilor fecale provenind din tractul intestinal al unei persoane sănătoase</a:t>
            </a:r>
            <a:endParaRPr/>
          </a:p>
        </p:txBody>
      </p:sp>
      <p:sp>
        <p:nvSpPr>
          <p:cNvPr id="278" name="CustomShape 7"/>
          <p:cNvSpPr/>
          <p:nvPr/>
        </p:nvSpPr>
        <p:spPr>
          <a:xfrm>
            <a:off x="901440" y="3743280"/>
            <a:ext cx="7056360" cy="2010600"/>
          </a:xfrm>
          <a:prstGeom prst="rect">
            <a:avLst/>
          </a:prstGeom>
          <a:ln>
            <a:solidFill>
              <a:srgbClr val="7B9035"/>
            </a:solidFill>
            <a:round/>
          </a:ln>
          <a:effectLst>
            <a:outerShdw blurRad="57150" dist="38100" dir="5400000" algn="ctr" rotWithShape="0">
              <a:schemeClr val="phClr">
                <a:shade val="9000"/>
                <a:alpha val="48000"/>
                <a:satMod val="105000"/>
              </a:schemeClr>
            </a:outerShdw>
          </a:effectLst>
        </p:spPr>
        <p:style>
          <a:lnRef idx="1">
            <a:schemeClr val="accent6"/>
          </a:lnRef>
          <a:fillRef idx="2">
            <a:schemeClr val="accent6"/>
          </a:fillRef>
          <a:effectRef idx="1">
            <a:schemeClr val="accent6"/>
          </a:effectRef>
          <a:fontRef idx="minor"/>
        </p:style>
        <p:txBody>
          <a:bodyPr lIns="90000" tIns="45000" rIns="90000" bIns="45000"/>
          <a:lstStyle/>
          <a:p>
            <a:pPr algn="just">
              <a:lnSpc>
                <a:spcPct val="100000"/>
              </a:lnSpc>
            </a:pPr>
            <a:r>
              <a:rPr lang="ro-RO" strike="noStrike">
                <a:solidFill>
                  <a:srgbClr val="000000"/>
                </a:solidFill>
                <a:latin typeface="Constantia"/>
              </a:rPr>
              <a:t>MOTIVAȚIE: Dezechilibrul florei intestinale contribuie la patogenia multor boli.</a:t>
            </a:r>
            <a:endParaRPr/>
          </a:p>
          <a:p>
            <a:pPr algn="just">
              <a:lnSpc>
                <a:spcPct val="100000"/>
              </a:lnSpc>
            </a:pPr>
            <a:r>
              <a:rPr lang="ro-RO" strike="noStrike">
                <a:solidFill>
                  <a:srgbClr val="000000"/>
                </a:solidFill>
                <a:latin typeface="Constantia"/>
              </a:rPr>
              <a:t>Introducerea unei flore sănătoase contribuie la restabilirea echilibrului microbiotei intestinale. </a:t>
            </a:r>
            <a:endParaRPr/>
          </a:p>
          <a:p>
            <a:pPr algn="just">
              <a:lnSpc>
                <a:spcPct val="100000"/>
              </a:lnSpc>
            </a:pPr>
            <a:r>
              <a:rPr lang="ro-RO" strike="noStrike">
                <a:solidFill>
                  <a:srgbClr val="000000"/>
                </a:solidFill>
                <a:latin typeface="Constantia"/>
              </a:rPr>
              <a:t>Se evită terapii prelungite cu antibiotice.</a:t>
            </a:r>
            <a:endParaRPr/>
          </a:p>
          <a:p>
            <a:pPr algn="just">
              <a:lnSpc>
                <a:spcPct val="100000"/>
              </a:lnSpc>
            </a:pPr>
            <a:r>
              <a:rPr lang="ro-RO" strike="noStrike">
                <a:solidFill>
                  <a:srgbClr val="000000"/>
                </a:solidFill>
                <a:latin typeface="Constantia"/>
              </a:rPr>
              <a:t>Restabilirea diversității normale a microbiotei intestinale reface rezistența la colonizare cu specii patogene.</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TextShape 1"/>
          <p:cNvSpPr txBox="1"/>
          <p:nvPr/>
        </p:nvSpPr>
        <p:spPr>
          <a:xfrm>
            <a:off x="457200" y="704160"/>
            <a:ext cx="8229240" cy="1142640"/>
          </a:xfrm>
          <a:prstGeom prst="rect">
            <a:avLst/>
          </a:prstGeom>
          <a:noFill/>
          <a:ln>
            <a:noFill/>
          </a:ln>
        </p:spPr>
        <p:txBody>
          <a:bodyPr lIns="0" tIns="45000" rIns="0" bIns="0" anchor="b"/>
          <a:lstStyle/>
          <a:p>
            <a:endParaRPr/>
          </a:p>
        </p:txBody>
      </p:sp>
      <p:sp>
        <p:nvSpPr>
          <p:cNvPr id="280" name="TextShape 2"/>
          <p:cNvSpPr txBox="1"/>
          <p:nvPr/>
        </p:nvSpPr>
        <p:spPr>
          <a:xfrm>
            <a:off x="457200" y="1935360"/>
            <a:ext cx="8229240" cy="4388760"/>
          </a:xfrm>
          <a:prstGeom prst="rect">
            <a:avLst/>
          </a:prstGeom>
          <a:noFill/>
          <a:ln>
            <a:noFill/>
          </a:ln>
        </p:spPr>
        <p:txBody>
          <a:bodyPr lIns="90000" tIns="45000" rIns="90000" bIns="45000"/>
          <a:lstStyle/>
          <a:p>
            <a:endParaRPr/>
          </a:p>
        </p:txBody>
      </p:sp>
      <p:pic>
        <p:nvPicPr>
          <p:cNvPr id="281" name="Picture 2"/>
          <p:cNvPicPr/>
          <p:nvPr/>
        </p:nvPicPr>
        <p:blipFill>
          <a:blip r:embed="rId3"/>
          <a:srcRect l="22249" t="12687" r="21643" b="14739"/>
        </p:blipFill>
        <p:spPr>
          <a:xfrm>
            <a:off x="109440" y="836640"/>
            <a:ext cx="8928720" cy="5812560"/>
          </a:xfrm>
          <a:prstGeom prst="rect">
            <a:avLst/>
          </a:prstGeom>
          <a:ln>
            <a:noFill/>
          </a:ln>
        </p:spPr>
      </p:pic>
      <p:sp>
        <p:nvSpPr>
          <p:cNvPr id="282" name="CustomShape 3"/>
          <p:cNvSpPr/>
          <p:nvPr/>
        </p:nvSpPr>
        <p:spPr>
          <a:xfrm>
            <a:off x="-34560" y="836640"/>
            <a:ext cx="8928720" cy="5956560"/>
          </a:xfrm>
          <a:prstGeom prst="rect">
            <a:avLst/>
          </a:prstGeom>
          <a:solidFill>
            <a:schemeClr val="bg1">
              <a:alpha val="85000"/>
            </a:schemeClr>
          </a:solidFill>
          <a:ln>
            <a:round/>
          </a:ln>
        </p:spPr>
        <p:style>
          <a:lnRef idx="2">
            <a:schemeClr val="accent1">
              <a:shade val="50000"/>
            </a:schemeClr>
          </a:lnRef>
          <a:fillRef idx="1">
            <a:schemeClr val="accent1"/>
          </a:fillRef>
          <a:effectRef idx="0">
            <a:schemeClr val="accent1"/>
          </a:effectRef>
          <a:fontRef idx="minor"/>
        </p:style>
      </p:sp>
      <p:sp>
        <p:nvSpPr>
          <p:cNvPr id="283" name="CustomShape 4"/>
          <p:cNvSpPr/>
          <p:nvPr/>
        </p:nvSpPr>
        <p:spPr>
          <a:xfrm>
            <a:off x="1259640" y="1124640"/>
            <a:ext cx="676836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o-RO" b="1" strike="noStrike">
                <a:solidFill>
                  <a:srgbClr val="000000"/>
                </a:solidFill>
                <a:latin typeface="Constantia"/>
              </a:rPr>
              <a:t>APLICAȚII MEDICALE ALE MICROBIOMULUI</a:t>
            </a:r>
            <a:endParaRPr/>
          </a:p>
        </p:txBody>
      </p:sp>
      <p:sp>
        <p:nvSpPr>
          <p:cNvPr id="284" name="CustomShape 5"/>
          <p:cNvSpPr/>
          <p:nvPr/>
        </p:nvSpPr>
        <p:spPr>
          <a:xfrm>
            <a:off x="1283040" y="1572120"/>
            <a:ext cx="676836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o-RO" b="1" strike="noStrike">
                <a:solidFill>
                  <a:srgbClr val="000000"/>
                </a:solidFill>
                <a:latin typeface="Constantia"/>
              </a:rPr>
              <a:t>TRANSPLANTUL FECAL - ISTORIC</a:t>
            </a:r>
            <a:endParaRPr/>
          </a:p>
        </p:txBody>
      </p:sp>
      <p:sp>
        <p:nvSpPr>
          <p:cNvPr id="285" name="CustomShape 6"/>
          <p:cNvSpPr/>
          <p:nvPr/>
        </p:nvSpPr>
        <p:spPr>
          <a:xfrm>
            <a:off x="901440" y="2421000"/>
            <a:ext cx="7056360" cy="364680"/>
          </a:xfrm>
          <a:prstGeom prst="rect">
            <a:avLst/>
          </a:prstGeom>
          <a:ln>
            <a:solidFill>
              <a:srgbClr val="7B9035"/>
            </a:solidFill>
            <a:round/>
          </a:ln>
          <a:effectLst>
            <a:outerShdw blurRad="57150" dist="38100" dir="5400000" algn="ctr" rotWithShape="0">
              <a:schemeClr val="phClr">
                <a:shade val="9000"/>
                <a:alpha val="48000"/>
                <a:satMod val="105000"/>
              </a:schemeClr>
            </a:outerShdw>
          </a:effectLst>
        </p:spPr>
        <p:style>
          <a:lnRef idx="1">
            <a:schemeClr val="accent6"/>
          </a:lnRef>
          <a:fillRef idx="2">
            <a:schemeClr val="accent6"/>
          </a:fillRef>
          <a:effectRef idx="1">
            <a:schemeClr val="accent6"/>
          </a:effectRef>
          <a:fontRef idx="minor"/>
        </p:style>
        <p:txBody>
          <a:bodyPr lIns="90000" tIns="45000" rIns="90000" bIns="45000"/>
          <a:lstStyle/>
          <a:p>
            <a:pPr algn="just">
              <a:lnSpc>
                <a:spcPct val="100000"/>
              </a:lnSpc>
            </a:pPr>
            <a:r>
              <a:rPr lang="ro-RO" strike="noStrike">
                <a:solidFill>
                  <a:srgbClr val="000000"/>
                </a:solidFill>
                <a:latin typeface="Constantia"/>
              </a:rPr>
              <a:t>Secolul 4 E.N: Ingerarea unei suspensii de fecale umane.</a:t>
            </a:r>
            <a:endParaRPr/>
          </a:p>
        </p:txBody>
      </p:sp>
      <p:sp>
        <p:nvSpPr>
          <p:cNvPr id="286" name="CustomShape 7"/>
          <p:cNvSpPr/>
          <p:nvPr/>
        </p:nvSpPr>
        <p:spPr>
          <a:xfrm>
            <a:off x="901440" y="3120480"/>
            <a:ext cx="7056360" cy="639000"/>
          </a:xfrm>
          <a:prstGeom prst="rect">
            <a:avLst/>
          </a:prstGeom>
          <a:ln>
            <a:solidFill>
              <a:srgbClr val="7B9035"/>
            </a:solidFill>
            <a:round/>
          </a:ln>
          <a:effectLst>
            <a:outerShdw blurRad="57150" dist="38100" dir="5400000" algn="ctr" rotWithShape="0">
              <a:schemeClr val="phClr">
                <a:shade val="9000"/>
                <a:alpha val="48000"/>
                <a:satMod val="105000"/>
              </a:schemeClr>
            </a:outerShdw>
          </a:effectLst>
        </p:spPr>
        <p:style>
          <a:lnRef idx="1">
            <a:schemeClr val="accent6"/>
          </a:lnRef>
          <a:fillRef idx="2">
            <a:schemeClr val="accent6"/>
          </a:fillRef>
          <a:effectRef idx="1">
            <a:schemeClr val="accent6"/>
          </a:effectRef>
          <a:fontRef idx="minor"/>
        </p:style>
        <p:txBody>
          <a:bodyPr lIns="90000" tIns="45000" rIns="90000" bIns="45000"/>
          <a:lstStyle/>
          <a:p>
            <a:pPr algn="just">
              <a:lnSpc>
                <a:spcPct val="100000"/>
              </a:lnSpc>
            </a:pPr>
            <a:r>
              <a:rPr lang="ro-RO" strike="noStrike">
                <a:solidFill>
                  <a:srgbClr val="000000"/>
                </a:solidFill>
                <a:latin typeface="Constantia"/>
              </a:rPr>
              <a:t>Secolul 17 E.N: În medicina veterinară s-a practicat transplantul fecal pentru diaree la cai.</a:t>
            </a:r>
            <a:endParaRPr/>
          </a:p>
        </p:txBody>
      </p:sp>
      <p:sp>
        <p:nvSpPr>
          <p:cNvPr id="287" name="CustomShape 8"/>
          <p:cNvSpPr/>
          <p:nvPr/>
        </p:nvSpPr>
        <p:spPr>
          <a:xfrm>
            <a:off x="878400" y="4069080"/>
            <a:ext cx="7056360" cy="913320"/>
          </a:xfrm>
          <a:prstGeom prst="rect">
            <a:avLst/>
          </a:prstGeom>
          <a:ln>
            <a:solidFill>
              <a:srgbClr val="7B9035"/>
            </a:solidFill>
            <a:round/>
          </a:ln>
          <a:effectLst>
            <a:outerShdw blurRad="57150" dist="38100" dir="5400000" algn="ctr" rotWithShape="0">
              <a:schemeClr val="phClr">
                <a:shade val="9000"/>
                <a:alpha val="48000"/>
                <a:satMod val="105000"/>
              </a:schemeClr>
            </a:outerShdw>
          </a:effectLst>
        </p:spPr>
        <p:style>
          <a:lnRef idx="1">
            <a:schemeClr val="accent6"/>
          </a:lnRef>
          <a:fillRef idx="2">
            <a:schemeClr val="accent6"/>
          </a:fillRef>
          <a:effectRef idx="1">
            <a:schemeClr val="accent6"/>
          </a:effectRef>
          <a:fontRef idx="minor"/>
        </p:style>
        <p:txBody>
          <a:bodyPr lIns="90000" tIns="45000" rIns="90000" bIns="45000"/>
          <a:lstStyle/>
          <a:p>
            <a:pPr algn="just">
              <a:lnSpc>
                <a:spcPct val="100000"/>
              </a:lnSpc>
            </a:pPr>
            <a:r>
              <a:rPr lang="ro-RO" strike="noStrike">
                <a:solidFill>
                  <a:srgbClr val="000000"/>
                </a:solidFill>
                <a:latin typeface="Constantia"/>
              </a:rPr>
              <a:t>1958: Eismann și colab. Au folosit transplantul fecal pentru tratarea pacienților cu colită pseudomembranoasă.</a:t>
            </a:r>
            <a:endParaRPr/>
          </a:p>
          <a:p>
            <a:pPr algn="just">
              <a:lnSpc>
                <a:spcPct val="100000"/>
              </a:lnSpc>
            </a:pPr>
            <a:r>
              <a:rPr lang="ro-RO" strike="noStrike">
                <a:solidFill>
                  <a:srgbClr val="000000"/>
                </a:solidFill>
                <a:latin typeface="Constantia"/>
              </a:rPr>
              <a:t>Răspunsul terapeutic a fost foarte bun după 48 ore.</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TextShape 1"/>
          <p:cNvSpPr txBox="1"/>
          <p:nvPr/>
        </p:nvSpPr>
        <p:spPr>
          <a:xfrm>
            <a:off x="457200" y="704160"/>
            <a:ext cx="8229240" cy="1142640"/>
          </a:xfrm>
          <a:prstGeom prst="rect">
            <a:avLst/>
          </a:prstGeom>
          <a:noFill/>
          <a:ln>
            <a:noFill/>
          </a:ln>
        </p:spPr>
        <p:txBody>
          <a:bodyPr lIns="0" tIns="45000" rIns="0" bIns="0" anchor="b"/>
          <a:lstStyle/>
          <a:p>
            <a:endParaRPr/>
          </a:p>
        </p:txBody>
      </p:sp>
      <p:sp>
        <p:nvSpPr>
          <p:cNvPr id="289" name="TextShape 2"/>
          <p:cNvSpPr txBox="1"/>
          <p:nvPr/>
        </p:nvSpPr>
        <p:spPr>
          <a:xfrm>
            <a:off x="457200" y="1935360"/>
            <a:ext cx="8229240" cy="4388760"/>
          </a:xfrm>
          <a:prstGeom prst="rect">
            <a:avLst/>
          </a:prstGeom>
          <a:noFill/>
          <a:ln>
            <a:noFill/>
          </a:ln>
        </p:spPr>
        <p:txBody>
          <a:bodyPr lIns="90000" tIns="45000" rIns="90000" bIns="45000"/>
          <a:lstStyle/>
          <a:p>
            <a:endParaRPr/>
          </a:p>
        </p:txBody>
      </p:sp>
      <p:pic>
        <p:nvPicPr>
          <p:cNvPr id="290" name="Picture 2"/>
          <p:cNvPicPr/>
          <p:nvPr/>
        </p:nvPicPr>
        <p:blipFill>
          <a:blip r:embed="rId3"/>
          <a:srcRect l="22249" t="12687" r="21643" b="14739"/>
        </p:blipFill>
        <p:spPr>
          <a:xfrm>
            <a:off x="143280" y="836640"/>
            <a:ext cx="8928720" cy="5812560"/>
          </a:xfrm>
          <a:prstGeom prst="rect">
            <a:avLst/>
          </a:prstGeom>
          <a:ln>
            <a:noFill/>
          </a:ln>
        </p:spPr>
      </p:pic>
      <p:sp>
        <p:nvSpPr>
          <p:cNvPr id="291" name="CustomShape 3"/>
          <p:cNvSpPr/>
          <p:nvPr/>
        </p:nvSpPr>
        <p:spPr>
          <a:xfrm>
            <a:off x="-720" y="836640"/>
            <a:ext cx="8928720" cy="5956560"/>
          </a:xfrm>
          <a:prstGeom prst="rect">
            <a:avLst/>
          </a:prstGeom>
          <a:solidFill>
            <a:schemeClr val="bg1">
              <a:alpha val="85000"/>
            </a:schemeClr>
          </a:solidFill>
          <a:ln>
            <a:round/>
          </a:ln>
        </p:spPr>
        <p:style>
          <a:lnRef idx="2">
            <a:schemeClr val="accent1">
              <a:shade val="50000"/>
            </a:schemeClr>
          </a:lnRef>
          <a:fillRef idx="1">
            <a:schemeClr val="accent1"/>
          </a:fillRef>
          <a:effectRef idx="0">
            <a:schemeClr val="accent1"/>
          </a:effectRef>
          <a:fontRef idx="minor"/>
        </p:style>
      </p:sp>
      <p:sp>
        <p:nvSpPr>
          <p:cNvPr id="292" name="CustomShape 4"/>
          <p:cNvSpPr/>
          <p:nvPr/>
        </p:nvSpPr>
        <p:spPr>
          <a:xfrm>
            <a:off x="1259640" y="1124640"/>
            <a:ext cx="676836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o-RO" b="1" strike="noStrike">
                <a:solidFill>
                  <a:srgbClr val="000000"/>
                </a:solidFill>
                <a:latin typeface="Constantia"/>
              </a:rPr>
              <a:t>APLICAȚII MEDICALE ALE MICROBIOMULUI</a:t>
            </a:r>
            <a:endParaRPr/>
          </a:p>
        </p:txBody>
      </p:sp>
      <p:sp>
        <p:nvSpPr>
          <p:cNvPr id="293" name="CustomShape 5"/>
          <p:cNvSpPr/>
          <p:nvPr/>
        </p:nvSpPr>
        <p:spPr>
          <a:xfrm>
            <a:off x="1283040" y="1572120"/>
            <a:ext cx="676836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o-RO" b="1" strike="noStrike">
                <a:solidFill>
                  <a:srgbClr val="000000"/>
                </a:solidFill>
                <a:latin typeface="Constantia"/>
              </a:rPr>
              <a:t>TRANSPLANTUL FECAL - PROTOCOL</a:t>
            </a:r>
            <a:endParaRPr/>
          </a:p>
        </p:txBody>
      </p:sp>
      <p:sp>
        <p:nvSpPr>
          <p:cNvPr id="294" name="CustomShape 6"/>
          <p:cNvSpPr/>
          <p:nvPr/>
        </p:nvSpPr>
        <p:spPr>
          <a:xfrm>
            <a:off x="457200" y="2232000"/>
            <a:ext cx="3922560" cy="1461960"/>
          </a:xfrm>
          <a:prstGeom prst="rect">
            <a:avLst/>
          </a:prstGeom>
          <a:ln>
            <a:solidFill>
              <a:srgbClr val="7B9035"/>
            </a:solidFill>
            <a:round/>
          </a:ln>
          <a:effectLst>
            <a:outerShdw blurRad="57150" dist="38100" dir="5400000" algn="ctr" rotWithShape="0">
              <a:schemeClr val="phClr">
                <a:shade val="9000"/>
                <a:alpha val="48000"/>
                <a:satMod val="105000"/>
              </a:schemeClr>
            </a:outerShdw>
          </a:effectLst>
        </p:spPr>
        <p:style>
          <a:lnRef idx="1">
            <a:schemeClr val="accent6"/>
          </a:lnRef>
          <a:fillRef idx="2">
            <a:schemeClr val="accent6"/>
          </a:fillRef>
          <a:effectRef idx="1">
            <a:schemeClr val="accent6"/>
          </a:effectRef>
          <a:fontRef idx="minor"/>
        </p:style>
        <p:txBody>
          <a:bodyPr lIns="90000" tIns="45000" rIns="90000" bIns="45000"/>
          <a:lstStyle/>
          <a:p>
            <a:pPr algn="just">
              <a:lnSpc>
                <a:spcPct val="100000"/>
              </a:lnSpc>
            </a:pPr>
            <a:r>
              <a:rPr lang="ro-RO" strike="noStrike">
                <a:solidFill>
                  <a:srgbClr val="000000"/>
                </a:solidFill>
                <a:latin typeface="Constantia"/>
              </a:rPr>
              <a:t>Alegerea donatorului: </a:t>
            </a:r>
            <a:endParaRPr/>
          </a:p>
          <a:p>
            <a:pPr algn="just">
              <a:lnSpc>
                <a:spcPct val="100000"/>
              </a:lnSpc>
              <a:buFont typeface="StarSymbol"/>
              <a:buChar char=""/>
            </a:pPr>
            <a:r>
              <a:rPr lang="ro-RO" strike="noStrike">
                <a:solidFill>
                  <a:srgbClr val="000000"/>
                </a:solidFill>
                <a:latin typeface="Constantia"/>
              </a:rPr>
              <a:t>Partenerul de viață</a:t>
            </a:r>
            <a:endParaRPr/>
          </a:p>
          <a:p>
            <a:pPr algn="just">
              <a:lnSpc>
                <a:spcPct val="100000"/>
              </a:lnSpc>
              <a:buFont typeface="StarSymbol"/>
              <a:buChar char=""/>
            </a:pPr>
            <a:r>
              <a:rPr lang="ro-RO" strike="noStrike">
                <a:solidFill>
                  <a:srgbClr val="000000"/>
                </a:solidFill>
                <a:latin typeface="Constantia"/>
              </a:rPr>
              <a:t>Rudă de gradul 1</a:t>
            </a:r>
            <a:endParaRPr/>
          </a:p>
          <a:p>
            <a:pPr algn="just">
              <a:lnSpc>
                <a:spcPct val="100000"/>
              </a:lnSpc>
              <a:buFont typeface="StarSymbol"/>
              <a:buChar char=""/>
            </a:pPr>
            <a:r>
              <a:rPr lang="ro-RO" strike="noStrike">
                <a:solidFill>
                  <a:srgbClr val="000000"/>
                </a:solidFill>
                <a:latin typeface="Constantia"/>
              </a:rPr>
              <a:t>Persoană din aceeași locuință</a:t>
            </a:r>
            <a:endParaRPr/>
          </a:p>
          <a:p>
            <a:pPr algn="just">
              <a:lnSpc>
                <a:spcPct val="100000"/>
              </a:lnSpc>
              <a:buFont typeface="StarSymbol"/>
              <a:buChar char=""/>
            </a:pPr>
            <a:r>
              <a:rPr lang="ro-RO" strike="noStrike">
                <a:solidFill>
                  <a:srgbClr val="000000"/>
                </a:solidFill>
                <a:latin typeface="Constantia"/>
              </a:rPr>
              <a:t>Doantor universal</a:t>
            </a:r>
            <a:endParaRPr/>
          </a:p>
        </p:txBody>
      </p:sp>
      <p:sp>
        <p:nvSpPr>
          <p:cNvPr id="295" name="CustomShape 7"/>
          <p:cNvSpPr/>
          <p:nvPr/>
        </p:nvSpPr>
        <p:spPr>
          <a:xfrm>
            <a:off x="4824000" y="2232000"/>
            <a:ext cx="3922560" cy="2833560"/>
          </a:xfrm>
          <a:prstGeom prst="rect">
            <a:avLst/>
          </a:prstGeom>
          <a:ln>
            <a:solidFill>
              <a:srgbClr val="7B9035"/>
            </a:solidFill>
            <a:round/>
          </a:ln>
          <a:effectLst>
            <a:outerShdw blurRad="57150" dist="38100" dir="5400000" algn="ctr" rotWithShape="0">
              <a:schemeClr val="phClr">
                <a:shade val="9000"/>
                <a:alpha val="48000"/>
                <a:satMod val="105000"/>
              </a:schemeClr>
            </a:outerShdw>
          </a:effectLst>
        </p:spPr>
        <p:style>
          <a:lnRef idx="1">
            <a:schemeClr val="accent6"/>
          </a:lnRef>
          <a:fillRef idx="2">
            <a:schemeClr val="accent6"/>
          </a:fillRef>
          <a:effectRef idx="1">
            <a:schemeClr val="accent6"/>
          </a:effectRef>
          <a:fontRef idx="minor"/>
        </p:style>
        <p:txBody>
          <a:bodyPr lIns="90000" tIns="45000" rIns="90000" bIns="45000"/>
          <a:lstStyle/>
          <a:p>
            <a:pPr algn="just">
              <a:lnSpc>
                <a:spcPct val="100000"/>
              </a:lnSpc>
            </a:pPr>
            <a:r>
              <a:rPr lang="ro-RO" strike="noStrike">
                <a:solidFill>
                  <a:srgbClr val="000000"/>
                </a:solidFill>
                <a:latin typeface="Constantia"/>
              </a:rPr>
              <a:t>Criterii de excludere: </a:t>
            </a:r>
            <a:endParaRPr/>
          </a:p>
          <a:p>
            <a:pPr algn="just">
              <a:lnSpc>
                <a:spcPct val="100000"/>
              </a:lnSpc>
              <a:buFont typeface="StarSymbol"/>
              <a:buChar char=""/>
            </a:pPr>
            <a:r>
              <a:rPr lang="ro-RO" strike="noStrike">
                <a:solidFill>
                  <a:srgbClr val="000000"/>
                </a:solidFill>
                <a:latin typeface="Constantia"/>
              </a:rPr>
              <a:t>Tratament cu antibiotice în ultimele 3 luni</a:t>
            </a:r>
            <a:endParaRPr/>
          </a:p>
          <a:p>
            <a:pPr algn="just">
              <a:lnSpc>
                <a:spcPct val="100000"/>
              </a:lnSpc>
              <a:buFont typeface="StarSymbol"/>
              <a:buChar char=""/>
            </a:pPr>
            <a:r>
              <a:rPr lang="ro-RO" strike="noStrike">
                <a:solidFill>
                  <a:srgbClr val="000000"/>
                </a:solidFill>
                <a:latin typeface="Constantia"/>
              </a:rPr>
              <a:t>Diaree, constipație</a:t>
            </a:r>
            <a:endParaRPr/>
          </a:p>
          <a:p>
            <a:pPr algn="just">
              <a:lnSpc>
                <a:spcPct val="100000"/>
              </a:lnSpc>
              <a:buFont typeface="StarSymbol"/>
              <a:buChar char=""/>
            </a:pPr>
            <a:r>
              <a:rPr lang="ro-RO" strike="noStrike">
                <a:solidFill>
                  <a:srgbClr val="000000"/>
                </a:solidFill>
                <a:latin typeface="Constantia"/>
              </a:rPr>
              <a:t>Boli inflamatorii intestinale</a:t>
            </a:r>
            <a:endParaRPr/>
          </a:p>
          <a:p>
            <a:pPr algn="just">
              <a:lnSpc>
                <a:spcPct val="100000"/>
              </a:lnSpc>
              <a:buFont typeface="StarSymbol"/>
              <a:buChar char=""/>
            </a:pPr>
            <a:r>
              <a:rPr lang="ro-RO" strike="noStrike">
                <a:solidFill>
                  <a:srgbClr val="000000"/>
                </a:solidFill>
                <a:latin typeface="Constantia"/>
              </a:rPr>
              <a:t>Cancer colorectal</a:t>
            </a:r>
            <a:endParaRPr/>
          </a:p>
          <a:p>
            <a:pPr algn="just">
              <a:lnSpc>
                <a:spcPct val="100000"/>
              </a:lnSpc>
              <a:buFont typeface="StarSymbol"/>
              <a:buChar char=""/>
            </a:pPr>
            <a:r>
              <a:rPr lang="ro-RO" strike="noStrike">
                <a:solidFill>
                  <a:srgbClr val="000000"/>
                </a:solidFill>
                <a:latin typeface="Constantia"/>
              </a:rPr>
              <a:t>Imunodeficiențe</a:t>
            </a:r>
            <a:endParaRPr/>
          </a:p>
          <a:p>
            <a:pPr algn="just">
              <a:lnSpc>
                <a:spcPct val="100000"/>
              </a:lnSpc>
              <a:buFont typeface="StarSymbol"/>
              <a:buChar char=""/>
            </a:pPr>
            <a:r>
              <a:rPr lang="ro-RO" strike="noStrike">
                <a:solidFill>
                  <a:srgbClr val="000000"/>
                </a:solidFill>
                <a:latin typeface="Constantia"/>
              </a:rPr>
              <a:t>Tratamente cu citostatice</a:t>
            </a:r>
            <a:endParaRPr/>
          </a:p>
          <a:p>
            <a:pPr algn="just">
              <a:lnSpc>
                <a:spcPct val="100000"/>
              </a:lnSpc>
              <a:buFont typeface="StarSymbol"/>
              <a:buChar char=""/>
            </a:pPr>
            <a:r>
              <a:rPr lang="ro-RO" strike="noStrike">
                <a:solidFill>
                  <a:srgbClr val="000000"/>
                </a:solidFill>
                <a:latin typeface="Constantia"/>
              </a:rPr>
              <a:t>Obezitate, sindrom metabolic</a:t>
            </a:r>
            <a:endParaRPr/>
          </a:p>
          <a:p>
            <a:pPr algn="just">
              <a:lnSpc>
                <a:spcPct val="100000"/>
              </a:lnSpc>
              <a:buFont typeface="StarSymbol"/>
              <a:buChar char=""/>
            </a:pPr>
            <a:r>
              <a:rPr lang="ro-RO" strike="noStrike">
                <a:solidFill>
                  <a:srgbClr val="000000"/>
                </a:solidFill>
                <a:latin typeface="Constantia"/>
              </a:rPr>
              <a:t>Alergii</a:t>
            </a:r>
            <a:endParaRPr/>
          </a:p>
        </p:txBody>
      </p:sp>
      <p:sp>
        <p:nvSpPr>
          <p:cNvPr id="296" name="CustomShape 8"/>
          <p:cNvSpPr/>
          <p:nvPr/>
        </p:nvSpPr>
        <p:spPr>
          <a:xfrm>
            <a:off x="411840" y="4406400"/>
            <a:ext cx="3922560" cy="1461960"/>
          </a:xfrm>
          <a:prstGeom prst="rect">
            <a:avLst/>
          </a:prstGeom>
          <a:ln>
            <a:solidFill>
              <a:srgbClr val="7B9035"/>
            </a:solidFill>
            <a:round/>
          </a:ln>
          <a:effectLst>
            <a:outerShdw blurRad="57150" dist="38100" dir="5400000" algn="ctr" rotWithShape="0">
              <a:schemeClr val="phClr">
                <a:shade val="9000"/>
                <a:alpha val="48000"/>
                <a:satMod val="105000"/>
              </a:schemeClr>
            </a:outerShdw>
          </a:effectLst>
        </p:spPr>
        <p:style>
          <a:lnRef idx="1">
            <a:schemeClr val="accent6"/>
          </a:lnRef>
          <a:fillRef idx="2">
            <a:schemeClr val="accent6"/>
          </a:fillRef>
          <a:effectRef idx="1">
            <a:schemeClr val="accent6"/>
          </a:effectRef>
          <a:fontRef idx="minor"/>
        </p:style>
        <p:txBody>
          <a:bodyPr lIns="90000" tIns="45000" rIns="90000" bIns="45000"/>
          <a:lstStyle/>
          <a:p>
            <a:pPr algn="just">
              <a:lnSpc>
                <a:spcPct val="100000"/>
              </a:lnSpc>
            </a:pPr>
            <a:r>
              <a:rPr lang="ro-RO" strike="noStrike">
                <a:solidFill>
                  <a:srgbClr val="000000"/>
                </a:solidFill>
                <a:latin typeface="Constantia"/>
              </a:rPr>
              <a:t>Testarea donatorului: </a:t>
            </a:r>
            <a:endParaRPr/>
          </a:p>
          <a:p>
            <a:pPr algn="just">
              <a:lnSpc>
                <a:spcPct val="100000"/>
              </a:lnSpc>
              <a:buFont typeface="StarSymbol"/>
              <a:buChar char=""/>
            </a:pPr>
            <a:r>
              <a:rPr lang="ro-RO" strike="noStrike">
                <a:solidFill>
                  <a:srgbClr val="000000"/>
                </a:solidFill>
                <a:latin typeface="Constantia"/>
              </a:rPr>
              <a:t>Coprocultură: </a:t>
            </a:r>
            <a:endParaRPr/>
          </a:p>
          <a:p>
            <a:pPr algn="just">
              <a:lnSpc>
                <a:spcPct val="100000"/>
              </a:lnSpc>
              <a:buFont typeface="StarSymbol"/>
              <a:buChar char=""/>
            </a:pPr>
            <a:r>
              <a:rPr lang="ro-RO" strike="noStrike">
                <a:solidFill>
                  <a:srgbClr val="000000"/>
                </a:solidFill>
                <a:latin typeface="Constantia"/>
              </a:rPr>
              <a:t>Teste serologice:</a:t>
            </a:r>
            <a:endParaRPr/>
          </a:p>
          <a:p>
            <a:pPr lvl="1" algn="just">
              <a:lnSpc>
                <a:spcPct val="100000"/>
              </a:lnSpc>
              <a:buSzPct val="45000"/>
              <a:buFont typeface="StarSymbol"/>
              <a:buChar char=""/>
            </a:pPr>
            <a:r>
              <a:rPr lang="ro-RO" strike="noStrike">
                <a:solidFill>
                  <a:srgbClr val="000000"/>
                </a:solidFill>
                <a:latin typeface="Constantia"/>
              </a:rPr>
              <a:t>Hepatite virale A, B, C</a:t>
            </a:r>
            <a:endParaRPr/>
          </a:p>
          <a:p>
            <a:pPr lvl="1" algn="just">
              <a:lnSpc>
                <a:spcPct val="100000"/>
              </a:lnSpc>
              <a:buSzPct val="45000"/>
              <a:buFont typeface="StarSymbol"/>
              <a:buChar char=""/>
            </a:pPr>
            <a:r>
              <a:rPr lang="ro-RO" strike="noStrike">
                <a:solidFill>
                  <a:srgbClr val="000000"/>
                </a:solidFill>
                <a:latin typeface="Constantia"/>
              </a:rPr>
              <a:t>Sifilis, infecție HIV</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TextShape 1"/>
          <p:cNvSpPr txBox="1"/>
          <p:nvPr/>
        </p:nvSpPr>
        <p:spPr>
          <a:xfrm>
            <a:off x="457200" y="704160"/>
            <a:ext cx="8229240" cy="1142640"/>
          </a:xfrm>
          <a:prstGeom prst="rect">
            <a:avLst/>
          </a:prstGeom>
          <a:noFill/>
          <a:ln>
            <a:noFill/>
          </a:ln>
        </p:spPr>
        <p:txBody>
          <a:bodyPr lIns="0" tIns="45000" rIns="0" bIns="0" anchor="b"/>
          <a:lstStyle/>
          <a:p>
            <a:endParaRPr/>
          </a:p>
        </p:txBody>
      </p:sp>
      <p:sp>
        <p:nvSpPr>
          <p:cNvPr id="298" name="TextShape 2"/>
          <p:cNvSpPr txBox="1"/>
          <p:nvPr/>
        </p:nvSpPr>
        <p:spPr>
          <a:xfrm>
            <a:off x="457200" y="1935360"/>
            <a:ext cx="8229240" cy="4388760"/>
          </a:xfrm>
          <a:prstGeom prst="rect">
            <a:avLst/>
          </a:prstGeom>
          <a:noFill/>
          <a:ln>
            <a:noFill/>
          </a:ln>
        </p:spPr>
        <p:txBody>
          <a:bodyPr lIns="90000" tIns="45000" rIns="90000" bIns="45000"/>
          <a:lstStyle/>
          <a:p>
            <a:endParaRPr/>
          </a:p>
        </p:txBody>
      </p:sp>
      <p:pic>
        <p:nvPicPr>
          <p:cNvPr id="299" name="Picture 2"/>
          <p:cNvPicPr/>
          <p:nvPr/>
        </p:nvPicPr>
        <p:blipFill>
          <a:blip r:embed="rId3"/>
          <a:srcRect l="22249" t="12687" r="21643" b="14739"/>
        </p:blipFill>
        <p:spPr>
          <a:xfrm>
            <a:off x="109440" y="836640"/>
            <a:ext cx="8928720" cy="5812560"/>
          </a:xfrm>
          <a:prstGeom prst="rect">
            <a:avLst/>
          </a:prstGeom>
          <a:ln>
            <a:noFill/>
          </a:ln>
        </p:spPr>
      </p:pic>
      <p:sp>
        <p:nvSpPr>
          <p:cNvPr id="300" name="CustomShape 3"/>
          <p:cNvSpPr/>
          <p:nvPr/>
        </p:nvSpPr>
        <p:spPr>
          <a:xfrm>
            <a:off x="-34560" y="836640"/>
            <a:ext cx="8928720" cy="5956560"/>
          </a:xfrm>
          <a:prstGeom prst="rect">
            <a:avLst/>
          </a:prstGeom>
          <a:solidFill>
            <a:schemeClr val="bg1">
              <a:alpha val="85000"/>
            </a:schemeClr>
          </a:solidFill>
          <a:ln>
            <a:round/>
          </a:ln>
        </p:spPr>
        <p:style>
          <a:lnRef idx="2">
            <a:schemeClr val="accent1">
              <a:shade val="50000"/>
            </a:schemeClr>
          </a:lnRef>
          <a:fillRef idx="1">
            <a:schemeClr val="accent1"/>
          </a:fillRef>
          <a:effectRef idx="0">
            <a:schemeClr val="accent1"/>
          </a:effectRef>
          <a:fontRef idx="minor"/>
        </p:style>
      </p:sp>
      <p:pic>
        <p:nvPicPr>
          <p:cNvPr id="301" name="Picture 7"/>
          <p:cNvPicPr/>
          <p:nvPr/>
        </p:nvPicPr>
        <p:blipFill>
          <a:blip r:embed="rId4"/>
          <a:srcRect t="13176" b="27527"/>
          <a:stretch/>
        </p:blipFill>
        <p:spPr>
          <a:xfrm>
            <a:off x="180000" y="2016720"/>
            <a:ext cx="8499960" cy="4031280"/>
          </a:xfrm>
          <a:prstGeom prst="rect">
            <a:avLst/>
          </a:prstGeom>
          <a:ln>
            <a:noFill/>
          </a:ln>
        </p:spPr>
      </p:pic>
      <p:sp>
        <p:nvSpPr>
          <p:cNvPr id="302" name="CustomShape 4"/>
          <p:cNvSpPr/>
          <p:nvPr/>
        </p:nvSpPr>
        <p:spPr>
          <a:xfrm>
            <a:off x="1259280" y="1124280"/>
            <a:ext cx="676836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o-RO" b="1" strike="noStrike">
                <a:solidFill>
                  <a:srgbClr val="000000"/>
                </a:solidFill>
                <a:latin typeface="Constantia"/>
              </a:rPr>
              <a:t>APLICAȚII MEDICALE ALE MICROBIOMULUI</a:t>
            </a:r>
            <a:endParaRPr/>
          </a:p>
        </p:txBody>
      </p:sp>
      <p:sp>
        <p:nvSpPr>
          <p:cNvPr id="303" name="CustomShape 5"/>
          <p:cNvSpPr/>
          <p:nvPr/>
        </p:nvSpPr>
        <p:spPr>
          <a:xfrm>
            <a:off x="1282680" y="1571760"/>
            <a:ext cx="676836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o-RO" b="1" strike="noStrike">
                <a:solidFill>
                  <a:srgbClr val="000000"/>
                </a:solidFill>
                <a:latin typeface="Constantia"/>
              </a:rPr>
              <a:t>TRANSPLANTUL FECAL - PROTOCOL</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TextShape 1"/>
          <p:cNvSpPr txBox="1"/>
          <p:nvPr/>
        </p:nvSpPr>
        <p:spPr>
          <a:xfrm>
            <a:off x="457200" y="704160"/>
            <a:ext cx="8229240" cy="1142640"/>
          </a:xfrm>
          <a:prstGeom prst="rect">
            <a:avLst/>
          </a:prstGeom>
          <a:noFill/>
          <a:ln>
            <a:noFill/>
          </a:ln>
        </p:spPr>
        <p:txBody>
          <a:bodyPr lIns="0" tIns="45000" rIns="0" bIns="0" anchor="b"/>
          <a:lstStyle/>
          <a:p>
            <a:endParaRPr/>
          </a:p>
        </p:txBody>
      </p:sp>
      <p:sp>
        <p:nvSpPr>
          <p:cNvPr id="305" name="TextShape 2"/>
          <p:cNvSpPr txBox="1"/>
          <p:nvPr/>
        </p:nvSpPr>
        <p:spPr>
          <a:xfrm>
            <a:off x="457200" y="1935360"/>
            <a:ext cx="8229240" cy="4388760"/>
          </a:xfrm>
          <a:prstGeom prst="rect">
            <a:avLst/>
          </a:prstGeom>
          <a:noFill/>
          <a:ln>
            <a:noFill/>
          </a:ln>
        </p:spPr>
        <p:txBody>
          <a:bodyPr lIns="90000" tIns="45000" rIns="90000" bIns="45000"/>
          <a:lstStyle/>
          <a:p>
            <a:endParaRPr/>
          </a:p>
        </p:txBody>
      </p:sp>
      <p:pic>
        <p:nvPicPr>
          <p:cNvPr id="306" name="Picture 2"/>
          <p:cNvPicPr/>
          <p:nvPr/>
        </p:nvPicPr>
        <p:blipFill>
          <a:blip r:embed="rId3"/>
          <a:srcRect l="22249" t="12687" r="21643" b="14739"/>
        </p:blipFill>
        <p:spPr>
          <a:xfrm>
            <a:off x="109440" y="836640"/>
            <a:ext cx="8928720" cy="5812560"/>
          </a:xfrm>
          <a:prstGeom prst="rect">
            <a:avLst/>
          </a:prstGeom>
          <a:ln>
            <a:noFill/>
          </a:ln>
        </p:spPr>
      </p:pic>
      <p:sp>
        <p:nvSpPr>
          <p:cNvPr id="307" name="CustomShape 3"/>
          <p:cNvSpPr/>
          <p:nvPr/>
        </p:nvSpPr>
        <p:spPr>
          <a:xfrm>
            <a:off x="-34560" y="836640"/>
            <a:ext cx="8928720" cy="5956560"/>
          </a:xfrm>
          <a:prstGeom prst="rect">
            <a:avLst/>
          </a:prstGeom>
          <a:solidFill>
            <a:schemeClr val="bg1">
              <a:alpha val="85000"/>
            </a:schemeClr>
          </a:solidFill>
          <a:ln>
            <a:round/>
          </a:ln>
        </p:spPr>
        <p:style>
          <a:lnRef idx="2">
            <a:schemeClr val="accent1">
              <a:shade val="50000"/>
            </a:schemeClr>
          </a:lnRef>
          <a:fillRef idx="1">
            <a:schemeClr val="accent1"/>
          </a:fillRef>
          <a:effectRef idx="0">
            <a:schemeClr val="accent1"/>
          </a:effectRef>
          <a:fontRef idx="minor"/>
        </p:style>
      </p:sp>
      <p:pic>
        <p:nvPicPr>
          <p:cNvPr id="308" name="Picture 6"/>
          <p:cNvPicPr/>
          <p:nvPr/>
        </p:nvPicPr>
        <p:blipFill>
          <a:blip r:embed="rId4"/>
          <a:srcRect l="43868" t="28010" b="11028"/>
          <a:stretch/>
        </p:blipFill>
        <p:spPr>
          <a:xfrm>
            <a:off x="4104000" y="2567160"/>
            <a:ext cx="4421160" cy="3840840"/>
          </a:xfrm>
          <a:prstGeom prst="rect">
            <a:avLst/>
          </a:prstGeom>
          <a:ln>
            <a:noFill/>
          </a:ln>
        </p:spPr>
      </p:pic>
      <p:sp>
        <p:nvSpPr>
          <p:cNvPr id="309" name="CustomShape 4"/>
          <p:cNvSpPr/>
          <p:nvPr/>
        </p:nvSpPr>
        <p:spPr>
          <a:xfrm>
            <a:off x="1259280" y="1124280"/>
            <a:ext cx="676836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o-RO" b="1" strike="noStrike">
                <a:solidFill>
                  <a:srgbClr val="000000"/>
                </a:solidFill>
                <a:latin typeface="Constantia"/>
              </a:rPr>
              <a:t>APLICAȚII MEDICALE ALE MICROBIOMULUI</a:t>
            </a:r>
            <a:endParaRPr/>
          </a:p>
        </p:txBody>
      </p:sp>
      <p:sp>
        <p:nvSpPr>
          <p:cNvPr id="310" name="CustomShape 5"/>
          <p:cNvSpPr/>
          <p:nvPr/>
        </p:nvSpPr>
        <p:spPr>
          <a:xfrm>
            <a:off x="1282680" y="1571760"/>
            <a:ext cx="676836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o-RO" b="1" strike="noStrike">
                <a:solidFill>
                  <a:srgbClr val="000000"/>
                </a:solidFill>
                <a:latin typeface="Constantia"/>
              </a:rPr>
              <a:t>TRANSPLANTUL FECAL - PROTOCOL</a:t>
            </a:r>
            <a:endParaRPr/>
          </a:p>
        </p:txBody>
      </p:sp>
      <p:sp>
        <p:nvSpPr>
          <p:cNvPr id="311" name="CustomShape 6"/>
          <p:cNvSpPr/>
          <p:nvPr/>
        </p:nvSpPr>
        <p:spPr>
          <a:xfrm>
            <a:off x="48600" y="1944000"/>
            <a:ext cx="3922560" cy="4783320"/>
          </a:xfrm>
          <a:prstGeom prst="rect">
            <a:avLst/>
          </a:prstGeom>
          <a:ln>
            <a:solidFill>
              <a:srgbClr val="7B9035"/>
            </a:solidFill>
            <a:round/>
          </a:ln>
          <a:effectLst>
            <a:outerShdw blurRad="57150" dist="38100" dir="5400000" algn="ctr" rotWithShape="0">
              <a:schemeClr val="phClr">
                <a:shade val="9000"/>
                <a:alpha val="48000"/>
                <a:satMod val="105000"/>
              </a:schemeClr>
            </a:outerShdw>
          </a:effectLst>
        </p:spPr>
        <p:style>
          <a:lnRef idx="1">
            <a:schemeClr val="accent6"/>
          </a:lnRef>
          <a:fillRef idx="2">
            <a:schemeClr val="accent6"/>
          </a:fillRef>
          <a:effectRef idx="1">
            <a:schemeClr val="accent6"/>
          </a:effectRef>
          <a:fontRef idx="minor"/>
        </p:style>
        <p:txBody>
          <a:bodyPr lIns="90000" tIns="45000" rIns="90000" bIns="45000"/>
          <a:lstStyle/>
          <a:p>
            <a:pPr algn="just">
              <a:lnSpc>
                <a:spcPct val="100000"/>
              </a:lnSpc>
            </a:pPr>
            <a:r>
              <a:rPr lang="ro-RO" strike="noStrike">
                <a:solidFill>
                  <a:srgbClr val="000000"/>
                </a:solidFill>
                <a:latin typeface="Constantia"/>
              </a:rPr>
              <a:t>Realizarea transplantului: </a:t>
            </a:r>
            <a:endParaRPr/>
          </a:p>
          <a:p>
            <a:pPr algn="just">
              <a:lnSpc>
                <a:spcPct val="100000"/>
              </a:lnSpc>
            </a:pPr>
            <a:endParaRPr/>
          </a:p>
          <a:p>
            <a:pPr algn="just">
              <a:lnSpc>
                <a:spcPct val="100000"/>
              </a:lnSpc>
              <a:buFont typeface="StarSymbol"/>
              <a:buChar char=""/>
            </a:pPr>
            <a:r>
              <a:rPr lang="ro-RO" strike="noStrike">
                <a:solidFill>
                  <a:srgbClr val="000000"/>
                </a:solidFill>
                <a:latin typeface="Constantia"/>
              </a:rPr>
              <a:t>Se realizează o suspensie salină din materiile fecale ale donatorului</a:t>
            </a:r>
            <a:endParaRPr/>
          </a:p>
          <a:p>
            <a:pPr algn="just">
              <a:lnSpc>
                <a:spcPct val="100000"/>
              </a:lnSpc>
              <a:buFont typeface="StarSymbol"/>
              <a:buChar char=""/>
            </a:pPr>
            <a:endParaRPr/>
          </a:p>
          <a:p>
            <a:pPr algn="just">
              <a:lnSpc>
                <a:spcPct val="100000"/>
              </a:lnSpc>
              <a:buFont typeface="StarSymbol"/>
              <a:buChar char=""/>
            </a:pPr>
            <a:r>
              <a:rPr lang="ro-RO" strike="noStrike">
                <a:solidFill>
                  <a:srgbClr val="000000"/>
                </a:solidFill>
                <a:latin typeface="Constantia"/>
              </a:rPr>
              <a:t>Aceasta se filtrează</a:t>
            </a:r>
            <a:endParaRPr/>
          </a:p>
          <a:p>
            <a:pPr algn="just">
              <a:lnSpc>
                <a:spcPct val="100000"/>
              </a:lnSpc>
              <a:buFont typeface="StarSymbol"/>
              <a:buChar char=""/>
            </a:pPr>
            <a:endParaRPr/>
          </a:p>
          <a:p>
            <a:pPr algn="just">
              <a:lnSpc>
                <a:spcPct val="100000"/>
              </a:lnSpc>
              <a:buFont typeface="StarSymbol"/>
              <a:buChar char=""/>
            </a:pPr>
            <a:r>
              <a:rPr lang="ro-RO" strike="noStrike">
                <a:solidFill>
                  <a:srgbClr val="000000"/>
                </a:solidFill>
                <a:latin typeface="Constantia"/>
              </a:rPr>
              <a:t>Se conectează recipientul cu soluție la un cateter nasofaringian</a:t>
            </a:r>
            <a:endParaRPr/>
          </a:p>
          <a:p>
            <a:pPr algn="just">
              <a:lnSpc>
                <a:spcPct val="100000"/>
              </a:lnSpc>
              <a:buFont typeface="StarSymbol"/>
              <a:buChar char=""/>
            </a:pPr>
            <a:endParaRPr/>
          </a:p>
          <a:p>
            <a:pPr algn="just">
              <a:lnSpc>
                <a:spcPct val="100000"/>
              </a:lnSpc>
              <a:buFont typeface="StarSymbol"/>
              <a:buChar char=""/>
            </a:pPr>
            <a:r>
              <a:rPr lang="ro-RO" strike="noStrike">
                <a:solidFill>
                  <a:srgbClr val="000000"/>
                </a:solidFill>
                <a:latin typeface="Constantia"/>
              </a:rPr>
              <a:t>Se instilează 300 mL soluție într-un cateter nasofaringian</a:t>
            </a:r>
            <a:endParaRPr/>
          </a:p>
          <a:p>
            <a:pPr algn="just">
              <a:lnSpc>
                <a:spcPct val="100000"/>
              </a:lnSpc>
              <a:buFont typeface="StarSymbol"/>
              <a:buChar char=""/>
            </a:pPr>
            <a:endParaRPr/>
          </a:p>
          <a:p>
            <a:pPr algn="just">
              <a:lnSpc>
                <a:spcPct val="100000"/>
              </a:lnSpc>
              <a:buFont typeface="StarSymbol"/>
              <a:buChar char=""/>
            </a:pPr>
            <a:r>
              <a:rPr lang="ro-RO" strike="noStrike">
                <a:solidFill>
                  <a:srgbClr val="000000"/>
                </a:solidFill>
                <a:latin typeface="Constantia"/>
              </a:rPr>
              <a:t>Se recomandă abținerea de la defecare timp de 4-6 ore</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571480"/>
            <a:ext cx="8229600" cy="5967434"/>
          </a:xfrm>
        </p:spPr>
        <p:txBody>
          <a:bodyPr>
            <a:normAutofit fontScale="77500" lnSpcReduction="20000"/>
          </a:bodyPr>
          <a:lstStyle/>
          <a:p>
            <a:r>
              <a:rPr lang="ro-RO" dirty="0"/>
              <a:t>Cu timpul, microbiologia clinică a fost pusă faţă în faţă cu o nouă problemă, legată de diagnosticul microbiologic al infecţiilor care apar la bolnavii cu SIDA. Înfecţiile, la aceşti bolnavi cu imunitatea compromisă, sunt produse de microorganisme condiţionat patogene, accidental patogene şi uneori chiar şi de microorganisme care până în prezent nu au fost deloc izolate (sau foarte rar) în infecţii.</a:t>
            </a:r>
            <a:endParaRPr lang="en-US" dirty="0"/>
          </a:p>
          <a:p>
            <a:pPr>
              <a:buNone/>
            </a:pPr>
            <a:endParaRPr lang="en-US" dirty="0"/>
          </a:p>
          <a:p>
            <a:pPr algn="ctr">
              <a:buNone/>
            </a:pPr>
            <a:r>
              <a:rPr lang="ro-RO" b="1" dirty="0"/>
              <a:t>2. INTERRELAŢII ÎNTRE MICROORGANISMELE DINTR-O NIŞĂ ECOLOGICĂ</a:t>
            </a:r>
            <a:endParaRPr lang="en-US" b="1" dirty="0"/>
          </a:p>
          <a:p>
            <a:r>
              <a:rPr lang="ro-RO" dirty="0"/>
              <a:t>Între microorganismele dintr-o nişă ecologică se stabilesc relaţii care pot influenţa gazda umană. Relaţiile ce se stabilesc între microorganisme sunt: neutralism, comensalism, simbioză, sinergism, parazitism, antagonism.</a:t>
            </a:r>
            <a:endParaRPr lang="en-US" dirty="0"/>
          </a:p>
          <a:p>
            <a:pPr>
              <a:buNone/>
            </a:pPr>
            <a:r>
              <a:rPr lang="ro-RO" b="1" dirty="0"/>
              <a:t> </a:t>
            </a:r>
            <a:endParaRPr lang="en-US" dirty="0"/>
          </a:p>
          <a:p>
            <a:r>
              <a:rPr lang="ro-RO" b="1" dirty="0"/>
              <a:t>RELAŢII DE INDIFERENŢĂ (NEUTRALISM)</a:t>
            </a:r>
            <a:r>
              <a:rPr lang="ro-RO" dirty="0"/>
              <a:t>, în care </a:t>
            </a:r>
            <a:r>
              <a:rPr lang="ro-RO" b="1" i="1" dirty="0"/>
              <a:t>speciile se tolerează reciproc</a:t>
            </a:r>
            <a:r>
              <a:rPr lang="ro-RO" dirty="0"/>
              <a:t>. În acest tip de relaţie, speciile trebuie să fie îndeajuns de depărtate din punct de vedere taxonomic şi să aibe necesităţi nutritive diferite (să nu intre în competiţie pentru acelaşi substrat nutritiv sau energetic). Acest tip de relaţie influenţează mai puţin gazda umană.</a:t>
            </a:r>
            <a:endParaRPr lang="en-US" dirty="0"/>
          </a:p>
          <a:p>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TextShape 1"/>
          <p:cNvSpPr txBox="1"/>
          <p:nvPr/>
        </p:nvSpPr>
        <p:spPr>
          <a:xfrm>
            <a:off x="457200" y="704160"/>
            <a:ext cx="8229240" cy="1142640"/>
          </a:xfrm>
          <a:prstGeom prst="rect">
            <a:avLst/>
          </a:prstGeom>
          <a:noFill/>
          <a:ln>
            <a:noFill/>
          </a:ln>
        </p:spPr>
        <p:txBody>
          <a:bodyPr lIns="0" tIns="45000" rIns="0" bIns="0" anchor="b"/>
          <a:lstStyle/>
          <a:p>
            <a:endParaRPr/>
          </a:p>
        </p:txBody>
      </p:sp>
      <p:sp>
        <p:nvSpPr>
          <p:cNvPr id="313" name="TextShape 2"/>
          <p:cNvSpPr txBox="1"/>
          <p:nvPr/>
        </p:nvSpPr>
        <p:spPr>
          <a:xfrm>
            <a:off x="457200" y="1935360"/>
            <a:ext cx="8229240" cy="4388760"/>
          </a:xfrm>
          <a:prstGeom prst="rect">
            <a:avLst/>
          </a:prstGeom>
          <a:noFill/>
          <a:ln>
            <a:noFill/>
          </a:ln>
        </p:spPr>
        <p:txBody>
          <a:bodyPr lIns="90000" tIns="45000" rIns="90000" bIns="45000"/>
          <a:lstStyle/>
          <a:p>
            <a:endParaRPr/>
          </a:p>
        </p:txBody>
      </p:sp>
      <p:pic>
        <p:nvPicPr>
          <p:cNvPr id="314" name="Picture 2"/>
          <p:cNvPicPr/>
          <p:nvPr/>
        </p:nvPicPr>
        <p:blipFill>
          <a:blip r:embed="rId3"/>
          <a:srcRect l="22249" t="12687" r="21643" b="14739"/>
        </p:blipFill>
        <p:spPr>
          <a:xfrm>
            <a:off x="109440" y="836640"/>
            <a:ext cx="8928720" cy="5812560"/>
          </a:xfrm>
          <a:prstGeom prst="rect">
            <a:avLst/>
          </a:prstGeom>
          <a:ln>
            <a:noFill/>
          </a:ln>
        </p:spPr>
      </p:pic>
      <p:sp>
        <p:nvSpPr>
          <p:cNvPr id="315" name="CustomShape 3"/>
          <p:cNvSpPr/>
          <p:nvPr/>
        </p:nvSpPr>
        <p:spPr>
          <a:xfrm>
            <a:off x="-34560" y="836640"/>
            <a:ext cx="8928720" cy="5956560"/>
          </a:xfrm>
          <a:prstGeom prst="rect">
            <a:avLst/>
          </a:prstGeom>
          <a:solidFill>
            <a:schemeClr val="bg1">
              <a:alpha val="85000"/>
            </a:schemeClr>
          </a:solidFill>
          <a:ln>
            <a:round/>
          </a:ln>
        </p:spPr>
        <p:style>
          <a:lnRef idx="2">
            <a:schemeClr val="accent1">
              <a:shade val="50000"/>
            </a:schemeClr>
          </a:lnRef>
          <a:fillRef idx="1">
            <a:schemeClr val="accent1"/>
          </a:fillRef>
          <a:effectRef idx="0">
            <a:schemeClr val="accent1"/>
          </a:effectRef>
          <a:fontRef idx="minor"/>
        </p:style>
      </p:sp>
      <p:pic>
        <p:nvPicPr>
          <p:cNvPr id="316" name="Picture 6"/>
          <p:cNvPicPr/>
          <p:nvPr/>
        </p:nvPicPr>
        <p:blipFill>
          <a:blip r:embed="rId4"/>
          <a:srcRect l="21938" t="27084" r="6634" b="13114"/>
          <a:stretch/>
        </p:blipFill>
        <p:spPr>
          <a:xfrm>
            <a:off x="115560" y="2568240"/>
            <a:ext cx="8696880" cy="3974400"/>
          </a:xfrm>
          <a:prstGeom prst="rect">
            <a:avLst/>
          </a:prstGeom>
          <a:ln>
            <a:noFill/>
          </a:ln>
        </p:spPr>
      </p:pic>
      <p:sp>
        <p:nvSpPr>
          <p:cNvPr id="317" name="CustomShape 4"/>
          <p:cNvSpPr/>
          <p:nvPr/>
        </p:nvSpPr>
        <p:spPr>
          <a:xfrm>
            <a:off x="1259280" y="1124280"/>
            <a:ext cx="676836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o-RO" b="1" strike="noStrike">
                <a:solidFill>
                  <a:srgbClr val="000000"/>
                </a:solidFill>
                <a:latin typeface="Constantia"/>
              </a:rPr>
              <a:t>APLICAȚII MEDICALE ALE MICROBIOMULUI</a:t>
            </a:r>
            <a:endParaRPr/>
          </a:p>
        </p:txBody>
      </p:sp>
      <p:sp>
        <p:nvSpPr>
          <p:cNvPr id="318" name="CustomShape 5"/>
          <p:cNvSpPr/>
          <p:nvPr/>
        </p:nvSpPr>
        <p:spPr>
          <a:xfrm>
            <a:off x="1282680" y="1571760"/>
            <a:ext cx="6768360" cy="638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o-RO" b="1" strike="noStrike">
                <a:solidFill>
                  <a:srgbClr val="000000"/>
                </a:solidFill>
                <a:latin typeface="Constantia"/>
              </a:rPr>
              <a:t>TRANSPLANTUL FECAL – Utilizare în tratarea infecțiilor cu Clostridium difficile</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TextShape 1"/>
          <p:cNvSpPr txBox="1"/>
          <p:nvPr/>
        </p:nvSpPr>
        <p:spPr>
          <a:xfrm>
            <a:off x="457200" y="704160"/>
            <a:ext cx="8229240" cy="1142640"/>
          </a:xfrm>
          <a:prstGeom prst="rect">
            <a:avLst/>
          </a:prstGeom>
          <a:noFill/>
          <a:ln>
            <a:noFill/>
          </a:ln>
        </p:spPr>
        <p:txBody>
          <a:bodyPr lIns="0" tIns="45000" rIns="0" bIns="0" anchor="b"/>
          <a:lstStyle/>
          <a:p>
            <a:endParaRPr/>
          </a:p>
        </p:txBody>
      </p:sp>
      <p:sp>
        <p:nvSpPr>
          <p:cNvPr id="320" name="TextShape 2"/>
          <p:cNvSpPr txBox="1"/>
          <p:nvPr/>
        </p:nvSpPr>
        <p:spPr>
          <a:xfrm>
            <a:off x="457200" y="1935360"/>
            <a:ext cx="8229240" cy="4388760"/>
          </a:xfrm>
          <a:prstGeom prst="rect">
            <a:avLst/>
          </a:prstGeom>
          <a:noFill/>
          <a:ln>
            <a:noFill/>
          </a:ln>
        </p:spPr>
        <p:txBody>
          <a:bodyPr lIns="90000" tIns="45000" rIns="90000" bIns="45000"/>
          <a:lstStyle/>
          <a:p>
            <a:endParaRPr/>
          </a:p>
        </p:txBody>
      </p:sp>
      <p:pic>
        <p:nvPicPr>
          <p:cNvPr id="321" name="Picture 2"/>
          <p:cNvPicPr/>
          <p:nvPr/>
        </p:nvPicPr>
        <p:blipFill>
          <a:blip r:embed="rId3"/>
          <a:srcRect l="22249" t="12687" r="21643" b="14739"/>
        </p:blipFill>
        <p:spPr>
          <a:xfrm>
            <a:off x="109440" y="811440"/>
            <a:ext cx="8928720" cy="5812560"/>
          </a:xfrm>
          <a:prstGeom prst="rect">
            <a:avLst/>
          </a:prstGeom>
          <a:ln>
            <a:noFill/>
          </a:ln>
        </p:spPr>
      </p:pic>
      <p:sp>
        <p:nvSpPr>
          <p:cNvPr id="322" name="CustomShape 3"/>
          <p:cNvSpPr/>
          <p:nvPr/>
        </p:nvSpPr>
        <p:spPr>
          <a:xfrm>
            <a:off x="-34560" y="811440"/>
            <a:ext cx="8928720" cy="5956560"/>
          </a:xfrm>
          <a:prstGeom prst="rect">
            <a:avLst/>
          </a:prstGeom>
          <a:solidFill>
            <a:schemeClr val="bg1">
              <a:alpha val="85000"/>
            </a:schemeClr>
          </a:solidFill>
          <a:ln>
            <a:round/>
          </a:ln>
        </p:spPr>
        <p:style>
          <a:lnRef idx="2">
            <a:schemeClr val="accent1">
              <a:shade val="50000"/>
            </a:schemeClr>
          </a:lnRef>
          <a:fillRef idx="1">
            <a:schemeClr val="accent1"/>
          </a:fillRef>
          <a:effectRef idx="0">
            <a:schemeClr val="accent1"/>
          </a:effectRef>
          <a:fontRef idx="minor"/>
        </p:style>
      </p:sp>
      <p:pic>
        <p:nvPicPr>
          <p:cNvPr id="323" name="Picture 6"/>
          <p:cNvPicPr/>
          <p:nvPr/>
        </p:nvPicPr>
        <p:blipFill>
          <a:blip r:embed="rId4"/>
          <a:srcRect l="25151" t="20662" r="22727" b="20245"/>
          <a:stretch/>
        </p:blipFill>
        <p:spPr>
          <a:xfrm>
            <a:off x="2232000" y="2836800"/>
            <a:ext cx="5687640" cy="3787200"/>
          </a:xfrm>
          <a:prstGeom prst="rect">
            <a:avLst/>
          </a:prstGeom>
          <a:ln>
            <a:noFill/>
          </a:ln>
        </p:spPr>
      </p:pic>
      <p:sp>
        <p:nvSpPr>
          <p:cNvPr id="324" name="TextShape 4"/>
          <p:cNvSpPr txBox="1"/>
          <p:nvPr/>
        </p:nvSpPr>
        <p:spPr>
          <a:xfrm>
            <a:off x="880920" y="1491840"/>
            <a:ext cx="7371000" cy="831240"/>
          </a:xfrm>
          <a:prstGeom prst="rect">
            <a:avLst/>
          </a:prstGeom>
          <a:noFill/>
          <a:ln>
            <a:noFill/>
          </a:ln>
        </p:spPr>
        <p:txBody>
          <a:bodyPr lIns="90000" tIns="45000" rIns="90000" bIns="45000"/>
          <a:lstStyle/>
          <a:p>
            <a:r>
              <a:rPr lang="ro-RO" sz="2600">
                <a:latin typeface="Arial"/>
              </a:rPr>
              <a:t>Comparație între tratamentul prin transplant fecal</a:t>
            </a:r>
            <a:endParaRPr/>
          </a:p>
          <a:p>
            <a:r>
              <a:rPr lang="ro-RO" sz="2600">
                <a:latin typeface="Arial"/>
              </a:rPr>
              <a:t>și tratamentul clasic cu Vancomicină</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TextShape 1"/>
          <p:cNvSpPr txBox="1"/>
          <p:nvPr/>
        </p:nvSpPr>
        <p:spPr>
          <a:xfrm>
            <a:off x="457200" y="704160"/>
            <a:ext cx="8229240" cy="1142640"/>
          </a:xfrm>
          <a:prstGeom prst="rect">
            <a:avLst/>
          </a:prstGeom>
          <a:noFill/>
          <a:ln>
            <a:noFill/>
          </a:ln>
        </p:spPr>
        <p:txBody>
          <a:bodyPr lIns="0" tIns="45000" rIns="0" bIns="0" anchor="b"/>
          <a:lstStyle/>
          <a:p>
            <a:endParaRPr/>
          </a:p>
        </p:txBody>
      </p:sp>
      <p:sp>
        <p:nvSpPr>
          <p:cNvPr id="326" name="TextShape 2"/>
          <p:cNvSpPr txBox="1"/>
          <p:nvPr/>
        </p:nvSpPr>
        <p:spPr>
          <a:xfrm>
            <a:off x="457200" y="1935360"/>
            <a:ext cx="8229240" cy="4388760"/>
          </a:xfrm>
          <a:prstGeom prst="rect">
            <a:avLst/>
          </a:prstGeom>
          <a:noFill/>
          <a:ln>
            <a:noFill/>
          </a:ln>
        </p:spPr>
        <p:txBody>
          <a:bodyPr lIns="90000" tIns="45000" rIns="90000" bIns="45000"/>
          <a:lstStyle/>
          <a:p>
            <a:endParaRPr/>
          </a:p>
        </p:txBody>
      </p:sp>
      <p:pic>
        <p:nvPicPr>
          <p:cNvPr id="327" name="Picture 2"/>
          <p:cNvPicPr/>
          <p:nvPr/>
        </p:nvPicPr>
        <p:blipFill>
          <a:blip r:embed="rId3"/>
          <a:srcRect l="22249" t="12687" r="21643" b="14739"/>
        </p:blipFill>
        <p:spPr>
          <a:xfrm>
            <a:off x="143280" y="836640"/>
            <a:ext cx="8928720" cy="5812560"/>
          </a:xfrm>
          <a:prstGeom prst="rect">
            <a:avLst/>
          </a:prstGeom>
          <a:ln>
            <a:noFill/>
          </a:ln>
        </p:spPr>
      </p:pic>
      <p:sp>
        <p:nvSpPr>
          <p:cNvPr id="328" name="CustomShape 3"/>
          <p:cNvSpPr/>
          <p:nvPr/>
        </p:nvSpPr>
        <p:spPr>
          <a:xfrm>
            <a:off x="-720" y="836640"/>
            <a:ext cx="8928720" cy="5956560"/>
          </a:xfrm>
          <a:prstGeom prst="rect">
            <a:avLst/>
          </a:prstGeom>
          <a:solidFill>
            <a:schemeClr val="bg1">
              <a:alpha val="85000"/>
            </a:schemeClr>
          </a:solidFill>
          <a:ln>
            <a:round/>
          </a:ln>
        </p:spPr>
        <p:style>
          <a:lnRef idx="2">
            <a:schemeClr val="accent1">
              <a:shade val="50000"/>
            </a:schemeClr>
          </a:lnRef>
          <a:fillRef idx="1">
            <a:schemeClr val="accent1"/>
          </a:fillRef>
          <a:effectRef idx="0">
            <a:schemeClr val="accent1"/>
          </a:effectRef>
          <a:fontRef idx="minor"/>
        </p:style>
      </p:sp>
      <p:sp>
        <p:nvSpPr>
          <p:cNvPr id="329" name="CustomShape 4"/>
          <p:cNvSpPr/>
          <p:nvPr/>
        </p:nvSpPr>
        <p:spPr>
          <a:xfrm>
            <a:off x="1259640" y="1124640"/>
            <a:ext cx="676836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o-RO" b="1" strike="noStrike">
                <a:solidFill>
                  <a:srgbClr val="000000"/>
                </a:solidFill>
                <a:latin typeface="Constantia"/>
              </a:rPr>
              <a:t>APLICAȚII MEDICALE ALE MICROBIOMULUI</a:t>
            </a:r>
            <a:endParaRPr/>
          </a:p>
        </p:txBody>
      </p:sp>
      <p:sp>
        <p:nvSpPr>
          <p:cNvPr id="330" name="CustomShape 5"/>
          <p:cNvSpPr/>
          <p:nvPr/>
        </p:nvSpPr>
        <p:spPr>
          <a:xfrm>
            <a:off x="1283040" y="1572120"/>
            <a:ext cx="676836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o-RO" b="1" strike="noStrike">
                <a:solidFill>
                  <a:srgbClr val="000000"/>
                </a:solidFill>
                <a:latin typeface="Constantia"/>
              </a:rPr>
              <a:t>TRANSPLANTUL FECAL - PROTOCOL</a:t>
            </a:r>
            <a:endParaRPr/>
          </a:p>
        </p:txBody>
      </p:sp>
      <p:sp>
        <p:nvSpPr>
          <p:cNvPr id="331" name="CustomShape 6"/>
          <p:cNvSpPr/>
          <p:nvPr/>
        </p:nvSpPr>
        <p:spPr>
          <a:xfrm>
            <a:off x="457200" y="2232000"/>
            <a:ext cx="3922560" cy="1461960"/>
          </a:xfrm>
          <a:prstGeom prst="rect">
            <a:avLst/>
          </a:prstGeom>
          <a:ln>
            <a:solidFill>
              <a:srgbClr val="7B9035"/>
            </a:solidFill>
            <a:round/>
          </a:ln>
          <a:effectLst>
            <a:outerShdw blurRad="57150" dist="38100" dir="5400000" algn="ctr" rotWithShape="0">
              <a:schemeClr val="phClr">
                <a:shade val="9000"/>
                <a:alpha val="48000"/>
                <a:satMod val="105000"/>
              </a:schemeClr>
            </a:outerShdw>
          </a:effectLst>
        </p:spPr>
        <p:style>
          <a:lnRef idx="1">
            <a:schemeClr val="accent6"/>
          </a:lnRef>
          <a:fillRef idx="2">
            <a:schemeClr val="accent6"/>
          </a:fillRef>
          <a:effectRef idx="1">
            <a:schemeClr val="accent6"/>
          </a:effectRef>
          <a:fontRef idx="minor"/>
        </p:style>
        <p:txBody>
          <a:bodyPr lIns="90000" tIns="45000" rIns="90000" bIns="45000"/>
          <a:lstStyle/>
          <a:p>
            <a:pPr algn="just">
              <a:lnSpc>
                <a:spcPct val="100000"/>
              </a:lnSpc>
            </a:pPr>
            <a:r>
              <a:rPr lang="ro-RO" strike="noStrike">
                <a:solidFill>
                  <a:srgbClr val="000000"/>
                </a:solidFill>
                <a:latin typeface="Constantia"/>
              </a:rPr>
              <a:t>Alegerea donatorului: </a:t>
            </a:r>
            <a:endParaRPr/>
          </a:p>
          <a:p>
            <a:pPr algn="just">
              <a:lnSpc>
                <a:spcPct val="100000"/>
              </a:lnSpc>
              <a:buFont typeface="StarSymbol"/>
              <a:buChar char=""/>
            </a:pPr>
            <a:r>
              <a:rPr lang="ro-RO" strike="noStrike">
                <a:solidFill>
                  <a:srgbClr val="000000"/>
                </a:solidFill>
                <a:latin typeface="Constantia"/>
              </a:rPr>
              <a:t>Partenerul de viață</a:t>
            </a:r>
            <a:endParaRPr/>
          </a:p>
          <a:p>
            <a:pPr algn="just">
              <a:lnSpc>
                <a:spcPct val="100000"/>
              </a:lnSpc>
              <a:buFont typeface="StarSymbol"/>
              <a:buChar char=""/>
            </a:pPr>
            <a:r>
              <a:rPr lang="ro-RO" strike="noStrike">
                <a:solidFill>
                  <a:srgbClr val="000000"/>
                </a:solidFill>
                <a:latin typeface="Constantia"/>
              </a:rPr>
              <a:t>Rudă de gradul 1</a:t>
            </a:r>
            <a:endParaRPr/>
          </a:p>
          <a:p>
            <a:pPr algn="just">
              <a:lnSpc>
                <a:spcPct val="100000"/>
              </a:lnSpc>
              <a:buFont typeface="StarSymbol"/>
              <a:buChar char=""/>
            </a:pPr>
            <a:r>
              <a:rPr lang="ro-RO" strike="noStrike">
                <a:solidFill>
                  <a:srgbClr val="000000"/>
                </a:solidFill>
                <a:latin typeface="Constantia"/>
              </a:rPr>
              <a:t>Persoană din aceeași locuință</a:t>
            </a:r>
            <a:endParaRPr/>
          </a:p>
          <a:p>
            <a:pPr algn="just">
              <a:lnSpc>
                <a:spcPct val="100000"/>
              </a:lnSpc>
              <a:buFont typeface="StarSymbol"/>
              <a:buChar char=""/>
            </a:pPr>
            <a:r>
              <a:rPr lang="ro-RO" strike="noStrike">
                <a:solidFill>
                  <a:srgbClr val="000000"/>
                </a:solidFill>
                <a:latin typeface="Constantia"/>
              </a:rPr>
              <a:t>Doantor universal</a:t>
            </a:r>
            <a:endParaRPr/>
          </a:p>
        </p:txBody>
      </p:sp>
      <p:sp>
        <p:nvSpPr>
          <p:cNvPr id="332" name="CustomShape 7"/>
          <p:cNvSpPr/>
          <p:nvPr/>
        </p:nvSpPr>
        <p:spPr>
          <a:xfrm>
            <a:off x="4824000" y="2232000"/>
            <a:ext cx="3922560" cy="2833560"/>
          </a:xfrm>
          <a:prstGeom prst="rect">
            <a:avLst/>
          </a:prstGeom>
          <a:ln>
            <a:solidFill>
              <a:srgbClr val="7B9035"/>
            </a:solidFill>
            <a:round/>
          </a:ln>
          <a:effectLst>
            <a:outerShdw blurRad="57150" dist="38100" dir="5400000" algn="ctr" rotWithShape="0">
              <a:schemeClr val="phClr">
                <a:shade val="9000"/>
                <a:alpha val="48000"/>
                <a:satMod val="105000"/>
              </a:schemeClr>
            </a:outerShdw>
          </a:effectLst>
        </p:spPr>
        <p:style>
          <a:lnRef idx="1">
            <a:schemeClr val="accent6"/>
          </a:lnRef>
          <a:fillRef idx="2">
            <a:schemeClr val="accent6"/>
          </a:fillRef>
          <a:effectRef idx="1">
            <a:schemeClr val="accent6"/>
          </a:effectRef>
          <a:fontRef idx="minor"/>
        </p:style>
        <p:txBody>
          <a:bodyPr lIns="90000" tIns="45000" rIns="90000" bIns="45000"/>
          <a:lstStyle/>
          <a:p>
            <a:pPr algn="just">
              <a:lnSpc>
                <a:spcPct val="100000"/>
              </a:lnSpc>
            </a:pPr>
            <a:r>
              <a:rPr lang="ro-RO" strike="noStrike">
                <a:solidFill>
                  <a:srgbClr val="000000"/>
                </a:solidFill>
                <a:latin typeface="Constantia"/>
              </a:rPr>
              <a:t>Criterii de excludere: </a:t>
            </a:r>
            <a:endParaRPr/>
          </a:p>
          <a:p>
            <a:pPr algn="just">
              <a:lnSpc>
                <a:spcPct val="100000"/>
              </a:lnSpc>
              <a:buFont typeface="StarSymbol"/>
              <a:buChar char=""/>
            </a:pPr>
            <a:r>
              <a:rPr lang="ro-RO" strike="noStrike">
                <a:solidFill>
                  <a:srgbClr val="000000"/>
                </a:solidFill>
                <a:latin typeface="Constantia"/>
              </a:rPr>
              <a:t>Tratament cu antibiotice în ultimele 3 luni</a:t>
            </a:r>
            <a:endParaRPr/>
          </a:p>
          <a:p>
            <a:pPr algn="just">
              <a:lnSpc>
                <a:spcPct val="100000"/>
              </a:lnSpc>
              <a:buFont typeface="StarSymbol"/>
              <a:buChar char=""/>
            </a:pPr>
            <a:r>
              <a:rPr lang="ro-RO" strike="noStrike">
                <a:solidFill>
                  <a:srgbClr val="000000"/>
                </a:solidFill>
                <a:latin typeface="Constantia"/>
              </a:rPr>
              <a:t>Diaree, constipație</a:t>
            </a:r>
            <a:endParaRPr/>
          </a:p>
          <a:p>
            <a:pPr algn="just">
              <a:lnSpc>
                <a:spcPct val="100000"/>
              </a:lnSpc>
              <a:buFont typeface="StarSymbol"/>
              <a:buChar char=""/>
            </a:pPr>
            <a:r>
              <a:rPr lang="ro-RO" strike="noStrike">
                <a:solidFill>
                  <a:srgbClr val="000000"/>
                </a:solidFill>
                <a:latin typeface="Constantia"/>
              </a:rPr>
              <a:t>Boli inflamatorii intestinale</a:t>
            </a:r>
            <a:endParaRPr/>
          </a:p>
          <a:p>
            <a:pPr algn="just">
              <a:lnSpc>
                <a:spcPct val="100000"/>
              </a:lnSpc>
              <a:buFont typeface="StarSymbol"/>
              <a:buChar char=""/>
            </a:pPr>
            <a:r>
              <a:rPr lang="ro-RO" strike="noStrike">
                <a:solidFill>
                  <a:srgbClr val="000000"/>
                </a:solidFill>
                <a:latin typeface="Constantia"/>
              </a:rPr>
              <a:t>Cancer colorectal</a:t>
            </a:r>
            <a:endParaRPr/>
          </a:p>
          <a:p>
            <a:pPr algn="just">
              <a:lnSpc>
                <a:spcPct val="100000"/>
              </a:lnSpc>
              <a:buFont typeface="StarSymbol"/>
              <a:buChar char=""/>
            </a:pPr>
            <a:r>
              <a:rPr lang="ro-RO" strike="noStrike">
                <a:solidFill>
                  <a:srgbClr val="000000"/>
                </a:solidFill>
                <a:latin typeface="Constantia"/>
              </a:rPr>
              <a:t>Imunodeficiențe</a:t>
            </a:r>
            <a:endParaRPr/>
          </a:p>
          <a:p>
            <a:pPr algn="just">
              <a:lnSpc>
                <a:spcPct val="100000"/>
              </a:lnSpc>
              <a:buFont typeface="StarSymbol"/>
              <a:buChar char=""/>
            </a:pPr>
            <a:r>
              <a:rPr lang="ro-RO" strike="noStrike">
                <a:solidFill>
                  <a:srgbClr val="000000"/>
                </a:solidFill>
                <a:latin typeface="Constantia"/>
              </a:rPr>
              <a:t>Tratamente cu citostatice</a:t>
            </a:r>
            <a:endParaRPr/>
          </a:p>
          <a:p>
            <a:pPr algn="just">
              <a:lnSpc>
                <a:spcPct val="100000"/>
              </a:lnSpc>
              <a:buFont typeface="StarSymbol"/>
              <a:buChar char=""/>
            </a:pPr>
            <a:r>
              <a:rPr lang="ro-RO" strike="noStrike">
                <a:solidFill>
                  <a:srgbClr val="000000"/>
                </a:solidFill>
                <a:latin typeface="Constantia"/>
              </a:rPr>
              <a:t>Obezitate, sindrom metabolic</a:t>
            </a:r>
            <a:endParaRPr/>
          </a:p>
          <a:p>
            <a:pPr algn="just">
              <a:lnSpc>
                <a:spcPct val="100000"/>
              </a:lnSpc>
              <a:buFont typeface="StarSymbol"/>
              <a:buChar char=""/>
            </a:pPr>
            <a:r>
              <a:rPr lang="ro-RO" strike="noStrike">
                <a:solidFill>
                  <a:srgbClr val="000000"/>
                </a:solidFill>
                <a:latin typeface="Constantia"/>
              </a:rPr>
              <a:t>Alergii</a:t>
            </a:r>
            <a:endParaRPr/>
          </a:p>
        </p:txBody>
      </p:sp>
      <p:sp>
        <p:nvSpPr>
          <p:cNvPr id="333" name="CustomShape 8"/>
          <p:cNvSpPr/>
          <p:nvPr/>
        </p:nvSpPr>
        <p:spPr>
          <a:xfrm>
            <a:off x="411840" y="4406400"/>
            <a:ext cx="3922560" cy="1461960"/>
          </a:xfrm>
          <a:prstGeom prst="rect">
            <a:avLst/>
          </a:prstGeom>
          <a:ln>
            <a:solidFill>
              <a:srgbClr val="7B9035"/>
            </a:solidFill>
            <a:round/>
          </a:ln>
          <a:effectLst>
            <a:outerShdw blurRad="57150" dist="38100" dir="5400000" algn="ctr" rotWithShape="0">
              <a:schemeClr val="phClr">
                <a:shade val="9000"/>
                <a:alpha val="48000"/>
                <a:satMod val="105000"/>
              </a:schemeClr>
            </a:outerShdw>
          </a:effectLst>
        </p:spPr>
        <p:style>
          <a:lnRef idx="1">
            <a:schemeClr val="accent6"/>
          </a:lnRef>
          <a:fillRef idx="2">
            <a:schemeClr val="accent6"/>
          </a:fillRef>
          <a:effectRef idx="1">
            <a:schemeClr val="accent6"/>
          </a:effectRef>
          <a:fontRef idx="minor"/>
        </p:style>
        <p:txBody>
          <a:bodyPr lIns="90000" tIns="45000" rIns="90000" bIns="45000"/>
          <a:lstStyle/>
          <a:p>
            <a:pPr algn="just">
              <a:lnSpc>
                <a:spcPct val="100000"/>
              </a:lnSpc>
            </a:pPr>
            <a:r>
              <a:rPr lang="ro-RO" strike="noStrike">
                <a:solidFill>
                  <a:srgbClr val="000000"/>
                </a:solidFill>
                <a:latin typeface="Constantia"/>
              </a:rPr>
              <a:t>Testarea donatorului: </a:t>
            </a:r>
            <a:endParaRPr/>
          </a:p>
          <a:p>
            <a:pPr algn="just">
              <a:lnSpc>
                <a:spcPct val="100000"/>
              </a:lnSpc>
              <a:buFont typeface="StarSymbol"/>
              <a:buChar char=""/>
            </a:pPr>
            <a:r>
              <a:rPr lang="ro-RO" strike="noStrike">
                <a:solidFill>
                  <a:srgbClr val="000000"/>
                </a:solidFill>
                <a:latin typeface="Constantia"/>
              </a:rPr>
              <a:t>Coprocultură: </a:t>
            </a:r>
            <a:endParaRPr/>
          </a:p>
          <a:p>
            <a:pPr algn="just">
              <a:lnSpc>
                <a:spcPct val="100000"/>
              </a:lnSpc>
              <a:buFont typeface="StarSymbol"/>
              <a:buChar char=""/>
            </a:pPr>
            <a:r>
              <a:rPr lang="ro-RO" strike="noStrike">
                <a:solidFill>
                  <a:srgbClr val="000000"/>
                </a:solidFill>
                <a:latin typeface="Constantia"/>
              </a:rPr>
              <a:t>Teste serologice:</a:t>
            </a:r>
            <a:endParaRPr/>
          </a:p>
          <a:p>
            <a:pPr lvl="1" algn="just">
              <a:lnSpc>
                <a:spcPct val="100000"/>
              </a:lnSpc>
              <a:buSzPct val="45000"/>
              <a:buFont typeface="StarSymbol"/>
              <a:buChar char=""/>
            </a:pPr>
            <a:r>
              <a:rPr lang="ro-RO" strike="noStrike">
                <a:solidFill>
                  <a:srgbClr val="000000"/>
                </a:solidFill>
                <a:latin typeface="Constantia"/>
              </a:rPr>
              <a:t>Hepatite virale A, B, C</a:t>
            </a:r>
            <a:endParaRPr/>
          </a:p>
          <a:p>
            <a:pPr lvl="1" algn="just">
              <a:lnSpc>
                <a:spcPct val="100000"/>
              </a:lnSpc>
              <a:buSzPct val="45000"/>
              <a:buFont typeface="StarSymbol"/>
              <a:buChar char=""/>
            </a:pPr>
            <a:r>
              <a:rPr lang="ro-RO" strike="noStrike">
                <a:solidFill>
                  <a:srgbClr val="000000"/>
                </a:solidFill>
                <a:latin typeface="Constantia"/>
              </a:rPr>
              <a:t>Sifilis, infecție HIV</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TextShape 1"/>
          <p:cNvSpPr txBox="1"/>
          <p:nvPr/>
        </p:nvSpPr>
        <p:spPr>
          <a:xfrm>
            <a:off x="457200" y="704160"/>
            <a:ext cx="8229240" cy="1142640"/>
          </a:xfrm>
          <a:prstGeom prst="rect">
            <a:avLst/>
          </a:prstGeom>
          <a:noFill/>
          <a:ln>
            <a:noFill/>
          </a:ln>
        </p:spPr>
        <p:txBody>
          <a:bodyPr lIns="0" tIns="45000" rIns="0" bIns="0" anchor="b"/>
          <a:lstStyle/>
          <a:p>
            <a:endParaRPr/>
          </a:p>
        </p:txBody>
      </p:sp>
      <p:sp>
        <p:nvSpPr>
          <p:cNvPr id="335" name="TextShape 2"/>
          <p:cNvSpPr txBox="1"/>
          <p:nvPr/>
        </p:nvSpPr>
        <p:spPr>
          <a:xfrm>
            <a:off x="457200" y="1935360"/>
            <a:ext cx="8229240" cy="4388760"/>
          </a:xfrm>
          <a:prstGeom prst="rect">
            <a:avLst/>
          </a:prstGeom>
          <a:noFill/>
          <a:ln>
            <a:noFill/>
          </a:ln>
        </p:spPr>
        <p:txBody>
          <a:bodyPr lIns="90000" tIns="45000" rIns="90000" bIns="45000"/>
          <a:lstStyle/>
          <a:p>
            <a:endParaRPr/>
          </a:p>
        </p:txBody>
      </p:sp>
      <p:pic>
        <p:nvPicPr>
          <p:cNvPr id="336" name="Picture 2"/>
          <p:cNvPicPr/>
          <p:nvPr/>
        </p:nvPicPr>
        <p:blipFill>
          <a:blip r:embed="rId3"/>
          <a:srcRect l="22249" t="12687" r="21643" b="14739"/>
        </p:blipFill>
        <p:spPr>
          <a:xfrm>
            <a:off x="109440" y="836640"/>
            <a:ext cx="8928720" cy="5812560"/>
          </a:xfrm>
          <a:prstGeom prst="rect">
            <a:avLst/>
          </a:prstGeom>
          <a:ln>
            <a:noFill/>
          </a:ln>
        </p:spPr>
      </p:pic>
      <p:sp>
        <p:nvSpPr>
          <p:cNvPr id="337" name="CustomShape 3"/>
          <p:cNvSpPr/>
          <p:nvPr/>
        </p:nvSpPr>
        <p:spPr>
          <a:xfrm>
            <a:off x="-34560" y="836640"/>
            <a:ext cx="8928720" cy="5956560"/>
          </a:xfrm>
          <a:prstGeom prst="rect">
            <a:avLst/>
          </a:prstGeom>
          <a:solidFill>
            <a:schemeClr val="bg1">
              <a:alpha val="85000"/>
            </a:schemeClr>
          </a:solidFill>
          <a:ln>
            <a:round/>
          </a:ln>
        </p:spPr>
        <p:style>
          <a:lnRef idx="2">
            <a:schemeClr val="accent1">
              <a:shade val="50000"/>
            </a:schemeClr>
          </a:lnRef>
          <a:fillRef idx="1">
            <a:schemeClr val="accent1"/>
          </a:fillRef>
          <a:effectRef idx="0">
            <a:schemeClr val="accent1"/>
          </a:effectRef>
          <a:fontRef idx="minor"/>
        </p:style>
      </p:sp>
      <p:pic>
        <p:nvPicPr>
          <p:cNvPr id="338" name="Picture 6"/>
          <p:cNvPicPr/>
          <p:nvPr/>
        </p:nvPicPr>
        <p:blipFill>
          <a:blip r:embed="rId4"/>
          <a:stretch/>
        </p:blipFill>
        <p:spPr>
          <a:xfrm>
            <a:off x="251640" y="980640"/>
            <a:ext cx="8640720" cy="56685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Shape 1"/>
          <p:cNvSpPr txBox="1"/>
          <p:nvPr/>
        </p:nvSpPr>
        <p:spPr>
          <a:xfrm>
            <a:off x="1469481" y="261601"/>
            <a:ext cx="7347402" cy="1132153"/>
          </a:xfrm>
          <a:prstGeom prst="rect">
            <a:avLst/>
          </a:prstGeom>
          <a:noFill/>
          <a:ln>
            <a:noFill/>
          </a:ln>
        </p:spPr>
        <p:txBody>
          <a:bodyPr lIns="0" tIns="0" rIns="0" bIns="0" anchor="ctr"/>
          <a:lstStyle/>
          <a:p>
            <a:pPr algn="ctr"/>
            <a:r>
              <a:rPr lang="ro-RO" sz="3991">
                <a:latin typeface="Times New Roman"/>
              </a:rPr>
              <a:t>INFECȚII DE BIOFILM</a:t>
            </a:r>
            <a:endParaRPr sz="1633"/>
          </a:p>
        </p:txBody>
      </p:sp>
      <p:sp>
        <p:nvSpPr>
          <p:cNvPr id="117" name="TextShape 2"/>
          <p:cNvSpPr txBox="1"/>
          <p:nvPr/>
        </p:nvSpPr>
        <p:spPr>
          <a:xfrm>
            <a:off x="1469481" y="1654669"/>
            <a:ext cx="7347402" cy="3977067"/>
          </a:xfrm>
          <a:prstGeom prst="rect">
            <a:avLst/>
          </a:prstGeom>
          <a:noFill/>
          <a:ln>
            <a:noFill/>
          </a:ln>
        </p:spPr>
        <p:txBody>
          <a:bodyPr lIns="0" tIns="0" rIns="0" bIns="0" anchor="ctr"/>
          <a:lstStyle/>
          <a:p>
            <a:pPr algn="ctr"/>
            <a:endParaRPr sz="1633"/>
          </a:p>
        </p:txBody>
      </p:sp>
      <p:pic>
        <p:nvPicPr>
          <p:cNvPr id="1026" name="Picture 2" descr="https://encrypted-tbn3.gstatic.com/images?q=tbn:ANd9GcSSeDFJWHGvrl6fzxBAqm7Mjp4xo425x3BKy42Da-jJL33mlXR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5738" y="1785633"/>
            <a:ext cx="6774888" cy="39770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TextShape 1"/>
          <p:cNvSpPr txBox="1"/>
          <p:nvPr/>
        </p:nvSpPr>
        <p:spPr>
          <a:xfrm>
            <a:off x="1469481" y="261601"/>
            <a:ext cx="7347402" cy="1132153"/>
          </a:xfrm>
          <a:prstGeom prst="rect">
            <a:avLst/>
          </a:prstGeom>
          <a:noFill/>
          <a:ln>
            <a:noFill/>
          </a:ln>
        </p:spPr>
        <p:txBody>
          <a:bodyPr lIns="0" tIns="0" rIns="0" bIns="0" anchor="ctr"/>
          <a:lstStyle/>
          <a:p>
            <a:pPr algn="ctr"/>
            <a:r>
              <a:rPr lang="ro-RO" sz="3991">
                <a:latin typeface="Times New Roman"/>
              </a:rPr>
              <a:t>INFECȚII DE BIOFILM</a:t>
            </a:r>
            <a:endParaRPr sz="1633"/>
          </a:p>
        </p:txBody>
      </p:sp>
      <p:pic>
        <p:nvPicPr>
          <p:cNvPr id="119" name="Picture 118"/>
          <p:cNvPicPr/>
          <p:nvPr/>
        </p:nvPicPr>
        <p:blipFill>
          <a:blip r:embed="rId2"/>
          <a:stretch/>
        </p:blipFill>
        <p:spPr>
          <a:xfrm>
            <a:off x="1699373" y="1502496"/>
            <a:ext cx="5615374" cy="4445341"/>
          </a:xfrm>
          <a:prstGeom prst="rect">
            <a:avLst/>
          </a:prstGeom>
          <a:ln>
            <a:noFill/>
          </a:ln>
        </p:spPr>
      </p:pic>
      <p:sp>
        <p:nvSpPr>
          <p:cNvPr id="120" name="TextShape 2"/>
          <p:cNvSpPr txBox="1"/>
          <p:nvPr/>
        </p:nvSpPr>
        <p:spPr>
          <a:xfrm>
            <a:off x="1632756" y="6074212"/>
            <a:ext cx="5420750" cy="341899"/>
          </a:xfrm>
          <a:prstGeom prst="rect">
            <a:avLst/>
          </a:prstGeom>
          <a:noFill/>
          <a:ln>
            <a:noFill/>
          </a:ln>
        </p:spPr>
        <p:txBody>
          <a:bodyPr lIns="81638" tIns="40819" rIns="81638" bIns="40819"/>
          <a:lstStyle/>
          <a:p>
            <a:pPr algn="ctr"/>
            <a:r>
              <a:rPr lang="ro-RO" sz="1814" b="1">
                <a:latin typeface="Arial"/>
              </a:rPr>
              <a:t>Localizarea infecțiilor de biofilm</a:t>
            </a:r>
            <a:endParaRPr sz="1633"/>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extShape 1"/>
          <p:cNvSpPr txBox="1"/>
          <p:nvPr/>
        </p:nvSpPr>
        <p:spPr>
          <a:xfrm>
            <a:off x="1469481" y="261601"/>
            <a:ext cx="7347402" cy="1132153"/>
          </a:xfrm>
          <a:prstGeom prst="rect">
            <a:avLst/>
          </a:prstGeom>
          <a:noFill/>
          <a:ln>
            <a:noFill/>
          </a:ln>
        </p:spPr>
        <p:txBody>
          <a:bodyPr lIns="0" tIns="0" rIns="0" bIns="0" anchor="ctr"/>
          <a:lstStyle/>
          <a:p>
            <a:pPr algn="ctr"/>
            <a:r>
              <a:rPr lang="ro-RO" sz="3991">
                <a:latin typeface="Times New Roman"/>
              </a:rPr>
              <a:t>DEFINITIE</a:t>
            </a:r>
            <a:endParaRPr sz="1633"/>
          </a:p>
        </p:txBody>
      </p:sp>
      <p:sp>
        <p:nvSpPr>
          <p:cNvPr id="122" name="TextShape 2"/>
          <p:cNvSpPr txBox="1"/>
          <p:nvPr/>
        </p:nvSpPr>
        <p:spPr>
          <a:xfrm>
            <a:off x="1469481" y="1654669"/>
            <a:ext cx="7347402" cy="3977067"/>
          </a:xfrm>
          <a:prstGeom prst="rect">
            <a:avLst/>
          </a:prstGeom>
          <a:noFill/>
          <a:ln>
            <a:noFill/>
          </a:ln>
        </p:spPr>
        <p:txBody>
          <a:bodyPr lIns="0" tIns="0" rIns="0" bIns="0"/>
          <a:lstStyle/>
          <a:p>
            <a:pPr>
              <a:buSzPct val="25000"/>
              <a:buFont typeface="StarSymbol"/>
              <a:buChar char=""/>
            </a:pPr>
            <a:r>
              <a:rPr lang="ro-RO" sz="2903">
                <a:latin typeface="Arial"/>
              </a:rPr>
              <a:t>2 forme de existență a bacteriilor:</a:t>
            </a:r>
            <a:endParaRPr sz="1633"/>
          </a:p>
          <a:p>
            <a:pPr lvl="1">
              <a:buSzPct val="25000"/>
              <a:buFont typeface="StarSymbol"/>
              <a:buChar char=""/>
            </a:pPr>
            <a:r>
              <a:rPr lang="ro-RO" sz="2531">
                <a:latin typeface="Arial"/>
              </a:rPr>
              <a:t>Forma </a:t>
            </a:r>
            <a:r>
              <a:rPr lang="ro-RO" sz="2531" u="sng">
                <a:latin typeface="Arial"/>
              </a:rPr>
              <a:t>planctonică</a:t>
            </a:r>
            <a:r>
              <a:rPr lang="ro-RO" sz="2531">
                <a:latin typeface="Arial"/>
              </a:rPr>
              <a:t>: bacteriile sunt libere în suspensie</a:t>
            </a:r>
            <a:endParaRPr sz="1633"/>
          </a:p>
          <a:p>
            <a:pPr lvl="1">
              <a:buSzPct val="25000"/>
              <a:buFont typeface="StarSymbol"/>
              <a:buChar char=""/>
            </a:pPr>
            <a:r>
              <a:rPr lang="ro-RO" sz="2531">
                <a:latin typeface="Arial"/>
              </a:rPr>
              <a:t>Forma de </a:t>
            </a:r>
            <a:r>
              <a:rPr lang="ro-RO" sz="2531" u="sng">
                <a:latin typeface="Arial"/>
              </a:rPr>
              <a:t>biofilm</a:t>
            </a:r>
            <a:r>
              <a:rPr lang="ro-RO" sz="2531">
                <a:latin typeface="Arial"/>
              </a:rPr>
              <a:t>: celulele sunt agregate în clustere</a:t>
            </a:r>
            <a:endParaRPr sz="1633"/>
          </a:p>
          <a:p>
            <a:pPr lvl="1">
              <a:buSzPct val="25000"/>
              <a:buFont typeface="StarSymbol"/>
              <a:buChar char=""/>
            </a:pPr>
            <a:endParaRPr sz="1633"/>
          </a:p>
          <a:p>
            <a:pPr>
              <a:buSzPct val="25000"/>
              <a:buFont typeface="StarSymbol"/>
              <a:buChar char=""/>
            </a:pPr>
            <a:r>
              <a:rPr lang="ro-RO" sz="2903">
                <a:latin typeface="Arial"/>
              </a:rPr>
              <a:t>Biofilmele se caracterizează prin neomogenitate de la suprafață în profunzime</a:t>
            </a:r>
            <a:endParaRPr sz="1633"/>
          </a:p>
          <a:p>
            <a:pPr lvl="1">
              <a:buSzPct val="25000"/>
              <a:buFont typeface="StarSymbol"/>
              <a:buChar char=""/>
            </a:pPr>
            <a:endParaRPr sz="1633"/>
          </a:p>
          <a:p>
            <a:pPr>
              <a:buSzPct val="25000"/>
              <a:buFont typeface="StarSymbol"/>
              <a:buChar char=""/>
            </a:pPr>
            <a:r>
              <a:rPr lang="ro-RO" sz="2903">
                <a:latin typeface="Arial"/>
              </a:rPr>
              <a:t>Probele microbiologice uzuale analizează doar celulele de suprafață, rezultatele neputând fi extrapolate la întregul biofilm.</a:t>
            </a:r>
            <a:endParaRPr sz="1633"/>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Formarea </a:t>
            </a:r>
            <a:r>
              <a:rPr lang="ro-RO" dirty="0" err="1"/>
              <a:t>biofilmului</a:t>
            </a:r>
            <a:endParaRPr lang="en-US" dirty="0"/>
          </a:p>
        </p:txBody>
      </p:sp>
      <p:pic>
        <p:nvPicPr>
          <p:cNvPr id="2050" name="Picture 2" descr="https://encrypted-tbn0.gstatic.com/images?q=tbn:ANd9GcQ5Rve6Gjss2BJi7ILa530aZ6GjjWWQwlP1-zgQ79T6pxTJXPiL9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9647" y="2608732"/>
            <a:ext cx="7990551" cy="3623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8377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TextShape 1"/>
          <p:cNvSpPr txBox="1"/>
          <p:nvPr/>
        </p:nvSpPr>
        <p:spPr>
          <a:xfrm>
            <a:off x="1469481" y="261601"/>
            <a:ext cx="7347402" cy="1132153"/>
          </a:xfrm>
          <a:prstGeom prst="rect">
            <a:avLst/>
          </a:prstGeom>
          <a:noFill/>
          <a:ln>
            <a:noFill/>
          </a:ln>
        </p:spPr>
        <p:txBody>
          <a:bodyPr lIns="0" tIns="0" rIns="0" bIns="0" anchor="ctr"/>
          <a:lstStyle/>
          <a:p>
            <a:pPr algn="ctr"/>
            <a:r>
              <a:rPr lang="ro-RO" sz="3991">
                <a:latin typeface="Times New Roman"/>
              </a:rPr>
              <a:t>INFECȚII DE BIOFILM</a:t>
            </a:r>
            <a:endParaRPr sz="1633"/>
          </a:p>
        </p:txBody>
      </p:sp>
      <p:sp>
        <p:nvSpPr>
          <p:cNvPr id="124" name="TextShape 2"/>
          <p:cNvSpPr txBox="1"/>
          <p:nvPr/>
        </p:nvSpPr>
        <p:spPr>
          <a:xfrm>
            <a:off x="130621" y="5649696"/>
            <a:ext cx="8882192" cy="1118764"/>
          </a:xfrm>
          <a:prstGeom prst="rect">
            <a:avLst/>
          </a:prstGeom>
          <a:noFill/>
          <a:ln>
            <a:noFill/>
          </a:ln>
        </p:spPr>
        <p:txBody>
          <a:bodyPr lIns="81638" tIns="40819" rIns="81638" bIns="40819"/>
          <a:lstStyle/>
          <a:p>
            <a:pPr algn="ctr"/>
            <a:r>
              <a:rPr lang="ro-RO" sz="1451" b="1">
                <a:latin typeface="Arial"/>
              </a:rPr>
              <a:t> Biofilme  P. aeruginosa din spută la pacienții cu fibroză chistică, coloratie Gram (a-e). Hibridizare  PNA-FISH cu o sondă specifică pentru P. aeruginosa  (f, g). Se observă bacteriile și matricea biofilmului.  Se observă diverse forme ale biofilmului a: cu PMN-uri (săgeți), b &amp; c: câteva leucocite în matricea de alginat, d: orificii tip canal (săgeata), e: bacterii planctonice libere (săgeată). Magnification x 1000  </a:t>
            </a:r>
            <a:endParaRPr sz="1633"/>
          </a:p>
        </p:txBody>
      </p:sp>
      <p:pic>
        <p:nvPicPr>
          <p:cNvPr id="125" name="Picture 124"/>
          <p:cNvPicPr/>
          <p:nvPr/>
        </p:nvPicPr>
        <p:blipFill>
          <a:blip r:embed="rId2"/>
          <a:srcRect b="34206"/>
          <a:stretch/>
        </p:blipFill>
        <p:spPr>
          <a:xfrm>
            <a:off x="391862" y="1371875"/>
            <a:ext cx="6951622" cy="3853304"/>
          </a:xfrm>
          <a:prstGeom prst="rect">
            <a:avLst/>
          </a:prstGeom>
          <a:ln>
            <a:noFill/>
          </a:ln>
        </p:spPr>
      </p:pic>
      <p:pic>
        <p:nvPicPr>
          <p:cNvPr id="126" name="Picture 125"/>
          <p:cNvPicPr/>
          <p:nvPr/>
        </p:nvPicPr>
        <p:blipFill>
          <a:blip r:embed="rId2"/>
          <a:srcRect l="829" t="-40912" r="-16409"/>
          <a:stretch/>
        </p:blipFill>
        <p:spPr>
          <a:xfrm>
            <a:off x="7445368" y="2416839"/>
            <a:ext cx="1763376" cy="1763376"/>
          </a:xfrm>
          <a:prstGeom prst="rect">
            <a:avLst/>
          </a:prstGeom>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TextShape 1"/>
          <p:cNvSpPr txBox="1"/>
          <p:nvPr/>
        </p:nvSpPr>
        <p:spPr>
          <a:xfrm>
            <a:off x="1492992" y="-46336"/>
            <a:ext cx="7347402" cy="1132153"/>
          </a:xfrm>
          <a:prstGeom prst="rect">
            <a:avLst/>
          </a:prstGeom>
          <a:noFill/>
          <a:ln>
            <a:noFill/>
          </a:ln>
        </p:spPr>
        <p:txBody>
          <a:bodyPr lIns="0" tIns="0" rIns="0" bIns="0" anchor="ctr"/>
          <a:lstStyle/>
          <a:p>
            <a:pPr algn="ctr"/>
            <a:r>
              <a:rPr lang="ro-RO" sz="3991">
                <a:latin typeface="Times New Roman"/>
              </a:rPr>
              <a:t>EXEMPLE DE BIOFILME</a:t>
            </a:r>
            <a:endParaRPr sz="1633"/>
          </a:p>
        </p:txBody>
      </p:sp>
      <p:sp>
        <p:nvSpPr>
          <p:cNvPr id="128" name="TextShape 2"/>
          <p:cNvSpPr txBox="1"/>
          <p:nvPr/>
        </p:nvSpPr>
        <p:spPr>
          <a:xfrm>
            <a:off x="457172" y="5551730"/>
            <a:ext cx="4114545" cy="1306205"/>
          </a:xfrm>
          <a:prstGeom prst="rect">
            <a:avLst/>
          </a:prstGeom>
          <a:noFill/>
          <a:ln>
            <a:noFill/>
          </a:ln>
        </p:spPr>
        <p:txBody>
          <a:bodyPr lIns="0" tIns="0" rIns="0" bIns="0"/>
          <a:lstStyle/>
          <a:p>
            <a:pPr>
              <a:buSzPct val="25000"/>
              <a:buFont typeface="StarSymbol"/>
              <a:buChar char=""/>
            </a:pPr>
            <a:r>
              <a:rPr lang="ro-RO" sz="2903">
                <a:latin typeface="Arial"/>
              </a:rPr>
              <a:t>Biofilm S. aureus într-o rana cu infecție cronică. Bacteriile au fost identificate printr-o sondă FISH specifică (verde) iar celulele gazdei au fost vizualizate prin DAPI (albastru). </a:t>
            </a:r>
            <a:endParaRPr sz="1633"/>
          </a:p>
          <a:p>
            <a:pPr>
              <a:buSzPct val="25000"/>
              <a:buFont typeface="StarSymbol"/>
              <a:buChar char=""/>
            </a:pPr>
            <a:r>
              <a:rPr lang="ro-RO" sz="2903">
                <a:latin typeface="Arial"/>
              </a:rPr>
              <a:t>Magnification x 1000</a:t>
            </a:r>
            <a:endParaRPr sz="1633"/>
          </a:p>
        </p:txBody>
      </p:sp>
      <p:pic>
        <p:nvPicPr>
          <p:cNvPr id="129" name="Picture 128"/>
          <p:cNvPicPr/>
          <p:nvPr/>
        </p:nvPicPr>
        <p:blipFill>
          <a:blip r:embed="rId2"/>
          <a:stretch/>
        </p:blipFill>
        <p:spPr>
          <a:xfrm>
            <a:off x="653103" y="941154"/>
            <a:ext cx="3787994" cy="4479956"/>
          </a:xfrm>
          <a:prstGeom prst="rect">
            <a:avLst/>
          </a:prstGeom>
          <a:ln>
            <a:noFill/>
          </a:ln>
        </p:spPr>
      </p:pic>
      <p:sp>
        <p:nvSpPr>
          <p:cNvPr id="130" name="TextShape 3"/>
          <p:cNvSpPr txBox="1"/>
          <p:nvPr/>
        </p:nvSpPr>
        <p:spPr>
          <a:xfrm>
            <a:off x="4637027" y="5519076"/>
            <a:ext cx="4375786" cy="1436825"/>
          </a:xfrm>
          <a:prstGeom prst="rect">
            <a:avLst/>
          </a:prstGeom>
          <a:noFill/>
          <a:ln>
            <a:noFill/>
          </a:ln>
        </p:spPr>
        <p:txBody>
          <a:bodyPr lIns="0" tIns="0" rIns="0" bIns="0"/>
          <a:lstStyle/>
          <a:p>
            <a:pPr>
              <a:buSzPct val="25000"/>
              <a:buFont typeface="StarSymbol"/>
              <a:buChar char=""/>
            </a:pPr>
            <a:r>
              <a:rPr lang="ro-RO" sz="3084">
                <a:latin typeface="Arial"/>
              </a:rPr>
              <a:t>PNA-FISH la un biofilm de cateter urinar. Materialul raclat de pe cateter a fost marcat cu o sondă bacteriană universală  (UUBmix) și o sondă pentru Enterobacteriaceae. Sunt vizibile celule unice și clustere de enterobacterii. Fundalul verde indică legarea nespecifică a sondei EUBmix de biofilm. E. faecalis și E. coli au fost izolate din vârful cateterului prin cultivare.</a:t>
            </a:r>
            <a:endParaRPr sz="1633"/>
          </a:p>
        </p:txBody>
      </p:sp>
      <p:pic>
        <p:nvPicPr>
          <p:cNvPr id="131" name="Picture 130"/>
          <p:cNvPicPr/>
          <p:nvPr/>
        </p:nvPicPr>
        <p:blipFill>
          <a:blip r:embed="rId3"/>
          <a:stretch/>
        </p:blipFill>
        <p:spPr>
          <a:xfrm>
            <a:off x="4767648" y="980014"/>
            <a:ext cx="4049235" cy="4441096"/>
          </a:xfrm>
          <a:prstGeom prst="rect">
            <a:avLst/>
          </a:prstGeom>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285728"/>
            <a:ext cx="8229600" cy="6286544"/>
          </a:xfrm>
        </p:spPr>
        <p:txBody>
          <a:bodyPr>
            <a:normAutofit fontScale="70000" lnSpcReduction="20000"/>
          </a:bodyPr>
          <a:lstStyle/>
          <a:p>
            <a:r>
              <a:rPr lang="ro-RO" b="1" dirty="0"/>
              <a:t>RELAŢII DE COMENSALISM</a:t>
            </a:r>
            <a:r>
              <a:rPr lang="ro-RO" dirty="0"/>
              <a:t>, în care </a:t>
            </a:r>
            <a:r>
              <a:rPr lang="ro-RO" b="1" i="1" dirty="0"/>
              <a:t>un microorganism are nevoie de un altul, fără ca fenomenul să fie valabil şi invers</a:t>
            </a:r>
            <a:r>
              <a:rPr lang="ro-RO" dirty="0"/>
              <a:t>. De pildă, </a:t>
            </a:r>
            <a:r>
              <a:rPr lang="ro-RO" b="1" i="1" dirty="0"/>
              <a:t>Haemophilus influenzae</a:t>
            </a:r>
            <a:r>
              <a:rPr lang="ro-RO" b="1" dirty="0"/>
              <a:t> </a:t>
            </a:r>
            <a:r>
              <a:rPr lang="ro-RO" dirty="0"/>
              <a:t>are nevoie pentru creştere şi multiplicare de </a:t>
            </a:r>
            <a:r>
              <a:rPr lang="ro-RO" i="1" dirty="0"/>
              <a:t>factor V</a:t>
            </a:r>
            <a:r>
              <a:rPr lang="ro-RO" dirty="0"/>
              <a:t>, factor pe care îl secretă </a:t>
            </a:r>
            <a:r>
              <a:rPr lang="ro-RO" b="1" i="1" dirty="0"/>
              <a:t>Staphylococcus aureus</a:t>
            </a:r>
            <a:r>
              <a:rPr lang="ro-RO" dirty="0"/>
              <a:t>. Aplicaţia practică a acestui raport dintre cele două specii se folosea în trecut pentru izolarea Haemophilus influenzae dintr-un produs patologic în care se bănuia prezenţa lui, prin însămânţarea în striu transversal a unei tulpini de Staphylococcus aureus. Coloniile de Haemophilus se dezvoltă doar în jurul culturii de stafilococ. Acest fenomen se numeşte </a:t>
            </a:r>
            <a:r>
              <a:rPr lang="ro-RO" b="1" i="1" dirty="0"/>
              <a:t>satelitism</a:t>
            </a:r>
            <a:r>
              <a:rPr lang="ro-RO" dirty="0"/>
              <a:t>. Alt exemplu este constituit din cultivarea împreună a </a:t>
            </a:r>
            <a:r>
              <a:rPr lang="ro-RO" b="1" i="1" dirty="0"/>
              <a:t>bacteriilor aerobe şi anaerobe</a:t>
            </a:r>
            <a:r>
              <a:rPr lang="ro-RO" dirty="0"/>
              <a:t>. Bacteriile aerobe consumă oxigenul molecular cu scăderea potenţialului de oxidoreducere din mediu, ceea ce permite dezvoltarea populaţiei anaerobe asociate.</a:t>
            </a:r>
            <a:endParaRPr lang="en-US" dirty="0"/>
          </a:p>
          <a:p>
            <a:pPr>
              <a:buNone/>
            </a:pPr>
            <a:endParaRPr lang="en-US" dirty="0"/>
          </a:p>
          <a:p>
            <a:r>
              <a:rPr lang="ro-RO" b="1" dirty="0"/>
              <a:t>SIMBIOZA</a:t>
            </a:r>
            <a:r>
              <a:rPr lang="ro-RO" i="1" dirty="0"/>
              <a:t> </a:t>
            </a:r>
            <a:r>
              <a:rPr lang="ro-RO" dirty="0"/>
              <a:t>constă în </a:t>
            </a:r>
            <a:r>
              <a:rPr lang="ro-RO" b="1" i="1" dirty="0"/>
              <a:t>asocierea a două specii care se favorizează reciproc</a:t>
            </a:r>
            <a:r>
              <a:rPr lang="ro-RO" dirty="0"/>
              <a:t>. Astfel, aciditatea produsă de </a:t>
            </a:r>
            <a:r>
              <a:rPr lang="ro-RO" b="1" i="1" dirty="0"/>
              <a:t>bacilii lactici</a:t>
            </a:r>
            <a:r>
              <a:rPr lang="ro-RO" dirty="0"/>
              <a:t> favorizează dezvoltarea </a:t>
            </a:r>
            <a:r>
              <a:rPr lang="ro-RO" b="1" i="1" dirty="0"/>
              <a:t>levurilor</a:t>
            </a:r>
            <a:r>
              <a:rPr lang="ro-RO" dirty="0"/>
              <a:t>, care consumă la rândul lor acidul lactic. Scăderea acidităţii permite dezvoltarea bacililor lactici.</a:t>
            </a:r>
            <a:endParaRPr lang="en-US" dirty="0"/>
          </a:p>
          <a:p>
            <a:r>
              <a:rPr lang="ro-RO" dirty="0"/>
              <a:t> </a:t>
            </a:r>
            <a:endParaRPr lang="en-US" dirty="0"/>
          </a:p>
          <a:p>
            <a:r>
              <a:rPr lang="ro-RO" b="1" dirty="0"/>
              <a:t>SINERGISMUL</a:t>
            </a:r>
            <a:r>
              <a:rPr lang="ro-RO" dirty="0"/>
              <a:t> este o </a:t>
            </a:r>
            <a:r>
              <a:rPr lang="ro-RO" b="1" i="1" dirty="0"/>
              <a:t>relaţie între microorganisme, frecvent dăunătoare organismului</a:t>
            </a:r>
            <a:r>
              <a:rPr lang="ro-RO" dirty="0"/>
              <a:t>. Astfel, unele </a:t>
            </a:r>
            <a:r>
              <a:rPr lang="ro-RO" b="1" i="1" dirty="0"/>
              <a:t>bacterii fuziforme </a:t>
            </a:r>
            <a:r>
              <a:rPr lang="ro-RO" i="1" dirty="0"/>
              <a:t>(Fusobacterium)</a:t>
            </a:r>
            <a:r>
              <a:rPr lang="ro-RO" dirty="0"/>
              <a:t> şi </a:t>
            </a:r>
            <a:r>
              <a:rPr lang="ro-RO" b="1" i="1" dirty="0"/>
              <a:t>spiralate </a:t>
            </a:r>
            <a:r>
              <a:rPr lang="ro-RO" i="1" dirty="0"/>
              <a:t>(Treponema vincenti)</a:t>
            </a:r>
            <a:r>
              <a:rPr lang="ro-RO" dirty="0"/>
              <a:t> </a:t>
            </a:r>
            <a:r>
              <a:rPr lang="ro-RO" b="1" i="1" dirty="0"/>
              <a:t>nu sunt patogene separat</a:t>
            </a:r>
            <a:r>
              <a:rPr lang="ro-RO" dirty="0"/>
              <a:t>, dar atunci când se regăsesc împreună în faringe, sunt cauza unei </a:t>
            </a:r>
            <a:r>
              <a:rPr lang="ro-RO" i="1" dirty="0"/>
              <a:t>faringite ulceronecrotice</a:t>
            </a:r>
            <a:r>
              <a:rPr lang="ro-RO" dirty="0"/>
              <a:t> denumită şi </a:t>
            </a:r>
            <a:r>
              <a:rPr lang="ro-RO" i="1" dirty="0"/>
              <a:t>angina fuzospiralară a lui</a:t>
            </a:r>
            <a:r>
              <a:rPr lang="ro-RO" dirty="0"/>
              <a:t> </a:t>
            </a:r>
            <a:r>
              <a:rPr lang="ro-RO" i="1" dirty="0"/>
              <a:t>Plaut-Vincent</a:t>
            </a:r>
            <a:r>
              <a:rPr lang="ro-RO" dirty="0"/>
              <a:t>. Alt exemplu este prezenţa concomitentă, într-o plagă, a</a:t>
            </a:r>
            <a:r>
              <a:rPr lang="ro-RO" i="1" dirty="0"/>
              <a:t> </a:t>
            </a:r>
            <a:r>
              <a:rPr lang="ro-RO" b="1" i="1" dirty="0"/>
              <a:t>florei aerobe şi anaerobe</a:t>
            </a:r>
            <a:r>
              <a:rPr lang="ro-RO" dirty="0"/>
              <a:t>. Flora aerobă consumă oxigenul creând astfel condiţii optime dezvoltării florei anaerobe.</a:t>
            </a:r>
            <a:endParaRPr lang="en-US" dirty="0"/>
          </a:p>
          <a:p>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extShape 1"/>
          <p:cNvSpPr txBox="1"/>
          <p:nvPr/>
        </p:nvSpPr>
        <p:spPr>
          <a:xfrm>
            <a:off x="1306205" y="-86829"/>
            <a:ext cx="7347402" cy="1132153"/>
          </a:xfrm>
          <a:prstGeom prst="rect">
            <a:avLst/>
          </a:prstGeom>
          <a:noFill/>
          <a:ln>
            <a:noFill/>
          </a:ln>
        </p:spPr>
        <p:txBody>
          <a:bodyPr lIns="0" tIns="0" rIns="0" bIns="0" anchor="ctr"/>
          <a:lstStyle/>
          <a:p>
            <a:pPr algn="ctr"/>
            <a:r>
              <a:rPr lang="ro-RO" sz="3991">
                <a:latin typeface="Times New Roman"/>
              </a:rPr>
              <a:t>PREZENTARE DE CAZ</a:t>
            </a:r>
            <a:endParaRPr sz="1633"/>
          </a:p>
        </p:txBody>
      </p:sp>
      <p:sp>
        <p:nvSpPr>
          <p:cNvPr id="133" name="TextShape 2"/>
          <p:cNvSpPr txBox="1"/>
          <p:nvPr/>
        </p:nvSpPr>
        <p:spPr>
          <a:xfrm>
            <a:off x="130621" y="5355800"/>
            <a:ext cx="8947502" cy="1436825"/>
          </a:xfrm>
          <a:prstGeom prst="rect">
            <a:avLst/>
          </a:prstGeom>
          <a:noFill/>
          <a:ln>
            <a:noFill/>
          </a:ln>
        </p:spPr>
        <p:txBody>
          <a:bodyPr lIns="0" tIns="0" rIns="0" bIns="0"/>
          <a:lstStyle/>
          <a:p>
            <a:pPr>
              <a:buSzPct val="25000"/>
              <a:buFont typeface="StarSymbol"/>
              <a:buChar char=""/>
            </a:pPr>
            <a:r>
              <a:rPr lang="ro-RO" sz="2903">
                <a:latin typeface="Arial"/>
              </a:rPr>
              <a:t>Biofilm cauzând infecție legate de dispozitiv. Un biofilmelor este situat pe un stent-pancreatic biliare la un bătrân de 57 de ani. Biofilmul a fost în centrul de sepsis recurente cu E. coli (iulie 21-2003), unde a fost tratat cu (testarea sensibilității planctonice) antibiotice adecvate timp de 5 zile și cu aceeași E. coli tulpina și K. oxytoca (doisprezece august 2003 ), unde a cedat, în ciuda tratamentului cu antibiotice. Autopsie la 14 august, 2003 a înregistrat o creștere de biofilm de E. coli, K. oxytoca (același impulsuri câmp electroforeză în gel (PFGE) tip ca izolat din sânge anterior) și E. faecium care nu a fost izolat din sânge. Cifra cu săgeți roșii prezinta stent a avut loc de mai sus o nouă cm Petri cu agar sânge (stânga sus), stent care a fost deschis (dreapta), metilen- și frotiuri Gram-colorate (mărire x 1000) și rezultatele de cultură și testelor de sensibilitate și PFGE.</a:t>
            </a:r>
            <a:endParaRPr sz="1633"/>
          </a:p>
        </p:txBody>
      </p:sp>
      <p:pic>
        <p:nvPicPr>
          <p:cNvPr id="134" name="Picture 133"/>
          <p:cNvPicPr/>
          <p:nvPr/>
        </p:nvPicPr>
        <p:blipFill>
          <a:blip r:embed="rId2"/>
          <a:stretch/>
        </p:blipFill>
        <p:spPr>
          <a:xfrm>
            <a:off x="547953" y="871926"/>
            <a:ext cx="8268929" cy="4418564"/>
          </a:xfrm>
          <a:prstGeom prst="rect">
            <a:avLst/>
          </a:prstGeom>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TextShape 1"/>
          <p:cNvSpPr txBox="1"/>
          <p:nvPr/>
        </p:nvSpPr>
        <p:spPr>
          <a:xfrm>
            <a:off x="1469481" y="261601"/>
            <a:ext cx="7347402" cy="1132153"/>
          </a:xfrm>
          <a:prstGeom prst="rect">
            <a:avLst/>
          </a:prstGeom>
          <a:noFill/>
          <a:ln>
            <a:noFill/>
          </a:ln>
        </p:spPr>
        <p:txBody>
          <a:bodyPr lIns="0" tIns="0" rIns="0" bIns="0" anchor="ctr"/>
          <a:lstStyle/>
          <a:p>
            <a:pPr algn="ctr"/>
            <a:r>
              <a:rPr lang="ro-RO" sz="3991">
                <a:latin typeface="Times New Roman"/>
              </a:rPr>
              <a:t>BIOFILM PE SONDĂ TRAHEALĂ</a:t>
            </a:r>
            <a:endParaRPr sz="1633"/>
          </a:p>
        </p:txBody>
      </p:sp>
      <p:sp>
        <p:nvSpPr>
          <p:cNvPr id="136" name="TextShape 2"/>
          <p:cNvSpPr txBox="1"/>
          <p:nvPr/>
        </p:nvSpPr>
        <p:spPr>
          <a:xfrm>
            <a:off x="0" y="5225179"/>
            <a:ext cx="4898268" cy="1632756"/>
          </a:xfrm>
          <a:prstGeom prst="rect">
            <a:avLst/>
          </a:prstGeom>
          <a:noFill/>
          <a:ln>
            <a:noFill/>
          </a:ln>
        </p:spPr>
        <p:txBody>
          <a:bodyPr lIns="0" tIns="0" rIns="0" bIns="0"/>
          <a:lstStyle/>
          <a:p>
            <a:pPr>
              <a:buSzPct val="25000"/>
              <a:buFont typeface="StarSymbol"/>
              <a:buChar char=""/>
            </a:pPr>
            <a:r>
              <a:rPr lang="ro-RO" sz="3628">
                <a:latin typeface="Arial"/>
              </a:rPr>
              <a:t>Biofilm cauzând infecție legate de dispozitiv. Tri-dimensională confocal microscopie de scanare cu laser de o biopsie dintr-o reacție de gradul 3 după injectare gel în obraz 2 ani în urmă. Un pește PNA- sondă bacteriană universal a fost folosit pentru a vizualiza agregate de bacterii (microsfere mici, rosii; săgeți). Mari Punctele albastre reprezintă contracolorant nucleare DAPI tipurile de celule mononucleare predominanta in aceste lectii de. S. epidermidis a fost identificată de către gena ARNr 16S</a:t>
            </a:r>
            <a:endParaRPr sz="1633"/>
          </a:p>
          <a:p>
            <a:pPr>
              <a:buSzPct val="25000"/>
              <a:buFont typeface="StarSymbol"/>
              <a:buChar char=""/>
            </a:pPr>
            <a:r>
              <a:rPr lang="ro-RO" sz="3266">
                <a:latin typeface="Arial"/>
              </a:rPr>
              <a:t>sequencing. Magnification x 1000</a:t>
            </a:r>
            <a:endParaRPr sz="1633"/>
          </a:p>
        </p:txBody>
      </p:sp>
      <p:pic>
        <p:nvPicPr>
          <p:cNvPr id="137" name="Picture 136"/>
          <p:cNvPicPr/>
          <p:nvPr/>
        </p:nvPicPr>
        <p:blipFill>
          <a:blip r:embed="rId2"/>
          <a:stretch/>
        </p:blipFill>
        <p:spPr>
          <a:xfrm>
            <a:off x="566567" y="1387223"/>
            <a:ext cx="4397012" cy="3642025"/>
          </a:xfrm>
          <a:prstGeom prst="rect">
            <a:avLst/>
          </a:prstGeom>
          <a:ln>
            <a:noFill/>
          </a:ln>
        </p:spPr>
      </p:pic>
      <p:pic>
        <p:nvPicPr>
          <p:cNvPr id="138" name="Picture 137"/>
          <p:cNvPicPr/>
          <p:nvPr/>
        </p:nvPicPr>
        <p:blipFill>
          <a:blip r:embed="rId3"/>
          <a:srcRect r="-20190"/>
          <a:stretch/>
        </p:blipFill>
        <p:spPr>
          <a:xfrm>
            <a:off x="5094199" y="1469841"/>
            <a:ext cx="2100704" cy="1427355"/>
          </a:xfrm>
          <a:prstGeom prst="rect">
            <a:avLst/>
          </a:prstGeom>
          <a:ln>
            <a:noFill/>
          </a:ln>
        </p:spPr>
      </p:pic>
      <p:pic>
        <p:nvPicPr>
          <p:cNvPr id="139" name="Picture 138"/>
          <p:cNvPicPr/>
          <p:nvPr/>
        </p:nvPicPr>
        <p:blipFill>
          <a:blip r:embed="rId3"/>
          <a:srcRect l="36424" r="35000"/>
          <a:stretch/>
        </p:blipFill>
        <p:spPr>
          <a:xfrm>
            <a:off x="7230170" y="1469841"/>
            <a:ext cx="1978574" cy="1436825"/>
          </a:xfrm>
          <a:prstGeom prst="rect">
            <a:avLst/>
          </a:prstGeom>
          <a:ln>
            <a:noFill/>
          </a:ln>
        </p:spPr>
      </p:pic>
      <p:pic>
        <p:nvPicPr>
          <p:cNvPr id="140" name="Picture 139"/>
          <p:cNvPicPr/>
          <p:nvPr/>
        </p:nvPicPr>
        <p:blipFill>
          <a:blip r:embed="rId3"/>
          <a:srcRect l="-19480"/>
          <a:stretch/>
        </p:blipFill>
        <p:spPr>
          <a:xfrm>
            <a:off x="6075485" y="2998427"/>
            <a:ext cx="2251570" cy="1540995"/>
          </a:xfrm>
          <a:prstGeom prst="rect">
            <a:avLst/>
          </a:prstGeom>
          <a:ln>
            <a:noFill/>
          </a:ln>
        </p:spPr>
      </p:pic>
      <p:sp>
        <p:nvSpPr>
          <p:cNvPr id="141" name="TextShape 3"/>
          <p:cNvSpPr txBox="1"/>
          <p:nvPr/>
        </p:nvSpPr>
        <p:spPr>
          <a:xfrm>
            <a:off x="5186286" y="4550851"/>
            <a:ext cx="3957147" cy="2274429"/>
          </a:xfrm>
          <a:prstGeom prst="rect">
            <a:avLst/>
          </a:prstGeom>
          <a:noFill/>
          <a:ln>
            <a:noFill/>
          </a:ln>
        </p:spPr>
        <p:txBody>
          <a:bodyPr lIns="0" tIns="0" rIns="0" bIns="0"/>
          <a:lstStyle/>
          <a:p>
            <a:pPr>
              <a:buSzPct val="25000"/>
              <a:buFont typeface="StarSymbol"/>
              <a:buChar char=""/>
            </a:pPr>
            <a:r>
              <a:rPr lang="ro-RO" sz="3628">
                <a:latin typeface="Arial"/>
              </a:rPr>
              <a:t>Microscopy of the endotracheal tube of a pig invasively mechanically ventilated for 72 hours, following oropharyngeal challenge with Pseudomonas aeruginosa </a:t>
            </a:r>
            <a:endParaRPr sz="1633"/>
          </a:p>
          <a:p>
            <a:pPr>
              <a:buSzPct val="25000"/>
              <a:buFont typeface="StarSymbol"/>
              <a:buChar char=""/>
            </a:pPr>
            <a:r>
              <a:rPr lang="ro-RO" sz="3628">
                <a:latin typeface="Arial"/>
              </a:rPr>
              <a:t>a: Light microscopy of biofilm and respiratory secretions retrieved from the inner surface of the endotracheal tube (magnification x1000, oil immersion objective lens). Biofilm/ secretions were spread on a glass slide, and stained with Congo Red and Crystal Violet . The black arrow indicates an aggregate of rod-shaped bacteria; microorganisms stain as purple, and the biofilm exopolysaccharide stains as pink. </a:t>
            </a:r>
            <a:endParaRPr sz="1633"/>
          </a:p>
          <a:p>
            <a:pPr>
              <a:buSzPct val="25000"/>
              <a:buFont typeface="StarSymbol"/>
              <a:buChar char=""/>
            </a:pPr>
            <a:r>
              <a:rPr lang="ro-RO" sz="3628">
                <a:latin typeface="Arial"/>
              </a:rPr>
              <a:t>b: Confocal laser scanning micrograph of the internal surface of the endotracheal tube</a:t>
            </a:r>
            <a:endParaRPr sz="1633"/>
          </a:p>
          <a:p>
            <a:pPr>
              <a:buSzPct val="25000"/>
              <a:buFont typeface="StarSymbol"/>
              <a:buChar char=""/>
            </a:pPr>
            <a:r>
              <a:rPr lang="ro-RO" sz="3628">
                <a:latin typeface="Arial"/>
              </a:rPr>
              <a:t>(250x). The sample was stained with BacLight Live/Dead. The white arrow depicts the endotracheal tube outer surface. A fully mature biofilm adherent to the endotracheal tube is shown and rod-shaped bacteria are embedded within the biofilm matrix. </a:t>
            </a:r>
            <a:endParaRPr sz="1633"/>
          </a:p>
          <a:p>
            <a:pPr>
              <a:buSzPct val="25000"/>
              <a:buFont typeface="StarSymbol"/>
              <a:buChar char=""/>
            </a:pPr>
            <a:r>
              <a:rPr lang="ro-RO" sz="3628">
                <a:latin typeface="Arial"/>
              </a:rPr>
              <a:t>c: Scanning electron micrograph frontal-view of the internal surface of the endotracheal tube (magnification x1500). Note presence of stage IV biofilm, characterized by multiple rodshaped bacteria embedded within an extracellular polymeric substance, as depicted by the white arrow.</a:t>
            </a:r>
            <a:endParaRPr sz="1633"/>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TextShape 1"/>
          <p:cNvSpPr txBox="1"/>
          <p:nvPr/>
        </p:nvSpPr>
        <p:spPr>
          <a:xfrm>
            <a:off x="1469481" y="261601"/>
            <a:ext cx="7347402" cy="1132153"/>
          </a:xfrm>
          <a:prstGeom prst="rect">
            <a:avLst/>
          </a:prstGeom>
          <a:noFill/>
          <a:ln>
            <a:noFill/>
          </a:ln>
        </p:spPr>
        <p:txBody>
          <a:bodyPr lIns="0" tIns="0" rIns="0" bIns="0" anchor="ctr"/>
          <a:lstStyle/>
          <a:p>
            <a:pPr algn="ctr"/>
            <a:r>
              <a:rPr lang="ro-RO" sz="3991">
                <a:latin typeface="Times New Roman"/>
              </a:rPr>
              <a:t>TIPURI DE BIOFILME</a:t>
            </a:r>
            <a:endParaRPr sz="1633"/>
          </a:p>
        </p:txBody>
      </p:sp>
      <p:sp>
        <p:nvSpPr>
          <p:cNvPr id="143" name="TextShape 2"/>
          <p:cNvSpPr txBox="1"/>
          <p:nvPr/>
        </p:nvSpPr>
        <p:spPr>
          <a:xfrm>
            <a:off x="195931" y="5421110"/>
            <a:ext cx="3787994" cy="1436825"/>
          </a:xfrm>
          <a:prstGeom prst="rect">
            <a:avLst/>
          </a:prstGeom>
          <a:noFill/>
          <a:ln>
            <a:noFill/>
          </a:ln>
        </p:spPr>
        <p:txBody>
          <a:bodyPr lIns="0" tIns="0" rIns="0" bIns="0"/>
          <a:lstStyle/>
          <a:p>
            <a:pPr>
              <a:buSzPct val="25000"/>
              <a:buFont typeface="StarSymbol"/>
              <a:buChar char=""/>
            </a:pPr>
            <a:r>
              <a:rPr lang="ro-RO" sz="3628">
                <a:latin typeface="Arial"/>
              </a:rPr>
              <a:t>Microscopie electronică a unui biofilm polimicrobian dezvoltat în lumenul unui cateter Fooley de la un pacient cu infecție de cateter urinar. </a:t>
            </a:r>
            <a:endParaRPr sz="1633"/>
          </a:p>
          <a:p>
            <a:pPr>
              <a:buSzPct val="25000"/>
              <a:buFont typeface="StarSymbol"/>
              <a:buChar char=""/>
            </a:pPr>
            <a:r>
              <a:rPr lang="ro-RO" sz="3628">
                <a:latin typeface="Arial"/>
              </a:rPr>
              <a:t>Prin metode clasice s-au identificat Acinetobacter baumannii, Enterococcus faecalis și Escherichia coli</a:t>
            </a:r>
            <a:endParaRPr sz="1633"/>
          </a:p>
        </p:txBody>
      </p:sp>
      <p:pic>
        <p:nvPicPr>
          <p:cNvPr id="144" name="Picture 143"/>
          <p:cNvPicPr/>
          <p:nvPr/>
        </p:nvPicPr>
        <p:blipFill>
          <a:blip r:embed="rId2"/>
          <a:stretch/>
        </p:blipFill>
        <p:spPr>
          <a:xfrm rot="16200000">
            <a:off x="-37226" y="1737286"/>
            <a:ext cx="4302965" cy="2919041"/>
          </a:xfrm>
          <a:prstGeom prst="rect">
            <a:avLst/>
          </a:prstGeom>
          <a:ln>
            <a:noFill/>
          </a:ln>
        </p:spPr>
      </p:pic>
      <p:pic>
        <p:nvPicPr>
          <p:cNvPr id="145" name="Picture 144"/>
          <p:cNvPicPr/>
          <p:nvPr/>
        </p:nvPicPr>
        <p:blipFill rotWithShape="1">
          <a:blip r:embed="rId3"/>
          <a:srcRect l="56050" t="34431" r="8645" b="22516"/>
          <a:stretch/>
        </p:blipFill>
        <p:spPr>
          <a:xfrm>
            <a:off x="3983925" y="1437186"/>
            <a:ext cx="4832957" cy="3983924"/>
          </a:xfrm>
          <a:prstGeom prst="rect">
            <a:avLst/>
          </a:prstGeom>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Picture 145"/>
          <p:cNvPicPr/>
          <p:nvPr/>
        </p:nvPicPr>
        <p:blipFill rotWithShape="1">
          <a:blip r:embed="rId2"/>
          <a:srcRect l="55954" t="18988" r="12562" b="2557"/>
          <a:stretch/>
        </p:blipFill>
        <p:spPr>
          <a:xfrm>
            <a:off x="1724362" y="278307"/>
            <a:ext cx="6580952" cy="6219820"/>
          </a:xfrm>
          <a:prstGeom prst="rect">
            <a:avLst/>
          </a:prstGeom>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Picture 146"/>
          <p:cNvPicPr/>
          <p:nvPr/>
        </p:nvPicPr>
        <p:blipFill>
          <a:blip r:embed="rId2"/>
          <a:srcRect l="21005" t="26456" r="45417" b="28707"/>
          <a:stretch/>
        </p:blipFill>
        <p:spPr>
          <a:xfrm>
            <a:off x="1306205" y="1390162"/>
            <a:ext cx="6465713" cy="5271842"/>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TextShape 1"/>
          <p:cNvSpPr txBox="1"/>
          <p:nvPr/>
        </p:nvSpPr>
        <p:spPr>
          <a:xfrm>
            <a:off x="1469481" y="261601"/>
            <a:ext cx="7347402" cy="1132153"/>
          </a:xfrm>
          <a:prstGeom prst="rect">
            <a:avLst/>
          </a:prstGeom>
          <a:noFill/>
          <a:ln>
            <a:noFill/>
          </a:ln>
        </p:spPr>
        <p:txBody>
          <a:bodyPr lIns="0" tIns="0" rIns="0" bIns="0" anchor="ctr"/>
          <a:lstStyle/>
          <a:p>
            <a:pPr algn="ctr"/>
            <a:endParaRPr sz="1633"/>
          </a:p>
        </p:txBody>
      </p:sp>
      <p:sp>
        <p:nvSpPr>
          <p:cNvPr id="149" name="TextShape 2"/>
          <p:cNvSpPr txBox="1"/>
          <p:nvPr/>
        </p:nvSpPr>
        <p:spPr>
          <a:xfrm>
            <a:off x="326552" y="5421110"/>
            <a:ext cx="8555641" cy="1306205"/>
          </a:xfrm>
          <a:prstGeom prst="rect">
            <a:avLst/>
          </a:prstGeom>
          <a:noFill/>
          <a:ln>
            <a:noFill/>
          </a:ln>
        </p:spPr>
        <p:txBody>
          <a:bodyPr lIns="0" tIns="0" rIns="0" bIns="0"/>
          <a:lstStyle/>
          <a:p>
            <a:pPr>
              <a:buSzPct val="25000"/>
              <a:buFont typeface="StarSymbol"/>
              <a:buChar char=""/>
            </a:pPr>
            <a:r>
              <a:rPr lang="ro-RO" sz="2903">
                <a:latin typeface="Arial"/>
              </a:rPr>
              <a:t>Microscopie confocală laser a unui biofilm Candida albicans cu markeri fluorescenți. </a:t>
            </a:r>
            <a:endParaRPr sz="1633"/>
          </a:p>
          <a:p>
            <a:pPr>
              <a:buSzPct val="25000"/>
              <a:buFont typeface="StarSymbol"/>
              <a:buChar char=""/>
            </a:pPr>
            <a:r>
              <a:rPr lang="ro-RO" sz="2903">
                <a:latin typeface="Arial"/>
              </a:rPr>
              <a:t>Magnification 1000X</a:t>
            </a:r>
            <a:endParaRPr sz="1633"/>
          </a:p>
        </p:txBody>
      </p:sp>
      <p:pic>
        <p:nvPicPr>
          <p:cNvPr id="150" name="Picture 149"/>
          <p:cNvPicPr/>
          <p:nvPr/>
        </p:nvPicPr>
        <p:blipFill>
          <a:blip r:embed="rId2"/>
          <a:stretch/>
        </p:blipFill>
        <p:spPr>
          <a:xfrm>
            <a:off x="2372068" y="1104430"/>
            <a:ext cx="4224266" cy="425137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TextShape 1"/>
          <p:cNvSpPr txBox="1"/>
          <p:nvPr/>
        </p:nvSpPr>
        <p:spPr>
          <a:xfrm>
            <a:off x="1469481" y="261601"/>
            <a:ext cx="7347402" cy="1132153"/>
          </a:xfrm>
          <a:prstGeom prst="rect">
            <a:avLst/>
          </a:prstGeom>
          <a:noFill/>
          <a:ln>
            <a:noFill/>
          </a:ln>
        </p:spPr>
        <p:txBody>
          <a:bodyPr lIns="0" tIns="0" rIns="0" bIns="0" anchor="ctr"/>
          <a:lstStyle/>
          <a:p>
            <a:pPr algn="ctr">
              <a:buSzPct val="45000"/>
              <a:buFont typeface="StarSymbol"/>
              <a:buChar char=""/>
            </a:pPr>
            <a:r>
              <a:rPr lang="ro-RO" sz="3991">
                <a:latin typeface="Times New Roman"/>
              </a:rPr>
              <a:t>DIAGNOSTIC DE LABORATOR</a:t>
            </a:r>
            <a:endParaRPr sz="1633"/>
          </a:p>
        </p:txBody>
      </p:sp>
      <p:sp>
        <p:nvSpPr>
          <p:cNvPr id="152" name="TextShape 2"/>
          <p:cNvSpPr txBox="1"/>
          <p:nvPr/>
        </p:nvSpPr>
        <p:spPr>
          <a:xfrm>
            <a:off x="1469481" y="1654669"/>
            <a:ext cx="7347402" cy="3977067"/>
          </a:xfrm>
          <a:prstGeom prst="rect">
            <a:avLst/>
          </a:prstGeom>
          <a:noFill/>
          <a:ln>
            <a:noFill/>
          </a:ln>
        </p:spPr>
        <p:txBody>
          <a:bodyPr lIns="0" tIns="0" rIns="0" bIns="0"/>
          <a:lstStyle/>
          <a:p>
            <a:pPr>
              <a:buSzPct val="25000"/>
              <a:buFont typeface="StarSymbol"/>
              <a:buChar char=""/>
            </a:pPr>
            <a:r>
              <a:rPr lang="ro-RO" sz="2903">
                <a:latin typeface="Arial"/>
              </a:rPr>
              <a:t>Tehnici tradiționale</a:t>
            </a:r>
            <a:endParaRPr sz="1633"/>
          </a:p>
          <a:p>
            <a:pPr lvl="1">
              <a:buSzPct val="25000"/>
              <a:buFont typeface="StarSymbol"/>
              <a:buChar char=""/>
            </a:pPr>
            <a:r>
              <a:rPr lang="ro-RO" sz="2531">
                <a:latin typeface="Arial"/>
              </a:rPr>
              <a:t>Îndepărtarea segmentului cu evaluare microscopică și prin cultură</a:t>
            </a:r>
            <a:endParaRPr sz="1633"/>
          </a:p>
          <a:p>
            <a:pPr>
              <a:buSzPct val="25000"/>
              <a:buFont typeface="StarSymbol"/>
              <a:buChar char=""/>
            </a:pPr>
            <a:r>
              <a:rPr lang="ro-RO" sz="2903">
                <a:latin typeface="Arial"/>
              </a:rPr>
              <a:t>Tehnici în situ – se evită îndepărtarea dispozitivului</a:t>
            </a:r>
            <a:endParaRPr sz="1633"/>
          </a:p>
          <a:p>
            <a:pPr lvl="1">
              <a:buSzPct val="25000"/>
              <a:buFont typeface="StarSymbol"/>
              <a:buChar char=""/>
            </a:pPr>
            <a:r>
              <a:rPr lang="ro-RO" sz="2531">
                <a:latin typeface="Arial"/>
              </a:rPr>
              <a:t>Hemoculturi cantitative perechi din sângele care trece prin dispozitiv și sângele central</a:t>
            </a:r>
            <a:endParaRPr sz="1633"/>
          </a:p>
          <a:p>
            <a:pPr lvl="1">
              <a:buSzPct val="25000"/>
              <a:buFont typeface="StarSymbol"/>
              <a:buChar char=""/>
            </a:pPr>
            <a:r>
              <a:rPr lang="ro-RO" sz="2531">
                <a:latin typeface="Arial"/>
              </a:rPr>
              <a:t>Cytospin leucocitar cu acridină orange </a:t>
            </a:r>
            <a:endParaRPr sz="1633"/>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TextShape 1"/>
          <p:cNvSpPr txBox="1"/>
          <p:nvPr/>
        </p:nvSpPr>
        <p:spPr>
          <a:xfrm>
            <a:off x="1469481" y="261601"/>
            <a:ext cx="7347402" cy="1132153"/>
          </a:xfrm>
          <a:prstGeom prst="rect">
            <a:avLst/>
          </a:prstGeom>
          <a:noFill/>
          <a:ln>
            <a:noFill/>
          </a:ln>
        </p:spPr>
        <p:txBody>
          <a:bodyPr lIns="0" tIns="0" rIns="0" bIns="0" anchor="ctr"/>
          <a:lstStyle/>
          <a:p>
            <a:pPr algn="ctr">
              <a:buSzPct val="45000"/>
              <a:buFont typeface="StarSymbol"/>
              <a:buChar char=""/>
            </a:pPr>
            <a:r>
              <a:rPr lang="ro-RO" sz="3991">
                <a:latin typeface="Times New Roman"/>
              </a:rPr>
              <a:t>DIAGNOSTIC DE LABORATOR</a:t>
            </a:r>
            <a:endParaRPr sz="1633"/>
          </a:p>
        </p:txBody>
      </p:sp>
      <p:sp>
        <p:nvSpPr>
          <p:cNvPr id="154" name="TextShape 2"/>
          <p:cNvSpPr txBox="1"/>
          <p:nvPr/>
        </p:nvSpPr>
        <p:spPr>
          <a:xfrm>
            <a:off x="1469481" y="1654669"/>
            <a:ext cx="7347402" cy="3977067"/>
          </a:xfrm>
          <a:prstGeom prst="rect">
            <a:avLst/>
          </a:prstGeom>
          <a:noFill/>
          <a:ln>
            <a:noFill/>
          </a:ln>
        </p:spPr>
        <p:txBody>
          <a:bodyPr lIns="0" tIns="0" rIns="0" bIns="0"/>
          <a:lstStyle/>
          <a:p>
            <a:pPr>
              <a:buSzPct val="25000"/>
              <a:buFont typeface="StarSymbol"/>
              <a:buChar char=""/>
            </a:pPr>
            <a:r>
              <a:rPr lang="ro-RO" sz="3266">
                <a:latin typeface="Arial"/>
              </a:rPr>
              <a:t>Deoarece tehnicile uzuale din microbiologie analizează celulele planctonice, bacteriile din biofilme trebuie „fortate” să treacă în formă planctonică.</a:t>
            </a:r>
            <a:endParaRPr sz="1633"/>
          </a:p>
          <a:p>
            <a:pPr>
              <a:buSzPct val="25000"/>
              <a:buFont typeface="StarSymbol"/>
              <a:buChar char=""/>
            </a:pPr>
            <a:r>
              <a:rPr lang="ro-RO" sz="3266">
                <a:latin typeface="Arial"/>
              </a:rPr>
              <a:t>Disruptia biofilmului se face mecanic prin ultrasonicare</a:t>
            </a:r>
            <a:endParaRPr sz="1633"/>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TextShape 1"/>
          <p:cNvSpPr txBox="1"/>
          <p:nvPr/>
        </p:nvSpPr>
        <p:spPr>
          <a:xfrm>
            <a:off x="1469481" y="261601"/>
            <a:ext cx="7347402" cy="1132153"/>
          </a:xfrm>
          <a:prstGeom prst="rect">
            <a:avLst/>
          </a:prstGeom>
          <a:noFill/>
          <a:ln>
            <a:noFill/>
          </a:ln>
        </p:spPr>
        <p:txBody>
          <a:bodyPr lIns="0" tIns="0" rIns="0" bIns="0" anchor="ctr"/>
          <a:lstStyle/>
          <a:p>
            <a:pPr algn="ctr">
              <a:buSzPct val="45000"/>
              <a:buFont typeface="StarSymbol"/>
              <a:buChar char=""/>
            </a:pPr>
            <a:r>
              <a:rPr lang="ro-RO" sz="3991">
                <a:latin typeface="Times New Roman"/>
              </a:rPr>
              <a:t>DIAGNOSTIC DE LABORATOR</a:t>
            </a:r>
            <a:endParaRPr sz="1633"/>
          </a:p>
        </p:txBody>
      </p:sp>
      <p:sp>
        <p:nvSpPr>
          <p:cNvPr id="156" name="TextShape 2"/>
          <p:cNvSpPr txBox="1"/>
          <p:nvPr/>
        </p:nvSpPr>
        <p:spPr>
          <a:xfrm>
            <a:off x="1469481" y="1654669"/>
            <a:ext cx="7347402" cy="3977067"/>
          </a:xfrm>
          <a:prstGeom prst="rect">
            <a:avLst/>
          </a:prstGeom>
          <a:noFill/>
          <a:ln>
            <a:noFill/>
          </a:ln>
        </p:spPr>
        <p:txBody>
          <a:bodyPr lIns="0" tIns="0" rIns="0" bIns="0"/>
          <a:lstStyle/>
          <a:p>
            <a:pPr>
              <a:buSzPct val="25000"/>
              <a:buFont typeface="StarSymbol"/>
              <a:buChar char=""/>
            </a:pPr>
            <a:r>
              <a:rPr lang="ro-RO" sz="2903">
                <a:latin typeface="Arial"/>
              </a:rPr>
              <a:t> </a:t>
            </a:r>
            <a:endParaRPr sz="1633"/>
          </a:p>
        </p:txBody>
      </p:sp>
      <p:pic>
        <p:nvPicPr>
          <p:cNvPr id="157" name="Picture 156"/>
          <p:cNvPicPr/>
          <p:nvPr/>
        </p:nvPicPr>
        <p:blipFill>
          <a:blip r:embed="rId2"/>
          <a:stretch/>
        </p:blipFill>
        <p:spPr>
          <a:xfrm>
            <a:off x="492766" y="4376146"/>
            <a:ext cx="3772319" cy="1828687"/>
          </a:xfrm>
          <a:prstGeom prst="rect">
            <a:avLst/>
          </a:prstGeom>
          <a:ln>
            <a:noFill/>
          </a:ln>
        </p:spPr>
      </p:pic>
      <p:pic>
        <p:nvPicPr>
          <p:cNvPr id="158" name="Picture 157"/>
          <p:cNvPicPr/>
          <p:nvPr/>
        </p:nvPicPr>
        <p:blipFill>
          <a:blip r:embed="rId3"/>
          <a:srcRect r="47864"/>
          <a:stretch/>
        </p:blipFill>
        <p:spPr>
          <a:xfrm>
            <a:off x="5551697" y="4366023"/>
            <a:ext cx="1240568" cy="1773499"/>
          </a:xfrm>
          <a:prstGeom prst="rect">
            <a:avLst/>
          </a:prstGeom>
          <a:ln>
            <a:noFill/>
          </a:ln>
        </p:spPr>
      </p:pic>
      <p:sp>
        <p:nvSpPr>
          <p:cNvPr id="159" name="TextShape 3"/>
          <p:cNvSpPr txBox="1"/>
          <p:nvPr/>
        </p:nvSpPr>
        <p:spPr>
          <a:xfrm>
            <a:off x="391862" y="6270143"/>
            <a:ext cx="2024617" cy="546320"/>
          </a:xfrm>
          <a:prstGeom prst="rect">
            <a:avLst/>
          </a:prstGeom>
          <a:noFill/>
          <a:ln>
            <a:noFill/>
          </a:ln>
        </p:spPr>
        <p:txBody>
          <a:bodyPr lIns="81638" tIns="40819" rIns="81638" bIns="40819"/>
          <a:lstStyle/>
          <a:p>
            <a:pPr algn="ctr"/>
            <a:r>
              <a:rPr lang="ro-RO" sz="1633">
                <a:latin typeface="Arial"/>
              </a:rPr>
              <a:t>Înainte</a:t>
            </a:r>
            <a:endParaRPr sz="1633"/>
          </a:p>
          <a:p>
            <a:pPr algn="ctr"/>
            <a:r>
              <a:rPr lang="ro-RO" sz="1633">
                <a:latin typeface="Arial"/>
              </a:rPr>
              <a:t>de sonicare</a:t>
            </a:r>
            <a:endParaRPr sz="1633"/>
          </a:p>
        </p:txBody>
      </p:sp>
      <p:sp>
        <p:nvSpPr>
          <p:cNvPr id="160" name="TextShape 4"/>
          <p:cNvSpPr txBox="1"/>
          <p:nvPr/>
        </p:nvSpPr>
        <p:spPr>
          <a:xfrm>
            <a:off x="2285859" y="6270143"/>
            <a:ext cx="2024617" cy="546320"/>
          </a:xfrm>
          <a:prstGeom prst="rect">
            <a:avLst/>
          </a:prstGeom>
          <a:noFill/>
          <a:ln>
            <a:noFill/>
          </a:ln>
        </p:spPr>
        <p:txBody>
          <a:bodyPr lIns="81638" tIns="40819" rIns="81638" bIns="40819"/>
          <a:lstStyle/>
          <a:p>
            <a:pPr algn="ctr"/>
            <a:r>
              <a:rPr lang="ro-RO" sz="1633">
                <a:latin typeface="Arial"/>
              </a:rPr>
              <a:t>După</a:t>
            </a:r>
            <a:endParaRPr sz="1633"/>
          </a:p>
          <a:p>
            <a:pPr algn="ctr"/>
            <a:r>
              <a:rPr lang="ro-RO" sz="1633">
                <a:latin typeface="Arial"/>
              </a:rPr>
              <a:t>sonicare</a:t>
            </a:r>
            <a:endParaRPr sz="1633"/>
          </a:p>
        </p:txBody>
      </p:sp>
      <p:sp>
        <p:nvSpPr>
          <p:cNvPr id="161" name="TextShape 5"/>
          <p:cNvSpPr txBox="1"/>
          <p:nvPr/>
        </p:nvSpPr>
        <p:spPr>
          <a:xfrm>
            <a:off x="5094199" y="6270143"/>
            <a:ext cx="2024617" cy="546320"/>
          </a:xfrm>
          <a:prstGeom prst="rect">
            <a:avLst/>
          </a:prstGeom>
          <a:noFill/>
          <a:ln>
            <a:noFill/>
          </a:ln>
        </p:spPr>
        <p:txBody>
          <a:bodyPr lIns="81638" tIns="40819" rIns="81638" bIns="40819"/>
          <a:lstStyle/>
          <a:p>
            <a:pPr algn="ctr"/>
            <a:r>
              <a:rPr lang="ro-RO" sz="1633">
                <a:latin typeface="Arial"/>
              </a:rPr>
              <a:t>Înainte</a:t>
            </a:r>
            <a:endParaRPr sz="1633"/>
          </a:p>
          <a:p>
            <a:pPr algn="ctr"/>
            <a:r>
              <a:rPr lang="ro-RO" sz="1633">
                <a:latin typeface="Arial"/>
              </a:rPr>
              <a:t>de sonicare</a:t>
            </a:r>
            <a:endParaRPr sz="1633"/>
          </a:p>
        </p:txBody>
      </p:sp>
      <p:sp>
        <p:nvSpPr>
          <p:cNvPr id="162" name="TextShape 6"/>
          <p:cNvSpPr txBox="1"/>
          <p:nvPr/>
        </p:nvSpPr>
        <p:spPr>
          <a:xfrm>
            <a:off x="6988196" y="6270143"/>
            <a:ext cx="2024617" cy="546320"/>
          </a:xfrm>
          <a:prstGeom prst="rect">
            <a:avLst/>
          </a:prstGeom>
          <a:noFill/>
          <a:ln>
            <a:noFill/>
          </a:ln>
        </p:spPr>
        <p:txBody>
          <a:bodyPr lIns="81638" tIns="40819" rIns="81638" bIns="40819"/>
          <a:lstStyle/>
          <a:p>
            <a:pPr algn="ctr"/>
            <a:r>
              <a:rPr lang="ro-RO" sz="1633">
                <a:latin typeface="Arial"/>
              </a:rPr>
              <a:t>După</a:t>
            </a:r>
            <a:endParaRPr sz="1633"/>
          </a:p>
          <a:p>
            <a:pPr algn="ctr"/>
            <a:r>
              <a:rPr lang="ro-RO" sz="1633">
                <a:latin typeface="Arial"/>
              </a:rPr>
              <a:t>sonicare</a:t>
            </a:r>
            <a:endParaRPr sz="1633"/>
          </a:p>
        </p:txBody>
      </p:sp>
      <p:pic>
        <p:nvPicPr>
          <p:cNvPr id="163" name="Picture 162"/>
          <p:cNvPicPr/>
          <p:nvPr/>
        </p:nvPicPr>
        <p:blipFill>
          <a:blip r:embed="rId3"/>
          <a:srcRect l="52097"/>
          <a:stretch/>
        </p:blipFill>
        <p:spPr>
          <a:xfrm>
            <a:off x="7445367" y="4366023"/>
            <a:ext cx="1139990" cy="1773499"/>
          </a:xfrm>
          <a:prstGeom prst="rect">
            <a:avLst/>
          </a:prstGeom>
          <a:ln>
            <a:noFill/>
          </a:ln>
        </p:spPr>
      </p:pic>
      <p:pic>
        <p:nvPicPr>
          <p:cNvPr id="164" name="Picture 163"/>
          <p:cNvPicPr/>
          <p:nvPr/>
        </p:nvPicPr>
        <p:blipFill rotWithShape="1">
          <a:blip r:embed="rId4"/>
          <a:srcRect l="-809" t="34270" r="-1" b="20016"/>
          <a:stretch/>
        </p:blipFill>
        <p:spPr>
          <a:xfrm>
            <a:off x="654823" y="1016262"/>
            <a:ext cx="7821398" cy="324463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28670"/>
            <a:ext cx="8229600" cy="5395930"/>
          </a:xfrm>
        </p:spPr>
        <p:txBody>
          <a:bodyPr>
            <a:normAutofit fontScale="77500" lnSpcReduction="20000"/>
          </a:bodyPr>
          <a:lstStyle/>
          <a:p>
            <a:r>
              <a:rPr lang="ro-RO" b="1" dirty="0"/>
              <a:t>PARAZITISMUL</a:t>
            </a:r>
            <a:r>
              <a:rPr lang="ro-RO" dirty="0"/>
              <a:t> constă în </a:t>
            </a:r>
            <a:r>
              <a:rPr lang="ro-RO" b="1" i="1" dirty="0"/>
              <a:t>folosirea unei specii de către o altă specie ca habitat</a:t>
            </a:r>
            <a:r>
              <a:rPr lang="ro-RO" dirty="0"/>
              <a:t>. Există multe forme de parazitism între microorganisme, dar din punct de vedere medical importante sunt </a:t>
            </a:r>
            <a:r>
              <a:rPr lang="ro-RO" b="1" i="1" dirty="0"/>
              <a:t>virusurile care parazitează bacteriile </a:t>
            </a:r>
            <a:r>
              <a:rPr lang="ro-RO" dirty="0"/>
              <a:t>- </a:t>
            </a:r>
            <a:r>
              <a:rPr lang="ro-RO" b="1" i="1" dirty="0"/>
              <a:t>bacteriofagii</a:t>
            </a:r>
            <a:r>
              <a:rPr lang="ro-RO" dirty="0"/>
              <a:t>. Prin relaţiile care se stabilesc între bacteriofagi şi celulele parazitate </a:t>
            </a:r>
            <a:r>
              <a:rPr lang="ro-RO" b="1" i="1" dirty="0"/>
              <a:t>se pot răspândi diverse caractere</a:t>
            </a:r>
            <a:r>
              <a:rPr lang="ro-RO" dirty="0"/>
              <a:t>, dintre care de interes medical, sunt cele legate de </a:t>
            </a:r>
            <a:r>
              <a:rPr lang="ro-RO" b="1" i="1" dirty="0"/>
              <a:t>patogenitatea</a:t>
            </a:r>
            <a:r>
              <a:rPr lang="ro-RO" dirty="0"/>
              <a:t> şi </a:t>
            </a:r>
            <a:r>
              <a:rPr lang="ro-RO" b="1" i="1" dirty="0"/>
              <a:t>rezistenţa la antibiotice</a:t>
            </a:r>
            <a:r>
              <a:rPr lang="ro-RO" dirty="0"/>
              <a:t> ale bacteriilor. Exemplu: în relaţiile </a:t>
            </a:r>
            <a:r>
              <a:rPr lang="ro-RO" i="1" dirty="0"/>
              <a:t>fag-bacterie de tip simbiotic</a:t>
            </a:r>
            <a:r>
              <a:rPr lang="ro-RO" dirty="0"/>
              <a:t>, când „infecţia” cu un bacteriofag temperat a unei bacterii din aceeaşi nişă ecologică, conferă acesteia proprietăţi noi (tulpinele de </a:t>
            </a:r>
            <a:r>
              <a:rPr lang="ro-RO" i="1" dirty="0"/>
              <a:t>Corynebacterium diphteriae</a:t>
            </a:r>
            <a:r>
              <a:rPr lang="ro-RO" dirty="0"/>
              <a:t> devin toxigene prin lizogenizare cu fagi specifici; </a:t>
            </a:r>
            <a:r>
              <a:rPr lang="ro-RO" i="1" dirty="0"/>
              <a:t>streptococii betahemolitici lizogeni</a:t>
            </a:r>
            <a:r>
              <a:rPr lang="ro-RO" dirty="0"/>
              <a:t> secretă toxina eritrogenă etc).</a:t>
            </a:r>
            <a:endParaRPr lang="en-US" dirty="0"/>
          </a:p>
          <a:p>
            <a:pPr>
              <a:buNone/>
            </a:pPr>
            <a:endParaRPr lang="en-US" dirty="0"/>
          </a:p>
          <a:p>
            <a:r>
              <a:rPr lang="ro-RO" b="1" dirty="0"/>
              <a:t>ANTAGONISMUL</a:t>
            </a:r>
            <a:r>
              <a:rPr lang="ro-RO" b="1" i="1" dirty="0"/>
              <a:t> </a:t>
            </a:r>
            <a:r>
              <a:rPr lang="ro-RO" dirty="0"/>
              <a:t>se defineşte prin </a:t>
            </a:r>
            <a:r>
              <a:rPr lang="ro-RO" b="1" i="1" dirty="0"/>
              <a:t>efectul inhibitor pe care un microorganism îl are asupra dezvoltării şi multiplicării altui microorganism</a:t>
            </a:r>
            <a:r>
              <a:rPr lang="ro-RO" dirty="0"/>
              <a:t>. Este cea frecventă relaţie întâlnită între microorganismele aceleiaşi nişe ecologice. Într-o asemenea interrelaţie, </a:t>
            </a:r>
            <a:r>
              <a:rPr lang="ro-RO" i="1" dirty="0"/>
              <a:t>specia care învinge</a:t>
            </a:r>
            <a:r>
              <a:rPr lang="ro-RO" dirty="0"/>
              <a:t> se numeşte </a:t>
            </a:r>
            <a:r>
              <a:rPr lang="ro-RO" b="1" dirty="0"/>
              <a:t>antagonistă</a:t>
            </a:r>
            <a:r>
              <a:rPr lang="ro-RO" dirty="0"/>
              <a:t>, iar </a:t>
            </a:r>
            <a:r>
              <a:rPr lang="ro-RO" i="1" dirty="0"/>
              <a:t>specia sau speciile stânjenite în dezvoltare </a:t>
            </a:r>
            <a:r>
              <a:rPr lang="ro-RO" dirty="0"/>
              <a:t>se numesc </a:t>
            </a:r>
            <a:r>
              <a:rPr lang="ro-RO" b="1" dirty="0"/>
              <a:t>concurente</a:t>
            </a:r>
            <a:r>
              <a:rPr lang="ro-RO" dirty="0"/>
              <a:t>. Se deosebesc trei tipuri de antagonism:</a:t>
            </a:r>
            <a:endParaRPr lang="en-US" dirty="0"/>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85794"/>
            <a:ext cx="8229600" cy="5538806"/>
          </a:xfrm>
        </p:spPr>
        <p:txBody>
          <a:bodyPr>
            <a:normAutofit fontScale="77500" lnSpcReduction="20000"/>
          </a:bodyPr>
          <a:lstStyle/>
          <a:p>
            <a:pPr lvl="0"/>
            <a:r>
              <a:rPr lang="ro-RO" b="1" dirty="0"/>
              <a:t>antagonism prin diferenţă de vitalitate</a:t>
            </a:r>
            <a:r>
              <a:rPr lang="ro-RO" dirty="0"/>
              <a:t> care se datorează </a:t>
            </a:r>
            <a:r>
              <a:rPr lang="ro-RO" i="1" dirty="0"/>
              <a:t>vitezei de multiplicare mai mare a unei specii decât a speciei concurate</a:t>
            </a:r>
            <a:r>
              <a:rPr lang="ro-RO" dirty="0"/>
              <a:t>, diferenţe de echipament enzimatic etc.</a:t>
            </a:r>
            <a:endParaRPr lang="en-US" dirty="0"/>
          </a:p>
          <a:p>
            <a:pPr lvl="0"/>
            <a:r>
              <a:rPr lang="ro-RO" b="1" dirty="0"/>
              <a:t>antagonism nespecific</a:t>
            </a:r>
            <a:r>
              <a:rPr lang="ro-RO" i="1" dirty="0"/>
              <a:t> </a:t>
            </a:r>
            <a:r>
              <a:rPr lang="ro-RO" dirty="0"/>
              <a:t>care este determinat de </a:t>
            </a:r>
            <a:r>
              <a:rPr lang="ro-RO" i="1" dirty="0"/>
              <a:t>eliberarea în mediu a unor substanţe toxice, neselective</a:t>
            </a:r>
            <a:r>
              <a:rPr lang="ro-RO" dirty="0"/>
              <a:t> ca, de pildă, acizi, alcooli etc.</a:t>
            </a:r>
            <a:endParaRPr lang="en-US" dirty="0"/>
          </a:p>
          <a:p>
            <a:pPr lvl="0"/>
            <a:r>
              <a:rPr lang="fr-FR" b="1" dirty="0" err="1"/>
              <a:t>antagonism</a:t>
            </a:r>
            <a:r>
              <a:rPr lang="fr-FR" b="1" dirty="0"/>
              <a:t> </a:t>
            </a:r>
            <a:r>
              <a:rPr lang="fr-FR" b="1" dirty="0" err="1"/>
              <a:t>specific</a:t>
            </a:r>
            <a:r>
              <a:rPr lang="fr-FR" dirty="0"/>
              <a:t> ce se </a:t>
            </a:r>
            <a:r>
              <a:rPr lang="fr-FR" dirty="0" err="1"/>
              <a:t>datorează</a:t>
            </a:r>
            <a:r>
              <a:rPr lang="fr-FR" dirty="0"/>
              <a:t> </a:t>
            </a:r>
            <a:r>
              <a:rPr lang="fr-FR" i="1" dirty="0" err="1"/>
              <a:t>elaborării</a:t>
            </a:r>
            <a:r>
              <a:rPr lang="fr-FR" i="1" dirty="0"/>
              <a:t> </a:t>
            </a:r>
            <a:r>
              <a:rPr lang="fr-FR" i="1" dirty="0" err="1"/>
              <a:t>unor</a:t>
            </a:r>
            <a:r>
              <a:rPr lang="fr-FR" i="1" dirty="0"/>
              <a:t> </a:t>
            </a:r>
            <a:r>
              <a:rPr lang="fr-FR" i="1" dirty="0" err="1"/>
              <a:t>substanţe</a:t>
            </a:r>
            <a:r>
              <a:rPr lang="fr-FR" i="1" dirty="0"/>
              <a:t> mai </a:t>
            </a:r>
            <a:r>
              <a:rPr lang="fr-FR" i="1" dirty="0" err="1"/>
              <a:t>puţin</a:t>
            </a:r>
            <a:r>
              <a:rPr lang="fr-FR" i="1" dirty="0"/>
              <a:t> </a:t>
            </a:r>
            <a:r>
              <a:rPr lang="fr-FR" i="1" dirty="0" err="1"/>
              <a:t>toxice</a:t>
            </a:r>
            <a:r>
              <a:rPr lang="fr-FR" i="1" dirty="0"/>
              <a:t> </a:t>
            </a:r>
            <a:r>
              <a:rPr lang="fr-FR" i="1" dirty="0" err="1"/>
              <a:t>asupra</a:t>
            </a:r>
            <a:r>
              <a:rPr lang="fr-FR" i="1" dirty="0"/>
              <a:t> </a:t>
            </a:r>
            <a:r>
              <a:rPr lang="fr-FR" i="1" dirty="0" err="1"/>
              <a:t>organismului</a:t>
            </a:r>
            <a:r>
              <a:rPr lang="fr-FR" i="1" dirty="0"/>
              <a:t>, dar nocive </a:t>
            </a:r>
            <a:r>
              <a:rPr lang="fr-FR" i="1" dirty="0" err="1"/>
              <a:t>pentru</a:t>
            </a:r>
            <a:r>
              <a:rPr lang="fr-FR" i="1" dirty="0"/>
              <a:t> </a:t>
            </a:r>
            <a:r>
              <a:rPr lang="fr-FR" i="1" dirty="0" err="1"/>
              <a:t>alte</a:t>
            </a:r>
            <a:r>
              <a:rPr lang="fr-FR" i="1" dirty="0"/>
              <a:t> </a:t>
            </a:r>
            <a:r>
              <a:rPr lang="fr-FR" i="1" dirty="0" err="1"/>
              <a:t>specii</a:t>
            </a:r>
            <a:r>
              <a:rPr lang="fr-FR" i="1" dirty="0"/>
              <a:t> </a:t>
            </a:r>
            <a:r>
              <a:rPr lang="fr-FR" i="1" dirty="0" err="1"/>
              <a:t>microbiene</a:t>
            </a:r>
            <a:r>
              <a:rPr lang="fr-FR" dirty="0"/>
              <a:t>. </a:t>
            </a:r>
            <a:r>
              <a:rPr lang="fr-FR" dirty="0" err="1"/>
              <a:t>Aceste</a:t>
            </a:r>
            <a:r>
              <a:rPr lang="fr-FR" dirty="0"/>
              <a:t> </a:t>
            </a:r>
            <a:r>
              <a:rPr lang="fr-FR" dirty="0" err="1"/>
              <a:t>substanţe</a:t>
            </a:r>
            <a:r>
              <a:rPr lang="fr-FR" dirty="0"/>
              <a:t> </a:t>
            </a:r>
            <a:r>
              <a:rPr lang="fr-FR" dirty="0" err="1"/>
              <a:t>sunt</a:t>
            </a:r>
            <a:r>
              <a:rPr lang="fr-FR" dirty="0"/>
              <a:t> </a:t>
            </a:r>
            <a:r>
              <a:rPr lang="fr-FR" b="1" dirty="0" err="1"/>
              <a:t>antibioticele</a:t>
            </a:r>
            <a:r>
              <a:rPr lang="fr-FR" dirty="0"/>
              <a:t>, care </a:t>
            </a:r>
            <a:r>
              <a:rPr lang="fr-FR" dirty="0" err="1"/>
              <a:t>constituie</a:t>
            </a:r>
            <a:r>
              <a:rPr lang="fr-FR" dirty="0"/>
              <a:t> </a:t>
            </a:r>
            <a:r>
              <a:rPr lang="fr-FR" dirty="0" err="1"/>
              <a:t>baza</a:t>
            </a:r>
            <a:r>
              <a:rPr lang="fr-FR" dirty="0"/>
              <a:t> </a:t>
            </a:r>
            <a:r>
              <a:rPr lang="fr-FR" dirty="0" err="1"/>
              <a:t>terapiei</a:t>
            </a:r>
            <a:r>
              <a:rPr lang="fr-FR" dirty="0"/>
              <a:t> </a:t>
            </a:r>
            <a:r>
              <a:rPr lang="fr-FR" dirty="0" err="1"/>
              <a:t>antiinfecţioase</a:t>
            </a:r>
            <a:r>
              <a:rPr lang="fr-FR" dirty="0"/>
              <a:t> </a:t>
            </a:r>
            <a:r>
              <a:rPr lang="fr-FR" dirty="0" err="1"/>
              <a:t>şi</a:t>
            </a:r>
            <a:r>
              <a:rPr lang="fr-FR" dirty="0"/>
              <a:t> </a:t>
            </a:r>
            <a:r>
              <a:rPr lang="fr-FR" b="1" dirty="0" err="1"/>
              <a:t>bacteriocinele</a:t>
            </a:r>
            <a:r>
              <a:rPr lang="fr-FR" b="1" dirty="0"/>
              <a:t> </a:t>
            </a:r>
            <a:r>
              <a:rPr lang="fr-FR" dirty="0"/>
              <a:t>(</a:t>
            </a:r>
            <a:r>
              <a:rPr lang="fr-FR" dirty="0" err="1"/>
              <a:t>substanţe</a:t>
            </a:r>
            <a:r>
              <a:rPr lang="fr-FR" dirty="0"/>
              <a:t> </a:t>
            </a:r>
            <a:r>
              <a:rPr lang="fr-FR" dirty="0" err="1"/>
              <a:t>specifice</a:t>
            </a:r>
            <a:r>
              <a:rPr lang="fr-FR" dirty="0"/>
              <a:t> </a:t>
            </a:r>
            <a:r>
              <a:rPr lang="fr-FR" dirty="0" err="1"/>
              <a:t>proteice</a:t>
            </a:r>
            <a:r>
              <a:rPr lang="fr-FR" dirty="0"/>
              <a:t>, </a:t>
            </a:r>
            <a:r>
              <a:rPr lang="fr-FR" dirty="0" err="1"/>
              <a:t>cu</a:t>
            </a:r>
            <a:r>
              <a:rPr lang="fr-FR" dirty="0"/>
              <a:t> </a:t>
            </a:r>
            <a:r>
              <a:rPr lang="fr-FR" dirty="0" err="1"/>
              <a:t>activitate</a:t>
            </a:r>
            <a:r>
              <a:rPr lang="fr-FR" dirty="0"/>
              <a:t> </a:t>
            </a:r>
            <a:r>
              <a:rPr lang="fr-FR" dirty="0" err="1"/>
              <a:t>antibacteriană</a:t>
            </a:r>
            <a:r>
              <a:rPr lang="fr-FR" dirty="0"/>
              <a:t> </a:t>
            </a:r>
            <a:r>
              <a:rPr lang="fr-FR" dirty="0" err="1"/>
              <a:t>cu</a:t>
            </a:r>
            <a:r>
              <a:rPr lang="fr-FR" dirty="0"/>
              <a:t> </a:t>
            </a:r>
            <a:r>
              <a:rPr lang="fr-FR" dirty="0" err="1"/>
              <a:t>spectru</a:t>
            </a:r>
            <a:r>
              <a:rPr lang="fr-FR" dirty="0"/>
              <a:t> </a:t>
            </a:r>
            <a:r>
              <a:rPr lang="fr-FR" dirty="0" err="1"/>
              <a:t>îngust</a:t>
            </a:r>
            <a:r>
              <a:rPr lang="fr-FR" dirty="0"/>
              <a:t>, </a:t>
            </a:r>
            <a:r>
              <a:rPr lang="fr-FR" dirty="0" err="1"/>
              <a:t>secretate</a:t>
            </a:r>
            <a:r>
              <a:rPr lang="fr-FR" dirty="0"/>
              <a:t> de </a:t>
            </a:r>
            <a:r>
              <a:rPr lang="fr-FR" dirty="0" err="1"/>
              <a:t>unele</a:t>
            </a:r>
            <a:r>
              <a:rPr lang="fr-FR" dirty="0"/>
              <a:t> </a:t>
            </a:r>
            <a:r>
              <a:rPr lang="fr-FR" dirty="0" err="1"/>
              <a:t>bacterii</a:t>
            </a:r>
            <a:r>
              <a:rPr lang="fr-FR" dirty="0"/>
              <a:t> - E. coli, </a:t>
            </a:r>
            <a:r>
              <a:rPr lang="ro-RO" dirty="0"/>
              <a:t>Pseudomonas aeruginosa</a:t>
            </a:r>
            <a:r>
              <a:rPr lang="fr-FR" dirty="0"/>
              <a:t>, care  </a:t>
            </a:r>
            <a:r>
              <a:rPr lang="fr-FR" dirty="0" err="1"/>
              <a:t>acţionează</a:t>
            </a:r>
            <a:r>
              <a:rPr lang="fr-FR" dirty="0"/>
              <a:t> </a:t>
            </a:r>
            <a:r>
              <a:rPr lang="fr-FR" dirty="0" err="1"/>
              <a:t>asupra</a:t>
            </a:r>
            <a:r>
              <a:rPr lang="fr-FR" dirty="0"/>
              <a:t> </a:t>
            </a:r>
            <a:r>
              <a:rPr lang="fr-FR" dirty="0" err="1"/>
              <a:t>indivizilor</a:t>
            </a:r>
            <a:r>
              <a:rPr lang="fr-FR" dirty="0"/>
              <a:t> </a:t>
            </a:r>
            <a:r>
              <a:rPr lang="fr-FR" dirty="0" err="1"/>
              <a:t>aceleiaşi</a:t>
            </a:r>
            <a:r>
              <a:rPr lang="fr-FR" dirty="0"/>
              <a:t> </a:t>
            </a:r>
            <a:r>
              <a:rPr lang="fr-FR" dirty="0" err="1"/>
              <a:t>specii</a:t>
            </a:r>
            <a:r>
              <a:rPr lang="fr-FR" dirty="0"/>
              <a:t> </a:t>
            </a:r>
            <a:r>
              <a:rPr lang="fr-FR" dirty="0" err="1"/>
              <a:t>sau</a:t>
            </a:r>
            <a:r>
              <a:rPr lang="fr-FR" dirty="0"/>
              <a:t> a </a:t>
            </a:r>
            <a:r>
              <a:rPr lang="fr-FR" dirty="0" err="1"/>
              <a:t>speciilor</a:t>
            </a:r>
            <a:r>
              <a:rPr lang="fr-FR" dirty="0"/>
              <a:t> </a:t>
            </a:r>
            <a:r>
              <a:rPr lang="fr-FR" dirty="0" err="1"/>
              <a:t>înrudite</a:t>
            </a:r>
            <a:r>
              <a:rPr lang="fr-FR" dirty="0"/>
              <a:t>). </a:t>
            </a:r>
            <a:endParaRPr lang="en-US" dirty="0"/>
          </a:p>
          <a:p>
            <a:r>
              <a:rPr lang="ro-RO" dirty="0"/>
              <a:t>Există numeroase exemple de antagonism bacterian: între </a:t>
            </a:r>
            <a:r>
              <a:rPr lang="ro-RO" b="1" i="1" dirty="0"/>
              <a:t>bacteriile aerobe sporulate</a:t>
            </a:r>
            <a:r>
              <a:rPr lang="ro-RO" dirty="0"/>
              <a:t> (Bacillus anthracis, Bacillus mycoides); între </a:t>
            </a:r>
            <a:r>
              <a:rPr lang="ro-RO" b="1" i="1" dirty="0"/>
              <a:t>Pseudomonas aeruginosa</a:t>
            </a:r>
            <a:r>
              <a:rPr lang="ro-RO" b="1" dirty="0"/>
              <a:t> </a:t>
            </a:r>
            <a:r>
              <a:rPr lang="ro-RO" b="1" i="1" dirty="0"/>
              <a:t>şi Bacillus anthracis</a:t>
            </a:r>
            <a:r>
              <a:rPr lang="ro-RO" dirty="0"/>
              <a:t>; între </a:t>
            </a:r>
            <a:r>
              <a:rPr lang="ro-RO" b="1" i="1" dirty="0"/>
              <a:t>speciile nepatogene şi cele patogene</a:t>
            </a:r>
            <a:r>
              <a:rPr lang="ro-RO" dirty="0"/>
              <a:t> (speciile nepatogene, mai adaptabile, inhibă de obicei pe cele patogene). Exemple: </a:t>
            </a:r>
            <a:r>
              <a:rPr lang="ro-RO" i="1" dirty="0"/>
              <a:t>streptococii alfa-hemolitici</a:t>
            </a:r>
            <a:r>
              <a:rPr lang="ro-RO" dirty="0"/>
              <a:t> (viridans) inhibă în faringe </a:t>
            </a:r>
            <a:r>
              <a:rPr lang="ro-RO" i="1" dirty="0"/>
              <a:t>dezvoltarea Corynebacterium diphteriae</a:t>
            </a:r>
            <a:r>
              <a:rPr lang="ro-RO" dirty="0"/>
              <a:t>; </a:t>
            </a:r>
            <a:r>
              <a:rPr lang="ro-RO" i="1" dirty="0"/>
              <a:t>Escherichia coli nepatogen</a:t>
            </a:r>
            <a:r>
              <a:rPr lang="ro-RO" dirty="0"/>
              <a:t> inhibă în intestin speciile patogene de Enterobacteriaceae (</a:t>
            </a:r>
            <a:r>
              <a:rPr lang="ro-RO" i="1" dirty="0"/>
              <a:t>E. Coli patogen, Shigella, Salmonella</a:t>
            </a:r>
            <a:r>
              <a:rPr lang="ro-RO" dirty="0"/>
              <a:t> etc.).</a:t>
            </a:r>
            <a:endParaRPr lang="en-US" dirty="0"/>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00108"/>
            <a:ext cx="8229600" cy="5324492"/>
          </a:xfrm>
        </p:spPr>
        <p:txBody>
          <a:bodyPr>
            <a:normAutofit fontScale="77500" lnSpcReduction="20000"/>
          </a:bodyPr>
          <a:lstStyle/>
          <a:p>
            <a:r>
              <a:rPr lang="ro-RO" b="1" i="1" dirty="0"/>
              <a:t>Relaţiile de antagonism</a:t>
            </a:r>
            <a:r>
              <a:rPr lang="ro-RO" dirty="0"/>
              <a:t> pot însă să se manifeste uneori în </a:t>
            </a:r>
            <a:r>
              <a:rPr lang="ro-RO" b="1" i="1" dirty="0"/>
              <a:t>dauna florei saprofite şi în favoarea celei patogene</a:t>
            </a:r>
            <a:r>
              <a:rPr lang="ro-RO" dirty="0"/>
              <a:t>. Astfel, </a:t>
            </a:r>
            <a:r>
              <a:rPr lang="ro-RO" i="1" dirty="0"/>
              <a:t>Staphilococcus aureus patogen este antagoist puternic faţă de E. Coli nepatogen</a:t>
            </a:r>
            <a:r>
              <a:rPr lang="ro-RO" dirty="0"/>
              <a:t>. Aşa se explică de ce tratamentul abuziv cu antibiotice cu spectru larg (tetracicline), pe cale orală, neasociat cu administrarea de complex vitaminic B, prin inhibiţia parţială a florei de E. Coli din intestin, favorizează apariţia unei enterite stafilococice foarte grave - disbacterie - (tulburarea echilibrului florei intestinale indigene, cu diminuarea rolului fiziologic antagonist al acestei flore faţă de flora patogenă sau condiţionat patogenă). </a:t>
            </a:r>
            <a:endParaRPr lang="en-US" dirty="0"/>
          </a:p>
          <a:p>
            <a:r>
              <a:rPr lang="ro-RO" b="1" i="1" dirty="0"/>
              <a:t>Antagonismul bacterian normal poate fi tulburat</a:t>
            </a:r>
            <a:r>
              <a:rPr lang="ro-RO" dirty="0"/>
              <a:t> şi în alte cazuri de </a:t>
            </a:r>
            <a:r>
              <a:rPr lang="ro-RO" b="1" i="1" dirty="0"/>
              <a:t>tratamentul neraţional cu chimioterapice</a:t>
            </a:r>
            <a:r>
              <a:rPr lang="ro-RO" dirty="0"/>
              <a:t>. De pildă, tratamentul îndelungat cu penicilină duce la dispariţia </a:t>
            </a:r>
            <a:r>
              <a:rPr lang="ro-RO" i="1" dirty="0"/>
              <a:t>streptococilor alfa-hemolitici (viridans)</a:t>
            </a:r>
            <a:r>
              <a:rPr lang="ro-RO" dirty="0"/>
              <a:t> din nazofaringe, cu înlocuirea lor de </a:t>
            </a:r>
            <a:r>
              <a:rPr lang="ro-RO" i="1" dirty="0"/>
              <a:t>flora Gram negativă</a:t>
            </a:r>
            <a:r>
              <a:rPr lang="ro-RO" dirty="0"/>
              <a:t>. </a:t>
            </a:r>
            <a:endParaRPr lang="en-US" dirty="0"/>
          </a:p>
          <a:p>
            <a:r>
              <a:rPr lang="ro-RO" dirty="0"/>
              <a:t>Există şi </a:t>
            </a:r>
            <a:r>
              <a:rPr lang="ro-RO" b="1" i="1" dirty="0"/>
              <a:t>forme de antagonism între bacterii şi virusuri</a:t>
            </a:r>
            <a:r>
              <a:rPr lang="ro-RO" dirty="0"/>
              <a:t>, cum este, pe de o parte, între bacterii şi bacteriofagi, iar pe de altă parte, între bacteriile dintr-o nişă ecologică şi virusurile care o populează ocazional sau datorită vaccinării orale (exemplu: relaţiile care se stabilesc în intestin, între </a:t>
            </a:r>
            <a:r>
              <a:rPr lang="ro-RO" i="1" dirty="0"/>
              <a:t>enterobacterii</a:t>
            </a:r>
            <a:r>
              <a:rPr lang="ro-RO" dirty="0"/>
              <a:t>: nepatogene, patogene şi </a:t>
            </a:r>
            <a:r>
              <a:rPr lang="ro-RO" i="1" dirty="0"/>
              <a:t>enterovirusuri</a:t>
            </a:r>
            <a:r>
              <a:rPr lang="ro-RO" dirty="0"/>
              <a:t>). </a:t>
            </a:r>
            <a:endParaRPr lang="en-US" dirty="0"/>
          </a:p>
          <a:p>
            <a:endParaRPr lang="en-US"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ă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Flow</Template>
  <TotalTime>20</TotalTime>
  <Words>6753</Words>
  <Application>Microsoft Office PowerPoint</Application>
  <PresentationFormat>Expunere pe ecran (4:3)</PresentationFormat>
  <Paragraphs>474</Paragraphs>
  <Slides>68</Slides>
  <Notes>32</Notes>
  <HiddenSlides>0</HiddenSlides>
  <MMClips>0</MMClips>
  <ScaleCrop>false</ScaleCrop>
  <HeadingPairs>
    <vt:vector size="6" baseType="variant">
      <vt:variant>
        <vt:lpstr>Fonturi utilizate</vt:lpstr>
      </vt:variant>
      <vt:variant>
        <vt:i4>7</vt:i4>
      </vt:variant>
      <vt:variant>
        <vt:lpstr>Temă</vt:lpstr>
      </vt:variant>
      <vt:variant>
        <vt:i4>1</vt:i4>
      </vt:variant>
      <vt:variant>
        <vt:lpstr>Titluri diapozitive</vt:lpstr>
      </vt:variant>
      <vt:variant>
        <vt:i4>68</vt:i4>
      </vt:variant>
    </vt:vector>
  </HeadingPairs>
  <TitlesOfParts>
    <vt:vector size="76" baseType="lpstr">
      <vt:lpstr>Arial</vt:lpstr>
      <vt:lpstr>Arial Black</vt:lpstr>
      <vt:lpstr>Calibri</vt:lpstr>
      <vt:lpstr>Constantia</vt:lpstr>
      <vt:lpstr>StarSymbol</vt:lpstr>
      <vt:lpstr>Times New Roman</vt:lpstr>
      <vt:lpstr>Wingdings 2</vt:lpstr>
      <vt:lpstr>Flow</vt:lpstr>
      <vt:lpstr>MICROBIOLOGIE ECOLOGICĂ </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Formarea biofilmului</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MICROBIOLOGIE ECOLOGICĂ </dc:title>
  <dc:creator>Andrei Theodor</dc:creator>
  <cp:lastModifiedBy>Ovidiu Zlatian</cp:lastModifiedBy>
  <cp:revision>16</cp:revision>
  <dcterms:created xsi:type="dcterms:W3CDTF">2011-11-10T09:23:10Z</dcterms:created>
  <dcterms:modified xsi:type="dcterms:W3CDTF">2020-10-07T06:49:19Z</dcterms:modified>
</cp:coreProperties>
</file>