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0091F4E-3577-4C53-A353-8E3A75F3924C}" type="datetimeFigureOut">
              <a:rPr lang="en-US" smtClean="0"/>
              <a:pPr/>
              <a:t>11/25/2017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C31901F-D3F8-463E-A77D-C3C66EF982D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091F4E-3577-4C53-A353-8E3A75F3924C}" type="datetimeFigureOut">
              <a:rPr lang="en-US" smtClean="0"/>
              <a:pPr/>
              <a:t>11/25/2017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31901F-D3F8-463E-A77D-C3C66EF982D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091F4E-3577-4C53-A353-8E3A75F3924C}" type="datetimeFigureOut">
              <a:rPr lang="en-US" smtClean="0"/>
              <a:pPr/>
              <a:t>11/25/2017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31901F-D3F8-463E-A77D-C3C66EF982D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091F4E-3577-4C53-A353-8E3A75F3924C}" type="datetimeFigureOut">
              <a:rPr lang="en-US" smtClean="0"/>
              <a:pPr/>
              <a:t>11/25/2017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31901F-D3F8-463E-A77D-C3C66EF982D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0091F4E-3577-4C53-A353-8E3A75F3924C}" type="datetimeFigureOut">
              <a:rPr lang="en-US" smtClean="0"/>
              <a:pPr/>
              <a:t>11/25/2017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31901F-D3F8-463E-A77D-C3C66EF982D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0091F4E-3577-4C53-A353-8E3A75F3924C}" type="datetimeFigureOut">
              <a:rPr lang="en-US" smtClean="0"/>
              <a:pPr/>
              <a:t>11/25/2017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31901F-D3F8-463E-A77D-C3C66EF982D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0091F4E-3577-4C53-A353-8E3A75F3924C}" type="datetimeFigureOut">
              <a:rPr lang="en-US" smtClean="0"/>
              <a:pPr/>
              <a:t>11/25/2017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31901F-D3F8-463E-A77D-C3C66EF982D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0091F4E-3577-4C53-A353-8E3A75F3924C}" type="datetimeFigureOut">
              <a:rPr lang="en-US" smtClean="0"/>
              <a:pPr/>
              <a:t>11/25/2017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31901F-D3F8-463E-A77D-C3C66EF982D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091F4E-3577-4C53-A353-8E3A75F3924C}" type="datetimeFigureOut">
              <a:rPr lang="en-US" smtClean="0"/>
              <a:pPr/>
              <a:t>11/25/2017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31901F-D3F8-463E-A77D-C3C66EF982D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0091F4E-3577-4C53-A353-8E3A75F3924C}" type="datetimeFigureOut">
              <a:rPr lang="en-US" smtClean="0"/>
              <a:pPr/>
              <a:t>11/25/2017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31901F-D3F8-463E-A77D-C3C66EF982D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0091F4E-3577-4C53-A353-8E3A75F3924C}" type="datetimeFigureOut">
              <a:rPr lang="en-US" smtClean="0"/>
              <a:pPr/>
              <a:t>11/25/2017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C31901F-D3F8-463E-A77D-C3C66EF982D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0091F4E-3577-4C53-A353-8E3A75F3924C}" type="datetimeFigureOut">
              <a:rPr lang="en-US" smtClean="0"/>
              <a:pPr/>
              <a:t>11/25/2017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C31901F-D3F8-463E-A77D-C3C66EF982D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2214554"/>
            <a:ext cx="7851648" cy="1828800"/>
          </a:xfrm>
        </p:spPr>
        <p:txBody>
          <a:bodyPr>
            <a:normAutofit fontScale="90000"/>
          </a:bodyPr>
          <a:lstStyle/>
          <a:p>
            <a:r>
              <a:rPr lang="ro-RO" b="1" dirty="0"/>
              <a:t>APĂRAREA SPECIFICĂ-IMUNĂ. </a:t>
            </a:r>
            <a:r>
              <a:rPr lang="en-US" b="1" dirty="0"/>
              <a:t/>
            </a:r>
            <a:br>
              <a:rPr lang="en-US" b="1" dirty="0"/>
            </a:br>
            <a:r>
              <a:rPr lang="ro-RO" b="1" dirty="0"/>
              <a:t>IMUNOPROFILAXIE</a:t>
            </a:r>
            <a:r>
              <a:rPr lang="en-US" b="1" dirty="0"/>
              <a:t/>
            </a:r>
            <a:br>
              <a:rPr lang="en-US" b="1" dirty="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357166"/>
            <a:ext cx="8715436" cy="6500834"/>
          </a:xfrm>
        </p:spPr>
        <p:txBody>
          <a:bodyPr>
            <a:normAutofit fontScale="70000" lnSpcReduction="20000"/>
          </a:bodyPr>
          <a:lstStyle/>
          <a:p>
            <a:r>
              <a:rPr lang="ro-RO" dirty="0" smtClean="0"/>
              <a:t>În concluzie putem spune că, pentru celulele bacteriene, ca şi pentru cele ale altor microorganisme, eliminarea se realizează printr-un proces complex. </a:t>
            </a:r>
            <a:r>
              <a:rPr lang="en-US" dirty="0" err="1" smtClean="0"/>
              <a:t>În</a:t>
            </a:r>
            <a:r>
              <a:rPr lang="en-US" dirty="0" smtClean="0"/>
              <a:t> </a:t>
            </a:r>
            <a:r>
              <a:rPr lang="en-US" dirty="0" err="1" smtClean="0"/>
              <a:t>primul</a:t>
            </a:r>
            <a:r>
              <a:rPr lang="en-US" dirty="0" smtClean="0"/>
              <a:t> plan se produce, </a:t>
            </a:r>
            <a:r>
              <a:rPr lang="en-US" dirty="0" err="1" smtClean="0"/>
              <a:t>pe</a:t>
            </a:r>
            <a:r>
              <a:rPr lang="en-US" dirty="0" smtClean="0"/>
              <a:t> </a:t>
            </a:r>
            <a:r>
              <a:rPr lang="en-US" dirty="0" err="1" smtClean="0"/>
              <a:t>lângă</a:t>
            </a:r>
            <a:r>
              <a:rPr lang="en-US" dirty="0" smtClean="0"/>
              <a:t> </a:t>
            </a:r>
            <a:r>
              <a:rPr lang="en-US" b="1" dirty="0" err="1" smtClean="0"/>
              <a:t>opsonizarea</a:t>
            </a:r>
            <a:r>
              <a:rPr lang="en-US" b="1" dirty="0" smtClean="0"/>
              <a:t> </a:t>
            </a:r>
            <a:r>
              <a:rPr lang="en-US" b="1" dirty="0" err="1" smtClean="0"/>
              <a:t>nespecifică</a:t>
            </a:r>
            <a:r>
              <a:rPr lang="en-US" dirty="0" smtClean="0"/>
              <a:t>, </a:t>
            </a:r>
            <a:r>
              <a:rPr lang="en-US" dirty="0" err="1" smtClean="0"/>
              <a:t>şi</a:t>
            </a:r>
            <a:r>
              <a:rPr lang="en-US" dirty="0" smtClean="0"/>
              <a:t> </a:t>
            </a:r>
            <a:r>
              <a:rPr lang="en-US" b="1" dirty="0" err="1" smtClean="0"/>
              <a:t>opsonizarea</a:t>
            </a:r>
            <a:r>
              <a:rPr lang="en-US" b="1" dirty="0" smtClean="0"/>
              <a:t> </a:t>
            </a:r>
            <a:r>
              <a:rPr lang="en-US" b="1" dirty="0" err="1" smtClean="0"/>
              <a:t>specifică</a:t>
            </a:r>
            <a:r>
              <a:rPr lang="en-US" dirty="0" smtClean="0"/>
              <a:t>, </a:t>
            </a:r>
            <a:r>
              <a:rPr lang="en-US" dirty="0" err="1" smtClean="0"/>
              <a:t>prin</a:t>
            </a:r>
            <a:r>
              <a:rPr lang="en-US" dirty="0" smtClean="0"/>
              <a:t> </a:t>
            </a:r>
            <a:r>
              <a:rPr lang="en-US" dirty="0" err="1" smtClean="0"/>
              <a:t>acţiunea</a:t>
            </a:r>
            <a:r>
              <a:rPr lang="en-US" dirty="0" smtClean="0"/>
              <a:t> </a:t>
            </a:r>
            <a:r>
              <a:rPr lang="en-US" dirty="0" err="1" smtClean="0"/>
              <a:t>comună</a:t>
            </a:r>
            <a:r>
              <a:rPr lang="en-US" dirty="0" smtClean="0"/>
              <a:t> a </a:t>
            </a:r>
            <a:r>
              <a:rPr lang="en-US" dirty="0" err="1" smtClean="0"/>
              <a:t>anticorpilor</a:t>
            </a:r>
            <a:r>
              <a:rPr lang="en-US" dirty="0" smtClean="0"/>
              <a:t>. </a:t>
            </a:r>
            <a:r>
              <a:rPr lang="en-US" b="1" dirty="0" err="1" smtClean="0"/>
              <a:t>Formarea</a:t>
            </a:r>
            <a:r>
              <a:rPr lang="en-US" b="1" dirty="0" smtClean="0"/>
              <a:t> </a:t>
            </a:r>
            <a:r>
              <a:rPr lang="en-US" b="1" dirty="0" err="1" smtClean="0"/>
              <a:t>complexului</a:t>
            </a:r>
            <a:r>
              <a:rPr lang="en-US" b="1" dirty="0" smtClean="0"/>
              <a:t> antigen-</a:t>
            </a:r>
            <a:r>
              <a:rPr lang="en-US" b="1" dirty="0" err="1" smtClean="0"/>
              <a:t>anticorp</a:t>
            </a:r>
            <a:r>
              <a:rPr lang="en-US" dirty="0" smtClean="0"/>
              <a:t> </a:t>
            </a:r>
            <a:r>
              <a:rPr lang="en-US" dirty="0" err="1" smtClean="0"/>
              <a:t>favorizează</a:t>
            </a:r>
            <a:r>
              <a:rPr lang="en-US" dirty="0" smtClean="0"/>
              <a:t> </a:t>
            </a:r>
            <a:r>
              <a:rPr lang="en-US" dirty="0" err="1" smtClean="0"/>
              <a:t>prin</a:t>
            </a:r>
            <a:r>
              <a:rPr lang="en-US" dirty="0" smtClean="0"/>
              <a:t> </a:t>
            </a:r>
            <a:r>
              <a:rPr lang="en-US" dirty="0" err="1" smtClean="0"/>
              <a:t>receptorii</a:t>
            </a:r>
            <a:r>
              <a:rPr lang="en-US" dirty="0" smtClean="0"/>
              <a:t> </a:t>
            </a:r>
            <a:r>
              <a:rPr lang="en-US" dirty="0" err="1" smtClean="0"/>
              <a:t>pentru</a:t>
            </a:r>
            <a:r>
              <a:rPr lang="en-US" dirty="0" smtClean="0"/>
              <a:t> </a:t>
            </a:r>
            <a:r>
              <a:rPr lang="en-US" dirty="0" err="1" smtClean="0"/>
              <a:t>fragmentul</a:t>
            </a:r>
            <a:r>
              <a:rPr lang="en-US" dirty="0" smtClean="0"/>
              <a:t> </a:t>
            </a:r>
            <a:r>
              <a:rPr lang="en-US" dirty="0" err="1" smtClean="0"/>
              <a:t>Fc</a:t>
            </a:r>
            <a:r>
              <a:rPr lang="en-US" dirty="0" smtClean="0"/>
              <a:t> al </a:t>
            </a:r>
            <a:r>
              <a:rPr lang="en-US" dirty="0" err="1" smtClean="0"/>
              <a:t>imunoglobulinelor</a:t>
            </a:r>
            <a:r>
              <a:rPr lang="en-US" dirty="0" smtClean="0"/>
              <a:t> </a:t>
            </a:r>
            <a:r>
              <a:rPr lang="en-US" dirty="0" err="1" smtClean="0"/>
              <a:t>sau</a:t>
            </a:r>
            <a:r>
              <a:rPr lang="en-US" dirty="0" smtClean="0"/>
              <a:t> </a:t>
            </a:r>
            <a:r>
              <a:rPr lang="en-US" dirty="0" err="1" smtClean="0"/>
              <a:t>prin</a:t>
            </a:r>
            <a:r>
              <a:rPr lang="en-US" dirty="0" smtClean="0"/>
              <a:t> </a:t>
            </a:r>
            <a:r>
              <a:rPr lang="en-US" dirty="0" err="1" smtClean="0"/>
              <a:t>receptorii</a:t>
            </a:r>
            <a:r>
              <a:rPr lang="en-US" dirty="0" smtClean="0"/>
              <a:t> </a:t>
            </a:r>
            <a:r>
              <a:rPr lang="en-US" dirty="0" err="1" smtClean="0"/>
              <a:t>pentru</a:t>
            </a:r>
            <a:r>
              <a:rPr lang="en-US" dirty="0" smtClean="0"/>
              <a:t> C3, </a:t>
            </a:r>
            <a:r>
              <a:rPr lang="en-US" b="1" i="1" dirty="0" err="1" smtClean="0"/>
              <a:t>ataşarea</a:t>
            </a:r>
            <a:r>
              <a:rPr lang="en-US" b="1" i="1" dirty="0" smtClean="0"/>
              <a:t> </a:t>
            </a:r>
            <a:r>
              <a:rPr lang="en-US" b="1" i="1" dirty="0" err="1" smtClean="0"/>
              <a:t>bacteriilor</a:t>
            </a:r>
            <a:r>
              <a:rPr lang="en-US" b="1" i="1" dirty="0" smtClean="0"/>
              <a:t> </a:t>
            </a:r>
            <a:r>
              <a:rPr lang="en-US" b="1" i="1" dirty="0" err="1" smtClean="0"/>
              <a:t>pe</a:t>
            </a:r>
            <a:r>
              <a:rPr lang="en-US" b="1" i="1" dirty="0" smtClean="0"/>
              <a:t> </a:t>
            </a:r>
            <a:r>
              <a:rPr lang="en-US" b="1" i="1" dirty="0" err="1" smtClean="0"/>
              <a:t>celula</a:t>
            </a:r>
            <a:r>
              <a:rPr lang="en-US" b="1" i="1" dirty="0" smtClean="0"/>
              <a:t> </a:t>
            </a:r>
            <a:r>
              <a:rPr lang="en-US" b="1" i="1" dirty="0" err="1" smtClean="0"/>
              <a:t>fagocitară</a:t>
            </a:r>
            <a:r>
              <a:rPr lang="en-US" dirty="0" smtClean="0"/>
              <a:t> </a:t>
            </a:r>
            <a:r>
              <a:rPr lang="en-US" dirty="0" err="1" smtClean="0"/>
              <a:t>şi</a:t>
            </a:r>
            <a:r>
              <a:rPr lang="en-US" dirty="0" smtClean="0"/>
              <a:t>, </a:t>
            </a:r>
            <a:r>
              <a:rPr lang="en-US" dirty="0" err="1" smtClean="0"/>
              <a:t>pe</a:t>
            </a:r>
            <a:r>
              <a:rPr lang="en-US" dirty="0" smtClean="0"/>
              <a:t> </a:t>
            </a:r>
            <a:r>
              <a:rPr lang="en-US" dirty="0" err="1" smtClean="0"/>
              <a:t>această</a:t>
            </a:r>
            <a:r>
              <a:rPr lang="en-US" dirty="0" smtClean="0"/>
              <a:t> </a:t>
            </a:r>
            <a:r>
              <a:rPr lang="en-US" dirty="0" err="1" smtClean="0"/>
              <a:t>cale</a:t>
            </a:r>
            <a:r>
              <a:rPr lang="en-US" dirty="0" smtClean="0"/>
              <a:t>, </a:t>
            </a:r>
            <a:r>
              <a:rPr lang="en-US" b="1" i="1" dirty="0" err="1" smtClean="0"/>
              <a:t>înglobarea</a:t>
            </a:r>
            <a:r>
              <a:rPr lang="en-US" b="1" i="1" dirty="0" smtClean="0"/>
              <a:t> </a:t>
            </a:r>
            <a:r>
              <a:rPr lang="en-US" b="1" i="1" dirty="0" err="1" smtClean="0"/>
              <a:t>lor</a:t>
            </a:r>
            <a:r>
              <a:rPr lang="en-US" dirty="0" smtClean="0"/>
              <a:t>. </a:t>
            </a:r>
            <a:r>
              <a:rPr lang="fr-FR" dirty="0" smtClean="0"/>
              <a:t>Se </a:t>
            </a:r>
            <a:r>
              <a:rPr lang="fr-FR" dirty="0" err="1" smtClean="0"/>
              <a:t>consideră</a:t>
            </a:r>
            <a:r>
              <a:rPr lang="fr-FR" dirty="0" smtClean="0"/>
              <a:t> </a:t>
            </a:r>
            <a:r>
              <a:rPr lang="fr-FR" dirty="0" err="1" smtClean="0"/>
              <a:t>apoi</a:t>
            </a:r>
            <a:r>
              <a:rPr lang="fr-FR" dirty="0" smtClean="0"/>
              <a:t> </a:t>
            </a:r>
            <a:r>
              <a:rPr lang="fr-FR" dirty="0" err="1" smtClean="0"/>
              <a:t>că</a:t>
            </a:r>
            <a:r>
              <a:rPr lang="fr-FR" dirty="0" smtClean="0"/>
              <a:t> </a:t>
            </a:r>
            <a:r>
              <a:rPr lang="fr-FR" dirty="0" err="1" smtClean="0"/>
              <a:t>efectul</a:t>
            </a:r>
            <a:r>
              <a:rPr lang="fr-FR" dirty="0" smtClean="0"/>
              <a:t> </a:t>
            </a:r>
            <a:r>
              <a:rPr lang="fr-FR" dirty="0" err="1" smtClean="0"/>
              <a:t>comun</a:t>
            </a:r>
            <a:r>
              <a:rPr lang="fr-FR" dirty="0" smtClean="0"/>
              <a:t> </a:t>
            </a:r>
            <a:r>
              <a:rPr lang="fr-FR" dirty="0" err="1" smtClean="0"/>
              <a:t>imunoglobulină</a:t>
            </a:r>
            <a:r>
              <a:rPr lang="fr-FR" dirty="0" smtClean="0"/>
              <a:t>-</a:t>
            </a:r>
            <a:r>
              <a:rPr lang="fr-FR" dirty="0" err="1" smtClean="0"/>
              <a:t>complement</a:t>
            </a:r>
            <a:r>
              <a:rPr lang="fr-FR" dirty="0" smtClean="0"/>
              <a:t> </a:t>
            </a:r>
            <a:r>
              <a:rPr lang="fr-FR" dirty="0" err="1" smtClean="0"/>
              <a:t>facilitează</a:t>
            </a:r>
            <a:r>
              <a:rPr lang="fr-FR" dirty="0" smtClean="0"/>
              <a:t> de </a:t>
            </a:r>
            <a:r>
              <a:rPr lang="fr-FR" dirty="0" err="1" smtClean="0"/>
              <a:t>asemenea</a:t>
            </a:r>
            <a:r>
              <a:rPr lang="fr-FR" dirty="0" smtClean="0"/>
              <a:t> </a:t>
            </a:r>
            <a:r>
              <a:rPr lang="fr-FR" dirty="0" err="1" smtClean="0"/>
              <a:t>degradarea</a:t>
            </a:r>
            <a:r>
              <a:rPr lang="fr-FR" dirty="0" smtClean="0"/>
              <a:t> </a:t>
            </a:r>
            <a:r>
              <a:rPr lang="fr-FR" dirty="0" err="1" smtClean="0"/>
              <a:t>intracelulară</a:t>
            </a:r>
            <a:r>
              <a:rPr lang="fr-FR" dirty="0" smtClean="0"/>
              <a:t>. </a:t>
            </a:r>
            <a:r>
              <a:rPr lang="fr-FR" dirty="0" err="1" smtClean="0"/>
              <a:t>În</a:t>
            </a:r>
            <a:r>
              <a:rPr lang="fr-FR" dirty="0" smtClean="0"/>
              <a:t> </a:t>
            </a:r>
            <a:r>
              <a:rPr lang="fr-FR" dirty="0" err="1" smtClean="0"/>
              <a:t>afară</a:t>
            </a:r>
            <a:r>
              <a:rPr lang="fr-FR" dirty="0" smtClean="0"/>
              <a:t> de </a:t>
            </a:r>
            <a:r>
              <a:rPr lang="fr-FR" dirty="0" err="1" smtClean="0"/>
              <a:t>aceasta</a:t>
            </a:r>
            <a:r>
              <a:rPr lang="fr-FR" dirty="0" smtClean="0"/>
              <a:t>, </a:t>
            </a:r>
            <a:r>
              <a:rPr lang="fr-FR" dirty="0" err="1" smtClean="0"/>
              <a:t>reacţiile</a:t>
            </a:r>
            <a:r>
              <a:rPr lang="fr-FR" dirty="0" smtClean="0"/>
              <a:t> de </a:t>
            </a:r>
            <a:r>
              <a:rPr lang="fr-FR" dirty="0" err="1" smtClean="0"/>
              <a:t>agregare</a:t>
            </a:r>
            <a:r>
              <a:rPr lang="fr-FR" dirty="0" smtClean="0"/>
              <a:t> (</a:t>
            </a:r>
            <a:r>
              <a:rPr lang="fr-FR" dirty="0" err="1" smtClean="0"/>
              <a:t>aglutinarea</a:t>
            </a:r>
            <a:r>
              <a:rPr lang="fr-FR" dirty="0" smtClean="0"/>
              <a:t> </a:t>
            </a:r>
            <a:r>
              <a:rPr lang="fr-FR" dirty="0" err="1" smtClean="0"/>
              <a:t>pentru</a:t>
            </a:r>
            <a:r>
              <a:rPr lang="fr-FR" dirty="0" smtClean="0"/>
              <a:t> </a:t>
            </a:r>
            <a:r>
              <a:rPr lang="fr-FR" dirty="0" err="1" smtClean="0"/>
              <a:t>celule</a:t>
            </a:r>
            <a:r>
              <a:rPr lang="fr-FR" dirty="0" smtClean="0"/>
              <a:t> </a:t>
            </a:r>
            <a:r>
              <a:rPr lang="fr-FR" dirty="0" err="1" smtClean="0"/>
              <a:t>şi</a:t>
            </a:r>
            <a:r>
              <a:rPr lang="fr-FR" dirty="0" smtClean="0"/>
              <a:t> </a:t>
            </a:r>
            <a:r>
              <a:rPr lang="fr-FR" dirty="0" err="1" smtClean="0"/>
              <a:t>precipitarea</a:t>
            </a:r>
            <a:r>
              <a:rPr lang="fr-FR" dirty="0" smtClean="0"/>
              <a:t> </a:t>
            </a:r>
            <a:r>
              <a:rPr lang="fr-FR" dirty="0" err="1" smtClean="0"/>
              <a:t>pentru</a:t>
            </a:r>
            <a:r>
              <a:rPr lang="fr-FR" dirty="0" smtClean="0"/>
              <a:t> </a:t>
            </a:r>
            <a:r>
              <a:rPr lang="fr-FR" dirty="0" err="1" smtClean="0"/>
              <a:t>produşii</a:t>
            </a:r>
            <a:r>
              <a:rPr lang="fr-FR" dirty="0" smtClean="0"/>
              <a:t> </a:t>
            </a:r>
            <a:r>
              <a:rPr lang="fr-FR" dirty="0" err="1" smtClean="0"/>
              <a:t>solubili</a:t>
            </a:r>
            <a:r>
              <a:rPr lang="fr-FR" dirty="0" smtClean="0"/>
              <a:t>) </a:t>
            </a:r>
            <a:r>
              <a:rPr lang="fr-FR" dirty="0" err="1" smtClean="0"/>
              <a:t>împiedică</a:t>
            </a:r>
            <a:r>
              <a:rPr lang="fr-FR" dirty="0" smtClean="0"/>
              <a:t> </a:t>
            </a:r>
            <a:r>
              <a:rPr lang="fr-FR" dirty="0" err="1" smtClean="0"/>
              <a:t>difuziunea</a:t>
            </a:r>
            <a:r>
              <a:rPr lang="fr-FR" dirty="0" smtClean="0"/>
              <a:t> </a:t>
            </a:r>
            <a:r>
              <a:rPr lang="fr-FR" dirty="0" err="1" smtClean="0"/>
              <a:t>în</a:t>
            </a:r>
            <a:r>
              <a:rPr lang="fr-FR" dirty="0" smtClean="0"/>
              <a:t> </a:t>
            </a:r>
            <a:r>
              <a:rPr lang="fr-FR" dirty="0" err="1" smtClean="0"/>
              <a:t>ţesuturi</a:t>
            </a:r>
            <a:r>
              <a:rPr lang="fr-FR" dirty="0" smtClean="0"/>
              <a:t> </a:t>
            </a:r>
            <a:r>
              <a:rPr lang="fr-FR" dirty="0" err="1" smtClean="0"/>
              <a:t>şi</a:t>
            </a:r>
            <a:r>
              <a:rPr lang="fr-FR" dirty="0" smtClean="0"/>
              <a:t> mai ales, </a:t>
            </a:r>
            <a:r>
              <a:rPr lang="fr-FR" dirty="0" err="1" smtClean="0"/>
              <a:t>promovează</a:t>
            </a:r>
            <a:r>
              <a:rPr lang="fr-FR" dirty="0" smtClean="0"/>
              <a:t> </a:t>
            </a:r>
            <a:r>
              <a:rPr lang="fr-FR" dirty="0" err="1" smtClean="0"/>
              <a:t>fagocitarea</a:t>
            </a:r>
            <a:r>
              <a:rPr lang="fr-FR" dirty="0" smtClean="0"/>
              <a:t> </a:t>
            </a:r>
            <a:r>
              <a:rPr lang="fr-FR" dirty="0" err="1" smtClean="0"/>
              <a:t>agregatelor</a:t>
            </a:r>
            <a:r>
              <a:rPr lang="fr-FR" dirty="0" smtClean="0"/>
              <a:t>. Este </a:t>
            </a:r>
            <a:r>
              <a:rPr lang="fr-FR" dirty="0" err="1" smtClean="0"/>
              <a:t>apoi</a:t>
            </a:r>
            <a:r>
              <a:rPr lang="fr-FR" dirty="0" smtClean="0"/>
              <a:t> </a:t>
            </a:r>
            <a:r>
              <a:rPr lang="fr-FR" dirty="0" err="1" smtClean="0"/>
              <a:t>posibil</a:t>
            </a:r>
            <a:r>
              <a:rPr lang="fr-FR" dirty="0" smtClean="0"/>
              <a:t> ca </a:t>
            </a:r>
            <a:r>
              <a:rPr lang="fr-FR" dirty="0" err="1" smtClean="0"/>
              <a:t>anticorpii</a:t>
            </a:r>
            <a:r>
              <a:rPr lang="fr-FR" dirty="0" smtClean="0"/>
              <a:t> </a:t>
            </a:r>
            <a:r>
              <a:rPr lang="fr-FR" dirty="0" err="1" smtClean="0"/>
              <a:t>să</a:t>
            </a:r>
            <a:r>
              <a:rPr lang="fr-FR" dirty="0" smtClean="0"/>
              <a:t> se </a:t>
            </a:r>
            <a:r>
              <a:rPr lang="fr-FR" dirty="0" err="1" smtClean="0"/>
              <a:t>fixeze</a:t>
            </a:r>
            <a:r>
              <a:rPr lang="fr-FR" dirty="0" smtClean="0"/>
              <a:t> </a:t>
            </a:r>
            <a:r>
              <a:rPr lang="fr-FR" dirty="0" err="1" smtClean="0"/>
              <a:t>pe</a:t>
            </a:r>
            <a:r>
              <a:rPr lang="fr-FR" dirty="0" smtClean="0"/>
              <a:t> </a:t>
            </a:r>
            <a:r>
              <a:rPr lang="fr-FR" dirty="0" err="1" smtClean="0"/>
              <a:t>pili</a:t>
            </a:r>
            <a:r>
              <a:rPr lang="fr-FR" dirty="0" smtClean="0"/>
              <a:t> </a:t>
            </a:r>
            <a:r>
              <a:rPr lang="fr-FR" dirty="0" err="1" smtClean="0"/>
              <a:t>sau</a:t>
            </a:r>
            <a:r>
              <a:rPr lang="fr-FR" dirty="0" smtClean="0"/>
              <a:t> </a:t>
            </a:r>
            <a:r>
              <a:rPr lang="fr-FR" dirty="0" err="1" smtClean="0"/>
              <a:t>alţi</a:t>
            </a:r>
            <a:r>
              <a:rPr lang="fr-FR" dirty="0" smtClean="0"/>
              <a:t> </a:t>
            </a:r>
            <a:r>
              <a:rPr lang="fr-FR" dirty="0" err="1" smtClean="0"/>
              <a:t>determinanţi</a:t>
            </a:r>
            <a:r>
              <a:rPr lang="fr-FR" dirty="0" smtClean="0"/>
              <a:t> de </a:t>
            </a:r>
            <a:r>
              <a:rPr lang="fr-FR" dirty="0" err="1" smtClean="0"/>
              <a:t>aderare</a:t>
            </a:r>
            <a:r>
              <a:rPr lang="fr-FR" dirty="0" smtClean="0"/>
              <a:t> </a:t>
            </a:r>
            <a:r>
              <a:rPr lang="fr-FR" dirty="0" err="1" smtClean="0"/>
              <a:t>pe</a:t>
            </a:r>
            <a:r>
              <a:rPr lang="fr-FR" dirty="0" smtClean="0"/>
              <a:t> </a:t>
            </a:r>
            <a:r>
              <a:rPr lang="fr-FR" dirty="0" err="1" smtClean="0"/>
              <a:t>mucoase</a:t>
            </a:r>
            <a:r>
              <a:rPr lang="fr-FR" dirty="0" smtClean="0"/>
              <a:t> </a:t>
            </a:r>
            <a:r>
              <a:rPr lang="fr-FR" dirty="0" err="1" smtClean="0"/>
              <a:t>şi</a:t>
            </a:r>
            <a:r>
              <a:rPr lang="fr-FR" dirty="0" smtClean="0"/>
              <a:t> </a:t>
            </a:r>
            <a:r>
              <a:rPr lang="fr-FR" dirty="0" err="1" smtClean="0"/>
              <a:t>să</a:t>
            </a:r>
            <a:r>
              <a:rPr lang="fr-FR" dirty="0" smtClean="0"/>
              <a:t> </a:t>
            </a:r>
            <a:r>
              <a:rPr lang="fr-FR" dirty="0" err="1" smtClean="0"/>
              <a:t>împiedice</a:t>
            </a:r>
            <a:r>
              <a:rPr lang="fr-FR" dirty="0" smtClean="0"/>
              <a:t> </a:t>
            </a:r>
            <a:r>
              <a:rPr lang="fr-FR" dirty="0" err="1" smtClean="0"/>
              <a:t>astfel</a:t>
            </a:r>
            <a:r>
              <a:rPr lang="fr-FR" dirty="0" smtClean="0"/>
              <a:t> </a:t>
            </a:r>
            <a:r>
              <a:rPr lang="fr-FR" dirty="0" err="1" smtClean="0"/>
              <a:t>iniţierea</a:t>
            </a:r>
            <a:r>
              <a:rPr lang="fr-FR" dirty="0" smtClean="0"/>
              <a:t> </a:t>
            </a:r>
            <a:r>
              <a:rPr lang="fr-FR" dirty="0" err="1" smtClean="0"/>
              <a:t>infecţiei</a:t>
            </a:r>
            <a:r>
              <a:rPr lang="fr-FR" dirty="0" smtClean="0"/>
              <a:t>. </a:t>
            </a:r>
            <a:endParaRPr lang="en-US" dirty="0" smtClean="0"/>
          </a:p>
          <a:p>
            <a:r>
              <a:rPr lang="fr-FR" dirty="0" smtClean="0"/>
              <a:t>Un </a:t>
            </a:r>
            <a:r>
              <a:rPr lang="fr-FR" dirty="0" err="1" smtClean="0"/>
              <a:t>rol</a:t>
            </a:r>
            <a:r>
              <a:rPr lang="fr-FR" dirty="0" smtClean="0"/>
              <a:t> major </a:t>
            </a:r>
            <a:r>
              <a:rPr lang="fr-FR" dirty="0" err="1" smtClean="0"/>
              <a:t>în</a:t>
            </a:r>
            <a:r>
              <a:rPr lang="fr-FR" dirty="0" smtClean="0"/>
              <a:t> </a:t>
            </a:r>
            <a:r>
              <a:rPr lang="fr-FR" dirty="0" err="1" smtClean="0"/>
              <a:t>dezvoltarea</a:t>
            </a:r>
            <a:r>
              <a:rPr lang="fr-FR" dirty="0" smtClean="0"/>
              <a:t> </a:t>
            </a:r>
            <a:r>
              <a:rPr lang="fr-FR" dirty="0" err="1" smtClean="0"/>
              <a:t>reacţiilor</a:t>
            </a:r>
            <a:r>
              <a:rPr lang="fr-FR" dirty="0" smtClean="0"/>
              <a:t> </a:t>
            </a:r>
            <a:r>
              <a:rPr lang="fr-FR" dirty="0" err="1" smtClean="0"/>
              <a:t>imune</a:t>
            </a:r>
            <a:r>
              <a:rPr lang="fr-FR" dirty="0" smtClean="0"/>
              <a:t> </a:t>
            </a:r>
            <a:r>
              <a:rPr lang="fr-FR" dirty="0" err="1" smtClean="0"/>
              <a:t>îl</a:t>
            </a:r>
            <a:r>
              <a:rPr lang="fr-FR" dirty="0" smtClean="0"/>
              <a:t> are </a:t>
            </a:r>
            <a:r>
              <a:rPr lang="fr-FR" dirty="0" err="1" smtClean="0"/>
              <a:t>antrenarea</a:t>
            </a:r>
            <a:r>
              <a:rPr lang="fr-FR" dirty="0" smtClean="0"/>
              <a:t> </a:t>
            </a:r>
            <a:r>
              <a:rPr lang="fr-FR" b="1" dirty="0" err="1" smtClean="0"/>
              <a:t>sistemului</a:t>
            </a:r>
            <a:r>
              <a:rPr lang="fr-FR" b="1" dirty="0" smtClean="0"/>
              <a:t> </a:t>
            </a:r>
            <a:r>
              <a:rPr lang="fr-FR" b="1" dirty="0" err="1" smtClean="0"/>
              <a:t>complement</a:t>
            </a:r>
            <a:r>
              <a:rPr lang="fr-FR" dirty="0" smtClean="0"/>
              <a:t>, </a:t>
            </a:r>
            <a:r>
              <a:rPr lang="fr-FR" dirty="0" err="1" smtClean="0"/>
              <a:t>cunoscut</a:t>
            </a:r>
            <a:r>
              <a:rPr lang="fr-FR" dirty="0" smtClean="0"/>
              <a:t> </a:t>
            </a:r>
            <a:r>
              <a:rPr lang="fr-FR" dirty="0" err="1" smtClean="0"/>
              <a:t>drept</a:t>
            </a:r>
            <a:r>
              <a:rPr lang="fr-FR" dirty="0" smtClean="0"/>
              <a:t> </a:t>
            </a:r>
            <a:r>
              <a:rPr lang="fr-FR" b="1" i="1" dirty="0" err="1" smtClean="0"/>
              <a:t>sistem</a:t>
            </a:r>
            <a:r>
              <a:rPr lang="fr-FR" b="1" i="1" dirty="0" smtClean="0"/>
              <a:t> </a:t>
            </a:r>
            <a:r>
              <a:rPr lang="fr-FR" b="1" i="1" dirty="0" err="1" smtClean="0"/>
              <a:t>biologic</a:t>
            </a:r>
            <a:r>
              <a:rPr lang="fr-FR" b="1" i="1" dirty="0" smtClean="0"/>
              <a:t> de </a:t>
            </a:r>
            <a:r>
              <a:rPr lang="fr-FR" b="1" i="1" dirty="0" err="1" smtClean="0"/>
              <a:t>amplificare</a:t>
            </a:r>
            <a:r>
              <a:rPr lang="fr-FR" b="1" i="1" dirty="0" smtClean="0"/>
              <a:t> a </a:t>
            </a:r>
            <a:r>
              <a:rPr lang="fr-FR" b="1" i="1" dirty="0" err="1" smtClean="0"/>
              <a:t>răspunsului</a:t>
            </a:r>
            <a:r>
              <a:rPr lang="fr-FR" b="1" i="1" dirty="0" smtClean="0"/>
              <a:t> </a:t>
            </a:r>
            <a:r>
              <a:rPr lang="fr-FR" b="1" i="1" dirty="0" err="1" smtClean="0"/>
              <a:t>imun</a:t>
            </a:r>
            <a:r>
              <a:rPr lang="fr-FR" dirty="0" smtClean="0"/>
              <a:t>. </a:t>
            </a:r>
            <a:r>
              <a:rPr lang="fr-FR" dirty="0" err="1" smtClean="0"/>
              <a:t>Activarea</a:t>
            </a:r>
            <a:r>
              <a:rPr lang="fr-FR" dirty="0" smtClean="0"/>
              <a:t> </a:t>
            </a:r>
            <a:r>
              <a:rPr lang="fr-FR" dirty="0" err="1" smtClean="0"/>
              <a:t>acestui</a:t>
            </a:r>
            <a:r>
              <a:rPr lang="fr-FR" dirty="0" smtClean="0"/>
              <a:t> </a:t>
            </a:r>
            <a:r>
              <a:rPr lang="fr-FR" dirty="0" err="1" smtClean="0"/>
              <a:t>sistem</a:t>
            </a:r>
            <a:r>
              <a:rPr lang="fr-FR" dirty="0" smtClean="0"/>
              <a:t> </a:t>
            </a:r>
            <a:r>
              <a:rPr lang="fr-FR" dirty="0" err="1" smtClean="0"/>
              <a:t>pe</a:t>
            </a:r>
            <a:r>
              <a:rPr lang="fr-FR" dirty="0" smtClean="0"/>
              <a:t> </a:t>
            </a:r>
            <a:r>
              <a:rPr lang="fr-FR" dirty="0" err="1" smtClean="0"/>
              <a:t>suprafaţa</a:t>
            </a:r>
            <a:r>
              <a:rPr lang="fr-FR" dirty="0" smtClean="0"/>
              <a:t> </a:t>
            </a:r>
            <a:r>
              <a:rPr lang="fr-FR" dirty="0" err="1" smtClean="0"/>
              <a:t>celulelor</a:t>
            </a:r>
            <a:r>
              <a:rPr lang="fr-FR" dirty="0" smtClean="0"/>
              <a:t> “</a:t>
            </a:r>
            <a:r>
              <a:rPr lang="fr-FR" dirty="0" err="1" smtClean="0"/>
              <a:t>ţintă</a:t>
            </a:r>
            <a:r>
              <a:rPr lang="fr-FR" dirty="0" smtClean="0"/>
              <a:t>” are </a:t>
            </a:r>
            <a:r>
              <a:rPr lang="fr-FR" dirty="0" err="1" smtClean="0"/>
              <a:t>efect</a:t>
            </a:r>
            <a:r>
              <a:rPr lang="fr-FR" dirty="0" smtClean="0"/>
              <a:t> </a:t>
            </a:r>
            <a:r>
              <a:rPr lang="fr-FR" dirty="0" err="1" smtClean="0"/>
              <a:t>litic</a:t>
            </a:r>
            <a:r>
              <a:rPr lang="fr-FR" dirty="0" smtClean="0"/>
              <a:t> - </a:t>
            </a:r>
            <a:r>
              <a:rPr lang="fr-FR" dirty="0" err="1" smtClean="0"/>
              <a:t>bactericid</a:t>
            </a:r>
            <a:r>
              <a:rPr lang="fr-FR" dirty="0" smtClean="0"/>
              <a:t>, mai ales </a:t>
            </a:r>
            <a:r>
              <a:rPr lang="fr-FR" dirty="0" err="1" smtClean="0"/>
              <a:t>prin</a:t>
            </a:r>
            <a:r>
              <a:rPr lang="fr-FR" dirty="0" smtClean="0"/>
              <a:t> </a:t>
            </a:r>
            <a:r>
              <a:rPr lang="fr-FR" dirty="0" err="1" smtClean="0"/>
              <a:t>acţiunea</a:t>
            </a:r>
            <a:r>
              <a:rPr lang="fr-FR" dirty="0" smtClean="0"/>
              <a:t> </a:t>
            </a:r>
            <a:r>
              <a:rPr lang="fr-FR" dirty="0" err="1" smtClean="0"/>
              <a:t>sinergică</a:t>
            </a:r>
            <a:r>
              <a:rPr lang="fr-FR" dirty="0" smtClean="0"/>
              <a:t> </a:t>
            </a:r>
            <a:r>
              <a:rPr lang="fr-FR" dirty="0" err="1" smtClean="0"/>
              <a:t>cu</a:t>
            </a:r>
            <a:r>
              <a:rPr lang="fr-FR" dirty="0" smtClean="0"/>
              <a:t> </a:t>
            </a:r>
            <a:r>
              <a:rPr lang="fr-FR" dirty="0" err="1" smtClean="0"/>
              <a:t>lizozimul</a:t>
            </a:r>
            <a:r>
              <a:rPr lang="fr-FR" dirty="0" smtClean="0"/>
              <a:t>. </a:t>
            </a:r>
            <a:r>
              <a:rPr lang="fr-FR" dirty="0" err="1" smtClean="0"/>
              <a:t>În</a:t>
            </a:r>
            <a:r>
              <a:rPr lang="fr-FR" dirty="0" smtClean="0"/>
              <a:t> </a:t>
            </a:r>
            <a:r>
              <a:rPr lang="fr-FR" dirty="0" err="1" smtClean="0"/>
              <a:t>afară</a:t>
            </a:r>
            <a:r>
              <a:rPr lang="fr-FR" dirty="0" smtClean="0"/>
              <a:t> de </a:t>
            </a:r>
            <a:r>
              <a:rPr lang="fr-FR" dirty="0" err="1" smtClean="0"/>
              <a:t>aceasta</a:t>
            </a:r>
            <a:r>
              <a:rPr lang="fr-FR" dirty="0" smtClean="0"/>
              <a:t>, </a:t>
            </a:r>
            <a:r>
              <a:rPr lang="fr-FR" dirty="0" err="1" smtClean="0"/>
              <a:t>prin</a:t>
            </a:r>
            <a:r>
              <a:rPr lang="fr-FR" dirty="0" smtClean="0"/>
              <a:t> </a:t>
            </a:r>
            <a:r>
              <a:rPr lang="fr-FR" dirty="0" err="1" smtClean="0"/>
              <a:t>produşii</a:t>
            </a:r>
            <a:r>
              <a:rPr lang="fr-FR" dirty="0" smtClean="0"/>
              <a:t> </a:t>
            </a:r>
            <a:r>
              <a:rPr lang="fr-FR" dirty="0" err="1" smtClean="0"/>
              <a:t>biologici</a:t>
            </a:r>
            <a:r>
              <a:rPr lang="fr-FR" dirty="0" smtClean="0"/>
              <a:t> </a:t>
            </a:r>
            <a:r>
              <a:rPr lang="fr-FR" dirty="0" err="1" smtClean="0"/>
              <a:t>rezultaţi</a:t>
            </a:r>
            <a:r>
              <a:rPr lang="fr-FR" dirty="0" smtClean="0"/>
              <a:t> </a:t>
            </a:r>
            <a:r>
              <a:rPr lang="fr-FR" dirty="0" err="1" smtClean="0"/>
              <a:t>din</a:t>
            </a:r>
            <a:r>
              <a:rPr lang="fr-FR" dirty="0" smtClean="0"/>
              <a:t> </a:t>
            </a:r>
            <a:r>
              <a:rPr lang="fr-FR" dirty="0" err="1" smtClean="0"/>
              <a:t>activare</a:t>
            </a:r>
            <a:r>
              <a:rPr lang="fr-FR" dirty="0" smtClean="0"/>
              <a:t>, </a:t>
            </a:r>
            <a:r>
              <a:rPr lang="fr-FR" dirty="0" err="1" smtClean="0"/>
              <a:t>sistemul</a:t>
            </a:r>
            <a:r>
              <a:rPr lang="fr-FR" dirty="0" smtClean="0"/>
              <a:t> </a:t>
            </a:r>
            <a:r>
              <a:rPr lang="fr-FR" dirty="0" err="1" smtClean="0"/>
              <a:t>complementului</a:t>
            </a:r>
            <a:r>
              <a:rPr lang="fr-FR" dirty="0" smtClean="0"/>
              <a:t> are un </a:t>
            </a:r>
            <a:r>
              <a:rPr lang="fr-FR" b="1" i="1" dirty="0" err="1" smtClean="0"/>
              <a:t>rol</a:t>
            </a:r>
            <a:r>
              <a:rPr lang="fr-FR" b="1" i="1" dirty="0" smtClean="0"/>
              <a:t> </a:t>
            </a:r>
            <a:r>
              <a:rPr lang="fr-FR" b="1" i="1" dirty="0" err="1" smtClean="0"/>
              <a:t>cheie</a:t>
            </a:r>
            <a:r>
              <a:rPr lang="fr-FR" b="1" i="1" dirty="0" smtClean="0"/>
              <a:t> </a:t>
            </a:r>
            <a:r>
              <a:rPr lang="fr-FR" b="1" i="1" dirty="0" err="1" smtClean="0"/>
              <a:t>în</a:t>
            </a:r>
            <a:r>
              <a:rPr lang="fr-FR" b="1" i="1" dirty="0" smtClean="0"/>
              <a:t> </a:t>
            </a:r>
            <a:r>
              <a:rPr lang="fr-FR" b="1" i="1" dirty="0" err="1" smtClean="0"/>
              <a:t>echilibrarea</a:t>
            </a:r>
            <a:r>
              <a:rPr lang="fr-FR" b="1" i="1" dirty="0" smtClean="0"/>
              <a:t> </a:t>
            </a:r>
            <a:r>
              <a:rPr lang="fr-FR" b="1" i="1" dirty="0" err="1" smtClean="0"/>
              <a:t>reacţiei</a:t>
            </a:r>
            <a:r>
              <a:rPr lang="fr-FR" b="1" i="1" dirty="0" smtClean="0"/>
              <a:t> </a:t>
            </a:r>
            <a:r>
              <a:rPr lang="fr-FR" b="1" i="1" dirty="0" err="1" smtClean="0"/>
              <a:t>inflamatorii</a:t>
            </a:r>
            <a:r>
              <a:rPr lang="fr-FR" dirty="0" smtClean="0"/>
              <a:t>. </a:t>
            </a:r>
            <a:endParaRPr lang="en-US" dirty="0" smtClean="0"/>
          </a:p>
          <a:p>
            <a:r>
              <a:rPr lang="fr-FR" dirty="0" err="1" smtClean="0"/>
              <a:t>Într</a:t>
            </a:r>
            <a:r>
              <a:rPr lang="fr-FR" dirty="0" smtClean="0"/>
              <a:t>-o </a:t>
            </a:r>
            <a:r>
              <a:rPr lang="fr-FR" dirty="0" err="1" smtClean="0"/>
              <a:t>apreciere</a:t>
            </a:r>
            <a:r>
              <a:rPr lang="fr-FR" dirty="0" smtClean="0"/>
              <a:t> </a:t>
            </a:r>
            <a:r>
              <a:rPr lang="fr-FR" dirty="0" err="1" smtClean="0"/>
              <a:t>generală</a:t>
            </a:r>
            <a:r>
              <a:rPr lang="fr-FR" dirty="0" smtClean="0"/>
              <a:t> se </a:t>
            </a:r>
            <a:r>
              <a:rPr lang="fr-FR" dirty="0" err="1" smtClean="0"/>
              <a:t>poate</a:t>
            </a:r>
            <a:r>
              <a:rPr lang="fr-FR" dirty="0" smtClean="0"/>
              <a:t> </a:t>
            </a:r>
            <a:r>
              <a:rPr lang="fr-FR" dirty="0" err="1" smtClean="0"/>
              <a:t>considera</a:t>
            </a:r>
            <a:r>
              <a:rPr lang="fr-FR" dirty="0" smtClean="0"/>
              <a:t> </a:t>
            </a:r>
            <a:r>
              <a:rPr lang="fr-FR" dirty="0" err="1" smtClean="0"/>
              <a:t>că</a:t>
            </a:r>
            <a:r>
              <a:rPr lang="fr-FR" dirty="0" smtClean="0"/>
              <a:t> </a:t>
            </a:r>
            <a:r>
              <a:rPr lang="fr-FR" dirty="0" err="1" smtClean="0"/>
              <a:t>apărarea</a:t>
            </a:r>
            <a:r>
              <a:rPr lang="fr-FR" dirty="0" smtClean="0"/>
              <a:t> </a:t>
            </a:r>
            <a:r>
              <a:rPr lang="fr-FR" dirty="0" err="1" smtClean="0"/>
              <a:t>prin</a:t>
            </a:r>
            <a:r>
              <a:rPr lang="fr-FR" dirty="0" smtClean="0"/>
              <a:t> </a:t>
            </a:r>
            <a:r>
              <a:rPr lang="fr-FR" b="1" dirty="0" err="1" smtClean="0"/>
              <a:t>imunitatea</a:t>
            </a:r>
            <a:r>
              <a:rPr lang="fr-FR" b="1" dirty="0" smtClean="0"/>
              <a:t> </a:t>
            </a:r>
            <a:r>
              <a:rPr lang="fr-FR" b="1" dirty="0" err="1" smtClean="0"/>
              <a:t>umorală</a:t>
            </a:r>
            <a:r>
              <a:rPr lang="fr-FR" b="1" dirty="0" smtClean="0"/>
              <a:t> </a:t>
            </a:r>
            <a:r>
              <a:rPr lang="fr-FR" b="1" dirty="0" err="1" smtClean="0"/>
              <a:t>intervine</a:t>
            </a:r>
            <a:r>
              <a:rPr lang="fr-FR" dirty="0" smtClean="0"/>
              <a:t>, mai ales, </a:t>
            </a:r>
            <a:r>
              <a:rPr lang="fr-FR" b="1" dirty="0" err="1" smtClean="0"/>
              <a:t>faţă</a:t>
            </a:r>
            <a:r>
              <a:rPr lang="fr-FR" b="1" dirty="0" smtClean="0"/>
              <a:t> de </a:t>
            </a:r>
            <a:r>
              <a:rPr lang="fr-FR" b="1" dirty="0" err="1" smtClean="0"/>
              <a:t>bacteriile</a:t>
            </a:r>
            <a:r>
              <a:rPr lang="fr-FR" b="1" dirty="0" smtClean="0"/>
              <a:t> </a:t>
            </a:r>
            <a:r>
              <a:rPr lang="fr-FR" b="1" dirty="0" err="1" smtClean="0"/>
              <a:t>cu</a:t>
            </a:r>
            <a:r>
              <a:rPr lang="fr-FR" b="1" dirty="0" smtClean="0"/>
              <a:t> </a:t>
            </a:r>
            <a:r>
              <a:rPr lang="fr-FR" b="1" dirty="0" err="1" smtClean="0"/>
              <a:t>multiplicare</a:t>
            </a:r>
            <a:r>
              <a:rPr lang="fr-FR" b="1" dirty="0" smtClean="0"/>
              <a:t> </a:t>
            </a:r>
            <a:r>
              <a:rPr lang="fr-FR" b="1" dirty="0" err="1" smtClean="0"/>
              <a:t>extracelulară</a:t>
            </a:r>
            <a:r>
              <a:rPr lang="fr-FR" dirty="0" smtClean="0"/>
              <a:t>.  </a:t>
            </a:r>
            <a:endParaRPr lang="en-US" dirty="0" smtClean="0"/>
          </a:p>
          <a:p>
            <a:endParaRPr lang="en-US" dirty="0" smtClean="0"/>
          </a:p>
          <a:p>
            <a:r>
              <a:rPr lang="ro-RO" b="1" dirty="0" smtClean="0"/>
              <a:t>Anticorpii sunt implicaţi</a:t>
            </a:r>
            <a:r>
              <a:rPr lang="ro-RO" dirty="0" smtClean="0"/>
              <a:t> şi în </a:t>
            </a:r>
            <a:r>
              <a:rPr lang="ro-RO" b="1" dirty="0" smtClean="0"/>
              <a:t>rezistenţa faţă de microorganisme cu habitat intracelular</a:t>
            </a:r>
            <a:r>
              <a:rPr lang="ro-RO" dirty="0" smtClean="0"/>
              <a:t>, şi anume în </a:t>
            </a:r>
            <a:r>
              <a:rPr lang="ro-RO" b="1" i="1" dirty="0" smtClean="0"/>
              <a:t>citotoxicitatea mediată celular dependentă de anticorpi</a:t>
            </a:r>
            <a:r>
              <a:rPr lang="ro-RO" dirty="0" smtClean="0"/>
              <a:t>. IgG se fixează prin fragmentul Fab de antigenele bacteriene (fungice, virale) exprimate la suprafaţa celulelor infectate, iar cu fragmentul Fc de receptorii pentru Fc de pe suprafaţa limfocitelor K (killer). Acestea vor distruge celula infectată prin perforarea membranei celulare printr-un mecanism asemănător complementului (perforină).</a:t>
            </a:r>
            <a:endParaRPr lang="en-US" b="1"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500042"/>
            <a:ext cx="8501122" cy="6357958"/>
          </a:xfrm>
        </p:spPr>
        <p:txBody>
          <a:bodyPr>
            <a:normAutofit fontScale="70000" lnSpcReduction="20000"/>
          </a:bodyPr>
          <a:lstStyle/>
          <a:p>
            <a:r>
              <a:rPr lang="ro-RO" b="1" dirty="0" smtClean="0"/>
              <a:t>3.2. IMUNITATEA CELULARĂ </a:t>
            </a:r>
            <a:endParaRPr lang="en-US" b="1" dirty="0" smtClean="0"/>
          </a:p>
          <a:p>
            <a:r>
              <a:rPr lang="ro-RO" dirty="0" smtClean="0"/>
              <a:t>Unele bacterii (chlamydii şi rickettsii), virusurile, unele protozoare au parazitism intracelular obligatoriu (replicarea lor fiind dependentă de celula gazdă). Alte bacterii (bacilul tuberculos, bacilul leprei) au un habitat facultativ intracelular. Aceste microorganisme sunt protejate de acţiunea anticorpilor şi organismul dezvoltă alte mecanisme de apărare bazate pe imunitatea mediată celular. </a:t>
            </a:r>
            <a:endParaRPr lang="en-US" dirty="0" smtClean="0"/>
          </a:p>
          <a:p>
            <a:r>
              <a:rPr lang="ro-RO" dirty="0" smtClean="0"/>
              <a:t>Imunitatea mediată celular îşi exercită acţiunea antiinfecţioasă prin </a:t>
            </a:r>
            <a:r>
              <a:rPr lang="ro-RO" b="1" i="1" dirty="0" smtClean="0"/>
              <a:t>producerea de limfokine</a:t>
            </a:r>
            <a:r>
              <a:rPr lang="ro-RO" dirty="0" smtClean="0"/>
              <a:t> cu diferite şi multiple efecte asupra celulelor „ţintă”, între care poate fi amintită instalarea inflamaţiei cu infiltrat. </a:t>
            </a:r>
            <a:r>
              <a:rPr lang="ro-RO" b="1" i="1" dirty="0" smtClean="0"/>
              <a:t>Funcţie importantă antiinfecţioasă are macrofagul</a:t>
            </a:r>
            <a:r>
              <a:rPr lang="ro-RO" dirty="0" smtClean="0"/>
              <a:t>, care prin cooperare cu limfocitul T, </a:t>
            </a:r>
            <a:r>
              <a:rPr lang="ro-RO" i="1" dirty="0" smtClean="0"/>
              <a:t>devine activat, cu o capacitate crescută de oprire a multiplicării bacteriene şi cu efect bactericid crescut</a:t>
            </a:r>
            <a:r>
              <a:rPr lang="ro-RO" dirty="0" smtClean="0"/>
              <a:t>.</a:t>
            </a:r>
            <a:endParaRPr lang="en-US" dirty="0" smtClean="0"/>
          </a:p>
          <a:p>
            <a:r>
              <a:rPr lang="ro-RO" dirty="0" smtClean="0"/>
              <a:t>Trebuie apoi subliniat că procesele de imunitate mediată celular sunt </a:t>
            </a:r>
            <a:r>
              <a:rPr lang="ro-RO" i="1" dirty="0" smtClean="0"/>
              <a:t>răspunzătoare de </a:t>
            </a:r>
            <a:r>
              <a:rPr lang="ro-RO" b="1" i="1" dirty="0" smtClean="0"/>
              <a:t>evoluţia cronică</a:t>
            </a:r>
            <a:r>
              <a:rPr lang="ro-RO" i="1" dirty="0" smtClean="0"/>
              <a:t> care se întâlneşte în unele infecţii</a:t>
            </a:r>
            <a:r>
              <a:rPr lang="ro-RO" dirty="0" smtClean="0"/>
              <a:t> </a:t>
            </a:r>
            <a:r>
              <a:rPr lang="ro-RO" i="1" dirty="0" smtClean="0"/>
              <a:t>bacteriene</a:t>
            </a:r>
            <a:r>
              <a:rPr lang="ro-RO" dirty="0" smtClean="0"/>
              <a:t> şi, în primul rând, în tuberculoză. În plus, nu trebuie uitată </a:t>
            </a:r>
            <a:r>
              <a:rPr lang="ro-RO" b="1" i="1" dirty="0" smtClean="0"/>
              <a:t>poziţia centrală a limfocitelor T în modularea prin cooperare celulară a răspunsului imun</a:t>
            </a:r>
            <a:r>
              <a:rPr lang="ro-RO" dirty="0" smtClean="0"/>
              <a:t>, şi nici că </a:t>
            </a:r>
            <a:r>
              <a:rPr lang="ro-RO" b="1" i="1" dirty="0" smtClean="0"/>
              <a:t>subpopulaţiile de limfocite T intervin, direct sau modulator, în controlul efectelor distincte ale factorilor de patogenitate</a:t>
            </a:r>
            <a:r>
              <a:rPr lang="ro-RO" dirty="0" smtClean="0"/>
              <a:t>. </a:t>
            </a:r>
            <a:endParaRPr lang="en-US" dirty="0" smtClean="0"/>
          </a:p>
          <a:p>
            <a:r>
              <a:rPr lang="ro-RO" dirty="0" smtClean="0"/>
              <a:t>O menţiune aparte în funcţia de apărare, îi revine şi </a:t>
            </a:r>
            <a:r>
              <a:rPr lang="ro-RO" b="1" dirty="0" smtClean="0"/>
              <a:t>imunităţii locale</a:t>
            </a:r>
            <a:r>
              <a:rPr lang="ro-RO" dirty="0" smtClean="0"/>
              <a:t>, verigă foarte importantă deoarece </a:t>
            </a:r>
            <a:r>
              <a:rPr lang="ro-RO" b="1" i="1" dirty="0" smtClean="0"/>
              <a:t>poate opri instalarea microorganismelor la poarta de intrare</a:t>
            </a:r>
            <a:r>
              <a:rPr lang="ro-RO" dirty="0" smtClean="0"/>
              <a:t>. Intervin cu precădere </a:t>
            </a:r>
            <a:r>
              <a:rPr lang="ro-RO" b="1" dirty="0" smtClean="0"/>
              <a:t>imunoglobulinele secretorii (IgA secretorii)</a:t>
            </a:r>
            <a:r>
              <a:rPr lang="ro-RO" dirty="0" smtClean="0"/>
              <a:t>, care sunt sintetizate de sistemul limfoid local din submucoase, ceea ce explică concentrarea lor în secreţii. Este posibilă o asociere a IgM. Imunitatea umorală locală este întregită de </a:t>
            </a:r>
            <a:r>
              <a:rPr lang="ro-RO" b="1" dirty="0" smtClean="0"/>
              <a:t>participarea limfocitelor T</a:t>
            </a:r>
            <a:r>
              <a:rPr lang="ro-RO" dirty="0" smtClean="0"/>
              <a:t>, care fie din sistemul limfoid local, fie prin proprietatea lor recirculantă, pot întâlni antigenul în aceste poziţii şi iniţia reacţii ale imunităţii mediate celular cu efect de apărare.  </a:t>
            </a:r>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324492"/>
          </a:xfrm>
        </p:spPr>
        <p:txBody>
          <a:bodyPr>
            <a:normAutofit fontScale="70000" lnSpcReduction="20000"/>
          </a:bodyPr>
          <a:lstStyle/>
          <a:p>
            <a:r>
              <a:rPr lang="en-US" dirty="0" err="1" smtClean="0"/>
              <a:t>Imunitatea</a:t>
            </a:r>
            <a:r>
              <a:rPr lang="en-US" dirty="0" smtClean="0"/>
              <a:t> </a:t>
            </a:r>
            <a:r>
              <a:rPr lang="en-US" dirty="0" err="1" smtClean="0"/>
              <a:t>mediată</a:t>
            </a:r>
            <a:r>
              <a:rPr lang="en-US" dirty="0" smtClean="0"/>
              <a:t> </a:t>
            </a:r>
            <a:r>
              <a:rPr lang="en-US" dirty="0" err="1" smtClean="0"/>
              <a:t>celular</a:t>
            </a:r>
            <a:r>
              <a:rPr lang="en-US" dirty="0" smtClean="0"/>
              <a:t> </a:t>
            </a:r>
            <a:r>
              <a:rPr lang="en-US" dirty="0" err="1" smtClean="0"/>
              <a:t>cuprinde</a:t>
            </a:r>
            <a:r>
              <a:rPr lang="en-US" dirty="0" smtClean="0"/>
              <a:t> 2 </a:t>
            </a:r>
            <a:r>
              <a:rPr lang="en-US" dirty="0" err="1" smtClean="0"/>
              <a:t>procese</a:t>
            </a:r>
            <a:r>
              <a:rPr lang="en-US" dirty="0" smtClean="0"/>
              <a:t>:</a:t>
            </a:r>
          </a:p>
          <a:p>
            <a:endParaRPr lang="en-US" dirty="0" smtClean="0"/>
          </a:p>
          <a:p>
            <a:pPr lvl="0"/>
            <a:r>
              <a:rPr lang="en-US" b="1" dirty="0" err="1" smtClean="0"/>
              <a:t>Distrugerea</a:t>
            </a:r>
            <a:r>
              <a:rPr lang="en-US" b="1" dirty="0" smtClean="0"/>
              <a:t> de </a:t>
            </a:r>
            <a:r>
              <a:rPr lang="en-US" b="1" dirty="0" err="1" smtClean="0"/>
              <a:t>către</a:t>
            </a:r>
            <a:r>
              <a:rPr lang="en-US" b="1" dirty="0" smtClean="0"/>
              <a:t> </a:t>
            </a:r>
            <a:r>
              <a:rPr lang="en-US" b="1" dirty="0" err="1" smtClean="0"/>
              <a:t>limfocitele</a:t>
            </a:r>
            <a:r>
              <a:rPr lang="en-US" b="1" dirty="0" smtClean="0"/>
              <a:t> </a:t>
            </a:r>
            <a:r>
              <a:rPr lang="en-US" b="1" dirty="0" err="1" smtClean="0"/>
              <a:t>citotoxice</a:t>
            </a:r>
            <a:r>
              <a:rPr lang="en-US" b="1" dirty="0" smtClean="0"/>
              <a:t> (CD8+) (</a:t>
            </a:r>
            <a:r>
              <a:rPr lang="en-US" b="1" dirty="0" err="1" smtClean="0"/>
              <a:t>Tc</a:t>
            </a:r>
            <a:r>
              <a:rPr lang="en-US" b="1" dirty="0" smtClean="0"/>
              <a:t>) </a:t>
            </a:r>
            <a:r>
              <a:rPr lang="en-US" b="1" dirty="0" err="1" smtClean="0"/>
              <a:t>ajutate</a:t>
            </a:r>
            <a:r>
              <a:rPr lang="en-US" b="1" dirty="0" smtClean="0"/>
              <a:t> de </a:t>
            </a:r>
            <a:r>
              <a:rPr lang="en-US" b="1" dirty="0" err="1" smtClean="0"/>
              <a:t>limfocitele</a:t>
            </a:r>
            <a:r>
              <a:rPr lang="en-US" b="1" dirty="0" smtClean="0"/>
              <a:t> </a:t>
            </a:r>
            <a:r>
              <a:rPr lang="en-US" b="1" dirty="0" err="1" smtClean="0"/>
              <a:t>ajutătoare</a:t>
            </a:r>
            <a:r>
              <a:rPr lang="en-US" b="1" dirty="0" smtClean="0"/>
              <a:t>-helper (CD4+) (</a:t>
            </a:r>
            <a:r>
              <a:rPr lang="en-US" b="1" dirty="0" err="1" smtClean="0"/>
              <a:t>Th</a:t>
            </a:r>
            <a:r>
              <a:rPr lang="en-US" b="1" dirty="0" smtClean="0"/>
              <a:t>) a </a:t>
            </a:r>
            <a:r>
              <a:rPr lang="en-US" b="1" dirty="0" err="1" smtClean="0"/>
              <a:t>celulelor</a:t>
            </a:r>
            <a:r>
              <a:rPr lang="en-US" b="1" dirty="0" smtClean="0"/>
              <a:t> care </a:t>
            </a:r>
            <a:r>
              <a:rPr lang="en-US" b="1" dirty="0" err="1" smtClean="0"/>
              <a:t>conţin</a:t>
            </a:r>
            <a:r>
              <a:rPr lang="en-US" b="1" dirty="0" smtClean="0"/>
              <a:t> un microorganism </a:t>
            </a:r>
            <a:r>
              <a:rPr lang="en-US" b="1" dirty="0" err="1" smtClean="0"/>
              <a:t>în</a:t>
            </a:r>
            <a:r>
              <a:rPr lang="en-US" b="1" dirty="0" smtClean="0"/>
              <a:t> </a:t>
            </a:r>
            <a:r>
              <a:rPr lang="en-US" b="1" dirty="0" err="1" smtClean="0"/>
              <a:t>fază</a:t>
            </a:r>
            <a:r>
              <a:rPr lang="en-US" b="1" dirty="0" smtClean="0"/>
              <a:t> </a:t>
            </a:r>
            <a:r>
              <a:rPr lang="en-US" b="1" dirty="0" err="1" smtClean="0"/>
              <a:t>replicativă</a:t>
            </a:r>
            <a:r>
              <a:rPr lang="en-US" b="1" dirty="0" smtClean="0"/>
              <a:t> (</a:t>
            </a:r>
            <a:r>
              <a:rPr lang="en-US" b="1" dirty="0" err="1" smtClean="0"/>
              <a:t>în</a:t>
            </a:r>
            <a:r>
              <a:rPr lang="en-US" b="1" dirty="0" smtClean="0"/>
              <a:t> special </a:t>
            </a:r>
            <a:r>
              <a:rPr lang="en-US" b="1" dirty="0" err="1" smtClean="0"/>
              <a:t>virusuri</a:t>
            </a:r>
            <a:r>
              <a:rPr lang="en-US" b="1" dirty="0" smtClean="0"/>
              <a:t>)</a:t>
            </a:r>
            <a:r>
              <a:rPr lang="en-US" dirty="0" smtClean="0"/>
              <a:t>.</a:t>
            </a:r>
          </a:p>
          <a:p>
            <a:r>
              <a:rPr lang="en-US" dirty="0" err="1" smtClean="0"/>
              <a:t>Răspunsul</a:t>
            </a:r>
            <a:r>
              <a:rPr lang="en-US" dirty="0" smtClean="0"/>
              <a:t> </a:t>
            </a:r>
            <a:r>
              <a:rPr lang="en-US" dirty="0" err="1" smtClean="0"/>
              <a:t>celular</a:t>
            </a:r>
            <a:r>
              <a:rPr lang="en-US" dirty="0" smtClean="0"/>
              <a:t> </a:t>
            </a:r>
            <a:r>
              <a:rPr lang="en-US" dirty="0" err="1" smtClean="0"/>
              <a:t>este</a:t>
            </a:r>
            <a:r>
              <a:rPr lang="en-US" dirty="0" smtClean="0"/>
              <a:t> </a:t>
            </a:r>
            <a:r>
              <a:rPr lang="en-US" dirty="0" err="1" smtClean="0"/>
              <a:t>declanşat</a:t>
            </a:r>
            <a:r>
              <a:rPr lang="en-US" dirty="0" smtClean="0"/>
              <a:t> de</a:t>
            </a:r>
            <a:r>
              <a:rPr lang="en-US" b="1" i="1" dirty="0" smtClean="0"/>
              <a:t> </a:t>
            </a:r>
            <a:r>
              <a:rPr lang="en-US" b="1" i="1" dirty="0" err="1" smtClean="0"/>
              <a:t>limfocitul</a:t>
            </a:r>
            <a:r>
              <a:rPr lang="en-US" b="1" i="1" dirty="0" smtClean="0"/>
              <a:t> </a:t>
            </a:r>
            <a:r>
              <a:rPr lang="en-US" b="1" i="1" dirty="0" err="1" smtClean="0"/>
              <a:t>Th</a:t>
            </a:r>
            <a:r>
              <a:rPr lang="en-US" b="1" i="1" dirty="0" smtClean="0"/>
              <a:t> </a:t>
            </a:r>
            <a:r>
              <a:rPr lang="en-US" b="1" i="1" dirty="0" err="1" smtClean="0"/>
              <a:t>activat</a:t>
            </a:r>
            <a:r>
              <a:rPr lang="en-US" b="1" i="1" dirty="0" smtClean="0"/>
              <a:t> de </a:t>
            </a:r>
            <a:r>
              <a:rPr lang="en-US" b="1" i="1" dirty="0" err="1" smtClean="0"/>
              <a:t>macrofag</a:t>
            </a:r>
            <a:r>
              <a:rPr lang="en-US" dirty="0" smtClean="0"/>
              <a:t>. </a:t>
            </a:r>
            <a:r>
              <a:rPr lang="en-US" dirty="0" err="1" smtClean="0"/>
              <a:t>Astfel</a:t>
            </a:r>
            <a:r>
              <a:rPr lang="en-US" dirty="0" smtClean="0"/>
              <a:t>, </a:t>
            </a:r>
            <a:r>
              <a:rPr lang="en-US" dirty="0" err="1" smtClean="0"/>
              <a:t>macrofagul</a:t>
            </a:r>
            <a:r>
              <a:rPr lang="en-US" dirty="0" smtClean="0"/>
              <a:t>, care a </a:t>
            </a:r>
            <a:r>
              <a:rPr lang="en-US" dirty="0" err="1" smtClean="0"/>
              <a:t>fagocitat</a:t>
            </a:r>
            <a:r>
              <a:rPr lang="en-US" dirty="0" smtClean="0"/>
              <a:t> un virus, </a:t>
            </a:r>
            <a:r>
              <a:rPr lang="en-US" dirty="0" err="1" smtClean="0"/>
              <a:t>prezintă</a:t>
            </a:r>
            <a:r>
              <a:rPr lang="en-US" dirty="0" smtClean="0"/>
              <a:t> la </a:t>
            </a:r>
            <a:r>
              <a:rPr lang="en-US" dirty="0" err="1" smtClean="0"/>
              <a:t>suprafaţa</a:t>
            </a:r>
            <a:r>
              <a:rPr lang="en-US" dirty="0" smtClean="0"/>
              <a:t> </a:t>
            </a:r>
            <a:r>
              <a:rPr lang="en-US" dirty="0" err="1" smtClean="0"/>
              <a:t>celulei</a:t>
            </a:r>
            <a:r>
              <a:rPr lang="en-US" dirty="0" smtClean="0"/>
              <a:t>, </a:t>
            </a:r>
            <a:r>
              <a:rPr lang="en-US" dirty="0" err="1" smtClean="0"/>
              <a:t>limfocitului</a:t>
            </a:r>
            <a:r>
              <a:rPr lang="en-US" dirty="0" smtClean="0"/>
              <a:t> </a:t>
            </a:r>
            <a:r>
              <a:rPr lang="en-US" dirty="0" err="1" smtClean="0"/>
              <a:t>Th</a:t>
            </a:r>
            <a:r>
              <a:rPr lang="en-US" dirty="0" smtClean="0"/>
              <a:t>, </a:t>
            </a:r>
            <a:r>
              <a:rPr lang="en-US" dirty="0" err="1" smtClean="0"/>
              <a:t>antigenul</a:t>
            </a:r>
            <a:r>
              <a:rPr lang="en-US" dirty="0" smtClean="0"/>
              <a:t> viral </a:t>
            </a:r>
            <a:r>
              <a:rPr lang="en-US" dirty="0" err="1" smtClean="0"/>
              <a:t>prelucrat</a:t>
            </a:r>
            <a:r>
              <a:rPr lang="en-US" dirty="0" smtClean="0"/>
              <a:t> </a:t>
            </a:r>
            <a:r>
              <a:rPr lang="en-US" dirty="0" err="1" smtClean="0"/>
              <a:t>în</a:t>
            </a:r>
            <a:r>
              <a:rPr lang="en-US" dirty="0" smtClean="0"/>
              <a:t> </a:t>
            </a:r>
            <a:r>
              <a:rPr lang="en-US" dirty="0" err="1" smtClean="0"/>
              <a:t>asociaţie</a:t>
            </a:r>
            <a:r>
              <a:rPr lang="en-US" dirty="0" smtClean="0"/>
              <a:t> cu </a:t>
            </a:r>
            <a:r>
              <a:rPr lang="en-US" dirty="0" err="1" smtClean="0"/>
              <a:t>antigenele</a:t>
            </a:r>
            <a:r>
              <a:rPr lang="en-US" dirty="0" smtClean="0"/>
              <a:t> de </a:t>
            </a:r>
            <a:r>
              <a:rPr lang="en-US" dirty="0" err="1" smtClean="0"/>
              <a:t>clasa</a:t>
            </a:r>
            <a:r>
              <a:rPr lang="en-US" dirty="0" smtClean="0"/>
              <a:t> II ale </a:t>
            </a:r>
            <a:r>
              <a:rPr lang="en-US" dirty="0" err="1" smtClean="0"/>
              <a:t>complexului</a:t>
            </a:r>
            <a:r>
              <a:rPr lang="en-US" dirty="0" smtClean="0"/>
              <a:t> major de </a:t>
            </a:r>
            <a:r>
              <a:rPr lang="en-US" dirty="0" err="1" smtClean="0"/>
              <a:t>histocompatibilitate</a:t>
            </a:r>
            <a:r>
              <a:rPr lang="en-US" dirty="0" smtClean="0"/>
              <a:t> (CMH). </a:t>
            </a:r>
          </a:p>
          <a:p>
            <a:r>
              <a:rPr lang="fr-FR" dirty="0" err="1" smtClean="0"/>
              <a:t>Virusul</a:t>
            </a:r>
            <a:r>
              <a:rPr lang="fr-FR" dirty="0" smtClean="0"/>
              <a:t> </a:t>
            </a:r>
            <a:r>
              <a:rPr lang="fr-FR" dirty="0" err="1" smtClean="0"/>
              <a:t>pătrunde</a:t>
            </a:r>
            <a:r>
              <a:rPr lang="fr-FR" dirty="0" smtClean="0"/>
              <a:t> </a:t>
            </a:r>
            <a:r>
              <a:rPr lang="fr-FR" dirty="0" err="1" smtClean="0"/>
              <a:t>şi</a:t>
            </a:r>
            <a:r>
              <a:rPr lang="fr-FR" dirty="0" smtClean="0"/>
              <a:t> </a:t>
            </a:r>
            <a:r>
              <a:rPr lang="fr-FR" dirty="0" err="1" smtClean="0"/>
              <a:t>în</a:t>
            </a:r>
            <a:r>
              <a:rPr lang="fr-FR" dirty="0" smtClean="0"/>
              <a:t> </a:t>
            </a:r>
            <a:r>
              <a:rPr lang="fr-FR" dirty="0" err="1" smtClean="0"/>
              <a:t>alte</a:t>
            </a:r>
            <a:r>
              <a:rPr lang="fr-FR" dirty="0" smtClean="0"/>
              <a:t> </a:t>
            </a:r>
            <a:r>
              <a:rPr lang="fr-FR" dirty="0" err="1" smtClean="0"/>
              <a:t>celule</a:t>
            </a:r>
            <a:r>
              <a:rPr lang="fr-FR" dirty="0" smtClean="0"/>
              <a:t> </a:t>
            </a:r>
            <a:r>
              <a:rPr lang="fr-FR" dirty="0" err="1" smtClean="0"/>
              <a:t>decât</a:t>
            </a:r>
            <a:r>
              <a:rPr lang="fr-FR" dirty="0" smtClean="0"/>
              <a:t> </a:t>
            </a:r>
            <a:r>
              <a:rPr lang="fr-FR" dirty="0" err="1" smtClean="0"/>
              <a:t>macrofagele</a:t>
            </a:r>
            <a:r>
              <a:rPr lang="fr-FR" dirty="0" smtClean="0"/>
              <a:t>. </a:t>
            </a:r>
            <a:r>
              <a:rPr lang="fr-FR" b="1" i="1" dirty="0" err="1" smtClean="0"/>
              <a:t>Antigenele</a:t>
            </a:r>
            <a:r>
              <a:rPr lang="fr-FR" b="1" i="1" dirty="0" smtClean="0"/>
              <a:t> virale </a:t>
            </a:r>
            <a:r>
              <a:rPr lang="fr-FR" b="1" i="1" dirty="0" err="1" smtClean="0"/>
              <a:t>modifică</a:t>
            </a:r>
            <a:r>
              <a:rPr lang="fr-FR" b="1" i="1" dirty="0" smtClean="0"/>
              <a:t> </a:t>
            </a:r>
            <a:r>
              <a:rPr lang="fr-FR" b="1" i="1" dirty="0" err="1" smtClean="0"/>
              <a:t>imunogenitatea</a:t>
            </a:r>
            <a:r>
              <a:rPr lang="fr-FR" b="1" i="1" dirty="0" smtClean="0"/>
              <a:t> </a:t>
            </a:r>
            <a:r>
              <a:rPr lang="fr-FR" b="1" i="1" dirty="0" err="1" smtClean="0"/>
              <a:t>acestor</a:t>
            </a:r>
            <a:r>
              <a:rPr lang="fr-FR" b="1" i="1" dirty="0" smtClean="0"/>
              <a:t> </a:t>
            </a:r>
            <a:r>
              <a:rPr lang="fr-FR" b="1" i="1" dirty="0" err="1" smtClean="0"/>
              <a:t>celule</a:t>
            </a:r>
            <a:r>
              <a:rPr lang="fr-FR" dirty="0" smtClean="0"/>
              <a:t>, care devin </a:t>
            </a:r>
            <a:r>
              <a:rPr lang="fr-FR" dirty="0" err="1" smtClean="0"/>
              <a:t>astfel</a:t>
            </a:r>
            <a:r>
              <a:rPr lang="fr-FR" dirty="0" smtClean="0"/>
              <a:t> “non-self”. </a:t>
            </a:r>
            <a:r>
              <a:rPr lang="fr-FR" dirty="0" err="1" smtClean="0"/>
              <a:t>Celulele</a:t>
            </a:r>
            <a:r>
              <a:rPr lang="fr-FR" dirty="0" smtClean="0"/>
              <a:t> </a:t>
            </a:r>
            <a:r>
              <a:rPr lang="fr-FR" dirty="0" err="1" smtClean="0"/>
              <a:t>nucleate</a:t>
            </a:r>
            <a:r>
              <a:rPr lang="fr-FR" dirty="0" smtClean="0"/>
              <a:t> ale </a:t>
            </a:r>
            <a:r>
              <a:rPr lang="fr-FR" dirty="0" err="1" smtClean="0"/>
              <a:t>organismului</a:t>
            </a:r>
            <a:r>
              <a:rPr lang="fr-FR" dirty="0" smtClean="0"/>
              <a:t> (</a:t>
            </a:r>
            <a:r>
              <a:rPr lang="fr-FR" dirty="0" err="1" smtClean="0"/>
              <a:t>în</a:t>
            </a:r>
            <a:r>
              <a:rPr lang="fr-FR" dirty="0" smtClean="0"/>
              <a:t> </a:t>
            </a:r>
            <a:r>
              <a:rPr lang="fr-FR" dirty="0" err="1" smtClean="0"/>
              <a:t>afară</a:t>
            </a:r>
            <a:r>
              <a:rPr lang="fr-FR" dirty="0" smtClean="0"/>
              <a:t> de </a:t>
            </a:r>
            <a:r>
              <a:rPr lang="fr-FR" dirty="0" err="1" smtClean="0"/>
              <a:t>celulele</a:t>
            </a:r>
            <a:r>
              <a:rPr lang="fr-FR" dirty="0" smtClean="0"/>
              <a:t> </a:t>
            </a:r>
            <a:r>
              <a:rPr lang="fr-FR" dirty="0" err="1" smtClean="0"/>
              <a:t>prezentatoare</a:t>
            </a:r>
            <a:r>
              <a:rPr lang="fr-FR" dirty="0" smtClean="0"/>
              <a:t> de </a:t>
            </a:r>
            <a:r>
              <a:rPr lang="fr-FR" dirty="0" err="1" smtClean="0"/>
              <a:t>antigen</a:t>
            </a:r>
            <a:r>
              <a:rPr lang="fr-FR" dirty="0" smtClean="0"/>
              <a:t>) au la </a:t>
            </a:r>
            <a:r>
              <a:rPr lang="fr-FR" dirty="0" err="1" smtClean="0"/>
              <a:t>suprafaţa</a:t>
            </a:r>
            <a:r>
              <a:rPr lang="fr-FR" dirty="0" smtClean="0"/>
              <a:t> </a:t>
            </a:r>
            <a:r>
              <a:rPr lang="fr-FR" dirty="0" err="1" smtClean="0"/>
              <a:t>lor</a:t>
            </a:r>
            <a:r>
              <a:rPr lang="fr-FR" dirty="0" smtClean="0"/>
              <a:t> </a:t>
            </a:r>
            <a:r>
              <a:rPr lang="fr-FR" dirty="0" err="1" smtClean="0"/>
              <a:t>antigene</a:t>
            </a:r>
            <a:r>
              <a:rPr lang="fr-FR" dirty="0" smtClean="0"/>
              <a:t> de </a:t>
            </a:r>
            <a:r>
              <a:rPr lang="fr-FR" dirty="0" err="1" smtClean="0"/>
              <a:t>clasă</a:t>
            </a:r>
            <a:r>
              <a:rPr lang="fr-FR" dirty="0" smtClean="0"/>
              <a:t> I ale CMH </a:t>
            </a:r>
            <a:r>
              <a:rPr lang="fr-FR" dirty="0" err="1" smtClean="0"/>
              <a:t>în</a:t>
            </a:r>
            <a:r>
              <a:rPr lang="fr-FR" dirty="0" smtClean="0"/>
              <a:t> </a:t>
            </a:r>
            <a:r>
              <a:rPr lang="fr-FR" dirty="0" err="1" smtClean="0"/>
              <a:t>asociaţie</a:t>
            </a:r>
            <a:r>
              <a:rPr lang="fr-FR" dirty="0" smtClean="0"/>
              <a:t> </a:t>
            </a:r>
            <a:r>
              <a:rPr lang="fr-FR" dirty="0" err="1" smtClean="0"/>
              <a:t>cu</a:t>
            </a:r>
            <a:r>
              <a:rPr lang="fr-FR" dirty="0" smtClean="0"/>
              <a:t> care </a:t>
            </a:r>
            <a:r>
              <a:rPr lang="fr-FR" dirty="0" err="1" smtClean="0"/>
              <a:t>antigenul</a:t>
            </a:r>
            <a:r>
              <a:rPr lang="fr-FR" dirty="0" smtClean="0"/>
              <a:t> de </a:t>
            </a:r>
            <a:r>
              <a:rPr lang="fr-FR" dirty="0" err="1" smtClean="0"/>
              <a:t>suprafaţă</a:t>
            </a:r>
            <a:r>
              <a:rPr lang="fr-FR" dirty="0" smtClean="0"/>
              <a:t>, </a:t>
            </a:r>
            <a:r>
              <a:rPr lang="fr-FR" dirty="0" err="1" smtClean="0"/>
              <a:t>apărut</a:t>
            </a:r>
            <a:r>
              <a:rPr lang="fr-FR" dirty="0" smtClean="0"/>
              <a:t> </a:t>
            </a:r>
            <a:r>
              <a:rPr lang="fr-FR" dirty="0" err="1" smtClean="0"/>
              <a:t>datorită</a:t>
            </a:r>
            <a:r>
              <a:rPr lang="fr-FR" dirty="0" smtClean="0"/>
              <a:t> </a:t>
            </a:r>
            <a:r>
              <a:rPr lang="fr-FR" dirty="0" err="1" smtClean="0"/>
              <a:t>infecţiei</a:t>
            </a:r>
            <a:r>
              <a:rPr lang="fr-FR" dirty="0" smtClean="0"/>
              <a:t> virale, va fi “</a:t>
            </a:r>
            <a:r>
              <a:rPr lang="fr-FR" dirty="0" err="1" smtClean="0"/>
              <a:t>văzut</a:t>
            </a:r>
            <a:r>
              <a:rPr lang="fr-FR" dirty="0" smtClean="0"/>
              <a:t>” de </a:t>
            </a:r>
            <a:r>
              <a:rPr lang="fr-FR" dirty="0" err="1" smtClean="0"/>
              <a:t>limfocitele</a:t>
            </a:r>
            <a:r>
              <a:rPr lang="fr-FR" dirty="0" smtClean="0"/>
              <a:t> T </a:t>
            </a:r>
            <a:r>
              <a:rPr lang="fr-FR" dirty="0" err="1" smtClean="0"/>
              <a:t>citotoxice</a:t>
            </a:r>
            <a:r>
              <a:rPr lang="fr-FR" dirty="0" smtClean="0"/>
              <a:t>. </a:t>
            </a:r>
            <a:endParaRPr lang="en-US" dirty="0" smtClean="0"/>
          </a:p>
          <a:p>
            <a:r>
              <a:rPr lang="fr-FR" dirty="0" err="1" smtClean="0"/>
              <a:t>Limfocitele</a:t>
            </a:r>
            <a:r>
              <a:rPr lang="fr-FR" dirty="0" smtClean="0"/>
              <a:t> Tc se vor </a:t>
            </a:r>
            <a:r>
              <a:rPr lang="fr-FR" dirty="0" err="1" smtClean="0"/>
              <a:t>înmulţi</a:t>
            </a:r>
            <a:r>
              <a:rPr lang="fr-FR" dirty="0" smtClean="0"/>
              <a:t> </a:t>
            </a:r>
            <a:r>
              <a:rPr lang="fr-FR" dirty="0" err="1" smtClean="0"/>
              <a:t>sub</a:t>
            </a:r>
            <a:r>
              <a:rPr lang="fr-FR" dirty="0" smtClean="0"/>
              <a:t> </a:t>
            </a:r>
            <a:r>
              <a:rPr lang="fr-FR" dirty="0" err="1" smtClean="0"/>
              <a:t>acţiunea</a:t>
            </a:r>
            <a:r>
              <a:rPr lang="fr-FR" dirty="0" smtClean="0"/>
              <a:t> </a:t>
            </a:r>
            <a:r>
              <a:rPr lang="fr-FR" b="1" i="1" dirty="0" err="1" smtClean="0"/>
              <a:t>interleukinei</a:t>
            </a:r>
            <a:r>
              <a:rPr lang="fr-FR" b="1" i="1" dirty="0" smtClean="0"/>
              <a:t>-2 (IL-2) </a:t>
            </a:r>
            <a:r>
              <a:rPr lang="fr-FR" b="1" i="1" dirty="0" err="1" smtClean="0"/>
              <a:t>secretate</a:t>
            </a:r>
            <a:r>
              <a:rPr lang="fr-FR" b="1" i="1" dirty="0" smtClean="0"/>
              <a:t> de </a:t>
            </a:r>
            <a:r>
              <a:rPr lang="fr-FR" b="1" i="1" dirty="0" err="1" smtClean="0"/>
              <a:t>către</a:t>
            </a:r>
            <a:r>
              <a:rPr lang="fr-FR" b="1" i="1" dirty="0" smtClean="0"/>
              <a:t> </a:t>
            </a:r>
            <a:r>
              <a:rPr lang="fr-FR" b="1" i="1" dirty="0" err="1" smtClean="0"/>
              <a:t>limfocitul</a:t>
            </a:r>
            <a:r>
              <a:rPr lang="fr-FR" b="1" i="1" dirty="0" smtClean="0"/>
              <a:t> Th </a:t>
            </a:r>
            <a:r>
              <a:rPr lang="fr-FR" b="1" i="1" dirty="0" err="1" smtClean="0"/>
              <a:t>stimulat</a:t>
            </a:r>
            <a:r>
              <a:rPr lang="fr-FR" b="1" i="1" dirty="0" smtClean="0"/>
              <a:t> de </a:t>
            </a:r>
            <a:r>
              <a:rPr lang="fr-FR" b="1" i="1" dirty="0" err="1" smtClean="0"/>
              <a:t>macrofag</a:t>
            </a:r>
            <a:r>
              <a:rPr lang="fr-FR" dirty="0" smtClean="0"/>
              <a:t>. </a:t>
            </a:r>
            <a:r>
              <a:rPr lang="fr-FR" dirty="0" err="1" smtClean="0"/>
              <a:t>Rezultatul</a:t>
            </a:r>
            <a:r>
              <a:rPr lang="fr-FR" dirty="0" smtClean="0"/>
              <a:t> va fi </a:t>
            </a:r>
            <a:r>
              <a:rPr lang="fr-FR" dirty="0" err="1" smtClean="0"/>
              <a:t>că</a:t>
            </a:r>
            <a:r>
              <a:rPr lang="fr-FR" dirty="0" smtClean="0"/>
              <a:t> </a:t>
            </a:r>
            <a:r>
              <a:rPr lang="fr-FR" dirty="0" err="1" smtClean="0"/>
              <a:t>limfocitele</a:t>
            </a:r>
            <a:r>
              <a:rPr lang="fr-FR" dirty="0" smtClean="0"/>
              <a:t> </a:t>
            </a:r>
            <a:r>
              <a:rPr lang="fr-FR" b="1" i="1" dirty="0" smtClean="0"/>
              <a:t>Tc </a:t>
            </a:r>
            <a:r>
              <a:rPr lang="fr-FR" b="1" i="1" dirty="0" err="1" smtClean="0"/>
              <a:t>activate</a:t>
            </a:r>
            <a:r>
              <a:rPr lang="fr-FR" b="1" i="1" dirty="0" smtClean="0"/>
              <a:t> vor </a:t>
            </a:r>
            <a:r>
              <a:rPr lang="fr-FR" b="1" i="1" dirty="0" err="1" smtClean="0"/>
              <a:t>secreta</a:t>
            </a:r>
            <a:r>
              <a:rPr lang="fr-FR" dirty="0" smtClean="0"/>
              <a:t> </a:t>
            </a:r>
            <a:r>
              <a:rPr lang="fr-FR" b="1" i="1" dirty="0" err="1" smtClean="0"/>
              <a:t>citotoxine</a:t>
            </a:r>
            <a:r>
              <a:rPr lang="fr-FR" b="1" i="1" dirty="0" smtClean="0"/>
              <a:t> </a:t>
            </a:r>
            <a:r>
              <a:rPr lang="fr-FR" b="1" i="1" dirty="0" err="1" smtClean="0"/>
              <a:t>letale</a:t>
            </a:r>
            <a:r>
              <a:rPr lang="fr-FR" dirty="0" smtClean="0"/>
              <a:t> </a:t>
            </a:r>
            <a:r>
              <a:rPr lang="fr-FR" dirty="0" err="1" smtClean="0"/>
              <a:t>pentru</a:t>
            </a:r>
            <a:r>
              <a:rPr lang="fr-FR" dirty="0" smtClean="0"/>
              <a:t> </a:t>
            </a:r>
            <a:r>
              <a:rPr lang="fr-FR" dirty="0" err="1" smtClean="0"/>
              <a:t>celula</a:t>
            </a:r>
            <a:r>
              <a:rPr lang="fr-FR" dirty="0" smtClean="0"/>
              <a:t> virus </a:t>
            </a:r>
            <a:r>
              <a:rPr lang="fr-FR" dirty="0" err="1" smtClean="0"/>
              <a:t>infectată</a:t>
            </a:r>
            <a:r>
              <a:rPr lang="fr-FR" dirty="0" smtClean="0"/>
              <a:t>.</a:t>
            </a:r>
            <a:endParaRPr lang="en-US" dirty="0" smtClean="0"/>
          </a:p>
          <a:p>
            <a:r>
              <a:rPr lang="fr-FR" dirty="0" smtClean="0"/>
              <a:t>Ca </a:t>
            </a:r>
            <a:r>
              <a:rPr lang="fr-FR" dirty="0" err="1" smtClean="0"/>
              <a:t>şi</a:t>
            </a:r>
            <a:r>
              <a:rPr lang="fr-FR" dirty="0" smtClean="0"/>
              <a:t> </a:t>
            </a:r>
            <a:r>
              <a:rPr lang="fr-FR" dirty="0" err="1" smtClean="0"/>
              <a:t>în</a:t>
            </a:r>
            <a:r>
              <a:rPr lang="fr-FR" dirty="0" smtClean="0"/>
              <a:t> </a:t>
            </a:r>
            <a:r>
              <a:rPr lang="fr-FR" dirty="0" err="1" smtClean="0"/>
              <a:t>cazul</a:t>
            </a:r>
            <a:r>
              <a:rPr lang="fr-FR" dirty="0" smtClean="0"/>
              <a:t> </a:t>
            </a:r>
            <a:r>
              <a:rPr lang="fr-FR" dirty="0" err="1" smtClean="0"/>
              <a:t>limfocitelor</a:t>
            </a:r>
            <a:r>
              <a:rPr lang="fr-FR" dirty="0" smtClean="0"/>
              <a:t> Th </a:t>
            </a:r>
            <a:r>
              <a:rPr lang="fr-FR" dirty="0" err="1" smtClean="0"/>
              <a:t>şi</a:t>
            </a:r>
            <a:r>
              <a:rPr lang="fr-FR" dirty="0" smtClean="0"/>
              <a:t> </a:t>
            </a:r>
            <a:r>
              <a:rPr lang="fr-FR" dirty="0" err="1" smtClean="0"/>
              <a:t>limfocitelor</a:t>
            </a:r>
            <a:r>
              <a:rPr lang="fr-FR" dirty="0" smtClean="0"/>
              <a:t> B, o parte </a:t>
            </a:r>
            <a:r>
              <a:rPr lang="fr-FR" dirty="0" err="1" smtClean="0"/>
              <a:t>din</a:t>
            </a:r>
            <a:r>
              <a:rPr lang="fr-FR" dirty="0" smtClean="0"/>
              <a:t> Tc se vor </a:t>
            </a:r>
            <a:r>
              <a:rPr lang="fr-FR" dirty="0" err="1" smtClean="0"/>
              <a:t>diferenţia</a:t>
            </a:r>
            <a:r>
              <a:rPr lang="fr-FR" dirty="0" smtClean="0"/>
              <a:t> </a:t>
            </a:r>
            <a:r>
              <a:rPr lang="fr-FR" dirty="0" err="1" smtClean="0"/>
              <a:t>în</a:t>
            </a:r>
            <a:r>
              <a:rPr lang="fr-FR" dirty="0" smtClean="0"/>
              <a:t> </a:t>
            </a:r>
            <a:r>
              <a:rPr lang="fr-FR" dirty="0" err="1" smtClean="0"/>
              <a:t>limfocite</a:t>
            </a:r>
            <a:r>
              <a:rPr lang="fr-FR" dirty="0" smtClean="0"/>
              <a:t> </a:t>
            </a:r>
            <a:r>
              <a:rPr lang="fr-FR" b="1" i="1" dirty="0" smtClean="0"/>
              <a:t>Tc de </a:t>
            </a:r>
            <a:r>
              <a:rPr lang="fr-FR" b="1" i="1" dirty="0" err="1" smtClean="0"/>
              <a:t>memorie</a:t>
            </a:r>
            <a:r>
              <a:rPr lang="fr-FR" dirty="0" smtClean="0"/>
              <a:t>, </a:t>
            </a:r>
            <a:r>
              <a:rPr lang="fr-FR" dirty="0" err="1" smtClean="0"/>
              <a:t>capabile</a:t>
            </a:r>
            <a:r>
              <a:rPr lang="fr-FR" dirty="0" smtClean="0"/>
              <a:t> </a:t>
            </a:r>
            <a:r>
              <a:rPr lang="fr-FR" dirty="0" err="1" smtClean="0"/>
              <a:t>să</a:t>
            </a:r>
            <a:r>
              <a:rPr lang="fr-FR" dirty="0" smtClean="0"/>
              <a:t> </a:t>
            </a:r>
            <a:r>
              <a:rPr lang="fr-FR" dirty="0" err="1" smtClean="0"/>
              <a:t>iniţieze</a:t>
            </a:r>
            <a:r>
              <a:rPr lang="fr-FR" dirty="0" smtClean="0"/>
              <a:t> un </a:t>
            </a:r>
            <a:r>
              <a:rPr lang="fr-FR" dirty="0" err="1" smtClean="0"/>
              <a:t>răspuns</a:t>
            </a:r>
            <a:r>
              <a:rPr lang="fr-FR" dirty="0" smtClean="0"/>
              <a:t> </a:t>
            </a:r>
            <a:r>
              <a:rPr lang="fr-FR" dirty="0" err="1" smtClean="0"/>
              <a:t>celular</a:t>
            </a:r>
            <a:r>
              <a:rPr lang="fr-FR" dirty="0" smtClean="0"/>
              <a:t> mai prompt la un al </a:t>
            </a:r>
            <a:r>
              <a:rPr lang="fr-FR" dirty="0" err="1" smtClean="0"/>
              <a:t>doilea</a:t>
            </a:r>
            <a:r>
              <a:rPr lang="fr-FR" dirty="0" smtClean="0"/>
              <a:t> contact </a:t>
            </a:r>
            <a:r>
              <a:rPr lang="fr-FR" dirty="0" err="1" smtClean="0"/>
              <a:t>cu</a:t>
            </a:r>
            <a:r>
              <a:rPr lang="fr-FR" dirty="0" smtClean="0"/>
              <a:t> </a:t>
            </a:r>
            <a:r>
              <a:rPr lang="fr-FR" dirty="0" err="1" smtClean="0"/>
              <a:t>acelaşi</a:t>
            </a:r>
            <a:r>
              <a:rPr lang="fr-FR" dirty="0" smtClean="0"/>
              <a:t> </a:t>
            </a:r>
            <a:r>
              <a:rPr lang="fr-FR" dirty="0" err="1" smtClean="0"/>
              <a:t>antigen</a:t>
            </a:r>
            <a:r>
              <a:rPr lang="fr-FR" dirty="0" smtClean="0"/>
              <a:t>.</a:t>
            </a: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000108"/>
            <a:ext cx="8229600" cy="5538806"/>
          </a:xfrm>
        </p:spPr>
        <p:txBody>
          <a:bodyPr>
            <a:normAutofit fontScale="70000" lnSpcReduction="20000"/>
          </a:bodyPr>
          <a:lstStyle/>
          <a:p>
            <a:pPr lvl="0"/>
            <a:r>
              <a:rPr lang="fr-FR" b="1" dirty="0" err="1" smtClean="0"/>
              <a:t>Activarea</a:t>
            </a:r>
            <a:r>
              <a:rPr lang="fr-FR" b="1" dirty="0" smtClean="0"/>
              <a:t> </a:t>
            </a:r>
            <a:r>
              <a:rPr lang="fr-FR" b="1" dirty="0" err="1" smtClean="0"/>
              <a:t>prin</a:t>
            </a:r>
            <a:r>
              <a:rPr lang="fr-FR" b="1" dirty="0" smtClean="0"/>
              <a:t> </a:t>
            </a:r>
            <a:r>
              <a:rPr lang="fr-FR" b="1" dirty="0" err="1" smtClean="0"/>
              <a:t>interferon</a:t>
            </a:r>
            <a:r>
              <a:rPr lang="fr-FR" b="1" dirty="0" smtClean="0"/>
              <a:t> </a:t>
            </a:r>
            <a:r>
              <a:rPr lang="fr-FR" b="1" dirty="0" err="1" smtClean="0"/>
              <a:t>gama</a:t>
            </a:r>
            <a:r>
              <a:rPr lang="fr-FR" b="1" dirty="0" smtClean="0"/>
              <a:t> (</a:t>
            </a:r>
            <a:r>
              <a:rPr lang="en-US" b="1" dirty="0" smtClean="0">
                <a:sym typeface="Symbol"/>
              </a:rPr>
              <a:t></a:t>
            </a:r>
            <a:r>
              <a:rPr lang="fr-FR" b="1" dirty="0" smtClean="0"/>
              <a:t>IFN) </a:t>
            </a:r>
            <a:r>
              <a:rPr lang="fr-FR" b="1" dirty="0" err="1" smtClean="0"/>
              <a:t>şi</a:t>
            </a:r>
            <a:r>
              <a:rPr lang="fr-FR" b="1" dirty="0" smtClean="0"/>
              <a:t> </a:t>
            </a:r>
            <a:r>
              <a:rPr lang="fr-FR" b="1" dirty="0" err="1" smtClean="0"/>
              <a:t>altor</a:t>
            </a:r>
            <a:r>
              <a:rPr lang="fr-FR" b="1" dirty="0" smtClean="0"/>
              <a:t> </a:t>
            </a:r>
            <a:r>
              <a:rPr lang="fr-FR" b="1" dirty="0" err="1" smtClean="0"/>
              <a:t>citokine</a:t>
            </a:r>
            <a:r>
              <a:rPr lang="fr-FR" b="1" dirty="0" smtClean="0"/>
              <a:t> a </a:t>
            </a:r>
            <a:r>
              <a:rPr lang="fr-FR" b="1" dirty="0" err="1" smtClean="0"/>
              <a:t>macrofagelor</a:t>
            </a:r>
            <a:r>
              <a:rPr lang="fr-FR" b="1" dirty="0" smtClean="0"/>
              <a:t> </a:t>
            </a:r>
            <a:r>
              <a:rPr lang="fr-FR" b="1" dirty="0" err="1" smtClean="0"/>
              <a:t>pentru</a:t>
            </a:r>
            <a:r>
              <a:rPr lang="fr-FR" b="1" dirty="0" smtClean="0"/>
              <a:t> a le face </a:t>
            </a:r>
            <a:r>
              <a:rPr lang="fr-FR" b="1" dirty="0" err="1" smtClean="0"/>
              <a:t>capabile</a:t>
            </a:r>
            <a:r>
              <a:rPr lang="fr-FR" b="1" dirty="0" smtClean="0"/>
              <a:t> </a:t>
            </a:r>
            <a:r>
              <a:rPr lang="fr-FR" b="1" dirty="0" err="1" smtClean="0"/>
              <a:t>să</a:t>
            </a:r>
            <a:r>
              <a:rPr lang="fr-FR" b="1" dirty="0" smtClean="0"/>
              <a:t> </a:t>
            </a:r>
            <a:r>
              <a:rPr lang="fr-FR" b="1" dirty="0" err="1" smtClean="0"/>
              <a:t>distrugă</a:t>
            </a:r>
            <a:r>
              <a:rPr lang="fr-FR" b="1" dirty="0" smtClean="0"/>
              <a:t> </a:t>
            </a:r>
            <a:r>
              <a:rPr lang="fr-FR" b="1" dirty="0" err="1" smtClean="0"/>
              <a:t>microorganismul</a:t>
            </a:r>
            <a:r>
              <a:rPr lang="fr-FR" b="1" dirty="0" smtClean="0"/>
              <a:t> ce se </a:t>
            </a:r>
            <a:r>
              <a:rPr lang="fr-FR" b="1" dirty="0" err="1" smtClean="0"/>
              <a:t>dezvoltă</a:t>
            </a:r>
            <a:r>
              <a:rPr lang="fr-FR" b="1" dirty="0" smtClean="0"/>
              <a:t> </a:t>
            </a:r>
            <a:r>
              <a:rPr lang="fr-FR" b="1" dirty="0" err="1" smtClean="0"/>
              <a:t>în</a:t>
            </a:r>
            <a:r>
              <a:rPr lang="fr-FR" b="1" dirty="0" smtClean="0"/>
              <a:t> </a:t>
            </a:r>
            <a:r>
              <a:rPr lang="fr-FR" b="1" dirty="0" err="1" smtClean="0"/>
              <a:t>interiorul</a:t>
            </a:r>
            <a:r>
              <a:rPr lang="fr-FR" b="1" dirty="0" smtClean="0"/>
              <a:t> </a:t>
            </a:r>
            <a:r>
              <a:rPr lang="fr-FR" b="1" dirty="0" err="1" smtClean="0"/>
              <a:t>lor</a:t>
            </a:r>
            <a:r>
              <a:rPr lang="fr-FR" b="1" dirty="0" smtClean="0"/>
              <a:t> (</a:t>
            </a:r>
            <a:r>
              <a:rPr lang="fr-FR" b="1" dirty="0" err="1" smtClean="0"/>
              <a:t>bacilul</a:t>
            </a:r>
            <a:r>
              <a:rPr lang="fr-FR" b="1" dirty="0" smtClean="0"/>
              <a:t> Koch, </a:t>
            </a:r>
            <a:r>
              <a:rPr lang="fr-FR" b="1" dirty="0" err="1" smtClean="0"/>
              <a:t>leprei</a:t>
            </a:r>
            <a:r>
              <a:rPr lang="fr-FR" b="1" dirty="0" smtClean="0"/>
              <a:t>)</a:t>
            </a:r>
            <a:r>
              <a:rPr lang="fr-FR" dirty="0" smtClean="0"/>
              <a:t>.</a:t>
            </a:r>
            <a:endParaRPr lang="en-US" dirty="0" smtClean="0"/>
          </a:p>
          <a:p>
            <a:r>
              <a:rPr lang="fr-FR" dirty="0" err="1" smtClean="0"/>
              <a:t>În</a:t>
            </a:r>
            <a:r>
              <a:rPr lang="fr-FR" dirty="0" smtClean="0"/>
              <a:t> </a:t>
            </a:r>
            <a:r>
              <a:rPr lang="fr-FR" dirty="0" err="1" smtClean="0"/>
              <a:t>infecţiile</a:t>
            </a:r>
            <a:r>
              <a:rPr lang="fr-FR" dirty="0" smtClean="0"/>
              <a:t> </a:t>
            </a:r>
            <a:r>
              <a:rPr lang="fr-FR" dirty="0" err="1" smtClean="0"/>
              <a:t>cu</a:t>
            </a:r>
            <a:r>
              <a:rPr lang="fr-FR" dirty="0" smtClean="0"/>
              <a:t> </a:t>
            </a:r>
            <a:r>
              <a:rPr lang="fr-FR" dirty="0" err="1" smtClean="0"/>
              <a:t>germeni</a:t>
            </a:r>
            <a:r>
              <a:rPr lang="fr-FR" dirty="0" smtClean="0"/>
              <a:t> </a:t>
            </a:r>
            <a:r>
              <a:rPr lang="fr-FR" dirty="0" err="1" smtClean="0"/>
              <a:t>cu</a:t>
            </a:r>
            <a:r>
              <a:rPr lang="fr-FR" dirty="0" smtClean="0"/>
              <a:t> habitat </a:t>
            </a:r>
            <a:r>
              <a:rPr lang="fr-FR" dirty="0" err="1" smtClean="0"/>
              <a:t>facultativ</a:t>
            </a:r>
            <a:r>
              <a:rPr lang="fr-FR" dirty="0" smtClean="0"/>
              <a:t> </a:t>
            </a:r>
            <a:r>
              <a:rPr lang="fr-FR" dirty="0" err="1" smtClean="0"/>
              <a:t>sau</a:t>
            </a:r>
            <a:r>
              <a:rPr lang="fr-FR" dirty="0" smtClean="0"/>
              <a:t> </a:t>
            </a:r>
            <a:r>
              <a:rPr lang="fr-FR" dirty="0" err="1" smtClean="0"/>
              <a:t>obligatoriu</a:t>
            </a:r>
            <a:r>
              <a:rPr lang="fr-FR" dirty="0" smtClean="0"/>
              <a:t> </a:t>
            </a:r>
            <a:r>
              <a:rPr lang="fr-FR" dirty="0" err="1" smtClean="0"/>
              <a:t>intracelular</a:t>
            </a:r>
            <a:r>
              <a:rPr lang="fr-FR" dirty="0" smtClean="0"/>
              <a:t> (TBC, </a:t>
            </a:r>
            <a:r>
              <a:rPr lang="fr-FR" dirty="0" err="1" smtClean="0"/>
              <a:t>lepră</a:t>
            </a:r>
            <a:r>
              <a:rPr lang="fr-FR" dirty="0" smtClean="0"/>
              <a:t>), un </a:t>
            </a:r>
            <a:r>
              <a:rPr lang="fr-FR" dirty="0" err="1" smtClean="0"/>
              <a:t>rol</a:t>
            </a:r>
            <a:r>
              <a:rPr lang="fr-FR" dirty="0" smtClean="0"/>
              <a:t> important </a:t>
            </a:r>
            <a:r>
              <a:rPr lang="fr-FR" dirty="0" err="1" smtClean="0"/>
              <a:t>îl</a:t>
            </a:r>
            <a:r>
              <a:rPr lang="fr-FR" dirty="0" smtClean="0"/>
              <a:t> au </a:t>
            </a:r>
            <a:r>
              <a:rPr lang="fr-FR" b="1" i="1" dirty="0" err="1" smtClean="0"/>
              <a:t>macrofagele</a:t>
            </a:r>
            <a:r>
              <a:rPr lang="fr-FR" b="1" i="1" dirty="0" smtClean="0"/>
              <a:t> </a:t>
            </a:r>
            <a:r>
              <a:rPr lang="fr-FR" b="1" i="1" dirty="0" err="1" smtClean="0"/>
              <a:t>şi</a:t>
            </a:r>
            <a:r>
              <a:rPr lang="fr-FR" b="1" i="1" dirty="0" smtClean="0"/>
              <a:t> </a:t>
            </a:r>
            <a:r>
              <a:rPr lang="fr-FR" b="1" i="1" dirty="0" err="1" smtClean="0"/>
              <a:t>limfocitele</a:t>
            </a:r>
            <a:r>
              <a:rPr lang="fr-FR" b="1" i="1" dirty="0" smtClean="0"/>
              <a:t> Th</a:t>
            </a:r>
            <a:r>
              <a:rPr lang="fr-FR" dirty="0" smtClean="0"/>
              <a:t>. </a:t>
            </a:r>
            <a:r>
              <a:rPr lang="fr-FR" dirty="0" err="1" smtClean="0"/>
              <a:t>Acestea</a:t>
            </a:r>
            <a:r>
              <a:rPr lang="fr-FR" dirty="0" smtClean="0"/>
              <a:t> </a:t>
            </a:r>
            <a:r>
              <a:rPr lang="fr-FR" dirty="0" err="1" smtClean="0"/>
              <a:t>secretă</a:t>
            </a:r>
            <a:r>
              <a:rPr lang="fr-FR" dirty="0" smtClean="0"/>
              <a:t> </a:t>
            </a:r>
            <a:r>
              <a:rPr lang="fr-FR" dirty="0" err="1" smtClean="0"/>
              <a:t>limfokine</a:t>
            </a:r>
            <a:r>
              <a:rPr lang="fr-FR" dirty="0" smtClean="0"/>
              <a:t> care </a:t>
            </a:r>
            <a:r>
              <a:rPr lang="fr-FR" dirty="0" err="1" smtClean="0"/>
              <a:t>activează</a:t>
            </a:r>
            <a:r>
              <a:rPr lang="fr-FR" dirty="0" smtClean="0"/>
              <a:t> </a:t>
            </a:r>
            <a:r>
              <a:rPr lang="fr-FR" dirty="0" err="1" smtClean="0"/>
              <a:t>macrofagele</a:t>
            </a:r>
            <a:r>
              <a:rPr lang="fr-FR" dirty="0" smtClean="0"/>
              <a:t> </a:t>
            </a:r>
            <a:r>
              <a:rPr lang="fr-FR" dirty="0" err="1" smtClean="0"/>
              <a:t>şi</a:t>
            </a:r>
            <a:r>
              <a:rPr lang="fr-FR" dirty="0" smtClean="0"/>
              <a:t> </a:t>
            </a:r>
            <a:r>
              <a:rPr lang="fr-FR" dirty="0" err="1" smtClean="0"/>
              <a:t>recrutează</a:t>
            </a:r>
            <a:r>
              <a:rPr lang="fr-FR" dirty="0" smtClean="0"/>
              <a:t> </a:t>
            </a:r>
            <a:r>
              <a:rPr lang="fr-FR" dirty="0" err="1" smtClean="0"/>
              <a:t>şi</a:t>
            </a:r>
            <a:r>
              <a:rPr lang="fr-FR" dirty="0" smtClean="0"/>
              <a:t> </a:t>
            </a:r>
            <a:r>
              <a:rPr lang="fr-FR" dirty="0" err="1" smtClean="0"/>
              <a:t>alte</a:t>
            </a:r>
            <a:r>
              <a:rPr lang="fr-FR" dirty="0" smtClean="0"/>
              <a:t> </a:t>
            </a:r>
            <a:r>
              <a:rPr lang="fr-FR" dirty="0" err="1" smtClean="0"/>
              <a:t>celule</a:t>
            </a:r>
            <a:r>
              <a:rPr lang="fr-FR" dirty="0" smtClean="0"/>
              <a:t>. </a:t>
            </a:r>
            <a:endParaRPr lang="en-US" dirty="0" smtClean="0"/>
          </a:p>
          <a:p>
            <a:r>
              <a:rPr lang="fr-FR" dirty="0" smtClean="0"/>
              <a:t>Se </a:t>
            </a:r>
            <a:r>
              <a:rPr lang="fr-FR" dirty="0" err="1" smtClean="0"/>
              <a:t>iniţiază</a:t>
            </a:r>
            <a:r>
              <a:rPr lang="fr-FR" dirty="0" smtClean="0"/>
              <a:t> </a:t>
            </a:r>
            <a:r>
              <a:rPr lang="fr-FR" dirty="0" err="1" smtClean="0"/>
              <a:t>astfel</a:t>
            </a:r>
            <a:r>
              <a:rPr lang="fr-FR" dirty="0" smtClean="0"/>
              <a:t> un </a:t>
            </a:r>
            <a:r>
              <a:rPr lang="fr-FR" b="1" i="1" dirty="0" err="1" smtClean="0"/>
              <a:t>răspuns</a:t>
            </a:r>
            <a:r>
              <a:rPr lang="fr-FR" b="1" i="1" dirty="0" smtClean="0"/>
              <a:t> </a:t>
            </a:r>
            <a:r>
              <a:rPr lang="fr-FR" b="1" i="1" dirty="0" err="1" smtClean="0"/>
              <a:t>inflamator</a:t>
            </a:r>
            <a:r>
              <a:rPr lang="fr-FR" b="1" i="1" dirty="0" smtClean="0"/>
              <a:t> </a:t>
            </a:r>
            <a:r>
              <a:rPr lang="fr-FR" b="1" i="1" dirty="0" err="1" smtClean="0"/>
              <a:t>denumit</a:t>
            </a:r>
            <a:r>
              <a:rPr lang="fr-FR" b="1" i="1" dirty="0" smtClean="0"/>
              <a:t> “de tip </a:t>
            </a:r>
            <a:r>
              <a:rPr lang="fr-FR" b="1" i="1" dirty="0" err="1" smtClean="0"/>
              <a:t>întârziat</a:t>
            </a:r>
            <a:r>
              <a:rPr lang="fr-FR" b="1" i="1" dirty="0" smtClean="0"/>
              <a:t>”</a:t>
            </a:r>
            <a:r>
              <a:rPr lang="fr-FR" dirty="0" smtClean="0"/>
              <a:t>, el </a:t>
            </a:r>
            <a:r>
              <a:rPr lang="fr-FR" dirty="0" err="1" smtClean="0"/>
              <a:t>apărând</a:t>
            </a:r>
            <a:r>
              <a:rPr lang="fr-FR" dirty="0" smtClean="0"/>
              <a:t> </a:t>
            </a:r>
            <a:r>
              <a:rPr lang="fr-FR" dirty="0" err="1" smtClean="0"/>
              <a:t>după</a:t>
            </a:r>
            <a:r>
              <a:rPr lang="fr-FR" dirty="0" smtClean="0"/>
              <a:t> </a:t>
            </a:r>
            <a:r>
              <a:rPr lang="fr-FR" dirty="0" err="1" smtClean="0"/>
              <a:t>cel</a:t>
            </a:r>
            <a:r>
              <a:rPr lang="fr-FR" dirty="0" smtClean="0"/>
              <a:t> </a:t>
            </a:r>
            <a:r>
              <a:rPr lang="fr-FR" dirty="0" err="1" smtClean="0"/>
              <a:t>puţin</a:t>
            </a:r>
            <a:r>
              <a:rPr lang="fr-FR" dirty="0" smtClean="0"/>
              <a:t> 24-48 de ore. O parte </a:t>
            </a:r>
            <a:r>
              <a:rPr lang="fr-FR" dirty="0" err="1" smtClean="0"/>
              <a:t>din</a:t>
            </a:r>
            <a:r>
              <a:rPr lang="fr-FR" dirty="0" smtClean="0"/>
              <a:t> </a:t>
            </a:r>
            <a:r>
              <a:rPr lang="fr-FR" dirty="0" err="1" smtClean="0"/>
              <a:t>microorganismele</a:t>
            </a:r>
            <a:r>
              <a:rPr lang="fr-FR" dirty="0" smtClean="0"/>
              <a:t> ce-</a:t>
            </a:r>
            <a:r>
              <a:rPr lang="fr-FR" dirty="0" err="1" smtClean="0"/>
              <a:t>şi</a:t>
            </a:r>
            <a:r>
              <a:rPr lang="fr-FR" dirty="0" smtClean="0"/>
              <a:t> </a:t>
            </a:r>
            <a:r>
              <a:rPr lang="fr-FR" dirty="0" err="1" smtClean="0"/>
              <a:t>desfăşoară</a:t>
            </a:r>
            <a:r>
              <a:rPr lang="fr-FR" dirty="0" smtClean="0"/>
              <a:t> </a:t>
            </a:r>
            <a:r>
              <a:rPr lang="fr-FR" dirty="0" err="1" smtClean="0"/>
              <a:t>ciclul</a:t>
            </a:r>
            <a:r>
              <a:rPr lang="fr-FR" dirty="0" smtClean="0"/>
              <a:t> de </a:t>
            </a:r>
            <a:r>
              <a:rPr lang="fr-FR" dirty="0" err="1" smtClean="0"/>
              <a:t>viaţă</a:t>
            </a:r>
            <a:r>
              <a:rPr lang="fr-FR" dirty="0" smtClean="0"/>
              <a:t> </a:t>
            </a:r>
            <a:r>
              <a:rPr lang="fr-FR" dirty="0" err="1" smtClean="0"/>
              <a:t>şi</a:t>
            </a:r>
            <a:r>
              <a:rPr lang="fr-FR" dirty="0" smtClean="0"/>
              <a:t> </a:t>
            </a:r>
            <a:r>
              <a:rPr lang="fr-FR" dirty="0" err="1" smtClean="0"/>
              <a:t>supravieţuiesc</a:t>
            </a:r>
            <a:r>
              <a:rPr lang="fr-FR" dirty="0" smtClean="0"/>
              <a:t> </a:t>
            </a:r>
            <a:r>
              <a:rPr lang="fr-FR" dirty="0" err="1" smtClean="0"/>
              <a:t>în</a:t>
            </a:r>
            <a:r>
              <a:rPr lang="fr-FR" dirty="0" smtClean="0"/>
              <a:t> </a:t>
            </a:r>
            <a:r>
              <a:rPr lang="fr-FR" dirty="0" err="1" smtClean="0"/>
              <a:t>macrofage</a:t>
            </a:r>
            <a:r>
              <a:rPr lang="fr-FR" dirty="0" smtClean="0"/>
              <a:t> </a:t>
            </a:r>
            <a:r>
              <a:rPr lang="fr-FR" dirty="0" err="1" smtClean="0"/>
              <a:t>mor</a:t>
            </a:r>
            <a:r>
              <a:rPr lang="fr-FR" dirty="0" smtClean="0"/>
              <a:t>, </a:t>
            </a:r>
            <a:r>
              <a:rPr lang="fr-FR" dirty="0" err="1" smtClean="0"/>
              <a:t>iar</a:t>
            </a:r>
            <a:r>
              <a:rPr lang="fr-FR" dirty="0" smtClean="0"/>
              <a:t> </a:t>
            </a:r>
            <a:r>
              <a:rPr lang="fr-FR" dirty="0" err="1" smtClean="0"/>
              <a:t>produsele</a:t>
            </a:r>
            <a:r>
              <a:rPr lang="fr-FR" dirty="0" smtClean="0"/>
              <a:t> </a:t>
            </a:r>
            <a:r>
              <a:rPr lang="fr-FR" dirty="0" err="1" smtClean="0"/>
              <a:t>lor</a:t>
            </a:r>
            <a:r>
              <a:rPr lang="fr-FR" dirty="0" smtClean="0"/>
              <a:t> de </a:t>
            </a:r>
            <a:r>
              <a:rPr lang="fr-FR" dirty="0" err="1" smtClean="0"/>
              <a:t>degradare</a:t>
            </a:r>
            <a:r>
              <a:rPr lang="fr-FR" dirty="0" smtClean="0"/>
              <a:t> </a:t>
            </a:r>
            <a:r>
              <a:rPr lang="fr-FR" dirty="0" err="1" smtClean="0"/>
              <a:t>prelucrate</a:t>
            </a:r>
            <a:r>
              <a:rPr lang="fr-FR" dirty="0" smtClean="0"/>
              <a:t> </a:t>
            </a:r>
            <a:r>
              <a:rPr lang="fr-FR" dirty="0" err="1" smtClean="0"/>
              <a:t>ajung</a:t>
            </a:r>
            <a:r>
              <a:rPr lang="fr-FR" dirty="0" smtClean="0"/>
              <a:t> la </a:t>
            </a:r>
            <a:r>
              <a:rPr lang="fr-FR" dirty="0" err="1" smtClean="0"/>
              <a:t>suprafaţa</a:t>
            </a:r>
            <a:r>
              <a:rPr lang="fr-FR" dirty="0" smtClean="0"/>
              <a:t> </a:t>
            </a:r>
            <a:r>
              <a:rPr lang="fr-FR" dirty="0" err="1" smtClean="0"/>
              <a:t>acestor</a:t>
            </a:r>
            <a:r>
              <a:rPr lang="fr-FR" dirty="0" smtClean="0"/>
              <a:t> </a:t>
            </a:r>
            <a:r>
              <a:rPr lang="fr-FR" dirty="0" err="1" smtClean="0"/>
              <a:t>celule</a:t>
            </a:r>
            <a:r>
              <a:rPr lang="fr-FR" dirty="0" smtClean="0"/>
              <a:t>.</a:t>
            </a:r>
            <a:endParaRPr lang="en-US" dirty="0" smtClean="0"/>
          </a:p>
          <a:p>
            <a:r>
              <a:rPr lang="fr-FR" dirty="0" err="1" smtClean="0"/>
              <a:t>Macrofagele</a:t>
            </a:r>
            <a:r>
              <a:rPr lang="fr-FR" dirty="0" smtClean="0"/>
              <a:t> </a:t>
            </a:r>
            <a:r>
              <a:rPr lang="fr-FR" dirty="0" err="1" smtClean="0"/>
              <a:t>prezintă</a:t>
            </a:r>
            <a:r>
              <a:rPr lang="fr-FR" dirty="0" smtClean="0"/>
              <a:t> </a:t>
            </a:r>
            <a:r>
              <a:rPr lang="fr-FR" dirty="0" err="1" smtClean="0"/>
              <a:t>aceste</a:t>
            </a:r>
            <a:r>
              <a:rPr lang="fr-FR" dirty="0" smtClean="0"/>
              <a:t> </a:t>
            </a:r>
            <a:r>
              <a:rPr lang="fr-FR" dirty="0" err="1" smtClean="0"/>
              <a:t>antigene</a:t>
            </a:r>
            <a:r>
              <a:rPr lang="fr-FR" dirty="0" smtClean="0"/>
              <a:t> </a:t>
            </a:r>
            <a:r>
              <a:rPr lang="fr-FR" dirty="0" err="1" smtClean="0"/>
              <a:t>limfocitelor</a:t>
            </a:r>
            <a:r>
              <a:rPr lang="fr-FR" dirty="0" smtClean="0"/>
              <a:t> Th, </a:t>
            </a:r>
            <a:r>
              <a:rPr lang="fr-FR" dirty="0" err="1" smtClean="0"/>
              <a:t>în</a:t>
            </a:r>
            <a:r>
              <a:rPr lang="fr-FR" dirty="0" smtClean="0"/>
              <a:t> </a:t>
            </a:r>
            <a:r>
              <a:rPr lang="fr-FR" dirty="0" err="1" smtClean="0"/>
              <a:t>asociaţie</a:t>
            </a:r>
            <a:r>
              <a:rPr lang="fr-FR" dirty="0" smtClean="0"/>
              <a:t> </a:t>
            </a:r>
            <a:r>
              <a:rPr lang="fr-FR" dirty="0" err="1" smtClean="0"/>
              <a:t>cu</a:t>
            </a:r>
            <a:r>
              <a:rPr lang="fr-FR" dirty="0" smtClean="0"/>
              <a:t> </a:t>
            </a:r>
            <a:r>
              <a:rPr lang="fr-FR" dirty="0" err="1" smtClean="0"/>
              <a:t>antigenele</a:t>
            </a:r>
            <a:r>
              <a:rPr lang="fr-FR" dirty="0" smtClean="0"/>
              <a:t> de </a:t>
            </a:r>
            <a:r>
              <a:rPr lang="fr-FR" dirty="0" err="1" smtClean="0"/>
              <a:t>clasa</a:t>
            </a:r>
            <a:r>
              <a:rPr lang="fr-FR" dirty="0" smtClean="0"/>
              <a:t> II ale CMH. </a:t>
            </a:r>
            <a:r>
              <a:rPr lang="fr-FR" b="1" i="1" dirty="0" err="1" smtClean="0"/>
              <a:t>Limfocitul</a:t>
            </a:r>
            <a:r>
              <a:rPr lang="fr-FR" b="1" i="1" dirty="0" smtClean="0"/>
              <a:t> Th </a:t>
            </a:r>
            <a:r>
              <a:rPr lang="fr-FR" b="1" i="1" dirty="0" err="1" smtClean="0"/>
              <a:t>declanşează</a:t>
            </a:r>
            <a:r>
              <a:rPr lang="fr-FR" b="1" i="1" dirty="0" smtClean="0"/>
              <a:t> </a:t>
            </a:r>
            <a:r>
              <a:rPr lang="fr-FR" b="1" i="1" dirty="0" err="1" smtClean="0"/>
              <a:t>secreţia</a:t>
            </a:r>
            <a:r>
              <a:rPr lang="fr-FR" b="1" i="1" dirty="0" smtClean="0"/>
              <a:t> de </a:t>
            </a:r>
            <a:r>
              <a:rPr lang="en-US" b="1" i="1" dirty="0" smtClean="0">
                <a:sym typeface="Symbol"/>
              </a:rPr>
              <a:t></a:t>
            </a:r>
            <a:r>
              <a:rPr lang="fr-FR" b="1" i="1" dirty="0" smtClean="0"/>
              <a:t>IFN</a:t>
            </a:r>
            <a:r>
              <a:rPr lang="fr-FR" b="1" dirty="0" smtClean="0"/>
              <a:t> </a:t>
            </a:r>
            <a:r>
              <a:rPr lang="fr-FR" dirty="0" err="1" smtClean="0"/>
              <a:t>şi</a:t>
            </a:r>
            <a:r>
              <a:rPr lang="fr-FR" dirty="0" smtClean="0"/>
              <a:t> a </a:t>
            </a:r>
            <a:r>
              <a:rPr lang="fr-FR" dirty="0" err="1" smtClean="0"/>
              <a:t>altor</a:t>
            </a:r>
            <a:r>
              <a:rPr lang="fr-FR" dirty="0" smtClean="0"/>
              <a:t> </a:t>
            </a:r>
            <a:r>
              <a:rPr lang="fr-FR" dirty="0" err="1" smtClean="0"/>
              <a:t>factori</a:t>
            </a:r>
            <a:r>
              <a:rPr lang="fr-FR" dirty="0" smtClean="0"/>
              <a:t> de </a:t>
            </a:r>
            <a:r>
              <a:rPr lang="fr-FR" dirty="0" err="1" smtClean="0"/>
              <a:t>activare</a:t>
            </a:r>
            <a:r>
              <a:rPr lang="fr-FR" dirty="0" smtClean="0"/>
              <a:t> ai </a:t>
            </a:r>
            <a:r>
              <a:rPr lang="fr-FR" dirty="0" err="1" smtClean="0"/>
              <a:t>macrofagelor</a:t>
            </a:r>
            <a:r>
              <a:rPr lang="fr-FR" dirty="0" smtClean="0"/>
              <a:t> care vor </a:t>
            </a:r>
            <a:r>
              <a:rPr lang="fr-FR" dirty="0" err="1" smtClean="0"/>
              <a:t>acţiona</a:t>
            </a:r>
            <a:r>
              <a:rPr lang="fr-FR" dirty="0" smtClean="0"/>
              <a:t> </a:t>
            </a:r>
            <a:r>
              <a:rPr lang="fr-FR" dirty="0" err="1" smtClean="0"/>
              <a:t>asupra</a:t>
            </a:r>
            <a:r>
              <a:rPr lang="fr-FR" dirty="0" smtClean="0"/>
              <a:t> </a:t>
            </a:r>
            <a:r>
              <a:rPr lang="fr-FR" dirty="0" err="1" smtClean="0"/>
              <a:t>macrofagului</a:t>
            </a:r>
            <a:r>
              <a:rPr lang="fr-FR" dirty="0" smtClean="0"/>
              <a:t> </a:t>
            </a:r>
            <a:r>
              <a:rPr lang="fr-FR" dirty="0" err="1" smtClean="0"/>
              <a:t>şi</a:t>
            </a:r>
            <a:r>
              <a:rPr lang="fr-FR" dirty="0" smtClean="0"/>
              <a:t>-l vor transforma </a:t>
            </a:r>
            <a:r>
              <a:rPr lang="fr-FR" dirty="0" err="1" smtClean="0"/>
              <a:t>într</a:t>
            </a:r>
            <a:r>
              <a:rPr lang="fr-FR" dirty="0" smtClean="0"/>
              <a:t>-un </a:t>
            </a:r>
            <a:r>
              <a:rPr lang="fr-FR" b="1" i="1" dirty="0" err="1" smtClean="0"/>
              <a:t>macrofag</a:t>
            </a:r>
            <a:r>
              <a:rPr lang="fr-FR" b="1" i="1" dirty="0" smtClean="0"/>
              <a:t> </a:t>
            </a:r>
            <a:r>
              <a:rPr lang="fr-FR" b="1" i="1" dirty="0" err="1" smtClean="0"/>
              <a:t>activat</a:t>
            </a:r>
            <a:r>
              <a:rPr lang="fr-FR" b="1" i="1" dirty="0" smtClean="0"/>
              <a:t> </a:t>
            </a:r>
            <a:r>
              <a:rPr lang="fr-FR" b="1" i="1" dirty="0" err="1" smtClean="0"/>
              <a:t>sau</a:t>
            </a:r>
            <a:r>
              <a:rPr lang="fr-FR" b="1" i="1" dirty="0" smtClean="0"/>
              <a:t> “</a:t>
            </a:r>
            <a:r>
              <a:rPr lang="fr-FR" b="1" i="1" dirty="0" err="1" smtClean="0"/>
              <a:t>furios</a:t>
            </a:r>
            <a:r>
              <a:rPr lang="fr-FR" b="1" i="1" dirty="0" smtClean="0"/>
              <a:t>”</a:t>
            </a:r>
            <a:r>
              <a:rPr lang="fr-FR" dirty="0" smtClean="0"/>
              <a:t>. </a:t>
            </a:r>
            <a:r>
              <a:rPr lang="fr-FR" dirty="0" err="1" smtClean="0"/>
              <a:t>Factorii</a:t>
            </a:r>
            <a:r>
              <a:rPr lang="fr-FR" dirty="0" smtClean="0"/>
              <a:t> de </a:t>
            </a:r>
            <a:r>
              <a:rPr lang="fr-FR" dirty="0" err="1" smtClean="0"/>
              <a:t>activare</a:t>
            </a:r>
            <a:r>
              <a:rPr lang="fr-FR" dirty="0" smtClean="0"/>
              <a:t> ai </a:t>
            </a:r>
            <a:r>
              <a:rPr lang="fr-FR" dirty="0" err="1" smtClean="0"/>
              <a:t>macrofagelor</a:t>
            </a:r>
            <a:r>
              <a:rPr lang="fr-FR" dirty="0" smtClean="0"/>
              <a:t> vor </a:t>
            </a:r>
            <a:r>
              <a:rPr lang="fr-FR" b="1" i="1" dirty="0" smtClean="0"/>
              <a:t>activa </a:t>
            </a:r>
            <a:r>
              <a:rPr lang="fr-FR" b="1" i="1" dirty="0" err="1" smtClean="0"/>
              <a:t>mecanisme</a:t>
            </a:r>
            <a:r>
              <a:rPr lang="fr-FR" b="1" i="1" dirty="0" smtClean="0"/>
              <a:t> microbicide </a:t>
            </a:r>
            <a:r>
              <a:rPr lang="fr-FR" b="1" i="1" dirty="0" err="1" smtClean="0"/>
              <a:t>puternice</a:t>
            </a:r>
            <a:r>
              <a:rPr lang="fr-FR" dirty="0" smtClean="0"/>
              <a:t> care vor </a:t>
            </a:r>
            <a:r>
              <a:rPr lang="fr-FR" dirty="0" err="1" smtClean="0"/>
              <a:t>reuşi</a:t>
            </a:r>
            <a:r>
              <a:rPr lang="fr-FR" dirty="0" smtClean="0"/>
              <a:t> de </a:t>
            </a:r>
            <a:r>
              <a:rPr lang="fr-FR" dirty="0" err="1" smtClean="0"/>
              <a:t>regulă</a:t>
            </a:r>
            <a:r>
              <a:rPr lang="fr-FR" dirty="0" smtClean="0"/>
              <a:t> </a:t>
            </a:r>
            <a:r>
              <a:rPr lang="fr-FR" b="1" i="1" dirty="0" err="1" smtClean="0"/>
              <a:t>distrugerea</a:t>
            </a:r>
            <a:r>
              <a:rPr lang="fr-FR" b="1" i="1" dirty="0" smtClean="0"/>
              <a:t> </a:t>
            </a:r>
            <a:r>
              <a:rPr lang="fr-FR" b="1" i="1" dirty="0" err="1" smtClean="0"/>
              <a:t>microorganismului</a:t>
            </a:r>
            <a:r>
              <a:rPr lang="fr-FR" b="1" i="1" dirty="0" smtClean="0"/>
              <a:t> </a:t>
            </a:r>
            <a:r>
              <a:rPr lang="fr-FR" b="1" i="1" dirty="0" err="1" smtClean="0"/>
              <a:t>din</a:t>
            </a:r>
            <a:r>
              <a:rPr lang="fr-FR" b="1" i="1" dirty="0" smtClean="0"/>
              <a:t> </a:t>
            </a:r>
            <a:r>
              <a:rPr lang="fr-FR" b="1" i="1" dirty="0" err="1" smtClean="0"/>
              <a:t>celulă</a:t>
            </a:r>
            <a:r>
              <a:rPr lang="fr-FR" dirty="0" smtClean="0"/>
              <a:t> (dar nu </a:t>
            </a:r>
            <a:r>
              <a:rPr lang="fr-FR" dirty="0" err="1" smtClean="0"/>
              <a:t>întotdeauna</a:t>
            </a:r>
            <a:r>
              <a:rPr lang="fr-FR" dirty="0" smtClean="0"/>
              <a:t>).</a:t>
            </a:r>
            <a:endParaRPr lang="en-US" dirty="0" smtClean="0"/>
          </a:p>
          <a:p>
            <a:r>
              <a:rPr lang="fr-FR" dirty="0" err="1" smtClean="0"/>
              <a:t>Activarea</a:t>
            </a:r>
            <a:r>
              <a:rPr lang="fr-FR" dirty="0" smtClean="0"/>
              <a:t> </a:t>
            </a:r>
            <a:r>
              <a:rPr lang="fr-FR" dirty="0" err="1" smtClean="0"/>
              <a:t>macrofagelor</a:t>
            </a:r>
            <a:r>
              <a:rPr lang="fr-FR" dirty="0" smtClean="0"/>
              <a:t> este </a:t>
            </a:r>
            <a:r>
              <a:rPr lang="fr-FR" dirty="0" err="1" smtClean="0"/>
              <a:t>benefică</a:t>
            </a:r>
            <a:r>
              <a:rPr lang="fr-FR" dirty="0" smtClean="0"/>
              <a:t> </a:t>
            </a:r>
            <a:r>
              <a:rPr lang="fr-FR" dirty="0" err="1" smtClean="0"/>
              <a:t>în</a:t>
            </a:r>
            <a:r>
              <a:rPr lang="fr-FR" dirty="0" smtClean="0"/>
              <a:t> limite </a:t>
            </a:r>
            <a:r>
              <a:rPr lang="fr-FR" dirty="0" err="1" smtClean="0"/>
              <a:t>fiziologice</a:t>
            </a:r>
            <a:r>
              <a:rPr lang="fr-FR" dirty="0" smtClean="0"/>
              <a:t> </a:t>
            </a:r>
            <a:r>
              <a:rPr lang="fr-FR" dirty="0" err="1" smtClean="0"/>
              <a:t>şi</a:t>
            </a:r>
            <a:r>
              <a:rPr lang="fr-FR" dirty="0" smtClean="0"/>
              <a:t> </a:t>
            </a:r>
            <a:r>
              <a:rPr lang="fr-FR" dirty="0" err="1" smtClean="0"/>
              <a:t>nocivă</a:t>
            </a:r>
            <a:r>
              <a:rPr lang="fr-FR" dirty="0" smtClean="0"/>
              <a:t> </a:t>
            </a:r>
            <a:r>
              <a:rPr lang="fr-FR" dirty="0" err="1" smtClean="0"/>
              <a:t>când</a:t>
            </a:r>
            <a:r>
              <a:rPr lang="fr-FR" dirty="0" smtClean="0"/>
              <a:t> </a:t>
            </a:r>
            <a:r>
              <a:rPr lang="fr-FR" dirty="0" err="1" smtClean="0"/>
              <a:t>depăşeşte</a:t>
            </a:r>
            <a:r>
              <a:rPr lang="fr-FR" dirty="0" smtClean="0"/>
              <a:t> </a:t>
            </a:r>
            <a:r>
              <a:rPr lang="fr-FR" dirty="0" err="1" smtClean="0"/>
              <a:t>în</a:t>
            </a:r>
            <a:r>
              <a:rPr lang="fr-FR" dirty="0" smtClean="0"/>
              <a:t> </a:t>
            </a:r>
            <a:r>
              <a:rPr lang="fr-FR" dirty="0" err="1" smtClean="0"/>
              <a:t>intensitate</a:t>
            </a:r>
            <a:r>
              <a:rPr lang="fr-FR" dirty="0" smtClean="0"/>
              <a:t> </a:t>
            </a:r>
            <a:r>
              <a:rPr lang="fr-FR" dirty="0" err="1" smtClean="0"/>
              <a:t>anumite</a:t>
            </a:r>
            <a:r>
              <a:rPr lang="fr-FR" dirty="0" smtClean="0"/>
              <a:t> limite, </a:t>
            </a:r>
            <a:r>
              <a:rPr lang="fr-FR" dirty="0" err="1" smtClean="0"/>
              <a:t>deoarece</a:t>
            </a:r>
            <a:r>
              <a:rPr lang="fr-FR" dirty="0" smtClean="0"/>
              <a:t> </a:t>
            </a:r>
            <a:r>
              <a:rPr lang="fr-FR" dirty="0" err="1" smtClean="0"/>
              <a:t>procesul</a:t>
            </a:r>
            <a:r>
              <a:rPr lang="fr-FR" dirty="0" smtClean="0"/>
              <a:t> </a:t>
            </a:r>
            <a:r>
              <a:rPr lang="fr-FR" dirty="0" err="1" smtClean="0"/>
              <a:t>inflamator</a:t>
            </a:r>
            <a:r>
              <a:rPr lang="fr-FR" dirty="0" smtClean="0"/>
              <a:t> </a:t>
            </a:r>
            <a:r>
              <a:rPr lang="fr-FR" dirty="0" err="1" smtClean="0"/>
              <a:t>produce</a:t>
            </a:r>
            <a:r>
              <a:rPr lang="fr-FR" dirty="0" smtClean="0"/>
              <a:t> </a:t>
            </a:r>
            <a:r>
              <a:rPr lang="fr-FR" dirty="0" err="1" smtClean="0"/>
              <a:t>leziuni</a:t>
            </a:r>
            <a:r>
              <a:rPr lang="fr-FR" dirty="0" smtClean="0"/>
              <a:t> ale </a:t>
            </a:r>
            <a:r>
              <a:rPr lang="fr-FR" dirty="0" err="1" smtClean="0"/>
              <a:t>ţesuturilor</a:t>
            </a:r>
            <a:r>
              <a:rPr lang="fr-FR" dirty="0" smtClean="0"/>
              <a:t> </a:t>
            </a:r>
            <a:r>
              <a:rPr lang="fr-FR" dirty="0" err="1" smtClean="0"/>
              <a:t>în</a:t>
            </a:r>
            <a:r>
              <a:rPr lang="fr-FR" dirty="0" smtClean="0"/>
              <a:t> care se </a:t>
            </a:r>
            <a:r>
              <a:rPr lang="fr-FR" dirty="0" err="1" smtClean="0"/>
              <a:t>petrece</a:t>
            </a:r>
            <a:r>
              <a:rPr lang="fr-FR" dirty="0" smtClean="0"/>
              <a:t>. </a:t>
            </a:r>
            <a:r>
              <a:rPr lang="fr-FR" dirty="0" err="1" smtClean="0"/>
              <a:t>Ea</a:t>
            </a:r>
            <a:r>
              <a:rPr lang="fr-FR" dirty="0" smtClean="0"/>
              <a:t> </a:t>
            </a:r>
            <a:r>
              <a:rPr lang="fr-FR" dirty="0" err="1" smtClean="0"/>
              <a:t>stă</a:t>
            </a:r>
            <a:r>
              <a:rPr lang="fr-FR" dirty="0" smtClean="0"/>
              <a:t> la </a:t>
            </a:r>
            <a:r>
              <a:rPr lang="fr-FR" dirty="0" err="1" smtClean="0"/>
              <a:t>originea</a:t>
            </a:r>
            <a:r>
              <a:rPr lang="fr-FR" dirty="0" smtClean="0"/>
              <a:t> </a:t>
            </a:r>
            <a:r>
              <a:rPr lang="fr-FR" dirty="0" err="1" smtClean="0"/>
              <a:t>unor</a:t>
            </a:r>
            <a:r>
              <a:rPr lang="fr-FR" dirty="0" smtClean="0"/>
              <a:t> </a:t>
            </a:r>
            <a:r>
              <a:rPr lang="fr-FR" b="1" i="1" dirty="0" err="1" smtClean="0"/>
              <a:t>inflamaţii</a:t>
            </a:r>
            <a:r>
              <a:rPr lang="fr-FR" b="1" i="1" dirty="0" smtClean="0"/>
              <a:t> </a:t>
            </a:r>
            <a:r>
              <a:rPr lang="fr-FR" b="1" i="1" dirty="0" err="1" smtClean="0"/>
              <a:t>cronice</a:t>
            </a:r>
            <a:r>
              <a:rPr lang="fr-FR" dirty="0" smtClean="0"/>
              <a:t> (</a:t>
            </a:r>
            <a:r>
              <a:rPr lang="fr-FR" dirty="0" err="1" smtClean="0"/>
              <a:t>tuberculăză</a:t>
            </a:r>
            <a:r>
              <a:rPr lang="fr-FR" dirty="0" smtClean="0"/>
              <a:t>, </a:t>
            </a:r>
            <a:r>
              <a:rPr lang="fr-FR" dirty="0" err="1" smtClean="0"/>
              <a:t>lepră</a:t>
            </a:r>
            <a:r>
              <a:rPr lang="fr-FR" dirty="0" smtClean="0"/>
              <a:t>) ce </a:t>
            </a:r>
            <a:r>
              <a:rPr lang="fr-FR" dirty="0" err="1" smtClean="0"/>
              <a:t>sunt</a:t>
            </a:r>
            <a:r>
              <a:rPr lang="fr-FR" dirty="0" smtClean="0"/>
              <a:t> </a:t>
            </a:r>
            <a:r>
              <a:rPr lang="fr-FR" dirty="0" err="1" smtClean="0"/>
              <a:t>rezultatul</a:t>
            </a:r>
            <a:r>
              <a:rPr lang="fr-FR" dirty="0" smtClean="0"/>
              <a:t> </a:t>
            </a:r>
            <a:r>
              <a:rPr lang="fr-FR" dirty="0" err="1" smtClean="0"/>
              <a:t>unei</a:t>
            </a:r>
            <a:r>
              <a:rPr lang="fr-FR" dirty="0" smtClean="0"/>
              <a:t> </a:t>
            </a:r>
            <a:r>
              <a:rPr lang="fr-FR" b="1" i="1" dirty="0" err="1" smtClean="0"/>
              <a:t>interacţiuni</a:t>
            </a:r>
            <a:r>
              <a:rPr lang="fr-FR" b="1" i="1" dirty="0" smtClean="0"/>
              <a:t> </a:t>
            </a:r>
            <a:r>
              <a:rPr lang="fr-FR" b="1" i="1" dirty="0" err="1" smtClean="0"/>
              <a:t>exagerate</a:t>
            </a:r>
            <a:r>
              <a:rPr lang="fr-FR" b="1" i="1" dirty="0" smtClean="0"/>
              <a:t> </a:t>
            </a:r>
            <a:r>
              <a:rPr lang="fr-FR" b="1" i="1" dirty="0" err="1" smtClean="0"/>
              <a:t>între</a:t>
            </a:r>
            <a:r>
              <a:rPr lang="fr-FR" b="1" i="1" dirty="0" smtClean="0"/>
              <a:t> un </a:t>
            </a:r>
            <a:r>
              <a:rPr lang="fr-FR" b="1" i="1" dirty="0" err="1" smtClean="0"/>
              <a:t>antigen</a:t>
            </a:r>
            <a:r>
              <a:rPr lang="fr-FR" b="1" i="1" dirty="0" smtClean="0"/>
              <a:t> </a:t>
            </a:r>
            <a:r>
              <a:rPr lang="fr-FR" b="1" i="1" dirty="0" err="1" smtClean="0"/>
              <a:t>şi</a:t>
            </a:r>
            <a:r>
              <a:rPr lang="fr-FR" b="1" i="1" dirty="0" smtClean="0"/>
              <a:t> </a:t>
            </a:r>
            <a:r>
              <a:rPr lang="fr-FR" b="1" i="1" dirty="0" err="1" smtClean="0"/>
              <a:t>mecanismele</a:t>
            </a:r>
            <a:r>
              <a:rPr lang="fr-FR" b="1" i="1" dirty="0" smtClean="0"/>
              <a:t> </a:t>
            </a:r>
            <a:r>
              <a:rPr lang="fr-FR" b="1" i="1" dirty="0" err="1" smtClean="0"/>
              <a:t>imune</a:t>
            </a:r>
            <a:r>
              <a:rPr lang="fr-FR" dirty="0" smtClean="0"/>
              <a:t>.</a:t>
            </a: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357298"/>
            <a:ext cx="8229600" cy="4389120"/>
          </a:xfrm>
        </p:spPr>
        <p:txBody>
          <a:bodyPr>
            <a:normAutofit fontScale="70000" lnSpcReduction="20000"/>
          </a:bodyPr>
          <a:lstStyle/>
          <a:p>
            <a:r>
              <a:rPr lang="ro-RO" b="1" dirty="0" smtClean="0"/>
              <a:t>4. CONCLUZII</a:t>
            </a:r>
            <a:endParaRPr lang="en-US" b="1" dirty="0" smtClean="0"/>
          </a:p>
          <a:p>
            <a:r>
              <a:rPr lang="ro-RO" dirty="0" smtClean="0"/>
              <a:t>În vederea </a:t>
            </a:r>
            <a:r>
              <a:rPr lang="ro-RO" b="1" i="1" dirty="0" smtClean="0"/>
              <a:t>eliminării agentului infecţios are loc o intricare a factorilor rezistenţei antiinfecţioase nespecifice</a:t>
            </a:r>
            <a:r>
              <a:rPr lang="ro-RO" dirty="0" smtClean="0"/>
              <a:t> (naturală) şi </a:t>
            </a:r>
            <a:r>
              <a:rPr lang="ro-RO" b="1" i="1" dirty="0" smtClean="0"/>
              <a:t>a celei specifice</a:t>
            </a:r>
            <a:r>
              <a:rPr lang="ro-RO" dirty="0" smtClean="0"/>
              <a:t> (imună-dobândită). În cazul unui răspuns imun normal evoluţia unui agent infecţios în organism cuprinde trei etape:</a:t>
            </a:r>
            <a:endParaRPr lang="en-US" dirty="0" smtClean="0"/>
          </a:p>
          <a:p>
            <a:endParaRPr lang="en-US" b="1" dirty="0" smtClean="0"/>
          </a:p>
          <a:p>
            <a:pPr lvl="0"/>
            <a:r>
              <a:rPr lang="ro-RO" b="1" dirty="0" smtClean="0"/>
              <a:t>În prima etapă</a:t>
            </a:r>
            <a:r>
              <a:rPr lang="ro-RO" dirty="0" smtClean="0"/>
              <a:t> asupra microorganismelor intervin </a:t>
            </a:r>
            <a:r>
              <a:rPr lang="ro-RO" b="1" dirty="0" smtClean="0"/>
              <a:t>factorii apărării nespecifice </a:t>
            </a:r>
            <a:r>
              <a:rPr lang="ro-RO" dirty="0" smtClean="0"/>
              <a:t>prin </a:t>
            </a:r>
            <a:r>
              <a:rPr lang="ro-RO" b="1" i="1" dirty="0" smtClean="0"/>
              <a:t>barierele cutanate şi mucoase</a:t>
            </a:r>
            <a:r>
              <a:rPr lang="ro-RO" dirty="0" smtClean="0"/>
              <a:t> care se opun ataşării şi pătrunderii microorganismului. </a:t>
            </a:r>
            <a:endParaRPr lang="en-US" b="1" dirty="0" smtClean="0"/>
          </a:p>
          <a:p>
            <a:r>
              <a:rPr lang="ro-RO" dirty="0" smtClean="0"/>
              <a:t>Ajuns în ţesuturile sterile, microorganismul va fi supus acţiunii </a:t>
            </a:r>
            <a:r>
              <a:rPr lang="ro-RO" b="1" i="1" dirty="0" smtClean="0"/>
              <a:t>factorilor interni umorali şi celulari</a:t>
            </a:r>
            <a:r>
              <a:rPr lang="ro-RO" dirty="0" smtClean="0"/>
              <a:t> (complement, fagocitoza prin granulocite neutrofile - PMN - şi macrofage, celule NK). În anumite situaţii microorganismul va fi distrus prin </a:t>
            </a:r>
            <a:r>
              <a:rPr lang="ro-RO" i="1" dirty="0" smtClean="0"/>
              <a:t>activitatea bacteriolitică a complementului şi prin fagocitoză</a:t>
            </a:r>
            <a:r>
              <a:rPr lang="ro-RO" dirty="0" smtClean="0"/>
              <a:t>. </a:t>
            </a:r>
            <a:endParaRPr lang="en-US" b="1" dirty="0" smtClean="0"/>
          </a:p>
          <a:p>
            <a:r>
              <a:rPr lang="ro-RO" dirty="0" smtClean="0"/>
              <a:t>Dacă distrugerea şi eliminarea microorganismului este incompletă, se vor distruge PMN şi </a:t>
            </a:r>
            <a:r>
              <a:rPr lang="ro-RO" b="1" i="1" dirty="0" smtClean="0"/>
              <a:t>vor interveni macrofagele</a:t>
            </a:r>
            <a:r>
              <a:rPr lang="ro-RO" dirty="0" smtClean="0"/>
              <a:t> care au rolul de a face </a:t>
            </a:r>
            <a:r>
              <a:rPr lang="ro-RO" i="1" dirty="0" smtClean="0"/>
              <a:t>“curăţenie pe câmpul de luptă”, de a prelucra antigenul pentru a-l prezenta limfocitului şi de a secreta monokine</a:t>
            </a:r>
            <a:r>
              <a:rPr lang="ro-RO" dirty="0" smtClean="0"/>
              <a:t>. </a:t>
            </a:r>
            <a:endParaRPr lang="en-US" b="1"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357298"/>
            <a:ext cx="8229600" cy="4389120"/>
          </a:xfrm>
        </p:spPr>
        <p:txBody>
          <a:bodyPr>
            <a:normAutofit fontScale="70000" lnSpcReduction="20000"/>
          </a:bodyPr>
          <a:lstStyle/>
          <a:p>
            <a:pPr lvl="0"/>
            <a:r>
              <a:rPr lang="ro-RO" b="1" dirty="0" smtClean="0"/>
              <a:t>Următoarea etapă</a:t>
            </a:r>
            <a:r>
              <a:rPr lang="ro-RO" dirty="0" smtClean="0"/>
              <a:t> constă în </a:t>
            </a:r>
            <a:r>
              <a:rPr lang="ro-RO" b="1" dirty="0" smtClean="0"/>
              <a:t>stimularea sistemului imunocompetent</a:t>
            </a:r>
            <a:r>
              <a:rPr lang="ro-RO" dirty="0" smtClean="0"/>
              <a:t> care va produce </a:t>
            </a:r>
            <a:r>
              <a:rPr lang="ro-RO" b="1" dirty="0" smtClean="0"/>
              <a:t>efectorii imuni</a:t>
            </a:r>
            <a:r>
              <a:rPr lang="ro-RO" dirty="0" smtClean="0"/>
              <a:t> (anticorpii şi limfocitele T sensibilizate) faţă de microorganismul respectiv. </a:t>
            </a:r>
            <a:endParaRPr lang="en-US" dirty="0" smtClean="0"/>
          </a:p>
          <a:p>
            <a:pPr lvl="0"/>
            <a:endParaRPr lang="en-US" b="1" dirty="0" smtClean="0"/>
          </a:p>
          <a:p>
            <a:r>
              <a:rPr lang="ro-RO" b="1" i="1" dirty="0" smtClean="0"/>
              <a:t>Majoritatea antigenelor microbiene sunt timodependente</a:t>
            </a:r>
            <a:r>
              <a:rPr lang="ro-RO" dirty="0" smtClean="0"/>
              <a:t> (</a:t>
            </a:r>
            <a:r>
              <a:rPr lang="ro-RO" i="1" dirty="0" smtClean="0"/>
              <a:t>declanşează răspunsul imun numai în prezenţa limfociteor Th</a:t>
            </a:r>
            <a:r>
              <a:rPr lang="ro-RO" dirty="0" smtClean="0"/>
              <a:t>). Ele</a:t>
            </a:r>
            <a:r>
              <a:rPr lang="ro-RO" b="1" i="1" dirty="0" smtClean="0"/>
              <a:t> </a:t>
            </a:r>
            <a:r>
              <a:rPr lang="ro-RO" dirty="0" smtClean="0"/>
              <a:t>conţin determinanţi diferiţi, dintre care doar unul va interacţiona specific cu limfocitul B, semnal care este prea slab pentru a activa limfocitul. Limfocitul are nevoie şi de al doilea semnal de activare care va fi furnizat în urma cooperării cu limfocitul Th, atât prin interacţiunea directă T-B, cât şi prin intermediul limfokinelor secretate de limfocitele T activate. Limfocitele activate proliferează şi se diferenţiază ulterior în plasmocite producătoare de anticorpi.</a:t>
            </a:r>
            <a:endParaRPr lang="en-US" dirty="0" smtClean="0"/>
          </a:p>
          <a:p>
            <a:endParaRPr lang="en-US" b="1" dirty="0" smtClean="0"/>
          </a:p>
          <a:p>
            <a:r>
              <a:rPr lang="ro-RO" dirty="0" smtClean="0"/>
              <a:t>Există şi o mică parte de </a:t>
            </a:r>
            <a:r>
              <a:rPr lang="ro-RO" b="1" i="1" dirty="0" smtClean="0"/>
              <a:t>antigene microbiene timoindependente </a:t>
            </a:r>
            <a:r>
              <a:rPr lang="ro-RO" dirty="0" smtClean="0"/>
              <a:t>(polizaharizii capsulari) care </a:t>
            </a:r>
            <a:r>
              <a:rPr lang="ro-RO" i="1" dirty="0" smtClean="0"/>
              <a:t>stimulează direct limfocitele B fără intervenţia limfocitelor Th</a:t>
            </a:r>
            <a:r>
              <a:rPr lang="ro-RO" dirty="0" smtClean="0"/>
              <a:t> (alcătuite din mai mulţi determinanţi antigenici identici care se leagă concomitent pe mai mulţi receptori specifici ai limfocitului B rezultând o sumaţie de semnale ce ating pragul necesar activării limfocitului).</a:t>
            </a:r>
            <a:endParaRPr lang="en-US" b="1"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428736"/>
            <a:ext cx="8229600" cy="4389120"/>
          </a:xfrm>
        </p:spPr>
        <p:txBody>
          <a:bodyPr>
            <a:normAutofit fontScale="70000" lnSpcReduction="20000"/>
          </a:bodyPr>
          <a:lstStyle/>
          <a:p>
            <a:pPr lvl="0"/>
            <a:r>
              <a:rPr lang="ro-RO" b="1" dirty="0" smtClean="0"/>
              <a:t>A III-a etapă</a:t>
            </a:r>
            <a:r>
              <a:rPr lang="ro-RO" dirty="0" smtClean="0"/>
              <a:t>, şi ultima, constă în </a:t>
            </a:r>
            <a:r>
              <a:rPr lang="ro-RO" b="1" dirty="0" smtClean="0"/>
              <a:t>acţiunea concertată, sinergică a celor două componente ale apărării antiinfecţioase: naturală şi dobândită</a:t>
            </a:r>
            <a:r>
              <a:rPr lang="ro-RO" dirty="0" smtClean="0"/>
              <a:t>. </a:t>
            </a:r>
            <a:endParaRPr lang="en-US" dirty="0" smtClean="0"/>
          </a:p>
          <a:p>
            <a:pPr lvl="0"/>
            <a:endParaRPr lang="en-US" b="1" dirty="0" smtClean="0"/>
          </a:p>
          <a:p>
            <a:r>
              <a:rPr lang="ro-RO" dirty="0" smtClean="0"/>
              <a:t>Astfel, anticorpii, în combinaţie cu antigenul, activează complementul pe calea clasică (mult mai eficientă decât activarea pe calea alternativă) şi neutralizează toxinele bacteriene şi unele enzime citolitice (leucocidine, hemolizine). </a:t>
            </a:r>
            <a:endParaRPr lang="en-US" b="1" dirty="0" smtClean="0"/>
          </a:p>
          <a:p>
            <a:r>
              <a:rPr lang="ro-RO" dirty="0" smtClean="0"/>
              <a:t>La aceasta se adaugă intervenţia citotoxicităţii mediate prin anticorpi a celulelor K şi NK.</a:t>
            </a:r>
            <a:endParaRPr lang="en-US" b="1" dirty="0" smtClean="0"/>
          </a:p>
          <a:p>
            <a:endParaRPr lang="en-US" b="1" dirty="0" smtClean="0"/>
          </a:p>
          <a:p>
            <a:r>
              <a:rPr lang="ro-RO" dirty="0" smtClean="0"/>
              <a:t>Acţiunea efectorilor imuni asupra antigenelor nu are întotdeauna un efect benefic asupra organismului şi </a:t>
            </a:r>
            <a:r>
              <a:rPr lang="ro-RO" b="1" dirty="0" smtClean="0"/>
              <a:t>răspunsul imun este uneori neadecvat</a:t>
            </a:r>
            <a:r>
              <a:rPr lang="ro-RO" dirty="0" smtClean="0"/>
              <a:t>. </a:t>
            </a:r>
            <a:r>
              <a:rPr lang="fr-FR" dirty="0" err="1" smtClean="0"/>
              <a:t>Astfel</a:t>
            </a:r>
            <a:r>
              <a:rPr lang="fr-FR" dirty="0" smtClean="0"/>
              <a:t>, </a:t>
            </a:r>
            <a:r>
              <a:rPr lang="fr-FR" dirty="0" err="1" smtClean="0"/>
              <a:t>în</a:t>
            </a:r>
            <a:r>
              <a:rPr lang="fr-FR" dirty="0" smtClean="0"/>
              <a:t> </a:t>
            </a:r>
            <a:r>
              <a:rPr lang="fr-FR" dirty="0" err="1" smtClean="0"/>
              <a:t>unele</a:t>
            </a:r>
            <a:r>
              <a:rPr lang="fr-FR" dirty="0" smtClean="0"/>
              <a:t> </a:t>
            </a:r>
            <a:r>
              <a:rPr lang="fr-FR" dirty="0" err="1" smtClean="0"/>
              <a:t>situaţii</a:t>
            </a:r>
            <a:r>
              <a:rPr lang="fr-FR" dirty="0" smtClean="0"/>
              <a:t>, </a:t>
            </a:r>
            <a:r>
              <a:rPr lang="fr-FR" i="1" dirty="0" smtClean="0"/>
              <a:t>s</a:t>
            </a:r>
            <a:r>
              <a:rPr lang="ro-RO" i="1" dirty="0" smtClean="0"/>
              <a:t>istemul imun nu mai are capacitatea de a deosebi “selful” de “non-self</a:t>
            </a:r>
            <a:r>
              <a:rPr lang="ro-RO" dirty="0" smtClean="0"/>
              <a:t>”, ceea ce constituie baza </a:t>
            </a:r>
            <a:r>
              <a:rPr lang="ro-RO" b="1" i="1" dirty="0" smtClean="0"/>
              <a:t>bolilor autoimune</a:t>
            </a:r>
            <a:r>
              <a:rPr lang="ro-RO" dirty="0" smtClean="0"/>
              <a:t>. Alteori, în </a:t>
            </a:r>
            <a:r>
              <a:rPr lang="ro-RO" b="1" i="1" dirty="0" smtClean="0"/>
              <a:t>imunodeficienţe</a:t>
            </a:r>
            <a:r>
              <a:rPr lang="ro-RO" dirty="0" smtClean="0"/>
              <a:t>, </a:t>
            </a:r>
            <a:r>
              <a:rPr lang="ro-RO" i="1" dirty="0" smtClean="0"/>
              <a:t>răspunsul este deficitar</a:t>
            </a:r>
            <a:r>
              <a:rPr lang="ro-RO" dirty="0" smtClean="0"/>
              <a:t>, lipsa unor efectori imuni determinând infecţii repetate şi greu de controlat. În sfârşit, </a:t>
            </a:r>
            <a:r>
              <a:rPr lang="ro-RO" i="1" dirty="0" smtClean="0"/>
              <a:t>răspunsul imun poate depăşii în intensitate răspunsul normal</a:t>
            </a:r>
            <a:r>
              <a:rPr lang="ro-RO" dirty="0" smtClean="0"/>
              <a:t> producând </a:t>
            </a:r>
            <a:r>
              <a:rPr lang="ro-RO" b="1" i="1" dirty="0" smtClean="0"/>
              <a:t>fenomenele de hipersensibilitate</a:t>
            </a:r>
            <a:r>
              <a:rPr lang="ro-RO" dirty="0" smtClean="0"/>
              <a:t>.</a:t>
            </a:r>
            <a:endParaRPr lang="en-US" b="1"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5253054"/>
          </a:xfrm>
        </p:spPr>
        <p:txBody>
          <a:bodyPr>
            <a:normAutofit fontScale="70000" lnSpcReduction="20000"/>
          </a:bodyPr>
          <a:lstStyle/>
          <a:p>
            <a:pPr algn="ctr">
              <a:buNone/>
            </a:pPr>
            <a:r>
              <a:rPr lang="ro-RO" b="1" dirty="0" smtClean="0"/>
              <a:t>IMUNOPROFILAXIA INFECŢIILOR</a:t>
            </a:r>
            <a:endParaRPr lang="en-US" b="1" dirty="0" smtClean="0"/>
          </a:p>
          <a:p>
            <a:pPr algn="ctr">
              <a:buNone/>
            </a:pPr>
            <a:endParaRPr lang="en-US" b="1" dirty="0" smtClean="0"/>
          </a:p>
          <a:p>
            <a:r>
              <a:rPr lang="ro-RO" dirty="0" smtClean="0"/>
              <a:t>Utilizarea serurilor şi vaccinurilor, alături de chimioterapice, reprezintă o armă esenţială în profilaxia şi tratamentul unor boli infecţioase.</a:t>
            </a:r>
            <a:endParaRPr lang="en-US" b="1" dirty="0" smtClean="0"/>
          </a:p>
          <a:p>
            <a:r>
              <a:rPr lang="ro-RO" dirty="0" smtClean="0"/>
              <a:t>Profilaxia specifică (imunoprofilaxia) infecţiilor bacteriene poate fi de două categorii: </a:t>
            </a:r>
            <a:r>
              <a:rPr lang="ro-RO" i="1" dirty="0" smtClean="0"/>
              <a:t>pasivă </a:t>
            </a:r>
            <a:r>
              <a:rPr lang="ro-RO" dirty="0" smtClean="0"/>
              <a:t>(transfer de anticorpi specifici) şi </a:t>
            </a:r>
            <a:r>
              <a:rPr lang="ro-RO" i="1" dirty="0" smtClean="0"/>
              <a:t>activă </a:t>
            </a:r>
            <a:r>
              <a:rPr lang="ro-RO" dirty="0" smtClean="0"/>
              <a:t>(administrare de vaccinuri). </a:t>
            </a:r>
            <a:endParaRPr lang="en-US" b="1" dirty="0" smtClean="0"/>
          </a:p>
          <a:p>
            <a:endParaRPr lang="en-US" b="1" dirty="0" smtClean="0"/>
          </a:p>
          <a:p>
            <a:r>
              <a:rPr lang="ro-RO" b="1" dirty="0" smtClean="0"/>
              <a:t>1. IMUNOPROFILAXIA PASIVĂ (SERURI TERAPEUTICE)</a:t>
            </a:r>
            <a:endParaRPr lang="en-US" b="1" dirty="0" smtClean="0"/>
          </a:p>
          <a:p>
            <a:endParaRPr lang="en-US" b="1" dirty="0" smtClean="0"/>
          </a:p>
          <a:p>
            <a:r>
              <a:rPr lang="ro-RO" dirty="0" smtClean="0"/>
              <a:t>Serurile sunt </a:t>
            </a:r>
            <a:r>
              <a:rPr lang="ro-RO" b="1" i="1" dirty="0" smtClean="0"/>
              <a:t>produse biologice cu un conţinut bogat în anticorpi specifici</a:t>
            </a:r>
            <a:r>
              <a:rPr lang="ro-RO" dirty="0" smtClean="0"/>
              <a:t> faţă de unul sau mai mulţi agenţi patogeni şi se folosesc pentru blocarea procesului infecţios la subiecţii infectaţi cu agentul patogen respectiv.</a:t>
            </a:r>
            <a:endParaRPr lang="en-US" b="1" dirty="0" smtClean="0"/>
          </a:p>
          <a:p>
            <a:r>
              <a:rPr lang="ro-RO" dirty="0" smtClean="0"/>
              <a:t>Aceste seruri </a:t>
            </a:r>
            <a:r>
              <a:rPr lang="ro-RO" b="1" i="1" dirty="0" smtClean="0"/>
              <a:t>conferă imunitate pasivă</a:t>
            </a:r>
            <a:r>
              <a:rPr lang="ro-RO" dirty="0" smtClean="0"/>
              <a:t> (fără participarea sistemului celular imunocompetent). Imunitatea prin transfer de anticorpi este rapidă (conţine anticorpi gata formaţi), dar de scurtă durată (10-15 zile pentru serurile heterologe şi 20-30 de zile pentru serurile homologe), timp necesar proteinei străine să se elimine din organism.</a:t>
            </a:r>
            <a:endParaRPr lang="en-US" b="1" dirty="0" smtClean="0"/>
          </a:p>
          <a:p>
            <a:r>
              <a:rPr lang="ro-RO" dirty="0" smtClean="0"/>
              <a:t>După provenienţă, serurile sunt de două categorii: seruri heterologe şi seruri omologe. </a:t>
            </a:r>
            <a:endParaRPr lang="en-US" b="1"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467368"/>
          </a:xfrm>
        </p:spPr>
        <p:txBody>
          <a:bodyPr>
            <a:normAutofit fontScale="70000" lnSpcReduction="20000"/>
          </a:bodyPr>
          <a:lstStyle/>
          <a:p>
            <a:r>
              <a:rPr lang="ro-RO" b="1" dirty="0" smtClean="0"/>
              <a:t>1.1. ADMINISTRAREA DE ANTICORPI SPECIFICI HETEROLOGI (SEROPROFILAXIE, SEROTERAPIE)</a:t>
            </a:r>
            <a:endParaRPr lang="en-US" b="1" dirty="0" smtClean="0"/>
          </a:p>
          <a:p>
            <a:endParaRPr lang="en-US" b="1" dirty="0" smtClean="0"/>
          </a:p>
          <a:p>
            <a:r>
              <a:rPr lang="ro-RO" b="1" i="1" dirty="0" smtClean="0"/>
              <a:t>Serurile heterologe se obţin pe animale (cal, iepure, oaie) hiperimunizate activ cu diferite vaccinuri şi antitoxine</a:t>
            </a:r>
            <a:r>
              <a:rPr lang="ro-RO" dirty="0" smtClean="0"/>
              <a:t>.</a:t>
            </a:r>
            <a:endParaRPr lang="en-US" b="1" dirty="0" smtClean="0"/>
          </a:p>
          <a:p>
            <a:r>
              <a:rPr lang="ro-RO" dirty="0" smtClean="0"/>
              <a:t>Se utilizează în </a:t>
            </a:r>
            <a:r>
              <a:rPr lang="ro-RO" b="1" dirty="0" smtClean="0"/>
              <a:t>prevenirea unor boli bacteriene</a:t>
            </a:r>
            <a:r>
              <a:rPr lang="ro-RO" dirty="0" smtClean="0"/>
              <a:t> care recunosc în </a:t>
            </a:r>
            <a:r>
              <a:rPr lang="ro-RO" i="1" dirty="0" smtClean="0"/>
              <a:t>mecanismul patogenic intervenţia prioritară sau exclusivă a exotoxinelor bacteriilor infectante</a:t>
            </a:r>
            <a:r>
              <a:rPr lang="ro-RO" dirty="0" smtClean="0"/>
              <a:t>: tetanos, difterie, gangrenă gazoasă, botulism.</a:t>
            </a:r>
            <a:endParaRPr lang="en-US" b="1" dirty="0" smtClean="0"/>
          </a:p>
          <a:p>
            <a:r>
              <a:rPr lang="ro-RO" b="1" dirty="0" smtClean="0"/>
              <a:t>Dezavantajul</a:t>
            </a:r>
            <a:r>
              <a:rPr lang="ro-RO" dirty="0" smtClean="0"/>
              <a:t> este </a:t>
            </a:r>
            <a:r>
              <a:rPr lang="ro-RO" b="1" i="1" dirty="0" smtClean="0"/>
              <a:t>sensibilizarea organismului</a:t>
            </a:r>
            <a:r>
              <a:rPr lang="ro-RO" dirty="0" smtClean="0"/>
              <a:t>. Aceasta constă în apariţia în organismul uman, a unei </a:t>
            </a:r>
            <a:r>
              <a:rPr lang="ro-RO" i="1" dirty="0" smtClean="0"/>
              <a:t>reacţii imune grave</a:t>
            </a:r>
            <a:r>
              <a:rPr lang="ro-RO" dirty="0" smtClean="0"/>
              <a:t> (anafilactice sau de tip boala serului) </a:t>
            </a:r>
            <a:r>
              <a:rPr lang="ro-RO" i="1" dirty="0" smtClean="0"/>
              <a:t>faţă de proteinele străine ale serului de animal</a:t>
            </a:r>
            <a:r>
              <a:rPr lang="ro-RO" dirty="0" smtClean="0"/>
              <a:t> (albumine). Sensibilizarea este evidenţiată prin reacţii de hipersensibilitate de tip III. Din acest motiv se impune testarea, înainte de tratament, a reactivităţii fiecărui organism faţă de proteina străină. Se fac injecţii (intradermice şi apoi subcutanate) cu concentraţii crescânde de ser (1/10000-1/10) până se ajunge la ser brut. În absenţa eritemului se poate administra serul terapeutic. Din contră, prezenţa reacţiei locale, impune </a:t>
            </a:r>
            <a:r>
              <a:rPr lang="ro-RO" b="1" i="1" dirty="0" smtClean="0"/>
              <a:t>“desensibilizarea” Besredka</a:t>
            </a:r>
            <a:r>
              <a:rPr lang="ro-RO" dirty="0" smtClean="0"/>
              <a:t>: administrarea serului, în doze repetate, crescânde, la intervale mici de timp, până la atingerea dozei optime, apoi administrarea întregii cantităţi de de ser antitoxic</a:t>
            </a:r>
            <a:endParaRPr lang="en-US" b="1" dirty="0" smtClean="0"/>
          </a:p>
          <a:p>
            <a:r>
              <a:rPr lang="ro-RO" i="1" dirty="0" smtClean="0"/>
              <a:t>Manifestările de sensibilizare sunt mult reduse</a:t>
            </a:r>
            <a:r>
              <a:rPr lang="ro-RO" dirty="0" smtClean="0"/>
              <a:t> prin </a:t>
            </a:r>
            <a:r>
              <a:rPr lang="ro-RO" b="1" i="1" dirty="0" smtClean="0"/>
              <a:t>purificarea şi concentrarea serurilor</a:t>
            </a:r>
            <a:r>
              <a:rPr lang="ro-RO" dirty="0" smtClean="0"/>
              <a:t>, pentru îndepărtarea albuminelor responsabile de producerea acestor reacţii (volum mic şi o cantitate scăzută de proteine, dar conţinut crescut de anticorpi).</a:t>
            </a:r>
            <a:endParaRPr lang="en-US" b="1"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5253054"/>
          </a:xfrm>
        </p:spPr>
        <p:txBody>
          <a:bodyPr>
            <a:normAutofit fontScale="70000" lnSpcReduction="20000"/>
          </a:bodyPr>
          <a:lstStyle/>
          <a:p>
            <a:r>
              <a:rPr lang="ro-RO" dirty="0" smtClean="0"/>
              <a:t>După </a:t>
            </a:r>
            <a:r>
              <a:rPr lang="ro-RO" b="1" dirty="0" smtClean="0"/>
              <a:t>compoziţie</a:t>
            </a:r>
            <a:r>
              <a:rPr lang="ro-RO" dirty="0" smtClean="0"/>
              <a:t>, serurile se clasifică în: </a:t>
            </a:r>
            <a:endParaRPr lang="en-US" b="1" dirty="0" smtClean="0"/>
          </a:p>
          <a:p>
            <a:pPr lvl="0"/>
            <a:r>
              <a:rPr lang="ro-RO" i="1" dirty="0" smtClean="0"/>
              <a:t>seruri antibacteriene</a:t>
            </a:r>
            <a:r>
              <a:rPr lang="ro-RO" dirty="0" smtClean="0"/>
              <a:t> (ser antimeningococic);</a:t>
            </a:r>
            <a:endParaRPr lang="en-US" b="1" dirty="0" smtClean="0"/>
          </a:p>
          <a:p>
            <a:pPr lvl="0"/>
            <a:r>
              <a:rPr lang="ro-RO" i="1" dirty="0" smtClean="0"/>
              <a:t>seruri antitoxice</a:t>
            </a:r>
            <a:r>
              <a:rPr lang="ro-RO" dirty="0" smtClean="0"/>
              <a:t> (ser antidifteric, antitetanic, antigangrenos, antibotulinic);</a:t>
            </a:r>
            <a:endParaRPr lang="en-US" b="1" dirty="0" smtClean="0"/>
          </a:p>
          <a:p>
            <a:pPr lvl="0"/>
            <a:r>
              <a:rPr lang="ro-RO" i="1" dirty="0" smtClean="0"/>
              <a:t>seruri mixte</a:t>
            </a:r>
            <a:r>
              <a:rPr lang="ro-RO" dirty="0" smtClean="0"/>
              <a:t>: antibacterian + antitoxic (ser anticărbunos).</a:t>
            </a:r>
            <a:endParaRPr lang="en-US" b="1" dirty="0" smtClean="0"/>
          </a:p>
          <a:p>
            <a:endParaRPr lang="en-US" b="1" dirty="0" smtClean="0"/>
          </a:p>
          <a:p>
            <a:r>
              <a:rPr lang="ro-RO" dirty="0" smtClean="0"/>
              <a:t>După </a:t>
            </a:r>
            <a:r>
              <a:rPr lang="ro-RO" b="1" dirty="0" smtClean="0"/>
              <a:t>scop</a:t>
            </a:r>
            <a:r>
              <a:rPr lang="ro-RO" dirty="0" smtClean="0"/>
              <a:t>, serurile se clasifică în </a:t>
            </a:r>
            <a:r>
              <a:rPr lang="ro-RO" i="1" dirty="0" smtClean="0"/>
              <a:t>seruri administrate profilactic</a:t>
            </a:r>
            <a:r>
              <a:rPr lang="ro-RO" dirty="0" smtClean="0"/>
              <a:t> (seroprofilaxie) şi </a:t>
            </a:r>
            <a:r>
              <a:rPr lang="ro-RO" i="1" dirty="0" smtClean="0"/>
              <a:t>seruri administrate curativ</a:t>
            </a:r>
            <a:r>
              <a:rPr lang="ro-RO" dirty="0" smtClean="0"/>
              <a:t>. De exemplu, la copii contacţi cu un bolnav de difterie se administrează preventiv ser imun antidifteric. Dar pentru a obţine o imunizare mai puternică şi durabilă, seroprofilaxia se continuă cu vaccinarea (anatoxină difterică). </a:t>
            </a:r>
            <a:endParaRPr lang="en-US" b="1" dirty="0" smtClean="0"/>
          </a:p>
          <a:p>
            <a:endParaRPr lang="en-US" b="1" dirty="0" smtClean="0"/>
          </a:p>
          <a:p>
            <a:r>
              <a:rPr lang="ro-RO" b="1" dirty="0" smtClean="0"/>
              <a:t>Imunizarea pasivă are caracter de urgenţă</a:t>
            </a:r>
            <a:r>
              <a:rPr lang="ro-RO" dirty="0" smtClean="0"/>
              <a:t> în următoarele cazuri:</a:t>
            </a:r>
            <a:endParaRPr lang="en-US" b="1" dirty="0" smtClean="0"/>
          </a:p>
          <a:p>
            <a:pPr lvl="0"/>
            <a:r>
              <a:rPr lang="ro-RO" i="1" dirty="0" smtClean="0"/>
              <a:t>protecţia pacienţilor cu a-gamaglobulinemie</a:t>
            </a:r>
            <a:r>
              <a:rPr lang="ro-RO" dirty="0" smtClean="0"/>
              <a:t> faţă de infecţiile cu bacterii piogene în condiţii de risc crescut pentru infecţiile respiratorii;</a:t>
            </a:r>
            <a:endParaRPr lang="en-US" b="1" dirty="0" smtClean="0"/>
          </a:p>
          <a:p>
            <a:pPr lvl="0"/>
            <a:r>
              <a:rPr lang="ro-RO" i="1" dirty="0" smtClean="0"/>
              <a:t>protecţia persoanelor nevaccinate în condiţii de risc ctrescut pentru tetanos</a:t>
            </a:r>
            <a:r>
              <a:rPr lang="ro-RO" dirty="0" smtClean="0"/>
              <a:t> sau pacienţi cu plăgi traumatice, arsuri, avort septic;</a:t>
            </a:r>
            <a:endParaRPr lang="en-US" b="1" dirty="0" smtClean="0"/>
          </a:p>
          <a:p>
            <a:pPr lvl="0"/>
            <a:r>
              <a:rPr lang="ro-RO" i="1" dirty="0" smtClean="0"/>
              <a:t>gangrenă gazoasă</a:t>
            </a:r>
            <a:r>
              <a:rPr lang="ro-RO" dirty="0" smtClean="0"/>
              <a:t> la pacienţii cu plăgi traumatice;</a:t>
            </a:r>
            <a:endParaRPr lang="en-US" b="1" dirty="0" smtClean="0"/>
          </a:p>
          <a:p>
            <a:pPr lvl="0"/>
            <a:r>
              <a:rPr lang="ro-RO" i="1" dirty="0" smtClean="0"/>
              <a:t>terapia unor toxiinfecţii şi intoxicaţii</a:t>
            </a:r>
            <a:r>
              <a:rPr lang="ro-RO" dirty="0" smtClean="0"/>
              <a:t>: difterie, tetanos, botulism, muşcătură de şerpi veninoşi. </a:t>
            </a:r>
            <a:endParaRPr lang="en-US" b="1"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642918"/>
            <a:ext cx="8572560" cy="6038872"/>
          </a:xfrm>
        </p:spPr>
        <p:txBody>
          <a:bodyPr>
            <a:normAutofit fontScale="70000" lnSpcReduction="20000"/>
          </a:bodyPr>
          <a:lstStyle/>
          <a:p>
            <a:r>
              <a:rPr lang="ro-RO" dirty="0" smtClean="0"/>
              <a:t>Se poate spune că, încă din timpul vieţii fetale şi mai pronunţat după naştere şi ulterior în tot timpul vieţii, organismul uman se găseşte în permanent conflict cu focarul infecţios. Faţă de acesta organismul reacţionează prin </a:t>
            </a:r>
            <a:r>
              <a:rPr lang="ro-RO" b="1" i="1" dirty="0" smtClean="0"/>
              <a:t>funcţia de apărare antiinfecţioasă (nespecifică şi specifică - imună)</a:t>
            </a:r>
            <a:r>
              <a:rPr lang="ro-RO" dirty="0" smtClean="0"/>
              <a:t>, care are câteva intervenţii importante: </a:t>
            </a:r>
            <a:r>
              <a:rPr lang="ro-RO" i="1" dirty="0" smtClean="0"/>
              <a:t>vindecarea dintr-o infecţie manifestă, împiedicarea reinfecţiei cu acelaşi agent etiologic şi prevenirea primoinfecţiei</a:t>
            </a:r>
            <a:r>
              <a:rPr lang="ro-RO" dirty="0" smtClean="0"/>
              <a:t>. Aceste modalităţi de apărare se întâlnesc în toate infecţiile bacteriene, micotice, parazitare şi virale, în care se găsesc trăsături comune. Ţinând însă seama de mecanismele specifice prin care aceste categorii de agenţi infecţioşi declanşează procesul infecţios, apar în consecinţă particularităţi distincte şi diversificate de apărare. </a:t>
            </a:r>
            <a:endParaRPr lang="en-US" b="1" dirty="0" smtClean="0"/>
          </a:p>
          <a:p>
            <a:r>
              <a:rPr lang="ro-RO" b="1" i="1" dirty="0" smtClean="0"/>
              <a:t>Apărarea antiinfecţioasă se realizează diferenţiat</a:t>
            </a:r>
            <a:r>
              <a:rPr lang="ro-RO" dirty="0" smtClean="0"/>
              <a:t> în raport de:</a:t>
            </a:r>
            <a:endParaRPr lang="en-US" dirty="0" smtClean="0"/>
          </a:p>
          <a:p>
            <a:pPr lvl="0"/>
            <a:r>
              <a:rPr lang="ro-RO" i="1" dirty="0" smtClean="0"/>
              <a:t>proprietăţile speciei patogene, </a:t>
            </a:r>
            <a:endParaRPr lang="en-US" dirty="0" smtClean="0"/>
          </a:p>
          <a:p>
            <a:pPr lvl="0"/>
            <a:r>
              <a:rPr lang="ro-RO" i="1" dirty="0" smtClean="0"/>
              <a:t>poarta de intrare,</a:t>
            </a:r>
            <a:endParaRPr lang="en-US" dirty="0" smtClean="0"/>
          </a:p>
          <a:p>
            <a:pPr lvl="0"/>
            <a:r>
              <a:rPr lang="ro-RO" i="1" dirty="0" smtClean="0"/>
              <a:t>localizarea în organismul uman,</a:t>
            </a:r>
            <a:endParaRPr lang="en-US" dirty="0" smtClean="0"/>
          </a:p>
          <a:p>
            <a:pPr lvl="0"/>
            <a:r>
              <a:rPr lang="ro-RO" i="1" dirty="0" smtClean="0"/>
              <a:t>diversitatea factorilor de patogenitate şi a mecanismelor prin care aceştia acţionează</a:t>
            </a:r>
            <a:r>
              <a:rPr lang="ro-RO" dirty="0" smtClean="0"/>
              <a:t>. </a:t>
            </a:r>
            <a:endParaRPr lang="en-US" dirty="0" smtClean="0"/>
          </a:p>
          <a:p>
            <a:r>
              <a:rPr lang="ro-RO" dirty="0" smtClean="0"/>
              <a:t>Trecând peste aceste diferenţe, se poate însă generaliza, că în majoritatea infecţiilor, </a:t>
            </a:r>
            <a:r>
              <a:rPr lang="ro-RO" b="1" dirty="0" smtClean="0"/>
              <a:t>apărarea</a:t>
            </a:r>
            <a:r>
              <a:rPr lang="ro-RO" dirty="0" smtClean="0"/>
              <a:t> este </a:t>
            </a:r>
            <a:r>
              <a:rPr lang="ro-RO" b="1" i="1" dirty="0" smtClean="0"/>
              <a:t>rezultatul unei acţiuni sinergice şi ordonate a proceselor de imunitate (umorală şi celulară) şi a factorilor de rezistenţă naturală</a:t>
            </a:r>
            <a:r>
              <a:rPr lang="ro-RO" dirty="0" smtClean="0"/>
              <a:t>. </a:t>
            </a:r>
            <a:endParaRPr lang="en-US" dirty="0" smtClean="0"/>
          </a:p>
          <a:p>
            <a:r>
              <a:rPr lang="ro-RO" dirty="0" smtClean="0"/>
              <a:t>Mai mult, există şi posibilitatea ca în aceeaşi infecţie să survină o contribuţie diferenţiată: faţă de o categorie de factori intervin preponderent efectorii imunităţii umorale, pe când faţă de alţi determinanţi de patogenitate efectul imunitar de apărare se instalează prin componenţii imunităţii mediate celular.</a:t>
            </a:r>
            <a:endParaRPr 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000108"/>
            <a:ext cx="8229600" cy="5538806"/>
          </a:xfrm>
        </p:spPr>
        <p:txBody>
          <a:bodyPr>
            <a:normAutofit fontScale="70000" lnSpcReduction="20000"/>
          </a:bodyPr>
          <a:lstStyle/>
          <a:p>
            <a:r>
              <a:rPr lang="ro-RO" b="1" dirty="0" smtClean="0"/>
              <a:t>1.2. ADMINISTRAREA DE GAMAGLOBULINE SPECIFICE HOMOLOGE</a:t>
            </a:r>
            <a:endParaRPr lang="en-US" b="1" dirty="0" smtClean="0"/>
          </a:p>
          <a:p>
            <a:endParaRPr lang="en-US" b="1" dirty="0" smtClean="0"/>
          </a:p>
          <a:p>
            <a:r>
              <a:rPr lang="ro-RO" dirty="0" smtClean="0"/>
              <a:t>Se obţin de la om, </a:t>
            </a:r>
            <a:r>
              <a:rPr lang="ro-RO" i="1" dirty="0" smtClean="0"/>
              <a:t>fie de la convalescenţi de boli infecţioase</a:t>
            </a:r>
            <a:r>
              <a:rPr lang="ro-RO" dirty="0" smtClean="0"/>
              <a:t> (seruri de convalescent), </a:t>
            </a:r>
            <a:r>
              <a:rPr lang="ro-RO" i="1" dirty="0" smtClean="0"/>
              <a:t>fie de la persoane imunizate activ</a:t>
            </a:r>
            <a:r>
              <a:rPr lang="ro-RO" dirty="0" smtClean="0"/>
              <a:t>, în mod special, şi se numesc seruri hiperimune. Serurile omologe se folosesc astăzi sub formă de imunoglobuline (gamaglobuline) specifice, extrase din aceste seruri.   </a:t>
            </a:r>
            <a:endParaRPr lang="en-US" b="1" dirty="0" smtClean="0"/>
          </a:p>
          <a:p>
            <a:pPr lvl="0"/>
            <a:r>
              <a:rPr lang="ro-RO" b="1" i="1" dirty="0" smtClean="0"/>
              <a:t>Imunoglobulinele extrase din amestecuri diferite de plasmă</a:t>
            </a:r>
            <a:r>
              <a:rPr lang="ro-RO" dirty="0" smtClean="0"/>
              <a:t> (de la mai mulţi donatori adulţi normali) se numesc </a:t>
            </a:r>
            <a:r>
              <a:rPr lang="ro-RO" b="1" dirty="0" smtClean="0"/>
              <a:t>imunoglobuline normale </a:t>
            </a:r>
            <a:r>
              <a:rPr lang="ro-RO" dirty="0" smtClean="0"/>
              <a:t>sau </a:t>
            </a:r>
            <a:r>
              <a:rPr lang="ro-RO" b="1" dirty="0" smtClean="0"/>
              <a:t>gamaglobuline normale standard</a:t>
            </a:r>
            <a:r>
              <a:rPr lang="ro-RO" dirty="0" smtClean="0"/>
              <a:t> (conţin IgG faţă de microorganismele care infectează majoritatea populaţiei);</a:t>
            </a:r>
            <a:endParaRPr lang="en-US" b="1" dirty="0" smtClean="0"/>
          </a:p>
          <a:p>
            <a:pPr lvl="0"/>
            <a:r>
              <a:rPr lang="ro-RO" b="1" i="1" dirty="0" smtClean="0"/>
              <a:t>Gamaglobulinele obţinute din seruri de convalescent sau din serul unor voluntari umani hiperimunizaţi cu un anume antigen</a:t>
            </a:r>
            <a:r>
              <a:rPr lang="ro-RO" dirty="0" smtClean="0"/>
              <a:t> (prin vaccinare sau administrare de anatoxină) se numesc </a:t>
            </a:r>
            <a:r>
              <a:rPr lang="ro-RO" b="1" dirty="0" smtClean="0"/>
              <a:t>imunoglobuline umane specifice anti-</a:t>
            </a:r>
            <a:r>
              <a:rPr lang="ro-RO" dirty="0" smtClean="0"/>
              <a:t>(ex.: tetanos) sau </a:t>
            </a:r>
            <a:r>
              <a:rPr lang="ro-RO" b="1" dirty="0" smtClean="0"/>
              <a:t>gamaglobuline umane hiperimune.</a:t>
            </a:r>
            <a:endParaRPr lang="en-US" b="1" dirty="0" smtClean="0"/>
          </a:p>
          <a:p>
            <a:r>
              <a:rPr lang="ro-RO" b="1" dirty="0" smtClean="0"/>
              <a:t>Avantajul administrării gamaglobulinelor specifice</a:t>
            </a:r>
            <a:r>
              <a:rPr lang="ro-RO" dirty="0" smtClean="0"/>
              <a:t>: </a:t>
            </a:r>
            <a:r>
              <a:rPr lang="ro-RO" i="1" dirty="0" smtClean="0"/>
              <a:t>număr redus de injecţii; aport mare de anticorpi care se menţin în organism un timp mai îndelungat </a:t>
            </a:r>
            <a:r>
              <a:rPr lang="ro-RO" dirty="0" smtClean="0"/>
              <a:t>(10-14 săptămâni); </a:t>
            </a:r>
            <a:r>
              <a:rPr lang="ro-RO" i="1" dirty="0" smtClean="0"/>
              <a:t>fără riscul sensibilizării la o eventuală repetare</a:t>
            </a:r>
            <a:r>
              <a:rPr lang="ro-RO" dirty="0" smtClean="0"/>
              <a:t>.</a:t>
            </a:r>
            <a:endParaRPr lang="en-US" b="1" dirty="0" smtClean="0"/>
          </a:p>
          <a:p>
            <a:r>
              <a:rPr lang="ro-RO" dirty="0" smtClean="0"/>
              <a:t>Administrarea gamaglobulinelor se face prin injecţii intramusculare şi nu intravenoase. Introducerea directă în sânge poate determina forme grave de hipersensibilitate imediată (agregarea trombocitelor, activarea complementului).</a:t>
            </a:r>
            <a:endParaRPr lang="en-US" b="1"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785794"/>
            <a:ext cx="8501122" cy="5786478"/>
          </a:xfrm>
        </p:spPr>
        <p:txBody>
          <a:bodyPr>
            <a:normAutofit fontScale="62500" lnSpcReduction="20000"/>
          </a:bodyPr>
          <a:lstStyle/>
          <a:p>
            <a:r>
              <a:rPr lang="ro-RO" sz="2800" b="1" dirty="0" smtClean="0"/>
              <a:t>2. IMUNOPROFILAXIA ACTIVĂ (VACCINURILE)</a:t>
            </a:r>
            <a:endParaRPr lang="en-US" sz="2800" b="1" dirty="0" smtClean="0"/>
          </a:p>
          <a:p>
            <a:r>
              <a:rPr lang="ro-RO" sz="2800" dirty="0" smtClean="0"/>
              <a:t>Vaccinurile sunt </a:t>
            </a:r>
            <a:r>
              <a:rPr lang="ro-RO" sz="2800" b="1" i="1" dirty="0" smtClean="0"/>
              <a:t>eşantioane de germeni microbieni sau toxine bacteriene, preparate astfel încât şi-au pierdut capacitatea de a produce boală (patogenitatea), dar şi-au păstrat capacitatea de a induce răspuns imun (imunogenitatea)</a:t>
            </a:r>
            <a:r>
              <a:rPr lang="ro-RO" sz="2800" dirty="0" smtClean="0"/>
              <a:t>, deci de a proteja activ, specific organismul împotriva unei reinfecţii homologe cu germeni patogeni.</a:t>
            </a:r>
            <a:endParaRPr lang="en-US" sz="2800" b="1" dirty="0" smtClean="0"/>
          </a:p>
          <a:p>
            <a:r>
              <a:rPr lang="ro-RO" sz="2800" dirty="0" smtClean="0"/>
              <a:t>Un individ vaccinat, venind în contact cu germenul patogen sau cu toxinele acestuia, va dezvolta nu un răspuns primar (de mică intensitate, de durată scurtă), ci un răspuns secundar (intens şi persistent).</a:t>
            </a:r>
            <a:endParaRPr lang="en-US" sz="2800" b="1" dirty="0" smtClean="0"/>
          </a:p>
          <a:p>
            <a:endParaRPr lang="en-US" sz="2800" b="1" dirty="0" smtClean="0"/>
          </a:p>
          <a:p>
            <a:r>
              <a:rPr lang="ro-RO" sz="2800" b="1" dirty="0" smtClean="0"/>
              <a:t>2.1. CATEGORII</a:t>
            </a:r>
            <a:endParaRPr lang="en-US" sz="2800" b="1" dirty="0" smtClean="0"/>
          </a:p>
          <a:p>
            <a:r>
              <a:rPr lang="ro-RO" sz="2800" dirty="0" smtClean="0"/>
              <a:t>În funcţie de </a:t>
            </a:r>
            <a:r>
              <a:rPr lang="ro-RO" sz="2800" i="1" dirty="0" smtClean="0"/>
              <a:t>starea agenţilor patogeni (modul de preparare)</a:t>
            </a:r>
            <a:r>
              <a:rPr lang="ro-RO" sz="2800" dirty="0" smtClean="0"/>
              <a:t> şi </a:t>
            </a:r>
            <a:r>
              <a:rPr lang="ro-RO" sz="2800" i="1" dirty="0" smtClean="0"/>
              <a:t>natura componentelor antigenice</a:t>
            </a:r>
            <a:r>
              <a:rPr lang="ro-RO" sz="2800" dirty="0" smtClean="0"/>
              <a:t>, vaccinurile se pot clasifica în: </a:t>
            </a:r>
            <a:endParaRPr lang="en-US" sz="2800" b="1" dirty="0" smtClean="0"/>
          </a:p>
          <a:p>
            <a:pPr lvl="0"/>
            <a:r>
              <a:rPr lang="ro-RO" sz="2800" i="1" dirty="0" smtClean="0"/>
              <a:t>vaccinuri corpusculare preparate din agenţi patogeni vii atenuaţi</a:t>
            </a:r>
            <a:r>
              <a:rPr lang="ro-RO" sz="2800" dirty="0" smtClean="0"/>
              <a:t> (microbieni, virali);</a:t>
            </a:r>
            <a:endParaRPr lang="en-US" sz="2800" b="1" dirty="0" smtClean="0"/>
          </a:p>
          <a:p>
            <a:pPr lvl="0"/>
            <a:r>
              <a:rPr lang="ro-RO" sz="2800" i="1" dirty="0" smtClean="0"/>
              <a:t>vaccinuri corpusculare preparate din agenţi patogeni omorâţi sau inactivaţi </a:t>
            </a:r>
            <a:r>
              <a:rPr lang="ro-RO" sz="2800" dirty="0" smtClean="0"/>
              <a:t>(microbieni, virali);</a:t>
            </a:r>
            <a:endParaRPr lang="en-US" sz="2800" b="1" dirty="0" smtClean="0"/>
          </a:p>
          <a:p>
            <a:pPr lvl="0"/>
            <a:r>
              <a:rPr lang="ro-RO" sz="2800" dirty="0" smtClean="0"/>
              <a:t>vaccinuri preparate din:</a:t>
            </a:r>
            <a:endParaRPr lang="en-US" sz="2800" b="1" dirty="0" smtClean="0"/>
          </a:p>
          <a:p>
            <a:pPr lvl="1"/>
            <a:r>
              <a:rPr lang="ro-RO" i="1" dirty="0" smtClean="0"/>
              <a:t>componente microbiene purificate</a:t>
            </a:r>
            <a:r>
              <a:rPr lang="ro-RO" dirty="0" smtClean="0"/>
              <a:t> (produse ale metabolismului bacterian);</a:t>
            </a:r>
            <a:endParaRPr lang="en-US" b="1" dirty="0" smtClean="0"/>
          </a:p>
          <a:p>
            <a:pPr lvl="1"/>
            <a:r>
              <a:rPr lang="ro-RO" i="1" dirty="0" smtClean="0"/>
              <a:t>fracţiuni sau subunităţi structurale ale microorganismelor</a:t>
            </a:r>
            <a:r>
              <a:rPr lang="ro-RO" dirty="0" smtClean="0"/>
              <a:t> (polizaharide capsulare, componente ale peretelui bacterian, subunităţi antigenice virale);</a:t>
            </a:r>
            <a:endParaRPr lang="en-US" b="1" dirty="0" smtClean="0"/>
          </a:p>
          <a:p>
            <a:pPr lvl="0"/>
            <a:r>
              <a:rPr lang="ro-RO" sz="2800" i="1" dirty="0" smtClean="0"/>
              <a:t>vaccinuri sintetice</a:t>
            </a:r>
            <a:r>
              <a:rPr lang="ro-RO" sz="2800" dirty="0" smtClean="0"/>
              <a:t>;</a:t>
            </a:r>
            <a:endParaRPr lang="en-US" sz="2800" b="1" dirty="0" smtClean="0"/>
          </a:p>
          <a:p>
            <a:pPr lvl="0"/>
            <a:r>
              <a:rPr lang="ro-RO" sz="2800" i="1" dirty="0" smtClean="0"/>
              <a:t>vaccinuri clonate sau biosintetice obţinute cu ADN-recombinant</a:t>
            </a:r>
            <a:r>
              <a:rPr lang="ro-RO" sz="2800" dirty="0" smtClean="0"/>
              <a:t>.</a:t>
            </a:r>
            <a:endParaRPr lang="en-US" sz="2800" b="1"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571480"/>
            <a:ext cx="8229600" cy="1493520"/>
          </a:xfrm>
        </p:spPr>
        <p:txBody>
          <a:bodyPr>
            <a:normAutofit fontScale="70000" lnSpcReduction="20000"/>
          </a:bodyPr>
          <a:lstStyle/>
          <a:p>
            <a:r>
              <a:rPr lang="ro-RO" b="1" dirty="0" smtClean="0"/>
              <a:t>2.1.1. Vaccinuri corpusculare preparate din agenţi patogeni vii atenuaţi</a:t>
            </a:r>
            <a:endParaRPr lang="en-US" b="1" dirty="0" smtClean="0"/>
          </a:p>
          <a:p>
            <a:r>
              <a:rPr lang="ro-RO" dirty="0" smtClean="0"/>
              <a:t>Majoritatea vaccinurilor vii atenuate sunt vaccinuri virale, cele bacteriene fiind mai puţine. Aceste </a:t>
            </a:r>
            <a:r>
              <a:rPr lang="ro-RO" b="1" i="1" dirty="0" smtClean="0"/>
              <a:t>vaccinuri complete conţin tulpini bacteriene (sau virale) selectate pentru nivelul redus şi stabil al virulenţei</a:t>
            </a:r>
            <a:r>
              <a:rPr lang="ro-RO" dirty="0" smtClean="0"/>
              <a:t>. </a:t>
            </a:r>
            <a:endParaRPr lang="en-US" b="1" dirty="0" smtClean="0"/>
          </a:p>
          <a:p>
            <a:r>
              <a:rPr lang="ro-RO" dirty="0" smtClean="0"/>
              <a:t>Exemple de vaccinuri vii atenuate sunt prezentate în tabelul 1. </a:t>
            </a:r>
            <a:endParaRPr lang="en-US" b="1" dirty="0" smtClean="0"/>
          </a:p>
          <a:p>
            <a:endParaRPr lang="en-US" dirty="0"/>
          </a:p>
        </p:txBody>
      </p:sp>
      <p:graphicFrame>
        <p:nvGraphicFramePr>
          <p:cNvPr id="4" name="Table 3"/>
          <p:cNvGraphicFramePr>
            <a:graphicFrameLocks noGrp="1"/>
          </p:cNvGraphicFramePr>
          <p:nvPr/>
        </p:nvGraphicFramePr>
        <p:xfrm>
          <a:off x="3071802" y="2214554"/>
          <a:ext cx="4572032" cy="4145280"/>
        </p:xfrm>
        <a:graphic>
          <a:graphicData uri="http://schemas.openxmlformats.org/drawingml/2006/table">
            <a:tbl>
              <a:tblPr/>
              <a:tblGrid>
                <a:gridCol w="2122729"/>
                <a:gridCol w="2449303"/>
              </a:tblGrid>
              <a:tr h="0">
                <a:tc>
                  <a:txBody>
                    <a:bodyPr/>
                    <a:lstStyle/>
                    <a:p>
                      <a:pPr algn="ctr">
                        <a:spcAft>
                          <a:spcPts val="0"/>
                        </a:spcAft>
                      </a:pPr>
                      <a:r>
                        <a:rPr lang="ro-RO" sz="1600" b="1" dirty="0">
                          <a:latin typeface="Times New Roman"/>
                          <a:ea typeface="Times New Roman"/>
                          <a:cs typeface="Times New Roman"/>
                        </a:rPr>
                        <a:t>Virusuri</a:t>
                      </a:r>
                      <a:endParaRPr lang="en-US" sz="1600" b="1"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600" b="1">
                          <a:latin typeface="Times New Roman"/>
                          <a:ea typeface="Times New Roman"/>
                          <a:cs typeface="Times New Roman"/>
                        </a:rPr>
                        <a:t>Bacterii</a:t>
                      </a:r>
                      <a:endParaRPr lang="en-US" sz="1600" b="1">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ro-RO" sz="1600" b="1">
                          <a:latin typeface="Times New Roman"/>
                          <a:ea typeface="Times New Roman"/>
                          <a:cs typeface="Times New Roman"/>
                        </a:rPr>
                        <a:t>Vaccinuri standard</a:t>
                      </a:r>
                      <a:endParaRPr lang="en-US" sz="1600" b="1">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600" b="1">
                          <a:latin typeface="Times New Roman"/>
                          <a:ea typeface="Times New Roman"/>
                          <a:cs typeface="Times New Roman"/>
                        </a:rPr>
                        <a:t>Vaccinuri standard</a:t>
                      </a:r>
                      <a:endParaRPr lang="en-US" sz="1600" b="1">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ro-RO" sz="1600" b="0">
                          <a:latin typeface="Times New Roman"/>
                          <a:ea typeface="Times New Roman"/>
                          <a:cs typeface="Times New Roman"/>
                        </a:rPr>
                        <a:t>Poliomielitic</a:t>
                      </a:r>
                      <a:endParaRPr lang="en-US" sz="1600" b="1">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600" b="0">
                          <a:latin typeface="Times New Roman"/>
                          <a:ea typeface="Times New Roman"/>
                          <a:cs typeface="Times New Roman"/>
                        </a:rPr>
                        <a:t>Mycobacterium tuberculosis</a:t>
                      </a:r>
                      <a:endParaRPr lang="en-US" sz="1600" b="1">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ro-RO" sz="1600" b="0">
                          <a:latin typeface="Times New Roman"/>
                          <a:ea typeface="Times New Roman"/>
                          <a:cs typeface="Times New Roman"/>
                        </a:rPr>
                        <a:t>Rujeolic</a:t>
                      </a:r>
                      <a:endParaRPr lang="en-US" sz="1600" b="1">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600" b="0">
                          <a:latin typeface="Times New Roman"/>
                          <a:ea typeface="Times New Roman"/>
                          <a:cs typeface="Times New Roman"/>
                        </a:rPr>
                        <a:t>Salmonella typhi</a:t>
                      </a:r>
                      <a:endParaRPr lang="en-US" sz="1600" b="1">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ro-RO" sz="1600" b="0">
                          <a:latin typeface="Times New Roman"/>
                          <a:ea typeface="Times New Roman"/>
                          <a:cs typeface="Times New Roman"/>
                        </a:rPr>
                        <a:t>Rubeolic</a:t>
                      </a:r>
                      <a:endParaRPr lang="en-US" sz="1600" b="1">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ro-RO" sz="1600" b="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ro-RO" sz="1600" b="0">
                          <a:latin typeface="Times New Roman"/>
                          <a:ea typeface="Times New Roman"/>
                          <a:cs typeface="Times New Roman"/>
                        </a:rPr>
                        <a:t>oreionului </a:t>
                      </a:r>
                      <a:endParaRPr lang="en-US" sz="1600" b="1">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ro-RO" sz="1600" b="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ro-RO" sz="1600" b="0">
                          <a:latin typeface="Times New Roman"/>
                          <a:ea typeface="Times New Roman"/>
                          <a:cs typeface="Times New Roman"/>
                        </a:rPr>
                        <a:t>febrei galbene</a:t>
                      </a:r>
                      <a:endParaRPr lang="en-US" sz="1600" b="1">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ro-RO" sz="1600" b="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ro-RO" sz="1600" b="0">
                          <a:latin typeface="Times New Roman"/>
                          <a:ea typeface="Times New Roman"/>
                          <a:cs typeface="Times New Roman"/>
                        </a:rPr>
                        <a:t>hepatitei A</a:t>
                      </a:r>
                      <a:endParaRPr lang="en-US" sz="1600" b="1">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ro-RO" sz="1600" b="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ro-RO" sz="1600" b="1">
                          <a:latin typeface="Times New Roman"/>
                          <a:ea typeface="Times New Roman"/>
                          <a:cs typeface="Times New Roman"/>
                        </a:rPr>
                        <a:t>Vaccinuri experimentale</a:t>
                      </a:r>
                      <a:endParaRPr lang="en-US" sz="1600" b="1">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600" b="1">
                          <a:latin typeface="Times New Roman"/>
                          <a:ea typeface="Times New Roman"/>
                          <a:cs typeface="Times New Roman"/>
                        </a:rPr>
                        <a:t>Vaccinuri experimentale</a:t>
                      </a:r>
                      <a:endParaRPr lang="en-US" sz="1600" b="1">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ro-RO" sz="1600" b="0">
                          <a:latin typeface="Times New Roman"/>
                          <a:ea typeface="Times New Roman"/>
                          <a:cs typeface="Times New Roman"/>
                        </a:rPr>
                        <a:t>Gripal</a:t>
                      </a:r>
                      <a:endParaRPr lang="en-US" sz="1600" b="1">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600" b="0">
                          <a:latin typeface="Times New Roman"/>
                          <a:ea typeface="Times New Roman"/>
                          <a:cs typeface="Times New Roman"/>
                        </a:rPr>
                        <a:t>Shigella</a:t>
                      </a:r>
                      <a:endParaRPr lang="en-US" sz="1600" b="1">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ro-RO" sz="1600" b="0">
                          <a:latin typeface="Times New Roman"/>
                          <a:ea typeface="Times New Roman"/>
                          <a:cs typeface="Times New Roman"/>
                        </a:rPr>
                        <a:t>respirator sinciţial</a:t>
                      </a:r>
                      <a:endParaRPr lang="en-US" sz="1600" b="1">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600" b="0">
                          <a:latin typeface="Times New Roman"/>
                          <a:ea typeface="Times New Roman"/>
                          <a:cs typeface="Times New Roman"/>
                        </a:rPr>
                        <a:t>Vibrio cholerae</a:t>
                      </a:r>
                      <a:endParaRPr lang="en-US" sz="1600" b="1">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ro-RO" sz="1600" b="0">
                          <a:latin typeface="Times New Roman"/>
                          <a:ea typeface="Times New Roman"/>
                          <a:cs typeface="Times New Roman"/>
                        </a:rPr>
                        <a:t>Rotavirus</a:t>
                      </a:r>
                      <a:endParaRPr lang="en-US" sz="1600" b="1">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ro-RO" sz="1600" b="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ro-RO" sz="1600" b="0">
                          <a:latin typeface="Times New Roman"/>
                          <a:ea typeface="Times New Roman"/>
                          <a:cs typeface="Times New Roman"/>
                        </a:rPr>
                        <a:t>Citomegalovirus</a:t>
                      </a:r>
                      <a:endParaRPr lang="en-US" sz="1600" b="1">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ro-RO" sz="1600" b="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ro-RO" sz="1600" b="0">
                          <a:latin typeface="Times New Roman"/>
                          <a:ea typeface="Times New Roman"/>
                          <a:cs typeface="Times New Roman"/>
                        </a:rPr>
                        <a:t>Herpesvirus</a:t>
                      </a:r>
                      <a:endParaRPr lang="en-US" sz="1600" b="1">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ro-RO" sz="1600" b="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ro-RO" sz="1600" b="0">
                          <a:latin typeface="Times New Roman"/>
                          <a:ea typeface="Times New Roman"/>
                          <a:cs typeface="Times New Roman"/>
                        </a:rPr>
                        <a:t>Varicella</a:t>
                      </a:r>
                      <a:endParaRPr lang="en-US" sz="1600" b="1">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ro-RO" sz="1600" b="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357158" y="3500438"/>
            <a:ext cx="2500330" cy="646331"/>
          </a:xfrm>
          <a:prstGeom prst="rect">
            <a:avLst/>
          </a:prstGeom>
          <a:noFill/>
        </p:spPr>
        <p:txBody>
          <a:bodyPr wrap="square" rtlCol="0">
            <a:spAutoFit/>
          </a:bodyPr>
          <a:lstStyle/>
          <a:p>
            <a:r>
              <a:rPr lang="ro-RO" dirty="0"/>
              <a:t>Tabelul 1: Vaccinuri vii atenuate</a:t>
            </a:r>
            <a:r>
              <a:rPr lang="ro-RO" b="1" dirty="0"/>
              <a:t>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500042"/>
            <a:ext cx="8715436" cy="1993586"/>
          </a:xfrm>
        </p:spPr>
        <p:txBody>
          <a:bodyPr>
            <a:normAutofit fontScale="70000" lnSpcReduction="20000"/>
          </a:bodyPr>
          <a:lstStyle/>
          <a:p>
            <a:r>
              <a:rPr lang="ro-RO" dirty="0" smtClean="0"/>
              <a:t>Atenuarea bacteriilor se face prin </a:t>
            </a:r>
            <a:r>
              <a:rPr lang="ro-RO" i="1" dirty="0" smtClean="0"/>
              <a:t>căldură, mutaganeză chimică</a:t>
            </a:r>
            <a:r>
              <a:rPr lang="ro-RO" dirty="0" smtClean="0"/>
              <a:t> (bacil tific), </a:t>
            </a:r>
            <a:r>
              <a:rPr lang="ro-RO" i="1" dirty="0" smtClean="0"/>
              <a:t>pasaje timp îndelungat pe medii de cultură</a:t>
            </a:r>
            <a:r>
              <a:rPr lang="ro-RO" dirty="0" smtClean="0"/>
              <a:t> (ex.: tulpini de bacil tuberculos bovin întreţinut timp de 13 ani prin pasaje succesive pe mediu cu cartof glicerinat şi bilă). </a:t>
            </a:r>
            <a:endParaRPr lang="en-US" b="1" dirty="0" smtClean="0"/>
          </a:p>
          <a:p>
            <a:r>
              <a:rPr lang="ro-RO" dirty="0" smtClean="0"/>
              <a:t>Administrarea la persoanele sănătoase produce o infecţie inaparentă, urmată, după o singură inoculare, de </a:t>
            </a:r>
            <a:r>
              <a:rPr lang="ro-RO" i="1" dirty="0" smtClean="0"/>
              <a:t>instalarea unei imunităţi mediate umoral (prin anticorpi) şi/sau celular (limfocite T reactive specifice)</a:t>
            </a:r>
            <a:r>
              <a:rPr lang="ro-RO" dirty="0" smtClean="0"/>
              <a:t>.</a:t>
            </a:r>
            <a:endParaRPr lang="en-US" b="1" dirty="0" smtClean="0"/>
          </a:p>
          <a:p>
            <a:r>
              <a:rPr lang="ro-RO" dirty="0" smtClean="0"/>
              <a:t>În tabelul 2 sunt prezentate principalele avantajele şi dezavantajele vaccinurilor preparate din agenţi vii atenuaţi.</a:t>
            </a:r>
            <a:endParaRPr lang="en-US" b="1" dirty="0" smtClean="0"/>
          </a:p>
          <a:p>
            <a:endParaRPr lang="en-US" dirty="0"/>
          </a:p>
        </p:txBody>
      </p:sp>
      <p:graphicFrame>
        <p:nvGraphicFramePr>
          <p:cNvPr id="4" name="Table 3"/>
          <p:cNvGraphicFramePr>
            <a:graphicFrameLocks noGrp="1"/>
          </p:cNvGraphicFramePr>
          <p:nvPr/>
        </p:nvGraphicFramePr>
        <p:xfrm>
          <a:off x="2285984" y="2714620"/>
          <a:ext cx="6429420" cy="3857652"/>
        </p:xfrm>
        <a:graphic>
          <a:graphicData uri="http://schemas.openxmlformats.org/drawingml/2006/table">
            <a:tbl>
              <a:tblPr/>
              <a:tblGrid>
                <a:gridCol w="3277689"/>
                <a:gridCol w="3151731"/>
              </a:tblGrid>
              <a:tr h="214314">
                <a:tc>
                  <a:txBody>
                    <a:bodyPr/>
                    <a:lstStyle/>
                    <a:p>
                      <a:pPr algn="ctr">
                        <a:spcAft>
                          <a:spcPts val="0"/>
                        </a:spcAft>
                      </a:pPr>
                      <a:r>
                        <a:rPr lang="ro-RO" sz="1400" b="1">
                          <a:latin typeface="Times New Roman"/>
                          <a:ea typeface="Times New Roman"/>
                        </a:rPr>
                        <a:t>Avantaje</a:t>
                      </a:r>
                      <a:endParaRPr lang="en-US" sz="1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400" b="1">
                          <a:latin typeface="Times New Roman"/>
                          <a:ea typeface="Times New Roman"/>
                        </a:rPr>
                        <a:t>Dezavantaje</a:t>
                      </a:r>
                      <a:endParaRPr lang="en-US" sz="1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3338">
                <a:tc>
                  <a:txBody>
                    <a:bodyPr/>
                    <a:lstStyle/>
                    <a:p>
                      <a:pPr algn="just">
                        <a:spcAft>
                          <a:spcPts val="0"/>
                        </a:spcAft>
                      </a:pPr>
                      <a:r>
                        <a:rPr lang="ro-RO" sz="1400" b="0">
                          <a:latin typeface="Times New Roman"/>
                          <a:ea typeface="Times New Roman"/>
                          <a:cs typeface="Times New Roman"/>
                        </a:rPr>
                        <a:t>- asigură stimularea concomitentă a imunităţii mediate celular şi umoral (inclusiv IgA secretor);</a:t>
                      </a:r>
                      <a:endParaRPr lang="en-US" sz="1400" b="1">
                        <a:latin typeface="Arial"/>
                        <a:ea typeface="Times New Roman"/>
                        <a:cs typeface="Times New Roman"/>
                      </a:endParaRPr>
                    </a:p>
                    <a:p>
                      <a:pPr algn="just">
                        <a:spcAft>
                          <a:spcPts val="0"/>
                        </a:spcAft>
                      </a:pPr>
                      <a:r>
                        <a:rPr lang="ro-RO" sz="1400" b="0">
                          <a:latin typeface="Times New Roman"/>
                          <a:ea typeface="Times New Roman"/>
                          <a:cs typeface="Times New Roman"/>
                        </a:rPr>
                        <a:t>- în administrarea orală </a:t>
                      </a:r>
                      <a:r>
                        <a:rPr lang="ro-RO" sz="1400" b="0">
                          <a:latin typeface="Times New Roman"/>
                          <a:ea typeface="Times New Roman"/>
                          <a:cs typeface="Times New Roman"/>
                          <a:sym typeface="Symbol"/>
                        </a:rPr>
                        <a:t></a:t>
                      </a:r>
                      <a:r>
                        <a:rPr lang="ro-RO" sz="1400" b="0">
                          <a:latin typeface="Times New Roman"/>
                          <a:ea typeface="Times New Roman"/>
                          <a:cs typeface="Times New Roman"/>
                        </a:rPr>
                        <a:t> imunitatea umorală locală blochează accesul virusului “sălbatic” la celulele sensibile;</a:t>
                      </a:r>
                      <a:endParaRPr lang="en-US" sz="1400" b="1">
                        <a:latin typeface="Arial"/>
                        <a:ea typeface="Times New Roman"/>
                        <a:cs typeface="Times New Roman"/>
                      </a:endParaRPr>
                    </a:p>
                    <a:p>
                      <a:pPr algn="just">
                        <a:spcAft>
                          <a:spcPts val="0"/>
                        </a:spcAft>
                      </a:pPr>
                      <a:r>
                        <a:rPr lang="ro-RO" sz="1400" b="0">
                          <a:latin typeface="Times New Roman"/>
                          <a:ea typeface="Times New Roman"/>
                          <a:cs typeface="Times New Roman"/>
                        </a:rPr>
                        <a:t>-  asigură protecţie de lungă durată (ani de zile) deoarece vaccinarea echivalează cu o infecţie uşoară sau asimptomatică în cursul căreia replicarea asigură eliberarea în organism a unei cantităţi de determinanţi antigenici cu structură identică cu cea a agentului patogen;</a:t>
                      </a:r>
                      <a:endParaRPr lang="en-US" sz="1400" b="1">
                        <a:latin typeface="Arial"/>
                        <a:ea typeface="Times New Roman"/>
                        <a:cs typeface="Times New Roman"/>
                      </a:endParaRPr>
                    </a:p>
                    <a:p>
                      <a:pPr algn="just">
                        <a:spcAft>
                          <a:spcPts val="0"/>
                        </a:spcAft>
                      </a:pPr>
                      <a:r>
                        <a:rPr lang="ro-RO" sz="1400" b="0">
                          <a:latin typeface="Times New Roman"/>
                          <a:ea typeface="Times New Roman"/>
                          <a:cs typeface="Times New Roman"/>
                        </a:rPr>
                        <a:t>- răspunsul imun este divizat faţă de toate antigenele microorganismului</a:t>
                      </a:r>
                      <a:endParaRPr lang="en-US" sz="1400" b="1">
                        <a:latin typeface="Arial"/>
                        <a:ea typeface="Times New Roman"/>
                        <a:cs typeface="Times New Roman"/>
                      </a:endParaRPr>
                    </a:p>
                    <a:p>
                      <a:pPr algn="just">
                        <a:spcAft>
                          <a:spcPts val="0"/>
                        </a:spcAft>
                      </a:pPr>
                      <a:r>
                        <a:rPr lang="ro-RO" sz="1400" b="0">
                          <a:latin typeface="Times New Roman"/>
                          <a:ea typeface="Times New Roman"/>
                          <a:cs typeface="Times New Roman"/>
                        </a:rPr>
                        <a:t>- sunt uşor de administrat;</a:t>
                      </a:r>
                      <a:endParaRPr lang="en-US" sz="1400" b="1">
                        <a:latin typeface="Arial"/>
                        <a:ea typeface="Times New Roman"/>
                        <a:cs typeface="Times New Roman"/>
                      </a:endParaRPr>
                    </a:p>
                    <a:p>
                      <a:pPr>
                        <a:spcAft>
                          <a:spcPts val="0"/>
                        </a:spcAft>
                      </a:pPr>
                      <a:r>
                        <a:rPr lang="ro-RO" sz="1400" b="1">
                          <a:latin typeface="Times New Roman"/>
                          <a:ea typeface="Times New Roman"/>
                        </a:rPr>
                        <a:t>- </a:t>
                      </a:r>
                      <a:r>
                        <a:rPr lang="ro-RO" sz="1400">
                          <a:latin typeface="Times New Roman"/>
                          <a:ea typeface="Times New Roman"/>
                        </a:rPr>
                        <a:t>previn boala naturală.</a:t>
                      </a:r>
                      <a:endParaRPr lang="en-US" sz="1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o-RO" sz="1400" b="0" dirty="0">
                          <a:latin typeface="Times New Roman"/>
                          <a:ea typeface="Times New Roman"/>
                          <a:cs typeface="Times New Roman"/>
                        </a:rPr>
                        <a:t>- reversibilitatea virulenţei iniţiale după replicarea îndelungată în organismele vaccinate;</a:t>
                      </a:r>
                      <a:endParaRPr lang="en-US" sz="1400" b="1" dirty="0">
                        <a:latin typeface="Arial"/>
                        <a:ea typeface="Times New Roman"/>
                        <a:cs typeface="Times New Roman"/>
                      </a:endParaRPr>
                    </a:p>
                    <a:p>
                      <a:pPr algn="just">
                        <a:spcAft>
                          <a:spcPts val="0"/>
                        </a:spcAft>
                      </a:pPr>
                      <a:r>
                        <a:rPr lang="ro-RO" sz="1400" b="0" dirty="0">
                          <a:latin typeface="Times New Roman"/>
                          <a:ea typeface="Times New Roman"/>
                          <a:cs typeface="Times New Roman"/>
                        </a:rPr>
                        <a:t>- stabilitatea scăzută a vaccinurilor  la temperaturi ambiante;</a:t>
                      </a:r>
                      <a:endParaRPr lang="en-US" sz="1400" b="1" dirty="0">
                        <a:latin typeface="Arial"/>
                        <a:ea typeface="Times New Roman"/>
                        <a:cs typeface="Times New Roman"/>
                      </a:endParaRPr>
                    </a:p>
                    <a:p>
                      <a:pPr>
                        <a:spcAft>
                          <a:spcPts val="0"/>
                        </a:spcAft>
                      </a:pPr>
                      <a:r>
                        <a:rPr lang="ro-RO" sz="1400" dirty="0">
                          <a:latin typeface="Times New Roman"/>
                          <a:ea typeface="Times New Roman"/>
                        </a:rPr>
                        <a:t>- numărul relativ mare de contraindicaţii.</a:t>
                      </a:r>
                      <a:endParaRPr lang="en-US" sz="1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214282" y="3786190"/>
            <a:ext cx="1928826" cy="2031325"/>
          </a:xfrm>
          <a:prstGeom prst="rect">
            <a:avLst/>
          </a:prstGeom>
          <a:noFill/>
        </p:spPr>
        <p:txBody>
          <a:bodyPr wrap="square" rtlCol="0">
            <a:spAutoFit/>
          </a:bodyPr>
          <a:lstStyle/>
          <a:p>
            <a:r>
              <a:rPr lang="ro-RO" dirty="0"/>
              <a:t>Tabelul 2: Avantajele şi dezavantajele vaccinurilor preparate din agenţi vii atenuaţi</a:t>
            </a:r>
            <a:r>
              <a:rPr lang="ro-RO" b="1" dirty="0"/>
              <a:t>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357298"/>
            <a:ext cx="8229600" cy="4752988"/>
          </a:xfrm>
        </p:spPr>
        <p:txBody>
          <a:bodyPr>
            <a:normAutofit fontScale="70000" lnSpcReduction="20000"/>
          </a:bodyPr>
          <a:lstStyle/>
          <a:p>
            <a:r>
              <a:rPr lang="ro-RO" b="1" dirty="0" smtClean="0"/>
              <a:t>2.1.2. Vaccinuri corpusculare preparate din agenţi patogeni omorâţi sau inactivaţi</a:t>
            </a:r>
            <a:endParaRPr lang="en-US" b="1" dirty="0" smtClean="0"/>
          </a:p>
          <a:p>
            <a:r>
              <a:rPr lang="ro-RO" dirty="0" smtClean="0"/>
              <a:t>Sunt </a:t>
            </a:r>
            <a:r>
              <a:rPr lang="ro-RO" b="1" i="1" dirty="0" smtClean="0"/>
              <a:t>suspensii sau produse obţinute din particule bacteriene</a:t>
            </a:r>
            <a:r>
              <a:rPr lang="ro-RO" dirty="0" smtClean="0"/>
              <a:t> (sau virale) </a:t>
            </a:r>
            <a:r>
              <a:rPr lang="ro-RO" b="1" i="1" dirty="0" smtClean="0"/>
              <a:t>totale, la care, prin diverse procedee fizice</a:t>
            </a:r>
            <a:r>
              <a:rPr lang="ro-RO" dirty="0" smtClean="0"/>
              <a:t> (căldură, radiaţii UV) </a:t>
            </a:r>
            <a:r>
              <a:rPr lang="ro-RO" b="1" i="1" dirty="0" smtClean="0"/>
              <a:t>sau chimice, s-a neutralizat infecţiozitatea cu menţinerea proprietăţilor imunogene</a:t>
            </a:r>
            <a:r>
              <a:rPr lang="ro-RO" dirty="0" smtClean="0"/>
              <a:t>. Induc un răspuns imun mediat umoral (anticorpi).</a:t>
            </a:r>
            <a:endParaRPr lang="en-US" dirty="0" smtClean="0"/>
          </a:p>
          <a:p>
            <a:endParaRPr lang="en-US" b="1" dirty="0" smtClean="0"/>
          </a:p>
          <a:p>
            <a:r>
              <a:rPr lang="ro-RO" dirty="0" smtClean="0"/>
              <a:t>Exemple: </a:t>
            </a:r>
            <a:endParaRPr lang="en-US" b="1" dirty="0" smtClean="0"/>
          </a:p>
          <a:p>
            <a:pPr lvl="0"/>
            <a:r>
              <a:rPr lang="ro-RO" dirty="0" smtClean="0"/>
              <a:t>vaccinul antitifoidic (TAB); </a:t>
            </a:r>
            <a:endParaRPr lang="en-US" b="1" dirty="0" smtClean="0"/>
          </a:p>
          <a:p>
            <a:pPr lvl="0"/>
            <a:r>
              <a:rPr lang="ro-RO" dirty="0" smtClean="0"/>
              <a:t>vaccinul antiholeric;</a:t>
            </a:r>
            <a:endParaRPr lang="en-US" b="1" dirty="0" smtClean="0"/>
          </a:p>
          <a:p>
            <a:pPr lvl="0"/>
            <a:r>
              <a:rPr lang="ro-RO" dirty="0" smtClean="0"/>
              <a:t>vaccinul antipertussis; </a:t>
            </a:r>
            <a:endParaRPr lang="en-US" b="1" dirty="0" smtClean="0"/>
          </a:p>
          <a:p>
            <a:pPr lvl="0"/>
            <a:r>
              <a:rPr lang="ro-RO" dirty="0" smtClean="0"/>
              <a:t>vaccinul anti-E. coli (experimental); </a:t>
            </a:r>
            <a:endParaRPr lang="en-US" b="1" dirty="0" smtClean="0"/>
          </a:p>
          <a:p>
            <a:pPr lvl="0"/>
            <a:r>
              <a:rPr lang="ro-RO" dirty="0" smtClean="0"/>
              <a:t>vaccinul anti-Yersinia pestis.</a:t>
            </a:r>
            <a:endParaRPr lang="en-US" dirty="0" smtClean="0"/>
          </a:p>
          <a:p>
            <a:pPr lvl="0"/>
            <a:endParaRPr lang="en-US" b="1" dirty="0" smtClean="0"/>
          </a:p>
          <a:p>
            <a:r>
              <a:rPr lang="ro-RO" dirty="0" smtClean="0"/>
              <a:t>Principalele avantaje şi dezavantaje ale vaccinurilor preparate din agenţi infecţioşi omorâţi sunt prezentate în tabelul 3.</a:t>
            </a:r>
            <a:endParaRPr lang="en-US" b="1"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785918" y="1643050"/>
          <a:ext cx="5200672" cy="3172631"/>
        </p:xfrm>
        <a:graphic>
          <a:graphicData uri="http://schemas.openxmlformats.org/drawingml/2006/table">
            <a:tbl>
              <a:tblPr/>
              <a:tblGrid>
                <a:gridCol w="2166947"/>
                <a:gridCol w="3033725"/>
              </a:tblGrid>
              <a:tr h="352515">
                <a:tc>
                  <a:txBody>
                    <a:bodyPr/>
                    <a:lstStyle/>
                    <a:p>
                      <a:pPr algn="ctr">
                        <a:spcAft>
                          <a:spcPts val="0"/>
                        </a:spcAft>
                      </a:pPr>
                      <a:r>
                        <a:rPr lang="ro-RO" sz="1600" b="1" dirty="0">
                          <a:latin typeface="Times New Roman"/>
                          <a:ea typeface="Times New Roman"/>
                          <a:cs typeface="Times New Roman"/>
                        </a:rPr>
                        <a:t>Avantaje</a:t>
                      </a:r>
                      <a:endParaRPr lang="en-US" sz="1600" b="1"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600" b="1">
                          <a:latin typeface="Times New Roman"/>
                          <a:ea typeface="Times New Roman"/>
                          <a:cs typeface="Times New Roman"/>
                        </a:rPr>
                        <a:t>Dezavantaje</a:t>
                      </a:r>
                      <a:endParaRPr lang="en-US" sz="1600" b="1">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20116">
                <a:tc>
                  <a:txBody>
                    <a:bodyPr/>
                    <a:lstStyle/>
                    <a:p>
                      <a:pPr marR="20955" algn="just">
                        <a:spcAft>
                          <a:spcPts val="0"/>
                        </a:spcAft>
                      </a:pPr>
                      <a:r>
                        <a:rPr lang="ro-RO" sz="1600" b="0">
                          <a:latin typeface="Times New Roman"/>
                          <a:ea typeface="Times New Roman"/>
                          <a:cs typeface="Times New Roman"/>
                        </a:rPr>
                        <a:t>- stabilitatea mare care nu permite reversia virulenţei;</a:t>
                      </a:r>
                      <a:endParaRPr lang="en-US" sz="1600" b="1">
                        <a:latin typeface="Arial"/>
                        <a:ea typeface="Times New Roman"/>
                        <a:cs typeface="Times New Roman"/>
                      </a:endParaRPr>
                    </a:p>
                    <a:p>
                      <a:pPr algn="just">
                        <a:spcAft>
                          <a:spcPts val="0"/>
                        </a:spcAft>
                      </a:pPr>
                      <a:r>
                        <a:rPr lang="ro-RO" sz="1600" b="0">
                          <a:latin typeface="Times New Roman"/>
                          <a:ea typeface="Times New Roman"/>
                          <a:cs typeface="Times New Roman"/>
                        </a:rPr>
                        <a:t>- stabilitate antigenică;</a:t>
                      </a:r>
                      <a:endParaRPr lang="en-US" sz="1600" b="1">
                        <a:latin typeface="Arial"/>
                        <a:ea typeface="Times New Roman"/>
                        <a:cs typeface="Times New Roman"/>
                      </a:endParaRPr>
                    </a:p>
                    <a:p>
                      <a:pPr algn="just">
                        <a:spcAft>
                          <a:spcPts val="0"/>
                        </a:spcAft>
                      </a:pPr>
                      <a:r>
                        <a:rPr lang="ro-RO" sz="1600" b="0">
                          <a:latin typeface="Times New Roman"/>
                          <a:ea typeface="Times New Roman"/>
                          <a:cs typeface="Times New Roman"/>
                        </a:rPr>
                        <a:t>- stabilitate la temperatura uzuală.</a:t>
                      </a:r>
                      <a:endParaRPr lang="en-US" sz="1600" b="1">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600" b="0" dirty="0">
                          <a:latin typeface="Times New Roman"/>
                          <a:ea typeface="Times New Roman"/>
                          <a:cs typeface="Times New Roman"/>
                        </a:rPr>
                        <a:t>- induc imunitate de durată mai scurtă </a:t>
                      </a:r>
                      <a:r>
                        <a:rPr lang="ro-RO" sz="1600" b="0" dirty="0">
                          <a:latin typeface="Times New Roman"/>
                          <a:ea typeface="Times New Roman"/>
                          <a:cs typeface="Times New Roman"/>
                          <a:sym typeface="Symbol"/>
                        </a:rPr>
                        <a:t></a:t>
                      </a:r>
                      <a:r>
                        <a:rPr lang="ro-RO" sz="1600" b="0" dirty="0">
                          <a:latin typeface="Times New Roman"/>
                          <a:ea typeface="Times New Roman"/>
                          <a:cs typeface="Times New Roman"/>
                        </a:rPr>
                        <a:t> rapeluri numeroase;</a:t>
                      </a:r>
                      <a:endParaRPr lang="en-US" sz="1600" b="1" dirty="0">
                        <a:latin typeface="Arial"/>
                        <a:ea typeface="Times New Roman"/>
                        <a:cs typeface="Times New Roman"/>
                      </a:endParaRPr>
                    </a:p>
                    <a:p>
                      <a:pPr algn="just">
                        <a:spcAft>
                          <a:spcPts val="0"/>
                        </a:spcAft>
                      </a:pPr>
                      <a:r>
                        <a:rPr lang="ro-RO" sz="1600" b="0" dirty="0">
                          <a:latin typeface="Times New Roman"/>
                          <a:ea typeface="Times New Roman"/>
                          <a:cs typeface="Times New Roman"/>
                        </a:rPr>
                        <a:t>- absenţa stimulării proceselor imunitare locale la nivelul mucoaselor (IgA secretor) </a:t>
                      </a:r>
                      <a:r>
                        <a:rPr lang="ro-RO" sz="1600" b="0" dirty="0">
                          <a:latin typeface="Times New Roman"/>
                          <a:ea typeface="Times New Roman"/>
                          <a:cs typeface="Times New Roman"/>
                          <a:sym typeface="Symbol"/>
                        </a:rPr>
                        <a:t></a:t>
                      </a:r>
                      <a:r>
                        <a:rPr lang="ro-RO" sz="1600" b="0" dirty="0">
                          <a:latin typeface="Times New Roman"/>
                          <a:ea typeface="Times New Roman"/>
                          <a:cs typeface="Times New Roman"/>
                        </a:rPr>
                        <a:t> riscul ca la vaccinaţi să se producă o colonizare a mucoaselor cu multiplicare locală a agenţilor imunizanţi urmată de diseminarea şi transmiterea lor.</a:t>
                      </a:r>
                      <a:endParaRPr lang="en-US" sz="1600" b="1"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857224" y="5429264"/>
            <a:ext cx="7286676" cy="646331"/>
          </a:xfrm>
          <a:prstGeom prst="rect">
            <a:avLst/>
          </a:prstGeom>
          <a:noFill/>
        </p:spPr>
        <p:txBody>
          <a:bodyPr wrap="square" rtlCol="0">
            <a:spAutoFit/>
          </a:bodyPr>
          <a:lstStyle/>
          <a:p>
            <a:r>
              <a:rPr lang="ro-RO" dirty="0"/>
              <a:t>Tabelul 3: Avantajele şi dezavantajele vaccinurilor preparate din agenţi infecţioşi omorâţi </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071546"/>
            <a:ext cx="8229600" cy="5610244"/>
          </a:xfrm>
        </p:spPr>
        <p:txBody>
          <a:bodyPr>
            <a:normAutofit fontScale="70000" lnSpcReduction="20000"/>
          </a:bodyPr>
          <a:lstStyle/>
          <a:p>
            <a:r>
              <a:rPr lang="ro-RO" b="1" dirty="0" smtClean="0"/>
              <a:t>2.1.3. Vaccinuri preparate din componente microbiene </a:t>
            </a:r>
            <a:endParaRPr lang="en-US" b="1" dirty="0" smtClean="0"/>
          </a:p>
          <a:p>
            <a:r>
              <a:rPr lang="ro-RO" b="1" i="1" dirty="0" smtClean="0"/>
              <a:t>a. Anatoxine</a:t>
            </a:r>
            <a:endParaRPr lang="en-US" b="1" dirty="0" smtClean="0"/>
          </a:p>
          <a:p>
            <a:r>
              <a:rPr lang="ro-RO" dirty="0" smtClean="0"/>
              <a:t>Anatoxinele sunt </a:t>
            </a:r>
            <a:r>
              <a:rPr lang="ro-RO" b="1" dirty="0" smtClean="0"/>
              <a:t>produse microbiene purificate</a:t>
            </a:r>
            <a:r>
              <a:rPr lang="ro-RO" dirty="0" smtClean="0"/>
              <a:t>. Se obţin din </a:t>
            </a:r>
            <a:r>
              <a:rPr lang="ro-RO" b="1" i="1" dirty="0" smtClean="0"/>
              <a:t>toxine bacteriene</a:t>
            </a:r>
            <a:r>
              <a:rPr lang="ro-RO" dirty="0" smtClean="0"/>
              <a:t> (tetanică, difterică, clostridiilor gangrenei gazoase, stafilococică) </a:t>
            </a:r>
            <a:r>
              <a:rPr lang="ro-RO" b="1" i="1" dirty="0" smtClean="0"/>
              <a:t>detoxifiate prin învechirea la căldură cu formol 4%</a:t>
            </a:r>
            <a:r>
              <a:rPr lang="ro-RO" dirty="0" smtClean="0"/>
              <a:t>.</a:t>
            </a:r>
            <a:endParaRPr lang="en-US" b="1" dirty="0" smtClean="0"/>
          </a:p>
          <a:p>
            <a:r>
              <a:rPr lang="ro-RO" dirty="0" smtClean="0"/>
              <a:t>Administrarea anatoxinelor este însoţită de apariţia în organismul omului vaccinat a anticorpilor antitoxici, protectori împotriva infecţiei cu germeni secretori de exotoxine cu specificitate similară anatoxinei vaccinante.</a:t>
            </a:r>
            <a:endParaRPr lang="en-US" b="1" dirty="0" smtClean="0"/>
          </a:p>
          <a:p>
            <a:r>
              <a:rPr lang="ro-RO" dirty="0" smtClean="0"/>
              <a:t>Cele mai eficiente anatoxine utilizate în vaccinare sunt </a:t>
            </a:r>
            <a:r>
              <a:rPr lang="ro-RO" i="1" dirty="0" smtClean="0"/>
              <a:t>anatoxina difterică şi tetanică</a:t>
            </a:r>
            <a:r>
              <a:rPr lang="ro-RO" dirty="0" smtClean="0"/>
              <a:t>. Formează, împreună cu Bordetella pertussis inactivat, un trivaccin Di-Te-Per. O altă </a:t>
            </a:r>
            <a:r>
              <a:rPr lang="ro-RO" i="1" dirty="0" smtClean="0"/>
              <a:t>anatoxină este cea preparată din neurotoxina secretată de Clostridium botulinum</a:t>
            </a:r>
            <a:r>
              <a:rPr lang="ro-RO" dirty="0" smtClean="0"/>
              <a:t>. </a:t>
            </a:r>
            <a:endParaRPr lang="en-US" b="1" dirty="0" smtClean="0"/>
          </a:p>
          <a:p>
            <a:endParaRPr lang="en-US" b="1" dirty="0" smtClean="0"/>
          </a:p>
          <a:p>
            <a:r>
              <a:rPr lang="ro-RO" b="1" i="1" dirty="0" smtClean="0"/>
              <a:t>b.</a:t>
            </a:r>
            <a:r>
              <a:rPr lang="ro-RO" i="1" dirty="0" smtClean="0"/>
              <a:t> </a:t>
            </a:r>
            <a:r>
              <a:rPr lang="ro-RO" b="1" i="1" dirty="0" smtClean="0"/>
              <a:t>Vaccinuri preparate din fracţiuni sau subunităţi structurale ale microorganismelor</a:t>
            </a:r>
            <a:endParaRPr lang="en-US" b="1" dirty="0" smtClean="0"/>
          </a:p>
          <a:p>
            <a:r>
              <a:rPr lang="ro-RO" dirty="0" smtClean="0"/>
              <a:t>Sunt </a:t>
            </a:r>
            <a:r>
              <a:rPr lang="ro-RO" b="1" dirty="0" smtClean="0"/>
              <a:t>preparate vaccinale constituite din componenţi structurali </a:t>
            </a:r>
            <a:r>
              <a:rPr lang="ro-RO" dirty="0" smtClean="0"/>
              <a:t>care sunt responsabili de răspunsul imun: polizaharide capsulare, componente ale peretelui bacterian, subunităţi antigenice virale.</a:t>
            </a:r>
            <a:endParaRPr lang="en-US" b="1" dirty="0" smtClean="0"/>
          </a:p>
          <a:p>
            <a:r>
              <a:rPr lang="ro-RO" b="1" dirty="0" smtClean="0"/>
              <a:t>Avantajele</a:t>
            </a:r>
            <a:r>
              <a:rPr lang="ro-RO" dirty="0" smtClean="0"/>
              <a:t> constau în </a:t>
            </a:r>
            <a:r>
              <a:rPr lang="ro-RO" b="1" i="1" dirty="0" smtClean="0"/>
              <a:t>eliminarea reacţiilor postvaccinale</a:t>
            </a:r>
            <a:r>
              <a:rPr lang="ro-RO" dirty="0" smtClean="0"/>
              <a:t> iar </a:t>
            </a:r>
            <a:r>
              <a:rPr lang="ro-RO" b="1" dirty="0" smtClean="0"/>
              <a:t>dezavantajele</a:t>
            </a:r>
            <a:r>
              <a:rPr lang="ro-RO" dirty="0" smtClean="0"/>
              <a:t> în </a:t>
            </a:r>
            <a:r>
              <a:rPr lang="ro-RO" b="1" i="1" dirty="0" smtClean="0"/>
              <a:t>obţinerea unei imunităţi celulare slabe, cu necesitatea asocierii de adjuvanţi</a:t>
            </a:r>
            <a:r>
              <a:rPr lang="ro-RO" dirty="0" smtClean="0"/>
              <a:t>.</a:t>
            </a:r>
            <a:endParaRPr lang="en-US" b="1"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642918"/>
            <a:ext cx="8643998" cy="6072230"/>
          </a:xfrm>
        </p:spPr>
        <p:txBody>
          <a:bodyPr>
            <a:normAutofit fontScale="62500" lnSpcReduction="20000"/>
          </a:bodyPr>
          <a:lstStyle/>
          <a:p>
            <a:r>
              <a:rPr lang="ro-RO" b="1" dirty="0" smtClean="0"/>
              <a:t>2.1.4. Vaccinuri sintetice</a:t>
            </a:r>
            <a:endParaRPr lang="en-US" b="1" dirty="0" smtClean="0"/>
          </a:p>
          <a:p>
            <a:r>
              <a:rPr lang="ro-RO" dirty="0" smtClean="0"/>
              <a:t>Se obţin prin </a:t>
            </a:r>
            <a:r>
              <a:rPr lang="ro-RO" b="1" i="1" dirty="0" smtClean="0"/>
              <a:t>sinteza in vitro a fracţiunilor polipeptidice care reprezintă antigenele vaccinante ale unor microorganisme</a:t>
            </a:r>
            <a:r>
              <a:rPr lang="ro-RO" dirty="0" smtClean="0"/>
              <a:t>. Pentru a deveni antigene complete, fracţiunile sintetice trebuie cuplate cu un carrier. Aceste vaccinuri sunt încă obiect de studiu experimental.</a:t>
            </a:r>
            <a:endParaRPr lang="en-US" b="1" dirty="0" smtClean="0"/>
          </a:p>
          <a:p>
            <a:endParaRPr lang="en-US" b="1" dirty="0" smtClean="0"/>
          </a:p>
          <a:p>
            <a:r>
              <a:rPr lang="ro-RO" b="1" dirty="0" smtClean="0"/>
              <a:t>2.1.5. Vaccinuri obţinute cu AND-recombinant (vaccinuri clonate sau biosintetice)</a:t>
            </a:r>
            <a:endParaRPr lang="en-US" b="1" dirty="0" smtClean="0"/>
          </a:p>
          <a:p>
            <a:r>
              <a:rPr lang="ro-RO" dirty="0" smtClean="0"/>
              <a:t>Sunt </a:t>
            </a:r>
            <a:r>
              <a:rPr lang="ro-RO" b="1" i="1" dirty="0" smtClean="0"/>
              <a:t>preparate în scopul obţinerii de fracţiuni antigenice imunogene purificate a căror administrare să excludă reacţiile adverse şi complicaţiile postvaccinale</a:t>
            </a:r>
            <a:r>
              <a:rPr lang="ro-RO" dirty="0" smtClean="0"/>
              <a:t>.</a:t>
            </a:r>
            <a:endParaRPr lang="en-US" b="1" dirty="0" smtClean="0"/>
          </a:p>
          <a:p>
            <a:r>
              <a:rPr lang="ro-RO" dirty="0" smtClean="0"/>
              <a:t>Prin tehnica ADN-recombinant, genele care codifică proteinele (antigenele) componente ale vaccinului sunt selecţionate, izolate şi introduse în genomul unei celule vector: bacterie (E. coli), levură (Saccharomices cerevisiae) sau celule de mamifere capabile apoi să le sintetizeze în cantităţi industriale. </a:t>
            </a:r>
            <a:endParaRPr lang="en-US" b="1" dirty="0" smtClean="0"/>
          </a:p>
          <a:p>
            <a:endParaRPr lang="en-US" b="1" dirty="0" smtClean="0"/>
          </a:p>
          <a:p>
            <a:r>
              <a:rPr lang="ro-RO" dirty="0" smtClean="0"/>
              <a:t>În raport cu </a:t>
            </a:r>
            <a:r>
              <a:rPr lang="ro-RO" b="1" dirty="0" smtClean="0"/>
              <a:t>numărul antigenelor înrudite sau diferite în acelaşi preparat</a:t>
            </a:r>
            <a:r>
              <a:rPr lang="ro-RO" dirty="0" smtClean="0"/>
              <a:t>, vaccinurile pot fi:</a:t>
            </a:r>
            <a:endParaRPr lang="en-US" b="1" dirty="0" smtClean="0"/>
          </a:p>
          <a:p>
            <a:r>
              <a:rPr lang="ro-RO" i="1" dirty="0" smtClean="0"/>
              <a:t>- vaccinuri monovalente</a:t>
            </a:r>
            <a:r>
              <a:rPr lang="ro-RO" dirty="0" smtClean="0"/>
              <a:t> care provin de la o singură specie bacteriană sau virală (toate vaccinurile);</a:t>
            </a:r>
            <a:endParaRPr lang="en-US" b="1" dirty="0" smtClean="0"/>
          </a:p>
          <a:p>
            <a:r>
              <a:rPr lang="ro-RO" i="1" dirty="0" smtClean="0"/>
              <a:t>- vaccinuri asociate</a:t>
            </a:r>
            <a:r>
              <a:rPr lang="ro-RO" dirty="0" smtClean="0"/>
              <a:t> care reprezintă o asociere a vaccinurilor împotriva mai multor boli, asociere care trebuie să asigure eficacitatea fiecăruia dintre vaccinuri, iar reacţiile adverse să nu fie mai frecvente şi mai grave decât cele cunoscute pentru fiecare vaccin în parte. Exemple: vaccinul antidiftero-tetanic (vaccin bivalent), diftero-tetano-pertussis (vaccin trivalent), antimeningococic (</a:t>
            </a:r>
            <a:r>
              <a:rPr lang="ro-RO" smtClean="0"/>
              <a:t>tetravalent</a:t>
            </a:r>
            <a:r>
              <a:rPr lang="ro-RO" smtClean="0"/>
              <a:t>),pentavalent,hexavalent.</a:t>
            </a:r>
            <a:endParaRPr lang="en-US" b="1" dirty="0" smtClean="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5860"/>
            <a:ext cx="8229600" cy="5038740"/>
          </a:xfrm>
        </p:spPr>
        <p:txBody>
          <a:bodyPr>
            <a:normAutofit fontScale="77500" lnSpcReduction="20000"/>
          </a:bodyPr>
          <a:lstStyle/>
          <a:p>
            <a:r>
              <a:rPr lang="ro-RO" b="1" dirty="0" smtClean="0"/>
              <a:t>2.2. INDICAŢII DE VACCINARE</a:t>
            </a:r>
            <a:endParaRPr lang="en-US" b="1" dirty="0" smtClean="0"/>
          </a:p>
          <a:p>
            <a:r>
              <a:rPr lang="ro-RO" dirty="0" smtClean="0"/>
              <a:t>Aceste indicaţii pot fi: generale, selective şi elective.</a:t>
            </a:r>
            <a:endParaRPr lang="en-US" dirty="0" smtClean="0"/>
          </a:p>
          <a:p>
            <a:endParaRPr lang="en-US" b="1" dirty="0" smtClean="0"/>
          </a:p>
          <a:p>
            <a:r>
              <a:rPr lang="ro-RO" b="1" dirty="0" smtClean="0"/>
              <a:t>Vaccinările generale</a:t>
            </a:r>
            <a:r>
              <a:rPr lang="ro-RO" dirty="0" smtClean="0"/>
              <a:t> </a:t>
            </a:r>
            <a:r>
              <a:rPr lang="ro-RO" i="1" dirty="0" smtClean="0"/>
              <a:t>vizează toată populaţia infantilă sau adultă</a:t>
            </a:r>
            <a:r>
              <a:rPr lang="ro-RO" dirty="0" smtClean="0"/>
              <a:t> în raport cu un program de vaccinare stabilit în funcţie de gravitatea şi prevalenţa într-o anumită ţară a unor infecţii. Astfel, în România, vaccinările anti-tetanică, anti-difterică, anti-tuberculoasă, anti-pertussis şi anti-poliomielitică sunt obligatorii.</a:t>
            </a:r>
            <a:endParaRPr lang="en-US" dirty="0" smtClean="0"/>
          </a:p>
          <a:p>
            <a:endParaRPr lang="en-US" b="1" dirty="0" smtClean="0"/>
          </a:p>
          <a:p>
            <a:r>
              <a:rPr lang="ro-RO" b="1" dirty="0" smtClean="0"/>
              <a:t>Vaccinările selective</a:t>
            </a:r>
            <a:r>
              <a:rPr lang="ro-RO" dirty="0" smtClean="0"/>
              <a:t> </a:t>
            </a:r>
            <a:r>
              <a:rPr lang="ro-RO" i="1" dirty="0" smtClean="0"/>
              <a:t>vizează grupe de populaţii cu risc crescut la o infecţie</a:t>
            </a:r>
            <a:r>
              <a:rPr lang="ro-RO" dirty="0" smtClean="0"/>
              <a:t> (anti-pneumococică, anti-meningococică, anti-gripală în colectivităţi).</a:t>
            </a:r>
            <a:endParaRPr lang="en-US" dirty="0" smtClean="0"/>
          </a:p>
          <a:p>
            <a:endParaRPr lang="en-US" b="1" dirty="0" smtClean="0"/>
          </a:p>
          <a:p>
            <a:r>
              <a:rPr lang="ro-RO" b="1" dirty="0" smtClean="0"/>
              <a:t>Vaccinările elective</a:t>
            </a:r>
            <a:r>
              <a:rPr lang="ro-RO" dirty="0" smtClean="0"/>
              <a:t> </a:t>
            </a:r>
            <a:r>
              <a:rPr lang="ro-RO" i="1" dirty="0" smtClean="0"/>
              <a:t>vizează pacienţii la care anumite infecţii sunt mai frecvente şi mai grave decât în populaţia generală</a:t>
            </a:r>
            <a:r>
              <a:rPr lang="ro-RO" b="1" i="1" dirty="0" smtClean="0"/>
              <a:t> </a:t>
            </a:r>
            <a:r>
              <a:rPr lang="ro-RO" dirty="0" smtClean="0"/>
              <a:t>(vaccinul anti-pseudomonas la pacienţii arşi, vaccinul anti-gripal la pacienţi cu afecţiuni respiratorii cronice, la cei cu diabet zaharat).</a:t>
            </a:r>
            <a:endParaRPr lang="en-US" b="1"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467368"/>
          </a:xfrm>
        </p:spPr>
        <p:txBody>
          <a:bodyPr>
            <a:normAutofit fontScale="70000" lnSpcReduction="20000"/>
          </a:bodyPr>
          <a:lstStyle/>
          <a:p>
            <a:r>
              <a:rPr lang="ro-RO" b="1" dirty="0" smtClean="0"/>
              <a:t>2.3. CALEA DE ADMINISTRARE A VACCINURILOR</a:t>
            </a:r>
            <a:r>
              <a:rPr lang="ro-RO" dirty="0" smtClean="0"/>
              <a:t> </a:t>
            </a:r>
            <a:endParaRPr lang="en-US" b="1" dirty="0" smtClean="0"/>
          </a:p>
          <a:p>
            <a:r>
              <a:rPr lang="ro-RO" dirty="0" smtClean="0"/>
              <a:t>Calea de administrare este în general </a:t>
            </a:r>
            <a:r>
              <a:rPr lang="ro-RO" b="1" i="1" dirty="0" smtClean="0"/>
              <a:t>parenterală</a:t>
            </a:r>
            <a:r>
              <a:rPr lang="ro-RO" dirty="0" smtClean="0"/>
              <a:t>, deci fără producerea de anticorpi IgA secretori. Se impune, atunci când bariera imună a mucoaselor este esenţială pentru o protecţie bună, administrarea vaccinurilor atenuate pe cale orală, pentru a stimula producerea de IgA secretor.  </a:t>
            </a:r>
            <a:endParaRPr lang="en-US" b="1" dirty="0" smtClean="0"/>
          </a:p>
          <a:p>
            <a:endParaRPr lang="en-US" b="1" dirty="0" smtClean="0"/>
          </a:p>
          <a:p>
            <a:r>
              <a:rPr lang="ro-RO" b="1" dirty="0" smtClean="0"/>
              <a:t>2.4. COMPLICAŢIILE VACCINURILOR</a:t>
            </a:r>
            <a:endParaRPr lang="en-US" b="1" dirty="0" smtClean="0"/>
          </a:p>
          <a:p>
            <a:r>
              <a:rPr lang="ro-RO" dirty="0" smtClean="0"/>
              <a:t>Aceste complicaţii constau din: inducerea bolii infecţioase şi diverse accidente alergice.</a:t>
            </a:r>
            <a:endParaRPr lang="en-US" b="1" dirty="0" smtClean="0"/>
          </a:p>
          <a:p>
            <a:r>
              <a:rPr lang="ro-RO" dirty="0" smtClean="0"/>
              <a:t>- </a:t>
            </a:r>
            <a:r>
              <a:rPr lang="ro-RO" b="1" i="1" dirty="0" smtClean="0"/>
              <a:t>Boala infecţioasă</a:t>
            </a:r>
            <a:r>
              <a:rPr lang="ro-RO" dirty="0" smtClean="0"/>
              <a:t> poate fi indusă prin vaccinuri vii (tulpini bacteriene sau virusuri atenuate) la persoanele cu deficienţe ale apărării imune.</a:t>
            </a:r>
            <a:endParaRPr lang="en-US" b="1" dirty="0" smtClean="0"/>
          </a:p>
          <a:p>
            <a:r>
              <a:rPr lang="ro-RO" dirty="0" smtClean="0"/>
              <a:t>- </a:t>
            </a:r>
            <a:r>
              <a:rPr lang="ro-RO" b="1" i="1" dirty="0" smtClean="0"/>
              <a:t>Accidentele alergice</a:t>
            </a:r>
            <a:r>
              <a:rPr lang="ro-RO" dirty="0" smtClean="0"/>
              <a:t> (reacţii anafilactice) se pot datora impurităţilor antigenice provenite din substratul pe care se cultivă tulpina vaccinantă.</a:t>
            </a:r>
            <a:endParaRPr lang="en-US" b="1" dirty="0" smtClean="0"/>
          </a:p>
          <a:p>
            <a:endParaRPr lang="en-US" b="1" dirty="0" smtClean="0"/>
          </a:p>
          <a:p>
            <a:r>
              <a:rPr lang="ro-RO" b="1" dirty="0" smtClean="0"/>
              <a:t>2.5. CONTRAINDICAŢIILE VACCINURILOR</a:t>
            </a:r>
            <a:endParaRPr lang="en-US" b="1" dirty="0" smtClean="0"/>
          </a:p>
          <a:p>
            <a:r>
              <a:rPr lang="ro-RO" b="1" i="1" dirty="0" smtClean="0"/>
              <a:t>	</a:t>
            </a:r>
            <a:r>
              <a:rPr lang="ro-RO" dirty="0" smtClean="0"/>
              <a:t>Pot fi temporare şi definitive. Din categoria celor </a:t>
            </a:r>
            <a:r>
              <a:rPr lang="ro-RO" b="1" i="1" dirty="0" smtClean="0"/>
              <a:t>temporare</a:t>
            </a:r>
            <a:r>
              <a:rPr lang="ro-RO" dirty="0" smtClean="0"/>
              <a:t> fac parte: </a:t>
            </a:r>
            <a:r>
              <a:rPr lang="ro-RO" i="1" dirty="0" smtClean="0"/>
              <a:t>sarcina, boli febrile acute</a:t>
            </a:r>
            <a:r>
              <a:rPr lang="ro-RO" dirty="0" smtClean="0"/>
              <a:t>. Cele </a:t>
            </a:r>
            <a:r>
              <a:rPr lang="ro-RO" b="1" i="1" dirty="0" smtClean="0"/>
              <a:t>definitive</a:t>
            </a:r>
            <a:r>
              <a:rPr lang="ro-RO" dirty="0" smtClean="0"/>
              <a:t> se referă la </a:t>
            </a:r>
            <a:r>
              <a:rPr lang="ro-RO" i="1" dirty="0" smtClean="0"/>
              <a:t>pacienţii cu</a:t>
            </a:r>
            <a:r>
              <a:rPr lang="ro-RO" dirty="0" smtClean="0"/>
              <a:t> </a:t>
            </a:r>
            <a:r>
              <a:rPr lang="ro-RO" i="1" dirty="0" smtClean="0"/>
              <a:t>imunodeficienţe şi pacienţii hipersensibilizaţi la antigenele vaccinante</a:t>
            </a:r>
            <a:r>
              <a:rPr lang="ro-RO" dirty="0" smtClean="0"/>
              <a:t>.</a:t>
            </a:r>
            <a:endParaRPr lang="en-US" b="1" dirty="0" smtClean="0"/>
          </a:p>
          <a:p>
            <a:endParaRPr lang="en-US" b="1" dirty="0" smtClean="0"/>
          </a:p>
          <a:p>
            <a:r>
              <a:rPr lang="ro-RO" dirty="0" smtClean="0"/>
              <a:t>Principalele vaccinuri sunt prezentate în tabelul 4.</a:t>
            </a:r>
            <a:endParaRPr lang="en-US" b="1"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642918"/>
            <a:ext cx="8572560" cy="6072230"/>
          </a:xfrm>
        </p:spPr>
        <p:txBody>
          <a:bodyPr>
            <a:normAutofit fontScale="70000" lnSpcReduction="20000"/>
          </a:bodyPr>
          <a:lstStyle/>
          <a:p>
            <a:r>
              <a:rPr lang="ro-RO" dirty="0" smtClean="0"/>
              <a:t>Intervenţia </a:t>
            </a:r>
            <a:r>
              <a:rPr lang="ro-RO" b="1" i="1" dirty="0" smtClean="0"/>
              <a:t>fagocitelor, prima „armată” care intră în joc în apărare</a:t>
            </a:r>
            <a:r>
              <a:rPr lang="ro-RO" dirty="0" smtClean="0"/>
              <a:t>, </a:t>
            </a:r>
            <a:r>
              <a:rPr lang="ro-RO" b="1" i="1" dirty="0" smtClean="0"/>
              <a:t>are un caracter general</a:t>
            </a:r>
            <a:r>
              <a:rPr lang="ro-RO" dirty="0" smtClean="0"/>
              <a:t>, vizând aproape toate bacteriile, ca şi alte microorganisme. Trebuie subliniat că fagocitoza acţionează în tot timpul infecţiei: </a:t>
            </a:r>
            <a:r>
              <a:rPr lang="ro-RO" i="1" dirty="0" smtClean="0"/>
              <a:t>împiedicarea instalării agenţilor infecţioşi la poarta de intrare</a:t>
            </a:r>
            <a:r>
              <a:rPr lang="ro-RO" dirty="0" smtClean="0"/>
              <a:t> (evitarea primoinfecţiei şi reinfecţiei), </a:t>
            </a:r>
            <a:r>
              <a:rPr lang="ro-RO" i="1" dirty="0" smtClean="0"/>
              <a:t>limitarea multiplicării şi generalizării bacteriilor</a:t>
            </a:r>
            <a:r>
              <a:rPr lang="ro-RO" dirty="0" smtClean="0"/>
              <a:t>, constituind în acelaşi timp </a:t>
            </a:r>
            <a:r>
              <a:rPr lang="ro-RO" i="1" dirty="0" smtClean="0"/>
              <a:t>modalitatea principală de eliminare a microorganismelor din ţesuturile gazdei</a:t>
            </a:r>
            <a:r>
              <a:rPr lang="ro-RO" dirty="0" smtClean="0"/>
              <a:t>, ceea ce are ca rezultat vindecarea. Chiar dacă acţionează diferiţi factori imunitari sau chimioterapice, </a:t>
            </a:r>
            <a:r>
              <a:rPr lang="ro-RO" b="1" dirty="0" smtClean="0"/>
              <a:t>fagocitoza</a:t>
            </a:r>
            <a:r>
              <a:rPr lang="ro-RO" dirty="0" smtClean="0"/>
              <a:t> este cea care, în final, </a:t>
            </a:r>
            <a:r>
              <a:rPr lang="ro-RO" b="1" dirty="0" smtClean="0"/>
              <a:t>asigură sterilizarea organismului de agenţii patogeni</a:t>
            </a:r>
            <a:r>
              <a:rPr lang="ro-RO" dirty="0" smtClean="0"/>
              <a:t>. În majoritatea cazurilor </a:t>
            </a:r>
            <a:r>
              <a:rPr lang="ro-RO" b="1" dirty="0" smtClean="0"/>
              <a:t>funcţia fagocitară</a:t>
            </a:r>
            <a:r>
              <a:rPr lang="ro-RO" dirty="0" smtClean="0"/>
              <a:t> este </a:t>
            </a:r>
            <a:r>
              <a:rPr lang="ro-RO" b="1" i="1" dirty="0" smtClean="0"/>
              <a:t>dependentă de efectori ai imunităţii umorale, ai imunităţii celulare şi a altor sisteme biologice</a:t>
            </a:r>
            <a:r>
              <a:rPr lang="ro-RO" dirty="0" smtClean="0"/>
              <a:t>. </a:t>
            </a:r>
            <a:endParaRPr lang="en-US" dirty="0" smtClean="0"/>
          </a:p>
          <a:p>
            <a:r>
              <a:rPr lang="ro-RO" dirty="0" smtClean="0"/>
              <a:t>O </a:t>
            </a:r>
            <a:r>
              <a:rPr lang="ro-RO" b="1" i="1" dirty="0" smtClean="0"/>
              <a:t>contribuţie majoră în apărarea antiinfecţioasă</a:t>
            </a:r>
            <a:r>
              <a:rPr lang="ro-RO" dirty="0" smtClean="0"/>
              <a:t> </a:t>
            </a:r>
            <a:r>
              <a:rPr lang="ro-RO" b="1" i="1" dirty="0" smtClean="0"/>
              <a:t>o au procesele imunitare</a:t>
            </a:r>
            <a:r>
              <a:rPr lang="ro-RO" dirty="0" smtClean="0"/>
              <a:t>. Se poate aprecia că, în toate infecţiile se dezvoltă paralel o imunitate umorală şi o imunitate celulară, cu variaţii de intensitate de la o infecţie la alta. </a:t>
            </a:r>
            <a:endParaRPr lang="en-US" dirty="0" smtClean="0"/>
          </a:p>
          <a:p>
            <a:r>
              <a:rPr lang="ro-RO" dirty="0" smtClean="0"/>
              <a:t>Astfel, dacă în infecţiile cu exotoxine ca factor principal de patogenitate contribuţia majoră de apărare este asigurată de imunitatea umorală prin procesul de neutralizare, în alte infecţii, în care microorganismele se multiplică facultativ intracelular, ca şi în infecţiile virale, în micozele viscerale şi în parazitoze, rolul principal îl au procesele de imunitate celulară (exemplu: procesul infecţios al tuberculozei). În majoritatea infecţiilor însă, </a:t>
            </a:r>
            <a:r>
              <a:rPr lang="ro-RO" b="1" i="1" dirty="0" smtClean="0"/>
              <a:t>funcţia de apărare este asigurată prin participarea în proporţii diferite şi cu intensitate variată, a sistemelor efectoare a celor două tipuri de răspuns imun</a:t>
            </a:r>
            <a:r>
              <a:rPr lang="ro-RO" dirty="0" smtClean="0"/>
              <a:t>. Funcţia de apărare se realizează în primul rând, prin eliminarea cât mai rapidă a antigenului străin pătruns în ţesuturile organismului, sau neutralizarea efectelor nocive ale acestuia.</a:t>
            </a:r>
            <a:endParaRPr lang="en-US"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714612" y="198120"/>
          <a:ext cx="6016682" cy="6659880"/>
        </p:xfrm>
        <a:graphic>
          <a:graphicData uri="http://schemas.openxmlformats.org/drawingml/2006/table">
            <a:tbl>
              <a:tblPr/>
              <a:tblGrid>
                <a:gridCol w="2234768"/>
                <a:gridCol w="1203336"/>
                <a:gridCol w="1203336"/>
                <a:gridCol w="1375242"/>
              </a:tblGrid>
              <a:tr h="349669">
                <a:tc>
                  <a:txBody>
                    <a:bodyPr/>
                    <a:lstStyle/>
                    <a:p>
                      <a:pPr algn="ctr">
                        <a:spcAft>
                          <a:spcPts val="0"/>
                        </a:spcAft>
                      </a:pPr>
                      <a:r>
                        <a:rPr lang="ro-RO" sz="1150" b="1" dirty="0">
                          <a:latin typeface="Times New Roman"/>
                          <a:ea typeface="Times New Roman"/>
                          <a:cs typeface="Times New Roman"/>
                        </a:rPr>
                        <a:t>Boala</a:t>
                      </a:r>
                      <a:endParaRPr lang="en-US" sz="1150" b="1" dirty="0">
                        <a:latin typeface="Arial"/>
                        <a:ea typeface="Times New Roman"/>
                        <a:cs typeface="Times New Roman"/>
                      </a:endParaRPr>
                    </a:p>
                    <a:p>
                      <a:pPr algn="ctr">
                        <a:spcAft>
                          <a:spcPts val="0"/>
                        </a:spcAft>
                      </a:pPr>
                      <a:r>
                        <a:rPr lang="ro-RO" sz="1150" b="1" dirty="0">
                          <a:latin typeface="Times New Roman"/>
                          <a:ea typeface="Times New Roman"/>
                          <a:cs typeface="Times New Roman"/>
                        </a:rPr>
                        <a:t>Microorganismul</a:t>
                      </a:r>
                      <a:endParaRPr lang="en-US" sz="1150" b="1" dirty="0">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1">
                          <a:latin typeface="Times New Roman"/>
                          <a:ea typeface="Times New Roman"/>
                          <a:cs typeface="Times New Roman"/>
                        </a:rPr>
                        <a:t>Tipul de vaccin</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1" dirty="0">
                          <a:latin typeface="Times New Roman"/>
                          <a:ea typeface="Times New Roman"/>
                          <a:cs typeface="Times New Roman"/>
                        </a:rPr>
                        <a:t>Indicaţia</a:t>
                      </a:r>
                      <a:r>
                        <a:rPr lang="ro-RO" sz="1150" b="1" baseline="30000" dirty="0">
                          <a:latin typeface="Times New Roman"/>
                          <a:ea typeface="Times New Roman"/>
                          <a:cs typeface="Times New Roman"/>
                        </a:rPr>
                        <a:t>1</a:t>
                      </a:r>
                      <a:endParaRPr lang="en-US" sz="1150" b="1" dirty="0">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150" b="1">
                          <a:latin typeface="Times New Roman"/>
                          <a:ea typeface="Times New Roman"/>
                          <a:cs typeface="Times New Roman"/>
                        </a:rPr>
                        <a:t>Calea de administrare</a:t>
                      </a:r>
                      <a:r>
                        <a:rPr lang="ro-RO" sz="1150" b="1" baseline="30000">
                          <a:latin typeface="Times New Roman"/>
                          <a:ea typeface="Times New Roman"/>
                          <a:cs typeface="Times New Roman"/>
                        </a:rPr>
                        <a:t>2</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834">
                <a:tc>
                  <a:txBody>
                    <a:bodyPr/>
                    <a:lstStyle/>
                    <a:p>
                      <a:pPr algn="just">
                        <a:spcAft>
                          <a:spcPts val="0"/>
                        </a:spcAft>
                      </a:pPr>
                      <a:r>
                        <a:rPr lang="ro-RO" sz="1150" b="1">
                          <a:latin typeface="Times New Roman"/>
                          <a:ea typeface="Times New Roman"/>
                          <a:cs typeface="Times New Roman"/>
                        </a:rPr>
                        <a:t>Tetanos</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150" b="0">
                          <a:latin typeface="Times New Roman"/>
                          <a:ea typeface="Times New Roman"/>
                          <a:cs typeface="Times New Roman"/>
                        </a:rPr>
                        <a:t>Anatoxină*</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G şi E</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im</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834">
                <a:tc>
                  <a:txBody>
                    <a:bodyPr/>
                    <a:lstStyle/>
                    <a:p>
                      <a:pPr algn="just">
                        <a:spcAft>
                          <a:spcPts val="0"/>
                        </a:spcAft>
                      </a:pPr>
                      <a:r>
                        <a:rPr lang="ro-RO" sz="1150" b="1">
                          <a:latin typeface="Times New Roman"/>
                          <a:ea typeface="Times New Roman"/>
                          <a:cs typeface="Times New Roman"/>
                        </a:rPr>
                        <a:t>Difterie</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150" b="0">
                          <a:latin typeface="Times New Roman"/>
                          <a:ea typeface="Times New Roman"/>
                          <a:cs typeface="Times New Roman"/>
                        </a:rPr>
                        <a:t>Anatoxină*</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G apoi S</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im</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834">
                <a:tc>
                  <a:txBody>
                    <a:bodyPr/>
                    <a:lstStyle/>
                    <a:p>
                      <a:pPr algn="just">
                        <a:spcAft>
                          <a:spcPts val="0"/>
                        </a:spcAft>
                      </a:pPr>
                      <a:r>
                        <a:rPr lang="ro-RO" sz="1150" b="1">
                          <a:latin typeface="Times New Roman"/>
                          <a:ea typeface="Times New Roman"/>
                          <a:cs typeface="Times New Roman"/>
                        </a:rPr>
                        <a:t>Tuse convulsivă</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150" b="0">
                          <a:latin typeface="Times New Roman"/>
                          <a:ea typeface="Times New Roman"/>
                          <a:cs typeface="Times New Roman"/>
                        </a:rPr>
                        <a:t>Anatoxină*</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G</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im</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834">
                <a:tc>
                  <a:txBody>
                    <a:bodyPr/>
                    <a:lstStyle/>
                    <a:p>
                      <a:pPr algn="just">
                        <a:spcAft>
                          <a:spcPts val="0"/>
                        </a:spcAft>
                      </a:pPr>
                      <a:r>
                        <a:rPr lang="ro-RO" sz="1150" b="1">
                          <a:latin typeface="Times New Roman"/>
                          <a:ea typeface="Times New Roman"/>
                          <a:cs typeface="Times New Roman"/>
                        </a:rPr>
                        <a:t>Tuberculoză</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150" b="0">
                          <a:latin typeface="Times New Roman"/>
                          <a:ea typeface="Times New Roman"/>
                          <a:cs typeface="Times New Roman"/>
                        </a:rPr>
                        <a:t>atenuat*</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G apoi S</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id</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669">
                <a:tc>
                  <a:txBody>
                    <a:bodyPr/>
                    <a:lstStyle/>
                    <a:p>
                      <a:pPr algn="just">
                        <a:spcAft>
                          <a:spcPts val="0"/>
                        </a:spcAft>
                      </a:pPr>
                      <a:r>
                        <a:rPr lang="ro-RO" sz="1150" b="1">
                          <a:latin typeface="Times New Roman"/>
                          <a:ea typeface="Times New Roman"/>
                          <a:cs typeface="Times New Roman"/>
                        </a:rPr>
                        <a:t>Poliomielită</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150" b="0">
                          <a:latin typeface="Times New Roman"/>
                          <a:ea typeface="Times New Roman"/>
                          <a:cs typeface="Times New Roman"/>
                        </a:rPr>
                        <a:t>inactivat,</a:t>
                      </a:r>
                      <a:endParaRPr lang="en-US" sz="1150" b="1">
                        <a:latin typeface="Arial"/>
                        <a:ea typeface="Times New Roman"/>
                        <a:cs typeface="Times New Roman"/>
                      </a:endParaRPr>
                    </a:p>
                    <a:p>
                      <a:pPr>
                        <a:spcAft>
                          <a:spcPts val="0"/>
                        </a:spcAft>
                      </a:pPr>
                      <a:r>
                        <a:rPr lang="ro-RO" sz="1150" b="0">
                          <a:latin typeface="Times New Roman"/>
                          <a:ea typeface="Times New Roman"/>
                          <a:cs typeface="Times New Roman"/>
                        </a:rPr>
                        <a:t>atenuat*</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E</a:t>
                      </a:r>
                      <a:endParaRPr lang="en-US" sz="1150" b="1">
                        <a:latin typeface="Arial"/>
                        <a:ea typeface="Times New Roman"/>
                        <a:cs typeface="Times New Roman"/>
                      </a:endParaRPr>
                    </a:p>
                    <a:p>
                      <a:pPr algn="ctr">
                        <a:spcAft>
                          <a:spcPts val="0"/>
                        </a:spcAft>
                      </a:pPr>
                      <a:r>
                        <a:rPr lang="ro-RO" sz="1150" b="0">
                          <a:latin typeface="Times New Roman"/>
                          <a:ea typeface="Times New Roman"/>
                          <a:cs typeface="Times New Roman"/>
                        </a:rPr>
                        <a:t>G</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sc</a:t>
                      </a:r>
                      <a:endParaRPr lang="en-US" sz="1150" b="1">
                        <a:latin typeface="Arial"/>
                        <a:ea typeface="Times New Roman"/>
                        <a:cs typeface="Times New Roman"/>
                      </a:endParaRPr>
                    </a:p>
                    <a:p>
                      <a:pPr algn="ctr">
                        <a:spcAft>
                          <a:spcPts val="0"/>
                        </a:spcAft>
                      </a:pPr>
                      <a:r>
                        <a:rPr lang="ro-RO" sz="1150" b="0">
                          <a:latin typeface="Times New Roman"/>
                          <a:ea typeface="Times New Roman"/>
                          <a:cs typeface="Times New Roman"/>
                        </a:rPr>
                        <a:t>oral</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834">
                <a:tc>
                  <a:txBody>
                    <a:bodyPr/>
                    <a:lstStyle/>
                    <a:p>
                      <a:pPr algn="just">
                        <a:spcAft>
                          <a:spcPts val="0"/>
                        </a:spcAft>
                      </a:pPr>
                      <a:r>
                        <a:rPr lang="ro-RO" sz="1150" b="1">
                          <a:latin typeface="Times New Roman"/>
                          <a:ea typeface="Times New Roman"/>
                          <a:cs typeface="Times New Roman"/>
                        </a:rPr>
                        <a:t>Rujeolă</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150" b="0">
                          <a:latin typeface="Times New Roman"/>
                          <a:ea typeface="Times New Roman"/>
                          <a:cs typeface="Times New Roman"/>
                        </a:rPr>
                        <a:t>atenuat*</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G</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sc</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834">
                <a:tc>
                  <a:txBody>
                    <a:bodyPr/>
                    <a:lstStyle/>
                    <a:p>
                      <a:pPr algn="just">
                        <a:spcAft>
                          <a:spcPts val="0"/>
                        </a:spcAft>
                      </a:pPr>
                      <a:r>
                        <a:rPr lang="ro-RO" sz="1150" b="1">
                          <a:latin typeface="Times New Roman"/>
                          <a:ea typeface="Times New Roman"/>
                          <a:cs typeface="Times New Roman"/>
                        </a:rPr>
                        <a:t>Rubeolă</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150" b="0">
                          <a:latin typeface="Times New Roman"/>
                          <a:ea typeface="Times New Roman"/>
                          <a:cs typeface="Times New Roman"/>
                        </a:rPr>
                        <a:t>atenuat*</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 (G)</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sc</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834">
                <a:tc>
                  <a:txBody>
                    <a:bodyPr/>
                    <a:lstStyle/>
                    <a:p>
                      <a:pPr algn="just">
                        <a:spcAft>
                          <a:spcPts val="0"/>
                        </a:spcAft>
                      </a:pPr>
                      <a:r>
                        <a:rPr lang="ro-RO" sz="1150" b="1">
                          <a:latin typeface="Times New Roman"/>
                          <a:ea typeface="Times New Roman"/>
                          <a:cs typeface="Times New Roman"/>
                        </a:rPr>
                        <a:t>Parotidită epidemică</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150" b="0">
                          <a:latin typeface="Times New Roman"/>
                          <a:ea typeface="Times New Roman"/>
                          <a:cs typeface="Times New Roman"/>
                        </a:rPr>
                        <a:t>Atenuat</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 (G)</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sc</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669">
                <a:tc>
                  <a:txBody>
                    <a:bodyPr/>
                    <a:lstStyle/>
                    <a:p>
                      <a:pPr algn="just">
                        <a:spcAft>
                          <a:spcPts val="0"/>
                        </a:spcAft>
                      </a:pPr>
                      <a:r>
                        <a:rPr lang="ro-RO" sz="1150" b="1">
                          <a:latin typeface="Times New Roman"/>
                          <a:ea typeface="Times New Roman"/>
                          <a:cs typeface="Times New Roman"/>
                        </a:rPr>
                        <a:t>Gripă</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150" b="0">
                          <a:latin typeface="Times New Roman"/>
                          <a:ea typeface="Times New Roman"/>
                          <a:cs typeface="Times New Roman"/>
                        </a:rPr>
                        <a:t>Atenuat</a:t>
                      </a:r>
                      <a:endParaRPr lang="en-US" sz="1150" b="1">
                        <a:latin typeface="Arial"/>
                        <a:ea typeface="Times New Roman"/>
                        <a:cs typeface="Times New Roman"/>
                      </a:endParaRPr>
                    </a:p>
                    <a:p>
                      <a:pPr>
                        <a:spcAft>
                          <a:spcPts val="0"/>
                        </a:spcAft>
                      </a:pPr>
                      <a:r>
                        <a:rPr lang="ro-RO" sz="1150" b="0">
                          <a:latin typeface="Times New Roman"/>
                          <a:ea typeface="Times New Roman"/>
                          <a:cs typeface="Times New Roman"/>
                        </a:rPr>
                        <a:t>Inactivat</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 şi E</a:t>
                      </a:r>
                      <a:endParaRPr lang="en-US" sz="1150" b="1">
                        <a:latin typeface="Arial"/>
                        <a:ea typeface="Times New Roman"/>
                        <a:cs typeface="Times New Roman"/>
                      </a:endParaRPr>
                    </a:p>
                    <a:p>
                      <a:pPr algn="ctr">
                        <a:spcAft>
                          <a:spcPts val="0"/>
                        </a:spcAft>
                      </a:pPr>
                      <a:r>
                        <a:rPr lang="ro-RO" sz="1150" b="0">
                          <a:latin typeface="Times New Roman"/>
                          <a:ea typeface="Times New Roman"/>
                          <a:cs typeface="Times New Roman"/>
                        </a:rPr>
                        <a:t>S şi E</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nazală</a:t>
                      </a:r>
                      <a:endParaRPr lang="en-US" sz="1150" b="1">
                        <a:latin typeface="Arial"/>
                        <a:ea typeface="Times New Roman"/>
                        <a:cs typeface="Times New Roman"/>
                      </a:endParaRPr>
                    </a:p>
                    <a:p>
                      <a:pPr algn="ctr">
                        <a:spcAft>
                          <a:spcPts val="0"/>
                        </a:spcAft>
                      </a:pPr>
                      <a:r>
                        <a:rPr lang="ro-RO" sz="1150" b="0">
                          <a:latin typeface="Times New Roman"/>
                          <a:ea typeface="Times New Roman"/>
                          <a:cs typeface="Times New Roman"/>
                        </a:rPr>
                        <a:t>sc</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669">
                <a:tc>
                  <a:txBody>
                    <a:bodyPr/>
                    <a:lstStyle/>
                    <a:p>
                      <a:pPr algn="just">
                        <a:spcAft>
                          <a:spcPts val="0"/>
                        </a:spcAft>
                      </a:pPr>
                      <a:r>
                        <a:rPr lang="ro-RO" sz="1150" b="1">
                          <a:latin typeface="Times New Roman"/>
                          <a:ea typeface="Times New Roman"/>
                          <a:cs typeface="Times New Roman"/>
                        </a:rPr>
                        <a:t>Adenovirus</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150" b="0">
                          <a:latin typeface="Times New Roman"/>
                          <a:ea typeface="Times New Roman"/>
                          <a:cs typeface="Times New Roman"/>
                        </a:rPr>
                        <a:t>inactivat</a:t>
                      </a:r>
                      <a:endParaRPr lang="en-US" sz="1150" b="1">
                        <a:latin typeface="Arial"/>
                        <a:ea typeface="Times New Roman"/>
                        <a:cs typeface="Times New Roman"/>
                      </a:endParaRPr>
                    </a:p>
                    <a:p>
                      <a:pPr>
                        <a:spcAft>
                          <a:spcPts val="0"/>
                        </a:spcAft>
                      </a:pPr>
                      <a:r>
                        <a:rPr lang="ro-RO" sz="1150" b="0">
                          <a:latin typeface="Times New Roman"/>
                          <a:ea typeface="Times New Roman"/>
                          <a:cs typeface="Times New Roman"/>
                        </a:rPr>
                        <a:t>atenuat</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 şi E)</a:t>
                      </a:r>
                      <a:endParaRPr lang="en-US" sz="1150" b="1">
                        <a:latin typeface="Arial"/>
                        <a:ea typeface="Times New Roman"/>
                        <a:cs typeface="Times New Roman"/>
                      </a:endParaRPr>
                    </a:p>
                    <a:p>
                      <a:pPr algn="ctr">
                        <a:spcAft>
                          <a:spcPts val="0"/>
                        </a:spcAft>
                      </a:pPr>
                      <a:r>
                        <a:rPr lang="ro-RO" sz="1150" b="0">
                          <a:latin typeface="Times New Roman"/>
                          <a:ea typeface="Times New Roman"/>
                          <a:cs typeface="Times New Roman"/>
                        </a:rPr>
                        <a:t>(S şi E)</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sc</a:t>
                      </a:r>
                      <a:endParaRPr lang="en-US" sz="1150" b="1">
                        <a:latin typeface="Arial"/>
                        <a:ea typeface="Times New Roman"/>
                        <a:cs typeface="Times New Roman"/>
                      </a:endParaRPr>
                    </a:p>
                    <a:p>
                      <a:pPr algn="ctr">
                        <a:spcAft>
                          <a:spcPts val="0"/>
                        </a:spcAft>
                      </a:pPr>
                      <a:r>
                        <a:rPr lang="ro-RO" sz="1150" b="0">
                          <a:latin typeface="Times New Roman"/>
                          <a:ea typeface="Times New Roman"/>
                          <a:cs typeface="Times New Roman"/>
                        </a:rPr>
                        <a:t>orală</a:t>
                      </a:r>
                      <a:r>
                        <a:rPr lang="ro-RO" sz="1150" b="0" baseline="30000">
                          <a:latin typeface="Times New Roman"/>
                          <a:ea typeface="Times New Roman"/>
                          <a:cs typeface="Times New Roman"/>
                        </a:rPr>
                        <a:t>3</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669">
                <a:tc>
                  <a:txBody>
                    <a:bodyPr/>
                    <a:lstStyle/>
                    <a:p>
                      <a:pPr algn="just">
                        <a:spcAft>
                          <a:spcPts val="0"/>
                        </a:spcAft>
                      </a:pPr>
                      <a:r>
                        <a:rPr lang="ro-RO" sz="1150" b="1">
                          <a:latin typeface="Times New Roman"/>
                          <a:ea typeface="Times New Roman"/>
                          <a:cs typeface="Times New Roman"/>
                        </a:rPr>
                        <a:t>Virus respirator sinciţial</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150" b="0">
                          <a:latin typeface="Times New Roman"/>
                          <a:ea typeface="Times New Roman"/>
                          <a:cs typeface="Times New Roman"/>
                        </a:rPr>
                        <a:t>inactivat</a:t>
                      </a:r>
                      <a:endParaRPr lang="en-US" sz="1150" b="1">
                        <a:latin typeface="Arial"/>
                        <a:ea typeface="Times New Roman"/>
                        <a:cs typeface="Times New Roman"/>
                      </a:endParaRPr>
                    </a:p>
                    <a:p>
                      <a:pPr>
                        <a:spcAft>
                          <a:spcPts val="0"/>
                        </a:spcAft>
                      </a:pPr>
                      <a:r>
                        <a:rPr lang="ro-RO" sz="1150" b="0">
                          <a:latin typeface="Times New Roman"/>
                          <a:ea typeface="Times New Roman"/>
                          <a:cs typeface="Times New Roman"/>
                        </a:rPr>
                        <a:t>atenuat</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 şi E)</a:t>
                      </a:r>
                      <a:endParaRPr lang="en-US" sz="1150" b="1">
                        <a:latin typeface="Arial"/>
                        <a:ea typeface="Times New Roman"/>
                        <a:cs typeface="Times New Roman"/>
                      </a:endParaRPr>
                    </a:p>
                    <a:p>
                      <a:pPr algn="ctr">
                        <a:spcAft>
                          <a:spcPts val="0"/>
                        </a:spcAft>
                      </a:pPr>
                      <a:r>
                        <a:rPr lang="ro-RO" sz="1150" b="0">
                          <a:latin typeface="Times New Roman"/>
                          <a:ea typeface="Times New Roman"/>
                          <a:cs typeface="Times New Roman"/>
                        </a:rPr>
                        <a:t>(S şi E)</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sc</a:t>
                      </a:r>
                      <a:endParaRPr lang="en-US" sz="1150" b="1">
                        <a:latin typeface="Arial"/>
                        <a:ea typeface="Times New Roman"/>
                        <a:cs typeface="Times New Roman"/>
                      </a:endParaRPr>
                    </a:p>
                    <a:p>
                      <a:pPr algn="ctr">
                        <a:spcAft>
                          <a:spcPts val="0"/>
                        </a:spcAft>
                      </a:pPr>
                      <a:r>
                        <a:rPr lang="ro-RO" sz="1150" b="0">
                          <a:latin typeface="Times New Roman"/>
                          <a:ea typeface="Times New Roman"/>
                          <a:cs typeface="Times New Roman"/>
                        </a:rPr>
                        <a:t>nazală/orală</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834">
                <a:tc>
                  <a:txBody>
                    <a:bodyPr/>
                    <a:lstStyle/>
                    <a:p>
                      <a:pPr algn="just">
                        <a:spcAft>
                          <a:spcPts val="0"/>
                        </a:spcAft>
                      </a:pPr>
                      <a:r>
                        <a:rPr lang="ro-RO" sz="1150" b="1">
                          <a:latin typeface="Times New Roman"/>
                          <a:ea typeface="Times New Roman"/>
                          <a:cs typeface="Times New Roman"/>
                        </a:rPr>
                        <a:t>Febra galbenă</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150" b="0">
                          <a:latin typeface="Times New Roman"/>
                          <a:ea typeface="Times New Roman"/>
                          <a:cs typeface="Times New Roman"/>
                        </a:rPr>
                        <a:t>Atenuat</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sc</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834">
                <a:tc>
                  <a:txBody>
                    <a:bodyPr/>
                    <a:lstStyle/>
                    <a:p>
                      <a:pPr algn="just">
                        <a:spcAft>
                          <a:spcPts val="0"/>
                        </a:spcAft>
                      </a:pPr>
                      <a:r>
                        <a:rPr lang="ro-RO" sz="1150" b="1">
                          <a:latin typeface="Times New Roman"/>
                          <a:ea typeface="Times New Roman"/>
                          <a:cs typeface="Times New Roman"/>
                        </a:rPr>
                        <a:t>Holeră</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150" b="0">
                          <a:latin typeface="Times New Roman"/>
                          <a:ea typeface="Times New Roman"/>
                          <a:cs typeface="Times New Roman"/>
                        </a:rPr>
                        <a:t>Inactivat*</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sc</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834">
                <a:tc>
                  <a:txBody>
                    <a:bodyPr/>
                    <a:lstStyle/>
                    <a:p>
                      <a:pPr algn="just">
                        <a:spcAft>
                          <a:spcPts val="0"/>
                        </a:spcAft>
                      </a:pPr>
                      <a:r>
                        <a:rPr lang="ro-RO" sz="1150" b="1">
                          <a:latin typeface="Times New Roman"/>
                          <a:ea typeface="Times New Roman"/>
                          <a:cs typeface="Times New Roman"/>
                        </a:rPr>
                        <a:t>Febră tifoidă</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150" b="0">
                          <a:latin typeface="Times New Roman"/>
                          <a:ea typeface="Times New Roman"/>
                          <a:cs typeface="Times New Roman"/>
                        </a:rPr>
                        <a:t>Inactivat*</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sc, id</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834">
                <a:tc>
                  <a:txBody>
                    <a:bodyPr/>
                    <a:lstStyle/>
                    <a:p>
                      <a:pPr algn="just">
                        <a:spcAft>
                          <a:spcPts val="0"/>
                        </a:spcAft>
                      </a:pPr>
                      <a:r>
                        <a:rPr lang="ro-RO" sz="1150" b="1">
                          <a:latin typeface="Times New Roman"/>
                          <a:ea typeface="Times New Roman"/>
                          <a:cs typeface="Times New Roman"/>
                        </a:rPr>
                        <a:t>Dizenterie</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150" b="0">
                          <a:latin typeface="Times New Roman"/>
                          <a:ea typeface="Times New Roman"/>
                          <a:cs typeface="Times New Roman"/>
                        </a:rPr>
                        <a:t>atenuat*</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orală</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834">
                <a:tc>
                  <a:txBody>
                    <a:bodyPr/>
                    <a:lstStyle/>
                    <a:p>
                      <a:pPr algn="just">
                        <a:spcAft>
                          <a:spcPts val="0"/>
                        </a:spcAft>
                      </a:pPr>
                      <a:r>
                        <a:rPr lang="ro-RO" sz="1150" b="1">
                          <a:latin typeface="Times New Roman"/>
                          <a:ea typeface="Times New Roman"/>
                          <a:cs typeface="Times New Roman"/>
                        </a:rPr>
                        <a:t>Pestă</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150" b="0">
                          <a:latin typeface="Times New Roman"/>
                          <a:ea typeface="Times New Roman"/>
                          <a:cs typeface="Times New Roman"/>
                        </a:rPr>
                        <a:t>Inactivat</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sc</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669">
                <a:tc>
                  <a:txBody>
                    <a:bodyPr/>
                    <a:lstStyle/>
                    <a:p>
                      <a:pPr algn="just">
                        <a:spcAft>
                          <a:spcPts val="0"/>
                        </a:spcAft>
                      </a:pPr>
                      <a:r>
                        <a:rPr lang="ro-RO" sz="1150" b="1">
                          <a:latin typeface="Times New Roman"/>
                          <a:ea typeface="Times New Roman"/>
                          <a:cs typeface="Times New Roman"/>
                        </a:rPr>
                        <a:t>Antrax</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150" b="0">
                          <a:latin typeface="Times New Roman"/>
                          <a:ea typeface="Times New Roman"/>
                          <a:cs typeface="Times New Roman"/>
                        </a:rPr>
                        <a:t>Atenuat</a:t>
                      </a:r>
                      <a:endParaRPr lang="en-US" sz="1150" b="1">
                        <a:latin typeface="Arial"/>
                        <a:ea typeface="Times New Roman"/>
                        <a:cs typeface="Times New Roman"/>
                      </a:endParaRPr>
                    </a:p>
                    <a:p>
                      <a:pPr>
                        <a:spcAft>
                          <a:spcPts val="0"/>
                        </a:spcAft>
                      </a:pPr>
                      <a:r>
                        <a:rPr lang="ro-RO" sz="1150" b="0">
                          <a:latin typeface="Times New Roman"/>
                          <a:ea typeface="Times New Roman"/>
                          <a:cs typeface="Times New Roman"/>
                        </a:rPr>
                        <a:t>Purificat</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a:t>
                      </a:r>
                      <a:endParaRPr lang="en-US" sz="1150" b="1">
                        <a:latin typeface="Arial"/>
                        <a:ea typeface="Times New Roman"/>
                        <a:cs typeface="Times New Roman"/>
                      </a:endParaRPr>
                    </a:p>
                    <a:p>
                      <a:pPr algn="ctr">
                        <a:spcAft>
                          <a:spcPts val="0"/>
                        </a:spcAft>
                      </a:pPr>
                      <a:r>
                        <a:rPr lang="ro-RO" sz="1150" b="0">
                          <a:latin typeface="Times New Roman"/>
                          <a:ea typeface="Times New Roman"/>
                          <a:cs typeface="Times New Roman"/>
                        </a:rPr>
                        <a:t>S</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sc</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669">
                <a:tc>
                  <a:txBody>
                    <a:bodyPr/>
                    <a:lstStyle/>
                    <a:p>
                      <a:pPr algn="just">
                        <a:spcAft>
                          <a:spcPts val="0"/>
                        </a:spcAft>
                      </a:pPr>
                      <a:r>
                        <a:rPr lang="ro-RO" sz="1150" b="1">
                          <a:latin typeface="Times New Roman"/>
                          <a:ea typeface="Times New Roman"/>
                          <a:cs typeface="Times New Roman"/>
                        </a:rPr>
                        <a:t>Tifos exantematic</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150" b="0" dirty="0">
                          <a:latin typeface="Times New Roman"/>
                          <a:ea typeface="Times New Roman"/>
                          <a:cs typeface="Times New Roman"/>
                        </a:rPr>
                        <a:t>Atenuat</a:t>
                      </a:r>
                      <a:endParaRPr lang="en-US" sz="1150" b="1" dirty="0">
                        <a:latin typeface="Arial"/>
                        <a:ea typeface="Times New Roman"/>
                        <a:cs typeface="Times New Roman"/>
                      </a:endParaRPr>
                    </a:p>
                    <a:p>
                      <a:pPr>
                        <a:spcAft>
                          <a:spcPts val="0"/>
                        </a:spcAft>
                      </a:pPr>
                      <a:r>
                        <a:rPr lang="ro-RO" sz="1150" b="0" dirty="0">
                          <a:latin typeface="Times New Roman"/>
                          <a:ea typeface="Times New Roman"/>
                          <a:cs typeface="Times New Roman"/>
                        </a:rPr>
                        <a:t>Inactivat</a:t>
                      </a:r>
                      <a:endParaRPr lang="en-US" sz="1150" b="1" dirty="0">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a:t>
                      </a:r>
                      <a:endParaRPr lang="en-US" sz="1150" b="1">
                        <a:latin typeface="Arial"/>
                        <a:ea typeface="Times New Roman"/>
                        <a:cs typeface="Times New Roman"/>
                      </a:endParaRPr>
                    </a:p>
                    <a:p>
                      <a:pPr algn="ctr">
                        <a:spcAft>
                          <a:spcPts val="0"/>
                        </a:spcAft>
                      </a:pPr>
                      <a:r>
                        <a:rPr lang="ro-RO" sz="1150" b="0">
                          <a:latin typeface="Times New Roman"/>
                          <a:ea typeface="Times New Roman"/>
                          <a:cs typeface="Times New Roman"/>
                        </a:rPr>
                        <a:t>S</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sc</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834">
                <a:tc>
                  <a:txBody>
                    <a:bodyPr/>
                    <a:lstStyle/>
                    <a:p>
                      <a:pPr algn="just">
                        <a:spcAft>
                          <a:spcPts val="0"/>
                        </a:spcAft>
                      </a:pPr>
                      <a:r>
                        <a:rPr lang="ro-RO" sz="1150" b="1">
                          <a:latin typeface="Times New Roman"/>
                          <a:ea typeface="Times New Roman"/>
                          <a:cs typeface="Times New Roman"/>
                        </a:rPr>
                        <a:t>S. pneumoniae</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150" b="0">
                          <a:latin typeface="Times New Roman"/>
                          <a:ea typeface="Times New Roman"/>
                          <a:cs typeface="Times New Roman"/>
                        </a:rPr>
                        <a:t>Purificat</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 şi E</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sc</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9338">
                <a:tc>
                  <a:txBody>
                    <a:bodyPr/>
                    <a:lstStyle/>
                    <a:p>
                      <a:pPr algn="just">
                        <a:spcAft>
                          <a:spcPts val="0"/>
                        </a:spcAft>
                      </a:pPr>
                      <a:r>
                        <a:rPr lang="ro-RO" sz="1150" b="1">
                          <a:latin typeface="Times New Roman"/>
                          <a:ea typeface="Times New Roman"/>
                          <a:cs typeface="Times New Roman"/>
                        </a:rPr>
                        <a:t>H. influenzae tip B</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150" b="0">
                          <a:latin typeface="Times New Roman"/>
                          <a:ea typeface="Times New Roman"/>
                          <a:cs typeface="Times New Roman"/>
                        </a:rPr>
                        <a:t>Purificat (polizaharid + anatoxină tetanică)</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sc</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834">
                <a:tc>
                  <a:txBody>
                    <a:bodyPr/>
                    <a:lstStyle/>
                    <a:p>
                      <a:pPr algn="just">
                        <a:spcAft>
                          <a:spcPts val="0"/>
                        </a:spcAft>
                      </a:pPr>
                      <a:r>
                        <a:rPr lang="ro-RO" sz="1150" b="1">
                          <a:latin typeface="Times New Roman"/>
                          <a:ea typeface="Times New Roman"/>
                          <a:cs typeface="Times New Roman"/>
                        </a:rPr>
                        <a:t>N. meningitis</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150" b="0">
                          <a:latin typeface="Times New Roman"/>
                          <a:ea typeface="Times New Roman"/>
                          <a:cs typeface="Times New Roman"/>
                        </a:rPr>
                        <a:t>Purificat</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 şi (E)</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sc</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669">
                <a:tc>
                  <a:txBody>
                    <a:bodyPr/>
                    <a:lstStyle/>
                    <a:p>
                      <a:pPr algn="just">
                        <a:spcAft>
                          <a:spcPts val="0"/>
                        </a:spcAft>
                      </a:pPr>
                      <a:r>
                        <a:rPr lang="ro-RO" sz="1150" b="1">
                          <a:latin typeface="Times New Roman"/>
                          <a:ea typeface="Times New Roman"/>
                          <a:cs typeface="Times New Roman"/>
                        </a:rPr>
                        <a:t>P. aeruginosa</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150" b="0">
                          <a:latin typeface="Times New Roman"/>
                          <a:ea typeface="Times New Roman"/>
                          <a:cs typeface="Times New Roman"/>
                        </a:rPr>
                        <a:t>Purificat</a:t>
                      </a:r>
                      <a:endParaRPr lang="en-US" sz="1150" b="1">
                        <a:latin typeface="Arial"/>
                        <a:ea typeface="Times New Roman"/>
                        <a:cs typeface="Times New Roman"/>
                      </a:endParaRPr>
                    </a:p>
                    <a:p>
                      <a:pPr>
                        <a:spcAft>
                          <a:spcPts val="0"/>
                        </a:spcAft>
                      </a:pPr>
                      <a:r>
                        <a:rPr lang="ro-RO" sz="1150" b="0">
                          <a:latin typeface="Times New Roman"/>
                          <a:ea typeface="Times New Roman"/>
                          <a:cs typeface="Times New Roman"/>
                        </a:rPr>
                        <a:t>Inactivat*</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E</a:t>
                      </a:r>
                      <a:endParaRPr lang="en-US" sz="1150" b="1">
                        <a:latin typeface="Arial"/>
                        <a:ea typeface="Times New Roman"/>
                        <a:cs typeface="Times New Roman"/>
                      </a:endParaRPr>
                    </a:p>
                    <a:p>
                      <a:pPr algn="ctr">
                        <a:spcAft>
                          <a:spcPts val="0"/>
                        </a:spcAft>
                      </a:pPr>
                      <a:r>
                        <a:rPr lang="ro-RO" sz="1150" b="0">
                          <a:latin typeface="Times New Roman"/>
                          <a:ea typeface="Times New Roman"/>
                          <a:cs typeface="Times New Roman"/>
                        </a:rPr>
                        <a:t>E</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sc</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834">
                <a:tc>
                  <a:txBody>
                    <a:bodyPr/>
                    <a:lstStyle/>
                    <a:p>
                      <a:pPr algn="just">
                        <a:spcAft>
                          <a:spcPts val="0"/>
                        </a:spcAft>
                      </a:pPr>
                      <a:r>
                        <a:rPr lang="ro-RO" sz="1150" b="1">
                          <a:latin typeface="Times New Roman"/>
                          <a:ea typeface="Times New Roman"/>
                          <a:cs typeface="Times New Roman"/>
                        </a:rPr>
                        <a:t>Rabie</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150" b="0">
                          <a:latin typeface="Times New Roman"/>
                          <a:ea typeface="Times New Roman"/>
                          <a:cs typeface="Times New Roman"/>
                        </a:rPr>
                        <a:t>Inactivat*</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E</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im</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834">
                <a:tc>
                  <a:txBody>
                    <a:bodyPr/>
                    <a:lstStyle/>
                    <a:p>
                      <a:pPr algn="just">
                        <a:spcAft>
                          <a:spcPts val="0"/>
                        </a:spcAft>
                      </a:pPr>
                      <a:r>
                        <a:rPr lang="ro-RO" sz="1150" b="1">
                          <a:latin typeface="Times New Roman"/>
                          <a:ea typeface="Times New Roman"/>
                          <a:cs typeface="Times New Roman"/>
                        </a:rPr>
                        <a:t>Variolă</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150" b="0">
                          <a:latin typeface="Times New Roman"/>
                          <a:ea typeface="Times New Roman"/>
                          <a:cs typeface="Times New Roman"/>
                        </a:rPr>
                        <a:t>Atenuat</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o-RO" sz="1150" b="0">
                        <a:latin typeface="Times New Roman"/>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percutană</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669">
                <a:tc>
                  <a:txBody>
                    <a:bodyPr/>
                    <a:lstStyle/>
                    <a:p>
                      <a:pPr algn="just">
                        <a:spcAft>
                          <a:spcPts val="0"/>
                        </a:spcAft>
                      </a:pPr>
                      <a:r>
                        <a:rPr lang="ro-RO" sz="1150" b="1">
                          <a:latin typeface="Times New Roman"/>
                          <a:ea typeface="Times New Roman"/>
                          <a:cs typeface="Times New Roman"/>
                        </a:rPr>
                        <a:t>Hepatită B</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ro-RO" sz="1150" b="0">
                          <a:latin typeface="Times New Roman"/>
                          <a:ea typeface="Times New Roman"/>
                          <a:cs typeface="Times New Roman"/>
                        </a:rPr>
                        <a:t>Purificat</a:t>
                      </a:r>
                      <a:endParaRPr lang="en-US" sz="1150" b="1">
                        <a:latin typeface="Arial"/>
                        <a:ea typeface="Times New Roman"/>
                        <a:cs typeface="Times New Roman"/>
                      </a:endParaRPr>
                    </a:p>
                    <a:p>
                      <a:pPr>
                        <a:spcAft>
                          <a:spcPts val="0"/>
                        </a:spcAft>
                      </a:pPr>
                      <a:r>
                        <a:rPr lang="ro-RO" sz="1150" b="0">
                          <a:latin typeface="Times New Roman"/>
                          <a:ea typeface="Times New Roman"/>
                          <a:cs typeface="Times New Roman"/>
                        </a:rPr>
                        <a:t>Clonat</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o-RO" sz="1150" b="0">
                          <a:latin typeface="Times New Roman"/>
                          <a:ea typeface="Times New Roman"/>
                          <a:cs typeface="Times New Roman"/>
                        </a:rPr>
                        <a:t>S şi E</a:t>
                      </a:r>
                      <a:endParaRPr lang="en-US" sz="1150" b="1">
                        <a:latin typeface="Arial"/>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o-RO" sz="1150" b="0" dirty="0">
                        <a:latin typeface="Times New Roman"/>
                        <a:ea typeface="Times New Roman"/>
                        <a:cs typeface="Times New Roman"/>
                      </a:endParaRPr>
                    </a:p>
                  </a:txBody>
                  <a:tcPr marL="51980" marR="519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0" y="4118789"/>
            <a:ext cx="2643174" cy="2739211"/>
          </a:xfrm>
          <a:prstGeom prst="rect">
            <a:avLst/>
          </a:prstGeom>
          <a:noFill/>
        </p:spPr>
        <p:txBody>
          <a:bodyPr wrap="square" rtlCol="0">
            <a:spAutoFit/>
          </a:bodyPr>
          <a:lstStyle/>
          <a:p>
            <a:r>
              <a:rPr lang="ro-RO" sz="1400" baseline="30000" dirty="0"/>
              <a:t>1</a:t>
            </a:r>
            <a:r>
              <a:rPr lang="ro-RO" sz="1400" dirty="0"/>
              <a:t>G = vaccinare generală; </a:t>
            </a:r>
            <a:endParaRPr lang="en-US" sz="1400" dirty="0" smtClean="0"/>
          </a:p>
          <a:p>
            <a:r>
              <a:rPr lang="ro-RO" sz="1400" dirty="0" smtClean="0"/>
              <a:t>S </a:t>
            </a:r>
            <a:r>
              <a:rPr lang="ro-RO" sz="1400" dirty="0"/>
              <a:t>= vaccinare selectivă; </a:t>
            </a:r>
            <a:endParaRPr lang="en-US" sz="1400" dirty="0" smtClean="0"/>
          </a:p>
          <a:p>
            <a:r>
              <a:rPr lang="ro-RO" sz="1400" dirty="0" smtClean="0"/>
              <a:t>E </a:t>
            </a:r>
            <a:r>
              <a:rPr lang="ro-RO" sz="1400" dirty="0"/>
              <a:t>= electivă;</a:t>
            </a:r>
            <a:endParaRPr lang="en-US" sz="1400" b="1" dirty="0"/>
          </a:p>
          <a:p>
            <a:r>
              <a:rPr lang="ro-RO" sz="1400" dirty="0"/>
              <a:t>( ) = vaccin utilizat la scară restrânsă.</a:t>
            </a:r>
            <a:endParaRPr lang="en-US" sz="1400" b="1" dirty="0"/>
          </a:p>
          <a:p>
            <a:r>
              <a:rPr lang="ro-RO" sz="1400" baseline="30000" dirty="0"/>
              <a:t>2</a:t>
            </a:r>
            <a:r>
              <a:rPr lang="ro-RO" sz="1400" dirty="0"/>
              <a:t> im = intramuscular; sc = subcutanat; id = intradermic.</a:t>
            </a:r>
            <a:endParaRPr lang="en-US" sz="1400" b="1" dirty="0"/>
          </a:p>
          <a:p>
            <a:r>
              <a:rPr lang="ro-RO" sz="1400" baseline="30000" dirty="0"/>
              <a:t>3</a:t>
            </a:r>
            <a:r>
              <a:rPr lang="ro-RO" sz="1400" dirty="0"/>
              <a:t> Capsule enterosolubile pentru a evita infecţia respiratorie.</a:t>
            </a:r>
            <a:endParaRPr lang="en-US" sz="1400" b="1" dirty="0"/>
          </a:p>
          <a:p>
            <a:r>
              <a:rPr lang="ro-RO" sz="1400" dirty="0"/>
              <a:t>* Vaccinuri livrate de Institutul Cantacuzino Bucureşti.</a:t>
            </a:r>
            <a:endParaRPr lang="en-US" sz="1400" b="1" dirty="0"/>
          </a:p>
          <a:p>
            <a:endParaRPr lang="en-US" dirty="0"/>
          </a:p>
        </p:txBody>
      </p:sp>
      <p:sp>
        <p:nvSpPr>
          <p:cNvPr id="6" name="TextBox 5"/>
          <p:cNvSpPr txBox="1"/>
          <p:nvPr/>
        </p:nvSpPr>
        <p:spPr>
          <a:xfrm>
            <a:off x="0" y="1214422"/>
            <a:ext cx="2500298" cy="923330"/>
          </a:xfrm>
          <a:prstGeom prst="rect">
            <a:avLst/>
          </a:prstGeom>
          <a:noFill/>
        </p:spPr>
        <p:txBody>
          <a:bodyPr wrap="square" rtlCol="0">
            <a:spAutoFit/>
          </a:bodyPr>
          <a:lstStyle/>
          <a:p>
            <a:r>
              <a:rPr lang="ro-RO" dirty="0"/>
              <a:t>Tabel  4: Indicaţii şi căi de administrare ale vaccinurilor</a:t>
            </a:r>
            <a:r>
              <a:rPr lang="ro-RO" b="1" dirty="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929354"/>
          </a:xfrm>
        </p:spPr>
        <p:txBody>
          <a:bodyPr>
            <a:normAutofit fontScale="70000" lnSpcReduction="20000"/>
          </a:bodyPr>
          <a:lstStyle/>
          <a:p>
            <a:r>
              <a:rPr lang="ro-RO" b="1" dirty="0" smtClean="0"/>
              <a:t>APĂRAREA SPECIFICĂ IMUNĂ</a:t>
            </a:r>
            <a:endParaRPr lang="en-US" b="1" dirty="0" smtClean="0"/>
          </a:p>
          <a:p>
            <a:r>
              <a:rPr lang="ro-RO" b="1" dirty="0" smtClean="0"/>
              <a:t>Imunitatea</a:t>
            </a:r>
            <a:r>
              <a:rPr lang="ro-RO" dirty="0" smtClean="0"/>
              <a:t> (apărarea imună) reprezintă </a:t>
            </a:r>
            <a:r>
              <a:rPr lang="ro-RO" b="1" i="1" dirty="0" smtClean="0"/>
              <a:t>capacitatea de apărare a organismului</a:t>
            </a:r>
            <a:r>
              <a:rPr lang="ro-RO" dirty="0" smtClean="0"/>
              <a:t>:</a:t>
            </a:r>
            <a:endParaRPr lang="en-US" b="1" dirty="0" smtClean="0"/>
          </a:p>
          <a:p>
            <a:r>
              <a:rPr lang="ro-RO" i="1" dirty="0" smtClean="0"/>
              <a:t>- faţă de agresori externi </a:t>
            </a:r>
            <a:r>
              <a:rPr lang="ro-RO" dirty="0" smtClean="0"/>
              <a:t>(virusuri, bacterii, fungi, paraziţi);  </a:t>
            </a:r>
            <a:endParaRPr lang="en-US" b="1" dirty="0" smtClean="0"/>
          </a:p>
          <a:p>
            <a:r>
              <a:rPr lang="ro-RO" i="1" dirty="0" smtClean="0"/>
              <a:t>- faţă de propriile molecule şi celule degradate sau modificate</a:t>
            </a:r>
            <a:r>
              <a:rPr lang="ro-RO" dirty="0" smtClean="0"/>
              <a:t>.</a:t>
            </a:r>
            <a:endParaRPr lang="en-US" b="1" dirty="0" smtClean="0"/>
          </a:p>
          <a:p>
            <a:r>
              <a:rPr lang="ro-RO" b="1" dirty="0" smtClean="0"/>
              <a:t>Răspunsul de apărare specifică</a:t>
            </a:r>
            <a:r>
              <a:rPr lang="ro-RO" dirty="0" smtClean="0"/>
              <a:t>, ce caracterizează apărarea (rezistenţa) imună-dobândită, este </a:t>
            </a:r>
            <a:r>
              <a:rPr lang="ro-RO" b="1" i="1" dirty="0" smtClean="0"/>
              <a:t>rapid, precoce, intens </a:t>
            </a:r>
            <a:r>
              <a:rPr lang="ro-RO" dirty="0" smtClean="0"/>
              <a:t>şi</a:t>
            </a:r>
            <a:r>
              <a:rPr lang="ro-RO" b="1" i="1" dirty="0" smtClean="0"/>
              <a:t> eficient</a:t>
            </a:r>
            <a:r>
              <a:rPr lang="ro-RO" dirty="0" smtClean="0"/>
              <a:t>. </a:t>
            </a:r>
            <a:r>
              <a:rPr lang="ro-RO" b="1" dirty="0" smtClean="0"/>
              <a:t>Intensitatea răspunsului</a:t>
            </a:r>
            <a:r>
              <a:rPr lang="ro-RO" dirty="0" smtClean="0"/>
              <a:t> </a:t>
            </a:r>
            <a:r>
              <a:rPr lang="ro-RO" b="1" dirty="0" smtClean="0"/>
              <a:t>de apărare specifică</a:t>
            </a:r>
            <a:r>
              <a:rPr lang="ro-RO" dirty="0" smtClean="0"/>
              <a:t> depinde de </a:t>
            </a:r>
            <a:r>
              <a:rPr lang="ro-RO" i="1" dirty="0" smtClean="0"/>
              <a:t>natura agentului infecţios</a:t>
            </a:r>
            <a:r>
              <a:rPr lang="ro-RO" dirty="0" smtClean="0"/>
              <a:t> şi </a:t>
            </a:r>
            <a:r>
              <a:rPr lang="ro-RO" i="1" dirty="0" smtClean="0"/>
              <a:t>de numărul de contacte anterioare pe care organismul le-a avut cu agentul  respectiv</a:t>
            </a:r>
            <a:r>
              <a:rPr lang="ro-RO" dirty="0" smtClean="0"/>
              <a:t>.</a:t>
            </a:r>
            <a:endParaRPr lang="en-US" b="1" dirty="0" smtClean="0"/>
          </a:p>
          <a:p>
            <a:r>
              <a:rPr lang="ro-RO" b="1" dirty="0" smtClean="0"/>
              <a:t> </a:t>
            </a:r>
            <a:endParaRPr lang="en-US" dirty="0" smtClean="0"/>
          </a:p>
          <a:p>
            <a:r>
              <a:rPr lang="ro-RO" b="1" dirty="0" smtClean="0"/>
              <a:t>1. DINAMICA RĂSPUNSULUI IMUN</a:t>
            </a:r>
            <a:endParaRPr lang="en-US" dirty="0" smtClean="0"/>
          </a:p>
          <a:p>
            <a:r>
              <a:rPr lang="ro-RO" dirty="0" smtClean="0"/>
              <a:t>Modul în care organismul răspunde unui stimul antigenic este variat, </a:t>
            </a:r>
            <a:r>
              <a:rPr lang="ro-RO" b="1" i="1" dirty="0" smtClean="0"/>
              <a:t>dinamica şi amplitudinea răspunsului</a:t>
            </a:r>
            <a:r>
              <a:rPr lang="ro-RO" dirty="0" smtClean="0"/>
              <a:t> diferă în funcţie de </a:t>
            </a:r>
            <a:r>
              <a:rPr lang="ro-RO" i="1" dirty="0" smtClean="0"/>
              <a:t>factorii genetici, starea fiziologică şi vârsta, felul, cantitatea şi modul de administrare a antigenului</a:t>
            </a:r>
            <a:r>
              <a:rPr lang="ro-RO" dirty="0" smtClean="0"/>
              <a:t>. Dincolo de aceşti factori există o condiţie care influenţează constant dinamica răspunsului imun şi anume </a:t>
            </a:r>
            <a:r>
              <a:rPr lang="ro-RO" i="1" dirty="0" smtClean="0"/>
              <a:t>dacă organismul respectiv a mai venit sau nu în contact cu acelaşi antigen</a:t>
            </a:r>
            <a:r>
              <a:rPr lang="ro-RO" dirty="0" smtClean="0"/>
              <a:t>. Din acest punct de vedere putem distinge un răspuns imun primar şi un răspuns imun secundar. </a:t>
            </a:r>
            <a:endParaRPr lang="en-US" dirty="0" smtClean="0"/>
          </a:p>
          <a:p>
            <a:r>
              <a:rPr lang="ro-RO" b="1" dirty="0" smtClean="0"/>
              <a:t> </a:t>
            </a:r>
            <a:endParaRPr lang="en-US" dirty="0" smtClean="0"/>
          </a:p>
          <a:p>
            <a:r>
              <a:rPr lang="ro-RO" b="1" dirty="0" smtClean="0"/>
              <a:t>1.1. RĂSPUNSUL IMUN PRIMAR </a:t>
            </a:r>
            <a:endParaRPr lang="en-US" dirty="0" smtClean="0"/>
          </a:p>
          <a:p>
            <a:r>
              <a:rPr lang="ro-RO" dirty="0" smtClean="0"/>
              <a:t>Constituie </a:t>
            </a:r>
            <a:r>
              <a:rPr lang="ro-RO" i="1" dirty="0" smtClean="0"/>
              <a:t>răspunsul organismului la un prim contact cu un antigen, indiferent de natura agentului</a:t>
            </a:r>
            <a:r>
              <a:rPr lang="ro-RO" dirty="0" smtClean="0"/>
              <a:t>. Acest răspuns are </a:t>
            </a:r>
            <a:r>
              <a:rPr lang="ro-RO" b="1" i="1" dirty="0" smtClean="0"/>
              <a:t>amplitudine scăzută şi este redus ca durată şi intensitate</a:t>
            </a:r>
            <a:r>
              <a:rPr lang="ro-RO" dirty="0" smtClean="0"/>
              <a:t>. </a:t>
            </a: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714356"/>
            <a:ext cx="8715436" cy="5929354"/>
          </a:xfrm>
        </p:spPr>
        <p:txBody>
          <a:bodyPr>
            <a:normAutofit fontScale="62500" lnSpcReduction="20000"/>
          </a:bodyPr>
          <a:lstStyle/>
          <a:p>
            <a:r>
              <a:rPr lang="ro-RO" b="1" dirty="0" smtClean="0"/>
              <a:t>1.2. RĂSPUNSUL IMUN SECUNDAR </a:t>
            </a:r>
            <a:endParaRPr lang="en-US" dirty="0" smtClean="0"/>
          </a:p>
          <a:p>
            <a:r>
              <a:rPr lang="ro-RO" dirty="0" smtClean="0"/>
              <a:t>Un al </a:t>
            </a:r>
            <a:r>
              <a:rPr lang="ro-RO" i="1" dirty="0" smtClean="0"/>
              <a:t>doilea contact cu acelaşi antigen</a:t>
            </a:r>
            <a:r>
              <a:rPr lang="ro-RO" dirty="0" smtClean="0"/>
              <a:t> determină un răspuns imun secundar, mai </a:t>
            </a:r>
            <a:r>
              <a:rPr lang="ro-RO" b="1" i="1" dirty="0" smtClean="0"/>
              <a:t>prompt, mai intens şi cu o durată mai mare</a:t>
            </a:r>
            <a:r>
              <a:rPr lang="ro-RO" dirty="0" smtClean="0"/>
              <a:t> decât răspunsul primar. Organismul care a venit în contact cu un antigen „ţine minte” aceasta şi ştie să răspundă mai prompt şi mai bine la un nou contact cu acelaşi antigen. Rezultă deci, că antigenele pot induce un </a:t>
            </a:r>
            <a:r>
              <a:rPr lang="ro-RO" i="1" dirty="0" smtClean="0"/>
              <a:t>fenomen de „memorie imunologică”</a:t>
            </a:r>
            <a:r>
              <a:rPr lang="ro-RO" dirty="0" smtClean="0"/>
              <a:t>, care întregeşte caracteristicile fundamentale ale sistemului imun, alături de </a:t>
            </a:r>
            <a:r>
              <a:rPr lang="ro-RO" i="1" dirty="0" smtClean="0"/>
              <a:t>capacitatea acestuia de a face discriminarea între „self”</a:t>
            </a:r>
            <a:r>
              <a:rPr lang="ro-RO" dirty="0" smtClean="0"/>
              <a:t> (propriu organismului)</a:t>
            </a:r>
            <a:r>
              <a:rPr lang="ro-RO" i="1" dirty="0" smtClean="0"/>
              <a:t> şi „non-self</a:t>
            </a:r>
            <a:r>
              <a:rPr lang="ro-RO" dirty="0" smtClean="0"/>
              <a:t>” (străin de economia organismului), ca şi </a:t>
            </a:r>
            <a:r>
              <a:rPr lang="ro-RO" i="1" dirty="0" smtClean="0"/>
              <a:t>capacitatea de discriminare între antigene diferite</a:t>
            </a:r>
            <a:r>
              <a:rPr lang="ro-RO" dirty="0" smtClean="0"/>
              <a:t>. </a:t>
            </a:r>
            <a:endParaRPr lang="en-US" dirty="0" smtClean="0"/>
          </a:p>
          <a:p>
            <a:endParaRPr lang="en-US" b="1" dirty="0" smtClean="0"/>
          </a:p>
          <a:p>
            <a:r>
              <a:rPr lang="ro-RO" b="1" dirty="0" smtClean="0"/>
              <a:t>2. TIPURI DE RĂSPUNS IMUN</a:t>
            </a:r>
            <a:endParaRPr lang="en-US" b="1" dirty="0" smtClean="0"/>
          </a:p>
          <a:p>
            <a:r>
              <a:rPr lang="ro-RO" dirty="0" smtClean="0"/>
              <a:t>Există două tipuri de răspuns imun: umoral şi celular.</a:t>
            </a:r>
            <a:endParaRPr lang="en-US" b="1" dirty="0" smtClean="0"/>
          </a:p>
          <a:p>
            <a:endParaRPr lang="en-US" b="1" dirty="0" smtClean="0"/>
          </a:p>
          <a:p>
            <a:r>
              <a:rPr lang="ro-RO" b="1" dirty="0" smtClean="0"/>
              <a:t>2.1. RĂSPUNSUL IMUN UMORAL </a:t>
            </a:r>
            <a:endParaRPr lang="en-US" b="1" dirty="0" smtClean="0"/>
          </a:p>
          <a:p>
            <a:r>
              <a:rPr lang="ro-RO" dirty="0" smtClean="0"/>
              <a:t>Imunitatea umorală </a:t>
            </a:r>
            <a:r>
              <a:rPr lang="ro-RO" b="1" dirty="0" smtClean="0"/>
              <a:t>intervine prioritar</a:t>
            </a:r>
            <a:r>
              <a:rPr lang="ro-RO" dirty="0" smtClean="0"/>
              <a:t> faţă de </a:t>
            </a:r>
            <a:r>
              <a:rPr lang="ro-RO" i="1" dirty="0" smtClean="0"/>
              <a:t>antigenele unor agenţi infecţioşi (bacterieni, virali, parazitari) </a:t>
            </a:r>
            <a:r>
              <a:rPr lang="ro-RO" dirty="0" smtClean="0"/>
              <a:t>responsabili de infecţii acute, faţă de</a:t>
            </a:r>
            <a:r>
              <a:rPr lang="ro-RO" i="1" dirty="0" smtClean="0"/>
              <a:t> proteine serice de altă specie sau alt allotip</a:t>
            </a:r>
            <a:r>
              <a:rPr lang="ro-RO" dirty="0" smtClean="0"/>
              <a:t>, faţă de </a:t>
            </a:r>
            <a:r>
              <a:rPr lang="ro-RO" i="1" dirty="0" smtClean="0"/>
              <a:t>antigenele eritrocitare de heterogrup</a:t>
            </a:r>
            <a:r>
              <a:rPr lang="ro-RO" dirty="0" smtClean="0"/>
              <a:t> (reacţiile de incompatibilitate în sistemul grupelor sanguine ABO sau Rh). Secundar, imunitatea umorală intervine în </a:t>
            </a:r>
            <a:r>
              <a:rPr lang="ro-RO" i="1" dirty="0" smtClean="0"/>
              <a:t>reacţia de respingere a grefei</a:t>
            </a:r>
            <a:r>
              <a:rPr lang="ro-RO" dirty="0" smtClean="0"/>
              <a:t>, ca şi în </a:t>
            </a:r>
            <a:r>
              <a:rPr lang="ro-RO" i="1" dirty="0" smtClean="0"/>
              <a:t>boala canceroasă</a:t>
            </a:r>
            <a:r>
              <a:rPr lang="ro-RO" dirty="0" smtClean="0"/>
              <a:t>.</a:t>
            </a:r>
            <a:endParaRPr lang="en-US" b="1" dirty="0" smtClean="0"/>
          </a:p>
          <a:p>
            <a:r>
              <a:rPr lang="ro-RO" b="1" dirty="0" smtClean="0"/>
              <a:t>Veriga efectorie</a:t>
            </a:r>
            <a:r>
              <a:rPr lang="ro-RO" dirty="0" smtClean="0"/>
              <a:t> este reprezentată de </a:t>
            </a:r>
            <a:r>
              <a:rPr lang="ro-RO" b="1" i="1" dirty="0" smtClean="0"/>
              <a:t>proteine specifice</a:t>
            </a:r>
            <a:r>
              <a:rPr lang="ro-RO" dirty="0" smtClean="0"/>
              <a:t>, plasmatice sau din secreţii externe (mucoase, piele), denumite </a:t>
            </a:r>
            <a:r>
              <a:rPr lang="ro-RO" b="1" i="1" dirty="0" smtClean="0"/>
              <a:t>imunoglobuline (Ig) - anticorpi (</a:t>
            </a:r>
            <a:r>
              <a:rPr lang="ro-RO" dirty="0" smtClean="0"/>
              <a:t>de clasă:</a:t>
            </a:r>
            <a:r>
              <a:rPr lang="ro-RO" b="1" i="1" dirty="0" smtClean="0"/>
              <a:t> IgM, IgG, IgA, IgD, IgE)</a:t>
            </a:r>
            <a:r>
              <a:rPr lang="ro-RO" dirty="0" smtClean="0"/>
              <a:t> care au capacitatea de a neutraliza antigenul care le-a indus formarea. </a:t>
            </a:r>
            <a:endParaRPr lang="en-US" b="1" dirty="0" smtClean="0"/>
          </a:p>
          <a:p>
            <a:r>
              <a:rPr lang="ro-RO" b="1" dirty="0" smtClean="0"/>
              <a:t>Locul contactului între antigen şi anticorp</a:t>
            </a:r>
            <a:r>
              <a:rPr lang="ro-RO" dirty="0" smtClean="0"/>
              <a:t> este </a:t>
            </a:r>
            <a:r>
              <a:rPr lang="ro-RO" i="1" dirty="0" smtClean="0"/>
              <a:t>la distanţă atât de zona de pătrundere a agentului </a:t>
            </a:r>
            <a:r>
              <a:rPr lang="ro-RO" dirty="0" smtClean="0"/>
              <a:t>(poarta de intrare) </a:t>
            </a:r>
            <a:r>
              <a:rPr lang="ro-RO" i="1" dirty="0" smtClean="0"/>
              <a:t>cât şi de locul de sinteză al imunoglobulinelor (Ig)</a:t>
            </a:r>
            <a:r>
              <a:rPr lang="ro-RO" dirty="0" smtClean="0"/>
              <a:t>. </a:t>
            </a:r>
            <a:endParaRPr lang="en-US" b="1" dirty="0" smtClean="0"/>
          </a:p>
          <a:p>
            <a:r>
              <a:rPr lang="ro-RO" b="1" dirty="0" smtClean="0"/>
              <a:t>Testarea răspunsului imun</a:t>
            </a:r>
            <a:r>
              <a:rPr lang="ro-RO" dirty="0" smtClean="0"/>
              <a:t> se face prin </a:t>
            </a:r>
            <a:r>
              <a:rPr lang="ro-RO" b="1" i="1" dirty="0" smtClean="0"/>
              <a:t>reacţii antigen-anticorp</a:t>
            </a:r>
            <a:r>
              <a:rPr lang="ro-RO" dirty="0" smtClean="0"/>
              <a:t> </a:t>
            </a:r>
            <a:r>
              <a:rPr lang="ro-RO" i="1" dirty="0" smtClean="0"/>
              <a:t>clasice </a:t>
            </a:r>
            <a:r>
              <a:rPr lang="ro-RO" dirty="0" smtClean="0"/>
              <a:t>(de aglutinare, de precipitare, de seroneutralizare, de fixare a complementului, etc.) şi </a:t>
            </a:r>
            <a:r>
              <a:rPr lang="ro-RO" i="1" dirty="0" smtClean="0"/>
              <a:t>moderne</a:t>
            </a:r>
            <a:r>
              <a:rPr lang="ro-RO" dirty="0" smtClean="0"/>
              <a:t> (imunofluorescenţă, ELISA, RIA). </a:t>
            </a:r>
            <a:endParaRPr lang="en-US" b="1"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428604"/>
            <a:ext cx="8501122" cy="6215106"/>
          </a:xfrm>
        </p:spPr>
        <p:txBody>
          <a:bodyPr>
            <a:normAutofit fontScale="70000" lnSpcReduction="20000"/>
          </a:bodyPr>
          <a:lstStyle/>
          <a:p>
            <a:r>
              <a:rPr lang="ro-RO" b="1" dirty="0" smtClean="0"/>
              <a:t>2.2. RĂSPUNSUL IMUN CELULAR</a:t>
            </a:r>
            <a:endParaRPr lang="en-US" b="1" dirty="0" smtClean="0"/>
          </a:p>
          <a:p>
            <a:r>
              <a:rPr lang="ro-RO" b="1" dirty="0" smtClean="0"/>
              <a:t>Intervenţie prioritară</a:t>
            </a:r>
            <a:r>
              <a:rPr lang="ro-RO" b="1" i="1" dirty="0" smtClean="0"/>
              <a:t> </a:t>
            </a:r>
            <a:r>
              <a:rPr lang="ro-RO" dirty="0" smtClean="0"/>
              <a:t>faţă de </a:t>
            </a:r>
            <a:r>
              <a:rPr lang="ro-RO" i="1" dirty="0" smtClean="0"/>
              <a:t>antigene infecţioase care produc o evoluţie cronică a bolii</a:t>
            </a:r>
            <a:r>
              <a:rPr lang="ro-RO" dirty="0" smtClean="0"/>
              <a:t>, cu tendinţa de cuibărire a germenului în ţesut, marcată de descărcări periodice în torentul sanguin (tuberculoză, bruceloză, sifilis, lepră), faţă de </a:t>
            </a:r>
            <a:r>
              <a:rPr lang="ro-RO" i="1" dirty="0" smtClean="0"/>
              <a:t>ţesuturi străine speciei receptorului</a:t>
            </a:r>
            <a:r>
              <a:rPr lang="ro-RO" dirty="0" smtClean="0"/>
              <a:t> (respingerea grefelor), ca şi faţă de </a:t>
            </a:r>
            <a:r>
              <a:rPr lang="ro-RO" i="1" dirty="0" smtClean="0"/>
              <a:t>celulele tumorale</a:t>
            </a:r>
            <a:r>
              <a:rPr lang="ro-RO" dirty="0" smtClean="0"/>
              <a:t> (boli maligne).</a:t>
            </a:r>
            <a:endParaRPr lang="en-US" b="1" dirty="0" smtClean="0"/>
          </a:p>
          <a:p>
            <a:r>
              <a:rPr lang="ro-RO" b="1" dirty="0" smtClean="0"/>
              <a:t>Veriga efectorie</a:t>
            </a:r>
            <a:r>
              <a:rPr lang="ro-RO" dirty="0" smtClean="0"/>
              <a:t> este reprezentată de </a:t>
            </a:r>
            <a:r>
              <a:rPr lang="ro-RO" b="1" i="1" dirty="0" smtClean="0"/>
              <a:t>celule specifice - limfocite sensibilizate - subseturi de limfocite T</a:t>
            </a:r>
            <a:r>
              <a:rPr lang="ro-RO" dirty="0" smtClean="0"/>
              <a:t> (limfocitele CD4+Th</a:t>
            </a:r>
            <a:r>
              <a:rPr lang="ro-RO" baseline="-25000" dirty="0" smtClean="0"/>
              <a:t>1 </a:t>
            </a:r>
            <a:r>
              <a:rPr lang="ro-RO" dirty="0" smtClean="0"/>
              <a:t>de hipersensibilitate tardivă, limfocite CD8+ T-citolitice). Aceste celule în contact cu antigenul secretă </a:t>
            </a:r>
            <a:r>
              <a:rPr lang="ro-RO" b="1" i="1" dirty="0" smtClean="0"/>
              <a:t>limfokine</a:t>
            </a:r>
            <a:r>
              <a:rPr lang="ro-RO" dirty="0" smtClean="0"/>
              <a:t> (substanţe solubile secretate de unele celule ale sistemului imun). </a:t>
            </a:r>
            <a:endParaRPr lang="en-US" b="1" dirty="0" smtClean="0"/>
          </a:p>
          <a:p>
            <a:r>
              <a:rPr lang="ro-RO" b="1" dirty="0" smtClean="0"/>
              <a:t>Locul contactului între antigen şi anticorp</a:t>
            </a:r>
            <a:r>
              <a:rPr lang="ro-RO" dirty="0" smtClean="0"/>
              <a:t> este </a:t>
            </a:r>
            <a:r>
              <a:rPr lang="ro-RO" i="1" dirty="0" smtClean="0"/>
              <a:t>aproape de poarta de intrare</a:t>
            </a:r>
            <a:r>
              <a:rPr lang="ro-RO" dirty="0" smtClean="0"/>
              <a:t> sau în anumite </a:t>
            </a:r>
            <a:r>
              <a:rPr lang="ro-RO" i="1" dirty="0" smtClean="0"/>
              <a:t>zone de cantonare preferenţială a antigenului, unde se produce “granulomul” </a:t>
            </a:r>
            <a:r>
              <a:rPr lang="ro-RO" dirty="0" smtClean="0"/>
              <a:t>cu aspect lezional-reactiv (aglomerare de limfocite T şi macrofage). </a:t>
            </a:r>
            <a:endParaRPr lang="en-US" b="1" dirty="0" smtClean="0"/>
          </a:p>
          <a:p>
            <a:r>
              <a:rPr lang="ro-RO" b="1" dirty="0" smtClean="0"/>
              <a:t>Testarea răspunsului imun</a:t>
            </a:r>
            <a:r>
              <a:rPr lang="ro-RO" dirty="0" smtClean="0"/>
              <a:t> se face prin </a:t>
            </a:r>
            <a:r>
              <a:rPr lang="ro-RO" b="1" i="1" dirty="0" smtClean="0"/>
              <a:t>teste in vivo</a:t>
            </a:r>
            <a:r>
              <a:rPr lang="ro-RO" dirty="0" smtClean="0"/>
              <a:t> (intradermoreacţii - IDR - de tip întârziat) şi </a:t>
            </a:r>
            <a:r>
              <a:rPr lang="ro-RO" b="1" i="1" dirty="0" smtClean="0"/>
              <a:t>teste in vitro</a:t>
            </a:r>
            <a:r>
              <a:rPr lang="ro-RO" dirty="0" smtClean="0"/>
              <a:t> (transformarea blastică a limfocitelor T, inhibiţia migrării macrofagelor, testul de citotoxicitate imună, citometrie în flux).</a:t>
            </a:r>
            <a:endParaRPr lang="en-US" b="1" dirty="0" smtClean="0"/>
          </a:p>
          <a:p>
            <a:endParaRPr lang="en-US" dirty="0" smtClean="0"/>
          </a:p>
          <a:p>
            <a:r>
              <a:rPr lang="ro-RO" b="1" dirty="0" smtClean="0"/>
              <a:t>3. MECANISMELE APĂRĂRII IMUNE</a:t>
            </a:r>
            <a:endParaRPr lang="en-US" b="1" dirty="0" smtClean="0"/>
          </a:p>
          <a:p>
            <a:r>
              <a:rPr lang="ro-RO" dirty="0" smtClean="0"/>
              <a:t>Mecanismele apărării imune se grupează în două categorii: </a:t>
            </a:r>
            <a:r>
              <a:rPr lang="ro-RO" b="1" i="1" dirty="0" smtClean="0"/>
              <a:t>imunitate umorală</a:t>
            </a:r>
            <a:r>
              <a:rPr lang="ro-RO" dirty="0" smtClean="0"/>
              <a:t> şi </a:t>
            </a:r>
            <a:r>
              <a:rPr lang="ro-RO" b="1" i="1" dirty="0" smtClean="0"/>
              <a:t>imunitate celulară</a:t>
            </a:r>
            <a:r>
              <a:rPr lang="ro-RO" dirty="0" smtClean="0"/>
              <a:t>. Indiferent de numele acordat uneia sau celeilalte categorii de mecanisme, </a:t>
            </a:r>
            <a:r>
              <a:rPr lang="ro-RO" b="1" i="1" dirty="0" smtClean="0"/>
              <a:t>în apărarea imună</a:t>
            </a:r>
            <a:r>
              <a:rPr lang="ro-RO" dirty="0" smtClean="0"/>
              <a:t> </a:t>
            </a:r>
            <a:r>
              <a:rPr lang="ro-RO" b="1" i="1" dirty="0" smtClean="0"/>
              <a:t>factorul determinant este reprezentat de celulele limfoide, limfocitele</a:t>
            </a:r>
            <a:r>
              <a:rPr lang="ro-RO" dirty="0" smtClean="0"/>
              <a:t>, care poartă pe suprafaţa lor receptori pentru recunoaşterea antigenelor. Există cel puţin două tipuri de limfocite: </a:t>
            </a:r>
            <a:r>
              <a:rPr lang="ro-RO" b="1" dirty="0" smtClean="0"/>
              <a:t>limfocite B</a:t>
            </a:r>
            <a:r>
              <a:rPr lang="ro-RO" dirty="0" smtClean="0"/>
              <a:t> care sunt implicate în </a:t>
            </a:r>
            <a:r>
              <a:rPr lang="ro-RO" b="1" i="1" dirty="0" smtClean="0"/>
              <a:t>imunitatea umorală</a:t>
            </a:r>
            <a:r>
              <a:rPr lang="ro-RO" dirty="0" smtClean="0"/>
              <a:t> şi </a:t>
            </a:r>
            <a:r>
              <a:rPr lang="ro-RO" b="1" dirty="0" smtClean="0"/>
              <a:t>limfocitele T</a:t>
            </a:r>
            <a:r>
              <a:rPr lang="ro-RO" dirty="0" smtClean="0"/>
              <a:t> care sunt </a:t>
            </a:r>
            <a:r>
              <a:rPr lang="ro-RO" b="1" i="1" dirty="0" smtClean="0"/>
              <a:t>factorul determinant al imunităţii celulare</a:t>
            </a:r>
            <a:r>
              <a:rPr lang="ro-RO" dirty="0" smtClean="0"/>
              <a:t>.</a:t>
            </a:r>
            <a:endParaRPr lang="en-US" b="1"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357166"/>
            <a:ext cx="8715436" cy="6500834"/>
          </a:xfrm>
        </p:spPr>
        <p:txBody>
          <a:bodyPr>
            <a:normAutofit fontScale="70000" lnSpcReduction="20000"/>
          </a:bodyPr>
          <a:lstStyle/>
          <a:p>
            <a:r>
              <a:rPr lang="ro-RO" b="1" dirty="0" smtClean="0"/>
              <a:t>3.1. IMUNITATEA UMORALĂ </a:t>
            </a:r>
            <a:endParaRPr lang="en-US" b="1" dirty="0" smtClean="0"/>
          </a:p>
          <a:p>
            <a:r>
              <a:rPr lang="ro-RO" dirty="0" smtClean="0"/>
              <a:t>Anticorpii au un </a:t>
            </a:r>
            <a:r>
              <a:rPr lang="ro-RO" b="1" i="1" dirty="0" smtClean="0"/>
              <a:t>rol esenţial în apărarea antiinfecţioasă</a:t>
            </a:r>
            <a:r>
              <a:rPr lang="ro-RO" dirty="0" smtClean="0"/>
              <a:t>, în special </a:t>
            </a:r>
            <a:r>
              <a:rPr lang="ro-RO" i="1" dirty="0" smtClean="0"/>
              <a:t>faţă de bacteriile cu habitat extracelular</a:t>
            </a:r>
            <a:r>
              <a:rPr lang="ro-RO" dirty="0" smtClean="0"/>
              <a:t>, prin: efectul blocant şi neutralizant, opsonizare şi liza bacteriilor.</a:t>
            </a:r>
            <a:endParaRPr lang="en-US" b="1" dirty="0" smtClean="0"/>
          </a:p>
          <a:p>
            <a:endParaRPr lang="en-US" b="1" dirty="0" smtClean="0"/>
          </a:p>
          <a:p>
            <a:r>
              <a:rPr lang="ro-RO" b="1" dirty="0" smtClean="0"/>
              <a:t>3.1.1. Efectul blocant şi neutralizant al anticorpilor</a:t>
            </a:r>
            <a:endParaRPr lang="en-US" b="1" dirty="0" smtClean="0"/>
          </a:p>
          <a:p>
            <a:r>
              <a:rPr lang="ro-RO" dirty="0" smtClean="0"/>
              <a:t>Uneori este </a:t>
            </a:r>
            <a:r>
              <a:rPr lang="ro-RO" b="1" i="1" dirty="0" smtClean="0"/>
              <a:t>suficientă doar prezenţa anticorpilor pentru a preveni apariţia infecţiei</a:t>
            </a:r>
            <a:r>
              <a:rPr lang="ro-RO" dirty="0" smtClean="0"/>
              <a:t>. De exemplu, </a:t>
            </a:r>
            <a:r>
              <a:rPr lang="ro-RO" i="1" dirty="0" smtClean="0"/>
              <a:t>imunoglobulinele IgA secretorii</a:t>
            </a:r>
            <a:r>
              <a:rPr lang="ro-RO" dirty="0" smtClean="0"/>
              <a:t> de pe suprafaţa mucoaselor se unesc cu unele antigene de suprafaţă ale bacteriilor, </a:t>
            </a:r>
            <a:r>
              <a:rPr lang="ro-RO" i="1" dirty="0" smtClean="0"/>
              <a:t>blocând astfel ataşarea de receptorii specifici de pe mucoase</a:t>
            </a:r>
            <a:r>
              <a:rPr lang="ro-RO" dirty="0" smtClean="0"/>
              <a:t>. Acest efect blocant şi neutralizant al anticorpilor (imunitatea umorală locală) are deosebită importanţă pentru tractul respirator (streptococ, stafilococ, pneumococ, meningococ) şi tractul intestinal (Salmonella, Shigella, E. coli patogen). </a:t>
            </a:r>
            <a:endParaRPr lang="en-US" dirty="0" smtClean="0"/>
          </a:p>
          <a:p>
            <a:r>
              <a:rPr lang="ro-RO" dirty="0" smtClean="0"/>
              <a:t>Faţă de </a:t>
            </a:r>
            <a:r>
              <a:rPr lang="ro-RO" b="1" i="1" dirty="0" smtClean="0"/>
              <a:t>bacteriile toxigene</a:t>
            </a:r>
            <a:r>
              <a:rPr lang="ro-RO" dirty="0" smtClean="0"/>
              <a:t> (bacilul difteric, botulinic, tetanic) organismul produce </a:t>
            </a:r>
            <a:r>
              <a:rPr lang="ro-RO" b="1" i="1" dirty="0" smtClean="0"/>
              <a:t>anticorpi antitoxici</a:t>
            </a:r>
            <a:r>
              <a:rPr lang="ro-RO" dirty="0" smtClean="0"/>
              <a:t> care se leagă de toxinele microbiene </a:t>
            </a:r>
            <a:r>
              <a:rPr lang="ro-RO" i="1" dirty="0" smtClean="0"/>
              <a:t>împiedicând ataşarea şi pătrunderea lor în celulele ţintă</a:t>
            </a:r>
            <a:r>
              <a:rPr lang="ro-RO" dirty="0" smtClean="0"/>
              <a:t>. Pentru exotoxinele bacteriene, neutralizarea este extrem de operantă, cu o condiţie limitantă: acest efect se produce </a:t>
            </a:r>
            <a:r>
              <a:rPr lang="ro-RO" i="1" dirty="0" smtClean="0"/>
              <a:t>numai faţă de exotoxina prezentă în spaţiul extracelular</a:t>
            </a:r>
            <a:r>
              <a:rPr lang="ro-RO" dirty="0" smtClean="0"/>
              <a:t>. După pătrunderea ei în celulă, neutralizarea este lipsită de eficienţă. Aceasta se datoreşte, în special, faptului că anticorpii neutralizanţi se fixează pe fragmentul de endotoxină pe care se găsesc poziţiile de ataşare pentru receptorii celulari, împiedicând astfel penetrarea în celulă (la multe exotoxine fragmentul B). Neutralizarea interesează de asemenea produşii extracelulari netoxici. Deoarece aceştia nu sunt factori de iniţiere sau factori majori de patogenitate în infecţie, neutralizarea lor are o contribuţie principală în controlul evoluţiei bolii. </a:t>
            </a:r>
            <a:endParaRPr lang="en-US" dirty="0" smtClean="0"/>
          </a:p>
          <a:p>
            <a:r>
              <a:rPr lang="ro-RO" dirty="0" smtClean="0"/>
              <a:t>Anticorpii pot </a:t>
            </a:r>
            <a:r>
              <a:rPr lang="ro-RO" b="1" i="1" dirty="0" smtClean="0"/>
              <a:t>produce imobilizarea şi aglutinarea microorganismelor</a:t>
            </a:r>
            <a:r>
              <a:rPr lang="ro-RO" dirty="0" smtClean="0"/>
              <a:t> (în special anticorpii de clasă IgM care au 10 situsuri de combinare cu antigenul). </a:t>
            </a: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857232"/>
            <a:ext cx="8229600" cy="5610244"/>
          </a:xfrm>
        </p:spPr>
        <p:txBody>
          <a:bodyPr>
            <a:normAutofit fontScale="70000" lnSpcReduction="20000"/>
          </a:bodyPr>
          <a:lstStyle/>
          <a:p>
            <a:r>
              <a:rPr lang="ro-RO" b="1" dirty="0" smtClean="0"/>
              <a:t>3.1.2. Opsonizarea</a:t>
            </a:r>
            <a:endParaRPr lang="en-US" b="1" dirty="0" smtClean="0"/>
          </a:p>
          <a:p>
            <a:r>
              <a:rPr lang="ro-RO" i="1" dirty="0" smtClean="0"/>
              <a:t>Bacteriile sunt pregătite pentru fagocitoză</a:t>
            </a:r>
            <a:r>
              <a:rPr lang="ro-RO" dirty="0" smtClean="0"/>
              <a:t> prin </a:t>
            </a:r>
            <a:r>
              <a:rPr lang="ro-RO" b="1" dirty="0" smtClean="0"/>
              <a:t>opsonizare </a:t>
            </a:r>
            <a:r>
              <a:rPr lang="ro-RO" dirty="0" smtClean="0"/>
              <a:t>(învelire) cu </a:t>
            </a:r>
            <a:r>
              <a:rPr lang="ro-RO" b="1" i="1" dirty="0" smtClean="0"/>
              <a:t>opsonine nespecifice</a:t>
            </a:r>
            <a:r>
              <a:rPr lang="ro-RO" dirty="0" smtClean="0"/>
              <a:t> (C3b a complementului, proteina C reactivă, fibronectina) şi </a:t>
            </a:r>
            <a:r>
              <a:rPr lang="ro-RO" b="1" i="1" dirty="0" smtClean="0"/>
              <a:t>opsonine specifice</a:t>
            </a:r>
            <a:r>
              <a:rPr lang="ro-RO" dirty="0" smtClean="0"/>
              <a:t> (anticorpi de clasă IgG) care se sintetizează în organism după pătrunderea unui germen. Opsonizarea necesită, pe lângă prezenţa anticorpilor opsonizanţi, şi </a:t>
            </a:r>
            <a:r>
              <a:rPr lang="ro-RO" b="1" i="1" dirty="0" smtClean="0"/>
              <a:t>intervenţia complementului</a:t>
            </a:r>
            <a:r>
              <a:rPr lang="ro-RO" dirty="0" smtClean="0"/>
              <a:t>. Tot prin opsonizare este favorizată şi fagocitarea antigenelor bacteriene macromoleculare de către macrofage.</a:t>
            </a:r>
            <a:endParaRPr lang="en-US" b="1" dirty="0" smtClean="0"/>
          </a:p>
          <a:p>
            <a:r>
              <a:rPr lang="ro-RO" dirty="0" smtClean="0"/>
              <a:t>Opsoninele intervin în infecţiile stafilococice, infecţia cu Bordetella pertussis, infecţiile cu Brucella.</a:t>
            </a:r>
            <a:endParaRPr lang="en-US" b="1" dirty="0" smtClean="0"/>
          </a:p>
          <a:p>
            <a:r>
              <a:rPr lang="ro-RO" dirty="0" smtClean="0"/>
              <a:t>Bacteriile capsulate (pneumococul) nu sunt accesibile fagocitozei. Dacă însă ele sunt opsonizate de anticorpi IgG anticapsulari, aceştia se vor fixa cu fragmentul Fc (fragment de legare al complementului) de fagocit (granulocit neutrofil) şi cu fragmentul Fab (fragment de legare al antigenului) de bacterie. În aceste condiţii fagocitoza va fi posibilă şi eficientă.  </a:t>
            </a:r>
            <a:endParaRPr lang="en-US" b="1" dirty="0" smtClean="0"/>
          </a:p>
          <a:p>
            <a:endParaRPr lang="en-US" b="1" dirty="0" smtClean="0"/>
          </a:p>
          <a:p>
            <a:r>
              <a:rPr lang="ro-RO" b="1" i="1" dirty="0" smtClean="0"/>
              <a:t>3.1.3. Liza bacteriilor</a:t>
            </a:r>
            <a:endParaRPr lang="en-US" b="1" dirty="0" smtClean="0"/>
          </a:p>
          <a:p>
            <a:r>
              <a:rPr lang="ro-RO" dirty="0" smtClean="0"/>
              <a:t>Prin unirea IgG sau IgM cu antigenele de suprafaţă ale bacteriilor are loc activarea complementului pe cale clasică, ceea ce va determina fenomenul de bacterioliză</a:t>
            </a:r>
            <a:endParaRPr lang="en-US" dirty="0" smtClean="0"/>
          </a:p>
          <a:p>
            <a:endParaRPr lang="en-US" dirty="0" smtClean="0"/>
          </a:p>
          <a:p>
            <a:r>
              <a:rPr lang="fr-FR" dirty="0" err="1" smtClean="0"/>
              <a:t>În</a:t>
            </a:r>
            <a:r>
              <a:rPr lang="fr-FR" dirty="0" smtClean="0"/>
              <a:t> figura 1 </a:t>
            </a:r>
            <a:r>
              <a:rPr lang="fr-FR" dirty="0" err="1" smtClean="0"/>
              <a:t>sunt</a:t>
            </a:r>
            <a:r>
              <a:rPr lang="fr-FR" dirty="0" smtClean="0"/>
              <a:t> </a:t>
            </a:r>
            <a:r>
              <a:rPr lang="fr-FR" dirty="0" err="1" smtClean="0"/>
              <a:t>prezentate</a:t>
            </a:r>
            <a:r>
              <a:rPr lang="fr-FR" dirty="0" smtClean="0"/>
              <a:t> </a:t>
            </a:r>
            <a:r>
              <a:rPr lang="fr-FR" dirty="0" err="1" smtClean="0"/>
              <a:t>nivelurile</a:t>
            </a:r>
            <a:r>
              <a:rPr lang="fr-FR" dirty="0" smtClean="0"/>
              <a:t> la care </a:t>
            </a:r>
            <a:r>
              <a:rPr lang="fr-FR" dirty="0" err="1" smtClean="0"/>
              <a:t>intervin</a:t>
            </a:r>
            <a:r>
              <a:rPr lang="fr-FR" dirty="0" smtClean="0"/>
              <a:t> </a:t>
            </a:r>
            <a:r>
              <a:rPr lang="fr-FR" dirty="0" err="1" smtClean="0"/>
              <a:t>anticorpii</a:t>
            </a:r>
            <a:r>
              <a:rPr lang="fr-FR" dirty="0" smtClean="0"/>
              <a:t> </a:t>
            </a:r>
            <a:r>
              <a:rPr lang="fr-FR" dirty="0" err="1" smtClean="0"/>
              <a:t>într</a:t>
            </a:r>
            <a:r>
              <a:rPr lang="fr-FR" dirty="0" smtClean="0"/>
              <a:t>-o </a:t>
            </a:r>
            <a:r>
              <a:rPr lang="fr-FR" dirty="0" err="1" smtClean="0"/>
              <a:t>infecţie</a:t>
            </a:r>
            <a:r>
              <a:rPr lang="fr-FR" dirty="0" smtClean="0"/>
              <a:t> </a:t>
            </a:r>
            <a:r>
              <a:rPr lang="fr-FR" dirty="0" err="1" smtClean="0"/>
              <a:t>cu</a:t>
            </a:r>
            <a:r>
              <a:rPr lang="fr-FR" dirty="0" smtClean="0"/>
              <a:t> </a:t>
            </a:r>
            <a:r>
              <a:rPr lang="fr-FR" dirty="0" err="1" smtClean="0"/>
              <a:t>bacterii</a:t>
            </a:r>
            <a:r>
              <a:rPr lang="fr-FR" dirty="0" smtClean="0"/>
              <a:t> </a:t>
            </a:r>
            <a:r>
              <a:rPr lang="fr-FR" dirty="0" err="1" smtClean="0"/>
              <a:t>cu</a:t>
            </a:r>
            <a:r>
              <a:rPr lang="fr-FR" dirty="0" smtClean="0"/>
              <a:t> habitat </a:t>
            </a:r>
            <a:r>
              <a:rPr lang="fr-FR" dirty="0" err="1" smtClean="0"/>
              <a:t>extracelular</a:t>
            </a:r>
            <a:r>
              <a:rPr lang="fr-FR" dirty="0" smtClean="0"/>
              <a:t>.</a:t>
            </a: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3"/>
          <p:cNvSpPr txBox="1">
            <a:spLocks noChangeArrowheads="1"/>
          </p:cNvSpPr>
          <p:nvPr/>
        </p:nvSpPr>
        <p:spPr bwMode="auto">
          <a:xfrm>
            <a:off x="1285852" y="2017709"/>
            <a:ext cx="1801827" cy="54133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chemeClr val="tx1"/>
                </a:solidFill>
                <a:effectLst/>
                <a:latin typeface="Arial" pitchFamily="34" charset="0"/>
                <a:ea typeface="Times New Roman" pitchFamily="18" charset="0"/>
              </a:rPr>
              <a:t>anticorpii</a:t>
            </a:r>
            <a:r>
              <a:rPr kumimoji="0" lang="en-US"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200" b="0" i="0" u="none" strike="noStrike" cap="none" normalizeH="0" baseline="0" dirty="0" err="1" smtClean="0">
                <a:ln>
                  <a:noFill/>
                </a:ln>
                <a:solidFill>
                  <a:schemeClr val="tx1"/>
                </a:solidFill>
                <a:effectLst/>
                <a:latin typeface="Arial" pitchFamily="34" charset="0"/>
                <a:ea typeface="Times New Roman" pitchFamily="18" charset="0"/>
              </a:rPr>
              <a:t>activează</a:t>
            </a:r>
            <a:r>
              <a:rPr kumimoji="0" lang="en-US"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200" b="0" i="0" u="none" strike="noStrike" cap="none" normalizeH="0" baseline="0" dirty="0" err="1" smtClean="0">
                <a:ln>
                  <a:noFill/>
                </a:ln>
                <a:solidFill>
                  <a:schemeClr val="tx1"/>
                </a:solidFill>
                <a:effectLst/>
                <a:latin typeface="Arial" pitchFamily="34" charset="0"/>
                <a:ea typeface="Times New Roman" pitchFamily="18" charset="0"/>
              </a:rPr>
              <a:t>complementul</a:t>
            </a:r>
            <a:r>
              <a:rPr kumimoji="0" lang="en-US"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200" b="0" i="0" u="none" strike="noStrike" cap="none" normalizeH="0" baseline="0" dirty="0" err="1" smtClean="0">
                <a:ln>
                  <a:noFill/>
                </a:ln>
                <a:solidFill>
                  <a:schemeClr val="tx1"/>
                </a:solidFill>
                <a:effectLst/>
                <a:latin typeface="Arial" pitchFamily="34" charset="0"/>
                <a:ea typeface="Times New Roman" pitchFamily="18" charset="0"/>
              </a:rPr>
              <a:t>şi</a:t>
            </a:r>
            <a:r>
              <a:rPr kumimoji="0" lang="en-US"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200" b="0" i="0" u="none" strike="noStrike" cap="none" normalizeH="0" baseline="0" dirty="0" err="1" smtClean="0">
                <a:ln>
                  <a:noFill/>
                </a:ln>
                <a:solidFill>
                  <a:schemeClr val="tx1"/>
                </a:solidFill>
                <a:effectLst/>
                <a:latin typeface="Arial" pitchFamily="34" charset="0"/>
                <a:ea typeface="Times New Roman" pitchFamily="18" charset="0"/>
              </a:rPr>
              <a:t>produc</a:t>
            </a:r>
            <a:r>
              <a:rPr kumimoji="0" lang="en-US"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200" b="0" i="0" u="none" strike="noStrike" cap="none" normalizeH="0" baseline="0" dirty="0" err="1" smtClean="0">
                <a:ln>
                  <a:noFill/>
                </a:ln>
                <a:solidFill>
                  <a:schemeClr val="tx1"/>
                </a:solidFill>
                <a:effectLst/>
                <a:latin typeface="Arial" pitchFamily="34" charset="0"/>
                <a:ea typeface="Times New Roman" pitchFamily="18" charset="0"/>
              </a:rPr>
              <a:t>bacterioliza</a:t>
            </a:r>
            <a:endParaRPr kumimoji="0" lang="en-US" sz="1200" b="0" i="0" u="none" strike="noStrike" cap="none" normalizeH="0" baseline="0" dirty="0" smtClean="0">
              <a:ln>
                <a:noFill/>
              </a:ln>
              <a:solidFill>
                <a:schemeClr val="tx1"/>
              </a:solidFill>
              <a:effectLst/>
              <a:latin typeface="Arial" pitchFamily="34" charset="0"/>
            </a:endParaRPr>
          </a:p>
        </p:txBody>
      </p:sp>
      <p:sp>
        <p:nvSpPr>
          <p:cNvPr id="2070" name="AutoShape 22"/>
          <p:cNvSpPr>
            <a:spLocks noChangeArrowheads="1"/>
          </p:cNvSpPr>
          <p:nvPr/>
        </p:nvSpPr>
        <p:spPr bwMode="auto">
          <a:xfrm>
            <a:off x="3448041" y="1452559"/>
            <a:ext cx="992188" cy="269875"/>
          </a:xfrm>
          <a:prstGeom prst="roundRect">
            <a:avLst>
              <a:gd name="adj" fmla="val 16667"/>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Char char="•"/>
              <a:tabLst>
                <a:tab pos="228600" algn="l"/>
                <a:tab pos="457200" algn="l"/>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ATAŞARE</a:t>
            </a:r>
            <a:endParaRPr kumimoji="0" lang="en-US" sz="1200" b="0" i="0" u="none" strike="noStrike" cap="none" normalizeH="0" baseline="0" smtClean="0">
              <a:ln>
                <a:noFill/>
              </a:ln>
              <a:solidFill>
                <a:schemeClr val="tx1"/>
              </a:solidFill>
              <a:effectLst/>
              <a:latin typeface="Arial" pitchFamily="34" charset="0"/>
            </a:endParaRPr>
          </a:p>
        </p:txBody>
      </p:sp>
      <p:sp>
        <p:nvSpPr>
          <p:cNvPr id="2049" name="AutoShape 1"/>
          <p:cNvSpPr>
            <a:spLocks noChangeArrowheads="1"/>
          </p:cNvSpPr>
          <p:nvPr/>
        </p:nvSpPr>
        <p:spPr bwMode="auto">
          <a:xfrm>
            <a:off x="3324194" y="2125644"/>
            <a:ext cx="1390682" cy="360362"/>
          </a:xfrm>
          <a:prstGeom prst="roundRect">
            <a:avLst>
              <a:gd name="adj" fmla="val 16667"/>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rPr>
              <a:t>MULTIPLICARE</a:t>
            </a:r>
            <a:endParaRPr kumimoji="0" lang="en-US" sz="1200" b="0" i="0" u="none" strike="noStrike" cap="none" normalizeH="0" baseline="0" dirty="0" smtClean="0">
              <a:ln>
                <a:noFill/>
              </a:ln>
              <a:solidFill>
                <a:schemeClr val="tx1"/>
              </a:solidFill>
              <a:effectLst/>
              <a:latin typeface="Arial" pitchFamily="34" charset="0"/>
            </a:endParaRPr>
          </a:p>
        </p:txBody>
      </p:sp>
      <p:sp>
        <p:nvSpPr>
          <p:cNvPr id="2069" name="AutoShape 21"/>
          <p:cNvSpPr>
            <a:spLocks noChangeArrowheads="1"/>
          </p:cNvSpPr>
          <p:nvPr/>
        </p:nvSpPr>
        <p:spPr bwMode="auto">
          <a:xfrm>
            <a:off x="3357554" y="2857496"/>
            <a:ext cx="1285884" cy="450850"/>
          </a:xfrm>
          <a:prstGeom prst="roundRect">
            <a:avLst>
              <a:gd name="adj" fmla="val 16667"/>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rPr>
              <a:t>ELUDAREA FAGOCITOZEI</a:t>
            </a:r>
            <a:endParaRPr kumimoji="0" lang="en-US" sz="1200" b="0" i="0" u="none" strike="noStrike" cap="none" normalizeH="0" baseline="0" dirty="0" smtClean="0">
              <a:ln>
                <a:noFill/>
              </a:ln>
              <a:solidFill>
                <a:schemeClr val="tx1"/>
              </a:solidFill>
              <a:effectLst/>
              <a:latin typeface="Arial" pitchFamily="34" charset="0"/>
            </a:endParaRPr>
          </a:p>
        </p:txBody>
      </p:sp>
      <p:sp>
        <p:nvSpPr>
          <p:cNvPr id="2064" name="Oval 16"/>
          <p:cNvSpPr>
            <a:spLocks noChangeArrowheads="1"/>
          </p:cNvSpPr>
          <p:nvPr/>
        </p:nvSpPr>
        <p:spPr bwMode="auto">
          <a:xfrm>
            <a:off x="2857488" y="4357694"/>
            <a:ext cx="1143008" cy="479438"/>
          </a:xfrm>
          <a:prstGeom prst="ellipse">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chemeClr val="tx1"/>
                </a:solidFill>
                <a:effectLst/>
                <a:latin typeface="Arial" pitchFamily="34" charset="0"/>
                <a:ea typeface="Times New Roman" pitchFamily="18" charset="0"/>
              </a:rPr>
              <a:t>toxinelor</a:t>
            </a:r>
            <a:endParaRPr kumimoji="0" lang="en-US" sz="1200" b="0" i="0" u="none" strike="noStrike" cap="none" normalizeH="0" baseline="0" dirty="0" smtClean="0">
              <a:ln>
                <a:noFill/>
              </a:ln>
              <a:solidFill>
                <a:schemeClr val="tx1"/>
              </a:solidFill>
              <a:effectLst/>
              <a:latin typeface="Arial" pitchFamily="34" charset="0"/>
            </a:endParaRPr>
          </a:p>
        </p:txBody>
      </p:sp>
      <p:sp>
        <p:nvSpPr>
          <p:cNvPr id="2063" name="Oval 15"/>
          <p:cNvSpPr>
            <a:spLocks noChangeArrowheads="1"/>
          </p:cNvSpPr>
          <p:nvPr/>
        </p:nvSpPr>
        <p:spPr bwMode="auto">
          <a:xfrm>
            <a:off x="4000496" y="4429132"/>
            <a:ext cx="992187" cy="360363"/>
          </a:xfrm>
          <a:prstGeom prst="ellipse">
            <a:avLst/>
          </a:prstGeom>
          <a:solidFill>
            <a:srgbClr val="FFFFFF"/>
          </a:solidFill>
          <a:ln w="19050">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chemeClr val="tx1"/>
                </a:solidFill>
                <a:effectLst/>
                <a:latin typeface="Arial" pitchFamily="34" charset="0"/>
                <a:ea typeface="Times New Roman" pitchFamily="18" charset="0"/>
              </a:rPr>
              <a:t>invaziei</a:t>
            </a:r>
            <a:endParaRPr kumimoji="0" lang="en-US" sz="1200" b="0" i="0" u="none" strike="noStrike" cap="none" normalizeH="0" baseline="0" dirty="0" smtClean="0">
              <a:ln>
                <a:noFill/>
              </a:ln>
              <a:solidFill>
                <a:schemeClr val="tx1"/>
              </a:solidFill>
              <a:effectLst/>
              <a:latin typeface="Arial" pitchFamily="34" charset="0"/>
            </a:endParaRPr>
          </a:p>
        </p:txBody>
      </p:sp>
      <p:sp>
        <p:nvSpPr>
          <p:cNvPr id="2062" name="Rectangle 14"/>
          <p:cNvSpPr>
            <a:spLocks noChangeArrowheads="1"/>
          </p:cNvSpPr>
          <p:nvPr/>
        </p:nvSpPr>
        <p:spPr bwMode="auto">
          <a:xfrm>
            <a:off x="3267066" y="3643314"/>
            <a:ext cx="1447810" cy="393695"/>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rPr>
              <a:t>LEZIUNI DATORATE</a:t>
            </a:r>
            <a:endParaRPr kumimoji="0" lang="en-US" sz="1200" b="0" i="0" u="none" strike="noStrike" cap="none" normalizeH="0" baseline="0" smtClean="0">
              <a:ln>
                <a:noFill/>
              </a:ln>
              <a:solidFill>
                <a:schemeClr val="tx1"/>
              </a:solidFill>
              <a:effectLst/>
              <a:latin typeface="Arial" pitchFamily="34" charset="0"/>
            </a:endParaRPr>
          </a:p>
        </p:txBody>
      </p:sp>
      <p:sp>
        <p:nvSpPr>
          <p:cNvPr id="2053" name="Text Box 5"/>
          <p:cNvSpPr txBox="1">
            <a:spLocks noChangeArrowheads="1"/>
          </p:cNvSpPr>
          <p:nvPr/>
        </p:nvSpPr>
        <p:spPr bwMode="auto">
          <a:xfrm>
            <a:off x="857224" y="1285860"/>
            <a:ext cx="2138369" cy="54133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chemeClr val="tx1"/>
                </a:solidFill>
                <a:effectLst/>
                <a:latin typeface="Arial" pitchFamily="34" charset="0"/>
                <a:ea typeface="Times New Roman" pitchFamily="18" charset="0"/>
              </a:rPr>
              <a:t>anticorpii</a:t>
            </a:r>
            <a:r>
              <a:rPr kumimoji="0" lang="en-US"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200" b="0" i="0" u="none" strike="noStrike" cap="none" normalizeH="0" baseline="0" dirty="0" err="1" smtClean="0">
                <a:ln>
                  <a:noFill/>
                </a:ln>
                <a:solidFill>
                  <a:schemeClr val="tx1"/>
                </a:solidFill>
                <a:effectLst/>
                <a:latin typeface="Arial" pitchFamily="34" charset="0"/>
                <a:ea typeface="Times New Roman" pitchFamily="18" charset="0"/>
              </a:rPr>
              <a:t>antifimbriali</a:t>
            </a:r>
            <a:r>
              <a:rPr kumimoji="0" lang="en-US"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ro-RO" sz="1200" b="0" i="0" u="none" strike="noStrike" cap="none" normalizeH="0" baseline="0" dirty="0" smtClean="0">
                <a:ln>
                  <a:noFill/>
                </a:ln>
                <a:solidFill>
                  <a:schemeClr val="tx1"/>
                </a:solidFill>
                <a:effectLst/>
                <a:latin typeface="Arial" pitchFamily="34" charset="0"/>
                <a:ea typeface="Times New Roman" pitchFamily="18" charset="0"/>
              </a:rPr>
              <a:t>şi anticapsulari împiedică ataşarea</a:t>
            </a:r>
            <a:endParaRPr kumimoji="0" lang="ro-RO" sz="1200" b="0" i="0" u="none" strike="noStrike" cap="none" normalizeH="0" baseline="0" dirty="0" smtClean="0">
              <a:ln>
                <a:noFill/>
              </a:ln>
              <a:solidFill>
                <a:schemeClr val="tx1"/>
              </a:solidFill>
              <a:effectLst/>
              <a:latin typeface="Arial" pitchFamily="34" charset="0"/>
            </a:endParaRPr>
          </a:p>
        </p:txBody>
      </p:sp>
      <p:sp>
        <p:nvSpPr>
          <p:cNvPr id="2068" name="Text Box 20"/>
          <p:cNvSpPr txBox="1">
            <a:spLocks noChangeArrowheads="1"/>
          </p:cNvSpPr>
          <p:nvPr/>
        </p:nvSpPr>
        <p:spPr bwMode="auto">
          <a:xfrm>
            <a:off x="5000628" y="1928802"/>
            <a:ext cx="2428892" cy="86360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dirty="0" err="1" smtClean="0">
                <a:ln>
                  <a:noFill/>
                </a:ln>
                <a:solidFill>
                  <a:schemeClr val="tx1"/>
                </a:solidFill>
                <a:effectLst/>
                <a:latin typeface="Arial" pitchFamily="34" charset="0"/>
                <a:ea typeface="Times New Roman" pitchFamily="18" charset="0"/>
              </a:rPr>
              <a:t>blochează</a:t>
            </a:r>
            <a:r>
              <a:rPr kumimoji="0" lang="fr-FR"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fr-FR" sz="1200" b="0" i="0" u="none" strike="noStrike" cap="none" normalizeH="0" baseline="0" dirty="0" err="1" smtClean="0">
                <a:ln>
                  <a:noFill/>
                </a:ln>
                <a:solidFill>
                  <a:schemeClr val="tx1"/>
                </a:solidFill>
                <a:effectLst/>
                <a:latin typeface="Arial" pitchFamily="34" charset="0"/>
                <a:ea typeface="Times New Roman" pitchFamily="18" charset="0"/>
              </a:rPr>
              <a:t>unele</a:t>
            </a:r>
            <a:r>
              <a:rPr kumimoji="0" lang="fr-FR"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fr-FR" sz="1200" b="0" i="0" u="none" strike="noStrike" cap="none" normalizeH="0" baseline="0" dirty="0" err="1" smtClean="0">
                <a:ln>
                  <a:noFill/>
                </a:ln>
                <a:solidFill>
                  <a:schemeClr val="tx1"/>
                </a:solidFill>
                <a:effectLst/>
                <a:latin typeface="Arial" pitchFamily="34" charset="0"/>
                <a:ea typeface="Times New Roman" pitchFamily="18" charset="0"/>
              </a:rPr>
              <a:t>mecanisme</a:t>
            </a:r>
            <a:r>
              <a:rPr kumimoji="0" lang="fr-FR" sz="1200" b="0" i="0" u="none" strike="noStrike" cap="none" normalizeH="0" baseline="0" dirty="0" smtClean="0">
                <a:ln>
                  <a:noFill/>
                </a:ln>
                <a:solidFill>
                  <a:schemeClr val="tx1"/>
                </a:solidFill>
                <a:effectLst/>
                <a:latin typeface="Arial" pitchFamily="34" charset="0"/>
                <a:ea typeface="Times New Roman" pitchFamily="18" charset="0"/>
              </a:rPr>
              <a:t> de transport, de </a:t>
            </a:r>
            <a:r>
              <a:rPr kumimoji="0" lang="fr-FR" sz="1200" b="0" i="0" u="none" strike="noStrike" cap="none" normalizeH="0" baseline="0" dirty="0" err="1" smtClean="0">
                <a:ln>
                  <a:noFill/>
                </a:ln>
                <a:solidFill>
                  <a:schemeClr val="tx1"/>
                </a:solidFill>
                <a:effectLst/>
                <a:latin typeface="Arial" pitchFamily="34" charset="0"/>
                <a:ea typeface="Times New Roman" pitchFamily="18" charset="0"/>
              </a:rPr>
              <a:t>exemplu</a:t>
            </a:r>
            <a:r>
              <a:rPr kumimoji="0" lang="fr-FR" sz="1200" b="0" i="0" u="none" strike="noStrike" cap="none" normalizeH="0" baseline="0" dirty="0" smtClean="0">
                <a:ln>
                  <a:noFill/>
                </a:ln>
                <a:solidFill>
                  <a:schemeClr val="tx1"/>
                </a:solidFill>
                <a:effectLst/>
                <a:latin typeface="Arial" pitchFamily="34" charset="0"/>
                <a:ea typeface="Times New Roman" pitchFamily="18" charset="0"/>
              </a:rPr>
              <a:t> al </a:t>
            </a:r>
            <a:r>
              <a:rPr kumimoji="0" lang="fr-FR" sz="1200" b="0" i="0" u="none" strike="noStrike" cap="none" normalizeH="0" baseline="0" dirty="0" err="1" smtClean="0">
                <a:ln>
                  <a:noFill/>
                </a:ln>
                <a:solidFill>
                  <a:schemeClr val="tx1"/>
                </a:solidFill>
                <a:effectLst/>
                <a:latin typeface="Arial" pitchFamily="34" charset="0"/>
                <a:ea typeface="Times New Roman" pitchFamily="18" charset="0"/>
              </a:rPr>
              <a:t>fierului</a:t>
            </a:r>
            <a:r>
              <a:rPr kumimoji="0" lang="fr-FR"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fr-FR" sz="1200" b="0" i="0" u="none" strike="noStrike" cap="none" normalizeH="0" baseline="0" dirty="0" err="1" smtClean="0">
                <a:ln>
                  <a:noFill/>
                </a:ln>
                <a:solidFill>
                  <a:schemeClr val="tx1"/>
                </a:solidFill>
                <a:effectLst/>
                <a:latin typeface="Arial" pitchFamily="34" charset="0"/>
                <a:ea typeface="Times New Roman" pitchFamily="18" charset="0"/>
              </a:rPr>
              <a:t>prin</a:t>
            </a:r>
            <a:r>
              <a:rPr kumimoji="0" lang="fr-FR"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fr-FR" sz="1200" b="0" i="0" u="none" strike="noStrike" cap="none" normalizeH="0" baseline="0" dirty="0" err="1" smtClean="0">
                <a:ln>
                  <a:noFill/>
                </a:ln>
                <a:solidFill>
                  <a:schemeClr val="tx1"/>
                </a:solidFill>
                <a:effectLst/>
                <a:latin typeface="Arial" pitchFamily="34" charset="0"/>
                <a:ea typeface="Times New Roman" pitchFamily="18" charset="0"/>
              </a:rPr>
              <a:t>legarea</a:t>
            </a:r>
            <a:r>
              <a:rPr kumimoji="0" lang="fr-FR" sz="1200" b="0" i="0" u="none" strike="noStrike" cap="none" normalizeH="0" baseline="0" dirty="0" smtClean="0">
                <a:ln>
                  <a:noFill/>
                </a:ln>
                <a:solidFill>
                  <a:schemeClr val="tx1"/>
                </a:solidFill>
                <a:effectLst/>
                <a:latin typeface="Arial" pitchFamily="34" charset="0"/>
                <a:ea typeface="Times New Roman" pitchFamily="18" charset="0"/>
              </a:rPr>
              <a:t> de </a:t>
            </a:r>
            <a:r>
              <a:rPr kumimoji="0" lang="fr-FR" sz="1200" b="0" i="0" u="none" strike="noStrike" cap="none" normalizeH="0" baseline="0" dirty="0" err="1" smtClean="0">
                <a:ln>
                  <a:noFill/>
                </a:ln>
                <a:solidFill>
                  <a:schemeClr val="tx1"/>
                </a:solidFill>
                <a:effectLst/>
                <a:latin typeface="Arial" pitchFamily="34" charset="0"/>
                <a:ea typeface="Times New Roman" pitchFamily="18" charset="0"/>
              </a:rPr>
              <a:t>chelatori</a:t>
            </a:r>
            <a:endParaRPr kumimoji="0" lang="fr-FR" sz="1200" b="0" i="0" u="none" strike="noStrike" cap="none" normalizeH="0" baseline="0" dirty="0" smtClean="0">
              <a:ln>
                <a:noFill/>
              </a:ln>
              <a:solidFill>
                <a:schemeClr val="tx1"/>
              </a:solidFill>
              <a:effectLst/>
              <a:latin typeface="Arial" pitchFamily="34" charset="0"/>
            </a:endParaRPr>
          </a:p>
        </p:txBody>
      </p:sp>
      <p:sp>
        <p:nvSpPr>
          <p:cNvPr id="2050" name="Line 2"/>
          <p:cNvSpPr>
            <a:spLocks noChangeShapeType="1"/>
          </p:cNvSpPr>
          <p:nvPr/>
        </p:nvSpPr>
        <p:spPr bwMode="auto">
          <a:xfrm>
            <a:off x="3087679" y="2287584"/>
            <a:ext cx="179387"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200"/>
          </a:p>
        </p:txBody>
      </p:sp>
      <p:sp>
        <p:nvSpPr>
          <p:cNvPr id="2067" name="Line 19"/>
          <p:cNvSpPr>
            <a:spLocks noChangeShapeType="1"/>
          </p:cNvSpPr>
          <p:nvPr/>
        </p:nvSpPr>
        <p:spPr bwMode="auto">
          <a:xfrm rot="-10800000">
            <a:off x="4786314" y="2285992"/>
            <a:ext cx="180975"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200"/>
          </a:p>
        </p:txBody>
      </p:sp>
      <p:sp>
        <p:nvSpPr>
          <p:cNvPr id="2052" name="Line 4"/>
          <p:cNvSpPr>
            <a:spLocks noChangeShapeType="1"/>
          </p:cNvSpPr>
          <p:nvPr/>
        </p:nvSpPr>
        <p:spPr bwMode="auto">
          <a:xfrm>
            <a:off x="3087679" y="1549396"/>
            <a:ext cx="179387"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200"/>
          </a:p>
        </p:txBody>
      </p:sp>
      <p:sp>
        <p:nvSpPr>
          <p:cNvPr id="2066" name="Text Box 18"/>
          <p:cNvSpPr txBox="1">
            <a:spLocks noChangeArrowheads="1"/>
          </p:cNvSpPr>
          <p:nvPr/>
        </p:nvSpPr>
        <p:spPr bwMode="auto">
          <a:xfrm>
            <a:off x="5072066" y="2857496"/>
            <a:ext cx="1285884" cy="54133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chemeClr val="tx1"/>
                </a:solidFill>
                <a:effectLst/>
                <a:latin typeface="Arial" pitchFamily="34" charset="0"/>
                <a:ea typeface="Times New Roman" pitchFamily="18" charset="0"/>
              </a:rPr>
              <a:t>neutralizeaz</a:t>
            </a:r>
            <a:r>
              <a:rPr kumimoji="0" lang="ro-RO" sz="1200" b="0" i="0" u="none" strike="noStrike" cap="none" normalizeH="0" baseline="0" dirty="0" smtClean="0">
                <a:ln>
                  <a:noFill/>
                </a:ln>
                <a:solidFill>
                  <a:schemeClr val="tx1"/>
                </a:solidFill>
                <a:effectLst/>
                <a:latin typeface="Arial" pitchFamily="34" charset="0"/>
                <a:ea typeface="Times New Roman" pitchFamily="18" charset="0"/>
              </a:rPr>
              <a:t>ă imunorepelenţii</a:t>
            </a:r>
            <a:endParaRPr kumimoji="0" lang="ro-RO" sz="1200" b="0" i="0" u="none" strike="noStrike" cap="none" normalizeH="0" baseline="0" dirty="0" smtClean="0">
              <a:ln>
                <a:noFill/>
              </a:ln>
              <a:solidFill>
                <a:schemeClr val="tx1"/>
              </a:solidFill>
              <a:effectLst/>
              <a:latin typeface="Arial" pitchFamily="34" charset="0"/>
            </a:endParaRPr>
          </a:p>
        </p:txBody>
      </p:sp>
      <p:sp>
        <p:nvSpPr>
          <p:cNvPr id="2065" name="Line 17"/>
          <p:cNvSpPr>
            <a:spLocks noChangeShapeType="1"/>
          </p:cNvSpPr>
          <p:nvPr/>
        </p:nvSpPr>
        <p:spPr bwMode="auto">
          <a:xfrm rot="-10800000">
            <a:off x="4786314" y="3071810"/>
            <a:ext cx="180975"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200"/>
          </a:p>
        </p:txBody>
      </p:sp>
      <p:sp>
        <p:nvSpPr>
          <p:cNvPr id="2055" name="Text Box 7"/>
          <p:cNvSpPr txBox="1">
            <a:spLocks noChangeArrowheads="1"/>
          </p:cNvSpPr>
          <p:nvPr/>
        </p:nvSpPr>
        <p:spPr bwMode="auto">
          <a:xfrm>
            <a:off x="928662" y="2762246"/>
            <a:ext cx="2157429" cy="7207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chemeClr val="tx1"/>
                </a:solidFill>
                <a:effectLst/>
                <a:latin typeface="Arial" pitchFamily="34" charset="0"/>
                <a:ea typeface="Times New Roman" pitchFamily="18" charset="0"/>
              </a:rPr>
              <a:t>anticorpii</a:t>
            </a:r>
            <a:r>
              <a:rPr kumimoji="0" lang="en-US" sz="1200" b="0" i="0" u="none" strike="noStrike" cap="none" normalizeH="0" baseline="0" dirty="0" smtClean="0">
                <a:ln>
                  <a:noFill/>
                </a:ln>
                <a:solidFill>
                  <a:schemeClr val="tx1"/>
                </a:solidFill>
                <a:effectLst/>
                <a:latin typeface="Arial" pitchFamily="34" charset="0"/>
                <a:ea typeface="Times New Roman" pitchFamily="18" charset="0"/>
              </a:rPr>
              <a:t> anti-</a:t>
            </a:r>
            <a:r>
              <a:rPr kumimoji="0" lang="en-US" sz="1200" b="0" i="0" u="none" strike="noStrike" cap="none" normalizeH="0" baseline="0" dirty="0" err="1" smtClean="0">
                <a:ln>
                  <a:noFill/>
                </a:ln>
                <a:solidFill>
                  <a:schemeClr val="tx1"/>
                </a:solidFill>
                <a:effectLst/>
                <a:latin typeface="Arial" pitchFamily="34" charset="0"/>
                <a:ea typeface="Times New Roman" pitchFamily="18" charset="0"/>
              </a:rPr>
              <a:t>proteina</a:t>
            </a:r>
            <a:r>
              <a:rPr kumimoji="0" lang="en-US" sz="1200" b="0" i="0" u="none" strike="noStrike" cap="none" normalizeH="0" baseline="0" dirty="0" smtClean="0">
                <a:ln>
                  <a:noFill/>
                </a:ln>
                <a:solidFill>
                  <a:schemeClr val="tx1"/>
                </a:solidFill>
                <a:effectLst/>
                <a:latin typeface="Arial" pitchFamily="34" charset="0"/>
                <a:ea typeface="Times New Roman" pitchFamily="18" charset="0"/>
              </a:rPr>
              <a:t> M </a:t>
            </a:r>
            <a:r>
              <a:rPr kumimoji="0" lang="en-US" sz="1200" b="0" i="0" u="none" strike="noStrike" cap="none" normalizeH="0" baseline="0" dirty="0" err="1" smtClean="0">
                <a:ln>
                  <a:noFill/>
                </a:ln>
                <a:solidFill>
                  <a:schemeClr val="tx1"/>
                </a:solidFill>
                <a:effectLst/>
                <a:latin typeface="Arial" pitchFamily="34" charset="0"/>
                <a:ea typeface="Times New Roman" pitchFamily="18" charset="0"/>
              </a:rPr>
              <a:t>sau</a:t>
            </a:r>
            <a:r>
              <a:rPr kumimoji="0" lang="en-US"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200" b="0" i="0" u="none" strike="noStrike" cap="none" normalizeH="0" baseline="0" dirty="0" err="1" smtClean="0">
                <a:ln>
                  <a:noFill/>
                </a:ln>
                <a:solidFill>
                  <a:schemeClr val="tx1"/>
                </a:solidFill>
                <a:effectLst/>
                <a:latin typeface="Arial" pitchFamily="34" charset="0"/>
                <a:ea typeface="Times New Roman" pitchFamily="18" charset="0"/>
              </a:rPr>
              <a:t>anticorpii</a:t>
            </a:r>
            <a:r>
              <a:rPr kumimoji="0" lang="en-US"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200" b="0" i="0" u="none" strike="noStrike" cap="none" normalizeH="0" baseline="0" dirty="0" err="1" smtClean="0">
                <a:ln>
                  <a:noFill/>
                </a:ln>
                <a:solidFill>
                  <a:schemeClr val="tx1"/>
                </a:solidFill>
                <a:effectLst/>
                <a:latin typeface="Arial" pitchFamily="34" charset="0"/>
                <a:ea typeface="Times New Roman" pitchFamily="18" charset="0"/>
              </a:rPr>
              <a:t>anticapsulari</a:t>
            </a:r>
            <a:r>
              <a:rPr kumimoji="0" lang="en-US"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200" b="0" i="0" u="none" strike="noStrike" cap="none" normalizeH="0" baseline="0" dirty="0" err="1" smtClean="0">
                <a:ln>
                  <a:noFill/>
                </a:ln>
                <a:solidFill>
                  <a:schemeClr val="tx1"/>
                </a:solidFill>
                <a:effectLst/>
                <a:latin typeface="Arial" pitchFamily="34" charset="0"/>
                <a:ea typeface="Times New Roman" pitchFamily="18" charset="0"/>
              </a:rPr>
              <a:t>produc</a:t>
            </a:r>
            <a:r>
              <a:rPr kumimoji="0" lang="en-US"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200" b="0" i="0" u="none" strike="noStrike" cap="none" normalizeH="0" baseline="0" dirty="0" err="1" smtClean="0">
                <a:ln>
                  <a:noFill/>
                </a:ln>
                <a:solidFill>
                  <a:schemeClr val="tx1"/>
                </a:solidFill>
                <a:effectLst/>
                <a:latin typeface="Arial" pitchFamily="34" charset="0"/>
                <a:ea typeface="Times New Roman" pitchFamily="18" charset="0"/>
              </a:rPr>
              <a:t>opsonizarea</a:t>
            </a:r>
            <a:r>
              <a:rPr kumimoji="0" lang="en-US"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200" b="0" i="0" u="none" strike="noStrike" cap="none" normalizeH="0" baseline="0" dirty="0" err="1" smtClean="0">
                <a:ln>
                  <a:noFill/>
                </a:ln>
                <a:solidFill>
                  <a:schemeClr val="tx1"/>
                </a:solidFill>
                <a:effectLst/>
                <a:latin typeface="Arial" pitchFamily="34" charset="0"/>
                <a:ea typeface="Times New Roman" pitchFamily="18" charset="0"/>
              </a:rPr>
              <a:t>favoriz</a:t>
            </a:r>
            <a:r>
              <a:rPr kumimoji="0" lang="ro-RO" sz="1200" b="0" i="0" u="none" strike="noStrike" cap="none" normalizeH="0" baseline="0" dirty="0" smtClean="0">
                <a:ln>
                  <a:noFill/>
                </a:ln>
                <a:solidFill>
                  <a:schemeClr val="tx1"/>
                </a:solidFill>
                <a:effectLst/>
                <a:latin typeface="Arial" pitchFamily="34" charset="0"/>
                <a:ea typeface="Times New Roman" pitchFamily="18" charset="0"/>
              </a:rPr>
              <a:t>â</a:t>
            </a:r>
            <a:r>
              <a:rPr kumimoji="0" lang="en-US" sz="1200" b="0" i="0" u="none" strike="noStrike" cap="none" normalizeH="0" baseline="0" dirty="0" err="1" smtClean="0">
                <a:ln>
                  <a:noFill/>
                </a:ln>
                <a:solidFill>
                  <a:schemeClr val="tx1"/>
                </a:solidFill>
                <a:effectLst/>
                <a:latin typeface="Arial" pitchFamily="34" charset="0"/>
                <a:ea typeface="Times New Roman" pitchFamily="18" charset="0"/>
              </a:rPr>
              <a:t>nd</a:t>
            </a:r>
            <a:r>
              <a:rPr kumimoji="0" lang="en-US"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200" b="0" i="0" u="none" strike="noStrike" cap="none" normalizeH="0" baseline="0" dirty="0" err="1" smtClean="0">
                <a:ln>
                  <a:noFill/>
                </a:ln>
                <a:solidFill>
                  <a:schemeClr val="tx1"/>
                </a:solidFill>
                <a:effectLst/>
                <a:latin typeface="Arial" pitchFamily="34" charset="0"/>
                <a:ea typeface="Times New Roman" pitchFamily="18" charset="0"/>
              </a:rPr>
              <a:t>fagocitoza</a:t>
            </a:r>
            <a:endParaRPr kumimoji="0" lang="en-US" sz="1200" b="0" i="0" u="none" strike="noStrike" cap="none" normalizeH="0" baseline="0" dirty="0" smtClean="0">
              <a:ln>
                <a:noFill/>
              </a:ln>
              <a:solidFill>
                <a:schemeClr val="tx1"/>
              </a:solidFill>
              <a:effectLst/>
              <a:latin typeface="Arial" pitchFamily="34" charset="0"/>
            </a:endParaRPr>
          </a:p>
        </p:txBody>
      </p:sp>
      <p:sp>
        <p:nvSpPr>
          <p:cNvPr id="2054" name="Line 6"/>
          <p:cNvSpPr>
            <a:spLocks noChangeShapeType="1"/>
          </p:cNvSpPr>
          <p:nvPr/>
        </p:nvSpPr>
        <p:spPr bwMode="auto">
          <a:xfrm>
            <a:off x="3087679" y="3032121"/>
            <a:ext cx="179387"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200"/>
          </a:p>
        </p:txBody>
      </p:sp>
      <p:sp>
        <p:nvSpPr>
          <p:cNvPr id="2061" name="Line 13"/>
          <p:cNvSpPr>
            <a:spLocks noChangeShapeType="1"/>
          </p:cNvSpPr>
          <p:nvPr/>
        </p:nvSpPr>
        <p:spPr bwMode="auto">
          <a:xfrm rot="5400000">
            <a:off x="3409942" y="4233868"/>
            <a:ext cx="180975"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200"/>
          </a:p>
        </p:txBody>
      </p:sp>
      <p:sp>
        <p:nvSpPr>
          <p:cNvPr id="2060" name="Line 12"/>
          <p:cNvSpPr>
            <a:spLocks noChangeShapeType="1"/>
          </p:cNvSpPr>
          <p:nvPr/>
        </p:nvSpPr>
        <p:spPr bwMode="auto">
          <a:xfrm rot="5400000">
            <a:off x="4482306" y="4233074"/>
            <a:ext cx="179388"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200"/>
          </a:p>
        </p:txBody>
      </p:sp>
      <p:sp>
        <p:nvSpPr>
          <p:cNvPr id="2059" name="Text Box 11"/>
          <p:cNvSpPr txBox="1">
            <a:spLocks noChangeArrowheads="1"/>
          </p:cNvSpPr>
          <p:nvPr/>
        </p:nvSpPr>
        <p:spPr bwMode="auto">
          <a:xfrm>
            <a:off x="1000100" y="4286256"/>
            <a:ext cx="1528766" cy="36036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chemeClr val="tx1"/>
                </a:solidFill>
                <a:effectLst/>
                <a:latin typeface="Arial" pitchFamily="34" charset="0"/>
                <a:ea typeface="Times New Roman" pitchFamily="18" charset="0"/>
              </a:rPr>
              <a:t>antitoxinele</a:t>
            </a:r>
            <a:r>
              <a:rPr kumimoji="0" lang="en-US"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200" b="0" i="0" u="none" strike="noStrike" cap="none" normalizeH="0" baseline="0" dirty="0" err="1" smtClean="0">
                <a:ln>
                  <a:noFill/>
                </a:ln>
                <a:solidFill>
                  <a:schemeClr val="tx1"/>
                </a:solidFill>
                <a:effectLst/>
                <a:latin typeface="Arial" pitchFamily="34" charset="0"/>
                <a:ea typeface="Times New Roman" pitchFamily="18" charset="0"/>
              </a:rPr>
              <a:t>vor</a:t>
            </a:r>
            <a:r>
              <a:rPr kumimoji="0" lang="en-US"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200" b="0" i="0" u="none" strike="noStrike" cap="none" normalizeH="0" baseline="0" dirty="0" err="1" smtClean="0">
                <a:ln>
                  <a:noFill/>
                </a:ln>
                <a:solidFill>
                  <a:schemeClr val="tx1"/>
                </a:solidFill>
                <a:effectLst/>
                <a:latin typeface="Arial" pitchFamily="34" charset="0"/>
                <a:ea typeface="Times New Roman" pitchFamily="18" charset="0"/>
              </a:rPr>
              <a:t>neutraliza</a:t>
            </a:r>
            <a:r>
              <a:rPr kumimoji="0" lang="en-US"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200" b="0" i="0" u="none" strike="noStrike" cap="none" normalizeH="0" baseline="0" dirty="0" err="1" smtClean="0">
                <a:ln>
                  <a:noFill/>
                </a:ln>
                <a:solidFill>
                  <a:schemeClr val="tx1"/>
                </a:solidFill>
                <a:effectLst/>
                <a:latin typeface="Arial" pitchFamily="34" charset="0"/>
                <a:ea typeface="Times New Roman" pitchFamily="18" charset="0"/>
              </a:rPr>
              <a:t>toxinele</a:t>
            </a:r>
            <a:endParaRPr kumimoji="0" lang="en-US" sz="1200" b="0" i="0" u="none" strike="noStrike" cap="none" normalizeH="0" baseline="0" dirty="0" smtClean="0">
              <a:ln>
                <a:noFill/>
              </a:ln>
              <a:solidFill>
                <a:schemeClr val="tx1"/>
              </a:solidFill>
              <a:effectLst/>
              <a:latin typeface="Arial" pitchFamily="34" charset="0"/>
            </a:endParaRPr>
          </a:p>
        </p:txBody>
      </p:sp>
      <p:sp>
        <p:nvSpPr>
          <p:cNvPr id="2058" name="Line 10"/>
          <p:cNvSpPr>
            <a:spLocks noChangeShapeType="1"/>
          </p:cNvSpPr>
          <p:nvPr/>
        </p:nvSpPr>
        <p:spPr bwMode="auto">
          <a:xfrm>
            <a:off x="2571736" y="4572008"/>
            <a:ext cx="179388"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200"/>
          </a:p>
        </p:txBody>
      </p:sp>
      <p:sp>
        <p:nvSpPr>
          <p:cNvPr id="2057" name="Text Box 9"/>
          <p:cNvSpPr txBox="1">
            <a:spLocks noChangeArrowheads="1"/>
          </p:cNvSpPr>
          <p:nvPr/>
        </p:nvSpPr>
        <p:spPr bwMode="auto">
          <a:xfrm>
            <a:off x="5286380" y="4286256"/>
            <a:ext cx="1428760" cy="54133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chemeClr val="tx1"/>
                </a:solidFill>
                <a:effectLst/>
                <a:latin typeface="Arial" pitchFamily="34" charset="0"/>
                <a:ea typeface="Times New Roman" pitchFamily="18" charset="0"/>
              </a:rPr>
              <a:t>neutralizează</a:t>
            </a:r>
            <a:r>
              <a:rPr kumimoji="0" lang="en-US"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1200" b="0" i="0" u="none" strike="noStrike" cap="none" normalizeH="0" baseline="0" dirty="0" err="1" smtClean="0">
                <a:ln>
                  <a:noFill/>
                </a:ln>
                <a:solidFill>
                  <a:schemeClr val="tx1"/>
                </a:solidFill>
                <a:effectLst/>
                <a:latin typeface="Arial" pitchFamily="34" charset="0"/>
                <a:ea typeface="Times New Roman" pitchFamily="18" charset="0"/>
              </a:rPr>
              <a:t>factorii</a:t>
            </a:r>
            <a:r>
              <a:rPr kumimoji="0" lang="en-US" sz="1200" b="0" i="0" u="none" strike="noStrike" cap="none" normalizeH="0" baseline="0" dirty="0" smtClean="0">
                <a:ln>
                  <a:noFill/>
                </a:ln>
                <a:solidFill>
                  <a:schemeClr val="tx1"/>
                </a:solidFill>
                <a:effectLst/>
                <a:latin typeface="Arial" pitchFamily="34" charset="0"/>
                <a:ea typeface="Times New Roman" pitchFamily="18" charset="0"/>
              </a:rPr>
              <a:t> de </a:t>
            </a:r>
            <a:r>
              <a:rPr kumimoji="0" lang="en-US" sz="1200" b="0" i="0" u="none" strike="noStrike" cap="none" normalizeH="0" baseline="0" dirty="0" err="1" smtClean="0">
                <a:ln>
                  <a:noFill/>
                </a:ln>
                <a:solidFill>
                  <a:schemeClr val="tx1"/>
                </a:solidFill>
                <a:effectLst/>
                <a:latin typeface="Arial" pitchFamily="34" charset="0"/>
                <a:ea typeface="Times New Roman" pitchFamily="18" charset="0"/>
              </a:rPr>
              <a:t>difuzare</a:t>
            </a:r>
            <a:endParaRPr kumimoji="0" lang="en-US" sz="1200" b="0" i="0" u="none" strike="noStrike" cap="none" normalizeH="0" baseline="0" dirty="0" smtClean="0">
              <a:ln>
                <a:noFill/>
              </a:ln>
              <a:solidFill>
                <a:schemeClr val="tx1"/>
              </a:solidFill>
              <a:effectLst/>
              <a:latin typeface="Arial" pitchFamily="34" charset="0"/>
            </a:endParaRPr>
          </a:p>
        </p:txBody>
      </p:sp>
      <p:sp>
        <p:nvSpPr>
          <p:cNvPr id="2056" name="Line 8"/>
          <p:cNvSpPr>
            <a:spLocks noChangeShapeType="1"/>
          </p:cNvSpPr>
          <p:nvPr/>
        </p:nvSpPr>
        <p:spPr bwMode="auto">
          <a:xfrm rot="-10800000">
            <a:off x="5072066" y="4572008"/>
            <a:ext cx="179388"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200"/>
          </a:p>
        </p:txBody>
      </p:sp>
      <p:sp>
        <p:nvSpPr>
          <p:cNvPr id="2071" name="Rectangle 2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2085" name="Rectangle 37"/>
          <p:cNvSpPr>
            <a:spLocks noChangeArrowheads="1"/>
          </p:cNvSpPr>
          <p:nvPr/>
        </p:nvSpPr>
        <p:spPr bwMode="auto">
          <a:xfrm>
            <a:off x="21590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 pos="457200" algn="l"/>
              </a:tabLst>
            </a:pPr>
            <a:endParaRPr kumimoji="0" lang="en-US" sz="1800" b="0" i="0" u="none" strike="noStrike" cap="none" normalizeH="0" baseline="0" smtClean="0">
              <a:ln>
                <a:noFill/>
              </a:ln>
              <a:solidFill>
                <a:schemeClr val="tx1"/>
              </a:solidFill>
              <a:effectLst/>
              <a:latin typeface="Arial" pitchFamily="34" charset="0"/>
            </a:endParaRPr>
          </a:p>
        </p:txBody>
      </p:sp>
      <p:sp>
        <p:nvSpPr>
          <p:cNvPr id="28" name="TextBox 27"/>
          <p:cNvSpPr txBox="1"/>
          <p:nvPr/>
        </p:nvSpPr>
        <p:spPr>
          <a:xfrm>
            <a:off x="1500166" y="5715016"/>
            <a:ext cx="5500726" cy="369332"/>
          </a:xfrm>
          <a:prstGeom prst="rect">
            <a:avLst/>
          </a:prstGeom>
          <a:noFill/>
        </p:spPr>
        <p:txBody>
          <a:bodyPr wrap="square" rtlCol="0">
            <a:spAutoFit/>
          </a:bodyPr>
          <a:lstStyle/>
          <a:p>
            <a:r>
              <a:rPr lang="fr-FR" dirty="0"/>
              <a:t>Figura 1: </a:t>
            </a:r>
            <a:r>
              <a:rPr lang="fr-FR" dirty="0" err="1"/>
              <a:t>Rolul</a:t>
            </a:r>
            <a:r>
              <a:rPr lang="fr-FR" dirty="0"/>
              <a:t> </a:t>
            </a:r>
            <a:r>
              <a:rPr lang="fr-FR" dirty="0" err="1"/>
              <a:t>anticorpilor</a:t>
            </a:r>
            <a:r>
              <a:rPr lang="fr-FR" dirty="0"/>
              <a:t> </a:t>
            </a:r>
            <a:r>
              <a:rPr lang="fr-FR" dirty="0" err="1"/>
              <a:t>în</a:t>
            </a:r>
            <a:r>
              <a:rPr lang="fr-FR" dirty="0"/>
              <a:t> </a:t>
            </a:r>
            <a:r>
              <a:rPr lang="fr-FR" dirty="0" err="1"/>
              <a:t>apărarea</a:t>
            </a:r>
            <a:r>
              <a:rPr lang="fr-FR" dirty="0"/>
              <a:t> </a:t>
            </a:r>
            <a:r>
              <a:rPr lang="fr-FR" dirty="0" err="1"/>
              <a:t>antiinfecţioasă</a:t>
            </a:r>
            <a:r>
              <a:rPr lang="fr-FR" dirty="0"/>
              <a:t>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42</TotalTime>
  <Words>5725</Words>
  <Application>Microsoft Office PowerPoint</Application>
  <PresentationFormat>On-screen Show (4:3)</PresentationFormat>
  <Paragraphs>388</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Flow</vt:lpstr>
      <vt:lpstr>APĂRAREA SPECIFICĂ-IMUNĂ.  IMUNOPROFILAXIE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APĂRAREA SPECIFICĂ-IMUNĂ.  IMUNOPROFILAXIE </dc:title>
  <dc:creator>Andrei Theodor</dc:creator>
  <cp:lastModifiedBy>HP</cp:lastModifiedBy>
  <cp:revision>18</cp:revision>
  <dcterms:created xsi:type="dcterms:W3CDTF">2013-11-03T12:33:28Z</dcterms:created>
  <dcterms:modified xsi:type="dcterms:W3CDTF">2017-11-25T20:00:11Z</dcterms:modified>
</cp:coreProperties>
</file>