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6"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8D3F61-FF37-4E97-A645-166B9464420C}" type="datetimeFigureOut">
              <a:rPr lang="en-US" smtClean="0"/>
              <a:pPr/>
              <a:t>10/4/2015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23520FD-E893-4925-B061-04CC7734B1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D3F61-FF37-4E97-A645-166B9464420C}"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D3F61-FF37-4E97-A645-166B9464420C}"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D3F61-FF37-4E97-A645-166B9464420C}"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8D3F61-FF37-4E97-A645-166B9464420C}"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520FD-E893-4925-B061-04CC7734B1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8D3F61-FF37-4E97-A645-166B9464420C}"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8D3F61-FF37-4E97-A645-166B9464420C}" type="datetimeFigureOut">
              <a:rPr lang="en-US" smtClean="0"/>
              <a:pPr/>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8D3F61-FF37-4E97-A645-166B9464420C}" type="datetimeFigureOut">
              <a:rPr lang="en-US" smtClean="0"/>
              <a:pPr/>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D3F61-FF37-4E97-A645-166B9464420C}" type="datetimeFigureOut">
              <a:rPr lang="en-US" smtClean="0"/>
              <a:pPr/>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8D3F61-FF37-4E97-A645-166B9464420C}"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520FD-E893-4925-B061-04CC7734B1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8D3F61-FF37-4E97-A645-166B9464420C}"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23520FD-E893-4925-B061-04CC7734B1B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D3F61-FF37-4E97-A645-166B9464420C}" type="datetimeFigureOut">
              <a:rPr lang="en-US" smtClean="0"/>
              <a:pPr/>
              <a:t>10/4/2015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3520FD-E893-4925-B061-04CC7734B1B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496"/>
            <a:ext cx="7772400" cy="1470025"/>
          </a:xfrm>
        </p:spPr>
        <p:txBody>
          <a:bodyPr>
            <a:noAutofit/>
          </a:bodyPr>
          <a:lstStyle/>
          <a:p>
            <a:r>
              <a:rPr lang="ro-RO" sz="4800" b="1" dirty="0"/>
              <a:t>MORFOLOGIA ŞI STRUCTURA CELULEI BACTERIENE. SPORUL ŞI SPORULAREA. DIVIZIUNEA CELULEI BACTERIENE</a:t>
            </a:r>
            <a:r>
              <a:rPr lang="en-US" sz="4800" b="1" dirty="0"/>
              <a:t/>
            </a:r>
            <a:br>
              <a:rPr lang="en-US" sz="4800" b="1" dirty="0"/>
            </a:br>
            <a:endParaRPr lang="en-U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46"/>
            <a:ext cx="8229600" cy="5857964"/>
          </a:xfrm>
        </p:spPr>
        <p:txBody>
          <a:bodyPr>
            <a:normAutofit fontScale="62500" lnSpcReduction="20000"/>
          </a:bodyPr>
          <a:lstStyle/>
          <a:p>
            <a:r>
              <a:rPr lang="ro-RO" dirty="0"/>
              <a:t>Din punct de vedere al </a:t>
            </a:r>
            <a:r>
              <a:rPr lang="ro-RO" b="1" dirty="0"/>
              <a:t>compoziţiei chimice</a:t>
            </a:r>
            <a:r>
              <a:rPr lang="ro-RO" dirty="0"/>
              <a:t>, cilii conţin o proteină contractilă denumită </a:t>
            </a:r>
            <a:r>
              <a:rPr lang="ro-RO" b="1" i="1" dirty="0"/>
              <a:t>flagelina</a:t>
            </a:r>
            <a:r>
              <a:rPr lang="ro-RO" dirty="0"/>
              <a:t>, asemănătoare cu miozina din celula musculară animală. În compoziţia flagelinei, a fost descris un aminoacid caracteristic N-metil-lizina, care apare în cursul sintezei flagelului, prin modificarea structurii chimice a lizinei, după încorporarea acesteia în proteina flagelară</a:t>
            </a:r>
            <a:r>
              <a:rPr lang="ro-RO" dirty="0" smtClean="0"/>
              <a:t>.</a:t>
            </a:r>
          </a:p>
          <a:p>
            <a:endParaRPr lang="en-US" dirty="0"/>
          </a:p>
          <a:p>
            <a:r>
              <a:rPr lang="ro-RO" b="1" dirty="0"/>
              <a:t>Motilitatea cililor</a:t>
            </a:r>
            <a:r>
              <a:rPr lang="ro-RO" dirty="0"/>
              <a:t> are la bază </a:t>
            </a:r>
            <a:r>
              <a:rPr lang="ro-RO" b="1" i="1" dirty="0"/>
              <a:t>eliberarea de legături macroergice</a:t>
            </a:r>
            <a:r>
              <a:rPr lang="ro-RO" dirty="0"/>
              <a:t> prin descompunerea ATP </a:t>
            </a:r>
            <a:r>
              <a:rPr lang="ro-RO" dirty="0">
                <a:sym typeface="Symbol"/>
              </a:rPr>
              <a:t></a:t>
            </a:r>
            <a:r>
              <a:rPr lang="ro-RO" dirty="0"/>
              <a:t> ADP + radical fosforic (acceptor de radical fosforic este molecula de arginină). </a:t>
            </a:r>
            <a:endParaRPr lang="en-US" dirty="0"/>
          </a:p>
          <a:p>
            <a:r>
              <a:rPr lang="ro-RO" dirty="0"/>
              <a:t>Cilii se evidenţiază la microscopul optic numai pe fond întunecat sau după coloraţii speciale (precedate de tehnici de tratare pentru precipitarea proteinelor flagelare şi mordansare). Structura intimă a cililor bacterieni este furnizată de microscopia electronică. Astfel a fost descrisă existenţa a trei componente morfologic distincte: corpul bazal, cârligul şi filamentul terminal </a:t>
            </a:r>
            <a:r>
              <a:rPr lang="en-US" dirty="0"/>
              <a:t>.</a:t>
            </a:r>
            <a:r>
              <a:rPr lang="ro-RO" dirty="0"/>
              <a:t> </a:t>
            </a:r>
            <a:endParaRPr lang="ro-RO" dirty="0" smtClean="0"/>
          </a:p>
          <a:p>
            <a:endParaRPr lang="en-US" dirty="0"/>
          </a:p>
          <a:p>
            <a:r>
              <a:rPr lang="ro-RO" b="1" dirty="0"/>
              <a:t>- Corpul bazal</a:t>
            </a:r>
            <a:r>
              <a:rPr lang="ro-RO" dirty="0"/>
              <a:t> </a:t>
            </a:r>
            <a:r>
              <a:rPr lang="ro-RO" b="1" dirty="0"/>
              <a:t>(granulaţia bazală)</a:t>
            </a:r>
            <a:r>
              <a:rPr lang="ro-RO" dirty="0"/>
              <a:t> reprezintă componenta cilului prin care acesta se ataşează la corpul celulei bacteriene. Este o </a:t>
            </a:r>
            <a:r>
              <a:rPr lang="ro-RO" b="1" i="1" dirty="0"/>
              <a:t>componentă structurală complexă, montată în întregime în peretele celular şi membrana citoplasmatică</a:t>
            </a:r>
            <a:r>
              <a:rPr lang="ro-RO" dirty="0"/>
              <a:t>. Este constituit din patru discuri paralele, dispuse sub forma a două perechi pe o tijă care trece prin centrul lor. </a:t>
            </a:r>
            <a:endParaRPr lang="ro-RO" dirty="0" smtClean="0"/>
          </a:p>
          <a:p>
            <a:pPr lvl="0"/>
            <a:r>
              <a:rPr lang="ro-RO" dirty="0"/>
              <a:t>La </a:t>
            </a:r>
            <a:r>
              <a:rPr lang="ro-RO" b="1" i="1" dirty="0"/>
              <a:t>bacteriile Gram negative</a:t>
            </a:r>
            <a:r>
              <a:rPr lang="ro-RO" dirty="0"/>
              <a:t> există </a:t>
            </a:r>
            <a:r>
              <a:rPr lang="ro-RO" b="1" i="1" dirty="0"/>
              <a:t>două perechi de discuri</a:t>
            </a:r>
            <a:r>
              <a:rPr lang="ro-RO" dirty="0"/>
              <a:t> ce delimitează corpul bazal: </a:t>
            </a:r>
            <a:r>
              <a:rPr lang="ro-RO" b="1" i="1" dirty="0"/>
              <a:t>o pereche internă</a:t>
            </a:r>
            <a:r>
              <a:rPr lang="ro-RO" dirty="0"/>
              <a:t> (inele M şi S) </a:t>
            </a:r>
            <a:r>
              <a:rPr lang="ro-RO" i="1" dirty="0"/>
              <a:t>localizată în membrana citoplasmatică</a:t>
            </a:r>
            <a:r>
              <a:rPr lang="ro-RO" dirty="0"/>
              <a:t> şi </a:t>
            </a:r>
            <a:r>
              <a:rPr lang="ro-RO" b="1" i="1" dirty="0"/>
              <a:t>o pereche externă</a:t>
            </a:r>
            <a:r>
              <a:rPr lang="ro-RO" dirty="0"/>
              <a:t> </a:t>
            </a:r>
            <a:r>
              <a:rPr lang="ro-RO" i="1" dirty="0"/>
              <a:t>situată spre cârlig</a:t>
            </a:r>
            <a:r>
              <a:rPr lang="ro-RO" dirty="0"/>
              <a:t> (inele L şi P) în care discurile sunt mai distanţate. Cele patru discuri au fost denumite </a:t>
            </a:r>
            <a:r>
              <a:rPr lang="ro-RO" b="1" dirty="0"/>
              <a:t>M, S, P şi L</a:t>
            </a:r>
            <a:r>
              <a:rPr lang="ro-RO" dirty="0"/>
              <a:t> după presupusa lor ataşare la nivelul membranei citoplasmatice, spaţiului periplasmatic, stratului de peptidoglican şi respectiv stratului lipopolizaharidic. </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1928827"/>
          </a:xfrm>
        </p:spPr>
        <p:txBody>
          <a:bodyPr>
            <a:normAutofit fontScale="77500" lnSpcReduction="20000"/>
          </a:bodyPr>
          <a:lstStyle/>
          <a:p>
            <a:pPr lvl="0"/>
            <a:r>
              <a:rPr lang="ro-RO" dirty="0"/>
              <a:t>La </a:t>
            </a:r>
            <a:r>
              <a:rPr lang="ro-RO" b="1" i="1" dirty="0"/>
              <a:t>bacteriile Gram pozitive</a:t>
            </a:r>
            <a:r>
              <a:rPr lang="ro-RO" dirty="0"/>
              <a:t> există </a:t>
            </a:r>
            <a:r>
              <a:rPr lang="ro-RO" b="1" i="1" dirty="0"/>
              <a:t>o singură pereche de discuri</a:t>
            </a:r>
            <a:r>
              <a:rPr lang="ro-RO" dirty="0"/>
              <a:t> </a:t>
            </a:r>
            <a:r>
              <a:rPr lang="ro-RO" i="1" dirty="0"/>
              <a:t>ancorată în membrana citoplasmatică</a:t>
            </a:r>
            <a:r>
              <a:rPr lang="ro-RO" dirty="0"/>
              <a:t>. </a:t>
            </a:r>
            <a:endParaRPr lang="ro-RO" dirty="0" smtClean="0"/>
          </a:p>
          <a:p>
            <a:pPr lvl="0"/>
            <a:endParaRPr lang="en-US" dirty="0"/>
          </a:p>
          <a:p>
            <a:r>
              <a:rPr lang="ro-RO" dirty="0"/>
              <a:t>La nivelul corpului bazal se află motorul ciliar, a cărui mişcare este transmisă proteinei flagelare, ceea ce face ca cilul să se învârtească în sens orar (rostogolirea bacteriei cu schimbarea direcţiei de mişcare) sau antiorar (deplasarea bacteriei în linie dreaptă).</a:t>
            </a:r>
            <a:endParaRPr lang="en-US" dirty="0"/>
          </a:p>
          <a:p>
            <a:endParaRPr lang="en-US" dirty="0"/>
          </a:p>
        </p:txBody>
      </p:sp>
      <p:pic>
        <p:nvPicPr>
          <p:cNvPr id="22530" name="Picture 2" descr="avramescu"/>
          <p:cNvPicPr>
            <a:picLocks noChangeAspect="1" noChangeArrowheads="1"/>
          </p:cNvPicPr>
          <p:nvPr/>
        </p:nvPicPr>
        <p:blipFill>
          <a:blip r:embed="rId2">
            <a:lum bright="12000" contrast="-6000"/>
          </a:blip>
          <a:srcRect/>
          <a:stretch>
            <a:fillRect/>
          </a:stretch>
        </p:blipFill>
        <p:spPr bwMode="auto">
          <a:xfrm>
            <a:off x="4572000" y="2143116"/>
            <a:ext cx="4286280" cy="4497081"/>
          </a:xfrm>
          <a:prstGeom prst="rect">
            <a:avLst/>
          </a:prstGeom>
          <a:noFill/>
          <a:ln w="9525">
            <a:noFill/>
            <a:miter lim="800000"/>
            <a:headEnd/>
            <a:tailEnd/>
          </a:ln>
        </p:spPr>
      </p:pic>
      <p:sp>
        <p:nvSpPr>
          <p:cNvPr id="5" name="TextBox 4"/>
          <p:cNvSpPr txBox="1"/>
          <p:nvPr/>
        </p:nvSpPr>
        <p:spPr>
          <a:xfrm>
            <a:off x="1928794" y="6286520"/>
            <a:ext cx="2500330" cy="369332"/>
          </a:xfrm>
          <a:prstGeom prst="rect">
            <a:avLst/>
          </a:prstGeom>
          <a:noFill/>
        </p:spPr>
        <p:txBody>
          <a:bodyPr wrap="square" rtlCol="0">
            <a:spAutoFit/>
          </a:bodyPr>
          <a:lstStyle/>
          <a:p>
            <a:r>
              <a:rPr lang="ro-RO" dirty="0"/>
              <a:t>Figura 4: Structura cililor </a:t>
            </a:r>
            <a:endParaRPr lang="en-US" dirty="0"/>
          </a:p>
        </p:txBody>
      </p:sp>
      <p:sp>
        <p:nvSpPr>
          <p:cNvPr id="6" name="TextBox 5"/>
          <p:cNvSpPr txBox="1"/>
          <p:nvPr/>
        </p:nvSpPr>
        <p:spPr>
          <a:xfrm>
            <a:off x="214282" y="3286124"/>
            <a:ext cx="4357686" cy="1477328"/>
          </a:xfrm>
          <a:prstGeom prst="rect">
            <a:avLst/>
          </a:prstGeom>
          <a:noFill/>
        </p:spPr>
        <p:txBody>
          <a:bodyPr wrap="square" rtlCol="0">
            <a:spAutoFit/>
          </a:bodyPr>
          <a:lstStyle/>
          <a:p>
            <a:r>
              <a:rPr lang="ro-RO" dirty="0"/>
              <a:t>- </a:t>
            </a:r>
            <a:r>
              <a:rPr lang="ro-RO" b="1" dirty="0"/>
              <a:t>cârligul cilului</a:t>
            </a:r>
            <a:r>
              <a:rPr lang="ro-RO" dirty="0"/>
              <a:t> - un manşon îndoit în unghi drept;</a:t>
            </a:r>
            <a:endParaRPr lang="en-US" dirty="0"/>
          </a:p>
          <a:p>
            <a:r>
              <a:rPr lang="ro-RO" dirty="0"/>
              <a:t>- </a:t>
            </a:r>
            <a:r>
              <a:rPr lang="ro-RO" b="1" dirty="0"/>
              <a:t>filamentul cilului</a:t>
            </a:r>
            <a:r>
              <a:rPr lang="ro-RO" dirty="0"/>
              <a:t> - liber în afara celulei, cu lungime de 15-25 </a:t>
            </a:r>
            <a:r>
              <a:rPr lang="ro-RO" dirty="0">
                <a:sym typeface="Symbol"/>
              </a:rPr>
              <a:t></a:t>
            </a:r>
            <a:r>
              <a:rPr lang="ro-RO" dirty="0"/>
              <a:t>. </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911873"/>
          </a:xfrm>
        </p:spPr>
        <p:txBody>
          <a:bodyPr>
            <a:normAutofit fontScale="77500" lnSpcReduction="20000"/>
          </a:bodyPr>
          <a:lstStyle/>
          <a:p>
            <a:r>
              <a:rPr lang="ro-RO" dirty="0"/>
              <a:t>Cilii sunt </a:t>
            </a:r>
            <a:r>
              <a:rPr lang="ro-RO" b="1" i="1" dirty="0"/>
              <a:t>organe de locomoţie</a:t>
            </a:r>
            <a:r>
              <a:rPr lang="ro-RO" dirty="0"/>
              <a:t> pentru bacterii. Mobilitatea şi direcţia mişcării cililor este asociată cu proprietatea de </a:t>
            </a:r>
            <a:r>
              <a:rPr lang="ro-RO" b="1" dirty="0"/>
              <a:t>chemotaxie</a:t>
            </a:r>
            <a:r>
              <a:rPr lang="ro-RO" dirty="0"/>
              <a:t>, care este </a:t>
            </a:r>
            <a:r>
              <a:rPr lang="ro-RO" b="1" i="1" dirty="0"/>
              <a:t>o mişcare dirijată înspre sau dinspre o substanţă chimică</a:t>
            </a:r>
            <a:r>
              <a:rPr lang="ro-RO" dirty="0"/>
              <a:t>. Există o </a:t>
            </a:r>
            <a:r>
              <a:rPr lang="ro-RO" b="1" dirty="0"/>
              <a:t>chemotaxie pozitivă</a:t>
            </a:r>
            <a:r>
              <a:rPr lang="ro-RO" dirty="0"/>
              <a:t> care se referă la </a:t>
            </a:r>
            <a:r>
              <a:rPr lang="ro-RO" i="1" dirty="0"/>
              <a:t>mişcarea spre o concentraţie pozitivă a unei substanţe chimice</a:t>
            </a:r>
            <a:r>
              <a:rPr lang="ro-RO" dirty="0"/>
              <a:t> (zaharuri, aminoacizi) şi aceasta se întâlneşte în mod obişnuit când substanţa chimică reprezintă un avantaj pentru celulă (substanţă nutritivă). Se vorbeşte şi de o </a:t>
            </a:r>
            <a:r>
              <a:rPr lang="ro-RO" b="1" dirty="0"/>
              <a:t>chemotaxie negativă</a:t>
            </a:r>
            <a:r>
              <a:rPr lang="ro-RO" dirty="0"/>
              <a:t>, o </a:t>
            </a:r>
            <a:r>
              <a:rPr lang="ro-RO" i="1" dirty="0"/>
              <a:t>mişcare prin care bacteria se depărtează de o substanţă chimică</a:t>
            </a:r>
            <a:r>
              <a:rPr lang="ro-RO" dirty="0"/>
              <a:t> (fenolul, acizii, bazele), de obicei când aceasta este dăunătoare, toxică pentru celulă. Stimulii chimici care induc </a:t>
            </a:r>
            <a:r>
              <a:rPr lang="ro-RO" i="1" dirty="0"/>
              <a:t>chemotaxia pozitivă</a:t>
            </a:r>
            <a:r>
              <a:rPr lang="ro-RO" dirty="0"/>
              <a:t> sunt numiţi </a:t>
            </a:r>
            <a:r>
              <a:rPr lang="ro-RO" b="1" i="1" dirty="0"/>
              <a:t>atractanţi</a:t>
            </a:r>
            <a:r>
              <a:rPr lang="ro-RO" dirty="0"/>
              <a:t>, iar cei care induc </a:t>
            </a:r>
            <a:r>
              <a:rPr lang="ro-RO" i="1" dirty="0"/>
              <a:t>chemotaxia negativă</a:t>
            </a:r>
            <a:r>
              <a:rPr lang="ro-RO" dirty="0"/>
              <a:t> - </a:t>
            </a:r>
            <a:r>
              <a:rPr lang="ro-RO" b="1" i="1" dirty="0"/>
              <a:t>repelenţi</a:t>
            </a:r>
            <a:r>
              <a:rPr lang="ro-RO" dirty="0"/>
              <a:t>. </a:t>
            </a:r>
            <a:endParaRPr lang="en-US" dirty="0"/>
          </a:p>
          <a:p>
            <a:r>
              <a:rPr lang="ro-RO" dirty="0"/>
              <a:t>Cilii sunt </a:t>
            </a:r>
            <a:r>
              <a:rPr lang="ro-RO" b="1" i="1" dirty="0"/>
              <a:t>sediul antigenelor flagelare (H)</a:t>
            </a:r>
            <a:r>
              <a:rPr lang="ro-RO" dirty="0"/>
              <a:t>, importante în identificarea bacteriilor (exemplu Salmonella), stimulând un răspuns imun. În plus, pot îndeplini rolul de </a:t>
            </a:r>
            <a:r>
              <a:rPr lang="ro-RO" b="1" i="1" dirty="0"/>
              <a:t>receptori pentru virusuri</a:t>
            </a:r>
            <a:r>
              <a:rPr lang="ro-RO" dirty="0"/>
              <a:t> şi în unele cazuri determină </a:t>
            </a:r>
            <a:r>
              <a:rPr lang="ro-RO" b="1" i="1" dirty="0"/>
              <a:t>aderarea de epitelii</a:t>
            </a:r>
            <a:r>
              <a:rPr lang="ro-RO" dirty="0"/>
              <a:t> (la vibrionul holeric cilul intervine în aderarea de epiteliul intestinal</a:t>
            </a:r>
            <a:r>
              <a:rPr lang="ro-RO" dirty="0" smtClean="0"/>
              <a:t>).</a:t>
            </a:r>
          </a:p>
          <a:p>
            <a:r>
              <a:rPr lang="ro-RO" dirty="0"/>
              <a:t>În practica de rutină nu se evidenţiază flagelii, ci </a:t>
            </a:r>
            <a:r>
              <a:rPr lang="ro-RO" b="1" i="1" dirty="0"/>
              <a:t>mobilitatea bacteriilor</a:t>
            </a:r>
            <a:r>
              <a:rPr lang="ro-RO" dirty="0"/>
              <a:t>, fie </a:t>
            </a:r>
            <a:r>
              <a:rPr lang="ro-RO" i="1" dirty="0"/>
              <a:t>prin examinarea lor pe un preparat nativ între lamă şi lamelă</a:t>
            </a:r>
            <a:r>
              <a:rPr lang="ro-RO" dirty="0"/>
              <a:t> în care se urmăresc mişcările bacteriilor, fie prin </a:t>
            </a:r>
            <a:r>
              <a:rPr lang="ro-RO" i="1" dirty="0"/>
              <a:t>însămânţarea tulpinii pe un mediu semisolid prin înţeparea în profunzime a mediului</a:t>
            </a:r>
            <a:r>
              <a:rPr lang="ro-RO" dirty="0"/>
              <a:t>. Dacă bacteria creşte numai pe traseul de însămânţare este imobilă, dacă difuzează în mediu, ea este mobilă.</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144000" cy="6357982"/>
          </a:xfrm>
        </p:spPr>
        <p:txBody>
          <a:bodyPr>
            <a:normAutofit fontScale="70000" lnSpcReduction="20000"/>
          </a:bodyPr>
          <a:lstStyle/>
          <a:p>
            <a:r>
              <a:rPr lang="ro-RO" b="1" i="1" dirty="0"/>
              <a:t>2.1.2. FIMBRIILE (PILII)</a:t>
            </a:r>
            <a:endParaRPr lang="en-US" dirty="0"/>
          </a:p>
          <a:p>
            <a:r>
              <a:rPr lang="ro-RO" dirty="0"/>
              <a:t>Fimbriile sau pilii sunt </a:t>
            </a:r>
            <a:r>
              <a:rPr lang="ro-RO" b="1" i="1" dirty="0"/>
              <a:t>prelungiri scurte, rigide şi groase</a:t>
            </a:r>
            <a:r>
              <a:rPr lang="ro-RO" dirty="0"/>
              <a:t> evidenţiate mai ales la </a:t>
            </a:r>
            <a:r>
              <a:rPr lang="ro-RO" b="1" i="1" dirty="0"/>
              <a:t>speciile bacteriene Gram negative</a:t>
            </a:r>
            <a:r>
              <a:rPr lang="ro-RO" dirty="0"/>
              <a:t> (speciile familiei Enterobacteriaceae, Neisseria gonorrhoeae) şi mai puţin la bacteriile Gram pozitive (Streptococcus, Corynebacterium). S-a constatat că în cadrul aceleaşi specii pot exista tulpini fimbriate şi tulpini nefimbriate. Sunt </a:t>
            </a:r>
            <a:r>
              <a:rPr lang="ro-RO" b="1" i="1" dirty="0"/>
              <a:t>elemente mai rezistente decât flagelii</a:t>
            </a:r>
            <a:r>
              <a:rPr lang="ro-RO" i="1" dirty="0"/>
              <a:t>, în număr de 100-500/celulă, cu dispoziţie peritrichă</a:t>
            </a:r>
            <a:r>
              <a:rPr lang="ro-RO" dirty="0"/>
              <a:t>, cu evidenţiere numai prin microscopie electronică.</a:t>
            </a:r>
            <a:endParaRPr lang="en-US" dirty="0"/>
          </a:p>
          <a:p>
            <a:r>
              <a:rPr lang="ro-RO" dirty="0"/>
              <a:t>Din punct de vedere chimic sunt </a:t>
            </a:r>
            <a:r>
              <a:rPr lang="ro-RO" b="1" i="1" dirty="0"/>
              <a:t>polimeri proteici de pileină</a:t>
            </a:r>
            <a:r>
              <a:rPr lang="ro-RO" dirty="0"/>
              <a:t> care rezistă la tripsină, pepsină, acizi, baze. Această natură proteică a pililor le conferă proprietăţi antigenice.</a:t>
            </a:r>
            <a:endParaRPr lang="en-US" dirty="0"/>
          </a:p>
          <a:p>
            <a:pPr>
              <a:buNone/>
            </a:pPr>
            <a:r>
              <a:rPr lang="ro-RO" dirty="0"/>
              <a:t> </a:t>
            </a:r>
            <a:endParaRPr lang="en-US" dirty="0"/>
          </a:p>
          <a:p>
            <a:r>
              <a:rPr lang="ro-RO" dirty="0"/>
              <a:t>Funcţional, pilii se împart în două categorii:  </a:t>
            </a:r>
            <a:endParaRPr lang="en-US" dirty="0"/>
          </a:p>
          <a:p>
            <a:r>
              <a:rPr lang="ro-RO" b="1" dirty="0"/>
              <a:t>- pili comuni sau pili de aderenţă (fimbri)</a:t>
            </a:r>
            <a:r>
              <a:rPr lang="ro-RO" b="1" i="1" dirty="0"/>
              <a:t> </a:t>
            </a:r>
            <a:r>
              <a:rPr lang="ro-RO" dirty="0"/>
              <a:t>a căror sinteză este controlată de </a:t>
            </a:r>
            <a:r>
              <a:rPr lang="ro-RO" i="1" dirty="0"/>
              <a:t>gene cromozomiale</a:t>
            </a:r>
            <a:r>
              <a:rPr lang="ro-RO" dirty="0"/>
              <a:t>. Se găsesc în număr de </a:t>
            </a:r>
            <a:r>
              <a:rPr lang="ro-RO" i="1" dirty="0"/>
              <a:t>100-200 pe suprafaţa celulei</a:t>
            </a:r>
            <a:r>
              <a:rPr lang="ro-RO" dirty="0"/>
              <a:t> şi au rol în </a:t>
            </a:r>
            <a:r>
              <a:rPr lang="ro-RO" b="1" i="1" dirty="0"/>
              <a:t>aderarea de diferite suprafeţe</a:t>
            </a:r>
            <a:r>
              <a:rPr lang="ro-RO" dirty="0"/>
              <a:t>, în special epitelii, de unde şi denumirea de adezine, care iniţiază procesul infecţios. Pilii comuni constituie un </a:t>
            </a:r>
            <a:r>
              <a:rPr lang="ro-RO" b="1" i="1" dirty="0"/>
              <a:t>factor important de virulenţă</a:t>
            </a:r>
            <a:r>
              <a:rPr lang="ro-RO" b="1" dirty="0"/>
              <a:t> </a:t>
            </a:r>
            <a:r>
              <a:rPr lang="ro-RO" dirty="0"/>
              <a:t>(de exemplu la gonococ). În afară de aderenţă, aceşti pili mai au şi </a:t>
            </a:r>
            <a:r>
              <a:rPr lang="ro-RO" b="1" i="1" dirty="0"/>
              <a:t>proprietăţi antifagocitare</a:t>
            </a:r>
            <a:r>
              <a:rPr lang="ro-RO" dirty="0"/>
              <a:t>.</a:t>
            </a:r>
            <a:endParaRPr lang="en-US" dirty="0"/>
          </a:p>
          <a:p>
            <a:pPr>
              <a:buNone/>
            </a:pPr>
            <a:r>
              <a:rPr lang="ro-RO" b="1" dirty="0"/>
              <a:t> </a:t>
            </a:r>
            <a:endParaRPr lang="en-US" dirty="0"/>
          </a:p>
          <a:p>
            <a:r>
              <a:rPr lang="ro-RO" b="1" dirty="0"/>
              <a:t>- pilii “de sex” (sex pilii)</a:t>
            </a:r>
            <a:r>
              <a:rPr lang="ro-RO" dirty="0"/>
              <a:t> sunt formaţiuni puţin mai lungi, flexibile, cu structură şi formă diferită (sferică, formă de cupă, de disc), în număr de </a:t>
            </a:r>
            <a:r>
              <a:rPr lang="ro-RO" i="1" dirty="0"/>
              <a:t>1-4 pe celulă</a:t>
            </a:r>
            <a:r>
              <a:rPr lang="ro-RO" dirty="0"/>
              <a:t> şi întotdeauna </a:t>
            </a:r>
            <a:r>
              <a:rPr lang="ro-RO" i="1" dirty="0"/>
              <a:t>codificaţi de formaţiunile genetice extracromozomiale - plasmide</a:t>
            </a:r>
            <a:r>
              <a:rPr lang="ro-RO" dirty="0"/>
              <a:t>. Aceşti pili prezintă o importanţă deosebită în </a:t>
            </a:r>
            <a:r>
              <a:rPr lang="ro-RO" b="1" i="1" dirty="0"/>
              <a:t>transferul de material genetic între bacterii</a:t>
            </a:r>
            <a:r>
              <a:rPr lang="ro-RO" dirty="0"/>
              <a:t>, formând punţi între celula donatoare şi cea receptoare, </a:t>
            </a:r>
            <a:r>
              <a:rPr lang="ro-RO" b="1" i="1" dirty="0"/>
              <a:t>în cursul procesului de conjugare</a:t>
            </a:r>
            <a:r>
              <a:rPr lang="ro-RO" dirty="0"/>
              <a:t>. Sunt prezenţi mai ales la bacteriile Gram negative (Enterobacteriaceae, Pseudomonas).</a:t>
            </a:r>
            <a:endParaRPr lang="en-US" dirty="0"/>
          </a:p>
          <a:p>
            <a:r>
              <a:rPr lang="ro-RO" dirty="0"/>
              <a:t>Ambele categorii de pili </a:t>
            </a:r>
            <a:r>
              <a:rPr lang="ro-RO" b="1" i="1" dirty="0"/>
              <a:t>prezintă antigene specifice piliare</a:t>
            </a:r>
            <a:r>
              <a:rPr lang="ro-RO" dirty="0"/>
              <a:t> şi pot fi </a:t>
            </a:r>
            <a:r>
              <a:rPr lang="ro-RO" b="1" i="1" dirty="0"/>
              <a:t>receptori pentru bacteriofagi</a:t>
            </a:r>
            <a:r>
              <a:rPr lang="ro-RO"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401080" cy="6643710"/>
          </a:xfrm>
        </p:spPr>
        <p:txBody>
          <a:bodyPr>
            <a:normAutofit fontScale="70000" lnSpcReduction="20000"/>
          </a:bodyPr>
          <a:lstStyle/>
          <a:p>
            <a:r>
              <a:rPr lang="ro-RO" b="1" i="1" dirty="0"/>
              <a:t>2.1.3. CAPSULA</a:t>
            </a:r>
            <a:endParaRPr lang="en-US" dirty="0"/>
          </a:p>
          <a:p>
            <a:r>
              <a:rPr lang="ro-RO" dirty="0"/>
              <a:t>Unele microorganisme secretă la suprafaţă un </a:t>
            </a:r>
            <a:r>
              <a:rPr lang="ro-RO" b="1" i="1" dirty="0"/>
              <a:t>înveliş extracelular ce înconjoară peretele celular</a:t>
            </a:r>
            <a:r>
              <a:rPr lang="ro-RO" dirty="0"/>
              <a:t>. În funcţie de structură şi de raporturile pe care le stabileşte cu celula bacteriană, se poate vorbi de capsulă propriu-zisă, microcapsulă şi strat mucos (glicocalix).</a:t>
            </a:r>
            <a:endParaRPr lang="en-US" dirty="0"/>
          </a:p>
          <a:p>
            <a:pPr>
              <a:buNone/>
            </a:pPr>
            <a:r>
              <a:rPr lang="ro-RO" b="1" dirty="0"/>
              <a:t> </a:t>
            </a:r>
            <a:endParaRPr lang="en-US" dirty="0"/>
          </a:p>
          <a:p>
            <a:r>
              <a:rPr lang="ro-RO" b="1" dirty="0"/>
              <a:t>a. Capsula propriu-zisă</a:t>
            </a:r>
            <a:endParaRPr lang="en-US" dirty="0"/>
          </a:p>
          <a:p>
            <a:r>
              <a:rPr lang="ro-RO" dirty="0"/>
              <a:t>Este </a:t>
            </a:r>
            <a:r>
              <a:rPr lang="ro-RO" b="1" i="1" dirty="0"/>
              <a:t>stratul exterior bacteriei</a:t>
            </a:r>
            <a:r>
              <a:rPr lang="ro-RO" dirty="0"/>
              <a:t> şi legat intim de celula bacteriană. Este un </a:t>
            </a:r>
            <a:r>
              <a:rPr lang="ro-RO" b="1" i="1" dirty="0"/>
              <a:t>strat cu o structură compactă</a:t>
            </a:r>
            <a:r>
              <a:rPr lang="ro-RO" dirty="0"/>
              <a:t> (lăţime de cel puţin 0,2 </a:t>
            </a:r>
            <a:r>
              <a:rPr lang="ro-RO" dirty="0">
                <a:sym typeface="Symbol"/>
              </a:rPr>
              <a:t></a:t>
            </a:r>
            <a:r>
              <a:rPr lang="ro-RO" dirty="0"/>
              <a:t>m), cu solubilitate apoasă limitată. Este vizibilă la microscopul optic prin </a:t>
            </a:r>
            <a:r>
              <a:rPr lang="ro-RO" i="1" dirty="0"/>
              <a:t>coloraţii speciale</a:t>
            </a:r>
            <a:r>
              <a:rPr lang="ro-RO" dirty="0"/>
              <a:t> (Burri), în coloraţia Gram apărând sub forma unui halou clar în jurul bacteriei. Capsula se mai poate evidenţia şi prin </a:t>
            </a:r>
            <a:r>
              <a:rPr lang="ro-RO" i="1" dirty="0"/>
              <a:t>expunerea bacteriilor capsulate la contactul cu anticorpii specifici anti-antigene capsulare</a:t>
            </a:r>
            <a:r>
              <a:rPr lang="ro-RO" dirty="0"/>
              <a:t> şi colorarea simplă, caz în care capsula apare îngroşată (exemplu: reacţia de “umflare” a capsulei la pneumococ).</a:t>
            </a:r>
            <a:endParaRPr lang="en-US" dirty="0"/>
          </a:p>
          <a:p>
            <a:r>
              <a:rPr lang="ro-RO" i="1" dirty="0"/>
              <a:t>Din punct de vedere chimic</a:t>
            </a:r>
            <a:r>
              <a:rPr lang="ro-RO" dirty="0"/>
              <a:t>, capsula tuturor bacteriilor de interes medical este </a:t>
            </a:r>
            <a:r>
              <a:rPr lang="ro-RO" b="1" i="1" dirty="0"/>
              <a:t>de natură polizaharidică</a:t>
            </a:r>
            <a:r>
              <a:rPr lang="ro-RO" dirty="0"/>
              <a:t> (Streptococcus pneumoniae, Klebsiella, Haemophilus, Bordetella), formând o reţea strânsă peste peretele celular (Streptococcus pneumoniae) sau având o structură lamelară (Klebsiella). Mai rar, capsula poate fi </a:t>
            </a:r>
            <a:r>
              <a:rPr lang="ro-RO" b="1" i="1" dirty="0"/>
              <a:t>de natură proteică</a:t>
            </a:r>
            <a:r>
              <a:rPr lang="ro-RO" dirty="0"/>
              <a:t> (bacilul cărbunos). </a:t>
            </a:r>
            <a:endParaRPr lang="en-US" dirty="0"/>
          </a:p>
          <a:p>
            <a:r>
              <a:rPr lang="ro-RO" dirty="0"/>
              <a:t>Rolul cel mai important al capsulei este legat de </a:t>
            </a:r>
            <a:r>
              <a:rPr lang="ro-RO" b="1" i="1" dirty="0"/>
              <a:t>patogenitatea bacteriei (factor de virulenţă)</a:t>
            </a:r>
            <a:r>
              <a:rPr lang="ro-RO" dirty="0"/>
              <a:t>: capsula împiedică fagocitarea bacteriilor care reuşesc, astfel, să scape de sub acţiunea mecanismelor de apărare ale organismului. La speciile capsulate, pierderea capsulei are ca rezultat pierderea virulenţei, fie direct, fie indirect prin efectul chemotactic negativ al substanţelor pe care le conţine (exemplu: Streptococcus pneumoniae, de tip S, capsulat, produce la şoarecele alb de laborator o septicemie mortală, pe când varianta necapsulată nu este patogenă).</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56"/>
            <a:ext cx="8229600" cy="6286544"/>
          </a:xfrm>
        </p:spPr>
        <p:txBody>
          <a:bodyPr>
            <a:normAutofit fontScale="62500" lnSpcReduction="20000"/>
          </a:bodyPr>
          <a:lstStyle/>
          <a:p>
            <a:r>
              <a:rPr lang="ro-RO" sz="2900" dirty="0"/>
              <a:t>Capsula este o </a:t>
            </a:r>
            <a:r>
              <a:rPr lang="ro-RO" sz="2900" b="1" i="1" dirty="0"/>
              <a:t>structură cu proprietăţi antigenice specifice</a:t>
            </a:r>
            <a:r>
              <a:rPr lang="ro-RO" sz="2900" dirty="0"/>
              <a:t> care permit diferenţierea unor serotipuri în cadrul speciei. Pe baza antigenului capsular se poate face tipizarea bacteriilor (la Str. pneumoniae polizaharidul capsular determină peste 80 de tipuri antigenice, iar la Haemophilus 6 tipuri antigenice). </a:t>
            </a:r>
            <a:endParaRPr lang="en-US" sz="2900" dirty="0"/>
          </a:p>
          <a:p>
            <a:r>
              <a:rPr lang="ro-RO" sz="2900" b="1" i="1" dirty="0"/>
              <a:t>Funcţiile capsulei</a:t>
            </a:r>
            <a:r>
              <a:rPr lang="ro-RO" sz="2900" dirty="0"/>
              <a:t>:</a:t>
            </a:r>
            <a:endParaRPr lang="en-US" sz="2900" dirty="0"/>
          </a:p>
          <a:p>
            <a:pPr lvl="0"/>
            <a:r>
              <a:rPr lang="ro-RO" sz="2900" i="1" dirty="0"/>
              <a:t>protejează bacteriile de diferiţi agenţi antibacterieni</a:t>
            </a:r>
            <a:r>
              <a:rPr lang="ro-RO" sz="2900" dirty="0"/>
              <a:t> </a:t>
            </a:r>
            <a:r>
              <a:rPr lang="ro-RO" sz="2900" i="1" dirty="0"/>
              <a:t>din mediu</a:t>
            </a:r>
            <a:r>
              <a:rPr lang="ro-RO" sz="2900" dirty="0"/>
              <a:t> cum sunt: bacteriofagii, complementul, lizozimul sau alte enzime bacteriolitice;</a:t>
            </a:r>
            <a:endParaRPr lang="en-US" sz="2900" dirty="0"/>
          </a:p>
          <a:p>
            <a:pPr lvl="0"/>
            <a:r>
              <a:rPr lang="ro-RO" sz="2900" i="1" dirty="0"/>
              <a:t>protejează bacteriile de acţiunea fagocitelor</a:t>
            </a:r>
            <a:r>
              <a:rPr lang="ro-RO" sz="2900" dirty="0"/>
              <a:t> (factor de virulenţă);</a:t>
            </a:r>
            <a:endParaRPr lang="en-US" sz="2900" dirty="0"/>
          </a:p>
          <a:p>
            <a:pPr lvl="0"/>
            <a:r>
              <a:rPr lang="ro-RO" sz="2900" i="1" dirty="0"/>
              <a:t>reprezintă sediul antigenelor capsulare</a:t>
            </a:r>
            <a:r>
              <a:rPr lang="ro-RO" sz="2900" dirty="0"/>
              <a:t>, importante în identificarea acestor bacterii.</a:t>
            </a:r>
            <a:endParaRPr lang="en-US" sz="2900" dirty="0"/>
          </a:p>
          <a:p>
            <a:pPr>
              <a:buNone/>
            </a:pPr>
            <a:r>
              <a:rPr lang="ro-RO" sz="2900" b="1" dirty="0"/>
              <a:t> </a:t>
            </a:r>
            <a:endParaRPr lang="en-US" sz="2900" dirty="0"/>
          </a:p>
          <a:p>
            <a:r>
              <a:rPr lang="ro-RO" sz="2900" b="1" dirty="0"/>
              <a:t>b. Microcapsula</a:t>
            </a:r>
            <a:endParaRPr lang="en-US" sz="2900" dirty="0"/>
          </a:p>
          <a:p>
            <a:r>
              <a:rPr lang="ro-RO" sz="2900" dirty="0"/>
              <a:t>Este o </a:t>
            </a:r>
            <a:r>
              <a:rPr lang="ro-RO" sz="2900" b="1" i="1" dirty="0"/>
              <a:t>structură discretă cu o grosime sub 0,2</a:t>
            </a:r>
            <a:r>
              <a:rPr lang="ro-RO" sz="2900" b="1" i="1" dirty="0">
                <a:sym typeface="Symbol"/>
              </a:rPr>
              <a:t></a:t>
            </a:r>
            <a:r>
              <a:rPr lang="ro-RO" sz="2900" b="1" i="1" dirty="0"/>
              <a:t>m </a:t>
            </a:r>
            <a:r>
              <a:rPr lang="ro-RO" sz="2900" dirty="0"/>
              <a:t>care se evidenţiază prin metode imunologice sau electrono-microscopice (Neisseria gonorrhoeae). Ea constituie un </a:t>
            </a:r>
            <a:r>
              <a:rPr lang="ro-RO" sz="2900" b="1" i="1" dirty="0"/>
              <a:t>factor de virulenţă</a:t>
            </a:r>
            <a:r>
              <a:rPr lang="ro-RO" sz="2900" dirty="0"/>
              <a:t>, ca şi capsula propriu-zisă.   </a:t>
            </a:r>
            <a:endParaRPr lang="en-US" sz="2900" dirty="0"/>
          </a:p>
          <a:p>
            <a:pPr>
              <a:buNone/>
            </a:pPr>
            <a:endParaRPr lang="en-US" sz="2900" dirty="0"/>
          </a:p>
          <a:p>
            <a:r>
              <a:rPr lang="ro-RO" sz="2900" b="1" dirty="0"/>
              <a:t>c. Stratul mucos sau glicocalixul</a:t>
            </a:r>
            <a:endParaRPr lang="en-US" sz="2900" dirty="0"/>
          </a:p>
          <a:p>
            <a:r>
              <a:rPr lang="ro-RO" sz="2900" dirty="0"/>
              <a:t>Este un </a:t>
            </a:r>
            <a:r>
              <a:rPr lang="ro-RO" sz="2900" b="1" i="1" dirty="0"/>
              <a:t>strat amorf şi vâscos, cu o structură polizaharidică</a:t>
            </a:r>
            <a:r>
              <a:rPr lang="ro-RO" sz="2900" dirty="0"/>
              <a:t>, de obicei </a:t>
            </a:r>
            <a:r>
              <a:rPr lang="ro-RO" sz="2900" b="1" i="1" dirty="0"/>
              <a:t>sub formă de</a:t>
            </a:r>
            <a:r>
              <a:rPr lang="ro-RO" sz="2900" dirty="0"/>
              <a:t> </a:t>
            </a:r>
            <a:r>
              <a:rPr lang="ro-RO" sz="2900" b="1" i="1" dirty="0"/>
              <a:t>reţea în jurul celulei sau chiar în jurul mai multor celule</a:t>
            </a:r>
            <a:r>
              <a:rPr lang="ro-RO" sz="2900" dirty="0"/>
              <a:t> </a:t>
            </a:r>
            <a:r>
              <a:rPr lang="ro-RO" sz="2900" b="1" i="1" dirty="0"/>
              <a:t>bacteriene</a:t>
            </a:r>
            <a:r>
              <a:rPr lang="ro-RO" sz="2900" dirty="0"/>
              <a:t>, chiar dacă nu aparţin aceleiaşi specii. Glicocalixul este </a:t>
            </a:r>
            <a:r>
              <a:rPr lang="ro-RO" sz="2900" b="1" i="1" dirty="0"/>
              <a:t>prezent la bacterii numai în mediul lor natural</a:t>
            </a:r>
            <a:r>
              <a:rPr lang="ro-RO" sz="2900" dirty="0"/>
              <a:t>, competitiv, populat de mai multe tipuri de bacterii. La microscopul optic nu poate fi observat deoarece este o structură foarte subţire; la microscopul electronic poate fi observat cu o coloraţie specială.</a:t>
            </a:r>
            <a:endParaRPr lang="en-US" sz="2900"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fontScale="77500" lnSpcReduction="20000"/>
          </a:bodyPr>
          <a:lstStyle/>
          <a:p>
            <a:r>
              <a:rPr lang="ro-RO" dirty="0"/>
              <a:t>Glicocalixul este o </a:t>
            </a:r>
            <a:r>
              <a:rPr lang="ro-RO" b="1" i="1" dirty="0"/>
              <a:t>structură de aderenţă</a:t>
            </a:r>
            <a:r>
              <a:rPr lang="ro-RO" dirty="0"/>
              <a:t> şi poate să medieze o </a:t>
            </a:r>
            <a:r>
              <a:rPr lang="ro-RO" b="1" i="1" dirty="0"/>
              <a:t>ataşare nespecifică</a:t>
            </a:r>
            <a:r>
              <a:rPr lang="ro-RO" dirty="0"/>
              <a:t> - pe diferite tipuri de suprafeţe, sau o </a:t>
            </a:r>
            <a:r>
              <a:rPr lang="ro-RO" b="1" i="1" dirty="0"/>
              <a:t>ataşare specifică</a:t>
            </a:r>
            <a:r>
              <a:rPr lang="ro-RO" b="1" dirty="0"/>
              <a:t> </a:t>
            </a:r>
            <a:r>
              <a:rPr lang="ro-RO" dirty="0"/>
              <a:t>- la suprafaţa numai a unor tipuri de celule. De exemplu, Str. mutans, în cavitatea bucală, posedă enzime speciale (glucoziltransferaza, fructoziltransferaza) prin care eliberează glicocalix sub formă de dextran sau levan. Prin aceste straturi, Str. mutans aderă de smalţul dentar şi formează placa dentară, etapa iniţială a cariei dentare. Un alt exemplu este Pseudomonas aeruginosa, care secretă un strat mucos dens care îi creşte rezistenţa la antibiotice.</a:t>
            </a:r>
            <a:endParaRPr lang="en-US" dirty="0"/>
          </a:p>
          <a:p>
            <a:pPr>
              <a:buNone/>
            </a:pPr>
            <a:r>
              <a:rPr lang="ro-RO" dirty="0"/>
              <a:t> </a:t>
            </a:r>
            <a:endParaRPr lang="en-US" dirty="0"/>
          </a:p>
          <a:p>
            <a:r>
              <a:rPr lang="ro-RO" b="1" cap="all" dirty="0"/>
              <a:t>2.2. Elemente intrinseci</a:t>
            </a:r>
            <a:endParaRPr lang="en-US" b="1" dirty="0"/>
          </a:p>
          <a:p>
            <a:r>
              <a:rPr lang="ro-RO" b="1" i="1" dirty="0"/>
              <a:t>2.2.1. NUCLEOIDUL (NUCLEUL) BACTERIAN</a:t>
            </a:r>
            <a:endParaRPr lang="en-US" dirty="0"/>
          </a:p>
          <a:p>
            <a:r>
              <a:rPr lang="ro-RO" dirty="0"/>
              <a:t>Materialul nuclear bacterian (nucleoidul) are o organizare primitivă în comparaţie cu nucleul celulelor eucariote, în sensul că </a:t>
            </a:r>
            <a:r>
              <a:rPr lang="ro-RO" b="1" i="1" dirty="0"/>
              <a:t>nu are membrană nucleară şi nici nucleoli</a:t>
            </a:r>
            <a:r>
              <a:rPr lang="ro-RO" dirty="0"/>
              <a:t>, aceasta fiind principala caracteristică structurală a celulelor procariote.</a:t>
            </a:r>
            <a:endParaRPr lang="en-US" dirty="0"/>
          </a:p>
          <a:p>
            <a:r>
              <a:rPr lang="ro-RO" dirty="0"/>
              <a:t>Vizualizarea nucleoidului prin </a:t>
            </a:r>
            <a:r>
              <a:rPr lang="ro-RO" b="1" dirty="0"/>
              <a:t>microscopie optică</a:t>
            </a:r>
            <a:r>
              <a:rPr lang="ro-RO" dirty="0"/>
              <a:t> este dificilă deoarece citoplasma celulei bacteriene este “burată” de ARN ribozomal şi solubil care maschează ADN nuclear dispus difuz în citoplasmă. Evidenţierea este posibilă cu </a:t>
            </a:r>
            <a:r>
              <a:rPr lang="ro-RO" i="1" dirty="0"/>
              <a:t>coloraţii speciale pentru acizii nucleici</a:t>
            </a:r>
            <a:r>
              <a:rPr lang="ro-RO" dirty="0"/>
              <a:t> (Feulgen, Brachet) după hidroliza ARN citoplasmatic. Materialul nuclear bacterian apare </a:t>
            </a:r>
            <a:r>
              <a:rPr lang="ro-RO" b="1" i="1" dirty="0"/>
              <a:t>dispersat în citoplasmă, cu zone de concentrare maximă către centrul spaţiului citoplasmatic</a:t>
            </a:r>
            <a:r>
              <a:rPr lang="ro-RO" dirty="0"/>
              <a:t>.</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08"/>
            <a:ext cx="8229600" cy="5929402"/>
          </a:xfrm>
        </p:spPr>
        <p:txBody>
          <a:bodyPr>
            <a:normAutofit fontScale="70000" lnSpcReduction="20000"/>
          </a:bodyPr>
          <a:lstStyle/>
          <a:p>
            <a:r>
              <a:rPr lang="ro-RO" b="1" dirty="0"/>
              <a:t>Microscopia electronică</a:t>
            </a:r>
            <a:r>
              <a:rPr lang="ro-RO" i="1" dirty="0"/>
              <a:t> </a:t>
            </a:r>
            <a:r>
              <a:rPr lang="ro-RO" dirty="0"/>
              <a:t>este cea care permite evidenţierea detaliilor de structură:  </a:t>
            </a:r>
            <a:r>
              <a:rPr lang="ro-RO" b="1" i="1" dirty="0"/>
              <a:t>lipsa membranei nucleare cu ADN difuz în citoplasmă, lipsă nucleol, cromozom unic, inelar, alcătuit dintr-o moleculă ADN dublu catenară, lungă, răsucită în formă de “scul”</a:t>
            </a:r>
            <a:r>
              <a:rPr lang="ro-RO" dirty="0"/>
              <a:t> (sediul genomului celular). Nucleoidul conţine: </a:t>
            </a:r>
            <a:r>
              <a:rPr lang="ro-RO" i="1" dirty="0"/>
              <a:t>60% ADN, 30% ARN şi 10% proteine (enzimă: ARN-polimerază)</a:t>
            </a:r>
            <a:r>
              <a:rPr lang="ro-RO" dirty="0"/>
              <a:t>. Nucleoidul, localizat în mod obişnuit în partea centrală a celulei, poate fi </a:t>
            </a:r>
            <a:r>
              <a:rPr lang="ro-RO" i="1" dirty="0"/>
              <a:t>legat de membrana citoplasmatică prin intermediul mezozomilor</a:t>
            </a:r>
            <a:r>
              <a:rPr lang="ro-RO" dirty="0"/>
              <a:t>.</a:t>
            </a:r>
            <a:endParaRPr lang="en-US" dirty="0"/>
          </a:p>
          <a:p>
            <a:r>
              <a:rPr lang="ro-RO" dirty="0"/>
              <a:t>Din punct de vedere chimic ADN este constituit din </a:t>
            </a:r>
            <a:r>
              <a:rPr lang="ro-RO" b="1" i="1" dirty="0"/>
              <a:t>baze azotate purinice</a:t>
            </a:r>
            <a:r>
              <a:rPr lang="ro-RO" b="1" dirty="0"/>
              <a:t> </a:t>
            </a:r>
            <a:r>
              <a:rPr lang="ro-RO" dirty="0"/>
              <a:t>(adenină-A şi guanină-G), </a:t>
            </a:r>
            <a:r>
              <a:rPr lang="ro-RO" b="1" i="1" dirty="0"/>
              <a:t>baze azotate pirimidinice</a:t>
            </a:r>
            <a:r>
              <a:rPr lang="ro-RO" dirty="0"/>
              <a:t> (citozină-C şi timină-T), </a:t>
            </a:r>
            <a:r>
              <a:rPr lang="ro-RO" b="1" i="1" dirty="0"/>
              <a:t>un zahar</a:t>
            </a:r>
            <a:r>
              <a:rPr lang="ro-RO" dirty="0"/>
              <a:t> (dezoxiriboză) şi </a:t>
            </a:r>
            <a:r>
              <a:rPr lang="ro-RO" b="1" i="1" dirty="0"/>
              <a:t>acid fosforic</a:t>
            </a:r>
            <a:r>
              <a:rPr lang="ro-RO" dirty="0"/>
              <a:t>. </a:t>
            </a:r>
            <a:r>
              <a:rPr lang="ro-RO" i="1" dirty="0"/>
              <a:t>O bază azotată purinică sau pirimidinică legată de o moleculă de dezoxiriboză şi de un radical fosforic</a:t>
            </a:r>
            <a:r>
              <a:rPr lang="ro-RO" dirty="0"/>
              <a:t> reprezintă o unitate funcţională numită </a:t>
            </a:r>
            <a:r>
              <a:rPr lang="ro-RO" b="1" dirty="0"/>
              <a:t>nucleotid</a:t>
            </a:r>
            <a:r>
              <a:rPr lang="ro-RO" dirty="0"/>
              <a:t>; nucleotidele, la rândul lor, sunt unite între ele prin componentele fosforice formând un </a:t>
            </a:r>
            <a:r>
              <a:rPr lang="ro-RO" b="1" dirty="0"/>
              <a:t>lanţ polinucleotidic (catenă)</a:t>
            </a:r>
            <a:r>
              <a:rPr lang="ro-RO" dirty="0"/>
              <a:t>. </a:t>
            </a:r>
            <a:r>
              <a:rPr lang="ro-RO" b="1" dirty="0"/>
              <a:t>Structura dublu helicoidală a ADN </a:t>
            </a:r>
            <a:r>
              <a:rPr lang="ro-RO" dirty="0"/>
              <a:t>(model propus de Watson şi Crick în 1953) se realizează prin </a:t>
            </a:r>
            <a:r>
              <a:rPr lang="ro-RO" b="1" i="1" dirty="0"/>
              <a:t>înfăşurarea a două lanţuri polinucleotidice</a:t>
            </a:r>
            <a:r>
              <a:rPr lang="ro-RO" dirty="0"/>
              <a:t>, orientate cu bazele spre interiorul structurii, astfel încât faţă în faţă să se găsească întotdeauna fie adenina şi timina, fie citozina şi guanina. Structura spaţială astfel formată se stabilizează prin două legături de hidrogen între timină şi adenină şi trei legături de hidrogen între citozină şi guanină.</a:t>
            </a:r>
            <a:endParaRPr lang="en-US" dirty="0"/>
          </a:p>
          <a:p>
            <a:r>
              <a:rPr lang="ro-RO" dirty="0"/>
              <a:t>Funcţia nucleului bacterian constă în </a:t>
            </a:r>
            <a:r>
              <a:rPr lang="ro-RO" b="1" i="1" dirty="0"/>
              <a:t>depozitarea informaţiei genetice</a:t>
            </a:r>
            <a:r>
              <a:rPr lang="ro-RO" dirty="0"/>
              <a:t> necesară autoreplicării precum şi pentru organizarea structurală şi funcţională a celulei bacteriene. Constituie sediul eredităţii cromozomiale şi asigură toate caracterele specifice de specie ale bacteriei respective. </a:t>
            </a:r>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643998" cy="6286544"/>
          </a:xfrm>
        </p:spPr>
        <p:txBody>
          <a:bodyPr>
            <a:normAutofit fontScale="70000" lnSpcReduction="20000"/>
          </a:bodyPr>
          <a:lstStyle/>
          <a:p>
            <a:r>
              <a:rPr lang="ro-RO" b="1" dirty="0"/>
              <a:t>- Autoreplicarea ADN (diviziunea nucleului)</a:t>
            </a:r>
            <a:r>
              <a:rPr lang="ro-RO" dirty="0"/>
              <a:t> precede diviziunea celulară şi este </a:t>
            </a:r>
            <a:r>
              <a:rPr lang="ro-RO" b="1" i="1" dirty="0"/>
              <a:t>de tip semiconservativ</a:t>
            </a:r>
            <a:r>
              <a:rPr lang="ro-RO" dirty="0"/>
              <a:t>, adică </a:t>
            </a:r>
            <a:r>
              <a:rPr lang="ro-RO" i="1" dirty="0"/>
              <a:t>fiecare moleculă de ADN nou formată conţine un lanţ polinucleotidic din molecula de ADN parentală şi un lanţ polinucleotidic nou sintetizat</a:t>
            </a:r>
            <a:r>
              <a:rPr lang="ro-RO" dirty="0"/>
              <a:t>. </a:t>
            </a:r>
            <a:r>
              <a:rPr lang="ro-RO" b="1" i="1" dirty="0"/>
              <a:t>Nucleul are rol esenţial în multiplicarea bacteriilor</a:t>
            </a:r>
            <a:r>
              <a:rPr lang="ro-RO" dirty="0"/>
              <a:t>. Diviziunea nucleului începe printr-un clivaj longitudinal al cromozomului, catalizat de ADN-polimerază şi urmat apoi de resinteza catenei complementare. În celulă apar două lanţuri bicatenare (identice între ele şi identice cu parentalul) care se separă şi migrează spre polii celulei (împreună cu mezozomii care s-au dedublat concomitent cu nucleul). Apare peretele despărţitor, iar cele două celule se separă. În acest fel se transmit toate caracterele de specie la descendenţi.</a:t>
            </a:r>
            <a:endParaRPr lang="en-US" dirty="0"/>
          </a:p>
          <a:p>
            <a:pPr>
              <a:buNone/>
            </a:pPr>
            <a:r>
              <a:rPr lang="ro-RO" dirty="0"/>
              <a:t> </a:t>
            </a:r>
            <a:endParaRPr lang="en-US" dirty="0"/>
          </a:p>
          <a:p>
            <a:r>
              <a:rPr lang="ro-RO" b="1" dirty="0"/>
              <a:t>- Heteroreplicarea (sinteza proteinelor proprii bacteriei)</a:t>
            </a:r>
            <a:r>
              <a:rPr lang="ro-RO" dirty="0"/>
              <a:t>. Nucleul dirijează această sinteză pe baza informaţiei conţinută în ADN. Informaţia genetică este transmisă de la </a:t>
            </a:r>
            <a:r>
              <a:rPr lang="ro-RO" b="1" i="1" dirty="0"/>
              <a:t>molecula de ADN</a:t>
            </a:r>
            <a:r>
              <a:rPr lang="ro-RO" dirty="0"/>
              <a:t> la ribozomi prin intermediul </a:t>
            </a:r>
            <a:r>
              <a:rPr lang="ro-RO" b="1" i="1" dirty="0"/>
              <a:t>ARN mesager (ARNm)</a:t>
            </a:r>
            <a:r>
              <a:rPr lang="ro-RO" i="1" dirty="0"/>
              <a:t> </a:t>
            </a:r>
            <a:r>
              <a:rPr lang="ro-RO" b="1" i="1" dirty="0"/>
              <a:t>sau informaţional</a:t>
            </a:r>
            <a:r>
              <a:rPr lang="ro-RO" dirty="0"/>
              <a:t> </a:t>
            </a:r>
            <a:r>
              <a:rPr lang="ro-RO" b="1" i="1" dirty="0"/>
              <a:t>(prima transcripţie)</a:t>
            </a:r>
            <a:r>
              <a:rPr lang="ro-RO" dirty="0"/>
              <a:t>. Sinteza de ARNm (lanţ unic de nucleotide, fiecare nucleotid având în structură riboză, o bază azotată - guanina, citozina, adenină sau uracil- şi o moleculă de acid fosforic) este catalizată de ARN-polimerază pe modelul constituit de unul din lanţurile ADN. Moleculele de ARNm migrează apoi în citoplasmă la </a:t>
            </a:r>
            <a:r>
              <a:rPr lang="ro-RO" b="1" i="1" dirty="0"/>
              <a:t>sediile de sinteză a proteinelor reprezentate de ribozomi</a:t>
            </a:r>
            <a:r>
              <a:rPr lang="ro-RO" dirty="0"/>
              <a:t>, unde vor servi ca tipar sau matriţă pentru asamblarea acizilor aminaţi în lanţuri polipeptidice </a:t>
            </a:r>
            <a:r>
              <a:rPr lang="ro-RO" b="1" i="1" dirty="0"/>
              <a:t>(a doua transcripţie)</a:t>
            </a:r>
            <a:r>
              <a:rPr lang="ro-RO" dirty="0"/>
              <a:t>. Aminoacizii de structură activaţi enzimatic sunt transportaţi din citoplasmă la ribozomi de molecule de </a:t>
            </a:r>
            <a:r>
              <a:rPr lang="ro-RO" b="1" i="1" dirty="0"/>
              <a:t>ARN de transport sau solubil (ARNt)</a:t>
            </a:r>
            <a:r>
              <a:rPr lang="ro-RO" dirty="0"/>
              <a:t> specifice fiecărui aminoacid.</a:t>
            </a:r>
            <a:endParaRPr lang="en-US" dirty="0"/>
          </a:p>
          <a:p>
            <a:r>
              <a:rPr lang="ro-RO" dirty="0"/>
              <a:t>În afară de ADN cromozomial, la unele bacterii sunt prezente </a:t>
            </a:r>
            <a:r>
              <a:rPr lang="ro-RO" b="1" i="1" dirty="0"/>
              <a:t>molecule circulare mici, extracromozomiale de ADN</a:t>
            </a:r>
            <a:r>
              <a:rPr lang="ro-RO" dirty="0"/>
              <a:t> care se numesc </a:t>
            </a:r>
            <a:r>
              <a:rPr lang="ro-RO" b="1" dirty="0"/>
              <a:t>plasmide </a:t>
            </a:r>
            <a:r>
              <a:rPr lang="ro-RO" dirty="0"/>
              <a:t>şi care se replică independent de cromozomul bacterian.</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77500" lnSpcReduction="20000"/>
          </a:bodyPr>
          <a:lstStyle/>
          <a:p>
            <a:r>
              <a:rPr lang="ro-RO" b="1" i="1" dirty="0"/>
              <a:t>2.2.2. CITOPLASMA</a:t>
            </a:r>
            <a:endParaRPr lang="en-US" dirty="0"/>
          </a:p>
          <a:p>
            <a:r>
              <a:rPr lang="ro-RO" dirty="0"/>
              <a:t>Situată între materialul nuclear şi faţa internă a membranei citoplasmatice, citoplasma este un </a:t>
            </a:r>
            <a:r>
              <a:rPr lang="ro-RO" b="1" i="1" dirty="0"/>
              <a:t>sistem coloidal complex</a:t>
            </a:r>
            <a:r>
              <a:rPr lang="ro-RO" i="1" dirty="0"/>
              <a:t> </a:t>
            </a:r>
            <a:r>
              <a:rPr lang="ro-RO" dirty="0"/>
              <a:t>alcătuit din aproximativ </a:t>
            </a:r>
            <a:r>
              <a:rPr lang="ro-RO" i="1" dirty="0"/>
              <a:t>80% apă</a:t>
            </a:r>
            <a:r>
              <a:rPr lang="ro-RO" dirty="0"/>
              <a:t>, în care se găseşte o cantitate mare de </a:t>
            </a:r>
            <a:r>
              <a:rPr lang="ro-RO" i="1" dirty="0"/>
              <a:t>molecule organice mici</a:t>
            </a:r>
            <a:r>
              <a:rPr lang="ro-RO" dirty="0"/>
              <a:t> (rezultate ale metabolismului bacterian), </a:t>
            </a:r>
            <a:r>
              <a:rPr lang="ro-RO" i="1" dirty="0"/>
              <a:t>ioni anorganici, enzime </a:t>
            </a:r>
            <a:r>
              <a:rPr lang="ro-RO" dirty="0"/>
              <a:t>şi</a:t>
            </a:r>
            <a:r>
              <a:rPr lang="ro-RO" i="1" dirty="0"/>
              <a:t> acizi ribonucleici</a:t>
            </a:r>
            <a:r>
              <a:rPr lang="ro-RO" dirty="0"/>
              <a:t> (ARN ribozomal, ARN de transport, ARN mesager). În funcţie de specie, în citoplasma bacteriilor se mai pot găsi: </a:t>
            </a:r>
            <a:r>
              <a:rPr lang="ro-RO" i="1" dirty="0"/>
              <a:t>plasmide, vacuole </a:t>
            </a:r>
            <a:r>
              <a:rPr lang="ro-RO" dirty="0"/>
              <a:t>şi</a:t>
            </a:r>
            <a:r>
              <a:rPr lang="ro-RO" i="1" dirty="0"/>
              <a:t> incluzii</a:t>
            </a:r>
            <a:r>
              <a:rPr lang="ro-RO" dirty="0"/>
              <a:t>. Este </a:t>
            </a:r>
            <a:r>
              <a:rPr lang="ro-RO" b="1" i="1" dirty="0"/>
              <a:t>necompartimentată</a:t>
            </a:r>
            <a:r>
              <a:rPr lang="ro-RO" dirty="0"/>
              <a:t> </a:t>
            </a:r>
            <a:r>
              <a:rPr lang="ro-RO" i="1" dirty="0"/>
              <a:t>fiind lipsită de</a:t>
            </a:r>
            <a:r>
              <a:rPr lang="ro-RO" dirty="0"/>
              <a:t> unele organite celulare prezente la celulele eucariote, cum sunt </a:t>
            </a:r>
            <a:r>
              <a:rPr lang="ro-RO" i="1" dirty="0"/>
              <a:t>reticulul endoplasmatic, aparatul Golgi, mitocondriile</a:t>
            </a:r>
            <a:r>
              <a:rPr lang="ro-RO" dirty="0"/>
              <a:t>.</a:t>
            </a:r>
            <a:endParaRPr lang="en-US" dirty="0"/>
          </a:p>
          <a:p>
            <a:r>
              <a:rPr lang="ro-RO" dirty="0"/>
              <a:t>La microscopul optic citoplasma apare omogenă, amorfă, iar la cel electronic, fin granulată datorită unui număr mare de ribozomi. Se apreciază că o celulă bacteriană are aproximativ între 20.000-40.000 de ribozomi care conţin 80-90% din ARN citoplasmatic. Cantitatea crescută de ARN din citoplasmă explică bazofilia accentuată a acesteia.</a:t>
            </a:r>
            <a:endParaRPr lang="en-US" dirty="0"/>
          </a:p>
          <a:p>
            <a:r>
              <a:rPr lang="ro-RO" b="1" dirty="0"/>
              <a:t>a. Ribozomii</a:t>
            </a:r>
            <a:endParaRPr lang="en-US" dirty="0"/>
          </a:p>
          <a:p>
            <a:r>
              <a:rPr lang="ro-RO" dirty="0"/>
              <a:t>Principalele elemente ale citoplasmei, sunt </a:t>
            </a:r>
            <a:r>
              <a:rPr lang="ro-RO" b="1" i="1" dirty="0"/>
              <a:t>structuri sferice</a:t>
            </a:r>
            <a:r>
              <a:rPr lang="ro-RO" dirty="0"/>
              <a:t>, mai mici decât ribozomii celulelor eucariote, şi reprezintă </a:t>
            </a:r>
            <a:r>
              <a:rPr lang="ro-RO" b="1" i="1" dirty="0"/>
              <a:t>sediul sintezelor proteice</a:t>
            </a:r>
            <a:r>
              <a:rPr lang="ro-RO" dirty="0"/>
              <a:t> din celulă. </a:t>
            </a:r>
            <a:endParaRPr lang="en-US" dirty="0"/>
          </a:p>
          <a:p>
            <a:r>
              <a:rPr lang="ro-RO" dirty="0"/>
              <a:t>Au constanta de sedimentare de 70S (</a:t>
            </a:r>
            <a:r>
              <a:rPr lang="ro-RO" i="1" dirty="0"/>
              <a:t>compleţi</a:t>
            </a:r>
            <a:r>
              <a:rPr lang="ro-RO" dirty="0"/>
              <a:t>), ce se menţine stabilă în prezenţa unei anumite concentraţii de Mg</a:t>
            </a:r>
            <a:r>
              <a:rPr lang="ro-RO" baseline="30000" dirty="0"/>
              <a:t>2+</a:t>
            </a:r>
            <a:r>
              <a:rPr lang="ro-RO" dirty="0"/>
              <a:t> şi K</a:t>
            </a:r>
            <a:r>
              <a:rPr lang="ro-RO" baseline="30000" dirty="0"/>
              <a:t>+ </a:t>
            </a:r>
            <a:r>
              <a:rPr lang="ro-RO" dirty="0"/>
              <a:t>din citoplasmă. În absenţa ionilor de Mg</a:t>
            </a:r>
            <a:r>
              <a:rPr lang="ro-RO" baseline="30000" dirty="0"/>
              <a:t>2+</a:t>
            </a:r>
            <a:r>
              <a:rPr lang="ro-RO" dirty="0"/>
              <a:t> are loc disocierea ribozomilor în subunităţi de 50S şi 30S (</a:t>
            </a:r>
            <a:r>
              <a:rPr lang="ro-RO" i="1" dirty="0"/>
              <a:t>incompleţi</a:t>
            </a:r>
            <a:r>
              <a:rPr lang="ro-RO" dirty="0"/>
              <a:t>), subunităţi care reprezintă ţintă pentru acţiunea unor antibiotice (streptomicină, eritromicină, cloramfenicol). </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77500" lnSpcReduction="20000"/>
          </a:bodyPr>
          <a:lstStyle/>
          <a:p>
            <a:pPr marL="514350" indent="-514350" algn="ctr">
              <a:buAutoNum type="arabicPeriod"/>
            </a:pPr>
            <a:r>
              <a:rPr lang="ro-RO" b="1" dirty="0" smtClean="0"/>
              <a:t>MORFOLOGIA BACTERIILOR</a:t>
            </a:r>
          </a:p>
          <a:p>
            <a:pPr marL="514350" indent="-514350" algn="ctr">
              <a:buNone/>
            </a:pPr>
            <a:endParaRPr lang="en-US" dirty="0"/>
          </a:p>
          <a:p>
            <a:r>
              <a:rPr lang="ro-RO" dirty="0"/>
              <a:t>Bacteriile sunt </a:t>
            </a:r>
            <a:r>
              <a:rPr lang="ro-RO" b="1" i="1" dirty="0"/>
              <a:t>organisme unicelulare asexuate</a:t>
            </a:r>
            <a:r>
              <a:rPr lang="ro-RO" dirty="0"/>
              <a:t> (celula somatică fiind şi celula reproducătoare), </a:t>
            </a:r>
            <a:r>
              <a:rPr lang="ro-RO" b="1" i="1" dirty="0"/>
              <a:t>procariote</a:t>
            </a:r>
            <a:r>
              <a:rPr lang="ro-RO" b="1" dirty="0"/>
              <a:t> </a:t>
            </a:r>
            <a:r>
              <a:rPr lang="ro-RO" dirty="0"/>
              <a:t>(cu nucleu alcătuit dintr-un unic cromozom, fără membrană nucleară, fără nucleoli), </a:t>
            </a:r>
            <a:r>
              <a:rPr lang="ro-RO" b="1" i="1" dirty="0"/>
              <a:t>haploide</a:t>
            </a:r>
            <a:r>
              <a:rPr lang="ro-RO" dirty="0"/>
              <a:t> (cu unic set de gene), </a:t>
            </a:r>
            <a:r>
              <a:rPr lang="ro-RO" b="1" i="1" dirty="0"/>
              <a:t>divizibile în celule identice</a:t>
            </a:r>
            <a:r>
              <a:rPr lang="ro-RO" dirty="0"/>
              <a:t>.</a:t>
            </a:r>
            <a:endParaRPr lang="en-US" dirty="0"/>
          </a:p>
          <a:p>
            <a:r>
              <a:rPr lang="ro-RO" dirty="0"/>
              <a:t>Dimensiunea, forma şi aşezarea bacteriilor, criteriu important pentru identificarea lor, este posibilă cu ajutorul microscopului optic, utilizând preparatul nativ şi preparatul fixat şi colorat (frotiu), dar detaliile morfologice şi structurale pot fi puse în evidenţă numai prin microscopie electronică.</a:t>
            </a:r>
            <a:endParaRPr lang="en-US" dirty="0"/>
          </a:p>
          <a:p>
            <a:pPr>
              <a:buNone/>
            </a:pPr>
            <a:r>
              <a:rPr lang="ro-RO" b="1" dirty="0"/>
              <a:t> </a:t>
            </a:r>
            <a:endParaRPr lang="en-US" dirty="0"/>
          </a:p>
          <a:p>
            <a:r>
              <a:rPr lang="ro-RO" b="1" cap="all" dirty="0"/>
              <a:t>1.1. Dimensiuni</a:t>
            </a:r>
            <a:endParaRPr lang="en-US" b="1" dirty="0"/>
          </a:p>
          <a:p>
            <a:r>
              <a:rPr lang="ro-RO" dirty="0"/>
              <a:t>Dimensiunile bacteriilor se exprimă în </a:t>
            </a:r>
            <a:r>
              <a:rPr lang="ro-RO" b="1" i="1" dirty="0"/>
              <a:t>micrometri</a:t>
            </a:r>
            <a:r>
              <a:rPr lang="ro-RO" b="1" dirty="0"/>
              <a:t> </a:t>
            </a:r>
            <a:r>
              <a:rPr lang="ro-RO" dirty="0"/>
              <a:t>(1</a:t>
            </a:r>
            <a:r>
              <a:rPr lang="ro-RO" dirty="0">
                <a:sym typeface="Symbol"/>
              </a:rPr>
              <a:t></a:t>
            </a:r>
            <a:r>
              <a:rPr lang="ro-RO" dirty="0"/>
              <a:t> = 10</a:t>
            </a:r>
            <a:r>
              <a:rPr lang="ro-RO" baseline="30000" dirty="0"/>
              <a:t>-3 </a:t>
            </a:r>
            <a:r>
              <a:rPr lang="ro-RO" dirty="0"/>
              <a:t>mm), variaţiile fiind în funcţie de specie, formă, mediu şi vârsta culturii. În general, dimensiunea bacteriilor este cuprinsă între </a:t>
            </a:r>
            <a:r>
              <a:rPr lang="ro-RO" b="1" i="1" dirty="0"/>
              <a:t>1-10</a:t>
            </a:r>
            <a:r>
              <a:rPr lang="ro-RO" b="1" i="1" dirty="0">
                <a:sym typeface="Symbol"/>
              </a:rPr>
              <a:t></a:t>
            </a:r>
            <a:r>
              <a:rPr lang="ro-RO" dirty="0"/>
              <a:t>. </a:t>
            </a:r>
            <a:endParaRPr lang="en-US" dirty="0"/>
          </a:p>
          <a:p>
            <a:r>
              <a:rPr lang="ro-RO" dirty="0"/>
              <a:t>Cele mai mici bacterii sunt reprezentanţii genului Mycoplasma (diametrul 0,3-0,8</a:t>
            </a:r>
            <a:r>
              <a:rPr lang="ro-RO" dirty="0">
                <a:sym typeface="Symbol"/>
              </a:rPr>
              <a:t></a:t>
            </a:r>
            <a:r>
              <a:rPr lang="ro-RO" dirty="0"/>
              <a:t>), pe când cele mai mari ajung până la o lungime de 10</a:t>
            </a:r>
            <a:r>
              <a:rPr lang="ro-RO" dirty="0">
                <a:sym typeface="Symbol"/>
              </a:rPr>
              <a:t></a:t>
            </a:r>
            <a:r>
              <a:rPr lang="ro-RO" dirty="0"/>
              <a:t> (bacilul antraxului), 15-20</a:t>
            </a:r>
            <a:r>
              <a:rPr lang="ro-RO" dirty="0">
                <a:sym typeface="Symbol"/>
              </a:rPr>
              <a:t></a:t>
            </a:r>
            <a:r>
              <a:rPr lang="ro-RO" dirty="0"/>
              <a:t> (spirochetele). </a:t>
            </a:r>
            <a:endParaRPr lang="en-US" dirty="0"/>
          </a:p>
          <a:p>
            <a:r>
              <a:rPr lang="ro-RO" dirty="0"/>
              <a:t>Formele filamentoase, cum sunt actinomicetele, pot atinge o lungime până la 500</a:t>
            </a:r>
            <a:r>
              <a:rPr lang="ro-RO" dirty="0">
                <a:sym typeface="Symbol"/>
              </a:rPr>
              <a:t></a:t>
            </a:r>
            <a:r>
              <a:rPr lang="ro-RO" dirty="0"/>
              <a:t>.  </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00792"/>
          </a:xfrm>
        </p:spPr>
        <p:txBody>
          <a:bodyPr>
            <a:normAutofit fontScale="70000" lnSpcReduction="20000"/>
          </a:bodyPr>
          <a:lstStyle/>
          <a:p>
            <a:r>
              <a:rPr lang="ro-RO" dirty="0"/>
              <a:t>Din punct de vedere chimic sunt alcătuiţi din 60% ARN şi 40% proteine. O parte de ribozomi se asociază formând </a:t>
            </a:r>
            <a:r>
              <a:rPr lang="ro-RO" i="1" dirty="0"/>
              <a:t>polizomi </a:t>
            </a:r>
            <a:r>
              <a:rPr lang="ro-RO" dirty="0"/>
              <a:t>(mai ales în timpul sintezelor proteice), alţii sunt </a:t>
            </a:r>
            <a:r>
              <a:rPr lang="ro-RO" i="1" dirty="0"/>
              <a:t>liberi</a:t>
            </a:r>
            <a:r>
              <a:rPr lang="ro-RO" dirty="0"/>
              <a:t>, iar o a treia categorie </a:t>
            </a:r>
            <a:r>
              <a:rPr lang="ro-RO" i="1" dirty="0"/>
              <a:t>se ataşează mezozomilor</a:t>
            </a:r>
            <a:r>
              <a:rPr lang="ro-RO" dirty="0"/>
              <a:t> sau </a:t>
            </a:r>
            <a:r>
              <a:rPr lang="ro-RO" i="1" dirty="0"/>
              <a:t>membranei citoplasmatice</a:t>
            </a:r>
            <a:r>
              <a:rPr lang="ro-RO" dirty="0"/>
              <a:t>.</a:t>
            </a:r>
            <a:endParaRPr lang="en-US" dirty="0"/>
          </a:p>
          <a:p>
            <a:r>
              <a:rPr lang="ro-RO" dirty="0"/>
              <a:t>La nivelul ribozomilor </a:t>
            </a:r>
            <a:r>
              <a:rPr lang="ro-RO" b="1" i="1" dirty="0"/>
              <a:t>sunt sintetizate toate enzimele necesare metabolismului</a:t>
            </a:r>
            <a:r>
              <a:rPr lang="ro-RO" dirty="0"/>
              <a:t> care caracterizează fiziologia bacteriei. Majoritatea sunt localizate în formaţiunile membranoase ale celulei, membrană citoplasmatică şi mezozomi. Sinteza tuturor celorlalte micro şi macromolecule celulare va fi rezultatul activităţii înlănţuite a enzimelor.</a:t>
            </a:r>
            <a:endParaRPr lang="en-US" dirty="0"/>
          </a:p>
          <a:p>
            <a:pPr>
              <a:buNone/>
            </a:pPr>
            <a:r>
              <a:rPr lang="ro-RO" b="1" dirty="0"/>
              <a:t> </a:t>
            </a:r>
            <a:endParaRPr lang="en-US" dirty="0"/>
          </a:p>
          <a:p>
            <a:r>
              <a:rPr lang="ro-RO" b="1" dirty="0"/>
              <a:t>b. Mezozomii</a:t>
            </a:r>
            <a:endParaRPr lang="en-US" dirty="0"/>
          </a:p>
          <a:p>
            <a:r>
              <a:rPr lang="ro-RO" dirty="0"/>
              <a:t>Sunt </a:t>
            </a:r>
            <a:r>
              <a:rPr lang="ro-RO" b="1" i="1" dirty="0"/>
              <a:t>structuri membranare</a:t>
            </a:r>
            <a:r>
              <a:rPr lang="ro-RO" dirty="0"/>
              <a:t> care se formează prin </a:t>
            </a:r>
            <a:r>
              <a:rPr lang="ro-RO" b="1" i="1" dirty="0"/>
              <a:t>invaginarea membranei citoplasmatice</a:t>
            </a:r>
            <a:r>
              <a:rPr lang="ro-RO" dirty="0"/>
              <a:t> sub formă de buzunar sau în deget de mănuşă, prezente la </a:t>
            </a:r>
            <a:r>
              <a:rPr lang="ro-RO" b="1" i="1" dirty="0"/>
              <a:t>bacteriile Gram pozitive</a:t>
            </a:r>
            <a:r>
              <a:rPr lang="ro-RO" i="1" dirty="0"/>
              <a:t> </a:t>
            </a:r>
            <a:r>
              <a:rPr lang="ro-RO" dirty="0"/>
              <a:t>şi ocazional la cele Gram negative. Ei formează în citoplasmă cavităţi deschise spre spaţiul periplasmic (spaţiul dintre membrana citoplasmatică şi peretele celular) şi sunt în contact direct cu materialul nuclear. Au o </a:t>
            </a:r>
            <a:r>
              <a:rPr lang="ro-RO" i="1" dirty="0"/>
              <a:t>organizare mai complexă la bacteriile Gram pozitive şi sunt mai rudimentari la bacteriile Gram negative</a:t>
            </a:r>
            <a:r>
              <a:rPr lang="ro-RO" dirty="0"/>
              <a:t>.</a:t>
            </a:r>
            <a:endParaRPr lang="en-US" dirty="0"/>
          </a:p>
          <a:p>
            <a:r>
              <a:rPr lang="ro-RO" dirty="0"/>
              <a:t>Aspectul mezozomilor (lamelari, veziculari şi tubulari) cât şi localizarea lor în celulă (septali, periferici şi nucleari) depind de starea fiziologică a celulelor.</a:t>
            </a:r>
            <a:endParaRPr lang="en-US" dirty="0"/>
          </a:p>
          <a:p>
            <a:r>
              <a:rPr lang="ro-RO" dirty="0"/>
              <a:t>Din punct de vedere chimic, spre deosebire de membrana citoplasmatică, membranele mezozomiale nu conţin sau conţin în cantitate mică unele enzime şi componente ale transportului de electroni (ATP-aze, dehidrogenaze, citocromi), ceea ce explică incapacitatea lor de a îndeplini procese de transport care necesită sisteme energetice de membrană.</a:t>
            </a:r>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715148"/>
          </a:xfrm>
        </p:spPr>
        <p:txBody>
          <a:bodyPr>
            <a:normAutofit fontScale="70000" lnSpcReduction="20000"/>
          </a:bodyPr>
          <a:lstStyle/>
          <a:p>
            <a:r>
              <a:rPr lang="ro-RO" b="1" i="1" dirty="0"/>
              <a:t>Funcţiile mezozomilor</a:t>
            </a:r>
            <a:endParaRPr lang="en-US" dirty="0"/>
          </a:p>
          <a:p>
            <a:pPr lvl="0"/>
            <a:r>
              <a:rPr lang="ro-RO" dirty="0"/>
              <a:t>participă la </a:t>
            </a:r>
            <a:r>
              <a:rPr lang="ro-RO" i="1" dirty="0"/>
              <a:t>replicarea cromozomului bacterian</a:t>
            </a:r>
            <a:r>
              <a:rPr lang="ro-RO" dirty="0"/>
              <a:t> şi </a:t>
            </a:r>
            <a:r>
              <a:rPr lang="ro-RO" i="1" dirty="0"/>
              <a:t>diviziunea celulară</a:t>
            </a:r>
            <a:r>
              <a:rPr lang="ro-RO" dirty="0"/>
              <a:t>;</a:t>
            </a:r>
            <a:endParaRPr lang="en-US" dirty="0"/>
          </a:p>
          <a:p>
            <a:pPr lvl="0"/>
            <a:r>
              <a:rPr lang="ro-RO" i="1" dirty="0"/>
              <a:t>sediul unor enzime hidrolitice</a:t>
            </a:r>
            <a:r>
              <a:rPr lang="ro-RO" dirty="0"/>
              <a:t> care îndeplinesc rolul enzimelor lizozomale de la celulele eucariote;</a:t>
            </a:r>
            <a:endParaRPr lang="en-US" dirty="0"/>
          </a:p>
          <a:p>
            <a:pPr lvl="0"/>
            <a:r>
              <a:rPr lang="ro-RO" i="1" dirty="0"/>
              <a:t>sinteza şi secreţia unor exoenzime</a:t>
            </a:r>
            <a:r>
              <a:rPr lang="ro-RO" dirty="0"/>
              <a:t> (penicilinaza sau cefalosporinaza);</a:t>
            </a:r>
            <a:endParaRPr lang="en-US" dirty="0"/>
          </a:p>
          <a:p>
            <a:pPr lvl="0"/>
            <a:r>
              <a:rPr lang="ro-RO" i="1" dirty="0"/>
              <a:t>participă la reacţiile de fosforilare oxidativă şi oxidoreducere</a:t>
            </a:r>
            <a:r>
              <a:rPr lang="ro-RO" dirty="0"/>
              <a:t> (minor).</a:t>
            </a:r>
            <a:endParaRPr lang="en-US" dirty="0"/>
          </a:p>
          <a:p>
            <a:pPr>
              <a:buNone/>
            </a:pPr>
            <a:r>
              <a:rPr lang="ro-RO" b="1" dirty="0"/>
              <a:t> </a:t>
            </a:r>
            <a:endParaRPr lang="en-US" dirty="0"/>
          </a:p>
          <a:p>
            <a:r>
              <a:rPr lang="ro-RO" b="1" dirty="0"/>
              <a:t>c. Plasmidele</a:t>
            </a:r>
            <a:endParaRPr lang="en-US" dirty="0"/>
          </a:p>
          <a:p>
            <a:r>
              <a:rPr lang="ro-RO" dirty="0"/>
              <a:t>Organite specifice celulei procariote, reprezintă </a:t>
            </a:r>
            <a:r>
              <a:rPr lang="ro-RO" b="1" i="1" dirty="0"/>
              <a:t>unităţi genetice extracromozomiale</a:t>
            </a:r>
            <a:r>
              <a:rPr lang="ro-RO" dirty="0"/>
              <a:t> prezente numai la unii indivizi bacterieni (se pot transfera de la un individ bacterian la altul). Sunt </a:t>
            </a:r>
            <a:r>
              <a:rPr lang="ro-RO" b="1" i="1" dirty="0"/>
              <a:t>molecule circulare de ADN, mici</a:t>
            </a:r>
            <a:r>
              <a:rPr lang="ro-RO" dirty="0"/>
              <a:t>, </a:t>
            </a:r>
            <a:r>
              <a:rPr lang="ro-RO" b="1" i="1" dirty="0"/>
              <a:t>capabile să se replice independent de cromozomul bacterian</a:t>
            </a:r>
            <a:r>
              <a:rPr lang="ro-RO" dirty="0"/>
              <a:t> şi care sunt </a:t>
            </a:r>
            <a:r>
              <a:rPr lang="ro-RO" b="1" i="1" dirty="0"/>
              <a:t>responsabile de ereditatea extracromozomială</a:t>
            </a:r>
            <a:r>
              <a:rPr lang="ro-RO" dirty="0"/>
              <a:t> (rol în transmiterea unor caractere cum este rezistenţa la antibiotice). </a:t>
            </a:r>
            <a:endParaRPr lang="en-US" dirty="0"/>
          </a:p>
          <a:p>
            <a:r>
              <a:rPr lang="ro-RO" b="1" dirty="0"/>
              <a:t>d. Incluziile granulare</a:t>
            </a:r>
            <a:r>
              <a:rPr lang="ro-RO" dirty="0"/>
              <a:t> </a:t>
            </a:r>
            <a:r>
              <a:rPr lang="ro-RO" b="1" dirty="0"/>
              <a:t>(depozite de substanţe de rezervă)</a:t>
            </a:r>
            <a:endParaRPr lang="en-US" dirty="0"/>
          </a:p>
          <a:p>
            <a:r>
              <a:rPr lang="ro-RO" dirty="0"/>
              <a:t>Descrise la unele specii bacteriene, sunt </a:t>
            </a:r>
            <a:r>
              <a:rPr lang="ro-RO" b="1" i="1" dirty="0"/>
              <a:t>formaţiuni structurale inerte, temporare</a:t>
            </a:r>
            <a:r>
              <a:rPr lang="ro-RO" dirty="0"/>
              <a:t>, de diferite dimensiuni, variind în funcţie de specia bacteriană şi condiţiile de mediu. </a:t>
            </a:r>
            <a:endParaRPr lang="en-US" dirty="0"/>
          </a:p>
          <a:p>
            <a:r>
              <a:rPr lang="ro-RO" dirty="0"/>
              <a:t>Compoziţia lor chimică este diferită, ele putând fi de:</a:t>
            </a:r>
            <a:endParaRPr lang="en-US" dirty="0"/>
          </a:p>
          <a:p>
            <a:pPr lvl="0"/>
            <a:r>
              <a:rPr lang="ro-RO" i="1" dirty="0"/>
              <a:t>glicogen</a:t>
            </a:r>
            <a:r>
              <a:rPr lang="ro-RO" dirty="0"/>
              <a:t> (la specii din familia Enterobacteriaceae); </a:t>
            </a:r>
            <a:endParaRPr lang="en-US" dirty="0"/>
          </a:p>
          <a:p>
            <a:pPr lvl="0"/>
            <a:r>
              <a:rPr lang="ro-RO" dirty="0"/>
              <a:t>asemănătoare </a:t>
            </a:r>
            <a:r>
              <a:rPr lang="ro-RO" i="1" dirty="0"/>
              <a:t>amidonului</a:t>
            </a:r>
            <a:r>
              <a:rPr lang="ro-RO" dirty="0"/>
              <a:t> (la unii bacili aerobi sporulaţi - genul Clostridium); </a:t>
            </a:r>
            <a:endParaRPr lang="en-US" dirty="0"/>
          </a:p>
          <a:p>
            <a:pPr lvl="0"/>
            <a:r>
              <a:rPr lang="ro-RO" i="1" dirty="0"/>
              <a:t>lipide</a:t>
            </a:r>
            <a:r>
              <a:rPr lang="ro-RO" dirty="0"/>
              <a:t> (la genul Bacillus); </a:t>
            </a:r>
            <a:endParaRPr lang="en-US" dirty="0"/>
          </a:p>
          <a:p>
            <a:pPr lvl="0"/>
            <a:r>
              <a:rPr lang="ro-RO" i="1" dirty="0"/>
              <a:t>polimetafosfaţi </a:t>
            </a:r>
            <a:r>
              <a:rPr lang="ro-RO" dirty="0"/>
              <a:t>(sau incluziile de volutină descrise de Babeş şi Ernst la bacilii difterici), etc. </a:t>
            </a:r>
            <a:endParaRPr lang="en-US" dirty="0"/>
          </a:p>
          <a:p>
            <a:r>
              <a:rPr lang="ro-RO" dirty="0"/>
              <a:t>Incluziile sunt structuri legate de activitatea metabolică a celulei bacteriene şi </a:t>
            </a:r>
            <a:r>
              <a:rPr lang="ro-RO" b="1" i="1" dirty="0"/>
              <a:t>reprezintă un material de rezervă</a:t>
            </a:r>
            <a:r>
              <a:rPr lang="ro-RO" i="1" dirty="0"/>
              <a:t> </a:t>
            </a:r>
            <a:r>
              <a:rPr lang="ro-RO" dirty="0"/>
              <a:t>care poate fi folosit ca sursă de energie.</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00792"/>
          </a:xfrm>
        </p:spPr>
        <p:txBody>
          <a:bodyPr>
            <a:normAutofit fontScale="77500" lnSpcReduction="20000"/>
          </a:bodyPr>
          <a:lstStyle/>
          <a:p>
            <a:r>
              <a:rPr lang="ro-RO" b="1" dirty="0"/>
              <a:t>e. Vacuolele</a:t>
            </a:r>
            <a:endParaRPr lang="en-US" dirty="0"/>
          </a:p>
          <a:p>
            <a:r>
              <a:rPr lang="ro-RO" dirty="0"/>
              <a:t>Vacuolele, alte organite intracitoplasmatice, sunt </a:t>
            </a:r>
            <a:r>
              <a:rPr lang="ro-RO" b="1" i="1" dirty="0"/>
              <a:t>formaţiuni sferice, care conţin substanţe lichide sau gazoase</a:t>
            </a:r>
            <a:r>
              <a:rPr lang="ro-RO" dirty="0"/>
              <a:t>, înconjurate de un înveliş lipoproteic unistratificat</a:t>
            </a:r>
            <a:r>
              <a:rPr lang="ro-RO" dirty="0" smtClean="0"/>
              <a:t>.</a:t>
            </a:r>
          </a:p>
          <a:p>
            <a:pPr>
              <a:buNone/>
            </a:pPr>
            <a:r>
              <a:rPr lang="ro-RO" b="1" dirty="0"/>
              <a:t> </a:t>
            </a:r>
            <a:endParaRPr lang="en-US" dirty="0"/>
          </a:p>
          <a:p>
            <a:r>
              <a:rPr lang="ro-RO" b="1" dirty="0"/>
              <a:t>f. Oxizomii</a:t>
            </a:r>
            <a:endParaRPr lang="en-US" dirty="0"/>
          </a:p>
          <a:p>
            <a:r>
              <a:rPr lang="ro-RO" dirty="0"/>
              <a:t>Reprezintă </a:t>
            </a:r>
            <a:r>
              <a:rPr lang="ro-RO" b="1" i="1" dirty="0"/>
              <a:t>sediul enzimelor de oxidoreducere</a:t>
            </a:r>
            <a:r>
              <a:rPr lang="ro-RO" dirty="0"/>
              <a:t>. Sunt organite specifice celulei procariote. </a:t>
            </a:r>
            <a:r>
              <a:rPr lang="ro-RO" b="1" dirty="0"/>
              <a:t>În oxizomi</a:t>
            </a:r>
            <a:r>
              <a:rPr lang="ro-RO" dirty="0"/>
              <a:t> se găsesc </a:t>
            </a:r>
            <a:r>
              <a:rPr lang="ro-RO" b="1" i="1" dirty="0"/>
              <a:t>citocromii, citocromoxidaza, flavin-enzima</a:t>
            </a:r>
            <a:r>
              <a:rPr lang="ro-RO" dirty="0"/>
              <a:t> etc., iar </a:t>
            </a:r>
            <a:r>
              <a:rPr lang="ro-RO" b="1" dirty="0"/>
              <a:t>în oxizomi şi materialul solubil</a:t>
            </a:r>
            <a:r>
              <a:rPr lang="ro-RO" dirty="0"/>
              <a:t> se găsesc şi </a:t>
            </a:r>
            <a:r>
              <a:rPr lang="ro-RO" b="1" i="1" dirty="0"/>
              <a:t>enzimele ciclului Krebs</a:t>
            </a:r>
            <a:r>
              <a:rPr lang="ro-RO" dirty="0"/>
              <a:t>: </a:t>
            </a:r>
            <a:r>
              <a:rPr lang="ro-RO" i="1" dirty="0"/>
              <a:t>SDH </a:t>
            </a:r>
            <a:r>
              <a:rPr lang="ro-RO" dirty="0"/>
              <a:t>(se găseşte în cantitate crescută în oxizomi şi în cantitate scăzută în materialul solubil); </a:t>
            </a:r>
            <a:r>
              <a:rPr lang="ro-RO" i="1" dirty="0"/>
              <a:t>malic-DH</a:t>
            </a:r>
            <a:r>
              <a:rPr lang="ro-RO" dirty="0"/>
              <a:t> (se găseşte în cantităţi egale, atât în oxizomi, cât şi în materialul solubil); </a:t>
            </a:r>
            <a:r>
              <a:rPr lang="ro-RO" i="1" dirty="0"/>
              <a:t>aconitază, izocitric-DH, </a:t>
            </a:r>
            <a:r>
              <a:rPr lang="ro-RO" i="1" dirty="0">
                <a:sym typeface="Symbol"/>
              </a:rPr>
              <a:t></a:t>
            </a:r>
            <a:r>
              <a:rPr lang="ro-RO" i="1" dirty="0"/>
              <a:t>-Ketoglutaric-DH</a:t>
            </a:r>
            <a:r>
              <a:rPr lang="ro-RO" dirty="0"/>
              <a:t> (se găsesc în cantităţi scăzute în oxizomi şi în cantităţi crescute în materialul solubil</a:t>
            </a:r>
            <a:r>
              <a:rPr lang="ro-RO" dirty="0" smtClean="0"/>
              <a:t>).</a:t>
            </a:r>
          </a:p>
          <a:p>
            <a:pPr>
              <a:buNone/>
            </a:pPr>
            <a:endParaRPr lang="ro-RO" dirty="0" smtClean="0"/>
          </a:p>
          <a:p>
            <a:r>
              <a:rPr lang="ro-RO" b="1" i="1" dirty="0"/>
              <a:t>2.2.3. MEMBRANA CITOPLASMATICĂ</a:t>
            </a:r>
            <a:endParaRPr lang="en-US" b="1" dirty="0"/>
          </a:p>
          <a:p>
            <a:r>
              <a:rPr lang="ro-RO" dirty="0"/>
              <a:t>Apare ca un </a:t>
            </a:r>
            <a:r>
              <a:rPr lang="ro-RO" b="1" i="1" dirty="0"/>
              <a:t>strat foarte subţire care înconjoară citoplasma</a:t>
            </a:r>
            <a:r>
              <a:rPr lang="ro-RO" dirty="0"/>
              <a:t> şi este foarte aderentă de peretele celular. Este o </a:t>
            </a:r>
            <a:r>
              <a:rPr lang="ro-RO" b="1" i="1" dirty="0"/>
              <a:t>membrană fină</a:t>
            </a:r>
            <a:r>
              <a:rPr lang="ro-RO" b="1" dirty="0"/>
              <a:t> </a:t>
            </a:r>
            <a:r>
              <a:rPr lang="ro-RO" dirty="0"/>
              <a:t>(6,5-7nm), </a:t>
            </a:r>
            <a:r>
              <a:rPr lang="ro-RO" b="1" i="1" dirty="0"/>
              <a:t>elastică</a:t>
            </a:r>
            <a:r>
              <a:rPr lang="ro-RO" dirty="0"/>
              <a:t>, lipsită de rezistenţă mecanică</a:t>
            </a:r>
            <a:r>
              <a:rPr lang="ro-RO" i="1" dirty="0"/>
              <a:t>, </a:t>
            </a:r>
            <a:r>
              <a:rPr lang="ro-RO" dirty="0"/>
              <a:t>reprezentând zona unde se produc </a:t>
            </a:r>
            <a:r>
              <a:rPr lang="ro-RO" b="1" i="1" dirty="0"/>
              <a:t>fenomenele de permeabilitate osmotică şi selectivă</a:t>
            </a:r>
            <a:r>
              <a:rPr lang="ro-RO" i="1" dirty="0"/>
              <a:t> </a:t>
            </a:r>
            <a:r>
              <a:rPr lang="ro-RO" dirty="0"/>
              <a:t>(membrană “semipermeabilă”).</a:t>
            </a:r>
            <a:endParaRPr lang="en-US" dirty="0"/>
          </a:p>
          <a:p>
            <a:endParaRPr lang="ro-RO"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340369"/>
          </a:xfrm>
        </p:spPr>
        <p:txBody>
          <a:bodyPr>
            <a:normAutofit fontScale="70000" lnSpcReduction="20000"/>
          </a:bodyPr>
          <a:lstStyle/>
          <a:p>
            <a:r>
              <a:rPr lang="ro-RO" dirty="0"/>
              <a:t>Structura şi funcţiile membranei citoplasmatice au putut fi studiate după îndepărtarea peretelui celular prin tehnici speciale. </a:t>
            </a:r>
            <a:r>
              <a:rPr lang="ro-RO" b="1" i="1" dirty="0"/>
              <a:t>Tratamentul cu lizozim</a:t>
            </a:r>
            <a:r>
              <a:rPr lang="ro-RO" dirty="0"/>
              <a:t> al celulei bacteriene (în mediu cu clorură de potasiu) în cazul unei </a:t>
            </a:r>
            <a:r>
              <a:rPr lang="ro-RO" b="1" i="1" dirty="0"/>
              <a:t>bacterii Gram pozitive</a:t>
            </a:r>
            <a:r>
              <a:rPr lang="ro-RO" dirty="0"/>
              <a:t>, este urmat de </a:t>
            </a:r>
            <a:r>
              <a:rPr lang="ro-RO" i="1" dirty="0"/>
              <a:t>apariţia unei formaţiuni sferice, globuloase, lipsită complet de peretele celular, delimitată de membrana citoplasmatică</a:t>
            </a:r>
            <a:r>
              <a:rPr lang="ro-RO" dirty="0"/>
              <a:t>, formaţiune denumită </a:t>
            </a:r>
            <a:r>
              <a:rPr lang="ro-RO" b="1" i="1" dirty="0"/>
              <a:t>protoplast</a:t>
            </a:r>
            <a:r>
              <a:rPr lang="ro-RO" dirty="0"/>
              <a:t>. La </a:t>
            </a:r>
            <a:r>
              <a:rPr lang="ro-RO" b="1" i="1" dirty="0"/>
              <a:t>bacteriile Gram negative</a:t>
            </a:r>
            <a:r>
              <a:rPr lang="ro-RO" dirty="0"/>
              <a:t>, tratamentul cu lizozim nu reuşeşte să lizeze tot peretele celular (rămân resturi de perete), de aceea nu se pot obţine protoplaşti adevăraţi. În schimb, din aceste bacterii, sub acţiunea combinată a </a:t>
            </a:r>
            <a:r>
              <a:rPr lang="ro-RO" b="1" i="1" dirty="0"/>
              <a:t>lizozimului şi EDTA</a:t>
            </a:r>
            <a:r>
              <a:rPr lang="ro-RO" dirty="0"/>
              <a:t> (etilen-diaminotetraacetic-acid), sau prin tratamentul cu </a:t>
            </a:r>
            <a:r>
              <a:rPr lang="ro-RO" b="1" i="1" dirty="0"/>
              <a:t>antibiotice</a:t>
            </a:r>
            <a:r>
              <a:rPr lang="ro-RO" i="1" dirty="0"/>
              <a:t> </a:t>
            </a:r>
            <a:r>
              <a:rPr lang="ro-RO" dirty="0"/>
              <a:t>care inhibă sinteza peretelui celular (exemplu penicilină) în mediu hiperton, se pot obţine </a:t>
            </a:r>
            <a:r>
              <a:rPr lang="ro-RO" b="1" i="1" dirty="0"/>
              <a:t>sferoplaştii</a:t>
            </a:r>
            <a:r>
              <a:rPr lang="ro-RO" dirty="0"/>
              <a:t>, identici ca morfologie cu protoplaşti. Atât protoplaştii cât şi sferoplaştii reprezintă un model ideal de studiu al fenomenelor osmotice de la nivelul membranei citoplasmatice a celulei bacteriene.</a:t>
            </a:r>
            <a:endParaRPr lang="en-US" dirty="0"/>
          </a:p>
          <a:p>
            <a:r>
              <a:rPr lang="ro-RO" dirty="0"/>
              <a:t>Pe secţiune, membrana apare trilaminată, având drept compoziţie chimică </a:t>
            </a:r>
            <a:r>
              <a:rPr lang="ro-RO" b="1" i="1" dirty="0"/>
              <a:t>două straturi fosfolipidice dispuse cu părţile hidrofobe faţă în faţă</a:t>
            </a:r>
            <a:r>
              <a:rPr lang="ro-RO" dirty="0"/>
              <a:t>. Printre moleculele fosfolipidice se găsesc </a:t>
            </a:r>
            <a:r>
              <a:rPr lang="ro-RO" b="1" i="1" dirty="0"/>
              <a:t>molecule proteice (grupări polare, permeaze-translocaze)</a:t>
            </a:r>
            <a:r>
              <a:rPr lang="ro-RO" dirty="0"/>
              <a:t>, situate fie la nivelul unuia dintre cele două straturi fosfolipidice, fie le traversează fiind expuse la ambele feţe ale membranei.</a:t>
            </a:r>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358246" cy="6215106"/>
          </a:xfrm>
        </p:spPr>
        <p:txBody>
          <a:bodyPr>
            <a:normAutofit fontScale="70000" lnSpcReduction="20000"/>
          </a:bodyPr>
          <a:lstStyle/>
          <a:p>
            <a:r>
              <a:rPr lang="ro-RO" dirty="0"/>
              <a:t>În membrana celulelor procariote </a:t>
            </a:r>
            <a:r>
              <a:rPr lang="ro-RO" b="1" i="1" dirty="0"/>
              <a:t>sunt absenţi sterolii</a:t>
            </a:r>
            <a:r>
              <a:rPr lang="ro-RO" dirty="0"/>
              <a:t>, spre deosebire de membranele celulelor eucariote (excepţie făcând membrii genului Mycoplasma). Structura descrisă la membrană, structură dinamică, fluidă, temporară şi reversibilă, în funcţie de influenţele factorilor de mediu şi a factorilor metabolici, este o structură în mozaic (model descris de Singer şi Nicholson în 1972).</a:t>
            </a:r>
            <a:endParaRPr lang="en-US" dirty="0"/>
          </a:p>
          <a:p>
            <a:r>
              <a:rPr lang="ro-RO" dirty="0"/>
              <a:t>Funcţional, membrana îndeplineşte următoarele roluri: </a:t>
            </a:r>
            <a:endParaRPr lang="en-US" dirty="0"/>
          </a:p>
          <a:p>
            <a:pPr lvl="0"/>
            <a:r>
              <a:rPr lang="ro-RO" dirty="0"/>
              <a:t>este </a:t>
            </a:r>
            <a:r>
              <a:rPr lang="ro-RO" b="1" i="1" dirty="0"/>
              <a:t>o membrană semipermeabilă</a:t>
            </a:r>
            <a:r>
              <a:rPr lang="ro-RO" dirty="0"/>
              <a:t>, care reglează schimburile ce au loc între celula bacteriană şi mediul extern, atât prin procese active specifice, cât şi prin procese de difuziune pasivă;</a:t>
            </a:r>
            <a:endParaRPr lang="en-US" dirty="0"/>
          </a:p>
          <a:p>
            <a:pPr lvl="0"/>
            <a:r>
              <a:rPr lang="ro-RO" b="1" i="1" dirty="0"/>
              <a:t>secretă numeroase enzime hidrolitice</a:t>
            </a:r>
            <a:r>
              <a:rPr lang="ro-RO" dirty="0"/>
              <a:t> ce se eliberează în mediul înconjurător unde scindează macromoleculele în molecule mai mici, ce pot fi transportate în interiorul celulei;</a:t>
            </a:r>
            <a:endParaRPr lang="en-US" dirty="0"/>
          </a:p>
          <a:p>
            <a:pPr lvl="0"/>
            <a:r>
              <a:rPr lang="ro-RO" b="1" i="1" dirty="0"/>
              <a:t>participare la sisteme chemotactice</a:t>
            </a:r>
            <a:r>
              <a:rPr lang="ro-RO" dirty="0"/>
              <a:t>: la nivelul membranei sunt prezenţi receptori asupra cărora acţionează stimulii chimici din mediu cu rol de atracţie (atractanţi) sau de respingere (repelenţi);</a:t>
            </a:r>
            <a:endParaRPr lang="en-US" dirty="0"/>
          </a:p>
          <a:p>
            <a:pPr lvl="0"/>
            <a:r>
              <a:rPr lang="ro-RO" b="1" i="1" dirty="0"/>
              <a:t>îndeplineşte funcţia bioenergetică</a:t>
            </a:r>
            <a:r>
              <a:rPr lang="ro-RO" dirty="0"/>
              <a:t>, de eliberare a energiei prin fosforilare oxidativă. În membrană este structurat lanţul respirator şi unele enzime din ciclul Krebs (dehidrogenaze), membrana procariotă preluând funcţia mitocondriilor din celula eucariotă;</a:t>
            </a:r>
            <a:endParaRPr lang="en-US" dirty="0"/>
          </a:p>
          <a:p>
            <a:pPr lvl="0"/>
            <a:r>
              <a:rPr lang="ro-RO" b="1" i="1" dirty="0"/>
              <a:t>participă activ la creşterea şi diviziunea celulei bacteriene</a:t>
            </a:r>
            <a:r>
              <a:rPr lang="ro-RO" dirty="0"/>
              <a:t>, la formarea sporului bacterian;</a:t>
            </a:r>
            <a:endParaRPr lang="en-US" dirty="0"/>
          </a:p>
          <a:p>
            <a:pPr lvl="0"/>
            <a:r>
              <a:rPr lang="ro-RO" b="1" i="1" dirty="0"/>
              <a:t>reprezintă structura celulară ţintă pentru detergenţi</a:t>
            </a:r>
            <a:r>
              <a:rPr lang="ro-RO" dirty="0"/>
              <a:t> care, utilizaţi ca substanţe dezinfectante alterează structura acesteia, sau pentru unele </a:t>
            </a:r>
            <a:r>
              <a:rPr lang="ro-RO" i="1" dirty="0"/>
              <a:t>antibiotice</a:t>
            </a:r>
            <a:r>
              <a:rPr lang="ro-RO" dirty="0"/>
              <a:t> care interferează cu funcţia biosintetică a membranei (polimixinele). </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786347"/>
          </a:xfrm>
        </p:spPr>
        <p:txBody>
          <a:bodyPr>
            <a:normAutofit fontScale="77500" lnSpcReduction="20000"/>
          </a:bodyPr>
          <a:lstStyle/>
          <a:p>
            <a:r>
              <a:rPr lang="ro-RO" b="1" i="1" dirty="0"/>
              <a:t>2.2.4. PERETELE CELULAR</a:t>
            </a:r>
            <a:endParaRPr lang="en-US" b="1" dirty="0"/>
          </a:p>
          <a:p>
            <a:r>
              <a:rPr lang="ro-RO" dirty="0"/>
              <a:t>Peretele celular este o structură unică pentru bacterii, responsabilă de </a:t>
            </a:r>
            <a:r>
              <a:rPr lang="ro-RO" b="1" i="1" dirty="0"/>
              <a:t>forma şi rigiditatea celulei</a:t>
            </a:r>
            <a:r>
              <a:rPr lang="ro-RO" dirty="0"/>
              <a:t> (participă minor la osmoză), localizată la exteriorul membranei citoplasmatice şi prezentă la toate bacteriile, cu excepţia reprezentanţilor genului Mycoplasma şi Archaebacteriilor. Peretele este format dintr-un </a:t>
            </a:r>
            <a:r>
              <a:rPr lang="ro-RO" b="1" i="1" dirty="0"/>
              <a:t>strat bazal</a:t>
            </a:r>
            <a:r>
              <a:rPr lang="ro-RO" dirty="0"/>
              <a:t>, asemănător la toate bacteriile şi un </a:t>
            </a:r>
            <a:r>
              <a:rPr lang="ro-RO" b="1" i="1" dirty="0"/>
              <a:t>strat al structurilor superficiale</a:t>
            </a:r>
            <a:r>
              <a:rPr lang="ro-RO" dirty="0"/>
              <a:t>, foarte diferenţiat, în funcţie de care bacteriile manifestă caractere tinctoriale diferite: bacterii Gram pozitive, Gram negative şi acido-alcoolorezistente.</a:t>
            </a:r>
            <a:endParaRPr lang="en-US" dirty="0"/>
          </a:p>
          <a:p>
            <a:pPr>
              <a:buNone/>
            </a:pPr>
            <a:r>
              <a:rPr lang="ro-RO" dirty="0"/>
              <a:t> </a:t>
            </a:r>
            <a:endParaRPr lang="en-US" dirty="0"/>
          </a:p>
          <a:p>
            <a:r>
              <a:rPr lang="ro-RO" b="1" dirty="0"/>
              <a:t>Structura stratului bazal</a:t>
            </a:r>
            <a:endParaRPr lang="en-US" b="1" dirty="0"/>
          </a:p>
          <a:p>
            <a:r>
              <a:rPr lang="ro-RO" dirty="0"/>
              <a:t>Reţeaua de peptidoglican (mureina) este structura chimică responsabilă de </a:t>
            </a:r>
            <a:r>
              <a:rPr lang="ro-RO" b="1" i="1" dirty="0"/>
              <a:t>rigiditatea peretelui celular</a:t>
            </a:r>
            <a:r>
              <a:rPr lang="ro-RO" dirty="0"/>
              <a:t> şi care asigură forma şi rezistenţa mecanică a bacteriei. Reţeaua de peptidoglican, prezentă la toate bacteriile, este formată din 3 porţiuni </a:t>
            </a:r>
            <a:r>
              <a:rPr lang="ro-RO" dirty="0" smtClean="0"/>
              <a:t>:</a:t>
            </a:r>
            <a:endParaRPr lang="en-US" dirty="0"/>
          </a:p>
          <a:p>
            <a:r>
              <a:rPr lang="ro-RO" b="1" dirty="0"/>
              <a:t>- </a:t>
            </a:r>
            <a:r>
              <a:rPr lang="ro-RO" b="1" i="1" dirty="0"/>
              <a:t>“Scheletul de bază”</a:t>
            </a:r>
            <a:r>
              <a:rPr lang="ro-RO" dirty="0"/>
              <a:t> alcătuit din molecule lungi paralele polizaharidice de </a:t>
            </a:r>
            <a:r>
              <a:rPr lang="ro-RO" i="1" dirty="0"/>
              <a:t>N-acetil-glucozamină (N-Ac-Glc)</a:t>
            </a:r>
            <a:r>
              <a:rPr lang="ro-RO" dirty="0"/>
              <a:t> şi </a:t>
            </a:r>
            <a:r>
              <a:rPr lang="ro-RO" i="1" dirty="0"/>
              <a:t>acid N-acetil-muramic (N-Ac-Mur)</a:t>
            </a:r>
            <a:r>
              <a:rPr lang="ro-RO" dirty="0"/>
              <a:t>;</a:t>
            </a: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1"/>
            <a:ext cx="8229600" cy="4214841"/>
          </a:xfrm>
        </p:spPr>
        <p:txBody>
          <a:bodyPr>
            <a:normAutofit fontScale="77500" lnSpcReduction="20000"/>
          </a:bodyPr>
          <a:lstStyle/>
          <a:p>
            <a:r>
              <a:rPr lang="ro-RO" b="1" dirty="0"/>
              <a:t>- </a:t>
            </a:r>
            <a:r>
              <a:rPr lang="ro-RO" b="1" i="1" dirty="0"/>
              <a:t>Componenta peptidică</a:t>
            </a:r>
            <a:r>
              <a:rPr lang="ro-RO" dirty="0"/>
              <a:t> formată din </a:t>
            </a:r>
            <a:r>
              <a:rPr lang="ro-RO" b="1" i="1" dirty="0"/>
              <a:t>punţi tetrapeptidice identice</a:t>
            </a:r>
            <a:r>
              <a:rPr lang="ro-RO" dirty="0"/>
              <a:t>, transversale, între unităţile de N-Ac-Mur a două lanţuri vecine. Structura acestor punţi diferă la bacteriile Gram pozitive de cele Gram negative şi chiar de la specie la specie. În această structură intră D şi L aminoacizi: </a:t>
            </a:r>
            <a:r>
              <a:rPr lang="ro-RO" b="1" i="1" dirty="0"/>
              <a:t>L-alanina, D-glutamină, L-lizină</a:t>
            </a:r>
            <a:r>
              <a:rPr lang="ro-RO" dirty="0"/>
              <a:t> (sau diaminopimelic la bacteriile Gram negative), </a:t>
            </a:r>
            <a:r>
              <a:rPr lang="ro-RO" b="1" i="1" dirty="0"/>
              <a:t>D-alanină</a:t>
            </a:r>
            <a:r>
              <a:rPr lang="ro-RO" dirty="0"/>
              <a:t>. Această componentă se sintetizează iniţial ca un pentapeptid, dar într-un peptidoglican complet se găseşte sub formă de tetrapeptid deoarece ultimul aminoacid, D-alanina, este înlăturat când un lanţ peptidic se leagă de un altul vecin;</a:t>
            </a:r>
            <a:endParaRPr lang="en-US" dirty="0"/>
          </a:p>
          <a:p>
            <a:pPr>
              <a:buNone/>
            </a:pPr>
            <a:r>
              <a:rPr lang="ro-RO" b="1" i="1" dirty="0"/>
              <a:t> </a:t>
            </a:r>
            <a:endParaRPr lang="en-US" dirty="0"/>
          </a:p>
          <a:p>
            <a:r>
              <a:rPr lang="ro-RO" b="1" i="1" dirty="0"/>
              <a:t>- Punţi “încrucişate” de pentaglicină</a:t>
            </a:r>
            <a:r>
              <a:rPr lang="ro-RO" dirty="0"/>
              <a:t> (între poziţia 4 şi 3 a două punţi tetrapeptidice vecine) la bacteriile Gram pozitive. La bacteriile Gram negative, tetrapeptidele se leagă între ele printr-o simplă legătură peptidică.</a:t>
            </a:r>
            <a:endParaRPr lang="en-US"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429684" cy="6429420"/>
          </a:xfrm>
        </p:spPr>
        <p:txBody>
          <a:bodyPr>
            <a:normAutofit fontScale="70000" lnSpcReduction="20000"/>
          </a:bodyPr>
          <a:lstStyle/>
          <a:p>
            <a:r>
              <a:rPr lang="ro-RO" b="1" dirty="0"/>
              <a:t>Structura stratului structurilor speciale </a:t>
            </a:r>
            <a:endParaRPr lang="en-US" b="1" dirty="0"/>
          </a:p>
          <a:p>
            <a:r>
              <a:rPr lang="ro-RO" dirty="0"/>
              <a:t>Se deosebesc trei tipuri de structuri speciale: Gram pozitiv, Gram negativ şi acido-alcoolorezistent.</a:t>
            </a:r>
            <a:endParaRPr lang="en-US" dirty="0"/>
          </a:p>
          <a:p>
            <a:pPr>
              <a:buNone/>
            </a:pPr>
            <a:r>
              <a:rPr lang="ro-RO" dirty="0"/>
              <a:t> </a:t>
            </a:r>
            <a:endParaRPr lang="en-US" dirty="0"/>
          </a:p>
          <a:p>
            <a:r>
              <a:rPr lang="ro-RO" b="1" i="1" dirty="0"/>
              <a:t>a. Bacterii Gram pozitive (caracteristici particulare)</a:t>
            </a:r>
            <a:endParaRPr lang="en-US" dirty="0"/>
          </a:p>
          <a:p>
            <a:r>
              <a:rPr lang="ro-RO" dirty="0"/>
              <a:t>Peretele celular al bacteriilor Gram pozitive este </a:t>
            </a:r>
            <a:r>
              <a:rPr lang="ro-RO" b="1" i="1" dirty="0"/>
              <a:t>relativ mai gros, dar cu o compoziţie mai simplă</a:t>
            </a:r>
            <a:r>
              <a:rPr lang="ro-RO" dirty="0"/>
              <a:t>. Peptidoglicanul reprezintă 50-90% din greutatea uscată a peretelui celular, are o grosime de 15-30 nm şi conţine până la 200 de lanţuri paralele de mureină, legate tridimensional pentru a forma o reţea groasă. Stratul structurilor speciale este redus şi alcătuit din polimeri hidrosolubili care sunt </a:t>
            </a:r>
            <a:r>
              <a:rPr lang="ro-RO" b="1" i="1" dirty="0"/>
              <a:t>acizii theicoici</a:t>
            </a:r>
            <a:r>
              <a:rPr lang="ro-RO" dirty="0"/>
              <a:t>:</a:t>
            </a:r>
            <a:r>
              <a:rPr lang="ro-RO" b="1" i="1" dirty="0"/>
              <a:t> acidul ribitoltheicoic</a:t>
            </a:r>
            <a:r>
              <a:rPr lang="ro-RO" i="1" dirty="0"/>
              <a:t> </a:t>
            </a:r>
            <a:r>
              <a:rPr lang="ro-RO" dirty="0"/>
              <a:t>şi </a:t>
            </a:r>
            <a:r>
              <a:rPr lang="ro-RO" b="1" i="1" dirty="0"/>
              <a:t>gliceroltheicoic</a:t>
            </a:r>
            <a:r>
              <a:rPr lang="ro-RO" dirty="0"/>
              <a:t>. Aceştia pot pătrunde până la membrana citoplasmatică (acizii theicoici cu glicerol) legându-se covalent de aceasta - acizii theicoici de membrană sau numai până la perete - acizii theicoici de perete (acizi theicoici cu ribitol). Acizii theicoici intervin în special </a:t>
            </a:r>
            <a:r>
              <a:rPr lang="ro-RO" b="1" i="1" dirty="0"/>
              <a:t>în creşterea şi diviziunea celulei</a:t>
            </a:r>
            <a:r>
              <a:rPr lang="ro-RO" dirty="0"/>
              <a:t>. Ei reprezintă </a:t>
            </a:r>
            <a:r>
              <a:rPr lang="ro-RO" b="1" i="1" dirty="0"/>
              <a:t>determinanţi antigenici majori</a:t>
            </a:r>
            <a:r>
              <a:rPr lang="ro-RO" i="1" dirty="0"/>
              <a:t> </a:t>
            </a:r>
            <a:r>
              <a:rPr lang="ro-RO" dirty="0"/>
              <a:t>care stau la baza identificării serologice a unor bacterii, fiind substanţe care, pătrunse în organism, induc un răspuns specific din partea sistemului imun al organismului. </a:t>
            </a:r>
            <a:endParaRPr lang="en-US" dirty="0"/>
          </a:p>
          <a:p>
            <a:r>
              <a:rPr lang="ro-RO" dirty="0"/>
              <a:t>De asemenea, la unele specii, se evidenţiază şi </a:t>
            </a:r>
            <a:r>
              <a:rPr lang="ro-RO" b="1" i="1" dirty="0"/>
              <a:t>prezenţa de polizaharide</a:t>
            </a:r>
            <a:r>
              <a:rPr lang="ro-RO" dirty="0"/>
              <a:t>: </a:t>
            </a:r>
            <a:r>
              <a:rPr lang="ro-RO" i="1" dirty="0"/>
              <a:t>polimeri de manoză, arabinoză, galactoză, glucozamină şi polimeri de zaharuri “acide” (acid glucuronic, acid manuronic)</a:t>
            </a:r>
            <a:r>
              <a:rPr lang="ro-RO" dirty="0"/>
              <a:t>.</a:t>
            </a:r>
            <a:endParaRPr lang="en-US" dirty="0"/>
          </a:p>
          <a:p>
            <a:r>
              <a:rPr lang="ro-RO" dirty="0"/>
              <a:t>Peretele celular al bacteriilor Gram pozitive este </a:t>
            </a:r>
            <a:r>
              <a:rPr lang="ro-RO" b="1" i="1" dirty="0"/>
              <a:t>sensibil la acţiunea lizozimului</a:t>
            </a:r>
            <a:r>
              <a:rPr lang="ro-RO" dirty="0"/>
              <a:t> (enzimă hidrolitică prezentă în lacrimi, mucus, salivă) care rupe legăturile dintre acidul N-acetil muramic şi N-acetilglucozamină, </a:t>
            </a:r>
            <a:r>
              <a:rPr lang="ro-RO" b="1" i="1" dirty="0"/>
              <a:t>autolizinelor bacteriene</a:t>
            </a:r>
            <a:r>
              <a:rPr lang="ro-RO" dirty="0"/>
              <a:t> (enzime muralitice) care intervin în diviziunea celulei bacteriene, </a:t>
            </a:r>
            <a:r>
              <a:rPr lang="ro-RO" b="1" i="1" dirty="0"/>
              <a:t>penicilinei</a:t>
            </a:r>
            <a:r>
              <a:rPr lang="ro-RO" b="1" dirty="0"/>
              <a:t> </a:t>
            </a:r>
            <a:r>
              <a:rPr lang="ro-RO" dirty="0"/>
              <a:t>care inhibă sinteza peptidoglicanului.  </a:t>
            </a:r>
            <a:endParaRPr lang="en-US"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29600" cy="2185990"/>
          </a:xfrm>
        </p:spPr>
        <p:txBody>
          <a:bodyPr>
            <a:normAutofit fontScale="70000" lnSpcReduction="20000"/>
          </a:bodyPr>
          <a:lstStyle/>
          <a:p>
            <a:r>
              <a:rPr lang="ro-RO" b="1" i="1" dirty="0"/>
              <a:t>b. Bacterii Gram negative (caracteristici particulare)</a:t>
            </a:r>
            <a:endParaRPr lang="en-US" dirty="0"/>
          </a:p>
          <a:p>
            <a:r>
              <a:rPr lang="ro-RO" dirty="0"/>
              <a:t>Peretele este </a:t>
            </a:r>
            <a:r>
              <a:rPr lang="ro-RO" b="1" i="1" dirty="0"/>
              <a:t>mai subţire dar mult mai complex structurat</a:t>
            </a:r>
            <a:r>
              <a:rPr lang="ro-RO" b="1" dirty="0"/>
              <a:t>, </a:t>
            </a:r>
            <a:r>
              <a:rPr lang="ro-RO" b="1" i="1" dirty="0"/>
              <a:t>multistratificat</a:t>
            </a:r>
            <a:r>
              <a:rPr lang="ro-RO" dirty="0"/>
              <a:t>. Peptidoglicanul are o grosime de 4-5 nm, reprezentând numai 10% din greutatea uscată a bacteriei. Stratul superficial este însă mult mai complex decât la bacteriile Gram pozitive, alcătuit din </a:t>
            </a:r>
            <a:r>
              <a:rPr lang="ro-RO" i="1" dirty="0"/>
              <a:t>spaţiul periplasmic, membrană externă şi lipopolizaharidul de perete (LPS)</a:t>
            </a:r>
            <a:r>
              <a:rPr lang="ro-RO" dirty="0"/>
              <a:t>.</a:t>
            </a:r>
            <a:endParaRPr lang="en-US" dirty="0"/>
          </a:p>
          <a:p>
            <a:r>
              <a:rPr lang="ro-RO" dirty="0"/>
              <a:t>Principalele diferenţe structurale ale peretelui celular bacterian la bacteriile Gram pozitive şi Gram negative sunt prezentate în figura </a:t>
            </a:r>
            <a:r>
              <a:rPr lang="en-US" dirty="0" smtClean="0"/>
              <a:t>de </a:t>
            </a:r>
            <a:r>
              <a:rPr lang="en-US" dirty="0" err="1" smtClean="0"/>
              <a:t>mai</a:t>
            </a:r>
            <a:r>
              <a:rPr lang="en-US" dirty="0" smtClean="0"/>
              <a:t> </a:t>
            </a:r>
            <a:r>
              <a:rPr lang="en-US" dirty="0" err="1" smtClean="0"/>
              <a:t>jos.</a:t>
            </a:r>
            <a:endParaRPr lang="en-US" dirty="0"/>
          </a:p>
          <a:p>
            <a:endParaRPr lang="en-US" dirty="0"/>
          </a:p>
        </p:txBody>
      </p:sp>
      <p:pic>
        <p:nvPicPr>
          <p:cNvPr id="35842" name="Picture 2" descr="Avr1"/>
          <p:cNvPicPr>
            <a:picLocks noChangeAspect="1" noChangeArrowheads="1"/>
          </p:cNvPicPr>
          <p:nvPr/>
        </p:nvPicPr>
        <p:blipFill>
          <a:blip r:embed="rId2">
            <a:lum bright="10000" contrast="24000"/>
          </a:blip>
          <a:srcRect/>
          <a:stretch>
            <a:fillRect/>
          </a:stretch>
        </p:blipFill>
        <p:spPr bwMode="auto">
          <a:xfrm>
            <a:off x="2428860" y="2500306"/>
            <a:ext cx="6556420" cy="4214842"/>
          </a:xfrm>
          <a:prstGeom prst="rect">
            <a:avLst/>
          </a:prstGeom>
          <a:noFill/>
          <a:ln w="9525">
            <a:noFill/>
            <a:miter lim="800000"/>
            <a:headEnd/>
            <a:tailEnd/>
          </a:ln>
        </p:spPr>
      </p:pic>
      <p:sp>
        <p:nvSpPr>
          <p:cNvPr id="5" name="TextBox 4"/>
          <p:cNvSpPr txBox="1"/>
          <p:nvPr/>
        </p:nvSpPr>
        <p:spPr>
          <a:xfrm>
            <a:off x="142844" y="4643446"/>
            <a:ext cx="2286016" cy="1754326"/>
          </a:xfrm>
          <a:prstGeom prst="rect">
            <a:avLst/>
          </a:prstGeom>
          <a:noFill/>
        </p:spPr>
        <p:txBody>
          <a:bodyPr wrap="square" rtlCol="0">
            <a:spAutoFit/>
          </a:bodyPr>
          <a:lstStyle/>
          <a:p>
            <a:r>
              <a:rPr lang="ro-RO" dirty="0"/>
              <a:t>Figura </a:t>
            </a:r>
            <a:r>
              <a:rPr lang="ro-RO" dirty="0" smtClean="0"/>
              <a:t>5: </a:t>
            </a:r>
            <a:r>
              <a:rPr lang="ro-RO" dirty="0"/>
              <a:t>Diferenţele structurale ale peretelui celular la bacteriile Gram pozitive şi Gram negative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ria\My Documents\My Scans\2011-10 (oct.)\G-.bmp"/>
          <p:cNvPicPr>
            <a:picLocks noChangeAspect="1" noChangeArrowheads="1"/>
          </p:cNvPicPr>
          <p:nvPr/>
        </p:nvPicPr>
        <p:blipFill>
          <a:blip r:embed="rId2"/>
          <a:srcRect/>
          <a:stretch>
            <a:fillRect/>
          </a:stretch>
        </p:blipFill>
        <p:spPr bwMode="auto">
          <a:xfrm>
            <a:off x="571472" y="1071546"/>
            <a:ext cx="3895140" cy="3214710"/>
          </a:xfrm>
          <a:prstGeom prst="rect">
            <a:avLst/>
          </a:prstGeom>
          <a:noFill/>
        </p:spPr>
      </p:pic>
      <p:pic>
        <p:nvPicPr>
          <p:cNvPr id="1027" name="Picture 3" descr="C:\Documents and Settings\Maria\My Documents\My Scans\2011-10 (oct.)\G+.bmp"/>
          <p:cNvPicPr>
            <a:picLocks noChangeAspect="1" noChangeArrowheads="1"/>
          </p:cNvPicPr>
          <p:nvPr/>
        </p:nvPicPr>
        <p:blipFill>
          <a:blip r:embed="rId3"/>
          <a:srcRect/>
          <a:stretch>
            <a:fillRect/>
          </a:stretch>
        </p:blipFill>
        <p:spPr bwMode="auto">
          <a:xfrm>
            <a:off x="4429124" y="1071546"/>
            <a:ext cx="3596409" cy="3286148"/>
          </a:xfrm>
          <a:prstGeom prst="rect">
            <a:avLst/>
          </a:prstGeom>
          <a:noFill/>
        </p:spPr>
      </p:pic>
      <p:sp>
        <p:nvSpPr>
          <p:cNvPr id="5" name="TextBox 4"/>
          <p:cNvSpPr txBox="1"/>
          <p:nvPr/>
        </p:nvSpPr>
        <p:spPr>
          <a:xfrm>
            <a:off x="1071538" y="4786322"/>
            <a:ext cx="6715172" cy="369332"/>
          </a:xfrm>
          <a:prstGeom prst="rect">
            <a:avLst/>
          </a:prstGeom>
          <a:noFill/>
        </p:spPr>
        <p:txBody>
          <a:bodyPr wrap="square" rtlCol="0">
            <a:spAutoFit/>
          </a:bodyPr>
          <a:lstStyle/>
          <a:p>
            <a:r>
              <a:rPr lang="en-US" dirty="0" err="1" smtClean="0"/>
              <a:t>Figura</a:t>
            </a:r>
            <a:r>
              <a:rPr lang="en-US" dirty="0" smtClean="0"/>
              <a:t> 6. </a:t>
            </a:r>
            <a:r>
              <a:rPr lang="ro-RO" dirty="0" err="1" smtClean="0"/>
              <a:t>D</a:t>
            </a:r>
            <a:r>
              <a:rPr lang="en-US" dirty="0" err="1" smtClean="0"/>
              <a:t>iferen</a:t>
            </a:r>
            <a:r>
              <a:rPr lang="ro-RO" dirty="0" smtClean="0"/>
              <a:t>ţe de structură ale peretelui celular bacterian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5626121"/>
          </a:xfrm>
        </p:spPr>
        <p:txBody>
          <a:bodyPr>
            <a:normAutofit fontScale="70000" lnSpcReduction="20000"/>
          </a:bodyPr>
          <a:lstStyle/>
          <a:p>
            <a:r>
              <a:rPr lang="ro-RO" b="1" cap="all" dirty="0"/>
              <a:t>1.2. </a:t>
            </a:r>
            <a:r>
              <a:rPr lang="ro-RO" b="1" cap="all" dirty="0" smtClean="0"/>
              <a:t>Formă</a:t>
            </a:r>
          </a:p>
          <a:p>
            <a:endParaRPr lang="en-US" b="1" dirty="0"/>
          </a:p>
          <a:p>
            <a:r>
              <a:rPr lang="ro-RO" dirty="0"/>
              <a:t>În lumea bacteriilor se întâlnesc </a:t>
            </a:r>
            <a:r>
              <a:rPr lang="ro-RO" b="1" i="1" dirty="0"/>
              <a:t>diferite forme tipice</a:t>
            </a:r>
            <a:r>
              <a:rPr lang="ro-RO" dirty="0"/>
              <a:t> pentru o anumită specie, cu unele variaţii în funcţie de condiţiile de mediu şi de vârstă. Se disting următoarele forme fundamentale de bacterii: coci, bacili, cocobacili, vibrioni, spirili şi spirochete şi forme filamentoase.</a:t>
            </a:r>
            <a:endParaRPr lang="en-US" dirty="0"/>
          </a:p>
          <a:p>
            <a:r>
              <a:rPr lang="ro-RO" dirty="0"/>
              <a:t> </a:t>
            </a:r>
            <a:endParaRPr lang="en-US" dirty="0"/>
          </a:p>
          <a:p>
            <a:pPr lvl="0"/>
            <a:r>
              <a:rPr lang="ro-RO" b="1" dirty="0"/>
              <a:t>Cocii</a:t>
            </a:r>
            <a:r>
              <a:rPr lang="ro-RO" dirty="0"/>
              <a:t> sunt </a:t>
            </a:r>
            <a:r>
              <a:rPr lang="ro-RO" i="1" dirty="0"/>
              <a:t>bacterii sferice</a:t>
            </a:r>
            <a:r>
              <a:rPr lang="ro-RO" dirty="0"/>
              <a:t> (genul Staphylococcus), </a:t>
            </a:r>
            <a:r>
              <a:rPr lang="ro-RO" i="1" dirty="0"/>
              <a:t>ovalare </a:t>
            </a:r>
            <a:r>
              <a:rPr lang="ro-RO" dirty="0"/>
              <a:t>(genul Streptococcus), </a:t>
            </a:r>
            <a:r>
              <a:rPr lang="ro-RO" i="1" dirty="0"/>
              <a:t>lanceolate </a:t>
            </a:r>
            <a:r>
              <a:rPr lang="ro-RO" dirty="0"/>
              <a:t>(specia Streptococcus pneumoniae), </a:t>
            </a:r>
            <a:r>
              <a:rPr lang="ro-RO" i="1" dirty="0"/>
              <a:t>reniforme</a:t>
            </a:r>
            <a:r>
              <a:rPr lang="ro-RO" dirty="0"/>
              <a:t> (genul Neisseria) cu diametrul de 0,8-1</a:t>
            </a:r>
            <a:r>
              <a:rPr lang="ro-RO" dirty="0">
                <a:sym typeface="Symbol"/>
              </a:rPr>
              <a:t></a:t>
            </a:r>
            <a:r>
              <a:rPr lang="ro-RO" dirty="0"/>
              <a:t>.</a:t>
            </a:r>
            <a:endParaRPr lang="en-US" dirty="0"/>
          </a:p>
          <a:p>
            <a:pPr>
              <a:buNone/>
            </a:pPr>
            <a:r>
              <a:rPr lang="ro-RO" dirty="0"/>
              <a:t> </a:t>
            </a:r>
            <a:endParaRPr lang="en-US" dirty="0"/>
          </a:p>
          <a:p>
            <a:pPr lvl="0"/>
            <a:r>
              <a:rPr lang="ro-RO" b="1" dirty="0"/>
              <a:t>Bacilii</a:t>
            </a:r>
            <a:r>
              <a:rPr lang="ro-RO" dirty="0"/>
              <a:t> sunt </a:t>
            </a:r>
            <a:r>
              <a:rPr lang="ro-RO" i="1" dirty="0"/>
              <a:t>bacterii cu formă alungită de bastonaş</a:t>
            </a:r>
            <a:r>
              <a:rPr lang="ro-RO" dirty="0"/>
              <a:t> cu dimensiuni între 1,5-10</a:t>
            </a:r>
            <a:r>
              <a:rPr lang="ro-RO" dirty="0">
                <a:sym typeface="Symbol"/>
              </a:rPr>
              <a:t></a:t>
            </a:r>
            <a:r>
              <a:rPr lang="ro-RO" dirty="0"/>
              <a:t>. La bacili este importantă examinarea extremităţilor, aspectul acestora având rol în identificarea lor. Astfel, bacilii pot prezenta </a:t>
            </a:r>
            <a:r>
              <a:rPr lang="ro-RO" i="1" dirty="0"/>
              <a:t>capetele rotunjite</a:t>
            </a:r>
            <a:r>
              <a:rPr lang="ro-RO" dirty="0"/>
              <a:t> (familia Enterobacteriaceae), </a:t>
            </a:r>
            <a:r>
              <a:rPr lang="ro-RO" i="1" dirty="0"/>
              <a:t>tăiate drept</a:t>
            </a:r>
            <a:r>
              <a:rPr lang="ro-RO" dirty="0"/>
              <a:t> (Bacillus anthracis-bacilul cărbunos), </a:t>
            </a:r>
            <a:r>
              <a:rPr lang="ro-RO" i="1" dirty="0"/>
              <a:t>măciucate</a:t>
            </a:r>
            <a:r>
              <a:rPr lang="ro-RO" dirty="0"/>
              <a:t> (Corynebacterium diphteriae-bacilul difteric), în </a:t>
            </a:r>
            <a:r>
              <a:rPr lang="ro-RO" i="1" dirty="0"/>
              <a:t>formă de suveică</a:t>
            </a:r>
            <a:r>
              <a:rPr lang="ro-RO" dirty="0"/>
              <a:t> (Fuzobacterium).</a:t>
            </a:r>
            <a:endParaRPr lang="en-US" dirty="0"/>
          </a:p>
          <a:p>
            <a:r>
              <a:rPr lang="ro-RO" dirty="0"/>
              <a:t> </a:t>
            </a:r>
            <a:endParaRPr lang="en-US" dirty="0"/>
          </a:p>
          <a:p>
            <a:pPr lvl="0"/>
            <a:r>
              <a:rPr lang="ro-RO" b="1" dirty="0"/>
              <a:t>Cocobacilii </a:t>
            </a:r>
            <a:r>
              <a:rPr lang="ro-RO" dirty="0"/>
              <a:t>sunt </a:t>
            </a:r>
            <a:r>
              <a:rPr lang="ro-RO" i="1" dirty="0"/>
              <a:t>bacterii uşor alungite</a:t>
            </a:r>
            <a:r>
              <a:rPr lang="ro-RO" dirty="0"/>
              <a:t>, fiind forme intermediare între coci şi bacili (Yersinia pestis, Bordetella pertussis, Haemophilus influenzae).</a:t>
            </a:r>
            <a:endParaRPr lang="en-US" dirty="0"/>
          </a:p>
          <a:p>
            <a:pPr lvl="0"/>
            <a:r>
              <a:rPr lang="ro-RO" b="1" dirty="0"/>
              <a:t>Vibrionii</a:t>
            </a:r>
            <a:r>
              <a:rPr lang="ro-RO" dirty="0"/>
              <a:t> sunt </a:t>
            </a:r>
            <a:r>
              <a:rPr lang="ro-RO" i="1" dirty="0"/>
              <a:t>bacterii încurbate în formă de virgulă</a:t>
            </a:r>
            <a:r>
              <a:rPr lang="ro-RO" dirty="0"/>
              <a:t>: vibrionul holeric (Vibrio cholerae), vibrionii saprofiţi (intestin, ape).</a:t>
            </a: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15040"/>
          </a:xfrm>
        </p:spPr>
        <p:txBody>
          <a:bodyPr>
            <a:normAutofit fontScale="70000" lnSpcReduction="20000"/>
          </a:bodyPr>
          <a:lstStyle/>
          <a:p>
            <a:pPr lvl="0"/>
            <a:r>
              <a:rPr lang="ro-RO" b="1" dirty="0"/>
              <a:t>Spaţiul periplasmic</a:t>
            </a:r>
            <a:endParaRPr lang="en-US" b="1" dirty="0"/>
          </a:p>
          <a:p>
            <a:r>
              <a:rPr lang="ro-RO" dirty="0"/>
              <a:t>Este un </a:t>
            </a:r>
            <a:r>
              <a:rPr lang="ro-RO" b="1" i="1" dirty="0"/>
              <a:t>compartiment cu funcţie de stocare ce se întinde de la membrana citoplasmatică până la membrana externă</a:t>
            </a:r>
            <a:r>
              <a:rPr lang="ro-RO" dirty="0"/>
              <a:t>. Lărgimea spaţiului periplasmic este variabilă, depinzând de: starea fiziologică a celulei; condiţiile de cultivare. </a:t>
            </a:r>
            <a:endParaRPr lang="en-US" dirty="0"/>
          </a:p>
          <a:p>
            <a:r>
              <a:rPr lang="ro-RO" dirty="0"/>
              <a:t>El conţine </a:t>
            </a:r>
            <a:r>
              <a:rPr lang="ro-RO" b="1" i="1" dirty="0"/>
              <a:t>peptidoglicanul</a:t>
            </a:r>
            <a:r>
              <a:rPr lang="ro-RO" i="1" dirty="0"/>
              <a:t> </a:t>
            </a:r>
            <a:r>
              <a:rPr lang="ro-RO" dirty="0"/>
              <a:t>şi un </a:t>
            </a:r>
            <a:r>
              <a:rPr lang="ro-RO" b="1" i="1" dirty="0"/>
              <a:t>gel</a:t>
            </a:r>
            <a:r>
              <a:rPr lang="ro-RO" dirty="0"/>
              <a:t> care favorizează nutriţia bacteriei prin conţinutul în </a:t>
            </a:r>
            <a:r>
              <a:rPr lang="ro-RO" b="1" i="1" dirty="0"/>
              <a:t>enzime degradative</a:t>
            </a:r>
            <a:r>
              <a:rPr lang="ro-RO" b="1" dirty="0"/>
              <a:t> </a:t>
            </a:r>
            <a:r>
              <a:rPr lang="ro-RO" dirty="0"/>
              <a:t>(fosfataze, nucleaze, proteaze). Tot aici sunt prezente </a:t>
            </a:r>
            <a:r>
              <a:rPr lang="ro-RO" b="1" i="1" dirty="0"/>
              <a:t>enzimele de inactivare ale unor antibiotice</a:t>
            </a:r>
            <a:r>
              <a:rPr lang="ro-RO" b="1" dirty="0"/>
              <a:t> </a:t>
            </a:r>
            <a:r>
              <a:rPr lang="ro-RO" dirty="0"/>
              <a:t>(betalactamaze, cefalosporinaze). Enzimele stocate la nivelul spaţiului periplasmic sunt eliberate prin membrana externă în funcţie de necesităţi şi aceasta este una din explicaţiile marii capacităţi de adaptare la mediu a bacteriilor Gram negative spre deosebire de cele Gram pozitive care, neavând membrană externă, eliberează enzimele imediat ce sunt sintetizate. </a:t>
            </a:r>
            <a:endParaRPr lang="ro-RO" dirty="0" smtClean="0"/>
          </a:p>
          <a:p>
            <a:pPr>
              <a:buNone/>
            </a:pPr>
            <a:endParaRPr lang="en-US" b="1" dirty="0"/>
          </a:p>
          <a:p>
            <a:pPr lvl="0"/>
            <a:r>
              <a:rPr lang="ro-RO" b="1" dirty="0"/>
              <a:t>Membrana externă</a:t>
            </a:r>
            <a:endParaRPr lang="en-US" b="1" dirty="0"/>
          </a:p>
          <a:p>
            <a:r>
              <a:rPr lang="ro-RO" dirty="0"/>
              <a:t>Este asemănătoare ca structură cu membrana citoplasmatică fiind formată dintr-un </a:t>
            </a:r>
            <a:r>
              <a:rPr lang="ro-RO" b="1" i="1" dirty="0"/>
              <a:t>strat dublu de fosfolipide în care sunt inclavate proteine</a:t>
            </a:r>
            <a:r>
              <a:rPr lang="ro-RO" dirty="0"/>
              <a:t> de o diversitate foarte mare: unele dintre acestea străbat membrana şi pot ajunge până la peptidoglican, altele sunt ataşate pe faţa internă sau externă a membranei şi proemină în spaţiu sau la suprafaţă, iar altele sunt libere (figurile 7 şi 8).</a:t>
            </a:r>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428868"/>
          </a:xfrm>
        </p:spPr>
        <p:txBody>
          <a:bodyPr>
            <a:normAutofit lnSpcReduction="10000"/>
          </a:bodyPr>
          <a:lstStyle/>
          <a:p>
            <a:r>
              <a:rPr lang="ro-RO" sz="1800" dirty="0"/>
              <a:t>În membrana externă există </a:t>
            </a:r>
            <a:r>
              <a:rPr lang="ro-RO" sz="1800" b="1" i="1" dirty="0"/>
              <a:t>proteine majore (porine, non porine)</a:t>
            </a:r>
            <a:r>
              <a:rPr lang="ro-RO" sz="1800" dirty="0"/>
              <a:t> şi </a:t>
            </a:r>
            <a:r>
              <a:rPr lang="ro-RO" sz="1800" b="1" i="1" dirty="0"/>
              <a:t>proteine minore</a:t>
            </a:r>
            <a:r>
              <a:rPr lang="ro-RO" sz="1800" dirty="0"/>
              <a:t>.</a:t>
            </a:r>
            <a:r>
              <a:rPr lang="ro-RO" sz="1800" i="1" dirty="0"/>
              <a:t> </a:t>
            </a:r>
            <a:r>
              <a:rPr lang="ro-RO" sz="1800" b="1" i="1" dirty="0"/>
              <a:t>Porinele</a:t>
            </a:r>
            <a:r>
              <a:rPr lang="ro-RO" sz="1800" dirty="0"/>
              <a:t> sunt cele care </a:t>
            </a:r>
            <a:r>
              <a:rPr lang="ro-RO" sz="1800" i="1" dirty="0"/>
              <a:t>penetrează ambele feţe ale membranei externe</a:t>
            </a:r>
            <a:r>
              <a:rPr lang="ro-RO" sz="1800" dirty="0"/>
              <a:t> şi </a:t>
            </a:r>
            <a:r>
              <a:rPr lang="ro-RO" sz="1800" i="1" dirty="0"/>
              <a:t>formează</a:t>
            </a:r>
            <a:r>
              <a:rPr lang="ro-RO" sz="1800" b="1" i="1" dirty="0"/>
              <a:t> pori sau canalicule</a:t>
            </a:r>
            <a:r>
              <a:rPr lang="ro-RO" sz="1800" dirty="0"/>
              <a:t>, prin care difuzează spre interiorul celulei molecule cu greutate moleculară până la 600 D. Substanţele nutritive ajung din exteriorul celulei până la spaţiul periplasmic, unde se petrec evenimente metabolice de degradare în substanţe ce pot fi transportate prin membrana citoplasmatică în interiorul celulei. A doua categorie de proteine majore, </a:t>
            </a:r>
            <a:r>
              <a:rPr lang="ro-RO" sz="1800" b="1" i="1" dirty="0"/>
              <a:t>non porinele</a:t>
            </a:r>
            <a:r>
              <a:rPr lang="ro-RO" sz="1800" dirty="0"/>
              <a:t>, sunt fie </a:t>
            </a:r>
            <a:r>
              <a:rPr lang="ro-RO" sz="1800" i="1" dirty="0"/>
              <a:t>receptori pentru pili sexuali</a:t>
            </a:r>
            <a:r>
              <a:rPr lang="ro-RO" sz="1800" dirty="0"/>
              <a:t>, fie </a:t>
            </a:r>
            <a:r>
              <a:rPr lang="ro-RO" sz="1800" i="1" dirty="0"/>
              <a:t>enzime care reglează sinteza capsulei bacteriene</a:t>
            </a:r>
            <a:r>
              <a:rPr lang="ro-RO" sz="1800" dirty="0"/>
              <a:t>. </a:t>
            </a:r>
            <a:r>
              <a:rPr lang="ro-RO" sz="1800" b="1" i="1" dirty="0"/>
              <a:t>Proteinele minore</a:t>
            </a:r>
            <a:r>
              <a:rPr lang="ro-RO" sz="1800" dirty="0"/>
              <a:t> funcţionează ca </a:t>
            </a:r>
            <a:r>
              <a:rPr lang="ro-RO" sz="1800" i="1" dirty="0"/>
              <a:t>transportori transmembranari specifici pentru moleculele mici</a:t>
            </a:r>
            <a:r>
              <a:rPr lang="ro-RO" sz="1800" dirty="0"/>
              <a:t> (ionii Fe3+, vitamine). </a:t>
            </a:r>
            <a:endParaRPr lang="en-US" sz="1800" dirty="0"/>
          </a:p>
          <a:p>
            <a:endParaRPr lang="en-US" sz="1800" dirty="0"/>
          </a:p>
        </p:txBody>
      </p:sp>
      <p:pic>
        <p:nvPicPr>
          <p:cNvPr id="36866" name="Picture 2" descr="POZ1A"/>
          <p:cNvPicPr>
            <a:picLocks noChangeAspect="1" noChangeArrowheads="1"/>
          </p:cNvPicPr>
          <p:nvPr/>
        </p:nvPicPr>
        <p:blipFill>
          <a:blip r:embed="rId2">
            <a:lum bright="-18000" contrast="64000"/>
          </a:blip>
          <a:srcRect/>
          <a:stretch>
            <a:fillRect/>
          </a:stretch>
        </p:blipFill>
        <p:spPr bwMode="auto">
          <a:xfrm>
            <a:off x="2214546" y="2357430"/>
            <a:ext cx="6858048" cy="4286280"/>
          </a:xfrm>
          <a:prstGeom prst="rect">
            <a:avLst/>
          </a:prstGeom>
          <a:noFill/>
          <a:ln w="9525">
            <a:noFill/>
            <a:miter lim="800000"/>
            <a:headEnd/>
            <a:tailEnd/>
          </a:ln>
        </p:spPr>
      </p:pic>
      <p:sp>
        <p:nvSpPr>
          <p:cNvPr id="6" name="TextBox 5"/>
          <p:cNvSpPr txBox="1"/>
          <p:nvPr/>
        </p:nvSpPr>
        <p:spPr>
          <a:xfrm>
            <a:off x="285720" y="5143512"/>
            <a:ext cx="1571636" cy="1754326"/>
          </a:xfrm>
          <a:prstGeom prst="rect">
            <a:avLst/>
          </a:prstGeom>
          <a:noFill/>
        </p:spPr>
        <p:txBody>
          <a:bodyPr wrap="square" rtlCol="0">
            <a:spAutoFit/>
          </a:bodyPr>
          <a:lstStyle/>
          <a:p>
            <a:r>
              <a:rPr lang="ro-RO" dirty="0"/>
              <a:t>Figura </a:t>
            </a:r>
            <a:r>
              <a:rPr lang="ro-RO" dirty="0" smtClean="0"/>
              <a:t>7: </a:t>
            </a:r>
            <a:r>
              <a:rPr lang="ro-RO" dirty="0"/>
              <a:t>Peretele celular la bacteriile Gram negative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29600" cy="4643470"/>
          </a:xfrm>
        </p:spPr>
        <p:txBody>
          <a:bodyPr>
            <a:normAutofit fontScale="77500" lnSpcReduction="20000"/>
          </a:bodyPr>
          <a:lstStyle/>
          <a:p>
            <a:pPr lvl="0"/>
            <a:r>
              <a:rPr lang="ro-RO" b="1" dirty="0"/>
              <a:t>Lipopolizaharidul de perete (LPS)</a:t>
            </a:r>
            <a:endParaRPr lang="en-US" sz="2000" dirty="0"/>
          </a:p>
          <a:p>
            <a:r>
              <a:rPr lang="ro-RO" dirty="0"/>
              <a:t>Deasupra membranei externe a bacililor Gram negativi se află </a:t>
            </a:r>
            <a:r>
              <a:rPr lang="ro-RO" b="1" i="1" dirty="0"/>
              <a:t>lipopolizaharidul de perete (LPS)</a:t>
            </a:r>
            <a:r>
              <a:rPr lang="ro-RO" dirty="0"/>
              <a:t> sau </a:t>
            </a:r>
            <a:r>
              <a:rPr lang="ro-RO" b="1" i="1" dirty="0"/>
              <a:t>endotoxina bacililor Gram negativi</a:t>
            </a:r>
            <a:r>
              <a:rPr lang="ro-RO" dirty="0"/>
              <a:t>. LPS este o toxină termolabilă care </a:t>
            </a:r>
            <a:r>
              <a:rPr lang="ro-RO" b="1" i="1" dirty="0"/>
              <a:t>se eliberează în mediul înconjurător numai după liza acestor bacterii</a:t>
            </a:r>
            <a:r>
              <a:rPr lang="ro-RO" dirty="0"/>
              <a:t>, fiind foarte reactivă în organismul gazdă. </a:t>
            </a:r>
            <a:endParaRPr lang="en-US" sz="2000" dirty="0"/>
          </a:p>
          <a:p>
            <a:r>
              <a:rPr lang="ro-RO" dirty="0"/>
              <a:t>În structura lipopolizaharidului intră:</a:t>
            </a:r>
            <a:r>
              <a:rPr lang="ro-RO" i="1" dirty="0"/>
              <a:t> </a:t>
            </a:r>
            <a:r>
              <a:rPr lang="ro-RO" dirty="0"/>
              <a:t>lipidul A, miezul sau “core” şi unităţi monozaharidice repetitive.</a:t>
            </a:r>
            <a:endParaRPr lang="en-US" sz="2000" dirty="0"/>
          </a:p>
          <a:p>
            <a:r>
              <a:rPr lang="ro-RO" sz="800" dirty="0"/>
              <a:t> </a:t>
            </a:r>
            <a:endParaRPr lang="en-US" sz="4000" dirty="0"/>
          </a:p>
          <a:p>
            <a:pPr lvl="1"/>
            <a:r>
              <a:rPr lang="ro-RO" b="1" i="1" dirty="0"/>
              <a:t>lipidul A</a:t>
            </a:r>
            <a:r>
              <a:rPr lang="ro-RO" dirty="0"/>
              <a:t> cu o structură particulară, </a:t>
            </a:r>
            <a:r>
              <a:rPr lang="ro-RO" b="1" i="1" dirty="0"/>
              <a:t>responsabil de toxicitate</a:t>
            </a:r>
            <a:r>
              <a:rPr lang="ro-RO" dirty="0"/>
              <a:t>: </a:t>
            </a:r>
            <a:r>
              <a:rPr lang="ro-RO" i="1" dirty="0"/>
              <a:t>produce febră, activează mecanismele apărării antiinfecţioase</a:t>
            </a:r>
            <a:r>
              <a:rPr lang="ro-RO" dirty="0"/>
              <a:t> şi, în exces, produce </a:t>
            </a:r>
            <a:r>
              <a:rPr lang="ro-RO" i="1" dirty="0"/>
              <a:t>şocul endotoxic</a:t>
            </a:r>
            <a:r>
              <a:rPr lang="ro-RO" dirty="0"/>
              <a:t> cu evoluţie gravă, chiar fatală;</a:t>
            </a:r>
            <a:endParaRPr lang="en-US" dirty="0"/>
          </a:p>
          <a:p>
            <a:r>
              <a:rPr lang="ro-RO" sz="800" dirty="0"/>
              <a:t> </a:t>
            </a:r>
            <a:endParaRPr lang="en-US" sz="5400" dirty="0"/>
          </a:p>
          <a:p>
            <a:pPr lvl="1"/>
            <a:r>
              <a:rPr lang="ro-RO" b="1" i="1" dirty="0"/>
              <a:t>miezul sau “core”</a:t>
            </a:r>
            <a:r>
              <a:rPr lang="ro-RO" dirty="0"/>
              <a:t> (polizaharid), numit şi antigen R, comun tuturor bacteriilor Gram negative;</a:t>
            </a:r>
            <a:endParaRPr lang="en-US" dirty="0"/>
          </a:p>
          <a:p>
            <a:r>
              <a:rPr lang="ro-RO" sz="800" dirty="0"/>
              <a:t> </a:t>
            </a:r>
            <a:endParaRPr lang="en-US" sz="5400" dirty="0"/>
          </a:p>
          <a:p>
            <a:pPr lvl="1"/>
            <a:r>
              <a:rPr lang="ro-RO" b="1" i="1" dirty="0"/>
              <a:t>unităţi monozaharidice repetitive</a:t>
            </a:r>
            <a:r>
              <a:rPr lang="ro-RO" dirty="0"/>
              <a:t> (15-40) care sunt specifice de specie şi tip şi constituie </a:t>
            </a:r>
            <a:r>
              <a:rPr lang="ro-RO" b="1" i="1" dirty="0"/>
              <a:t>antigenul O al bacteriilor Gram negative</a:t>
            </a:r>
            <a:r>
              <a:rPr lang="ro-RO" dirty="0"/>
              <a:t>  </a:t>
            </a:r>
            <a:r>
              <a:rPr lang="ro-RO"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OZ6A"/>
          <p:cNvPicPr>
            <a:picLocks noChangeAspect="1" noChangeArrowheads="1"/>
          </p:cNvPicPr>
          <p:nvPr/>
        </p:nvPicPr>
        <p:blipFill>
          <a:blip r:embed="rId2"/>
          <a:srcRect/>
          <a:stretch>
            <a:fillRect/>
          </a:stretch>
        </p:blipFill>
        <p:spPr bwMode="auto">
          <a:xfrm>
            <a:off x="642910" y="285728"/>
            <a:ext cx="7880452" cy="5286388"/>
          </a:xfrm>
          <a:prstGeom prst="rect">
            <a:avLst/>
          </a:prstGeom>
          <a:noFill/>
          <a:ln w="9525">
            <a:noFill/>
            <a:miter lim="800000"/>
            <a:headEnd/>
            <a:tailEnd/>
          </a:ln>
        </p:spPr>
      </p:pic>
      <p:sp>
        <p:nvSpPr>
          <p:cNvPr id="5" name="TextBox 4"/>
          <p:cNvSpPr txBox="1"/>
          <p:nvPr/>
        </p:nvSpPr>
        <p:spPr>
          <a:xfrm>
            <a:off x="571472" y="6072206"/>
            <a:ext cx="5214974" cy="646331"/>
          </a:xfrm>
          <a:prstGeom prst="rect">
            <a:avLst/>
          </a:prstGeom>
          <a:noFill/>
        </p:spPr>
        <p:txBody>
          <a:bodyPr wrap="square" rtlCol="0">
            <a:spAutoFit/>
          </a:bodyPr>
          <a:lstStyle/>
          <a:p>
            <a:r>
              <a:rPr lang="ro-RO" dirty="0"/>
              <a:t>Figura </a:t>
            </a:r>
            <a:r>
              <a:rPr lang="ro-RO" dirty="0" smtClean="0"/>
              <a:t>8:</a:t>
            </a:r>
            <a:r>
              <a:rPr lang="ro-RO" b="1" i="1" dirty="0" smtClean="0"/>
              <a:t> </a:t>
            </a:r>
            <a:r>
              <a:rPr lang="ro-RO" dirty="0"/>
              <a:t>Peretele celular la bacteriile Gram negative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70000" lnSpcReduction="20000"/>
          </a:bodyPr>
          <a:lstStyle/>
          <a:p>
            <a:r>
              <a:rPr lang="ro-RO" b="1" i="1" dirty="0"/>
              <a:t>c. Bacteriile acido-alcoolo rezistente</a:t>
            </a:r>
            <a:r>
              <a:rPr lang="ro-RO" dirty="0"/>
              <a:t> </a:t>
            </a:r>
            <a:endParaRPr lang="en-US" dirty="0"/>
          </a:p>
          <a:p>
            <a:r>
              <a:rPr lang="ro-RO" dirty="0"/>
              <a:t>	Dintre aceste bacterii, bacilul tuberculos şi bacilul leprei, reprezentanţi ai genului Mycobacterium, sunt de interes medical. Aceste bacterii au peretele celular asemănător cu cel al bacteriilor Gram pozitive. </a:t>
            </a:r>
            <a:r>
              <a:rPr lang="ro-RO" b="1" i="1" dirty="0"/>
              <a:t>Structurile speciale</a:t>
            </a:r>
            <a:r>
              <a:rPr lang="ro-RO" dirty="0"/>
              <a:t> </a:t>
            </a:r>
            <a:r>
              <a:rPr lang="ro-RO" b="1" i="1" dirty="0"/>
              <a:t>conţin</a:t>
            </a:r>
            <a:r>
              <a:rPr lang="ro-RO" dirty="0"/>
              <a:t> </a:t>
            </a:r>
            <a:r>
              <a:rPr lang="ro-RO" b="1" i="1" dirty="0"/>
              <a:t>lipide</a:t>
            </a:r>
            <a:r>
              <a:rPr lang="ro-RO" dirty="0"/>
              <a:t> până la 30%, aproape jumătate din acestea fiind reprezentate de </a:t>
            </a:r>
            <a:r>
              <a:rPr lang="ro-RO" b="1" i="1" dirty="0"/>
              <a:t>acidul micolic</a:t>
            </a:r>
            <a:r>
              <a:rPr lang="ro-RO" dirty="0"/>
              <a:t> şi o </a:t>
            </a:r>
            <a:r>
              <a:rPr lang="ro-RO" b="1" i="1" dirty="0"/>
              <a:t>ceară</a:t>
            </a:r>
            <a:r>
              <a:rPr lang="ro-RO" b="1" dirty="0"/>
              <a:t> </a:t>
            </a:r>
            <a:r>
              <a:rPr lang="ro-RO" dirty="0"/>
              <a:t>ce conferă acestor bacterii </a:t>
            </a:r>
            <a:r>
              <a:rPr lang="ro-RO" i="1" dirty="0"/>
              <a:t>caractere tinctoriale deosebite şi rezistenţă crescută la factorii de mediu</a:t>
            </a:r>
            <a:r>
              <a:rPr lang="ro-RO" dirty="0"/>
              <a:t>. Astfel dacă, după o încălzire de scurtă durată ce topeşte cerurile, un colorant pătrunde în celula bacteriană, decolorarea acesteia sub acţiunea acizilor sau alcoolilor nu se mai produce ca la alte bacterii. Acest caracter se numeşte </a:t>
            </a:r>
            <a:r>
              <a:rPr lang="ro-RO" b="1" i="1" dirty="0"/>
              <a:t>acido-alcoolorezistenţă</a:t>
            </a:r>
            <a:r>
              <a:rPr lang="ro-RO" dirty="0"/>
              <a:t>. Aceste bacterii se colorează foarte slab în coloraţia Gram, evidenţierea lor făcându-se la cald prin </a:t>
            </a:r>
            <a:r>
              <a:rPr lang="ro-RO" b="1" i="1" dirty="0"/>
              <a:t>tehnica Ziehl-Neelsen</a:t>
            </a:r>
            <a:r>
              <a:rPr lang="ro-RO" dirty="0"/>
              <a:t>.</a:t>
            </a:r>
            <a:endParaRPr lang="en-US" dirty="0"/>
          </a:p>
          <a:p>
            <a:pPr>
              <a:buNone/>
            </a:pPr>
            <a:r>
              <a:rPr lang="ro-RO" b="1" i="1" dirty="0"/>
              <a:t> </a:t>
            </a:r>
            <a:endParaRPr lang="en-US" dirty="0"/>
          </a:p>
          <a:p>
            <a:r>
              <a:rPr lang="ro-RO" b="1" i="1" dirty="0"/>
              <a:t>d. Bacterii cu perete alterat sau formele</a:t>
            </a:r>
            <a:r>
              <a:rPr lang="ro-RO" dirty="0"/>
              <a:t> </a:t>
            </a:r>
            <a:r>
              <a:rPr lang="ro-RO" b="1" i="1" dirty="0"/>
              <a:t>L</a:t>
            </a:r>
            <a:endParaRPr lang="en-US" dirty="0"/>
          </a:p>
          <a:p>
            <a:r>
              <a:rPr lang="ro-RO" dirty="0"/>
              <a:t>Sunt </a:t>
            </a:r>
            <a:r>
              <a:rPr lang="ro-RO" b="1" i="1" dirty="0"/>
              <a:t>bacterii cu stratul bazal viciat</a:t>
            </a:r>
            <a:r>
              <a:rPr lang="ro-RO" dirty="0"/>
              <a:t> sub acţiunea unor factori din mediu ca, de exemplu, </a:t>
            </a:r>
            <a:r>
              <a:rPr lang="ro-RO" i="1" dirty="0"/>
              <a:t>lizozimul</a:t>
            </a:r>
            <a:r>
              <a:rPr lang="ro-RO" dirty="0"/>
              <a:t>, care lizează peptidoglicanul, şi </a:t>
            </a:r>
            <a:r>
              <a:rPr lang="ro-RO" i="1" dirty="0"/>
              <a:t>penicilina </a:t>
            </a:r>
            <a:r>
              <a:rPr lang="ro-RO" dirty="0"/>
              <a:t>care împiedică sinteza acestuia.</a:t>
            </a:r>
            <a:endParaRPr lang="en-US" dirty="0"/>
          </a:p>
          <a:p>
            <a:r>
              <a:rPr lang="ro-RO" dirty="0"/>
              <a:t>În condiţii de laborator, îndepărtarea peretelui celular duce la obţinerea </a:t>
            </a:r>
            <a:r>
              <a:rPr lang="ro-RO" b="1" dirty="0"/>
              <a:t>protoplaştilor şi sferoplaştilor</a:t>
            </a:r>
            <a:r>
              <a:rPr lang="ro-RO" dirty="0"/>
              <a:t>, </a:t>
            </a:r>
            <a:r>
              <a:rPr lang="ro-RO" i="1" dirty="0"/>
              <a:t>formaţiuni sferice mărginite numai de membrana citoplasmatică</a:t>
            </a:r>
            <a:r>
              <a:rPr lang="ro-RO" dirty="0"/>
              <a:t>. Bacteriile lipsite total de perete celular se numesc </a:t>
            </a:r>
            <a:r>
              <a:rPr lang="ro-RO" b="1" i="1" dirty="0"/>
              <a:t>protoplaşti</a:t>
            </a:r>
            <a:r>
              <a:rPr lang="ro-RO" b="1" dirty="0"/>
              <a:t> </a:t>
            </a:r>
            <a:r>
              <a:rPr lang="ro-RO" dirty="0"/>
              <a:t>şi provin din rândul bacteriilor Gram pozitive, iar cele cu perete parţial lezat se numesc </a:t>
            </a:r>
            <a:r>
              <a:rPr lang="ro-RO" b="1" i="1" dirty="0"/>
              <a:t>sferoplaşti</a:t>
            </a:r>
            <a:r>
              <a:rPr lang="ro-RO" dirty="0"/>
              <a:t>, provin din bacteriile Gram negative care îşi pierd mai greu peretele.</a:t>
            </a:r>
            <a:endParaRPr lang="en-US" dirty="0"/>
          </a:p>
          <a:p>
            <a:r>
              <a:rPr lang="ro-RO" dirty="0"/>
              <a:t>Formele L sunt </a:t>
            </a:r>
            <a:r>
              <a:rPr lang="ro-RO" b="1" i="1" dirty="0"/>
              <a:t>foarte sensibile la variaţiile osmotice</a:t>
            </a:r>
            <a:r>
              <a:rPr lang="ro-RO" dirty="0"/>
              <a:t>, putând supravieţui numai în condiţii speciale de osmolaritate, dar sunt </a:t>
            </a:r>
            <a:r>
              <a:rPr lang="ro-RO" b="1" i="1" dirty="0"/>
              <a:t>foarte rezistente la antibioticele betalactamice</a:t>
            </a:r>
            <a:r>
              <a:rPr lang="ro-RO" dirty="0"/>
              <a:t>. Dacă factorii nocivi dispar din mediu, formele L se pot transforma în bacterii normale prin resinteza peretelui celular.</a:t>
            </a:r>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5929354"/>
          </a:xfrm>
        </p:spPr>
        <p:txBody>
          <a:bodyPr>
            <a:normAutofit fontScale="55000" lnSpcReduction="20000"/>
          </a:bodyPr>
          <a:lstStyle/>
          <a:p>
            <a:r>
              <a:rPr lang="ro-RO" sz="3300" b="1" i="1" dirty="0"/>
              <a:t>e. Bacterii fără perete celular</a:t>
            </a:r>
            <a:endParaRPr lang="en-US" sz="3300" dirty="0"/>
          </a:p>
          <a:p>
            <a:r>
              <a:rPr lang="ro-RO" sz="3300" dirty="0"/>
              <a:t>		Există </a:t>
            </a:r>
            <a:r>
              <a:rPr lang="ro-RO" sz="3300" b="1" i="1" dirty="0"/>
              <a:t>bacterii lipsite în mod natural de perete celular</a:t>
            </a:r>
            <a:r>
              <a:rPr lang="ro-RO" sz="3300" dirty="0"/>
              <a:t>, care nu pot avea o formă constantă, forma lor fiind variabilă în funcţie de mediul în care se află. Exemplu: </a:t>
            </a:r>
            <a:r>
              <a:rPr lang="ro-RO" sz="3300" i="1" dirty="0"/>
              <a:t>Mycoplasma</a:t>
            </a:r>
            <a:r>
              <a:rPr lang="ro-RO" sz="3300" dirty="0"/>
              <a:t> (cu formă cocoidală, de pară, alungită sau filamentoasă).</a:t>
            </a:r>
            <a:endParaRPr lang="en-US" sz="3300" dirty="0"/>
          </a:p>
          <a:p>
            <a:pPr>
              <a:buNone/>
            </a:pPr>
            <a:r>
              <a:rPr lang="ro-RO" sz="3300" b="1" i="1" dirty="0"/>
              <a:t> </a:t>
            </a:r>
            <a:endParaRPr lang="en-US" sz="3300" dirty="0"/>
          </a:p>
          <a:p>
            <a:r>
              <a:rPr lang="ro-RO" sz="3300" b="1" i="1" dirty="0"/>
              <a:t>Funcţiile peretelui celular</a:t>
            </a:r>
            <a:r>
              <a:rPr lang="ro-RO" sz="3300" dirty="0"/>
              <a:t>:</a:t>
            </a:r>
            <a:endParaRPr lang="en-US" sz="3300" dirty="0"/>
          </a:p>
          <a:p>
            <a:pPr lvl="0"/>
            <a:r>
              <a:rPr lang="ro-RO" sz="3300" i="1" dirty="0"/>
              <a:t>asigură forma, rezistenţa mecanică şi osmotică a bacteriei</a:t>
            </a:r>
            <a:r>
              <a:rPr lang="ro-RO" sz="3300" dirty="0"/>
              <a:t>;</a:t>
            </a:r>
            <a:endParaRPr lang="en-US" sz="3300" dirty="0"/>
          </a:p>
          <a:p>
            <a:pPr lvl="0"/>
            <a:r>
              <a:rPr lang="ro-RO" sz="3300" i="1" dirty="0"/>
              <a:t>participă la diviziunea celulei şi în creşterea acesteia</a:t>
            </a:r>
            <a:r>
              <a:rPr lang="ro-RO" sz="3300" dirty="0"/>
              <a:t>, urmând membrana citoplasmatică în formarea septurilor transversale care separă celula mamă în celule fiice; protoplaştii şi sferoplaştii, lipsite de perete celular, nu se divid;</a:t>
            </a:r>
            <a:endParaRPr lang="en-US" sz="3300" dirty="0"/>
          </a:p>
          <a:p>
            <a:pPr lvl="0"/>
            <a:r>
              <a:rPr lang="ro-RO" sz="3300" i="1" dirty="0"/>
              <a:t>stochează unele enzime în spaţiul periplasmic</a:t>
            </a:r>
            <a:r>
              <a:rPr lang="ro-RO" sz="3300" dirty="0"/>
              <a:t> </a:t>
            </a:r>
            <a:r>
              <a:rPr lang="ro-RO" sz="3300" i="1" dirty="0"/>
              <a:t>la bacteriile Gram negative</a:t>
            </a:r>
            <a:r>
              <a:rPr lang="ro-RO" sz="3300" dirty="0"/>
              <a:t> ce vor fi eliberate după necesităţi;</a:t>
            </a:r>
            <a:endParaRPr lang="en-US" sz="3300" dirty="0"/>
          </a:p>
          <a:p>
            <a:pPr lvl="0"/>
            <a:r>
              <a:rPr lang="ro-RO" sz="3300" i="1" dirty="0"/>
              <a:t>prezintă receptori pentru bacteriofagi</a:t>
            </a:r>
            <a:r>
              <a:rPr lang="ro-RO" sz="3300" dirty="0"/>
              <a:t> (virusuri care parazitează bacteriile) prin proteinele de membrană externă, iniţiind infecţia virală a celulei bacteriene; </a:t>
            </a:r>
            <a:endParaRPr lang="en-US" sz="3300" dirty="0"/>
          </a:p>
          <a:p>
            <a:pPr lvl="0"/>
            <a:r>
              <a:rPr lang="ro-RO" sz="3300" i="1" dirty="0"/>
              <a:t>este sediul antigenelor de suprafaţă</a:t>
            </a:r>
            <a:r>
              <a:rPr lang="ro-RO" sz="3300" dirty="0"/>
              <a:t>, fiind deci implicat în răspunsul imun al macroorganismului;</a:t>
            </a:r>
            <a:endParaRPr lang="en-US" sz="3300" dirty="0"/>
          </a:p>
          <a:p>
            <a:pPr lvl="0"/>
            <a:r>
              <a:rPr lang="ro-RO" sz="3300" i="1" dirty="0"/>
              <a:t>este sediul unor factori de patogenitate</a:t>
            </a:r>
            <a:r>
              <a:rPr lang="ro-RO" sz="3300" dirty="0"/>
              <a:t>;</a:t>
            </a:r>
            <a:endParaRPr lang="en-US" sz="3300" dirty="0"/>
          </a:p>
          <a:p>
            <a:pPr lvl="0"/>
            <a:r>
              <a:rPr lang="ro-RO" sz="3300" dirty="0"/>
              <a:t>are </a:t>
            </a:r>
            <a:r>
              <a:rPr lang="ro-RO" sz="3300" i="1" dirty="0"/>
              <a:t>rol în procesul de sporulare</a:t>
            </a:r>
            <a:r>
              <a:rPr lang="ro-RO" sz="3300" dirty="0"/>
              <a:t>;</a:t>
            </a:r>
            <a:endParaRPr lang="en-US" sz="3300" dirty="0"/>
          </a:p>
          <a:p>
            <a:pPr lvl="0"/>
            <a:r>
              <a:rPr lang="ro-RO" sz="3300" dirty="0"/>
              <a:t>reprezintă </a:t>
            </a:r>
            <a:r>
              <a:rPr lang="ro-RO" sz="3300" i="1" dirty="0"/>
              <a:t>ţinta </a:t>
            </a:r>
            <a:r>
              <a:rPr lang="ro-RO" sz="3300" dirty="0"/>
              <a:t>de acţiune pentru unele </a:t>
            </a:r>
            <a:r>
              <a:rPr lang="ro-RO" sz="3300" i="1" dirty="0"/>
              <a:t>antibiotice</a:t>
            </a:r>
            <a:r>
              <a:rPr lang="ro-RO" sz="3300" dirty="0"/>
              <a:t> şi </a:t>
            </a:r>
            <a:r>
              <a:rPr lang="ro-RO" sz="3300" i="1" dirty="0"/>
              <a:t>detergenţi</a:t>
            </a:r>
            <a:r>
              <a:rPr lang="ro-RO" sz="3300" dirty="0"/>
              <a:t>;</a:t>
            </a:r>
            <a:endParaRPr lang="en-US" sz="3300" dirty="0"/>
          </a:p>
          <a:p>
            <a:pPr lvl="0"/>
            <a:r>
              <a:rPr lang="ro-RO" sz="3300" dirty="0"/>
              <a:t>prin structura diferită </a:t>
            </a:r>
            <a:r>
              <a:rPr lang="ro-RO" sz="3300" i="1" dirty="0"/>
              <a:t>separă cele două categorii de bacterii în coloraţia Gram</a:t>
            </a:r>
            <a:r>
              <a:rPr lang="ro-RO" sz="3300" dirty="0"/>
              <a:t> (Gram pozitive şi Gram negative) sau </a:t>
            </a:r>
            <a:r>
              <a:rPr lang="ro-RO" sz="3300" i="1" dirty="0"/>
              <a:t>conferă caracter de acidoalcoolorezistenţă</a:t>
            </a:r>
            <a:r>
              <a:rPr lang="ro-RO" sz="3300" dirty="0"/>
              <a:t>.</a:t>
            </a:r>
            <a:endParaRPr lang="en-US" sz="3300"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572272"/>
          </a:xfrm>
        </p:spPr>
        <p:txBody>
          <a:bodyPr>
            <a:normAutofit fontScale="70000" lnSpcReduction="20000"/>
          </a:bodyPr>
          <a:lstStyle/>
          <a:p>
            <a:pPr algn="ctr">
              <a:buNone/>
            </a:pPr>
            <a:r>
              <a:rPr lang="ro-RO" b="1" dirty="0"/>
              <a:t>3. SPORUL ŞI </a:t>
            </a:r>
            <a:r>
              <a:rPr lang="ro-RO" b="1" dirty="0" smtClean="0"/>
              <a:t>SPORULAREA</a:t>
            </a:r>
          </a:p>
          <a:p>
            <a:pPr algn="ctr">
              <a:buNone/>
            </a:pPr>
            <a:endParaRPr lang="en-US" dirty="0"/>
          </a:p>
          <a:p>
            <a:r>
              <a:rPr lang="ro-RO" dirty="0"/>
              <a:t>Unele bacterii se transformă în </a:t>
            </a:r>
            <a:r>
              <a:rPr lang="ro-RO" i="1" dirty="0"/>
              <a:t>spori care apar endocelular</a:t>
            </a:r>
            <a:r>
              <a:rPr lang="ro-RO" dirty="0"/>
              <a:t> şi care pot </a:t>
            </a:r>
            <a:r>
              <a:rPr lang="ro-RO" i="1" dirty="0"/>
              <a:t>supravieţui</a:t>
            </a:r>
            <a:r>
              <a:rPr lang="ro-RO" b="1" i="1" dirty="0"/>
              <a:t> </a:t>
            </a:r>
            <a:r>
              <a:rPr lang="ro-RO" i="1" dirty="0"/>
              <a:t>ani şi zeci de ani în condiţii nefavorabile de dezvoltare</a:t>
            </a:r>
            <a:r>
              <a:rPr lang="ro-RO" dirty="0"/>
              <a:t>. Ei au o </a:t>
            </a:r>
            <a:r>
              <a:rPr lang="ro-RO" b="1" i="1" dirty="0"/>
              <a:t>rezistenţă crescută la factorii de mediu</a:t>
            </a:r>
            <a:r>
              <a:rPr lang="ro-RO" dirty="0"/>
              <a:t>, la </a:t>
            </a:r>
            <a:r>
              <a:rPr lang="ro-RO" b="1" i="1" dirty="0"/>
              <a:t>agenţii fizici</a:t>
            </a:r>
            <a:r>
              <a:rPr lang="ro-RO" dirty="0"/>
              <a:t> (căldură, radiaţii), </a:t>
            </a:r>
            <a:r>
              <a:rPr lang="ro-RO" b="1" i="1" dirty="0"/>
              <a:t>chimici</a:t>
            </a:r>
            <a:r>
              <a:rPr lang="ro-RO" dirty="0"/>
              <a:t> (acizi, dezinfectanţi), chiar şi la </a:t>
            </a:r>
            <a:r>
              <a:rPr lang="ro-RO" b="1" i="1" dirty="0"/>
              <a:t>coloranţi </a:t>
            </a:r>
            <a:r>
              <a:rPr lang="ro-RO" dirty="0"/>
              <a:t>(evidenţierea se face folosind coloraţii speciale). Există trei genuri de bacterii Gram pozitive sporulate ce prezintă importanţă pentru bacteriologia medicală: Clostridium şi Bacillus (bacili) şi Sporosarcina (coci). </a:t>
            </a:r>
            <a:endParaRPr lang="en-US" dirty="0"/>
          </a:p>
          <a:p>
            <a:r>
              <a:rPr lang="ro-RO" dirty="0"/>
              <a:t>Dintr-o </a:t>
            </a:r>
            <a:r>
              <a:rPr lang="ro-RO" i="1" dirty="0"/>
              <a:t>bacterie vegetativă se formează un singur spor</a:t>
            </a:r>
            <a:r>
              <a:rPr lang="ro-RO" dirty="0"/>
              <a:t>, care, în </a:t>
            </a:r>
            <a:r>
              <a:rPr lang="ro-RO" i="1" dirty="0"/>
              <a:t>condiţii favorabile de viaţă, va da naştere unei singure celule bacteriene</a:t>
            </a:r>
            <a:r>
              <a:rPr lang="ro-RO" dirty="0"/>
              <a:t> cu toate proprietăţile ei iniţiale. </a:t>
            </a:r>
            <a:endParaRPr lang="en-US" dirty="0"/>
          </a:p>
          <a:p>
            <a:pPr>
              <a:buNone/>
            </a:pPr>
            <a:r>
              <a:rPr lang="ro-RO" b="1" i="1" dirty="0"/>
              <a:t> </a:t>
            </a:r>
            <a:endParaRPr lang="en-US" dirty="0"/>
          </a:p>
          <a:p>
            <a:r>
              <a:rPr lang="ro-RO" b="1" i="1" dirty="0"/>
              <a:t>Forma sporului</a:t>
            </a:r>
            <a:r>
              <a:rPr lang="ro-RO" dirty="0"/>
              <a:t> poate fi </a:t>
            </a:r>
            <a:r>
              <a:rPr lang="ro-RO" i="1" dirty="0"/>
              <a:t>rotundă </a:t>
            </a:r>
            <a:r>
              <a:rPr lang="ro-RO" dirty="0"/>
              <a:t>sau</a:t>
            </a:r>
            <a:r>
              <a:rPr lang="ro-RO" i="1" dirty="0"/>
              <a:t> ovală</a:t>
            </a:r>
            <a:r>
              <a:rPr lang="ro-RO" dirty="0"/>
              <a:t>. </a:t>
            </a:r>
            <a:r>
              <a:rPr lang="ro-RO" b="1" i="1" dirty="0"/>
              <a:t>Diametrul sporilor</a:t>
            </a:r>
            <a:r>
              <a:rPr lang="ro-RO" dirty="0"/>
              <a:t> este mai mic la</a:t>
            </a:r>
            <a:r>
              <a:rPr lang="ro-RO" i="1" dirty="0"/>
              <a:t> </a:t>
            </a:r>
            <a:r>
              <a:rPr lang="ro-RO" b="1" i="1" dirty="0"/>
              <a:t>bacilii sporulaţi aerobi</a:t>
            </a:r>
            <a:r>
              <a:rPr lang="ro-RO" i="1" dirty="0"/>
              <a:t> nedepăşind diametrul bacteriei</a:t>
            </a:r>
            <a:r>
              <a:rPr lang="ro-RO" dirty="0"/>
              <a:t> (genul Bacillus), pe când la </a:t>
            </a:r>
            <a:r>
              <a:rPr lang="ro-RO" b="1" i="1" dirty="0"/>
              <a:t>genul anaerob Clostridium</a:t>
            </a:r>
            <a:r>
              <a:rPr lang="ro-RO" dirty="0"/>
              <a:t>, </a:t>
            </a:r>
            <a:r>
              <a:rPr lang="ro-RO" i="1" dirty="0"/>
              <a:t>sporul are un diametru mai mare decât bacteria</a:t>
            </a:r>
            <a:r>
              <a:rPr lang="ro-RO" dirty="0"/>
              <a:t>, producând deformarea acesteia. Acest caracter al sporului este important în identificarea bacililor Gram pozitivi anaerobi.</a:t>
            </a:r>
            <a:endParaRPr lang="en-US" dirty="0"/>
          </a:p>
          <a:p>
            <a:pPr>
              <a:buNone/>
            </a:pPr>
            <a:r>
              <a:rPr lang="ro-RO" b="1" i="1" dirty="0"/>
              <a:t> </a:t>
            </a:r>
            <a:endParaRPr lang="en-US" dirty="0"/>
          </a:p>
          <a:p>
            <a:r>
              <a:rPr lang="ro-RO" b="1" i="1" dirty="0"/>
              <a:t>Poziţia sporului bacterian</a:t>
            </a:r>
            <a:r>
              <a:rPr lang="ro-RO" dirty="0"/>
              <a:t> constituie un caracter taxonomic. Poate fi </a:t>
            </a:r>
            <a:r>
              <a:rPr lang="ro-RO" b="1" i="1" dirty="0"/>
              <a:t>centrală</a:t>
            </a:r>
            <a:r>
              <a:rPr lang="ro-RO" dirty="0"/>
              <a:t>, ca la </a:t>
            </a:r>
            <a:r>
              <a:rPr lang="ro-RO" i="1" dirty="0"/>
              <a:t>Clostridiile gangrenei gazoase</a:t>
            </a:r>
            <a:r>
              <a:rPr lang="ro-RO" dirty="0"/>
              <a:t>, </a:t>
            </a:r>
            <a:r>
              <a:rPr lang="ro-RO" b="1" i="1" dirty="0"/>
              <a:t>subterminală</a:t>
            </a:r>
            <a:r>
              <a:rPr lang="ro-RO" dirty="0"/>
              <a:t> la </a:t>
            </a:r>
            <a:r>
              <a:rPr lang="ro-RO" i="1" dirty="0"/>
              <a:t>bacilul cărbunos</a:t>
            </a:r>
            <a:r>
              <a:rPr lang="ro-RO" dirty="0"/>
              <a:t> (Bacillus anthracis), sau </a:t>
            </a:r>
            <a:r>
              <a:rPr lang="ro-RO" b="1" i="1" dirty="0"/>
              <a:t>terminală</a:t>
            </a:r>
            <a:r>
              <a:rPr lang="ro-RO" dirty="0"/>
              <a:t>, ca la </a:t>
            </a:r>
            <a:r>
              <a:rPr lang="ro-RO" i="1" dirty="0"/>
              <a:t>bacilul tetanic </a:t>
            </a:r>
            <a:r>
              <a:rPr lang="ro-RO" dirty="0"/>
              <a:t>(Clostridium tetani).</a:t>
            </a:r>
            <a:endParaRPr lang="en-US" dirty="0"/>
          </a:p>
          <a:p>
            <a:r>
              <a:rPr lang="ro-RO" dirty="0"/>
              <a:t>În coloraţiile obişnuite sporul apare ca o zonă incoloră în corpul bacterian. El se evidenţiază însă prin coloraţii speciale, la cald, care permeabilizează învelişurile sporale (coloraţia Moller). Pe preparatele native între lamă şi lamelă efectuate din culturi, sporii apar ca nişte formaţiuni rotunde, refringente.</a:t>
            </a:r>
            <a:endParaRPr lang="en-US"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411807"/>
          </a:xfrm>
        </p:spPr>
        <p:txBody>
          <a:bodyPr>
            <a:normAutofit fontScale="70000" lnSpcReduction="20000"/>
          </a:bodyPr>
          <a:lstStyle/>
          <a:p>
            <a:r>
              <a:rPr lang="ro-RO" dirty="0"/>
              <a:t>Ultrastructura şi compoziţia chimică a sporilor asigură acestora o </a:t>
            </a:r>
            <a:r>
              <a:rPr lang="ro-RO" b="1" i="1" dirty="0"/>
              <a:t>mare rezistenţă la factorii nocivi</a:t>
            </a:r>
            <a:r>
              <a:rPr lang="ro-RO" dirty="0"/>
              <a:t>, ce poate fi explicată atât prin </a:t>
            </a:r>
            <a:r>
              <a:rPr lang="ro-RO" i="1" dirty="0"/>
              <a:t>starea de deshidratare</a:t>
            </a:r>
            <a:r>
              <a:rPr lang="ro-RO" dirty="0"/>
              <a:t> (apă 40-50%, faţă de 80-98% la formele vegatative) care anulează schimburile cu mediul extern şi scade sensibilitatea la căldură, cât şi de </a:t>
            </a:r>
            <a:r>
              <a:rPr lang="ro-RO" i="1" dirty="0"/>
              <a:t>numeroasele sale învelişuri protectoare</a:t>
            </a:r>
            <a:r>
              <a:rPr lang="ro-RO" dirty="0"/>
              <a:t>.</a:t>
            </a:r>
            <a:endParaRPr lang="en-US" dirty="0"/>
          </a:p>
          <a:p>
            <a:pPr>
              <a:buNone/>
            </a:pPr>
            <a:r>
              <a:rPr lang="ro-RO" dirty="0"/>
              <a:t> </a:t>
            </a:r>
            <a:endParaRPr lang="en-US" dirty="0"/>
          </a:p>
          <a:p>
            <a:r>
              <a:rPr lang="ro-RO" b="1" i="1" dirty="0"/>
              <a:t>SPORULAREA SAU SPOROGENEZA</a:t>
            </a:r>
            <a:r>
              <a:rPr lang="ro-RO" dirty="0"/>
              <a:t> </a:t>
            </a:r>
            <a:endParaRPr lang="en-US" dirty="0"/>
          </a:p>
          <a:p>
            <a:r>
              <a:rPr lang="ro-RO" dirty="0"/>
              <a:t>Este un </a:t>
            </a:r>
            <a:r>
              <a:rPr lang="ro-RO" b="1" i="1" dirty="0"/>
              <a:t>proces complex</a:t>
            </a:r>
            <a:r>
              <a:rPr lang="ro-RO" dirty="0"/>
              <a:t>, guvernat de aproximativ 200 de gene din celula bacteriană, gene care sunt activate în condiţii nefavorabile de mediu, altfel aceste gene sunt represate. Sporularea presupune formarea unor structuri noi şi dispariţia altor structuri caracteristice formei vegetative ale bacteriei.</a:t>
            </a:r>
            <a:endParaRPr lang="en-US" dirty="0"/>
          </a:p>
          <a:p>
            <a:r>
              <a:rPr lang="ro-RO" dirty="0"/>
              <a:t>Din punct de vedere morfologic, sporularea începe prin </a:t>
            </a:r>
            <a:r>
              <a:rPr lang="ro-RO" i="1" dirty="0"/>
              <a:t>migrarea cromozomului într-o zonă a celulei</a:t>
            </a:r>
            <a:r>
              <a:rPr lang="ro-RO" dirty="0"/>
              <a:t> (de regulă, polară). Urmează </a:t>
            </a:r>
            <a:r>
              <a:rPr lang="ro-RO" i="1" dirty="0"/>
              <a:t>invaginarea membranei citoplasmatice </a:t>
            </a:r>
            <a:r>
              <a:rPr lang="ro-RO" dirty="0"/>
              <a:t>cu </a:t>
            </a:r>
            <a:r>
              <a:rPr lang="ro-RO" i="1" dirty="0"/>
              <a:t>înglobarea cromozomului (ADN) într-un înveliş dublu (“prespor”)</a:t>
            </a:r>
            <a:r>
              <a:rPr lang="ro-RO" dirty="0"/>
              <a:t>. Se </a:t>
            </a:r>
            <a:r>
              <a:rPr lang="ro-RO" i="1" dirty="0"/>
              <a:t>sintetizează apoi  peptidoglicanul</a:t>
            </a:r>
            <a:r>
              <a:rPr lang="ro-RO" dirty="0"/>
              <a:t> (reţea subţire) pe partea interioară a stratului intern, urmată de sinteza de peptidoglican (reţea groasă) între cele două straturi. </a:t>
            </a:r>
            <a:r>
              <a:rPr lang="ro-RO" i="1" dirty="0"/>
              <a:t>Stratul extern se îngroaşe </a:t>
            </a:r>
            <a:r>
              <a:rPr lang="ro-RO" dirty="0"/>
              <a:t>şi el (conţine o proteină “keratin-like”). Continuă cu </a:t>
            </a:r>
            <a:r>
              <a:rPr lang="ro-RO" i="1" dirty="0"/>
              <a:t>deshidratare, creşterea concentraţiei de Ca</a:t>
            </a:r>
            <a:r>
              <a:rPr lang="ro-RO" i="1" baseline="30000" dirty="0"/>
              <a:t>++</a:t>
            </a:r>
            <a:r>
              <a:rPr lang="ro-RO" i="1" dirty="0"/>
              <a:t> şi liza restului formei vegetative</a:t>
            </a:r>
            <a:r>
              <a:rPr lang="ro-RO" dirty="0"/>
              <a:t>.</a:t>
            </a:r>
            <a:endParaRPr lang="en-US" dirty="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697559"/>
          </a:xfrm>
        </p:spPr>
        <p:txBody>
          <a:bodyPr>
            <a:normAutofit fontScale="77500" lnSpcReduction="20000"/>
          </a:bodyPr>
          <a:lstStyle/>
          <a:p>
            <a:r>
              <a:rPr lang="ro-RO" b="1" i="1" dirty="0"/>
              <a:t>STRUCTURA SPORULUI</a:t>
            </a:r>
            <a:endParaRPr lang="en-US" dirty="0"/>
          </a:p>
          <a:p>
            <a:r>
              <a:rPr lang="ro-RO" dirty="0"/>
              <a:t>Este diferită de la specie la alta dar organizarea generală se aseamănă. De la interior spre exterior, sporul este format din:</a:t>
            </a:r>
            <a:endParaRPr lang="en-US" dirty="0"/>
          </a:p>
          <a:p>
            <a:pPr lvl="0"/>
            <a:r>
              <a:rPr lang="ro-RO" b="1" dirty="0"/>
              <a:t>core sau protoplastul sporal</a:t>
            </a:r>
            <a:r>
              <a:rPr lang="ro-RO" dirty="0"/>
              <a:t>, format din materialul nuclear înconjurat de membrana citoplasmatică. Aici este depozitat </a:t>
            </a:r>
            <a:r>
              <a:rPr lang="ro-RO" b="1" i="1" dirty="0"/>
              <a:t>ADN</a:t>
            </a:r>
            <a:r>
              <a:rPr lang="ro-RO" i="1" dirty="0"/>
              <a:t> </a:t>
            </a:r>
            <a:r>
              <a:rPr lang="ro-RO" dirty="0"/>
              <a:t>(genomul complet), unele </a:t>
            </a:r>
            <a:r>
              <a:rPr lang="ro-RO" b="1" i="1" dirty="0"/>
              <a:t>enzime respiratorii</a:t>
            </a:r>
            <a:r>
              <a:rPr lang="ro-RO" dirty="0"/>
              <a:t> (citocromi, flavoproteine) şi o substanţă care are rol în rezistenţa sporului la căldură - </a:t>
            </a:r>
            <a:r>
              <a:rPr lang="ro-RO" b="1" i="1" dirty="0"/>
              <a:t>dipicolinatul de calciu</a:t>
            </a:r>
            <a:r>
              <a:rPr lang="ro-RO" dirty="0"/>
              <a:t> (singura evidenţiere în natură);</a:t>
            </a:r>
            <a:endParaRPr lang="en-US" dirty="0"/>
          </a:p>
          <a:p>
            <a:pPr lvl="0"/>
            <a:r>
              <a:rPr lang="ro-RO" b="1" dirty="0"/>
              <a:t>peretele sporal (cortexul intern)</a:t>
            </a:r>
            <a:r>
              <a:rPr lang="ro-RO" dirty="0"/>
              <a:t>, format din </a:t>
            </a:r>
            <a:r>
              <a:rPr lang="ro-RO" b="1" i="1" dirty="0"/>
              <a:t>peptidoglican</a:t>
            </a:r>
            <a:r>
              <a:rPr lang="ro-RO" dirty="0"/>
              <a:t> şi care este </a:t>
            </a:r>
            <a:r>
              <a:rPr lang="ro-RO" i="1" dirty="0"/>
              <a:t>peretele celular primordial</a:t>
            </a:r>
            <a:r>
              <a:rPr lang="ro-RO" dirty="0"/>
              <a:t>;</a:t>
            </a:r>
            <a:endParaRPr lang="en-US" dirty="0"/>
          </a:p>
          <a:p>
            <a:pPr lvl="0"/>
            <a:r>
              <a:rPr lang="ro-RO" b="1" dirty="0"/>
              <a:t>cortexul sporal (membrana externă)</a:t>
            </a:r>
            <a:r>
              <a:rPr lang="ro-RO" dirty="0"/>
              <a:t>, care este stratul cel mai gros al sporului, transparent şi care conţine un </a:t>
            </a:r>
            <a:r>
              <a:rPr lang="ro-RO" b="1" i="1" dirty="0"/>
              <a:t>peptidoglican cu o structură particulară, mai lax, foarte sensibil la lizozim</a:t>
            </a:r>
            <a:r>
              <a:rPr lang="ro-RO" dirty="0"/>
              <a:t>. Autoliza acestui strat este momentul cheie în transformarea sporului în forma vegetativă;</a:t>
            </a:r>
            <a:endParaRPr lang="en-US" dirty="0"/>
          </a:p>
          <a:p>
            <a:pPr lvl="0"/>
            <a:r>
              <a:rPr lang="ro-RO" b="1" dirty="0"/>
              <a:t>tunica proteică</a:t>
            </a:r>
            <a:r>
              <a:rPr lang="ro-RO" dirty="0"/>
              <a:t> formată din </a:t>
            </a:r>
            <a:r>
              <a:rPr lang="ro-RO" b="1" i="1" dirty="0"/>
              <a:t>proteine chitinoase cu numeroase legături disulfitice</a:t>
            </a:r>
            <a:r>
              <a:rPr lang="ro-RO" dirty="0"/>
              <a:t>. Ea este impermeabilă, fiind responsabilă de rezistenţa sporilor la unele dezinfectante;</a:t>
            </a:r>
            <a:endParaRPr lang="en-US" dirty="0"/>
          </a:p>
          <a:p>
            <a:pPr lvl="0"/>
            <a:r>
              <a:rPr lang="ro-RO" b="1" dirty="0"/>
              <a:t>exosporiumul </a:t>
            </a:r>
            <a:r>
              <a:rPr lang="ro-RO" dirty="0"/>
              <a:t>este prezent numai la unii spori şi conţine </a:t>
            </a:r>
            <a:r>
              <a:rPr lang="ro-RO" b="1" i="1" dirty="0"/>
              <a:t>lipoproteine</a:t>
            </a:r>
            <a:r>
              <a:rPr lang="ro-RO" i="1" dirty="0"/>
              <a:t> şi </a:t>
            </a:r>
            <a:r>
              <a:rPr lang="ro-RO" b="1" i="1" dirty="0"/>
              <a:t>zaharide</a:t>
            </a:r>
            <a:r>
              <a:rPr lang="ro-RO" dirty="0"/>
              <a:t>.</a:t>
            </a:r>
            <a:endParaRPr lang="en-US" dirty="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525963"/>
          </a:xfrm>
        </p:spPr>
        <p:txBody>
          <a:bodyPr>
            <a:normAutofit fontScale="77500" lnSpcReduction="20000"/>
          </a:bodyPr>
          <a:lstStyle/>
          <a:p>
            <a:r>
              <a:rPr lang="ro-RO" b="1" i="1" dirty="0"/>
              <a:t>GERMINAREA SPORULUI</a:t>
            </a:r>
            <a:endParaRPr lang="en-US" dirty="0"/>
          </a:p>
          <a:p>
            <a:r>
              <a:rPr lang="ro-RO" dirty="0"/>
              <a:t>În condiţii de mediu favorabile (umiditate, Mg</a:t>
            </a:r>
            <a:r>
              <a:rPr lang="ro-RO" baseline="30000" dirty="0"/>
              <a:t>++</a:t>
            </a:r>
            <a:r>
              <a:rPr lang="ro-RO" dirty="0"/>
              <a:t>, temperatura 35</a:t>
            </a:r>
            <a:r>
              <a:rPr lang="ro-RO" dirty="0">
                <a:sym typeface="Symbol"/>
              </a:rPr>
              <a:t></a:t>
            </a:r>
            <a:r>
              <a:rPr lang="ro-RO" dirty="0"/>
              <a:t>-40</a:t>
            </a:r>
            <a:r>
              <a:rPr lang="ro-RO" dirty="0">
                <a:sym typeface="Symbol"/>
              </a:rPr>
              <a:t></a:t>
            </a:r>
            <a:r>
              <a:rPr lang="ro-RO" dirty="0"/>
              <a:t>C), sporul germinează şi va da naştere unei bacterii vegetative identice cu aceea în care s-a format. Germinarea are loc în trei etape:</a:t>
            </a:r>
            <a:r>
              <a:rPr lang="ro-RO" b="1" dirty="0"/>
              <a:t> </a:t>
            </a:r>
            <a:r>
              <a:rPr lang="ro-RO" dirty="0"/>
              <a:t>activarea sporului, iniţierea şi dezvoltarea sporului.</a:t>
            </a:r>
            <a:endParaRPr lang="en-US" dirty="0"/>
          </a:p>
          <a:p>
            <a:r>
              <a:rPr lang="ro-RO" b="1" dirty="0"/>
              <a:t>- Activarea sporului</a:t>
            </a:r>
            <a:r>
              <a:rPr lang="ro-RO" dirty="0"/>
              <a:t> se produce când acesta întâlneşte </a:t>
            </a:r>
            <a:r>
              <a:rPr lang="ro-RO" b="1" i="1" dirty="0"/>
              <a:t>condiţii favorabile de viaţă</a:t>
            </a:r>
            <a:r>
              <a:rPr lang="ro-RO" dirty="0"/>
              <a:t>, dar şi un </a:t>
            </a:r>
            <a:r>
              <a:rPr lang="ro-RO" b="1" i="1" dirty="0"/>
              <a:t>factor mecanic sau chimic</a:t>
            </a:r>
            <a:r>
              <a:rPr lang="ro-RO" dirty="0"/>
              <a:t> care să lezeze învelişul sporal (lizozimul).</a:t>
            </a:r>
            <a:endParaRPr lang="en-US" dirty="0"/>
          </a:p>
          <a:p>
            <a:r>
              <a:rPr lang="ro-RO" b="1" dirty="0"/>
              <a:t>- Iniţierea </a:t>
            </a:r>
            <a:r>
              <a:rPr lang="ro-RO" dirty="0"/>
              <a:t>este declanşată de un </a:t>
            </a:r>
            <a:r>
              <a:rPr lang="ro-RO" b="1" i="1" dirty="0"/>
              <a:t>mediu nutritiv bogat</a:t>
            </a:r>
            <a:r>
              <a:rPr lang="ro-RO" dirty="0"/>
              <a:t>. Pentru unii spori triggerul este </a:t>
            </a:r>
            <a:r>
              <a:rPr lang="ro-RO" i="1" dirty="0"/>
              <a:t>L-alanina</a:t>
            </a:r>
            <a:r>
              <a:rPr lang="ro-RO" dirty="0"/>
              <a:t>, iar pentru alţii </a:t>
            </a:r>
            <a:r>
              <a:rPr lang="ro-RO" i="1" dirty="0"/>
              <a:t>adenozina, glucoza</a:t>
            </a:r>
            <a:r>
              <a:rPr lang="ro-RO" dirty="0"/>
              <a:t>. Acesta duce la </a:t>
            </a:r>
            <a:r>
              <a:rPr lang="ro-RO" b="1" i="1" dirty="0"/>
              <a:t>activarea unei enzime autolitice</a:t>
            </a:r>
            <a:r>
              <a:rPr lang="ro-RO" dirty="0"/>
              <a:t> care degradează cortexul sporal. Are loc absorbţia de apă, eliberarea dipicolinatului de calciu şi degradarea unor compuşi sporali.</a:t>
            </a:r>
            <a:endParaRPr lang="en-US" dirty="0"/>
          </a:p>
          <a:p>
            <a:r>
              <a:rPr lang="ro-RO" b="1" dirty="0"/>
              <a:t>- Dezvoltarea sporului</a:t>
            </a:r>
            <a:r>
              <a:rPr lang="ro-RO" dirty="0"/>
              <a:t>: protoplastul sporal se transformă în bacterie vegetativă, care trece printr-o perioadă metabolic activă de refacere a constituenţilor celulari normali şi a echipamentului enzimatic complet.</a:t>
            </a:r>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929718" cy="6572272"/>
          </a:xfrm>
        </p:spPr>
        <p:txBody>
          <a:bodyPr>
            <a:normAutofit fontScale="62500" lnSpcReduction="20000"/>
          </a:bodyPr>
          <a:lstStyle/>
          <a:p>
            <a:pPr lvl="0"/>
            <a:r>
              <a:rPr lang="ro-RO" sz="2900" b="1" dirty="0"/>
              <a:t>Spirilii şi spirochetele </a:t>
            </a:r>
            <a:r>
              <a:rPr lang="ro-RO" sz="2900" dirty="0"/>
              <a:t>sunt </a:t>
            </a:r>
            <a:r>
              <a:rPr lang="ro-RO" sz="2900" i="1" dirty="0"/>
              <a:t>bacterii spiralate, lungi, foarte subţiri</a:t>
            </a:r>
            <a:r>
              <a:rPr lang="ro-RO" sz="2900" dirty="0"/>
              <a:t>. În cazul spirililor corpul bacteriei este rigid (genul Spirillum), pe când la spirochete corpul este flexibil şi mult mai subţire (genurile Borrelia, Treponema şi Leptospira).</a:t>
            </a:r>
            <a:endParaRPr lang="en-US" sz="2900" dirty="0"/>
          </a:p>
          <a:p>
            <a:pPr>
              <a:buNone/>
            </a:pPr>
            <a:r>
              <a:rPr lang="ro-RO" sz="2900" b="1" dirty="0"/>
              <a:t> </a:t>
            </a:r>
            <a:endParaRPr lang="en-US" sz="2900" dirty="0"/>
          </a:p>
          <a:p>
            <a:pPr lvl="0"/>
            <a:r>
              <a:rPr lang="ro-RO" sz="2900" b="1" dirty="0"/>
              <a:t>Actinomicetele</a:t>
            </a:r>
            <a:r>
              <a:rPr lang="ro-RO" sz="2900" dirty="0"/>
              <a:t> sunt </a:t>
            </a:r>
            <a:r>
              <a:rPr lang="ro-RO" sz="2900" i="1" dirty="0"/>
              <a:t>bacterii foarte asemănătoare fungilor</a:t>
            </a:r>
            <a:r>
              <a:rPr lang="ro-RO" sz="2900" dirty="0"/>
              <a:t> şi formează filamente sau hife lungi şi ramificate care se rup, rezultând forme bacilare (Actinomyces). </a:t>
            </a:r>
            <a:endParaRPr lang="en-US" sz="2900" dirty="0"/>
          </a:p>
          <a:p>
            <a:pPr>
              <a:buNone/>
            </a:pPr>
            <a:r>
              <a:rPr lang="ro-RO" b="1" dirty="0"/>
              <a:t> </a:t>
            </a:r>
            <a:endParaRPr lang="en-US" dirty="0"/>
          </a:p>
          <a:p>
            <a:r>
              <a:rPr lang="ro-RO" sz="2900" b="1" cap="all" dirty="0"/>
              <a:t>1.3. Aşezare</a:t>
            </a:r>
            <a:endParaRPr lang="en-US" sz="2900" b="1" dirty="0"/>
          </a:p>
          <a:p>
            <a:r>
              <a:rPr lang="ro-RO" sz="2900" dirty="0"/>
              <a:t>Bacteriile sunt organisme unicelulare care se multiplică prin diviziune binară. La unele specii, după diviziune urmează separarea completă a celulelor fiice, rezultând bacterii izolate. La alte specii, după diviziune, celulele fiice rămân legate între ele, determinând </a:t>
            </a:r>
            <a:r>
              <a:rPr lang="ro-RO" sz="2900" b="1" i="1" dirty="0"/>
              <a:t>diferite tipuri de aşezare</a:t>
            </a:r>
            <a:r>
              <a:rPr lang="ro-RO" sz="2900" dirty="0"/>
              <a:t> a celulelor. Aşezarea bacteriilor (figura 1) permite uneori recunoaşterea genului, sau chiar a speciei, prin examinarea la microscopul optic a preparatelor colorate efectuate din culturi sau direct din produsul patologic recoltat de la pacient</a:t>
            </a:r>
            <a:r>
              <a:rPr lang="ro-RO" sz="2900" dirty="0" smtClean="0"/>
              <a:t>.</a:t>
            </a:r>
          </a:p>
          <a:p>
            <a:pPr>
              <a:buNone/>
            </a:pPr>
            <a:endParaRPr lang="en-US" dirty="0"/>
          </a:p>
          <a:p>
            <a:pPr>
              <a:buNone/>
            </a:pPr>
            <a:r>
              <a:rPr lang="ro-RO" b="1" i="1" dirty="0" smtClean="0"/>
              <a:t>	</a:t>
            </a:r>
            <a:r>
              <a:rPr lang="ro-RO" sz="2900" b="1" i="1" dirty="0" smtClean="0"/>
              <a:t>	Cocii </a:t>
            </a:r>
            <a:r>
              <a:rPr lang="ro-RO" sz="2900" dirty="0"/>
              <a:t>se pot aşeza:</a:t>
            </a:r>
            <a:endParaRPr lang="en-US" sz="2900" dirty="0"/>
          </a:p>
          <a:p>
            <a:pPr lvl="0"/>
            <a:r>
              <a:rPr lang="ro-RO" sz="2900" i="1" dirty="0"/>
              <a:t>în grămezi neregulate</a:t>
            </a:r>
            <a:r>
              <a:rPr lang="ro-RO" sz="2900" dirty="0"/>
              <a:t>: germenii din genul Staphylococcus;</a:t>
            </a:r>
            <a:endParaRPr lang="en-US" sz="2900" dirty="0"/>
          </a:p>
          <a:p>
            <a:pPr lvl="0"/>
            <a:r>
              <a:rPr lang="ro-RO" sz="2900" i="1" dirty="0"/>
              <a:t>în lanţuri</a:t>
            </a:r>
            <a:r>
              <a:rPr lang="ro-RO" sz="2900" dirty="0"/>
              <a:t> la genul Streptococcus;</a:t>
            </a:r>
            <a:endParaRPr lang="en-US" sz="2900" dirty="0"/>
          </a:p>
          <a:p>
            <a:pPr lvl="0"/>
            <a:r>
              <a:rPr lang="ro-RO" sz="2900" i="1" dirty="0"/>
              <a:t>în tetrade</a:t>
            </a:r>
            <a:r>
              <a:rPr lang="ro-RO" sz="2900" dirty="0"/>
              <a:t> (patru indivizi aşezaţi simetric): genul Micrococcus;</a:t>
            </a:r>
            <a:endParaRPr lang="en-US" sz="2900" dirty="0"/>
          </a:p>
          <a:p>
            <a:pPr lvl="0"/>
            <a:r>
              <a:rPr lang="ro-RO" sz="2900" i="1" dirty="0"/>
              <a:t>în baloturi de câte 8 indivizi aşezaţi simetric</a:t>
            </a:r>
            <a:r>
              <a:rPr lang="ro-RO" sz="2900" dirty="0"/>
              <a:t> la genul Sarcina;</a:t>
            </a:r>
            <a:endParaRPr lang="en-US" sz="2900" dirty="0"/>
          </a:p>
          <a:p>
            <a:pPr lvl="0"/>
            <a:r>
              <a:rPr lang="ro-RO" sz="2900" i="1" dirty="0"/>
              <a:t>în diplo</a:t>
            </a:r>
            <a:r>
              <a:rPr lang="ro-RO" sz="2900" dirty="0"/>
              <a:t>, </a:t>
            </a:r>
            <a:r>
              <a:rPr lang="ro-RO" sz="2900" i="1" dirty="0"/>
              <a:t>ca două flăcări de lumânare</a:t>
            </a:r>
            <a:r>
              <a:rPr lang="ro-RO" sz="2900" dirty="0"/>
              <a:t> care se unesc prin bazele lor, la specia Streptococcus pneumoniae;</a:t>
            </a:r>
            <a:endParaRPr lang="en-US" sz="2900" dirty="0"/>
          </a:p>
          <a:p>
            <a:pPr lvl="0"/>
            <a:r>
              <a:rPr lang="ro-RO" sz="2900" i="1" dirty="0"/>
              <a:t>în diplo, ca două boabe de cafea care se privesc faţă în faţă</a:t>
            </a:r>
            <a:r>
              <a:rPr lang="ro-RO" sz="2900" dirty="0"/>
              <a:t> prin concavităţile lor, la genul Neisseria: N. gonorrhoeae (gonococ); N. meningitidis (meningococ).</a:t>
            </a:r>
            <a:endParaRPr lang="en-US" sz="2900" dirty="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6357982"/>
          </a:xfrm>
        </p:spPr>
        <p:txBody>
          <a:bodyPr>
            <a:normAutofit fontScale="77500" lnSpcReduction="20000"/>
          </a:bodyPr>
          <a:lstStyle/>
          <a:p>
            <a:r>
              <a:rPr lang="ro-RO" b="1" dirty="0"/>
              <a:t>4. DIVIZIUNEA CELULEI BACTERIENE</a:t>
            </a:r>
            <a:endParaRPr lang="en-US" b="1" dirty="0"/>
          </a:p>
          <a:p>
            <a:r>
              <a:rPr lang="ro-RO" dirty="0"/>
              <a:t>Făcând abstracţie de formele de transfer „sexuat” de material genetic (conjugarea), regula generală a diviziunii celulei bacteriene este </a:t>
            </a:r>
            <a:r>
              <a:rPr lang="ro-RO" b="1" i="1" dirty="0"/>
              <a:t>fisiunea binară - diviziune directă - sciziparitate</a:t>
            </a:r>
            <a:r>
              <a:rPr lang="ro-RO" dirty="0"/>
              <a:t>, având drept rezultat </a:t>
            </a:r>
            <a:r>
              <a:rPr lang="ro-RO" b="1" i="1" dirty="0"/>
              <a:t>apariţia a două celule fiice de dimensiuni egale, cu material genetic identic</a:t>
            </a:r>
            <a:r>
              <a:rPr lang="ro-RO" dirty="0"/>
              <a:t>.</a:t>
            </a:r>
            <a:endParaRPr lang="en-US" dirty="0"/>
          </a:p>
          <a:p>
            <a:r>
              <a:rPr lang="ro-RO" dirty="0"/>
              <a:t>Diviziunea celulei bacteriene cuprinde 2 faze: septarea şi separarea; diviziunea nucleară.</a:t>
            </a:r>
            <a:endParaRPr lang="en-US" dirty="0"/>
          </a:p>
          <a:p>
            <a:pPr>
              <a:buNone/>
            </a:pPr>
            <a:r>
              <a:rPr lang="ro-RO" b="1" i="1" dirty="0"/>
              <a:t> </a:t>
            </a:r>
            <a:endParaRPr lang="en-US" b="1" dirty="0"/>
          </a:p>
          <a:p>
            <a:r>
              <a:rPr lang="ro-RO" b="1" dirty="0"/>
              <a:t>Septarea şi separarea</a:t>
            </a:r>
            <a:endParaRPr lang="en-US" b="1" dirty="0"/>
          </a:p>
          <a:p>
            <a:r>
              <a:rPr lang="ro-RO" dirty="0"/>
              <a:t>La microscopul electronic, se poate observa că diviziunea începe cu </a:t>
            </a:r>
            <a:r>
              <a:rPr lang="ro-RO" b="1" i="1" dirty="0"/>
              <a:t>invaginarea membranei citoplasmatice</a:t>
            </a:r>
            <a:r>
              <a:rPr lang="ro-RO" dirty="0"/>
              <a:t>, în asociere cu mezozomul (adeseori la nivelul acestuia). Astfel se produce un </a:t>
            </a:r>
            <a:r>
              <a:rPr lang="ro-RO" b="1" i="1" dirty="0"/>
              <a:t>sept transversal complet</a:t>
            </a:r>
            <a:r>
              <a:rPr lang="ro-RO" i="1" dirty="0"/>
              <a:t>,</a:t>
            </a:r>
            <a:r>
              <a:rPr lang="ro-RO" dirty="0"/>
              <a:t> mai gros decât peretele celular. </a:t>
            </a:r>
            <a:endParaRPr lang="ro-RO" dirty="0" smtClean="0"/>
          </a:p>
          <a:p>
            <a:endParaRPr lang="en-US" dirty="0"/>
          </a:p>
          <a:p>
            <a:r>
              <a:rPr lang="ro-RO" dirty="0"/>
              <a:t>- La </a:t>
            </a:r>
            <a:r>
              <a:rPr lang="ro-RO" i="1" dirty="0"/>
              <a:t>bacteriile Gram pozitive</a:t>
            </a:r>
            <a:r>
              <a:rPr lang="ro-RO" dirty="0"/>
              <a:t> noul perete se sintetizează în zona ecuatorială a celulei mamă. Separarea are loc prin formarea unui perete despărţitor de la periferie spre interior, ca un diafragm care se închide treptat, clivajul celor două celule având loc, cel mai adesea, după una-două generaţii, formând lanţuri, grămezi. </a:t>
            </a:r>
            <a:endParaRPr lang="en-US" dirty="0"/>
          </a:p>
          <a:p>
            <a:r>
              <a:rPr lang="ro-RO" dirty="0"/>
              <a:t>- La </a:t>
            </a:r>
            <a:r>
              <a:rPr lang="ro-RO" i="1" dirty="0"/>
              <a:t>bacteriile Gram negative</a:t>
            </a:r>
            <a:r>
              <a:rPr lang="ro-RO" dirty="0"/>
              <a:t>, sinteza noului perete este mai difuză, în diferite zone ale vechiului perete celular, cu strangulare treptată a citoplasmei şi separare imediată.</a:t>
            </a:r>
            <a:endParaRPr lang="en-US" dirty="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525963"/>
          </a:xfrm>
        </p:spPr>
        <p:txBody>
          <a:bodyPr>
            <a:normAutofit fontScale="70000" lnSpcReduction="20000"/>
          </a:bodyPr>
          <a:lstStyle/>
          <a:p>
            <a:r>
              <a:rPr lang="ro-RO" b="1" dirty="0"/>
              <a:t>Diviziunea nucleară</a:t>
            </a:r>
            <a:endParaRPr lang="en-US" dirty="0"/>
          </a:p>
          <a:p>
            <a:r>
              <a:rPr lang="ro-RO" dirty="0"/>
              <a:t>Segregarea cromozomului bacterian implică mai multe secvenţe:</a:t>
            </a:r>
            <a:endParaRPr lang="en-US" dirty="0"/>
          </a:p>
          <a:p>
            <a:pPr lvl="0"/>
            <a:r>
              <a:rPr lang="ro-RO" b="1" i="1" dirty="0"/>
              <a:t>ataşarea inelului cromozomial pe mezozom</a:t>
            </a:r>
            <a:r>
              <a:rPr lang="ro-RO" dirty="0"/>
              <a:t>, totdeauna cu o zonă de pe molecula de ADN cromozomial denumită „replicator”;</a:t>
            </a:r>
            <a:endParaRPr lang="en-US" dirty="0"/>
          </a:p>
          <a:p>
            <a:pPr lvl="0"/>
            <a:r>
              <a:rPr lang="ro-RO" b="1" i="1" dirty="0"/>
              <a:t>separarea celor două lanţuri ale moleculei de ADN cromozomial</a:t>
            </a:r>
            <a:r>
              <a:rPr lang="ro-RO" dirty="0"/>
              <a:t> cu </a:t>
            </a:r>
            <a:r>
              <a:rPr lang="ro-RO" i="1" dirty="0"/>
              <a:t>răsucirea lor în dublu sens</a:t>
            </a:r>
            <a:r>
              <a:rPr lang="ro-RO" dirty="0"/>
              <a:t>, cu </a:t>
            </a:r>
            <a:r>
              <a:rPr lang="ro-RO" i="1" dirty="0"/>
              <a:t>îndepărtarea consecutivă a acestor în spaţiu</a:t>
            </a:r>
            <a:r>
              <a:rPr lang="ro-RO" dirty="0"/>
              <a:t>, unul faţă de celălalt, având mezozomul ca punct de sprijin “pivot”;</a:t>
            </a:r>
            <a:endParaRPr lang="en-US" dirty="0"/>
          </a:p>
          <a:p>
            <a:pPr lvl="0"/>
            <a:r>
              <a:rPr lang="ro-RO" b="1" i="1" dirty="0"/>
              <a:t>diviziunea mezozomului în lungul axului său</a:t>
            </a:r>
            <a:r>
              <a:rPr lang="ro-RO" dirty="0"/>
              <a:t>;</a:t>
            </a:r>
            <a:endParaRPr lang="en-US" dirty="0"/>
          </a:p>
          <a:p>
            <a:pPr lvl="0"/>
            <a:r>
              <a:rPr lang="ro-RO" b="1" i="1" dirty="0"/>
              <a:t>apariţia celor două celule fiice</a:t>
            </a:r>
            <a:r>
              <a:rPr lang="ro-RO" dirty="0"/>
              <a:t>, având fiecare cate un lanţ ADN parental, ancorat de mezozomul propriu;</a:t>
            </a:r>
            <a:endParaRPr lang="en-US" dirty="0"/>
          </a:p>
          <a:p>
            <a:pPr lvl="0"/>
            <a:r>
              <a:rPr lang="ro-RO" b="1" i="1" dirty="0"/>
              <a:t>formarea în fiecare celulă fiică a câte un nou lanţ ADN</a:t>
            </a:r>
            <a:r>
              <a:rPr lang="ro-RO" b="1" dirty="0"/>
              <a:t>, </a:t>
            </a:r>
            <a:r>
              <a:rPr lang="ro-RO" b="1" i="1" dirty="0"/>
              <a:t>complementar</a:t>
            </a:r>
            <a:r>
              <a:rPr lang="ro-RO" i="1" dirty="0"/>
              <a:t> </a:t>
            </a:r>
            <a:r>
              <a:rPr lang="ro-RO" dirty="0"/>
              <a:t>(folosind ca matrice lanţul ADN parental).</a:t>
            </a:r>
            <a:endParaRPr lang="en-US" dirty="0"/>
          </a:p>
          <a:p>
            <a:r>
              <a:rPr lang="ro-RO" dirty="0"/>
              <a:t>În felul acesta, fiecare din cele două celule fiice rezultate din diviziune va purta de regulă material genetic identic cu cel cuprins în cromozomul celulei parentale - </a:t>
            </a:r>
            <a:r>
              <a:rPr lang="ro-RO" b="1" i="1" dirty="0"/>
              <a:t>½ din ADN-ul celulei parentale</a:t>
            </a:r>
            <a:r>
              <a:rPr lang="ro-RO" dirty="0"/>
              <a:t> - (</a:t>
            </a:r>
            <a:r>
              <a:rPr lang="ro-RO" b="1" i="1" dirty="0"/>
              <a:t>model de diviziune „semiconservativ”</a:t>
            </a:r>
            <a:r>
              <a:rPr lang="ro-RO" dirty="0"/>
              <a:t>).</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3000364" cy="6429419"/>
          </a:xfrm>
        </p:spPr>
        <p:txBody>
          <a:bodyPr>
            <a:normAutofit fontScale="70000" lnSpcReduction="20000"/>
          </a:bodyPr>
          <a:lstStyle/>
          <a:p>
            <a:r>
              <a:rPr lang="ro-RO" b="1" i="1" dirty="0" smtClean="0"/>
              <a:t>Bacilii </a:t>
            </a:r>
            <a:r>
              <a:rPr lang="ro-RO" dirty="0" smtClean="0"/>
              <a:t>se </a:t>
            </a:r>
            <a:r>
              <a:rPr lang="ro-RO" dirty="0"/>
              <a:t>pot aşeza:   </a:t>
            </a:r>
            <a:endParaRPr lang="ro-RO" dirty="0" smtClean="0"/>
          </a:p>
          <a:p>
            <a:endParaRPr lang="en-US" dirty="0"/>
          </a:p>
          <a:p>
            <a:pPr lvl="0"/>
            <a:r>
              <a:rPr lang="ro-RO" dirty="0"/>
              <a:t>cel mai ades </a:t>
            </a:r>
            <a:r>
              <a:rPr lang="ro-RO" i="1" dirty="0"/>
              <a:t>izolaţi şi în poziţii întâmplătoare</a:t>
            </a:r>
            <a:r>
              <a:rPr lang="ro-RO" dirty="0"/>
              <a:t> unul faţă de celălalt: majoritatea bacililor Gram negativi;</a:t>
            </a:r>
            <a:endParaRPr lang="en-US" dirty="0"/>
          </a:p>
          <a:p>
            <a:pPr lvl="0"/>
            <a:r>
              <a:rPr lang="ro-RO" i="1" dirty="0"/>
              <a:t>grupaţi câte doi</a:t>
            </a:r>
            <a:r>
              <a:rPr lang="ro-RO" dirty="0"/>
              <a:t> (diplobacili): genul Klebsiella;</a:t>
            </a:r>
            <a:endParaRPr lang="en-US" dirty="0"/>
          </a:p>
          <a:p>
            <a:pPr lvl="0"/>
            <a:r>
              <a:rPr lang="ro-RO" i="1" dirty="0"/>
              <a:t>dispuşi în lanţuri</a:t>
            </a:r>
            <a:r>
              <a:rPr lang="ro-RO" dirty="0"/>
              <a:t> (streptobacili): germeni din genul Bacillus (bacilul cărbunos);</a:t>
            </a:r>
            <a:endParaRPr lang="en-US" dirty="0"/>
          </a:p>
          <a:p>
            <a:pPr lvl="0"/>
            <a:r>
              <a:rPr lang="ro-RO" dirty="0"/>
              <a:t>dispuşi în mod caracteristic sub forma unor </a:t>
            </a:r>
            <a:r>
              <a:rPr lang="ro-RO" i="1" dirty="0"/>
              <a:t>majuscule sau litere chinezeşti</a:t>
            </a:r>
            <a:r>
              <a:rPr lang="ro-RO" dirty="0"/>
              <a:t>: Corynebacterium diphteriae, Mycobacterium tuberculosis;</a:t>
            </a:r>
            <a:endParaRPr lang="en-US" dirty="0"/>
          </a:p>
          <a:p>
            <a:pPr lvl="0"/>
            <a:r>
              <a:rPr lang="ro-RO" i="1" dirty="0"/>
              <a:t>în palisadă</a:t>
            </a:r>
            <a:r>
              <a:rPr lang="ro-RO" dirty="0"/>
              <a:t>, ca scândurile unui gard: Mycobacterium leprae.  </a:t>
            </a:r>
            <a:endParaRPr lang="en-US" dirty="0"/>
          </a:p>
          <a:p>
            <a:endParaRPr lang="en-US" dirty="0"/>
          </a:p>
        </p:txBody>
      </p:sp>
      <p:pic>
        <p:nvPicPr>
          <p:cNvPr id="1027" name="Picture 3" descr="FIG1"/>
          <p:cNvPicPr>
            <a:picLocks noChangeAspect="1" noChangeArrowheads="1"/>
          </p:cNvPicPr>
          <p:nvPr/>
        </p:nvPicPr>
        <p:blipFill>
          <a:blip r:embed="rId2">
            <a:lum bright="-80000" contrast="100000"/>
            <a:grayscl/>
            <a:biLevel thresh="50000"/>
          </a:blip>
          <a:srcRect/>
          <a:stretch>
            <a:fillRect/>
          </a:stretch>
        </p:blipFill>
        <p:spPr bwMode="auto">
          <a:xfrm>
            <a:off x="3097343" y="285728"/>
            <a:ext cx="5885055" cy="5214974"/>
          </a:xfrm>
          <a:prstGeom prst="rect">
            <a:avLst/>
          </a:prstGeom>
          <a:noFill/>
          <a:ln w="9525">
            <a:noFill/>
            <a:miter lim="800000"/>
            <a:headEnd/>
            <a:tailEnd/>
          </a:ln>
        </p:spPr>
      </p:pic>
      <p:sp>
        <p:nvSpPr>
          <p:cNvPr id="6" name="TextBox 5"/>
          <p:cNvSpPr txBox="1"/>
          <p:nvPr/>
        </p:nvSpPr>
        <p:spPr>
          <a:xfrm>
            <a:off x="3286116" y="5572140"/>
            <a:ext cx="5000660" cy="369332"/>
          </a:xfrm>
          <a:prstGeom prst="rect">
            <a:avLst/>
          </a:prstGeom>
          <a:noFill/>
        </p:spPr>
        <p:txBody>
          <a:bodyPr wrap="square" rtlCol="0">
            <a:spAutoFit/>
          </a:bodyPr>
          <a:lstStyle/>
          <a:p>
            <a:r>
              <a:rPr lang="ro-RO" dirty="0"/>
              <a:t>Figura 1: Forme fundamentale şi aşezare la bacterii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4929222"/>
          </a:xfrm>
        </p:spPr>
        <p:txBody>
          <a:bodyPr>
            <a:normAutofit fontScale="77500" lnSpcReduction="20000"/>
          </a:bodyPr>
          <a:lstStyle/>
          <a:p>
            <a:pPr algn="ctr">
              <a:buNone/>
            </a:pPr>
            <a:r>
              <a:rPr lang="en-US" dirty="0"/>
              <a:t> </a:t>
            </a:r>
            <a:r>
              <a:rPr lang="ro-RO" b="1" dirty="0"/>
              <a:t>2. STRUCTURA CELULEI </a:t>
            </a:r>
            <a:r>
              <a:rPr lang="ro-RO" b="1" dirty="0" smtClean="0"/>
              <a:t>BACTERIENE</a:t>
            </a:r>
          </a:p>
          <a:p>
            <a:pPr algn="ctr">
              <a:buNone/>
            </a:pPr>
            <a:endParaRPr lang="en-US" dirty="0"/>
          </a:p>
          <a:p>
            <a:r>
              <a:rPr lang="ro-RO" dirty="0"/>
              <a:t>Unitatea morfofuncţională a bacteriilor este celula. Bacteriile au, ca tip de celulă, </a:t>
            </a:r>
            <a:r>
              <a:rPr lang="ro-RO" b="1" i="1" dirty="0"/>
              <a:t>celula procariotă</a:t>
            </a:r>
            <a:r>
              <a:rPr lang="ro-RO" dirty="0"/>
              <a:t>, care se deosebeşte de celula eucariotă prin structura şi organizarea ei. Diferenţele esenţiale între celula eucariotă şi celula procariotă sunt prezentate în tabelul 1</a:t>
            </a:r>
            <a:r>
              <a:rPr lang="ro-RO" dirty="0" smtClean="0"/>
              <a:t>.</a:t>
            </a:r>
          </a:p>
          <a:p>
            <a:r>
              <a:rPr lang="ro-RO" dirty="0"/>
              <a:t>Bacteriile au o </a:t>
            </a:r>
            <a:r>
              <a:rPr lang="ro-RO" b="1" i="1" dirty="0"/>
              <a:t>structură foarte complexă</a:t>
            </a:r>
            <a:r>
              <a:rPr lang="ro-RO" dirty="0"/>
              <a:t>, fiind alcătuite din: componente obligatorii şi componente facultative.</a:t>
            </a:r>
            <a:endParaRPr lang="en-US" dirty="0"/>
          </a:p>
          <a:p>
            <a:pPr lvl="0"/>
            <a:r>
              <a:rPr lang="ro-RO" b="1" i="1" dirty="0"/>
              <a:t>Componentele obligatorii  sau elementele intrinseci </a:t>
            </a:r>
            <a:r>
              <a:rPr lang="ro-RO" dirty="0"/>
              <a:t>sunt prezente la toate speciile bacteriene şi sunt reprezentate de: </a:t>
            </a:r>
            <a:r>
              <a:rPr lang="ro-RO" i="1" dirty="0"/>
              <a:t>nucleu, citoplasmă, membrană citoplasmatică şi perete celular</a:t>
            </a:r>
            <a:r>
              <a:rPr lang="ro-RO" dirty="0"/>
              <a:t>. </a:t>
            </a:r>
            <a:endParaRPr lang="en-US" dirty="0"/>
          </a:p>
          <a:p>
            <a:pPr lvl="0"/>
            <a:r>
              <a:rPr lang="ro-RO" b="1" i="1" dirty="0"/>
              <a:t>Componentele facultative sau elementele anexă sau extrinseci </a:t>
            </a:r>
            <a:r>
              <a:rPr lang="ro-RO" dirty="0"/>
              <a:t>se găsesc doar la unele specii bacteriene şi sunt reprezentate de </a:t>
            </a:r>
            <a:r>
              <a:rPr lang="ro-RO" i="1" dirty="0"/>
              <a:t>cili sau flageli, fimbrii şi capsulă</a:t>
            </a:r>
            <a:r>
              <a:rPr lang="ro-RO" dirty="0"/>
              <a:t>.  </a:t>
            </a:r>
            <a:endParaRPr lang="en-US" dirty="0"/>
          </a:p>
          <a:p>
            <a:r>
              <a:rPr lang="ro-RO" dirty="0"/>
              <a:t>Deşi mult mai mici şi mai simple decât celulele eucariote, bacteriile sunt asemănătoare cu acestea în ceea ce priveşte mecanismele funcţionale celulare, prezentând o organizare complexă cu o arhitectură externă şi internă distinctă (figura 2).</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1340984"/>
              </p:ext>
            </p:extLst>
          </p:nvPr>
        </p:nvGraphicFramePr>
        <p:xfrm>
          <a:off x="500034" y="142852"/>
          <a:ext cx="8072495" cy="5858531"/>
        </p:xfrm>
        <a:graphic>
          <a:graphicData uri="http://schemas.openxmlformats.org/drawingml/2006/table">
            <a:tbl>
              <a:tblPr/>
              <a:tblGrid>
                <a:gridCol w="1773485"/>
                <a:gridCol w="3129748"/>
                <a:gridCol w="3169262"/>
              </a:tblGrid>
              <a:tr h="208557">
                <a:tc>
                  <a:txBody>
                    <a:bodyPr/>
                    <a:lstStyle/>
                    <a:p>
                      <a:pPr algn="ctr">
                        <a:spcAft>
                          <a:spcPts val="0"/>
                        </a:spcAft>
                      </a:pPr>
                      <a:r>
                        <a:rPr lang="ro-RO" sz="1400" b="1" dirty="0">
                          <a:latin typeface="Times New Roman"/>
                          <a:ea typeface="Times New Roman"/>
                        </a:rPr>
                        <a:t>Caracter</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035" algn="ctr">
                        <a:spcAft>
                          <a:spcPts val="0"/>
                        </a:spcAft>
                      </a:pPr>
                      <a:r>
                        <a:rPr lang="ro-RO" sz="1400" b="1">
                          <a:latin typeface="Times New Roman"/>
                          <a:ea typeface="Times New Roman"/>
                        </a:rPr>
                        <a:t>Celula eucariotă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Times New Roman"/>
                          <a:ea typeface="Times New Roman"/>
                        </a:rPr>
                        <a:t>Celula procariotă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57">
                <a:tc>
                  <a:txBody>
                    <a:bodyPr/>
                    <a:lstStyle/>
                    <a:p>
                      <a:pPr algn="just">
                        <a:spcAft>
                          <a:spcPts val="0"/>
                        </a:spcAft>
                      </a:pPr>
                      <a:r>
                        <a:rPr lang="ro-RO" sz="1400" b="1">
                          <a:latin typeface="Times New Roman"/>
                          <a:ea typeface="Times New Roman"/>
                          <a:cs typeface="Times New Roman"/>
                        </a:rPr>
                        <a:t>Dimensiuni</a:t>
                      </a:r>
                      <a:endParaRPr lang="en-US" sz="14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mari (10 - 100</a:t>
                      </a:r>
                      <a:r>
                        <a:rPr lang="ro-RO" sz="1400">
                          <a:latin typeface="Times New Roman"/>
                          <a:ea typeface="Times New Roman"/>
                          <a:sym typeface="Symbol"/>
                        </a:rPr>
                        <a:t></a:t>
                      </a:r>
                      <a:r>
                        <a:rPr lang="ro-RO" sz="1400">
                          <a:latin typeface="Times New Roman"/>
                          <a:ea typeface="Times New Roman"/>
                        </a:rPr>
                        <a:t>)</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mici (1 - 10</a:t>
                      </a:r>
                      <a:r>
                        <a:rPr lang="ro-RO" sz="1400">
                          <a:latin typeface="Times New Roman"/>
                          <a:ea typeface="Times New Roman"/>
                          <a:sym typeface="Symbol"/>
                        </a:rPr>
                        <a:t></a:t>
                      </a:r>
                      <a:r>
                        <a:rPr lang="ro-RO" sz="1400">
                          <a:latin typeface="Times New Roman"/>
                          <a:ea typeface="Times New Roman"/>
                        </a:rPr>
                        <a:t>)</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13">
                <a:tc>
                  <a:txBody>
                    <a:bodyPr/>
                    <a:lstStyle/>
                    <a:p>
                      <a:pPr>
                        <a:spcAft>
                          <a:spcPts val="0"/>
                        </a:spcAft>
                      </a:pPr>
                      <a:r>
                        <a:rPr lang="ro-RO" sz="1400" b="1">
                          <a:latin typeface="Times New Roman"/>
                          <a:ea typeface="Times New Roman"/>
                          <a:cs typeface="Times New Roman"/>
                        </a:rPr>
                        <a:t>Organizare</a:t>
                      </a:r>
                      <a:endParaRPr lang="en-US" sz="1400" b="1">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multicelulară, de obicei, cu diferenţieri funcţionale – ţesuturi</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dirty="0">
                          <a:latin typeface="Times New Roman"/>
                          <a:ea typeface="Times New Roman"/>
                        </a:rPr>
                        <a:t>- unicelulară (populaţii</a:t>
                      </a:r>
                      <a:r>
                        <a:rPr lang="ro-RO" sz="1400" dirty="0" smtClean="0">
                          <a:latin typeface="Times New Roman"/>
                          <a:ea typeface="Times New Roman"/>
                        </a:rPr>
                        <a:t>)</a:t>
                      </a:r>
                      <a:r>
                        <a:rPr lang="en-US" sz="1400" dirty="0" smtClean="0">
                          <a:latin typeface="Times New Roman"/>
                          <a:ea typeface="Times New Roman"/>
                        </a:rPr>
                        <a:t>,</a:t>
                      </a:r>
                      <a:r>
                        <a:rPr lang="en-US" sz="1400" dirty="0" err="1" smtClean="0">
                          <a:latin typeface="Times New Roman"/>
                          <a:ea typeface="Times New Roman"/>
                        </a:rPr>
                        <a:t>formeaza</a:t>
                      </a:r>
                      <a:r>
                        <a:rPr lang="en-US" sz="1400" dirty="0" smtClean="0">
                          <a:latin typeface="Times New Roman"/>
                          <a:ea typeface="Times New Roman"/>
                        </a:rPr>
                        <a:t> </a:t>
                      </a:r>
                      <a:r>
                        <a:rPr lang="en-US" sz="1400" dirty="0" err="1" smtClean="0">
                          <a:latin typeface="Times New Roman"/>
                          <a:ea typeface="Times New Roman"/>
                        </a:rPr>
                        <a:t>biofilme</a:t>
                      </a:r>
                      <a:r>
                        <a:rPr lang="en-US" sz="1400" dirty="0" smtClean="0">
                          <a:latin typeface="Times New Roman"/>
                          <a:ea typeface="Times New Roman"/>
                        </a:rPr>
                        <a:t> </a:t>
                      </a:r>
                      <a:r>
                        <a:rPr lang="en-US" sz="1400" dirty="0" err="1" smtClean="0">
                          <a:latin typeface="Times New Roman"/>
                          <a:ea typeface="Times New Roman"/>
                        </a:rPr>
                        <a:t>pe</a:t>
                      </a:r>
                      <a:r>
                        <a:rPr lang="en-US" sz="1400" dirty="0" smtClean="0">
                          <a:latin typeface="Times New Roman"/>
                          <a:ea typeface="Times New Roman"/>
                        </a:rPr>
                        <a:t> </a:t>
                      </a:r>
                      <a:r>
                        <a:rPr lang="en-US" sz="1400" dirty="0" err="1" smtClean="0">
                          <a:latin typeface="Times New Roman"/>
                          <a:ea typeface="Times New Roman"/>
                        </a:rPr>
                        <a:t>suprafete</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565">
                <a:tc>
                  <a:txBody>
                    <a:bodyPr/>
                    <a:lstStyle/>
                    <a:p>
                      <a:pPr>
                        <a:spcAft>
                          <a:spcPts val="0"/>
                        </a:spcAft>
                      </a:pPr>
                      <a:r>
                        <a:rPr lang="ro-RO" sz="1400" b="1">
                          <a:latin typeface="Times New Roman"/>
                          <a:ea typeface="Times New Roman"/>
                        </a:rPr>
                        <a:t>Modalităţi de reproducere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mitoză sau meioză</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diviziune directă (fisiune binară sau sciziparitate)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1339">
                <a:tc>
                  <a:txBody>
                    <a:bodyPr/>
                    <a:lstStyle/>
                    <a:p>
                      <a:pPr>
                        <a:spcAft>
                          <a:spcPts val="0"/>
                        </a:spcAft>
                      </a:pPr>
                      <a:r>
                        <a:rPr lang="ro-RO" sz="1400" b="1">
                          <a:latin typeface="Times New Roman"/>
                          <a:ea typeface="Times New Roman"/>
                          <a:cs typeface="Times New Roman"/>
                        </a:rPr>
                        <a:t>Nucleu</a:t>
                      </a:r>
                      <a:endParaRPr lang="en-US" sz="1400" b="1">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cromozomi 2n (diploid) sau n (haploid)</a:t>
                      </a:r>
                      <a:endParaRPr lang="en-US" sz="1400">
                        <a:latin typeface="Times New Roman"/>
                        <a:ea typeface="Times New Roman"/>
                      </a:endParaRPr>
                    </a:p>
                    <a:p>
                      <a:pPr>
                        <a:spcAft>
                          <a:spcPts val="0"/>
                        </a:spcAft>
                      </a:pPr>
                      <a:r>
                        <a:rPr lang="ro-RO" sz="1400">
                          <a:latin typeface="Times New Roman"/>
                          <a:ea typeface="Times New Roman"/>
                        </a:rPr>
                        <a:t>- nucleol prezent</a:t>
                      </a:r>
                      <a:endParaRPr lang="en-US" sz="1400">
                        <a:latin typeface="Times New Roman"/>
                        <a:ea typeface="Times New Roman"/>
                      </a:endParaRPr>
                    </a:p>
                    <a:p>
                      <a:pPr>
                        <a:spcAft>
                          <a:spcPts val="0"/>
                        </a:spcAft>
                      </a:pPr>
                      <a:r>
                        <a:rPr lang="ro-RO" sz="1400">
                          <a:latin typeface="Times New Roman"/>
                          <a:ea typeface="Times New Roman"/>
                        </a:rPr>
                        <a:t>- membrană nucleară prezentă (material ADN concentrat)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cromozom unic, inelar</a:t>
                      </a:r>
                      <a:endParaRPr lang="en-US" sz="1400">
                        <a:latin typeface="Times New Roman"/>
                        <a:ea typeface="Times New Roman"/>
                      </a:endParaRPr>
                    </a:p>
                    <a:p>
                      <a:pPr>
                        <a:spcAft>
                          <a:spcPts val="0"/>
                        </a:spcAft>
                      </a:pPr>
                      <a:r>
                        <a:rPr lang="ro-RO" sz="1400">
                          <a:latin typeface="Times New Roman"/>
                          <a:ea typeface="Times New Roman"/>
                        </a:rPr>
                        <a:t>- moleculă ADN dublu helix</a:t>
                      </a:r>
                      <a:endParaRPr lang="en-US" sz="1400">
                        <a:latin typeface="Times New Roman"/>
                        <a:ea typeface="Times New Roman"/>
                      </a:endParaRPr>
                    </a:p>
                    <a:p>
                      <a:pPr>
                        <a:spcAft>
                          <a:spcPts val="0"/>
                        </a:spcAft>
                      </a:pPr>
                      <a:r>
                        <a:rPr lang="ro-RO" sz="1400">
                          <a:latin typeface="Times New Roman"/>
                          <a:ea typeface="Times New Roman"/>
                        </a:rPr>
                        <a:t>- nucleol absent</a:t>
                      </a:r>
                      <a:endParaRPr lang="en-US" sz="1400">
                        <a:latin typeface="Times New Roman"/>
                        <a:ea typeface="Times New Roman"/>
                      </a:endParaRPr>
                    </a:p>
                    <a:p>
                      <a:pPr>
                        <a:spcAft>
                          <a:spcPts val="0"/>
                        </a:spcAft>
                      </a:pPr>
                      <a:r>
                        <a:rPr lang="ro-RO" sz="1400">
                          <a:latin typeface="Times New Roman"/>
                          <a:ea typeface="Times New Roman"/>
                        </a:rPr>
                        <a:t>- membrană nucleară absentă (material ADN dispus difuz cu concentrare maximă la centru)</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13">
                <a:tc>
                  <a:txBody>
                    <a:bodyPr/>
                    <a:lstStyle/>
                    <a:p>
                      <a:pPr>
                        <a:spcAft>
                          <a:spcPts val="0"/>
                        </a:spcAft>
                      </a:pPr>
                      <a:r>
                        <a:rPr lang="ro-RO" sz="1400" b="1">
                          <a:latin typeface="Times New Roman"/>
                          <a:ea typeface="Times New Roman"/>
                          <a:cs typeface="Times New Roman"/>
                        </a:rPr>
                        <a:t>Membrana citoplasmatică</a:t>
                      </a:r>
                      <a:endParaRPr lang="en-US" sz="1400" b="1">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conţine steroli</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nu are în structură steroli (excepţie genul Mycoplasma)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453">
                <a:tc>
                  <a:txBody>
                    <a:bodyPr/>
                    <a:lstStyle/>
                    <a:p>
                      <a:pPr algn="just">
                        <a:spcAft>
                          <a:spcPts val="0"/>
                        </a:spcAft>
                      </a:pPr>
                      <a:r>
                        <a:rPr lang="ro-RO" sz="1400" b="1">
                          <a:latin typeface="Times New Roman"/>
                          <a:ea typeface="Times New Roman"/>
                          <a:cs typeface="Times New Roman"/>
                        </a:rPr>
                        <a:t>Citoplasmă</a:t>
                      </a:r>
                      <a:endParaRPr lang="en-US" sz="14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este compartimentată</a:t>
                      </a:r>
                      <a:endParaRPr lang="en-US" sz="1400">
                        <a:latin typeface="Times New Roman"/>
                        <a:ea typeface="Times New Roman"/>
                      </a:endParaRPr>
                    </a:p>
                    <a:p>
                      <a:pPr>
                        <a:spcAft>
                          <a:spcPts val="0"/>
                        </a:spcAft>
                      </a:pPr>
                      <a:r>
                        <a:rPr lang="ro-RO" sz="1400">
                          <a:latin typeface="Times New Roman"/>
                          <a:ea typeface="Times New Roman"/>
                        </a:rPr>
                        <a:t>- organite tubulare prezente: reticul endoplasmatic, mitocondrii, aparat reticular intern Golgi, lizozomi</a:t>
                      </a:r>
                      <a:endParaRPr lang="en-US" sz="1400">
                        <a:latin typeface="Times New Roman"/>
                        <a:ea typeface="Times New Roman"/>
                      </a:endParaRPr>
                    </a:p>
                    <a:p>
                      <a:pPr>
                        <a:spcAft>
                          <a:spcPts val="0"/>
                        </a:spcAft>
                      </a:pPr>
                      <a:r>
                        <a:rPr lang="ro-RO" sz="1400">
                          <a:latin typeface="Times New Roman"/>
                          <a:ea typeface="Times New Roman"/>
                        </a:rPr>
                        <a:t>- ribozomii fixaţi pe reticulul endoplasmatic rugos, sunt de 80 S cu subunităţi de 40 S şi 60 S</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este necompartimentată</a:t>
                      </a:r>
                      <a:endParaRPr lang="en-US" sz="1400">
                        <a:latin typeface="Times New Roman"/>
                        <a:ea typeface="Times New Roman"/>
                      </a:endParaRPr>
                    </a:p>
                    <a:p>
                      <a:pPr>
                        <a:spcAft>
                          <a:spcPts val="0"/>
                        </a:spcAft>
                      </a:pPr>
                      <a:r>
                        <a:rPr lang="ro-RO" sz="1400">
                          <a:latin typeface="Times New Roman"/>
                          <a:ea typeface="Times New Roman"/>
                        </a:rPr>
                        <a:t>- organite tubulare absente</a:t>
                      </a:r>
                      <a:endParaRPr lang="en-US" sz="1400">
                        <a:latin typeface="Times New Roman"/>
                        <a:ea typeface="Times New Roman"/>
                      </a:endParaRPr>
                    </a:p>
                    <a:p>
                      <a:pPr>
                        <a:spcAft>
                          <a:spcPts val="0"/>
                        </a:spcAft>
                      </a:pPr>
                      <a:r>
                        <a:rPr lang="ro-RO" sz="1400">
                          <a:latin typeface="Times New Roman"/>
                          <a:ea typeface="Times New Roman"/>
                        </a:rPr>
                        <a:t>- ribozomi liberi în citoplasmă, sunt de 70 S cu subunităţi de 30 S şi 50 S</a:t>
                      </a:r>
                      <a:endParaRPr lang="en-US" sz="1400">
                        <a:latin typeface="Times New Roman"/>
                        <a:ea typeface="Times New Roman"/>
                      </a:endParaRPr>
                    </a:p>
                    <a:p>
                      <a:pPr>
                        <a:spcAft>
                          <a:spcPts val="0"/>
                        </a:spcAft>
                      </a:pPr>
                      <a:r>
                        <a:rPr lang="ro-RO" sz="1400">
                          <a:latin typeface="Times New Roman"/>
                          <a:ea typeface="Times New Roman"/>
                        </a:rPr>
                        <a:t>- organite particulare prezente: mezozomi, oxizomi, plasmide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13">
                <a:tc>
                  <a:txBody>
                    <a:bodyPr/>
                    <a:lstStyle/>
                    <a:p>
                      <a:pPr algn="just">
                        <a:spcAft>
                          <a:spcPts val="0"/>
                        </a:spcAft>
                      </a:pPr>
                      <a:r>
                        <a:rPr lang="ro-RO" sz="1400" b="1">
                          <a:latin typeface="Times New Roman"/>
                          <a:ea typeface="Times New Roman"/>
                        </a:rPr>
                        <a:t>Strat periferic corp celular</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membrana celulară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perete celular</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57">
                <a:tc>
                  <a:txBody>
                    <a:bodyPr/>
                    <a:lstStyle/>
                    <a:p>
                      <a:pPr algn="just">
                        <a:spcAft>
                          <a:spcPts val="0"/>
                        </a:spcAft>
                      </a:pPr>
                      <a:r>
                        <a:rPr lang="ro-RO" sz="1400" b="1">
                          <a:latin typeface="Times New Roman"/>
                          <a:ea typeface="Times New Roman"/>
                        </a:rPr>
                        <a:t>Elemente anexă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cilii (rar)</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cili, fimbrii, capsulă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13">
                <a:tc>
                  <a:txBody>
                    <a:bodyPr/>
                    <a:lstStyle/>
                    <a:p>
                      <a:pPr>
                        <a:spcAft>
                          <a:spcPts val="0"/>
                        </a:spcAft>
                      </a:pPr>
                      <a:r>
                        <a:rPr lang="ro-RO" sz="1400" b="1">
                          <a:latin typeface="Times New Roman"/>
                          <a:ea typeface="Times New Roman"/>
                        </a:rPr>
                        <a:t>Forme de rezistenţă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a:latin typeface="Times New Roman"/>
                          <a:ea typeface="Times New Roman"/>
                        </a:rPr>
                        <a:t>- nu există</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400" dirty="0">
                          <a:latin typeface="Times New Roman"/>
                          <a:ea typeface="Times New Roman"/>
                        </a:rPr>
                        <a:t>- spori</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85786" y="6215082"/>
            <a:ext cx="5286412" cy="369332"/>
          </a:xfrm>
          <a:prstGeom prst="rect">
            <a:avLst/>
          </a:prstGeom>
          <a:noFill/>
        </p:spPr>
        <p:txBody>
          <a:bodyPr wrap="square" rtlCol="0">
            <a:spAutoFit/>
          </a:bodyPr>
          <a:lstStyle/>
          <a:p>
            <a:r>
              <a:rPr lang="fr-FR" dirty="0" err="1"/>
              <a:t>Tabel</a:t>
            </a:r>
            <a:r>
              <a:rPr lang="fr-FR" dirty="0"/>
              <a:t> 1: </a:t>
            </a:r>
            <a:r>
              <a:rPr lang="fr-FR" dirty="0" err="1"/>
              <a:t>Diferenţe</a:t>
            </a:r>
            <a:r>
              <a:rPr lang="fr-FR" dirty="0"/>
              <a:t> </a:t>
            </a:r>
            <a:r>
              <a:rPr lang="fr-FR" dirty="0" err="1"/>
              <a:t>între</a:t>
            </a:r>
            <a:r>
              <a:rPr lang="fr-FR" dirty="0"/>
              <a:t> </a:t>
            </a:r>
            <a:r>
              <a:rPr lang="fr-FR" dirty="0" err="1"/>
              <a:t>celula</a:t>
            </a:r>
            <a:r>
              <a:rPr lang="fr-FR" dirty="0"/>
              <a:t> </a:t>
            </a:r>
            <a:r>
              <a:rPr lang="fr-FR" dirty="0" err="1"/>
              <a:t>eucariotă</a:t>
            </a:r>
            <a:r>
              <a:rPr lang="fr-FR" dirty="0"/>
              <a:t> </a:t>
            </a:r>
            <a:r>
              <a:rPr lang="fr-FR" dirty="0" err="1"/>
              <a:t>şi</a:t>
            </a:r>
            <a:r>
              <a:rPr lang="fr-FR" dirty="0"/>
              <a:t> </a:t>
            </a:r>
            <a:r>
              <a:rPr lang="fr-FR" dirty="0" err="1"/>
              <a:t>procariotă</a:t>
            </a:r>
            <a:r>
              <a:rPr lang="fr-FR" dirty="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5786454"/>
            <a:ext cx="8215370" cy="369332"/>
          </a:xfrm>
          <a:prstGeom prst="rect">
            <a:avLst/>
          </a:prstGeom>
          <a:noFill/>
        </p:spPr>
        <p:txBody>
          <a:bodyPr wrap="square" rtlCol="0">
            <a:spAutoFit/>
          </a:bodyPr>
          <a:lstStyle/>
          <a:p>
            <a:r>
              <a:rPr lang="ro-RO" dirty="0"/>
              <a:t>Figura 2: Schema generală de organizare a </a:t>
            </a:r>
            <a:r>
              <a:rPr lang="ro-RO" dirty="0" smtClean="0"/>
              <a:t>celulei A. Procariote şi B. Eucariote</a:t>
            </a:r>
            <a:endParaRPr lang="en-US" dirty="0"/>
          </a:p>
        </p:txBody>
      </p:sp>
      <p:pic>
        <p:nvPicPr>
          <p:cNvPr id="2050" name="Picture 2" descr="C:\Documents and Settings\Maria\My Documents\My Scans\2011-10 (oct.)\procariote.bmp"/>
          <p:cNvPicPr>
            <a:picLocks noChangeAspect="1" noChangeArrowheads="1"/>
          </p:cNvPicPr>
          <p:nvPr/>
        </p:nvPicPr>
        <p:blipFill>
          <a:blip r:embed="rId2"/>
          <a:srcRect/>
          <a:stretch>
            <a:fillRect/>
          </a:stretch>
        </p:blipFill>
        <p:spPr bwMode="auto">
          <a:xfrm>
            <a:off x="0" y="928670"/>
            <a:ext cx="4414844" cy="4071966"/>
          </a:xfrm>
          <a:prstGeom prst="rect">
            <a:avLst/>
          </a:prstGeom>
          <a:noFill/>
        </p:spPr>
      </p:pic>
      <p:pic>
        <p:nvPicPr>
          <p:cNvPr id="2051" name="Picture 3" descr="C:\Documents and Settings\Maria\My Documents\My Scans\2011-10 (oct.)\eucariote.bmp"/>
          <p:cNvPicPr>
            <a:picLocks noChangeAspect="1" noChangeArrowheads="1"/>
          </p:cNvPicPr>
          <p:nvPr/>
        </p:nvPicPr>
        <p:blipFill>
          <a:blip r:embed="rId3"/>
          <a:srcRect/>
          <a:stretch>
            <a:fillRect/>
          </a:stretch>
        </p:blipFill>
        <p:spPr bwMode="auto">
          <a:xfrm>
            <a:off x="4572000" y="928670"/>
            <a:ext cx="4343406" cy="40005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7737"/>
            <a:ext cx="9144000" cy="3543311"/>
          </a:xfrm>
        </p:spPr>
        <p:txBody>
          <a:bodyPr>
            <a:normAutofit fontScale="62500" lnSpcReduction="20000"/>
          </a:bodyPr>
          <a:lstStyle/>
          <a:p>
            <a:r>
              <a:rPr lang="ro-RO" b="1" cap="all" dirty="0"/>
              <a:t>2.1. Elemente anexă (extrinseci)</a:t>
            </a:r>
            <a:endParaRPr lang="en-US" dirty="0"/>
          </a:p>
          <a:p>
            <a:r>
              <a:rPr lang="ro-RO" b="1" i="1" dirty="0"/>
              <a:t>2.1.1. CILII (FLAGELII) BACTERIENI</a:t>
            </a:r>
            <a:endParaRPr lang="en-US" dirty="0"/>
          </a:p>
          <a:p>
            <a:r>
              <a:rPr lang="ro-RO" dirty="0"/>
              <a:t>Cilii sau flagelii sunt </a:t>
            </a:r>
            <a:r>
              <a:rPr lang="ro-RO" b="1" i="1" dirty="0"/>
              <a:t>formaţiuni filamentoase ale speciilor microbiene mobile, foarte lungi, subţiri, fragile</a:t>
            </a:r>
            <a:r>
              <a:rPr lang="ro-RO" dirty="0"/>
              <a:t>. Sunt structuri helicoidale, prezenţi mai ales la bacili (familia Enterobacteriaceae) dar şi la unii coci (enterococ).</a:t>
            </a:r>
            <a:endParaRPr lang="en-US" dirty="0"/>
          </a:p>
          <a:p>
            <a:r>
              <a:rPr lang="ro-RO" dirty="0"/>
              <a:t>Sunt </a:t>
            </a:r>
            <a:r>
              <a:rPr lang="ro-RO" b="1" i="1" dirty="0"/>
              <a:t>formaţiuni implicate în locomoţie</a:t>
            </a:r>
            <a:r>
              <a:rPr lang="ro-RO" dirty="0"/>
              <a:t>, a căror existenţă este controlată genetic. Astfel, la E. Coli s-a stabilit că pentru sinteza cililor cooperează aproximativ 30 de gene, a căror informaţie este necesară biosintezei constituenţilor structurali ai cilului, în asamblarea acestora, precum şi în chemotaxie şi mobilitate.</a:t>
            </a:r>
            <a:endParaRPr lang="en-US" dirty="0"/>
          </a:p>
          <a:p>
            <a:r>
              <a:rPr lang="ro-RO" b="1" dirty="0"/>
              <a:t>Dispoziţia şi numărul cililor</a:t>
            </a:r>
            <a:r>
              <a:rPr lang="ro-RO" dirty="0"/>
              <a:t> sunt caracteristice speciei </a:t>
            </a:r>
            <a:r>
              <a:rPr lang="ro-RO" dirty="0" smtClean="0"/>
              <a:t>. </a:t>
            </a:r>
            <a:r>
              <a:rPr lang="ro-RO" dirty="0"/>
              <a:t>S-au descris bacterii </a:t>
            </a:r>
            <a:r>
              <a:rPr lang="ro-RO" i="1" dirty="0"/>
              <a:t>atriche</a:t>
            </a:r>
            <a:r>
              <a:rPr lang="ro-RO" dirty="0"/>
              <a:t> (fără cili), monotriche - cu un cil polar (Vibrio cholerae) sau subpolar (enterococ), </a:t>
            </a:r>
            <a:r>
              <a:rPr lang="ro-RO" i="1" dirty="0"/>
              <a:t>lofotriche</a:t>
            </a:r>
            <a:r>
              <a:rPr lang="ro-RO" dirty="0"/>
              <a:t> - cu un smoc de cili situat la unul din polii bacteriei (Pseudomonas fluorescens), </a:t>
            </a:r>
            <a:r>
              <a:rPr lang="ro-RO" i="1" dirty="0"/>
              <a:t>amfitriche</a:t>
            </a:r>
            <a:r>
              <a:rPr lang="ro-RO" dirty="0"/>
              <a:t> - cu cilii situaţi la ambii poli ai bacteriei (la genul Spirillum) şi </a:t>
            </a:r>
            <a:r>
              <a:rPr lang="ro-RO" i="1" dirty="0"/>
              <a:t>peritriche</a:t>
            </a:r>
            <a:r>
              <a:rPr lang="ro-RO" dirty="0"/>
              <a:t> - cu cilii dispuşi pe întreaga suprafaţă a bacteriei (Salmonella, E. coli, Proteus, etc.).</a:t>
            </a:r>
            <a:endParaRPr lang="en-US" dirty="0"/>
          </a:p>
          <a:p>
            <a:endParaRPr lang="en-US" dirty="0"/>
          </a:p>
        </p:txBody>
      </p:sp>
      <p:grpSp>
        <p:nvGrpSpPr>
          <p:cNvPr id="21506" name="Group 2"/>
          <p:cNvGrpSpPr>
            <a:grpSpLocks/>
          </p:cNvGrpSpPr>
          <p:nvPr/>
        </p:nvGrpSpPr>
        <p:grpSpPr bwMode="auto">
          <a:xfrm>
            <a:off x="1643042" y="3571876"/>
            <a:ext cx="5429288" cy="2241552"/>
            <a:chOff x="1071" y="1673"/>
            <a:chExt cx="6129" cy="3079"/>
          </a:xfrm>
        </p:grpSpPr>
        <p:sp>
          <p:nvSpPr>
            <p:cNvPr id="21507" name="Oval 3"/>
            <p:cNvSpPr>
              <a:spLocks noChangeArrowheads="1"/>
            </p:cNvSpPr>
            <p:nvPr/>
          </p:nvSpPr>
          <p:spPr bwMode="auto">
            <a:xfrm>
              <a:off x="1408" y="2348"/>
              <a:ext cx="288" cy="1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508" name="Group 4"/>
            <p:cNvGrpSpPr>
              <a:grpSpLocks/>
            </p:cNvGrpSpPr>
            <p:nvPr/>
          </p:nvGrpSpPr>
          <p:grpSpPr bwMode="auto">
            <a:xfrm>
              <a:off x="3600" y="2448"/>
              <a:ext cx="576" cy="1728"/>
              <a:chOff x="3340" y="1152"/>
              <a:chExt cx="836" cy="2888"/>
            </a:xfrm>
          </p:grpSpPr>
          <p:sp>
            <p:nvSpPr>
              <p:cNvPr id="21509" name="Oval 5"/>
              <p:cNvSpPr>
                <a:spLocks noChangeArrowheads="1"/>
              </p:cNvSpPr>
              <p:nvPr/>
            </p:nvSpPr>
            <p:spPr bwMode="auto">
              <a:xfrm>
                <a:off x="3456" y="1728"/>
                <a:ext cx="432" cy="172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0" name="Freeform 6"/>
              <p:cNvSpPr>
                <a:spLocks/>
              </p:cNvSpPr>
              <p:nvPr/>
            </p:nvSpPr>
            <p:spPr bwMode="auto">
              <a:xfrm>
                <a:off x="3596" y="1152"/>
                <a:ext cx="580" cy="580"/>
              </a:xfrm>
              <a:custGeom>
                <a:avLst/>
                <a:gdLst/>
                <a:ahLst/>
                <a:cxnLst>
                  <a:cxn ang="0">
                    <a:pos x="0" y="580"/>
                  </a:cxn>
                  <a:cxn ang="0">
                    <a:pos x="100" y="360"/>
                  </a:cxn>
                  <a:cxn ang="0">
                    <a:pos x="260" y="240"/>
                  </a:cxn>
                  <a:cxn ang="0">
                    <a:pos x="560" y="60"/>
                  </a:cxn>
                  <a:cxn ang="0">
                    <a:pos x="580" y="0"/>
                  </a:cxn>
                </a:cxnLst>
                <a:rect l="0" t="0" r="r" b="b"/>
                <a:pathLst>
                  <a:path w="580" h="580">
                    <a:moveTo>
                      <a:pt x="0" y="580"/>
                    </a:moveTo>
                    <a:cubicBezTo>
                      <a:pt x="20" y="458"/>
                      <a:pt x="1" y="426"/>
                      <a:pt x="100" y="360"/>
                    </a:cubicBezTo>
                    <a:cubicBezTo>
                      <a:pt x="147" y="290"/>
                      <a:pt x="181" y="266"/>
                      <a:pt x="260" y="240"/>
                    </a:cubicBezTo>
                    <a:cubicBezTo>
                      <a:pt x="351" y="104"/>
                      <a:pt x="425" y="105"/>
                      <a:pt x="560" y="60"/>
                    </a:cubicBezTo>
                    <a:cubicBezTo>
                      <a:pt x="567" y="40"/>
                      <a:pt x="580" y="0"/>
                      <a:pt x="5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1" name="Freeform 7"/>
              <p:cNvSpPr>
                <a:spLocks/>
              </p:cNvSpPr>
              <p:nvPr/>
            </p:nvSpPr>
            <p:spPr bwMode="auto">
              <a:xfrm>
                <a:off x="3340" y="3460"/>
                <a:ext cx="320" cy="580"/>
              </a:xfrm>
              <a:custGeom>
                <a:avLst/>
                <a:gdLst/>
                <a:ahLst/>
                <a:cxnLst>
                  <a:cxn ang="0">
                    <a:pos x="320" y="0"/>
                  </a:cxn>
                  <a:cxn ang="0">
                    <a:pos x="260" y="20"/>
                  </a:cxn>
                  <a:cxn ang="0">
                    <a:pos x="240" y="80"/>
                  </a:cxn>
                  <a:cxn ang="0">
                    <a:pos x="100" y="220"/>
                  </a:cxn>
                  <a:cxn ang="0">
                    <a:pos x="40" y="340"/>
                  </a:cxn>
                  <a:cxn ang="0">
                    <a:pos x="0" y="480"/>
                  </a:cxn>
                  <a:cxn ang="0">
                    <a:pos x="60" y="580"/>
                  </a:cxn>
                </a:cxnLst>
                <a:rect l="0" t="0" r="r" b="b"/>
                <a:pathLst>
                  <a:path w="320" h="580">
                    <a:moveTo>
                      <a:pt x="320" y="0"/>
                    </a:moveTo>
                    <a:cubicBezTo>
                      <a:pt x="300" y="7"/>
                      <a:pt x="275" y="5"/>
                      <a:pt x="260" y="20"/>
                    </a:cubicBezTo>
                    <a:cubicBezTo>
                      <a:pt x="245" y="35"/>
                      <a:pt x="250" y="62"/>
                      <a:pt x="240" y="80"/>
                    </a:cubicBezTo>
                    <a:cubicBezTo>
                      <a:pt x="167" y="211"/>
                      <a:pt x="197" y="188"/>
                      <a:pt x="100" y="220"/>
                    </a:cubicBezTo>
                    <a:cubicBezTo>
                      <a:pt x="50" y="371"/>
                      <a:pt x="118" y="185"/>
                      <a:pt x="40" y="340"/>
                    </a:cubicBezTo>
                    <a:cubicBezTo>
                      <a:pt x="26" y="369"/>
                      <a:pt x="6" y="454"/>
                      <a:pt x="0" y="480"/>
                    </a:cubicBezTo>
                    <a:cubicBezTo>
                      <a:pt x="26" y="558"/>
                      <a:pt x="5" y="525"/>
                      <a:pt x="60" y="5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12" name="Text Box 8"/>
            <p:cNvSpPr txBox="1">
              <a:spLocks noChangeArrowheads="1"/>
            </p:cNvSpPr>
            <p:nvPr/>
          </p:nvSpPr>
          <p:spPr bwMode="auto">
            <a:xfrm>
              <a:off x="1071" y="4035"/>
              <a:ext cx="1008" cy="5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r>
                <a:rPr lang="en-US" sz="1100" dirty="0" err="1" smtClean="0"/>
                <a:t>bacterie</a:t>
              </a:r>
              <a:endParaRPr lang="en-US" sz="1100" dirty="0" smtClean="0"/>
            </a:p>
            <a:p>
              <a:r>
                <a:rPr lang="en-US" sz="1100" dirty="0" err="1" smtClean="0"/>
                <a:t>atriche</a:t>
              </a:r>
              <a:endParaRPr lang="en-US" sz="1100" dirty="0" smtClean="0"/>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ndParaRPr>
            </a:p>
          </p:txBody>
        </p:sp>
        <p:sp>
          <p:nvSpPr>
            <p:cNvPr id="21513" name="Text Box 9"/>
            <p:cNvSpPr txBox="1">
              <a:spLocks noChangeArrowheads="1"/>
            </p:cNvSpPr>
            <p:nvPr/>
          </p:nvSpPr>
          <p:spPr bwMode="auto">
            <a:xfrm>
              <a:off x="2014" y="3456"/>
              <a:ext cx="1442" cy="5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bacterie</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monotriche</a:t>
              </a:r>
              <a:endParaRPr kumimoji="0" lang="en-US" sz="1800" b="0" i="0" u="none" strike="noStrike" cap="none" normalizeH="0" baseline="0" dirty="0" smtClean="0">
                <a:ln>
                  <a:noFill/>
                </a:ln>
                <a:solidFill>
                  <a:schemeClr val="tx1"/>
                </a:solidFill>
                <a:effectLst/>
                <a:latin typeface="Arial" pitchFamily="34" charset="0"/>
              </a:endParaRPr>
            </a:p>
          </p:txBody>
        </p:sp>
        <p:sp>
          <p:nvSpPr>
            <p:cNvPr id="21514" name="Text Box 10"/>
            <p:cNvSpPr txBox="1">
              <a:spLocks noChangeArrowheads="1"/>
            </p:cNvSpPr>
            <p:nvPr/>
          </p:nvSpPr>
          <p:spPr bwMode="auto">
            <a:xfrm>
              <a:off x="3193" y="4176"/>
              <a:ext cx="1365" cy="5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bacterie</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amfitriche</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21515" name="Group 11"/>
            <p:cNvGrpSpPr>
              <a:grpSpLocks/>
            </p:cNvGrpSpPr>
            <p:nvPr/>
          </p:nvGrpSpPr>
          <p:grpSpPr bwMode="auto">
            <a:xfrm>
              <a:off x="2592" y="1872"/>
              <a:ext cx="454" cy="1498"/>
              <a:chOff x="2592" y="2198"/>
              <a:chExt cx="454" cy="1498"/>
            </a:xfrm>
          </p:grpSpPr>
          <p:sp>
            <p:nvSpPr>
              <p:cNvPr id="21516" name="Freeform 12"/>
              <p:cNvSpPr>
                <a:spLocks/>
              </p:cNvSpPr>
              <p:nvPr/>
            </p:nvSpPr>
            <p:spPr bwMode="auto">
              <a:xfrm>
                <a:off x="2736" y="2198"/>
                <a:ext cx="310" cy="394"/>
              </a:xfrm>
              <a:custGeom>
                <a:avLst/>
                <a:gdLst/>
                <a:ahLst/>
                <a:cxnLst>
                  <a:cxn ang="0">
                    <a:pos x="0" y="580"/>
                  </a:cxn>
                  <a:cxn ang="0">
                    <a:pos x="100" y="360"/>
                  </a:cxn>
                  <a:cxn ang="0">
                    <a:pos x="260" y="240"/>
                  </a:cxn>
                  <a:cxn ang="0">
                    <a:pos x="560" y="60"/>
                  </a:cxn>
                  <a:cxn ang="0">
                    <a:pos x="580" y="0"/>
                  </a:cxn>
                </a:cxnLst>
                <a:rect l="0" t="0" r="r" b="b"/>
                <a:pathLst>
                  <a:path w="580" h="580">
                    <a:moveTo>
                      <a:pt x="0" y="580"/>
                    </a:moveTo>
                    <a:cubicBezTo>
                      <a:pt x="20" y="458"/>
                      <a:pt x="1" y="426"/>
                      <a:pt x="100" y="360"/>
                    </a:cubicBezTo>
                    <a:cubicBezTo>
                      <a:pt x="147" y="290"/>
                      <a:pt x="181" y="266"/>
                      <a:pt x="260" y="240"/>
                    </a:cubicBezTo>
                    <a:cubicBezTo>
                      <a:pt x="351" y="104"/>
                      <a:pt x="425" y="105"/>
                      <a:pt x="560" y="60"/>
                    </a:cubicBezTo>
                    <a:cubicBezTo>
                      <a:pt x="567" y="40"/>
                      <a:pt x="580" y="0"/>
                      <a:pt x="5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7" name="Oval 13"/>
              <p:cNvSpPr>
                <a:spLocks noChangeArrowheads="1"/>
              </p:cNvSpPr>
              <p:nvPr/>
            </p:nvSpPr>
            <p:spPr bwMode="auto">
              <a:xfrm>
                <a:off x="2592" y="2544"/>
                <a:ext cx="288" cy="1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18" name="Group 14"/>
            <p:cNvGrpSpPr>
              <a:grpSpLocks/>
            </p:cNvGrpSpPr>
            <p:nvPr/>
          </p:nvGrpSpPr>
          <p:grpSpPr bwMode="auto">
            <a:xfrm>
              <a:off x="4845" y="1673"/>
              <a:ext cx="771" cy="2215"/>
              <a:chOff x="4845" y="2586"/>
              <a:chExt cx="771" cy="2215"/>
            </a:xfrm>
          </p:grpSpPr>
          <p:grpSp>
            <p:nvGrpSpPr>
              <p:cNvPr id="21519" name="Group 15"/>
              <p:cNvGrpSpPr>
                <a:grpSpLocks/>
              </p:cNvGrpSpPr>
              <p:nvPr/>
            </p:nvGrpSpPr>
            <p:grpSpPr bwMode="auto">
              <a:xfrm>
                <a:off x="4896" y="2586"/>
                <a:ext cx="720" cy="582"/>
                <a:chOff x="5719" y="2960"/>
                <a:chExt cx="1261" cy="780"/>
              </a:xfrm>
            </p:grpSpPr>
            <p:sp>
              <p:nvSpPr>
                <p:cNvPr id="21520" name="Freeform 16"/>
                <p:cNvSpPr>
                  <a:spLocks/>
                </p:cNvSpPr>
                <p:nvPr/>
              </p:nvSpPr>
              <p:spPr bwMode="auto">
                <a:xfrm>
                  <a:off x="5719" y="3160"/>
                  <a:ext cx="421" cy="560"/>
                </a:xfrm>
                <a:custGeom>
                  <a:avLst/>
                  <a:gdLst/>
                  <a:ahLst/>
                  <a:cxnLst>
                    <a:cxn ang="0">
                      <a:pos x="421" y="560"/>
                    </a:cxn>
                    <a:cxn ang="0">
                      <a:pos x="181" y="500"/>
                    </a:cxn>
                    <a:cxn ang="0">
                      <a:pos x="161" y="380"/>
                    </a:cxn>
                    <a:cxn ang="0">
                      <a:pos x="101" y="320"/>
                    </a:cxn>
                    <a:cxn ang="0">
                      <a:pos x="21" y="140"/>
                    </a:cxn>
                    <a:cxn ang="0">
                      <a:pos x="1" y="0"/>
                    </a:cxn>
                  </a:cxnLst>
                  <a:rect l="0" t="0" r="r" b="b"/>
                  <a:pathLst>
                    <a:path w="421" h="560">
                      <a:moveTo>
                        <a:pt x="421" y="560"/>
                      </a:moveTo>
                      <a:cubicBezTo>
                        <a:pt x="339" y="544"/>
                        <a:pt x="260" y="526"/>
                        <a:pt x="181" y="500"/>
                      </a:cubicBezTo>
                      <a:cubicBezTo>
                        <a:pt x="174" y="460"/>
                        <a:pt x="177" y="417"/>
                        <a:pt x="161" y="380"/>
                      </a:cubicBezTo>
                      <a:cubicBezTo>
                        <a:pt x="150" y="354"/>
                        <a:pt x="112" y="346"/>
                        <a:pt x="101" y="320"/>
                      </a:cubicBezTo>
                      <a:cubicBezTo>
                        <a:pt x="20" y="118"/>
                        <a:pt x="150" y="226"/>
                        <a:pt x="21" y="140"/>
                      </a:cubicBezTo>
                      <a:cubicBezTo>
                        <a:pt x="0" y="13"/>
                        <a:pt x="1" y="61"/>
                        <a:pt x="1"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1" name="Freeform 17"/>
                <p:cNvSpPr>
                  <a:spLocks/>
                </p:cNvSpPr>
                <p:nvPr/>
              </p:nvSpPr>
              <p:spPr bwMode="auto">
                <a:xfrm>
                  <a:off x="6020" y="2960"/>
                  <a:ext cx="100" cy="780"/>
                </a:xfrm>
                <a:custGeom>
                  <a:avLst/>
                  <a:gdLst/>
                  <a:ahLst/>
                  <a:cxnLst>
                    <a:cxn ang="0">
                      <a:pos x="80" y="780"/>
                    </a:cxn>
                    <a:cxn ang="0">
                      <a:pos x="60" y="600"/>
                    </a:cxn>
                    <a:cxn ang="0">
                      <a:pos x="20" y="540"/>
                    </a:cxn>
                    <a:cxn ang="0">
                      <a:pos x="0" y="480"/>
                    </a:cxn>
                    <a:cxn ang="0">
                      <a:pos x="40" y="260"/>
                    </a:cxn>
                    <a:cxn ang="0">
                      <a:pos x="80" y="200"/>
                    </a:cxn>
                    <a:cxn ang="0">
                      <a:pos x="100" y="140"/>
                    </a:cxn>
                    <a:cxn ang="0">
                      <a:pos x="80" y="0"/>
                    </a:cxn>
                  </a:cxnLst>
                  <a:rect l="0" t="0" r="r" b="b"/>
                  <a:pathLst>
                    <a:path w="100" h="780">
                      <a:moveTo>
                        <a:pt x="80" y="780"/>
                      </a:moveTo>
                      <a:cubicBezTo>
                        <a:pt x="73" y="720"/>
                        <a:pt x="75" y="659"/>
                        <a:pt x="60" y="600"/>
                      </a:cubicBezTo>
                      <a:cubicBezTo>
                        <a:pt x="54" y="577"/>
                        <a:pt x="31" y="561"/>
                        <a:pt x="20" y="540"/>
                      </a:cubicBezTo>
                      <a:cubicBezTo>
                        <a:pt x="11" y="521"/>
                        <a:pt x="7" y="500"/>
                        <a:pt x="0" y="480"/>
                      </a:cubicBezTo>
                      <a:cubicBezTo>
                        <a:pt x="2" y="467"/>
                        <a:pt x="32" y="282"/>
                        <a:pt x="40" y="260"/>
                      </a:cubicBezTo>
                      <a:cubicBezTo>
                        <a:pt x="48" y="237"/>
                        <a:pt x="69" y="221"/>
                        <a:pt x="80" y="200"/>
                      </a:cubicBezTo>
                      <a:cubicBezTo>
                        <a:pt x="89" y="181"/>
                        <a:pt x="93" y="160"/>
                        <a:pt x="100" y="140"/>
                      </a:cubicBezTo>
                      <a:cubicBezTo>
                        <a:pt x="79" y="13"/>
                        <a:pt x="80" y="61"/>
                        <a:pt x="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2" name="Freeform 18"/>
                <p:cNvSpPr>
                  <a:spLocks/>
                </p:cNvSpPr>
                <p:nvPr/>
              </p:nvSpPr>
              <p:spPr bwMode="auto">
                <a:xfrm>
                  <a:off x="6100" y="3207"/>
                  <a:ext cx="560" cy="530"/>
                </a:xfrm>
                <a:custGeom>
                  <a:avLst/>
                  <a:gdLst/>
                  <a:ahLst/>
                  <a:cxnLst>
                    <a:cxn ang="0">
                      <a:pos x="0" y="513"/>
                    </a:cxn>
                    <a:cxn ang="0">
                      <a:pos x="80" y="433"/>
                    </a:cxn>
                    <a:cxn ang="0">
                      <a:pos x="140" y="393"/>
                    </a:cxn>
                    <a:cxn ang="0">
                      <a:pos x="160" y="333"/>
                    </a:cxn>
                    <a:cxn ang="0">
                      <a:pos x="240" y="213"/>
                    </a:cxn>
                    <a:cxn ang="0">
                      <a:pos x="260" y="153"/>
                    </a:cxn>
                    <a:cxn ang="0">
                      <a:pos x="380" y="73"/>
                    </a:cxn>
                    <a:cxn ang="0">
                      <a:pos x="440" y="13"/>
                    </a:cxn>
                    <a:cxn ang="0">
                      <a:pos x="560" y="13"/>
                    </a:cxn>
                  </a:cxnLst>
                  <a:rect l="0" t="0" r="r" b="b"/>
                  <a:pathLst>
                    <a:path w="560" h="530">
                      <a:moveTo>
                        <a:pt x="0" y="513"/>
                      </a:moveTo>
                      <a:cubicBezTo>
                        <a:pt x="131" y="469"/>
                        <a:pt x="2" y="530"/>
                        <a:pt x="80" y="433"/>
                      </a:cubicBezTo>
                      <a:cubicBezTo>
                        <a:pt x="95" y="414"/>
                        <a:pt x="120" y="406"/>
                        <a:pt x="140" y="393"/>
                      </a:cubicBezTo>
                      <a:cubicBezTo>
                        <a:pt x="147" y="373"/>
                        <a:pt x="150" y="351"/>
                        <a:pt x="160" y="333"/>
                      </a:cubicBezTo>
                      <a:cubicBezTo>
                        <a:pt x="183" y="291"/>
                        <a:pt x="225" y="259"/>
                        <a:pt x="240" y="213"/>
                      </a:cubicBezTo>
                      <a:cubicBezTo>
                        <a:pt x="247" y="193"/>
                        <a:pt x="245" y="168"/>
                        <a:pt x="260" y="153"/>
                      </a:cubicBezTo>
                      <a:cubicBezTo>
                        <a:pt x="294" y="119"/>
                        <a:pt x="340" y="100"/>
                        <a:pt x="380" y="73"/>
                      </a:cubicBezTo>
                      <a:cubicBezTo>
                        <a:pt x="404" y="57"/>
                        <a:pt x="413" y="22"/>
                        <a:pt x="440" y="13"/>
                      </a:cubicBezTo>
                      <a:cubicBezTo>
                        <a:pt x="478" y="0"/>
                        <a:pt x="520" y="13"/>
                        <a:pt x="560" y="1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3" name="Freeform 19"/>
                <p:cNvSpPr>
                  <a:spLocks/>
                </p:cNvSpPr>
                <p:nvPr/>
              </p:nvSpPr>
              <p:spPr bwMode="auto">
                <a:xfrm>
                  <a:off x="6140" y="3456"/>
                  <a:ext cx="840" cy="239"/>
                </a:xfrm>
                <a:custGeom>
                  <a:avLst/>
                  <a:gdLst/>
                  <a:ahLst/>
                  <a:cxnLst>
                    <a:cxn ang="0">
                      <a:pos x="0" y="239"/>
                    </a:cxn>
                    <a:cxn ang="0">
                      <a:pos x="80" y="219"/>
                    </a:cxn>
                    <a:cxn ang="0">
                      <a:pos x="200" y="179"/>
                    </a:cxn>
                    <a:cxn ang="0">
                      <a:pos x="480" y="199"/>
                    </a:cxn>
                    <a:cxn ang="0">
                      <a:pos x="840" y="19"/>
                    </a:cxn>
                  </a:cxnLst>
                  <a:rect l="0" t="0" r="r" b="b"/>
                  <a:pathLst>
                    <a:path w="840" h="239">
                      <a:moveTo>
                        <a:pt x="0" y="239"/>
                      </a:moveTo>
                      <a:cubicBezTo>
                        <a:pt x="27" y="232"/>
                        <a:pt x="54" y="227"/>
                        <a:pt x="80" y="219"/>
                      </a:cubicBezTo>
                      <a:cubicBezTo>
                        <a:pt x="120" y="207"/>
                        <a:pt x="200" y="179"/>
                        <a:pt x="200" y="179"/>
                      </a:cubicBezTo>
                      <a:cubicBezTo>
                        <a:pt x="296" y="203"/>
                        <a:pt x="383" y="231"/>
                        <a:pt x="480" y="199"/>
                      </a:cubicBezTo>
                      <a:cubicBezTo>
                        <a:pt x="546" y="0"/>
                        <a:pt x="647" y="19"/>
                        <a:pt x="840" y="1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24" name="Oval 20"/>
              <p:cNvSpPr>
                <a:spLocks noChangeArrowheads="1"/>
              </p:cNvSpPr>
              <p:nvPr/>
            </p:nvSpPr>
            <p:spPr bwMode="auto">
              <a:xfrm>
                <a:off x="5040" y="3120"/>
                <a:ext cx="288" cy="1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525" name="Group 21"/>
              <p:cNvGrpSpPr>
                <a:grpSpLocks/>
              </p:cNvGrpSpPr>
              <p:nvPr/>
            </p:nvGrpSpPr>
            <p:grpSpPr bwMode="auto">
              <a:xfrm>
                <a:off x="4845" y="4250"/>
                <a:ext cx="660" cy="551"/>
                <a:chOff x="4845" y="4250"/>
                <a:chExt cx="660" cy="551"/>
              </a:xfrm>
            </p:grpSpPr>
            <p:sp>
              <p:nvSpPr>
                <p:cNvPr id="21526" name="Freeform 22"/>
                <p:cNvSpPr>
                  <a:spLocks/>
                </p:cNvSpPr>
                <p:nvPr/>
              </p:nvSpPr>
              <p:spPr bwMode="auto">
                <a:xfrm>
                  <a:off x="4845" y="4250"/>
                  <a:ext cx="375" cy="385"/>
                </a:xfrm>
                <a:custGeom>
                  <a:avLst/>
                  <a:gdLst/>
                  <a:ahLst/>
                  <a:cxnLst>
                    <a:cxn ang="0">
                      <a:pos x="345" y="25"/>
                    </a:cxn>
                    <a:cxn ang="0">
                      <a:pos x="225" y="100"/>
                    </a:cxn>
                    <a:cxn ang="0">
                      <a:pos x="90" y="205"/>
                    </a:cxn>
                    <a:cxn ang="0">
                      <a:pos x="45" y="295"/>
                    </a:cxn>
                    <a:cxn ang="0">
                      <a:pos x="0" y="385"/>
                    </a:cxn>
                  </a:cxnLst>
                  <a:rect l="0" t="0" r="r" b="b"/>
                  <a:pathLst>
                    <a:path w="375" h="385">
                      <a:moveTo>
                        <a:pt x="345" y="25"/>
                      </a:moveTo>
                      <a:cubicBezTo>
                        <a:pt x="273" y="133"/>
                        <a:pt x="375" y="0"/>
                        <a:pt x="225" y="100"/>
                      </a:cubicBezTo>
                      <a:cubicBezTo>
                        <a:pt x="176" y="132"/>
                        <a:pt x="139" y="173"/>
                        <a:pt x="90" y="205"/>
                      </a:cubicBezTo>
                      <a:cubicBezTo>
                        <a:pt x="61" y="249"/>
                        <a:pt x="57" y="245"/>
                        <a:pt x="45" y="295"/>
                      </a:cubicBezTo>
                      <a:cubicBezTo>
                        <a:pt x="23" y="383"/>
                        <a:pt x="55" y="358"/>
                        <a:pt x="0" y="38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7" name="Freeform 23"/>
                <p:cNvSpPr>
                  <a:spLocks/>
                </p:cNvSpPr>
                <p:nvPr/>
              </p:nvSpPr>
              <p:spPr bwMode="auto">
                <a:xfrm>
                  <a:off x="5055" y="4293"/>
                  <a:ext cx="105" cy="508"/>
                </a:xfrm>
                <a:custGeom>
                  <a:avLst/>
                  <a:gdLst/>
                  <a:ahLst/>
                  <a:cxnLst>
                    <a:cxn ang="0">
                      <a:pos x="105" y="12"/>
                    </a:cxn>
                    <a:cxn ang="0">
                      <a:pos x="90" y="72"/>
                    </a:cxn>
                    <a:cxn ang="0">
                      <a:pos x="30" y="147"/>
                    </a:cxn>
                    <a:cxn ang="0">
                      <a:pos x="105" y="447"/>
                    </a:cxn>
                    <a:cxn ang="0">
                      <a:pos x="90" y="477"/>
                    </a:cxn>
                  </a:cxnLst>
                  <a:rect l="0" t="0" r="r" b="b"/>
                  <a:pathLst>
                    <a:path w="105" h="508">
                      <a:moveTo>
                        <a:pt x="105" y="12"/>
                      </a:moveTo>
                      <a:cubicBezTo>
                        <a:pt x="100" y="32"/>
                        <a:pt x="101" y="55"/>
                        <a:pt x="90" y="72"/>
                      </a:cubicBezTo>
                      <a:cubicBezTo>
                        <a:pt x="0" y="208"/>
                        <a:pt x="79" y="0"/>
                        <a:pt x="30" y="147"/>
                      </a:cubicBezTo>
                      <a:cubicBezTo>
                        <a:pt x="41" y="302"/>
                        <a:pt x="12" y="354"/>
                        <a:pt x="105" y="447"/>
                      </a:cubicBezTo>
                      <a:cubicBezTo>
                        <a:pt x="88" y="497"/>
                        <a:pt x="90" y="508"/>
                        <a:pt x="90" y="47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8" name="Freeform 24"/>
                <p:cNvSpPr>
                  <a:spLocks/>
                </p:cNvSpPr>
                <p:nvPr/>
              </p:nvSpPr>
              <p:spPr bwMode="auto">
                <a:xfrm>
                  <a:off x="5175" y="4290"/>
                  <a:ext cx="135" cy="495"/>
                </a:xfrm>
                <a:custGeom>
                  <a:avLst/>
                  <a:gdLst/>
                  <a:ahLst/>
                  <a:cxnLst>
                    <a:cxn ang="0">
                      <a:pos x="0" y="0"/>
                    </a:cxn>
                    <a:cxn ang="0">
                      <a:pos x="45" y="150"/>
                    </a:cxn>
                    <a:cxn ang="0">
                      <a:pos x="135" y="330"/>
                    </a:cxn>
                    <a:cxn ang="0">
                      <a:pos x="120" y="420"/>
                    </a:cxn>
                    <a:cxn ang="0">
                      <a:pos x="105" y="450"/>
                    </a:cxn>
                  </a:cxnLst>
                  <a:rect l="0" t="0" r="r" b="b"/>
                  <a:pathLst>
                    <a:path w="135" h="495">
                      <a:moveTo>
                        <a:pt x="0" y="0"/>
                      </a:moveTo>
                      <a:cubicBezTo>
                        <a:pt x="16" y="48"/>
                        <a:pt x="22" y="104"/>
                        <a:pt x="45" y="150"/>
                      </a:cubicBezTo>
                      <a:cubicBezTo>
                        <a:pt x="75" y="210"/>
                        <a:pt x="113" y="265"/>
                        <a:pt x="135" y="330"/>
                      </a:cubicBezTo>
                      <a:cubicBezTo>
                        <a:pt x="130" y="360"/>
                        <a:pt x="127" y="390"/>
                        <a:pt x="120" y="420"/>
                      </a:cubicBezTo>
                      <a:cubicBezTo>
                        <a:pt x="103" y="495"/>
                        <a:pt x="105" y="473"/>
                        <a:pt x="105" y="4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9" name="Freeform 25"/>
                <p:cNvSpPr>
                  <a:spLocks/>
                </p:cNvSpPr>
                <p:nvPr/>
              </p:nvSpPr>
              <p:spPr bwMode="auto">
                <a:xfrm>
                  <a:off x="5160" y="4290"/>
                  <a:ext cx="345" cy="360"/>
                </a:xfrm>
                <a:custGeom>
                  <a:avLst/>
                  <a:gdLst/>
                  <a:ahLst/>
                  <a:cxnLst>
                    <a:cxn ang="0">
                      <a:pos x="0" y="0"/>
                    </a:cxn>
                    <a:cxn ang="0">
                      <a:pos x="90" y="30"/>
                    </a:cxn>
                    <a:cxn ang="0">
                      <a:pos x="135" y="120"/>
                    </a:cxn>
                    <a:cxn ang="0">
                      <a:pos x="180" y="165"/>
                    </a:cxn>
                    <a:cxn ang="0">
                      <a:pos x="345" y="360"/>
                    </a:cxn>
                  </a:cxnLst>
                  <a:rect l="0" t="0" r="r" b="b"/>
                  <a:pathLst>
                    <a:path w="345" h="360">
                      <a:moveTo>
                        <a:pt x="0" y="0"/>
                      </a:moveTo>
                      <a:cubicBezTo>
                        <a:pt x="30" y="10"/>
                        <a:pt x="60" y="20"/>
                        <a:pt x="90" y="30"/>
                      </a:cubicBezTo>
                      <a:cubicBezTo>
                        <a:pt x="120" y="40"/>
                        <a:pt x="122" y="100"/>
                        <a:pt x="135" y="120"/>
                      </a:cubicBezTo>
                      <a:cubicBezTo>
                        <a:pt x="147" y="138"/>
                        <a:pt x="165" y="150"/>
                        <a:pt x="180" y="165"/>
                      </a:cubicBezTo>
                      <a:cubicBezTo>
                        <a:pt x="206" y="242"/>
                        <a:pt x="238" y="360"/>
                        <a:pt x="345"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1530" name="Text Box 26"/>
            <p:cNvSpPr txBox="1">
              <a:spLocks noChangeArrowheads="1"/>
            </p:cNvSpPr>
            <p:nvPr/>
          </p:nvSpPr>
          <p:spPr bwMode="auto">
            <a:xfrm>
              <a:off x="4608" y="3888"/>
              <a:ext cx="1300" cy="5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bacterie</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lofotriche</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21531" name="Group 27"/>
            <p:cNvGrpSpPr>
              <a:grpSpLocks/>
            </p:cNvGrpSpPr>
            <p:nvPr/>
          </p:nvGrpSpPr>
          <p:grpSpPr bwMode="auto">
            <a:xfrm>
              <a:off x="6007" y="2325"/>
              <a:ext cx="1093" cy="1717"/>
              <a:chOff x="6007" y="2325"/>
              <a:chExt cx="1093" cy="1717"/>
            </a:xfrm>
          </p:grpSpPr>
          <p:sp>
            <p:nvSpPr>
              <p:cNvPr id="21532" name="Oval 28"/>
              <p:cNvSpPr>
                <a:spLocks noChangeArrowheads="1"/>
              </p:cNvSpPr>
              <p:nvPr/>
            </p:nvSpPr>
            <p:spPr bwMode="auto">
              <a:xfrm>
                <a:off x="6480" y="2592"/>
                <a:ext cx="288" cy="11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3" name="Freeform 29"/>
              <p:cNvSpPr>
                <a:spLocks/>
              </p:cNvSpPr>
              <p:nvPr/>
            </p:nvSpPr>
            <p:spPr bwMode="auto">
              <a:xfrm>
                <a:off x="6624" y="2325"/>
                <a:ext cx="171" cy="285"/>
              </a:xfrm>
              <a:custGeom>
                <a:avLst/>
                <a:gdLst/>
                <a:ahLst/>
                <a:cxnLst>
                  <a:cxn ang="0">
                    <a:pos x="6" y="285"/>
                  </a:cxn>
                  <a:cxn ang="0">
                    <a:pos x="96" y="60"/>
                  </a:cxn>
                  <a:cxn ang="0">
                    <a:pos x="126" y="15"/>
                  </a:cxn>
                  <a:cxn ang="0">
                    <a:pos x="171" y="0"/>
                  </a:cxn>
                </a:cxnLst>
                <a:rect l="0" t="0" r="r" b="b"/>
                <a:pathLst>
                  <a:path w="171" h="285">
                    <a:moveTo>
                      <a:pt x="6" y="285"/>
                    </a:moveTo>
                    <a:cubicBezTo>
                      <a:pt x="19" y="157"/>
                      <a:pt x="0" y="124"/>
                      <a:pt x="96" y="60"/>
                    </a:cubicBezTo>
                    <a:cubicBezTo>
                      <a:pt x="106" y="45"/>
                      <a:pt x="112" y="26"/>
                      <a:pt x="126" y="15"/>
                    </a:cubicBezTo>
                    <a:cubicBezTo>
                      <a:pt x="138" y="5"/>
                      <a:pt x="171" y="0"/>
                      <a:pt x="171"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4" name="Freeform 30"/>
              <p:cNvSpPr>
                <a:spLocks/>
              </p:cNvSpPr>
              <p:nvPr/>
            </p:nvSpPr>
            <p:spPr bwMode="auto">
              <a:xfrm>
                <a:off x="6285" y="2535"/>
                <a:ext cx="225" cy="345"/>
              </a:xfrm>
              <a:custGeom>
                <a:avLst/>
                <a:gdLst/>
                <a:ahLst/>
                <a:cxnLst>
                  <a:cxn ang="0">
                    <a:pos x="225" y="345"/>
                  </a:cxn>
                  <a:cxn ang="0">
                    <a:pos x="165" y="255"/>
                  </a:cxn>
                  <a:cxn ang="0">
                    <a:pos x="120" y="165"/>
                  </a:cxn>
                  <a:cxn ang="0">
                    <a:pos x="75" y="135"/>
                  </a:cxn>
                  <a:cxn ang="0">
                    <a:pos x="60" y="90"/>
                  </a:cxn>
                  <a:cxn ang="0">
                    <a:pos x="0" y="0"/>
                  </a:cxn>
                </a:cxnLst>
                <a:rect l="0" t="0" r="r" b="b"/>
                <a:pathLst>
                  <a:path w="225" h="345">
                    <a:moveTo>
                      <a:pt x="225" y="345"/>
                    </a:moveTo>
                    <a:cubicBezTo>
                      <a:pt x="205" y="315"/>
                      <a:pt x="185" y="285"/>
                      <a:pt x="165" y="255"/>
                    </a:cubicBezTo>
                    <a:cubicBezTo>
                      <a:pt x="116" y="182"/>
                      <a:pt x="191" y="236"/>
                      <a:pt x="120" y="165"/>
                    </a:cubicBezTo>
                    <a:cubicBezTo>
                      <a:pt x="107" y="152"/>
                      <a:pt x="90" y="145"/>
                      <a:pt x="75" y="135"/>
                    </a:cubicBezTo>
                    <a:cubicBezTo>
                      <a:pt x="70" y="120"/>
                      <a:pt x="70" y="102"/>
                      <a:pt x="60" y="90"/>
                    </a:cubicBezTo>
                    <a:cubicBezTo>
                      <a:pt x="21" y="41"/>
                      <a:pt x="0" y="82"/>
                      <a:pt x="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5" name="Freeform 31"/>
              <p:cNvSpPr>
                <a:spLocks/>
              </p:cNvSpPr>
              <p:nvPr/>
            </p:nvSpPr>
            <p:spPr bwMode="auto">
              <a:xfrm>
                <a:off x="6150" y="3120"/>
                <a:ext cx="330" cy="215"/>
              </a:xfrm>
              <a:custGeom>
                <a:avLst/>
                <a:gdLst/>
                <a:ahLst/>
                <a:cxnLst>
                  <a:cxn ang="0">
                    <a:pos x="330" y="0"/>
                  </a:cxn>
                  <a:cxn ang="0">
                    <a:pos x="225" y="15"/>
                  </a:cxn>
                  <a:cxn ang="0">
                    <a:pos x="135" y="45"/>
                  </a:cxn>
                  <a:cxn ang="0">
                    <a:pos x="60" y="120"/>
                  </a:cxn>
                  <a:cxn ang="0">
                    <a:pos x="30" y="165"/>
                  </a:cxn>
                  <a:cxn ang="0">
                    <a:pos x="15" y="210"/>
                  </a:cxn>
                  <a:cxn ang="0">
                    <a:pos x="0" y="195"/>
                  </a:cxn>
                </a:cxnLst>
                <a:rect l="0" t="0" r="r" b="b"/>
                <a:pathLst>
                  <a:path w="330" h="215">
                    <a:moveTo>
                      <a:pt x="330" y="0"/>
                    </a:moveTo>
                    <a:cubicBezTo>
                      <a:pt x="295" y="5"/>
                      <a:pt x="259" y="7"/>
                      <a:pt x="225" y="15"/>
                    </a:cubicBezTo>
                    <a:cubicBezTo>
                      <a:pt x="194" y="22"/>
                      <a:pt x="135" y="45"/>
                      <a:pt x="135" y="45"/>
                    </a:cubicBezTo>
                    <a:cubicBezTo>
                      <a:pt x="55" y="165"/>
                      <a:pt x="160" y="20"/>
                      <a:pt x="60" y="120"/>
                    </a:cubicBezTo>
                    <a:cubicBezTo>
                      <a:pt x="47" y="133"/>
                      <a:pt x="38" y="149"/>
                      <a:pt x="30" y="165"/>
                    </a:cubicBezTo>
                    <a:cubicBezTo>
                      <a:pt x="23" y="179"/>
                      <a:pt x="26" y="199"/>
                      <a:pt x="15" y="210"/>
                    </a:cubicBezTo>
                    <a:cubicBezTo>
                      <a:pt x="10" y="215"/>
                      <a:pt x="5" y="200"/>
                      <a:pt x="0" y="19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6" name="Freeform 32"/>
              <p:cNvSpPr>
                <a:spLocks/>
              </p:cNvSpPr>
              <p:nvPr/>
            </p:nvSpPr>
            <p:spPr bwMode="auto">
              <a:xfrm>
                <a:off x="6765" y="2745"/>
                <a:ext cx="260" cy="255"/>
              </a:xfrm>
              <a:custGeom>
                <a:avLst/>
                <a:gdLst/>
                <a:ahLst/>
                <a:cxnLst>
                  <a:cxn ang="0">
                    <a:pos x="0" y="255"/>
                  </a:cxn>
                  <a:cxn ang="0">
                    <a:pos x="135" y="60"/>
                  </a:cxn>
                  <a:cxn ang="0">
                    <a:pos x="210" y="0"/>
                  </a:cxn>
                  <a:cxn ang="0">
                    <a:pos x="255" y="0"/>
                  </a:cxn>
                </a:cxnLst>
                <a:rect l="0" t="0" r="r" b="b"/>
                <a:pathLst>
                  <a:path w="260" h="255">
                    <a:moveTo>
                      <a:pt x="0" y="255"/>
                    </a:moveTo>
                    <a:cubicBezTo>
                      <a:pt x="29" y="168"/>
                      <a:pt x="39" y="92"/>
                      <a:pt x="135" y="60"/>
                    </a:cubicBezTo>
                    <a:cubicBezTo>
                      <a:pt x="158" y="25"/>
                      <a:pt x="162" y="0"/>
                      <a:pt x="210" y="0"/>
                    </a:cubicBezTo>
                    <a:cubicBezTo>
                      <a:pt x="260" y="0"/>
                      <a:pt x="255" y="36"/>
                      <a:pt x="255"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7" name="Freeform 33"/>
              <p:cNvSpPr>
                <a:spLocks/>
              </p:cNvSpPr>
              <p:nvPr/>
            </p:nvSpPr>
            <p:spPr bwMode="auto">
              <a:xfrm>
                <a:off x="6780" y="3267"/>
                <a:ext cx="236" cy="224"/>
              </a:xfrm>
              <a:custGeom>
                <a:avLst/>
                <a:gdLst/>
                <a:ahLst/>
                <a:cxnLst>
                  <a:cxn ang="0">
                    <a:pos x="0" y="3"/>
                  </a:cxn>
                  <a:cxn ang="0">
                    <a:pos x="75" y="63"/>
                  </a:cxn>
                  <a:cxn ang="0">
                    <a:pos x="120" y="108"/>
                  </a:cxn>
                  <a:cxn ang="0">
                    <a:pos x="180" y="198"/>
                  </a:cxn>
                  <a:cxn ang="0">
                    <a:pos x="210" y="198"/>
                  </a:cxn>
                </a:cxnLst>
                <a:rect l="0" t="0" r="r" b="b"/>
                <a:pathLst>
                  <a:path w="236" h="224">
                    <a:moveTo>
                      <a:pt x="0" y="3"/>
                    </a:moveTo>
                    <a:cubicBezTo>
                      <a:pt x="74" y="28"/>
                      <a:pt x="23" y="0"/>
                      <a:pt x="75" y="63"/>
                    </a:cubicBezTo>
                    <a:cubicBezTo>
                      <a:pt x="89" y="79"/>
                      <a:pt x="107" y="91"/>
                      <a:pt x="120" y="108"/>
                    </a:cubicBezTo>
                    <a:cubicBezTo>
                      <a:pt x="142" y="136"/>
                      <a:pt x="146" y="187"/>
                      <a:pt x="180" y="198"/>
                    </a:cubicBezTo>
                    <a:cubicBezTo>
                      <a:pt x="232" y="215"/>
                      <a:pt x="236" y="224"/>
                      <a:pt x="210" y="198"/>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8" name="Freeform 34"/>
              <p:cNvSpPr>
                <a:spLocks/>
              </p:cNvSpPr>
              <p:nvPr/>
            </p:nvSpPr>
            <p:spPr bwMode="auto">
              <a:xfrm>
                <a:off x="6735" y="3645"/>
                <a:ext cx="304" cy="169"/>
              </a:xfrm>
              <a:custGeom>
                <a:avLst/>
                <a:gdLst/>
                <a:ahLst/>
                <a:cxnLst>
                  <a:cxn ang="0">
                    <a:pos x="0" y="0"/>
                  </a:cxn>
                  <a:cxn ang="0">
                    <a:pos x="150" y="60"/>
                  </a:cxn>
                  <a:cxn ang="0">
                    <a:pos x="195" y="105"/>
                  </a:cxn>
                  <a:cxn ang="0">
                    <a:pos x="240" y="120"/>
                  </a:cxn>
                  <a:cxn ang="0">
                    <a:pos x="270" y="135"/>
                  </a:cxn>
                </a:cxnLst>
                <a:rect l="0" t="0" r="r" b="b"/>
                <a:pathLst>
                  <a:path w="304" h="169">
                    <a:moveTo>
                      <a:pt x="0" y="0"/>
                    </a:moveTo>
                    <a:cubicBezTo>
                      <a:pt x="55" y="14"/>
                      <a:pt x="105" y="23"/>
                      <a:pt x="150" y="60"/>
                    </a:cubicBezTo>
                    <a:cubicBezTo>
                      <a:pt x="166" y="74"/>
                      <a:pt x="177" y="93"/>
                      <a:pt x="195" y="105"/>
                    </a:cubicBezTo>
                    <a:cubicBezTo>
                      <a:pt x="208" y="114"/>
                      <a:pt x="226" y="113"/>
                      <a:pt x="240" y="120"/>
                    </a:cubicBezTo>
                    <a:cubicBezTo>
                      <a:pt x="274" y="137"/>
                      <a:pt x="304" y="169"/>
                      <a:pt x="270" y="13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9" name="Freeform 35"/>
              <p:cNvSpPr>
                <a:spLocks/>
              </p:cNvSpPr>
              <p:nvPr/>
            </p:nvSpPr>
            <p:spPr bwMode="auto">
              <a:xfrm>
                <a:off x="6765" y="3030"/>
                <a:ext cx="335" cy="80"/>
              </a:xfrm>
              <a:custGeom>
                <a:avLst/>
                <a:gdLst/>
                <a:ahLst/>
                <a:cxnLst>
                  <a:cxn ang="0">
                    <a:pos x="0" y="75"/>
                  </a:cxn>
                  <a:cxn ang="0">
                    <a:pos x="135" y="30"/>
                  </a:cxn>
                  <a:cxn ang="0">
                    <a:pos x="330" y="0"/>
                  </a:cxn>
                </a:cxnLst>
                <a:rect l="0" t="0" r="r" b="b"/>
                <a:pathLst>
                  <a:path w="335" h="80">
                    <a:moveTo>
                      <a:pt x="0" y="75"/>
                    </a:moveTo>
                    <a:cubicBezTo>
                      <a:pt x="45" y="60"/>
                      <a:pt x="88" y="34"/>
                      <a:pt x="135" y="30"/>
                    </a:cubicBezTo>
                    <a:cubicBezTo>
                      <a:pt x="335" y="15"/>
                      <a:pt x="330" y="80"/>
                      <a:pt x="33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0" name="Freeform 36"/>
              <p:cNvSpPr>
                <a:spLocks/>
              </p:cNvSpPr>
              <p:nvPr/>
            </p:nvSpPr>
            <p:spPr bwMode="auto">
              <a:xfrm>
                <a:off x="6007" y="2955"/>
                <a:ext cx="488" cy="48"/>
              </a:xfrm>
              <a:custGeom>
                <a:avLst/>
                <a:gdLst/>
                <a:ahLst/>
                <a:cxnLst>
                  <a:cxn ang="0">
                    <a:pos x="488" y="45"/>
                  </a:cxn>
                  <a:cxn ang="0">
                    <a:pos x="398" y="15"/>
                  </a:cxn>
                  <a:cxn ang="0">
                    <a:pos x="353" y="0"/>
                  </a:cxn>
                  <a:cxn ang="0">
                    <a:pos x="188" y="15"/>
                  </a:cxn>
                  <a:cxn ang="0">
                    <a:pos x="68" y="45"/>
                  </a:cxn>
                </a:cxnLst>
                <a:rect l="0" t="0" r="r" b="b"/>
                <a:pathLst>
                  <a:path w="488" h="48">
                    <a:moveTo>
                      <a:pt x="488" y="45"/>
                    </a:moveTo>
                    <a:cubicBezTo>
                      <a:pt x="458" y="35"/>
                      <a:pt x="428" y="25"/>
                      <a:pt x="398" y="15"/>
                    </a:cubicBezTo>
                    <a:cubicBezTo>
                      <a:pt x="383" y="10"/>
                      <a:pt x="353" y="0"/>
                      <a:pt x="353" y="0"/>
                    </a:cubicBezTo>
                    <a:cubicBezTo>
                      <a:pt x="298" y="5"/>
                      <a:pt x="242" y="5"/>
                      <a:pt x="188" y="15"/>
                    </a:cubicBezTo>
                    <a:cubicBezTo>
                      <a:pt x="0" y="48"/>
                      <a:pt x="158" y="45"/>
                      <a:pt x="68" y="4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1" name="Freeform 37"/>
              <p:cNvSpPr>
                <a:spLocks/>
              </p:cNvSpPr>
              <p:nvPr/>
            </p:nvSpPr>
            <p:spPr bwMode="auto">
              <a:xfrm>
                <a:off x="6375" y="3420"/>
                <a:ext cx="120" cy="480"/>
              </a:xfrm>
              <a:custGeom>
                <a:avLst/>
                <a:gdLst/>
                <a:ahLst/>
                <a:cxnLst>
                  <a:cxn ang="0">
                    <a:pos x="120" y="0"/>
                  </a:cxn>
                  <a:cxn ang="0">
                    <a:pos x="60" y="180"/>
                  </a:cxn>
                  <a:cxn ang="0">
                    <a:pos x="30" y="225"/>
                  </a:cxn>
                  <a:cxn ang="0">
                    <a:pos x="0" y="330"/>
                  </a:cxn>
                  <a:cxn ang="0">
                    <a:pos x="0" y="480"/>
                  </a:cxn>
                </a:cxnLst>
                <a:rect l="0" t="0" r="r" b="b"/>
                <a:pathLst>
                  <a:path w="120" h="480">
                    <a:moveTo>
                      <a:pt x="120" y="0"/>
                    </a:moveTo>
                    <a:cubicBezTo>
                      <a:pt x="100" y="60"/>
                      <a:pt x="80" y="120"/>
                      <a:pt x="60" y="180"/>
                    </a:cubicBezTo>
                    <a:cubicBezTo>
                      <a:pt x="54" y="197"/>
                      <a:pt x="38" y="209"/>
                      <a:pt x="30" y="225"/>
                    </a:cubicBezTo>
                    <a:cubicBezTo>
                      <a:pt x="19" y="247"/>
                      <a:pt x="5" y="311"/>
                      <a:pt x="0" y="330"/>
                    </a:cubicBezTo>
                    <a:cubicBezTo>
                      <a:pt x="16" y="472"/>
                      <a:pt x="47" y="433"/>
                      <a:pt x="0" y="4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2" name="Freeform 38"/>
              <p:cNvSpPr>
                <a:spLocks/>
              </p:cNvSpPr>
              <p:nvPr/>
            </p:nvSpPr>
            <p:spPr bwMode="auto">
              <a:xfrm>
                <a:off x="6150" y="3270"/>
                <a:ext cx="330" cy="390"/>
              </a:xfrm>
              <a:custGeom>
                <a:avLst/>
                <a:gdLst/>
                <a:ahLst/>
                <a:cxnLst>
                  <a:cxn ang="0">
                    <a:pos x="330" y="0"/>
                  </a:cxn>
                  <a:cxn ang="0">
                    <a:pos x="240" y="45"/>
                  </a:cxn>
                  <a:cxn ang="0">
                    <a:pos x="210" y="90"/>
                  </a:cxn>
                  <a:cxn ang="0">
                    <a:pos x="120" y="165"/>
                  </a:cxn>
                  <a:cxn ang="0">
                    <a:pos x="105" y="210"/>
                  </a:cxn>
                  <a:cxn ang="0">
                    <a:pos x="60" y="240"/>
                  </a:cxn>
                  <a:cxn ang="0">
                    <a:pos x="0" y="390"/>
                  </a:cxn>
                </a:cxnLst>
                <a:rect l="0" t="0" r="r" b="b"/>
                <a:pathLst>
                  <a:path w="330" h="390">
                    <a:moveTo>
                      <a:pt x="330" y="0"/>
                    </a:moveTo>
                    <a:cubicBezTo>
                      <a:pt x="293" y="12"/>
                      <a:pt x="269" y="16"/>
                      <a:pt x="240" y="45"/>
                    </a:cubicBezTo>
                    <a:cubicBezTo>
                      <a:pt x="227" y="58"/>
                      <a:pt x="223" y="77"/>
                      <a:pt x="210" y="90"/>
                    </a:cubicBezTo>
                    <a:cubicBezTo>
                      <a:pt x="196" y="104"/>
                      <a:pt x="132" y="153"/>
                      <a:pt x="120" y="165"/>
                    </a:cubicBezTo>
                    <a:cubicBezTo>
                      <a:pt x="115" y="180"/>
                      <a:pt x="115" y="198"/>
                      <a:pt x="105" y="210"/>
                    </a:cubicBezTo>
                    <a:cubicBezTo>
                      <a:pt x="94" y="224"/>
                      <a:pt x="70" y="225"/>
                      <a:pt x="60" y="240"/>
                    </a:cubicBezTo>
                    <a:cubicBezTo>
                      <a:pt x="30" y="288"/>
                      <a:pt x="40" y="350"/>
                      <a:pt x="0" y="39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3" name="Freeform 39"/>
              <p:cNvSpPr>
                <a:spLocks/>
              </p:cNvSpPr>
              <p:nvPr/>
            </p:nvSpPr>
            <p:spPr bwMode="auto">
              <a:xfrm>
                <a:off x="6503" y="3750"/>
                <a:ext cx="97" cy="292"/>
              </a:xfrm>
              <a:custGeom>
                <a:avLst/>
                <a:gdLst/>
                <a:ahLst/>
                <a:cxnLst>
                  <a:cxn ang="0">
                    <a:pos x="97" y="0"/>
                  </a:cxn>
                  <a:cxn ang="0">
                    <a:pos x="52" y="195"/>
                  </a:cxn>
                  <a:cxn ang="0">
                    <a:pos x="22" y="240"/>
                  </a:cxn>
                  <a:cxn ang="0">
                    <a:pos x="7" y="285"/>
                  </a:cxn>
                  <a:cxn ang="0">
                    <a:pos x="7" y="255"/>
                  </a:cxn>
                </a:cxnLst>
                <a:rect l="0" t="0" r="r" b="b"/>
                <a:pathLst>
                  <a:path w="97" h="292">
                    <a:moveTo>
                      <a:pt x="97" y="0"/>
                    </a:moveTo>
                    <a:cubicBezTo>
                      <a:pt x="76" y="63"/>
                      <a:pt x="78" y="134"/>
                      <a:pt x="52" y="195"/>
                    </a:cubicBezTo>
                    <a:cubicBezTo>
                      <a:pt x="45" y="212"/>
                      <a:pt x="30" y="224"/>
                      <a:pt x="22" y="240"/>
                    </a:cubicBezTo>
                    <a:cubicBezTo>
                      <a:pt x="15" y="254"/>
                      <a:pt x="18" y="274"/>
                      <a:pt x="7" y="285"/>
                    </a:cubicBezTo>
                    <a:cubicBezTo>
                      <a:pt x="0" y="292"/>
                      <a:pt x="7" y="265"/>
                      <a:pt x="7" y="2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4" name="Freeform 40"/>
              <p:cNvSpPr>
                <a:spLocks/>
              </p:cNvSpPr>
              <p:nvPr/>
            </p:nvSpPr>
            <p:spPr bwMode="auto">
              <a:xfrm>
                <a:off x="6675" y="3735"/>
                <a:ext cx="201" cy="258"/>
              </a:xfrm>
              <a:custGeom>
                <a:avLst/>
                <a:gdLst/>
                <a:ahLst/>
                <a:cxnLst>
                  <a:cxn ang="0">
                    <a:pos x="0" y="0"/>
                  </a:cxn>
                  <a:cxn ang="0">
                    <a:pos x="90" y="180"/>
                  </a:cxn>
                  <a:cxn ang="0">
                    <a:pos x="135" y="225"/>
                  </a:cxn>
                  <a:cxn ang="0">
                    <a:pos x="165" y="255"/>
                  </a:cxn>
                </a:cxnLst>
                <a:rect l="0" t="0" r="r" b="b"/>
                <a:pathLst>
                  <a:path w="201" h="258">
                    <a:moveTo>
                      <a:pt x="0" y="0"/>
                    </a:moveTo>
                    <a:cubicBezTo>
                      <a:pt x="39" y="58"/>
                      <a:pt x="45" y="126"/>
                      <a:pt x="90" y="180"/>
                    </a:cubicBezTo>
                    <a:cubicBezTo>
                      <a:pt x="104" y="196"/>
                      <a:pt x="119" y="211"/>
                      <a:pt x="135" y="225"/>
                    </a:cubicBezTo>
                    <a:cubicBezTo>
                      <a:pt x="174" y="258"/>
                      <a:pt x="201" y="255"/>
                      <a:pt x="165" y="2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45" name="Text Box 41"/>
            <p:cNvSpPr txBox="1">
              <a:spLocks noChangeArrowheads="1"/>
            </p:cNvSpPr>
            <p:nvPr/>
          </p:nvSpPr>
          <p:spPr bwMode="auto">
            <a:xfrm>
              <a:off x="5908" y="4032"/>
              <a:ext cx="1292" cy="5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bacterie</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rPr>
                <a:t>peritriche</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44" name="TextBox 43"/>
          <p:cNvSpPr txBox="1"/>
          <p:nvPr/>
        </p:nvSpPr>
        <p:spPr>
          <a:xfrm>
            <a:off x="1214414" y="6143644"/>
            <a:ext cx="6357982" cy="369332"/>
          </a:xfrm>
          <a:prstGeom prst="rect">
            <a:avLst/>
          </a:prstGeom>
          <a:noFill/>
        </p:spPr>
        <p:txBody>
          <a:bodyPr wrap="square" rtlCol="0">
            <a:spAutoFit/>
          </a:bodyPr>
          <a:lstStyle/>
          <a:p>
            <a:r>
              <a:rPr lang="fr-FR" dirty="0"/>
              <a:t>Figura 3 : </a:t>
            </a:r>
            <a:r>
              <a:rPr lang="fr-FR" dirty="0" err="1"/>
              <a:t>Tipuri</a:t>
            </a:r>
            <a:r>
              <a:rPr lang="fr-FR" dirty="0"/>
              <a:t> de </a:t>
            </a:r>
            <a:r>
              <a:rPr lang="fr-FR" dirty="0" err="1"/>
              <a:t>celule</a:t>
            </a:r>
            <a:r>
              <a:rPr lang="fr-FR" dirty="0"/>
              <a:t> </a:t>
            </a:r>
            <a:r>
              <a:rPr lang="fr-FR" dirty="0" err="1"/>
              <a:t>bacteriene</a:t>
            </a:r>
            <a:r>
              <a:rPr lang="fr-FR" dirty="0"/>
              <a:t> </a:t>
            </a:r>
            <a:r>
              <a:rPr lang="fr-FR" dirty="0" err="1"/>
              <a:t>în</a:t>
            </a:r>
            <a:r>
              <a:rPr lang="fr-FR" dirty="0"/>
              <a:t> </a:t>
            </a:r>
            <a:r>
              <a:rPr lang="fr-FR" dirty="0" err="1"/>
              <a:t>raport</a:t>
            </a:r>
            <a:r>
              <a:rPr lang="fr-FR" dirty="0"/>
              <a:t> </a:t>
            </a:r>
            <a:r>
              <a:rPr lang="fr-FR" dirty="0" err="1"/>
              <a:t>cu</a:t>
            </a:r>
            <a:r>
              <a:rPr lang="fr-FR" dirty="0"/>
              <a:t> </a:t>
            </a:r>
            <a:r>
              <a:rPr lang="fr-FR" dirty="0" err="1"/>
              <a:t>dispoziţia</a:t>
            </a:r>
            <a:r>
              <a:rPr lang="fr-FR" dirty="0"/>
              <a:t> </a:t>
            </a:r>
            <a:r>
              <a:rPr lang="fr-FR" dirty="0" err="1"/>
              <a:t>cililor</a:t>
            </a:r>
            <a:r>
              <a:rPr lang="fr-FR" dirty="0"/>
              <a: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TotalTime>
  <Words>4487</Words>
  <Application>Microsoft Office PowerPoint</Application>
  <PresentationFormat>On-screen Show (4:3)</PresentationFormat>
  <Paragraphs>313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MORFOLOGIA ŞI STRUCTURA CELULEI BACTERIENE. SPORUL ŞI SPORULAREA. DIVIZIUNEA CELULEI BACTERIENE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MORFOLOGIA ŞI STRUCTURA CELULEI BACTERIENE. SPORUL ŞI SPORULAREA. DIVIZIUNEA CELULEI BACTERIENE </dc:title>
  <dc:creator>Andrei Theodor</dc:creator>
  <cp:lastModifiedBy>hp</cp:lastModifiedBy>
  <cp:revision>50</cp:revision>
  <dcterms:created xsi:type="dcterms:W3CDTF">2011-10-02T12:26:23Z</dcterms:created>
  <dcterms:modified xsi:type="dcterms:W3CDTF">2015-10-04T17:49:34Z</dcterms:modified>
</cp:coreProperties>
</file>